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5"/>
  </p:notesMasterIdLst>
  <p:handoutMasterIdLst>
    <p:handoutMasterId r:id="rId136"/>
  </p:handoutMasterIdLst>
  <p:sldIdLst>
    <p:sldId id="256" r:id="rId2"/>
    <p:sldId id="258" r:id="rId3"/>
    <p:sldId id="699" r:id="rId4"/>
    <p:sldId id="700" r:id="rId5"/>
    <p:sldId id="701" r:id="rId6"/>
    <p:sldId id="702" r:id="rId7"/>
    <p:sldId id="827" r:id="rId8"/>
    <p:sldId id="705" r:id="rId9"/>
    <p:sldId id="706" r:id="rId10"/>
    <p:sldId id="707" r:id="rId11"/>
    <p:sldId id="708" r:id="rId12"/>
    <p:sldId id="709" r:id="rId13"/>
    <p:sldId id="710" r:id="rId14"/>
    <p:sldId id="831" r:id="rId15"/>
    <p:sldId id="711" r:id="rId16"/>
    <p:sldId id="832" r:id="rId17"/>
    <p:sldId id="713" r:id="rId18"/>
    <p:sldId id="714" r:id="rId19"/>
    <p:sldId id="715" r:id="rId20"/>
    <p:sldId id="716" r:id="rId21"/>
    <p:sldId id="833" r:id="rId22"/>
    <p:sldId id="834" r:id="rId23"/>
    <p:sldId id="835" r:id="rId24"/>
    <p:sldId id="836" r:id="rId25"/>
    <p:sldId id="837" r:id="rId26"/>
    <p:sldId id="838" r:id="rId27"/>
    <p:sldId id="839" r:id="rId28"/>
    <p:sldId id="840" r:id="rId29"/>
    <p:sldId id="841" r:id="rId30"/>
    <p:sldId id="842" r:id="rId31"/>
    <p:sldId id="843" r:id="rId32"/>
    <p:sldId id="847" r:id="rId33"/>
    <p:sldId id="849" r:id="rId34"/>
    <p:sldId id="850" r:id="rId35"/>
    <p:sldId id="851" r:id="rId36"/>
    <p:sldId id="853" r:id="rId37"/>
    <p:sldId id="854" r:id="rId38"/>
    <p:sldId id="855" r:id="rId39"/>
    <p:sldId id="860" r:id="rId40"/>
    <p:sldId id="863" r:id="rId41"/>
    <p:sldId id="864" r:id="rId42"/>
    <p:sldId id="867" r:id="rId43"/>
    <p:sldId id="868" r:id="rId44"/>
    <p:sldId id="869" r:id="rId45"/>
    <p:sldId id="871" r:id="rId46"/>
    <p:sldId id="876" r:id="rId47"/>
    <p:sldId id="873" r:id="rId48"/>
    <p:sldId id="874" r:id="rId49"/>
    <p:sldId id="875" r:id="rId50"/>
    <p:sldId id="749" r:id="rId51"/>
    <p:sldId id="754" r:id="rId52"/>
    <p:sldId id="774" r:id="rId53"/>
    <p:sldId id="775" r:id="rId54"/>
    <p:sldId id="776" r:id="rId55"/>
    <p:sldId id="778" r:id="rId56"/>
    <p:sldId id="777" r:id="rId57"/>
    <p:sldId id="781" r:id="rId58"/>
    <p:sldId id="782" r:id="rId59"/>
    <p:sldId id="783" r:id="rId60"/>
    <p:sldId id="784" r:id="rId61"/>
    <p:sldId id="786" r:id="rId62"/>
    <p:sldId id="788" r:id="rId63"/>
    <p:sldId id="789" r:id="rId64"/>
    <p:sldId id="790" r:id="rId65"/>
    <p:sldId id="791" r:id="rId66"/>
    <p:sldId id="792" r:id="rId67"/>
    <p:sldId id="793" r:id="rId68"/>
    <p:sldId id="785" r:id="rId69"/>
    <p:sldId id="877" r:id="rId70"/>
    <p:sldId id="805" r:id="rId71"/>
    <p:sldId id="794" r:id="rId72"/>
    <p:sldId id="795" r:id="rId73"/>
    <p:sldId id="796" r:id="rId74"/>
    <p:sldId id="797" r:id="rId75"/>
    <p:sldId id="798" r:id="rId76"/>
    <p:sldId id="799" r:id="rId77"/>
    <p:sldId id="800" r:id="rId78"/>
    <p:sldId id="801" r:id="rId79"/>
    <p:sldId id="802" r:id="rId80"/>
    <p:sldId id="803" r:id="rId81"/>
    <p:sldId id="804" r:id="rId82"/>
    <p:sldId id="806" r:id="rId83"/>
    <p:sldId id="807" r:id="rId84"/>
    <p:sldId id="826" r:id="rId85"/>
    <p:sldId id="829" r:id="rId86"/>
    <p:sldId id="878" r:id="rId87"/>
    <p:sldId id="879" r:id="rId88"/>
    <p:sldId id="881" r:id="rId89"/>
    <p:sldId id="882" r:id="rId90"/>
    <p:sldId id="885" r:id="rId91"/>
    <p:sldId id="886" r:id="rId92"/>
    <p:sldId id="887" r:id="rId93"/>
    <p:sldId id="888" r:id="rId94"/>
    <p:sldId id="889" r:id="rId95"/>
    <p:sldId id="890" r:id="rId96"/>
    <p:sldId id="891" r:id="rId97"/>
    <p:sldId id="892" r:id="rId98"/>
    <p:sldId id="893" r:id="rId99"/>
    <p:sldId id="894" r:id="rId100"/>
    <p:sldId id="895" r:id="rId101"/>
    <p:sldId id="896" r:id="rId102"/>
    <p:sldId id="897" r:id="rId103"/>
    <p:sldId id="898" r:id="rId104"/>
    <p:sldId id="899" r:id="rId105"/>
    <p:sldId id="900" r:id="rId106"/>
    <p:sldId id="901" r:id="rId107"/>
    <p:sldId id="902" r:id="rId108"/>
    <p:sldId id="903" r:id="rId109"/>
    <p:sldId id="904" r:id="rId110"/>
    <p:sldId id="905" r:id="rId111"/>
    <p:sldId id="906" r:id="rId112"/>
    <p:sldId id="907" r:id="rId113"/>
    <p:sldId id="908" r:id="rId114"/>
    <p:sldId id="909" r:id="rId115"/>
    <p:sldId id="910" r:id="rId116"/>
    <p:sldId id="911" r:id="rId117"/>
    <p:sldId id="912" r:id="rId118"/>
    <p:sldId id="830" r:id="rId119"/>
    <p:sldId id="810" r:id="rId120"/>
    <p:sldId id="811" r:id="rId121"/>
    <p:sldId id="812" r:id="rId122"/>
    <p:sldId id="813" r:id="rId123"/>
    <p:sldId id="814" r:id="rId124"/>
    <p:sldId id="815" r:id="rId125"/>
    <p:sldId id="816" r:id="rId126"/>
    <p:sldId id="817" r:id="rId127"/>
    <p:sldId id="818" r:id="rId128"/>
    <p:sldId id="819" r:id="rId129"/>
    <p:sldId id="820" r:id="rId130"/>
    <p:sldId id="821" r:id="rId131"/>
    <p:sldId id="822" r:id="rId132"/>
    <p:sldId id="823" r:id="rId133"/>
    <p:sldId id="825" r:id="rId134"/>
  </p:sldIdLst>
  <p:sldSz cx="9144000" cy="6858000" type="screen4x3"/>
  <p:notesSz cx="6807200" cy="99393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95D4"/>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37"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8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38598;&#22242;&#24037;&#20316;2011\&#21361;&#38505;&#20316;&#19994;&#26631;&#20934;\&#21160;&#28779;&#20316;&#19994;\&#21160;&#28779;&#20316;&#19994;&#28779;&#28798;&#22330;&#2515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000" kern="120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Sheet1!$B$7:$B$16</c:f>
              <c:strCache>
                <c:ptCount val="10"/>
                <c:pt idx="0">
                  <c:v>输送管路</c:v>
                </c:pt>
                <c:pt idx="1">
                  <c:v>外墙</c:v>
                </c:pt>
                <c:pt idx="2">
                  <c:v>产品贮存区/罐/仓</c:v>
                </c:pt>
                <c:pt idx="3">
                  <c:v>屋顶外表面</c:v>
                </c:pt>
                <c:pt idx="4">
                  <c:v>机房</c:v>
                </c:pt>
                <c:pt idx="5">
                  <c:v>阁楼、屋顶/顶篷及相关空间</c:v>
                </c:pt>
                <c:pt idx="6">
                  <c:v>墙体结构及相关受限空间</c:v>
                </c:pt>
                <c:pt idx="7">
                  <c:v>汽车修理车间</c:v>
                </c:pt>
                <c:pt idx="8">
                  <c:v>加工制造区</c:v>
                </c:pt>
                <c:pt idx="9">
                  <c:v>维修维护作业点/区</c:v>
                </c:pt>
              </c:strCache>
            </c:strRef>
          </c:cat>
          <c:val>
            <c:numRef>
              <c:f>Sheet1!$C$7:$C$16</c:f>
              <c:numCache>
                <c:formatCode>0.00%</c:formatCode>
                <c:ptCount val="10"/>
                <c:pt idx="0">
                  <c:v>3.00000000000001E-2</c:v>
                </c:pt>
                <c:pt idx="1">
                  <c:v>3.6000000000000199E-2</c:v>
                </c:pt>
                <c:pt idx="2">
                  <c:v>4.0000000000000098E-2</c:v>
                </c:pt>
                <c:pt idx="3">
                  <c:v>4.5999999999999999E-2</c:v>
                </c:pt>
                <c:pt idx="4">
                  <c:v>5.6000000000000001E-2</c:v>
                </c:pt>
                <c:pt idx="5">
                  <c:v>6.5000000000000099E-2</c:v>
                </c:pt>
                <c:pt idx="6">
                  <c:v>6.5000000000000099E-2</c:v>
                </c:pt>
                <c:pt idx="7">
                  <c:v>6.5000000000000099E-2</c:v>
                </c:pt>
                <c:pt idx="8">
                  <c:v>8.8000000000000606E-2</c:v>
                </c:pt>
                <c:pt idx="9">
                  <c:v>0.11899999999999999</c:v>
                </c:pt>
              </c:numCache>
            </c:numRef>
          </c:val>
          <c:extLst>
            <c:ext xmlns:c16="http://schemas.microsoft.com/office/drawing/2014/chart" uri="{C3380CC4-5D6E-409C-BE32-E72D297353CC}">
              <c16:uniqueId val="{00000000-9156-45BB-BE85-BAE8CFF65321}"/>
            </c:ext>
          </c:extLst>
        </c:ser>
        <c:dLbls>
          <c:showLegendKey val="0"/>
          <c:showVal val="1"/>
          <c:showCatName val="0"/>
          <c:showSerName val="0"/>
          <c:showPercent val="0"/>
          <c:showBubbleSize val="0"/>
        </c:dLbls>
        <c:gapWidth val="150"/>
        <c:axId val="71135616"/>
        <c:axId val="71137152"/>
      </c:barChart>
      <c:catAx>
        <c:axId val="71135616"/>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000" kern="1200">
                <a:solidFill>
                  <a:schemeClr val="tx1"/>
                </a:solidFill>
                <a:latin typeface="微软雅黑" pitchFamily="34" charset="-122"/>
                <a:ea typeface="微软雅黑" pitchFamily="34" charset="-122"/>
                <a:cs typeface="+mn-cs"/>
              </a:defRPr>
            </a:pPr>
            <a:endParaRPr lang="zh-CN"/>
          </a:p>
        </c:txPr>
        <c:crossAx val="71137152"/>
        <c:crosses val="autoZero"/>
        <c:auto val="1"/>
        <c:lblAlgn val="ctr"/>
        <c:lblOffset val="100"/>
        <c:noMultiLvlLbl val="0"/>
      </c:catAx>
      <c:valAx>
        <c:axId val="71137152"/>
        <c:scaling>
          <c:orientation val="minMax"/>
        </c:scaling>
        <c:delete val="0"/>
        <c:axPos val="b"/>
        <c:numFmt formatCode="0.00%" sourceLinked="1"/>
        <c:majorTickMark val="out"/>
        <c:minorTickMark val="none"/>
        <c:tickLblPos val="nextTo"/>
        <c:txPr>
          <a:bodyPr rot="-60000000" spcFirstLastPara="0" vertOverflow="ellipsis" vert="horz" wrap="square" anchor="ctr" anchorCtr="1"/>
          <a:lstStyle/>
          <a:p>
            <a:pPr>
              <a:defRPr lang="zh-CN" sz="1000" kern="1200">
                <a:solidFill>
                  <a:schemeClr val="tx1"/>
                </a:solidFill>
                <a:latin typeface="+mn-lt"/>
                <a:ea typeface="+mn-ea"/>
                <a:cs typeface="+mn-cs"/>
              </a:defRPr>
            </a:pPr>
            <a:endParaRPr lang="zh-CN"/>
          </a:p>
        </c:txPr>
        <c:crossAx val="71135616"/>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000" kern="1200">
                    <a:solidFill>
                      <a:schemeClr val="tx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Sheet1!$B$30:$B$39</c:f>
              <c:strCache>
                <c:ptCount val="10"/>
                <c:pt idx="0">
                  <c:v>纸箱、包装袋</c:v>
                </c:pt>
                <c:pt idx="1">
                  <c:v>燃油</c:v>
                </c:pt>
                <c:pt idx="2">
                  <c:v>墙内装饰材料</c:v>
                </c:pt>
                <c:pt idx="3">
                  <c:v>管道/容器意外排放气/液体</c:v>
                </c:pt>
                <c:pt idx="4">
                  <c:v>顶篷和外包材料</c:v>
                </c:pt>
                <c:pt idx="5">
                  <c:v>粉尘和纤维</c:v>
                </c:pt>
                <c:pt idx="6">
                  <c:v>垃圾和废物</c:v>
                </c:pt>
                <c:pt idx="7">
                  <c:v>结构件</c:v>
                </c:pt>
                <c:pt idx="8">
                  <c:v>Unclassified form of material</c:v>
                </c:pt>
                <c:pt idx="9">
                  <c:v>保温及隔音材料</c:v>
                </c:pt>
              </c:strCache>
            </c:strRef>
          </c:cat>
          <c:val>
            <c:numRef>
              <c:f>Sheet1!$C$30:$C$39</c:f>
              <c:numCache>
                <c:formatCode>0.00%</c:formatCode>
                <c:ptCount val="10"/>
                <c:pt idx="0">
                  <c:v>3.6999999999999998E-2</c:v>
                </c:pt>
                <c:pt idx="1">
                  <c:v>3.9E-2</c:v>
                </c:pt>
                <c:pt idx="2">
                  <c:v>3.9E-2</c:v>
                </c:pt>
                <c:pt idx="3">
                  <c:v>0.04</c:v>
                </c:pt>
                <c:pt idx="4">
                  <c:v>5.8000000000000003E-2</c:v>
                </c:pt>
                <c:pt idx="5">
                  <c:v>6.6000000000000003E-2</c:v>
                </c:pt>
                <c:pt idx="6">
                  <c:v>6.7000000000000004E-2</c:v>
                </c:pt>
                <c:pt idx="7">
                  <c:v>9.6000000000000002E-2</c:v>
                </c:pt>
                <c:pt idx="8">
                  <c:v>9.8000000000000198E-2</c:v>
                </c:pt>
                <c:pt idx="9" formatCode="0%">
                  <c:v>0.11</c:v>
                </c:pt>
              </c:numCache>
            </c:numRef>
          </c:val>
          <c:extLst>
            <c:ext xmlns:c16="http://schemas.microsoft.com/office/drawing/2014/chart" uri="{C3380CC4-5D6E-409C-BE32-E72D297353CC}">
              <c16:uniqueId val="{00000000-6DC8-4DFC-BBBB-E9B23654EF24}"/>
            </c:ext>
          </c:extLst>
        </c:ser>
        <c:dLbls>
          <c:showLegendKey val="0"/>
          <c:showVal val="1"/>
          <c:showCatName val="0"/>
          <c:showSerName val="0"/>
          <c:showPercent val="0"/>
          <c:showBubbleSize val="0"/>
        </c:dLbls>
        <c:gapWidth val="150"/>
        <c:axId val="71160960"/>
        <c:axId val="71162496"/>
      </c:barChart>
      <c:catAx>
        <c:axId val="71160960"/>
        <c:scaling>
          <c:orientation val="minMax"/>
        </c:scaling>
        <c:delete val="0"/>
        <c:axPos val="l"/>
        <c:numFmt formatCode="General" sourceLinked="0"/>
        <c:majorTickMark val="out"/>
        <c:minorTickMark val="none"/>
        <c:tickLblPos val="nextTo"/>
        <c:txPr>
          <a:bodyPr rot="-60000000" spcFirstLastPara="0" vertOverflow="ellipsis" vert="horz" wrap="square" anchor="ctr" anchorCtr="1"/>
          <a:lstStyle/>
          <a:p>
            <a:pPr>
              <a:defRPr lang="zh-CN" sz="1000" kern="1200">
                <a:solidFill>
                  <a:schemeClr val="tx1"/>
                </a:solidFill>
                <a:latin typeface="微软雅黑" pitchFamily="34" charset="-122"/>
                <a:ea typeface="微软雅黑" pitchFamily="34" charset="-122"/>
                <a:cs typeface="+mn-cs"/>
              </a:defRPr>
            </a:pPr>
            <a:endParaRPr lang="zh-CN"/>
          </a:p>
        </c:txPr>
        <c:crossAx val="71162496"/>
        <c:crosses val="autoZero"/>
        <c:auto val="1"/>
        <c:lblAlgn val="ctr"/>
        <c:lblOffset val="100"/>
        <c:noMultiLvlLbl val="0"/>
      </c:catAx>
      <c:valAx>
        <c:axId val="71162496"/>
        <c:scaling>
          <c:orientation val="minMax"/>
        </c:scaling>
        <c:delete val="0"/>
        <c:axPos val="b"/>
        <c:numFmt formatCode="0.00%" sourceLinked="1"/>
        <c:majorTickMark val="out"/>
        <c:minorTickMark val="none"/>
        <c:tickLblPos val="nextTo"/>
        <c:txPr>
          <a:bodyPr rot="-60000000" spcFirstLastPara="0" vertOverflow="ellipsis" vert="horz" wrap="square" anchor="ctr" anchorCtr="1"/>
          <a:lstStyle/>
          <a:p>
            <a:pPr>
              <a:defRPr lang="zh-CN" sz="1000" kern="1200">
                <a:solidFill>
                  <a:schemeClr val="tx1"/>
                </a:solidFill>
                <a:latin typeface="+mn-lt"/>
                <a:ea typeface="+mn-ea"/>
                <a:cs typeface="+mn-cs"/>
              </a:defRPr>
            </a:pPr>
            <a:endParaRPr lang="zh-CN"/>
          </a:p>
        </c:txPr>
        <c:crossAx val="71160960"/>
        <c:crosses val="autoZero"/>
        <c:crossBetween val="between"/>
      </c:valAx>
    </c:plotArea>
    <c:plotVisOnly val="1"/>
    <c:dispBlanksAs val="gap"/>
    <c:showDLblsOverMax val="0"/>
  </c:chart>
  <c:txPr>
    <a:bodyPr/>
    <a:lstStyle/>
    <a:p>
      <a:pPr>
        <a:defRPr lang="zh-CN"/>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21AAD3-A16A-4255-917C-3241E9B2F5B6}" type="doc">
      <dgm:prSet loTypeId="urn:microsoft.com/office/officeart/2005/8/layout/cycle1" loCatId="cycle" qsTypeId="urn:microsoft.com/office/officeart/2005/8/quickstyle/simple1#1" qsCatId="simple" csTypeId="urn:microsoft.com/office/officeart/2005/8/colors/accent0_1#1" csCatId="mainScheme" phldr="1"/>
      <dgm:spPr/>
      <dgm:t>
        <a:bodyPr/>
        <a:lstStyle/>
        <a:p>
          <a:endParaRPr lang="en-US"/>
        </a:p>
      </dgm:t>
    </dgm:pt>
    <dgm:pt modelId="{4485B150-9C85-4AC0-A545-0E1B01147374}">
      <dgm:prSet phldrT="[Text]" custT="1"/>
      <dgm:spPr/>
      <dgm:t>
        <a:bodyPr/>
        <a:lstStyle/>
        <a:p>
          <a:r>
            <a:rPr lang="zh-CN" altLang="en-US" sz="2000" b="1" dirty="0">
              <a:solidFill>
                <a:schemeClr val="tx1"/>
              </a:solidFill>
              <a:latin typeface="微软雅黑" pitchFamily="34" charset="-122"/>
              <a:ea typeface="微软雅黑" pitchFamily="34" charset="-122"/>
            </a:rPr>
            <a:t>安全协议</a:t>
          </a:r>
          <a:endParaRPr lang="en-US" altLang="zh-CN" sz="2000" b="1" dirty="0">
            <a:solidFill>
              <a:schemeClr val="tx1"/>
            </a:solidFill>
            <a:latin typeface="微软雅黑" pitchFamily="34" charset="-122"/>
            <a:ea typeface="微软雅黑" pitchFamily="34" charset="-122"/>
          </a:endParaRPr>
        </a:p>
        <a:p>
          <a:r>
            <a:rPr lang="zh-CN" altLang="en-US" sz="2000" b="1" dirty="0">
              <a:solidFill>
                <a:schemeClr val="tx1"/>
              </a:solidFill>
              <a:latin typeface="微软雅黑" pitchFamily="34" charset="-122"/>
              <a:ea typeface="微软雅黑" pitchFamily="34" charset="-122"/>
            </a:rPr>
            <a:t>作业前准备</a:t>
          </a:r>
          <a:endParaRPr lang="en-US" sz="2000" b="1" dirty="0">
            <a:solidFill>
              <a:schemeClr val="tx1"/>
            </a:solidFill>
            <a:latin typeface="微软雅黑" pitchFamily="34" charset="-122"/>
            <a:ea typeface="微软雅黑" pitchFamily="34" charset="-122"/>
          </a:endParaRPr>
        </a:p>
      </dgm:t>
    </dgm:pt>
    <dgm:pt modelId="{B9556860-20F2-4847-8994-511D35777752}" type="parTrans" cxnId="{E55FEF04-9B7C-4C5E-AD94-F03B1476216E}">
      <dgm:prSet/>
      <dgm:spPr/>
      <dgm:t>
        <a:bodyPr/>
        <a:lstStyle/>
        <a:p>
          <a:endParaRPr lang="en-US" sz="1600" b="1">
            <a:latin typeface="微软雅黑" pitchFamily="34" charset="-122"/>
            <a:ea typeface="微软雅黑" pitchFamily="34" charset="-122"/>
          </a:endParaRPr>
        </a:p>
      </dgm:t>
    </dgm:pt>
    <dgm:pt modelId="{874A0D87-EAAC-4031-B938-2EBB3F12FDD9}" type="sibTrans" cxnId="{E55FEF04-9B7C-4C5E-AD94-F03B1476216E}">
      <dgm:prSet/>
      <dgm:spPr/>
      <dgm:t>
        <a:bodyPr/>
        <a:lstStyle/>
        <a:p>
          <a:endParaRPr lang="en-US" sz="1600" b="1">
            <a:latin typeface="微软雅黑" pitchFamily="34" charset="-122"/>
            <a:ea typeface="微软雅黑" pitchFamily="34" charset="-122"/>
          </a:endParaRPr>
        </a:p>
      </dgm:t>
    </dgm:pt>
    <dgm:pt modelId="{FF54342C-BC1B-415A-88AD-EB84AF48F7CE}">
      <dgm:prSet phldrT="[Text]" custT="1"/>
      <dgm:spPr/>
      <dgm:t>
        <a:bodyPr/>
        <a:lstStyle/>
        <a:p>
          <a:r>
            <a:rPr lang="zh-CN" altLang="en-US" sz="2000" b="1" dirty="0">
              <a:latin typeface="微软雅黑" pitchFamily="34" charset="-122"/>
              <a:ea typeface="微软雅黑" pitchFamily="34" charset="-122"/>
            </a:rPr>
            <a:t>作业过程监督协调</a:t>
          </a:r>
          <a:endParaRPr lang="en-US" sz="2000" b="1" dirty="0">
            <a:latin typeface="微软雅黑" pitchFamily="34" charset="-122"/>
            <a:ea typeface="微软雅黑" pitchFamily="34" charset="-122"/>
          </a:endParaRPr>
        </a:p>
      </dgm:t>
    </dgm:pt>
    <dgm:pt modelId="{63965B01-59A0-4F56-A514-5FA5F0971911}" type="parTrans" cxnId="{407400E2-3712-446D-AC75-10B24758BD76}">
      <dgm:prSet/>
      <dgm:spPr/>
      <dgm:t>
        <a:bodyPr/>
        <a:lstStyle/>
        <a:p>
          <a:endParaRPr lang="en-US" sz="1600" b="1">
            <a:latin typeface="微软雅黑" pitchFamily="34" charset="-122"/>
            <a:ea typeface="微软雅黑" pitchFamily="34" charset="-122"/>
          </a:endParaRPr>
        </a:p>
      </dgm:t>
    </dgm:pt>
    <dgm:pt modelId="{30628ED0-0D7A-4B76-8B38-841E83FE6136}" type="sibTrans" cxnId="{407400E2-3712-446D-AC75-10B24758BD76}">
      <dgm:prSet/>
      <dgm:spPr/>
      <dgm:t>
        <a:bodyPr/>
        <a:lstStyle/>
        <a:p>
          <a:endParaRPr lang="en-US" sz="1600" b="1">
            <a:latin typeface="微软雅黑" pitchFamily="34" charset="-122"/>
            <a:ea typeface="微软雅黑" pitchFamily="34" charset="-122"/>
          </a:endParaRPr>
        </a:p>
      </dgm:t>
    </dgm:pt>
    <dgm:pt modelId="{9877AC4D-C960-4617-A7C4-B249FFFEE4A6}">
      <dgm:prSet phldrT="[Text]" custT="1"/>
      <dgm:spPr/>
      <dgm:t>
        <a:bodyPr/>
        <a:lstStyle/>
        <a:p>
          <a:r>
            <a:rPr lang="zh-CN" altLang="en-US" sz="2000" b="1" dirty="0">
              <a:latin typeface="微软雅黑" pitchFamily="34" charset="-122"/>
              <a:ea typeface="微软雅黑" pitchFamily="34" charset="-122"/>
            </a:rPr>
            <a:t>合同后</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评价</a:t>
          </a:r>
          <a:endParaRPr lang="en-US" sz="2000" b="1" dirty="0">
            <a:latin typeface="微软雅黑" pitchFamily="34" charset="-122"/>
            <a:ea typeface="微软雅黑" pitchFamily="34" charset="-122"/>
          </a:endParaRPr>
        </a:p>
      </dgm:t>
    </dgm:pt>
    <dgm:pt modelId="{071BF3AC-1DCF-41ED-A422-186C089D2135}" type="parTrans" cxnId="{3DE7205A-61E8-443A-81B1-6EB5FDFAE608}">
      <dgm:prSet/>
      <dgm:spPr/>
      <dgm:t>
        <a:bodyPr/>
        <a:lstStyle/>
        <a:p>
          <a:endParaRPr lang="en-US" sz="1600" b="1">
            <a:latin typeface="微软雅黑" pitchFamily="34" charset="-122"/>
            <a:ea typeface="微软雅黑" pitchFamily="34" charset="-122"/>
          </a:endParaRPr>
        </a:p>
      </dgm:t>
    </dgm:pt>
    <dgm:pt modelId="{9C1AD268-FCF5-4AD6-8AF5-2934C2E2977F}" type="sibTrans" cxnId="{3DE7205A-61E8-443A-81B1-6EB5FDFAE608}">
      <dgm:prSet/>
      <dgm:spPr/>
      <dgm:t>
        <a:bodyPr/>
        <a:lstStyle/>
        <a:p>
          <a:endParaRPr lang="en-US" sz="1600" b="1">
            <a:latin typeface="微软雅黑" pitchFamily="34" charset="-122"/>
            <a:ea typeface="微软雅黑" pitchFamily="34" charset="-122"/>
          </a:endParaRPr>
        </a:p>
      </dgm:t>
    </dgm:pt>
    <dgm:pt modelId="{22B39B37-3FD8-45EC-A919-0991C6B484B4}">
      <dgm:prSet phldrT="[Text]" custT="1"/>
      <dgm:spPr/>
      <dgm:t>
        <a:bodyPr/>
        <a:lstStyle/>
        <a:p>
          <a:r>
            <a:rPr lang="zh-CN" altLang="en-US" sz="2000" b="1" dirty="0">
              <a:latin typeface="微软雅黑" pitchFamily="34" charset="-122"/>
              <a:ea typeface="微软雅黑" pitchFamily="34" charset="-122"/>
            </a:rPr>
            <a:t>承包方</a:t>
          </a:r>
          <a:endParaRPr lang="en-US" altLang="zh-CN" sz="2000" b="1"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选择和审查</a:t>
          </a:r>
          <a:endParaRPr lang="en-US" sz="2000" b="1" dirty="0">
            <a:latin typeface="微软雅黑" pitchFamily="34" charset="-122"/>
            <a:ea typeface="微软雅黑" pitchFamily="34" charset="-122"/>
          </a:endParaRPr>
        </a:p>
      </dgm:t>
    </dgm:pt>
    <dgm:pt modelId="{AF39CAFC-DC89-465E-B68D-4F127292F64D}" type="parTrans" cxnId="{941F67FA-6B28-428B-A50A-1F669E39F050}">
      <dgm:prSet/>
      <dgm:spPr/>
      <dgm:t>
        <a:bodyPr/>
        <a:lstStyle/>
        <a:p>
          <a:endParaRPr lang="en-US" sz="1600" b="1">
            <a:latin typeface="微软雅黑" pitchFamily="34" charset="-122"/>
            <a:ea typeface="微软雅黑" pitchFamily="34" charset="-122"/>
          </a:endParaRPr>
        </a:p>
      </dgm:t>
    </dgm:pt>
    <dgm:pt modelId="{E72A3616-188C-4E46-9CF6-32CD9F8D3BAA}" type="sibTrans" cxnId="{941F67FA-6B28-428B-A50A-1F669E39F050}">
      <dgm:prSet/>
      <dgm:spPr/>
      <dgm:t>
        <a:bodyPr/>
        <a:lstStyle/>
        <a:p>
          <a:endParaRPr lang="en-US" sz="1600" b="1">
            <a:latin typeface="微软雅黑" pitchFamily="34" charset="-122"/>
            <a:ea typeface="微软雅黑" pitchFamily="34" charset="-122"/>
          </a:endParaRPr>
        </a:p>
      </dgm:t>
    </dgm:pt>
    <dgm:pt modelId="{0AAEDC22-D957-46E2-A3C3-3112C44BA65F}" type="pres">
      <dgm:prSet presAssocID="{D021AAD3-A16A-4255-917C-3241E9B2F5B6}" presName="cycle" presStyleCnt="0">
        <dgm:presLayoutVars>
          <dgm:dir/>
          <dgm:resizeHandles val="exact"/>
        </dgm:presLayoutVars>
      </dgm:prSet>
      <dgm:spPr/>
    </dgm:pt>
    <dgm:pt modelId="{04AA3360-EAB2-4FBC-93FB-4F1406EA8FE2}" type="pres">
      <dgm:prSet presAssocID="{4485B150-9C85-4AC0-A545-0E1B01147374}" presName="dummy" presStyleCnt="0"/>
      <dgm:spPr/>
    </dgm:pt>
    <dgm:pt modelId="{B518413B-774B-42BD-A973-9DA5641D961C}" type="pres">
      <dgm:prSet presAssocID="{4485B150-9C85-4AC0-A545-0E1B01147374}" presName="node" presStyleLbl="revTx" presStyleIdx="0" presStyleCnt="4">
        <dgm:presLayoutVars>
          <dgm:bulletEnabled val="1"/>
        </dgm:presLayoutVars>
      </dgm:prSet>
      <dgm:spPr/>
    </dgm:pt>
    <dgm:pt modelId="{0D5B86DF-55C3-48C3-885C-5EAD447088E0}" type="pres">
      <dgm:prSet presAssocID="{874A0D87-EAAC-4031-B938-2EBB3F12FDD9}" presName="sibTrans" presStyleLbl="node1" presStyleIdx="0" presStyleCnt="4"/>
      <dgm:spPr/>
    </dgm:pt>
    <dgm:pt modelId="{2A189D36-0672-4688-9CA2-E665CE4C5211}" type="pres">
      <dgm:prSet presAssocID="{FF54342C-BC1B-415A-88AD-EB84AF48F7CE}" presName="dummy" presStyleCnt="0"/>
      <dgm:spPr/>
    </dgm:pt>
    <dgm:pt modelId="{A690287C-BBA5-48A4-9391-F0FAFE58D6AB}" type="pres">
      <dgm:prSet presAssocID="{FF54342C-BC1B-415A-88AD-EB84AF48F7CE}" presName="node" presStyleLbl="revTx" presStyleIdx="1" presStyleCnt="4" custScaleX="82937" custScaleY="80458">
        <dgm:presLayoutVars>
          <dgm:bulletEnabled val="1"/>
        </dgm:presLayoutVars>
      </dgm:prSet>
      <dgm:spPr/>
    </dgm:pt>
    <dgm:pt modelId="{8EB04614-16F1-49CF-AEF1-AC146795FD52}" type="pres">
      <dgm:prSet presAssocID="{30628ED0-0D7A-4B76-8B38-841E83FE6136}" presName="sibTrans" presStyleLbl="node1" presStyleIdx="1" presStyleCnt="4"/>
      <dgm:spPr/>
    </dgm:pt>
    <dgm:pt modelId="{96B598F0-C99E-4304-9B26-C78B66CFAA6B}" type="pres">
      <dgm:prSet presAssocID="{9877AC4D-C960-4617-A7C4-B249FFFEE4A6}" presName="dummy" presStyleCnt="0"/>
      <dgm:spPr/>
    </dgm:pt>
    <dgm:pt modelId="{F1450B1C-F86D-4FF3-B6BA-9EB9ABDA7113}" type="pres">
      <dgm:prSet presAssocID="{9877AC4D-C960-4617-A7C4-B249FFFEE4A6}" presName="node" presStyleLbl="revTx" presStyleIdx="2" presStyleCnt="4">
        <dgm:presLayoutVars>
          <dgm:bulletEnabled val="1"/>
        </dgm:presLayoutVars>
      </dgm:prSet>
      <dgm:spPr/>
    </dgm:pt>
    <dgm:pt modelId="{343AA4F2-38F7-4E84-8D55-1CDE5147EE60}" type="pres">
      <dgm:prSet presAssocID="{9C1AD268-FCF5-4AD6-8AF5-2934C2E2977F}" presName="sibTrans" presStyleLbl="node1" presStyleIdx="2" presStyleCnt="4"/>
      <dgm:spPr/>
    </dgm:pt>
    <dgm:pt modelId="{8904ACA7-9DBB-4123-A713-DE1CEC70D76E}" type="pres">
      <dgm:prSet presAssocID="{22B39B37-3FD8-45EC-A919-0991C6B484B4}" presName="dummy" presStyleCnt="0"/>
      <dgm:spPr/>
    </dgm:pt>
    <dgm:pt modelId="{9AF27CE2-5414-4FDE-B470-5821876D1C49}" type="pres">
      <dgm:prSet presAssocID="{22B39B37-3FD8-45EC-A919-0991C6B484B4}" presName="node" presStyleLbl="revTx" presStyleIdx="3" presStyleCnt="4">
        <dgm:presLayoutVars>
          <dgm:bulletEnabled val="1"/>
        </dgm:presLayoutVars>
      </dgm:prSet>
      <dgm:spPr/>
    </dgm:pt>
    <dgm:pt modelId="{FA185F1C-92D2-4EC2-A294-989E724AD46C}" type="pres">
      <dgm:prSet presAssocID="{E72A3616-188C-4E46-9CF6-32CD9F8D3BAA}" presName="sibTrans" presStyleLbl="node1" presStyleIdx="3" presStyleCnt="4"/>
      <dgm:spPr/>
    </dgm:pt>
  </dgm:ptLst>
  <dgm:cxnLst>
    <dgm:cxn modelId="{5D9CC702-34E6-4725-95CF-2E9F32FF9C2F}" type="presOf" srcId="{FF54342C-BC1B-415A-88AD-EB84AF48F7CE}" destId="{A690287C-BBA5-48A4-9391-F0FAFE58D6AB}" srcOrd="0" destOrd="0" presId="urn:microsoft.com/office/officeart/2005/8/layout/cycle1"/>
    <dgm:cxn modelId="{E55FEF04-9B7C-4C5E-AD94-F03B1476216E}" srcId="{D021AAD3-A16A-4255-917C-3241E9B2F5B6}" destId="{4485B150-9C85-4AC0-A545-0E1B01147374}" srcOrd="0" destOrd="0" parTransId="{B9556860-20F2-4847-8994-511D35777752}" sibTransId="{874A0D87-EAAC-4031-B938-2EBB3F12FDD9}"/>
    <dgm:cxn modelId="{DD226E0D-12F0-4981-9E2E-4505878EAA2C}" type="presOf" srcId="{E72A3616-188C-4E46-9CF6-32CD9F8D3BAA}" destId="{FA185F1C-92D2-4EC2-A294-989E724AD46C}" srcOrd="0" destOrd="0" presId="urn:microsoft.com/office/officeart/2005/8/layout/cycle1"/>
    <dgm:cxn modelId="{5DB09810-38F0-4A74-A5C4-898E39D88BF9}" type="presOf" srcId="{D021AAD3-A16A-4255-917C-3241E9B2F5B6}" destId="{0AAEDC22-D957-46E2-A3C3-3112C44BA65F}" srcOrd="0" destOrd="0" presId="urn:microsoft.com/office/officeart/2005/8/layout/cycle1"/>
    <dgm:cxn modelId="{20603214-4494-4B56-8334-C01EEBC7C38D}" type="presOf" srcId="{30628ED0-0D7A-4B76-8B38-841E83FE6136}" destId="{8EB04614-16F1-49CF-AEF1-AC146795FD52}" srcOrd="0" destOrd="0" presId="urn:microsoft.com/office/officeart/2005/8/layout/cycle1"/>
    <dgm:cxn modelId="{4E7A805E-7499-4985-9D49-C5E73F5CBF7C}" type="presOf" srcId="{4485B150-9C85-4AC0-A545-0E1B01147374}" destId="{B518413B-774B-42BD-A973-9DA5641D961C}" srcOrd="0" destOrd="0" presId="urn:microsoft.com/office/officeart/2005/8/layout/cycle1"/>
    <dgm:cxn modelId="{C1947465-0E41-4358-8EED-3ABB692DBEBA}" type="presOf" srcId="{9C1AD268-FCF5-4AD6-8AF5-2934C2E2977F}" destId="{343AA4F2-38F7-4E84-8D55-1CDE5147EE60}" srcOrd="0" destOrd="0" presId="urn:microsoft.com/office/officeart/2005/8/layout/cycle1"/>
    <dgm:cxn modelId="{92120D4B-5A27-4948-A5BC-7092BFC94968}" type="presOf" srcId="{874A0D87-EAAC-4031-B938-2EBB3F12FDD9}" destId="{0D5B86DF-55C3-48C3-885C-5EAD447088E0}" srcOrd="0" destOrd="0" presId="urn:microsoft.com/office/officeart/2005/8/layout/cycle1"/>
    <dgm:cxn modelId="{2D48E450-D373-4125-894C-A0B536838B2B}" type="presOf" srcId="{22B39B37-3FD8-45EC-A919-0991C6B484B4}" destId="{9AF27CE2-5414-4FDE-B470-5821876D1C49}" srcOrd="0" destOrd="0" presId="urn:microsoft.com/office/officeart/2005/8/layout/cycle1"/>
    <dgm:cxn modelId="{3DE7205A-61E8-443A-81B1-6EB5FDFAE608}" srcId="{D021AAD3-A16A-4255-917C-3241E9B2F5B6}" destId="{9877AC4D-C960-4617-A7C4-B249FFFEE4A6}" srcOrd="2" destOrd="0" parTransId="{071BF3AC-1DCF-41ED-A422-186C089D2135}" sibTransId="{9C1AD268-FCF5-4AD6-8AF5-2934C2E2977F}"/>
    <dgm:cxn modelId="{C26E08C6-30F3-4AD2-9EDF-2B58F6593B72}" type="presOf" srcId="{9877AC4D-C960-4617-A7C4-B249FFFEE4A6}" destId="{F1450B1C-F86D-4FF3-B6BA-9EB9ABDA7113}" srcOrd="0" destOrd="0" presId="urn:microsoft.com/office/officeart/2005/8/layout/cycle1"/>
    <dgm:cxn modelId="{407400E2-3712-446D-AC75-10B24758BD76}" srcId="{D021AAD3-A16A-4255-917C-3241E9B2F5B6}" destId="{FF54342C-BC1B-415A-88AD-EB84AF48F7CE}" srcOrd="1" destOrd="0" parTransId="{63965B01-59A0-4F56-A514-5FA5F0971911}" sibTransId="{30628ED0-0D7A-4B76-8B38-841E83FE6136}"/>
    <dgm:cxn modelId="{941F67FA-6B28-428B-A50A-1F669E39F050}" srcId="{D021AAD3-A16A-4255-917C-3241E9B2F5B6}" destId="{22B39B37-3FD8-45EC-A919-0991C6B484B4}" srcOrd="3" destOrd="0" parTransId="{AF39CAFC-DC89-465E-B68D-4F127292F64D}" sibTransId="{E72A3616-188C-4E46-9CF6-32CD9F8D3BAA}"/>
    <dgm:cxn modelId="{20663FBC-2C7B-4095-B337-EE99708464B6}" type="presParOf" srcId="{0AAEDC22-D957-46E2-A3C3-3112C44BA65F}" destId="{04AA3360-EAB2-4FBC-93FB-4F1406EA8FE2}" srcOrd="0" destOrd="0" presId="urn:microsoft.com/office/officeart/2005/8/layout/cycle1"/>
    <dgm:cxn modelId="{E7EB0BFA-A6C0-4214-B5AB-1122CD2916E5}" type="presParOf" srcId="{0AAEDC22-D957-46E2-A3C3-3112C44BA65F}" destId="{B518413B-774B-42BD-A973-9DA5641D961C}" srcOrd="1" destOrd="0" presId="urn:microsoft.com/office/officeart/2005/8/layout/cycle1"/>
    <dgm:cxn modelId="{6D0A1E6A-DAC6-466B-B98F-AC90279BD8CE}" type="presParOf" srcId="{0AAEDC22-D957-46E2-A3C3-3112C44BA65F}" destId="{0D5B86DF-55C3-48C3-885C-5EAD447088E0}" srcOrd="2" destOrd="0" presId="urn:microsoft.com/office/officeart/2005/8/layout/cycle1"/>
    <dgm:cxn modelId="{C9BF0EEB-EABB-41C4-BB2B-301E96D0E530}" type="presParOf" srcId="{0AAEDC22-D957-46E2-A3C3-3112C44BA65F}" destId="{2A189D36-0672-4688-9CA2-E665CE4C5211}" srcOrd="3" destOrd="0" presId="urn:microsoft.com/office/officeart/2005/8/layout/cycle1"/>
    <dgm:cxn modelId="{BAD8701A-491C-494B-978F-F4A393216946}" type="presParOf" srcId="{0AAEDC22-D957-46E2-A3C3-3112C44BA65F}" destId="{A690287C-BBA5-48A4-9391-F0FAFE58D6AB}" srcOrd="4" destOrd="0" presId="urn:microsoft.com/office/officeart/2005/8/layout/cycle1"/>
    <dgm:cxn modelId="{95541F49-674B-4AF1-B7D5-47B8D8105CCC}" type="presParOf" srcId="{0AAEDC22-D957-46E2-A3C3-3112C44BA65F}" destId="{8EB04614-16F1-49CF-AEF1-AC146795FD52}" srcOrd="5" destOrd="0" presId="urn:microsoft.com/office/officeart/2005/8/layout/cycle1"/>
    <dgm:cxn modelId="{8323A0E2-3438-460A-8DFD-BB37D74DDB0A}" type="presParOf" srcId="{0AAEDC22-D957-46E2-A3C3-3112C44BA65F}" destId="{96B598F0-C99E-4304-9B26-C78B66CFAA6B}" srcOrd="6" destOrd="0" presId="urn:microsoft.com/office/officeart/2005/8/layout/cycle1"/>
    <dgm:cxn modelId="{9C2A6507-DD8A-4A05-A3F6-A77BF1B04C02}" type="presParOf" srcId="{0AAEDC22-D957-46E2-A3C3-3112C44BA65F}" destId="{F1450B1C-F86D-4FF3-B6BA-9EB9ABDA7113}" srcOrd="7" destOrd="0" presId="urn:microsoft.com/office/officeart/2005/8/layout/cycle1"/>
    <dgm:cxn modelId="{3537DE31-1167-4367-9F78-4D1126E43B61}" type="presParOf" srcId="{0AAEDC22-D957-46E2-A3C3-3112C44BA65F}" destId="{343AA4F2-38F7-4E84-8D55-1CDE5147EE60}" srcOrd="8" destOrd="0" presId="urn:microsoft.com/office/officeart/2005/8/layout/cycle1"/>
    <dgm:cxn modelId="{C574A338-7526-4B83-9039-EC3E12C4372F}" type="presParOf" srcId="{0AAEDC22-D957-46E2-A3C3-3112C44BA65F}" destId="{8904ACA7-9DBB-4123-A713-DE1CEC70D76E}" srcOrd="9" destOrd="0" presId="urn:microsoft.com/office/officeart/2005/8/layout/cycle1"/>
    <dgm:cxn modelId="{6BCA9808-9868-42F5-B08C-0CAF1824460C}" type="presParOf" srcId="{0AAEDC22-D957-46E2-A3C3-3112C44BA65F}" destId="{9AF27CE2-5414-4FDE-B470-5821876D1C49}" srcOrd="10" destOrd="0" presId="urn:microsoft.com/office/officeart/2005/8/layout/cycle1"/>
    <dgm:cxn modelId="{0FE1EAE6-E19D-4110-934B-3C99AAC656BC}" type="presParOf" srcId="{0AAEDC22-D957-46E2-A3C3-3112C44BA65F}" destId="{FA185F1C-92D2-4EC2-A294-989E724AD46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8413B-774B-42BD-A973-9DA5641D961C}">
      <dsp:nvSpPr>
        <dsp:cNvPr id="0" name=""/>
        <dsp:cNvSpPr/>
      </dsp:nvSpPr>
      <dsp:spPr>
        <a:xfrm>
          <a:off x="4674180" y="102284"/>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chemeClr val="tx1"/>
              </a:solidFill>
              <a:latin typeface="微软雅黑" pitchFamily="34" charset="-122"/>
              <a:ea typeface="微软雅黑" pitchFamily="34" charset="-122"/>
            </a:rPr>
            <a:t>安全协议</a:t>
          </a:r>
          <a:endParaRPr lang="en-US" altLang="zh-CN" sz="2000" b="1" kern="1200" dirty="0">
            <a:solidFill>
              <a:schemeClr val="tx1"/>
            </a:solidFill>
            <a:latin typeface="微软雅黑" pitchFamily="34" charset="-122"/>
            <a:ea typeface="微软雅黑" pitchFamily="34" charset="-122"/>
          </a:endParaRPr>
        </a:p>
        <a:p>
          <a:pPr marL="0" lvl="0" indent="0" algn="ctr" defTabSz="889000">
            <a:lnSpc>
              <a:spcPct val="90000"/>
            </a:lnSpc>
            <a:spcBef>
              <a:spcPct val="0"/>
            </a:spcBef>
            <a:spcAft>
              <a:spcPct val="35000"/>
            </a:spcAft>
            <a:buNone/>
          </a:pPr>
          <a:r>
            <a:rPr lang="zh-CN" altLang="en-US" sz="2000" b="1" kern="1200" dirty="0">
              <a:solidFill>
                <a:schemeClr val="tx1"/>
              </a:solidFill>
              <a:latin typeface="微软雅黑" pitchFamily="34" charset="-122"/>
              <a:ea typeface="微软雅黑" pitchFamily="34" charset="-122"/>
            </a:rPr>
            <a:t>作业前准备</a:t>
          </a:r>
          <a:endParaRPr lang="en-US" sz="2000" b="1" kern="1200" dirty="0">
            <a:solidFill>
              <a:schemeClr val="tx1"/>
            </a:solidFill>
            <a:latin typeface="微软雅黑" pitchFamily="34" charset="-122"/>
            <a:ea typeface="微软雅黑" pitchFamily="34" charset="-122"/>
          </a:endParaRPr>
        </a:p>
      </dsp:txBody>
      <dsp:txXfrm>
        <a:off x="4674180" y="102284"/>
        <a:ext cx="1601316" cy="1601316"/>
      </dsp:txXfrm>
    </dsp:sp>
    <dsp:sp modelId="{0D5B86DF-55C3-48C3-885C-5EAD447088E0}">
      <dsp:nvSpPr>
        <dsp:cNvPr id="0" name=""/>
        <dsp:cNvSpPr/>
      </dsp:nvSpPr>
      <dsp:spPr>
        <a:xfrm>
          <a:off x="1853136" y="1318"/>
          <a:ext cx="4523326" cy="4523326"/>
        </a:xfrm>
        <a:prstGeom prst="circularArrow">
          <a:avLst>
            <a:gd name="adj1" fmla="val 6903"/>
            <a:gd name="adj2" fmla="val 465447"/>
            <a:gd name="adj3" fmla="val 845561"/>
            <a:gd name="adj4" fmla="val 20585536"/>
            <a:gd name="adj5" fmla="val 8054"/>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0287C-BBA5-48A4-9391-F0FAFE58D6AB}">
      <dsp:nvSpPr>
        <dsp:cNvPr id="0" name=""/>
        <dsp:cNvSpPr/>
      </dsp:nvSpPr>
      <dsp:spPr>
        <a:xfrm>
          <a:off x="4810797" y="2978826"/>
          <a:ext cx="1328083" cy="1288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作业过程监督协调</a:t>
          </a:r>
          <a:endParaRPr lang="en-US" sz="2000" b="1" kern="1200" dirty="0">
            <a:latin typeface="微软雅黑" pitchFamily="34" charset="-122"/>
            <a:ea typeface="微软雅黑" pitchFamily="34" charset="-122"/>
          </a:endParaRPr>
        </a:p>
      </dsp:txBody>
      <dsp:txXfrm>
        <a:off x="4810797" y="2978826"/>
        <a:ext cx="1328083" cy="1288386"/>
      </dsp:txXfrm>
    </dsp:sp>
    <dsp:sp modelId="{8EB04614-16F1-49CF-AEF1-AC146795FD52}">
      <dsp:nvSpPr>
        <dsp:cNvPr id="0" name=""/>
        <dsp:cNvSpPr/>
      </dsp:nvSpPr>
      <dsp:spPr>
        <a:xfrm>
          <a:off x="1853136" y="1318"/>
          <a:ext cx="4523326" cy="4523326"/>
        </a:xfrm>
        <a:prstGeom prst="circularArrow">
          <a:avLst>
            <a:gd name="adj1" fmla="val 6903"/>
            <a:gd name="adj2" fmla="val 465447"/>
            <a:gd name="adj3" fmla="val 5949018"/>
            <a:gd name="adj4" fmla="val 4127130"/>
            <a:gd name="adj5" fmla="val 8054"/>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50B1C-F86D-4FF3-B6BA-9EB9ABDA7113}">
      <dsp:nvSpPr>
        <dsp:cNvPr id="0" name=""/>
        <dsp:cNvSpPr/>
      </dsp:nvSpPr>
      <dsp:spPr>
        <a:xfrm>
          <a:off x="1954103" y="2822362"/>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合同后</a:t>
          </a:r>
          <a:endParaRPr lang="en-US" altLang="zh-CN" sz="2000" b="1" kern="1200" dirty="0">
            <a:latin typeface="微软雅黑" pitchFamily="34" charset="-122"/>
            <a:ea typeface="微软雅黑" pitchFamily="34" charset="-122"/>
          </a:endParaRP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评价</a:t>
          </a:r>
          <a:endParaRPr lang="en-US" sz="2000" b="1" kern="1200" dirty="0">
            <a:latin typeface="微软雅黑" pitchFamily="34" charset="-122"/>
            <a:ea typeface="微软雅黑" pitchFamily="34" charset="-122"/>
          </a:endParaRPr>
        </a:p>
      </dsp:txBody>
      <dsp:txXfrm>
        <a:off x="1954103" y="2822362"/>
        <a:ext cx="1601316" cy="1601316"/>
      </dsp:txXfrm>
    </dsp:sp>
    <dsp:sp modelId="{343AA4F2-38F7-4E84-8D55-1CDE5147EE60}">
      <dsp:nvSpPr>
        <dsp:cNvPr id="0" name=""/>
        <dsp:cNvSpPr/>
      </dsp:nvSpPr>
      <dsp:spPr>
        <a:xfrm>
          <a:off x="1853136" y="1318"/>
          <a:ext cx="4523326" cy="4523326"/>
        </a:xfrm>
        <a:prstGeom prst="circularArrow">
          <a:avLst>
            <a:gd name="adj1" fmla="val 6903"/>
            <a:gd name="adj2" fmla="val 465447"/>
            <a:gd name="adj3" fmla="val 11349018"/>
            <a:gd name="adj4" fmla="val 9785536"/>
            <a:gd name="adj5" fmla="val 8054"/>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27CE2-5414-4FDE-B470-5821876D1C49}">
      <dsp:nvSpPr>
        <dsp:cNvPr id="0" name=""/>
        <dsp:cNvSpPr/>
      </dsp:nvSpPr>
      <dsp:spPr>
        <a:xfrm>
          <a:off x="1954103" y="102284"/>
          <a:ext cx="1601316" cy="160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承包方</a:t>
          </a:r>
          <a:endParaRPr lang="en-US" altLang="zh-CN" sz="2000" b="1" kern="1200" dirty="0">
            <a:latin typeface="微软雅黑" pitchFamily="34" charset="-122"/>
            <a:ea typeface="微软雅黑" pitchFamily="34" charset="-122"/>
          </a:endParaRP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选择和审查</a:t>
          </a:r>
          <a:endParaRPr lang="en-US" sz="2000" b="1" kern="1200" dirty="0">
            <a:latin typeface="微软雅黑" pitchFamily="34" charset="-122"/>
            <a:ea typeface="微软雅黑" pitchFamily="34" charset="-122"/>
          </a:endParaRPr>
        </a:p>
      </dsp:txBody>
      <dsp:txXfrm>
        <a:off x="1954103" y="102284"/>
        <a:ext cx="1601316" cy="1601316"/>
      </dsp:txXfrm>
    </dsp:sp>
    <dsp:sp modelId="{FA185F1C-92D2-4EC2-A294-989E724AD46C}">
      <dsp:nvSpPr>
        <dsp:cNvPr id="0" name=""/>
        <dsp:cNvSpPr/>
      </dsp:nvSpPr>
      <dsp:spPr>
        <a:xfrm>
          <a:off x="1853136" y="1318"/>
          <a:ext cx="4523326" cy="4523326"/>
        </a:xfrm>
        <a:prstGeom prst="circularArrow">
          <a:avLst>
            <a:gd name="adj1" fmla="val 6903"/>
            <a:gd name="adj2" fmla="val 465447"/>
            <a:gd name="adj3" fmla="val 16749018"/>
            <a:gd name="adj4" fmla="val 15185536"/>
            <a:gd name="adj5" fmla="val 8054"/>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EC3DD6-A597-4AAA-A076-25AAAECF3295}" type="slidenum">
              <a:rPr lang="zh-CN" altLang="en-US"/>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3533100-5E61-42EC-BA95-D0B11157BFBB}" type="datetimeFigureOut">
              <a:rPr lang="zh-CN" altLang="en-US"/>
              <a:t>2019/4/7 Sunday</a:t>
            </a:fld>
            <a:endParaRPr lang="zh-CN" altLang="en-US"/>
          </a:p>
        </p:txBody>
      </p:sp>
      <p:sp>
        <p:nvSpPr>
          <p:cNvPr id="4"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AB52DDB-71FB-421B-AA01-625CFB2D526C}" type="slidenum">
              <a:rPr lang="zh-CN" altLang="en-US"/>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100</a:t>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101</a:t>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102</a:t>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103</a:t>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104</a:t>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A454E164-C4E9-4B5B-AF74-8AF0D6E7D7CE}" type="slidenum">
              <a:rPr lang="zh-CN" altLang="en-US"/>
              <a:t>105</a:t>
            </a:fld>
            <a:endParaRPr lang="en-US" altLang="zh-CN"/>
          </a:p>
        </p:txBody>
      </p:sp>
      <p:sp>
        <p:nvSpPr>
          <p:cNvPr id="973826" name="Slide Image Placeholder 1"/>
          <p:cNvSpPr>
            <a:spLocks noGrp="1" noRot="1" noChangeAspect="1" noTextEdit="1"/>
          </p:cNvSpPr>
          <p:nvPr>
            <p:ph type="sldImg"/>
          </p:nvPr>
        </p:nvSpPr>
        <p:spPr/>
      </p:sp>
      <p:sp>
        <p:nvSpPr>
          <p:cNvPr id="973827" name="Notes Placeholder 2"/>
          <p:cNvSpPr>
            <a:spLocks noGrp="1"/>
          </p:cNvSpPr>
          <p:nvPr>
            <p:ph type="body" idx="1"/>
          </p:nvPr>
        </p:nvSpPr>
        <p:spPr/>
        <p:txBody>
          <a:bodyPr/>
          <a:lstStyle/>
          <a:p>
            <a:pPr>
              <a:spcBef>
                <a:spcPct val="0"/>
              </a:spcBef>
            </a:pPr>
            <a:endParaRPr lang="zh-CN" altLang="zh-CN"/>
          </a:p>
        </p:txBody>
      </p:sp>
      <p:sp>
        <p:nvSpPr>
          <p:cNvPr id="973828" name="Slide Number Placeholder 3"/>
          <p:cNvSpPr txBox="1">
            <a:spLocks noGrp="1"/>
          </p:cNvSpPr>
          <p:nvPr/>
        </p:nvSpPr>
        <p:spPr bwMode="auto">
          <a:xfrm>
            <a:off x="3855838" y="9440646"/>
            <a:ext cx="2949787" cy="496967"/>
          </a:xfrm>
          <a:prstGeom prst="rect">
            <a:avLst/>
          </a:prstGeom>
          <a:noFill/>
          <a:ln w="9525">
            <a:noFill/>
            <a:miter lim="800000"/>
          </a:ln>
        </p:spPr>
        <p:txBody>
          <a:bodyPr anchor="b"/>
          <a:lstStyle/>
          <a:p>
            <a:pPr algn="r"/>
            <a:fld id="{21DF6424-4EB3-4BDF-AAB5-02B3DA31DD68}" type="slidenum">
              <a:rPr lang="en-US" altLang="zh-CN" sz="1200"/>
              <a:t>105</a:t>
            </a:fld>
            <a:endParaRPr lang="en-US" altLang="zh-CN" sz="12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106</a:t>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107</a:t>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108</a:t>
            </a:fld>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D8965C9-F716-439C-AF97-0296297EADD1}" type="slidenum">
              <a:rPr lang="zh-CN" altLang="en-US"/>
              <a:t>109</a:t>
            </a:fld>
            <a:endParaRPr lang="en-US" altLang="zh-CN"/>
          </a:p>
        </p:txBody>
      </p:sp>
      <p:sp>
        <p:nvSpPr>
          <p:cNvPr id="891906" name="Rectangle 7"/>
          <p:cNvSpPr txBox="1">
            <a:spLocks noGrp="1" noChangeArrowheads="1"/>
          </p:cNvSpPr>
          <p:nvPr/>
        </p:nvSpPr>
        <p:spPr bwMode="auto">
          <a:xfrm>
            <a:off x="3855838" y="9440646"/>
            <a:ext cx="2949787" cy="496967"/>
          </a:xfrm>
          <a:prstGeom prst="rect">
            <a:avLst/>
          </a:prstGeom>
          <a:noFill/>
          <a:ln w="9525">
            <a:noFill/>
            <a:miter lim="800000"/>
          </a:ln>
        </p:spPr>
        <p:txBody>
          <a:bodyPr anchor="b"/>
          <a:lstStyle/>
          <a:p>
            <a:pPr algn="r"/>
            <a:fld id="{3A18A831-D043-4BB7-B8D6-808BABB523EC}" type="slidenum">
              <a:rPr lang="en-US" altLang="zh-CN" sz="1200"/>
              <a:t>109</a:t>
            </a:fld>
            <a:endParaRPr lang="en-US" altLang="zh-CN" sz="1200"/>
          </a:p>
        </p:txBody>
      </p:sp>
      <p:sp>
        <p:nvSpPr>
          <p:cNvPr id="891907" name="Rectangle 2"/>
          <p:cNvSpPr>
            <a:spLocks noGrp="1" noRot="1" noChangeAspect="1" noChangeArrowheads="1" noTextEdit="1"/>
          </p:cNvSpPr>
          <p:nvPr>
            <p:ph type="sldImg"/>
          </p:nvPr>
        </p:nvSpPr>
        <p:spPr/>
      </p:sp>
      <p:sp>
        <p:nvSpPr>
          <p:cNvPr id="891908" name="Rectangle 3"/>
          <p:cNvSpPr>
            <a:spLocks noGrp="1" noChangeArrowheads="1"/>
          </p:cNvSpPr>
          <p:nvPr>
            <p:ph type="body" idx="1"/>
          </p:nvPr>
        </p:nvSpPr>
        <p:spPr/>
        <p:txBody>
          <a:bodyPr/>
          <a:lstStyle/>
          <a:p>
            <a:pPr>
              <a:spcBef>
                <a:spcPct val="0"/>
              </a:spcBef>
            </a:pPr>
            <a:endParaRPr lang="en-US" altLang="zh-CN">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110</a:t>
            </a:fld>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111</a:t>
            </a:fld>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112</a:t>
            </a:fld>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54DE6CC4-94A7-4FF5-BFD7-BB0A5A6084F2}" type="slidenum">
              <a:rPr lang="zh-CN" altLang="en-US"/>
              <a:t>113</a:t>
            </a:fld>
            <a:endParaRPr lang="en-US" altLang="zh-CN"/>
          </a:p>
        </p:txBody>
      </p:sp>
      <p:sp>
        <p:nvSpPr>
          <p:cNvPr id="902146" name="Rectangle 7"/>
          <p:cNvSpPr txBox="1">
            <a:spLocks noGrp="1" noChangeArrowheads="1"/>
          </p:cNvSpPr>
          <p:nvPr/>
        </p:nvSpPr>
        <p:spPr bwMode="auto">
          <a:xfrm>
            <a:off x="3855838" y="9440646"/>
            <a:ext cx="2949787" cy="496967"/>
          </a:xfrm>
          <a:prstGeom prst="rect">
            <a:avLst/>
          </a:prstGeom>
          <a:noFill/>
          <a:ln w="9525">
            <a:noFill/>
            <a:miter lim="800000"/>
          </a:ln>
        </p:spPr>
        <p:txBody>
          <a:bodyPr anchor="b"/>
          <a:lstStyle/>
          <a:p>
            <a:pPr algn="r"/>
            <a:fld id="{6D4A1132-3401-491B-A656-E108357FE78A}" type="slidenum">
              <a:rPr lang="en-US" altLang="zh-CN" sz="1200"/>
              <a:t>113</a:t>
            </a:fld>
            <a:endParaRPr lang="en-US" altLang="zh-CN" sz="1200"/>
          </a:p>
        </p:txBody>
      </p:sp>
      <p:sp>
        <p:nvSpPr>
          <p:cNvPr id="902147" name="Rectangle 2"/>
          <p:cNvSpPr>
            <a:spLocks noGrp="1" noRot="1" noChangeAspect="1" noChangeArrowheads="1" noTextEdit="1"/>
          </p:cNvSpPr>
          <p:nvPr>
            <p:ph type="sldImg"/>
          </p:nvPr>
        </p:nvSpPr>
        <p:spPr/>
      </p:sp>
      <p:sp>
        <p:nvSpPr>
          <p:cNvPr id="902148" name="Rectangle 3"/>
          <p:cNvSpPr>
            <a:spLocks noGrp="1" noChangeArrowheads="1"/>
          </p:cNvSpPr>
          <p:nvPr>
            <p:ph type="body" idx="1"/>
          </p:nvPr>
        </p:nvSpPr>
        <p:spPr/>
        <p:txBody>
          <a:bodyPr/>
          <a:lstStyle/>
          <a:p>
            <a:pPr>
              <a:spcBef>
                <a:spcPct val="0"/>
              </a:spcBef>
            </a:pPr>
            <a:endParaRPr lang="en-US" altLang="zh-CN">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773BF95B-546A-4B2B-BF87-8EAD334E5F04}" type="slidenum">
              <a:rPr lang="zh-CN" altLang="en-US"/>
              <a:t>114</a:t>
            </a:fld>
            <a:endParaRPr lang="en-US" altLang="zh-CN"/>
          </a:p>
        </p:txBody>
      </p:sp>
      <p:sp>
        <p:nvSpPr>
          <p:cNvPr id="904194" name="Rectangle 7"/>
          <p:cNvSpPr txBox="1">
            <a:spLocks noGrp="1" noChangeArrowheads="1"/>
          </p:cNvSpPr>
          <p:nvPr/>
        </p:nvSpPr>
        <p:spPr bwMode="auto">
          <a:xfrm>
            <a:off x="3855838" y="9440646"/>
            <a:ext cx="2949787" cy="496967"/>
          </a:xfrm>
          <a:prstGeom prst="rect">
            <a:avLst/>
          </a:prstGeom>
          <a:noFill/>
          <a:ln w="9525">
            <a:noFill/>
            <a:miter lim="800000"/>
          </a:ln>
        </p:spPr>
        <p:txBody>
          <a:bodyPr anchor="b"/>
          <a:lstStyle/>
          <a:p>
            <a:pPr algn="r"/>
            <a:fld id="{29916156-212B-498B-985A-ABF15CB87C9C}" type="slidenum">
              <a:rPr lang="en-US" altLang="zh-CN" sz="1200"/>
              <a:t>114</a:t>
            </a:fld>
            <a:endParaRPr lang="en-US" altLang="zh-CN" sz="1200"/>
          </a:p>
        </p:txBody>
      </p:sp>
      <p:sp>
        <p:nvSpPr>
          <p:cNvPr id="904195" name="Rectangle 2"/>
          <p:cNvSpPr>
            <a:spLocks noGrp="1" noRot="1" noChangeAspect="1" noChangeArrowheads="1" noTextEdit="1"/>
          </p:cNvSpPr>
          <p:nvPr>
            <p:ph type="sldImg"/>
          </p:nvPr>
        </p:nvSpPr>
        <p:spPr/>
      </p:sp>
      <p:sp>
        <p:nvSpPr>
          <p:cNvPr id="904196" name="Rectangle 3"/>
          <p:cNvSpPr>
            <a:spLocks noGrp="1" noChangeArrowheads="1"/>
          </p:cNvSpPr>
          <p:nvPr>
            <p:ph type="body" idx="1"/>
          </p:nvPr>
        </p:nvSpPr>
        <p:spPr/>
        <p:txBody>
          <a:bodyPr/>
          <a:lstStyle/>
          <a:p>
            <a:pPr>
              <a:spcBef>
                <a:spcPct val="0"/>
              </a:spcBef>
            </a:pPr>
            <a:endParaRPr lang="en-US" altLang="zh-CN">
              <a:latin typeface="Arial"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115</a:t>
            </a:fld>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4B7B21AF-BD91-4529-AD79-A8B1A010DD88}" type="slidenum">
              <a:rPr lang="zh-CN" altLang="en-US"/>
              <a:t>116</a:t>
            </a:fld>
            <a:endParaRPr lang="en-US" altLang="zh-CN"/>
          </a:p>
        </p:txBody>
      </p:sp>
      <p:sp>
        <p:nvSpPr>
          <p:cNvPr id="909314" name="Rectangle 7"/>
          <p:cNvSpPr txBox="1">
            <a:spLocks noGrp="1" noChangeArrowheads="1"/>
          </p:cNvSpPr>
          <p:nvPr/>
        </p:nvSpPr>
        <p:spPr bwMode="auto">
          <a:xfrm>
            <a:off x="3855838" y="9440646"/>
            <a:ext cx="2949787" cy="496967"/>
          </a:xfrm>
          <a:prstGeom prst="rect">
            <a:avLst/>
          </a:prstGeom>
          <a:noFill/>
          <a:ln w="9525">
            <a:noFill/>
            <a:miter lim="800000"/>
          </a:ln>
        </p:spPr>
        <p:txBody>
          <a:bodyPr anchor="b"/>
          <a:lstStyle/>
          <a:p>
            <a:pPr algn="r"/>
            <a:fld id="{02024538-5953-4C3D-8DAF-A8DF7CEA6122}" type="slidenum">
              <a:rPr lang="en-US" altLang="zh-CN" sz="1200"/>
              <a:t>116</a:t>
            </a:fld>
            <a:endParaRPr lang="en-US" altLang="zh-CN" sz="1200"/>
          </a:p>
        </p:txBody>
      </p:sp>
      <p:sp>
        <p:nvSpPr>
          <p:cNvPr id="909315" name="Rectangle 2"/>
          <p:cNvSpPr>
            <a:spLocks noGrp="1" noRot="1" noChangeAspect="1" noChangeArrowheads="1" noTextEdit="1"/>
          </p:cNvSpPr>
          <p:nvPr>
            <p:ph type="sldImg"/>
          </p:nvPr>
        </p:nvSpPr>
        <p:spPr/>
      </p:sp>
      <p:sp>
        <p:nvSpPr>
          <p:cNvPr id="909316" name="Rectangle 3"/>
          <p:cNvSpPr>
            <a:spLocks noGrp="1" noChangeArrowheads="1"/>
          </p:cNvSpPr>
          <p:nvPr>
            <p:ph type="body" idx="1"/>
          </p:nvPr>
        </p:nvSpPr>
        <p:spPr/>
        <p:txBody>
          <a:bodyPr/>
          <a:lstStyle/>
          <a:p>
            <a:pPr>
              <a:spcBef>
                <a:spcPct val="0"/>
              </a:spcBef>
            </a:pPr>
            <a:endParaRPr lang="en-US" altLang="zh-CN">
              <a:latin typeface="Arial"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117</a:t>
            </a:fld>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118</a:t>
            </a:fld>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120</a:t>
            </a:fld>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121</a:t>
            </a:fld>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122</a:t>
            </a:fld>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123</a:t>
            </a:fld>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29"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5B7F9CFA-D39F-427E-A3E6-EA841DF76EDF}" type="slidenum">
              <a:rPr lang="en-US" altLang="zh-CN"/>
              <a:t>124</a:t>
            </a:fld>
            <a:endParaRPr lang="en-US" altLang="zh-CN"/>
          </a:p>
        </p:txBody>
      </p:sp>
      <p:sp>
        <p:nvSpPr>
          <p:cNvPr id="585730" name="Rectangle 2"/>
          <p:cNvSpPr>
            <a:spLocks noGrp="1" noRot="1" noChangeAspect="1" noChangeArrowheads="1" noTextEdit="1"/>
          </p:cNvSpPr>
          <p:nvPr>
            <p:ph type="sldImg"/>
          </p:nvPr>
        </p:nvSpPr>
        <p:spPr bwMode="auto">
          <a:xfrm>
            <a:off x="919163" y="742950"/>
            <a:ext cx="4973637" cy="3732213"/>
          </a:xfrm>
          <a:noFill/>
          <a:ln>
            <a:solidFill>
              <a:srgbClr val="000000"/>
            </a:solidFill>
            <a:miter lim="800000"/>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7"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C3FA356A-4E56-4FB2-9DF8-435B1DC93251}" type="slidenum">
              <a:rPr lang="en-US" altLang="zh-CN"/>
              <a:t>125</a:t>
            </a:fld>
            <a:endParaRPr lang="en-US" altLang="zh-CN"/>
          </a:p>
        </p:txBody>
      </p:sp>
      <p:sp>
        <p:nvSpPr>
          <p:cNvPr id="587778" name="Rectangle 2"/>
          <p:cNvSpPr>
            <a:spLocks noGrp="1" noRot="1" noChangeAspect="1" noChangeArrowheads="1" noTextEdit="1"/>
          </p:cNvSpPr>
          <p:nvPr>
            <p:ph type="sldImg"/>
          </p:nvPr>
        </p:nvSpPr>
        <p:spPr bwMode="auto">
          <a:noFill/>
          <a:ln>
            <a:solidFill>
              <a:srgbClr val="000000"/>
            </a:solidFill>
            <a:miter lim="800000"/>
          </a:ln>
        </p:spPr>
      </p:sp>
      <p:sp>
        <p:nvSpPr>
          <p:cNvPr id="587779"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A7DD07B8-C5FA-46C8-93D7-46CDD6D48102}" type="slidenum">
              <a:rPr lang="en-US" altLang="zh-CN"/>
              <a:t>126</a:t>
            </a:fld>
            <a:endParaRPr lang="en-US" altLang="zh-CN"/>
          </a:p>
        </p:txBody>
      </p:sp>
      <p:sp>
        <p:nvSpPr>
          <p:cNvPr id="590850" name="Rectangle 2"/>
          <p:cNvSpPr>
            <a:spLocks noGrp="1" noRot="1" noChangeAspect="1" noChangeArrowheads="1" noTextEdit="1"/>
          </p:cNvSpPr>
          <p:nvPr>
            <p:ph type="sldImg"/>
          </p:nvPr>
        </p:nvSpPr>
        <p:spPr bwMode="auto">
          <a:noFill/>
          <a:ln>
            <a:solidFill>
              <a:srgbClr val="000000"/>
            </a:solidFill>
            <a:miter lim="800000"/>
          </a:ln>
        </p:spPr>
      </p:sp>
      <p:sp>
        <p:nvSpPr>
          <p:cNvPr id="590851"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127</a:t>
            </a:fld>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8AED87A6-3152-4441-B060-93FEC436DDF2}" type="slidenum">
              <a:rPr lang="en-US" altLang="zh-CN"/>
              <a:t>128</a:t>
            </a:fld>
            <a:endParaRPr lang="en-US" altLang="zh-CN"/>
          </a:p>
        </p:txBody>
      </p:sp>
      <p:sp>
        <p:nvSpPr>
          <p:cNvPr id="594946" name="Rectangle 2"/>
          <p:cNvSpPr>
            <a:spLocks noGrp="1" noRot="1" noChangeAspect="1" noChangeArrowheads="1" noTextEdit="1"/>
          </p:cNvSpPr>
          <p:nvPr>
            <p:ph type="sldImg"/>
          </p:nvPr>
        </p:nvSpPr>
        <p:spPr bwMode="auto">
          <a:xfrm>
            <a:off x="919163" y="742950"/>
            <a:ext cx="4973637" cy="3732213"/>
          </a:xfrm>
          <a:noFill/>
          <a:ln>
            <a:solidFill>
              <a:srgbClr val="000000"/>
            </a:solidFill>
            <a:miter lim="800000"/>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129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13</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9EA63532-1F8F-4914-8E00-6F3B4F230FFD}" type="slidenum">
              <a:rPr lang="en-US" altLang="zh-CN"/>
              <a:t>130</a:t>
            </a:fld>
            <a:endParaRPr lang="en-US" altLang="zh-CN"/>
          </a:p>
        </p:txBody>
      </p:sp>
      <p:sp>
        <p:nvSpPr>
          <p:cNvPr id="598018" name="Rectangle 2"/>
          <p:cNvSpPr>
            <a:spLocks noGrp="1" noRot="1" noChangeAspect="1" noChangeArrowheads="1" noTextEdit="1"/>
          </p:cNvSpPr>
          <p:nvPr>
            <p:ph type="sldImg"/>
          </p:nvPr>
        </p:nvSpPr>
        <p:spPr bwMode="auto">
          <a:noFill/>
          <a:ln>
            <a:solidFill>
              <a:srgbClr val="000000"/>
            </a:solidFill>
            <a:miter lim="800000"/>
          </a:ln>
        </p:spPr>
      </p:sp>
      <p:sp>
        <p:nvSpPr>
          <p:cNvPr id="598019"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en-US"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131</a:t>
            </a:fld>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132</a:t>
            </a:fld>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133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4DF2E1A2-9447-4984-BF3B-B39530E60CE0}" type="slidenum">
              <a:rPr lang="en-US" altLang="zh-CN"/>
              <a:t>20</a:t>
            </a:fld>
            <a:endParaRPr lang="en-US" altLang="zh-CN"/>
          </a:p>
        </p:txBody>
      </p:sp>
      <p:sp>
        <p:nvSpPr>
          <p:cNvPr id="493570" name="Rectangle 2"/>
          <p:cNvSpPr>
            <a:spLocks noGrp="1" noRot="1" noChangeAspect="1" noChangeArrowheads="1" noTextEdit="1"/>
          </p:cNvSpPr>
          <p:nvPr>
            <p:ph type="sldImg"/>
          </p:nvPr>
        </p:nvSpPr>
        <p:spPr bwMode="auto">
          <a:noFill/>
          <a:ln>
            <a:solidFill>
              <a:srgbClr val="000000"/>
            </a:solidFill>
            <a:miter lim="800000"/>
          </a:ln>
        </p:spPr>
      </p:sp>
      <p:sp>
        <p:nvSpPr>
          <p:cNvPr id="493571"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945C2A8E-757F-405E-AFF9-5AAECFCD29E1}" type="slidenum">
              <a:rPr lang="zh-CN" altLang="en-US"/>
              <a:t>40</a:t>
            </a:fld>
            <a:endParaRPr lang="en-US" altLang="zh-CN"/>
          </a:p>
        </p:txBody>
      </p:sp>
      <p:sp>
        <p:nvSpPr>
          <p:cNvPr id="860162" name="幻灯片图像占位符 1"/>
          <p:cNvSpPr>
            <a:spLocks noGrp="1" noRot="1" noChangeAspect="1" noTextEdit="1"/>
          </p:cNvSpPr>
          <p:nvPr>
            <p:ph type="sldImg"/>
          </p:nvPr>
        </p:nvSpPr>
        <p:spPr/>
      </p:sp>
      <p:sp>
        <p:nvSpPr>
          <p:cNvPr id="860163" name="备注占位符 2"/>
          <p:cNvSpPr>
            <a:spLocks noGrp="1"/>
          </p:cNvSpPr>
          <p:nvPr>
            <p:ph type="body" idx="1"/>
          </p:nvPr>
        </p:nvSpPr>
        <p:spPr/>
        <p:txBody>
          <a:bodyPr/>
          <a:lstStyle/>
          <a:p>
            <a:pPr>
              <a:spcBef>
                <a:spcPct val="0"/>
              </a:spcBef>
            </a:pPr>
            <a:endParaRPr lang="zh-CN" altLang="en-US"/>
          </a:p>
        </p:txBody>
      </p:sp>
      <p:sp>
        <p:nvSpPr>
          <p:cNvPr id="18435" name="灯片编号占位符 3"/>
          <p:cNvSpPr txBox="1">
            <a:spLocks noGrp="1"/>
          </p:cNvSpPr>
          <p:nvPr/>
        </p:nvSpPr>
        <p:spPr bwMode="auto">
          <a:xfrm>
            <a:off x="3855838" y="9440646"/>
            <a:ext cx="2949787" cy="496967"/>
          </a:xfrm>
          <a:prstGeom prst="rect">
            <a:avLst/>
          </a:prstGeom>
          <a:noFill/>
          <a:ln>
            <a:miter lim="800000"/>
          </a:ln>
        </p:spPr>
        <p:txBody>
          <a:bodyPr anchor="b"/>
          <a:lstStyle/>
          <a:p>
            <a:pPr algn="r">
              <a:defRPr/>
            </a:pPr>
            <a:fld id="{63EE9EE9-6800-491B-A044-A4D0135C6D74}" type="slidenum">
              <a:rPr lang="zh-CN" altLang="en-US" sz="1200">
                <a:latin typeface="+mn-lt"/>
                <a:ea typeface="+mn-ea"/>
              </a:rPr>
              <a:t>40</a:t>
            </a:fld>
            <a:endParaRPr lang="en-US" altLang="zh-CN" sz="1200">
              <a:latin typeface="+mn-lt"/>
              <a:ea typeface="+mn-ea"/>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21130C0-4278-499E-A199-023F82BBC081}" type="slidenum">
              <a:rPr lang="zh-CN" altLang="en-US"/>
              <a:t>41</a:t>
            </a:fld>
            <a:endParaRPr lang="en-US" altLang="zh-CN"/>
          </a:p>
        </p:txBody>
      </p:sp>
      <p:sp>
        <p:nvSpPr>
          <p:cNvPr id="746498" name="Rectangle 2"/>
          <p:cNvSpPr>
            <a:spLocks noGrp="1" noRot="1" noChangeAspect="1" noChangeArrowheads="1" noTextEdit="1"/>
          </p:cNvSpPr>
          <p:nvPr>
            <p:ph type="sldImg"/>
          </p:nvPr>
        </p:nvSpPr>
        <p:spPr/>
      </p:sp>
      <p:sp>
        <p:nvSpPr>
          <p:cNvPr id="746499" name="Rectangle 3"/>
          <p:cNvSpPr>
            <a:spLocks noGrp="1" noChangeArrowheads="1"/>
          </p:cNvSpPr>
          <p:nvPr>
            <p:ph type="body" idx="1"/>
          </p:nvPr>
        </p:nvSpPr>
        <p:spPr>
          <a:xfrm>
            <a:off x="907627" y="4721186"/>
            <a:ext cx="4991947" cy="4472702"/>
          </a:xfrm>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FE43384-8522-4FC4-8C80-0AB2711B7737}" type="slidenum">
              <a:rPr lang="zh-CN" altLang="en-US"/>
              <a:t>43</a:t>
            </a:fld>
            <a:endParaRPr lang="en-US" altLang="zh-CN"/>
          </a:p>
        </p:txBody>
      </p:sp>
      <p:sp>
        <p:nvSpPr>
          <p:cNvPr id="846850" name="Rectangle 2"/>
          <p:cNvSpPr>
            <a:spLocks noGrp="1" noRot="1" noChangeAspect="1" noChangeArrowheads="1" noTextEdit="1"/>
          </p:cNvSpPr>
          <p:nvPr>
            <p:ph type="sldImg"/>
          </p:nvPr>
        </p:nvSpPr>
        <p:spPr/>
      </p:sp>
      <p:sp>
        <p:nvSpPr>
          <p:cNvPr id="846851" name="Rectangle 3"/>
          <p:cNvSpPr>
            <a:spLocks noGrp="1" noChangeArrowheads="1"/>
          </p:cNvSpPr>
          <p:nvPr>
            <p:ph type="body" idx="1"/>
          </p:nvPr>
        </p:nvSpPr>
        <p:spPr>
          <a:xfrm>
            <a:off x="907627" y="4721186"/>
            <a:ext cx="4991947" cy="4472702"/>
          </a:xfrm>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DB1F36E-2307-4FA0-BE29-7E129B910848}" type="slidenum">
              <a:rPr lang="en-US" altLang="zh-CN"/>
              <a:t>46</a:t>
            </a:fld>
            <a:endParaRPr lang="en-US" altLang="zh-CN"/>
          </a:p>
        </p:txBody>
      </p:sp>
      <p:sp>
        <p:nvSpPr>
          <p:cNvPr id="495618" name="Rectangle 2"/>
          <p:cNvSpPr>
            <a:spLocks noGrp="1" noRot="1" noChangeAspect="1" noChangeArrowheads="1" noTextEdit="1"/>
          </p:cNvSpPr>
          <p:nvPr>
            <p:ph type="sldImg"/>
          </p:nvPr>
        </p:nvSpPr>
        <p:spPr bwMode="auto">
          <a:noFill/>
          <a:ln>
            <a:solidFill>
              <a:srgbClr val="000000"/>
            </a:solidFill>
            <a:miter lim="800000"/>
          </a:ln>
        </p:spPr>
      </p:sp>
      <p:sp>
        <p:nvSpPr>
          <p:cNvPr id="495619"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49BE0C1-EDF3-4EE9-AE12-2FF24DE9FCBB}" type="slidenum">
              <a:rPr lang="en-US" altLang="zh-CN"/>
              <a:t>5</a:t>
            </a:fld>
            <a:endParaRPr lang="en-US" altLang="zh-CN"/>
          </a:p>
        </p:txBody>
      </p:sp>
      <p:sp>
        <p:nvSpPr>
          <p:cNvPr id="17410" name="Rectangle 2"/>
          <p:cNvSpPr>
            <a:spLocks noGrp="1" noRot="1" noChangeAspect="1" noChangeArrowheads="1" noTextEdit="1"/>
          </p:cNvSpPr>
          <p:nvPr>
            <p:ph type="sldImg"/>
          </p:nvPr>
        </p:nvSpPr>
        <p:spPr bwMode="auto">
          <a:noFill/>
          <a:ln>
            <a:solidFill>
              <a:srgbClr val="000000"/>
            </a:solidFill>
            <a:miter lim="800000"/>
          </a:ln>
        </p:spPr>
      </p:sp>
      <p:sp>
        <p:nvSpPr>
          <p:cNvPr id="17411" name="Rectangle 3"/>
          <p:cNvSpPr>
            <a:spLocks noGrp="1" noChangeArrowheads="1"/>
          </p:cNvSpPr>
          <p:nvPr>
            <p:ph type="body" idx="1"/>
          </p:nvPr>
        </p:nvSpPr>
        <p:spPr bwMode="auto">
          <a:xfrm>
            <a:off x="908050" y="4721225"/>
            <a:ext cx="4991100" cy="4471988"/>
          </a:xfrm>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84</a:t>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85</a:t>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86</a:t>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87</a:t>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88</a:t>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89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90</a:t>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91</a:t>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92</a:t>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93</a:t>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94</a:t>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95</a:t>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96</a:t>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97</a:t>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AB52DDB-71FB-421B-AA01-625CFB2D526C}" type="slidenum">
              <a:rPr lang="zh-CN" altLang="en-US" smtClean="0"/>
              <a:t>98</a:t>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fld id="{7A9FCB80-66A1-4094-8FB6-4C95143E30C5}" type="slidenum">
              <a:rPr lang="zh-CN" altLang="en-US"/>
              <a:t>99</a:t>
            </a:fld>
            <a:endParaRPr lang="en-US" altLang="zh-CN"/>
          </a:p>
        </p:txBody>
      </p:sp>
      <p:sp>
        <p:nvSpPr>
          <p:cNvPr id="881666" name="doc id"/>
          <p:cNvSpPr txBox="1">
            <a:spLocks noGrp="1" noChangeArrowheads="1"/>
          </p:cNvSpPr>
          <p:nvPr/>
        </p:nvSpPr>
        <p:spPr bwMode="auto">
          <a:xfrm>
            <a:off x="0" y="9440646"/>
            <a:ext cx="2949787" cy="496967"/>
          </a:xfrm>
          <a:prstGeom prst="rect">
            <a:avLst/>
          </a:prstGeom>
          <a:noFill/>
          <a:ln w="9525">
            <a:noFill/>
            <a:miter lim="800000"/>
          </a:ln>
        </p:spPr>
        <p:txBody>
          <a:bodyPr anchor="b"/>
          <a:lstStyle/>
          <a:p>
            <a:r>
              <a:rPr lang="en-US" altLang="zh-CN" sz="1200"/>
              <a:t>GBUTtem</a:t>
            </a:r>
          </a:p>
        </p:txBody>
      </p:sp>
      <p:sp>
        <p:nvSpPr>
          <p:cNvPr id="881667" name="Rectangle 7"/>
          <p:cNvSpPr txBox="1">
            <a:spLocks noGrp="1" noChangeArrowheads="1"/>
          </p:cNvSpPr>
          <p:nvPr/>
        </p:nvSpPr>
        <p:spPr bwMode="auto">
          <a:xfrm>
            <a:off x="3855838" y="9440646"/>
            <a:ext cx="2949787" cy="496967"/>
          </a:xfrm>
          <a:prstGeom prst="rect">
            <a:avLst/>
          </a:prstGeom>
          <a:noFill/>
          <a:ln w="9525">
            <a:noFill/>
            <a:miter lim="800000"/>
          </a:ln>
        </p:spPr>
        <p:txBody>
          <a:bodyPr anchor="b"/>
          <a:lstStyle/>
          <a:p>
            <a:pPr algn="r"/>
            <a:fld id="{A8FA59D3-3A67-40C8-BD6B-D195F61E7531}" type="slidenum">
              <a:rPr lang="zh-CN" altLang="en-US" sz="1200"/>
              <a:t>99</a:t>
            </a:fld>
            <a:endParaRPr lang="en-US" altLang="zh-CN" sz="1200"/>
          </a:p>
        </p:txBody>
      </p:sp>
      <p:sp>
        <p:nvSpPr>
          <p:cNvPr id="881668" name="Rectangle 2"/>
          <p:cNvSpPr>
            <a:spLocks noGrp="1" noRot="1" noChangeAspect="1" noChangeArrowheads="1" noTextEdit="1"/>
          </p:cNvSpPr>
          <p:nvPr>
            <p:ph type="sldImg"/>
          </p:nvPr>
        </p:nvSpPr>
        <p:spPr/>
      </p:sp>
      <p:sp>
        <p:nvSpPr>
          <p:cNvPr id="881669" name="Rectangle 3"/>
          <p:cNvSpPr>
            <a:spLocks noGrp="1" noChangeArrowheads="1"/>
          </p:cNvSpPr>
          <p:nvPr>
            <p:ph type="body" idx="1"/>
          </p:nvPr>
        </p:nvSpPr>
        <p:spPr/>
        <p:txBody>
          <a:bodyPr/>
          <a:lstStyle/>
          <a:p>
            <a:pPr>
              <a:spcBef>
                <a:spcPct val="0"/>
              </a:spcBef>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428625" y="1628808"/>
            <a:ext cx="8286750" cy="1928812"/>
          </a:xfrm>
          <a:prstGeom prst="rect">
            <a:avLst/>
          </a:prstGeom>
          <a:solidFill>
            <a:srgbClr val="0595D4"/>
          </a:soli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sp>
        <p:nvSpPr>
          <p:cNvPr id="2" name="标题 1"/>
          <p:cNvSpPr>
            <a:spLocks noGrp="1"/>
          </p:cNvSpPr>
          <p:nvPr>
            <p:ph type="ctrTitle"/>
          </p:nvPr>
        </p:nvSpPr>
        <p:spPr>
          <a:xfrm>
            <a:off x="428596" y="1628800"/>
            <a:ext cx="8286808" cy="1928826"/>
          </a:xfrm>
        </p:spPr>
        <p:txBody>
          <a:bodyPr>
            <a:normAutofit/>
          </a:bodyPr>
          <a:lstStyle>
            <a:lvl1pPr>
              <a:defRPr sz="3600" b="1">
                <a:solidFill>
                  <a:schemeClr val="bg1"/>
                </a:solidFill>
                <a:latin typeface="华文细黑" pitchFamily="2" charset="-122"/>
                <a:ea typeface="华文细黑" pitchFamily="2" charset="-122"/>
              </a:defRPr>
            </a:lvl1pPr>
          </a:lstStyle>
          <a:p>
            <a:r>
              <a:rPr lang="zh-CN" altLang="en-US" dirty="0"/>
              <a:t>单击此处编辑母版标题样式</a:t>
            </a:r>
          </a:p>
        </p:txBody>
      </p:sp>
      <p:sp>
        <p:nvSpPr>
          <p:cNvPr id="3" name="副标题 2"/>
          <p:cNvSpPr>
            <a:spLocks noGrp="1"/>
          </p:cNvSpPr>
          <p:nvPr>
            <p:ph type="subTitle" idx="1"/>
          </p:nvPr>
        </p:nvSpPr>
        <p:spPr>
          <a:xfrm>
            <a:off x="1371600" y="5291166"/>
            <a:ext cx="6400800" cy="709602"/>
          </a:xfrm>
        </p:spPr>
        <p:txBody>
          <a:bodyPr>
            <a:normAutofit/>
          </a:bodyPr>
          <a:lstStyle>
            <a:lvl1pPr marL="0" indent="0" algn="ctr">
              <a:buNone/>
              <a:defRPr sz="2000">
                <a:solidFill>
                  <a:schemeClr val="tx1">
                    <a:tint val="75000"/>
                  </a:schemeClr>
                </a:solidFill>
                <a:latin typeface="华文细黑" pitchFamily="2" charset="-122"/>
                <a:ea typeface="华文细黑"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357188" y="1071563"/>
            <a:ext cx="6715125" cy="71437"/>
          </a:xfrm>
          <a:prstGeom prst="rect">
            <a:avLst/>
          </a:prstGeom>
          <a:solidFill>
            <a:srgbClr val="0595D4"/>
          </a:solidFill>
          <a:ln w="9525">
            <a:no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
        <p:nvSpPr>
          <p:cNvPr id="4" name="灯片编号占位符 5"/>
          <p:cNvSpPr>
            <a:spLocks noGrp="1"/>
          </p:cNvSpPr>
          <p:nvPr>
            <p:ph type="sldNum" sz="quarter" idx="10"/>
          </p:nvPr>
        </p:nvSpPr>
        <p:spPr/>
        <p:txBody>
          <a:bodyPr/>
          <a:lstStyle>
            <a:lvl1pPr algn="r" fontAlgn="auto">
              <a:spcBef>
                <a:spcPts val="0"/>
              </a:spcBef>
              <a:spcAft>
                <a:spcPts val="0"/>
              </a:spcAft>
              <a:defRPr sz="1200">
                <a:solidFill>
                  <a:schemeClr val="tx1">
                    <a:tint val="75000"/>
                  </a:schemeClr>
                </a:solidFill>
                <a:latin typeface="+mn-lt"/>
                <a:ea typeface="+mn-ea"/>
              </a:defRPr>
            </a:lvl1pPr>
          </a:lstStyle>
          <a:p>
            <a:pPr>
              <a:defRPr/>
            </a:pPr>
            <a:fld id="{6BC89CBF-0A24-465B-A2B6-DBC27FB5522C}" type="slidenum">
              <a:rPr lang="zh-CN" altLang="en-US"/>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357188" y="1071563"/>
            <a:ext cx="6715125" cy="71437"/>
          </a:xfrm>
          <a:prstGeom prst="rect">
            <a:avLst/>
          </a:prstGeom>
          <a:solidFill>
            <a:srgbClr val="0595D4"/>
          </a:solidFill>
          <a:ln w="9525">
            <a:no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
        <p:nvSpPr>
          <p:cNvPr id="4" name="灯片编号占位符 5"/>
          <p:cNvSpPr>
            <a:spLocks noGrp="1"/>
          </p:cNvSpPr>
          <p:nvPr>
            <p:ph type="sldNum" sz="quarter" idx="10"/>
          </p:nvPr>
        </p:nvSpPr>
        <p:spPr/>
        <p:txBody>
          <a:bodyPr/>
          <a:lstStyle>
            <a:lvl1pPr algn="r" fontAlgn="auto">
              <a:spcBef>
                <a:spcPts val="0"/>
              </a:spcBef>
              <a:spcAft>
                <a:spcPts val="0"/>
              </a:spcAft>
              <a:defRPr sz="1200">
                <a:solidFill>
                  <a:schemeClr val="tx1">
                    <a:tint val="75000"/>
                  </a:schemeClr>
                </a:solidFill>
                <a:latin typeface="+mn-lt"/>
                <a:ea typeface="+mn-ea"/>
              </a:defRPr>
            </a:lvl1pPr>
          </a:lstStyle>
          <a:p>
            <a:pPr>
              <a:defRPr/>
            </a:pPr>
            <a:fld id="{2F1E7BA8-92C6-4461-93E7-0A66497F7066}" type="slidenum">
              <a:rPr lang="zh-CN" altLang="en-US"/>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ea typeface="+mn-ea"/>
              </a:defRPr>
            </a:lvl1pPr>
          </a:lstStyle>
          <a:p>
            <a:pPr>
              <a:defRPr/>
            </a:pPr>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71D4118A-9E37-4F32-9AE1-7E69B2BB5009}" type="slidenum">
              <a:rPr lang="en-US" altLang="zh-CN"/>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284413" y="533400"/>
            <a:ext cx="6399212" cy="55927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457200" y="6245225"/>
            <a:ext cx="2133600" cy="384175"/>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384175"/>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384175"/>
          </a:xfrm>
        </p:spPr>
        <p:txBody>
          <a:bodyPr/>
          <a:lstStyle>
            <a:lvl1pPr>
              <a:defRPr/>
            </a:lvl1pPr>
          </a:lstStyle>
          <a:p>
            <a:fld id="{9F110250-1A39-40A7-B5F0-5228488A7991}" type="slidenum">
              <a:rPr lang="zh-CN" altLang="en-US"/>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64C6E1A-D6F9-43D1-ABE7-16A625DBC7E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random/>
  </p:transition>
  <p:hf hdr="0" ftr="0" dt="0"/>
  <p:txStyles>
    <p:titleStyle>
      <a:lvl1pPr algn="ctr" rtl="0" eaLnBrk="0" fontAlgn="base" hangingPunct="0">
        <a:spcBef>
          <a:spcPct val="0"/>
        </a:spcBef>
        <a:spcAft>
          <a:spcPct val="0"/>
        </a:spcAft>
        <a:defRPr sz="4400" kern="1200">
          <a:solidFill>
            <a:schemeClr val="tx1"/>
          </a:solidFill>
          <a:latin typeface="微软雅黑" pitchFamily="34" charset="-122"/>
          <a:ea typeface="微软雅黑" pitchFamily="34" charset="-122"/>
          <a:cs typeface="微软雅黑" pitchFamily="34" charset="-122"/>
        </a:defRPr>
      </a:lvl1pPr>
      <a:lvl2pPr algn="ctr" rtl="0" eaLnBrk="0" fontAlgn="base" hangingPunct="0">
        <a:spcBef>
          <a:spcPct val="0"/>
        </a:spcBef>
        <a:spcAft>
          <a:spcPct val="0"/>
        </a:spcAft>
        <a:defRPr sz="4400">
          <a:solidFill>
            <a:schemeClr val="tx1"/>
          </a:solidFill>
          <a:latin typeface="微软雅黑" pitchFamily="34" charset="-122"/>
          <a:ea typeface="微软雅黑" pitchFamily="34" charset="-122"/>
          <a:cs typeface="微软雅黑" pitchFamily="34" charset="-122"/>
        </a:defRPr>
      </a:lvl2pPr>
      <a:lvl3pPr algn="ctr" rtl="0" eaLnBrk="0" fontAlgn="base" hangingPunct="0">
        <a:spcBef>
          <a:spcPct val="0"/>
        </a:spcBef>
        <a:spcAft>
          <a:spcPct val="0"/>
        </a:spcAft>
        <a:defRPr sz="4400">
          <a:solidFill>
            <a:schemeClr val="tx1"/>
          </a:solidFill>
          <a:latin typeface="微软雅黑" pitchFamily="34" charset="-122"/>
          <a:ea typeface="微软雅黑" pitchFamily="34" charset="-122"/>
          <a:cs typeface="微软雅黑" pitchFamily="34" charset="-122"/>
        </a:defRPr>
      </a:lvl3pPr>
      <a:lvl4pPr algn="ctr" rtl="0" eaLnBrk="0" fontAlgn="base" hangingPunct="0">
        <a:spcBef>
          <a:spcPct val="0"/>
        </a:spcBef>
        <a:spcAft>
          <a:spcPct val="0"/>
        </a:spcAft>
        <a:defRPr sz="4400">
          <a:solidFill>
            <a:schemeClr val="tx1"/>
          </a:solidFill>
          <a:latin typeface="微软雅黑" pitchFamily="34" charset="-122"/>
          <a:ea typeface="微软雅黑" pitchFamily="34" charset="-122"/>
          <a:cs typeface="微软雅黑" pitchFamily="34" charset="-122"/>
        </a:defRPr>
      </a:lvl4pPr>
      <a:lvl5pPr algn="ctr" rtl="0" eaLnBrk="0" fontAlgn="base" hangingPunct="0">
        <a:spcBef>
          <a:spcPct val="0"/>
        </a:spcBef>
        <a:spcAft>
          <a:spcPct val="0"/>
        </a:spcAft>
        <a:defRPr sz="4400">
          <a:solidFill>
            <a:schemeClr val="tx1"/>
          </a:solidFill>
          <a:latin typeface="微软雅黑" pitchFamily="34" charset="-122"/>
          <a:ea typeface="微软雅黑" pitchFamily="34" charset="-122"/>
          <a:cs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软雅黑" pitchFamily="34" charset="-122"/>
          <a:ea typeface="微软雅黑" pitchFamily="34" charset="-122"/>
          <a:cs typeface="微软雅黑" pitchFamily="34" charset="-122"/>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软雅黑" pitchFamily="34" charset="-122"/>
          <a:ea typeface="微软雅黑" pitchFamily="34" charset="-122"/>
          <a:cs typeface="微软雅黑" pitchFamily="34" charset="-122"/>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软雅黑" pitchFamily="34" charset="-122"/>
          <a:ea typeface="微软雅黑" pitchFamily="34" charset="-122"/>
          <a:cs typeface="微软雅黑" pitchFamily="34" charset="-122"/>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软雅黑" pitchFamily="34" charset="-122"/>
          <a:ea typeface="微软雅黑" pitchFamily="34" charset="-122"/>
          <a:cs typeface="微软雅黑" pitchFamily="34" charset="-122"/>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软雅黑" pitchFamily="34" charset="-122"/>
          <a:ea typeface="微软雅黑" pitchFamily="34" charset="-122"/>
          <a:cs typeface="微软雅黑" pitchFamily="34" charset="-122"/>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10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hyperlink" Target="../../&#24352;&#27700;&#27874;&#25991;&#20214;/&#25945;&#23398;&#25991;&#20214;/&#26412;&#31185;&#29983;&#35838;&#31243;/&#22269;&#38469;&#24037;&#31243;&#21512;&#21516;&#31649;&#29702;-&#33521;&#25991;&#29256;06-06-5/0%20Contract%20Management%20English-2007/&#27491;&#30830;&#35748;&#35782;&#21512;&#21516;&#31649;&#29702;.ppt" TargetMode="External"/></Relationships>
</file>

<file path=ppt/slides/_rels/slide11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115.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7.xml"/><Relationship Id="rId1" Type="http://schemas.openxmlformats.org/officeDocument/2006/relationships/slideLayout" Target="../slideLayouts/slideLayout3.xml"/><Relationship Id="rId5" Type="http://schemas.openxmlformats.org/officeDocument/2006/relationships/image" Target="../media/image118.png"/><Relationship Id="rId4" Type="http://schemas.openxmlformats.org/officeDocument/2006/relationships/image" Target="../media/image117.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121.jpeg"/><Relationship Id="rId4" Type="http://schemas.openxmlformats.org/officeDocument/2006/relationships/image" Target="../media/image120.jpeg"/></Relationships>
</file>

<file path=ppt/slides/_rels/slide121.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23.xml"/><Relationship Id="rId1" Type="http://schemas.openxmlformats.org/officeDocument/2006/relationships/slideLayout" Target="../slideLayouts/slideLayout4.xml"/><Relationship Id="rId5" Type="http://schemas.openxmlformats.org/officeDocument/2006/relationships/image" Target="../media/image125.jpeg"/><Relationship Id="rId4" Type="http://schemas.openxmlformats.org/officeDocument/2006/relationships/image" Target="../media/image124.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6.xml"/><Relationship Id="rId1" Type="http://schemas.openxmlformats.org/officeDocument/2006/relationships/slideLayout" Target="../slideLayouts/slideLayout3.xml"/><Relationship Id="rId4" Type="http://schemas.openxmlformats.org/officeDocument/2006/relationships/image" Target="../media/image126.emf"/></Relationships>
</file>

<file path=ppt/slides/_rels/slide127.xml.rels><?xml version="1.0" encoding="UTF-8" standalone="yes"?>
<Relationships xmlns="http://schemas.openxmlformats.org/package/2006/relationships"><Relationship Id="rId3" Type="http://schemas.openxmlformats.org/officeDocument/2006/relationships/image" Target="../media/image127.jpeg"/><Relationship Id="rId7" Type="http://schemas.openxmlformats.org/officeDocument/2006/relationships/image" Target="../media/image131.emf"/><Relationship Id="rId2" Type="http://schemas.openxmlformats.org/officeDocument/2006/relationships/notesSlide" Target="../notesSlides/notesSlide127.xml"/><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jpe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30.xml"/><Relationship Id="rId1" Type="http://schemas.openxmlformats.org/officeDocument/2006/relationships/slideLayout" Target="../slideLayouts/slideLayout3.xml"/><Relationship Id="rId5" Type="http://schemas.openxmlformats.org/officeDocument/2006/relationships/image" Target="../media/image134.jpeg"/><Relationship Id="rId4" Type="http://schemas.openxmlformats.org/officeDocument/2006/relationships/image" Target="../media/image133.jpeg"/></Relationships>
</file>

<file path=ppt/slides/_rels/slide13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jpeg"/><Relationship Id="rId7" Type="http://schemas.openxmlformats.org/officeDocument/2006/relationships/image" Target="../media/image139.png"/><Relationship Id="rId2" Type="http://schemas.openxmlformats.org/officeDocument/2006/relationships/notesSlide" Target="../notesSlides/notesSlide131.xml"/><Relationship Id="rId1" Type="http://schemas.openxmlformats.org/officeDocument/2006/relationships/slideLayout" Target="../slideLayouts/slideLayout3.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136.jpeg"/><Relationship Id="rId9" Type="http://schemas.openxmlformats.org/officeDocument/2006/relationships/image" Target="../media/image141.png"/></Relationships>
</file>

<file path=ppt/slides/_rels/slide13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32.xml"/><Relationship Id="rId1" Type="http://schemas.openxmlformats.org/officeDocument/2006/relationships/slideLayout" Target="../slideLayouts/slideLayout3.xml"/><Relationship Id="rId5" Type="http://schemas.openxmlformats.org/officeDocument/2006/relationships/image" Target="../media/image144.png"/><Relationship Id="rId4" Type="http://schemas.openxmlformats.org/officeDocument/2006/relationships/image" Target="../media/image143.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file:///D:\&#23433;&#20840;&#25163;&#20876;\15.WAV" TargetMode="External"/><Relationship Id="rId1" Type="http://schemas.microsoft.com/office/2007/relationships/media" Target="file:///D:\&#23433;&#20840;&#25163;&#20876;\15.WAV" TargetMode="External"/><Relationship Id="rId5" Type="http://schemas.openxmlformats.org/officeDocument/2006/relationships/image" Target="../media/image48.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68.wmf"/><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73.jpeg"/></Relationships>
</file>

<file path=ppt/slides/_rels/slide6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75.jpeg"/></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79.jpeg"/></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tupian.hudong.com/s/%E7%A1%AB%E5%8C%96%E6%B0%A2%E4%B8%AD%E6%AF%92/xgtupian/1/7"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82.jpeg"/><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93.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8" Type="http://schemas.openxmlformats.org/officeDocument/2006/relationships/image" Target="../media/image99.jpeg"/><Relationship Id="rId13" Type="http://schemas.openxmlformats.org/officeDocument/2006/relationships/image" Target="../media/image104.jpeg"/><Relationship Id="rId3" Type="http://schemas.openxmlformats.org/officeDocument/2006/relationships/image" Target="../media/image94.jpeg"/><Relationship Id="rId7" Type="http://schemas.openxmlformats.org/officeDocument/2006/relationships/image" Target="../media/image98.jpeg"/><Relationship Id="rId12" Type="http://schemas.openxmlformats.org/officeDocument/2006/relationships/image" Target="../media/image103.jpeg"/><Relationship Id="rId2" Type="http://schemas.openxmlformats.org/officeDocument/2006/relationships/notesSlide" Target="../notesSlides/notesSlide84.xml"/><Relationship Id="rId1" Type="http://schemas.openxmlformats.org/officeDocument/2006/relationships/slideLayout" Target="../slideLayouts/slideLayout3.xml"/><Relationship Id="rId6" Type="http://schemas.openxmlformats.org/officeDocument/2006/relationships/image" Target="../media/image97.jpeg"/><Relationship Id="rId11" Type="http://schemas.openxmlformats.org/officeDocument/2006/relationships/image" Target="../media/image102.jpeg"/><Relationship Id="rId5" Type="http://schemas.openxmlformats.org/officeDocument/2006/relationships/image" Target="../media/image96.jpeg"/><Relationship Id="rId10" Type="http://schemas.openxmlformats.org/officeDocument/2006/relationships/image" Target="../media/image101.jpeg"/><Relationship Id="rId4" Type="http://schemas.openxmlformats.org/officeDocument/2006/relationships/image" Target="../media/image95.jpeg"/><Relationship Id="rId9" Type="http://schemas.openxmlformats.org/officeDocument/2006/relationships/image" Target="../media/image10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ctrTitle"/>
          </p:nvPr>
        </p:nvSpPr>
        <p:spPr>
          <a:xfrm>
            <a:off x="468313" y="1484784"/>
            <a:ext cx="8286750" cy="1928813"/>
          </a:xfrm>
        </p:spPr>
        <p:txBody>
          <a:bodyPr>
            <a:noAutofit/>
          </a:bodyPr>
          <a:lstStyle/>
          <a:p>
            <a:pPr eaLnBrk="1" hangingPunct="1">
              <a:lnSpc>
                <a:spcPct val="150000"/>
              </a:lnSpc>
              <a:spcBef>
                <a:spcPct val="50000"/>
              </a:spcBef>
            </a:pPr>
            <a:r>
              <a:rPr lang="zh-CN" altLang="en-US" sz="4600">
                <a:latin typeface="华文楷体"/>
                <a:ea typeface="华文楷体"/>
                <a:cs typeface="华文楷体"/>
              </a:rPr>
              <a:t>班组现场安全管理方法与实践</a:t>
            </a:r>
            <a:endParaRPr lang="zh-CN" altLang="en-US" sz="4600" dirty="0">
              <a:latin typeface="华文楷体"/>
              <a:ea typeface="华文楷体"/>
              <a:cs typeface="华文楷体"/>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3"/>
          <p:cNvSpPr>
            <a:spLocks noGrp="1" noChangeArrowheads="1"/>
          </p:cNvSpPr>
          <p:nvPr>
            <p:ph type="body" idx="4294967295"/>
          </p:nvPr>
        </p:nvSpPr>
        <p:spPr>
          <a:xfrm>
            <a:off x="0" y="1484784"/>
            <a:ext cx="5500688" cy="4857750"/>
          </a:xfrm>
        </p:spPr>
        <p:txBody>
          <a:bodyPr/>
          <a:lstStyle/>
          <a:p>
            <a:pPr marL="822325" lvl="1" defTabSz="-635" eaLnBrk="1" hangingPunct="1">
              <a:lnSpc>
                <a:spcPct val="110000"/>
              </a:lnSpc>
              <a:spcBef>
                <a:spcPct val="50000"/>
              </a:spcBef>
              <a:buClr>
                <a:srgbClr val="0070C0"/>
              </a:buClr>
              <a:buSzPct val="85000"/>
              <a:buFont typeface="Wingdings" charset="2"/>
              <a:buChar char="n"/>
              <a:tabLst>
                <a:tab pos="2190750" algn="l"/>
              </a:tabLst>
            </a:pPr>
            <a:r>
              <a:rPr lang="zh-CN" altLang="en-US" sz="1800" b="1">
                <a:solidFill>
                  <a:srgbClr val="0033CC"/>
                </a:solidFill>
                <a:latin typeface="微软雅黑" pitchFamily="34" charset="-122"/>
                <a:ea typeface="微软雅黑" pitchFamily="34" charset="-122"/>
                <a:sym typeface="Monotype Sorts"/>
              </a:rPr>
              <a:t>整理 （</a:t>
            </a:r>
            <a:r>
              <a:rPr lang="en-US" altLang="zh-CN" sz="1800" b="1">
                <a:solidFill>
                  <a:srgbClr val="0033CC"/>
                </a:solidFill>
                <a:latin typeface="微软雅黑" pitchFamily="34" charset="-122"/>
                <a:ea typeface="微软雅黑" pitchFamily="34" charset="-122"/>
                <a:sym typeface="Monotype Sorts"/>
              </a:rPr>
              <a:t>SEIRI</a:t>
            </a:r>
            <a:r>
              <a:rPr lang="zh-CN" altLang="en-US" sz="1800" b="1">
                <a:solidFill>
                  <a:srgbClr val="0033CC"/>
                </a:solidFill>
                <a:latin typeface="微软雅黑" pitchFamily="34" charset="-122"/>
                <a:ea typeface="微软雅黑" pitchFamily="34" charset="-122"/>
                <a:sym typeface="Monotype Sorts"/>
              </a:rPr>
              <a:t>）</a:t>
            </a:r>
            <a:endParaRPr lang="en-US" altLang="zh-CN" sz="1800" b="1">
              <a:solidFill>
                <a:srgbClr val="0033CC"/>
              </a:solidFill>
              <a:latin typeface="微软雅黑" pitchFamily="34" charset="-122"/>
              <a:ea typeface="微软雅黑" pitchFamily="34" charset="-122"/>
              <a:sym typeface="Monotype Sorts"/>
            </a:endParaRP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将混乱的状态收拾成井然有序的状态</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消除不安全因素</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整理是为了改善企业的体质</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文件、材料 、零部件、车台柜架等各种物品都应纳入整理范围 </a:t>
            </a:r>
            <a:endParaRPr lang="en-US" altLang="zh-CN" sz="1600">
              <a:latin typeface="微软雅黑" pitchFamily="34" charset="-122"/>
              <a:ea typeface="微软雅黑" pitchFamily="34" charset="-122"/>
              <a:sym typeface="Monotype Sorts"/>
            </a:endParaRPr>
          </a:p>
          <a:p>
            <a:pPr marL="822325" lvl="1" defTabSz="-635" eaLnBrk="1" hangingPunct="1">
              <a:lnSpc>
                <a:spcPct val="110000"/>
              </a:lnSpc>
              <a:spcBef>
                <a:spcPct val="50000"/>
              </a:spcBef>
              <a:buClr>
                <a:srgbClr val="0070C0"/>
              </a:buClr>
              <a:buSzPct val="85000"/>
              <a:buFont typeface="Wingdings" charset="2"/>
              <a:buChar char="n"/>
              <a:tabLst>
                <a:tab pos="2190750" algn="l"/>
              </a:tabLst>
            </a:pPr>
            <a:r>
              <a:rPr lang="zh-CN" altLang="en-US" sz="1800" b="1">
                <a:solidFill>
                  <a:srgbClr val="0033CC"/>
                </a:solidFill>
                <a:latin typeface="微软雅黑" pitchFamily="34" charset="-122"/>
                <a:ea typeface="微软雅黑" pitchFamily="34" charset="-122"/>
                <a:sym typeface="Monotype Sorts"/>
              </a:rPr>
              <a:t>整顿（</a:t>
            </a:r>
            <a:r>
              <a:rPr lang="en-US" altLang="zh-CN" sz="1800" b="1">
                <a:solidFill>
                  <a:srgbClr val="0033CC"/>
                </a:solidFill>
                <a:latin typeface="微软雅黑" pitchFamily="34" charset="-122"/>
                <a:ea typeface="微软雅黑" pitchFamily="34" charset="-122"/>
                <a:sym typeface="Monotype Sorts"/>
              </a:rPr>
              <a:t>SEITON</a:t>
            </a:r>
            <a:r>
              <a:rPr lang="zh-CN" altLang="en-US" sz="1800" b="1">
                <a:solidFill>
                  <a:srgbClr val="0033CC"/>
                </a:solidFill>
                <a:latin typeface="微软雅黑" pitchFamily="34" charset="-122"/>
                <a:ea typeface="微软雅黑" pitchFamily="34" charset="-122"/>
                <a:sym typeface="Monotype Sorts"/>
              </a:rPr>
              <a:t>）</a:t>
            </a:r>
            <a:endParaRPr lang="en-US" altLang="zh-CN" sz="1800" b="1">
              <a:solidFill>
                <a:srgbClr val="0033CC"/>
              </a:solidFill>
              <a:latin typeface="微软雅黑" pitchFamily="34" charset="-122"/>
              <a:ea typeface="微软雅黑" pitchFamily="34" charset="-122"/>
              <a:sym typeface="Monotype Sorts"/>
            </a:endParaRP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整顿就是将寻找东西的时间减少为“零”</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 能在</a:t>
            </a:r>
            <a:r>
              <a:rPr lang="en-US" altLang="zh-CN" sz="1600">
                <a:latin typeface="微软雅黑" pitchFamily="34" charset="-122"/>
                <a:ea typeface="微软雅黑" pitchFamily="34" charset="-122"/>
                <a:sym typeface="Monotype Sorts"/>
              </a:rPr>
              <a:t>30</a:t>
            </a:r>
            <a:r>
              <a:rPr lang="zh-CN" altLang="en-US" sz="1600">
                <a:latin typeface="微软雅黑" pitchFamily="34" charset="-122"/>
                <a:ea typeface="微软雅黑" pitchFamily="34" charset="-122"/>
                <a:sym typeface="Monotype Sorts"/>
              </a:rPr>
              <a:t>秒内找到要找的东西，免除“寻找”的时间浪费，把要用的东西以最简便的方式放好</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 一目了然、 能迅速取出、 能立即使用</a:t>
            </a:r>
          </a:p>
          <a:p>
            <a:pPr marL="990600" lvl="3" indent="171450" defTabSz="-635">
              <a:lnSpc>
                <a:spcPct val="150000"/>
              </a:lnSpc>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sym typeface="Monotype Sorts"/>
              </a:rPr>
              <a:t> 处于节约的状态 </a:t>
            </a:r>
            <a:endParaRPr lang="zh-CN" altLang="en-US" b="1">
              <a:solidFill>
                <a:srgbClr val="0033CC"/>
              </a:solidFill>
              <a:latin typeface="微软雅黑" pitchFamily="34" charset="-122"/>
              <a:ea typeface="微软雅黑" pitchFamily="34" charset="-122"/>
              <a:sym typeface="Monotype Sorts"/>
            </a:endParaRPr>
          </a:p>
        </p:txBody>
      </p:sp>
      <p:pic>
        <p:nvPicPr>
          <p:cNvPr id="483330" name="Picture 4" descr="IMG_1887"/>
          <p:cNvPicPr>
            <a:picLocks noChangeAspect="1" noChangeArrowheads="1"/>
          </p:cNvPicPr>
          <p:nvPr/>
        </p:nvPicPr>
        <p:blipFill>
          <a:blip r:embed="rId3"/>
          <a:srcRect/>
          <a:stretch>
            <a:fillRect/>
          </a:stretch>
        </p:blipFill>
        <p:spPr bwMode="auto">
          <a:xfrm>
            <a:off x="6108700" y="1340768"/>
            <a:ext cx="2171700" cy="2654300"/>
          </a:xfrm>
          <a:prstGeom prst="rect">
            <a:avLst/>
          </a:prstGeom>
          <a:noFill/>
          <a:ln w="9525">
            <a:noFill/>
            <a:miter lim="800000"/>
            <a:headEnd/>
            <a:tailEnd/>
          </a:ln>
        </p:spPr>
      </p:pic>
      <p:grpSp>
        <p:nvGrpSpPr>
          <p:cNvPr id="483331" name="Group 8"/>
          <p:cNvGrpSpPr/>
          <p:nvPr/>
        </p:nvGrpSpPr>
        <p:grpSpPr bwMode="auto">
          <a:xfrm>
            <a:off x="5435600" y="3988718"/>
            <a:ext cx="3454400" cy="2057400"/>
            <a:chOff x="294" y="1438"/>
            <a:chExt cx="5171" cy="2041"/>
          </a:xfrm>
        </p:grpSpPr>
        <p:pic>
          <p:nvPicPr>
            <p:cNvPr id="483358" name="Picture 4" descr="工技科实验室乱1"/>
            <p:cNvPicPr>
              <a:picLocks noChangeAspect="1" noChangeArrowheads="1"/>
            </p:cNvPicPr>
            <p:nvPr/>
          </p:nvPicPr>
          <p:blipFill>
            <a:blip r:embed="rId4"/>
            <a:srcRect/>
            <a:stretch>
              <a:fillRect/>
            </a:stretch>
          </p:blipFill>
          <p:spPr bwMode="auto">
            <a:xfrm>
              <a:off x="294" y="1438"/>
              <a:ext cx="2495" cy="2041"/>
            </a:xfrm>
            <a:prstGeom prst="rect">
              <a:avLst/>
            </a:prstGeom>
            <a:noFill/>
            <a:ln w="9525">
              <a:noFill/>
              <a:miter lim="800000"/>
              <a:headEnd/>
              <a:tailEnd/>
            </a:ln>
          </p:spPr>
        </p:pic>
        <p:pic>
          <p:nvPicPr>
            <p:cNvPr id="483359" name="Picture 5" descr="工技科实验室乱改善1"/>
            <p:cNvPicPr>
              <a:picLocks noChangeAspect="1" noChangeArrowheads="1"/>
            </p:cNvPicPr>
            <p:nvPr/>
          </p:nvPicPr>
          <p:blipFill>
            <a:blip r:embed="rId5"/>
            <a:srcRect/>
            <a:stretch>
              <a:fillRect/>
            </a:stretch>
          </p:blipFill>
          <p:spPr bwMode="auto">
            <a:xfrm>
              <a:off x="3016" y="1466"/>
              <a:ext cx="2449" cy="2009"/>
            </a:xfrm>
            <a:prstGeom prst="rect">
              <a:avLst/>
            </a:prstGeom>
            <a:noFill/>
            <a:ln w="9525">
              <a:noFill/>
              <a:miter lim="800000"/>
              <a:headEnd/>
              <a:tailEnd/>
            </a:ln>
          </p:spPr>
        </p:pic>
      </p:grpSp>
      <p:sp>
        <p:nvSpPr>
          <p:cNvPr id="483332" name="Rectangle 6"/>
          <p:cNvSpPr>
            <a:spLocks noChangeArrowheads="1"/>
          </p:cNvSpPr>
          <p:nvPr/>
        </p:nvSpPr>
        <p:spPr bwMode="auto">
          <a:xfrm>
            <a:off x="5400675" y="6076281"/>
            <a:ext cx="3529013" cy="369887"/>
          </a:xfrm>
          <a:prstGeom prst="rect">
            <a:avLst/>
          </a:prstGeom>
          <a:solidFill>
            <a:srgbClr val="66FFFF"/>
          </a:solidFill>
          <a:ln w="9525">
            <a:noFill/>
            <a:miter lim="800000"/>
          </a:ln>
        </p:spPr>
        <p:txBody>
          <a:bodyPr>
            <a:spAutoFit/>
          </a:bodyPr>
          <a:lstStyle/>
          <a:p>
            <a:pPr algn="ctr"/>
            <a:r>
              <a:rPr lang="zh-CN" altLang="en-US" b="1">
                <a:solidFill>
                  <a:srgbClr val="0033CC"/>
                </a:solidFill>
                <a:latin typeface="微软雅黑" pitchFamily="34" charset="-122"/>
                <a:ea typeface="微软雅黑" pitchFamily="34" charset="-122"/>
                <a:cs typeface="微软雅黑" pitchFamily="34" charset="-122"/>
                <a:sym typeface="Monotype Sorts"/>
              </a:rPr>
              <a:t>实验室整理整顿前后</a:t>
            </a:r>
          </a:p>
        </p:txBody>
      </p:sp>
      <p:sp>
        <p:nvSpPr>
          <p:cNvPr id="2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9" name="灯片编号占位符 1"/>
          <p:cNvSpPr>
            <a:spLocks noGrp="1"/>
          </p:cNvSpPr>
          <p:nvPr>
            <p:ph type="sldNum" sz="quarter" idx="10"/>
          </p:nvPr>
        </p:nvSpPr>
        <p:spPr>
          <a:xfrm>
            <a:off x="6553200" y="6376243"/>
            <a:ext cx="2133600" cy="365125"/>
          </a:xfrm>
        </p:spPr>
        <p:txBody>
          <a:bodyPr/>
          <a:lstStyle/>
          <a:p>
            <a:pPr>
              <a:defRPr/>
            </a:pPr>
            <a:fld id="{1BD87B8F-C184-49E0-AA50-B1D510181B93}" type="slidenum">
              <a:rPr lang="zh-CN" altLang="en-US" smtClean="0"/>
              <a:t>10</a:t>
            </a:fld>
            <a:endParaRPr lang="zh-CN" altLang="en-US" dirty="0"/>
          </a:p>
        </p:txBody>
      </p:sp>
    </p:spTree>
  </p:cSld>
  <p:clrMapOvr>
    <a:masterClrMapping/>
  </p:clrMapOvr>
  <p:transition>
    <p:random/>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902" name="Picture 6"/>
          <p:cNvPicPr>
            <a:picLocks noChangeAspect="1" noChangeArrowheads="1"/>
          </p:cNvPicPr>
          <p:nvPr/>
        </p:nvPicPr>
        <p:blipFill>
          <a:blip r:embed="rId3"/>
          <a:srcRect/>
          <a:stretch>
            <a:fillRect/>
          </a:stretch>
        </p:blipFill>
        <p:spPr bwMode="auto">
          <a:xfrm>
            <a:off x="6286500" y="1500188"/>
            <a:ext cx="1987550" cy="2500312"/>
          </a:xfrm>
          <a:prstGeom prst="rect">
            <a:avLst/>
          </a:prstGeom>
          <a:noFill/>
          <a:ln w="9525">
            <a:noFill/>
            <a:miter lim="800000"/>
            <a:headEnd/>
            <a:tailEnd/>
          </a:ln>
        </p:spPr>
      </p:pic>
      <p:sp>
        <p:nvSpPr>
          <p:cNvPr id="882692" name="内容占位符 2"/>
          <p:cNvSpPr>
            <a:spLocks noGrp="1"/>
          </p:cNvSpPr>
          <p:nvPr>
            <p:ph idx="4294967295"/>
          </p:nvPr>
        </p:nvSpPr>
        <p:spPr>
          <a:xfrm>
            <a:off x="671513" y="1357313"/>
            <a:ext cx="5114925" cy="4972050"/>
          </a:xfrm>
        </p:spPr>
        <p:txBody>
          <a:bodyPr/>
          <a:lstStyle/>
          <a:p>
            <a:r>
              <a:rPr lang="zh-CN" altLang="en-US" sz="2000" dirty="0">
                <a:cs typeface="Times New Roman" pitchFamily="18" charset="0"/>
              </a:rPr>
              <a:t>坚持不懈地做好</a:t>
            </a:r>
            <a:r>
              <a:rPr lang="en-US" altLang="zh-CN" sz="2000" dirty="0">
                <a:cs typeface="Times New Roman" pitchFamily="18" charset="0"/>
              </a:rPr>
              <a:t>HSE</a:t>
            </a:r>
            <a:r>
              <a:rPr lang="zh-CN" altLang="en-US" sz="2000" dirty="0">
                <a:cs typeface="Times New Roman" pitchFamily="18" charset="0"/>
              </a:rPr>
              <a:t>宣贯、培训和案例教育，不断</a:t>
            </a:r>
            <a:r>
              <a:rPr lang="zh-CN" altLang="en-US" sz="2000" dirty="0">
                <a:solidFill>
                  <a:srgbClr val="FF0000"/>
                </a:solidFill>
                <a:cs typeface="Times New Roman" pitchFamily="18" charset="0"/>
              </a:rPr>
              <a:t>提高承包方</a:t>
            </a:r>
            <a:r>
              <a:rPr lang="zh-CN" altLang="en-US" sz="2000" dirty="0">
                <a:cs typeface="Times New Roman" pitchFamily="18" charset="0"/>
              </a:rPr>
              <a:t>员工</a:t>
            </a:r>
            <a:r>
              <a:rPr lang="en-US" altLang="zh-CN" sz="2000" dirty="0">
                <a:cs typeface="Times New Roman" pitchFamily="18" charset="0"/>
              </a:rPr>
              <a:t>HSE</a:t>
            </a:r>
            <a:r>
              <a:rPr lang="zh-CN" altLang="en-US" sz="2000" dirty="0">
                <a:cs typeface="Times New Roman" pitchFamily="18" charset="0"/>
              </a:rPr>
              <a:t>素质</a:t>
            </a:r>
            <a:endParaRPr lang="en-US" altLang="zh-CN" sz="2000" dirty="0">
              <a:cs typeface="Times New Roman" pitchFamily="18" charset="0"/>
            </a:endParaRPr>
          </a:p>
          <a:p>
            <a:r>
              <a:rPr lang="zh-CN" altLang="en-US" sz="2000" dirty="0">
                <a:solidFill>
                  <a:srgbClr val="FF0000"/>
                </a:solidFill>
                <a:cs typeface="Times New Roman" pitchFamily="18" charset="0"/>
              </a:rPr>
              <a:t>高层</a:t>
            </a:r>
            <a:r>
              <a:rPr lang="zh-CN" altLang="en-US" sz="2000" dirty="0">
                <a:cs typeface="Times New Roman" pitchFamily="18" charset="0"/>
              </a:rPr>
              <a:t>领导定期</a:t>
            </a:r>
            <a:r>
              <a:rPr lang="zh-CN" altLang="en-US" sz="2000" dirty="0">
                <a:solidFill>
                  <a:srgbClr val="FF0000"/>
                </a:solidFill>
                <a:cs typeface="Times New Roman" pitchFamily="18" charset="0"/>
              </a:rPr>
              <a:t>深入现场宣贯</a:t>
            </a:r>
            <a:r>
              <a:rPr lang="zh-CN" altLang="en-US" sz="2000" dirty="0">
                <a:cs typeface="Times New Roman" pitchFamily="18" charset="0"/>
              </a:rPr>
              <a:t>方针政策、目标和</a:t>
            </a:r>
            <a:r>
              <a:rPr lang="en-US" altLang="zh-CN" sz="2000" dirty="0">
                <a:solidFill>
                  <a:srgbClr val="FF0000"/>
                </a:solidFill>
                <a:cs typeface="Times New Roman" pitchFamily="18" charset="0"/>
              </a:rPr>
              <a:t>HSE</a:t>
            </a:r>
            <a:r>
              <a:rPr lang="zh-CN" altLang="en-US" sz="2000" dirty="0">
                <a:cs typeface="Times New Roman" pitchFamily="18" charset="0"/>
              </a:rPr>
              <a:t>承诺</a:t>
            </a:r>
            <a:endParaRPr lang="en-US" altLang="zh-CN" sz="2000" dirty="0">
              <a:cs typeface="Times New Roman" pitchFamily="18" charset="0"/>
            </a:endParaRPr>
          </a:p>
          <a:p>
            <a:r>
              <a:rPr lang="zh-CN" altLang="en-US" sz="2000" dirty="0">
                <a:cs typeface="Times New Roman" pitchFamily="18" charset="0"/>
              </a:rPr>
              <a:t>全过程监督审核，确保员工熟悉和掌握</a:t>
            </a:r>
            <a:r>
              <a:rPr lang="en-US" altLang="zh-CN" sz="2000" dirty="0">
                <a:cs typeface="Times New Roman" pitchFamily="18" charset="0"/>
              </a:rPr>
              <a:t>HSE</a:t>
            </a:r>
            <a:r>
              <a:rPr lang="zh-CN" altLang="en-US" sz="2000" dirty="0">
                <a:cs typeface="Times New Roman" pitchFamily="18" charset="0"/>
              </a:rPr>
              <a:t>要求，使措施</a:t>
            </a:r>
            <a:r>
              <a:rPr lang="zh-CN" altLang="en-US" sz="2000" dirty="0">
                <a:solidFill>
                  <a:srgbClr val="FF0000"/>
                </a:solidFill>
                <a:cs typeface="Times New Roman" pitchFamily="18" charset="0"/>
              </a:rPr>
              <a:t>“入脑”</a:t>
            </a:r>
            <a:endParaRPr lang="en-US" altLang="zh-CN" sz="2000" dirty="0">
              <a:solidFill>
                <a:srgbClr val="FF0000"/>
              </a:solidFill>
              <a:cs typeface="Times New Roman" pitchFamily="18" charset="0"/>
            </a:endParaRPr>
          </a:p>
          <a:p>
            <a:r>
              <a:rPr lang="zh-CN" altLang="en-US" sz="2000" dirty="0">
                <a:cs typeface="Times New Roman" pitchFamily="18" charset="0"/>
              </a:rPr>
              <a:t>通过内网及时将事故</a:t>
            </a:r>
            <a:r>
              <a:rPr lang="zh-CN" altLang="en-US" sz="2000" dirty="0">
                <a:solidFill>
                  <a:srgbClr val="FF0000"/>
                </a:solidFill>
                <a:cs typeface="Times New Roman" pitchFamily="18" charset="0"/>
              </a:rPr>
              <a:t>案例传递</a:t>
            </a:r>
            <a:r>
              <a:rPr lang="zh-CN" altLang="en-US" sz="2000" dirty="0">
                <a:cs typeface="Times New Roman" pitchFamily="18" charset="0"/>
              </a:rPr>
              <a:t>到全球作业现场</a:t>
            </a:r>
            <a:endParaRPr lang="en-US" altLang="zh-CN" sz="2000" dirty="0">
              <a:cs typeface="Times New Roman" pitchFamily="18" charset="0"/>
            </a:endParaRPr>
          </a:p>
          <a:p>
            <a:r>
              <a:rPr lang="zh-CN" altLang="en-US" sz="2000" dirty="0">
                <a:cs typeface="Times New Roman" pitchFamily="18" charset="0"/>
              </a:rPr>
              <a:t>经常开展案例教育，让员工从一个个现实的案例中，汲取血的教训，让案例教育</a:t>
            </a:r>
            <a:r>
              <a:rPr lang="zh-CN" altLang="en-US" sz="2000" dirty="0">
                <a:solidFill>
                  <a:srgbClr val="FF0000"/>
                </a:solidFill>
                <a:cs typeface="Times New Roman" pitchFamily="18" charset="0"/>
              </a:rPr>
              <a:t>“入心”</a:t>
            </a:r>
          </a:p>
        </p:txBody>
      </p:sp>
      <p:sp>
        <p:nvSpPr>
          <p:cNvPr id="7" name="矩形 6"/>
          <p:cNvSpPr>
            <a:spLocks noChangeArrowheads="1"/>
          </p:cNvSpPr>
          <p:nvPr/>
        </p:nvSpPr>
        <p:spPr bwMode="auto">
          <a:xfrm>
            <a:off x="6715125" y="1857375"/>
            <a:ext cx="1419225" cy="461963"/>
          </a:xfrm>
          <a:prstGeom prst="rect">
            <a:avLst/>
          </a:prstGeom>
          <a:noFill/>
          <a:ln w="9525">
            <a:noFill/>
            <a:miter lim="800000"/>
          </a:ln>
        </p:spPr>
        <p:txBody>
          <a:bodyPr wrap="none">
            <a:spAutoFit/>
          </a:bodyPr>
          <a:lstStyle/>
          <a:p>
            <a:r>
              <a:rPr lang="en-US" altLang="zh-CN" sz="2400" b="1">
                <a:solidFill>
                  <a:srgbClr val="FF0000"/>
                </a:solidFill>
                <a:latin typeface="Times New Roman" pitchFamily="18" charset="0"/>
                <a:ea typeface="黑体" pitchFamily="2" charset="-122"/>
                <a:cs typeface="Times New Roman" pitchFamily="18" charset="0"/>
              </a:rPr>
              <a:t>HSE</a:t>
            </a:r>
            <a:r>
              <a:rPr lang="zh-CN" altLang="en-US" sz="2400" b="1">
                <a:solidFill>
                  <a:srgbClr val="FF0000"/>
                </a:solidFill>
                <a:latin typeface="Times New Roman" pitchFamily="18" charset="0"/>
                <a:ea typeface="黑体" pitchFamily="2" charset="-122"/>
                <a:cs typeface="Times New Roman" pitchFamily="18" charset="0"/>
              </a:rPr>
              <a:t>要求</a:t>
            </a:r>
            <a:endParaRPr lang="zh-CN" altLang="en-US" sz="1800" b="1">
              <a:solidFill>
                <a:srgbClr val="FF0000"/>
              </a:solidFill>
              <a:cs typeface="Times New Roman" pitchFamily="18" charset="0"/>
            </a:endParaRPr>
          </a:p>
        </p:txBody>
      </p:sp>
      <p:pic>
        <p:nvPicPr>
          <p:cNvPr id="336903" name="Picture 7"/>
          <p:cNvPicPr>
            <a:picLocks noChangeAspect="1" noChangeArrowheads="1"/>
          </p:cNvPicPr>
          <p:nvPr/>
        </p:nvPicPr>
        <p:blipFill>
          <a:blip r:embed="rId4"/>
          <a:srcRect/>
          <a:stretch>
            <a:fillRect/>
          </a:stretch>
        </p:blipFill>
        <p:spPr bwMode="auto">
          <a:xfrm>
            <a:off x="6215063" y="4214813"/>
            <a:ext cx="2071687" cy="2071687"/>
          </a:xfrm>
          <a:prstGeom prst="rect">
            <a:avLst/>
          </a:prstGeom>
          <a:noFill/>
          <a:ln w="9525">
            <a:noFill/>
            <a:miter lim="800000"/>
            <a:headEnd/>
            <a:tailEnd/>
          </a:ln>
        </p:spPr>
      </p:pic>
      <p:sp>
        <p:nvSpPr>
          <p:cNvPr id="11" name="矩形 10"/>
          <p:cNvSpPr>
            <a:spLocks noChangeArrowheads="1"/>
          </p:cNvSpPr>
          <p:nvPr/>
        </p:nvSpPr>
        <p:spPr bwMode="auto">
          <a:xfrm>
            <a:off x="6584950" y="4786313"/>
            <a:ext cx="1416050" cy="461962"/>
          </a:xfrm>
          <a:prstGeom prst="rect">
            <a:avLst/>
          </a:prstGeom>
          <a:noFill/>
          <a:ln w="9525">
            <a:noFill/>
            <a:miter lim="800000"/>
          </a:ln>
        </p:spPr>
        <p:txBody>
          <a:bodyPr wrap="none">
            <a:spAutoFit/>
          </a:bodyPr>
          <a:lstStyle/>
          <a:p>
            <a:r>
              <a:rPr lang="zh-CN" altLang="en-US" sz="2400">
                <a:solidFill>
                  <a:schemeClr val="bg1"/>
                </a:solidFill>
                <a:latin typeface="Times New Roman" pitchFamily="18" charset="0"/>
                <a:ea typeface="黑体" pitchFamily="2" charset="-122"/>
                <a:cs typeface="Times New Roman" pitchFamily="18" charset="0"/>
              </a:rPr>
              <a:t>血的教训</a:t>
            </a:r>
            <a:endParaRPr lang="zh-CN" altLang="en-US" sz="1800">
              <a:solidFill>
                <a:schemeClr val="bg1"/>
              </a:solidFill>
              <a:cs typeface="Times New Roman" pitchFamily="18" charset="0"/>
            </a:endParaRPr>
          </a:p>
        </p:txBody>
      </p:sp>
      <p:sp>
        <p:nvSpPr>
          <p:cNvPr id="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、最佳实践</a:t>
            </a:r>
            <a:r>
              <a:rPr lang="en-US" altLang="zh-CN" sz="2800" b="1" dirty="0">
                <a:solidFill>
                  <a:srgbClr val="C00000"/>
                </a:solidFill>
                <a:latin typeface="微软雅黑" pitchFamily="34" charset="-122"/>
                <a:ea typeface="微软雅黑" pitchFamily="34" charset="-122"/>
                <a:cs typeface="微软雅黑" pitchFamily="34" charset="-122"/>
              </a:rPr>
              <a:t>-</a:t>
            </a:r>
            <a:r>
              <a:rPr lang="zh-CN" altLang="en-US" sz="2800" b="1" dirty="0">
                <a:solidFill>
                  <a:srgbClr val="C00000"/>
                </a:solidFill>
                <a:latin typeface="微软雅黑" pitchFamily="34" charset="-122"/>
                <a:ea typeface="微软雅黑" pitchFamily="34" charset="-122"/>
                <a:cs typeface="微软雅黑" pitchFamily="34" charset="-122"/>
              </a:rPr>
              <a:t>壳牌</a:t>
            </a:r>
          </a:p>
        </p:txBody>
      </p:sp>
      <p:sp>
        <p:nvSpPr>
          <p:cNvPr id="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100</a:t>
            </a:fld>
            <a:endParaRPr lang="zh-CN" altLang="en-US" dirty="0"/>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p:cNvSpPr>
            <a:spLocks noGrp="1"/>
          </p:cNvSpPr>
          <p:nvPr>
            <p:ph type="sldNum" sz="quarter" idx="4294967295"/>
          </p:nvPr>
        </p:nvSpPr>
        <p:spPr>
          <a:xfrm>
            <a:off x="6553200" y="6245225"/>
            <a:ext cx="2133600" cy="384175"/>
          </a:xfrm>
          <a:prstGeom prst="rect">
            <a:avLst/>
          </a:prstGeom>
        </p:spPr>
        <p:txBody>
          <a:bodyPr/>
          <a:lstStyle/>
          <a:p>
            <a:fld id="{F122848A-A070-4EB9-B52E-764BCAD60771}" type="slidenum">
              <a:rPr lang="zh-CN" altLang="en-US"/>
              <a:t>101</a:t>
            </a:fld>
            <a:endParaRPr lang="en-US" altLang="zh-CN"/>
          </a:p>
        </p:txBody>
      </p:sp>
      <p:sp>
        <p:nvSpPr>
          <p:cNvPr id="883715" name="内容占位符 4"/>
          <p:cNvSpPr>
            <a:spLocks noGrp="1"/>
          </p:cNvSpPr>
          <p:nvPr>
            <p:ph idx="4294967295"/>
          </p:nvPr>
        </p:nvSpPr>
        <p:spPr>
          <a:xfrm>
            <a:off x="428625" y="1285875"/>
            <a:ext cx="8358188" cy="4525963"/>
          </a:xfrm>
        </p:spPr>
        <p:txBody>
          <a:bodyPr/>
          <a:lstStyle/>
          <a:p>
            <a:r>
              <a:rPr lang="zh-CN" altLang="en-US" sz="2400">
                <a:cs typeface="Times New Roman" pitchFamily="18" charset="0"/>
              </a:rPr>
              <a:t>保持甲方在承包方安全管理中的</a:t>
            </a:r>
            <a:r>
              <a:rPr lang="zh-CN" altLang="en-US" sz="2400">
                <a:solidFill>
                  <a:srgbClr val="0000CC"/>
                </a:solidFill>
                <a:cs typeface="Times New Roman" pitchFamily="18" charset="0"/>
              </a:rPr>
              <a:t>主导地位</a:t>
            </a:r>
          </a:p>
          <a:p>
            <a:r>
              <a:rPr lang="zh-CN" altLang="en-US" sz="2400">
                <a:cs typeface="Times New Roman" pitchFamily="18" charset="0"/>
              </a:rPr>
              <a:t>提高</a:t>
            </a:r>
            <a:r>
              <a:rPr lang="zh-CN" altLang="en-US" sz="2400">
                <a:solidFill>
                  <a:srgbClr val="0000CC"/>
                </a:solidFill>
                <a:cs typeface="Times New Roman" pitchFamily="18" charset="0"/>
              </a:rPr>
              <a:t>自身管理水平</a:t>
            </a:r>
            <a:r>
              <a:rPr lang="zh-CN" altLang="en-US" sz="2400">
                <a:cs typeface="Times New Roman" pitchFamily="18" charset="0"/>
              </a:rPr>
              <a:t>和素质</a:t>
            </a:r>
            <a:endParaRPr lang="en-US" altLang="zh-CN" sz="2400">
              <a:cs typeface="Times New Roman" pitchFamily="18" charset="0"/>
            </a:endParaRPr>
          </a:p>
          <a:p>
            <a:r>
              <a:rPr lang="zh-CN" altLang="en-US" sz="2400">
                <a:cs typeface="Times New Roman" pitchFamily="18" charset="0"/>
              </a:rPr>
              <a:t>对承包方</a:t>
            </a:r>
            <a:r>
              <a:rPr lang="zh-CN" altLang="en-US" sz="2400">
                <a:solidFill>
                  <a:srgbClr val="0000CC"/>
                </a:solidFill>
                <a:cs typeface="Times New Roman" pitchFamily="18" charset="0"/>
              </a:rPr>
              <a:t>严要求、严执行</a:t>
            </a:r>
          </a:p>
          <a:p>
            <a:r>
              <a:rPr lang="zh-CN" altLang="en-US" sz="2400">
                <a:cs typeface="Times New Roman" pitchFamily="18" charset="0"/>
              </a:rPr>
              <a:t>对承包方</a:t>
            </a:r>
            <a:r>
              <a:rPr lang="zh-CN" altLang="en-US" sz="2400">
                <a:solidFill>
                  <a:srgbClr val="0000CC"/>
                </a:solidFill>
                <a:cs typeface="Times New Roman" pitchFamily="18" charset="0"/>
              </a:rPr>
              <a:t>领队严格把关</a:t>
            </a:r>
            <a:r>
              <a:rPr lang="zh-CN" altLang="en-US" sz="2400">
                <a:cs typeface="Times New Roman" pitchFamily="18" charset="0"/>
              </a:rPr>
              <a:t>，实行考核制度</a:t>
            </a:r>
          </a:p>
          <a:p>
            <a:r>
              <a:rPr lang="zh-CN" altLang="en-US" sz="2400">
                <a:cs typeface="Times New Roman" pitchFamily="18" charset="0"/>
              </a:rPr>
              <a:t>提高承包方进入的</a:t>
            </a:r>
            <a:r>
              <a:rPr lang="zh-CN" altLang="en-US" sz="2400">
                <a:solidFill>
                  <a:srgbClr val="0000CC"/>
                </a:solidFill>
                <a:cs typeface="Times New Roman" pitchFamily="18" charset="0"/>
              </a:rPr>
              <a:t>门槛</a:t>
            </a:r>
            <a:r>
              <a:rPr lang="zh-CN" altLang="en-US" sz="2400">
                <a:cs typeface="Times New Roman" pitchFamily="18" charset="0"/>
              </a:rPr>
              <a:t>，相对固定的承包方建立战略合作和</a:t>
            </a:r>
            <a:r>
              <a:rPr lang="zh-CN" altLang="en-US" sz="2400">
                <a:solidFill>
                  <a:srgbClr val="0000CC"/>
                </a:solidFill>
                <a:cs typeface="Times New Roman" pitchFamily="18" charset="0"/>
              </a:rPr>
              <a:t>伙伴关系</a:t>
            </a:r>
          </a:p>
          <a:p>
            <a:r>
              <a:rPr lang="zh-CN" altLang="en-US" sz="2400">
                <a:cs typeface="Times New Roman" pitchFamily="18" charset="0"/>
              </a:rPr>
              <a:t>狠抓</a:t>
            </a:r>
            <a:r>
              <a:rPr lang="zh-CN" altLang="en-US" sz="2400">
                <a:solidFill>
                  <a:srgbClr val="FF0000"/>
                </a:solidFill>
                <a:cs typeface="Times New Roman" pitchFamily="18" charset="0"/>
              </a:rPr>
              <a:t>现场管理</a:t>
            </a:r>
            <a:r>
              <a:rPr lang="zh-CN" altLang="en-US" sz="2400">
                <a:cs typeface="Times New Roman" pitchFamily="18" charset="0"/>
              </a:rPr>
              <a:t>和</a:t>
            </a:r>
            <a:r>
              <a:rPr lang="zh-CN" altLang="en-US" sz="2400">
                <a:solidFill>
                  <a:srgbClr val="FF0000"/>
                </a:solidFill>
                <a:cs typeface="Times New Roman" pitchFamily="18" charset="0"/>
              </a:rPr>
              <a:t>基层</a:t>
            </a:r>
            <a:r>
              <a:rPr lang="zh-CN" altLang="en-US" sz="2400">
                <a:cs typeface="Times New Roman" pitchFamily="18" charset="0"/>
              </a:rPr>
              <a:t>安全管理队伍水平的提高</a:t>
            </a:r>
          </a:p>
          <a:p>
            <a:r>
              <a:rPr lang="zh-CN" altLang="en-US" sz="2400">
                <a:cs typeface="Times New Roman" pitchFamily="18" charset="0"/>
              </a:rPr>
              <a:t>在健康安全环保</a:t>
            </a:r>
            <a:r>
              <a:rPr lang="zh-CN" altLang="en-US" sz="2400">
                <a:solidFill>
                  <a:srgbClr val="FF0000"/>
                </a:solidFill>
                <a:cs typeface="Times New Roman" pitchFamily="18" charset="0"/>
              </a:rPr>
              <a:t>绩效考核</a:t>
            </a:r>
            <a:r>
              <a:rPr lang="zh-CN" altLang="en-US" sz="2400">
                <a:cs typeface="Times New Roman" pitchFamily="18" charset="0"/>
              </a:rPr>
              <a:t>时，将</a:t>
            </a:r>
            <a:r>
              <a:rPr lang="zh-CN" altLang="en-US" sz="2400">
                <a:solidFill>
                  <a:srgbClr val="FF0000"/>
                </a:solidFill>
                <a:cs typeface="Times New Roman" pitchFamily="18" charset="0"/>
              </a:rPr>
              <a:t>承包方事故</a:t>
            </a:r>
            <a:r>
              <a:rPr lang="zh-CN" altLang="en-US" sz="2400">
                <a:cs typeface="Times New Roman" pitchFamily="18" charset="0"/>
              </a:rPr>
              <a:t>计入相关所属单位的绩效</a:t>
            </a:r>
          </a:p>
          <a:p>
            <a:endParaRPr lang="zh-CN" altLang="en-US" sz="2400">
              <a:cs typeface="Times New Roman" pitchFamily="18" charset="0"/>
            </a:endParaRPr>
          </a:p>
        </p:txBody>
      </p:sp>
      <p:pic>
        <p:nvPicPr>
          <p:cNvPr id="883716" name="Picture 5"/>
          <p:cNvPicPr>
            <a:picLocks noChangeAspect="1" noChangeArrowheads="1"/>
          </p:cNvPicPr>
          <p:nvPr/>
        </p:nvPicPr>
        <p:blipFill>
          <a:blip r:embed="rId3"/>
          <a:srcRect/>
          <a:stretch>
            <a:fillRect/>
          </a:stretch>
        </p:blipFill>
        <p:spPr bwMode="auto">
          <a:xfrm>
            <a:off x="0" y="5876925"/>
            <a:ext cx="9144000" cy="981075"/>
          </a:xfrm>
          <a:prstGeom prst="rect">
            <a:avLst/>
          </a:prstGeom>
          <a:noFill/>
          <a:ln w="9525">
            <a:noFill/>
            <a:miter lim="800000"/>
            <a:headEnd/>
            <a:tailEnd/>
          </a:ln>
        </p:spPr>
      </p:pic>
      <p:sp>
        <p:nvSpPr>
          <p:cNvPr id="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、最佳实践</a:t>
            </a:r>
            <a:r>
              <a:rPr lang="en-US" altLang="zh-CN" sz="2800" b="1" dirty="0">
                <a:solidFill>
                  <a:srgbClr val="C00000"/>
                </a:solidFill>
                <a:latin typeface="微软雅黑" pitchFamily="34" charset="-122"/>
                <a:ea typeface="微软雅黑" pitchFamily="34" charset="-122"/>
                <a:cs typeface="微软雅黑" pitchFamily="34" charset="-122"/>
              </a:rPr>
              <a:t>-</a:t>
            </a:r>
            <a:r>
              <a:rPr lang="zh-CN" altLang="en-US" sz="2800" b="1" dirty="0">
                <a:solidFill>
                  <a:srgbClr val="C00000"/>
                </a:solidFill>
                <a:latin typeface="微软雅黑" pitchFamily="34" charset="-122"/>
                <a:ea typeface="微软雅黑" pitchFamily="34" charset="-122"/>
                <a:cs typeface="微软雅黑" pitchFamily="34" charset="-122"/>
              </a:rPr>
              <a:t>中海油</a:t>
            </a:r>
          </a:p>
        </p:txBody>
      </p:sp>
      <p:sp>
        <p:nvSpPr>
          <p:cNvPr id="8"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101</a:t>
            </a:fld>
            <a:endParaRPr lang="zh-CN" altLang="en-US" dirty="0"/>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41" name="Picture 2"/>
          <p:cNvPicPr>
            <a:picLocks noChangeAspect="1" noChangeArrowheads="1"/>
          </p:cNvPicPr>
          <p:nvPr/>
        </p:nvPicPr>
        <p:blipFill>
          <a:blip r:embed="rId3">
            <a:lum bright="36000"/>
          </a:blip>
          <a:srcRect/>
          <a:stretch>
            <a:fillRect/>
          </a:stretch>
        </p:blipFill>
        <p:spPr bwMode="auto">
          <a:xfrm>
            <a:off x="684213" y="1340768"/>
            <a:ext cx="7870825" cy="5949950"/>
          </a:xfrm>
          <a:prstGeom prst="rect">
            <a:avLst/>
          </a:prstGeom>
          <a:noFill/>
          <a:ln w="9525">
            <a:noFill/>
            <a:miter lim="800000"/>
            <a:headEnd/>
            <a:tailEnd/>
          </a:ln>
        </p:spPr>
      </p:pic>
      <p:sp>
        <p:nvSpPr>
          <p:cNvPr id="884746" name="矩形 43"/>
          <p:cNvSpPr>
            <a:spLocks noChangeArrowheads="1"/>
          </p:cNvSpPr>
          <p:nvPr/>
        </p:nvSpPr>
        <p:spPr bwMode="auto">
          <a:xfrm>
            <a:off x="3295650" y="5455369"/>
            <a:ext cx="2582863" cy="1200329"/>
          </a:xfrm>
          <a:prstGeom prst="rect">
            <a:avLst/>
          </a:prstGeom>
          <a:noFill/>
          <a:ln w="9525">
            <a:noFill/>
            <a:miter lim="800000"/>
          </a:ln>
        </p:spPr>
        <p:txBody>
          <a:bodyPr>
            <a:spAutoFit/>
          </a:bodyPr>
          <a:lstStyle/>
          <a:p>
            <a:pPr algn="ctr"/>
            <a:r>
              <a:rPr lang="zh-CN" altLang="en-US" b="1" dirty="0">
                <a:latin typeface="微软雅黑" pitchFamily="34" charset="-122"/>
                <a:ea typeface="微软雅黑" pitchFamily="34" charset="-122"/>
              </a:rPr>
              <a:t>坚持每周召开</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有承包方、监理等</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相关单位参加的</a:t>
            </a:r>
            <a:endParaRPr lang="en-US" altLang="zh-CN" b="1" dirty="0">
              <a:latin typeface="微软雅黑" pitchFamily="34" charset="-122"/>
              <a:ea typeface="微软雅黑" pitchFamily="34" charset="-122"/>
            </a:endParaRPr>
          </a:p>
          <a:p>
            <a:pPr algn="ctr"/>
            <a:r>
              <a:rPr lang="en-US" altLang="zh-CN" b="1" dirty="0">
                <a:solidFill>
                  <a:srgbClr val="FF0000"/>
                </a:solidFill>
                <a:latin typeface="微软雅黑" pitchFamily="34" charset="-122"/>
                <a:ea typeface="微软雅黑" pitchFamily="34" charset="-122"/>
              </a:rPr>
              <a:t>HSE</a:t>
            </a:r>
            <a:r>
              <a:rPr lang="zh-CN" altLang="en-US" b="1" dirty="0">
                <a:solidFill>
                  <a:srgbClr val="FF0000"/>
                </a:solidFill>
                <a:latin typeface="微软雅黑" pitchFamily="34" charset="-122"/>
                <a:ea typeface="微软雅黑" pitchFamily="34" charset="-122"/>
              </a:rPr>
              <a:t>例会</a:t>
            </a:r>
          </a:p>
        </p:txBody>
      </p:sp>
      <p:sp>
        <p:nvSpPr>
          <p:cNvPr id="884747" name="矩形 44"/>
          <p:cNvSpPr>
            <a:spLocks noChangeArrowheads="1"/>
          </p:cNvSpPr>
          <p:nvPr/>
        </p:nvSpPr>
        <p:spPr bwMode="auto">
          <a:xfrm rot="-1120364">
            <a:off x="1354138" y="4761847"/>
            <a:ext cx="2654300" cy="1374775"/>
          </a:xfrm>
          <a:prstGeom prst="rect">
            <a:avLst/>
          </a:prstGeom>
          <a:noFill/>
          <a:ln w="9525">
            <a:noFill/>
            <a:miter lim="800000"/>
          </a:ln>
        </p:spPr>
        <p:txBody>
          <a:bodyPr>
            <a:spAutoFit/>
          </a:bodyPr>
          <a:lstStyle/>
          <a:p>
            <a:r>
              <a:rPr lang="zh-CN" altLang="en-US" b="1" dirty="0"/>
              <a:t>提倡</a:t>
            </a:r>
            <a:r>
              <a:rPr lang="zh-CN" altLang="en-US" b="1" dirty="0">
                <a:latin typeface="宋体" charset="-122"/>
              </a:rPr>
              <a:t>“</a:t>
            </a:r>
            <a:r>
              <a:rPr lang="zh-CN" altLang="en-US" b="1" dirty="0"/>
              <a:t>五想五不干</a:t>
            </a:r>
            <a:r>
              <a:rPr lang="zh-CN" altLang="en-US" b="1" dirty="0">
                <a:latin typeface="宋体" charset="-122"/>
              </a:rPr>
              <a:t>”</a:t>
            </a:r>
            <a:endParaRPr lang="en-US" altLang="zh-CN" b="1" dirty="0"/>
          </a:p>
          <a:p>
            <a:r>
              <a:rPr lang="zh-CN" altLang="en-US" b="1" dirty="0"/>
              <a:t>安全行为准则，通过</a:t>
            </a:r>
            <a:endParaRPr lang="en-US" altLang="zh-CN" b="1" dirty="0"/>
          </a:p>
          <a:p>
            <a:r>
              <a:rPr lang="zh-CN" altLang="en-US" b="1" dirty="0"/>
              <a:t>     </a:t>
            </a:r>
            <a:r>
              <a:rPr lang="zh-CN" altLang="en-US" b="1" dirty="0">
                <a:solidFill>
                  <a:srgbClr val="FF0000"/>
                </a:solidFill>
              </a:rPr>
              <a:t>外部审核</a:t>
            </a:r>
            <a:r>
              <a:rPr lang="zh-CN" altLang="en-US" b="1" dirty="0"/>
              <a:t>推动</a:t>
            </a:r>
            <a:endParaRPr lang="en-US" altLang="zh-CN" b="1" dirty="0"/>
          </a:p>
          <a:p>
            <a:r>
              <a:rPr lang="en-US" altLang="zh-CN" b="1" dirty="0"/>
              <a:t>        </a:t>
            </a:r>
            <a:r>
              <a:rPr lang="zh-CN" altLang="en-US" b="1" dirty="0"/>
              <a:t>承包方管理</a:t>
            </a:r>
          </a:p>
          <a:p>
            <a:endParaRPr lang="zh-CN" altLang="en-US" sz="2000" b="1" dirty="0"/>
          </a:p>
        </p:txBody>
      </p:sp>
      <p:sp>
        <p:nvSpPr>
          <p:cNvPr id="884748" name="矩形 45"/>
          <p:cNvSpPr>
            <a:spLocks noChangeArrowheads="1"/>
          </p:cNvSpPr>
          <p:nvPr/>
        </p:nvSpPr>
        <p:spPr bwMode="auto">
          <a:xfrm rot="867518">
            <a:off x="755650" y="3429796"/>
            <a:ext cx="2320925" cy="1314450"/>
          </a:xfrm>
          <a:prstGeom prst="rect">
            <a:avLst/>
          </a:prstGeom>
          <a:noFill/>
          <a:ln w="9525">
            <a:noFill/>
            <a:miter lim="800000"/>
          </a:ln>
        </p:spPr>
        <p:txBody>
          <a:bodyPr>
            <a:spAutoFit/>
          </a:bodyPr>
          <a:lstStyle/>
          <a:p>
            <a:r>
              <a:rPr lang="zh-CN" altLang="en-US" b="1" dirty="0"/>
              <a:t>每起</a:t>
            </a:r>
            <a:r>
              <a:rPr lang="zh-CN" altLang="en-US" b="1" dirty="0">
                <a:solidFill>
                  <a:srgbClr val="FF0000"/>
                </a:solidFill>
              </a:rPr>
              <a:t>承包方事故</a:t>
            </a:r>
            <a:r>
              <a:rPr lang="zh-CN" altLang="en-US" b="1" dirty="0"/>
              <a:t>，</a:t>
            </a:r>
            <a:endParaRPr lang="en-US" altLang="zh-CN" b="1" dirty="0"/>
          </a:p>
          <a:p>
            <a:r>
              <a:rPr lang="zh-CN" altLang="en-US" b="1" dirty="0"/>
              <a:t> 要求寻找发包方单位</a:t>
            </a:r>
            <a:endParaRPr lang="en-US" altLang="zh-CN" b="1" dirty="0"/>
          </a:p>
          <a:p>
            <a:r>
              <a:rPr lang="zh-CN" altLang="en-US" b="1" dirty="0"/>
              <a:t>  安全管理缺陷，</a:t>
            </a:r>
            <a:endParaRPr lang="en-US" altLang="zh-CN" b="1" dirty="0"/>
          </a:p>
          <a:p>
            <a:r>
              <a:rPr lang="zh-CN" altLang="en-US" b="1" dirty="0"/>
              <a:t>   要求全面</a:t>
            </a:r>
            <a:endParaRPr lang="en-US" altLang="zh-CN" b="1" dirty="0"/>
          </a:p>
          <a:p>
            <a:r>
              <a:rPr lang="en-US" altLang="zh-CN" b="1" dirty="0"/>
              <a:t>    </a:t>
            </a:r>
            <a:r>
              <a:rPr lang="zh-CN" altLang="en-US" b="1" dirty="0"/>
              <a:t>整改</a:t>
            </a:r>
          </a:p>
        </p:txBody>
      </p:sp>
      <p:sp>
        <p:nvSpPr>
          <p:cNvPr id="884749" name="矩形 47"/>
          <p:cNvSpPr>
            <a:spLocks noChangeArrowheads="1"/>
          </p:cNvSpPr>
          <p:nvPr/>
        </p:nvSpPr>
        <p:spPr bwMode="auto">
          <a:xfrm>
            <a:off x="3485629" y="3614787"/>
            <a:ext cx="2022475" cy="822325"/>
          </a:xfrm>
          <a:prstGeom prst="rect">
            <a:avLst/>
          </a:prstGeom>
          <a:noFill/>
          <a:ln w="9525">
            <a:noFill/>
            <a:miter lim="800000"/>
          </a:ln>
        </p:spPr>
        <p:txBody>
          <a:bodyPr wrap="none">
            <a:spAutoFit/>
          </a:bodyPr>
          <a:lstStyle/>
          <a:p>
            <a:pPr algn="ctr"/>
            <a:r>
              <a:rPr lang="zh-CN" altLang="en-US" sz="2400" b="1" dirty="0">
                <a:solidFill>
                  <a:schemeClr val="tx2"/>
                </a:solidFill>
                <a:latin typeface="楷体_GB2312" pitchFamily="49" charset="-122"/>
                <a:ea typeface="楷体_GB2312" pitchFamily="49" charset="-122"/>
              </a:rPr>
              <a:t>承包方事故</a:t>
            </a:r>
            <a:endParaRPr lang="en-US" altLang="zh-CN" sz="2400" b="1" dirty="0">
              <a:solidFill>
                <a:schemeClr val="tx2"/>
              </a:solidFill>
              <a:latin typeface="楷体_GB2312" pitchFamily="49" charset="-122"/>
              <a:ea typeface="楷体_GB2312" pitchFamily="49" charset="-122"/>
            </a:endParaRPr>
          </a:p>
          <a:p>
            <a:pPr algn="ctr"/>
            <a:r>
              <a:rPr lang="zh-CN" altLang="en-US" sz="2400" b="1" dirty="0">
                <a:solidFill>
                  <a:schemeClr val="tx2"/>
                </a:solidFill>
                <a:latin typeface="楷体_GB2312" pitchFamily="49" charset="-122"/>
                <a:ea typeface="楷体_GB2312" pitchFamily="49" charset="-122"/>
              </a:rPr>
              <a:t>纳入绩效考核</a:t>
            </a:r>
          </a:p>
        </p:txBody>
      </p:sp>
      <p:sp>
        <p:nvSpPr>
          <p:cNvPr id="884750" name="矩形 46"/>
          <p:cNvSpPr>
            <a:spLocks noChangeArrowheads="1"/>
          </p:cNvSpPr>
          <p:nvPr/>
        </p:nvSpPr>
        <p:spPr bwMode="auto">
          <a:xfrm rot="-2340901">
            <a:off x="1176067" y="1861749"/>
            <a:ext cx="2870200" cy="1314450"/>
          </a:xfrm>
          <a:prstGeom prst="rect">
            <a:avLst/>
          </a:prstGeom>
          <a:noFill/>
          <a:ln w="9525">
            <a:noFill/>
            <a:miter lim="800000"/>
          </a:ln>
        </p:spPr>
        <p:txBody>
          <a:bodyPr>
            <a:spAutoFit/>
          </a:bodyPr>
          <a:lstStyle/>
          <a:p>
            <a:r>
              <a:rPr lang="zh-CN" altLang="en-US" b="1" dirty="0"/>
              <a:t>进场之前，就要求</a:t>
            </a:r>
            <a:endParaRPr lang="en-US" altLang="zh-CN" b="1" dirty="0"/>
          </a:p>
          <a:p>
            <a:r>
              <a:rPr lang="en-US" altLang="zh-CN" b="1" dirty="0"/>
              <a:t>   </a:t>
            </a:r>
            <a:r>
              <a:rPr lang="zh-CN" altLang="en-US" b="1" dirty="0"/>
              <a:t>承包方提高应急</a:t>
            </a:r>
            <a:endParaRPr lang="en-US" altLang="zh-CN" b="1" dirty="0"/>
          </a:p>
          <a:p>
            <a:r>
              <a:rPr lang="en-US" altLang="zh-CN" b="1" dirty="0"/>
              <a:t>       </a:t>
            </a:r>
            <a:r>
              <a:rPr lang="zh-CN" altLang="en-US" b="1" dirty="0"/>
              <a:t>意识，指导制</a:t>
            </a:r>
            <a:endParaRPr lang="en-US" altLang="zh-CN" b="1" dirty="0"/>
          </a:p>
          <a:p>
            <a:r>
              <a:rPr lang="zh-CN" altLang="en-US" b="1" dirty="0"/>
              <a:t>         定</a:t>
            </a:r>
            <a:r>
              <a:rPr lang="zh-CN" altLang="en-US" b="1" dirty="0">
                <a:solidFill>
                  <a:srgbClr val="FF0000"/>
                </a:solidFill>
              </a:rPr>
              <a:t>应急</a:t>
            </a:r>
            <a:r>
              <a:rPr lang="zh-CN" altLang="en-US" b="1" dirty="0"/>
              <a:t>预案，</a:t>
            </a:r>
            <a:endParaRPr lang="en-US" altLang="zh-CN" b="1" dirty="0"/>
          </a:p>
          <a:p>
            <a:r>
              <a:rPr lang="en-US" altLang="zh-CN" b="1" dirty="0"/>
              <a:t>            </a:t>
            </a:r>
            <a:r>
              <a:rPr lang="zh-CN" altLang="en-US" b="1" dirty="0"/>
              <a:t>联合演练</a:t>
            </a:r>
          </a:p>
        </p:txBody>
      </p:sp>
      <p:sp>
        <p:nvSpPr>
          <p:cNvPr id="884751" name="Rectangle 15"/>
          <p:cNvSpPr>
            <a:spLocks noChangeArrowheads="1"/>
          </p:cNvSpPr>
          <p:nvPr/>
        </p:nvSpPr>
        <p:spPr bwMode="auto">
          <a:xfrm rot="-1534574">
            <a:off x="5549975" y="4793498"/>
            <a:ext cx="2232025" cy="1314450"/>
          </a:xfrm>
          <a:prstGeom prst="rect">
            <a:avLst/>
          </a:prstGeom>
          <a:noFill/>
          <a:ln w="9525">
            <a:noFill/>
            <a:miter lim="800000"/>
          </a:ln>
          <a:effectLst/>
        </p:spPr>
        <p:txBody>
          <a:bodyPr>
            <a:spAutoFit/>
          </a:bodyPr>
          <a:lstStyle/>
          <a:p>
            <a:r>
              <a:rPr lang="en-US" altLang="zh-CN" b="1" dirty="0"/>
              <a:t>HSE</a:t>
            </a:r>
            <a:r>
              <a:rPr lang="zh-CN" altLang="en-US" b="1" dirty="0"/>
              <a:t>费用</a:t>
            </a:r>
            <a:endParaRPr lang="en-US" altLang="zh-CN" b="1" dirty="0"/>
          </a:p>
          <a:p>
            <a:r>
              <a:rPr lang="zh-CN" altLang="en-US" b="1" dirty="0"/>
              <a:t>单列，制定具</a:t>
            </a:r>
            <a:endParaRPr lang="en-US" altLang="zh-CN" b="1" dirty="0"/>
          </a:p>
          <a:p>
            <a:r>
              <a:rPr lang="zh-CN" altLang="en-US" b="1" dirty="0"/>
              <a:t>体使用计划，定</a:t>
            </a:r>
            <a:endParaRPr lang="en-US" altLang="zh-CN" b="1" dirty="0"/>
          </a:p>
          <a:p>
            <a:r>
              <a:rPr lang="zh-CN" altLang="en-US" b="1" dirty="0"/>
              <a:t>期审核 </a:t>
            </a:r>
            <a:r>
              <a:rPr lang="en-US" altLang="zh-CN" b="1" dirty="0">
                <a:latin typeface="宋体" charset="-122"/>
              </a:rPr>
              <a:t>“</a:t>
            </a:r>
            <a:r>
              <a:rPr lang="zh-CN" altLang="en-US" b="1" dirty="0">
                <a:solidFill>
                  <a:srgbClr val="FF0000"/>
                </a:solidFill>
              </a:rPr>
              <a:t>专款专用</a:t>
            </a:r>
            <a:r>
              <a:rPr lang="en-US" altLang="zh-CN" b="1" dirty="0">
                <a:latin typeface="宋体" charset="-122"/>
              </a:rPr>
              <a:t>”</a:t>
            </a:r>
            <a:r>
              <a:rPr lang="zh-CN" altLang="en-US" b="1" dirty="0"/>
              <a:t>情况</a:t>
            </a:r>
          </a:p>
        </p:txBody>
      </p:sp>
      <p:sp>
        <p:nvSpPr>
          <p:cNvPr id="884752" name="Rectangle 16"/>
          <p:cNvSpPr>
            <a:spLocks noChangeArrowheads="1"/>
          </p:cNvSpPr>
          <p:nvPr/>
        </p:nvSpPr>
        <p:spPr bwMode="auto">
          <a:xfrm rot="-666604">
            <a:off x="6086475" y="3392056"/>
            <a:ext cx="2087563" cy="1069975"/>
          </a:xfrm>
          <a:prstGeom prst="rect">
            <a:avLst/>
          </a:prstGeom>
          <a:noFill/>
          <a:ln w="9525">
            <a:noFill/>
            <a:miter lim="800000"/>
          </a:ln>
          <a:effectLst/>
        </p:spPr>
        <p:txBody>
          <a:bodyPr>
            <a:spAutoFit/>
          </a:bodyPr>
          <a:lstStyle/>
          <a:p>
            <a:r>
              <a:rPr lang="zh-CN" altLang="en-US" b="1" dirty="0"/>
              <a:t>建立</a:t>
            </a:r>
            <a:r>
              <a:rPr lang="zh-CN" altLang="en-US" b="1" dirty="0">
                <a:solidFill>
                  <a:srgbClr val="FF0000"/>
                </a:solidFill>
              </a:rPr>
              <a:t>评比机制</a:t>
            </a:r>
            <a:r>
              <a:rPr lang="zh-CN" altLang="en-US" b="1" dirty="0"/>
              <a:t>，表现突出给予奖励，发生责任事故的</a:t>
            </a:r>
            <a:endParaRPr lang="en-US" altLang="zh-CN" b="1" dirty="0"/>
          </a:p>
          <a:p>
            <a:r>
              <a:rPr lang="zh-CN" altLang="en-US" b="1" dirty="0"/>
              <a:t>给予处罚</a:t>
            </a:r>
          </a:p>
        </p:txBody>
      </p:sp>
      <p:sp>
        <p:nvSpPr>
          <p:cNvPr id="884753" name="Rectangle 17"/>
          <p:cNvSpPr>
            <a:spLocks noChangeArrowheads="1"/>
          </p:cNvSpPr>
          <p:nvPr/>
        </p:nvSpPr>
        <p:spPr bwMode="auto">
          <a:xfrm rot="-3533677">
            <a:off x="5395270" y="2021536"/>
            <a:ext cx="1728787" cy="1069975"/>
          </a:xfrm>
          <a:prstGeom prst="rect">
            <a:avLst/>
          </a:prstGeom>
          <a:noFill/>
          <a:ln w="9525">
            <a:noFill/>
            <a:miter lim="800000"/>
          </a:ln>
          <a:effectLst/>
        </p:spPr>
        <p:txBody>
          <a:bodyPr>
            <a:spAutoFit/>
          </a:bodyPr>
          <a:lstStyle/>
          <a:p>
            <a:r>
              <a:rPr lang="zh-CN" altLang="en-US" b="1" dirty="0"/>
              <a:t>加强</a:t>
            </a:r>
            <a:r>
              <a:rPr lang="zh-CN" altLang="en-US" b="1" dirty="0">
                <a:solidFill>
                  <a:srgbClr val="FF0000"/>
                </a:solidFill>
              </a:rPr>
              <a:t>资格预审</a:t>
            </a:r>
            <a:r>
              <a:rPr lang="zh-CN" altLang="en-US" b="1" dirty="0"/>
              <a:t>，对设备工具人员资质</a:t>
            </a:r>
            <a:r>
              <a:rPr lang="en-US" altLang="zh-CN" b="1" dirty="0"/>
              <a:t>PPE</a:t>
            </a:r>
            <a:r>
              <a:rPr lang="zh-CN" altLang="en-US" b="1" dirty="0"/>
              <a:t>等</a:t>
            </a:r>
            <a:endParaRPr lang="en-US" altLang="zh-CN" b="1" dirty="0"/>
          </a:p>
          <a:p>
            <a:r>
              <a:rPr lang="zh-CN" altLang="en-US" b="1" dirty="0"/>
              <a:t>均明确规定</a:t>
            </a:r>
          </a:p>
        </p:txBody>
      </p:sp>
      <p:sp>
        <p:nvSpPr>
          <p:cNvPr id="884754" name="Rectangle 18"/>
          <p:cNvSpPr>
            <a:spLocks noChangeArrowheads="1"/>
          </p:cNvSpPr>
          <p:nvPr/>
        </p:nvSpPr>
        <p:spPr bwMode="auto">
          <a:xfrm>
            <a:off x="3348038" y="1641574"/>
            <a:ext cx="2159000" cy="923330"/>
          </a:xfrm>
          <a:prstGeom prst="rect">
            <a:avLst/>
          </a:prstGeom>
          <a:noFill/>
          <a:ln w="9525">
            <a:noFill/>
            <a:miter lim="800000"/>
          </a:ln>
          <a:effectLst/>
        </p:spPr>
        <p:txBody>
          <a:bodyPr>
            <a:spAutoFit/>
          </a:bodyPr>
          <a:lstStyle/>
          <a:p>
            <a:pPr algn="ctr"/>
            <a:r>
              <a:rPr lang="zh-CN" altLang="en-US" b="1" dirty="0">
                <a:latin typeface="微软雅黑" pitchFamily="34" charset="-122"/>
                <a:ea typeface="微软雅黑" pitchFamily="34" charset="-122"/>
              </a:rPr>
              <a:t>依据承包方作业风险大小实施</a:t>
            </a:r>
            <a:endParaRPr lang="en-US" altLang="zh-CN" b="1" dirty="0">
              <a:latin typeface="微软雅黑" pitchFamily="34" charset="-122"/>
              <a:ea typeface="微软雅黑" pitchFamily="34" charset="-122"/>
            </a:endParaRPr>
          </a:p>
          <a:p>
            <a:pPr algn="ctr"/>
            <a:r>
              <a:rPr lang="zh-CN" altLang="en-US" b="1" dirty="0">
                <a:solidFill>
                  <a:srgbClr val="FF0000"/>
                </a:solidFill>
                <a:latin typeface="微软雅黑" pitchFamily="34" charset="-122"/>
                <a:ea typeface="微软雅黑" pitchFamily="34" charset="-122"/>
              </a:rPr>
              <a:t>分类管理</a:t>
            </a:r>
          </a:p>
        </p:txBody>
      </p:sp>
      <p:sp>
        <p:nvSpPr>
          <p:cNvPr id="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、最佳实践</a:t>
            </a:r>
            <a:r>
              <a:rPr lang="en-US" altLang="zh-CN" sz="2800" b="1" dirty="0">
                <a:solidFill>
                  <a:srgbClr val="C00000"/>
                </a:solidFill>
                <a:latin typeface="微软雅黑" pitchFamily="34" charset="-122"/>
                <a:ea typeface="微软雅黑" pitchFamily="34" charset="-122"/>
                <a:cs typeface="微软雅黑" pitchFamily="34" charset="-122"/>
              </a:rPr>
              <a:t>-</a:t>
            </a:r>
            <a:r>
              <a:rPr lang="zh-CN" altLang="en-US" sz="2800" b="1" dirty="0">
                <a:solidFill>
                  <a:srgbClr val="C00000"/>
                </a:solidFill>
                <a:latin typeface="微软雅黑" pitchFamily="34" charset="-122"/>
                <a:ea typeface="微软雅黑" pitchFamily="34" charset="-122"/>
                <a:cs typeface="微软雅黑" pitchFamily="34" charset="-122"/>
              </a:rPr>
              <a:t>中海油</a:t>
            </a:r>
          </a:p>
        </p:txBody>
      </p:sp>
      <p:sp>
        <p:nvSpPr>
          <p:cNvPr id="1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102</a:t>
            </a:fld>
            <a:endParaRPr lang="zh-CN" altLang="en-US" dirty="0"/>
          </a:p>
        </p:txBody>
      </p:sp>
    </p:spTree>
  </p:cSld>
  <p:clrMapOvr>
    <a:masterClrMapping/>
  </p:clrMapOvr>
  <p:transition>
    <p:random/>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9" name="内容占位符 2"/>
          <p:cNvSpPr>
            <a:spLocks noGrp="1"/>
          </p:cNvSpPr>
          <p:nvPr>
            <p:ph idx="4294967295"/>
          </p:nvPr>
        </p:nvSpPr>
        <p:spPr>
          <a:xfrm>
            <a:off x="827584" y="1484784"/>
            <a:ext cx="5935663" cy="792163"/>
          </a:xfrm>
        </p:spPr>
        <p:txBody>
          <a:bodyPr/>
          <a:lstStyle/>
          <a:p>
            <a:pPr>
              <a:lnSpc>
                <a:spcPct val="150000"/>
              </a:lnSpc>
            </a:pPr>
            <a:r>
              <a:rPr lang="zh-CN" altLang="en-US" sz="2400" dirty="0">
                <a:cs typeface="Times New Roman" pitchFamily="18" charset="0"/>
              </a:rPr>
              <a:t>承包方管理是薄弱环节</a:t>
            </a:r>
            <a:endParaRPr lang="en-US" altLang="zh-CN" sz="2400" dirty="0">
              <a:cs typeface="Times New Roman" pitchFamily="18" charset="0"/>
            </a:endParaRPr>
          </a:p>
        </p:txBody>
      </p:sp>
      <p:grpSp>
        <p:nvGrpSpPr>
          <p:cNvPr id="2" name="Group 4"/>
          <p:cNvGrpSpPr/>
          <p:nvPr/>
        </p:nvGrpSpPr>
        <p:grpSpPr bwMode="auto">
          <a:xfrm>
            <a:off x="883493" y="2133600"/>
            <a:ext cx="7000875" cy="4310063"/>
            <a:chOff x="720" y="1035"/>
            <a:chExt cx="4410" cy="2715"/>
          </a:xfrm>
        </p:grpSpPr>
        <p:grpSp>
          <p:nvGrpSpPr>
            <p:cNvPr id="3" name="组合 6"/>
            <p:cNvGrpSpPr/>
            <p:nvPr/>
          </p:nvGrpSpPr>
          <p:grpSpPr bwMode="auto">
            <a:xfrm>
              <a:off x="2115" y="1035"/>
              <a:ext cx="3015" cy="2715"/>
              <a:chOff x="3357554" y="1643050"/>
              <a:chExt cx="4786347" cy="4309989"/>
            </a:xfrm>
          </p:grpSpPr>
          <p:pic>
            <p:nvPicPr>
              <p:cNvPr id="971782" name="Picture 2"/>
              <p:cNvPicPr>
                <a:picLocks noChangeAspect="1" noChangeArrowheads="1"/>
              </p:cNvPicPr>
              <p:nvPr/>
            </p:nvPicPr>
            <p:blipFill>
              <a:blip r:embed="rId3"/>
              <a:srcRect r="3391"/>
              <a:stretch>
                <a:fillRect/>
              </a:stretch>
            </p:blipFill>
            <p:spPr bwMode="auto">
              <a:xfrm>
                <a:off x="3357554" y="1643050"/>
                <a:ext cx="4786347" cy="4309989"/>
              </a:xfrm>
              <a:prstGeom prst="rect">
                <a:avLst/>
              </a:prstGeom>
              <a:noFill/>
              <a:ln w="9525">
                <a:noFill/>
                <a:miter lim="800000"/>
                <a:headEnd/>
                <a:tailEnd/>
              </a:ln>
            </p:spPr>
          </p:pic>
          <p:sp>
            <p:nvSpPr>
              <p:cNvPr id="5" name="右箭头 4"/>
              <p:cNvSpPr/>
              <p:nvPr/>
            </p:nvSpPr>
            <p:spPr>
              <a:xfrm>
                <a:off x="3857620" y="4214756"/>
                <a:ext cx="1643075" cy="428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971784" name="TextBox 5"/>
            <p:cNvSpPr txBox="1">
              <a:spLocks noChangeArrowheads="1"/>
            </p:cNvSpPr>
            <p:nvPr/>
          </p:nvSpPr>
          <p:spPr bwMode="auto">
            <a:xfrm>
              <a:off x="720" y="2394"/>
              <a:ext cx="1665" cy="756"/>
            </a:xfrm>
            <a:prstGeom prst="rect">
              <a:avLst/>
            </a:prstGeom>
            <a:noFill/>
            <a:ln w="9525">
              <a:noFill/>
              <a:miter lim="800000"/>
            </a:ln>
          </p:spPr>
          <p:txBody>
            <a:bodyPr>
              <a:spAutoFit/>
            </a:bodyPr>
            <a:lstStyle/>
            <a:p>
              <a:pPr>
                <a:buClr>
                  <a:srgbClr val="000099"/>
                </a:buClr>
                <a:buFont typeface="Wingdings" charset="2"/>
                <a:buChar char="n"/>
              </a:pPr>
              <a:r>
                <a:rPr lang="zh-CN" altLang="en-US" sz="2400" dirty="0">
                  <a:latin typeface="微软雅黑" pitchFamily="34" charset="-122"/>
                  <a:ea typeface="微软雅黑" pitchFamily="34" charset="-122"/>
                </a:rPr>
                <a:t>承包方事故多发也表明承包方安全管理薄弱</a:t>
              </a:r>
            </a:p>
          </p:txBody>
        </p:sp>
      </p:grpSp>
      <p:sp>
        <p:nvSpPr>
          <p:cNvPr id="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6</a:t>
            </a:r>
            <a:r>
              <a:rPr lang="zh-CN" altLang="en-US" sz="2800" b="1" dirty="0">
                <a:solidFill>
                  <a:srgbClr val="C00000"/>
                </a:solidFill>
                <a:latin typeface="微软雅黑" pitchFamily="34" charset="-122"/>
                <a:ea typeface="微软雅黑" pitchFamily="34" charset="-122"/>
                <a:cs typeface="微软雅黑" pitchFamily="34" charset="-122"/>
              </a:rPr>
              <a:t>、集团承包商安全管理要求</a:t>
            </a: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103</a:t>
            </a:fld>
            <a:endParaRPr lang="zh-CN" altLang="en-US" dirty="0"/>
          </a:p>
        </p:txBody>
      </p:sp>
    </p:spTree>
  </p:cSld>
  <p:clrMapOvr>
    <a:masterClrMapping/>
  </p:clrMapOvr>
  <p:transition>
    <p:random/>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p:cNvSpPr>
            <a:spLocks noGrp="1"/>
          </p:cNvSpPr>
          <p:nvPr>
            <p:ph type="sldNum" sz="quarter" idx="4294967295"/>
          </p:nvPr>
        </p:nvSpPr>
        <p:spPr>
          <a:xfrm>
            <a:off x="6553200" y="6245225"/>
            <a:ext cx="2133600" cy="384175"/>
          </a:xfrm>
          <a:prstGeom prst="rect">
            <a:avLst/>
          </a:prstGeom>
        </p:spPr>
        <p:txBody>
          <a:bodyPr/>
          <a:lstStyle/>
          <a:p>
            <a:fld id="{4321BD77-7F1C-4898-A96F-9BA3E6DB7602}" type="slidenum">
              <a:rPr lang="zh-CN" altLang="en-US"/>
              <a:t>104</a:t>
            </a:fld>
            <a:endParaRPr lang="en-US" altLang="zh-CN"/>
          </a:p>
        </p:txBody>
      </p:sp>
      <p:sp>
        <p:nvSpPr>
          <p:cNvPr id="970754" name="标题 9"/>
          <p:cNvSpPr>
            <a:spLocks noGrp="1"/>
          </p:cNvSpPr>
          <p:nvPr>
            <p:ph type="title" idx="4294967295"/>
          </p:nvPr>
        </p:nvSpPr>
        <p:spPr>
          <a:xfrm>
            <a:off x="428625" y="556097"/>
            <a:ext cx="6429375" cy="568647"/>
          </a:xfrm>
        </p:spPr>
        <p:txBody>
          <a:bodyPr/>
          <a:lstStyle/>
          <a:p>
            <a:pPr algn="l"/>
            <a:r>
              <a:rPr lang="zh-CN" altLang="en-US" sz="2400" b="1" dirty="0">
                <a:solidFill>
                  <a:srgbClr val="FF0000"/>
                </a:solidFill>
                <a:cs typeface="Times New Roman" pitchFamily="18" charset="0"/>
              </a:rPr>
              <a:t>承包方安全管理思路</a:t>
            </a:r>
          </a:p>
        </p:txBody>
      </p:sp>
      <p:grpSp>
        <p:nvGrpSpPr>
          <p:cNvPr id="2" name="组合 30"/>
          <p:cNvGrpSpPr/>
          <p:nvPr/>
        </p:nvGrpSpPr>
        <p:grpSpPr bwMode="auto">
          <a:xfrm>
            <a:off x="1000125" y="1428750"/>
            <a:ext cx="7129463" cy="5227638"/>
            <a:chOff x="1000100" y="1559455"/>
            <a:chExt cx="7129749" cy="5227131"/>
          </a:xfrm>
        </p:grpSpPr>
        <p:sp>
          <p:nvSpPr>
            <p:cNvPr id="9" name="AutoShape 3"/>
            <p:cNvSpPr>
              <a:spLocks noChangeAspect="1" noChangeArrowheads="1"/>
            </p:cNvSpPr>
            <p:nvPr/>
          </p:nvSpPr>
          <p:spPr bwMode="gray">
            <a:xfrm>
              <a:off x="1435414" y="2416711"/>
              <a:ext cx="5940324" cy="1785951"/>
            </a:xfrm>
            <a:prstGeom prst="upArrow">
              <a:avLst>
                <a:gd name="adj1" fmla="val 57824"/>
                <a:gd name="adj2" fmla="val 54398"/>
              </a:avLst>
            </a:prstGeom>
            <a:solidFill>
              <a:schemeClr val="accent3"/>
            </a:solidFill>
            <a:ln w="9525" algn="ctr">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defRPr/>
              </a:pPr>
              <a:endParaRPr lang="zh-CN" altLang="en-US" sz="1600">
                <a:latin typeface="微软雅黑" pitchFamily="34" charset="-122"/>
                <a:ea typeface="微软雅黑" pitchFamily="34" charset="-122"/>
              </a:endParaRPr>
            </a:p>
          </p:txBody>
        </p:sp>
        <p:sp>
          <p:nvSpPr>
            <p:cNvPr id="10" name="AutoShape 4"/>
            <p:cNvSpPr>
              <a:spLocks noChangeAspect="1" noChangeArrowheads="1"/>
            </p:cNvSpPr>
            <p:nvPr/>
          </p:nvSpPr>
          <p:spPr bwMode="gray">
            <a:xfrm>
              <a:off x="2071670" y="1559455"/>
              <a:ext cx="4634929" cy="851705"/>
            </a:xfrm>
            <a:prstGeom prst="roundRect">
              <a:avLst>
                <a:gd name="adj" fmla="val 50000"/>
              </a:avLst>
            </a:prstGeom>
            <a:gradFill rotWithShape="1">
              <a:gsLst>
                <a:gs pos="0">
                  <a:schemeClr val="hlink">
                    <a:alpha val="99001"/>
                  </a:schemeClr>
                </a:gs>
                <a:gs pos="50000">
                  <a:schemeClr val="hlink">
                    <a:gamma/>
                    <a:tint val="64314"/>
                    <a:invGamma/>
                  </a:schemeClr>
                </a:gs>
                <a:gs pos="100000">
                  <a:schemeClr val="hlink">
                    <a:alpha val="99001"/>
                  </a:schemeClr>
                </a:gs>
              </a:gsLst>
              <a:lin ang="0" scaled="1"/>
            </a:gradFill>
            <a:ln w="3810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eaLnBrk="0" hangingPunct="0">
                <a:defRPr/>
              </a:pPr>
              <a:r>
                <a:rPr lang="zh-CN" altLang="en-US" sz="2800" b="1" dirty="0">
                  <a:solidFill>
                    <a:schemeClr val="bg1"/>
                  </a:solidFill>
                  <a:latin typeface="微软雅黑" pitchFamily="34" charset="-122"/>
                  <a:ea typeface="微软雅黑" pitchFamily="34" charset="-122"/>
                </a:rPr>
                <a:t>承包方死亡与重大事故为</a:t>
              </a:r>
              <a:r>
                <a:rPr lang="en-US" altLang="zh-CN" sz="2800" b="1" dirty="0">
                  <a:solidFill>
                    <a:schemeClr val="bg1"/>
                  </a:solidFill>
                  <a:latin typeface="微软雅黑" pitchFamily="34" charset="-122"/>
                  <a:ea typeface="微软雅黑" pitchFamily="34" charset="-122"/>
                </a:rPr>
                <a:t>0</a:t>
              </a:r>
            </a:p>
          </p:txBody>
        </p:sp>
        <p:grpSp>
          <p:nvGrpSpPr>
            <p:cNvPr id="3" name="Group 6"/>
            <p:cNvGrpSpPr>
              <a:grpSpLocks noChangeAspect="1"/>
            </p:cNvGrpSpPr>
            <p:nvPr/>
          </p:nvGrpSpPr>
          <p:grpSpPr bwMode="auto">
            <a:xfrm>
              <a:off x="1000100" y="4202661"/>
              <a:ext cx="1937808" cy="2539113"/>
              <a:chOff x="576" y="2476"/>
              <a:chExt cx="995" cy="1304"/>
            </a:xfrm>
          </p:grpSpPr>
          <p:grpSp>
            <p:nvGrpSpPr>
              <p:cNvPr id="4" name="Group 7"/>
              <p:cNvGrpSpPr/>
              <p:nvPr/>
            </p:nvGrpSpPr>
            <p:grpSpPr bwMode="auto">
              <a:xfrm>
                <a:off x="576" y="2476"/>
                <a:ext cx="936" cy="954"/>
                <a:chOff x="624" y="1584"/>
                <a:chExt cx="1248" cy="1296"/>
              </a:xfrm>
            </p:grpSpPr>
            <p:grpSp>
              <p:nvGrpSpPr>
                <p:cNvPr id="5" name="Group 8"/>
                <p:cNvGrpSpPr/>
                <p:nvPr/>
              </p:nvGrpSpPr>
              <p:grpSpPr bwMode="auto">
                <a:xfrm>
                  <a:off x="624" y="1584"/>
                  <a:ext cx="1248" cy="1296"/>
                  <a:chOff x="2016" y="1920"/>
                  <a:chExt cx="1680" cy="1680"/>
                </a:xfrm>
              </p:grpSpPr>
              <p:sp>
                <p:nvSpPr>
                  <p:cNvPr id="17" name="Oval 9"/>
                  <p:cNvSpPr>
                    <a:spLocks noChangeArrowheads="1"/>
                  </p:cNvSpPr>
                  <p:nvPr/>
                </p:nvSpPr>
                <p:spPr bwMode="gray">
                  <a:xfrm>
                    <a:off x="2016" y="1920"/>
                    <a:ext cx="1681" cy="1681"/>
                  </a:xfrm>
                  <a:prstGeom prst="ellipse">
                    <a:avLst/>
                  </a:prstGeom>
                  <a:gradFill rotWithShape="1">
                    <a:gsLst>
                      <a:gs pos="0">
                        <a:schemeClr val="accent2"/>
                      </a:gs>
                      <a:gs pos="100000">
                        <a:schemeClr val="accent2">
                          <a:gamma/>
                          <a:shade val="63529"/>
                          <a:invGamma/>
                        </a:schemeClr>
                      </a:gs>
                    </a:gsLst>
                    <a:lin ang="5400000" scaled="1"/>
                  </a:gradFill>
                  <a:ln w="9525">
                    <a:noFill/>
                    <a:round/>
                  </a:ln>
                  <a:effectLst/>
                </p:spPr>
                <p:txBody>
                  <a:bodyPr wrap="none" anchor="ctr"/>
                  <a:lstStyle/>
                  <a:p>
                    <a:pPr>
                      <a:defRPr/>
                    </a:pPr>
                    <a:endParaRPr lang="zh-CN" altLang="en-US" sz="1600">
                      <a:latin typeface="微软雅黑" pitchFamily="34" charset="-122"/>
                      <a:ea typeface="微软雅黑" pitchFamily="34" charset="-122"/>
                    </a:endParaRPr>
                  </a:p>
                </p:txBody>
              </p:sp>
              <p:sp>
                <p:nvSpPr>
                  <p:cNvPr id="970766" name="Freeform 10"/>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ln>
                </p:spPr>
                <p:txBody>
                  <a:bodyPr/>
                  <a:lstStyle/>
                  <a:p>
                    <a:endParaRPr lang="zh-CN" altLang="en-US" sz="1600">
                      <a:latin typeface="微软雅黑" pitchFamily="34" charset="-122"/>
                      <a:ea typeface="微软雅黑" pitchFamily="34" charset="-122"/>
                    </a:endParaRPr>
                  </a:p>
                </p:txBody>
              </p:sp>
            </p:grpSp>
            <p:sp>
              <p:nvSpPr>
                <p:cNvPr id="16" name="Text Box 11"/>
                <p:cNvSpPr txBox="1">
                  <a:spLocks noChangeArrowheads="1"/>
                </p:cNvSpPr>
                <p:nvPr/>
              </p:nvSpPr>
              <p:spPr bwMode="gray">
                <a:xfrm>
                  <a:off x="701" y="1951"/>
                  <a:ext cx="829" cy="494"/>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领导重视</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和参与</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p:txBody>
            </p:sp>
          </p:grpSp>
          <p:sp>
            <p:nvSpPr>
              <p:cNvPr id="970768" name="Oval 12"/>
              <p:cNvSpPr>
                <a:spLocks noChangeArrowheads="1"/>
              </p:cNvSpPr>
              <p:nvPr/>
            </p:nvSpPr>
            <p:spPr bwMode="gray">
              <a:xfrm>
                <a:off x="576" y="3504"/>
                <a:ext cx="995" cy="276"/>
              </a:xfrm>
              <a:prstGeom prst="ellipse">
                <a:avLst/>
              </a:prstGeom>
              <a:gradFill rotWithShape="1">
                <a:gsLst>
                  <a:gs pos="0">
                    <a:srgbClr val="C0C0C0"/>
                  </a:gs>
                  <a:gs pos="100000">
                    <a:schemeClr val="bg1"/>
                  </a:gs>
                </a:gsLst>
                <a:path path="shape">
                  <a:fillToRect l="50000" t="50000" r="50000" b="50000"/>
                </a:path>
              </a:gradFill>
              <a:ln w="9525">
                <a:noFill/>
                <a:round/>
              </a:ln>
            </p:spPr>
            <p:txBody>
              <a:bodyPr wrap="none" anchor="ctr"/>
              <a:lstStyle/>
              <a:p>
                <a:pPr algn="ctr"/>
                <a:endParaRPr lang="zh-CN" altLang="zh-CN" sz="1600">
                  <a:latin typeface="微软雅黑" pitchFamily="34" charset="-122"/>
                  <a:ea typeface="微软雅黑" pitchFamily="34" charset="-122"/>
                </a:endParaRPr>
              </a:p>
            </p:txBody>
          </p:sp>
        </p:grpSp>
        <p:grpSp>
          <p:nvGrpSpPr>
            <p:cNvPr id="6" name="Group 13"/>
            <p:cNvGrpSpPr>
              <a:grpSpLocks noChangeAspect="1"/>
            </p:cNvGrpSpPr>
            <p:nvPr/>
          </p:nvGrpSpPr>
          <p:grpSpPr bwMode="auto">
            <a:xfrm>
              <a:off x="2358039" y="4222508"/>
              <a:ext cx="2417187" cy="2539113"/>
              <a:chOff x="1608" y="2476"/>
              <a:chExt cx="1241" cy="1304"/>
            </a:xfrm>
          </p:grpSpPr>
          <p:grpSp>
            <p:nvGrpSpPr>
              <p:cNvPr id="7" name="Group 14"/>
              <p:cNvGrpSpPr/>
              <p:nvPr/>
            </p:nvGrpSpPr>
            <p:grpSpPr bwMode="auto">
              <a:xfrm>
                <a:off x="1776" y="2476"/>
                <a:ext cx="960" cy="958"/>
                <a:chOff x="2016" y="1920"/>
                <a:chExt cx="1680" cy="1680"/>
              </a:xfrm>
            </p:grpSpPr>
            <p:sp>
              <p:nvSpPr>
                <p:cNvPr id="23" name="Oval 15"/>
                <p:cNvSpPr>
                  <a:spLocks noChangeArrowheads="1"/>
                </p:cNvSpPr>
                <p:nvPr/>
              </p:nvSpPr>
              <p:spPr bwMode="gray">
                <a:xfrm>
                  <a:off x="2015" y="1920"/>
                  <a:ext cx="1679" cy="1680"/>
                </a:xfrm>
                <a:prstGeom prst="ellipse">
                  <a:avLst/>
                </a:prstGeom>
                <a:gradFill rotWithShape="1">
                  <a:gsLst>
                    <a:gs pos="0">
                      <a:schemeClr val="hlink"/>
                    </a:gs>
                    <a:gs pos="100000">
                      <a:schemeClr val="hlink">
                        <a:gamma/>
                        <a:shade val="51373"/>
                        <a:invGamma/>
                      </a:schemeClr>
                    </a:gs>
                  </a:gsLst>
                  <a:lin ang="5400000" scaled="1"/>
                </a:gradFill>
                <a:ln w="9525">
                  <a:noFill/>
                  <a:round/>
                </a:ln>
                <a:effectLst/>
              </p:spPr>
              <p:txBody>
                <a:bodyPr wrap="none" anchor="ctr"/>
                <a:lstStyle/>
                <a:p>
                  <a:pPr>
                    <a:defRPr/>
                  </a:pPr>
                  <a:endParaRPr lang="zh-CN" altLang="en-US" sz="1600">
                    <a:latin typeface="微软雅黑" pitchFamily="34" charset="-122"/>
                    <a:ea typeface="微软雅黑" pitchFamily="34" charset="-122"/>
                  </a:endParaRPr>
                </a:p>
              </p:txBody>
            </p:sp>
            <p:sp>
              <p:nvSpPr>
                <p:cNvPr id="24" name="Freeform 16"/>
                <p:cNvSpPr/>
                <p:nvPr/>
              </p:nvSpPr>
              <p:spPr bwMode="gray">
                <a:xfrm>
                  <a:off x="2208" y="1949"/>
                  <a:ext cx="1297"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ln>
                <a:effectLst/>
              </p:spPr>
              <p:txBody>
                <a:bodyPr/>
                <a:lstStyle/>
                <a:p>
                  <a:pPr>
                    <a:defRPr/>
                  </a:pPr>
                  <a:endParaRPr lang="zh-CN" altLang="en-US" sz="1600">
                    <a:latin typeface="微软雅黑" pitchFamily="34" charset="-122"/>
                    <a:ea typeface="微软雅黑" pitchFamily="34" charset="-122"/>
                  </a:endParaRPr>
                </a:p>
              </p:txBody>
            </p:sp>
          </p:grpSp>
          <p:sp>
            <p:nvSpPr>
              <p:cNvPr id="21" name="Text Box 17"/>
              <p:cNvSpPr txBox="1">
                <a:spLocks noChangeArrowheads="1"/>
              </p:cNvSpPr>
              <p:nvPr/>
            </p:nvSpPr>
            <p:spPr bwMode="gray">
              <a:xfrm>
                <a:off x="1608" y="2833"/>
                <a:ext cx="1241" cy="205"/>
              </a:xfrm>
              <a:prstGeom prst="rect">
                <a:avLst/>
              </a:prstGeom>
              <a:noFill/>
              <a:ln w="9525">
                <a:noFill/>
                <a:miter lim="800000"/>
              </a:ln>
              <a:effectLst/>
            </p:spPr>
            <p:txBody>
              <a:bodyPr>
                <a:spAutoFit/>
              </a:bodyPr>
              <a:lstStyle/>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分类管理</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p:txBody>
          </p:sp>
          <p:sp>
            <p:nvSpPr>
              <p:cNvPr id="970774" name="Oval 18"/>
              <p:cNvSpPr>
                <a:spLocks noChangeArrowheads="1"/>
              </p:cNvSpPr>
              <p:nvPr/>
            </p:nvSpPr>
            <p:spPr bwMode="gray">
              <a:xfrm>
                <a:off x="1800" y="3504"/>
                <a:ext cx="995" cy="276"/>
              </a:xfrm>
              <a:prstGeom prst="ellipse">
                <a:avLst/>
              </a:prstGeom>
              <a:gradFill rotWithShape="1">
                <a:gsLst>
                  <a:gs pos="0">
                    <a:srgbClr val="C0C0C0"/>
                  </a:gs>
                  <a:gs pos="100000">
                    <a:schemeClr val="bg1"/>
                  </a:gs>
                </a:gsLst>
                <a:path path="shape">
                  <a:fillToRect l="50000" t="50000" r="50000" b="50000"/>
                </a:path>
              </a:gradFill>
              <a:ln w="9525">
                <a:noFill/>
                <a:round/>
              </a:ln>
            </p:spPr>
            <p:txBody>
              <a:bodyPr wrap="none" anchor="ctr"/>
              <a:lstStyle/>
              <a:p>
                <a:pPr algn="ctr"/>
                <a:endParaRPr lang="zh-CN" altLang="zh-CN" sz="1600">
                  <a:latin typeface="微软雅黑" pitchFamily="34" charset="-122"/>
                  <a:ea typeface="微软雅黑" pitchFamily="34" charset="-122"/>
                </a:endParaRPr>
              </a:p>
            </p:txBody>
          </p:sp>
        </p:grpSp>
        <p:grpSp>
          <p:nvGrpSpPr>
            <p:cNvPr id="8" name="Group 19"/>
            <p:cNvGrpSpPr>
              <a:grpSpLocks noChangeAspect="1"/>
            </p:cNvGrpSpPr>
            <p:nvPr/>
          </p:nvGrpSpPr>
          <p:grpSpPr bwMode="auto">
            <a:xfrm>
              <a:off x="4470585" y="4193382"/>
              <a:ext cx="2002298" cy="2593204"/>
              <a:chOff x="3072" y="2448"/>
              <a:chExt cx="1028" cy="1332"/>
            </a:xfrm>
          </p:grpSpPr>
          <p:grpSp>
            <p:nvGrpSpPr>
              <p:cNvPr id="11" name="Group 20"/>
              <p:cNvGrpSpPr/>
              <p:nvPr/>
            </p:nvGrpSpPr>
            <p:grpSpPr bwMode="auto">
              <a:xfrm>
                <a:off x="3072" y="2448"/>
                <a:ext cx="960" cy="958"/>
                <a:chOff x="2016" y="1920"/>
                <a:chExt cx="1680" cy="1680"/>
              </a:xfrm>
            </p:grpSpPr>
            <p:sp>
              <p:nvSpPr>
                <p:cNvPr id="29"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ln>
                <a:effectLst/>
              </p:spPr>
              <p:txBody>
                <a:bodyPr wrap="none" anchor="ctr"/>
                <a:lstStyle/>
                <a:p>
                  <a:pPr>
                    <a:defRPr/>
                  </a:pPr>
                  <a:endParaRPr lang="zh-CN" altLang="en-US" sz="1600">
                    <a:latin typeface="微软雅黑" pitchFamily="34" charset="-122"/>
                    <a:ea typeface="微软雅黑" pitchFamily="34" charset="-122"/>
                  </a:endParaRPr>
                </a:p>
              </p:txBody>
            </p:sp>
            <p:sp>
              <p:nvSpPr>
                <p:cNvPr id="30" name="Freeform 22"/>
                <p:cNvSpPr/>
                <p:nvPr/>
              </p:nvSpPr>
              <p:spPr bwMode="gray">
                <a:xfrm>
                  <a:off x="2208" y="1948"/>
                  <a:ext cx="1298" cy="633"/>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ln>
                <a:effectLst/>
              </p:spPr>
              <p:txBody>
                <a:bodyPr/>
                <a:lstStyle/>
                <a:p>
                  <a:pPr>
                    <a:defRPr/>
                  </a:pPr>
                  <a:endParaRPr lang="zh-CN" altLang="en-US" sz="1600">
                    <a:latin typeface="微软雅黑" pitchFamily="34" charset="-122"/>
                    <a:ea typeface="微软雅黑" pitchFamily="34" charset="-122"/>
                  </a:endParaRPr>
                </a:p>
              </p:txBody>
            </p:sp>
          </p:grpSp>
          <p:sp>
            <p:nvSpPr>
              <p:cNvPr id="27" name="Text Box 23"/>
              <p:cNvSpPr txBox="1">
                <a:spLocks noChangeArrowheads="1"/>
              </p:cNvSpPr>
              <p:nvPr/>
            </p:nvSpPr>
            <p:spPr bwMode="gray">
              <a:xfrm>
                <a:off x="3124" y="2820"/>
                <a:ext cx="864" cy="205"/>
              </a:xfrm>
              <a:prstGeom prst="rect">
                <a:avLst/>
              </a:prstGeom>
              <a:noFill/>
              <a:ln w="9525">
                <a:noFill/>
                <a:miter lim="800000"/>
              </a:ln>
              <a:effectLst/>
            </p:spPr>
            <p:txBody>
              <a:bodyPr>
                <a:spAutoFit/>
              </a:bodyPr>
              <a:lstStyle/>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技术支持</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p:txBody>
          </p:sp>
          <p:sp>
            <p:nvSpPr>
              <p:cNvPr id="970780" name="Oval 24"/>
              <p:cNvSpPr>
                <a:spLocks noChangeArrowheads="1"/>
              </p:cNvSpPr>
              <p:nvPr/>
            </p:nvSpPr>
            <p:spPr bwMode="gray">
              <a:xfrm>
                <a:off x="3105" y="3504"/>
                <a:ext cx="995" cy="276"/>
              </a:xfrm>
              <a:prstGeom prst="ellipse">
                <a:avLst/>
              </a:prstGeom>
              <a:gradFill rotWithShape="1">
                <a:gsLst>
                  <a:gs pos="0">
                    <a:srgbClr val="C0C0C0"/>
                  </a:gs>
                  <a:gs pos="100000">
                    <a:schemeClr val="bg1"/>
                  </a:gs>
                </a:gsLst>
                <a:path path="shape">
                  <a:fillToRect l="50000" t="50000" r="50000" b="50000"/>
                </a:path>
              </a:gradFill>
              <a:ln w="9525">
                <a:noFill/>
                <a:round/>
              </a:ln>
            </p:spPr>
            <p:txBody>
              <a:bodyPr wrap="none" anchor="ctr"/>
              <a:lstStyle/>
              <a:p>
                <a:pPr algn="ctr"/>
                <a:endParaRPr lang="zh-CN" altLang="zh-CN" sz="1600">
                  <a:latin typeface="微软雅黑" pitchFamily="34" charset="-122"/>
                  <a:ea typeface="微软雅黑" pitchFamily="34" charset="-122"/>
                </a:endParaRPr>
              </a:p>
            </p:txBody>
          </p:sp>
        </p:grpSp>
        <p:grpSp>
          <p:nvGrpSpPr>
            <p:cNvPr id="12" name="Group 25"/>
            <p:cNvGrpSpPr>
              <a:grpSpLocks noChangeAspect="1"/>
            </p:cNvGrpSpPr>
            <p:nvPr/>
          </p:nvGrpSpPr>
          <p:grpSpPr bwMode="auto">
            <a:xfrm>
              <a:off x="6192041" y="4193382"/>
              <a:ext cx="1937808" cy="2593204"/>
              <a:chOff x="4272" y="2448"/>
              <a:chExt cx="995" cy="1332"/>
            </a:xfrm>
          </p:grpSpPr>
          <p:grpSp>
            <p:nvGrpSpPr>
              <p:cNvPr id="13" name="Group 26"/>
              <p:cNvGrpSpPr/>
              <p:nvPr/>
            </p:nvGrpSpPr>
            <p:grpSpPr bwMode="auto">
              <a:xfrm>
                <a:off x="4272" y="2448"/>
                <a:ext cx="960" cy="965"/>
                <a:chOff x="2400" y="1488"/>
                <a:chExt cx="1152" cy="1152"/>
              </a:xfrm>
            </p:grpSpPr>
            <p:grpSp>
              <p:nvGrpSpPr>
                <p:cNvPr id="14" name="Group 27"/>
                <p:cNvGrpSpPr/>
                <p:nvPr/>
              </p:nvGrpSpPr>
              <p:grpSpPr bwMode="auto">
                <a:xfrm>
                  <a:off x="2400" y="1488"/>
                  <a:ext cx="1152" cy="1152"/>
                  <a:chOff x="2016" y="1920"/>
                  <a:chExt cx="1680" cy="1680"/>
                </a:xfrm>
              </p:grpSpPr>
              <p:sp>
                <p:nvSpPr>
                  <p:cNvPr id="36" name="Oval 28"/>
                  <p:cNvSpPr>
                    <a:spLocks noChangeArrowheads="1"/>
                  </p:cNvSpPr>
                  <p:nvPr/>
                </p:nvSpPr>
                <p:spPr bwMode="gray">
                  <a:xfrm>
                    <a:off x="2015" y="1920"/>
                    <a:ext cx="1680" cy="1681"/>
                  </a:xfrm>
                  <a:prstGeom prst="ellipse">
                    <a:avLst/>
                  </a:prstGeom>
                  <a:gradFill rotWithShape="1">
                    <a:gsLst>
                      <a:gs pos="0">
                        <a:schemeClr val="folHlink"/>
                      </a:gs>
                      <a:gs pos="100000">
                        <a:schemeClr val="folHlink">
                          <a:gamma/>
                          <a:shade val="24314"/>
                          <a:invGamma/>
                        </a:schemeClr>
                      </a:gs>
                    </a:gsLst>
                    <a:lin ang="5400000" scaled="1"/>
                  </a:gradFill>
                  <a:ln w="9525">
                    <a:noFill/>
                    <a:round/>
                  </a:ln>
                  <a:effectLst/>
                </p:spPr>
                <p:txBody>
                  <a:bodyPr wrap="none" anchor="ctr"/>
                  <a:lstStyle/>
                  <a:p>
                    <a:pPr>
                      <a:defRPr/>
                    </a:pPr>
                    <a:endParaRPr lang="zh-CN" altLang="en-US" sz="1600">
                      <a:latin typeface="微软雅黑" pitchFamily="34" charset="-122"/>
                      <a:ea typeface="微软雅黑" pitchFamily="34" charset="-122"/>
                    </a:endParaRPr>
                  </a:p>
                </p:txBody>
              </p:sp>
              <p:sp>
                <p:nvSpPr>
                  <p:cNvPr id="970785" name="Freeform 29"/>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ln>
                </p:spPr>
                <p:txBody>
                  <a:bodyPr/>
                  <a:lstStyle/>
                  <a:p>
                    <a:endParaRPr lang="zh-CN" altLang="en-US" sz="1600">
                      <a:latin typeface="微软雅黑" pitchFamily="34" charset="-122"/>
                      <a:ea typeface="微软雅黑" pitchFamily="34" charset="-122"/>
                    </a:endParaRPr>
                  </a:p>
                </p:txBody>
              </p:sp>
            </p:grpSp>
            <p:sp>
              <p:nvSpPr>
                <p:cNvPr id="35" name="Text Box 30"/>
                <p:cNvSpPr txBox="1">
                  <a:spLocks noChangeArrowheads="1"/>
                </p:cNvSpPr>
                <p:nvPr/>
              </p:nvSpPr>
              <p:spPr bwMode="gray">
                <a:xfrm>
                  <a:off x="2448" y="1844"/>
                  <a:ext cx="904" cy="434"/>
                </a:xfrm>
                <a:prstGeom prst="rect">
                  <a:avLst/>
                </a:prstGeom>
                <a:noFill/>
                <a:ln w="9525">
                  <a:noFill/>
                  <a:miter lim="800000"/>
                </a:ln>
                <a:effectLst/>
              </p:spPr>
              <p:txBody>
                <a:bodyPr wrap="none">
                  <a:spAutoFit/>
                </a:bodyPr>
                <a:lstStyle/>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过程监督与</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a:p>
                  <a:pPr algn="ctr" eaLnBrk="0" hangingPunct="0">
                    <a:defRPr/>
                  </a:pPr>
                  <a:r>
                    <a:rPr lang="zh-CN" altLang="en-US" sz="2000" b="1" dirty="0">
                      <a:solidFill>
                        <a:srgbClr val="FFFFFF"/>
                      </a:solidFill>
                      <a:effectLst>
                        <a:outerShdw blurRad="38100" dist="38100" dir="2700000" algn="tl">
                          <a:srgbClr val="C0C0C0"/>
                        </a:outerShdw>
                      </a:effectLst>
                      <a:latin typeface="微软雅黑" pitchFamily="34" charset="-122"/>
                      <a:ea typeface="微软雅黑" pitchFamily="34" charset="-122"/>
                    </a:rPr>
                    <a:t>绩效考核</a:t>
                  </a:r>
                  <a:endParaRPr lang="en-US" altLang="zh-CN" sz="2000" b="1" dirty="0">
                    <a:solidFill>
                      <a:srgbClr val="FFFFFF"/>
                    </a:solidFill>
                    <a:effectLst>
                      <a:outerShdw blurRad="38100" dist="38100" dir="2700000" algn="tl">
                        <a:srgbClr val="C0C0C0"/>
                      </a:outerShdw>
                    </a:effectLst>
                    <a:latin typeface="微软雅黑" pitchFamily="34" charset="-122"/>
                    <a:ea typeface="微软雅黑" pitchFamily="34" charset="-122"/>
                  </a:endParaRPr>
                </a:p>
              </p:txBody>
            </p:sp>
          </p:grpSp>
          <p:sp>
            <p:nvSpPr>
              <p:cNvPr id="970787" name="Oval 31"/>
              <p:cNvSpPr>
                <a:spLocks noChangeArrowheads="1"/>
              </p:cNvSpPr>
              <p:nvPr/>
            </p:nvSpPr>
            <p:spPr bwMode="gray">
              <a:xfrm>
                <a:off x="4272" y="3504"/>
                <a:ext cx="995" cy="276"/>
              </a:xfrm>
              <a:prstGeom prst="ellipse">
                <a:avLst/>
              </a:prstGeom>
              <a:gradFill rotWithShape="1">
                <a:gsLst>
                  <a:gs pos="0">
                    <a:srgbClr val="C0C0C0"/>
                  </a:gs>
                  <a:gs pos="100000">
                    <a:schemeClr val="bg1"/>
                  </a:gs>
                </a:gsLst>
                <a:path path="shape">
                  <a:fillToRect l="50000" t="50000" r="50000" b="50000"/>
                </a:path>
              </a:gradFill>
              <a:ln w="9525">
                <a:noFill/>
                <a:round/>
              </a:ln>
            </p:spPr>
            <p:txBody>
              <a:bodyPr wrap="none" anchor="ctr"/>
              <a:lstStyle/>
              <a:p>
                <a:pPr algn="ctr"/>
                <a:endParaRPr lang="zh-CN" altLang="zh-CN" sz="1600">
                  <a:latin typeface="微软雅黑" pitchFamily="34" charset="-122"/>
                  <a:ea typeface="微软雅黑" pitchFamily="34" charset="-122"/>
                </a:endParaRPr>
              </a:p>
            </p:txBody>
          </p:sp>
        </p:grpSp>
      </p:grpSp>
      <p:sp>
        <p:nvSpPr>
          <p:cNvPr id="970788" name="TextBox 31"/>
          <p:cNvSpPr txBox="1">
            <a:spLocks noChangeArrowheads="1"/>
          </p:cNvSpPr>
          <p:nvPr/>
        </p:nvSpPr>
        <p:spPr bwMode="auto">
          <a:xfrm>
            <a:off x="3214688" y="3000375"/>
            <a:ext cx="2500312" cy="708025"/>
          </a:xfrm>
          <a:prstGeom prst="rect">
            <a:avLst/>
          </a:prstGeom>
          <a:noFill/>
          <a:ln w="9525">
            <a:noFill/>
            <a:miter lim="800000"/>
          </a:ln>
        </p:spPr>
        <p:txBody>
          <a:bodyPr>
            <a:spAutoFit/>
          </a:bodyPr>
          <a:lstStyle/>
          <a:p>
            <a:r>
              <a:rPr lang="zh-CN" altLang="en-US" sz="2000" b="1">
                <a:solidFill>
                  <a:schemeClr val="bg1"/>
                </a:solidFill>
                <a:latin typeface="微软雅黑" pitchFamily="34" charset="-122"/>
                <a:ea typeface="微软雅黑" pitchFamily="34" charset="-122"/>
              </a:rPr>
              <a:t>建立安全的合作关系</a:t>
            </a:r>
            <a:endParaRPr lang="en-US" altLang="zh-CN" sz="2000" b="1">
              <a:solidFill>
                <a:schemeClr val="bg1"/>
              </a:solidFill>
              <a:latin typeface="微软雅黑" pitchFamily="34" charset="-122"/>
              <a:ea typeface="微软雅黑" pitchFamily="34" charset="-122"/>
            </a:endParaRPr>
          </a:p>
          <a:p>
            <a:r>
              <a:rPr lang="zh-CN" altLang="en-US" sz="2000" b="1">
                <a:solidFill>
                  <a:schemeClr val="bg1"/>
                </a:solidFill>
                <a:latin typeface="微软雅黑" pitchFamily="34" charset="-122"/>
                <a:ea typeface="微软雅黑" pitchFamily="34" charset="-122"/>
              </a:rPr>
              <a:t>与合格承包方共成长</a:t>
            </a:r>
          </a:p>
        </p:txBody>
      </p:sp>
    </p:spTree>
  </p:cSld>
  <p:clrMapOvr>
    <a:masterClrMapping/>
  </p:clrMapOvr>
  <p:transition>
    <p:random/>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714625" y="1285875"/>
            <a:ext cx="5500688" cy="5286375"/>
          </a:xfrm>
          <a:prstGeom prst="ellipse">
            <a:avLst/>
          </a:prstGeom>
          <a:solidFill>
            <a:schemeClr val="tx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微软雅黑" pitchFamily="34" charset="-122"/>
              <a:ea typeface="微软雅黑" pitchFamily="34" charset="-122"/>
            </a:endParaRPr>
          </a:p>
        </p:txBody>
      </p:sp>
      <p:sp>
        <p:nvSpPr>
          <p:cNvPr id="972803" name="Title 1"/>
          <p:cNvSpPr>
            <a:spLocks noGrp="1"/>
          </p:cNvSpPr>
          <p:nvPr>
            <p:ph type="title" idx="4294967295"/>
          </p:nvPr>
        </p:nvSpPr>
        <p:spPr>
          <a:xfrm>
            <a:off x="376014" y="501774"/>
            <a:ext cx="6572250" cy="550962"/>
          </a:xfrm>
        </p:spPr>
        <p:txBody>
          <a:bodyPr/>
          <a:lstStyle/>
          <a:p>
            <a:pPr algn="l"/>
            <a:r>
              <a:rPr lang="zh-CN" altLang="en-US" sz="2400" b="1" dirty="0">
                <a:solidFill>
                  <a:srgbClr val="FF0000"/>
                </a:solidFill>
                <a:cs typeface="Times New Roman" pitchFamily="18" charset="0"/>
              </a:rPr>
              <a:t>合格承包方安全管理</a:t>
            </a:r>
            <a:endParaRPr lang="en-US" altLang="zh-CN" sz="2400" b="1" dirty="0">
              <a:solidFill>
                <a:srgbClr val="FF0000"/>
              </a:solidFill>
              <a:cs typeface="Times New Roman" pitchFamily="18" charset="0"/>
            </a:endParaRPr>
          </a:p>
        </p:txBody>
      </p:sp>
      <p:graphicFrame>
        <p:nvGraphicFramePr>
          <p:cNvPr id="9" name="Content Placeholder 8"/>
          <p:cNvGraphicFramePr>
            <a:graphicFrameLocks noGrp="1"/>
          </p:cNvGraphicFramePr>
          <p:nvPr>
            <p:ph idx="4294967295"/>
          </p:nvPr>
        </p:nvGraphicFramePr>
        <p:xfrm>
          <a:off x="1219200" y="166211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4572000" y="3143250"/>
            <a:ext cx="1643063" cy="1571625"/>
          </a:xfrm>
          <a:prstGeom prst="ellipse">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zh-CN" sz="2000" dirty="0">
              <a:solidFill>
                <a:srgbClr val="FFFFFF"/>
              </a:solidFill>
              <a:latin typeface="微软雅黑" pitchFamily="34" charset="-122"/>
              <a:ea typeface="微软雅黑" pitchFamily="34" charset="-122"/>
              <a:cs typeface="Arial" charset="0"/>
            </a:endParaRPr>
          </a:p>
        </p:txBody>
      </p:sp>
      <p:sp>
        <p:nvSpPr>
          <p:cNvPr id="20485" name="TextBox 10"/>
          <p:cNvSpPr txBox="1">
            <a:spLocks noChangeArrowheads="1"/>
          </p:cNvSpPr>
          <p:nvPr/>
        </p:nvSpPr>
        <p:spPr bwMode="auto">
          <a:xfrm>
            <a:off x="4806950" y="3549650"/>
            <a:ext cx="1265238" cy="830263"/>
          </a:xfrm>
          <a:prstGeom prst="rect">
            <a:avLst/>
          </a:prstGeom>
          <a:noFill/>
          <a:ln w="9525">
            <a:noFill/>
            <a:miter lim="800000"/>
          </a:ln>
        </p:spPr>
        <p:txBody>
          <a:bodyPr lIns="91431" tIns="45715" rIns="91431" bIns="45715">
            <a:spAutoFit/>
          </a:bodyPr>
          <a:lstStyle/>
          <a:p>
            <a:r>
              <a:rPr lang="zh-CN" altLang="en-US" sz="2400">
                <a:solidFill>
                  <a:schemeClr val="bg1"/>
                </a:solidFill>
                <a:latin typeface="微软雅黑" pitchFamily="34" charset="-122"/>
                <a:ea typeface="微软雅黑" pitchFamily="34" charset="-122"/>
              </a:rPr>
              <a:t>合格的</a:t>
            </a:r>
            <a:endParaRPr lang="en-US" altLang="zh-CN" sz="2400">
              <a:solidFill>
                <a:schemeClr val="bg1"/>
              </a:solidFill>
              <a:latin typeface="微软雅黑" pitchFamily="34" charset="-122"/>
              <a:ea typeface="微软雅黑" pitchFamily="34" charset="-122"/>
            </a:endParaRPr>
          </a:p>
          <a:p>
            <a:r>
              <a:rPr lang="zh-CN" altLang="en-US" sz="2400">
                <a:solidFill>
                  <a:schemeClr val="bg1"/>
                </a:solidFill>
                <a:latin typeface="微软雅黑" pitchFamily="34" charset="-122"/>
                <a:ea typeface="微软雅黑" pitchFamily="34" charset="-122"/>
              </a:rPr>
              <a:t>承包方</a:t>
            </a:r>
            <a:endParaRPr lang="en-US" altLang="zh-CN" sz="2400">
              <a:solidFill>
                <a:schemeClr val="bg1"/>
              </a:solidFill>
              <a:latin typeface="微软雅黑" pitchFamily="34" charset="-122"/>
              <a:ea typeface="微软雅黑" pitchFamily="34" charset="-122"/>
            </a:endParaRPr>
          </a:p>
        </p:txBody>
      </p:sp>
      <p:sp>
        <p:nvSpPr>
          <p:cNvPr id="12" name="Oval 11"/>
          <p:cNvSpPr>
            <a:spLocks noChangeAspect="1"/>
          </p:cNvSpPr>
          <p:nvPr/>
        </p:nvSpPr>
        <p:spPr>
          <a:xfrm>
            <a:off x="884238" y="1557338"/>
            <a:ext cx="1584325"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zh-CN" sz="1800" dirty="0">
              <a:solidFill>
                <a:schemeClr val="tx1"/>
              </a:solidFill>
              <a:latin typeface="微软雅黑" pitchFamily="34" charset="-122"/>
              <a:ea typeface="微软雅黑" pitchFamily="34" charset="-122"/>
              <a:cs typeface="Arial" charset="0"/>
            </a:endParaRPr>
          </a:p>
        </p:txBody>
      </p:sp>
      <p:sp>
        <p:nvSpPr>
          <p:cNvPr id="20487" name="TextBox 12"/>
          <p:cNvSpPr txBox="1">
            <a:spLocks noChangeArrowheads="1"/>
          </p:cNvSpPr>
          <p:nvPr/>
        </p:nvSpPr>
        <p:spPr bwMode="auto">
          <a:xfrm>
            <a:off x="827088" y="1773238"/>
            <a:ext cx="1751012" cy="1015653"/>
          </a:xfrm>
          <a:prstGeom prst="rect">
            <a:avLst/>
          </a:prstGeom>
          <a:noFill/>
          <a:ln w="9525">
            <a:noFill/>
            <a:miter lim="800000"/>
          </a:ln>
        </p:spPr>
        <p:txBody>
          <a:bodyPr lIns="91431" tIns="45715" rIns="91431" bIns="45715">
            <a:spAutoFit/>
          </a:bodyPr>
          <a:lstStyle/>
          <a:p>
            <a:pPr algn="ctr"/>
            <a:r>
              <a:rPr lang="zh-CN" altLang="en-US" sz="2000" dirty="0">
                <a:latin typeface="微软雅黑" pitchFamily="34" charset="-122"/>
                <a:ea typeface="微软雅黑" pitchFamily="34" charset="-122"/>
              </a:rPr>
              <a:t>未审核的</a:t>
            </a:r>
            <a:endParaRPr lang="en-US" altLang="zh-CN" sz="2000" dirty="0">
              <a:latin typeface="微软雅黑" pitchFamily="34" charset="-122"/>
              <a:ea typeface="微软雅黑" pitchFamily="34" charset="-122"/>
            </a:endParaRPr>
          </a:p>
          <a:p>
            <a:pPr algn="ctr"/>
            <a:r>
              <a:rPr lang="zh-CN" altLang="en-US" sz="2000" dirty="0">
                <a:latin typeface="微软雅黑" pitchFamily="34" charset="-122"/>
                <a:ea typeface="微软雅黑" pitchFamily="34" charset="-122"/>
              </a:rPr>
              <a:t>承包方</a:t>
            </a:r>
          </a:p>
          <a:p>
            <a:pPr algn="ctr"/>
            <a:r>
              <a:rPr lang="zh-CN" altLang="en-US" sz="2000" dirty="0">
                <a:latin typeface="微软雅黑" pitchFamily="34" charset="-122"/>
                <a:ea typeface="微软雅黑" pitchFamily="34" charset="-122"/>
              </a:rPr>
              <a:t>进行审核</a:t>
            </a:r>
            <a:endParaRPr lang="en-US" altLang="zh-CN" sz="2000" dirty="0">
              <a:latin typeface="微软雅黑" pitchFamily="34" charset="-122"/>
              <a:ea typeface="微软雅黑" pitchFamily="34" charset="-122"/>
            </a:endParaRPr>
          </a:p>
        </p:txBody>
      </p:sp>
      <p:sp>
        <p:nvSpPr>
          <p:cNvPr id="15" name="Circular Arrow 14"/>
          <p:cNvSpPr/>
          <p:nvPr/>
        </p:nvSpPr>
        <p:spPr>
          <a:xfrm rot="20730275">
            <a:off x="1836738" y="1895475"/>
            <a:ext cx="1968500" cy="1816100"/>
          </a:xfrm>
          <a:prstGeom prst="circularArrow">
            <a:avLst>
              <a:gd name="adj1" fmla="val 10399"/>
              <a:gd name="adj2" fmla="val 1236294"/>
              <a:gd name="adj3" fmla="val 18632815"/>
              <a:gd name="adj4" fmla="val 14958550"/>
              <a:gd name="adj5" fmla="val 1531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zh-CN" sz="1800">
              <a:solidFill>
                <a:schemeClr val="tx1"/>
              </a:solidFill>
              <a:latin typeface="微软雅黑" pitchFamily="34" charset="-122"/>
              <a:ea typeface="微软雅黑" pitchFamily="34" charset="-122"/>
              <a:cs typeface="Arial" charset="0"/>
            </a:endParaRPr>
          </a:p>
        </p:txBody>
      </p:sp>
      <p:sp>
        <p:nvSpPr>
          <p:cNvPr id="11" name="Oval 11"/>
          <p:cNvSpPr>
            <a:spLocks noChangeAspect="1"/>
          </p:cNvSpPr>
          <p:nvPr/>
        </p:nvSpPr>
        <p:spPr>
          <a:xfrm>
            <a:off x="866775" y="4762500"/>
            <a:ext cx="1584325"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zh-CN" sz="1800">
              <a:solidFill>
                <a:srgbClr val="FFFFFF"/>
              </a:solidFill>
              <a:latin typeface="微软雅黑" pitchFamily="34" charset="-122"/>
              <a:ea typeface="微软雅黑" pitchFamily="34" charset="-122"/>
              <a:cs typeface="Arial" charset="0"/>
            </a:endParaRPr>
          </a:p>
        </p:txBody>
      </p:sp>
      <p:sp>
        <p:nvSpPr>
          <p:cNvPr id="20490" name="TextBox 12"/>
          <p:cNvSpPr txBox="1">
            <a:spLocks noChangeArrowheads="1"/>
          </p:cNvSpPr>
          <p:nvPr/>
        </p:nvSpPr>
        <p:spPr bwMode="auto">
          <a:xfrm>
            <a:off x="820738" y="5122863"/>
            <a:ext cx="1751012" cy="707876"/>
          </a:xfrm>
          <a:prstGeom prst="rect">
            <a:avLst/>
          </a:prstGeom>
          <a:noFill/>
          <a:ln w="9525">
            <a:noFill/>
            <a:miter lim="800000"/>
          </a:ln>
        </p:spPr>
        <p:txBody>
          <a:bodyPr lIns="91431" tIns="45715" rIns="91431" bIns="45715">
            <a:spAutoFit/>
          </a:bodyPr>
          <a:lstStyle/>
          <a:p>
            <a:pPr algn="ctr"/>
            <a:r>
              <a:rPr lang="zh-CN" altLang="en-US" sz="2000">
                <a:solidFill>
                  <a:schemeClr val="bg1"/>
                </a:solidFill>
                <a:latin typeface="微软雅黑" pitchFamily="34" charset="-122"/>
                <a:ea typeface="微软雅黑" pitchFamily="34" charset="-122"/>
              </a:rPr>
              <a:t>不合格的</a:t>
            </a:r>
            <a:endParaRPr lang="en-US" altLang="zh-CN" sz="2000">
              <a:solidFill>
                <a:schemeClr val="bg1"/>
              </a:solidFill>
              <a:latin typeface="微软雅黑" pitchFamily="34" charset="-122"/>
              <a:ea typeface="微软雅黑" pitchFamily="34" charset="-122"/>
            </a:endParaRPr>
          </a:p>
          <a:p>
            <a:pPr algn="ctr"/>
            <a:r>
              <a:rPr lang="zh-CN" altLang="en-US" sz="2000">
                <a:solidFill>
                  <a:schemeClr val="bg1"/>
                </a:solidFill>
                <a:latin typeface="微软雅黑" pitchFamily="34" charset="-122"/>
                <a:ea typeface="微软雅黑" pitchFamily="34" charset="-122"/>
              </a:rPr>
              <a:t>承包方</a:t>
            </a:r>
            <a:endParaRPr lang="en-US" altLang="zh-CN" sz="2000">
              <a:solidFill>
                <a:schemeClr val="bg1"/>
              </a:solidFill>
              <a:latin typeface="微软雅黑" pitchFamily="34" charset="-122"/>
              <a:ea typeface="微软雅黑" pitchFamily="34" charset="-122"/>
            </a:endParaRPr>
          </a:p>
        </p:txBody>
      </p:sp>
      <p:sp>
        <p:nvSpPr>
          <p:cNvPr id="14" name="Circular Arrow 14"/>
          <p:cNvSpPr/>
          <p:nvPr/>
        </p:nvSpPr>
        <p:spPr>
          <a:xfrm rot="9951638">
            <a:off x="2001838" y="4183063"/>
            <a:ext cx="1970087" cy="1816100"/>
          </a:xfrm>
          <a:prstGeom prst="circularArrow">
            <a:avLst>
              <a:gd name="adj1" fmla="val 10399"/>
              <a:gd name="adj2" fmla="val 1236294"/>
              <a:gd name="adj3" fmla="val 18632815"/>
              <a:gd name="adj4" fmla="val 14958550"/>
              <a:gd name="adj5" fmla="val 1531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zh-CN" altLang="zh-CN" sz="1800">
              <a:solidFill>
                <a:schemeClr val="tx1"/>
              </a:solidFill>
              <a:latin typeface="微软雅黑" pitchFamily="34" charset="-122"/>
              <a:ea typeface="微软雅黑" pitchFamily="34" charset="-122"/>
              <a:cs typeface="Arial" charset="0"/>
            </a:endParaRPr>
          </a:p>
        </p:txBody>
      </p:sp>
      <p:sp>
        <p:nvSpPr>
          <p:cNvPr id="1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105</a:t>
            </a:fld>
            <a:endParaRPr lang="zh-CN" altLang="en-US" dirty="0"/>
          </a:p>
        </p:txBody>
      </p:sp>
    </p:spTree>
  </p:cSld>
  <p:clrMapOvr>
    <a:masterClrMapping/>
  </p:clrMapOvr>
  <p:transition>
    <p:random/>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idx="4294967295"/>
          </p:nvPr>
        </p:nvSpPr>
        <p:spPr>
          <a:xfrm>
            <a:off x="395536" y="548680"/>
            <a:ext cx="7021512" cy="533847"/>
          </a:xfrm>
        </p:spPr>
        <p:txBody>
          <a:bodyPr/>
          <a:lstStyle/>
          <a:p>
            <a:pPr algn="l"/>
            <a:r>
              <a:rPr lang="zh-CN" altLang="en-US" sz="2400" b="1" dirty="0">
                <a:solidFill>
                  <a:srgbClr val="FF0000"/>
                </a:solidFill>
                <a:cs typeface="Times New Roman" pitchFamily="18" charset="0"/>
              </a:rPr>
              <a:t>集团承包方安全管理基本流程</a:t>
            </a:r>
            <a:endParaRPr lang="zh-CN" altLang="zh-CN" sz="2400" b="1" dirty="0">
              <a:solidFill>
                <a:srgbClr val="FF0000"/>
              </a:solidFill>
              <a:cs typeface="Times New Roman" pitchFamily="18" charset="0"/>
            </a:endParaRPr>
          </a:p>
        </p:txBody>
      </p:sp>
      <p:grpSp>
        <p:nvGrpSpPr>
          <p:cNvPr id="2" name="组合 42"/>
          <p:cNvGrpSpPr/>
          <p:nvPr/>
        </p:nvGrpSpPr>
        <p:grpSpPr bwMode="auto">
          <a:xfrm>
            <a:off x="142875" y="1285875"/>
            <a:ext cx="8843963" cy="5186363"/>
            <a:chOff x="142844" y="1285860"/>
            <a:chExt cx="8844162" cy="5186528"/>
          </a:xfrm>
        </p:grpSpPr>
        <p:sp>
          <p:nvSpPr>
            <p:cNvPr id="11" name="AutoShape 5"/>
            <p:cNvSpPr>
              <a:spLocks noChangeArrowheads="1"/>
            </p:cNvSpPr>
            <p:nvPr/>
          </p:nvSpPr>
          <p:spPr bwMode="gray">
            <a:xfrm>
              <a:off x="187551" y="1285861"/>
              <a:ext cx="1415650"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5</a:t>
              </a:r>
              <a:r>
                <a:rPr lang="zh-CN" altLang="en-US" sz="1600" b="1" dirty="0">
                  <a:solidFill>
                    <a:schemeClr val="bg1"/>
                  </a:solidFill>
                  <a:latin typeface="微软雅黑" pitchFamily="34" charset="-122"/>
                  <a:ea typeface="微软雅黑" pitchFamily="34" charset="-122"/>
                </a:rPr>
                <a:t>选择</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承包方</a:t>
              </a:r>
            </a:p>
          </p:txBody>
        </p:sp>
        <p:sp>
          <p:nvSpPr>
            <p:cNvPr id="23" name="AutoShape 5"/>
            <p:cNvSpPr>
              <a:spLocks noChangeArrowheads="1"/>
            </p:cNvSpPr>
            <p:nvPr/>
          </p:nvSpPr>
          <p:spPr bwMode="gray">
            <a:xfrm>
              <a:off x="1451338" y="1285860"/>
              <a:ext cx="1415651"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6.2</a:t>
              </a:r>
              <a:r>
                <a:rPr lang="zh-CN" altLang="en-US" sz="1600" b="1" dirty="0">
                  <a:solidFill>
                    <a:schemeClr val="bg1"/>
                  </a:solidFill>
                  <a:latin typeface="微软雅黑" pitchFamily="34" charset="-122"/>
                  <a:ea typeface="微软雅黑" pitchFamily="34" charset="-122"/>
                </a:rPr>
                <a:t>审查安全资格</a:t>
              </a:r>
            </a:p>
          </p:txBody>
        </p:sp>
        <p:sp>
          <p:nvSpPr>
            <p:cNvPr id="24" name="AutoShape 5"/>
            <p:cNvSpPr>
              <a:spLocks noChangeArrowheads="1"/>
            </p:cNvSpPr>
            <p:nvPr/>
          </p:nvSpPr>
          <p:spPr bwMode="gray">
            <a:xfrm>
              <a:off x="2715127" y="1288742"/>
              <a:ext cx="1415650"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6.3</a:t>
              </a:r>
              <a:r>
                <a:rPr lang="zh-CN" altLang="en-US" sz="1600" b="1" dirty="0">
                  <a:solidFill>
                    <a:schemeClr val="bg1"/>
                  </a:solidFill>
                  <a:latin typeface="微软雅黑" pitchFamily="34" charset="-122"/>
                  <a:ea typeface="微软雅黑" pitchFamily="34" charset="-122"/>
                </a:rPr>
                <a:t>签订</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安全协议</a:t>
              </a:r>
            </a:p>
          </p:txBody>
        </p:sp>
        <p:sp>
          <p:nvSpPr>
            <p:cNvPr id="25" name="AutoShape 5"/>
            <p:cNvSpPr>
              <a:spLocks noChangeArrowheads="1"/>
            </p:cNvSpPr>
            <p:nvPr/>
          </p:nvSpPr>
          <p:spPr bwMode="gray">
            <a:xfrm>
              <a:off x="3978914" y="1288742"/>
              <a:ext cx="1415651"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6.4</a:t>
              </a:r>
              <a:r>
                <a:rPr lang="zh-CN" altLang="en-US" sz="1600" b="1" dirty="0">
                  <a:solidFill>
                    <a:schemeClr val="bg1"/>
                  </a:solidFill>
                  <a:latin typeface="微软雅黑" pitchFamily="34" charset="-122"/>
                  <a:ea typeface="微软雅黑" pitchFamily="34" charset="-122"/>
                </a:rPr>
                <a:t>作业前</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准备</a:t>
              </a:r>
            </a:p>
          </p:txBody>
        </p:sp>
        <p:sp>
          <p:nvSpPr>
            <p:cNvPr id="26" name="AutoShape 5"/>
            <p:cNvSpPr>
              <a:spLocks noChangeArrowheads="1"/>
            </p:cNvSpPr>
            <p:nvPr/>
          </p:nvSpPr>
          <p:spPr bwMode="gray">
            <a:xfrm>
              <a:off x="5232301" y="1301224"/>
              <a:ext cx="1415650"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6.5</a:t>
              </a:r>
              <a:r>
                <a:rPr lang="zh-CN" altLang="en-US" sz="1600" b="1" dirty="0">
                  <a:solidFill>
                    <a:schemeClr val="bg1"/>
                  </a:solidFill>
                  <a:latin typeface="微软雅黑" pitchFamily="34" charset="-122"/>
                  <a:ea typeface="微软雅黑" pitchFamily="34" charset="-122"/>
                </a:rPr>
                <a:t>作业过程管理</a:t>
              </a:r>
            </a:p>
          </p:txBody>
        </p:sp>
        <p:sp>
          <p:nvSpPr>
            <p:cNvPr id="27" name="AutoShape 5"/>
            <p:cNvSpPr>
              <a:spLocks noChangeArrowheads="1"/>
            </p:cNvSpPr>
            <p:nvPr/>
          </p:nvSpPr>
          <p:spPr bwMode="gray">
            <a:xfrm>
              <a:off x="7572396" y="1285860"/>
              <a:ext cx="1414610"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6.7</a:t>
              </a:r>
              <a:r>
                <a:rPr lang="zh-CN" altLang="en-US" sz="1600" b="1" dirty="0">
                  <a:solidFill>
                    <a:schemeClr val="bg1"/>
                  </a:solidFill>
                  <a:latin typeface="微软雅黑" pitchFamily="34" charset="-122"/>
                  <a:ea typeface="微软雅黑" pitchFamily="34" charset="-122"/>
                </a:rPr>
                <a:t>合同后</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评价</a:t>
              </a:r>
            </a:p>
          </p:txBody>
        </p:sp>
        <p:sp>
          <p:nvSpPr>
            <p:cNvPr id="21516" name="AutoShape 9"/>
            <p:cNvSpPr>
              <a:spLocks noChangeArrowheads="1"/>
            </p:cNvSpPr>
            <p:nvPr/>
          </p:nvSpPr>
          <p:spPr bwMode="gray">
            <a:xfrm>
              <a:off x="5214942" y="4643446"/>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事故管理</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9</a:t>
              </a:r>
              <a:r>
                <a:rPr lang="zh-CN" altLang="en-US" sz="1600" b="1" dirty="0">
                  <a:latin typeface="微软雅黑" pitchFamily="34" charset="-122"/>
                  <a:ea typeface="微软雅黑" pitchFamily="34" charset="-122"/>
                </a:rPr>
                <a:t>）</a:t>
              </a:r>
            </a:p>
          </p:txBody>
        </p:sp>
        <p:sp>
          <p:nvSpPr>
            <p:cNvPr id="32" name="AutoShape 5"/>
            <p:cNvSpPr>
              <a:spLocks noChangeArrowheads="1"/>
            </p:cNvSpPr>
            <p:nvPr/>
          </p:nvSpPr>
          <p:spPr bwMode="gray">
            <a:xfrm>
              <a:off x="6507530" y="1298103"/>
              <a:ext cx="1207741" cy="552958"/>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en-US" altLang="zh-CN" sz="1600" b="1" dirty="0">
                  <a:solidFill>
                    <a:schemeClr val="bg1"/>
                  </a:solidFill>
                  <a:latin typeface="微软雅黑" pitchFamily="34" charset="-122"/>
                  <a:ea typeface="微软雅黑" pitchFamily="34" charset="-122"/>
                </a:rPr>
                <a:t>6.6</a:t>
              </a:r>
              <a:r>
                <a:rPr lang="zh-CN" altLang="en-US" sz="1600" b="1" dirty="0">
                  <a:solidFill>
                    <a:schemeClr val="bg1"/>
                  </a:solidFill>
                  <a:latin typeface="微软雅黑" pitchFamily="34" charset="-122"/>
                  <a:ea typeface="微软雅黑" pitchFamily="34" charset="-122"/>
                </a:rPr>
                <a:t>完工</a:t>
              </a:r>
              <a:endParaRPr lang="en-US" altLang="zh-CN" sz="1600" b="1" dirty="0">
                <a:solidFill>
                  <a:schemeClr val="bg1"/>
                </a:solidFill>
                <a:latin typeface="微软雅黑" pitchFamily="34" charset="-122"/>
                <a:ea typeface="微软雅黑" pitchFamily="34" charset="-122"/>
              </a:endParaRPr>
            </a:p>
            <a:p>
              <a:pPr algn="ctr">
                <a:defRPr/>
              </a:pPr>
              <a:r>
                <a:rPr lang="zh-CN" altLang="en-US" sz="1600" b="1" dirty="0">
                  <a:solidFill>
                    <a:schemeClr val="bg1"/>
                  </a:solidFill>
                  <a:latin typeface="微软雅黑" pitchFamily="34" charset="-122"/>
                  <a:ea typeface="微软雅黑" pitchFamily="34" charset="-122"/>
                </a:rPr>
                <a:t>验收</a:t>
              </a:r>
            </a:p>
          </p:txBody>
        </p:sp>
        <p:sp>
          <p:nvSpPr>
            <p:cNvPr id="21518" name="AutoShape 9"/>
            <p:cNvSpPr>
              <a:spLocks noChangeArrowheads="1"/>
            </p:cNvSpPr>
            <p:nvPr/>
          </p:nvSpPr>
          <p:spPr bwMode="gray">
            <a:xfrm>
              <a:off x="5253043" y="3329116"/>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作业许可</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6.5.2</a:t>
              </a:r>
              <a:r>
                <a:rPr lang="zh-CN" altLang="en-US" sz="1600" b="1" dirty="0">
                  <a:latin typeface="微软雅黑" pitchFamily="34" charset="-122"/>
                  <a:ea typeface="微软雅黑" pitchFamily="34" charset="-122"/>
                </a:rPr>
                <a:t>）</a:t>
              </a:r>
            </a:p>
          </p:txBody>
        </p:sp>
        <p:sp>
          <p:nvSpPr>
            <p:cNvPr id="21519" name="AutoShape 9"/>
            <p:cNvSpPr>
              <a:spLocks noChangeArrowheads="1"/>
            </p:cNvSpPr>
            <p:nvPr/>
          </p:nvSpPr>
          <p:spPr bwMode="gray">
            <a:xfrm>
              <a:off x="5214942" y="4000504"/>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应急管理</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8</a:t>
              </a:r>
              <a:r>
                <a:rPr lang="zh-CN" altLang="en-US" sz="1600" b="1" dirty="0">
                  <a:latin typeface="微软雅黑" pitchFamily="34" charset="-122"/>
                  <a:ea typeface="微软雅黑" pitchFamily="34" charset="-122"/>
                </a:rPr>
                <a:t>）</a:t>
              </a:r>
            </a:p>
          </p:txBody>
        </p:sp>
        <p:sp>
          <p:nvSpPr>
            <p:cNvPr id="21520" name="AutoShape 9"/>
            <p:cNvSpPr>
              <a:spLocks noChangeArrowheads="1"/>
            </p:cNvSpPr>
            <p:nvPr/>
          </p:nvSpPr>
          <p:spPr bwMode="gray">
            <a:xfrm>
              <a:off x="5181605" y="5257942"/>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文件记录</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10</a:t>
              </a:r>
              <a:r>
                <a:rPr lang="zh-CN" altLang="en-US" sz="1600" b="1" dirty="0">
                  <a:latin typeface="微软雅黑" pitchFamily="34" charset="-122"/>
                  <a:ea typeface="微软雅黑" pitchFamily="34" charset="-122"/>
                </a:rPr>
                <a:t>）</a:t>
              </a:r>
            </a:p>
          </p:txBody>
        </p:sp>
        <p:sp>
          <p:nvSpPr>
            <p:cNvPr id="21521" name="AutoShape 9"/>
            <p:cNvSpPr>
              <a:spLocks noChangeArrowheads="1"/>
            </p:cNvSpPr>
            <p:nvPr/>
          </p:nvSpPr>
          <p:spPr bwMode="gray">
            <a:xfrm>
              <a:off x="5253043" y="2032072"/>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沟通协调</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6.5.1</a:t>
              </a:r>
              <a:r>
                <a:rPr lang="zh-CN" altLang="en-US" sz="1600" b="1" dirty="0">
                  <a:latin typeface="微软雅黑" pitchFamily="34" charset="-122"/>
                  <a:ea typeface="微软雅黑" pitchFamily="34" charset="-122"/>
                </a:rPr>
                <a:t>）</a:t>
              </a:r>
            </a:p>
          </p:txBody>
        </p:sp>
        <p:sp>
          <p:nvSpPr>
            <p:cNvPr id="21522" name="AutoShape 9"/>
            <p:cNvSpPr>
              <a:spLocks noChangeArrowheads="1"/>
            </p:cNvSpPr>
            <p:nvPr/>
          </p:nvSpPr>
          <p:spPr bwMode="gray">
            <a:xfrm>
              <a:off x="5253043" y="2686174"/>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现场监督</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6.5.3</a:t>
              </a:r>
              <a:r>
                <a:rPr lang="zh-CN" altLang="en-US" sz="1600" b="1" dirty="0">
                  <a:latin typeface="微软雅黑" pitchFamily="34" charset="-122"/>
                  <a:ea typeface="微软雅黑" pitchFamily="34" charset="-122"/>
                </a:rPr>
                <a:t>）</a:t>
              </a:r>
            </a:p>
          </p:txBody>
        </p:sp>
        <p:sp>
          <p:nvSpPr>
            <p:cNvPr id="21523" name="AutoShape 9"/>
            <p:cNvSpPr>
              <a:spLocks noChangeArrowheads="1"/>
            </p:cNvSpPr>
            <p:nvPr/>
          </p:nvSpPr>
          <p:spPr bwMode="gray">
            <a:xfrm>
              <a:off x="1466829" y="3972058"/>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a:latin typeface="微软雅黑" pitchFamily="34" charset="-122"/>
                  <a:ea typeface="微软雅黑" pitchFamily="34" charset="-122"/>
                </a:rPr>
                <a:t>组织设计</a:t>
              </a:r>
            </a:p>
          </p:txBody>
        </p:sp>
        <p:sp>
          <p:nvSpPr>
            <p:cNvPr id="21524" name="AutoShape 9"/>
            <p:cNvSpPr>
              <a:spLocks noChangeArrowheads="1"/>
            </p:cNvSpPr>
            <p:nvPr/>
          </p:nvSpPr>
          <p:spPr bwMode="gray">
            <a:xfrm>
              <a:off x="1466829" y="3329116"/>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设备资质</a:t>
              </a:r>
            </a:p>
          </p:txBody>
        </p:sp>
        <p:sp>
          <p:nvSpPr>
            <p:cNvPr id="21525" name="AutoShape 9"/>
            <p:cNvSpPr>
              <a:spLocks noChangeArrowheads="1"/>
            </p:cNvSpPr>
            <p:nvPr/>
          </p:nvSpPr>
          <p:spPr bwMode="gray">
            <a:xfrm>
              <a:off x="1466829" y="4675278"/>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专项方案</a:t>
              </a:r>
            </a:p>
          </p:txBody>
        </p:sp>
        <p:sp>
          <p:nvSpPr>
            <p:cNvPr id="21526" name="AutoShape 9"/>
            <p:cNvSpPr>
              <a:spLocks noChangeArrowheads="1"/>
            </p:cNvSpPr>
            <p:nvPr/>
          </p:nvSpPr>
          <p:spPr bwMode="gray">
            <a:xfrm>
              <a:off x="1466829" y="2032072"/>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公司资质</a:t>
              </a:r>
              <a:endParaRPr lang="en-US" altLang="zh-CN" sz="1600" b="1" dirty="0">
                <a:latin typeface="微软雅黑" pitchFamily="34" charset="-122"/>
                <a:ea typeface="微软雅黑" pitchFamily="34" charset="-122"/>
              </a:endParaRPr>
            </a:p>
          </p:txBody>
        </p:sp>
        <p:sp>
          <p:nvSpPr>
            <p:cNvPr id="21527" name="AutoShape 9"/>
            <p:cNvSpPr>
              <a:spLocks noChangeArrowheads="1"/>
            </p:cNvSpPr>
            <p:nvPr/>
          </p:nvSpPr>
          <p:spPr bwMode="gray">
            <a:xfrm>
              <a:off x="1469022" y="2686174"/>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人员资质</a:t>
              </a:r>
            </a:p>
          </p:txBody>
        </p:sp>
        <p:sp>
          <p:nvSpPr>
            <p:cNvPr id="21528" name="AutoShape 9"/>
            <p:cNvSpPr>
              <a:spLocks noChangeArrowheads="1"/>
            </p:cNvSpPr>
            <p:nvPr/>
          </p:nvSpPr>
          <p:spPr bwMode="gray">
            <a:xfrm>
              <a:off x="2732809" y="2043232"/>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a:latin typeface="微软雅黑" pitchFamily="34" charset="-122"/>
                  <a:ea typeface="微软雅黑" pitchFamily="34" charset="-122"/>
                </a:rPr>
                <a:t>安全职责</a:t>
              </a:r>
            </a:p>
          </p:txBody>
        </p:sp>
        <p:sp>
          <p:nvSpPr>
            <p:cNvPr id="21529" name="AutoShape 9"/>
            <p:cNvSpPr>
              <a:spLocks noChangeArrowheads="1"/>
            </p:cNvSpPr>
            <p:nvPr/>
          </p:nvSpPr>
          <p:spPr bwMode="gray">
            <a:xfrm>
              <a:off x="2732809" y="2686174"/>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a:latin typeface="微软雅黑" pitchFamily="34" charset="-122"/>
                  <a:ea typeface="微软雅黑" pitchFamily="34" charset="-122"/>
                </a:rPr>
                <a:t>安全要求</a:t>
              </a:r>
            </a:p>
          </p:txBody>
        </p:sp>
        <p:sp>
          <p:nvSpPr>
            <p:cNvPr id="21530" name="AutoShape 9"/>
            <p:cNvSpPr>
              <a:spLocks noChangeArrowheads="1"/>
            </p:cNvSpPr>
            <p:nvPr/>
          </p:nvSpPr>
          <p:spPr bwMode="gray">
            <a:xfrm>
              <a:off x="218269" y="2043232"/>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安全需求</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5</a:t>
              </a:r>
              <a:r>
                <a:rPr lang="zh-CN" altLang="en-US" sz="1600" b="1" dirty="0">
                  <a:latin typeface="微软雅黑" pitchFamily="34" charset="-122"/>
                  <a:ea typeface="微软雅黑" pitchFamily="34" charset="-122"/>
                </a:rPr>
                <a:t>）</a:t>
              </a:r>
            </a:p>
          </p:txBody>
        </p:sp>
        <p:sp>
          <p:nvSpPr>
            <p:cNvPr id="21531" name="AutoShape 9"/>
            <p:cNvSpPr>
              <a:spLocks noChangeArrowheads="1"/>
            </p:cNvSpPr>
            <p:nvPr/>
          </p:nvSpPr>
          <p:spPr bwMode="gray">
            <a:xfrm>
              <a:off x="142844" y="2703460"/>
              <a:ext cx="1181109"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招投标管理</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6.1/6.2/6.3</a:t>
              </a:r>
              <a:r>
                <a:rPr lang="zh-CN" altLang="en-US" sz="1600" b="1" dirty="0">
                  <a:latin typeface="微软雅黑" pitchFamily="34" charset="-122"/>
                  <a:ea typeface="微软雅黑" pitchFamily="34" charset="-122"/>
                </a:rPr>
                <a:t>）</a:t>
              </a:r>
            </a:p>
          </p:txBody>
        </p:sp>
        <p:sp>
          <p:nvSpPr>
            <p:cNvPr id="21532" name="AutoShape 9"/>
            <p:cNvSpPr>
              <a:spLocks noChangeArrowheads="1"/>
            </p:cNvSpPr>
            <p:nvPr/>
          </p:nvSpPr>
          <p:spPr bwMode="gray">
            <a:xfrm>
              <a:off x="4004483" y="3972058"/>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安全交底</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6.4.4</a:t>
              </a:r>
              <a:r>
                <a:rPr lang="zh-CN" altLang="en-US" sz="1600" b="1" dirty="0">
                  <a:latin typeface="微软雅黑" pitchFamily="34" charset="-122"/>
                  <a:ea typeface="微软雅黑" pitchFamily="34" charset="-122"/>
                </a:rPr>
                <a:t>）</a:t>
              </a:r>
            </a:p>
          </p:txBody>
        </p:sp>
        <p:sp>
          <p:nvSpPr>
            <p:cNvPr id="21533" name="AutoShape 9"/>
            <p:cNvSpPr>
              <a:spLocks noChangeArrowheads="1"/>
            </p:cNvSpPr>
            <p:nvPr/>
          </p:nvSpPr>
          <p:spPr bwMode="gray">
            <a:xfrm>
              <a:off x="4004483" y="3329116"/>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技术措施</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6.4.3</a:t>
              </a:r>
              <a:r>
                <a:rPr lang="zh-CN" altLang="en-US" sz="1600" b="1" dirty="0">
                  <a:latin typeface="微软雅黑" pitchFamily="34" charset="-122"/>
                  <a:ea typeface="微软雅黑" pitchFamily="34" charset="-122"/>
                </a:rPr>
                <a:t>）</a:t>
              </a:r>
            </a:p>
          </p:txBody>
        </p:sp>
        <p:sp>
          <p:nvSpPr>
            <p:cNvPr id="21534" name="AutoShape 9"/>
            <p:cNvSpPr>
              <a:spLocks noChangeArrowheads="1"/>
            </p:cNvSpPr>
            <p:nvPr/>
          </p:nvSpPr>
          <p:spPr bwMode="gray">
            <a:xfrm>
              <a:off x="4004483" y="4615000"/>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准备监督</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6.4.5</a:t>
              </a:r>
              <a:r>
                <a:rPr lang="zh-CN" altLang="en-US" sz="1600" b="1" dirty="0">
                  <a:latin typeface="微软雅黑" pitchFamily="34" charset="-122"/>
                  <a:ea typeface="微软雅黑" pitchFamily="34" charset="-122"/>
                </a:rPr>
                <a:t>）</a:t>
              </a:r>
            </a:p>
          </p:txBody>
        </p:sp>
        <p:sp>
          <p:nvSpPr>
            <p:cNvPr id="21535" name="AutoShape 9"/>
            <p:cNvSpPr>
              <a:spLocks noChangeArrowheads="1"/>
            </p:cNvSpPr>
            <p:nvPr/>
          </p:nvSpPr>
          <p:spPr bwMode="gray">
            <a:xfrm>
              <a:off x="4038597" y="2043232"/>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人员培训</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6.4.1</a:t>
              </a:r>
              <a:r>
                <a:rPr lang="zh-CN" altLang="en-US" sz="1600" b="1" dirty="0">
                  <a:latin typeface="微软雅黑" pitchFamily="34" charset="-122"/>
                  <a:ea typeface="微软雅黑" pitchFamily="34" charset="-122"/>
                </a:rPr>
                <a:t>）</a:t>
              </a:r>
            </a:p>
          </p:txBody>
        </p:sp>
        <p:sp>
          <p:nvSpPr>
            <p:cNvPr id="21536" name="AutoShape 9"/>
            <p:cNvSpPr>
              <a:spLocks noChangeArrowheads="1"/>
            </p:cNvSpPr>
            <p:nvPr/>
          </p:nvSpPr>
          <p:spPr bwMode="gray">
            <a:xfrm>
              <a:off x="4004482" y="2686174"/>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配置资源</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6.4.2</a:t>
              </a:r>
              <a:r>
                <a:rPr lang="zh-CN" altLang="en-US" sz="1600" b="1" dirty="0">
                  <a:latin typeface="微软雅黑" pitchFamily="34" charset="-122"/>
                  <a:ea typeface="微软雅黑" pitchFamily="34" charset="-122"/>
                </a:rPr>
                <a:t>）</a:t>
              </a:r>
            </a:p>
          </p:txBody>
        </p:sp>
        <p:sp>
          <p:nvSpPr>
            <p:cNvPr id="21537" name="AutoShape 9"/>
            <p:cNvSpPr>
              <a:spLocks noChangeArrowheads="1"/>
            </p:cNvSpPr>
            <p:nvPr/>
          </p:nvSpPr>
          <p:spPr bwMode="gray">
            <a:xfrm>
              <a:off x="7719259" y="3389394"/>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整改评价</a:t>
              </a:r>
            </a:p>
          </p:txBody>
        </p:sp>
        <p:sp>
          <p:nvSpPr>
            <p:cNvPr id="21538" name="AutoShape 9"/>
            <p:cNvSpPr>
              <a:spLocks noChangeArrowheads="1"/>
            </p:cNvSpPr>
            <p:nvPr/>
          </p:nvSpPr>
          <p:spPr bwMode="gray">
            <a:xfrm>
              <a:off x="7681935" y="2103510"/>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事故统计</a:t>
              </a:r>
            </a:p>
          </p:txBody>
        </p:sp>
        <p:sp>
          <p:nvSpPr>
            <p:cNvPr id="21539" name="AutoShape 9"/>
            <p:cNvSpPr>
              <a:spLocks noChangeArrowheads="1"/>
            </p:cNvSpPr>
            <p:nvPr/>
          </p:nvSpPr>
          <p:spPr bwMode="gray">
            <a:xfrm>
              <a:off x="7681935" y="2735292"/>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绩效评价</a:t>
              </a:r>
            </a:p>
          </p:txBody>
        </p:sp>
        <p:sp>
          <p:nvSpPr>
            <p:cNvPr id="21540" name="AutoShape 9"/>
            <p:cNvSpPr>
              <a:spLocks noChangeArrowheads="1"/>
            </p:cNvSpPr>
            <p:nvPr/>
          </p:nvSpPr>
          <p:spPr bwMode="gray">
            <a:xfrm>
              <a:off x="5181605" y="5889724"/>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第三方监理</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7</a:t>
              </a:r>
              <a:r>
                <a:rPr lang="zh-CN" altLang="en-US" sz="1600" b="1" dirty="0">
                  <a:latin typeface="微软雅黑" pitchFamily="34" charset="-122"/>
                  <a:ea typeface="微软雅黑" pitchFamily="34" charset="-122"/>
                </a:rPr>
                <a:t>）</a:t>
              </a:r>
            </a:p>
          </p:txBody>
        </p:sp>
        <p:sp>
          <p:nvSpPr>
            <p:cNvPr id="21541" name="AutoShape 9"/>
            <p:cNvSpPr>
              <a:spLocks noChangeArrowheads="1"/>
            </p:cNvSpPr>
            <p:nvPr/>
          </p:nvSpPr>
          <p:spPr bwMode="gray">
            <a:xfrm>
              <a:off x="3967159" y="5257942"/>
              <a:ext cx="1105684"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第三方监理</a:t>
              </a:r>
              <a:endParaRPr lang="en-US" altLang="zh-CN" sz="1600" b="1" dirty="0">
                <a:latin typeface="微软雅黑" pitchFamily="34" charset="-122"/>
                <a:ea typeface="微软雅黑" pitchFamily="34" charset="-122"/>
              </a:endParaRPr>
            </a:p>
            <a:p>
              <a:pPr algn="ctr">
                <a:defRPr/>
              </a:pPr>
              <a:r>
                <a:rPr lang="zh-CN" altLang="en-US" sz="1600" b="1" dirty="0">
                  <a:latin typeface="微软雅黑" pitchFamily="34" charset="-122"/>
                  <a:ea typeface="微软雅黑" pitchFamily="34" charset="-122"/>
                </a:rPr>
                <a:t>（</a:t>
              </a:r>
              <a:r>
                <a:rPr lang="en-US" altLang="zh-CN" sz="1600" b="1" dirty="0">
                  <a:latin typeface="微软雅黑" pitchFamily="34" charset="-122"/>
                  <a:ea typeface="微软雅黑" pitchFamily="34" charset="-122"/>
                </a:rPr>
                <a:t>7</a:t>
              </a:r>
              <a:r>
                <a:rPr lang="zh-CN" altLang="en-US" sz="1600" b="1" dirty="0">
                  <a:latin typeface="微软雅黑" pitchFamily="34" charset="-122"/>
                  <a:ea typeface="微软雅黑" pitchFamily="34" charset="-122"/>
                </a:rPr>
                <a:t>）</a:t>
              </a:r>
            </a:p>
          </p:txBody>
        </p:sp>
        <p:sp>
          <p:nvSpPr>
            <p:cNvPr id="21542" name="AutoShape 9"/>
            <p:cNvSpPr>
              <a:spLocks noChangeArrowheads="1"/>
            </p:cNvSpPr>
            <p:nvPr/>
          </p:nvSpPr>
          <p:spPr bwMode="gray">
            <a:xfrm>
              <a:off x="1395391" y="5329380"/>
              <a:ext cx="1451015" cy="785818"/>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意外伤害保险</a:t>
              </a:r>
            </a:p>
          </p:txBody>
        </p:sp>
        <p:sp>
          <p:nvSpPr>
            <p:cNvPr id="39" name="AutoShape 9"/>
            <p:cNvSpPr>
              <a:spLocks noChangeArrowheads="1"/>
            </p:cNvSpPr>
            <p:nvPr/>
          </p:nvSpPr>
          <p:spPr bwMode="gray">
            <a:xfrm>
              <a:off x="6467489" y="2043232"/>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现场清理</a:t>
              </a:r>
            </a:p>
          </p:txBody>
        </p:sp>
        <p:sp>
          <p:nvSpPr>
            <p:cNvPr id="40" name="AutoShape 9"/>
            <p:cNvSpPr>
              <a:spLocks noChangeArrowheads="1"/>
            </p:cNvSpPr>
            <p:nvPr/>
          </p:nvSpPr>
          <p:spPr bwMode="gray">
            <a:xfrm>
              <a:off x="6467489" y="2686174"/>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拆除方案</a:t>
              </a:r>
            </a:p>
          </p:txBody>
        </p:sp>
        <p:sp>
          <p:nvSpPr>
            <p:cNvPr id="41" name="AutoShape 9"/>
            <p:cNvSpPr>
              <a:spLocks noChangeArrowheads="1"/>
            </p:cNvSpPr>
            <p:nvPr/>
          </p:nvSpPr>
          <p:spPr bwMode="gray">
            <a:xfrm>
              <a:off x="6467489" y="3329116"/>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合同结算</a:t>
              </a:r>
            </a:p>
          </p:txBody>
        </p:sp>
        <p:sp>
          <p:nvSpPr>
            <p:cNvPr id="42" name="AutoShape 9"/>
            <p:cNvSpPr>
              <a:spLocks noChangeArrowheads="1"/>
            </p:cNvSpPr>
            <p:nvPr/>
          </p:nvSpPr>
          <p:spPr bwMode="gray">
            <a:xfrm>
              <a:off x="6467489" y="3972058"/>
              <a:ext cx="1105685" cy="582664"/>
            </a:xfrm>
            <a:prstGeom prst="roundRect">
              <a:avLst>
                <a:gd name="adj" fmla="val 50000"/>
              </a:avLst>
            </a:prstGeom>
            <a:solidFill>
              <a:srgbClr val="92D050"/>
            </a:solidFill>
            <a:ln w="9525">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59911" tIns="29956" rIns="59911" bIns="29956" anchor="ctr"/>
            <a:lstStyle/>
            <a:p>
              <a:pPr algn="ctr">
                <a:defRPr/>
              </a:pPr>
              <a:r>
                <a:rPr lang="zh-CN" altLang="en-US" sz="1600" b="1" dirty="0">
                  <a:latin typeface="微软雅黑" pitchFamily="34" charset="-122"/>
                  <a:ea typeface="微软雅黑" pitchFamily="34" charset="-122"/>
                </a:rPr>
                <a:t>隐患记录</a:t>
              </a:r>
            </a:p>
          </p:txBody>
        </p:sp>
      </p:grpSp>
      <p:sp>
        <p:nvSpPr>
          <p:cNvPr id="43"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106</a:t>
            </a:fld>
            <a:endParaRPr lang="zh-CN" altLang="en-US" dirty="0"/>
          </a:p>
        </p:txBody>
      </p:sp>
    </p:spTree>
  </p:cSld>
  <p:clrMapOvr>
    <a:masterClrMapping/>
  </p:clrMapOvr>
  <p:transition>
    <p:random/>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5" name="Rectangle 7"/>
          <p:cNvSpPr>
            <a:spLocks noGrp="1" noChangeArrowheads="1"/>
          </p:cNvSpPr>
          <p:nvPr>
            <p:ph type="title" idx="4294967295"/>
          </p:nvPr>
        </p:nvSpPr>
        <p:spPr>
          <a:xfrm>
            <a:off x="376014" y="576064"/>
            <a:ext cx="6572250" cy="476672"/>
          </a:xfrm>
        </p:spPr>
        <p:txBody>
          <a:bodyPr/>
          <a:lstStyle/>
          <a:p>
            <a:pPr algn="l"/>
            <a:r>
              <a:rPr lang="zh-CN" altLang="en-US" sz="2400" b="1" dirty="0">
                <a:solidFill>
                  <a:srgbClr val="FF0000"/>
                </a:solidFill>
                <a:cs typeface="Times New Roman" pitchFamily="18" charset="0"/>
              </a:rPr>
              <a:t>承包方安全管理方法</a:t>
            </a:r>
            <a:endParaRPr lang="en-US" altLang="zh-CN" sz="2400" b="1" dirty="0">
              <a:solidFill>
                <a:srgbClr val="FF0000"/>
              </a:solidFill>
              <a:cs typeface="Times New Roman" pitchFamily="18" charset="0"/>
            </a:endParaRPr>
          </a:p>
        </p:txBody>
      </p:sp>
      <p:grpSp>
        <p:nvGrpSpPr>
          <p:cNvPr id="2" name="组合 49"/>
          <p:cNvGrpSpPr/>
          <p:nvPr/>
        </p:nvGrpSpPr>
        <p:grpSpPr bwMode="auto">
          <a:xfrm>
            <a:off x="1043609" y="1844825"/>
            <a:ext cx="7150248" cy="4293540"/>
            <a:chOff x="142844" y="857232"/>
            <a:chExt cx="8734492" cy="5643602"/>
          </a:xfrm>
        </p:grpSpPr>
        <p:sp>
          <p:nvSpPr>
            <p:cNvPr id="601090" name="Freeform 2"/>
            <p:cNvSpPr>
              <a:spLocks noEditPoints="1"/>
            </p:cNvSpPr>
            <p:nvPr/>
          </p:nvSpPr>
          <p:spPr bwMode="gray">
            <a:xfrm>
              <a:off x="428596" y="2189154"/>
              <a:ext cx="8072500" cy="431168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00B050"/>
            </a:solidFill>
            <a:ln w="0">
              <a:noFill/>
              <a:prstDash val="solid"/>
              <a:round/>
            </a:ln>
            <a:effectLst>
              <a:outerShdw dist="206741" dir="8249373" algn="ctr" rotWithShape="0">
                <a:schemeClr val="tx2">
                  <a:alpha val="50000"/>
                </a:schemeClr>
              </a:outerShdw>
            </a:effectLst>
          </p:spPr>
          <p:txBody>
            <a:bodyPr/>
            <a:lstStyle/>
            <a:p>
              <a:pPr>
                <a:defRPr/>
              </a:pPr>
              <a:endParaRPr lang="en-US" sz="1400">
                <a:latin typeface="微软雅黑" pitchFamily="34" charset="-122"/>
                <a:ea typeface="微软雅黑" pitchFamily="34" charset="-122"/>
              </a:endParaRPr>
            </a:p>
          </p:txBody>
        </p:sp>
        <p:grpSp>
          <p:nvGrpSpPr>
            <p:cNvPr id="3" name="Group 32"/>
            <p:cNvGrpSpPr/>
            <p:nvPr/>
          </p:nvGrpSpPr>
          <p:grpSpPr bwMode="auto">
            <a:xfrm>
              <a:off x="1785918" y="1500174"/>
              <a:ext cx="1911349" cy="1857388"/>
              <a:chOff x="1935" y="2160"/>
              <a:chExt cx="1294" cy="1228"/>
            </a:xfrm>
          </p:grpSpPr>
          <p:sp>
            <p:nvSpPr>
              <p:cNvPr id="886790"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1"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2"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3"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grpSp>
          <p:nvGrpSpPr>
            <p:cNvPr id="4" name="Group 31"/>
            <p:cNvGrpSpPr/>
            <p:nvPr/>
          </p:nvGrpSpPr>
          <p:grpSpPr bwMode="auto">
            <a:xfrm>
              <a:off x="2285984" y="4500570"/>
              <a:ext cx="1571636" cy="1500198"/>
              <a:chOff x="625" y="1920"/>
              <a:chExt cx="993" cy="1011"/>
            </a:xfrm>
          </p:grpSpPr>
          <p:sp>
            <p:nvSpPr>
              <p:cNvPr id="886795"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6"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7"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798"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grpSp>
          <p:nvGrpSpPr>
            <p:cNvPr id="5" name="Group 30"/>
            <p:cNvGrpSpPr/>
            <p:nvPr/>
          </p:nvGrpSpPr>
          <p:grpSpPr bwMode="auto">
            <a:xfrm>
              <a:off x="6286512" y="5000636"/>
              <a:ext cx="928694" cy="928694"/>
              <a:chOff x="653" y="1056"/>
              <a:chExt cx="705" cy="688"/>
            </a:xfrm>
          </p:grpSpPr>
          <p:sp>
            <p:nvSpPr>
              <p:cNvPr id="886800" name="Oval 16"/>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01" name="Oval 17"/>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02" name="Oval 18"/>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03" name="Oval 19"/>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grpSp>
          <p:nvGrpSpPr>
            <p:cNvPr id="6" name="Group 29"/>
            <p:cNvGrpSpPr/>
            <p:nvPr/>
          </p:nvGrpSpPr>
          <p:grpSpPr bwMode="auto">
            <a:xfrm>
              <a:off x="7643834" y="4914915"/>
              <a:ext cx="744538" cy="728663"/>
              <a:chOff x="1658" y="768"/>
              <a:chExt cx="469" cy="459"/>
            </a:xfrm>
          </p:grpSpPr>
          <p:sp>
            <p:nvSpPr>
              <p:cNvPr id="886805" name="Oval 20"/>
              <p:cNvSpPr>
                <a:spLocks noChangeArrowheads="1"/>
              </p:cNvSpPr>
              <p:nvPr/>
            </p:nvSpPr>
            <p:spPr bwMode="gray">
              <a:xfrm>
                <a:off x="1658" y="768"/>
                <a:ext cx="469" cy="459"/>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86806" name="Oval 21"/>
              <p:cNvSpPr>
                <a:spLocks noChangeArrowheads="1"/>
              </p:cNvSpPr>
              <p:nvPr/>
            </p:nvSpPr>
            <p:spPr bwMode="gray">
              <a:xfrm>
                <a:off x="1664" y="770"/>
                <a:ext cx="458" cy="44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86807" name="Oval 22"/>
              <p:cNvSpPr>
                <a:spLocks noChangeArrowheads="1"/>
              </p:cNvSpPr>
              <p:nvPr/>
            </p:nvSpPr>
            <p:spPr bwMode="gray">
              <a:xfrm>
                <a:off x="1669" y="775"/>
                <a:ext cx="435" cy="419"/>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86808" name="Oval 23"/>
              <p:cNvSpPr>
                <a:spLocks noChangeArrowheads="1"/>
              </p:cNvSpPr>
              <p:nvPr/>
            </p:nvSpPr>
            <p:spPr bwMode="gray">
              <a:xfrm>
                <a:off x="1694" y="787"/>
                <a:ext cx="387" cy="339"/>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sp>
          <p:nvSpPr>
            <p:cNvPr id="601116" name="Text Box 28"/>
            <p:cNvSpPr txBox="1">
              <a:spLocks noChangeArrowheads="1"/>
            </p:cNvSpPr>
            <p:nvPr/>
          </p:nvSpPr>
          <p:spPr bwMode="auto">
            <a:xfrm>
              <a:off x="6572267" y="3767140"/>
              <a:ext cx="2305069" cy="606831"/>
            </a:xfrm>
            <a:prstGeom prst="rect">
              <a:avLst/>
            </a:prstGeom>
            <a:noFill/>
            <a:ln w="9525" algn="ctr">
              <a:noFill/>
              <a:miter lim="800000"/>
            </a:ln>
            <a:effectLst/>
          </p:spPr>
          <p:txBody>
            <a:bodyPr>
              <a:spAutoFit/>
            </a:bodyPr>
            <a:lstStyle/>
            <a:p>
              <a:pPr algn="ctr">
                <a:defRPr/>
              </a:pPr>
              <a:r>
                <a:rPr lang="zh-CN" altLang="en-US" sz="2400" dirty="0">
                  <a:solidFill>
                    <a:srgbClr val="00B050"/>
                  </a:solidFill>
                  <a:effectLst>
                    <a:outerShdw blurRad="38100" dist="38100" dir="2700000" algn="tl">
                      <a:srgbClr val="C0C0C0"/>
                    </a:outerShdw>
                  </a:effectLst>
                  <a:latin typeface="微软雅黑" pitchFamily="34" charset="-122"/>
                  <a:ea typeface="微软雅黑" pitchFamily="34" charset="-122"/>
                </a:rPr>
                <a:t>风险融化！</a:t>
              </a:r>
              <a:endParaRPr lang="en-US" altLang="zh-CN" sz="2400" dirty="0">
                <a:solidFill>
                  <a:srgbClr val="00B050"/>
                </a:solidFill>
                <a:effectLst>
                  <a:outerShdw blurRad="38100" dist="38100" dir="2700000" algn="tl">
                    <a:srgbClr val="C0C0C0"/>
                  </a:outerShdw>
                </a:effectLst>
                <a:latin typeface="微软雅黑" pitchFamily="34" charset="-122"/>
                <a:ea typeface="微软雅黑" pitchFamily="34" charset="-122"/>
              </a:endParaRPr>
            </a:p>
          </p:txBody>
        </p:sp>
        <p:grpSp>
          <p:nvGrpSpPr>
            <p:cNvPr id="7" name="Group 32"/>
            <p:cNvGrpSpPr/>
            <p:nvPr/>
          </p:nvGrpSpPr>
          <p:grpSpPr bwMode="auto">
            <a:xfrm>
              <a:off x="4071934" y="857232"/>
              <a:ext cx="2286016" cy="2214578"/>
              <a:chOff x="1935" y="2160"/>
              <a:chExt cx="1294" cy="1228"/>
            </a:xfrm>
          </p:grpSpPr>
          <p:sp>
            <p:nvSpPr>
              <p:cNvPr id="886811"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2"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3"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4"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grpSp>
          <p:nvGrpSpPr>
            <p:cNvPr id="8" name="Group 32"/>
            <p:cNvGrpSpPr/>
            <p:nvPr/>
          </p:nvGrpSpPr>
          <p:grpSpPr bwMode="auto">
            <a:xfrm>
              <a:off x="142844" y="3143248"/>
              <a:ext cx="1785950" cy="1857388"/>
              <a:chOff x="1935" y="2160"/>
              <a:chExt cx="1294" cy="1228"/>
            </a:xfrm>
          </p:grpSpPr>
          <p:sp>
            <p:nvSpPr>
              <p:cNvPr id="886816"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7"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8"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19"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sp>
          <p:nvSpPr>
            <p:cNvPr id="886820" name="Text Box 27"/>
            <p:cNvSpPr txBox="1">
              <a:spLocks noChangeArrowheads="1"/>
            </p:cNvSpPr>
            <p:nvPr/>
          </p:nvSpPr>
          <p:spPr bwMode="auto">
            <a:xfrm>
              <a:off x="2311098" y="4864255"/>
              <a:ext cx="1478813" cy="768652"/>
            </a:xfrm>
            <a:prstGeom prst="rect">
              <a:avLst/>
            </a:prstGeom>
            <a:noFill/>
            <a:ln w="9525" algn="ctr">
              <a:noFill/>
              <a:miter lim="800000"/>
            </a:ln>
          </p:spPr>
          <p:txBody>
            <a:bodyPr wrap="none">
              <a:spAutoFit/>
            </a:bodyPr>
            <a:lstStyle/>
            <a:p>
              <a:pPr algn="ctr"/>
              <a:r>
                <a:rPr lang="zh-CN" altLang="en-US" sz="1600" b="1">
                  <a:solidFill>
                    <a:srgbClr val="000000"/>
                  </a:solidFill>
                  <a:latin typeface="微软雅黑" pitchFamily="34" charset="-122"/>
                  <a:ea typeface="微软雅黑" pitchFamily="34" charset="-122"/>
                </a:rPr>
                <a:t>安全协议</a:t>
              </a:r>
              <a:endParaRPr lang="en-US" altLang="zh-CN" sz="1600" b="1">
                <a:solidFill>
                  <a:srgbClr val="000000"/>
                </a:solidFill>
                <a:latin typeface="微软雅黑" pitchFamily="34" charset="-122"/>
                <a:ea typeface="微软雅黑" pitchFamily="34" charset="-122"/>
              </a:endParaRPr>
            </a:p>
            <a:p>
              <a:pPr algn="ctr"/>
              <a:r>
                <a:rPr lang="zh-CN" altLang="en-US" sz="1600" b="1">
                  <a:solidFill>
                    <a:srgbClr val="000000"/>
                  </a:solidFill>
                  <a:latin typeface="微软雅黑" pitchFamily="34" charset="-122"/>
                  <a:ea typeface="微软雅黑" pitchFamily="34" charset="-122"/>
                </a:rPr>
                <a:t>与作业准备</a:t>
              </a:r>
              <a:endParaRPr lang="en-US" altLang="zh-CN" sz="1600" b="1">
                <a:solidFill>
                  <a:srgbClr val="000000"/>
                </a:solidFill>
                <a:latin typeface="微软雅黑" pitchFamily="34" charset="-122"/>
                <a:ea typeface="微软雅黑" pitchFamily="34" charset="-122"/>
              </a:endParaRPr>
            </a:p>
          </p:txBody>
        </p:sp>
        <p:sp>
          <p:nvSpPr>
            <p:cNvPr id="886821" name="TextBox 41"/>
            <p:cNvSpPr txBox="1">
              <a:spLocks noChangeArrowheads="1"/>
            </p:cNvSpPr>
            <p:nvPr/>
          </p:nvSpPr>
          <p:spPr bwMode="auto">
            <a:xfrm>
              <a:off x="6215075" y="5077438"/>
              <a:ext cx="1071570" cy="970930"/>
            </a:xfrm>
            <a:prstGeom prst="rect">
              <a:avLst/>
            </a:prstGeom>
            <a:noFill/>
            <a:ln w="9525">
              <a:noFill/>
              <a:miter lim="800000"/>
            </a:ln>
          </p:spPr>
          <p:txBody>
            <a:bodyPr>
              <a:spAutoFit/>
            </a:bodyPr>
            <a:lstStyle/>
            <a:p>
              <a:pPr algn="ctr"/>
              <a:r>
                <a:rPr lang="zh-CN" altLang="en-US" sz="1400" b="1">
                  <a:latin typeface="微软雅黑" pitchFamily="34" charset="-122"/>
                  <a:ea typeface="微软雅黑" pitchFamily="34" charset="-122"/>
                </a:rPr>
                <a:t>验收及合同后评价</a:t>
              </a:r>
            </a:p>
          </p:txBody>
        </p:sp>
        <p:sp>
          <p:nvSpPr>
            <p:cNvPr id="886822" name="TextBox 40"/>
            <p:cNvSpPr txBox="1">
              <a:spLocks noChangeArrowheads="1"/>
            </p:cNvSpPr>
            <p:nvPr/>
          </p:nvSpPr>
          <p:spPr bwMode="auto">
            <a:xfrm>
              <a:off x="4357686" y="1357298"/>
              <a:ext cx="1714512" cy="1092296"/>
            </a:xfrm>
            <a:prstGeom prst="rect">
              <a:avLst/>
            </a:prstGeom>
            <a:noFill/>
            <a:ln w="9525">
              <a:noFill/>
              <a:miter lim="800000"/>
            </a:ln>
          </p:spPr>
          <p:txBody>
            <a:bodyPr>
              <a:spAutoFit/>
            </a:bodyPr>
            <a:lstStyle/>
            <a:p>
              <a:pPr algn="ctr"/>
              <a:r>
                <a:rPr lang="zh-CN" altLang="en-US" sz="2400" b="1">
                  <a:latin typeface="微软雅黑" pitchFamily="34" charset="-122"/>
                  <a:ea typeface="微软雅黑" pitchFamily="34" charset="-122"/>
                </a:rPr>
                <a:t>高度</a:t>
              </a:r>
              <a:endParaRPr lang="en-US" altLang="zh-CN" sz="2400" b="1">
                <a:latin typeface="微软雅黑" pitchFamily="34" charset="-122"/>
                <a:ea typeface="微软雅黑" pitchFamily="34" charset="-122"/>
              </a:endParaRPr>
            </a:p>
            <a:p>
              <a:pPr algn="ctr"/>
              <a:r>
                <a:rPr lang="zh-CN" altLang="en-US" sz="2400" b="1">
                  <a:latin typeface="微软雅黑" pitchFamily="34" charset="-122"/>
                  <a:ea typeface="微软雅黑" pitchFamily="34" charset="-122"/>
                </a:rPr>
                <a:t>重视</a:t>
              </a:r>
            </a:p>
          </p:txBody>
        </p:sp>
        <p:sp>
          <p:nvSpPr>
            <p:cNvPr id="886823" name="TextBox 42"/>
            <p:cNvSpPr txBox="1">
              <a:spLocks noChangeArrowheads="1"/>
            </p:cNvSpPr>
            <p:nvPr/>
          </p:nvSpPr>
          <p:spPr bwMode="auto">
            <a:xfrm>
              <a:off x="7643834" y="5095914"/>
              <a:ext cx="785818" cy="404554"/>
            </a:xfrm>
            <a:prstGeom prst="rect">
              <a:avLst/>
            </a:prstGeom>
            <a:noFill/>
            <a:ln w="9525">
              <a:noFill/>
              <a:miter lim="800000"/>
            </a:ln>
          </p:spPr>
          <p:txBody>
            <a:bodyPr>
              <a:spAutoFit/>
            </a:bodyPr>
            <a:lstStyle/>
            <a:p>
              <a:r>
                <a:rPr lang="en-US" altLang="zh-CN" sz="1400">
                  <a:solidFill>
                    <a:srgbClr val="000099"/>
                  </a:solidFill>
                  <a:latin typeface="微软雅黑" pitchFamily="34" charset="-122"/>
                  <a:ea typeface="微软雅黑" pitchFamily="34" charset="-122"/>
                </a:rPr>
                <a:t>0</a:t>
              </a:r>
              <a:r>
                <a:rPr lang="zh-CN" altLang="en-US" sz="1400">
                  <a:solidFill>
                    <a:srgbClr val="000099"/>
                  </a:solidFill>
                  <a:latin typeface="微软雅黑" pitchFamily="34" charset="-122"/>
                  <a:ea typeface="微软雅黑" pitchFamily="34" charset="-122"/>
                </a:rPr>
                <a:t>事故</a:t>
              </a:r>
            </a:p>
          </p:txBody>
        </p:sp>
        <p:sp>
          <p:nvSpPr>
            <p:cNvPr id="886824" name="TextBox 43"/>
            <p:cNvSpPr txBox="1">
              <a:spLocks noChangeArrowheads="1"/>
            </p:cNvSpPr>
            <p:nvPr/>
          </p:nvSpPr>
          <p:spPr bwMode="auto">
            <a:xfrm>
              <a:off x="2000232" y="1903388"/>
              <a:ext cx="1428759" cy="930474"/>
            </a:xfrm>
            <a:prstGeom prst="rect">
              <a:avLst/>
            </a:prstGeom>
            <a:noFill/>
            <a:ln w="9525">
              <a:noFill/>
              <a:miter lim="800000"/>
            </a:ln>
          </p:spPr>
          <p:txBody>
            <a:bodyPr>
              <a:spAutoFit/>
            </a:bodyPr>
            <a:lstStyle/>
            <a:p>
              <a:pPr algn="ctr"/>
              <a:r>
                <a:rPr lang="zh-CN" altLang="en-US" sz="2000" b="1">
                  <a:latin typeface="微软雅黑" pitchFamily="34" charset="-122"/>
                  <a:ea typeface="微软雅黑" pitchFamily="34" charset="-122"/>
                </a:rPr>
                <a:t>分清</a:t>
              </a:r>
              <a:endParaRPr lang="en-US" altLang="zh-CN" sz="2000" b="1">
                <a:latin typeface="微软雅黑" pitchFamily="34" charset="-122"/>
                <a:ea typeface="微软雅黑" pitchFamily="34" charset="-122"/>
              </a:endParaRPr>
            </a:p>
            <a:p>
              <a:pPr algn="ctr"/>
              <a:r>
                <a:rPr lang="zh-CN" altLang="en-US" sz="2000" b="1">
                  <a:latin typeface="微软雅黑" pitchFamily="34" charset="-122"/>
                  <a:ea typeface="微软雅黑" pitchFamily="34" charset="-122"/>
                </a:rPr>
                <a:t>职责</a:t>
              </a:r>
            </a:p>
          </p:txBody>
        </p:sp>
        <p:sp>
          <p:nvSpPr>
            <p:cNvPr id="886825" name="Text Box 26"/>
            <p:cNvSpPr txBox="1">
              <a:spLocks noChangeArrowheads="1"/>
            </p:cNvSpPr>
            <p:nvPr/>
          </p:nvSpPr>
          <p:spPr bwMode="auto">
            <a:xfrm>
              <a:off x="142844" y="3714752"/>
              <a:ext cx="1733167" cy="849564"/>
            </a:xfrm>
            <a:prstGeom prst="rect">
              <a:avLst/>
            </a:prstGeom>
            <a:noFill/>
            <a:ln w="9525" algn="ctr">
              <a:noFill/>
              <a:miter lim="800000"/>
            </a:ln>
          </p:spPr>
          <p:txBody>
            <a:bodyPr>
              <a:spAutoFit/>
            </a:bodyPr>
            <a:lstStyle/>
            <a:p>
              <a:pPr algn="ctr"/>
              <a:r>
                <a:rPr lang="zh-CN" altLang="en-US" b="1">
                  <a:solidFill>
                    <a:srgbClr val="000000"/>
                  </a:solidFill>
                  <a:latin typeface="微软雅黑" pitchFamily="34" charset="-122"/>
                  <a:ea typeface="微软雅黑" pitchFamily="34" charset="-122"/>
                </a:rPr>
                <a:t>合格承包方选择与审查</a:t>
              </a:r>
              <a:endParaRPr lang="en-US" altLang="zh-CN" b="1">
                <a:solidFill>
                  <a:srgbClr val="000000"/>
                </a:solidFill>
                <a:latin typeface="微软雅黑" pitchFamily="34" charset="-122"/>
                <a:ea typeface="微软雅黑" pitchFamily="34" charset="-122"/>
              </a:endParaRPr>
            </a:p>
          </p:txBody>
        </p:sp>
        <p:grpSp>
          <p:nvGrpSpPr>
            <p:cNvPr id="9" name="Group 31"/>
            <p:cNvGrpSpPr/>
            <p:nvPr/>
          </p:nvGrpSpPr>
          <p:grpSpPr bwMode="auto">
            <a:xfrm>
              <a:off x="4357686" y="4929198"/>
              <a:ext cx="1285884" cy="1214446"/>
              <a:chOff x="625" y="1920"/>
              <a:chExt cx="993" cy="1011"/>
            </a:xfrm>
          </p:grpSpPr>
          <p:sp>
            <p:nvSpPr>
              <p:cNvPr id="886827"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28"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29"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sp>
            <p:nvSpPr>
              <p:cNvPr id="886830"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400" b="1">
                  <a:latin typeface="微软雅黑" pitchFamily="34" charset="-122"/>
                  <a:ea typeface="微软雅黑" pitchFamily="34" charset="-122"/>
                </a:endParaRPr>
              </a:p>
            </p:txBody>
          </p:sp>
        </p:grpSp>
        <p:sp>
          <p:nvSpPr>
            <p:cNvPr id="886831" name="Text Box 27"/>
            <p:cNvSpPr txBox="1">
              <a:spLocks noChangeArrowheads="1"/>
            </p:cNvSpPr>
            <p:nvPr/>
          </p:nvSpPr>
          <p:spPr bwMode="auto">
            <a:xfrm>
              <a:off x="4386286" y="5282998"/>
              <a:ext cx="1102842" cy="687741"/>
            </a:xfrm>
            <a:prstGeom prst="rect">
              <a:avLst/>
            </a:prstGeom>
            <a:noFill/>
            <a:ln w="9525" algn="ctr">
              <a:noFill/>
              <a:miter lim="800000"/>
            </a:ln>
          </p:spPr>
          <p:txBody>
            <a:bodyPr wrap="none">
              <a:spAutoFit/>
            </a:bodyPr>
            <a:lstStyle/>
            <a:p>
              <a:pPr algn="ctr"/>
              <a:r>
                <a:rPr lang="zh-CN" altLang="en-US" sz="1400" b="1">
                  <a:solidFill>
                    <a:srgbClr val="000000"/>
                  </a:solidFill>
                  <a:latin typeface="微软雅黑" pitchFamily="34" charset="-122"/>
                  <a:ea typeface="微软雅黑" pitchFamily="34" charset="-122"/>
                </a:rPr>
                <a:t>过程监督</a:t>
              </a:r>
              <a:endParaRPr lang="en-US" altLang="zh-CN" sz="1400" b="1">
                <a:solidFill>
                  <a:srgbClr val="000000"/>
                </a:solidFill>
                <a:latin typeface="微软雅黑" pitchFamily="34" charset="-122"/>
                <a:ea typeface="微软雅黑" pitchFamily="34" charset="-122"/>
              </a:endParaRPr>
            </a:p>
            <a:p>
              <a:pPr algn="ctr"/>
              <a:r>
                <a:rPr lang="zh-CN" altLang="en-US" sz="1400" b="1">
                  <a:solidFill>
                    <a:srgbClr val="000000"/>
                  </a:solidFill>
                  <a:latin typeface="微软雅黑" pitchFamily="34" charset="-122"/>
                  <a:ea typeface="微软雅黑" pitchFamily="34" charset="-122"/>
                </a:rPr>
                <a:t>与协调</a:t>
              </a:r>
              <a:endParaRPr lang="en-US" altLang="zh-CN" sz="1400" b="1">
                <a:solidFill>
                  <a:srgbClr val="000000"/>
                </a:solidFill>
                <a:latin typeface="微软雅黑" pitchFamily="34" charset="-122"/>
                <a:ea typeface="微软雅黑" pitchFamily="34" charset="-122"/>
              </a:endParaRPr>
            </a:p>
          </p:txBody>
        </p:sp>
      </p:grpSp>
      <p:sp>
        <p:nvSpPr>
          <p:cNvPr id="48"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107</a:t>
            </a:fld>
            <a:endParaRPr lang="zh-CN" altLang="en-US" dirty="0"/>
          </a:p>
        </p:txBody>
      </p:sp>
    </p:spTree>
  </p:cSld>
  <p:clrMapOvr>
    <a:masterClrMapping/>
  </p:clrMapOvr>
  <p:transition>
    <p:random/>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标题 1"/>
          <p:cNvSpPr>
            <a:spLocks noGrp="1"/>
          </p:cNvSpPr>
          <p:nvPr>
            <p:ph type="title" idx="4294967295"/>
          </p:nvPr>
        </p:nvSpPr>
        <p:spPr>
          <a:xfrm>
            <a:off x="376014" y="548680"/>
            <a:ext cx="6572250" cy="504056"/>
          </a:xfrm>
        </p:spPr>
        <p:txBody>
          <a:bodyPr/>
          <a:lstStyle/>
          <a:p>
            <a:pPr algn="l"/>
            <a:r>
              <a:rPr lang="zh-CN" altLang="en-US" sz="2400" b="1" dirty="0">
                <a:solidFill>
                  <a:srgbClr val="000099"/>
                </a:solidFill>
                <a:cs typeface="Times New Roman" pitchFamily="18" charset="0"/>
              </a:rPr>
              <a:t>（</a:t>
            </a:r>
            <a:r>
              <a:rPr lang="en-US" altLang="zh-CN" sz="2400" b="1" dirty="0">
                <a:solidFill>
                  <a:srgbClr val="000099"/>
                </a:solidFill>
                <a:cs typeface="Times New Roman" pitchFamily="18" charset="0"/>
              </a:rPr>
              <a:t>1</a:t>
            </a:r>
            <a:r>
              <a:rPr lang="zh-CN" altLang="en-US" sz="2400" b="1" dirty="0">
                <a:solidFill>
                  <a:srgbClr val="000099"/>
                </a:solidFill>
                <a:cs typeface="Times New Roman" pitchFamily="18" charset="0"/>
              </a:rPr>
              <a:t>）分清责任</a:t>
            </a:r>
          </a:p>
        </p:txBody>
      </p:sp>
      <p:sp>
        <p:nvSpPr>
          <p:cNvPr id="974851" name="内容占位符 2"/>
          <p:cNvSpPr>
            <a:spLocks noGrp="1"/>
          </p:cNvSpPr>
          <p:nvPr>
            <p:ph idx="4294967295"/>
          </p:nvPr>
        </p:nvSpPr>
        <p:spPr>
          <a:xfrm>
            <a:off x="3563169" y="1646064"/>
            <a:ext cx="1831975" cy="546100"/>
          </a:xfrm>
        </p:spPr>
        <p:txBody>
          <a:bodyPr/>
          <a:lstStyle/>
          <a:p>
            <a:pPr lvl="1" algn="ctr"/>
            <a:r>
              <a:rPr lang="zh-CN" altLang="en-US">
                <a:solidFill>
                  <a:srgbClr val="000099"/>
                </a:solidFill>
                <a:cs typeface="Times New Roman" pitchFamily="18" charset="0"/>
              </a:rPr>
              <a:t>基本要求</a:t>
            </a:r>
            <a:endParaRPr lang="en-US" altLang="zh-CN">
              <a:solidFill>
                <a:srgbClr val="000099"/>
              </a:solidFill>
              <a:cs typeface="Times New Roman" pitchFamily="18" charset="0"/>
            </a:endParaRPr>
          </a:p>
          <a:p>
            <a:pPr lvl="1" algn="ctr"/>
            <a:r>
              <a:rPr lang="zh-CN" altLang="en-US">
                <a:solidFill>
                  <a:srgbClr val="000099"/>
                </a:solidFill>
                <a:cs typeface="Times New Roman" pitchFamily="18" charset="0"/>
              </a:rPr>
              <a:t>职责</a:t>
            </a:r>
            <a:endParaRPr lang="en-US" altLang="zh-CN">
              <a:solidFill>
                <a:srgbClr val="000099"/>
              </a:solidFill>
              <a:cs typeface="Times New Roman" pitchFamily="18" charset="0"/>
            </a:endParaRPr>
          </a:p>
          <a:p>
            <a:pPr lvl="1" algn="ctr"/>
            <a:endParaRPr lang="zh-CN" altLang="en-US">
              <a:solidFill>
                <a:srgbClr val="000099"/>
              </a:solidFill>
              <a:cs typeface="Times New Roman" pitchFamily="18" charset="0"/>
            </a:endParaRPr>
          </a:p>
        </p:txBody>
      </p:sp>
      <p:sp>
        <p:nvSpPr>
          <p:cNvPr id="5" name="椭圆 4"/>
          <p:cNvSpPr/>
          <p:nvPr/>
        </p:nvSpPr>
        <p:spPr>
          <a:xfrm>
            <a:off x="1547044" y="1438101"/>
            <a:ext cx="4286250" cy="17192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微软雅黑" pitchFamily="34" charset="-122"/>
              <a:ea typeface="微软雅黑" pitchFamily="34" charset="-122"/>
            </a:endParaRPr>
          </a:p>
        </p:txBody>
      </p:sp>
      <p:sp>
        <p:nvSpPr>
          <p:cNvPr id="6" name="椭圆 5"/>
          <p:cNvSpPr/>
          <p:nvPr/>
        </p:nvSpPr>
        <p:spPr>
          <a:xfrm>
            <a:off x="3755256" y="1425401"/>
            <a:ext cx="4286250" cy="17192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atin typeface="微软雅黑" pitchFamily="34" charset="-122"/>
              <a:ea typeface="微软雅黑" pitchFamily="34" charset="-122"/>
            </a:endParaRPr>
          </a:p>
        </p:txBody>
      </p:sp>
      <p:sp>
        <p:nvSpPr>
          <p:cNvPr id="974854" name="内容占位符 2"/>
          <p:cNvSpPr txBox="1"/>
          <p:nvPr/>
        </p:nvSpPr>
        <p:spPr bwMode="auto">
          <a:xfrm>
            <a:off x="1978844" y="2004839"/>
            <a:ext cx="1571625" cy="528637"/>
          </a:xfrm>
          <a:prstGeom prst="rect">
            <a:avLst/>
          </a:prstGeom>
          <a:noFill/>
          <a:ln w="9525">
            <a:noFill/>
            <a:miter lim="800000"/>
          </a:ln>
        </p:spPr>
        <p:txBody>
          <a:bodyPr/>
          <a:lstStyle/>
          <a:p>
            <a:pPr marL="342900" indent="-342900">
              <a:spcBef>
                <a:spcPct val="20000"/>
              </a:spcBef>
              <a:buClr>
                <a:srgbClr val="1B05BB"/>
              </a:buClr>
            </a:pPr>
            <a:r>
              <a:rPr lang="zh-CN" altLang="en-US" sz="2800">
                <a:solidFill>
                  <a:srgbClr val="C00000"/>
                </a:solidFill>
                <a:latin typeface="微软雅黑" pitchFamily="34" charset="-122"/>
                <a:ea typeface="微软雅黑" pitchFamily="34" charset="-122"/>
                <a:cs typeface="Times New Roman" pitchFamily="18" charset="0"/>
              </a:rPr>
              <a:t>发包方</a:t>
            </a:r>
          </a:p>
        </p:txBody>
      </p:sp>
      <p:sp>
        <p:nvSpPr>
          <p:cNvPr id="8" name="内容占位符 2"/>
          <p:cNvSpPr txBox="1"/>
          <p:nvPr/>
        </p:nvSpPr>
        <p:spPr bwMode="auto">
          <a:xfrm>
            <a:off x="5939656" y="2149301"/>
            <a:ext cx="1928813" cy="463550"/>
          </a:xfrm>
          <a:prstGeom prst="rect">
            <a:avLst/>
          </a:prstGeom>
          <a:noFill/>
          <a:ln w="9525">
            <a:noFill/>
            <a:miter lim="800000"/>
          </a:ln>
        </p:spPr>
        <p:txBody>
          <a:bodyPr/>
          <a:lstStyle/>
          <a:p>
            <a:pPr marL="342900" indent="-342900" algn="ctr">
              <a:spcBef>
                <a:spcPct val="20000"/>
              </a:spcBef>
              <a:buClr>
                <a:srgbClr val="1B05BB"/>
              </a:buClr>
            </a:pPr>
            <a:r>
              <a:rPr lang="zh-CN" altLang="en-US" sz="2800">
                <a:solidFill>
                  <a:schemeClr val="tx2"/>
                </a:solidFill>
                <a:latin typeface="微软雅黑" pitchFamily="34" charset="-122"/>
                <a:ea typeface="微软雅黑" pitchFamily="34" charset="-122"/>
                <a:cs typeface="Times New Roman" pitchFamily="18" charset="0"/>
              </a:rPr>
              <a:t>承包方</a:t>
            </a:r>
          </a:p>
        </p:txBody>
      </p:sp>
      <p:sp>
        <p:nvSpPr>
          <p:cNvPr id="974856" name="内容占位符 5"/>
          <p:cNvSpPr/>
          <p:nvPr/>
        </p:nvSpPr>
        <p:spPr bwMode="auto">
          <a:xfrm>
            <a:off x="467544" y="3373264"/>
            <a:ext cx="4176712" cy="2808287"/>
          </a:xfrm>
          <a:prstGeom prst="rect">
            <a:avLst/>
          </a:prstGeom>
          <a:noFill/>
          <a:ln w="9525">
            <a:noFill/>
            <a:miter lim="800000"/>
          </a:ln>
          <a:effectLst/>
        </p:spPr>
        <p:txBody>
          <a:bodyPr/>
          <a:lstStyle/>
          <a:p>
            <a:pPr marL="342900" indent="-342900">
              <a:lnSpc>
                <a:spcPct val="120000"/>
              </a:lnSpc>
              <a:buFontTx/>
              <a:buChar char="•"/>
            </a:pPr>
            <a:r>
              <a:rPr lang="zh-CN" altLang="en-US" sz="2000" b="1" dirty="0">
                <a:solidFill>
                  <a:srgbClr val="000099"/>
                </a:solidFill>
                <a:latin typeface="微软雅黑" pitchFamily="34" charset="-122"/>
                <a:ea typeface="微软雅黑" pitchFamily="34" charset="-122"/>
              </a:rPr>
              <a:t>发包方的职责</a:t>
            </a:r>
            <a:endParaRPr lang="zh-CN" altLang="en-US" sz="2000" dirty="0">
              <a:latin typeface="微软雅黑" pitchFamily="34" charset="-122"/>
              <a:ea typeface="微软雅黑" pitchFamily="34" charset="-122"/>
              <a:cs typeface="Times New Roman" pitchFamily="18" charset="0"/>
            </a:endParaRP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选择承包方，并审核其资质</a:t>
            </a: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告知承包方相关风险和安全信息</a:t>
            </a: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提出安全要求，签订安全协议</a:t>
            </a: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对过程进行协调、监督管理</a:t>
            </a: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评价承包方绩效</a:t>
            </a:r>
          </a:p>
          <a:p>
            <a:pPr marL="342900" indent="-342900">
              <a:lnSpc>
                <a:spcPct val="120000"/>
              </a:lnSpc>
              <a:buFontTx/>
              <a:buChar char="•"/>
            </a:pPr>
            <a:r>
              <a:rPr lang="zh-CN" altLang="en-US" sz="2000" dirty="0">
                <a:latin typeface="微软雅黑" pitchFamily="34" charset="-122"/>
                <a:ea typeface="微软雅黑" pitchFamily="34" charset="-122"/>
                <a:cs typeface="Times New Roman" pitchFamily="18" charset="0"/>
              </a:rPr>
              <a:t>提供资源（视具体情况）</a:t>
            </a:r>
          </a:p>
        </p:txBody>
      </p:sp>
      <p:sp>
        <p:nvSpPr>
          <p:cNvPr id="974857" name="内容占位符 2"/>
          <p:cNvSpPr/>
          <p:nvPr/>
        </p:nvSpPr>
        <p:spPr bwMode="auto">
          <a:xfrm>
            <a:off x="4787131" y="3301826"/>
            <a:ext cx="4076700" cy="3511550"/>
          </a:xfrm>
          <a:prstGeom prst="rect">
            <a:avLst/>
          </a:prstGeom>
          <a:noFill/>
          <a:ln w="9525">
            <a:noFill/>
            <a:miter lim="800000"/>
          </a:ln>
          <a:effectLst/>
        </p:spPr>
        <p:txBody>
          <a:bodyPr/>
          <a:lstStyle/>
          <a:p>
            <a:pPr marL="342900" indent="-342900">
              <a:lnSpc>
                <a:spcPct val="120000"/>
              </a:lnSpc>
              <a:buFontTx/>
              <a:buChar char="•"/>
            </a:pPr>
            <a:r>
              <a:rPr lang="zh-CN" altLang="en-US" sz="2000" b="1">
                <a:solidFill>
                  <a:srgbClr val="000099"/>
                </a:solidFill>
                <a:latin typeface="微软雅黑" pitchFamily="34" charset="-122"/>
                <a:ea typeface="微软雅黑" pitchFamily="34" charset="-122"/>
                <a:cs typeface="Times New Roman" pitchFamily="18" charset="0"/>
              </a:rPr>
              <a:t>承包方的基本要求</a:t>
            </a:r>
            <a:endParaRPr lang="zh-CN" altLang="en-US" sz="2000">
              <a:latin typeface="微软雅黑" pitchFamily="34" charset="-122"/>
              <a:ea typeface="微软雅黑" pitchFamily="34" charset="-122"/>
              <a:cs typeface="Times New Roman" pitchFamily="18" charset="0"/>
            </a:endParaRP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具备相应资质条件</a:t>
            </a: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有安全生产管理机构，安全责任制</a:t>
            </a: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人员具备相应资质</a:t>
            </a: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设备设施符合安全要求</a:t>
            </a: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有完善的施工组织设计和安全措施方案</a:t>
            </a:r>
          </a:p>
          <a:p>
            <a:pPr marL="342900" indent="-342900">
              <a:lnSpc>
                <a:spcPct val="120000"/>
              </a:lnSpc>
              <a:buFontTx/>
              <a:buChar char="•"/>
            </a:pPr>
            <a:r>
              <a:rPr lang="zh-CN" altLang="en-US" sz="2000">
                <a:latin typeface="微软雅黑" pitchFamily="34" charset="-122"/>
                <a:ea typeface="微软雅黑" pitchFamily="34" charset="-122"/>
                <a:cs typeface="Times New Roman" pitchFamily="18" charset="0"/>
              </a:rPr>
              <a:t>有相应的应急方案和设施</a:t>
            </a: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108</a:t>
            </a:fld>
            <a:endParaRPr lang="zh-CN" altLang="en-US" dirty="0"/>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Line 9"/>
          <p:cNvSpPr>
            <a:spLocks noChangeShapeType="1"/>
          </p:cNvSpPr>
          <p:nvPr/>
        </p:nvSpPr>
        <p:spPr bwMode="auto">
          <a:xfrm>
            <a:off x="541338" y="6070600"/>
            <a:ext cx="8078787" cy="0"/>
          </a:xfrm>
          <a:prstGeom prst="line">
            <a:avLst/>
          </a:prstGeom>
          <a:noFill/>
          <a:ln w="12700">
            <a:solidFill>
              <a:srgbClr val="FFFFFF">
                <a:alpha val="50195"/>
              </a:srgbClr>
            </a:solidFill>
            <a:prstDash val="sysDot"/>
            <a:round/>
          </a:ln>
        </p:spPr>
        <p:txBody>
          <a:bodyPr wrap="none" anchor="ctr"/>
          <a:lstStyle/>
          <a:p>
            <a:endParaRPr lang="zh-CN" altLang="en-US"/>
          </a:p>
        </p:txBody>
      </p:sp>
      <p:grpSp>
        <p:nvGrpSpPr>
          <p:cNvPr id="2" name="组合 40"/>
          <p:cNvGrpSpPr/>
          <p:nvPr/>
        </p:nvGrpSpPr>
        <p:grpSpPr bwMode="auto">
          <a:xfrm>
            <a:off x="395536" y="1598613"/>
            <a:ext cx="4678362" cy="4476750"/>
            <a:chOff x="541338" y="1598613"/>
            <a:chExt cx="4678362" cy="4476750"/>
          </a:xfrm>
        </p:grpSpPr>
        <p:grpSp>
          <p:nvGrpSpPr>
            <p:cNvPr id="3" name="Group 14"/>
            <p:cNvGrpSpPr/>
            <p:nvPr/>
          </p:nvGrpSpPr>
          <p:grpSpPr bwMode="auto">
            <a:xfrm>
              <a:off x="541338" y="1598613"/>
              <a:ext cx="4678362" cy="4476750"/>
              <a:chOff x="-115" y="653"/>
              <a:chExt cx="3913" cy="3607"/>
            </a:xfrm>
          </p:grpSpPr>
          <p:grpSp>
            <p:nvGrpSpPr>
              <p:cNvPr id="4" name="Group 15"/>
              <p:cNvGrpSpPr/>
              <p:nvPr/>
            </p:nvGrpSpPr>
            <p:grpSpPr bwMode="auto">
              <a:xfrm>
                <a:off x="-115" y="3051"/>
                <a:ext cx="3913" cy="1214"/>
                <a:chOff x="61" y="3086"/>
                <a:chExt cx="2912" cy="963"/>
              </a:xfrm>
            </p:grpSpPr>
            <p:sp>
              <p:nvSpPr>
                <p:cNvPr id="890887" name="Freeform 16"/>
                <p:cNvSpPr/>
                <p:nvPr/>
              </p:nvSpPr>
              <p:spPr bwMode="gray">
                <a:xfrm>
                  <a:off x="351" y="3086"/>
                  <a:ext cx="2242" cy="346"/>
                </a:xfrm>
                <a:custGeom>
                  <a:avLst/>
                  <a:gdLst>
                    <a:gd name="T0" fmla="*/ 0 w 2208"/>
                    <a:gd name="T1" fmla="*/ 298 h 303"/>
                    <a:gd name="T2" fmla="*/ 1979 w 2208"/>
                    <a:gd name="T3" fmla="*/ 302 h 303"/>
                    <a:gd name="T4" fmla="*/ 2207 w 2208"/>
                    <a:gd name="T5" fmla="*/ 0 h 303"/>
                    <a:gd name="T6" fmla="*/ 690 w 2208"/>
                    <a:gd name="T7" fmla="*/ 28 h 303"/>
                    <a:gd name="T8" fmla="*/ 0 w 2208"/>
                    <a:gd name="T9" fmla="*/ 298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05808F"/>
                    </a:gs>
                    <a:gs pos="50000">
                      <a:srgbClr val="03555F"/>
                    </a:gs>
                    <a:gs pos="100000">
                      <a:srgbClr val="05808F"/>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888" name="Freeform 17"/>
                <p:cNvSpPr/>
                <p:nvPr/>
              </p:nvSpPr>
              <p:spPr bwMode="gray">
                <a:xfrm>
                  <a:off x="61" y="3429"/>
                  <a:ext cx="2597" cy="617"/>
                </a:xfrm>
                <a:custGeom>
                  <a:avLst/>
                  <a:gdLst>
                    <a:gd name="T0" fmla="*/ 0 w 2557"/>
                    <a:gd name="T1" fmla="*/ 537 h 538"/>
                    <a:gd name="T2" fmla="*/ 2556 w 2557"/>
                    <a:gd name="T3" fmla="*/ 536 h 538"/>
                    <a:gd name="T4" fmla="*/ 2262 w 2557"/>
                    <a:gd name="T5" fmla="*/ 1 h 538"/>
                    <a:gd name="T6" fmla="*/ 288 w 2557"/>
                    <a:gd name="T7" fmla="*/ 0 h 538"/>
                    <a:gd name="T8" fmla="*/ 0 w 2557"/>
                    <a:gd name="T9" fmla="*/ 537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00C5C0"/>
                    </a:gs>
                    <a:gs pos="100000">
                      <a:srgbClr val="005B59"/>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889" name="Freeform 18"/>
                <p:cNvSpPr/>
                <p:nvPr/>
              </p:nvSpPr>
              <p:spPr bwMode="gray">
                <a:xfrm>
                  <a:off x="2352" y="3092"/>
                  <a:ext cx="621" cy="957"/>
                </a:xfrm>
                <a:custGeom>
                  <a:avLst/>
                  <a:gdLst>
                    <a:gd name="T0" fmla="*/ 302 w 612"/>
                    <a:gd name="T1" fmla="*/ 835 h 836"/>
                    <a:gd name="T2" fmla="*/ 611 w 612"/>
                    <a:gd name="T3" fmla="*/ 476 h 836"/>
                    <a:gd name="T4" fmla="*/ 226 w 612"/>
                    <a:gd name="T5" fmla="*/ 0 h 836"/>
                    <a:gd name="T6" fmla="*/ 0 w 612"/>
                    <a:gd name="T7" fmla="*/ 302 h 836"/>
                    <a:gd name="T8" fmla="*/ 302 w 612"/>
                    <a:gd name="T9" fmla="*/ 835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0B0AC"/>
                </a:solidFill>
                <a:ln w="12700" cap="rnd">
                  <a:noFill/>
                  <a:round/>
                </a:ln>
              </p:spPr>
              <p:txBody>
                <a:bodyPr/>
                <a:lstStyle/>
                <a:p>
                  <a:endParaRPr lang="en-US" altLang="zh-CN" sz="1800">
                    <a:latin typeface="微软雅黑" pitchFamily="34" charset="-122"/>
                    <a:ea typeface="微软雅黑" pitchFamily="34" charset="-122"/>
                  </a:endParaRPr>
                </a:p>
              </p:txBody>
            </p:sp>
          </p:grpSp>
          <p:grpSp>
            <p:nvGrpSpPr>
              <p:cNvPr id="5" name="Group 19"/>
              <p:cNvGrpSpPr/>
              <p:nvPr/>
            </p:nvGrpSpPr>
            <p:grpSpPr bwMode="auto">
              <a:xfrm>
                <a:off x="305" y="2403"/>
                <a:ext cx="2912" cy="963"/>
                <a:chOff x="305" y="2403"/>
                <a:chExt cx="2912" cy="963"/>
              </a:xfrm>
            </p:grpSpPr>
            <p:sp>
              <p:nvSpPr>
                <p:cNvPr id="890891" name="Freeform 20"/>
                <p:cNvSpPr/>
                <p:nvPr/>
              </p:nvSpPr>
              <p:spPr bwMode="gray">
                <a:xfrm>
                  <a:off x="595" y="2403"/>
                  <a:ext cx="2242" cy="346"/>
                </a:xfrm>
                <a:custGeom>
                  <a:avLst/>
                  <a:gdLst>
                    <a:gd name="T0" fmla="*/ 0 w 2208"/>
                    <a:gd name="T1" fmla="*/ 298 h 303"/>
                    <a:gd name="T2" fmla="*/ 1979 w 2208"/>
                    <a:gd name="T3" fmla="*/ 302 h 303"/>
                    <a:gd name="T4" fmla="*/ 2207 w 2208"/>
                    <a:gd name="T5" fmla="*/ 0 h 303"/>
                    <a:gd name="T6" fmla="*/ 690 w 2208"/>
                    <a:gd name="T7" fmla="*/ 28 h 303"/>
                    <a:gd name="T8" fmla="*/ 0 w 2208"/>
                    <a:gd name="T9" fmla="*/ 298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892" name="Freeform 21"/>
                <p:cNvSpPr/>
                <p:nvPr/>
              </p:nvSpPr>
              <p:spPr bwMode="gray">
                <a:xfrm>
                  <a:off x="305" y="2746"/>
                  <a:ext cx="2597" cy="617"/>
                </a:xfrm>
                <a:custGeom>
                  <a:avLst/>
                  <a:gdLst>
                    <a:gd name="T0" fmla="*/ 0 w 2557"/>
                    <a:gd name="T1" fmla="*/ 537 h 538"/>
                    <a:gd name="T2" fmla="*/ 2556 w 2557"/>
                    <a:gd name="T3" fmla="*/ 536 h 538"/>
                    <a:gd name="T4" fmla="*/ 2262 w 2557"/>
                    <a:gd name="T5" fmla="*/ 1 h 538"/>
                    <a:gd name="T6" fmla="*/ 288 w 2557"/>
                    <a:gd name="T7" fmla="*/ 0 h 538"/>
                    <a:gd name="T8" fmla="*/ 0 w 2557"/>
                    <a:gd name="T9" fmla="*/ 537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8CD200"/>
                    </a:gs>
                    <a:gs pos="100000">
                      <a:srgbClr val="416100"/>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893" name="Freeform 22"/>
                <p:cNvSpPr/>
                <p:nvPr/>
              </p:nvSpPr>
              <p:spPr bwMode="gray">
                <a:xfrm>
                  <a:off x="2596" y="2409"/>
                  <a:ext cx="621" cy="957"/>
                </a:xfrm>
                <a:custGeom>
                  <a:avLst/>
                  <a:gdLst>
                    <a:gd name="T0" fmla="*/ 302 w 612"/>
                    <a:gd name="T1" fmla="*/ 835 h 836"/>
                    <a:gd name="T2" fmla="*/ 611 w 612"/>
                    <a:gd name="T3" fmla="*/ 476 h 836"/>
                    <a:gd name="T4" fmla="*/ 226 w 612"/>
                    <a:gd name="T5" fmla="*/ 0 h 836"/>
                    <a:gd name="T6" fmla="*/ 0 w 612"/>
                    <a:gd name="T7" fmla="*/ 302 h 836"/>
                    <a:gd name="T8" fmla="*/ 302 w 612"/>
                    <a:gd name="T9" fmla="*/ 835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w="12700" cap="rnd">
                  <a:noFill/>
                  <a:round/>
                </a:ln>
              </p:spPr>
              <p:txBody>
                <a:bodyPr/>
                <a:lstStyle/>
                <a:p>
                  <a:endParaRPr lang="en-US" altLang="zh-CN" sz="1800">
                    <a:latin typeface="微软雅黑" pitchFamily="34" charset="-122"/>
                    <a:ea typeface="微软雅黑" pitchFamily="34" charset="-122"/>
                  </a:endParaRPr>
                </a:p>
              </p:txBody>
            </p:sp>
          </p:grpSp>
          <p:grpSp>
            <p:nvGrpSpPr>
              <p:cNvPr id="6" name="Group 23"/>
              <p:cNvGrpSpPr/>
              <p:nvPr/>
            </p:nvGrpSpPr>
            <p:grpSpPr bwMode="auto">
              <a:xfrm>
                <a:off x="635" y="1825"/>
                <a:ext cx="2150" cy="838"/>
                <a:chOff x="635" y="1825"/>
                <a:chExt cx="2150" cy="838"/>
              </a:xfrm>
            </p:grpSpPr>
            <p:sp>
              <p:nvSpPr>
                <p:cNvPr id="890895" name="Freeform 24"/>
                <p:cNvSpPr/>
                <p:nvPr/>
              </p:nvSpPr>
              <p:spPr bwMode="gray">
                <a:xfrm>
                  <a:off x="2261" y="1825"/>
                  <a:ext cx="524" cy="838"/>
                </a:xfrm>
                <a:custGeom>
                  <a:avLst/>
                  <a:gdLst>
                    <a:gd name="T0" fmla="*/ 0 w 516"/>
                    <a:gd name="T1" fmla="*/ 201 h 732"/>
                    <a:gd name="T2" fmla="*/ 294 w 516"/>
                    <a:gd name="T3" fmla="*/ 731 h 732"/>
                    <a:gd name="T4" fmla="*/ 515 w 516"/>
                    <a:gd name="T5" fmla="*/ 444 h 732"/>
                    <a:gd name="T6" fmla="*/ 156 w 516"/>
                    <a:gd name="T7" fmla="*/ 0 h 732"/>
                    <a:gd name="T8" fmla="*/ 0 w 516"/>
                    <a:gd name="T9" fmla="*/ 201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FEF800"/>
                </a:solidFill>
                <a:ln w="12700" cap="rnd">
                  <a:noFill/>
                  <a:round/>
                </a:ln>
              </p:spPr>
              <p:txBody>
                <a:bodyPr/>
                <a:lstStyle/>
                <a:p>
                  <a:endParaRPr lang="en-US" altLang="zh-CN" sz="1800">
                    <a:latin typeface="微软雅黑" pitchFamily="34" charset="-122"/>
                    <a:ea typeface="微软雅黑" pitchFamily="34" charset="-122"/>
                  </a:endParaRPr>
                </a:p>
              </p:txBody>
            </p:sp>
            <p:sp>
              <p:nvSpPr>
                <p:cNvPr id="890896" name="Freeform 25"/>
                <p:cNvSpPr/>
                <p:nvPr/>
              </p:nvSpPr>
              <p:spPr bwMode="gray">
                <a:xfrm>
                  <a:off x="915" y="1825"/>
                  <a:ext cx="1504" cy="226"/>
                </a:xfrm>
                <a:custGeom>
                  <a:avLst/>
                  <a:gdLst>
                    <a:gd name="T0" fmla="*/ 0 w 1481"/>
                    <a:gd name="T1" fmla="*/ 196 h 197"/>
                    <a:gd name="T2" fmla="*/ 1329 w 1481"/>
                    <a:gd name="T3" fmla="*/ 196 h 197"/>
                    <a:gd name="T4" fmla="*/ 1480 w 1481"/>
                    <a:gd name="T5" fmla="*/ 0 h 197"/>
                    <a:gd name="T6" fmla="*/ 367 w 1481"/>
                    <a:gd name="T7" fmla="*/ 3 h 197"/>
                    <a:gd name="T8" fmla="*/ 0 w 1481"/>
                    <a:gd name="T9" fmla="*/ 196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9E9A00"/>
                    </a:gs>
                    <a:gs pos="50000">
                      <a:srgbClr val="696600"/>
                    </a:gs>
                    <a:gs pos="100000">
                      <a:srgbClr val="9E9A00"/>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897" name="Freeform 26"/>
                <p:cNvSpPr/>
                <p:nvPr/>
              </p:nvSpPr>
              <p:spPr bwMode="gray">
                <a:xfrm>
                  <a:off x="635" y="2051"/>
                  <a:ext cx="1935" cy="607"/>
                </a:xfrm>
                <a:custGeom>
                  <a:avLst/>
                  <a:gdLst>
                    <a:gd name="T0" fmla="*/ 0 w 1906"/>
                    <a:gd name="T1" fmla="*/ 529 h 530"/>
                    <a:gd name="T2" fmla="*/ 1905 w 1906"/>
                    <a:gd name="T3" fmla="*/ 529 h 530"/>
                    <a:gd name="T4" fmla="*/ 1606 w 1906"/>
                    <a:gd name="T5" fmla="*/ 0 h 530"/>
                    <a:gd name="T6" fmla="*/ 282 w 1906"/>
                    <a:gd name="T7" fmla="*/ 0 h 530"/>
                    <a:gd name="T8" fmla="*/ 0 w 1906"/>
                    <a:gd name="T9" fmla="*/ 529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CCCC00"/>
                    </a:gs>
                    <a:gs pos="100000">
                      <a:srgbClr val="5E5E00"/>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grpSp>
          <p:grpSp>
            <p:nvGrpSpPr>
              <p:cNvPr id="7" name="Group 27"/>
              <p:cNvGrpSpPr/>
              <p:nvPr/>
            </p:nvGrpSpPr>
            <p:grpSpPr bwMode="auto">
              <a:xfrm>
                <a:off x="955" y="1234"/>
                <a:ext cx="1404" cy="737"/>
                <a:chOff x="955" y="1234"/>
                <a:chExt cx="1404" cy="737"/>
              </a:xfrm>
            </p:grpSpPr>
            <p:sp>
              <p:nvSpPr>
                <p:cNvPr id="890899" name="Freeform 28"/>
                <p:cNvSpPr/>
                <p:nvPr/>
              </p:nvSpPr>
              <p:spPr bwMode="gray">
                <a:xfrm>
                  <a:off x="1250" y="1239"/>
                  <a:ext cx="742" cy="118"/>
                </a:xfrm>
                <a:custGeom>
                  <a:avLst/>
                  <a:gdLst>
                    <a:gd name="T0" fmla="*/ 0 w 734"/>
                    <a:gd name="T1" fmla="*/ 100 h 104"/>
                    <a:gd name="T2" fmla="*/ 652 w 734"/>
                    <a:gd name="T3" fmla="*/ 103 h 104"/>
                    <a:gd name="T4" fmla="*/ 733 w 734"/>
                    <a:gd name="T5" fmla="*/ 0 h 104"/>
                    <a:gd name="T6" fmla="*/ 180 w 734"/>
                    <a:gd name="T7" fmla="*/ 0 h 104"/>
                    <a:gd name="T8" fmla="*/ 0 w 734"/>
                    <a:gd name="T9" fmla="*/ 100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FF6535"/>
                    </a:gs>
                    <a:gs pos="50000">
                      <a:srgbClr val="A94323"/>
                    </a:gs>
                    <a:gs pos="100000">
                      <a:srgbClr val="FF6535"/>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900" name="Freeform 29"/>
                <p:cNvSpPr/>
                <p:nvPr/>
              </p:nvSpPr>
              <p:spPr bwMode="gray">
                <a:xfrm>
                  <a:off x="955" y="1354"/>
                  <a:ext cx="1258" cy="617"/>
                </a:xfrm>
                <a:custGeom>
                  <a:avLst/>
                  <a:gdLst>
                    <a:gd name="T0" fmla="*/ 0 w 1239"/>
                    <a:gd name="T1" fmla="*/ 537 h 538"/>
                    <a:gd name="T2" fmla="*/ 1238 w 1239"/>
                    <a:gd name="T3" fmla="*/ 537 h 538"/>
                    <a:gd name="T4" fmla="*/ 950 w 1239"/>
                    <a:gd name="T5" fmla="*/ 0 h 538"/>
                    <a:gd name="T6" fmla="*/ 288 w 1239"/>
                    <a:gd name="T7" fmla="*/ 0 h 538"/>
                    <a:gd name="T8" fmla="*/ 0 w 1239"/>
                    <a:gd name="T9" fmla="*/ 537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FF9933"/>
                    </a:gs>
                    <a:gs pos="100000">
                      <a:srgbClr val="764718"/>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901" name="Freeform 30"/>
                <p:cNvSpPr/>
                <p:nvPr/>
              </p:nvSpPr>
              <p:spPr bwMode="gray">
                <a:xfrm>
                  <a:off x="1914" y="1234"/>
                  <a:ext cx="445" cy="732"/>
                </a:xfrm>
                <a:custGeom>
                  <a:avLst/>
                  <a:gdLst>
                    <a:gd name="T0" fmla="*/ 289 w 439"/>
                    <a:gd name="T1" fmla="*/ 637 h 638"/>
                    <a:gd name="T2" fmla="*/ 438 w 439"/>
                    <a:gd name="T3" fmla="*/ 441 h 638"/>
                    <a:gd name="T4" fmla="*/ 79 w 439"/>
                    <a:gd name="T5" fmla="*/ 0 h 638"/>
                    <a:gd name="T6" fmla="*/ 0 w 439"/>
                    <a:gd name="T7" fmla="*/ 96 h 638"/>
                    <a:gd name="T8" fmla="*/ 289 w 439"/>
                    <a:gd name="T9" fmla="*/ 637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FFBA75"/>
                </a:solidFill>
                <a:ln w="12700" cap="rnd">
                  <a:noFill/>
                  <a:round/>
                </a:ln>
              </p:spPr>
              <p:txBody>
                <a:bodyPr/>
                <a:lstStyle/>
                <a:p>
                  <a:endParaRPr lang="en-US" altLang="zh-CN" sz="1800">
                    <a:latin typeface="微软雅黑" pitchFamily="34" charset="-122"/>
                    <a:ea typeface="微软雅黑" pitchFamily="34" charset="-122"/>
                  </a:endParaRPr>
                </a:p>
              </p:txBody>
            </p:sp>
          </p:grpSp>
          <p:grpSp>
            <p:nvGrpSpPr>
              <p:cNvPr id="8" name="Group 31"/>
              <p:cNvGrpSpPr/>
              <p:nvPr/>
            </p:nvGrpSpPr>
            <p:grpSpPr bwMode="auto">
              <a:xfrm>
                <a:off x="1284" y="653"/>
                <a:ext cx="653" cy="616"/>
                <a:chOff x="1284" y="653"/>
                <a:chExt cx="653" cy="616"/>
              </a:xfrm>
            </p:grpSpPr>
            <p:sp>
              <p:nvSpPr>
                <p:cNvPr id="890903" name="Freeform 32"/>
                <p:cNvSpPr/>
                <p:nvPr/>
              </p:nvSpPr>
              <p:spPr bwMode="gray">
                <a:xfrm>
                  <a:off x="1284" y="653"/>
                  <a:ext cx="598" cy="616"/>
                </a:xfrm>
                <a:custGeom>
                  <a:avLst/>
                  <a:gdLst>
                    <a:gd name="T0" fmla="*/ 0 w 587"/>
                    <a:gd name="T1" fmla="*/ 533 h 537"/>
                    <a:gd name="T2" fmla="*/ 586 w 587"/>
                    <a:gd name="T3" fmla="*/ 536 h 537"/>
                    <a:gd name="T4" fmla="*/ 283 w 587"/>
                    <a:gd name="T5" fmla="*/ 0 h 537"/>
                    <a:gd name="T6" fmla="*/ 0 w 587"/>
                    <a:gd name="T7" fmla="*/ 533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CC3300"/>
                    </a:gs>
                    <a:gs pos="100000">
                      <a:srgbClr val="5E1800"/>
                    </a:gs>
                  </a:gsLst>
                  <a:lin ang="2700000" scaled="1"/>
                </a:gradFill>
                <a:ln w="12700" cap="rnd">
                  <a:noFill/>
                  <a:round/>
                </a:ln>
              </p:spPr>
              <p:txBody>
                <a:bodyPr/>
                <a:lstStyle/>
                <a:p>
                  <a:endParaRPr lang="en-US" altLang="zh-CN" sz="1800">
                    <a:latin typeface="微软雅黑" pitchFamily="34" charset="-122"/>
                    <a:ea typeface="微软雅黑" pitchFamily="34" charset="-122"/>
                  </a:endParaRPr>
                </a:p>
              </p:txBody>
            </p:sp>
            <p:sp>
              <p:nvSpPr>
                <p:cNvPr id="890904" name="Freeform 33"/>
                <p:cNvSpPr/>
                <p:nvPr/>
              </p:nvSpPr>
              <p:spPr bwMode="gray">
                <a:xfrm>
                  <a:off x="1568" y="653"/>
                  <a:ext cx="369" cy="613"/>
                </a:xfrm>
                <a:custGeom>
                  <a:avLst/>
                  <a:gdLst>
                    <a:gd name="T0" fmla="*/ 296 w 364"/>
                    <a:gd name="T1" fmla="*/ 534 h 535"/>
                    <a:gd name="T2" fmla="*/ 363 w 364"/>
                    <a:gd name="T3" fmla="*/ 445 h 535"/>
                    <a:gd name="T4" fmla="*/ 0 w 364"/>
                    <a:gd name="T5" fmla="*/ 0 h 535"/>
                    <a:gd name="T6" fmla="*/ 296 w 364"/>
                    <a:gd name="T7" fmla="*/ 534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FF6535"/>
                </a:solidFill>
                <a:ln w="12700" cap="rnd">
                  <a:noFill/>
                  <a:round/>
                </a:ln>
              </p:spPr>
              <p:txBody>
                <a:bodyPr/>
                <a:lstStyle/>
                <a:p>
                  <a:endParaRPr lang="en-US" altLang="zh-CN" sz="1800">
                    <a:latin typeface="微软雅黑" pitchFamily="34" charset="-122"/>
                    <a:ea typeface="微软雅黑" pitchFamily="34" charset="-122"/>
                  </a:endParaRPr>
                </a:p>
              </p:txBody>
            </p:sp>
          </p:grpSp>
        </p:grpSp>
        <p:sp>
          <p:nvSpPr>
            <p:cNvPr id="30" name="Text Box 34"/>
            <p:cNvSpPr txBox="1">
              <a:spLocks noChangeArrowheads="1"/>
            </p:cNvSpPr>
            <p:nvPr/>
          </p:nvSpPr>
          <p:spPr bwMode="auto">
            <a:xfrm>
              <a:off x="1643063" y="3590925"/>
              <a:ext cx="1952625" cy="338138"/>
            </a:xfrm>
            <a:prstGeom prst="rect">
              <a:avLst/>
            </a:prstGeom>
            <a:noFill/>
            <a:ln w="9525" algn="ctr">
              <a:noFill/>
              <a:miter lim="800000"/>
            </a:ln>
            <a:effectLst>
              <a:outerShdw dist="17961" dir="2700000" algn="ctr" rotWithShape="0">
                <a:schemeClr val="bg2">
                  <a:alpha val="50000"/>
                </a:schemeClr>
              </a:outerShdw>
            </a:effectLst>
          </p:spPr>
          <p:txBody>
            <a:bodyPr>
              <a:spAutoFit/>
            </a:bodyPr>
            <a:lstStyle/>
            <a:p>
              <a:pPr algn="ctr" latinLnBrk="1">
                <a:lnSpc>
                  <a:spcPct val="80000"/>
                </a:lnSpc>
                <a:defRPr/>
              </a:pPr>
              <a:r>
                <a:rPr lang="zh-CN" altLang="en-US" sz="2000" b="1" kern="0" dirty="0">
                  <a:solidFill>
                    <a:schemeClr val="bg1"/>
                  </a:solidFill>
                  <a:latin typeface="微软雅黑" pitchFamily="34" charset="-122"/>
                  <a:ea typeface="微软雅黑" pitchFamily="34" charset="-122"/>
                </a:rPr>
                <a:t>施工组织设计</a:t>
              </a:r>
              <a:endParaRPr kumimoji="1" lang="en-US" altLang="ko-KR" sz="2000" b="1" dirty="0">
                <a:solidFill>
                  <a:schemeClr val="bg1"/>
                </a:solidFill>
                <a:latin typeface="微软雅黑" pitchFamily="34" charset="-122"/>
                <a:ea typeface="微软雅黑" pitchFamily="34" charset="-122"/>
              </a:endParaRPr>
            </a:p>
          </p:txBody>
        </p:sp>
        <p:sp>
          <p:nvSpPr>
            <p:cNvPr id="31" name="Text Box 35"/>
            <p:cNvSpPr txBox="1">
              <a:spLocks noChangeArrowheads="1"/>
            </p:cNvSpPr>
            <p:nvPr/>
          </p:nvSpPr>
          <p:spPr bwMode="auto">
            <a:xfrm>
              <a:off x="2000250" y="2714625"/>
              <a:ext cx="1101725" cy="314325"/>
            </a:xfrm>
            <a:prstGeom prst="rect">
              <a:avLst/>
            </a:prstGeom>
            <a:noFill/>
            <a:ln w="9525" algn="ctr">
              <a:noFill/>
              <a:miter lim="800000"/>
            </a:ln>
            <a:effectLst>
              <a:outerShdw dist="17961" dir="2700000" algn="ctr" rotWithShape="0">
                <a:schemeClr val="bg2">
                  <a:alpha val="50000"/>
                </a:schemeClr>
              </a:outerShdw>
            </a:effectLst>
          </p:spPr>
          <p:txBody>
            <a:bodyPr wrap="none">
              <a:spAutoFit/>
            </a:bodyPr>
            <a:lstStyle/>
            <a:p>
              <a:pPr algn="ctr" latinLnBrk="1">
                <a:lnSpc>
                  <a:spcPct val="80000"/>
                </a:lnSpc>
                <a:defRPr/>
              </a:pPr>
              <a:r>
                <a:rPr kumimoji="1" lang="zh-CN" altLang="en-US" sz="1800" b="1" dirty="0">
                  <a:solidFill>
                    <a:schemeClr val="bg1"/>
                  </a:solidFill>
                  <a:latin typeface="微软雅黑" pitchFamily="34" charset="-122"/>
                  <a:ea typeface="微软雅黑" pitchFamily="34" charset="-122"/>
                </a:rPr>
                <a:t>现场管理</a:t>
              </a:r>
              <a:endParaRPr kumimoji="1" lang="en-US" altLang="ko-KR" sz="1800" b="1" dirty="0">
                <a:solidFill>
                  <a:schemeClr val="bg1"/>
                </a:solidFill>
                <a:latin typeface="微软雅黑" pitchFamily="34" charset="-122"/>
                <a:ea typeface="微软雅黑" pitchFamily="34" charset="-122"/>
              </a:endParaRPr>
            </a:p>
          </p:txBody>
        </p:sp>
        <p:sp>
          <p:nvSpPr>
            <p:cNvPr id="32" name="Rectangle 36"/>
            <p:cNvSpPr>
              <a:spLocks noChangeArrowheads="1"/>
            </p:cNvSpPr>
            <p:nvPr/>
          </p:nvSpPr>
          <p:spPr bwMode="auto">
            <a:xfrm>
              <a:off x="1276350" y="5449888"/>
              <a:ext cx="2741613" cy="287337"/>
            </a:xfrm>
            <a:prstGeom prst="rect">
              <a:avLst/>
            </a:prstGeom>
            <a:noFill/>
            <a:ln w="9525" algn="ctr">
              <a:noFill/>
              <a:miter lim="800000"/>
            </a:ln>
            <a:effectLst>
              <a:outerShdw dist="17961" dir="2700000" algn="ctr" rotWithShape="0">
                <a:schemeClr val="bg2">
                  <a:alpha val="50000"/>
                </a:schemeClr>
              </a:outerShdw>
            </a:effectLst>
          </p:spPr>
          <p:txBody>
            <a:bodyPr wrap="none" anchor="ctr"/>
            <a:lstStyle/>
            <a:p>
              <a:pPr algn="ctr" latinLnBrk="1">
                <a:defRPr/>
              </a:pPr>
              <a:r>
                <a:rPr lang="zh-CN" altLang="en-US" sz="2800" b="1" kern="0" dirty="0">
                  <a:solidFill>
                    <a:schemeClr val="bg1"/>
                  </a:solidFill>
                  <a:latin typeface="微软雅黑" pitchFamily="34" charset="-122"/>
                  <a:ea typeface="微软雅黑" pitchFamily="34" charset="-122"/>
                </a:rPr>
                <a:t>公司资质</a:t>
              </a:r>
              <a:endParaRPr kumimoji="1" lang="en-US" altLang="ko-KR" sz="2800" b="1" dirty="0">
                <a:solidFill>
                  <a:schemeClr val="bg1"/>
                </a:solidFill>
                <a:latin typeface="微软雅黑" pitchFamily="34" charset="-122"/>
                <a:ea typeface="微软雅黑" pitchFamily="34" charset="-122"/>
              </a:endParaRPr>
            </a:p>
          </p:txBody>
        </p:sp>
        <p:sp>
          <p:nvSpPr>
            <p:cNvPr id="33" name="Rectangle 37"/>
            <p:cNvSpPr>
              <a:spLocks noChangeArrowheads="1"/>
            </p:cNvSpPr>
            <p:nvPr/>
          </p:nvSpPr>
          <p:spPr bwMode="auto">
            <a:xfrm>
              <a:off x="1276350" y="4425950"/>
              <a:ext cx="2590800" cy="287338"/>
            </a:xfrm>
            <a:prstGeom prst="rect">
              <a:avLst/>
            </a:prstGeom>
            <a:noFill/>
            <a:ln w="9525" algn="ctr">
              <a:noFill/>
              <a:miter lim="800000"/>
            </a:ln>
            <a:effectLst>
              <a:outerShdw dist="17961" dir="2700000" algn="ctr" rotWithShape="0">
                <a:schemeClr val="bg2">
                  <a:alpha val="50000"/>
                </a:schemeClr>
              </a:outerShdw>
            </a:effectLst>
          </p:spPr>
          <p:txBody>
            <a:bodyPr wrap="none" anchor="ctr"/>
            <a:lstStyle/>
            <a:p>
              <a:pPr algn="ctr" latinLnBrk="1">
                <a:defRPr/>
              </a:pPr>
              <a:r>
                <a:rPr lang="zh-CN" altLang="en-US" sz="2400" b="1" kern="0" dirty="0">
                  <a:solidFill>
                    <a:schemeClr val="bg1"/>
                  </a:solidFill>
                  <a:latin typeface="微软雅黑" pitchFamily="34" charset="-122"/>
                  <a:ea typeface="微软雅黑" pitchFamily="34" charset="-122"/>
                </a:rPr>
                <a:t>人员资质</a:t>
              </a:r>
              <a:endParaRPr kumimoji="1" lang="en-US" altLang="ko-KR" sz="2400" b="1" dirty="0">
                <a:solidFill>
                  <a:schemeClr val="bg1"/>
                </a:solidFill>
                <a:latin typeface="微软雅黑" pitchFamily="34" charset="-122"/>
                <a:ea typeface="微软雅黑" pitchFamily="34" charset="-122"/>
              </a:endParaRPr>
            </a:p>
          </p:txBody>
        </p:sp>
        <p:sp>
          <p:nvSpPr>
            <p:cNvPr id="34" name="Text Box 35"/>
            <p:cNvSpPr txBox="1">
              <a:spLocks noChangeArrowheads="1"/>
            </p:cNvSpPr>
            <p:nvPr/>
          </p:nvSpPr>
          <p:spPr bwMode="auto">
            <a:xfrm>
              <a:off x="2286000" y="1928813"/>
              <a:ext cx="544513" cy="436562"/>
            </a:xfrm>
            <a:prstGeom prst="rect">
              <a:avLst/>
            </a:prstGeom>
            <a:noFill/>
            <a:ln w="9525" algn="ctr">
              <a:noFill/>
              <a:miter lim="800000"/>
            </a:ln>
            <a:effectLst>
              <a:outerShdw dist="17961" dir="2700000" algn="ctr" rotWithShape="0">
                <a:schemeClr val="bg2">
                  <a:alpha val="50000"/>
                </a:schemeClr>
              </a:outerShdw>
            </a:effectLst>
          </p:spPr>
          <p:txBody>
            <a:bodyPr wrap="none">
              <a:spAutoFit/>
            </a:bodyPr>
            <a:lstStyle/>
            <a:p>
              <a:pPr algn="ctr" latinLnBrk="1">
                <a:lnSpc>
                  <a:spcPct val="80000"/>
                </a:lnSpc>
                <a:defRPr/>
              </a:pPr>
              <a:r>
                <a:rPr kumimoji="1" lang="zh-CN" altLang="en-US" sz="1400" b="1" dirty="0">
                  <a:solidFill>
                    <a:srgbClr val="FFFFFF"/>
                  </a:solidFill>
                  <a:latin typeface="微软雅黑" pitchFamily="34" charset="-122"/>
                  <a:ea typeface="微软雅黑" pitchFamily="34" charset="-122"/>
                </a:rPr>
                <a:t>安全</a:t>
              </a:r>
              <a:endParaRPr kumimoji="1" lang="en-US" altLang="zh-CN" sz="1400" b="1" dirty="0">
                <a:solidFill>
                  <a:srgbClr val="FFFFFF"/>
                </a:solidFill>
                <a:latin typeface="微软雅黑" pitchFamily="34" charset="-122"/>
                <a:ea typeface="微软雅黑" pitchFamily="34" charset="-122"/>
              </a:endParaRPr>
            </a:p>
            <a:p>
              <a:pPr algn="ctr" latinLnBrk="1">
                <a:lnSpc>
                  <a:spcPct val="80000"/>
                </a:lnSpc>
                <a:defRPr/>
              </a:pPr>
              <a:r>
                <a:rPr kumimoji="1" lang="zh-CN" altLang="en-US" sz="1400" b="1" dirty="0">
                  <a:solidFill>
                    <a:srgbClr val="FFFFFF"/>
                  </a:solidFill>
                  <a:latin typeface="微软雅黑" pitchFamily="34" charset="-122"/>
                  <a:ea typeface="微软雅黑" pitchFamily="34" charset="-122"/>
                </a:rPr>
                <a:t>记录</a:t>
              </a:r>
              <a:endParaRPr kumimoji="1" lang="en-US" altLang="ko-KR" sz="1400" b="1" dirty="0">
                <a:solidFill>
                  <a:srgbClr val="FFFFFF"/>
                </a:solidFill>
                <a:latin typeface="微软雅黑" pitchFamily="34" charset="-122"/>
                <a:ea typeface="微软雅黑" pitchFamily="34" charset="-122"/>
              </a:endParaRPr>
            </a:p>
          </p:txBody>
        </p:sp>
      </p:grpSp>
      <p:grpSp>
        <p:nvGrpSpPr>
          <p:cNvPr id="9" name="组合 39"/>
          <p:cNvGrpSpPr/>
          <p:nvPr/>
        </p:nvGrpSpPr>
        <p:grpSpPr bwMode="auto">
          <a:xfrm>
            <a:off x="2714625" y="1714500"/>
            <a:ext cx="6445250" cy="3829050"/>
            <a:chOff x="2714612" y="1714488"/>
            <a:chExt cx="6445574" cy="3829134"/>
          </a:xfrm>
        </p:grpSpPr>
        <p:sp>
          <p:nvSpPr>
            <p:cNvPr id="890911" name="Line 7"/>
            <p:cNvSpPr>
              <a:spLocks noChangeShapeType="1"/>
            </p:cNvSpPr>
            <p:nvPr/>
          </p:nvSpPr>
          <p:spPr bwMode="auto">
            <a:xfrm>
              <a:off x="3729038" y="3960813"/>
              <a:ext cx="4891087" cy="0"/>
            </a:xfrm>
            <a:prstGeom prst="line">
              <a:avLst/>
            </a:prstGeom>
            <a:noFill/>
            <a:ln w="12700">
              <a:solidFill>
                <a:srgbClr val="FFFFFF">
                  <a:alpha val="50195"/>
                </a:srgbClr>
              </a:solidFill>
              <a:prstDash val="sysDot"/>
              <a:round/>
            </a:ln>
          </p:spPr>
          <p:txBody>
            <a:bodyPr wrap="none" anchor="ctr"/>
            <a:lstStyle/>
            <a:p>
              <a:endParaRPr lang="zh-CN" altLang="en-US">
                <a:latin typeface="微软雅黑" pitchFamily="34" charset="-122"/>
                <a:ea typeface="微软雅黑" pitchFamily="34" charset="-122"/>
              </a:endParaRPr>
            </a:p>
          </p:txBody>
        </p:sp>
        <p:sp>
          <p:nvSpPr>
            <p:cNvPr id="890912" name="Line 8"/>
            <p:cNvSpPr>
              <a:spLocks noChangeShapeType="1"/>
            </p:cNvSpPr>
            <p:nvPr/>
          </p:nvSpPr>
          <p:spPr bwMode="auto">
            <a:xfrm>
              <a:off x="4318000" y="4865688"/>
              <a:ext cx="4302125" cy="0"/>
            </a:xfrm>
            <a:prstGeom prst="line">
              <a:avLst/>
            </a:prstGeom>
            <a:noFill/>
            <a:ln w="12700">
              <a:solidFill>
                <a:srgbClr val="FFFFFF">
                  <a:alpha val="50195"/>
                </a:srgbClr>
              </a:solidFill>
              <a:prstDash val="sysDot"/>
              <a:round/>
            </a:ln>
          </p:spPr>
          <p:txBody>
            <a:bodyPr wrap="none" anchor="ctr"/>
            <a:lstStyle/>
            <a:p>
              <a:endParaRPr lang="zh-CN" altLang="en-US">
                <a:latin typeface="微软雅黑" pitchFamily="34" charset="-122"/>
                <a:ea typeface="微软雅黑" pitchFamily="34" charset="-122"/>
              </a:endParaRPr>
            </a:p>
          </p:txBody>
        </p:sp>
        <p:sp>
          <p:nvSpPr>
            <p:cNvPr id="35" name="Text Box 10"/>
            <p:cNvSpPr txBox="1">
              <a:spLocks noChangeArrowheads="1"/>
            </p:cNvSpPr>
            <p:nvPr/>
          </p:nvSpPr>
          <p:spPr bwMode="auto">
            <a:xfrm>
              <a:off x="4572080" y="5143563"/>
              <a:ext cx="4572230" cy="400059"/>
            </a:xfrm>
            <a:prstGeom prst="rect">
              <a:avLst/>
            </a:prstGeom>
            <a:noFill/>
            <a:ln w="9525" algn="ctr">
              <a:noFill/>
              <a:miter lim="800000"/>
            </a:ln>
            <a:effectLst>
              <a:outerShdw dist="12700" dir="5400000" algn="ctr" rotWithShape="0">
                <a:schemeClr val="tx1"/>
              </a:outerShdw>
            </a:effectLst>
          </p:spPr>
          <p:txBody>
            <a:bodyPr wrap="none">
              <a:spAutoFit/>
            </a:bodyPr>
            <a:lstStyle/>
            <a:p>
              <a:pPr latinLnBrk="1">
                <a:defRPr/>
              </a:pPr>
              <a:r>
                <a:rPr lang="zh-CN" altLang="en-US" sz="2000" kern="0" dirty="0">
                  <a:latin typeface="微软雅黑" pitchFamily="34" charset="-122"/>
                  <a:ea typeface="微软雅黑" pitchFamily="34" charset="-122"/>
                </a:rPr>
                <a:t>营业执照、安全许可证、业务资质等级</a:t>
              </a:r>
              <a:endParaRPr kumimoji="1" lang="en-US" altLang="ko-KR" sz="2000" dirty="0">
                <a:latin typeface="微软雅黑" pitchFamily="34" charset="-122"/>
                <a:ea typeface="微软雅黑" pitchFamily="34" charset="-122"/>
              </a:endParaRPr>
            </a:p>
          </p:txBody>
        </p:sp>
        <p:sp>
          <p:nvSpPr>
            <p:cNvPr id="36" name="Text Box 11"/>
            <p:cNvSpPr txBox="1">
              <a:spLocks noChangeArrowheads="1"/>
            </p:cNvSpPr>
            <p:nvPr/>
          </p:nvSpPr>
          <p:spPr bwMode="auto">
            <a:xfrm>
              <a:off x="4071993" y="4071978"/>
              <a:ext cx="5088193" cy="400059"/>
            </a:xfrm>
            <a:prstGeom prst="rect">
              <a:avLst/>
            </a:prstGeom>
            <a:noFill/>
            <a:ln w="9525" algn="ctr">
              <a:noFill/>
              <a:miter lim="800000"/>
            </a:ln>
            <a:effectLst>
              <a:outerShdw dist="12700" dir="5400000" algn="ctr" rotWithShape="0">
                <a:schemeClr val="tx1"/>
              </a:outerShdw>
            </a:effectLst>
          </p:spPr>
          <p:txBody>
            <a:bodyPr wrap="none">
              <a:spAutoFit/>
            </a:bodyPr>
            <a:lstStyle/>
            <a:p>
              <a:pPr latinLnBrk="1">
                <a:defRPr/>
              </a:pPr>
              <a:r>
                <a:rPr lang="zh-CN" altLang="en-US" sz="2000" kern="0" dirty="0">
                  <a:latin typeface="微软雅黑" pitchFamily="34" charset="-122"/>
                  <a:ea typeface="微软雅黑" pitchFamily="34" charset="-122"/>
                </a:rPr>
                <a:t>管理人员、安全人员、特殊工种、工伤保险</a:t>
              </a:r>
              <a:endParaRPr kumimoji="1" lang="en-US" altLang="ko-KR" sz="2000" dirty="0">
                <a:latin typeface="微软雅黑" pitchFamily="34" charset="-122"/>
                <a:ea typeface="微软雅黑" pitchFamily="34" charset="-122"/>
              </a:endParaRPr>
            </a:p>
          </p:txBody>
        </p:sp>
        <p:sp>
          <p:nvSpPr>
            <p:cNvPr id="37" name="Text Box 12"/>
            <p:cNvSpPr txBox="1">
              <a:spLocks noChangeArrowheads="1"/>
            </p:cNvSpPr>
            <p:nvPr/>
          </p:nvSpPr>
          <p:spPr bwMode="auto">
            <a:xfrm>
              <a:off x="3571905" y="3214709"/>
              <a:ext cx="4829418" cy="400059"/>
            </a:xfrm>
            <a:prstGeom prst="rect">
              <a:avLst/>
            </a:prstGeom>
            <a:noFill/>
            <a:ln w="9525" algn="ctr">
              <a:noFill/>
              <a:miter lim="800000"/>
            </a:ln>
            <a:effectLst>
              <a:outerShdw dist="12700" dir="5400000" algn="ctr" rotWithShape="0">
                <a:schemeClr val="tx1"/>
              </a:outerShdw>
            </a:effectLst>
          </p:spPr>
          <p:txBody>
            <a:bodyPr wrap="none">
              <a:spAutoFit/>
            </a:bodyPr>
            <a:lstStyle/>
            <a:p>
              <a:pPr latinLnBrk="1">
                <a:defRPr/>
              </a:pPr>
              <a:r>
                <a:rPr kumimoji="1" lang="zh-CN" altLang="en-US" sz="2000" dirty="0">
                  <a:latin typeface="微软雅黑" pitchFamily="34" charset="-122"/>
                  <a:ea typeface="微软雅黑" pitchFamily="34" charset="-122"/>
                </a:rPr>
                <a:t>施工方案、安全技术措施、设备设施年检</a:t>
              </a:r>
              <a:endParaRPr kumimoji="1" lang="en-US" altLang="ko-KR" sz="2000" dirty="0">
                <a:latin typeface="微软雅黑" pitchFamily="34" charset="-122"/>
                <a:ea typeface="微软雅黑" pitchFamily="34" charset="-122"/>
              </a:endParaRPr>
            </a:p>
          </p:txBody>
        </p:sp>
        <p:sp>
          <p:nvSpPr>
            <p:cNvPr id="38" name="Text Box 13"/>
            <p:cNvSpPr txBox="1">
              <a:spLocks noChangeArrowheads="1"/>
            </p:cNvSpPr>
            <p:nvPr/>
          </p:nvSpPr>
          <p:spPr bwMode="auto">
            <a:xfrm>
              <a:off x="3071818" y="2457454"/>
              <a:ext cx="4410404" cy="400119"/>
            </a:xfrm>
            <a:prstGeom prst="rect">
              <a:avLst/>
            </a:prstGeom>
            <a:noFill/>
            <a:ln w="9525" algn="ctr">
              <a:noFill/>
              <a:miter lim="800000"/>
            </a:ln>
            <a:effectLst>
              <a:outerShdw dist="12700" dir="5400000" algn="ctr" rotWithShape="0">
                <a:schemeClr val="tx1"/>
              </a:outerShdw>
            </a:effectLst>
          </p:spPr>
          <p:txBody>
            <a:bodyPr wrap="none">
              <a:spAutoFit/>
            </a:bodyPr>
            <a:lstStyle/>
            <a:p>
              <a:pPr latinLnBrk="1">
                <a:defRPr/>
              </a:pPr>
              <a:r>
                <a:rPr kumimoji="1" lang="en-US" altLang="zh-CN" sz="2000" dirty="0">
                  <a:effectLst>
                    <a:outerShdw blurRad="38100" dist="38100" dir="2700000" algn="tl">
                      <a:srgbClr val="000000">
                        <a:alpha val="43137"/>
                      </a:srgbClr>
                    </a:outerShdw>
                  </a:effectLst>
                  <a:latin typeface="微软雅黑" pitchFamily="34" charset="-122"/>
                  <a:ea typeface="微软雅黑" pitchFamily="34" charset="-122"/>
                </a:rPr>
                <a:t>1000</a:t>
              </a:r>
              <a:r>
                <a:rPr kumimoji="1" lang="zh-CN" altLang="en-US" sz="2000" dirty="0">
                  <a:effectLst>
                    <a:outerShdw blurRad="38100" dist="38100" dir="2700000" algn="tl">
                      <a:srgbClr val="000000">
                        <a:alpha val="43137"/>
                      </a:srgbClr>
                    </a:outerShdw>
                  </a:effectLst>
                  <a:latin typeface="微软雅黑" pitchFamily="34" charset="-122"/>
                  <a:ea typeface="微软雅黑" pitchFamily="34" charset="-122"/>
                </a:rPr>
                <a:t>万元或高风险项目察看施工现场</a:t>
              </a:r>
              <a:endParaRPr kumimoji="1" lang="en-US" altLang="ko-KR" sz="20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9" name="Text Box 13"/>
            <p:cNvSpPr txBox="1">
              <a:spLocks noChangeArrowheads="1"/>
            </p:cNvSpPr>
            <p:nvPr/>
          </p:nvSpPr>
          <p:spPr bwMode="auto">
            <a:xfrm>
              <a:off x="2714612" y="1714488"/>
              <a:ext cx="1882342" cy="400119"/>
            </a:xfrm>
            <a:prstGeom prst="rect">
              <a:avLst/>
            </a:prstGeom>
            <a:noFill/>
            <a:ln w="9525" algn="ctr">
              <a:noFill/>
              <a:miter lim="800000"/>
            </a:ln>
            <a:effectLst>
              <a:outerShdw dist="12700" dir="5400000" algn="ctr" rotWithShape="0">
                <a:schemeClr val="tx1"/>
              </a:outerShdw>
            </a:effectLst>
          </p:spPr>
          <p:txBody>
            <a:bodyPr wrap="none">
              <a:spAutoFit/>
            </a:bodyPr>
            <a:lstStyle/>
            <a:p>
              <a:pPr latinLnBrk="1">
                <a:defRPr/>
              </a:pPr>
              <a:r>
                <a:rPr lang="zh-CN" altLang="en-US" sz="2000" dirty="0">
                  <a:latin typeface="微软雅黑" pitchFamily="34" charset="-122"/>
                  <a:ea typeface="微软雅黑" pitchFamily="34" charset="-122"/>
                  <a:cs typeface="Times New Roman" pitchFamily="18" charset="0"/>
                </a:rPr>
                <a:t>近</a:t>
              </a:r>
              <a:r>
                <a:rPr lang="en-US" altLang="ko-KR" sz="2000" dirty="0">
                  <a:latin typeface="微软雅黑" pitchFamily="34" charset="-122"/>
                  <a:ea typeface="微软雅黑" pitchFamily="34" charset="-122"/>
                  <a:cs typeface="Times New Roman" pitchFamily="18" charset="0"/>
                </a:rPr>
                <a:t>3</a:t>
              </a:r>
              <a:r>
                <a:rPr lang="zh-CN" altLang="en-US" sz="2000" dirty="0">
                  <a:latin typeface="微软雅黑" pitchFamily="34" charset="-122"/>
                  <a:ea typeface="微软雅黑" pitchFamily="34" charset="-122"/>
                  <a:cs typeface="Times New Roman" pitchFamily="18" charset="0"/>
                </a:rPr>
                <a:t>年安全业绩</a:t>
              </a:r>
              <a:endParaRPr lang="en-US" altLang="ko-KR" sz="2000" dirty="0">
                <a:latin typeface="微软雅黑" pitchFamily="34" charset="-122"/>
                <a:ea typeface="微软雅黑" pitchFamily="34" charset="-122"/>
                <a:cs typeface="Times New Roman" pitchFamily="18" charset="0"/>
              </a:endParaRPr>
            </a:p>
          </p:txBody>
        </p:sp>
      </p:grpSp>
      <p:sp>
        <p:nvSpPr>
          <p:cNvPr id="40"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dirty="0">
                <a:solidFill>
                  <a:srgbClr val="000099"/>
                </a:solidFill>
                <a:latin typeface="微软雅黑" pitchFamily="34" charset="-122"/>
                <a:ea typeface="微软雅黑" pitchFamily="34" charset="-122"/>
                <a:cs typeface="Times New Roman" pitchFamily="18" charset="0"/>
              </a:rPr>
              <a:t>2</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）安全资质审查</a:t>
            </a:r>
          </a:p>
        </p:txBody>
      </p:sp>
      <p:sp>
        <p:nvSpPr>
          <p:cNvPr id="43"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109</a:t>
            </a:fld>
            <a:endParaRPr lang="zh-CN" altLang="en-US" dirty="0"/>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ext Box 2"/>
          <p:cNvSpPr txBox="1">
            <a:spLocks noChangeArrowheads="1"/>
          </p:cNvSpPr>
          <p:nvPr/>
        </p:nvSpPr>
        <p:spPr bwMode="auto">
          <a:xfrm>
            <a:off x="4211638" y="4450110"/>
            <a:ext cx="431800" cy="1806575"/>
          </a:xfrm>
          <a:prstGeom prst="rect">
            <a:avLst/>
          </a:prstGeom>
          <a:noFill/>
          <a:ln w="12700">
            <a:solidFill>
              <a:schemeClr val="accent1"/>
            </a:solidFill>
            <a:miter lim="800000"/>
          </a:ln>
        </p:spPr>
        <p:txBody>
          <a:bodyPr>
            <a:spAutoFit/>
          </a:bodyPr>
          <a:lstStyle/>
          <a:p>
            <a:pPr>
              <a:spcBef>
                <a:spcPct val="50000"/>
              </a:spcBef>
              <a:buClr>
                <a:srgbClr val="FF0000"/>
              </a:buClr>
            </a:pPr>
            <a:r>
              <a:rPr kumimoji="1" lang="zh-CN" altLang="en-US" sz="1400">
                <a:latin typeface="微软雅黑" pitchFamily="34" charset="-122"/>
                <a:ea typeface="微软雅黑" pitchFamily="34" charset="-122"/>
                <a:cs typeface="微软雅黑" pitchFamily="34" charset="-122"/>
              </a:rPr>
              <a:t>物品堆放限高标志</a:t>
            </a:r>
          </a:p>
        </p:txBody>
      </p:sp>
      <p:sp>
        <p:nvSpPr>
          <p:cNvPr id="484354" name="Text Box 3"/>
          <p:cNvSpPr txBox="1">
            <a:spLocks noChangeArrowheads="1"/>
          </p:cNvSpPr>
          <p:nvPr/>
        </p:nvSpPr>
        <p:spPr bwMode="auto">
          <a:xfrm>
            <a:off x="1214438" y="3605560"/>
            <a:ext cx="3005137" cy="317500"/>
          </a:xfrm>
          <a:prstGeom prst="rect">
            <a:avLst/>
          </a:prstGeom>
          <a:noFill/>
          <a:ln w="12700">
            <a:solidFill>
              <a:schemeClr val="accent1"/>
            </a:solidFill>
            <a:miter lim="800000"/>
          </a:ln>
        </p:spPr>
        <p:txBody>
          <a:bodyPr>
            <a:spAutoFit/>
          </a:bodyPr>
          <a:lstStyle/>
          <a:p>
            <a:pPr algn="ctr">
              <a:spcBef>
                <a:spcPct val="50000"/>
              </a:spcBef>
              <a:buClr>
                <a:srgbClr val="FF0000"/>
              </a:buClr>
            </a:pPr>
            <a:r>
              <a:rPr kumimoji="1" lang="zh-CN" altLang="en-US" sz="1400">
                <a:latin typeface="微软雅黑" pitchFamily="34" charset="-122"/>
                <a:ea typeface="微软雅黑" pitchFamily="34" charset="-122"/>
                <a:cs typeface="微软雅黑" pitchFamily="34" charset="-122"/>
              </a:rPr>
              <a:t>文件夹放置对错一目了然</a:t>
            </a:r>
          </a:p>
        </p:txBody>
      </p:sp>
      <p:pic>
        <p:nvPicPr>
          <p:cNvPr id="484355" name="Picture 4" descr="0604 0081"/>
          <p:cNvPicPr>
            <a:picLocks noChangeAspect="1" noChangeArrowheads="1"/>
          </p:cNvPicPr>
          <p:nvPr/>
        </p:nvPicPr>
        <p:blipFill>
          <a:blip r:embed="rId3"/>
          <a:srcRect/>
          <a:stretch>
            <a:fillRect/>
          </a:stretch>
        </p:blipFill>
        <p:spPr bwMode="auto">
          <a:xfrm>
            <a:off x="1144588" y="4086572"/>
            <a:ext cx="2703512" cy="2254250"/>
          </a:xfrm>
          <a:prstGeom prst="rect">
            <a:avLst/>
          </a:prstGeom>
          <a:noFill/>
          <a:ln w="9525">
            <a:noFill/>
            <a:miter lim="800000"/>
            <a:headEnd/>
            <a:tailEnd/>
          </a:ln>
        </p:spPr>
      </p:pic>
      <p:pic>
        <p:nvPicPr>
          <p:cNvPr id="484356" name="Picture 5" descr="0604 0061"/>
          <p:cNvPicPr>
            <a:picLocks noChangeAspect="1" noChangeArrowheads="1"/>
          </p:cNvPicPr>
          <p:nvPr/>
        </p:nvPicPr>
        <p:blipFill>
          <a:blip r:embed="rId4"/>
          <a:srcRect/>
          <a:stretch>
            <a:fillRect/>
          </a:stretch>
        </p:blipFill>
        <p:spPr bwMode="auto">
          <a:xfrm>
            <a:off x="1644650" y="1872010"/>
            <a:ext cx="2290763" cy="1643062"/>
          </a:xfrm>
          <a:prstGeom prst="rect">
            <a:avLst/>
          </a:prstGeom>
          <a:noFill/>
          <a:ln w="9525">
            <a:noFill/>
            <a:miter lim="800000"/>
            <a:headEnd/>
            <a:tailEnd/>
          </a:ln>
        </p:spPr>
      </p:pic>
      <p:sp>
        <p:nvSpPr>
          <p:cNvPr id="484357" name="Rectangle 6"/>
          <p:cNvSpPr>
            <a:spLocks noChangeArrowheads="1"/>
          </p:cNvSpPr>
          <p:nvPr/>
        </p:nvSpPr>
        <p:spPr bwMode="auto">
          <a:xfrm>
            <a:off x="642938" y="1268760"/>
            <a:ext cx="4786312" cy="417512"/>
          </a:xfrm>
          <a:prstGeom prst="rect">
            <a:avLst/>
          </a:prstGeom>
          <a:noFill/>
          <a:ln w="9525">
            <a:noFill/>
            <a:miter lim="800000"/>
          </a:ln>
        </p:spPr>
        <p:txBody>
          <a:bodyPr>
            <a:spAutoFit/>
          </a:bodyPr>
          <a:lstStyle/>
          <a:p>
            <a:pPr marL="822325" lvl="1" indent="-285750" defTabSz="-635">
              <a:lnSpc>
                <a:spcPct val="130000"/>
              </a:lnSpc>
              <a:spcBef>
                <a:spcPct val="50000"/>
              </a:spcBef>
              <a:buClr>
                <a:srgbClr val="0070C0"/>
              </a:buClr>
              <a:buSzPct val="85000"/>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安全库存量与最大库存量的揭示</a:t>
            </a:r>
          </a:p>
        </p:txBody>
      </p:sp>
      <p:pic>
        <p:nvPicPr>
          <p:cNvPr id="484358" name="Picture 7" descr="0604 0200"/>
          <p:cNvPicPr>
            <a:picLocks noChangeAspect="1" noChangeArrowheads="1"/>
          </p:cNvPicPr>
          <p:nvPr/>
        </p:nvPicPr>
        <p:blipFill>
          <a:blip r:embed="rId5"/>
          <a:srcRect b="66"/>
          <a:stretch>
            <a:fillRect/>
          </a:stretch>
        </p:blipFill>
        <p:spPr bwMode="auto">
          <a:xfrm>
            <a:off x="4500563" y="1983135"/>
            <a:ext cx="4273550" cy="1584325"/>
          </a:xfrm>
          <a:prstGeom prst="rect">
            <a:avLst/>
          </a:prstGeom>
          <a:noFill/>
          <a:ln w="28575">
            <a:solidFill>
              <a:schemeClr val="tx1"/>
            </a:solidFill>
            <a:miter lim="800000"/>
            <a:headEnd/>
            <a:tailEnd/>
          </a:ln>
        </p:spPr>
      </p:pic>
      <p:pic>
        <p:nvPicPr>
          <p:cNvPr id="484359" name="Picture 8" descr="0604 0210"/>
          <p:cNvPicPr>
            <a:picLocks noChangeAspect="1" noChangeArrowheads="1"/>
          </p:cNvPicPr>
          <p:nvPr/>
        </p:nvPicPr>
        <p:blipFill>
          <a:blip r:embed="rId6"/>
          <a:srcRect b="38"/>
          <a:stretch>
            <a:fillRect/>
          </a:stretch>
        </p:blipFill>
        <p:spPr bwMode="auto">
          <a:xfrm>
            <a:off x="5143500" y="3921472"/>
            <a:ext cx="3249613" cy="2490788"/>
          </a:xfrm>
          <a:prstGeom prst="rect">
            <a:avLst/>
          </a:prstGeom>
          <a:noFill/>
          <a:ln w="9525">
            <a:noFill/>
            <a:miter lim="800000"/>
            <a:headEnd/>
            <a:tailEnd/>
          </a:ln>
        </p:spPr>
      </p:pic>
      <p:sp>
        <p:nvSpPr>
          <p:cNvPr id="1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a:t>
            </a:fld>
            <a:endParaRPr lang="zh-CN" altLang="en-US" dirty="0"/>
          </a:p>
        </p:txBody>
      </p:sp>
    </p:spTree>
  </p:cSld>
  <p:clrMapOvr>
    <a:masterClrMapping/>
  </p:clrMapOvr>
  <p:transition>
    <p:random/>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3"/>
          <a:srcRect/>
          <a:stretch>
            <a:fillRect/>
          </a:stretch>
        </p:blipFill>
        <p:spPr bwMode="auto">
          <a:xfrm>
            <a:off x="3582988" y="2625725"/>
            <a:ext cx="2500312" cy="2513013"/>
          </a:xfrm>
          <a:prstGeom prst="rect">
            <a:avLst/>
          </a:prstGeom>
          <a:noFill/>
          <a:ln w="9525">
            <a:noFill/>
            <a:miter lim="800000"/>
            <a:headEnd/>
            <a:tailEnd/>
          </a:ln>
        </p:spPr>
      </p:pic>
      <p:sp>
        <p:nvSpPr>
          <p:cNvPr id="11" name="Line 23"/>
          <p:cNvSpPr>
            <a:spLocks noChangeShapeType="1"/>
          </p:cNvSpPr>
          <p:nvPr/>
        </p:nvSpPr>
        <p:spPr bwMode="auto">
          <a:xfrm rot="15143245" flipH="1" flipV="1">
            <a:off x="4805363" y="2486025"/>
            <a:ext cx="342900" cy="10795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12" name="Line 24"/>
          <p:cNvSpPr>
            <a:spLocks noChangeShapeType="1"/>
          </p:cNvSpPr>
          <p:nvPr/>
        </p:nvSpPr>
        <p:spPr bwMode="auto">
          <a:xfrm rot="4384254" flipH="1">
            <a:off x="5657850" y="4791075"/>
            <a:ext cx="247650" cy="19050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13" name="Line 25"/>
          <p:cNvSpPr>
            <a:spLocks noChangeShapeType="1"/>
          </p:cNvSpPr>
          <p:nvPr/>
        </p:nvSpPr>
        <p:spPr bwMode="auto">
          <a:xfrm rot="120645" flipH="1">
            <a:off x="5773738" y="2932113"/>
            <a:ext cx="247650" cy="19050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14" name="AutoShape 28"/>
          <p:cNvSpPr>
            <a:spLocks noChangeArrowheads="1"/>
          </p:cNvSpPr>
          <p:nvPr/>
        </p:nvSpPr>
        <p:spPr bwMode="gray">
          <a:xfrm flipH="1">
            <a:off x="4297363" y="1554163"/>
            <a:ext cx="1382712" cy="677862"/>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15" name="AutoShape 29"/>
          <p:cNvSpPr>
            <a:spLocks noChangeArrowheads="1"/>
          </p:cNvSpPr>
          <p:nvPr/>
        </p:nvSpPr>
        <p:spPr bwMode="gray">
          <a:xfrm flipH="1">
            <a:off x="4333883" y="1592925"/>
            <a:ext cx="1300162" cy="587375"/>
          </a:xfrm>
          <a:prstGeom prst="roundRect">
            <a:avLst>
              <a:gd name="adj" fmla="val 50000"/>
            </a:avLst>
          </a:prstGeom>
          <a:solidFill>
            <a:srgbClr val="FFFF0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a:latin typeface="微软雅黑" pitchFamily="34" charset="-122"/>
              <a:ea typeface="微软雅黑" pitchFamily="34" charset="-122"/>
            </a:endParaRPr>
          </a:p>
        </p:txBody>
      </p:sp>
      <p:sp>
        <p:nvSpPr>
          <p:cNvPr id="16" name="Rectangle 31"/>
          <p:cNvSpPr>
            <a:spLocks noChangeArrowheads="1"/>
          </p:cNvSpPr>
          <p:nvPr/>
        </p:nvSpPr>
        <p:spPr bwMode="auto">
          <a:xfrm>
            <a:off x="4429125" y="1701800"/>
            <a:ext cx="1108075" cy="369888"/>
          </a:xfrm>
          <a:prstGeom prst="rect">
            <a:avLst/>
          </a:prstGeom>
          <a:noFill/>
          <a:ln w="9525" algn="ctr">
            <a:noFill/>
            <a:miter lim="800000"/>
          </a:ln>
        </p:spPr>
        <p:txBody>
          <a:bodyPr wrap="none">
            <a:spAutoFit/>
          </a:bodyPr>
          <a:lstStyle/>
          <a:p>
            <a:pPr algn="ctr" eaLnBrk="0" hangingPunct="0"/>
            <a:r>
              <a:rPr lang="zh-CN" altLang="en-US" sz="1800" b="1">
                <a:solidFill>
                  <a:srgbClr val="000000"/>
                </a:solidFill>
                <a:latin typeface="微软雅黑" pitchFamily="34" charset="-122"/>
                <a:ea typeface="微软雅黑" pitchFamily="34" charset="-122"/>
                <a:cs typeface="Times New Roman" pitchFamily="18" charset="0"/>
              </a:rPr>
              <a:t>安全职责</a:t>
            </a:r>
            <a:endParaRPr lang="en-US" altLang="zh-CN" sz="1800" b="1">
              <a:solidFill>
                <a:srgbClr val="1C1C1C"/>
              </a:solidFill>
              <a:latin typeface="微软雅黑" pitchFamily="34" charset="-122"/>
              <a:ea typeface="微软雅黑" pitchFamily="34" charset="-122"/>
              <a:cs typeface="Times New Roman" pitchFamily="18" charset="0"/>
            </a:endParaRPr>
          </a:p>
        </p:txBody>
      </p:sp>
      <p:sp>
        <p:nvSpPr>
          <p:cNvPr id="17" name="AutoShape 41"/>
          <p:cNvSpPr>
            <a:spLocks noChangeArrowheads="1"/>
          </p:cNvSpPr>
          <p:nvPr/>
        </p:nvSpPr>
        <p:spPr bwMode="gray">
          <a:xfrm flipH="1">
            <a:off x="5915025" y="2286000"/>
            <a:ext cx="1382713" cy="677863"/>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18" name="AutoShape 42"/>
          <p:cNvSpPr>
            <a:spLocks noChangeArrowheads="1"/>
          </p:cNvSpPr>
          <p:nvPr/>
        </p:nvSpPr>
        <p:spPr bwMode="gray">
          <a:xfrm flipH="1">
            <a:off x="5951566" y="2323667"/>
            <a:ext cx="1300162" cy="587375"/>
          </a:xfrm>
          <a:prstGeom prst="roundRect">
            <a:avLst>
              <a:gd name="adj" fmla="val 50000"/>
            </a:avLst>
          </a:prstGeom>
          <a:solidFill>
            <a:srgbClr val="FFFF0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dirty="0">
              <a:latin typeface="微软雅黑" pitchFamily="34" charset="-122"/>
              <a:ea typeface="微软雅黑" pitchFamily="34" charset="-122"/>
            </a:endParaRPr>
          </a:p>
        </p:txBody>
      </p:sp>
      <p:sp>
        <p:nvSpPr>
          <p:cNvPr id="19" name="Rectangle 43"/>
          <p:cNvSpPr>
            <a:spLocks noChangeArrowheads="1"/>
          </p:cNvSpPr>
          <p:nvPr/>
        </p:nvSpPr>
        <p:spPr bwMode="auto">
          <a:xfrm>
            <a:off x="6057900" y="2441575"/>
            <a:ext cx="1108075" cy="368300"/>
          </a:xfrm>
          <a:prstGeom prst="rect">
            <a:avLst/>
          </a:prstGeom>
          <a:noFill/>
          <a:ln w="9525" algn="ctr">
            <a:noFill/>
            <a:miter lim="800000"/>
          </a:ln>
        </p:spPr>
        <p:txBody>
          <a:bodyPr wrap="none">
            <a:spAutoFit/>
          </a:bodyPr>
          <a:lstStyle/>
          <a:p>
            <a:pPr algn="ctr" eaLnBrk="0" hangingPunct="0"/>
            <a:r>
              <a:rPr lang="zh-CN" altLang="en-US" sz="1800" b="1">
                <a:solidFill>
                  <a:srgbClr val="000000"/>
                </a:solidFill>
                <a:latin typeface="微软雅黑" pitchFamily="34" charset="-122"/>
                <a:ea typeface="微软雅黑" pitchFamily="34" charset="-122"/>
                <a:cs typeface="Times New Roman" pitchFamily="18" charset="0"/>
              </a:rPr>
              <a:t>法规标准</a:t>
            </a:r>
            <a:endParaRPr lang="en-US" altLang="zh-CN" sz="1800" b="1">
              <a:solidFill>
                <a:srgbClr val="1C1C1C"/>
              </a:solidFill>
              <a:latin typeface="微软雅黑" pitchFamily="34" charset="-122"/>
              <a:ea typeface="微软雅黑" pitchFamily="34" charset="-122"/>
              <a:cs typeface="Times New Roman" pitchFamily="18" charset="0"/>
            </a:endParaRPr>
          </a:p>
        </p:txBody>
      </p:sp>
      <p:sp>
        <p:nvSpPr>
          <p:cNvPr id="22" name="Line 50"/>
          <p:cNvSpPr>
            <a:spLocks noChangeShapeType="1"/>
          </p:cNvSpPr>
          <p:nvPr/>
        </p:nvSpPr>
        <p:spPr bwMode="auto">
          <a:xfrm rot="2147097" flipH="1">
            <a:off x="6021388" y="3848100"/>
            <a:ext cx="249237" cy="19050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23" name="AutoShape 41"/>
          <p:cNvSpPr>
            <a:spLocks noChangeArrowheads="1"/>
          </p:cNvSpPr>
          <p:nvPr/>
        </p:nvSpPr>
        <p:spPr bwMode="gray">
          <a:xfrm flipH="1">
            <a:off x="6261100" y="3590925"/>
            <a:ext cx="1382713" cy="677863"/>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24" name="AutoShape 42"/>
          <p:cNvSpPr>
            <a:spLocks noChangeArrowheads="1"/>
          </p:cNvSpPr>
          <p:nvPr/>
        </p:nvSpPr>
        <p:spPr bwMode="gray">
          <a:xfrm flipH="1">
            <a:off x="6327900" y="3671827"/>
            <a:ext cx="1300162" cy="587375"/>
          </a:xfrm>
          <a:prstGeom prst="roundRect">
            <a:avLst>
              <a:gd name="adj" fmla="val 50000"/>
            </a:avLst>
          </a:prstGeom>
          <a:solidFill>
            <a:srgbClr val="FFFF00"/>
          </a:solidFill>
          <a:ln w="19050" algn="ctr">
            <a:solidFill>
              <a:srgbClr val="F8F8F8"/>
            </a:solidFill>
            <a:round/>
          </a:ln>
          <a:effectLst/>
          <a:scene3d>
            <a:camera prst="orthographicFront"/>
            <a:lightRig rig="threePt" dir="t"/>
          </a:scene3d>
          <a:sp3d>
            <a:bevelT/>
          </a:sp3d>
        </p:spPr>
        <p:txBody>
          <a:bodyPr wrap="none" anchor="ctr"/>
          <a:lstStyle/>
          <a:p>
            <a:pPr>
              <a:defRPr/>
            </a:pPr>
            <a:endParaRPr lang="en-US" sz="1800" dirty="0">
              <a:latin typeface="微软雅黑" pitchFamily="34" charset="-122"/>
              <a:ea typeface="微软雅黑" pitchFamily="34" charset="-122"/>
            </a:endParaRPr>
          </a:p>
        </p:txBody>
      </p:sp>
      <p:sp>
        <p:nvSpPr>
          <p:cNvPr id="25" name="Rectangle 43"/>
          <p:cNvSpPr>
            <a:spLocks noChangeArrowheads="1"/>
          </p:cNvSpPr>
          <p:nvPr/>
        </p:nvSpPr>
        <p:spPr bwMode="auto">
          <a:xfrm>
            <a:off x="6403975" y="3746500"/>
            <a:ext cx="1346200" cy="369888"/>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发包方制度</a:t>
            </a:r>
            <a:endParaRPr lang="en-US" altLang="zh-CN" sz="1800" b="1">
              <a:solidFill>
                <a:srgbClr val="1C1C1C"/>
              </a:solidFill>
              <a:latin typeface="微软雅黑" pitchFamily="34" charset="-122"/>
              <a:ea typeface="微软雅黑" pitchFamily="34" charset="-122"/>
            </a:endParaRPr>
          </a:p>
        </p:txBody>
      </p:sp>
      <p:sp>
        <p:nvSpPr>
          <p:cNvPr id="27" name="AutoShape 41"/>
          <p:cNvSpPr>
            <a:spLocks noChangeArrowheads="1"/>
          </p:cNvSpPr>
          <p:nvPr/>
        </p:nvSpPr>
        <p:spPr bwMode="gray">
          <a:xfrm flipH="1">
            <a:off x="5907088" y="4805363"/>
            <a:ext cx="1382712" cy="677862"/>
          </a:xfrm>
          <a:prstGeom prst="roundRect">
            <a:avLst>
              <a:gd name="adj" fmla="val 50000"/>
            </a:avLst>
          </a:prstGeom>
          <a:solidFill>
            <a:srgbClr val="B2B2B2"/>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28" name="AutoShape 42"/>
          <p:cNvSpPr>
            <a:spLocks noChangeArrowheads="1"/>
          </p:cNvSpPr>
          <p:nvPr/>
        </p:nvSpPr>
        <p:spPr bwMode="gray">
          <a:xfrm flipH="1">
            <a:off x="5974081" y="4886273"/>
            <a:ext cx="1300162" cy="587375"/>
          </a:xfrm>
          <a:prstGeom prst="roundRect">
            <a:avLst>
              <a:gd name="adj" fmla="val 50000"/>
            </a:avLst>
          </a:prstGeom>
          <a:solidFill>
            <a:srgbClr val="FFFF00"/>
          </a:solidFill>
          <a:ln w="19050" algn="ctr">
            <a:solidFill>
              <a:srgbClr val="F8F8F8"/>
            </a:solidFill>
            <a:round/>
          </a:ln>
          <a:effectLst/>
          <a:scene3d>
            <a:camera prst="orthographicFront"/>
            <a:lightRig rig="threePt" dir="t"/>
          </a:scene3d>
          <a:sp3d>
            <a:bevelT/>
          </a:sp3d>
        </p:spPr>
        <p:txBody>
          <a:bodyPr wrap="none" anchor="ctr"/>
          <a:lstStyle/>
          <a:p>
            <a:pPr>
              <a:defRPr/>
            </a:pPr>
            <a:endParaRPr lang="en-US" sz="1800" dirty="0">
              <a:latin typeface="微软雅黑" pitchFamily="34" charset="-122"/>
              <a:ea typeface="微软雅黑" pitchFamily="34" charset="-122"/>
            </a:endParaRPr>
          </a:p>
        </p:txBody>
      </p:sp>
      <p:sp>
        <p:nvSpPr>
          <p:cNvPr id="29" name="Rectangle 43"/>
          <p:cNvSpPr>
            <a:spLocks noChangeArrowheads="1"/>
          </p:cNvSpPr>
          <p:nvPr/>
        </p:nvSpPr>
        <p:spPr bwMode="auto">
          <a:xfrm>
            <a:off x="6049963" y="4960938"/>
            <a:ext cx="1114425" cy="369887"/>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人员培训</a:t>
            </a:r>
            <a:endParaRPr lang="en-US" altLang="zh-CN" sz="1800" b="1">
              <a:solidFill>
                <a:srgbClr val="1C1C1C"/>
              </a:solidFill>
              <a:latin typeface="微软雅黑" pitchFamily="34" charset="-122"/>
              <a:ea typeface="微软雅黑" pitchFamily="34" charset="-122"/>
            </a:endParaRPr>
          </a:p>
        </p:txBody>
      </p:sp>
      <p:sp>
        <p:nvSpPr>
          <p:cNvPr id="33" name="Line 19"/>
          <p:cNvSpPr>
            <a:spLocks noChangeShapeType="1"/>
          </p:cNvSpPr>
          <p:nvPr/>
        </p:nvSpPr>
        <p:spPr bwMode="auto">
          <a:xfrm>
            <a:off x="3648075" y="2800350"/>
            <a:ext cx="342900" cy="10795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34" name="Line 20"/>
          <p:cNvSpPr>
            <a:spLocks noChangeShapeType="1"/>
          </p:cNvSpPr>
          <p:nvPr/>
        </p:nvSpPr>
        <p:spPr bwMode="auto">
          <a:xfrm flipV="1">
            <a:off x="3463925" y="4529138"/>
            <a:ext cx="247650" cy="19050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35" name="Line 21"/>
          <p:cNvSpPr>
            <a:spLocks noChangeShapeType="1"/>
          </p:cNvSpPr>
          <p:nvPr/>
        </p:nvSpPr>
        <p:spPr bwMode="auto">
          <a:xfrm rot="18903867" flipV="1">
            <a:off x="4187825" y="5146675"/>
            <a:ext cx="328613" cy="174625"/>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36" name="Line 22"/>
          <p:cNvSpPr>
            <a:spLocks noChangeShapeType="1"/>
          </p:cNvSpPr>
          <p:nvPr/>
        </p:nvSpPr>
        <p:spPr bwMode="auto">
          <a:xfrm rot="2103433" flipV="1">
            <a:off x="3302000" y="3694113"/>
            <a:ext cx="249238" cy="190500"/>
          </a:xfrm>
          <a:prstGeom prst="line">
            <a:avLst/>
          </a:prstGeom>
          <a:noFill/>
          <a:ln w="76200">
            <a:solidFill>
              <a:schemeClr val="bg2">
                <a:lumMod val="50000"/>
              </a:schemeClr>
            </a:solidFill>
            <a:round/>
            <a:tailEnd type="triangle" w="med" len="med"/>
          </a:ln>
          <a:effectLst/>
        </p:spPr>
        <p:txBody>
          <a:bodyPr wrap="none" anchor="ctr"/>
          <a:lstStyle/>
          <a:p>
            <a:pPr>
              <a:defRPr/>
            </a:pPr>
            <a:endParaRPr lang="en-US" sz="1800">
              <a:latin typeface="微软雅黑" pitchFamily="34" charset="-122"/>
              <a:ea typeface="微软雅黑" pitchFamily="34" charset="-122"/>
            </a:endParaRPr>
          </a:p>
        </p:txBody>
      </p:sp>
      <p:sp>
        <p:nvSpPr>
          <p:cNvPr id="37" name="AutoShape 26"/>
          <p:cNvSpPr>
            <a:spLocks noChangeArrowheads="1"/>
          </p:cNvSpPr>
          <p:nvPr/>
        </p:nvSpPr>
        <p:spPr bwMode="gray">
          <a:xfrm>
            <a:off x="2195513" y="2339975"/>
            <a:ext cx="1384300" cy="677863"/>
          </a:xfrm>
          <a:prstGeom prst="roundRect">
            <a:avLst>
              <a:gd name="adj" fmla="val 50000"/>
            </a:avLst>
          </a:prstGeom>
          <a:solidFill>
            <a:srgbClr val="00B050"/>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38" name="AutoShape 27"/>
          <p:cNvSpPr>
            <a:spLocks noChangeArrowheads="1"/>
          </p:cNvSpPr>
          <p:nvPr/>
        </p:nvSpPr>
        <p:spPr bwMode="gray">
          <a:xfrm>
            <a:off x="2229503" y="2380330"/>
            <a:ext cx="1301750" cy="587375"/>
          </a:xfrm>
          <a:prstGeom prst="roundRect">
            <a:avLst>
              <a:gd name="adj" fmla="val 50000"/>
            </a:avLst>
          </a:prstGeom>
          <a:solidFill>
            <a:srgbClr val="00B05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dirty="0">
              <a:latin typeface="微软雅黑" pitchFamily="34" charset="-122"/>
              <a:ea typeface="微软雅黑" pitchFamily="34" charset="-122"/>
            </a:endParaRPr>
          </a:p>
        </p:txBody>
      </p:sp>
      <p:sp>
        <p:nvSpPr>
          <p:cNvPr id="39" name="Rectangle 30"/>
          <p:cNvSpPr>
            <a:spLocks noChangeArrowheads="1"/>
          </p:cNvSpPr>
          <p:nvPr/>
        </p:nvSpPr>
        <p:spPr bwMode="auto">
          <a:xfrm>
            <a:off x="2371725" y="2470150"/>
            <a:ext cx="1114425" cy="369888"/>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设备设施</a:t>
            </a:r>
            <a:endParaRPr lang="en-US" altLang="zh-CN" sz="1800" b="1">
              <a:solidFill>
                <a:srgbClr val="1C1C1C"/>
              </a:solidFill>
              <a:latin typeface="微软雅黑" pitchFamily="34" charset="-122"/>
              <a:ea typeface="微软雅黑" pitchFamily="34" charset="-122"/>
            </a:endParaRPr>
          </a:p>
        </p:txBody>
      </p:sp>
      <p:sp>
        <p:nvSpPr>
          <p:cNvPr id="49" name="AutoShape 26"/>
          <p:cNvSpPr>
            <a:spLocks noChangeArrowheads="1"/>
          </p:cNvSpPr>
          <p:nvPr/>
        </p:nvSpPr>
        <p:spPr bwMode="gray">
          <a:xfrm>
            <a:off x="1901825" y="3482975"/>
            <a:ext cx="1384300" cy="677863"/>
          </a:xfrm>
          <a:prstGeom prst="roundRect">
            <a:avLst>
              <a:gd name="adj" fmla="val 50000"/>
            </a:avLst>
          </a:prstGeom>
          <a:solidFill>
            <a:srgbClr val="00B050"/>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50" name="AutoShape 27"/>
          <p:cNvSpPr>
            <a:spLocks noChangeArrowheads="1"/>
          </p:cNvSpPr>
          <p:nvPr/>
        </p:nvSpPr>
        <p:spPr bwMode="gray">
          <a:xfrm>
            <a:off x="1934812" y="3523338"/>
            <a:ext cx="1301750" cy="587375"/>
          </a:xfrm>
          <a:prstGeom prst="roundRect">
            <a:avLst>
              <a:gd name="adj" fmla="val 50000"/>
            </a:avLst>
          </a:prstGeom>
          <a:solidFill>
            <a:srgbClr val="00B05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dirty="0">
              <a:latin typeface="微软雅黑" pitchFamily="34" charset="-122"/>
              <a:ea typeface="微软雅黑" pitchFamily="34" charset="-122"/>
            </a:endParaRPr>
          </a:p>
        </p:txBody>
      </p:sp>
      <p:sp>
        <p:nvSpPr>
          <p:cNvPr id="51" name="Rectangle 30"/>
          <p:cNvSpPr>
            <a:spLocks noChangeArrowheads="1"/>
          </p:cNvSpPr>
          <p:nvPr/>
        </p:nvSpPr>
        <p:spPr bwMode="auto">
          <a:xfrm>
            <a:off x="2078038" y="3613150"/>
            <a:ext cx="1114425" cy="369888"/>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监督检查</a:t>
            </a:r>
            <a:endParaRPr lang="en-US" altLang="zh-CN" sz="1800" b="1">
              <a:solidFill>
                <a:srgbClr val="1C1C1C"/>
              </a:solidFill>
              <a:latin typeface="微软雅黑" pitchFamily="34" charset="-122"/>
              <a:ea typeface="微软雅黑" pitchFamily="34" charset="-122"/>
            </a:endParaRPr>
          </a:p>
        </p:txBody>
      </p:sp>
      <p:sp>
        <p:nvSpPr>
          <p:cNvPr id="52" name="AutoShape 26"/>
          <p:cNvSpPr>
            <a:spLocks noChangeArrowheads="1"/>
          </p:cNvSpPr>
          <p:nvPr/>
        </p:nvSpPr>
        <p:spPr bwMode="gray">
          <a:xfrm>
            <a:off x="2082800" y="4519613"/>
            <a:ext cx="1384300" cy="677862"/>
          </a:xfrm>
          <a:prstGeom prst="roundRect">
            <a:avLst>
              <a:gd name="adj" fmla="val 50000"/>
            </a:avLst>
          </a:prstGeom>
          <a:solidFill>
            <a:srgbClr val="00B050"/>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53" name="AutoShape 27"/>
          <p:cNvSpPr>
            <a:spLocks noChangeArrowheads="1"/>
          </p:cNvSpPr>
          <p:nvPr/>
        </p:nvSpPr>
        <p:spPr bwMode="gray">
          <a:xfrm>
            <a:off x="2116130" y="4559988"/>
            <a:ext cx="1301750" cy="587375"/>
          </a:xfrm>
          <a:prstGeom prst="roundRect">
            <a:avLst>
              <a:gd name="adj" fmla="val 50000"/>
            </a:avLst>
          </a:prstGeom>
          <a:solidFill>
            <a:srgbClr val="00B05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dirty="0">
              <a:latin typeface="微软雅黑" pitchFamily="34" charset="-122"/>
              <a:ea typeface="微软雅黑" pitchFamily="34" charset="-122"/>
            </a:endParaRPr>
          </a:p>
        </p:txBody>
      </p:sp>
      <p:sp>
        <p:nvSpPr>
          <p:cNvPr id="54" name="Rectangle 30"/>
          <p:cNvSpPr>
            <a:spLocks noChangeArrowheads="1"/>
          </p:cNvSpPr>
          <p:nvPr/>
        </p:nvSpPr>
        <p:spPr bwMode="auto">
          <a:xfrm>
            <a:off x="2184400" y="4527550"/>
            <a:ext cx="1114425" cy="646113"/>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应急预案</a:t>
            </a:r>
            <a:endParaRPr lang="en-US" altLang="zh-CN" sz="1800" b="1">
              <a:solidFill>
                <a:srgbClr val="1C1C1C"/>
              </a:solidFill>
              <a:latin typeface="微软雅黑" pitchFamily="34" charset="-122"/>
              <a:ea typeface="微软雅黑" pitchFamily="34" charset="-122"/>
            </a:endParaRPr>
          </a:p>
          <a:p>
            <a:pPr algn="ctr" eaLnBrk="0" hangingPunct="0"/>
            <a:r>
              <a:rPr lang="zh-CN" altLang="en-US" sz="1800" b="1">
                <a:solidFill>
                  <a:srgbClr val="1C1C1C"/>
                </a:solidFill>
                <a:latin typeface="微软雅黑" pitchFamily="34" charset="-122"/>
                <a:ea typeface="微软雅黑" pitchFamily="34" charset="-122"/>
              </a:rPr>
              <a:t>与装备</a:t>
            </a:r>
            <a:endParaRPr lang="en-US" altLang="zh-CN" sz="1800" b="1">
              <a:solidFill>
                <a:srgbClr val="1C1C1C"/>
              </a:solidFill>
              <a:latin typeface="微软雅黑" pitchFamily="34" charset="-122"/>
              <a:ea typeface="微软雅黑" pitchFamily="34" charset="-122"/>
            </a:endParaRPr>
          </a:p>
        </p:txBody>
      </p:sp>
      <p:sp>
        <p:nvSpPr>
          <p:cNvPr id="55" name="AutoShape 26"/>
          <p:cNvSpPr>
            <a:spLocks noChangeArrowheads="1"/>
          </p:cNvSpPr>
          <p:nvPr/>
        </p:nvSpPr>
        <p:spPr bwMode="gray">
          <a:xfrm>
            <a:off x="3082925" y="5394325"/>
            <a:ext cx="1384300" cy="677863"/>
          </a:xfrm>
          <a:prstGeom prst="roundRect">
            <a:avLst>
              <a:gd name="adj" fmla="val 50000"/>
            </a:avLst>
          </a:prstGeom>
          <a:solidFill>
            <a:srgbClr val="00B050"/>
          </a:solidFill>
          <a:ln w="57150" algn="ctr">
            <a:noFill/>
            <a:round/>
          </a:ln>
          <a:effectLst>
            <a:outerShdw dist="63500" dir="3187806" algn="ctr" rotWithShape="0">
              <a:srgbClr val="1C1C1C">
                <a:alpha val="50000"/>
              </a:srgbClr>
            </a:outerShdw>
          </a:effectLst>
        </p:spPr>
        <p:txBody>
          <a:bodyPr wrap="none" anchor="ctr"/>
          <a:lstStyle/>
          <a:p>
            <a:pPr>
              <a:defRPr/>
            </a:pPr>
            <a:endParaRPr lang="en-US" sz="1800">
              <a:latin typeface="微软雅黑" pitchFamily="34" charset="-122"/>
              <a:ea typeface="微软雅黑" pitchFamily="34" charset="-122"/>
            </a:endParaRPr>
          </a:p>
        </p:txBody>
      </p:sp>
      <p:sp>
        <p:nvSpPr>
          <p:cNvPr id="56" name="AutoShape 27"/>
          <p:cNvSpPr>
            <a:spLocks noChangeArrowheads="1"/>
          </p:cNvSpPr>
          <p:nvPr/>
        </p:nvSpPr>
        <p:spPr bwMode="gray">
          <a:xfrm>
            <a:off x="3116262" y="5434031"/>
            <a:ext cx="1301750" cy="587375"/>
          </a:xfrm>
          <a:prstGeom prst="roundRect">
            <a:avLst>
              <a:gd name="adj" fmla="val 50000"/>
            </a:avLst>
          </a:prstGeom>
          <a:solidFill>
            <a:srgbClr val="00B050"/>
          </a:solidFill>
          <a:ln w="19050" algn="ctr">
            <a:noFill/>
            <a:rou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defRPr/>
            </a:pPr>
            <a:endParaRPr lang="en-US" sz="1800" dirty="0">
              <a:latin typeface="微软雅黑" pitchFamily="34" charset="-122"/>
              <a:ea typeface="微软雅黑" pitchFamily="34" charset="-122"/>
            </a:endParaRPr>
          </a:p>
        </p:txBody>
      </p:sp>
      <p:sp>
        <p:nvSpPr>
          <p:cNvPr id="57" name="Rectangle 30"/>
          <p:cNvSpPr>
            <a:spLocks noChangeArrowheads="1"/>
          </p:cNvSpPr>
          <p:nvPr/>
        </p:nvSpPr>
        <p:spPr bwMode="auto">
          <a:xfrm>
            <a:off x="3071813" y="5399088"/>
            <a:ext cx="1463675" cy="646112"/>
          </a:xfrm>
          <a:prstGeom prst="rect">
            <a:avLst/>
          </a:prstGeom>
          <a:noFill/>
          <a:ln w="9525" algn="ctr">
            <a:noFill/>
            <a:miter lim="800000"/>
          </a:ln>
        </p:spPr>
        <p:txBody>
          <a:bodyPr wrap="none">
            <a:spAutoFit/>
          </a:bodyPr>
          <a:lstStyle/>
          <a:p>
            <a:pPr algn="ctr" eaLnBrk="0" hangingPunct="0"/>
            <a:r>
              <a:rPr lang="zh-CN" altLang="en-US" sz="1800" b="1">
                <a:solidFill>
                  <a:srgbClr val="1C1C1C"/>
                </a:solidFill>
                <a:latin typeface="微软雅黑" pitchFamily="34" charset="-122"/>
                <a:ea typeface="微软雅黑" pitchFamily="34" charset="-122"/>
              </a:rPr>
              <a:t>绩效控制与 </a:t>
            </a:r>
            <a:endParaRPr lang="en-US" altLang="zh-CN" sz="1800" b="1">
              <a:solidFill>
                <a:srgbClr val="1C1C1C"/>
              </a:solidFill>
              <a:latin typeface="微软雅黑" pitchFamily="34" charset="-122"/>
              <a:ea typeface="微软雅黑" pitchFamily="34" charset="-122"/>
            </a:endParaRPr>
          </a:p>
          <a:p>
            <a:pPr algn="ctr" eaLnBrk="0" hangingPunct="0"/>
            <a:r>
              <a:rPr lang="zh-CN" altLang="en-US" sz="1800" b="1">
                <a:solidFill>
                  <a:srgbClr val="1C1C1C"/>
                </a:solidFill>
                <a:latin typeface="微软雅黑" pitchFamily="34" charset="-122"/>
                <a:ea typeface="微软雅黑" pitchFamily="34" charset="-122"/>
              </a:rPr>
              <a:t>风险抵押金</a:t>
            </a:r>
            <a:endParaRPr lang="en-US" altLang="zh-CN" sz="1800" b="1">
              <a:solidFill>
                <a:srgbClr val="1C1C1C"/>
              </a:solidFill>
              <a:latin typeface="微软雅黑" pitchFamily="34" charset="-122"/>
              <a:ea typeface="微软雅黑" pitchFamily="34" charset="-122"/>
            </a:endParaRPr>
          </a:p>
        </p:txBody>
      </p:sp>
      <p:sp>
        <p:nvSpPr>
          <p:cNvPr id="892980" name="矩形 39"/>
          <p:cNvSpPr>
            <a:spLocks noChangeArrowheads="1"/>
          </p:cNvSpPr>
          <p:nvPr/>
        </p:nvSpPr>
        <p:spPr bwMode="auto">
          <a:xfrm>
            <a:off x="4286250" y="3286125"/>
            <a:ext cx="1000125" cy="1077913"/>
          </a:xfrm>
          <a:prstGeom prst="rect">
            <a:avLst/>
          </a:prstGeom>
          <a:noFill/>
          <a:ln w="9525">
            <a:noFill/>
            <a:miter lim="800000"/>
          </a:ln>
        </p:spPr>
        <p:txBody>
          <a:bodyPr>
            <a:spAutoFit/>
          </a:bodyPr>
          <a:lstStyle/>
          <a:p>
            <a:r>
              <a:rPr lang="zh-CN" altLang="en-US" sz="3200" b="1">
                <a:solidFill>
                  <a:srgbClr val="000099"/>
                </a:solidFill>
                <a:latin typeface="微软雅黑" pitchFamily="34" charset="-122"/>
                <a:ea typeface="微软雅黑" pitchFamily="34" charset="-122"/>
                <a:cs typeface="Times New Roman" pitchFamily="18" charset="0"/>
              </a:rPr>
              <a:t>安全协议</a:t>
            </a:r>
            <a:endParaRPr lang="zh-CN" altLang="en-US" sz="1200">
              <a:latin typeface="微软雅黑" pitchFamily="34" charset="-122"/>
              <a:ea typeface="微软雅黑" pitchFamily="34" charset="-122"/>
              <a:cs typeface="Times New Roman" pitchFamily="18" charset="0"/>
            </a:endParaRPr>
          </a:p>
        </p:txBody>
      </p:sp>
      <p:sp>
        <p:nvSpPr>
          <p:cNvPr id="40"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dirty="0">
                <a:solidFill>
                  <a:srgbClr val="000099"/>
                </a:solidFill>
                <a:latin typeface="微软雅黑" pitchFamily="34" charset="-122"/>
                <a:ea typeface="微软雅黑" pitchFamily="34" charset="-122"/>
                <a:cs typeface="Times New Roman" pitchFamily="18" charset="0"/>
              </a:rPr>
              <a:t>2</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）签订安全协议</a:t>
            </a:r>
          </a:p>
        </p:txBody>
      </p:sp>
      <p:sp>
        <p:nvSpPr>
          <p:cNvPr id="4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110</a:t>
            </a:fld>
            <a:endParaRPr lang="zh-CN" altLang="en-US" dirty="0"/>
          </a:p>
        </p:txBody>
      </p:sp>
    </p:spTree>
  </p:cSld>
  <p:clrMapOvr>
    <a:masterClrMapping/>
  </p:clrMapOvr>
  <p:transition>
    <p:random/>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Arc 11"/>
          <p:cNvSpPr/>
          <p:nvPr/>
        </p:nvSpPr>
        <p:spPr bwMode="auto">
          <a:xfrm rot="-8712216">
            <a:off x="2386013" y="2012950"/>
            <a:ext cx="4708525" cy="4081463"/>
          </a:xfrm>
          <a:custGeom>
            <a:avLst/>
            <a:gdLst>
              <a:gd name="T0" fmla="*/ 171665 w 43200"/>
              <a:gd name="T1" fmla="*/ 3238323 h 37429"/>
              <a:gd name="T2" fmla="*/ 3956142 w 43200"/>
              <a:gd name="T3" fmla="*/ 4081463 h 37429"/>
              <a:gd name="T4" fmla="*/ 2354263 w 43200"/>
              <a:gd name="T5" fmla="*/ 2355382 h 37429"/>
              <a:gd name="T6" fmla="*/ 0 60000 65536"/>
              <a:gd name="T7" fmla="*/ 0 60000 65536"/>
              <a:gd name="T8" fmla="*/ 0 60000 65536"/>
              <a:gd name="T9" fmla="*/ 0 w 43200"/>
              <a:gd name="T10" fmla="*/ 0 h 37429"/>
              <a:gd name="T11" fmla="*/ 43200 w 43200"/>
              <a:gd name="T12" fmla="*/ 37429 h 37429"/>
            </a:gdLst>
            <a:ahLst/>
            <a:cxnLst>
              <a:cxn ang="T6">
                <a:pos x="T0" y="T1"/>
              </a:cxn>
              <a:cxn ang="T7">
                <a:pos x="T2" y="T3"/>
              </a:cxn>
              <a:cxn ang="T8">
                <a:pos x="T4" y="T5"/>
              </a:cxn>
            </a:cxnLst>
            <a:rect l="T9" t="T10" r="T11" b="T12"/>
            <a:pathLst>
              <a:path w="43200" h="37429" fill="none" extrusionOk="0">
                <a:moveTo>
                  <a:pt x="1575" y="29696"/>
                </a:moveTo>
                <a:cubicBezTo>
                  <a:pt x="534" y="27124"/>
                  <a:pt x="0" y="24375"/>
                  <a:pt x="0" y="21600"/>
                </a:cubicBezTo>
                <a:cubicBezTo>
                  <a:pt x="0" y="9670"/>
                  <a:pt x="9670" y="0"/>
                  <a:pt x="21600" y="0"/>
                </a:cubicBezTo>
                <a:cubicBezTo>
                  <a:pt x="33529" y="0"/>
                  <a:pt x="43200" y="9670"/>
                  <a:pt x="43200" y="21600"/>
                </a:cubicBezTo>
                <a:cubicBezTo>
                  <a:pt x="43200" y="27606"/>
                  <a:pt x="40698" y="33341"/>
                  <a:pt x="36297" y="37429"/>
                </a:cubicBezTo>
              </a:path>
              <a:path w="43200" h="37429" stroke="0" extrusionOk="0">
                <a:moveTo>
                  <a:pt x="1575" y="29696"/>
                </a:moveTo>
                <a:cubicBezTo>
                  <a:pt x="534" y="27124"/>
                  <a:pt x="0" y="24375"/>
                  <a:pt x="0" y="21600"/>
                </a:cubicBezTo>
                <a:cubicBezTo>
                  <a:pt x="0" y="9670"/>
                  <a:pt x="9670" y="0"/>
                  <a:pt x="21600" y="0"/>
                </a:cubicBezTo>
                <a:cubicBezTo>
                  <a:pt x="33529" y="0"/>
                  <a:pt x="43200" y="9670"/>
                  <a:pt x="43200" y="21600"/>
                </a:cubicBezTo>
                <a:cubicBezTo>
                  <a:pt x="43200" y="27606"/>
                  <a:pt x="40698" y="33341"/>
                  <a:pt x="36297" y="37429"/>
                </a:cubicBezTo>
                <a:lnTo>
                  <a:pt x="21600" y="21600"/>
                </a:lnTo>
                <a:close/>
              </a:path>
            </a:pathLst>
          </a:custGeom>
          <a:noFill/>
          <a:ln w="28575">
            <a:solidFill>
              <a:srgbClr val="FF6600"/>
            </a:solidFill>
            <a:prstDash val="sysDot"/>
            <a:round/>
            <a:tailEnd type="triangle" w="med" len="med"/>
          </a:ln>
        </p:spPr>
        <p:txBody>
          <a:bodyPr wrap="none" anchor="ctr"/>
          <a:lstStyle/>
          <a:p>
            <a:endParaRPr lang="en-US" altLang="zh-CN" sz="1800"/>
          </a:p>
        </p:txBody>
      </p:sp>
      <p:grpSp>
        <p:nvGrpSpPr>
          <p:cNvPr id="2" name="组合 11"/>
          <p:cNvGrpSpPr/>
          <p:nvPr/>
        </p:nvGrpSpPr>
        <p:grpSpPr bwMode="auto">
          <a:xfrm>
            <a:off x="3006725" y="1781175"/>
            <a:ext cx="3856038" cy="4033838"/>
            <a:chOff x="3007319" y="1780525"/>
            <a:chExt cx="3856038" cy="4033838"/>
          </a:xfrm>
        </p:grpSpPr>
        <p:sp>
          <p:nvSpPr>
            <p:cNvPr id="893957" name="AutoShape 4"/>
            <p:cNvSpPr>
              <a:spLocks noChangeArrowheads="1"/>
            </p:cNvSpPr>
            <p:nvPr/>
          </p:nvSpPr>
          <p:spPr bwMode="auto">
            <a:xfrm>
              <a:off x="3007319" y="3798238"/>
              <a:ext cx="1555750" cy="1344612"/>
            </a:xfrm>
            <a:prstGeom prst="hexagon">
              <a:avLst>
                <a:gd name="adj" fmla="val 28926"/>
                <a:gd name="vf" fmla="val 115470"/>
              </a:avLst>
            </a:prstGeom>
            <a:gradFill rotWithShape="1">
              <a:gsLst>
                <a:gs pos="0">
                  <a:srgbClr val="FFFFCC"/>
                </a:gs>
                <a:gs pos="100000">
                  <a:srgbClr val="76765E"/>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FFFFCC"/>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承包方</a:t>
              </a:r>
              <a:endParaRPr kumimoji="1" lang="en-US" altLang="zh-CN" sz="1800" b="1">
                <a:solidFill>
                  <a:srgbClr val="000000"/>
                </a:solidFill>
                <a:latin typeface="微软雅黑" pitchFamily="34" charset="-122"/>
                <a:ea typeface="微软雅黑" pitchFamily="34" charset="-122"/>
              </a:endParaRPr>
            </a:p>
            <a:p>
              <a:pPr algn="ctr" latinLnBrk="1"/>
              <a:r>
                <a:rPr kumimoji="1" lang="zh-CN" altLang="en-US" sz="1800" b="1">
                  <a:solidFill>
                    <a:srgbClr val="000000"/>
                  </a:solidFill>
                  <a:latin typeface="微软雅黑" pitchFamily="34" charset="-122"/>
                  <a:ea typeface="微软雅黑" pitchFamily="34" charset="-122"/>
                </a:rPr>
                <a:t>技术交底</a:t>
              </a:r>
              <a:endParaRPr kumimoji="1" lang="en-US" altLang="ko-KR" sz="1800" b="1">
                <a:solidFill>
                  <a:srgbClr val="000000"/>
                </a:solidFill>
                <a:latin typeface="微软雅黑" pitchFamily="34" charset="-122"/>
                <a:ea typeface="微软雅黑" pitchFamily="34" charset="-122"/>
              </a:endParaRPr>
            </a:p>
          </p:txBody>
        </p:sp>
        <p:sp>
          <p:nvSpPr>
            <p:cNvPr id="893958" name="AutoShape 5"/>
            <p:cNvSpPr>
              <a:spLocks noChangeArrowheads="1"/>
            </p:cNvSpPr>
            <p:nvPr/>
          </p:nvSpPr>
          <p:spPr bwMode="auto">
            <a:xfrm>
              <a:off x="3007319" y="2453625"/>
              <a:ext cx="1555750" cy="1344613"/>
            </a:xfrm>
            <a:prstGeom prst="hexagon">
              <a:avLst>
                <a:gd name="adj" fmla="val 28926"/>
                <a:gd name="vf" fmla="val 115470"/>
              </a:avLst>
            </a:prstGeom>
            <a:gradFill rotWithShape="1">
              <a:gsLst>
                <a:gs pos="0">
                  <a:srgbClr val="00FFCC"/>
                </a:gs>
                <a:gs pos="100000">
                  <a:srgbClr val="00765E"/>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00FFCC"/>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准备监督</a:t>
              </a:r>
              <a:endParaRPr kumimoji="1" lang="en-US" altLang="zh-CN" sz="1800" b="1">
                <a:solidFill>
                  <a:srgbClr val="000000"/>
                </a:solidFill>
                <a:latin typeface="微软雅黑" pitchFamily="34" charset="-122"/>
                <a:ea typeface="微软雅黑" pitchFamily="34" charset="-122"/>
              </a:endParaRPr>
            </a:p>
            <a:p>
              <a:pPr algn="ctr" latinLnBrk="1"/>
              <a:r>
                <a:rPr kumimoji="1" lang="zh-CN" altLang="en-US" sz="1800" b="1">
                  <a:solidFill>
                    <a:srgbClr val="000000"/>
                  </a:solidFill>
                  <a:latin typeface="微软雅黑" pitchFamily="34" charset="-122"/>
                  <a:ea typeface="微软雅黑" pitchFamily="34" charset="-122"/>
                </a:rPr>
                <a:t>合格</a:t>
              </a:r>
              <a:endParaRPr kumimoji="1" lang="en-US" altLang="ko-KR" sz="1800" b="1">
                <a:solidFill>
                  <a:srgbClr val="000000"/>
                </a:solidFill>
                <a:latin typeface="微软雅黑" pitchFamily="34" charset="-122"/>
                <a:ea typeface="微软雅黑" pitchFamily="34" charset="-122"/>
              </a:endParaRPr>
            </a:p>
          </p:txBody>
        </p:sp>
        <p:sp>
          <p:nvSpPr>
            <p:cNvPr id="893959" name="AutoShape 6"/>
            <p:cNvSpPr>
              <a:spLocks noChangeArrowheads="1"/>
            </p:cNvSpPr>
            <p:nvPr/>
          </p:nvSpPr>
          <p:spPr bwMode="auto">
            <a:xfrm>
              <a:off x="4158257" y="1780525"/>
              <a:ext cx="1554162" cy="1344613"/>
            </a:xfrm>
            <a:prstGeom prst="hexagon">
              <a:avLst>
                <a:gd name="adj" fmla="val 28896"/>
                <a:gd name="vf" fmla="val 115470"/>
              </a:avLst>
            </a:prstGeom>
            <a:gradFill rotWithShape="1">
              <a:gsLst>
                <a:gs pos="0">
                  <a:srgbClr val="33CCFF"/>
                </a:gs>
                <a:gs pos="100000">
                  <a:srgbClr val="185E76"/>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33CCFF"/>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开始作业</a:t>
              </a:r>
              <a:endParaRPr kumimoji="1" lang="en-US" altLang="ko-KR" sz="1800" b="1">
                <a:solidFill>
                  <a:srgbClr val="000000"/>
                </a:solidFill>
                <a:latin typeface="微软雅黑" pitchFamily="34" charset="-122"/>
                <a:ea typeface="微软雅黑" pitchFamily="34" charset="-122"/>
              </a:endParaRPr>
            </a:p>
          </p:txBody>
        </p:sp>
        <p:sp>
          <p:nvSpPr>
            <p:cNvPr id="893960" name="AutoShape 7"/>
            <p:cNvSpPr>
              <a:spLocks noChangeArrowheads="1"/>
            </p:cNvSpPr>
            <p:nvPr/>
          </p:nvSpPr>
          <p:spPr bwMode="auto">
            <a:xfrm>
              <a:off x="4158257" y="4469750"/>
              <a:ext cx="1554162" cy="1344613"/>
            </a:xfrm>
            <a:prstGeom prst="hexagon">
              <a:avLst>
                <a:gd name="adj" fmla="val 28896"/>
                <a:gd name="vf" fmla="val 115470"/>
              </a:avLst>
            </a:prstGeom>
            <a:gradFill rotWithShape="1">
              <a:gsLst>
                <a:gs pos="0">
                  <a:srgbClr val="CCFF33"/>
                </a:gs>
                <a:gs pos="100000">
                  <a:srgbClr val="5E7618"/>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CCFF33"/>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承包方</a:t>
              </a:r>
              <a:endParaRPr kumimoji="1" lang="en-US" altLang="zh-CN" sz="1800" b="1">
                <a:solidFill>
                  <a:srgbClr val="000000"/>
                </a:solidFill>
                <a:latin typeface="微软雅黑" pitchFamily="34" charset="-122"/>
                <a:ea typeface="微软雅黑" pitchFamily="34" charset="-122"/>
              </a:endParaRPr>
            </a:p>
            <a:p>
              <a:pPr algn="ctr" latinLnBrk="1"/>
              <a:r>
                <a:rPr kumimoji="1" lang="zh-CN" altLang="en-US" sz="1800" b="1">
                  <a:solidFill>
                    <a:srgbClr val="000000"/>
                  </a:solidFill>
                  <a:latin typeface="微软雅黑" pitchFamily="34" charset="-122"/>
                  <a:ea typeface="微软雅黑" pitchFamily="34" charset="-122"/>
                </a:rPr>
                <a:t>资源配置</a:t>
              </a:r>
              <a:endParaRPr kumimoji="1" lang="en-US" altLang="ko-KR" sz="1800" b="1">
                <a:solidFill>
                  <a:srgbClr val="000000"/>
                </a:solidFill>
                <a:latin typeface="微软雅黑" pitchFamily="34" charset="-122"/>
                <a:ea typeface="微软雅黑" pitchFamily="34" charset="-122"/>
              </a:endParaRPr>
            </a:p>
          </p:txBody>
        </p:sp>
        <p:sp>
          <p:nvSpPr>
            <p:cNvPr id="893961" name="AutoShape 8"/>
            <p:cNvSpPr>
              <a:spLocks noChangeArrowheads="1"/>
            </p:cNvSpPr>
            <p:nvPr/>
          </p:nvSpPr>
          <p:spPr bwMode="auto">
            <a:xfrm>
              <a:off x="5307607" y="3798238"/>
              <a:ext cx="1555750" cy="1344612"/>
            </a:xfrm>
            <a:prstGeom prst="hexagon">
              <a:avLst>
                <a:gd name="adj" fmla="val 28926"/>
                <a:gd name="vf" fmla="val 115470"/>
              </a:avLst>
            </a:prstGeom>
            <a:gradFill rotWithShape="1">
              <a:gsLst>
                <a:gs pos="0">
                  <a:srgbClr val="FF9999"/>
                </a:gs>
                <a:gs pos="100000">
                  <a:srgbClr val="764747"/>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FF9999"/>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承包方</a:t>
              </a:r>
              <a:endParaRPr kumimoji="1" lang="en-US" altLang="zh-CN" sz="1800" b="1">
                <a:solidFill>
                  <a:srgbClr val="000000"/>
                </a:solidFill>
                <a:latin typeface="微软雅黑" pitchFamily="34" charset="-122"/>
                <a:ea typeface="微软雅黑" pitchFamily="34" charset="-122"/>
              </a:endParaRPr>
            </a:p>
            <a:p>
              <a:pPr algn="ctr" latinLnBrk="1"/>
              <a:r>
                <a:rPr kumimoji="1" lang="zh-CN" altLang="en-US" sz="1800" b="1">
                  <a:solidFill>
                    <a:srgbClr val="000000"/>
                  </a:solidFill>
                  <a:latin typeface="微软雅黑" pitchFamily="34" charset="-122"/>
                  <a:ea typeface="微软雅黑" pitchFamily="34" charset="-122"/>
                </a:rPr>
                <a:t>人员培训</a:t>
              </a:r>
              <a:endParaRPr kumimoji="1" lang="en-US" altLang="ko-KR" sz="1800" b="1">
                <a:solidFill>
                  <a:srgbClr val="000000"/>
                </a:solidFill>
                <a:latin typeface="微软雅黑" pitchFamily="34" charset="-122"/>
                <a:ea typeface="微软雅黑" pitchFamily="34" charset="-122"/>
              </a:endParaRPr>
            </a:p>
          </p:txBody>
        </p:sp>
        <p:sp>
          <p:nvSpPr>
            <p:cNvPr id="893962" name="AutoShape 9"/>
            <p:cNvSpPr>
              <a:spLocks noChangeArrowheads="1"/>
            </p:cNvSpPr>
            <p:nvPr/>
          </p:nvSpPr>
          <p:spPr bwMode="auto">
            <a:xfrm>
              <a:off x="5307607" y="2453625"/>
              <a:ext cx="1555750" cy="1344613"/>
            </a:xfrm>
            <a:prstGeom prst="hexagon">
              <a:avLst>
                <a:gd name="adj" fmla="val 28926"/>
                <a:gd name="vf" fmla="val 115470"/>
              </a:avLst>
            </a:prstGeom>
            <a:gradFill rotWithShape="1">
              <a:gsLst>
                <a:gs pos="0">
                  <a:srgbClr val="FFFF99"/>
                </a:gs>
                <a:gs pos="100000">
                  <a:srgbClr val="767647"/>
                </a:gs>
              </a:gsLst>
              <a:path path="rect">
                <a:fillToRect r="100000" b="100000"/>
              </a:path>
            </a:gradFill>
            <a:ln w="9525">
              <a:miter lim="800000"/>
            </a:ln>
            <a:scene3d>
              <a:camera prst="legacyObliqueTopRight"/>
              <a:lightRig rig="legacyFlat3" dir="b"/>
            </a:scene3d>
            <a:sp3d extrusionH="227000" prstMaterial="legacyMatte">
              <a:bevelT w="13500" h="13500" prst="angle"/>
              <a:bevelB w="13500" h="13500" prst="angle"/>
              <a:extrusionClr>
                <a:srgbClr val="FFFF99"/>
              </a:extrusionClr>
            </a:sp3d>
          </p:spPr>
          <p:txBody>
            <a:bodyPr wrap="none" anchor="ctr">
              <a:flatTx/>
            </a:bodyPr>
            <a:lstStyle/>
            <a:p>
              <a:pPr algn="ctr" latinLnBrk="1"/>
              <a:r>
                <a:rPr kumimoji="1" lang="zh-CN" altLang="en-US" sz="1800" b="1">
                  <a:solidFill>
                    <a:srgbClr val="000000"/>
                  </a:solidFill>
                  <a:latin typeface="微软雅黑" pitchFamily="34" charset="-122"/>
                  <a:ea typeface="微软雅黑" pitchFamily="34" charset="-122"/>
                </a:rPr>
                <a:t>编制安全</a:t>
              </a:r>
              <a:endParaRPr kumimoji="1" lang="en-US" altLang="zh-CN" sz="1800" b="1">
                <a:solidFill>
                  <a:srgbClr val="000000"/>
                </a:solidFill>
                <a:latin typeface="微软雅黑" pitchFamily="34" charset="-122"/>
                <a:ea typeface="微软雅黑" pitchFamily="34" charset="-122"/>
              </a:endParaRPr>
            </a:p>
            <a:p>
              <a:pPr algn="ctr" latinLnBrk="1"/>
              <a:r>
                <a:rPr kumimoji="1" lang="zh-CN" altLang="en-US" sz="1800" b="1">
                  <a:solidFill>
                    <a:srgbClr val="000000"/>
                  </a:solidFill>
                  <a:latin typeface="微软雅黑" pitchFamily="34" charset="-122"/>
                  <a:ea typeface="微软雅黑" pitchFamily="34" charset="-122"/>
                </a:rPr>
                <a:t>技术措施</a:t>
              </a:r>
              <a:endParaRPr kumimoji="1" lang="en-US" altLang="ko-KR" sz="1800" b="1">
                <a:solidFill>
                  <a:srgbClr val="000000"/>
                </a:solidFill>
                <a:latin typeface="微软雅黑" pitchFamily="34" charset="-122"/>
                <a:ea typeface="微软雅黑" pitchFamily="34" charset="-122"/>
              </a:endParaRPr>
            </a:p>
          </p:txBody>
        </p:sp>
        <p:sp>
          <p:nvSpPr>
            <p:cNvPr id="893963" name="AutoShape 10"/>
            <p:cNvSpPr>
              <a:spLocks noChangeArrowheads="1"/>
            </p:cNvSpPr>
            <p:nvPr/>
          </p:nvSpPr>
          <p:spPr bwMode="auto">
            <a:xfrm>
              <a:off x="3982044" y="2934638"/>
              <a:ext cx="1941513" cy="1681162"/>
            </a:xfrm>
            <a:prstGeom prst="hexagon">
              <a:avLst>
                <a:gd name="adj" fmla="val 28872"/>
                <a:gd name="vf" fmla="val 115470"/>
              </a:avLst>
            </a:prstGeom>
            <a:solidFill>
              <a:srgbClr val="006666">
                <a:alpha val="50195"/>
              </a:srgbClr>
            </a:solidFill>
            <a:ln w="9525">
              <a:solidFill>
                <a:srgbClr val="CCCCFF"/>
              </a:solidFill>
              <a:prstDash val="dash"/>
              <a:miter lim="800000"/>
            </a:ln>
          </p:spPr>
          <p:txBody>
            <a:bodyPr wrap="none" anchor="ctr"/>
            <a:lstStyle/>
            <a:p>
              <a:pPr algn="ctr" latinLnBrk="1"/>
              <a:r>
                <a:rPr lang="zh-CN" altLang="en-US" sz="2800" b="1">
                  <a:solidFill>
                    <a:srgbClr val="FF0000"/>
                  </a:solidFill>
                  <a:latin typeface="微软雅黑" pitchFamily="34" charset="-122"/>
                  <a:ea typeface="微软雅黑" pitchFamily="34" charset="-122"/>
                </a:rPr>
                <a:t>发包方</a:t>
              </a:r>
              <a:endParaRPr lang="en-US" altLang="zh-CN" sz="2800" b="1">
                <a:solidFill>
                  <a:srgbClr val="FF0000"/>
                </a:solidFill>
                <a:latin typeface="微软雅黑" pitchFamily="34" charset="-122"/>
                <a:ea typeface="微软雅黑" pitchFamily="34" charset="-122"/>
              </a:endParaRPr>
            </a:p>
            <a:p>
              <a:pPr algn="ctr" latinLnBrk="1"/>
              <a:r>
                <a:rPr lang="zh-CN" altLang="en-US" sz="2800" b="1">
                  <a:solidFill>
                    <a:srgbClr val="FF0000"/>
                  </a:solidFill>
                  <a:latin typeface="微软雅黑" pitchFamily="34" charset="-122"/>
                  <a:ea typeface="微软雅黑" pitchFamily="34" charset="-122"/>
                </a:rPr>
                <a:t>批准</a:t>
              </a:r>
              <a:endParaRPr kumimoji="1" lang="ko-KR" altLang="en-US" sz="1800" b="1">
                <a:solidFill>
                  <a:srgbClr val="000000"/>
                </a:solidFill>
                <a:latin typeface="微软雅黑" pitchFamily="34" charset="-122"/>
                <a:ea typeface="Gulim" pitchFamily="34" charset="-127"/>
              </a:endParaRPr>
            </a:p>
          </p:txBody>
        </p:sp>
        <p:pic>
          <p:nvPicPr>
            <p:cNvPr id="893964" name="Picture 2"/>
            <p:cNvPicPr>
              <a:picLocks noChangeAspect="1" noChangeArrowheads="1"/>
            </p:cNvPicPr>
            <p:nvPr/>
          </p:nvPicPr>
          <p:blipFill>
            <a:blip r:embed="rId3"/>
            <a:srcRect/>
            <a:stretch>
              <a:fillRect/>
            </a:stretch>
          </p:blipFill>
          <p:spPr bwMode="auto">
            <a:xfrm>
              <a:off x="6357950" y="1843080"/>
              <a:ext cx="409575" cy="514350"/>
            </a:xfrm>
            <a:prstGeom prst="rect">
              <a:avLst/>
            </a:prstGeom>
            <a:noFill/>
            <a:ln w="9525">
              <a:noFill/>
              <a:miter lim="800000"/>
              <a:headEnd/>
              <a:tailEnd/>
            </a:ln>
          </p:spPr>
        </p:pic>
      </p:grpSp>
      <p:sp>
        <p:nvSpPr>
          <p:cNvPr id="13"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noProof="0" dirty="0">
                <a:solidFill>
                  <a:srgbClr val="000099"/>
                </a:solidFill>
                <a:latin typeface="微软雅黑" pitchFamily="34" charset="-122"/>
                <a:ea typeface="微软雅黑" pitchFamily="34" charset="-122"/>
                <a:cs typeface="Times New Roman" pitchFamily="18" charset="0"/>
              </a:rPr>
              <a:t>3</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）作业前准备</a:t>
            </a:r>
          </a:p>
        </p:txBody>
      </p:sp>
      <p:sp>
        <p:nvSpPr>
          <p:cNvPr id="14"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111</a:t>
            </a:fld>
            <a:endParaRPr lang="zh-CN" altLang="en-US" dirty="0"/>
          </a:p>
        </p:txBody>
      </p:sp>
    </p:spTree>
  </p:cSld>
  <p:clrMapOvr>
    <a:masterClrMapping/>
  </p:clrMapOvr>
  <p:transition>
    <p:random/>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标题 1"/>
          <p:cNvSpPr>
            <a:spLocks noGrp="1"/>
          </p:cNvSpPr>
          <p:nvPr>
            <p:ph type="title" idx="4294967295"/>
          </p:nvPr>
        </p:nvSpPr>
        <p:spPr>
          <a:xfrm>
            <a:off x="250825" y="476672"/>
            <a:ext cx="4357688" cy="575915"/>
          </a:xfrm>
          <a:solidFill>
            <a:srgbClr val="CCFFFF"/>
          </a:solidFill>
        </p:spPr>
        <p:txBody>
          <a:bodyPr/>
          <a:lstStyle/>
          <a:p>
            <a:pPr algn="ctr"/>
            <a:r>
              <a:rPr lang="zh-CN" altLang="en-US" sz="2400" b="1" dirty="0">
                <a:solidFill>
                  <a:srgbClr val="000099"/>
                </a:solidFill>
                <a:cs typeface="Times New Roman" pitchFamily="18" charset="0"/>
              </a:rPr>
              <a:t>危险识别与风险控制</a:t>
            </a:r>
          </a:p>
        </p:txBody>
      </p:sp>
      <p:sp>
        <p:nvSpPr>
          <p:cNvPr id="894979" name="内容占位符 2"/>
          <p:cNvSpPr>
            <a:spLocks noGrp="1"/>
          </p:cNvSpPr>
          <p:nvPr>
            <p:ph idx="4294967295"/>
          </p:nvPr>
        </p:nvSpPr>
        <p:spPr>
          <a:xfrm>
            <a:off x="395288" y="1269554"/>
            <a:ext cx="4248150" cy="5327650"/>
          </a:xfrm>
          <a:gradFill rotWithShape="1">
            <a:gsLst>
              <a:gs pos="0">
                <a:srgbClr val="66FFFF"/>
              </a:gs>
              <a:gs pos="50000">
                <a:srgbClr val="FFFF66"/>
              </a:gs>
              <a:gs pos="100000">
                <a:srgbClr val="66FFFF"/>
              </a:gs>
            </a:gsLst>
            <a:lin ang="0" scaled="1"/>
          </a:gradFill>
        </p:spPr>
        <p:txBody>
          <a:bodyPr/>
          <a:lstStyle/>
          <a:p>
            <a:r>
              <a:rPr lang="zh-CN" altLang="en-US" sz="2000">
                <a:cs typeface="Times New Roman" pitchFamily="18" charset="0"/>
              </a:rPr>
              <a:t>承包方应根据具体的活动过程，开展</a:t>
            </a:r>
            <a:endParaRPr lang="en-US" altLang="zh-CN" sz="2000">
              <a:cs typeface="Times New Roman" pitchFamily="18" charset="0"/>
            </a:endParaRPr>
          </a:p>
          <a:p>
            <a:pPr lvl="1"/>
            <a:r>
              <a:rPr lang="zh-CN" altLang="en-US" sz="1800">
                <a:cs typeface="Times New Roman" pitchFamily="18" charset="0"/>
              </a:rPr>
              <a:t>危险源辨识</a:t>
            </a:r>
            <a:endParaRPr lang="en-US" altLang="zh-CN" sz="1800">
              <a:cs typeface="Times New Roman" pitchFamily="18" charset="0"/>
            </a:endParaRPr>
          </a:p>
          <a:p>
            <a:pPr lvl="1"/>
            <a:r>
              <a:rPr lang="zh-CN" altLang="en-US" sz="1800">
                <a:cs typeface="Times New Roman" pitchFamily="18" charset="0"/>
              </a:rPr>
              <a:t>风险评价</a:t>
            </a:r>
            <a:endParaRPr lang="en-US" altLang="zh-CN" sz="1800">
              <a:cs typeface="Times New Roman" pitchFamily="18" charset="0"/>
            </a:endParaRPr>
          </a:p>
          <a:p>
            <a:pPr lvl="1"/>
            <a:r>
              <a:rPr lang="zh-CN" altLang="en-US" sz="1800">
                <a:cs typeface="Times New Roman" pitchFamily="18" charset="0"/>
              </a:rPr>
              <a:t>风险控制</a:t>
            </a:r>
            <a:endParaRPr lang="en-US" altLang="zh-CN" sz="1800">
              <a:cs typeface="Times New Roman" pitchFamily="18" charset="0"/>
            </a:endParaRPr>
          </a:p>
          <a:p>
            <a:r>
              <a:rPr lang="zh-CN" altLang="en-US" sz="2000">
                <a:cs typeface="Times New Roman" pitchFamily="18" charset="0"/>
              </a:rPr>
              <a:t>承包方针对具体人员、设备和作业环境，应</a:t>
            </a:r>
            <a:endParaRPr lang="en-US" altLang="zh-CN" sz="2000">
              <a:cs typeface="Times New Roman" pitchFamily="18" charset="0"/>
            </a:endParaRPr>
          </a:p>
          <a:p>
            <a:pPr lvl="1"/>
            <a:r>
              <a:rPr lang="zh-CN" altLang="en-US" sz="1800">
                <a:cs typeface="Times New Roman" pitchFamily="18" charset="0"/>
              </a:rPr>
              <a:t>明确作业方法、流程及操作要领</a:t>
            </a:r>
            <a:endParaRPr lang="en-US" altLang="zh-CN" sz="1800">
              <a:cs typeface="Times New Roman" pitchFamily="18" charset="0"/>
            </a:endParaRPr>
          </a:p>
          <a:p>
            <a:pPr lvl="1"/>
            <a:r>
              <a:rPr lang="zh-CN" altLang="en-US" sz="1800">
                <a:cs typeface="Times New Roman" pitchFamily="18" charset="0"/>
              </a:rPr>
              <a:t>提出安全防护措施</a:t>
            </a:r>
            <a:endParaRPr lang="en-US" altLang="zh-CN" sz="2000">
              <a:cs typeface="Times New Roman" pitchFamily="18" charset="0"/>
            </a:endParaRPr>
          </a:p>
          <a:p>
            <a:pPr lvl="1"/>
            <a:r>
              <a:rPr lang="zh-CN" altLang="en-US" sz="1800">
                <a:cs typeface="Times New Roman" pitchFamily="18" charset="0"/>
              </a:rPr>
              <a:t>编制应急预案</a:t>
            </a:r>
            <a:endParaRPr lang="en-US" altLang="zh-CN" sz="1800">
              <a:cs typeface="Times New Roman" pitchFamily="18" charset="0"/>
            </a:endParaRPr>
          </a:p>
          <a:p>
            <a:r>
              <a:rPr lang="zh-CN" altLang="en-US" sz="2000">
                <a:cs typeface="Times New Roman" pitchFamily="18" charset="0"/>
              </a:rPr>
              <a:t>发包方应审查</a:t>
            </a:r>
            <a:endParaRPr lang="en-US" altLang="zh-CN" sz="2000">
              <a:cs typeface="Times New Roman" pitchFamily="18" charset="0"/>
            </a:endParaRPr>
          </a:p>
          <a:p>
            <a:pPr lvl="1"/>
            <a:r>
              <a:rPr lang="zh-CN" altLang="en-US" sz="1800">
                <a:cs typeface="Times New Roman" pitchFamily="18" charset="0"/>
              </a:rPr>
              <a:t>危险辨识、风险评估的结果</a:t>
            </a:r>
            <a:endParaRPr lang="en-US" altLang="zh-CN" sz="1800">
              <a:cs typeface="Times New Roman" pitchFamily="18" charset="0"/>
            </a:endParaRPr>
          </a:p>
          <a:p>
            <a:pPr lvl="1"/>
            <a:r>
              <a:rPr lang="zh-CN" altLang="en-US" sz="1800">
                <a:cs typeface="Times New Roman" pitchFamily="18" charset="0"/>
              </a:rPr>
              <a:t>安全控制措施</a:t>
            </a:r>
            <a:endParaRPr lang="en-US" altLang="zh-CN" sz="1800">
              <a:cs typeface="Times New Roman" pitchFamily="18" charset="0"/>
            </a:endParaRPr>
          </a:p>
          <a:p>
            <a:pPr lvl="1"/>
            <a:r>
              <a:rPr lang="zh-CN" altLang="en-US" sz="1800">
                <a:cs typeface="Times New Roman" pitchFamily="18" charset="0"/>
              </a:rPr>
              <a:t>应急预案</a:t>
            </a:r>
            <a:endParaRPr lang="en-US" altLang="zh-CN" sz="1800">
              <a:cs typeface="Times New Roman" pitchFamily="18" charset="0"/>
            </a:endParaRPr>
          </a:p>
          <a:p>
            <a:r>
              <a:rPr lang="zh-CN" altLang="en-US" sz="2000">
                <a:cs typeface="Times New Roman" pitchFamily="18" charset="0"/>
              </a:rPr>
              <a:t>双方要进行安全技术交底</a:t>
            </a:r>
          </a:p>
        </p:txBody>
      </p:sp>
      <p:sp>
        <p:nvSpPr>
          <p:cNvPr id="5" name="内容占位符 4"/>
          <p:cNvSpPr/>
          <p:nvPr/>
        </p:nvSpPr>
        <p:spPr bwMode="auto">
          <a:xfrm>
            <a:off x="4787900" y="1269554"/>
            <a:ext cx="4032250" cy="5327798"/>
          </a:xfrm>
          <a:prstGeom prst="rect">
            <a:avLst/>
          </a:prstGeom>
          <a:gradFill rotWithShape="1">
            <a:gsLst>
              <a:gs pos="0">
                <a:srgbClr val="66FFFF"/>
              </a:gs>
              <a:gs pos="50000">
                <a:srgbClr val="FFFF66"/>
              </a:gs>
              <a:gs pos="100000">
                <a:srgbClr val="66FFFF"/>
              </a:gs>
            </a:gsLst>
            <a:lin ang="0" scaled="1"/>
          </a:gradFill>
          <a:ln w="9525">
            <a:noFill/>
            <a:miter lim="800000"/>
          </a:ln>
          <a:effectLst/>
        </p:spPr>
        <p:txBody>
          <a:bodyPr/>
          <a:lstStyle/>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管理和作业人员都必须经过有效的安全培训</a:t>
            </a:r>
            <a:endParaRPr lang="en-US" altLang="zh-CN" b="1" dirty="0">
              <a:latin typeface="微软雅黑" pitchFamily="34" charset="-122"/>
              <a:ea typeface="微软雅黑" pitchFamily="34" charset="-122"/>
              <a:cs typeface="Times New Roman" pitchFamily="18" charset="0"/>
            </a:endParaRP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告知安全管理制度和要求（提供制度复印件）</a:t>
            </a: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告知作业过程主要危险和周边环境</a:t>
            </a: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危险作业必须经过许可，禁止冒险作业</a:t>
            </a: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应急预案与处置措施</a:t>
            </a: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事故报告的要求</a:t>
            </a:r>
          </a:p>
          <a:p>
            <a:pPr marL="342900" indent="-342900">
              <a:lnSpc>
                <a:spcPct val="110000"/>
              </a:lnSpc>
              <a:buFontTx/>
              <a:buChar char="•"/>
            </a:pPr>
            <a:r>
              <a:rPr lang="zh-CN" altLang="en-US" sz="2400" b="1" dirty="0">
                <a:solidFill>
                  <a:srgbClr val="FF0000"/>
                </a:solidFill>
                <a:latin typeface="微软雅黑" pitchFamily="34" charset="-122"/>
                <a:ea typeface="微软雅黑" pitchFamily="34" charset="-122"/>
                <a:cs typeface="Times New Roman" pitchFamily="18" charset="0"/>
              </a:rPr>
              <a:t>作业许可</a:t>
            </a: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危险作业需要办理许可</a:t>
            </a:r>
            <a:endParaRPr lang="en-US" altLang="zh-CN" b="1" dirty="0">
              <a:latin typeface="微软雅黑" pitchFamily="34" charset="-122"/>
              <a:ea typeface="微软雅黑" pitchFamily="34" charset="-122"/>
              <a:cs typeface="Times New Roman" pitchFamily="18" charset="0"/>
            </a:endParaRP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作业许可审批不得流于形式</a:t>
            </a:r>
            <a:endParaRPr lang="en-US" altLang="zh-CN" b="1" dirty="0">
              <a:latin typeface="微软雅黑" pitchFamily="34" charset="-122"/>
              <a:ea typeface="微软雅黑" pitchFamily="34" charset="-122"/>
              <a:cs typeface="Times New Roman" pitchFamily="18" charset="0"/>
            </a:endParaRP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许可作业现场监督</a:t>
            </a:r>
            <a:endParaRPr lang="en-US" altLang="zh-CN" b="1" dirty="0">
              <a:latin typeface="微软雅黑" pitchFamily="34" charset="-122"/>
              <a:ea typeface="微软雅黑" pitchFamily="34" charset="-122"/>
              <a:cs typeface="Times New Roman" pitchFamily="18" charset="0"/>
            </a:endParaRPr>
          </a:p>
          <a:p>
            <a:pPr marL="342900" indent="-342900">
              <a:lnSpc>
                <a:spcPct val="110000"/>
              </a:lnSpc>
              <a:buFontTx/>
              <a:buChar char="•"/>
            </a:pPr>
            <a:r>
              <a:rPr lang="zh-CN" altLang="en-US" b="1" dirty="0">
                <a:latin typeface="微软雅黑" pitchFamily="34" charset="-122"/>
                <a:ea typeface="微软雅黑" pitchFamily="34" charset="-122"/>
                <a:cs typeface="Times New Roman" pitchFamily="18" charset="0"/>
              </a:rPr>
              <a:t>许可作业应急处置方案</a:t>
            </a:r>
          </a:p>
        </p:txBody>
      </p:sp>
      <p:sp>
        <p:nvSpPr>
          <p:cNvPr id="894981" name="Rectangle 5"/>
          <p:cNvSpPr>
            <a:spLocks noChangeArrowheads="1"/>
          </p:cNvSpPr>
          <p:nvPr/>
        </p:nvSpPr>
        <p:spPr bwMode="auto">
          <a:xfrm>
            <a:off x="4932363" y="477391"/>
            <a:ext cx="3887787" cy="572464"/>
          </a:xfrm>
          <a:prstGeom prst="rect">
            <a:avLst/>
          </a:prstGeom>
          <a:solidFill>
            <a:srgbClr val="FFFF66"/>
          </a:solidFill>
          <a:ln w="9525">
            <a:noFill/>
            <a:miter lim="800000"/>
          </a:ln>
          <a:effectLst/>
        </p:spPr>
        <p:txBody>
          <a:bodyPr wrap="square">
            <a:spAutoFit/>
          </a:bodyPr>
          <a:lstStyle/>
          <a:p>
            <a:pPr algn="ctr">
              <a:lnSpc>
                <a:spcPct val="130000"/>
              </a:lnSpc>
            </a:pPr>
            <a:r>
              <a:rPr lang="zh-CN" altLang="en-US" sz="2400" b="1" dirty="0">
                <a:solidFill>
                  <a:srgbClr val="FF0000"/>
                </a:solidFill>
                <a:latin typeface="微软雅黑" pitchFamily="34" charset="-122"/>
                <a:ea typeface="微软雅黑" pitchFamily="34" charset="-122"/>
              </a:rPr>
              <a:t>承包方人员培训</a:t>
            </a:r>
          </a:p>
        </p:txBody>
      </p:sp>
      <p:sp>
        <p:nvSpPr>
          <p:cNvPr id="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112</a:t>
            </a:fld>
            <a:endParaRPr lang="zh-CN" altLang="en-US" dirty="0"/>
          </a:p>
        </p:txBody>
      </p:sp>
    </p:spTree>
  </p:cSld>
  <p:clrMapOvr>
    <a:masterClrMapping/>
  </p:clrMapOvr>
  <p:transition>
    <p:random/>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3" name="内容占位符 14"/>
          <p:cNvSpPr>
            <a:spLocks noGrp="1"/>
          </p:cNvSpPr>
          <p:nvPr>
            <p:ph idx="4294967295"/>
          </p:nvPr>
        </p:nvSpPr>
        <p:spPr>
          <a:xfrm>
            <a:off x="827088" y="1341438"/>
            <a:ext cx="3498850" cy="3930650"/>
          </a:xfrm>
        </p:spPr>
        <p:txBody>
          <a:bodyPr/>
          <a:lstStyle/>
          <a:p>
            <a:pPr>
              <a:lnSpc>
                <a:spcPct val="150000"/>
              </a:lnSpc>
              <a:buClr>
                <a:srgbClr val="0070C0"/>
              </a:buClr>
              <a:buFont typeface="Wingdings" charset="2"/>
              <a:buChar char="n"/>
            </a:pPr>
            <a:r>
              <a:rPr lang="zh-CN" altLang="en-US" sz="2000" dirty="0">
                <a:cs typeface="Times New Roman" pitchFamily="18" charset="0"/>
              </a:rPr>
              <a:t>人员教育培训</a:t>
            </a:r>
            <a:endParaRPr lang="en-US" altLang="zh-CN" sz="2000" dirty="0">
              <a:cs typeface="Times New Roman" pitchFamily="18" charset="0"/>
            </a:endParaRPr>
          </a:p>
          <a:p>
            <a:pPr>
              <a:lnSpc>
                <a:spcPct val="150000"/>
              </a:lnSpc>
              <a:buClr>
                <a:srgbClr val="0070C0"/>
              </a:buClr>
              <a:buFont typeface="Wingdings" charset="2"/>
              <a:buChar char="n"/>
            </a:pPr>
            <a:r>
              <a:rPr lang="zh-CN" altLang="en-US" sz="2000" dirty="0">
                <a:cs typeface="Times New Roman" pitchFamily="18" charset="0"/>
              </a:rPr>
              <a:t>法规与标准的符合性</a:t>
            </a:r>
            <a:endParaRPr lang="en-US" altLang="zh-CN" sz="2000" dirty="0">
              <a:cs typeface="Times New Roman" pitchFamily="18" charset="0"/>
            </a:endParaRPr>
          </a:p>
          <a:p>
            <a:pPr>
              <a:lnSpc>
                <a:spcPct val="150000"/>
              </a:lnSpc>
              <a:buClr>
                <a:srgbClr val="0070C0"/>
              </a:buClr>
              <a:buFont typeface="Wingdings" charset="2"/>
              <a:buChar char="n"/>
            </a:pPr>
            <a:r>
              <a:rPr lang="zh-CN" altLang="en-US" sz="2000" dirty="0">
                <a:cs typeface="Times New Roman" pitchFamily="18" charset="0"/>
              </a:rPr>
              <a:t>安全措施落实</a:t>
            </a:r>
          </a:p>
          <a:p>
            <a:pPr>
              <a:lnSpc>
                <a:spcPct val="150000"/>
              </a:lnSpc>
              <a:buClr>
                <a:srgbClr val="0070C0"/>
              </a:buClr>
              <a:buFont typeface="Wingdings" charset="2"/>
              <a:buChar char="n"/>
            </a:pPr>
            <a:r>
              <a:rPr lang="zh-CN" altLang="en-US" sz="2000" dirty="0">
                <a:cs typeface="Times New Roman" pitchFamily="18" charset="0"/>
              </a:rPr>
              <a:t>防护用品佩戴</a:t>
            </a:r>
          </a:p>
          <a:p>
            <a:pPr>
              <a:lnSpc>
                <a:spcPct val="150000"/>
              </a:lnSpc>
              <a:buClr>
                <a:srgbClr val="0070C0"/>
              </a:buClr>
              <a:buFont typeface="Wingdings" charset="2"/>
              <a:buChar char="n"/>
            </a:pPr>
            <a:r>
              <a:rPr lang="zh-CN" altLang="en-US" sz="2000" dirty="0">
                <a:cs typeface="Times New Roman" pitchFamily="18" charset="0"/>
              </a:rPr>
              <a:t>行为观察</a:t>
            </a:r>
            <a:endParaRPr lang="en-US" altLang="zh-CN" sz="2000" dirty="0">
              <a:cs typeface="Times New Roman" pitchFamily="18" charset="0"/>
            </a:endParaRPr>
          </a:p>
          <a:p>
            <a:pPr>
              <a:lnSpc>
                <a:spcPct val="150000"/>
              </a:lnSpc>
              <a:buClr>
                <a:srgbClr val="0070C0"/>
              </a:buClr>
              <a:buFont typeface="Wingdings" charset="2"/>
              <a:buChar char="n"/>
            </a:pPr>
            <a:r>
              <a:rPr lang="zh-CN" altLang="en-US" sz="2000" dirty="0">
                <a:cs typeface="Times New Roman" pitchFamily="18" charset="0"/>
              </a:rPr>
              <a:t>危险品控制</a:t>
            </a:r>
          </a:p>
          <a:p>
            <a:pPr>
              <a:lnSpc>
                <a:spcPct val="150000"/>
              </a:lnSpc>
              <a:buClr>
                <a:srgbClr val="0070C0"/>
              </a:buClr>
              <a:buFont typeface="Wingdings" charset="2"/>
              <a:buChar char="n"/>
            </a:pPr>
            <a:r>
              <a:rPr lang="zh-CN" altLang="en-US" sz="2000" dirty="0">
                <a:cs typeface="Times New Roman" pitchFamily="18" charset="0"/>
              </a:rPr>
              <a:t>设备设施维护保养</a:t>
            </a:r>
            <a:endParaRPr lang="en-US" altLang="zh-CN" sz="2000" dirty="0">
              <a:cs typeface="Times New Roman" pitchFamily="18" charset="0"/>
            </a:endParaRPr>
          </a:p>
          <a:p>
            <a:pPr>
              <a:lnSpc>
                <a:spcPct val="150000"/>
              </a:lnSpc>
              <a:buClr>
                <a:srgbClr val="0070C0"/>
              </a:buClr>
              <a:buFont typeface="Wingdings" charset="2"/>
              <a:buChar char="n"/>
            </a:pPr>
            <a:r>
              <a:rPr lang="zh-CN" altLang="en-US" sz="2000" dirty="0">
                <a:cs typeface="Times New Roman" pitchFamily="18" charset="0"/>
              </a:rPr>
              <a:t>安全隐患及整改</a:t>
            </a:r>
          </a:p>
        </p:txBody>
      </p:sp>
      <p:grpSp>
        <p:nvGrpSpPr>
          <p:cNvPr id="2" name="组合 15"/>
          <p:cNvGrpSpPr/>
          <p:nvPr/>
        </p:nvGrpSpPr>
        <p:grpSpPr bwMode="auto">
          <a:xfrm>
            <a:off x="4716463" y="1125538"/>
            <a:ext cx="3798887" cy="3643312"/>
            <a:chOff x="4774394" y="2071678"/>
            <a:chExt cx="3798134" cy="3644840"/>
          </a:xfrm>
        </p:grpSpPr>
        <p:grpSp>
          <p:nvGrpSpPr>
            <p:cNvPr id="3" name="Group 3"/>
            <p:cNvGrpSpPr>
              <a:grpSpLocks noChangeAspect="1"/>
            </p:cNvGrpSpPr>
            <p:nvPr/>
          </p:nvGrpSpPr>
          <p:grpSpPr bwMode="auto">
            <a:xfrm>
              <a:off x="4774394" y="2071678"/>
              <a:ext cx="3753919" cy="3644840"/>
              <a:chOff x="2244" y="1767"/>
              <a:chExt cx="2029" cy="2029"/>
            </a:xfrm>
          </p:grpSpPr>
          <p:sp>
            <p:nvSpPr>
              <p:cNvPr id="901126" name="Freeform 4"/>
              <p:cNvSpPr/>
              <p:nvPr/>
            </p:nvSpPr>
            <p:spPr bwMode="blackWhite">
              <a:xfrm>
                <a:off x="2366" y="1767"/>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1"/>
              </a:solidFill>
              <a:ln w="12700" cap="rnd">
                <a:solidFill>
                  <a:schemeClr val="tx1"/>
                </a:solidFill>
                <a:round/>
              </a:ln>
            </p:spPr>
            <p:txBody>
              <a:bodyPr/>
              <a:lstStyle/>
              <a:p>
                <a:endParaRPr lang="zh-CN" altLang="en-US" sz="1600">
                  <a:solidFill>
                    <a:schemeClr val="bg1"/>
                  </a:solidFill>
                  <a:latin typeface="微软雅黑" pitchFamily="34" charset="-122"/>
                  <a:ea typeface="微软雅黑" pitchFamily="34" charset="-122"/>
                </a:endParaRPr>
              </a:p>
            </p:txBody>
          </p:sp>
          <p:sp>
            <p:nvSpPr>
              <p:cNvPr id="901127" name="Freeform 5"/>
              <p:cNvSpPr/>
              <p:nvPr/>
            </p:nvSpPr>
            <p:spPr bwMode="blackWhite">
              <a:xfrm>
                <a:off x="3073" y="2892"/>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1"/>
              </a:solidFill>
              <a:ln w="12700" cap="rnd">
                <a:solidFill>
                  <a:schemeClr val="tx1"/>
                </a:solidFill>
                <a:round/>
              </a:ln>
            </p:spPr>
            <p:txBody>
              <a:bodyPr/>
              <a:lstStyle/>
              <a:p>
                <a:endParaRPr lang="zh-CN" altLang="en-US" sz="1600">
                  <a:solidFill>
                    <a:schemeClr val="bg1"/>
                  </a:solidFill>
                  <a:latin typeface="微软雅黑" pitchFamily="34" charset="-122"/>
                  <a:ea typeface="微软雅黑" pitchFamily="34" charset="-122"/>
                </a:endParaRPr>
              </a:p>
            </p:txBody>
          </p:sp>
          <p:sp>
            <p:nvSpPr>
              <p:cNvPr id="901128" name="Freeform 6"/>
              <p:cNvSpPr/>
              <p:nvPr/>
            </p:nvSpPr>
            <p:spPr bwMode="blackWhite">
              <a:xfrm>
                <a:off x="2244" y="2563"/>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1"/>
              </a:solidFill>
              <a:ln w="12700" cap="rnd">
                <a:solidFill>
                  <a:schemeClr val="tx1"/>
                </a:solidFill>
                <a:round/>
              </a:ln>
            </p:spPr>
            <p:txBody>
              <a:bodyPr/>
              <a:lstStyle/>
              <a:p>
                <a:endParaRPr lang="zh-CN" altLang="en-US" sz="1600">
                  <a:solidFill>
                    <a:schemeClr val="bg1"/>
                  </a:solidFill>
                  <a:latin typeface="微软雅黑" pitchFamily="34" charset="-122"/>
                  <a:ea typeface="微软雅黑" pitchFamily="34" charset="-122"/>
                </a:endParaRPr>
              </a:p>
            </p:txBody>
          </p:sp>
          <p:sp>
            <p:nvSpPr>
              <p:cNvPr id="901129" name="Freeform 7"/>
              <p:cNvSpPr/>
              <p:nvPr/>
            </p:nvSpPr>
            <p:spPr bwMode="blackWhite">
              <a:xfrm>
                <a:off x="3330" y="1909"/>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solidFill>
                  <a:schemeClr val="tx1"/>
                </a:solidFill>
                <a:round/>
              </a:ln>
            </p:spPr>
            <p:txBody>
              <a:bodyPr/>
              <a:lstStyle/>
              <a:p>
                <a:endParaRPr lang="zh-CN" altLang="en-US" sz="1600">
                  <a:solidFill>
                    <a:schemeClr val="bg1"/>
                  </a:solidFill>
                  <a:latin typeface="微软雅黑" pitchFamily="34" charset="-122"/>
                  <a:ea typeface="微软雅黑" pitchFamily="34" charset="-122"/>
                </a:endParaRPr>
              </a:p>
            </p:txBody>
          </p:sp>
        </p:grpSp>
        <p:sp>
          <p:nvSpPr>
            <p:cNvPr id="901130" name="Rectangle 8"/>
            <p:cNvSpPr>
              <a:spLocks noChangeArrowheads="1"/>
            </p:cNvSpPr>
            <p:nvPr/>
          </p:nvSpPr>
          <p:spPr bwMode="blackWhite">
            <a:xfrm>
              <a:off x="6229843" y="2267022"/>
              <a:ext cx="557102" cy="738974"/>
            </a:xfrm>
            <a:prstGeom prst="rect">
              <a:avLst/>
            </a:prstGeom>
            <a:noFill/>
            <a:ln w="9525">
              <a:noFill/>
              <a:miter lim="800000"/>
            </a:ln>
          </p:spPr>
          <p:txBody>
            <a:bodyPr lIns="0" tIns="0" rIns="0" bIns="0" anchor="ctr" anchorCtr="1">
              <a:spAutoFit/>
            </a:bodyPr>
            <a:lstStyle/>
            <a:p>
              <a:pPr defTabSz="514350"/>
              <a:r>
                <a:rPr lang="zh-CN" altLang="en-US" sz="1600" b="1">
                  <a:solidFill>
                    <a:schemeClr val="bg1"/>
                  </a:solidFill>
                  <a:latin typeface="微软雅黑" pitchFamily="34" charset="-122"/>
                  <a:ea typeface="微软雅黑" pitchFamily="34" charset="-122"/>
                </a:rPr>
                <a:t>处理处罚措施</a:t>
              </a:r>
              <a:endParaRPr lang="en-US" altLang="zh-CN" sz="1600" b="1">
                <a:solidFill>
                  <a:schemeClr val="bg1"/>
                </a:solidFill>
                <a:latin typeface="微软雅黑" pitchFamily="34" charset="-122"/>
                <a:ea typeface="微软雅黑" pitchFamily="34" charset="-122"/>
              </a:endParaRPr>
            </a:p>
          </p:txBody>
        </p:sp>
        <p:sp>
          <p:nvSpPr>
            <p:cNvPr id="901131" name="Rectangle 9"/>
            <p:cNvSpPr>
              <a:spLocks noChangeArrowheads="1"/>
            </p:cNvSpPr>
            <p:nvPr/>
          </p:nvSpPr>
          <p:spPr bwMode="blackWhite">
            <a:xfrm>
              <a:off x="7028197" y="3497851"/>
              <a:ext cx="1544331" cy="492650"/>
            </a:xfrm>
            <a:prstGeom prst="rect">
              <a:avLst/>
            </a:prstGeom>
            <a:noFill/>
            <a:ln w="9525">
              <a:noFill/>
              <a:miter lim="800000"/>
            </a:ln>
          </p:spPr>
          <p:txBody>
            <a:bodyPr lIns="0" tIns="0" rIns="0" bIns="0" anchor="ctr" anchorCtr="1">
              <a:spAutoFit/>
            </a:bodyPr>
            <a:lstStyle/>
            <a:p>
              <a:pPr defTabSz="514350"/>
              <a:r>
                <a:rPr lang="zh-CN" altLang="en-US" sz="1600" b="1">
                  <a:solidFill>
                    <a:schemeClr val="bg1"/>
                  </a:solidFill>
                  <a:latin typeface="微软雅黑" pitchFamily="34" charset="-122"/>
                  <a:ea typeface="微软雅黑" pitchFamily="34" charset="-122"/>
                </a:rPr>
                <a:t>发包方</a:t>
              </a:r>
              <a:endParaRPr lang="en-US" altLang="zh-CN" sz="1600" b="1">
                <a:solidFill>
                  <a:schemeClr val="bg1"/>
                </a:solidFill>
                <a:latin typeface="微软雅黑" pitchFamily="34" charset="-122"/>
                <a:ea typeface="微软雅黑" pitchFamily="34" charset="-122"/>
              </a:endParaRPr>
            </a:p>
            <a:p>
              <a:pPr defTabSz="514350"/>
              <a:r>
                <a:rPr lang="zh-CN" altLang="en-US" sz="1600" b="1">
                  <a:solidFill>
                    <a:schemeClr val="bg1"/>
                  </a:solidFill>
                  <a:latin typeface="微软雅黑" pitchFamily="34" charset="-122"/>
                  <a:ea typeface="微软雅黑" pitchFamily="34" charset="-122"/>
                </a:rPr>
                <a:t>隐患排查</a:t>
              </a:r>
              <a:endParaRPr lang="en-US" altLang="zh-CN" sz="1600" b="1">
                <a:solidFill>
                  <a:schemeClr val="bg1"/>
                </a:solidFill>
                <a:latin typeface="微软雅黑" pitchFamily="34" charset="-122"/>
                <a:ea typeface="微软雅黑" pitchFamily="34" charset="-122"/>
              </a:endParaRPr>
            </a:p>
          </p:txBody>
        </p:sp>
        <p:sp>
          <p:nvSpPr>
            <p:cNvPr id="901132" name="Rectangle 10"/>
            <p:cNvSpPr>
              <a:spLocks noChangeArrowheads="1"/>
            </p:cNvSpPr>
            <p:nvPr/>
          </p:nvSpPr>
          <p:spPr bwMode="blackWhite">
            <a:xfrm>
              <a:off x="6215558" y="4695328"/>
              <a:ext cx="1428467" cy="492650"/>
            </a:xfrm>
            <a:prstGeom prst="rect">
              <a:avLst/>
            </a:prstGeom>
            <a:noFill/>
            <a:ln w="9525">
              <a:noFill/>
              <a:miter lim="800000"/>
            </a:ln>
          </p:spPr>
          <p:txBody>
            <a:bodyPr lIns="0" tIns="0" rIns="0" bIns="0" anchor="ctr" anchorCtr="1">
              <a:spAutoFit/>
            </a:bodyPr>
            <a:lstStyle/>
            <a:p>
              <a:pPr algn="ctr" defTabSz="514350"/>
              <a:r>
                <a:rPr lang="zh-CN" altLang="en-US" sz="1600" b="1">
                  <a:solidFill>
                    <a:schemeClr val="bg1"/>
                  </a:solidFill>
                  <a:latin typeface="微软雅黑" pitchFamily="34" charset="-122"/>
                  <a:ea typeface="微软雅黑" pitchFamily="34" charset="-122"/>
                </a:rPr>
                <a:t>通知承</a:t>
              </a:r>
              <a:endParaRPr lang="en-US" altLang="zh-CN" sz="1600" b="1">
                <a:solidFill>
                  <a:schemeClr val="bg1"/>
                </a:solidFill>
                <a:latin typeface="微软雅黑" pitchFamily="34" charset="-122"/>
                <a:ea typeface="微软雅黑" pitchFamily="34" charset="-122"/>
              </a:endParaRPr>
            </a:p>
            <a:p>
              <a:pPr algn="ctr" defTabSz="514350"/>
              <a:r>
                <a:rPr lang="zh-CN" altLang="en-US" sz="1600" b="1">
                  <a:solidFill>
                    <a:schemeClr val="bg1"/>
                  </a:solidFill>
                  <a:latin typeface="微软雅黑" pitchFamily="34" charset="-122"/>
                  <a:ea typeface="微软雅黑" pitchFamily="34" charset="-122"/>
                </a:rPr>
                <a:t>包商整改</a:t>
              </a:r>
              <a:endParaRPr lang="en-US" altLang="zh-CN" sz="1600" b="1">
                <a:solidFill>
                  <a:schemeClr val="bg1"/>
                </a:solidFill>
                <a:latin typeface="微软雅黑" pitchFamily="34" charset="-122"/>
                <a:ea typeface="微软雅黑" pitchFamily="34" charset="-122"/>
              </a:endParaRPr>
            </a:p>
          </p:txBody>
        </p:sp>
        <p:sp>
          <p:nvSpPr>
            <p:cNvPr id="901133" name="Rectangle 11"/>
            <p:cNvSpPr>
              <a:spLocks noChangeArrowheads="1"/>
            </p:cNvSpPr>
            <p:nvPr/>
          </p:nvSpPr>
          <p:spPr bwMode="blackWhite">
            <a:xfrm>
              <a:off x="5072785" y="3694783"/>
              <a:ext cx="714233" cy="492650"/>
            </a:xfrm>
            <a:prstGeom prst="rect">
              <a:avLst/>
            </a:prstGeom>
            <a:noFill/>
            <a:ln w="9525">
              <a:noFill/>
              <a:miter lim="800000"/>
            </a:ln>
          </p:spPr>
          <p:txBody>
            <a:bodyPr lIns="0" tIns="0" rIns="0" bIns="0" anchor="ctr" anchorCtr="1">
              <a:spAutoFit/>
            </a:bodyPr>
            <a:lstStyle/>
            <a:p>
              <a:pPr defTabSz="514350"/>
              <a:r>
                <a:rPr lang="zh-CN" altLang="en-US" sz="1600" b="1">
                  <a:solidFill>
                    <a:schemeClr val="bg1"/>
                  </a:solidFill>
                  <a:latin typeface="微软雅黑" pitchFamily="34" charset="-122"/>
                  <a:ea typeface="微软雅黑" pitchFamily="34" charset="-122"/>
                </a:rPr>
                <a:t>验证整改落实</a:t>
              </a:r>
              <a:endParaRPr lang="en-US" altLang="zh-CN" sz="1600" b="1">
                <a:solidFill>
                  <a:schemeClr val="bg1"/>
                </a:solidFill>
                <a:latin typeface="微软雅黑" pitchFamily="34" charset="-122"/>
                <a:ea typeface="微软雅黑" pitchFamily="34" charset="-122"/>
              </a:endParaRPr>
            </a:p>
          </p:txBody>
        </p:sp>
      </p:grpSp>
      <p:sp>
        <p:nvSpPr>
          <p:cNvPr id="17" name="矩形 16"/>
          <p:cNvSpPr>
            <a:spLocks noChangeArrowheads="1"/>
          </p:cNvSpPr>
          <p:nvPr/>
        </p:nvSpPr>
        <p:spPr bwMode="auto">
          <a:xfrm>
            <a:off x="5076825" y="4941888"/>
            <a:ext cx="3244850" cy="1200329"/>
          </a:xfrm>
          <a:prstGeom prst="rect">
            <a:avLst/>
          </a:prstGeom>
          <a:noFill/>
          <a:ln w="9525">
            <a:noFill/>
            <a:miter lim="800000"/>
          </a:ln>
        </p:spPr>
        <p:txBody>
          <a:bodyPr>
            <a:spAutoFit/>
          </a:bodyPr>
          <a:lstStyle/>
          <a:p>
            <a:r>
              <a:rPr lang="zh-CN" altLang="en-US" sz="2400" b="1" dirty="0">
                <a:solidFill>
                  <a:srgbClr val="FF0000"/>
                </a:solidFill>
                <a:latin typeface="微软雅黑" pitchFamily="34" charset="-122"/>
                <a:ea typeface="微软雅黑" pitchFamily="34" charset="-122"/>
              </a:rPr>
              <a:t>发包方</a:t>
            </a:r>
          </a:p>
          <a:p>
            <a:r>
              <a:rPr lang="zh-CN" altLang="en-US" sz="2400" b="1" dirty="0">
                <a:solidFill>
                  <a:srgbClr val="FF0000"/>
                </a:solidFill>
                <a:latin typeface="微软雅黑" pitchFamily="34" charset="-122"/>
                <a:ea typeface="微软雅黑" pitchFamily="34" charset="-122"/>
              </a:rPr>
              <a:t>定期检查、调查事故</a:t>
            </a:r>
            <a:endParaRPr lang="en-US" altLang="zh-CN" sz="2400" b="1" dirty="0">
              <a:solidFill>
                <a:srgbClr val="FF0000"/>
              </a:solidFill>
              <a:latin typeface="微软雅黑" pitchFamily="34" charset="-122"/>
              <a:ea typeface="微软雅黑" pitchFamily="34" charset="-122"/>
            </a:endParaRPr>
          </a:p>
          <a:p>
            <a:r>
              <a:rPr lang="zh-CN" altLang="en-US" sz="2400" b="1" dirty="0">
                <a:solidFill>
                  <a:srgbClr val="FF0000"/>
                </a:solidFill>
                <a:latin typeface="微软雅黑" pitchFamily="34" charset="-122"/>
                <a:ea typeface="微软雅黑" pitchFamily="34" charset="-122"/>
              </a:rPr>
              <a:t>定期评估安全绩效</a:t>
            </a:r>
          </a:p>
        </p:txBody>
      </p:sp>
      <p:sp>
        <p:nvSpPr>
          <p:cNvPr id="16"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dirty="0">
                <a:solidFill>
                  <a:srgbClr val="000099"/>
                </a:solidFill>
                <a:latin typeface="微软雅黑" pitchFamily="34" charset="-122"/>
                <a:ea typeface="微软雅黑" pitchFamily="34" charset="-122"/>
                <a:cs typeface="Times New Roman" pitchFamily="18" charset="0"/>
              </a:rPr>
              <a:t>4</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）作业过程监督</a:t>
            </a:r>
          </a:p>
        </p:txBody>
      </p:sp>
      <p:sp>
        <p:nvSpPr>
          <p:cNvPr id="1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113</a:t>
            </a:fld>
            <a:endParaRPr lang="zh-CN" altLang="en-US" dirty="0"/>
          </a:p>
        </p:txBody>
      </p:sp>
    </p:spTree>
  </p:cSld>
  <p:clrMapOvr>
    <a:masterClrMapping/>
  </p:clrMapOvr>
  <p:transition>
    <p:rand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1" name="内容占位符 15"/>
          <p:cNvSpPr>
            <a:spLocks noGrp="1"/>
          </p:cNvSpPr>
          <p:nvPr>
            <p:ph idx="4294967295"/>
          </p:nvPr>
        </p:nvSpPr>
        <p:spPr>
          <a:xfrm>
            <a:off x="1403350" y="2349500"/>
            <a:ext cx="4320778" cy="2971800"/>
          </a:xfrm>
        </p:spPr>
        <p:txBody>
          <a:bodyPr/>
          <a:lstStyle/>
          <a:p>
            <a:r>
              <a:rPr lang="zh-CN" altLang="en-US" sz="2400" dirty="0">
                <a:cs typeface="Times New Roman" pitchFamily="18" charset="0"/>
              </a:rPr>
              <a:t>验收内容：</a:t>
            </a:r>
          </a:p>
          <a:p>
            <a:pPr lvl="1"/>
            <a:r>
              <a:rPr lang="zh-CN" altLang="en-US" sz="2400" dirty="0">
                <a:cs typeface="Times New Roman" pitchFamily="18" charset="0"/>
              </a:rPr>
              <a:t>安全设施符合设计要求</a:t>
            </a:r>
          </a:p>
          <a:p>
            <a:pPr lvl="1"/>
            <a:r>
              <a:rPr lang="zh-CN" altLang="en-US" sz="2400" dirty="0">
                <a:cs typeface="Times New Roman" pitchFamily="18" charset="0"/>
              </a:rPr>
              <a:t>是否遗留安全隐患</a:t>
            </a:r>
          </a:p>
          <a:p>
            <a:pPr lvl="1"/>
            <a:r>
              <a:rPr lang="zh-CN" altLang="en-US" sz="2400" dirty="0">
                <a:cs typeface="Times New Roman" pitchFamily="18" charset="0"/>
              </a:rPr>
              <a:t>作业现场清理</a:t>
            </a:r>
          </a:p>
          <a:p>
            <a:pPr lvl="1"/>
            <a:r>
              <a:rPr lang="zh-CN" altLang="en-US" sz="2400" dirty="0">
                <a:cs typeface="Times New Roman" pitchFamily="18" charset="0"/>
              </a:rPr>
              <a:t>设备设施拆除方案</a:t>
            </a:r>
          </a:p>
        </p:txBody>
      </p:sp>
      <p:pic>
        <p:nvPicPr>
          <p:cNvPr id="903172" name="Picture 3" descr="02"/>
          <p:cNvPicPr>
            <a:picLocks noChangeAspect="1" noChangeArrowheads="1"/>
          </p:cNvPicPr>
          <p:nvPr/>
        </p:nvPicPr>
        <p:blipFill>
          <a:blip r:embed="rId3"/>
          <a:srcRect/>
          <a:stretch>
            <a:fillRect/>
          </a:stretch>
        </p:blipFill>
        <p:spPr bwMode="auto">
          <a:xfrm>
            <a:off x="6286500" y="2500313"/>
            <a:ext cx="2185988" cy="2994025"/>
          </a:xfrm>
          <a:prstGeom prst="rect">
            <a:avLst/>
          </a:prstGeom>
          <a:noFill/>
          <a:ln w="9525">
            <a:noFill/>
            <a:miter lim="800000"/>
            <a:headEnd/>
            <a:tailEnd/>
          </a:ln>
        </p:spPr>
      </p:pic>
      <p:grpSp>
        <p:nvGrpSpPr>
          <p:cNvPr id="2" name="组合 12"/>
          <p:cNvGrpSpPr/>
          <p:nvPr/>
        </p:nvGrpSpPr>
        <p:grpSpPr bwMode="auto">
          <a:xfrm>
            <a:off x="857250" y="1357311"/>
            <a:ext cx="6715125" cy="337496"/>
            <a:chOff x="857224" y="1357298"/>
            <a:chExt cx="6715172" cy="337157"/>
          </a:xfrm>
        </p:grpSpPr>
        <p:sp>
          <p:nvSpPr>
            <p:cNvPr id="17" name="AutoShape 5"/>
            <p:cNvSpPr>
              <a:spLocks noChangeAspect="1" noChangeArrowheads="1"/>
            </p:cNvSpPr>
            <p:nvPr/>
          </p:nvSpPr>
          <p:spPr bwMode="gray">
            <a:xfrm>
              <a:off x="857224" y="1357298"/>
              <a:ext cx="2000264" cy="337157"/>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zh-CN" altLang="en-US" sz="1800" b="1" dirty="0">
                  <a:solidFill>
                    <a:schemeClr val="bg1"/>
                  </a:solidFill>
                  <a:latin typeface="微软雅黑" pitchFamily="34" charset="-122"/>
                  <a:ea typeface="微软雅黑" pitchFamily="34" charset="-122"/>
                </a:rPr>
                <a:t>验收准备</a:t>
              </a:r>
            </a:p>
          </p:txBody>
        </p:sp>
        <p:sp>
          <p:nvSpPr>
            <p:cNvPr id="18" name="AutoShape 5"/>
            <p:cNvSpPr>
              <a:spLocks noChangeAspect="1" noChangeArrowheads="1"/>
            </p:cNvSpPr>
            <p:nvPr/>
          </p:nvSpPr>
          <p:spPr bwMode="gray">
            <a:xfrm>
              <a:off x="2428860" y="1357298"/>
              <a:ext cx="2000265" cy="337157"/>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zh-CN" altLang="en-US" sz="1800" b="1" dirty="0">
                  <a:solidFill>
                    <a:schemeClr val="bg1"/>
                  </a:solidFill>
                  <a:latin typeface="微软雅黑" pitchFamily="34" charset="-122"/>
                  <a:ea typeface="微软雅黑" pitchFamily="34" charset="-122"/>
                </a:rPr>
                <a:t>发包方验收</a:t>
              </a:r>
            </a:p>
          </p:txBody>
        </p:sp>
        <p:sp>
          <p:nvSpPr>
            <p:cNvPr id="19" name="AutoShape 5"/>
            <p:cNvSpPr>
              <a:spLocks noChangeAspect="1" noChangeArrowheads="1"/>
            </p:cNvSpPr>
            <p:nvPr/>
          </p:nvSpPr>
          <p:spPr bwMode="gray">
            <a:xfrm>
              <a:off x="4000496" y="1357298"/>
              <a:ext cx="2000264" cy="337157"/>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zh-CN" altLang="en-US" sz="1800" b="1" dirty="0">
                  <a:solidFill>
                    <a:schemeClr val="bg1"/>
                  </a:solidFill>
                  <a:latin typeface="微软雅黑" pitchFamily="34" charset="-122"/>
                  <a:ea typeface="微软雅黑" pitchFamily="34" charset="-122"/>
                </a:rPr>
                <a:t>不合格整改</a:t>
              </a:r>
            </a:p>
          </p:txBody>
        </p:sp>
        <p:sp>
          <p:nvSpPr>
            <p:cNvPr id="14" name="AutoShape 5"/>
            <p:cNvSpPr>
              <a:spLocks noChangeAspect="1" noChangeArrowheads="1"/>
            </p:cNvSpPr>
            <p:nvPr/>
          </p:nvSpPr>
          <p:spPr bwMode="gray">
            <a:xfrm>
              <a:off x="5572132" y="1357298"/>
              <a:ext cx="2000264" cy="337157"/>
            </a:xfrm>
            <a:prstGeom prst="chevron">
              <a:avLst>
                <a:gd name="adj" fmla="val 17842"/>
              </a:avLst>
            </a:prstGeom>
            <a:solidFill>
              <a:schemeClr val="accent1"/>
            </a:solidFill>
            <a:ln w="38100">
              <a:solidFill>
                <a:schemeClr val="bg1"/>
              </a:solid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59911" tIns="29956" rIns="59911" bIns="29956" anchor="ctr">
              <a:spAutoFit/>
            </a:bodyPr>
            <a:lstStyle/>
            <a:p>
              <a:pPr algn="ctr">
                <a:defRPr/>
              </a:pPr>
              <a:r>
                <a:rPr lang="zh-CN" altLang="en-US" sz="1800" b="1" dirty="0">
                  <a:solidFill>
                    <a:schemeClr val="bg1"/>
                  </a:solidFill>
                  <a:latin typeface="微软雅黑" pitchFamily="34" charset="-122"/>
                  <a:ea typeface="微软雅黑" pitchFamily="34" charset="-122"/>
                </a:rPr>
                <a:t>整改验收</a:t>
              </a:r>
            </a:p>
          </p:txBody>
        </p:sp>
      </p:grpSp>
      <p:grpSp>
        <p:nvGrpSpPr>
          <p:cNvPr id="3" name="Group 6"/>
          <p:cNvGrpSpPr/>
          <p:nvPr/>
        </p:nvGrpSpPr>
        <p:grpSpPr bwMode="auto">
          <a:xfrm>
            <a:off x="7572375" y="2401888"/>
            <a:ext cx="698500" cy="598487"/>
            <a:chOff x="2112" y="2448"/>
            <a:chExt cx="1462" cy="1208"/>
          </a:xfrm>
        </p:grpSpPr>
        <p:sp>
          <p:nvSpPr>
            <p:cNvPr id="903187" name="Rectangle 7"/>
            <p:cNvSpPr>
              <a:spLocks noChangeArrowheads="1"/>
            </p:cNvSpPr>
            <p:nvPr/>
          </p:nvSpPr>
          <p:spPr bwMode="auto">
            <a:xfrm>
              <a:off x="2112" y="2448"/>
              <a:ext cx="1462" cy="1208"/>
            </a:xfrm>
            <a:prstGeom prst="rect">
              <a:avLst/>
            </a:prstGeom>
            <a:gradFill rotWithShape="0">
              <a:gsLst>
                <a:gs pos="0">
                  <a:srgbClr val="FF5050"/>
                </a:gs>
                <a:gs pos="100000">
                  <a:schemeClr val="accent2"/>
                </a:gs>
              </a:gsLst>
              <a:lin ang="5400000" scaled="1"/>
            </a:gradFill>
            <a:ln w="9525">
              <a:noFill/>
              <a:miter lim="800000"/>
            </a:ln>
            <a:effectLst>
              <a:prstShdw prst="shdw17" dist="17961" dir="2700000">
                <a:srgbClr val="993030"/>
              </a:prstShdw>
            </a:effectLst>
          </p:spPr>
          <p:txBody>
            <a:bodyPr/>
            <a:lstStyle/>
            <a:p>
              <a:endParaRPr lang="zh-CN" altLang="en-US" sz="1800">
                <a:latin typeface="微软雅黑" pitchFamily="34" charset="-122"/>
                <a:ea typeface="微软雅黑" pitchFamily="34" charset="-122"/>
              </a:endParaRPr>
            </a:p>
          </p:txBody>
        </p:sp>
        <p:sp>
          <p:nvSpPr>
            <p:cNvPr id="903188" name="Rectangle 8"/>
            <p:cNvSpPr>
              <a:spLocks noChangeArrowheads="1"/>
            </p:cNvSpPr>
            <p:nvPr/>
          </p:nvSpPr>
          <p:spPr bwMode="auto">
            <a:xfrm>
              <a:off x="2669" y="3335"/>
              <a:ext cx="217" cy="175"/>
            </a:xfrm>
            <a:prstGeom prst="rect">
              <a:avLst/>
            </a:prstGeom>
            <a:solidFill>
              <a:srgbClr val="FFFFFF"/>
            </a:solidFill>
            <a:ln w="9525">
              <a:noFill/>
              <a:miter lim="800000"/>
            </a:ln>
            <a:effectLst>
              <a:prstShdw prst="shdw17" dist="17961" dir="2700000">
                <a:srgbClr val="999999"/>
              </a:prstShdw>
            </a:effectLst>
          </p:spPr>
          <p:txBody>
            <a:bodyPr/>
            <a:lstStyle/>
            <a:p>
              <a:endParaRPr lang="zh-CN" altLang="en-US" sz="1800">
                <a:latin typeface="微软雅黑" pitchFamily="34" charset="-122"/>
                <a:ea typeface="微软雅黑" pitchFamily="34" charset="-122"/>
              </a:endParaRPr>
            </a:p>
          </p:txBody>
        </p:sp>
        <p:sp>
          <p:nvSpPr>
            <p:cNvPr id="903189" name="Freeform 9">
              <a:hlinkClick r:id="rId4" action="ppaction://hlinkpres?slideindex=1&amp;slidetitle="/>
            </p:cNvPr>
            <p:cNvSpPr/>
            <p:nvPr/>
          </p:nvSpPr>
          <p:spPr bwMode="auto">
            <a:xfrm>
              <a:off x="2479" y="2590"/>
              <a:ext cx="684" cy="707"/>
            </a:xfrm>
            <a:custGeom>
              <a:avLst/>
              <a:gdLst>
                <a:gd name="T0" fmla="*/ 0 w 3365"/>
                <a:gd name="T1" fmla="*/ 0 h 4176"/>
                <a:gd name="T2" fmla="*/ 0 w 3365"/>
                <a:gd name="T3" fmla="*/ 0 h 4176"/>
                <a:gd name="T4" fmla="*/ 0 w 3365"/>
                <a:gd name="T5" fmla="*/ 0 h 4176"/>
                <a:gd name="T6" fmla="*/ 0 w 3365"/>
                <a:gd name="T7" fmla="*/ 0 h 4176"/>
                <a:gd name="T8" fmla="*/ 0 w 3365"/>
                <a:gd name="T9" fmla="*/ 0 h 4176"/>
                <a:gd name="T10" fmla="*/ 0 w 3365"/>
                <a:gd name="T11" fmla="*/ 0 h 4176"/>
                <a:gd name="T12" fmla="*/ 0 w 3365"/>
                <a:gd name="T13" fmla="*/ 0 h 4176"/>
                <a:gd name="T14" fmla="*/ 0 w 3365"/>
                <a:gd name="T15" fmla="*/ 0 h 4176"/>
                <a:gd name="T16" fmla="*/ 0 w 3365"/>
                <a:gd name="T17" fmla="*/ 0 h 4176"/>
                <a:gd name="T18" fmla="*/ 0 w 3365"/>
                <a:gd name="T19" fmla="*/ 0 h 4176"/>
                <a:gd name="T20" fmla="*/ 0 w 3365"/>
                <a:gd name="T21" fmla="*/ 0 h 4176"/>
                <a:gd name="T22" fmla="*/ 0 w 3365"/>
                <a:gd name="T23" fmla="*/ 0 h 4176"/>
                <a:gd name="T24" fmla="*/ 0 w 3365"/>
                <a:gd name="T25" fmla="*/ 0 h 4176"/>
                <a:gd name="T26" fmla="*/ 0 w 3365"/>
                <a:gd name="T27" fmla="*/ 0 h 4176"/>
                <a:gd name="T28" fmla="*/ 0 w 3365"/>
                <a:gd name="T29" fmla="*/ 0 h 4176"/>
                <a:gd name="T30" fmla="*/ 0 w 3365"/>
                <a:gd name="T31" fmla="*/ 0 h 4176"/>
                <a:gd name="T32" fmla="*/ 0 w 3365"/>
                <a:gd name="T33" fmla="*/ 0 h 4176"/>
                <a:gd name="T34" fmla="*/ 0 w 3365"/>
                <a:gd name="T35" fmla="*/ 0 h 4176"/>
                <a:gd name="T36" fmla="*/ 0 w 3365"/>
                <a:gd name="T37" fmla="*/ 0 h 4176"/>
                <a:gd name="T38" fmla="*/ 0 w 3365"/>
                <a:gd name="T39" fmla="*/ 0 h 4176"/>
                <a:gd name="T40" fmla="*/ 0 w 3365"/>
                <a:gd name="T41" fmla="*/ 0 h 4176"/>
                <a:gd name="T42" fmla="*/ 0 w 3365"/>
                <a:gd name="T43" fmla="*/ 0 h 4176"/>
                <a:gd name="T44" fmla="*/ 0 w 3365"/>
                <a:gd name="T45" fmla="*/ 0 h 4176"/>
                <a:gd name="T46" fmla="*/ 0 w 3365"/>
                <a:gd name="T47" fmla="*/ 0 h 4176"/>
                <a:gd name="T48" fmla="*/ 0 w 3365"/>
                <a:gd name="T49" fmla="*/ 0 h 4176"/>
                <a:gd name="T50" fmla="*/ 0 w 3365"/>
                <a:gd name="T51" fmla="*/ 0 h 4176"/>
                <a:gd name="T52" fmla="*/ 0 w 3365"/>
                <a:gd name="T53" fmla="*/ 0 h 4176"/>
                <a:gd name="T54" fmla="*/ 0 w 3365"/>
                <a:gd name="T55" fmla="*/ 0 h 4176"/>
                <a:gd name="T56" fmla="*/ 0 w 3365"/>
                <a:gd name="T57" fmla="*/ 0 h 4176"/>
                <a:gd name="T58" fmla="*/ 0 w 3365"/>
                <a:gd name="T59" fmla="*/ 0 h 4176"/>
                <a:gd name="T60" fmla="*/ 0 w 3365"/>
                <a:gd name="T61" fmla="*/ 0 h 4176"/>
                <a:gd name="T62" fmla="*/ 0 w 3365"/>
                <a:gd name="T63" fmla="*/ 0 h 4176"/>
                <a:gd name="T64" fmla="*/ 0 w 3365"/>
                <a:gd name="T65" fmla="*/ 0 h 4176"/>
                <a:gd name="T66" fmla="*/ 0 w 3365"/>
                <a:gd name="T67" fmla="*/ 0 h 4176"/>
                <a:gd name="T68" fmla="*/ 0 w 3365"/>
                <a:gd name="T69" fmla="*/ 0 h 4176"/>
                <a:gd name="T70" fmla="*/ 0 w 3365"/>
                <a:gd name="T71" fmla="*/ 0 h 4176"/>
                <a:gd name="T72" fmla="*/ 0 w 3365"/>
                <a:gd name="T73" fmla="*/ 0 h 4176"/>
                <a:gd name="T74" fmla="*/ 0 w 3365"/>
                <a:gd name="T75" fmla="*/ 0 h 4176"/>
                <a:gd name="T76" fmla="*/ 0 w 3365"/>
                <a:gd name="T77" fmla="*/ 0 h 4176"/>
                <a:gd name="T78" fmla="*/ 0 w 3365"/>
                <a:gd name="T79" fmla="*/ 0 h 4176"/>
                <a:gd name="T80" fmla="*/ 0 w 3365"/>
                <a:gd name="T81" fmla="*/ 0 h 4176"/>
                <a:gd name="T82" fmla="*/ 0 w 3365"/>
                <a:gd name="T83" fmla="*/ 0 h 4176"/>
                <a:gd name="T84" fmla="*/ 0 w 3365"/>
                <a:gd name="T85" fmla="*/ 0 h 4176"/>
                <a:gd name="T86" fmla="*/ 0 w 3365"/>
                <a:gd name="T87" fmla="*/ 0 h 4176"/>
                <a:gd name="T88" fmla="*/ 0 w 3365"/>
                <a:gd name="T89" fmla="*/ 0 h 4176"/>
                <a:gd name="T90" fmla="*/ 0 w 3365"/>
                <a:gd name="T91" fmla="*/ 0 h 4176"/>
                <a:gd name="T92" fmla="*/ 0 w 3365"/>
                <a:gd name="T93" fmla="*/ 0 h 4176"/>
                <a:gd name="T94" fmla="*/ 0 w 3365"/>
                <a:gd name="T95" fmla="*/ 0 h 4176"/>
                <a:gd name="T96" fmla="*/ 0 w 3365"/>
                <a:gd name="T97" fmla="*/ 0 h 4176"/>
                <a:gd name="T98" fmla="*/ 0 w 3365"/>
                <a:gd name="T99" fmla="*/ 0 h 4176"/>
                <a:gd name="T100" fmla="*/ 0 w 3365"/>
                <a:gd name="T101" fmla="*/ 0 h 4176"/>
                <a:gd name="T102" fmla="*/ 0 w 3365"/>
                <a:gd name="T103" fmla="*/ 0 h 4176"/>
                <a:gd name="T104" fmla="*/ 0 w 3365"/>
                <a:gd name="T105" fmla="*/ 0 h 4176"/>
                <a:gd name="T106" fmla="*/ 0 w 3365"/>
                <a:gd name="T107" fmla="*/ 0 h 4176"/>
                <a:gd name="T108" fmla="*/ 0 w 3365"/>
                <a:gd name="T109" fmla="*/ 0 h 4176"/>
                <a:gd name="T110" fmla="*/ 0 w 3365"/>
                <a:gd name="T111" fmla="*/ 0 h 4176"/>
                <a:gd name="T112" fmla="*/ 0 w 3365"/>
                <a:gd name="T113" fmla="*/ 0 h 4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5"/>
                <a:gd name="T172" fmla="*/ 0 h 4176"/>
                <a:gd name="T173" fmla="*/ 3365 w 3365"/>
                <a:gd name="T174" fmla="*/ 4176 h 41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5" h="4176">
                  <a:moveTo>
                    <a:pt x="0" y="2062"/>
                  </a:moveTo>
                  <a:lnTo>
                    <a:pt x="990" y="2062"/>
                  </a:lnTo>
                  <a:lnTo>
                    <a:pt x="990" y="1606"/>
                  </a:lnTo>
                  <a:lnTo>
                    <a:pt x="992" y="1548"/>
                  </a:lnTo>
                  <a:lnTo>
                    <a:pt x="999" y="1493"/>
                  </a:lnTo>
                  <a:lnTo>
                    <a:pt x="1009" y="1441"/>
                  </a:lnTo>
                  <a:lnTo>
                    <a:pt x="1024" y="1390"/>
                  </a:lnTo>
                  <a:lnTo>
                    <a:pt x="1043" y="1344"/>
                  </a:lnTo>
                  <a:lnTo>
                    <a:pt x="1066" y="1299"/>
                  </a:lnTo>
                  <a:lnTo>
                    <a:pt x="1091" y="1258"/>
                  </a:lnTo>
                  <a:lnTo>
                    <a:pt x="1120" y="1219"/>
                  </a:lnTo>
                  <a:lnTo>
                    <a:pt x="1151" y="1183"/>
                  </a:lnTo>
                  <a:lnTo>
                    <a:pt x="1186" y="1150"/>
                  </a:lnTo>
                  <a:lnTo>
                    <a:pt x="1222" y="1120"/>
                  </a:lnTo>
                  <a:lnTo>
                    <a:pt x="1262" y="1093"/>
                  </a:lnTo>
                  <a:lnTo>
                    <a:pt x="1303" y="1069"/>
                  </a:lnTo>
                  <a:lnTo>
                    <a:pt x="1346" y="1047"/>
                  </a:lnTo>
                  <a:lnTo>
                    <a:pt x="1391" y="1030"/>
                  </a:lnTo>
                  <a:lnTo>
                    <a:pt x="1435" y="1015"/>
                  </a:lnTo>
                  <a:lnTo>
                    <a:pt x="1483" y="1003"/>
                  </a:lnTo>
                  <a:lnTo>
                    <a:pt x="1531" y="995"/>
                  </a:lnTo>
                  <a:lnTo>
                    <a:pt x="1579" y="991"/>
                  </a:lnTo>
                  <a:lnTo>
                    <a:pt x="1629" y="988"/>
                  </a:lnTo>
                  <a:lnTo>
                    <a:pt x="1678" y="991"/>
                  </a:lnTo>
                  <a:lnTo>
                    <a:pt x="1728" y="997"/>
                  </a:lnTo>
                  <a:lnTo>
                    <a:pt x="1778" y="1005"/>
                  </a:lnTo>
                  <a:lnTo>
                    <a:pt x="1827" y="1017"/>
                  </a:lnTo>
                  <a:lnTo>
                    <a:pt x="1875" y="1033"/>
                  </a:lnTo>
                  <a:lnTo>
                    <a:pt x="1924" y="1052"/>
                  </a:lnTo>
                  <a:lnTo>
                    <a:pt x="1970" y="1076"/>
                  </a:lnTo>
                  <a:lnTo>
                    <a:pt x="2016" y="1102"/>
                  </a:lnTo>
                  <a:lnTo>
                    <a:pt x="2060" y="1132"/>
                  </a:lnTo>
                  <a:lnTo>
                    <a:pt x="2102" y="1167"/>
                  </a:lnTo>
                  <a:lnTo>
                    <a:pt x="2144" y="1205"/>
                  </a:lnTo>
                  <a:lnTo>
                    <a:pt x="2182" y="1248"/>
                  </a:lnTo>
                  <a:lnTo>
                    <a:pt x="2211" y="1282"/>
                  </a:lnTo>
                  <a:lnTo>
                    <a:pt x="2236" y="1316"/>
                  </a:lnTo>
                  <a:lnTo>
                    <a:pt x="2259" y="1350"/>
                  </a:lnTo>
                  <a:lnTo>
                    <a:pt x="2280" y="1383"/>
                  </a:lnTo>
                  <a:lnTo>
                    <a:pt x="2296" y="1418"/>
                  </a:lnTo>
                  <a:lnTo>
                    <a:pt x="2311" y="1451"/>
                  </a:lnTo>
                  <a:lnTo>
                    <a:pt x="2321" y="1486"/>
                  </a:lnTo>
                  <a:lnTo>
                    <a:pt x="2330" y="1520"/>
                  </a:lnTo>
                  <a:lnTo>
                    <a:pt x="2335" y="1556"/>
                  </a:lnTo>
                  <a:lnTo>
                    <a:pt x="2337" y="1591"/>
                  </a:lnTo>
                  <a:lnTo>
                    <a:pt x="2336" y="1628"/>
                  </a:lnTo>
                  <a:lnTo>
                    <a:pt x="2332" y="1663"/>
                  </a:lnTo>
                  <a:lnTo>
                    <a:pt x="2325" y="1700"/>
                  </a:lnTo>
                  <a:lnTo>
                    <a:pt x="2313" y="1738"/>
                  </a:lnTo>
                  <a:lnTo>
                    <a:pt x="2299" y="1776"/>
                  </a:lnTo>
                  <a:lnTo>
                    <a:pt x="2282" y="1814"/>
                  </a:lnTo>
                  <a:lnTo>
                    <a:pt x="2261" y="1854"/>
                  </a:lnTo>
                  <a:lnTo>
                    <a:pt x="2238" y="1895"/>
                  </a:lnTo>
                  <a:lnTo>
                    <a:pt x="2211" y="1936"/>
                  </a:lnTo>
                  <a:lnTo>
                    <a:pt x="2180" y="1979"/>
                  </a:lnTo>
                  <a:lnTo>
                    <a:pt x="2146" y="2021"/>
                  </a:lnTo>
                  <a:lnTo>
                    <a:pt x="2108" y="2066"/>
                  </a:lnTo>
                  <a:lnTo>
                    <a:pt x="2067" y="2112"/>
                  </a:lnTo>
                  <a:lnTo>
                    <a:pt x="2022" y="2158"/>
                  </a:lnTo>
                  <a:lnTo>
                    <a:pt x="1973" y="2207"/>
                  </a:lnTo>
                  <a:lnTo>
                    <a:pt x="1922" y="2256"/>
                  </a:lnTo>
                  <a:lnTo>
                    <a:pt x="1866" y="2307"/>
                  </a:lnTo>
                  <a:lnTo>
                    <a:pt x="1806" y="2359"/>
                  </a:lnTo>
                  <a:lnTo>
                    <a:pt x="1743" y="2412"/>
                  </a:lnTo>
                  <a:lnTo>
                    <a:pt x="1676" y="2467"/>
                  </a:lnTo>
                  <a:lnTo>
                    <a:pt x="1606" y="2523"/>
                  </a:lnTo>
                  <a:lnTo>
                    <a:pt x="1531" y="2582"/>
                  </a:lnTo>
                  <a:lnTo>
                    <a:pt x="1490" y="2631"/>
                  </a:lnTo>
                  <a:lnTo>
                    <a:pt x="1450" y="2678"/>
                  </a:lnTo>
                  <a:lnTo>
                    <a:pt x="1412" y="2726"/>
                  </a:lnTo>
                  <a:lnTo>
                    <a:pt x="1377" y="2773"/>
                  </a:lnTo>
                  <a:lnTo>
                    <a:pt x="1343" y="2821"/>
                  </a:lnTo>
                  <a:lnTo>
                    <a:pt x="1311" y="2868"/>
                  </a:lnTo>
                  <a:lnTo>
                    <a:pt x="1280" y="2915"/>
                  </a:lnTo>
                  <a:lnTo>
                    <a:pt x="1251" y="2961"/>
                  </a:lnTo>
                  <a:lnTo>
                    <a:pt x="1224" y="3008"/>
                  </a:lnTo>
                  <a:lnTo>
                    <a:pt x="1198" y="3055"/>
                  </a:lnTo>
                  <a:lnTo>
                    <a:pt x="1173" y="3103"/>
                  </a:lnTo>
                  <a:lnTo>
                    <a:pt x="1151" y="3150"/>
                  </a:lnTo>
                  <a:lnTo>
                    <a:pt x="1129" y="3197"/>
                  </a:lnTo>
                  <a:lnTo>
                    <a:pt x="1109" y="3244"/>
                  </a:lnTo>
                  <a:lnTo>
                    <a:pt x="1091" y="3292"/>
                  </a:lnTo>
                  <a:lnTo>
                    <a:pt x="1074" y="3340"/>
                  </a:lnTo>
                  <a:lnTo>
                    <a:pt x="1058" y="3388"/>
                  </a:lnTo>
                  <a:lnTo>
                    <a:pt x="1043" y="3437"/>
                  </a:lnTo>
                  <a:lnTo>
                    <a:pt x="1030" y="3485"/>
                  </a:lnTo>
                  <a:lnTo>
                    <a:pt x="1017" y="3534"/>
                  </a:lnTo>
                  <a:lnTo>
                    <a:pt x="1007" y="3585"/>
                  </a:lnTo>
                  <a:lnTo>
                    <a:pt x="997" y="3635"/>
                  </a:lnTo>
                  <a:lnTo>
                    <a:pt x="989" y="3686"/>
                  </a:lnTo>
                  <a:lnTo>
                    <a:pt x="980" y="3737"/>
                  </a:lnTo>
                  <a:lnTo>
                    <a:pt x="975" y="3790"/>
                  </a:lnTo>
                  <a:lnTo>
                    <a:pt x="969" y="3843"/>
                  </a:lnTo>
                  <a:lnTo>
                    <a:pt x="964" y="3896"/>
                  </a:lnTo>
                  <a:lnTo>
                    <a:pt x="960" y="3950"/>
                  </a:lnTo>
                  <a:lnTo>
                    <a:pt x="957" y="4005"/>
                  </a:lnTo>
                  <a:lnTo>
                    <a:pt x="955" y="4062"/>
                  </a:lnTo>
                  <a:lnTo>
                    <a:pt x="954" y="4118"/>
                  </a:lnTo>
                  <a:lnTo>
                    <a:pt x="954" y="4176"/>
                  </a:lnTo>
                  <a:lnTo>
                    <a:pt x="1972" y="4176"/>
                  </a:lnTo>
                  <a:lnTo>
                    <a:pt x="1971" y="4141"/>
                  </a:lnTo>
                  <a:lnTo>
                    <a:pt x="1970" y="4107"/>
                  </a:lnTo>
                  <a:lnTo>
                    <a:pt x="1970" y="4073"/>
                  </a:lnTo>
                  <a:lnTo>
                    <a:pt x="1970" y="4040"/>
                  </a:lnTo>
                  <a:lnTo>
                    <a:pt x="1971" y="4007"/>
                  </a:lnTo>
                  <a:lnTo>
                    <a:pt x="1973" y="3973"/>
                  </a:lnTo>
                  <a:lnTo>
                    <a:pt x="1976" y="3941"/>
                  </a:lnTo>
                  <a:lnTo>
                    <a:pt x="1979" y="3909"/>
                  </a:lnTo>
                  <a:lnTo>
                    <a:pt x="1983" y="3878"/>
                  </a:lnTo>
                  <a:lnTo>
                    <a:pt x="1988" y="3845"/>
                  </a:lnTo>
                  <a:lnTo>
                    <a:pt x="1994" y="3814"/>
                  </a:lnTo>
                  <a:lnTo>
                    <a:pt x="2001" y="3784"/>
                  </a:lnTo>
                  <a:lnTo>
                    <a:pt x="2008" y="3754"/>
                  </a:lnTo>
                  <a:lnTo>
                    <a:pt x="2017" y="3724"/>
                  </a:lnTo>
                  <a:lnTo>
                    <a:pt x="2026" y="3695"/>
                  </a:lnTo>
                  <a:lnTo>
                    <a:pt x="2037" y="3666"/>
                  </a:lnTo>
                  <a:lnTo>
                    <a:pt x="2048" y="3637"/>
                  </a:lnTo>
                  <a:lnTo>
                    <a:pt x="2061" y="3608"/>
                  </a:lnTo>
                  <a:lnTo>
                    <a:pt x="2075" y="3581"/>
                  </a:lnTo>
                  <a:lnTo>
                    <a:pt x="2090" y="3553"/>
                  </a:lnTo>
                  <a:lnTo>
                    <a:pt x="2106" y="3526"/>
                  </a:lnTo>
                  <a:lnTo>
                    <a:pt x="2123" y="3500"/>
                  </a:lnTo>
                  <a:lnTo>
                    <a:pt x="2142" y="3473"/>
                  </a:lnTo>
                  <a:lnTo>
                    <a:pt x="2161" y="3447"/>
                  </a:lnTo>
                  <a:lnTo>
                    <a:pt x="2182" y="3422"/>
                  </a:lnTo>
                  <a:lnTo>
                    <a:pt x="2204" y="3397"/>
                  </a:lnTo>
                  <a:lnTo>
                    <a:pt x="2227" y="3373"/>
                  </a:lnTo>
                  <a:lnTo>
                    <a:pt x="2252" y="3349"/>
                  </a:lnTo>
                  <a:lnTo>
                    <a:pt x="2277" y="3325"/>
                  </a:lnTo>
                  <a:lnTo>
                    <a:pt x="2305" y="3302"/>
                  </a:lnTo>
                  <a:lnTo>
                    <a:pt x="2335" y="3279"/>
                  </a:lnTo>
                  <a:lnTo>
                    <a:pt x="2365" y="3257"/>
                  </a:lnTo>
                  <a:lnTo>
                    <a:pt x="2408" y="3227"/>
                  </a:lnTo>
                  <a:lnTo>
                    <a:pt x="2450" y="3197"/>
                  </a:lnTo>
                  <a:lnTo>
                    <a:pt x="2493" y="3165"/>
                  </a:lnTo>
                  <a:lnTo>
                    <a:pt x="2537" y="3130"/>
                  </a:lnTo>
                  <a:lnTo>
                    <a:pt x="2580" y="3096"/>
                  </a:lnTo>
                  <a:lnTo>
                    <a:pt x="2624" y="3060"/>
                  </a:lnTo>
                  <a:lnTo>
                    <a:pt x="2667" y="3022"/>
                  </a:lnTo>
                  <a:lnTo>
                    <a:pt x="2711" y="2984"/>
                  </a:lnTo>
                  <a:lnTo>
                    <a:pt x="2753" y="2944"/>
                  </a:lnTo>
                  <a:lnTo>
                    <a:pt x="2796" y="2902"/>
                  </a:lnTo>
                  <a:lnTo>
                    <a:pt x="2837" y="2861"/>
                  </a:lnTo>
                  <a:lnTo>
                    <a:pt x="2879" y="2817"/>
                  </a:lnTo>
                  <a:lnTo>
                    <a:pt x="2919" y="2772"/>
                  </a:lnTo>
                  <a:lnTo>
                    <a:pt x="2958" y="2726"/>
                  </a:lnTo>
                  <a:lnTo>
                    <a:pt x="2996" y="2679"/>
                  </a:lnTo>
                  <a:lnTo>
                    <a:pt x="3033" y="2631"/>
                  </a:lnTo>
                  <a:lnTo>
                    <a:pt x="3069" y="2581"/>
                  </a:lnTo>
                  <a:lnTo>
                    <a:pt x="3103" y="2532"/>
                  </a:lnTo>
                  <a:lnTo>
                    <a:pt x="3136" y="2480"/>
                  </a:lnTo>
                  <a:lnTo>
                    <a:pt x="3167" y="2427"/>
                  </a:lnTo>
                  <a:lnTo>
                    <a:pt x="3195" y="2374"/>
                  </a:lnTo>
                  <a:lnTo>
                    <a:pt x="3223" y="2318"/>
                  </a:lnTo>
                  <a:lnTo>
                    <a:pt x="3248" y="2263"/>
                  </a:lnTo>
                  <a:lnTo>
                    <a:pt x="3271" y="2207"/>
                  </a:lnTo>
                  <a:lnTo>
                    <a:pt x="3292" y="2149"/>
                  </a:lnTo>
                  <a:lnTo>
                    <a:pt x="3311" y="2090"/>
                  </a:lnTo>
                  <a:lnTo>
                    <a:pt x="3327" y="2031"/>
                  </a:lnTo>
                  <a:lnTo>
                    <a:pt x="3341" y="1971"/>
                  </a:lnTo>
                  <a:lnTo>
                    <a:pt x="3351" y="1910"/>
                  </a:lnTo>
                  <a:lnTo>
                    <a:pt x="3359" y="1846"/>
                  </a:lnTo>
                  <a:lnTo>
                    <a:pt x="3364" y="1784"/>
                  </a:lnTo>
                  <a:lnTo>
                    <a:pt x="3365" y="1720"/>
                  </a:lnTo>
                  <a:lnTo>
                    <a:pt x="3362" y="1620"/>
                  </a:lnTo>
                  <a:lnTo>
                    <a:pt x="3357" y="1522"/>
                  </a:lnTo>
                  <a:lnTo>
                    <a:pt x="3346" y="1428"/>
                  </a:lnTo>
                  <a:lnTo>
                    <a:pt x="3331" y="1336"/>
                  </a:lnTo>
                  <a:lnTo>
                    <a:pt x="3312" y="1248"/>
                  </a:lnTo>
                  <a:lnTo>
                    <a:pt x="3289" y="1162"/>
                  </a:lnTo>
                  <a:lnTo>
                    <a:pt x="3262" y="1081"/>
                  </a:lnTo>
                  <a:lnTo>
                    <a:pt x="3232" y="1001"/>
                  </a:lnTo>
                  <a:lnTo>
                    <a:pt x="3199" y="924"/>
                  </a:lnTo>
                  <a:lnTo>
                    <a:pt x="3162" y="851"/>
                  </a:lnTo>
                  <a:lnTo>
                    <a:pt x="3122" y="780"/>
                  </a:lnTo>
                  <a:lnTo>
                    <a:pt x="3079" y="713"/>
                  </a:lnTo>
                  <a:lnTo>
                    <a:pt x="3033" y="649"/>
                  </a:lnTo>
                  <a:lnTo>
                    <a:pt x="2985" y="588"/>
                  </a:lnTo>
                  <a:lnTo>
                    <a:pt x="2934" y="529"/>
                  </a:lnTo>
                  <a:lnTo>
                    <a:pt x="2881" y="474"/>
                  </a:lnTo>
                  <a:lnTo>
                    <a:pt x="2826" y="421"/>
                  </a:lnTo>
                  <a:lnTo>
                    <a:pt x="2769" y="372"/>
                  </a:lnTo>
                  <a:lnTo>
                    <a:pt x="2711" y="326"/>
                  </a:lnTo>
                  <a:lnTo>
                    <a:pt x="2649" y="283"/>
                  </a:lnTo>
                  <a:lnTo>
                    <a:pt x="2587" y="243"/>
                  </a:lnTo>
                  <a:lnTo>
                    <a:pt x="2524" y="205"/>
                  </a:lnTo>
                  <a:lnTo>
                    <a:pt x="2459" y="172"/>
                  </a:lnTo>
                  <a:lnTo>
                    <a:pt x="2394" y="141"/>
                  </a:lnTo>
                  <a:lnTo>
                    <a:pt x="2327" y="113"/>
                  </a:lnTo>
                  <a:lnTo>
                    <a:pt x="2260" y="89"/>
                  </a:lnTo>
                  <a:lnTo>
                    <a:pt x="2192" y="67"/>
                  </a:lnTo>
                  <a:lnTo>
                    <a:pt x="2124" y="49"/>
                  </a:lnTo>
                  <a:lnTo>
                    <a:pt x="2056" y="34"/>
                  </a:lnTo>
                  <a:lnTo>
                    <a:pt x="1987" y="22"/>
                  </a:lnTo>
                  <a:lnTo>
                    <a:pt x="1919" y="13"/>
                  </a:lnTo>
                  <a:lnTo>
                    <a:pt x="1851" y="7"/>
                  </a:lnTo>
                  <a:lnTo>
                    <a:pt x="1753" y="2"/>
                  </a:lnTo>
                  <a:lnTo>
                    <a:pt x="1657" y="0"/>
                  </a:lnTo>
                  <a:lnTo>
                    <a:pt x="1561" y="2"/>
                  </a:lnTo>
                  <a:lnTo>
                    <a:pt x="1468" y="7"/>
                  </a:lnTo>
                  <a:lnTo>
                    <a:pt x="1377" y="17"/>
                  </a:lnTo>
                  <a:lnTo>
                    <a:pt x="1287" y="28"/>
                  </a:lnTo>
                  <a:lnTo>
                    <a:pt x="1200" y="44"/>
                  </a:lnTo>
                  <a:lnTo>
                    <a:pt x="1115" y="64"/>
                  </a:lnTo>
                  <a:lnTo>
                    <a:pt x="1033" y="86"/>
                  </a:lnTo>
                  <a:lnTo>
                    <a:pt x="953" y="111"/>
                  </a:lnTo>
                  <a:lnTo>
                    <a:pt x="876" y="141"/>
                  </a:lnTo>
                  <a:lnTo>
                    <a:pt x="801" y="173"/>
                  </a:lnTo>
                  <a:lnTo>
                    <a:pt x="728" y="209"/>
                  </a:lnTo>
                  <a:lnTo>
                    <a:pt x="659" y="247"/>
                  </a:lnTo>
                  <a:lnTo>
                    <a:pt x="592" y="288"/>
                  </a:lnTo>
                  <a:lnTo>
                    <a:pt x="529" y="333"/>
                  </a:lnTo>
                  <a:lnTo>
                    <a:pt x="468" y="382"/>
                  </a:lnTo>
                  <a:lnTo>
                    <a:pt x="411" y="432"/>
                  </a:lnTo>
                  <a:lnTo>
                    <a:pt x="357" y="486"/>
                  </a:lnTo>
                  <a:lnTo>
                    <a:pt x="307" y="544"/>
                  </a:lnTo>
                  <a:lnTo>
                    <a:pt x="259" y="604"/>
                  </a:lnTo>
                  <a:lnTo>
                    <a:pt x="217" y="666"/>
                  </a:lnTo>
                  <a:lnTo>
                    <a:pt x="177" y="732"/>
                  </a:lnTo>
                  <a:lnTo>
                    <a:pt x="141" y="801"/>
                  </a:lnTo>
                  <a:lnTo>
                    <a:pt x="109" y="872"/>
                  </a:lnTo>
                  <a:lnTo>
                    <a:pt x="81" y="946"/>
                  </a:lnTo>
                  <a:lnTo>
                    <a:pt x="57" y="1023"/>
                  </a:lnTo>
                  <a:lnTo>
                    <a:pt x="36" y="1102"/>
                  </a:lnTo>
                  <a:lnTo>
                    <a:pt x="21" y="1184"/>
                  </a:lnTo>
                  <a:lnTo>
                    <a:pt x="9" y="1269"/>
                  </a:lnTo>
                  <a:lnTo>
                    <a:pt x="3" y="1357"/>
                  </a:lnTo>
                  <a:lnTo>
                    <a:pt x="0" y="1447"/>
                  </a:lnTo>
                  <a:lnTo>
                    <a:pt x="0" y="2062"/>
                  </a:lnTo>
                  <a:close/>
                </a:path>
              </a:pathLst>
            </a:custGeom>
            <a:solidFill>
              <a:srgbClr val="FFFFFF"/>
            </a:solidFill>
            <a:ln w="9525">
              <a:noFill/>
              <a:round/>
            </a:ln>
            <a:effectLst>
              <a:prstShdw prst="shdw17" dist="17961" dir="2700000">
                <a:srgbClr val="999999"/>
              </a:prstShdw>
            </a:effectLst>
          </p:spPr>
          <p:txBody>
            <a:bodyPr/>
            <a:lstStyle/>
            <a:p>
              <a:endParaRPr lang="zh-CN" altLang="en-US" sz="1800">
                <a:latin typeface="微软雅黑" pitchFamily="34" charset="-122"/>
                <a:ea typeface="微软雅黑" pitchFamily="34" charset="-122"/>
              </a:endParaRPr>
            </a:p>
          </p:txBody>
        </p:sp>
      </p:grpSp>
      <p:sp>
        <p:nvSpPr>
          <p:cNvPr id="15"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dirty="0">
                <a:solidFill>
                  <a:srgbClr val="000099"/>
                </a:solidFill>
                <a:latin typeface="微软雅黑" pitchFamily="34" charset="-122"/>
                <a:ea typeface="微软雅黑" pitchFamily="34" charset="-122"/>
                <a:cs typeface="Times New Roman" pitchFamily="18" charset="0"/>
              </a:rPr>
              <a:t>4</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）完工验收</a:t>
            </a:r>
          </a:p>
        </p:txBody>
      </p:sp>
      <p:sp>
        <p:nvSpPr>
          <p:cNvPr id="1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114</a:t>
            </a:fld>
            <a:endParaRPr lang="zh-CN" altLang="en-US" dirty="0"/>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9" name="内容占位符 2"/>
          <p:cNvSpPr>
            <a:spLocks noGrp="1"/>
          </p:cNvSpPr>
          <p:nvPr>
            <p:ph idx="4294967295"/>
          </p:nvPr>
        </p:nvSpPr>
        <p:spPr>
          <a:xfrm>
            <a:off x="539750" y="1484313"/>
            <a:ext cx="4968875" cy="4525962"/>
          </a:xfrm>
        </p:spPr>
        <p:txBody>
          <a:bodyPr/>
          <a:lstStyle/>
          <a:p>
            <a:pPr>
              <a:lnSpc>
                <a:spcPct val="150000"/>
              </a:lnSpc>
            </a:pPr>
            <a:r>
              <a:rPr lang="zh-CN" altLang="en-US" sz="2000" dirty="0">
                <a:cs typeface="Times New Roman" pitchFamily="18" charset="0"/>
              </a:rPr>
              <a:t>应急管理</a:t>
            </a:r>
            <a:endParaRPr lang="en-US" altLang="zh-CN" sz="2000" dirty="0">
              <a:cs typeface="Times New Roman" pitchFamily="18" charset="0"/>
            </a:endParaRPr>
          </a:p>
          <a:p>
            <a:pPr lvl="1">
              <a:lnSpc>
                <a:spcPct val="150000"/>
              </a:lnSpc>
            </a:pPr>
            <a:r>
              <a:rPr lang="zh-CN" altLang="en-US" sz="2000" dirty="0">
                <a:cs typeface="Times New Roman" pitchFamily="18" charset="0"/>
              </a:rPr>
              <a:t>承包方职责：制定应急预案、配置应急器材、及时向发包方报告紧急情况、不盲目施救、配合专业救援、必要时参加应急演练</a:t>
            </a:r>
            <a:endParaRPr lang="en-US" altLang="zh-CN" sz="2000" dirty="0">
              <a:cs typeface="Times New Roman" pitchFamily="18" charset="0"/>
            </a:endParaRPr>
          </a:p>
          <a:p>
            <a:pPr lvl="1">
              <a:lnSpc>
                <a:spcPct val="150000"/>
              </a:lnSpc>
            </a:pPr>
            <a:r>
              <a:rPr lang="zh-CN" altLang="en-US" sz="2000" dirty="0">
                <a:cs typeface="Times New Roman" pitchFamily="18" charset="0"/>
              </a:rPr>
              <a:t>发包方职责：制定应急预案、审核承包方应急预案、检查承包方应急器材、紧急情况及时告知承包方、配合承包方处理突发事故</a:t>
            </a:r>
            <a:endParaRPr lang="en-US" altLang="zh-CN" sz="2000" dirty="0">
              <a:cs typeface="Times New Roman" pitchFamily="18" charset="0"/>
            </a:endParaRPr>
          </a:p>
        </p:txBody>
      </p:sp>
      <p:pic>
        <p:nvPicPr>
          <p:cNvPr id="905220" name="Picture 2" descr="http://www.wh-fire.cn/nncms/uploadfile/2007122216231.jpg"/>
          <p:cNvPicPr>
            <a:picLocks noChangeAspect="1" noChangeArrowheads="1"/>
          </p:cNvPicPr>
          <p:nvPr/>
        </p:nvPicPr>
        <p:blipFill>
          <a:blip r:embed="rId3"/>
          <a:srcRect/>
          <a:stretch>
            <a:fillRect/>
          </a:stretch>
        </p:blipFill>
        <p:spPr bwMode="auto">
          <a:xfrm>
            <a:off x="5929313" y="1571625"/>
            <a:ext cx="2897187" cy="2176463"/>
          </a:xfrm>
          <a:prstGeom prst="rect">
            <a:avLst/>
          </a:prstGeom>
          <a:noFill/>
          <a:ln w="9525">
            <a:noFill/>
            <a:miter lim="800000"/>
            <a:headEnd/>
            <a:tailEnd/>
          </a:ln>
        </p:spPr>
      </p:pic>
      <p:pic>
        <p:nvPicPr>
          <p:cNvPr id="905221" name="Picture 3"/>
          <p:cNvPicPr>
            <a:picLocks noChangeAspect="1" noChangeArrowheads="1"/>
          </p:cNvPicPr>
          <p:nvPr/>
        </p:nvPicPr>
        <p:blipFill>
          <a:blip r:embed="rId4"/>
          <a:srcRect/>
          <a:stretch>
            <a:fillRect/>
          </a:stretch>
        </p:blipFill>
        <p:spPr bwMode="auto">
          <a:xfrm>
            <a:off x="5500688" y="4572000"/>
            <a:ext cx="3338512" cy="1570038"/>
          </a:xfrm>
          <a:prstGeom prst="rect">
            <a:avLst/>
          </a:prstGeom>
          <a:noFill/>
          <a:ln w="9525">
            <a:noFill/>
            <a:miter lim="800000"/>
            <a:headEnd/>
            <a:tailEnd/>
          </a:ln>
        </p:spPr>
      </p:pic>
      <p:sp>
        <p:nvSpPr>
          <p:cNvPr id="7"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noProof="0" dirty="0">
                <a:solidFill>
                  <a:srgbClr val="000099"/>
                </a:solidFill>
                <a:latin typeface="微软雅黑" pitchFamily="34" charset="-122"/>
                <a:ea typeface="微软雅黑" pitchFamily="34" charset="-122"/>
                <a:cs typeface="Times New Roman" pitchFamily="18" charset="0"/>
              </a:rPr>
              <a:t>5</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）事故与应急管理</a:t>
            </a:r>
          </a:p>
        </p:txBody>
      </p:sp>
      <p:sp>
        <p:nvSpPr>
          <p:cNvPr id="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115</a:t>
            </a:fld>
            <a:endParaRPr lang="zh-CN" altLang="en-US" dirty="0"/>
          </a:p>
        </p:txBody>
      </p:sp>
    </p:spTree>
  </p:cSld>
  <p:clrMapOvr>
    <a:masterClrMapping/>
  </p:clrMapOvr>
  <p:transition>
    <p:rand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1" name="内容占位符 4"/>
          <p:cNvSpPr>
            <a:spLocks noGrp="1"/>
          </p:cNvSpPr>
          <p:nvPr>
            <p:ph idx="4294967295"/>
          </p:nvPr>
        </p:nvSpPr>
        <p:spPr>
          <a:xfrm>
            <a:off x="1285875" y="1357313"/>
            <a:ext cx="6757988" cy="4643437"/>
          </a:xfrm>
        </p:spPr>
        <p:txBody>
          <a:bodyPr/>
          <a:lstStyle/>
          <a:p>
            <a:pPr>
              <a:lnSpc>
                <a:spcPct val="150000"/>
              </a:lnSpc>
            </a:pPr>
            <a:r>
              <a:rPr lang="zh-CN" altLang="en-US" sz="2000" dirty="0">
                <a:cs typeface="Times New Roman" pitchFamily="18" charset="0"/>
              </a:rPr>
              <a:t>承包方事故管理职责</a:t>
            </a:r>
          </a:p>
          <a:p>
            <a:pPr lvl="1">
              <a:lnSpc>
                <a:spcPct val="150000"/>
              </a:lnSpc>
            </a:pPr>
            <a:r>
              <a:rPr lang="zh-CN" altLang="en-US" sz="1800" dirty="0">
                <a:cs typeface="Times New Roman" pitchFamily="18" charset="0"/>
              </a:rPr>
              <a:t>及时报告发包方</a:t>
            </a:r>
          </a:p>
          <a:p>
            <a:pPr lvl="1">
              <a:lnSpc>
                <a:spcPct val="150000"/>
              </a:lnSpc>
            </a:pPr>
            <a:r>
              <a:rPr lang="zh-CN" altLang="en-US" sz="1800" dirty="0">
                <a:cs typeface="Times New Roman" pitchFamily="18" charset="0"/>
              </a:rPr>
              <a:t>配合发包方、政府的事故调查</a:t>
            </a:r>
            <a:endParaRPr lang="en-US" altLang="zh-CN" sz="1800" dirty="0">
              <a:cs typeface="Times New Roman" pitchFamily="18" charset="0"/>
            </a:endParaRPr>
          </a:p>
          <a:p>
            <a:pPr lvl="1">
              <a:lnSpc>
                <a:spcPct val="150000"/>
              </a:lnSpc>
            </a:pPr>
            <a:r>
              <a:rPr lang="zh-CN" altLang="en-US" sz="1800" dirty="0">
                <a:cs typeface="Times New Roman" pitchFamily="18" charset="0"/>
              </a:rPr>
              <a:t>分析事故原因，保存所有事故记录</a:t>
            </a:r>
          </a:p>
          <a:p>
            <a:pPr lvl="1">
              <a:lnSpc>
                <a:spcPct val="150000"/>
              </a:lnSpc>
            </a:pPr>
            <a:r>
              <a:rPr lang="zh-CN" altLang="en-US" sz="1800" dirty="0">
                <a:cs typeface="Times New Roman" pitchFamily="18" charset="0"/>
              </a:rPr>
              <a:t>采取纠正措施，及时整改</a:t>
            </a:r>
          </a:p>
          <a:p>
            <a:pPr>
              <a:lnSpc>
                <a:spcPct val="150000"/>
              </a:lnSpc>
            </a:pPr>
            <a:r>
              <a:rPr lang="zh-CN" altLang="en-US" sz="2000" dirty="0">
                <a:cs typeface="Times New Roman" pitchFamily="18" charset="0"/>
              </a:rPr>
              <a:t>发包方事故管理职责</a:t>
            </a:r>
          </a:p>
          <a:p>
            <a:pPr lvl="1">
              <a:lnSpc>
                <a:spcPct val="150000"/>
              </a:lnSpc>
            </a:pPr>
            <a:r>
              <a:rPr lang="zh-CN" altLang="en-US" sz="1800" dirty="0">
                <a:cs typeface="Times New Roman" pitchFamily="18" charset="0"/>
              </a:rPr>
              <a:t>及时报告</a:t>
            </a:r>
          </a:p>
          <a:p>
            <a:pPr lvl="1">
              <a:lnSpc>
                <a:spcPct val="150000"/>
              </a:lnSpc>
            </a:pPr>
            <a:r>
              <a:rPr lang="zh-CN" altLang="en-US" sz="1800" dirty="0">
                <a:cs typeface="Times New Roman" pitchFamily="18" charset="0"/>
              </a:rPr>
              <a:t>配合上级部门、政府开展事故调查</a:t>
            </a:r>
            <a:endParaRPr lang="en-US" altLang="zh-CN" sz="1800" dirty="0">
              <a:cs typeface="Times New Roman" pitchFamily="18" charset="0"/>
            </a:endParaRPr>
          </a:p>
          <a:p>
            <a:pPr lvl="1">
              <a:lnSpc>
                <a:spcPct val="150000"/>
              </a:lnSpc>
            </a:pPr>
            <a:r>
              <a:rPr lang="zh-CN" altLang="en-US" sz="1800" dirty="0">
                <a:cs typeface="Times New Roman" pitchFamily="18" charset="0"/>
              </a:rPr>
              <a:t>准备媒体应对</a:t>
            </a:r>
            <a:endParaRPr lang="en-US" altLang="zh-CN" sz="1800" dirty="0">
              <a:cs typeface="Times New Roman" pitchFamily="18" charset="0"/>
            </a:endParaRPr>
          </a:p>
          <a:p>
            <a:pPr lvl="1">
              <a:lnSpc>
                <a:spcPct val="150000"/>
              </a:lnSpc>
            </a:pPr>
            <a:r>
              <a:rPr lang="zh-CN" altLang="en-US" sz="1800" dirty="0">
                <a:cs typeface="Times New Roman" pitchFamily="18" charset="0"/>
              </a:rPr>
              <a:t>吸取事故教训，采取纠正措施</a:t>
            </a:r>
          </a:p>
        </p:txBody>
      </p:sp>
      <p:sp>
        <p:nvSpPr>
          <p:cNvPr id="5"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noProof="0" dirty="0">
                <a:solidFill>
                  <a:srgbClr val="000099"/>
                </a:solidFill>
                <a:latin typeface="微软雅黑" pitchFamily="34" charset="-122"/>
                <a:ea typeface="微软雅黑" pitchFamily="34" charset="-122"/>
                <a:cs typeface="Times New Roman" pitchFamily="18" charset="0"/>
              </a:rPr>
              <a:t>5</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）事故与应急管理</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116</a:t>
            </a:fld>
            <a:endParaRPr lang="zh-CN" altLang="en-US" dirty="0"/>
          </a:p>
        </p:txBody>
      </p:sp>
    </p:spTree>
  </p:cSld>
  <p:clrMapOvr>
    <a:masterClrMapping/>
  </p:clrMapOvr>
  <p:transition>
    <p:rand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bwMode="auto">
          <a:xfrm>
            <a:off x="1042988" y="1773238"/>
            <a:ext cx="3286125" cy="3643312"/>
            <a:chOff x="785786" y="3214686"/>
            <a:chExt cx="3286148" cy="3643314"/>
          </a:xfrm>
        </p:grpSpPr>
        <p:pic>
          <p:nvPicPr>
            <p:cNvPr id="912388" name="Picture 1"/>
            <p:cNvPicPr>
              <a:picLocks noChangeAspect="1" noChangeArrowheads="1"/>
            </p:cNvPicPr>
            <p:nvPr/>
          </p:nvPicPr>
          <p:blipFill>
            <a:blip r:embed="rId3"/>
            <a:srcRect/>
            <a:stretch>
              <a:fillRect/>
            </a:stretch>
          </p:blipFill>
          <p:spPr bwMode="auto">
            <a:xfrm>
              <a:off x="857224" y="4267838"/>
              <a:ext cx="2928958" cy="2590162"/>
            </a:xfrm>
            <a:prstGeom prst="rect">
              <a:avLst/>
            </a:prstGeom>
            <a:noFill/>
            <a:ln w="9525">
              <a:noFill/>
              <a:miter lim="800000"/>
              <a:headEnd/>
              <a:tailEnd/>
            </a:ln>
          </p:spPr>
        </p:pic>
        <p:sp>
          <p:nvSpPr>
            <p:cNvPr id="912389" name="TextBox 6"/>
            <p:cNvSpPr txBox="1">
              <a:spLocks noChangeArrowheads="1"/>
            </p:cNvSpPr>
            <p:nvPr/>
          </p:nvSpPr>
          <p:spPr bwMode="auto">
            <a:xfrm>
              <a:off x="785786" y="3214686"/>
              <a:ext cx="3286148" cy="830997"/>
            </a:xfrm>
            <a:prstGeom prst="rect">
              <a:avLst/>
            </a:prstGeom>
            <a:noFill/>
            <a:ln w="9525">
              <a:noFill/>
              <a:miter lim="800000"/>
            </a:ln>
          </p:spPr>
          <p:txBody>
            <a:bodyPr>
              <a:spAutoFit/>
            </a:bodyPr>
            <a:lstStyle/>
            <a:p>
              <a:pPr algn="ctr"/>
              <a:r>
                <a:rPr lang="zh-CN" altLang="en-US" sz="2400" b="1" dirty="0">
                  <a:solidFill>
                    <a:srgbClr val="FF0000"/>
                  </a:solidFill>
                  <a:latin typeface="微软雅黑" pitchFamily="34" charset="-122"/>
                  <a:ea typeface="微软雅黑" pitchFamily="34" charset="-122"/>
                </a:rPr>
                <a:t>承包方的安全</a:t>
              </a:r>
              <a:endParaRPr lang="en-US" altLang="zh-CN" sz="2400" b="1" dirty="0">
                <a:solidFill>
                  <a:srgbClr val="FF0000"/>
                </a:solidFill>
                <a:latin typeface="微软雅黑" pitchFamily="34" charset="-122"/>
                <a:ea typeface="微软雅黑" pitchFamily="34" charset="-122"/>
              </a:endParaRPr>
            </a:p>
            <a:p>
              <a:pPr algn="ctr"/>
              <a:r>
                <a:rPr lang="zh-CN" altLang="en-US" sz="2400" b="1" dirty="0">
                  <a:solidFill>
                    <a:srgbClr val="FF0000"/>
                  </a:solidFill>
                  <a:latin typeface="微软雅黑" pitchFamily="34" charset="-122"/>
                  <a:ea typeface="微软雅黑" pitchFamily="34" charset="-122"/>
                </a:rPr>
                <a:t>就是我们的安全！</a:t>
              </a:r>
              <a:endParaRPr lang="zh-CN" altLang="en-US" sz="2400" dirty="0">
                <a:latin typeface="微软雅黑" pitchFamily="34" charset="-122"/>
                <a:ea typeface="微软雅黑" pitchFamily="34" charset="-122"/>
              </a:endParaRPr>
            </a:p>
          </p:txBody>
        </p:sp>
      </p:grpSp>
      <p:grpSp>
        <p:nvGrpSpPr>
          <p:cNvPr id="3" name="组合 18"/>
          <p:cNvGrpSpPr/>
          <p:nvPr/>
        </p:nvGrpSpPr>
        <p:grpSpPr bwMode="auto">
          <a:xfrm>
            <a:off x="4787900" y="1341438"/>
            <a:ext cx="3643313" cy="4741862"/>
            <a:chOff x="4786314" y="1643050"/>
            <a:chExt cx="3643338" cy="4630993"/>
          </a:xfrm>
        </p:grpSpPr>
        <p:sp>
          <p:nvSpPr>
            <p:cNvPr id="912391" name="TextBox 8"/>
            <p:cNvSpPr txBox="1">
              <a:spLocks noChangeArrowheads="1"/>
            </p:cNvSpPr>
            <p:nvPr/>
          </p:nvSpPr>
          <p:spPr bwMode="auto">
            <a:xfrm>
              <a:off x="4786314" y="1643050"/>
              <a:ext cx="3643338" cy="691335"/>
            </a:xfrm>
            <a:prstGeom prst="rect">
              <a:avLst/>
            </a:prstGeom>
            <a:noFill/>
            <a:ln w="9525">
              <a:noFill/>
              <a:miter lim="800000"/>
            </a:ln>
          </p:spPr>
          <p:txBody>
            <a:bodyPr>
              <a:spAutoFit/>
            </a:bodyPr>
            <a:lstStyle/>
            <a:p>
              <a:pPr algn="ctr"/>
              <a:r>
                <a:rPr lang="zh-CN" altLang="en-US" sz="2000" b="1" dirty="0">
                  <a:solidFill>
                    <a:srgbClr val="000099"/>
                  </a:solidFill>
                  <a:latin typeface="微软雅黑" pitchFamily="34" charset="-122"/>
                  <a:ea typeface="微软雅黑" pitchFamily="34" charset="-122"/>
                  <a:cs typeface="Times New Roman" pitchFamily="18" charset="0"/>
                </a:rPr>
                <a:t>承包方事故将</a:t>
              </a:r>
              <a:endParaRPr lang="en-US" altLang="zh-CN" sz="2000" b="1" dirty="0">
                <a:solidFill>
                  <a:srgbClr val="000099"/>
                </a:solidFill>
                <a:latin typeface="微软雅黑" pitchFamily="34" charset="-122"/>
                <a:ea typeface="微软雅黑" pitchFamily="34" charset="-122"/>
                <a:cs typeface="Times New Roman" pitchFamily="18" charset="0"/>
              </a:endParaRPr>
            </a:p>
            <a:p>
              <a:pPr algn="ctr"/>
              <a:r>
                <a:rPr lang="zh-CN" altLang="en-US" sz="2000" b="1" dirty="0">
                  <a:solidFill>
                    <a:srgbClr val="000099"/>
                  </a:solidFill>
                  <a:latin typeface="微软雅黑" pitchFamily="34" charset="-122"/>
                  <a:ea typeface="微软雅黑" pitchFamily="34" charset="-122"/>
                  <a:cs typeface="Times New Roman" pitchFamily="18" charset="0"/>
                </a:rPr>
                <a:t>纳入发包方绩效考核</a:t>
              </a:r>
              <a:endParaRPr lang="zh-CN" altLang="en-US" sz="2000" b="1" dirty="0">
                <a:latin typeface="微软雅黑" pitchFamily="34" charset="-122"/>
                <a:ea typeface="微软雅黑" pitchFamily="34" charset="-122"/>
                <a:cs typeface="Times New Roman" pitchFamily="18" charset="0"/>
              </a:endParaRPr>
            </a:p>
          </p:txBody>
        </p:sp>
        <p:pic>
          <p:nvPicPr>
            <p:cNvPr id="912392" name="Picture 2"/>
            <p:cNvPicPr>
              <a:picLocks noChangeAspect="1" noChangeArrowheads="1"/>
            </p:cNvPicPr>
            <p:nvPr/>
          </p:nvPicPr>
          <p:blipFill>
            <a:blip r:embed="rId4"/>
            <a:srcRect/>
            <a:stretch>
              <a:fillRect/>
            </a:stretch>
          </p:blipFill>
          <p:spPr bwMode="auto">
            <a:xfrm>
              <a:off x="5072066" y="2571744"/>
              <a:ext cx="3218639" cy="3649760"/>
            </a:xfrm>
            <a:prstGeom prst="rect">
              <a:avLst/>
            </a:prstGeom>
            <a:noFill/>
            <a:ln w="9525">
              <a:noFill/>
              <a:miter lim="800000"/>
              <a:headEnd/>
              <a:tailEnd/>
            </a:ln>
          </p:spPr>
        </p:pic>
        <p:sp>
          <p:nvSpPr>
            <p:cNvPr id="912393" name="TextBox 11"/>
            <p:cNvSpPr txBox="1">
              <a:spLocks noChangeArrowheads="1"/>
            </p:cNvSpPr>
            <p:nvPr/>
          </p:nvSpPr>
          <p:spPr bwMode="auto">
            <a:xfrm>
              <a:off x="5143504" y="4357770"/>
              <a:ext cx="1000132" cy="626355"/>
            </a:xfrm>
            <a:prstGeom prst="rect">
              <a:avLst/>
            </a:prstGeom>
            <a:noFill/>
            <a:ln w="9525">
              <a:noFill/>
              <a:miter lim="800000"/>
            </a:ln>
          </p:spPr>
          <p:txBody>
            <a:bodyPr>
              <a:spAutoFit/>
            </a:bodyPr>
            <a:lstStyle/>
            <a:p>
              <a:pPr algn="r"/>
              <a:r>
                <a:rPr lang="zh-CN" altLang="en-US" sz="1800">
                  <a:solidFill>
                    <a:srgbClr val="000099"/>
                  </a:solidFill>
                  <a:latin typeface="微软雅黑" pitchFamily="34" charset="-122"/>
                  <a:ea typeface="微软雅黑" pitchFamily="34" charset="-122"/>
                </a:rPr>
                <a:t>承包</a:t>
              </a:r>
              <a:endParaRPr lang="en-US" altLang="zh-CN" sz="1800">
                <a:solidFill>
                  <a:srgbClr val="000099"/>
                </a:solidFill>
                <a:latin typeface="微软雅黑" pitchFamily="34" charset="-122"/>
                <a:ea typeface="微软雅黑" pitchFamily="34" charset="-122"/>
              </a:endParaRPr>
            </a:p>
            <a:p>
              <a:pPr algn="r"/>
              <a:r>
                <a:rPr lang="zh-CN" altLang="en-US" sz="1800">
                  <a:solidFill>
                    <a:srgbClr val="000099"/>
                  </a:solidFill>
                  <a:latin typeface="微软雅黑" pitchFamily="34" charset="-122"/>
                  <a:ea typeface="微软雅黑" pitchFamily="34" charset="-122"/>
                </a:rPr>
                <a:t>方管理</a:t>
              </a:r>
            </a:p>
          </p:txBody>
        </p:sp>
        <p:sp>
          <p:nvSpPr>
            <p:cNvPr id="912394" name="TextBox 12"/>
            <p:cNvSpPr txBox="1">
              <a:spLocks noChangeArrowheads="1"/>
            </p:cNvSpPr>
            <p:nvPr/>
          </p:nvSpPr>
          <p:spPr bwMode="auto">
            <a:xfrm>
              <a:off x="6715140" y="5357767"/>
              <a:ext cx="1285884" cy="358138"/>
            </a:xfrm>
            <a:prstGeom prst="rect">
              <a:avLst/>
            </a:prstGeom>
            <a:noFill/>
            <a:ln w="9525">
              <a:noFill/>
              <a:miter lim="800000"/>
            </a:ln>
          </p:spPr>
          <p:txBody>
            <a:bodyPr>
              <a:spAutoFit/>
            </a:bodyPr>
            <a:lstStyle/>
            <a:p>
              <a:r>
                <a:rPr lang="zh-CN" altLang="en-US" sz="1800">
                  <a:latin typeface="微软雅黑" pitchFamily="34" charset="-122"/>
                  <a:ea typeface="微软雅黑" pitchFamily="34" charset="-122"/>
                </a:rPr>
                <a:t>节能减排</a:t>
              </a:r>
            </a:p>
          </p:txBody>
        </p:sp>
        <p:sp>
          <p:nvSpPr>
            <p:cNvPr id="912395" name="TextBox 13"/>
            <p:cNvSpPr txBox="1">
              <a:spLocks noChangeArrowheads="1"/>
            </p:cNvSpPr>
            <p:nvPr/>
          </p:nvSpPr>
          <p:spPr bwMode="auto">
            <a:xfrm>
              <a:off x="6643702" y="5915904"/>
              <a:ext cx="1643074" cy="358139"/>
            </a:xfrm>
            <a:prstGeom prst="rect">
              <a:avLst/>
            </a:prstGeom>
            <a:noFill/>
            <a:ln w="9525">
              <a:noFill/>
              <a:miter lim="800000"/>
            </a:ln>
          </p:spPr>
          <p:txBody>
            <a:bodyPr>
              <a:spAutoFit/>
            </a:bodyPr>
            <a:lstStyle/>
            <a:p>
              <a:pPr algn="r"/>
              <a:r>
                <a:rPr lang="zh-CN" altLang="en-US" sz="1800">
                  <a:latin typeface="微软雅黑" pitchFamily="34" charset="-122"/>
                  <a:ea typeface="微软雅黑" pitchFamily="34" charset="-122"/>
                </a:rPr>
                <a:t>安全生产</a:t>
              </a:r>
            </a:p>
          </p:txBody>
        </p:sp>
        <p:sp>
          <p:nvSpPr>
            <p:cNvPr id="912396" name="TextBox 14"/>
            <p:cNvSpPr txBox="1">
              <a:spLocks noChangeArrowheads="1"/>
            </p:cNvSpPr>
            <p:nvPr/>
          </p:nvSpPr>
          <p:spPr bwMode="auto">
            <a:xfrm>
              <a:off x="5072066" y="3500408"/>
              <a:ext cx="1143008" cy="626355"/>
            </a:xfrm>
            <a:prstGeom prst="rect">
              <a:avLst/>
            </a:prstGeom>
            <a:noFill/>
            <a:ln w="9525">
              <a:noFill/>
              <a:miter lim="800000"/>
            </a:ln>
          </p:spPr>
          <p:txBody>
            <a:bodyPr>
              <a:spAutoFit/>
            </a:bodyPr>
            <a:lstStyle/>
            <a:p>
              <a:r>
                <a:rPr lang="zh-CN" altLang="en-US" sz="1800">
                  <a:solidFill>
                    <a:srgbClr val="FF0000"/>
                  </a:solidFill>
                  <a:latin typeface="微软雅黑" pitchFamily="34" charset="-122"/>
                  <a:ea typeface="微软雅黑" pitchFamily="34" charset="-122"/>
                </a:rPr>
                <a:t>整体</a:t>
              </a:r>
              <a:endParaRPr lang="en-US" altLang="zh-CN" sz="1800">
                <a:solidFill>
                  <a:srgbClr val="FF0000"/>
                </a:solidFill>
                <a:latin typeface="微软雅黑" pitchFamily="34" charset="-122"/>
                <a:ea typeface="微软雅黑" pitchFamily="34" charset="-122"/>
              </a:endParaRPr>
            </a:p>
            <a:p>
              <a:r>
                <a:rPr lang="zh-CN" altLang="en-US" sz="1800">
                  <a:solidFill>
                    <a:srgbClr val="FF0000"/>
                  </a:solidFill>
                  <a:latin typeface="微软雅黑" pitchFamily="34" charset="-122"/>
                  <a:ea typeface="微软雅黑" pitchFamily="34" charset="-122"/>
                </a:rPr>
                <a:t>业绩</a:t>
              </a:r>
            </a:p>
          </p:txBody>
        </p:sp>
        <p:sp>
          <p:nvSpPr>
            <p:cNvPr id="912397" name="TextBox 15"/>
            <p:cNvSpPr txBox="1">
              <a:spLocks noChangeArrowheads="1"/>
            </p:cNvSpPr>
            <p:nvPr/>
          </p:nvSpPr>
          <p:spPr bwMode="auto">
            <a:xfrm>
              <a:off x="5929322" y="4929861"/>
              <a:ext cx="1285884" cy="358138"/>
            </a:xfrm>
            <a:prstGeom prst="rect">
              <a:avLst/>
            </a:prstGeom>
            <a:noFill/>
            <a:ln w="9525">
              <a:noFill/>
              <a:miter lim="800000"/>
            </a:ln>
          </p:spPr>
          <p:txBody>
            <a:bodyPr>
              <a:spAutoFit/>
            </a:bodyPr>
            <a:lstStyle/>
            <a:p>
              <a:pPr algn="r"/>
              <a:r>
                <a:rPr lang="zh-CN" altLang="en-US" sz="1800">
                  <a:latin typeface="微软雅黑" pitchFamily="34" charset="-122"/>
                  <a:ea typeface="微软雅黑" pitchFamily="34" charset="-122"/>
                </a:rPr>
                <a:t>食品安全</a:t>
              </a:r>
            </a:p>
          </p:txBody>
        </p:sp>
        <p:pic>
          <p:nvPicPr>
            <p:cNvPr id="912398" name="Picture 3"/>
            <p:cNvPicPr>
              <a:picLocks noChangeAspect="1" noChangeArrowheads="1"/>
            </p:cNvPicPr>
            <p:nvPr/>
          </p:nvPicPr>
          <p:blipFill>
            <a:blip r:embed="rId5"/>
            <a:srcRect/>
            <a:stretch>
              <a:fillRect/>
            </a:stretch>
          </p:blipFill>
          <p:spPr bwMode="auto">
            <a:xfrm rot="-1573418">
              <a:off x="5253354" y="2676898"/>
              <a:ext cx="625699" cy="642942"/>
            </a:xfrm>
            <a:prstGeom prst="rect">
              <a:avLst/>
            </a:prstGeom>
            <a:noFill/>
            <a:ln w="9525">
              <a:noFill/>
              <a:miter lim="800000"/>
              <a:headEnd/>
              <a:tailEnd/>
            </a:ln>
          </p:spPr>
        </p:pic>
      </p:grpSp>
      <p:sp>
        <p:nvSpPr>
          <p:cNvPr id="16" name="标题 1"/>
          <p:cNvSpPr txBox="1"/>
          <p:nvPr/>
        </p:nvSpPr>
        <p:spPr bwMode="auto">
          <a:xfrm>
            <a:off x="376014" y="548680"/>
            <a:ext cx="6572250" cy="504056"/>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a:t>
            </a:r>
            <a:r>
              <a:rPr lang="en-US" altLang="zh-CN" sz="2400" b="1" dirty="0">
                <a:solidFill>
                  <a:srgbClr val="000099"/>
                </a:solidFill>
                <a:latin typeface="微软雅黑" pitchFamily="34" charset="-122"/>
                <a:ea typeface="微软雅黑" pitchFamily="34" charset="-122"/>
                <a:cs typeface="Times New Roman" pitchFamily="18" charset="0"/>
              </a:rPr>
              <a:t>6</a:t>
            </a:r>
            <a:r>
              <a:rPr kumimoji="0" lang="zh-CN" altLang="en-US" sz="24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Times New Roman" pitchFamily="18" charset="0"/>
              </a:rPr>
              <a:t>）承包商安全管理绩效考核</a:t>
            </a:r>
          </a:p>
        </p:txBody>
      </p:sp>
      <p:sp>
        <p:nvSpPr>
          <p:cNvPr id="18"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117</a:t>
            </a:fld>
            <a:endParaRPr lang="zh-CN" altLang="en-US" dirty="0"/>
          </a:p>
        </p:txBody>
      </p:sp>
    </p:spTree>
  </p:cSld>
  <p:clrMapOvr>
    <a:masterClrMapping/>
  </p:clrMapOvr>
  <p:transition>
    <p:rand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bwMode="auto">
          <a:xfrm>
            <a:off x="285750" y="285750"/>
            <a:ext cx="6572250" cy="928688"/>
          </a:xfrm>
          <a:prstGeom prst="rect">
            <a:avLst/>
          </a:prstGeom>
          <a:noFill/>
          <a:ln w="9525">
            <a:noFill/>
            <a:miter lim="800000"/>
          </a:ln>
        </p:spPr>
        <p:txBody>
          <a:bodyPr anchor="ctr"/>
          <a:lstStyle/>
          <a:p>
            <a:pPr algn="ctr" eaLnBrk="0" hangingPunct="0"/>
            <a:r>
              <a:rPr lang="zh-CN" altLang="en-US" sz="2800" b="1">
                <a:solidFill>
                  <a:srgbClr val="C00000"/>
                </a:solidFill>
                <a:latin typeface="微软雅黑" pitchFamily="34" charset="-122"/>
                <a:ea typeface="微软雅黑" pitchFamily="34" charset="-122"/>
                <a:cs typeface="微软雅黑" pitchFamily="34" charset="-122"/>
              </a:rPr>
              <a:t>主  要  内  容</a:t>
            </a:r>
          </a:p>
        </p:txBody>
      </p:sp>
      <p:sp>
        <p:nvSpPr>
          <p:cNvPr id="61" name="灯片编号占位符 1"/>
          <p:cNvSpPr>
            <a:spLocks noGrp="1"/>
          </p:cNvSpPr>
          <p:nvPr>
            <p:ph type="sldNum" sz="quarter" idx="10"/>
          </p:nvPr>
        </p:nvSpPr>
        <p:spPr/>
        <p:txBody>
          <a:bodyPr/>
          <a:lstStyle/>
          <a:p>
            <a:pPr>
              <a:defRPr/>
            </a:pPr>
            <a:fld id="{1BD87B8F-C184-49E0-AA50-B1D510181B93}" type="slidenum">
              <a:rPr lang="zh-CN" altLang="en-US" smtClean="0"/>
              <a:t>118</a:t>
            </a:fld>
            <a:endParaRPr lang="zh-CN" altLang="en-US" dirty="0"/>
          </a:p>
        </p:txBody>
      </p:sp>
      <p:grpSp>
        <p:nvGrpSpPr>
          <p:cNvPr id="2" name="组合 35"/>
          <p:cNvGrpSpPr/>
          <p:nvPr/>
        </p:nvGrpSpPr>
        <p:grpSpPr>
          <a:xfrm>
            <a:off x="712596" y="1412776"/>
            <a:ext cx="7717029" cy="4774828"/>
            <a:chOff x="712596" y="1412776"/>
            <a:chExt cx="7717029" cy="4774828"/>
          </a:xfrm>
        </p:grpSpPr>
        <p:grpSp>
          <p:nvGrpSpPr>
            <p:cNvPr id="3" name="Group 31"/>
            <p:cNvGrpSpPr/>
            <p:nvPr/>
          </p:nvGrpSpPr>
          <p:grpSpPr bwMode="auto">
            <a:xfrm>
              <a:off x="714375" y="1412776"/>
              <a:ext cx="7715251" cy="814388"/>
              <a:chOff x="1152" y="1104"/>
              <a:chExt cx="3408" cy="419"/>
            </a:xfrm>
          </p:grpSpPr>
          <p:grpSp>
            <p:nvGrpSpPr>
              <p:cNvPr id="4" name="Group 3"/>
              <p:cNvGrpSpPr/>
              <p:nvPr/>
            </p:nvGrpSpPr>
            <p:grpSpPr bwMode="auto">
              <a:xfrm>
                <a:off x="1152" y="1104"/>
                <a:ext cx="480" cy="419"/>
                <a:chOff x="1110" y="2656"/>
                <a:chExt cx="1549" cy="1351"/>
              </a:xfrm>
            </p:grpSpPr>
            <p:sp>
              <p:nvSpPr>
                <p:cNvPr id="7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8"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3"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4" name="Text Box 12"/>
              <p:cNvSpPr txBox="1">
                <a:spLocks noChangeArrowheads="1"/>
              </p:cNvSpPr>
              <p:nvPr/>
            </p:nvSpPr>
            <p:spPr bwMode="auto">
              <a:xfrm>
                <a:off x="1836" y="1183"/>
                <a:ext cx="2156" cy="243"/>
              </a:xfrm>
              <a:prstGeom prst="rect">
                <a:avLst/>
              </a:prstGeom>
              <a:noFill/>
              <a:ln w="9525" algn="ctr">
                <a:noFill/>
                <a:miter lim="800000"/>
              </a:ln>
            </p:spPr>
            <p:txBody>
              <a:bodyPr>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rPr>
                  <a:t>现场安全管理概述</a:t>
                </a:r>
              </a:p>
            </p:txBody>
          </p:sp>
          <p:sp>
            <p:nvSpPr>
              <p:cNvPr id="75"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一</a:t>
                </a:r>
                <a:endParaRPr lang="en-US" altLang="zh-CN" sz="2400" b="1">
                  <a:solidFill>
                    <a:schemeClr val="bg1"/>
                  </a:solidFill>
                  <a:latin typeface="微软雅黑" pitchFamily="34" charset="-122"/>
                  <a:ea typeface="微软雅黑" pitchFamily="34" charset="-122"/>
                  <a:cs typeface="微软雅黑" pitchFamily="34" charset="-122"/>
                </a:endParaRPr>
              </a:p>
            </p:txBody>
          </p:sp>
        </p:grpSp>
        <p:grpSp>
          <p:nvGrpSpPr>
            <p:cNvPr id="5" name="Group 7"/>
            <p:cNvGrpSpPr/>
            <p:nvPr/>
          </p:nvGrpSpPr>
          <p:grpSpPr bwMode="auto">
            <a:xfrm>
              <a:off x="714375" y="2420888"/>
              <a:ext cx="1086655" cy="813770"/>
              <a:chOff x="3174" y="2656"/>
              <a:chExt cx="1549" cy="1351"/>
            </a:xfrm>
          </p:grpSpPr>
          <p:sp>
            <p:nvSpPr>
              <p:cNvPr id="6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1"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1" name="Text Box 15"/>
            <p:cNvSpPr txBox="1">
              <a:spLocks noChangeArrowheads="1"/>
            </p:cNvSpPr>
            <p:nvPr/>
          </p:nvSpPr>
          <p:spPr bwMode="auto">
            <a:xfrm>
              <a:off x="2285497" y="3528490"/>
              <a:ext cx="3878000" cy="462237"/>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常见危险作业安全管理技术</a:t>
              </a:r>
            </a:p>
          </p:txBody>
        </p:sp>
        <p:sp>
          <p:nvSpPr>
            <p:cNvPr id="42"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二</a:t>
              </a:r>
              <a:endParaRPr lang="en-US" altLang="zh-CN" sz="2400" b="1">
                <a:solidFill>
                  <a:schemeClr val="bg1"/>
                </a:solidFill>
                <a:latin typeface="微软雅黑" pitchFamily="34" charset="-122"/>
                <a:ea typeface="微软雅黑" pitchFamily="34" charset="-122"/>
                <a:cs typeface="微软雅黑" pitchFamily="34" charset="-122"/>
              </a:endParaRPr>
            </a:p>
          </p:txBody>
        </p:sp>
        <p:sp>
          <p:nvSpPr>
            <p:cNvPr id="43"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45"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46"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4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9" name="Text Box 26"/>
            <p:cNvSpPr txBox="1">
              <a:spLocks noChangeArrowheads="1"/>
            </p:cNvSpPr>
            <p:nvPr/>
          </p:nvSpPr>
          <p:spPr bwMode="auto">
            <a:xfrm>
              <a:off x="2285497" y="2519313"/>
              <a:ext cx="3262229" cy="462368"/>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现场安全管理主要方法</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0"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三</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6" name="Group 17"/>
            <p:cNvGrpSpPr/>
            <p:nvPr/>
          </p:nvGrpSpPr>
          <p:grpSpPr bwMode="auto">
            <a:xfrm>
              <a:off x="714375" y="4414812"/>
              <a:ext cx="1086655" cy="814388"/>
              <a:chOff x="1110" y="2656"/>
              <a:chExt cx="1549" cy="1351"/>
            </a:xfrm>
          </p:grpSpPr>
          <p:sp>
            <p:nvSpPr>
              <p:cNvPr id="6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8"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3"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4" name="Text Box 26"/>
            <p:cNvSpPr txBox="1">
              <a:spLocks noChangeArrowheads="1"/>
            </p:cNvSpPr>
            <p:nvPr/>
          </p:nvSpPr>
          <p:spPr bwMode="auto">
            <a:xfrm>
              <a:off x="2285497" y="4511994"/>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承包商安全管理要点</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5"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四</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7" name="Group 17"/>
            <p:cNvGrpSpPr/>
            <p:nvPr/>
          </p:nvGrpSpPr>
          <p:grpSpPr bwMode="auto">
            <a:xfrm>
              <a:off x="712596" y="5373216"/>
              <a:ext cx="1086655" cy="814388"/>
              <a:chOff x="1110" y="2656"/>
              <a:chExt cx="1549" cy="1351"/>
            </a:xfrm>
          </p:grpSpPr>
          <p:sp>
            <p:nvSpPr>
              <p:cNvPr id="6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5" name="AutoShape 20"/>
              <p:cNvSpPr>
                <a:spLocks noChangeArrowheads="1"/>
              </p:cNvSpPr>
              <p:nvPr/>
            </p:nvSpPr>
            <p:spPr bwMode="gray">
              <a:xfrm>
                <a:off x="1201" y="2735"/>
                <a:ext cx="1365" cy="1169"/>
              </a:xfrm>
              <a:prstGeom prst="hexagon">
                <a:avLst>
                  <a:gd name="adj" fmla="val 28896"/>
                  <a:gd name="vf" fmla="val 115470"/>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8" name="Line 25"/>
            <p:cNvSpPr>
              <a:spLocks noChangeShapeType="1"/>
            </p:cNvSpPr>
            <p:nvPr/>
          </p:nvSpPr>
          <p:spPr bwMode="auto">
            <a:xfrm>
              <a:off x="1581920" y="6119576"/>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9" name="Text Box 26"/>
            <p:cNvSpPr txBox="1">
              <a:spLocks noChangeArrowheads="1"/>
            </p:cNvSpPr>
            <p:nvPr/>
          </p:nvSpPr>
          <p:spPr bwMode="auto">
            <a:xfrm>
              <a:off x="2283718" y="5470398"/>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latin typeface="微软雅黑" pitchFamily="34" charset="-122"/>
                  <a:ea typeface="微软雅黑" pitchFamily="34" charset="-122"/>
                  <a:cs typeface="微软雅黑" pitchFamily="34" charset="-122"/>
                </a:rPr>
                <a:t>松下公司现场安全管理实践</a:t>
              </a:r>
              <a:endParaRPr lang="en-US" altLang="zh-CN" sz="2400" b="1" dirty="0">
                <a:latin typeface="微软雅黑" pitchFamily="34" charset="-122"/>
                <a:ea typeface="微软雅黑" pitchFamily="34" charset="-122"/>
                <a:cs typeface="微软雅黑" pitchFamily="34" charset="-122"/>
              </a:endParaRPr>
            </a:p>
          </p:txBody>
        </p:sp>
        <p:sp>
          <p:nvSpPr>
            <p:cNvPr id="62" name="Text Box 27"/>
            <p:cNvSpPr txBox="1">
              <a:spLocks noChangeArrowheads="1"/>
            </p:cNvSpPr>
            <p:nvPr/>
          </p:nvSpPr>
          <p:spPr bwMode="gray">
            <a:xfrm>
              <a:off x="971600" y="5517046"/>
              <a:ext cx="543029" cy="461665"/>
            </a:xfrm>
            <a:prstGeom prst="rect">
              <a:avLst/>
            </a:prstGeom>
            <a:noFill/>
            <a:ln w="9525" algn="ctr">
              <a:noFill/>
              <a:miter lim="800000"/>
            </a:ln>
          </p:spPr>
          <p:txBody>
            <a:bodyPr wrap="square">
              <a:spAutoFit/>
            </a:bodyPr>
            <a:lstStyle/>
            <a:p>
              <a:pPr algn="ctr" eaLnBrk="0" hangingPunct="0"/>
              <a:r>
                <a:rPr lang="zh-CN" altLang="en-US" sz="2400" b="1" dirty="0">
                  <a:solidFill>
                    <a:schemeClr val="bg1"/>
                  </a:solidFill>
                  <a:latin typeface="微软雅黑" pitchFamily="34" charset="-122"/>
                  <a:ea typeface="微软雅黑" pitchFamily="34" charset="-122"/>
                  <a:cs typeface="微软雅黑" pitchFamily="34" charset="-122"/>
                </a:rPr>
                <a:t>五</a:t>
              </a:r>
              <a:endParaRPr lang="en-US" altLang="zh-CN" sz="2400" b="1" dirty="0">
                <a:solidFill>
                  <a:schemeClr val="bg1"/>
                </a:solidFill>
                <a:latin typeface="微软雅黑" pitchFamily="34" charset="-122"/>
                <a:ea typeface="微软雅黑" pitchFamily="34" charset="-122"/>
                <a:cs typeface="微软雅黑" pitchFamily="34" charset="-122"/>
              </a:endParaRPr>
            </a:p>
          </p:txBody>
        </p:sp>
      </p:grpSp>
    </p:spTree>
  </p:cSld>
  <p:clrMapOvr>
    <a:masterClrMapping/>
  </p:clrMapOvr>
  <p:transition>
    <p:rand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5" name="Rectangle 3"/>
          <p:cNvSpPr>
            <a:spLocks noChangeArrowheads="1"/>
          </p:cNvSpPr>
          <p:nvPr/>
        </p:nvSpPr>
        <p:spPr bwMode="auto">
          <a:xfrm>
            <a:off x="571500" y="1285875"/>
            <a:ext cx="5715000" cy="457200"/>
          </a:xfrm>
          <a:prstGeom prst="rect">
            <a:avLst/>
          </a:prstGeom>
          <a:solidFill>
            <a:srgbClr val="CCFFCC"/>
          </a:solidFill>
          <a:ln w="28575">
            <a:solidFill>
              <a:schemeClr val="tx1"/>
            </a:solidFill>
            <a:miter lim="800000"/>
          </a:ln>
        </p:spPr>
        <p:txBody>
          <a:bodyPr wrap="none" anchor="ctr"/>
          <a:lstStyle/>
          <a:p>
            <a:pPr>
              <a:lnSpc>
                <a:spcPct val="80000"/>
              </a:lnSpc>
            </a:pPr>
            <a:r>
              <a:rPr kumimoji="1" lang="zh-CN" altLang="en-US" sz="2400">
                <a:solidFill>
                  <a:srgbClr val="FF0000"/>
                </a:solidFill>
                <a:latin typeface="微软雅黑" pitchFamily="34" charset="-122"/>
                <a:ea typeface="微软雅黑" pitchFamily="34" charset="-122"/>
                <a:cs typeface="微软雅黑" pitchFamily="34" charset="-122"/>
              </a:rPr>
              <a:t>健全落实各企业安全卫生管理组织机构</a:t>
            </a:r>
          </a:p>
        </p:txBody>
      </p:sp>
      <p:grpSp>
        <p:nvGrpSpPr>
          <p:cNvPr id="579586" name="组合 23"/>
          <p:cNvGrpSpPr/>
          <p:nvPr/>
        </p:nvGrpSpPr>
        <p:grpSpPr bwMode="auto">
          <a:xfrm>
            <a:off x="714375" y="1785938"/>
            <a:ext cx="7991475" cy="4927600"/>
            <a:chOff x="-32" y="1092224"/>
            <a:chExt cx="8991600" cy="5616575"/>
          </a:xfrm>
        </p:grpSpPr>
        <p:sp>
          <p:nvSpPr>
            <p:cNvPr id="579588" name="AutoShape 2"/>
            <p:cNvSpPr>
              <a:spLocks noChangeArrowheads="1"/>
            </p:cNvSpPr>
            <p:nvPr/>
          </p:nvSpPr>
          <p:spPr bwMode="auto">
            <a:xfrm>
              <a:off x="-32" y="2376511"/>
              <a:ext cx="3348038" cy="4116388"/>
            </a:xfrm>
            <a:prstGeom prst="triangle">
              <a:avLst>
                <a:gd name="adj" fmla="val 50000"/>
              </a:avLst>
            </a:prstGeom>
            <a:solidFill>
              <a:srgbClr val="FFFF66"/>
            </a:solidFill>
            <a:ln w="9525">
              <a:solidFill>
                <a:schemeClr val="tx1"/>
              </a:solidFill>
              <a:miter lim="800000"/>
            </a:ln>
          </p:spPr>
          <p:txBody>
            <a:bodyPr wrap="none" anchor="ctr"/>
            <a:lstStyle/>
            <a:p>
              <a:endParaRPr lang="zh-CN" altLang="en-US" sz="1400">
                <a:latin typeface="微软雅黑" pitchFamily="34" charset="-122"/>
                <a:ea typeface="微软雅黑" pitchFamily="34" charset="-122"/>
                <a:cs typeface="微软雅黑" pitchFamily="34" charset="-122"/>
              </a:endParaRPr>
            </a:p>
          </p:txBody>
        </p:sp>
        <p:sp>
          <p:nvSpPr>
            <p:cNvPr id="579589" name="Text Box 4"/>
            <p:cNvSpPr txBox="1">
              <a:spLocks noChangeArrowheads="1"/>
            </p:cNvSpPr>
            <p:nvPr/>
          </p:nvSpPr>
          <p:spPr bwMode="auto">
            <a:xfrm>
              <a:off x="228568" y="1385912"/>
              <a:ext cx="8763000" cy="778525"/>
            </a:xfrm>
            <a:prstGeom prst="rect">
              <a:avLst/>
            </a:prstGeom>
            <a:gradFill rotWithShape="1">
              <a:gsLst>
                <a:gs pos="0">
                  <a:srgbClr val="68F2E5"/>
                </a:gs>
                <a:gs pos="100000">
                  <a:srgbClr val="FFFF99"/>
                </a:gs>
              </a:gsLst>
              <a:lin ang="5400000" scaled="1"/>
            </a:gradFill>
            <a:ln w="38100">
              <a:solidFill>
                <a:srgbClr val="000099"/>
              </a:solidFill>
              <a:miter lim="800000"/>
            </a:ln>
          </p:spPr>
          <p:txBody>
            <a:bodyPr>
              <a:spAutoFit/>
            </a:bodyPr>
            <a:lstStyle/>
            <a:p>
              <a:pPr>
                <a:lnSpc>
                  <a:spcPct val="40000"/>
                </a:lnSpc>
                <a:spcBef>
                  <a:spcPct val="50000"/>
                </a:spcBef>
              </a:pPr>
              <a:endParaRPr kumimoji="1" lang="en-US" altLang="zh-CN" sz="1200">
                <a:latin typeface="微软雅黑" pitchFamily="34" charset="-122"/>
                <a:ea typeface="微软雅黑" pitchFamily="34" charset="-122"/>
                <a:cs typeface="微软雅黑" pitchFamily="34" charset="-122"/>
              </a:endParaRPr>
            </a:p>
            <a:p>
              <a:pPr>
                <a:lnSpc>
                  <a:spcPct val="40000"/>
                </a:lnSpc>
                <a:spcBef>
                  <a:spcPct val="50000"/>
                </a:spcBef>
              </a:pPr>
              <a:r>
                <a:rPr kumimoji="1" lang="en-US" altLang="zh-CN" sz="1200">
                  <a:latin typeface="微软雅黑" pitchFamily="34" charset="-122"/>
                  <a:ea typeface="微软雅黑" pitchFamily="34" charset="-122"/>
                  <a:cs typeface="微软雅黑" pitchFamily="34" charset="-122"/>
                </a:rPr>
                <a:t>   ◆ </a:t>
              </a:r>
              <a:r>
                <a:rPr kumimoji="1" lang="zh-CN" altLang="en-US" sz="1200">
                  <a:latin typeface="微软雅黑" pitchFamily="34" charset="-122"/>
                  <a:ea typeface="微软雅黑" pitchFamily="34" charset="-122"/>
                  <a:cs typeface="微软雅黑" pitchFamily="34" charset="-122"/>
                </a:rPr>
                <a:t>贯彻集团安全卫生活动方针，提高整体管理水平；</a:t>
              </a:r>
            </a:p>
            <a:p>
              <a:pPr>
                <a:lnSpc>
                  <a:spcPct val="40000"/>
                </a:lnSpc>
                <a:spcBef>
                  <a:spcPct val="50000"/>
                </a:spcBef>
              </a:pPr>
              <a:r>
                <a:rPr kumimoji="1" lang="zh-CN" altLang="en-US" sz="1200">
                  <a:latin typeface="微软雅黑" pitchFamily="34" charset="-122"/>
                  <a:ea typeface="微软雅黑" pitchFamily="34" charset="-122"/>
                  <a:cs typeface="微软雅黑" pitchFamily="34" charset="-122"/>
                </a:rPr>
                <a:t>   ◆ 保障集团内安全卫生管理规范、系统地有序实施 ；</a:t>
              </a:r>
            </a:p>
            <a:p>
              <a:pPr>
                <a:lnSpc>
                  <a:spcPct val="40000"/>
                </a:lnSpc>
                <a:spcBef>
                  <a:spcPct val="50000"/>
                </a:spcBef>
              </a:pPr>
              <a:r>
                <a:rPr kumimoji="1" lang="zh-CN" altLang="en-US" sz="1200">
                  <a:latin typeface="微软雅黑" pitchFamily="34" charset="-122"/>
                  <a:ea typeface="微软雅黑" pitchFamily="34" charset="-122"/>
                  <a:cs typeface="微软雅黑" pitchFamily="34" charset="-122"/>
                </a:rPr>
                <a:t>   ◆ 强化安全卫生风险管理 ，有组织地开展安全卫生文化活动。</a:t>
              </a:r>
            </a:p>
          </p:txBody>
        </p:sp>
        <p:sp>
          <p:nvSpPr>
            <p:cNvPr id="579590" name="AutoShape 5"/>
            <p:cNvSpPr>
              <a:spLocks noChangeArrowheads="1"/>
            </p:cNvSpPr>
            <p:nvPr/>
          </p:nvSpPr>
          <p:spPr bwMode="auto">
            <a:xfrm>
              <a:off x="152368" y="1092224"/>
              <a:ext cx="1524000" cy="357187"/>
            </a:xfrm>
            <a:prstGeom prst="roundRect">
              <a:avLst>
                <a:gd name="adj" fmla="val 16667"/>
              </a:avLst>
            </a:prstGeom>
            <a:solidFill>
              <a:srgbClr val="78F4E8"/>
            </a:solidFill>
            <a:ln w="28575">
              <a:solidFill>
                <a:schemeClr val="tx1"/>
              </a:solidFill>
              <a:round/>
            </a:ln>
          </p:spPr>
          <p:txBody>
            <a:bodyPr wrap="none" anchor="ctr"/>
            <a:lstStyle/>
            <a:p>
              <a:pPr algn="ctr"/>
              <a:r>
                <a:rPr kumimoji="1" lang="zh-CN" altLang="en-US" sz="1600">
                  <a:solidFill>
                    <a:srgbClr val="FF3300"/>
                  </a:solidFill>
                  <a:latin typeface="微软雅黑" pitchFamily="34" charset="-122"/>
                  <a:ea typeface="微软雅黑" pitchFamily="34" charset="-122"/>
                  <a:cs typeface="微软雅黑" pitchFamily="34" charset="-122"/>
                </a:rPr>
                <a:t>目    的</a:t>
              </a:r>
            </a:p>
          </p:txBody>
        </p:sp>
        <p:sp>
          <p:nvSpPr>
            <p:cNvPr id="579591" name="AutoShape 6"/>
            <p:cNvSpPr>
              <a:spLocks noChangeArrowheads="1"/>
            </p:cNvSpPr>
            <p:nvPr/>
          </p:nvSpPr>
          <p:spPr bwMode="auto">
            <a:xfrm>
              <a:off x="228568" y="2681311"/>
              <a:ext cx="2971800" cy="585788"/>
            </a:xfrm>
            <a:prstGeom prst="roundRect">
              <a:avLst>
                <a:gd name="adj" fmla="val 16667"/>
              </a:avLst>
            </a:prstGeom>
            <a:solidFill>
              <a:srgbClr val="CCFFCC"/>
            </a:solidFill>
            <a:ln w="28575">
              <a:solidFill>
                <a:schemeClr val="tx1"/>
              </a:solidFill>
              <a:round/>
            </a:ln>
          </p:spPr>
          <p:txBody>
            <a:bodyPr wrap="none" anchor="ctr"/>
            <a:lstStyle/>
            <a:p>
              <a:pPr algn="ctr"/>
              <a:r>
                <a:rPr kumimoji="1" lang="zh-CN" altLang="en-US" sz="1600">
                  <a:latin typeface="微软雅黑" pitchFamily="34" charset="-122"/>
                  <a:ea typeface="微软雅黑" pitchFamily="34" charset="-122"/>
                  <a:cs typeface="微软雅黑" pitchFamily="34" charset="-122"/>
                </a:rPr>
                <a:t>安全卫生管理委员会</a:t>
              </a:r>
            </a:p>
          </p:txBody>
        </p:sp>
        <p:sp>
          <p:nvSpPr>
            <p:cNvPr id="579592" name="AutoShape 7"/>
            <p:cNvSpPr>
              <a:spLocks noChangeArrowheads="1"/>
            </p:cNvSpPr>
            <p:nvPr/>
          </p:nvSpPr>
          <p:spPr bwMode="auto">
            <a:xfrm>
              <a:off x="228568" y="5102249"/>
              <a:ext cx="2971800" cy="457200"/>
            </a:xfrm>
            <a:prstGeom prst="roundRect">
              <a:avLst>
                <a:gd name="adj" fmla="val 16667"/>
              </a:avLst>
            </a:prstGeom>
            <a:solidFill>
              <a:srgbClr val="33CCCC"/>
            </a:solidFill>
            <a:ln w="28575">
              <a:solidFill>
                <a:schemeClr val="tx1"/>
              </a:solidFill>
              <a:round/>
            </a:ln>
          </p:spPr>
          <p:txBody>
            <a:bodyPr wrap="none" anchor="ctr"/>
            <a:lstStyle/>
            <a:p>
              <a:r>
                <a:rPr kumimoji="1" lang="zh-CN" altLang="en-US" sz="1600">
                  <a:latin typeface="微软雅黑" pitchFamily="34" charset="-122"/>
                  <a:ea typeface="微软雅黑" pitchFamily="34" charset="-122"/>
                  <a:cs typeface="微软雅黑" pitchFamily="34" charset="-122"/>
                </a:rPr>
                <a:t>各个部门（兼职安全员）</a:t>
              </a:r>
            </a:p>
          </p:txBody>
        </p:sp>
        <p:sp>
          <p:nvSpPr>
            <p:cNvPr id="579593" name="Line 8"/>
            <p:cNvSpPr>
              <a:spLocks noChangeShapeType="1"/>
            </p:cNvSpPr>
            <p:nvPr/>
          </p:nvSpPr>
          <p:spPr bwMode="auto">
            <a:xfrm>
              <a:off x="1752568" y="3290911"/>
              <a:ext cx="11113" cy="681038"/>
            </a:xfrm>
            <a:prstGeom prst="line">
              <a:avLst/>
            </a:prstGeom>
            <a:noFill/>
            <a:ln w="28575">
              <a:solidFill>
                <a:schemeClr val="accent2"/>
              </a:solidFill>
              <a:round/>
              <a:tailEnd type="triangle" w="med" len="med"/>
            </a:ln>
          </p:spPr>
          <p:txBody>
            <a:bodyPr/>
            <a:lstStyle/>
            <a:p>
              <a:endParaRPr lang="zh-CN" altLang="en-US"/>
            </a:p>
          </p:txBody>
        </p:sp>
        <p:sp>
          <p:nvSpPr>
            <p:cNvPr id="579594" name="Line 9"/>
            <p:cNvSpPr>
              <a:spLocks noChangeShapeType="1"/>
            </p:cNvSpPr>
            <p:nvPr/>
          </p:nvSpPr>
          <p:spPr bwMode="auto">
            <a:xfrm>
              <a:off x="1752568" y="4187849"/>
              <a:ext cx="0" cy="914400"/>
            </a:xfrm>
            <a:prstGeom prst="line">
              <a:avLst/>
            </a:prstGeom>
            <a:noFill/>
            <a:ln w="28575">
              <a:solidFill>
                <a:schemeClr val="accent2"/>
              </a:solidFill>
              <a:round/>
              <a:tailEnd type="triangle" w="med" len="med"/>
            </a:ln>
          </p:spPr>
          <p:txBody>
            <a:bodyPr/>
            <a:lstStyle/>
            <a:p>
              <a:endParaRPr lang="zh-CN" altLang="en-US"/>
            </a:p>
          </p:txBody>
        </p:sp>
        <p:sp>
          <p:nvSpPr>
            <p:cNvPr id="579595" name="Line 10"/>
            <p:cNvSpPr>
              <a:spLocks noChangeShapeType="1"/>
            </p:cNvSpPr>
            <p:nvPr/>
          </p:nvSpPr>
          <p:spPr bwMode="auto">
            <a:xfrm>
              <a:off x="1219168" y="4187849"/>
              <a:ext cx="0" cy="914400"/>
            </a:xfrm>
            <a:prstGeom prst="line">
              <a:avLst/>
            </a:prstGeom>
            <a:noFill/>
            <a:ln w="28575">
              <a:solidFill>
                <a:schemeClr val="accent2"/>
              </a:solidFill>
              <a:round/>
              <a:tailEnd type="triangle" w="med" len="med"/>
            </a:ln>
          </p:spPr>
          <p:txBody>
            <a:bodyPr/>
            <a:lstStyle/>
            <a:p>
              <a:endParaRPr lang="zh-CN" altLang="en-US"/>
            </a:p>
          </p:txBody>
        </p:sp>
        <p:sp>
          <p:nvSpPr>
            <p:cNvPr id="579596" name="Line 11"/>
            <p:cNvSpPr>
              <a:spLocks noChangeShapeType="1"/>
            </p:cNvSpPr>
            <p:nvPr/>
          </p:nvSpPr>
          <p:spPr bwMode="auto">
            <a:xfrm>
              <a:off x="685768" y="4187849"/>
              <a:ext cx="0" cy="914400"/>
            </a:xfrm>
            <a:prstGeom prst="line">
              <a:avLst/>
            </a:prstGeom>
            <a:noFill/>
            <a:ln w="28575">
              <a:solidFill>
                <a:schemeClr val="accent2"/>
              </a:solidFill>
              <a:round/>
              <a:tailEnd type="triangle" w="med" len="med"/>
            </a:ln>
          </p:spPr>
          <p:txBody>
            <a:bodyPr/>
            <a:lstStyle/>
            <a:p>
              <a:endParaRPr lang="zh-CN" altLang="en-US"/>
            </a:p>
          </p:txBody>
        </p:sp>
        <p:sp>
          <p:nvSpPr>
            <p:cNvPr id="579597" name="Line 12"/>
            <p:cNvSpPr>
              <a:spLocks noChangeShapeType="1"/>
            </p:cNvSpPr>
            <p:nvPr/>
          </p:nvSpPr>
          <p:spPr bwMode="auto">
            <a:xfrm>
              <a:off x="2285968" y="4187849"/>
              <a:ext cx="0" cy="914400"/>
            </a:xfrm>
            <a:prstGeom prst="line">
              <a:avLst/>
            </a:prstGeom>
            <a:noFill/>
            <a:ln w="28575">
              <a:solidFill>
                <a:schemeClr val="accent2"/>
              </a:solidFill>
              <a:round/>
              <a:tailEnd type="triangle" w="med" len="med"/>
            </a:ln>
          </p:spPr>
          <p:txBody>
            <a:bodyPr/>
            <a:lstStyle/>
            <a:p>
              <a:endParaRPr lang="zh-CN" altLang="en-US"/>
            </a:p>
          </p:txBody>
        </p:sp>
        <p:sp>
          <p:nvSpPr>
            <p:cNvPr id="579598" name="Line 13"/>
            <p:cNvSpPr>
              <a:spLocks noChangeShapeType="1"/>
            </p:cNvSpPr>
            <p:nvPr/>
          </p:nvSpPr>
          <p:spPr bwMode="auto">
            <a:xfrm>
              <a:off x="2743168" y="4187849"/>
              <a:ext cx="0" cy="914400"/>
            </a:xfrm>
            <a:prstGeom prst="line">
              <a:avLst/>
            </a:prstGeom>
            <a:noFill/>
            <a:ln w="28575">
              <a:solidFill>
                <a:schemeClr val="accent2"/>
              </a:solidFill>
              <a:round/>
              <a:tailEnd type="triangle" w="med" len="med"/>
            </a:ln>
          </p:spPr>
          <p:txBody>
            <a:bodyPr/>
            <a:lstStyle/>
            <a:p>
              <a:endParaRPr lang="zh-CN" altLang="en-US"/>
            </a:p>
          </p:txBody>
        </p:sp>
        <p:sp>
          <p:nvSpPr>
            <p:cNvPr id="579599" name="Rectangle 14"/>
            <p:cNvSpPr>
              <a:spLocks noChangeArrowheads="1"/>
            </p:cNvSpPr>
            <p:nvPr/>
          </p:nvSpPr>
          <p:spPr bwMode="auto">
            <a:xfrm>
              <a:off x="3733768" y="2387625"/>
              <a:ext cx="5257800" cy="1087638"/>
            </a:xfrm>
            <a:prstGeom prst="rect">
              <a:avLst/>
            </a:prstGeom>
            <a:gradFill rotWithShape="1">
              <a:gsLst>
                <a:gs pos="0">
                  <a:srgbClr val="71FB92"/>
                </a:gs>
                <a:gs pos="50000">
                  <a:srgbClr val="FFFF99"/>
                </a:gs>
                <a:gs pos="100000">
                  <a:srgbClr val="71FB92"/>
                </a:gs>
              </a:gsLst>
              <a:lin ang="5400000" scaled="1"/>
            </a:gradFill>
            <a:ln w="9525">
              <a:solidFill>
                <a:schemeClr val="tx1"/>
              </a:solidFill>
              <a:miter lim="800000"/>
            </a:ln>
          </p:spPr>
          <p:txBody>
            <a:bodyPr>
              <a:spAutoFit/>
            </a:bodyPr>
            <a:lstStyle/>
            <a:p>
              <a:pPr algn="just"/>
              <a:r>
                <a:rPr kumimoji="1" lang="en-US" altLang="zh-CN" sz="1400">
                  <a:latin typeface="微软雅黑" pitchFamily="34" charset="-122"/>
                  <a:ea typeface="微软雅黑" pitchFamily="34" charset="-122"/>
                  <a:cs typeface="微软雅黑" pitchFamily="34" charset="-122"/>
                </a:rPr>
                <a:t>    </a:t>
              </a:r>
              <a:r>
                <a:rPr kumimoji="1" lang="zh-CN" altLang="en-US" sz="1400">
                  <a:latin typeface="微软雅黑" pitchFamily="34" charset="-122"/>
                  <a:ea typeface="微软雅黑" pitchFamily="34" charset="-122"/>
                  <a:cs typeface="微软雅黑" pitchFamily="34" charset="-122"/>
                </a:rPr>
                <a:t>由经营管理者、各职能部门负责人、车间领导和工会领导组成，接受“松下在华集团安全卫生管理委员会”的工作部署、协调与指导，对本企业安全卫生工作的重大问题进行研究、决定、督促和处理。</a:t>
              </a:r>
            </a:p>
          </p:txBody>
        </p:sp>
        <p:sp>
          <p:nvSpPr>
            <p:cNvPr id="579600" name="Rectangle 15"/>
            <p:cNvSpPr>
              <a:spLocks noChangeArrowheads="1"/>
            </p:cNvSpPr>
            <p:nvPr/>
          </p:nvSpPr>
          <p:spPr bwMode="auto">
            <a:xfrm>
              <a:off x="3708368" y="3900511"/>
              <a:ext cx="5257800" cy="842043"/>
            </a:xfrm>
            <a:prstGeom prst="rect">
              <a:avLst/>
            </a:prstGeom>
            <a:gradFill rotWithShape="1">
              <a:gsLst>
                <a:gs pos="0">
                  <a:srgbClr val="71FB92"/>
                </a:gs>
                <a:gs pos="50000">
                  <a:srgbClr val="FFFF99"/>
                </a:gs>
                <a:gs pos="100000">
                  <a:srgbClr val="71FB92"/>
                </a:gs>
              </a:gsLst>
              <a:lin ang="5400000" scaled="1"/>
            </a:gradFill>
            <a:ln w="9525">
              <a:solidFill>
                <a:schemeClr val="tx1"/>
              </a:solidFill>
              <a:miter lim="800000"/>
            </a:ln>
          </p:spPr>
          <p:txBody>
            <a:bodyPr>
              <a:spAutoFit/>
            </a:bodyPr>
            <a:lstStyle/>
            <a:p>
              <a:pPr indent="-266700" algn="just"/>
              <a:r>
                <a:rPr kumimoji="1" lang="en-US" altLang="zh-CN" sz="1400">
                  <a:latin typeface="微软雅黑" pitchFamily="34" charset="-122"/>
                  <a:ea typeface="微软雅黑" pitchFamily="34" charset="-122"/>
                  <a:cs typeface="微软雅黑" pitchFamily="34" charset="-122"/>
                </a:rPr>
                <a:t>    </a:t>
              </a:r>
              <a:r>
                <a:rPr kumimoji="1" lang="zh-CN" altLang="en-US" sz="1400">
                  <a:latin typeface="微软雅黑" pitchFamily="34" charset="-122"/>
                  <a:ea typeface="微软雅黑" pitchFamily="34" charset="-122"/>
                  <a:cs typeface="微软雅黑" pitchFamily="34" charset="-122"/>
                </a:rPr>
                <a:t>负责企业日常安全卫生管理工作，上是企业最高经营者的参谋和助手；下对车间、班组指导安全卫生工作。厂矿企业按职工总数</a:t>
              </a:r>
              <a:r>
                <a:rPr kumimoji="1" lang="en-US" altLang="zh-CN" sz="1400">
                  <a:latin typeface="微软雅黑" pitchFamily="34" charset="-122"/>
                  <a:ea typeface="微软雅黑" pitchFamily="34" charset="-122"/>
                  <a:cs typeface="微软雅黑" pitchFamily="34" charset="-122"/>
                </a:rPr>
                <a:t>2‰</a:t>
              </a:r>
              <a:r>
                <a:rPr kumimoji="1" lang="zh-CN" altLang="en-US" sz="1400">
                  <a:latin typeface="微软雅黑" pitchFamily="34" charset="-122"/>
                  <a:ea typeface="微软雅黑" pitchFamily="34" charset="-122"/>
                  <a:cs typeface="微软雅黑" pitchFamily="34" charset="-122"/>
                </a:rPr>
                <a:t>至</a:t>
              </a:r>
              <a:r>
                <a:rPr kumimoji="1" lang="en-US" altLang="zh-CN" sz="1400">
                  <a:latin typeface="微软雅黑" pitchFamily="34" charset="-122"/>
                  <a:ea typeface="微软雅黑" pitchFamily="34" charset="-122"/>
                  <a:cs typeface="微软雅黑" pitchFamily="34" charset="-122"/>
                </a:rPr>
                <a:t>10‰</a:t>
              </a:r>
              <a:r>
                <a:rPr kumimoji="1" lang="zh-CN" altLang="en-US" sz="1400">
                  <a:latin typeface="微软雅黑" pitchFamily="34" charset="-122"/>
                  <a:ea typeface="微软雅黑" pitchFamily="34" charset="-122"/>
                  <a:cs typeface="微软雅黑" pitchFamily="34" charset="-122"/>
                </a:rPr>
                <a:t>的比例</a:t>
              </a:r>
            </a:p>
          </p:txBody>
        </p:sp>
        <p:sp>
          <p:nvSpPr>
            <p:cNvPr id="579601" name="Rectangle 16"/>
            <p:cNvSpPr>
              <a:spLocks noChangeArrowheads="1"/>
            </p:cNvSpPr>
            <p:nvPr/>
          </p:nvSpPr>
          <p:spPr bwMode="auto">
            <a:xfrm>
              <a:off x="3708368" y="4908574"/>
              <a:ext cx="5257800" cy="755646"/>
            </a:xfrm>
            <a:prstGeom prst="rect">
              <a:avLst/>
            </a:prstGeom>
            <a:gradFill rotWithShape="1">
              <a:gsLst>
                <a:gs pos="0">
                  <a:srgbClr val="71FB92"/>
                </a:gs>
                <a:gs pos="50000">
                  <a:srgbClr val="FFFF99"/>
                </a:gs>
                <a:gs pos="100000">
                  <a:srgbClr val="71FB92"/>
                </a:gs>
              </a:gsLst>
              <a:lin ang="5400000" scaled="1"/>
            </a:gradFill>
            <a:ln w="9525">
              <a:solidFill>
                <a:schemeClr val="tx1"/>
              </a:solidFill>
              <a:miter lim="800000"/>
            </a:ln>
          </p:spPr>
          <p:txBody>
            <a:bodyPr>
              <a:spAutoFit/>
            </a:bodyPr>
            <a:lstStyle/>
            <a:p>
              <a:pPr algn="just">
                <a:lnSpc>
                  <a:spcPct val="140000"/>
                </a:lnSpc>
              </a:pPr>
              <a:r>
                <a:rPr kumimoji="1" lang="en-US" altLang="zh-CN" sz="1400">
                  <a:latin typeface="微软雅黑" pitchFamily="34" charset="-122"/>
                  <a:ea typeface="微软雅黑" pitchFamily="34" charset="-122"/>
                  <a:cs typeface="微软雅黑" pitchFamily="34" charset="-122"/>
                </a:rPr>
                <a:t>    </a:t>
              </a:r>
              <a:r>
                <a:rPr kumimoji="1" lang="zh-CN" altLang="en-US" sz="1400">
                  <a:latin typeface="微软雅黑" pitchFamily="34" charset="-122"/>
                  <a:ea typeface="微软雅黑" pitchFamily="34" charset="-122"/>
                  <a:cs typeface="微软雅黑" pitchFamily="34" charset="-122"/>
                </a:rPr>
                <a:t>负责本部门的日常安全卫生的检查和措施制定、落实等工作。</a:t>
              </a:r>
            </a:p>
          </p:txBody>
        </p:sp>
        <p:sp>
          <p:nvSpPr>
            <p:cNvPr id="579602" name="AutoShape 17"/>
            <p:cNvSpPr>
              <a:spLocks noChangeArrowheads="1"/>
            </p:cNvSpPr>
            <p:nvPr/>
          </p:nvSpPr>
          <p:spPr bwMode="auto">
            <a:xfrm>
              <a:off x="3290856" y="2576536"/>
              <a:ext cx="366712" cy="790575"/>
            </a:xfrm>
            <a:prstGeom prst="rightArrow">
              <a:avLst>
                <a:gd name="adj1" fmla="val 49796"/>
                <a:gd name="adj2" fmla="val 48028"/>
              </a:avLst>
            </a:prstGeom>
            <a:solidFill>
              <a:schemeClr val="hlink"/>
            </a:solidFill>
            <a:ln w="9525">
              <a:noFill/>
              <a:miter lim="800000"/>
            </a:ln>
          </p:spPr>
          <p:txBody>
            <a:bodyPr wrap="none" anchor="ctr"/>
            <a:lstStyle/>
            <a:p>
              <a:endParaRPr lang="zh-CN" altLang="en-US" sz="1400">
                <a:latin typeface="微软雅黑" pitchFamily="34" charset="-122"/>
                <a:ea typeface="微软雅黑" pitchFamily="34" charset="-122"/>
                <a:cs typeface="微软雅黑" pitchFamily="34" charset="-122"/>
              </a:endParaRPr>
            </a:p>
          </p:txBody>
        </p:sp>
        <p:sp>
          <p:nvSpPr>
            <p:cNvPr id="579603" name="AutoShape 18"/>
            <p:cNvSpPr>
              <a:spLocks noChangeArrowheads="1"/>
            </p:cNvSpPr>
            <p:nvPr/>
          </p:nvSpPr>
          <p:spPr bwMode="auto">
            <a:xfrm>
              <a:off x="3276568" y="3900511"/>
              <a:ext cx="366713" cy="790575"/>
            </a:xfrm>
            <a:prstGeom prst="rightArrow">
              <a:avLst>
                <a:gd name="adj1" fmla="val 49796"/>
                <a:gd name="adj2" fmla="val 48028"/>
              </a:avLst>
            </a:prstGeom>
            <a:solidFill>
              <a:schemeClr val="hlink"/>
            </a:solidFill>
            <a:ln w="9525">
              <a:noFill/>
              <a:miter lim="800000"/>
            </a:ln>
          </p:spPr>
          <p:txBody>
            <a:bodyPr wrap="none" anchor="ctr"/>
            <a:lstStyle/>
            <a:p>
              <a:endParaRPr lang="zh-CN" altLang="en-US" sz="1400">
                <a:latin typeface="微软雅黑" pitchFamily="34" charset="-122"/>
                <a:ea typeface="微软雅黑" pitchFamily="34" charset="-122"/>
                <a:cs typeface="微软雅黑" pitchFamily="34" charset="-122"/>
              </a:endParaRPr>
            </a:p>
          </p:txBody>
        </p:sp>
        <p:sp>
          <p:nvSpPr>
            <p:cNvPr id="579604" name="AutoShape 19"/>
            <p:cNvSpPr>
              <a:spLocks noChangeArrowheads="1"/>
            </p:cNvSpPr>
            <p:nvPr/>
          </p:nvSpPr>
          <p:spPr bwMode="auto">
            <a:xfrm>
              <a:off x="3276568" y="4980011"/>
              <a:ext cx="366713" cy="790575"/>
            </a:xfrm>
            <a:prstGeom prst="rightArrow">
              <a:avLst>
                <a:gd name="adj1" fmla="val 49796"/>
                <a:gd name="adj2" fmla="val 48028"/>
              </a:avLst>
            </a:prstGeom>
            <a:solidFill>
              <a:schemeClr val="hlink"/>
            </a:solidFill>
            <a:ln w="9525">
              <a:noFill/>
              <a:miter lim="800000"/>
            </a:ln>
          </p:spPr>
          <p:txBody>
            <a:bodyPr wrap="none" anchor="ctr"/>
            <a:lstStyle/>
            <a:p>
              <a:pPr algn="ctr"/>
              <a:endParaRPr kumimoji="1" lang="zh-CN" altLang="zh-CN">
                <a:latin typeface="微软雅黑" pitchFamily="34" charset="-122"/>
                <a:ea typeface="微软雅黑" pitchFamily="34" charset="-122"/>
                <a:cs typeface="微软雅黑" pitchFamily="34" charset="-122"/>
              </a:endParaRPr>
            </a:p>
          </p:txBody>
        </p:sp>
        <p:sp>
          <p:nvSpPr>
            <p:cNvPr id="579605" name="AutoShape 20"/>
            <p:cNvSpPr>
              <a:spLocks noChangeArrowheads="1"/>
            </p:cNvSpPr>
            <p:nvPr/>
          </p:nvSpPr>
          <p:spPr bwMode="auto">
            <a:xfrm>
              <a:off x="250793" y="3971949"/>
              <a:ext cx="2971800" cy="533400"/>
            </a:xfrm>
            <a:prstGeom prst="roundRect">
              <a:avLst>
                <a:gd name="adj" fmla="val 16667"/>
              </a:avLst>
            </a:prstGeom>
            <a:solidFill>
              <a:srgbClr val="66FF66"/>
            </a:solidFill>
            <a:ln w="28575">
              <a:solidFill>
                <a:schemeClr val="tx1"/>
              </a:solidFill>
              <a:round/>
            </a:ln>
          </p:spPr>
          <p:txBody>
            <a:bodyPr wrap="none" anchor="ctr"/>
            <a:lstStyle/>
            <a:p>
              <a:r>
                <a:rPr kumimoji="1" lang="zh-CN" altLang="en-US" sz="1600">
                  <a:latin typeface="微软雅黑" pitchFamily="34" charset="-122"/>
                  <a:ea typeface="微软雅黑" pitchFamily="34" charset="-122"/>
                  <a:cs typeface="微软雅黑" pitchFamily="34" charset="-122"/>
                </a:rPr>
                <a:t>事务局（专门职能部门）</a:t>
              </a:r>
            </a:p>
          </p:txBody>
        </p:sp>
        <p:sp>
          <p:nvSpPr>
            <p:cNvPr id="579606" name="AutoShape 21"/>
            <p:cNvSpPr>
              <a:spLocks noChangeArrowheads="1"/>
            </p:cNvSpPr>
            <p:nvPr/>
          </p:nvSpPr>
          <p:spPr bwMode="auto">
            <a:xfrm>
              <a:off x="250793" y="5988074"/>
              <a:ext cx="2971800" cy="720725"/>
            </a:xfrm>
            <a:prstGeom prst="roundRect">
              <a:avLst>
                <a:gd name="adj" fmla="val 16667"/>
              </a:avLst>
            </a:prstGeom>
            <a:solidFill>
              <a:srgbClr val="78F4E8"/>
            </a:solidFill>
            <a:ln w="28575">
              <a:solidFill>
                <a:schemeClr val="tx1"/>
              </a:solidFill>
              <a:round/>
            </a:ln>
          </p:spPr>
          <p:txBody>
            <a:bodyPr wrap="none" anchor="ctr"/>
            <a:lstStyle/>
            <a:p>
              <a:r>
                <a:rPr lang="zh-CN" altLang="en-US" sz="1600">
                  <a:solidFill>
                    <a:srgbClr val="0000CC"/>
                  </a:solidFill>
                  <a:latin typeface="微软雅黑" pitchFamily="34" charset="-122"/>
                  <a:ea typeface="微软雅黑" pitchFamily="34" charset="-122"/>
                  <a:cs typeface="微软雅黑" pitchFamily="34" charset="-122"/>
                </a:rPr>
                <a:t>工会劳动保护</a:t>
              </a:r>
            </a:p>
            <a:p>
              <a:r>
                <a:rPr lang="zh-CN" altLang="en-US" sz="1600">
                  <a:solidFill>
                    <a:srgbClr val="0000CC"/>
                  </a:solidFill>
                  <a:latin typeface="微软雅黑" pitchFamily="34" charset="-122"/>
                  <a:ea typeface="微软雅黑" pitchFamily="34" charset="-122"/>
                  <a:cs typeface="微软雅黑" pitchFamily="34" charset="-122"/>
                </a:rPr>
                <a:t>监督检查委员会</a:t>
              </a:r>
            </a:p>
          </p:txBody>
        </p:sp>
        <p:sp>
          <p:nvSpPr>
            <p:cNvPr id="579607" name="Rectangle 22"/>
            <p:cNvSpPr>
              <a:spLocks noChangeArrowheads="1"/>
            </p:cNvSpPr>
            <p:nvPr/>
          </p:nvSpPr>
          <p:spPr bwMode="auto">
            <a:xfrm>
              <a:off x="3706781" y="5916636"/>
              <a:ext cx="5257800" cy="755646"/>
            </a:xfrm>
            <a:prstGeom prst="rect">
              <a:avLst/>
            </a:prstGeom>
            <a:gradFill rotWithShape="1">
              <a:gsLst>
                <a:gs pos="0">
                  <a:srgbClr val="FFFF99"/>
                </a:gs>
                <a:gs pos="100000">
                  <a:srgbClr val="71FB92"/>
                </a:gs>
              </a:gsLst>
              <a:lin ang="5400000" scaled="1"/>
            </a:gradFill>
            <a:ln w="9525">
              <a:solidFill>
                <a:schemeClr val="tx1"/>
              </a:solidFill>
              <a:miter lim="800000"/>
            </a:ln>
          </p:spPr>
          <p:txBody>
            <a:bodyPr>
              <a:spAutoFit/>
            </a:bodyPr>
            <a:lstStyle/>
            <a:p>
              <a:pPr algn="just">
                <a:lnSpc>
                  <a:spcPct val="140000"/>
                </a:lnSpc>
              </a:pPr>
              <a:r>
                <a:rPr lang="en-US" altLang="zh-CN" sz="1400">
                  <a:solidFill>
                    <a:srgbClr val="0000CC"/>
                  </a:solidFill>
                  <a:latin typeface="微软雅黑" pitchFamily="34" charset="-122"/>
                  <a:ea typeface="微软雅黑" pitchFamily="34" charset="-122"/>
                  <a:cs typeface="微软雅黑" pitchFamily="34" charset="-122"/>
                </a:rPr>
                <a:t>       </a:t>
              </a:r>
              <a:r>
                <a:rPr lang="zh-CN" altLang="en-US" sz="1400">
                  <a:solidFill>
                    <a:srgbClr val="0000CC"/>
                  </a:solidFill>
                  <a:latin typeface="微软雅黑" pitchFamily="34" charset="-122"/>
                  <a:ea typeface="微软雅黑" pitchFamily="34" charset="-122"/>
                  <a:cs typeface="微软雅黑" pitchFamily="34" charset="-122"/>
                </a:rPr>
                <a:t>组织职工广泛开展遵章守纪和事故预防的群众性检查活动，发动群众进行安全生产竞赛。</a:t>
              </a:r>
            </a:p>
          </p:txBody>
        </p:sp>
        <p:sp>
          <p:nvSpPr>
            <p:cNvPr id="579608" name="AutoShape 23"/>
            <p:cNvSpPr>
              <a:spLocks noChangeArrowheads="1"/>
            </p:cNvSpPr>
            <p:nvPr/>
          </p:nvSpPr>
          <p:spPr bwMode="auto">
            <a:xfrm>
              <a:off x="3276568" y="5918224"/>
              <a:ext cx="366713" cy="790575"/>
            </a:xfrm>
            <a:prstGeom prst="rightArrow">
              <a:avLst>
                <a:gd name="adj1" fmla="val 49796"/>
                <a:gd name="adj2" fmla="val 48028"/>
              </a:avLst>
            </a:prstGeom>
            <a:solidFill>
              <a:schemeClr val="hlink"/>
            </a:solidFill>
            <a:ln w="9525">
              <a:noFill/>
              <a:miter lim="800000"/>
            </a:ln>
          </p:spPr>
          <p:txBody>
            <a:bodyPr wrap="none" anchor="ctr"/>
            <a:lstStyle/>
            <a:p>
              <a:pPr algn="ctr"/>
              <a:endParaRPr kumimoji="1" lang="zh-CN" altLang="zh-CN">
                <a:latin typeface="微软雅黑" pitchFamily="34" charset="-122"/>
                <a:ea typeface="微软雅黑" pitchFamily="34" charset="-122"/>
                <a:cs typeface="微软雅黑" pitchFamily="34" charset="-122"/>
              </a:endParaRPr>
            </a:p>
          </p:txBody>
        </p:sp>
      </p:grpSp>
      <p:sp>
        <p:nvSpPr>
          <p:cNvPr id="57958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3"/>
          <p:cNvSpPr>
            <a:spLocks noGrp="1" noChangeArrowheads="1"/>
          </p:cNvSpPr>
          <p:nvPr>
            <p:ph type="body" idx="4294967295"/>
          </p:nvPr>
        </p:nvSpPr>
        <p:spPr>
          <a:xfrm>
            <a:off x="0" y="1340768"/>
            <a:ext cx="5500688" cy="5143500"/>
          </a:xfrm>
        </p:spPr>
        <p:txBody>
          <a:bodyPr/>
          <a:lstStyle/>
          <a:p>
            <a:pPr marL="822325" lvl="1" defTabSz="-635" eaLnBrk="1" hangingPunct="1">
              <a:lnSpc>
                <a:spcPct val="110000"/>
              </a:lnSpc>
              <a:spcBef>
                <a:spcPct val="50000"/>
              </a:spcBef>
              <a:buClr>
                <a:srgbClr val="0070C0"/>
              </a:buClr>
              <a:buSzPct val="85000"/>
              <a:buFont typeface="Wingdings" charset="2"/>
              <a:buChar char="n"/>
              <a:tabLst>
                <a:tab pos="2190750" algn="l"/>
              </a:tabLst>
            </a:pPr>
            <a:r>
              <a:rPr lang="zh-CN" altLang="en-US" sz="1800" b="1" dirty="0">
                <a:solidFill>
                  <a:srgbClr val="0033CC"/>
                </a:solidFill>
                <a:latin typeface="微软雅黑" pitchFamily="34" charset="-122"/>
                <a:ea typeface="微软雅黑" pitchFamily="34" charset="-122"/>
                <a:sym typeface="Monotype Sorts"/>
              </a:rPr>
              <a:t>清扫（</a:t>
            </a:r>
            <a:r>
              <a:rPr lang="en-US" altLang="zh-CN" sz="1800" b="1" dirty="0">
                <a:solidFill>
                  <a:srgbClr val="0033CC"/>
                </a:solidFill>
                <a:latin typeface="微软雅黑" pitchFamily="34" charset="-122"/>
                <a:ea typeface="微软雅黑" pitchFamily="34" charset="-122"/>
                <a:sym typeface="Monotype Sorts"/>
              </a:rPr>
              <a:t>SEISO</a:t>
            </a:r>
            <a:r>
              <a:rPr lang="zh-CN" altLang="en-US" sz="1800" b="1" dirty="0">
                <a:solidFill>
                  <a:srgbClr val="0033CC"/>
                </a:solidFill>
                <a:latin typeface="微软雅黑" pitchFamily="34" charset="-122"/>
                <a:ea typeface="微软雅黑" pitchFamily="34" charset="-122"/>
                <a:sym typeface="Monotype Sorts"/>
              </a:rPr>
              <a:t>）</a:t>
            </a:r>
            <a:endParaRPr lang="en-US" altLang="zh-CN" sz="1800" b="1" dirty="0">
              <a:solidFill>
                <a:srgbClr val="0033CC"/>
              </a:solidFill>
              <a:latin typeface="微软雅黑" pitchFamily="34" charset="-122"/>
              <a:ea typeface="微软雅黑" pitchFamily="34" charset="-122"/>
              <a:sym typeface="Monotype Sorts"/>
            </a:endParaRP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“清扫”，就是经常打扫，常保清洁。将岗位保持在无垃圾、无灰尘、干净整洁的状态</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清扫的对象：地板、天花板、墙壁、工具架、橱柜等现场存放的各种物品，达到“六面光”</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机器、工具等设备设施，达到“漆见本色铁见光”，监测测量等用具达到精度准确，可靠有效</a:t>
            </a:r>
            <a:endParaRPr lang="en-US" altLang="zh-CN" sz="1600" dirty="0">
              <a:latin typeface="微软雅黑" pitchFamily="34" charset="-122"/>
              <a:ea typeface="微软雅黑" pitchFamily="34" charset="-122"/>
              <a:sym typeface="Monotype Sorts"/>
            </a:endParaRPr>
          </a:p>
          <a:p>
            <a:pPr marL="822325" lvl="1" defTabSz="-635" eaLnBrk="1" hangingPunct="1">
              <a:lnSpc>
                <a:spcPct val="110000"/>
              </a:lnSpc>
              <a:spcBef>
                <a:spcPct val="50000"/>
              </a:spcBef>
              <a:buClr>
                <a:srgbClr val="0070C0"/>
              </a:buClr>
              <a:buSzPct val="85000"/>
              <a:buFont typeface="Wingdings" charset="2"/>
              <a:buChar char="n"/>
              <a:tabLst>
                <a:tab pos="2190750" algn="l"/>
              </a:tabLst>
            </a:pPr>
            <a:r>
              <a:rPr lang="zh-CN" altLang="en-US" sz="1800" b="1" dirty="0">
                <a:solidFill>
                  <a:srgbClr val="0033CC"/>
                </a:solidFill>
                <a:latin typeface="微软雅黑" pitchFamily="34" charset="-122"/>
                <a:ea typeface="微软雅黑" pitchFamily="34" charset="-122"/>
                <a:sym typeface="Monotype Sorts"/>
              </a:rPr>
              <a:t>清洁（</a:t>
            </a:r>
            <a:r>
              <a:rPr lang="en-US" altLang="zh-CN" sz="1800" b="1" dirty="0">
                <a:solidFill>
                  <a:srgbClr val="0033CC"/>
                </a:solidFill>
                <a:latin typeface="微软雅黑" pitchFamily="34" charset="-122"/>
                <a:ea typeface="微软雅黑" pitchFamily="34" charset="-122"/>
                <a:sym typeface="Monotype Sorts"/>
              </a:rPr>
              <a:t>SEIKETSU</a:t>
            </a:r>
            <a:r>
              <a:rPr lang="zh-CN" altLang="en-US" sz="1800" b="1" dirty="0">
                <a:solidFill>
                  <a:srgbClr val="0033CC"/>
                </a:solidFill>
                <a:latin typeface="微软雅黑" pitchFamily="34" charset="-122"/>
                <a:ea typeface="微软雅黑" pitchFamily="34" charset="-122"/>
                <a:sym typeface="Monotype Sorts"/>
              </a:rPr>
              <a:t>）</a:t>
            </a:r>
            <a:endParaRPr lang="en-US" altLang="zh-CN" sz="1800" b="1" dirty="0">
              <a:solidFill>
                <a:srgbClr val="0033CC"/>
              </a:solidFill>
              <a:latin typeface="微软雅黑" pitchFamily="34" charset="-122"/>
              <a:ea typeface="微软雅黑" pitchFamily="34" charset="-122"/>
              <a:sym typeface="Monotype Sorts"/>
            </a:endParaRP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“清洁”，即维持整理、整顿、清扫成果</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优美的环境必须大家来维持、保护，因此，必须将整理、整顿、清扫活动进行到底</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就是</a:t>
            </a:r>
            <a:r>
              <a:rPr lang="zh-CN" altLang="en-US" sz="1600" dirty="0">
                <a:solidFill>
                  <a:srgbClr val="FF3300"/>
                </a:solidFill>
                <a:latin typeface="微软雅黑" pitchFamily="34" charset="-122"/>
                <a:ea typeface="微软雅黑" pitchFamily="34" charset="-122"/>
                <a:sym typeface="Monotype Sorts"/>
              </a:rPr>
              <a:t>制度化、规范化、标准化</a:t>
            </a:r>
            <a:r>
              <a:rPr lang="zh-CN" altLang="en-US" sz="1600" dirty="0">
                <a:latin typeface="微软雅黑" pitchFamily="34" charset="-122"/>
                <a:ea typeface="微软雅黑" pitchFamily="34" charset="-122"/>
                <a:sym typeface="Monotype Sorts"/>
              </a:rPr>
              <a:t>；  管理公开化，透明化</a:t>
            </a:r>
            <a:endParaRPr lang="zh-CN" altLang="en-US" sz="1400" b="1" dirty="0">
              <a:solidFill>
                <a:srgbClr val="080808"/>
              </a:solidFill>
              <a:latin typeface="仿宋_GB2312" pitchFamily="49" charset="-122"/>
              <a:ea typeface="仿宋_GB2312" pitchFamily="49" charset="-122"/>
            </a:endParaRPr>
          </a:p>
        </p:txBody>
      </p:sp>
      <p:grpSp>
        <p:nvGrpSpPr>
          <p:cNvPr id="501763" name="Group 5"/>
          <p:cNvGrpSpPr/>
          <p:nvPr/>
        </p:nvGrpSpPr>
        <p:grpSpPr bwMode="auto">
          <a:xfrm>
            <a:off x="5572125" y="1628800"/>
            <a:ext cx="3429000" cy="3857625"/>
            <a:chOff x="1104" y="670"/>
            <a:chExt cx="3908" cy="3441"/>
          </a:xfrm>
        </p:grpSpPr>
        <p:grpSp>
          <p:nvGrpSpPr>
            <p:cNvPr id="501789" name="Group 25"/>
            <p:cNvGrpSpPr/>
            <p:nvPr/>
          </p:nvGrpSpPr>
          <p:grpSpPr bwMode="auto">
            <a:xfrm>
              <a:off x="1104" y="670"/>
              <a:ext cx="3908" cy="1848"/>
              <a:chOff x="1150" y="1623"/>
              <a:chExt cx="3908" cy="1848"/>
            </a:xfrm>
          </p:grpSpPr>
          <p:pic>
            <p:nvPicPr>
              <p:cNvPr id="501792" name="Picture 5"/>
              <p:cNvPicPr preferRelativeResize="0">
                <a:picLocks noChangeArrowheads="1"/>
              </p:cNvPicPr>
              <p:nvPr/>
            </p:nvPicPr>
            <p:blipFill>
              <a:blip r:embed="rId3"/>
              <a:srcRect/>
              <a:stretch>
                <a:fillRect/>
              </a:stretch>
            </p:blipFill>
            <p:spPr bwMode="auto">
              <a:xfrm>
                <a:off x="1150" y="1623"/>
                <a:ext cx="1873" cy="1529"/>
              </a:xfrm>
              <a:prstGeom prst="rect">
                <a:avLst/>
              </a:prstGeom>
              <a:noFill/>
              <a:ln w="9525">
                <a:noFill/>
                <a:miter lim="800000"/>
                <a:headEnd/>
                <a:tailEnd/>
              </a:ln>
            </p:spPr>
          </p:pic>
          <p:pic>
            <p:nvPicPr>
              <p:cNvPr id="501793" name="Picture 4" descr="IMG_4466"/>
              <p:cNvPicPr preferRelativeResize="0">
                <a:picLocks noChangeArrowheads="1"/>
              </p:cNvPicPr>
              <p:nvPr/>
            </p:nvPicPr>
            <p:blipFill>
              <a:blip r:embed="rId4"/>
              <a:srcRect/>
              <a:stretch>
                <a:fillRect/>
              </a:stretch>
            </p:blipFill>
            <p:spPr bwMode="auto">
              <a:xfrm>
                <a:off x="3104" y="1623"/>
                <a:ext cx="1954" cy="1529"/>
              </a:xfrm>
              <a:prstGeom prst="rect">
                <a:avLst/>
              </a:prstGeom>
              <a:noFill/>
              <a:ln w="9525">
                <a:noFill/>
                <a:miter lim="800000"/>
                <a:headEnd/>
                <a:tailEnd/>
              </a:ln>
            </p:spPr>
          </p:pic>
          <p:sp>
            <p:nvSpPr>
              <p:cNvPr id="501794" name="Rectangle 23"/>
              <p:cNvSpPr>
                <a:spLocks noChangeArrowheads="1"/>
              </p:cNvSpPr>
              <p:nvPr/>
            </p:nvSpPr>
            <p:spPr bwMode="auto">
              <a:xfrm>
                <a:off x="1971" y="3170"/>
                <a:ext cx="2924" cy="301"/>
              </a:xfrm>
              <a:prstGeom prst="rect">
                <a:avLst/>
              </a:prstGeom>
              <a:noFill/>
              <a:ln w="9525">
                <a:noFill/>
                <a:miter lim="800000"/>
              </a:ln>
            </p:spPr>
            <p:txBody>
              <a:bodyPr anchor="ctr">
                <a:spAutoFit/>
              </a:bodyPr>
              <a:lstStyle/>
              <a:p>
                <a:r>
                  <a:rPr kumimoji="1" lang="zh-CN" altLang="en-US" sz="1600" b="1">
                    <a:solidFill>
                      <a:srgbClr val="080808"/>
                    </a:solidFill>
                    <a:latin typeface="微软雅黑" pitchFamily="34" charset="-122"/>
                    <a:ea typeface="微软雅黑" pitchFamily="34" charset="-122"/>
                    <a:cs typeface="微软雅黑" pitchFamily="34" charset="-122"/>
                  </a:rPr>
                  <a:t>组立设备后面无防护板 </a:t>
                </a:r>
              </a:p>
            </p:txBody>
          </p:sp>
        </p:grpSp>
        <p:pic>
          <p:nvPicPr>
            <p:cNvPr id="501790" name="Picture 26"/>
            <p:cNvPicPr preferRelativeResize="0">
              <a:picLocks noChangeArrowheads="1"/>
            </p:cNvPicPr>
            <p:nvPr/>
          </p:nvPicPr>
          <p:blipFill>
            <a:blip r:embed="rId5"/>
            <a:srcRect/>
            <a:stretch>
              <a:fillRect/>
            </a:stretch>
          </p:blipFill>
          <p:spPr bwMode="auto">
            <a:xfrm>
              <a:off x="1186" y="2518"/>
              <a:ext cx="1711" cy="1593"/>
            </a:xfrm>
            <a:prstGeom prst="rect">
              <a:avLst/>
            </a:prstGeom>
            <a:noFill/>
            <a:ln w="9525">
              <a:noFill/>
              <a:miter lim="800000"/>
              <a:headEnd/>
              <a:tailEnd/>
            </a:ln>
          </p:spPr>
        </p:pic>
        <p:pic>
          <p:nvPicPr>
            <p:cNvPr id="501791" name="Picture 28" descr="照片 024"/>
            <p:cNvPicPr preferRelativeResize="0">
              <a:picLocks noChangeArrowheads="1"/>
            </p:cNvPicPr>
            <p:nvPr/>
          </p:nvPicPr>
          <p:blipFill>
            <a:blip r:embed="rId6"/>
            <a:srcRect/>
            <a:stretch>
              <a:fillRect/>
            </a:stretch>
          </p:blipFill>
          <p:spPr bwMode="auto">
            <a:xfrm>
              <a:off x="3058" y="2518"/>
              <a:ext cx="1927" cy="1592"/>
            </a:xfrm>
            <a:prstGeom prst="rect">
              <a:avLst/>
            </a:prstGeom>
            <a:noFill/>
            <a:ln w="9525">
              <a:noFill/>
              <a:miter lim="800000"/>
              <a:headEnd/>
              <a:tailEnd/>
            </a:ln>
          </p:spPr>
        </p:pic>
      </p:grpSp>
      <p:sp>
        <p:nvSpPr>
          <p:cNvPr id="2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1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a:t>
            </a:fld>
            <a:endParaRPr lang="zh-CN" altLang="en-US" dirty="0"/>
          </a:p>
        </p:txBody>
      </p:sp>
    </p:spTree>
  </p:cSld>
  <p:clrMapOvr>
    <a:masterClrMapping/>
  </p:clrMapOvr>
  <p:transition>
    <p:random/>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09" name="Rectangle 4"/>
          <p:cNvSpPr>
            <a:spLocks noChangeArrowheads="1"/>
          </p:cNvSpPr>
          <p:nvPr/>
        </p:nvSpPr>
        <p:spPr bwMode="auto">
          <a:xfrm>
            <a:off x="250825" y="1927225"/>
            <a:ext cx="3744913" cy="4216400"/>
          </a:xfrm>
          <a:prstGeom prst="rect">
            <a:avLst/>
          </a:prstGeom>
          <a:gradFill rotWithShape="1">
            <a:gsLst>
              <a:gs pos="0">
                <a:srgbClr val="B1FDC3"/>
              </a:gs>
              <a:gs pos="50000">
                <a:srgbClr val="FFFF99"/>
              </a:gs>
              <a:gs pos="100000">
                <a:srgbClr val="B1FDC3"/>
              </a:gs>
            </a:gsLst>
            <a:lin ang="0" scaled="1"/>
          </a:gradFill>
          <a:ln w="9525">
            <a:noFill/>
            <a:miter lim="800000"/>
          </a:ln>
        </p:spPr>
        <p:txBody>
          <a:bodyPr>
            <a:spAutoFit/>
          </a:bodyPr>
          <a:lstStyle/>
          <a:p>
            <a:pPr>
              <a:lnSpc>
                <a:spcPct val="125000"/>
              </a:lnSpc>
            </a:pPr>
            <a:r>
              <a:rPr kumimoji="1" lang="en-US" altLang="zh-CN">
                <a:latin typeface="微软雅黑" pitchFamily="34" charset="-122"/>
                <a:ea typeface="微软雅黑" pitchFamily="34" charset="-122"/>
                <a:cs typeface="微软雅黑" pitchFamily="34" charset="-122"/>
              </a:rPr>
              <a:t>    </a:t>
            </a:r>
            <a:r>
              <a:rPr kumimoji="1" lang="zh-CN" altLang="en-US">
                <a:latin typeface="微软雅黑" pitchFamily="34" charset="-122"/>
                <a:ea typeface="微软雅黑" pitchFamily="34" charset="-122"/>
                <a:cs typeface="微软雅黑" pitchFamily="34" charset="-122"/>
              </a:rPr>
              <a:t>根据“谁主管，谁负责；管生产，必须管安全”的原则及公司的安全生产责任制。逐级签订</a:t>
            </a:r>
            <a:r>
              <a:rPr kumimoji="1" lang="en-US" altLang="zh-CN">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安全管理责任书</a:t>
            </a:r>
            <a:r>
              <a:rPr kumimoji="1" lang="en-US" altLang="zh-CN">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，把安全生产作为业绩考核的重要内容实行。（安全生产一票否决权）</a:t>
            </a:r>
          </a:p>
          <a:p>
            <a:pPr>
              <a:lnSpc>
                <a:spcPct val="125000"/>
              </a:lnSpc>
            </a:pPr>
            <a:r>
              <a:rPr kumimoji="1" lang="zh-CN" altLang="en-US">
                <a:latin typeface="微软雅黑" pitchFamily="34" charset="-122"/>
                <a:ea typeface="微软雅黑" pitchFamily="34" charset="-122"/>
                <a:cs typeface="微软雅黑" pitchFamily="34" charset="-122"/>
              </a:rPr>
              <a:t>  </a:t>
            </a:r>
            <a:r>
              <a:rPr kumimoji="1" lang="en-US" altLang="zh-CN">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安全管理责任书</a:t>
            </a:r>
            <a:r>
              <a:rPr kumimoji="1" lang="en-US" altLang="zh-CN">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规定，各部门负责人全面负责部门的职业健康管理和安全生产工作，对成绩显著的部门负责人和个人，给予表彰和奖励，对年度安全生产先进单位颁发奖状和奖金。</a:t>
            </a:r>
          </a:p>
        </p:txBody>
      </p:sp>
      <p:sp>
        <p:nvSpPr>
          <p:cNvPr id="580610" name="Rectangle 5"/>
          <p:cNvSpPr>
            <a:spLocks noChangeArrowheads="1"/>
          </p:cNvSpPr>
          <p:nvPr/>
        </p:nvSpPr>
        <p:spPr bwMode="auto">
          <a:xfrm>
            <a:off x="190500" y="1295400"/>
            <a:ext cx="4076700" cy="533400"/>
          </a:xfrm>
          <a:prstGeom prst="rect">
            <a:avLst/>
          </a:prstGeom>
          <a:noFill/>
          <a:ln w="9525">
            <a:noFill/>
            <a:miter lim="800000"/>
          </a:ln>
        </p:spPr>
        <p:txBody>
          <a:bodyPr anchor="ctr"/>
          <a:lstStyle/>
          <a:p>
            <a:pPr>
              <a:lnSpc>
                <a:spcPct val="110000"/>
              </a:lnSpc>
            </a:pPr>
            <a:endParaRPr kumimoji="1" lang="zh-CN" altLang="zh-CN" sz="2400">
              <a:solidFill>
                <a:schemeClr val="bg1"/>
              </a:solidFill>
              <a:latin typeface="Times New Roman" pitchFamily="18" charset="0"/>
            </a:endParaRPr>
          </a:p>
        </p:txBody>
      </p:sp>
      <p:grpSp>
        <p:nvGrpSpPr>
          <p:cNvPr id="580611" name="Group 6"/>
          <p:cNvGrpSpPr/>
          <p:nvPr/>
        </p:nvGrpSpPr>
        <p:grpSpPr bwMode="auto">
          <a:xfrm>
            <a:off x="4211638" y="2957513"/>
            <a:ext cx="4703762" cy="3829050"/>
            <a:chOff x="3072" y="1653"/>
            <a:chExt cx="2544" cy="2283"/>
          </a:xfrm>
        </p:grpSpPr>
        <p:pic>
          <p:nvPicPr>
            <p:cNvPr id="580619" name="Picture 7" descr="Img_1042"/>
            <p:cNvPicPr>
              <a:picLocks noChangeAspect="1" noChangeArrowheads="1"/>
            </p:cNvPicPr>
            <p:nvPr/>
          </p:nvPicPr>
          <p:blipFill>
            <a:blip r:embed="rId3">
              <a:lum bright="22000" contrast="24000"/>
            </a:blip>
            <a:srcRect/>
            <a:stretch>
              <a:fillRect/>
            </a:stretch>
          </p:blipFill>
          <p:spPr bwMode="auto">
            <a:xfrm>
              <a:off x="3072" y="1653"/>
              <a:ext cx="2544" cy="1946"/>
            </a:xfrm>
            <a:prstGeom prst="rect">
              <a:avLst/>
            </a:prstGeom>
            <a:noFill/>
            <a:ln w="57150">
              <a:solidFill>
                <a:schemeClr val="bg1"/>
              </a:solidFill>
              <a:miter lim="800000"/>
              <a:headEnd/>
              <a:tailEnd/>
            </a:ln>
          </p:spPr>
        </p:pic>
        <p:sp>
          <p:nvSpPr>
            <p:cNvPr id="28680" name="Rectangle 8"/>
            <p:cNvSpPr>
              <a:spLocks noChangeArrowheads="1"/>
            </p:cNvSpPr>
            <p:nvPr/>
          </p:nvSpPr>
          <p:spPr bwMode="auto">
            <a:xfrm>
              <a:off x="3072" y="3577"/>
              <a:ext cx="2543" cy="359"/>
            </a:xfrm>
            <a:prstGeom prst="rect">
              <a:avLst/>
            </a:prstGeom>
            <a:gradFill rotWithShape="0">
              <a:gsLst>
                <a:gs pos="0">
                  <a:schemeClr val="bg2"/>
                </a:gs>
                <a:gs pos="50000">
                  <a:schemeClr val="bg1"/>
                </a:gs>
                <a:gs pos="100000">
                  <a:schemeClr val="bg2"/>
                </a:gs>
              </a:gsLst>
              <a:lin ang="5400000" scaled="1"/>
            </a:gradFill>
            <a:ln w="57150">
              <a:solidFill>
                <a:schemeClr val="bg1"/>
              </a:solidFill>
              <a:miter lim="800000"/>
            </a:ln>
            <a:effectLst/>
          </p:spPr>
          <p:txBody>
            <a:bodyPr wrap="none" anchor="ctr"/>
            <a:lstStyle/>
            <a:p>
              <a:pPr algn="ctr" fontAlgn="auto">
                <a:spcBef>
                  <a:spcPts val="0"/>
                </a:spcBef>
                <a:spcAft>
                  <a:spcPts val="0"/>
                </a:spcAft>
                <a:defRPr/>
              </a:pPr>
              <a:r>
                <a:rPr kumimoji="1" lang="zh-CN" altLang="en-US" sz="2000">
                  <a:solidFill>
                    <a:srgbClr val="A50021"/>
                  </a:solidFill>
                  <a:latin typeface="微软雅黑" pitchFamily="34" charset="-122"/>
                  <a:ea typeface="微软雅黑" pitchFamily="34" charset="-122"/>
                </a:rPr>
                <a:t>激励先进安全生产表彰大会</a:t>
              </a:r>
            </a:p>
          </p:txBody>
        </p:sp>
      </p:grpSp>
      <p:grpSp>
        <p:nvGrpSpPr>
          <p:cNvPr id="580612" name="Group 9"/>
          <p:cNvGrpSpPr/>
          <p:nvPr/>
        </p:nvGrpSpPr>
        <p:grpSpPr bwMode="auto">
          <a:xfrm>
            <a:off x="4140200" y="1241425"/>
            <a:ext cx="4775200" cy="2293938"/>
            <a:chOff x="1920" y="2591"/>
            <a:chExt cx="3168" cy="1441"/>
          </a:xfrm>
        </p:grpSpPr>
        <p:pic>
          <p:nvPicPr>
            <p:cNvPr id="580615" name="Picture 10" descr="IMG_0674"/>
            <p:cNvPicPr>
              <a:picLocks noChangeAspect="1" noChangeArrowheads="1"/>
            </p:cNvPicPr>
            <p:nvPr/>
          </p:nvPicPr>
          <p:blipFill>
            <a:blip r:embed="rId4"/>
            <a:srcRect/>
            <a:stretch>
              <a:fillRect/>
            </a:stretch>
          </p:blipFill>
          <p:spPr bwMode="auto">
            <a:xfrm>
              <a:off x="3084" y="2592"/>
              <a:ext cx="2004" cy="1431"/>
            </a:xfrm>
            <a:prstGeom prst="rect">
              <a:avLst/>
            </a:prstGeom>
            <a:noFill/>
            <a:ln w="38100">
              <a:solidFill>
                <a:schemeClr val="bg1"/>
              </a:solidFill>
              <a:miter lim="800000"/>
              <a:headEnd/>
              <a:tailEnd/>
            </a:ln>
          </p:spPr>
        </p:pic>
        <p:pic>
          <p:nvPicPr>
            <p:cNvPr id="580616" name="Picture 11" descr="IMG_0678"/>
            <p:cNvPicPr>
              <a:picLocks noChangeAspect="1" noChangeArrowheads="1"/>
            </p:cNvPicPr>
            <p:nvPr/>
          </p:nvPicPr>
          <p:blipFill>
            <a:blip r:embed="rId5"/>
            <a:srcRect/>
            <a:stretch>
              <a:fillRect/>
            </a:stretch>
          </p:blipFill>
          <p:spPr bwMode="auto">
            <a:xfrm>
              <a:off x="1968" y="2592"/>
              <a:ext cx="1872" cy="1420"/>
            </a:xfrm>
            <a:prstGeom prst="rect">
              <a:avLst/>
            </a:prstGeom>
            <a:noFill/>
            <a:ln w="38100">
              <a:solidFill>
                <a:schemeClr val="bg1"/>
              </a:solidFill>
              <a:miter lim="800000"/>
              <a:headEnd/>
              <a:tailEnd/>
            </a:ln>
          </p:spPr>
        </p:pic>
        <p:sp>
          <p:nvSpPr>
            <p:cNvPr id="28684" name="Rectangle 12"/>
            <p:cNvSpPr>
              <a:spLocks noChangeArrowheads="1"/>
            </p:cNvSpPr>
            <p:nvPr/>
          </p:nvSpPr>
          <p:spPr bwMode="auto">
            <a:xfrm>
              <a:off x="2304" y="2591"/>
              <a:ext cx="351" cy="1441"/>
            </a:xfrm>
            <a:prstGeom prst="rect">
              <a:avLst/>
            </a:prstGeom>
            <a:gradFill rotWithShape="0">
              <a:gsLst>
                <a:gs pos="0">
                  <a:schemeClr val="bg2"/>
                </a:gs>
                <a:gs pos="50000">
                  <a:schemeClr val="bg1"/>
                </a:gs>
                <a:gs pos="100000">
                  <a:schemeClr val="bg2"/>
                </a:gs>
              </a:gsLst>
              <a:lin ang="0" scaled="1"/>
            </a:gradFill>
            <a:ln w="38100">
              <a:solidFill>
                <a:schemeClr val="bg1"/>
              </a:solidFill>
              <a:miter lim="800000"/>
            </a:ln>
            <a:effectLst/>
          </p:spPr>
          <p:txBody>
            <a:bodyPr vert="eaVert" wrap="none" anchor="ctr"/>
            <a:lstStyle/>
            <a:p>
              <a:pPr algn="ctr" fontAlgn="auto">
                <a:spcBef>
                  <a:spcPts val="0"/>
                </a:spcBef>
                <a:spcAft>
                  <a:spcPts val="0"/>
                </a:spcAft>
                <a:defRPr/>
              </a:pPr>
              <a:r>
                <a:rPr kumimoji="1" lang="zh-CN" altLang="en-US" sz="2000">
                  <a:solidFill>
                    <a:srgbClr val="A50021"/>
                  </a:solidFill>
                  <a:latin typeface="微软雅黑" pitchFamily="34" charset="-122"/>
                  <a:ea typeface="微软雅黑" pitchFamily="34" charset="-122"/>
                </a:rPr>
                <a:t>安全管理责任书</a:t>
              </a:r>
            </a:p>
          </p:txBody>
        </p:sp>
        <p:sp>
          <p:nvSpPr>
            <p:cNvPr id="28685" name="Rectangle 13"/>
            <p:cNvSpPr>
              <a:spLocks noChangeArrowheads="1"/>
            </p:cNvSpPr>
            <p:nvPr/>
          </p:nvSpPr>
          <p:spPr bwMode="auto">
            <a:xfrm>
              <a:off x="1920" y="2592"/>
              <a:ext cx="384" cy="1427"/>
            </a:xfrm>
            <a:prstGeom prst="rect">
              <a:avLst/>
            </a:prstGeom>
            <a:gradFill rotWithShape="0">
              <a:gsLst>
                <a:gs pos="0">
                  <a:schemeClr val="bg2"/>
                </a:gs>
                <a:gs pos="50000">
                  <a:schemeClr val="bg1"/>
                </a:gs>
                <a:gs pos="100000">
                  <a:schemeClr val="bg2"/>
                </a:gs>
              </a:gsLst>
              <a:lin ang="0" scaled="1"/>
            </a:gradFill>
            <a:ln w="38100">
              <a:solidFill>
                <a:schemeClr val="bg1"/>
              </a:solidFill>
              <a:miter lim="800000"/>
            </a:ln>
            <a:effectLst/>
          </p:spPr>
          <p:txBody>
            <a:bodyPr vert="eaVert" wrap="none" lIns="126000" anchor="ctr"/>
            <a:lstStyle/>
            <a:p>
              <a:pPr algn="ctr" fontAlgn="auto">
                <a:spcBef>
                  <a:spcPts val="0"/>
                </a:spcBef>
                <a:spcAft>
                  <a:spcPts val="0"/>
                </a:spcAft>
                <a:defRPr/>
              </a:pPr>
              <a:r>
                <a:rPr kumimoji="1" lang="zh-CN" altLang="en-US" sz="2400">
                  <a:solidFill>
                    <a:srgbClr val="A50021"/>
                  </a:solidFill>
                  <a:latin typeface="微软雅黑" pitchFamily="34" charset="-122"/>
                  <a:ea typeface="微软雅黑" pitchFamily="34" charset="-122"/>
                </a:rPr>
                <a:t>安全管理协议</a:t>
              </a:r>
            </a:p>
          </p:txBody>
        </p:sp>
      </p:grpSp>
      <p:sp>
        <p:nvSpPr>
          <p:cNvPr id="580613" name="Rectangle 3"/>
          <p:cNvSpPr>
            <a:spLocks noChangeArrowheads="1"/>
          </p:cNvSpPr>
          <p:nvPr/>
        </p:nvSpPr>
        <p:spPr bwMode="auto">
          <a:xfrm>
            <a:off x="571500" y="1285875"/>
            <a:ext cx="3214688" cy="457200"/>
          </a:xfrm>
          <a:prstGeom prst="rect">
            <a:avLst/>
          </a:prstGeom>
          <a:solidFill>
            <a:srgbClr val="CCFFCC"/>
          </a:solidFill>
          <a:ln w="28575">
            <a:solidFill>
              <a:schemeClr val="tx1"/>
            </a:solidFill>
            <a:miter lim="800000"/>
          </a:ln>
        </p:spPr>
        <p:txBody>
          <a:bodyPr wrap="none" anchor="ctr"/>
          <a:lstStyle/>
          <a:p>
            <a:pPr>
              <a:lnSpc>
                <a:spcPct val="80000"/>
              </a:lnSpc>
            </a:pPr>
            <a:r>
              <a:rPr kumimoji="1" lang="zh-CN" altLang="en-US" sz="2400">
                <a:solidFill>
                  <a:srgbClr val="FF0000"/>
                </a:solidFill>
                <a:latin typeface="微软雅黑" pitchFamily="34" charset="-122"/>
                <a:ea typeface="微软雅黑" pitchFamily="34" charset="-122"/>
                <a:cs typeface="微软雅黑" pitchFamily="34" charset="-122"/>
              </a:rPr>
              <a:t>落实安全生产责任制</a:t>
            </a:r>
          </a:p>
        </p:txBody>
      </p:sp>
      <p:sp>
        <p:nvSpPr>
          <p:cNvPr id="5806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Tree>
  </p:cSld>
  <p:clrMapOvr>
    <a:masterClrMapping/>
  </p:clrMapOvr>
  <p:transition>
    <p:rand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2"/>
          <p:cNvSpPr>
            <a:spLocks noChangeArrowheads="1"/>
          </p:cNvSpPr>
          <p:nvPr/>
        </p:nvSpPr>
        <p:spPr bwMode="auto">
          <a:xfrm>
            <a:off x="357188" y="1214438"/>
            <a:ext cx="4572000"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Times New Roman" pitchFamily="18" charset="0"/>
              </a:rPr>
              <a:t>建立健全安全卫生管理规章制度 </a:t>
            </a:r>
          </a:p>
        </p:txBody>
      </p:sp>
      <p:sp>
        <p:nvSpPr>
          <p:cNvPr id="581634" name="Rectangle 3"/>
          <p:cNvSpPr>
            <a:spLocks noChangeArrowheads="1"/>
          </p:cNvSpPr>
          <p:nvPr/>
        </p:nvSpPr>
        <p:spPr bwMode="auto">
          <a:xfrm>
            <a:off x="1219200" y="1905000"/>
            <a:ext cx="7620000" cy="738188"/>
          </a:xfrm>
          <a:prstGeom prst="rect">
            <a:avLst/>
          </a:prstGeom>
          <a:solidFill>
            <a:srgbClr val="CCFFCC"/>
          </a:solidFill>
          <a:ln w="28575">
            <a:solidFill>
              <a:srgbClr val="003366"/>
            </a:solidFill>
            <a:miter lim="800000"/>
          </a:ln>
        </p:spPr>
        <p:txBody>
          <a:bodyPr>
            <a:spAutoFit/>
          </a:bodyPr>
          <a:lstStyle/>
          <a:p>
            <a:pPr marL="457200" indent="-457200" algn="just">
              <a:buFontTx/>
              <a:buAutoNum type="arabicPeriod"/>
            </a:pPr>
            <a:r>
              <a:rPr kumimoji="1" lang="zh-CN" altLang="en-US" sz="1400" b="1">
                <a:latin typeface="微软雅黑" pitchFamily="34" charset="-122"/>
                <a:ea typeface="微软雅黑" pitchFamily="34" charset="-122"/>
                <a:cs typeface="微软雅黑" pitchFamily="34" charset="-122"/>
              </a:rPr>
              <a:t>企业规章制度的重要组成部分</a:t>
            </a:r>
          </a:p>
          <a:p>
            <a:pPr marL="457200" indent="-457200" algn="just">
              <a:buFontTx/>
              <a:buAutoNum type="arabicPeriod"/>
            </a:pPr>
            <a:r>
              <a:rPr kumimoji="1" lang="zh-CN" altLang="en-US" sz="1400" b="1">
                <a:latin typeface="微软雅黑" pitchFamily="34" charset="-122"/>
                <a:ea typeface="微软雅黑" pitchFamily="34" charset="-122"/>
                <a:cs typeface="微软雅黑" pitchFamily="34" charset="-122"/>
              </a:rPr>
              <a:t>企业的安全生产和卫生管理法规</a:t>
            </a:r>
          </a:p>
          <a:p>
            <a:pPr marL="457200" indent="-457200" algn="just">
              <a:buFontTx/>
              <a:buAutoNum type="arabicPeriod"/>
            </a:pPr>
            <a:r>
              <a:rPr kumimoji="1" lang="zh-CN" altLang="en-US" sz="1400" b="1">
                <a:latin typeface="微软雅黑" pitchFamily="34" charset="-122"/>
                <a:ea typeface="微软雅黑" pitchFamily="34" charset="-122"/>
                <a:cs typeface="微软雅黑" pitchFamily="34" charset="-122"/>
              </a:rPr>
              <a:t>统一全体职工从事安全生产经营的行为准则</a:t>
            </a:r>
          </a:p>
        </p:txBody>
      </p:sp>
      <p:sp>
        <p:nvSpPr>
          <p:cNvPr id="581635" name="Rectangle 4"/>
          <p:cNvSpPr>
            <a:spLocks noChangeArrowheads="1"/>
          </p:cNvSpPr>
          <p:nvPr/>
        </p:nvSpPr>
        <p:spPr bwMode="auto">
          <a:xfrm>
            <a:off x="381000" y="2690813"/>
            <a:ext cx="8458200" cy="523875"/>
          </a:xfrm>
          <a:prstGeom prst="rect">
            <a:avLst/>
          </a:prstGeom>
          <a:solidFill>
            <a:srgbClr val="FFFF66"/>
          </a:solidFill>
          <a:ln w="9525">
            <a:solidFill>
              <a:schemeClr val="tx1"/>
            </a:solidFill>
            <a:miter lim="800000"/>
          </a:ln>
        </p:spPr>
        <p:txBody>
          <a:bodyPr>
            <a:spAutoFit/>
          </a:bodyPr>
          <a:lstStyle/>
          <a:p>
            <a:pPr algn="just"/>
            <a:r>
              <a:rPr kumimoji="1" lang="zh-CN" altLang="en-US" sz="1400" b="1">
                <a:latin typeface="微软雅黑" pitchFamily="34" charset="-122"/>
                <a:ea typeface="微软雅黑" pitchFamily="34" charset="-122"/>
                <a:cs typeface="微软雅黑" pitchFamily="34" charset="-122"/>
              </a:rPr>
              <a:t>制定</a:t>
            </a:r>
            <a:r>
              <a:rPr kumimoji="1" lang="en-US" altLang="zh-CN" sz="1400" b="1">
                <a:latin typeface="微软雅黑" pitchFamily="34" charset="-122"/>
                <a:ea typeface="微软雅黑" pitchFamily="34" charset="-122"/>
                <a:cs typeface="微软雅黑" pitchFamily="34" charset="-122"/>
              </a:rPr>
              <a:t>——</a:t>
            </a:r>
            <a:r>
              <a:rPr kumimoji="1" lang="zh-CN" altLang="en-US" sz="1400" b="1">
                <a:latin typeface="微软雅黑" pitchFamily="34" charset="-122"/>
                <a:ea typeface="微软雅黑" pitchFamily="34" charset="-122"/>
                <a:cs typeface="微软雅黑" pitchFamily="34" charset="-122"/>
              </a:rPr>
              <a:t>依据国家法律法规和标准</a:t>
            </a:r>
          </a:p>
          <a:p>
            <a:pPr algn="just"/>
            <a:r>
              <a:rPr kumimoji="1" lang="zh-CN" altLang="en-US" sz="1400" b="1">
                <a:latin typeface="微软雅黑" pitchFamily="34" charset="-122"/>
                <a:ea typeface="微软雅黑" pitchFamily="34" charset="-122"/>
                <a:cs typeface="微软雅黑" pitchFamily="34" charset="-122"/>
              </a:rPr>
              <a:t>        必须考虑企业自身的生产技术工艺过程、环境条件等因素</a:t>
            </a:r>
          </a:p>
        </p:txBody>
      </p:sp>
      <p:sp>
        <p:nvSpPr>
          <p:cNvPr id="581636" name="Rectangle 5"/>
          <p:cNvSpPr>
            <a:spLocks noChangeArrowheads="1"/>
          </p:cNvSpPr>
          <p:nvPr/>
        </p:nvSpPr>
        <p:spPr bwMode="auto">
          <a:xfrm>
            <a:off x="381000" y="1905000"/>
            <a:ext cx="838200" cy="708025"/>
          </a:xfrm>
          <a:prstGeom prst="rect">
            <a:avLst/>
          </a:prstGeom>
          <a:solidFill>
            <a:srgbClr val="33CCCC"/>
          </a:solidFill>
          <a:ln w="28575">
            <a:solidFill>
              <a:srgbClr val="003366"/>
            </a:solidFill>
            <a:miter lim="800000"/>
          </a:ln>
        </p:spPr>
        <p:txBody>
          <a:bodyPr>
            <a:spAutoFit/>
          </a:bodyPr>
          <a:lstStyle/>
          <a:p>
            <a:pPr algn="ctr">
              <a:spcBef>
                <a:spcPct val="50000"/>
              </a:spcBef>
            </a:pPr>
            <a:r>
              <a:rPr kumimoji="1" lang="zh-CN" altLang="en-US" sz="1600" b="1">
                <a:latin typeface="微软雅黑" pitchFamily="34" charset="-122"/>
                <a:ea typeface="微软雅黑" pitchFamily="34" charset="-122"/>
                <a:cs typeface="微软雅黑" pitchFamily="34" charset="-122"/>
              </a:rPr>
              <a:t>基本</a:t>
            </a:r>
          </a:p>
          <a:p>
            <a:pPr algn="ctr">
              <a:spcBef>
                <a:spcPct val="50000"/>
              </a:spcBef>
            </a:pPr>
            <a:r>
              <a:rPr kumimoji="1" lang="zh-CN" altLang="en-US" sz="1600" b="1">
                <a:latin typeface="微软雅黑" pitchFamily="34" charset="-122"/>
                <a:ea typeface="微软雅黑" pitchFamily="34" charset="-122"/>
                <a:cs typeface="微软雅黑" pitchFamily="34" charset="-122"/>
              </a:rPr>
              <a:t>概念</a:t>
            </a:r>
          </a:p>
        </p:txBody>
      </p:sp>
      <p:sp>
        <p:nvSpPr>
          <p:cNvPr id="581637" name="Rectangle 6"/>
          <p:cNvSpPr>
            <a:spLocks noChangeArrowheads="1"/>
          </p:cNvSpPr>
          <p:nvPr/>
        </p:nvSpPr>
        <p:spPr bwMode="auto">
          <a:xfrm>
            <a:off x="381000" y="3205163"/>
            <a:ext cx="2133600" cy="368300"/>
          </a:xfrm>
          <a:prstGeom prst="rect">
            <a:avLst/>
          </a:prstGeom>
          <a:noFill/>
          <a:ln w="28575">
            <a:solidFill>
              <a:srgbClr val="003366"/>
            </a:solidFill>
            <a:miter lim="800000"/>
          </a:ln>
        </p:spPr>
        <p:txBody>
          <a:bodyPr>
            <a:spAutoFit/>
          </a:bodyPr>
          <a:lstStyle/>
          <a:p>
            <a:pPr algn="ctr"/>
            <a:r>
              <a:rPr kumimoji="1" lang="zh-CN" altLang="en-US" b="1">
                <a:latin typeface="微软雅黑" pitchFamily="34" charset="-122"/>
                <a:ea typeface="微软雅黑" pitchFamily="34" charset="-122"/>
                <a:cs typeface="微软雅黑" pitchFamily="34" charset="-122"/>
              </a:rPr>
              <a:t>安全生产责任制 </a:t>
            </a:r>
          </a:p>
        </p:txBody>
      </p:sp>
      <p:sp>
        <p:nvSpPr>
          <p:cNvPr id="581638" name="Rectangle 7"/>
          <p:cNvSpPr>
            <a:spLocks noChangeArrowheads="1"/>
          </p:cNvSpPr>
          <p:nvPr/>
        </p:nvSpPr>
        <p:spPr bwMode="auto">
          <a:xfrm>
            <a:off x="6553200" y="3205163"/>
            <a:ext cx="2286000" cy="368300"/>
          </a:xfrm>
          <a:prstGeom prst="rect">
            <a:avLst/>
          </a:prstGeom>
          <a:noFill/>
          <a:ln w="28575">
            <a:solidFill>
              <a:srgbClr val="003366"/>
            </a:solidFill>
            <a:miter lim="800000"/>
          </a:ln>
        </p:spPr>
        <p:txBody>
          <a:bodyPr>
            <a:spAutoFit/>
          </a:bodyPr>
          <a:lstStyle/>
          <a:p>
            <a:r>
              <a:rPr kumimoji="1" lang="zh-CN" altLang="en-US" b="1">
                <a:latin typeface="微软雅黑" pitchFamily="34" charset="-122"/>
                <a:ea typeface="微软雅黑" pitchFamily="34" charset="-122"/>
                <a:cs typeface="微软雅黑" pitchFamily="34" charset="-122"/>
              </a:rPr>
              <a:t>岗位安全操作规程 </a:t>
            </a:r>
          </a:p>
        </p:txBody>
      </p:sp>
      <p:sp>
        <p:nvSpPr>
          <p:cNvPr id="581639" name="Rectangle 8"/>
          <p:cNvSpPr>
            <a:spLocks noChangeArrowheads="1"/>
          </p:cNvSpPr>
          <p:nvPr/>
        </p:nvSpPr>
        <p:spPr bwMode="auto">
          <a:xfrm>
            <a:off x="2743200" y="3205163"/>
            <a:ext cx="3581400" cy="368300"/>
          </a:xfrm>
          <a:prstGeom prst="rect">
            <a:avLst/>
          </a:prstGeom>
          <a:noFill/>
          <a:ln w="28575">
            <a:solidFill>
              <a:srgbClr val="003366"/>
            </a:solidFill>
            <a:miter lim="800000"/>
          </a:ln>
        </p:spPr>
        <p:txBody>
          <a:bodyPr>
            <a:spAutoFit/>
          </a:bodyPr>
          <a:lstStyle/>
          <a:p>
            <a:r>
              <a:rPr kumimoji="1" lang="zh-CN" altLang="en-US" b="1">
                <a:latin typeface="微软雅黑" pitchFamily="34" charset="-122"/>
                <a:ea typeface="微软雅黑" pitchFamily="34" charset="-122"/>
                <a:cs typeface="微软雅黑" pitchFamily="34" charset="-122"/>
              </a:rPr>
              <a:t>各种单项的安全卫生规章制度 </a:t>
            </a:r>
          </a:p>
        </p:txBody>
      </p:sp>
      <p:sp>
        <p:nvSpPr>
          <p:cNvPr id="581640" name="Rectangle 9"/>
          <p:cNvSpPr>
            <a:spLocks noChangeArrowheads="1"/>
          </p:cNvSpPr>
          <p:nvPr/>
        </p:nvSpPr>
        <p:spPr bwMode="auto">
          <a:xfrm>
            <a:off x="381000" y="3903663"/>
            <a:ext cx="2133600" cy="2332037"/>
          </a:xfrm>
          <a:prstGeom prst="rect">
            <a:avLst/>
          </a:prstGeom>
          <a:solidFill>
            <a:srgbClr val="FFFF99"/>
          </a:solidFill>
          <a:ln w="9525">
            <a:solidFill>
              <a:schemeClr val="tx1"/>
            </a:solidFill>
            <a:miter lim="800000"/>
          </a:ln>
        </p:spPr>
        <p:txBody>
          <a:bodyPr>
            <a:spAutoFit/>
          </a:bodyPr>
          <a:lstStyle/>
          <a:p>
            <a:pPr algn="just">
              <a:lnSpc>
                <a:spcPct val="130000"/>
              </a:lnSpc>
            </a:pPr>
            <a:r>
              <a:rPr kumimoji="1" lang="en-US" altLang="zh-CN" sz="1400" b="1">
                <a:latin typeface="微软雅黑" pitchFamily="34" charset="-122"/>
                <a:ea typeface="微软雅黑" pitchFamily="34" charset="-122"/>
                <a:cs typeface="微软雅黑" pitchFamily="34" charset="-122"/>
              </a:rPr>
              <a:t>   </a:t>
            </a:r>
            <a:r>
              <a:rPr kumimoji="1" lang="zh-CN" altLang="en-US" sz="1400" b="1">
                <a:latin typeface="微软雅黑" pitchFamily="34" charset="-122"/>
                <a:ea typeface="微软雅黑" pitchFamily="34" charset="-122"/>
                <a:cs typeface="微软雅黑" pitchFamily="34" charset="-122"/>
              </a:rPr>
              <a:t>根据“安全生产，人人有责”的原则来制定，既规定谁负责，又要规定负什么则。使其横向到边，纵向到底，不留空白，全方位共同贯彻执行各项安全卫生管理规章制度。</a:t>
            </a:r>
          </a:p>
        </p:txBody>
      </p:sp>
      <p:sp>
        <p:nvSpPr>
          <p:cNvPr id="581641" name="Rectangle 10"/>
          <p:cNvSpPr>
            <a:spLocks noChangeArrowheads="1"/>
          </p:cNvSpPr>
          <p:nvPr/>
        </p:nvSpPr>
        <p:spPr bwMode="auto">
          <a:xfrm>
            <a:off x="6443663" y="3979863"/>
            <a:ext cx="2520950" cy="522287"/>
          </a:xfrm>
          <a:prstGeom prst="rect">
            <a:avLst/>
          </a:prstGeom>
          <a:noFill/>
          <a:ln w="9525">
            <a:solidFill>
              <a:schemeClr val="tx1"/>
            </a:solidFill>
            <a:miter lim="800000"/>
          </a:ln>
        </p:spPr>
        <p:txBody>
          <a:bodyPr>
            <a:spAutoFit/>
          </a:bodyPr>
          <a:lstStyle/>
          <a:p>
            <a:r>
              <a:rPr kumimoji="1" lang="zh-CN" altLang="en-US" sz="1400" b="1">
                <a:latin typeface="微软雅黑" pitchFamily="34" charset="-122"/>
                <a:ea typeface="微软雅黑" pitchFamily="34" charset="-122"/>
                <a:cs typeface="微软雅黑" pitchFamily="34" charset="-122"/>
              </a:rPr>
              <a:t>各个工种、各个岗位操作员工的具体操作规程。 </a:t>
            </a:r>
          </a:p>
        </p:txBody>
      </p:sp>
      <p:sp>
        <p:nvSpPr>
          <p:cNvPr id="581642" name="AutoShape 11"/>
          <p:cNvSpPr>
            <a:spLocks noChangeArrowheads="1"/>
          </p:cNvSpPr>
          <p:nvPr/>
        </p:nvSpPr>
        <p:spPr bwMode="auto">
          <a:xfrm rot="-300000">
            <a:off x="2533650" y="6342063"/>
            <a:ext cx="6213475" cy="317500"/>
          </a:xfrm>
          <a:prstGeom prst="rightArrow">
            <a:avLst>
              <a:gd name="adj1" fmla="val 50000"/>
              <a:gd name="adj2" fmla="val 489250"/>
            </a:avLst>
          </a:prstGeom>
          <a:solidFill>
            <a:srgbClr val="FFFF66"/>
          </a:solidFill>
          <a:ln w="28575">
            <a:solidFill>
              <a:srgbClr val="FF0000"/>
            </a:solidFill>
            <a:miter lim="800000"/>
          </a:ln>
        </p:spPr>
        <p:txBody>
          <a:bodyPr wrap="none" anchor="ctr"/>
          <a:lstStyle/>
          <a:p>
            <a:endParaRPr lang="zh-CN" altLang="en-US" sz="1600">
              <a:latin typeface="微软雅黑" pitchFamily="34" charset="-122"/>
              <a:ea typeface="微软雅黑" pitchFamily="34" charset="-122"/>
              <a:cs typeface="微软雅黑" pitchFamily="34" charset="-122"/>
            </a:endParaRPr>
          </a:p>
        </p:txBody>
      </p:sp>
      <p:sp>
        <p:nvSpPr>
          <p:cNvPr id="581643" name="Line 12"/>
          <p:cNvSpPr>
            <a:spLocks noChangeShapeType="1"/>
          </p:cNvSpPr>
          <p:nvPr/>
        </p:nvSpPr>
        <p:spPr bwMode="auto">
          <a:xfrm>
            <a:off x="2514600" y="3433763"/>
            <a:ext cx="228600" cy="0"/>
          </a:xfrm>
          <a:prstGeom prst="line">
            <a:avLst/>
          </a:prstGeom>
          <a:noFill/>
          <a:ln w="28575">
            <a:solidFill>
              <a:srgbClr val="FF9900"/>
            </a:solidFill>
            <a:round/>
            <a:tailEnd type="triangle" w="med" len="med"/>
          </a:ln>
        </p:spPr>
        <p:txBody>
          <a:bodyPr/>
          <a:lstStyle/>
          <a:p>
            <a:endParaRPr lang="zh-CN" altLang="en-US"/>
          </a:p>
        </p:txBody>
      </p:sp>
      <p:sp>
        <p:nvSpPr>
          <p:cNvPr id="581644" name="Line 13"/>
          <p:cNvSpPr>
            <a:spLocks noChangeShapeType="1"/>
          </p:cNvSpPr>
          <p:nvPr/>
        </p:nvSpPr>
        <p:spPr bwMode="auto">
          <a:xfrm>
            <a:off x="6324600" y="3433763"/>
            <a:ext cx="228600" cy="0"/>
          </a:xfrm>
          <a:prstGeom prst="line">
            <a:avLst/>
          </a:prstGeom>
          <a:noFill/>
          <a:ln w="28575">
            <a:solidFill>
              <a:srgbClr val="FF9900"/>
            </a:solidFill>
            <a:round/>
            <a:tailEnd type="triangle" w="med" len="med"/>
          </a:ln>
        </p:spPr>
        <p:txBody>
          <a:bodyPr/>
          <a:lstStyle/>
          <a:p>
            <a:endParaRPr lang="zh-CN" altLang="en-US"/>
          </a:p>
        </p:txBody>
      </p:sp>
      <p:sp>
        <p:nvSpPr>
          <p:cNvPr id="581645" name="AutoShape 14"/>
          <p:cNvSpPr>
            <a:spLocks noChangeArrowheads="1"/>
          </p:cNvSpPr>
          <p:nvPr/>
        </p:nvSpPr>
        <p:spPr bwMode="auto">
          <a:xfrm>
            <a:off x="533400" y="3662363"/>
            <a:ext cx="1828800" cy="214312"/>
          </a:xfrm>
          <a:prstGeom prst="downArrow">
            <a:avLst>
              <a:gd name="adj1" fmla="val 50000"/>
              <a:gd name="adj2" fmla="val 81968"/>
            </a:avLst>
          </a:prstGeom>
          <a:solidFill>
            <a:srgbClr val="33CCCC"/>
          </a:solidFill>
          <a:ln w="9525">
            <a:no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1646" name="AutoShape 15"/>
          <p:cNvSpPr>
            <a:spLocks noChangeArrowheads="1"/>
          </p:cNvSpPr>
          <p:nvPr/>
        </p:nvSpPr>
        <p:spPr bwMode="auto">
          <a:xfrm>
            <a:off x="3657600" y="3662363"/>
            <a:ext cx="1828800" cy="214312"/>
          </a:xfrm>
          <a:prstGeom prst="downArrow">
            <a:avLst>
              <a:gd name="adj1" fmla="val 50000"/>
              <a:gd name="adj2" fmla="val 81968"/>
            </a:avLst>
          </a:prstGeom>
          <a:solidFill>
            <a:srgbClr val="33CCCC"/>
          </a:solidFill>
          <a:ln w="9525">
            <a:no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1647" name="AutoShape 16"/>
          <p:cNvSpPr>
            <a:spLocks noChangeArrowheads="1"/>
          </p:cNvSpPr>
          <p:nvPr/>
        </p:nvSpPr>
        <p:spPr bwMode="auto">
          <a:xfrm>
            <a:off x="6781800" y="3662363"/>
            <a:ext cx="1828800" cy="214312"/>
          </a:xfrm>
          <a:prstGeom prst="downArrow">
            <a:avLst>
              <a:gd name="adj1" fmla="val 50000"/>
              <a:gd name="adj2" fmla="val 81968"/>
            </a:avLst>
          </a:prstGeom>
          <a:solidFill>
            <a:srgbClr val="33CCCC"/>
          </a:solidFill>
          <a:ln w="9525">
            <a:no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1648" name="Text Box 17"/>
          <p:cNvSpPr txBox="1">
            <a:spLocks noChangeArrowheads="1"/>
          </p:cNvSpPr>
          <p:nvPr/>
        </p:nvSpPr>
        <p:spPr bwMode="auto">
          <a:xfrm>
            <a:off x="4932363" y="6572250"/>
            <a:ext cx="4211637" cy="338138"/>
          </a:xfrm>
          <a:prstGeom prst="rect">
            <a:avLst/>
          </a:prstGeom>
          <a:noFill/>
          <a:ln w="9525">
            <a:noFill/>
            <a:miter lim="800000"/>
          </a:ln>
        </p:spPr>
        <p:txBody>
          <a:bodyPr>
            <a:spAutoFit/>
          </a:bodyPr>
          <a:lstStyle/>
          <a:p>
            <a:pPr>
              <a:spcBef>
                <a:spcPct val="50000"/>
              </a:spcBef>
            </a:pPr>
            <a:r>
              <a:rPr kumimoji="1" lang="zh-CN" altLang="en-US" sz="1600" b="1">
                <a:solidFill>
                  <a:schemeClr val="accent2"/>
                </a:solidFill>
                <a:latin typeface="微软雅黑" pitchFamily="34" charset="-122"/>
                <a:ea typeface="微软雅黑" pitchFamily="34" charset="-122"/>
                <a:cs typeface="微软雅黑" pitchFamily="34" charset="-122"/>
              </a:rPr>
              <a:t>全员、全方位、全过程的制度化管理！</a:t>
            </a:r>
          </a:p>
        </p:txBody>
      </p:sp>
      <p:pic>
        <p:nvPicPr>
          <p:cNvPr id="581649" name="Picture 18" descr="BD06716_"/>
          <p:cNvPicPr>
            <a:picLocks noChangeAspect="1" noChangeArrowheads="1"/>
          </p:cNvPicPr>
          <p:nvPr/>
        </p:nvPicPr>
        <p:blipFill>
          <a:blip r:embed="rId3"/>
          <a:srcRect/>
          <a:stretch>
            <a:fillRect/>
          </a:stretch>
        </p:blipFill>
        <p:spPr bwMode="auto">
          <a:xfrm>
            <a:off x="6858000" y="4576763"/>
            <a:ext cx="1481138" cy="1543050"/>
          </a:xfrm>
          <a:prstGeom prst="rect">
            <a:avLst/>
          </a:prstGeom>
          <a:noFill/>
          <a:ln w="9525">
            <a:noFill/>
            <a:miter lim="800000"/>
            <a:headEnd/>
            <a:tailEnd/>
          </a:ln>
        </p:spPr>
      </p:pic>
      <p:grpSp>
        <p:nvGrpSpPr>
          <p:cNvPr id="581650" name="Group 19"/>
          <p:cNvGrpSpPr/>
          <p:nvPr/>
        </p:nvGrpSpPr>
        <p:grpSpPr bwMode="auto">
          <a:xfrm>
            <a:off x="2700338" y="3878263"/>
            <a:ext cx="3671887" cy="2211387"/>
            <a:chOff x="1701" y="2296"/>
            <a:chExt cx="2313" cy="1393"/>
          </a:xfrm>
        </p:grpSpPr>
        <p:sp>
          <p:nvSpPr>
            <p:cNvPr id="581652" name="Text Box 20"/>
            <p:cNvSpPr txBox="1">
              <a:spLocks noChangeArrowheads="1"/>
            </p:cNvSpPr>
            <p:nvPr/>
          </p:nvSpPr>
          <p:spPr bwMode="auto">
            <a:xfrm>
              <a:off x="1701"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en-US" altLang="zh-CN" sz="1200" b="1">
                  <a:latin typeface="微软雅黑" pitchFamily="34" charset="-122"/>
                  <a:ea typeface="微软雅黑" pitchFamily="34" charset="-122"/>
                  <a:cs typeface="微软雅黑" pitchFamily="34" charset="-122"/>
                </a:rPr>
                <a:t>“</a:t>
              </a:r>
              <a:r>
                <a:rPr kumimoji="1" lang="zh-CN" altLang="en-US" sz="1200" b="1">
                  <a:latin typeface="微软雅黑" pitchFamily="34" charset="-122"/>
                  <a:ea typeface="微软雅黑" pitchFamily="34" charset="-122"/>
                  <a:cs typeface="微软雅黑" pitchFamily="34" charset="-122"/>
                </a:rPr>
                <a:t>三同时”制度</a:t>
              </a:r>
            </a:p>
          </p:txBody>
        </p:sp>
        <p:sp>
          <p:nvSpPr>
            <p:cNvPr id="581653" name="Text Box 21"/>
            <p:cNvSpPr txBox="1">
              <a:spLocks noChangeArrowheads="1"/>
            </p:cNvSpPr>
            <p:nvPr/>
          </p:nvSpPr>
          <p:spPr bwMode="auto">
            <a:xfrm>
              <a:off x="2277"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职业卫生管理制度</a:t>
              </a:r>
            </a:p>
          </p:txBody>
        </p:sp>
        <p:sp>
          <p:nvSpPr>
            <p:cNvPr id="581654" name="Text Box 22"/>
            <p:cNvSpPr txBox="1">
              <a:spLocks noChangeArrowheads="1"/>
            </p:cNvSpPr>
            <p:nvPr/>
          </p:nvSpPr>
          <p:spPr bwMode="auto">
            <a:xfrm>
              <a:off x="3237" y="2297"/>
              <a:ext cx="181" cy="1056"/>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工伤事故管理制度</a:t>
              </a:r>
            </a:p>
          </p:txBody>
        </p:sp>
        <p:sp>
          <p:nvSpPr>
            <p:cNvPr id="581655" name="Text Box 23"/>
            <p:cNvSpPr txBox="1">
              <a:spLocks noChangeArrowheads="1"/>
            </p:cNvSpPr>
            <p:nvPr/>
          </p:nvSpPr>
          <p:spPr bwMode="auto">
            <a:xfrm>
              <a:off x="1893"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危险源管理制度</a:t>
              </a:r>
            </a:p>
          </p:txBody>
        </p:sp>
        <p:sp>
          <p:nvSpPr>
            <p:cNvPr id="581656" name="Text Box 24"/>
            <p:cNvSpPr txBox="1">
              <a:spLocks noChangeArrowheads="1"/>
            </p:cNvSpPr>
            <p:nvPr/>
          </p:nvSpPr>
          <p:spPr bwMode="auto">
            <a:xfrm>
              <a:off x="2661"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劳动保护措施计划管理制度</a:t>
              </a:r>
            </a:p>
            <a:p>
              <a:pPr>
                <a:lnSpc>
                  <a:spcPct val="70000"/>
                </a:lnSpc>
                <a:spcBef>
                  <a:spcPct val="50000"/>
                </a:spcBef>
              </a:pPr>
              <a:endParaRPr kumimoji="1" lang="en-US" altLang="zh-CN" sz="1200" b="1">
                <a:latin typeface="微软雅黑" pitchFamily="34" charset="-122"/>
                <a:ea typeface="微软雅黑" pitchFamily="34" charset="-122"/>
                <a:cs typeface="微软雅黑" pitchFamily="34" charset="-122"/>
              </a:endParaRPr>
            </a:p>
          </p:txBody>
        </p:sp>
        <p:sp>
          <p:nvSpPr>
            <p:cNvPr id="581657" name="Text Box 25"/>
            <p:cNvSpPr txBox="1">
              <a:spLocks noChangeArrowheads="1"/>
            </p:cNvSpPr>
            <p:nvPr/>
          </p:nvSpPr>
          <p:spPr bwMode="auto">
            <a:xfrm>
              <a:off x="2085"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安全教育制度</a:t>
              </a:r>
            </a:p>
            <a:p>
              <a:pPr>
                <a:lnSpc>
                  <a:spcPct val="70000"/>
                </a:lnSpc>
                <a:spcBef>
                  <a:spcPct val="50000"/>
                </a:spcBef>
              </a:pPr>
              <a:endParaRPr kumimoji="1" lang="en-US" altLang="zh-CN" sz="1200" b="1">
                <a:latin typeface="微软雅黑" pitchFamily="34" charset="-122"/>
                <a:ea typeface="微软雅黑" pitchFamily="34" charset="-122"/>
                <a:cs typeface="微软雅黑" pitchFamily="34" charset="-122"/>
              </a:endParaRPr>
            </a:p>
          </p:txBody>
        </p:sp>
        <p:sp>
          <p:nvSpPr>
            <p:cNvPr id="581658" name="Text Box 26"/>
            <p:cNvSpPr txBox="1">
              <a:spLocks noChangeArrowheads="1"/>
            </p:cNvSpPr>
            <p:nvPr/>
          </p:nvSpPr>
          <p:spPr bwMode="auto">
            <a:xfrm>
              <a:off x="2469"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检查制度</a:t>
              </a:r>
            </a:p>
            <a:p>
              <a:pPr>
                <a:lnSpc>
                  <a:spcPct val="70000"/>
                </a:lnSpc>
                <a:spcBef>
                  <a:spcPct val="50000"/>
                </a:spcBef>
              </a:pPr>
              <a:endParaRPr kumimoji="1" lang="en-US" altLang="zh-CN" sz="1200" b="1">
                <a:latin typeface="微软雅黑" pitchFamily="34" charset="-122"/>
                <a:ea typeface="微软雅黑" pitchFamily="34" charset="-122"/>
                <a:cs typeface="微软雅黑" pitchFamily="34" charset="-122"/>
              </a:endParaRPr>
            </a:p>
          </p:txBody>
        </p:sp>
        <p:sp>
          <p:nvSpPr>
            <p:cNvPr id="581659" name="Text Box 27"/>
            <p:cNvSpPr txBox="1">
              <a:spLocks noChangeArrowheads="1"/>
            </p:cNvSpPr>
            <p:nvPr/>
          </p:nvSpPr>
          <p:spPr bwMode="auto">
            <a:xfrm>
              <a:off x="3045" y="2297"/>
              <a:ext cx="181" cy="1056"/>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电气安全管理制度</a:t>
              </a:r>
            </a:p>
          </p:txBody>
        </p:sp>
        <p:sp>
          <p:nvSpPr>
            <p:cNvPr id="581660" name="Text Box 28"/>
            <p:cNvSpPr txBox="1">
              <a:spLocks noChangeArrowheads="1"/>
            </p:cNvSpPr>
            <p:nvPr/>
          </p:nvSpPr>
          <p:spPr bwMode="auto">
            <a:xfrm>
              <a:off x="3429" y="2297"/>
              <a:ext cx="181" cy="1056"/>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交通运输管理制度</a:t>
              </a:r>
            </a:p>
          </p:txBody>
        </p:sp>
        <p:sp>
          <p:nvSpPr>
            <p:cNvPr id="581661" name="Text Box 29"/>
            <p:cNvSpPr txBox="1">
              <a:spLocks noChangeArrowheads="1"/>
            </p:cNvSpPr>
            <p:nvPr/>
          </p:nvSpPr>
          <p:spPr bwMode="auto">
            <a:xfrm>
              <a:off x="2853" y="2297"/>
              <a:ext cx="181" cy="1392"/>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特种设备安全管理制度</a:t>
              </a:r>
            </a:p>
          </p:txBody>
        </p:sp>
        <p:sp>
          <p:nvSpPr>
            <p:cNvPr id="581662" name="Text Box 30"/>
            <p:cNvSpPr txBox="1">
              <a:spLocks noChangeArrowheads="1"/>
            </p:cNvSpPr>
            <p:nvPr/>
          </p:nvSpPr>
          <p:spPr bwMode="auto">
            <a:xfrm>
              <a:off x="3621" y="2297"/>
              <a:ext cx="181" cy="1056"/>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消防管理制度 </a:t>
              </a:r>
            </a:p>
          </p:txBody>
        </p:sp>
        <p:sp>
          <p:nvSpPr>
            <p:cNvPr id="581663" name="Text Box 31"/>
            <p:cNvSpPr txBox="1">
              <a:spLocks noChangeArrowheads="1"/>
            </p:cNvSpPr>
            <p:nvPr/>
          </p:nvSpPr>
          <p:spPr bwMode="auto">
            <a:xfrm>
              <a:off x="3823" y="2296"/>
              <a:ext cx="191" cy="1225"/>
            </a:xfrm>
            <a:prstGeom prst="rect">
              <a:avLst/>
            </a:prstGeom>
            <a:solidFill>
              <a:srgbClr val="B1FDC3"/>
            </a:solidFill>
            <a:ln w="9525">
              <a:solidFill>
                <a:schemeClr val="tx1"/>
              </a:solidFill>
              <a:miter lim="800000"/>
            </a:ln>
          </p:spPr>
          <p:txBody>
            <a:bodyPr vert="eaVert"/>
            <a:lstStyle/>
            <a:p>
              <a:pPr>
                <a:lnSpc>
                  <a:spcPct val="70000"/>
                </a:lnSpc>
                <a:spcBef>
                  <a:spcPct val="50000"/>
                </a:spcBef>
              </a:pPr>
              <a:r>
                <a:rPr kumimoji="1" lang="zh-CN" altLang="en-US" sz="1200" b="1">
                  <a:latin typeface="微软雅黑" pitchFamily="34" charset="-122"/>
                  <a:ea typeface="微软雅黑" pitchFamily="34" charset="-122"/>
                  <a:cs typeface="微软雅黑" pitchFamily="34" charset="-122"/>
                </a:rPr>
                <a:t>劳动保护用品管理制度</a:t>
              </a:r>
            </a:p>
          </p:txBody>
        </p:sp>
      </p:grpSp>
      <p:sp>
        <p:nvSpPr>
          <p:cNvPr id="58165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Tree>
  </p:cSld>
  <p:clrMapOvr>
    <a:masterClrMapping/>
  </p:clrMapOvr>
  <p:transition>
    <p:rand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2657" name="组合 41"/>
          <p:cNvGrpSpPr/>
          <p:nvPr/>
        </p:nvGrpSpPr>
        <p:grpSpPr bwMode="auto">
          <a:xfrm>
            <a:off x="1143000" y="2000250"/>
            <a:ext cx="7129463" cy="4646613"/>
            <a:chOff x="684213" y="1211263"/>
            <a:chExt cx="8231187" cy="5443350"/>
          </a:xfrm>
        </p:grpSpPr>
        <p:sp>
          <p:nvSpPr>
            <p:cNvPr id="582660" name="Rectangle 3"/>
            <p:cNvSpPr>
              <a:spLocks noChangeArrowheads="1"/>
            </p:cNvSpPr>
            <p:nvPr/>
          </p:nvSpPr>
          <p:spPr bwMode="auto">
            <a:xfrm>
              <a:off x="762000" y="2871788"/>
              <a:ext cx="2895600" cy="609600"/>
            </a:xfrm>
            <a:prstGeom prst="rect">
              <a:avLst/>
            </a:prstGeom>
            <a:solidFill>
              <a:srgbClr val="CCCC00"/>
            </a:solidFill>
            <a:ln w="15875">
              <a:solidFill>
                <a:schemeClr val="tx1"/>
              </a:solidFill>
              <a:miter lim="800000"/>
            </a:ln>
          </p:spPr>
          <p:txBody>
            <a:bodyPr wrap="none" anchor="ctr"/>
            <a:lstStyle/>
            <a:p>
              <a:endParaRPr lang="zh-CN" altLang="en-US" sz="1600">
                <a:latin typeface="Calibri" pitchFamily="34" charset="0"/>
              </a:endParaRPr>
            </a:p>
          </p:txBody>
        </p:sp>
        <p:sp>
          <p:nvSpPr>
            <p:cNvPr id="582661" name="Rectangle 4"/>
            <p:cNvSpPr>
              <a:spLocks noChangeArrowheads="1"/>
            </p:cNvSpPr>
            <p:nvPr/>
          </p:nvSpPr>
          <p:spPr bwMode="auto">
            <a:xfrm>
              <a:off x="4841875" y="1211263"/>
              <a:ext cx="3006725" cy="324536"/>
            </a:xfrm>
            <a:prstGeom prst="rect">
              <a:avLst/>
            </a:prstGeom>
            <a:noFill/>
            <a:ln w="9525">
              <a:solidFill>
                <a:schemeClr val="tx1"/>
              </a:solidFill>
              <a:miter lim="800000"/>
            </a:ln>
          </p:spPr>
          <p:txBody>
            <a:bodyPr lIns="0" tIns="0" rIns="0" bIns="0">
              <a:spAutoFit/>
            </a:bodyPr>
            <a:lstStyle/>
            <a:p>
              <a:r>
                <a:rPr kumimoji="1" lang="zh-CN" altLang="en-US" b="1" u="sng">
                  <a:solidFill>
                    <a:srgbClr val="0000FF"/>
                  </a:solidFill>
                  <a:latin typeface="MS PGothic" pitchFamily="34" charset="-128"/>
                  <a:ea typeface="黑体" pitchFamily="2" charset="-122"/>
                </a:rPr>
                <a:t>须确认的事项和手续</a:t>
              </a:r>
              <a:endParaRPr kumimoji="1" lang="ja-JP" altLang="en-US" b="1">
                <a:solidFill>
                  <a:srgbClr val="0000FF"/>
                </a:solidFill>
                <a:latin typeface="MS PGothic" pitchFamily="34" charset="-128"/>
                <a:ea typeface="黑体" pitchFamily="2" charset="-122"/>
              </a:endParaRPr>
            </a:p>
          </p:txBody>
        </p:sp>
        <p:sp>
          <p:nvSpPr>
            <p:cNvPr id="582662" name="Rectangle 5"/>
            <p:cNvSpPr>
              <a:spLocks noChangeArrowheads="1"/>
            </p:cNvSpPr>
            <p:nvPr/>
          </p:nvSpPr>
          <p:spPr bwMode="auto">
            <a:xfrm>
              <a:off x="4852988" y="1712913"/>
              <a:ext cx="2995612" cy="973607"/>
            </a:xfrm>
            <a:prstGeom prst="rect">
              <a:avLst/>
            </a:prstGeom>
            <a:noFill/>
            <a:ln w="9525">
              <a:solidFill>
                <a:schemeClr val="tx1"/>
              </a:solidFill>
              <a:miter lim="800000"/>
            </a:ln>
          </p:spPr>
          <p:txBody>
            <a:bodyPr lIns="0" tIns="0" rIns="0" bIns="0">
              <a:spAutoFit/>
            </a:bodyPr>
            <a:lstStyle/>
            <a:p>
              <a:r>
                <a:rPr kumimoji="1" lang="ja-JP" altLang="en-US" b="1">
                  <a:solidFill>
                    <a:srgbClr val="0000FF"/>
                  </a:solidFill>
                  <a:latin typeface="MS PGothic" pitchFamily="34" charset="-128"/>
                  <a:ea typeface="黑体" pitchFamily="2" charset="-122"/>
                </a:rPr>
                <a:t>①　</a:t>
              </a:r>
              <a:r>
                <a:rPr kumimoji="1" lang="zh-CN" altLang="en-US" b="1">
                  <a:solidFill>
                    <a:srgbClr val="0000FF"/>
                  </a:solidFill>
                  <a:latin typeface="MS PGothic" pitchFamily="34" charset="-128"/>
                  <a:ea typeface="黑体" pitchFamily="2" charset="-122"/>
                </a:rPr>
                <a:t>发现风险的存在</a:t>
              </a:r>
              <a:endParaRPr kumimoji="1" lang="ja-JP" altLang="en-US" b="1">
                <a:solidFill>
                  <a:srgbClr val="0000FF"/>
                </a:solidFill>
                <a:latin typeface="MS PGothic" pitchFamily="34" charset="-128"/>
                <a:ea typeface="黑体" pitchFamily="2" charset="-122"/>
              </a:endParaRPr>
            </a:p>
            <a:p>
              <a:r>
                <a:rPr kumimoji="1" lang="ja-JP" altLang="en-US" b="1">
                  <a:solidFill>
                    <a:srgbClr val="0000FF"/>
                  </a:solidFill>
                  <a:latin typeface="MS PGothic" pitchFamily="34" charset="-128"/>
                  <a:ea typeface="黑体" pitchFamily="2" charset="-122"/>
                </a:rPr>
                <a:t>②　</a:t>
              </a:r>
              <a:r>
                <a:rPr kumimoji="1" lang="zh-CN" altLang="en-US" b="1">
                  <a:solidFill>
                    <a:srgbClr val="0000FF"/>
                  </a:solidFill>
                  <a:latin typeface="MS PGothic" pitchFamily="34" charset="-128"/>
                  <a:ea typeface="黑体" pitchFamily="2" charset="-122"/>
                </a:rPr>
                <a:t>认识危险性</a:t>
              </a:r>
              <a:endParaRPr kumimoji="1" lang="ja-JP" altLang="en-US" b="1">
                <a:solidFill>
                  <a:srgbClr val="0000FF"/>
                </a:solidFill>
                <a:latin typeface="MS PGothic" pitchFamily="34" charset="-128"/>
                <a:ea typeface="黑体" pitchFamily="2" charset="-122"/>
              </a:endParaRPr>
            </a:p>
            <a:p>
              <a:r>
                <a:rPr kumimoji="1" lang="ja-JP" altLang="en-US" b="1">
                  <a:solidFill>
                    <a:srgbClr val="0000FF"/>
                  </a:solidFill>
                  <a:latin typeface="MS PGothic" pitchFamily="34" charset="-128"/>
                  <a:ea typeface="黑体" pitchFamily="2" charset="-122"/>
                </a:rPr>
                <a:t>③　</a:t>
              </a:r>
              <a:r>
                <a:rPr kumimoji="1" lang="zh-CN" altLang="en-US" b="1">
                  <a:solidFill>
                    <a:srgbClr val="0000FF"/>
                  </a:solidFill>
                  <a:latin typeface="MS PGothic" pitchFamily="34" charset="-128"/>
                  <a:ea typeface="黑体" pitchFamily="2" charset="-122"/>
                </a:rPr>
                <a:t>预测发生的形态</a:t>
              </a:r>
              <a:endParaRPr kumimoji="1" lang="ja-JP" altLang="en-US" b="1">
                <a:solidFill>
                  <a:srgbClr val="0000FF"/>
                </a:solidFill>
                <a:latin typeface="MS PGothic" pitchFamily="34" charset="-128"/>
                <a:ea typeface="黑体" pitchFamily="2" charset="-122"/>
              </a:endParaRPr>
            </a:p>
          </p:txBody>
        </p:sp>
        <p:sp>
          <p:nvSpPr>
            <p:cNvPr id="582663" name="Rectangle 6"/>
            <p:cNvSpPr>
              <a:spLocks noChangeArrowheads="1"/>
            </p:cNvSpPr>
            <p:nvPr/>
          </p:nvSpPr>
          <p:spPr bwMode="auto">
            <a:xfrm>
              <a:off x="4857750" y="2811463"/>
              <a:ext cx="2090738" cy="324536"/>
            </a:xfrm>
            <a:prstGeom prst="rect">
              <a:avLst/>
            </a:prstGeom>
            <a:noFill/>
            <a:ln w="9525">
              <a:solidFill>
                <a:schemeClr val="tx1"/>
              </a:solidFill>
              <a:miter lim="800000"/>
            </a:ln>
          </p:spPr>
          <p:txBody>
            <a:bodyPr lIns="0" tIns="0" rIns="0" bIns="0">
              <a:spAutoFit/>
            </a:bodyPr>
            <a:lstStyle/>
            <a:p>
              <a:r>
                <a:rPr kumimoji="1" lang="zh-CN" altLang="en-US" b="1" u="sng">
                  <a:solidFill>
                    <a:srgbClr val="0000FF"/>
                  </a:solidFill>
                  <a:latin typeface="MS PGothic" pitchFamily="34" charset="-128"/>
                  <a:ea typeface="黑体" pitchFamily="2" charset="-122"/>
                </a:rPr>
                <a:t>须分析的事项</a:t>
              </a:r>
              <a:endParaRPr kumimoji="1" lang="ja-JP" altLang="en-US" b="1">
                <a:solidFill>
                  <a:srgbClr val="0000FF"/>
                </a:solidFill>
                <a:latin typeface="MS PGothic" pitchFamily="34" charset="-128"/>
                <a:ea typeface="黑体" pitchFamily="2" charset="-122"/>
              </a:endParaRPr>
            </a:p>
          </p:txBody>
        </p:sp>
        <p:sp>
          <p:nvSpPr>
            <p:cNvPr id="582664" name="Rectangle 7"/>
            <p:cNvSpPr>
              <a:spLocks noChangeArrowheads="1"/>
            </p:cNvSpPr>
            <p:nvPr/>
          </p:nvSpPr>
          <p:spPr bwMode="auto">
            <a:xfrm>
              <a:off x="4876800" y="3279775"/>
              <a:ext cx="2071687" cy="1027321"/>
            </a:xfrm>
            <a:prstGeom prst="rect">
              <a:avLst/>
            </a:prstGeom>
            <a:noFill/>
            <a:ln w="9525">
              <a:solidFill>
                <a:schemeClr val="tx1"/>
              </a:solidFill>
              <a:miter lim="800000"/>
            </a:ln>
          </p:spPr>
          <p:txBody>
            <a:bodyPr lIns="0" tIns="0" rIns="0" bIns="0">
              <a:spAutoFit/>
            </a:bodyPr>
            <a:lstStyle/>
            <a:p>
              <a:pPr>
                <a:lnSpc>
                  <a:spcPct val="110000"/>
                </a:lnSpc>
              </a:pPr>
              <a:r>
                <a:rPr kumimoji="1" lang="ja-JP" altLang="en-US" b="1">
                  <a:solidFill>
                    <a:srgbClr val="0000FF"/>
                  </a:solidFill>
                  <a:latin typeface="MS PGothic" pitchFamily="34" charset="-128"/>
                  <a:ea typeface="黑体" pitchFamily="2" charset="-122"/>
                </a:rPr>
                <a:t>①　</a:t>
              </a:r>
              <a:r>
                <a:rPr kumimoji="1" lang="zh-CN" altLang="en-US" b="1">
                  <a:solidFill>
                    <a:srgbClr val="0000FF"/>
                  </a:solidFill>
                  <a:latin typeface="MS PGothic" pitchFamily="34" charset="-128"/>
                  <a:ea typeface="黑体" pitchFamily="2" charset="-122"/>
                </a:rPr>
                <a:t>发生的概率</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②　</a:t>
              </a:r>
              <a:r>
                <a:rPr kumimoji="1" lang="zh-CN" altLang="en-US" b="1">
                  <a:solidFill>
                    <a:srgbClr val="0000FF"/>
                  </a:solidFill>
                  <a:latin typeface="MS PGothic" pitchFamily="34" charset="-128"/>
                  <a:ea typeface="黑体" pitchFamily="2" charset="-122"/>
                </a:rPr>
                <a:t>损害的程度</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③　</a:t>
              </a:r>
              <a:r>
                <a:rPr kumimoji="1" lang="zh-CN" altLang="en-US" b="1">
                  <a:solidFill>
                    <a:srgbClr val="0000FF"/>
                  </a:solidFill>
                  <a:latin typeface="MS PGothic" pitchFamily="34" charset="-128"/>
                  <a:ea typeface="黑体" pitchFamily="2" charset="-122"/>
                </a:rPr>
                <a:t>事业的影响</a:t>
              </a:r>
              <a:endParaRPr kumimoji="1" lang="ja-JP" altLang="en-US" b="1">
                <a:solidFill>
                  <a:srgbClr val="0000FF"/>
                </a:solidFill>
                <a:latin typeface="MS PGothic" pitchFamily="34" charset="-128"/>
                <a:ea typeface="黑体" pitchFamily="2" charset="-122"/>
              </a:endParaRPr>
            </a:p>
          </p:txBody>
        </p:sp>
        <p:sp>
          <p:nvSpPr>
            <p:cNvPr id="582665" name="Rectangle 8"/>
            <p:cNvSpPr>
              <a:spLocks noChangeArrowheads="1"/>
            </p:cNvSpPr>
            <p:nvPr/>
          </p:nvSpPr>
          <p:spPr bwMode="auto">
            <a:xfrm>
              <a:off x="1185864" y="2997200"/>
              <a:ext cx="2146826" cy="324536"/>
            </a:xfrm>
            <a:prstGeom prst="rect">
              <a:avLst/>
            </a:prstGeom>
            <a:noFill/>
            <a:ln w="9525">
              <a:noFill/>
              <a:miter lim="800000"/>
            </a:ln>
          </p:spPr>
          <p:txBody>
            <a:bodyPr wrap="none" lIns="0" tIns="0" rIns="0" bIns="0">
              <a:spAutoFit/>
            </a:bodyPr>
            <a:lstStyle/>
            <a:p>
              <a:pPr algn="ctr"/>
              <a:r>
                <a:rPr kumimoji="1" lang="zh-CN" altLang="en-US" b="1">
                  <a:solidFill>
                    <a:schemeClr val="bg1"/>
                  </a:solidFill>
                  <a:latin typeface="MS PGothic" pitchFamily="34" charset="-128"/>
                  <a:ea typeface="黑体" pitchFamily="2" charset="-122"/>
                </a:rPr>
                <a:t>分析风险（评估）</a:t>
              </a:r>
              <a:endParaRPr kumimoji="1" lang="ja-JP" altLang="en-US" b="1">
                <a:solidFill>
                  <a:schemeClr val="bg1"/>
                </a:solidFill>
                <a:latin typeface="Times New Roman" pitchFamily="18" charset="0"/>
                <a:ea typeface="黑体" pitchFamily="2" charset="-122"/>
              </a:endParaRPr>
            </a:p>
          </p:txBody>
        </p:sp>
        <p:sp>
          <p:nvSpPr>
            <p:cNvPr id="582666" name="Rectangle 9"/>
            <p:cNvSpPr>
              <a:spLocks noChangeArrowheads="1"/>
            </p:cNvSpPr>
            <p:nvPr/>
          </p:nvSpPr>
          <p:spPr bwMode="auto">
            <a:xfrm>
              <a:off x="762000" y="1270000"/>
              <a:ext cx="2895600" cy="609600"/>
            </a:xfrm>
            <a:prstGeom prst="rect">
              <a:avLst/>
            </a:prstGeom>
            <a:solidFill>
              <a:srgbClr val="CCCC00"/>
            </a:solidFill>
            <a:ln w="15875">
              <a:solidFill>
                <a:schemeClr val="tx1"/>
              </a:solidFill>
              <a:miter lim="800000"/>
            </a:ln>
          </p:spPr>
          <p:txBody>
            <a:bodyPr wrap="none" anchor="ctr"/>
            <a:lstStyle/>
            <a:p>
              <a:endParaRPr lang="zh-CN" altLang="en-US" sz="1600">
                <a:latin typeface="Calibri" pitchFamily="34" charset="0"/>
              </a:endParaRPr>
            </a:p>
          </p:txBody>
        </p:sp>
        <p:sp>
          <p:nvSpPr>
            <p:cNvPr id="582667" name="Rectangle 10"/>
            <p:cNvSpPr>
              <a:spLocks noChangeArrowheads="1"/>
            </p:cNvSpPr>
            <p:nvPr/>
          </p:nvSpPr>
          <p:spPr bwMode="auto">
            <a:xfrm>
              <a:off x="1116013" y="1341437"/>
              <a:ext cx="2360027" cy="432714"/>
            </a:xfrm>
            <a:prstGeom prst="rect">
              <a:avLst/>
            </a:prstGeom>
            <a:noFill/>
            <a:ln w="9525">
              <a:noFill/>
              <a:miter lim="800000"/>
            </a:ln>
          </p:spPr>
          <p:txBody>
            <a:bodyPr wrap="none">
              <a:spAutoFit/>
            </a:bodyPr>
            <a:lstStyle/>
            <a:p>
              <a:r>
                <a:rPr kumimoji="1" lang="zh-CN" altLang="en-US" b="1">
                  <a:solidFill>
                    <a:schemeClr val="bg1"/>
                  </a:solidFill>
                  <a:latin typeface="MS PGothic" pitchFamily="34" charset="-128"/>
                  <a:ea typeface="黑体" pitchFamily="2" charset="-122"/>
                </a:rPr>
                <a:t>确认风险（发现）</a:t>
              </a:r>
              <a:endParaRPr kumimoji="1" lang="ja-JP" altLang="en-US" b="1">
                <a:solidFill>
                  <a:schemeClr val="bg1"/>
                </a:solidFill>
                <a:latin typeface="MS PGothic" pitchFamily="34" charset="-128"/>
                <a:ea typeface="黑体" pitchFamily="2" charset="-122"/>
              </a:endParaRPr>
            </a:p>
          </p:txBody>
        </p:sp>
        <p:grpSp>
          <p:nvGrpSpPr>
            <p:cNvPr id="582668" name="Group 11"/>
            <p:cNvGrpSpPr/>
            <p:nvPr/>
          </p:nvGrpSpPr>
          <p:grpSpPr bwMode="auto">
            <a:xfrm>
              <a:off x="684213" y="4437063"/>
              <a:ext cx="3048000" cy="609600"/>
              <a:chOff x="432" y="2592"/>
              <a:chExt cx="1920" cy="384"/>
            </a:xfrm>
          </p:grpSpPr>
          <p:sp>
            <p:nvSpPr>
              <p:cNvPr id="582696" name="Rectangle 12"/>
              <p:cNvSpPr>
                <a:spLocks noChangeArrowheads="1"/>
              </p:cNvSpPr>
              <p:nvPr/>
            </p:nvSpPr>
            <p:spPr bwMode="auto">
              <a:xfrm>
                <a:off x="668" y="2650"/>
                <a:ext cx="1521" cy="204"/>
              </a:xfrm>
              <a:prstGeom prst="rect">
                <a:avLst/>
              </a:prstGeom>
              <a:noFill/>
              <a:ln w="9525">
                <a:noFill/>
                <a:miter lim="800000"/>
              </a:ln>
            </p:spPr>
            <p:txBody>
              <a:bodyPr wrap="none" lIns="0" tIns="0" rIns="0" bIns="0">
                <a:spAutoFit/>
              </a:bodyPr>
              <a:lstStyle/>
              <a:p>
                <a:pPr algn="ctr"/>
                <a:r>
                  <a:rPr kumimoji="1" lang="zh-CN" altLang="en-US" b="1">
                    <a:solidFill>
                      <a:srgbClr val="0000FF"/>
                    </a:solidFill>
                    <a:latin typeface="MS PGothic" pitchFamily="34" charset="-128"/>
                    <a:ea typeface="黑体" pitchFamily="2" charset="-122"/>
                  </a:rPr>
                  <a:t>风险处理方法的选择</a:t>
                </a:r>
                <a:endParaRPr kumimoji="1" lang="ja-JP" altLang="en-US" b="1">
                  <a:solidFill>
                    <a:srgbClr val="0000FF"/>
                  </a:solidFill>
                  <a:latin typeface="Times New Roman" pitchFamily="18" charset="0"/>
                  <a:ea typeface="黑体" pitchFamily="2" charset="-122"/>
                </a:endParaRPr>
              </a:p>
            </p:txBody>
          </p:sp>
          <p:sp>
            <p:nvSpPr>
              <p:cNvPr id="582697" name="Rectangle 13"/>
              <p:cNvSpPr>
                <a:spLocks noChangeArrowheads="1"/>
              </p:cNvSpPr>
              <p:nvPr/>
            </p:nvSpPr>
            <p:spPr bwMode="auto">
              <a:xfrm>
                <a:off x="432" y="2592"/>
                <a:ext cx="1920" cy="384"/>
              </a:xfrm>
              <a:prstGeom prst="rect">
                <a:avLst/>
              </a:prstGeom>
              <a:noFill/>
              <a:ln w="25400">
                <a:solidFill>
                  <a:schemeClr val="tx1"/>
                </a:solidFill>
                <a:miter lim="800000"/>
              </a:ln>
            </p:spPr>
            <p:txBody>
              <a:bodyPr wrap="none" anchor="ctr"/>
              <a:lstStyle/>
              <a:p>
                <a:endParaRPr lang="zh-CN" altLang="en-US" sz="1600">
                  <a:latin typeface="Calibri" pitchFamily="34" charset="0"/>
                </a:endParaRPr>
              </a:p>
            </p:txBody>
          </p:sp>
        </p:grpSp>
        <p:sp>
          <p:nvSpPr>
            <p:cNvPr id="582669" name="Rectangle 14"/>
            <p:cNvSpPr>
              <a:spLocks noChangeArrowheads="1"/>
            </p:cNvSpPr>
            <p:nvPr/>
          </p:nvSpPr>
          <p:spPr bwMode="auto">
            <a:xfrm>
              <a:off x="1187450" y="5876925"/>
              <a:ext cx="1878473" cy="324536"/>
            </a:xfrm>
            <a:prstGeom prst="rect">
              <a:avLst/>
            </a:prstGeom>
            <a:noFill/>
            <a:ln w="9525">
              <a:noFill/>
              <a:miter lim="800000"/>
            </a:ln>
          </p:spPr>
          <p:txBody>
            <a:bodyPr wrap="none" lIns="0" tIns="0" rIns="0" bIns="0">
              <a:spAutoFit/>
            </a:bodyPr>
            <a:lstStyle/>
            <a:p>
              <a:r>
                <a:rPr kumimoji="1" lang="zh-CN" altLang="en-US" b="1">
                  <a:solidFill>
                    <a:srgbClr val="0000FF"/>
                  </a:solidFill>
                  <a:latin typeface="MS PGothic" pitchFamily="34" charset="-128"/>
                  <a:ea typeface="黑体" pitchFamily="2" charset="-122"/>
                </a:rPr>
                <a:t>风险处理的实施</a:t>
              </a:r>
              <a:endParaRPr kumimoji="1" lang="ja-JP" altLang="en-US" b="1">
                <a:solidFill>
                  <a:srgbClr val="0000FF"/>
                </a:solidFill>
                <a:latin typeface="Times New Roman" pitchFamily="18" charset="0"/>
                <a:ea typeface="黑体" pitchFamily="2" charset="-122"/>
              </a:endParaRPr>
            </a:p>
          </p:txBody>
        </p:sp>
        <p:sp>
          <p:nvSpPr>
            <p:cNvPr id="582670" name="Rectangle 15"/>
            <p:cNvSpPr>
              <a:spLocks noChangeArrowheads="1"/>
            </p:cNvSpPr>
            <p:nvPr/>
          </p:nvSpPr>
          <p:spPr bwMode="auto">
            <a:xfrm>
              <a:off x="685800" y="5783263"/>
              <a:ext cx="3048000" cy="609600"/>
            </a:xfrm>
            <a:prstGeom prst="rect">
              <a:avLst/>
            </a:prstGeom>
            <a:noFill/>
            <a:ln w="25400">
              <a:solidFill>
                <a:schemeClr val="tx1"/>
              </a:solidFill>
              <a:miter lim="800000"/>
            </a:ln>
          </p:spPr>
          <p:txBody>
            <a:bodyPr wrap="none" anchor="ctr"/>
            <a:lstStyle/>
            <a:p>
              <a:endParaRPr lang="zh-CN" altLang="en-US" sz="1600">
                <a:latin typeface="Calibri" pitchFamily="34" charset="0"/>
              </a:endParaRPr>
            </a:p>
          </p:txBody>
        </p:sp>
        <p:sp>
          <p:nvSpPr>
            <p:cNvPr id="582671" name="AutoShape 16"/>
            <p:cNvSpPr>
              <a:spLocks noChangeArrowheads="1"/>
            </p:cNvSpPr>
            <p:nvPr/>
          </p:nvSpPr>
          <p:spPr bwMode="auto">
            <a:xfrm>
              <a:off x="1600200" y="2184400"/>
              <a:ext cx="1219200" cy="381000"/>
            </a:xfrm>
            <a:prstGeom prst="downArrow">
              <a:avLst>
                <a:gd name="adj1" fmla="val 50000"/>
                <a:gd name="adj2" fmla="val 25000"/>
              </a:avLst>
            </a:prstGeom>
            <a:solidFill>
              <a:srgbClr val="CCCC00"/>
            </a:solidFill>
            <a:ln w="15875">
              <a:solidFill>
                <a:schemeClr val="tx1"/>
              </a:solidFill>
              <a:miter lim="800000"/>
            </a:ln>
          </p:spPr>
          <p:txBody>
            <a:bodyPr vert="eaVert" wrap="none" anchor="ctr"/>
            <a:lstStyle/>
            <a:p>
              <a:endParaRPr lang="zh-CN" altLang="en-US" sz="1600">
                <a:latin typeface="Calibri" pitchFamily="34" charset="0"/>
              </a:endParaRPr>
            </a:p>
          </p:txBody>
        </p:sp>
        <p:sp>
          <p:nvSpPr>
            <p:cNvPr id="582672" name="Rectangle 17"/>
            <p:cNvSpPr>
              <a:spLocks noChangeArrowheads="1"/>
            </p:cNvSpPr>
            <p:nvPr/>
          </p:nvSpPr>
          <p:spPr bwMode="auto">
            <a:xfrm>
              <a:off x="4800600" y="4459288"/>
              <a:ext cx="4114800" cy="324536"/>
            </a:xfrm>
            <a:prstGeom prst="rect">
              <a:avLst/>
            </a:prstGeom>
            <a:noFill/>
            <a:ln w="9525">
              <a:solidFill>
                <a:schemeClr val="tx1"/>
              </a:solidFill>
              <a:miter lim="800000"/>
            </a:ln>
          </p:spPr>
          <p:txBody>
            <a:bodyPr lIns="0" tIns="0" rIns="0" bIns="0">
              <a:spAutoFit/>
            </a:bodyPr>
            <a:lstStyle/>
            <a:p>
              <a:r>
                <a:rPr kumimoji="1" lang="zh-CN" altLang="en-US" b="1" u="sng">
                  <a:solidFill>
                    <a:srgbClr val="0000FF"/>
                  </a:solidFill>
                  <a:latin typeface="MS PGothic" pitchFamily="34" charset="-128"/>
                  <a:ea typeface="黑体" pitchFamily="2" charset="-122"/>
                </a:rPr>
                <a:t>可考虑的处理方法、应急预案</a:t>
              </a:r>
              <a:endParaRPr kumimoji="1" lang="ja-JP" altLang="en-US" b="1">
                <a:solidFill>
                  <a:srgbClr val="0000FF"/>
                </a:solidFill>
                <a:latin typeface="MS PGothic" pitchFamily="34" charset="-128"/>
                <a:ea typeface="黑体" pitchFamily="2" charset="-122"/>
              </a:endParaRPr>
            </a:p>
          </p:txBody>
        </p:sp>
        <p:sp>
          <p:nvSpPr>
            <p:cNvPr id="582673" name="Rectangle 18"/>
            <p:cNvSpPr>
              <a:spLocks noChangeArrowheads="1"/>
            </p:cNvSpPr>
            <p:nvPr/>
          </p:nvSpPr>
          <p:spPr bwMode="auto">
            <a:xfrm>
              <a:off x="4859337" y="4913313"/>
              <a:ext cx="2592387" cy="1741300"/>
            </a:xfrm>
            <a:prstGeom prst="rect">
              <a:avLst/>
            </a:prstGeom>
            <a:noFill/>
            <a:ln w="9525">
              <a:solidFill>
                <a:schemeClr val="tx1"/>
              </a:solidFill>
              <a:miter lim="800000"/>
            </a:ln>
          </p:spPr>
          <p:txBody>
            <a:bodyPr lIns="0" tIns="0" rIns="0" bIns="0">
              <a:spAutoFit/>
            </a:bodyPr>
            <a:lstStyle/>
            <a:p>
              <a:pPr>
                <a:lnSpc>
                  <a:spcPct val="110000"/>
                </a:lnSpc>
              </a:pPr>
              <a:r>
                <a:rPr kumimoji="1" lang="ja-JP" altLang="en-US" b="1">
                  <a:solidFill>
                    <a:srgbClr val="0000FF"/>
                  </a:solidFill>
                  <a:latin typeface="MS PGothic" pitchFamily="34" charset="-128"/>
                  <a:ea typeface="黑体" pitchFamily="2" charset="-122"/>
                </a:rPr>
                <a:t>①　</a:t>
              </a:r>
              <a:r>
                <a:rPr kumimoji="1" lang="zh-CN" altLang="en-US" b="1">
                  <a:solidFill>
                    <a:srgbClr val="0000FF"/>
                  </a:solidFill>
                  <a:latin typeface="MS PGothic" pitchFamily="34" charset="-128"/>
                  <a:ea typeface="黑体" pitchFamily="2" charset="-122"/>
                </a:rPr>
                <a:t>回避（除去）</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②　</a:t>
              </a:r>
              <a:r>
                <a:rPr kumimoji="1" lang="zh-CN" altLang="en-US" b="1">
                  <a:solidFill>
                    <a:srgbClr val="0000FF"/>
                  </a:solidFill>
                  <a:latin typeface="MS PGothic" pitchFamily="34" charset="-128"/>
                  <a:ea typeface="黑体" pitchFamily="2" charset="-122"/>
                </a:rPr>
                <a:t>预防</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③　</a:t>
              </a:r>
              <a:r>
                <a:rPr kumimoji="1" lang="zh-CN" altLang="en-US" b="1">
                  <a:solidFill>
                    <a:srgbClr val="0000FF"/>
                  </a:solidFill>
                  <a:latin typeface="MS PGothic" pitchFamily="34" charset="-128"/>
                  <a:ea typeface="黑体" pitchFamily="2" charset="-122"/>
                </a:rPr>
                <a:t>分散 </a:t>
              </a:r>
              <a:r>
                <a:rPr kumimoji="1" lang="en-US" altLang="zh-CN" b="1">
                  <a:solidFill>
                    <a:srgbClr val="0000FF"/>
                  </a:solidFill>
                  <a:latin typeface="Times New Roman" pitchFamily="18" charset="0"/>
                  <a:ea typeface="黑体" pitchFamily="2" charset="-122"/>
                </a:rPr>
                <a:t>·</a:t>
              </a:r>
              <a:r>
                <a:rPr kumimoji="1" lang="en-US" altLang="zh-CN" b="1">
                  <a:solidFill>
                    <a:srgbClr val="0000FF"/>
                  </a:solidFill>
                  <a:latin typeface="MS PGothic" pitchFamily="34" charset="-128"/>
                  <a:ea typeface="黑体" pitchFamily="2" charset="-122"/>
                </a:rPr>
                <a:t> </a:t>
              </a:r>
              <a:r>
                <a:rPr kumimoji="1" lang="zh-CN" altLang="en-US" b="1">
                  <a:solidFill>
                    <a:srgbClr val="0000FF"/>
                  </a:solidFill>
                  <a:latin typeface="MS PGothic" pitchFamily="34" charset="-128"/>
                  <a:ea typeface="黑体" pitchFamily="2" charset="-122"/>
                </a:rPr>
                <a:t>集中</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④　</a:t>
              </a:r>
              <a:r>
                <a:rPr kumimoji="1" lang="zh-CN" altLang="en-US" b="1">
                  <a:solidFill>
                    <a:srgbClr val="0000FF"/>
                  </a:solidFill>
                  <a:latin typeface="MS PGothic" pitchFamily="34" charset="-128"/>
                  <a:ea typeface="黑体" pitchFamily="2" charset="-122"/>
                </a:rPr>
                <a:t>转移</a:t>
              </a:r>
              <a:endParaRPr kumimoji="1" lang="ja-JP" altLang="en-US" b="1">
                <a:solidFill>
                  <a:srgbClr val="0000FF"/>
                </a:solidFill>
                <a:latin typeface="MS PGothic" pitchFamily="34" charset="-128"/>
                <a:ea typeface="黑体" pitchFamily="2" charset="-122"/>
              </a:endParaRPr>
            </a:p>
            <a:p>
              <a:pPr>
                <a:lnSpc>
                  <a:spcPct val="110000"/>
                </a:lnSpc>
              </a:pPr>
              <a:r>
                <a:rPr kumimoji="1" lang="ja-JP" altLang="en-US" b="1">
                  <a:solidFill>
                    <a:srgbClr val="0000FF"/>
                  </a:solidFill>
                  <a:latin typeface="MS PGothic" pitchFamily="34" charset="-128"/>
                  <a:ea typeface="黑体" pitchFamily="2" charset="-122"/>
                </a:rPr>
                <a:t>⑤　</a:t>
              </a:r>
              <a:r>
                <a:rPr kumimoji="1" lang="zh-CN" altLang="en-US" b="1">
                  <a:solidFill>
                    <a:srgbClr val="0000FF"/>
                  </a:solidFill>
                  <a:latin typeface="MS PGothic" pitchFamily="34" charset="-128"/>
                  <a:ea typeface="黑体" pitchFamily="2" charset="-122"/>
                </a:rPr>
                <a:t>减轻</a:t>
              </a:r>
              <a:endParaRPr kumimoji="1" lang="ja-JP" altLang="en-US" b="1">
                <a:solidFill>
                  <a:srgbClr val="0000FF"/>
                </a:solidFill>
                <a:latin typeface="MS PGothic" pitchFamily="34" charset="-128"/>
                <a:ea typeface="黑体" pitchFamily="2" charset="-122"/>
              </a:endParaRPr>
            </a:p>
          </p:txBody>
        </p:sp>
        <p:grpSp>
          <p:nvGrpSpPr>
            <p:cNvPr id="582674" name="Group 19"/>
            <p:cNvGrpSpPr/>
            <p:nvPr/>
          </p:nvGrpSpPr>
          <p:grpSpPr bwMode="auto">
            <a:xfrm>
              <a:off x="3733800" y="1497013"/>
              <a:ext cx="1066800" cy="1068387"/>
              <a:chOff x="2352" y="719"/>
              <a:chExt cx="672" cy="673"/>
            </a:xfrm>
          </p:grpSpPr>
          <p:sp>
            <p:nvSpPr>
              <p:cNvPr id="582691" name="Line 20"/>
              <p:cNvSpPr>
                <a:spLocks noChangeShapeType="1"/>
              </p:cNvSpPr>
              <p:nvPr/>
            </p:nvSpPr>
            <p:spPr bwMode="auto">
              <a:xfrm>
                <a:off x="2777" y="925"/>
                <a:ext cx="240" cy="1"/>
              </a:xfrm>
              <a:prstGeom prst="line">
                <a:avLst/>
              </a:prstGeom>
              <a:noFill/>
              <a:ln w="25400">
                <a:solidFill>
                  <a:schemeClr val="tx1"/>
                </a:solidFill>
                <a:round/>
              </a:ln>
            </p:spPr>
            <p:txBody>
              <a:bodyPr/>
              <a:lstStyle/>
              <a:p>
                <a:endParaRPr lang="zh-CN" altLang="en-US"/>
              </a:p>
            </p:txBody>
          </p:sp>
          <p:sp>
            <p:nvSpPr>
              <p:cNvPr id="582692" name="Line 21"/>
              <p:cNvSpPr>
                <a:spLocks noChangeShapeType="1"/>
              </p:cNvSpPr>
              <p:nvPr/>
            </p:nvSpPr>
            <p:spPr bwMode="auto">
              <a:xfrm>
                <a:off x="2352" y="719"/>
                <a:ext cx="672" cy="0"/>
              </a:xfrm>
              <a:prstGeom prst="line">
                <a:avLst/>
              </a:prstGeom>
              <a:noFill/>
              <a:ln w="25400">
                <a:solidFill>
                  <a:schemeClr val="tx1"/>
                </a:solidFill>
                <a:round/>
              </a:ln>
            </p:spPr>
            <p:txBody>
              <a:bodyPr/>
              <a:lstStyle/>
              <a:p>
                <a:endParaRPr lang="zh-CN" altLang="en-US"/>
              </a:p>
            </p:txBody>
          </p:sp>
          <p:sp>
            <p:nvSpPr>
              <p:cNvPr id="582693" name="Line 22"/>
              <p:cNvSpPr>
                <a:spLocks noChangeShapeType="1"/>
              </p:cNvSpPr>
              <p:nvPr/>
            </p:nvSpPr>
            <p:spPr bwMode="auto">
              <a:xfrm>
                <a:off x="2776" y="1133"/>
                <a:ext cx="240" cy="1"/>
              </a:xfrm>
              <a:prstGeom prst="line">
                <a:avLst/>
              </a:prstGeom>
              <a:noFill/>
              <a:ln w="25400">
                <a:solidFill>
                  <a:schemeClr val="tx1"/>
                </a:solidFill>
                <a:round/>
              </a:ln>
            </p:spPr>
            <p:txBody>
              <a:bodyPr/>
              <a:lstStyle/>
              <a:p>
                <a:endParaRPr lang="zh-CN" altLang="en-US"/>
              </a:p>
            </p:txBody>
          </p:sp>
          <p:sp>
            <p:nvSpPr>
              <p:cNvPr id="582694" name="Line 23"/>
              <p:cNvSpPr>
                <a:spLocks noChangeShapeType="1"/>
              </p:cNvSpPr>
              <p:nvPr/>
            </p:nvSpPr>
            <p:spPr bwMode="auto">
              <a:xfrm>
                <a:off x="2776" y="1384"/>
                <a:ext cx="240" cy="1"/>
              </a:xfrm>
              <a:prstGeom prst="line">
                <a:avLst/>
              </a:prstGeom>
              <a:noFill/>
              <a:ln w="25400">
                <a:solidFill>
                  <a:schemeClr val="tx1"/>
                </a:solidFill>
                <a:round/>
              </a:ln>
            </p:spPr>
            <p:txBody>
              <a:bodyPr/>
              <a:lstStyle/>
              <a:p>
                <a:endParaRPr lang="zh-CN" altLang="en-US"/>
              </a:p>
            </p:txBody>
          </p:sp>
          <p:sp>
            <p:nvSpPr>
              <p:cNvPr id="582695" name="Line 24"/>
              <p:cNvSpPr>
                <a:spLocks noChangeShapeType="1"/>
              </p:cNvSpPr>
              <p:nvPr/>
            </p:nvSpPr>
            <p:spPr bwMode="auto">
              <a:xfrm>
                <a:off x="2776" y="720"/>
                <a:ext cx="0" cy="672"/>
              </a:xfrm>
              <a:prstGeom prst="line">
                <a:avLst/>
              </a:prstGeom>
              <a:noFill/>
              <a:ln w="25400">
                <a:solidFill>
                  <a:schemeClr val="tx1"/>
                </a:solidFill>
                <a:round/>
              </a:ln>
            </p:spPr>
            <p:txBody>
              <a:bodyPr wrap="none" anchor="ctr"/>
              <a:lstStyle/>
              <a:p>
                <a:endParaRPr lang="zh-CN" altLang="en-US"/>
              </a:p>
            </p:txBody>
          </p:sp>
        </p:grpSp>
        <p:sp>
          <p:nvSpPr>
            <p:cNvPr id="582675" name="AutoShape 25"/>
            <p:cNvSpPr>
              <a:spLocks noChangeArrowheads="1"/>
            </p:cNvSpPr>
            <p:nvPr/>
          </p:nvSpPr>
          <p:spPr bwMode="auto">
            <a:xfrm>
              <a:off x="1600200" y="3709988"/>
              <a:ext cx="1219200" cy="381000"/>
            </a:xfrm>
            <a:prstGeom prst="downArrow">
              <a:avLst>
                <a:gd name="adj1" fmla="val 50000"/>
                <a:gd name="adj2" fmla="val 25000"/>
              </a:avLst>
            </a:prstGeom>
            <a:solidFill>
              <a:srgbClr val="CCCC00"/>
            </a:solidFill>
            <a:ln w="15875">
              <a:solidFill>
                <a:schemeClr val="tx1"/>
              </a:solidFill>
              <a:miter lim="800000"/>
            </a:ln>
          </p:spPr>
          <p:txBody>
            <a:bodyPr vert="eaVert" wrap="none" anchor="ctr"/>
            <a:lstStyle/>
            <a:p>
              <a:endParaRPr lang="zh-CN" altLang="en-US" sz="1600">
                <a:latin typeface="Calibri" pitchFamily="34" charset="0"/>
              </a:endParaRPr>
            </a:p>
          </p:txBody>
        </p:sp>
        <p:grpSp>
          <p:nvGrpSpPr>
            <p:cNvPr id="582676" name="Group 26"/>
            <p:cNvGrpSpPr/>
            <p:nvPr/>
          </p:nvGrpSpPr>
          <p:grpSpPr bwMode="auto">
            <a:xfrm>
              <a:off x="3733800" y="3098800"/>
              <a:ext cx="1066800" cy="979488"/>
              <a:chOff x="2352" y="719"/>
              <a:chExt cx="672" cy="673"/>
            </a:xfrm>
          </p:grpSpPr>
          <p:sp>
            <p:nvSpPr>
              <p:cNvPr id="582686" name="Line 27"/>
              <p:cNvSpPr>
                <a:spLocks noChangeShapeType="1"/>
              </p:cNvSpPr>
              <p:nvPr/>
            </p:nvSpPr>
            <p:spPr bwMode="auto">
              <a:xfrm>
                <a:off x="2777" y="925"/>
                <a:ext cx="240" cy="1"/>
              </a:xfrm>
              <a:prstGeom prst="line">
                <a:avLst/>
              </a:prstGeom>
              <a:noFill/>
              <a:ln w="25400">
                <a:solidFill>
                  <a:schemeClr val="tx1"/>
                </a:solidFill>
                <a:round/>
              </a:ln>
            </p:spPr>
            <p:txBody>
              <a:bodyPr/>
              <a:lstStyle/>
              <a:p>
                <a:endParaRPr lang="zh-CN" altLang="en-US"/>
              </a:p>
            </p:txBody>
          </p:sp>
          <p:sp>
            <p:nvSpPr>
              <p:cNvPr id="582687" name="Line 28"/>
              <p:cNvSpPr>
                <a:spLocks noChangeShapeType="1"/>
              </p:cNvSpPr>
              <p:nvPr/>
            </p:nvSpPr>
            <p:spPr bwMode="auto">
              <a:xfrm>
                <a:off x="2352" y="719"/>
                <a:ext cx="672" cy="0"/>
              </a:xfrm>
              <a:prstGeom prst="line">
                <a:avLst/>
              </a:prstGeom>
              <a:noFill/>
              <a:ln w="25400">
                <a:solidFill>
                  <a:schemeClr val="tx1"/>
                </a:solidFill>
                <a:round/>
              </a:ln>
            </p:spPr>
            <p:txBody>
              <a:bodyPr/>
              <a:lstStyle/>
              <a:p>
                <a:endParaRPr lang="zh-CN" altLang="en-US"/>
              </a:p>
            </p:txBody>
          </p:sp>
          <p:sp>
            <p:nvSpPr>
              <p:cNvPr id="582688" name="Line 29"/>
              <p:cNvSpPr>
                <a:spLocks noChangeShapeType="1"/>
              </p:cNvSpPr>
              <p:nvPr/>
            </p:nvSpPr>
            <p:spPr bwMode="auto">
              <a:xfrm>
                <a:off x="2776" y="1133"/>
                <a:ext cx="240" cy="1"/>
              </a:xfrm>
              <a:prstGeom prst="line">
                <a:avLst/>
              </a:prstGeom>
              <a:noFill/>
              <a:ln w="25400">
                <a:solidFill>
                  <a:schemeClr val="tx1"/>
                </a:solidFill>
                <a:round/>
              </a:ln>
            </p:spPr>
            <p:txBody>
              <a:bodyPr/>
              <a:lstStyle/>
              <a:p>
                <a:endParaRPr lang="zh-CN" altLang="en-US"/>
              </a:p>
            </p:txBody>
          </p:sp>
          <p:sp>
            <p:nvSpPr>
              <p:cNvPr id="582689" name="Line 30"/>
              <p:cNvSpPr>
                <a:spLocks noChangeShapeType="1"/>
              </p:cNvSpPr>
              <p:nvPr/>
            </p:nvSpPr>
            <p:spPr bwMode="auto">
              <a:xfrm>
                <a:off x="2776" y="1384"/>
                <a:ext cx="240" cy="1"/>
              </a:xfrm>
              <a:prstGeom prst="line">
                <a:avLst/>
              </a:prstGeom>
              <a:noFill/>
              <a:ln w="25400">
                <a:solidFill>
                  <a:schemeClr val="tx1"/>
                </a:solidFill>
                <a:round/>
              </a:ln>
            </p:spPr>
            <p:txBody>
              <a:bodyPr/>
              <a:lstStyle/>
              <a:p>
                <a:endParaRPr lang="zh-CN" altLang="en-US"/>
              </a:p>
            </p:txBody>
          </p:sp>
          <p:sp>
            <p:nvSpPr>
              <p:cNvPr id="582690" name="Line 31"/>
              <p:cNvSpPr>
                <a:spLocks noChangeShapeType="1"/>
              </p:cNvSpPr>
              <p:nvPr/>
            </p:nvSpPr>
            <p:spPr bwMode="auto">
              <a:xfrm>
                <a:off x="2776" y="720"/>
                <a:ext cx="0" cy="672"/>
              </a:xfrm>
              <a:prstGeom prst="line">
                <a:avLst/>
              </a:prstGeom>
              <a:noFill/>
              <a:ln w="25400">
                <a:solidFill>
                  <a:schemeClr val="tx1"/>
                </a:solidFill>
                <a:round/>
              </a:ln>
            </p:spPr>
            <p:txBody>
              <a:bodyPr wrap="none" anchor="ctr"/>
              <a:lstStyle/>
              <a:p>
                <a:endParaRPr lang="zh-CN" altLang="en-US"/>
              </a:p>
            </p:txBody>
          </p:sp>
        </p:grpSp>
        <p:sp>
          <p:nvSpPr>
            <p:cNvPr id="582677" name="AutoShape 32"/>
            <p:cNvSpPr>
              <a:spLocks noChangeArrowheads="1"/>
            </p:cNvSpPr>
            <p:nvPr/>
          </p:nvSpPr>
          <p:spPr bwMode="auto">
            <a:xfrm>
              <a:off x="1600200" y="5205413"/>
              <a:ext cx="1219200" cy="381000"/>
            </a:xfrm>
            <a:prstGeom prst="downArrow">
              <a:avLst>
                <a:gd name="adj1" fmla="val 50000"/>
                <a:gd name="adj2" fmla="val 25000"/>
              </a:avLst>
            </a:prstGeom>
            <a:solidFill>
              <a:srgbClr val="CCCC00"/>
            </a:solidFill>
            <a:ln w="15875">
              <a:solidFill>
                <a:schemeClr val="tx1"/>
              </a:solidFill>
              <a:miter lim="800000"/>
            </a:ln>
          </p:spPr>
          <p:txBody>
            <a:bodyPr vert="eaVert" wrap="none" anchor="ctr"/>
            <a:lstStyle/>
            <a:p>
              <a:endParaRPr lang="zh-CN" altLang="en-US" sz="1600">
                <a:latin typeface="Calibri" pitchFamily="34" charset="0"/>
              </a:endParaRPr>
            </a:p>
          </p:txBody>
        </p:sp>
        <p:grpSp>
          <p:nvGrpSpPr>
            <p:cNvPr id="582678" name="Group 33"/>
            <p:cNvGrpSpPr/>
            <p:nvPr/>
          </p:nvGrpSpPr>
          <p:grpSpPr bwMode="auto">
            <a:xfrm>
              <a:off x="3779838" y="4725988"/>
              <a:ext cx="1066800" cy="1727200"/>
              <a:chOff x="2352" y="2784"/>
              <a:chExt cx="672" cy="1152"/>
            </a:xfrm>
          </p:grpSpPr>
          <p:sp>
            <p:nvSpPr>
              <p:cNvPr id="582679" name="Line 34"/>
              <p:cNvSpPr>
                <a:spLocks noChangeShapeType="1"/>
              </p:cNvSpPr>
              <p:nvPr/>
            </p:nvSpPr>
            <p:spPr bwMode="auto">
              <a:xfrm>
                <a:off x="2777" y="2990"/>
                <a:ext cx="240" cy="1"/>
              </a:xfrm>
              <a:prstGeom prst="line">
                <a:avLst/>
              </a:prstGeom>
              <a:noFill/>
              <a:ln w="25400">
                <a:solidFill>
                  <a:schemeClr val="tx1"/>
                </a:solidFill>
                <a:round/>
              </a:ln>
            </p:spPr>
            <p:txBody>
              <a:bodyPr/>
              <a:lstStyle/>
              <a:p>
                <a:endParaRPr lang="zh-CN" altLang="en-US"/>
              </a:p>
            </p:txBody>
          </p:sp>
          <p:sp>
            <p:nvSpPr>
              <p:cNvPr id="582680" name="Line 35"/>
              <p:cNvSpPr>
                <a:spLocks noChangeShapeType="1"/>
              </p:cNvSpPr>
              <p:nvPr/>
            </p:nvSpPr>
            <p:spPr bwMode="auto">
              <a:xfrm>
                <a:off x="2352" y="2784"/>
                <a:ext cx="672" cy="0"/>
              </a:xfrm>
              <a:prstGeom prst="line">
                <a:avLst/>
              </a:prstGeom>
              <a:noFill/>
              <a:ln w="25400">
                <a:solidFill>
                  <a:schemeClr val="tx1"/>
                </a:solidFill>
                <a:round/>
              </a:ln>
            </p:spPr>
            <p:txBody>
              <a:bodyPr/>
              <a:lstStyle/>
              <a:p>
                <a:endParaRPr lang="zh-CN" altLang="en-US"/>
              </a:p>
            </p:txBody>
          </p:sp>
          <p:sp>
            <p:nvSpPr>
              <p:cNvPr id="582681" name="Line 36"/>
              <p:cNvSpPr>
                <a:spLocks noChangeShapeType="1"/>
              </p:cNvSpPr>
              <p:nvPr/>
            </p:nvSpPr>
            <p:spPr bwMode="auto">
              <a:xfrm>
                <a:off x="2776" y="3198"/>
                <a:ext cx="240" cy="1"/>
              </a:xfrm>
              <a:prstGeom prst="line">
                <a:avLst/>
              </a:prstGeom>
              <a:noFill/>
              <a:ln w="25400">
                <a:solidFill>
                  <a:schemeClr val="tx1"/>
                </a:solidFill>
                <a:round/>
              </a:ln>
            </p:spPr>
            <p:txBody>
              <a:bodyPr/>
              <a:lstStyle/>
              <a:p>
                <a:endParaRPr lang="zh-CN" altLang="en-US"/>
              </a:p>
            </p:txBody>
          </p:sp>
          <p:sp>
            <p:nvSpPr>
              <p:cNvPr id="582682" name="Line 37"/>
              <p:cNvSpPr>
                <a:spLocks noChangeShapeType="1"/>
              </p:cNvSpPr>
              <p:nvPr/>
            </p:nvSpPr>
            <p:spPr bwMode="auto">
              <a:xfrm>
                <a:off x="2776" y="3449"/>
                <a:ext cx="240" cy="1"/>
              </a:xfrm>
              <a:prstGeom prst="line">
                <a:avLst/>
              </a:prstGeom>
              <a:noFill/>
              <a:ln w="25400">
                <a:solidFill>
                  <a:schemeClr val="tx1"/>
                </a:solidFill>
                <a:round/>
              </a:ln>
            </p:spPr>
            <p:txBody>
              <a:bodyPr/>
              <a:lstStyle/>
              <a:p>
                <a:endParaRPr lang="zh-CN" altLang="en-US"/>
              </a:p>
            </p:txBody>
          </p:sp>
          <p:sp>
            <p:nvSpPr>
              <p:cNvPr id="582683" name="Line 38"/>
              <p:cNvSpPr>
                <a:spLocks noChangeShapeType="1"/>
              </p:cNvSpPr>
              <p:nvPr/>
            </p:nvSpPr>
            <p:spPr bwMode="auto">
              <a:xfrm>
                <a:off x="2776" y="2784"/>
                <a:ext cx="0" cy="1152"/>
              </a:xfrm>
              <a:prstGeom prst="line">
                <a:avLst/>
              </a:prstGeom>
              <a:noFill/>
              <a:ln w="25400">
                <a:solidFill>
                  <a:schemeClr val="tx1"/>
                </a:solidFill>
                <a:round/>
              </a:ln>
            </p:spPr>
            <p:txBody>
              <a:bodyPr wrap="none" anchor="ctr"/>
              <a:lstStyle/>
              <a:p>
                <a:endParaRPr lang="zh-CN" altLang="en-US"/>
              </a:p>
            </p:txBody>
          </p:sp>
          <p:sp>
            <p:nvSpPr>
              <p:cNvPr id="582684" name="Line 39"/>
              <p:cNvSpPr>
                <a:spLocks noChangeShapeType="1"/>
              </p:cNvSpPr>
              <p:nvPr/>
            </p:nvSpPr>
            <p:spPr bwMode="auto">
              <a:xfrm>
                <a:off x="2784" y="3695"/>
                <a:ext cx="240" cy="1"/>
              </a:xfrm>
              <a:prstGeom prst="line">
                <a:avLst/>
              </a:prstGeom>
              <a:noFill/>
              <a:ln w="25400">
                <a:solidFill>
                  <a:schemeClr val="tx1"/>
                </a:solidFill>
                <a:round/>
              </a:ln>
            </p:spPr>
            <p:txBody>
              <a:bodyPr/>
              <a:lstStyle/>
              <a:p>
                <a:endParaRPr lang="zh-CN" altLang="en-US"/>
              </a:p>
            </p:txBody>
          </p:sp>
          <p:sp>
            <p:nvSpPr>
              <p:cNvPr id="582685" name="Line 40"/>
              <p:cNvSpPr>
                <a:spLocks noChangeShapeType="1"/>
              </p:cNvSpPr>
              <p:nvPr/>
            </p:nvSpPr>
            <p:spPr bwMode="auto">
              <a:xfrm>
                <a:off x="2776" y="3935"/>
                <a:ext cx="240" cy="1"/>
              </a:xfrm>
              <a:prstGeom prst="line">
                <a:avLst/>
              </a:prstGeom>
              <a:noFill/>
              <a:ln w="25400">
                <a:solidFill>
                  <a:schemeClr val="tx1"/>
                </a:solidFill>
                <a:round/>
              </a:ln>
            </p:spPr>
            <p:txBody>
              <a:bodyPr/>
              <a:lstStyle/>
              <a:p>
                <a:endParaRPr lang="zh-CN" altLang="en-US"/>
              </a:p>
            </p:txBody>
          </p:sp>
        </p:grpSp>
      </p:grpSp>
      <p:sp>
        <p:nvSpPr>
          <p:cNvPr id="58265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582659" name="Rectangle 2"/>
          <p:cNvSpPr>
            <a:spLocks noChangeArrowheads="1"/>
          </p:cNvSpPr>
          <p:nvPr/>
        </p:nvSpPr>
        <p:spPr bwMode="auto">
          <a:xfrm>
            <a:off x="357188" y="1214438"/>
            <a:ext cx="4572000"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Times New Roman" pitchFamily="18" charset="0"/>
              </a:rPr>
              <a:t>风险分析作为工作出发点</a:t>
            </a:r>
          </a:p>
        </p:txBody>
      </p:sp>
      <p:sp>
        <p:nvSpPr>
          <p:cNvPr id="43"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122</a:t>
            </a:fld>
            <a:endParaRPr lang="zh-CN" altLang="en-US" dirty="0"/>
          </a:p>
        </p:txBody>
      </p:sp>
    </p:spTree>
  </p:cSld>
  <p:clrMapOvr>
    <a:masterClrMapping/>
  </p:clrMapOvr>
  <p:transition>
    <p:rand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1" name="Text Box 2"/>
          <p:cNvSpPr txBox="1">
            <a:spLocks noChangeArrowheads="1"/>
          </p:cNvSpPr>
          <p:nvPr/>
        </p:nvSpPr>
        <p:spPr bwMode="auto">
          <a:xfrm>
            <a:off x="1979613" y="260350"/>
            <a:ext cx="4608512" cy="579438"/>
          </a:xfrm>
          <a:prstGeom prst="rect">
            <a:avLst/>
          </a:prstGeom>
          <a:noFill/>
          <a:ln w="12700">
            <a:noFill/>
            <a:miter lim="800000"/>
          </a:ln>
        </p:spPr>
        <p:txBody>
          <a:bodyPr>
            <a:spAutoFit/>
          </a:bodyPr>
          <a:lstStyle/>
          <a:p>
            <a:pPr>
              <a:spcBef>
                <a:spcPct val="50000"/>
              </a:spcBef>
            </a:pPr>
            <a:r>
              <a:rPr kumimoji="1" lang="zh-CN" altLang="en-US" sz="3200" b="1">
                <a:solidFill>
                  <a:schemeClr val="folHlink"/>
                </a:solidFill>
                <a:latin typeface="微软雅黑" pitchFamily="34" charset="-122"/>
                <a:ea typeface="微软雅黑" pitchFamily="34" charset="-122"/>
                <a:cs typeface="微软雅黑" pitchFamily="34" charset="-122"/>
              </a:rPr>
              <a:t>某单位主要风险（例）</a:t>
            </a:r>
          </a:p>
        </p:txBody>
      </p:sp>
      <p:grpSp>
        <p:nvGrpSpPr>
          <p:cNvPr id="583682" name="Group 3"/>
          <p:cNvGrpSpPr/>
          <p:nvPr/>
        </p:nvGrpSpPr>
        <p:grpSpPr bwMode="auto">
          <a:xfrm>
            <a:off x="179388" y="333375"/>
            <a:ext cx="1358900" cy="1284288"/>
            <a:chOff x="432" y="720"/>
            <a:chExt cx="672" cy="628"/>
          </a:xfrm>
        </p:grpSpPr>
        <p:sp>
          <p:nvSpPr>
            <p:cNvPr id="5124" name="AutoShape 4"/>
            <p:cNvSpPr>
              <a:spLocks noChangeArrowheads="1"/>
            </p:cNvSpPr>
            <p:nvPr/>
          </p:nvSpPr>
          <p:spPr bwMode="auto">
            <a:xfrm>
              <a:off x="432" y="720"/>
              <a:ext cx="672" cy="628"/>
            </a:xfrm>
            <a:prstGeom prst="star16">
              <a:avLst>
                <a:gd name="adj" fmla="val 37486"/>
              </a:avLst>
            </a:prstGeom>
            <a:solidFill>
              <a:srgbClr val="FF0000"/>
            </a:solidFill>
            <a:ln w="9525">
              <a:noFill/>
              <a:miter lim="800000"/>
            </a:ln>
            <a:effectLst>
              <a:outerShdw dist="125080" dir="9362251" algn="ctr" rotWithShape="0">
                <a:srgbClr val="FFFF00"/>
              </a:outerShdw>
            </a:effectLst>
          </p:spPr>
          <p:txBody>
            <a:bodyPr wrap="none"/>
            <a:lstStyle/>
            <a:p>
              <a:pPr fontAlgn="auto">
                <a:spcBef>
                  <a:spcPct val="50000"/>
                </a:spcBef>
                <a:spcAft>
                  <a:spcPts val="0"/>
                </a:spcAft>
                <a:defRPr/>
              </a:pPr>
              <a:endParaRPr kumimoji="1" lang="zh-CN" altLang="zh-CN" sz="2400">
                <a:latin typeface="微软雅黑" pitchFamily="34" charset="-122"/>
                <a:ea typeface="微软雅黑" pitchFamily="34" charset="-122"/>
              </a:endParaRPr>
            </a:p>
          </p:txBody>
        </p:sp>
        <p:sp>
          <p:nvSpPr>
            <p:cNvPr id="583706" name="WordArt 5"/>
            <p:cNvSpPr>
              <a:spLocks noChangeArrowheads="1" noChangeShapeType="1" noTextEdit="1"/>
            </p:cNvSpPr>
            <p:nvPr/>
          </p:nvSpPr>
          <p:spPr bwMode="auto">
            <a:xfrm rot="-1405683">
              <a:off x="480" y="816"/>
              <a:ext cx="377" cy="176"/>
            </a:xfrm>
            <a:prstGeom prst="rect">
              <a:avLst/>
            </a:prstGeom>
          </p:spPr>
          <p:txBody>
            <a:bodyPr wrap="none" fromWordArt="1">
              <a:prstTxWarp prst="textPlain">
                <a:avLst>
                  <a:gd name="adj" fmla="val 50000"/>
                </a:avLst>
              </a:prstTxWarp>
            </a:bodyPr>
            <a:lstStyle/>
            <a:p>
              <a:pPr algn="ctr"/>
              <a:r>
                <a:rPr lang="zh-CN" altLang="en-US" sz="3600" b="1" kern="10">
                  <a:ln w="9525">
                    <a:solidFill>
                      <a:srgbClr val="000000"/>
                    </a:solidFill>
                    <a:round/>
                  </a:ln>
                  <a:solidFill>
                    <a:srgbClr val="080808"/>
                  </a:solidFill>
                  <a:ea typeface="微软雅黑" pitchFamily="34" charset="-122"/>
                </a:rPr>
                <a:t>火灾</a:t>
              </a:r>
            </a:p>
          </p:txBody>
        </p:sp>
        <p:sp>
          <p:nvSpPr>
            <p:cNvPr id="583707" name="WordArt 6"/>
            <p:cNvSpPr>
              <a:spLocks noChangeArrowheads="1" noChangeShapeType="1" noTextEdit="1"/>
            </p:cNvSpPr>
            <p:nvPr/>
          </p:nvSpPr>
          <p:spPr bwMode="auto">
            <a:xfrm rot="214547">
              <a:off x="576" y="1008"/>
              <a:ext cx="469" cy="219"/>
            </a:xfrm>
            <a:prstGeom prst="rect">
              <a:avLst/>
            </a:prstGeom>
          </p:spPr>
          <p:txBody>
            <a:bodyPr wrap="none" fromWordArt="1">
              <a:prstTxWarp prst="textPlain">
                <a:avLst>
                  <a:gd name="adj" fmla="val 50000"/>
                </a:avLst>
              </a:prstTxWarp>
            </a:bodyPr>
            <a:lstStyle/>
            <a:p>
              <a:pPr algn="ctr"/>
              <a:r>
                <a:rPr lang="zh-CN" altLang="en-US" sz="3600" b="1" kern="10">
                  <a:ln w="9525">
                    <a:solidFill>
                      <a:srgbClr val="000000"/>
                    </a:solidFill>
                    <a:round/>
                  </a:ln>
                  <a:solidFill>
                    <a:schemeClr val="folHlink"/>
                  </a:solidFill>
                  <a:ea typeface="微软雅黑" pitchFamily="34" charset="-122"/>
                </a:rPr>
                <a:t>爆炸</a:t>
              </a:r>
            </a:p>
          </p:txBody>
        </p:sp>
      </p:grpSp>
      <p:sp>
        <p:nvSpPr>
          <p:cNvPr id="583683" name="Text Box 7"/>
          <p:cNvSpPr txBox="1">
            <a:spLocks noChangeArrowheads="1"/>
          </p:cNvSpPr>
          <p:nvPr/>
        </p:nvSpPr>
        <p:spPr bwMode="auto">
          <a:xfrm>
            <a:off x="1706563" y="1125538"/>
            <a:ext cx="4953000" cy="366712"/>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sym typeface="Webdings" pitchFamily="18" charset="2"/>
              </a:rPr>
              <a:t>◇</a:t>
            </a:r>
            <a:r>
              <a:rPr kumimoji="1" lang="en-US" altLang="zh-CN" b="1">
                <a:solidFill>
                  <a:srgbClr val="FF6600"/>
                </a:solidFill>
                <a:latin typeface="微软雅黑" pitchFamily="34" charset="-122"/>
                <a:ea typeface="微软雅黑" pitchFamily="34" charset="-122"/>
                <a:cs typeface="微软雅黑" pitchFamily="34" charset="-122"/>
                <a:sym typeface="Wingdings" charset="2"/>
              </a:rPr>
              <a:t> </a:t>
            </a:r>
            <a:r>
              <a:rPr kumimoji="1" lang="zh-CN" altLang="en-US" b="1">
                <a:latin typeface="微软雅黑" pitchFamily="34" charset="-122"/>
                <a:ea typeface="微软雅黑" pitchFamily="34" charset="-122"/>
                <a:cs typeface="微软雅黑" pitchFamily="34" charset="-122"/>
              </a:rPr>
              <a:t>易燃易爆化学品使用较多，如乙醇、涂料等</a:t>
            </a:r>
          </a:p>
        </p:txBody>
      </p:sp>
      <p:sp>
        <p:nvSpPr>
          <p:cNvPr id="583684" name="Text Box 8"/>
          <p:cNvSpPr txBox="1">
            <a:spLocks noChangeArrowheads="1"/>
          </p:cNvSpPr>
          <p:nvPr/>
        </p:nvSpPr>
        <p:spPr bwMode="auto">
          <a:xfrm>
            <a:off x="1676400" y="1524000"/>
            <a:ext cx="50292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sym typeface="Webdings" pitchFamily="18" charset="2"/>
              </a:rPr>
              <a:t>◇</a:t>
            </a:r>
            <a:r>
              <a:rPr kumimoji="1" lang="en-US" altLang="zh-CN" b="1">
                <a:solidFill>
                  <a:srgbClr val="FF6600"/>
                </a:solidFill>
                <a:latin typeface="微软雅黑" pitchFamily="34" charset="-122"/>
                <a:ea typeface="微软雅黑" pitchFamily="34" charset="-122"/>
                <a:cs typeface="微软雅黑" pitchFamily="34" charset="-122"/>
                <a:sym typeface="Wingdings" charset="2"/>
              </a:rPr>
              <a:t> </a:t>
            </a:r>
            <a:r>
              <a:rPr kumimoji="1" lang="zh-CN" altLang="en-US" b="1">
                <a:latin typeface="微软雅黑" pitchFamily="34" charset="-122"/>
                <a:ea typeface="微软雅黑" pitchFamily="34" charset="-122"/>
                <a:cs typeface="微软雅黑" pitchFamily="34" charset="-122"/>
              </a:rPr>
              <a:t>现场有大量的易燃物，如包装材、注塑件等</a:t>
            </a:r>
          </a:p>
        </p:txBody>
      </p:sp>
      <p:sp>
        <p:nvSpPr>
          <p:cNvPr id="583685" name="Oval 9" descr="P1040859"/>
          <p:cNvSpPr>
            <a:spLocks noChangeArrowheads="1"/>
          </p:cNvSpPr>
          <p:nvPr/>
        </p:nvSpPr>
        <p:spPr bwMode="auto">
          <a:xfrm>
            <a:off x="6732588" y="404813"/>
            <a:ext cx="2160587" cy="1382712"/>
          </a:xfrm>
          <a:prstGeom prst="ellipse">
            <a:avLst/>
          </a:prstGeom>
          <a:blipFill dpi="0" rotWithShape="0">
            <a:blip r:embed="rId3"/>
            <a:srcRect/>
            <a:stretch>
              <a:fillRect/>
            </a:stretch>
          </a:blipFill>
          <a:ln w="9525">
            <a:noFill/>
            <a:round/>
          </a:ln>
        </p:spPr>
        <p:txBody>
          <a:bodyPr wrap="none" anchor="ctr" anchorCtr="1"/>
          <a:lstStyle/>
          <a:p>
            <a:pPr>
              <a:spcBef>
                <a:spcPct val="50000"/>
              </a:spcBef>
            </a:pPr>
            <a:endParaRPr kumimoji="1" lang="zh-CN" altLang="zh-CN" sz="1400">
              <a:latin typeface="微软雅黑" pitchFamily="34" charset="-122"/>
              <a:ea typeface="微软雅黑" pitchFamily="34" charset="-122"/>
              <a:cs typeface="微软雅黑" pitchFamily="34" charset="-122"/>
            </a:endParaRPr>
          </a:p>
        </p:txBody>
      </p:sp>
      <p:sp>
        <p:nvSpPr>
          <p:cNvPr id="583686" name="Text Box 10"/>
          <p:cNvSpPr txBox="1">
            <a:spLocks noChangeArrowheads="1"/>
          </p:cNvSpPr>
          <p:nvPr/>
        </p:nvSpPr>
        <p:spPr bwMode="auto">
          <a:xfrm>
            <a:off x="1676400" y="1905000"/>
            <a:ext cx="50292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sym typeface="Webdings" pitchFamily="18" charset="2"/>
              </a:rPr>
              <a:t>◇</a:t>
            </a:r>
            <a:r>
              <a:rPr kumimoji="1" lang="en-US" altLang="zh-CN" b="1">
                <a:solidFill>
                  <a:srgbClr val="FF6600"/>
                </a:solidFill>
                <a:latin typeface="微软雅黑" pitchFamily="34" charset="-122"/>
                <a:ea typeface="微软雅黑" pitchFamily="34" charset="-122"/>
                <a:cs typeface="微软雅黑" pitchFamily="34" charset="-122"/>
                <a:sym typeface="Wingdings" charset="2"/>
              </a:rPr>
              <a:t> </a:t>
            </a:r>
            <a:r>
              <a:rPr kumimoji="1" lang="zh-CN" altLang="en-US" b="1">
                <a:latin typeface="微软雅黑" pitchFamily="34" charset="-122"/>
                <a:ea typeface="微软雅黑" pitchFamily="34" charset="-122"/>
                <a:cs typeface="微软雅黑" pitchFamily="34" charset="-122"/>
                <a:sym typeface="Wingdings" charset="2"/>
              </a:rPr>
              <a:t>平面布局调整频繁，动火施工作业较多</a:t>
            </a:r>
          </a:p>
        </p:txBody>
      </p:sp>
      <p:sp>
        <p:nvSpPr>
          <p:cNvPr id="583687" name="WordArt 11"/>
          <p:cNvSpPr>
            <a:spLocks noChangeArrowheads="1" noChangeShapeType="1" noTextEdit="1"/>
          </p:cNvSpPr>
          <p:nvPr/>
        </p:nvSpPr>
        <p:spPr bwMode="auto">
          <a:xfrm>
            <a:off x="323850" y="2420938"/>
            <a:ext cx="1905000" cy="6477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163500" prstMaterial="legacyMatte">
              <a:extrusionClr>
                <a:srgbClr val="939676"/>
              </a:extrusionClr>
            </a:sp3d>
          </a:bodyPr>
          <a:lstStyle/>
          <a:p>
            <a:pPr algn="ctr"/>
            <a:r>
              <a:rPr lang="zh-CN" altLang="en-US" sz="3600" kern="10">
                <a:ln w="9525">
                  <a:round/>
                </a:ln>
                <a:gradFill rotWithShape="1">
                  <a:gsLst>
                    <a:gs pos="0">
                      <a:srgbClr val="707070"/>
                    </a:gs>
                    <a:gs pos="50000">
                      <a:srgbClr val="FFFFFF"/>
                    </a:gs>
                    <a:gs pos="100000">
                      <a:srgbClr val="707070"/>
                    </a:gs>
                  </a:gsLst>
                  <a:lin ang="2700000" scaled="1"/>
                </a:gradFill>
                <a:ea typeface="微软雅黑" pitchFamily="34" charset="-122"/>
              </a:rPr>
              <a:t>高空坠落</a:t>
            </a:r>
          </a:p>
        </p:txBody>
      </p:sp>
      <p:sp>
        <p:nvSpPr>
          <p:cNvPr id="583688" name="Text Box 12"/>
          <p:cNvSpPr txBox="1">
            <a:spLocks noChangeArrowheads="1"/>
          </p:cNvSpPr>
          <p:nvPr/>
        </p:nvSpPr>
        <p:spPr bwMode="auto">
          <a:xfrm>
            <a:off x="685800" y="3276600"/>
            <a:ext cx="8153400" cy="366713"/>
          </a:xfrm>
          <a:prstGeom prst="rect">
            <a:avLst/>
          </a:prstGeom>
          <a:noFill/>
          <a:ln w="9525">
            <a:noFill/>
            <a:miter lim="800000"/>
          </a:ln>
        </p:spPr>
        <p:txBody>
          <a:bodyPr>
            <a:spAutoFit/>
          </a:bodyPr>
          <a:lstStyle/>
          <a:p>
            <a:pPr>
              <a:spcBef>
                <a:spcPct val="50000"/>
              </a:spcBef>
            </a:pPr>
            <a:r>
              <a:rPr kumimoji="1" lang="en-US" altLang="zh-CN" b="1">
                <a:solidFill>
                  <a:srgbClr val="0000CC"/>
                </a:solidFill>
                <a:latin typeface="微软雅黑" pitchFamily="34" charset="-122"/>
                <a:ea typeface="微软雅黑" pitchFamily="34" charset="-122"/>
                <a:cs typeface="微软雅黑" pitchFamily="34" charset="-122"/>
              </a:rPr>
              <a:t>△ </a:t>
            </a:r>
            <a:r>
              <a:rPr kumimoji="1" lang="zh-CN" altLang="en-US" b="1">
                <a:solidFill>
                  <a:srgbClr val="0000CC"/>
                </a:solidFill>
                <a:latin typeface="微软雅黑" pitchFamily="34" charset="-122"/>
                <a:ea typeface="微软雅黑" pitchFamily="34" charset="-122"/>
                <a:cs typeface="微软雅黑" pitchFamily="34" charset="-122"/>
              </a:rPr>
              <a:t>进入吊顶作业</a:t>
            </a:r>
            <a:r>
              <a:rPr kumimoji="1" lang="en-US" altLang="zh-CN" b="1">
                <a:solidFill>
                  <a:srgbClr val="0000CC"/>
                </a:solidFill>
                <a:latin typeface="微软雅黑" pitchFamily="34" charset="-122"/>
                <a:ea typeface="微软雅黑" pitchFamily="34" charset="-122"/>
                <a:cs typeface="微软雅黑" pitchFamily="34" charset="-122"/>
              </a:rPr>
              <a:t>——</a:t>
            </a:r>
            <a:r>
              <a:rPr kumimoji="1" lang="zh-CN" altLang="en-US" b="1">
                <a:solidFill>
                  <a:srgbClr val="0000CC"/>
                </a:solidFill>
                <a:latin typeface="微软雅黑" pitchFamily="34" charset="-122"/>
                <a:ea typeface="微软雅黑" pitchFamily="34" charset="-122"/>
                <a:cs typeface="微软雅黑" pitchFamily="34" charset="-122"/>
              </a:rPr>
              <a:t>吊顶内环境复杂，障碍物多，作业时易滑倒坠落</a:t>
            </a:r>
          </a:p>
        </p:txBody>
      </p:sp>
      <p:sp>
        <p:nvSpPr>
          <p:cNvPr id="583689" name="Text Box 13"/>
          <p:cNvSpPr txBox="1">
            <a:spLocks noChangeArrowheads="1"/>
          </p:cNvSpPr>
          <p:nvPr/>
        </p:nvSpPr>
        <p:spPr bwMode="auto">
          <a:xfrm>
            <a:off x="2362200" y="2909888"/>
            <a:ext cx="6019800" cy="366712"/>
          </a:xfrm>
          <a:prstGeom prst="rect">
            <a:avLst/>
          </a:prstGeom>
          <a:noFill/>
          <a:ln w="9525">
            <a:noFill/>
            <a:miter lim="800000"/>
          </a:ln>
        </p:spPr>
        <p:txBody>
          <a:bodyPr>
            <a:spAutoFit/>
          </a:bodyPr>
          <a:lstStyle/>
          <a:p>
            <a:pPr>
              <a:spcBef>
                <a:spcPct val="50000"/>
              </a:spcBef>
            </a:pPr>
            <a:r>
              <a:rPr kumimoji="1" lang="en-US" altLang="zh-CN" b="1">
                <a:solidFill>
                  <a:srgbClr val="0000CC"/>
                </a:solidFill>
                <a:latin typeface="微软雅黑" pitchFamily="34" charset="-122"/>
                <a:ea typeface="微软雅黑" pitchFamily="34" charset="-122"/>
                <a:cs typeface="微软雅黑" pitchFamily="34" charset="-122"/>
              </a:rPr>
              <a:t>△ </a:t>
            </a:r>
            <a:r>
              <a:rPr kumimoji="1" lang="zh-CN" altLang="en-US" b="1">
                <a:solidFill>
                  <a:srgbClr val="0000CC"/>
                </a:solidFill>
                <a:latin typeface="微软雅黑" pitchFamily="34" charset="-122"/>
                <a:ea typeface="微软雅黑" pitchFamily="34" charset="-122"/>
                <a:cs typeface="微软雅黑" pitchFamily="34" charset="-122"/>
              </a:rPr>
              <a:t>安装维护灯具或间隔房间等登高作业多</a:t>
            </a:r>
          </a:p>
        </p:txBody>
      </p:sp>
      <p:sp>
        <p:nvSpPr>
          <p:cNvPr id="583690" name="Text Box 14"/>
          <p:cNvSpPr txBox="1">
            <a:spLocks noChangeArrowheads="1"/>
          </p:cNvSpPr>
          <p:nvPr/>
        </p:nvSpPr>
        <p:spPr bwMode="auto">
          <a:xfrm>
            <a:off x="1676400" y="2286000"/>
            <a:ext cx="50292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sym typeface="Webdings" pitchFamily="18" charset="2"/>
              </a:rPr>
              <a:t>◇</a:t>
            </a:r>
            <a:r>
              <a:rPr kumimoji="1" lang="en-US" altLang="zh-CN" b="1">
                <a:solidFill>
                  <a:srgbClr val="FF6600"/>
                </a:solidFill>
                <a:latin typeface="微软雅黑" pitchFamily="34" charset="-122"/>
                <a:ea typeface="微软雅黑" pitchFamily="34" charset="-122"/>
                <a:cs typeface="微软雅黑" pitchFamily="34" charset="-122"/>
                <a:sym typeface="Wingdings" charset="2"/>
              </a:rPr>
              <a:t> </a:t>
            </a:r>
            <a:r>
              <a:rPr kumimoji="1" lang="zh-CN" altLang="en-US" b="1">
                <a:latin typeface="微软雅黑" pitchFamily="34" charset="-122"/>
                <a:ea typeface="微软雅黑" pitchFamily="34" charset="-122"/>
                <a:cs typeface="微软雅黑" pitchFamily="34" charset="-122"/>
                <a:sym typeface="Wingdings" charset="2"/>
              </a:rPr>
              <a:t>工作现场压力容器多，如</a:t>
            </a:r>
            <a:r>
              <a:rPr kumimoji="1" lang="en-US" altLang="zh-CN" b="1">
                <a:latin typeface="微软雅黑" pitchFamily="34" charset="-122"/>
                <a:ea typeface="微软雅黑" pitchFamily="34" charset="-122"/>
                <a:cs typeface="微软雅黑" pitchFamily="34" charset="-122"/>
                <a:sym typeface="Wingdings" charset="2"/>
              </a:rPr>
              <a:t>20m</a:t>
            </a:r>
            <a:r>
              <a:rPr kumimoji="1" lang="en-US" altLang="zh-CN" b="1" baseline="30000">
                <a:latin typeface="微软雅黑" pitchFamily="34" charset="-122"/>
                <a:ea typeface="微软雅黑" pitchFamily="34" charset="-122"/>
                <a:cs typeface="微软雅黑" pitchFamily="34" charset="-122"/>
                <a:sym typeface="Wingdings" charset="2"/>
              </a:rPr>
              <a:t>3</a:t>
            </a:r>
            <a:r>
              <a:rPr kumimoji="1" lang="zh-CN" altLang="en-US" b="1">
                <a:latin typeface="微软雅黑" pitchFamily="34" charset="-122"/>
                <a:ea typeface="微软雅黑" pitchFamily="34" charset="-122"/>
                <a:cs typeface="微软雅黑" pitchFamily="34" charset="-122"/>
                <a:sym typeface="Wingdings" charset="2"/>
              </a:rPr>
              <a:t>液氮罐</a:t>
            </a:r>
          </a:p>
        </p:txBody>
      </p:sp>
      <p:sp>
        <p:nvSpPr>
          <p:cNvPr id="583691" name="Text Box 15"/>
          <p:cNvSpPr txBox="1">
            <a:spLocks noChangeArrowheads="1"/>
          </p:cNvSpPr>
          <p:nvPr/>
        </p:nvSpPr>
        <p:spPr bwMode="auto">
          <a:xfrm>
            <a:off x="2743200" y="5257800"/>
            <a:ext cx="4724400" cy="366713"/>
          </a:xfrm>
          <a:prstGeom prst="rect">
            <a:avLst/>
          </a:prstGeom>
          <a:noFill/>
          <a:ln w="9525">
            <a:noFill/>
            <a:miter lim="800000"/>
          </a:ln>
        </p:spPr>
        <p:txBody>
          <a:bodyPr>
            <a:spAutoFit/>
          </a:bodyPr>
          <a:lstStyle/>
          <a:p>
            <a:pPr>
              <a:spcBef>
                <a:spcPct val="50000"/>
              </a:spcBef>
            </a:pPr>
            <a:r>
              <a:rPr kumimoji="1" lang="en-US" altLang="zh-CN" b="1">
                <a:solidFill>
                  <a:srgbClr val="0000CC"/>
                </a:solidFill>
                <a:latin typeface="微软雅黑" pitchFamily="34" charset="-122"/>
                <a:ea typeface="微软雅黑" pitchFamily="34" charset="-122"/>
                <a:cs typeface="微软雅黑" pitchFamily="34" charset="-122"/>
              </a:rPr>
              <a:t>△ </a:t>
            </a:r>
            <a:r>
              <a:rPr kumimoji="1" lang="zh-CN" altLang="en-US" b="1">
                <a:solidFill>
                  <a:srgbClr val="0000CC"/>
                </a:solidFill>
                <a:latin typeface="微软雅黑" pitchFamily="34" charset="-122"/>
                <a:ea typeface="微软雅黑" pitchFamily="34" charset="-122"/>
                <a:cs typeface="微软雅黑" pitchFamily="34" charset="-122"/>
              </a:rPr>
              <a:t>人员密集，特别是</a:t>
            </a:r>
            <a:r>
              <a:rPr kumimoji="1" lang="en-US" altLang="zh-CN" b="1">
                <a:solidFill>
                  <a:srgbClr val="0000CC"/>
                </a:solidFill>
                <a:latin typeface="微软雅黑" pitchFamily="34" charset="-122"/>
                <a:ea typeface="微软雅黑" pitchFamily="34" charset="-122"/>
                <a:cs typeface="微软雅黑" pitchFamily="34" charset="-122"/>
              </a:rPr>
              <a:t>20</a:t>
            </a:r>
            <a:r>
              <a:rPr kumimoji="1" lang="zh-CN" altLang="en-US" b="1">
                <a:solidFill>
                  <a:srgbClr val="0000CC"/>
                </a:solidFill>
                <a:latin typeface="微软雅黑" pitchFamily="34" charset="-122"/>
                <a:ea typeface="微软雅黑" pitchFamily="34" charset="-122"/>
                <a:cs typeface="微软雅黑" pitchFamily="34" charset="-122"/>
              </a:rPr>
              <a:t>岁左右的新员工多</a:t>
            </a:r>
          </a:p>
        </p:txBody>
      </p:sp>
      <p:sp>
        <p:nvSpPr>
          <p:cNvPr id="583692" name="Text Box 16"/>
          <p:cNvSpPr txBox="1">
            <a:spLocks noChangeArrowheads="1"/>
          </p:cNvSpPr>
          <p:nvPr/>
        </p:nvSpPr>
        <p:spPr bwMode="auto">
          <a:xfrm>
            <a:off x="685800" y="3886200"/>
            <a:ext cx="81534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rPr>
              <a:t>△</a:t>
            </a:r>
            <a:r>
              <a:rPr kumimoji="1" lang="en-US" altLang="zh-CN" b="1">
                <a:solidFill>
                  <a:srgbClr val="C0C0C0"/>
                </a:solidFill>
                <a:latin typeface="微软雅黑" pitchFamily="34" charset="-122"/>
                <a:ea typeface="微软雅黑" pitchFamily="34" charset="-122"/>
                <a:cs typeface="微软雅黑" pitchFamily="34" charset="-122"/>
              </a:rPr>
              <a:t> </a:t>
            </a:r>
            <a:r>
              <a:rPr kumimoji="1" lang="zh-CN" altLang="en-US" b="1">
                <a:latin typeface="微软雅黑" pitchFamily="34" charset="-122"/>
                <a:ea typeface="微软雅黑" pitchFamily="34" charset="-122"/>
                <a:cs typeface="微软雅黑" pitchFamily="34" charset="-122"/>
              </a:rPr>
              <a:t>天车导轨振动磨损，水泥块坠落打击人体</a:t>
            </a:r>
          </a:p>
        </p:txBody>
      </p:sp>
      <p:sp>
        <p:nvSpPr>
          <p:cNvPr id="583693" name="Text Box 17"/>
          <p:cNvSpPr txBox="1">
            <a:spLocks noChangeArrowheads="1"/>
          </p:cNvSpPr>
          <p:nvPr/>
        </p:nvSpPr>
        <p:spPr bwMode="auto">
          <a:xfrm>
            <a:off x="685800" y="4267200"/>
            <a:ext cx="54864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rPr>
              <a:t>△</a:t>
            </a:r>
            <a:r>
              <a:rPr kumimoji="1" lang="en-US" altLang="zh-CN" b="1">
                <a:solidFill>
                  <a:srgbClr val="C0C0C0"/>
                </a:solidFill>
                <a:latin typeface="微软雅黑" pitchFamily="34" charset="-122"/>
                <a:ea typeface="微软雅黑" pitchFamily="34" charset="-122"/>
                <a:cs typeface="微软雅黑" pitchFamily="34" charset="-122"/>
              </a:rPr>
              <a:t> </a:t>
            </a:r>
            <a:r>
              <a:rPr kumimoji="1" lang="zh-CN" altLang="en-US" b="1">
                <a:latin typeface="微软雅黑" pitchFamily="34" charset="-122"/>
                <a:ea typeface="微软雅黑" pitchFamily="34" charset="-122"/>
                <a:cs typeface="微软雅黑" pitchFamily="34" charset="-122"/>
              </a:rPr>
              <a:t>天车吊钩、吊环或吊索具等断裂，重物坠落伤人</a:t>
            </a:r>
          </a:p>
        </p:txBody>
      </p:sp>
      <p:sp>
        <p:nvSpPr>
          <p:cNvPr id="583694" name="Text Box 18"/>
          <p:cNvSpPr txBox="1">
            <a:spLocks noChangeArrowheads="1"/>
          </p:cNvSpPr>
          <p:nvPr/>
        </p:nvSpPr>
        <p:spPr bwMode="auto">
          <a:xfrm>
            <a:off x="685800" y="4648200"/>
            <a:ext cx="5486400" cy="366713"/>
          </a:xfrm>
          <a:prstGeom prst="rect">
            <a:avLst/>
          </a:prstGeom>
          <a:noFill/>
          <a:ln w="9525">
            <a:noFill/>
            <a:miter lim="800000"/>
          </a:ln>
        </p:spPr>
        <p:txBody>
          <a:bodyPr>
            <a:spAutoFit/>
          </a:bodyPr>
          <a:lstStyle/>
          <a:p>
            <a:pPr>
              <a:spcBef>
                <a:spcPct val="50000"/>
              </a:spcBef>
            </a:pPr>
            <a:r>
              <a:rPr kumimoji="1" lang="en-US" altLang="zh-CN" b="1">
                <a:solidFill>
                  <a:srgbClr val="FF6600"/>
                </a:solidFill>
                <a:latin typeface="微软雅黑" pitchFamily="34" charset="-122"/>
                <a:ea typeface="微软雅黑" pitchFamily="34" charset="-122"/>
                <a:cs typeface="微软雅黑" pitchFamily="34" charset="-122"/>
              </a:rPr>
              <a:t>△</a:t>
            </a:r>
            <a:r>
              <a:rPr kumimoji="1" lang="en-US" altLang="zh-CN" b="1">
                <a:solidFill>
                  <a:srgbClr val="C0C0C0"/>
                </a:solidFill>
                <a:latin typeface="微软雅黑" pitchFamily="34" charset="-122"/>
                <a:ea typeface="微软雅黑" pitchFamily="34" charset="-122"/>
                <a:cs typeface="微软雅黑" pitchFamily="34" charset="-122"/>
              </a:rPr>
              <a:t> </a:t>
            </a:r>
            <a:r>
              <a:rPr kumimoji="1" lang="zh-CN" altLang="en-US" b="1">
                <a:latin typeface="微软雅黑" pitchFamily="34" charset="-122"/>
                <a:ea typeface="微软雅黑" pitchFamily="34" charset="-122"/>
                <a:cs typeface="微软雅黑" pitchFamily="34" charset="-122"/>
              </a:rPr>
              <a:t>吊顶内施工遗留物坠落</a:t>
            </a:r>
          </a:p>
        </p:txBody>
      </p:sp>
      <p:grpSp>
        <p:nvGrpSpPr>
          <p:cNvPr id="583695" name="Group 19"/>
          <p:cNvGrpSpPr/>
          <p:nvPr/>
        </p:nvGrpSpPr>
        <p:grpSpPr bwMode="auto">
          <a:xfrm>
            <a:off x="6400800" y="3581400"/>
            <a:ext cx="1700213" cy="1033463"/>
            <a:chOff x="4032" y="2256"/>
            <a:chExt cx="960" cy="624"/>
          </a:xfrm>
        </p:grpSpPr>
        <p:grpSp>
          <p:nvGrpSpPr>
            <p:cNvPr id="583701" name="Group 20"/>
            <p:cNvGrpSpPr/>
            <p:nvPr/>
          </p:nvGrpSpPr>
          <p:grpSpPr bwMode="auto">
            <a:xfrm>
              <a:off x="4032" y="2256"/>
              <a:ext cx="960" cy="480"/>
              <a:chOff x="4272" y="2256"/>
              <a:chExt cx="960" cy="480"/>
            </a:xfrm>
          </p:grpSpPr>
          <p:sp>
            <p:nvSpPr>
              <p:cNvPr id="583703" name="AutoShape 21"/>
              <p:cNvSpPr>
                <a:spLocks noChangeArrowheads="1"/>
              </p:cNvSpPr>
              <p:nvPr/>
            </p:nvSpPr>
            <p:spPr bwMode="auto">
              <a:xfrm>
                <a:off x="4272" y="2256"/>
                <a:ext cx="960" cy="417"/>
              </a:xfrm>
              <a:prstGeom prst="star16">
                <a:avLst>
                  <a:gd name="adj" fmla="val 37500"/>
                </a:avLst>
              </a:prstGeom>
              <a:solidFill>
                <a:srgbClr val="FFFF99"/>
              </a:solidFill>
              <a:ln w="9525">
                <a:noFill/>
                <a:miter lim="800000"/>
              </a:ln>
            </p:spPr>
            <p:txBody>
              <a:bodyPr anchor="ctr">
                <a:spAutoFit/>
              </a:bodyPr>
              <a:lstStyle/>
              <a:p>
                <a:endParaRPr lang="zh-CN" altLang="en-US">
                  <a:latin typeface="微软雅黑" pitchFamily="34" charset="-122"/>
                  <a:ea typeface="微软雅黑" pitchFamily="34" charset="-122"/>
                  <a:cs typeface="微软雅黑" pitchFamily="34" charset="-122"/>
                </a:endParaRPr>
              </a:p>
            </p:txBody>
          </p:sp>
          <p:sp>
            <p:nvSpPr>
              <p:cNvPr id="583704" name="AutoShape 22"/>
              <p:cNvSpPr>
                <a:spLocks noChangeArrowheads="1"/>
              </p:cNvSpPr>
              <p:nvPr/>
            </p:nvSpPr>
            <p:spPr bwMode="auto">
              <a:xfrm>
                <a:off x="4335" y="2319"/>
                <a:ext cx="816" cy="417"/>
              </a:xfrm>
              <a:prstGeom prst="star16">
                <a:avLst>
                  <a:gd name="adj" fmla="val 37500"/>
                </a:avLst>
              </a:prstGeom>
              <a:solidFill>
                <a:srgbClr val="FFFF99"/>
              </a:solidFill>
              <a:ln w="9525">
                <a:miter lim="800000"/>
              </a:ln>
              <a:scene3d>
                <a:camera prst="legacyObliqueTopRight"/>
                <a:lightRig rig="legacyFlat3" dir="b"/>
              </a:scene3d>
              <a:sp3d extrusionH="11100" prstMaterial="legacyMatte">
                <a:bevelT w="13500" h="13500" prst="angle"/>
                <a:bevelB w="13500" h="13500" prst="angle"/>
                <a:extrusionClr>
                  <a:srgbClr val="FFFF99"/>
                </a:extrusionClr>
              </a:sp3d>
            </p:spPr>
            <p:txBody>
              <a:bodyPr anchor="ctr">
                <a:spAutoFit/>
                <a:flatTx/>
              </a:bodyPr>
              <a:lstStyle/>
              <a:p>
                <a:endParaRPr lang="zh-CN" altLang="en-US">
                  <a:latin typeface="微软雅黑" pitchFamily="34" charset="-122"/>
                  <a:ea typeface="微软雅黑" pitchFamily="34" charset="-122"/>
                  <a:cs typeface="微软雅黑" pitchFamily="34" charset="-122"/>
                </a:endParaRPr>
              </a:p>
            </p:txBody>
          </p:sp>
        </p:grpSp>
        <p:sp>
          <p:nvSpPr>
            <p:cNvPr id="583702" name="WordArt 23"/>
            <p:cNvSpPr>
              <a:spLocks noChangeArrowheads="1" noChangeShapeType="1" noTextEdit="1"/>
            </p:cNvSpPr>
            <p:nvPr/>
          </p:nvSpPr>
          <p:spPr bwMode="auto">
            <a:xfrm rot="-1357192">
              <a:off x="4224" y="2496"/>
              <a:ext cx="576" cy="384"/>
            </a:xfrm>
            <a:prstGeom prst="rect">
              <a:avLst/>
            </a:prstGeom>
          </p:spPr>
          <p:txBody>
            <a:bodyPr wrap="none" fromWordArt="1">
              <a:prstTxWarp prst="textPlain">
                <a:avLst>
                  <a:gd name="adj" fmla="val 50000"/>
                </a:avLst>
              </a:prstTxWarp>
            </a:bodyPr>
            <a:lstStyle/>
            <a:p>
              <a:pPr algn="ctr"/>
              <a:r>
                <a:rPr lang="zh-CN" altLang="en-US" sz="3600" kern="10">
                  <a:ln w="9525">
                    <a:solidFill>
                      <a:srgbClr val="000000"/>
                    </a:solidFill>
                    <a:round/>
                  </a:ln>
                  <a:solidFill>
                    <a:srgbClr val="FFFF99"/>
                  </a:solidFill>
                  <a:ea typeface="微软雅黑" pitchFamily="34" charset="-122"/>
                </a:rPr>
                <a:t>物体</a:t>
              </a:r>
            </a:p>
            <a:p>
              <a:pPr algn="ctr"/>
              <a:r>
                <a:rPr lang="zh-CN" altLang="en-US" sz="3600" kern="10">
                  <a:ln w="9525">
                    <a:solidFill>
                      <a:srgbClr val="000000"/>
                    </a:solidFill>
                    <a:round/>
                  </a:ln>
                  <a:solidFill>
                    <a:srgbClr val="FFFF99"/>
                  </a:solidFill>
                  <a:ea typeface="微软雅黑" pitchFamily="34" charset="-122"/>
                </a:rPr>
                <a:t>打击</a:t>
              </a:r>
            </a:p>
          </p:txBody>
        </p:sp>
      </p:grpSp>
      <p:sp>
        <p:nvSpPr>
          <p:cNvPr id="583696" name="Text Box 24"/>
          <p:cNvSpPr txBox="1">
            <a:spLocks noChangeArrowheads="1"/>
          </p:cNvSpPr>
          <p:nvPr/>
        </p:nvSpPr>
        <p:spPr bwMode="auto">
          <a:xfrm>
            <a:off x="2743200" y="5638800"/>
            <a:ext cx="4724400" cy="366713"/>
          </a:xfrm>
          <a:prstGeom prst="rect">
            <a:avLst/>
          </a:prstGeom>
          <a:noFill/>
          <a:ln w="9525">
            <a:noFill/>
            <a:miter lim="800000"/>
          </a:ln>
        </p:spPr>
        <p:txBody>
          <a:bodyPr>
            <a:spAutoFit/>
          </a:bodyPr>
          <a:lstStyle/>
          <a:p>
            <a:pPr>
              <a:spcBef>
                <a:spcPct val="50000"/>
              </a:spcBef>
            </a:pPr>
            <a:r>
              <a:rPr kumimoji="1" lang="en-US" altLang="zh-CN" b="1">
                <a:solidFill>
                  <a:srgbClr val="0000CC"/>
                </a:solidFill>
                <a:latin typeface="微软雅黑" pitchFamily="34" charset="-122"/>
                <a:ea typeface="微软雅黑" pitchFamily="34" charset="-122"/>
                <a:cs typeface="微软雅黑" pitchFamily="34" charset="-122"/>
              </a:rPr>
              <a:t>△ </a:t>
            </a:r>
            <a:r>
              <a:rPr kumimoji="1" lang="zh-CN" altLang="en-US" b="1">
                <a:solidFill>
                  <a:srgbClr val="0000CC"/>
                </a:solidFill>
                <a:latin typeface="微软雅黑" pitchFamily="34" charset="-122"/>
                <a:ea typeface="微软雅黑" pitchFamily="34" charset="-122"/>
                <a:cs typeface="微软雅黑" pitchFamily="34" charset="-122"/>
              </a:rPr>
              <a:t>工作现场通道狭窄，紧急疏散时易拥挤</a:t>
            </a:r>
          </a:p>
        </p:txBody>
      </p:sp>
      <p:sp>
        <p:nvSpPr>
          <p:cNvPr id="583697" name="AutoShape 25" descr="照片 028"/>
          <p:cNvSpPr>
            <a:spLocks noChangeArrowheads="1"/>
          </p:cNvSpPr>
          <p:nvPr/>
        </p:nvSpPr>
        <p:spPr bwMode="auto">
          <a:xfrm>
            <a:off x="684213" y="5084763"/>
            <a:ext cx="2016125" cy="407987"/>
          </a:xfrm>
          <a:prstGeom prst="roundRect">
            <a:avLst>
              <a:gd name="adj" fmla="val 16667"/>
            </a:avLst>
          </a:prstGeom>
          <a:blipFill dpi="0" rotWithShape="0">
            <a:blip r:embed="rId4"/>
            <a:srcRect/>
            <a:stretch>
              <a:fillRect/>
            </a:stretch>
          </a:blipFill>
          <a:ln w="9525">
            <a:noFill/>
            <a:round/>
          </a:ln>
        </p:spPr>
        <p:txBody>
          <a:bodyPr anchor="ctr">
            <a:spAutoFit/>
          </a:bodyPr>
          <a:lstStyle/>
          <a:p>
            <a:endParaRPr lang="zh-CN" altLang="en-US">
              <a:latin typeface="微软雅黑" pitchFamily="34" charset="-122"/>
              <a:ea typeface="微软雅黑" pitchFamily="34" charset="-122"/>
              <a:cs typeface="微软雅黑" pitchFamily="34" charset="-122"/>
            </a:endParaRPr>
          </a:p>
        </p:txBody>
      </p:sp>
      <p:sp>
        <p:nvSpPr>
          <p:cNvPr id="583698" name="Text Box 26"/>
          <p:cNvSpPr txBox="1">
            <a:spLocks noChangeArrowheads="1"/>
          </p:cNvSpPr>
          <p:nvPr/>
        </p:nvSpPr>
        <p:spPr bwMode="auto">
          <a:xfrm>
            <a:off x="2743200" y="6019800"/>
            <a:ext cx="4724400" cy="366713"/>
          </a:xfrm>
          <a:prstGeom prst="rect">
            <a:avLst/>
          </a:prstGeom>
          <a:noFill/>
          <a:ln w="9525">
            <a:noFill/>
            <a:miter lim="800000"/>
          </a:ln>
        </p:spPr>
        <p:txBody>
          <a:bodyPr>
            <a:spAutoFit/>
          </a:bodyPr>
          <a:lstStyle/>
          <a:p>
            <a:pPr>
              <a:spcBef>
                <a:spcPct val="50000"/>
              </a:spcBef>
            </a:pPr>
            <a:r>
              <a:rPr kumimoji="1" lang="en-US" altLang="zh-CN" b="1">
                <a:solidFill>
                  <a:srgbClr val="0000CC"/>
                </a:solidFill>
                <a:latin typeface="微软雅黑" pitchFamily="34" charset="-122"/>
                <a:ea typeface="微软雅黑" pitchFamily="34" charset="-122"/>
                <a:cs typeface="微软雅黑" pitchFamily="34" charset="-122"/>
              </a:rPr>
              <a:t>△ </a:t>
            </a:r>
            <a:r>
              <a:rPr kumimoji="1" lang="zh-CN" altLang="en-US" b="1">
                <a:solidFill>
                  <a:srgbClr val="0000CC"/>
                </a:solidFill>
                <a:latin typeface="微软雅黑" pitchFamily="34" charset="-122"/>
                <a:ea typeface="微软雅黑" pitchFamily="34" charset="-122"/>
                <a:cs typeface="微软雅黑" pitchFamily="34" charset="-122"/>
              </a:rPr>
              <a:t>生产紧张，材料多，占用紧急疏散通道</a:t>
            </a:r>
          </a:p>
        </p:txBody>
      </p:sp>
      <p:sp>
        <p:nvSpPr>
          <p:cNvPr id="583699" name="WordArt 27"/>
          <p:cNvSpPr>
            <a:spLocks noChangeArrowheads="1" noChangeShapeType="1" noTextEdit="1"/>
          </p:cNvSpPr>
          <p:nvPr/>
        </p:nvSpPr>
        <p:spPr bwMode="auto">
          <a:xfrm>
            <a:off x="7391400" y="5157788"/>
            <a:ext cx="1428750" cy="1166812"/>
          </a:xfrm>
          <a:prstGeom prst="rect">
            <a:avLst/>
          </a:prstGeom>
        </p:spPr>
        <p:txBody>
          <a:bodyPr wrap="none" fromWordArt="1">
            <a:prstTxWarp prst="textDoubleWave1">
              <a:avLst>
                <a:gd name="adj1" fmla="val 6500"/>
                <a:gd name="adj2" fmla="val 0"/>
              </a:avLst>
            </a:prstTxWarp>
          </a:bodyPr>
          <a:lstStyle/>
          <a:p>
            <a:pPr algn="ctr"/>
            <a:r>
              <a:rPr lang="zh-CN" altLang="en-US" sz="3600" kern="10" spc="-360">
                <a:ln w="12700">
                  <a:solidFill>
                    <a:srgbClr val="000099"/>
                  </a:solidFill>
                  <a:round/>
                </a:ln>
                <a:solidFill>
                  <a:srgbClr val="33CCFF"/>
                </a:solidFill>
                <a:effectLst>
                  <a:outerShdw dist="35921" dir="2700000" algn="ctr" rotWithShape="0">
                    <a:srgbClr val="000099"/>
                  </a:outerShdw>
                </a:effectLst>
                <a:ea typeface="微软雅黑" pitchFamily="34" charset="-122"/>
              </a:rPr>
              <a:t>人员</a:t>
            </a:r>
          </a:p>
          <a:p>
            <a:pPr algn="ctr"/>
            <a:r>
              <a:rPr lang="zh-CN" altLang="en-US" sz="3600" kern="10" spc="-360">
                <a:ln w="12700">
                  <a:solidFill>
                    <a:srgbClr val="000099"/>
                  </a:solidFill>
                  <a:round/>
                </a:ln>
                <a:solidFill>
                  <a:srgbClr val="33CCFF"/>
                </a:solidFill>
                <a:effectLst>
                  <a:outerShdw dist="35921" dir="2700000" algn="ctr" rotWithShape="0">
                    <a:srgbClr val="000099"/>
                  </a:outerShdw>
                </a:effectLst>
                <a:ea typeface="微软雅黑" pitchFamily="34" charset="-122"/>
              </a:rPr>
              <a:t>踩踏</a:t>
            </a:r>
          </a:p>
        </p:txBody>
      </p:sp>
      <p:sp>
        <p:nvSpPr>
          <p:cNvPr id="583700" name="Oval 28" descr="P1040852"/>
          <p:cNvSpPr>
            <a:spLocks noChangeArrowheads="1"/>
          </p:cNvSpPr>
          <p:nvPr/>
        </p:nvSpPr>
        <p:spPr bwMode="auto">
          <a:xfrm>
            <a:off x="6227763" y="1628775"/>
            <a:ext cx="2376487" cy="1295400"/>
          </a:xfrm>
          <a:prstGeom prst="ellipse">
            <a:avLst/>
          </a:prstGeom>
          <a:blipFill dpi="0" rotWithShape="1">
            <a:blip r:embed="rId5"/>
            <a:srcRect/>
            <a:stretch>
              <a:fillRect/>
            </a:stretch>
          </a:blipFill>
          <a:ln w="9525">
            <a:noFill/>
            <a:round/>
          </a:ln>
        </p:spPr>
        <p:txBody>
          <a:bodyPr wrap="none" anchor="ctr" anchorCtr="1"/>
          <a:lstStyle/>
          <a:p>
            <a:pPr>
              <a:spcBef>
                <a:spcPct val="50000"/>
              </a:spcBef>
            </a:pPr>
            <a:endParaRPr kumimoji="1" lang="zh-CN" altLang="zh-CN" sz="1400">
              <a:latin typeface="微软雅黑" pitchFamily="34" charset="-122"/>
              <a:ea typeface="微软雅黑" pitchFamily="34" charset="-122"/>
              <a:cs typeface="微软雅黑" pitchFamily="34" charset="-122"/>
            </a:endParaRPr>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4705" name="组合 9"/>
          <p:cNvGrpSpPr/>
          <p:nvPr/>
        </p:nvGrpSpPr>
        <p:grpSpPr bwMode="auto">
          <a:xfrm>
            <a:off x="1214438" y="1928813"/>
            <a:ext cx="6715125" cy="4525962"/>
            <a:chOff x="468313" y="765175"/>
            <a:chExt cx="8645785" cy="5903913"/>
          </a:xfrm>
        </p:grpSpPr>
        <p:sp>
          <p:nvSpPr>
            <p:cNvPr id="584708" name="AutoShape 2"/>
            <p:cNvSpPr>
              <a:spLocks noChangeArrowheads="1"/>
            </p:cNvSpPr>
            <p:nvPr/>
          </p:nvSpPr>
          <p:spPr bwMode="auto">
            <a:xfrm>
              <a:off x="468313" y="765175"/>
              <a:ext cx="8645785" cy="5903913"/>
            </a:xfrm>
            <a:prstGeom prst="roundRect">
              <a:avLst>
                <a:gd name="adj" fmla="val 4583"/>
              </a:avLst>
            </a:prstGeom>
            <a:gradFill rotWithShape="1">
              <a:gsLst>
                <a:gs pos="0">
                  <a:srgbClr val="CCECFF"/>
                </a:gs>
                <a:gs pos="50000">
                  <a:srgbClr val="FFFF66"/>
                </a:gs>
                <a:gs pos="100000">
                  <a:srgbClr val="CCECFF"/>
                </a:gs>
              </a:gsLst>
              <a:lin ang="5400000" scaled="1"/>
            </a:gradFill>
            <a:ln w="28575">
              <a:solidFill>
                <a:schemeClr val="tx1"/>
              </a:solidFill>
              <a:round/>
            </a:ln>
          </p:spPr>
          <p:txBody>
            <a:bodyPr wrap="none" anchor="ctr"/>
            <a:lstStyle/>
            <a:p>
              <a:endParaRPr lang="zh-CN" altLang="en-US" sz="1200">
                <a:latin typeface="微软雅黑" pitchFamily="34" charset="-122"/>
                <a:ea typeface="微软雅黑" pitchFamily="34" charset="-122"/>
                <a:cs typeface="微软雅黑" pitchFamily="34" charset="-122"/>
              </a:endParaRPr>
            </a:p>
          </p:txBody>
        </p:sp>
        <p:sp>
          <p:nvSpPr>
            <p:cNvPr id="584709" name="AutoShape 3"/>
            <p:cNvSpPr>
              <a:spLocks noChangeArrowheads="1"/>
            </p:cNvSpPr>
            <p:nvPr/>
          </p:nvSpPr>
          <p:spPr bwMode="auto">
            <a:xfrm>
              <a:off x="755650" y="3573463"/>
              <a:ext cx="7620000" cy="576262"/>
            </a:xfrm>
            <a:prstGeom prst="roundRect">
              <a:avLst>
                <a:gd name="adj" fmla="val 16667"/>
              </a:avLst>
            </a:prstGeom>
            <a:solidFill>
              <a:srgbClr val="CCFFFF"/>
            </a:solidFill>
            <a:ln w="9525">
              <a:solidFill>
                <a:schemeClr val="tx1"/>
              </a:solidFill>
              <a:round/>
            </a:ln>
          </p:spPr>
          <p:txBody>
            <a:bodyPr wrap="none" anchor="ctr"/>
            <a:lstStyle/>
            <a:p>
              <a:endParaRPr lang="zh-CN" altLang="en-US" sz="1200">
                <a:latin typeface="微软雅黑" pitchFamily="34" charset="-122"/>
                <a:ea typeface="微软雅黑" pitchFamily="34" charset="-122"/>
                <a:cs typeface="微软雅黑" pitchFamily="34" charset="-122"/>
              </a:endParaRPr>
            </a:p>
          </p:txBody>
        </p:sp>
        <p:sp>
          <p:nvSpPr>
            <p:cNvPr id="584710" name="AutoShape 4"/>
            <p:cNvSpPr>
              <a:spLocks noChangeArrowheads="1"/>
            </p:cNvSpPr>
            <p:nvPr/>
          </p:nvSpPr>
          <p:spPr bwMode="auto">
            <a:xfrm>
              <a:off x="755650" y="836613"/>
              <a:ext cx="7620000" cy="576262"/>
            </a:xfrm>
            <a:prstGeom prst="roundRect">
              <a:avLst>
                <a:gd name="adj" fmla="val 16667"/>
              </a:avLst>
            </a:prstGeom>
            <a:solidFill>
              <a:srgbClr val="CCFFFF"/>
            </a:solidFill>
            <a:ln w="9525">
              <a:solidFill>
                <a:schemeClr val="tx1"/>
              </a:solidFill>
              <a:round/>
            </a:ln>
          </p:spPr>
          <p:txBody>
            <a:bodyPr wrap="none" anchor="ctr"/>
            <a:lstStyle/>
            <a:p>
              <a:endParaRPr lang="zh-CN" altLang="en-US" sz="1200">
                <a:latin typeface="微软雅黑" pitchFamily="34" charset="-122"/>
                <a:ea typeface="微软雅黑" pitchFamily="34" charset="-122"/>
                <a:cs typeface="微软雅黑" pitchFamily="34" charset="-122"/>
              </a:endParaRPr>
            </a:p>
          </p:txBody>
        </p:sp>
        <p:sp>
          <p:nvSpPr>
            <p:cNvPr id="584711" name="Text Box 6"/>
            <p:cNvSpPr txBox="1">
              <a:spLocks noChangeArrowheads="1"/>
            </p:cNvSpPr>
            <p:nvPr/>
          </p:nvSpPr>
          <p:spPr bwMode="auto">
            <a:xfrm>
              <a:off x="755650" y="836613"/>
              <a:ext cx="7034214" cy="453165"/>
            </a:xfrm>
            <a:prstGeom prst="rect">
              <a:avLst/>
            </a:prstGeom>
            <a:noFill/>
            <a:ln w="9525">
              <a:noFill/>
              <a:miter lim="800000"/>
            </a:ln>
          </p:spPr>
          <p:txBody>
            <a:bodyPr>
              <a:spAutoFit/>
            </a:bodyPr>
            <a:lstStyle/>
            <a:p>
              <a:pPr>
                <a:spcBef>
                  <a:spcPct val="50000"/>
                </a:spcBef>
              </a:pPr>
              <a:r>
                <a:rPr kumimoji="1" lang="ja-JP" altLang="en-US">
                  <a:latin typeface="微软雅黑" pitchFamily="34" charset="-122"/>
                  <a:ea typeface="微软雅黑" pitchFamily="34" charset="-122"/>
                  <a:cs typeface="微软雅黑" pitchFamily="34" charset="-122"/>
                </a:rPr>
                <a:t>１．</a:t>
              </a:r>
              <a:r>
                <a:rPr kumimoji="1" lang="zh-CN" altLang="en-US">
                  <a:latin typeface="微软雅黑" pitchFamily="34" charset="-122"/>
                  <a:ea typeface="微软雅黑" pitchFamily="34" charset="-122"/>
                  <a:cs typeface="微软雅黑" pitchFamily="34" charset="-122"/>
                </a:rPr>
                <a:t>提高风险评估的精细度（识别</a:t>
              </a:r>
              <a:r>
                <a:rPr kumimoji="1" lang="en-US" altLang="zh-CN">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评价）</a:t>
              </a:r>
              <a:endParaRPr kumimoji="1" lang="ja-JP" altLang="en-US">
                <a:latin typeface="微软雅黑" pitchFamily="34" charset="-122"/>
                <a:ea typeface="微软雅黑" pitchFamily="34" charset="-122"/>
                <a:cs typeface="微软雅黑" pitchFamily="34" charset="-122"/>
              </a:endParaRPr>
            </a:p>
          </p:txBody>
        </p:sp>
        <p:sp>
          <p:nvSpPr>
            <p:cNvPr id="584712" name="Text Box 7"/>
            <p:cNvSpPr txBox="1">
              <a:spLocks noChangeArrowheads="1"/>
            </p:cNvSpPr>
            <p:nvPr/>
          </p:nvSpPr>
          <p:spPr bwMode="auto">
            <a:xfrm>
              <a:off x="755650" y="3573463"/>
              <a:ext cx="7534274" cy="453165"/>
            </a:xfrm>
            <a:prstGeom prst="rect">
              <a:avLst/>
            </a:prstGeom>
            <a:noFill/>
            <a:ln w="9525">
              <a:noFill/>
              <a:miter lim="800000"/>
            </a:ln>
          </p:spPr>
          <p:txBody>
            <a:bodyPr>
              <a:spAutoFit/>
            </a:bodyPr>
            <a:lstStyle/>
            <a:p>
              <a:r>
                <a:rPr kumimoji="1" lang="ja-JP" altLang="en-US">
                  <a:latin typeface="微软雅黑" pitchFamily="34" charset="-122"/>
                  <a:ea typeface="微软雅黑" pitchFamily="34" charset="-122"/>
                  <a:cs typeface="微软雅黑" pitchFamily="34" charset="-122"/>
                </a:rPr>
                <a:t>２．</a:t>
              </a:r>
              <a:r>
                <a:rPr kumimoji="1" lang="zh-CN" altLang="en-US">
                  <a:latin typeface="微软雅黑" pitchFamily="34" charset="-122"/>
                  <a:ea typeface="微软雅黑" pitchFamily="34" charset="-122"/>
                  <a:cs typeface="微软雅黑" pitchFamily="34" charset="-122"/>
                </a:rPr>
                <a:t>提高安全卫生技能（</a:t>
              </a:r>
              <a:r>
                <a:rPr kumimoji="1" lang="en-US" altLang="zh-CN">
                  <a:latin typeface="微软雅黑" pitchFamily="34" charset="-122"/>
                  <a:ea typeface="微软雅黑" pitchFamily="34" charset="-122"/>
                  <a:cs typeface="微软雅黑" pitchFamily="34" charset="-122"/>
                </a:rPr>
                <a:t>KYT</a:t>
              </a:r>
              <a:r>
                <a:rPr kumimoji="1" lang="zh-CN" altLang="en-US">
                  <a:latin typeface="微软雅黑" pitchFamily="34" charset="-122"/>
                  <a:ea typeface="微软雅黑" pitchFamily="34" charset="-122"/>
                  <a:cs typeface="微软雅黑" pitchFamily="34" charset="-122"/>
                </a:rPr>
                <a:t>）</a:t>
              </a:r>
              <a:endParaRPr kumimoji="1" lang="ja-JP" altLang="en-US" b="1">
                <a:latin typeface="微软雅黑" pitchFamily="34" charset="-122"/>
                <a:ea typeface="微软雅黑" pitchFamily="34" charset="-122"/>
                <a:cs typeface="微软雅黑" pitchFamily="34" charset="-122"/>
              </a:endParaRPr>
            </a:p>
          </p:txBody>
        </p:sp>
        <p:sp>
          <p:nvSpPr>
            <p:cNvPr id="584713" name="Text Box 8"/>
            <p:cNvSpPr txBox="1">
              <a:spLocks noChangeArrowheads="1"/>
            </p:cNvSpPr>
            <p:nvPr/>
          </p:nvSpPr>
          <p:spPr bwMode="auto">
            <a:xfrm>
              <a:off x="827087" y="1557339"/>
              <a:ext cx="6624637" cy="1472786"/>
            </a:xfrm>
            <a:prstGeom prst="rect">
              <a:avLst/>
            </a:prstGeom>
            <a:noFill/>
            <a:ln w="50800">
              <a:noFill/>
              <a:miter lim="800000"/>
            </a:ln>
          </p:spPr>
          <p:txBody>
            <a:bodyPr>
              <a:spAutoFit/>
            </a:bodyPr>
            <a:lstStyle/>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非定常作业、临时作业</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全员参与－－只有作业者知晓的作业</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怎么会</a:t>
              </a:r>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的行动</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　　</a:t>
              </a:r>
              <a:r>
                <a:rPr kumimoji="1" lang="ja-JP" altLang="en-US">
                  <a:solidFill>
                    <a:srgbClr val="FF0000"/>
                  </a:solidFill>
                  <a:latin typeface="微软雅黑" pitchFamily="34" charset="-122"/>
                  <a:ea typeface="微软雅黑" pitchFamily="34" charset="-122"/>
                  <a:cs typeface="微软雅黑" pitchFamily="34" charset="-122"/>
                </a:rPr>
                <a:t>⇒</a:t>
              </a:r>
              <a:r>
                <a:rPr kumimoji="1" lang="zh-CN" altLang="en-US">
                  <a:solidFill>
                    <a:srgbClr val="FF0000"/>
                  </a:solidFill>
                  <a:latin typeface="微软雅黑" pitchFamily="34" charset="-122"/>
                  <a:ea typeface="微软雅黑" pitchFamily="34" charset="-122"/>
                  <a:cs typeface="微软雅黑" pitchFamily="34" charset="-122"/>
                </a:rPr>
                <a:t>日常工作中与作业者沟通交流</a:t>
              </a:r>
              <a:endParaRPr kumimoji="1" lang="ja-JP" altLang="en-US">
                <a:solidFill>
                  <a:srgbClr val="FF0000"/>
                </a:solidFill>
                <a:latin typeface="微软雅黑" pitchFamily="34" charset="-122"/>
                <a:ea typeface="微软雅黑" pitchFamily="34" charset="-122"/>
                <a:cs typeface="微软雅黑" pitchFamily="34" charset="-122"/>
              </a:endParaRPr>
            </a:p>
          </p:txBody>
        </p:sp>
        <p:sp>
          <p:nvSpPr>
            <p:cNvPr id="584714" name="Text Box 9"/>
            <p:cNvSpPr txBox="1">
              <a:spLocks noChangeArrowheads="1"/>
            </p:cNvSpPr>
            <p:nvPr/>
          </p:nvSpPr>
          <p:spPr bwMode="auto">
            <a:xfrm>
              <a:off x="827087" y="4365625"/>
              <a:ext cx="6269962" cy="1472786"/>
            </a:xfrm>
            <a:prstGeom prst="rect">
              <a:avLst/>
            </a:prstGeom>
            <a:noFill/>
            <a:ln w="50800">
              <a:noFill/>
              <a:miter lim="800000"/>
            </a:ln>
          </p:spPr>
          <p:txBody>
            <a:bodyPr wrap="none">
              <a:spAutoFit/>
            </a:bodyPr>
            <a:lstStyle/>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基准、规则的明确化和向作业者的贯彻</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定期、计划性的实施教育</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推进持续性的启发活动</a:t>
              </a:r>
              <a:endParaRPr kumimoji="1" lang="ja-JP" altLang="en-US">
                <a:latin typeface="微软雅黑" pitchFamily="34" charset="-122"/>
                <a:ea typeface="微软雅黑" pitchFamily="34" charset="-122"/>
                <a:cs typeface="微软雅黑" pitchFamily="34" charset="-122"/>
              </a:endParaRPr>
            </a:p>
            <a:p>
              <a:r>
                <a:rPr kumimoji="1" lang="ja-JP" altLang="en-US">
                  <a:latin typeface="微软雅黑" pitchFamily="34" charset="-122"/>
                  <a:ea typeface="微软雅黑" pitchFamily="34" charset="-122"/>
                  <a:cs typeface="微软雅黑" pitchFamily="34" charset="-122"/>
                </a:rPr>
                <a:t>　　</a:t>
              </a:r>
              <a:r>
                <a:rPr kumimoji="1" lang="ja-JP" altLang="en-US">
                  <a:solidFill>
                    <a:srgbClr val="FF0000"/>
                  </a:solidFill>
                  <a:latin typeface="微软雅黑" pitchFamily="34" charset="-122"/>
                  <a:ea typeface="微软雅黑" pitchFamily="34" charset="-122"/>
                  <a:cs typeface="微软雅黑" pitchFamily="34" charset="-122"/>
                </a:rPr>
                <a:t>⇒</a:t>
              </a:r>
              <a:r>
                <a:rPr kumimoji="1" lang="zh-CN" altLang="en-US">
                  <a:solidFill>
                    <a:srgbClr val="FF0000"/>
                  </a:solidFill>
                  <a:latin typeface="微软雅黑" pitchFamily="34" charset="-122"/>
                  <a:ea typeface="微软雅黑" pitchFamily="34" charset="-122"/>
                  <a:cs typeface="微软雅黑" pitchFamily="34" charset="-122"/>
                </a:rPr>
                <a:t>定期提供“知晓、考虑”安全、卫生的机会</a:t>
              </a:r>
              <a:endParaRPr kumimoji="1" lang="ja-JP" altLang="en-US">
                <a:solidFill>
                  <a:srgbClr val="FF0000"/>
                </a:solidFill>
                <a:latin typeface="微软雅黑" pitchFamily="34" charset="-122"/>
                <a:ea typeface="微软雅黑" pitchFamily="34" charset="-122"/>
                <a:cs typeface="微软雅黑" pitchFamily="34" charset="-122"/>
              </a:endParaRPr>
            </a:p>
          </p:txBody>
        </p:sp>
      </p:grpSp>
      <p:sp>
        <p:nvSpPr>
          <p:cNvPr id="58470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584707" name="Rectangle 2"/>
          <p:cNvSpPr>
            <a:spLocks noChangeArrowheads="1"/>
          </p:cNvSpPr>
          <p:nvPr/>
        </p:nvSpPr>
        <p:spPr bwMode="auto">
          <a:xfrm>
            <a:off x="357188" y="1214438"/>
            <a:ext cx="2143125"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微软雅黑" pitchFamily="34" charset="-122"/>
              </a:rPr>
              <a:t>现场管理实践</a:t>
            </a:r>
          </a:p>
        </p:txBody>
      </p:sp>
      <p:sp>
        <p:nvSpPr>
          <p:cNvPr id="12"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124</a:t>
            </a:fld>
            <a:endParaRPr lang="zh-CN" altLang="en-US" dirty="0"/>
          </a:p>
        </p:txBody>
      </p:sp>
    </p:spTree>
  </p:cSld>
  <p:clrMapOvr>
    <a:masterClrMapping/>
  </p:clrMapOvr>
  <p:transition>
    <p:random/>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75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96200" y="76200"/>
            <a:ext cx="1371600" cy="381000"/>
          </a:xfrm>
          <a:prstGeom prst="rect">
            <a:avLst/>
          </a:prstGeom>
          <a:noFill/>
          <a:ln w="9525">
            <a:noFill/>
            <a:miter lim="800000"/>
            <a:headEnd/>
            <a:tailEnd/>
          </a:ln>
        </p:spPr>
      </p:pic>
      <p:grpSp>
        <p:nvGrpSpPr>
          <p:cNvPr id="586754" name="组合 32"/>
          <p:cNvGrpSpPr/>
          <p:nvPr/>
        </p:nvGrpSpPr>
        <p:grpSpPr bwMode="auto">
          <a:xfrm>
            <a:off x="1143000" y="1714500"/>
            <a:ext cx="6848475" cy="4914900"/>
            <a:chOff x="533400" y="838200"/>
            <a:chExt cx="8458200" cy="5791200"/>
          </a:xfrm>
        </p:grpSpPr>
        <p:sp>
          <p:nvSpPr>
            <p:cNvPr id="586757" name="AutoShape 5"/>
            <p:cNvSpPr>
              <a:spLocks noChangeArrowheads="1"/>
            </p:cNvSpPr>
            <p:nvPr/>
          </p:nvSpPr>
          <p:spPr bwMode="auto">
            <a:xfrm>
              <a:off x="3505200" y="914400"/>
              <a:ext cx="838200" cy="533400"/>
            </a:xfrm>
            <a:custGeom>
              <a:avLst/>
              <a:gdLst>
                <a:gd name="T0" fmla="*/ 24086415 w 21600"/>
                <a:gd name="T1" fmla="*/ 0 h 21600"/>
                <a:gd name="T2" fmla="*/ 0 w 21600"/>
                <a:gd name="T3" fmla="*/ 6586009 h 21600"/>
                <a:gd name="T4" fmla="*/ 24086415 w 21600"/>
                <a:gd name="T5" fmla="*/ 13172018 h 21600"/>
                <a:gd name="T6" fmla="*/ 32526815 w 21600"/>
                <a:gd name="T7" fmla="*/ 6586009 h 21600"/>
                <a:gd name="T8" fmla="*/ 17694720 60000 65536"/>
                <a:gd name="T9" fmla="*/ 11796480 60000 65536"/>
                <a:gd name="T10" fmla="*/ 5898240 60000 65536"/>
                <a:gd name="T11" fmla="*/ 0 60000 65536"/>
                <a:gd name="T12" fmla="*/ 3375 w 21600"/>
                <a:gd name="T13" fmla="*/ 5464 h 21600"/>
                <a:gd name="T14" fmla="*/ 18831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586758" name="Rectangle 6"/>
            <p:cNvSpPr>
              <a:spLocks noChangeArrowheads="1"/>
            </p:cNvSpPr>
            <p:nvPr/>
          </p:nvSpPr>
          <p:spPr bwMode="auto">
            <a:xfrm>
              <a:off x="4419600" y="838200"/>
              <a:ext cx="4267200" cy="309563"/>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曾经发生事故的作业</a:t>
              </a:r>
            </a:p>
          </p:txBody>
        </p:sp>
        <p:sp>
          <p:nvSpPr>
            <p:cNvPr id="586759" name="Rectangle 7"/>
            <p:cNvSpPr>
              <a:spLocks noChangeArrowheads="1"/>
            </p:cNvSpPr>
            <p:nvPr/>
          </p:nvSpPr>
          <p:spPr bwMode="auto">
            <a:xfrm>
              <a:off x="4419600" y="1143000"/>
              <a:ext cx="4267200" cy="309563"/>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危险和危险设备作业</a:t>
              </a:r>
            </a:p>
          </p:txBody>
        </p:sp>
        <p:sp>
          <p:nvSpPr>
            <p:cNvPr id="586760" name="Rectangle 8"/>
            <p:cNvSpPr>
              <a:spLocks noChangeArrowheads="1"/>
            </p:cNvSpPr>
            <p:nvPr/>
          </p:nvSpPr>
          <p:spPr bwMode="auto">
            <a:xfrm>
              <a:off x="4419600" y="1447800"/>
              <a:ext cx="4267200" cy="309563"/>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使用新设备</a:t>
              </a:r>
              <a:r>
                <a:rPr lang="en-US" altLang="zh-CN" sz="1600">
                  <a:solidFill>
                    <a:schemeClr val="accent2"/>
                  </a:solidFill>
                  <a:latin typeface="微软雅黑" pitchFamily="34" charset="-122"/>
                  <a:ea typeface="微软雅黑" pitchFamily="34" charset="-122"/>
                  <a:cs typeface="微软雅黑" pitchFamily="34" charset="-122"/>
                </a:rPr>
                <a:t>/</a:t>
              </a:r>
              <a:r>
                <a:rPr lang="zh-CN" altLang="en-US" sz="1600">
                  <a:solidFill>
                    <a:schemeClr val="accent2"/>
                  </a:solidFill>
                  <a:latin typeface="微软雅黑" pitchFamily="34" charset="-122"/>
                  <a:ea typeface="微软雅黑" pitchFamily="34" charset="-122"/>
                  <a:cs typeface="微软雅黑" pitchFamily="34" charset="-122"/>
                </a:rPr>
                <a:t>材料</a:t>
              </a:r>
              <a:r>
                <a:rPr lang="en-US" altLang="zh-CN" sz="1600">
                  <a:solidFill>
                    <a:schemeClr val="accent2"/>
                  </a:solidFill>
                  <a:latin typeface="微软雅黑" pitchFamily="34" charset="-122"/>
                  <a:ea typeface="微软雅黑" pitchFamily="34" charset="-122"/>
                  <a:cs typeface="微软雅黑" pitchFamily="34" charset="-122"/>
                </a:rPr>
                <a:t>/</a:t>
              </a:r>
              <a:r>
                <a:rPr lang="zh-CN" altLang="en-US" sz="1600">
                  <a:solidFill>
                    <a:schemeClr val="accent2"/>
                  </a:solidFill>
                  <a:latin typeface="微软雅黑" pitchFamily="34" charset="-122"/>
                  <a:ea typeface="微软雅黑" pitchFamily="34" charset="-122"/>
                  <a:cs typeface="微软雅黑" pitchFamily="34" charset="-122"/>
                </a:rPr>
                <a:t>工艺</a:t>
              </a:r>
              <a:r>
                <a:rPr lang="en-US" altLang="zh-CN" sz="1600">
                  <a:solidFill>
                    <a:schemeClr val="accent2"/>
                  </a:solidFill>
                  <a:latin typeface="微软雅黑" pitchFamily="34" charset="-122"/>
                  <a:ea typeface="微软雅黑" pitchFamily="34" charset="-122"/>
                  <a:cs typeface="微软雅黑" pitchFamily="34" charset="-122"/>
                </a:rPr>
                <a:t>/</a:t>
              </a:r>
              <a:r>
                <a:rPr lang="zh-CN" altLang="en-US" sz="1600">
                  <a:solidFill>
                    <a:schemeClr val="accent2"/>
                  </a:solidFill>
                  <a:latin typeface="微软雅黑" pitchFamily="34" charset="-122"/>
                  <a:ea typeface="微软雅黑" pitchFamily="34" charset="-122"/>
                  <a:cs typeface="微软雅黑" pitchFamily="34" charset="-122"/>
                </a:rPr>
                <a:t>技术的作业</a:t>
              </a:r>
            </a:p>
          </p:txBody>
        </p:sp>
        <p:sp>
          <p:nvSpPr>
            <p:cNvPr id="586761" name="Rectangle 9"/>
            <p:cNvSpPr>
              <a:spLocks noChangeArrowheads="1"/>
            </p:cNvSpPr>
            <p:nvPr/>
          </p:nvSpPr>
          <p:spPr bwMode="auto">
            <a:xfrm>
              <a:off x="533400" y="914400"/>
              <a:ext cx="2895600" cy="609600"/>
            </a:xfrm>
            <a:prstGeom prst="rect">
              <a:avLst/>
            </a:prstGeom>
            <a:solidFill>
              <a:schemeClr val="accent2"/>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cs typeface="微软雅黑" pitchFamily="34" charset="-122"/>
                </a:rPr>
                <a:t>确定分析作业项目</a:t>
              </a:r>
            </a:p>
          </p:txBody>
        </p:sp>
        <p:sp>
          <p:nvSpPr>
            <p:cNvPr id="586762" name="AutoShape 10"/>
            <p:cNvSpPr>
              <a:spLocks noChangeArrowheads="1"/>
            </p:cNvSpPr>
            <p:nvPr/>
          </p:nvSpPr>
          <p:spPr bwMode="auto">
            <a:xfrm>
              <a:off x="838200" y="1676400"/>
              <a:ext cx="2286000" cy="457200"/>
            </a:xfrm>
            <a:prstGeom prst="downArrow">
              <a:avLst>
                <a:gd name="adj1" fmla="val 58972"/>
                <a:gd name="adj2" fmla="val 40972"/>
              </a:avLst>
            </a:prstGeom>
            <a:solidFill>
              <a:srgbClr val="FFFF00"/>
            </a:solidFill>
            <a:ln w="9525">
              <a:solidFill>
                <a:schemeClr val="tx1"/>
              </a:solid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6763" name="Rectangle 11"/>
            <p:cNvSpPr>
              <a:spLocks noChangeArrowheads="1"/>
            </p:cNvSpPr>
            <p:nvPr/>
          </p:nvSpPr>
          <p:spPr bwMode="auto">
            <a:xfrm>
              <a:off x="533400" y="2286000"/>
              <a:ext cx="2895600" cy="609600"/>
            </a:xfrm>
            <a:prstGeom prst="rect">
              <a:avLst/>
            </a:prstGeom>
            <a:solidFill>
              <a:schemeClr val="accent2"/>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cs typeface="微软雅黑" pitchFamily="34" charset="-122"/>
                </a:rPr>
                <a:t>进行作业调查</a:t>
              </a:r>
            </a:p>
          </p:txBody>
        </p:sp>
        <p:sp>
          <p:nvSpPr>
            <p:cNvPr id="586764" name="Rectangle 12"/>
            <p:cNvSpPr>
              <a:spLocks noChangeArrowheads="1"/>
            </p:cNvSpPr>
            <p:nvPr/>
          </p:nvSpPr>
          <p:spPr bwMode="auto">
            <a:xfrm>
              <a:off x="533400" y="3657600"/>
              <a:ext cx="2895600" cy="609600"/>
            </a:xfrm>
            <a:prstGeom prst="rect">
              <a:avLst/>
            </a:prstGeom>
            <a:solidFill>
              <a:schemeClr val="accent2"/>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cs typeface="微软雅黑" pitchFamily="34" charset="-122"/>
                </a:rPr>
                <a:t>进行作业观察</a:t>
              </a:r>
            </a:p>
          </p:txBody>
        </p:sp>
        <p:sp>
          <p:nvSpPr>
            <p:cNvPr id="586765" name="Rectangle 13"/>
            <p:cNvSpPr>
              <a:spLocks noChangeArrowheads="1"/>
            </p:cNvSpPr>
            <p:nvPr/>
          </p:nvSpPr>
          <p:spPr bwMode="auto">
            <a:xfrm>
              <a:off x="533400" y="4953000"/>
              <a:ext cx="2895600" cy="609600"/>
            </a:xfrm>
            <a:prstGeom prst="rect">
              <a:avLst/>
            </a:prstGeom>
            <a:solidFill>
              <a:schemeClr val="accent2"/>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cs typeface="微软雅黑" pitchFamily="34" charset="-122"/>
                </a:rPr>
                <a:t>进行分析研究</a:t>
              </a:r>
            </a:p>
          </p:txBody>
        </p:sp>
        <p:sp>
          <p:nvSpPr>
            <p:cNvPr id="586766" name="Rectangle 14"/>
            <p:cNvSpPr>
              <a:spLocks noChangeArrowheads="1"/>
            </p:cNvSpPr>
            <p:nvPr/>
          </p:nvSpPr>
          <p:spPr bwMode="auto">
            <a:xfrm>
              <a:off x="533400" y="6019800"/>
              <a:ext cx="2895600" cy="609600"/>
            </a:xfrm>
            <a:prstGeom prst="rect">
              <a:avLst/>
            </a:prstGeom>
            <a:solidFill>
              <a:schemeClr val="accent2"/>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cs typeface="微软雅黑" pitchFamily="34" charset="-122"/>
                </a:rPr>
                <a:t>作业过程改进</a:t>
              </a:r>
            </a:p>
          </p:txBody>
        </p:sp>
        <p:sp>
          <p:nvSpPr>
            <p:cNvPr id="586767" name="Rectangle 15"/>
            <p:cNvSpPr>
              <a:spLocks noChangeArrowheads="1"/>
            </p:cNvSpPr>
            <p:nvPr/>
          </p:nvSpPr>
          <p:spPr bwMode="auto">
            <a:xfrm>
              <a:off x="4419600" y="1752600"/>
              <a:ext cx="4267200" cy="309563"/>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操作复杂困难的作业</a:t>
              </a:r>
              <a:r>
                <a:rPr lang="en-US" altLang="zh-CN" sz="1600">
                  <a:solidFill>
                    <a:schemeClr val="accent2"/>
                  </a:solidFill>
                  <a:latin typeface="微软雅黑" pitchFamily="34" charset="-122"/>
                  <a:ea typeface="微软雅黑" pitchFamily="34" charset="-122"/>
                  <a:cs typeface="微软雅黑" pitchFamily="34" charset="-122"/>
                </a:rPr>
                <a:t>/</a:t>
              </a:r>
              <a:r>
                <a:rPr lang="zh-CN" altLang="en-US" sz="1600">
                  <a:solidFill>
                    <a:schemeClr val="accent2"/>
                  </a:solidFill>
                  <a:latin typeface="微软雅黑" pitchFamily="34" charset="-122"/>
                  <a:ea typeface="微软雅黑" pitchFamily="34" charset="-122"/>
                  <a:cs typeface="微软雅黑" pitchFamily="34" charset="-122"/>
                </a:rPr>
                <a:t>紧张的作业</a:t>
              </a:r>
            </a:p>
          </p:txBody>
        </p:sp>
        <p:sp>
          <p:nvSpPr>
            <p:cNvPr id="586768" name="AutoShape 16"/>
            <p:cNvSpPr>
              <a:spLocks noChangeArrowheads="1"/>
            </p:cNvSpPr>
            <p:nvPr/>
          </p:nvSpPr>
          <p:spPr bwMode="auto">
            <a:xfrm>
              <a:off x="3505200" y="2286000"/>
              <a:ext cx="838200" cy="533400"/>
            </a:xfrm>
            <a:custGeom>
              <a:avLst/>
              <a:gdLst>
                <a:gd name="T0" fmla="*/ 24086415 w 21600"/>
                <a:gd name="T1" fmla="*/ 0 h 21600"/>
                <a:gd name="T2" fmla="*/ 0 w 21600"/>
                <a:gd name="T3" fmla="*/ 6586009 h 21600"/>
                <a:gd name="T4" fmla="*/ 24086415 w 21600"/>
                <a:gd name="T5" fmla="*/ 13172018 h 21600"/>
                <a:gd name="T6" fmla="*/ 32526815 w 21600"/>
                <a:gd name="T7" fmla="*/ 6586009 h 21600"/>
                <a:gd name="T8" fmla="*/ 17694720 60000 65536"/>
                <a:gd name="T9" fmla="*/ 11796480 60000 65536"/>
                <a:gd name="T10" fmla="*/ 5898240 60000 65536"/>
                <a:gd name="T11" fmla="*/ 0 60000 65536"/>
                <a:gd name="T12" fmla="*/ 3375 w 21600"/>
                <a:gd name="T13" fmla="*/ 5464 h 21600"/>
                <a:gd name="T14" fmla="*/ 18831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586769" name="Rectangle 17"/>
            <p:cNvSpPr>
              <a:spLocks noChangeArrowheads="1"/>
            </p:cNvSpPr>
            <p:nvPr/>
          </p:nvSpPr>
          <p:spPr bwMode="auto">
            <a:xfrm>
              <a:off x="4419600" y="22812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调查作业过程、内容</a:t>
              </a:r>
            </a:p>
          </p:txBody>
        </p:sp>
        <p:sp>
          <p:nvSpPr>
            <p:cNvPr id="586770" name="Rectangle 18"/>
            <p:cNvSpPr>
              <a:spLocks noChangeArrowheads="1"/>
            </p:cNvSpPr>
            <p:nvPr/>
          </p:nvSpPr>
          <p:spPr bwMode="auto">
            <a:xfrm>
              <a:off x="4419600" y="25860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调查与作业有关的规程和制度</a:t>
              </a:r>
            </a:p>
          </p:txBody>
        </p:sp>
        <p:sp>
          <p:nvSpPr>
            <p:cNvPr id="586771" name="Rectangle 19"/>
            <p:cNvSpPr>
              <a:spLocks noChangeArrowheads="1"/>
            </p:cNvSpPr>
            <p:nvPr/>
          </p:nvSpPr>
          <p:spPr bwMode="auto">
            <a:xfrm>
              <a:off x="4419600" y="28908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调查设备、工艺和环境情况</a:t>
              </a:r>
            </a:p>
          </p:txBody>
        </p:sp>
        <p:sp>
          <p:nvSpPr>
            <p:cNvPr id="586772" name="Rectangle 20"/>
            <p:cNvSpPr>
              <a:spLocks noChangeArrowheads="1"/>
            </p:cNvSpPr>
            <p:nvPr/>
          </p:nvSpPr>
          <p:spPr bwMode="auto">
            <a:xfrm>
              <a:off x="4419600" y="31956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调查曾发生的事故及其原因</a:t>
              </a:r>
            </a:p>
          </p:txBody>
        </p:sp>
        <p:sp>
          <p:nvSpPr>
            <p:cNvPr id="586773" name="AutoShape 21"/>
            <p:cNvSpPr>
              <a:spLocks noChangeArrowheads="1"/>
            </p:cNvSpPr>
            <p:nvPr/>
          </p:nvSpPr>
          <p:spPr bwMode="auto">
            <a:xfrm>
              <a:off x="3505200" y="3657600"/>
              <a:ext cx="838200" cy="533400"/>
            </a:xfrm>
            <a:custGeom>
              <a:avLst/>
              <a:gdLst>
                <a:gd name="T0" fmla="*/ 24086415 w 21600"/>
                <a:gd name="T1" fmla="*/ 0 h 21600"/>
                <a:gd name="T2" fmla="*/ 0 w 21600"/>
                <a:gd name="T3" fmla="*/ 6586009 h 21600"/>
                <a:gd name="T4" fmla="*/ 24086415 w 21600"/>
                <a:gd name="T5" fmla="*/ 13172018 h 21600"/>
                <a:gd name="T6" fmla="*/ 32526815 w 21600"/>
                <a:gd name="T7" fmla="*/ 6586009 h 21600"/>
                <a:gd name="T8" fmla="*/ 17694720 60000 65536"/>
                <a:gd name="T9" fmla="*/ 11796480 60000 65536"/>
                <a:gd name="T10" fmla="*/ 5898240 60000 65536"/>
                <a:gd name="T11" fmla="*/ 0 60000 65536"/>
                <a:gd name="T12" fmla="*/ 3375 w 21600"/>
                <a:gd name="T13" fmla="*/ 5464 h 21600"/>
                <a:gd name="T14" fmla="*/ 18831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586774" name="Rectangle 22"/>
            <p:cNvSpPr>
              <a:spLocks noChangeArrowheads="1"/>
            </p:cNvSpPr>
            <p:nvPr/>
          </p:nvSpPr>
          <p:spPr bwMode="auto">
            <a:xfrm>
              <a:off x="4419600" y="37290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目视作业全过程并记录动作要素和时间</a:t>
              </a:r>
            </a:p>
          </p:txBody>
        </p:sp>
        <p:sp>
          <p:nvSpPr>
            <p:cNvPr id="586775" name="Rectangle 23"/>
            <p:cNvSpPr>
              <a:spLocks noChangeArrowheads="1"/>
            </p:cNvSpPr>
            <p:nvPr/>
          </p:nvSpPr>
          <p:spPr bwMode="auto">
            <a:xfrm>
              <a:off x="4419600" y="4033838"/>
              <a:ext cx="4267200" cy="309562"/>
            </a:xfrm>
            <a:prstGeom prst="rect">
              <a:avLst/>
            </a:prstGeom>
            <a:no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录象动作全过程，然后放映，观察和记录</a:t>
              </a:r>
            </a:p>
          </p:txBody>
        </p:sp>
        <p:sp>
          <p:nvSpPr>
            <p:cNvPr id="586776" name="AutoShape 24"/>
            <p:cNvSpPr>
              <a:spLocks noChangeArrowheads="1"/>
            </p:cNvSpPr>
            <p:nvPr/>
          </p:nvSpPr>
          <p:spPr bwMode="auto">
            <a:xfrm>
              <a:off x="3505200" y="4953000"/>
              <a:ext cx="838200" cy="533400"/>
            </a:xfrm>
            <a:custGeom>
              <a:avLst/>
              <a:gdLst>
                <a:gd name="T0" fmla="*/ 24086415 w 21600"/>
                <a:gd name="T1" fmla="*/ 0 h 21600"/>
                <a:gd name="T2" fmla="*/ 0 w 21600"/>
                <a:gd name="T3" fmla="*/ 6586009 h 21600"/>
                <a:gd name="T4" fmla="*/ 24086415 w 21600"/>
                <a:gd name="T5" fmla="*/ 13172018 h 21600"/>
                <a:gd name="T6" fmla="*/ 32526815 w 21600"/>
                <a:gd name="T7" fmla="*/ 6586009 h 21600"/>
                <a:gd name="T8" fmla="*/ 17694720 60000 65536"/>
                <a:gd name="T9" fmla="*/ 11796480 60000 65536"/>
                <a:gd name="T10" fmla="*/ 5898240 60000 65536"/>
                <a:gd name="T11" fmla="*/ 0 60000 65536"/>
                <a:gd name="T12" fmla="*/ 3375 w 21600"/>
                <a:gd name="T13" fmla="*/ 5464 h 21600"/>
                <a:gd name="T14" fmla="*/ 18831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586777" name="Rectangle 25"/>
            <p:cNvSpPr>
              <a:spLocks noChangeArrowheads="1"/>
            </p:cNvSpPr>
            <p:nvPr/>
          </p:nvSpPr>
          <p:spPr bwMode="auto">
            <a:xfrm>
              <a:off x="4419600" y="4724400"/>
              <a:ext cx="4267200" cy="1143000"/>
            </a:xfrm>
            <a:prstGeom prst="rect">
              <a:avLst/>
            </a:prstGeom>
            <a:noFill/>
            <a:ln w="12700">
              <a:solidFill>
                <a:schemeClr val="tx2"/>
              </a:solidFill>
              <a:miter lim="800000"/>
            </a:ln>
          </p:spPr>
          <p:txBody>
            <a:bodyPr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cs typeface="微软雅黑" pitchFamily="34" charset="-122"/>
                </a:rPr>
                <a:t>采用</a:t>
              </a:r>
              <a:r>
                <a:rPr lang="en-US" altLang="zh-CN" sz="1600">
                  <a:solidFill>
                    <a:schemeClr val="accent2"/>
                  </a:solidFill>
                  <a:latin typeface="微软雅黑" pitchFamily="34" charset="-122"/>
                  <a:ea typeface="微软雅黑" pitchFamily="34" charset="-122"/>
                  <a:cs typeface="微软雅黑" pitchFamily="34" charset="-122"/>
                </a:rPr>
                <a:t>5W1H</a:t>
              </a:r>
              <a:r>
                <a:rPr lang="zh-CN" altLang="en-US" sz="1600">
                  <a:solidFill>
                    <a:schemeClr val="accent2"/>
                  </a:solidFill>
                  <a:latin typeface="微软雅黑" pitchFamily="34" charset="-122"/>
                  <a:ea typeface="微软雅黑" pitchFamily="34" charset="-122"/>
                  <a:cs typeface="微软雅黑" pitchFamily="34" charset="-122"/>
                </a:rPr>
                <a:t>分析法从原因、对象、地点、时间、人员、方法六方面依次进行系统提问和考察</a:t>
              </a:r>
            </a:p>
          </p:txBody>
        </p:sp>
        <p:sp>
          <p:nvSpPr>
            <p:cNvPr id="586778" name="AutoShape 26"/>
            <p:cNvSpPr>
              <a:spLocks noChangeArrowheads="1"/>
            </p:cNvSpPr>
            <p:nvPr/>
          </p:nvSpPr>
          <p:spPr bwMode="auto">
            <a:xfrm>
              <a:off x="838200" y="3048000"/>
              <a:ext cx="2286000" cy="457200"/>
            </a:xfrm>
            <a:prstGeom prst="downArrow">
              <a:avLst>
                <a:gd name="adj1" fmla="val 58972"/>
                <a:gd name="adj2" fmla="val 40972"/>
              </a:avLst>
            </a:prstGeom>
            <a:solidFill>
              <a:srgbClr val="FFFF00"/>
            </a:solidFill>
            <a:ln w="9525">
              <a:solidFill>
                <a:schemeClr val="tx1"/>
              </a:solid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6779" name="AutoShape 27"/>
            <p:cNvSpPr>
              <a:spLocks noChangeArrowheads="1"/>
            </p:cNvSpPr>
            <p:nvPr/>
          </p:nvSpPr>
          <p:spPr bwMode="auto">
            <a:xfrm>
              <a:off x="838200" y="4343400"/>
              <a:ext cx="2286000" cy="457200"/>
            </a:xfrm>
            <a:prstGeom prst="downArrow">
              <a:avLst>
                <a:gd name="adj1" fmla="val 58972"/>
                <a:gd name="adj2" fmla="val 40972"/>
              </a:avLst>
            </a:prstGeom>
            <a:solidFill>
              <a:srgbClr val="FFFF00"/>
            </a:solidFill>
            <a:ln w="9525">
              <a:solidFill>
                <a:schemeClr val="tx1"/>
              </a:solid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6780" name="AutoShape 28"/>
            <p:cNvSpPr>
              <a:spLocks noChangeArrowheads="1"/>
            </p:cNvSpPr>
            <p:nvPr/>
          </p:nvSpPr>
          <p:spPr bwMode="auto">
            <a:xfrm>
              <a:off x="838200" y="5638800"/>
              <a:ext cx="2286000" cy="304800"/>
            </a:xfrm>
            <a:prstGeom prst="downArrow">
              <a:avLst>
                <a:gd name="adj1" fmla="val 59028"/>
                <a:gd name="adj2" fmla="val 55208"/>
              </a:avLst>
            </a:prstGeom>
            <a:solidFill>
              <a:srgbClr val="FFFF00"/>
            </a:solidFill>
            <a:ln w="9525">
              <a:solidFill>
                <a:schemeClr val="tx1"/>
              </a:solidFill>
              <a:miter lim="800000"/>
            </a:ln>
          </p:spPr>
          <p:txBody>
            <a:bodyPr vert="eaVert" wrap="none" anchor="ctr"/>
            <a:lstStyle/>
            <a:p>
              <a:endParaRPr lang="zh-CN" altLang="en-US" sz="1600">
                <a:latin typeface="微软雅黑" pitchFamily="34" charset="-122"/>
                <a:ea typeface="微软雅黑" pitchFamily="34" charset="-122"/>
                <a:cs typeface="微软雅黑" pitchFamily="34" charset="-122"/>
              </a:endParaRPr>
            </a:p>
          </p:txBody>
        </p:sp>
        <p:sp>
          <p:nvSpPr>
            <p:cNvPr id="586781" name="Rectangle 29"/>
            <p:cNvSpPr>
              <a:spLocks noChangeArrowheads="1"/>
            </p:cNvSpPr>
            <p:nvPr/>
          </p:nvSpPr>
          <p:spPr bwMode="auto">
            <a:xfrm>
              <a:off x="3505200" y="6019800"/>
              <a:ext cx="1371600" cy="609600"/>
            </a:xfrm>
            <a:prstGeom prst="rect">
              <a:avLst/>
            </a:prstGeom>
            <a:solidFill>
              <a:srgbClr val="00FFFF"/>
            </a:solidFill>
            <a:ln w="12700">
              <a:solidFill>
                <a:schemeClr val="tx2"/>
              </a:solidFill>
              <a:miter lim="800000"/>
            </a:ln>
          </p:spPr>
          <p:txBody>
            <a:bodyPr wrap="none" lIns="90488" tIns="44450" rIns="90488" bIns="44450" anchor="ctr"/>
            <a:lstStyle/>
            <a:p>
              <a:pPr algn="ctr" eaLnBrk="0" hangingPunct="0">
                <a:lnSpc>
                  <a:spcPct val="70000"/>
                </a:lnSpc>
                <a:spcBef>
                  <a:spcPct val="20000"/>
                </a:spcBef>
                <a:buClr>
                  <a:srgbClr val="003399"/>
                </a:buClr>
                <a:buSzPct val="100000"/>
              </a:pPr>
              <a:r>
                <a:rPr lang="zh-CN" altLang="en-US" sz="1600">
                  <a:latin typeface="微软雅黑" pitchFamily="34" charset="-122"/>
                  <a:ea typeface="微软雅黑" pitchFamily="34" charset="-122"/>
                  <a:cs typeface="微软雅黑" pitchFamily="34" charset="-122"/>
                </a:rPr>
                <a:t>取消</a:t>
              </a:r>
            </a:p>
            <a:p>
              <a:pPr algn="ctr" eaLnBrk="0" hangingPunct="0">
                <a:lnSpc>
                  <a:spcPct val="70000"/>
                </a:lnSpc>
                <a:spcBef>
                  <a:spcPct val="20000"/>
                </a:spcBef>
                <a:buClr>
                  <a:srgbClr val="003399"/>
                </a:buClr>
                <a:buSzPct val="100000"/>
              </a:pPr>
              <a:r>
                <a:rPr lang="zh-CN" altLang="en-US" sz="1600">
                  <a:latin typeface="微软雅黑" pitchFamily="34" charset="-122"/>
                  <a:ea typeface="微软雅黑" pitchFamily="34" charset="-122"/>
                  <a:cs typeface="微软雅黑" pitchFamily="34" charset="-122"/>
                </a:rPr>
                <a:t>（</a:t>
              </a:r>
              <a:r>
                <a:rPr lang="en-US" altLang="zh-CN" sz="1600">
                  <a:latin typeface="微软雅黑" pitchFamily="34" charset="-122"/>
                  <a:ea typeface="微软雅黑" pitchFamily="34" charset="-122"/>
                  <a:cs typeface="微软雅黑" pitchFamily="34" charset="-122"/>
                </a:rPr>
                <a:t>Eliminate)</a:t>
              </a:r>
            </a:p>
          </p:txBody>
        </p:sp>
        <p:sp>
          <p:nvSpPr>
            <p:cNvPr id="586782" name="Rectangle 30"/>
            <p:cNvSpPr>
              <a:spLocks noChangeArrowheads="1"/>
            </p:cNvSpPr>
            <p:nvPr/>
          </p:nvSpPr>
          <p:spPr bwMode="auto">
            <a:xfrm>
              <a:off x="4876800" y="6019800"/>
              <a:ext cx="1371600" cy="609600"/>
            </a:xfrm>
            <a:prstGeom prst="rect">
              <a:avLst/>
            </a:prstGeom>
            <a:solidFill>
              <a:srgbClr val="00FFFF"/>
            </a:solidFill>
            <a:ln w="12700">
              <a:solidFill>
                <a:schemeClr val="tx2"/>
              </a:solidFill>
              <a:miter lim="800000"/>
            </a:ln>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cs typeface="微软雅黑" pitchFamily="34" charset="-122"/>
                </a:rPr>
                <a:t>合并</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cs typeface="微软雅黑" pitchFamily="34" charset="-122"/>
                </a:rPr>
                <a:t>(Combine)</a:t>
              </a:r>
            </a:p>
          </p:txBody>
        </p:sp>
        <p:sp>
          <p:nvSpPr>
            <p:cNvPr id="586783" name="Rectangle 31"/>
            <p:cNvSpPr>
              <a:spLocks noChangeArrowheads="1"/>
            </p:cNvSpPr>
            <p:nvPr/>
          </p:nvSpPr>
          <p:spPr bwMode="auto">
            <a:xfrm>
              <a:off x="6248400" y="6019800"/>
              <a:ext cx="1371600" cy="609600"/>
            </a:xfrm>
            <a:prstGeom prst="rect">
              <a:avLst/>
            </a:prstGeom>
            <a:solidFill>
              <a:srgbClr val="00FFFF"/>
            </a:solidFill>
            <a:ln w="12700">
              <a:solidFill>
                <a:schemeClr val="tx2"/>
              </a:solidFill>
              <a:miter lim="800000"/>
            </a:ln>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cs typeface="微软雅黑" pitchFamily="34" charset="-122"/>
                </a:rPr>
                <a:t>重组</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cs typeface="微软雅黑" pitchFamily="34" charset="-122"/>
                </a:rPr>
                <a:t>(Rearrange)</a:t>
              </a:r>
            </a:p>
          </p:txBody>
        </p:sp>
        <p:sp>
          <p:nvSpPr>
            <p:cNvPr id="586784" name="Rectangle 32"/>
            <p:cNvSpPr>
              <a:spLocks noChangeArrowheads="1"/>
            </p:cNvSpPr>
            <p:nvPr/>
          </p:nvSpPr>
          <p:spPr bwMode="auto">
            <a:xfrm>
              <a:off x="7620000" y="6019800"/>
              <a:ext cx="1371600" cy="609600"/>
            </a:xfrm>
            <a:prstGeom prst="rect">
              <a:avLst/>
            </a:prstGeom>
            <a:solidFill>
              <a:srgbClr val="00FFFF"/>
            </a:solidFill>
            <a:ln w="12700">
              <a:solidFill>
                <a:schemeClr val="tx2"/>
              </a:solidFill>
              <a:miter lim="800000"/>
            </a:ln>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cs typeface="微软雅黑" pitchFamily="34" charset="-122"/>
                </a:rPr>
                <a:t>简化</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cs typeface="微软雅黑" pitchFamily="34" charset="-122"/>
                </a:rPr>
                <a:t>(Simple)</a:t>
              </a:r>
            </a:p>
          </p:txBody>
        </p:sp>
      </p:grpSp>
      <p:sp>
        <p:nvSpPr>
          <p:cNvPr id="586755" name="Rectangle 2"/>
          <p:cNvSpPr>
            <a:spLocks noChangeArrowheads="1"/>
          </p:cNvSpPr>
          <p:nvPr/>
        </p:nvSpPr>
        <p:spPr bwMode="auto">
          <a:xfrm>
            <a:off x="357188" y="1214438"/>
            <a:ext cx="2143125"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微软雅黑" pitchFamily="34" charset="-122"/>
              </a:rPr>
              <a:t>作业过程分析</a:t>
            </a:r>
          </a:p>
        </p:txBody>
      </p:sp>
      <p:sp>
        <p:nvSpPr>
          <p:cNvPr id="58675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34"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125</a:t>
            </a:fld>
            <a:endParaRPr lang="zh-CN" altLang="en-US" dirty="0"/>
          </a:p>
        </p:txBody>
      </p:sp>
    </p:spTree>
  </p:cSld>
  <p:clrMapOvr>
    <a:masterClrMapping/>
  </p:clrMapOvr>
  <p:transition>
    <p:rand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1"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96200" y="76200"/>
            <a:ext cx="1371600" cy="381000"/>
          </a:xfrm>
          <a:prstGeom prst="rect">
            <a:avLst/>
          </a:prstGeom>
          <a:noFill/>
          <a:ln w="9525">
            <a:noFill/>
            <a:miter lim="800000"/>
            <a:headEnd/>
            <a:tailEnd/>
          </a:ln>
        </p:spPr>
      </p:pic>
      <p:grpSp>
        <p:nvGrpSpPr>
          <p:cNvPr id="524292" name="组合 8"/>
          <p:cNvGrpSpPr/>
          <p:nvPr/>
        </p:nvGrpSpPr>
        <p:grpSpPr bwMode="auto">
          <a:xfrm>
            <a:off x="928688" y="1428750"/>
            <a:ext cx="7548562" cy="5272088"/>
            <a:chOff x="457200" y="838200"/>
            <a:chExt cx="8305800" cy="5862638"/>
          </a:xfrm>
        </p:grpSpPr>
        <p:sp>
          <p:nvSpPr>
            <p:cNvPr id="524294" name="Text Box 5"/>
            <p:cNvSpPr txBox="1">
              <a:spLocks noChangeArrowheads="1"/>
            </p:cNvSpPr>
            <p:nvPr/>
          </p:nvSpPr>
          <p:spPr bwMode="auto">
            <a:xfrm>
              <a:off x="1600200" y="1571612"/>
              <a:ext cx="914400" cy="336550"/>
            </a:xfrm>
            <a:prstGeom prst="rect">
              <a:avLst/>
            </a:prstGeom>
            <a:noFill/>
            <a:ln w="9525">
              <a:noFill/>
              <a:miter lim="800000"/>
            </a:ln>
          </p:spPr>
          <p:txBody>
            <a:bodyPr>
              <a:spAutoFit/>
            </a:bodyPr>
            <a:lstStyle/>
            <a:p>
              <a:pPr algn="ctr">
                <a:spcBef>
                  <a:spcPct val="50000"/>
                </a:spcBef>
              </a:pPr>
              <a:r>
                <a:rPr kumimoji="1" lang="zh-CN" altLang="en-US" sz="1600">
                  <a:latin typeface="微软雅黑" pitchFamily="34" charset="-122"/>
                  <a:ea typeface="微软雅黑" pitchFamily="34" charset="-122"/>
                  <a:cs typeface="微软雅黑" pitchFamily="34" charset="-122"/>
                </a:rPr>
                <a:t>提  问</a:t>
              </a:r>
            </a:p>
          </p:txBody>
        </p:sp>
        <p:sp>
          <p:nvSpPr>
            <p:cNvPr id="524295" name="Text Box 6"/>
            <p:cNvSpPr txBox="1">
              <a:spLocks noChangeArrowheads="1"/>
            </p:cNvSpPr>
            <p:nvPr/>
          </p:nvSpPr>
          <p:spPr bwMode="auto">
            <a:xfrm>
              <a:off x="533400" y="1857364"/>
              <a:ext cx="914400" cy="336550"/>
            </a:xfrm>
            <a:prstGeom prst="rect">
              <a:avLst/>
            </a:prstGeom>
            <a:noFill/>
            <a:ln w="9525">
              <a:noFill/>
              <a:miter lim="800000"/>
            </a:ln>
          </p:spPr>
          <p:txBody>
            <a:bodyPr>
              <a:spAutoFit/>
            </a:bodyPr>
            <a:lstStyle/>
            <a:p>
              <a:pPr algn="ctr">
                <a:spcBef>
                  <a:spcPct val="50000"/>
                </a:spcBef>
              </a:pPr>
              <a:r>
                <a:rPr kumimoji="1" lang="en-US" altLang="zh-CN" sz="1600">
                  <a:latin typeface="微软雅黑" pitchFamily="34" charset="-122"/>
                  <a:ea typeface="微软雅黑" pitchFamily="34" charset="-122"/>
                  <a:cs typeface="微软雅黑" pitchFamily="34" charset="-122"/>
                </a:rPr>
                <a:t>5W1H</a:t>
              </a:r>
            </a:p>
          </p:txBody>
        </p:sp>
        <p:sp>
          <p:nvSpPr>
            <p:cNvPr id="524296" name="Rectangle 8"/>
            <p:cNvSpPr>
              <a:spLocks noChangeArrowheads="1"/>
            </p:cNvSpPr>
            <p:nvPr/>
          </p:nvSpPr>
          <p:spPr bwMode="auto">
            <a:xfrm>
              <a:off x="2133600" y="838200"/>
              <a:ext cx="4267200" cy="457200"/>
            </a:xfrm>
            <a:prstGeom prst="rect">
              <a:avLst/>
            </a:prstGeom>
            <a:solidFill>
              <a:srgbClr val="FFFF00"/>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en-US" altLang="zh-CN" sz="2800" b="1">
                  <a:solidFill>
                    <a:schemeClr val="accent2"/>
                  </a:solidFill>
                  <a:latin typeface="微软雅黑" pitchFamily="34" charset="-122"/>
                  <a:ea typeface="微软雅黑" pitchFamily="34" charset="-122"/>
                  <a:cs typeface="微软雅黑" pitchFamily="34" charset="-122"/>
                </a:rPr>
                <a:t>5W1H</a:t>
              </a:r>
              <a:r>
                <a:rPr lang="zh-CN" altLang="en-US" sz="2800" b="1">
                  <a:solidFill>
                    <a:schemeClr val="accent2"/>
                  </a:solidFill>
                  <a:latin typeface="微软雅黑" pitchFamily="34" charset="-122"/>
                  <a:ea typeface="微软雅黑" pitchFamily="34" charset="-122"/>
                  <a:cs typeface="微软雅黑" pitchFamily="34" charset="-122"/>
                </a:rPr>
                <a:t>分析法分解</a:t>
              </a:r>
            </a:p>
          </p:txBody>
        </p:sp>
      </p:grpSp>
      <p:sp>
        <p:nvSpPr>
          <p:cNvPr id="52429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126</a:t>
            </a:fld>
            <a:endParaRPr lang="zh-CN" altLang="en-US" dirty="0"/>
          </a:p>
        </p:txBody>
      </p:sp>
      <p:pic>
        <p:nvPicPr>
          <p:cNvPr id="11265" name="图片 11264"/>
          <p:cNvPicPr>
            <a:picLocks noChangeAspect="1"/>
          </p:cNvPicPr>
          <p:nvPr/>
        </p:nvPicPr>
        <p:blipFill>
          <a:blip r:embed="rId4"/>
          <a:stretch>
            <a:fillRect/>
          </a:stretch>
        </p:blipFill>
        <p:spPr>
          <a:xfrm>
            <a:off x="927100" y="1905000"/>
            <a:ext cx="7543800" cy="4787900"/>
          </a:xfrm>
          <a:prstGeom prst="rect">
            <a:avLst/>
          </a:prstGeom>
          <a:noFill/>
          <a:ln w="9525">
            <a:noFill/>
          </a:ln>
        </p:spPr>
      </p:pic>
    </p:spTree>
  </p:cSld>
  <p:clrMapOvr>
    <a:masterClrMapping/>
  </p:clrMapOvr>
  <p:transition>
    <p:random/>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Rectangle 6"/>
          <p:cNvSpPr>
            <a:spLocks noChangeArrowheads="1"/>
          </p:cNvSpPr>
          <p:nvPr/>
        </p:nvSpPr>
        <p:spPr bwMode="auto">
          <a:xfrm>
            <a:off x="304800" y="1311275"/>
            <a:ext cx="8636000" cy="731838"/>
          </a:xfrm>
          <a:prstGeom prst="rect">
            <a:avLst/>
          </a:prstGeom>
          <a:solidFill>
            <a:srgbClr val="FFFF00"/>
          </a:solidFill>
          <a:ln w="9525">
            <a:noFill/>
            <a:miter lim="800000"/>
          </a:ln>
        </p:spPr>
        <p:txBody>
          <a:bodyPr>
            <a:spAutoFit/>
          </a:bodyPr>
          <a:lstStyle/>
          <a:p>
            <a:r>
              <a:rPr kumimoji="1" lang="zh-CN" altLang="en-US" sz="2400" b="1">
                <a:latin typeface="微软雅黑" pitchFamily="34" charset="-122"/>
                <a:ea typeface="微软雅黑" pitchFamily="34" charset="-122"/>
                <a:cs typeface="微软雅黑" pitchFamily="34" charset="-122"/>
              </a:rPr>
              <a:t>提高风险抽出精度，实践现场</a:t>
            </a:r>
            <a:r>
              <a:rPr kumimoji="1" lang="en-US" altLang="zh-CN" sz="2400" b="1">
                <a:latin typeface="微软雅黑" pitchFamily="34" charset="-122"/>
                <a:ea typeface="微软雅黑" pitchFamily="34" charset="-122"/>
                <a:cs typeface="微软雅黑" pitchFamily="34" charset="-122"/>
              </a:rPr>
              <a:t>KYT</a:t>
            </a:r>
            <a:endParaRPr kumimoji="1" lang="en-US" altLang="ja-JP" sz="2400" b="1">
              <a:latin typeface="微软雅黑" pitchFamily="34" charset="-122"/>
              <a:ea typeface="微软雅黑" pitchFamily="34" charset="-122"/>
              <a:cs typeface="微软雅黑" pitchFamily="34" charset="-122"/>
            </a:endParaRPr>
          </a:p>
          <a:p>
            <a:r>
              <a:rPr kumimoji="1" lang="ja-JP" altLang="en-US" b="1">
                <a:latin typeface="微软雅黑" pitchFamily="34" charset="-122"/>
                <a:ea typeface="微软雅黑" pitchFamily="34" charset="-122"/>
                <a:cs typeface="微软雅黑" pitchFamily="34" charset="-122"/>
              </a:rPr>
              <a:t>　</a:t>
            </a:r>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结合现场实态，活用</a:t>
            </a:r>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现场</a:t>
            </a:r>
            <a:r>
              <a:rPr kumimoji="1" lang="ja-JP" altLang="en-US">
                <a:latin typeface="微软雅黑" pitchFamily="34" charset="-122"/>
                <a:ea typeface="微软雅黑" pitchFamily="34" charset="-122"/>
                <a:cs typeface="微软雅黑" pitchFamily="34" charset="-122"/>
              </a:rPr>
              <a:t>ＫＹ</a:t>
            </a:r>
            <a:r>
              <a:rPr kumimoji="1" lang="zh-CN" altLang="en-US">
                <a:latin typeface="微软雅黑" pitchFamily="34" charset="-122"/>
                <a:ea typeface="微软雅黑" pitchFamily="34" charset="-122"/>
                <a:cs typeface="微软雅黑" pitchFamily="34" charset="-122"/>
              </a:rPr>
              <a:t>表</a:t>
            </a:r>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，实施基础</a:t>
            </a:r>
            <a:r>
              <a:rPr kumimoji="1" lang="en-US" altLang="zh-CN">
                <a:latin typeface="微软雅黑" pitchFamily="34" charset="-122"/>
                <a:ea typeface="微软雅黑" pitchFamily="34" charset="-122"/>
                <a:cs typeface="微软雅黑" pitchFamily="34" charset="-122"/>
              </a:rPr>
              <a:t>4</a:t>
            </a:r>
            <a:r>
              <a:rPr kumimoji="1" lang="zh-CN" altLang="en-US">
                <a:latin typeface="微软雅黑" pitchFamily="34" charset="-122"/>
                <a:ea typeface="微软雅黑" pitchFamily="34" charset="-122"/>
                <a:cs typeface="微软雅黑" pitchFamily="34" charset="-122"/>
              </a:rPr>
              <a:t>回合法</a:t>
            </a:r>
            <a:endParaRPr kumimoji="1" lang="ja-JP" altLang="en-US">
              <a:latin typeface="微软雅黑" pitchFamily="34" charset="-122"/>
              <a:ea typeface="微软雅黑" pitchFamily="34" charset="-122"/>
              <a:cs typeface="微软雅黑" pitchFamily="34" charset="-122"/>
            </a:endParaRPr>
          </a:p>
        </p:txBody>
      </p:sp>
      <p:sp>
        <p:nvSpPr>
          <p:cNvPr id="525316" name="Rectangle 7"/>
          <p:cNvSpPr>
            <a:spLocks noChangeArrowheads="1"/>
          </p:cNvSpPr>
          <p:nvPr/>
        </p:nvSpPr>
        <p:spPr bwMode="auto">
          <a:xfrm>
            <a:off x="323850" y="2065338"/>
            <a:ext cx="8689975" cy="923925"/>
          </a:xfrm>
          <a:prstGeom prst="rect">
            <a:avLst/>
          </a:prstGeom>
          <a:solidFill>
            <a:srgbClr val="CCECFF"/>
          </a:solidFill>
          <a:ln w="9525">
            <a:noFill/>
            <a:miter lim="800000"/>
          </a:ln>
        </p:spPr>
        <p:txBody>
          <a:bodyPr>
            <a:spAutoFit/>
          </a:bodyPr>
          <a:lstStyle/>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提高全员的危险感知度</a:t>
            </a:r>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计</a:t>
            </a:r>
            <a:r>
              <a:rPr kumimoji="1" lang="en-US" altLang="zh-CN">
                <a:latin typeface="微软雅黑" pitchFamily="34" charset="-122"/>
                <a:ea typeface="微软雅黑" pitchFamily="34" charset="-122"/>
                <a:cs typeface="微软雅黑" pitchFamily="34" charset="-122"/>
              </a:rPr>
              <a:t>72</a:t>
            </a:r>
            <a:r>
              <a:rPr kumimoji="1" lang="zh-CN" altLang="en-US">
                <a:latin typeface="微软雅黑" pitchFamily="34" charset="-122"/>
                <a:ea typeface="微软雅黑" pitchFamily="34" charset="-122"/>
                <a:cs typeface="微软雅黑" pitchFamily="34" charset="-122"/>
              </a:rPr>
              <a:t>次</a:t>
            </a:r>
            <a:r>
              <a:rPr kumimoji="1" lang="ja-JP" altLang="en-US">
                <a:latin typeface="微软雅黑" pitchFamily="34" charset="-122"/>
                <a:ea typeface="微软雅黑" pitchFamily="34" charset="-122"/>
                <a:cs typeface="微软雅黑" pitchFamily="34" charset="-122"/>
              </a:rPr>
              <a:t>　</a:t>
            </a:r>
            <a:r>
              <a:rPr kumimoji="1" lang="en-US" altLang="zh-CN">
                <a:latin typeface="微软雅黑" pitchFamily="34" charset="-122"/>
                <a:ea typeface="微软雅黑" pitchFamily="34" charset="-122"/>
                <a:cs typeface="微软雅黑" pitchFamily="34" charset="-122"/>
              </a:rPr>
              <a:t>24</a:t>
            </a:r>
            <a:r>
              <a:rPr kumimoji="1" lang="zh-CN" altLang="en-US">
                <a:latin typeface="微软雅黑" pitchFamily="34" charset="-122"/>
                <a:ea typeface="微软雅黑" pitchFamily="34" charset="-122"/>
                <a:cs typeface="微软雅黑" pitchFamily="34" charset="-122"/>
              </a:rPr>
              <a:t>现场</a:t>
            </a:r>
            <a:r>
              <a:rPr kumimoji="1" lang="en-US" altLang="ja-JP">
                <a:latin typeface="微软雅黑" pitchFamily="34" charset="-122"/>
                <a:ea typeface="微软雅黑" pitchFamily="34" charset="-122"/>
                <a:cs typeface="微软雅黑" pitchFamily="34" charset="-122"/>
              </a:rPr>
              <a:t>×</a:t>
            </a:r>
            <a:r>
              <a:rPr kumimoji="1" lang="en-US" altLang="zh-CN">
                <a:latin typeface="微软雅黑" pitchFamily="34" charset="-122"/>
                <a:ea typeface="微软雅黑" pitchFamily="34" charset="-122"/>
                <a:cs typeface="微软雅黑" pitchFamily="34" charset="-122"/>
              </a:rPr>
              <a:t>3</a:t>
            </a:r>
            <a:r>
              <a:rPr kumimoji="1" lang="zh-CN" altLang="en-US">
                <a:latin typeface="微软雅黑" pitchFamily="34" charset="-122"/>
                <a:ea typeface="微软雅黑" pitchFamily="34" charset="-122"/>
                <a:cs typeface="微软雅黑" pitchFamily="34" charset="-122"/>
              </a:rPr>
              <a:t>讲座</a:t>
            </a:r>
            <a:r>
              <a:rPr kumimoji="1" lang="ja-JP" altLang="en-US">
                <a:latin typeface="微软雅黑" pitchFamily="34" charset="-122"/>
                <a:ea typeface="微软雅黑" pitchFamily="34" charset="-122"/>
                <a:cs typeface="微软雅黑" pitchFamily="34" charset="-122"/>
              </a:rPr>
              <a:t>）</a:t>
            </a: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以职场为单位作成实际作业情况</a:t>
            </a:r>
            <a:r>
              <a:rPr kumimoji="1" lang="en-US" altLang="zh-CN">
                <a:latin typeface="微软雅黑" pitchFamily="34" charset="-122"/>
                <a:ea typeface="微软雅黑" pitchFamily="34" charset="-122"/>
                <a:cs typeface="微软雅黑" pitchFamily="34" charset="-122"/>
              </a:rPr>
              <a:t>KY</a:t>
            </a:r>
            <a:r>
              <a:rPr kumimoji="1" lang="zh-CN" altLang="en-US">
                <a:latin typeface="微软雅黑" pitchFamily="34" charset="-122"/>
                <a:ea typeface="微软雅黑" pitchFamily="34" charset="-122"/>
                <a:cs typeface="微软雅黑" pitchFamily="34" charset="-122"/>
              </a:rPr>
              <a:t>表</a:t>
            </a:r>
          </a:p>
          <a:p>
            <a:r>
              <a:rPr kumimoji="1" lang="ja-JP" altLang="en-US">
                <a:latin typeface="微软雅黑" pitchFamily="34" charset="-122"/>
                <a:ea typeface="微软雅黑" pitchFamily="34" charset="-122"/>
                <a:cs typeface="微软雅黑" pitchFamily="34" charset="-122"/>
              </a:rPr>
              <a:t>・</a:t>
            </a:r>
            <a:r>
              <a:rPr kumimoji="1" lang="zh-CN" altLang="en-US">
                <a:latin typeface="微软雅黑" pitchFamily="34" charset="-122"/>
                <a:ea typeface="微软雅黑" pitchFamily="34" charset="-122"/>
                <a:cs typeface="微软雅黑" pitchFamily="34" charset="-122"/>
              </a:rPr>
              <a:t>作业前和唱“现场行动目标”</a:t>
            </a:r>
            <a:endParaRPr kumimoji="1" lang="ja-JP" altLang="en-US">
              <a:latin typeface="微软雅黑" pitchFamily="34" charset="-122"/>
              <a:ea typeface="微软雅黑" pitchFamily="34" charset="-122"/>
              <a:cs typeface="微软雅黑" pitchFamily="34" charset="-122"/>
            </a:endParaRPr>
          </a:p>
        </p:txBody>
      </p:sp>
      <p:grpSp>
        <p:nvGrpSpPr>
          <p:cNvPr id="525317" name="组合 20"/>
          <p:cNvGrpSpPr/>
          <p:nvPr/>
        </p:nvGrpSpPr>
        <p:grpSpPr bwMode="auto">
          <a:xfrm>
            <a:off x="785813" y="3214688"/>
            <a:ext cx="7751762" cy="3527425"/>
            <a:chOff x="107950" y="2349500"/>
            <a:chExt cx="9001125" cy="4535488"/>
          </a:xfrm>
        </p:grpSpPr>
        <p:sp>
          <p:nvSpPr>
            <p:cNvPr id="525319" name="Text Box 3"/>
            <p:cNvSpPr txBox="1">
              <a:spLocks noChangeArrowheads="1"/>
            </p:cNvSpPr>
            <p:nvPr/>
          </p:nvSpPr>
          <p:spPr bwMode="auto">
            <a:xfrm>
              <a:off x="1239838" y="2898775"/>
              <a:ext cx="6932612" cy="440943"/>
            </a:xfrm>
            <a:prstGeom prst="rect">
              <a:avLst/>
            </a:prstGeom>
            <a:noFill/>
            <a:ln w="9525">
              <a:noFill/>
              <a:miter lim="800000"/>
            </a:ln>
          </p:spPr>
          <p:txBody>
            <a:bodyPr lIns="95782" tIns="47891" rIns="95782" bIns="47891">
              <a:spAutoFit/>
            </a:bodyPr>
            <a:lstStyle/>
            <a:p>
              <a:pPr defTabSz="956945"/>
              <a:endParaRPr kumimoji="1" lang="zh-CN" altLang="zh-CN" sz="1600">
                <a:latin typeface="黑体" pitchFamily="2" charset="-122"/>
                <a:ea typeface="黑体" pitchFamily="2" charset="-122"/>
              </a:endParaRPr>
            </a:p>
          </p:txBody>
        </p:sp>
        <p:sp>
          <p:nvSpPr>
            <p:cNvPr id="525320" name="Text Box 4"/>
            <p:cNvSpPr txBox="1">
              <a:spLocks noChangeArrowheads="1"/>
            </p:cNvSpPr>
            <p:nvPr/>
          </p:nvSpPr>
          <p:spPr bwMode="auto">
            <a:xfrm>
              <a:off x="5653088" y="3308350"/>
              <a:ext cx="224685" cy="440943"/>
            </a:xfrm>
            <a:prstGeom prst="rect">
              <a:avLst/>
            </a:prstGeom>
            <a:noFill/>
            <a:ln w="9525">
              <a:noFill/>
              <a:miter lim="800000"/>
            </a:ln>
          </p:spPr>
          <p:txBody>
            <a:bodyPr wrap="none" lIns="95782" tIns="47891" rIns="95782" bIns="47891">
              <a:spAutoFit/>
            </a:bodyPr>
            <a:lstStyle/>
            <a:p>
              <a:pPr defTabSz="956945"/>
              <a:endParaRPr kumimoji="1" lang="zh-CN" altLang="zh-CN" sz="1600">
                <a:latin typeface="黑体" pitchFamily="2" charset="-122"/>
                <a:ea typeface="黑体" pitchFamily="2" charset="-122"/>
              </a:endParaRPr>
            </a:p>
          </p:txBody>
        </p:sp>
        <p:sp>
          <p:nvSpPr>
            <p:cNvPr id="525321" name="Text Box 5"/>
            <p:cNvSpPr txBox="1">
              <a:spLocks noChangeArrowheads="1"/>
            </p:cNvSpPr>
            <p:nvPr/>
          </p:nvSpPr>
          <p:spPr bwMode="auto">
            <a:xfrm>
              <a:off x="5110163" y="5424487"/>
              <a:ext cx="224685" cy="440943"/>
            </a:xfrm>
            <a:prstGeom prst="rect">
              <a:avLst/>
            </a:prstGeom>
            <a:noFill/>
            <a:ln w="9525">
              <a:noFill/>
              <a:miter lim="800000"/>
            </a:ln>
          </p:spPr>
          <p:txBody>
            <a:bodyPr wrap="none" lIns="95782" tIns="47891" rIns="95782" bIns="47891">
              <a:spAutoFit/>
            </a:bodyPr>
            <a:lstStyle/>
            <a:p>
              <a:pPr defTabSz="956945"/>
              <a:endParaRPr kumimoji="1" lang="zh-CN" altLang="zh-CN" sz="1600">
                <a:latin typeface="黑体" pitchFamily="2" charset="-122"/>
                <a:ea typeface="黑体" pitchFamily="2" charset="-122"/>
              </a:endParaRPr>
            </a:p>
          </p:txBody>
        </p:sp>
        <p:sp>
          <p:nvSpPr>
            <p:cNvPr id="525322" name="Rectangle 8"/>
            <p:cNvSpPr>
              <a:spLocks noChangeArrowheads="1"/>
            </p:cNvSpPr>
            <p:nvPr/>
          </p:nvSpPr>
          <p:spPr bwMode="auto">
            <a:xfrm>
              <a:off x="107950" y="6092825"/>
              <a:ext cx="5111750" cy="435305"/>
            </a:xfrm>
            <a:prstGeom prst="rect">
              <a:avLst/>
            </a:prstGeom>
            <a:solidFill>
              <a:srgbClr val="FFFF99"/>
            </a:solidFill>
            <a:ln w="9525">
              <a:noFill/>
              <a:miter lim="800000"/>
            </a:ln>
          </p:spPr>
          <p:txBody>
            <a:bodyPr>
              <a:spAutoFit/>
            </a:bodyPr>
            <a:lstStyle/>
            <a:p>
              <a:r>
                <a:rPr lang="zh-CN" altLang="en-US" sz="1600" b="1">
                  <a:latin typeface="黑体" pitchFamily="2" charset="-122"/>
                  <a:ea typeface="黑体" pitchFamily="2" charset="-122"/>
                </a:rPr>
                <a:t>实施全体教育，完成危险感受水平的均一化</a:t>
              </a:r>
              <a:endParaRPr kumimoji="1" lang="ja-JP" altLang="en-US" sz="1600" b="1">
                <a:latin typeface="黑体" pitchFamily="2" charset="-122"/>
                <a:ea typeface="黑体" pitchFamily="2" charset="-122"/>
              </a:endParaRPr>
            </a:p>
          </p:txBody>
        </p:sp>
        <p:sp>
          <p:nvSpPr>
            <p:cNvPr id="13321" name="Text Box 9"/>
            <p:cNvSpPr txBox="1">
              <a:spLocks noChangeArrowheads="1"/>
            </p:cNvSpPr>
            <p:nvPr/>
          </p:nvSpPr>
          <p:spPr bwMode="auto">
            <a:xfrm>
              <a:off x="2939351" y="2349500"/>
              <a:ext cx="2160418" cy="355164"/>
            </a:xfrm>
            <a:prstGeom prst="rect">
              <a:avLst/>
            </a:prstGeom>
            <a:gradFill rotWithShape="1">
              <a:gsLst>
                <a:gs pos="0">
                  <a:srgbClr val="179D3D"/>
                </a:gs>
                <a:gs pos="50000">
                  <a:schemeClr val="bg1"/>
                </a:gs>
                <a:gs pos="100000">
                  <a:srgbClr val="179D3D"/>
                </a:gs>
              </a:gsLst>
              <a:lin ang="5400000" scaled="1"/>
            </a:gradFill>
            <a:ln w="9525">
              <a:solidFill>
                <a:schemeClr val="tx1"/>
              </a:solidFill>
              <a:miter lim="800000"/>
            </a:ln>
            <a:effectLst/>
          </p:spPr>
          <p:txBody>
            <a:bodyPr>
              <a:spAutoFit/>
            </a:bodyPr>
            <a:lstStyle/>
            <a:p>
              <a:pPr algn="ctr" defTabSz="1082675" fontAlgn="auto">
                <a:spcBef>
                  <a:spcPct val="50000"/>
                </a:spcBef>
                <a:spcAft>
                  <a:spcPts val="0"/>
                </a:spcAft>
                <a:defRPr/>
              </a:pPr>
              <a:r>
                <a:rPr kumimoji="1" lang="en-US" altLang="zh-CN" sz="1200" b="1" dirty="0">
                  <a:latin typeface="黑体" pitchFamily="2" charset="-122"/>
                  <a:ea typeface="黑体" pitchFamily="2" charset="-122"/>
                </a:rPr>
                <a:t>【</a:t>
              </a:r>
              <a:r>
                <a:rPr kumimoji="1" lang="zh-CN" altLang="en-US" sz="1200" b="1" dirty="0">
                  <a:latin typeface="黑体" pitchFamily="2" charset="-122"/>
                  <a:ea typeface="黑体" pitchFamily="2" charset="-122"/>
                </a:rPr>
                <a:t>现场</a:t>
              </a:r>
              <a:r>
                <a:rPr kumimoji="1" lang="en-US" altLang="zh-CN" sz="1200" b="1" dirty="0">
                  <a:latin typeface="黑体" pitchFamily="2" charset="-122"/>
                  <a:ea typeface="黑体" pitchFamily="2" charset="-122"/>
                </a:rPr>
                <a:t>KY</a:t>
              </a:r>
              <a:r>
                <a:rPr kumimoji="1" lang="zh-CN" altLang="en-US" sz="1200" b="1" dirty="0">
                  <a:latin typeface="黑体" pitchFamily="2" charset="-122"/>
                  <a:ea typeface="黑体" pitchFamily="2" charset="-122"/>
                </a:rPr>
                <a:t>表</a:t>
              </a:r>
              <a:r>
                <a:rPr kumimoji="1" lang="en-US" altLang="zh-CN" sz="1200" b="1" dirty="0">
                  <a:latin typeface="黑体" pitchFamily="2" charset="-122"/>
                  <a:ea typeface="黑体" pitchFamily="2" charset="-122"/>
                </a:rPr>
                <a:t>】</a:t>
              </a:r>
            </a:p>
          </p:txBody>
        </p:sp>
        <p:sp>
          <p:nvSpPr>
            <p:cNvPr id="13322" name="Text Box 10"/>
            <p:cNvSpPr txBox="1">
              <a:spLocks noChangeArrowheads="1"/>
            </p:cNvSpPr>
            <p:nvPr/>
          </p:nvSpPr>
          <p:spPr bwMode="auto">
            <a:xfrm>
              <a:off x="5650932" y="2349500"/>
              <a:ext cx="2593608" cy="355164"/>
            </a:xfrm>
            <a:prstGeom prst="rect">
              <a:avLst/>
            </a:prstGeom>
            <a:gradFill rotWithShape="1">
              <a:gsLst>
                <a:gs pos="0">
                  <a:srgbClr val="179D3D"/>
                </a:gs>
                <a:gs pos="50000">
                  <a:schemeClr val="bg1"/>
                </a:gs>
                <a:gs pos="100000">
                  <a:srgbClr val="179D3D"/>
                </a:gs>
              </a:gsLst>
              <a:lin ang="5400000" scaled="1"/>
            </a:gradFill>
            <a:ln w="9525">
              <a:solidFill>
                <a:schemeClr val="tx1"/>
              </a:solidFill>
              <a:miter lim="800000"/>
            </a:ln>
            <a:effectLst/>
          </p:spPr>
          <p:txBody>
            <a:bodyPr>
              <a:spAutoFit/>
            </a:bodyPr>
            <a:lstStyle/>
            <a:p>
              <a:pPr defTabSz="1082675" fontAlgn="auto">
                <a:spcBef>
                  <a:spcPct val="50000"/>
                </a:spcBef>
                <a:spcAft>
                  <a:spcPts val="0"/>
                </a:spcAft>
                <a:defRPr/>
              </a:pPr>
              <a:r>
                <a:rPr kumimoji="1" lang="en-US" altLang="zh-CN" sz="1200" b="1" dirty="0">
                  <a:latin typeface="黑体" pitchFamily="2" charset="-122"/>
                  <a:ea typeface="黑体" pitchFamily="2" charset="-122"/>
                </a:rPr>
                <a:t>【</a:t>
              </a:r>
              <a:r>
                <a:rPr kumimoji="1" lang="zh-CN" altLang="en-US" sz="1200" b="1" dirty="0">
                  <a:latin typeface="黑体" pitchFamily="2" charset="-122"/>
                  <a:ea typeface="黑体" pitchFamily="2" charset="-122"/>
                </a:rPr>
                <a:t>现场行动目标的和唱</a:t>
              </a:r>
              <a:r>
                <a:rPr kumimoji="1" lang="en-US" altLang="zh-CN" sz="1200" b="1" dirty="0">
                  <a:latin typeface="黑体" pitchFamily="2" charset="-122"/>
                  <a:ea typeface="黑体" pitchFamily="2" charset="-122"/>
                </a:rPr>
                <a:t>】</a:t>
              </a:r>
            </a:p>
          </p:txBody>
        </p:sp>
        <p:sp>
          <p:nvSpPr>
            <p:cNvPr id="13323" name="Text Box 11"/>
            <p:cNvSpPr txBox="1">
              <a:spLocks noChangeArrowheads="1"/>
            </p:cNvSpPr>
            <p:nvPr/>
          </p:nvSpPr>
          <p:spPr bwMode="auto">
            <a:xfrm>
              <a:off x="107950" y="2349500"/>
              <a:ext cx="2304200" cy="355164"/>
            </a:xfrm>
            <a:prstGeom prst="rect">
              <a:avLst/>
            </a:prstGeom>
            <a:gradFill rotWithShape="1">
              <a:gsLst>
                <a:gs pos="0">
                  <a:srgbClr val="179D3D"/>
                </a:gs>
                <a:gs pos="50000">
                  <a:schemeClr val="bg1"/>
                </a:gs>
                <a:gs pos="100000">
                  <a:srgbClr val="179D3D"/>
                </a:gs>
              </a:gsLst>
              <a:lin ang="5400000" scaled="1"/>
            </a:gradFill>
            <a:ln w="9525">
              <a:solidFill>
                <a:schemeClr val="tx1"/>
              </a:solidFill>
              <a:miter lim="800000"/>
            </a:ln>
            <a:effectLst/>
          </p:spPr>
          <p:txBody>
            <a:bodyPr>
              <a:spAutoFit/>
            </a:bodyPr>
            <a:lstStyle/>
            <a:p>
              <a:pPr algn="ctr" defTabSz="1082675" fontAlgn="auto">
                <a:spcBef>
                  <a:spcPct val="50000"/>
                </a:spcBef>
                <a:spcAft>
                  <a:spcPts val="0"/>
                </a:spcAft>
                <a:defRPr/>
              </a:pPr>
              <a:r>
                <a:rPr kumimoji="1" lang="en-US" altLang="zh-CN" sz="1200" b="1">
                  <a:latin typeface="黑体" pitchFamily="2" charset="-122"/>
                  <a:ea typeface="黑体" pitchFamily="2" charset="-122"/>
                </a:rPr>
                <a:t>【</a:t>
              </a:r>
              <a:r>
                <a:rPr kumimoji="1" lang="zh-CN" altLang="en-US" sz="1200" b="1">
                  <a:latin typeface="黑体" pitchFamily="2" charset="-122"/>
                  <a:ea typeface="黑体" pitchFamily="2" charset="-122"/>
                </a:rPr>
                <a:t>全体学习</a:t>
              </a:r>
              <a:r>
                <a:rPr kumimoji="1" lang="en-US" altLang="zh-CN" sz="1200" b="1">
                  <a:latin typeface="黑体" pitchFamily="2" charset="-122"/>
                  <a:ea typeface="黑体" pitchFamily="2" charset="-122"/>
                </a:rPr>
                <a:t>】</a:t>
              </a:r>
            </a:p>
          </p:txBody>
        </p:sp>
        <p:sp>
          <p:nvSpPr>
            <p:cNvPr id="525326" name="AutoShape 13"/>
            <p:cNvSpPr>
              <a:spLocks noChangeArrowheads="1"/>
            </p:cNvSpPr>
            <p:nvPr/>
          </p:nvSpPr>
          <p:spPr bwMode="auto">
            <a:xfrm>
              <a:off x="7165975" y="4508500"/>
              <a:ext cx="1943100" cy="781050"/>
            </a:xfrm>
            <a:prstGeom prst="wedgeRectCallout">
              <a:avLst>
                <a:gd name="adj1" fmla="val -27616"/>
                <a:gd name="adj2" fmla="val 106708"/>
              </a:avLst>
            </a:prstGeom>
            <a:solidFill>
              <a:srgbClr val="FFFF00"/>
            </a:solidFill>
            <a:ln w="9525">
              <a:solidFill>
                <a:schemeClr val="tx1"/>
              </a:solidFill>
              <a:miter lim="800000"/>
            </a:ln>
          </p:spPr>
          <p:txBody>
            <a:bodyPr lIns="18000" tIns="10800" rIns="18000" bIns="10800" anchor="ctr"/>
            <a:lstStyle/>
            <a:p>
              <a:pPr algn="ctr" defTabSz="1082675">
                <a:spcBef>
                  <a:spcPct val="50000"/>
                </a:spcBef>
              </a:pPr>
              <a:r>
                <a:rPr kumimoji="1" lang="zh-CN" altLang="en-US" sz="1200">
                  <a:latin typeface="黑体" pitchFamily="2" charset="-122"/>
                  <a:ea typeface="黑体" pitchFamily="2" charset="-122"/>
                </a:rPr>
                <a:t>追加风险件数</a:t>
              </a:r>
              <a:r>
                <a:rPr kumimoji="1" lang="en-US" altLang="zh-CN" sz="1200">
                  <a:latin typeface="黑体" pitchFamily="2" charset="-122"/>
                  <a:ea typeface="黑体" pitchFamily="2" charset="-122"/>
                </a:rPr>
                <a:t>69</a:t>
              </a:r>
              <a:r>
                <a:rPr kumimoji="1" lang="zh-CN" altLang="en-US" sz="1200">
                  <a:latin typeface="黑体" pitchFamily="2" charset="-122"/>
                  <a:ea typeface="黑体" pitchFamily="2" charset="-122"/>
                </a:rPr>
                <a:t>件</a:t>
              </a:r>
              <a:br>
                <a:rPr kumimoji="1" lang="ja-JP" altLang="en-US" sz="1200">
                  <a:latin typeface="黑体" pitchFamily="2" charset="-122"/>
                  <a:ea typeface="黑体" pitchFamily="2" charset="-122"/>
                </a:rPr>
              </a:br>
              <a:r>
                <a:rPr kumimoji="1" lang="ja-JP" altLang="en-US" sz="1200">
                  <a:latin typeface="黑体" pitchFamily="2" charset="-122"/>
                  <a:ea typeface="黑体" pitchFamily="2" charset="-122"/>
                </a:rPr>
                <a:t>　</a:t>
              </a:r>
              <a:r>
                <a:rPr kumimoji="1" lang="zh-CN" altLang="en-US" sz="1200">
                  <a:latin typeface="黑体" pitchFamily="2" charset="-122"/>
                  <a:ea typeface="黑体" pitchFamily="2" charset="-122"/>
                </a:rPr>
                <a:t>与前年比为</a:t>
              </a:r>
              <a:r>
                <a:rPr kumimoji="1" lang="en-US" altLang="ja-JP" sz="1200">
                  <a:latin typeface="黑体" pitchFamily="2" charset="-122"/>
                  <a:ea typeface="黑体" pitchFamily="2" charset="-122"/>
                </a:rPr>
                <a:t>200</a:t>
              </a:r>
              <a:r>
                <a:rPr kumimoji="1" lang="ja-JP" altLang="en-US" sz="1200">
                  <a:latin typeface="黑体" pitchFamily="2" charset="-122"/>
                  <a:ea typeface="黑体" pitchFamily="2" charset="-122"/>
                </a:rPr>
                <a:t>％</a:t>
              </a:r>
            </a:p>
          </p:txBody>
        </p:sp>
        <p:sp>
          <p:nvSpPr>
            <p:cNvPr id="525327" name="AutoShape 14"/>
            <p:cNvSpPr>
              <a:spLocks noChangeArrowheads="1"/>
            </p:cNvSpPr>
            <p:nvPr/>
          </p:nvSpPr>
          <p:spPr bwMode="auto">
            <a:xfrm rot="1669113">
              <a:off x="6962775" y="5661025"/>
              <a:ext cx="677863" cy="192088"/>
            </a:xfrm>
            <a:prstGeom prst="rightArrow">
              <a:avLst>
                <a:gd name="adj1" fmla="val 50000"/>
                <a:gd name="adj2" fmla="val 88223"/>
              </a:avLst>
            </a:prstGeom>
            <a:solidFill>
              <a:srgbClr val="FF0000"/>
            </a:solidFill>
            <a:ln w="9525">
              <a:solidFill>
                <a:schemeClr val="tx1"/>
              </a:solidFill>
              <a:miter lim="800000"/>
            </a:ln>
          </p:spPr>
          <p:txBody>
            <a:bodyPr wrap="none" anchor="ctr"/>
            <a:lstStyle/>
            <a:p>
              <a:endParaRPr lang="zh-CN" altLang="en-US" sz="1400">
                <a:latin typeface="Calibri" pitchFamily="34" charset="0"/>
              </a:endParaRPr>
            </a:p>
          </p:txBody>
        </p:sp>
        <p:sp>
          <p:nvSpPr>
            <p:cNvPr id="525328" name="Text Box 15"/>
            <p:cNvSpPr txBox="1">
              <a:spLocks noChangeArrowheads="1"/>
            </p:cNvSpPr>
            <p:nvPr/>
          </p:nvSpPr>
          <p:spPr bwMode="auto">
            <a:xfrm>
              <a:off x="5356225" y="4411663"/>
              <a:ext cx="1286570" cy="474879"/>
            </a:xfrm>
            <a:prstGeom prst="rect">
              <a:avLst/>
            </a:prstGeom>
            <a:solidFill>
              <a:srgbClr val="FF99CC"/>
            </a:solidFill>
            <a:ln w="50800">
              <a:noFill/>
              <a:miter lim="800000"/>
            </a:ln>
          </p:spPr>
          <p:txBody>
            <a:bodyPr wrap="none">
              <a:spAutoFit/>
            </a:bodyPr>
            <a:lstStyle/>
            <a:p>
              <a:pPr algn="ctr"/>
              <a:r>
                <a:rPr kumimoji="1" lang="en-US" altLang="ja-JP">
                  <a:latin typeface="黑体" pitchFamily="2" charset="-122"/>
                  <a:ea typeface="黑体" pitchFamily="2" charset="-122"/>
                </a:rPr>
                <a:t>【</a:t>
              </a:r>
              <a:r>
                <a:rPr kumimoji="1" lang="zh-CN" altLang="en-US">
                  <a:latin typeface="黑体" pitchFamily="2" charset="-122"/>
                  <a:ea typeface="黑体" pitchFamily="2" charset="-122"/>
                </a:rPr>
                <a:t>成果</a:t>
              </a:r>
              <a:r>
                <a:rPr kumimoji="1" lang="en-US" altLang="ja-JP">
                  <a:latin typeface="黑体" pitchFamily="2" charset="-122"/>
                  <a:ea typeface="黑体" pitchFamily="2" charset="-122"/>
                </a:rPr>
                <a:t>】</a:t>
              </a:r>
            </a:p>
          </p:txBody>
        </p:sp>
        <p:pic>
          <p:nvPicPr>
            <p:cNvPr id="525329" name="Picture 16"/>
            <p:cNvPicPr>
              <a:picLocks noChangeAspect="1" noChangeArrowheads="1"/>
            </p:cNvPicPr>
            <p:nvPr/>
          </p:nvPicPr>
          <p:blipFill>
            <a:blip r:embed="rId3"/>
            <a:srcRect/>
            <a:stretch>
              <a:fillRect/>
            </a:stretch>
          </p:blipFill>
          <p:spPr bwMode="auto">
            <a:xfrm>
              <a:off x="2916238" y="2781300"/>
              <a:ext cx="2232025" cy="3240088"/>
            </a:xfrm>
            <a:prstGeom prst="rect">
              <a:avLst/>
            </a:prstGeom>
            <a:noFill/>
            <a:ln w="9525">
              <a:solidFill>
                <a:schemeClr val="tx1"/>
              </a:solidFill>
              <a:miter lim="800000"/>
              <a:headEnd/>
              <a:tailEnd/>
            </a:ln>
          </p:spPr>
        </p:pic>
        <p:pic>
          <p:nvPicPr>
            <p:cNvPr id="525330" name="Picture 17"/>
            <p:cNvPicPr>
              <a:picLocks noChangeAspect="1" noChangeArrowheads="1"/>
            </p:cNvPicPr>
            <p:nvPr/>
          </p:nvPicPr>
          <p:blipFill>
            <a:blip r:embed="rId4"/>
            <a:srcRect/>
            <a:stretch>
              <a:fillRect/>
            </a:stretch>
          </p:blipFill>
          <p:spPr bwMode="auto">
            <a:xfrm>
              <a:off x="5795963" y="2708275"/>
              <a:ext cx="2376487" cy="1592263"/>
            </a:xfrm>
            <a:prstGeom prst="rect">
              <a:avLst/>
            </a:prstGeom>
            <a:noFill/>
            <a:ln w="9525">
              <a:solidFill>
                <a:schemeClr val="tx1"/>
              </a:solidFill>
              <a:miter lim="800000"/>
              <a:headEnd/>
              <a:tailEnd/>
            </a:ln>
          </p:spPr>
        </p:pic>
        <p:pic>
          <p:nvPicPr>
            <p:cNvPr id="525331" name="Picture 18"/>
            <p:cNvPicPr>
              <a:picLocks noChangeAspect="1" noChangeArrowheads="1"/>
            </p:cNvPicPr>
            <p:nvPr/>
          </p:nvPicPr>
          <p:blipFill>
            <a:blip r:embed="rId5"/>
            <a:srcRect/>
            <a:stretch>
              <a:fillRect/>
            </a:stretch>
          </p:blipFill>
          <p:spPr bwMode="auto">
            <a:xfrm>
              <a:off x="107950" y="2709863"/>
              <a:ext cx="2303463" cy="1655762"/>
            </a:xfrm>
            <a:prstGeom prst="rect">
              <a:avLst/>
            </a:prstGeom>
            <a:noFill/>
            <a:ln w="9525">
              <a:solidFill>
                <a:schemeClr val="tx1"/>
              </a:solidFill>
              <a:miter lim="800000"/>
              <a:headEnd/>
              <a:tailEnd/>
            </a:ln>
          </p:spPr>
        </p:pic>
        <p:pic>
          <p:nvPicPr>
            <p:cNvPr id="525332" name="Picture 19"/>
            <p:cNvPicPr>
              <a:picLocks noChangeAspect="1" noChangeArrowheads="1"/>
            </p:cNvPicPr>
            <p:nvPr/>
          </p:nvPicPr>
          <p:blipFill>
            <a:blip r:embed="rId6"/>
            <a:srcRect/>
            <a:stretch>
              <a:fillRect/>
            </a:stretch>
          </p:blipFill>
          <p:spPr bwMode="auto">
            <a:xfrm>
              <a:off x="107950" y="4438650"/>
              <a:ext cx="2327275" cy="1655763"/>
            </a:xfrm>
            <a:prstGeom prst="rect">
              <a:avLst/>
            </a:prstGeom>
            <a:noFill/>
            <a:ln w="9525">
              <a:solidFill>
                <a:schemeClr val="tx1"/>
              </a:solidFill>
              <a:miter lim="800000"/>
              <a:headEnd/>
              <a:tailEnd/>
            </a:ln>
          </p:spPr>
        </p:pic>
        <p:sp>
          <p:nvSpPr>
            <p:cNvPr id="525333" name="AutoShape 20"/>
            <p:cNvSpPr>
              <a:spLocks noChangeArrowheads="1"/>
            </p:cNvSpPr>
            <p:nvPr/>
          </p:nvSpPr>
          <p:spPr bwMode="auto">
            <a:xfrm>
              <a:off x="2557463" y="5013325"/>
              <a:ext cx="1609725" cy="1114425"/>
            </a:xfrm>
            <a:prstGeom prst="wedgeEllipseCallout">
              <a:avLst>
                <a:gd name="adj1" fmla="val 40731"/>
                <a:gd name="adj2" fmla="val -70227"/>
              </a:avLst>
            </a:prstGeom>
            <a:solidFill>
              <a:srgbClr val="FFFF00"/>
            </a:solidFill>
            <a:ln w="9525">
              <a:solidFill>
                <a:schemeClr val="tx1"/>
              </a:solidFill>
              <a:miter lim="800000"/>
            </a:ln>
          </p:spPr>
          <p:txBody>
            <a:bodyPr/>
            <a:lstStyle/>
            <a:p>
              <a:pPr algn="ctr" defTabSz="1082675"/>
              <a:r>
                <a:rPr kumimoji="1" lang="zh-CN" altLang="en-US" sz="1400">
                  <a:latin typeface="黑体" pitchFamily="2" charset="-122"/>
                  <a:ea typeface="黑体" pitchFamily="2" charset="-122"/>
                </a:rPr>
                <a:t>数码相机拍摄实际操作</a:t>
              </a:r>
              <a:endParaRPr kumimoji="1" lang="ja-JP" altLang="en-US" sz="1400">
                <a:latin typeface="黑体" pitchFamily="2" charset="-122"/>
                <a:ea typeface="黑体" pitchFamily="2" charset="-122"/>
              </a:endParaRPr>
            </a:p>
          </p:txBody>
        </p:sp>
      </p:grpSp>
      <p:sp>
        <p:nvSpPr>
          <p:cNvPr id="52531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22"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127</a:t>
            </a:fld>
            <a:endParaRPr lang="zh-CN" altLang="en-US" dirty="0"/>
          </a:p>
        </p:txBody>
      </p:sp>
      <p:pic>
        <p:nvPicPr>
          <p:cNvPr id="12289" name="图片 12288"/>
          <p:cNvPicPr>
            <a:picLocks noChangeAspect="1"/>
          </p:cNvPicPr>
          <p:nvPr/>
        </p:nvPicPr>
        <p:blipFill>
          <a:blip r:embed="rId7"/>
          <a:stretch>
            <a:fillRect/>
          </a:stretch>
        </p:blipFill>
        <p:spPr>
          <a:xfrm>
            <a:off x="5372100" y="5080000"/>
            <a:ext cx="2667000" cy="1651000"/>
          </a:xfrm>
          <a:prstGeom prst="rect">
            <a:avLst/>
          </a:prstGeom>
          <a:noFill/>
          <a:ln w="9525">
            <a:noFill/>
          </a:ln>
        </p:spPr>
      </p:pic>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21" name="组合 12"/>
          <p:cNvGrpSpPr/>
          <p:nvPr/>
        </p:nvGrpSpPr>
        <p:grpSpPr bwMode="auto">
          <a:xfrm>
            <a:off x="1000125" y="2143125"/>
            <a:ext cx="7205663" cy="4486275"/>
            <a:chOff x="152400" y="990600"/>
            <a:chExt cx="8839200" cy="5638800"/>
          </a:xfrm>
        </p:grpSpPr>
        <p:sp>
          <p:nvSpPr>
            <p:cNvPr id="14338" name="Oval 2"/>
            <p:cNvSpPr>
              <a:spLocks noChangeArrowheads="1"/>
            </p:cNvSpPr>
            <p:nvPr/>
          </p:nvSpPr>
          <p:spPr bwMode="auto">
            <a:xfrm>
              <a:off x="458141" y="990600"/>
              <a:ext cx="4329045" cy="1751899"/>
            </a:xfrm>
            <a:prstGeom prst="ellipse">
              <a:avLst/>
            </a:prstGeom>
            <a:solidFill>
              <a:srgbClr val="99FF99"/>
            </a:solidFill>
            <a:ln w="9525">
              <a:solidFill>
                <a:schemeClr val="tx1"/>
              </a:solidFill>
              <a:round/>
            </a:ln>
            <a:effectLst/>
          </p:spPr>
          <p:txBody>
            <a:bodyPr wrap="none" anchor="ctr"/>
            <a:lstStyle/>
            <a:p>
              <a:pPr algn="ctr" fontAlgn="auto">
                <a:lnSpc>
                  <a:spcPct val="90000"/>
                </a:lnSpc>
                <a:spcBef>
                  <a:spcPts val="0"/>
                </a:spcBef>
                <a:spcAft>
                  <a:spcPts val="0"/>
                </a:spcAft>
                <a:defRPr/>
              </a:pPr>
              <a:endParaRPr kumimoji="1" lang="zh-CN" altLang="zh-CN" sz="2800" b="1">
                <a:solidFill>
                  <a:srgbClr val="33CC33"/>
                </a:solidFill>
                <a:effectLst>
                  <a:outerShdw blurRad="38100" dist="38100" dir="2700000" algn="tl">
                    <a:srgbClr val="000000"/>
                  </a:outerShdw>
                </a:effectLst>
                <a:latin typeface="黑体" pitchFamily="2" charset="-122"/>
                <a:ea typeface="黑体" pitchFamily="2" charset="-122"/>
              </a:endParaRPr>
            </a:p>
          </p:txBody>
        </p:sp>
        <p:sp>
          <p:nvSpPr>
            <p:cNvPr id="14339" name="Oval 3"/>
            <p:cNvSpPr>
              <a:spLocks noChangeArrowheads="1"/>
            </p:cNvSpPr>
            <p:nvPr/>
          </p:nvSpPr>
          <p:spPr bwMode="auto">
            <a:xfrm>
              <a:off x="4674238" y="990600"/>
              <a:ext cx="4011622" cy="1676076"/>
            </a:xfrm>
            <a:prstGeom prst="ellipse">
              <a:avLst/>
            </a:prstGeom>
            <a:solidFill>
              <a:srgbClr val="99FF99"/>
            </a:solidFill>
            <a:ln w="57150">
              <a:solidFill>
                <a:srgbClr val="0000FF"/>
              </a:solidFill>
              <a:round/>
            </a:ln>
            <a:effectLst/>
          </p:spPr>
          <p:txBody>
            <a:bodyPr wrap="none" anchor="ctr"/>
            <a:lstStyle/>
            <a:p>
              <a:pPr algn="ctr" fontAlgn="auto">
                <a:lnSpc>
                  <a:spcPct val="70000"/>
                </a:lnSpc>
                <a:spcBef>
                  <a:spcPts val="0"/>
                </a:spcBef>
                <a:spcAft>
                  <a:spcPts val="0"/>
                </a:spcAft>
                <a:defRPr/>
              </a:pPr>
              <a:r>
                <a:rPr kumimoji="1" lang="zh-CN" altLang="en-US" sz="4000" b="1">
                  <a:solidFill>
                    <a:srgbClr val="33CC33"/>
                  </a:solidFill>
                  <a:effectLst>
                    <a:outerShdw blurRad="38100" dist="38100" dir="2700000" algn="tl">
                      <a:srgbClr val="000000"/>
                    </a:outerShdw>
                  </a:effectLst>
                  <a:latin typeface="黑体" pitchFamily="2" charset="-122"/>
                  <a:ea typeface="黑体" pitchFamily="2" charset="-122"/>
                </a:rPr>
                <a:t>日常活动</a:t>
              </a:r>
              <a:endParaRPr kumimoji="1" lang="ja-JP" altLang="en-US" sz="4000" b="1">
                <a:solidFill>
                  <a:srgbClr val="33CC33"/>
                </a:solidFill>
                <a:effectLst>
                  <a:outerShdw blurRad="38100" dist="38100" dir="2700000" algn="tl">
                    <a:srgbClr val="000000"/>
                  </a:outerShdw>
                </a:effectLst>
                <a:latin typeface="黑体" pitchFamily="2" charset="-122"/>
                <a:ea typeface="黑体" pitchFamily="2" charset="-122"/>
              </a:endParaRPr>
            </a:p>
          </p:txBody>
        </p:sp>
        <p:sp>
          <p:nvSpPr>
            <p:cNvPr id="593926" name="Text Box 4"/>
            <p:cNvSpPr txBox="1">
              <a:spLocks noChangeArrowheads="1"/>
            </p:cNvSpPr>
            <p:nvPr/>
          </p:nvSpPr>
          <p:spPr bwMode="auto">
            <a:xfrm>
              <a:off x="4876800" y="3429000"/>
              <a:ext cx="4114800" cy="1524000"/>
            </a:xfrm>
            <a:prstGeom prst="rect">
              <a:avLst/>
            </a:prstGeom>
            <a:solidFill>
              <a:srgbClr val="CCFFCC"/>
            </a:solidFill>
            <a:ln w="9525">
              <a:solidFill>
                <a:schemeClr val="tx1"/>
              </a:solidFill>
              <a:miter lim="800000"/>
            </a:ln>
          </p:spPr>
          <p:txBody>
            <a:bodyPr wrap="none" anchor="ctr"/>
            <a:lstStyle/>
            <a:p>
              <a:pPr>
                <a:lnSpc>
                  <a:spcPct val="6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安全卫生委员会活动</a:t>
              </a:r>
            </a:p>
            <a:p>
              <a:pPr>
                <a:lnSpc>
                  <a:spcPct val="6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教育</a:t>
              </a: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法定、法定外</a:t>
              </a:r>
              <a:r>
                <a:rPr kumimoji="1" lang="ja-JP" altLang="en-US" b="1">
                  <a:latin typeface="黑体" pitchFamily="2" charset="-122"/>
                  <a:ea typeface="黑体" pitchFamily="2" charset="-122"/>
                </a:rPr>
                <a:t>）</a:t>
              </a:r>
            </a:p>
            <a:p>
              <a:pPr>
                <a:lnSpc>
                  <a:spcPct val="6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安全、卫生日常点检活动等</a:t>
              </a:r>
              <a:endParaRPr kumimoji="1" lang="ja-JP" altLang="en-US" b="1">
                <a:latin typeface="黑体" pitchFamily="2" charset="-122"/>
                <a:ea typeface="黑体" pitchFamily="2" charset="-122"/>
              </a:endParaRPr>
            </a:p>
          </p:txBody>
        </p:sp>
        <p:sp>
          <p:nvSpPr>
            <p:cNvPr id="593927" name="Text Box 5"/>
            <p:cNvSpPr txBox="1">
              <a:spLocks noChangeArrowheads="1"/>
            </p:cNvSpPr>
            <p:nvPr/>
          </p:nvSpPr>
          <p:spPr bwMode="auto">
            <a:xfrm>
              <a:off x="4876800" y="5105400"/>
              <a:ext cx="4114800" cy="1524000"/>
            </a:xfrm>
            <a:prstGeom prst="rect">
              <a:avLst/>
            </a:prstGeom>
            <a:solidFill>
              <a:srgbClr val="CCFFCC"/>
            </a:solidFill>
            <a:ln w="9525">
              <a:solidFill>
                <a:schemeClr val="tx1"/>
              </a:solidFill>
              <a:miter lim="800000"/>
            </a:ln>
          </p:spPr>
          <p:txBody>
            <a:bodyPr wrap="none" anchor="ctr"/>
            <a:lstStyle/>
            <a:p>
              <a:pPr>
                <a:lnSpc>
                  <a:spcPct val="9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提高危险感受性</a:t>
              </a:r>
              <a:r>
                <a:rPr kumimoji="1" lang="ja-JP" altLang="en-US" b="1">
                  <a:latin typeface="黑体" pitchFamily="2" charset="-122"/>
                  <a:ea typeface="黑体" pitchFamily="2" charset="-122"/>
                </a:rPr>
                <a:t>（</a:t>
              </a:r>
              <a:r>
                <a:rPr kumimoji="1" lang="en-US" altLang="ja-JP" b="1">
                  <a:latin typeface="黑体" pitchFamily="2" charset="-122"/>
                  <a:ea typeface="黑体" pitchFamily="2" charset="-122"/>
                </a:rPr>
                <a:t>KYT)</a:t>
              </a:r>
            </a:p>
            <a:p>
              <a:pPr>
                <a:lnSpc>
                  <a:spcPct val="7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未遂报告（吓一跳）</a:t>
              </a:r>
            </a:p>
            <a:p>
              <a:pPr>
                <a:lnSpc>
                  <a:spcPct val="70000"/>
                </a:lnSpc>
                <a:spcBef>
                  <a:spcPct val="50000"/>
                </a:spcBef>
              </a:pPr>
              <a:r>
                <a:rPr kumimoji="1" lang="ja-JP" altLang="en-US" b="1">
                  <a:latin typeface="黑体" pitchFamily="2" charset="-122"/>
                  <a:ea typeface="黑体" pitchFamily="2" charset="-122"/>
                </a:rPr>
                <a:t>・</a:t>
              </a:r>
              <a:r>
                <a:rPr kumimoji="1" lang="zh-CN" altLang="en-US" b="1">
                  <a:latin typeface="黑体" pitchFamily="2" charset="-122"/>
                  <a:ea typeface="黑体" pitchFamily="2" charset="-122"/>
                </a:rPr>
                <a:t>朝会上的启发、宣传画等</a:t>
              </a:r>
              <a:endParaRPr kumimoji="1" lang="ja-JP" altLang="en-US" b="1">
                <a:latin typeface="黑体" pitchFamily="2" charset="-122"/>
                <a:ea typeface="黑体" pitchFamily="2" charset="-122"/>
              </a:endParaRPr>
            </a:p>
          </p:txBody>
        </p:sp>
        <p:sp>
          <p:nvSpPr>
            <p:cNvPr id="593928" name="Text Box 6"/>
            <p:cNvSpPr txBox="1">
              <a:spLocks noChangeArrowheads="1"/>
            </p:cNvSpPr>
            <p:nvPr/>
          </p:nvSpPr>
          <p:spPr bwMode="auto">
            <a:xfrm>
              <a:off x="152400" y="5105400"/>
              <a:ext cx="4419600" cy="1524000"/>
            </a:xfrm>
            <a:prstGeom prst="rect">
              <a:avLst/>
            </a:prstGeom>
            <a:solidFill>
              <a:srgbClr val="99CCFF"/>
            </a:solidFill>
            <a:ln w="9525">
              <a:solidFill>
                <a:schemeClr val="tx1"/>
              </a:solidFill>
              <a:miter lim="800000"/>
            </a:ln>
          </p:spPr>
          <p:txBody>
            <a:bodyPr wrap="none" anchor="ctr"/>
            <a:lstStyle/>
            <a:p>
              <a:pPr>
                <a:spcBef>
                  <a:spcPct val="50000"/>
                </a:spcBef>
              </a:pPr>
              <a:r>
                <a:rPr kumimoji="1" lang="zh-CN" altLang="en-US" sz="2000" b="1">
                  <a:latin typeface="黑体" pitchFamily="2" charset="-122"/>
                  <a:ea typeface="黑体" pitchFamily="2" charset="-122"/>
                </a:rPr>
                <a:t>提高安全卫生意识</a:t>
              </a:r>
              <a:endParaRPr kumimoji="1" lang="ja-JP" altLang="en-US" sz="2000" b="1">
                <a:latin typeface="黑体" pitchFamily="2" charset="-122"/>
                <a:ea typeface="黑体" pitchFamily="2" charset="-122"/>
              </a:endParaRPr>
            </a:p>
          </p:txBody>
        </p:sp>
        <p:sp>
          <p:nvSpPr>
            <p:cNvPr id="593929" name="AutoShape 8"/>
            <p:cNvSpPr>
              <a:spLocks noChangeArrowheads="1"/>
            </p:cNvSpPr>
            <p:nvPr/>
          </p:nvSpPr>
          <p:spPr bwMode="auto">
            <a:xfrm rot="8455727">
              <a:off x="4232275" y="2263775"/>
              <a:ext cx="915988" cy="1143000"/>
            </a:xfrm>
            <a:custGeom>
              <a:avLst/>
              <a:gdLst>
                <a:gd name="T0" fmla="*/ 21112503 w 21600"/>
                <a:gd name="T1" fmla="*/ 0 h 21600"/>
                <a:gd name="T2" fmla="*/ 0 w 21600"/>
                <a:gd name="T3" fmla="*/ 30241877 h 21600"/>
                <a:gd name="T4" fmla="*/ 21112503 w 21600"/>
                <a:gd name="T5" fmla="*/ 60483755 h 21600"/>
                <a:gd name="T6" fmla="*/ 38844164 w 21600"/>
                <a:gd name="T7" fmla="*/ 30241877 h 21600"/>
                <a:gd name="T8" fmla="*/ 17694720 60000 65536"/>
                <a:gd name="T9" fmla="*/ 11796480 60000 65536"/>
                <a:gd name="T10" fmla="*/ 5898240 60000 65536"/>
                <a:gd name="T11" fmla="*/ 0 60000 65536"/>
                <a:gd name="T12" fmla="*/ 3375 w 21600"/>
                <a:gd name="T13" fmla="*/ 7351 h 21600"/>
                <a:gd name="T14" fmla="*/ 18451 w 21600"/>
                <a:gd name="T15" fmla="*/ 14249 h 21600"/>
              </a:gdLst>
              <a:ahLst/>
              <a:cxnLst>
                <a:cxn ang="T8">
                  <a:pos x="T0" y="T1"/>
                </a:cxn>
                <a:cxn ang="T9">
                  <a:pos x="T2" y="T3"/>
                </a:cxn>
                <a:cxn ang="T10">
                  <a:pos x="T4" y="T5"/>
                </a:cxn>
                <a:cxn ang="T11">
                  <a:pos x="T6" y="T7"/>
                </a:cxn>
              </a:cxnLst>
              <a:rect l="T12" t="T13" r="T14" b="T15"/>
              <a:pathLst>
                <a:path w="21600" h="21600">
                  <a:moveTo>
                    <a:pt x="11740" y="0"/>
                  </a:moveTo>
                  <a:lnTo>
                    <a:pt x="11740" y="7351"/>
                  </a:lnTo>
                  <a:lnTo>
                    <a:pt x="3375" y="7351"/>
                  </a:lnTo>
                  <a:lnTo>
                    <a:pt x="3375" y="14249"/>
                  </a:lnTo>
                  <a:lnTo>
                    <a:pt x="11740" y="14249"/>
                  </a:lnTo>
                  <a:lnTo>
                    <a:pt x="11740" y="21600"/>
                  </a:lnTo>
                  <a:lnTo>
                    <a:pt x="21600" y="10800"/>
                  </a:lnTo>
                  <a:close/>
                </a:path>
                <a:path w="21600" h="21600">
                  <a:moveTo>
                    <a:pt x="1350" y="7351"/>
                  </a:moveTo>
                  <a:lnTo>
                    <a:pt x="1350" y="14249"/>
                  </a:lnTo>
                  <a:lnTo>
                    <a:pt x="2700" y="14249"/>
                  </a:lnTo>
                  <a:lnTo>
                    <a:pt x="2700" y="7351"/>
                  </a:lnTo>
                  <a:close/>
                </a:path>
                <a:path w="21600" h="21600">
                  <a:moveTo>
                    <a:pt x="0" y="7351"/>
                  </a:moveTo>
                  <a:lnTo>
                    <a:pt x="0" y="14249"/>
                  </a:lnTo>
                  <a:lnTo>
                    <a:pt x="675" y="14249"/>
                  </a:lnTo>
                  <a:lnTo>
                    <a:pt x="675" y="7351"/>
                  </a:lnTo>
                  <a:close/>
                </a:path>
              </a:pathLst>
            </a:custGeom>
            <a:solidFill>
              <a:srgbClr val="00CCFF"/>
            </a:solidFill>
            <a:ln w="9525">
              <a:solidFill>
                <a:schemeClr val="tx1"/>
              </a:solidFill>
              <a:miter lim="800000"/>
            </a:ln>
          </p:spPr>
          <p:txBody>
            <a:bodyPr wrap="none" anchor="ctr"/>
            <a:lstStyle/>
            <a:p>
              <a:endParaRPr lang="zh-CN" altLang="en-US"/>
            </a:p>
          </p:txBody>
        </p:sp>
        <p:sp>
          <p:nvSpPr>
            <p:cNvPr id="593930" name="AutoShape 9"/>
            <p:cNvSpPr>
              <a:spLocks noChangeArrowheads="1"/>
            </p:cNvSpPr>
            <p:nvPr/>
          </p:nvSpPr>
          <p:spPr bwMode="auto">
            <a:xfrm>
              <a:off x="4614863" y="3657600"/>
              <a:ext cx="195262" cy="914400"/>
            </a:xfrm>
            <a:prstGeom prst="rightArrow">
              <a:avLst>
                <a:gd name="adj1" fmla="val 50000"/>
                <a:gd name="adj2" fmla="val 58333"/>
              </a:avLst>
            </a:prstGeom>
            <a:solidFill>
              <a:srgbClr val="0000FF"/>
            </a:solidFill>
            <a:ln w="9525">
              <a:solidFill>
                <a:schemeClr val="tx1"/>
              </a:solidFill>
              <a:miter lim="800000"/>
            </a:ln>
          </p:spPr>
          <p:txBody>
            <a:bodyPr wrap="none" anchor="ctr"/>
            <a:lstStyle/>
            <a:p>
              <a:endParaRPr lang="zh-CN" altLang="en-US" sz="1400">
                <a:latin typeface="Calibri" pitchFamily="34" charset="0"/>
              </a:endParaRPr>
            </a:p>
          </p:txBody>
        </p:sp>
        <p:sp>
          <p:nvSpPr>
            <p:cNvPr id="593931" name="Text Box 10"/>
            <p:cNvSpPr txBox="1">
              <a:spLocks noChangeArrowheads="1"/>
            </p:cNvSpPr>
            <p:nvPr/>
          </p:nvSpPr>
          <p:spPr bwMode="auto">
            <a:xfrm>
              <a:off x="152400" y="3429000"/>
              <a:ext cx="4419600" cy="1524000"/>
            </a:xfrm>
            <a:prstGeom prst="rect">
              <a:avLst/>
            </a:prstGeom>
            <a:solidFill>
              <a:srgbClr val="99CCFF"/>
            </a:solidFill>
            <a:ln w="9525">
              <a:solidFill>
                <a:schemeClr val="tx1"/>
              </a:solidFill>
              <a:miter lim="800000"/>
            </a:ln>
          </p:spPr>
          <p:txBody>
            <a:bodyPr wrap="none" anchor="ctr"/>
            <a:lstStyle/>
            <a:p>
              <a:pPr>
                <a:spcBef>
                  <a:spcPct val="50000"/>
                </a:spcBef>
              </a:pPr>
              <a:r>
                <a:rPr kumimoji="1" lang="zh-CN" altLang="en-US" sz="2000" b="1">
                  <a:latin typeface="黑体" pitchFamily="2" charset="-122"/>
                  <a:ea typeface="黑体" pitchFamily="2" charset="-122"/>
                </a:rPr>
                <a:t>安全卫生的基础是</a:t>
              </a:r>
            </a:p>
            <a:p>
              <a:pPr>
                <a:spcBef>
                  <a:spcPct val="50000"/>
                </a:spcBef>
              </a:pPr>
              <a:r>
                <a:rPr kumimoji="1" lang="zh-CN" altLang="en-US" sz="2000" b="1">
                  <a:latin typeface="黑体" pitchFamily="2" charset="-122"/>
                  <a:ea typeface="黑体" pitchFamily="2" charset="-122"/>
                </a:rPr>
                <a:t>切实开展各项活动</a:t>
              </a:r>
              <a:endParaRPr kumimoji="1" lang="ja-JP" altLang="en-US" sz="2000" b="1">
                <a:latin typeface="黑体" pitchFamily="2" charset="-122"/>
                <a:ea typeface="黑体" pitchFamily="2" charset="-122"/>
              </a:endParaRPr>
            </a:p>
          </p:txBody>
        </p:sp>
        <p:sp>
          <p:nvSpPr>
            <p:cNvPr id="593932" name="AutoShape 11"/>
            <p:cNvSpPr>
              <a:spLocks noChangeArrowheads="1"/>
            </p:cNvSpPr>
            <p:nvPr/>
          </p:nvSpPr>
          <p:spPr bwMode="auto">
            <a:xfrm>
              <a:off x="4614863" y="5257800"/>
              <a:ext cx="195262" cy="914400"/>
            </a:xfrm>
            <a:prstGeom prst="rightArrow">
              <a:avLst>
                <a:gd name="adj1" fmla="val 50000"/>
                <a:gd name="adj2" fmla="val 58333"/>
              </a:avLst>
            </a:prstGeom>
            <a:solidFill>
              <a:srgbClr val="0000FF"/>
            </a:solidFill>
            <a:ln w="9525">
              <a:solidFill>
                <a:schemeClr val="tx1"/>
              </a:solidFill>
              <a:miter lim="800000"/>
            </a:ln>
          </p:spPr>
          <p:txBody>
            <a:bodyPr wrap="none" anchor="ctr"/>
            <a:lstStyle/>
            <a:p>
              <a:endParaRPr lang="zh-CN" altLang="en-US" sz="1400">
                <a:latin typeface="Calibri" pitchFamily="34" charset="0"/>
              </a:endParaRPr>
            </a:p>
          </p:txBody>
        </p:sp>
        <p:sp>
          <p:nvSpPr>
            <p:cNvPr id="593933" name="Text Box 12"/>
            <p:cNvSpPr txBox="1">
              <a:spLocks noChangeArrowheads="1"/>
            </p:cNvSpPr>
            <p:nvPr/>
          </p:nvSpPr>
          <p:spPr bwMode="auto">
            <a:xfrm>
              <a:off x="1085850" y="1311275"/>
              <a:ext cx="3132870" cy="1160531"/>
            </a:xfrm>
            <a:prstGeom prst="rect">
              <a:avLst/>
            </a:prstGeom>
            <a:noFill/>
            <a:ln w="9525">
              <a:noFill/>
              <a:miter lim="800000"/>
            </a:ln>
          </p:spPr>
          <p:txBody>
            <a:bodyPr wrap="none">
              <a:spAutoFit/>
            </a:bodyPr>
            <a:lstStyle/>
            <a:p>
              <a:pPr algn="ctr">
                <a:lnSpc>
                  <a:spcPct val="90000"/>
                </a:lnSpc>
              </a:pPr>
              <a:r>
                <a:rPr kumimoji="1" lang="ja-JP" altLang="en-US" sz="2800" b="1">
                  <a:solidFill>
                    <a:srgbClr val="33CC33"/>
                  </a:solidFill>
                  <a:latin typeface="黑体" pitchFamily="2" charset="-122"/>
                  <a:ea typeface="黑体" pitchFamily="2" charset="-122"/>
                </a:rPr>
                <a:t>　</a:t>
              </a:r>
              <a:r>
                <a:rPr kumimoji="1" lang="zh-CN" altLang="en-US" sz="3200" b="1">
                  <a:solidFill>
                    <a:srgbClr val="33CC33"/>
                  </a:solidFill>
                  <a:latin typeface="黑体" pitchFamily="2" charset="-122"/>
                  <a:ea typeface="黑体" pitchFamily="2" charset="-122"/>
                </a:rPr>
                <a:t>工作项目</a:t>
              </a:r>
              <a:r>
                <a:rPr kumimoji="1" lang="ja-JP" altLang="en-US" sz="2800" b="1">
                  <a:solidFill>
                    <a:srgbClr val="33CC33"/>
                  </a:solidFill>
                  <a:latin typeface="黑体" pitchFamily="2" charset="-122"/>
                  <a:ea typeface="黑体" pitchFamily="2" charset="-122"/>
                </a:rPr>
                <a:t>　</a:t>
              </a:r>
            </a:p>
            <a:p>
              <a:pPr algn="ctr">
                <a:lnSpc>
                  <a:spcPct val="90000"/>
                </a:lnSpc>
              </a:pPr>
              <a:r>
                <a:rPr kumimoji="1" lang="ja-JP" altLang="en-US" sz="2800" b="1">
                  <a:solidFill>
                    <a:srgbClr val="33CC33"/>
                  </a:solidFill>
                  <a:latin typeface="黑体" pitchFamily="2" charset="-122"/>
                  <a:ea typeface="黑体" pitchFamily="2" charset="-122"/>
                </a:rPr>
                <a:t>　</a:t>
              </a:r>
              <a:r>
                <a:rPr kumimoji="1" lang="zh-CN" altLang="en-US" sz="2800" b="1">
                  <a:solidFill>
                    <a:srgbClr val="33CC33"/>
                  </a:solidFill>
                  <a:latin typeface="黑体" pitchFamily="2" charset="-122"/>
                  <a:ea typeface="黑体" pitchFamily="2" charset="-122"/>
                </a:rPr>
                <a:t>（</a:t>
              </a:r>
              <a:r>
                <a:rPr kumimoji="1" lang="en-US" altLang="zh-CN" sz="2800" b="1">
                  <a:solidFill>
                    <a:srgbClr val="33CC33"/>
                  </a:solidFill>
                  <a:latin typeface="黑体" pitchFamily="2" charset="-122"/>
                  <a:ea typeface="黑体" pitchFamily="2" charset="-122"/>
                </a:rPr>
                <a:t>MSH</a:t>
              </a:r>
              <a:r>
                <a:rPr kumimoji="1" lang="zh-CN" altLang="en-US" sz="2800" b="1">
                  <a:solidFill>
                    <a:srgbClr val="33CC33"/>
                  </a:solidFill>
                  <a:latin typeface="黑体" pitchFamily="2" charset="-122"/>
                  <a:ea typeface="黑体" pitchFamily="2" charset="-122"/>
                </a:rPr>
                <a:t>）</a:t>
              </a:r>
              <a:r>
                <a:rPr kumimoji="1" lang="ja-JP" altLang="en-US" sz="2800" b="1">
                  <a:solidFill>
                    <a:srgbClr val="33CC33"/>
                  </a:solidFill>
                  <a:latin typeface="黑体" pitchFamily="2" charset="-122"/>
                  <a:ea typeface="黑体" pitchFamily="2" charset="-122"/>
                </a:rPr>
                <a:t>　</a:t>
              </a:r>
            </a:p>
          </p:txBody>
        </p:sp>
      </p:grpSp>
      <p:sp>
        <p:nvSpPr>
          <p:cNvPr id="593922" name="Rectangle 2"/>
          <p:cNvSpPr>
            <a:spLocks noChangeArrowheads="1"/>
          </p:cNvSpPr>
          <p:nvPr/>
        </p:nvSpPr>
        <p:spPr bwMode="auto">
          <a:xfrm>
            <a:off x="357188" y="1214438"/>
            <a:ext cx="4572000"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微软雅黑" pitchFamily="34" charset="-122"/>
              </a:rPr>
              <a:t>贯彻实践日常基本活动和习惯化</a:t>
            </a:r>
          </a:p>
        </p:txBody>
      </p:sp>
      <p:sp>
        <p:nvSpPr>
          <p:cNvPr id="59392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15"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128</a:t>
            </a:fld>
            <a:endParaRPr lang="zh-CN" altLang="en-US" dirty="0"/>
          </a:p>
        </p:txBody>
      </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5969" name="组合 45"/>
          <p:cNvGrpSpPr/>
          <p:nvPr/>
        </p:nvGrpSpPr>
        <p:grpSpPr bwMode="auto">
          <a:xfrm>
            <a:off x="785813" y="2120900"/>
            <a:ext cx="7604125" cy="4451350"/>
            <a:chOff x="179388" y="1196975"/>
            <a:chExt cx="8353425" cy="5040313"/>
          </a:xfrm>
        </p:grpSpPr>
        <p:grpSp>
          <p:nvGrpSpPr>
            <p:cNvPr id="595972" name="Group 3"/>
            <p:cNvGrpSpPr/>
            <p:nvPr/>
          </p:nvGrpSpPr>
          <p:grpSpPr bwMode="auto">
            <a:xfrm>
              <a:off x="3563938" y="1196975"/>
              <a:ext cx="4032250" cy="503238"/>
              <a:chOff x="2245" y="754"/>
              <a:chExt cx="2540" cy="317"/>
            </a:xfrm>
          </p:grpSpPr>
          <p:sp>
            <p:nvSpPr>
              <p:cNvPr id="596011" name="Rectangle 6"/>
              <p:cNvSpPr>
                <a:spLocks noChangeArrowheads="1"/>
              </p:cNvSpPr>
              <p:nvPr/>
            </p:nvSpPr>
            <p:spPr bwMode="auto">
              <a:xfrm>
                <a:off x="2245" y="754"/>
                <a:ext cx="998" cy="317"/>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cs typeface="微软雅黑" pitchFamily="34" charset="-122"/>
                  </a:rPr>
                  <a:t>培养人才</a:t>
                </a:r>
              </a:p>
            </p:txBody>
          </p:sp>
          <p:sp>
            <p:nvSpPr>
              <p:cNvPr id="596012" name="Rectangle 7"/>
              <p:cNvSpPr>
                <a:spLocks noChangeArrowheads="1"/>
              </p:cNvSpPr>
              <p:nvPr/>
            </p:nvSpPr>
            <p:spPr bwMode="auto">
              <a:xfrm>
                <a:off x="3243" y="756"/>
                <a:ext cx="1542" cy="315"/>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不自觉的人为零</a:t>
                </a:r>
              </a:p>
            </p:txBody>
          </p:sp>
        </p:grpSp>
        <p:sp>
          <p:nvSpPr>
            <p:cNvPr id="595973" name="Line 9"/>
            <p:cNvSpPr>
              <a:spLocks noChangeShapeType="1"/>
            </p:cNvSpPr>
            <p:nvPr/>
          </p:nvSpPr>
          <p:spPr bwMode="auto">
            <a:xfrm flipV="1">
              <a:off x="4356100" y="1700213"/>
              <a:ext cx="0" cy="792162"/>
            </a:xfrm>
            <a:prstGeom prst="line">
              <a:avLst/>
            </a:prstGeom>
            <a:noFill/>
            <a:ln w="9525">
              <a:solidFill>
                <a:schemeClr val="tx1"/>
              </a:solidFill>
              <a:round/>
              <a:tailEnd type="triangle" w="med" len="med"/>
            </a:ln>
          </p:spPr>
          <p:txBody>
            <a:bodyPr/>
            <a:lstStyle/>
            <a:p>
              <a:endParaRPr lang="zh-CN" altLang="en-US"/>
            </a:p>
          </p:txBody>
        </p:sp>
        <p:sp>
          <p:nvSpPr>
            <p:cNvPr id="595974" name="Rectangle 10"/>
            <p:cNvSpPr>
              <a:spLocks noChangeArrowheads="1"/>
            </p:cNvSpPr>
            <p:nvPr/>
          </p:nvSpPr>
          <p:spPr bwMode="auto">
            <a:xfrm>
              <a:off x="4357688" y="1857375"/>
              <a:ext cx="1071562" cy="360363"/>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自觉推进</a:t>
              </a:r>
            </a:p>
          </p:txBody>
        </p:sp>
        <p:sp>
          <p:nvSpPr>
            <p:cNvPr id="595975" name="Line 11"/>
            <p:cNvSpPr>
              <a:spLocks noChangeShapeType="1"/>
            </p:cNvSpPr>
            <p:nvPr/>
          </p:nvSpPr>
          <p:spPr bwMode="auto">
            <a:xfrm flipV="1">
              <a:off x="5580063" y="2852738"/>
              <a:ext cx="1492250" cy="280987"/>
            </a:xfrm>
            <a:prstGeom prst="line">
              <a:avLst/>
            </a:prstGeom>
            <a:noFill/>
            <a:ln w="9525">
              <a:solidFill>
                <a:schemeClr val="tx1"/>
              </a:solidFill>
              <a:round/>
              <a:tailEnd type="triangle" w="med" len="med"/>
            </a:ln>
          </p:spPr>
          <p:txBody>
            <a:bodyPr/>
            <a:lstStyle/>
            <a:p>
              <a:endParaRPr lang="zh-CN" altLang="en-US"/>
            </a:p>
          </p:txBody>
        </p:sp>
        <p:sp>
          <p:nvSpPr>
            <p:cNvPr id="595976" name="Rectangle 13"/>
            <p:cNvSpPr>
              <a:spLocks noChangeArrowheads="1"/>
            </p:cNvSpPr>
            <p:nvPr/>
          </p:nvSpPr>
          <p:spPr bwMode="auto">
            <a:xfrm>
              <a:off x="5364163" y="2563813"/>
              <a:ext cx="1584325" cy="360362"/>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消除过剩库存</a:t>
              </a:r>
            </a:p>
          </p:txBody>
        </p:sp>
        <p:sp>
          <p:nvSpPr>
            <p:cNvPr id="595977" name="Rectangle 14"/>
            <p:cNvSpPr>
              <a:spLocks noChangeArrowheads="1"/>
            </p:cNvSpPr>
            <p:nvPr/>
          </p:nvSpPr>
          <p:spPr bwMode="auto">
            <a:xfrm>
              <a:off x="5795963" y="3213100"/>
              <a:ext cx="1008062" cy="360363"/>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消除浪费</a:t>
              </a:r>
            </a:p>
          </p:txBody>
        </p:sp>
        <p:sp>
          <p:nvSpPr>
            <p:cNvPr id="595978" name="Line 16"/>
            <p:cNvSpPr>
              <a:spLocks noChangeShapeType="1"/>
            </p:cNvSpPr>
            <p:nvPr/>
          </p:nvSpPr>
          <p:spPr bwMode="auto">
            <a:xfrm>
              <a:off x="5508625" y="4437063"/>
              <a:ext cx="1439863" cy="576262"/>
            </a:xfrm>
            <a:prstGeom prst="line">
              <a:avLst/>
            </a:prstGeom>
            <a:noFill/>
            <a:ln w="9525">
              <a:solidFill>
                <a:schemeClr val="tx1"/>
              </a:solidFill>
              <a:round/>
              <a:tailEnd type="triangle" w="med" len="med"/>
            </a:ln>
          </p:spPr>
          <p:txBody>
            <a:bodyPr/>
            <a:lstStyle/>
            <a:p>
              <a:endParaRPr lang="zh-CN" altLang="en-US"/>
            </a:p>
          </p:txBody>
        </p:sp>
        <p:grpSp>
          <p:nvGrpSpPr>
            <p:cNvPr id="595979" name="Group 12"/>
            <p:cNvGrpSpPr/>
            <p:nvPr/>
          </p:nvGrpSpPr>
          <p:grpSpPr bwMode="auto">
            <a:xfrm>
              <a:off x="7072313" y="2427288"/>
              <a:ext cx="1368425" cy="857250"/>
              <a:chOff x="4455" y="1395"/>
              <a:chExt cx="862" cy="540"/>
            </a:xfrm>
          </p:grpSpPr>
          <p:sp>
            <p:nvSpPr>
              <p:cNvPr id="596009" name="Rectangle 12"/>
              <p:cNvSpPr>
                <a:spLocks noChangeArrowheads="1"/>
              </p:cNvSpPr>
              <p:nvPr/>
            </p:nvSpPr>
            <p:spPr bwMode="auto">
              <a:xfrm>
                <a:off x="4455" y="1395"/>
                <a:ext cx="862" cy="272"/>
              </a:xfrm>
              <a:prstGeom prst="rect">
                <a:avLst/>
              </a:prstGeom>
              <a:solidFill>
                <a:srgbClr val="A0F272"/>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降低成本</a:t>
                </a:r>
              </a:p>
            </p:txBody>
          </p:sp>
          <p:sp>
            <p:nvSpPr>
              <p:cNvPr id="596010" name="Rectangle 15"/>
              <p:cNvSpPr>
                <a:spLocks noChangeArrowheads="1"/>
              </p:cNvSpPr>
              <p:nvPr/>
            </p:nvSpPr>
            <p:spPr bwMode="auto">
              <a:xfrm>
                <a:off x="4455" y="1665"/>
                <a:ext cx="855" cy="270"/>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浪费为零</a:t>
                </a:r>
              </a:p>
            </p:txBody>
          </p:sp>
        </p:grpSp>
        <p:grpSp>
          <p:nvGrpSpPr>
            <p:cNvPr id="595980" name="Group 15"/>
            <p:cNvGrpSpPr/>
            <p:nvPr/>
          </p:nvGrpSpPr>
          <p:grpSpPr bwMode="auto">
            <a:xfrm>
              <a:off x="7019925" y="4581525"/>
              <a:ext cx="1512888" cy="915988"/>
              <a:chOff x="4422" y="3080"/>
              <a:chExt cx="953" cy="577"/>
            </a:xfrm>
          </p:grpSpPr>
          <p:sp>
            <p:nvSpPr>
              <p:cNvPr id="596007" name="Rectangle 17"/>
              <p:cNvSpPr>
                <a:spLocks noChangeArrowheads="1"/>
              </p:cNvSpPr>
              <p:nvPr/>
            </p:nvSpPr>
            <p:spPr bwMode="auto">
              <a:xfrm>
                <a:off x="4422" y="3080"/>
                <a:ext cx="953" cy="272"/>
              </a:xfrm>
              <a:prstGeom prst="rect">
                <a:avLst/>
              </a:prstGeom>
              <a:solidFill>
                <a:srgbClr val="A0F272"/>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严守交货期</a:t>
                </a:r>
              </a:p>
            </p:txBody>
          </p:sp>
          <p:sp>
            <p:nvSpPr>
              <p:cNvPr id="596008" name="Rectangle 18"/>
              <p:cNvSpPr>
                <a:spLocks noChangeArrowheads="1"/>
              </p:cNvSpPr>
              <p:nvPr/>
            </p:nvSpPr>
            <p:spPr bwMode="auto">
              <a:xfrm>
                <a:off x="4422" y="3352"/>
                <a:ext cx="953" cy="305"/>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推迟交货为零</a:t>
                </a:r>
              </a:p>
            </p:txBody>
          </p:sp>
        </p:grpSp>
        <p:sp>
          <p:nvSpPr>
            <p:cNvPr id="595981" name="Rectangle 19"/>
            <p:cNvSpPr>
              <a:spLocks noChangeArrowheads="1"/>
            </p:cNvSpPr>
            <p:nvPr/>
          </p:nvSpPr>
          <p:spPr bwMode="auto">
            <a:xfrm>
              <a:off x="6156325" y="4149725"/>
              <a:ext cx="1295400" cy="431800"/>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提高生产性</a:t>
              </a:r>
            </a:p>
          </p:txBody>
        </p:sp>
        <p:sp>
          <p:nvSpPr>
            <p:cNvPr id="595982" name="Rectangle 20"/>
            <p:cNvSpPr>
              <a:spLocks noChangeArrowheads="1"/>
            </p:cNvSpPr>
            <p:nvPr/>
          </p:nvSpPr>
          <p:spPr bwMode="auto">
            <a:xfrm>
              <a:off x="5580063" y="4797425"/>
              <a:ext cx="1223962" cy="433388"/>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消除不良</a:t>
              </a:r>
            </a:p>
          </p:txBody>
        </p:sp>
        <p:sp>
          <p:nvSpPr>
            <p:cNvPr id="595983" name="Line 21"/>
            <p:cNvSpPr>
              <a:spLocks noChangeShapeType="1"/>
            </p:cNvSpPr>
            <p:nvPr/>
          </p:nvSpPr>
          <p:spPr bwMode="auto">
            <a:xfrm flipH="1" flipV="1">
              <a:off x="1857375" y="3429000"/>
              <a:ext cx="1143000" cy="71438"/>
            </a:xfrm>
            <a:prstGeom prst="line">
              <a:avLst/>
            </a:prstGeom>
            <a:noFill/>
            <a:ln w="9525">
              <a:solidFill>
                <a:schemeClr val="tx1"/>
              </a:solidFill>
              <a:round/>
              <a:tailEnd type="triangle" w="med" len="med"/>
            </a:ln>
          </p:spPr>
          <p:txBody>
            <a:bodyPr/>
            <a:lstStyle/>
            <a:p>
              <a:endParaRPr lang="zh-CN" altLang="en-US"/>
            </a:p>
          </p:txBody>
        </p:sp>
        <p:sp>
          <p:nvSpPr>
            <p:cNvPr id="595984" name="Rectangle 23"/>
            <p:cNvSpPr>
              <a:spLocks noChangeArrowheads="1"/>
            </p:cNvSpPr>
            <p:nvPr/>
          </p:nvSpPr>
          <p:spPr bwMode="auto">
            <a:xfrm>
              <a:off x="1936750" y="3071813"/>
              <a:ext cx="1152525" cy="358775"/>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热情对应</a:t>
              </a:r>
            </a:p>
          </p:txBody>
        </p:sp>
        <p:grpSp>
          <p:nvGrpSpPr>
            <p:cNvPr id="595985" name="Group 22"/>
            <p:cNvGrpSpPr/>
            <p:nvPr/>
          </p:nvGrpSpPr>
          <p:grpSpPr bwMode="auto">
            <a:xfrm>
              <a:off x="179388" y="3000375"/>
              <a:ext cx="1655762" cy="863600"/>
              <a:chOff x="68" y="1890"/>
              <a:chExt cx="1043" cy="544"/>
            </a:xfrm>
          </p:grpSpPr>
          <p:sp>
            <p:nvSpPr>
              <p:cNvPr id="596005" name="Rectangle 22"/>
              <p:cNvSpPr>
                <a:spLocks noChangeArrowheads="1"/>
              </p:cNvSpPr>
              <p:nvPr/>
            </p:nvSpPr>
            <p:spPr bwMode="auto">
              <a:xfrm>
                <a:off x="68" y="1890"/>
                <a:ext cx="1043" cy="272"/>
              </a:xfrm>
              <a:prstGeom prst="rect">
                <a:avLst/>
              </a:prstGeom>
              <a:solidFill>
                <a:srgbClr val="A0F272"/>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提高用户满意度</a:t>
                </a:r>
              </a:p>
            </p:txBody>
          </p:sp>
          <p:sp>
            <p:nvSpPr>
              <p:cNvPr id="596006" name="Rectangle 24"/>
              <p:cNvSpPr>
                <a:spLocks noChangeArrowheads="1"/>
              </p:cNvSpPr>
              <p:nvPr/>
            </p:nvSpPr>
            <p:spPr bwMode="auto">
              <a:xfrm>
                <a:off x="68" y="2160"/>
                <a:ext cx="1043" cy="274"/>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投诉为零</a:t>
                </a:r>
              </a:p>
            </p:txBody>
          </p:sp>
        </p:grpSp>
        <p:sp>
          <p:nvSpPr>
            <p:cNvPr id="595986" name="Rectangle 25"/>
            <p:cNvSpPr>
              <a:spLocks noChangeArrowheads="1"/>
            </p:cNvSpPr>
            <p:nvPr/>
          </p:nvSpPr>
          <p:spPr bwMode="auto">
            <a:xfrm>
              <a:off x="2000250" y="3571875"/>
              <a:ext cx="1008063" cy="360363"/>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信守约定</a:t>
              </a:r>
            </a:p>
          </p:txBody>
        </p:sp>
        <p:grpSp>
          <p:nvGrpSpPr>
            <p:cNvPr id="595987" name="Group 26"/>
            <p:cNvGrpSpPr/>
            <p:nvPr/>
          </p:nvGrpSpPr>
          <p:grpSpPr bwMode="auto">
            <a:xfrm>
              <a:off x="250825" y="4508500"/>
              <a:ext cx="3457575" cy="1582738"/>
              <a:chOff x="158" y="2840"/>
              <a:chExt cx="2178" cy="997"/>
            </a:xfrm>
          </p:grpSpPr>
          <p:sp>
            <p:nvSpPr>
              <p:cNvPr id="595999" name="Line 26"/>
              <p:cNvSpPr>
                <a:spLocks noChangeShapeType="1"/>
              </p:cNvSpPr>
              <p:nvPr/>
            </p:nvSpPr>
            <p:spPr bwMode="auto">
              <a:xfrm flipH="1">
                <a:off x="975" y="2840"/>
                <a:ext cx="1043" cy="363"/>
              </a:xfrm>
              <a:prstGeom prst="line">
                <a:avLst/>
              </a:prstGeom>
              <a:noFill/>
              <a:ln w="9525">
                <a:solidFill>
                  <a:schemeClr val="tx1"/>
                </a:solidFill>
                <a:round/>
                <a:tailEnd type="triangle" w="med" len="med"/>
              </a:ln>
            </p:spPr>
            <p:txBody>
              <a:bodyPr/>
              <a:lstStyle/>
              <a:p>
                <a:endParaRPr lang="zh-CN" altLang="en-US"/>
              </a:p>
            </p:txBody>
          </p:sp>
          <p:grpSp>
            <p:nvGrpSpPr>
              <p:cNvPr id="596000" name="Group 28"/>
              <p:cNvGrpSpPr/>
              <p:nvPr/>
            </p:nvGrpSpPr>
            <p:grpSpPr bwMode="auto">
              <a:xfrm>
                <a:off x="158" y="3294"/>
                <a:ext cx="1497" cy="543"/>
                <a:chOff x="158" y="3339"/>
                <a:chExt cx="1497" cy="543"/>
              </a:xfrm>
            </p:grpSpPr>
            <p:sp>
              <p:nvSpPr>
                <p:cNvPr id="596003" name="Rectangle 27"/>
                <p:cNvSpPr>
                  <a:spLocks noChangeArrowheads="1"/>
                </p:cNvSpPr>
                <p:nvPr/>
              </p:nvSpPr>
              <p:spPr bwMode="auto">
                <a:xfrm>
                  <a:off x="158" y="3339"/>
                  <a:ext cx="1497" cy="273"/>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cs typeface="微软雅黑" pitchFamily="34" charset="-122"/>
                    </a:rPr>
                    <a:t>提高质量，优质服务</a:t>
                  </a:r>
                </a:p>
              </p:txBody>
            </p:sp>
            <p:sp>
              <p:nvSpPr>
                <p:cNvPr id="596004" name="Rectangle 28"/>
                <p:cNvSpPr>
                  <a:spLocks noChangeArrowheads="1"/>
                </p:cNvSpPr>
                <p:nvPr/>
              </p:nvSpPr>
              <p:spPr bwMode="auto">
                <a:xfrm>
                  <a:off x="158" y="3612"/>
                  <a:ext cx="1497" cy="270"/>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不良为零，故障为零</a:t>
                  </a:r>
                </a:p>
              </p:txBody>
            </p:sp>
          </p:grpSp>
          <p:sp>
            <p:nvSpPr>
              <p:cNvPr id="596001" name="Rectangle 29"/>
              <p:cNvSpPr>
                <a:spLocks noChangeArrowheads="1"/>
              </p:cNvSpPr>
              <p:nvPr/>
            </p:nvSpPr>
            <p:spPr bwMode="auto">
              <a:xfrm>
                <a:off x="340" y="2840"/>
                <a:ext cx="1125" cy="227"/>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消除不良零部件</a:t>
                </a:r>
              </a:p>
            </p:txBody>
          </p:sp>
          <p:sp>
            <p:nvSpPr>
              <p:cNvPr id="596002" name="Rectangle 30"/>
              <p:cNvSpPr>
                <a:spLocks noChangeArrowheads="1"/>
              </p:cNvSpPr>
              <p:nvPr/>
            </p:nvSpPr>
            <p:spPr bwMode="auto">
              <a:xfrm>
                <a:off x="1429" y="3022"/>
                <a:ext cx="907" cy="227"/>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故障的事前防止</a:t>
                </a:r>
              </a:p>
            </p:txBody>
          </p:sp>
        </p:grpSp>
        <p:grpSp>
          <p:nvGrpSpPr>
            <p:cNvPr id="595988" name="Group 33"/>
            <p:cNvGrpSpPr/>
            <p:nvPr/>
          </p:nvGrpSpPr>
          <p:grpSpPr bwMode="auto">
            <a:xfrm>
              <a:off x="2987675" y="2492375"/>
              <a:ext cx="3516313" cy="3744913"/>
              <a:chOff x="1882" y="1570"/>
              <a:chExt cx="2215" cy="2359"/>
            </a:xfrm>
          </p:grpSpPr>
          <p:sp>
            <p:nvSpPr>
              <p:cNvPr id="595992" name="Oval 8"/>
              <p:cNvSpPr>
                <a:spLocks noChangeArrowheads="1"/>
              </p:cNvSpPr>
              <p:nvPr/>
            </p:nvSpPr>
            <p:spPr bwMode="auto">
              <a:xfrm>
                <a:off x="1882" y="1570"/>
                <a:ext cx="1724" cy="1542"/>
              </a:xfrm>
              <a:prstGeom prst="ellipse">
                <a:avLst/>
              </a:prstGeom>
              <a:gradFill rotWithShape="1">
                <a:gsLst>
                  <a:gs pos="0">
                    <a:srgbClr val="A0F272"/>
                  </a:gs>
                  <a:gs pos="50000">
                    <a:srgbClr val="F1F616"/>
                  </a:gs>
                  <a:gs pos="100000">
                    <a:srgbClr val="A0F272"/>
                  </a:gs>
                </a:gsLst>
                <a:lin ang="5400000" scaled="1"/>
              </a:gradFill>
              <a:ln w="9525">
                <a:solidFill>
                  <a:schemeClr val="tx1"/>
                </a:solidFill>
                <a:round/>
              </a:ln>
            </p:spPr>
            <p:txBody>
              <a:bodyPr wrap="none" anchor="ctr"/>
              <a:lstStyle/>
              <a:p>
                <a:pPr algn="ctr"/>
                <a:r>
                  <a:rPr lang="zh-CN" altLang="en-US" sz="2000" b="1">
                    <a:solidFill>
                      <a:srgbClr val="FF0000"/>
                    </a:solidFill>
                    <a:latin typeface="微软雅黑" pitchFamily="34" charset="-122"/>
                    <a:ea typeface="微软雅黑" pitchFamily="34" charset="-122"/>
                    <a:cs typeface="微软雅黑" pitchFamily="34" charset="-122"/>
                  </a:rPr>
                  <a:t>整理    整顿</a:t>
                </a:r>
              </a:p>
              <a:p>
                <a:pPr algn="ctr"/>
                <a:r>
                  <a:rPr lang="zh-CN" altLang="en-US" sz="2000" b="1">
                    <a:solidFill>
                      <a:srgbClr val="FF0000"/>
                    </a:solidFill>
                    <a:latin typeface="微软雅黑" pitchFamily="34" charset="-122"/>
                    <a:ea typeface="微软雅黑" pitchFamily="34" charset="-122"/>
                    <a:cs typeface="微软雅黑" pitchFamily="34" charset="-122"/>
                  </a:rPr>
                  <a:t>清扫    清洁</a:t>
                </a:r>
              </a:p>
              <a:p>
                <a:pPr algn="ctr"/>
                <a:r>
                  <a:rPr lang="zh-CN" altLang="en-US" sz="2000" b="1">
                    <a:solidFill>
                      <a:srgbClr val="FF0000"/>
                    </a:solidFill>
                    <a:latin typeface="微软雅黑" pitchFamily="34" charset="-122"/>
                    <a:ea typeface="微软雅黑" pitchFamily="34" charset="-122"/>
                    <a:cs typeface="微软雅黑" pitchFamily="34" charset="-122"/>
                  </a:rPr>
                  <a:t>修养    安全</a:t>
                </a:r>
              </a:p>
            </p:txBody>
          </p:sp>
          <p:sp>
            <p:nvSpPr>
              <p:cNvPr id="595993" name="Line 4"/>
              <p:cNvSpPr>
                <a:spLocks noChangeShapeType="1"/>
              </p:cNvSpPr>
              <p:nvPr/>
            </p:nvSpPr>
            <p:spPr bwMode="auto">
              <a:xfrm>
                <a:off x="2789" y="3113"/>
                <a:ext cx="0" cy="499"/>
              </a:xfrm>
              <a:prstGeom prst="line">
                <a:avLst/>
              </a:prstGeom>
              <a:noFill/>
              <a:ln w="9525">
                <a:solidFill>
                  <a:schemeClr val="tx1"/>
                </a:solidFill>
                <a:round/>
                <a:tailEnd type="triangle" w="med" len="med"/>
              </a:ln>
            </p:spPr>
            <p:txBody>
              <a:bodyPr/>
              <a:lstStyle/>
              <a:p>
                <a:endParaRPr lang="zh-CN" altLang="en-US"/>
              </a:p>
            </p:txBody>
          </p:sp>
          <p:grpSp>
            <p:nvGrpSpPr>
              <p:cNvPr id="595994" name="Group 36"/>
              <p:cNvGrpSpPr/>
              <p:nvPr/>
            </p:nvGrpSpPr>
            <p:grpSpPr bwMode="auto">
              <a:xfrm>
                <a:off x="2018" y="3612"/>
                <a:ext cx="2079" cy="317"/>
                <a:chOff x="2245" y="3748"/>
                <a:chExt cx="2079" cy="317"/>
              </a:xfrm>
            </p:grpSpPr>
            <p:sp>
              <p:nvSpPr>
                <p:cNvPr id="595997" name="Rectangle 31"/>
                <p:cNvSpPr>
                  <a:spLocks noChangeArrowheads="1"/>
                </p:cNvSpPr>
                <p:nvPr/>
              </p:nvSpPr>
              <p:spPr bwMode="auto">
                <a:xfrm>
                  <a:off x="2245" y="3748"/>
                  <a:ext cx="1179" cy="317"/>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cs typeface="微软雅黑" pitchFamily="34" charset="-122"/>
                    </a:rPr>
                    <a:t>提高安全性</a:t>
                  </a:r>
                </a:p>
              </p:txBody>
            </p:sp>
            <p:sp>
              <p:nvSpPr>
                <p:cNvPr id="595998" name="Rectangle 32"/>
                <p:cNvSpPr>
                  <a:spLocks noChangeArrowheads="1"/>
                </p:cNvSpPr>
                <p:nvPr/>
              </p:nvSpPr>
              <p:spPr bwMode="auto">
                <a:xfrm>
                  <a:off x="3424" y="3748"/>
                  <a:ext cx="900" cy="317"/>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工伤为零</a:t>
                  </a:r>
                </a:p>
              </p:txBody>
            </p:sp>
          </p:grpSp>
          <p:sp>
            <p:nvSpPr>
              <p:cNvPr id="595995" name="Rectangle 33"/>
              <p:cNvSpPr>
                <a:spLocks noChangeArrowheads="1"/>
              </p:cNvSpPr>
              <p:nvPr/>
            </p:nvSpPr>
            <p:spPr bwMode="auto">
              <a:xfrm>
                <a:off x="1927" y="3385"/>
                <a:ext cx="817" cy="227"/>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判断危险因素</a:t>
                </a:r>
              </a:p>
            </p:txBody>
          </p:sp>
          <p:sp>
            <p:nvSpPr>
              <p:cNvPr id="595996" name="Rectangle 34"/>
              <p:cNvSpPr>
                <a:spLocks noChangeArrowheads="1"/>
              </p:cNvSpPr>
              <p:nvPr/>
            </p:nvSpPr>
            <p:spPr bwMode="auto">
              <a:xfrm>
                <a:off x="2835" y="3203"/>
                <a:ext cx="590" cy="363"/>
              </a:xfrm>
              <a:prstGeom prst="rect">
                <a:avLst/>
              </a:prstGeom>
              <a:noFill/>
              <a:ln w="9525">
                <a:no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清洁的</a:t>
                </a:r>
              </a:p>
              <a:p>
                <a:pPr algn="ctr"/>
                <a:r>
                  <a:rPr lang="zh-CN" altLang="en-US" sz="1600">
                    <a:latin typeface="微软雅黑" pitchFamily="34" charset="-122"/>
                    <a:ea typeface="微软雅黑" pitchFamily="34" charset="-122"/>
                    <a:cs typeface="微软雅黑" pitchFamily="34" charset="-122"/>
                  </a:rPr>
                  <a:t>作业环境</a:t>
                </a:r>
              </a:p>
            </p:txBody>
          </p:sp>
        </p:grpSp>
        <p:grpSp>
          <p:nvGrpSpPr>
            <p:cNvPr id="595989" name="Group 43"/>
            <p:cNvGrpSpPr/>
            <p:nvPr/>
          </p:nvGrpSpPr>
          <p:grpSpPr bwMode="auto">
            <a:xfrm>
              <a:off x="395288" y="1268413"/>
              <a:ext cx="2305050" cy="865187"/>
              <a:chOff x="249" y="799"/>
              <a:chExt cx="1452" cy="545"/>
            </a:xfrm>
          </p:grpSpPr>
          <p:sp>
            <p:nvSpPr>
              <p:cNvPr id="595990" name="Rectangle 22"/>
              <p:cNvSpPr>
                <a:spLocks noChangeArrowheads="1"/>
              </p:cNvSpPr>
              <p:nvPr/>
            </p:nvSpPr>
            <p:spPr bwMode="auto">
              <a:xfrm>
                <a:off x="249" y="799"/>
                <a:ext cx="1452" cy="272"/>
              </a:xfrm>
              <a:prstGeom prst="rect">
                <a:avLst/>
              </a:prstGeom>
              <a:solidFill>
                <a:srgbClr val="A0F272"/>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改善和提高企业形象</a:t>
                </a:r>
              </a:p>
            </p:txBody>
          </p:sp>
          <p:sp>
            <p:nvSpPr>
              <p:cNvPr id="595991" name="Rectangle 24"/>
              <p:cNvSpPr>
                <a:spLocks noChangeArrowheads="1"/>
              </p:cNvSpPr>
              <p:nvPr/>
            </p:nvSpPr>
            <p:spPr bwMode="auto">
              <a:xfrm>
                <a:off x="249" y="1071"/>
                <a:ext cx="1452" cy="273"/>
              </a:xfrm>
              <a:prstGeom prst="rect">
                <a:avLst/>
              </a:prstGeom>
              <a:solidFill>
                <a:srgbClr val="F6FB8B"/>
              </a:solidFill>
              <a:ln w="9525">
                <a:solidFill>
                  <a:schemeClr val="tx1"/>
                </a:solidFill>
                <a:miter lim="800000"/>
              </a:ln>
            </p:spPr>
            <p:txBody>
              <a:bodyPr wrap="none" anchor="ctr"/>
              <a:lstStyle/>
              <a:p>
                <a:pPr algn="ctr"/>
                <a:r>
                  <a:rPr lang="zh-CN" altLang="en-US" sz="1600">
                    <a:latin typeface="微软雅黑" pitchFamily="34" charset="-122"/>
                    <a:ea typeface="微软雅黑" pitchFamily="34" charset="-122"/>
                    <a:cs typeface="微软雅黑" pitchFamily="34" charset="-122"/>
                  </a:rPr>
                  <a:t>亏损为零</a:t>
                </a:r>
              </a:p>
            </p:txBody>
          </p:sp>
        </p:grpSp>
      </p:grpSp>
      <p:sp>
        <p:nvSpPr>
          <p:cNvPr id="595970" name="Rectangle 2"/>
          <p:cNvSpPr>
            <a:spLocks noChangeArrowheads="1"/>
          </p:cNvSpPr>
          <p:nvPr/>
        </p:nvSpPr>
        <p:spPr bwMode="auto">
          <a:xfrm>
            <a:off x="357188" y="1360488"/>
            <a:ext cx="6000750" cy="496887"/>
          </a:xfrm>
          <a:prstGeom prst="rect">
            <a:avLst/>
          </a:prstGeom>
          <a:solidFill>
            <a:srgbClr val="CCFFCC"/>
          </a:solidFill>
          <a:ln w="28575">
            <a:solidFill>
              <a:schemeClr val="tx1"/>
            </a:solidFill>
            <a:miter lim="800000"/>
          </a:ln>
        </p:spPr>
        <p:txBody>
          <a:bodyPr wrap="none" anchor="ctr"/>
          <a:lstStyle/>
          <a:p>
            <a:r>
              <a:rPr kumimoji="1" lang="zh-CN" altLang="en-US" sz="2400">
                <a:solidFill>
                  <a:srgbClr val="FF3300"/>
                </a:solidFill>
                <a:latin typeface="微软雅黑" pitchFamily="34" charset="-122"/>
                <a:ea typeface="微软雅黑" pitchFamily="34" charset="-122"/>
                <a:cs typeface="微软雅黑" pitchFamily="34" charset="-122"/>
              </a:rPr>
              <a:t>实施“</a:t>
            </a:r>
            <a:r>
              <a:rPr kumimoji="1" lang="en-US" altLang="zh-CN" sz="2400">
                <a:solidFill>
                  <a:srgbClr val="FF3300"/>
                </a:solidFill>
                <a:latin typeface="微软雅黑" pitchFamily="34" charset="-122"/>
                <a:ea typeface="微软雅黑" pitchFamily="34" charset="-122"/>
                <a:cs typeface="微软雅黑" pitchFamily="34" charset="-122"/>
              </a:rPr>
              <a:t>6S”</a:t>
            </a:r>
            <a:r>
              <a:rPr kumimoji="1" lang="zh-CN" altLang="en-US" sz="2400">
                <a:solidFill>
                  <a:srgbClr val="FF3300"/>
                </a:solidFill>
                <a:latin typeface="微软雅黑" pitchFamily="34" charset="-122"/>
                <a:ea typeface="微软雅黑" pitchFamily="34" charset="-122"/>
                <a:cs typeface="微软雅黑" pitchFamily="34" charset="-122"/>
              </a:rPr>
              <a:t>的目标－改善和提高企业形象</a:t>
            </a:r>
          </a:p>
        </p:txBody>
      </p:sp>
      <p:sp>
        <p:nvSpPr>
          <p:cNvPr id="59597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4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129</a:t>
            </a:fld>
            <a:endParaRPr lang="zh-CN" altLang="en-US" dirty="0"/>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09" name="Rectangle 3"/>
          <p:cNvSpPr>
            <a:spLocks noGrp="1" noChangeArrowheads="1"/>
          </p:cNvSpPr>
          <p:nvPr>
            <p:ph type="body" idx="4294967295"/>
          </p:nvPr>
        </p:nvSpPr>
        <p:spPr>
          <a:xfrm>
            <a:off x="0" y="1340768"/>
            <a:ext cx="5715000" cy="2786062"/>
          </a:xfrm>
        </p:spPr>
        <p:txBody>
          <a:bodyPr/>
          <a:lstStyle/>
          <a:p>
            <a:pPr marL="822325" lvl="1" defTabSz="-635" eaLnBrk="1" hangingPunct="1">
              <a:lnSpc>
                <a:spcPct val="110000"/>
              </a:lnSpc>
              <a:spcBef>
                <a:spcPct val="50000"/>
              </a:spcBef>
              <a:buClr>
                <a:srgbClr val="0070C0"/>
              </a:buClr>
              <a:buSzPct val="85000"/>
              <a:buFont typeface="Wingdings" charset="2"/>
              <a:buChar char="n"/>
              <a:tabLst>
                <a:tab pos="2190750" algn="l"/>
              </a:tabLst>
            </a:pPr>
            <a:r>
              <a:rPr lang="zh-CN" altLang="en-US" sz="1800" b="1" dirty="0">
                <a:solidFill>
                  <a:srgbClr val="0033CC"/>
                </a:solidFill>
                <a:latin typeface="微软雅黑" pitchFamily="34" charset="-122"/>
                <a:ea typeface="微软雅黑" pitchFamily="34" charset="-122"/>
                <a:sym typeface="Monotype Sorts"/>
              </a:rPr>
              <a:t>修养 （ </a:t>
            </a:r>
            <a:r>
              <a:rPr lang="en-US" altLang="zh-CN" sz="1800" b="1" dirty="0">
                <a:solidFill>
                  <a:srgbClr val="0033CC"/>
                </a:solidFill>
                <a:latin typeface="微软雅黑" pitchFamily="34" charset="-122"/>
                <a:ea typeface="微软雅黑" pitchFamily="34" charset="-122"/>
                <a:sym typeface="Monotype Sorts"/>
              </a:rPr>
              <a:t>SHITSUKF </a:t>
            </a:r>
            <a:r>
              <a:rPr lang="zh-CN" altLang="en-US" sz="1800" b="1" dirty="0">
                <a:solidFill>
                  <a:srgbClr val="0033CC"/>
                </a:solidFill>
                <a:latin typeface="微软雅黑" pitchFamily="34" charset="-122"/>
                <a:ea typeface="微软雅黑" pitchFamily="34" charset="-122"/>
                <a:sym typeface="Monotype Sorts"/>
              </a:rPr>
              <a:t>）</a:t>
            </a:r>
            <a:endParaRPr lang="en-US" altLang="zh-CN" sz="1800" b="1" dirty="0">
              <a:solidFill>
                <a:srgbClr val="0033CC"/>
              </a:solidFill>
              <a:latin typeface="微软雅黑" pitchFamily="34" charset="-122"/>
              <a:ea typeface="微软雅黑" pitchFamily="34" charset="-122"/>
              <a:sym typeface="Monotype Sorts"/>
            </a:endParaRP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修养就是养成遵守既定事项的习惯</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认真遵守执行规定，保持自身之美，就是修养</a:t>
            </a:r>
          </a:p>
          <a:p>
            <a:pPr marL="990600" lvl="3" indent="171450" defTabSz="-635">
              <a:lnSpc>
                <a:spcPct val="150000"/>
              </a:lnSpc>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sym typeface="Monotype Sorts"/>
              </a:rPr>
              <a:t>养成良好的</a:t>
            </a:r>
            <a:r>
              <a:rPr lang="en-US" altLang="zh-CN" sz="1600" dirty="0">
                <a:latin typeface="微软雅黑" pitchFamily="34" charset="-122"/>
                <a:ea typeface="微软雅黑" pitchFamily="34" charset="-122"/>
                <a:sym typeface="Monotype Sorts"/>
              </a:rPr>
              <a:t>5S</a:t>
            </a:r>
            <a:r>
              <a:rPr lang="zh-CN" altLang="en-US" sz="1600" dirty="0">
                <a:latin typeface="微软雅黑" pitchFamily="34" charset="-122"/>
                <a:ea typeface="微软雅黑" pitchFamily="34" charset="-122"/>
                <a:sym typeface="Monotype Sorts"/>
              </a:rPr>
              <a:t>管理的习惯，愉快、舒适地工作</a:t>
            </a:r>
          </a:p>
          <a:p>
            <a:pPr marL="990600" lvl="3" indent="171450" defTabSz="-635">
              <a:lnSpc>
                <a:spcPct val="150000"/>
              </a:lnSpc>
              <a:buClr>
                <a:srgbClr val="C00000"/>
              </a:buClr>
              <a:buSzPct val="85000"/>
              <a:buFont typeface="Wingdings" charset="2"/>
              <a:buChar char="p"/>
              <a:tabLst>
                <a:tab pos="2190750" algn="l"/>
              </a:tabLst>
            </a:pPr>
            <a:r>
              <a:rPr lang="zh-TW" altLang="en-US" sz="1600" dirty="0">
                <a:latin typeface="微软雅黑" pitchFamily="34" charset="-122"/>
                <a:ea typeface="微软雅黑" pitchFamily="34" charset="-122"/>
                <a:sym typeface="Monotype Sorts"/>
              </a:rPr>
              <a:t>求</a:t>
            </a:r>
            <a:r>
              <a:rPr lang="zh-CN" altLang="en-US" sz="1600" dirty="0">
                <a:latin typeface="微软雅黑" pitchFamily="34" charset="-122"/>
                <a:ea typeface="微软雅黑" pitchFamily="34" charset="-122"/>
                <a:sym typeface="Monotype Sorts"/>
              </a:rPr>
              <a:t>礼貌谦让、相互关心，遵章守纪、严守标准</a:t>
            </a:r>
            <a:r>
              <a:rPr lang="zh-TW" altLang="en-US" sz="1600" dirty="0">
                <a:latin typeface="微软雅黑" pitchFamily="34" charset="-122"/>
                <a:ea typeface="微软雅黑" pitchFamily="34" charset="-122"/>
                <a:sym typeface="Monotype Sorts"/>
              </a:rPr>
              <a:t>，</a:t>
            </a:r>
            <a:r>
              <a:rPr lang="zh-CN" altLang="en-US" sz="1600" dirty="0">
                <a:latin typeface="微软雅黑" pitchFamily="34" charset="-122"/>
                <a:ea typeface="微软雅黑" pitchFamily="34" charset="-122"/>
                <a:sym typeface="Monotype Sorts"/>
              </a:rPr>
              <a:t>强调责任意识、团队</a:t>
            </a:r>
            <a:r>
              <a:rPr lang="zh-TW" altLang="en-US" sz="1600" dirty="0">
                <a:latin typeface="微软雅黑" pitchFamily="34" charset="-122"/>
                <a:ea typeface="微软雅黑" pitchFamily="34" charset="-122"/>
                <a:sym typeface="Monotype Sorts"/>
              </a:rPr>
              <a:t>精神</a:t>
            </a:r>
            <a:r>
              <a:rPr lang="zh-CN" altLang="en-US" sz="1600" dirty="0">
                <a:latin typeface="微软雅黑" pitchFamily="34" charset="-122"/>
                <a:ea typeface="微软雅黑" pitchFamily="34" charset="-122"/>
                <a:sym typeface="Monotype Sorts"/>
              </a:rPr>
              <a:t>、诚信和信守承诺；提倡“讲良言，禁恶语”，讲的是以身作则</a:t>
            </a:r>
            <a:r>
              <a:rPr lang="en-US" altLang="zh-CN" sz="1600" dirty="0">
                <a:latin typeface="微软雅黑" pitchFamily="34" charset="-122"/>
                <a:ea typeface="微软雅黑" pitchFamily="34" charset="-122"/>
                <a:sym typeface="Monotype Sorts"/>
              </a:rPr>
              <a:t>,</a:t>
            </a:r>
            <a:r>
              <a:rPr lang="zh-CN" altLang="en-US" sz="1600" dirty="0">
                <a:latin typeface="微软雅黑" pitchFamily="34" charset="-122"/>
                <a:ea typeface="微软雅黑" pitchFamily="34" charset="-122"/>
                <a:sym typeface="Monotype Sorts"/>
              </a:rPr>
              <a:t>人人向上 </a:t>
            </a:r>
            <a:endParaRPr lang="en-US" altLang="zh-CN" sz="1600" dirty="0">
              <a:latin typeface="微软雅黑" pitchFamily="34" charset="-122"/>
              <a:ea typeface="微软雅黑" pitchFamily="34" charset="-122"/>
              <a:sym typeface="Monotype Sorts"/>
            </a:endParaRPr>
          </a:p>
        </p:txBody>
      </p:sp>
      <p:pic>
        <p:nvPicPr>
          <p:cNvPr id="503810" name="Picture 4" descr="IMG_1750"/>
          <p:cNvPicPr>
            <a:picLocks noChangeAspect="1" noChangeArrowheads="1"/>
          </p:cNvPicPr>
          <p:nvPr/>
        </p:nvPicPr>
        <p:blipFill>
          <a:blip r:embed="rId3">
            <a:lum bright="18000"/>
          </a:blip>
          <a:srcRect/>
          <a:stretch>
            <a:fillRect/>
          </a:stretch>
        </p:blipFill>
        <p:spPr bwMode="auto">
          <a:xfrm>
            <a:off x="5786438" y="1556792"/>
            <a:ext cx="2938462" cy="2570163"/>
          </a:xfrm>
          <a:prstGeom prst="rect">
            <a:avLst/>
          </a:prstGeom>
          <a:noFill/>
          <a:ln w="28575">
            <a:solidFill>
              <a:schemeClr val="tx2"/>
            </a:solidFill>
            <a:miter lim="800000"/>
            <a:headEnd/>
            <a:tailEnd/>
          </a:ln>
        </p:spPr>
      </p:pic>
      <p:sp>
        <p:nvSpPr>
          <p:cNvPr id="503811" name="矩形 7"/>
          <p:cNvSpPr>
            <a:spLocks noChangeArrowheads="1"/>
          </p:cNvSpPr>
          <p:nvPr/>
        </p:nvSpPr>
        <p:spPr bwMode="auto">
          <a:xfrm>
            <a:off x="0" y="4142705"/>
            <a:ext cx="8786813" cy="2341563"/>
          </a:xfrm>
          <a:prstGeom prst="rect">
            <a:avLst/>
          </a:prstGeom>
          <a:noFill/>
          <a:ln w="9525">
            <a:noFill/>
            <a:miter lim="800000"/>
          </a:ln>
        </p:spPr>
        <p:txBody>
          <a:bodyPr>
            <a:spAutoFit/>
          </a:bodyPr>
          <a:lstStyle/>
          <a:p>
            <a:pPr marL="822325" lvl="1" indent="-285750" defTabSz="-635">
              <a:lnSpc>
                <a:spcPct val="110000"/>
              </a:lnSpc>
              <a:spcBef>
                <a:spcPct val="50000"/>
              </a:spcBef>
              <a:buClr>
                <a:srgbClr val="0070C0"/>
              </a:buClr>
              <a:buSzPct val="85000"/>
              <a:buFont typeface="Wingdings" charset="2"/>
              <a:buChar char="n"/>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安全 （</a:t>
            </a:r>
            <a:r>
              <a:rPr lang="en-US" altLang="zh-CN" b="1">
                <a:solidFill>
                  <a:srgbClr val="0033CC"/>
                </a:solidFill>
                <a:latin typeface="微软雅黑" pitchFamily="34" charset="-122"/>
                <a:ea typeface="微软雅黑" pitchFamily="34" charset="-122"/>
                <a:cs typeface="微软雅黑" pitchFamily="34" charset="-122"/>
                <a:sym typeface="Monotype Sorts"/>
              </a:rPr>
              <a:t>Safety</a:t>
            </a:r>
            <a:r>
              <a:rPr lang="zh-CN" altLang="en-US" b="1">
                <a:solidFill>
                  <a:srgbClr val="0033CC"/>
                </a:solidFill>
                <a:latin typeface="微软雅黑" pitchFamily="34" charset="-122"/>
                <a:ea typeface="微软雅黑" pitchFamily="34" charset="-122"/>
                <a:cs typeface="微软雅黑" pitchFamily="34" charset="-122"/>
                <a:sym typeface="Monotype Sorts"/>
              </a:rPr>
              <a:t>）</a:t>
            </a:r>
          </a:p>
          <a:p>
            <a:pPr marL="990600" lvl="3" indent="171450"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安全就是要“以人为本”，遵照“安全责任制”的要求认真落实安全生产责任制，保证员工身心健康和企业经营的高速发展；</a:t>
            </a:r>
          </a:p>
          <a:p>
            <a:pPr marL="990600" lvl="3" indent="171450"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安全就是避免不可承受风险的伤害；安全就是要消除不安全因素，改善不安全状态，克服不安全行为。排除各种隐患和险情，使所有职工免遭不可接受风险的伤害，创建安全、舒适、健康的作业环境。</a:t>
            </a:r>
          </a:p>
        </p:txBody>
      </p:sp>
      <p:sp>
        <p:nvSpPr>
          <p:cNvPr id="1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13</a:t>
            </a:fld>
            <a:endParaRPr lang="zh-CN" altLang="en-US" dirty="0"/>
          </a:p>
        </p:txBody>
      </p:sp>
    </p:spTree>
  </p:cSld>
  <p:clrMapOvr>
    <a:masterClrMapping/>
  </p:clrMapOvr>
  <p:transition>
    <p:random/>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3" name="Picture 2" descr="Good-2"/>
          <p:cNvPicPr>
            <a:picLocks noChangeAspect="1" noChangeArrowheads="1"/>
          </p:cNvPicPr>
          <p:nvPr/>
        </p:nvPicPr>
        <p:blipFill>
          <a:blip r:embed="rId3"/>
          <a:srcRect/>
          <a:stretch>
            <a:fillRect/>
          </a:stretch>
        </p:blipFill>
        <p:spPr bwMode="auto">
          <a:xfrm>
            <a:off x="4643438" y="1714500"/>
            <a:ext cx="4000500" cy="3000375"/>
          </a:xfrm>
          <a:prstGeom prst="rect">
            <a:avLst/>
          </a:prstGeom>
          <a:noFill/>
          <a:ln w="9525">
            <a:noFill/>
            <a:miter lim="800000"/>
            <a:headEnd/>
            <a:tailEnd/>
          </a:ln>
        </p:spPr>
      </p:pic>
      <p:pic>
        <p:nvPicPr>
          <p:cNvPr id="596994" name="Picture 3" descr="2008101414282682281533"/>
          <p:cNvPicPr>
            <a:picLocks noChangeAspect="1" noChangeArrowheads="1"/>
          </p:cNvPicPr>
          <p:nvPr/>
        </p:nvPicPr>
        <p:blipFill>
          <a:blip r:embed="rId4"/>
          <a:srcRect/>
          <a:stretch>
            <a:fillRect/>
          </a:stretch>
        </p:blipFill>
        <p:spPr bwMode="auto">
          <a:xfrm>
            <a:off x="4643438" y="4819650"/>
            <a:ext cx="4000500" cy="2038350"/>
          </a:xfrm>
          <a:prstGeom prst="rect">
            <a:avLst/>
          </a:prstGeom>
          <a:noFill/>
          <a:ln w="9525">
            <a:noFill/>
            <a:miter lim="800000"/>
            <a:headEnd/>
            <a:tailEnd/>
          </a:ln>
        </p:spPr>
      </p:pic>
      <p:pic>
        <p:nvPicPr>
          <p:cNvPr id="596995" name="Picture 6" descr="Good-1"/>
          <p:cNvPicPr>
            <a:picLocks noChangeAspect="1" noChangeArrowheads="1"/>
          </p:cNvPicPr>
          <p:nvPr/>
        </p:nvPicPr>
        <p:blipFill>
          <a:blip r:embed="rId5"/>
          <a:srcRect/>
          <a:stretch>
            <a:fillRect/>
          </a:stretch>
        </p:blipFill>
        <p:spPr bwMode="auto">
          <a:xfrm>
            <a:off x="285750" y="2643188"/>
            <a:ext cx="3786188" cy="2840037"/>
          </a:xfrm>
          <a:prstGeom prst="rect">
            <a:avLst/>
          </a:prstGeom>
          <a:noFill/>
          <a:ln w="9525">
            <a:noFill/>
            <a:miter lim="800000"/>
            <a:headEnd/>
            <a:tailEnd/>
          </a:ln>
        </p:spPr>
      </p:pic>
      <p:sp>
        <p:nvSpPr>
          <p:cNvPr id="596996" name="AutoShape 7"/>
          <p:cNvSpPr>
            <a:spLocks noChangeArrowheads="1"/>
          </p:cNvSpPr>
          <p:nvPr/>
        </p:nvSpPr>
        <p:spPr bwMode="auto">
          <a:xfrm>
            <a:off x="4716463" y="1196975"/>
            <a:ext cx="4427537" cy="914400"/>
          </a:xfrm>
          <a:prstGeom prst="cloudCallout">
            <a:avLst>
              <a:gd name="adj1" fmla="val -23537"/>
              <a:gd name="adj2" fmla="val 300000"/>
            </a:avLst>
          </a:prstGeom>
          <a:solidFill>
            <a:srgbClr val="FFFF00"/>
          </a:solidFill>
          <a:ln w="9525">
            <a:solidFill>
              <a:schemeClr val="tx1"/>
            </a:solidFill>
            <a:round/>
          </a:ln>
        </p:spPr>
        <p:txBody>
          <a:bodyPr/>
          <a:lstStyle/>
          <a:p>
            <a:pPr algn="ctr"/>
            <a:r>
              <a:rPr lang="zh-CN" altLang="en-US" b="1">
                <a:latin typeface="微软雅黑" pitchFamily="34" charset="-122"/>
                <a:ea typeface="微软雅黑" pitchFamily="34" charset="-122"/>
                <a:cs typeface="微软雅黑" pitchFamily="34" charset="-122"/>
              </a:rPr>
              <a:t>我要购买这里生产的产品！</a:t>
            </a:r>
          </a:p>
          <a:p>
            <a:pPr algn="ctr"/>
            <a:r>
              <a:rPr lang="zh-CN" altLang="en-US" b="1">
                <a:latin typeface="微软雅黑" pitchFamily="34" charset="-122"/>
                <a:ea typeface="微软雅黑" pitchFamily="34" charset="-122"/>
                <a:cs typeface="微软雅黑" pitchFamily="34" charset="-122"/>
              </a:rPr>
              <a:t>（顾客的信赖感）</a:t>
            </a:r>
          </a:p>
        </p:txBody>
      </p:sp>
      <p:sp>
        <p:nvSpPr>
          <p:cNvPr id="596997" name="AutoShape 8"/>
          <p:cNvSpPr>
            <a:spLocks noChangeArrowheads="1"/>
          </p:cNvSpPr>
          <p:nvPr/>
        </p:nvSpPr>
        <p:spPr bwMode="auto">
          <a:xfrm>
            <a:off x="0" y="5661025"/>
            <a:ext cx="3022600" cy="914400"/>
          </a:xfrm>
          <a:prstGeom prst="cloudCallout">
            <a:avLst>
              <a:gd name="adj1" fmla="val 45954"/>
              <a:gd name="adj2" fmla="val -233333"/>
            </a:avLst>
          </a:prstGeom>
          <a:solidFill>
            <a:srgbClr val="FFFF00"/>
          </a:solidFill>
          <a:ln w="9525">
            <a:solidFill>
              <a:schemeClr val="tx1"/>
            </a:solidFill>
            <a:round/>
          </a:ln>
        </p:spPr>
        <p:txBody>
          <a:bodyPr/>
          <a:lstStyle/>
          <a:p>
            <a:pPr algn="ctr"/>
            <a:r>
              <a:rPr lang="zh-CN" altLang="en-US" b="1">
                <a:latin typeface="微软雅黑" pitchFamily="34" charset="-122"/>
                <a:ea typeface="微软雅黑" pitchFamily="34" charset="-122"/>
                <a:cs typeface="微软雅黑" pitchFamily="34" charset="-122"/>
              </a:rPr>
              <a:t>在这里工作真好！</a:t>
            </a:r>
          </a:p>
          <a:p>
            <a:pPr algn="ctr"/>
            <a:r>
              <a:rPr lang="zh-CN" altLang="en-US" b="1">
                <a:latin typeface="微软雅黑" pitchFamily="34" charset="-122"/>
                <a:ea typeface="微软雅黑" pitchFamily="34" charset="-122"/>
                <a:cs typeface="微软雅黑" pitchFamily="34" charset="-122"/>
              </a:rPr>
              <a:t>（员工的信赖感）</a:t>
            </a:r>
          </a:p>
        </p:txBody>
      </p:sp>
      <p:sp>
        <p:nvSpPr>
          <p:cNvPr id="596998" name="Rectangle 2"/>
          <p:cNvSpPr>
            <a:spLocks noChangeArrowheads="1"/>
          </p:cNvSpPr>
          <p:nvPr/>
        </p:nvSpPr>
        <p:spPr bwMode="auto">
          <a:xfrm>
            <a:off x="357188" y="1360488"/>
            <a:ext cx="4000500" cy="996950"/>
          </a:xfrm>
          <a:prstGeom prst="rect">
            <a:avLst/>
          </a:prstGeom>
          <a:solidFill>
            <a:srgbClr val="CCFFCC"/>
          </a:solidFill>
          <a:ln w="28575">
            <a:solidFill>
              <a:schemeClr val="tx1"/>
            </a:solidFill>
            <a:miter lim="800000"/>
          </a:ln>
        </p:spPr>
        <p:txBody>
          <a:bodyPr anchor="ctr"/>
          <a:lstStyle/>
          <a:p>
            <a:pPr>
              <a:lnSpc>
                <a:spcPct val="150000"/>
              </a:lnSpc>
            </a:pPr>
            <a:r>
              <a:rPr lang="zh-CN" altLang="en-US" sz="2400" b="1">
                <a:solidFill>
                  <a:srgbClr val="FF3300"/>
                </a:solidFill>
                <a:latin typeface="微软雅黑" pitchFamily="34" charset="-122"/>
                <a:ea typeface="微软雅黑" pitchFamily="34" charset="-122"/>
                <a:cs typeface="微软雅黑" pitchFamily="34" charset="-122"/>
              </a:rPr>
              <a:t>现场现物规范管理</a:t>
            </a:r>
            <a:endParaRPr lang="en-US" altLang="zh-CN" sz="2400" b="1">
              <a:solidFill>
                <a:srgbClr val="FF3300"/>
              </a:solidFill>
              <a:latin typeface="微软雅黑" pitchFamily="34" charset="-122"/>
              <a:ea typeface="微软雅黑" pitchFamily="34" charset="-122"/>
              <a:cs typeface="微软雅黑" pitchFamily="34" charset="-122"/>
            </a:endParaRPr>
          </a:p>
          <a:p>
            <a:pPr>
              <a:lnSpc>
                <a:spcPct val="150000"/>
              </a:lnSpc>
            </a:pPr>
            <a:r>
              <a:rPr lang="zh-CN" altLang="en-US" sz="2400" b="1">
                <a:solidFill>
                  <a:srgbClr val="FF3300"/>
                </a:solidFill>
                <a:latin typeface="微软雅黑" pitchFamily="34" charset="-122"/>
                <a:ea typeface="微软雅黑" pitchFamily="34" charset="-122"/>
                <a:cs typeface="微软雅黑" pitchFamily="34" charset="-122"/>
              </a:rPr>
              <a:t>礼仪礼貌习惯养成</a:t>
            </a:r>
            <a:endParaRPr lang="ja-JP" altLang="en-US" sz="2400" b="1">
              <a:solidFill>
                <a:srgbClr val="FF3300"/>
              </a:solidFill>
              <a:latin typeface="微软雅黑" pitchFamily="34" charset="-122"/>
              <a:ea typeface="微软雅黑" pitchFamily="34" charset="-122"/>
              <a:cs typeface="微软雅黑" pitchFamily="34" charset="-122"/>
            </a:endParaRPr>
          </a:p>
        </p:txBody>
      </p:sp>
      <p:sp>
        <p:nvSpPr>
          <p:cNvPr id="59699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Tree>
  </p:cSld>
  <p:clrMapOvr>
    <a:masterClrMapping/>
  </p:clrMapOvr>
  <p:transition>
    <p:random/>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9041" name="组合 60"/>
          <p:cNvGrpSpPr/>
          <p:nvPr/>
        </p:nvGrpSpPr>
        <p:grpSpPr bwMode="auto">
          <a:xfrm>
            <a:off x="857250" y="1217613"/>
            <a:ext cx="7678738" cy="5497512"/>
            <a:chOff x="468313" y="568351"/>
            <a:chExt cx="8496300" cy="6215062"/>
          </a:xfrm>
        </p:grpSpPr>
        <p:sp>
          <p:nvSpPr>
            <p:cNvPr id="599043" name="Line 11"/>
            <p:cNvSpPr>
              <a:spLocks noChangeShapeType="1"/>
            </p:cNvSpPr>
            <p:nvPr/>
          </p:nvSpPr>
          <p:spPr bwMode="auto">
            <a:xfrm>
              <a:off x="8672513" y="1360513"/>
              <a:ext cx="1587" cy="1588"/>
            </a:xfrm>
            <a:prstGeom prst="line">
              <a:avLst/>
            </a:prstGeom>
            <a:noFill/>
            <a:ln w="0">
              <a:solidFill>
                <a:srgbClr val="C0C0C0"/>
              </a:solidFill>
              <a:round/>
            </a:ln>
          </p:spPr>
          <p:txBody>
            <a:bodyPr/>
            <a:lstStyle/>
            <a:p>
              <a:endParaRPr lang="zh-CN" altLang="en-US"/>
            </a:p>
          </p:txBody>
        </p:sp>
        <p:sp>
          <p:nvSpPr>
            <p:cNvPr id="599044" name="Rectangle 12"/>
            <p:cNvSpPr>
              <a:spLocks noChangeArrowheads="1"/>
            </p:cNvSpPr>
            <p:nvPr/>
          </p:nvSpPr>
          <p:spPr bwMode="auto">
            <a:xfrm>
              <a:off x="8672513" y="1360513"/>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45" name="Line 13"/>
            <p:cNvSpPr>
              <a:spLocks noChangeShapeType="1"/>
            </p:cNvSpPr>
            <p:nvPr/>
          </p:nvSpPr>
          <p:spPr bwMode="auto">
            <a:xfrm>
              <a:off x="8672513" y="1673251"/>
              <a:ext cx="1587" cy="1587"/>
            </a:xfrm>
            <a:prstGeom prst="line">
              <a:avLst/>
            </a:prstGeom>
            <a:noFill/>
            <a:ln w="0">
              <a:solidFill>
                <a:srgbClr val="C0C0C0"/>
              </a:solidFill>
              <a:round/>
            </a:ln>
          </p:spPr>
          <p:txBody>
            <a:bodyPr/>
            <a:lstStyle/>
            <a:p>
              <a:endParaRPr lang="zh-CN" altLang="en-US"/>
            </a:p>
          </p:txBody>
        </p:sp>
        <p:sp>
          <p:nvSpPr>
            <p:cNvPr id="599046" name="Rectangle 14"/>
            <p:cNvSpPr>
              <a:spLocks noChangeArrowheads="1"/>
            </p:cNvSpPr>
            <p:nvPr/>
          </p:nvSpPr>
          <p:spPr bwMode="auto">
            <a:xfrm>
              <a:off x="8672513" y="1673251"/>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47" name="Line 15"/>
            <p:cNvSpPr>
              <a:spLocks noChangeShapeType="1"/>
            </p:cNvSpPr>
            <p:nvPr/>
          </p:nvSpPr>
          <p:spPr bwMode="auto">
            <a:xfrm>
              <a:off x="8672513" y="1825651"/>
              <a:ext cx="1587" cy="1587"/>
            </a:xfrm>
            <a:prstGeom prst="line">
              <a:avLst/>
            </a:prstGeom>
            <a:noFill/>
            <a:ln w="0">
              <a:solidFill>
                <a:srgbClr val="C0C0C0"/>
              </a:solidFill>
              <a:round/>
            </a:ln>
          </p:spPr>
          <p:txBody>
            <a:bodyPr/>
            <a:lstStyle/>
            <a:p>
              <a:endParaRPr lang="zh-CN" altLang="en-US"/>
            </a:p>
          </p:txBody>
        </p:sp>
        <p:sp>
          <p:nvSpPr>
            <p:cNvPr id="599048" name="Rectangle 16"/>
            <p:cNvSpPr>
              <a:spLocks noChangeArrowheads="1"/>
            </p:cNvSpPr>
            <p:nvPr/>
          </p:nvSpPr>
          <p:spPr bwMode="auto">
            <a:xfrm>
              <a:off x="8672513" y="1825651"/>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49" name="Line 17"/>
            <p:cNvSpPr>
              <a:spLocks noChangeShapeType="1"/>
            </p:cNvSpPr>
            <p:nvPr/>
          </p:nvSpPr>
          <p:spPr bwMode="auto">
            <a:xfrm>
              <a:off x="8672513" y="2130451"/>
              <a:ext cx="1587" cy="1587"/>
            </a:xfrm>
            <a:prstGeom prst="line">
              <a:avLst/>
            </a:prstGeom>
            <a:noFill/>
            <a:ln w="0">
              <a:solidFill>
                <a:srgbClr val="C0C0C0"/>
              </a:solidFill>
              <a:round/>
            </a:ln>
          </p:spPr>
          <p:txBody>
            <a:bodyPr/>
            <a:lstStyle/>
            <a:p>
              <a:endParaRPr lang="zh-CN" altLang="en-US"/>
            </a:p>
          </p:txBody>
        </p:sp>
        <p:sp>
          <p:nvSpPr>
            <p:cNvPr id="599050" name="Rectangle 18"/>
            <p:cNvSpPr>
              <a:spLocks noChangeArrowheads="1"/>
            </p:cNvSpPr>
            <p:nvPr/>
          </p:nvSpPr>
          <p:spPr bwMode="auto">
            <a:xfrm>
              <a:off x="8672513" y="2130451"/>
              <a:ext cx="9525" cy="7937"/>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51" name="Line 19"/>
            <p:cNvSpPr>
              <a:spLocks noChangeShapeType="1"/>
            </p:cNvSpPr>
            <p:nvPr/>
          </p:nvSpPr>
          <p:spPr bwMode="auto">
            <a:xfrm>
              <a:off x="8672513" y="2159026"/>
              <a:ext cx="1587" cy="1587"/>
            </a:xfrm>
            <a:prstGeom prst="line">
              <a:avLst/>
            </a:prstGeom>
            <a:noFill/>
            <a:ln w="0">
              <a:solidFill>
                <a:srgbClr val="C0C0C0"/>
              </a:solidFill>
              <a:round/>
            </a:ln>
          </p:spPr>
          <p:txBody>
            <a:bodyPr/>
            <a:lstStyle/>
            <a:p>
              <a:endParaRPr lang="zh-CN" altLang="en-US"/>
            </a:p>
          </p:txBody>
        </p:sp>
        <p:sp>
          <p:nvSpPr>
            <p:cNvPr id="599052" name="Rectangle 20"/>
            <p:cNvSpPr>
              <a:spLocks noChangeArrowheads="1"/>
            </p:cNvSpPr>
            <p:nvPr/>
          </p:nvSpPr>
          <p:spPr bwMode="auto">
            <a:xfrm>
              <a:off x="8672513" y="2159026"/>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53" name="Line 21"/>
            <p:cNvSpPr>
              <a:spLocks noChangeShapeType="1"/>
            </p:cNvSpPr>
            <p:nvPr/>
          </p:nvSpPr>
          <p:spPr bwMode="auto">
            <a:xfrm>
              <a:off x="8672513" y="2714651"/>
              <a:ext cx="1587" cy="1587"/>
            </a:xfrm>
            <a:prstGeom prst="line">
              <a:avLst/>
            </a:prstGeom>
            <a:noFill/>
            <a:ln w="0">
              <a:solidFill>
                <a:srgbClr val="C0C0C0"/>
              </a:solidFill>
              <a:round/>
            </a:ln>
          </p:spPr>
          <p:txBody>
            <a:bodyPr/>
            <a:lstStyle/>
            <a:p>
              <a:endParaRPr lang="zh-CN" altLang="en-US"/>
            </a:p>
          </p:txBody>
        </p:sp>
        <p:sp>
          <p:nvSpPr>
            <p:cNvPr id="599054" name="Rectangle 22"/>
            <p:cNvSpPr>
              <a:spLocks noChangeArrowheads="1"/>
            </p:cNvSpPr>
            <p:nvPr/>
          </p:nvSpPr>
          <p:spPr bwMode="auto">
            <a:xfrm>
              <a:off x="8672513" y="2714651"/>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55" name="Line 23"/>
            <p:cNvSpPr>
              <a:spLocks noChangeShapeType="1"/>
            </p:cNvSpPr>
            <p:nvPr/>
          </p:nvSpPr>
          <p:spPr bwMode="auto">
            <a:xfrm>
              <a:off x="8672513" y="2741638"/>
              <a:ext cx="1587" cy="1588"/>
            </a:xfrm>
            <a:prstGeom prst="line">
              <a:avLst/>
            </a:prstGeom>
            <a:noFill/>
            <a:ln w="0">
              <a:solidFill>
                <a:srgbClr val="C0C0C0"/>
              </a:solidFill>
              <a:round/>
            </a:ln>
          </p:spPr>
          <p:txBody>
            <a:bodyPr/>
            <a:lstStyle/>
            <a:p>
              <a:endParaRPr lang="zh-CN" altLang="en-US"/>
            </a:p>
          </p:txBody>
        </p:sp>
        <p:sp>
          <p:nvSpPr>
            <p:cNvPr id="599056" name="Rectangle 24"/>
            <p:cNvSpPr>
              <a:spLocks noChangeArrowheads="1"/>
            </p:cNvSpPr>
            <p:nvPr/>
          </p:nvSpPr>
          <p:spPr bwMode="auto">
            <a:xfrm>
              <a:off x="8672513" y="2741638"/>
              <a:ext cx="9525" cy="7938"/>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57" name="Line 25"/>
            <p:cNvSpPr>
              <a:spLocks noChangeShapeType="1"/>
            </p:cNvSpPr>
            <p:nvPr/>
          </p:nvSpPr>
          <p:spPr bwMode="auto">
            <a:xfrm>
              <a:off x="8672513" y="3282976"/>
              <a:ext cx="1587" cy="1587"/>
            </a:xfrm>
            <a:prstGeom prst="line">
              <a:avLst/>
            </a:prstGeom>
            <a:noFill/>
            <a:ln w="0">
              <a:solidFill>
                <a:srgbClr val="C0C0C0"/>
              </a:solidFill>
              <a:round/>
            </a:ln>
          </p:spPr>
          <p:txBody>
            <a:bodyPr/>
            <a:lstStyle/>
            <a:p>
              <a:endParaRPr lang="zh-CN" altLang="en-US"/>
            </a:p>
          </p:txBody>
        </p:sp>
        <p:sp>
          <p:nvSpPr>
            <p:cNvPr id="599058" name="Rectangle 26"/>
            <p:cNvSpPr>
              <a:spLocks noChangeArrowheads="1"/>
            </p:cNvSpPr>
            <p:nvPr/>
          </p:nvSpPr>
          <p:spPr bwMode="auto">
            <a:xfrm>
              <a:off x="8672513" y="3282976"/>
              <a:ext cx="9525" cy="7937"/>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59" name="Line 27"/>
            <p:cNvSpPr>
              <a:spLocks noChangeShapeType="1"/>
            </p:cNvSpPr>
            <p:nvPr/>
          </p:nvSpPr>
          <p:spPr bwMode="auto">
            <a:xfrm>
              <a:off x="8672513" y="3311551"/>
              <a:ext cx="1587" cy="1587"/>
            </a:xfrm>
            <a:prstGeom prst="line">
              <a:avLst/>
            </a:prstGeom>
            <a:noFill/>
            <a:ln w="0">
              <a:solidFill>
                <a:srgbClr val="C0C0C0"/>
              </a:solidFill>
              <a:round/>
            </a:ln>
          </p:spPr>
          <p:txBody>
            <a:bodyPr/>
            <a:lstStyle/>
            <a:p>
              <a:endParaRPr lang="zh-CN" altLang="en-US"/>
            </a:p>
          </p:txBody>
        </p:sp>
        <p:sp>
          <p:nvSpPr>
            <p:cNvPr id="599060" name="Rectangle 28"/>
            <p:cNvSpPr>
              <a:spLocks noChangeArrowheads="1"/>
            </p:cNvSpPr>
            <p:nvPr/>
          </p:nvSpPr>
          <p:spPr bwMode="auto">
            <a:xfrm>
              <a:off x="8672513" y="3311551"/>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61" name="Line 29"/>
            <p:cNvSpPr>
              <a:spLocks noChangeShapeType="1"/>
            </p:cNvSpPr>
            <p:nvPr/>
          </p:nvSpPr>
          <p:spPr bwMode="auto">
            <a:xfrm>
              <a:off x="8672513" y="3984651"/>
              <a:ext cx="1587" cy="1587"/>
            </a:xfrm>
            <a:prstGeom prst="line">
              <a:avLst/>
            </a:prstGeom>
            <a:noFill/>
            <a:ln w="0">
              <a:solidFill>
                <a:srgbClr val="C0C0C0"/>
              </a:solidFill>
              <a:round/>
            </a:ln>
          </p:spPr>
          <p:txBody>
            <a:bodyPr/>
            <a:lstStyle/>
            <a:p>
              <a:endParaRPr lang="zh-CN" altLang="en-US"/>
            </a:p>
          </p:txBody>
        </p:sp>
        <p:sp>
          <p:nvSpPr>
            <p:cNvPr id="599062" name="Rectangle 30"/>
            <p:cNvSpPr>
              <a:spLocks noChangeArrowheads="1"/>
            </p:cNvSpPr>
            <p:nvPr/>
          </p:nvSpPr>
          <p:spPr bwMode="auto">
            <a:xfrm>
              <a:off x="8672513" y="3984651"/>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63" name="Line 31"/>
            <p:cNvSpPr>
              <a:spLocks noChangeShapeType="1"/>
            </p:cNvSpPr>
            <p:nvPr/>
          </p:nvSpPr>
          <p:spPr bwMode="auto">
            <a:xfrm>
              <a:off x="8672513" y="4013226"/>
              <a:ext cx="1587" cy="1587"/>
            </a:xfrm>
            <a:prstGeom prst="line">
              <a:avLst/>
            </a:prstGeom>
            <a:noFill/>
            <a:ln w="0">
              <a:solidFill>
                <a:srgbClr val="C0C0C0"/>
              </a:solidFill>
              <a:round/>
            </a:ln>
          </p:spPr>
          <p:txBody>
            <a:bodyPr/>
            <a:lstStyle/>
            <a:p>
              <a:endParaRPr lang="zh-CN" altLang="en-US"/>
            </a:p>
          </p:txBody>
        </p:sp>
        <p:sp>
          <p:nvSpPr>
            <p:cNvPr id="599064" name="Rectangle 32"/>
            <p:cNvSpPr>
              <a:spLocks noChangeArrowheads="1"/>
            </p:cNvSpPr>
            <p:nvPr/>
          </p:nvSpPr>
          <p:spPr bwMode="auto">
            <a:xfrm>
              <a:off x="8672513" y="4013226"/>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65" name="Line 33"/>
            <p:cNvSpPr>
              <a:spLocks noChangeShapeType="1"/>
            </p:cNvSpPr>
            <p:nvPr/>
          </p:nvSpPr>
          <p:spPr bwMode="auto">
            <a:xfrm>
              <a:off x="8672513" y="6594501"/>
              <a:ext cx="1587" cy="1587"/>
            </a:xfrm>
            <a:prstGeom prst="line">
              <a:avLst/>
            </a:prstGeom>
            <a:noFill/>
            <a:ln w="0">
              <a:solidFill>
                <a:srgbClr val="C0C0C0"/>
              </a:solidFill>
              <a:round/>
            </a:ln>
          </p:spPr>
          <p:txBody>
            <a:bodyPr/>
            <a:lstStyle/>
            <a:p>
              <a:endParaRPr lang="zh-CN" altLang="en-US"/>
            </a:p>
          </p:txBody>
        </p:sp>
        <p:sp>
          <p:nvSpPr>
            <p:cNvPr id="599066" name="Rectangle 34"/>
            <p:cNvSpPr>
              <a:spLocks noChangeArrowheads="1"/>
            </p:cNvSpPr>
            <p:nvPr/>
          </p:nvSpPr>
          <p:spPr bwMode="auto">
            <a:xfrm>
              <a:off x="8672513" y="6594501"/>
              <a:ext cx="9525" cy="7937"/>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sp>
          <p:nvSpPr>
            <p:cNvPr id="599067" name="Line 35"/>
            <p:cNvSpPr>
              <a:spLocks noChangeShapeType="1"/>
            </p:cNvSpPr>
            <p:nvPr/>
          </p:nvSpPr>
          <p:spPr bwMode="auto">
            <a:xfrm>
              <a:off x="8672513" y="6623076"/>
              <a:ext cx="1587" cy="1587"/>
            </a:xfrm>
            <a:prstGeom prst="line">
              <a:avLst/>
            </a:prstGeom>
            <a:noFill/>
            <a:ln w="0">
              <a:solidFill>
                <a:srgbClr val="C0C0C0"/>
              </a:solidFill>
              <a:round/>
            </a:ln>
          </p:spPr>
          <p:txBody>
            <a:bodyPr/>
            <a:lstStyle/>
            <a:p>
              <a:endParaRPr lang="zh-CN" altLang="en-US"/>
            </a:p>
          </p:txBody>
        </p:sp>
        <p:sp>
          <p:nvSpPr>
            <p:cNvPr id="599068" name="Rectangle 36"/>
            <p:cNvSpPr>
              <a:spLocks noChangeArrowheads="1"/>
            </p:cNvSpPr>
            <p:nvPr/>
          </p:nvSpPr>
          <p:spPr bwMode="auto">
            <a:xfrm>
              <a:off x="8672513" y="6623076"/>
              <a:ext cx="9525" cy="6350"/>
            </a:xfrm>
            <a:prstGeom prst="rect">
              <a:avLst/>
            </a:prstGeom>
            <a:solidFill>
              <a:srgbClr val="C0C0C0"/>
            </a:solidFill>
            <a:ln w="9525">
              <a:noFill/>
              <a:miter lim="800000"/>
            </a:ln>
          </p:spPr>
          <p:txBody>
            <a:bodyPr/>
            <a:lstStyle/>
            <a:p>
              <a:endParaRPr lang="zh-CN" altLang="en-US" sz="1600">
                <a:latin typeface="微软雅黑" pitchFamily="34" charset="-122"/>
                <a:ea typeface="微软雅黑" pitchFamily="34" charset="-122"/>
                <a:cs typeface="微软雅黑" pitchFamily="34" charset="-122"/>
              </a:endParaRPr>
            </a:p>
          </p:txBody>
        </p:sp>
        <p:grpSp>
          <p:nvGrpSpPr>
            <p:cNvPr id="599069" name="Group 43"/>
            <p:cNvGrpSpPr/>
            <p:nvPr/>
          </p:nvGrpSpPr>
          <p:grpSpPr bwMode="auto">
            <a:xfrm>
              <a:off x="468313" y="4384701"/>
              <a:ext cx="8208962" cy="2398712"/>
              <a:chOff x="295" y="2478"/>
              <a:chExt cx="5171" cy="1511"/>
            </a:xfrm>
          </p:grpSpPr>
          <p:pic>
            <p:nvPicPr>
              <p:cNvPr id="599080" name="Picture 44" descr="P1050050"/>
              <p:cNvPicPr>
                <a:picLocks noChangeAspect="1" noChangeArrowheads="1"/>
              </p:cNvPicPr>
              <p:nvPr/>
            </p:nvPicPr>
            <p:blipFill>
              <a:blip r:embed="rId3"/>
              <a:srcRect/>
              <a:stretch>
                <a:fillRect/>
              </a:stretch>
            </p:blipFill>
            <p:spPr bwMode="auto">
              <a:xfrm>
                <a:off x="295" y="2478"/>
                <a:ext cx="1701" cy="1187"/>
              </a:xfrm>
              <a:prstGeom prst="rect">
                <a:avLst/>
              </a:prstGeom>
              <a:noFill/>
              <a:ln w="28575">
                <a:solidFill>
                  <a:srgbClr val="CCFFFF"/>
                </a:solidFill>
                <a:miter lim="800000"/>
                <a:headEnd/>
                <a:tailEnd/>
              </a:ln>
            </p:spPr>
          </p:pic>
          <p:pic>
            <p:nvPicPr>
              <p:cNvPr id="599081" name="Picture 45" descr="IMG_8"/>
              <p:cNvPicPr>
                <a:picLocks noChangeAspect="1" noChangeArrowheads="1"/>
              </p:cNvPicPr>
              <p:nvPr/>
            </p:nvPicPr>
            <p:blipFill>
              <a:blip r:embed="rId4"/>
              <a:srcRect/>
              <a:stretch>
                <a:fillRect/>
              </a:stretch>
            </p:blipFill>
            <p:spPr bwMode="auto">
              <a:xfrm>
                <a:off x="1474" y="2478"/>
                <a:ext cx="1587" cy="1188"/>
              </a:xfrm>
              <a:prstGeom prst="rect">
                <a:avLst/>
              </a:prstGeom>
              <a:noFill/>
              <a:ln w="28575">
                <a:solidFill>
                  <a:srgbClr val="CCFFFF"/>
                </a:solidFill>
                <a:miter lim="800000"/>
                <a:headEnd/>
                <a:tailEnd/>
              </a:ln>
            </p:spPr>
          </p:pic>
          <p:pic>
            <p:nvPicPr>
              <p:cNvPr id="599082" name="Picture 46" descr="DSCN1884"/>
              <p:cNvPicPr>
                <a:picLocks noChangeAspect="1" noChangeArrowheads="1"/>
              </p:cNvPicPr>
              <p:nvPr/>
            </p:nvPicPr>
            <p:blipFill>
              <a:blip r:embed="rId5"/>
              <a:srcRect/>
              <a:stretch>
                <a:fillRect/>
              </a:stretch>
            </p:blipFill>
            <p:spPr bwMode="auto">
              <a:xfrm>
                <a:off x="2653" y="2478"/>
                <a:ext cx="1492" cy="1189"/>
              </a:xfrm>
              <a:prstGeom prst="rect">
                <a:avLst/>
              </a:prstGeom>
              <a:noFill/>
              <a:ln w="28575">
                <a:solidFill>
                  <a:srgbClr val="CCFFFF"/>
                </a:solidFill>
                <a:miter lim="800000"/>
                <a:headEnd/>
                <a:tailEnd/>
              </a:ln>
            </p:spPr>
          </p:pic>
          <p:pic>
            <p:nvPicPr>
              <p:cNvPr id="599083" name="Picture 47" descr="IMG_0994"/>
              <p:cNvPicPr>
                <a:picLocks noChangeAspect="1" noChangeArrowheads="1"/>
              </p:cNvPicPr>
              <p:nvPr/>
            </p:nvPicPr>
            <p:blipFill>
              <a:blip r:embed="rId6"/>
              <a:srcRect/>
              <a:stretch>
                <a:fillRect/>
              </a:stretch>
            </p:blipFill>
            <p:spPr bwMode="auto">
              <a:xfrm>
                <a:off x="3878" y="2478"/>
                <a:ext cx="1560" cy="1185"/>
              </a:xfrm>
              <a:prstGeom prst="rect">
                <a:avLst/>
              </a:prstGeom>
              <a:noFill/>
              <a:ln w="28575">
                <a:solidFill>
                  <a:srgbClr val="CCFFFF"/>
                </a:solidFill>
                <a:miter lim="800000"/>
                <a:headEnd/>
                <a:tailEnd/>
              </a:ln>
            </p:spPr>
          </p:pic>
          <p:sp>
            <p:nvSpPr>
              <p:cNvPr id="599084" name="Text Box 48"/>
              <p:cNvSpPr txBox="1">
                <a:spLocks noChangeArrowheads="1"/>
              </p:cNvSpPr>
              <p:nvPr/>
            </p:nvSpPr>
            <p:spPr bwMode="auto">
              <a:xfrm>
                <a:off x="295" y="3748"/>
                <a:ext cx="2313" cy="241"/>
              </a:xfrm>
              <a:prstGeom prst="rect">
                <a:avLst/>
              </a:prstGeom>
              <a:solidFill>
                <a:srgbClr val="CCFFFF"/>
              </a:solidFill>
              <a:ln w="9525">
                <a:solidFill>
                  <a:schemeClr val="tx1"/>
                </a:solidFill>
                <a:miter lim="800000"/>
              </a:ln>
            </p:spPr>
            <p:txBody>
              <a:bodyPr>
                <a:spAutoFit/>
              </a:bodyPr>
              <a:lstStyle/>
              <a:p>
                <a:pPr algn="ctr">
                  <a:spcBef>
                    <a:spcPct val="50000"/>
                  </a:spcBef>
                </a:pPr>
                <a:r>
                  <a:rPr lang="zh-CN" altLang="en-US" sz="1600" b="1">
                    <a:latin typeface="微软雅黑" pitchFamily="34" charset="-122"/>
                    <a:ea typeface="微软雅黑" pitchFamily="34" charset="-122"/>
                    <a:cs typeface="微软雅黑" pitchFamily="34" charset="-122"/>
                  </a:rPr>
                  <a:t>部分部门演练中人员疏散场景</a:t>
                </a:r>
              </a:p>
            </p:txBody>
          </p:sp>
          <p:sp>
            <p:nvSpPr>
              <p:cNvPr id="599085" name="Text Box 49"/>
              <p:cNvSpPr txBox="1">
                <a:spLocks noChangeArrowheads="1"/>
              </p:cNvSpPr>
              <p:nvPr/>
            </p:nvSpPr>
            <p:spPr bwMode="auto">
              <a:xfrm>
                <a:off x="2789" y="3748"/>
                <a:ext cx="998" cy="241"/>
              </a:xfrm>
              <a:prstGeom prst="rect">
                <a:avLst/>
              </a:prstGeom>
              <a:solidFill>
                <a:srgbClr val="CCFFFF"/>
              </a:solidFill>
              <a:ln w="9525">
                <a:solidFill>
                  <a:schemeClr val="tx1"/>
                </a:solidFill>
                <a:miter lim="800000"/>
              </a:ln>
            </p:spPr>
            <p:txBody>
              <a:bodyPr>
                <a:spAutoFit/>
              </a:bodyPr>
              <a:lstStyle/>
              <a:p>
                <a:pPr algn="ctr">
                  <a:spcBef>
                    <a:spcPct val="50000"/>
                  </a:spcBef>
                </a:pPr>
                <a:r>
                  <a:rPr lang="zh-CN" altLang="en-US" sz="1600" b="1">
                    <a:latin typeface="微软雅黑" pitchFamily="34" charset="-122"/>
                    <a:ea typeface="微软雅黑" pitchFamily="34" charset="-122"/>
                    <a:cs typeface="微软雅黑" pitchFamily="34" charset="-122"/>
                  </a:rPr>
                  <a:t>模拟灭火场景</a:t>
                </a:r>
              </a:p>
            </p:txBody>
          </p:sp>
          <p:sp>
            <p:nvSpPr>
              <p:cNvPr id="599086" name="Text Box 50"/>
              <p:cNvSpPr txBox="1">
                <a:spLocks noChangeArrowheads="1"/>
              </p:cNvSpPr>
              <p:nvPr/>
            </p:nvSpPr>
            <p:spPr bwMode="auto">
              <a:xfrm>
                <a:off x="3878" y="3748"/>
                <a:ext cx="1588" cy="241"/>
              </a:xfrm>
              <a:prstGeom prst="rect">
                <a:avLst/>
              </a:prstGeom>
              <a:solidFill>
                <a:srgbClr val="CCFFFF"/>
              </a:solidFill>
              <a:ln w="9525">
                <a:solidFill>
                  <a:schemeClr val="tx1"/>
                </a:solidFill>
                <a:miter lim="800000"/>
              </a:ln>
            </p:spPr>
            <p:txBody>
              <a:bodyPr>
                <a:spAutoFit/>
              </a:bodyPr>
              <a:lstStyle/>
              <a:p>
                <a:pPr algn="ctr">
                  <a:spcBef>
                    <a:spcPct val="50000"/>
                  </a:spcBef>
                </a:pPr>
                <a:r>
                  <a:rPr lang="zh-CN" altLang="en-US" sz="1600" b="1">
                    <a:latin typeface="微软雅黑" pitchFamily="34" charset="-122"/>
                    <a:ea typeface="微软雅黑" pitchFamily="34" charset="-122"/>
                    <a:cs typeface="微软雅黑" pitchFamily="34" charset="-122"/>
                  </a:rPr>
                  <a:t>疏散后，清点人数场景</a:t>
                </a:r>
              </a:p>
            </p:txBody>
          </p:sp>
        </p:grpSp>
        <p:sp>
          <p:nvSpPr>
            <p:cNvPr id="599070" name="Rectangle 51"/>
            <p:cNvSpPr>
              <a:spLocks noChangeArrowheads="1"/>
            </p:cNvSpPr>
            <p:nvPr/>
          </p:nvSpPr>
          <p:spPr bwMode="auto">
            <a:xfrm>
              <a:off x="611188" y="4017988"/>
              <a:ext cx="3836805" cy="382791"/>
            </a:xfrm>
            <a:prstGeom prst="rect">
              <a:avLst/>
            </a:prstGeom>
            <a:noFill/>
            <a:ln w="9525">
              <a:noFill/>
              <a:miter lim="800000"/>
            </a:ln>
          </p:spPr>
          <p:txBody>
            <a:bodyPr wrap="none">
              <a:spAutoFit/>
            </a:bodyPr>
            <a:lstStyle/>
            <a:p>
              <a:pPr>
                <a:spcBef>
                  <a:spcPct val="20000"/>
                </a:spcBef>
              </a:pPr>
              <a:r>
                <a:rPr lang="zh-CN" altLang="en-US" sz="1600" b="1">
                  <a:solidFill>
                    <a:srgbClr val="0000CC"/>
                  </a:solidFill>
                  <a:latin typeface="微软雅黑" pitchFamily="34" charset="-122"/>
                  <a:ea typeface="微软雅黑" pitchFamily="34" charset="-122"/>
                  <a:cs typeface="微软雅黑" pitchFamily="34" charset="-122"/>
                </a:rPr>
                <a:t>强化各级应急预案的培训与实际演练</a:t>
              </a:r>
            </a:p>
          </p:txBody>
        </p:sp>
        <p:grpSp>
          <p:nvGrpSpPr>
            <p:cNvPr id="599071" name="Group 52"/>
            <p:cNvGrpSpPr/>
            <p:nvPr/>
          </p:nvGrpSpPr>
          <p:grpSpPr bwMode="auto">
            <a:xfrm>
              <a:off x="468313" y="998563"/>
              <a:ext cx="8496300" cy="3457575"/>
              <a:chOff x="295" y="300"/>
              <a:chExt cx="5352" cy="2178"/>
            </a:xfrm>
          </p:grpSpPr>
          <p:pic>
            <p:nvPicPr>
              <p:cNvPr id="599073" name="Picture 53"/>
              <p:cNvPicPr>
                <a:picLocks noChangeAspect="1" noChangeArrowheads="1"/>
              </p:cNvPicPr>
              <p:nvPr/>
            </p:nvPicPr>
            <p:blipFill>
              <a:blip r:embed="rId7"/>
              <a:srcRect/>
              <a:stretch>
                <a:fillRect/>
              </a:stretch>
            </p:blipFill>
            <p:spPr bwMode="auto">
              <a:xfrm>
                <a:off x="2835" y="300"/>
                <a:ext cx="2268" cy="1588"/>
              </a:xfrm>
              <a:prstGeom prst="rect">
                <a:avLst/>
              </a:prstGeom>
              <a:noFill/>
              <a:ln w="9525">
                <a:noFill/>
                <a:miter lim="800000"/>
                <a:headEnd/>
                <a:tailEnd/>
              </a:ln>
            </p:spPr>
          </p:pic>
          <p:sp>
            <p:nvSpPr>
              <p:cNvPr id="599074" name="Rectangle 54"/>
              <p:cNvSpPr>
                <a:spLocks noChangeArrowheads="1"/>
              </p:cNvSpPr>
              <p:nvPr/>
            </p:nvSpPr>
            <p:spPr bwMode="auto">
              <a:xfrm>
                <a:off x="2472" y="1979"/>
                <a:ext cx="1716" cy="132"/>
              </a:xfrm>
              <a:prstGeom prst="rect">
                <a:avLst/>
              </a:prstGeom>
              <a:noFill/>
              <a:ln w="9525">
                <a:noFill/>
                <a:miter lim="800000"/>
              </a:ln>
            </p:spPr>
            <p:txBody>
              <a:bodyPr wrap="none" lIns="0" tIns="0" rIns="0" bIns="0">
                <a:spAutoFit/>
              </a:bodyPr>
              <a:lstStyle/>
              <a:p>
                <a:pPr algn="ctr"/>
                <a:r>
                  <a:rPr kumimoji="1" lang="zh-CN" altLang="en-US" sz="1200">
                    <a:solidFill>
                      <a:srgbClr val="000000"/>
                    </a:solidFill>
                    <a:latin typeface="微软雅黑" pitchFamily="34" charset="-122"/>
                    <a:ea typeface="微软雅黑" pitchFamily="34" charset="-122"/>
                    <a:cs typeface="微软雅黑" pitchFamily="34" charset="-122"/>
                  </a:rPr>
                  <a:t>公司高层领导带头承诺履行安全职责</a:t>
                </a:r>
                <a:endParaRPr kumimoji="1" lang="zh-CN" altLang="en-US" sz="1200">
                  <a:solidFill>
                    <a:srgbClr val="A50021"/>
                  </a:solidFill>
                  <a:latin typeface="微软雅黑" pitchFamily="34" charset="-122"/>
                  <a:ea typeface="微软雅黑" pitchFamily="34" charset="-122"/>
                  <a:cs typeface="微软雅黑" pitchFamily="34" charset="-122"/>
                </a:endParaRPr>
              </a:p>
            </p:txBody>
          </p:sp>
          <p:pic>
            <p:nvPicPr>
              <p:cNvPr id="599075" name="Picture 55"/>
              <p:cNvPicPr>
                <a:picLocks noChangeAspect="1" noChangeArrowheads="1"/>
              </p:cNvPicPr>
              <p:nvPr/>
            </p:nvPicPr>
            <p:blipFill>
              <a:blip r:embed="rId8"/>
              <a:srcRect/>
              <a:stretch>
                <a:fillRect/>
              </a:stretch>
            </p:blipFill>
            <p:spPr bwMode="auto">
              <a:xfrm>
                <a:off x="4286" y="1480"/>
                <a:ext cx="1361" cy="998"/>
              </a:xfrm>
              <a:prstGeom prst="rect">
                <a:avLst/>
              </a:prstGeom>
              <a:noFill/>
              <a:ln w="9525">
                <a:noFill/>
                <a:miter lim="800000"/>
                <a:headEnd/>
                <a:tailEnd/>
              </a:ln>
            </p:spPr>
          </p:pic>
          <p:grpSp>
            <p:nvGrpSpPr>
              <p:cNvPr id="599076" name="Group 56"/>
              <p:cNvGrpSpPr/>
              <p:nvPr/>
            </p:nvGrpSpPr>
            <p:grpSpPr bwMode="auto">
              <a:xfrm>
                <a:off x="295" y="300"/>
                <a:ext cx="2358" cy="1811"/>
                <a:chOff x="295" y="300"/>
                <a:chExt cx="2358" cy="1811"/>
              </a:xfrm>
            </p:grpSpPr>
            <p:pic>
              <p:nvPicPr>
                <p:cNvPr id="599078" name="Picture 57"/>
                <p:cNvPicPr>
                  <a:picLocks noChangeAspect="1" noChangeArrowheads="1"/>
                </p:cNvPicPr>
                <p:nvPr/>
              </p:nvPicPr>
              <p:blipFill>
                <a:blip r:embed="rId9"/>
                <a:srcRect/>
                <a:stretch>
                  <a:fillRect/>
                </a:stretch>
              </p:blipFill>
              <p:spPr bwMode="auto">
                <a:xfrm>
                  <a:off x="295" y="300"/>
                  <a:ext cx="2358" cy="1640"/>
                </a:xfrm>
                <a:prstGeom prst="rect">
                  <a:avLst/>
                </a:prstGeom>
                <a:noFill/>
                <a:ln w="9525">
                  <a:noFill/>
                  <a:miter lim="800000"/>
                  <a:headEnd/>
                  <a:tailEnd/>
                </a:ln>
              </p:spPr>
            </p:pic>
            <p:sp>
              <p:nvSpPr>
                <p:cNvPr id="599079" name="Rectangle 58"/>
                <p:cNvSpPr>
                  <a:spLocks noChangeArrowheads="1"/>
                </p:cNvSpPr>
                <p:nvPr/>
              </p:nvSpPr>
              <p:spPr bwMode="auto">
                <a:xfrm>
                  <a:off x="703" y="1979"/>
                  <a:ext cx="1180" cy="132"/>
                </a:xfrm>
                <a:prstGeom prst="rect">
                  <a:avLst/>
                </a:prstGeom>
                <a:noFill/>
                <a:ln w="9525">
                  <a:noFill/>
                  <a:miter lim="800000"/>
                </a:ln>
              </p:spPr>
              <p:txBody>
                <a:bodyPr wrap="none" lIns="0" tIns="0" rIns="0" bIns="0">
                  <a:spAutoFit/>
                </a:bodyPr>
                <a:lstStyle/>
                <a:p>
                  <a:pPr algn="ctr"/>
                  <a:r>
                    <a:rPr kumimoji="1" lang="zh-CN" altLang="en-US" sz="1200">
                      <a:solidFill>
                        <a:srgbClr val="000000"/>
                      </a:solidFill>
                      <a:latin typeface="微软雅黑" pitchFamily="34" charset="-122"/>
                      <a:ea typeface="微软雅黑" pitchFamily="34" charset="-122"/>
                      <a:cs typeface="微软雅黑" pitchFamily="34" charset="-122"/>
                    </a:rPr>
                    <a:t>安全看版管理（标准化）</a:t>
                  </a:r>
                </a:p>
              </p:txBody>
            </p:sp>
          </p:grpSp>
          <p:sp>
            <p:nvSpPr>
              <p:cNvPr id="599077" name="Rectangle 59"/>
              <p:cNvSpPr>
                <a:spLocks noChangeArrowheads="1"/>
              </p:cNvSpPr>
              <p:nvPr/>
            </p:nvSpPr>
            <p:spPr bwMode="auto">
              <a:xfrm>
                <a:off x="3288" y="2160"/>
                <a:ext cx="858" cy="263"/>
              </a:xfrm>
              <a:prstGeom prst="rect">
                <a:avLst/>
              </a:prstGeom>
              <a:noFill/>
              <a:ln w="9525">
                <a:noFill/>
                <a:miter lim="800000"/>
              </a:ln>
            </p:spPr>
            <p:txBody>
              <a:bodyPr wrap="none" lIns="0" tIns="0" rIns="0" bIns="0">
                <a:spAutoFit/>
              </a:bodyPr>
              <a:lstStyle/>
              <a:p>
                <a:pPr algn="ctr"/>
                <a:r>
                  <a:rPr kumimoji="1" lang="zh-CN" altLang="en-US" sz="1200">
                    <a:solidFill>
                      <a:srgbClr val="000000"/>
                    </a:solidFill>
                    <a:latin typeface="微软雅黑" pitchFamily="34" charset="-122"/>
                    <a:ea typeface="微软雅黑" pitchFamily="34" charset="-122"/>
                    <a:cs typeface="微软雅黑" pitchFamily="34" charset="-122"/>
                  </a:rPr>
                  <a:t>安全承诺巨型横幅</a:t>
                </a:r>
              </a:p>
              <a:p>
                <a:pPr algn="ctr"/>
                <a:r>
                  <a:rPr kumimoji="1" lang="zh-CN" altLang="en-US" sz="1200">
                    <a:solidFill>
                      <a:srgbClr val="000000"/>
                    </a:solidFill>
                    <a:latin typeface="微软雅黑" pitchFamily="34" charset="-122"/>
                    <a:ea typeface="微软雅黑" pitchFamily="34" charset="-122"/>
                    <a:cs typeface="微软雅黑" pitchFamily="34" charset="-122"/>
                  </a:rPr>
                  <a:t>签名活动</a:t>
                </a:r>
                <a:endParaRPr kumimoji="1" lang="zh-CN" altLang="en-US" sz="1200">
                  <a:solidFill>
                    <a:srgbClr val="A50021"/>
                  </a:solidFill>
                  <a:latin typeface="微软雅黑" pitchFamily="34" charset="-122"/>
                  <a:ea typeface="微软雅黑" pitchFamily="34" charset="-122"/>
                  <a:cs typeface="微软雅黑" pitchFamily="34" charset="-122"/>
                </a:endParaRPr>
              </a:p>
            </p:txBody>
          </p:sp>
        </p:grpSp>
        <p:sp>
          <p:nvSpPr>
            <p:cNvPr id="599072" name="AutoShape 60"/>
            <p:cNvSpPr>
              <a:spLocks noChangeArrowheads="1"/>
            </p:cNvSpPr>
            <p:nvPr/>
          </p:nvSpPr>
          <p:spPr bwMode="auto">
            <a:xfrm>
              <a:off x="755650" y="568351"/>
              <a:ext cx="2520950" cy="620712"/>
            </a:xfrm>
            <a:prstGeom prst="flowChartPunchedTape">
              <a:avLst/>
            </a:prstGeom>
            <a:solidFill>
              <a:srgbClr val="FFFF99"/>
            </a:solidFill>
            <a:ln w="9525">
              <a:solidFill>
                <a:schemeClr val="tx1"/>
              </a:solidFill>
              <a:miter lim="800000"/>
            </a:ln>
          </p:spPr>
          <p:txBody>
            <a:bodyPr wrap="none" anchor="ctr"/>
            <a:lstStyle/>
            <a:p>
              <a:pPr algn="ctr"/>
              <a:r>
                <a:rPr lang="zh-CN" altLang="en-US" sz="1600" b="1">
                  <a:solidFill>
                    <a:srgbClr val="F8464A"/>
                  </a:solidFill>
                  <a:latin typeface="微软雅黑" pitchFamily="34" charset="-122"/>
                  <a:ea typeface="微软雅黑" pitchFamily="34" charset="-122"/>
                  <a:cs typeface="微软雅黑" pitchFamily="34" charset="-122"/>
                </a:rPr>
                <a:t>安全教育培训多元化</a:t>
              </a:r>
            </a:p>
          </p:txBody>
        </p:sp>
      </p:grpSp>
      <p:sp>
        <p:nvSpPr>
          <p:cNvPr id="59904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48"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131</a:t>
            </a:fld>
            <a:endParaRPr lang="zh-CN" altLang="en-US" dirty="0"/>
          </a:p>
        </p:txBody>
      </p:sp>
    </p:spTree>
  </p:cSld>
  <p:clrMapOvr>
    <a:masterClrMapping/>
  </p:clrMapOvr>
  <p:transition>
    <p:random/>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AutoShape 3"/>
          <p:cNvSpPr>
            <a:spLocks noChangeArrowheads="1"/>
          </p:cNvSpPr>
          <p:nvPr/>
        </p:nvSpPr>
        <p:spPr bwMode="auto">
          <a:xfrm>
            <a:off x="214313" y="1357313"/>
            <a:ext cx="4071937" cy="609600"/>
          </a:xfrm>
          <a:prstGeom prst="roundRect">
            <a:avLst>
              <a:gd name="adj" fmla="val 16667"/>
            </a:avLst>
          </a:prstGeom>
          <a:solidFill>
            <a:srgbClr val="E9E787"/>
          </a:solidFill>
          <a:ln w="38100">
            <a:solidFill>
              <a:srgbClr val="CC6600"/>
            </a:solidFill>
            <a:round/>
          </a:ln>
        </p:spPr>
        <p:txBody>
          <a:bodyPr wrap="none" lIns="90000" tIns="46800" rIns="90000" bIns="46800" anchor="ctr"/>
          <a:lstStyle/>
          <a:p>
            <a:pPr algn="ctr" defTabSz="762000"/>
            <a:r>
              <a:rPr kumimoji="1" lang="zh-CN" altLang="en-US" sz="3200">
                <a:solidFill>
                  <a:schemeClr val="tx2"/>
                </a:solidFill>
                <a:latin typeface="微软雅黑" pitchFamily="34" charset="-122"/>
                <a:ea typeface="微软雅黑" pitchFamily="34" charset="-122"/>
                <a:cs typeface="微软雅黑" pitchFamily="34" charset="-122"/>
              </a:rPr>
              <a:t>设备安全基准运用</a:t>
            </a:r>
            <a:endParaRPr kumimoji="1" lang="ja-JP" altLang="en-US" sz="3200">
              <a:solidFill>
                <a:schemeClr val="tx2"/>
              </a:solidFill>
              <a:latin typeface="微软雅黑" pitchFamily="34" charset="-122"/>
              <a:ea typeface="微软雅黑" pitchFamily="34" charset="-122"/>
              <a:cs typeface="微软雅黑" pitchFamily="34" charset="-122"/>
            </a:endParaRPr>
          </a:p>
        </p:txBody>
      </p:sp>
      <p:sp>
        <p:nvSpPr>
          <p:cNvPr id="600066" name="Rectangle 4"/>
          <p:cNvSpPr>
            <a:spLocks noChangeArrowheads="1"/>
          </p:cNvSpPr>
          <p:nvPr/>
        </p:nvSpPr>
        <p:spPr bwMode="auto">
          <a:xfrm>
            <a:off x="4427538" y="6308725"/>
            <a:ext cx="2641600" cy="244475"/>
          </a:xfrm>
          <a:prstGeom prst="rect">
            <a:avLst/>
          </a:prstGeom>
          <a:noFill/>
          <a:ln w="9525">
            <a:noFill/>
            <a:miter lim="800000"/>
          </a:ln>
        </p:spPr>
        <p:txBody>
          <a:bodyPr wrap="none" lIns="0" tIns="0" rIns="0" bIns="0">
            <a:spAutoFit/>
          </a:bodyPr>
          <a:lstStyle/>
          <a:p>
            <a:pPr algn="ctr"/>
            <a:r>
              <a:rPr kumimoji="1" lang="zh-CN" altLang="en-US" sz="1600">
                <a:solidFill>
                  <a:srgbClr val="000000"/>
                </a:solidFill>
                <a:latin typeface="微软雅黑" pitchFamily="34" charset="-122"/>
                <a:ea typeface="微软雅黑" pitchFamily="34" charset="-122"/>
                <a:cs typeface="微软雅黑" pitchFamily="34" charset="-122"/>
              </a:rPr>
              <a:t>用机械取代人，避免职业伤害</a:t>
            </a:r>
            <a:endParaRPr kumimoji="1" lang="zh-CN" altLang="en-US" sz="1600">
              <a:solidFill>
                <a:srgbClr val="A50021"/>
              </a:solidFill>
              <a:latin typeface="微软雅黑" pitchFamily="34" charset="-122"/>
              <a:ea typeface="微软雅黑" pitchFamily="34" charset="-122"/>
              <a:cs typeface="微软雅黑" pitchFamily="34" charset="-122"/>
            </a:endParaRPr>
          </a:p>
        </p:txBody>
      </p:sp>
      <p:pic>
        <p:nvPicPr>
          <p:cNvPr id="600067" name="Picture 5"/>
          <p:cNvPicPr>
            <a:picLocks noChangeAspect="1" noChangeArrowheads="1"/>
          </p:cNvPicPr>
          <p:nvPr/>
        </p:nvPicPr>
        <p:blipFill>
          <a:blip r:embed="rId3"/>
          <a:srcRect/>
          <a:stretch>
            <a:fillRect/>
          </a:stretch>
        </p:blipFill>
        <p:spPr bwMode="auto">
          <a:xfrm>
            <a:off x="7140575" y="1428750"/>
            <a:ext cx="2003425" cy="1765300"/>
          </a:xfrm>
          <a:prstGeom prst="rect">
            <a:avLst/>
          </a:prstGeom>
          <a:noFill/>
          <a:ln w="9525">
            <a:noFill/>
            <a:miter lim="800000"/>
            <a:headEnd/>
            <a:tailEnd/>
          </a:ln>
        </p:spPr>
      </p:pic>
      <p:pic>
        <p:nvPicPr>
          <p:cNvPr id="600068" name="Picture 6"/>
          <p:cNvPicPr>
            <a:picLocks noChangeAspect="1" noChangeArrowheads="1"/>
          </p:cNvPicPr>
          <p:nvPr/>
        </p:nvPicPr>
        <p:blipFill>
          <a:blip r:embed="rId4"/>
          <a:srcRect/>
          <a:stretch>
            <a:fillRect/>
          </a:stretch>
        </p:blipFill>
        <p:spPr bwMode="auto">
          <a:xfrm>
            <a:off x="2627313" y="5226050"/>
            <a:ext cx="2016125" cy="1560513"/>
          </a:xfrm>
          <a:prstGeom prst="rect">
            <a:avLst/>
          </a:prstGeom>
          <a:noFill/>
          <a:ln w="9525">
            <a:noFill/>
            <a:miter lim="800000"/>
            <a:headEnd/>
            <a:tailEnd/>
          </a:ln>
        </p:spPr>
      </p:pic>
      <p:sp>
        <p:nvSpPr>
          <p:cNvPr id="20487" name="AutoShape 7"/>
          <p:cNvSpPr>
            <a:spLocks noChangeArrowheads="1"/>
          </p:cNvSpPr>
          <p:nvPr/>
        </p:nvSpPr>
        <p:spPr bwMode="auto">
          <a:xfrm>
            <a:off x="179388" y="2325688"/>
            <a:ext cx="3673475" cy="4103687"/>
          </a:xfrm>
          <a:prstGeom prst="roundRect">
            <a:avLst>
              <a:gd name="adj" fmla="val 16667"/>
            </a:avLst>
          </a:prstGeom>
          <a:solidFill>
            <a:srgbClr val="EDFE86"/>
          </a:solidFill>
          <a:ln w="9525">
            <a:solidFill>
              <a:schemeClr val="tx1"/>
            </a:solidFill>
            <a:round/>
          </a:ln>
          <a:effectLst/>
        </p:spPr>
        <p:txBody>
          <a:bodyPr wrap="none" anchor="ctr"/>
          <a:lstStyle/>
          <a:p>
            <a:pPr fontAlgn="auto">
              <a:spcBef>
                <a:spcPts val="0"/>
              </a:spcBef>
              <a:spcAft>
                <a:spcPts val="0"/>
              </a:spcAft>
              <a:defRPr/>
            </a:pPr>
            <a:r>
              <a:rPr lang="zh-CN" altLang="en-US" b="1" dirty="0">
                <a:solidFill>
                  <a:srgbClr val="FF0000"/>
                </a:solidFill>
                <a:latin typeface="微软雅黑" pitchFamily="34" charset="-122"/>
                <a:ea typeface="微软雅黑" pitchFamily="34" charset="-122"/>
              </a:rPr>
              <a:t>分配机器作业的内容</a:t>
            </a:r>
            <a:r>
              <a:rPr lang="zh-CN" altLang="en-US" b="1" dirty="0">
                <a:solidFill>
                  <a:srgbClr val="0000FF"/>
                </a:solidFill>
                <a:latin typeface="微软雅黑" pitchFamily="34" charset="-122"/>
                <a:ea typeface="微软雅黑" pitchFamily="34" charset="-122"/>
              </a:rPr>
              <a:t>：</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笨重的、快速的、持久的、可</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靠性高的、精度高的、规律性</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的单调的高价运算的操作复杂</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的、环境条件差的工作。</a:t>
            </a:r>
          </a:p>
          <a:p>
            <a:pPr fontAlgn="auto">
              <a:spcBef>
                <a:spcPts val="0"/>
              </a:spcBef>
              <a:spcAft>
                <a:spcPts val="0"/>
              </a:spcAft>
              <a:defRPr/>
            </a:pPr>
            <a:r>
              <a:rPr lang="zh-CN" altLang="en-US" b="1" dirty="0">
                <a:solidFill>
                  <a:srgbClr val="FF0000"/>
                </a:solidFill>
                <a:latin typeface="微软雅黑" pitchFamily="34" charset="-122"/>
                <a:ea typeface="微软雅黑" pitchFamily="34" charset="-122"/>
              </a:rPr>
              <a:t>适合于人作业的内容</a:t>
            </a:r>
            <a:r>
              <a:rPr lang="zh-CN" altLang="en-US" b="1" dirty="0">
                <a:solidFill>
                  <a:srgbClr val="0000FF"/>
                </a:solidFill>
                <a:latin typeface="微软雅黑" pitchFamily="34" charset="-122"/>
                <a:ea typeface="微软雅黑" pitchFamily="34" charset="-122"/>
              </a:rPr>
              <a:t>：</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研究、创造、决策、指令和程</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序的编排、检查、维修、故障</a:t>
            </a:r>
          </a:p>
          <a:p>
            <a:pPr fontAlgn="auto">
              <a:spcBef>
                <a:spcPts val="0"/>
              </a:spcBef>
              <a:spcAft>
                <a:spcPts val="0"/>
              </a:spcAft>
              <a:defRPr/>
            </a:pPr>
            <a:r>
              <a:rPr lang="zh-CN" altLang="en-US" b="1" dirty="0">
                <a:solidFill>
                  <a:srgbClr val="0000FF"/>
                </a:solidFill>
                <a:latin typeface="微软雅黑" pitchFamily="34" charset="-122"/>
                <a:ea typeface="微软雅黑" pitchFamily="34" charset="-122"/>
              </a:rPr>
              <a:t>处理及应付不测的工作。</a:t>
            </a:r>
          </a:p>
          <a:p>
            <a:pPr fontAlgn="auto">
              <a:spcBef>
                <a:spcPts val="0"/>
              </a:spcBef>
              <a:spcAft>
                <a:spcPts val="0"/>
              </a:spcAft>
              <a:defRPr/>
            </a:pPr>
            <a:r>
              <a:rPr kumimoji="1" lang="zh-CN" altLang="en-US" b="1" dirty="0">
                <a:solidFill>
                  <a:srgbClr val="FC2812"/>
                </a:solidFill>
                <a:latin typeface="微软雅黑" pitchFamily="34" charset="-122"/>
                <a:ea typeface="微软雅黑" pitchFamily="34" charset="-122"/>
              </a:rPr>
              <a:t>用机器代替人</a:t>
            </a:r>
          </a:p>
          <a:p>
            <a:pPr fontAlgn="auto">
              <a:spcBef>
                <a:spcPts val="0"/>
              </a:spcBef>
              <a:spcAft>
                <a:spcPts val="0"/>
              </a:spcAft>
              <a:defRPr/>
            </a:pPr>
            <a:r>
              <a:rPr kumimoji="1" lang="zh-CN" altLang="en-US" b="1" dirty="0">
                <a:solidFill>
                  <a:srgbClr val="000099"/>
                </a:solidFill>
                <a:effectLst>
                  <a:outerShdw blurRad="38100" dist="38100" dir="2700000" algn="tl">
                    <a:srgbClr val="000000"/>
                  </a:outerShdw>
                </a:effectLst>
                <a:latin typeface="微软雅黑" pitchFamily="34" charset="-122"/>
                <a:ea typeface="微软雅黑" pitchFamily="34" charset="-122"/>
              </a:rPr>
              <a:t> </a:t>
            </a:r>
            <a:r>
              <a:rPr kumimoji="1" lang="zh-CN" altLang="en-US" b="1" dirty="0">
                <a:solidFill>
                  <a:schemeClr val="hlink"/>
                </a:solidFill>
                <a:latin typeface="微软雅黑" pitchFamily="34" charset="-122"/>
                <a:ea typeface="微软雅黑" pitchFamily="34" charset="-122"/>
              </a:rPr>
              <a:t>机器的故障率一般在</a:t>
            </a:r>
            <a:r>
              <a:rPr kumimoji="1" lang="en-US" altLang="zh-CN" b="1" dirty="0">
                <a:solidFill>
                  <a:schemeClr val="hlink"/>
                </a:solidFill>
                <a:latin typeface="微软雅黑" pitchFamily="34" charset="-122"/>
                <a:ea typeface="微软雅黑" pitchFamily="34" charset="-122"/>
              </a:rPr>
              <a:t>10</a:t>
            </a:r>
            <a:r>
              <a:rPr kumimoji="1" lang="en-US" altLang="zh-CN" sz="1400" b="1" baseline="30000" dirty="0">
                <a:solidFill>
                  <a:schemeClr val="hlink"/>
                </a:solidFill>
                <a:latin typeface="微软雅黑" pitchFamily="34" charset="-122"/>
                <a:ea typeface="微软雅黑" pitchFamily="34" charset="-122"/>
              </a:rPr>
              <a:t>-4</a:t>
            </a:r>
            <a:r>
              <a:rPr kumimoji="1" lang="en-US" altLang="zh-CN" b="1" dirty="0">
                <a:solidFill>
                  <a:schemeClr val="hlink"/>
                </a:solidFill>
                <a:latin typeface="微软雅黑" pitchFamily="34" charset="-122"/>
                <a:ea typeface="微软雅黑" pitchFamily="34" charset="-122"/>
              </a:rPr>
              <a:t>~10</a:t>
            </a:r>
            <a:r>
              <a:rPr kumimoji="1" lang="en-US" altLang="zh-CN" sz="1200" b="1" baseline="30000" dirty="0">
                <a:solidFill>
                  <a:schemeClr val="hlink"/>
                </a:solidFill>
                <a:latin typeface="微软雅黑" pitchFamily="34" charset="-122"/>
                <a:ea typeface="微软雅黑" pitchFamily="34" charset="-122"/>
              </a:rPr>
              <a:t>-6</a:t>
            </a:r>
          </a:p>
          <a:p>
            <a:pPr fontAlgn="auto">
              <a:spcBef>
                <a:spcPts val="0"/>
              </a:spcBef>
              <a:spcAft>
                <a:spcPts val="0"/>
              </a:spcAft>
              <a:defRPr/>
            </a:pPr>
            <a:r>
              <a:rPr kumimoji="1" lang="zh-CN" altLang="en-US" b="1" dirty="0">
                <a:solidFill>
                  <a:schemeClr val="hlink"/>
                </a:solidFill>
                <a:latin typeface="微软雅黑" pitchFamily="34" charset="-122"/>
                <a:ea typeface="微软雅黑" pitchFamily="34" charset="-122"/>
              </a:rPr>
              <a:t>之间</a:t>
            </a:r>
          </a:p>
          <a:p>
            <a:pPr fontAlgn="auto">
              <a:spcBef>
                <a:spcPts val="0"/>
              </a:spcBef>
              <a:spcAft>
                <a:spcPts val="0"/>
              </a:spcAft>
              <a:defRPr/>
            </a:pPr>
            <a:r>
              <a:rPr kumimoji="1" lang="zh-CN" altLang="en-US" b="1" dirty="0">
                <a:solidFill>
                  <a:schemeClr val="hlink"/>
                </a:solidFill>
                <a:latin typeface="微软雅黑" pitchFamily="34" charset="-122"/>
                <a:ea typeface="微软雅黑" pitchFamily="34" charset="-122"/>
              </a:rPr>
              <a:t> 人的故障率一般在</a:t>
            </a:r>
            <a:r>
              <a:rPr kumimoji="1" lang="en-US" altLang="zh-CN" b="1" dirty="0">
                <a:solidFill>
                  <a:schemeClr val="hlink"/>
                </a:solidFill>
                <a:latin typeface="微软雅黑" pitchFamily="34" charset="-122"/>
                <a:ea typeface="微软雅黑" pitchFamily="34" charset="-122"/>
              </a:rPr>
              <a:t>10</a:t>
            </a:r>
            <a:r>
              <a:rPr kumimoji="1" lang="en-US" altLang="zh-CN" sz="1400" b="1" baseline="30000" dirty="0">
                <a:solidFill>
                  <a:schemeClr val="hlink"/>
                </a:solidFill>
                <a:latin typeface="微软雅黑" pitchFamily="34" charset="-122"/>
                <a:ea typeface="微软雅黑" pitchFamily="34" charset="-122"/>
              </a:rPr>
              <a:t>-2</a:t>
            </a:r>
            <a:r>
              <a:rPr kumimoji="1" lang="en-US" altLang="zh-CN" b="1" dirty="0">
                <a:solidFill>
                  <a:schemeClr val="hlink"/>
                </a:solidFill>
                <a:latin typeface="微软雅黑" pitchFamily="34" charset="-122"/>
                <a:ea typeface="微软雅黑" pitchFamily="34" charset="-122"/>
              </a:rPr>
              <a:t>~10</a:t>
            </a:r>
            <a:r>
              <a:rPr kumimoji="1" lang="en-US" altLang="zh-CN" sz="1400" b="1" baseline="30000" dirty="0">
                <a:solidFill>
                  <a:schemeClr val="hlink"/>
                </a:solidFill>
                <a:latin typeface="微软雅黑" pitchFamily="34" charset="-122"/>
                <a:ea typeface="微软雅黑" pitchFamily="34" charset="-122"/>
              </a:rPr>
              <a:t>-3</a:t>
            </a:r>
            <a:r>
              <a:rPr kumimoji="1" lang="zh-CN" altLang="en-US" b="1" dirty="0">
                <a:solidFill>
                  <a:schemeClr val="hlink"/>
                </a:solidFill>
                <a:latin typeface="微软雅黑" pitchFamily="34" charset="-122"/>
                <a:ea typeface="微软雅黑" pitchFamily="34" charset="-122"/>
              </a:rPr>
              <a:t>之</a:t>
            </a:r>
          </a:p>
          <a:p>
            <a:pPr fontAlgn="auto">
              <a:spcBef>
                <a:spcPts val="0"/>
              </a:spcBef>
              <a:spcAft>
                <a:spcPts val="0"/>
              </a:spcAft>
              <a:defRPr/>
            </a:pPr>
            <a:r>
              <a:rPr kumimoji="1" lang="zh-CN" altLang="en-US" b="1" dirty="0">
                <a:solidFill>
                  <a:schemeClr val="hlink"/>
                </a:solidFill>
                <a:latin typeface="微软雅黑" pitchFamily="34" charset="-122"/>
                <a:ea typeface="微软雅黑" pitchFamily="34" charset="-122"/>
              </a:rPr>
              <a:t>间</a:t>
            </a:r>
          </a:p>
        </p:txBody>
      </p:sp>
      <p:pic>
        <p:nvPicPr>
          <p:cNvPr id="600070" name="Picture 8"/>
          <p:cNvPicPr>
            <a:picLocks noChangeAspect="1" noChangeArrowheads="1"/>
          </p:cNvPicPr>
          <p:nvPr/>
        </p:nvPicPr>
        <p:blipFill>
          <a:blip r:embed="rId5"/>
          <a:srcRect/>
          <a:stretch>
            <a:fillRect/>
          </a:stretch>
        </p:blipFill>
        <p:spPr bwMode="auto">
          <a:xfrm>
            <a:off x="4786313" y="3214688"/>
            <a:ext cx="3321050" cy="2701925"/>
          </a:xfrm>
          <a:prstGeom prst="rect">
            <a:avLst/>
          </a:prstGeom>
          <a:noFill/>
          <a:ln w="9525">
            <a:noFill/>
            <a:miter lim="800000"/>
            <a:headEnd/>
            <a:tailEnd/>
          </a:ln>
        </p:spPr>
      </p:pic>
      <p:sp>
        <p:nvSpPr>
          <p:cNvPr id="600071" name="AutoShape 9"/>
          <p:cNvSpPr>
            <a:spLocks noChangeArrowheads="1"/>
          </p:cNvSpPr>
          <p:nvPr/>
        </p:nvSpPr>
        <p:spPr bwMode="auto">
          <a:xfrm>
            <a:off x="4000500" y="2286000"/>
            <a:ext cx="3105150" cy="795338"/>
          </a:xfrm>
          <a:prstGeom prst="downArrowCallout">
            <a:avLst>
              <a:gd name="adj1" fmla="val 90592"/>
              <a:gd name="adj2" fmla="val 90592"/>
              <a:gd name="adj3" fmla="val 16667"/>
              <a:gd name="adj4" fmla="val 66667"/>
            </a:avLst>
          </a:prstGeom>
          <a:gradFill rotWithShape="1">
            <a:gsLst>
              <a:gs pos="0">
                <a:srgbClr val="78F4E8"/>
              </a:gs>
              <a:gs pos="100000">
                <a:srgbClr val="FFFF99"/>
              </a:gs>
            </a:gsLst>
            <a:lin ang="5400000" scaled="1"/>
          </a:gradFill>
          <a:ln w="9525">
            <a:solidFill>
              <a:schemeClr val="tx1"/>
            </a:solidFill>
            <a:miter lim="800000"/>
          </a:ln>
        </p:spPr>
        <p:txBody>
          <a:bodyPr wrap="none" anchor="ctr"/>
          <a:lstStyle/>
          <a:p>
            <a:pPr algn="ctr"/>
            <a:r>
              <a:rPr lang="zh-CN" altLang="en-US" sz="2800" b="1">
                <a:solidFill>
                  <a:srgbClr val="FF3300"/>
                </a:solidFill>
                <a:latin typeface="微软雅黑" pitchFamily="34" charset="-122"/>
                <a:ea typeface="微软雅黑" pitchFamily="34" charset="-122"/>
                <a:cs typeface="微软雅黑" pitchFamily="34" charset="-122"/>
              </a:rPr>
              <a:t>人机功能分配原则</a:t>
            </a:r>
          </a:p>
        </p:txBody>
      </p:sp>
      <p:sp>
        <p:nvSpPr>
          <p:cNvPr id="60007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a:solidFill>
                  <a:srgbClr val="C00000"/>
                </a:solidFill>
                <a:latin typeface="微软雅黑" pitchFamily="34" charset="-122"/>
                <a:ea typeface="微软雅黑" pitchFamily="34" charset="-122"/>
                <a:cs typeface="微软雅黑" pitchFamily="34" charset="-122"/>
              </a:rPr>
              <a:t>松下公司作业现场管理实践分享</a:t>
            </a: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132</a:t>
            </a:fld>
            <a:endParaRPr lang="zh-CN" altLang="en-US" dirty="0"/>
          </a:p>
        </p:txBody>
      </p:sp>
    </p:spTree>
  </p:cSld>
  <p:clrMapOvr>
    <a:masterClrMapping/>
  </p:clrMapOvr>
  <p:transition>
    <p:random/>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Rectangle 2"/>
          <p:cNvSpPr>
            <a:spLocks noGrp="1" noChangeArrowheads="1"/>
          </p:cNvSpPr>
          <p:nvPr>
            <p:ph type="body" idx="4294967295"/>
          </p:nvPr>
        </p:nvSpPr>
        <p:spPr>
          <a:xfrm>
            <a:off x="214313" y="1571625"/>
            <a:ext cx="8572500" cy="4114800"/>
          </a:xfrm>
        </p:spPr>
        <p:txBody>
          <a:bodyPr/>
          <a:lstStyle/>
          <a:p>
            <a:pPr>
              <a:lnSpc>
                <a:spcPct val="150000"/>
              </a:lnSpc>
              <a:buFontTx/>
              <a:buNone/>
            </a:pPr>
            <a:r>
              <a:rPr lang="en-US" altLang="zh-CN" sz="2800" b="1">
                <a:solidFill>
                  <a:schemeClr val="hlink"/>
                </a:solidFill>
                <a:latin typeface="微软雅黑" pitchFamily="34" charset="-122"/>
                <a:ea typeface="微软雅黑" pitchFamily="34" charset="-122"/>
              </a:rPr>
              <a:t>           </a:t>
            </a:r>
            <a:r>
              <a:rPr lang="zh-CN" altLang="en-US" sz="2800">
                <a:latin typeface="微软雅黑" pitchFamily="34" charset="-122"/>
                <a:ea typeface="微软雅黑" pitchFamily="34" charset="-122"/>
              </a:rPr>
              <a:t>安全工作的好坏不仅关系到员工的生命和健康，更关系到企业的形象和经营。在安全工作中要求真、务实，真正建立起安全生产的长效机制，要警钟长鸣，常抓不懈。更要齐抓共管，全力推进，开创公司安全管理的新局面，营造安全的工作环境，从而确保公司运营目标的顺利实现。</a:t>
            </a:r>
          </a:p>
        </p:txBody>
      </p:sp>
      <p:sp>
        <p:nvSpPr>
          <p:cNvPr id="60109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lgn="ctr"/>
            <a:r>
              <a:rPr lang="zh-CN" altLang="en-US" sz="2800" b="1">
                <a:solidFill>
                  <a:srgbClr val="C00000"/>
                </a:solidFill>
                <a:latin typeface="微软雅黑" pitchFamily="34" charset="-122"/>
                <a:ea typeface="微软雅黑" pitchFamily="34" charset="-122"/>
                <a:cs typeface="微软雅黑" pitchFamily="34" charset="-122"/>
              </a:rPr>
              <a:t>结束语</a:t>
            </a:r>
          </a:p>
        </p:txBody>
      </p:sp>
      <p:sp>
        <p:nvSpPr>
          <p:cNvPr id="4"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133</a:t>
            </a:fld>
            <a:endParaRPr lang="zh-CN" altLang="en-US"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14</a:t>
            </a:fld>
            <a:endParaRPr lang="zh-CN" altLang="en-US"/>
          </a:p>
        </p:txBody>
      </p:sp>
      <p:sp>
        <p:nvSpPr>
          <p:cNvPr id="3" name="AutoShape 2"/>
          <p:cNvSpPr>
            <a:spLocks noChangeArrowheads="1"/>
          </p:cNvSpPr>
          <p:nvPr/>
        </p:nvSpPr>
        <p:spPr bwMode="auto">
          <a:xfrm>
            <a:off x="2567756" y="2060104"/>
            <a:ext cx="4535487" cy="3744912"/>
          </a:xfrm>
          <a:prstGeom prst="star5">
            <a:avLst/>
          </a:prstGeom>
          <a:solidFill>
            <a:srgbClr val="66FFFF"/>
          </a:solidFill>
          <a:ln w="28575">
            <a:solidFill>
              <a:srgbClr val="FF0000"/>
            </a:solidFill>
            <a:miter lim="800000"/>
          </a:ln>
          <a:effectLst/>
        </p:spPr>
        <p:txBody>
          <a:bodyPr wrap="none" anchor="ctr"/>
          <a:lstStyle/>
          <a:p>
            <a:pPr algn="ctr" fontAlgn="t"/>
            <a:r>
              <a:rPr kumimoji="1" lang="zh-CN" altLang="en-US" sz="2800">
                <a:solidFill>
                  <a:srgbClr val="FF0000"/>
                </a:solidFill>
                <a:latin typeface="Tahoma" pitchFamily="34" charset="0"/>
                <a:ea typeface="华文行楷" pitchFamily="2" charset="-122"/>
              </a:rPr>
              <a:t>安全</a:t>
            </a:r>
            <a:r>
              <a:rPr kumimoji="1" lang="zh-CN" altLang="en-US" sz="2800">
                <a:solidFill>
                  <a:srgbClr val="FF0000"/>
                </a:solidFill>
              </a:rPr>
              <a:t>、</a:t>
            </a:r>
            <a:r>
              <a:rPr kumimoji="1" lang="zh-CN" altLang="en-US" sz="2800">
                <a:solidFill>
                  <a:srgbClr val="FF0000"/>
                </a:solidFill>
                <a:latin typeface="Tahoma" pitchFamily="34" charset="0"/>
                <a:ea typeface="华文行楷" pitchFamily="2" charset="-122"/>
              </a:rPr>
              <a:t>质量</a:t>
            </a:r>
          </a:p>
        </p:txBody>
      </p:sp>
      <p:sp>
        <p:nvSpPr>
          <p:cNvPr id="4" name="Text Box 3"/>
          <p:cNvSpPr txBox="1">
            <a:spLocks noChangeArrowheads="1"/>
          </p:cNvSpPr>
          <p:nvPr/>
        </p:nvSpPr>
        <p:spPr bwMode="auto">
          <a:xfrm>
            <a:off x="7206431" y="3284066"/>
            <a:ext cx="904875" cy="528638"/>
          </a:xfrm>
          <a:prstGeom prst="rect">
            <a:avLst/>
          </a:prstGeom>
          <a:solidFill>
            <a:srgbClr val="66FFFF"/>
          </a:solidFill>
          <a:ln w="9525">
            <a:solidFill>
              <a:schemeClr val="hlink"/>
            </a:solidFill>
            <a:miter lim="800000"/>
          </a:ln>
          <a:effectLst/>
        </p:spPr>
        <p:txBody>
          <a:bodyPr wrap="none">
            <a:spAutoFit/>
          </a:bodyPr>
          <a:lstStyle/>
          <a:p>
            <a:pPr fontAlgn="t"/>
            <a:r>
              <a:rPr kumimoji="1" lang="zh-CN" altLang="en-US" sz="2800">
                <a:latin typeface="微软雅黑" pitchFamily="34" charset="-122"/>
                <a:ea typeface="微软雅黑" pitchFamily="34" charset="-122"/>
              </a:rPr>
              <a:t>场所</a:t>
            </a:r>
          </a:p>
        </p:txBody>
      </p:sp>
      <p:sp>
        <p:nvSpPr>
          <p:cNvPr id="5" name="Text Box 4"/>
          <p:cNvSpPr txBox="1">
            <a:spLocks noChangeArrowheads="1"/>
          </p:cNvSpPr>
          <p:nvPr/>
        </p:nvSpPr>
        <p:spPr bwMode="auto">
          <a:xfrm>
            <a:off x="5518918" y="5876454"/>
            <a:ext cx="904875" cy="955675"/>
          </a:xfrm>
          <a:prstGeom prst="rect">
            <a:avLst/>
          </a:prstGeom>
          <a:solidFill>
            <a:srgbClr val="66FFFF"/>
          </a:solidFill>
          <a:ln w="9525">
            <a:solidFill>
              <a:schemeClr val="hlink"/>
            </a:solidFill>
            <a:miter lim="800000"/>
          </a:ln>
          <a:effectLst/>
        </p:spPr>
        <p:txBody>
          <a:bodyPr wrap="none">
            <a:spAutoFit/>
          </a:bodyPr>
          <a:lstStyle/>
          <a:p>
            <a:pPr fontAlgn="t"/>
            <a:r>
              <a:rPr kumimoji="1" lang="zh-CN" altLang="en-US" sz="2800">
                <a:latin typeface="微软雅黑" pitchFamily="34" charset="-122"/>
                <a:ea typeface="微软雅黑" pitchFamily="34" charset="-122"/>
              </a:rPr>
              <a:t>物品</a:t>
            </a:r>
          </a:p>
          <a:p>
            <a:pPr fontAlgn="t"/>
            <a:r>
              <a:rPr kumimoji="1" lang="zh-CN" altLang="en-US" sz="2800">
                <a:latin typeface="微软雅黑" pitchFamily="34" charset="-122"/>
                <a:ea typeface="微软雅黑" pitchFamily="34" charset="-122"/>
              </a:rPr>
              <a:t>定置</a:t>
            </a:r>
          </a:p>
        </p:txBody>
      </p:sp>
      <p:sp>
        <p:nvSpPr>
          <p:cNvPr id="6" name="Text Box 5"/>
          <p:cNvSpPr txBox="1">
            <a:spLocks noChangeArrowheads="1"/>
          </p:cNvSpPr>
          <p:nvPr/>
        </p:nvSpPr>
        <p:spPr bwMode="auto">
          <a:xfrm>
            <a:off x="3286893" y="5876454"/>
            <a:ext cx="904875" cy="955675"/>
          </a:xfrm>
          <a:prstGeom prst="rect">
            <a:avLst/>
          </a:prstGeom>
          <a:solidFill>
            <a:srgbClr val="66FFFF"/>
          </a:solidFill>
          <a:ln w="9525">
            <a:solidFill>
              <a:schemeClr val="hlink"/>
            </a:solidFill>
            <a:miter lim="800000"/>
          </a:ln>
          <a:effectLst/>
        </p:spPr>
        <p:txBody>
          <a:bodyPr wrap="none">
            <a:spAutoFit/>
          </a:bodyPr>
          <a:lstStyle/>
          <a:p>
            <a:pPr fontAlgn="t"/>
            <a:r>
              <a:rPr kumimoji="1" lang="zh-CN" altLang="en-US" sz="2800">
                <a:latin typeface="微软雅黑" pitchFamily="34" charset="-122"/>
                <a:ea typeface="微软雅黑" pitchFamily="34" charset="-122"/>
              </a:rPr>
              <a:t>环境</a:t>
            </a:r>
          </a:p>
          <a:p>
            <a:pPr fontAlgn="t"/>
            <a:r>
              <a:rPr kumimoji="1" lang="zh-CN" altLang="en-US" sz="2800">
                <a:latin typeface="微软雅黑" pitchFamily="34" charset="-122"/>
                <a:ea typeface="微软雅黑" pitchFamily="34" charset="-122"/>
              </a:rPr>
              <a:t>机器</a:t>
            </a:r>
          </a:p>
        </p:txBody>
      </p:sp>
      <p:sp>
        <p:nvSpPr>
          <p:cNvPr id="7" name="Text Box 6"/>
          <p:cNvSpPr txBox="1">
            <a:spLocks noChangeArrowheads="1"/>
          </p:cNvSpPr>
          <p:nvPr/>
        </p:nvSpPr>
        <p:spPr bwMode="auto">
          <a:xfrm>
            <a:off x="1631131" y="3284066"/>
            <a:ext cx="904875" cy="528638"/>
          </a:xfrm>
          <a:prstGeom prst="rect">
            <a:avLst/>
          </a:prstGeom>
          <a:solidFill>
            <a:srgbClr val="66FFFF"/>
          </a:solidFill>
          <a:ln w="9525">
            <a:solidFill>
              <a:schemeClr val="hlink"/>
            </a:solidFill>
            <a:miter lim="800000"/>
          </a:ln>
          <a:effectLst/>
        </p:spPr>
        <p:txBody>
          <a:bodyPr wrap="none">
            <a:spAutoFit/>
          </a:bodyPr>
          <a:lstStyle/>
          <a:p>
            <a:pPr fontAlgn="t"/>
            <a:r>
              <a:rPr kumimoji="1" lang="zh-CN" altLang="en-US" sz="2800">
                <a:latin typeface="微软雅黑" pitchFamily="34" charset="-122"/>
                <a:ea typeface="微软雅黑" pitchFamily="34" charset="-122"/>
              </a:rPr>
              <a:t>制度</a:t>
            </a:r>
          </a:p>
        </p:txBody>
      </p:sp>
      <p:sp>
        <p:nvSpPr>
          <p:cNvPr id="8" name="Text Box 7"/>
          <p:cNvSpPr txBox="1">
            <a:spLocks noChangeArrowheads="1"/>
          </p:cNvSpPr>
          <p:nvPr/>
        </p:nvSpPr>
        <p:spPr bwMode="auto">
          <a:xfrm>
            <a:off x="4367981" y="1485429"/>
            <a:ext cx="904875" cy="528637"/>
          </a:xfrm>
          <a:prstGeom prst="rect">
            <a:avLst/>
          </a:prstGeom>
          <a:solidFill>
            <a:srgbClr val="66FFFF"/>
          </a:solidFill>
          <a:ln w="9525">
            <a:solidFill>
              <a:schemeClr val="hlink"/>
            </a:solidFill>
            <a:miter lim="800000"/>
          </a:ln>
          <a:effectLst/>
        </p:spPr>
        <p:txBody>
          <a:bodyPr wrap="none">
            <a:spAutoFit/>
          </a:bodyPr>
          <a:lstStyle/>
          <a:p>
            <a:pPr fontAlgn="t"/>
            <a:r>
              <a:rPr kumimoji="1" lang="zh-CN" altLang="en-US" sz="2800" dirty="0">
                <a:latin typeface="微软雅黑" pitchFamily="34" charset="-122"/>
                <a:ea typeface="微软雅黑" pitchFamily="34" charset="-122"/>
              </a:rPr>
              <a:t>人员</a:t>
            </a:r>
          </a:p>
        </p:txBody>
      </p:sp>
      <p:sp>
        <p:nvSpPr>
          <p:cNvPr id="9" name="Line 8"/>
          <p:cNvSpPr>
            <a:spLocks noChangeShapeType="1"/>
          </p:cNvSpPr>
          <p:nvPr/>
        </p:nvSpPr>
        <p:spPr bwMode="auto">
          <a:xfrm>
            <a:off x="4350518" y="3484091"/>
            <a:ext cx="1025525" cy="17463"/>
          </a:xfrm>
          <a:prstGeom prst="line">
            <a:avLst/>
          </a:prstGeom>
          <a:noFill/>
          <a:ln w="9525">
            <a:solidFill>
              <a:schemeClr val="bg1"/>
            </a:solidFill>
            <a:miter lim="800000"/>
          </a:ln>
          <a:effectLst/>
        </p:spPr>
        <p:txBody>
          <a:bodyPr wrap="none"/>
          <a:lstStyle/>
          <a:p>
            <a:endParaRPr lang="zh-CN" altLang="en-US"/>
          </a:p>
        </p:txBody>
      </p:sp>
      <p:sp>
        <p:nvSpPr>
          <p:cNvPr id="10" name="Line 9"/>
          <p:cNvSpPr>
            <a:spLocks noChangeShapeType="1"/>
          </p:cNvSpPr>
          <p:nvPr/>
        </p:nvSpPr>
        <p:spPr bwMode="auto">
          <a:xfrm>
            <a:off x="5376043" y="3501554"/>
            <a:ext cx="304800" cy="838200"/>
          </a:xfrm>
          <a:prstGeom prst="line">
            <a:avLst/>
          </a:prstGeom>
          <a:noFill/>
          <a:ln w="9525">
            <a:solidFill>
              <a:schemeClr val="bg1"/>
            </a:solidFill>
            <a:miter lim="800000"/>
          </a:ln>
          <a:effectLst/>
        </p:spPr>
        <p:txBody>
          <a:bodyPr wrap="none"/>
          <a:lstStyle/>
          <a:p>
            <a:endParaRPr lang="zh-CN" altLang="en-US"/>
          </a:p>
        </p:txBody>
      </p:sp>
      <p:sp>
        <p:nvSpPr>
          <p:cNvPr id="11" name="Line 10"/>
          <p:cNvSpPr>
            <a:spLocks noChangeShapeType="1"/>
          </p:cNvSpPr>
          <p:nvPr/>
        </p:nvSpPr>
        <p:spPr bwMode="auto">
          <a:xfrm flipH="1">
            <a:off x="3969518" y="3484091"/>
            <a:ext cx="304800" cy="838200"/>
          </a:xfrm>
          <a:prstGeom prst="line">
            <a:avLst/>
          </a:prstGeom>
          <a:noFill/>
          <a:ln w="9525">
            <a:solidFill>
              <a:schemeClr val="bg1"/>
            </a:solidFill>
            <a:miter lim="800000"/>
          </a:ln>
          <a:effectLst/>
        </p:spPr>
        <p:txBody>
          <a:bodyPr wrap="none"/>
          <a:lstStyle/>
          <a:p>
            <a:endParaRPr lang="zh-CN" altLang="en-US"/>
          </a:p>
        </p:txBody>
      </p:sp>
      <p:sp>
        <p:nvSpPr>
          <p:cNvPr id="12" name="Line 11"/>
          <p:cNvSpPr>
            <a:spLocks noChangeShapeType="1"/>
          </p:cNvSpPr>
          <p:nvPr/>
        </p:nvSpPr>
        <p:spPr bwMode="auto">
          <a:xfrm>
            <a:off x="3934593" y="4365154"/>
            <a:ext cx="906463" cy="604837"/>
          </a:xfrm>
          <a:prstGeom prst="line">
            <a:avLst/>
          </a:prstGeom>
          <a:noFill/>
          <a:ln w="9525">
            <a:solidFill>
              <a:schemeClr val="bg1"/>
            </a:solidFill>
            <a:miter lim="800000"/>
          </a:ln>
          <a:effectLst/>
        </p:spPr>
        <p:txBody>
          <a:bodyPr wrap="none"/>
          <a:lstStyle/>
          <a:p>
            <a:endParaRPr lang="zh-CN" altLang="en-US"/>
          </a:p>
        </p:txBody>
      </p:sp>
      <p:sp>
        <p:nvSpPr>
          <p:cNvPr id="13" name="Line 12"/>
          <p:cNvSpPr>
            <a:spLocks noChangeShapeType="1"/>
          </p:cNvSpPr>
          <p:nvPr/>
        </p:nvSpPr>
        <p:spPr bwMode="auto">
          <a:xfrm flipH="1">
            <a:off x="4871218" y="4365154"/>
            <a:ext cx="792163" cy="533400"/>
          </a:xfrm>
          <a:prstGeom prst="line">
            <a:avLst/>
          </a:prstGeom>
          <a:noFill/>
          <a:ln w="9525">
            <a:solidFill>
              <a:schemeClr val="bg1"/>
            </a:solidFill>
            <a:miter lim="800000"/>
          </a:ln>
          <a:effectLst/>
        </p:spPr>
        <p:txBody>
          <a:bodyPr wrap="none"/>
          <a:lstStyle/>
          <a:p>
            <a:endParaRPr lang="zh-CN" altLang="en-US"/>
          </a:p>
        </p:txBody>
      </p:sp>
      <p:sp>
        <p:nvSpPr>
          <p:cNvPr id="14" name="Text Box 13"/>
          <p:cNvSpPr txBox="1">
            <a:spLocks noChangeArrowheads="1"/>
          </p:cNvSpPr>
          <p:nvPr/>
        </p:nvSpPr>
        <p:spPr bwMode="auto">
          <a:xfrm>
            <a:off x="5493518" y="3484091"/>
            <a:ext cx="895350" cy="519113"/>
          </a:xfrm>
          <a:prstGeom prst="rect">
            <a:avLst/>
          </a:prstGeom>
          <a:noFill/>
          <a:ln w="9525">
            <a:noFill/>
            <a:miter lim="800000"/>
          </a:ln>
          <a:effectLst/>
        </p:spPr>
        <p:txBody>
          <a:bodyPr wrap="none">
            <a:spAutoFit/>
          </a:bodyPr>
          <a:lstStyle/>
          <a:p>
            <a:pPr fontAlgn="t"/>
            <a:r>
              <a:rPr kumimoji="1" lang="zh-CN" altLang="en-US" sz="2800" b="1">
                <a:solidFill>
                  <a:srgbClr val="0000FF"/>
                </a:solidFill>
                <a:latin typeface="Tahoma" pitchFamily="34" charset="0"/>
                <a:ea typeface="华文新魏" pitchFamily="2" charset="-122"/>
              </a:rPr>
              <a:t>整理</a:t>
            </a:r>
          </a:p>
        </p:txBody>
      </p:sp>
      <p:sp>
        <p:nvSpPr>
          <p:cNvPr id="15" name="Text Box 14"/>
          <p:cNvSpPr txBox="1">
            <a:spLocks noChangeArrowheads="1"/>
          </p:cNvSpPr>
          <p:nvPr/>
        </p:nvSpPr>
        <p:spPr bwMode="auto">
          <a:xfrm>
            <a:off x="4942656" y="4652491"/>
            <a:ext cx="895350" cy="519113"/>
          </a:xfrm>
          <a:prstGeom prst="rect">
            <a:avLst/>
          </a:prstGeom>
          <a:noFill/>
          <a:ln w="9525">
            <a:noFill/>
            <a:miter lim="800000"/>
          </a:ln>
          <a:effectLst/>
        </p:spPr>
        <p:txBody>
          <a:bodyPr>
            <a:spAutoFit/>
          </a:bodyPr>
          <a:lstStyle/>
          <a:p>
            <a:pPr fontAlgn="t"/>
            <a:r>
              <a:rPr kumimoji="1" lang="zh-CN" altLang="en-US" sz="2800" b="1">
                <a:solidFill>
                  <a:srgbClr val="0000FF"/>
                </a:solidFill>
                <a:latin typeface="Tahoma" pitchFamily="34" charset="0"/>
                <a:ea typeface="华文新魏" pitchFamily="2" charset="-122"/>
              </a:rPr>
              <a:t>整顿</a:t>
            </a:r>
          </a:p>
        </p:txBody>
      </p:sp>
      <p:sp>
        <p:nvSpPr>
          <p:cNvPr id="16" name="Text Box 15"/>
          <p:cNvSpPr txBox="1">
            <a:spLocks noChangeArrowheads="1"/>
          </p:cNvSpPr>
          <p:nvPr/>
        </p:nvSpPr>
        <p:spPr bwMode="auto">
          <a:xfrm>
            <a:off x="3718693" y="4652491"/>
            <a:ext cx="895350" cy="519113"/>
          </a:xfrm>
          <a:prstGeom prst="rect">
            <a:avLst/>
          </a:prstGeom>
          <a:noFill/>
          <a:ln w="9525">
            <a:noFill/>
            <a:miter lim="800000"/>
          </a:ln>
          <a:effectLst/>
        </p:spPr>
        <p:txBody>
          <a:bodyPr>
            <a:spAutoFit/>
          </a:bodyPr>
          <a:lstStyle/>
          <a:p>
            <a:pPr fontAlgn="t"/>
            <a:r>
              <a:rPr kumimoji="1" lang="zh-CN" altLang="en-US" sz="2800" b="1">
                <a:solidFill>
                  <a:srgbClr val="0000FF"/>
                </a:solidFill>
                <a:latin typeface="Tahoma" pitchFamily="34" charset="0"/>
                <a:ea typeface="华文新魏" pitchFamily="2" charset="-122"/>
              </a:rPr>
              <a:t>清扫</a:t>
            </a:r>
          </a:p>
        </p:txBody>
      </p:sp>
      <p:sp>
        <p:nvSpPr>
          <p:cNvPr id="17" name="Text Box 16"/>
          <p:cNvSpPr txBox="1">
            <a:spLocks noChangeArrowheads="1"/>
          </p:cNvSpPr>
          <p:nvPr/>
        </p:nvSpPr>
        <p:spPr bwMode="auto">
          <a:xfrm>
            <a:off x="3207518" y="3484091"/>
            <a:ext cx="895350" cy="519113"/>
          </a:xfrm>
          <a:prstGeom prst="rect">
            <a:avLst/>
          </a:prstGeom>
          <a:noFill/>
          <a:ln w="9525">
            <a:noFill/>
            <a:miter lim="800000"/>
          </a:ln>
          <a:effectLst/>
        </p:spPr>
        <p:txBody>
          <a:bodyPr>
            <a:spAutoFit/>
          </a:bodyPr>
          <a:lstStyle/>
          <a:p>
            <a:pPr fontAlgn="t"/>
            <a:r>
              <a:rPr kumimoji="1" lang="zh-CN" altLang="en-US" sz="2800" b="1">
                <a:solidFill>
                  <a:srgbClr val="0000FF"/>
                </a:solidFill>
                <a:latin typeface="Tahoma" pitchFamily="34" charset="0"/>
                <a:ea typeface="华文新魏" pitchFamily="2" charset="-122"/>
              </a:rPr>
              <a:t>清洁</a:t>
            </a:r>
          </a:p>
        </p:txBody>
      </p:sp>
      <p:sp>
        <p:nvSpPr>
          <p:cNvPr id="18" name="Text Box 17"/>
          <p:cNvSpPr txBox="1">
            <a:spLocks noChangeArrowheads="1"/>
          </p:cNvSpPr>
          <p:nvPr/>
        </p:nvSpPr>
        <p:spPr bwMode="auto">
          <a:xfrm>
            <a:off x="4350518" y="2874491"/>
            <a:ext cx="895350" cy="519113"/>
          </a:xfrm>
          <a:prstGeom prst="rect">
            <a:avLst/>
          </a:prstGeom>
          <a:noFill/>
          <a:ln w="9525">
            <a:noFill/>
            <a:miter lim="800000"/>
          </a:ln>
          <a:effectLst/>
        </p:spPr>
        <p:txBody>
          <a:bodyPr>
            <a:spAutoFit/>
          </a:bodyPr>
          <a:lstStyle/>
          <a:p>
            <a:pPr fontAlgn="t"/>
            <a:r>
              <a:rPr kumimoji="1" lang="zh-CN" altLang="en-US" sz="2800" b="1">
                <a:solidFill>
                  <a:srgbClr val="0000FF"/>
                </a:solidFill>
                <a:latin typeface="Tahoma" pitchFamily="34" charset="0"/>
                <a:ea typeface="华文新魏" pitchFamily="2" charset="-122"/>
              </a:rPr>
              <a:t>素养 </a:t>
            </a:r>
          </a:p>
        </p:txBody>
      </p:sp>
      <p:sp>
        <p:nvSpPr>
          <p:cNvPr id="19" name="Text Box 18"/>
          <p:cNvSpPr txBox="1">
            <a:spLocks noChangeArrowheads="1"/>
          </p:cNvSpPr>
          <p:nvPr/>
        </p:nvSpPr>
        <p:spPr bwMode="auto">
          <a:xfrm>
            <a:off x="551631" y="1255862"/>
            <a:ext cx="2879725" cy="588962"/>
          </a:xfrm>
          <a:prstGeom prst="rect">
            <a:avLst/>
          </a:prstGeom>
          <a:solidFill>
            <a:srgbClr val="FFFFCC"/>
          </a:solidFill>
          <a:ln w="9525">
            <a:solidFill>
              <a:schemeClr val="hlink"/>
            </a:solidFill>
            <a:miter lim="800000"/>
          </a:ln>
          <a:effectLst/>
        </p:spPr>
        <p:txBody>
          <a:bodyPr>
            <a:spAutoFit/>
          </a:bodyPr>
          <a:lstStyle/>
          <a:p>
            <a:pPr fontAlgn="t"/>
            <a:r>
              <a:rPr kumimoji="1" lang="en-US" altLang="zh-CN" sz="3200">
                <a:solidFill>
                  <a:srgbClr val="FF0000"/>
                </a:solidFill>
                <a:latin typeface="微软雅黑" pitchFamily="34" charset="-122"/>
                <a:ea typeface="微软雅黑" pitchFamily="34" charset="-122"/>
              </a:rPr>
              <a:t>5S</a:t>
            </a:r>
            <a:r>
              <a:rPr kumimoji="1" lang="zh-CN" altLang="en-US" sz="3200">
                <a:solidFill>
                  <a:srgbClr val="FF0000"/>
                </a:solidFill>
                <a:latin typeface="微软雅黑" pitchFamily="34" charset="-122"/>
                <a:ea typeface="微软雅黑" pitchFamily="34" charset="-122"/>
              </a:rPr>
              <a:t>关系示意</a:t>
            </a:r>
          </a:p>
        </p:txBody>
      </p:sp>
      <p:grpSp>
        <p:nvGrpSpPr>
          <p:cNvPr id="20" name="Group 3"/>
          <p:cNvGrpSpPr/>
          <p:nvPr/>
        </p:nvGrpSpPr>
        <p:grpSpPr bwMode="auto">
          <a:xfrm>
            <a:off x="5160143" y="2060104"/>
            <a:ext cx="3240088" cy="444500"/>
            <a:chOff x="2245" y="754"/>
            <a:chExt cx="2540" cy="317"/>
          </a:xfrm>
        </p:grpSpPr>
        <p:sp>
          <p:nvSpPr>
            <p:cNvPr id="21" name="Rectangle 6"/>
            <p:cNvSpPr>
              <a:spLocks noChangeArrowheads="1"/>
            </p:cNvSpPr>
            <p:nvPr/>
          </p:nvSpPr>
          <p:spPr bwMode="auto">
            <a:xfrm>
              <a:off x="2245" y="754"/>
              <a:ext cx="998" cy="317"/>
            </a:xfrm>
            <a:prstGeom prst="rect">
              <a:avLst/>
            </a:prstGeom>
            <a:solidFill>
              <a:srgbClr val="A0F272"/>
            </a:solidFill>
            <a:ln w="9525">
              <a:solidFill>
                <a:schemeClr val="tx1"/>
              </a:solidFill>
              <a:miter lim="800000"/>
            </a:ln>
          </p:spPr>
          <p:txBody>
            <a:bodyPr wrap="none" anchor="ctr"/>
            <a:lstStyle/>
            <a:p>
              <a:pPr algn="ctr"/>
              <a:r>
                <a:rPr lang="zh-CN" altLang="en-US" sz="1800">
                  <a:latin typeface="微软雅黑" pitchFamily="34" charset="-122"/>
                  <a:ea typeface="微软雅黑" pitchFamily="34" charset="-122"/>
                </a:rPr>
                <a:t>培养人才</a:t>
              </a:r>
            </a:p>
          </p:txBody>
        </p:sp>
        <p:sp>
          <p:nvSpPr>
            <p:cNvPr id="22" name="Rectangle 7"/>
            <p:cNvSpPr>
              <a:spLocks noChangeArrowheads="1"/>
            </p:cNvSpPr>
            <p:nvPr/>
          </p:nvSpPr>
          <p:spPr bwMode="auto">
            <a:xfrm>
              <a:off x="3243" y="756"/>
              <a:ext cx="1542" cy="315"/>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不自觉的人为零</a:t>
              </a:r>
            </a:p>
          </p:txBody>
        </p:sp>
      </p:grpSp>
      <p:sp>
        <p:nvSpPr>
          <p:cNvPr id="23" name="Rectangle 10"/>
          <p:cNvSpPr>
            <a:spLocks noChangeArrowheads="1"/>
          </p:cNvSpPr>
          <p:nvPr/>
        </p:nvSpPr>
        <p:spPr bwMode="auto">
          <a:xfrm>
            <a:off x="5879281" y="1628304"/>
            <a:ext cx="974725" cy="319087"/>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自觉推进</a:t>
            </a:r>
          </a:p>
        </p:txBody>
      </p:sp>
      <p:sp>
        <p:nvSpPr>
          <p:cNvPr id="24" name="Rectangle 13"/>
          <p:cNvSpPr>
            <a:spLocks noChangeArrowheads="1"/>
          </p:cNvSpPr>
          <p:nvPr/>
        </p:nvSpPr>
        <p:spPr bwMode="auto">
          <a:xfrm>
            <a:off x="5950718" y="2925291"/>
            <a:ext cx="1443038" cy="319088"/>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消除过剩库存</a:t>
            </a:r>
          </a:p>
        </p:txBody>
      </p:sp>
      <p:grpSp>
        <p:nvGrpSpPr>
          <p:cNvPr id="25" name="Group 12"/>
          <p:cNvGrpSpPr/>
          <p:nvPr/>
        </p:nvGrpSpPr>
        <p:grpSpPr bwMode="auto">
          <a:xfrm>
            <a:off x="6887343" y="3860329"/>
            <a:ext cx="1244600" cy="757237"/>
            <a:chOff x="4455" y="1395"/>
            <a:chExt cx="862" cy="540"/>
          </a:xfrm>
        </p:grpSpPr>
        <p:sp>
          <p:nvSpPr>
            <p:cNvPr id="26" name="Rectangle 12"/>
            <p:cNvSpPr>
              <a:spLocks noChangeArrowheads="1"/>
            </p:cNvSpPr>
            <p:nvPr/>
          </p:nvSpPr>
          <p:spPr bwMode="auto">
            <a:xfrm>
              <a:off x="4455" y="1395"/>
              <a:ext cx="862" cy="272"/>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降低成本</a:t>
              </a:r>
            </a:p>
          </p:txBody>
        </p:sp>
        <p:sp>
          <p:nvSpPr>
            <p:cNvPr id="27" name="Rectangle 15"/>
            <p:cNvSpPr>
              <a:spLocks noChangeArrowheads="1"/>
            </p:cNvSpPr>
            <p:nvPr/>
          </p:nvSpPr>
          <p:spPr bwMode="auto">
            <a:xfrm>
              <a:off x="4455" y="1665"/>
              <a:ext cx="855" cy="270"/>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浪费为零</a:t>
              </a:r>
            </a:p>
          </p:txBody>
        </p:sp>
      </p:grpSp>
      <p:sp>
        <p:nvSpPr>
          <p:cNvPr id="28" name="Rectangle 14"/>
          <p:cNvSpPr>
            <a:spLocks noChangeArrowheads="1"/>
          </p:cNvSpPr>
          <p:nvPr/>
        </p:nvSpPr>
        <p:spPr bwMode="auto">
          <a:xfrm>
            <a:off x="7535043" y="2925291"/>
            <a:ext cx="917575" cy="3175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消除浪费</a:t>
            </a:r>
          </a:p>
        </p:txBody>
      </p:sp>
      <p:grpSp>
        <p:nvGrpSpPr>
          <p:cNvPr id="29" name="Group 15"/>
          <p:cNvGrpSpPr/>
          <p:nvPr/>
        </p:nvGrpSpPr>
        <p:grpSpPr bwMode="auto">
          <a:xfrm>
            <a:off x="6815906" y="5876454"/>
            <a:ext cx="1500187" cy="831850"/>
            <a:chOff x="4422" y="3080"/>
            <a:chExt cx="953" cy="577"/>
          </a:xfrm>
        </p:grpSpPr>
        <p:sp>
          <p:nvSpPr>
            <p:cNvPr id="30" name="Rectangle 17"/>
            <p:cNvSpPr>
              <a:spLocks noChangeArrowheads="1"/>
            </p:cNvSpPr>
            <p:nvPr/>
          </p:nvSpPr>
          <p:spPr bwMode="auto">
            <a:xfrm>
              <a:off x="4422" y="3080"/>
              <a:ext cx="953" cy="272"/>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严守交货期</a:t>
              </a:r>
            </a:p>
          </p:txBody>
        </p:sp>
        <p:sp>
          <p:nvSpPr>
            <p:cNvPr id="31" name="Rectangle 18"/>
            <p:cNvSpPr>
              <a:spLocks noChangeArrowheads="1"/>
            </p:cNvSpPr>
            <p:nvPr/>
          </p:nvSpPr>
          <p:spPr bwMode="auto">
            <a:xfrm>
              <a:off x="4422" y="3352"/>
              <a:ext cx="953" cy="305"/>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推迟交货为零</a:t>
              </a:r>
            </a:p>
          </p:txBody>
        </p:sp>
      </p:grpSp>
      <p:sp>
        <p:nvSpPr>
          <p:cNvPr id="32" name="Rectangle 19"/>
          <p:cNvSpPr>
            <a:spLocks noChangeArrowheads="1"/>
          </p:cNvSpPr>
          <p:nvPr/>
        </p:nvSpPr>
        <p:spPr bwMode="auto">
          <a:xfrm>
            <a:off x="6239643" y="5301779"/>
            <a:ext cx="1284288" cy="392112"/>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提高生产性</a:t>
            </a:r>
          </a:p>
        </p:txBody>
      </p:sp>
      <p:sp>
        <p:nvSpPr>
          <p:cNvPr id="33" name="Rectangle 20"/>
          <p:cNvSpPr>
            <a:spLocks noChangeArrowheads="1"/>
          </p:cNvSpPr>
          <p:nvPr/>
        </p:nvSpPr>
        <p:spPr bwMode="auto">
          <a:xfrm>
            <a:off x="7463606" y="5301779"/>
            <a:ext cx="1212850" cy="3937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消除不良</a:t>
            </a:r>
          </a:p>
        </p:txBody>
      </p:sp>
      <p:grpSp>
        <p:nvGrpSpPr>
          <p:cNvPr id="34" name="Group 36"/>
          <p:cNvGrpSpPr/>
          <p:nvPr/>
        </p:nvGrpSpPr>
        <p:grpSpPr bwMode="auto">
          <a:xfrm>
            <a:off x="551631" y="6236816"/>
            <a:ext cx="2376487" cy="444500"/>
            <a:chOff x="2245" y="3748"/>
            <a:chExt cx="2079" cy="317"/>
          </a:xfrm>
        </p:grpSpPr>
        <p:sp>
          <p:nvSpPr>
            <p:cNvPr id="35" name="Rectangle 31"/>
            <p:cNvSpPr>
              <a:spLocks noChangeArrowheads="1"/>
            </p:cNvSpPr>
            <p:nvPr/>
          </p:nvSpPr>
          <p:spPr bwMode="auto">
            <a:xfrm>
              <a:off x="2245" y="3748"/>
              <a:ext cx="1179" cy="317"/>
            </a:xfrm>
            <a:prstGeom prst="rect">
              <a:avLst/>
            </a:prstGeom>
            <a:solidFill>
              <a:srgbClr val="A0F272"/>
            </a:solidFill>
            <a:ln w="9525">
              <a:solidFill>
                <a:schemeClr val="tx1"/>
              </a:solidFill>
              <a:miter lim="800000"/>
            </a:ln>
          </p:spPr>
          <p:txBody>
            <a:bodyPr wrap="none" anchor="ctr"/>
            <a:lstStyle/>
            <a:p>
              <a:pPr algn="ctr"/>
              <a:r>
                <a:rPr lang="zh-CN" altLang="en-US" sz="1800">
                  <a:latin typeface="微软雅黑" pitchFamily="34" charset="-122"/>
                  <a:ea typeface="微软雅黑" pitchFamily="34" charset="-122"/>
                </a:rPr>
                <a:t>提高安全性</a:t>
              </a:r>
            </a:p>
          </p:txBody>
        </p:sp>
        <p:sp>
          <p:nvSpPr>
            <p:cNvPr id="36" name="Rectangle 32"/>
            <p:cNvSpPr>
              <a:spLocks noChangeArrowheads="1"/>
            </p:cNvSpPr>
            <p:nvPr/>
          </p:nvSpPr>
          <p:spPr bwMode="auto">
            <a:xfrm>
              <a:off x="3424" y="3748"/>
              <a:ext cx="900" cy="317"/>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工伤为零</a:t>
              </a:r>
            </a:p>
          </p:txBody>
        </p:sp>
      </p:grpSp>
      <p:sp>
        <p:nvSpPr>
          <p:cNvPr id="37" name="Rectangle 33"/>
          <p:cNvSpPr>
            <a:spLocks noChangeArrowheads="1"/>
          </p:cNvSpPr>
          <p:nvPr/>
        </p:nvSpPr>
        <p:spPr bwMode="auto">
          <a:xfrm>
            <a:off x="694506" y="5733579"/>
            <a:ext cx="935037" cy="3175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判断</a:t>
            </a:r>
          </a:p>
          <a:p>
            <a:pPr algn="ctr"/>
            <a:r>
              <a:rPr lang="zh-CN" altLang="en-US">
                <a:latin typeface="微软雅黑" pitchFamily="34" charset="-122"/>
                <a:ea typeface="微软雅黑" pitchFamily="34" charset="-122"/>
              </a:rPr>
              <a:t>危险因素</a:t>
            </a:r>
          </a:p>
        </p:txBody>
      </p:sp>
      <p:sp>
        <p:nvSpPr>
          <p:cNvPr id="38" name="Rectangle 34"/>
          <p:cNvSpPr>
            <a:spLocks noChangeArrowheads="1"/>
          </p:cNvSpPr>
          <p:nvPr/>
        </p:nvSpPr>
        <p:spPr bwMode="auto">
          <a:xfrm>
            <a:off x="1847031" y="5660554"/>
            <a:ext cx="852487" cy="5080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清洁的</a:t>
            </a:r>
          </a:p>
          <a:p>
            <a:pPr algn="ctr"/>
            <a:r>
              <a:rPr lang="zh-CN" altLang="en-US">
                <a:latin typeface="微软雅黑" pitchFamily="34" charset="-122"/>
                <a:ea typeface="微软雅黑" pitchFamily="34" charset="-122"/>
              </a:rPr>
              <a:t>作业环境</a:t>
            </a:r>
          </a:p>
        </p:txBody>
      </p:sp>
      <p:sp>
        <p:nvSpPr>
          <p:cNvPr id="39" name="Rectangle 29"/>
          <p:cNvSpPr>
            <a:spLocks noChangeArrowheads="1"/>
          </p:cNvSpPr>
          <p:nvPr/>
        </p:nvSpPr>
        <p:spPr bwMode="auto">
          <a:xfrm>
            <a:off x="251520" y="4365154"/>
            <a:ext cx="1625600" cy="319087"/>
          </a:xfrm>
          <a:prstGeom prst="rect">
            <a:avLst/>
          </a:prstGeom>
          <a:noFill/>
          <a:ln w="9525">
            <a:noFill/>
            <a:miter lim="800000"/>
          </a:ln>
        </p:spPr>
        <p:txBody>
          <a:bodyPr wrap="none" anchor="ctr"/>
          <a:lstStyle/>
          <a:p>
            <a:pPr algn="ctr"/>
            <a:r>
              <a:rPr lang="zh-CN" altLang="en-US" dirty="0">
                <a:latin typeface="微软雅黑" pitchFamily="34" charset="-122"/>
                <a:ea typeface="微软雅黑" pitchFamily="34" charset="-122"/>
              </a:rPr>
              <a:t>消除不良零部件</a:t>
            </a:r>
          </a:p>
        </p:txBody>
      </p:sp>
      <p:sp>
        <p:nvSpPr>
          <p:cNvPr id="40" name="Rectangle 30"/>
          <p:cNvSpPr>
            <a:spLocks noChangeArrowheads="1"/>
          </p:cNvSpPr>
          <p:nvPr/>
        </p:nvSpPr>
        <p:spPr bwMode="auto">
          <a:xfrm>
            <a:off x="2062931" y="4365154"/>
            <a:ext cx="1311275" cy="3175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故障的事前防止</a:t>
            </a:r>
          </a:p>
        </p:txBody>
      </p:sp>
      <p:sp>
        <p:nvSpPr>
          <p:cNvPr id="41" name="Rectangle 23"/>
          <p:cNvSpPr>
            <a:spLocks noChangeArrowheads="1"/>
          </p:cNvSpPr>
          <p:nvPr/>
        </p:nvSpPr>
        <p:spPr bwMode="auto">
          <a:xfrm>
            <a:off x="478606" y="2925291"/>
            <a:ext cx="1049337" cy="317500"/>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热情对应</a:t>
            </a:r>
          </a:p>
        </p:txBody>
      </p:sp>
      <p:grpSp>
        <p:nvGrpSpPr>
          <p:cNvPr id="42" name="Group 22"/>
          <p:cNvGrpSpPr/>
          <p:nvPr/>
        </p:nvGrpSpPr>
        <p:grpSpPr bwMode="auto">
          <a:xfrm>
            <a:off x="2783656" y="2060104"/>
            <a:ext cx="1506537" cy="763587"/>
            <a:chOff x="68" y="1890"/>
            <a:chExt cx="1043" cy="544"/>
          </a:xfrm>
        </p:grpSpPr>
        <p:sp>
          <p:nvSpPr>
            <p:cNvPr id="43" name="Rectangle 22"/>
            <p:cNvSpPr>
              <a:spLocks noChangeArrowheads="1"/>
            </p:cNvSpPr>
            <p:nvPr/>
          </p:nvSpPr>
          <p:spPr bwMode="auto">
            <a:xfrm>
              <a:off x="68" y="1890"/>
              <a:ext cx="1043" cy="272"/>
            </a:xfrm>
            <a:prstGeom prst="rect">
              <a:avLst/>
            </a:prstGeom>
            <a:solidFill>
              <a:srgbClr val="A0F272"/>
            </a:solidFill>
            <a:ln w="9525">
              <a:solidFill>
                <a:schemeClr val="tx1"/>
              </a:solidFill>
              <a:miter lim="800000"/>
            </a:ln>
          </p:spPr>
          <p:txBody>
            <a:bodyPr wrap="none" anchor="ctr"/>
            <a:lstStyle/>
            <a:p>
              <a:pPr algn="ctr"/>
              <a:r>
                <a:rPr lang="zh-CN" altLang="en-US" dirty="0">
                  <a:latin typeface="微软雅黑" pitchFamily="34" charset="-122"/>
                  <a:ea typeface="微软雅黑" pitchFamily="34" charset="-122"/>
                </a:rPr>
                <a:t>提高满意度</a:t>
              </a:r>
            </a:p>
          </p:txBody>
        </p:sp>
        <p:sp>
          <p:nvSpPr>
            <p:cNvPr id="44" name="Rectangle 24"/>
            <p:cNvSpPr>
              <a:spLocks noChangeArrowheads="1"/>
            </p:cNvSpPr>
            <p:nvPr/>
          </p:nvSpPr>
          <p:spPr bwMode="auto">
            <a:xfrm>
              <a:off x="68" y="2160"/>
              <a:ext cx="1043" cy="274"/>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投诉为零</a:t>
              </a:r>
            </a:p>
          </p:txBody>
        </p:sp>
      </p:grpSp>
      <p:sp>
        <p:nvSpPr>
          <p:cNvPr id="45" name="Rectangle 25"/>
          <p:cNvSpPr>
            <a:spLocks noChangeArrowheads="1"/>
          </p:cNvSpPr>
          <p:nvPr/>
        </p:nvSpPr>
        <p:spPr bwMode="auto">
          <a:xfrm>
            <a:off x="1559693" y="2925291"/>
            <a:ext cx="917575" cy="319088"/>
          </a:xfrm>
          <a:prstGeom prst="rect">
            <a:avLst/>
          </a:prstGeom>
          <a:noFill/>
          <a:ln w="9525">
            <a:noFill/>
            <a:miter lim="800000"/>
          </a:ln>
        </p:spPr>
        <p:txBody>
          <a:bodyPr wrap="none" anchor="ctr"/>
          <a:lstStyle/>
          <a:p>
            <a:pPr algn="ctr"/>
            <a:r>
              <a:rPr lang="zh-CN" altLang="en-US">
                <a:latin typeface="微软雅黑" pitchFamily="34" charset="-122"/>
                <a:ea typeface="微软雅黑" pitchFamily="34" charset="-122"/>
              </a:rPr>
              <a:t>信守约定</a:t>
            </a:r>
          </a:p>
        </p:txBody>
      </p:sp>
      <p:grpSp>
        <p:nvGrpSpPr>
          <p:cNvPr id="46" name="Group 43"/>
          <p:cNvGrpSpPr/>
          <p:nvPr/>
        </p:nvGrpSpPr>
        <p:grpSpPr bwMode="auto">
          <a:xfrm>
            <a:off x="551631" y="2060104"/>
            <a:ext cx="2098675" cy="763587"/>
            <a:chOff x="249" y="799"/>
            <a:chExt cx="1452" cy="545"/>
          </a:xfrm>
        </p:grpSpPr>
        <p:sp>
          <p:nvSpPr>
            <p:cNvPr id="47" name="Rectangle 22"/>
            <p:cNvSpPr>
              <a:spLocks noChangeArrowheads="1"/>
            </p:cNvSpPr>
            <p:nvPr/>
          </p:nvSpPr>
          <p:spPr bwMode="auto">
            <a:xfrm>
              <a:off x="249" y="799"/>
              <a:ext cx="1452" cy="272"/>
            </a:xfrm>
            <a:prstGeom prst="rect">
              <a:avLst/>
            </a:prstGeom>
            <a:solidFill>
              <a:srgbClr val="A0F272"/>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改善和提高企业形象</a:t>
              </a:r>
            </a:p>
          </p:txBody>
        </p:sp>
        <p:sp>
          <p:nvSpPr>
            <p:cNvPr id="48" name="Rectangle 24"/>
            <p:cNvSpPr>
              <a:spLocks noChangeArrowheads="1"/>
            </p:cNvSpPr>
            <p:nvPr/>
          </p:nvSpPr>
          <p:spPr bwMode="auto">
            <a:xfrm>
              <a:off x="249" y="1071"/>
              <a:ext cx="1452" cy="273"/>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亏损为零</a:t>
              </a:r>
            </a:p>
          </p:txBody>
        </p:sp>
      </p:grpSp>
      <p:grpSp>
        <p:nvGrpSpPr>
          <p:cNvPr id="49" name="Group 54"/>
          <p:cNvGrpSpPr/>
          <p:nvPr/>
        </p:nvGrpSpPr>
        <p:grpSpPr bwMode="auto">
          <a:xfrm>
            <a:off x="767531" y="4725516"/>
            <a:ext cx="2163762" cy="762000"/>
            <a:chOff x="431" y="2750"/>
            <a:chExt cx="1363" cy="480"/>
          </a:xfrm>
        </p:grpSpPr>
        <p:grpSp>
          <p:nvGrpSpPr>
            <p:cNvPr id="50" name="Group 28"/>
            <p:cNvGrpSpPr/>
            <p:nvPr/>
          </p:nvGrpSpPr>
          <p:grpSpPr bwMode="auto">
            <a:xfrm>
              <a:off x="431" y="2744"/>
              <a:ext cx="1363" cy="479"/>
              <a:chOff x="158" y="3339"/>
              <a:chExt cx="1497" cy="543"/>
            </a:xfrm>
          </p:grpSpPr>
          <p:sp>
            <p:nvSpPr>
              <p:cNvPr id="52" name="Rectangle 27"/>
              <p:cNvSpPr>
                <a:spLocks noChangeArrowheads="1"/>
              </p:cNvSpPr>
              <p:nvPr/>
            </p:nvSpPr>
            <p:spPr bwMode="auto">
              <a:xfrm>
                <a:off x="158" y="3339"/>
                <a:ext cx="1497" cy="273"/>
              </a:xfrm>
              <a:prstGeom prst="rect">
                <a:avLst/>
              </a:prstGeom>
              <a:solidFill>
                <a:srgbClr val="A0F272"/>
              </a:solidFill>
              <a:ln w="9525">
                <a:solidFill>
                  <a:schemeClr val="tx1"/>
                </a:solidFill>
                <a:miter lim="800000"/>
              </a:ln>
            </p:spPr>
            <p:txBody>
              <a:bodyPr wrap="none" anchor="ctr"/>
              <a:lstStyle/>
              <a:p>
                <a:pPr algn="ctr"/>
                <a:r>
                  <a:rPr lang="zh-CN" altLang="en-US" sz="1800">
                    <a:latin typeface="微软雅黑" pitchFamily="34" charset="-122"/>
                    <a:ea typeface="微软雅黑" pitchFamily="34" charset="-122"/>
                  </a:rPr>
                  <a:t>提高质量 优质服务</a:t>
                </a:r>
              </a:p>
            </p:txBody>
          </p:sp>
          <p:sp>
            <p:nvSpPr>
              <p:cNvPr id="53" name="Rectangle 28"/>
              <p:cNvSpPr>
                <a:spLocks noChangeArrowheads="1"/>
              </p:cNvSpPr>
              <p:nvPr/>
            </p:nvSpPr>
            <p:spPr bwMode="auto">
              <a:xfrm>
                <a:off x="158" y="3612"/>
                <a:ext cx="1497" cy="270"/>
              </a:xfrm>
              <a:prstGeom prst="rect">
                <a:avLst/>
              </a:prstGeom>
              <a:solidFill>
                <a:srgbClr val="F6FB8B"/>
              </a:solidFill>
              <a:ln w="9525">
                <a:solidFill>
                  <a:schemeClr val="tx1"/>
                </a:solidFill>
                <a:miter lim="800000"/>
              </a:ln>
            </p:spPr>
            <p:txBody>
              <a:bodyPr wrap="none" anchor="ctr"/>
              <a:lstStyle/>
              <a:p>
                <a:pPr algn="ctr"/>
                <a:r>
                  <a:rPr lang="zh-CN" altLang="en-US">
                    <a:latin typeface="微软雅黑" pitchFamily="34" charset="-122"/>
                    <a:ea typeface="微软雅黑" pitchFamily="34" charset="-122"/>
                  </a:rPr>
                  <a:t>不良为零  故障为零</a:t>
                </a:r>
              </a:p>
            </p:txBody>
          </p:sp>
        </p:grpSp>
        <p:sp>
          <p:nvSpPr>
            <p:cNvPr id="51" name="Line 53"/>
            <p:cNvSpPr>
              <a:spLocks noChangeShapeType="1"/>
            </p:cNvSpPr>
            <p:nvPr/>
          </p:nvSpPr>
          <p:spPr bwMode="auto">
            <a:xfrm>
              <a:off x="1111" y="2750"/>
              <a:ext cx="0" cy="453"/>
            </a:xfrm>
            <a:prstGeom prst="line">
              <a:avLst/>
            </a:prstGeom>
            <a:noFill/>
            <a:ln w="9525">
              <a:solidFill>
                <a:schemeClr val="tx1"/>
              </a:solidFill>
              <a:round/>
            </a:ln>
            <a:effectLst/>
          </p:spPr>
          <p:txBody>
            <a:bodyPr/>
            <a:lstStyle/>
            <a:p>
              <a:endParaRPr lang="zh-CN" altLang="en-US"/>
            </a:p>
          </p:txBody>
        </p:sp>
      </p:grpSp>
      <p:sp>
        <p:nvSpPr>
          <p:cNvPr id="5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Text Box 2"/>
          <p:cNvSpPr txBox="1">
            <a:spLocks noChangeArrowheads="1"/>
          </p:cNvSpPr>
          <p:nvPr/>
        </p:nvSpPr>
        <p:spPr bwMode="auto">
          <a:xfrm>
            <a:off x="378296" y="591071"/>
            <a:ext cx="6858000" cy="461665"/>
          </a:xfrm>
          <a:prstGeom prst="rect">
            <a:avLst/>
          </a:prstGeom>
          <a:noFill/>
          <a:ln w="9525" algn="ctr">
            <a:noFill/>
            <a:miter lim="800000"/>
          </a:ln>
        </p:spPr>
        <p:txBody>
          <a:bodyPr>
            <a:spAutoFit/>
          </a:bodyPr>
          <a:lstStyle/>
          <a:p>
            <a:pPr marL="482600" indent="-482600"/>
            <a:r>
              <a:rPr lang="en-US" altLang="zh-CN" sz="2400" b="1" dirty="0">
                <a:solidFill>
                  <a:srgbClr val="C00000"/>
                </a:solidFill>
                <a:latin typeface="微软雅黑" pitchFamily="34" charset="-122"/>
                <a:ea typeface="微软雅黑" pitchFamily="34" charset="-122"/>
                <a:cs typeface="微软雅黑" pitchFamily="34" charset="-122"/>
              </a:rPr>
              <a:t>5S</a:t>
            </a:r>
            <a:r>
              <a:rPr lang="zh-CN" altLang="en-US" sz="2400" b="1" dirty="0">
                <a:solidFill>
                  <a:srgbClr val="C00000"/>
                </a:solidFill>
                <a:latin typeface="微软雅黑" pitchFamily="34" charset="-122"/>
                <a:ea typeface="微软雅黑" pitchFamily="34" charset="-122"/>
                <a:cs typeface="微软雅黑" pitchFamily="34" charset="-122"/>
              </a:rPr>
              <a:t>推行目的与活动例表</a:t>
            </a:r>
          </a:p>
        </p:txBody>
      </p:sp>
      <p:graphicFrame>
        <p:nvGraphicFramePr>
          <p:cNvPr id="7" name="表格 6"/>
          <p:cNvGraphicFramePr>
            <a:graphicFrameLocks noGrp="1"/>
          </p:cNvGraphicFramePr>
          <p:nvPr/>
        </p:nvGraphicFramePr>
        <p:xfrm>
          <a:off x="357188" y="1397000"/>
          <a:ext cx="8572561" cy="5211064"/>
        </p:xfrm>
        <a:graphic>
          <a:graphicData uri="http://schemas.openxmlformats.org/drawingml/2006/table">
            <a:tbl>
              <a:tblPr firstRow="1" bandRow="1">
                <a:tableStyleId>{5C22544A-7EE6-4342-B048-85BDC9FD1C3A}</a:tableStyleId>
              </a:tblPr>
              <a:tblGrid>
                <a:gridCol w="569245">
                  <a:extLst>
                    <a:ext uri="{9D8B030D-6E8A-4147-A177-3AD203B41FA5}">
                      <a16:colId xmlns:a16="http://schemas.microsoft.com/office/drawing/2014/main" val="20000"/>
                    </a:ext>
                  </a:extLst>
                </a:gridCol>
                <a:gridCol w="1288144">
                  <a:extLst>
                    <a:ext uri="{9D8B030D-6E8A-4147-A177-3AD203B41FA5}">
                      <a16:colId xmlns:a16="http://schemas.microsoft.com/office/drawing/2014/main" val="20001"/>
                    </a:ext>
                  </a:extLst>
                </a:gridCol>
                <a:gridCol w="3357586">
                  <a:extLst>
                    <a:ext uri="{9D8B030D-6E8A-4147-A177-3AD203B41FA5}">
                      <a16:colId xmlns:a16="http://schemas.microsoft.com/office/drawing/2014/main" val="20002"/>
                    </a:ext>
                  </a:extLst>
                </a:gridCol>
                <a:gridCol w="3357586">
                  <a:extLst>
                    <a:ext uri="{9D8B030D-6E8A-4147-A177-3AD203B41FA5}">
                      <a16:colId xmlns:a16="http://schemas.microsoft.com/office/drawing/2014/main" val="20003"/>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2"/>
                        <a:buNone/>
                      </a:pPr>
                      <a:endParaRPr kumimoji="0" lang="zh-CN" altLang="zh-CN" sz="1100" b="1" i="0" u="none" strike="noStrike" cap="none" normalizeH="0" baseline="0" dirty="0">
                        <a:ln>
                          <a:noFill/>
                        </a:ln>
                        <a:solidFill>
                          <a:schemeClr val="bg1"/>
                        </a:solidFill>
                        <a:effectLst/>
                        <a:latin typeface="微软雅黑" pitchFamily="34" charset="-122"/>
                        <a:ea typeface="微软雅黑" pitchFamily="34" charset="-122"/>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bg1"/>
                          </a:solidFill>
                          <a:effectLst/>
                          <a:latin typeface="微软雅黑" pitchFamily="34" charset="-122"/>
                          <a:ea typeface="微软雅黑" pitchFamily="34" charset="-122"/>
                        </a:rPr>
                        <a:t> </a:t>
                      </a:r>
                      <a:r>
                        <a:rPr kumimoji="0" lang="zh-CN" altLang="en-US" sz="1100" b="1" i="0" u="none" strike="noStrike" cap="none" normalizeH="0" baseline="0" dirty="0">
                          <a:ln>
                            <a:noFill/>
                          </a:ln>
                          <a:solidFill>
                            <a:schemeClr val="bg1"/>
                          </a:solidFill>
                          <a:effectLst/>
                          <a:latin typeface="微软雅黑" pitchFamily="34" charset="-122"/>
                          <a:ea typeface="微软雅黑" pitchFamily="34" charset="-122"/>
                        </a:rPr>
                        <a:t>概     要</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bg1"/>
                          </a:solidFill>
                          <a:effectLst/>
                          <a:latin typeface="微软雅黑" pitchFamily="34" charset="-122"/>
                          <a:ea typeface="微软雅黑" pitchFamily="34" charset="-122"/>
                        </a:rPr>
                        <a:t> </a:t>
                      </a:r>
                      <a:r>
                        <a:rPr kumimoji="0" lang="zh-CN" altLang="en-US" sz="1100" b="1" i="0" u="none" strike="noStrike" cap="none" normalizeH="0" baseline="0" dirty="0">
                          <a:ln>
                            <a:noFill/>
                          </a:ln>
                          <a:solidFill>
                            <a:schemeClr val="bg1"/>
                          </a:solidFill>
                          <a:effectLst/>
                          <a:latin typeface="微软雅黑" pitchFamily="34" charset="-122"/>
                          <a:ea typeface="微软雅黑" pitchFamily="34" charset="-122"/>
                        </a:rPr>
                        <a:t>目      的</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bg1"/>
                          </a:solidFill>
                          <a:effectLst/>
                          <a:latin typeface="微软雅黑" pitchFamily="34" charset="-122"/>
                          <a:ea typeface="微软雅黑" pitchFamily="34" charset="-122"/>
                        </a:rPr>
                        <a:t>活 动示例</a:t>
                      </a:r>
                    </a:p>
                  </a:txBody>
                  <a:tcPr anchor="ctr" horzOverflow="overflow"/>
                </a:tc>
                <a:extLst>
                  <a:ext uri="{0D108BD9-81ED-4DB2-BD59-A6C34878D82A}">
                    <a16:rowId xmlns:a16="http://schemas.microsoft.com/office/drawing/2014/main" val="10000"/>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endParaRPr kumimoji="0" lang="en-US" altLang="zh-CN" sz="1100" b="1" i="0" u="none" strike="noStrike" cap="none" normalizeH="0" baseline="0">
                        <a:ln>
                          <a:noFill/>
                        </a:ln>
                        <a:solidFill>
                          <a:schemeClr val="tx1"/>
                        </a:solidFill>
                        <a:effectLst/>
                        <a:latin typeface="微软雅黑" pitchFamily="34" charset="-122"/>
                        <a:ea typeface="微软雅黑" pitchFamily="34" charset="-122"/>
                      </a:endParaRP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整</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理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发生源对策</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△层别管理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没有无用品、多余的物品</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△尽可能地减少半成品的库存数量</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△减少架子、箱子、盒子等</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清除无用品，采取发生源对策</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△明确原则，果断消除无用的物品</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 </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防止污染源的发生</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△确保空间并逐渐扩大 </a:t>
                      </a:r>
                    </a:p>
                  </a:txBody>
                  <a:tcPr anchor="ctr" horzOverflow="overflow"/>
                </a:tc>
                <a:extLst>
                  <a:ext uri="{0D108BD9-81ED-4DB2-BD59-A6C34878D82A}">
                    <a16:rowId xmlns:a16="http://schemas.microsoft.com/office/drawing/2014/main" val="10001"/>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endParaRPr kumimoji="0" lang="en-US" altLang="zh-CN" sz="1100" b="1" i="0" u="none" strike="noStrike" cap="none" normalizeH="0" baseline="0">
                        <a:ln>
                          <a:noFill/>
                        </a:ln>
                        <a:solidFill>
                          <a:schemeClr val="tx1"/>
                        </a:solidFill>
                        <a:effectLst/>
                        <a:latin typeface="微软雅黑" pitchFamily="34" charset="-122"/>
                        <a:ea typeface="微软雅黑" pitchFamily="34" charset="-122"/>
                      </a:endParaRP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整</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顿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△有效、整齐地保管物品</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△无寻找时间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做到必要时能立即取出需要的物品</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△决定正确的存放布局，充分利用狭窄的场所</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△在提高工作效率的同时创造安全的工作环境</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en-US" altLang="zh-CN" sz="11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 </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高效地保管和布局 </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△创造整洁的工作环境，创造高效的</a:t>
                      </a: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质量、效率、安全</a:t>
                      </a: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物品存放的方法和布局</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△彻底进行定点存放管理，减少寻找物品的时间</a:t>
                      </a:r>
                    </a:p>
                  </a:txBody>
                  <a:tcPr anchor="ctr" horzOverflow="overflow"/>
                </a:tc>
                <a:extLst>
                  <a:ext uri="{0D108BD9-81ED-4DB2-BD59-A6C34878D82A}">
                    <a16:rowId xmlns:a16="http://schemas.microsoft.com/office/drawing/2014/main" val="10002"/>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清</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扫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清扫、点检 </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△环境的近况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维护设备的精度，减少故障的发生 </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△创造清洁工作场所，提前发现设备的不完善 </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△及时采取措施的体制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实现无垃圾，无污垢</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△维持设备的高效率，提高产品质量</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△强化对污染源的处置对策</a:t>
                      </a:r>
                    </a:p>
                  </a:txBody>
                  <a:tcPr anchor="ctr" horzOverflow="overflow"/>
                </a:tc>
                <a:extLst>
                  <a:ext uri="{0D108BD9-81ED-4DB2-BD59-A6C34878D82A}">
                    <a16:rowId xmlns:a16="http://schemas.microsoft.com/office/drawing/2014/main" val="10003"/>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清</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洁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一目了然管理 </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△标准化管理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创造一个舒适的工作环境</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△持续彻底地整理、整顿，</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△清扫，以保持或保障安全、卫生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强化功用设备的维护和管理</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△努力使异常现象明显化，并通过观察进行管理</a:t>
                      </a:r>
                    </a:p>
                  </a:txBody>
                  <a:tcPr anchor="ctr" horzOverflow="overflow"/>
                </a:tc>
                <a:extLst>
                  <a:ext uri="{0D108BD9-81ED-4DB2-BD59-A6C34878D82A}">
                    <a16:rowId xmlns:a16="http://schemas.microsoft.com/office/drawing/2014/main" val="10004"/>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修</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养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培养良好的习惯 </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△创造有规律的工作环境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创造能赢得顾客信赖的关系</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创造纪律良好的工作场所</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 △培养各种良好的礼节，</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△养成遵守集体决定事项的习惯</a:t>
                      </a:r>
                    </a:p>
                  </a:txBody>
                  <a:tcPr anchor="ctr" horzOverflow="overflow"/>
                </a:tc>
                <a:extLst>
                  <a:ext uri="{0D108BD9-81ED-4DB2-BD59-A6C34878D82A}">
                    <a16:rowId xmlns:a16="http://schemas.microsoft.com/office/drawing/2014/main" val="10005"/>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endParaRPr kumimoji="0" lang="en-US" altLang="zh-CN" sz="1100" b="1" i="0" u="none" strike="noStrike" cap="none" normalizeH="0" baseline="0">
                        <a:ln>
                          <a:noFill/>
                        </a:ln>
                        <a:solidFill>
                          <a:schemeClr val="tx1"/>
                        </a:solidFill>
                        <a:effectLst/>
                        <a:latin typeface="微软雅黑" pitchFamily="34" charset="-122"/>
                        <a:ea typeface="微软雅黑" pitchFamily="34" charset="-122"/>
                      </a:endParaRPr>
                    </a:p>
                    <a:p>
                      <a:pPr marL="0" marR="0" lvl="0" indent="0" algn="just" defTabSz="914400" rtl="0" eaLnBrk="1" fontAlgn="base" latinLnBrk="0" hangingPunct="1">
                        <a:lnSpc>
                          <a:spcPct val="100000"/>
                        </a:lnSpc>
                        <a:spcBef>
                          <a:spcPct val="20000"/>
                        </a:spcBef>
                        <a:spcAft>
                          <a:spcPct val="0"/>
                        </a:spcAft>
                        <a:buClrTx/>
                        <a:buSzTx/>
                        <a:buFont typeface="Wingdings" charset="2"/>
                        <a:buNone/>
                      </a:pPr>
                      <a:endParaRPr kumimoji="0" lang="en-US" altLang="zh-CN" sz="1100" b="1" i="0" u="none" strike="noStrike" cap="none" normalizeH="0" baseline="0">
                        <a:ln>
                          <a:noFill/>
                        </a:ln>
                        <a:solidFill>
                          <a:schemeClr val="tx1"/>
                        </a:solidFill>
                        <a:effectLst/>
                        <a:latin typeface="微软雅黑" pitchFamily="34" charset="-122"/>
                        <a:ea typeface="微软雅黑" pitchFamily="34" charset="-122"/>
                      </a:endParaRP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安</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a:ln>
                            <a:noFill/>
                          </a:ln>
                          <a:solidFill>
                            <a:schemeClr val="tx1"/>
                          </a:solidFill>
                          <a:effectLst/>
                          <a:latin typeface="微软雅黑" pitchFamily="34" charset="-122"/>
                          <a:ea typeface="微软雅黑" pitchFamily="34" charset="-122"/>
                        </a:rPr>
                        <a:t>全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△以人为本</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△“安全第一、预防为主” </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△“不伤害自己、不伤害他人、不被他人伤害”</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 </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增强人员安全意识</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△进行危险源辩识、风险评估、风险控制，消除不可承受的风险 </a:t>
                      </a: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en-US" altLang="zh-CN"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以安全生产责任制为核心，完善各项规章制度和各种操作规程，做到有章可循</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 </a:t>
                      </a: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强化安全教育，遵章守纪，安全上岗作业</a:t>
                      </a:r>
                    </a:p>
                    <a:p>
                      <a:pPr marL="0" marR="0" lvl="0" indent="0" algn="just"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 查隐患，抓治理，消除不安全状态</a:t>
                      </a:r>
                    </a:p>
                    <a:p>
                      <a:pPr marL="0" marR="0" lvl="0" indent="0" algn="l" defTabSz="914400" rtl="0" eaLnBrk="1" fontAlgn="base" latinLnBrk="0" hangingPunct="1">
                        <a:lnSpc>
                          <a:spcPct val="100000"/>
                        </a:lnSpc>
                        <a:spcBef>
                          <a:spcPct val="20000"/>
                        </a:spcBef>
                        <a:spcAft>
                          <a:spcPct val="0"/>
                        </a:spcAft>
                        <a:buClrTx/>
                        <a:buSzTx/>
                        <a:buFont typeface="Wingdings" charset="2"/>
                        <a:buNone/>
                      </a:pPr>
                      <a:r>
                        <a:rPr kumimoji="0" lang="zh-CN" altLang="en-US" sz="1100" b="1" i="0" u="none" strike="noStrike" cap="none" normalizeH="0" baseline="0" dirty="0">
                          <a:ln>
                            <a:noFill/>
                          </a:ln>
                          <a:solidFill>
                            <a:schemeClr val="tx1"/>
                          </a:solidFill>
                          <a:effectLst/>
                          <a:latin typeface="微软雅黑" pitchFamily="34" charset="-122"/>
                          <a:ea typeface="微软雅黑" pitchFamily="34" charset="-122"/>
                        </a:rPr>
                        <a:t>△突发事件的消除，达到伤亡事故为零的目的 </a:t>
                      </a:r>
                    </a:p>
                  </a:txBody>
                  <a:tcPr anchor="ctr" horzOverflow="overflow"/>
                </a:tc>
                <a:extLst>
                  <a:ext uri="{0D108BD9-81ED-4DB2-BD59-A6C34878D82A}">
                    <a16:rowId xmlns:a16="http://schemas.microsoft.com/office/drawing/2014/main" val="10006"/>
                  </a:ext>
                </a:extLst>
              </a:tr>
            </a:tbl>
          </a:graphicData>
        </a:graphic>
      </p:graphicFrame>
      <p:sp>
        <p:nvSpPr>
          <p:cNvPr id="4"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15</a:t>
            </a:fld>
            <a:endParaRPr lang="zh-CN" altLang="en-US"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16</a:t>
            </a:fld>
            <a:endParaRPr lang="zh-CN" altLang="en-US"/>
          </a:p>
        </p:txBody>
      </p:sp>
      <p:pic>
        <p:nvPicPr>
          <p:cNvPr id="3" name="图片 2" descr="IMG_3297.jpg"/>
          <p:cNvPicPr>
            <a:picLocks noChangeAspect="1"/>
          </p:cNvPicPr>
          <p:nvPr/>
        </p:nvPicPr>
        <p:blipFill>
          <a:blip r:embed="rId3" cstate="email"/>
          <a:stretch>
            <a:fillRect/>
          </a:stretch>
        </p:blipFill>
        <p:spPr>
          <a:xfrm>
            <a:off x="1547664" y="1700808"/>
            <a:ext cx="2678926" cy="1785950"/>
          </a:xfrm>
          <a:prstGeom prst="roundRect">
            <a:avLst>
              <a:gd name="adj" fmla="val 8594"/>
            </a:avLst>
          </a:prstGeom>
          <a:solidFill>
            <a:srgbClr val="FFFFFF">
              <a:shade val="85000"/>
            </a:srgbClr>
          </a:solidFill>
          <a:ln>
            <a:noFill/>
          </a:ln>
          <a:effectLst/>
        </p:spPr>
      </p:pic>
      <p:pic>
        <p:nvPicPr>
          <p:cNvPr id="4" name="图片 3" descr="DSC_0030.JPG"/>
          <p:cNvPicPr>
            <a:picLocks noChangeAspect="1"/>
          </p:cNvPicPr>
          <p:nvPr/>
        </p:nvPicPr>
        <p:blipFill>
          <a:blip r:embed="rId4" cstate="email"/>
          <a:stretch>
            <a:fillRect/>
          </a:stretch>
        </p:blipFill>
        <p:spPr>
          <a:xfrm>
            <a:off x="4976687" y="1676995"/>
            <a:ext cx="2786083" cy="1850459"/>
          </a:xfrm>
          <a:prstGeom prst="roundRect">
            <a:avLst>
              <a:gd name="adj" fmla="val 8594"/>
            </a:avLst>
          </a:prstGeom>
          <a:solidFill>
            <a:srgbClr val="FFFFFF">
              <a:shade val="85000"/>
            </a:srgbClr>
          </a:solidFill>
          <a:ln>
            <a:noFill/>
          </a:ln>
          <a:effectLst/>
        </p:spPr>
      </p:pic>
      <p:sp>
        <p:nvSpPr>
          <p:cNvPr id="5" name="矩形 4"/>
          <p:cNvSpPr/>
          <p:nvPr/>
        </p:nvSpPr>
        <p:spPr>
          <a:xfrm>
            <a:off x="2232025" y="3543300"/>
            <a:ext cx="4572000" cy="304800"/>
          </a:xfrm>
          <a:prstGeom prst="rect">
            <a:avLst/>
          </a:prstGeom>
        </p:spPr>
        <p:txBody>
          <a:bodyPr>
            <a:spAutoFit/>
          </a:bodyPr>
          <a:lstStyle/>
          <a:p>
            <a:pPr algn="ctr"/>
            <a:r>
              <a:rPr lang="zh-CN" altLang="en-US" sz="1400">
                <a:latin typeface="微软雅黑" pitchFamily="34" charset="-122"/>
                <a:ea typeface="微软雅黑" pitchFamily="34" charset="-122"/>
              </a:rPr>
              <a:t>脚手杆堆放混乱</a:t>
            </a:r>
          </a:p>
        </p:txBody>
      </p:sp>
      <p:pic>
        <p:nvPicPr>
          <p:cNvPr id="6" name="图片 22" descr="未命名4.bmp"/>
          <p:cNvPicPr>
            <a:picLocks noChangeAspect="1"/>
          </p:cNvPicPr>
          <p:nvPr/>
        </p:nvPicPr>
        <p:blipFill>
          <a:blip r:embed="rId5"/>
          <a:srcRect/>
          <a:stretch>
            <a:fillRect/>
          </a:stretch>
        </p:blipFill>
        <p:spPr bwMode="auto">
          <a:xfrm>
            <a:off x="476250" y="2200275"/>
            <a:ext cx="868363" cy="890588"/>
          </a:xfrm>
          <a:prstGeom prst="rect">
            <a:avLst/>
          </a:prstGeom>
          <a:noFill/>
          <a:ln w="9525">
            <a:noFill/>
            <a:miter lim="800000"/>
            <a:headEnd/>
            <a:tailEnd/>
          </a:ln>
        </p:spPr>
      </p:pic>
      <p:pic>
        <p:nvPicPr>
          <p:cNvPr id="7" name="图片 23" descr="未命名3.bmp"/>
          <p:cNvPicPr>
            <a:picLocks noChangeAspect="1"/>
          </p:cNvPicPr>
          <p:nvPr/>
        </p:nvPicPr>
        <p:blipFill>
          <a:blip r:embed="rId6"/>
          <a:srcRect/>
          <a:stretch>
            <a:fillRect/>
          </a:stretch>
        </p:blipFill>
        <p:spPr bwMode="auto">
          <a:xfrm>
            <a:off x="8048625" y="2200275"/>
            <a:ext cx="738188" cy="781050"/>
          </a:xfrm>
          <a:prstGeom prst="rect">
            <a:avLst/>
          </a:prstGeom>
          <a:noFill/>
          <a:ln w="9525">
            <a:noFill/>
            <a:miter lim="800000"/>
            <a:headEnd/>
            <a:tailEnd/>
          </a:ln>
        </p:spPr>
      </p:pic>
      <p:sp>
        <p:nvSpPr>
          <p:cNvPr id="8" name="AutoShape 5"/>
          <p:cNvSpPr>
            <a:spLocks noChangeArrowheads="1"/>
          </p:cNvSpPr>
          <p:nvPr/>
        </p:nvSpPr>
        <p:spPr bwMode="auto">
          <a:xfrm>
            <a:off x="6334125" y="1843088"/>
            <a:ext cx="1500188" cy="360362"/>
          </a:xfrm>
          <a:prstGeom prst="wedgeRoundRectCallout">
            <a:avLst>
              <a:gd name="adj1" fmla="val -8167"/>
              <a:gd name="adj2" fmla="val 242296"/>
              <a:gd name="adj3" fmla="val 16667"/>
            </a:avLst>
          </a:prstGeom>
          <a:noFill/>
          <a:ln w="19050">
            <a:solidFill>
              <a:schemeClr val="bg1"/>
            </a:solidFill>
            <a:miter lim="800000"/>
          </a:ln>
        </p:spPr>
        <p:txBody>
          <a:bodyPr/>
          <a:lstStyle/>
          <a:p>
            <a:pPr algn="ctr"/>
            <a:r>
              <a:rPr lang="zh-CN" altLang="en-US" sz="1800" b="1">
                <a:solidFill>
                  <a:schemeClr val="bg1"/>
                </a:solidFill>
                <a:latin typeface="微软雅黑" pitchFamily="34" charset="-122"/>
                <a:ea typeface="微软雅黑" pitchFamily="34" charset="-122"/>
              </a:rPr>
              <a:t>整理干净</a:t>
            </a:r>
          </a:p>
        </p:txBody>
      </p:sp>
      <p:pic>
        <p:nvPicPr>
          <p:cNvPr id="9" name="图片 8" descr="IMG_3041.jpg"/>
          <p:cNvPicPr>
            <a:picLocks noChangeAspect="1"/>
          </p:cNvPicPr>
          <p:nvPr/>
        </p:nvPicPr>
        <p:blipFill>
          <a:blip r:embed="rId7" cstate="email"/>
          <a:stretch>
            <a:fillRect/>
          </a:stretch>
        </p:blipFill>
        <p:spPr>
          <a:xfrm>
            <a:off x="1571476" y="3915386"/>
            <a:ext cx="2643206" cy="1909244"/>
          </a:xfrm>
          <a:prstGeom prst="roundRect">
            <a:avLst>
              <a:gd name="adj" fmla="val 8594"/>
            </a:avLst>
          </a:prstGeom>
          <a:solidFill>
            <a:srgbClr val="FFFFFF">
              <a:shade val="85000"/>
            </a:srgbClr>
          </a:solidFill>
          <a:ln>
            <a:noFill/>
          </a:ln>
          <a:effectLst/>
        </p:spPr>
      </p:pic>
      <p:sp>
        <p:nvSpPr>
          <p:cNvPr id="10" name="椭圆 9"/>
          <p:cNvSpPr/>
          <p:nvPr/>
        </p:nvSpPr>
        <p:spPr>
          <a:xfrm>
            <a:off x="2428875" y="5057775"/>
            <a:ext cx="1071563" cy="7858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1" name="椭圆 10"/>
          <p:cNvSpPr/>
          <p:nvPr/>
        </p:nvSpPr>
        <p:spPr>
          <a:xfrm>
            <a:off x="3286125" y="4271963"/>
            <a:ext cx="714375" cy="8572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pic>
        <p:nvPicPr>
          <p:cNvPr id="12" name="图片 21" descr="C:\Users\0\Desktop\新建文件夹 (2)\IMG_2959.JPG"/>
          <p:cNvPicPr>
            <a:picLocks noChangeAspect="1" noChangeArrowheads="1"/>
          </p:cNvPicPr>
          <p:nvPr/>
        </p:nvPicPr>
        <p:blipFill>
          <a:blip r:embed="rId8" cstate="email"/>
          <a:srcRect/>
          <a:stretch>
            <a:fillRect/>
          </a:stretch>
        </p:blipFill>
        <p:spPr bwMode="auto">
          <a:xfrm>
            <a:off x="5071938" y="3915386"/>
            <a:ext cx="2714644" cy="1857388"/>
          </a:xfrm>
          <a:prstGeom prst="roundRect">
            <a:avLst>
              <a:gd name="adj" fmla="val 8594"/>
            </a:avLst>
          </a:prstGeom>
          <a:solidFill>
            <a:srgbClr val="FFFFFF">
              <a:shade val="85000"/>
            </a:srgbClr>
          </a:solidFill>
          <a:ln>
            <a:noFill/>
          </a:ln>
          <a:effectLst/>
        </p:spPr>
      </p:pic>
      <p:sp>
        <p:nvSpPr>
          <p:cNvPr id="13" name="椭圆 12"/>
          <p:cNvSpPr/>
          <p:nvPr/>
        </p:nvSpPr>
        <p:spPr>
          <a:xfrm>
            <a:off x="5715000" y="5200650"/>
            <a:ext cx="1071563" cy="50006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4" name="AutoShape 5"/>
          <p:cNvSpPr>
            <a:spLocks noChangeArrowheads="1"/>
          </p:cNvSpPr>
          <p:nvPr/>
        </p:nvSpPr>
        <p:spPr bwMode="auto">
          <a:xfrm>
            <a:off x="6143625" y="4200525"/>
            <a:ext cx="1500188" cy="717550"/>
          </a:xfrm>
          <a:prstGeom prst="wedgeRoundRectCallout">
            <a:avLst>
              <a:gd name="adj1" fmla="val -42995"/>
              <a:gd name="adj2" fmla="val 143153"/>
              <a:gd name="adj3" fmla="val 16667"/>
            </a:avLst>
          </a:prstGeom>
          <a:noFill/>
          <a:ln w="19050">
            <a:solidFill>
              <a:schemeClr val="bg1"/>
            </a:solidFill>
            <a:miter lim="800000"/>
          </a:ln>
        </p:spPr>
        <p:txBody>
          <a:bodyPr/>
          <a:lstStyle/>
          <a:p>
            <a:pPr algn="ctr"/>
            <a:r>
              <a:rPr lang="zh-CN" altLang="en-US" b="1">
                <a:solidFill>
                  <a:schemeClr val="bg1"/>
                </a:solidFill>
                <a:latin typeface="微软雅黑" pitchFamily="34" charset="-122"/>
                <a:ea typeface="微软雅黑" pitchFamily="34" charset="-122"/>
              </a:rPr>
              <a:t>安装接地线，更换电缆</a:t>
            </a:r>
          </a:p>
        </p:txBody>
      </p:sp>
      <p:sp>
        <p:nvSpPr>
          <p:cNvPr id="15" name="矩形 14"/>
          <p:cNvSpPr/>
          <p:nvPr/>
        </p:nvSpPr>
        <p:spPr>
          <a:xfrm>
            <a:off x="2411413" y="5861050"/>
            <a:ext cx="4752975" cy="304800"/>
          </a:xfrm>
          <a:prstGeom prst="rect">
            <a:avLst/>
          </a:prstGeom>
        </p:spPr>
        <p:txBody>
          <a:bodyPr>
            <a:spAutoFit/>
          </a:bodyPr>
          <a:lstStyle/>
          <a:p>
            <a:pPr algn="ctr"/>
            <a:r>
              <a:rPr lang="zh-CN" altLang="en-US" sz="1400">
                <a:latin typeface="微软雅黑" pitchFamily="34" charset="-122"/>
                <a:ea typeface="微软雅黑" pitchFamily="34" charset="-122"/>
              </a:rPr>
              <a:t>配电箱门无接地，箱体无接地，没有做到三相五线制</a:t>
            </a:r>
            <a:endParaRPr lang="zh-CN" altLang="en-US" sz="1400"/>
          </a:p>
        </p:txBody>
      </p:sp>
      <p:pic>
        <p:nvPicPr>
          <p:cNvPr id="16" name="图片 32" descr="未命名4.bmp"/>
          <p:cNvPicPr>
            <a:picLocks noChangeAspect="1"/>
          </p:cNvPicPr>
          <p:nvPr/>
        </p:nvPicPr>
        <p:blipFill>
          <a:blip r:embed="rId5"/>
          <a:srcRect/>
          <a:stretch>
            <a:fillRect/>
          </a:stretch>
        </p:blipFill>
        <p:spPr bwMode="auto">
          <a:xfrm>
            <a:off x="417513" y="4486275"/>
            <a:ext cx="868362" cy="890588"/>
          </a:xfrm>
          <a:prstGeom prst="rect">
            <a:avLst/>
          </a:prstGeom>
          <a:noFill/>
          <a:ln w="9525">
            <a:noFill/>
            <a:miter lim="800000"/>
            <a:headEnd/>
            <a:tailEnd/>
          </a:ln>
        </p:spPr>
      </p:pic>
      <p:pic>
        <p:nvPicPr>
          <p:cNvPr id="17" name="图片 33" descr="未命名3.bmp"/>
          <p:cNvPicPr>
            <a:picLocks noChangeAspect="1"/>
          </p:cNvPicPr>
          <p:nvPr/>
        </p:nvPicPr>
        <p:blipFill>
          <a:blip r:embed="rId6"/>
          <a:srcRect/>
          <a:stretch>
            <a:fillRect/>
          </a:stretch>
        </p:blipFill>
        <p:spPr bwMode="auto">
          <a:xfrm>
            <a:off x="8001000" y="4557713"/>
            <a:ext cx="738188" cy="781050"/>
          </a:xfrm>
          <a:prstGeom prst="rect">
            <a:avLst/>
          </a:prstGeom>
          <a:noFill/>
          <a:ln w="9525">
            <a:noFill/>
            <a:miter lim="800000"/>
            <a:headEnd/>
            <a:tailEnd/>
          </a:ln>
        </p:spPr>
      </p:pic>
      <p:sp>
        <p:nvSpPr>
          <p:cNvPr id="18" name="TextBox 34"/>
          <p:cNvSpPr txBox="1">
            <a:spLocks noChangeArrowheads="1"/>
          </p:cNvSpPr>
          <p:nvPr/>
        </p:nvSpPr>
        <p:spPr bwMode="auto">
          <a:xfrm>
            <a:off x="214313" y="1700213"/>
            <a:ext cx="1285875" cy="369887"/>
          </a:xfrm>
          <a:prstGeom prst="rect">
            <a:avLst/>
          </a:prstGeom>
          <a:noFill/>
          <a:ln w="9525">
            <a:noFill/>
            <a:miter lim="800000"/>
          </a:ln>
        </p:spPr>
        <p:txBody>
          <a:bodyPr>
            <a:spAutoFit/>
          </a:bodyPr>
          <a:lstStyle/>
          <a:p>
            <a:pPr algn="ctr"/>
            <a:r>
              <a:rPr lang="zh-CN" altLang="en-US" sz="1800" b="1">
                <a:solidFill>
                  <a:srgbClr val="FF0000"/>
                </a:solidFill>
                <a:latin typeface="微软雅黑" pitchFamily="34" charset="-122"/>
                <a:ea typeface="微软雅黑" pitchFamily="34" charset="-122"/>
              </a:rPr>
              <a:t>整改对照</a:t>
            </a:r>
          </a:p>
        </p:txBody>
      </p:sp>
      <p:sp>
        <p:nvSpPr>
          <p:cNvPr id="19" name="标题 1"/>
          <p:cNvSpPr/>
          <p:nvPr/>
        </p:nvSpPr>
        <p:spPr bwMode="auto">
          <a:xfrm>
            <a:off x="395288" y="501204"/>
            <a:ext cx="6192837" cy="551532"/>
          </a:xfrm>
          <a:prstGeom prst="rect">
            <a:avLst/>
          </a:prstGeom>
          <a:noFill/>
          <a:ln w="9525">
            <a:noFill/>
            <a:miter lim="800000"/>
          </a:ln>
        </p:spPr>
        <p:txBody>
          <a:bodyPr anchor="ctr"/>
          <a:lstStyle/>
          <a:p>
            <a:r>
              <a:rPr lang="zh-CN" altLang="en-US" sz="2400" b="1" dirty="0">
                <a:solidFill>
                  <a:srgbClr val="C00000"/>
                </a:solidFill>
                <a:latin typeface="微软雅黑" pitchFamily="34" charset="-122"/>
                <a:ea typeface="微软雅黑" pitchFamily="34" charset="-122"/>
                <a:cs typeface="微软雅黑" pitchFamily="34" charset="-122"/>
              </a:rPr>
              <a:t>整改前后示例</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Text Box 2"/>
          <p:cNvSpPr txBox="1">
            <a:spLocks noChangeArrowheads="1"/>
          </p:cNvSpPr>
          <p:nvPr/>
        </p:nvSpPr>
        <p:spPr bwMode="auto">
          <a:xfrm>
            <a:off x="0" y="1453728"/>
            <a:ext cx="8893175" cy="4927600"/>
          </a:xfrm>
          <a:prstGeom prst="rect">
            <a:avLst/>
          </a:prstGeom>
          <a:solidFill>
            <a:schemeClr val="bg1"/>
          </a:solidFill>
          <a:ln w="9525">
            <a:noFill/>
            <a:miter lim="800000"/>
          </a:ln>
        </p:spPr>
        <p:txBody>
          <a:bodyPr>
            <a:spAutoFit/>
          </a:bodyPr>
          <a:lstStyle/>
          <a:p>
            <a:pPr marL="822325" lvl="1" indent="-285750" defTabSz="-635">
              <a:lnSpc>
                <a:spcPct val="11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定置管理“三要素”</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场所：明确物品放置场所</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办法：摆放整齐、有条不紊</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标识：地板划线定位、明确标识</a:t>
            </a:r>
          </a:p>
          <a:p>
            <a:pPr marL="822325" lvl="1" indent="-285750" defTabSz="-635">
              <a:lnSpc>
                <a:spcPct val="11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确定放置场所</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放在岗位上的哪一个位置比较方便？进行布局研讨；制作一个模型（</a:t>
            </a:r>
            <a:r>
              <a:rPr lang="en-US" altLang="zh-CN" sz="1600" dirty="0">
                <a:latin typeface="微软雅黑" pitchFamily="34" charset="-122"/>
                <a:ea typeface="微软雅黑" pitchFamily="34" charset="-122"/>
                <a:cs typeface="微软雅黑" pitchFamily="34" charset="-122"/>
                <a:sym typeface="Monotype Sorts"/>
              </a:rPr>
              <a:t>1/50</a:t>
            </a:r>
            <a:r>
              <a:rPr lang="zh-CN" altLang="en-US" sz="1600" dirty="0">
                <a:latin typeface="微软雅黑" pitchFamily="34" charset="-122"/>
                <a:ea typeface="微软雅黑" pitchFamily="34" charset="-122"/>
                <a:cs typeface="微软雅黑" pitchFamily="34" charset="-122"/>
                <a:sym typeface="Monotype Sorts"/>
              </a:rPr>
              <a:t>）</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便于布局规划；将经常使用的物品放在工段的最近处；特殊物品、危险品设</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置专门场所进行保管；物品放置</a:t>
            </a:r>
            <a:r>
              <a:rPr lang="en-US" altLang="zh-CN" sz="1600" dirty="0">
                <a:latin typeface="微软雅黑" pitchFamily="34" charset="-122"/>
                <a:ea typeface="微软雅黑" pitchFamily="34" charset="-122"/>
                <a:cs typeface="微软雅黑" pitchFamily="34" charset="-122"/>
                <a:sym typeface="Monotype Sorts"/>
              </a:rPr>
              <a:t>100</a:t>
            </a:r>
            <a:r>
              <a:rPr lang="zh-CN" altLang="en-US" sz="1600" dirty="0">
                <a:latin typeface="微软雅黑" pitchFamily="34" charset="-122"/>
                <a:ea typeface="微软雅黑" pitchFamily="34" charset="-122"/>
                <a:cs typeface="微软雅黑" pitchFamily="34" charset="-122"/>
                <a:sym typeface="Monotype Sorts"/>
              </a:rPr>
              <a:t>％定位。</a:t>
            </a:r>
          </a:p>
          <a:p>
            <a:pPr marL="822325" lvl="1" indent="-285750" defTabSz="-635">
              <a:lnSpc>
                <a:spcPct val="11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规定摆放方法（三定）</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定点：确定摆放方法，例如：架式、箱内、工具柜固定放置，充分利用空间。</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定类：产品按机能或按种类区分放置；便于拿取和先进先出。</a:t>
            </a: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定量：确定使用数量；做好防潮、防尘、防锈、防撞等措施。</a:t>
            </a:r>
          </a:p>
          <a:p>
            <a:pPr marL="822325" lvl="1" indent="-285750" defTabSz="-635">
              <a:lnSpc>
                <a:spcPct val="11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实施要领</a:t>
            </a:r>
            <a:endParaRPr lang="en-US" altLang="zh-CN" b="1" dirty="0">
              <a:solidFill>
                <a:srgbClr val="0033CC"/>
              </a:solidFill>
              <a:latin typeface="微软雅黑" pitchFamily="34" charset="-122"/>
              <a:ea typeface="微软雅黑" pitchFamily="34" charset="-122"/>
              <a:cs typeface="微软雅黑" pitchFamily="34" charset="-122"/>
              <a:sym typeface="Monotype Sorts"/>
            </a:endParaRPr>
          </a:p>
          <a:p>
            <a:pPr marL="990600" lvl="3" indent="17145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规划流程、合理布局、划线标识、定置定量定类、完善标识、自我检查、陪同检查、追踪改善、绩效评估、持续改进 </a:t>
            </a:r>
          </a:p>
        </p:txBody>
      </p:sp>
      <p:sp>
        <p:nvSpPr>
          <p:cNvPr id="489500" name="Rectangle 17"/>
          <p:cNvSpPr>
            <a:spLocks noChangeArrowheads="1"/>
          </p:cNvSpPr>
          <p:nvPr/>
        </p:nvSpPr>
        <p:spPr bwMode="auto">
          <a:xfrm>
            <a:off x="179388" y="1484784"/>
            <a:ext cx="412750" cy="366712"/>
          </a:xfrm>
          <a:prstGeom prst="rect">
            <a:avLst/>
          </a:prstGeom>
          <a:noFill/>
          <a:ln w="9525">
            <a:noFill/>
            <a:miter lim="800000"/>
          </a:ln>
        </p:spPr>
        <p:txBody>
          <a:bodyPr wrap="none">
            <a:spAutoFit/>
          </a:bodyPr>
          <a:lstStyle/>
          <a:p>
            <a:r>
              <a:rPr lang="zh-CN" altLang="en-US" dirty="0">
                <a:solidFill>
                  <a:srgbClr val="FF3300"/>
                </a:solidFill>
              </a:rPr>
              <a:t>★</a:t>
            </a:r>
          </a:p>
        </p:txBody>
      </p:sp>
      <p:sp>
        <p:nvSpPr>
          <p:cNvPr id="1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5"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17</a:t>
            </a:fld>
            <a:endParaRPr lang="zh-CN" altLang="en-US" dirty="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AutoShape 3"/>
          <p:cNvSpPr>
            <a:spLocks noChangeArrowheads="1"/>
          </p:cNvSpPr>
          <p:nvPr/>
        </p:nvSpPr>
        <p:spPr bwMode="auto">
          <a:xfrm>
            <a:off x="2771775" y="1773238"/>
            <a:ext cx="504825" cy="360362"/>
          </a:xfrm>
          <a:prstGeom prst="rightArrow">
            <a:avLst>
              <a:gd name="adj1" fmla="val 50000"/>
              <a:gd name="adj2" fmla="val 35022"/>
            </a:avLst>
          </a:prstGeom>
          <a:solidFill>
            <a:srgbClr val="71FB92"/>
          </a:solidFill>
          <a:ln w="9525">
            <a:solidFill>
              <a:schemeClr val="tx1"/>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490498" name="AutoShape 4"/>
          <p:cNvSpPr>
            <a:spLocks noChangeArrowheads="1"/>
          </p:cNvSpPr>
          <p:nvPr/>
        </p:nvSpPr>
        <p:spPr bwMode="auto">
          <a:xfrm>
            <a:off x="3635375" y="1341438"/>
            <a:ext cx="5257800" cy="1223962"/>
          </a:xfrm>
          <a:prstGeom prst="roundRect">
            <a:avLst>
              <a:gd name="adj" fmla="val 16667"/>
            </a:avLst>
          </a:prstGeom>
          <a:solidFill>
            <a:srgbClr val="68F2E5"/>
          </a:solidFill>
          <a:ln w="9525">
            <a:solidFill>
              <a:schemeClr val="tx1"/>
            </a:solidFill>
            <a:round/>
          </a:ln>
        </p:spPr>
        <p:txBody>
          <a:bodyPr wrap="none" anchor="ctr"/>
          <a:lstStyle/>
          <a:p>
            <a:r>
              <a:rPr lang="en-US" altLang="zh-CN">
                <a:solidFill>
                  <a:srgbClr val="CC6600"/>
                </a:solidFill>
                <a:latin typeface="微软雅黑" pitchFamily="34" charset="-122"/>
                <a:ea typeface="微软雅黑" pitchFamily="34" charset="-122"/>
                <a:cs typeface="微软雅黑" pitchFamily="34" charset="-122"/>
              </a:rPr>
              <a:t>A</a:t>
            </a:r>
            <a:r>
              <a:rPr lang="zh-CN" altLang="en-US">
                <a:solidFill>
                  <a:srgbClr val="CC6600"/>
                </a:solidFill>
                <a:latin typeface="微软雅黑" pitchFamily="34" charset="-122"/>
                <a:ea typeface="微软雅黑" pitchFamily="34" charset="-122"/>
                <a:cs typeface="微软雅黑" pitchFamily="34" charset="-122"/>
              </a:rPr>
              <a:t>、车间物品实行定置摆放（按定置图摆放）。</a:t>
            </a:r>
          </a:p>
          <a:p>
            <a:r>
              <a:rPr lang="en-US" altLang="zh-CN">
                <a:solidFill>
                  <a:srgbClr val="CC6600"/>
                </a:solidFill>
                <a:latin typeface="微软雅黑" pitchFamily="34" charset="-122"/>
                <a:ea typeface="微软雅黑" pitchFamily="34" charset="-122"/>
                <a:cs typeface="微软雅黑" pitchFamily="34" charset="-122"/>
              </a:rPr>
              <a:t>B</a:t>
            </a:r>
            <a:r>
              <a:rPr lang="zh-CN" altLang="en-US">
                <a:solidFill>
                  <a:srgbClr val="CC6600"/>
                </a:solidFill>
                <a:latin typeface="微软雅黑" pitchFamily="34" charset="-122"/>
                <a:ea typeface="微软雅黑" pitchFamily="34" charset="-122"/>
                <a:cs typeface="微软雅黑" pitchFamily="34" charset="-122"/>
              </a:rPr>
              <a:t>、工位器具、料箱摆放整齐不能超高，人行通</a:t>
            </a:r>
          </a:p>
          <a:p>
            <a:r>
              <a:rPr lang="zh-CN" altLang="en-US">
                <a:solidFill>
                  <a:srgbClr val="CC6600"/>
                </a:solidFill>
                <a:latin typeface="微软雅黑" pitchFamily="34" charset="-122"/>
                <a:ea typeface="微软雅黑" pitchFamily="34" charset="-122"/>
                <a:cs typeface="微软雅黑" pitchFamily="34" charset="-122"/>
              </a:rPr>
              <a:t>道两边物品或物品锐边不得突出。</a:t>
            </a:r>
          </a:p>
          <a:p>
            <a:r>
              <a:rPr lang="en-US" altLang="zh-CN">
                <a:solidFill>
                  <a:srgbClr val="CC6600"/>
                </a:solidFill>
                <a:latin typeface="微软雅黑" pitchFamily="34" charset="-122"/>
                <a:ea typeface="微软雅黑" pitchFamily="34" charset="-122"/>
                <a:cs typeface="微软雅黑" pitchFamily="34" charset="-122"/>
              </a:rPr>
              <a:t>C</a:t>
            </a:r>
            <a:r>
              <a:rPr lang="zh-CN" altLang="en-US">
                <a:solidFill>
                  <a:srgbClr val="CC6600"/>
                </a:solidFill>
                <a:latin typeface="微软雅黑" pitchFamily="34" charset="-122"/>
                <a:ea typeface="微软雅黑" pitchFamily="34" charset="-122"/>
                <a:cs typeface="微软雅黑" pitchFamily="34" charset="-122"/>
              </a:rPr>
              <a:t>、危险部位应设置安全标志。</a:t>
            </a:r>
          </a:p>
        </p:txBody>
      </p:sp>
      <p:sp>
        <p:nvSpPr>
          <p:cNvPr id="490499" name="AutoShape 5"/>
          <p:cNvSpPr>
            <a:spLocks noChangeArrowheads="1"/>
          </p:cNvSpPr>
          <p:nvPr/>
        </p:nvSpPr>
        <p:spPr bwMode="auto">
          <a:xfrm>
            <a:off x="2771775" y="3500438"/>
            <a:ext cx="504825" cy="360362"/>
          </a:xfrm>
          <a:prstGeom prst="rightArrow">
            <a:avLst>
              <a:gd name="adj1" fmla="val 50000"/>
              <a:gd name="adj2" fmla="val 35022"/>
            </a:avLst>
          </a:prstGeom>
          <a:solidFill>
            <a:srgbClr val="71FB92"/>
          </a:solidFill>
          <a:ln w="9525">
            <a:solidFill>
              <a:schemeClr val="tx1"/>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490500" name="AutoShape 6"/>
          <p:cNvSpPr>
            <a:spLocks noChangeArrowheads="1"/>
          </p:cNvSpPr>
          <p:nvPr/>
        </p:nvSpPr>
        <p:spPr bwMode="auto">
          <a:xfrm>
            <a:off x="3563938" y="2708275"/>
            <a:ext cx="5257800" cy="2376488"/>
          </a:xfrm>
          <a:prstGeom prst="roundRect">
            <a:avLst>
              <a:gd name="adj" fmla="val 16667"/>
            </a:avLst>
          </a:prstGeom>
          <a:solidFill>
            <a:srgbClr val="FFFF99"/>
          </a:solidFill>
          <a:ln w="9525">
            <a:solidFill>
              <a:schemeClr val="tx1"/>
            </a:solidFill>
            <a:round/>
          </a:ln>
        </p:spPr>
        <p:txBody>
          <a:bodyPr wrap="none" anchor="ctr"/>
          <a:lstStyle/>
          <a:p>
            <a:r>
              <a:rPr lang="en-US" altLang="zh-CN">
                <a:solidFill>
                  <a:srgbClr val="0000FF"/>
                </a:solidFill>
                <a:latin typeface="微软雅黑" pitchFamily="34" charset="-122"/>
                <a:ea typeface="微软雅黑" pitchFamily="34" charset="-122"/>
                <a:cs typeface="微软雅黑" pitchFamily="34" charset="-122"/>
              </a:rPr>
              <a:t>A</a:t>
            </a:r>
            <a:r>
              <a:rPr lang="zh-CN" altLang="en-US">
                <a:solidFill>
                  <a:srgbClr val="0000FF"/>
                </a:solidFill>
                <a:latin typeface="微软雅黑" pitchFamily="34" charset="-122"/>
                <a:ea typeface="微软雅黑" pitchFamily="34" charset="-122"/>
                <a:cs typeface="微软雅黑" pitchFamily="34" charset="-122"/>
              </a:rPr>
              <a:t>、车间安全通道应以醒目的划线界定。</a:t>
            </a:r>
          </a:p>
          <a:p>
            <a:r>
              <a:rPr lang="en-US" altLang="zh-CN">
                <a:solidFill>
                  <a:srgbClr val="0000FF"/>
                </a:solidFill>
                <a:latin typeface="微软雅黑" pitchFamily="34" charset="-122"/>
                <a:ea typeface="微软雅黑" pitchFamily="34" charset="-122"/>
                <a:cs typeface="微软雅黑" pitchFamily="34" charset="-122"/>
              </a:rPr>
              <a:t>B</a:t>
            </a:r>
            <a:r>
              <a:rPr lang="zh-CN" altLang="en-US">
                <a:solidFill>
                  <a:srgbClr val="0000FF"/>
                </a:solidFill>
                <a:latin typeface="微软雅黑" pitchFamily="34" charset="-122"/>
                <a:ea typeface="微软雅黑" pitchFamily="34" charset="-122"/>
                <a:cs typeface="微软雅黑" pitchFamily="34" charset="-122"/>
              </a:rPr>
              <a:t>、车间的安全通道其人行道宽应不小于</a:t>
            </a:r>
            <a:r>
              <a:rPr lang="en-US" altLang="zh-CN">
                <a:solidFill>
                  <a:srgbClr val="0000FF"/>
                </a:solidFill>
                <a:latin typeface="微软雅黑" pitchFamily="34" charset="-122"/>
                <a:ea typeface="微软雅黑" pitchFamily="34" charset="-122"/>
                <a:cs typeface="微软雅黑" pitchFamily="34" charset="-122"/>
              </a:rPr>
              <a:t>lm</a:t>
            </a:r>
            <a:r>
              <a:rPr lang="zh-CN" altLang="en-US">
                <a:solidFill>
                  <a:srgbClr val="0000FF"/>
                </a:solidFill>
                <a:latin typeface="微软雅黑" pitchFamily="34" charset="-122"/>
                <a:ea typeface="微软雅黑" pitchFamily="34" charset="-122"/>
                <a:cs typeface="微软雅黑" pitchFamily="34" charset="-122"/>
              </a:rPr>
              <a:t>。车</a:t>
            </a:r>
          </a:p>
          <a:p>
            <a:r>
              <a:rPr lang="zh-CN" altLang="en-US">
                <a:solidFill>
                  <a:srgbClr val="0000FF"/>
                </a:solidFill>
                <a:latin typeface="微软雅黑" pitchFamily="34" charset="-122"/>
                <a:ea typeface="微软雅黑" pitchFamily="34" charset="-122"/>
                <a:cs typeface="微软雅黑" pitchFamily="34" charset="-122"/>
              </a:rPr>
              <a:t>行道宽应不小于</a:t>
            </a:r>
            <a:r>
              <a:rPr lang="en-US" altLang="zh-CN">
                <a:solidFill>
                  <a:srgbClr val="0000FF"/>
                </a:solidFill>
                <a:latin typeface="微软雅黑" pitchFamily="34" charset="-122"/>
                <a:ea typeface="微软雅黑" pitchFamily="34" charset="-122"/>
                <a:cs typeface="微软雅黑" pitchFamily="34" charset="-122"/>
              </a:rPr>
              <a:t>1.8m</a:t>
            </a:r>
            <a:r>
              <a:rPr lang="zh-CN" altLang="en-US">
                <a:solidFill>
                  <a:srgbClr val="0000FF"/>
                </a:solidFill>
                <a:latin typeface="微软雅黑" pitchFamily="34" charset="-122"/>
                <a:ea typeface="微软雅黑" pitchFamily="34" charset="-122"/>
                <a:cs typeface="微软雅黑" pitchFamily="34" charset="-122"/>
              </a:rPr>
              <a:t>。</a:t>
            </a:r>
          </a:p>
          <a:p>
            <a:r>
              <a:rPr lang="en-US" altLang="zh-CN">
                <a:solidFill>
                  <a:srgbClr val="0000FF"/>
                </a:solidFill>
                <a:latin typeface="微软雅黑" pitchFamily="34" charset="-122"/>
                <a:ea typeface="微软雅黑" pitchFamily="34" charset="-122"/>
                <a:cs typeface="微软雅黑" pitchFamily="34" charset="-122"/>
              </a:rPr>
              <a:t>C</a:t>
            </a:r>
            <a:r>
              <a:rPr lang="zh-CN" altLang="en-US">
                <a:solidFill>
                  <a:srgbClr val="0000FF"/>
                </a:solidFill>
                <a:latin typeface="微软雅黑" pitchFamily="34" charset="-122"/>
                <a:ea typeface="微软雅黑" pitchFamily="34" charset="-122"/>
                <a:cs typeface="微软雅黑" pitchFamily="34" charset="-122"/>
              </a:rPr>
              <a:t>、车间通道不得有</a:t>
            </a:r>
            <a:r>
              <a:rPr lang="en-US" altLang="zh-CN">
                <a:solidFill>
                  <a:srgbClr val="0000FF"/>
                </a:solidFill>
                <a:latin typeface="微软雅黑" pitchFamily="34" charset="-122"/>
                <a:ea typeface="微软雅黑" pitchFamily="34" charset="-122"/>
                <a:cs typeface="微软雅黑" pitchFamily="34" charset="-122"/>
              </a:rPr>
              <a:t>l</a:t>
            </a:r>
            <a:r>
              <a:rPr lang="zh-CN" altLang="en-US">
                <a:solidFill>
                  <a:srgbClr val="0000FF"/>
                </a:solidFill>
                <a:latin typeface="微软雅黑" pitchFamily="34" charset="-122"/>
                <a:ea typeface="微软雅黑" pitchFamily="34" charset="-122"/>
                <a:cs typeface="微软雅黑" pitchFamily="34" charset="-122"/>
              </a:rPr>
              <a:t>处以上</a:t>
            </a:r>
            <a:r>
              <a:rPr lang="en-US" altLang="zh-CN">
                <a:solidFill>
                  <a:srgbClr val="0000FF"/>
                </a:solidFill>
                <a:latin typeface="微软雅黑" pitchFamily="34" charset="-122"/>
                <a:ea typeface="微软雅黑" pitchFamily="34" charset="-122"/>
                <a:cs typeface="微软雅黑" pitchFamily="34" charset="-122"/>
              </a:rPr>
              <a:t>(</a:t>
            </a:r>
            <a:r>
              <a:rPr lang="zh-CN" altLang="en-US">
                <a:solidFill>
                  <a:srgbClr val="0000FF"/>
                </a:solidFill>
                <a:latin typeface="微软雅黑" pitchFamily="34" charset="-122"/>
                <a:ea typeface="微软雅黑" pitchFamily="34" charset="-122"/>
                <a:cs typeface="微软雅黑" pitchFamily="34" charset="-122"/>
              </a:rPr>
              <a:t>含</a:t>
            </a:r>
            <a:r>
              <a:rPr lang="en-US" altLang="zh-CN">
                <a:solidFill>
                  <a:srgbClr val="0000FF"/>
                </a:solidFill>
                <a:latin typeface="微软雅黑" pitchFamily="34" charset="-122"/>
                <a:ea typeface="微软雅黑" pitchFamily="34" charset="-122"/>
                <a:cs typeface="微软雅黑" pitchFamily="34" charset="-122"/>
              </a:rPr>
              <a:t>l</a:t>
            </a:r>
            <a:r>
              <a:rPr lang="zh-CN" altLang="en-US">
                <a:solidFill>
                  <a:srgbClr val="0000FF"/>
                </a:solidFill>
                <a:latin typeface="微软雅黑" pitchFamily="34" charset="-122"/>
                <a:ea typeface="微软雅黑" pitchFamily="34" charset="-122"/>
                <a:cs typeface="微软雅黑" pitchFamily="34" charset="-122"/>
              </a:rPr>
              <a:t>处</a:t>
            </a:r>
            <a:r>
              <a:rPr lang="en-US" altLang="zh-CN">
                <a:solidFill>
                  <a:srgbClr val="0000FF"/>
                </a:solidFill>
                <a:latin typeface="微软雅黑" pitchFamily="34" charset="-122"/>
                <a:ea typeface="微软雅黑" pitchFamily="34" charset="-122"/>
                <a:cs typeface="微软雅黑" pitchFamily="34" charset="-122"/>
              </a:rPr>
              <a:t>)</a:t>
            </a:r>
            <a:r>
              <a:rPr lang="zh-CN" altLang="en-US">
                <a:solidFill>
                  <a:srgbClr val="0000FF"/>
                </a:solidFill>
                <a:latin typeface="微软雅黑" pitchFamily="34" charset="-122"/>
                <a:ea typeface="微软雅黑" pitchFamily="34" charset="-122"/>
                <a:cs typeface="微软雅黑" pitchFamily="34" charset="-122"/>
              </a:rPr>
              <a:t>被堵塞或占道</a:t>
            </a:r>
          </a:p>
          <a:p>
            <a:r>
              <a:rPr lang="zh-CN" altLang="en-US">
                <a:solidFill>
                  <a:srgbClr val="0000FF"/>
                </a:solidFill>
                <a:latin typeface="微软雅黑" pitchFamily="34" charset="-122"/>
                <a:ea typeface="微软雅黑" pitchFamily="34" charset="-122"/>
                <a:cs typeface="微软雅黑" pitchFamily="34" charset="-122"/>
              </a:rPr>
              <a:t>超过道路宽度的</a:t>
            </a:r>
            <a:r>
              <a:rPr lang="en-US" altLang="zh-CN">
                <a:solidFill>
                  <a:srgbClr val="0000FF"/>
                </a:solidFill>
                <a:latin typeface="微软雅黑" pitchFamily="34" charset="-122"/>
                <a:ea typeface="微软雅黑" pitchFamily="34" charset="-122"/>
                <a:cs typeface="微软雅黑" pitchFamily="34" charset="-122"/>
              </a:rPr>
              <a:t>1</a:t>
            </a:r>
            <a:r>
              <a:rPr lang="zh-CN" altLang="en-US">
                <a:solidFill>
                  <a:srgbClr val="0000FF"/>
                </a:solidFill>
                <a:latin typeface="微软雅黑" pitchFamily="34" charset="-122"/>
                <a:ea typeface="微软雅黑" pitchFamily="34" charset="-122"/>
                <a:cs typeface="微软雅黑" pitchFamily="34" charset="-122"/>
              </a:rPr>
              <a:t>／</a:t>
            </a:r>
            <a:r>
              <a:rPr lang="en-US" altLang="zh-CN">
                <a:solidFill>
                  <a:srgbClr val="0000FF"/>
                </a:solidFill>
                <a:latin typeface="微软雅黑" pitchFamily="34" charset="-122"/>
                <a:ea typeface="微软雅黑" pitchFamily="34" charset="-122"/>
                <a:cs typeface="微软雅黑" pitchFamily="34" charset="-122"/>
              </a:rPr>
              <a:t>3</a:t>
            </a:r>
            <a:r>
              <a:rPr lang="zh-CN" altLang="en-US">
                <a:solidFill>
                  <a:srgbClr val="0000FF"/>
                </a:solidFill>
                <a:latin typeface="微软雅黑" pitchFamily="34" charset="-122"/>
                <a:ea typeface="微软雅黑" pitchFamily="34" charset="-122"/>
                <a:cs typeface="微软雅黑" pitchFamily="34" charset="-122"/>
              </a:rPr>
              <a:t>。两条通道的交叉路口堆放</a:t>
            </a:r>
          </a:p>
          <a:p>
            <a:r>
              <a:rPr lang="zh-CN" altLang="en-US">
                <a:solidFill>
                  <a:srgbClr val="0000FF"/>
                </a:solidFill>
                <a:latin typeface="微软雅黑" pitchFamily="34" charset="-122"/>
                <a:ea typeface="微软雅黑" pitchFamily="34" charset="-122"/>
                <a:cs typeface="微软雅黑" pitchFamily="34" charset="-122"/>
              </a:rPr>
              <a:t>物品不得超过通道宽度的</a:t>
            </a:r>
            <a:r>
              <a:rPr lang="en-US" altLang="zh-CN">
                <a:solidFill>
                  <a:srgbClr val="0000FF"/>
                </a:solidFill>
                <a:latin typeface="微软雅黑" pitchFamily="34" charset="-122"/>
                <a:ea typeface="微软雅黑" pitchFamily="34" charset="-122"/>
                <a:cs typeface="微软雅黑" pitchFamily="34" charset="-122"/>
              </a:rPr>
              <a:t>1</a:t>
            </a:r>
            <a:r>
              <a:rPr lang="zh-CN" altLang="en-US">
                <a:solidFill>
                  <a:srgbClr val="0000FF"/>
                </a:solidFill>
                <a:latin typeface="微软雅黑" pitchFamily="34" charset="-122"/>
                <a:ea typeface="微软雅黑" pitchFamily="34" charset="-122"/>
                <a:cs typeface="微软雅黑" pitchFamily="34" charset="-122"/>
              </a:rPr>
              <a:t>／</a:t>
            </a:r>
            <a:r>
              <a:rPr lang="en-US" altLang="zh-CN">
                <a:solidFill>
                  <a:srgbClr val="0000FF"/>
                </a:solidFill>
                <a:latin typeface="微软雅黑" pitchFamily="34" charset="-122"/>
                <a:ea typeface="微软雅黑" pitchFamily="34" charset="-122"/>
                <a:cs typeface="微软雅黑" pitchFamily="34" charset="-122"/>
              </a:rPr>
              <a:t>3</a:t>
            </a:r>
            <a:r>
              <a:rPr lang="zh-CN" altLang="en-US">
                <a:solidFill>
                  <a:srgbClr val="0000FF"/>
                </a:solidFill>
                <a:latin typeface="微软雅黑" pitchFamily="34" charset="-122"/>
                <a:ea typeface="微软雅黑" pitchFamily="34" charset="-122"/>
                <a:cs typeface="微软雅黑" pitchFamily="34" charset="-122"/>
              </a:rPr>
              <a:t>。</a:t>
            </a:r>
          </a:p>
          <a:p>
            <a:r>
              <a:rPr lang="en-US" altLang="zh-CN">
                <a:solidFill>
                  <a:srgbClr val="0000FF"/>
                </a:solidFill>
                <a:latin typeface="微软雅黑" pitchFamily="34" charset="-122"/>
                <a:ea typeface="微软雅黑" pitchFamily="34" charset="-122"/>
                <a:cs typeface="微软雅黑" pitchFamily="34" charset="-122"/>
              </a:rPr>
              <a:t>D</a:t>
            </a:r>
            <a:r>
              <a:rPr lang="zh-CN" altLang="en-US">
                <a:solidFill>
                  <a:srgbClr val="0000FF"/>
                </a:solidFill>
                <a:latin typeface="微软雅黑" pitchFamily="34" charset="-122"/>
                <a:ea typeface="微软雅黑" pitchFamily="34" charset="-122"/>
                <a:cs typeface="微软雅黑" pitchFamily="34" charset="-122"/>
              </a:rPr>
              <a:t>、车间通道不得有</a:t>
            </a:r>
            <a:r>
              <a:rPr lang="en-US" altLang="zh-CN">
                <a:solidFill>
                  <a:srgbClr val="0000FF"/>
                </a:solidFill>
                <a:latin typeface="微软雅黑" pitchFamily="34" charset="-122"/>
                <a:ea typeface="微软雅黑" pitchFamily="34" charset="-122"/>
                <a:cs typeface="微软雅黑" pitchFamily="34" charset="-122"/>
              </a:rPr>
              <a:t>3</a:t>
            </a:r>
            <a:r>
              <a:rPr lang="zh-CN" altLang="en-US">
                <a:solidFill>
                  <a:srgbClr val="0000FF"/>
                </a:solidFill>
                <a:latin typeface="微软雅黑" pitchFamily="34" charset="-122"/>
                <a:ea typeface="微软雅黑" pitchFamily="34" charset="-122"/>
                <a:cs typeface="微软雅黑" pitchFamily="34" charset="-122"/>
              </a:rPr>
              <a:t>处以上</a:t>
            </a:r>
            <a:r>
              <a:rPr lang="en-US" altLang="zh-CN">
                <a:solidFill>
                  <a:srgbClr val="0000FF"/>
                </a:solidFill>
                <a:latin typeface="微软雅黑" pitchFamily="34" charset="-122"/>
                <a:ea typeface="微软雅黑" pitchFamily="34" charset="-122"/>
                <a:cs typeface="微软雅黑" pitchFamily="34" charset="-122"/>
              </a:rPr>
              <a:t>(</a:t>
            </a:r>
            <a:r>
              <a:rPr lang="zh-CN" altLang="en-US">
                <a:solidFill>
                  <a:srgbClr val="0000FF"/>
                </a:solidFill>
                <a:latin typeface="微软雅黑" pitchFamily="34" charset="-122"/>
                <a:ea typeface="微软雅黑" pitchFamily="34" charset="-122"/>
                <a:cs typeface="微软雅黑" pitchFamily="34" charset="-122"/>
              </a:rPr>
              <a:t>含</a:t>
            </a:r>
            <a:r>
              <a:rPr lang="en-US" altLang="zh-CN">
                <a:solidFill>
                  <a:srgbClr val="0000FF"/>
                </a:solidFill>
                <a:latin typeface="微软雅黑" pitchFamily="34" charset="-122"/>
                <a:ea typeface="微软雅黑" pitchFamily="34" charset="-122"/>
                <a:cs typeface="微软雅黑" pitchFamily="34" charset="-122"/>
              </a:rPr>
              <a:t>3</a:t>
            </a:r>
            <a:r>
              <a:rPr lang="zh-CN" altLang="en-US">
                <a:solidFill>
                  <a:srgbClr val="0000FF"/>
                </a:solidFill>
                <a:latin typeface="微软雅黑" pitchFamily="34" charset="-122"/>
                <a:ea typeface="微软雅黑" pitchFamily="34" charset="-122"/>
                <a:cs typeface="微软雅黑" pitchFamily="34" charset="-122"/>
              </a:rPr>
              <a:t>处</a:t>
            </a:r>
            <a:r>
              <a:rPr lang="en-US" altLang="zh-CN">
                <a:solidFill>
                  <a:srgbClr val="0000FF"/>
                </a:solidFill>
                <a:latin typeface="微软雅黑" pitchFamily="34" charset="-122"/>
                <a:ea typeface="微软雅黑" pitchFamily="34" charset="-122"/>
                <a:cs typeface="微软雅黑" pitchFamily="34" charset="-122"/>
              </a:rPr>
              <a:t>)</a:t>
            </a:r>
            <a:r>
              <a:rPr lang="zh-CN" altLang="en-US">
                <a:solidFill>
                  <a:srgbClr val="0000FF"/>
                </a:solidFill>
                <a:latin typeface="微软雅黑" pitchFamily="34" charset="-122"/>
                <a:ea typeface="微软雅黑" pitchFamily="34" charset="-122"/>
                <a:cs typeface="微软雅黑" pitchFamily="34" charset="-122"/>
              </a:rPr>
              <a:t>被占。车间通</a:t>
            </a:r>
          </a:p>
          <a:p>
            <a:r>
              <a:rPr lang="zh-CN" altLang="en-US">
                <a:solidFill>
                  <a:srgbClr val="0000FF"/>
                </a:solidFill>
                <a:latin typeface="微软雅黑" pitchFamily="34" charset="-122"/>
                <a:ea typeface="微软雅黑" pitchFamily="34" charset="-122"/>
                <a:cs typeface="微软雅黑" pitchFamily="34" charset="-122"/>
              </a:rPr>
              <a:t>道占道不得超过总长度的</a:t>
            </a:r>
            <a:r>
              <a:rPr lang="en-US" altLang="zh-CN">
                <a:solidFill>
                  <a:srgbClr val="0000FF"/>
                </a:solidFill>
                <a:latin typeface="微软雅黑" pitchFamily="34" charset="-122"/>
                <a:ea typeface="微软雅黑" pitchFamily="34" charset="-122"/>
                <a:cs typeface="微软雅黑" pitchFamily="34" charset="-122"/>
              </a:rPr>
              <a:t>5</a:t>
            </a:r>
            <a:r>
              <a:rPr lang="zh-CN" altLang="en-US">
                <a:solidFill>
                  <a:srgbClr val="0000FF"/>
                </a:solidFill>
                <a:latin typeface="微软雅黑" pitchFamily="34" charset="-122"/>
                <a:ea typeface="微软雅黑" pitchFamily="34" charset="-122"/>
                <a:cs typeface="微软雅黑" pitchFamily="34" charset="-122"/>
              </a:rPr>
              <a:t>％。</a:t>
            </a:r>
          </a:p>
        </p:txBody>
      </p:sp>
      <p:sp>
        <p:nvSpPr>
          <p:cNvPr id="490501" name="AutoShape 7"/>
          <p:cNvSpPr>
            <a:spLocks noChangeArrowheads="1"/>
          </p:cNvSpPr>
          <p:nvPr/>
        </p:nvSpPr>
        <p:spPr bwMode="auto">
          <a:xfrm>
            <a:off x="2771775" y="5445125"/>
            <a:ext cx="504825" cy="360363"/>
          </a:xfrm>
          <a:prstGeom prst="rightArrow">
            <a:avLst>
              <a:gd name="adj1" fmla="val 50000"/>
              <a:gd name="adj2" fmla="val 35022"/>
            </a:avLst>
          </a:prstGeom>
          <a:solidFill>
            <a:srgbClr val="71FB92"/>
          </a:solidFill>
          <a:ln w="9525">
            <a:solidFill>
              <a:schemeClr val="tx1"/>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490502" name="AutoShape 8"/>
          <p:cNvSpPr>
            <a:spLocks noChangeArrowheads="1"/>
          </p:cNvSpPr>
          <p:nvPr/>
        </p:nvSpPr>
        <p:spPr bwMode="auto">
          <a:xfrm>
            <a:off x="3562350" y="5229225"/>
            <a:ext cx="5257800" cy="1223963"/>
          </a:xfrm>
          <a:prstGeom prst="roundRect">
            <a:avLst>
              <a:gd name="adj" fmla="val 16667"/>
            </a:avLst>
          </a:prstGeom>
          <a:solidFill>
            <a:srgbClr val="71FB92"/>
          </a:solidFill>
          <a:ln w="9525">
            <a:solidFill>
              <a:schemeClr val="tx1"/>
            </a:solidFill>
            <a:round/>
          </a:ln>
        </p:spPr>
        <p:txBody>
          <a:bodyPr wrap="none" anchor="ctr"/>
          <a:lstStyle/>
          <a:p>
            <a:r>
              <a:rPr lang="en-US" altLang="zh-CN">
                <a:solidFill>
                  <a:srgbClr val="000000"/>
                </a:solidFill>
                <a:latin typeface="微软雅黑" pitchFamily="34" charset="-122"/>
                <a:ea typeface="微软雅黑" pitchFamily="34" charset="-122"/>
                <a:cs typeface="微软雅黑" pitchFamily="34" charset="-122"/>
              </a:rPr>
              <a:t>A</a:t>
            </a:r>
            <a:r>
              <a:rPr lang="zh-CN" altLang="en-US">
                <a:solidFill>
                  <a:srgbClr val="000000"/>
                </a:solidFill>
                <a:latin typeface="微软雅黑" pitchFamily="34" charset="-122"/>
                <a:ea typeface="微软雅黑" pitchFamily="34" charset="-122"/>
                <a:cs typeface="微软雅黑" pitchFamily="34" charset="-122"/>
              </a:rPr>
              <a:t>、地面平整，无障碍物和绊脚物，坑、壕、池应</a:t>
            </a:r>
          </a:p>
          <a:p>
            <a:r>
              <a:rPr lang="zh-CN" altLang="en-US">
                <a:solidFill>
                  <a:srgbClr val="000000"/>
                </a:solidFill>
                <a:latin typeface="微软雅黑" pitchFamily="34" charset="-122"/>
                <a:ea typeface="微软雅黑" pitchFamily="34" charset="-122"/>
                <a:cs typeface="微软雅黑" pitchFamily="34" charset="-122"/>
              </a:rPr>
              <a:t>设置盖板或护栏；</a:t>
            </a:r>
          </a:p>
          <a:p>
            <a:r>
              <a:rPr lang="en-US" altLang="zh-CN">
                <a:solidFill>
                  <a:srgbClr val="000000"/>
                </a:solidFill>
                <a:latin typeface="微软雅黑" pitchFamily="34" charset="-122"/>
                <a:ea typeface="微软雅黑" pitchFamily="34" charset="-122"/>
                <a:cs typeface="微软雅黑" pitchFamily="34" charset="-122"/>
              </a:rPr>
              <a:t>B</a:t>
            </a:r>
            <a:r>
              <a:rPr lang="zh-CN" altLang="en-US">
                <a:solidFill>
                  <a:srgbClr val="000000"/>
                </a:solidFill>
                <a:latin typeface="微软雅黑" pitchFamily="34" charset="-122"/>
                <a:ea typeface="微软雅黑" pitchFamily="34" charset="-122"/>
                <a:cs typeface="微软雅黑" pitchFamily="34" charset="-122"/>
              </a:rPr>
              <a:t>、地面无积水、积油或垃圾杂物；</a:t>
            </a:r>
          </a:p>
          <a:p>
            <a:r>
              <a:rPr lang="en-US" altLang="zh-CN">
                <a:solidFill>
                  <a:srgbClr val="000000"/>
                </a:solidFill>
                <a:latin typeface="微软雅黑" pitchFamily="34" charset="-122"/>
                <a:ea typeface="微软雅黑" pitchFamily="34" charset="-122"/>
                <a:cs typeface="微软雅黑" pitchFamily="34" charset="-122"/>
              </a:rPr>
              <a:t>C</a:t>
            </a:r>
            <a:r>
              <a:rPr lang="zh-CN" altLang="en-US">
                <a:solidFill>
                  <a:srgbClr val="000000"/>
                </a:solidFill>
                <a:latin typeface="微软雅黑" pitchFamily="34" charset="-122"/>
                <a:ea typeface="微软雅黑" pitchFamily="34" charset="-122"/>
                <a:cs typeface="微软雅黑" pitchFamily="34" charset="-122"/>
              </a:rPr>
              <a:t>、脚踏板应完好，牢固且防滑。</a:t>
            </a:r>
          </a:p>
        </p:txBody>
      </p:sp>
      <p:pic>
        <p:nvPicPr>
          <p:cNvPr id="490503" name="Picture 4" descr="IMG_1887"/>
          <p:cNvPicPr>
            <a:picLocks noChangeAspect="1" noChangeArrowheads="1"/>
          </p:cNvPicPr>
          <p:nvPr/>
        </p:nvPicPr>
        <p:blipFill>
          <a:blip r:embed="rId3"/>
          <a:srcRect/>
          <a:stretch>
            <a:fillRect/>
          </a:stretch>
        </p:blipFill>
        <p:spPr bwMode="auto">
          <a:xfrm>
            <a:off x="179388" y="5805488"/>
            <a:ext cx="2089150" cy="1052512"/>
          </a:xfrm>
          <a:prstGeom prst="rect">
            <a:avLst/>
          </a:prstGeom>
          <a:noFill/>
          <a:ln w="9525">
            <a:noFill/>
            <a:miter lim="800000"/>
            <a:headEnd/>
            <a:tailEnd/>
          </a:ln>
        </p:spPr>
      </p:pic>
      <p:pic>
        <p:nvPicPr>
          <p:cNvPr id="490504" name="Picture 4" descr="PIC_0025"/>
          <p:cNvPicPr>
            <a:picLocks noChangeAspect="1" noChangeArrowheads="1"/>
          </p:cNvPicPr>
          <p:nvPr/>
        </p:nvPicPr>
        <p:blipFill>
          <a:blip r:embed="rId4"/>
          <a:srcRect/>
          <a:stretch>
            <a:fillRect/>
          </a:stretch>
        </p:blipFill>
        <p:spPr bwMode="auto">
          <a:xfrm>
            <a:off x="1763713" y="4005263"/>
            <a:ext cx="1727200" cy="1220787"/>
          </a:xfrm>
          <a:prstGeom prst="rect">
            <a:avLst/>
          </a:prstGeom>
          <a:noFill/>
          <a:ln w="9525">
            <a:noFill/>
            <a:miter lim="800000"/>
            <a:headEnd/>
            <a:tailEnd/>
          </a:ln>
        </p:spPr>
      </p:pic>
      <p:pic>
        <p:nvPicPr>
          <p:cNvPr id="490505" name="Picture 4" descr="整备室改善041216 007"/>
          <p:cNvPicPr preferRelativeResize="0">
            <a:picLocks noChangeArrowheads="1"/>
          </p:cNvPicPr>
          <p:nvPr/>
        </p:nvPicPr>
        <p:blipFill>
          <a:blip r:embed="rId5"/>
          <a:srcRect/>
          <a:stretch>
            <a:fillRect/>
          </a:stretch>
        </p:blipFill>
        <p:spPr bwMode="auto">
          <a:xfrm>
            <a:off x="179388" y="2060575"/>
            <a:ext cx="1655762" cy="1008063"/>
          </a:xfrm>
          <a:prstGeom prst="rect">
            <a:avLst/>
          </a:prstGeom>
          <a:noFill/>
          <a:ln w="9525">
            <a:noFill/>
            <a:miter lim="800000"/>
            <a:headEnd/>
            <a:tailEnd/>
          </a:ln>
        </p:spPr>
      </p:pic>
      <p:sp>
        <p:nvSpPr>
          <p:cNvPr id="490506" name="Oval 12"/>
          <p:cNvSpPr>
            <a:spLocks noChangeArrowheads="1"/>
          </p:cNvSpPr>
          <p:nvPr/>
        </p:nvSpPr>
        <p:spPr bwMode="auto">
          <a:xfrm>
            <a:off x="684213" y="3140075"/>
            <a:ext cx="1943100" cy="1081088"/>
          </a:xfrm>
          <a:prstGeom prst="ellipse">
            <a:avLst/>
          </a:prstGeom>
          <a:gradFill rotWithShape="1">
            <a:gsLst>
              <a:gs pos="0">
                <a:srgbClr val="FFFF99"/>
              </a:gs>
              <a:gs pos="100000">
                <a:srgbClr val="71FB92"/>
              </a:gs>
            </a:gsLst>
            <a:path path="shape">
              <a:fillToRect l="50000" t="50000" r="50000" b="50000"/>
            </a:path>
          </a:gradFill>
          <a:ln w="9525">
            <a:solidFill>
              <a:schemeClr val="tx1"/>
            </a:solidFill>
            <a:round/>
          </a:ln>
        </p:spPr>
        <p:txBody>
          <a:bodyPr wrap="none" anchor="ctr"/>
          <a:lstStyle/>
          <a:p>
            <a:pPr algn="ctr"/>
            <a:r>
              <a:rPr lang="zh-CN" altLang="en-US" sz="2400" b="1">
                <a:solidFill>
                  <a:srgbClr val="FC2812"/>
                </a:solidFill>
                <a:latin typeface="微软雅黑" pitchFamily="34" charset="-122"/>
                <a:ea typeface="微软雅黑" pitchFamily="34" charset="-122"/>
                <a:cs typeface="微软雅黑" pitchFamily="34" charset="-122"/>
              </a:rPr>
              <a:t>安全通道</a:t>
            </a:r>
          </a:p>
        </p:txBody>
      </p:sp>
      <p:sp>
        <p:nvSpPr>
          <p:cNvPr id="490507" name="Oval 13"/>
          <p:cNvSpPr>
            <a:spLocks noChangeArrowheads="1"/>
          </p:cNvSpPr>
          <p:nvPr/>
        </p:nvSpPr>
        <p:spPr bwMode="auto">
          <a:xfrm>
            <a:off x="684213" y="1412875"/>
            <a:ext cx="1943100" cy="1008063"/>
          </a:xfrm>
          <a:prstGeom prst="ellipse">
            <a:avLst/>
          </a:prstGeom>
          <a:gradFill rotWithShape="1">
            <a:gsLst>
              <a:gs pos="0">
                <a:srgbClr val="71FB92"/>
              </a:gs>
              <a:gs pos="100000">
                <a:srgbClr val="FFFF99"/>
              </a:gs>
            </a:gsLst>
            <a:path path="shape">
              <a:fillToRect l="50000" t="50000" r="50000" b="50000"/>
            </a:path>
          </a:gradFill>
          <a:ln w="9525">
            <a:solidFill>
              <a:schemeClr val="tx1"/>
            </a:solidFill>
            <a:round/>
          </a:ln>
        </p:spPr>
        <p:txBody>
          <a:bodyPr wrap="none" anchor="ctr"/>
          <a:lstStyle/>
          <a:p>
            <a:pPr algn="ctr"/>
            <a:r>
              <a:rPr lang="zh-CN" altLang="en-US" sz="2400" b="1">
                <a:solidFill>
                  <a:srgbClr val="FC2812"/>
                </a:solidFill>
                <a:latin typeface="微软雅黑" pitchFamily="34" charset="-122"/>
                <a:ea typeface="微软雅黑" pitchFamily="34" charset="-122"/>
                <a:cs typeface="微软雅黑" pitchFamily="34" charset="-122"/>
              </a:rPr>
              <a:t>定置摆放</a:t>
            </a:r>
          </a:p>
          <a:p>
            <a:pPr algn="ctr"/>
            <a:r>
              <a:rPr lang="zh-CN" altLang="en-US" b="1">
                <a:solidFill>
                  <a:srgbClr val="CC0000"/>
                </a:solidFill>
                <a:latin typeface="微软雅黑" pitchFamily="34" charset="-122"/>
                <a:ea typeface="微软雅黑" pitchFamily="34" charset="-122"/>
                <a:cs typeface="微软雅黑" pitchFamily="34" charset="-122"/>
              </a:rPr>
              <a:t>三要素、三定</a:t>
            </a:r>
          </a:p>
        </p:txBody>
      </p:sp>
      <p:sp>
        <p:nvSpPr>
          <p:cNvPr id="490508" name="Rectangle 4"/>
          <p:cNvSpPr>
            <a:spLocks noChangeArrowheads="1"/>
          </p:cNvSpPr>
          <p:nvPr/>
        </p:nvSpPr>
        <p:spPr bwMode="auto">
          <a:xfrm>
            <a:off x="7308850" y="1989138"/>
            <a:ext cx="1582738" cy="646112"/>
          </a:xfrm>
          <a:prstGeom prst="rect">
            <a:avLst/>
          </a:prstGeom>
          <a:solidFill>
            <a:srgbClr val="9FFFFD"/>
          </a:solidFill>
          <a:ln w="9525">
            <a:solidFill>
              <a:srgbClr val="FF0000"/>
            </a:solidFill>
            <a:miter lim="800000"/>
          </a:ln>
        </p:spPr>
        <p:txBody>
          <a:bodyPr wrap="none" anchor="ctr"/>
          <a:lstStyle/>
          <a:p>
            <a:pPr>
              <a:lnSpc>
                <a:spcPct val="110000"/>
              </a:lnSpc>
            </a:pPr>
            <a:r>
              <a:rPr lang="zh-CN" altLang="en-US" sz="900" b="1">
                <a:solidFill>
                  <a:srgbClr val="1A0CD6"/>
                </a:solidFill>
                <a:latin typeface="微软雅黑" pitchFamily="34" charset="-122"/>
                <a:ea typeface="微软雅黑" pitchFamily="34" charset="-122"/>
                <a:cs typeface="微软雅黑" pitchFamily="34" charset="-122"/>
              </a:rPr>
              <a:t>类别：</a:t>
            </a:r>
          </a:p>
          <a:p>
            <a:pPr>
              <a:lnSpc>
                <a:spcPct val="110000"/>
              </a:lnSpc>
            </a:pPr>
            <a:r>
              <a:rPr lang="zh-CN" altLang="en-US" sz="900" b="1">
                <a:solidFill>
                  <a:srgbClr val="1A0CD6"/>
                </a:solidFill>
                <a:latin typeface="微软雅黑" pitchFamily="34" charset="-122"/>
                <a:ea typeface="微软雅黑" pitchFamily="34" charset="-122"/>
                <a:cs typeface="微软雅黑" pitchFamily="34" charset="-122"/>
              </a:rPr>
              <a:t>名称：</a:t>
            </a:r>
          </a:p>
          <a:p>
            <a:pPr>
              <a:lnSpc>
                <a:spcPct val="110000"/>
              </a:lnSpc>
            </a:pPr>
            <a:r>
              <a:rPr lang="zh-CN" altLang="en-US" sz="900" b="1">
                <a:solidFill>
                  <a:srgbClr val="1A0CD6"/>
                </a:solidFill>
                <a:latin typeface="微软雅黑" pitchFamily="34" charset="-122"/>
                <a:ea typeface="微软雅黑" pitchFamily="34" charset="-122"/>
                <a:cs typeface="微软雅黑" pitchFamily="34" charset="-122"/>
              </a:rPr>
              <a:t>最大限量（数量）：</a:t>
            </a:r>
          </a:p>
          <a:p>
            <a:pPr>
              <a:lnSpc>
                <a:spcPct val="110000"/>
              </a:lnSpc>
            </a:pPr>
            <a:r>
              <a:rPr lang="zh-CN" altLang="en-US" sz="900" b="1">
                <a:solidFill>
                  <a:srgbClr val="1A0CD6"/>
                </a:solidFill>
                <a:latin typeface="微软雅黑" pitchFamily="34" charset="-122"/>
                <a:ea typeface="微软雅黑" pitchFamily="34" charset="-122"/>
                <a:cs typeface="微软雅黑" pitchFamily="34" charset="-122"/>
              </a:rPr>
              <a:t>责任部门：      责任人：</a:t>
            </a:r>
          </a:p>
        </p:txBody>
      </p:sp>
      <p:sp>
        <p:nvSpPr>
          <p:cNvPr id="490509" name="Oval 15"/>
          <p:cNvSpPr>
            <a:spLocks noChangeArrowheads="1"/>
          </p:cNvSpPr>
          <p:nvPr/>
        </p:nvSpPr>
        <p:spPr bwMode="auto">
          <a:xfrm>
            <a:off x="684213" y="5013325"/>
            <a:ext cx="1943100" cy="1079500"/>
          </a:xfrm>
          <a:prstGeom prst="ellipse">
            <a:avLst/>
          </a:prstGeom>
          <a:gradFill rotWithShape="1">
            <a:gsLst>
              <a:gs pos="0">
                <a:srgbClr val="71FB92"/>
              </a:gs>
              <a:gs pos="100000">
                <a:srgbClr val="FFFF99"/>
              </a:gs>
            </a:gsLst>
            <a:path path="shape">
              <a:fillToRect l="50000" t="50000" r="50000" b="50000"/>
            </a:path>
          </a:gradFill>
          <a:ln w="9525">
            <a:solidFill>
              <a:schemeClr val="tx1"/>
            </a:solidFill>
            <a:round/>
          </a:ln>
        </p:spPr>
        <p:txBody>
          <a:bodyPr wrap="none" anchor="ctr"/>
          <a:lstStyle/>
          <a:p>
            <a:pPr algn="ctr"/>
            <a:r>
              <a:rPr lang="zh-CN" altLang="en-US" b="1">
                <a:solidFill>
                  <a:srgbClr val="FC2812"/>
                </a:solidFill>
                <a:latin typeface="微软雅黑" pitchFamily="34" charset="-122"/>
                <a:ea typeface="微软雅黑" pitchFamily="34" charset="-122"/>
                <a:cs typeface="微软雅黑" pitchFamily="34" charset="-122"/>
              </a:rPr>
              <a:t>作业区域地面状况</a:t>
            </a:r>
          </a:p>
        </p:txBody>
      </p:sp>
      <p:sp>
        <p:nvSpPr>
          <p:cNvPr id="490510" name="Text Box 2"/>
          <p:cNvSpPr txBox="1">
            <a:spLocks noChangeArrowheads="1"/>
          </p:cNvSpPr>
          <p:nvPr/>
        </p:nvSpPr>
        <p:spPr bwMode="auto">
          <a:xfrm>
            <a:off x="378296" y="591071"/>
            <a:ext cx="6858000" cy="461665"/>
          </a:xfrm>
          <a:prstGeom prst="rect">
            <a:avLst/>
          </a:prstGeom>
          <a:noFill/>
          <a:ln w="9525" algn="ctr">
            <a:noFill/>
            <a:miter lim="800000"/>
          </a:ln>
        </p:spPr>
        <p:txBody>
          <a:bodyPr>
            <a:spAutoFit/>
          </a:bodyPr>
          <a:lstStyle/>
          <a:p>
            <a:pPr marL="482600" indent="-482600"/>
            <a:r>
              <a:rPr lang="zh-CN" altLang="en-US" sz="2400" b="1" dirty="0">
                <a:solidFill>
                  <a:srgbClr val="C00000"/>
                </a:solidFill>
                <a:latin typeface="微软雅黑" pitchFamily="34" charset="-122"/>
                <a:ea typeface="微软雅黑" pitchFamily="34" charset="-122"/>
                <a:cs typeface="微软雅黑" pitchFamily="34" charset="-122"/>
              </a:rPr>
              <a:t>现场定置定位管理（示例）</a:t>
            </a:r>
          </a:p>
        </p:txBody>
      </p:sp>
      <p:sp>
        <p:nvSpPr>
          <p:cNvPr id="1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18</a:t>
            </a:fld>
            <a:endParaRPr lang="zh-CN" altLang="en-US"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Text Box 7"/>
          <p:cNvSpPr txBox="1">
            <a:spLocks noChangeArrowheads="1"/>
          </p:cNvSpPr>
          <p:nvPr/>
        </p:nvSpPr>
        <p:spPr bwMode="auto">
          <a:xfrm>
            <a:off x="323850" y="3644900"/>
            <a:ext cx="3673475" cy="247650"/>
          </a:xfrm>
          <a:prstGeom prst="rect">
            <a:avLst/>
          </a:prstGeom>
          <a:noFill/>
          <a:ln w="9525">
            <a:noFill/>
            <a:miter lim="800000"/>
          </a:ln>
        </p:spPr>
        <p:txBody>
          <a:bodyPr lIns="90000" tIns="46800" rIns="90000" bIns="46800">
            <a:spAutoFit/>
          </a:bodyPr>
          <a:lstStyle/>
          <a:p>
            <a:pPr marL="344805" indent="-344805" algn="ctr" defTabSz="912495">
              <a:spcBef>
                <a:spcPct val="50000"/>
              </a:spcBef>
              <a:buClr>
                <a:srgbClr val="0595D4"/>
              </a:buClr>
            </a:pPr>
            <a:r>
              <a:rPr lang="zh-CN" altLang="en-US" sz="1000">
                <a:solidFill>
                  <a:srgbClr val="5B161B"/>
                </a:solidFill>
                <a:latin typeface="微软雅黑" pitchFamily="34" charset="-122"/>
                <a:ea typeface="微软雅黑" pitchFamily="34" charset="-122"/>
                <a:cs typeface="微软雅黑" pitchFamily="34" charset="-122"/>
              </a:rPr>
              <a:t>工具柜管理模型</a:t>
            </a:r>
          </a:p>
        </p:txBody>
      </p:sp>
      <p:sp>
        <p:nvSpPr>
          <p:cNvPr id="491522" name="Text Box 8"/>
          <p:cNvSpPr txBox="1">
            <a:spLocks noChangeArrowheads="1"/>
          </p:cNvSpPr>
          <p:nvPr/>
        </p:nvSpPr>
        <p:spPr bwMode="auto">
          <a:xfrm>
            <a:off x="4932363" y="3644900"/>
            <a:ext cx="3673475" cy="247650"/>
          </a:xfrm>
          <a:prstGeom prst="rect">
            <a:avLst/>
          </a:prstGeom>
          <a:noFill/>
          <a:ln w="9525">
            <a:noFill/>
            <a:miter lim="800000"/>
          </a:ln>
        </p:spPr>
        <p:txBody>
          <a:bodyPr lIns="90000" tIns="46800" rIns="90000" bIns="46800">
            <a:spAutoFit/>
          </a:bodyPr>
          <a:lstStyle/>
          <a:p>
            <a:pPr marL="344805" indent="-344805" algn="ctr" defTabSz="912495">
              <a:spcBef>
                <a:spcPct val="50000"/>
              </a:spcBef>
              <a:buClr>
                <a:srgbClr val="0595D4"/>
              </a:buClr>
            </a:pPr>
            <a:r>
              <a:rPr lang="zh-CN" altLang="en-US" sz="1000">
                <a:solidFill>
                  <a:srgbClr val="5B161B"/>
                </a:solidFill>
                <a:latin typeface="微软雅黑" pitchFamily="34" charset="-122"/>
                <a:ea typeface="微软雅黑" pitchFamily="34" charset="-122"/>
                <a:cs typeface="微软雅黑" pitchFamily="34" charset="-122"/>
              </a:rPr>
              <a:t>小材料管理模型</a:t>
            </a:r>
          </a:p>
        </p:txBody>
      </p:sp>
      <p:sp>
        <p:nvSpPr>
          <p:cNvPr id="491523" name="Text Box 9"/>
          <p:cNvSpPr txBox="1">
            <a:spLocks noChangeArrowheads="1"/>
          </p:cNvSpPr>
          <p:nvPr/>
        </p:nvSpPr>
        <p:spPr bwMode="auto">
          <a:xfrm>
            <a:off x="323850" y="6613525"/>
            <a:ext cx="3673475" cy="247650"/>
          </a:xfrm>
          <a:prstGeom prst="rect">
            <a:avLst/>
          </a:prstGeom>
          <a:noFill/>
          <a:ln w="9525">
            <a:noFill/>
            <a:miter lim="800000"/>
          </a:ln>
        </p:spPr>
        <p:txBody>
          <a:bodyPr lIns="90000" tIns="46800" rIns="90000" bIns="46800">
            <a:spAutoFit/>
          </a:bodyPr>
          <a:lstStyle/>
          <a:p>
            <a:pPr marL="344805" indent="-344805" algn="ctr" defTabSz="912495">
              <a:spcBef>
                <a:spcPct val="50000"/>
              </a:spcBef>
              <a:buClr>
                <a:srgbClr val="0595D4"/>
              </a:buClr>
            </a:pPr>
            <a:r>
              <a:rPr lang="zh-CN" altLang="en-US" sz="1000">
                <a:solidFill>
                  <a:srgbClr val="5B161B"/>
                </a:solidFill>
                <a:latin typeface="微软雅黑" pitchFamily="34" charset="-122"/>
                <a:ea typeface="微软雅黑" pitchFamily="34" charset="-122"/>
                <a:cs typeface="微软雅黑" pitchFamily="34" charset="-122"/>
              </a:rPr>
              <a:t>目视化管理</a:t>
            </a:r>
            <a:r>
              <a:rPr lang="en-US" altLang="zh-CN" sz="1000">
                <a:solidFill>
                  <a:srgbClr val="5B161B"/>
                </a:solidFill>
                <a:latin typeface="微软雅黑" pitchFamily="34" charset="-122"/>
                <a:ea typeface="微软雅黑" pitchFamily="34" charset="-122"/>
                <a:cs typeface="微软雅黑" pitchFamily="34" charset="-122"/>
              </a:rPr>
              <a:t>-</a:t>
            </a:r>
            <a:r>
              <a:rPr lang="zh-CN" altLang="en-US" sz="1000">
                <a:solidFill>
                  <a:srgbClr val="5B161B"/>
                </a:solidFill>
                <a:latin typeface="微软雅黑" pitchFamily="34" charset="-122"/>
                <a:ea typeface="微软雅黑" pitchFamily="34" charset="-122"/>
                <a:cs typeface="微软雅黑" pitchFamily="34" charset="-122"/>
              </a:rPr>
              <a:t>零部件存放</a:t>
            </a:r>
          </a:p>
        </p:txBody>
      </p:sp>
      <p:sp>
        <p:nvSpPr>
          <p:cNvPr id="491524" name="Text Box 10"/>
          <p:cNvSpPr txBox="1">
            <a:spLocks noChangeArrowheads="1"/>
          </p:cNvSpPr>
          <p:nvPr/>
        </p:nvSpPr>
        <p:spPr bwMode="auto">
          <a:xfrm>
            <a:off x="5003800" y="6613525"/>
            <a:ext cx="3673475" cy="247650"/>
          </a:xfrm>
          <a:prstGeom prst="rect">
            <a:avLst/>
          </a:prstGeom>
          <a:noFill/>
          <a:ln w="9525">
            <a:noFill/>
            <a:miter lim="800000"/>
          </a:ln>
        </p:spPr>
        <p:txBody>
          <a:bodyPr lIns="90000" tIns="46800" rIns="90000" bIns="46800">
            <a:spAutoFit/>
          </a:bodyPr>
          <a:lstStyle/>
          <a:p>
            <a:pPr marL="344805" indent="-344805" algn="ctr" defTabSz="912495">
              <a:spcBef>
                <a:spcPct val="50000"/>
              </a:spcBef>
              <a:buClr>
                <a:srgbClr val="0595D4"/>
              </a:buClr>
            </a:pPr>
            <a:r>
              <a:rPr lang="zh-CN" altLang="en-US" sz="1000">
                <a:solidFill>
                  <a:srgbClr val="5B161B"/>
                </a:solidFill>
                <a:latin typeface="微软雅黑" pitchFamily="34" charset="-122"/>
                <a:ea typeface="微软雅黑" pitchFamily="34" charset="-122"/>
                <a:cs typeface="微软雅黑" pitchFamily="34" charset="-122"/>
              </a:rPr>
              <a:t>目视化管理</a:t>
            </a:r>
            <a:r>
              <a:rPr lang="en-US" altLang="zh-CN" sz="1000">
                <a:solidFill>
                  <a:srgbClr val="5B161B"/>
                </a:solidFill>
                <a:latin typeface="微软雅黑" pitchFamily="34" charset="-122"/>
                <a:ea typeface="微软雅黑" pitchFamily="34" charset="-122"/>
                <a:cs typeface="微软雅黑" pitchFamily="34" charset="-122"/>
              </a:rPr>
              <a:t>-</a:t>
            </a:r>
            <a:r>
              <a:rPr lang="zh-CN" altLang="en-US" sz="1000">
                <a:solidFill>
                  <a:srgbClr val="5B161B"/>
                </a:solidFill>
                <a:latin typeface="微软雅黑" pitchFamily="34" charset="-122"/>
                <a:ea typeface="微软雅黑" pitchFamily="34" charset="-122"/>
                <a:cs typeface="微软雅黑" pitchFamily="34" charset="-122"/>
              </a:rPr>
              <a:t>消防器材模型</a:t>
            </a:r>
          </a:p>
        </p:txBody>
      </p:sp>
      <p:pic>
        <p:nvPicPr>
          <p:cNvPr id="491525" name="Picture 11" descr="工具柜保管模型"/>
          <p:cNvPicPr>
            <a:picLocks noChangeAspect="1" noChangeArrowheads="1"/>
          </p:cNvPicPr>
          <p:nvPr/>
        </p:nvPicPr>
        <p:blipFill>
          <a:blip r:embed="rId3"/>
          <a:srcRect/>
          <a:stretch>
            <a:fillRect/>
          </a:stretch>
        </p:blipFill>
        <p:spPr bwMode="auto">
          <a:xfrm>
            <a:off x="179388" y="1268413"/>
            <a:ext cx="4032250" cy="2376487"/>
          </a:xfrm>
          <a:prstGeom prst="rect">
            <a:avLst/>
          </a:prstGeom>
          <a:noFill/>
          <a:ln w="9525">
            <a:noFill/>
            <a:miter lim="800000"/>
            <a:headEnd/>
            <a:tailEnd/>
          </a:ln>
        </p:spPr>
      </p:pic>
      <p:pic>
        <p:nvPicPr>
          <p:cNvPr id="491526" name="Picture 12" descr="小材料管理模型"/>
          <p:cNvPicPr>
            <a:picLocks noChangeAspect="1" noChangeArrowheads="1"/>
          </p:cNvPicPr>
          <p:nvPr/>
        </p:nvPicPr>
        <p:blipFill>
          <a:blip r:embed="rId4"/>
          <a:srcRect/>
          <a:stretch>
            <a:fillRect/>
          </a:stretch>
        </p:blipFill>
        <p:spPr bwMode="auto">
          <a:xfrm>
            <a:off x="4572000" y="1268413"/>
            <a:ext cx="4370388" cy="2376487"/>
          </a:xfrm>
          <a:prstGeom prst="rect">
            <a:avLst/>
          </a:prstGeom>
          <a:noFill/>
          <a:ln w="9525">
            <a:noFill/>
            <a:miter lim="800000"/>
            <a:headEnd/>
            <a:tailEnd/>
          </a:ln>
        </p:spPr>
      </p:pic>
      <p:pic>
        <p:nvPicPr>
          <p:cNvPr id="491527" name="Picture 16" descr="消防器材1"/>
          <p:cNvPicPr>
            <a:picLocks noChangeAspect="1" noChangeArrowheads="1"/>
          </p:cNvPicPr>
          <p:nvPr/>
        </p:nvPicPr>
        <p:blipFill>
          <a:blip r:embed="rId5"/>
          <a:srcRect/>
          <a:stretch>
            <a:fillRect/>
          </a:stretch>
        </p:blipFill>
        <p:spPr bwMode="auto">
          <a:xfrm>
            <a:off x="4572000" y="3860800"/>
            <a:ext cx="4321175" cy="2663825"/>
          </a:xfrm>
          <a:prstGeom prst="rect">
            <a:avLst/>
          </a:prstGeom>
          <a:noFill/>
          <a:ln w="9525">
            <a:noFill/>
            <a:miter lim="800000"/>
            <a:headEnd/>
            <a:tailEnd/>
          </a:ln>
        </p:spPr>
      </p:pic>
      <p:sp>
        <p:nvSpPr>
          <p:cNvPr id="491528" name="Text Box 10"/>
          <p:cNvSpPr txBox="1">
            <a:spLocks noChangeArrowheads="1"/>
          </p:cNvSpPr>
          <p:nvPr/>
        </p:nvSpPr>
        <p:spPr bwMode="auto">
          <a:xfrm>
            <a:off x="3857625" y="3573463"/>
            <a:ext cx="1108075" cy="369887"/>
          </a:xfrm>
          <a:prstGeom prst="rect">
            <a:avLst/>
          </a:prstGeom>
          <a:noFill/>
          <a:ln w="9525">
            <a:noFill/>
            <a:miter lim="800000"/>
          </a:ln>
        </p:spPr>
        <p:txBody>
          <a:bodyPr wrap="none">
            <a:spAutoFit/>
          </a:bodyPr>
          <a:lstStyle/>
          <a:p>
            <a:r>
              <a:rPr lang="zh-CN" altLang="en-US" b="1">
                <a:solidFill>
                  <a:srgbClr val="FF0000"/>
                </a:solidFill>
                <a:latin typeface="微软雅黑" pitchFamily="34" charset="-122"/>
                <a:ea typeface="微软雅黑" pitchFamily="34" charset="-122"/>
                <a:cs typeface="微软雅黑" pitchFamily="34" charset="-122"/>
              </a:rPr>
              <a:t>定置管理</a:t>
            </a:r>
          </a:p>
        </p:txBody>
      </p:sp>
      <p:pic>
        <p:nvPicPr>
          <p:cNvPr id="491529" name="Picture 11" descr="维修部零件柜"/>
          <p:cNvPicPr>
            <a:picLocks noChangeAspect="1" noChangeArrowheads="1"/>
          </p:cNvPicPr>
          <p:nvPr/>
        </p:nvPicPr>
        <p:blipFill>
          <a:blip r:embed="rId6"/>
          <a:srcRect/>
          <a:stretch>
            <a:fillRect/>
          </a:stretch>
        </p:blipFill>
        <p:spPr bwMode="auto">
          <a:xfrm>
            <a:off x="323850" y="3938588"/>
            <a:ext cx="3887788" cy="2646362"/>
          </a:xfrm>
          <a:prstGeom prst="rect">
            <a:avLst/>
          </a:prstGeom>
          <a:noFill/>
          <a:ln w="9525">
            <a:noFill/>
            <a:miter lim="800000"/>
            <a:headEnd/>
            <a:tailEnd/>
          </a:ln>
        </p:spPr>
      </p:pic>
      <p:sp>
        <p:nvSpPr>
          <p:cNvPr id="491530" name="Text Box 2"/>
          <p:cNvSpPr txBox="1">
            <a:spLocks noChangeArrowheads="1"/>
          </p:cNvSpPr>
          <p:nvPr/>
        </p:nvSpPr>
        <p:spPr bwMode="auto">
          <a:xfrm>
            <a:off x="395536" y="591071"/>
            <a:ext cx="6858000" cy="461665"/>
          </a:xfrm>
          <a:prstGeom prst="rect">
            <a:avLst/>
          </a:prstGeom>
          <a:noFill/>
          <a:ln w="9525" algn="ctr">
            <a:noFill/>
            <a:miter lim="800000"/>
          </a:ln>
        </p:spPr>
        <p:txBody>
          <a:bodyPr>
            <a:spAutoFit/>
          </a:bodyPr>
          <a:lstStyle/>
          <a:p>
            <a:pPr marL="482600" indent="-482600"/>
            <a:r>
              <a:rPr lang="zh-CN" altLang="en-US" sz="2400" b="1" dirty="0">
                <a:solidFill>
                  <a:srgbClr val="C00000"/>
                </a:solidFill>
                <a:latin typeface="微软雅黑" pitchFamily="34" charset="-122"/>
                <a:ea typeface="微软雅黑" pitchFamily="34" charset="-122"/>
                <a:cs typeface="微软雅黑" pitchFamily="34" charset="-122"/>
              </a:rPr>
              <a:t>现场定置定位管理（示例）</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bwMode="auto">
          <a:xfrm>
            <a:off x="285750" y="285750"/>
            <a:ext cx="6572250" cy="928688"/>
          </a:xfrm>
          <a:prstGeom prst="rect">
            <a:avLst/>
          </a:prstGeom>
          <a:noFill/>
          <a:ln w="9525">
            <a:noFill/>
            <a:miter lim="800000"/>
          </a:ln>
        </p:spPr>
        <p:txBody>
          <a:bodyPr anchor="ctr"/>
          <a:lstStyle/>
          <a:p>
            <a:pPr algn="ctr" eaLnBrk="0" hangingPunct="0"/>
            <a:r>
              <a:rPr lang="zh-CN" altLang="en-US" sz="2800" b="1">
                <a:solidFill>
                  <a:srgbClr val="C00000"/>
                </a:solidFill>
                <a:latin typeface="微软雅黑" pitchFamily="34" charset="-122"/>
                <a:ea typeface="微软雅黑" pitchFamily="34" charset="-122"/>
                <a:cs typeface="微软雅黑" pitchFamily="34" charset="-122"/>
              </a:rPr>
              <a:t>主  要  内  容</a:t>
            </a:r>
          </a:p>
        </p:txBody>
      </p:sp>
      <p:sp>
        <p:nvSpPr>
          <p:cNvPr id="61" name="灯片编号占位符 1"/>
          <p:cNvSpPr>
            <a:spLocks noGrp="1"/>
          </p:cNvSpPr>
          <p:nvPr>
            <p:ph type="sldNum" sz="quarter" idx="10"/>
          </p:nvPr>
        </p:nvSpPr>
        <p:spPr/>
        <p:txBody>
          <a:bodyPr/>
          <a:lstStyle/>
          <a:p>
            <a:pPr>
              <a:defRPr/>
            </a:pPr>
            <a:fld id="{1BD87B8F-C184-49E0-AA50-B1D510181B93}" type="slidenum">
              <a:rPr lang="zh-CN" altLang="en-US" smtClean="0"/>
              <a:t>2</a:t>
            </a:fld>
            <a:endParaRPr lang="zh-CN" altLang="en-US" dirty="0"/>
          </a:p>
        </p:txBody>
      </p:sp>
      <p:grpSp>
        <p:nvGrpSpPr>
          <p:cNvPr id="45" name="组合 44"/>
          <p:cNvGrpSpPr/>
          <p:nvPr/>
        </p:nvGrpSpPr>
        <p:grpSpPr>
          <a:xfrm>
            <a:off x="712596" y="1412776"/>
            <a:ext cx="7717029" cy="4774828"/>
            <a:chOff x="712596" y="1412776"/>
            <a:chExt cx="7717029" cy="4774828"/>
          </a:xfrm>
        </p:grpSpPr>
        <p:grpSp>
          <p:nvGrpSpPr>
            <p:cNvPr id="13314" name="Group 31"/>
            <p:cNvGrpSpPr/>
            <p:nvPr/>
          </p:nvGrpSpPr>
          <p:grpSpPr bwMode="auto">
            <a:xfrm>
              <a:off x="714375" y="1412776"/>
              <a:ext cx="7715250" cy="814388"/>
              <a:chOff x="1152" y="1104"/>
              <a:chExt cx="3408" cy="419"/>
            </a:xfrm>
          </p:grpSpPr>
          <p:grpSp>
            <p:nvGrpSpPr>
              <p:cNvPr id="13340" name="Group 3"/>
              <p:cNvGrpSpPr/>
              <p:nvPr/>
            </p:nvGrpSpPr>
            <p:grpSpPr bwMode="auto">
              <a:xfrm>
                <a:off x="1152" y="1104"/>
                <a:ext cx="480" cy="419"/>
                <a:chOff x="1110" y="2656"/>
                <a:chExt cx="1549" cy="1351"/>
              </a:xfrm>
            </p:grpSpPr>
            <p:sp>
              <p:nvSpPr>
                <p:cNvPr id="1334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1334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35"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3341"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13342" name="Text Box 12"/>
              <p:cNvSpPr txBox="1">
                <a:spLocks noChangeArrowheads="1"/>
              </p:cNvSpPr>
              <p:nvPr/>
            </p:nvSpPr>
            <p:spPr bwMode="auto">
              <a:xfrm>
                <a:off x="1836" y="1183"/>
                <a:ext cx="2156" cy="243"/>
              </a:xfrm>
              <a:prstGeom prst="rect">
                <a:avLst/>
              </a:prstGeom>
              <a:noFill/>
              <a:ln w="9525" algn="ctr">
                <a:noFill/>
                <a:miter lim="800000"/>
              </a:ln>
            </p:spPr>
            <p:txBody>
              <a:bodyPr>
                <a:spAutoFit/>
              </a:bodyPr>
              <a:lstStyle/>
              <a:p>
                <a:pPr eaLnBrk="0" hangingPunct="0"/>
                <a:r>
                  <a:rPr lang="zh-CN" altLang="en-US" sz="2400" b="1" dirty="0">
                    <a:latin typeface="微软雅黑" pitchFamily="34" charset="-122"/>
                    <a:ea typeface="微软雅黑" pitchFamily="34" charset="-122"/>
                    <a:cs typeface="微软雅黑" pitchFamily="34" charset="-122"/>
                  </a:rPr>
                  <a:t>现场安全管理概述</a:t>
                </a:r>
              </a:p>
            </p:txBody>
          </p:sp>
          <p:sp>
            <p:nvSpPr>
              <p:cNvPr id="13343"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一</a:t>
                </a:r>
                <a:endParaRPr lang="en-US" altLang="zh-CN" sz="2400" b="1">
                  <a:solidFill>
                    <a:schemeClr val="bg1"/>
                  </a:solidFill>
                  <a:latin typeface="微软雅黑" pitchFamily="34" charset="-122"/>
                  <a:ea typeface="微软雅黑" pitchFamily="34" charset="-122"/>
                  <a:cs typeface="微软雅黑" pitchFamily="34" charset="-122"/>
                </a:endParaRPr>
              </a:p>
            </p:txBody>
          </p:sp>
        </p:grpSp>
        <p:grpSp>
          <p:nvGrpSpPr>
            <p:cNvPr id="13333" name="Group 7"/>
            <p:cNvGrpSpPr/>
            <p:nvPr/>
          </p:nvGrpSpPr>
          <p:grpSpPr bwMode="auto">
            <a:xfrm>
              <a:off x="714375" y="2420888"/>
              <a:ext cx="1086655" cy="813770"/>
              <a:chOff x="3174" y="2656"/>
              <a:chExt cx="1549" cy="1351"/>
            </a:xfrm>
          </p:grpSpPr>
          <p:sp>
            <p:nvSpPr>
              <p:cNvPr id="1333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1333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44"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13334"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39" name="Text Box 15"/>
            <p:cNvSpPr txBox="1">
              <a:spLocks noChangeArrowheads="1"/>
            </p:cNvSpPr>
            <p:nvPr/>
          </p:nvSpPr>
          <p:spPr bwMode="auto">
            <a:xfrm>
              <a:off x="2285497" y="3528490"/>
              <a:ext cx="3878000" cy="462237"/>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常见危险作业安全管理技术</a:t>
              </a:r>
            </a:p>
          </p:txBody>
        </p:sp>
        <p:sp>
          <p:nvSpPr>
            <p:cNvPr id="13336"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二</a:t>
              </a:r>
              <a:endParaRPr lang="en-US" altLang="zh-CN" sz="2400" b="1">
                <a:solidFill>
                  <a:schemeClr val="bg1"/>
                </a:solidFill>
                <a:latin typeface="微软雅黑" pitchFamily="34" charset="-122"/>
                <a:ea typeface="微软雅黑" pitchFamily="34" charset="-122"/>
                <a:cs typeface="微软雅黑" pitchFamily="34" charset="-122"/>
              </a:endParaRPr>
            </a:p>
          </p:txBody>
        </p:sp>
        <p:sp>
          <p:nvSpPr>
            <p:cNvPr id="13330"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13331"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52"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1332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8" name="Text Box 26"/>
            <p:cNvSpPr txBox="1">
              <a:spLocks noChangeArrowheads="1"/>
            </p:cNvSpPr>
            <p:nvPr/>
          </p:nvSpPr>
          <p:spPr bwMode="auto">
            <a:xfrm>
              <a:off x="2285497" y="2519313"/>
              <a:ext cx="3262229" cy="462368"/>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现场安全管理主要方法</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13329"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三</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13319" name="Group 17"/>
            <p:cNvGrpSpPr/>
            <p:nvPr/>
          </p:nvGrpSpPr>
          <p:grpSpPr bwMode="auto">
            <a:xfrm>
              <a:off x="714375" y="4414812"/>
              <a:ext cx="1086655" cy="814388"/>
              <a:chOff x="1110" y="2656"/>
              <a:chExt cx="1549" cy="1351"/>
            </a:xfrm>
          </p:grpSpPr>
          <p:sp>
            <p:nvSpPr>
              <p:cNvPr id="1332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1332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0"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13320"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6" name="Text Box 26"/>
            <p:cNvSpPr txBox="1">
              <a:spLocks noChangeArrowheads="1"/>
            </p:cNvSpPr>
            <p:nvPr/>
          </p:nvSpPr>
          <p:spPr bwMode="auto">
            <a:xfrm>
              <a:off x="2285497" y="4511994"/>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承包商安全管理要点</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13322"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四</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36" name="Group 17"/>
            <p:cNvGrpSpPr/>
            <p:nvPr/>
          </p:nvGrpSpPr>
          <p:grpSpPr bwMode="auto">
            <a:xfrm>
              <a:off x="712596" y="5373216"/>
              <a:ext cx="1086655" cy="814388"/>
              <a:chOff x="1110" y="2656"/>
              <a:chExt cx="1549" cy="1351"/>
            </a:xfrm>
          </p:grpSpPr>
          <p:sp>
            <p:nvSpPr>
              <p:cNvPr id="37"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38"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40" name="AutoShape 20"/>
              <p:cNvSpPr>
                <a:spLocks noChangeArrowheads="1"/>
              </p:cNvSpPr>
              <p:nvPr/>
            </p:nvSpPr>
            <p:spPr bwMode="gray">
              <a:xfrm>
                <a:off x="1201" y="2735"/>
                <a:ext cx="1365" cy="1169"/>
              </a:xfrm>
              <a:prstGeom prst="hexagon">
                <a:avLst>
                  <a:gd name="adj" fmla="val 28896"/>
                  <a:gd name="vf" fmla="val 115470"/>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41" name="Line 25"/>
            <p:cNvSpPr>
              <a:spLocks noChangeShapeType="1"/>
            </p:cNvSpPr>
            <p:nvPr/>
          </p:nvSpPr>
          <p:spPr bwMode="auto">
            <a:xfrm>
              <a:off x="1581920" y="6119576"/>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2" name="Text Box 26"/>
            <p:cNvSpPr txBox="1">
              <a:spLocks noChangeArrowheads="1"/>
            </p:cNvSpPr>
            <p:nvPr/>
          </p:nvSpPr>
          <p:spPr bwMode="auto">
            <a:xfrm>
              <a:off x="2283718" y="5470398"/>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松下公司现场安全管理实践</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43" name="Text Box 27"/>
            <p:cNvSpPr txBox="1">
              <a:spLocks noChangeArrowheads="1"/>
            </p:cNvSpPr>
            <p:nvPr/>
          </p:nvSpPr>
          <p:spPr bwMode="gray">
            <a:xfrm>
              <a:off x="971600" y="5517046"/>
              <a:ext cx="543029" cy="461665"/>
            </a:xfrm>
            <a:prstGeom prst="rect">
              <a:avLst/>
            </a:prstGeom>
            <a:noFill/>
            <a:ln w="9525" algn="ctr">
              <a:noFill/>
              <a:miter lim="800000"/>
            </a:ln>
          </p:spPr>
          <p:txBody>
            <a:bodyPr wrap="square">
              <a:spAutoFit/>
            </a:bodyPr>
            <a:lstStyle/>
            <a:p>
              <a:pPr algn="ctr" eaLnBrk="0" hangingPunct="0"/>
              <a:r>
                <a:rPr lang="zh-CN" altLang="en-US" sz="2400" b="1" dirty="0">
                  <a:solidFill>
                    <a:schemeClr val="bg1"/>
                  </a:solidFill>
                  <a:latin typeface="微软雅黑" pitchFamily="34" charset="-122"/>
                  <a:ea typeface="微软雅黑" pitchFamily="34" charset="-122"/>
                  <a:cs typeface="微软雅黑" pitchFamily="34" charset="-122"/>
                </a:rPr>
                <a:t>五</a:t>
              </a:r>
              <a:endParaRPr lang="en-US" altLang="zh-CN" sz="2400" b="1" dirty="0">
                <a:solidFill>
                  <a:schemeClr val="bg1"/>
                </a:solidFill>
                <a:latin typeface="微软雅黑" pitchFamily="34" charset="-122"/>
                <a:ea typeface="微软雅黑" pitchFamily="34" charset="-122"/>
                <a:cs typeface="微软雅黑" pitchFamily="34" charset="-122"/>
              </a:endParaRPr>
            </a:p>
          </p:txBody>
        </p:sp>
      </p:gr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5" name="Picture 2" descr="IMG_0049"/>
          <p:cNvPicPr>
            <a:picLocks noChangeAspect="1" noChangeArrowheads="1"/>
          </p:cNvPicPr>
          <p:nvPr/>
        </p:nvPicPr>
        <p:blipFill>
          <a:blip r:embed="rId3"/>
          <a:srcRect/>
          <a:stretch>
            <a:fillRect/>
          </a:stretch>
        </p:blipFill>
        <p:spPr bwMode="auto">
          <a:xfrm>
            <a:off x="5929313" y="3946525"/>
            <a:ext cx="3214687" cy="2411413"/>
          </a:xfrm>
          <a:prstGeom prst="rect">
            <a:avLst/>
          </a:prstGeom>
          <a:noFill/>
          <a:ln w="9525">
            <a:noFill/>
            <a:miter lim="800000"/>
            <a:headEnd/>
            <a:tailEnd/>
          </a:ln>
        </p:spPr>
      </p:pic>
      <p:pic>
        <p:nvPicPr>
          <p:cNvPr id="492546"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96200" y="76200"/>
            <a:ext cx="1371600" cy="381000"/>
          </a:xfrm>
          <a:prstGeom prst="rect">
            <a:avLst/>
          </a:prstGeom>
          <a:noFill/>
          <a:ln w="9525">
            <a:noFill/>
            <a:miter lim="800000"/>
            <a:headEnd/>
            <a:tailEnd/>
          </a:ln>
        </p:spPr>
      </p:pic>
      <p:sp>
        <p:nvSpPr>
          <p:cNvPr id="492547" name="AutoShape 6"/>
          <p:cNvSpPr>
            <a:spLocks noChangeArrowheads="1"/>
          </p:cNvSpPr>
          <p:nvPr/>
        </p:nvSpPr>
        <p:spPr bwMode="auto">
          <a:xfrm>
            <a:off x="395288" y="5521325"/>
            <a:ext cx="4584700" cy="609600"/>
          </a:xfrm>
          <a:prstGeom prst="cloudCallout">
            <a:avLst>
              <a:gd name="adj1" fmla="val 74620"/>
              <a:gd name="adj2" fmla="val -55991"/>
            </a:avLst>
          </a:prstGeom>
          <a:solidFill>
            <a:srgbClr val="FFFF00"/>
          </a:solidFill>
          <a:ln w="9525">
            <a:solidFill>
              <a:schemeClr val="tx1"/>
            </a:solidFill>
            <a:round/>
          </a:ln>
        </p:spPr>
        <p:txBody>
          <a:bodyPr/>
          <a:lstStyle/>
          <a:p>
            <a:pPr algn="ctr"/>
            <a:r>
              <a:rPr lang="zh-CN" altLang="en-US" b="1">
                <a:solidFill>
                  <a:srgbClr val="0000FF"/>
                </a:solidFill>
                <a:latin typeface="微软雅黑" pitchFamily="34" charset="-122"/>
                <a:ea typeface="微软雅黑" pitchFamily="34" charset="-122"/>
                <a:cs typeface="微软雅黑" pitchFamily="34" charset="-122"/>
              </a:rPr>
              <a:t>避免差错、防止危险发生！</a:t>
            </a:r>
          </a:p>
        </p:txBody>
      </p:sp>
      <p:pic>
        <p:nvPicPr>
          <p:cNvPr id="492548" name="Picture 7" descr="IMG_0051"/>
          <p:cNvPicPr>
            <a:picLocks noChangeAspect="1" noChangeArrowheads="1"/>
          </p:cNvPicPr>
          <p:nvPr/>
        </p:nvPicPr>
        <p:blipFill>
          <a:blip r:embed="rId5"/>
          <a:srcRect/>
          <a:stretch>
            <a:fillRect/>
          </a:stretch>
        </p:blipFill>
        <p:spPr bwMode="auto">
          <a:xfrm>
            <a:off x="857250" y="1585913"/>
            <a:ext cx="3028950" cy="2271712"/>
          </a:xfrm>
          <a:prstGeom prst="rect">
            <a:avLst/>
          </a:prstGeom>
          <a:noFill/>
          <a:ln w="9525">
            <a:noFill/>
            <a:miter lim="800000"/>
            <a:headEnd/>
            <a:tailEnd/>
          </a:ln>
        </p:spPr>
      </p:pic>
      <p:pic>
        <p:nvPicPr>
          <p:cNvPr id="492549" name="Picture 8" descr="IMG_0057"/>
          <p:cNvPicPr>
            <a:picLocks noChangeAspect="1" noChangeArrowheads="1"/>
          </p:cNvPicPr>
          <p:nvPr/>
        </p:nvPicPr>
        <p:blipFill>
          <a:blip r:embed="rId6"/>
          <a:srcRect/>
          <a:stretch>
            <a:fillRect/>
          </a:stretch>
        </p:blipFill>
        <p:spPr bwMode="auto">
          <a:xfrm>
            <a:off x="3513138" y="2251075"/>
            <a:ext cx="3424237" cy="2463800"/>
          </a:xfrm>
          <a:prstGeom prst="rect">
            <a:avLst/>
          </a:prstGeom>
          <a:noFill/>
          <a:ln w="9525">
            <a:noFill/>
            <a:miter lim="800000"/>
            <a:headEnd/>
            <a:tailEnd/>
          </a:ln>
        </p:spPr>
      </p:pic>
      <p:sp>
        <p:nvSpPr>
          <p:cNvPr id="492550" name="AutoShape 9"/>
          <p:cNvSpPr>
            <a:spLocks noChangeArrowheads="1"/>
          </p:cNvSpPr>
          <p:nvPr/>
        </p:nvSpPr>
        <p:spPr bwMode="auto">
          <a:xfrm>
            <a:off x="0" y="3865563"/>
            <a:ext cx="4572000" cy="609600"/>
          </a:xfrm>
          <a:prstGeom prst="cloudCallout">
            <a:avLst>
              <a:gd name="adj1" fmla="val -30032"/>
              <a:gd name="adj2" fmla="val -86199"/>
            </a:avLst>
          </a:prstGeom>
          <a:solidFill>
            <a:srgbClr val="FFFF00"/>
          </a:solidFill>
          <a:ln w="9525">
            <a:solidFill>
              <a:schemeClr val="tx1"/>
            </a:solidFill>
            <a:round/>
          </a:ln>
        </p:spPr>
        <p:txBody>
          <a:bodyPr/>
          <a:lstStyle/>
          <a:p>
            <a:pPr algn="ctr"/>
            <a:r>
              <a:rPr lang="zh-CN" altLang="en-US" b="1">
                <a:solidFill>
                  <a:srgbClr val="0000FF"/>
                </a:solidFill>
                <a:latin typeface="微软雅黑" pitchFamily="34" charset="-122"/>
                <a:ea typeface="微软雅黑" pitchFamily="34" charset="-122"/>
                <a:cs typeface="微软雅黑" pitchFamily="34" charset="-122"/>
              </a:rPr>
              <a:t>环境赏心悦目，提高效率！</a:t>
            </a:r>
          </a:p>
        </p:txBody>
      </p:sp>
      <p:sp>
        <p:nvSpPr>
          <p:cNvPr id="492551" name="AutoShape 10"/>
          <p:cNvSpPr>
            <a:spLocks noChangeArrowheads="1"/>
          </p:cNvSpPr>
          <p:nvPr/>
        </p:nvSpPr>
        <p:spPr bwMode="auto">
          <a:xfrm>
            <a:off x="179388" y="4657725"/>
            <a:ext cx="5832475" cy="633413"/>
          </a:xfrm>
          <a:prstGeom prst="cloudCallout">
            <a:avLst>
              <a:gd name="adj1" fmla="val 38514"/>
              <a:gd name="adj2" fmla="val -111403"/>
            </a:avLst>
          </a:prstGeom>
          <a:solidFill>
            <a:srgbClr val="FFFF00"/>
          </a:solidFill>
          <a:ln w="9525">
            <a:solidFill>
              <a:schemeClr val="tx1"/>
            </a:solidFill>
            <a:round/>
          </a:ln>
        </p:spPr>
        <p:txBody>
          <a:bodyPr/>
          <a:lstStyle/>
          <a:p>
            <a:pPr algn="ctr"/>
            <a:r>
              <a:rPr lang="zh-CN" altLang="en-US" b="1">
                <a:solidFill>
                  <a:srgbClr val="0000FF"/>
                </a:solidFill>
                <a:latin typeface="微软雅黑" pitchFamily="34" charset="-122"/>
                <a:ea typeface="微软雅黑" pitchFamily="34" charset="-122"/>
                <a:cs typeface="微软雅黑" pitchFamily="34" charset="-122"/>
              </a:rPr>
              <a:t>提高识别能力，自然自觉遵守管理！</a:t>
            </a:r>
          </a:p>
        </p:txBody>
      </p:sp>
      <p:sp>
        <p:nvSpPr>
          <p:cNvPr id="492552" name="AutoShape 11"/>
          <p:cNvSpPr>
            <a:spLocks noChangeArrowheads="1"/>
          </p:cNvSpPr>
          <p:nvPr/>
        </p:nvSpPr>
        <p:spPr bwMode="auto">
          <a:xfrm>
            <a:off x="4343400" y="1500188"/>
            <a:ext cx="4800600" cy="838200"/>
          </a:xfrm>
          <a:prstGeom prst="cloudCallout">
            <a:avLst>
              <a:gd name="adj1" fmla="val -20801"/>
              <a:gd name="adj2" fmla="val 153032"/>
            </a:avLst>
          </a:prstGeom>
          <a:solidFill>
            <a:srgbClr val="FFFF00"/>
          </a:solidFill>
          <a:ln w="9525">
            <a:solidFill>
              <a:schemeClr val="tx1"/>
            </a:solidFill>
            <a:round/>
          </a:ln>
        </p:spPr>
        <p:txBody>
          <a:bodyPr anchor="ctr"/>
          <a:lstStyle/>
          <a:p>
            <a:pPr algn="ctr"/>
            <a:r>
              <a:rPr lang="zh-CN" altLang="en-US" b="1">
                <a:solidFill>
                  <a:srgbClr val="000099"/>
                </a:solidFill>
                <a:latin typeface="微软雅黑" pitchFamily="34" charset="-122"/>
                <a:ea typeface="微软雅黑" pitchFamily="34" charset="-122"/>
                <a:cs typeface="微软雅黑" pitchFamily="34" charset="-122"/>
              </a:rPr>
              <a:t>促成全员的共识、共鸣、共行！</a:t>
            </a:r>
          </a:p>
        </p:txBody>
      </p:sp>
      <p:sp>
        <p:nvSpPr>
          <p:cNvPr id="492553" name="Text Box 2"/>
          <p:cNvSpPr txBox="1">
            <a:spLocks noChangeArrowheads="1"/>
          </p:cNvSpPr>
          <p:nvPr/>
        </p:nvSpPr>
        <p:spPr bwMode="auto">
          <a:xfrm>
            <a:off x="378296" y="652686"/>
            <a:ext cx="7002016" cy="461665"/>
          </a:xfrm>
          <a:prstGeom prst="rect">
            <a:avLst/>
          </a:prstGeom>
          <a:noFill/>
          <a:ln w="9525" algn="ctr">
            <a:noFill/>
            <a:miter lim="800000"/>
          </a:ln>
        </p:spPr>
        <p:txBody>
          <a:bodyPr wrap="square">
            <a:spAutoFit/>
          </a:bodyPr>
          <a:lstStyle/>
          <a:p>
            <a:r>
              <a:rPr lang="en-US" altLang="zh-CN" sz="2400" b="1" dirty="0">
                <a:solidFill>
                  <a:srgbClr val="C00000"/>
                </a:solidFill>
                <a:latin typeface="微软雅黑" pitchFamily="34" charset="-122"/>
                <a:ea typeface="微软雅黑" pitchFamily="34" charset="-122"/>
                <a:cs typeface="微软雅黑" pitchFamily="34" charset="-122"/>
              </a:rPr>
              <a:t>PMRZ</a:t>
            </a:r>
            <a:r>
              <a:rPr lang="zh-CN" altLang="en-US" sz="2400" b="1" dirty="0">
                <a:solidFill>
                  <a:srgbClr val="C00000"/>
                </a:solidFill>
                <a:latin typeface="微软雅黑" pitchFamily="34" charset="-122"/>
                <a:ea typeface="微软雅黑" pitchFamily="34" charset="-122"/>
                <a:cs typeface="微软雅黑" pitchFamily="34" charset="-122"/>
              </a:rPr>
              <a:t>：灵活运用颜色的可视化管理（清晰的标识）</a:t>
            </a:r>
          </a:p>
        </p:txBody>
      </p:sp>
      <p:sp>
        <p:nvSpPr>
          <p:cNvPr id="1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20</a:t>
            </a:fld>
            <a:endParaRPr lang="zh-CN" altLang="en-US"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21</a:t>
            </a:fld>
            <a:endParaRPr lang="zh-CN" altLang="en-US"/>
          </a:p>
        </p:txBody>
      </p:sp>
      <p:sp>
        <p:nvSpPr>
          <p:cNvPr id="4" name="AutoShape 4"/>
          <p:cNvSpPr>
            <a:spLocks noChangeArrowheads="1"/>
          </p:cNvSpPr>
          <p:nvPr/>
        </p:nvSpPr>
        <p:spPr bwMode="auto">
          <a:xfrm>
            <a:off x="2057400" y="3581400"/>
            <a:ext cx="360363" cy="304800"/>
          </a:xfrm>
          <a:prstGeom prst="downArrow">
            <a:avLst>
              <a:gd name="adj1" fmla="val 50000"/>
              <a:gd name="adj2" fmla="val 25000"/>
            </a:avLst>
          </a:prstGeom>
          <a:solidFill>
            <a:srgbClr val="FF0000"/>
          </a:solidFill>
          <a:ln w="9525">
            <a:solidFill>
              <a:schemeClr val="tx1"/>
            </a:solidFill>
            <a:miter lim="800000"/>
          </a:ln>
        </p:spPr>
        <p:txBody>
          <a:bodyPr vert="eaVert" wrap="none" anchor="ctr"/>
          <a:lstStyle/>
          <a:p>
            <a:endParaRPr kumimoji="1" lang="zh-CN" altLang="en-US" sz="2400">
              <a:latin typeface="微软雅黑" pitchFamily="34" charset="-122"/>
              <a:ea typeface="微软雅黑" pitchFamily="34" charset="-122"/>
            </a:endParaRPr>
          </a:p>
        </p:txBody>
      </p:sp>
      <p:sp>
        <p:nvSpPr>
          <p:cNvPr id="5" name="AutoShape 5"/>
          <p:cNvSpPr>
            <a:spLocks noChangeArrowheads="1"/>
          </p:cNvSpPr>
          <p:nvPr/>
        </p:nvSpPr>
        <p:spPr bwMode="auto">
          <a:xfrm>
            <a:off x="2057400" y="4876800"/>
            <a:ext cx="360363" cy="304800"/>
          </a:xfrm>
          <a:prstGeom prst="downArrow">
            <a:avLst>
              <a:gd name="adj1" fmla="val 50000"/>
              <a:gd name="adj2" fmla="val 25000"/>
            </a:avLst>
          </a:prstGeom>
          <a:solidFill>
            <a:srgbClr val="FF0000"/>
          </a:solidFill>
          <a:ln w="9525">
            <a:solidFill>
              <a:schemeClr val="tx1"/>
            </a:solidFill>
            <a:miter lim="800000"/>
          </a:ln>
        </p:spPr>
        <p:txBody>
          <a:bodyPr vert="eaVert" wrap="none" anchor="ctr"/>
          <a:lstStyle/>
          <a:p>
            <a:endParaRPr kumimoji="1" lang="zh-CN" altLang="en-US" sz="2400">
              <a:latin typeface="微软雅黑" pitchFamily="34" charset="-122"/>
              <a:ea typeface="微软雅黑" pitchFamily="34" charset="-122"/>
            </a:endParaRPr>
          </a:p>
        </p:txBody>
      </p:sp>
      <p:sp>
        <p:nvSpPr>
          <p:cNvPr id="6" name="AutoShape 6"/>
          <p:cNvSpPr>
            <a:spLocks noChangeArrowheads="1"/>
          </p:cNvSpPr>
          <p:nvPr/>
        </p:nvSpPr>
        <p:spPr bwMode="auto">
          <a:xfrm>
            <a:off x="2133600" y="2209800"/>
            <a:ext cx="360363" cy="287338"/>
          </a:xfrm>
          <a:prstGeom prst="downArrow">
            <a:avLst>
              <a:gd name="adj1" fmla="val 50000"/>
              <a:gd name="adj2" fmla="val 25000"/>
            </a:avLst>
          </a:prstGeom>
          <a:solidFill>
            <a:srgbClr val="FF0000"/>
          </a:solidFill>
          <a:ln w="9525">
            <a:solidFill>
              <a:schemeClr val="tx1"/>
            </a:solidFill>
            <a:miter lim="800000"/>
          </a:ln>
        </p:spPr>
        <p:txBody>
          <a:bodyPr vert="eaVert" wrap="none" anchor="ctr"/>
          <a:lstStyle/>
          <a:p>
            <a:endParaRPr kumimoji="1" lang="zh-CN" altLang="en-US" sz="2400">
              <a:latin typeface="微软雅黑" pitchFamily="34" charset="-122"/>
              <a:ea typeface="微软雅黑" pitchFamily="34" charset="-122"/>
            </a:endParaRPr>
          </a:p>
        </p:txBody>
      </p:sp>
      <p:sp>
        <p:nvSpPr>
          <p:cNvPr id="9" name="Rectangle 10"/>
          <p:cNvSpPr>
            <a:spLocks noChangeArrowheads="1"/>
          </p:cNvSpPr>
          <p:nvPr/>
        </p:nvSpPr>
        <p:spPr bwMode="auto">
          <a:xfrm>
            <a:off x="838200" y="1219200"/>
            <a:ext cx="3027363" cy="990600"/>
          </a:xfrm>
          <a:prstGeom prst="rect">
            <a:avLst/>
          </a:prstGeom>
          <a:solidFill>
            <a:srgbClr val="99CC00"/>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0" name="Rectangle 11"/>
          <p:cNvSpPr>
            <a:spLocks noChangeArrowheads="1"/>
          </p:cNvSpPr>
          <p:nvPr/>
        </p:nvSpPr>
        <p:spPr bwMode="auto">
          <a:xfrm>
            <a:off x="914400" y="129540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1" name="Rectangle 12"/>
          <p:cNvSpPr>
            <a:spLocks noChangeArrowheads="1"/>
          </p:cNvSpPr>
          <p:nvPr/>
        </p:nvSpPr>
        <p:spPr bwMode="auto">
          <a:xfrm>
            <a:off x="982663" y="1363663"/>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1</a:t>
            </a:r>
          </a:p>
        </p:txBody>
      </p:sp>
      <p:sp>
        <p:nvSpPr>
          <p:cNvPr id="12" name="Rectangle 13"/>
          <p:cNvSpPr>
            <a:spLocks noChangeArrowheads="1"/>
          </p:cNvSpPr>
          <p:nvPr/>
        </p:nvSpPr>
        <p:spPr bwMode="auto">
          <a:xfrm>
            <a:off x="1524000" y="129540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3" name="Rectangle 14"/>
          <p:cNvSpPr>
            <a:spLocks noChangeArrowheads="1"/>
          </p:cNvSpPr>
          <p:nvPr/>
        </p:nvSpPr>
        <p:spPr bwMode="auto">
          <a:xfrm>
            <a:off x="2087563" y="1295400"/>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4" name="Rectangle 15"/>
          <p:cNvSpPr>
            <a:spLocks noChangeArrowheads="1"/>
          </p:cNvSpPr>
          <p:nvPr/>
        </p:nvSpPr>
        <p:spPr bwMode="auto">
          <a:xfrm>
            <a:off x="2667000" y="129540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5" name="Rectangle 16"/>
          <p:cNvSpPr>
            <a:spLocks noChangeArrowheads="1"/>
          </p:cNvSpPr>
          <p:nvPr/>
        </p:nvSpPr>
        <p:spPr bwMode="auto">
          <a:xfrm>
            <a:off x="3276600" y="129540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16" name="Rectangle 17"/>
          <p:cNvSpPr>
            <a:spLocks noChangeArrowheads="1"/>
          </p:cNvSpPr>
          <p:nvPr/>
        </p:nvSpPr>
        <p:spPr bwMode="auto">
          <a:xfrm>
            <a:off x="1600200" y="137160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2</a:t>
            </a:r>
          </a:p>
        </p:txBody>
      </p:sp>
      <p:sp>
        <p:nvSpPr>
          <p:cNvPr id="17" name="Rectangle 18"/>
          <p:cNvSpPr>
            <a:spLocks noChangeArrowheads="1"/>
          </p:cNvSpPr>
          <p:nvPr/>
        </p:nvSpPr>
        <p:spPr bwMode="auto">
          <a:xfrm>
            <a:off x="2163763" y="137160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3</a:t>
            </a:r>
          </a:p>
        </p:txBody>
      </p:sp>
      <p:sp>
        <p:nvSpPr>
          <p:cNvPr id="18" name="Rectangle 19"/>
          <p:cNvSpPr>
            <a:spLocks noChangeArrowheads="1"/>
          </p:cNvSpPr>
          <p:nvPr/>
        </p:nvSpPr>
        <p:spPr bwMode="auto">
          <a:xfrm>
            <a:off x="2743200" y="137160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4</a:t>
            </a:r>
          </a:p>
        </p:txBody>
      </p:sp>
      <p:sp>
        <p:nvSpPr>
          <p:cNvPr id="19" name="Rectangle 20"/>
          <p:cNvSpPr>
            <a:spLocks noChangeArrowheads="1"/>
          </p:cNvSpPr>
          <p:nvPr/>
        </p:nvSpPr>
        <p:spPr bwMode="auto">
          <a:xfrm>
            <a:off x="3352800" y="137160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5</a:t>
            </a:r>
          </a:p>
        </p:txBody>
      </p:sp>
      <p:sp>
        <p:nvSpPr>
          <p:cNvPr id="20" name="Rectangle 21"/>
          <p:cNvSpPr>
            <a:spLocks noChangeArrowheads="1"/>
          </p:cNvSpPr>
          <p:nvPr/>
        </p:nvSpPr>
        <p:spPr bwMode="auto">
          <a:xfrm>
            <a:off x="838200" y="2514600"/>
            <a:ext cx="3048000" cy="1012825"/>
          </a:xfrm>
          <a:prstGeom prst="rect">
            <a:avLst/>
          </a:prstGeom>
          <a:solidFill>
            <a:srgbClr val="99CC00"/>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1" name="Rectangle 22"/>
          <p:cNvSpPr>
            <a:spLocks noChangeArrowheads="1"/>
          </p:cNvSpPr>
          <p:nvPr/>
        </p:nvSpPr>
        <p:spPr bwMode="auto">
          <a:xfrm>
            <a:off x="946150" y="263525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2" name="Rectangle 23"/>
          <p:cNvSpPr>
            <a:spLocks noChangeArrowheads="1"/>
          </p:cNvSpPr>
          <p:nvPr/>
        </p:nvSpPr>
        <p:spPr bwMode="auto">
          <a:xfrm rot="1616372">
            <a:off x="1019175" y="2706688"/>
            <a:ext cx="358775" cy="649287"/>
          </a:xfrm>
          <a:prstGeom prst="rect">
            <a:avLst/>
          </a:prstGeom>
          <a:solidFill>
            <a:srgbClr val="969696"/>
          </a:solidFill>
          <a:ln w="9525">
            <a:solidFill>
              <a:schemeClr val="tx1"/>
            </a:solidFill>
            <a:miter lim="800000"/>
          </a:ln>
          <a:effectLst/>
        </p:spPr>
        <p:txBody>
          <a:bodyPr anchor="ctr"/>
          <a:lstStyle/>
          <a:p>
            <a:pPr algn="ctr">
              <a:defRPr/>
            </a:pPr>
            <a:r>
              <a:rPr lang="zh-CN" altLang="en-US" sz="1200" b="1" dirty="0">
                <a:solidFill>
                  <a:schemeClr val="accent3"/>
                </a:solidFill>
                <a:latin typeface="微软雅黑" pitchFamily="34" charset="-122"/>
                <a:ea typeface="微软雅黑" pitchFamily="34" charset="-122"/>
              </a:rPr>
              <a:t>台车</a:t>
            </a:r>
            <a:r>
              <a:rPr lang="en-US" altLang="zh-CN" sz="1200" b="1" dirty="0">
                <a:solidFill>
                  <a:schemeClr val="accent3"/>
                </a:solidFill>
                <a:latin typeface="微软雅黑" pitchFamily="34" charset="-122"/>
                <a:ea typeface="微软雅黑" pitchFamily="34" charset="-122"/>
              </a:rPr>
              <a:t>1</a:t>
            </a:r>
          </a:p>
        </p:txBody>
      </p:sp>
      <p:sp>
        <p:nvSpPr>
          <p:cNvPr id="23" name="Rectangle 24"/>
          <p:cNvSpPr>
            <a:spLocks noChangeArrowheads="1"/>
          </p:cNvSpPr>
          <p:nvPr/>
        </p:nvSpPr>
        <p:spPr bwMode="auto">
          <a:xfrm>
            <a:off x="1522413" y="2635250"/>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4" name="Rectangle 25"/>
          <p:cNvSpPr>
            <a:spLocks noChangeArrowheads="1"/>
          </p:cNvSpPr>
          <p:nvPr/>
        </p:nvSpPr>
        <p:spPr bwMode="auto">
          <a:xfrm>
            <a:off x="2098675" y="2635250"/>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5" name="Rectangle 26"/>
          <p:cNvSpPr>
            <a:spLocks noChangeArrowheads="1"/>
          </p:cNvSpPr>
          <p:nvPr/>
        </p:nvSpPr>
        <p:spPr bwMode="auto">
          <a:xfrm>
            <a:off x="2674938" y="2635250"/>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6" name="Rectangle 27"/>
          <p:cNvSpPr>
            <a:spLocks noChangeArrowheads="1"/>
          </p:cNvSpPr>
          <p:nvPr/>
        </p:nvSpPr>
        <p:spPr bwMode="auto">
          <a:xfrm>
            <a:off x="3249613" y="2635250"/>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27" name="Rectangle 28"/>
          <p:cNvSpPr>
            <a:spLocks noChangeArrowheads="1"/>
          </p:cNvSpPr>
          <p:nvPr/>
        </p:nvSpPr>
        <p:spPr bwMode="auto">
          <a:xfrm rot="1000354">
            <a:off x="1547813" y="2708275"/>
            <a:ext cx="358775" cy="649288"/>
          </a:xfrm>
          <a:prstGeom prst="rect">
            <a:avLst/>
          </a:prstGeom>
          <a:solidFill>
            <a:srgbClr val="969696"/>
          </a:solidFill>
          <a:ln w="9525">
            <a:solidFill>
              <a:schemeClr val="tx1"/>
            </a:solidFill>
            <a:miter lim="800000"/>
          </a:ln>
        </p:spPr>
        <p:txBody>
          <a:bodyPr anchor="ctr"/>
          <a:lstStyle/>
          <a:p>
            <a:pPr algn="ctr"/>
            <a:r>
              <a:rPr lang="zh-CN" altLang="en-US" sz="1200" b="1">
                <a:solidFill>
                  <a:schemeClr val="bg1"/>
                </a:solidFill>
                <a:latin typeface="微软雅黑" pitchFamily="34" charset="-122"/>
                <a:ea typeface="微软雅黑" pitchFamily="34" charset="-122"/>
              </a:rPr>
              <a:t>台车</a:t>
            </a:r>
            <a:r>
              <a:rPr lang="en-US" altLang="zh-CN" sz="1200" b="1">
                <a:solidFill>
                  <a:schemeClr val="bg1"/>
                </a:solidFill>
                <a:latin typeface="微软雅黑" pitchFamily="34" charset="-122"/>
                <a:ea typeface="微软雅黑" pitchFamily="34" charset="-122"/>
              </a:rPr>
              <a:t>2</a:t>
            </a:r>
          </a:p>
        </p:txBody>
      </p:sp>
      <p:sp>
        <p:nvSpPr>
          <p:cNvPr id="28" name="Rectangle 29"/>
          <p:cNvSpPr>
            <a:spLocks noChangeArrowheads="1"/>
          </p:cNvSpPr>
          <p:nvPr/>
        </p:nvSpPr>
        <p:spPr bwMode="auto">
          <a:xfrm>
            <a:off x="2170113" y="2706688"/>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3</a:t>
            </a:r>
          </a:p>
        </p:txBody>
      </p:sp>
      <p:sp>
        <p:nvSpPr>
          <p:cNvPr id="29" name="Rectangle 30"/>
          <p:cNvSpPr>
            <a:spLocks noChangeArrowheads="1"/>
          </p:cNvSpPr>
          <p:nvPr/>
        </p:nvSpPr>
        <p:spPr bwMode="auto">
          <a:xfrm>
            <a:off x="2746375" y="2706688"/>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5</a:t>
            </a:r>
          </a:p>
        </p:txBody>
      </p:sp>
      <p:sp>
        <p:nvSpPr>
          <p:cNvPr id="30" name="Rectangle 31"/>
          <p:cNvSpPr>
            <a:spLocks noChangeArrowheads="1"/>
          </p:cNvSpPr>
          <p:nvPr/>
        </p:nvSpPr>
        <p:spPr bwMode="auto">
          <a:xfrm rot="-1429257">
            <a:off x="3322638" y="2706688"/>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4</a:t>
            </a:r>
          </a:p>
        </p:txBody>
      </p:sp>
      <p:sp>
        <p:nvSpPr>
          <p:cNvPr id="31" name="Rectangle 32"/>
          <p:cNvSpPr>
            <a:spLocks noChangeArrowheads="1"/>
          </p:cNvSpPr>
          <p:nvPr/>
        </p:nvSpPr>
        <p:spPr bwMode="auto">
          <a:xfrm>
            <a:off x="858838" y="3887788"/>
            <a:ext cx="2951162" cy="936625"/>
          </a:xfrm>
          <a:prstGeom prst="rect">
            <a:avLst/>
          </a:prstGeom>
          <a:solidFill>
            <a:srgbClr val="99CC00"/>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2" name="Rectangle 33"/>
          <p:cNvSpPr>
            <a:spLocks noChangeArrowheads="1"/>
          </p:cNvSpPr>
          <p:nvPr/>
        </p:nvSpPr>
        <p:spPr bwMode="auto">
          <a:xfrm>
            <a:off x="911225" y="3973513"/>
            <a:ext cx="503238" cy="792162"/>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3" name="Rectangle 34"/>
          <p:cNvSpPr>
            <a:spLocks noChangeArrowheads="1"/>
          </p:cNvSpPr>
          <p:nvPr/>
        </p:nvSpPr>
        <p:spPr bwMode="auto">
          <a:xfrm>
            <a:off x="839788" y="4333875"/>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1</a:t>
            </a:r>
          </a:p>
        </p:txBody>
      </p:sp>
      <p:sp>
        <p:nvSpPr>
          <p:cNvPr id="34" name="Rectangle 35"/>
          <p:cNvSpPr>
            <a:spLocks noChangeArrowheads="1"/>
          </p:cNvSpPr>
          <p:nvPr/>
        </p:nvSpPr>
        <p:spPr bwMode="auto">
          <a:xfrm>
            <a:off x="1487488" y="3973513"/>
            <a:ext cx="503237" cy="792162"/>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5" name="Rectangle 36"/>
          <p:cNvSpPr>
            <a:spLocks noChangeArrowheads="1"/>
          </p:cNvSpPr>
          <p:nvPr/>
        </p:nvSpPr>
        <p:spPr bwMode="auto">
          <a:xfrm>
            <a:off x="2098675" y="3941763"/>
            <a:ext cx="503238" cy="792162"/>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6" name="Rectangle 37"/>
          <p:cNvSpPr>
            <a:spLocks noChangeArrowheads="1"/>
          </p:cNvSpPr>
          <p:nvPr/>
        </p:nvSpPr>
        <p:spPr bwMode="auto">
          <a:xfrm>
            <a:off x="2667000" y="3941763"/>
            <a:ext cx="503238" cy="792162"/>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7" name="Rectangle 38"/>
          <p:cNvSpPr>
            <a:spLocks noChangeArrowheads="1"/>
          </p:cNvSpPr>
          <p:nvPr/>
        </p:nvSpPr>
        <p:spPr bwMode="auto">
          <a:xfrm>
            <a:off x="3249613" y="3941763"/>
            <a:ext cx="503237" cy="792162"/>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38" name="Rectangle 39"/>
          <p:cNvSpPr>
            <a:spLocks noChangeArrowheads="1"/>
          </p:cNvSpPr>
          <p:nvPr/>
        </p:nvSpPr>
        <p:spPr bwMode="auto">
          <a:xfrm rot="5400000">
            <a:off x="1416844" y="3899694"/>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2</a:t>
            </a:r>
          </a:p>
        </p:txBody>
      </p:sp>
      <p:sp>
        <p:nvSpPr>
          <p:cNvPr id="39" name="Rectangle 40"/>
          <p:cNvSpPr>
            <a:spLocks noChangeArrowheads="1"/>
          </p:cNvSpPr>
          <p:nvPr/>
        </p:nvSpPr>
        <p:spPr bwMode="auto">
          <a:xfrm>
            <a:off x="2459038" y="404495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3</a:t>
            </a:r>
          </a:p>
        </p:txBody>
      </p:sp>
      <p:sp>
        <p:nvSpPr>
          <p:cNvPr id="40" name="Rectangle 41"/>
          <p:cNvSpPr>
            <a:spLocks noChangeArrowheads="1"/>
          </p:cNvSpPr>
          <p:nvPr/>
        </p:nvSpPr>
        <p:spPr bwMode="auto">
          <a:xfrm>
            <a:off x="3035300" y="4013200"/>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4</a:t>
            </a:r>
          </a:p>
        </p:txBody>
      </p:sp>
      <p:sp>
        <p:nvSpPr>
          <p:cNvPr id="41" name="Rectangle 42"/>
          <p:cNvSpPr>
            <a:spLocks noChangeArrowheads="1"/>
          </p:cNvSpPr>
          <p:nvPr/>
        </p:nvSpPr>
        <p:spPr bwMode="auto">
          <a:xfrm rot="-5400000">
            <a:off x="2964656" y="3436144"/>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5</a:t>
            </a:r>
          </a:p>
        </p:txBody>
      </p:sp>
      <p:sp>
        <p:nvSpPr>
          <p:cNvPr id="42" name="Rectangle 43"/>
          <p:cNvSpPr>
            <a:spLocks noChangeArrowheads="1"/>
          </p:cNvSpPr>
          <p:nvPr/>
        </p:nvSpPr>
        <p:spPr bwMode="auto">
          <a:xfrm>
            <a:off x="868363" y="5164138"/>
            <a:ext cx="2951162" cy="936625"/>
          </a:xfrm>
          <a:prstGeom prst="rect">
            <a:avLst/>
          </a:prstGeom>
          <a:solidFill>
            <a:srgbClr val="99CC00"/>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3" name="Rectangle 44"/>
          <p:cNvSpPr>
            <a:spLocks noChangeArrowheads="1"/>
          </p:cNvSpPr>
          <p:nvPr/>
        </p:nvSpPr>
        <p:spPr bwMode="auto">
          <a:xfrm>
            <a:off x="939800" y="5235575"/>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4" name="Rectangle 45"/>
          <p:cNvSpPr>
            <a:spLocks noChangeArrowheads="1"/>
          </p:cNvSpPr>
          <p:nvPr/>
        </p:nvSpPr>
        <p:spPr bwMode="auto">
          <a:xfrm>
            <a:off x="1516063" y="5235575"/>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5" name="Rectangle 46"/>
          <p:cNvSpPr>
            <a:spLocks noChangeArrowheads="1"/>
          </p:cNvSpPr>
          <p:nvPr/>
        </p:nvSpPr>
        <p:spPr bwMode="auto">
          <a:xfrm>
            <a:off x="2092325" y="5235575"/>
            <a:ext cx="503238"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6" name="Rectangle 47"/>
          <p:cNvSpPr>
            <a:spLocks noChangeArrowheads="1"/>
          </p:cNvSpPr>
          <p:nvPr/>
        </p:nvSpPr>
        <p:spPr bwMode="auto">
          <a:xfrm>
            <a:off x="2668588" y="5235575"/>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7" name="Rectangle 48"/>
          <p:cNvSpPr>
            <a:spLocks noChangeArrowheads="1"/>
          </p:cNvSpPr>
          <p:nvPr/>
        </p:nvSpPr>
        <p:spPr bwMode="auto">
          <a:xfrm>
            <a:off x="3243263" y="5235575"/>
            <a:ext cx="503237" cy="792163"/>
          </a:xfrm>
          <a:prstGeom prst="rect">
            <a:avLst/>
          </a:prstGeom>
          <a:solidFill>
            <a:srgbClr val="FFFFFF"/>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48" name="Rectangle 49"/>
          <p:cNvSpPr>
            <a:spLocks noChangeArrowheads="1"/>
          </p:cNvSpPr>
          <p:nvPr/>
        </p:nvSpPr>
        <p:spPr bwMode="auto">
          <a:xfrm rot="2676292">
            <a:off x="1298575" y="5091113"/>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2</a:t>
            </a:r>
          </a:p>
        </p:txBody>
      </p:sp>
      <p:sp>
        <p:nvSpPr>
          <p:cNvPr id="49" name="Rectangle 50"/>
          <p:cNvSpPr>
            <a:spLocks noChangeArrowheads="1"/>
          </p:cNvSpPr>
          <p:nvPr/>
        </p:nvSpPr>
        <p:spPr bwMode="auto">
          <a:xfrm rot="-3043813">
            <a:off x="3498056" y="4960144"/>
            <a:ext cx="358775" cy="649288"/>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5</a:t>
            </a:r>
          </a:p>
        </p:txBody>
      </p:sp>
      <p:sp>
        <p:nvSpPr>
          <p:cNvPr id="50" name="Rectangle 51"/>
          <p:cNvSpPr>
            <a:spLocks noChangeArrowheads="1"/>
          </p:cNvSpPr>
          <p:nvPr/>
        </p:nvSpPr>
        <p:spPr bwMode="auto">
          <a:xfrm>
            <a:off x="2162175" y="5378450"/>
            <a:ext cx="144463"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1" name="Rectangle 52"/>
          <p:cNvSpPr>
            <a:spLocks noChangeArrowheads="1"/>
          </p:cNvSpPr>
          <p:nvPr/>
        </p:nvSpPr>
        <p:spPr bwMode="auto">
          <a:xfrm>
            <a:off x="2306638" y="5378450"/>
            <a:ext cx="144462"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2" name="Rectangle 53"/>
          <p:cNvSpPr>
            <a:spLocks noChangeArrowheads="1"/>
          </p:cNvSpPr>
          <p:nvPr/>
        </p:nvSpPr>
        <p:spPr bwMode="auto">
          <a:xfrm>
            <a:off x="2235200" y="5522913"/>
            <a:ext cx="144463"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3" name="Rectangle 54"/>
          <p:cNvSpPr>
            <a:spLocks noChangeArrowheads="1"/>
          </p:cNvSpPr>
          <p:nvPr/>
        </p:nvSpPr>
        <p:spPr bwMode="auto">
          <a:xfrm>
            <a:off x="1946275" y="6242050"/>
            <a:ext cx="144463"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4" name="Rectangle 55"/>
          <p:cNvSpPr>
            <a:spLocks noChangeArrowheads="1"/>
          </p:cNvSpPr>
          <p:nvPr/>
        </p:nvSpPr>
        <p:spPr bwMode="auto">
          <a:xfrm>
            <a:off x="2090738" y="6242050"/>
            <a:ext cx="144462"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5" name="Rectangle 56"/>
          <p:cNvSpPr>
            <a:spLocks noChangeArrowheads="1"/>
          </p:cNvSpPr>
          <p:nvPr/>
        </p:nvSpPr>
        <p:spPr bwMode="auto">
          <a:xfrm>
            <a:off x="1946275" y="6386513"/>
            <a:ext cx="144463"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6" name="Rectangle 57"/>
          <p:cNvSpPr>
            <a:spLocks noChangeArrowheads="1"/>
          </p:cNvSpPr>
          <p:nvPr/>
        </p:nvSpPr>
        <p:spPr bwMode="auto">
          <a:xfrm>
            <a:off x="2090738" y="6386513"/>
            <a:ext cx="144462"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7" name="Rectangle 58"/>
          <p:cNvSpPr>
            <a:spLocks noChangeArrowheads="1"/>
          </p:cNvSpPr>
          <p:nvPr/>
        </p:nvSpPr>
        <p:spPr bwMode="auto">
          <a:xfrm>
            <a:off x="2738438" y="5378450"/>
            <a:ext cx="144462"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8" name="Rectangle 59"/>
          <p:cNvSpPr>
            <a:spLocks noChangeArrowheads="1"/>
          </p:cNvSpPr>
          <p:nvPr/>
        </p:nvSpPr>
        <p:spPr bwMode="auto">
          <a:xfrm>
            <a:off x="2882900" y="5378450"/>
            <a:ext cx="144463"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59" name="Rectangle 60"/>
          <p:cNvSpPr>
            <a:spLocks noChangeArrowheads="1"/>
          </p:cNvSpPr>
          <p:nvPr/>
        </p:nvSpPr>
        <p:spPr bwMode="auto">
          <a:xfrm>
            <a:off x="2738438" y="5522913"/>
            <a:ext cx="144462"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0" name="Rectangle 61"/>
          <p:cNvSpPr>
            <a:spLocks noChangeArrowheads="1"/>
          </p:cNvSpPr>
          <p:nvPr/>
        </p:nvSpPr>
        <p:spPr bwMode="auto">
          <a:xfrm>
            <a:off x="2882900" y="5522913"/>
            <a:ext cx="144463"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1" name="Rectangle 62"/>
          <p:cNvSpPr>
            <a:spLocks noChangeArrowheads="1"/>
          </p:cNvSpPr>
          <p:nvPr/>
        </p:nvSpPr>
        <p:spPr bwMode="auto">
          <a:xfrm>
            <a:off x="2738438" y="5667375"/>
            <a:ext cx="144462"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2" name="Rectangle 63"/>
          <p:cNvSpPr>
            <a:spLocks noChangeArrowheads="1"/>
          </p:cNvSpPr>
          <p:nvPr/>
        </p:nvSpPr>
        <p:spPr bwMode="auto">
          <a:xfrm>
            <a:off x="2882900" y="5667375"/>
            <a:ext cx="144463" cy="144463"/>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3" name="Rectangle 64"/>
          <p:cNvSpPr>
            <a:spLocks noChangeArrowheads="1"/>
          </p:cNvSpPr>
          <p:nvPr/>
        </p:nvSpPr>
        <p:spPr bwMode="auto">
          <a:xfrm>
            <a:off x="2738438" y="5811838"/>
            <a:ext cx="144462"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4" name="Rectangle 65"/>
          <p:cNvSpPr>
            <a:spLocks noChangeArrowheads="1"/>
          </p:cNvSpPr>
          <p:nvPr/>
        </p:nvSpPr>
        <p:spPr bwMode="auto">
          <a:xfrm>
            <a:off x="2882900" y="5811838"/>
            <a:ext cx="144463" cy="144462"/>
          </a:xfrm>
          <a:prstGeom prst="rect">
            <a:avLst/>
          </a:prstGeom>
          <a:solidFill>
            <a:schemeClr val="accent1"/>
          </a:solidFill>
          <a:ln w="9525">
            <a:solidFill>
              <a:schemeClr val="tx1"/>
            </a:solidFill>
            <a:miter lim="800000"/>
          </a:ln>
        </p:spPr>
        <p:txBody>
          <a:bodyPr wrap="none" anchor="ctr"/>
          <a:lstStyle/>
          <a:p>
            <a:endParaRPr kumimoji="1" lang="zh-CN" altLang="en-US" sz="2400">
              <a:latin typeface="微软雅黑" pitchFamily="34" charset="-122"/>
              <a:ea typeface="微软雅黑" pitchFamily="34" charset="-122"/>
            </a:endParaRPr>
          </a:p>
        </p:txBody>
      </p:sp>
      <p:sp>
        <p:nvSpPr>
          <p:cNvPr id="65" name="AutoShape 66"/>
          <p:cNvSpPr>
            <a:spLocks noChangeArrowheads="1"/>
          </p:cNvSpPr>
          <p:nvPr/>
        </p:nvSpPr>
        <p:spPr bwMode="auto">
          <a:xfrm>
            <a:off x="5029200" y="1219200"/>
            <a:ext cx="3168650" cy="863600"/>
          </a:xfrm>
          <a:prstGeom prst="wedgeRoundRectCallout">
            <a:avLst>
              <a:gd name="adj1" fmla="val -88125"/>
              <a:gd name="adj2" fmla="val 24264"/>
              <a:gd name="adj3" fmla="val 16667"/>
            </a:avLst>
          </a:prstGeom>
          <a:solidFill>
            <a:srgbClr val="53FBFB"/>
          </a:solidFill>
          <a:ln w="9525">
            <a:solidFill>
              <a:schemeClr val="tx1"/>
            </a:solidFill>
            <a:miter lim="800000"/>
          </a:ln>
        </p:spPr>
        <p:txBody>
          <a:bodyPr anchor="ctr"/>
          <a:lstStyle/>
          <a:p>
            <a:pPr algn="ctr"/>
            <a:r>
              <a:rPr lang="zh-CN" altLang="en-US">
                <a:latin typeface="微软雅黑" pitchFamily="34" charset="-122"/>
                <a:ea typeface="微软雅黑" pitchFamily="34" charset="-122"/>
              </a:rPr>
              <a:t>用白线划分的部品放置场</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横竖（</a:t>
            </a:r>
            <a:r>
              <a:rPr lang="en-US" altLang="zh-CN">
                <a:latin typeface="微软雅黑" pitchFamily="34" charset="-122"/>
                <a:ea typeface="微软雅黑" pitchFamily="34" charset="-122"/>
              </a:rPr>
              <a:t>X\Y</a:t>
            </a:r>
            <a:r>
              <a:rPr lang="zh-CN" altLang="en-US">
                <a:latin typeface="微软雅黑" pitchFamily="34" charset="-122"/>
                <a:ea typeface="微软雅黑" pitchFamily="34" charset="-122"/>
              </a:rPr>
              <a:t>轴）白线划分设置</a:t>
            </a:r>
            <a:r>
              <a:rPr lang="en-US" altLang="zh-CN">
                <a:latin typeface="微软雅黑" pitchFamily="34" charset="-122"/>
                <a:ea typeface="微软雅黑" pitchFamily="34" charset="-122"/>
              </a:rPr>
              <a:t>5</a:t>
            </a:r>
            <a:r>
              <a:rPr lang="zh-CN" altLang="en-US">
                <a:latin typeface="微软雅黑" pitchFamily="34" charset="-122"/>
                <a:ea typeface="微软雅黑" pitchFamily="34" charset="-122"/>
              </a:rPr>
              <a:t>台设备的位置（场所的规则）</a:t>
            </a:r>
          </a:p>
        </p:txBody>
      </p:sp>
      <p:sp>
        <p:nvSpPr>
          <p:cNvPr id="66" name="AutoShape 67"/>
          <p:cNvSpPr>
            <a:spLocks noChangeArrowheads="1"/>
          </p:cNvSpPr>
          <p:nvPr/>
        </p:nvSpPr>
        <p:spPr bwMode="auto">
          <a:xfrm>
            <a:off x="5105400" y="2362200"/>
            <a:ext cx="3109913" cy="863600"/>
          </a:xfrm>
          <a:prstGeom prst="wedgeRoundRectCallout">
            <a:avLst>
              <a:gd name="adj1" fmla="val -92282"/>
              <a:gd name="adj2" fmla="val 48528"/>
              <a:gd name="adj3" fmla="val 16667"/>
            </a:avLst>
          </a:prstGeom>
          <a:solidFill>
            <a:srgbClr val="53FBFB"/>
          </a:solidFill>
          <a:ln w="9525">
            <a:solidFill>
              <a:schemeClr val="tx1"/>
            </a:solidFill>
            <a:miter lim="800000"/>
          </a:ln>
        </p:spPr>
        <p:txBody>
          <a:bodyPr anchor="ctr"/>
          <a:lstStyle/>
          <a:p>
            <a:pPr algn="ctr"/>
            <a:r>
              <a:rPr lang="zh-CN" altLang="en-US">
                <a:latin typeface="微软雅黑" pitchFamily="34" charset="-122"/>
                <a:ea typeface="微软雅黑" pitchFamily="34" charset="-122"/>
              </a:rPr>
              <a:t>稍微越线或稍微倾斜可以吗？</a:t>
            </a:r>
          </a:p>
        </p:txBody>
      </p:sp>
      <p:sp>
        <p:nvSpPr>
          <p:cNvPr id="67" name="AutoShape 68"/>
          <p:cNvSpPr>
            <a:spLocks noChangeArrowheads="1"/>
          </p:cNvSpPr>
          <p:nvPr/>
        </p:nvSpPr>
        <p:spPr bwMode="auto">
          <a:xfrm>
            <a:off x="5143500" y="3500438"/>
            <a:ext cx="3071813" cy="863600"/>
          </a:xfrm>
          <a:prstGeom prst="wedgeRoundRectCallout">
            <a:avLst>
              <a:gd name="adj1" fmla="val -96444"/>
              <a:gd name="adj2" fmla="val 34741"/>
              <a:gd name="adj3" fmla="val 16667"/>
            </a:avLst>
          </a:prstGeom>
          <a:solidFill>
            <a:srgbClr val="53FBFB"/>
          </a:solidFill>
          <a:ln w="9525">
            <a:solidFill>
              <a:schemeClr val="tx1"/>
            </a:solidFill>
            <a:miter lim="800000"/>
          </a:ln>
        </p:spPr>
        <p:txBody>
          <a:bodyPr anchor="ctr"/>
          <a:lstStyle/>
          <a:p>
            <a:pPr algn="ctr"/>
            <a:r>
              <a:rPr lang="zh-CN" altLang="en-US">
                <a:latin typeface="微软雅黑" pitchFamily="34" charset="-122"/>
                <a:ea typeface="微软雅黑" pitchFamily="34" charset="-122"/>
              </a:rPr>
              <a:t>稍微</a:t>
            </a: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这样的程度</a:t>
            </a:r>
            <a:r>
              <a:rPr lang="en-US" altLang="zh-CN">
                <a:latin typeface="微软雅黑" pitchFamily="34" charset="-122"/>
                <a:ea typeface="微软雅黑" pitchFamily="34" charset="-122"/>
              </a:rPr>
              <a:t>……</a:t>
            </a:r>
          </a:p>
          <a:p>
            <a:pPr algn="ctr"/>
            <a:r>
              <a:rPr lang="en-US" altLang="zh-CN">
                <a:latin typeface="微软雅黑" pitchFamily="34" charset="-122"/>
                <a:ea typeface="微软雅黑" pitchFamily="34" charset="-122"/>
              </a:rPr>
              <a:t>(</a:t>
            </a:r>
            <a:r>
              <a:rPr lang="zh-CN" altLang="en-US">
                <a:latin typeface="微软雅黑" pitchFamily="34" charset="-122"/>
                <a:ea typeface="微软雅黑" pitchFamily="34" charset="-122"/>
              </a:rPr>
              <a:t>渐渐扩大</a:t>
            </a:r>
            <a:r>
              <a:rPr lang="en-US" altLang="zh-CN">
                <a:latin typeface="微软雅黑" pitchFamily="34" charset="-122"/>
                <a:ea typeface="微软雅黑" pitchFamily="34" charset="-122"/>
              </a:rPr>
              <a:t>)</a:t>
            </a:r>
          </a:p>
        </p:txBody>
      </p:sp>
      <p:sp>
        <p:nvSpPr>
          <p:cNvPr id="68" name="AutoShape 69"/>
          <p:cNvSpPr>
            <a:spLocks noChangeArrowheads="1"/>
          </p:cNvSpPr>
          <p:nvPr/>
        </p:nvSpPr>
        <p:spPr bwMode="auto">
          <a:xfrm>
            <a:off x="5143500" y="4643438"/>
            <a:ext cx="3071813" cy="863600"/>
          </a:xfrm>
          <a:prstGeom prst="wedgeRoundRectCallout">
            <a:avLst>
              <a:gd name="adj1" fmla="val -110921"/>
              <a:gd name="adj2" fmla="val 74815"/>
              <a:gd name="adj3" fmla="val 16667"/>
            </a:avLst>
          </a:prstGeom>
          <a:solidFill>
            <a:srgbClr val="53FBFB"/>
          </a:solidFill>
          <a:ln w="9525">
            <a:solidFill>
              <a:schemeClr val="tx1"/>
            </a:solidFill>
            <a:miter lim="800000"/>
          </a:ln>
        </p:spPr>
        <p:txBody>
          <a:bodyPr anchor="ctr"/>
          <a:lstStyle/>
          <a:p>
            <a:pPr algn="ctr"/>
            <a:r>
              <a:rPr lang="zh-CN" altLang="en-US">
                <a:latin typeface="微软雅黑" pitchFamily="34" charset="-122"/>
                <a:ea typeface="微软雅黑" pitchFamily="34" charset="-122"/>
              </a:rPr>
              <a:t>终于什么东西都放在放置场了，反正都放在附近了，什么是原来的姿态全然不知了！</a:t>
            </a:r>
          </a:p>
        </p:txBody>
      </p:sp>
      <p:sp>
        <p:nvSpPr>
          <p:cNvPr id="69" name="Rectangle 71"/>
          <p:cNvSpPr>
            <a:spLocks noChangeArrowheads="1"/>
          </p:cNvSpPr>
          <p:nvPr/>
        </p:nvSpPr>
        <p:spPr bwMode="auto">
          <a:xfrm>
            <a:off x="4572000" y="1268413"/>
            <a:ext cx="433388" cy="287337"/>
          </a:xfrm>
          <a:prstGeom prst="rect">
            <a:avLst/>
          </a:prstGeom>
          <a:solidFill>
            <a:srgbClr val="A0F272"/>
          </a:solidFill>
          <a:ln w="9525">
            <a:noFill/>
            <a:miter lim="800000"/>
          </a:ln>
        </p:spPr>
        <p:txBody>
          <a:bodyPr wrap="none" anchor="ctr"/>
          <a:lstStyle/>
          <a:p>
            <a:pPr algn="ctr"/>
            <a:r>
              <a:rPr lang="zh-CN" altLang="en-US" sz="1800">
                <a:latin typeface="微软雅黑" pitchFamily="34" charset="-122"/>
                <a:ea typeface="微软雅黑" pitchFamily="34" charset="-122"/>
              </a:rPr>
              <a:t>（</a:t>
            </a:r>
            <a:r>
              <a:rPr lang="en-US" altLang="zh-CN" sz="1800">
                <a:latin typeface="微软雅黑" pitchFamily="34" charset="-122"/>
                <a:ea typeface="微软雅黑" pitchFamily="34" charset="-122"/>
              </a:rPr>
              <a:t>1</a:t>
            </a:r>
            <a:r>
              <a:rPr lang="zh-CN" altLang="en-US" sz="1800">
                <a:latin typeface="微软雅黑" pitchFamily="34" charset="-122"/>
                <a:ea typeface="微软雅黑" pitchFamily="34" charset="-122"/>
              </a:rPr>
              <a:t>）</a:t>
            </a:r>
          </a:p>
        </p:txBody>
      </p:sp>
      <p:sp>
        <p:nvSpPr>
          <p:cNvPr id="70" name="Rectangle 72"/>
          <p:cNvSpPr>
            <a:spLocks noChangeArrowheads="1"/>
          </p:cNvSpPr>
          <p:nvPr/>
        </p:nvSpPr>
        <p:spPr bwMode="auto">
          <a:xfrm>
            <a:off x="4643438" y="2428875"/>
            <a:ext cx="433387" cy="287338"/>
          </a:xfrm>
          <a:prstGeom prst="rect">
            <a:avLst/>
          </a:prstGeom>
          <a:solidFill>
            <a:srgbClr val="A0F272"/>
          </a:solidFill>
          <a:ln w="9525">
            <a:noFill/>
            <a:miter lim="800000"/>
          </a:ln>
        </p:spPr>
        <p:txBody>
          <a:bodyPr wrap="none" anchor="ctr"/>
          <a:lstStyle/>
          <a:p>
            <a:pPr algn="ctr"/>
            <a:r>
              <a:rPr lang="zh-CN" altLang="en-US" sz="1800">
                <a:latin typeface="微软雅黑" pitchFamily="34" charset="-122"/>
                <a:ea typeface="微软雅黑" pitchFamily="34" charset="-122"/>
              </a:rPr>
              <a:t>（</a:t>
            </a:r>
            <a:r>
              <a:rPr lang="en-US" altLang="zh-CN" sz="1800">
                <a:latin typeface="微软雅黑" pitchFamily="34" charset="-122"/>
                <a:ea typeface="微软雅黑" pitchFamily="34" charset="-122"/>
              </a:rPr>
              <a:t>2</a:t>
            </a:r>
            <a:r>
              <a:rPr lang="zh-CN" altLang="en-US" sz="1800">
                <a:latin typeface="微软雅黑" pitchFamily="34" charset="-122"/>
                <a:ea typeface="微软雅黑" pitchFamily="34" charset="-122"/>
              </a:rPr>
              <a:t>）</a:t>
            </a:r>
          </a:p>
        </p:txBody>
      </p:sp>
      <p:sp>
        <p:nvSpPr>
          <p:cNvPr id="71" name="Rectangle 73"/>
          <p:cNvSpPr>
            <a:spLocks noChangeArrowheads="1"/>
          </p:cNvSpPr>
          <p:nvPr/>
        </p:nvSpPr>
        <p:spPr bwMode="auto">
          <a:xfrm>
            <a:off x="4681538" y="3643313"/>
            <a:ext cx="433387" cy="287337"/>
          </a:xfrm>
          <a:prstGeom prst="rect">
            <a:avLst/>
          </a:prstGeom>
          <a:solidFill>
            <a:srgbClr val="A0F272"/>
          </a:solidFill>
          <a:ln w="9525">
            <a:noFill/>
            <a:miter lim="800000"/>
          </a:ln>
        </p:spPr>
        <p:txBody>
          <a:bodyPr wrap="none" anchor="ctr"/>
          <a:lstStyle/>
          <a:p>
            <a:pPr algn="ctr"/>
            <a:r>
              <a:rPr lang="zh-CN" altLang="en-US" sz="1800">
                <a:latin typeface="微软雅黑" pitchFamily="34" charset="-122"/>
                <a:ea typeface="微软雅黑" pitchFamily="34" charset="-122"/>
              </a:rPr>
              <a:t>（</a:t>
            </a:r>
            <a:r>
              <a:rPr lang="en-US" altLang="zh-CN" sz="1800">
                <a:latin typeface="微软雅黑" pitchFamily="34" charset="-122"/>
                <a:ea typeface="微软雅黑" pitchFamily="34" charset="-122"/>
              </a:rPr>
              <a:t>3</a:t>
            </a:r>
            <a:r>
              <a:rPr lang="zh-CN" altLang="en-US" sz="1800">
                <a:latin typeface="微软雅黑" pitchFamily="34" charset="-122"/>
                <a:ea typeface="微软雅黑" pitchFamily="34" charset="-122"/>
              </a:rPr>
              <a:t>）</a:t>
            </a:r>
          </a:p>
        </p:txBody>
      </p:sp>
      <p:sp>
        <p:nvSpPr>
          <p:cNvPr id="72" name="Rectangle 74"/>
          <p:cNvSpPr>
            <a:spLocks noChangeArrowheads="1"/>
          </p:cNvSpPr>
          <p:nvPr/>
        </p:nvSpPr>
        <p:spPr bwMode="auto">
          <a:xfrm>
            <a:off x="4687888" y="4786313"/>
            <a:ext cx="433387" cy="287337"/>
          </a:xfrm>
          <a:prstGeom prst="rect">
            <a:avLst/>
          </a:prstGeom>
          <a:solidFill>
            <a:srgbClr val="A0F272"/>
          </a:solidFill>
          <a:ln w="9525">
            <a:noFill/>
            <a:miter lim="800000"/>
          </a:ln>
        </p:spPr>
        <p:txBody>
          <a:bodyPr wrap="none" anchor="ctr"/>
          <a:lstStyle/>
          <a:p>
            <a:pPr algn="ctr"/>
            <a:r>
              <a:rPr lang="zh-CN" altLang="en-US" sz="1800">
                <a:latin typeface="微软雅黑" pitchFamily="34" charset="-122"/>
                <a:ea typeface="微软雅黑" pitchFamily="34" charset="-122"/>
              </a:rPr>
              <a:t>（</a:t>
            </a:r>
            <a:r>
              <a:rPr lang="en-US" altLang="zh-CN" sz="1800">
                <a:latin typeface="微软雅黑" pitchFamily="34" charset="-122"/>
                <a:ea typeface="微软雅黑" pitchFamily="34" charset="-122"/>
              </a:rPr>
              <a:t>4</a:t>
            </a:r>
            <a:r>
              <a:rPr lang="zh-CN" altLang="en-US" sz="1800">
                <a:latin typeface="微软雅黑" pitchFamily="34" charset="-122"/>
                <a:ea typeface="微软雅黑" pitchFamily="34" charset="-122"/>
              </a:rPr>
              <a:t>）</a:t>
            </a:r>
          </a:p>
        </p:txBody>
      </p:sp>
      <p:sp>
        <p:nvSpPr>
          <p:cNvPr id="73" name="Rectangle 75"/>
          <p:cNvSpPr>
            <a:spLocks noChangeArrowheads="1"/>
          </p:cNvSpPr>
          <p:nvPr/>
        </p:nvSpPr>
        <p:spPr bwMode="auto">
          <a:xfrm>
            <a:off x="1298575" y="5954713"/>
            <a:ext cx="358775" cy="649287"/>
          </a:xfrm>
          <a:prstGeom prst="rect">
            <a:avLst/>
          </a:prstGeom>
          <a:solidFill>
            <a:srgbClr val="969696"/>
          </a:solidFill>
          <a:ln w="9525">
            <a:solidFill>
              <a:schemeClr val="tx1"/>
            </a:solidFill>
            <a:miter lim="800000"/>
          </a:ln>
        </p:spPr>
        <p:txBody>
          <a:bodyPr anchor="ctr"/>
          <a:lstStyle/>
          <a:p>
            <a:pPr algn="ctr"/>
            <a:r>
              <a:rPr lang="zh-CN" altLang="en-US" sz="1200">
                <a:solidFill>
                  <a:schemeClr val="bg1"/>
                </a:solidFill>
                <a:latin typeface="微软雅黑" pitchFamily="34" charset="-122"/>
                <a:ea typeface="微软雅黑" pitchFamily="34" charset="-122"/>
              </a:rPr>
              <a:t>台车</a:t>
            </a:r>
            <a:r>
              <a:rPr lang="en-US" altLang="zh-CN" sz="1200">
                <a:solidFill>
                  <a:schemeClr val="bg1"/>
                </a:solidFill>
                <a:latin typeface="微软雅黑" pitchFamily="34" charset="-122"/>
                <a:ea typeface="微软雅黑" pitchFamily="34" charset="-122"/>
              </a:rPr>
              <a:t>1</a:t>
            </a:r>
          </a:p>
        </p:txBody>
      </p:sp>
      <p:sp>
        <p:nvSpPr>
          <p:cNvPr id="74" name="Rectangle 76"/>
          <p:cNvSpPr>
            <a:spLocks noChangeArrowheads="1"/>
          </p:cNvSpPr>
          <p:nvPr/>
        </p:nvSpPr>
        <p:spPr bwMode="auto">
          <a:xfrm>
            <a:off x="8388350" y="1196082"/>
            <a:ext cx="642938" cy="5257254"/>
          </a:xfrm>
          <a:prstGeom prst="rect">
            <a:avLst/>
          </a:prstGeom>
          <a:solidFill>
            <a:srgbClr val="F6F127"/>
          </a:solidFill>
          <a:ln w="9525">
            <a:solidFill>
              <a:schemeClr val="tx1"/>
            </a:solidFill>
            <a:miter lim="800000"/>
          </a:ln>
        </p:spPr>
        <p:txBody>
          <a:bodyPr vert="eaVert" anchor="ctr"/>
          <a:lstStyle/>
          <a:p>
            <a:r>
              <a:rPr lang="zh-CN" altLang="en-US" sz="1800" b="1" dirty="0">
                <a:solidFill>
                  <a:srgbClr val="1A0CD6"/>
                </a:solidFill>
                <a:latin typeface="微软雅黑" pitchFamily="34" charset="-122"/>
                <a:ea typeface="微软雅黑" pitchFamily="34" charset="-122"/>
              </a:rPr>
              <a:t>场所的混乱来自于</a:t>
            </a:r>
            <a:r>
              <a:rPr lang="en-US" altLang="zh-CN" sz="1800" b="1" dirty="0">
                <a:latin typeface="微软雅黑" pitchFamily="34" charset="-122"/>
                <a:ea typeface="微软雅黑" pitchFamily="34" charset="-122"/>
              </a:rPr>
              <a:t>︻</a:t>
            </a:r>
            <a:r>
              <a:rPr lang="zh-CN" altLang="en-US" sz="1800" b="1" dirty="0">
                <a:solidFill>
                  <a:srgbClr val="1A0CD6"/>
                </a:solidFill>
                <a:latin typeface="微软雅黑" pitchFamily="34" charset="-122"/>
                <a:ea typeface="微软雅黑" pitchFamily="34" charset="-122"/>
              </a:rPr>
              <a:t>大约</a:t>
            </a:r>
            <a:r>
              <a:rPr lang="en-US" altLang="zh-CN" sz="1800" b="1" dirty="0">
                <a:latin typeface="微软雅黑" pitchFamily="34" charset="-122"/>
                <a:ea typeface="微软雅黑" pitchFamily="34" charset="-122"/>
              </a:rPr>
              <a:t>︼︻</a:t>
            </a:r>
            <a:r>
              <a:rPr lang="zh-CN" altLang="en-US" sz="1800" b="1" dirty="0">
                <a:solidFill>
                  <a:srgbClr val="1A0CD6"/>
                </a:solidFill>
                <a:latin typeface="微软雅黑" pitchFamily="34" charset="-122"/>
                <a:ea typeface="微软雅黑" pitchFamily="34" charset="-122"/>
              </a:rPr>
              <a:t>大概</a:t>
            </a:r>
            <a:r>
              <a:rPr lang="en-US" altLang="zh-CN" sz="1800" b="1" dirty="0">
                <a:latin typeface="微软雅黑" pitchFamily="34" charset="-122"/>
                <a:ea typeface="微软雅黑" pitchFamily="34" charset="-122"/>
              </a:rPr>
              <a:t>︼</a:t>
            </a:r>
            <a:r>
              <a:rPr lang="zh-CN" altLang="en-US" b="1" dirty="0">
                <a:solidFill>
                  <a:srgbClr val="1A0CD6"/>
                </a:solidFill>
                <a:latin typeface="微软雅黑" pitchFamily="34" charset="-122"/>
                <a:ea typeface="微软雅黑" pitchFamily="34" charset="-122"/>
              </a:rPr>
              <a:t>等模模糊词汇</a:t>
            </a:r>
          </a:p>
        </p:txBody>
      </p:sp>
      <p:sp>
        <p:nvSpPr>
          <p:cNvPr id="75" name="Rectangle 73"/>
          <p:cNvSpPr>
            <a:spLocks noChangeArrowheads="1"/>
          </p:cNvSpPr>
          <p:nvPr/>
        </p:nvSpPr>
        <p:spPr bwMode="auto">
          <a:xfrm>
            <a:off x="395536" y="548680"/>
            <a:ext cx="5472608" cy="504056"/>
          </a:xfrm>
          <a:prstGeom prst="rect">
            <a:avLst/>
          </a:prstGeom>
          <a:noFill/>
          <a:ln w="9525">
            <a:noFill/>
            <a:miter lim="800000"/>
          </a:ln>
          <a:effectLst/>
        </p:spPr>
        <p:txBody>
          <a:bodyPr vert="horz" wrap="none" anchor="ctr"/>
          <a:lstStyle/>
          <a:p>
            <a:r>
              <a:rPr lang="zh-CN" altLang="en-US" sz="2400" b="1" dirty="0">
                <a:solidFill>
                  <a:srgbClr val="C00000"/>
                </a:solidFill>
                <a:latin typeface="微软雅黑" pitchFamily="34" charset="-122"/>
                <a:ea typeface="微软雅黑" pitchFamily="34" charset="-122"/>
                <a:cs typeface="微软雅黑" pitchFamily="34" charset="-122"/>
              </a:rPr>
              <a:t>落实规范   持之以恒</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05036" y="476672"/>
            <a:ext cx="6399212" cy="576064"/>
          </a:xfrm>
          <a:prstGeom prst="rect">
            <a:avLst/>
          </a:prstGeom>
          <a:noFill/>
          <a:ln w="9525">
            <a:noFill/>
            <a:miter lim="800000"/>
          </a:ln>
        </p:spPr>
        <p:txBody>
          <a:bodyPr vert="horz" wrap="square" lIns="91440" tIns="45720" rIns="91440" bIns="45720" numCol="1" anchor="ctr" anchorCtr="0" compatLnSpc="1"/>
          <a:lstStyle/>
          <a:p>
            <a:pPr marL="0" marR="0" lvl="0" indent="0" defTabSz="914400" rtl="0" eaLnBrk="0" fontAlgn="base" latinLnBrk="0" hangingPunct="0">
              <a:lnSpc>
                <a:spcPct val="100000"/>
              </a:lnSpc>
              <a:spcBef>
                <a:spcPct val="0"/>
              </a:spcBef>
              <a:spcAft>
                <a:spcPct val="0"/>
              </a:spcAft>
              <a:buClrTx/>
              <a:buSzTx/>
              <a:buFontTx/>
              <a:buNone/>
              <a:defRPr/>
            </a:pPr>
            <a:r>
              <a:rPr lang="zh-CN" altLang="en-US" sz="2400" b="1" dirty="0">
                <a:solidFill>
                  <a:srgbClr val="C00000"/>
                </a:solidFill>
                <a:latin typeface="微软雅黑" pitchFamily="34" charset="-122"/>
                <a:ea typeface="微软雅黑" pitchFamily="34" charset="-122"/>
                <a:cs typeface="微软雅黑" pitchFamily="34" charset="-122"/>
              </a:rPr>
              <a:t>生产现场</a:t>
            </a:r>
            <a:r>
              <a:rPr lang="en-US" altLang="zh-CN" sz="2400" b="1" dirty="0">
                <a:solidFill>
                  <a:srgbClr val="C00000"/>
                </a:solidFill>
                <a:latin typeface="微软雅黑" pitchFamily="34" charset="-122"/>
                <a:ea typeface="微软雅黑" pitchFamily="34" charset="-122"/>
                <a:cs typeface="微软雅黑" pitchFamily="34" charset="-122"/>
              </a:rPr>
              <a:t>5S</a:t>
            </a:r>
            <a:r>
              <a:rPr lang="zh-CN" altLang="en-US" sz="2400" b="1" dirty="0">
                <a:solidFill>
                  <a:srgbClr val="C00000"/>
                </a:solidFill>
                <a:latin typeface="微软雅黑" pitchFamily="34" charset="-122"/>
                <a:ea typeface="微软雅黑" pitchFamily="34" charset="-122"/>
                <a:cs typeface="微软雅黑" pitchFamily="34" charset="-122"/>
              </a:rPr>
              <a:t>活动表</a:t>
            </a:r>
          </a:p>
        </p:txBody>
      </p:sp>
      <p:graphicFrame>
        <p:nvGraphicFramePr>
          <p:cNvPr id="6" name="表格 5"/>
          <p:cNvGraphicFramePr>
            <a:graphicFrameLocks noGrp="1"/>
          </p:cNvGraphicFramePr>
          <p:nvPr/>
        </p:nvGraphicFramePr>
        <p:xfrm>
          <a:off x="467543" y="1268760"/>
          <a:ext cx="8280921" cy="5406136"/>
        </p:xfrm>
        <a:graphic>
          <a:graphicData uri="http://schemas.openxmlformats.org/drawingml/2006/table">
            <a:tbl>
              <a:tblPr firstRow="1" bandRow="1">
                <a:tableStyleId>{5C22544A-7EE6-4342-B048-85BDC9FD1C3A}</a:tableStyleId>
              </a:tblPr>
              <a:tblGrid>
                <a:gridCol w="432049">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7416824">
                  <a:extLst>
                    <a:ext uri="{9D8B030D-6E8A-4147-A177-3AD203B41FA5}">
                      <a16:colId xmlns:a16="http://schemas.microsoft.com/office/drawing/2014/main" val="20002"/>
                    </a:ext>
                  </a:extLst>
                </a:gridCol>
              </a:tblGrid>
              <a:tr h="370840">
                <a:tc gridSpan="2">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endParaRPr kumimoji="0" lang="zh-CN" altLang="en-US" sz="1800" b="0" i="0" u="none" strike="noStrike" cap="none" normalizeH="0" baseline="0" dirty="0">
                        <a:ln>
                          <a:noFill/>
                        </a:ln>
                        <a:solidFill>
                          <a:schemeClr val="tx1"/>
                        </a:solidFill>
                        <a:effectLst/>
                        <a:latin typeface="微软雅黑" pitchFamily="34" charset="-122"/>
                        <a:ea typeface="微软雅黑" pitchFamily="34" charset="-122"/>
                      </a:endParaRPr>
                    </a:p>
                  </a:txBody>
                  <a:tcPr horzOverflow="overflow"/>
                </a:tc>
                <a:tc hMerge="1">
                  <a:txBody>
                    <a:bodyPr/>
                    <a:lstStyle/>
                    <a:p>
                      <a:endParaRPr lang="zh-CN"/>
                    </a:p>
                  </a:txBody>
                  <a:tcPr/>
                </a:tc>
                <a:tc>
                  <a:txBody>
                    <a:bodyPr/>
                    <a:lstStyle/>
                    <a:p>
                      <a:pPr marL="0" marR="0" lvl="0" indent="0" algn="ctr"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bg1"/>
                          </a:solidFill>
                          <a:effectLst/>
                          <a:latin typeface="微软雅黑" pitchFamily="34" charset="-122"/>
                          <a:ea typeface="微软雅黑" pitchFamily="34" charset="-122"/>
                        </a:rPr>
                        <a:t>活动内容</a:t>
                      </a:r>
                    </a:p>
                  </a:txBody>
                  <a:tcPr horzOverflow="overflow"/>
                </a:tc>
                <a:extLst>
                  <a:ext uri="{0D108BD9-81ED-4DB2-BD59-A6C34878D82A}">
                    <a16:rowId xmlns:a16="http://schemas.microsoft.com/office/drawing/2014/main" val="10000"/>
                  </a:ext>
                </a:extLst>
              </a:tr>
              <a:tr h="370840">
                <a:tc rowSpan="8">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五分钟</a:t>
                      </a:r>
                      <a:r>
                        <a:rPr kumimoji="0" lang="en-US" altLang="zh-CN" sz="1800" b="0" i="0" u="none" strike="noStrike" cap="none" normalizeH="0" baseline="0" dirty="0">
                          <a:ln>
                            <a:noFill/>
                          </a:ln>
                          <a:solidFill>
                            <a:schemeClr val="tx1"/>
                          </a:solidFill>
                          <a:effectLst/>
                          <a:latin typeface="微软雅黑" pitchFamily="34" charset="-122"/>
                          <a:ea typeface="微软雅黑" pitchFamily="34" charset="-122"/>
                        </a:rPr>
                        <a:t>5S</a:t>
                      </a: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活动</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1</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检查你的着装状况和清洁度</a:t>
                      </a:r>
                    </a:p>
                  </a:txBody>
                  <a:tcPr horzOverflow="overflow"/>
                </a:tc>
                <a:extLst>
                  <a:ext uri="{0D108BD9-81ED-4DB2-BD59-A6C34878D82A}">
                    <a16:rowId xmlns:a16="http://schemas.microsoft.com/office/drawing/2014/main" val="10001"/>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2</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检查是否有物品掉在地上，将掉在地上的物品都捡起来，如零件、产品、废料及其他</a:t>
                      </a:r>
                    </a:p>
                  </a:txBody>
                  <a:tcPr horzOverflow="overflow"/>
                </a:tc>
                <a:extLst>
                  <a:ext uri="{0D108BD9-81ED-4DB2-BD59-A6C34878D82A}">
                    <a16:rowId xmlns:a16="http://schemas.microsoft.com/office/drawing/2014/main" val="10002"/>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3</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用抹布擦干净仪表、设备、机器的主要部位以及其他重要的地方</a:t>
                      </a:r>
                    </a:p>
                  </a:txBody>
                  <a:tcPr horzOverflow="overflow"/>
                </a:tc>
                <a:extLst>
                  <a:ext uri="{0D108BD9-81ED-4DB2-BD59-A6C34878D82A}">
                    <a16:rowId xmlns:a16="http://schemas.microsoft.com/office/drawing/2014/main" val="10003"/>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4</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擦干净溅落或渗漏的水、油或其他脏污</a:t>
                      </a:r>
                    </a:p>
                  </a:txBody>
                  <a:tcPr horzOverflow="overflow"/>
                </a:tc>
                <a:extLst>
                  <a:ext uri="{0D108BD9-81ED-4DB2-BD59-A6C34878D82A}">
                    <a16:rowId xmlns:a16="http://schemas.microsoft.com/office/drawing/2014/main" val="10004"/>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5</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重新放置那些放错位置的物品</a:t>
                      </a:r>
                    </a:p>
                  </a:txBody>
                  <a:tcPr horzOverflow="overflow"/>
                </a:tc>
                <a:extLst>
                  <a:ext uri="{0D108BD9-81ED-4DB2-BD59-A6C34878D82A}">
                    <a16:rowId xmlns:a16="http://schemas.microsoft.com/office/drawing/2014/main" val="10005"/>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6</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将标识牌、标签等擦干净，保持字迹清晰</a:t>
                      </a:r>
                    </a:p>
                  </a:txBody>
                  <a:tcPr horzOverflow="overflow"/>
                </a:tc>
                <a:extLst>
                  <a:ext uri="{0D108BD9-81ED-4DB2-BD59-A6C34878D82A}">
                    <a16:rowId xmlns:a16="http://schemas.microsoft.com/office/drawing/2014/main" val="10006"/>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7</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确保所有工具都放在应该放置的地方</a:t>
                      </a:r>
                    </a:p>
                  </a:txBody>
                  <a:tcPr horzOverflow="overflow"/>
                </a:tc>
                <a:extLst>
                  <a:ext uri="{0D108BD9-81ED-4DB2-BD59-A6C34878D82A}">
                    <a16:rowId xmlns:a16="http://schemas.microsoft.com/office/drawing/2014/main" val="10007"/>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8</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处理所有非必需品</a:t>
                      </a:r>
                    </a:p>
                  </a:txBody>
                  <a:tcPr horzOverflow="overflow"/>
                </a:tc>
                <a:extLst>
                  <a:ext uri="{0D108BD9-81ED-4DB2-BD59-A6C34878D82A}">
                    <a16:rowId xmlns:a16="http://schemas.microsoft.com/office/drawing/2014/main" val="10008"/>
                  </a:ext>
                </a:extLst>
              </a:tr>
              <a:tr h="370840">
                <a:tc rowSpan="5">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十分钟</a:t>
                      </a:r>
                      <a:r>
                        <a:rPr kumimoji="0" lang="en-US" altLang="zh-CN" sz="1800" b="0" i="0" u="none" strike="noStrike" cap="none" normalizeH="0" baseline="0" dirty="0">
                          <a:ln>
                            <a:noFill/>
                          </a:ln>
                          <a:solidFill>
                            <a:schemeClr val="tx1"/>
                          </a:solidFill>
                          <a:effectLst/>
                          <a:latin typeface="微软雅黑" pitchFamily="34" charset="-122"/>
                          <a:ea typeface="微软雅黑" pitchFamily="34" charset="-122"/>
                        </a:rPr>
                        <a:t>5S</a:t>
                      </a: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活动</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1</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a:ln>
                            <a:noFill/>
                          </a:ln>
                          <a:solidFill>
                            <a:schemeClr val="tx1"/>
                          </a:solidFill>
                          <a:effectLst/>
                          <a:latin typeface="微软雅黑" pitchFamily="34" charset="-122"/>
                          <a:ea typeface="微软雅黑" pitchFamily="34" charset="-122"/>
                        </a:rPr>
                        <a:t>实施五分钟</a:t>
                      </a: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5S</a:t>
                      </a:r>
                      <a:r>
                        <a:rPr kumimoji="0" lang="zh-CN" altLang="en-US" sz="1800" b="0" i="0" u="none" strike="noStrike" cap="none" normalizeH="0" baseline="0">
                          <a:ln>
                            <a:noFill/>
                          </a:ln>
                          <a:solidFill>
                            <a:schemeClr val="tx1"/>
                          </a:solidFill>
                          <a:effectLst/>
                          <a:latin typeface="微软雅黑" pitchFamily="34" charset="-122"/>
                          <a:ea typeface="微软雅黑" pitchFamily="34" charset="-122"/>
                        </a:rPr>
                        <a:t>活动的所有内容</a:t>
                      </a:r>
                    </a:p>
                  </a:txBody>
                  <a:tcPr horzOverflow="overflow"/>
                </a:tc>
                <a:extLst>
                  <a:ext uri="{0D108BD9-81ED-4DB2-BD59-A6C34878D82A}">
                    <a16:rowId xmlns:a16="http://schemas.microsoft.com/office/drawing/2014/main" val="10009"/>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2</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a:ln>
                            <a:noFill/>
                          </a:ln>
                          <a:solidFill>
                            <a:schemeClr val="tx1"/>
                          </a:solidFill>
                          <a:effectLst/>
                          <a:latin typeface="微软雅黑" pitchFamily="34" charset="-122"/>
                          <a:ea typeface="微软雅黑" pitchFamily="34" charset="-122"/>
                        </a:rPr>
                        <a:t>用抹布擦干净关键的部件及机器上的其他位置</a:t>
                      </a:r>
                    </a:p>
                  </a:txBody>
                  <a:tcPr horzOverflow="overflow"/>
                </a:tc>
                <a:extLst>
                  <a:ext uri="{0D108BD9-81ED-4DB2-BD59-A6C34878D82A}">
                    <a16:rowId xmlns:a16="http://schemas.microsoft.com/office/drawing/2014/main" val="10010"/>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3</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a:ln>
                            <a:noFill/>
                          </a:ln>
                          <a:solidFill>
                            <a:schemeClr val="tx1"/>
                          </a:solidFill>
                          <a:effectLst/>
                          <a:latin typeface="微软雅黑" pitchFamily="34" charset="-122"/>
                          <a:ea typeface="微软雅黑" pitchFamily="34" charset="-122"/>
                        </a:rPr>
                        <a:t>固定可能脱落的标签</a:t>
                      </a:r>
                    </a:p>
                  </a:txBody>
                  <a:tcPr horzOverflow="overflow"/>
                </a:tc>
                <a:extLst>
                  <a:ext uri="{0D108BD9-81ED-4DB2-BD59-A6C34878D82A}">
                    <a16:rowId xmlns:a16="http://schemas.microsoft.com/office/drawing/2014/main" val="10011"/>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4</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a:ln>
                            <a:noFill/>
                          </a:ln>
                          <a:solidFill>
                            <a:schemeClr val="tx1"/>
                          </a:solidFill>
                          <a:effectLst/>
                          <a:latin typeface="微软雅黑" pitchFamily="34" charset="-122"/>
                          <a:ea typeface="微软雅黑" pitchFamily="34" charset="-122"/>
                        </a:rPr>
                        <a:t>清洁地面</a:t>
                      </a:r>
                    </a:p>
                  </a:txBody>
                  <a:tcPr horzOverflow="overflow"/>
                </a:tc>
                <a:extLst>
                  <a:ext uri="{0D108BD9-81ED-4DB2-BD59-A6C34878D82A}">
                    <a16:rowId xmlns:a16="http://schemas.microsoft.com/office/drawing/2014/main" val="10012"/>
                  </a:ext>
                </a:extLst>
              </a:tr>
              <a:tr h="370840">
                <a:tc vMerge="1">
                  <a:txBody>
                    <a:bodyPr/>
                    <a:lstStyle/>
                    <a:p>
                      <a:endParaRPr lang="zh-CN"/>
                    </a:p>
                  </a:txBody>
                  <a:tcPr/>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en-US" altLang="zh-CN" sz="1800" b="0" i="0" u="none" strike="noStrike" cap="none" normalizeH="0" baseline="0">
                          <a:ln>
                            <a:noFill/>
                          </a:ln>
                          <a:solidFill>
                            <a:schemeClr val="tx1"/>
                          </a:solidFill>
                          <a:effectLst/>
                          <a:latin typeface="微软雅黑" pitchFamily="34" charset="-122"/>
                          <a:ea typeface="微软雅黑" pitchFamily="34" charset="-122"/>
                        </a:rPr>
                        <a:t>5</a:t>
                      </a:r>
                    </a:p>
                  </a:txBody>
                  <a:tcPr horzOverflow="overflow"/>
                </a:tc>
                <a:tc>
                  <a:txBody>
                    <a:bodyPr/>
                    <a:lstStyle/>
                    <a:p>
                      <a:pPr marL="0" marR="0" lvl="0" indent="0" algn="l" defTabSz="914400" rtl="0" eaLnBrk="1" fontAlgn="base" latinLnBrk="0" hangingPunct="1">
                        <a:lnSpc>
                          <a:spcPct val="90000"/>
                        </a:lnSpc>
                        <a:spcBef>
                          <a:spcPct val="20000"/>
                        </a:spcBef>
                        <a:spcAft>
                          <a:spcPct val="0"/>
                        </a:spcAft>
                        <a:buClrTx/>
                        <a:buSzTx/>
                        <a:buFont typeface="Wingdings" charset="2"/>
                        <a:buNone/>
                      </a:pPr>
                      <a:r>
                        <a:rPr kumimoji="0" lang="zh-CN" altLang="en-US" sz="1800" b="0" i="0" u="none" strike="noStrike" cap="none" normalizeH="0" baseline="0" dirty="0">
                          <a:ln>
                            <a:noFill/>
                          </a:ln>
                          <a:solidFill>
                            <a:schemeClr val="tx1"/>
                          </a:solidFill>
                          <a:effectLst/>
                          <a:latin typeface="微软雅黑" pitchFamily="34" charset="-122"/>
                          <a:ea typeface="微软雅黑" pitchFamily="34" charset="-122"/>
                        </a:rPr>
                        <a:t>扔掉废料箱内的废料</a:t>
                      </a:r>
                    </a:p>
                  </a:txBody>
                  <a:tcPr horzOverflow="overflow"/>
                </a:tc>
                <a:extLst>
                  <a:ext uri="{0D108BD9-81ED-4DB2-BD59-A6C34878D82A}">
                    <a16:rowId xmlns:a16="http://schemas.microsoft.com/office/drawing/2014/main" val="10013"/>
                  </a:ext>
                </a:extLst>
              </a:tr>
            </a:tbl>
          </a:graphicData>
        </a:graphic>
      </p:graphicFrame>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23</a:t>
            </a:fld>
            <a:endParaRPr lang="zh-CN" altLang="en-US"/>
          </a:p>
        </p:txBody>
      </p:sp>
      <p:sp>
        <p:nvSpPr>
          <p:cNvPr id="3" name="Rectangle 2"/>
          <p:cNvSpPr txBox="1">
            <a:spLocks noChangeArrowheads="1"/>
          </p:cNvSpPr>
          <p:nvPr/>
        </p:nvSpPr>
        <p:spPr>
          <a:xfrm>
            <a:off x="395536" y="476672"/>
            <a:ext cx="6399213" cy="576064"/>
          </a:xfrm>
          <a:prstGeom prst="rect">
            <a:avLst/>
          </a:prstGeom>
        </p:spPr>
        <p:txBody>
          <a:bodyPr anchor="ctr" anchorCtr="0"/>
          <a:lstStyle/>
          <a:p>
            <a:pPr eaLnBrk="0" hangingPunct="0"/>
            <a:r>
              <a:rPr lang="en-US" altLang="zh-CN" sz="2400" b="1" dirty="0">
                <a:solidFill>
                  <a:srgbClr val="C00000"/>
                </a:solidFill>
                <a:latin typeface="微软雅黑" pitchFamily="34" charset="-122"/>
                <a:ea typeface="微软雅黑" pitchFamily="34" charset="-122"/>
                <a:cs typeface="微软雅黑" pitchFamily="34" charset="-122"/>
              </a:rPr>
              <a:t>TPM</a:t>
            </a:r>
            <a:r>
              <a:rPr lang="zh-CN" altLang="en-US" sz="2400" b="1" dirty="0">
                <a:solidFill>
                  <a:srgbClr val="C00000"/>
                </a:solidFill>
                <a:latin typeface="微软雅黑" pitchFamily="34" charset="-122"/>
                <a:ea typeface="微软雅黑" pitchFamily="34" charset="-122"/>
                <a:cs typeface="微软雅黑" pitchFamily="34" charset="-122"/>
              </a:rPr>
              <a:t>全员设备管理</a:t>
            </a:r>
          </a:p>
        </p:txBody>
      </p:sp>
      <p:sp>
        <p:nvSpPr>
          <p:cNvPr id="4" name="Rectangle 3"/>
          <p:cNvSpPr txBox="1">
            <a:spLocks noChangeArrowheads="1"/>
          </p:cNvSpPr>
          <p:nvPr/>
        </p:nvSpPr>
        <p:spPr>
          <a:xfrm>
            <a:off x="179388" y="1413718"/>
            <a:ext cx="6048375" cy="4895602"/>
          </a:xfrm>
          <a:prstGeom prst="rect">
            <a:avLst/>
          </a:prstGeom>
        </p:spPr>
        <p:txBody>
          <a:bodyPr/>
          <a:lstStyle/>
          <a:p>
            <a:pPr marL="342900" marR="0" lvl="0" indent="-342900" algn="l" defTabSz="914400" rtl="0" eaLnBrk="0" fontAlgn="base" latinLnBrk="0" hangingPunct="0">
              <a:lnSpc>
                <a:spcPct val="130000"/>
              </a:lnSpc>
              <a:spcBef>
                <a:spcPts val="0"/>
              </a:spcBef>
              <a:spcAft>
                <a:spcPct val="0"/>
              </a:spcAft>
              <a:buClr>
                <a:srgbClr val="0070C0"/>
              </a:buClr>
              <a:buSzTx/>
              <a:buFont typeface="Wingdings" charset="2"/>
              <a:buChar char="n"/>
              <a:defRPr/>
            </a:pP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通过全员参与，创建并维持优良的设备管理系统，提高设备开机率（利用率），增进安全性及高质量，从而达到应急的和计划外的维修最小化，全面提高生产系统的运作效率</a:t>
            </a:r>
          </a:p>
          <a:p>
            <a:pPr marL="342900" marR="0" lvl="0" indent="-342900" algn="l" defTabSz="914400" rtl="0" eaLnBrk="0" fontAlgn="base" latinLnBrk="0" hangingPunct="0">
              <a:lnSpc>
                <a:spcPct val="130000"/>
              </a:lnSpc>
              <a:spcBef>
                <a:spcPts val="0"/>
              </a:spcBef>
              <a:spcAft>
                <a:spcPct val="0"/>
              </a:spcAft>
              <a:buClr>
                <a:srgbClr val="0070C0"/>
              </a:buClr>
              <a:buSzTx/>
              <a:buFont typeface="Wingdings" charset="2"/>
              <a:buChar char="n"/>
              <a:defRPr/>
            </a:pPr>
            <a:r>
              <a:rPr kumimoji="0" lang="en-US"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a:t>
            </a: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五大要素</a:t>
            </a:r>
            <a:r>
              <a:rPr kumimoji="0" lang="en-US"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a:t>
            </a:r>
            <a:endPar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536575" marR="0" lvl="0" indent="-173355" algn="l" defTabSz="914400" rtl="0" eaLnBrk="0" fontAlgn="base" latinLnBrk="0" hangingPunct="0">
              <a:lnSpc>
                <a:spcPct val="130000"/>
              </a:lnSpc>
              <a:spcBef>
                <a:spcPts val="0"/>
              </a:spcBef>
              <a:spcAft>
                <a:spcPct val="0"/>
              </a:spcAft>
              <a:buClr>
                <a:srgbClr val="0070C0"/>
              </a:buClr>
              <a:buSzTx/>
              <a:buFont typeface="Wingdings" charset="2"/>
              <a:buChar char="Ø"/>
              <a:defRPr/>
            </a:pP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致力于设备综合效率最大化的目标：</a:t>
            </a:r>
            <a:r>
              <a:rPr kumimoji="0" lang="zh-CN" altLang="en-US" sz="18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设备停机率为零</a:t>
            </a:r>
            <a:endPar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536575" marR="0" lvl="0" indent="-173355" algn="l" defTabSz="914400" rtl="0" eaLnBrk="0" fontAlgn="base" latinLnBrk="0" hangingPunct="0">
              <a:lnSpc>
                <a:spcPct val="130000"/>
              </a:lnSpc>
              <a:spcBef>
                <a:spcPts val="0"/>
              </a:spcBef>
              <a:spcAft>
                <a:spcPct val="0"/>
              </a:spcAft>
              <a:buClr>
                <a:srgbClr val="0070C0"/>
              </a:buClr>
              <a:buSzTx/>
              <a:buFont typeface="Wingdings" charset="2"/>
              <a:buChar char="Ø"/>
              <a:defRPr/>
            </a:pP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在设备一生建立彻底的预防维修体制；</a:t>
            </a:r>
            <a:r>
              <a:rPr kumimoji="0" lang="zh-CN" altLang="en-US" sz="18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设备全过程管理</a:t>
            </a:r>
          </a:p>
          <a:p>
            <a:pPr marL="536575" marR="0" lvl="0" indent="-173355" algn="l" defTabSz="914400" rtl="0" eaLnBrk="0" fontAlgn="base" latinLnBrk="0" hangingPunct="0">
              <a:lnSpc>
                <a:spcPct val="130000"/>
              </a:lnSpc>
              <a:spcBef>
                <a:spcPts val="0"/>
              </a:spcBef>
              <a:spcAft>
                <a:spcPct val="0"/>
              </a:spcAft>
              <a:buClr>
                <a:srgbClr val="0070C0"/>
              </a:buClr>
              <a:buSzTx/>
              <a:buFont typeface="Wingdings" charset="2"/>
              <a:buChar char="Ø"/>
              <a:defRPr/>
            </a:pP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由各个部门共同推行；</a:t>
            </a:r>
            <a:r>
              <a:rPr kumimoji="0" lang="zh-CN" altLang="en-US" sz="18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要求各部门职责明确，全员参与</a:t>
            </a:r>
          </a:p>
          <a:p>
            <a:pPr marL="536575" marR="0" lvl="0" indent="-173355" algn="l" defTabSz="914400" rtl="0" eaLnBrk="0" fontAlgn="base" latinLnBrk="0" hangingPunct="0">
              <a:lnSpc>
                <a:spcPct val="130000"/>
              </a:lnSpc>
              <a:spcBef>
                <a:spcPts val="0"/>
              </a:spcBef>
              <a:spcAft>
                <a:spcPct val="0"/>
              </a:spcAft>
              <a:buClr>
                <a:srgbClr val="0070C0"/>
              </a:buClr>
              <a:buSzTx/>
              <a:buFont typeface="Wingdings" charset="2"/>
              <a:buChar char="Ø"/>
              <a:defRPr/>
            </a:pP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涉及每个雇员</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，从最高管理者到现场工人</a:t>
            </a:r>
          </a:p>
          <a:p>
            <a:pPr marL="536575" marR="0" lvl="0" indent="-173355" algn="l" defTabSz="914400" rtl="0" eaLnBrk="0" fontAlgn="base" latinLnBrk="0" hangingPunct="0">
              <a:lnSpc>
                <a:spcPct val="130000"/>
              </a:lnSpc>
              <a:spcBef>
                <a:spcPts val="0"/>
              </a:spcBef>
              <a:spcAft>
                <a:spcPct val="0"/>
              </a:spcAft>
              <a:buClr>
                <a:srgbClr val="0070C0"/>
              </a:buClr>
              <a:buSzTx/>
              <a:buFont typeface="Wingdings" charset="2"/>
              <a:buChar char="Ø"/>
              <a:defRPr/>
            </a:pPr>
            <a:r>
              <a:rPr kumimoji="0" lang="en-US" altLang="zh-CN"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TPM</a:t>
            </a:r>
            <a:r>
              <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通过动机管理，即</a:t>
            </a:r>
            <a:r>
              <a:rPr kumimoji="0" lang="zh-CN" altLang="en-US" sz="18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自主的小组活动来推进</a:t>
            </a:r>
            <a:endParaRPr kumimoji="0" lang="zh-CN" altLang="en-US" sz="18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p:txBody>
      </p:sp>
      <p:pic>
        <p:nvPicPr>
          <p:cNvPr id="2049" name="图片 2048"/>
          <p:cNvPicPr>
            <a:picLocks noChangeAspect="1"/>
          </p:cNvPicPr>
          <p:nvPr/>
        </p:nvPicPr>
        <p:blipFill>
          <a:blip r:embed="rId3"/>
          <a:stretch>
            <a:fillRect/>
          </a:stretch>
        </p:blipFill>
        <p:spPr>
          <a:xfrm>
            <a:off x="6146800" y="1625600"/>
            <a:ext cx="2984500" cy="4140200"/>
          </a:xfrm>
          <a:prstGeom prst="rect">
            <a:avLst/>
          </a:prstGeom>
          <a:noFill/>
          <a:ln w="9525">
            <a:noFill/>
          </a:ln>
        </p:spPr>
      </p:pic>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24</a:t>
            </a:fld>
            <a:endParaRPr lang="zh-CN" altLang="en-US"/>
          </a:p>
        </p:txBody>
      </p:sp>
      <p:sp>
        <p:nvSpPr>
          <p:cNvPr id="3" name="Rectangle 2"/>
          <p:cNvSpPr txBox="1">
            <a:spLocks noChangeArrowheads="1"/>
          </p:cNvSpPr>
          <p:nvPr/>
        </p:nvSpPr>
        <p:spPr>
          <a:xfrm>
            <a:off x="395536" y="620688"/>
            <a:ext cx="6399212" cy="448122"/>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defRPr/>
            </a:pPr>
            <a:r>
              <a:rPr lang="zh-CN" altLang="en-US" sz="2400" b="1" dirty="0">
                <a:solidFill>
                  <a:srgbClr val="C00000"/>
                </a:solidFill>
                <a:latin typeface="微软雅黑" pitchFamily="34" charset="-122"/>
                <a:ea typeface="微软雅黑" pitchFamily="34" charset="-122"/>
                <a:cs typeface="微软雅黑" pitchFamily="34" charset="-122"/>
              </a:rPr>
              <a:t>推进</a:t>
            </a:r>
            <a:r>
              <a:rPr lang="en-US" altLang="zh-CN" sz="2400" b="1" dirty="0">
                <a:solidFill>
                  <a:srgbClr val="C00000"/>
                </a:solidFill>
                <a:latin typeface="微软雅黑" pitchFamily="34" charset="-122"/>
                <a:ea typeface="微软雅黑" pitchFamily="34" charset="-122"/>
                <a:cs typeface="微软雅黑" pitchFamily="34" charset="-122"/>
              </a:rPr>
              <a:t>TPM</a:t>
            </a:r>
            <a:r>
              <a:rPr lang="zh-CN" altLang="en-US" sz="2400" b="1" dirty="0">
                <a:solidFill>
                  <a:srgbClr val="C00000"/>
                </a:solidFill>
                <a:latin typeface="微软雅黑" pitchFamily="34" charset="-122"/>
                <a:ea typeface="微软雅黑" pitchFamily="34" charset="-122"/>
                <a:cs typeface="微软雅黑" pitchFamily="34" charset="-122"/>
              </a:rPr>
              <a:t>基本要求</a:t>
            </a:r>
          </a:p>
        </p:txBody>
      </p:sp>
      <p:sp>
        <p:nvSpPr>
          <p:cNvPr id="4" name="Rectangle 3"/>
          <p:cNvSpPr txBox="1">
            <a:spLocks noChangeArrowheads="1"/>
          </p:cNvSpPr>
          <p:nvPr/>
        </p:nvSpPr>
        <p:spPr>
          <a:xfrm>
            <a:off x="468313" y="1341438"/>
            <a:ext cx="8280400" cy="4856162"/>
          </a:xfrm>
          <a:prstGeom prst="rect">
            <a:avLst/>
          </a:prstGeom>
        </p:spPr>
        <p:txBody>
          <a:bodyPr/>
          <a:lstStyle/>
          <a:p>
            <a:pPr marL="342900" marR="0" lvl="0" indent="-342900" algn="l" defTabSz="914400" rtl="0" eaLnBrk="0" fontAlgn="base" latinLnBrk="0" hangingPunct="0">
              <a:lnSpc>
                <a:spcPct val="130000"/>
              </a:lnSpc>
              <a:spcBef>
                <a:spcPct val="20000"/>
              </a:spcBef>
              <a:spcAft>
                <a:spcPct val="0"/>
              </a:spcAft>
              <a:buClrTx/>
              <a:buSzTx/>
              <a:buFont typeface="Wingdings" charset="2"/>
              <a:buChar char="n"/>
              <a:defRPr/>
            </a:pPr>
            <a:r>
              <a:rPr kumimoji="0" lang="zh-CN" altLang="en-US" sz="20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提高工作技能</a:t>
            </a:r>
            <a:endParaRPr kumimoji="0" lang="en-US" altLang="zh-CN"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1257300" lvl="2" indent="-342900" eaLnBrk="0" hangingPunct="0">
              <a:lnSpc>
                <a:spcPct val="130000"/>
              </a:lnSpc>
              <a:spcBef>
                <a:spcPct val="20000"/>
              </a:spcBef>
              <a:buFont typeface="Wingdings" charset="2"/>
              <a:buChar char="Ø"/>
            </a:pPr>
            <a:r>
              <a:rPr kumimoji="0" lang="zh-CN" altLang="en-US" sz="2000"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微软雅黑" pitchFamily="34" charset="-122"/>
              </a:rPr>
              <a:t>没有好的工作技能，全员参与将是一句空话</a:t>
            </a:r>
            <a:endPar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342900" marR="0" lvl="0" indent="-342900" algn="l" defTabSz="914400" rtl="0" eaLnBrk="0" fontAlgn="base" latinLnBrk="0" hangingPunct="0">
              <a:lnSpc>
                <a:spcPct val="130000"/>
              </a:lnSpc>
              <a:spcBef>
                <a:spcPct val="20000"/>
              </a:spcBef>
              <a:spcAft>
                <a:spcPct val="0"/>
              </a:spcAft>
              <a:buClrTx/>
              <a:buSzTx/>
              <a:buFont typeface="Wingdings" charset="2"/>
              <a:buChar char="n"/>
              <a:defRPr/>
            </a:pPr>
            <a:r>
              <a:rPr kumimoji="0" lang="zh-CN" altLang="en-US" sz="20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改进精神面貌</a:t>
            </a:r>
            <a:endParaRPr kumimoji="0" lang="en-US" altLang="zh-CN"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1257300" marR="0" lvl="2" indent="-342900" defTabSz="914400" eaLnBrk="0" latinLnBrk="0" hangingPunct="0">
              <a:lnSpc>
                <a:spcPct val="130000"/>
              </a:lnSpc>
              <a:spcBef>
                <a:spcPct val="20000"/>
              </a:spcBef>
              <a:buClrTx/>
              <a:buSzTx/>
              <a:buFont typeface="Wingdings" charset="2"/>
              <a:buChar char="Ø"/>
              <a:defRPr/>
            </a:pPr>
            <a:r>
              <a:rPr lang="zh-CN" altLang="en-US" sz="2000" dirty="0">
                <a:solidFill>
                  <a:srgbClr val="0000FF"/>
                </a:solidFill>
                <a:latin typeface="微软雅黑" pitchFamily="34" charset="-122"/>
                <a:ea typeface="微软雅黑" pitchFamily="34" charset="-122"/>
                <a:cs typeface="微软雅黑" pitchFamily="34" charset="-122"/>
              </a:rPr>
              <a:t>精神面貌好，才能形成好的团队</a:t>
            </a:r>
            <a:endParaRPr lang="en-US" altLang="zh-CN" sz="2000" dirty="0">
              <a:solidFill>
                <a:srgbClr val="0000FF"/>
              </a:solidFill>
              <a:latin typeface="微软雅黑" pitchFamily="34" charset="-122"/>
              <a:ea typeface="微软雅黑" pitchFamily="34" charset="-122"/>
              <a:cs typeface="微软雅黑" pitchFamily="34" charset="-122"/>
            </a:endParaRPr>
          </a:p>
          <a:p>
            <a:pPr marL="1257300" lvl="2" indent="-342900" eaLnBrk="0" hangingPunct="0">
              <a:lnSpc>
                <a:spcPct val="130000"/>
              </a:lnSpc>
              <a:spcBef>
                <a:spcPct val="20000"/>
              </a:spcBef>
              <a:buFont typeface="Wingdings" charset="2"/>
              <a:buChar char="Ø"/>
            </a:pPr>
            <a:r>
              <a:rPr lang="zh-CN" altLang="en-US" sz="2000" dirty="0">
                <a:solidFill>
                  <a:srgbClr val="0000FF"/>
                </a:solidFill>
                <a:latin typeface="微软雅黑" pitchFamily="34" charset="-122"/>
                <a:ea typeface="微软雅黑" pitchFamily="34" charset="-122"/>
                <a:cs typeface="微软雅黑" pitchFamily="34" charset="-122"/>
              </a:rPr>
              <a:t>共同促进，共同提高</a:t>
            </a:r>
          </a:p>
          <a:p>
            <a:pPr marL="342900" marR="0" lvl="0" indent="-342900" algn="l" defTabSz="914400" rtl="0" eaLnBrk="0" fontAlgn="base" latinLnBrk="0" hangingPunct="0">
              <a:lnSpc>
                <a:spcPct val="130000"/>
              </a:lnSpc>
              <a:spcBef>
                <a:spcPct val="20000"/>
              </a:spcBef>
              <a:spcAft>
                <a:spcPct val="0"/>
              </a:spcAft>
              <a:buClrTx/>
              <a:buSzTx/>
              <a:buFont typeface="Wingdings" charset="2"/>
              <a:buChar char="n"/>
              <a:defRPr/>
            </a:pPr>
            <a:r>
              <a:rPr kumimoji="0" lang="zh-CN" altLang="en-US" sz="200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改善操作环境</a:t>
            </a:r>
            <a:endParaRPr kumimoji="0" lang="en-US" altLang="zh-CN"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endParaRPr>
          </a:p>
          <a:p>
            <a:pPr marL="1257300" lvl="2" indent="-342900" eaLnBrk="0" hangingPunct="0">
              <a:lnSpc>
                <a:spcPct val="130000"/>
              </a:lnSpc>
              <a:spcBef>
                <a:spcPct val="20000"/>
              </a:spcBef>
              <a:buFont typeface="Wingdings" charset="2"/>
              <a:buChar char="Ø"/>
            </a:pPr>
            <a:r>
              <a:rPr lang="zh-CN" altLang="en-US" sz="2000" dirty="0">
                <a:solidFill>
                  <a:srgbClr val="0000FF"/>
                </a:solidFill>
                <a:latin typeface="微软雅黑" pitchFamily="34" charset="-122"/>
                <a:ea typeface="微软雅黑" pitchFamily="34" charset="-122"/>
                <a:cs typeface="微软雅黑" pitchFamily="34" charset="-122"/>
              </a:rPr>
              <a:t>现场整洁，物料、工具等分门别类摆放，缩短设置调整时间</a:t>
            </a:r>
          </a:p>
          <a:p>
            <a:pPr marR="0" lvl="0" algn="l" defTabSz="914400" rtl="0" eaLnBrk="0" fontAlgn="base" latinLnBrk="0" hangingPunct="0">
              <a:lnSpc>
                <a:spcPct val="150000"/>
              </a:lnSpc>
              <a:spcBef>
                <a:spcPct val="20000"/>
              </a:spcBef>
              <a:spcAft>
                <a:spcPct val="0"/>
              </a:spcAft>
              <a:buClrTx/>
              <a:buSzTx/>
              <a:defRPr/>
            </a:pPr>
            <a:r>
              <a:rPr kumimoji="0" lang="en-US" altLang="zh-CN"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    TPM</a:t>
            </a: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活动提倡全员参与，</a:t>
            </a:r>
            <a:r>
              <a:rPr lang="zh-CN" altLang="en-US" sz="2000" noProof="0" dirty="0">
                <a:latin typeface="微软雅黑" pitchFamily="34" charset="-122"/>
                <a:ea typeface="微软雅黑" pitchFamily="34" charset="-122"/>
                <a:cs typeface="微软雅黑" pitchFamily="34" charset="-122"/>
              </a:rPr>
              <a:t>鼓励员工提出</a:t>
            </a:r>
            <a:r>
              <a:rPr kumimoji="0" lang="zh-CN" altLang="en-US" sz="2000"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微软雅黑" pitchFamily="34" charset="-122"/>
              </a:rPr>
              <a:t>合理化建议</a:t>
            </a:r>
            <a:r>
              <a:rPr lang="zh-CN" altLang="en-US" sz="2000" dirty="0">
                <a:latin typeface="微软雅黑" pitchFamily="34" charset="-122"/>
                <a:ea typeface="微软雅黑" pitchFamily="34" charset="-122"/>
                <a:cs typeface="微软雅黑" pitchFamily="34" charset="-122"/>
              </a:rPr>
              <a:t>，评</a:t>
            </a:r>
            <a:r>
              <a:rPr kumimoji="0" lang="zh-CN" altLang="en-US" sz="200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价指标是人均提案件数和员工提案参与率。 </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25</a:t>
            </a:fld>
            <a:endParaRPr lang="zh-CN" altLang="en-US"/>
          </a:p>
        </p:txBody>
      </p:sp>
      <p:sp>
        <p:nvSpPr>
          <p:cNvPr id="3" name="矩形 2"/>
          <p:cNvSpPr/>
          <p:nvPr/>
        </p:nvSpPr>
        <p:spPr>
          <a:xfrm>
            <a:off x="395536" y="1340768"/>
            <a:ext cx="6696075" cy="2378075"/>
          </a:xfrm>
          <a:prstGeom prst="rect">
            <a:avLst/>
          </a:prstGeom>
        </p:spPr>
        <p:txBody>
          <a:bodyPr>
            <a:spAutoFit/>
          </a:bodyPr>
          <a:lstStyle/>
          <a:p>
            <a:pPr marL="342900" lvl="1" indent="-342900">
              <a:lnSpc>
                <a:spcPct val="150000"/>
              </a:lnSpc>
              <a:spcBef>
                <a:spcPct val="20000"/>
              </a:spcBef>
              <a:buFont typeface="Wingdings" charset="2"/>
              <a:buChar char="p"/>
            </a:pPr>
            <a:r>
              <a:rPr lang="zh-CN" altLang="en-US" sz="2000" b="1" dirty="0">
                <a:solidFill>
                  <a:srgbClr val="000099"/>
                </a:solidFill>
                <a:latin typeface="微软雅黑" pitchFamily="34" charset="-122"/>
                <a:ea typeface="微软雅黑" pitchFamily="34" charset="-122"/>
              </a:rPr>
              <a:t>一点课：一种在现场进行安全培训的教育方式</a:t>
            </a:r>
            <a:endParaRPr lang="en-US" altLang="zh-CN" sz="2000" b="1" dirty="0">
              <a:solidFill>
                <a:srgbClr val="000099"/>
              </a:solidFill>
              <a:latin typeface="微软雅黑" pitchFamily="34" charset="-122"/>
              <a:ea typeface="微软雅黑" pitchFamily="34" charset="-122"/>
            </a:endParaRPr>
          </a:p>
          <a:p>
            <a:pPr marL="342900" lvl="1" indent="-342900">
              <a:lnSpc>
                <a:spcPct val="150000"/>
              </a:lnSpc>
              <a:buSzPct val="85000"/>
              <a:buFont typeface="Wingdings" charset="2"/>
              <a:buChar char="Ø"/>
            </a:pPr>
            <a:r>
              <a:rPr lang="zh-CN" altLang="en-US" sz="2000" dirty="0">
                <a:latin typeface="微软雅黑" pitchFamily="34" charset="-122"/>
                <a:ea typeface="微软雅黑" pitchFamily="34" charset="-122"/>
              </a:rPr>
              <a:t>三块内容：基础知识、改善案例和各种问题</a:t>
            </a:r>
            <a:endParaRPr lang="en-US" altLang="zh-CN" sz="2000" dirty="0">
              <a:latin typeface="微软雅黑" pitchFamily="34" charset="-122"/>
              <a:ea typeface="微软雅黑" pitchFamily="34" charset="-122"/>
            </a:endParaRPr>
          </a:p>
          <a:p>
            <a:pPr marL="342900" lvl="1" indent="-342900">
              <a:lnSpc>
                <a:spcPct val="150000"/>
              </a:lnSpc>
              <a:buSzPct val="85000"/>
              <a:buFont typeface="Wingdings" charset="2"/>
              <a:buChar char="Ø"/>
            </a:pPr>
            <a:r>
              <a:rPr lang="zh-CN" altLang="en-US" sz="2000" dirty="0">
                <a:latin typeface="微软雅黑" pitchFamily="34" charset="-122"/>
                <a:ea typeface="微软雅黑" pitchFamily="34" charset="-122"/>
              </a:rPr>
              <a:t>更好的传递知识，分享经验，加深员工理解</a:t>
            </a:r>
            <a:endParaRPr lang="en-US" altLang="zh-CN" sz="2000" dirty="0">
              <a:latin typeface="微软雅黑" pitchFamily="34" charset="-122"/>
              <a:ea typeface="微软雅黑" pitchFamily="34" charset="-122"/>
            </a:endParaRPr>
          </a:p>
          <a:p>
            <a:pPr marL="342900" lvl="1" indent="-342900">
              <a:lnSpc>
                <a:spcPct val="150000"/>
              </a:lnSpc>
              <a:buSzPct val="85000"/>
              <a:buFont typeface="Wingdings" charset="2"/>
              <a:buChar char="Ø"/>
            </a:pPr>
            <a:r>
              <a:rPr lang="zh-CN" altLang="en-US" sz="2000" dirty="0">
                <a:latin typeface="微软雅黑" pitchFamily="34" charset="-122"/>
                <a:ea typeface="微软雅黑" pitchFamily="34" charset="-122"/>
              </a:rPr>
              <a:t>让员工记得住，学得会，忘不掉</a:t>
            </a:r>
            <a:endParaRPr lang="en-US" altLang="zh-CN" sz="2000" dirty="0">
              <a:latin typeface="微软雅黑" pitchFamily="34" charset="-122"/>
              <a:ea typeface="微软雅黑" pitchFamily="34" charset="-122"/>
            </a:endParaRPr>
          </a:p>
          <a:p>
            <a:pPr marL="342900" lvl="1" indent="-342900">
              <a:lnSpc>
                <a:spcPct val="150000"/>
              </a:lnSpc>
              <a:buSzPct val="85000"/>
              <a:buFont typeface="Wingdings" charset="2"/>
              <a:buChar char="Ø"/>
            </a:pPr>
            <a:r>
              <a:rPr lang="zh-CN" altLang="en-US" sz="2000" dirty="0">
                <a:latin typeface="微软雅黑" pitchFamily="34" charset="-122"/>
                <a:ea typeface="微软雅黑" pitchFamily="34" charset="-122"/>
              </a:rPr>
              <a:t>“一点改善”，持续改进</a:t>
            </a:r>
          </a:p>
        </p:txBody>
      </p:sp>
      <p:sp>
        <p:nvSpPr>
          <p:cNvPr id="4" name="Rectangle 2"/>
          <p:cNvSpPr txBox="1">
            <a:spLocks noChangeArrowheads="1"/>
          </p:cNvSpPr>
          <p:nvPr/>
        </p:nvSpPr>
        <p:spPr bwMode="auto">
          <a:xfrm>
            <a:off x="468313" y="3861048"/>
            <a:ext cx="8280400" cy="719137"/>
          </a:xfrm>
          <a:prstGeom prst="rect">
            <a:avLst/>
          </a:prstGeom>
          <a:noFill/>
          <a:ln w="9525">
            <a:no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微软雅黑" pitchFamily="34" charset="-122"/>
              </a:rPr>
              <a:t>中粮包装无锡工厂班组改善工作统计</a:t>
            </a:r>
          </a:p>
        </p:txBody>
      </p:sp>
      <p:graphicFrame>
        <p:nvGraphicFramePr>
          <p:cNvPr id="5" name="Group 3"/>
          <p:cNvGraphicFramePr/>
          <p:nvPr/>
        </p:nvGraphicFramePr>
        <p:xfrm>
          <a:off x="539750" y="4437310"/>
          <a:ext cx="8210550" cy="1737360"/>
        </p:xfrm>
        <a:graphic>
          <a:graphicData uri="http://schemas.openxmlformats.org/drawingml/2006/table">
            <a:tbl>
              <a:tblPr/>
              <a:tblGrid>
                <a:gridCol w="23050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06537">
                  <a:extLst>
                    <a:ext uri="{9D8B030D-6E8A-4147-A177-3AD203B41FA5}">
                      <a16:colId xmlns:a16="http://schemas.microsoft.com/office/drawing/2014/main" val="20002"/>
                    </a:ext>
                  </a:extLst>
                </a:gridCol>
                <a:gridCol w="2959100">
                  <a:extLst>
                    <a:ext uri="{9D8B030D-6E8A-4147-A177-3AD203B41FA5}">
                      <a16:colId xmlns:a16="http://schemas.microsoft.com/office/drawing/2014/main" val="20003"/>
                    </a:ext>
                  </a:extLst>
                </a:gridCol>
              </a:tblGrid>
              <a:tr h="239713">
                <a:tc>
                  <a:txBody>
                    <a:bodyPr/>
                    <a:lstStyle/>
                    <a:p>
                      <a:pPr marL="342900" marR="0" lvl="0" indent="-342900" algn="l"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         类别</a:t>
                      </a:r>
                      <a:b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br>
                      <a: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 年份</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一点课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一点改善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减少成本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85750">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2007</a:t>
                      </a:r>
                      <a:r>
                        <a:rPr kumimoji="0" lang="zh-CN" altLang="en-US"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l" defTabSz="914400" rtl="0" eaLnBrk="1" fontAlgn="ctr" latinLnBrk="0" hangingPunct="1">
                        <a:lnSpc>
                          <a:spcPct val="12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    </a:t>
                      </a:r>
                      <a:r>
                        <a:rPr kumimoji="0" lang="zh-CN" altLang="en-US" sz="1400" b="1" i="0" u="none" strike="noStrike" cap="none" normalizeH="0" baseline="0">
                          <a:ln>
                            <a:noFill/>
                          </a:ln>
                          <a:solidFill>
                            <a:srgbClr val="FF0000"/>
                          </a:solidFill>
                          <a:effectLst>
                            <a:outerShdw blurRad="38100" dist="38100" dir="2700000" algn="tl">
                              <a:srgbClr val="C0C0C0"/>
                            </a:outerShdw>
                          </a:effectLst>
                          <a:latin typeface="黑体" pitchFamily="2" charset="-122"/>
                          <a:ea typeface="黑体" pitchFamily="2" charset="-122"/>
                        </a:rPr>
                        <a:t>据粗略估计，每年可节约成本</a:t>
                      </a:r>
                      <a:r>
                        <a:rPr kumimoji="0" lang="en-US" altLang="zh-CN" sz="1600" b="1" i="0" u="none" strike="noStrike" cap="none" normalizeH="0" baseline="0">
                          <a:ln>
                            <a:noFill/>
                          </a:ln>
                          <a:solidFill>
                            <a:srgbClr val="FF0000"/>
                          </a:solidFill>
                          <a:effectLst>
                            <a:outerShdw blurRad="38100" dist="38100" dir="2700000" algn="tl">
                              <a:srgbClr val="C0C0C0"/>
                            </a:outerShdw>
                          </a:effectLst>
                          <a:latin typeface="黑体" pitchFamily="2" charset="-122"/>
                          <a:ea typeface="黑体" pitchFamily="2" charset="-122"/>
                        </a:rPr>
                        <a:t>200</a:t>
                      </a:r>
                      <a:r>
                        <a:rPr kumimoji="0" lang="zh-CN" altLang="en-US" sz="1400" b="1" i="0" u="none" strike="noStrike" cap="none" normalizeH="0" baseline="0">
                          <a:ln>
                            <a:noFill/>
                          </a:ln>
                          <a:solidFill>
                            <a:srgbClr val="FF0000"/>
                          </a:solidFill>
                          <a:effectLst>
                            <a:outerShdw blurRad="38100" dist="38100" dir="2700000" algn="tl">
                              <a:srgbClr val="C0C0C0"/>
                            </a:outerShdw>
                          </a:effectLst>
                          <a:latin typeface="黑体" pitchFamily="2" charset="-122"/>
                          <a:ea typeface="黑体" pitchFamily="2" charset="-122"/>
                        </a:rPr>
                        <a:t>余万元。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125">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2008</a:t>
                      </a:r>
                      <a:r>
                        <a:rPr kumimoji="0" lang="zh-CN" altLang="en-US"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543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221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2"/>
                  </a:ext>
                </a:extLst>
              </a:tr>
              <a:tr h="190500">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2009</a:t>
                      </a:r>
                      <a:r>
                        <a:rPr kumimoji="0" lang="zh-CN" altLang="en-US"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665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341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3"/>
                  </a:ext>
                </a:extLst>
              </a:tr>
              <a:tr h="144463">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2010</a:t>
                      </a:r>
                      <a:r>
                        <a:rPr kumimoji="0" lang="zh-CN" altLang="en-US"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年</a:t>
                      </a:r>
                      <a:r>
                        <a:rPr kumimoji="0" lang="en-US" altLang="zh-CN"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1-9</a:t>
                      </a:r>
                      <a:r>
                        <a:rPr kumimoji="0" lang="zh-CN" altLang="en-US" sz="1200" b="1" i="0" u="none" strike="noStrike" cap="none" normalizeH="0" baseline="0">
                          <a:ln>
                            <a:noFill/>
                          </a:ln>
                          <a:solidFill>
                            <a:schemeClr val="tx1"/>
                          </a:solidFill>
                          <a:effectLst>
                            <a:outerShdw blurRad="38100" dist="38100" dir="2700000" algn="tl">
                              <a:srgbClr val="FFFFFF"/>
                            </a:outerShdw>
                          </a:effectLst>
                          <a:latin typeface="黑体" pitchFamily="2" charset="-122"/>
                          <a:ea typeface="黑体" pitchFamily="2" charset="-122"/>
                        </a:rPr>
                        <a:t>月</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solidFill>
                          <a:effectLst>
                            <a:outerShdw blurRad="38100" dist="38100" dir="2700000" algn="tl">
                              <a:srgbClr val="C0C0C0"/>
                            </a:outerShdw>
                          </a:effectLst>
                          <a:latin typeface="黑体" pitchFamily="2" charset="-122"/>
                          <a:ea typeface="黑体" pitchFamily="2" charset="-122"/>
                        </a:rPr>
                        <a:t>405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p>
                  </a:txBody>
                  <a:tcPr/>
                </a:tc>
                <a:extLst>
                  <a:ext uri="{0D108BD9-81ED-4DB2-BD59-A6C34878D82A}">
                    <a16:rowId xmlns:a16="http://schemas.microsoft.com/office/drawing/2014/main" val="10004"/>
                  </a:ext>
                </a:extLst>
              </a:tr>
            </a:tbl>
          </a:graphicData>
        </a:graphic>
      </p:graphicFrame>
      <p:sp>
        <p:nvSpPr>
          <p:cNvPr id="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、一点课、一点改善</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10"/>
          </p:nvPr>
        </p:nvSpPr>
        <p:spPr>
          <a:prstGeom prst="rect">
            <a:avLst/>
          </a:prstGeom>
        </p:spPr>
        <p:txBody>
          <a:bodyPr/>
          <a:lstStyle/>
          <a:p>
            <a:fld id="{1EDB83D4-652A-4EF8-B991-9E9B83BBA260}" type="slidenum">
              <a:rPr lang="zh-CN" altLang="en-US"/>
              <a:t>26</a:t>
            </a:fld>
            <a:endParaRPr lang="en-US" altLang="zh-CN"/>
          </a:p>
        </p:txBody>
      </p:sp>
      <p:sp>
        <p:nvSpPr>
          <p:cNvPr id="849922" name="Text Box 2"/>
          <p:cNvSpPr txBox="1">
            <a:spLocks noChangeArrowheads="1"/>
          </p:cNvSpPr>
          <p:nvPr/>
        </p:nvSpPr>
        <p:spPr bwMode="auto">
          <a:xfrm>
            <a:off x="2051050" y="4292600"/>
            <a:ext cx="5616575" cy="366713"/>
          </a:xfrm>
          <a:prstGeom prst="rect">
            <a:avLst/>
          </a:prstGeom>
          <a:noFill/>
          <a:ln w="9525" algn="ctr">
            <a:noFill/>
            <a:miter lim="800000"/>
          </a:ln>
          <a:effectLst/>
        </p:spPr>
        <p:txBody>
          <a:bodyPr>
            <a:spAutoFit/>
          </a:bodyPr>
          <a:lstStyle/>
          <a:p>
            <a:pPr algn="ctr">
              <a:spcBef>
                <a:spcPct val="50000"/>
              </a:spcBef>
            </a:pPr>
            <a:endParaRPr lang="zh-CN" altLang="en-US" sz="1800"/>
          </a:p>
        </p:txBody>
      </p:sp>
      <p:sp>
        <p:nvSpPr>
          <p:cNvPr id="849923" name="Text Box 3"/>
          <p:cNvSpPr txBox="1">
            <a:spLocks noChangeArrowheads="1"/>
          </p:cNvSpPr>
          <p:nvPr/>
        </p:nvSpPr>
        <p:spPr bwMode="auto">
          <a:xfrm>
            <a:off x="971550" y="1341438"/>
            <a:ext cx="7272338" cy="457200"/>
          </a:xfrm>
          <a:prstGeom prst="rect">
            <a:avLst/>
          </a:prstGeom>
          <a:noFill/>
          <a:ln w="9525" algn="ctr">
            <a:noFill/>
            <a:miter lim="800000"/>
          </a:ln>
          <a:effectLst/>
        </p:spPr>
        <p:txBody>
          <a:bodyPr>
            <a:spAutoFit/>
          </a:bodyPr>
          <a:lstStyle/>
          <a:p>
            <a:r>
              <a:rPr lang="zh-CN" altLang="en-US" sz="2400" b="1">
                <a:solidFill>
                  <a:schemeClr val="bg1"/>
                </a:solidFill>
                <a:ea typeface="仿宋_GB2312" pitchFamily="49" charset="-122"/>
              </a:rPr>
              <a:t>       </a:t>
            </a:r>
            <a:endParaRPr lang="zh-CN" altLang="en-US" sz="1800"/>
          </a:p>
        </p:txBody>
      </p:sp>
      <p:sp>
        <p:nvSpPr>
          <p:cNvPr id="849925" name="Rectangle 5"/>
          <p:cNvSpPr>
            <a:spLocks noChangeArrowheads="1"/>
          </p:cNvSpPr>
          <p:nvPr/>
        </p:nvSpPr>
        <p:spPr bwMode="auto">
          <a:xfrm>
            <a:off x="395288" y="1268413"/>
            <a:ext cx="8424862" cy="4708981"/>
          </a:xfrm>
          <a:prstGeom prst="rect">
            <a:avLst/>
          </a:prstGeom>
          <a:noFill/>
          <a:ln w="9525" algn="ctr">
            <a:noFill/>
            <a:miter lim="800000"/>
          </a:ln>
          <a:effectLst/>
        </p:spPr>
        <p:txBody>
          <a:bodyPr>
            <a:spAutoFit/>
          </a:bodyPr>
          <a:lstStyle/>
          <a:p>
            <a:pPr>
              <a:lnSpc>
                <a:spcPct val="150000"/>
              </a:lnSpc>
              <a:buClr>
                <a:srgbClr val="0070C0"/>
              </a:buClr>
              <a:buFont typeface="Wingdings" charset="2"/>
              <a:buChar char="n"/>
            </a:pPr>
            <a:r>
              <a:rPr lang="zh-CN" altLang="en-US" sz="2000" dirty="0">
                <a:solidFill>
                  <a:srgbClr val="FF0000"/>
                </a:solidFill>
                <a:latin typeface="微软雅黑" pitchFamily="34" charset="-122"/>
                <a:ea typeface="微软雅黑" pitchFamily="34" charset="-122"/>
              </a:rPr>
              <a:t>事故多起因于违章行为</a:t>
            </a:r>
            <a:endParaRPr lang="en-US" altLang="zh-CN" sz="2000" dirty="0">
              <a:solidFill>
                <a:srgbClr val="FF0000"/>
              </a:solidFill>
              <a:latin typeface="微软雅黑" pitchFamily="34" charset="-122"/>
              <a:ea typeface="微软雅黑" pitchFamily="34" charset="-122"/>
            </a:endParaRP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不安全行为         </a:t>
            </a:r>
            <a:r>
              <a:rPr lang="en-US" altLang="zh-CN" sz="2000" dirty="0">
                <a:solidFill>
                  <a:srgbClr val="0000FF"/>
                </a:solidFill>
                <a:latin typeface="微软雅黑" pitchFamily="34" charset="-122"/>
                <a:ea typeface="微软雅黑" pitchFamily="34" charset="-122"/>
              </a:rPr>
              <a:t>80%</a:t>
            </a:r>
            <a:r>
              <a:rPr lang="zh-CN" altLang="en-US" sz="2000" dirty="0">
                <a:solidFill>
                  <a:srgbClr val="0000FF"/>
                </a:solidFill>
                <a:latin typeface="微软雅黑" pitchFamily="34" charset="-122"/>
                <a:ea typeface="微软雅黑" pitchFamily="34" charset="-122"/>
              </a:rPr>
              <a:t>～</a:t>
            </a:r>
            <a:r>
              <a:rPr lang="en-US" altLang="zh-CN" sz="2000" dirty="0">
                <a:solidFill>
                  <a:srgbClr val="0000FF"/>
                </a:solidFill>
                <a:latin typeface="微软雅黑" pitchFamily="34" charset="-122"/>
                <a:ea typeface="微软雅黑" pitchFamily="34" charset="-122"/>
              </a:rPr>
              <a:t>90%</a:t>
            </a: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不安全状态         </a:t>
            </a:r>
            <a:r>
              <a:rPr lang="en-US" altLang="zh-CN" sz="2000" dirty="0">
                <a:solidFill>
                  <a:srgbClr val="0000FF"/>
                </a:solidFill>
                <a:latin typeface="微软雅黑" pitchFamily="34" charset="-122"/>
                <a:ea typeface="微软雅黑" pitchFamily="34" charset="-122"/>
              </a:rPr>
              <a:t>20%</a:t>
            </a:r>
            <a:r>
              <a:rPr lang="zh-CN" altLang="en-US" sz="2000" dirty="0">
                <a:solidFill>
                  <a:srgbClr val="0000FF"/>
                </a:solidFill>
                <a:latin typeface="微软雅黑" pitchFamily="34" charset="-122"/>
                <a:ea typeface="微软雅黑" pitchFamily="34" charset="-122"/>
              </a:rPr>
              <a:t>～</a:t>
            </a:r>
            <a:r>
              <a:rPr lang="en-US" altLang="zh-CN" sz="2000" dirty="0">
                <a:solidFill>
                  <a:srgbClr val="0000FF"/>
                </a:solidFill>
                <a:latin typeface="微软雅黑" pitchFamily="34" charset="-122"/>
                <a:ea typeface="微软雅黑" pitchFamily="34" charset="-122"/>
              </a:rPr>
              <a:t>10%</a:t>
            </a:r>
            <a:endParaRPr lang="zh-CN" altLang="en-US" sz="2000" dirty="0">
              <a:solidFill>
                <a:srgbClr val="0000FF"/>
              </a:solidFill>
              <a:latin typeface="微软雅黑" pitchFamily="34" charset="-122"/>
              <a:ea typeface="微软雅黑" pitchFamily="34" charset="-122"/>
            </a:endParaRPr>
          </a:p>
          <a:p>
            <a:pPr>
              <a:lnSpc>
                <a:spcPct val="150000"/>
              </a:lnSpc>
              <a:buClr>
                <a:srgbClr val="0070C0"/>
              </a:buClr>
              <a:buFont typeface="Wingdings" charset="2"/>
              <a:buChar char="n"/>
            </a:pPr>
            <a:r>
              <a:rPr lang="zh-CN" altLang="en-US" sz="2000" dirty="0">
                <a:solidFill>
                  <a:srgbClr val="FF0000"/>
                </a:solidFill>
                <a:latin typeface="微软雅黑" pitchFamily="34" charset="-122"/>
                <a:ea typeface="微软雅黑" pitchFamily="34" charset="-122"/>
              </a:rPr>
              <a:t>习惯性违章</a:t>
            </a:r>
            <a:endParaRPr lang="en-US" altLang="zh-CN" sz="2000" dirty="0">
              <a:solidFill>
                <a:srgbClr val="FF0000"/>
              </a:solidFill>
              <a:latin typeface="微软雅黑" pitchFamily="34" charset="-122"/>
              <a:ea typeface="微软雅黑" pitchFamily="34" charset="-122"/>
            </a:endParaRP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固守旧有的不良作业传统和工作习惯</a:t>
            </a:r>
            <a:endParaRPr lang="en-US" altLang="zh-CN" sz="2000" dirty="0">
              <a:solidFill>
                <a:srgbClr val="0000FF"/>
              </a:solidFill>
              <a:latin typeface="微软雅黑" pitchFamily="34" charset="-122"/>
              <a:ea typeface="微软雅黑" pitchFamily="34" charset="-122"/>
            </a:endParaRP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违反有关规章制度、操作规程、操作方法</a:t>
            </a:r>
            <a:endParaRPr lang="en-US" altLang="zh-CN" sz="2000" dirty="0">
              <a:solidFill>
                <a:srgbClr val="0000FF"/>
              </a:solidFill>
              <a:latin typeface="微软雅黑" pitchFamily="34" charset="-122"/>
              <a:ea typeface="微软雅黑" pitchFamily="34" charset="-122"/>
            </a:endParaRPr>
          </a:p>
          <a:p>
            <a:pPr>
              <a:lnSpc>
                <a:spcPct val="150000"/>
              </a:lnSpc>
              <a:buClr>
                <a:srgbClr val="0070C0"/>
              </a:buClr>
              <a:buFont typeface="Wingdings" charset="2"/>
              <a:buChar char="n"/>
            </a:pPr>
            <a:r>
              <a:rPr lang="zh-CN" altLang="en-US" sz="2000" dirty="0">
                <a:solidFill>
                  <a:srgbClr val="FF0000"/>
                </a:solidFill>
                <a:latin typeface="微软雅黑" pitchFamily="34" charset="-122"/>
                <a:ea typeface="微软雅黑" pitchFamily="34" charset="-122"/>
              </a:rPr>
              <a:t>违章分类</a:t>
            </a:r>
            <a:endParaRPr lang="en-US" altLang="zh-CN" sz="2000" dirty="0">
              <a:solidFill>
                <a:srgbClr val="FF0000"/>
              </a:solidFill>
              <a:latin typeface="微软雅黑" pitchFamily="34" charset="-122"/>
              <a:ea typeface="微软雅黑" pitchFamily="34" charset="-122"/>
            </a:endParaRP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作业性违章</a:t>
            </a:r>
            <a:endParaRPr lang="en-US" altLang="zh-CN" sz="2000" dirty="0">
              <a:solidFill>
                <a:srgbClr val="0000FF"/>
              </a:solidFill>
              <a:latin typeface="微软雅黑" pitchFamily="34" charset="-122"/>
              <a:ea typeface="微软雅黑" pitchFamily="34" charset="-122"/>
            </a:endParaRP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 装置性违章</a:t>
            </a:r>
          </a:p>
          <a:p>
            <a:pPr marL="449580">
              <a:lnSpc>
                <a:spcPct val="150000"/>
              </a:lnSpc>
              <a:buClr>
                <a:srgbClr val="0070C0"/>
              </a:buClr>
              <a:buFont typeface="Wingdings" charset="2"/>
              <a:buChar char="Ø"/>
            </a:pPr>
            <a:r>
              <a:rPr lang="zh-CN" altLang="en-US" sz="2000" dirty="0">
                <a:solidFill>
                  <a:srgbClr val="0000FF"/>
                </a:solidFill>
                <a:latin typeface="微软雅黑" pitchFamily="34" charset="-122"/>
                <a:ea typeface="微软雅黑" pitchFamily="34" charset="-122"/>
              </a:rPr>
              <a:t> 指挥性违章</a:t>
            </a:r>
            <a:endParaRPr lang="en-US" altLang="zh-CN" sz="2000" dirty="0">
              <a:solidFill>
                <a:srgbClr val="0000FF"/>
              </a:solidFill>
              <a:latin typeface="微软雅黑" pitchFamily="34" charset="-122"/>
              <a:ea typeface="微软雅黑" pitchFamily="34" charset="-122"/>
            </a:endParaRPr>
          </a:p>
        </p:txBody>
      </p:sp>
      <p:sp>
        <p:nvSpPr>
          <p:cNvPr id="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a:spLocks noGrp="1"/>
          </p:cNvSpPr>
          <p:nvPr>
            <p:ph type="sldNum" sz="quarter" idx="10"/>
          </p:nvPr>
        </p:nvSpPr>
        <p:spPr/>
        <p:txBody>
          <a:bodyPr/>
          <a:lstStyle/>
          <a:p>
            <a:fld id="{03D0F943-5A1D-4A3B-8006-D7E4478221C0}" type="slidenum">
              <a:rPr lang="zh-CN" altLang="en-US"/>
              <a:t>27</a:t>
            </a:fld>
            <a:endParaRPr lang="en-US" altLang="zh-CN"/>
          </a:p>
        </p:txBody>
      </p:sp>
      <p:sp>
        <p:nvSpPr>
          <p:cNvPr id="952322" name="Rectangle 2"/>
          <p:cNvSpPr>
            <a:spLocks noGrp="1" noChangeArrowheads="1"/>
          </p:cNvSpPr>
          <p:nvPr>
            <p:ph type="title" idx="4294967295"/>
          </p:nvPr>
        </p:nvSpPr>
        <p:spPr>
          <a:xfrm>
            <a:off x="394568" y="620936"/>
            <a:ext cx="5689600" cy="431800"/>
          </a:xfrm>
        </p:spPr>
        <p:txBody>
          <a:bodyPr/>
          <a:lstStyle/>
          <a:p>
            <a:pPr algn="l"/>
            <a:r>
              <a:rPr lang="zh-CN" altLang="en-US" sz="2400" dirty="0">
                <a:solidFill>
                  <a:srgbClr val="FF0000"/>
                </a:solidFill>
              </a:rPr>
              <a:t>常见作业性违章行为 </a:t>
            </a:r>
          </a:p>
        </p:txBody>
      </p:sp>
      <p:sp>
        <p:nvSpPr>
          <p:cNvPr id="952323" name="Rectangle 3"/>
          <p:cNvSpPr>
            <a:spLocks noGrp="1" noChangeArrowheads="1"/>
          </p:cNvSpPr>
          <p:nvPr>
            <p:ph type="body" idx="4294967295"/>
          </p:nvPr>
        </p:nvSpPr>
        <p:spPr>
          <a:xfrm>
            <a:off x="323528" y="1196752"/>
            <a:ext cx="6912768" cy="3816424"/>
          </a:xfrm>
        </p:spPr>
        <p:txBody>
          <a:bodyPr/>
          <a:lstStyle/>
          <a:p>
            <a:pPr>
              <a:lnSpc>
                <a:spcPct val="120000"/>
              </a:lnSpc>
              <a:spcBef>
                <a:spcPct val="0"/>
              </a:spcBef>
              <a:buClr>
                <a:srgbClr val="0070C0"/>
              </a:buClr>
              <a:buFont typeface="Wingdings" charset="2"/>
              <a:buChar char="n"/>
            </a:pPr>
            <a:r>
              <a:rPr lang="zh-CN" altLang="en-US" sz="1800" dirty="0"/>
              <a:t>不按操作规定进行操作</a:t>
            </a:r>
            <a:endParaRPr lang="en-US" altLang="zh-CN" sz="1800" dirty="0"/>
          </a:p>
          <a:p>
            <a:pPr>
              <a:lnSpc>
                <a:spcPct val="120000"/>
              </a:lnSpc>
              <a:spcBef>
                <a:spcPct val="0"/>
              </a:spcBef>
              <a:buClr>
                <a:srgbClr val="0070C0"/>
              </a:buClr>
              <a:buFont typeface="Wingdings" charset="2"/>
              <a:buChar char="n"/>
            </a:pPr>
            <a:r>
              <a:rPr lang="zh-CN" altLang="en-US" sz="1800" dirty="0"/>
              <a:t>不按规定使用个人劳动安全防护用品</a:t>
            </a:r>
            <a:endParaRPr lang="en-US" altLang="zh-CN" sz="1800" dirty="0"/>
          </a:p>
          <a:p>
            <a:pPr>
              <a:lnSpc>
                <a:spcPct val="120000"/>
              </a:lnSpc>
              <a:spcBef>
                <a:spcPct val="0"/>
              </a:spcBef>
              <a:buClr>
                <a:srgbClr val="0070C0"/>
              </a:buClr>
              <a:buFont typeface="Wingdings" charset="2"/>
              <a:buChar char="n"/>
            </a:pPr>
            <a:r>
              <a:rPr lang="zh-CN" altLang="en-US" sz="1800" dirty="0"/>
              <a:t>着装不符合规定</a:t>
            </a:r>
            <a:endParaRPr lang="en-US" altLang="zh-CN" sz="1800" dirty="0"/>
          </a:p>
          <a:p>
            <a:pPr>
              <a:lnSpc>
                <a:spcPct val="120000"/>
              </a:lnSpc>
              <a:spcBef>
                <a:spcPct val="0"/>
              </a:spcBef>
              <a:buClr>
                <a:srgbClr val="0070C0"/>
              </a:buClr>
              <a:buFont typeface="Wingdings" charset="2"/>
              <a:buChar char="n"/>
            </a:pPr>
            <a:r>
              <a:rPr lang="zh-CN" altLang="en-US" sz="1800" dirty="0"/>
              <a:t>攀、坐、站、倚、行位置姿态不符合安全规定</a:t>
            </a:r>
            <a:endParaRPr lang="en-US" altLang="zh-CN" sz="1800" dirty="0"/>
          </a:p>
          <a:p>
            <a:pPr>
              <a:lnSpc>
                <a:spcPct val="120000"/>
              </a:lnSpc>
              <a:spcBef>
                <a:spcPct val="0"/>
              </a:spcBef>
              <a:buClr>
                <a:srgbClr val="0070C0"/>
              </a:buClr>
              <a:buFont typeface="Wingdings" charset="2"/>
              <a:buChar char="n"/>
            </a:pPr>
            <a:r>
              <a:rPr lang="zh-CN" altLang="en-US" sz="1800" dirty="0"/>
              <a:t>随意挪用现场安全设施或损坏现场安全标志</a:t>
            </a:r>
            <a:endParaRPr lang="en-US" altLang="zh-CN" sz="1800" dirty="0"/>
          </a:p>
          <a:p>
            <a:pPr>
              <a:lnSpc>
                <a:spcPct val="120000"/>
              </a:lnSpc>
              <a:spcBef>
                <a:spcPct val="0"/>
              </a:spcBef>
              <a:buClr>
                <a:srgbClr val="0070C0"/>
              </a:buClr>
              <a:buFont typeface="Wingdings" charset="2"/>
              <a:buChar char="n"/>
            </a:pPr>
            <a:r>
              <a:rPr lang="zh-CN" altLang="en-US" sz="1800" dirty="0"/>
              <a:t>吊物、传运物件操作方法，违反规程规定</a:t>
            </a:r>
            <a:endParaRPr lang="en-US" altLang="zh-CN" sz="1800" dirty="0"/>
          </a:p>
          <a:p>
            <a:pPr>
              <a:lnSpc>
                <a:spcPct val="120000"/>
              </a:lnSpc>
              <a:spcBef>
                <a:spcPct val="0"/>
              </a:spcBef>
              <a:buClr>
                <a:srgbClr val="0070C0"/>
              </a:buClr>
              <a:buFont typeface="Wingdings" charset="2"/>
              <a:buChar char="n"/>
            </a:pPr>
            <a:r>
              <a:rPr lang="zh-CN" altLang="en-US" sz="1800" dirty="0"/>
              <a:t>起重作业操作方法、指挥信号违反规程或现场施工安全操作措施规定</a:t>
            </a:r>
            <a:endParaRPr lang="en-US" altLang="zh-CN" sz="1800" dirty="0"/>
          </a:p>
          <a:p>
            <a:pPr>
              <a:lnSpc>
                <a:spcPct val="120000"/>
              </a:lnSpc>
              <a:spcBef>
                <a:spcPct val="0"/>
              </a:spcBef>
              <a:buClr>
                <a:srgbClr val="0070C0"/>
              </a:buClr>
              <a:buFont typeface="Wingdings" charset="2"/>
              <a:buChar char="n"/>
            </a:pPr>
            <a:r>
              <a:rPr lang="zh-CN" altLang="en-US" sz="1800" dirty="0"/>
              <a:t>使用的安全工具、安全用具不合格</a:t>
            </a:r>
            <a:endParaRPr lang="en-US" altLang="zh-CN" sz="1800" dirty="0"/>
          </a:p>
          <a:p>
            <a:pPr>
              <a:lnSpc>
                <a:spcPct val="120000"/>
              </a:lnSpc>
              <a:spcBef>
                <a:spcPct val="0"/>
              </a:spcBef>
              <a:buClr>
                <a:srgbClr val="0070C0"/>
              </a:buClr>
              <a:buFont typeface="Wingdings" charset="2"/>
              <a:buChar char="n"/>
            </a:pPr>
            <a:r>
              <a:rPr lang="zh-CN" altLang="en-US" sz="1800" dirty="0"/>
              <a:t>工作中不遵守劳动纪律，从事与生产无关的活动</a:t>
            </a:r>
            <a:endParaRPr lang="en-US" altLang="zh-CN" sz="1800" dirty="0"/>
          </a:p>
          <a:p>
            <a:pPr>
              <a:lnSpc>
                <a:spcPct val="120000"/>
              </a:lnSpc>
              <a:spcBef>
                <a:spcPct val="0"/>
              </a:spcBef>
              <a:buClr>
                <a:srgbClr val="0070C0"/>
              </a:buClr>
              <a:buFont typeface="Wingdings" charset="2"/>
              <a:buChar char="n"/>
            </a:pPr>
            <a:r>
              <a:rPr lang="zh-CN" altLang="en-US" sz="1800" dirty="0"/>
              <a:t>其它不符合</a:t>
            </a:r>
            <a:r>
              <a:rPr lang="zh-CN" altLang="en-US" sz="1800" dirty="0">
                <a:latin typeface="Times New Roman" pitchFamily="18" charset="0"/>
              </a:rPr>
              <a:t>“</a:t>
            </a:r>
            <a:r>
              <a:rPr lang="zh-CN" altLang="en-US" sz="1800" dirty="0"/>
              <a:t>三不伤害</a:t>
            </a:r>
            <a:r>
              <a:rPr lang="zh-CN" altLang="en-US" sz="1800" dirty="0">
                <a:latin typeface="Times New Roman" pitchFamily="18" charset="0"/>
              </a:rPr>
              <a:t>”</a:t>
            </a:r>
            <a:r>
              <a:rPr lang="zh-CN" altLang="en-US" sz="1800" dirty="0"/>
              <a:t>的作业行为</a:t>
            </a:r>
          </a:p>
        </p:txBody>
      </p:sp>
      <p:pic>
        <p:nvPicPr>
          <p:cNvPr id="952324" name="Picture 4" descr="1"/>
          <p:cNvPicPr>
            <a:picLocks noChangeAspect="1" noChangeArrowheads="1"/>
          </p:cNvPicPr>
          <p:nvPr/>
        </p:nvPicPr>
        <p:blipFill>
          <a:blip r:embed="rId3"/>
          <a:srcRect/>
          <a:stretch>
            <a:fillRect/>
          </a:stretch>
        </p:blipFill>
        <p:spPr bwMode="auto">
          <a:xfrm>
            <a:off x="0" y="5085184"/>
            <a:ext cx="1473200" cy="1584325"/>
          </a:xfrm>
          <a:prstGeom prst="rect">
            <a:avLst/>
          </a:prstGeom>
          <a:noFill/>
          <a:ln w="9525">
            <a:solidFill>
              <a:srgbClr val="0000FF"/>
            </a:solidFill>
            <a:miter lim="800000"/>
            <a:headEnd/>
            <a:tailEnd/>
          </a:ln>
        </p:spPr>
      </p:pic>
      <p:pic>
        <p:nvPicPr>
          <p:cNvPr id="952325" name="Picture 5" descr="01"/>
          <p:cNvPicPr>
            <a:picLocks noChangeAspect="1" noChangeArrowheads="1"/>
          </p:cNvPicPr>
          <p:nvPr/>
        </p:nvPicPr>
        <p:blipFill>
          <a:blip r:embed="rId4"/>
          <a:srcRect/>
          <a:stretch>
            <a:fillRect/>
          </a:stretch>
        </p:blipFill>
        <p:spPr bwMode="auto">
          <a:xfrm>
            <a:off x="7875265" y="4883674"/>
            <a:ext cx="1268735" cy="1916832"/>
          </a:xfrm>
          <a:prstGeom prst="rect">
            <a:avLst/>
          </a:prstGeom>
          <a:noFill/>
          <a:ln w="9525">
            <a:noFill/>
            <a:miter lim="800000"/>
            <a:headEnd/>
            <a:tailEnd/>
          </a:ln>
        </p:spPr>
      </p:pic>
      <p:pic>
        <p:nvPicPr>
          <p:cNvPr id="952327" name="Picture 7" descr="1"/>
          <p:cNvPicPr>
            <a:picLocks noChangeAspect="1" noChangeArrowheads="1"/>
          </p:cNvPicPr>
          <p:nvPr/>
        </p:nvPicPr>
        <p:blipFill>
          <a:blip r:embed="rId5"/>
          <a:srcRect/>
          <a:stretch>
            <a:fillRect/>
          </a:stretch>
        </p:blipFill>
        <p:spPr bwMode="auto">
          <a:xfrm>
            <a:off x="6300192" y="4941168"/>
            <a:ext cx="1584325" cy="1728192"/>
          </a:xfrm>
          <a:prstGeom prst="rect">
            <a:avLst/>
          </a:prstGeom>
          <a:noFill/>
          <a:ln w="9525">
            <a:solidFill>
              <a:srgbClr val="FF9900"/>
            </a:solidFill>
            <a:miter lim="800000"/>
            <a:headEnd/>
            <a:tailEnd/>
          </a:ln>
        </p:spPr>
      </p:pic>
      <p:pic>
        <p:nvPicPr>
          <p:cNvPr id="952328" name="Picture 8" descr="15"/>
          <p:cNvPicPr>
            <a:picLocks noChangeAspect="1" noChangeArrowheads="1"/>
          </p:cNvPicPr>
          <p:nvPr/>
        </p:nvPicPr>
        <p:blipFill>
          <a:blip r:embed="rId6"/>
          <a:srcRect/>
          <a:stretch>
            <a:fillRect/>
          </a:stretch>
        </p:blipFill>
        <p:spPr bwMode="auto">
          <a:xfrm>
            <a:off x="4788024" y="4969148"/>
            <a:ext cx="1482725" cy="1700212"/>
          </a:xfrm>
          <a:prstGeom prst="rect">
            <a:avLst/>
          </a:prstGeom>
          <a:noFill/>
          <a:ln w="9525">
            <a:solidFill>
              <a:srgbClr val="FF9900"/>
            </a:solidFill>
            <a:miter lim="800000"/>
            <a:headEnd/>
            <a:tailEnd/>
          </a:ln>
        </p:spPr>
      </p:pic>
      <p:pic>
        <p:nvPicPr>
          <p:cNvPr id="952329" name="Picture 9" descr="01"/>
          <p:cNvPicPr>
            <a:picLocks noChangeAspect="1" noChangeArrowheads="1"/>
          </p:cNvPicPr>
          <p:nvPr/>
        </p:nvPicPr>
        <p:blipFill>
          <a:blip r:embed="rId7"/>
          <a:srcRect/>
          <a:stretch>
            <a:fillRect/>
          </a:stretch>
        </p:blipFill>
        <p:spPr bwMode="auto">
          <a:xfrm>
            <a:off x="3275856" y="5013176"/>
            <a:ext cx="1598613" cy="1628204"/>
          </a:xfrm>
          <a:prstGeom prst="rect">
            <a:avLst/>
          </a:prstGeom>
          <a:noFill/>
          <a:ln w="9525">
            <a:noFill/>
            <a:miter lim="800000"/>
            <a:headEnd/>
            <a:tailEnd/>
          </a:ln>
        </p:spPr>
      </p:pic>
      <p:pic>
        <p:nvPicPr>
          <p:cNvPr id="952330" name="Picture 10" descr="resource_801686892"/>
          <p:cNvPicPr>
            <a:picLocks noChangeAspect="1" noChangeArrowheads="1"/>
          </p:cNvPicPr>
          <p:nvPr/>
        </p:nvPicPr>
        <p:blipFill>
          <a:blip r:embed="rId8"/>
          <a:srcRect/>
          <a:stretch>
            <a:fillRect/>
          </a:stretch>
        </p:blipFill>
        <p:spPr bwMode="auto">
          <a:xfrm>
            <a:off x="1547664" y="5061223"/>
            <a:ext cx="1655762" cy="1608137"/>
          </a:xfrm>
          <a:prstGeom prst="rect">
            <a:avLst/>
          </a:prstGeom>
          <a:noFill/>
          <a:ln w="9525">
            <a:solidFill>
              <a:srgbClr val="FF9900"/>
            </a:solidFill>
            <a:miter lim="800000"/>
            <a:headEnd/>
            <a:tailEnd/>
          </a:ln>
        </p:spPr>
      </p:pic>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0"/>
          </p:nvPr>
        </p:nvSpPr>
        <p:spPr/>
        <p:txBody>
          <a:bodyPr/>
          <a:lstStyle/>
          <a:p>
            <a:fld id="{D92E77D8-6FC3-486E-8828-65E1B7BC0DD7}" type="slidenum">
              <a:rPr lang="zh-CN" altLang="en-US"/>
              <a:t>28</a:t>
            </a:fld>
            <a:endParaRPr lang="en-US" altLang="zh-CN" dirty="0"/>
          </a:p>
        </p:txBody>
      </p:sp>
      <p:sp>
        <p:nvSpPr>
          <p:cNvPr id="950274" name="Rectangle 2"/>
          <p:cNvSpPr>
            <a:spLocks noGrp="1" noChangeArrowheads="1"/>
          </p:cNvSpPr>
          <p:nvPr>
            <p:ph type="title" idx="4294967295"/>
          </p:nvPr>
        </p:nvSpPr>
        <p:spPr>
          <a:xfrm>
            <a:off x="323528" y="620688"/>
            <a:ext cx="3888432" cy="504056"/>
          </a:xfrm>
        </p:spPr>
        <p:txBody>
          <a:bodyPr/>
          <a:lstStyle/>
          <a:p>
            <a:pPr algn="l"/>
            <a:r>
              <a:rPr lang="zh-CN" altLang="en-US" sz="2400" dirty="0">
                <a:solidFill>
                  <a:srgbClr val="FF0000"/>
                </a:solidFill>
              </a:rPr>
              <a:t>常见装置性违章</a:t>
            </a:r>
          </a:p>
        </p:txBody>
      </p:sp>
      <p:sp>
        <p:nvSpPr>
          <p:cNvPr id="950275" name="Rectangle 3"/>
          <p:cNvSpPr>
            <a:spLocks noGrp="1" noChangeArrowheads="1"/>
          </p:cNvSpPr>
          <p:nvPr>
            <p:ph type="body" idx="4294967295"/>
          </p:nvPr>
        </p:nvSpPr>
        <p:spPr>
          <a:xfrm>
            <a:off x="467544" y="1341438"/>
            <a:ext cx="8676456" cy="4784725"/>
          </a:xfrm>
        </p:spPr>
        <p:txBody>
          <a:bodyPr/>
          <a:lstStyle/>
          <a:p>
            <a:pPr>
              <a:lnSpc>
                <a:spcPct val="120000"/>
              </a:lnSpc>
              <a:spcBef>
                <a:spcPct val="0"/>
              </a:spcBef>
              <a:buClr>
                <a:srgbClr val="0070C0"/>
              </a:buClr>
              <a:buFont typeface="Wingdings" charset="2"/>
              <a:buChar char="n"/>
            </a:pPr>
            <a:r>
              <a:rPr lang="zh-CN" altLang="en-US" sz="1800" dirty="0"/>
              <a:t>安全防护装置不全、有缺陷或不符合规程规定</a:t>
            </a:r>
            <a:endParaRPr lang="en-US" altLang="zh-CN" sz="1800" dirty="0"/>
          </a:p>
          <a:p>
            <a:pPr>
              <a:lnSpc>
                <a:spcPct val="120000"/>
              </a:lnSpc>
              <a:spcBef>
                <a:spcPct val="0"/>
              </a:spcBef>
              <a:buClr>
                <a:srgbClr val="0070C0"/>
              </a:buClr>
              <a:buFont typeface="Wingdings" charset="2"/>
              <a:buChar char="n"/>
            </a:pPr>
            <a:r>
              <a:rPr lang="zh-CN" altLang="en-US" sz="1800" dirty="0"/>
              <a:t>安全标志、设备标志不全、不清晰或不符合规定</a:t>
            </a:r>
            <a:endParaRPr lang="en-US" altLang="zh-CN" sz="1800" dirty="0"/>
          </a:p>
          <a:p>
            <a:pPr>
              <a:lnSpc>
                <a:spcPct val="120000"/>
              </a:lnSpc>
              <a:spcBef>
                <a:spcPct val="0"/>
              </a:spcBef>
              <a:buClr>
                <a:srgbClr val="0070C0"/>
              </a:buClr>
              <a:buFont typeface="Wingdings" charset="2"/>
              <a:buChar char="n"/>
            </a:pPr>
            <a:r>
              <a:rPr lang="zh-CN" altLang="en-US" sz="1800" dirty="0"/>
              <a:t>作业现场不能保证满足规程规定的安全距离</a:t>
            </a:r>
            <a:endParaRPr lang="en-US" altLang="zh-CN" sz="1800" dirty="0"/>
          </a:p>
          <a:p>
            <a:pPr>
              <a:lnSpc>
                <a:spcPct val="120000"/>
              </a:lnSpc>
              <a:spcBef>
                <a:spcPct val="0"/>
              </a:spcBef>
              <a:buClr>
                <a:srgbClr val="0070C0"/>
              </a:buClr>
              <a:buFont typeface="Wingdings" charset="2"/>
              <a:buChar char="n"/>
            </a:pPr>
            <a:r>
              <a:rPr lang="zh-CN" altLang="en-US" sz="1800" dirty="0"/>
              <a:t>生产、施工现场的安全设施不全或不符合规程规定</a:t>
            </a:r>
            <a:endParaRPr lang="en-US" altLang="zh-CN" sz="1800" dirty="0"/>
          </a:p>
          <a:p>
            <a:pPr>
              <a:lnSpc>
                <a:spcPct val="120000"/>
              </a:lnSpc>
              <a:spcBef>
                <a:spcPct val="0"/>
              </a:spcBef>
              <a:buClr>
                <a:srgbClr val="0070C0"/>
              </a:buClr>
              <a:buFont typeface="Wingdings" charset="2"/>
              <a:buChar char="n"/>
            </a:pPr>
            <a:r>
              <a:rPr lang="zh-CN" altLang="en-US" sz="1800" dirty="0"/>
              <a:t>生产、施工场地环境不良</a:t>
            </a:r>
            <a:endParaRPr lang="en-US" altLang="zh-CN" sz="1800" dirty="0"/>
          </a:p>
          <a:p>
            <a:pPr>
              <a:lnSpc>
                <a:spcPct val="120000"/>
              </a:lnSpc>
              <a:spcBef>
                <a:spcPct val="0"/>
              </a:spcBef>
              <a:buClr>
                <a:srgbClr val="0070C0"/>
              </a:buClr>
              <a:buFont typeface="Wingdings" charset="2"/>
              <a:buChar char="n"/>
            </a:pPr>
            <a:r>
              <a:rPr lang="zh-CN" altLang="en-US" sz="1800" dirty="0"/>
              <a:t>施工机具、设备、工器具、脚手架结构等不符合安全要求或强度不够</a:t>
            </a:r>
            <a:endParaRPr lang="en-US" altLang="zh-CN" sz="1800" dirty="0"/>
          </a:p>
          <a:p>
            <a:pPr>
              <a:lnSpc>
                <a:spcPct val="120000"/>
              </a:lnSpc>
              <a:spcBef>
                <a:spcPct val="0"/>
              </a:spcBef>
              <a:buClr>
                <a:srgbClr val="0070C0"/>
              </a:buClr>
              <a:buFont typeface="Wingdings" charset="2"/>
              <a:buChar char="n"/>
            </a:pPr>
            <a:r>
              <a:rPr lang="zh-CN" altLang="en-US" sz="1800" dirty="0"/>
              <a:t>安全防护用品、用具配备不全、数量不足、质量不良</a:t>
            </a:r>
            <a:endParaRPr lang="en-US" altLang="zh-CN" sz="1800" dirty="0"/>
          </a:p>
          <a:p>
            <a:pPr>
              <a:lnSpc>
                <a:spcPct val="120000"/>
              </a:lnSpc>
              <a:spcBef>
                <a:spcPct val="0"/>
              </a:spcBef>
              <a:buClr>
                <a:srgbClr val="0070C0"/>
              </a:buClr>
              <a:buFont typeface="Wingdings" charset="2"/>
              <a:buChar char="n"/>
            </a:pPr>
            <a:r>
              <a:rPr lang="zh-CN" altLang="en-US" sz="1800" dirty="0"/>
              <a:t>易燃、易爆区、重点防火区，防火设施不全或防火措施不符合规定要求</a:t>
            </a:r>
            <a:endParaRPr lang="en-US" altLang="zh-CN" sz="1800" dirty="0"/>
          </a:p>
          <a:p>
            <a:pPr>
              <a:lnSpc>
                <a:spcPct val="120000"/>
              </a:lnSpc>
              <a:spcBef>
                <a:spcPct val="0"/>
              </a:spcBef>
              <a:buClr>
                <a:srgbClr val="0070C0"/>
              </a:buClr>
              <a:buFont typeface="Wingdings" charset="2"/>
              <a:buChar char="n"/>
            </a:pPr>
            <a:r>
              <a:rPr lang="zh-CN" altLang="en-US" sz="1800" dirty="0"/>
              <a:t>易燃易爆物品存放位置、地点、环境不符合安全规定</a:t>
            </a:r>
            <a:endParaRPr lang="en-US" altLang="zh-CN" sz="1800" dirty="0"/>
          </a:p>
          <a:p>
            <a:pPr>
              <a:lnSpc>
                <a:spcPct val="120000"/>
              </a:lnSpc>
              <a:spcBef>
                <a:spcPct val="0"/>
              </a:spcBef>
              <a:buClr>
                <a:srgbClr val="0070C0"/>
              </a:buClr>
              <a:buFont typeface="Wingdings" charset="2"/>
              <a:buChar char="n"/>
            </a:pPr>
            <a:r>
              <a:rPr lang="zh-CN" altLang="en-US" sz="1800" dirty="0"/>
              <a:t>设备在非安全状态下运行</a:t>
            </a:r>
          </a:p>
        </p:txBody>
      </p:sp>
      <p:pic>
        <p:nvPicPr>
          <p:cNvPr id="950279" name="Picture 7" descr="resource_459136639"/>
          <p:cNvPicPr>
            <a:picLocks noGrp="1" noChangeAspect="1" noChangeArrowheads="1"/>
          </p:cNvPicPr>
          <p:nvPr>
            <p:ph type="body" sz="half" idx="4294967295"/>
          </p:nvPr>
        </p:nvPicPr>
        <p:blipFill>
          <a:blip r:embed="rId3"/>
          <a:srcRect/>
          <a:stretch>
            <a:fillRect/>
          </a:stretch>
        </p:blipFill>
        <p:spPr>
          <a:xfrm>
            <a:off x="44549" y="5013176"/>
            <a:ext cx="1935163" cy="1656184"/>
          </a:xfrm>
          <a:noFill/>
          <a:ln>
            <a:solidFill>
              <a:srgbClr val="0000FF"/>
            </a:solidFill>
          </a:ln>
        </p:spPr>
      </p:pic>
      <p:pic>
        <p:nvPicPr>
          <p:cNvPr id="950276" name="Picture 4" descr="resource_526920785"/>
          <p:cNvPicPr>
            <a:picLocks noChangeAspect="1" noChangeArrowheads="1"/>
          </p:cNvPicPr>
          <p:nvPr/>
        </p:nvPicPr>
        <p:blipFill>
          <a:blip r:embed="rId4"/>
          <a:srcRect/>
          <a:stretch>
            <a:fillRect/>
          </a:stretch>
        </p:blipFill>
        <p:spPr bwMode="auto">
          <a:xfrm>
            <a:off x="5940152" y="5013176"/>
            <a:ext cx="1871663" cy="1656184"/>
          </a:xfrm>
          <a:prstGeom prst="rect">
            <a:avLst/>
          </a:prstGeom>
          <a:noFill/>
          <a:ln w="9525">
            <a:solidFill>
              <a:srgbClr val="FF9900"/>
            </a:solidFill>
            <a:miter lim="800000"/>
            <a:headEnd/>
            <a:tailEnd/>
          </a:ln>
        </p:spPr>
      </p:pic>
      <p:pic>
        <p:nvPicPr>
          <p:cNvPr id="950277" name="Picture 5" descr="resource_339649031"/>
          <p:cNvPicPr>
            <a:picLocks noChangeAspect="1" noChangeArrowheads="1"/>
          </p:cNvPicPr>
          <p:nvPr/>
        </p:nvPicPr>
        <p:blipFill>
          <a:blip r:embed="rId5"/>
          <a:srcRect/>
          <a:stretch>
            <a:fillRect/>
          </a:stretch>
        </p:blipFill>
        <p:spPr bwMode="auto">
          <a:xfrm>
            <a:off x="3779912" y="5013176"/>
            <a:ext cx="2089150" cy="1656184"/>
          </a:xfrm>
          <a:prstGeom prst="rect">
            <a:avLst/>
          </a:prstGeom>
          <a:noFill/>
          <a:ln w="9525">
            <a:solidFill>
              <a:srgbClr val="0000FF"/>
            </a:solidFill>
            <a:miter lim="800000"/>
            <a:headEnd/>
            <a:tailEnd/>
          </a:ln>
        </p:spPr>
      </p:pic>
      <p:pic>
        <p:nvPicPr>
          <p:cNvPr id="950281" name="Picture 9" descr="1"/>
          <p:cNvPicPr>
            <a:picLocks noChangeAspect="1" noChangeArrowheads="1"/>
          </p:cNvPicPr>
          <p:nvPr/>
        </p:nvPicPr>
        <p:blipFill>
          <a:blip r:embed="rId6"/>
          <a:srcRect/>
          <a:stretch>
            <a:fillRect/>
          </a:stretch>
        </p:blipFill>
        <p:spPr bwMode="auto">
          <a:xfrm>
            <a:off x="7822713" y="5013176"/>
            <a:ext cx="1321287" cy="1656184"/>
          </a:xfrm>
          <a:prstGeom prst="rect">
            <a:avLst/>
          </a:prstGeom>
          <a:noFill/>
          <a:ln w="9525">
            <a:solidFill>
              <a:srgbClr val="0000FF"/>
            </a:solidFill>
            <a:miter lim="800000"/>
            <a:headEnd/>
            <a:tailEnd/>
          </a:ln>
        </p:spPr>
      </p:pic>
      <p:pic>
        <p:nvPicPr>
          <p:cNvPr id="950283" name="Picture 11" descr="01"/>
          <p:cNvPicPr>
            <a:picLocks noChangeAspect="1" noChangeArrowheads="1"/>
          </p:cNvPicPr>
          <p:nvPr/>
        </p:nvPicPr>
        <p:blipFill>
          <a:blip r:embed="rId7"/>
          <a:srcRect/>
          <a:stretch>
            <a:fillRect/>
          </a:stretch>
        </p:blipFill>
        <p:spPr bwMode="auto">
          <a:xfrm>
            <a:off x="2051720" y="5013176"/>
            <a:ext cx="1655762" cy="1655763"/>
          </a:xfrm>
          <a:prstGeom prst="rect">
            <a:avLst/>
          </a:prstGeom>
          <a:noFill/>
          <a:ln w="9525">
            <a:solidFill>
              <a:srgbClr val="FF9900"/>
            </a:solidFill>
            <a:miter lim="800000"/>
            <a:headEnd/>
            <a:tailEnd/>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5"/>
          <p:cNvSpPr>
            <a:spLocks noGrp="1"/>
          </p:cNvSpPr>
          <p:nvPr>
            <p:ph type="sldNum" sz="quarter" idx="10"/>
          </p:nvPr>
        </p:nvSpPr>
        <p:spPr>
          <a:xfrm>
            <a:off x="5652120" y="6237312"/>
            <a:ext cx="2133600" cy="365125"/>
          </a:xfrm>
        </p:spPr>
        <p:txBody>
          <a:bodyPr/>
          <a:lstStyle/>
          <a:p>
            <a:fld id="{F325ED9A-AD4D-4EF5-B6E9-BAC70ADB5AAD}" type="slidenum">
              <a:rPr lang="zh-CN" altLang="en-US"/>
              <a:t>29</a:t>
            </a:fld>
            <a:endParaRPr lang="en-US" altLang="zh-CN"/>
          </a:p>
        </p:txBody>
      </p:sp>
      <p:sp>
        <p:nvSpPr>
          <p:cNvPr id="951298" name="Rectangle 2"/>
          <p:cNvSpPr>
            <a:spLocks noGrp="1" noChangeArrowheads="1"/>
          </p:cNvSpPr>
          <p:nvPr>
            <p:ph type="title" idx="4294967295"/>
          </p:nvPr>
        </p:nvSpPr>
        <p:spPr>
          <a:xfrm>
            <a:off x="395536" y="620837"/>
            <a:ext cx="7046912" cy="431899"/>
          </a:xfrm>
        </p:spPr>
        <p:txBody>
          <a:bodyPr/>
          <a:lstStyle/>
          <a:p>
            <a:pPr algn="l"/>
            <a:r>
              <a:rPr lang="zh-CN" altLang="en-US" sz="2400" dirty="0">
                <a:solidFill>
                  <a:srgbClr val="FF0000"/>
                </a:solidFill>
              </a:rPr>
              <a:t>常见指挥性违章行为</a:t>
            </a:r>
          </a:p>
        </p:txBody>
      </p:sp>
      <p:sp>
        <p:nvSpPr>
          <p:cNvPr id="951299" name="Rectangle 3"/>
          <p:cNvSpPr>
            <a:spLocks noGrp="1" noChangeArrowheads="1"/>
          </p:cNvSpPr>
          <p:nvPr>
            <p:ph type="body" idx="4294967295"/>
          </p:nvPr>
        </p:nvSpPr>
        <p:spPr>
          <a:xfrm>
            <a:off x="395536" y="1340966"/>
            <a:ext cx="8037264" cy="4032250"/>
          </a:xfrm>
        </p:spPr>
        <p:txBody>
          <a:bodyPr/>
          <a:lstStyle/>
          <a:p>
            <a:pPr>
              <a:lnSpc>
                <a:spcPct val="120000"/>
              </a:lnSpc>
              <a:spcBef>
                <a:spcPct val="0"/>
              </a:spcBef>
              <a:buClr>
                <a:srgbClr val="0070C0"/>
              </a:buClr>
              <a:buFont typeface="Wingdings" charset="2"/>
              <a:buChar char="n"/>
            </a:pPr>
            <a:r>
              <a:rPr lang="zh-CN" altLang="en-US" sz="1800" dirty="0"/>
              <a:t>指派不具备安全资格的人员上岗，不考虑工人的工种与技术等级进行分工</a:t>
            </a:r>
            <a:endParaRPr lang="en-US" altLang="zh-CN" sz="1800" dirty="0"/>
          </a:p>
          <a:p>
            <a:pPr>
              <a:lnSpc>
                <a:spcPct val="120000"/>
              </a:lnSpc>
              <a:spcBef>
                <a:spcPct val="0"/>
              </a:spcBef>
              <a:buClr>
                <a:srgbClr val="0070C0"/>
              </a:buClr>
              <a:buFont typeface="Wingdings" charset="2"/>
              <a:buChar char="n"/>
            </a:pPr>
            <a:r>
              <a:rPr lang="zh-CN" altLang="en-US" sz="1800" dirty="0"/>
              <a:t>没有工作交底，没有安全技术措施，没有具备生产、作业安全的必备条件，或应办工作票、操作票、事故应急抢修单而不办，即组织生产</a:t>
            </a:r>
            <a:endParaRPr lang="en-US" altLang="zh-CN" sz="1800" dirty="0"/>
          </a:p>
          <a:p>
            <a:pPr>
              <a:lnSpc>
                <a:spcPct val="120000"/>
              </a:lnSpc>
              <a:spcBef>
                <a:spcPct val="0"/>
              </a:spcBef>
              <a:buClr>
                <a:srgbClr val="0070C0"/>
              </a:buClr>
              <a:buFont typeface="Wingdings" charset="2"/>
              <a:buChar char="n"/>
            </a:pPr>
            <a:r>
              <a:rPr lang="zh-CN" altLang="en-US" sz="1800" dirty="0"/>
              <a:t>擅自变更经批准的安全技术措施或工作票、操作票、事故应急抢修单</a:t>
            </a:r>
            <a:endParaRPr lang="en-US" altLang="zh-CN" sz="1800" dirty="0"/>
          </a:p>
          <a:p>
            <a:pPr>
              <a:lnSpc>
                <a:spcPct val="120000"/>
              </a:lnSpc>
              <a:spcBef>
                <a:spcPct val="0"/>
              </a:spcBef>
              <a:buClr>
                <a:srgbClr val="0070C0"/>
              </a:buClr>
              <a:buFont typeface="Wingdings" charset="2"/>
              <a:buChar char="n"/>
            </a:pPr>
            <a:r>
              <a:rPr lang="zh-CN" altLang="en-US" sz="1800" dirty="0"/>
              <a:t>不按“安规”要求填写、签发工作票、操作票、事故应急抢修单等</a:t>
            </a:r>
            <a:endParaRPr lang="en-US" altLang="zh-CN" sz="1800" dirty="0"/>
          </a:p>
          <a:p>
            <a:pPr>
              <a:lnSpc>
                <a:spcPct val="120000"/>
              </a:lnSpc>
              <a:spcBef>
                <a:spcPct val="0"/>
              </a:spcBef>
              <a:buClr>
                <a:srgbClr val="0070C0"/>
              </a:buClr>
              <a:buFont typeface="Wingdings" charset="2"/>
              <a:buChar char="n"/>
            </a:pPr>
            <a:r>
              <a:rPr lang="zh-CN" altLang="en-US" sz="1800" dirty="0"/>
              <a:t>对职工发现的装置性违章和技术人员拟定的反装置性违章措施不闻不问，不组织消除</a:t>
            </a:r>
            <a:endParaRPr lang="en-US" altLang="zh-CN" sz="1800" dirty="0"/>
          </a:p>
          <a:p>
            <a:pPr>
              <a:lnSpc>
                <a:spcPct val="120000"/>
              </a:lnSpc>
              <a:spcBef>
                <a:spcPct val="0"/>
              </a:spcBef>
              <a:buClr>
                <a:srgbClr val="0070C0"/>
              </a:buClr>
              <a:buFont typeface="Wingdings" charset="2"/>
              <a:buChar char="n"/>
            </a:pPr>
            <a:r>
              <a:rPr lang="zh-CN" altLang="en-US" sz="1800" dirty="0"/>
              <a:t>擅自决定变动、拆除、超出力运行，而没有相应的技术措施和安全保障措施，或是让职工冒险作业</a:t>
            </a:r>
            <a:endParaRPr lang="en-US" altLang="zh-CN" sz="1800" dirty="0"/>
          </a:p>
          <a:p>
            <a:pPr>
              <a:lnSpc>
                <a:spcPct val="120000"/>
              </a:lnSpc>
              <a:spcBef>
                <a:spcPct val="0"/>
              </a:spcBef>
              <a:buClr>
                <a:srgbClr val="0070C0"/>
              </a:buClr>
              <a:buFont typeface="Wingdings" charset="2"/>
              <a:buChar char="n"/>
            </a:pPr>
            <a:r>
              <a:rPr lang="zh-CN" altLang="en-US" sz="1800" dirty="0"/>
              <a:t>不按规定给职工配备必须佩带的劳动安全卫生防护用品</a:t>
            </a:r>
            <a:endParaRPr lang="en-US" altLang="zh-CN" sz="1800" dirty="0"/>
          </a:p>
          <a:p>
            <a:pPr>
              <a:lnSpc>
                <a:spcPct val="120000"/>
              </a:lnSpc>
              <a:spcBef>
                <a:spcPct val="0"/>
              </a:spcBef>
              <a:buClr>
                <a:srgbClr val="0070C0"/>
              </a:buClr>
              <a:buFont typeface="Wingdings" charset="2"/>
              <a:buChar char="n"/>
            </a:pPr>
            <a:r>
              <a:rPr lang="zh-CN" altLang="en-US" sz="1800" dirty="0"/>
              <a:t>不顾职工身体实际情况，强令加班加点，超负荷劳动。 </a:t>
            </a:r>
          </a:p>
        </p:txBody>
      </p:sp>
      <p:pic>
        <p:nvPicPr>
          <p:cNvPr id="951300" name="Picture 4" descr="resource_801686892"/>
          <p:cNvPicPr>
            <a:picLocks noChangeAspect="1" noChangeArrowheads="1"/>
          </p:cNvPicPr>
          <p:nvPr/>
        </p:nvPicPr>
        <p:blipFill>
          <a:blip r:embed="rId3"/>
          <a:srcRect/>
          <a:stretch>
            <a:fillRect/>
          </a:stretch>
        </p:blipFill>
        <p:spPr bwMode="auto">
          <a:xfrm>
            <a:off x="5902945" y="5110161"/>
            <a:ext cx="2160588" cy="1384325"/>
          </a:xfrm>
          <a:prstGeom prst="rect">
            <a:avLst/>
          </a:prstGeom>
          <a:noFill/>
          <a:ln w="9525">
            <a:solidFill>
              <a:srgbClr val="FF9900"/>
            </a:solidFill>
            <a:miter lim="800000"/>
            <a:headEnd/>
            <a:tailEnd/>
          </a:ln>
        </p:spPr>
      </p:pic>
      <p:grpSp>
        <p:nvGrpSpPr>
          <p:cNvPr id="2" name="Group 6"/>
          <p:cNvGrpSpPr/>
          <p:nvPr/>
        </p:nvGrpSpPr>
        <p:grpSpPr bwMode="auto">
          <a:xfrm>
            <a:off x="1438895" y="5110187"/>
            <a:ext cx="4392613" cy="1368425"/>
            <a:chOff x="1477" y="1207"/>
            <a:chExt cx="2606" cy="1817"/>
          </a:xfrm>
        </p:grpSpPr>
        <p:pic>
          <p:nvPicPr>
            <p:cNvPr id="951303" name="Picture 7" descr="resource_1918226483"/>
            <p:cNvPicPr>
              <a:picLocks noChangeAspect="1" noChangeArrowheads="1"/>
            </p:cNvPicPr>
            <p:nvPr/>
          </p:nvPicPr>
          <p:blipFill>
            <a:blip r:embed="rId4"/>
            <a:srcRect/>
            <a:stretch>
              <a:fillRect/>
            </a:stretch>
          </p:blipFill>
          <p:spPr bwMode="auto">
            <a:xfrm>
              <a:off x="1477" y="1207"/>
              <a:ext cx="1302" cy="1815"/>
            </a:xfrm>
            <a:prstGeom prst="rect">
              <a:avLst/>
            </a:prstGeom>
            <a:noFill/>
            <a:ln w="9525">
              <a:solidFill>
                <a:srgbClr val="FF9900"/>
              </a:solidFill>
              <a:miter lim="800000"/>
              <a:headEnd/>
              <a:tailEnd/>
            </a:ln>
          </p:spPr>
        </p:pic>
        <p:pic>
          <p:nvPicPr>
            <p:cNvPr id="951304" name="Picture 8" descr="resource_152377277"/>
            <p:cNvPicPr>
              <a:picLocks noChangeAspect="1" noChangeArrowheads="1"/>
            </p:cNvPicPr>
            <p:nvPr/>
          </p:nvPicPr>
          <p:blipFill>
            <a:blip r:embed="rId5"/>
            <a:srcRect/>
            <a:stretch>
              <a:fillRect/>
            </a:stretch>
          </p:blipFill>
          <p:spPr bwMode="auto">
            <a:xfrm>
              <a:off x="2789" y="1207"/>
              <a:ext cx="1294" cy="1817"/>
            </a:xfrm>
            <a:prstGeom prst="rect">
              <a:avLst/>
            </a:prstGeom>
            <a:noFill/>
            <a:ln w="9525">
              <a:solidFill>
                <a:srgbClr val="FF9900"/>
              </a:solidFill>
              <a:miter lim="800000"/>
              <a:headEnd/>
              <a:tailEnd/>
            </a:ln>
          </p:spPr>
        </p:pic>
      </p:grpSp>
      <p:sp>
        <p:nvSpPr>
          <p:cNvPr id="9" name="灯片编号占位符 1"/>
          <p:cNvSpPr txBox="1"/>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1BD87B8F-C184-49E0-AA50-B1D510181B93}"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29</a:t>
            </a:fld>
            <a:endParaRPr kumimoji="0" lang="zh-CN"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357188" y="2000250"/>
            <a:ext cx="8245475" cy="2286000"/>
          </a:xfrm>
          <a:prstGeom prst="rect">
            <a:avLst/>
          </a:prstGeom>
          <a:noFill/>
          <a:ln w="9525">
            <a:solidFill>
              <a:schemeClr val="tx1"/>
            </a:solidFill>
            <a:prstDash val="dashDot"/>
            <a:miter lim="800000"/>
          </a:ln>
          <a:effectLst/>
        </p:spPr>
        <p:txBody>
          <a:bodyPr/>
          <a:lstStyle/>
          <a:p>
            <a:pPr marL="342900" indent="-342900">
              <a:lnSpc>
                <a:spcPct val="150000"/>
              </a:lnSpc>
              <a:spcBef>
                <a:spcPct val="10000"/>
              </a:spcBef>
            </a:pPr>
            <a:r>
              <a:rPr lang="zh-CN" altLang="en-US" sz="2000" b="1" dirty="0">
                <a:solidFill>
                  <a:srgbClr val="FF0000"/>
                </a:solidFill>
                <a:latin typeface="微软雅黑" pitchFamily="34" charset="-122"/>
                <a:ea typeface="微软雅黑" pitchFamily="34" charset="-122"/>
                <a:cs typeface="微软雅黑" pitchFamily="34" charset="-122"/>
              </a:rPr>
              <a:t>为什么要关注现场？</a:t>
            </a:r>
          </a:p>
          <a:p>
            <a:pPr marL="342900" indent="-342900" eaLnBrk="0" hangingPunct="0">
              <a:lnSpc>
                <a:spcPct val="150000"/>
              </a:lnSpc>
              <a:spcBef>
                <a:spcPct val="20000"/>
              </a:spcBef>
              <a:buFont typeface="Wingdings" charset="2"/>
              <a:buChar char="n"/>
            </a:pPr>
            <a:r>
              <a:rPr lang="zh-CN" altLang="en-US" sz="2000" dirty="0">
                <a:solidFill>
                  <a:srgbClr val="0000FF"/>
                </a:solidFill>
                <a:latin typeface="微软雅黑" pitchFamily="34" charset="-122"/>
                <a:ea typeface="微软雅黑" pitchFamily="34" charset="-122"/>
                <a:cs typeface="微软雅黑" pitchFamily="34" charset="-122"/>
              </a:rPr>
              <a:t>作业现场是真正创造附加价值的地方，是制造产品、创造价值的场所，是生产力要素的集结地，是进行生产作业活动的载体。</a:t>
            </a:r>
          </a:p>
          <a:p>
            <a:pPr marL="342900" indent="-342900" eaLnBrk="0" hangingPunct="0">
              <a:lnSpc>
                <a:spcPct val="150000"/>
              </a:lnSpc>
              <a:spcBef>
                <a:spcPct val="20000"/>
              </a:spcBef>
              <a:buFont typeface="Wingdings" charset="2"/>
              <a:buChar char="n"/>
            </a:pPr>
            <a:r>
              <a:rPr lang="zh-CN" altLang="en-US" sz="2000" dirty="0">
                <a:solidFill>
                  <a:srgbClr val="0000FF"/>
                </a:solidFill>
                <a:latin typeface="微软雅黑" pitchFamily="34" charset="-122"/>
                <a:ea typeface="微软雅黑" pitchFamily="34" charset="-122"/>
                <a:cs typeface="微软雅黑" pitchFamily="34" charset="-122"/>
              </a:rPr>
              <a:t>事件发生的地点：生产线，车间，销售点</a:t>
            </a:r>
            <a:r>
              <a:rPr lang="en-US" altLang="zh-CN" sz="2000" dirty="0">
                <a:solidFill>
                  <a:srgbClr val="0000FF"/>
                </a:solidFill>
                <a:latin typeface="微软雅黑" pitchFamily="34" charset="-122"/>
                <a:ea typeface="微软雅黑" pitchFamily="34" charset="-122"/>
                <a:cs typeface="微软雅黑" pitchFamily="34" charset="-122"/>
              </a:rPr>
              <a:t>…</a:t>
            </a:r>
            <a:r>
              <a:rPr lang="zh-CN" altLang="en-US" sz="2000" dirty="0">
                <a:solidFill>
                  <a:srgbClr val="0000FF"/>
                </a:solidFill>
                <a:latin typeface="微软雅黑" pitchFamily="34" charset="-122"/>
                <a:ea typeface="微软雅黑" pitchFamily="34" charset="-122"/>
                <a:cs typeface="微软雅黑" pitchFamily="34" charset="-122"/>
              </a:rPr>
              <a:t>还是办公室，会议室</a:t>
            </a:r>
            <a:r>
              <a:rPr lang="en-US" altLang="zh-CN" sz="2000" dirty="0">
                <a:solidFill>
                  <a:srgbClr val="0000FF"/>
                </a:solidFill>
                <a:latin typeface="微软雅黑" pitchFamily="34" charset="-122"/>
                <a:ea typeface="微软雅黑" pitchFamily="34" charset="-122"/>
                <a:cs typeface="微软雅黑" pitchFamily="34" charset="-122"/>
              </a:rPr>
              <a:t>?</a:t>
            </a:r>
          </a:p>
          <a:p>
            <a:pPr marL="342900" indent="-342900">
              <a:lnSpc>
                <a:spcPct val="150000"/>
              </a:lnSpc>
              <a:spcBef>
                <a:spcPct val="10000"/>
              </a:spcBef>
              <a:buFontTx/>
              <a:buChar char="•"/>
            </a:pPr>
            <a:endParaRPr kumimoji="1" lang="en-US" altLang="zh-CN" sz="2000" b="1" dirty="0">
              <a:solidFill>
                <a:srgbClr val="FF0000"/>
              </a:solidFill>
              <a:latin typeface="微软雅黑" pitchFamily="34" charset="-122"/>
              <a:ea typeface="微软雅黑" pitchFamily="34" charset="-122"/>
              <a:cs typeface="微软雅黑" pitchFamily="34" charset="-122"/>
            </a:endParaRPr>
          </a:p>
          <a:p>
            <a:pPr>
              <a:lnSpc>
                <a:spcPct val="150000"/>
              </a:lnSpc>
              <a:spcBef>
                <a:spcPct val="10000"/>
              </a:spcBef>
            </a:pPr>
            <a:r>
              <a:rPr kumimoji="1" lang="zh-CN" altLang="en-US" sz="2000" b="1" dirty="0">
                <a:solidFill>
                  <a:srgbClr val="FF0000"/>
                </a:solidFill>
                <a:latin typeface="微软雅黑" pitchFamily="34" charset="-122"/>
                <a:ea typeface="微软雅黑" pitchFamily="34" charset="-122"/>
                <a:cs typeface="微软雅黑" pitchFamily="34" charset="-122"/>
              </a:rPr>
              <a:t>作业现场安全管理重点：</a:t>
            </a:r>
            <a:r>
              <a:rPr kumimoji="1" lang="en-US" altLang="zh-CN" sz="2000" b="1" dirty="0">
                <a:solidFill>
                  <a:srgbClr val="FF0000"/>
                </a:solidFill>
                <a:latin typeface="微软雅黑" pitchFamily="34" charset="-122"/>
                <a:ea typeface="微软雅黑" pitchFamily="34" charset="-122"/>
                <a:cs typeface="微软雅黑" pitchFamily="34" charset="-122"/>
              </a:rPr>
              <a:t>5S</a:t>
            </a:r>
            <a:r>
              <a:rPr kumimoji="1" lang="zh-CN" altLang="en-US" sz="2000" b="1" dirty="0">
                <a:solidFill>
                  <a:srgbClr val="FF0000"/>
                </a:solidFill>
                <a:latin typeface="微软雅黑" pitchFamily="34" charset="-122"/>
                <a:ea typeface="微软雅黑" pitchFamily="34" charset="-122"/>
                <a:cs typeface="微软雅黑" pitchFamily="34" charset="-122"/>
              </a:rPr>
              <a:t>管理、定置管理、设备能源管理和安全卫生管理。</a:t>
            </a:r>
          </a:p>
        </p:txBody>
      </p:sp>
      <p:sp>
        <p:nvSpPr>
          <p:cNvPr id="1433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a:solidFill>
                  <a:srgbClr val="C00000"/>
                </a:solidFill>
                <a:latin typeface="微软雅黑" pitchFamily="34" charset="-122"/>
                <a:ea typeface="微软雅黑" pitchFamily="34" charset="-122"/>
                <a:cs typeface="微软雅黑" pitchFamily="34" charset="-122"/>
              </a:rPr>
              <a:t>1</a:t>
            </a:r>
            <a:r>
              <a:rPr lang="zh-CN" altLang="en-US" sz="2800" b="1">
                <a:solidFill>
                  <a:srgbClr val="C00000"/>
                </a:solidFill>
                <a:latin typeface="微软雅黑" pitchFamily="34" charset="-122"/>
                <a:ea typeface="微软雅黑" pitchFamily="34" charset="-122"/>
                <a:cs typeface="微软雅黑" pitchFamily="34" charset="-122"/>
              </a:rPr>
              <a:t>、现场安全管理概述</a:t>
            </a:r>
          </a:p>
        </p:txBody>
      </p:sp>
      <p:sp>
        <p:nvSpPr>
          <p:cNvPr id="6" name="AutoShape 11"/>
          <p:cNvSpPr>
            <a:spLocks noChangeArrowheads="1"/>
          </p:cNvSpPr>
          <p:nvPr/>
        </p:nvSpPr>
        <p:spPr bwMode="auto">
          <a:xfrm>
            <a:off x="3428992"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管理要素</a:t>
            </a:r>
            <a:endParaRPr lang="zh-CN" altLang="zh-CN" sz="1600" b="1" dirty="0">
              <a:solidFill>
                <a:schemeClr val="bg1"/>
              </a:solidFill>
              <a:latin typeface="微软雅黑" pitchFamily="34" charset="-122"/>
              <a:ea typeface="微软雅黑" pitchFamily="34" charset="-122"/>
            </a:endParaRPr>
          </a:p>
        </p:txBody>
      </p:sp>
      <p:sp>
        <p:nvSpPr>
          <p:cNvPr id="7" name="AutoShape 11"/>
          <p:cNvSpPr>
            <a:spLocks noChangeArrowheads="1"/>
          </p:cNvSpPr>
          <p:nvPr/>
        </p:nvSpPr>
        <p:spPr bwMode="auto">
          <a:xfrm>
            <a:off x="2428860"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管理方法</a:t>
            </a:r>
            <a:endParaRPr lang="zh-CN" altLang="zh-CN" sz="1600" b="1" dirty="0">
              <a:solidFill>
                <a:schemeClr val="bg1"/>
              </a:solidFill>
              <a:latin typeface="微软雅黑" pitchFamily="34" charset="-122"/>
              <a:ea typeface="微软雅黑" pitchFamily="34" charset="-122"/>
            </a:endParaRPr>
          </a:p>
        </p:txBody>
      </p:sp>
      <p:sp>
        <p:nvSpPr>
          <p:cNvPr id="8" name="AutoShape 11"/>
          <p:cNvSpPr>
            <a:spLocks noChangeArrowheads="1"/>
          </p:cNvSpPr>
          <p:nvPr/>
        </p:nvSpPr>
        <p:spPr bwMode="auto">
          <a:xfrm>
            <a:off x="1386407" y="114355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管理内容</a:t>
            </a:r>
            <a:endParaRPr lang="zh-CN" altLang="zh-CN" sz="1600" b="1" dirty="0">
              <a:solidFill>
                <a:schemeClr val="bg1"/>
              </a:solidFill>
              <a:latin typeface="微软雅黑" pitchFamily="34" charset="-122"/>
              <a:ea typeface="微软雅黑" pitchFamily="34" charset="-122"/>
            </a:endParaRPr>
          </a:p>
        </p:txBody>
      </p:sp>
      <p:sp>
        <p:nvSpPr>
          <p:cNvPr id="9" name="AutoShape 11"/>
          <p:cNvSpPr>
            <a:spLocks noChangeArrowheads="1"/>
          </p:cNvSpPr>
          <p:nvPr/>
        </p:nvSpPr>
        <p:spPr bwMode="auto">
          <a:xfrm>
            <a:off x="285720" y="1143555"/>
            <a:ext cx="131500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管理目的</a:t>
            </a:r>
            <a:endParaRPr lang="zh-CN" altLang="zh-CN" sz="1600" b="1" dirty="0">
              <a:solidFill>
                <a:schemeClr val="bg1"/>
              </a:solidFill>
              <a:latin typeface="微软雅黑" pitchFamily="34" charset="-122"/>
              <a:ea typeface="微软雅黑" pitchFamily="34" charset="-122"/>
            </a:endParaRPr>
          </a:p>
        </p:txBody>
      </p:sp>
      <p:sp>
        <p:nvSpPr>
          <p:cNvPr id="14352" name="Rectangle 17"/>
          <p:cNvSpPr>
            <a:spLocks noChangeArrowheads="1"/>
          </p:cNvSpPr>
          <p:nvPr/>
        </p:nvSpPr>
        <p:spPr bwMode="auto">
          <a:xfrm>
            <a:off x="395288" y="4292600"/>
            <a:ext cx="412750" cy="366713"/>
          </a:xfrm>
          <a:prstGeom prst="rect">
            <a:avLst/>
          </a:prstGeom>
          <a:noFill/>
          <a:ln w="9525">
            <a:noFill/>
            <a:miter lim="800000"/>
          </a:ln>
        </p:spPr>
        <p:txBody>
          <a:bodyPr wrap="none">
            <a:spAutoFit/>
          </a:bodyPr>
          <a:lstStyle/>
          <a:p>
            <a:r>
              <a:rPr lang="zh-CN" altLang="en-US">
                <a:solidFill>
                  <a:srgbClr val="FF3300"/>
                </a:solidFill>
              </a:rPr>
              <a:t>★</a:t>
            </a: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a:t>
            </a:fld>
            <a:endParaRPr lang="zh-CN" altLang="en-US" dirty="0"/>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9"/>
          <p:cNvSpPr>
            <a:spLocks noChangeArrowheads="1"/>
          </p:cNvSpPr>
          <p:nvPr/>
        </p:nvSpPr>
        <p:spPr bwMode="auto">
          <a:xfrm>
            <a:off x="395536" y="1340768"/>
            <a:ext cx="5183188" cy="519113"/>
          </a:xfrm>
          <a:prstGeom prst="rect">
            <a:avLst/>
          </a:prstGeom>
          <a:noFill/>
          <a:ln w="9525">
            <a:noFill/>
            <a:miter lim="800000"/>
          </a:ln>
        </p:spPr>
        <p:txBody>
          <a:bodyPr>
            <a:spAutoFit/>
          </a:bodyPr>
          <a:lstStyle/>
          <a:p>
            <a:r>
              <a:rPr lang="zh-CN" altLang="en-US" sz="2800" b="1" dirty="0">
                <a:solidFill>
                  <a:srgbClr val="FF0000"/>
                </a:solidFill>
                <a:latin typeface="微软雅黑" pitchFamily="34" charset="-122"/>
                <a:ea typeface="微软雅黑" pitchFamily="34" charset="-122"/>
              </a:rPr>
              <a:t>（一）习惯性违章特点   </a:t>
            </a:r>
            <a:endParaRPr lang="zh-CN" altLang="en-US" sz="2800" dirty="0">
              <a:solidFill>
                <a:srgbClr val="FF0000"/>
              </a:solidFill>
              <a:latin typeface="微软雅黑" pitchFamily="34" charset="-122"/>
              <a:ea typeface="微软雅黑" pitchFamily="34" charset="-122"/>
            </a:endParaRPr>
          </a:p>
        </p:txBody>
      </p:sp>
      <p:sp>
        <p:nvSpPr>
          <p:cNvPr id="975875" name="Rectangle 11"/>
          <p:cNvSpPr>
            <a:spLocks noChangeArrowheads="1"/>
          </p:cNvSpPr>
          <p:nvPr/>
        </p:nvSpPr>
        <p:spPr bwMode="auto">
          <a:xfrm>
            <a:off x="3240088" y="2297658"/>
            <a:ext cx="3203575" cy="519112"/>
          </a:xfrm>
          <a:prstGeom prst="rect">
            <a:avLst/>
          </a:prstGeom>
          <a:solidFill>
            <a:srgbClr val="99FF99"/>
          </a:solidFill>
          <a:ln w="9525" algn="ctr">
            <a:noFill/>
            <a:miter lim="800000"/>
          </a:ln>
        </p:spPr>
        <p:txBody>
          <a:bodyPr anchor="ctr">
            <a:spAutoFit/>
          </a:bodyPr>
          <a:lstStyle/>
          <a:p>
            <a:pPr algn="ctr"/>
            <a:r>
              <a:rPr lang="zh-CN" altLang="en-US" sz="2800" b="1">
                <a:solidFill>
                  <a:srgbClr val="FF3300"/>
                </a:solidFill>
                <a:latin typeface="微软雅黑" pitchFamily="34" charset="-122"/>
                <a:ea typeface="微软雅黑" pitchFamily="34" charset="-122"/>
              </a:rPr>
              <a:t>特       点</a:t>
            </a:r>
          </a:p>
        </p:txBody>
      </p:sp>
      <p:sp>
        <p:nvSpPr>
          <p:cNvPr id="975876" name="Rectangle 13"/>
          <p:cNvSpPr>
            <a:spLocks noChangeArrowheads="1"/>
          </p:cNvSpPr>
          <p:nvPr/>
        </p:nvSpPr>
        <p:spPr bwMode="auto">
          <a:xfrm>
            <a:off x="1692275"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方</a:t>
            </a:r>
          </a:p>
          <a:p>
            <a:r>
              <a:rPr lang="zh-CN" altLang="en-US" sz="2400" b="1">
                <a:solidFill>
                  <a:srgbClr val="0000FF"/>
                </a:solidFill>
                <a:latin typeface="微软雅黑" pitchFamily="34" charset="-122"/>
                <a:ea typeface="微软雅黑" pitchFamily="34" charset="-122"/>
              </a:rPr>
              <a:t>便</a:t>
            </a:r>
          </a:p>
          <a:p>
            <a:r>
              <a:rPr lang="zh-CN" altLang="en-US" sz="2400" b="1">
                <a:solidFill>
                  <a:srgbClr val="0000FF"/>
                </a:solidFill>
                <a:latin typeface="微软雅黑" pitchFamily="34" charset="-122"/>
                <a:ea typeface="微软雅黑" pitchFamily="34" charset="-122"/>
              </a:rPr>
              <a:t>性</a:t>
            </a:r>
          </a:p>
        </p:txBody>
      </p:sp>
      <p:sp>
        <p:nvSpPr>
          <p:cNvPr id="975877" name="Rectangle 14"/>
          <p:cNvSpPr>
            <a:spLocks noChangeArrowheads="1"/>
          </p:cNvSpPr>
          <p:nvPr/>
        </p:nvSpPr>
        <p:spPr bwMode="auto">
          <a:xfrm>
            <a:off x="2678113"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隐</a:t>
            </a:r>
          </a:p>
          <a:p>
            <a:r>
              <a:rPr lang="zh-CN" altLang="en-US" sz="2400" b="1">
                <a:solidFill>
                  <a:srgbClr val="0000FF"/>
                </a:solidFill>
                <a:latin typeface="微软雅黑" pitchFamily="34" charset="-122"/>
                <a:ea typeface="微软雅黑" pitchFamily="34" charset="-122"/>
              </a:rPr>
              <a:t>蔽</a:t>
            </a:r>
          </a:p>
          <a:p>
            <a:r>
              <a:rPr lang="zh-CN" altLang="en-US" sz="2400" b="1">
                <a:solidFill>
                  <a:srgbClr val="0000FF"/>
                </a:solidFill>
                <a:latin typeface="微软雅黑" pitchFamily="34" charset="-122"/>
                <a:ea typeface="微软雅黑" pitchFamily="34" charset="-122"/>
              </a:rPr>
              <a:t>性</a:t>
            </a:r>
          </a:p>
        </p:txBody>
      </p:sp>
      <p:sp>
        <p:nvSpPr>
          <p:cNvPr id="975878" name="Rectangle 15"/>
          <p:cNvSpPr>
            <a:spLocks noChangeArrowheads="1"/>
          </p:cNvSpPr>
          <p:nvPr/>
        </p:nvSpPr>
        <p:spPr bwMode="auto">
          <a:xfrm>
            <a:off x="3663950"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传</a:t>
            </a:r>
          </a:p>
          <a:p>
            <a:r>
              <a:rPr lang="zh-CN" altLang="en-US" sz="2400" b="1">
                <a:solidFill>
                  <a:srgbClr val="0000FF"/>
                </a:solidFill>
                <a:latin typeface="微软雅黑" pitchFamily="34" charset="-122"/>
                <a:ea typeface="微软雅黑" pitchFamily="34" charset="-122"/>
              </a:rPr>
              <a:t>染</a:t>
            </a:r>
          </a:p>
          <a:p>
            <a:r>
              <a:rPr lang="zh-CN" altLang="en-US" sz="2400" b="1">
                <a:solidFill>
                  <a:srgbClr val="0000FF"/>
                </a:solidFill>
                <a:latin typeface="微软雅黑" pitchFamily="34" charset="-122"/>
                <a:ea typeface="微软雅黑" pitchFamily="34" charset="-122"/>
              </a:rPr>
              <a:t>性</a:t>
            </a:r>
          </a:p>
        </p:txBody>
      </p:sp>
      <p:sp>
        <p:nvSpPr>
          <p:cNvPr id="975879" name="Rectangle 16"/>
          <p:cNvSpPr>
            <a:spLocks noChangeArrowheads="1"/>
          </p:cNvSpPr>
          <p:nvPr/>
        </p:nvSpPr>
        <p:spPr bwMode="auto">
          <a:xfrm>
            <a:off x="4567238"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误</a:t>
            </a:r>
          </a:p>
          <a:p>
            <a:r>
              <a:rPr lang="zh-CN" altLang="en-US" sz="2400" b="1">
                <a:solidFill>
                  <a:srgbClr val="0000FF"/>
                </a:solidFill>
                <a:latin typeface="微软雅黑" pitchFamily="34" charset="-122"/>
                <a:ea typeface="微软雅黑" pitchFamily="34" charset="-122"/>
              </a:rPr>
              <a:t>导</a:t>
            </a:r>
          </a:p>
          <a:p>
            <a:r>
              <a:rPr lang="zh-CN" altLang="en-US" sz="2400" b="1">
                <a:solidFill>
                  <a:srgbClr val="0000FF"/>
                </a:solidFill>
                <a:latin typeface="微软雅黑" pitchFamily="34" charset="-122"/>
                <a:ea typeface="微软雅黑" pitchFamily="34" charset="-122"/>
              </a:rPr>
              <a:t>性</a:t>
            </a:r>
          </a:p>
        </p:txBody>
      </p:sp>
      <p:sp>
        <p:nvSpPr>
          <p:cNvPr id="975880" name="Rectangle 17"/>
          <p:cNvSpPr>
            <a:spLocks noChangeArrowheads="1"/>
          </p:cNvSpPr>
          <p:nvPr/>
        </p:nvSpPr>
        <p:spPr bwMode="auto">
          <a:xfrm>
            <a:off x="5470525"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阻</a:t>
            </a:r>
          </a:p>
          <a:p>
            <a:r>
              <a:rPr lang="zh-CN" altLang="en-US" sz="2400" b="1">
                <a:solidFill>
                  <a:srgbClr val="0000FF"/>
                </a:solidFill>
                <a:latin typeface="微软雅黑" pitchFamily="34" charset="-122"/>
                <a:ea typeface="微软雅黑" pitchFamily="34" charset="-122"/>
              </a:rPr>
              <a:t>碍</a:t>
            </a:r>
          </a:p>
          <a:p>
            <a:r>
              <a:rPr lang="zh-CN" altLang="en-US" sz="2400" b="1">
                <a:solidFill>
                  <a:srgbClr val="0000FF"/>
                </a:solidFill>
                <a:latin typeface="微软雅黑" pitchFamily="34" charset="-122"/>
                <a:ea typeface="微软雅黑" pitchFamily="34" charset="-122"/>
              </a:rPr>
              <a:t>性</a:t>
            </a:r>
          </a:p>
        </p:txBody>
      </p:sp>
      <p:sp>
        <p:nvSpPr>
          <p:cNvPr id="975881" name="Rectangle 18"/>
          <p:cNvSpPr>
            <a:spLocks noChangeArrowheads="1"/>
          </p:cNvSpPr>
          <p:nvPr/>
        </p:nvSpPr>
        <p:spPr bwMode="auto">
          <a:xfrm>
            <a:off x="7277100"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顽</a:t>
            </a:r>
          </a:p>
          <a:p>
            <a:r>
              <a:rPr lang="zh-CN" altLang="en-US" sz="2400" b="1">
                <a:solidFill>
                  <a:srgbClr val="0000FF"/>
                </a:solidFill>
                <a:latin typeface="微软雅黑" pitchFamily="34" charset="-122"/>
                <a:ea typeface="微软雅黑" pitchFamily="34" charset="-122"/>
              </a:rPr>
              <a:t>固</a:t>
            </a:r>
          </a:p>
          <a:p>
            <a:r>
              <a:rPr lang="zh-CN" altLang="en-US" sz="2400" b="1">
                <a:solidFill>
                  <a:srgbClr val="0000FF"/>
                </a:solidFill>
                <a:latin typeface="微软雅黑" pitchFamily="34" charset="-122"/>
                <a:ea typeface="微软雅黑" pitchFamily="34" charset="-122"/>
              </a:rPr>
              <a:t>性</a:t>
            </a:r>
          </a:p>
        </p:txBody>
      </p:sp>
      <p:sp>
        <p:nvSpPr>
          <p:cNvPr id="975882" name="Rectangle 19"/>
          <p:cNvSpPr>
            <a:spLocks noChangeArrowheads="1"/>
          </p:cNvSpPr>
          <p:nvPr/>
        </p:nvSpPr>
        <p:spPr bwMode="auto">
          <a:xfrm>
            <a:off x="6373813" y="4113758"/>
            <a:ext cx="492443" cy="1200329"/>
          </a:xfrm>
          <a:prstGeom prst="rect">
            <a:avLst/>
          </a:prstGeom>
          <a:solidFill>
            <a:srgbClr val="FFFF66"/>
          </a:solidFill>
          <a:ln w="9525" algn="ctr">
            <a:noFill/>
            <a:miter lim="800000"/>
          </a:ln>
        </p:spPr>
        <p:txBody>
          <a:bodyPr wrap="none">
            <a:spAutoFit/>
          </a:bodyPr>
          <a:lstStyle/>
          <a:p>
            <a:r>
              <a:rPr lang="zh-CN" altLang="en-US" sz="2400" b="1">
                <a:solidFill>
                  <a:srgbClr val="0000FF"/>
                </a:solidFill>
                <a:latin typeface="微软雅黑" pitchFamily="34" charset="-122"/>
                <a:ea typeface="微软雅黑" pitchFamily="34" charset="-122"/>
              </a:rPr>
              <a:t>潜</a:t>
            </a:r>
          </a:p>
          <a:p>
            <a:r>
              <a:rPr lang="zh-CN" altLang="en-US" sz="2400" b="1">
                <a:solidFill>
                  <a:srgbClr val="0000FF"/>
                </a:solidFill>
                <a:latin typeface="微软雅黑" pitchFamily="34" charset="-122"/>
                <a:ea typeface="微软雅黑" pitchFamily="34" charset="-122"/>
              </a:rPr>
              <a:t>伏</a:t>
            </a:r>
          </a:p>
          <a:p>
            <a:r>
              <a:rPr lang="zh-CN" altLang="en-US" sz="2400" b="1">
                <a:solidFill>
                  <a:srgbClr val="0000FF"/>
                </a:solidFill>
                <a:latin typeface="微软雅黑" pitchFamily="34" charset="-122"/>
                <a:ea typeface="微软雅黑" pitchFamily="34" charset="-122"/>
              </a:rPr>
              <a:t>性</a:t>
            </a:r>
          </a:p>
        </p:txBody>
      </p:sp>
      <p:sp>
        <p:nvSpPr>
          <p:cNvPr id="975884" name="Line 22"/>
          <p:cNvSpPr>
            <a:spLocks noChangeShapeType="1"/>
          </p:cNvSpPr>
          <p:nvPr/>
        </p:nvSpPr>
        <p:spPr bwMode="auto">
          <a:xfrm>
            <a:off x="1939925" y="3456359"/>
            <a:ext cx="0" cy="620713"/>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85" name="Line 23"/>
          <p:cNvSpPr>
            <a:spLocks noChangeShapeType="1"/>
          </p:cNvSpPr>
          <p:nvPr/>
        </p:nvSpPr>
        <p:spPr bwMode="auto">
          <a:xfrm>
            <a:off x="2924175" y="3501008"/>
            <a:ext cx="0" cy="620713"/>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86" name="Line 24"/>
          <p:cNvSpPr>
            <a:spLocks noChangeShapeType="1"/>
          </p:cNvSpPr>
          <p:nvPr/>
        </p:nvSpPr>
        <p:spPr bwMode="auto">
          <a:xfrm>
            <a:off x="3910013" y="3501008"/>
            <a:ext cx="0" cy="620713"/>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87" name="Line 25"/>
          <p:cNvSpPr>
            <a:spLocks noChangeShapeType="1"/>
          </p:cNvSpPr>
          <p:nvPr/>
        </p:nvSpPr>
        <p:spPr bwMode="auto">
          <a:xfrm>
            <a:off x="4813300" y="3429000"/>
            <a:ext cx="0" cy="620713"/>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88" name="Line 26"/>
          <p:cNvSpPr>
            <a:spLocks noChangeShapeType="1"/>
          </p:cNvSpPr>
          <p:nvPr/>
        </p:nvSpPr>
        <p:spPr bwMode="auto">
          <a:xfrm>
            <a:off x="5716588" y="3489870"/>
            <a:ext cx="0" cy="622300"/>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89" name="Line 27"/>
          <p:cNvSpPr>
            <a:spLocks noChangeShapeType="1"/>
          </p:cNvSpPr>
          <p:nvPr/>
        </p:nvSpPr>
        <p:spPr bwMode="auto">
          <a:xfrm>
            <a:off x="6619875" y="3489870"/>
            <a:ext cx="0" cy="622300"/>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90" name="Line 28"/>
          <p:cNvSpPr>
            <a:spLocks noChangeShapeType="1"/>
          </p:cNvSpPr>
          <p:nvPr/>
        </p:nvSpPr>
        <p:spPr bwMode="auto">
          <a:xfrm>
            <a:off x="7605713" y="3489870"/>
            <a:ext cx="0" cy="622300"/>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sp>
        <p:nvSpPr>
          <p:cNvPr id="975891" name="Line 29"/>
          <p:cNvSpPr>
            <a:spLocks noChangeShapeType="1"/>
          </p:cNvSpPr>
          <p:nvPr/>
        </p:nvSpPr>
        <p:spPr bwMode="auto">
          <a:xfrm>
            <a:off x="4817052" y="2852936"/>
            <a:ext cx="0" cy="620712"/>
          </a:xfrm>
          <a:prstGeom prst="line">
            <a:avLst/>
          </a:prstGeom>
          <a:noFill/>
          <a:ln w="28575">
            <a:solidFill>
              <a:srgbClr val="FF3300"/>
            </a:solidFill>
            <a:round/>
            <a:tailEnd type="triangle" w="med" len="med"/>
          </a:ln>
        </p:spPr>
        <p:txBody>
          <a:bodyPr wrap="none">
            <a:spAutoFit/>
          </a:bodyPr>
          <a:lstStyle/>
          <a:p>
            <a:endParaRPr lang="zh-CN" altLang="en-US">
              <a:latin typeface="微软雅黑" pitchFamily="34" charset="-122"/>
              <a:ea typeface="微软雅黑" pitchFamily="34" charset="-122"/>
            </a:endParaRPr>
          </a:p>
        </p:txBody>
      </p:sp>
      <p:cxnSp>
        <p:nvCxnSpPr>
          <p:cNvPr id="23" name="直接连接符 22"/>
          <p:cNvCxnSpPr/>
          <p:nvPr/>
        </p:nvCxnSpPr>
        <p:spPr>
          <a:xfrm>
            <a:off x="1936732" y="3456440"/>
            <a:ext cx="5688632" cy="158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24"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30</a:t>
            </a:fld>
            <a:endParaRPr lang="zh-CN" altLang="en-US" dirty="0"/>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0" name="Rectangle 4"/>
          <p:cNvSpPr>
            <a:spLocks noGrp="1" noChangeArrowheads="1"/>
          </p:cNvSpPr>
          <p:nvPr>
            <p:ph type="body" idx="4294967295"/>
          </p:nvPr>
        </p:nvSpPr>
        <p:spPr>
          <a:xfrm>
            <a:off x="323850" y="1268760"/>
            <a:ext cx="8223250" cy="5184576"/>
          </a:xfrm>
        </p:spPr>
        <p:txBody>
          <a:bodyPr/>
          <a:lstStyle/>
          <a:p>
            <a:pPr>
              <a:lnSpc>
                <a:spcPct val="150000"/>
              </a:lnSpc>
              <a:spcBef>
                <a:spcPct val="0"/>
              </a:spcBef>
              <a:buClr>
                <a:srgbClr val="0070C0"/>
              </a:buClr>
              <a:buFont typeface="Wingdings" charset="2"/>
              <a:buChar char="n"/>
            </a:pPr>
            <a:r>
              <a:rPr lang="zh-CN" altLang="en-US" sz="2000" dirty="0">
                <a:solidFill>
                  <a:srgbClr val="FF0000"/>
                </a:solidFill>
                <a:cs typeface="+mn-cs"/>
              </a:rPr>
              <a:t>方便性</a:t>
            </a:r>
            <a:endParaRPr lang="en-US" altLang="zh-CN" sz="2000" dirty="0">
              <a:solidFill>
                <a:srgbClr val="FF0000"/>
              </a:solidFill>
              <a:cs typeface="+mn-cs"/>
            </a:endParaRPr>
          </a:p>
          <a:p>
            <a:pPr marL="449580" indent="0">
              <a:lnSpc>
                <a:spcPct val="150000"/>
              </a:lnSpc>
              <a:spcBef>
                <a:spcPct val="0"/>
              </a:spcBef>
              <a:buClr>
                <a:srgbClr val="0070C0"/>
              </a:buClr>
              <a:buFont typeface="Wingdings" charset="2"/>
              <a:buChar char="Ø"/>
            </a:pPr>
            <a:r>
              <a:rPr lang="zh-CN" altLang="en-US" sz="1800" dirty="0">
                <a:cs typeface="+mn-cs"/>
              </a:rPr>
              <a:t>跨越或省去一个或几个正常的操作程序步骤</a:t>
            </a:r>
            <a:endParaRPr lang="en-US" altLang="zh-CN" sz="1800" dirty="0">
              <a:cs typeface="+mn-cs"/>
            </a:endParaRPr>
          </a:p>
          <a:p>
            <a:pPr marL="449580" indent="0">
              <a:lnSpc>
                <a:spcPct val="150000"/>
              </a:lnSpc>
              <a:spcBef>
                <a:spcPct val="0"/>
              </a:spcBef>
              <a:buClr>
                <a:srgbClr val="0070C0"/>
              </a:buClr>
              <a:buFont typeface="Wingdings" charset="2"/>
              <a:buChar char="Ø"/>
            </a:pPr>
            <a:r>
              <a:rPr lang="zh-CN" altLang="en-US" sz="1800" dirty="0">
                <a:cs typeface="+mn-cs"/>
              </a:rPr>
              <a:t>省力、省时</a:t>
            </a:r>
            <a:endParaRPr lang="en-US" altLang="zh-CN" sz="1800" dirty="0">
              <a:cs typeface="+mn-cs"/>
            </a:endParaRPr>
          </a:p>
          <a:p>
            <a:pPr>
              <a:lnSpc>
                <a:spcPct val="150000"/>
              </a:lnSpc>
              <a:spcBef>
                <a:spcPct val="0"/>
              </a:spcBef>
              <a:buClr>
                <a:srgbClr val="0070C0"/>
              </a:buClr>
              <a:buFont typeface="Wingdings" charset="2"/>
              <a:buChar char="n"/>
            </a:pPr>
            <a:r>
              <a:rPr lang="zh-CN" altLang="en-US" sz="2000" dirty="0">
                <a:solidFill>
                  <a:srgbClr val="FF0000"/>
                </a:solidFill>
                <a:cs typeface="+mn-cs"/>
              </a:rPr>
              <a:t>传染性</a:t>
            </a:r>
            <a:endParaRPr lang="en-US" altLang="zh-CN" sz="2000" dirty="0">
              <a:solidFill>
                <a:srgbClr val="FF0000"/>
              </a:solidFill>
              <a:cs typeface="+mn-cs"/>
            </a:endParaRPr>
          </a:p>
          <a:p>
            <a:pPr marL="449580" indent="0">
              <a:lnSpc>
                <a:spcPct val="150000"/>
              </a:lnSpc>
              <a:spcBef>
                <a:spcPct val="0"/>
              </a:spcBef>
              <a:buClr>
                <a:srgbClr val="0070C0"/>
              </a:buClr>
              <a:buFont typeface="Wingdings" charset="2"/>
              <a:buChar char="Ø"/>
            </a:pPr>
            <a:r>
              <a:rPr lang="zh-CN" altLang="en-US" sz="1800" dirty="0">
                <a:cs typeface="+mn-cs"/>
              </a:rPr>
              <a:t>从众心理，跟风效仿</a:t>
            </a:r>
            <a:endParaRPr lang="en-US" altLang="zh-CN" sz="1800" dirty="0">
              <a:cs typeface="+mn-cs"/>
            </a:endParaRPr>
          </a:p>
          <a:p>
            <a:pPr>
              <a:lnSpc>
                <a:spcPct val="150000"/>
              </a:lnSpc>
              <a:spcBef>
                <a:spcPct val="0"/>
              </a:spcBef>
              <a:buClr>
                <a:srgbClr val="0070C0"/>
              </a:buClr>
              <a:buFont typeface="Wingdings" charset="2"/>
              <a:buChar char="n"/>
            </a:pPr>
            <a:r>
              <a:rPr lang="zh-CN" altLang="en-US" sz="2000" dirty="0">
                <a:solidFill>
                  <a:srgbClr val="FF0000"/>
                </a:solidFill>
                <a:cs typeface="+mn-cs"/>
              </a:rPr>
              <a:t>误导性</a:t>
            </a:r>
            <a:endParaRPr lang="en-US" altLang="zh-CN" sz="2000" dirty="0">
              <a:solidFill>
                <a:srgbClr val="FF0000"/>
              </a:solidFill>
              <a:cs typeface="+mn-cs"/>
            </a:endParaRPr>
          </a:p>
          <a:p>
            <a:pPr marL="449580" indent="0">
              <a:lnSpc>
                <a:spcPct val="150000"/>
              </a:lnSpc>
              <a:spcBef>
                <a:spcPct val="0"/>
              </a:spcBef>
              <a:buClr>
                <a:srgbClr val="0070C0"/>
              </a:buClr>
              <a:buFont typeface="Wingdings" charset="2"/>
              <a:buChar char="Ø"/>
            </a:pPr>
            <a:r>
              <a:rPr lang="zh-CN" altLang="en-US" sz="1800" dirty="0">
                <a:cs typeface="+mn-cs"/>
              </a:rPr>
              <a:t>指挥者、管理者不重视</a:t>
            </a:r>
            <a:endParaRPr lang="en-US" altLang="zh-CN" sz="1800" dirty="0">
              <a:cs typeface="+mn-cs"/>
            </a:endParaRPr>
          </a:p>
          <a:p>
            <a:pPr marL="449580" indent="0">
              <a:lnSpc>
                <a:spcPct val="150000"/>
              </a:lnSpc>
              <a:spcBef>
                <a:spcPct val="0"/>
              </a:spcBef>
              <a:buClr>
                <a:srgbClr val="0070C0"/>
              </a:buClr>
              <a:buFont typeface="Wingdings" charset="2"/>
              <a:buChar char="Ø"/>
            </a:pPr>
            <a:r>
              <a:rPr lang="zh-CN" altLang="en-US" sz="1800" dirty="0">
                <a:cs typeface="+mn-cs"/>
              </a:rPr>
              <a:t>违章得不到及时纠正</a:t>
            </a:r>
            <a:endParaRPr lang="en-US" altLang="zh-CN" sz="1800" dirty="0">
              <a:cs typeface="+mn-cs"/>
            </a:endParaRPr>
          </a:p>
          <a:p>
            <a:pPr marL="449580" indent="0">
              <a:lnSpc>
                <a:spcPct val="150000"/>
              </a:lnSpc>
              <a:spcBef>
                <a:spcPct val="0"/>
              </a:spcBef>
              <a:buClr>
                <a:srgbClr val="0070C0"/>
              </a:buClr>
              <a:buFont typeface="Wingdings" charset="2"/>
              <a:buChar char="Ø"/>
            </a:pPr>
            <a:r>
              <a:rPr lang="zh-CN" altLang="en-US" sz="1800" dirty="0">
                <a:cs typeface="+mn-cs"/>
              </a:rPr>
              <a:t>潜移默化，误导作用</a:t>
            </a:r>
            <a:endParaRPr lang="en-US" altLang="zh-CN" sz="1800" dirty="0">
              <a:cs typeface="+mn-cs"/>
            </a:endParaRPr>
          </a:p>
          <a:p>
            <a:pPr>
              <a:lnSpc>
                <a:spcPct val="150000"/>
              </a:lnSpc>
              <a:spcBef>
                <a:spcPct val="0"/>
              </a:spcBef>
              <a:buClr>
                <a:srgbClr val="0070C0"/>
              </a:buClr>
              <a:buFont typeface="Wingdings" charset="2"/>
              <a:buChar char="n"/>
            </a:pPr>
            <a:r>
              <a:rPr lang="zh-CN" altLang="en-US" sz="2000" dirty="0">
                <a:solidFill>
                  <a:srgbClr val="FF0000"/>
                </a:solidFill>
                <a:cs typeface="+mn-cs"/>
              </a:rPr>
              <a:t>阻碍性</a:t>
            </a:r>
            <a:endParaRPr lang="en-US" altLang="zh-CN" sz="2000" dirty="0">
              <a:solidFill>
                <a:srgbClr val="FF0000"/>
              </a:solidFill>
              <a:cs typeface="+mn-cs"/>
            </a:endParaRPr>
          </a:p>
          <a:p>
            <a:pPr marL="449580" indent="0">
              <a:lnSpc>
                <a:spcPct val="150000"/>
              </a:lnSpc>
              <a:spcBef>
                <a:spcPct val="0"/>
              </a:spcBef>
              <a:buClr>
                <a:srgbClr val="0070C0"/>
              </a:buClr>
              <a:buFont typeface="Wingdings" charset="2"/>
              <a:buChar char="Ø"/>
            </a:pPr>
            <a:r>
              <a:rPr lang="zh-CN" altLang="en-US" sz="1800" dirty="0">
                <a:cs typeface="+mn-cs"/>
              </a:rPr>
              <a:t>逆反心理，总以为自己的习惯性方式好用、管用</a:t>
            </a:r>
            <a:endParaRPr lang="en-US" altLang="zh-CN" sz="1800" dirty="0">
              <a:cs typeface="+mn-cs"/>
            </a:endParaRPr>
          </a:p>
          <a:p>
            <a:pPr marL="449580" indent="0">
              <a:lnSpc>
                <a:spcPct val="150000"/>
              </a:lnSpc>
              <a:spcBef>
                <a:spcPct val="0"/>
              </a:spcBef>
              <a:buClr>
                <a:srgbClr val="0070C0"/>
              </a:buClr>
              <a:buFont typeface="Wingdings" charset="2"/>
              <a:buChar char="Ø"/>
            </a:pPr>
            <a:r>
              <a:rPr lang="zh-CN" altLang="en-US" sz="1800" dirty="0">
                <a:cs typeface="+mn-cs"/>
              </a:rPr>
              <a:t>缺乏新思维、新观念、新机制学习和接受能力</a:t>
            </a:r>
          </a:p>
        </p:txBody>
      </p:sp>
      <p:sp>
        <p:nvSpPr>
          <p:cNvPr id="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31</a:t>
            </a:fld>
            <a:endParaRPr lang="zh-CN" altLang="en-US" dirty="0"/>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bwMode="auto">
          <a:xfrm>
            <a:off x="4427984" y="1196752"/>
            <a:ext cx="4392488" cy="4752528"/>
            <a:chOff x="1152" y="912"/>
            <a:chExt cx="4128" cy="2880"/>
          </a:xfrm>
          <a:solidFill>
            <a:srgbClr val="92D050"/>
          </a:solidFill>
        </p:grpSpPr>
        <p:grpSp>
          <p:nvGrpSpPr>
            <p:cNvPr id="3" name="Group 5"/>
            <p:cNvGrpSpPr/>
            <p:nvPr/>
          </p:nvGrpSpPr>
          <p:grpSpPr bwMode="auto">
            <a:xfrm>
              <a:off x="1152" y="912"/>
              <a:ext cx="4128" cy="2880"/>
              <a:chOff x="2208" y="1008"/>
              <a:chExt cx="2688" cy="2880"/>
            </a:xfrm>
            <a:grpFill/>
          </p:grpSpPr>
          <p:sp>
            <p:nvSpPr>
              <p:cNvPr id="11" name="Rectangle 6"/>
              <p:cNvSpPr>
                <a:spLocks noChangeArrowheads="1"/>
              </p:cNvSpPr>
              <p:nvPr/>
            </p:nvSpPr>
            <p:spPr bwMode="auto">
              <a:xfrm>
                <a:off x="2208" y="1008"/>
                <a:ext cx="2688" cy="2880"/>
              </a:xfrm>
              <a:prstGeom prst="rect">
                <a:avLst/>
              </a:prstGeom>
              <a:grpFill/>
              <a:ln w="9525">
                <a:solidFill>
                  <a:schemeClr val="tx1"/>
                </a:solidFill>
                <a:miter lim="800000"/>
              </a:ln>
            </p:spPr>
            <p:txBody>
              <a:bodyPr wrap="none" anchor="ctr"/>
              <a:lstStyle/>
              <a:p>
                <a:pPr>
                  <a:defRPr/>
                </a:pPr>
                <a:endParaRPr kumimoji="1" lang="zh-CN" altLang="en-US" sz="1050" b="1">
                  <a:solidFill>
                    <a:srgbClr val="000099"/>
                  </a:solidFill>
                  <a:latin typeface="Times New Roman" pitchFamily="18" charset="0"/>
                </a:endParaRPr>
              </a:p>
            </p:txBody>
          </p:sp>
          <p:sp>
            <p:nvSpPr>
              <p:cNvPr id="12" name="Text Box 7"/>
              <p:cNvSpPr txBox="1">
                <a:spLocks noChangeArrowheads="1"/>
              </p:cNvSpPr>
              <p:nvPr/>
            </p:nvSpPr>
            <p:spPr bwMode="auto">
              <a:xfrm>
                <a:off x="2208" y="1056"/>
                <a:ext cx="2688" cy="132"/>
              </a:xfrm>
              <a:prstGeom prst="rect">
                <a:avLst/>
              </a:prstGeom>
              <a:grpFill/>
              <a:ln w="9525">
                <a:noFill/>
                <a:miter lim="800000"/>
              </a:ln>
            </p:spPr>
            <p:txBody>
              <a:bodyPr>
                <a:spAutoFit/>
              </a:bodyPr>
              <a:lstStyle/>
              <a:p>
                <a:pPr algn="ctr">
                  <a:spcBef>
                    <a:spcPct val="50000"/>
                  </a:spcBef>
                  <a:defRPr/>
                </a:pPr>
                <a:endParaRPr kumimoji="1" lang="zh-CN" altLang="zh-CN" sz="1050" b="1">
                  <a:solidFill>
                    <a:srgbClr val="000099"/>
                  </a:solidFill>
                  <a:latin typeface="Times New Roman" pitchFamily="18" charset="0"/>
                </a:endParaRPr>
              </a:p>
            </p:txBody>
          </p:sp>
          <p:sp>
            <p:nvSpPr>
              <p:cNvPr id="13" name="Line 8"/>
              <p:cNvSpPr>
                <a:spLocks noChangeShapeType="1"/>
              </p:cNvSpPr>
              <p:nvPr/>
            </p:nvSpPr>
            <p:spPr bwMode="auto">
              <a:xfrm flipH="1">
                <a:off x="2448" y="1152"/>
                <a:ext cx="432" cy="2352"/>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4" name="Line 9"/>
              <p:cNvSpPr>
                <a:spLocks noChangeShapeType="1"/>
              </p:cNvSpPr>
              <p:nvPr/>
            </p:nvSpPr>
            <p:spPr bwMode="auto">
              <a:xfrm>
                <a:off x="2880" y="1152"/>
                <a:ext cx="624" cy="2352"/>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5" name="Line 10"/>
              <p:cNvSpPr>
                <a:spLocks noChangeShapeType="1"/>
              </p:cNvSpPr>
              <p:nvPr/>
            </p:nvSpPr>
            <p:spPr bwMode="auto">
              <a:xfrm flipH="1">
                <a:off x="2448" y="3504"/>
                <a:ext cx="1056"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6" name="Line 11"/>
              <p:cNvSpPr>
                <a:spLocks noChangeShapeType="1"/>
              </p:cNvSpPr>
              <p:nvPr/>
            </p:nvSpPr>
            <p:spPr bwMode="auto">
              <a:xfrm>
                <a:off x="2736" y="1872"/>
                <a:ext cx="336"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7" name="Line 12"/>
              <p:cNvSpPr>
                <a:spLocks noChangeShapeType="1"/>
              </p:cNvSpPr>
              <p:nvPr/>
            </p:nvSpPr>
            <p:spPr bwMode="auto">
              <a:xfrm>
                <a:off x="2688" y="2208"/>
                <a:ext cx="480"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8" name="Line 13"/>
              <p:cNvSpPr>
                <a:spLocks noChangeShapeType="1"/>
              </p:cNvSpPr>
              <p:nvPr/>
            </p:nvSpPr>
            <p:spPr bwMode="auto">
              <a:xfrm>
                <a:off x="2592" y="2640"/>
                <a:ext cx="672"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19" name="Line 14"/>
              <p:cNvSpPr>
                <a:spLocks noChangeShapeType="1"/>
              </p:cNvSpPr>
              <p:nvPr/>
            </p:nvSpPr>
            <p:spPr bwMode="auto">
              <a:xfrm>
                <a:off x="2496" y="3120"/>
                <a:ext cx="912"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20" name="Line 15"/>
              <p:cNvSpPr>
                <a:spLocks noChangeShapeType="1"/>
              </p:cNvSpPr>
              <p:nvPr/>
            </p:nvSpPr>
            <p:spPr bwMode="auto">
              <a:xfrm>
                <a:off x="3168" y="1872"/>
                <a:ext cx="1536"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21" name="Line 16"/>
              <p:cNvSpPr>
                <a:spLocks noChangeShapeType="1"/>
              </p:cNvSpPr>
              <p:nvPr/>
            </p:nvSpPr>
            <p:spPr bwMode="auto">
              <a:xfrm>
                <a:off x="3360" y="2640"/>
                <a:ext cx="1344"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22" name="Line 17"/>
              <p:cNvSpPr>
                <a:spLocks noChangeShapeType="1"/>
              </p:cNvSpPr>
              <p:nvPr/>
            </p:nvSpPr>
            <p:spPr bwMode="auto">
              <a:xfrm>
                <a:off x="3504" y="3120"/>
                <a:ext cx="1248"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23" name="Line 18"/>
              <p:cNvSpPr>
                <a:spLocks noChangeShapeType="1"/>
              </p:cNvSpPr>
              <p:nvPr/>
            </p:nvSpPr>
            <p:spPr bwMode="auto">
              <a:xfrm>
                <a:off x="3600" y="3504"/>
                <a:ext cx="1104"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24" name="Text Box 19"/>
              <p:cNvSpPr txBox="1">
                <a:spLocks noChangeArrowheads="1"/>
              </p:cNvSpPr>
              <p:nvPr/>
            </p:nvSpPr>
            <p:spPr bwMode="auto">
              <a:xfrm>
                <a:off x="2592" y="3264"/>
                <a:ext cx="672" cy="132"/>
              </a:xfrm>
              <a:prstGeom prst="rect">
                <a:avLst/>
              </a:prstGeom>
              <a:grpFill/>
              <a:ln w="9525">
                <a:noFill/>
                <a:miter lim="800000"/>
              </a:ln>
            </p:spPr>
            <p:txBody>
              <a:bodyPr>
                <a:spAutoFit/>
              </a:bodyPr>
              <a:lstStyle/>
              <a:p>
                <a:pPr algn="ctr">
                  <a:spcBef>
                    <a:spcPct val="50000"/>
                  </a:spcBef>
                  <a:defRPr/>
                </a:pPr>
                <a:r>
                  <a:rPr kumimoji="1" lang="en-US" altLang="zh-CN" sz="1050" b="1">
                    <a:solidFill>
                      <a:srgbClr val="000099"/>
                    </a:solidFill>
                    <a:latin typeface="Times New Roman" pitchFamily="18" charset="0"/>
                  </a:rPr>
                  <a:t>&gt;1000</a:t>
                </a:r>
              </a:p>
            </p:txBody>
          </p:sp>
          <p:sp>
            <p:nvSpPr>
              <p:cNvPr id="25" name="Text Box 20"/>
              <p:cNvSpPr txBox="1">
                <a:spLocks noChangeArrowheads="1"/>
              </p:cNvSpPr>
              <p:nvPr/>
            </p:nvSpPr>
            <p:spPr bwMode="auto">
              <a:xfrm>
                <a:off x="2640" y="2688"/>
                <a:ext cx="624" cy="132"/>
              </a:xfrm>
              <a:prstGeom prst="rect">
                <a:avLst/>
              </a:prstGeom>
              <a:grpFill/>
              <a:ln w="9525">
                <a:noFill/>
                <a:miter lim="800000"/>
              </a:ln>
            </p:spPr>
            <p:txBody>
              <a:bodyPr>
                <a:spAutoFit/>
              </a:bodyPr>
              <a:lstStyle/>
              <a:p>
                <a:pPr algn="ctr">
                  <a:spcBef>
                    <a:spcPct val="50000"/>
                  </a:spcBef>
                  <a:defRPr/>
                </a:pPr>
                <a:r>
                  <a:rPr kumimoji="1" lang="en-US" altLang="zh-CN" sz="1050" b="1">
                    <a:solidFill>
                      <a:srgbClr val="000099"/>
                    </a:solidFill>
                    <a:latin typeface="Times New Roman" pitchFamily="18" charset="0"/>
                  </a:rPr>
                  <a:t>300</a:t>
                </a:r>
              </a:p>
            </p:txBody>
          </p:sp>
          <p:sp>
            <p:nvSpPr>
              <p:cNvPr id="26" name="Text Box 21"/>
              <p:cNvSpPr txBox="1">
                <a:spLocks noChangeArrowheads="1"/>
              </p:cNvSpPr>
              <p:nvPr/>
            </p:nvSpPr>
            <p:spPr bwMode="auto">
              <a:xfrm>
                <a:off x="2486" y="2841"/>
                <a:ext cx="1008" cy="132"/>
              </a:xfrm>
              <a:prstGeom prst="rect">
                <a:avLst/>
              </a:prstGeom>
              <a:grpFill/>
              <a:ln w="9525">
                <a:noFill/>
                <a:miter lim="800000"/>
              </a:ln>
            </p:spPr>
            <p:txBody>
              <a:bodyPr>
                <a:spAutoFit/>
              </a:bodyPr>
              <a:lstStyle/>
              <a:p>
                <a:pPr algn="ctr">
                  <a:spcBef>
                    <a:spcPct val="50000"/>
                  </a:spcBef>
                  <a:defRPr/>
                </a:pPr>
                <a:r>
                  <a:rPr kumimoji="1" lang="zh-CN" altLang="en-US" sz="1050" b="1" dirty="0">
                    <a:solidFill>
                      <a:srgbClr val="000099"/>
                    </a:solidFill>
                    <a:latin typeface="Times New Roman" pitchFamily="18" charset="0"/>
                  </a:rPr>
                  <a:t>无伤害、无损失事故</a:t>
                </a:r>
              </a:p>
            </p:txBody>
          </p:sp>
          <p:sp>
            <p:nvSpPr>
              <p:cNvPr id="27" name="Text Box 22"/>
              <p:cNvSpPr txBox="1">
                <a:spLocks noChangeArrowheads="1"/>
              </p:cNvSpPr>
              <p:nvPr/>
            </p:nvSpPr>
            <p:spPr bwMode="auto">
              <a:xfrm>
                <a:off x="2688" y="2256"/>
                <a:ext cx="480" cy="132"/>
              </a:xfrm>
              <a:prstGeom prst="rect">
                <a:avLst/>
              </a:prstGeom>
              <a:grpFill/>
              <a:ln w="9525">
                <a:noFill/>
                <a:miter lim="800000"/>
              </a:ln>
            </p:spPr>
            <p:txBody>
              <a:bodyPr>
                <a:spAutoFit/>
              </a:bodyPr>
              <a:lstStyle/>
              <a:p>
                <a:pPr algn="ctr">
                  <a:spcBef>
                    <a:spcPct val="50000"/>
                  </a:spcBef>
                  <a:defRPr/>
                </a:pPr>
                <a:r>
                  <a:rPr kumimoji="1" lang="en-US" altLang="zh-CN" sz="1050" b="1">
                    <a:solidFill>
                      <a:srgbClr val="000099"/>
                    </a:solidFill>
                    <a:latin typeface="Times New Roman" pitchFamily="18" charset="0"/>
                  </a:rPr>
                  <a:t>30</a:t>
                </a:r>
              </a:p>
            </p:txBody>
          </p:sp>
          <p:sp>
            <p:nvSpPr>
              <p:cNvPr id="28" name="Text Box 23"/>
              <p:cNvSpPr txBox="1">
                <a:spLocks noChangeArrowheads="1"/>
              </p:cNvSpPr>
              <p:nvPr/>
            </p:nvSpPr>
            <p:spPr bwMode="auto">
              <a:xfrm>
                <a:off x="2640" y="2448"/>
                <a:ext cx="624"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财产损失</a:t>
                </a:r>
              </a:p>
            </p:txBody>
          </p:sp>
          <p:sp>
            <p:nvSpPr>
              <p:cNvPr id="29" name="Text Box 24"/>
              <p:cNvSpPr txBox="1">
                <a:spLocks noChangeArrowheads="1"/>
              </p:cNvSpPr>
              <p:nvPr/>
            </p:nvSpPr>
            <p:spPr bwMode="auto">
              <a:xfrm>
                <a:off x="2784" y="1920"/>
                <a:ext cx="288" cy="132"/>
              </a:xfrm>
              <a:prstGeom prst="rect">
                <a:avLst/>
              </a:prstGeom>
              <a:grpFill/>
              <a:ln w="9525">
                <a:noFill/>
                <a:miter lim="800000"/>
              </a:ln>
            </p:spPr>
            <p:txBody>
              <a:bodyPr>
                <a:spAutoFit/>
              </a:bodyPr>
              <a:lstStyle/>
              <a:p>
                <a:pPr algn="ctr">
                  <a:spcBef>
                    <a:spcPct val="50000"/>
                  </a:spcBef>
                  <a:defRPr/>
                </a:pPr>
                <a:r>
                  <a:rPr kumimoji="1" lang="en-US" altLang="zh-CN" sz="1050" b="1">
                    <a:solidFill>
                      <a:srgbClr val="000099"/>
                    </a:solidFill>
                    <a:latin typeface="Times New Roman" pitchFamily="18" charset="0"/>
                  </a:rPr>
                  <a:t>10</a:t>
                </a:r>
              </a:p>
            </p:txBody>
          </p:sp>
          <p:sp>
            <p:nvSpPr>
              <p:cNvPr id="30" name="Text Box 25"/>
              <p:cNvSpPr txBox="1">
                <a:spLocks noChangeArrowheads="1"/>
              </p:cNvSpPr>
              <p:nvPr/>
            </p:nvSpPr>
            <p:spPr bwMode="auto">
              <a:xfrm>
                <a:off x="2784" y="2064"/>
                <a:ext cx="384"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轻伤</a:t>
                </a:r>
              </a:p>
            </p:txBody>
          </p:sp>
          <p:sp>
            <p:nvSpPr>
              <p:cNvPr id="31" name="Text Box 26"/>
              <p:cNvSpPr txBox="1">
                <a:spLocks noChangeArrowheads="1"/>
              </p:cNvSpPr>
              <p:nvPr/>
            </p:nvSpPr>
            <p:spPr bwMode="auto">
              <a:xfrm>
                <a:off x="2784" y="1344"/>
                <a:ext cx="192" cy="132"/>
              </a:xfrm>
              <a:prstGeom prst="rect">
                <a:avLst/>
              </a:prstGeom>
              <a:grpFill/>
              <a:ln w="9525">
                <a:noFill/>
                <a:miter lim="800000"/>
              </a:ln>
            </p:spPr>
            <p:txBody>
              <a:bodyPr>
                <a:spAutoFit/>
              </a:bodyPr>
              <a:lstStyle/>
              <a:p>
                <a:pPr algn="ctr">
                  <a:spcBef>
                    <a:spcPct val="50000"/>
                  </a:spcBef>
                  <a:defRPr/>
                </a:pPr>
                <a:r>
                  <a:rPr kumimoji="1" lang="en-US" altLang="zh-CN" sz="1050" b="1">
                    <a:solidFill>
                      <a:srgbClr val="000099"/>
                    </a:solidFill>
                    <a:latin typeface="Times New Roman" pitchFamily="18" charset="0"/>
                  </a:rPr>
                  <a:t>1</a:t>
                </a:r>
              </a:p>
            </p:txBody>
          </p:sp>
          <p:sp>
            <p:nvSpPr>
              <p:cNvPr id="32" name="Text Box 27"/>
              <p:cNvSpPr txBox="1">
                <a:spLocks noChangeArrowheads="1"/>
              </p:cNvSpPr>
              <p:nvPr/>
            </p:nvSpPr>
            <p:spPr bwMode="auto">
              <a:xfrm>
                <a:off x="2736" y="1536"/>
                <a:ext cx="384" cy="216"/>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死亡、重伤</a:t>
                </a:r>
              </a:p>
            </p:txBody>
          </p:sp>
          <p:sp>
            <p:nvSpPr>
              <p:cNvPr id="33" name="Line 28"/>
              <p:cNvSpPr>
                <a:spLocks noChangeShapeType="1"/>
              </p:cNvSpPr>
              <p:nvPr/>
            </p:nvSpPr>
            <p:spPr bwMode="auto">
              <a:xfrm>
                <a:off x="2880" y="1152"/>
                <a:ext cx="1728"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34" name="Line 29"/>
              <p:cNvSpPr>
                <a:spLocks noChangeShapeType="1"/>
              </p:cNvSpPr>
              <p:nvPr/>
            </p:nvSpPr>
            <p:spPr bwMode="auto">
              <a:xfrm>
                <a:off x="3312" y="1152"/>
                <a:ext cx="288" cy="816"/>
              </a:xfrm>
              <a:prstGeom prst="line">
                <a:avLst/>
              </a:prstGeom>
              <a:grpFill/>
              <a:ln w="9525">
                <a:solidFill>
                  <a:schemeClr val="tx1"/>
                </a:solidFill>
                <a:round/>
                <a:head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35" name="Line 30"/>
              <p:cNvSpPr>
                <a:spLocks noChangeShapeType="1"/>
              </p:cNvSpPr>
              <p:nvPr/>
            </p:nvSpPr>
            <p:spPr bwMode="auto">
              <a:xfrm>
                <a:off x="3744" y="2352"/>
                <a:ext cx="96" cy="288"/>
              </a:xfrm>
              <a:prstGeom prst="line">
                <a:avLst/>
              </a:prstGeom>
              <a:grpFill/>
              <a:ln w="9525">
                <a:solidFill>
                  <a:schemeClr val="tx1"/>
                </a:solidFill>
                <a:round/>
                <a:tail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36" name="Line 31"/>
              <p:cNvSpPr>
                <a:spLocks noChangeShapeType="1"/>
              </p:cNvSpPr>
              <p:nvPr/>
            </p:nvSpPr>
            <p:spPr bwMode="auto">
              <a:xfrm>
                <a:off x="4416" y="3120"/>
                <a:ext cx="192" cy="384"/>
              </a:xfrm>
              <a:prstGeom prst="line">
                <a:avLst/>
              </a:prstGeom>
              <a:grpFill/>
              <a:ln w="9525">
                <a:solidFill>
                  <a:schemeClr val="tx1"/>
                </a:solidFill>
                <a:round/>
                <a:headEnd type="triangle" w="med" len="med"/>
                <a:tail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37" name="Line 32"/>
              <p:cNvSpPr>
                <a:spLocks noChangeShapeType="1"/>
              </p:cNvSpPr>
              <p:nvPr/>
            </p:nvSpPr>
            <p:spPr bwMode="auto">
              <a:xfrm>
                <a:off x="4368" y="2640"/>
                <a:ext cx="192" cy="480"/>
              </a:xfrm>
              <a:prstGeom prst="line">
                <a:avLst/>
              </a:prstGeom>
              <a:grpFill/>
              <a:ln w="9525">
                <a:solidFill>
                  <a:schemeClr val="tx1"/>
                </a:solidFill>
                <a:round/>
                <a:headEnd type="triangle" w="med" len="med"/>
                <a:tail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38" name="Text Box 33"/>
              <p:cNvSpPr txBox="1">
                <a:spLocks noChangeArrowheads="1"/>
              </p:cNvSpPr>
              <p:nvPr/>
            </p:nvSpPr>
            <p:spPr bwMode="auto">
              <a:xfrm>
                <a:off x="4128" y="3216"/>
                <a:ext cx="384"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隐患</a:t>
                </a:r>
              </a:p>
            </p:txBody>
          </p:sp>
          <p:sp>
            <p:nvSpPr>
              <p:cNvPr id="39" name="Text Box 34"/>
              <p:cNvSpPr txBox="1">
                <a:spLocks noChangeArrowheads="1"/>
              </p:cNvSpPr>
              <p:nvPr/>
            </p:nvSpPr>
            <p:spPr bwMode="auto">
              <a:xfrm>
                <a:off x="3744" y="2784"/>
                <a:ext cx="672"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险肇事故</a:t>
                </a:r>
              </a:p>
            </p:txBody>
          </p:sp>
          <p:sp>
            <p:nvSpPr>
              <p:cNvPr id="40" name="Text Box 35"/>
              <p:cNvSpPr txBox="1">
                <a:spLocks noChangeArrowheads="1"/>
              </p:cNvSpPr>
              <p:nvPr/>
            </p:nvSpPr>
            <p:spPr bwMode="auto">
              <a:xfrm>
                <a:off x="3552" y="2064"/>
                <a:ext cx="480"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事故</a:t>
                </a:r>
              </a:p>
            </p:txBody>
          </p:sp>
          <p:sp>
            <p:nvSpPr>
              <p:cNvPr id="41" name="Line 36"/>
              <p:cNvSpPr>
                <a:spLocks noChangeShapeType="1"/>
              </p:cNvSpPr>
              <p:nvPr/>
            </p:nvSpPr>
            <p:spPr bwMode="auto">
              <a:xfrm>
                <a:off x="4224" y="1152"/>
                <a:ext cx="96" cy="240"/>
              </a:xfrm>
              <a:prstGeom prst="line">
                <a:avLst/>
              </a:prstGeom>
              <a:grpFill/>
              <a:ln w="9525">
                <a:solidFill>
                  <a:schemeClr val="tx1"/>
                </a:solidFill>
                <a:round/>
                <a:head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42" name="Line 37"/>
              <p:cNvSpPr>
                <a:spLocks noChangeShapeType="1"/>
              </p:cNvSpPr>
              <p:nvPr/>
            </p:nvSpPr>
            <p:spPr bwMode="auto">
              <a:xfrm>
                <a:off x="4416" y="1632"/>
                <a:ext cx="96" cy="240"/>
              </a:xfrm>
              <a:prstGeom prst="line">
                <a:avLst/>
              </a:prstGeom>
              <a:grpFill/>
              <a:ln w="9525">
                <a:solidFill>
                  <a:schemeClr val="tx1"/>
                </a:solidFill>
                <a:round/>
                <a:tail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43" name="Text Box 38"/>
              <p:cNvSpPr txBox="1">
                <a:spLocks noChangeArrowheads="1"/>
              </p:cNvSpPr>
              <p:nvPr/>
            </p:nvSpPr>
            <p:spPr bwMode="auto">
              <a:xfrm>
                <a:off x="3552" y="1344"/>
                <a:ext cx="1296" cy="132"/>
              </a:xfrm>
              <a:prstGeom prst="rect">
                <a:avLst/>
              </a:prstGeom>
              <a:grpFill/>
              <a:ln w="9525">
                <a:noFill/>
                <a:miter lim="800000"/>
              </a:ln>
            </p:spPr>
            <p:txBody>
              <a:bodyPr>
                <a:spAutoFit/>
              </a:bodyPr>
              <a:lstStyle/>
              <a:p>
                <a:pPr algn="ctr">
                  <a:spcBef>
                    <a:spcPct val="50000"/>
                  </a:spcBef>
                  <a:defRPr/>
                </a:pPr>
                <a:r>
                  <a:rPr kumimoji="1" lang="zh-CN" altLang="en-US" sz="1050" b="1">
                    <a:solidFill>
                      <a:srgbClr val="000099"/>
                    </a:solidFill>
                    <a:latin typeface="Times New Roman" pitchFamily="18" charset="0"/>
                  </a:rPr>
                  <a:t>死亡和失时工伤事故</a:t>
                </a:r>
              </a:p>
            </p:txBody>
          </p:sp>
        </p:grpSp>
        <p:sp>
          <p:nvSpPr>
            <p:cNvPr id="5" name="Line 39"/>
            <p:cNvSpPr>
              <a:spLocks noChangeShapeType="1"/>
            </p:cNvSpPr>
            <p:nvPr/>
          </p:nvSpPr>
          <p:spPr bwMode="auto">
            <a:xfrm flipH="1">
              <a:off x="1440" y="3408"/>
              <a:ext cx="96" cy="24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6" name="Line 40"/>
            <p:cNvSpPr>
              <a:spLocks noChangeShapeType="1"/>
            </p:cNvSpPr>
            <p:nvPr/>
          </p:nvSpPr>
          <p:spPr bwMode="auto">
            <a:xfrm>
              <a:off x="1440" y="3648"/>
              <a:ext cx="2544"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7" name="Line 41"/>
            <p:cNvSpPr>
              <a:spLocks noChangeShapeType="1"/>
            </p:cNvSpPr>
            <p:nvPr/>
          </p:nvSpPr>
          <p:spPr bwMode="auto">
            <a:xfrm>
              <a:off x="3168" y="3408"/>
              <a:ext cx="96" cy="24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8" name="Line 42"/>
            <p:cNvSpPr>
              <a:spLocks noChangeShapeType="1"/>
            </p:cNvSpPr>
            <p:nvPr/>
          </p:nvSpPr>
          <p:spPr bwMode="auto">
            <a:xfrm>
              <a:off x="3984" y="3648"/>
              <a:ext cx="1104" cy="0"/>
            </a:xfrm>
            <a:prstGeom prst="line">
              <a:avLst/>
            </a:prstGeom>
            <a:grpFill/>
            <a:ln w="9525">
              <a:solidFill>
                <a:schemeClr val="tx1"/>
              </a:solidFill>
              <a:round/>
            </a:ln>
          </p:spPr>
          <p:txBody>
            <a:bodyPr wrap="none" anchor="ctr"/>
            <a:lstStyle/>
            <a:p>
              <a:pPr>
                <a:defRPr/>
              </a:pPr>
              <a:endParaRPr kumimoji="1" lang="zh-CN" altLang="en-US" sz="1050" b="1">
                <a:solidFill>
                  <a:srgbClr val="000099"/>
                </a:solidFill>
                <a:latin typeface="Times New Roman" pitchFamily="18" charset="0"/>
              </a:endParaRPr>
            </a:p>
          </p:txBody>
        </p:sp>
        <p:sp>
          <p:nvSpPr>
            <p:cNvPr id="9" name="Line 43"/>
            <p:cNvSpPr>
              <a:spLocks noChangeShapeType="1"/>
            </p:cNvSpPr>
            <p:nvPr/>
          </p:nvSpPr>
          <p:spPr bwMode="auto">
            <a:xfrm>
              <a:off x="4800" y="3408"/>
              <a:ext cx="144" cy="240"/>
            </a:xfrm>
            <a:prstGeom prst="line">
              <a:avLst/>
            </a:prstGeom>
            <a:grpFill/>
            <a:ln w="9525">
              <a:solidFill>
                <a:schemeClr val="tx1"/>
              </a:solidFill>
              <a:round/>
              <a:headEnd type="triangle" w="med" len="med"/>
              <a:tailEnd type="triangle" w="med" len="med"/>
            </a:ln>
          </p:spPr>
          <p:txBody>
            <a:bodyPr wrap="none" anchor="ctr"/>
            <a:lstStyle/>
            <a:p>
              <a:pPr>
                <a:defRPr/>
              </a:pPr>
              <a:endParaRPr kumimoji="1" lang="zh-CN" altLang="en-US" sz="1050" b="1">
                <a:solidFill>
                  <a:srgbClr val="000099"/>
                </a:solidFill>
                <a:latin typeface="Times New Roman" pitchFamily="18" charset="0"/>
              </a:endParaRPr>
            </a:p>
          </p:txBody>
        </p:sp>
        <p:sp>
          <p:nvSpPr>
            <p:cNvPr id="10" name="Text Box 44"/>
            <p:cNvSpPr txBox="1">
              <a:spLocks noChangeArrowheads="1"/>
            </p:cNvSpPr>
            <p:nvPr/>
          </p:nvSpPr>
          <p:spPr bwMode="auto">
            <a:xfrm>
              <a:off x="4272" y="3456"/>
              <a:ext cx="652" cy="132"/>
            </a:xfrm>
            <a:prstGeom prst="rect">
              <a:avLst/>
            </a:prstGeom>
            <a:grpFill/>
            <a:ln w="9525">
              <a:noFill/>
              <a:miter lim="800000"/>
            </a:ln>
          </p:spPr>
          <p:txBody>
            <a:bodyPr>
              <a:spAutoFit/>
            </a:bodyPr>
            <a:lstStyle/>
            <a:p>
              <a:pPr>
                <a:spcBef>
                  <a:spcPct val="50000"/>
                </a:spcBef>
                <a:defRPr/>
              </a:pPr>
              <a:r>
                <a:rPr kumimoji="1" lang="zh-CN" altLang="en-US" sz="1050" b="1" dirty="0">
                  <a:solidFill>
                    <a:srgbClr val="000099"/>
                  </a:solidFill>
                  <a:latin typeface="Times New Roman" pitchFamily="18" charset="0"/>
                </a:rPr>
                <a:t>危险源</a:t>
              </a:r>
            </a:p>
          </p:txBody>
        </p:sp>
      </p:grpSp>
      <p:sp>
        <p:nvSpPr>
          <p:cNvPr id="4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47" name="矩形 46"/>
          <p:cNvSpPr/>
          <p:nvPr/>
        </p:nvSpPr>
        <p:spPr>
          <a:xfrm>
            <a:off x="323528" y="1196752"/>
            <a:ext cx="4572000" cy="2691506"/>
          </a:xfrm>
          <a:prstGeom prst="rect">
            <a:avLst/>
          </a:prstGeom>
        </p:spPr>
        <p:txBody>
          <a:bodyPr>
            <a:spAutoFit/>
          </a:bodyPr>
          <a:lstStyle/>
          <a:p>
            <a:pPr marL="342900" indent="-342900" eaLnBrk="0" hangingPunct="0">
              <a:lnSpc>
                <a:spcPct val="150000"/>
              </a:lnSpc>
              <a:buClr>
                <a:srgbClr val="0070C0"/>
              </a:buClr>
              <a:buFont typeface="Wingdings" charset="2"/>
              <a:buChar char="n"/>
            </a:pPr>
            <a:r>
              <a:rPr lang="zh-CN" altLang="en-US" sz="2000" dirty="0">
                <a:solidFill>
                  <a:srgbClr val="FF0000"/>
                </a:solidFill>
                <a:latin typeface="微软雅黑" pitchFamily="34" charset="-122"/>
                <a:ea typeface="微软雅黑" pitchFamily="34" charset="-122"/>
              </a:rPr>
              <a:t>潜伏性</a:t>
            </a:r>
            <a:endParaRPr lang="en-US" altLang="zh-CN" sz="2000" dirty="0">
              <a:solidFill>
                <a:srgbClr val="FF0000"/>
              </a:solidFill>
              <a:latin typeface="微软雅黑" pitchFamily="34" charset="-122"/>
              <a:ea typeface="微软雅黑" pitchFamily="34" charset="-122"/>
            </a:endParaRPr>
          </a:p>
          <a:p>
            <a:pPr marL="449580" eaLnBrk="0" hangingPunct="0">
              <a:lnSpc>
                <a:spcPct val="150000"/>
              </a:lnSpc>
              <a:buClr>
                <a:srgbClr val="0070C0"/>
              </a:buClr>
              <a:buFont typeface="Wingdings" charset="2"/>
              <a:buChar char="Ø"/>
            </a:pPr>
            <a:r>
              <a:rPr lang="zh-CN" altLang="en-US" dirty="0">
                <a:latin typeface="微软雅黑" pitchFamily="34" charset="-122"/>
                <a:ea typeface="微软雅黑" pitchFamily="34" charset="-122"/>
              </a:rPr>
              <a:t>违章不一定都会发生事故</a:t>
            </a:r>
            <a:endParaRPr lang="en-US" altLang="zh-CN" dirty="0">
              <a:latin typeface="微软雅黑" pitchFamily="34" charset="-122"/>
              <a:ea typeface="微软雅黑" pitchFamily="34" charset="-122"/>
            </a:endParaRPr>
          </a:p>
          <a:p>
            <a:pPr marL="449580" eaLnBrk="0" hangingPunct="0">
              <a:lnSpc>
                <a:spcPct val="150000"/>
              </a:lnSpc>
              <a:buClr>
                <a:srgbClr val="0070C0"/>
              </a:buClr>
              <a:buFont typeface="Wingdings" charset="2"/>
              <a:buChar char="Ø"/>
            </a:pPr>
            <a:r>
              <a:rPr lang="zh-CN" altLang="en-US" dirty="0">
                <a:latin typeface="微软雅黑" pitchFamily="34" charset="-122"/>
                <a:ea typeface="微软雅黑" pitchFamily="34" charset="-122"/>
              </a:rPr>
              <a:t>量变到质变需要积累</a:t>
            </a:r>
            <a:endParaRPr lang="en-US" altLang="zh-CN" dirty="0">
              <a:latin typeface="微软雅黑" pitchFamily="34" charset="-122"/>
              <a:ea typeface="微软雅黑" pitchFamily="34" charset="-122"/>
            </a:endParaRPr>
          </a:p>
          <a:p>
            <a:pPr marL="342900" indent="-342900" eaLnBrk="0" hangingPunct="0">
              <a:lnSpc>
                <a:spcPct val="150000"/>
              </a:lnSpc>
              <a:buClr>
                <a:srgbClr val="0070C0"/>
              </a:buClr>
              <a:buSzPct val="85000"/>
              <a:buFont typeface="Wingdings" charset="2"/>
              <a:buChar char="n"/>
              <a:defRPr/>
            </a:pPr>
            <a:r>
              <a:rPr lang="zh-CN" altLang="en-US" sz="2000" dirty="0">
                <a:solidFill>
                  <a:srgbClr val="FF0000"/>
                </a:solidFill>
                <a:latin typeface="微软雅黑" pitchFamily="34" charset="-122"/>
                <a:ea typeface="微软雅黑" pitchFamily="34" charset="-122"/>
              </a:rPr>
              <a:t>顽固性</a:t>
            </a:r>
            <a:endParaRPr lang="en-US" altLang="zh-CN" sz="2000" dirty="0">
              <a:solidFill>
                <a:srgbClr val="FF0000"/>
              </a:solidFill>
              <a:latin typeface="微软雅黑" pitchFamily="34" charset="-122"/>
              <a:ea typeface="微软雅黑" pitchFamily="34" charset="-122"/>
            </a:endParaRPr>
          </a:p>
          <a:p>
            <a:pPr marL="449580" eaLnBrk="0" hangingPunct="0">
              <a:lnSpc>
                <a:spcPct val="150000"/>
              </a:lnSpc>
              <a:buClr>
                <a:srgbClr val="0070C0"/>
              </a:buClr>
              <a:buSzPct val="100000"/>
              <a:buFont typeface="Wingdings" charset="2"/>
              <a:buChar char="Ø"/>
              <a:defRPr/>
            </a:pPr>
            <a:r>
              <a:rPr lang="en-US" altLang="zh-CN" b="1" kern="0" dirty="0">
                <a:solidFill>
                  <a:srgbClr val="FF0000"/>
                </a:solidFill>
                <a:latin typeface="华文仿宋" pitchFamily="2" charset="-122"/>
                <a:ea typeface="华文仿宋" pitchFamily="2" charset="-122"/>
              </a:rPr>
              <a:t> </a:t>
            </a:r>
            <a:r>
              <a:rPr lang="zh-CN" altLang="en-US" dirty="0">
                <a:latin typeface="微软雅黑" pitchFamily="34" charset="-122"/>
                <a:ea typeface="微软雅黑" pitchFamily="34" charset="-122"/>
              </a:rPr>
              <a:t>一旦形成习惯，往往不容易纠正</a:t>
            </a:r>
            <a:endParaRPr lang="en-US" altLang="zh-CN" dirty="0">
              <a:latin typeface="微软雅黑" pitchFamily="34" charset="-122"/>
              <a:ea typeface="微软雅黑" pitchFamily="34" charset="-122"/>
            </a:endParaRPr>
          </a:p>
          <a:p>
            <a:pPr marL="449580" eaLnBrk="0" hangingPunct="0">
              <a:lnSpc>
                <a:spcPct val="150000"/>
              </a:lnSpc>
              <a:buClr>
                <a:srgbClr val="0070C0"/>
              </a:buClr>
              <a:buFont typeface="Wingdings" charset="2"/>
              <a:buChar char="Ø"/>
            </a:pPr>
            <a:endParaRPr lang="en-US" altLang="zh-CN" dirty="0">
              <a:latin typeface="微软雅黑" pitchFamily="34" charset="-122"/>
              <a:ea typeface="微软雅黑" pitchFamily="34" charset="-122"/>
            </a:endParaRPr>
          </a:p>
        </p:txBody>
      </p:sp>
      <p:pic>
        <p:nvPicPr>
          <p:cNvPr id="48" name="Picture 2"/>
          <p:cNvPicPr>
            <a:picLocks noChangeAspect="1" noChangeArrowheads="1"/>
          </p:cNvPicPr>
          <p:nvPr/>
        </p:nvPicPr>
        <p:blipFill>
          <a:blip r:embed="rId3"/>
          <a:srcRect/>
          <a:stretch>
            <a:fillRect/>
          </a:stretch>
        </p:blipFill>
        <p:spPr bwMode="auto">
          <a:xfrm>
            <a:off x="323528" y="3573016"/>
            <a:ext cx="3949456" cy="2996952"/>
          </a:xfrm>
          <a:prstGeom prst="rect">
            <a:avLst/>
          </a:prstGeom>
          <a:noFill/>
          <a:ln w="9525">
            <a:noFill/>
            <a:miter lim="800000"/>
            <a:headEnd/>
            <a:tailEnd/>
          </a:ln>
        </p:spPr>
      </p:pic>
      <p:sp>
        <p:nvSpPr>
          <p:cNvPr id="4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32</a:t>
            </a:fld>
            <a:endParaRPr lang="zh-CN" altLang="en-US"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灯片编号占位符 5"/>
          <p:cNvSpPr>
            <a:spLocks noGrp="1"/>
          </p:cNvSpPr>
          <p:nvPr>
            <p:ph type="sldNum" sz="quarter" idx="10"/>
          </p:nvPr>
        </p:nvSpPr>
        <p:spPr/>
        <p:txBody>
          <a:bodyPr/>
          <a:lstStyle/>
          <a:p>
            <a:fld id="{9349B1FE-36CC-47D0-B37D-3327CD791CF3}" type="slidenum">
              <a:rPr lang="zh-CN" altLang="en-US"/>
              <a:t>33</a:t>
            </a:fld>
            <a:endParaRPr lang="en-US" altLang="zh-CN"/>
          </a:p>
        </p:txBody>
      </p:sp>
      <p:grpSp>
        <p:nvGrpSpPr>
          <p:cNvPr id="2" name="Group 111"/>
          <p:cNvGrpSpPr/>
          <p:nvPr/>
        </p:nvGrpSpPr>
        <p:grpSpPr bwMode="auto">
          <a:xfrm>
            <a:off x="250825" y="1268760"/>
            <a:ext cx="8569325" cy="5395913"/>
            <a:chOff x="158" y="672"/>
            <a:chExt cx="5261" cy="3399"/>
          </a:xfrm>
        </p:grpSpPr>
        <p:sp>
          <p:nvSpPr>
            <p:cNvPr id="843843" name="Text Box 67"/>
            <p:cNvSpPr txBox="1">
              <a:spLocks noChangeArrowheads="1"/>
            </p:cNvSpPr>
            <p:nvPr/>
          </p:nvSpPr>
          <p:spPr bwMode="auto">
            <a:xfrm>
              <a:off x="1655" y="981"/>
              <a:ext cx="527" cy="181"/>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意  志</a:t>
              </a:r>
            </a:p>
          </p:txBody>
        </p:sp>
        <p:grpSp>
          <p:nvGrpSpPr>
            <p:cNvPr id="3" name="Group 110"/>
            <p:cNvGrpSpPr/>
            <p:nvPr/>
          </p:nvGrpSpPr>
          <p:grpSpPr bwMode="auto">
            <a:xfrm>
              <a:off x="158" y="672"/>
              <a:ext cx="5261" cy="3399"/>
              <a:chOff x="158" y="536"/>
              <a:chExt cx="5261" cy="3399"/>
            </a:xfrm>
          </p:grpSpPr>
          <p:grpSp>
            <p:nvGrpSpPr>
              <p:cNvPr id="4" name="Group 108"/>
              <p:cNvGrpSpPr/>
              <p:nvPr/>
            </p:nvGrpSpPr>
            <p:grpSpPr bwMode="auto">
              <a:xfrm>
                <a:off x="158" y="536"/>
                <a:ext cx="5261" cy="3399"/>
                <a:chOff x="158" y="536"/>
                <a:chExt cx="5261" cy="3399"/>
              </a:xfrm>
            </p:grpSpPr>
            <p:sp>
              <p:nvSpPr>
                <p:cNvPr id="843839" name="Line 63"/>
                <p:cNvSpPr>
                  <a:spLocks noChangeShapeType="1"/>
                </p:cNvSpPr>
                <p:nvPr/>
              </p:nvSpPr>
              <p:spPr bwMode="auto">
                <a:xfrm>
                  <a:off x="1462" y="936"/>
                  <a:ext cx="99"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40" name="Line 64"/>
                <p:cNvSpPr>
                  <a:spLocks noChangeShapeType="1"/>
                </p:cNvSpPr>
                <p:nvPr/>
              </p:nvSpPr>
              <p:spPr bwMode="auto">
                <a:xfrm>
                  <a:off x="1561" y="663"/>
                  <a:ext cx="0" cy="318"/>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41" name="Line 65"/>
                <p:cNvSpPr>
                  <a:spLocks noChangeShapeType="1"/>
                </p:cNvSpPr>
                <p:nvPr/>
              </p:nvSpPr>
              <p:spPr bwMode="auto">
                <a:xfrm>
                  <a:off x="1561" y="663"/>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781" name="Text Box 5"/>
                <p:cNvSpPr txBox="1">
                  <a:spLocks noChangeArrowheads="1"/>
                </p:cNvSpPr>
                <p:nvPr/>
              </p:nvSpPr>
              <p:spPr bwMode="auto">
                <a:xfrm>
                  <a:off x="158" y="2033"/>
                  <a:ext cx="280" cy="749"/>
                </a:xfrm>
                <a:prstGeom prst="rect">
                  <a:avLst/>
                </a:prstGeom>
                <a:solidFill>
                  <a:srgbClr val="FFFFFF"/>
                </a:solidFill>
                <a:ln w="9525">
                  <a:solidFill>
                    <a:srgbClr val="000000"/>
                  </a:solidFill>
                  <a:miter lim="800000"/>
                </a:ln>
              </p:spPr>
              <p:txBody>
                <a:bodyPr vert="eaVert"/>
                <a:lstStyle/>
                <a:p>
                  <a:pPr algn="just"/>
                  <a:r>
                    <a:rPr lang="zh-CN" altLang="en-US" sz="1200">
                      <a:latin typeface="微软雅黑" pitchFamily="34" charset="-122"/>
                      <a:ea typeface="微软雅黑" pitchFamily="34" charset="-122"/>
                    </a:rPr>
                    <a:t>过失   原因</a:t>
                  </a:r>
                </a:p>
              </p:txBody>
            </p:sp>
            <p:sp>
              <p:nvSpPr>
                <p:cNvPr id="843783" name="Text Box 7"/>
                <p:cNvSpPr txBox="1">
                  <a:spLocks noChangeArrowheads="1"/>
                </p:cNvSpPr>
                <p:nvPr/>
              </p:nvSpPr>
              <p:spPr bwMode="auto">
                <a:xfrm>
                  <a:off x="1754" y="536"/>
                  <a:ext cx="658" cy="187"/>
                </a:xfrm>
                <a:prstGeom prst="rect">
                  <a:avLst/>
                </a:prstGeom>
                <a:solidFill>
                  <a:srgbClr val="FFFFFF"/>
                </a:solidFill>
                <a:ln w="9525">
                  <a:solidFill>
                    <a:srgbClr val="000000"/>
                  </a:solidFill>
                  <a:miter lim="800000"/>
                </a:ln>
              </p:spPr>
              <p:txBody>
                <a:bodyPr/>
                <a:lstStyle/>
                <a:p>
                  <a:pPr algn="just"/>
                  <a:r>
                    <a:rPr lang="zh-CN" altLang="en-US" sz="1200" dirty="0">
                      <a:latin typeface="微软雅黑" pitchFamily="34" charset="-122"/>
                      <a:ea typeface="微软雅黑" pitchFamily="34" charset="-122"/>
                    </a:rPr>
                    <a:t>资   质</a:t>
                  </a:r>
                </a:p>
              </p:txBody>
            </p:sp>
            <p:sp>
              <p:nvSpPr>
                <p:cNvPr id="843784" name="Text Box 8"/>
                <p:cNvSpPr txBox="1">
                  <a:spLocks noChangeArrowheads="1"/>
                </p:cNvSpPr>
                <p:nvPr/>
              </p:nvSpPr>
              <p:spPr bwMode="auto">
                <a:xfrm>
                  <a:off x="1661" y="1389"/>
                  <a:ext cx="84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生理的情绪</a:t>
                  </a:r>
                </a:p>
              </p:txBody>
            </p:sp>
            <p:sp>
              <p:nvSpPr>
                <p:cNvPr id="843785" name="Text Box 9"/>
                <p:cNvSpPr txBox="1">
                  <a:spLocks noChangeArrowheads="1"/>
                </p:cNvSpPr>
                <p:nvPr/>
              </p:nvSpPr>
              <p:spPr bwMode="auto">
                <a:xfrm>
                  <a:off x="1711" y="1752"/>
                  <a:ext cx="658" cy="374"/>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疲劳状态应急反应</a:t>
                  </a:r>
                </a:p>
              </p:txBody>
            </p:sp>
            <p:sp>
              <p:nvSpPr>
                <p:cNvPr id="843795" name="Text Box 19"/>
                <p:cNvSpPr txBox="1">
                  <a:spLocks noChangeArrowheads="1"/>
                </p:cNvSpPr>
                <p:nvPr/>
              </p:nvSpPr>
              <p:spPr bwMode="auto">
                <a:xfrm>
                  <a:off x="3728" y="578"/>
                  <a:ext cx="1691" cy="3357"/>
                </a:xfrm>
                <a:prstGeom prst="rect">
                  <a:avLst/>
                </a:prstGeom>
                <a:solidFill>
                  <a:srgbClr val="FFFFFF"/>
                </a:solidFill>
                <a:ln w="9525">
                  <a:solidFill>
                    <a:srgbClr val="000000"/>
                  </a:solidFill>
                  <a:miter lim="800000"/>
                </a:ln>
              </p:spPr>
              <p:txBody>
                <a:bodyPr/>
                <a:lstStyle/>
                <a:p>
                  <a:pPr algn="just"/>
                  <a:r>
                    <a:rPr lang="zh-CN" altLang="en-US" sz="1200" dirty="0">
                      <a:latin typeface="微软雅黑" pitchFamily="34" charset="-122"/>
                      <a:ea typeface="微软雅黑" pitchFamily="34" charset="-122"/>
                    </a:rPr>
                    <a:t>◇身心的机能和健康状态的不正常性，操作的不适合性和改变。</a:t>
                  </a:r>
                </a:p>
                <a:p>
                  <a:pPr algn="just"/>
                  <a:r>
                    <a:rPr lang="zh-CN" altLang="en-US" sz="1200" dirty="0">
                      <a:latin typeface="微软雅黑" pitchFamily="34" charset="-122"/>
                      <a:ea typeface="微软雅黑" pitchFamily="34" charset="-122"/>
                    </a:rPr>
                    <a:t>◇缺少工作欲望。</a:t>
                  </a:r>
                  <a:endParaRPr lang="en-US" altLang="zh-CN" sz="1200" dirty="0">
                    <a:latin typeface="微软雅黑" pitchFamily="34" charset="-122"/>
                    <a:ea typeface="微软雅黑" pitchFamily="34" charset="-122"/>
                  </a:endParaRPr>
                </a:p>
                <a:p>
                  <a:pPr algn="just"/>
                  <a:endParaRPr lang="zh-CN" altLang="en-US" sz="1200" dirty="0">
                    <a:latin typeface="微软雅黑" pitchFamily="34" charset="-122"/>
                    <a:ea typeface="微软雅黑" pitchFamily="34" charset="-122"/>
                  </a:endParaRPr>
                </a:p>
                <a:p>
                  <a:pPr algn="just"/>
                  <a:r>
                    <a:rPr lang="zh-CN" altLang="en-US" sz="1200" dirty="0">
                      <a:latin typeface="微软雅黑" pitchFamily="34" charset="-122"/>
                      <a:ea typeface="微软雅黑" pitchFamily="34" charset="-122"/>
                    </a:rPr>
                    <a:t>◇注意集中的低下，习惯和大意（单调操作监视作业）充足超过和放松</a:t>
                  </a:r>
                  <a:endParaRPr lang="en-US" altLang="zh-CN" sz="1200" dirty="0">
                    <a:latin typeface="微软雅黑" pitchFamily="34" charset="-122"/>
                    <a:ea typeface="微软雅黑" pitchFamily="34" charset="-122"/>
                  </a:endParaRPr>
                </a:p>
                <a:p>
                  <a:pPr algn="just"/>
                  <a:endParaRPr lang="zh-CN" altLang="en-US" sz="1200" dirty="0">
                    <a:latin typeface="微软雅黑" pitchFamily="34" charset="-122"/>
                    <a:ea typeface="微软雅黑" pitchFamily="34" charset="-122"/>
                  </a:endParaRPr>
                </a:p>
                <a:p>
                  <a:pPr algn="just"/>
                  <a:r>
                    <a:rPr lang="zh-CN" altLang="en-US" sz="1200" dirty="0">
                      <a:latin typeface="微软雅黑" pitchFamily="34" charset="-122"/>
                      <a:ea typeface="微软雅黑" pitchFamily="34" charset="-122"/>
                    </a:rPr>
                    <a:t>◇情绪低调时，晚上和睡眠不足时，空腹、满腹时</a:t>
                  </a:r>
                  <a:endParaRPr lang="en-US" altLang="zh-CN" sz="1200" dirty="0">
                    <a:latin typeface="微软雅黑" pitchFamily="34" charset="-122"/>
                    <a:ea typeface="微软雅黑" pitchFamily="34" charset="-122"/>
                  </a:endParaRPr>
                </a:p>
                <a:p>
                  <a:pPr algn="just"/>
                  <a:endParaRPr lang="zh-CN" altLang="en-US" sz="1200" dirty="0">
                    <a:latin typeface="微软雅黑" pitchFamily="34" charset="-122"/>
                    <a:ea typeface="微软雅黑" pitchFamily="34" charset="-122"/>
                  </a:endParaRPr>
                </a:p>
                <a:p>
                  <a:pPr algn="just"/>
                  <a:r>
                    <a:rPr lang="zh-CN" altLang="en-US" sz="1200" dirty="0">
                      <a:latin typeface="微软雅黑" pitchFamily="34" charset="-122"/>
                      <a:ea typeface="微软雅黑" pitchFamily="34" charset="-122"/>
                    </a:rPr>
                    <a:t>◇重劳动与长时间劳动时，深夜与通宵工作时</a:t>
                  </a:r>
                </a:p>
                <a:p>
                  <a:pPr algn="just"/>
                  <a:r>
                    <a:rPr lang="zh-CN" altLang="en-US" sz="1200" dirty="0">
                      <a:latin typeface="微软雅黑" pitchFamily="34" charset="-122"/>
                      <a:ea typeface="微软雅黑" pitchFamily="34" charset="-122"/>
                    </a:rPr>
                    <a:t>◇初次操作与生手、长时间刺激连续时，过度的注意集中与过剩的情绪以及过小的刺激</a:t>
                  </a:r>
                </a:p>
                <a:p>
                  <a:pPr algn="just"/>
                  <a:r>
                    <a:rPr lang="zh-CN" altLang="en-US" sz="1200" dirty="0">
                      <a:latin typeface="微软雅黑" pitchFamily="34" charset="-122"/>
                      <a:ea typeface="微软雅黑" pitchFamily="34" charset="-122"/>
                    </a:rPr>
                    <a:t>◇未教育、训练不足，理解力不足、必要知识技能未确定、操作上的不适应</a:t>
                  </a:r>
                </a:p>
                <a:p>
                  <a:pPr algn="just"/>
                  <a:r>
                    <a:rPr lang="zh-CN" altLang="en-US" sz="1200" dirty="0">
                      <a:latin typeface="微软雅黑" pitchFamily="34" charset="-122"/>
                      <a:ea typeface="微软雅黑" pitchFamily="34" charset="-122"/>
                    </a:rPr>
                    <a:t>◇停电、自动</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手动切换、隧道（山洞）的出入口</a:t>
                  </a:r>
                </a:p>
                <a:p>
                  <a:pPr algn="just"/>
                  <a:r>
                    <a:rPr lang="zh-CN" altLang="en-US" sz="1200" dirty="0">
                      <a:latin typeface="微软雅黑" pitchFamily="34" charset="-122"/>
                      <a:ea typeface="微软雅黑" pitchFamily="34" charset="-122"/>
                    </a:rPr>
                    <a:t>◇地上</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高处、车上</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船上不同机种的使用、现场的巡视时</a:t>
                  </a:r>
                </a:p>
                <a:p>
                  <a:pPr algn="just"/>
                  <a:r>
                    <a:rPr lang="zh-CN" altLang="en-US" sz="1200" dirty="0">
                      <a:latin typeface="微软雅黑" pitchFamily="34" charset="-122"/>
                      <a:ea typeface="微软雅黑" pitchFamily="34" charset="-122"/>
                    </a:rPr>
                    <a:t>◇经过长期休息后的出勤、工作调换时</a:t>
                  </a:r>
                </a:p>
                <a:p>
                  <a:pPr algn="just"/>
                  <a:endParaRPr lang="zh-CN" altLang="en-US" sz="1200" dirty="0">
                    <a:latin typeface="微软雅黑" pitchFamily="34" charset="-122"/>
                    <a:ea typeface="微软雅黑" pitchFamily="34" charset="-122"/>
                  </a:endParaRPr>
                </a:p>
                <a:p>
                  <a:pPr algn="just"/>
                  <a:r>
                    <a:rPr lang="zh-CN" altLang="en-US" sz="1200" dirty="0">
                      <a:latin typeface="微软雅黑" pitchFamily="34" charset="-122"/>
                      <a:ea typeface="微软雅黑" pitchFamily="34" charset="-122"/>
                    </a:rPr>
                    <a:t>◇耀眼色彩，调和的不协调，不容易看见的板、时间晚</a:t>
                  </a:r>
                </a:p>
                <a:p>
                  <a:pPr algn="just"/>
                  <a:endParaRPr lang="zh-CN" altLang="en-US" sz="1200" dirty="0">
                    <a:latin typeface="微软雅黑" pitchFamily="34" charset="-122"/>
                    <a:ea typeface="微软雅黑" pitchFamily="34" charset="-122"/>
                  </a:endParaRPr>
                </a:p>
                <a:p>
                  <a:pPr algn="just"/>
                  <a:r>
                    <a:rPr lang="zh-CN" altLang="en-US" sz="1200" dirty="0">
                      <a:latin typeface="微软雅黑" pitchFamily="34" charset="-122"/>
                      <a:ea typeface="微软雅黑" pitchFamily="34" charset="-122"/>
                    </a:rPr>
                    <a:t>◇过暗的照明，过热的温度，过高的湿度和噪音，振动以及动作的偏差。                             </a:t>
                  </a:r>
                </a:p>
                <a:p>
                  <a:pPr algn="just"/>
                  <a:r>
                    <a:rPr lang="zh-CN" altLang="en-US" sz="1200" dirty="0">
                      <a:latin typeface="微软雅黑" pitchFamily="34" charset="-122"/>
                      <a:ea typeface="微软雅黑" pitchFamily="34" charset="-122"/>
                    </a:rPr>
                    <a:t>   </a:t>
                  </a:r>
                </a:p>
              </p:txBody>
            </p:sp>
            <p:sp>
              <p:nvSpPr>
                <p:cNvPr id="843796" name="Line 20"/>
                <p:cNvSpPr>
                  <a:spLocks noChangeShapeType="1"/>
                </p:cNvSpPr>
                <p:nvPr/>
              </p:nvSpPr>
              <p:spPr bwMode="auto">
                <a:xfrm flipH="1">
                  <a:off x="611" y="890"/>
                  <a:ext cx="0" cy="2404"/>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797" name="Line 21"/>
                <p:cNvSpPr>
                  <a:spLocks noChangeShapeType="1"/>
                </p:cNvSpPr>
                <p:nvPr/>
              </p:nvSpPr>
              <p:spPr bwMode="auto">
                <a:xfrm>
                  <a:off x="438" y="2443"/>
                  <a:ext cx="189"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799" name="Line 23"/>
                <p:cNvSpPr>
                  <a:spLocks noChangeShapeType="1"/>
                </p:cNvSpPr>
                <p:nvPr/>
              </p:nvSpPr>
              <p:spPr bwMode="auto">
                <a:xfrm>
                  <a:off x="627" y="883"/>
                  <a:ext cx="188"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9" name="Text Box 33"/>
                <p:cNvSpPr txBox="1">
                  <a:spLocks noChangeArrowheads="1"/>
                </p:cNvSpPr>
                <p:nvPr/>
              </p:nvSpPr>
              <p:spPr bwMode="auto">
                <a:xfrm>
                  <a:off x="821" y="800"/>
                  <a:ext cx="635" cy="187"/>
                </a:xfrm>
                <a:prstGeom prst="rect">
                  <a:avLst/>
                </a:prstGeom>
                <a:solidFill>
                  <a:srgbClr val="FFFFFF"/>
                </a:solidFill>
                <a:ln w="9525">
                  <a:solidFill>
                    <a:srgbClr val="000000"/>
                  </a:solidFill>
                  <a:miter lim="800000"/>
                </a:ln>
              </p:spPr>
              <p:txBody>
                <a:bodyPr/>
                <a:lstStyle/>
                <a:p>
                  <a:pPr algn="just"/>
                  <a:r>
                    <a:rPr lang="zh-CN" altLang="en-US" sz="1200" dirty="0">
                      <a:latin typeface="微软雅黑" pitchFamily="34" charset="-122"/>
                      <a:ea typeface="微软雅黑" pitchFamily="34" charset="-122"/>
                    </a:rPr>
                    <a:t>个人的特性</a:t>
                  </a:r>
                </a:p>
              </p:txBody>
            </p:sp>
            <p:sp>
              <p:nvSpPr>
                <p:cNvPr id="843844" name="Text Box 68"/>
                <p:cNvSpPr txBox="1">
                  <a:spLocks noChangeArrowheads="1"/>
                </p:cNvSpPr>
                <p:nvPr/>
              </p:nvSpPr>
              <p:spPr bwMode="auto">
                <a:xfrm>
                  <a:off x="1661" y="1072"/>
                  <a:ext cx="556" cy="188"/>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紧张程度</a:t>
                  </a:r>
                </a:p>
              </p:txBody>
            </p:sp>
            <p:sp>
              <p:nvSpPr>
                <p:cNvPr id="843846" name="Line 70"/>
                <p:cNvSpPr>
                  <a:spLocks noChangeShapeType="1"/>
                </p:cNvSpPr>
                <p:nvPr/>
              </p:nvSpPr>
              <p:spPr bwMode="auto">
                <a:xfrm flipH="1">
                  <a:off x="1584" y="1141"/>
                  <a:ext cx="80"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47" name="Line 71"/>
                <p:cNvSpPr>
                  <a:spLocks noChangeShapeType="1"/>
                </p:cNvSpPr>
                <p:nvPr/>
              </p:nvSpPr>
              <p:spPr bwMode="auto">
                <a:xfrm flipH="1">
                  <a:off x="1571" y="1515"/>
                  <a:ext cx="79"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48" name="Line 72"/>
                <p:cNvSpPr>
                  <a:spLocks noChangeShapeType="1"/>
                </p:cNvSpPr>
                <p:nvPr/>
              </p:nvSpPr>
              <p:spPr bwMode="auto">
                <a:xfrm flipH="1">
                  <a:off x="1561" y="981"/>
                  <a:ext cx="80"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49" name="Line 73"/>
                <p:cNvSpPr>
                  <a:spLocks noChangeShapeType="1"/>
                </p:cNvSpPr>
                <p:nvPr/>
              </p:nvSpPr>
              <p:spPr bwMode="auto">
                <a:xfrm flipV="1">
                  <a:off x="2212" y="981"/>
                  <a:ext cx="1499"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50" name="Line 74"/>
                <p:cNvSpPr>
                  <a:spLocks noChangeShapeType="1"/>
                </p:cNvSpPr>
                <p:nvPr/>
              </p:nvSpPr>
              <p:spPr bwMode="auto">
                <a:xfrm>
                  <a:off x="2212" y="1162"/>
                  <a:ext cx="1499"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grpSp>
              <p:nvGrpSpPr>
                <p:cNvPr id="5" name="Group 82"/>
                <p:cNvGrpSpPr/>
                <p:nvPr/>
              </p:nvGrpSpPr>
              <p:grpSpPr bwMode="auto">
                <a:xfrm>
                  <a:off x="2362" y="1888"/>
                  <a:ext cx="1195" cy="368"/>
                  <a:chOff x="2381" y="1661"/>
                  <a:chExt cx="1085" cy="368"/>
                </a:xfrm>
              </p:grpSpPr>
              <p:sp>
                <p:nvSpPr>
                  <p:cNvPr id="843786" name="Text Box 10"/>
                  <p:cNvSpPr txBox="1">
                    <a:spLocks noChangeArrowheads="1"/>
                  </p:cNvSpPr>
                  <p:nvPr/>
                </p:nvSpPr>
                <p:spPr bwMode="auto">
                  <a:xfrm>
                    <a:off x="2699" y="1661"/>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肉体的疲劳</a:t>
                    </a:r>
                  </a:p>
                </p:txBody>
              </p:sp>
              <p:sp>
                <p:nvSpPr>
                  <p:cNvPr id="843787" name="Text Box 11"/>
                  <p:cNvSpPr txBox="1">
                    <a:spLocks noChangeArrowheads="1"/>
                  </p:cNvSpPr>
                  <p:nvPr/>
                </p:nvSpPr>
                <p:spPr bwMode="auto">
                  <a:xfrm>
                    <a:off x="2699" y="1842"/>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精神的疲劳</a:t>
                    </a:r>
                  </a:p>
                </p:txBody>
              </p:sp>
              <p:sp>
                <p:nvSpPr>
                  <p:cNvPr id="843855" name="Line 79"/>
                  <p:cNvSpPr>
                    <a:spLocks noChangeShapeType="1"/>
                  </p:cNvSpPr>
                  <p:nvPr/>
                </p:nvSpPr>
                <p:spPr bwMode="auto">
                  <a:xfrm>
                    <a:off x="2381" y="1752"/>
                    <a:ext cx="318"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56" name="Line 80"/>
                  <p:cNvSpPr>
                    <a:spLocks noChangeShapeType="1"/>
                  </p:cNvSpPr>
                  <p:nvPr/>
                </p:nvSpPr>
                <p:spPr bwMode="auto">
                  <a:xfrm>
                    <a:off x="2562" y="1752"/>
                    <a:ext cx="0" cy="136"/>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57" name="Line 81"/>
                  <p:cNvSpPr>
                    <a:spLocks noChangeShapeType="1"/>
                  </p:cNvSpPr>
                  <p:nvPr/>
                </p:nvSpPr>
                <p:spPr bwMode="auto">
                  <a:xfrm>
                    <a:off x="2562" y="1888"/>
                    <a:ext cx="137"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sp>
              <p:nvSpPr>
                <p:cNvPr id="843859" name="Line 83"/>
                <p:cNvSpPr>
                  <a:spLocks noChangeShapeType="1"/>
                </p:cNvSpPr>
                <p:nvPr/>
              </p:nvSpPr>
              <p:spPr bwMode="auto">
                <a:xfrm>
                  <a:off x="3561" y="1979"/>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60" name="Line 84"/>
                <p:cNvSpPr>
                  <a:spLocks noChangeShapeType="1"/>
                </p:cNvSpPr>
                <p:nvPr/>
              </p:nvSpPr>
              <p:spPr bwMode="auto">
                <a:xfrm>
                  <a:off x="3561" y="2160"/>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nvGrpSpPr>
                <p:cNvPr id="6" name="Group 87"/>
                <p:cNvGrpSpPr/>
                <p:nvPr/>
              </p:nvGrpSpPr>
              <p:grpSpPr bwMode="auto">
                <a:xfrm>
                  <a:off x="1561" y="2342"/>
                  <a:ext cx="2150" cy="187"/>
                  <a:chOff x="1655" y="2387"/>
                  <a:chExt cx="1951" cy="187"/>
                </a:xfrm>
              </p:grpSpPr>
              <p:sp>
                <p:nvSpPr>
                  <p:cNvPr id="843788" name="Text Box 12"/>
                  <p:cNvSpPr txBox="1">
                    <a:spLocks noChangeArrowheads="1"/>
                  </p:cNvSpPr>
                  <p:nvPr/>
                </p:nvSpPr>
                <p:spPr bwMode="auto">
                  <a:xfrm>
                    <a:off x="1837" y="2387"/>
                    <a:ext cx="59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教育训练</a:t>
                    </a:r>
                  </a:p>
                </p:txBody>
              </p:sp>
              <p:sp>
                <p:nvSpPr>
                  <p:cNvPr id="843861" name="Line 85"/>
                  <p:cNvSpPr>
                    <a:spLocks noChangeShapeType="1"/>
                  </p:cNvSpPr>
                  <p:nvPr/>
                </p:nvSpPr>
                <p:spPr bwMode="auto">
                  <a:xfrm>
                    <a:off x="1655" y="2478"/>
                    <a:ext cx="182"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62" name="Line 86"/>
                  <p:cNvSpPr>
                    <a:spLocks noChangeShapeType="1"/>
                  </p:cNvSpPr>
                  <p:nvPr/>
                </p:nvSpPr>
                <p:spPr bwMode="auto">
                  <a:xfrm>
                    <a:off x="2426" y="2478"/>
                    <a:ext cx="118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grpSp>
              <p:nvGrpSpPr>
                <p:cNvPr id="7" name="Group 95"/>
                <p:cNvGrpSpPr/>
                <p:nvPr/>
              </p:nvGrpSpPr>
              <p:grpSpPr bwMode="auto">
                <a:xfrm>
                  <a:off x="611" y="2659"/>
                  <a:ext cx="2946" cy="1276"/>
                  <a:chOff x="793" y="2726"/>
                  <a:chExt cx="2673" cy="1276"/>
                </a:xfrm>
              </p:grpSpPr>
              <p:sp>
                <p:nvSpPr>
                  <p:cNvPr id="843782" name="Text Box 6"/>
                  <p:cNvSpPr txBox="1">
                    <a:spLocks noChangeArrowheads="1"/>
                  </p:cNvSpPr>
                  <p:nvPr/>
                </p:nvSpPr>
                <p:spPr bwMode="auto">
                  <a:xfrm>
                    <a:off x="963" y="3288"/>
                    <a:ext cx="682"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环境条件</a:t>
                    </a:r>
                  </a:p>
                </p:txBody>
              </p:sp>
              <p:sp>
                <p:nvSpPr>
                  <p:cNvPr id="843789" name="Text Box 13"/>
                  <p:cNvSpPr txBox="1">
                    <a:spLocks noChangeArrowheads="1"/>
                  </p:cNvSpPr>
                  <p:nvPr/>
                </p:nvSpPr>
                <p:spPr bwMode="auto">
                  <a:xfrm>
                    <a:off x="1837" y="2726"/>
                    <a:ext cx="59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状态变化</a:t>
                    </a:r>
                  </a:p>
                </p:txBody>
              </p:sp>
              <p:sp>
                <p:nvSpPr>
                  <p:cNvPr id="843790" name="Text Box 14"/>
                  <p:cNvSpPr txBox="1">
                    <a:spLocks noChangeArrowheads="1"/>
                  </p:cNvSpPr>
                  <p:nvPr/>
                </p:nvSpPr>
                <p:spPr bwMode="auto">
                  <a:xfrm>
                    <a:off x="2669" y="2726"/>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急激性</a:t>
                    </a:r>
                  </a:p>
                </p:txBody>
              </p:sp>
              <p:sp>
                <p:nvSpPr>
                  <p:cNvPr id="843791" name="Text Box 15"/>
                  <p:cNvSpPr txBox="1">
                    <a:spLocks noChangeArrowheads="1"/>
                  </p:cNvSpPr>
                  <p:nvPr/>
                </p:nvSpPr>
                <p:spPr bwMode="auto">
                  <a:xfrm>
                    <a:off x="2669" y="2976"/>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中间性</a:t>
                    </a:r>
                  </a:p>
                </p:txBody>
              </p:sp>
              <p:sp>
                <p:nvSpPr>
                  <p:cNvPr id="843792" name="Text Box 16"/>
                  <p:cNvSpPr txBox="1">
                    <a:spLocks noChangeArrowheads="1"/>
                  </p:cNvSpPr>
                  <p:nvPr/>
                </p:nvSpPr>
                <p:spPr bwMode="auto">
                  <a:xfrm>
                    <a:off x="2669" y="3225"/>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缓慢性</a:t>
                    </a:r>
                  </a:p>
                </p:txBody>
              </p:sp>
              <p:sp>
                <p:nvSpPr>
                  <p:cNvPr id="843798" name="Line 22"/>
                  <p:cNvSpPr>
                    <a:spLocks noChangeShapeType="1"/>
                  </p:cNvSpPr>
                  <p:nvPr/>
                </p:nvSpPr>
                <p:spPr bwMode="auto">
                  <a:xfrm>
                    <a:off x="793" y="3385"/>
                    <a:ext cx="170"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0" name="Line 24"/>
                  <p:cNvSpPr>
                    <a:spLocks noChangeShapeType="1"/>
                  </p:cNvSpPr>
                  <p:nvPr/>
                </p:nvSpPr>
                <p:spPr bwMode="auto">
                  <a:xfrm flipH="1">
                    <a:off x="1746" y="2817"/>
                    <a:ext cx="0" cy="953"/>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1" name="Line 25"/>
                  <p:cNvSpPr>
                    <a:spLocks noChangeShapeType="1"/>
                  </p:cNvSpPr>
                  <p:nvPr/>
                </p:nvSpPr>
                <p:spPr bwMode="auto">
                  <a:xfrm flipH="1">
                    <a:off x="1731" y="2824"/>
                    <a:ext cx="85"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2" name="Line 26"/>
                  <p:cNvSpPr>
                    <a:spLocks noChangeShapeType="1"/>
                  </p:cNvSpPr>
                  <p:nvPr/>
                </p:nvSpPr>
                <p:spPr bwMode="auto">
                  <a:xfrm>
                    <a:off x="1645" y="3385"/>
                    <a:ext cx="86"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3" name="Line 27"/>
                  <p:cNvSpPr>
                    <a:spLocks noChangeShapeType="1"/>
                  </p:cNvSpPr>
                  <p:nvPr/>
                </p:nvSpPr>
                <p:spPr bwMode="auto">
                  <a:xfrm>
                    <a:off x="2413" y="2824"/>
                    <a:ext cx="256"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4" name="Line 28"/>
                  <p:cNvSpPr>
                    <a:spLocks noChangeShapeType="1"/>
                  </p:cNvSpPr>
                  <p:nvPr/>
                </p:nvSpPr>
                <p:spPr bwMode="auto">
                  <a:xfrm flipH="1">
                    <a:off x="2472" y="2817"/>
                    <a:ext cx="0" cy="454"/>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5" name="Line 29"/>
                  <p:cNvSpPr>
                    <a:spLocks noChangeShapeType="1"/>
                  </p:cNvSpPr>
                  <p:nvPr/>
                </p:nvSpPr>
                <p:spPr bwMode="auto">
                  <a:xfrm flipH="1">
                    <a:off x="2498" y="3073"/>
                    <a:ext cx="171"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793" name="Text Box 17"/>
                  <p:cNvSpPr txBox="1">
                    <a:spLocks noChangeArrowheads="1"/>
                  </p:cNvSpPr>
                  <p:nvPr/>
                </p:nvSpPr>
                <p:spPr bwMode="auto">
                  <a:xfrm>
                    <a:off x="2682" y="3497"/>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知觉操作性</a:t>
                    </a:r>
                  </a:p>
                </p:txBody>
              </p:sp>
              <p:sp>
                <p:nvSpPr>
                  <p:cNvPr id="843794" name="Text Box 18"/>
                  <p:cNvSpPr txBox="1">
                    <a:spLocks noChangeArrowheads="1"/>
                  </p:cNvSpPr>
                  <p:nvPr/>
                </p:nvSpPr>
                <p:spPr bwMode="auto">
                  <a:xfrm>
                    <a:off x="2699" y="3815"/>
                    <a:ext cx="767" cy="187"/>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动作操作性</a:t>
                    </a:r>
                  </a:p>
                </p:txBody>
              </p:sp>
              <p:sp>
                <p:nvSpPr>
                  <p:cNvPr id="843806" name="Line 30"/>
                  <p:cNvSpPr>
                    <a:spLocks noChangeShapeType="1"/>
                  </p:cNvSpPr>
                  <p:nvPr/>
                </p:nvSpPr>
                <p:spPr bwMode="auto">
                  <a:xfrm>
                    <a:off x="2517" y="3588"/>
                    <a:ext cx="136"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7" name="Line 31"/>
                  <p:cNvSpPr>
                    <a:spLocks noChangeShapeType="1"/>
                  </p:cNvSpPr>
                  <p:nvPr/>
                </p:nvSpPr>
                <p:spPr bwMode="auto">
                  <a:xfrm flipH="1">
                    <a:off x="2517" y="3951"/>
                    <a:ext cx="171" cy="0"/>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08" name="Line 32"/>
                  <p:cNvSpPr>
                    <a:spLocks noChangeShapeType="1"/>
                  </p:cNvSpPr>
                  <p:nvPr/>
                </p:nvSpPr>
                <p:spPr bwMode="auto">
                  <a:xfrm flipH="1" flipV="1">
                    <a:off x="2511" y="3595"/>
                    <a:ext cx="6" cy="356"/>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66" name="Line 90"/>
                  <p:cNvSpPr>
                    <a:spLocks noChangeShapeType="1"/>
                  </p:cNvSpPr>
                  <p:nvPr/>
                </p:nvSpPr>
                <p:spPr bwMode="auto">
                  <a:xfrm>
                    <a:off x="2481" y="3271"/>
                    <a:ext cx="181"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67" name="Line 91"/>
                  <p:cNvSpPr>
                    <a:spLocks noChangeShapeType="1"/>
                  </p:cNvSpPr>
                  <p:nvPr/>
                </p:nvSpPr>
                <p:spPr bwMode="auto">
                  <a:xfrm>
                    <a:off x="1746" y="3770"/>
                    <a:ext cx="771"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sp>
              <p:nvSpPr>
                <p:cNvPr id="843868" name="Line 92"/>
                <p:cNvSpPr>
                  <a:spLocks noChangeShapeType="1"/>
                </p:cNvSpPr>
                <p:nvPr/>
              </p:nvSpPr>
              <p:spPr bwMode="auto">
                <a:xfrm>
                  <a:off x="2411" y="618"/>
                  <a:ext cx="130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69" name="Line 93"/>
                <p:cNvSpPr>
                  <a:spLocks noChangeShapeType="1"/>
                </p:cNvSpPr>
                <p:nvPr/>
              </p:nvSpPr>
              <p:spPr bwMode="auto">
                <a:xfrm>
                  <a:off x="2511" y="1480"/>
                  <a:ext cx="120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0" name="Line 94"/>
                <p:cNvSpPr>
                  <a:spLocks noChangeShapeType="1"/>
                </p:cNvSpPr>
                <p:nvPr/>
              </p:nvSpPr>
              <p:spPr bwMode="auto">
                <a:xfrm>
                  <a:off x="1561" y="1979"/>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2" name="Line 96"/>
                <p:cNvSpPr>
                  <a:spLocks noChangeShapeType="1"/>
                </p:cNvSpPr>
                <p:nvPr/>
              </p:nvSpPr>
              <p:spPr bwMode="auto">
                <a:xfrm>
                  <a:off x="3511" y="2750"/>
                  <a:ext cx="20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3" name="Line 97"/>
                <p:cNvSpPr>
                  <a:spLocks noChangeShapeType="1"/>
                </p:cNvSpPr>
                <p:nvPr/>
              </p:nvSpPr>
              <p:spPr bwMode="auto">
                <a:xfrm>
                  <a:off x="3511" y="2977"/>
                  <a:ext cx="20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4" name="Line 98"/>
                <p:cNvSpPr>
                  <a:spLocks noChangeShapeType="1"/>
                </p:cNvSpPr>
                <p:nvPr/>
              </p:nvSpPr>
              <p:spPr bwMode="auto">
                <a:xfrm>
                  <a:off x="3511" y="3249"/>
                  <a:ext cx="20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5" name="Line 99"/>
                <p:cNvSpPr>
                  <a:spLocks noChangeShapeType="1"/>
                </p:cNvSpPr>
                <p:nvPr/>
              </p:nvSpPr>
              <p:spPr bwMode="auto">
                <a:xfrm>
                  <a:off x="3561" y="3521"/>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76" name="Line 100"/>
                <p:cNvSpPr>
                  <a:spLocks noChangeShapeType="1"/>
                </p:cNvSpPr>
                <p:nvPr/>
              </p:nvSpPr>
              <p:spPr bwMode="auto">
                <a:xfrm>
                  <a:off x="3561" y="3839"/>
                  <a:ext cx="150"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grpSp>
            <p:nvGrpSpPr>
              <p:cNvPr id="8" name="Group 109"/>
              <p:cNvGrpSpPr/>
              <p:nvPr/>
            </p:nvGrpSpPr>
            <p:grpSpPr bwMode="auto">
              <a:xfrm>
                <a:off x="633" y="1141"/>
                <a:ext cx="932" cy="1291"/>
                <a:chOff x="633" y="1141"/>
                <a:chExt cx="932" cy="1291"/>
              </a:xfrm>
            </p:grpSpPr>
            <p:sp>
              <p:nvSpPr>
                <p:cNvPr id="843852" name="Text Box 76"/>
                <p:cNvSpPr txBox="1">
                  <a:spLocks noChangeArrowheads="1"/>
                </p:cNvSpPr>
                <p:nvPr/>
              </p:nvSpPr>
              <p:spPr bwMode="auto">
                <a:xfrm>
                  <a:off x="815" y="1661"/>
                  <a:ext cx="632" cy="181"/>
                </a:xfrm>
                <a:prstGeom prst="rect">
                  <a:avLst/>
                </a:prstGeom>
                <a:solidFill>
                  <a:srgbClr val="FFFFFF"/>
                </a:solidFill>
                <a:ln w="9525">
                  <a:solidFill>
                    <a:srgbClr val="000000"/>
                  </a:solidFill>
                  <a:miter lim="800000"/>
                </a:ln>
              </p:spPr>
              <p:txBody>
                <a:bodyPr/>
                <a:lstStyle/>
                <a:p>
                  <a:pPr algn="just"/>
                  <a:r>
                    <a:rPr lang="zh-CN" altLang="en-US" sz="1200">
                      <a:latin typeface="微软雅黑" pitchFamily="34" charset="-122"/>
                      <a:ea typeface="微软雅黑" pitchFamily="34" charset="-122"/>
                    </a:rPr>
                    <a:t>个人的能力</a:t>
                  </a:r>
                </a:p>
              </p:txBody>
            </p:sp>
            <p:sp>
              <p:nvSpPr>
                <p:cNvPr id="843853" name="Line 77"/>
                <p:cNvSpPr>
                  <a:spLocks noChangeShapeType="1"/>
                </p:cNvSpPr>
                <p:nvPr/>
              </p:nvSpPr>
              <p:spPr bwMode="auto">
                <a:xfrm>
                  <a:off x="1462" y="1752"/>
                  <a:ext cx="94"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sp>
              <p:nvSpPr>
                <p:cNvPr id="843845" name="Line 69"/>
                <p:cNvSpPr>
                  <a:spLocks noChangeShapeType="1"/>
                </p:cNvSpPr>
                <p:nvPr/>
              </p:nvSpPr>
              <p:spPr bwMode="auto">
                <a:xfrm flipV="1">
                  <a:off x="1556" y="1141"/>
                  <a:ext cx="9" cy="1291"/>
                </a:xfrm>
                <a:prstGeom prst="line">
                  <a:avLst/>
                </a:prstGeom>
                <a:noFill/>
                <a:ln w="9525">
                  <a:solidFill>
                    <a:srgbClr val="000000"/>
                  </a:solidFill>
                  <a:round/>
                </a:ln>
              </p:spPr>
              <p:txBody>
                <a:bodyPr/>
                <a:lstStyle/>
                <a:p>
                  <a:endParaRPr lang="zh-CN" altLang="en-US">
                    <a:latin typeface="微软雅黑" pitchFamily="34" charset="-122"/>
                    <a:ea typeface="微软雅黑" pitchFamily="34" charset="-122"/>
                  </a:endParaRPr>
                </a:p>
              </p:txBody>
            </p:sp>
            <p:sp>
              <p:nvSpPr>
                <p:cNvPr id="843879" name="Line 103"/>
                <p:cNvSpPr>
                  <a:spLocks noChangeShapeType="1"/>
                </p:cNvSpPr>
                <p:nvPr/>
              </p:nvSpPr>
              <p:spPr bwMode="auto">
                <a:xfrm>
                  <a:off x="633" y="1751"/>
                  <a:ext cx="182" cy="0"/>
                </a:xfrm>
                <a:prstGeom prst="line">
                  <a:avLst/>
                </a:prstGeom>
                <a:noFill/>
                <a:ln w="9525">
                  <a:solidFill>
                    <a:schemeClr val="tx1"/>
                  </a:solidFill>
                  <a:round/>
                </a:ln>
                <a:effectLst/>
              </p:spPr>
              <p:txBody>
                <a:bodyPr/>
                <a:lstStyle/>
                <a:p>
                  <a:endParaRPr lang="zh-CN" altLang="en-US">
                    <a:latin typeface="微软雅黑" pitchFamily="34" charset="-122"/>
                    <a:ea typeface="微软雅黑" pitchFamily="34" charset="-122"/>
                  </a:endParaRPr>
                </a:p>
              </p:txBody>
            </p:sp>
          </p:grpSp>
        </p:grpSp>
      </p:grpSp>
      <p:sp>
        <p:nvSpPr>
          <p:cNvPr id="73" name="Rectangle 2"/>
          <p:cNvSpPr txBox="1">
            <a:spLocks noChangeArrowheads="1"/>
          </p:cNvSpPr>
          <p:nvPr/>
        </p:nvSpPr>
        <p:spPr bwMode="auto">
          <a:xfrm>
            <a:off x="395536" y="620837"/>
            <a:ext cx="7046912" cy="431899"/>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微软雅黑" pitchFamily="34" charset="-122"/>
              </a:rPr>
              <a:t>三违原因</a:t>
            </a:r>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灯片编号占位符 5"/>
          <p:cNvSpPr>
            <a:spLocks noGrp="1"/>
          </p:cNvSpPr>
          <p:nvPr>
            <p:ph type="sldNum" sz="quarter" idx="10"/>
          </p:nvPr>
        </p:nvSpPr>
        <p:spPr/>
        <p:txBody>
          <a:bodyPr/>
          <a:lstStyle/>
          <a:p>
            <a:fld id="{B6DDB573-811F-447F-9CA5-3831C279840D}" type="slidenum">
              <a:rPr lang="zh-CN" altLang="en-US"/>
              <a:t>34</a:t>
            </a:fld>
            <a:endParaRPr lang="en-US" altLang="zh-CN"/>
          </a:p>
        </p:txBody>
      </p:sp>
      <p:sp>
        <p:nvSpPr>
          <p:cNvPr id="948238" name="Line 14"/>
          <p:cNvSpPr>
            <a:spLocks noChangeShapeType="1"/>
          </p:cNvSpPr>
          <p:nvPr/>
        </p:nvSpPr>
        <p:spPr bwMode="auto">
          <a:xfrm>
            <a:off x="990600" y="4512146"/>
            <a:ext cx="381000" cy="304800"/>
          </a:xfrm>
          <a:prstGeom prst="line">
            <a:avLst/>
          </a:prstGeom>
          <a:noFill/>
          <a:ln w="9525">
            <a:noFill/>
            <a:round/>
          </a:ln>
          <a:effectLst/>
        </p:spPr>
        <p:txBody>
          <a:bodyPr/>
          <a:lstStyle/>
          <a:p>
            <a:endParaRPr lang="zh-CN" altLang="en-US" sz="1600">
              <a:solidFill>
                <a:schemeClr val="bg1"/>
              </a:solidFill>
              <a:latin typeface="微软雅黑" pitchFamily="34" charset="-122"/>
              <a:ea typeface="微软雅黑" pitchFamily="34" charset="-122"/>
            </a:endParaRPr>
          </a:p>
        </p:txBody>
      </p:sp>
      <p:grpSp>
        <p:nvGrpSpPr>
          <p:cNvPr id="2" name="Group 50"/>
          <p:cNvGrpSpPr/>
          <p:nvPr/>
        </p:nvGrpSpPr>
        <p:grpSpPr bwMode="auto">
          <a:xfrm>
            <a:off x="755650" y="1484784"/>
            <a:ext cx="7620000" cy="4572000"/>
            <a:chOff x="480" y="1296"/>
            <a:chExt cx="4800" cy="2880"/>
          </a:xfrm>
        </p:grpSpPr>
        <p:sp>
          <p:nvSpPr>
            <p:cNvPr id="948228" name="Rectangle 4"/>
            <p:cNvSpPr>
              <a:spLocks noChangeArrowheads="1"/>
            </p:cNvSpPr>
            <p:nvPr/>
          </p:nvSpPr>
          <p:spPr bwMode="auto">
            <a:xfrm>
              <a:off x="480" y="1296"/>
              <a:ext cx="528" cy="720"/>
            </a:xfrm>
            <a:prstGeom prst="rect">
              <a:avLst/>
            </a:prstGeom>
            <a:solidFill>
              <a:schemeClr val="folHlink"/>
            </a:solidFill>
            <a:ln w="9525">
              <a:solidFill>
                <a:schemeClr val="tx1"/>
              </a:solidFill>
              <a:miter lim="800000"/>
            </a:ln>
            <a:effectLst/>
          </p:spPr>
          <p:txBody>
            <a:bodyPr vert="eaVert" wrap="none" anchor="ctr"/>
            <a:lstStyle/>
            <a:p>
              <a:pP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同事的压力</a:t>
              </a:r>
            </a:p>
            <a:p>
              <a:pP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上级的评价</a:t>
              </a:r>
            </a:p>
            <a:p>
              <a:pP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个人的价值</a:t>
              </a:r>
            </a:p>
          </p:txBody>
        </p:sp>
        <p:sp>
          <p:nvSpPr>
            <p:cNvPr id="948229" name="Rectangle 5"/>
            <p:cNvSpPr>
              <a:spLocks noChangeArrowheads="1"/>
            </p:cNvSpPr>
            <p:nvPr/>
          </p:nvSpPr>
          <p:spPr bwMode="auto">
            <a:xfrm>
              <a:off x="1152" y="1296"/>
              <a:ext cx="336" cy="720"/>
            </a:xfrm>
            <a:prstGeom prst="rect">
              <a:avLst/>
            </a:prstGeom>
            <a:solidFill>
              <a:schemeClr val="folHlink"/>
            </a:solidFill>
            <a:ln w="9525">
              <a:solidFill>
                <a:schemeClr val="tx1"/>
              </a:solidFill>
              <a:miter lim="800000"/>
            </a:ln>
            <a:effectLst/>
          </p:spPr>
          <p:txBody>
            <a:bodyPr vert="eaVert" wrap="none" anchor="ctr"/>
            <a:lstStyle/>
            <a:p>
              <a:pP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性情、精神</a:t>
              </a:r>
            </a:p>
            <a:p>
              <a:pP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方面的问题</a:t>
              </a:r>
            </a:p>
          </p:txBody>
        </p:sp>
        <p:sp>
          <p:nvSpPr>
            <p:cNvPr id="948230" name="Rectangle 6"/>
            <p:cNvSpPr>
              <a:spLocks noChangeArrowheads="1"/>
            </p:cNvSpPr>
            <p:nvPr/>
          </p:nvSpPr>
          <p:spPr bwMode="auto">
            <a:xfrm>
              <a:off x="1584" y="1296"/>
              <a:ext cx="432" cy="960"/>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事故造成的后</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果、事故的发生</a:t>
              </a:r>
            </a:p>
          </p:txBody>
        </p:sp>
        <p:sp>
          <p:nvSpPr>
            <p:cNvPr id="948231" name="Line 7"/>
            <p:cNvSpPr>
              <a:spLocks noChangeShapeType="1"/>
            </p:cNvSpPr>
            <p:nvPr/>
          </p:nvSpPr>
          <p:spPr bwMode="auto">
            <a:xfrm>
              <a:off x="720" y="2016"/>
              <a:ext cx="0" cy="432"/>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32" name="Line 8"/>
            <p:cNvSpPr>
              <a:spLocks noChangeShapeType="1"/>
            </p:cNvSpPr>
            <p:nvPr/>
          </p:nvSpPr>
          <p:spPr bwMode="auto">
            <a:xfrm>
              <a:off x="1248" y="2016"/>
              <a:ext cx="0" cy="432"/>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33" name="Line 9"/>
            <p:cNvSpPr>
              <a:spLocks noChangeShapeType="1"/>
            </p:cNvSpPr>
            <p:nvPr/>
          </p:nvSpPr>
          <p:spPr bwMode="auto">
            <a:xfrm>
              <a:off x="1728" y="2208"/>
              <a:ext cx="0" cy="192"/>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34" name="Rectangle 10"/>
            <p:cNvSpPr>
              <a:spLocks noChangeArrowheads="1"/>
            </p:cNvSpPr>
            <p:nvPr/>
          </p:nvSpPr>
          <p:spPr bwMode="auto">
            <a:xfrm>
              <a:off x="528" y="2304"/>
              <a:ext cx="480" cy="720"/>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按当事人的</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态度逻辑地</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决策</a:t>
              </a:r>
            </a:p>
          </p:txBody>
        </p:sp>
        <p:sp>
          <p:nvSpPr>
            <p:cNvPr id="948235" name="Rectangle 11"/>
            <p:cNvSpPr>
              <a:spLocks noChangeArrowheads="1"/>
            </p:cNvSpPr>
            <p:nvPr/>
          </p:nvSpPr>
          <p:spPr bwMode="auto">
            <a:xfrm>
              <a:off x="1104" y="2304"/>
              <a:ext cx="336" cy="720"/>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下意识发生</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失误的倾向</a:t>
              </a:r>
            </a:p>
          </p:txBody>
        </p:sp>
        <p:sp>
          <p:nvSpPr>
            <p:cNvPr id="948236" name="Rectangle 12"/>
            <p:cNvSpPr>
              <a:spLocks noChangeArrowheads="1"/>
            </p:cNvSpPr>
            <p:nvPr/>
          </p:nvSpPr>
          <p:spPr bwMode="auto">
            <a:xfrm>
              <a:off x="1536" y="2400"/>
              <a:ext cx="384" cy="576"/>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认为可</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能性小</a:t>
              </a:r>
            </a:p>
          </p:txBody>
        </p:sp>
        <p:sp>
          <p:nvSpPr>
            <p:cNvPr id="948237" name="Rectangle 13"/>
            <p:cNvSpPr>
              <a:spLocks noChangeArrowheads="1"/>
            </p:cNvSpPr>
            <p:nvPr/>
          </p:nvSpPr>
          <p:spPr bwMode="auto">
            <a:xfrm>
              <a:off x="576" y="3216"/>
              <a:ext cx="1104" cy="240"/>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决策错误</a:t>
              </a:r>
            </a:p>
          </p:txBody>
        </p:sp>
        <p:sp>
          <p:nvSpPr>
            <p:cNvPr id="948239" name="Line 15"/>
            <p:cNvSpPr>
              <a:spLocks noChangeShapeType="1"/>
            </p:cNvSpPr>
            <p:nvPr/>
          </p:nvSpPr>
          <p:spPr bwMode="auto">
            <a:xfrm>
              <a:off x="768" y="3024"/>
              <a:ext cx="240" cy="192"/>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40" name="Line 16"/>
            <p:cNvSpPr>
              <a:spLocks noChangeShapeType="1"/>
            </p:cNvSpPr>
            <p:nvPr/>
          </p:nvSpPr>
          <p:spPr bwMode="auto">
            <a:xfrm>
              <a:off x="1248" y="3024"/>
              <a:ext cx="0" cy="192"/>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41" name="Line 17"/>
            <p:cNvSpPr>
              <a:spLocks noChangeShapeType="1"/>
            </p:cNvSpPr>
            <p:nvPr/>
          </p:nvSpPr>
          <p:spPr bwMode="auto">
            <a:xfrm flipH="1">
              <a:off x="1440" y="2976"/>
              <a:ext cx="192" cy="240"/>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42" name="Rectangle 18"/>
            <p:cNvSpPr>
              <a:spLocks noChangeArrowheads="1"/>
            </p:cNvSpPr>
            <p:nvPr/>
          </p:nvSpPr>
          <p:spPr bwMode="auto">
            <a:xfrm>
              <a:off x="2256" y="1296"/>
              <a:ext cx="336" cy="864"/>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尺寸、力、</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范围、感觉</a:t>
              </a:r>
            </a:p>
          </p:txBody>
        </p:sp>
        <p:sp>
          <p:nvSpPr>
            <p:cNvPr id="948243" name="Rectangle 19"/>
            <p:cNvSpPr>
              <a:spLocks noChangeArrowheads="1"/>
            </p:cNvSpPr>
            <p:nvPr/>
          </p:nvSpPr>
          <p:spPr bwMode="auto">
            <a:xfrm>
              <a:off x="2736" y="1296"/>
              <a:ext cx="480" cy="864"/>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一致性、</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人的能力、</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希望的操作</a:t>
              </a:r>
            </a:p>
          </p:txBody>
        </p:sp>
        <p:sp>
          <p:nvSpPr>
            <p:cNvPr id="948244" name="Rectangle 20"/>
            <p:cNvSpPr>
              <a:spLocks noChangeArrowheads="1"/>
            </p:cNvSpPr>
            <p:nvPr/>
          </p:nvSpPr>
          <p:spPr bwMode="auto">
            <a:xfrm>
              <a:off x="2256" y="2304"/>
              <a:ext cx="336" cy="720"/>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操作的设计</a:t>
              </a:r>
            </a:p>
          </p:txBody>
        </p:sp>
        <p:sp>
          <p:nvSpPr>
            <p:cNvPr id="948245" name="Rectangle 21"/>
            <p:cNvSpPr>
              <a:spLocks noChangeArrowheads="1"/>
            </p:cNvSpPr>
            <p:nvPr/>
          </p:nvSpPr>
          <p:spPr bwMode="auto">
            <a:xfrm>
              <a:off x="2736" y="2304"/>
              <a:ext cx="480" cy="720"/>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操作</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矛盾的表示</a:t>
              </a:r>
            </a:p>
          </p:txBody>
        </p:sp>
        <p:sp>
          <p:nvSpPr>
            <p:cNvPr id="948246" name="Line 22"/>
            <p:cNvSpPr>
              <a:spLocks noChangeShapeType="1"/>
            </p:cNvSpPr>
            <p:nvPr/>
          </p:nvSpPr>
          <p:spPr bwMode="auto">
            <a:xfrm>
              <a:off x="2448" y="2160"/>
              <a:ext cx="0" cy="144"/>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47" name="Line 23"/>
            <p:cNvSpPr>
              <a:spLocks noChangeShapeType="1"/>
            </p:cNvSpPr>
            <p:nvPr/>
          </p:nvSpPr>
          <p:spPr bwMode="auto">
            <a:xfrm>
              <a:off x="2928" y="2160"/>
              <a:ext cx="0" cy="144"/>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48" name="Rectangle 24"/>
            <p:cNvSpPr>
              <a:spLocks noChangeArrowheads="1"/>
            </p:cNvSpPr>
            <p:nvPr/>
          </p:nvSpPr>
          <p:spPr bwMode="auto">
            <a:xfrm>
              <a:off x="2160" y="3120"/>
              <a:ext cx="1008" cy="19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人机学原因</a:t>
              </a:r>
            </a:p>
          </p:txBody>
        </p:sp>
        <p:sp>
          <p:nvSpPr>
            <p:cNvPr id="948249" name="Line 25"/>
            <p:cNvSpPr>
              <a:spLocks noChangeShapeType="1"/>
            </p:cNvSpPr>
            <p:nvPr/>
          </p:nvSpPr>
          <p:spPr bwMode="auto">
            <a:xfrm>
              <a:off x="2304" y="3024"/>
              <a:ext cx="192" cy="96"/>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0" name="Line 26"/>
            <p:cNvSpPr>
              <a:spLocks noChangeShapeType="1"/>
            </p:cNvSpPr>
            <p:nvPr/>
          </p:nvSpPr>
          <p:spPr bwMode="auto">
            <a:xfrm flipH="1">
              <a:off x="2832" y="3024"/>
              <a:ext cx="96" cy="96"/>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1" name="Rectangle 27"/>
            <p:cNvSpPr>
              <a:spLocks noChangeArrowheads="1"/>
            </p:cNvSpPr>
            <p:nvPr/>
          </p:nvSpPr>
          <p:spPr bwMode="auto">
            <a:xfrm>
              <a:off x="3408" y="1296"/>
              <a:ext cx="672" cy="864"/>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dirty="0">
                  <a:solidFill>
                    <a:schemeClr val="bg1"/>
                  </a:solidFill>
                  <a:latin typeface="微软雅黑" pitchFamily="34" charset="-122"/>
                  <a:ea typeface="微软雅黑" pitchFamily="34" charset="-122"/>
                </a:rPr>
                <a:t>才能、身体、</a:t>
              </a:r>
            </a:p>
            <a:p>
              <a:pPr algn="ctr">
                <a:lnSpc>
                  <a:spcPct val="90000"/>
                </a:lnSpc>
                <a:spcBef>
                  <a:spcPct val="20000"/>
                </a:spcBef>
                <a:buClr>
                  <a:srgbClr val="A50021"/>
                </a:buClr>
                <a:buSzPct val="75000"/>
                <a:buFont typeface="Wingdings" charset="2"/>
                <a:buNone/>
              </a:pPr>
              <a:r>
                <a:rPr kumimoji="1" lang="zh-CN" altLang="en-US" sz="1600" dirty="0">
                  <a:solidFill>
                    <a:schemeClr val="bg1"/>
                  </a:solidFill>
                  <a:latin typeface="微软雅黑" pitchFamily="34" charset="-122"/>
                  <a:ea typeface="微软雅黑" pitchFamily="34" charset="-122"/>
                </a:rPr>
                <a:t>精神状态、酒、工</a:t>
              </a:r>
            </a:p>
            <a:p>
              <a:pPr algn="ctr">
                <a:lnSpc>
                  <a:spcPct val="90000"/>
                </a:lnSpc>
                <a:spcBef>
                  <a:spcPct val="20000"/>
                </a:spcBef>
                <a:buClr>
                  <a:srgbClr val="A50021"/>
                </a:buClr>
                <a:buSzPct val="75000"/>
                <a:buFont typeface="Wingdings" charset="2"/>
                <a:buNone/>
              </a:pPr>
              <a:r>
                <a:rPr kumimoji="1" lang="zh-CN" altLang="en-US" sz="1600" dirty="0">
                  <a:solidFill>
                    <a:schemeClr val="bg1"/>
                  </a:solidFill>
                  <a:latin typeface="微软雅黑" pitchFamily="34" charset="-122"/>
                  <a:ea typeface="微软雅黑" pitchFamily="34" charset="-122"/>
                </a:rPr>
                <a:t>作压力</a:t>
              </a:r>
            </a:p>
          </p:txBody>
        </p:sp>
        <p:sp>
          <p:nvSpPr>
            <p:cNvPr id="948252" name="Rectangle 28"/>
            <p:cNvSpPr>
              <a:spLocks noChangeArrowheads="1"/>
            </p:cNvSpPr>
            <p:nvPr/>
          </p:nvSpPr>
          <p:spPr bwMode="auto">
            <a:xfrm>
              <a:off x="4224" y="1296"/>
              <a:ext cx="384" cy="864"/>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任务、信息、</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担心、危险性</a:t>
              </a:r>
            </a:p>
          </p:txBody>
        </p:sp>
        <p:sp>
          <p:nvSpPr>
            <p:cNvPr id="948253" name="Rectangle 29"/>
            <p:cNvSpPr>
              <a:spLocks noChangeArrowheads="1"/>
            </p:cNvSpPr>
            <p:nvPr/>
          </p:nvSpPr>
          <p:spPr bwMode="auto">
            <a:xfrm>
              <a:off x="4752" y="1296"/>
              <a:ext cx="528" cy="864"/>
            </a:xfrm>
            <a:prstGeom prst="rect">
              <a:avLst/>
            </a:prstGeom>
            <a:solidFill>
              <a:schemeClr val="folHlink"/>
            </a:solidFill>
            <a:ln w="9525">
              <a:solidFill>
                <a:schemeClr val="tx1"/>
              </a:solidFill>
              <a:miter lim="800000"/>
            </a:ln>
            <a:effectLst/>
          </p:spPr>
          <p:txBody>
            <a:bodyPr vert="eaVert"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动机、态度、</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兴奋、</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生物节律</a:t>
              </a:r>
            </a:p>
          </p:txBody>
        </p:sp>
        <p:sp>
          <p:nvSpPr>
            <p:cNvPr id="948254" name="Rectangle 30"/>
            <p:cNvSpPr>
              <a:spLocks noChangeArrowheads="1"/>
            </p:cNvSpPr>
            <p:nvPr/>
          </p:nvSpPr>
          <p:spPr bwMode="auto">
            <a:xfrm>
              <a:off x="3408" y="2400"/>
              <a:ext cx="960" cy="576"/>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在某种状态下</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承受负荷的能力</a:t>
              </a:r>
            </a:p>
          </p:txBody>
        </p:sp>
        <p:sp>
          <p:nvSpPr>
            <p:cNvPr id="948255" name="Line 31"/>
            <p:cNvSpPr>
              <a:spLocks noChangeShapeType="1"/>
            </p:cNvSpPr>
            <p:nvPr/>
          </p:nvSpPr>
          <p:spPr bwMode="auto">
            <a:xfrm>
              <a:off x="3600" y="2160"/>
              <a:ext cx="144" cy="192"/>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6" name="Line 32"/>
            <p:cNvSpPr>
              <a:spLocks noChangeShapeType="1"/>
            </p:cNvSpPr>
            <p:nvPr/>
          </p:nvSpPr>
          <p:spPr bwMode="auto">
            <a:xfrm flipH="1">
              <a:off x="3936" y="2160"/>
              <a:ext cx="384" cy="240"/>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7" name="Line 33"/>
            <p:cNvSpPr>
              <a:spLocks noChangeShapeType="1"/>
            </p:cNvSpPr>
            <p:nvPr/>
          </p:nvSpPr>
          <p:spPr bwMode="auto">
            <a:xfrm flipH="1">
              <a:off x="4176" y="2160"/>
              <a:ext cx="768" cy="240"/>
            </a:xfrm>
            <a:prstGeom prst="line">
              <a:avLst/>
            </a:prstGeom>
            <a:noFill/>
            <a:ln w="9525">
              <a:solidFill>
                <a:schemeClr val="tx1"/>
              </a:solidFill>
              <a:roun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8" name="Line 34"/>
            <p:cNvSpPr>
              <a:spLocks noChangeShapeType="1"/>
            </p:cNvSpPr>
            <p:nvPr/>
          </p:nvSpPr>
          <p:spPr bwMode="auto">
            <a:xfrm>
              <a:off x="3792" y="2976"/>
              <a:ext cx="0" cy="192"/>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59" name="Rectangle 35"/>
            <p:cNvSpPr>
              <a:spLocks noChangeArrowheads="1"/>
            </p:cNvSpPr>
            <p:nvPr/>
          </p:nvSpPr>
          <p:spPr bwMode="auto">
            <a:xfrm>
              <a:off x="3408" y="3168"/>
              <a:ext cx="912" cy="19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过负荷</a:t>
              </a:r>
            </a:p>
          </p:txBody>
        </p:sp>
        <p:sp>
          <p:nvSpPr>
            <p:cNvPr id="948260" name="Rectangle 36"/>
            <p:cNvSpPr>
              <a:spLocks noChangeArrowheads="1"/>
            </p:cNvSpPr>
            <p:nvPr/>
          </p:nvSpPr>
          <p:spPr bwMode="auto">
            <a:xfrm>
              <a:off x="1872" y="3408"/>
              <a:ext cx="1440" cy="19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人失误</a:t>
              </a:r>
            </a:p>
          </p:txBody>
        </p:sp>
        <p:sp>
          <p:nvSpPr>
            <p:cNvPr id="948261" name="Line 37"/>
            <p:cNvSpPr>
              <a:spLocks noChangeShapeType="1"/>
            </p:cNvSpPr>
            <p:nvPr/>
          </p:nvSpPr>
          <p:spPr bwMode="auto">
            <a:xfrm>
              <a:off x="1680" y="3312"/>
              <a:ext cx="192" cy="144"/>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62" name="Line 38"/>
            <p:cNvSpPr>
              <a:spLocks noChangeShapeType="1"/>
            </p:cNvSpPr>
            <p:nvPr/>
          </p:nvSpPr>
          <p:spPr bwMode="auto">
            <a:xfrm>
              <a:off x="2640" y="3312"/>
              <a:ext cx="0" cy="96"/>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63" name="Line 39"/>
            <p:cNvSpPr>
              <a:spLocks noChangeShapeType="1"/>
            </p:cNvSpPr>
            <p:nvPr/>
          </p:nvSpPr>
          <p:spPr bwMode="auto">
            <a:xfrm flipH="1">
              <a:off x="3120" y="3264"/>
              <a:ext cx="288" cy="144"/>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64" name="Rectangle 40"/>
            <p:cNvSpPr>
              <a:spLocks noChangeArrowheads="1"/>
            </p:cNvSpPr>
            <p:nvPr/>
          </p:nvSpPr>
          <p:spPr bwMode="auto">
            <a:xfrm>
              <a:off x="2160" y="3696"/>
              <a:ext cx="912" cy="19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事故</a:t>
              </a:r>
            </a:p>
          </p:txBody>
        </p:sp>
        <p:sp>
          <p:nvSpPr>
            <p:cNvPr id="948265" name="Line 41"/>
            <p:cNvSpPr>
              <a:spLocks noChangeShapeType="1"/>
            </p:cNvSpPr>
            <p:nvPr/>
          </p:nvSpPr>
          <p:spPr bwMode="auto">
            <a:xfrm>
              <a:off x="2640" y="3648"/>
              <a:ext cx="0" cy="48"/>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66" name="Rectangle 42"/>
            <p:cNvSpPr>
              <a:spLocks noChangeArrowheads="1"/>
            </p:cNvSpPr>
            <p:nvPr/>
          </p:nvSpPr>
          <p:spPr bwMode="auto">
            <a:xfrm>
              <a:off x="1920" y="3984"/>
              <a:ext cx="1392" cy="19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伤害、损坏</a:t>
              </a:r>
            </a:p>
          </p:txBody>
        </p:sp>
        <p:sp>
          <p:nvSpPr>
            <p:cNvPr id="948267" name="Line 43"/>
            <p:cNvSpPr>
              <a:spLocks noChangeShapeType="1"/>
            </p:cNvSpPr>
            <p:nvPr/>
          </p:nvSpPr>
          <p:spPr bwMode="auto">
            <a:xfrm>
              <a:off x="2640" y="3888"/>
              <a:ext cx="0" cy="96"/>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69" name="Rectangle 45"/>
            <p:cNvSpPr>
              <a:spLocks noChangeArrowheads="1"/>
            </p:cNvSpPr>
            <p:nvPr/>
          </p:nvSpPr>
          <p:spPr bwMode="auto">
            <a:xfrm>
              <a:off x="3648" y="3456"/>
              <a:ext cx="1584" cy="672"/>
            </a:xfrm>
            <a:prstGeom prst="rect">
              <a:avLst/>
            </a:prstGeom>
            <a:solidFill>
              <a:schemeClr val="folHlink"/>
            </a:solidFill>
            <a:ln w="9525">
              <a:solidFill>
                <a:schemeClr val="tx1"/>
              </a:solidFill>
              <a:miter lim="800000"/>
            </a:ln>
            <a:effectLst/>
          </p:spPr>
          <p:txBody>
            <a:bodyPr wrap="none" anchor="ctr"/>
            <a:lstStyle/>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管理方面缺陷：方针、</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责任、监督、检查、训练、</a:t>
              </a:r>
            </a:p>
            <a:p>
              <a:pPr algn="ctr">
                <a:lnSpc>
                  <a:spcPct val="90000"/>
                </a:lnSpc>
                <a:spcBef>
                  <a:spcPct val="20000"/>
                </a:spcBef>
                <a:buClr>
                  <a:srgbClr val="A50021"/>
                </a:buClr>
                <a:buSzPct val="75000"/>
                <a:buFont typeface="Wingdings" charset="2"/>
                <a:buNone/>
              </a:pPr>
              <a:r>
                <a:rPr kumimoji="1" lang="zh-CN" altLang="en-US" sz="1600">
                  <a:solidFill>
                    <a:schemeClr val="bg1"/>
                  </a:solidFill>
                  <a:latin typeface="微软雅黑" pitchFamily="34" charset="-122"/>
                  <a:ea typeface="微软雅黑" pitchFamily="34" charset="-122"/>
                </a:rPr>
                <a:t>对危险的认识、其他</a:t>
              </a:r>
            </a:p>
          </p:txBody>
        </p:sp>
        <p:sp>
          <p:nvSpPr>
            <p:cNvPr id="948271" name="Line 47"/>
            <p:cNvSpPr>
              <a:spLocks noChangeShapeType="1"/>
            </p:cNvSpPr>
            <p:nvPr/>
          </p:nvSpPr>
          <p:spPr bwMode="auto">
            <a:xfrm flipV="1">
              <a:off x="3312" y="3936"/>
              <a:ext cx="336" cy="144"/>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72" name="Line 48"/>
            <p:cNvSpPr>
              <a:spLocks noChangeShapeType="1"/>
            </p:cNvSpPr>
            <p:nvPr/>
          </p:nvSpPr>
          <p:spPr bwMode="auto">
            <a:xfrm>
              <a:off x="3360" y="3792"/>
              <a:ext cx="240" cy="0"/>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sp>
          <p:nvSpPr>
            <p:cNvPr id="948273" name="Line 49"/>
            <p:cNvSpPr>
              <a:spLocks noChangeShapeType="1"/>
            </p:cNvSpPr>
            <p:nvPr/>
          </p:nvSpPr>
          <p:spPr bwMode="auto">
            <a:xfrm>
              <a:off x="3312" y="3504"/>
              <a:ext cx="336" cy="48"/>
            </a:xfrm>
            <a:prstGeom prst="line">
              <a:avLst/>
            </a:prstGeom>
            <a:noFill/>
            <a:ln w="9525">
              <a:solidFill>
                <a:schemeClr val="tx1"/>
              </a:solidFill>
              <a:round/>
              <a:tailEnd type="triangle" w="med" len="med"/>
            </a:ln>
            <a:effectLst/>
          </p:spPr>
          <p:txBody>
            <a:bodyPr/>
            <a:lstStyle/>
            <a:p>
              <a:endParaRPr lang="zh-CN" altLang="en-US" sz="1600">
                <a:solidFill>
                  <a:schemeClr val="bg1"/>
                </a:solidFill>
                <a:latin typeface="微软雅黑" pitchFamily="34" charset="-122"/>
                <a:ea typeface="微软雅黑" pitchFamily="34" charset="-122"/>
              </a:endParaRPr>
            </a:p>
          </p:txBody>
        </p:sp>
      </p:grpSp>
      <p:sp>
        <p:nvSpPr>
          <p:cNvPr id="52" name="矩形 51"/>
          <p:cNvSpPr/>
          <p:nvPr/>
        </p:nvSpPr>
        <p:spPr>
          <a:xfrm>
            <a:off x="395536" y="692696"/>
            <a:ext cx="2861681" cy="400110"/>
          </a:xfrm>
          <a:prstGeom prst="rect">
            <a:avLst/>
          </a:prstGeom>
        </p:spPr>
        <p:txBody>
          <a:bodyPr wrap="none">
            <a:spAutoFit/>
          </a:bodyPr>
          <a:lstStyle/>
          <a:p>
            <a:r>
              <a:rPr lang="zh-CN" altLang="en-US" sz="2000" b="1" dirty="0">
                <a:solidFill>
                  <a:srgbClr val="FA0220"/>
                </a:solidFill>
                <a:latin typeface="微软雅黑" pitchFamily="34" charset="-122"/>
                <a:ea typeface="微软雅黑" pitchFamily="34" charset="-122"/>
              </a:rPr>
              <a:t>皮特森</a:t>
            </a:r>
            <a:r>
              <a:rPr lang="en-US" altLang="zh-CN" sz="2000" b="1" dirty="0">
                <a:solidFill>
                  <a:srgbClr val="FA0220"/>
                </a:solidFill>
                <a:latin typeface="微软雅黑" pitchFamily="34" charset="-122"/>
                <a:ea typeface="微软雅黑" pitchFamily="34" charset="-122"/>
              </a:rPr>
              <a:t>-</a:t>
            </a:r>
            <a:r>
              <a:rPr lang="zh-CN" altLang="en-US" sz="2000" b="1" dirty="0">
                <a:solidFill>
                  <a:srgbClr val="FA0220"/>
                </a:solidFill>
                <a:latin typeface="微软雅黑" pitchFamily="34" charset="-122"/>
                <a:ea typeface="微软雅黑" pitchFamily="34" charset="-122"/>
              </a:rPr>
              <a:t>人失误致因分析</a:t>
            </a:r>
            <a:endParaRPr lang="zh-CN" altLang="en-US" sz="2000" dirty="0">
              <a:latin typeface="微软雅黑" pitchFamily="34" charset="-122"/>
              <a:ea typeface="微软雅黑" pitchFamily="34"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p:txBody>
          <a:bodyPr/>
          <a:lstStyle/>
          <a:p>
            <a:fld id="{A8C331DC-FB69-47A2-9314-039C89907326}" type="slidenum">
              <a:rPr lang="zh-CN" altLang="en-US"/>
              <a:t>35</a:t>
            </a:fld>
            <a:endParaRPr lang="en-US" altLang="zh-CN"/>
          </a:p>
        </p:txBody>
      </p:sp>
      <p:pic>
        <p:nvPicPr>
          <p:cNvPr id="852996" name="Picture 4" descr="15"/>
          <p:cNvPicPr>
            <a:picLocks noChangeAspect="1" noChangeArrowheads="1"/>
          </p:cNvPicPr>
          <p:nvPr/>
        </p:nvPicPr>
        <p:blipFill>
          <a:blip r:embed="rId3"/>
          <a:srcRect/>
          <a:stretch>
            <a:fillRect/>
          </a:stretch>
        </p:blipFill>
        <p:spPr bwMode="auto">
          <a:xfrm>
            <a:off x="6660232" y="3140968"/>
            <a:ext cx="2217738" cy="2373313"/>
          </a:xfrm>
          <a:prstGeom prst="rect">
            <a:avLst/>
          </a:prstGeom>
          <a:noFill/>
          <a:ln w="9525">
            <a:noFill/>
            <a:miter lim="800000"/>
            <a:headEnd/>
            <a:tailEnd/>
          </a:ln>
        </p:spPr>
      </p:pic>
      <p:sp>
        <p:nvSpPr>
          <p:cNvPr id="5" name="矩形 4"/>
          <p:cNvSpPr/>
          <p:nvPr/>
        </p:nvSpPr>
        <p:spPr>
          <a:xfrm>
            <a:off x="611560" y="1430481"/>
            <a:ext cx="6390456" cy="4662815"/>
          </a:xfrm>
          <a:prstGeom prst="rect">
            <a:avLst/>
          </a:prstGeom>
        </p:spPr>
        <p:txBody>
          <a:bodyPr wrap="square">
            <a:spAutoFit/>
          </a:bodyPr>
          <a:lstStyle/>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骄傲自大，争强好胜</a:t>
            </a:r>
            <a:endParaRPr lang="zh-CN" altLang="en-US" dirty="0">
              <a:latin typeface="微软雅黑" pitchFamily="34" charset="-122"/>
              <a:ea typeface="微软雅黑" pitchFamily="34" charset="-122"/>
            </a:endParaRP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情绪波动，思想不集中</a:t>
            </a:r>
          </a:p>
          <a:p>
            <a:pPr>
              <a:lnSpc>
                <a:spcPct val="150000"/>
              </a:lnSpc>
              <a:buClr>
                <a:srgbClr val="0070C0"/>
              </a:buClr>
              <a:buFont typeface="Wingdings" charset="2"/>
              <a:buChar char="n"/>
            </a:pPr>
            <a:r>
              <a:rPr lang="zh-CN" altLang="en-US" dirty="0">
                <a:latin typeface="微软雅黑" pitchFamily="34" charset="-122"/>
                <a:ea typeface="微软雅黑" pitchFamily="34" charset="-122"/>
              </a:rPr>
              <a:t> </a:t>
            </a:r>
            <a:r>
              <a:rPr lang="zh-CN" altLang="en-US" dirty="0">
                <a:solidFill>
                  <a:srgbClr val="FF0000"/>
                </a:solidFill>
                <a:latin typeface="微软雅黑" pitchFamily="34" charset="-122"/>
                <a:ea typeface="微软雅黑" pitchFamily="34" charset="-122"/>
              </a:rPr>
              <a:t>技术不熟练，遇事惊慌</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盲目自信，思想麻痹</a:t>
            </a:r>
          </a:p>
          <a:p>
            <a:pPr marL="363855">
              <a:lnSpc>
                <a:spcPct val="150000"/>
              </a:lnSpc>
              <a:buClr>
                <a:srgbClr val="0070C0"/>
              </a:buClr>
              <a:buFont typeface="Wingdings" charset="2"/>
              <a:buChar char="Ø"/>
            </a:pPr>
            <a:r>
              <a:rPr lang="zh-CN" altLang="en-US" dirty="0">
                <a:latin typeface="微软雅黑" pitchFamily="34" charset="-122"/>
                <a:ea typeface="微软雅黑" pitchFamily="34" charset="-122"/>
              </a:rPr>
              <a:t> “不信邪”、“不在乎”、“耳边风”、“找麻烦”</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盲目从众，逆反心理</a:t>
            </a:r>
            <a:endParaRPr lang="en-US" altLang="zh-CN" dirty="0">
              <a:solidFill>
                <a:srgbClr val="FF0000"/>
              </a:solidFill>
              <a:latin typeface="微软雅黑" pitchFamily="34" charset="-122"/>
              <a:ea typeface="微软雅黑" pitchFamily="34" charset="-122"/>
            </a:endParaRP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工作枯燥，厌倦心理</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错觉、下意识心理</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心理幻觉，近似差错</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环境干扰，判断失误</a:t>
            </a:r>
          </a:p>
          <a:p>
            <a:pPr>
              <a:lnSpc>
                <a:spcPct val="150000"/>
              </a:lnSpc>
              <a:buClr>
                <a:srgbClr val="0070C0"/>
              </a:buClr>
              <a:buFont typeface="Wingdings" charset="2"/>
              <a:buChar char="n"/>
            </a:pPr>
            <a:r>
              <a:rPr lang="zh-CN" altLang="en-US" dirty="0">
                <a:solidFill>
                  <a:srgbClr val="FF0000"/>
                </a:solidFill>
                <a:latin typeface="微软雅黑" pitchFamily="34" charset="-122"/>
                <a:ea typeface="微软雅黑" pitchFamily="34" charset="-122"/>
              </a:rPr>
              <a:t>疲劳作业连头转，代替他人作业</a:t>
            </a:r>
            <a:endParaRPr lang="zh-CN" altLang="en-US" dirty="0">
              <a:latin typeface="微软雅黑" pitchFamily="34" charset="-122"/>
              <a:ea typeface="微软雅黑" pitchFamily="34" charset="-122"/>
            </a:endParaRPr>
          </a:p>
        </p:txBody>
      </p:sp>
      <p:sp>
        <p:nvSpPr>
          <p:cNvPr id="7" name="矩形 6"/>
          <p:cNvSpPr/>
          <p:nvPr/>
        </p:nvSpPr>
        <p:spPr>
          <a:xfrm>
            <a:off x="395536" y="692696"/>
            <a:ext cx="1723549" cy="400110"/>
          </a:xfrm>
          <a:prstGeom prst="rect">
            <a:avLst/>
          </a:prstGeom>
        </p:spPr>
        <p:txBody>
          <a:bodyPr wrap="none">
            <a:spAutoFit/>
          </a:bodyPr>
          <a:lstStyle/>
          <a:p>
            <a:r>
              <a:rPr lang="zh-CN" altLang="en-US" sz="2000" b="1" dirty="0">
                <a:solidFill>
                  <a:srgbClr val="FA0220"/>
                </a:solidFill>
                <a:latin typeface="微软雅黑" pitchFamily="34" charset="-122"/>
                <a:ea typeface="微软雅黑" pitchFamily="34" charset="-122"/>
              </a:rPr>
              <a:t>违章心理分析</a:t>
            </a:r>
            <a:endParaRPr lang="zh-CN" altLang="en-US" sz="2000" dirty="0">
              <a:latin typeface="微软雅黑" pitchFamily="34" charset="-122"/>
              <a:ea typeface="微软雅黑" pitchFamily="34" charset="-122"/>
            </a:endParaRPr>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5"/>
          <p:cNvSpPr>
            <a:spLocks noChangeArrowheads="1"/>
          </p:cNvSpPr>
          <p:nvPr/>
        </p:nvSpPr>
        <p:spPr bwMode="auto">
          <a:xfrm>
            <a:off x="3563938" y="2079625"/>
            <a:ext cx="1871662" cy="519113"/>
          </a:xfrm>
          <a:prstGeom prst="rect">
            <a:avLst/>
          </a:prstGeom>
          <a:solidFill>
            <a:srgbClr val="FFCC66"/>
          </a:solidFill>
          <a:ln w="9525" algn="ctr">
            <a:noFill/>
            <a:miter lim="800000"/>
          </a:ln>
        </p:spPr>
        <p:txBody>
          <a:bodyPr anchor="ctr">
            <a:spAutoFit/>
          </a:bodyPr>
          <a:lstStyle/>
          <a:p>
            <a:pPr algn="ctr"/>
            <a:r>
              <a:rPr lang="zh-CN" altLang="en-US" sz="2800" b="1">
                <a:solidFill>
                  <a:srgbClr val="0000FF"/>
                </a:solidFill>
                <a:latin typeface="微软雅黑" pitchFamily="34" charset="-122"/>
                <a:ea typeface="微软雅黑" pitchFamily="34" charset="-122"/>
              </a:rPr>
              <a:t>主观原因</a:t>
            </a:r>
          </a:p>
        </p:txBody>
      </p:sp>
      <p:grpSp>
        <p:nvGrpSpPr>
          <p:cNvPr id="2" name="Group 17"/>
          <p:cNvGrpSpPr/>
          <p:nvPr/>
        </p:nvGrpSpPr>
        <p:grpSpPr bwMode="auto">
          <a:xfrm>
            <a:off x="1093788" y="2940050"/>
            <a:ext cx="6991349" cy="1728788"/>
            <a:chOff x="689" y="1852"/>
            <a:chExt cx="4404" cy="1089"/>
          </a:xfrm>
        </p:grpSpPr>
        <p:sp>
          <p:nvSpPr>
            <p:cNvPr id="983043" name="AutoShape 6"/>
            <p:cNvSpPr>
              <a:spLocks noChangeArrowheads="1"/>
            </p:cNvSpPr>
            <p:nvPr/>
          </p:nvSpPr>
          <p:spPr bwMode="auto">
            <a:xfrm>
              <a:off x="1053" y="1857"/>
              <a:ext cx="412" cy="1084"/>
            </a:xfrm>
            <a:prstGeom prst="cube">
              <a:avLst>
                <a:gd name="adj" fmla="val 25000"/>
              </a:avLst>
            </a:prstGeom>
            <a:solidFill>
              <a:srgbClr val="99CCFF"/>
            </a:solidFill>
            <a:ln w="9525">
              <a:no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麻</a:t>
              </a:r>
            </a:p>
            <a:p>
              <a:pPr algn="ctr"/>
              <a:r>
                <a:rPr lang="zh-CN" altLang="en-US" sz="2400" b="1">
                  <a:solidFill>
                    <a:srgbClr val="CC0000"/>
                  </a:solidFill>
                  <a:latin typeface="微软雅黑" pitchFamily="34" charset="-122"/>
                  <a:ea typeface="微软雅黑" pitchFamily="34" charset="-122"/>
                </a:rPr>
                <a:t>痹</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4" name="AutoShape 7"/>
            <p:cNvSpPr>
              <a:spLocks noChangeArrowheads="1"/>
            </p:cNvSpPr>
            <p:nvPr/>
          </p:nvSpPr>
          <p:spPr bwMode="auto">
            <a:xfrm>
              <a:off x="1405" y="1853"/>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马</a:t>
              </a:r>
            </a:p>
            <a:p>
              <a:pPr algn="ctr"/>
              <a:r>
                <a:rPr lang="zh-CN" altLang="en-US" sz="2400" b="1">
                  <a:solidFill>
                    <a:srgbClr val="CC0000"/>
                  </a:solidFill>
                  <a:latin typeface="微软雅黑" pitchFamily="34" charset="-122"/>
                  <a:ea typeface="微软雅黑" pitchFamily="34" charset="-122"/>
                </a:rPr>
                <a:t>虎</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5" name="AutoShape 8"/>
            <p:cNvSpPr>
              <a:spLocks noChangeArrowheads="1"/>
            </p:cNvSpPr>
            <p:nvPr/>
          </p:nvSpPr>
          <p:spPr bwMode="auto">
            <a:xfrm>
              <a:off x="1778"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取</a:t>
              </a:r>
            </a:p>
            <a:p>
              <a:pPr algn="ctr"/>
              <a:r>
                <a:rPr lang="zh-CN" altLang="en-US" sz="2400" b="1">
                  <a:solidFill>
                    <a:srgbClr val="CC0000"/>
                  </a:solidFill>
                  <a:latin typeface="微软雅黑" pitchFamily="34" charset="-122"/>
                  <a:ea typeface="微软雅黑" pitchFamily="34" charset="-122"/>
                </a:rPr>
                <a:t>巧</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6" name="AutoShape 9"/>
            <p:cNvSpPr>
              <a:spLocks noChangeArrowheads="1"/>
            </p:cNvSpPr>
            <p:nvPr/>
          </p:nvSpPr>
          <p:spPr bwMode="auto">
            <a:xfrm>
              <a:off x="689"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侥</a:t>
              </a:r>
            </a:p>
            <a:p>
              <a:pPr algn="ctr"/>
              <a:r>
                <a:rPr lang="zh-CN" altLang="en-US" sz="2400" b="1">
                  <a:solidFill>
                    <a:srgbClr val="CC0000"/>
                  </a:solidFill>
                  <a:latin typeface="微软雅黑" pitchFamily="34" charset="-122"/>
                  <a:ea typeface="微软雅黑" pitchFamily="34" charset="-122"/>
                </a:rPr>
                <a:t>幸</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7" name="AutoShape 10"/>
            <p:cNvSpPr>
              <a:spLocks noChangeArrowheads="1"/>
            </p:cNvSpPr>
            <p:nvPr/>
          </p:nvSpPr>
          <p:spPr bwMode="auto">
            <a:xfrm>
              <a:off x="4681"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唯</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8" name="AutoShape 11"/>
            <p:cNvSpPr>
              <a:spLocks noChangeArrowheads="1"/>
            </p:cNvSpPr>
            <p:nvPr/>
          </p:nvSpPr>
          <p:spPr bwMode="auto">
            <a:xfrm>
              <a:off x="2141"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逞</a:t>
              </a:r>
            </a:p>
            <a:p>
              <a:pPr algn="ctr"/>
              <a:r>
                <a:rPr lang="zh-CN" altLang="en-US" sz="2400" b="1">
                  <a:solidFill>
                    <a:srgbClr val="CC0000"/>
                  </a:solidFill>
                  <a:latin typeface="微软雅黑" pitchFamily="34" charset="-122"/>
                  <a:ea typeface="微软雅黑" pitchFamily="34" charset="-122"/>
                </a:rPr>
                <a:t>能</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49" name="AutoShape 12"/>
            <p:cNvSpPr>
              <a:spLocks noChangeArrowheads="1"/>
            </p:cNvSpPr>
            <p:nvPr/>
          </p:nvSpPr>
          <p:spPr bwMode="auto">
            <a:xfrm>
              <a:off x="2504"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蛮</a:t>
              </a:r>
            </a:p>
            <a:p>
              <a:pPr algn="ctr"/>
              <a:r>
                <a:rPr lang="zh-CN" altLang="en-US" sz="2400" b="1">
                  <a:solidFill>
                    <a:srgbClr val="CC0000"/>
                  </a:solidFill>
                  <a:latin typeface="微软雅黑" pitchFamily="34" charset="-122"/>
                  <a:ea typeface="微软雅黑" pitchFamily="34" charset="-122"/>
                </a:rPr>
                <a:t>干</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50" name="AutoShape 13"/>
            <p:cNvSpPr>
              <a:spLocks noChangeArrowheads="1"/>
            </p:cNvSpPr>
            <p:nvPr/>
          </p:nvSpPr>
          <p:spPr bwMode="auto">
            <a:xfrm>
              <a:off x="2866" y="1853"/>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无</a:t>
              </a:r>
            </a:p>
            <a:p>
              <a:pPr algn="ctr"/>
              <a:r>
                <a:rPr lang="zh-CN" altLang="en-US" sz="2400" b="1">
                  <a:solidFill>
                    <a:srgbClr val="CC0000"/>
                  </a:solidFill>
                  <a:latin typeface="微软雅黑" pitchFamily="34" charset="-122"/>
                  <a:ea typeface="微软雅黑" pitchFamily="34" charset="-122"/>
                </a:rPr>
                <a:t>知</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51" name="AutoShape 14"/>
            <p:cNvSpPr>
              <a:spLocks noChangeArrowheads="1"/>
            </p:cNvSpPr>
            <p:nvPr/>
          </p:nvSpPr>
          <p:spPr bwMode="auto">
            <a:xfrm>
              <a:off x="3229" y="1853"/>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麻</a:t>
              </a:r>
            </a:p>
            <a:p>
              <a:pPr algn="ctr"/>
              <a:r>
                <a:rPr lang="zh-CN" altLang="en-US" sz="2400" b="1">
                  <a:solidFill>
                    <a:srgbClr val="CC0000"/>
                  </a:solidFill>
                  <a:latin typeface="微软雅黑" pitchFamily="34" charset="-122"/>
                  <a:ea typeface="微软雅黑" pitchFamily="34" charset="-122"/>
                </a:rPr>
                <a:t>木</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52" name="AutoShape 15"/>
            <p:cNvSpPr>
              <a:spLocks noChangeArrowheads="1"/>
            </p:cNvSpPr>
            <p:nvPr/>
          </p:nvSpPr>
          <p:spPr bwMode="auto">
            <a:xfrm>
              <a:off x="3592" y="1853"/>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逆</a:t>
              </a:r>
            </a:p>
            <a:p>
              <a:pPr algn="ctr"/>
              <a:r>
                <a:rPr lang="zh-CN" altLang="en-US" sz="2400" b="1">
                  <a:solidFill>
                    <a:srgbClr val="CC0000"/>
                  </a:solidFill>
                  <a:latin typeface="微软雅黑" pitchFamily="34" charset="-122"/>
                  <a:ea typeface="微软雅黑" pitchFamily="34" charset="-122"/>
                </a:rPr>
                <a:t>反</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53" name="AutoShape 16"/>
            <p:cNvSpPr>
              <a:spLocks noChangeArrowheads="1"/>
            </p:cNvSpPr>
            <p:nvPr/>
          </p:nvSpPr>
          <p:spPr bwMode="auto">
            <a:xfrm>
              <a:off x="3955"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从</a:t>
              </a:r>
            </a:p>
            <a:p>
              <a:pPr algn="ctr"/>
              <a:r>
                <a:rPr lang="zh-CN" altLang="en-US" sz="2400" b="1">
                  <a:solidFill>
                    <a:srgbClr val="CC0000"/>
                  </a:solidFill>
                  <a:latin typeface="微软雅黑" pitchFamily="34" charset="-122"/>
                  <a:ea typeface="微软雅黑" pitchFamily="34" charset="-122"/>
                </a:rPr>
                <a:t>众</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sp>
          <p:nvSpPr>
            <p:cNvPr id="983054" name="AutoShape 17"/>
            <p:cNvSpPr>
              <a:spLocks noChangeArrowheads="1"/>
            </p:cNvSpPr>
            <p:nvPr/>
          </p:nvSpPr>
          <p:spPr bwMode="auto">
            <a:xfrm>
              <a:off x="4318" y="1852"/>
              <a:ext cx="412" cy="1084"/>
            </a:xfrm>
            <a:prstGeom prst="cube">
              <a:avLst>
                <a:gd name="adj" fmla="val 25000"/>
              </a:avLst>
            </a:prstGeom>
            <a:solidFill>
              <a:srgbClr val="99CCFF"/>
            </a:solidFill>
            <a:ln w="9525">
              <a:solidFill>
                <a:srgbClr val="FFCC66"/>
              </a:solidFill>
              <a:miter lim="800000"/>
            </a:ln>
          </p:spPr>
          <p:txBody>
            <a:bodyPr wrap="none" anchor="ctr">
              <a:spAutoFit/>
            </a:bodyPr>
            <a:lstStyle/>
            <a:p>
              <a:pPr algn="ctr"/>
              <a:r>
                <a:rPr lang="zh-CN" altLang="en-US" sz="2400" b="1">
                  <a:solidFill>
                    <a:srgbClr val="CC0000"/>
                  </a:solidFill>
                  <a:latin typeface="微软雅黑" pitchFamily="34" charset="-122"/>
                  <a:ea typeface="微软雅黑" pitchFamily="34" charset="-122"/>
                </a:rPr>
                <a:t>奉</a:t>
              </a:r>
            </a:p>
            <a:p>
              <a:pPr algn="ctr"/>
              <a:r>
                <a:rPr lang="zh-CN" altLang="en-US" sz="2400" b="1">
                  <a:solidFill>
                    <a:srgbClr val="CC0000"/>
                  </a:solidFill>
                  <a:latin typeface="微软雅黑" pitchFamily="34" charset="-122"/>
                  <a:ea typeface="微软雅黑" pitchFamily="34" charset="-122"/>
                </a:rPr>
                <a:t>上</a:t>
              </a:r>
            </a:p>
            <a:p>
              <a:pPr algn="ctr"/>
              <a:r>
                <a:rPr lang="zh-CN" altLang="en-US" sz="2400" b="1">
                  <a:solidFill>
                    <a:srgbClr val="CC0000"/>
                  </a:solidFill>
                  <a:latin typeface="微软雅黑" pitchFamily="34" charset="-122"/>
                  <a:ea typeface="微软雅黑" pitchFamily="34" charset="-122"/>
                </a:rPr>
                <a:t>心</a:t>
              </a:r>
            </a:p>
            <a:p>
              <a:pPr algn="ctr"/>
              <a:r>
                <a:rPr lang="zh-CN" altLang="en-US" sz="2400" b="1">
                  <a:solidFill>
                    <a:srgbClr val="CC0000"/>
                  </a:solidFill>
                  <a:latin typeface="微软雅黑" pitchFamily="34" charset="-122"/>
                  <a:ea typeface="微软雅黑" pitchFamily="34" charset="-122"/>
                </a:rPr>
                <a:t>理</a:t>
              </a:r>
            </a:p>
          </p:txBody>
        </p:sp>
      </p:grpSp>
      <p:sp>
        <p:nvSpPr>
          <p:cNvPr id="983055" name="Oval 18"/>
          <p:cNvSpPr>
            <a:spLocks noChangeArrowheads="1"/>
          </p:cNvSpPr>
          <p:nvPr/>
        </p:nvSpPr>
        <p:spPr bwMode="auto">
          <a:xfrm>
            <a:off x="2843213" y="5157788"/>
            <a:ext cx="3073400" cy="735012"/>
          </a:xfrm>
          <a:prstGeom prst="ellipse">
            <a:avLst/>
          </a:prstGeom>
          <a:solidFill>
            <a:srgbClr val="FFFF66"/>
          </a:solidFill>
          <a:ln w="9525" algn="ctr">
            <a:noFill/>
            <a:round/>
          </a:ln>
        </p:spPr>
        <p:txBody>
          <a:bodyPr anchor="ctr">
            <a:spAutoFit/>
          </a:bodyPr>
          <a:lstStyle/>
          <a:p>
            <a:pPr algn="ctr"/>
            <a:r>
              <a:rPr lang="zh-CN" altLang="en-US" sz="2800" b="1">
                <a:solidFill>
                  <a:srgbClr val="006600"/>
                </a:solidFill>
                <a:latin typeface="微软雅黑" pitchFamily="34" charset="-122"/>
                <a:ea typeface="微软雅黑" pitchFamily="34" charset="-122"/>
              </a:rPr>
              <a:t>习惯性违章</a:t>
            </a:r>
          </a:p>
        </p:txBody>
      </p:sp>
      <p:sp>
        <p:nvSpPr>
          <p:cNvPr id="983056" name="Rectangle 19"/>
          <p:cNvSpPr>
            <a:spLocks noChangeArrowheads="1"/>
          </p:cNvSpPr>
          <p:nvPr/>
        </p:nvSpPr>
        <p:spPr bwMode="auto">
          <a:xfrm>
            <a:off x="392906" y="1268760"/>
            <a:ext cx="6483350" cy="461665"/>
          </a:xfrm>
          <a:prstGeom prst="rect">
            <a:avLst/>
          </a:prstGeom>
          <a:noFill/>
          <a:ln w="9525">
            <a:noFill/>
            <a:miter lim="800000"/>
          </a:ln>
        </p:spPr>
        <p:txBody>
          <a:bodyPr>
            <a:spAutoFit/>
          </a:bodyPr>
          <a:lstStyle/>
          <a:p>
            <a:pPr marL="622300" indent="-622300"/>
            <a:r>
              <a:rPr lang="zh-CN" altLang="en-US" sz="2400" b="1" dirty="0">
                <a:solidFill>
                  <a:srgbClr val="FF0000"/>
                </a:solidFill>
                <a:latin typeface="微软雅黑" pitchFamily="34" charset="-122"/>
                <a:ea typeface="微软雅黑" pitchFamily="34" charset="-122"/>
              </a:rPr>
              <a:t>（二）习惯性违章原因   </a:t>
            </a:r>
          </a:p>
        </p:txBody>
      </p:sp>
      <p:sp>
        <p:nvSpPr>
          <p:cNvPr id="1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2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36</a:t>
            </a:fld>
            <a:endParaRPr lang="zh-CN" altLang="en-US" dirty="0"/>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6"/>
          <p:cNvSpPr>
            <a:spLocks noChangeArrowheads="1"/>
          </p:cNvSpPr>
          <p:nvPr/>
        </p:nvSpPr>
        <p:spPr bwMode="auto">
          <a:xfrm>
            <a:off x="3419475" y="1557338"/>
            <a:ext cx="2101850" cy="519112"/>
          </a:xfrm>
          <a:prstGeom prst="rect">
            <a:avLst/>
          </a:prstGeom>
          <a:solidFill>
            <a:srgbClr val="FFFF66"/>
          </a:solidFill>
          <a:ln w="9525" algn="ctr">
            <a:noFill/>
            <a:miter lim="800000"/>
          </a:ln>
        </p:spPr>
        <p:txBody>
          <a:bodyPr anchor="ctr">
            <a:spAutoFit/>
          </a:bodyPr>
          <a:lstStyle/>
          <a:p>
            <a:pPr algn="ctr"/>
            <a:r>
              <a:rPr lang="zh-CN" altLang="en-US" sz="2800" b="1">
                <a:solidFill>
                  <a:srgbClr val="FF0000"/>
                </a:solidFill>
                <a:latin typeface="微软雅黑" pitchFamily="34" charset="-122"/>
                <a:ea typeface="微软雅黑" pitchFamily="34" charset="-122"/>
              </a:rPr>
              <a:t>客观原因</a:t>
            </a:r>
          </a:p>
        </p:txBody>
      </p:sp>
      <p:sp>
        <p:nvSpPr>
          <p:cNvPr id="984067" name="AutoShape 7"/>
          <p:cNvSpPr>
            <a:spLocks noChangeArrowheads="1"/>
          </p:cNvSpPr>
          <p:nvPr/>
        </p:nvSpPr>
        <p:spPr bwMode="auto">
          <a:xfrm>
            <a:off x="1674813" y="2997200"/>
            <a:ext cx="1223962" cy="1873270"/>
          </a:xfrm>
          <a:prstGeom prst="cube">
            <a:avLst>
              <a:gd name="adj" fmla="val 25000"/>
            </a:avLst>
          </a:prstGeom>
          <a:solidFill>
            <a:srgbClr val="99CCFF"/>
          </a:solidFill>
          <a:ln w="9525">
            <a:noFill/>
            <a:miter lim="800000"/>
          </a:ln>
        </p:spPr>
        <p:txBody>
          <a:bodyPr anchor="ctr">
            <a:spAutoFit/>
          </a:bodyPr>
          <a:lstStyle/>
          <a:p>
            <a:pPr algn="ctr"/>
            <a:r>
              <a:rPr lang="zh-CN" altLang="en-US" sz="2400" b="1">
                <a:solidFill>
                  <a:srgbClr val="CC0000"/>
                </a:solidFill>
                <a:latin typeface="微软雅黑" pitchFamily="34" charset="-122"/>
                <a:ea typeface="微软雅黑" pitchFamily="34" charset="-122"/>
              </a:rPr>
              <a:t>岗位</a:t>
            </a:r>
          </a:p>
          <a:p>
            <a:pPr algn="ctr"/>
            <a:r>
              <a:rPr lang="zh-CN" altLang="en-US" sz="2400" b="1">
                <a:solidFill>
                  <a:srgbClr val="CC0000"/>
                </a:solidFill>
                <a:latin typeface="微软雅黑" pitchFamily="34" charset="-122"/>
                <a:ea typeface="微软雅黑" pitchFamily="34" charset="-122"/>
              </a:rPr>
              <a:t>培训</a:t>
            </a:r>
          </a:p>
          <a:p>
            <a:pPr algn="ctr"/>
            <a:r>
              <a:rPr lang="zh-CN" altLang="en-US" sz="2400" b="1">
                <a:solidFill>
                  <a:srgbClr val="CC0000"/>
                </a:solidFill>
                <a:latin typeface="微软雅黑" pitchFamily="34" charset="-122"/>
                <a:ea typeface="微软雅黑" pitchFamily="34" charset="-122"/>
              </a:rPr>
              <a:t>不到</a:t>
            </a:r>
          </a:p>
          <a:p>
            <a:pPr algn="ctr"/>
            <a:r>
              <a:rPr lang="zh-CN" altLang="en-US" sz="2400" b="1">
                <a:solidFill>
                  <a:srgbClr val="CC0000"/>
                </a:solidFill>
                <a:latin typeface="微软雅黑" pitchFamily="34" charset="-122"/>
                <a:ea typeface="微软雅黑" pitchFamily="34" charset="-122"/>
              </a:rPr>
              <a:t>位 </a:t>
            </a:r>
          </a:p>
        </p:txBody>
      </p:sp>
      <p:sp>
        <p:nvSpPr>
          <p:cNvPr id="984068" name="AutoShape 8"/>
          <p:cNvSpPr>
            <a:spLocks noChangeArrowheads="1"/>
          </p:cNvSpPr>
          <p:nvPr/>
        </p:nvSpPr>
        <p:spPr bwMode="auto">
          <a:xfrm>
            <a:off x="3179763" y="2944813"/>
            <a:ext cx="1176337" cy="1858089"/>
          </a:xfrm>
          <a:prstGeom prst="cube">
            <a:avLst>
              <a:gd name="adj" fmla="val 25000"/>
            </a:avLst>
          </a:prstGeom>
          <a:solidFill>
            <a:srgbClr val="99CCFF"/>
          </a:solidFill>
          <a:ln w="9525">
            <a:noFill/>
            <a:miter lim="800000"/>
          </a:ln>
        </p:spPr>
        <p:txBody>
          <a:bodyPr anchor="ctr">
            <a:spAutoFit/>
          </a:bodyPr>
          <a:lstStyle/>
          <a:p>
            <a:pPr algn="ctr"/>
            <a:r>
              <a:rPr lang="zh-CN" altLang="en-US" sz="2400" b="1">
                <a:solidFill>
                  <a:srgbClr val="CC0000"/>
                </a:solidFill>
                <a:latin typeface="微软雅黑" pitchFamily="34" charset="-122"/>
                <a:ea typeface="微软雅黑" pitchFamily="34" charset="-122"/>
              </a:rPr>
              <a:t>作业</a:t>
            </a:r>
          </a:p>
          <a:p>
            <a:pPr algn="ctr"/>
            <a:r>
              <a:rPr lang="zh-CN" altLang="en-US" sz="2400" b="1">
                <a:solidFill>
                  <a:srgbClr val="CC0000"/>
                </a:solidFill>
                <a:latin typeface="微软雅黑" pitchFamily="34" charset="-122"/>
                <a:ea typeface="微软雅黑" pitchFamily="34" charset="-122"/>
              </a:rPr>
              <a:t>环境</a:t>
            </a:r>
          </a:p>
          <a:p>
            <a:pPr algn="ctr"/>
            <a:r>
              <a:rPr lang="zh-CN" altLang="en-US" sz="2400" b="1">
                <a:solidFill>
                  <a:srgbClr val="CC0000"/>
                </a:solidFill>
                <a:latin typeface="微软雅黑" pitchFamily="34" charset="-122"/>
                <a:ea typeface="微软雅黑" pitchFamily="34" charset="-122"/>
              </a:rPr>
              <a:t>不安</a:t>
            </a:r>
          </a:p>
          <a:p>
            <a:pPr algn="ctr"/>
            <a:r>
              <a:rPr lang="zh-CN" altLang="en-US" sz="2400" b="1">
                <a:solidFill>
                  <a:srgbClr val="CC0000"/>
                </a:solidFill>
                <a:latin typeface="微软雅黑" pitchFamily="34" charset="-122"/>
                <a:ea typeface="微软雅黑" pitchFamily="34" charset="-122"/>
              </a:rPr>
              <a:t>全</a:t>
            </a:r>
          </a:p>
        </p:txBody>
      </p:sp>
      <p:sp>
        <p:nvSpPr>
          <p:cNvPr id="984069" name="AutoShape 9"/>
          <p:cNvSpPr>
            <a:spLocks noChangeArrowheads="1"/>
          </p:cNvSpPr>
          <p:nvPr/>
        </p:nvSpPr>
        <p:spPr bwMode="auto">
          <a:xfrm>
            <a:off x="4654550" y="2949575"/>
            <a:ext cx="1141413" cy="1842909"/>
          </a:xfrm>
          <a:prstGeom prst="cube">
            <a:avLst>
              <a:gd name="adj" fmla="val 25000"/>
            </a:avLst>
          </a:prstGeom>
          <a:solidFill>
            <a:srgbClr val="99CCFF"/>
          </a:solidFill>
          <a:ln w="9525">
            <a:noFill/>
            <a:miter lim="800000"/>
          </a:ln>
        </p:spPr>
        <p:txBody>
          <a:bodyPr anchor="ctr">
            <a:spAutoFit/>
          </a:bodyPr>
          <a:lstStyle/>
          <a:p>
            <a:pPr algn="ctr"/>
            <a:r>
              <a:rPr lang="zh-CN" altLang="en-US" sz="2400" b="1">
                <a:solidFill>
                  <a:srgbClr val="CC0000"/>
                </a:solidFill>
                <a:latin typeface="微软雅黑" pitchFamily="34" charset="-122"/>
                <a:ea typeface="微软雅黑" pitchFamily="34" charset="-122"/>
              </a:rPr>
              <a:t>管理</a:t>
            </a:r>
          </a:p>
          <a:p>
            <a:pPr algn="ctr"/>
            <a:r>
              <a:rPr lang="zh-CN" altLang="en-US" sz="2400" b="1">
                <a:solidFill>
                  <a:srgbClr val="CC0000"/>
                </a:solidFill>
                <a:latin typeface="微软雅黑" pitchFamily="34" charset="-122"/>
                <a:ea typeface="微软雅黑" pitchFamily="34" charset="-122"/>
              </a:rPr>
              <a:t>制度</a:t>
            </a:r>
          </a:p>
          <a:p>
            <a:pPr algn="ctr"/>
            <a:r>
              <a:rPr lang="zh-CN" altLang="en-US" sz="2400" b="1">
                <a:solidFill>
                  <a:srgbClr val="CC0000"/>
                </a:solidFill>
                <a:latin typeface="微软雅黑" pitchFamily="34" charset="-122"/>
                <a:ea typeface="微软雅黑" pitchFamily="34" charset="-122"/>
              </a:rPr>
              <a:t>不完</a:t>
            </a:r>
          </a:p>
          <a:p>
            <a:pPr algn="ctr"/>
            <a:r>
              <a:rPr lang="zh-CN" altLang="en-US" sz="2400" b="1">
                <a:solidFill>
                  <a:srgbClr val="CC0000"/>
                </a:solidFill>
                <a:latin typeface="微软雅黑" pitchFamily="34" charset="-122"/>
                <a:ea typeface="微软雅黑" pitchFamily="34" charset="-122"/>
              </a:rPr>
              <a:t>善</a:t>
            </a:r>
          </a:p>
        </p:txBody>
      </p:sp>
      <p:sp>
        <p:nvSpPr>
          <p:cNvPr id="984070" name="AutoShape 10"/>
          <p:cNvSpPr>
            <a:spLocks noChangeArrowheads="1"/>
          </p:cNvSpPr>
          <p:nvPr/>
        </p:nvSpPr>
        <p:spPr bwMode="auto">
          <a:xfrm>
            <a:off x="6135688" y="2897188"/>
            <a:ext cx="1219200" cy="1873270"/>
          </a:xfrm>
          <a:prstGeom prst="cube">
            <a:avLst>
              <a:gd name="adj" fmla="val 25000"/>
            </a:avLst>
          </a:prstGeom>
          <a:solidFill>
            <a:srgbClr val="99CCFF"/>
          </a:solidFill>
          <a:ln w="9525">
            <a:noFill/>
            <a:miter lim="800000"/>
          </a:ln>
        </p:spPr>
        <p:txBody>
          <a:bodyPr anchor="ctr">
            <a:spAutoFit/>
          </a:bodyPr>
          <a:lstStyle/>
          <a:p>
            <a:pPr algn="ctr"/>
            <a:r>
              <a:rPr lang="zh-CN" altLang="en-US" sz="2400" b="1">
                <a:solidFill>
                  <a:srgbClr val="CC0000"/>
                </a:solidFill>
                <a:latin typeface="微软雅黑" pitchFamily="34" charset="-122"/>
                <a:ea typeface="微软雅黑" pitchFamily="34" charset="-122"/>
              </a:rPr>
              <a:t>社会</a:t>
            </a:r>
          </a:p>
          <a:p>
            <a:pPr algn="ctr"/>
            <a:r>
              <a:rPr lang="zh-CN" altLang="en-US" sz="2400" b="1">
                <a:solidFill>
                  <a:srgbClr val="CC0000"/>
                </a:solidFill>
                <a:latin typeface="微软雅黑" pitchFamily="34" charset="-122"/>
                <a:ea typeface="微软雅黑" pitchFamily="34" charset="-122"/>
              </a:rPr>
              <a:t>环境</a:t>
            </a:r>
          </a:p>
          <a:p>
            <a:pPr algn="ctr"/>
            <a:r>
              <a:rPr lang="zh-CN" altLang="en-US" sz="2400" b="1">
                <a:solidFill>
                  <a:srgbClr val="CC0000"/>
                </a:solidFill>
                <a:latin typeface="微软雅黑" pitchFamily="34" charset="-122"/>
                <a:ea typeface="微软雅黑" pitchFamily="34" charset="-122"/>
              </a:rPr>
              <a:t>不理</a:t>
            </a:r>
          </a:p>
          <a:p>
            <a:pPr algn="ctr"/>
            <a:r>
              <a:rPr lang="zh-CN" altLang="en-US" sz="2400" b="1">
                <a:solidFill>
                  <a:srgbClr val="CC0000"/>
                </a:solidFill>
                <a:latin typeface="微软雅黑" pitchFamily="34" charset="-122"/>
                <a:ea typeface="微软雅黑" pitchFamily="34" charset="-122"/>
              </a:rPr>
              <a:t>想</a:t>
            </a:r>
          </a:p>
        </p:txBody>
      </p:sp>
      <p:sp>
        <p:nvSpPr>
          <p:cNvPr id="984071" name="Oval 11"/>
          <p:cNvSpPr>
            <a:spLocks noChangeArrowheads="1"/>
          </p:cNvSpPr>
          <p:nvPr/>
        </p:nvSpPr>
        <p:spPr bwMode="auto">
          <a:xfrm>
            <a:off x="3299872" y="5181600"/>
            <a:ext cx="2784296" cy="735747"/>
          </a:xfrm>
          <a:prstGeom prst="ellipse">
            <a:avLst/>
          </a:prstGeom>
          <a:solidFill>
            <a:srgbClr val="FFFF66"/>
          </a:solidFill>
          <a:ln w="9525" algn="ctr">
            <a:noFill/>
            <a:round/>
          </a:ln>
        </p:spPr>
        <p:txBody>
          <a:bodyPr wrap="none" anchor="ctr">
            <a:spAutoFit/>
          </a:bodyPr>
          <a:lstStyle/>
          <a:p>
            <a:pPr algn="ctr"/>
            <a:r>
              <a:rPr lang="zh-CN" altLang="en-US" sz="2800" b="1">
                <a:solidFill>
                  <a:srgbClr val="006600"/>
                </a:solidFill>
                <a:latin typeface="微软雅黑" pitchFamily="34" charset="-122"/>
                <a:ea typeface="微软雅黑" pitchFamily="34" charset="-122"/>
              </a:rPr>
              <a:t>习惯性违章</a:t>
            </a:r>
          </a:p>
        </p:txBody>
      </p:sp>
      <p:sp>
        <p:nvSpPr>
          <p:cNvPr id="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1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37</a:t>
            </a:fld>
            <a:endParaRPr lang="zh-CN" altLang="en-US" dirty="0"/>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5"/>
          <p:cNvSpPr>
            <a:spLocks noChangeArrowheads="1"/>
          </p:cNvSpPr>
          <p:nvPr/>
        </p:nvSpPr>
        <p:spPr bwMode="auto">
          <a:xfrm>
            <a:off x="395288" y="1196752"/>
            <a:ext cx="4895850" cy="461665"/>
          </a:xfrm>
          <a:prstGeom prst="rect">
            <a:avLst/>
          </a:prstGeom>
          <a:noFill/>
          <a:ln w="9525">
            <a:noFill/>
            <a:miter lim="800000"/>
          </a:ln>
        </p:spPr>
        <p:txBody>
          <a:bodyPr>
            <a:spAutoFit/>
          </a:bodyPr>
          <a:lstStyle/>
          <a:p>
            <a:r>
              <a:rPr lang="zh-CN" altLang="en-US" sz="2400" b="1" dirty="0">
                <a:solidFill>
                  <a:srgbClr val="FF0000"/>
                </a:solidFill>
                <a:latin typeface="微软雅黑" pitchFamily="34" charset="-122"/>
                <a:ea typeface="微软雅黑" pitchFamily="34" charset="-122"/>
              </a:rPr>
              <a:t>（三）如何反习惯性违章</a:t>
            </a:r>
          </a:p>
        </p:txBody>
      </p:sp>
      <p:sp>
        <p:nvSpPr>
          <p:cNvPr id="794630" name="Rectangle 6"/>
          <p:cNvSpPr>
            <a:spLocks noGrp="1" noChangeArrowheads="1"/>
          </p:cNvSpPr>
          <p:nvPr>
            <p:ph type="body" idx="4294967295"/>
          </p:nvPr>
        </p:nvSpPr>
        <p:spPr>
          <a:xfrm>
            <a:off x="539552" y="1657027"/>
            <a:ext cx="8208912" cy="3716189"/>
          </a:xfrm>
        </p:spPr>
        <p:txBody>
          <a:bodyPr/>
          <a:lstStyle/>
          <a:p>
            <a:pPr marL="0" indent="0">
              <a:lnSpc>
                <a:spcPct val="150000"/>
              </a:lnSpc>
              <a:spcBef>
                <a:spcPct val="25000"/>
              </a:spcBef>
              <a:buClr>
                <a:srgbClr val="0070C0"/>
              </a:buClr>
              <a:buFont typeface="Wingdings" charset="2"/>
              <a:buChar char="n"/>
            </a:pPr>
            <a:r>
              <a:rPr lang="zh-CN" altLang="en-US" sz="2000" dirty="0"/>
              <a:t>与</a:t>
            </a:r>
            <a:r>
              <a:rPr lang="zh-CN" altLang="en-US" sz="2000" dirty="0">
                <a:solidFill>
                  <a:srgbClr val="0070C0"/>
                </a:solidFill>
              </a:rPr>
              <a:t>安全标准化作业</a:t>
            </a:r>
            <a:r>
              <a:rPr lang="zh-CN" altLang="en-US" sz="2000" dirty="0"/>
              <a:t>相结合：</a:t>
            </a:r>
            <a:r>
              <a:rPr lang="zh-CN" altLang="en-US" sz="2000" b="1" dirty="0">
                <a:latin typeface="华文仿宋" pitchFamily="2" charset="-122"/>
                <a:ea typeface="华文仿宋" pitchFamily="2" charset="-122"/>
              </a:rPr>
              <a:t>引起重视，接受教育，有章可循</a:t>
            </a:r>
            <a:endParaRPr lang="en-US" altLang="zh-CN" sz="2000" dirty="0"/>
          </a:p>
          <a:p>
            <a:pPr marL="0" indent="0">
              <a:lnSpc>
                <a:spcPct val="150000"/>
              </a:lnSpc>
              <a:spcBef>
                <a:spcPct val="25000"/>
              </a:spcBef>
              <a:buClr>
                <a:srgbClr val="0070C0"/>
              </a:buClr>
              <a:buFont typeface="Wingdings" charset="2"/>
              <a:buChar char="n"/>
            </a:pPr>
            <a:r>
              <a:rPr lang="zh-CN" altLang="en-US" sz="2000" dirty="0"/>
              <a:t>与</a:t>
            </a:r>
            <a:r>
              <a:rPr lang="zh-CN" altLang="en-US" sz="2000" dirty="0">
                <a:solidFill>
                  <a:srgbClr val="0070C0"/>
                </a:solidFill>
              </a:rPr>
              <a:t>安全培训教育</a:t>
            </a:r>
            <a:r>
              <a:rPr lang="zh-CN" altLang="en-US" sz="2000" dirty="0"/>
              <a:t>相结合：</a:t>
            </a:r>
            <a:r>
              <a:rPr lang="zh-CN" altLang="en-US" sz="2000" b="1" dirty="0">
                <a:latin typeface="华文仿宋" pitchFamily="2" charset="-122"/>
                <a:ea typeface="华文仿宋" pitchFamily="2" charset="-122"/>
              </a:rPr>
              <a:t>事故案例教育、班前</a:t>
            </a:r>
            <a:r>
              <a:rPr lang="en-US" altLang="zh-CN" sz="2000" b="1" dirty="0">
                <a:latin typeface="华文仿宋" pitchFamily="2" charset="-122"/>
                <a:ea typeface="华文仿宋" pitchFamily="2" charset="-122"/>
              </a:rPr>
              <a:t>5</a:t>
            </a:r>
            <a:r>
              <a:rPr lang="zh-CN" altLang="en-US" sz="2000" b="1" dirty="0">
                <a:latin typeface="华文仿宋" pitchFamily="2" charset="-122"/>
                <a:ea typeface="华文仿宋" pitchFamily="2" charset="-122"/>
              </a:rPr>
              <a:t>分钟讲安全、各类活动</a:t>
            </a:r>
          </a:p>
          <a:p>
            <a:pPr marL="0" indent="0">
              <a:lnSpc>
                <a:spcPct val="150000"/>
              </a:lnSpc>
              <a:spcBef>
                <a:spcPct val="25000"/>
              </a:spcBef>
              <a:buClr>
                <a:srgbClr val="0070C0"/>
              </a:buClr>
              <a:buFont typeface="Wingdings" charset="2"/>
              <a:buChar char="n"/>
            </a:pPr>
            <a:r>
              <a:rPr lang="zh-CN" altLang="en-US" sz="2000" dirty="0"/>
              <a:t>与</a:t>
            </a:r>
            <a:r>
              <a:rPr lang="zh-CN" altLang="en-US" sz="2000" dirty="0">
                <a:solidFill>
                  <a:srgbClr val="0070C0"/>
                </a:solidFill>
              </a:rPr>
              <a:t>安全生产监督考核</a:t>
            </a:r>
            <a:r>
              <a:rPr lang="zh-CN" altLang="en-US" sz="2000" dirty="0"/>
              <a:t>相结合：</a:t>
            </a:r>
            <a:r>
              <a:rPr lang="zh-CN" altLang="en-US" sz="2000" b="1" dirty="0">
                <a:latin typeface="华文仿宋" pitchFamily="2" charset="-122"/>
                <a:ea typeface="华文仿宋" pitchFamily="2" charset="-122"/>
              </a:rPr>
              <a:t>违章纠查队、发现违章行为及时制止</a:t>
            </a:r>
            <a:endParaRPr lang="en-US" altLang="zh-CN" sz="2000" b="1" dirty="0">
              <a:latin typeface="华文仿宋" pitchFamily="2" charset="-122"/>
              <a:ea typeface="华文仿宋" pitchFamily="2" charset="-122"/>
            </a:endParaRPr>
          </a:p>
          <a:p>
            <a:pPr marL="0" indent="0">
              <a:lnSpc>
                <a:spcPct val="150000"/>
              </a:lnSpc>
              <a:spcBef>
                <a:spcPct val="25000"/>
              </a:spcBef>
              <a:buClr>
                <a:srgbClr val="0070C0"/>
              </a:buClr>
              <a:buFont typeface="Wingdings" charset="2"/>
              <a:buChar char="n"/>
            </a:pPr>
            <a:r>
              <a:rPr lang="zh-CN" altLang="en-US" sz="2000" dirty="0"/>
              <a:t>开展分析“吓一跳”活动</a:t>
            </a:r>
            <a:endParaRPr lang="en-US" altLang="zh-CN" sz="2000" dirty="0"/>
          </a:p>
          <a:p>
            <a:pPr marL="0" indent="0">
              <a:lnSpc>
                <a:spcPct val="150000"/>
              </a:lnSpc>
              <a:spcBef>
                <a:spcPct val="25000"/>
              </a:spcBef>
              <a:buClr>
                <a:srgbClr val="0070C0"/>
              </a:buClr>
              <a:buFont typeface="Wingdings" charset="2"/>
              <a:buChar char="n"/>
            </a:pPr>
            <a:r>
              <a:rPr lang="zh-CN" altLang="en-US" sz="2000" dirty="0"/>
              <a:t>加强法制教育</a:t>
            </a:r>
            <a:endParaRPr lang="en-US" altLang="zh-CN" sz="2000" dirty="0"/>
          </a:p>
          <a:p>
            <a:pPr marL="0" indent="0">
              <a:lnSpc>
                <a:spcPct val="150000"/>
              </a:lnSpc>
              <a:spcBef>
                <a:spcPct val="25000"/>
              </a:spcBef>
              <a:buClr>
                <a:srgbClr val="0070C0"/>
              </a:buClr>
              <a:buFont typeface="Wingdings" charset="2"/>
              <a:buChar char="n"/>
            </a:pPr>
            <a:r>
              <a:rPr lang="zh-CN" altLang="en-US" sz="2000" dirty="0"/>
              <a:t>心理咨询、亲情教育</a:t>
            </a:r>
          </a:p>
          <a:p>
            <a:pPr marL="0" indent="0">
              <a:lnSpc>
                <a:spcPct val="150000"/>
              </a:lnSpc>
              <a:spcBef>
                <a:spcPct val="25000"/>
              </a:spcBef>
              <a:buClr>
                <a:srgbClr val="0070C0"/>
              </a:buClr>
              <a:buSzPct val="85000"/>
              <a:buFont typeface="Wingdings" charset="2"/>
              <a:buChar char="n"/>
            </a:pPr>
            <a:r>
              <a:rPr lang="zh-CN" altLang="en-US" sz="2000" dirty="0"/>
              <a:t>把执行安全规程纳入考核范围：</a:t>
            </a:r>
            <a:r>
              <a:rPr lang="zh-CN" altLang="en-US" sz="2000" b="1" dirty="0">
                <a:latin typeface="华文仿宋" pitchFamily="2" charset="-122"/>
                <a:ea typeface="华文仿宋" pitchFamily="2" charset="-122"/>
              </a:rPr>
              <a:t>与工资、晋升、荣誉、机会挂钩</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、反三违</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38</a:t>
            </a:fld>
            <a:endParaRPr lang="zh-CN" altLang="en-US" dirty="0"/>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idx="4294967295"/>
          </p:nvPr>
        </p:nvSpPr>
        <p:spPr>
          <a:xfrm>
            <a:off x="395536" y="476672"/>
            <a:ext cx="7407275" cy="576064"/>
          </a:xfrm>
        </p:spPr>
        <p:txBody>
          <a:bodyPr/>
          <a:lstStyle/>
          <a:p>
            <a:pPr algn="l"/>
            <a:r>
              <a:rPr lang="zh-CN" altLang="en-US" sz="2400" dirty="0"/>
              <a:t>峰峰集团“杜绝违章作业” 经验</a:t>
            </a:r>
          </a:p>
        </p:txBody>
      </p:sp>
      <p:sp>
        <p:nvSpPr>
          <p:cNvPr id="925699" name="Rectangle 3"/>
          <p:cNvSpPr>
            <a:spLocks noGrp="1" noChangeArrowheads="1"/>
          </p:cNvSpPr>
          <p:nvPr>
            <p:ph type="body" idx="4294967295"/>
          </p:nvPr>
        </p:nvSpPr>
        <p:spPr>
          <a:xfrm>
            <a:off x="467296" y="1340768"/>
            <a:ext cx="8208962" cy="1008062"/>
          </a:xfrm>
          <a:solidFill>
            <a:srgbClr val="FFFFCC"/>
          </a:solidFill>
        </p:spPr>
        <p:txBody>
          <a:bodyPr/>
          <a:lstStyle/>
          <a:p>
            <a:pPr marL="0" indent="0">
              <a:lnSpc>
                <a:spcPct val="140000"/>
              </a:lnSpc>
              <a:spcBef>
                <a:spcPct val="0"/>
              </a:spcBef>
              <a:buNone/>
            </a:pPr>
            <a:r>
              <a:rPr lang="zh-CN" altLang="en-US" sz="2000" b="1" dirty="0"/>
              <a:t>班组职工要做到“杜绝违章作业”，必须对自己所从事的工作和所操作的设备进行安全检查，做到“二坚持、三懂、四查”</a:t>
            </a:r>
          </a:p>
        </p:txBody>
      </p:sp>
      <p:sp>
        <p:nvSpPr>
          <p:cNvPr id="925700" name="AutoShape 4"/>
          <p:cNvSpPr>
            <a:spLocks noChangeArrowheads="1"/>
          </p:cNvSpPr>
          <p:nvPr/>
        </p:nvSpPr>
        <p:spPr bwMode="auto">
          <a:xfrm>
            <a:off x="466974" y="2420268"/>
            <a:ext cx="3816350" cy="1584796"/>
          </a:xfrm>
          <a:prstGeom prst="roundRect">
            <a:avLst>
              <a:gd name="adj" fmla="val 16667"/>
            </a:avLst>
          </a:prstGeom>
          <a:gradFill rotWithShape="1">
            <a:gsLst>
              <a:gs pos="0">
                <a:srgbClr val="FFFF66"/>
              </a:gs>
              <a:gs pos="50000">
                <a:srgbClr val="CCFFFF"/>
              </a:gs>
              <a:gs pos="100000">
                <a:srgbClr val="FFFF66"/>
              </a:gs>
            </a:gsLst>
            <a:lin ang="5400000" scaled="1"/>
          </a:gradFill>
          <a:ln w="9525">
            <a:solidFill>
              <a:schemeClr val="tx1"/>
            </a:solidFill>
            <a:round/>
          </a:ln>
          <a:effectLst/>
        </p:spPr>
        <p:txBody>
          <a:bodyPr wrap="none" anchor="ctr"/>
          <a:lstStyle/>
          <a:p>
            <a:pPr>
              <a:lnSpc>
                <a:spcPct val="110000"/>
              </a:lnSpc>
            </a:pPr>
            <a:r>
              <a:rPr lang="zh-CN" altLang="en-US" sz="1800" b="1" dirty="0">
                <a:solidFill>
                  <a:srgbClr val="FF0000"/>
                </a:solidFill>
                <a:latin typeface="微软雅黑" pitchFamily="34" charset="-122"/>
                <a:ea typeface="微软雅黑" pitchFamily="34" charset="-122"/>
              </a:rPr>
              <a:t>“二坚持”</a:t>
            </a:r>
            <a:endParaRPr lang="en-US" altLang="zh-CN" sz="1800" b="1" dirty="0">
              <a:solidFill>
                <a:srgbClr val="FF0000"/>
              </a:solidFill>
              <a:latin typeface="微软雅黑" pitchFamily="34" charset="-122"/>
              <a:ea typeface="微软雅黑" pitchFamily="34" charset="-122"/>
            </a:endParaRPr>
          </a:p>
          <a:p>
            <a:pPr>
              <a:lnSpc>
                <a:spcPct val="110000"/>
              </a:lnSpc>
            </a:pPr>
            <a:r>
              <a:rPr lang="zh-CN" altLang="en-US" sz="1800" b="1" dirty="0">
                <a:solidFill>
                  <a:srgbClr val="0000FF"/>
                </a:solidFill>
                <a:latin typeface="微软雅黑" pitchFamily="34" charset="-122"/>
                <a:ea typeface="微软雅黑" pitchFamily="34" charset="-122"/>
              </a:rPr>
              <a:t>一是任何情况下都要</a:t>
            </a:r>
          </a:p>
          <a:p>
            <a:pPr>
              <a:lnSpc>
                <a:spcPct val="110000"/>
              </a:lnSpc>
            </a:pPr>
            <a:r>
              <a:rPr lang="zh-CN" altLang="en-US" sz="1800" b="1" dirty="0">
                <a:solidFill>
                  <a:srgbClr val="0000FF"/>
                </a:solidFill>
                <a:latin typeface="微软雅黑" pitchFamily="34" charset="-122"/>
                <a:ea typeface="微软雅黑" pitchFamily="34" charset="-122"/>
              </a:rPr>
              <a:t>坚持安全技术操作规程</a:t>
            </a:r>
          </a:p>
          <a:p>
            <a:pPr>
              <a:lnSpc>
                <a:spcPct val="110000"/>
              </a:lnSpc>
            </a:pPr>
            <a:r>
              <a:rPr lang="zh-CN" altLang="en-US" sz="1800" b="1" dirty="0">
                <a:solidFill>
                  <a:srgbClr val="0000FF"/>
                </a:solidFill>
                <a:latin typeface="微软雅黑" pitchFamily="34" charset="-122"/>
                <a:ea typeface="微软雅黑" pitchFamily="34" charset="-122"/>
              </a:rPr>
              <a:t>二是任何情况下都要坚持标准化作</a:t>
            </a:r>
          </a:p>
          <a:p>
            <a:pPr>
              <a:lnSpc>
                <a:spcPct val="110000"/>
              </a:lnSpc>
            </a:pPr>
            <a:r>
              <a:rPr lang="zh-CN" altLang="en-US" sz="1800" b="1" dirty="0">
                <a:solidFill>
                  <a:srgbClr val="0000FF"/>
                </a:solidFill>
                <a:latin typeface="微软雅黑" pitchFamily="34" charset="-122"/>
                <a:ea typeface="微软雅黑" pitchFamily="34" charset="-122"/>
              </a:rPr>
              <a:t>业。</a:t>
            </a:r>
          </a:p>
        </p:txBody>
      </p:sp>
      <p:sp>
        <p:nvSpPr>
          <p:cNvPr id="925701" name="AutoShape 5"/>
          <p:cNvSpPr>
            <a:spLocks noChangeArrowheads="1"/>
          </p:cNvSpPr>
          <p:nvPr/>
        </p:nvSpPr>
        <p:spPr bwMode="auto">
          <a:xfrm>
            <a:off x="4427786" y="2420268"/>
            <a:ext cx="4176713" cy="1584796"/>
          </a:xfrm>
          <a:prstGeom prst="roundRect">
            <a:avLst>
              <a:gd name="adj" fmla="val 16667"/>
            </a:avLst>
          </a:prstGeom>
          <a:gradFill rotWithShape="1">
            <a:gsLst>
              <a:gs pos="0">
                <a:srgbClr val="FFFF66"/>
              </a:gs>
              <a:gs pos="50000">
                <a:srgbClr val="CCFFFF"/>
              </a:gs>
              <a:gs pos="100000">
                <a:srgbClr val="FFFF66"/>
              </a:gs>
            </a:gsLst>
            <a:lin ang="5400000" scaled="1"/>
          </a:gradFill>
          <a:ln w="9525">
            <a:solidFill>
              <a:schemeClr val="tx1"/>
            </a:solidFill>
            <a:round/>
          </a:ln>
          <a:effectLst/>
        </p:spPr>
        <p:txBody>
          <a:bodyPr wrap="none" anchor="ctr"/>
          <a:lstStyle/>
          <a:p>
            <a:pPr>
              <a:lnSpc>
                <a:spcPct val="110000"/>
              </a:lnSpc>
            </a:pPr>
            <a:r>
              <a:rPr lang="zh-CN" altLang="en-US" sz="1800" b="1" dirty="0">
                <a:solidFill>
                  <a:srgbClr val="FF0000"/>
                </a:solidFill>
                <a:latin typeface="微软雅黑" pitchFamily="34" charset="-122"/>
                <a:ea typeface="微软雅黑" pitchFamily="34" charset="-122"/>
              </a:rPr>
              <a:t>“三懂”</a:t>
            </a:r>
            <a:endParaRPr lang="en-US" altLang="zh-CN" sz="1800" b="1" dirty="0">
              <a:solidFill>
                <a:srgbClr val="FF0000"/>
              </a:solidFill>
              <a:latin typeface="微软雅黑" pitchFamily="34" charset="-122"/>
              <a:ea typeface="微软雅黑" pitchFamily="34" charset="-122"/>
            </a:endParaRPr>
          </a:p>
          <a:p>
            <a:pPr>
              <a:lnSpc>
                <a:spcPct val="110000"/>
              </a:lnSpc>
            </a:pPr>
            <a:r>
              <a:rPr lang="zh-CN" altLang="en-US" sz="1800" b="1" dirty="0">
                <a:solidFill>
                  <a:srgbClr val="0000FF"/>
                </a:solidFill>
                <a:latin typeface="微软雅黑" pitchFamily="34" charset="-122"/>
                <a:ea typeface="微软雅黑" pitchFamily="34" charset="-122"/>
              </a:rPr>
              <a:t>一懂自己操作的设备结构、性能、原理</a:t>
            </a:r>
          </a:p>
          <a:p>
            <a:pPr>
              <a:lnSpc>
                <a:spcPct val="110000"/>
              </a:lnSpc>
            </a:pPr>
            <a:r>
              <a:rPr lang="zh-CN" altLang="en-US" sz="1800" b="1" dirty="0">
                <a:solidFill>
                  <a:srgbClr val="0000FF"/>
                </a:solidFill>
                <a:latin typeface="微软雅黑" pitchFamily="34" charset="-122"/>
                <a:ea typeface="微软雅黑" pitchFamily="34" charset="-122"/>
              </a:rPr>
              <a:t>二懂自己所辖工艺流程</a:t>
            </a:r>
          </a:p>
          <a:p>
            <a:pPr>
              <a:lnSpc>
                <a:spcPct val="110000"/>
              </a:lnSpc>
            </a:pPr>
            <a:r>
              <a:rPr lang="zh-CN" altLang="en-US" sz="1800" b="1" dirty="0">
                <a:solidFill>
                  <a:srgbClr val="0000FF"/>
                </a:solidFill>
                <a:latin typeface="微软雅黑" pitchFamily="34" charset="-122"/>
                <a:ea typeface="微软雅黑" pitchFamily="34" charset="-122"/>
              </a:rPr>
              <a:t>三懂发生意外或事故的防护措施</a:t>
            </a:r>
          </a:p>
        </p:txBody>
      </p:sp>
      <p:sp>
        <p:nvSpPr>
          <p:cNvPr id="925702" name="AutoShape 6"/>
          <p:cNvSpPr>
            <a:spLocks noChangeArrowheads="1"/>
          </p:cNvSpPr>
          <p:nvPr/>
        </p:nvSpPr>
        <p:spPr bwMode="auto">
          <a:xfrm>
            <a:off x="395536" y="4076848"/>
            <a:ext cx="8280400" cy="2376488"/>
          </a:xfrm>
          <a:prstGeom prst="roundRect">
            <a:avLst>
              <a:gd name="adj" fmla="val 16667"/>
            </a:avLst>
          </a:prstGeom>
          <a:gradFill rotWithShape="1">
            <a:gsLst>
              <a:gs pos="0">
                <a:srgbClr val="66FFFF"/>
              </a:gs>
              <a:gs pos="50000">
                <a:srgbClr val="FFCCFF"/>
              </a:gs>
              <a:gs pos="100000">
                <a:srgbClr val="66FFFF"/>
              </a:gs>
            </a:gsLst>
            <a:lin ang="5400000" scaled="1"/>
          </a:gradFill>
          <a:ln w="9525">
            <a:solidFill>
              <a:schemeClr val="tx1"/>
            </a:solidFill>
            <a:round/>
          </a:ln>
          <a:effectLst/>
        </p:spPr>
        <p:txBody>
          <a:bodyPr wrap="none" anchor="ctr"/>
          <a:lstStyle/>
          <a:p>
            <a:pPr>
              <a:lnSpc>
                <a:spcPct val="120000"/>
              </a:lnSpc>
            </a:pPr>
            <a:r>
              <a:rPr lang="zh-CN" altLang="en-US" sz="1800" b="1" dirty="0">
                <a:solidFill>
                  <a:srgbClr val="FF0000"/>
                </a:solidFill>
                <a:latin typeface="微软雅黑" pitchFamily="34" charset="-122"/>
                <a:ea typeface="微软雅黑" pitchFamily="34" charset="-122"/>
              </a:rPr>
              <a:t>“四查”</a:t>
            </a:r>
            <a:endParaRPr lang="en-US" altLang="zh-CN" sz="1800" b="1" dirty="0">
              <a:solidFill>
                <a:srgbClr val="FF0000"/>
              </a:solidFill>
              <a:latin typeface="微软雅黑" pitchFamily="34" charset="-122"/>
              <a:ea typeface="微软雅黑" pitchFamily="34" charset="-122"/>
            </a:endParaRPr>
          </a:p>
          <a:p>
            <a:pPr>
              <a:lnSpc>
                <a:spcPct val="120000"/>
              </a:lnSpc>
            </a:pPr>
            <a:r>
              <a:rPr lang="zh-CN" altLang="en-US" sz="1800" b="1" dirty="0">
                <a:solidFill>
                  <a:srgbClr val="0000FF"/>
                </a:solidFill>
                <a:latin typeface="微软雅黑" pitchFamily="34" charset="-122"/>
                <a:ea typeface="微软雅黑" pitchFamily="34" charset="-122"/>
              </a:rPr>
              <a:t>一查自己所操作的设备运行状况是否良好</a:t>
            </a:r>
          </a:p>
          <a:p>
            <a:pPr>
              <a:lnSpc>
                <a:spcPct val="120000"/>
              </a:lnSpc>
            </a:pPr>
            <a:r>
              <a:rPr lang="zh-CN" altLang="en-US" sz="1800" b="1" dirty="0">
                <a:solidFill>
                  <a:srgbClr val="0000FF"/>
                </a:solidFill>
                <a:latin typeface="微软雅黑" pitchFamily="34" charset="-122"/>
                <a:ea typeface="微软雅黑" pitchFamily="34" charset="-122"/>
              </a:rPr>
              <a:t>二查自己岗位的清洁工作是否符合安全生产、文明生产的要求</a:t>
            </a:r>
          </a:p>
          <a:p>
            <a:pPr>
              <a:lnSpc>
                <a:spcPct val="120000"/>
              </a:lnSpc>
            </a:pPr>
            <a:r>
              <a:rPr lang="zh-CN" altLang="en-US" sz="1800" b="1" dirty="0">
                <a:solidFill>
                  <a:srgbClr val="0000FF"/>
                </a:solidFill>
                <a:latin typeface="微软雅黑" pitchFamily="34" charset="-122"/>
                <a:ea typeface="微软雅黑" pitchFamily="34" charset="-122"/>
              </a:rPr>
              <a:t>三查自己的操作、作业环境是否存在不安全因素或隐患</a:t>
            </a:r>
          </a:p>
          <a:p>
            <a:pPr>
              <a:lnSpc>
                <a:spcPct val="120000"/>
              </a:lnSpc>
            </a:pPr>
            <a:r>
              <a:rPr lang="zh-CN" altLang="en-US" sz="1800" b="1" dirty="0">
                <a:solidFill>
                  <a:srgbClr val="0000FF"/>
                </a:solidFill>
                <a:latin typeface="微软雅黑" pitchFamily="34" charset="-122"/>
                <a:ea typeface="微软雅黑" pitchFamily="34" charset="-122"/>
              </a:rPr>
              <a:t>四查自己是否按劳保规定正确穿戴劳动防护用品</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39</a:t>
            </a:fld>
            <a:endParaRPr lang="zh-CN" altLang="en-US"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Oval 3"/>
          <p:cNvSpPr>
            <a:spLocks noChangeArrowheads="1"/>
          </p:cNvSpPr>
          <p:nvPr/>
        </p:nvSpPr>
        <p:spPr bwMode="auto">
          <a:xfrm>
            <a:off x="6757958" y="3243212"/>
            <a:ext cx="2133600" cy="685800"/>
          </a:xfrm>
          <a:prstGeom prst="ellipse">
            <a:avLst/>
          </a:prstGeom>
          <a:solidFill>
            <a:schemeClr val="accent1"/>
          </a:solidFill>
          <a:ln w="2857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a:solidFill>
                  <a:schemeClr val="bg1"/>
                </a:solidFill>
                <a:latin typeface="微软雅黑" pitchFamily="34" charset="-122"/>
                <a:ea typeface="微软雅黑" pitchFamily="34" charset="-122"/>
              </a:rPr>
              <a:t>管理目标</a:t>
            </a:r>
          </a:p>
        </p:txBody>
      </p:sp>
      <p:sp>
        <p:nvSpPr>
          <p:cNvPr id="15364" name="Text Box 4"/>
          <p:cNvSpPr txBox="1">
            <a:spLocks noChangeArrowheads="1"/>
          </p:cNvSpPr>
          <p:nvPr/>
        </p:nvSpPr>
        <p:spPr bwMode="auto">
          <a:xfrm>
            <a:off x="7062788" y="2328863"/>
            <a:ext cx="12954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生产目标</a:t>
            </a:r>
          </a:p>
        </p:txBody>
      </p:sp>
      <p:sp>
        <p:nvSpPr>
          <p:cNvPr id="15365" name="Text Box 5"/>
          <p:cNvSpPr txBox="1">
            <a:spLocks noChangeArrowheads="1"/>
          </p:cNvSpPr>
          <p:nvPr/>
        </p:nvSpPr>
        <p:spPr bwMode="auto">
          <a:xfrm>
            <a:off x="7215188" y="4386263"/>
            <a:ext cx="12954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安全目标</a:t>
            </a:r>
          </a:p>
        </p:txBody>
      </p:sp>
      <p:sp>
        <p:nvSpPr>
          <p:cNvPr id="6150" name="AutoShape 6"/>
          <p:cNvSpPr>
            <a:spLocks noChangeArrowheads="1"/>
          </p:cNvSpPr>
          <p:nvPr/>
        </p:nvSpPr>
        <p:spPr bwMode="auto">
          <a:xfrm>
            <a:off x="6224558" y="3471812"/>
            <a:ext cx="533400" cy="228600"/>
          </a:xfrm>
          <a:prstGeom prst="rightArrow">
            <a:avLst>
              <a:gd name="adj1" fmla="val 50000"/>
              <a:gd name="adj2" fmla="val 58333"/>
            </a:avLst>
          </a:prstGeom>
          <a:solidFill>
            <a:schemeClr val="accent1"/>
          </a:solidFill>
          <a:ln w="28575">
            <a:noFill/>
            <a:miter lim="800000"/>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sp>
        <p:nvSpPr>
          <p:cNvPr id="15369" name="Line 7"/>
          <p:cNvSpPr>
            <a:spLocks noChangeShapeType="1"/>
          </p:cNvSpPr>
          <p:nvPr/>
        </p:nvSpPr>
        <p:spPr bwMode="auto">
          <a:xfrm>
            <a:off x="7672388" y="2747963"/>
            <a:ext cx="0" cy="533400"/>
          </a:xfrm>
          <a:prstGeom prst="line">
            <a:avLst/>
          </a:prstGeom>
          <a:noFill/>
          <a:ln w="28575">
            <a:solidFill>
              <a:schemeClr val="tx1"/>
            </a:solidFill>
            <a:round/>
          </a:ln>
        </p:spPr>
        <p:txBody>
          <a:bodyPr wrap="none"/>
          <a:lstStyle/>
          <a:p>
            <a:endParaRPr lang="zh-CN" altLang="en-US"/>
          </a:p>
        </p:txBody>
      </p:sp>
      <p:sp>
        <p:nvSpPr>
          <p:cNvPr id="15370" name="Line 8"/>
          <p:cNvSpPr>
            <a:spLocks noChangeShapeType="1"/>
          </p:cNvSpPr>
          <p:nvPr/>
        </p:nvSpPr>
        <p:spPr bwMode="auto">
          <a:xfrm>
            <a:off x="7685088" y="3916363"/>
            <a:ext cx="0" cy="457200"/>
          </a:xfrm>
          <a:prstGeom prst="line">
            <a:avLst/>
          </a:prstGeom>
          <a:noFill/>
          <a:ln w="28575">
            <a:solidFill>
              <a:schemeClr val="tx1"/>
            </a:solidFill>
            <a:round/>
          </a:ln>
        </p:spPr>
        <p:txBody>
          <a:bodyPr wrap="none"/>
          <a:lstStyle/>
          <a:p>
            <a:endParaRPr lang="zh-CN" altLang="en-US"/>
          </a:p>
        </p:txBody>
      </p:sp>
      <p:sp>
        <p:nvSpPr>
          <p:cNvPr id="6153" name="Oval 9"/>
          <p:cNvSpPr>
            <a:spLocks noChangeArrowheads="1"/>
          </p:cNvSpPr>
          <p:nvPr/>
        </p:nvSpPr>
        <p:spPr bwMode="auto">
          <a:xfrm>
            <a:off x="738158" y="3243212"/>
            <a:ext cx="2133600" cy="685800"/>
          </a:xfrm>
          <a:prstGeom prst="ellipse">
            <a:avLst/>
          </a:prstGeom>
          <a:solidFill>
            <a:schemeClr val="accent1"/>
          </a:solidFill>
          <a:ln w="2857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dirty="0">
                <a:solidFill>
                  <a:schemeClr val="bg1"/>
                </a:solidFill>
                <a:latin typeface="微软雅黑" pitchFamily="34" charset="-122"/>
                <a:ea typeface="微软雅黑" pitchFamily="34" charset="-122"/>
              </a:rPr>
              <a:t>管理任务</a:t>
            </a:r>
          </a:p>
        </p:txBody>
      </p:sp>
      <p:sp>
        <p:nvSpPr>
          <p:cNvPr id="15374" name="Text Box 10"/>
          <p:cNvSpPr txBox="1">
            <a:spLocks noChangeArrowheads="1"/>
          </p:cNvSpPr>
          <p:nvPr/>
        </p:nvSpPr>
        <p:spPr bwMode="auto">
          <a:xfrm>
            <a:off x="3571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计划</a:t>
            </a:r>
          </a:p>
        </p:txBody>
      </p:sp>
      <p:sp>
        <p:nvSpPr>
          <p:cNvPr id="15375" name="Text Box 11"/>
          <p:cNvSpPr txBox="1">
            <a:spLocks noChangeArrowheads="1"/>
          </p:cNvSpPr>
          <p:nvPr/>
        </p:nvSpPr>
        <p:spPr bwMode="auto">
          <a:xfrm>
            <a:off x="12715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组织</a:t>
            </a:r>
          </a:p>
        </p:txBody>
      </p:sp>
      <p:sp>
        <p:nvSpPr>
          <p:cNvPr id="15376" name="Text Box 12"/>
          <p:cNvSpPr txBox="1">
            <a:spLocks noChangeArrowheads="1"/>
          </p:cNvSpPr>
          <p:nvPr/>
        </p:nvSpPr>
        <p:spPr bwMode="auto">
          <a:xfrm>
            <a:off x="21859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协调</a:t>
            </a:r>
          </a:p>
        </p:txBody>
      </p:sp>
      <p:sp>
        <p:nvSpPr>
          <p:cNvPr id="15377" name="Text Box 13"/>
          <p:cNvSpPr txBox="1">
            <a:spLocks noChangeArrowheads="1"/>
          </p:cNvSpPr>
          <p:nvPr/>
        </p:nvSpPr>
        <p:spPr bwMode="auto">
          <a:xfrm>
            <a:off x="4333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治理</a:t>
            </a:r>
          </a:p>
        </p:txBody>
      </p:sp>
      <p:sp>
        <p:nvSpPr>
          <p:cNvPr id="15378" name="Text Box 14"/>
          <p:cNvSpPr txBox="1">
            <a:spLocks noChangeArrowheads="1"/>
          </p:cNvSpPr>
          <p:nvPr/>
        </p:nvSpPr>
        <p:spPr bwMode="auto">
          <a:xfrm>
            <a:off x="13477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优化</a:t>
            </a:r>
          </a:p>
        </p:txBody>
      </p:sp>
      <p:sp>
        <p:nvSpPr>
          <p:cNvPr id="15379" name="Text Box 15"/>
          <p:cNvSpPr txBox="1">
            <a:spLocks noChangeArrowheads="1"/>
          </p:cNvSpPr>
          <p:nvPr/>
        </p:nvSpPr>
        <p:spPr bwMode="auto">
          <a:xfrm>
            <a:off x="22621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规范</a:t>
            </a:r>
          </a:p>
        </p:txBody>
      </p:sp>
      <p:sp>
        <p:nvSpPr>
          <p:cNvPr id="6160" name="AutoShape 16"/>
          <p:cNvSpPr>
            <a:spLocks noChangeArrowheads="1"/>
          </p:cNvSpPr>
          <p:nvPr/>
        </p:nvSpPr>
        <p:spPr bwMode="auto">
          <a:xfrm>
            <a:off x="2922558" y="3484512"/>
            <a:ext cx="533400" cy="228600"/>
          </a:xfrm>
          <a:prstGeom prst="rightArrow">
            <a:avLst>
              <a:gd name="adj1" fmla="val 50000"/>
              <a:gd name="adj2" fmla="val 58333"/>
            </a:avLst>
          </a:prstGeom>
          <a:solidFill>
            <a:schemeClr val="accent1"/>
          </a:solidFill>
          <a:ln w="28575">
            <a:noFill/>
            <a:miter lim="800000"/>
          </a:ln>
          <a:effectLst/>
          <a:scene3d>
            <a:camera prst="orthographicFront"/>
            <a:lightRig rig="threePt" dir="t"/>
          </a:scene3d>
          <a:sp3d>
            <a:bevelT/>
          </a:sp3d>
        </p:spPr>
        <p:txBody>
          <a:bodyPr wrap="none" anchor="ct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endParaRPr>
          </a:p>
        </p:txBody>
      </p:sp>
      <p:sp>
        <p:nvSpPr>
          <p:cNvPr id="15383" name="Line 17"/>
          <p:cNvSpPr>
            <a:spLocks noChangeShapeType="1"/>
          </p:cNvSpPr>
          <p:nvPr/>
        </p:nvSpPr>
        <p:spPr bwMode="auto">
          <a:xfrm>
            <a:off x="738188" y="2735263"/>
            <a:ext cx="762000" cy="533400"/>
          </a:xfrm>
          <a:prstGeom prst="line">
            <a:avLst/>
          </a:prstGeom>
          <a:noFill/>
          <a:ln w="28575">
            <a:solidFill>
              <a:schemeClr val="tx1"/>
            </a:solidFill>
            <a:round/>
          </a:ln>
        </p:spPr>
        <p:txBody>
          <a:bodyPr wrap="none"/>
          <a:lstStyle/>
          <a:p>
            <a:endParaRPr lang="zh-CN" altLang="en-US"/>
          </a:p>
        </p:txBody>
      </p:sp>
      <p:sp>
        <p:nvSpPr>
          <p:cNvPr id="15384" name="Line 18"/>
          <p:cNvSpPr>
            <a:spLocks noChangeShapeType="1"/>
          </p:cNvSpPr>
          <p:nvPr/>
        </p:nvSpPr>
        <p:spPr bwMode="auto">
          <a:xfrm>
            <a:off x="1576388" y="2735263"/>
            <a:ext cx="0" cy="533400"/>
          </a:xfrm>
          <a:prstGeom prst="line">
            <a:avLst/>
          </a:prstGeom>
          <a:noFill/>
          <a:ln w="28575">
            <a:solidFill>
              <a:schemeClr val="tx1"/>
            </a:solidFill>
            <a:round/>
          </a:ln>
        </p:spPr>
        <p:txBody>
          <a:bodyPr wrap="none"/>
          <a:lstStyle/>
          <a:p>
            <a:endParaRPr lang="zh-CN" altLang="en-US"/>
          </a:p>
        </p:txBody>
      </p:sp>
      <p:sp>
        <p:nvSpPr>
          <p:cNvPr id="15385" name="Line 19"/>
          <p:cNvSpPr>
            <a:spLocks noChangeShapeType="1"/>
          </p:cNvSpPr>
          <p:nvPr/>
        </p:nvSpPr>
        <p:spPr bwMode="auto">
          <a:xfrm flipH="1">
            <a:off x="1957388" y="2709863"/>
            <a:ext cx="533400" cy="533400"/>
          </a:xfrm>
          <a:prstGeom prst="line">
            <a:avLst/>
          </a:prstGeom>
          <a:noFill/>
          <a:ln w="28575">
            <a:solidFill>
              <a:schemeClr val="tx1"/>
            </a:solidFill>
            <a:round/>
          </a:ln>
        </p:spPr>
        <p:txBody>
          <a:bodyPr wrap="none"/>
          <a:lstStyle/>
          <a:p>
            <a:endParaRPr lang="zh-CN" altLang="en-US"/>
          </a:p>
        </p:txBody>
      </p:sp>
      <p:sp>
        <p:nvSpPr>
          <p:cNvPr id="15386" name="Line 20"/>
          <p:cNvSpPr>
            <a:spLocks noChangeShapeType="1"/>
          </p:cNvSpPr>
          <p:nvPr/>
        </p:nvSpPr>
        <p:spPr bwMode="auto">
          <a:xfrm flipV="1">
            <a:off x="814388" y="3890963"/>
            <a:ext cx="533400" cy="457200"/>
          </a:xfrm>
          <a:prstGeom prst="line">
            <a:avLst/>
          </a:prstGeom>
          <a:noFill/>
          <a:ln w="28575">
            <a:solidFill>
              <a:schemeClr val="tx1"/>
            </a:solidFill>
            <a:round/>
          </a:ln>
        </p:spPr>
        <p:txBody>
          <a:bodyPr wrap="none"/>
          <a:lstStyle/>
          <a:p>
            <a:endParaRPr lang="zh-CN" altLang="en-US"/>
          </a:p>
        </p:txBody>
      </p:sp>
      <p:sp>
        <p:nvSpPr>
          <p:cNvPr id="15387" name="Line 21"/>
          <p:cNvSpPr>
            <a:spLocks noChangeShapeType="1"/>
          </p:cNvSpPr>
          <p:nvPr/>
        </p:nvSpPr>
        <p:spPr bwMode="auto">
          <a:xfrm>
            <a:off x="1652588" y="3954463"/>
            <a:ext cx="0" cy="381000"/>
          </a:xfrm>
          <a:prstGeom prst="line">
            <a:avLst/>
          </a:prstGeom>
          <a:noFill/>
          <a:ln w="28575">
            <a:solidFill>
              <a:schemeClr val="tx1"/>
            </a:solidFill>
            <a:round/>
          </a:ln>
        </p:spPr>
        <p:txBody>
          <a:bodyPr wrap="none"/>
          <a:lstStyle/>
          <a:p>
            <a:endParaRPr lang="zh-CN" altLang="en-US"/>
          </a:p>
        </p:txBody>
      </p:sp>
      <p:sp>
        <p:nvSpPr>
          <p:cNvPr id="15388" name="Line 22"/>
          <p:cNvSpPr>
            <a:spLocks noChangeShapeType="1"/>
          </p:cNvSpPr>
          <p:nvPr/>
        </p:nvSpPr>
        <p:spPr bwMode="auto">
          <a:xfrm>
            <a:off x="2033588" y="3903663"/>
            <a:ext cx="457200" cy="457200"/>
          </a:xfrm>
          <a:prstGeom prst="line">
            <a:avLst/>
          </a:prstGeom>
          <a:noFill/>
          <a:ln w="28575">
            <a:solidFill>
              <a:schemeClr val="tx1"/>
            </a:solidFill>
            <a:round/>
          </a:ln>
        </p:spPr>
        <p:txBody>
          <a:bodyPr wrap="none"/>
          <a:lstStyle/>
          <a:p>
            <a:endParaRPr lang="zh-CN" altLang="en-US"/>
          </a:p>
        </p:txBody>
      </p:sp>
      <p:sp>
        <p:nvSpPr>
          <p:cNvPr id="6167" name="Oval 23"/>
          <p:cNvSpPr>
            <a:spLocks noChangeArrowheads="1"/>
          </p:cNvSpPr>
          <p:nvPr/>
        </p:nvSpPr>
        <p:spPr bwMode="auto">
          <a:xfrm>
            <a:off x="3862358" y="3243212"/>
            <a:ext cx="2133600" cy="685800"/>
          </a:xfrm>
          <a:prstGeom prst="ellipse">
            <a:avLst/>
          </a:prstGeom>
          <a:solidFill>
            <a:schemeClr val="accent1"/>
          </a:solidFill>
          <a:ln w="2857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a:solidFill>
                  <a:schemeClr val="bg1"/>
                </a:solidFill>
                <a:latin typeface="微软雅黑" pitchFamily="34" charset="-122"/>
                <a:ea typeface="微软雅黑" pitchFamily="34" charset="-122"/>
              </a:rPr>
              <a:t>管理内容</a:t>
            </a:r>
          </a:p>
        </p:txBody>
      </p:sp>
      <p:sp>
        <p:nvSpPr>
          <p:cNvPr id="15392" name="Text Box 24"/>
          <p:cNvSpPr txBox="1">
            <a:spLocks noChangeArrowheads="1"/>
          </p:cNvSpPr>
          <p:nvPr/>
        </p:nvSpPr>
        <p:spPr bwMode="auto">
          <a:xfrm>
            <a:off x="34813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物流</a:t>
            </a:r>
          </a:p>
        </p:txBody>
      </p:sp>
      <p:sp>
        <p:nvSpPr>
          <p:cNvPr id="15393" name="Text Box 25"/>
          <p:cNvSpPr txBox="1">
            <a:spLocks noChangeArrowheads="1"/>
          </p:cNvSpPr>
          <p:nvPr/>
        </p:nvSpPr>
        <p:spPr bwMode="auto">
          <a:xfrm>
            <a:off x="43957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设备</a:t>
            </a:r>
          </a:p>
        </p:txBody>
      </p:sp>
      <p:sp>
        <p:nvSpPr>
          <p:cNvPr id="15394" name="Text Box 26"/>
          <p:cNvSpPr txBox="1">
            <a:spLocks noChangeArrowheads="1"/>
          </p:cNvSpPr>
          <p:nvPr/>
        </p:nvSpPr>
        <p:spPr bwMode="auto">
          <a:xfrm>
            <a:off x="5310188" y="2328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场所</a:t>
            </a:r>
          </a:p>
        </p:txBody>
      </p:sp>
      <p:sp>
        <p:nvSpPr>
          <p:cNvPr id="15395" name="Text Box 27"/>
          <p:cNvSpPr txBox="1">
            <a:spLocks noChangeArrowheads="1"/>
          </p:cNvSpPr>
          <p:nvPr/>
        </p:nvSpPr>
        <p:spPr bwMode="auto">
          <a:xfrm>
            <a:off x="35575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人员</a:t>
            </a:r>
          </a:p>
        </p:txBody>
      </p:sp>
      <p:sp>
        <p:nvSpPr>
          <p:cNvPr id="15396" name="Text Box 28"/>
          <p:cNvSpPr txBox="1">
            <a:spLocks noChangeArrowheads="1"/>
          </p:cNvSpPr>
          <p:nvPr/>
        </p:nvSpPr>
        <p:spPr bwMode="auto">
          <a:xfrm>
            <a:off x="44719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作业</a:t>
            </a:r>
          </a:p>
        </p:txBody>
      </p:sp>
      <p:sp>
        <p:nvSpPr>
          <p:cNvPr id="15397" name="Text Box 29"/>
          <p:cNvSpPr txBox="1">
            <a:spLocks noChangeArrowheads="1"/>
          </p:cNvSpPr>
          <p:nvPr/>
        </p:nvSpPr>
        <p:spPr bwMode="auto">
          <a:xfrm>
            <a:off x="5386388" y="4360863"/>
            <a:ext cx="762000" cy="400050"/>
          </a:xfrm>
          <a:prstGeom prst="rect">
            <a:avLst/>
          </a:prstGeom>
          <a:noFill/>
          <a:ln w="28575">
            <a:solidFill>
              <a:srgbClr val="000000"/>
            </a:solidFill>
            <a:miter lim="800000"/>
          </a:ln>
        </p:spPr>
        <p:txBody>
          <a:bodyPr>
            <a:spAutoFit/>
          </a:bodyPr>
          <a:lstStyle/>
          <a:p>
            <a:pPr>
              <a:spcBef>
                <a:spcPct val="50000"/>
              </a:spcBef>
            </a:pPr>
            <a:r>
              <a:rPr kumimoji="1" lang="zh-CN" altLang="en-US" sz="2000">
                <a:latin typeface="微软雅黑" pitchFamily="34" charset="-122"/>
                <a:ea typeface="微软雅黑" pitchFamily="34" charset="-122"/>
                <a:cs typeface="微软雅黑" pitchFamily="34" charset="-122"/>
              </a:rPr>
              <a:t>制度</a:t>
            </a:r>
          </a:p>
        </p:txBody>
      </p:sp>
      <p:sp>
        <p:nvSpPr>
          <p:cNvPr id="15398" name="Line 30"/>
          <p:cNvSpPr>
            <a:spLocks noChangeShapeType="1"/>
          </p:cNvSpPr>
          <p:nvPr/>
        </p:nvSpPr>
        <p:spPr bwMode="auto">
          <a:xfrm>
            <a:off x="3862388" y="2735263"/>
            <a:ext cx="533400" cy="533400"/>
          </a:xfrm>
          <a:prstGeom prst="line">
            <a:avLst/>
          </a:prstGeom>
          <a:noFill/>
          <a:ln w="28575">
            <a:solidFill>
              <a:schemeClr val="tx1"/>
            </a:solidFill>
            <a:round/>
          </a:ln>
        </p:spPr>
        <p:txBody>
          <a:bodyPr wrap="none"/>
          <a:lstStyle/>
          <a:p>
            <a:endParaRPr lang="zh-CN" altLang="en-US"/>
          </a:p>
        </p:txBody>
      </p:sp>
      <p:sp>
        <p:nvSpPr>
          <p:cNvPr id="15399" name="Line 31"/>
          <p:cNvSpPr>
            <a:spLocks noChangeShapeType="1"/>
          </p:cNvSpPr>
          <p:nvPr/>
        </p:nvSpPr>
        <p:spPr bwMode="auto">
          <a:xfrm>
            <a:off x="4776788" y="2735263"/>
            <a:ext cx="0" cy="533400"/>
          </a:xfrm>
          <a:prstGeom prst="line">
            <a:avLst/>
          </a:prstGeom>
          <a:noFill/>
          <a:ln w="28575">
            <a:solidFill>
              <a:schemeClr val="tx1"/>
            </a:solidFill>
            <a:round/>
          </a:ln>
        </p:spPr>
        <p:txBody>
          <a:bodyPr wrap="none"/>
          <a:lstStyle/>
          <a:p>
            <a:endParaRPr lang="zh-CN" altLang="en-US"/>
          </a:p>
        </p:txBody>
      </p:sp>
      <p:sp>
        <p:nvSpPr>
          <p:cNvPr id="15400" name="Line 32"/>
          <p:cNvSpPr>
            <a:spLocks noChangeShapeType="1"/>
          </p:cNvSpPr>
          <p:nvPr/>
        </p:nvSpPr>
        <p:spPr bwMode="auto">
          <a:xfrm flipH="1">
            <a:off x="5386388" y="2735263"/>
            <a:ext cx="304800" cy="533400"/>
          </a:xfrm>
          <a:prstGeom prst="line">
            <a:avLst/>
          </a:prstGeom>
          <a:noFill/>
          <a:ln w="28575">
            <a:solidFill>
              <a:schemeClr val="tx1"/>
            </a:solidFill>
            <a:round/>
          </a:ln>
        </p:spPr>
        <p:txBody>
          <a:bodyPr wrap="none"/>
          <a:lstStyle/>
          <a:p>
            <a:endParaRPr lang="zh-CN" altLang="en-US"/>
          </a:p>
        </p:txBody>
      </p:sp>
      <p:sp>
        <p:nvSpPr>
          <p:cNvPr id="15401" name="Line 33"/>
          <p:cNvSpPr>
            <a:spLocks noChangeShapeType="1"/>
          </p:cNvSpPr>
          <p:nvPr/>
        </p:nvSpPr>
        <p:spPr bwMode="auto">
          <a:xfrm flipV="1">
            <a:off x="4852988" y="3903663"/>
            <a:ext cx="0" cy="457200"/>
          </a:xfrm>
          <a:prstGeom prst="line">
            <a:avLst/>
          </a:prstGeom>
          <a:noFill/>
          <a:ln w="28575">
            <a:solidFill>
              <a:schemeClr val="tx1"/>
            </a:solidFill>
            <a:round/>
          </a:ln>
        </p:spPr>
        <p:txBody>
          <a:bodyPr wrap="none"/>
          <a:lstStyle/>
          <a:p>
            <a:endParaRPr lang="zh-CN" altLang="en-US"/>
          </a:p>
        </p:txBody>
      </p:sp>
      <p:sp>
        <p:nvSpPr>
          <p:cNvPr id="15402" name="Line 34"/>
          <p:cNvSpPr>
            <a:spLocks noChangeShapeType="1"/>
          </p:cNvSpPr>
          <p:nvPr/>
        </p:nvSpPr>
        <p:spPr bwMode="auto">
          <a:xfrm flipV="1">
            <a:off x="3862388" y="3903663"/>
            <a:ext cx="685800" cy="457200"/>
          </a:xfrm>
          <a:prstGeom prst="line">
            <a:avLst/>
          </a:prstGeom>
          <a:noFill/>
          <a:ln w="28575">
            <a:solidFill>
              <a:schemeClr val="tx1"/>
            </a:solidFill>
            <a:round/>
          </a:ln>
        </p:spPr>
        <p:txBody>
          <a:bodyPr wrap="none"/>
          <a:lstStyle/>
          <a:p>
            <a:endParaRPr lang="zh-CN" altLang="en-US"/>
          </a:p>
        </p:txBody>
      </p:sp>
      <p:sp>
        <p:nvSpPr>
          <p:cNvPr id="15403" name="Line 35"/>
          <p:cNvSpPr>
            <a:spLocks noChangeShapeType="1"/>
          </p:cNvSpPr>
          <p:nvPr/>
        </p:nvSpPr>
        <p:spPr bwMode="auto">
          <a:xfrm>
            <a:off x="5297488" y="3903663"/>
            <a:ext cx="381000" cy="457200"/>
          </a:xfrm>
          <a:prstGeom prst="line">
            <a:avLst/>
          </a:prstGeom>
          <a:noFill/>
          <a:ln w="28575">
            <a:solidFill>
              <a:schemeClr val="tx1"/>
            </a:solidFill>
            <a:round/>
          </a:ln>
        </p:spPr>
        <p:txBody>
          <a:bodyPr wrap="none"/>
          <a:lstStyle/>
          <a:p>
            <a:endParaRPr lang="zh-CN" altLang="en-US"/>
          </a:p>
        </p:txBody>
      </p:sp>
      <p:sp>
        <p:nvSpPr>
          <p:cNvPr id="1540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a:solidFill>
                  <a:srgbClr val="C00000"/>
                </a:solidFill>
                <a:latin typeface="微软雅黑" pitchFamily="34" charset="-122"/>
                <a:ea typeface="微软雅黑" pitchFamily="34" charset="-122"/>
                <a:cs typeface="微软雅黑" pitchFamily="34" charset="-122"/>
              </a:rPr>
              <a:t>1</a:t>
            </a:r>
            <a:r>
              <a:rPr lang="zh-CN" altLang="en-US" sz="2800" b="1">
                <a:solidFill>
                  <a:srgbClr val="C00000"/>
                </a:solidFill>
                <a:latin typeface="微软雅黑" pitchFamily="34" charset="-122"/>
                <a:ea typeface="微软雅黑" pitchFamily="34" charset="-122"/>
                <a:cs typeface="微软雅黑" pitchFamily="34" charset="-122"/>
              </a:rPr>
              <a:t>、现场安全管理概述</a:t>
            </a:r>
          </a:p>
        </p:txBody>
      </p:sp>
      <p:sp>
        <p:nvSpPr>
          <p:cNvPr id="37" name="AutoShape 11"/>
          <p:cNvSpPr>
            <a:spLocks noChangeArrowheads="1"/>
          </p:cNvSpPr>
          <p:nvPr/>
        </p:nvSpPr>
        <p:spPr bwMode="auto">
          <a:xfrm>
            <a:off x="3428992"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管理要素</a:t>
            </a:r>
            <a:endParaRPr lang="zh-CN" altLang="zh-CN" sz="1600" b="1" dirty="0">
              <a:solidFill>
                <a:schemeClr val="bg1"/>
              </a:solidFill>
              <a:latin typeface="微软雅黑" pitchFamily="34" charset="-122"/>
              <a:ea typeface="微软雅黑" pitchFamily="34" charset="-122"/>
            </a:endParaRPr>
          </a:p>
        </p:txBody>
      </p:sp>
      <p:sp>
        <p:nvSpPr>
          <p:cNvPr id="38" name="AutoShape 11"/>
          <p:cNvSpPr>
            <a:spLocks noChangeArrowheads="1"/>
          </p:cNvSpPr>
          <p:nvPr/>
        </p:nvSpPr>
        <p:spPr bwMode="auto">
          <a:xfrm>
            <a:off x="2428860"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管理方法</a:t>
            </a:r>
            <a:endParaRPr lang="zh-CN" altLang="zh-CN" sz="1600" b="1" dirty="0">
              <a:solidFill>
                <a:schemeClr val="bg1"/>
              </a:solidFill>
              <a:latin typeface="微软雅黑" pitchFamily="34" charset="-122"/>
              <a:ea typeface="微软雅黑" pitchFamily="34" charset="-122"/>
            </a:endParaRPr>
          </a:p>
        </p:txBody>
      </p:sp>
      <p:sp>
        <p:nvSpPr>
          <p:cNvPr id="39" name="AutoShape 11"/>
          <p:cNvSpPr>
            <a:spLocks noChangeArrowheads="1"/>
          </p:cNvSpPr>
          <p:nvPr/>
        </p:nvSpPr>
        <p:spPr bwMode="auto">
          <a:xfrm>
            <a:off x="1386407" y="1143555"/>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管理内容</a:t>
            </a:r>
            <a:endParaRPr lang="zh-CN" altLang="zh-CN" sz="1600" b="1" dirty="0">
              <a:solidFill>
                <a:schemeClr val="bg1"/>
              </a:solidFill>
              <a:latin typeface="微软雅黑" pitchFamily="34" charset="-122"/>
              <a:ea typeface="微软雅黑" pitchFamily="34" charset="-122"/>
            </a:endParaRPr>
          </a:p>
        </p:txBody>
      </p:sp>
      <p:sp>
        <p:nvSpPr>
          <p:cNvPr id="40" name="AutoShape 11"/>
          <p:cNvSpPr>
            <a:spLocks noChangeArrowheads="1"/>
          </p:cNvSpPr>
          <p:nvPr/>
        </p:nvSpPr>
        <p:spPr bwMode="auto">
          <a:xfrm>
            <a:off x="285720" y="114355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管理目的</a:t>
            </a:r>
            <a:endParaRPr lang="zh-CN" altLang="zh-CN" sz="1600" b="1" dirty="0">
              <a:solidFill>
                <a:schemeClr val="bg1"/>
              </a:solidFill>
              <a:latin typeface="微软雅黑" pitchFamily="34" charset="-122"/>
              <a:ea typeface="微软雅黑" pitchFamily="34" charset="-122"/>
            </a:endParaRPr>
          </a:p>
        </p:txBody>
      </p:sp>
      <p:sp>
        <p:nvSpPr>
          <p:cNvPr id="4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4</a:t>
            </a:fld>
            <a:endParaRPr lang="zh-CN" altLang="en-US" dirty="0"/>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3"/>
          <p:cNvSpPr txBox="1"/>
          <p:nvPr/>
        </p:nvSpPr>
        <p:spPr bwMode="auto">
          <a:xfrm>
            <a:off x="611560" y="1268413"/>
            <a:ext cx="8353053" cy="2592387"/>
          </a:xfrm>
          <a:prstGeom prst="rect">
            <a:avLst/>
          </a:prstGeom>
          <a:noFill/>
          <a:ln w="9525">
            <a:noFill/>
            <a:miter lim="800000"/>
          </a:ln>
        </p:spPr>
        <p:txBody>
          <a:bodyPr/>
          <a:lstStyle/>
          <a:p>
            <a:pPr marL="342900" lvl="1" indent="-342900">
              <a:lnSpc>
                <a:spcPct val="150000"/>
              </a:lnSpc>
              <a:spcBef>
                <a:spcPct val="20000"/>
              </a:spcBef>
              <a:buFont typeface="Wingdings" charset="2"/>
              <a:buChar char="p"/>
              <a:defRPr/>
            </a:pPr>
            <a:r>
              <a:rPr lang="zh-CN" altLang="en-US" sz="2000" b="1" dirty="0">
                <a:solidFill>
                  <a:srgbClr val="000099"/>
                </a:solidFill>
                <a:latin typeface="微软雅黑" pitchFamily="34" charset="-122"/>
                <a:ea typeface="微软雅黑" pitchFamily="34" charset="-122"/>
              </a:rPr>
              <a:t>“三不伤害”：不伤害自己、他人，不被他人伤害</a:t>
            </a:r>
            <a:endParaRPr lang="en-US" altLang="zh-CN" sz="2000" b="1" dirty="0">
              <a:solidFill>
                <a:srgbClr val="000099"/>
              </a:solidFill>
              <a:latin typeface="微软雅黑" pitchFamily="34" charset="-122"/>
              <a:ea typeface="微软雅黑" pitchFamily="34" charset="-122"/>
            </a:endParaRPr>
          </a:p>
          <a:p>
            <a:pPr marL="342900" lvl="1" indent="-342900">
              <a:lnSpc>
                <a:spcPct val="150000"/>
              </a:lnSpc>
              <a:spcBef>
                <a:spcPct val="20000"/>
              </a:spcBef>
              <a:buFont typeface="Wingdings" charset="2"/>
              <a:buChar char="p"/>
              <a:defRPr/>
            </a:pPr>
            <a:r>
              <a:rPr lang="zh-CN" altLang="en-US" sz="2000" b="1" dirty="0">
                <a:solidFill>
                  <a:srgbClr val="000099"/>
                </a:solidFill>
                <a:latin typeface="微软雅黑" pitchFamily="34" charset="-122"/>
                <a:ea typeface="微软雅黑" pitchFamily="34" charset="-122"/>
              </a:rPr>
              <a:t>基本方法</a:t>
            </a:r>
          </a:p>
          <a:p>
            <a:pPr marL="742950" lvl="1" indent="-285750">
              <a:lnSpc>
                <a:spcPct val="150000"/>
              </a:lnSpc>
              <a:buSzPct val="85000"/>
              <a:buFont typeface="Wingdings" charset="2"/>
              <a:buChar char="Ø"/>
              <a:defRPr/>
            </a:pPr>
            <a:r>
              <a:rPr lang="zh-CN" altLang="en-US" sz="2000" dirty="0">
                <a:latin typeface="微软雅黑" pitchFamily="34" charset="-122"/>
                <a:ea typeface="微软雅黑" pitchFamily="34" charset="-122"/>
              </a:rPr>
              <a:t>以无事故或最大限度地减少事故为目标</a:t>
            </a:r>
          </a:p>
          <a:p>
            <a:pPr marL="742950" lvl="1" indent="-285750">
              <a:lnSpc>
                <a:spcPct val="150000"/>
              </a:lnSpc>
              <a:buSzPct val="85000"/>
              <a:buFont typeface="Wingdings" charset="2"/>
              <a:buChar char="Ø"/>
              <a:defRPr/>
            </a:pPr>
            <a:r>
              <a:rPr lang="zh-CN" altLang="en-US" sz="2000" dirty="0">
                <a:latin typeface="微软雅黑" pitchFamily="34" charset="-122"/>
                <a:ea typeface="微软雅黑" pitchFamily="34" charset="-122"/>
              </a:rPr>
              <a:t>以人的安全行为为对象，以按章操作为主要内容</a:t>
            </a:r>
          </a:p>
          <a:p>
            <a:pPr marL="742950" lvl="1" indent="-285750">
              <a:lnSpc>
                <a:spcPct val="150000"/>
              </a:lnSpc>
              <a:buSzPct val="85000"/>
              <a:buFont typeface="Wingdings" charset="2"/>
              <a:buChar char="Ø"/>
              <a:defRPr/>
            </a:pPr>
            <a:r>
              <a:rPr lang="zh-CN" altLang="en-US" sz="2000" dirty="0">
                <a:latin typeface="微软雅黑" pitchFamily="34" charset="-122"/>
                <a:ea typeface="微软雅黑" pitchFamily="34" charset="-122"/>
              </a:rPr>
              <a:t>分析辨别作业过程各种致害因素，制定控制措施</a:t>
            </a:r>
            <a:endParaRPr lang="en-US" altLang="zh-CN" sz="2000" dirty="0">
              <a:latin typeface="微软雅黑" pitchFamily="34" charset="-122"/>
              <a:ea typeface="微软雅黑" pitchFamily="34" charset="-122"/>
            </a:endParaRPr>
          </a:p>
        </p:txBody>
      </p:sp>
      <p:pic>
        <p:nvPicPr>
          <p:cNvPr id="859155" name="Picture 1"/>
          <p:cNvPicPr>
            <a:picLocks noChangeAspect="1" noChangeArrowheads="1"/>
          </p:cNvPicPr>
          <p:nvPr/>
        </p:nvPicPr>
        <p:blipFill>
          <a:blip r:embed="rId3"/>
          <a:srcRect l="21617" t="31920" r="20084" b="8705"/>
          <a:stretch>
            <a:fillRect/>
          </a:stretch>
        </p:blipFill>
        <p:spPr bwMode="auto">
          <a:xfrm>
            <a:off x="827088" y="4221163"/>
            <a:ext cx="3617912" cy="2301875"/>
          </a:xfrm>
          <a:prstGeom prst="rect">
            <a:avLst/>
          </a:prstGeom>
          <a:noFill/>
          <a:ln w="9525">
            <a:solidFill>
              <a:srgbClr val="0070C0"/>
            </a:solidFill>
            <a:miter lim="800000"/>
            <a:headEnd/>
            <a:tailEnd/>
          </a:ln>
        </p:spPr>
      </p:pic>
      <p:pic>
        <p:nvPicPr>
          <p:cNvPr id="859156" name="Picture 2"/>
          <p:cNvPicPr>
            <a:picLocks noChangeAspect="1" noChangeArrowheads="1"/>
          </p:cNvPicPr>
          <p:nvPr/>
        </p:nvPicPr>
        <p:blipFill>
          <a:blip r:embed="rId4"/>
          <a:srcRect l="21896" t="24107" r="20084" b="10715"/>
          <a:stretch>
            <a:fillRect/>
          </a:stretch>
        </p:blipFill>
        <p:spPr bwMode="auto">
          <a:xfrm>
            <a:off x="4932363" y="4203700"/>
            <a:ext cx="3267075" cy="2293938"/>
          </a:xfrm>
          <a:prstGeom prst="rect">
            <a:avLst/>
          </a:prstGeom>
          <a:noFill/>
          <a:ln w="9525">
            <a:solidFill>
              <a:srgbClr val="0070C0"/>
            </a:solidFill>
            <a:miter lim="800000"/>
            <a:headEnd/>
            <a:tailEnd/>
          </a:ln>
        </p:spPr>
      </p:pic>
      <p:sp>
        <p:nvSpPr>
          <p:cNvPr id="859157" name="Rectangle 2"/>
          <p:cNvSpPr>
            <a:spLocks noGrp="1" noChangeArrowheads="1"/>
          </p:cNvSpPr>
          <p:nvPr>
            <p:ph type="title" idx="4294967295"/>
          </p:nvPr>
        </p:nvSpPr>
        <p:spPr>
          <a:xfrm>
            <a:off x="1187624" y="3644900"/>
            <a:ext cx="7056438" cy="719138"/>
          </a:xfrm>
        </p:spPr>
        <p:txBody>
          <a:bodyPr/>
          <a:lstStyle/>
          <a:p>
            <a:r>
              <a:rPr lang="zh-CN" altLang="en-US" sz="1600" b="1" dirty="0">
                <a:latin typeface="幼圆" pitchFamily="49" charset="-122"/>
                <a:ea typeface="幼圆" pitchFamily="49" charset="-122"/>
              </a:rPr>
              <a:t>“三不伤害”卡                      “三不伤害”对策</a:t>
            </a:r>
          </a:p>
        </p:txBody>
      </p:sp>
      <p:sp>
        <p:nvSpPr>
          <p:cNvPr id="1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4</a:t>
            </a:r>
            <a:r>
              <a:rPr lang="zh-CN" altLang="en-US" sz="2800" b="1" dirty="0">
                <a:solidFill>
                  <a:srgbClr val="C00000"/>
                </a:solidFill>
                <a:latin typeface="微软雅黑" pitchFamily="34" charset="-122"/>
                <a:ea typeface="微软雅黑" pitchFamily="34" charset="-122"/>
                <a:cs typeface="微软雅黑" pitchFamily="34" charset="-122"/>
              </a:rPr>
              <a:t>、三不伤害</a:t>
            </a:r>
          </a:p>
        </p:txBody>
      </p:sp>
      <p:sp>
        <p:nvSpPr>
          <p:cNvPr id="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40</a:t>
            </a:fld>
            <a:endParaRPr lang="zh-CN" altLang="en-US"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0"/>
          </p:nvPr>
        </p:nvSpPr>
        <p:spPr/>
        <p:txBody>
          <a:bodyPr/>
          <a:lstStyle/>
          <a:p>
            <a:fld id="{5D7DF6D9-E166-4525-9B02-3FD9DB8257D7}" type="slidenum">
              <a:rPr lang="zh-CN" altLang="en-US"/>
              <a:t>41</a:t>
            </a:fld>
            <a:endParaRPr lang="en-US" altLang="zh-CN"/>
          </a:p>
        </p:txBody>
      </p:sp>
      <p:pic>
        <p:nvPicPr>
          <p:cNvPr id="745476" name="15.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0" y="6705600"/>
            <a:ext cx="152400" cy="152400"/>
          </a:xfrm>
          <a:prstGeom prst="rect">
            <a:avLst/>
          </a:prstGeom>
          <a:noFill/>
        </p:spPr>
      </p:pic>
      <p:sp>
        <p:nvSpPr>
          <p:cNvPr id="6" name="矩形 5"/>
          <p:cNvSpPr/>
          <p:nvPr/>
        </p:nvSpPr>
        <p:spPr>
          <a:xfrm>
            <a:off x="395536" y="1268760"/>
            <a:ext cx="8208912" cy="5032147"/>
          </a:xfrm>
          <a:prstGeom prst="rect">
            <a:avLst/>
          </a:prstGeom>
        </p:spPr>
        <p:txBody>
          <a:bodyPr wrap="square">
            <a:spAutoFit/>
          </a:bodyPr>
          <a:lstStyle/>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加强联系，养成及时沟通习惯</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工作语言应清楚、准确、有效</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搬运重物必须互相照顾、同起同落、步调一致</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推行安全生产确认制</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用反复核实、联系复诵、确认表、标识提醒</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养成“预见”的习惯</a:t>
            </a:r>
            <a:endParaRPr lang="en-US" altLang="zh-CN" sz="2000" dirty="0">
              <a:latin typeface="微软雅黑" pitchFamily="34" charset="-122"/>
              <a:ea typeface="微软雅黑" pitchFamily="34" charset="-122"/>
              <a:cs typeface="微软雅黑" pitchFamily="34" charset="-122"/>
            </a:endParaRP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养成工作完毕检查的习惯</a:t>
            </a:r>
            <a:endParaRPr lang="en-US" altLang="zh-CN" sz="2000" dirty="0">
              <a:latin typeface="微软雅黑" pitchFamily="34" charset="-122"/>
              <a:ea typeface="微软雅黑" pitchFamily="34" charset="-122"/>
              <a:cs typeface="微软雅黑" pitchFamily="34" charset="-122"/>
            </a:endParaRP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保持安全文明的工作环境</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养成动作均匀平稳的工作习惯</a:t>
            </a:r>
            <a:endParaRPr lang="en-US" altLang="zh-CN" sz="2000" dirty="0">
              <a:latin typeface="微软雅黑" pitchFamily="34" charset="-122"/>
              <a:ea typeface="微软雅黑" pitchFamily="34" charset="-122"/>
              <a:cs typeface="微软雅黑" pitchFamily="34" charset="-122"/>
            </a:endParaRP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正确使用防护用品</a:t>
            </a:r>
          </a:p>
        </p:txBody>
      </p:sp>
      <p:sp>
        <p:nvSpPr>
          <p:cNvPr id="8" name="矩形 7"/>
          <p:cNvSpPr/>
          <p:nvPr/>
        </p:nvSpPr>
        <p:spPr>
          <a:xfrm>
            <a:off x="395536" y="591071"/>
            <a:ext cx="6552728" cy="461665"/>
          </a:xfrm>
          <a:prstGeom prst="rect">
            <a:avLst/>
          </a:prstGeom>
        </p:spPr>
        <p:txBody>
          <a:bodyPr wrap="square">
            <a:spAutoFit/>
          </a:bodyPr>
          <a:lstStyle/>
          <a:p>
            <a:r>
              <a:rPr lang="en-US" altLang="zh-CN" sz="2400" b="1" dirty="0">
                <a:solidFill>
                  <a:srgbClr val="FF0000"/>
                </a:solidFill>
                <a:latin typeface="华文新魏" pitchFamily="2" charset="-122"/>
                <a:ea typeface="华文新魏" pitchFamily="2" charset="-122"/>
              </a:rPr>
              <a:t> </a:t>
            </a:r>
            <a:r>
              <a:rPr lang="zh-CN" altLang="en-US" sz="2400" b="1" dirty="0">
                <a:solidFill>
                  <a:srgbClr val="FF0000"/>
                </a:solidFill>
                <a:latin typeface="华文新魏" pitchFamily="2" charset="-122"/>
                <a:ea typeface="华文新魏" pitchFamily="2" charset="-122"/>
              </a:rPr>
              <a:t>培养安全习惯是</a:t>
            </a:r>
            <a:r>
              <a:rPr lang="zh-CN" altLang="en-US" sz="2400" b="1" dirty="0">
                <a:solidFill>
                  <a:srgbClr val="FF0000"/>
                </a:solidFill>
                <a:latin typeface="Times New Roman" pitchFamily="18" charset="0"/>
                <a:ea typeface="华文新魏" pitchFamily="2" charset="-122"/>
              </a:rPr>
              <a:t>“</a:t>
            </a:r>
            <a:r>
              <a:rPr lang="zh-CN" altLang="en-US" sz="2400" b="1" dirty="0">
                <a:solidFill>
                  <a:srgbClr val="FF0000"/>
                </a:solidFill>
                <a:latin typeface="华文新魏" pitchFamily="2" charset="-122"/>
                <a:ea typeface="华文新魏" pitchFamily="2" charset="-122"/>
              </a:rPr>
              <a:t>三不伤害</a:t>
            </a:r>
            <a:r>
              <a:rPr lang="zh-CN" altLang="en-US" sz="2400" b="1" dirty="0">
                <a:solidFill>
                  <a:srgbClr val="FF0000"/>
                </a:solidFill>
                <a:latin typeface="Times New Roman" pitchFamily="18" charset="0"/>
                <a:ea typeface="华文新魏" pitchFamily="2" charset="-122"/>
              </a:rPr>
              <a:t>”</a:t>
            </a:r>
            <a:r>
              <a:rPr lang="zh-CN" altLang="en-US" sz="2400" b="1" dirty="0">
                <a:solidFill>
                  <a:srgbClr val="FF0000"/>
                </a:solidFill>
                <a:latin typeface="华文新魏" pitchFamily="2" charset="-122"/>
                <a:ea typeface="华文新魏" pitchFamily="2" charset="-122"/>
              </a:rPr>
              <a:t>的重要措施</a:t>
            </a:r>
            <a:endParaRPr lang="zh-CN" altLang="en-US" sz="2400" dirty="0"/>
          </a:p>
        </p:txBody>
      </p:sp>
    </p:spTree>
  </p:cSld>
  <p:clrMapOvr>
    <a:masterClrMapping/>
  </p:clrMapOvr>
  <p:transition advClick="0" advTm="29000">
    <p:random/>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4547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0"/>
          </p:nvPr>
        </p:nvSpPr>
        <p:spPr>
          <a:prstGeom prst="rect">
            <a:avLst/>
          </a:prstGeom>
        </p:spPr>
        <p:txBody>
          <a:bodyPr/>
          <a:lstStyle/>
          <a:p>
            <a:fld id="{7C295CC9-3E7D-4308-B3F0-A3F69D891F79}" type="slidenum">
              <a:rPr lang="zh-CN" altLang="en-US"/>
              <a:t>42</a:t>
            </a:fld>
            <a:endParaRPr lang="en-US" altLang="zh-CN"/>
          </a:p>
        </p:txBody>
      </p:sp>
      <p:sp>
        <p:nvSpPr>
          <p:cNvPr id="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、危险预知，追求“</a:t>
            </a:r>
            <a:r>
              <a:rPr lang="en-US" altLang="zh-CN" sz="2800" b="1" dirty="0">
                <a:solidFill>
                  <a:srgbClr val="C00000"/>
                </a:solidFill>
                <a:latin typeface="微软雅黑" pitchFamily="34" charset="-122"/>
                <a:ea typeface="微软雅黑" pitchFamily="34" charset="-122"/>
                <a:cs typeface="微软雅黑" pitchFamily="34" charset="-122"/>
              </a:rPr>
              <a:t>0</a:t>
            </a:r>
            <a:r>
              <a:rPr lang="zh-CN" altLang="en-US" sz="2800" b="1" dirty="0">
                <a:solidFill>
                  <a:srgbClr val="C00000"/>
                </a:solidFill>
                <a:latin typeface="微软雅黑" pitchFamily="34" charset="-122"/>
                <a:ea typeface="微软雅黑" pitchFamily="34" charset="-122"/>
                <a:cs typeface="微软雅黑" pitchFamily="34" charset="-122"/>
              </a:rPr>
              <a:t>事故”</a:t>
            </a:r>
          </a:p>
        </p:txBody>
      </p:sp>
      <p:sp>
        <p:nvSpPr>
          <p:cNvPr id="8" name="矩形 7"/>
          <p:cNvSpPr/>
          <p:nvPr/>
        </p:nvSpPr>
        <p:spPr>
          <a:xfrm>
            <a:off x="323528" y="1268760"/>
            <a:ext cx="8136904" cy="5247590"/>
          </a:xfrm>
          <a:prstGeom prst="rect">
            <a:avLst/>
          </a:prstGeom>
        </p:spPr>
        <p:txBody>
          <a:bodyPr wrap="square">
            <a:spAutoFit/>
          </a:bodyPr>
          <a:lstStyle/>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危险预知活动（</a:t>
            </a:r>
            <a:r>
              <a:rPr lang="en-US" altLang="zh-CN" sz="2000" dirty="0" err="1">
                <a:latin typeface="微软雅黑" pitchFamily="34" charset="-122"/>
                <a:ea typeface="微软雅黑" pitchFamily="34" charset="-122"/>
                <a:cs typeface="微软雅黑" pitchFamily="34" charset="-122"/>
              </a:rPr>
              <a:t>Kiken</a:t>
            </a:r>
            <a:r>
              <a:rPr lang="en-US" altLang="zh-CN" sz="2000" dirty="0">
                <a:latin typeface="微软雅黑" pitchFamily="34" charset="-122"/>
                <a:ea typeface="微软雅黑" pitchFamily="34" charset="-122"/>
                <a:cs typeface="微软雅黑" pitchFamily="34" charset="-122"/>
              </a:rPr>
              <a:t> </a:t>
            </a:r>
            <a:r>
              <a:rPr lang="en-US" altLang="zh-CN" sz="2000" dirty="0" err="1">
                <a:latin typeface="微软雅黑" pitchFamily="34" charset="-122"/>
                <a:ea typeface="微软雅黑" pitchFamily="34" charset="-122"/>
                <a:cs typeface="微软雅黑" pitchFamily="34" charset="-122"/>
              </a:rPr>
              <a:t>Yochi</a:t>
            </a:r>
            <a:r>
              <a:rPr lang="en-US" altLang="zh-CN" sz="2000" dirty="0">
                <a:latin typeface="微软雅黑" pitchFamily="34" charset="-122"/>
                <a:ea typeface="微软雅黑" pitchFamily="34" charset="-122"/>
                <a:cs typeface="微软雅黑" pitchFamily="34" charset="-122"/>
              </a:rPr>
              <a:t> </a:t>
            </a:r>
            <a:r>
              <a:rPr lang="en-US" altLang="zh-CN" sz="2000" dirty="0" err="1">
                <a:latin typeface="微软雅黑" pitchFamily="34" charset="-122"/>
                <a:ea typeface="微软雅黑" pitchFamily="34" charset="-122"/>
                <a:cs typeface="微软雅黑" pitchFamily="34" charset="-122"/>
              </a:rPr>
              <a:t>Trainning</a:t>
            </a:r>
            <a:r>
              <a:rPr lang="zh-CN" altLang="en-US" sz="2000" dirty="0">
                <a:latin typeface="微软雅黑" pitchFamily="34" charset="-122"/>
                <a:ea typeface="微软雅黑" pitchFamily="34" charset="-122"/>
                <a:cs typeface="微软雅黑" pitchFamily="34" charset="-122"/>
              </a:rPr>
              <a:t>，简称</a:t>
            </a:r>
            <a:r>
              <a:rPr lang="en-US" altLang="zh-CN" sz="2000" dirty="0">
                <a:latin typeface="微软雅黑" pitchFamily="34" charset="-122"/>
                <a:ea typeface="微软雅黑" pitchFamily="34" charset="-122"/>
                <a:cs typeface="微软雅黑" pitchFamily="34" charset="-122"/>
              </a:rPr>
              <a:t>KYT</a:t>
            </a:r>
            <a:r>
              <a:rPr lang="zh-CN" altLang="en-US" sz="2000" dirty="0">
                <a:latin typeface="微软雅黑" pitchFamily="34" charset="-122"/>
                <a:ea typeface="微软雅黑" pitchFamily="34" charset="-122"/>
                <a:cs typeface="微软雅黑" pitchFamily="34" charset="-122"/>
              </a:rPr>
              <a:t>）</a:t>
            </a:r>
            <a:endParaRPr lang="en-US" altLang="zh-CN" sz="2000" dirty="0">
              <a:latin typeface="微软雅黑" pitchFamily="34" charset="-122"/>
              <a:ea typeface="微软雅黑" pitchFamily="34" charset="-122"/>
              <a:cs typeface="微软雅黑" pitchFamily="34" charset="-122"/>
            </a:endParaRP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针对生产的特点和作业工艺的全过程，以其危险性为对象，以作业班组为基本组织形式而开展的一项群众性的安全教育和训练活动</a:t>
            </a:r>
            <a:endParaRPr lang="en-US" altLang="zh-CN" dirty="0">
              <a:latin typeface="微软雅黑" pitchFamily="34" charset="-122"/>
              <a:ea typeface="微软雅黑" pitchFamily="34" charset="-122"/>
            </a:endParaRP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全员参与的“自我管理”活动</a:t>
            </a:r>
            <a:endParaRPr lang="en-US" altLang="zh-CN" dirty="0">
              <a:latin typeface="微软雅黑" pitchFamily="34" charset="-122"/>
              <a:ea typeface="微软雅黑" pitchFamily="34" charset="-122"/>
            </a:endParaRP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适用于企业生产全过程的所有作业 </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危险预知训练的目的</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解决员工本来“知道”“会做”，但没做的问题</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提高员工感知危险的敏锐程度</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提高员工工作中的注意力</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提高员工解决问题的能力</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加强员工付诸实践的热情</a:t>
            </a:r>
          </a:p>
          <a:p>
            <a:pPr marL="742950" lvl="1" indent="-285750">
              <a:lnSpc>
                <a:spcPct val="150000"/>
              </a:lnSpc>
              <a:buSzPct val="85000"/>
              <a:buFont typeface="Wingdings" charset="2"/>
              <a:buChar char="Ø"/>
              <a:defRPr/>
            </a:pPr>
            <a:r>
              <a:rPr lang="zh-CN" altLang="en-US" dirty="0">
                <a:latin typeface="微软雅黑" pitchFamily="34" charset="-122"/>
                <a:ea typeface="微软雅黑" pitchFamily="34" charset="-122"/>
              </a:rPr>
              <a:t>建立预防型、参与型的企业安全文化</a:t>
            </a:r>
          </a:p>
        </p:txBody>
      </p:sp>
      <p:pic>
        <p:nvPicPr>
          <p:cNvPr id="3073" name="图片 3072"/>
          <p:cNvPicPr>
            <a:picLocks noGrp="1" noChangeAspect="1"/>
          </p:cNvPicPr>
          <p:nvPr/>
        </p:nvPicPr>
        <p:blipFill>
          <a:blip r:embed="rId3"/>
          <a:stretch>
            <a:fillRect/>
          </a:stretch>
        </p:blipFill>
        <p:spPr>
          <a:xfrm>
            <a:off x="6223000" y="3784600"/>
            <a:ext cx="2692400" cy="2654300"/>
          </a:xfrm>
          <a:prstGeom prst="rect">
            <a:avLst/>
          </a:prstGeom>
          <a:noFill/>
          <a:ln w="12700">
            <a:noFill/>
          </a:ln>
        </p:spPr>
      </p:pic>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灯片编号占位符 3"/>
          <p:cNvSpPr>
            <a:spLocks noGrp="1"/>
          </p:cNvSpPr>
          <p:nvPr>
            <p:ph type="sldNum" sz="quarter" idx="4294967295"/>
          </p:nvPr>
        </p:nvSpPr>
        <p:spPr>
          <a:xfrm>
            <a:off x="6553200" y="6429201"/>
            <a:ext cx="2133600" cy="384175"/>
          </a:xfrm>
          <a:prstGeom prst="rect">
            <a:avLst/>
          </a:prstGeom>
        </p:spPr>
        <p:txBody>
          <a:bodyPr/>
          <a:lstStyle/>
          <a:p>
            <a:fld id="{96839726-661B-44FF-8F89-33765AC31801}" type="slidenum">
              <a:rPr lang="zh-CN" altLang="en-US" sz="1600">
                <a:latin typeface="微软雅黑" pitchFamily="34" charset="-122"/>
                <a:ea typeface="微软雅黑" pitchFamily="34" charset="-122"/>
              </a:rPr>
              <a:t>43</a:t>
            </a:fld>
            <a:endParaRPr lang="en-US" altLang="zh-CN" sz="1600">
              <a:latin typeface="微软雅黑" pitchFamily="34" charset="-122"/>
              <a:ea typeface="微软雅黑" pitchFamily="34" charset="-122"/>
            </a:endParaRPr>
          </a:p>
        </p:txBody>
      </p:sp>
      <p:sp>
        <p:nvSpPr>
          <p:cNvPr id="845828" name="AutoShape 4"/>
          <p:cNvSpPr>
            <a:spLocks noChangeArrowheads="1"/>
          </p:cNvSpPr>
          <p:nvPr/>
        </p:nvSpPr>
        <p:spPr bwMode="auto">
          <a:xfrm>
            <a:off x="3505200" y="1098376"/>
            <a:ext cx="838200" cy="533400"/>
          </a:xfrm>
          <a:custGeom>
            <a:avLst/>
            <a:gdLst>
              <a:gd name="G0" fmla="+- 15995 0 0"/>
              <a:gd name="G1" fmla="+- 5464 0 0"/>
              <a:gd name="G2" fmla="+- 21600 0 5464"/>
              <a:gd name="G3" fmla="+- 10800 0 5464"/>
              <a:gd name="G4" fmla="+- 21600 0 15995"/>
              <a:gd name="G5" fmla="*/ G4 G3 10800"/>
              <a:gd name="G6" fmla="+- 21600 0 G5"/>
              <a:gd name="T0" fmla="*/ 15995 w 21600"/>
              <a:gd name="T1" fmla="*/ 0 h 21600"/>
              <a:gd name="T2" fmla="*/ 0 w 21600"/>
              <a:gd name="T3" fmla="*/ 10800 h 21600"/>
              <a:gd name="T4" fmla="*/ 1599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a:effectLst/>
        </p:spPr>
        <p:txBody>
          <a:bodyPr wrap="none" anchor="ctr"/>
          <a:lstStyle/>
          <a:p>
            <a:endParaRPr lang="zh-CN" altLang="en-US" sz="1600">
              <a:latin typeface="微软雅黑" pitchFamily="34" charset="-122"/>
              <a:ea typeface="微软雅黑" pitchFamily="34" charset="-122"/>
            </a:endParaRPr>
          </a:p>
        </p:txBody>
      </p:sp>
      <p:sp>
        <p:nvSpPr>
          <p:cNvPr id="845829" name="Rectangle 5"/>
          <p:cNvSpPr>
            <a:spLocks noChangeArrowheads="1"/>
          </p:cNvSpPr>
          <p:nvPr/>
        </p:nvSpPr>
        <p:spPr bwMode="auto">
          <a:xfrm>
            <a:off x="4419600" y="1124917"/>
            <a:ext cx="4267200" cy="309563"/>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曾经发生事故的作业</a:t>
            </a:r>
          </a:p>
        </p:txBody>
      </p:sp>
      <p:sp>
        <p:nvSpPr>
          <p:cNvPr id="845830" name="Rectangle 6"/>
          <p:cNvSpPr>
            <a:spLocks noChangeArrowheads="1"/>
          </p:cNvSpPr>
          <p:nvPr/>
        </p:nvSpPr>
        <p:spPr bwMode="auto">
          <a:xfrm>
            <a:off x="4419600" y="1429717"/>
            <a:ext cx="4267200" cy="309563"/>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危险和危险设备作业</a:t>
            </a:r>
          </a:p>
        </p:txBody>
      </p:sp>
      <p:sp>
        <p:nvSpPr>
          <p:cNvPr id="845831" name="Rectangle 7"/>
          <p:cNvSpPr>
            <a:spLocks noChangeArrowheads="1"/>
          </p:cNvSpPr>
          <p:nvPr/>
        </p:nvSpPr>
        <p:spPr bwMode="auto">
          <a:xfrm>
            <a:off x="4419600" y="1734517"/>
            <a:ext cx="4267200" cy="309563"/>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使用新设备</a:t>
            </a:r>
            <a:r>
              <a:rPr lang="en-US" altLang="zh-CN" sz="1600">
                <a:solidFill>
                  <a:schemeClr val="accent2"/>
                </a:solidFill>
                <a:latin typeface="微软雅黑" pitchFamily="34" charset="-122"/>
                <a:ea typeface="微软雅黑" pitchFamily="34" charset="-122"/>
              </a:rPr>
              <a:t>/</a:t>
            </a:r>
            <a:r>
              <a:rPr lang="zh-CN" altLang="en-US" sz="1600">
                <a:solidFill>
                  <a:schemeClr val="accent2"/>
                </a:solidFill>
                <a:latin typeface="微软雅黑" pitchFamily="34" charset="-122"/>
                <a:ea typeface="微软雅黑" pitchFamily="34" charset="-122"/>
              </a:rPr>
              <a:t>材料</a:t>
            </a:r>
            <a:r>
              <a:rPr lang="en-US" altLang="zh-CN" sz="1600">
                <a:solidFill>
                  <a:schemeClr val="accent2"/>
                </a:solidFill>
                <a:latin typeface="微软雅黑" pitchFamily="34" charset="-122"/>
                <a:ea typeface="微软雅黑" pitchFamily="34" charset="-122"/>
              </a:rPr>
              <a:t>/</a:t>
            </a:r>
            <a:r>
              <a:rPr lang="zh-CN" altLang="en-US" sz="1600">
                <a:solidFill>
                  <a:schemeClr val="accent2"/>
                </a:solidFill>
                <a:latin typeface="微软雅黑" pitchFamily="34" charset="-122"/>
                <a:ea typeface="微软雅黑" pitchFamily="34" charset="-122"/>
              </a:rPr>
              <a:t>工艺</a:t>
            </a:r>
            <a:r>
              <a:rPr lang="en-US" altLang="zh-CN" sz="1600">
                <a:solidFill>
                  <a:schemeClr val="accent2"/>
                </a:solidFill>
                <a:latin typeface="微软雅黑" pitchFamily="34" charset="-122"/>
                <a:ea typeface="微软雅黑" pitchFamily="34" charset="-122"/>
              </a:rPr>
              <a:t>/</a:t>
            </a:r>
            <a:r>
              <a:rPr lang="zh-CN" altLang="en-US" sz="1600">
                <a:solidFill>
                  <a:schemeClr val="accent2"/>
                </a:solidFill>
                <a:latin typeface="微软雅黑" pitchFamily="34" charset="-122"/>
                <a:ea typeface="微软雅黑" pitchFamily="34" charset="-122"/>
              </a:rPr>
              <a:t>技术的作业</a:t>
            </a:r>
          </a:p>
        </p:txBody>
      </p:sp>
      <p:sp>
        <p:nvSpPr>
          <p:cNvPr id="845832" name="Rectangle 8"/>
          <p:cNvSpPr>
            <a:spLocks noChangeArrowheads="1"/>
          </p:cNvSpPr>
          <p:nvPr/>
        </p:nvSpPr>
        <p:spPr bwMode="auto">
          <a:xfrm>
            <a:off x="533400" y="1098376"/>
            <a:ext cx="2895600" cy="609600"/>
          </a:xfrm>
          <a:prstGeom prst="rect">
            <a:avLst/>
          </a:prstGeom>
          <a:solidFill>
            <a:schemeClr val="accent2"/>
          </a:solidFill>
          <a:ln w="12700">
            <a:solidFill>
              <a:schemeClr val="tx2"/>
            </a:solidFill>
            <a:miter lim="800000"/>
          </a:ln>
          <a:effectLst/>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rPr>
              <a:t>确定分析作业项目</a:t>
            </a:r>
          </a:p>
        </p:txBody>
      </p:sp>
      <p:sp>
        <p:nvSpPr>
          <p:cNvPr id="845833" name="AutoShape 9"/>
          <p:cNvSpPr>
            <a:spLocks noChangeArrowheads="1"/>
          </p:cNvSpPr>
          <p:nvPr/>
        </p:nvSpPr>
        <p:spPr bwMode="auto">
          <a:xfrm>
            <a:off x="838200" y="1860376"/>
            <a:ext cx="2286000" cy="457200"/>
          </a:xfrm>
          <a:prstGeom prst="downArrow">
            <a:avLst>
              <a:gd name="adj1" fmla="val 58972"/>
              <a:gd name="adj2" fmla="val 40972"/>
            </a:avLst>
          </a:prstGeom>
          <a:solidFill>
            <a:srgbClr val="FFFF00"/>
          </a:solidFill>
          <a:ln w="9525">
            <a:solidFill>
              <a:schemeClr val="tx1"/>
            </a:solidFill>
            <a:miter lim="800000"/>
          </a:ln>
          <a:effectLst/>
        </p:spPr>
        <p:txBody>
          <a:bodyPr vert="eaVert" wrap="none" anchor="ctr"/>
          <a:lstStyle/>
          <a:p>
            <a:endParaRPr lang="zh-CN" altLang="en-US" sz="1600">
              <a:latin typeface="微软雅黑" pitchFamily="34" charset="-122"/>
              <a:ea typeface="微软雅黑" pitchFamily="34" charset="-122"/>
            </a:endParaRPr>
          </a:p>
        </p:txBody>
      </p:sp>
      <p:sp>
        <p:nvSpPr>
          <p:cNvPr id="845834" name="Rectangle 10"/>
          <p:cNvSpPr>
            <a:spLocks noChangeArrowheads="1"/>
          </p:cNvSpPr>
          <p:nvPr/>
        </p:nvSpPr>
        <p:spPr bwMode="auto">
          <a:xfrm>
            <a:off x="533400" y="2469976"/>
            <a:ext cx="2895600" cy="609600"/>
          </a:xfrm>
          <a:prstGeom prst="rect">
            <a:avLst/>
          </a:prstGeom>
          <a:solidFill>
            <a:schemeClr val="accent2"/>
          </a:solidFill>
          <a:ln w="12700">
            <a:solidFill>
              <a:schemeClr val="tx2"/>
            </a:solidFill>
            <a:miter lim="800000"/>
          </a:ln>
          <a:effectLst/>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rPr>
              <a:t>进行作业调查</a:t>
            </a:r>
          </a:p>
        </p:txBody>
      </p:sp>
      <p:sp>
        <p:nvSpPr>
          <p:cNvPr id="845835" name="Rectangle 11"/>
          <p:cNvSpPr>
            <a:spLocks noChangeArrowheads="1"/>
          </p:cNvSpPr>
          <p:nvPr/>
        </p:nvSpPr>
        <p:spPr bwMode="auto">
          <a:xfrm>
            <a:off x="533400" y="3841576"/>
            <a:ext cx="2895600" cy="609600"/>
          </a:xfrm>
          <a:prstGeom prst="rect">
            <a:avLst/>
          </a:prstGeom>
          <a:solidFill>
            <a:schemeClr val="accent2"/>
          </a:solidFill>
          <a:ln w="12700">
            <a:solidFill>
              <a:schemeClr val="tx2"/>
            </a:solidFill>
            <a:miter lim="800000"/>
          </a:ln>
          <a:effectLst/>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rPr>
              <a:t>进行作业观察</a:t>
            </a:r>
          </a:p>
        </p:txBody>
      </p:sp>
      <p:sp>
        <p:nvSpPr>
          <p:cNvPr id="845836" name="Rectangle 12"/>
          <p:cNvSpPr>
            <a:spLocks noChangeArrowheads="1"/>
          </p:cNvSpPr>
          <p:nvPr/>
        </p:nvSpPr>
        <p:spPr bwMode="auto">
          <a:xfrm>
            <a:off x="533400" y="5136976"/>
            <a:ext cx="2895600" cy="609600"/>
          </a:xfrm>
          <a:prstGeom prst="rect">
            <a:avLst/>
          </a:prstGeom>
          <a:solidFill>
            <a:schemeClr val="accent2"/>
          </a:solidFill>
          <a:ln w="12700">
            <a:solidFill>
              <a:schemeClr val="tx2"/>
            </a:solidFill>
            <a:miter lim="800000"/>
          </a:ln>
          <a:effectLst/>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rPr>
              <a:t>进行分析研究</a:t>
            </a:r>
          </a:p>
        </p:txBody>
      </p:sp>
      <p:sp>
        <p:nvSpPr>
          <p:cNvPr id="845837" name="Rectangle 13"/>
          <p:cNvSpPr>
            <a:spLocks noChangeArrowheads="1"/>
          </p:cNvSpPr>
          <p:nvPr/>
        </p:nvSpPr>
        <p:spPr bwMode="auto">
          <a:xfrm>
            <a:off x="533400" y="6203776"/>
            <a:ext cx="2895600" cy="609600"/>
          </a:xfrm>
          <a:prstGeom prst="rect">
            <a:avLst/>
          </a:prstGeom>
          <a:solidFill>
            <a:schemeClr val="accent2"/>
          </a:solidFill>
          <a:ln w="12700">
            <a:solidFill>
              <a:schemeClr val="tx2"/>
            </a:solidFill>
            <a:miter lim="800000"/>
          </a:ln>
          <a:effectLst/>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sz="2000">
                <a:solidFill>
                  <a:schemeClr val="bg1"/>
                </a:solidFill>
                <a:latin typeface="微软雅黑" pitchFamily="34" charset="-122"/>
                <a:ea typeface="微软雅黑" pitchFamily="34" charset="-122"/>
              </a:rPr>
              <a:t>作业过程改进</a:t>
            </a:r>
          </a:p>
        </p:txBody>
      </p:sp>
      <p:sp>
        <p:nvSpPr>
          <p:cNvPr id="845838" name="Rectangle 14"/>
          <p:cNvSpPr>
            <a:spLocks noChangeArrowheads="1"/>
          </p:cNvSpPr>
          <p:nvPr/>
        </p:nvSpPr>
        <p:spPr bwMode="auto">
          <a:xfrm>
            <a:off x="4419600" y="2039317"/>
            <a:ext cx="4267200" cy="309563"/>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操作复杂困难的作业</a:t>
            </a:r>
            <a:r>
              <a:rPr lang="en-US" altLang="zh-CN" sz="1600">
                <a:solidFill>
                  <a:schemeClr val="accent2"/>
                </a:solidFill>
                <a:latin typeface="微软雅黑" pitchFamily="34" charset="-122"/>
                <a:ea typeface="微软雅黑" pitchFamily="34" charset="-122"/>
              </a:rPr>
              <a:t>/</a:t>
            </a:r>
            <a:r>
              <a:rPr lang="zh-CN" altLang="en-US" sz="1600">
                <a:solidFill>
                  <a:schemeClr val="accent2"/>
                </a:solidFill>
                <a:latin typeface="微软雅黑" pitchFamily="34" charset="-122"/>
                <a:ea typeface="微软雅黑" pitchFamily="34" charset="-122"/>
              </a:rPr>
              <a:t>紧张的作业</a:t>
            </a:r>
          </a:p>
        </p:txBody>
      </p:sp>
      <p:sp>
        <p:nvSpPr>
          <p:cNvPr id="845839" name="AutoShape 15"/>
          <p:cNvSpPr>
            <a:spLocks noChangeArrowheads="1"/>
          </p:cNvSpPr>
          <p:nvPr/>
        </p:nvSpPr>
        <p:spPr bwMode="auto">
          <a:xfrm>
            <a:off x="3505200" y="2469976"/>
            <a:ext cx="838200" cy="533400"/>
          </a:xfrm>
          <a:custGeom>
            <a:avLst/>
            <a:gdLst>
              <a:gd name="G0" fmla="+- 15995 0 0"/>
              <a:gd name="G1" fmla="+- 5464 0 0"/>
              <a:gd name="G2" fmla="+- 21600 0 5464"/>
              <a:gd name="G3" fmla="+- 10800 0 5464"/>
              <a:gd name="G4" fmla="+- 21600 0 15995"/>
              <a:gd name="G5" fmla="*/ G4 G3 10800"/>
              <a:gd name="G6" fmla="+- 21600 0 G5"/>
              <a:gd name="T0" fmla="*/ 15995 w 21600"/>
              <a:gd name="T1" fmla="*/ 0 h 21600"/>
              <a:gd name="T2" fmla="*/ 0 w 21600"/>
              <a:gd name="T3" fmla="*/ 10800 h 21600"/>
              <a:gd name="T4" fmla="*/ 1599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a:effectLst/>
        </p:spPr>
        <p:txBody>
          <a:bodyPr wrap="none" anchor="ctr"/>
          <a:lstStyle/>
          <a:p>
            <a:endParaRPr lang="zh-CN" altLang="en-US" sz="1600">
              <a:latin typeface="微软雅黑" pitchFamily="34" charset="-122"/>
              <a:ea typeface="微软雅黑" pitchFamily="34" charset="-122"/>
            </a:endParaRPr>
          </a:p>
        </p:txBody>
      </p:sp>
      <p:sp>
        <p:nvSpPr>
          <p:cNvPr id="845840" name="Rectangle 16"/>
          <p:cNvSpPr>
            <a:spLocks noChangeArrowheads="1"/>
          </p:cNvSpPr>
          <p:nvPr/>
        </p:nvSpPr>
        <p:spPr bwMode="auto">
          <a:xfrm>
            <a:off x="4419600" y="24652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调查作业过程、内容</a:t>
            </a:r>
          </a:p>
        </p:txBody>
      </p:sp>
      <p:sp>
        <p:nvSpPr>
          <p:cNvPr id="845841" name="Rectangle 17"/>
          <p:cNvSpPr>
            <a:spLocks noChangeArrowheads="1"/>
          </p:cNvSpPr>
          <p:nvPr/>
        </p:nvSpPr>
        <p:spPr bwMode="auto">
          <a:xfrm>
            <a:off x="4419600" y="27700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调查与作业有关的规程和制度</a:t>
            </a:r>
          </a:p>
        </p:txBody>
      </p:sp>
      <p:sp>
        <p:nvSpPr>
          <p:cNvPr id="845842" name="Rectangle 18"/>
          <p:cNvSpPr>
            <a:spLocks noChangeArrowheads="1"/>
          </p:cNvSpPr>
          <p:nvPr/>
        </p:nvSpPr>
        <p:spPr bwMode="auto">
          <a:xfrm>
            <a:off x="4419600" y="30748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调查设备、工艺和环境情况</a:t>
            </a:r>
          </a:p>
        </p:txBody>
      </p:sp>
      <p:sp>
        <p:nvSpPr>
          <p:cNvPr id="845843" name="Rectangle 19"/>
          <p:cNvSpPr>
            <a:spLocks noChangeArrowheads="1"/>
          </p:cNvSpPr>
          <p:nvPr/>
        </p:nvSpPr>
        <p:spPr bwMode="auto">
          <a:xfrm>
            <a:off x="4419600" y="33796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调查曾发生的事故及其原因</a:t>
            </a:r>
          </a:p>
        </p:txBody>
      </p:sp>
      <p:sp>
        <p:nvSpPr>
          <p:cNvPr id="845844" name="AutoShape 20"/>
          <p:cNvSpPr>
            <a:spLocks noChangeArrowheads="1"/>
          </p:cNvSpPr>
          <p:nvPr/>
        </p:nvSpPr>
        <p:spPr bwMode="auto">
          <a:xfrm>
            <a:off x="3505200" y="3841576"/>
            <a:ext cx="838200" cy="533400"/>
          </a:xfrm>
          <a:custGeom>
            <a:avLst/>
            <a:gdLst>
              <a:gd name="G0" fmla="+- 15995 0 0"/>
              <a:gd name="G1" fmla="+- 5464 0 0"/>
              <a:gd name="G2" fmla="+- 21600 0 5464"/>
              <a:gd name="G3" fmla="+- 10800 0 5464"/>
              <a:gd name="G4" fmla="+- 21600 0 15995"/>
              <a:gd name="G5" fmla="*/ G4 G3 10800"/>
              <a:gd name="G6" fmla="+- 21600 0 G5"/>
              <a:gd name="T0" fmla="*/ 15995 w 21600"/>
              <a:gd name="T1" fmla="*/ 0 h 21600"/>
              <a:gd name="T2" fmla="*/ 0 w 21600"/>
              <a:gd name="T3" fmla="*/ 10800 h 21600"/>
              <a:gd name="T4" fmla="*/ 1599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a:effectLst/>
        </p:spPr>
        <p:txBody>
          <a:bodyPr wrap="none" anchor="ctr"/>
          <a:lstStyle/>
          <a:p>
            <a:endParaRPr lang="zh-CN" altLang="en-US" sz="1600">
              <a:latin typeface="微软雅黑" pitchFamily="34" charset="-122"/>
              <a:ea typeface="微软雅黑" pitchFamily="34" charset="-122"/>
            </a:endParaRPr>
          </a:p>
        </p:txBody>
      </p:sp>
      <p:sp>
        <p:nvSpPr>
          <p:cNvPr id="845845" name="Rectangle 21"/>
          <p:cNvSpPr>
            <a:spLocks noChangeArrowheads="1"/>
          </p:cNvSpPr>
          <p:nvPr/>
        </p:nvSpPr>
        <p:spPr bwMode="auto">
          <a:xfrm>
            <a:off x="4419600" y="39130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目视作业全过程并记录动作要素和时间</a:t>
            </a:r>
          </a:p>
        </p:txBody>
      </p:sp>
      <p:sp>
        <p:nvSpPr>
          <p:cNvPr id="845846" name="Rectangle 22"/>
          <p:cNvSpPr>
            <a:spLocks noChangeArrowheads="1"/>
          </p:cNvSpPr>
          <p:nvPr/>
        </p:nvSpPr>
        <p:spPr bwMode="auto">
          <a:xfrm>
            <a:off x="4419600" y="4217814"/>
            <a:ext cx="4267200" cy="309562"/>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录象动作全过程，然后放映，观察和记录</a:t>
            </a:r>
          </a:p>
        </p:txBody>
      </p:sp>
      <p:sp>
        <p:nvSpPr>
          <p:cNvPr id="845847" name="AutoShape 23"/>
          <p:cNvSpPr>
            <a:spLocks noChangeArrowheads="1"/>
          </p:cNvSpPr>
          <p:nvPr/>
        </p:nvSpPr>
        <p:spPr bwMode="auto">
          <a:xfrm>
            <a:off x="3505200" y="5136976"/>
            <a:ext cx="838200" cy="533400"/>
          </a:xfrm>
          <a:custGeom>
            <a:avLst/>
            <a:gdLst>
              <a:gd name="G0" fmla="+- 15995 0 0"/>
              <a:gd name="G1" fmla="+- 5464 0 0"/>
              <a:gd name="G2" fmla="+- 21600 0 5464"/>
              <a:gd name="G3" fmla="+- 10800 0 5464"/>
              <a:gd name="G4" fmla="+- 21600 0 15995"/>
              <a:gd name="G5" fmla="*/ G4 G3 10800"/>
              <a:gd name="G6" fmla="+- 21600 0 G5"/>
              <a:gd name="T0" fmla="*/ 15995 w 21600"/>
              <a:gd name="T1" fmla="*/ 0 h 21600"/>
              <a:gd name="T2" fmla="*/ 0 w 21600"/>
              <a:gd name="T3" fmla="*/ 10800 h 21600"/>
              <a:gd name="T4" fmla="*/ 1599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a:effectLst/>
        </p:spPr>
        <p:txBody>
          <a:bodyPr wrap="none" anchor="ctr"/>
          <a:lstStyle/>
          <a:p>
            <a:endParaRPr lang="zh-CN" altLang="en-US" sz="1600">
              <a:latin typeface="微软雅黑" pitchFamily="34" charset="-122"/>
              <a:ea typeface="微软雅黑" pitchFamily="34" charset="-122"/>
            </a:endParaRPr>
          </a:p>
        </p:txBody>
      </p:sp>
      <p:sp>
        <p:nvSpPr>
          <p:cNvPr id="845848" name="Rectangle 24"/>
          <p:cNvSpPr>
            <a:spLocks noChangeArrowheads="1"/>
          </p:cNvSpPr>
          <p:nvPr/>
        </p:nvSpPr>
        <p:spPr bwMode="auto">
          <a:xfrm>
            <a:off x="4419600" y="4908376"/>
            <a:ext cx="4267200" cy="1143000"/>
          </a:xfrm>
          <a:prstGeom prst="rect">
            <a:avLst/>
          </a:prstGeom>
          <a:noFill/>
          <a:ln w="12700">
            <a:solidFill>
              <a:schemeClr val="tx2"/>
            </a:solidFill>
            <a:miter lim="800000"/>
          </a:ln>
          <a:effectLst/>
        </p:spPr>
        <p:txBody>
          <a:bodyPr wrap="none" lIns="90488" tIns="44450" rIns="90488" bIns="44450" anchor="ctr"/>
          <a:lstStyle/>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采用</a:t>
            </a:r>
            <a:r>
              <a:rPr lang="en-US" altLang="zh-CN" sz="1600">
                <a:solidFill>
                  <a:schemeClr val="accent2"/>
                </a:solidFill>
                <a:latin typeface="微软雅黑" pitchFamily="34" charset="-122"/>
                <a:ea typeface="微软雅黑" pitchFamily="34" charset="-122"/>
              </a:rPr>
              <a:t>5W1H</a:t>
            </a:r>
            <a:r>
              <a:rPr lang="zh-CN" altLang="en-US" sz="1600">
                <a:solidFill>
                  <a:schemeClr val="accent2"/>
                </a:solidFill>
                <a:latin typeface="微软雅黑" pitchFamily="34" charset="-122"/>
                <a:ea typeface="微软雅黑" pitchFamily="34" charset="-122"/>
              </a:rPr>
              <a:t>分析法从原因、对象、地点、时</a:t>
            </a:r>
          </a:p>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间、人员、方法六方面依次进行系统提问</a:t>
            </a:r>
          </a:p>
          <a:p>
            <a:pPr eaLnBrk="0" hangingPunct="0">
              <a:lnSpc>
                <a:spcPct val="110000"/>
              </a:lnSpc>
              <a:spcBef>
                <a:spcPct val="20000"/>
              </a:spcBef>
              <a:buClr>
                <a:srgbClr val="003399"/>
              </a:buClr>
              <a:buSzPct val="100000"/>
            </a:pPr>
            <a:r>
              <a:rPr lang="zh-CN" altLang="en-US" sz="1600">
                <a:solidFill>
                  <a:schemeClr val="accent2"/>
                </a:solidFill>
                <a:latin typeface="微软雅黑" pitchFamily="34" charset="-122"/>
                <a:ea typeface="微软雅黑" pitchFamily="34" charset="-122"/>
              </a:rPr>
              <a:t>和考察</a:t>
            </a:r>
          </a:p>
        </p:txBody>
      </p:sp>
      <p:sp>
        <p:nvSpPr>
          <p:cNvPr id="845849" name="AutoShape 25"/>
          <p:cNvSpPr>
            <a:spLocks noChangeArrowheads="1"/>
          </p:cNvSpPr>
          <p:nvPr/>
        </p:nvSpPr>
        <p:spPr bwMode="auto">
          <a:xfrm>
            <a:off x="838200" y="3231976"/>
            <a:ext cx="2286000" cy="457200"/>
          </a:xfrm>
          <a:prstGeom prst="downArrow">
            <a:avLst>
              <a:gd name="adj1" fmla="val 58972"/>
              <a:gd name="adj2" fmla="val 40972"/>
            </a:avLst>
          </a:prstGeom>
          <a:solidFill>
            <a:srgbClr val="FFFF00"/>
          </a:solidFill>
          <a:ln w="9525">
            <a:solidFill>
              <a:schemeClr val="tx1"/>
            </a:solidFill>
            <a:miter lim="800000"/>
          </a:ln>
          <a:effectLst/>
        </p:spPr>
        <p:txBody>
          <a:bodyPr vert="eaVert" wrap="none" anchor="ctr"/>
          <a:lstStyle/>
          <a:p>
            <a:endParaRPr lang="zh-CN" altLang="en-US" sz="1600">
              <a:latin typeface="微软雅黑" pitchFamily="34" charset="-122"/>
              <a:ea typeface="微软雅黑" pitchFamily="34" charset="-122"/>
            </a:endParaRPr>
          </a:p>
        </p:txBody>
      </p:sp>
      <p:sp>
        <p:nvSpPr>
          <p:cNvPr id="845850" name="AutoShape 26"/>
          <p:cNvSpPr>
            <a:spLocks noChangeArrowheads="1"/>
          </p:cNvSpPr>
          <p:nvPr/>
        </p:nvSpPr>
        <p:spPr bwMode="auto">
          <a:xfrm>
            <a:off x="838200" y="4527376"/>
            <a:ext cx="2286000" cy="457200"/>
          </a:xfrm>
          <a:prstGeom prst="downArrow">
            <a:avLst>
              <a:gd name="adj1" fmla="val 58972"/>
              <a:gd name="adj2" fmla="val 40972"/>
            </a:avLst>
          </a:prstGeom>
          <a:solidFill>
            <a:srgbClr val="FFFF00"/>
          </a:solidFill>
          <a:ln w="9525">
            <a:solidFill>
              <a:schemeClr val="tx1"/>
            </a:solidFill>
            <a:miter lim="800000"/>
          </a:ln>
          <a:effectLst/>
        </p:spPr>
        <p:txBody>
          <a:bodyPr vert="eaVert" wrap="none" anchor="ctr"/>
          <a:lstStyle/>
          <a:p>
            <a:endParaRPr lang="zh-CN" altLang="en-US" sz="1600">
              <a:latin typeface="微软雅黑" pitchFamily="34" charset="-122"/>
              <a:ea typeface="微软雅黑" pitchFamily="34" charset="-122"/>
            </a:endParaRPr>
          </a:p>
        </p:txBody>
      </p:sp>
      <p:sp>
        <p:nvSpPr>
          <p:cNvPr id="845851" name="AutoShape 27"/>
          <p:cNvSpPr>
            <a:spLocks noChangeArrowheads="1"/>
          </p:cNvSpPr>
          <p:nvPr/>
        </p:nvSpPr>
        <p:spPr bwMode="auto">
          <a:xfrm>
            <a:off x="838200" y="5822776"/>
            <a:ext cx="2286000" cy="304800"/>
          </a:xfrm>
          <a:prstGeom prst="downArrow">
            <a:avLst>
              <a:gd name="adj1" fmla="val 59028"/>
              <a:gd name="adj2" fmla="val 55208"/>
            </a:avLst>
          </a:prstGeom>
          <a:solidFill>
            <a:srgbClr val="FFFF00"/>
          </a:solidFill>
          <a:ln w="9525">
            <a:solidFill>
              <a:schemeClr val="tx1"/>
            </a:solidFill>
            <a:miter lim="800000"/>
          </a:ln>
          <a:effectLst/>
        </p:spPr>
        <p:txBody>
          <a:bodyPr vert="eaVert" wrap="none" anchor="ctr"/>
          <a:lstStyle/>
          <a:p>
            <a:endParaRPr lang="zh-CN" altLang="en-US" sz="1600">
              <a:latin typeface="微软雅黑" pitchFamily="34" charset="-122"/>
              <a:ea typeface="微软雅黑" pitchFamily="34" charset="-122"/>
            </a:endParaRPr>
          </a:p>
        </p:txBody>
      </p:sp>
      <p:sp>
        <p:nvSpPr>
          <p:cNvPr id="845852" name="Rectangle 28"/>
          <p:cNvSpPr>
            <a:spLocks noChangeArrowheads="1"/>
          </p:cNvSpPr>
          <p:nvPr/>
        </p:nvSpPr>
        <p:spPr bwMode="auto">
          <a:xfrm>
            <a:off x="3505200" y="6203776"/>
            <a:ext cx="1371600" cy="609600"/>
          </a:xfrm>
          <a:prstGeom prst="rect">
            <a:avLst/>
          </a:prstGeom>
          <a:solidFill>
            <a:srgbClr val="00FFFF"/>
          </a:solidFill>
          <a:ln w="12700">
            <a:solidFill>
              <a:schemeClr val="tx2"/>
            </a:solidFill>
            <a:miter lim="800000"/>
          </a:ln>
          <a:effectLst/>
        </p:spPr>
        <p:txBody>
          <a:bodyPr wrap="none" lIns="90488" tIns="44450" rIns="90488" bIns="44450" anchor="ctr"/>
          <a:lstStyle/>
          <a:p>
            <a:pPr algn="ctr" eaLnBrk="0" hangingPunct="0">
              <a:lnSpc>
                <a:spcPct val="70000"/>
              </a:lnSpc>
              <a:spcBef>
                <a:spcPct val="20000"/>
              </a:spcBef>
              <a:buClr>
                <a:srgbClr val="003399"/>
              </a:buClr>
              <a:buSzPct val="100000"/>
            </a:pPr>
            <a:r>
              <a:rPr lang="zh-CN" altLang="en-US" sz="1600">
                <a:latin typeface="微软雅黑" pitchFamily="34" charset="-122"/>
                <a:ea typeface="微软雅黑" pitchFamily="34" charset="-122"/>
              </a:rPr>
              <a:t>取消</a:t>
            </a:r>
          </a:p>
          <a:p>
            <a:pPr algn="ctr" eaLnBrk="0" hangingPunct="0">
              <a:lnSpc>
                <a:spcPct val="70000"/>
              </a:lnSpc>
              <a:spcBef>
                <a:spcPct val="20000"/>
              </a:spcBef>
              <a:buClr>
                <a:srgbClr val="003399"/>
              </a:buClr>
              <a:buSzPct val="100000"/>
            </a:pPr>
            <a:r>
              <a:rPr lang="zh-CN" altLang="en-US" sz="1600">
                <a:latin typeface="微软雅黑" pitchFamily="34" charset="-122"/>
                <a:ea typeface="微软雅黑" pitchFamily="34" charset="-122"/>
              </a:rPr>
              <a:t>（</a:t>
            </a:r>
            <a:r>
              <a:rPr lang="en-US" altLang="zh-CN" sz="1600">
                <a:latin typeface="微软雅黑" pitchFamily="34" charset="-122"/>
                <a:ea typeface="微软雅黑" pitchFamily="34" charset="-122"/>
              </a:rPr>
              <a:t>Eliminate)</a:t>
            </a:r>
          </a:p>
        </p:txBody>
      </p:sp>
      <p:sp>
        <p:nvSpPr>
          <p:cNvPr id="845853" name="Rectangle 29"/>
          <p:cNvSpPr>
            <a:spLocks noChangeArrowheads="1"/>
          </p:cNvSpPr>
          <p:nvPr/>
        </p:nvSpPr>
        <p:spPr bwMode="auto">
          <a:xfrm>
            <a:off x="4876800" y="6203776"/>
            <a:ext cx="1371600" cy="609600"/>
          </a:xfrm>
          <a:prstGeom prst="rect">
            <a:avLst/>
          </a:prstGeom>
          <a:solidFill>
            <a:srgbClr val="00FFFF"/>
          </a:solidFill>
          <a:ln w="12700">
            <a:solidFill>
              <a:schemeClr val="tx2"/>
            </a:solidFill>
            <a:miter lim="800000"/>
          </a:ln>
          <a:effectLst/>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rPr>
              <a:t>合并</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rPr>
              <a:t>(Combine)</a:t>
            </a:r>
          </a:p>
        </p:txBody>
      </p:sp>
      <p:sp>
        <p:nvSpPr>
          <p:cNvPr id="845854" name="Rectangle 30"/>
          <p:cNvSpPr>
            <a:spLocks noChangeArrowheads="1"/>
          </p:cNvSpPr>
          <p:nvPr/>
        </p:nvSpPr>
        <p:spPr bwMode="auto">
          <a:xfrm>
            <a:off x="6248400" y="6203776"/>
            <a:ext cx="1371600" cy="609600"/>
          </a:xfrm>
          <a:prstGeom prst="rect">
            <a:avLst/>
          </a:prstGeom>
          <a:solidFill>
            <a:srgbClr val="00FFFF"/>
          </a:solidFill>
          <a:ln w="12700">
            <a:solidFill>
              <a:schemeClr val="tx2"/>
            </a:solidFill>
            <a:miter lim="800000"/>
          </a:ln>
          <a:effectLst/>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rPr>
              <a:t>重组</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rPr>
              <a:t>(Rearrange)</a:t>
            </a:r>
          </a:p>
        </p:txBody>
      </p:sp>
      <p:sp>
        <p:nvSpPr>
          <p:cNvPr id="845855" name="Rectangle 31"/>
          <p:cNvSpPr>
            <a:spLocks noChangeArrowheads="1"/>
          </p:cNvSpPr>
          <p:nvPr/>
        </p:nvSpPr>
        <p:spPr bwMode="auto">
          <a:xfrm>
            <a:off x="7620000" y="6203776"/>
            <a:ext cx="1371600" cy="609600"/>
          </a:xfrm>
          <a:prstGeom prst="rect">
            <a:avLst/>
          </a:prstGeom>
          <a:solidFill>
            <a:srgbClr val="00FFFF"/>
          </a:solidFill>
          <a:ln w="12700">
            <a:solidFill>
              <a:schemeClr val="tx2"/>
            </a:solidFill>
            <a:miter lim="800000"/>
          </a:ln>
          <a:effectLst/>
        </p:spPr>
        <p:txBody>
          <a:bodyPr wrap="none" lIns="90488" tIns="44450" rIns="90488" bIns="44450" anchor="ctr"/>
          <a:lstStyle/>
          <a:p>
            <a:pPr algn="ctr" eaLnBrk="0" hangingPunct="0">
              <a:lnSpc>
                <a:spcPct val="80000"/>
              </a:lnSpc>
              <a:spcBef>
                <a:spcPct val="20000"/>
              </a:spcBef>
              <a:buClr>
                <a:srgbClr val="003399"/>
              </a:buClr>
              <a:buSzPct val="100000"/>
            </a:pPr>
            <a:r>
              <a:rPr lang="zh-CN" altLang="en-US" sz="1600">
                <a:latin typeface="微软雅黑" pitchFamily="34" charset="-122"/>
                <a:ea typeface="微软雅黑" pitchFamily="34" charset="-122"/>
              </a:rPr>
              <a:t>简化</a:t>
            </a:r>
          </a:p>
          <a:p>
            <a:pPr algn="ctr" eaLnBrk="0" hangingPunct="0">
              <a:lnSpc>
                <a:spcPct val="80000"/>
              </a:lnSpc>
              <a:spcBef>
                <a:spcPct val="20000"/>
              </a:spcBef>
              <a:buClr>
                <a:srgbClr val="003399"/>
              </a:buClr>
              <a:buSzPct val="100000"/>
            </a:pPr>
            <a:r>
              <a:rPr lang="en-US" altLang="zh-CN" sz="1600">
                <a:latin typeface="微软雅黑" pitchFamily="34" charset="-122"/>
                <a:ea typeface="微软雅黑" pitchFamily="34" charset="-122"/>
              </a:rPr>
              <a:t>(Simple)</a:t>
            </a:r>
          </a:p>
        </p:txBody>
      </p:sp>
      <p:sp>
        <p:nvSpPr>
          <p:cNvPr id="33" name="矩形 32"/>
          <p:cNvSpPr/>
          <p:nvPr/>
        </p:nvSpPr>
        <p:spPr>
          <a:xfrm>
            <a:off x="395536" y="620688"/>
            <a:ext cx="2520280" cy="461665"/>
          </a:xfrm>
          <a:prstGeom prst="rect">
            <a:avLst/>
          </a:prstGeom>
        </p:spPr>
        <p:txBody>
          <a:bodyPr wrap="square">
            <a:spAutoFit/>
          </a:bodyPr>
          <a:lstStyle/>
          <a:p>
            <a:r>
              <a:rPr lang="zh-CN" altLang="en-US" sz="2400" b="1" dirty="0">
                <a:solidFill>
                  <a:srgbClr val="FF0000"/>
                </a:solidFill>
                <a:latin typeface="微软雅黑" pitchFamily="34" charset="-122"/>
                <a:ea typeface="微软雅黑" pitchFamily="34" charset="-122"/>
              </a:rPr>
              <a:t>作业过程分析</a:t>
            </a:r>
            <a:endParaRPr lang="ja-JP" altLang="en-US" sz="2400" b="1" dirty="0">
              <a:solidFill>
                <a:srgbClr val="FF0000"/>
              </a:solidFill>
              <a:latin typeface="微软雅黑" pitchFamily="34" charset="-122"/>
              <a:ea typeface="微软雅黑" pitchFamily="34" charset="-122"/>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95560" y="620688"/>
            <a:ext cx="7416800" cy="456407"/>
          </a:xfrm>
          <a:prstGeom prst="rect">
            <a:avLst/>
          </a:prstGeom>
          <a:noFill/>
          <a:ln w="9525">
            <a:noFill/>
            <a:miter lim="800000"/>
          </a:ln>
          <a:effectLst/>
        </p:spPr>
        <p:txBody>
          <a:bodyPr>
            <a:spAutoFit/>
          </a:bodyPr>
          <a:lstStyle/>
          <a:p>
            <a:pPr eaLnBrk="0" hangingPunct="0">
              <a:lnSpc>
                <a:spcPct val="105000"/>
              </a:lnSpc>
              <a:spcBef>
                <a:spcPct val="15000"/>
              </a:spcBef>
              <a:spcAft>
                <a:spcPct val="15000"/>
              </a:spcAft>
            </a:pPr>
            <a:r>
              <a:rPr lang="zh-CN" altLang="en-US" sz="2400" b="1" dirty="0">
                <a:solidFill>
                  <a:srgbClr val="CC0000"/>
                </a:solidFill>
                <a:latin typeface="微软雅黑" pitchFamily="34" charset="-122"/>
                <a:ea typeface="微软雅黑" pitchFamily="34" charset="-122"/>
              </a:rPr>
              <a:t>危险预知和控制四步法</a:t>
            </a:r>
            <a:endParaRPr lang="zh-CN" altLang="en-US" sz="1800" dirty="0">
              <a:solidFill>
                <a:srgbClr val="CC0000"/>
              </a:solidFill>
              <a:latin typeface="微软雅黑" pitchFamily="34" charset="-122"/>
              <a:ea typeface="微软雅黑" pitchFamily="34" charset="-122"/>
            </a:endParaRPr>
          </a:p>
        </p:txBody>
      </p:sp>
      <p:sp>
        <p:nvSpPr>
          <p:cNvPr id="89091" name="Text Box 2"/>
          <p:cNvSpPr txBox="1">
            <a:spLocks noChangeArrowheads="1"/>
          </p:cNvSpPr>
          <p:nvPr/>
        </p:nvSpPr>
        <p:spPr bwMode="auto">
          <a:xfrm>
            <a:off x="468313" y="1268760"/>
            <a:ext cx="5400675" cy="1871663"/>
          </a:xfrm>
          <a:prstGeom prst="rect">
            <a:avLst/>
          </a:prstGeom>
          <a:noFill/>
          <a:ln w="9525">
            <a:noFill/>
            <a:miter lim="800000"/>
          </a:ln>
          <a:effectLst/>
        </p:spPr>
        <p:txBody>
          <a:bodyPr/>
          <a:lstStyle/>
          <a:p>
            <a:pPr eaLnBrk="0" hangingPunct="0">
              <a:lnSpc>
                <a:spcPct val="150000"/>
              </a:lnSpc>
              <a:spcBef>
                <a:spcPct val="25000"/>
              </a:spcBef>
              <a:buClr>
                <a:srgbClr val="0070C0"/>
              </a:buClr>
              <a:buFont typeface="Wingdings" charset="2"/>
              <a:buChar char="n"/>
            </a:pPr>
            <a:r>
              <a:rPr lang="zh-CN" altLang="en-US" sz="2000" b="1" dirty="0">
                <a:effectLst>
                  <a:outerShdw blurRad="38100" dist="38100" dir="2700000" algn="tl">
                    <a:srgbClr val="C0C0C0"/>
                  </a:outerShdw>
                </a:effectLst>
              </a:rPr>
              <a:t> </a:t>
            </a:r>
            <a:r>
              <a:rPr lang="zh-CN" altLang="en-US" sz="2000" dirty="0">
                <a:latin typeface="微软雅黑" pitchFamily="34" charset="-122"/>
                <a:ea typeface="微软雅黑" pitchFamily="34" charset="-122"/>
                <a:cs typeface="微软雅黑" pitchFamily="34" charset="-122"/>
              </a:rPr>
              <a:t>查找危险因素，预测可能出现的事故</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 分析本质原因，共同制定对策</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 实施治理和控制措施</a:t>
            </a:r>
          </a:p>
          <a:p>
            <a:pPr eaLnBrk="0" hangingPunct="0">
              <a:lnSpc>
                <a:spcPct val="150000"/>
              </a:lnSpc>
              <a:spcBef>
                <a:spcPct val="25000"/>
              </a:spcBef>
              <a:buClr>
                <a:srgbClr val="0070C0"/>
              </a:buClr>
              <a:buFont typeface="Wingdings" charset="2"/>
              <a:buChar char="n"/>
            </a:pPr>
            <a:r>
              <a:rPr lang="zh-CN" altLang="en-US" sz="2000" dirty="0">
                <a:latin typeface="微软雅黑" pitchFamily="34" charset="-122"/>
                <a:ea typeface="微软雅黑" pitchFamily="34" charset="-122"/>
                <a:cs typeface="微软雅黑" pitchFamily="34" charset="-122"/>
              </a:rPr>
              <a:t> 实现事故为0的目标</a:t>
            </a:r>
          </a:p>
        </p:txBody>
      </p:sp>
      <p:grpSp>
        <p:nvGrpSpPr>
          <p:cNvPr id="2" name="Group 4"/>
          <p:cNvGrpSpPr/>
          <p:nvPr/>
        </p:nvGrpSpPr>
        <p:grpSpPr bwMode="auto">
          <a:xfrm>
            <a:off x="6948488" y="836613"/>
            <a:ext cx="1871662" cy="1452562"/>
            <a:chOff x="0" y="0"/>
            <a:chExt cx="1958" cy="1142"/>
          </a:xfrm>
        </p:grpSpPr>
        <p:sp>
          <p:nvSpPr>
            <p:cNvPr id="954373" name="Freeform 10"/>
            <p:cNvSpPr/>
            <p:nvPr/>
          </p:nvSpPr>
          <p:spPr bwMode="auto">
            <a:xfrm>
              <a:off x="396" y="706"/>
              <a:ext cx="1562" cy="436"/>
            </a:xfrm>
            <a:custGeom>
              <a:avLst/>
              <a:gdLst>
                <a:gd name="T0" fmla="*/ 1562 w 1562"/>
                <a:gd name="T1" fmla="*/ 436 h 436"/>
                <a:gd name="T2" fmla="*/ 1533 w 1562"/>
                <a:gd name="T3" fmla="*/ 382 h 436"/>
                <a:gd name="T4" fmla="*/ 1489 w 1562"/>
                <a:gd name="T5" fmla="*/ 382 h 436"/>
                <a:gd name="T6" fmla="*/ 1318 w 1562"/>
                <a:gd name="T7" fmla="*/ 402 h 436"/>
                <a:gd name="T8" fmla="*/ 1279 w 1562"/>
                <a:gd name="T9" fmla="*/ 402 h 436"/>
                <a:gd name="T10" fmla="*/ 1118 w 1562"/>
                <a:gd name="T11" fmla="*/ 412 h 436"/>
                <a:gd name="T12" fmla="*/ 1010 w 1562"/>
                <a:gd name="T13" fmla="*/ 421 h 436"/>
                <a:gd name="T14" fmla="*/ 874 w 1562"/>
                <a:gd name="T15" fmla="*/ 431 h 436"/>
                <a:gd name="T16" fmla="*/ 708 w 1562"/>
                <a:gd name="T17" fmla="*/ 225 h 436"/>
                <a:gd name="T18" fmla="*/ 605 w 1562"/>
                <a:gd name="T19" fmla="*/ 15 h 436"/>
                <a:gd name="T20" fmla="*/ 439 w 1562"/>
                <a:gd name="T21" fmla="*/ 0 h 436"/>
                <a:gd name="T22" fmla="*/ 439 w 1562"/>
                <a:gd name="T23" fmla="*/ 34 h 436"/>
                <a:gd name="T24" fmla="*/ 429 w 1562"/>
                <a:gd name="T25" fmla="*/ 49 h 436"/>
                <a:gd name="T26" fmla="*/ 395 w 1562"/>
                <a:gd name="T27" fmla="*/ 39 h 436"/>
                <a:gd name="T28" fmla="*/ 371 w 1562"/>
                <a:gd name="T29" fmla="*/ 44 h 436"/>
                <a:gd name="T30" fmla="*/ 317 w 1562"/>
                <a:gd name="T31" fmla="*/ 34 h 436"/>
                <a:gd name="T32" fmla="*/ 297 w 1562"/>
                <a:gd name="T33" fmla="*/ 34 h 436"/>
                <a:gd name="T34" fmla="*/ 249 w 1562"/>
                <a:gd name="T35" fmla="*/ 54 h 436"/>
                <a:gd name="T36" fmla="*/ 170 w 1562"/>
                <a:gd name="T37" fmla="*/ 83 h 436"/>
                <a:gd name="T38" fmla="*/ 102 w 1562"/>
                <a:gd name="T39" fmla="*/ 93 h 436"/>
                <a:gd name="T40" fmla="*/ 127 w 1562"/>
                <a:gd name="T41" fmla="*/ 103 h 436"/>
                <a:gd name="T42" fmla="*/ 253 w 1562"/>
                <a:gd name="T43" fmla="*/ 113 h 436"/>
                <a:gd name="T44" fmla="*/ 312 w 1562"/>
                <a:gd name="T45" fmla="*/ 88 h 436"/>
                <a:gd name="T46" fmla="*/ 366 w 1562"/>
                <a:gd name="T47" fmla="*/ 103 h 436"/>
                <a:gd name="T48" fmla="*/ 380 w 1562"/>
                <a:gd name="T49" fmla="*/ 103 h 436"/>
                <a:gd name="T50" fmla="*/ 395 w 1562"/>
                <a:gd name="T51" fmla="*/ 88 h 436"/>
                <a:gd name="T52" fmla="*/ 415 w 1562"/>
                <a:gd name="T53" fmla="*/ 113 h 436"/>
                <a:gd name="T54" fmla="*/ 420 w 1562"/>
                <a:gd name="T55" fmla="*/ 137 h 436"/>
                <a:gd name="T56" fmla="*/ 405 w 1562"/>
                <a:gd name="T57" fmla="*/ 152 h 436"/>
                <a:gd name="T58" fmla="*/ 405 w 1562"/>
                <a:gd name="T59" fmla="*/ 171 h 436"/>
                <a:gd name="T60" fmla="*/ 410 w 1562"/>
                <a:gd name="T61" fmla="*/ 191 h 436"/>
                <a:gd name="T62" fmla="*/ 405 w 1562"/>
                <a:gd name="T63" fmla="*/ 211 h 436"/>
                <a:gd name="T64" fmla="*/ 415 w 1562"/>
                <a:gd name="T65" fmla="*/ 221 h 436"/>
                <a:gd name="T66" fmla="*/ 405 w 1562"/>
                <a:gd name="T67" fmla="*/ 245 h 436"/>
                <a:gd name="T68" fmla="*/ 415 w 1562"/>
                <a:gd name="T69" fmla="*/ 260 h 436"/>
                <a:gd name="T70" fmla="*/ 390 w 1562"/>
                <a:gd name="T71" fmla="*/ 270 h 436"/>
                <a:gd name="T72" fmla="*/ 302 w 1562"/>
                <a:gd name="T73" fmla="*/ 289 h 436"/>
                <a:gd name="T74" fmla="*/ 258 w 1562"/>
                <a:gd name="T75" fmla="*/ 294 h 436"/>
                <a:gd name="T76" fmla="*/ 219 w 1562"/>
                <a:gd name="T77" fmla="*/ 314 h 436"/>
                <a:gd name="T78" fmla="*/ 151 w 1562"/>
                <a:gd name="T79" fmla="*/ 338 h 436"/>
                <a:gd name="T80" fmla="*/ 39 w 1562"/>
                <a:gd name="T81" fmla="*/ 368 h 436"/>
                <a:gd name="T82" fmla="*/ 0 w 1562"/>
                <a:gd name="T83" fmla="*/ 377 h 436"/>
                <a:gd name="T84" fmla="*/ 83 w 1562"/>
                <a:gd name="T85" fmla="*/ 407 h 436"/>
                <a:gd name="T86" fmla="*/ 112 w 1562"/>
                <a:gd name="T87" fmla="*/ 426 h 4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2"/>
                <a:gd name="T133" fmla="*/ 0 h 436"/>
                <a:gd name="T134" fmla="*/ 1562 w 1562"/>
                <a:gd name="T135" fmla="*/ 436 h 4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2" h="436">
                  <a:moveTo>
                    <a:pt x="122" y="436"/>
                  </a:moveTo>
                  <a:lnTo>
                    <a:pt x="1562" y="436"/>
                  </a:lnTo>
                  <a:lnTo>
                    <a:pt x="1562" y="377"/>
                  </a:lnTo>
                  <a:lnTo>
                    <a:pt x="1533" y="382"/>
                  </a:lnTo>
                  <a:lnTo>
                    <a:pt x="1523" y="368"/>
                  </a:lnTo>
                  <a:lnTo>
                    <a:pt x="1489" y="382"/>
                  </a:lnTo>
                  <a:lnTo>
                    <a:pt x="1450" y="392"/>
                  </a:lnTo>
                  <a:lnTo>
                    <a:pt x="1318" y="402"/>
                  </a:lnTo>
                  <a:lnTo>
                    <a:pt x="1289" y="407"/>
                  </a:lnTo>
                  <a:lnTo>
                    <a:pt x="1279" y="402"/>
                  </a:lnTo>
                  <a:lnTo>
                    <a:pt x="1279" y="397"/>
                  </a:lnTo>
                  <a:lnTo>
                    <a:pt x="1118" y="412"/>
                  </a:lnTo>
                  <a:lnTo>
                    <a:pt x="1020" y="421"/>
                  </a:lnTo>
                  <a:lnTo>
                    <a:pt x="1010" y="421"/>
                  </a:lnTo>
                  <a:lnTo>
                    <a:pt x="893" y="431"/>
                  </a:lnTo>
                  <a:lnTo>
                    <a:pt x="874" y="431"/>
                  </a:lnTo>
                  <a:lnTo>
                    <a:pt x="703" y="314"/>
                  </a:lnTo>
                  <a:lnTo>
                    <a:pt x="708" y="225"/>
                  </a:lnTo>
                  <a:lnTo>
                    <a:pt x="766" y="221"/>
                  </a:lnTo>
                  <a:lnTo>
                    <a:pt x="605" y="15"/>
                  </a:lnTo>
                  <a:lnTo>
                    <a:pt x="615" y="0"/>
                  </a:lnTo>
                  <a:lnTo>
                    <a:pt x="439" y="0"/>
                  </a:lnTo>
                  <a:lnTo>
                    <a:pt x="444" y="24"/>
                  </a:lnTo>
                  <a:lnTo>
                    <a:pt x="439" y="34"/>
                  </a:lnTo>
                  <a:lnTo>
                    <a:pt x="434" y="44"/>
                  </a:lnTo>
                  <a:lnTo>
                    <a:pt x="429" y="49"/>
                  </a:lnTo>
                  <a:lnTo>
                    <a:pt x="410" y="49"/>
                  </a:lnTo>
                  <a:lnTo>
                    <a:pt x="395" y="39"/>
                  </a:lnTo>
                  <a:lnTo>
                    <a:pt x="390" y="44"/>
                  </a:lnTo>
                  <a:lnTo>
                    <a:pt x="371" y="44"/>
                  </a:lnTo>
                  <a:lnTo>
                    <a:pt x="337" y="34"/>
                  </a:lnTo>
                  <a:lnTo>
                    <a:pt x="317" y="34"/>
                  </a:lnTo>
                  <a:lnTo>
                    <a:pt x="307" y="39"/>
                  </a:lnTo>
                  <a:lnTo>
                    <a:pt x="297" y="34"/>
                  </a:lnTo>
                  <a:lnTo>
                    <a:pt x="293" y="34"/>
                  </a:lnTo>
                  <a:lnTo>
                    <a:pt x="249" y="54"/>
                  </a:lnTo>
                  <a:lnTo>
                    <a:pt x="239" y="59"/>
                  </a:lnTo>
                  <a:lnTo>
                    <a:pt x="170" y="83"/>
                  </a:lnTo>
                  <a:lnTo>
                    <a:pt x="156" y="78"/>
                  </a:lnTo>
                  <a:lnTo>
                    <a:pt x="102" y="93"/>
                  </a:lnTo>
                  <a:lnTo>
                    <a:pt x="117" y="108"/>
                  </a:lnTo>
                  <a:lnTo>
                    <a:pt x="127" y="103"/>
                  </a:lnTo>
                  <a:lnTo>
                    <a:pt x="131" y="98"/>
                  </a:lnTo>
                  <a:lnTo>
                    <a:pt x="253" y="113"/>
                  </a:lnTo>
                  <a:lnTo>
                    <a:pt x="253" y="122"/>
                  </a:lnTo>
                  <a:lnTo>
                    <a:pt x="312" y="88"/>
                  </a:lnTo>
                  <a:lnTo>
                    <a:pt x="351" y="98"/>
                  </a:lnTo>
                  <a:lnTo>
                    <a:pt x="366" y="103"/>
                  </a:lnTo>
                  <a:lnTo>
                    <a:pt x="371" y="103"/>
                  </a:lnTo>
                  <a:lnTo>
                    <a:pt x="380" y="103"/>
                  </a:lnTo>
                  <a:lnTo>
                    <a:pt x="380" y="88"/>
                  </a:lnTo>
                  <a:lnTo>
                    <a:pt x="395" y="88"/>
                  </a:lnTo>
                  <a:lnTo>
                    <a:pt x="395" y="108"/>
                  </a:lnTo>
                  <a:lnTo>
                    <a:pt x="415" y="113"/>
                  </a:lnTo>
                  <a:lnTo>
                    <a:pt x="424" y="122"/>
                  </a:lnTo>
                  <a:lnTo>
                    <a:pt x="420" y="137"/>
                  </a:lnTo>
                  <a:lnTo>
                    <a:pt x="410" y="142"/>
                  </a:lnTo>
                  <a:lnTo>
                    <a:pt x="405" y="152"/>
                  </a:lnTo>
                  <a:lnTo>
                    <a:pt x="400" y="162"/>
                  </a:lnTo>
                  <a:lnTo>
                    <a:pt x="405" y="171"/>
                  </a:lnTo>
                  <a:lnTo>
                    <a:pt x="400" y="181"/>
                  </a:lnTo>
                  <a:lnTo>
                    <a:pt x="410" y="191"/>
                  </a:lnTo>
                  <a:lnTo>
                    <a:pt x="410" y="206"/>
                  </a:lnTo>
                  <a:lnTo>
                    <a:pt x="405" y="211"/>
                  </a:lnTo>
                  <a:lnTo>
                    <a:pt x="400" y="216"/>
                  </a:lnTo>
                  <a:lnTo>
                    <a:pt x="415" y="221"/>
                  </a:lnTo>
                  <a:lnTo>
                    <a:pt x="415" y="240"/>
                  </a:lnTo>
                  <a:lnTo>
                    <a:pt x="405" y="245"/>
                  </a:lnTo>
                  <a:lnTo>
                    <a:pt x="410" y="250"/>
                  </a:lnTo>
                  <a:lnTo>
                    <a:pt x="415" y="260"/>
                  </a:lnTo>
                  <a:lnTo>
                    <a:pt x="400" y="274"/>
                  </a:lnTo>
                  <a:lnTo>
                    <a:pt x="390" y="270"/>
                  </a:lnTo>
                  <a:lnTo>
                    <a:pt x="322" y="289"/>
                  </a:lnTo>
                  <a:lnTo>
                    <a:pt x="302" y="289"/>
                  </a:lnTo>
                  <a:lnTo>
                    <a:pt x="288" y="284"/>
                  </a:lnTo>
                  <a:lnTo>
                    <a:pt x="258" y="294"/>
                  </a:lnTo>
                  <a:lnTo>
                    <a:pt x="249" y="309"/>
                  </a:lnTo>
                  <a:lnTo>
                    <a:pt x="219" y="314"/>
                  </a:lnTo>
                  <a:lnTo>
                    <a:pt x="185" y="328"/>
                  </a:lnTo>
                  <a:lnTo>
                    <a:pt x="151" y="338"/>
                  </a:lnTo>
                  <a:lnTo>
                    <a:pt x="78" y="358"/>
                  </a:lnTo>
                  <a:lnTo>
                    <a:pt x="39" y="368"/>
                  </a:lnTo>
                  <a:lnTo>
                    <a:pt x="29" y="372"/>
                  </a:lnTo>
                  <a:lnTo>
                    <a:pt x="0" y="377"/>
                  </a:lnTo>
                  <a:lnTo>
                    <a:pt x="73" y="402"/>
                  </a:lnTo>
                  <a:lnTo>
                    <a:pt x="83" y="407"/>
                  </a:lnTo>
                  <a:lnTo>
                    <a:pt x="92" y="421"/>
                  </a:lnTo>
                  <a:lnTo>
                    <a:pt x="112" y="426"/>
                  </a:lnTo>
                  <a:lnTo>
                    <a:pt x="122" y="436"/>
                  </a:lnTo>
                  <a:close/>
                </a:path>
              </a:pathLst>
            </a:custGeom>
            <a:solidFill>
              <a:srgbClr val="FFC080"/>
            </a:solidFill>
            <a:ln w="0" cmpd="sng">
              <a:solidFill>
                <a:srgbClr val="000000"/>
              </a:solidFill>
              <a:miter lim="800000"/>
            </a:ln>
          </p:spPr>
          <p:txBody>
            <a:bodyPr/>
            <a:lstStyle/>
            <a:p>
              <a:endParaRPr lang="zh-CN" altLang="en-US"/>
            </a:p>
          </p:txBody>
        </p:sp>
        <p:sp>
          <p:nvSpPr>
            <p:cNvPr id="954374" name="Freeform 11"/>
            <p:cNvSpPr/>
            <p:nvPr/>
          </p:nvSpPr>
          <p:spPr bwMode="auto">
            <a:xfrm>
              <a:off x="132" y="593"/>
              <a:ext cx="522" cy="490"/>
            </a:xfrm>
            <a:custGeom>
              <a:avLst/>
              <a:gdLst>
                <a:gd name="T0" fmla="*/ 166 w 522"/>
                <a:gd name="T1" fmla="*/ 0 h 490"/>
                <a:gd name="T2" fmla="*/ 166 w 522"/>
                <a:gd name="T3" fmla="*/ 20 h 490"/>
                <a:gd name="T4" fmla="*/ 151 w 522"/>
                <a:gd name="T5" fmla="*/ 49 h 490"/>
                <a:gd name="T6" fmla="*/ 132 w 522"/>
                <a:gd name="T7" fmla="*/ 128 h 490"/>
                <a:gd name="T8" fmla="*/ 107 w 522"/>
                <a:gd name="T9" fmla="*/ 142 h 490"/>
                <a:gd name="T10" fmla="*/ 29 w 522"/>
                <a:gd name="T11" fmla="*/ 162 h 490"/>
                <a:gd name="T12" fmla="*/ 15 w 522"/>
                <a:gd name="T13" fmla="*/ 191 h 490"/>
                <a:gd name="T14" fmla="*/ 0 w 522"/>
                <a:gd name="T15" fmla="*/ 211 h 490"/>
                <a:gd name="T16" fmla="*/ 15 w 522"/>
                <a:gd name="T17" fmla="*/ 231 h 490"/>
                <a:gd name="T18" fmla="*/ 15 w 522"/>
                <a:gd name="T19" fmla="*/ 240 h 490"/>
                <a:gd name="T20" fmla="*/ 39 w 522"/>
                <a:gd name="T21" fmla="*/ 265 h 490"/>
                <a:gd name="T22" fmla="*/ 39 w 522"/>
                <a:gd name="T23" fmla="*/ 275 h 490"/>
                <a:gd name="T24" fmla="*/ 44 w 522"/>
                <a:gd name="T25" fmla="*/ 275 h 490"/>
                <a:gd name="T26" fmla="*/ 141 w 522"/>
                <a:gd name="T27" fmla="*/ 338 h 490"/>
                <a:gd name="T28" fmla="*/ 176 w 522"/>
                <a:gd name="T29" fmla="*/ 412 h 490"/>
                <a:gd name="T30" fmla="*/ 205 w 522"/>
                <a:gd name="T31" fmla="*/ 417 h 490"/>
                <a:gd name="T32" fmla="*/ 220 w 522"/>
                <a:gd name="T33" fmla="*/ 461 h 490"/>
                <a:gd name="T34" fmla="*/ 244 w 522"/>
                <a:gd name="T35" fmla="*/ 461 h 490"/>
                <a:gd name="T36" fmla="*/ 264 w 522"/>
                <a:gd name="T37" fmla="*/ 490 h 490"/>
                <a:gd name="T38" fmla="*/ 293 w 522"/>
                <a:gd name="T39" fmla="*/ 485 h 490"/>
                <a:gd name="T40" fmla="*/ 303 w 522"/>
                <a:gd name="T41" fmla="*/ 481 h 490"/>
                <a:gd name="T42" fmla="*/ 342 w 522"/>
                <a:gd name="T43" fmla="*/ 471 h 490"/>
                <a:gd name="T44" fmla="*/ 415 w 522"/>
                <a:gd name="T45" fmla="*/ 451 h 490"/>
                <a:gd name="T46" fmla="*/ 449 w 522"/>
                <a:gd name="T47" fmla="*/ 441 h 490"/>
                <a:gd name="T48" fmla="*/ 483 w 522"/>
                <a:gd name="T49" fmla="*/ 427 h 490"/>
                <a:gd name="T50" fmla="*/ 513 w 522"/>
                <a:gd name="T51" fmla="*/ 422 h 490"/>
                <a:gd name="T52" fmla="*/ 522 w 522"/>
                <a:gd name="T53" fmla="*/ 407 h 490"/>
                <a:gd name="T54" fmla="*/ 522 w 522"/>
                <a:gd name="T55" fmla="*/ 383 h 490"/>
                <a:gd name="T56" fmla="*/ 513 w 522"/>
                <a:gd name="T57" fmla="*/ 363 h 490"/>
                <a:gd name="T58" fmla="*/ 493 w 522"/>
                <a:gd name="T59" fmla="*/ 338 h 490"/>
                <a:gd name="T60" fmla="*/ 483 w 522"/>
                <a:gd name="T61" fmla="*/ 334 h 490"/>
                <a:gd name="T62" fmla="*/ 425 w 522"/>
                <a:gd name="T63" fmla="*/ 348 h 490"/>
                <a:gd name="T64" fmla="*/ 420 w 522"/>
                <a:gd name="T65" fmla="*/ 343 h 490"/>
                <a:gd name="T66" fmla="*/ 381 w 522"/>
                <a:gd name="T67" fmla="*/ 343 h 490"/>
                <a:gd name="T68" fmla="*/ 376 w 522"/>
                <a:gd name="T69" fmla="*/ 353 h 490"/>
                <a:gd name="T70" fmla="*/ 298 w 522"/>
                <a:gd name="T71" fmla="*/ 348 h 490"/>
                <a:gd name="T72" fmla="*/ 298 w 522"/>
                <a:gd name="T73" fmla="*/ 358 h 490"/>
                <a:gd name="T74" fmla="*/ 264 w 522"/>
                <a:gd name="T75" fmla="*/ 338 h 490"/>
                <a:gd name="T76" fmla="*/ 229 w 522"/>
                <a:gd name="T77" fmla="*/ 309 h 490"/>
                <a:gd name="T78" fmla="*/ 234 w 522"/>
                <a:gd name="T79" fmla="*/ 186 h 490"/>
                <a:gd name="T80" fmla="*/ 220 w 522"/>
                <a:gd name="T81" fmla="*/ 137 h 490"/>
                <a:gd name="T82" fmla="*/ 210 w 522"/>
                <a:gd name="T83" fmla="*/ 108 h 490"/>
                <a:gd name="T84" fmla="*/ 190 w 522"/>
                <a:gd name="T85" fmla="*/ 59 h 490"/>
                <a:gd name="T86" fmla="*/ 166 w 522"/>
                <a:gd name="T87" fmla="*/ 0 h 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2"/>
                <a:gd name="T133" fmla="*/ 0 h 490"/>
                <a:gd name="T134" fmla="*/ 522 w 522"/>
                <a:gd name="T135" fmla="*/ 490 h 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2" h="490">
                  <a:moveTo>
                    <a:pt x="166" y="0"/>
                  </a:moveTo>
                  <a:lnTo>
                    <a:pt x="166" y="20"/>
                  </a:lnTo>
                  <a:lnTo>
                    <a:pt x="151" y="49"/>
                  </a:lnTo>
                  <a:lnTo>
                    <a:pt x="132" y="128"/>
                  </a:lnTo>
                  <a:lnTo>
                    <a:pt x="107" y="142"/>
                  </a:lnTo>
                  <a:lnTo>
                    <a:pt x="29" y="162"/>
                  </a:lnTo>
                  <a:lnTo>
                    <a:pt x="15" y="191"/>
                  </a:lnTo>
                  <a:lnTo>
                    <a:pt x="0" y="211"/>
                  </a:lnTo>
                  <a:lnTo>
                    <a:pt x="15" y="231"/>
                  </a:lnTo>
                  <a:lnTo>
                    <a:pt x="15" y="240"/>
                  </a:lnTo>
                  <a:lnTo>
                    <a:pt x="39" y="265"/>
                  </a:lnTo>
                  <a:lnTo>
                    <a:pt x="39" y="275"/>
                  </a:lnTo>
                  <a:lnTo>
                    <a:pt x="44" y="275"/>
                  </a:lnTo>
                  <a:lnTo>
                    <a:pt x="141" y="338"/>
                  </a:lnTo>
                  <a:lnTo>
                    <a:pt x="176" y="412"/>
                  </a:lnTo>
                  <a:lnTo>
                    <a:pt x="205" y="417"/>
                  </a:lnTo>
                  <a:lnTo>
                    <a:pt x="220" y="461"/>
                  </a:lnTo>
                  <a:lnTo>
                    <a:pt x="244" y="461"/>
                  </a:lnTo>
                  <a:lnTo>
                    <a:pt x="264" y="490"/>
                  </a:lnTo>
                  <a:lnTo>
                    <a:pt x="293" y="485"/>
                  </a:lnTo>
                  <a:lnTo>
                    <a:pt x="303" y="481"/>
                  </a:lnTo>
                  <a:lnTo>
                    <a:pt x="342" y="471"/>
                  </a:lnTo>
                  <a:lnTo>
                    <a:pt x="415" y="451"/>
                  </a:lnTo>
                  <a:lnTo>
                    <a:pt x="449" y="441"/>
                  </a:lnTo>
                  <a:lnTo>
                    <a:pt x="483" y="427"/>
                  </a:lnTo>
                  <a:lnTo>
                    <a:pt x="513" y="422"/>
                  </a:lnTo>
                  <a:lnTo>
                    <a:pt x="522" y="407"/>
                  </a:lnTo>
                  <a:lnTo>
                    <a:pt x="522" y="383"/>
                  </a:lnTo>
                  <a:lnTo>
                    <a:pt x="513" y="363"/>
                  </a:lnTo>
                  <a:lnTo>
                    <a:pt x="493" y="338"/>
                  </a:lnTo>
                  <a:lnTo>
                    <a:pt x="483" y="334"/>
                  </a:lnTo>
                  <a:lnTo>
                    <a:pt x="425" y="348"/>
                  </a:lnTo>
                  <a:lnTo>
                    <a:pt x="420" y="343"/>
                  </a:lnTo>
                  <a:lnTo>
                    <a:pt x="381" y="343"/>
                  </a:lnTo>
                  <a:lnTo>
                    <a:pt x="376" y="353"/>
                  </a:lnTo>
                  <a:lnTo>
                    <a:pt x="298" y="348"/>
                  </a:lnTo>
                  <a:lnTo>
                    <a:pt x="298" y="358"/>
                  </a:lnTo>
                  <a:lnTo>
                    <a:pt x="264" y="338"/>
                  </a:lnTo>
                  <a:lnTo>
                    <a:pt x="229" y="309"/>
                  </a:lnTo>
                  <a:lnTo>
                    <a:pt x="234" y="186"/>
                  </a:lnTo>
                  <a:lnTo>
                    <a:pt x="220" y="137"/>
                  </a:lnTo>
                  <a:lnTo>
                    <a:pt x="210" y="108"/>
                  </a:lnTo>
                  <a:lnTo>
                    <a:pt x="190" y="59"/>
                  </a:lnTo>
                  <a:lnTo>
                    <a:pt x="166" y="0"/>
                  </a:lnTo>
                  <a:close/>
                </a:path>
              </a:pathLst>
            </a:custGeom>
            <a:solidFill>
              <a:srgbClr val="80FFFF"/>
            </a:solidFill>
            <a:ln w="0" cmpd="sng">
              <a:solidFill>
                <a:srgbClr val="000000"/>
              </a:solidFill>
              <a:miter lim="800000"/>
            </a:ln>
          </p:spPr>
          <p:txBody>
            <a:bodyPr/>
            <a:lstStyle/>
            <a:p>
              <a:endParaRPr lang="zh-CN" altLang="en-US"/>
            </a:p>
          </p:txBody>
        </p:sp>
        <p:sp>
          <p:nvSpPr>
            <p:cNvPr id="954375" name="Freeform 12"/>
            <p:cNvSpPr/>
            <p:nvPr/>
          </p:nvSpPr>
          <p:spPr bwMode="auto">
            <a:xfrm>
              <a:off x="347" y="422"/>
              <a:ext cx="302" cy="377"/>
            </a:xfrm>
            <a:custGeom>
              <a:avLst/>
              <a:gdLst>
                <a:gd name="T0" fmla="*/ 132 w 302"/>
                <a:gd name="T1" fmla="*/ 19 h 377"/>
                <a:gd name="T2" fmla="*/ 132 w 302"/>
                <a:gd name="T3" fmla="*/ 39 h 377"/>
                <a:gd name="T4" fmla="*/ 107 w 302"/>
                <a:gd name="T5" fmla="*/ 88 h 377"/>
                <a:gd name="T6" fmla="*/ 93 w 302"/>
                <a:gd name="T7" fmla="*/ 127 h 377"/>
                <a:gd name="T8" fmla="*/ 83 w 302"/>
                <a:gd name="T9" fmla="*/ 137 h 377"/>
                <a:gd name="T10" fmla="*/ 34 w 302"/>
                <a:gd name="T11" fmla="*/ 127 h 377"/>
                <a:gd name="T12" fmla="*/ 0 w 302"/>
                <a:gd name="T13" fmla="*/ 161 h 377"/>
                <a:gd name="T14" fmla="*/ 5 w 302"/>
                <a:gd name="T15" fmla="*/ 171 h 377"/>
                <a:gd name="T16" fmla="*/ 5 w 302"/>
                <a:gd name="T17" fmla="*/ 186 h 377"/>
                <a:gd name="T18" fmla="*/ 24 w 302"/>
                <a:gd name="T19" fmla="*/ 210 h 377"/>
                <a:gd name="T20" fmla="*/ 34 w 302"/>
                <a:gd name="T21" fmla="*/ 269 h 377"/>
                <a:gd name="T22" fmla="*/ 78 w 302"/>
                <a:gd name="T23" fmla="*/ 338 h 377"/>
                <a:gd name="T24" fmla="*/ 73 w 302"/>
                <a:gd name="T25" fmla="*/ 348 h 377"/>
                <a:gd name="T26" fmla="*/ 88 w 302"/>
                <a:gd name="T27" fmla="*/ 357 h 377"/>
                <a:gd name="T28" fmla="*/ 88 w 302"/>
                <a:gd name="T29" fmla="*/ 362 h 377"/>
                <a:gd name="T30" fmla="*/ 127 w 302"/>
                <a:gd name="T31" fmla="*/ 357 h 377"/>
                <a:gd name="T32" fmla="*/ 151 w 302"/>
                <a:gd name="T33" fmla="*/ 377 h 377"/>
                <a:gd name="T34" fmla="*/ 205 w 302"/>
                <a:gd name="T35" fmla="*/ 362 h 377"/>
                <a:gd name="T36" fmla="*/ 219 w 302"/>
                <a:gd name="T37" fmla="*/ 367 h 377"/>
                <a:gd name="T38" fmla="*/ 288 w 302"/>
                <a:gd name="T39" fmla="*/ 343 h 377"/>
                <a:gd name="T40" fmla="*/ 298 w 302"/>
                <a:gd name="T41" fmla="*/ 338 h 377"/>
                <a:gd name="T42" fmla="*/ 298 w 302"/>
                <a:gd name="T43" fmla="*/ 333 h 377"/>
                <a:gd name="T44" fmla="*/ 302 w 302"/>
                <a:gd name="T45" fmla="*/ 308 h 377"/>
                <a:gd name="T46" fmla="*/ 298 w 302"/>
                <a:gd name="T47" fmla="*/ 289 h 377"/>
                <a:gd name="T48" fmla="*/ 288 w 302"/>
                <a:gd name="T49" fmla="*/ 279 h 377"/>
                <a:gd name="T50" fmla="*/ 268 w 302"/>
                <a:gd name="T51" fmla="*/ 279 h 377"/>
                <a:gd name="T52" fmla="*/ 259 w 302"/>
                <a:gd name="T53" fmla="*/ 274 h 377"/>
                <a:gd name="T54" fmla="*/ 249 w 302"/>
                <a:gd name="T55" fmla="*/ 269 h 377"/>
                <a:gd name="T56" fmla="*/ 263 w 302"/>
                <a:gd name="T57" fmla="*/ 205 h 377"/>
                <a:gd name="T58" fmla="*/ 254 w 302"/>
                <a:gd name="T59" fmla="*/ 122 h 377"/>
                <a:gd name="T60" fmla="*/ 239 w 302"/>
                <a:gd name="T61" fmla="*/ 88 h 377"/>
                <a:gd name="T62" fmla="*/ 244 w 302"/>
                <a:gd name="T63" fmla="*/ 58 h 377"/>
                <a:gd name="T64" fmla="*/ 239 w 302"/>
                <a:gd name="T65" fmla="*/ 49 h 377"/>
                <a:gd name="T66" fmla="*/ 185 w 302"/>
                <a:gd name="T67" fmla="*/ 9 h 377"/>
                <a:gd name="T68" fmla="*/ 176 w 302"/>
                <a:gd name="T69" fmla="*/ 0 h 377"/>
                <a:gd name="T70" fmla="*/ 166 w 302"/>
                <a:gd name="T71" fmla="*/ 0 h 377"/>
                <a:gd name="T72" fmla="*/ 146 w 302"/>
                <a:gd name="T73" fmla="*/ 4 h 377"/>
                <a:gd name="T74" fmla="*/ 132 w 302"/>
                <a:gd name="T75" fmla="*/ 19 h 3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77"/>
                <a:gd name="T116" fmla="*/ 302 w 302"/>
                <a:gd name="T117" fmla="*/ 377 h 3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77">
                  <a:moveTo>
                    <a:pt x="132" y="19"/>
                  </a:moveTo>
                  <a:lnTo>
                    <a:pt x="132" y="39"/>
                  </a:lnTo>
                  <a:lnTo>
                    <a:pt x="107" y="88"/>
                  </a:lnTo>
                  <a:lnTo>
                    <a:pt x="93" y="127"/>
                  </a:lnTo>
                  <a:lnTo>
                    <a:pt x="83" y="137"/>
                  </a:lnTo>
                  <a:lnTo>
                    <a:pt x="34" y="127"/>
                  </a:lnTo>
                  <a:lnTo>
                    <a:pt x="0" y="161"/>
                  </a:lnTo>
                  <a:lnTo>
                    <a:pt x="5" y="171"/>
                  </a:lnTo>
                  <a:lnTo>
                    <a:pt x="5" y="186"/>
                  </a:lnTo>
                  <a:lnTo>
                    <a:pt x="24" y="210"/>
                  </a:lnTo>
                  <a:lnTo>
                    <a:pt x="34" y="269"/>
                  </a:lnTo>
                  <a:lnTo>
                    <a:pt x="78" y="338"/>
                  </a:lnTo>
                  <a:lnTo>
                    <a:pt x="73" y="348"/>
                  </a:lnTo>
                  <a:lnTo>
                    <a:pt x="88" y="357"/>
                  </a:lnTo>
                  <a:lnTo>
                    <a:pt x="88" y="362"/>
                  </a:lnTo>
                  <a:lnTo>
                    <a:pt x="127" y="357"/>
                  </a:lnTo>
                  <a:lnTo>
                    <a:pt x="151" y="377"/>
                  </a:lnTo>
                  <a:lnTo>
                    <a:pt x="205" y="362"/>
                  </a:lnTo>
                  <a:lnTo>
                    <a:pt x="219" y="367"/>
                  </a:lnTo>
                  <a:lnTo>
                    <a:pt x="288" y="343"/>
                  </a:lnTo>
                  <a:lnTo>
                    <a:pt x="298" y="338"/>
                  </a:lnTo>
                  <a:lnTo>
                    <a:pt x="298" y="333"/>
                  </a:lnTo>
                  <a:lnTo>
                    <a:pt x="302" y="308"/>
                  </a:lnTo>
                  <a:lnTo>
                    <a:pt x="298" y="289"/>
                  </a:lnTo>
                  <a:lnTo>
                    <a:pt x="288" y="279"/>
                  </a:lnTo>
                  <a:lnTo>
                    <a:pt x="268" y="279"/>
                  </a:lnTo>
                  <a:lnTo>
                    <a:pt x="259" y="274"/>
                  </a:lnTo>
                  <a:lnTo>
                    <a:pt x="249" y="269"/>
                  </a:lnTo>
                  <a:lnTo>
                    <a:pt x="263" y="205"/>
                  </a:lnTo>
                  <a:lnTo>
                    <a:pt x="254" y="122"/>
                  </a:lnTo>
                  <a:lnTo>
                    <a:pt x="239" y="88"/>
                  </a:lnTo>
                  <a:lnTo>
                    <a:pt x="244" y="58"/>
                  </a:lnTo>
                  <a:lnTo>
                    <a:pt x="239" y="49"/>
                  </a:lnTo>
                  <a:lnTo>
                    <a:pt x="185" y="9"/>
                  </a:lnTo>
                  <a:lnTo>
                    <a:pt x="176" y="0"/>
                  </a:lnTo>
                  <a:lnTo>
                    <a:pt x="166" y="0"/>
                  </a:lnTo>
                  <a:lnTo>
                    <a:pt x="146" y="4"/>
                  </a:lnTo>
                  <a:lnTo>
                    <a:pt x="132" y="19"/>
                  </a:lnTo>
                  <a:close/>
                </a:path>
              </a:pathLst>
            </a:custGeom>
            <a:solidFill>
              <a:srgbClr val="FFFFFF"/>
            </a:solidFill>
            <a:ln w="0" cmpd="sng">
              <a:solidFill>
                <a:srgbClr val="000000"/>
              </a:solidFill>
              <a:miter lim="800000"/>
            </a:ln>
          </p:spPr>
          <p:txBody>
            <a:bodyPr/>
            <a:lstStyle/>
            <a:p>
              <a:endParaRPr lang="zh-CN" altLang="en-US"/>
            </a:p>
          </p:txBody>
        </p:sp>
        <p:sp>
          <p:nvSpPr>
            <p:cNvPr id="954376" name="Freeform 13"/>
            <p:cNvSpPr/>
            <p:nvPr/>
          </p:nvSpPr>
          <p:spPr bwMode="auto">
            <a:xfrm>
              <a:off x="342" y="608"/>
              <a:ext cx="312" cy="299"/>
            </a:xfrm>
            <a:custGeom>
              <a:avLst/>
              <a:gdLst>
                <a:gd name="T0" fmla="*/ 0 w 312"/>
                <a:gd name="T1" fmla="*/ 93 h 299"/>
                <a:gd name="T2" fmla="*/ 10 w 312"/>
                <a:gd name="T3" fmla="*/ 122 h 299"/>
                <a:gd name="T4" fmla="*/ 49 w 312"/>
                <a:gd name="T5" fmla="*/ 201 h 299"/>
                <a:gd name="T6" fmla="*/ 54 w 312"/>
                <a:gd name="T7" fmla="*/ 299 h 299"/>
                <a:gd name="T8" fmla="*/ 176 w 312"/>
                <a:gd name="T9" fmla="*/ 294 h 299"/>
                <a:gd name="T10" fmla="*/ 210 w 312"/>
                <a:gd name="T11" fmla="*/ 299 h 299"/>
                <a:gd name="T12" fmla="*/ 234 w 312"/>
                <a:gd name="T13" fmla="*/ 289 h 299"/>
                <a:gd name="T14" fmla="*/ 264 w 312"/>
                <a:gd name="T15" fmla="*/ 294 h 299"/>
                <a:gd name="T16" fmla="*/ 307 w 312"/>
                <a:gd name="T17" fmla="*/ 284 h 299"/>
                <a:gd name="T18" fmla="*/ 312 w 312"/>
                <a:gd name="T19" fmla="*/ 274 h 299"/>
                <a:gd name="T20" fmla="*/ 303 w 312"/>
                <a:gd name="T21" fmla="*/ 274 h 299"/>
                <a:gd name="T22" fmla="*/ 293 w 312"/>
                <a:gd name="T23" fmla="*/ 260 h 299"/>
                <a:gd name="T24" fmla="*/ 293 w 312"/>
                <a:gd name="T25" fmla="*/ 240 h 299"/>
                <a:gd name="T26" fmla="*/ 303 w 312"/>
                <a:gd name="T27" fmla="*/ 220 h 299"/>
                <a:gd name="T28" fmla="*/ 307 w 312"/>
                <a:gd name="T29" fmla="*/ 220 h 299"/>
                <a:gd name="T30" fmla="*/ 307 w 312"/>
                <a:gd name="T31" fmla="*/ 211 h 299"/>
                <a:gd name="T32" fmla="*/ 185 w 312"/>
                <a:gd name="T33" fmla="*/ 196 h 299"/>
                <a:gd name="T34" fmla="*/ 181 w 312"/>
                <a:gd name="T35" fmla="*/ 201 h 299"/>
                <a:gd name="T36" fmla="*/ 171 w 312"/>
                <a:gd name="T37" fmla="*/ 206 h 299"/>
                <a:gd name="T38" fmla="*/ 156 w 312"/>
                <a:gd name="T39" fmla="*/ 191 h 299"/>
                <a:gd name="T40" fmla="*/ 132 w 312"/>
                <a:gd name="T41" fmla="*/ 171 h 299"/>
                <a:gd name="T42" fmla="*/ 93 w 312"/>
                <a:gd name="T43" fmla="*/ 176 h 299"/>
                <a:gd name="T44" fmla="*/ 93 w 312"/>
                <a:gd name="T45" fmla="*/ 171 h 299"/>
                <a:gd name="T46" fmla="*/ 78 w 312"/>
                <a:gd name="T47" fmla="*/ 162 h 299"/>
                <a:gd name="T48" fmla="*/ 83 w 312"/>
                <a:gd name="T49" fmla="*/ 152 h 299"/>
                <a:gd name="T50" fmla="*/ 39 w 312"/>
                <a:gd name="T51" fmla="*/ 83 h 299"/>
                <a:gd name="T52" fmla="*/ 29 w 312"/>
                <a:gd name="T53" fmla="*/ 24 h 299"/>
                <a:gd name="T54" fmla="*/ 10 w 312"/>
                <a:gd name="T55" fmla="*/ 0 h 299"/>
                <a:gd name="T56" fmla="*/ 5 w 312"/>
                <a:gd name="T57" fmla="*/ 5 h 299"/>
                <a:gd name="T58" fmla="*/ 5 w 312"/>
                <a:gd name="T59" fmla="*/ 44 h 299"/>
                <a:gd name="T60" fmla="*/ 0 w 312"/>
                <a:gd name="T61" fmla="*/ 93 h 2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2"/>
                <a:gd name="T94" fmla="*/ 0 h 299"/>
                <a:gd name="T95" fmla="*/ 312 w 312"/>
                <a:gd name="T96" fmla="*/ 299 h 2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2" h="299">
                  <a:moveTo>
                    <a:pt x="0" y="93"/>
                  </a:moveTo>
                  <a:lnTo>
                    <a:pt x="10" y="122"/>
                  </a:lnTo>
                  <a:lnTo>
                    <a:pt x="49" y="201"/>
                  </a:lnTo>
                  <a:lnTo>
                    <a:pt x="54" y="299"/>
                  </a:lnTo>
                  <a:lnTo>
                    <a:pt x="176" y="294"/>
                  </a:lnTo>
                  <a:lnTo>
                    <a:pt x="210" y="299"/>
                  </a:lnTo>
                  <a:lnTo>
                    <a:pt x="234" y="289"/>
                  </a:lnTo>
                  <a:lnTo>
                    <a:pt x="264" y="294"/>
                  </a:lnTo>
                  <a:lnTo>
                    <a:pt x="307" y="284"/>
                  </a:lnTo>
                  <a:lnTo>
                    <a:pt x="312" y="274"/>
                  </a:lnTo>
                  <a:lnTo>
                    <a:pt x="303" y="274"/>
                  </a:lnTo>
                  <a:lnTo>
                    <a:pt x="293" y="260"/>
                  </a:lnTo>
                  <a:lnTo>
                    <a:pt x="293" y="240"/>
                  </a:lnTo>
                  <a:lnTo>
                    <a:pt x="303" y="220"/>
                  </a:lnTo>
                  <a:lnTo>
                    <a:pt x="307" y="220"/>
                  </a:lnTo>
                  <a:lnTo>
                    <a:pt x="307" y="211"/>
                  </a:lnTo>
                  <a:lnTo>
                    <a:pt x="185" y="196"/>
                  </a:lnTo>
                  <a:lnTo>
                    <a:pt x="181" y="201"/>
                  </a:lnTo>
                  <a:lnTo>
                    <a:pt x="171" y="206"/>
                  </a:lnTo>
                  <a:lnTo>
                    <a:pt x="156" y="191"/>
                  </a:lnTo>
                  <a:lnTo>
                    <a:pt x="132" y="171"/>
                  </a:lnTo>
                  <a:lnTo>
                    <a:pt x="93" y="176"/>
                  </a:lnTo>
                  <a:lnTo>
                    <a:pt x="93" y="171"/>
                  </a:lnTo>
                  <a:lnTo>
                    <a:pt x="78" y="162"/>
                  </a:lnTo>
                  <a:lnTo>
                    <a:pt x="83" y="152"/>
                  </a:lnTo>
                  <a:lnTo>
                    <a:pt x="39" y="83"/>
                  </a:lnTo>
                  <a:lnTo>
                    <a:pt x="29" y="24"/>
                  </a:lnTo>
                  <a:lnTo>
                    <a:pt x="10" y="0"/>
                  </a:lnTo>
                  <a:lnTo>
                    <a:pt x="5" y="5"/>
                  </a:lnTo>
                  <a:lnTo>
                    <a:pt x="5" y="44"/>
                  </a:lnTo>
                  <a:lnTo>
                    <a:pt x="0" y="93"/>
                  </a:lnTo>
                  <a:close/>
                </a:path>
              </a:pathLst>
            </a:custGeom>
            <a:solidFill>
              <a:srgbClr val="80FFFF"/>
            </a:solidFill>
            <a:ln w="0" cmpd="sng">
              <a:solidFill>
                <a:srgbClr val="000000"/>
              </a:solidFill>
              <a:miter lim="800000"/>
            </a:ln>
          </p:spPr>
          <p:txBody>
            <a:bodyPr/>
            <a:lstStyle/>
            <a:p>
              <a:endParaRPr lang="zh-CN" altLang="en-US"/>
            </a:p>
          </p:txBody>
        </p:sp>
        <p:sp>
          <p:nvSpPr>
            <p:cNvPr id="954377" name="Freeform 14"/>
            <p:cNvSpPr/>
            <p:nvPr/>
          </p:nvSpPr>
          <p:spPr bwMode="auto">
            <a:xfrm>
              <a:off x="396" y="882"/>
              <a:ext cx="288" cy="69"/>
            </a:xfrm>
            <a:custGeom>
              <a:avLst/>
              <a:gdLst>
                <a:gd name="T0" fmla="*/ 229 w 288"/>
                <a:gd name="T1" fmla="*/ 49 h 69"/>
                <a:gd name="T2" fmla="*/ 244 w 288"/>
                <a:gd name="T3" fmla="*/ 49 h 69"/>
                <a:gd name="T4" fmla="*/ 288 w 288"/>
                <a:gd name="T5" fmla="*/ 10 h 69"/>
                <a:gd name="T6" fmla="*/ 258 w 288"/>
                <a:gd name="T7" fmla="*/ 0 h 69"/>
                <a:gd name="T8" fmla="*/ 253 w 288"/>
                <a:gd name="T9" fmla="*/ 10 h 69"/>
                <a:gd name="T10" fmla="*/ 210 w 288"/>
                <a:gd name="T11" fmla="*/ 20 h 69"/>
                <a:gd name="T12" fmla="*/ 180 w 288"/>
                <a:gd name="T13" fmla="*/ 15 h 69"/>
                <a:gd name="T14" fmla="*/ 156 w 288"/>
                <a:gd name="T15" fmla="*/ 25 h 69"/>
                <a:gd name="T16" fmla="*/ 122 w 288"/>
                <a:gd name="T17" fmla="*/ 20 h 69"/>
                <a:gd name="T18" fmla="*/ 0 w 288"/>
                <a:gd name="T19" fmla="*/ 25 h 69"/>
                <a:gd name="T20" fmla="*/ 0 w 288"/>
                <a:gd name="T21" fmla="*/ 49 h 69"/>
                <a:gd name="T22" fmla="*/ 34 w 288"/>
                <a:gd name="T23" fmla="*/ 69 h 69"/>
                <a:gd name="T24" fmla="*/ 34 w 288"/>
                <a:gd name="T25" fmla="*/ 59 h 69"/>
                <a:gd name="T26" fmla="*/ 112 w 288"/>
                <a:gd name="T27" fmla="*/ 64 h 69"/>
                <a:gd name="T28" fmla="*/ 117 w 288"/>
                <a:gd name="T29" fmla="*/ 54 h 69"/>
                <a:gd name="T30" fmla="*/ 156 w 288"/>
                <a:gd name="T31" fmla="*/ 54 h 69"/>
                <a:gd name="T32" fmla="*/ 161 w 288"/>
                <a:gd name="T33" fmla="*/ 59 h 69"/>
                <a:gd name="T34" fmla="*/ 219 w 288"/>
                <a:gd name="T35" fmla="*/ 45 h 69"/>
                <a:gd name="T36" fmla="*/ 229 w 288"/>
                <a:gd name="T37" fmla="*/ 49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8"/>
                <a:gd name="T58" fmla="*/ 0 h 69"/>
                <a:gd name="T59" fmla="*/ 288 w 288"/>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8" h="69">
                  <a:moveTo>
                    <a:pt x="229" y="49"/>
                  </a:moveTo>
                  <a:lnTo>
                    <a:pt x="244" y="49"/>
                  </a:lnTo>
                  <a:lnTo>
                    <a:pt x="288" y="10"/>
                  </a:lnTo>
                  <a:lnTo>
                    <a:pt x="258" y="0"/>
                  </a:lnTo>
                  <a:lnTo>
                    <a:pt x="253" y="10"/>
                  </a:lnTo>
                  <a:lnTo>
                    <a:pt x="210" y="20"/>
                  </a:lnTo>
                  <a:lnTo>
                    <a:pt x="180" y="15"/>
                  </a:lnTo>
                  <a:lnTo>
                    <a:pt x="156" y="25"/>
                  </a:lnTo>
                  <a:lnTo>
                    <a:pt x="122" y="20"/>
                  </a:lnTo>
                  <a:lnTo>
                    <a:pt x="0" y="25"/>
                  </a:lnTo>
                  <a:lnTo>
                    <a:pt x="0" y="49"/>
                  </a:lnTo>
                  <a:lnTo>
                    <a:pt x="34" y="69"/>
                  </a:lnTo>
                  <a:lnTo>
                    <a:pt x="34" y="59"/>
                  </a:lnTo>
                  <a:lnTo>
                    <a:pt x="112" y="64"/>
                  </a:lnTo>
                  <a:lnTo>
                    <a:pt x="117" y="54"/>
                  </a:lnTo>
                  <a:lnTo>
                    <a:pt x="156" y="54"/>
                  </a:lnTo>
                  <a:lnTo>
                    <a:pt x="161" y="59"/>
                  </a:lnTo>
                  <a:lnTo>
                    <a:pt x="219" y="45"/>
                  </a:lnTo>
                  <a:lnTo>
                    <a:pt x="229" y="49"/>
                  </a:lnTo>
                  <a:close/>
                </a:path>
              </a:pathLst>
            </a:custGeom>
            <a:solidFill>
              <a:srgbClr val="FFC080"/>
            </a:solidFill>
            <a:ln w="0" cmpd="sng">
              <a:solidFill>
                <a:srgbClr val="000000"/>
              </a:solidFill>
              <a:miter lim="800000"/>
            </a:ln>
          </p:spPr>
          <p:txBody>
            <a:bodyPr/>
            <a:lstStyle/>
            <a:p>
              <a:endParaRPr lang="zh-CN" altLang="en-US"/>
            </a:p>
          </p:txBody>
        </p:sp>
        <p:sp>
          <p:nvSpPr>
            <p:cNvPr id="954378" name="Freeform 15"/>
            <p:cNvSpPr/>
            <p:nvPr/>
          </p:nvSpPr>
          <p:spPr bwMode="auto">
            <a:xfrm>
              <a:off x="659" y="676"/>
              <a:ext cx="181" cy="79"/>
            </a:xfrm>
            <a:custGeom>
              <a:avLst/>
              <a:gdLst>
                <a:gd name="T0" fmla="*/ 142 w 181"/>
                <a:gd name="T1" fmla="*/ 35 h 79"/>
                <a:gd name="T2" fmla="*/ 137 w 181"/>
                <a:gd name="T3" fmla="*/ 40 h 79"/>
                <a:gd name="T4" fmla="*/ 132 w 181"/>
                <a:gd name="T5" fmla="*/ 54 h 79"/>
                <a:gd name="T6" fmla="*/ 127 w 181"/>
                <a:gd name="T7" fmla="*/ 54 h 79"/>
                <a:gd name="T8" fmla="*/ 127 w 181"/>
                <a:gd name="T9" fmla="*/ 64 h 79"/>
                <a:gd name="T10" fmla="*/ 132 w 181"/>
                <a:gd name="T11" fmla="*/ 69 h 79"/>
                <a:gd name="T12" fmla="*/ 147 w 181"/>
                <a:gd name="T13" fmla="*/ 79 h 79"/>
                <a:gd name="T14" fmla="*/ 166 w 181"/>
                <a:gd name="T15" fmla="*/ 79 h 79"/>
                <a:gd name="T16" fmla="*/ 171 w 181"/>
                <a:gd name="T17" fmla="*/ 74 h 79"/>
                <a:gd name="T18" fmla="*/ 176 w 181"/>
                <a:gd name="T19" fmla="*/ 64 h 79"/>
                <a:gd name="T20" fmla="*/ 181 w 181"/>
                <a:gd name="T21" fmla="*/ 54 h 79"/>
                <a:gd name="T22" fmla="*/ 176 w 181"/>
                <a:gd name="T23" fmla="*/ 30 h 79"/>
                <a:gd name="T24" fmla="*/ 176 w 181"/>
                <a:gd name="T25" fmla="*/ 20 h 79"/>
                <a:gd name="T26" fmla="*/ 166 w 181"/>
                <a:gd name="T27" fmla="*/ 5 h 79"/>
                <a:gd name="T28" fmla="*/ 161 w 181"/>
                <a:gd name="T29" fmla="*/ 0 h 79"/>
                <a:gd name="T30" fmla="*/ 122 w 181"/>
                <a:gd name="T31" fmla="*/ 0 h 79"/>
                <a:gd name="T32" fmla="*/ 113 w 181"/>
                <a:gd name="T33" fmla="*/ 5 h 79"/>
                <a:gd name="T34" fmla="*/ 103 w 181"/>
                <a:gd name="T35" fmla="*/ 5 h 79"/>
                <a:gd name="T36" fmla="*/ 20 w 181"/>
                <a:gd name="T37" fmla="*/ 5 h 79"/>
                <a:gd name="T38" fmla="*/ 0 w 181"/>
                <a:gd name="T39" fmla="*/ 25 h 79"/>
                <a:gd name="T40" fmla="*/ 20 w 181"/>
                <a:gd name="T41" fmla="*/ 25 h 79"/>
                <a:gd name="T42" fmla="*/ 34 w 181"/>
                <a:gd name="T43" fmla="*/ 20 h 79"/>
                <a:gd name="T44" fmla="*/ 44 w 181"/>
                <a:gd name="T45" fmla="*/ 15 h 79"/>
                <a:gd name="T46" fmla="*/ 54 w 181"/>
                <a:gd name="T47" fmla="*/ 15 h 79"/>
                <a:gd name="T48" fmla="*/ 74 w 181"/>
                <a:gd name="T49" fmla="*/ 15 h 79"/>
                <a:gd name="T50" fmla="*/ 88 w 181"/>
                <a:gd name="T51" fmla="*/ 15 h 79"/>
                <a:gd name="T52" fmla="*/ 108 w 181"/>
                <a:gd name="T53" fmla="*/ 30 h 79"/>
                <a:gd name="T54" fmla="*/ 117 w 181"/>
                <a:gd name="T55" fmla="*/ 25 h 79"/>
                <a:gd name="T56" fmla="*/ 127 w 181"/>
                <a:gd name="T57" fmla="*/ 35 h 79"/>
                <a:gd name="T58" fmla="*/ 142 w 181"/>
                <a:gd name="T59" fmla="*/ 35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79"/>
                <a:gd name="T92" fmla="*/ 181 w 181"/>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79">
                  <a:moveTo>
                    <a:pt x="142" y="35"/>
                  </a:moveTo>
                  <a:lnTo>
                    <a:pt x="137" y="40"/>
                  </a:lnTo>
                  <a:lnTo>
                    <a:pt x="132" y="54"/>
                  </a:lnTo>
                  <a:lnTo>
                    <a:pt x="127" y="54"/>
                  </a:lnTo>
                  <a:lnTo>
                    <a:pt x="127" y="64"/>
                  </a:lnTo>
                  <a:lnTo>
                    <a:pt x="132" y="69"/>
                  </a:lnTo>
                  <a:lnTo>
                    <a:pt x="147" y="79"/>
                  </a:lnTo>
                  <a:lnTo>
                    <a:pt x="166" y="79"/>
                  </a:lnTo>
                  <a:lnTo>
                    <a:pt x="171" y="74"/>
                  </a:lnTo>
                  <a:lnTo>
                    <a:pt x="176" y="64"/>
                  </a:lnTo>
                  <a:lnTo>
                    <a:pt x="181" y="54"/>
                  </a:lnTo>
                  <a:lnTo>
                    <a:pt x="176" y="30"/>
                  </a:lnTo>
                  <a:lnTo>
                    <a:pt x="176" y="20"/>
                  </a:lnTo>
                  <a:lnTo>
                    <a:pt x="166" y="5"/>
                  </a:lnTo>
                  <a:lnTo>
                    <a:pt x="161" y="0"/>
                  </a:lnTo>
                  <a:lnTo>
                    <a:pt x="122" y="0"/>
                  </a:lnTo>
                  <a:lnTo>
                    <a:pt x="113" y="5"/>
                  </a:lnTo>
                  <a:lnTo>
                    <a:pt x="103" y="5"/>
                  </a:lnTo>
                  <a:lnTo>
                    <a:pt x="20" y="5"/>
                  </a:lnTo>
                  <a:lnTo>
                    <a:pt x="0" y="25"/>
                  </a:lnTo>
                  <a:lnTo>
                    <a:pt x="20" y="25"/>
                  </a:lnTo>
                  <a:lnTo>
                    <a:pt x="34" y="20"/>
                  </a:lnTo>
                  <a:lnTo>
                    <a:pt x="44" y="15"/>
                  </a:lnTo>
                  <a:lnTo>
                    <a:pt x="54" y="15"/>
                  </a:lnTo>
                  <a:lnTo>
                    <a:pt x="74" y="15"/>
                  </a:lnTo>
                  <a:lnTo>
                    <a:pt x="88" y="15"/>
                  </a:lnTo>
                  <a:lnTo>
                    <a:pt x="108" y="30"/>
                  </a:lnTo>
                  <a:lnTo>
                    <a:pt x="117" y="25"/>
                  </a:lnTo>
                  <a:lnTo>
                    <a:pt x="127" y="35"/>
                  </a:lnTo>
                  <a:lnTo>
                    <a:pt x="142" y="35"/>
                  </a:lnTo>
                  <a:close/>
                </a:path>
              </a:pathLst>
            </a:custGeom>
            <a:solidFill>
              <a:srgbClr val="FCE6CF"/>
            </a:solidFill>
            <a:ln w="0" cmpd="sng">
              <a:solidFill>
                <a:srgbClr val="000000"/>
              </a:solidFill>
              <a:miter lim="800000"/>
            </a:ln>
          </p:spPr>
          <p:txBody>
            <a:bodyPr/>
            <a:lstStyle/>
            <a:p>
              <a:endParaRPr lang="zh-CN" altLang="en-US"/>
            </a:p>
          </p:txBody>
        </p:sp>
        <p:sp>
          <p:nvSpPr>
            <p:cNvPr id="954379" name="Freeform 16"/>
            <p:cNvSpPr/>
            <p:nvPr/>
          </p:nvSpPr>
          <p:spPr bwMode="auto">
            <a:xfrm>
              <a:off x="0" y="721"/>
              <a:ext cx="156" cy="421"/>
            </a:xfrm>
            <a:custGeom>
              <a:avLst/>
              <a:gdLst>
                <a:gd name="T0" fmla="*/ 132 w 156"/>
                <a:gd name="T1" fmla="*/ 83 h 421"/>
                <a:gd name="T2" fmla="*/ 54 w 156"/>
                <a:gd name="T3" fmla="*/ 0 h 421"/>
                <a:gd name="T4" fmla="*/ 39 w 156"/>
                <a:gd name="T5" fmla="*/ 5 h 421"/>
                <a:gd name="T6" fmla="*/ 0 w 156"/>
                <a:gd name="T7" fmla="*/ 5 h 421"/>
                <a:gd name="T8" fmla="*/ 0 w 156"/>
                <a:gd name="T9" fmla="*/ 421 h 421"/>
                <a:gd name="T10" fmla="*/ 156 w 156"/>
                <a:gd name="T11" fmla="*/ 421 h 421"/>
                <a:gd name="T12" fmla="*/ 156 w 156"/>
                <a:gd name="T13" fmla="*/ 264 h 421"/>
                <a:gd name="T14" fmla="*/ 137 w 156"/>
                <a:gd name="T15" fmla="*/ 181 h 421"/>
                <a:gd name="T16" fmla="*/ 147 w 156"/>
                <a:gd name="T17" fmla="*/ 112 h 421"/>
                <a:gd name="T18" fmla="*/ 147 w 156"/>
                <a:gd name="T19" fmla="*/ 103 h 421"/>
                <a:gd name="T20" fmla="*/ 132 w 156"/>
                <a:gd name="T21" fmla="*/ 83 h 4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421"/>
                <a:gd name="T35" fmla="*/ 156 w 156"/>
                <a:gd name="T36" fmla="*/ 421 h 4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421">
                  <a:moveTo>
                    <a:pt x="132" y="83"/>
                  </a:moveTo>
                  <a:lnTo>
                    <a:pt x="54" y="0"/>
                  </a:lnTo>
                  <a:lnTo>
                    <a:pt x="39" y="5"/>
                  </a:lnTo>
                  <a:lnTo>
                    <a:pt x="0" y="5"/>
                  </a:lnTo>
                  <a:lnTo>
                    <a:pt x="0" y="421"/>
                  </a:lnTo>
                  <a:lnTo>
                    <a:pt x="156" y="421"/>
                  </a:lnTo>
                  <a:lnTo>
                    <a:pt x="156" y="264"/>
                  </a:lnTo>
                  <a:lnTo>
                    <a:pt x="137" y="181"/>
                  </a:lnTo>
                  <a:lnTo>
                    <a:pt x="147" y="112"/>
                  </a:lnTo>
                  <a:lnTo>
                    <a:pt x="147" y="103"/>
                  </a:lnTo>
                  <a:lnTo>
                    <a:pt x="132" y="83"/>
                  </a:lnTo>
                  <a:close/>
                </a:path>
              </a:pathLst>
            </a:custGeom>
            <a:solidFill>
              <a:srgbClr val="FFFFFF"/>
            </a:solidFill>
            <a:ln w="0" cmpd="sng">
              <a:solidFill>
                <a:srgbClr val="000000"/>
              </a:solidFill>
              <a:miter lim="800000"/>
            </a:ln>
          </p:spPr>
          <p:txBody>
            <a:bodyPr/>
            <a:lstStyle/>
            <a:p>
              <a:endParaRPr lang="zh-CN" altLang="en-US"/>
            </a:p>
          </p:txBody>
        </p:sp>
        <p:sp>
          <p:nvSpPr>
            <p:cNvPr id="954380" name="Freeform 17"/>
            <p:cNvSpPr/>
            <p:nvPr/>
          </p:nvSpPr>
          <p:spPr bwMode="auto">
            <a:xfrm>
              <a:off x="0" y="353"/>
              <a:ext cx="313" cy="373"/>
            </a:xfrm>
            <a:custGeom>
              <a:avLst/>
              <a:gdLst>
                <a:gd name="T0" fmla="*/ 288 w 313"/>
                <a:gd name="T1" fmla="*/ 103 h 373"/>
                <a:gd name="T2" fmla="*/ 303 w 313"/>
                <a:gd name="T3" fmla="*/ 108 h 373"/>
                <a:gd name="T4" fmla="*/ 303 w 313"/>
                <a:gd name="T5" fmla="*/ 103 h 373"/>
                <a:gd name="T6" fmla="*/ 303 w 313"/>
                <a:gd name="T7" fmla="*/ 98 h 373"/>
                <a:gd name="T8" fmla="*/ 313 w 313"/>
                <a:gd name="T9" fmla="*/ 88 h 373"/>
                <a:gd name="T10" fmla="*/ 303 w 313"/>
                <a:gd name="T11" fmla="*/ 78 h 373"/>
                <a:gd name="T12" fmla="*/ 308 w 313"/>
                <a:gd name="T13" fmla="*/ 78 h 373"/>
                <a:gd name="T14" fmla="*/ 303 w 313"/>
                <a:gd name="T15" fmla="*/ 59 h 373"/>
                <a:gd name="T16" fmla="*/ 288 w 313"/>
                <a:gd name="T17" fmla="*/ 39 h 373"/>
                <a:gd name="T18" fmla="*/ 278 w 313"/>
                <a:gd name="T19" fmla="*/ 44 h 373"/>
                <a:gd name="T20" fmla="*/ 278 w 313"/>
                <a:gd name="T21" fmla="*/ 39 h 373"/>
                <a:gd name="T22" fmla="*/ 273 w 313"/>
                <a:gd name="T23" fmla="*/ 29 h 373"/>
                <a:gd name="T24" fmla="*/ 273 w 313"/>
                <a:gd name="T25" fmla="*/ 29 h 373"/>
                <a:gd name="T26" fmla="*/ 254 w 313"/>
                <a:gd name="T27" fmla="*/ 20 h 373"/>
                <a:gd name="T28" fmla="*/ 234 w 313"/>
                <a:gd name="T29" fmla="*/ 10 h 373"/>
                <a:gd name="T30" fmla="*/ 195 w 313"/>
                <a:gd name="T31" fmla="*/ 0 h 373"/>
                <a:gd name="T32" fmla="*/ 127 w 313"/>
                <a:gd name="T33" fmla="*/ 0 h 373"/>
                <a:gd name="T34" fmla="*/ 78 w 313"/>
                <a:gd name="T35" fmla="*/ 10 h 373"/>
                <a:gd name="T36" fmla="*/ 34 w 313"/>
                <a:gd name="T37" fmla="*/ 29 h 373"/>
                <a:gd name="T38" fmla="*/ 0 w 313"/>
                <a:gd name="T39" fmla="*/ 54 h 373"/>
                <a:gd name="T40" fmla="*/ 0 w 313"/>
                <a:gd name="T41" fmla="*/ 373 h 373"/>
                <a:gd name="T42" fmla="*/ 39 w 313"/>
                <a:gd name="T43" fmla="*/ 373 h 373"/>
                <a:gd name="T44" fmla="*/ 54 w 313"/>
                <a:gd name="T45" fmla="*/ 368 h 373"/>
                <a:gd name="T46" fmla="*/ 107 w 313"/>
                <a:gd name="T47" fmla="*/ 353 h 373"/>
                <a:gd name="T48" fmla="*/ 161 w 313"/>
                <a:gd name="T49" fmla="*/ 304 h 373"/>
                <a:gd name="T50" fmla="*/ 186 w 313"/>
                <a:gd name="T51" fmla="*/ 294 h 373"/>
                <a:gd name="T52" fmla="*/ 195 w 313"/>
                <a:gd name="T53" fmla="*/ 270 h 373"/>
                <a:gd name="T54" fmla="*/ 205 w 313"/>
                <a:gd name="T55" fmla="*/ 245 h 373"/>
                <a:gd name="T56" fmla="*/ 215 w 313"/>
                <a:gd name="T57" fmla="*/ 240 h 373"/>
                <a:gd name="T58" fmla="*/ 230 w 313"/>
                <a:gd name="T59" fmla="*/ 240 h 373"/>
                <a:gd name="T60" fmla="*/ 234 w 313"/>
                <a:gd name="T61" fmla="*/ 255 h 373"/>
                <a:gd name="T62" fmla="*/ 239 w 313"/>
                <a:gd name="T63" fmla="*/ 260 h 373"/>
                <a:gd name="T64" fmla="*/ 269 w 313"/>
                <a:gd name="T65" fmla="*/ 250 h 373"/>
                <a:gd name="T66" fmla="*/ 283 w 313"/>
                <a:gd name="T67" fmla="*/ 191 h 373"/>
                <a:gd name="T68" fmla="*/ 298 w 313"/>
                <a:gd name="T69" fmla="*/ 176 h 373"/>
                <a:gd name="T70" fmla="*/ 288 w 313"/>
                <a:gd name="T71" fmla="*/ 108 h 373"/>
                <a:gd name="T72" fmla="*/ 288 w 313"/>
                <a:gd name="T73" fmla="*/ 103 h 3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3"/>
                <a:gd name="T112" fmla="*/ 0 h 373"/>
                <a:gd name="T113" fmla="*/ 313 w 313"/>
                <a:gd name="T114" fmla="*/ 373 h 3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3" h="373">
                  <a:moveTo>
                    <a:pt x="288" y="103"/>
                  </a:moveTo>
                  <a:lnTo>
                    <a:pt x="303" y="108"/>
                  </a:lnTo>
                  <a:lnTo>
                    <a:pt x="303" y="103"/>
                  </a:lnTo>
                  <a:lnTo>
                    <a:pt x="303" y="98"/>
                  </a:lnTo>
                  <a:lnTo>
                    <a:pt x="313" y="88"/>
                  </a:lnTo>
                  <a:lnTo>
                    <a:pt x="303" y="78"/>
                  </a:lnTo>
                  <a:lnTo>
                    <a:pt x="308" y="78"/>
                  </a:lnTo>
                  <a:lnTo>
                    <a:pt x="303" y="59"/>
                  </a:lnTo>
                  <a:lnTo>
                    <a:pt x="288" y="39"/>
                  </a:lnTo>
                  <a:lnTo>
                    <a:pt x="278" y="44"/>
                  </a:lnTo>
                  <a:lnTo>
                    <a:pt x="278" y="39"/>
                  </a:lnTo>
                  <a:lnTo>
                    <a:pt x="273" y="29"/>
                  </a:lnTo>
                  <a:lnTo>
                    <a:pt x="254" y="20"/>
                  </a:lnTo>
                  <a:lnTo>
                    <a:pt x="234" y="10"/>
                  </a:lnTo>
                  <a:lnTo>
                    <a:pt x="195" y="0"/>
                  </a:lnTo>
                  <a:lnTo>
                    <a:pt x="127" y="0"/>
                  </a:lnTo>
                  <a:lnTo>
                    <a:pt x="78" y="10"/>
                  </a:lnTo>
                  <a:lnTo>
                    <a:pt x="34" y="29"/>
                  </a:lnTo>
                  <a:lnTo>
                    <a:pt x="0" y="54"/>
                  </a:lnTo>
                  <a:lnTo>
                    <a:pt x="0" y="373"/>
                  </a:lnTo>
                  <a:lnTo>
                    <a:pt x="39" y="373"/>
                  </a:lnTo>
                  <a:lnTo>
                    <a:pt x="54" y="368"/>
                  </a:lnTo>
                  <a:lnTo>
                    <a:pt x="107" y="353"/>
                  </a:lnTo>
                  <a:lnTo>
                    <a:pt x="161" y="304"/>
                  </a:lnTo>
                  <a:lnTo>
                    <a:pt x="186" y="294"/>
                  </a:lnTo>
                  <a:lnTo>
                    <a:pt x="195" y="270"/>
                  </a:lnTo>
                  <a:lnTo>
                    <a:pt x="205" y="245"/>
                  </a:lnTo>
                  <a:lnTo>
                    <a:pt x="215" y="240"/>
                  </a:lnTo>
                  <a:lnTo>
                    <a:pt x="230" y="240"/>
                  </a:lnTo>
                  <a:lnTo>
                    <a:pt x="234" y="255"/>
                  </a:lnTo>
                  <a:lnTo>
                    <a:pt x="239" y="260"/>
                  </a:lnTo>
                  <a:lnTo>
                    <a:pt x="269" y="250"/>
                  </a:lnTo>
                  <a:lnTo>
                    <a:pt x="283" y="191"/>
                  </a:lnTo>
                  <a:lnTo>
                    <a:pt x="298" y="176"/>
                  </a:lnTo>
                  <a:lnTo>
                    <a:pt x="288" y="108"/>
                  </a:lnTo>
                  <a:lnTo>
                    <a:pt x="288" y="103"/>
                  </a:lnTo>
                  <a:close/>
                </a:path>
              </a:pathLst>
            </a:custGeom>
            <a:solidFill>
              <a:srgbClr val="000000"/>
            </a:solidFill>
            <a:ln w="0" cmpd="sng">
              <a:solidFill>
                <a:srgbClr val="000000"/>
              </a:solidFill>
              <a:miter lim="800000"/>
            </a:ln>
          </p:spPr>
          <p:txBody>
            <a:bodyPr/>
            <a:lstStyle/>
            <a:p>
              <a:endParaRPr lang="zh-CN" altLang="en-US"/>
            </a:p>
          </p:txBody>
        </p:sp>
        <p:sp>
          <p:nvSpPr>
            <p:cNvPr id="954381" name="Freeform 18"/>
            <p:cNvSpPr/>
            <p:nvPr/>
          </p:nvSpPr>
          <p:spPr bwMode="auto">
            <a:xfrm>
              <a:off x="161" y="868"/>
              <a:ext cx="357" cy="274"/>
            </a:xfrm>
            <a:custGeom>
              <a:avLst/>
              <a:gdLst>
                <a:gd name="T0" fmla="*/ 10 w 357"/>
                <a:gd name="T1" fmla="*/ 0 h 274"/>
                <a:gd name="T2" fmla="*/ 15 w 357"/>
                <a:gd name="T3" fmla="*/ 39 h 274"/>
                <a:gd name="T4" fmla="*/ 0 w 357"/>
                <a:gd name="T5" fmla="*/ 78 h 274"/>
                <a:gd name="T6" fmla="*/ 15 w 357"/>
                <a:gd name="T7" fmla="*/ 132 h 274"/>
                <a:gd name="T8" fmla="*/ 34 w 357"/>
                <a:gd name="T9" fmla="*/ 274 h 274"/>
                <a:gd name="T10" fmla="*/ 357 w 357"/>
                <a:gd name="T11" fmla="*/ 274 h 274"/>
                <a:gd name="T12" fmla="*/ 347 w 357"/>
                <a:gd name="T13" fmla="*/ 264 h 274"/>
                <a:gd name="T14" fmla="*/ 327 w 357"/>
                <a:gd name="T15" fmla="*/ 259 h 274"/>
                <a:gd name="T16" fmla="*/ 318 w 357"/>
                <a:gd name="T17" fmla="*/ 245 h 274"/>
                <a:gd name="T18" fmla="*/ 308 w 357"/>
                <a:gd name="T19" fmla="*/ 240 h 274"/>
                <a:gd name="T20" fmla="*/ 235 w 357"/>
                <a:gd name="T21" fmla="*/ 215 h 274"/>
                <a:gd name="T22" fmla="*/ 215 w 357"/>
                <a:gd name="T23" fmla="*/ 186 h 274"/>
                <a:gd name="T24" fmla="*/ 191 w 357"/>
                <a:gd name="T25" fmla="*/ 186 h 274"/>
                <a:gd name="T26" fmla="*/ 176 w 357"/>
                <a:gd name="T27" fmla="*/ 142 h 274"/>
                <a:gd name="T28" fmla="*/ 147 w 357"/>
                <a:gd name="T29" fmla="*/ 137 h 274"/>
                <a:gd name="T30" fmla="*/ 112 w 357"/>
                <a:gd name="T31" fmla="*/ 63 h 274"/>
                <a:gd name="T32" fmla="*/ 15 w 357"/>
                <a:gd name="T33" fmla="*/ 0 h 274"/>
                <a:gd name="T34" fmla="*/ 10 w 357"/>
                <a:gd name="T35" fmla="*/ 0 h 2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7"/>
                <a:gd name="T55" fmla="*/ 0 h 274"/>
                <a:gd name="T56" fmla="*/ 357 w 357"/>
                <a:gd name="T57" fmla="*/ 274 h 2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7" h="274">
                  <a:moveTo>
                    <a:pt x="10" y="0"/>
                  </a:moveTo>
                  <a:lnTo>
                    <a:pt x="15" y="39"/>
                  </a:lnTo>
                  <a:lnTo>
                    <a:pt x="0" y="78"/>
                  </a:lnTo>
                  <a:lnTo>
                    <a:pt x="15" y="132"/>
                  </a:lnTo>
                  <a:lnTo>
                    <a:pt x="34" y="274"/>
                  </a:lnTo>
                  <a:lnTo>
                    <a:pt x="357" y="274"/>
                  </a:lnTo>
                  <a:lnTo>
                    <a:pt x="347" y="264"/>
                  </a:lnTo>
                  <a:lnTo>
                    <a:pt x="327" y="259"/>
                  </a:lnTo>
                  <a:lnTo>
                    <a:pt x="318" y="245"/>
                  </a:lnTo>
                  <a:lnTo>
                    <a:pt x="308" y="240"/>
                  </a:lnTo>
                  <a:lnTo>
                    <a:pt x="235" y="215"/>
                  </a:lnTo>
                  <a:lnTo>
                    <a:pt x="215" y="186"/>
                  </a:lnTo>
                  <a:lnTo>
                    <a:pt x="191" y="186"/>
                  </a:lnTo>
                  <a:lnTo>
                    <a:pt x="176" y="142"/>
                  </a:lnTo>
                  <a:lnTo>
                    <a:pt x="147" y="137"/>
                  </a:lnTo>
                  <a:lnTo>
                    <a:pt x="112" y="63"/>
                  </a:lnTo>
                  <a:lnTo>
                    <a:pt x="15" y="0"/>
                  </a:lnTo>
                  <a:lnTo>
                    <a:pt x="10" y="0"/>
                  </a:lnTo>
                  <a:close/>
                </a:path>
              </a:pathLst>
            </a:custGeom>
            <a:solidFill>
              <a:srgbClr val="FFFFFF"/>
            </a:solidFill>
            <a:ln w="0" cmpd="sng">
              <a:solidFill>
                <a:srgbClr val="000000"/>
              </a:solidFill>
              <a:miter lim="800000"/>
            </a:ln>
          </p:spPr>
          <p:txBody>
            <a:bodyPr/>
            <a:lstStyle/>
            <a:p>
              <a:endParaRPr lang="zh-CN" altLang="en-US"/>
            </a:p>
          </p:txBody>
        </p:sp>
        <p:sp>
          <p:nvSpPr>
            <p:cNvPr id="954382" name="Freeform 19"/>
            <p:cNvSpPr/>
            <p:nvPr/>
          </p:nvSpPr>
          <p:spPr bwMode="auto">
            <a:xfrm>
              <a:off x="54" y="456"/>
              <a:ext cx="263" cy="348"/>
            </a:xfrm>
            <a:custGeom>
              <a:avLst/>
              <a:gdLst>
                <a:gd name="T0" fmla="*/ 132 w 263"/>
                <a:gd name="T1" fmla="*/ 191 h 348"/>
                <a:gd name="T2" fmla="*/ 107 w 263"/>
                <a:gd name="T3" fmla="*/ 201 h 348"/>
                <a:gd name="T4" fmla="*/ 53 w 263"/>
                <a:gd name="T5" fmla="*/ 250 h 348"/>
                <a:gd name="T6" fmla="*/ 0 w 263"/>
                <a:gd name="T7" fmla="*/ 265 h 348"/>
                <a:gd name="T8" fmla="*/ 78 w 263"/>
                <a:gd name="T9" fmla="*/ 348 h 348"/>
                <a:gd name="T10" fmla="*/ 93 w 263"/>
                <a:gd name="T11" fmla="*/ 328 h 348"/>
                <a:gd name="T12" fmla="*/ 107 w 263"/>
                <a:gd name="T13" fmla="*/ 299 h 348"/>
                <a:gd name="T14" fmla="*/ 185 w 263"/>
                <a:gd name="T15" fmla="*/ 279 h 348"/>
                <a:gd name="T16" fmla="*/ 210 w 263"/>
                <a:gd name="T17" fmla="*/ 265 h 348"/>
                <a:gd name="T18" fmla="*/ 229 w 263"/>
                <a:gd name="T19" fmla="*/ 186 h 348"/>
                <a:gd name="T20" fmla="*/ 244 w 263"/>
                <a:gd name="T21" fmla="*/ 157 h 348"/>
                <a:gd name="T22" fmla="*/ 244 w 263"/>
                <a:gd name="T23" fmla="*/ 137 h 348"/>
                <a:gd name="T24" fmla="*/ 239 w 263"/>
                <a:gd name="T25" fmla="*/ 127 h 348"/>
                <a:gd name="T26" fmla="*/ 263 w 263"/>
                <a:gd name="T27" fmla="*/ 88 h 348"/>
                <a:gd name="T28" fmla="*/ 259 w 263"/>
                <a:gd name="T29" fmla="*/ 83 h 348"/>
                <a:gd name="T30" fmla="*/ 259 w 263"/>
                <a:gd name="T31" fmla="*/ 64 h 348"/>
                <a:gd name="T32" fmla="*/ 254 w 263"/>
                <a:gd name="T33" fmla="*/ 20 h 348"/>
                <a:gd name="T34" fmla="*/ 239 w 263"/>
                <a:gd name="T35" fmla="*/ 5 h 348"/>
                <a:gd name="T36" fmla="*/ 234 w 263"/>
                <a:gd name="T37" fmla="*/ 0 h 348"/>
                <a:gd name="T38" fmla="*/ 234 w 263"/>
                <a:gd name="T39" fmla="*/ 5 h 348"/>
                <a:gd name="T40" fmla="*/ 244 w 263"/>
                <a:gd name="T41" fmla="*/ 73 h 348"/>
                <a:gd name="T42" fmla="*/ 229 w 263"/>
                <a:gd name="T43" fmla="*/ 88 h 348"/>
                <a:gd name="T44" fmla="*/ 215 w 263"/>
                <a:gd name="T45" fmla="*/ 147 h 348"/>
                <a:gd name="T46" fmla="*/ 185 w 263"/>
                <a:gd name="T47" fmla="*/ 157 h 348"/>
                <a:gd name="T48" fmla="*/ 180 w 263"/>
                <a:gd name="T49" fmla="*/ 152 h 348"/>
                <a:gd name="T50" fmla="*/ 176 w 263"/>
                <a:gd name="T51" fmla="*/ 137 h 348"/>
                <a:gd name="T52" fmla="*/ 161 w 263"/>
                <a:gd name="T53" fmla="*/ 137 h 348"/>
                <a:gd name="T54" fmla="*/ 151 w 263"/>
                <a:gd name="T55" fmla="*/ 142 h 348"/>
                <a:gd name="T56" fmla="*/ 141 w 263"/>
                <a:gd name="T57" fmla="*/ 167 h 348"/>
                <a:gd name="T58" fmla="*/ 132 w 263"/>
                <a:gd name="T59" fmla="*/ 191 h 3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3"/>
                <a:gd name="T91" fmla="*/ 0 h 348"/>
                <a:gd name="T92" fmla="*/ 263 w 263"/>
                <a:gd name="T93" fmla="*/ 348 h 3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3" h="348">
                  <a:moveTo>
                    <a:pt x="132" y="191"/>
                  </a:moveTo>
                  <a:lnTo>
                    <a:pt x="107" y="201"/>
                  </a:lnTo>
                  <a:lnTo>
                    <a:pt x="53" y="250"/>
                  </a:lnTo>
                  <a:lnTo>
                    <a:pt x="0" y="265"/>
                  </a:lnTo>
                  <a:lnTo>
                    <a:pt x="78" y="348"/>
                  </a:lnTo>
                  <a:lnTo>
                    <a:pt x="93" y="328"/>
                  </a:lnTo>
                  <a:lnTo>
                    <a:pt x="107" y="299"/>
                  </a:lnTo>
                  <a:lnTo>
                    <a:pt x="185" y="279"/>
                  </a:lnTo>
                  <a:lnTo>
                    <a:pt x="210" y="265"/>
                  </a:lnTo>
                  <a:lnTo>
                    <a:pt x="229" y="186"/>
                  </a:lnTo>
                  <a:lnTo>
                    <a:pt x="244" y="157"/>
                  </a:lnTo>
                  <a:lnTo>
                    <a:pt x="244" y="137"/>
                  </a:lnTo>
                  <a:lnTo>
                    <a:pt x="239" y="127"/>
                  </a:lnTo>
                  <a:lnTo>
                    <a:pt x="263" y="88"/>
                  </a:lnTo>
                  <a:lnTo>
                    <a:pt x="259" y="83"/>
                  </a:lnTo>
                  <a:lnTo>
                    <a:pt x="259" y="64"/>
                  </a:lnTo>
                  <a:lnTo>
                    <a:pt x="254" y="20"/>
                  </a:lnTo>
                  <a:lnTo>
                    <a:pt x="239" y="5"/>
                  </a:lnTo>
                  <a:lnTo>
                    <a:pt x="234" y="0"/>
                  </a:lnTo>
                  <a:lnTo>
                    <a:pt x="234" y="5"/>
                  </a:lnTo>
                  <a:lnTo>
                    <a:pt x="244" y="73"/>
                  </a:lnTo>
                  <a:lnTo>
                    <a:pt x="229" y="88"/>
                  </a:lnTo>
                  <a:lnTo>
                    <a:pt x="215" y="147"/>
                  </a:lnTo>
                  <a:lnTo>
                    <a:pt x="185" y="157"/>
                  </a:lnTo>
                  <a:lnTo>
                    <a:pt x="180" y="152"/>
                  </a:lnTo>
                  <a:lnTo>
                    <a:pt x="176" y="137"/>
                  </a:lnTo>
                  <a:lnTo>
                    <a:pt x="161" y="137"/>
                  </a:lnTo>
                  <a:lnTo>
                    <a:pt x="151" y="142"/>
                  </a:lnTo>
                  <a:lnTo>
                    <a:pt x="141" y="167"/>
                  </a:lnTo>
                  <a:lnTo>
                    <a:pt x="132" y="191"/>
                  </a:lnTo>
                  <a:close/>
                </a:path>
              </a:pathLst>
            </a:custGeom>
            <a:solidFill>
              <a:srgbClr val="FCE6CF"/>
            </a:solidFill>
            <a:ln w="0" cmpd="sng">
              <a:solidFill>
                <a:srgbClr val="000000"/>
              </a:solidFill>
              <a:miter lim="800000"/>
            </a:ln>
          </p:spPr>
          <p:txBody>
            <a:bodyPr/>
            <a:lstStyle/>
            <a:p>
              <a:endParaRPr lang="zh-CN" altLang="en-US"/>
            </a:p>
          </p:txBody>
        </p:sp>
        <p:sp>
          <p:nvSpPr>
            <p:cNvPr id="954383" name="Freeform 20"/>
            <p:cNvSpPr/>
            <p:nvPr/>
          </p:nvSpPr>
          <p:spPr bwMode="auto">
            <a:xfrm>
              <a:off x="137" y="833"/>
              <a:ext cx="58" cy="309"/>
            </a:xfrm>
            <a:custGeom>
              <a:avLst/>
              <a:gdLst>
                <a:gd name="T0" fmla="*/ 10 w 58"/>
                <a:gd name="T1" fmla="*/ 0 h 309"/>
                <a:gd name="T2" fmla="*/ 0 w 58"/>
                <a:gd name="T3" fmla="*/ 69 h 309"/>
                <a:gd name="T4" fmla="*/ 19 w 58"/>
                <a:gd name="T5" fmla="*/ 152 h 309"/>
                <a:gd name="T6" fmla="*/ 19 w 58"/>
                <a:gd name="T7" fmla="*/ 309 h 309"/>
                <a:gd name="T8" fmla="*/ 58 w 58"/>
                <a:gd name="T9" fmla="*/ 309 h 309"/>
                <a:gd name="T10" fmla="*/ 39 w 58"/>
                <a:gd name="T11" fmla="*/ 167 h 309"/>
                <a:gd name="T12" fmla="*/ 24 w 58"/>
                <a:gd name="T13" fmla="*/ 113 h 309"/>
                <a:gd name="T14" fmla="*/ 39 w 58"/>
                <a:gd name="T15" fmla="*/ 74 h 309"/>
                <a:gd name="T16" fmla="*/ 34 w 58"/>
                <a:gd name="T17" fmla="*/ 35 h 309"/>
                <a:gd name="T18" fmla="*/ 34 w 58"/>
                <a:gd name="T19" fmla="*/ 25 h 309"/>
                <a:gd name="T20" fmla="*/ 10 w 58"/>
                <a:gd name="T21" fmla="*/ 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309"/>
                <a:gd name="T35" fmla="*/ 58 w 58"/>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309">
                  <a:moveTo>
                    <a:pt x="10" y="0"/>
                  </a:moveTo>
                  <a:lnTo>
                    <a:pt x="0" y="69"/>
                  </a:lnTo>
                  <a:lnTo>
                    <a:pt x="19" y="152"/>
                  </a:lnTo>
                  <a:lnTo>
                    <a:pt x="19" y="309"/>
                  </a:lnTo>
                  <a:lnTo>
                    <a:pt x="58" y="309"/>
                  </a:lnTo>
                  <a:lnTo>
                    <a:pt x="39" y="167"/>
                  </a:lnTo>
                  <a:lnTo>
                    <a:pt x="24" y="113"/>
                  </a:lnTo>
                  <a:lnTo>
                    <a:pt x="39" y="74"/>
                  </a:lnTo>
                  <a:lnTo>
                    <a:pt x="34" y="35"/>
                  </a:lnTo>
                  <a:lnTo>
                    <a:pt x="34" y="25"/>
                  </a:lnTo>
                  <a:lnTo>
                    <a:pt x="10" y="0"/>
                  </a:lnTo>
                  <a:close/>
                </a:path>
              </a:pathLst>
            </a:custGeom>
            <a:solidFill>
              <a:srgbClr val="0000FF"/>
            </a:solidFill>
            <a:ln w="0" cmpd="sng">
              <a:solidFill>
                <a:srgbClr val="000000"/>
              </a:solidFill>
              <a:miter lim="800000"/>
            </a:ln>
          </p:spPr>
          <p:txBody>
            <a:bodyPr/>
            <a:lstStyle/>
            <a:p>
              <a:endParaRPr lang="zh-CN" altLang="en-US"/>
            </a:p>
          </p:txBody>
        </p:sp>
        <p:sp>
          <p:nvSpPr>
            <p:cNvPr id="954384" name="Freeform 21"/>
            <p:cNvSpPr/>
            <p:nvPr/>
          </p:nvSpPr>
          <p:spPr bwMode="auto">
            <a:xfrm>
              <a:off x="234" y="250"/>
              <a:ext cx="274" cy="270"/>
            </a:xfrm>
            <a:custGeom>
              <a:avLst/>
              <a:gdLst>
                <a:gd name="T0" fmla="*/ 39 w 274"/>
                <a:gd name="T1" fmla="*/ 132 h 270"/>
                <a:gd name="T2" fmla="*/ 49 w 274"/>
                <a:gd name="T3" fmla="*/ 137 h 270"/>
                <a:gd name="T4" fmla="*/ 54 w 274"/>
                <a:gd name="T5" fmla="*/ 142 h 270"/>
                <a:gd name="T6" fmla="*/ 69 w 274"/>
                <a:gd name="T7" fmla="*/ 162 h 270"/>
                <a:gd name="T8" fmla="*/ 74 w 274"/>
                <a:gd name="T9" fmla="*/ 181 h 270"/>
                <a:gd name="T10" fmla="*/ 69 w 274"/>
                <a:gd name="T11" fmla="*/ 181 h 270"/>
                <a:gd name="T12" fmla="*/ 79 w 274"/>
                <a:gd name="T13" fmla="*/ 191 h 270"/>
                <a:gd name="T14" fmla="*/ 69 w 274"/>
                <a:gd name="T15" fmla="*/ 201 h 270"/>
                <a:gd name="T16" fmla="*/ 69 w 274"/>
                <a:gd name="T17" fmla="*/ 206 h 270"/>
                <a:gd name="T18" fmla="*/ 69 w 274"/>
                <a:gd name="T19" fmla="*/ 211 h 270"/>
                <a:gd name="T20" fmla="*/ 54 w 274"/>
                <a:gd name="T21" fmla="*/ 206 h 270"/>
                <a:gd name="T22" fmla="*/ 59 w 274"/>
                <a:gd name="T23" fmla="*/ 211 h 270"/>
                <a:gd name="T24" fmla="*/ 74 w 274"/>
                <a:gd name="T25" fmla="*/ 226 h 270"/>
                <a:gd name="T26" fmla="*/ 79 w 274"/>
                <a:gd name="T27" fmla="*/ 270 h 270"/>
                <a:gd name="T28" fmla="*/ 137 w 274"/>
                <a:gd name="T29" fmla="*/ 270 h 270"/>
                <a:gd name="T30" fmla="*/ 147 w 274"/>
                <a:gd name="T31" fmla="*/ 265 h 270"/>
                <a:gd name="T32" fmla="*/ 186 w 274"/>
                <a:gd name="T33" fmla="*/ 221 h 270"/>
                <a:gd name="T34" fmla="*/ 196 w 274"/>
                <a:gd name="T35" fmla="*/ 181 h 270"/>
                <a:gd name="T36" fmla="*/ 215 w 274"/>
                <a:gd name="T37" fmla="*/ 172 h 270"/>
                <a:gd name="T38" fmla="*/ 210 w 274"/>
                <a:gd name="T39" fmla="*/ 186 h 270"/>
                <a:gd name="T40" fmla="*/ 206 w 274"/>
                <a:gd name="T41" fmla="*/ 211 h 270"/>
                <a:gd name="T42" fmla="*/ 225 w 274"/>
                <a:gd name="T43" fmla="*/ 201 h 270"/>
                <a:gd name="T44" fmla="*/ 230 w 274"/>
                <a:gd name="T45" fmla="*/ 176 h 270"/>
                <a:gd name="T46" fmla="*/ 245 w 274"/>
                <a:gd name="T47" fmla="*/ 157 h 270"/>
                <a:gd name="T48" fmla="*/ 254 w 274"/>
                <a:gd name="T49" fmla="*/ 123 h 270"/>
                <a:gd name="T50" fmla="*/ 264 w 274"/>
                <a:gd name="T51" fmla="*/ 103 h 270"/>
                <a:gd name="T52" fmla="*/ 264 w 274"/>
                <a:gd name="T53" fmla="*/ 98 h 270"/>
                <a:gd name="T54" fmla="*/ 274 w 274"/>
                <a:gd name="T55" fmla="*/ 64 h 270"/>
                <a:gd name="T56" fmla="*/ 269 w 274"/>
                <a:gd name="T57" fmla="*/ 39 h 270"/>
                <a:gd name="T58" fmla="*/ 254 w 274"/>
                <a:gd name="T59" fmla="*/ 34 h 270"/>
                <a:gd name="T60" fmla="*/ 240 w 274"/>
                <a:gd name="T61" fmla="*/ 29 h 270"/>
                <a:gd name="T62" fmla="*/ 225 w 274"/>
                <a:gd name="T63" fmla="*/ 15 h 270"/>
                <a:gd name="T64" fmla="*/ 147 w 274"/>
                <a:gd name="T65" fmla="*/ 0 h 270"/>
                <a:gd name="T66" fmla="*/ 98 w 274"/>
                <a:gd name="T67" fmla="*/ 5 h 270"/>
                <a:gd name="T68" fmla="*/ 74 w 274"/>
                <a:gd name="T69" fmla="*/ 15 h 270"/>
                <a:gd name="T70" fmla="*/ 44 w 274"/>
                <a:gd name="T71" fmla="*/ 39 h 270"/>
                <a:gd name="T72" fmla="*/ 20 w 274"/>
                <a:gd name="T73" fmla="*/ 83 h 270"/>
                <a:gd name="T74" fmla="*/ 0 w 274"/>
                <a:gd name="T75" fmla="*/ 113 h 270"/>
                <a:gd name="T76" fmla="*/ 20 w 274"/>
                <a:gd name="T77" fmla="*/ 123 h 270"/>
                <a:gd name="T78" fmla="*/ 39 w 274"/>
                <a:gd name="T79" fmla="*/ 132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4"/>
                <a:gd name="T121" fmla="*/ 0 h 270"/>
                <a:gd name="T122" fmla="*/ 274 w 274"/>
                <a:gd name="T123" fmla="*/ 270 h 2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4" h="270">
                  <a:moveTo>
                    <a:pt x="39" y="132"/>
                  </a:moveTo>
                  <a:lnTo>
                    <a:pt x="49" y="137"/>
                  </a:lnTo>
                  <a:lnTo>
                    <a:pt x="54" y="142"/>
                  </a:lnTo>
                  <a:lnTo>
                    <a:pt x="69" y="162"/>
                  </a:lnTo>
                  <a:lnTo>
                    <a:pt x="74" y="181"/>
                  </a:lnTo>
                  <a:lnTo>
                    <a:pt x="69" y="181"/>
                  </a:lnTo>
                  <a:lnTo>
                    <a:pt x="79" y="191"/>
                  </a:lnTo>
                  <a:lnTo>
                    <a:pt x="69" y="201"/>
                  </a:lnTo>
                  <a:lnTo>
                    <a:pt x="69" y="206"/>
                  </a:lnTo>
                  <a:lnTo>
                    <a:pt x="69" y="211"/>
                  </a:lnTo>
                  <a:lnTo>
                    <a:pt x="54" y="206"/>
                  </a:lnTo>
                  <a:lnTo>
                    <a:pt x="59" y="211"/>
                  </a:lnTo>
                  <a:lnTo>
                    <a:pt x="74" y="226"/>
                  </a:lnTo>
                  <a:lnTo>
                    <a:pt x="79" y="270"/>
                  </a:lnTo>
                  <a:lnTo>
                    <a:pt x="137" y="270"/>
                  </a:lnTo>
                  <a:lnTo>
                    <a:pt x="147" y="265"/>
                  </a:lnTo>
                  <a:lnTo>
                    <a:pt x="186" y="221"/>
                  </a:lnTo>
                  <a:lnTo>
                    <a:pt x="196" y="181"/>
                  </a:lnTo>
                  <a:lnTo>
                    <a:pt x="215" y="172"/>
                  </a:lnTo>
                  <a:lnTo>
                    <a:pt x="210" y="186"/>
                  </a:lnTo>
                  <a:lnTo>
                    <a:pt x="206" y="211"/>
                  </a:lnTo>
                  <a:lnTo>
                    <a:pt x="225" y="201"/>
                  </a:lnTo>
                  <a:lnTo>
                    <a:pt x="230" y="176"/>
                  </a:lnTo>
                  <a:lnTo>
                    <a:pt x="245" y="157"/>
                  </a:lnTo>
                  <a:lnTo>
                    <a:pt x="254" y="123"/>
                  </a:lnTo>
                  <a:lnTo>
                    <a:pt x="264" y="103"/>
                  </a:lnTo>
                  <a:lnTo>
                    <a:pt x="264" y="98"/>
                  </a:lnTo>
                  <a:lnTo>
                    <a:pt x="274" y="64"/>
                  </a:lnTo>
                  <a:lnTo>
                    <a:pt x="269" y="39"/>
                  </a:lnTo>
                  <a:lnTo>
                    <a:pt x="254" y="34"/>
                  </a:lnTo>
                  <a:lnTo>
                    <a:pt x="240" y="29"/>
                  </a:lnTo>
                  <a:lnTo>
                    <a:pt x="225" y="15"/>
                  </a:lnTo>
                  <a:lnTo>
                    <a:pt x="147" y="0"/>
                  </a:lnTo>
                  <a:lnTo>
                    <a:pt x="98" y="5"/>
                  </a:lnTo>
                  <a:lnTo>
                    <a:pt x="74" y="15"/>
                  </a:lnTo>
                  <a:lnTo>
                    <a:pt x="44" y="39"/>
                  </a:lnTo>
                  <a:lnTo>
                    <a:pt x="20" y="83"/>
                  </a:lnTo>
                  <a:lnTo>
                    <a:pt x="0" y="113"/>
                  </a:lnTo>
                  <a:lnTo>
                    <a:pt x="20" y="123"/>
                  </a:lnTo>
                  <a:lnTo>
                    <a:pt x="39" y="132"/>
                  </a:lnTo>
                  <a:close/>
                </a:path>
              </a:pathLst>
            </a:custGeom>
            <a:solidFill>
              <a:srgbClr val="FF6161"/>
            </a:solidFill>
            <a:ln w="0" cmpd="sng">
              <a:solidFill>
                <a:srgbClr val="000000"/>
              </a:solidFill>
              <a:miter lim="800000"/>
            </a:ln>
          </p:spPr>
          <p:txBody>
            <a:bodyPr/>
            <a:lstStyle/>
            <a:p>
              <a:endParaRPr lang="zh-CN" altLang="en-US"/>
            </a:p>
          </p:txBody>
        </p:sp>
        <p:sp>
          <p:nvSpPr>
            <p:cNvPr id="954385" name="Freeform 22"/>
            <p:cNvSpPr/>
            <p:nvPr/>
          </p:nvSpPr>
          <p:spPr bwMode="auto">
            <a:xfrm>
              <a:off x="313" y="353"/>
              <a:ext cx="185" cy="230"/>
            </a:xfrm>
            <a:custGeom>
              <a:avLst/>
              <a:gdLst>
                <a:gd name="T0" fmla="*/ 0 w 185"/>
                <a:gd name="T1" fmla="*/ 167 h 230"/>
                <a:gd name="T2" fmla="*/ 0 w 185"/>
                <a:gd name="T3" fmla="*/ 186 h 230"/>
                <a:gd name="T4" fmla="*/ 34 w 185"/>
                <a:gd name="T5" fmla="*/ 230 h 230"/>
                <a:gd name="T6" fmla="*/ 68 w 185"/>
                <a:gd name="T7" fmla="*/ 196 h 230"/>
                <a:gd name="T8" fmla="*/ 117 w 185"/>
                <a:gd name="T9" fmla="*/ 206 h 230"/>
                <a:gd name="T10" fmla="*/ 127 w 185"/>
                <a:gd name="T11" fmla="*/ 196 h 230"/>
                <a:gd name="T12" fmla="*/ 141 w 185"/>
                <a:gd name="T13" fmla="*/ 157 h 230"/>
                <a:gd name="T14" fmla="*/ 166 w 185"/>
                <a:gd name="T15" fmla="*/ 108 h 230"/>
                <a:gd name="T16" fmla="*/ 166 w 185"/>
                <a:gd name="T17" fmla="*/ 88 h 230"/>
                <a:gd name="T18" fmla="*/ 180 w 185"/>
                <a:gd name="T19" fmla="*/ 73 h 230"/>
                <a:gd name="T20" fmla="*/ 185 w 185"/>
                <a:gd name="T21" fmla="*/ 10 h 230"/>
                <a:gd name="T22" fmla="*/ 185 w 185"/>
                <a:gd name="T23" fmla="*/ 0 h 230"/>
                <a:gd name="T24" fmla="*/ 175 w 185"/>
                <a:gd name="T25" fmla="*/ 20 h 230"/>
                <a:gd name="T26" fmla="*/ 166 w 185"/>
                <a:gd name="T27" fmla="*/ 54 h 230"/>
                <a:gd name="T28" fmla="*/ 151 w 185"/>
                <a:gd name="T29" fmla="*/ 73 h 230"/>
                <a:gd name="T30" fmla="*/ 146 w 185"/>
                <a:gd name="T31" fmla="*/ 98 h 230"/>
                <a:gd name="T32" fmla="*/ 127 w 185"/>
                <a:gd name="T33" fmla="*/ 108 h 230"/>
                <a:gd name="T34" fmla="*/ 131 w 185"/>
                <a:gd name="T35" fmla="*/ 83 h 230"/>
                <a:gd name="T36" fmla="*/ 136 w 185"/>
                <a:gd name="T37" fmla="*/ 69 h 230"/>
                <a:gd name="T38" fmla="*/ 117 w 185"/>
                <a:gd name="T39" fmla="*/ 78 h 230"/>
                <a:gd name="T40" fmla="*/ 107 w 185"/>
                <a:gd name="T41" fmla="*/ 118 h 230"/>
                <a:gd name="T42" fmla="*/ 68 w 185"/>
                <a:gd name="T43" fmla="*/ 162 h 230"/>
                <a:gd name="T44" fmla="*/ 58 w 185"/>
                <a:gd name="T45" fmla="*/ 167 h 230"/>
                <a:gd name="T46" fmla="*/ 0 w 185"/>
                <a:gd name="T47" fmla="*/ 167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5"/>
                <a:gd name="T73" fmla="*/ 0 h 230"/>
                <a:gd name="T74" fmla="*/ 185 w 185"/>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5" h="230">
                  <a:moveTo>
                    <a:pt x="0" y="167"/>
                  </a:moveTo>
                  <a:lnTo>
                    <a:pt x="0" y="186"/>
                  </a:lnTo>
                  <a:lnTo>
                    <a:pt x="34" y="230"/>
                  </a:lnTo>
                  <a:lnTo>
                    <a:pt x="68" y="196"/>
                  </a:lnTo>
                  <a:lnTo>
                    <a:pt x="117" y="206"/>
                  </a:lnTo>
                  <a:lnTo>
                    <a:pt x="127" y="196"/>
                  </a:lnTo>
                  <a:lnTo>
                    <a:pt x="141" y="157"/>
                  </a:lnTo>
                  <a:lnTo>
                    <a:pt x="166" y="108"/>
                  </a:lnTo>
                  <a:lnTo>
                    <a:pt x="166" y="88"/>
                  </a:lnTo>
                  <a:lnTo>
                    <a:pt x="180" y="73"/>
                  </a:lnTo>
                  <a:lnTo>
                    <a:pt x="185" y="10"/>
                  </a:lnTo>
                  <a:lnTo>
                    <a:pt x="185" y="0"/>
                  </a:lnTo>
                  <a:lnTo>
                    <a:pt x="175" y="20"/>
                  </a:lnTo>
                  <a:lnTo>
                    <a:pt x="166" y="54"/>
                  </a:lnTo>
                  <a:lnTo>
                    <a:pt x="151" y="73"/>
                  </a:lnTo>
                  <a:lnTo>
                    <a:pt x="146" y="98"/>
                  </a:lnTo>
                  <a:lnTo>
                    <a:pt x="127" y="108"/>
                  </a:lnTo>
                  <a:lnTo>
                    <a:pt x="131" y="83"/>
                  </a:lnTo>
                  <a:lnTo>
                    <a:pt x="136" y="69"/>
                  </a:lnTo>
                  <a:lnTo>
                    <a:pt x="117" y="78"/>
                  </a:lnTo>
                  <a:lnTo>
                    <a:pt x="107" y="118"/>
                  </a:lnTo>
                  <a:lnTo>
                    <a:pt x="68" y="162"/>
                  </a:lnTo>
                  <a:lnTo>
                    <a:pt x="58" y="167"/>
                  </a:lnTo>
                  <a:lnTo>
                    <a:pt x="0" y="167"/>
                  </a:lnTo>
                  <a:close/>
                </a:path>
              </a:pathLst>
            </a:custGeom>
            <a:solidFill>
              <a:srgbClr val="FCE6CF"/>
            </a:solidFill>
            <a:ln w="0" cmpd="sng">
              <a:solidFill>
                <a:srgbClr val="000000"/>
              </a:solidFill>
              <a:miter lim="800000"/>
            </a:ln>
          </p:spPr>
          <p:txBody>
            <a:bodyPr/>
            <a:lstStyle/>
            <a:p>
              <a:endParaRPr lang="zh-CN" altLang="en-US"/>
            </a:p>
          </p:txBody>
        </p:sp>
        <p:sp>
          <p:nvSpPr>
            <p:cNvPr id="954386" name="Freeform 23"/>
            <p:cNvSpPr/>
            <p:nvPr/>
          </p:nvSpPr>
          <p:spPr bwMode="auto">
            <a:xfrm>
              <a:off x="352" y="730"/>
              <a:ext cx="44" cy="201"/>
            </a:xfrm>
            <a:custGeom>
              <a:avLst/>
              <a:gdLst>
                <a:gd name="T0" fmla="*/ 44 w 44"/>
                <a:gd name="T1" fmla="*/ 177 h 201"/>
                <a:gd name="T2" fmla="*/ 39 w 44"/>
                <a:gd name="T3" fmla="*/ 79 h 201"/>
                <a:gd name="T4" fmla="*/ 0 w 44"/>
                <a:gd name="T5" fmla="*/ 0 h 201"/>
                <a:gd name="T6" fmla="*/ 14 w 44"/>
                <a:gd name="T7" fmla="*/ 49 h 201"/>
                <a:gd name="T8" fmla="*/ 9 w 44"/>
                <a:gd name="T9" fmla="*/ 172 h 201"/>
                <a:gd name="T10" fmla="*/ 44 w 44"/>
                <a:gd name="T11" fmla="*/ 201 h 201"/>
                <a:gd name="T12" fmla="*/ 44 w 44"/>
                <a:gd name="T13" fmla="*/ 177 h 201"/>
                <a:gd name="T14" fmla="*/ 0 60000 65536"/>
                <a:gd name="T15" fmla="*/ 0 60000 65536"/>
                <a:gd name="T16" fmla="*/ 0 60000 65536"/>
                <a:gd name="T17" fmla="*/ 0 60000 65536"/>
                <a:gd name="T18" fmla="*/ 0 60000 65536"/>
                <a:gd name="T19" fmla="*/ 0 60000 65536"/>
                <a:gd name="T20" fmla="*/ 0 60000 65536"/>
                <a:gd name="T21" fmla="*/ 0 w 44"/>
                <a:gd name="T22" fmla="*/ 0 h 201"/>
                <a:gd name="T23" fmla="*/ 44 w 44"/>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01">
                  <a:moveTo>
                    <a:pt x="44" y="177"/>
                  </a:moveTo>
                  <a:lnTo>
                    <a:pt x="39" y="79"/>
                  </a:lnTo>
                  <a:lnTo>
                    <a:pt x="0" y="0"/>
                  </a:lnTo>
                  <a:lnTo>
                    <a:pt x="14" y="49"/>
                  </a:lnTo>
                  <a:lnTo>
                    <a:pt x="9" y="172"/>
                  </a:lnTo>
                  <a:lnTo>
                    <a:pt x="44" y="201"/>
                  </a:lnTo>
                  <a:lnTo>
                    <a:pt x="44" y="177"/>
                  </a:lnTo>
                  <a:close/>
                </a:path>
              </a:pathLst>
            </a:custGeom>
            <a:solidFill>
              <a:srgbClr val="800000"/>
            </a:solidFill>
            <a:ln w="0" cmpd="sng">
              <a:solidFill>
                <a:srgbClr val="000000"/>
              </a:solidFill>
              <a:miter lim="800000"/>
            </a:ln>
          </p:spPr>
          <p:txBody>
            <a:bodyPr/>
            <a:lstStyle/>
            <a:p>
              <a:endParaRPr lang="zh-CN" altLang="en-US"/>
            </a:p>
          </p:txBody>
        </p:sp>
        <p:sp>
          <p:nvSpPr>
            <p:cNvPr id="954387" name="Freeform 24"/>
            <p:cNvSpPr/>
            <p:nvPr/>
          </p:nvSpPr>
          <p:spPr bwMode="auto">
            <a:xfrm>
              <a:off x="293" y="539"/>
              <a:ext cx="59" cy="113"/>
            </a:xfrm>
            <a:custGeom>
              <a:avLst/>
              <a:gdLst>
                <a:gd name="T0" fmla="*/ 20 w 59"/>
                <a:gd name="T1" fmla="*/ 0 h 113"/>
                <a:gd name="T2" fmla="*/ 24 w 59"/>
                <a:gd name="T3" fmla="*/ 5 h 113"/>
                <a:gd name="T4" fmla="*/ 0 w 59"/>
                <a:gd name="T5" fmla="*/ 44 h 113"/>
                <a:gd name="T6" fmla="*/ 5 w 59"/>
                <a:gd name="T7" fmla="*/ 54 h 113"/>
                <a:gd name="T8" fmla="*/ 29 w 59"/>
                <a:gd name="T9" fmla="*/ 113 h 113"/>
                <a:gd name="T10" fmla="*/ 59 w 59"/>
                <a:gd name="T11" fmla="*/ 69 h 113"/>
                <a:gd name="T12" fmla="*/ 59 w 59"/>
                <a:gd name="T13" fmla="*/ 54 h 113"/>
                <a:gd name="T14" fmla="*/ 54 w 59"/>
                <a:gd name="T15" fmla="*/ 44 h 113"/>
                <a:gd name="T16" fmla="*/ 20 w 59"/>
                <a:gd name="T17" fmla="*/ 0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113"/>
                <a:gd name="T29" fmla="*/ 59 w 59"/>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113">
                  <a:moveTo>
                    <a:pt x="20" y="0"/>
                  </a:moveTo>
                  <a:lnTo>
                    <a:pt x="24" y="5"/>
                  </a:lnTo>
                  <a:lnTo>
                    <a:pt x="0" y="44"/>
                  </a:lnTo>
                  <a:lnTo>
                    <a:pt x="5" y="54"/>
                  </a:lnTo>
                  <a:lnTo>
                    <a:pt x="29" y="113"/>
                  </a:lnTo>
                  <a:lnTo>
                    <a:pt x="59" y="69"/>
                  </a:lnTo>
                  <a:lnTo>
                    <a:pt x="59" y="54"/>
                  </a:lnTo>
                  <a:lnTo>
                    <a:pt x="54" y="44"/>
                  </a:lnTo>
                  <a:lnTo>
                    <a:pt x="20" y="0"/>
                  </a:lnTo>
                  <a:close/>
                </a:path>
              </a:pathLst>
            </a:custGeom>
            <a:solidFill>
              <a:srgbClr val="80FFFF"/>
            </a:solidFill>
            <a:ln w="0" cmpd="sng">
              <a:solidFill>
                <a:srgbClr val="000000"/>
              </a:solidFill>
              <a:miter lim="800000"/>
            </a:ln>
          </p:spPr>
          <p:txBody>
            <a:bodyPr/>
            <a:lstStyle/>
            <a:p>
              <a:endParaRPr lang="zh-CN" altLang="en-US"/>
            </a:p>
          </p:txBody>
        </p:sp>
        <p:sp>
          <p:nvSpPr>
            <p:cNvPr id="954388" name="Freeform 25"/>
            <p:cNvSpPr/>
            <p:nvPr/>
          </p:nvSpPr>
          <p:spPr bwMode="auto">
            <a:xfrm>
              <a:off x="322" y="608"/>
              <a:ext cx="30" cy="93"/>
            </a:xfrm>
            <a:custGeom>
              <a:avLst/>
              <a:gdLst>
                <a:gd name="T0" fmla="*/ 0 w 30"/>
                <a:gd name="T1" fmla="*/ 44 h 93"/>
                <a:gd name="T2" fmla="*/ 20 w 30"/>
                <a:gd name="T3" fmla="*/ 93 h 93"/>
                <a:gd name="T4" fmla="*/ 25 w 30"/>
                <a:gd name="T5" fmla="*/ 44 h 93"/>
                <a:gd name="T6" fmla="*/ 25 w 30"/>
                <a:gd name="T7" fmla="*/ 5 h 93"/>
                <a:gd name="T8" fmla="*/ 30 w 30"/>
                <a:gd name="T9" fmla="*/ 0 h 93"/>
                <a:gd name="T10" fmla="*/ 0 w 30"/>
                <a:gd name="T11" fmla="*/ 44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0" y="44"/>
                  </a:moveTo>
                  <a:lnTo>
                    <a:pt x="20" y="93"/>
                  </a:lnTo>
                  <a:lnTo>
                    <a:pt x="25" y="44"/>
                  </a:lnTo>
                  <a:lnTo>
                    <a:pt x="25" y="5"/>
                  </a:lnTo>
                  <a:lnTo>
                    <a:pt x="30" y="0"/>
                  </a:lnTo>
                  <a:lnTo>
                    <a:pt x="0" y="44"/>
                  </a:lnTo>
                  <a:close/>
                </a:path>
              </a:pathLst>
            </a:custGeom>
            <a:solidFill>
              <a:srgbClr val="800000"/>
            </a:solidFill>
            <a:ln w="0" cmpd="sng">
              <a:solidFill>
                <a:srgbClr val="000000"/>
              </a:solidFill>
              <a:miter lim="800000"/>
            </a:ln>
          </p:spPr>
          <p:txBody>
            <a:bodyPr/>
            <a:lstStyle/>
            <a:p>
              <a:endParaRPr lang="zh-CN" altLang="en-US"/>
            </a:p>
          </p:txBody>
        </p:sp>
        <p:sp>
          <p:nvSpPr>
            <p:cNvPr id="954389" name="Freeform 26"/>
            <p:cNvSpPr/>
            <p:nvPr/>
          </p:nvSpPr>
          <p:spPr bwMode="auto">
            <a:xfrm>
              <a:off x="205" y="613"/>
              <a:ext cx="20" cy="34"/>
            </a:xfrm>
            <a:custGeom>
              <a:avLst/>
              <a:gdLst>
                <a:gd name="T0" fmla="*/ 20 w 20"/>
                <a:gd name="T1" fmla="*/ 0 h 34"/>
                <a:gd name="T2" fmla="*/ 15 w 20"/>
                <a:gd name="T3" fmla="*/ 0 h 34"/>
                <a:gd name="T4" fmla="*/ 0 w 20"/>
                <a:gd name="T5" fmla="*/ 24 h 34"/>
                <a:gd name="T6" fmla="*/ 10 w 20"/>
                <a:gd name="T7" fmla="*/ 34 h 34"/>
                <a:gd name="T8" fmla="*/ 15 w 20"/>
                <a:gd name="T9" fmla="*/ 34 h 34"/>
                <a:gd name="T10" fmla="*/ 15 w 20"/>
                <a:gd name="T11" fmla="*/ 19 h 34"/>
                <a:gd name="T12" fmla="*/ 20 w 20"/>
                <a:gd name="T13" fmla="*/ 5 h 34"/>
                <a:gd name="T14" fmla="*/ 20 w 20"/>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4"/>
                <a:gd name="T26" fmla="*/ 20 w 2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4">
                  <a:moveTo>
                    <a:pt x="20" y="0"/>
                  </a:moveTo>
                  <a:lnTo>
                    <a:pt x="15" y="0"/>
                  </a:lnTo>
                  <a:lnTo>
                    <a:pt x="0" y="24"/>
                  </a:lnTo>
                  <a:lnTo>
                    <a:pt x="10" y="34"/>
                  </a:lnTo>
                  <a:lnTo>
                    <a:pt x="15" y="34"/>
                  </a:lnTo>
                  <a:lnTo>
                    <a:pt x="15" y="19"/>
                  </a:lnTo>
                  <a:lnTo>
                    <a:pt x="20" y="5"/>
                  </a:lnTo>
                  <a:lnTo>
                    <a:pt x="20" y="0"/>
                  </a:lnTo>
                  <a:close/>
                </a:path>
              </a:pathLst>
            </a:custGeom>
            <a:solidFill>
              <a:srgbClr val="000000"/>
            </a:solidFill>
            <a:ln w="0" cmpd="sng">
              <a:solidFill>
                <a:srgbClr val="000000"/>
              </a:solidFill>
              <a:miter lim="800000"/>
            </a:ln>
          </p:spPr>
          <p:txBody>
            <a:bodyPr/>
            <a:lstStyle/>
            <a:p>
              <a:endParaRPr lang="zh-CN" altLang="en-US"/>
            </a:p>
          </p:txBody>
        </p:sp>
        <p:sp>
          <p:nvSpPr>
            <p:cNvPr id="954390" name="Freeform 27"/>
            <p:cNvSpPr/>
            <p:nvPr/>
          </p:nvSpPr>
          <p:spPr bwMode="auto">
            <a:xfrm>
              <a:off x="273" y="382"/>
              <a:ext cx="15" cy="15"/>
            </a:xfrm>
            <a:custGeom>
              <a:avLst/>
              <a:gdLst>
                <a:gd name="T0" fmla="*/ 0 w 15"/>
                <a:gd name="T1" fmla="*/ 0 h 15"/>
                <a:gd name="T2" fmla="*/ 0 w 15"/>
                <a:gd name="T3" fmla="*/ 0 h 15"/>
                <a:gd name="T4" fmla="*/ 5 w 15"/>
                <a:gd name="T5" fmla="*/ 10 h 15"/>
                <a:gd name="T6" fmla="*/ 5 w 15"/>
                <a:gd name="T7" fmla="*/ 15 h 15"/>
                <a:gd name="T8" fmla="*/ 15 w 15"/>
                <a:gd name="T9" fmla="*/ 10 h 15"/>
                <a:gd name="T10" fmla="*/ 10 w 15"/>
                <a:gd name="T11" fmla="*/ 5 h 15"/>
                <a:gd name="T12" fmla="*/ 0 w 15"/>
                <a:gd name="T13" fmla="*/ 0 h 15"/>
                <a:gd name="T14" fmla="*/ 0 60000 65536"/>
                <a:gd name="T15" fmla="*/ 0 60000 65536"/>
                <a:gd name="T16" fmla="*/ 0 60000 65536"/>
                <a:gd name="T17" fmla="*/ 0 60000 65536"/>
                <a:gd name="T18" fmla="*/ 0 60000 65536"/>
                <a:gd name="T19" fmla="*/ 0 60000 65536"/>
                <a:gd name="T20" fmla="*/ 0 60000 65536"/>
                <a:gd name="T21" fmla="*/ 0 w 15"/>
                <a:gd name="T22" fmla="*/ 0 h 15"/>
                <a:gd name="T23" fmla="*/ 15 w 1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5">
                  <a:moveTo>
                    <a:pt x="0" y="0"/>
                  </a:moveTo>
                  <a:lnTo>
                    <a:pt x="0" y="0"/>
                  </a:lnTo>
                  <a:lnTo>
                    <a:pt x="5" y="10"/>
                  </a:lnTo>
                  <a:lnTo>
                    <a:pt x="5" y="15"/>
                  </a:lnTo>
                  <a:lnTo>
                    <a:pt x="15" y="10"/>
                  </a:lnTo>
                  <a:lnTo>
                    <a:pt x="10" y="5"/>
                  </a:lnTo>
                  <a:lnTo>
                    <a:pt x="0" y="0"/>
                  </a:lnTo>
                </a:path>
              </a:pathLst>
            </a:custGeom>
            <a:noFill/>
            <a:ln w="0" cmpd="sng">
              <a:solidFill>
                <a:srgbClr val="000000"/>
              </a:solidFill>
              <a:miter lim="800000"/>
            </a:ln>
          </p:spPr>
          <p:txBody>
            <a:bodyPr/>
            <a:lstStyle/>
            <a:p>
              <a:endParaRPr lang="zh-CN" altLang="en-US"/>
            </a:p>
          </p:txBody>
        </p:sp>
        <p:sp>
          <p:nvSpPr>
            <p:cNvPr id="954391" name="Freeform 28"/>
            <p:cNvSpPr/>
            <p:nvPr/>
          </p:nvSpPr>
          <p:spPr bwMode="auto">
            <a:xfrm>
              <a:off x="625" y="863"/>
              <a:ext cx="186" cy="137"/>
            </a:xfrm>
            <a:custGeom>
              <a:avLst/>
              <a:gdLst>
                <a:gd name="T0" fmla="*/ 171 w 186"/>
                <a:gd name="T1" fmla="*/ 24 h 137"/>
                <a:gd name="T2" fmla="*/ 176 w 186"/>
                <a:gd name="T3" fmla="*/ 14 h 137"/>
                <a:gd name="T4" fmla="*/ 171 w 186"/>
                <a:gd name="T5" fmla="*/ 5 h 137"/>
                <a:gd name="T6" fmla="*/ 161 w 186"/>
                <a:gd name="T7" fmla="*/ 0 h 137"/>
                <a:gd name="T8" fmla="*/ 151 w 186"/>
                <a:gd name="T9" fmla="*/ 0 h 137"/>
                <a:gd name="T10" fmla="*/ 127 w 186"/>
                <a:gd name="T11" fmla="*/ 0 h 137"/>
                <a:gd name="T12" fmla="*/ 98 w 186"/>
                <a:gd name="T13" fmla="*/ 5 h 137"/>
                <a:gd name="T14" fmla="*/ 88 w 186"/>
                <a:gd name="T15" fmla="*/ 14 h 137"/>
                <a:gd name="T16" fmla="*/ 78 w 186"/>
                <a:gd name="T17" fmla="*/ 14 h 137"/>
                <a:gd name="T18" fmla="*/ 59 w 186"/>
                <a:gd name="T19" fmla="*/ 29 h 137"/>
                <a:gd name="T20" fmla="*/ 15 w 186"/>
                <a:gd name="T21" fmla="*/ 68 h 137"/>
                <a:gd name="T22" fmla="*/ 0 w 186"/>
                <a:gd name="T23" fmla="*/ 68 h 137"/>
                <a:gd name="T24" fmla="*/ 20 w 186"/>
                <a:gd name="T25" fmla="*/ 93 h 137"/>
                <a:gd name="T26" fmla="*/ 29 w 186"/>
                <a:gd name="T27" fmla="*/ 113 h 137"/>
                <a:gd name="T28" fmla="*/ 29 w 186"/>
                <a:gd name="T29" fmla="*/ 137 h 137"/>
                <a:gd name="T30" fmla="*/ 59 w 186"/>
                <a:gd name="T31" fmla="*/ 127 h 137"/>
                <a:gd name="T32" fmla="*/ 73 w 186"/>
                <a:gd name="T33" fmla="*/ 132 h 137"/>
                <a:gd name="T34" fmla="*/ 93 w 186"/>
                <a:gd name="T35" fmla="*/ 132 h 137"/>
                <a:gd name="T36" fmla="*/ 161 w 186"/>
                <a:gd name="T37" fmla="*/ 113 h 137"/>
                <a:gd name="T38" fmla="*/ 171 w 186"/>
                <a:gd name="T39" fmla="*/ 117 h 137"/>
                <a:gd name="T40" fmla="*/ 186 w 186"/>
                <a:gd name="T41" fmla="*/ 103 h 137"/>
                <a:gd name="T42" fmla="*/ 181 w 186"/>
                <a:gd name="T43" fmla="*/ 93 h 137"/>
                <a:gd name="T44" fmla="*/ 176 w 186"/>
                <a:gd name="T45" fmla="*/ 88 h 137"/>
                <a:gd name="T46" fmla="*/ 166 w 186"/>
                <a:gd name="T47" fmla="*/ 83 h 137"/>
                <a:gd name="T48" fmla="*/ 181 w 186"/>
                <a:gd name="T49" fmla="*/ 83 h 137"/>
                <a:gd name="T50" fmla="*/ 176 w 186"/>
                <a:gd name="T51" fmla="*/ 88 h 137"/>
                <a:gd name="T52" fmla="*/ 186 w 186"/>
                <a:gd name="T53" fmla="*/ 83 h 137"/>
                <a:gd name="T54" fmla="*/ 186 w 186"/>
                <a:gd name="T55" fmla="*/ 64 h 137"/>
                <a:gd name="T56" fmla="*/ 171 w 186"/>
                <a:gd name="T57" fmla="*/ 59 h 137"/>
                <a:gd name="T58" fmla="*/ 156 w 186"/>
                <a:gd name="T59" fmla="*/ 54 h 137"/>
                <a:gd name="T60" fmla="*/ 176 w 186"/>
                <a:gd name="T61" fmla="*/ 54 h 137"/>
                <a:gd name="T62" fmla="*/ 181 w 186"/>
                <a:gd name="T63" fmla="*/ 49 h 137"/>
                <a:gd name="T64" fmla="*/ 181 w 186"/>
                <a:gd name="T65" fmla="*/ 34 h 137"/>
                <a:gd name="T66" fmla="*/ 171 w 186"/>
                <a:gd name="T67" fmla="*/ 24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6"/>
                <a:gd name="T103" fmla="*/ 0 h 137"/>
                <a:gd name="T104" fmla="*/ 186 w 186"/>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6" h="137">
                  <a:moveTo>
                    <a:pt x="171" y="24"/>
                  </a:moveTo>
                  <a:lnTo>
                    <a:pt x="176" y="14"/>
                  </a:lnTo>
                  <a:lnTo>
                    <a:pt x="171" y="5"/>
                  </a:lnTo>
                  <a:lnTo>
                    <a:pt x="161" y="0"/>
                  </a:lnTo>
                  <a:lnTo>
                    <a:pt x="151" y="0"/>
                  </a:lnTo>
                  <a:lnTo>
                    <a:pt x="127" y="0"/>
                  </a:lnTo>
                  <a:lnTo>
                    <a:pt x="98" y="5"/>
                  </a:lnTo>
                  <a:lnTo>
                    <a:pt x="88" y="14"/>
                  </a:lnTo>
                  <a:lnTo>
                    <a:pt x="78" y="14"/>
                  </a:lnTo>
                  <a:lnTo>
                    <a:pt x="59" y="29"/>
                  </a:lnTo>
                  <a:lnTo>
                    <a:pt x="15" y="68"/>
                  </a:lnTo>
                  <a:lnTo>
                    <a:pt x="0" y="68"/>
                  </a:lnTo>
                  <a:lnTo>
                    <a:pt x="20" y="93"/>
                  </a:lnTo>
                  <a:lnTo>
                    <a:pt x="29" y="113"/>
                  </a:lnTo>
                  <a:lnTo>
                    <a:pt x="29" y="137"/>
                  </a:lnTo>
                  <a:lnTo>
                    <a:pt x="59" y="127"/>
                  </a:lnTo>
                  <a:lnTo>
                    <a:pt x="73" y="132"/>
                  </a:lnTo>
                  <a:lnTo>
                    <a:pt x="93" y="132"/>
                  </a:lnTo>
                  <a:lnTo>
                    <a:pt x="161" y="113"/>
                  </a:lnTo>
                  <a:lnTo>
                    <a:pt x="171" y="117"/>
                  </a:lnTo>
                  <a:lnTo>
                    <a:pt x="186" y="103"/>
                  </a:lnTo>
                  <a:lnTo>
                    <a:pt x="181" y="93"/>
                  </a:lnTo>
                  <a:lnTo>
                    <a:pt x="176" y="88"/>
                  </a:lnTo>
                  <a:lnTo>
                    <a:pt x="166" y="83"/>
                  </a:lnTo>
                  <a:lnTo>
                    <a:pt x="181" y="83"/>
                  </a:lnTo>
                  <a:lnTo>
                    <a:pt x="176" y="88"/>
                  </a:lnTo>
                  <a:lnTo>
                    <a:pt x="186" y="83"/>
                  </a:lnTo>
                  <a:lnTo>
                    <a:pt x="186" y="64"/>
                  </a:lnTo>
                  <a:lnTo>
                    <a:pt x="171" y="59"/>
                  </a:lnTo>
                  <a:lnTo>
                    <a:pt x="156" y="54"/>
                  </a:lnTo>
                  <a:lnTo>
                    <a:pt x="176" y="54"/>
                  </a:lnTo>
                  <a:lnTo>
                    <a:pt x="181" y="49"/>
                  </a:lnTo>
                  <a:lnTo>
                    <a:pt x="181" y="34"/>
                  </a:lnTo>
                  <a:lnTo>
                    <a:pt x="171" y="24"/>
                  </a:lnTo>
                  <a:close/>
                </a:path>
              </a:pathLst>
            </a:custGeom>
            <a:solidFill>
              <a:srgbClr val="FCE6CF"/>
            </a:solidFill>
            <a:ln w="0" cmpd="sng">
              <a:solidFill>
                <a:srgbClr val="000000"/>
              </a:solidFill>
              <a:miter lim="800000"/>
            </a:ln>
          </p:spPr>
          <p:txBody>
            <a:bodyPr/>
            <a:lstStyle/>
            <a:p>
              <a:endParaRPr lang="zh-CN" altLang="en-US"/>
            </a:p>
          </p:txBody>
        </p:sp>
        <p:sp>
          <p:nvSpPr>
            <p:cNvPr id="954392" name="Freeform 29"/>
            <p:cNvSpPr/>
            <p:nvPr/>
          </p:nvSpPr>
          <p:spPr bwMode="auto">
            <a:xfrm>
              <a:off x="635" y="794"/>
              <a:ext cx="146" cy="98"/>
            </a:xfrm>
            <a:custGeom>
              <a:avLst/>
              <a:gdLst>
                <a:gd name="T0" fmla="*/ 14 w 146"/>
                <a:gd name="T1" fmla="*/ 34 h 98"/>
                <a:gd name="T2" fmla="*/ 10 w 146"/>
                <a:gd name="T3" fmla="*/ 34 h 98"/>
                <a:gd name="T4" fmla="*/ 0 w 146"/>
                <a:gd name="T5" fmla="*/ 54 h 98"/>
                <a:gd name="T6" fmla="*/ 0 w 146"/>
                <a:gd name="T7" fmla="*/ 74 h 98"/>
                <a:gd name="T8" fmla="*/ 10 w 146"/>
                <a:gd name="T9" fmla="*/ 88 h 98"/>
                <a:gd name="T10" fmla="*/ 19 w 146"/>
                <a:gd name="T11" fmla="*/ 88 h 98"/>
                <a:gd name="T12" fmla="*/ 49 w 146"/>
                <a:gd name="T13" fmla="*/ 98 h 98"/>
                <a:gd name="T14" fmla="*/ 68 w 146"/>
                <a:gd name="T15" fmla="*/ 83 h 98"/>
                <a:gd name="T16" fmla="*/ 78 w 146"/>
                <a:gd name="T17" fmla="*/ 83 h 98"/>
                <a:gd name="T18" fmla="*/ 88 w 146"/>
                <a:gd name="T19" fmla="*/ 74 h 98"/>
                <a:gd name="T20" fmla="*/ 117 w 146"/>
                <a:gd name="T21" fmla="*/ 69 h 98"/>
                <a:gd name="T22" fmla="*/ 141 w 146"/>
                <a:gd name="T23" fmla="*/ 69 h 98"/>
                <a:gd name="T24" fmla="*/ 141 w 146"/>
                <a:gd name="T25" fmla="*/ 64 h 98"/>
                <a:gd name="T26" fmla="*/ 122 w 146"/>
                <a:gd name="T27" fmla="*/ 54 h 98"/>
                <a:gd name="T28" fmla="*/ 117 w 146"/>
                <a:gd name="T29" fmla="*/ 44 h 98"/>
                <a:gd name="T30" fmla="*/ 112 w 146"/>
                <a:gd name="T31" fmla="*/ 44 h 98"/>
                <a:gd name="T32" fmla="*/ 93 w 146"/>
                <a:gd name="T33" fmla="*/ 34 h 98"/>
                <a:gd name="T34" fmla="*/ 98 w 146"/>
                <a:gd name="T35" fmla="*/ 30 h 98"/>
                <a:gd name="T36" fmla="*/ 127 w 146"/>
                <a:gd name="T37" fmla="*/ 39 h 98"/>
                <a:gd name="T38" fmla="*/ 141 w 146"/>
                <a:gd name="T39" fmla="*/ 39 h 98"/>
                <a:gd name="T40" fmla="*/ 146 w 146"/>
                <a:gd name="T41" fmla="*/ 25 h 98"/>
                <a:gd name="T42" fmla="*/ 141 w 146"/>
                <a:gd name="T43" fmla="*/ 15 h 98"/>
                <a:gd name="T44" fmla="*/ 132 w 146"/>
                <a:gd name="T45" fmla="*/ 15 h 98"/>
                <a:gd name="T46" fmla="*/ 127 w 146"/>
                <a:gd name="T47" fmla="*/ 15 h 98"/>
                <a:gd name="T48" fmla="*/ 112 w 146"/>
                <a:gd name="T49" fmla="*/ 10 h 98"/>
                <a:gd name="T50" fmla="*/ 73 w 146"/>
                <a:gd name="T51" fmla="*/ 0 h 98"/>
                <a:gd name="T52" fmla="*/ 14 w 146"/>
                <a:gd name="T53" fmla="*/ 34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98"/>
                <a:gd name="T83" fmla="*/ 146 w 14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98">
                  <a:moveTo>
                    <a:pt x="14" y="34"/>
                  </a:moveTo>
                  <a:lnTo>
                    <a:pt x="10" y="34"/>
                  </a:lnTo>
                  <a:lnTo>
                    <a:pt x="0" y="54"/>
                  </a:lnTo>
                  <a:lnTo>
                    <a:pt x="0" y="74"/>
                  </a:lnTo>
                  <a:lnTo>
                    <a:pt x="10" y="88"/>
                  </a:lnTo>
                  <a:lnTo>
                    <a:pt x="19" y="88"/>
                  </a:lnTo>
                  <a:lnTo>
                    <a:pt x="49" y="98"/>
                  </a:lnTo>
                  <a:lnTo>
                    <a:pt x="68" y="83"/>
                  </a:lnTo>
                  <a:lnTo>
                    <a:pt x="78" y="83"/>
                  </a:lnTo>
                  <a:lnTo>
                    <a:pt x="88" y="74"/>
                  </a:lnTo>
                  <a:lnTo>
                    <a:pt x="117" y="69"/>
                  </a:lnTo>
                  <a:lnTo>
                    <a:pt x="141" y="69"/>
                  </a:lnTo>
                  <a:lnTo>
                    <a:pt x="141" y="64"/>
                  </a:lnTo>
                  <a:lnTo>
                    <a:pt x="122" y="54"/>
                  </a:lnTo>
                  <a:lnTo>
                    <a:pt x="117" y="44"/>
                  </a:lnTo>
                  <a:lnTo>
                    <a:pt x="112" y="44"/>
                  </a:lnTo>
                  <a:lnTo>
                    <a:pt x="93" y="34"/>
                  </a:lnTo>
                  <a:lnTo>
                    <a:pt x="98" y="30"/>
                  </a:lnTo>
                  <a:lnTo>
                    <a:pt x="127" y="39"/>
                  </a:lnTo>
                  <a:lnTo>
                    <a:pt x="141" y="39"/>
                  </a:lnTo>
                  <a:lnTo>
                    <a:pt x="146" y="25"/>
                  </a:lnTo>
                  <a:lnTo>
                    <a:pt x="141" y="15"/>
                  </a:lnTo>
                  <a:lnTo>
                    <a:pt x="132" y="15"/>
                  </a:lnTo>
                  <a:lnTo>
                    <a:pt x="127" y="15"/>
                  </a:lnTo>
                  <a:lnTo>
                    <a:pt x="112" y="10"/>
                  </a:lnTo>
                  <a:lnTo>
                    <a:pt x="73" y="0"/>
                  </a:lnTo>
                  <a:lnTo>
                    <a:pt x="14" y="34"/>
                  </a:lnTo>
                  <a:close/>
                </a:path>
              </a:pathLst>
            </a:custGeom>
            <a:solidFill>
              <a:srgbClr val="FCE6CF"/>
            </a:solidFill>
            <a:ln w="0" cmpd="sng">
              <a:solidFill>
                <a:srgbClr val="000000"/>
              </a:solidFill>
              <a:miter lim="800000"/>
            </a:ln>
          </p:spPr>
          <p:txBody>
            <a:bodyPr/>
            <a:lstStyle/>
            <a:p>
              <a:endParaRPr lang="zh-CN" altLang="en-US"/>
            </a:p>
          </p:txBody>
        </p:sp>
        <p:sp>
          <p:nvSpPr>
            <p:cNvPr id="954393" name="Freeform 30"/>
            <p:cNvSpPr/>
            <p:nvPr/>
          </p:nvSpPr>
          <p:spPr bwMode="auto">
            <a:xfrm>
              <a:off x="776" y="794"/>
              <a:ext cx="15" cy="69"/>
            </a:xfrm>
            <a:custGeom>
              <a:avLst/>
              <a:gdLst>
                <a:gd name="T0" fmla="*/ 0 w 15"/>
                <a:gd name="T1" fmla="*/ 39 h 69"/>
                <a:gd name="T2" fmla="*/ 0 w 15"/>
                <a:gd name="T3" fmla="*/ 64 h 69"/>
                <a:gd name="T4" fmla="*/ 0 w 15"/>
                <a:gd name="T5" fmla="*/ 69 h 69"/>
                <a:gd name="T6" fmla="*/ 10 w 15"/>
                <a:gd name="T7" fmla="*/ 69 h 69"/>
                <a:gd name="T8" fmla="*/ 15 w 15"/>
                <a:gd name="T9" fmla="*/ 44 h 69"/>
                <a:gd name="T10" fmla="*/ 5 w 15"/>
                <a:gd name="T11" fmla="*/ 34 h 69"/>
                <a:gd name="T12" fmla="*/ 15 w 15"/>
                <a:gd name="T13" fmla="*/ 20 h 69"/>
                <a:gd name="T14" fmla="*/ 15 w 15"/>
                <a:gd name="T15" fmla="*/ 0 h 69"/>
                <a:gd name="T16" fmla="*/ 0 w 15"/>
                <a:gd name="T17" fmla="*/ 0 h 69"/>
                <a:gd name="T18" fmla="*/ 0 w 15"/>
                <a:gd name="T19" fmla="*/ 15 h 69"/>
                <a:gd name="T20" fmla="*/ 5 w 15"/>
                <a:gd name="T21" fmla="*/ 25 h 69"/>
                <a:gd name="T22" fmla="*/ 0 w 15"/>
                <a:gd name="T23" fmla="*/ 39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69"/>
                <a:gd name="T38" fmla="*/ 15 w 15"/>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69">
                  <a:moveTo>
                    <a:pt x="0" y="39"/>
                  </a:moveTo>
                  <a:lnTo>
                    <a:pt x="0" y="64"/>
                  </a:lnTo>
                  <a:lnTo>
                    <a:pt x="0" y="69"/>
                  </a:lnTo>
                  <a:lnTo>
                    <a:pt x="10" y="69"/>
                  </a:lnTo>
                  <a:lnTo>
                    <a:pt x="15" y="44"/>
                  </a:lnTo>
                  <a:lnTo>
                    <a:pt x="5" y="34"/>
                  </a:lnTo>
                  <a:lnTo>
                    <a:pt x="15" y="20"/>
                  </a:lnTo>
                  <a:lnTo>
                    <a:pt x="15" y="0"/>
                  </a:lnTo>
                  <a:lnTo>
                    <a:pt x="0" y="0"/>
                  </a:lnTo>
                  <a:lnTo>
                    <a:pt x="0" y="15"/>
                  </a:lnTo>
                  <a:lnTo>
                    <a:pt x="5" y="25"/>
                  </a:lnTo>
                  <a:lnTo>
                    <a:pt x="0" y="39"/>
                  </a:lnTo>
                  <a:close/>
                </a:path>
              </a:pathLst>
            </a:custGeom>
            <a:solidFill>
              <a:srgbClr val="FFFF80"/>
            </a:solidFill>
            <a:ln w="0" cmpd="sng">
              <a:solidFill>
                <a:srgbClr val="000000"/>
              </a:solidFill>
              <a:miter lim="800000"/>
            </a:ln>
          </p:spPr>
          <p:txBody>
            <a:bodyPr/>
            <a:lstStyle/>
            <a:p>
              <a:endParaRPr lang="zh-CN" altLang="en-US"/>
            </a:p>
          </p:txBody>
        </p:sp>
        <p:sp>
          <p:nvSpPr>
            <p:cNvPr id="954394" name="Freeform 31"/>
            <p:cNvSpPr/>
            <p:nvPr/>
          </p:nvSpPr>
          <p:spPr bwMode="auto">
            <a:xfrm>
              <a:off x="728" y="824"/>
              <a:ext cx="48" cy="34"/>
            </a:xfrm>
            <a:custGeom>
              <a:avLst/>
              <a:gdLst>
                <a:gd name="T0" fmla="*/ 48 w 48"/>
                <a:gd name="T1" fmla="*/ 9 h 34"/>
                <a:gd name="T2" fmla="*/ 34 w 48"/>
                <a:gd name="T3" fmla="*/ 9 h 34"/>
                <a:gd name="T4" fmla="*/ 5 w 48"/>
                <a:gd name="T5" fmla="*/ 0 h 34"/>
                <a:gd name="T6" fmla="*/ 0 w 48"/>
                <a:gd name="T7" fmla="*/ 4 h 34"/>
                <a:gd name="T8" fmla="*/ 19 w 48"/>
                <a:gd name="T9" fmla="*/ 14 h 34"/>
                <a:gd name="T10" fmla="*/ 24 w 48"/>
                <a:gd name="T11" fmla="*/ 14 h 34"/>
                <a:gd name="T12" fmla="*/ 29 w 48"/>
                <a:gd name="T13" fmla="*/ 24 h 34"/>
                <a:gd name="T14" fmla="*/ 48 w 48"/>
                <a:gd name="T15" fmla="*/ 34 h 34"/>
                <a:gd name="T16" fmla="*/ 48 w 48"/>
                <a:gd name="T17" fmla="*/ 9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4"/>
                <a:gd name="T29" fmla="*/ 48 w 4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4">
                  <a:moveTo>
                    <a:pt x="48" y="9"/>
                  </a:moveTo>
                  <a:lnTo>
                    <a:pt x="34" y="9"/>
                  </a:lnTo>
                  <a:lnTo>
                    <a:pt x="5" y="0"/>
                  </a:lnTo>
                  <a:lnTo>
                    <a:pt x="0" y="4"/>
                  </a:lnTo>
                  <a:lnTo>
                    <a:pt x="19" y="14"/>
                  </a:lnTo>
                  <a:lnTo>
                    <a:pt x="24" y="14"/>
                  </a:lnTo>
                  <a:lnTo>
                    <a:pt x="29" y="24"/>
                  </a:lnTo>
                  <a:lnTo>
                    <a:pt x="48" y="34"/>
                  </a:lnTo>
                  <a:lnTo>
                    <a:pt x="48" y="9"/>
                  </a:lnTo>
                  <a:close/>
                </a:path>
              </a:pathLst>
            </a:custGeom>
            <a:solidFill>
              <a:srgbClr val="000000"/>
            </a:solidFill>
            <a:ln w="0" cmpd="sng">
              <a:solidFill>
                <a:srgbClr val="000000"/>
              </a:solidFill>
              <a:miter lim="800000"/>
            </a:ln>
          </p:spPr>
          <p:txBody>
            <a:bodyPr/>
            <a:lstStyle/>
            <a:p>
              <a:endParaRPr lang="zh-CN" altLang="en-US"/>
            </a:p>
          </p:txBody>
        </p:sp>
        <p:sp>
          <p:nvSpPr>
            <p:cNvPr id="954395" name="Freeform 32"/>
            <p:cNvSpPr/>
            <p:nvPr/>
          </p:nvSpPr>
          <p:spPr bwMode="auto">
            <a:xfrm>
              <a:off x="781" y="814"/>
              <a:ext cx="39" cy="34"/>
            </a:xfrm>
            <a:custGeom>
              <a:avLst/>
              <a:gdLst>
                <a:gd name="T0" fmla="*/ 10 w 39"/>
                <a:gd name="T1" fmla="*/ 24 h 34"/>
                <a:gd name="T2" fmla="*/ 25 w 39"/>
                <a:gd name="T3" fmla="*/ 34 h 34"/>
                <a:gd name="T4" fmla="*/ 35 w 39"/>
                <a:gd name="T5" fmla="*/ 29 h 34"/>
                <a:gd name="T6" fmla="*/ 39 w 39"/>
                <a:gd name="T7" fmla="*/ 14 h 34"/>
                <a:gd name="T8" fmla="*/ 30 w 39"/>
                <a:gd name="T9" fmla="*/ 5 h 34"/>
                <a:gd name="T10" fmla="*/ 10 w 39"/>
                <a:gd name="T11" fmla="*/ 0 h 34"/>
                <a:gd name="T12" fmla="*/ 0 w 39"/>
                <a:gd name="T13" fmla="*/ 14 h 34"/>
                <a:gd name="T14" fmla="*/ 10 w 39"/>
                <a:gd name="T15" fmla="*/ 24 h 3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4"/>
                <a:gd name="T26" fmla="*/ 39 w 39"/>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4">
                  <a:moveTo>
                    <a:pt x="10" y="24"/>
                  </a:moveTo>
                  <a:lnTo>
                    <a:pt x="25" y="34"/>
                  </a:lnTo>
                  <a:lnTo>
                    <a:pt x="35" y="29"/>
                  </a:lnTo>
                  <a:lnTo>
                    <a:pt x="39" y="14"/>
                  </a:lnTo>
                  <a:lnTo>
                    <a:pt x="30" y="5"/>
                  </a:lnTo>
                  <a:lnTo>
                    <a:pt x="10" y="0"/>
                  </a:lnTo>
                  <a:lnTo>
                    <a:pt x="0" y="14"/>
                  </a:lnTo>
                  <a:lnTo>
                    <a:pt x="10" y="24"/>
                  </a:lnTo>
                  <a:close/>
                </a:path>
              </a:pathLst>
            </a:custGeom>
            <a:solidFill>
              <a:srgbClr val="FCE6CF"/>
            </a:solidFill>
            <a:ln w="0" cmpd="sng">
              <a:solidFill>
                <a:srgbClr val="000000"/>
              </a:solidFill>
              <a:miter lim="800000"/>
            </a:ln>
          </p:spPr>
          <p:txBody>
            <a:bodyPr/>
            <a:lstStyle/>
            <a:p>
              <a:endParaRPr lang="zh-CN" altLang="en-US"/>
            </a:p>
          </p:txBody>
        </p:sp>
        <p:sp>
          <p:nvSpPr>
            <p:cNvPr id="954396" name="Freeform 33"/>
            <p:cNvSpPr/>
            <p:nvPr/>
          </p:nvSpPr>
          <p:spPr bwMode="auto">
            <a:xfrm>
              <a:off x="786" y="838"/>
              <a:ext cx="20" cy="30"/>
            </a:xfrm>
            <a:custGeom>
              <a:avLst/>
              <a:gdLst>
                <a:gd name="T0" fmla="*/ 0 w 20"/>
                <a:gd name="T1" fmla="*/ 25 h 30"/>
                <a:gd name="T2" fmla="*/ 10 w 20"/>
                <a:gd name="T3" fmla="*/ 30 h 30"/>
                <a:gd name="T4" fmla="*/ 15 w 20"/>
                <a:gd name="T5" fmla="*/ 20 h 30"/>
                <a:gd name="T6" fmla="*/ 20 w 20"/>
                <a:gd name="T7" fmla="*/ 10 h 30"/>
                <a:gd name="T8" fmla="*/ 5 w 20"/>
                <a:gd name="T9" fmla="*/ 0 h 30"/>
                <a:gd name="T10" fmla="*/ 0 w 20"/>
                <a:gd name="T11" fmla="*/ 25 h 30"/>
                <a:gd name="T12" fmla="*/ 0 60000 65536"/>
                <a:gd name="T13" fmla="*/ 0 60000 65536"/>
                <a:gd name="T14" fmla="*/ 0 60000 65536"/>
                <a:gd name="T15" fmla="*/ 0 60000 65536"/>
                <a:gd name="T16" fmla="*/ 0 60000 65536"/>
                <a:gd name="T17" fmla="*/ 0 60000 65536"/>
                <a:gd name="T18" fmla="*/ 0 w 20"/>
                <a:gd name="T19" fmla="*/ 0 h 30"/>
                <a:gd name="T20" fmla="*/ 20 w 2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0" h="30">
                  <a:moveTo>
                    <a:pt x="0" y="25"/>
                  </a:moveTo>
                  <a:lnTo>
                    <a:pt x="10" y="30"/>
                  </a:lnTo>
                  <a:lnTo>
                    <a:pt x="15" y="20"/>
                  </a:lnTo>
                  <a:lnTo>
                    <a:pt x="20" y="10"/>
                  </a:lnTo>
                  <a:lnTo>
                    <a:pt x="5" y="0"/>
                  </a:lnTo>
                  <a:lnTo>
                    <a:pt x="0" y="25"/>
                  </a:lnTo>
                  <a:close/>
                </a:path>
              </a:pathLst>
            </a:custGeom>
            <a:solidFill>
              <a:srgbClr val="FFBF78"/>
            </a:solidFill>
            <a:ln w="0" cmpd="sng">
              <a:solidFill>
                <a:srgbClr val="000000"/>
              </a:solidFill>
              <a:miter lim="800000"/>
            </a:ln>
          </p:spPr>
          <p:txBody>
            <a:bodyPr/>
            <a:lstStyle/>
            <a:p>
              <a:endParaRPr lang="zh-CN" altLang="en-US"/>
            </a:p>
          </p:txBody>
        </p:sp>
        <p:sp>
          <p:nvSpPr>
            <p:cNvPr id="954397" name="Freeform 34"/>
            <p:cNvSpPr/>
            <p:nvPr/>
          </p:nvSpPr>
          <p:spPr bwMode="auto">
            <a:xfrm>
              <a:off x="767" y="882"/>
              <a:ext cx="29" cy="10"/>
            </a:xfrm>
            <a:custGeom>
              <a:avLst/>
              <a:gdLst>
                <a:gd name="T0" fmla="*/ 29 w 29"/>
                <a:gd name="T1" fmla="*/ 5 h 10"/>
                <a:gd name="T2" fmla="*/ 24 w 29"/>
                <a:gd name="T3" fmla="*/ 0 h 10"/>
                <a:gd name="T4" fmla="*/ 14 w 29"/>
                <a:gd name="T5" fmla="*/ 0 h 10"/>
                <a:gd name="T6" fmla="*/ 0 w 29"/>
                <a:gd name="T7" fmla="*/ 10 h 10"/>
                <a:gd name="T8" fmla="*/ 29 w 29"/>
                <a:gd name="T9" fmla="*/ 5 h 10"/>
                <a:gd name="T10" fmla="*/ 0 60000 65536"/>
                <a:gd name="T11" fmla="*/ 0 60000 65536"/>
                <a:gd name="T12" fmla="*/ 0 60000 65536"/>
                <a:gd name="T13" fmla="*/ 0 60000 65536"/>
                <a:gd name="T14" fmla="*/ 0 60000 65536"/>
                <a:gd name="T15" fmla="*/ 0 w 29"/>
                <a:gd name="T16" fmla="*/ 0 h 10"/>
                <a:gd name="T17" fmla="*/ 29 w 29"/>
                <a:gd name="T18" fmla="*/ 10 h 10"/>
              </a:gdLst>
              <a:ahLst/>
              <a:cxnLst>
                <a:cxn ang="T10">
                  <a:pos x="T0" y="T1"/>
                </a:cxn>
                <a:cxn ang="T11">
                  <a:pos x="T2" y="T3"/>
                </a:cxn>
                <a:cxn ang="T12">
                  <a:pos x="T4" y="T5"/>
                </a:cxn>
                <a:cxn ang="T13">
                  <a:pos x="T6" y="T7"/>
                </a:cxn>
                <a:cxn ang="T14">
                  <a:pos x="T8" y="T9"/>
                </a:cxn>
              </a:cxnLst>
              <a:rect l="T15" t="T16" r="T17" b="T18"/>
              <a:pathLst>
                <a:path w="29" h="10">
                  <a:moveTo>
                    <a:pt x="29" y="5"/>
                  </a:moveTo>
                  <a:lnTo>
                    <a:pt x="24" y="0"/>
                  </a:lnTo>
                  <a:lnTo>
                    <a:pt x="14" y="0"/>
                  </a:lnTo>
                  <a:lnTo>
                    <a:pt x="0" y="10"/>
                  </a:lnTo>
                  <a:lnTo>
                    <a:pt x="29" y="5"/>
                  </a:lnTo>
                  <a:close/>
                </a:path>
              </a:pathLst>
            </a:custGeom>
            <a:solidFill>
              <a:srgbClr val="000000"/>
            </a:solidFill>
            <a:ln w="0" cmpd="sng">
              <a:solidFill>
                <a:srgbClr val="000000"/>
              </a:solidFill>
              <a:miter lim="800000"/>
            </a:ln>
          </p:spPr>
          <p:txBody>
            <a:bodyPr/>
            <a:lstStyle/>
            <a:p>
              <a:endParaRPr lang="zh-CN" altLang="en-US"/>
            </a:p>
          </p:txBody>
        </p:sp>
        <p:sp>
          <p:nvSpPr>
            <p:cNvPr id="954398" name="Freeform 35"/>
            <p:cNvSpPr/>
            <p:nvPr/>
          </p:nvSpPr>
          <p:spPr bwMode="auto">
            <a:xfrm>
              <a:off x="781" y="917"/>
              <a:ext cx="20" cy="5"/>
            </a:xfrm>
            <a:custGeom>
              <a:avLst/>
              <a:gdLst>
                <a:gd name="T0" fmla="*/ 15 w 20"/>
                <a:gd name="T1" fmla="*/ 5 h 5"/>
                <a:gd name="T2" fmla="*/ 20 w 20"/>
                <a:gd name="T3" fmla="*/ 0 h 5"/>
                <a:gd name="T4" fmla="*/ 0 w 20"/>
                <a:gd name="T5" fmla="*/ 0 h 5"/>
                <a:gd name="T6" fmla="*/ 15 w 20"/>
                <a:gd name="T7" fmla="*/ 5 h 5"/>
                <a:gd name="T8" fmla="*/ 0 60000 65536"/>
                <a:gd name="T9" fmla="*/ 0 60000 65536"/>
                <a:gd name="T10" fmla="*/ 0 60000 65536"/>
                <a:gd name="T11" fmla="*/ 0 60000 65536"/>
                <a:gd name="T12" fmla="*/ 0 w 20"/>
                <a:gd name="T13" fmla="*/ 0 h 5"/>
                <a:gd name="T14" fmla="*/ 20 w 20"/>
                <a:gd name="T15" fmla="*/ 5 h 5"/>
              </a:gdLst>
              <a:ahLst/>
              <a:cxnLst>
                <a:cxn ang="T8">
                  <a:pos x="T0" y="T1"/>
                </a:cxn>
                <a:cxn ang="T9">
                  <a:pos x="T2" y="T3"/>
                </a:cxn>
                <a:cxn ang="T10">
                  <a:pos x="T4" y="T5"/>
                </a:cxn>
                <a:cxn ang="T11">
                  <a:pos x="T6" y="T7"/>
                </a:cxn>
              </a:cxnLst>
              <a:rect l="T12" t="T13" r="T14" b="T15"/>
              <a:pathLst>
                <a:path w="20" h="5">
                  <a:moveTo>
                    <a:pt x="15" y="5"/>
                  </a:moveTo>
                  <a:lnTo>
                    <a:pt x="20" y="0"/>
                  </a:lnTo>
                  <a:lnTo>
                    <a:pt x="0" y="0"/>
                  </a:lnTo>
                  <a:lnTo>
                    <a:pt x="15" y="5"/>
                  </a:lnTo>
                  <a:close/>
                </a:path>
              </a:pathLst>
            </a:custGeom>
            <a:solidFill>
              <a:srgbClr val="000000"/>
            </a:solidFill>
            <a:ln w="0" cmpd="sng">
              <a:solidFill>
                <a:srgbClr val="000000"/>
              </a:solidFill>
              <a:miter lim="800000"/>
            </a:ln>
          </p:spPr>
          <p:txBody>
            <a:bodyPr/>
            <a:lstStyle/>
            <a:p>
              <a:endParaRPr lang="zh-CN" altLang="en-US"/>
            </a:p>
          </p:txBody>
        </p:sp>
        <p:sp>
          <p:nvSpPr>
            <p:cNvPr id="954399" name="Freeform 36"/>
            <p:cNvSpPr/>
            <p:nvPr/>
          </p:nvSpPr>
          <p:spPr bwMode="auto">
            <a:xfrm>
              <a:off x="791" y="946"/>
              <a:ext cx="15" cy="5"/>
            </a:xfrm>
            <a:custGeom>
              <a:avLst/>
              <a:gdLst>
                <a:gd name="T0" fmla="*/ 10 w 15"/>
                <a:gd name="T1" fmla="*/ 5 h 5"/>
                <a:gd name="T2" fmla="*/ 15 w 15"/>
                <a:gd name="T3" fmla="*/ 0 h 5"/>
                <a:gd name="T4" fmla="*/ 0 w 15"/>
                <a:gd name="T5" fmla="*/ 0 h 5"/>
                <a:gd name="T6" fmla="*/ 10 w 15"/>
                <a:gd name="T7" fmla="*/ 5 h 5"/>
                <a:gd name="T8" fmla="*/ 0 60000 65536"/>
                <a:gd name="T9" fmla="*/ 0 60000 65536"/>
                <a:gd name="T10" fmla="*/ 0 60000 65536"/>
                <a:gd name="T11" fmla="*/ 0 60000 65536"/>
                <a:gd name="T12" fmla="*/ 0 w 15"/>
                <a:gd name="T13" fmla="*/ 0 h 5"/>
                <a:gd name="T14" fmla="*/ 15 w 15"/>
                <a:gd name="T15" fmla="*/ 5 h 5"/>
              </a:gdLst>
              <a:ahLst/>
              <a:cxnLst>
                <a:cxn ang="T8">
                  <a:pos x="T0" y="T1"/>
                </a:cxn>
                <a:cxn ang="T9">
                  <a:pos x="T2" y="T3"/>
                </a:cxn>
                <a:cxn ang="T10">
                  <a:pos x="T4" y="T5"/>
                </a:cxn>
                <a:cxn ang="T11">
                  <a:pos x="T6" y="T7"/>
                </a:cxn>
              </a:cxnLst>
              <a:rect l="T12" t="T13" r="T14" b="T15"/>
              <a:pathLst>
                <a:path w="15" h="5">
                  <a:moveTo>
                    <a:pt x="10" y="5"/>
                  </a:moveTo>
                  <a:lnTo>
                    <a:pt x="15" y="0"/>
                  </a:lnTo>
                  <a:lnTo>
                    <a:pt x="0" y="0"/>
                  </a:lnTo>
                  <a:lnTo>
                    <a:pt x="10" y="5"/>
                  </a:lnTo>
                  <a:close/>
                </a:path>
              </a:pathLst>
            </a:custGeom>
            <a:solidFill>
              <a:srgbClr val="000000"/>
            </a:solidFill>
            <a:ln w="0" cmpd="sng">
              <a:solidFill>
                <a:srgbClr val="000000"/>
              </a:solidFill>
              <a:miter lim="800000"/>
            </a:ln>
          </p:spPr>
          <p:txBody>
            <a:bodyPr/>
            <a:lstStyle/>
            <a:p>
              <a:endParaRPr lang="zh-CN" altLang="en-US"/>
            </a:p>
          </p:txBody>
        </p:sp>
        <p:sp>
          <p:nvSpPr>
            <p:cNvPr id="954400" name="Freeform 37"/>
            <p:cNvSpPr/>
            <p:nvPr/>
          </p:nvSpPr>
          <p:spPr bwMode="auto">
            <a:xfrm>
              <a:off x="586" y="480"/>
              <a:ext cx="29" cy="221"/>
            </a:xfrm>
            <a:custGeom>
              <a:avLst/>
              <a:gdLst>
                <a:gd name="T0" fmla="*/ 5 w 29"/>
                <a:gd name="T1" fmla="*/ 0 h 221"/>
                <a:gd name="T2" fmla="*/ 0 w 29"/>
                <a:gd name="T3" fmla="*/ 30 h 221"/>
                <a:gd name="T4" fmla="*/ 15 w 29"/>
                <a:gd name="T5" fmla="*/ 64 h 221"/>
                <a:gd name="T6" fmla="*/ 24 w 29"/>
                <a:gd name="T7" fmla="*/ 147 h 221"/>
                <a:gd name="T8" fmla="*/ 10 w 29"/>
                <a:gd name="T9" fmla="*/ 211 h 221"/>
                <a:gd name="T10" fmla="*/ 20 w 29"/>
                <a:gd name="T11" fmla="*/ 216 h 221"/>
                <a:gd name="T12" fmla="*/ 29 w 29"/>
                <a:gd name="T13" fmla="*/ 221 h 221"/>
                <a:gd name="T14" fmla="*/ 29 w 29"/>
                <a:gd name="T15" fmla="*/ 108 h 221"/>
                <a:gd name="T16" fmla="*/ 24 w 29"/>
                <a:gd name="T17" fmla="*/ 40 h 221"/>
                <a:gd name="T18" fmla="*/ 24 w 29"/>
                <a:gd name="T19" fmla="*/ 35 h 221"/>
                <a:gd name="T20" fmla="*/ 10 w 29"/>
                <a:gd name="T21" fmla="*/ 0 h 221"/>
                <a:gd name="T22" fmla="*/ 5 w 29"/>
                <a:gd name="T23" fmla="*/ 0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21"/>
                <a:gd name="T38" fmla="*/ 29 w 29"/>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21">
                  <a:moveTo>
                    <a:pt x="5" y="0"/>
                  </a:moveTo>
                  <a:lnTo>
                    <a:pt x="0" y="30"/>
                  </a:lnTo>
                  <a:lnTo>
                    <a:pt x="15" y="64"/>
                  </a:lnTo>
                  <a:lnTo>
                    <a:pt x="24" y="147"/>
                  </a:lnTo>
                  <a:lnTo>
                    <a:pt x="10" y="211"/>
                  </a:lnTo>
                  <a:lnTo>
                    <a:pt x="20" y="216"/>
                  </a:lnTo>
                  <a:lnTo>
                    <a:pt x="29" y="221"/>
                  </a:lnTo>
                  <a:lnTo>
                    <a:pt x="29" y="108"/>
                  </a:lnTo>
                  <a:lnTo>
                    <a:pt x="24" y="40"/>
                  </a:lnTo>
                  <a:lnTo>
                    <a:pt x="24" y="35"/>
                  </a:lnTo>
                  <a:lnTo>
                    <a:pt x="10" y="0"/>
                  </a:lnTo>
                  <a:lnTo>
                    <a:pt x="5" y="0"/>
                  </a:lnTo>
                  <a:close/>
                </a:path>
              </a:pathLst>
            </a:custGeom>
            <a:solidFill>
              <a:srgbClr val="BF0000"/>
            </a:solidFill>
            <a:ln w="0" cmpd="sng">
              <a:solidFill>
                <a:srgbClr val="000000"/>
              </a:solidFill>
              <a:miter lim="800000"/>
            </a:ln>
          </p:spPr>
          <p:txBody>
            <a:bodyPr/>
            <a:lstStyle/>
            <a:p>
              <a:endParaRPr lang="zh-CN" altLang="en-US"/>
            </a:p>
          </p:txBody>
        </p:sp>
        <p:sp>
          <p:nvSpPr>
            <p:cNvPr id="954401" name="Freeform 38"/>
            <p:cNvSpPr/>
            <p:nvPr/>
          </p:nvSpPr>
          <p:spPr bwMode="auto">
            <a:xfrm>
              <a:off x="523" y="289"/>
              <a:ext cx="122" cy="191"/>
            </a:xfrm>
            <a:custGeom>
              <a:avLst/>
              <a:gdLst>
                <a:gd name="T0" fmla="*/ 117 w 122"/>
                <a:gd name="T1" fmla="*/ 59 h 191"/>
                <a:gd name="T2" fmla="*/ 122 w 122"/>
                <a:gd name="T3" fmla="*/ 54 h 191"/>
                <a:gd name="T4" fmla="*/ 122 w 122"/>
                <a:gd name="T5" fmla="*/ 35 h 191"/>
                <a:gd name="T6" fmla="*/ 122 w 122"/>
                <a:gd name="T7" fmla="*/ 20 h 191"/>
                <a:gd name="T8" fmla="*/ 112 w 122"/>
                <a:gd name="T9" fmla="*/ 0 h 191"/>
                <a:gd name="T10" fmla="*/ 102 w 122"/>
                <a:gd name="T11" fmla="*/ 5 h 191"/>
                <a:gd name="T12" fmla="*/ 102 w 122"/>
                <a:gd name="T13" fmla="*/ 30 h 191"/>
                <a:gd name="T14" fmla="*/ 107 w 122"/>
                <a:gd name="T15" fmla="*/ 35 h 191"/>
                <a:gd name="T16" fmla="*/ 102 w 122"/>
                <a:gd name="T17" fmla="*/ 49 h 191"/>
                <a:gd name="T18" fmla="*/ 92 w 122"/>
                <a:gd name="T19" fmla="*/ 74 h 191"/>
                <a:gd name="T20" fmla="*/ 87 w 122"/>
                <a:gd name="T21" fmla="*/ 74 h 191"/>
                <a:gd name="T22" fmla="*/ 83 w 122"/>
                <a:gd name="T23" fmla="*/ 64 h 191"/>
                <a:gd name="T24" fmla="*/ 73 w 122"/>
                <a:gd name="T25" fmla="*/ 64 h 191"/>
                <a:gd name="T26" fmla="*/ 68 w 122"/>
                <a:gd name="T27" fmla="*/ 69 h 191"/>
                <a:gd name="T28" fmla="*/ 73 w 122"/>
                <a:gd name="T29" fmla="*/ 88 h 191"/>
                <a:gd name="T30" fmla="*/ 58 w 122"/>
                <a:gd name="T31" fmla="*/ 98 h 191"/>
                <a:gd name="T32" fmla="*/ 29 w 122"/>
                <a:gd name="T33" fmla="*/ 133 h 191"/>
                <a:gd name="T34" fmla="*/ 9 w 122"/>
                <a:gd name="T35" fmla="*/ 137 h 191"/>
                <a:gd name="T36" fmla="*/ 0 w 122"/>
                <a:gd name="T37" fmla="*/ 133 h 191"/>
                <a:gd name="T38" fmla="*/ 9 w 122"/>
                <a:gd name="T39" fmla="*/ 142 h 191"/>
                <a:gd name="T40" fmla="*/ 63 w 122"/>
                <a:gd name="T41" fmla="*/ 182 h 191"/>
                <a:gd name="T42" fmla="*/ 68 w 122"/>
                <a:gd name="T43" fmla="*/ 191 h 191"/>
                <a:gd name="T44" fmla="*/ 68 w 122"/>
                <a:gd name="T45" fmla="*/ 172 h 191"/>
                <a:gd name="T46" fmla="*/ 78 w 122"/>
                <a:gd name="T47" fmla="*/ 167 h 191"/>
                <a:gd name="T48" fmla="*/ 107 w 122"/>
                <a:gd name="T49" fmla="*/ 152 h 191"/>
                <a:gd name="T50" fmla="*/ 117 w 122"/>
                <a:gd name="T51" fmla="*/ 113 h 191"/>
                <a:gd name="T52" fmla="*/ 122 w 122"/>
                <a:gd name="T53" fmla="*/ 88 h 191"/>
                <a:gd name="T54" fmla="*/ 117 w 122"/>
                <a:gd name="T55" fmla="*/ 64 h 191"/>
                <a:gd name="T56" fmla="*/ 117 w 122"/>
                <a:gd name="T57" fmla="*/ 59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2"/>
                <a:gd name="T88" fmla="*/ 0 h 191"/>
                <a:gd name="T89" fmla="*/ 122 w 122"/>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2" h="191">
                  <a:moveTo>
                    <a:pt x="117" y="59"/>
                  </a:moveTo>
                  <a:lnTo>
                    <a:pt x="122" y="54"/>
                  </a:lnTo>
                  <a:lnTo>
                    <a:pt x="122" y="35"/>
                  </a:lnTo>
                  <a:lnTo>
                    <a:pt x="122" y="20"/>
                  </a:lnTo>
                  <a:lnTo>
                    <a:pt x="112" y="0"/>
                  </a:lnTo>
                  <a:lnTo>
                    <a:pt x="102" y="5"/>
                  </a:lnTo>
                  <a:lnTo>
                    <a:pt x="102" y="30"/>
                  </a:lnTo>
                  <a:lnTo>
                    <a:pt x="107" y="35"/>
                  </a:lnTo>
                  <a:lnTo>
                    <a:pt x="102" y="49"/>
                  </a:lnTo>
                  <a:lnTo>
                    <a:pt x="92" y="74"/>
                  </a:lnTo>
                  <a:lnTo>
                    <a:pt x="87" y="74"/>
                  </a:lnTo>
                  <a:lnTo>
                    <a:pt x="83" y="64"/>
                  </a:lnTo>
                  <a:lnTo>
                    <a:pt x="73" y="64"/>
                  </a:lnTo>
                  <a:lnTo>
                    <a:pt x="68" y="69"/>
                  </a:lnTo>
                  <a:lnTo>
                    <a:pt x="73" y="88"/>
                  </a:lnTo>
                  <a:lnTo>
                    <a:pt x="58" y="98"/>
                  </a:lnTo>
                  <a:lnTo>
                    <a:pt x="29" y="133"/>
                  </a:lnTo>
                  <a:lnTo>
                    <a:pt x="9" y="137"/>
                  </a:lnTo>
                  <a:lnTo>
                    <a:pt x="0" y="133"/>
                  </a:lnTo>
                  <a:lnTo>
                    <a:pt x="9" y="142"/>
                  </a:lnTo>
                  <a:lnTo>
                    <a:pt x="63" y="182"/>
                  </a:lnTo>
                  <a:lnTo>
                    <a:pt x="68" y="191"/>
                  </a:lnTo>
                  <a:lnTo>
                    <a:pt x="68" y="172"/>
                  </a:lnTo>
                  <a:lnTo>
                    <a:pt x="78" y="167"/>
                  </a:lnTo>
                  <a:lnTo>
                    <a:pt x="107" y="152"/>
                  </a:lnTo>
                  <a:lnTo>
                    <a:pt x="117" y="113"/>
                  </a:lnTo>
                  <a:lnTo>
                    <a:pt x="122" y="88"/>
                  </a:lnTo>
                  <a:lnTo>
                    <a:pt x="117" y="64"/>
                  </a:lnTo>
                  <a:lnTo>
                    <a:pt x="117" y="59"/>
                  </a:lnTo>
                  <a:close/>
                </a:path>
              </a:pathLst>
            </a:custGeom>
            <a:solidFill>
              <a:srgbClr val="FCE6CF"/>
            </a:solidFill>
            <a:ln w="0" cmpd="sng">
              <a:solidFill>
                <a:srgbClr val="000000"/>
              </a:solidFill>
              <a:miter lim="800000"/>
            </a:ln>
          </p:spPr>
          <p:txBody>
            <a:bodyPr/>
            <a:lstStyle/>
            <a:p>
              <a:endParaRPr lang="zh-CN" altLang="en-US"/>
            </a:p>
          </p:txBody>
        </p:sp>
        <p:sp>
          <p:nvSpPr>
            <p:cNvPr id="954402" name="Freeform 39"/>
            <p:cNvSpPr/>
            <p:nvPr/>
          </p:nvSpPr>
          <p:spPr bwMode="auto">
            <a:xfrm>
              <a:off x="488" y="245"/>
              <a:ext cx="166" cy="181"/>
            </a:xfrm>
            <a:custGeom>
              <a:avLst/>
              <a:gdLst>
                <a:gd name="T0" fmla="*/ 10 w 166"/>
                <a:gd name="T1" fmla="*/ 108 h 181"/>
                <a:gd name="T2" fmla="*/ 10 w 166"/>
                <a:gd name="T3" fmla="*/ 118 h 181"/>
                <a:gd name="T4" fmla="*/ 5 w 166"/>
                <a:gd name="T5" fmla="*/ 181 h 181"/>
                <a:gd name="T6" fmla="*/ 25 w 166"/>
                <a:gd name="T7" fmla="*/ 177 h 181"/>
                <a:gd name="T8" fmla="*/ 35 w 166"/>
                <a:gd name="T9" fmla="*/ 177 h 181"/>
                <a:gd name="T10" fmla="*/ 44 w 166"/>
                <a:gd name="T11" fmla="*/ 181 h 181"/>
                <a:gd name="T12" fmla="*/ 64 w 166"/>
                <a:gd name="T13" fmla="*/ 177 h 181"/>
                <a:gd name="T14" fmla="*/ 93 w 166"/>
                <a:gd name="T15" fmla="*/ 142 h 181"/>
                <a:gd name="T16" fmla="*/ 108 w 166"/>
                <a:gd name="T17" fmla="*/ 132 h 181"/>
                <a:gd name="T18" fmla="*/ 103 w 166"/>
                <a:gd name="T19" fmla="*/ 113 h 181"/>
                <a:gd name="T20" fmla="*/ 108 w 166"/>
                <a:gd name="T21" fmla="*/ 108 h 181"/>
                <a:gd name="T22" fmla="*/ 118 w 166"/>
                <a:gd name="T23" fmla="*/ 108 h 181"/>
                <a:gd name="T24" fmla="*/ 122 w 166"/>
                <a:gd name="T25" fmla="*/ 118 h 181"/>
                <a:gd name="T26" fmla="*/ 127 w 166"/>
                <a:gd name="T27" fmla="*/ 118 h 181"/>
                <a:gd name="T28" fmla="*/ 137 w 166"/>
                <a:gd name="T29" fmla="*/ 93 h 181"/>
                <a:gd name="T30" fmla="*/ 142 w 166"/>
                <a:gd name="T31" fmla="*/ 79 h 181"/>
                <a:gd name="T32" fmla="*/ 137 w 166"/>
                <a:gd name="T33" fmla="*/ 74 h 181"/>
                <a:gd name="T34" fmla="*/ 137 w 166"/>
                <a:gd name="T35" fmla="*/ 49 h 181"/>
                <a:gd name="T36" fmla="*/ 147 w 166"/>
                <a:gd name="T37" fmla="*/ 44 h 181"/>
                <a:gd name="T38" fmla="*/ 157 w 166"/>
                <a:gd name="T39" fmla="*/ 64 h 181"/>
                <a:gd name="T40" fmla="*/ 157 w 166"/>
                <a:gd name="T41" fmla="*/ 64 h 181"/>
                <a:gd name="T42" fmla="*/ 166 w 166"/>
                <a:gd name="T43" fmla="*/ 49 h 181"/>
                <a:gd name="T44" fmla="*/ 166 w 166"/>
                <a:gd name="T45" fmla="*/ 49 h 181"/>
                <a:gd name="T46" fmla="*/ 166 w 166"/>
                <a:gd name="T47" fmla="*/ 54 h 181"/>
                <a:gd name="T48" fmla="*/ 166 w 166"/>
                <a:gd name="T49" fmla="*/ 49 h 181"/>
                <a:gd name="T50" fmla="*/ 166 w 166"/>
                <a:gd name="T51" fmla="*/ 25 h 181"/>
                <a:gd name="T52" fmla="*/ 166 w 166"/>
                <a:gd name="T53" fmla="*/ 25 h 181"/>
                <a:gd name="T54" fmla="*/ 157 w 166"/>
                <a:gd name="T55" fmla="*/ 20 h 181"/>
                <a:gd name="T56" fmla="*/ 166 w 166"/>
                <a:gd name="T57" fmla="*/ 20 h 181"/>
                <a:gd name="T58" fmla="*/ 157 w 166"/>
                <a:gd name="T59" fmla="*/ 10 h 181"/>
                <a:gd name="T60" fmla="*/ 118 w 166"/>
                <a:gd name="T61" fmla="*/ 5 h 181"/>
                <a:gd name="T62" fmla="*/ 93 w 166"/>
                <a:gd name="T63" fmla="*/ 0 h 181"/>
                <a:gd name="T64" fmla="*/ 64 w 166"/>
                <a:gd name="T65" fmla="*/ 5 h 181"/>
                <a:gd name="T66" fmla="*/ 25 w 166"/>
                <a:gd name="T67" fmla="*/ 15 h 181"/>
                <a:gd name="T68" fmla="*/ 20 w 166"/>
                <a:gd name="T69" fmla="*/ 25 h 181"/>
                <a:gd name="T70" fmla="*/ 5 w 166"/>
                <a:gd name="T71" fmla="*/ 30 h 181"/>
                <a:gd name="T72" fmla="*/ 0 w 166"/>
                <a:gd name="T73" fmla="*/ 39 h 181"/>
                <a:gd name="T74" fmla="*/ 15 w 166"/>
                <a:gd name="T75" fmla="*/ 44 h 181"/>
                <a:gd name="T76" fmla="*/ 20 w 166"/>
                <a:gd name="T77" fmla="*/ 69 h 181"/>
                <a:gd name="T78" fmla="*/ 10 w 166"/>
                <a:gd name="T79" fmla="*/ 103 h 181"/>
                <a:gd name="T80" fmla="*/ 10 w 166"/>
                <a:gd name="T81" fmla="*/ 108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6"/>
                <a:gd name="T124" fmla="*/ 0 h 181"/>
                <a:gd name="T125" fmla="*/ 166 w 16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6" h="181">
                  <a:moveTo>
                    <a:pt x="10" y="108"/>
                  </a:moveTo>
                  <a:lnTo>
                    <a:pt x="10" y="118"/>
                  </a:lnTo>
                  <a:lnTo>
                    <a:pt x="5" y="181"/>
                  </a:lnTo>
                  <a:lnTo>
                    <a:pt x="25" y="177"/>
                  </a:lnTo>
                  <a:lnTo>
                    <a:pt x="35" y="177"/>
                  </a:lnTo>
                  <a:lnTo>
                    <a:pt x="44" y="181"/>
                  </a:lnTo>
                  <a:lnTo>
                    <a:pt x="64" y="177"/>
                  </a:lnTo>
                  <a:lnTo>
                    <a:pt x="93" y="142"/>
                  </a:lnTo>
                  <a:lnTo>
                    <a:pt x="108" y="132"/>
                  </a:lnTo>
                  <a:lnTo>
                    <a:pt x="103" y="113"/>
                  </a:lnTo>
                  <a:lnTo>
                    <a:pt x="108" y="108"/>
                  </a:lnTo>
                  <a:lnTo>
                    <a:pt x="118" y="108"/>
                  </a:lnTo>
                  <a:lnTo>
                    <a:pt x="122" y="118"/>
                  </a:lnTo>
                  <a:lnTo>
                    <a:pt x="127" y="118"/>
                  </a:lnTo>
                  <a:lnTo>
                    <a:pt x="137" y="93"/>
                  </a:lnTo>
                  <a:lnTo>
                    <a:pt x="142" y="79"/>
                  </a:lnTo>
                  <a:lnTo>
                    <a:pt x="137" y="74"/>
                  </a:lnTo>
                  <a:lnTo>
                    <a:pt x="137" y="49"/>
                  </a:lnTo>
                  <a:lnTo>
                    <a:pt x="147" y="44"/>
                  </a:lnTo>
                  <a:lnTo>
                    <a:pt x="157" y="64"/>
                  </a:lnTo>
                  <a:lnTo>
                    <a:pt x="166" y="49"/>
                  </a:lnTo>
                  <a:lnTo>
                    <a:pt x="166" y="54"/>
                  </a:lnTo>
                  <a:lnTo>
                    <a:pt x="166" y="49"/>
                  </a:lnTo>
                  <a:lnTo>
                    <a:pt x="166" y="25"/>
                  </a:lnTo>
                  <a:lnTo>
                    <a:pt x="157" y="20"/>
                  </a:lnTo>
                  <a:lnTo>
                    <a:pt x="166" y="20"/>
                  </a:lnTo>
                  <a:lnTo>
                    <a:pt x="157" y="10"/>
                  </a:lnTo>
                  <a:lnTo>
                    <a:pt x="118" y="5"/>
                  </a:lnTo>
                  <a:lnTo>
                    <a:pt x="93" y="0"/>
                  </a:lnTo>
                  <a:lnTo>
                    <a:pt x="64" y="5"/>
                  </a:lnTo>
                  <a:lnTo>
                    <a:pt x="25" y="15"/>
                  </a:lnTo>
                  <a:lnTo>
                    <a:pt x="20" y="25"/>
                  </a:lnTo>
                  <a:lnTo>
                    <a:pt x="5" y="30"/>
                  </a:lnTo>
                  <a:lnTo>
                    <a:pt x="0" y="39"/>
                  </a:lnTo>
                  <a:lnTo>
                    <a:pt x="15" y="44"/>
                  </a:lnTo>
                  <a:lnTo>
                    <a:pt x="20" y="69"/>
                  </a:lnTo>
                  <a:lnTo>
                    <a:pt x="10" y="103"/>
                  </a:lnTo>
                  <a:lnTo>
                    <a:pt x="10" y="108"/>
                  </a:lnTo>
                  <a:close/>
                </a:path>
              </a:pathLst>
            </a:custGeom>
            <a:solidFill>
              <a:srgbClr val="000000"/>
            </a:solidFill>
            <a:ln w="0" cmpd="sng">
              <a:solidFill>
                <a:srgbClr val="000000"/>
              </a:solidFill>
              <a:miter lim="800000"/>
            </a:ln>
          </p:spPr>
          <p:txBody>
            <a:bodyPr/>
            <a:lstStyle/>
            <a:p>
              <a:endParaRPr lang="zh-CN" altLang="en-US"/>
            </a:p>
          </p:txBody>
        </p:sp>
        <p:sp>
          <p:nvSpPr>
            <p:cNvPr id="954403" name="Freeform 40"/>
            <p:cNvSpPr/>
            <p:nvPr/>
          </p:nvSpPr>
          <p:spPr bwMode="auto">
            <a:xfrm>
              <a:off x="635" y="696"/>
              <a:ext cx="73" cy="64"/>
            </a:xfrm>
            <a:custGeom>
              <a:avLst/>
              <a:gdLst>
                <a:gd name="T0" fmla="*/ 58 w 73"/>
                <a:gd name="T1" fmla="*/ 44 h 64"/>
                <a:gd name="T2" fmla="*/ 63 w 73"/>
                <a:gd name="T3" fmla="*/ 44 h 64"/>
                <a:gd name="T4" fmla="*/ 63 w 73"/>
                <a:gd name="T5" fmla="*/ 44 h 64"/>
                <a:gd name="T6" fmla="*/ 73 w 73"/>
                <a:gd name="T7" fmla="*/ 30 h 64"/>
                <a:gd name="T8" fmla="*/ 73 w 73"/>
                <a:gd name="T9" fmla="*/ 10 h 64"/>
                <a:gd name="T10" fmla="*/ 68 w 73"/>
                <a:gd name="T11" fmla="*/ 0 h 64"/>
                <a:gd name="T12" fmla="*/ 58 w 73"/>
                <a:gd name="T13" fmla="*/ 0 h 64"/>
                <a:gd name="T14" fmla="*/ 44 w 73"/>
                <a:gd name="T15" fmla="*/ 5 h 64"/>
                <a:gd name="T16" fmla="*/ 24 w 73"/>
                <a:gd name="T17" fmla="*/ 5 h 64"/>
                <a:gd name="T18" fmla="*/ 0 w 73"/>
                <a:gd name="T19" fmla="*/ 5 h 64"/>
                <a:gd name="T20" fmla="*/ 10 w 73"/>
                <a:gd name="T21" fmla="*/ 15 h 64"/>
                <a:gd name="T22" fmla="*/ 14 w 73"/>
                <a:gd name="T23" fmla="*/ 34 h 64"/>
                <a:gd name="T24" fmla="*/ 10 w 73"/>
                <a:gd name="T25" fmla="*/ 59 h 64"/>
                <a:gd name="T26" fmla="*/ 10 w 73"/>
                <a:gd name="T27" fmla="*/ 64 h 64"/>
                <a:gd name="T28" fmla="*/ 54 w 73"/>
                <a:gd name="T29" fmla="*/ 44 h 64"/>
                <a:gd name="T30" fmla="*/ 58 w 73"/>
                <a:gd name="T31" fmla="*/ 44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64"/>
                <a:gd name="T50" fmla="*/ 73 w 73"/>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64">
                  <a:moveTo>
                    <a:pt x="58" y="44"/>
                  </a:moveTo>
                  <a:lnTo>
                    <a:pt x="63" y="44"/>
                  </a:lnTo>
                  <a:lnTo>
                    <a:pt x="73" y="30"/>
                  </a:lnTo>
                  <a:lnTo>
                    <a:pt x="73" y="10"/>
                  </a:lnTo>
                  <a:lnTo>
                    <a:pt x="68" y="0"/>
                  </a:lnTo>
                  <a:lnTo>
                    <a:pt x="58" y="0"/>
                  </a:lnTo>
                  <a:lnTo>
                    <a:pt x="44" y="5"/>
                  </a:lnTo>
                  <a:lnTo>
                    <a:pt x="24" y="5"/>
                  </a:lnTo>
                  <a:lnTo>
                    <a:pt x="0" y="5"/>
                  </a:lnTo>
                  <a:lnTo>
                    <a:pt x="10" y="15"/>
                  </a:lnTo>
                  <a:lnTo>
                    <a:pt x="14" y="34"/>
                  </a:lnTo>
                  <a:lnTo>
                    <a:pt x="10" y="59"/>
                  </a:lnTo>
                  <a:lnTo>
                    <a:pt x="10" y="64"/>
                  </a:lnTo>
                  <a:lnTo>
                    <a:pt x="54" y="44"/>
                  </a:lnTo>
                  <a:lnTo>
                    <a:pt x="58" y="44"/>
                  </a:lnTo>
                  <a:close/>
                </a:path>
              </a:pathLst>
            </a:custGeom>
            <a:solidFill>
              <a:srgbClr val="FCE6CF"/>
            </a:solidFill>
            <a:ln w="0" cmpd="sng">
              <a:solidFill>
                <a:srgbClr val="000000"/>
              </a:solidFill>
              <a:miter lim="800000"/>
            </a:ln>
          </p:spPr>
          <p:txBody>
            <a:bodyPr/>
            <a:lstStyle/>
            <a:p>
              <a:endParaRPr lang="zh-CN" altLang="en-US"/>
            </a:p>
          </p:txBody>
        </p:sp>
        <p:sp>
          <p:nvSpPr>
            <p:cNvPr id="954404" name="Freeform 41"/>
            <p:cNvSpPr/>
            <p:nvPr/>
          </p:nvSpPr>
          <p:spPr bwMode="auto">
            <a:xfrm>
              <a:off x="615" y="642"/>
              <a:ext cx="69" cy="59"/>
            </a:xfrm>
            <a:custGeom>
              <a:avLst/>
              <a:gdLst>
                <a:gd name="T0" fmla="*/ 0 w 69"/>
                <a:gd name="T1" fmla="*/ 0 h 59"/>
                <a:gd name="T2" fmla="*/ 0 w 69"/>
                <a:gd name="T3" fmla="*/ 59 h 59"/>
                <a:gd name="T4" fmla="*/ 20 w 69"/>
                <a:gd name="T5" fmla="*/ 59 h 59"/>
                <a:gd name="T6" fmla="*/ 44 w 69"/>
                <a:gd name="T7" fmla="*/ 59 h 59"/>
                <a:gd name="T8" fmla="*/ 64 w 69"/>
                <a:gd name="T9" fmla="*/ 39 h 59"/>
                <a:gd name="T10" fmla="*/ 69 w 69"/>
                <a:gd name="T11" fmla="*/ 34 h 59"/>
                <a:gd name="T12" fmla="*/ 39 w 69"/>
                <a:gd name="T13" fmla="*/ 20 h 59"/>
                <a:gd name="T14" fmla="*/ 30 w 69"/>
                <a:gd name="T15" fmla="*/ 25 h 59"/>
                <a:gd name="T16" fmla="*/ 20 w 69"/>
                <a:gd name="T17" fmla="*/ 20 h 59"/>
                <a:gd name="T18" fmla="*/ 20 w 69"/>
                <a:gd name="T19" fmla="*/ 15 h 59"/>
                <a:gd name="T20" fmla="*/ 10 w 69"/>
                <a:gd name="T21" fmla="*/ 10 h 59"/>
                <a:gd name="T22" fmla="*/ 5 w 69"/>
                <a:gd name="T23" fmla="*/ 0 h 59"/>
                <a:gd name="T24" fmla="*/ 0 w 69"/>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9"/>
                <a:gd name="T41" fmla="*/ 69 w 69"/>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9">
                  <a:moveTo>
                    <a:pt x="0" y="0"/>
                  </a:moveTo>
                  <a:lnTo>
                    <a:pt x="0" y="59"/>
                  </a:lnTo>
                  <a:lnTo>
                    <a:pt x="20" y="59"/>
                  </a:lnTo>
                  <a:lnTo>
                    <a:pt x="44" y="59"/>
                  </a:lnTo>
                  <a:lnTo>
                    <a:pt x="64" y="39"/>
                  </a:lnTo>
                  <a:lnTo>
                    <a:pt x="69" y="34"/>
                  </a:lnTo>
                  <a:lnTo>
                    <a:pt x="39" y="20"/>
                  </a:lnTo>
                  <a:lnTo>
                    <a:pt x="30" y="25"/>
                  </a:lnTo>
                  <a:lnTo>
                    <a:pt x="20" y="20"/>
                  </a:lnTo>
                  <a:lnTo>
                    <a:pt x="20" y="15"/>
                  </a:lnTo>
                  <a:lnTo>
                    <a:pt x="10" y="10"/>
                  </a:lnTo>
                  <a:lnTo>
                    <a:pt x="5" y="0"/>
                  </a:lnTo>
                  <a:lnTo>
                    <a:pt x="0" y="0"/>
                  </a:lnTo>
                  <a:close/>
                </a:path>
              </a:pathLst>
            </a:custGeom>
            <a:solidFill>
              <a:srgbClr val="FFFFFF"/>
            </a:solidFill>
            <a:ln w="0" cmpd="sng">
              <a:solidFill>
                <a:srgbClr val="000000"/>
              </a:solidFill>
              <a:miter lim="800000"/>
            </a:ln>
          </p:spPr>
          <p:txBody>
            <a:bodyPr/>
            <a:lstStyle/>
            <a:p>
              <a:endParaRPr lang="zh-CN" altLang="en-US"/>
            </a:p>
          </p:txBody>
        </p:sp>
        <p:sp>
          <p:nvSpPr>
            <p:cNvPr id="954405" name="Freeform 42"/>
            <p:cNvSpPr/>
            <p:nvPr/>
          </p:nvSpPr>
          <p:spPr bwMode="auto">
            <a:xfrm>
              <a:off x="713" y="691"/>
              <a:ext cx="88" cy="59"/>
            </a:xfrm>
            <a:custGeom>
              <a:avLst/>
              <a:gdLst>
                <a:gd name="T0" fmla="*/ 73 w 88"/>
                <a:gd name="T1" fmla="*/ 39 h 59"/>
                <a:gd name="T2" fmla="*/ 78 w 88"/>
                <a:gd name="T3" fmla="*/ 39 h 59"/>
                <a:gd name="T4" fmla="*/ 83 w 88"/>
                <a:gd name="T5" fmla="*/ 25 h 59"/>
                <a:gd name="T6" fmla="*/ 88 w 88"/>
                <a:gd name="T7" fmla="*/ 20 h 59"/>
                <a:gd name="T8" fmla="*/ 73 w 88"/>
                <a:gd name="T9" fmla="*/ 20 h 59"/>
                <a:gd name="T10" fmla="*/ 59 w 88"/>
                <a:gd name="T11" fmla="*/ 20 h 59"/>
                <a:gd name="T12" fmla="*/ 54 w 88"/>
                <a:gd name="T13" fmla="*/ 15 h 59"/>
                <a:gd name="T14" fmla="*/ 34 w 88"/>
                <a:gd name="T15" fmla="*/ 0 h 59"/>
                <a:gd name="T16" fmla="*/ 20 w 88"/>
                <a:gd name="T17" fmla="*/ 0 h 59"/>
                <a:gd name="T18" fmla="*/ 0 w 88"/>
                <a:gd name="T19" fmla="*/ 0 h 59"/>
                <a:gd name="T20" fmla="*/ 10 w 88"/>
                <a:gd name="T21" fmla="*/ 30 h 59"/>
                <a:gd name="T22" fmla="*/ 0 w 88"/>
                <a:gd name="T23" fmla="*/ 44 h 59"/>
                <a:gd name="T24" fmla="*/ 0 w 88"/>
                <a:gd name="T25" fmla="*/ 49 h 59"/>
                <a:gd name="T26" fmla="*/ 20 w 88"/>
                <a:gd name="T27" fmla="*/ 49 h 59"/>
                <a:gd name="T28" fmla="*/ 54 w 88"/>
                <a:gd name="T29" fmla="*/ 59 h 59"/>
                <a:gd name="T30" fmla="*/ 73 w 88"/>
                <a:gd name="T31" fmla="*/ 59 h 59"/>
                <a:gd name="T32" fmla="*/ 78 w 88"/>
                <a:gd name="T33" fmla="*/ 54 h 59"/>
                <a:gd name="T34" fmla="*/ 73 w 88"/>
                <a:gd name="T35" fmla="*/ 49 h 59"/>
                <a:gd name="T36" fmla="*/ 73 w 88"/>
                <a:gd name="T37" fmla="*/ 39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59"/>
                <a:gd name="T59" fmla="*/ 88 w 88"/>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59">
                  <a:moveTo>
                    <a:pt x="73" y="39"/>
                  </a:moveTo>
                  <a:lnTo>
                    <a:pt x="78" y="39"/>
                  </a:lnTo>
                  <a:lnTo>
                    <a:pt x="83" y="25"/>
                  </a:lnTo>
                  <a:lnTo>
                    <a:pt x="88" y="20"/>
                  </a:lnTo>
                  <a:lnTo>
                    <a:pt x="73" y="20"/>
                  </a:lnTo>
                  <a:lnTo>
                    <a:pt x="59" y="20"/>
                  </a:lnTo>
                  <a:lnTo>
                    <a:pt x="54" y="15"/>
                  </a:lnTo>
                  <a:lnTo>
                    <a:pt x="34" y="0"/>
                  </a:lnTo>
                  <a:lnTo>
                    <a:pt x="20" y="0"/>
                  </a:lnTo>
                  <a:lnTo>
                    <a:pt x="0" y="0"/>
                  </a:lnTo>
                  <a:lnTo>
                    <a:pt x="10" y="30"/>
                  </a:lnTo>
                  <a:lnTo>
                    <a:pt x="0" y="44"/>
                  </a:lnTo>
                  <a:lnTo>
                    <a:pt x="0" y="49"/>
                  </a:lnTo>
                  <a:lnTo>
                    <a:pt x="20" y="49"/>
                  </a:lnTo>
                  <a:lnTo>
                    <a:pt x="54" y="59"/>
                  </a:lnTo>
                  <a:lnTo>
                    <a:pt x="73" y="59"/>
                  </a:lnTo>
                  <a:lnTo>
                    <a:pt x="78" y="54"/>
                  </a:lnTo>
                  <a:lnTo>
                    <a:pt x="73" y="49"/>
                  </a:lnTo>
                  <a:lnTo>
                    <a:pt x="73" y="39"/>
                  </a:lnTo>
                  <a:close/>
                </a:path>
              </a:pathLst>
            </a:custGeom>
            <a:solidFill>
              <a:srgbClr val="FCE6CF"/>
            </a:solidFill>
            <a:ln w="0" cmpd="sng">
              <a:solidFill>
                <a:srgbClr val="000000"/>
              </a:solidFill>
              <a:miter lim="800000"/>
            </a:ln>
          </p:spPr>
          <p:txBody>
            <a:bodyPr/>
            <a:lstStyle/>
            <a:p>
              <a:endParaRPr lang="zh-CN" altLang="en-US"/>
            </a:p>
          </p:txBody>
        </p:sp>
        <p:sp>
          <p:nvSpPr>
            <p:cNvPr id="954406" name="Freeform 43"/>
            <p:cNvSpPr/>
            <p:nvPr/>
          </p:nvSpPr>
          <p:spPr bwMode="auto">
            <a:xfrm>
              <a:off x="693" y="691"/>
              <a:ext cx="30" cy="54"/>
            </a:xfrm>
            <a:custGeom>
              <a:avLst/>
              <a:gdLst>
                <a:gd name="T0" fmla="*/ 20 w 30"/>
                <a:gd name="T1" fmla="*/ 0 h 54"/>
                <a:gd name="T2" fmla="*/ 10 w 30"/>
                <a:gd name="T3" fmla="*/ 0 h 54"/>
                <a:gd name="T4" fmla="*/ 0 w 30"/>
                <a:gd name="T5" fmla="*/ 5 h 54"/>
                <a:gd name="T6" fmla="*/ 10 w 30"/>
                <a:gd name="T7" fmla="*/ 5 h 54"/>
                <a:gd name="T8" fmla="*/ 15 w 30"/>
                <a:gd name="T9" fmla="*/ 15 h 54"/>
                <a:gd name="T10" fmla="*/ 15 w 30"/>
                <a:gd name="T11" fmla="*/ 35 h 54"/>
                <a:gd name="T12" fmla="*/ 5 w 30"/>
                <a:gd name="T13" fmla="*/ 49 h 54"/>
                <a:gd name="T14" fmla="*/ 5 w 30"/>
                <a:gd name="T15" fmla="*/ 49 h 54"/>
                <a:gd name="T16" fmla="*/ 0 w 30"/>
                <a:gd name="T17" fmla="*/ 49 h 54"/>
                <a:gd name="T18" fmla="*/ 10 w 30"/>
                <a:gd name="T19" fmla="*/ 54 h 54"/>
                <a:gd name="T20" fmla="*/ 20 w 30"/>
                <a:gd name="T21" fmla="*/ 49 h 54"/>
                <a:gd name="T22" fmla="*/ 20 w 30"/>
                <a:gd name="T23" fmla="*/ 44 h 54"/>
                <a:gd name="T24" fmla="*/ 30 w 30"/>
                <a:gd name="T25" fmla="*/ 30 h 54"/>
                <a:gd name="T26" fmla="*/ 20 w 30"/>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54"/>
                <a:gd name="T44" fmla="*/ 30 w 30"/>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54">
                  <a:moveTo>
                    <a:pt x="20" y="0"/>
                  </a:moveTo>
                  <a:lnTo>
                    <a:pt x="10" y="0"/>
                  </a:lnTo>
                  <a:lnTo>
                    <a:pt x="0" y="5"/>
                  </a:lnTo>
                  <a:lnTo>
                    <a:pt x="10" y="5"/>
                  </a:lnTo>
                  <a:lnTo>
                    <a:pt x="15" y="15"/>
                  </a:lnTo>
                  <a:lnTo>
                    <a:pt x="15" y="35"/>
                  </a:lnTo>
                  <a:lnTo>
                    <a:pt x="5" y="49"/>
                  </a:lnTo>
                  <a:lnTo>
                    <a:pt x="0" y="49"/>
                  </a:lnTo>
                  <a:lnTo>
                    <a:pt x="10" y="54"/>
                  </a:lnTo>
                  <a:lnTo>
                    <a:pt x="20" y="49"/>
                  </a:lnTo>
                  <a:lnTo>
                    <a:pt x="20" y="44"/>
                  </a:lnTo>
                  <a:lnTo>
                    <a:pt x="30" y="30"/>
                  </a:lnTo>
                  <a:lnTo>
                    <a:pt x="20" y="0"/>
                  </a:lnTo>
                  <a:close/>
                </a:path>
              </a:pathLst>
            </a:custGeom>
            <a:solidFill>
              <a:srgbClr val="000000"/>
            </a:solidFill>
            <a:ln w="0" cmpd="sng">
              <a:solidFill>
                <a:srgbClr val="000000"/>
              </a:solidFill>
              <a:miter lim="800000"/>
            </a:ln>
          </p:spPr>
          <p:txBody>
            <a:bodyPr/>
            <a:lstStyle/>
            <a:p>
              <a:endParaRPr lang="zh-CN" altLang="en-US"/>
            </a:p>
          </p:txBody>
        </p:sp>
        <p:sp>
          <p:nvSpPr>
            <p:cNvPr id="954407" name="Freeform 44"/>
            <p:cNvSpPr/>
            <p:nvPr/>
          </p:nvSpPr>
          <p:spPr bwMode="auto">
            <a:xfrm>
              <a:off x="811" y="235"/>
              <a:ext cx="92" cy="103"/>
            </a:xfrm>
            <a:custGeom>
              <a:avLst/>
              <a:gdLst>
                <a:gd name="T0" fmla="*/ 0 w 92"/>
                <a:gd name="T1" fmla="*/ 54 h 103"/>
                <a:gd name="T2" fmla="*/ 83 w 92"/>
                <a:gd name="T3" fmla="*/ 103 h 103"/>
                <a:gd name="T4" fmla="*/ 92 w 92"/>
                <a:gd name="T5" fmla="*/ 89 h 103"/>
                <a:gd name="T6" fmla="*/ 73 w 92"/>
                <a:gd name="T7" fmla="*/ 84 h 103"/>
                <a:gd name="T8" fmla="*/ 53 w 92"/>
                <a:gd name="T9" fmla="*/ 64 h 103"/>
                <a:gd name="T10" fmla="*/ 48 w 92"/>
                <a:gd name="T11" fmla="*/ 69 h 103"/>
                <a:gd name="T12" fmla="*/ 39 w 92"/>
                <a:gd name="T13" fmla="*/ 64 h 103"/>
                <a:gd name="T14" fmla="*/ 34 w 92"/>
                <a:gd name="T15" fmla="*/ 54 h 103"/>
                <a:gd name="T16" fmla="*/ 39 w 92"/>
                <a:gd name="T17" fmla="*/ 44 h 103"/>
                <a:gd name="T18" fmla="*/ 44 w 92"/>
                <a:gd name="T19" fmla="*/ 40 h 103"/>
                <a:gd name="T20" fmla="*/ 39 w 92"/>
                <a:gd name="T21" fmla="*/ 30 h 103"/>
                <a:gd name="T22" fmla="*/ 44 w 92"/>
                <a:gd name="T23" fmla="*/ 20 h 103"/>
                <a:gd name="T24" fmla="*/ 53 w 92"/>
                <a:gd name="T25" fmla="*/ 20 h 103"/>
                <a:gd name="T26" fmla="*/ 58 w 92"/>
                <a:gd name="T27" fmla="*/ 15 h 103"/>
                <a:gd name="T28" fmla="*/ 58 w 92"/>
                <a:gd name="T29" fmla="*/ 10 h 103"/>
                <a:gd name="T30" fmla="*/ 58 w 92"/>
                <a:gd name="T31" fmla="*/ 5 h 103"/>
                <a:gd name="T32" fmla="*/ 68 w 92"/>
                <a:gd name="T33" fmla="*/ 5 h 103"/>
                <a:gd name="T34" fmla="*/ 63 w 92"/>
                <a:gd name="T35" fmla="*/ 0 h 103"/>
                <a:gd name="T36" fmla="*/ 9 w 92"/>
                <a:gd name="T37" fmla="*/ 30 h 103"/>
                <a:gd name="T38" fmla="*/ 0 w 92"/>
                <a:gd name="T39" fmla="*/ 54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03"/>
                <a:gd name="T62" fmla="*/ 92 w 92"/>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03">
                  <a:moveTo>
                    <a:pt x="0" y="54"/>
                  </a:moveTo>
                  <a:lnTo>
                    <a:pt x="83" y="103"/>
                  </a:lnTo>
                  <a:lnTo>
                    <a:pt x="92" y="89"/>
                  </a:lnTo>
                  <a:lnTo>
                    <a:pt x="73" y="84"/>
                  </a:lnTo>
                  <a:lnTo>
                    <a:pt x="53" y="64"/>
                  </a:lnTo>
                  <a:lnTo>
                    <a:pt x="48" y="69"/>
                  </a:lnTo>
                  <a:lnTo>
                    <a:pt x="39" y="64"/>
                  </a:lnTo>
                  <a:lnTo>
                    <a:pt x="34" y="54"/>
                  </a:lnTo>
                  <a:lnTo>
                    <a:pt x="39" y="44"/>
                  </a:lnTo>
                  <a:lnTo>
                    <a:pt x="44" y="40"/>
                  </a:lnTo>
                  <a:lnTo>
                    <a:pt x="39" y="30"/>
                  </a:lnTo>
                  <a:lnTo>
                    <a:pt x="44" y="20"/>
                  </a:lnTo>
                  <a:lnTo>
                    <a:pt x="53" y="20"/>
                  </a:lnTo>
                  <a:lnTo>
                    <a:pt x="58" y="15"/>
                  </a:lnTo>
                  <a:lnTo>
                    <a:pt x="58" y="10"/>
                  </a:lnTo>
                  <a:lnTo>
                    <a:pt x="58" y="5"/>
                  </a:lnTo>
                  <a:lnTo>
                    <a:pt x="68" y="5"/>
                  </a:lnTo>
                  <a:lnTo>
                    <a:pt x="63" y="0"/>
                  </a:lnTo>
                  <a:lnTo>
                    <a:pt x="9" y="30"/>
                  </a:lnTo>
                  <a:lnTo>
                    <a:pt x="0" y="54"/>
                  </a:lnTo>
                  <a:close/>
                </a:path>
              </a:pathLst>
            </a:custGeom>
            <a:solidFill>
              <a:srgbClr val="66CCFF"/>
            </a:solidFill>
            <a:ln w="0" cmpd="sng">
              <a:solidFill>
                <a:srgbClr val="000000"/>
              </a:solidFill>
              <a:miter lim="800000"/>
            </a:ln>
          </p:spPr>
          <p:txBody>
            <a:bodyPr/>
            <a:lstStyle/>
            <a:p>
              <a:endParaRPr lang="zh-CN" altLang="en-US"/>
            </a:p>
          </p:txBody>
        </p:sp>
        <p:sp>
          <p:nvSpPr>
            <p:cNvPr id="954408" name="Freeform 45"/>
            <p:cNvSpPr/>
            <p:nvPr/>
          </p:nvSpPr>
          <p:spPr bwMode="auto">
            <a:xfrm>
              <a:off x="684" y="201"/>
              <a:ext cx="444" cy="505"/>
            </a:xfrm>
            <a:custGeom>
              <a:avLst/>
              <a:gdLst>
                <a:gd name="T0" fmla="*/ 97 w 444"/>
                <a:gd name="T1" fmla="*/ 475 h 505"/>
                <a:gd name="T2" fmla="*/ 136 w 444"/>
                <a:gd name="T3" fmla="*/ 475 h 505"/>
                <a:gd name="T4" fmla="*/ 141 w 444"/>
                <a:gd name="T5" fmla="*/ 480 h 505"/>
                <a:gd name="T6" fmla="*/ 151 w 444"/>
                <a:gd name="T7" fmla="*/ 495 h 505"/>
                <a:gd name="T8" fmla="*/ 151 w 444"/>
                <a:gd name="T9" fmla="*/ 505 h 505"/>
                <a:gd name="T10" fmla="*/ 327 w 444"/>
                <a:gd name="T11" fmla="*/ 505 h 505"/>
                <a:gd name="T12" fmla="*/ 351 w 444"/>
                <a:gd name="T13" fmla="*/ 480 h 505"/>
                <a:gd name="T14" fmla="*/ 376 w 444"/>
                <a:gd name="T15" fmla="*/ 490 h 505"/>
                <a:gd name="T16" fmla="*/ 395 w 444"/>
                <a:gd name="T17" fmla="*/ 475 h 505"/>
                <a:gd name="T18" fmla="*/ 366 w 444"/>
                <a:gd name="T19" fmla="*/ 319 h 505"/>
                <a:gd name="T20" fmla="*/ 385 w 444"/>
                <a:gd name="T21" fmla="*/ 294 h 505"/>
                <a:gd name="T22" fmla="*/ 415 w 444"/>
                <a:gd name="T23" fmla="*/ 240 h 505"/>
                <a:gd name="T24" fmla="*/ 434 w 444"/>
                <a:gd name="T25" fmla="*/ 172 h 505"/>
                <a:gd name="T26" fmla="*/ 444 w 444"/>
                <a:gd name="T27" fmla="*/ 98 h 505"/>
                <a:gd name="T28" fmla="*/ 439 w 444"/>
                <a:gd name="T29" fmla="*/ 74 h 505"/>
                <a:gd name="T30" fmla="*/ 420 w 444"/>
                <a:gd name="T31" fmla="*/ 15 h 505"/>
                <a:gd name="T32" fmla="*/ 415 w 444"/>
                <a:gd name="T33" fmla="*/ 10 h 505"/>
                <a:gd name="T34" fmla="*/ 376 w 444"/>
                <a:gd name="T35" fmla="*/ 10 h 505"/>
                <a:gd name="T36" fmla="*/ 342 w 444"/>
                <a:gd name="T37" fmla="*/ 0 h 505"/>
                <a:gd name="T38" fmla="*/ 332 w 444"/>
                <a:gd name="T39" fmla="*/ 20 h 505"/>
                <a:gd name="T40" fmla="*/ 322 w 444"/>
                <a:gd name="T41" fmla="*/ 83 h 505"/>
                <a:gd name="T42" fmla="*/ 273 w 444"/>
                <a:gd name="T43" fmla="*/ 83 h 505"/>
                <a:gd name="T44" fmla="*/ 283 w 444"/>
                <a:gd name="T45" fmla="*/ 123 h 505"/>
                <a:gd name="T46" fmla="*/ 244 w 444"/>
                <a:gd name="T47" fmla="*/ 98 h 505"/>
                <a:gd name="T48" fmla="*/ 229 w 444"/>
                <a:gd name="T49" fmla="*/ 113 h 505"/>
                <a:gd name="T50" fmla="*/ 219 w 444"/>
                <a:gd name="T51" fmla="*/ 123 h 505"/>
                <a:gd name="T52" fmla="*/ 210 w 444"/>
                <a:gd name="T53" fmla="*/ 137 h 505"/>
                <a:gd name="T54" fmla="*/ 249 w 444"/>
                <a:gd name="T55" fmla="*/ 162 h 505"/>
                <a:gd name="T56" fmla="*/ 234 w 444"/>
                <a:gd name="T57" fmla="*/ 181 h 505"/>
                <a:gd name="T58" fmla="*/ 117 w 444"/>
                <a:gd name="T59" fmla="*/ 294 h 505"/>
                <a:gd name="T60" fmla="*/ 102 w 444"/>
                <a:gd name="T61" fmla="*/ 289 h 505"/>
                <a:gd name="T62" fmla="*/ 58 w 444"/>
                <a:gd name="T63" fmla="*/ 260 h 505"/>
                <a:gd name="T64" fmla="*/ 49 w 444"/>
                <a:gd name="T65" fmla="*/ 270 h 505"/>
                <a:gd name="T66" fmla="*/ 49 w 444"/>
                <a:gd name="T67" fmla="*/ 304 h 505"/>
                <a:gd name="T68" fmla="*/ 39 w 444"/>
                <a:gd name="T69" fmla="*/ 309 h 505"/>
                <a:gd name="T70" fmla="*/ 29 w 444"/>
                <a:gd name="T71" fmla="*/ 309 h 505"/>
                <a:gd name="T72" fmla="*/ 19 w 444"/>
                <a:gd name="T73" fmla="*/ 304 h 505"/>
                <a:gd name="T74" fmla="*/ 5 w 444"/>
                <a:gd name="T75" fmla="*/ 275 h 505"/>
                <a:gd name="T76" fmla="*/ 0 w 444"/>
                <a:gd name="T77" fmla="*/ 275 h 505"/>
                <a:gd name="T78" fmla="*/ 0 w 444"/>
                <a:gd name="T79" fmla="*/ 304 h 505"/>
                <a:gd name="T80" fmla="*/ 29 w 444"/>
                <a:gd name="T81" fmla="*/ 333 h 505"/>
                <a:gd name="T82" fmla="*/ 102 w 444"/>
                <a:gd name="T83" fmla="*/ 358 h 505"/>
                <a:gd name="T84" fmla="*/ 136 w 444"/>
                <a:gd name="T85" fmla="*/ 343 h 505"/>
                <a:gd name="T86" fmla="*/ 88 w 444"/>
                <a:gd name="T87" fmla="*/ 456 h 505"/>
                <a:gd name="T88" fmla="*/ 97 w 444"/>
                <a:gd name="T89" fmla="*/ 475 h 5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4"/>
                <a:gd name="T136" fmla="*/ 0 h 505"/>
                <a:gd name="T137" fmla="*/ 444 w 444"/>
                <a:gd name="T138" fmla="*/ 505 h 5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4" h="505">
                  <a:moveTo>
                    <a:pt x="97" y="475"/>
                  </a:moveTo>
                  <a:lnTo>
                    <a:pt x="136" y="475"/>
                  </a:lnTo>
                  <a:lnTo>
                    <a:pt x="141" y="480"/>
                  </a:lnTo>
                  <a:lnTo>
                    <a:pt x="151" y="495"/>
                  </a:lnTo>
                  <a:lnTo>
                    <a:pt x="151" y="505"/>
                  </a:lnTo>
                  <a:lnTo>
                    <a:pt x="327" y="505"/>
                  </a:lnTo>
                  <a:lnTo>
                    <a:pt x="351" y="480"/>
                  </a:lnTo>
                  <a:lnTo>
                    <a:pt x="376" y="490"/>
                  </a:lnTo>
                  <a:lnTo>
                    <a:pt x="395" y="475"/>
                  </a:lnTo>
                  <a:lnTo>
                    <a:pt x="366" y="319"/>
                  </a:lnTo>
                  <a:lnTo>
                    <a:pt x="385" y="294"/>
                  </a:lnTo>
                  <a:lnTo>
                    <a:pt x="415" y="240"/>
                  </a:lnTo>
                  <a:lnTo>
                    <a:pt x="434" y="172"/>
                  </a:lnTo>
                  <a:lnTo>
                    <a:pt x="444" y="98"/>
                  </a:lnTo>
                  <a:lnTo>
                    <a:pt x="439" y="74"/>
                  </a:lnTo>
                  <a:lnTo>
                    <a:pt x="420" y="15"/>
                  </a:lnTo>
                  <a:lnTo>
                    <a:pt x="415" y="10"/>
                  </a:lnTo>
                  <a:lnTo>
                    <a:pt x="376" y="10"/>
                  </a:lnTo>
                  <a:lnTo>
                    <a:pt x="342" y="0"/>
                  </a:lnTo>
                  <a:lnTo>
                    <a:pt x="332" y="20"/>
                  </a:lnTo>
                  <a:lnTo>
                    <a:pt x="322" y="83"/>
                  </a:lnTo>
                  <a:lnTo>
                    <a:pt x="273" y="83"/>
                  </a:lnTo>
                  <a:lnTo>
                    <a:pt x="283" y="123"/>
                  </a:lnTo>
                  <a:lnTo>
                    <a:pt x="244" y="98"/>
                  </a:lnTo>
                  <a:lnTo>
                    <a:pt x="229" y="113"/>
                  </a:lnTo>
                  <a:lnTo>
                    <a:pt x="219" y="123"/>
                  </a:lnTo>
                  <a:lnTo>
                    <a:pt x="210" y="137"/>
                  </a:lnTo>
                  <a:lnTo>
                    <a:pt x="249" y="162"/>
                  </a:lnTo>
                  <a:lnTo>
                    <a:pt x="234" y="181"/>
                  </a:lnTo>
                  <a:lnTo>
                    <a:pt x="117" y="294"/>
                  </a:lnTo>
                  <a:lnTo>
                    <a:pt x="102" y="289"/>
                  </a:lnTo>
                  <a:lnTo>
                    <a:pt x="58" y="260"/>
                  </a:lnTo>
                  <a:lnTo>
                    <a:pt x="49" y="270"/>
                  </a:lnTo>
                  <a:lnTo>
                    <a:pt x="49" y="304"/>
                  </a:lnTo>
                  <a:lnTo>
                    <a:pt x="39" y="309"/>
                  </a:lnTo>
                  <a:lnTo>
                    <a:pt x="29" y="309"/>
                  </a:lnTo>
                  <a:lnTo>
                    <a:pt x="19" y="304"/>
                  </a:lnTo>
                  <a:lnTo>
                    <a:pt x="5" y="275"/>
                  </a:lnTo>
                  <a:lnTo>
                    <a:pt x="0" y="275"/>
                  </a:lnTo>
                  <a:lnTo>
                    <a:pt x="0" y="304"/>
                  </a:lnTo>
                  <a:lnTo>
                    <a:pt x="29" y="333"/>
                  </a:lnTo>
                  <a:lnTo>
                    <a:pt x="102" y="358"/>
                  </a:lnTo>
                  <a:lnTo>
                    <a:pt x="136" y="343"/>
                  </a:lnTo>
                  <a:lnTo>
                    <a:pt x="88" y="456"/>
                  </a:lnTo>
                  <a:lnTo>
                    <a:pt x="97" y="475"/>
                  </a:lnTo>
                  <a:close/>
                </a:path>
              </a:pathLst>
            </a:custGeom>
            <a:solidFill>
              <a:srgbClr val="66CCFF"/>
            </a:solidFill>
            <a:ln w="0" cmpd="sng">
              <a:solidFill>
                <a:srgbClr val="000000"/>
              </a:solidFill>
              <a:miter lim="800000"/>
            </a:ln>
          </p:spPr>
          <p:txBody>
            <a:bodyPr/>
            <a:lstStyle/>
            <a:p>
              <a:endParaRPr lang="zh-CN" altLang="en-US"/>
            </a:p>
          </p:txBody>
        </p:sp>
        <p:sp>
          <p:nvSpPr>
            <p:cNvPr id="954409" name="Freeform 46"/>
            <p:cNvSpPr/>
            <p:nvPr/>
          </p:nvSpPr>
          <p:spPr bwMode="auto">
            <a:xfrm>
              <a:off x="640" y="225"/>
              <a:ext cx="293" cy="270"/>
            </a:xfrm>
            <a:custGeom>
              <a:avLst/>
              <a:gdLst>
                <a:gd name="T0" fmla="*/ 14 w 293"/>
                <a:gd name="T1" fmla="*/ 40 h 270"/>
                <a:gd name="T2" fmla="*/ 5 w 293"/>
                <a:gd name="T3" fmla="*/ 40 h 270"/>
                <a:gd name="T4" fmla="*/ 14 w 293"/>
                <a:gd name="T5" fmla="*/ 45 h 270"/>
                <a:gd name="T6" fmla="*/ 14 w 293"/>
                <a:gd name="T7" fmla="*/ 45 h 270"/>
                <a:gd name="T8" fmla="*/ 14 w 293"/>
                <a:gd name="T9" fmla="*/ 69 h 270"/>
                <a:gd name="T10" fmla="*/ 14 w 293"/>
                <a:gd name="T11" fmla="*/ 74 h 270"/>
                <a:gd name="T12" fmla="*/ 14 w 293"/>
                <a:gd name="T13" fmla="*/ 69 h 270"/>
                <a:gd name="T14" fmla="*/ 14 w 293"/>
                <a:gd name="T15" fmla="*/ 69 h 270"/>
                <a:gd name="T16" fmla="*/ 5 w 293"/>
                <a:gd name="T17" fmla="*/ 84 h 270"/>
                <a:gd name="T18" fmla="*/ 5 w 293"/>
                <a:gd name="T19" fmla="*/ 84 h 270"/>
                <a:gd name="T20" fmla="*/ 5 w 293"/>
                <a:gd name="T21" fmla="*/ 99 h 270"/>
                <a:gd name="T22" fmla="*/ 5 w 293"/>
                <a:gd name="T23" fmla="*/ 118 h 270"/>
                <a:gd name="T24" fmla="*/ 0 w 293"/>
                <a:gd name="T25" fmla="*/ 123 h 270"/>
                <a:gd name="T26" fmla="*/ 0 w 293"/>
                <a:gd name="T27" fmla="*/ 128 h 270"/>
                <a:gd name="T28" fmla="*/ 9 w 293"/>
                <a:gd name="T29" fmla="*/ 143 h 270"/>
                <a:gd name="T30" fmla="*/ 5 w 293"/>
                <a:gd name="T31" fmla="*/ 152 h 270"/>
                <a:gd name="T32" fmla="*/ 0 w 293"/>
                <a:gd name="T33" fmla="*/ 177 h 270"/>
                <a:gd name="T34" fmla="*/ 29 w 293"/>
                <a:gd name="T35" fmla="*/ 192 h 270"/>
                <a:gd name="T36" fmla="*/ 24 w 293"/>
                <a:gd name="T37" fmla="*/ 177 h 270"/>
                <a:gd name="T38" fmla="*/ 29 w 293"/>
                <a:gd name="T39" fmla="*/ 182 h 270"/>
                <a:gd name="T40" fmla="*/ 39 w 293"/>
                <a:gd name="T41" fmla="*/ 192 h 270"/>
                <a:gd name="T42" fmla="*/ 44 w 293"/>
                <a:gd name="T43" fmla="*/ 206 h 270"/>
                <a:gd name="T44" fmla="*/ 53 w 293"/>
                <a:gd name="T45" fmla="*/ 221 h 270"/>
                <a:gd name="T46" fmla="*/ 63 w 293"/>
                <a:gd name="T47" fmla="*/ 201 h 270"/>
                <a:gd name="T48" fmla="*/ 83 w 293"/>
                <a:gd name="T49" fmla="*/ 172 h 270"/>
                <a:gd name="T50" fmla="*/ 83 w 293"/>
                <a:gd name="T51" fmla="*/ 167 h 270"/>
                <a:gd name="T52" fmla="*/ 88 w 293"/>
                <a:gd name="T53" fmla="*/ 177 h 270"/>
                <a:gd name="T54" fmla="*/ 73 w 293"/>
                <a:gd name="T55" fmla="*/ 201 h 270"/>
                <a:gd name="T56" fmla="*/ 73 w 293"/>
                <a:gd name="T57" fmla="*/ 221 h 270"/>
                <a:gd name="T58" fmla="*/ 88 w 293"/>
                <a:gd name="T59" fmla="*/ 206 h 270"/>
                <a:gd name="T60" fmla="*/ 97 w 293"/>
                <a:gd name="T61" fmla="*/ 187 h 270"/>
                <a:gd name="T62" fmla="*/ 102 w 293"/>
                <a:gd name="T63" fmla="*/ 182 h 270"/>
                <a:gd name="T64" fmla="*/ 102 w 293"/>
                <a:gd name="T65" fmla="*/ 187 h 270"/>
                <a:gd name="T66" fmla="*/ 93 w 293"/>
                <a:gd name="T67" fmla="*/ 216 h 270"/>
                <a:gd name="T68" fmla="*/ 93 w 293"/>
                <a:gd name="T69" fmla="*/ 226 h 270"/>
                <a:gd name="T70" fmla="*/ 97 w 293"/>
                <a:gd name="T71" fmla="*/ 221 h 270"/>
                <a:gd name="T72" fmla="*/ 112 w 293"/>
                <a:gd name="T73" fmla="*/ 197 h 270"/>
                <a:gd name="T74" fmla="*/ 117 w 293"/>
                <a:gd name="T75" fmla="*/ 197 h 270"/>
                <a:gd name="T76" fmla="*/ 117 w 293"/>
                <a:gd name="T77" fmla="*/ 201 h 270"/>
                <a:gd name="T78" fmla="*/ 112 w 293"/>
                <a:gd name="T79" fmla="*/ 211 h 270"/>
                <a:gd name="T80" fmla="*/ 102 w 293"/>
                <a:gd name="T81" fmla="*/ 236 h 270"/>
                <a:gd name="T82" fmla="*/ 146 w 293"/>
                <a:gd name="T83" fmla="*/ 265 h 270"/>
                <a:gd name="T84" fmla="*/ 161 w 293"/>
                <a:gd name="T85" fmla="*/ 270 h 270"/>
                <a:gd name="T86" fmla="*/ 278 w 293"/>
                <a:gd name="T87" fmla="*/ 157 h 270"/>
                <a:gd name="T88" fmla="*/ 293 w 293"/>
                <a:gd name="T89" fmla="*/ 138 h 270"/>
                <a:gd name="T90" fmla="*/ 254 w 293"/>
                <a:gd name="T91" fmla="*/ 113 h 270"/>
                <a:gd name="T92" fmla="*/ 171 w 293"/>
                <a:gd name="T93" fmla="*/ 64 h 270"/>
                <a:gd name="T94" fmla="*/ 63 w 293"/>
                <a:gd name="T95" fmla="*/ 0 h 270"/>
                <a:gd name="T96" fmla="*/ 14 w 293"/>
                <a:gd name="T97" fmla="*/ 40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3"/>
                <a:gd name="T148" fmla="*/ 0 h 270"/>
                <a:gd name="T149" fmla="*/ 293 w 293"/>
                <a:gd name="T150" fmla="*/ 270 h 2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3" h="270">
                  <a:moveTo>
                    <a:pt x="14" y="40"/>
                  </a:moveTo>
                  <a:lnTo>
                    <a:pt x="5" y="40"/>
                  </a:lnTo>
                  <a:lnTo>
                    <a:pt x="14" y="45"/>
                  </a:lnTo>
                  <a:lnTo>
                    <a:pt x="14" y="69"/>
                  </a:lnTo>
                  <a:lnTo>
                    <a:pt x="14" y="74"/>
                  </a:lnTo>
                  <a:lnTo>
                    <a:pt x="14" y="69"/>
                  </a:lnTo>
                  <a:lnTo>
                    <a:pt x="5" y="84"/>
                  </a:lnTo>
                  <a:lnTo>
                    <a:pt x="5" y="99"/>
                  </a:lnTo>
                  <a:lnTo>
                    <a:pt x="5" y="118"/>
                  </a:lnTo>
                  <a:lnTo>
                    <a:pt x="0" y="123"/>
                  </a:lnTo>
                  <a:lnTo>
                    <a:pt x="0" y="128"/>
                  </a:lnTo>
                  <a:lnTo>
                    <a:pt x="9" y="143"/>
                  </a:lnTo>
                  <a:lnTo>
                    <a:pt x="5" y="152"/>
                  </a:lnTo>
                  <a:lnTo>
                    <a:pt x="0" y="177"/>
                  </a:lnTo>
                  <a:lnTo>
                    <a:pt x="29" y="192"/>
                  </a:lnTo>
                  <a:lnTo>
                    <a:pt x="24" y="177"/>
                  </a:lnTo>
                  <a:lnTo>
                    <a:pt x="29" y="182"/>
                  </a:lnTo>
                  <a:lnTo>
                    <a:pt x="39" y="192"/>
                  </a:lnTo>
                  <a:lnTo>
                    <a:pt x="44" y="206"/>
                  </a:lnTo>
                  <a:lnTo>
                    <a:pt x="53" y="221"/>
                  </a:lnTo>
                  <a:lnTo>
                    <a:pt x="63" y="201"/>
                  </a:lnTo>
                  <a:lnTo>
                    <a:pt x="83" y="172"/>
                  </a:lnTo>
                  <a:lnTo>
                    <a:pt x="83" y="167"/>
                  </a:lnTo>
                  <a:lnTo>
                    <a:pt x="88" y="177"/>
                  </a:lnTo>
                  <a:lnTo>
                    <a:pt x="73" y="201"/>
                  </a:lnTo>
                  <a:lnTo>
                    <a:pt x="73" y="221"/>
                  </a:lnTo>
                  <a:lnTo>
                    <a:pt x="88" y="206"/>
                  </a:lnTo>
                  <a:lnTo>
                    <a:pt x="97" y="187"/>
                  </a:lnTo>
                  <a:lnTo>
                    <a:pt x="102" y="182"/>
                  </a:lnTo>
                  <a:lnTo>
                    <a:pt x="102" y="187"/>
                  </a:lnTo>
                  <a:lnTo>
                    <a:pt x="93" y="216"/>
                  </a:lnTo>
                  <a:lnTo>
                    <a:pt x="93" y="226"/>
                  </a:lnTo>
                  <a:lnTo>
                    <a:pt x="97" y="221"/>
                  </a:lnTo>
                  <a:lnTo>
                    <a:pt x="112" y="197"/>
                  </a:lnTo>
                  <a:lnTo>
                    <a:pt x="117" y="197"/>
                  </a:lnTo>
                  <a:lnTo>
                    <a:pt x="117" y="201"/>
                  </a:lnTo>
                  <a:lnTo>
                    <a:pt x="112" y="211"/>
                  </a:lnTo>
                  <a:lnTo>
                    <a:pt x="102" y="236"/>
                  </a:lnTo>
                  <a:lnTo>
                    <a:pt x="146" y="265"/>
                  </a:lnTo>
                  <a:lnTo>
                    <a:pt x="161" y="270"/>
                  </a:lnTo>
                  <a:lnTo>
                    <a:pt x="278" y="157"/>
                  </a:lnTo>
                  <a:lnTo>
                    <a:pt x="293" y="138"/>
                  </a:lnTo>
                  <a:lnTo>
                    <a:pt x="254" y="113"/>
                  </a:lnTo>
                  <a:lnTo>
                    <a:pt x="171" y="64"/>
                  </a:lnTo>
                  <a:lnTo>
                    <a:pt x="63" y="0"/>
                  </a:lnTo>
                  <a:lnTo>
                    <a:pt x="14" y="40"/>
                  </a:lnTo>
                  <a:close/>
                </a:path>
              </a:pathLst>
            </a:custGeom>
            <a:solidFill>
              <a:srgbClr val="FFFFFF"/>
            </a:solidFill>
            <a:ln w="0" cmpd="sng">
              <a:solidFill>
                <a:srgbClr val="000000"/>
              </a:solidFill>
              <a:miter lim="800000"/>
            </a:ln>
          </p:spPr>
          <p:txBody>
            <a:bodyPr/>
            <a:lstStyle/>
            <a:p>
              <a:endParaRPr lang="zh-CN" altLang="en-US"/>
            </a:p>
          </p:txBody>
        </p:sp>
        <p:sp>
          <p:nvSpPr>
            <p:cNvPr id="954410" name="Freeform 47"/>
            <p:cNvSpPr/>
            <p:nvPr/>
          </p:nvSpPr>
          <p:spPr bwMode="auto">
            <a:xfrm>
              <a:off x="664" y="392"/>
              <a:ext cx="93" cy="118"/>
            </a:xfrm>
            <a:custGeom>
              <a:avLst/>
              <a:gdLst>
                <a:gd name="T0" fmla="*/ 5 w 93"/>
                <a:gd name="T1" fmla="*/ 25 h 118"/>
                <a:gd name="T2" fmla="*/ 10 w 93"/>
                <a:gd name="T3" fmla="*/ 39 h 118"/>
                <a:gd name="T4" fmla="*/ 15 w 93"/>
                <a:gd name="T5" fmla="*/ 54 h 118"/>
                <a:gd name="T6" fmla="*/ 20 w 93"/>
                <a:gd name="T7" fmla="*/ 69 h 118"/>
                <a:gd name="T8" fmla="*/ 25 w 93"/>
                <a:gd name="T9" fmla="*/ 84 h 118"/>
                <a:gd name="T10" fmla="*/ 39 w 93"/>
                <a:gd name="T11" fmla="*/ 113 h 118"/>
                <a:gd name="T12" fmla="*/ 49 w 93"/>
                <a:gd name="T13" fmla="*/ 118 h 118"/>
                <a:gd name="T14" fmla="*/ 59 w 93"/>
                <a:gd name="T15" fmla="*/ 118 h 118"/>
                <a:gd name="T16" fmla="*/ 69 w 93"/>
                <a:gd name="T17" fmla="*/ 113 h 118"/>
                <a:gd name="T18" fmla="*/ 69 w 93"/>
                <a:gd name="T19" fmla="*/ 79 h 118"/>
                <a:gd name="T20" fmla="*/ 78 w 93"/>
                <a:gd name="T21" fmla="*/ 69 h 118"/>
                <a:gd name="T22" fmla="*/ 88 w 93"/>
                <a:gd name="T23" fmla="*/ 44 h 118"/>
                <a:gd name="T24" fmla="*/ 93 w 93"/>
                <a:gd name="T25" fmla="*/ 34 h 118"/>
                <a:gd name="T26" fmla="*/ 93 w 93"/>
                <a:gd name="T27" fmla="*/ 30 h 118"/>
                <a:gd name="T28" fmla="*/ 88 w 93"/>
                <a:gd name="T29" fmla="*/ 30 h 118"/>
                <a:gd name="T30" fmla="*/ 73 w 93"/>
                <a:gd name="T31" fmla="*/ 54 h 118"/>
                <a:gd name="T32" fmla="*/ 69 w 93"/>
                <a:gd name="T33" fmla="*/ 59 h 118"/>
                <a:gd name="T34" fmla="*/ 69 w 93"/>
                <a:gd name="T35" fmla="*/ 49 h 118"/>
                <a:gd name="T36" fmla="*/ 78 w 93"/>
                <a:gd name="T37" fmla="*/ 20 h 118"/>
                <a:gd name="T38" fmla="*/ 78 w 93"/>
                <a:gd name="T39" fmla="*/ 15 h 118"/>
                <a:gd name="T40" fmla="*/ 73 w 93"/>
                <a:gd name="T41" fmla="*/ 20 h 118"/>
                <a:gd name="T42" fmla="*/ 64 w 93"/>
                <a:gd name="T43" fmla="*/ 39 h 118"/>
                <a:gd name="T44" fmla="*/ 49 w 93"/>
                <a:gd name="T45" fmla="*/ 54 h 118"/>
                <a:gd name="T46" fmla="*/ 49 w 93"/>
                <a:gd name="T47" fmla="*/ 34 h 118"/>
                <a:gd name="T48" fmla="*/ 64 w 93"/>
                <a:gd name="T49" fmla="*/ 10 h 118"/>
                <a:gd name="T50" fmla="*/ 59 w 93"/>
                <a:gd name="T51" fmla="*/ 0 h 118"/>
                <a:gd name="T52" fmla="*/ 59 w 93"/>
                <a:gd name="T53" fmla="*/ 5 h 118"/>
                <a:gd name="T54" fmla="*/ 39 w 93"/>
                <a:gd name="T55" fmla="*/ 34 h 118"/>
                <a:gd name="T56" fmla="*/ 29 w 93"/>
                <a:gd name="T57" fmla="*/ 54 h 118"/>
                <a:gd name="T58" fmla="*/ 20 w 93"/>
                <a:gd name="T59" fmla="*/ 39 h 118"/>
                <a:gd name="T60" fmla="*/ 15 w 93"/>
                <a:gd name="T61" fmla="*/ 25 h 118"/>
                <a:gd name="T62" fmla="*/ 5 w 93"/>
                <a:gd name="T63" fmla="*/ 15 h 118"/>
                <a:gd name="T64" fmla="*/ 0 w 93"/>
                <a:gd name="T65" fmla="*/ 10 h 118"/>
                <a:gd name="T66" fmla="*/ 5 w 93"/>
                <a:gd name="T67" fmla="*/ 25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118"/>
                <a:gd name="T104" fmla="*/ 93 w 93"/>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118">
                  <a:moveTo>
                    <a:pt x="5" y="25"/>
                  </a:moveTo>
                  <a:lnTo>
                    <a:pt x="10" y="39"/>
                  </a:lnTo>
                  <a:lnTo>
                    <a:pt x="15" y="54"/>
                  </a:lnTo>
                  <a:lnTo>
                    <a:pt x="20" y="69"/>
                  </a:lnTo>
                  <a:lnTo>
                    <a:pt x="25" y="84"/>
                  </a:lnTo>
                  <a:lnTo>
                    <a:pt x="39" y="113"/>
                  </a:lnTo>
                  <a:lnTo>
                    <a:pt x="49" y="118"/>
                  </a:lnTo>
                  <a:lnTo>
                    <a:pt x="59" y="118"/>
                  </a:lnTo>
                  <a:lnTo>
                    <a:pt x="69" y="113"/>
                  </a:lnTo>
                  <a:lnTo>
                    <a:pt x="69" y="79"/>
                  </a:lnTo>
                  <a:lnTo>
                    <a:pt x="78" y="69"/>
                  </a:lnTo>
                  <a:lnTo>
                    <a:pt x="88" y="44"/>
                  </a:lnTo>
                  <a:lnTo>
                    <a:pt x="93" y="34"/>
                  </a:lnTo>
                  <a:lnTo>
                    <a:pt x="93" y="30"/>
                  </a:lnTo>
                  <a:lnTo>
                    <a:pt x="88" y="30"/>
                  </a:lnTo>
                  <a:lnTo>
                    <a:pt x="73" y="54"/>
                  </a:lnTo>
                  <a:lnTo>
                    <a:pt x="69" y="59"/>
                  </a:lnTo>
                  <a:lnTo>
                    <a:pt x="69" y="49"/>
                  </a:lnTo>
                  <a:lnTo>
                    <a:pt x="78" y="20"/>
                  </a:lnTo>
                  <a:lnTo>
                    <a:pt x="78" y="15"/>
                  </a:lnTo>
                  <a:lnTo>
                    <a:pt x="73" y="20"/>
                  </a:lnTo>
                  <a:lnTo>
                    <a:pt x="64" y="39"/>
                  </a:lnTo>
                  <a:lnTo>
                    <a:pt x="49" y="54"/>
                  </a:lnTo>
                  <a:lnTo>
                    <a:pt x="49" y="34"/>
                  </a:lnTo>
                  <a:lnTo>
                    <a:pt x="64" y="10"/>
                  </a:lnTo>
                  <a:lnTo>
                    <a:pt x="59" y="0"/>
                  </a:lnTo>
                  <a:lnTo>
                    <a:pt x="59" y="5"/>
                  </a:lnTo>
                  <a:lnTo>
                    <a:pt x="39" y="34"/>
                  </a:lnTo>
                  <a:lnTo>
                    <a:pt x="29" y="54"/>
                  </a:lnTo>
                  <a:lnTo>
                    <a:pt x="20" y="39"/>
                  </a:lnTo>
                  <a:lnTo>
                    <a:pt x="15" y="25"/>
                  </a:lnTo>
                  <a:lnTo>
                    <a:pt x="5" y="15"/>
                  </a:lnTo>
                  <a:lnTo>
                    <a:pt x="0" y="10"/>
                  </a:lnTo>
                  <a:lnTo>
                    <a:pt x="5" y="25"/>
                  </a:lnTo>
                  <a:close/>
                </a:path>
              </a:pathLst>
            </a:custGeom>
            <a:solidFill>
              <a:srgbClr val="FCE6CF"/>
            </a:solidFill>
            <a:ln w="0" cmpd="sng">
              <a:solidFill>
                <a:srgbClr val="000000"/>
              </a:solidFill>
              <a:miter lim="800000"/>
            </a:ln>
          </p:spPr>
          <p:txBody>
            <a:bodyPr/>
            <a:lstStyle/>
            <a:p>
              <a:endParaRPr lang="zh-CN" altLang="en-US"/>
            </a:p>
          </p:txBody>
        </p:sp>
        <p:sp>
          <p:nvSpPr>
            <p:cNvPr id="954411" name="Freeform 48"/>
            <p:cNvSpPr/>
            <p:nvPr/>
          </p:nvSpPr>
          <p:spPr bwMode="auto">
            <a:xfrm>
              <a:off x="850" y="230"/>
              <a:ext cx="78" cy="94"/>
            </a:xfrm>
            <a:custGeom>
              <a:avLst/>
              <a:gdLst>
                <a:gd name="T0" fmla="*/ 58 w 78"/>
                <a:gd name="T1" fmla="*/ 20 h 94"/>
                <a:gd name="T2" fmla="*/ 39 w 78"/>
                <a:gd name="T3" fmla="*/ 0 h 94"/>
                <a:gd name="T4" fmla="*/ 34 w 78"/>
                <a:gd name="T5" fmla="*/ 0 h 94"/>
                <a:gd name="T6" fmla="*/ 19 w 78"/>
                <a:gd name="T7" fmla="*/ 0 h 94"/>
                <a:gd name="T8" fmla="*/ 24 w 78"/>
                <a:gd name="T9" fmla="*/ 5 h 94"/>
                <a:gd name="T10" fmla="*/ 29 w 78"/>
                <a:gd name="T11" fmla="*/ 10 h 94"/>
                <a:gd name="T12" fmla="*/ 34 w 78"/>
                <a:gd name="T13" fmla="*/ 15 h 94"/>
                <a:gd name="T14" fmla="*/ 34 w 78"/>
                <a:gd name="T15" fmla="*/ 20 h 94"/>
                <a:gd name="T16" fmla="*/ 19 w 78"/>
                <a:gd name="T17" fmla="*/ 15 h 94"/>
                <a:gd name="T18" fmla="*/ 19 w 78"/>
                <a:gd name="T19" fmla="*/ 15 h 94"/>
                <a:gd name="T20" fmla="*/ 19 w 78"/>
                <a:gd name="T21" fmla="*/ 20 h 94"/>
                <a:gd name="T22" fmla="*/ 19 w 78"/>
                <a:gd name="T23" fmla="*/ 30 h 94"/>
                <a:gd name="T24" fmla="*/ 14 w 78"/>
                <a:gd name="T25" fmla="*/ 25 h 94"/>
                <a:gd name="T26" fmla="*/ 5 w 78"/>
                <a:gd name="T27" fmla="*/ 25 h 94"/>
                <a:gd name="T28" fmla="*/ 0 w 78"/>
                <a:gd name="T29" fmla="*/ 35 h 94"/>
                <a:gd name="T30" fmla="*/ 5 w 78"/>
                <a:gd name="T31" fmla="*/ 45 h 94"/>
                <a:gd name="T32" fmla="*/ 19 w 78"/>
                <a:gd name="T33" fmla="*/ 54 h 94"/>
                <a:gd name="T34" fmla="*/ 9 w 78"/>
                <a:gd name="T35" fmla="*/ 49 h 94"/>
                <a:gd name="T36" fmla="*/ 0 w 78"/>
                <a:gd name="T37" fmla="*/ 54 h 94"/>
                <a:gd name="T38" fmla="*/ 0 w 78"/>
                <a:gd name="T39" fmla="*/ 59 h 94"/>
                <a:gd name="T40" fmla="*/ 14 w 78"/>
                <a:gd name="T41" fmla="*/ 69 h 94"/>
                <a:gd name="T42" fmla="*/ 34 w 78"/>
                <a:gd name="T43" fmla="*/ 89 h 94"/>
                <a:gd name="T44" fmla="*/ 53 w 78"/>
                <a:gd name="T45" fmla="*/ 94 h 94"/>
                <a:gd name="T46" fmla="*/ 63 w 78"/>
                <a:gd name="T47" fmla="*/ 84 h 94"/>
                <a:gd name="T48" fmla="*/ 78 w 78"/>
                <a:gd name="T49" fmla="*/ 69 h 94"/>
                <a:gd name="T50" fmla="*/ 78 w 78"/>
                <a:gd name="T51" fmla="*/ 64 h 94"/>
                <a:gd name="T52" fmla="*/ 78 w 78"/>
                <a:gd name="T53" fmla="*/ 49 h 94"/>
                <a:gd name="T54" fmla="*/ 73 w 78"/>
                <a:gd name="T55" fmla="*/ 45 h 94"/>
                <a:gd name="T56" fmla="*/ 58 w 78"/>
                <a:gd name="T57" fmla="*/ 20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94"/>
                <a:gd name="T89" fmla="*/ 78 w 78"/>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94">
                  <a:moveTo>
                    <a:pt x="58" y="20"/>
                  </a:moveTo>
                  <a:lnTo>
                    <a:pt x="39" y="0"/>
                  </a:lnTo>
                  <a:lnTo>
                    <a:pt x="34" y="0"/>
                  </a:lnTo>
                  <a:lnTo>
                    <a:pt x="19" y="0"/>
                  </a:lnTo>
                  <a:lnTo>
                    <a:pt x="24" y="5"/>
                  </a:lnTo>
                  <a:lnTo>
                    <a:pt x="29" y="10"/>
                  </a:lnTo>
                  <a:lnTo>
                    <a:pt x="34" y="15"/>
                  </a:lnTo>
                  <a:lnTo>
                    <a:pt x="34" y="20"/>
                  </a:lnTo>
                  <a:lnTo>
                    <a:pt x="19" y="15"/>
                  </a:lnTo>
                  <a:lnTo>
                    <a:pt x="19" y="20"/>
                  </a:lnTo>
                  <a:lnTo>
                    <a:pt x="19" y="30"/>
                  </a:lnTo>
                  <a:lnTo>
                    <a:pt x="14" y="25"/>
                  </a:lnTo>
                  <a:lnTo>
                    <a:pt x="5" y="25"/>
                  </a:lnTo>
                  <a:lnTo>
                    <a:pt x="0" y="35"/>
                  </a:lnTo>
                  <a:lnTo>
                    <a:pt x="5" y="45"/>
                  </a:lnTo>
                  <a:lnTo>
                    <a:pt x="19" y="54"/>
                  </a:lnTo>
                  <a:lnTo>
                    <a:pt x="9" y="49"/>
                  </a:lnTo>
                  <a:lnTo>
                    <a:pt x="0" y="54"/>
                  </a:lnTo>
                  <a:lnTo>
                    <a:pt x="0" y="59"/>
                  </a:lnTo>
                  <a:lnTo>
                    <a:pt x="14" y="69"/>
                  </a:lnTo>
                  <a:lnTo>
                    <a:pt x="34" y="89"/>
                  </a:lnTo>
                  <a:lnTo>
                    <a:pt x="53" y="94"/>
                  </a:lnTo>
                  <a:lnTo>
                    <a:pt x="63" y="84"/>
                  </a:lnTo>
                  <a:lnTo>
                    <a:pt x="78" y="69"/>
                  </a:lnTo>
                  <a:lnTo>
                    <a:pt x="78" y="64"/>
                  </a:lnTo>
                  <a:lnTo>
                    <a:pt x="78" y="49"/>
                  </a:lnTo>
                  <a:lnTo>
                    <a:pt x="73" y="45"/>
                  </a:lnTo>
                  <a:lnTo>
                    <a:pt x="58" y="20"/>
                  </a:lnTo>
                  <a:close/>
                </a:path>
              </a:pathLst>
            </a:custGeom>
            <a:solidFill>
              <a:srgbClr val="FCE6CF"/>
            </a:solidFill>
            <a:ln w="0" cmpd="sng">
              <a:solidFill>
                <a:srgbClr val="000000"/>
              </a:solidFill>
              <a:miter lim="800000"/>
            </a:ln>
          </p:spPr>
          <p:txBody>
            <a:bodyPr/>
            <a:lstStyle/>
            <a:p>
              <a:endParaRPr lang="zh-CN" altLang="en-US"/>
            </a:p>
          </p:txBody>
        </p:sp>
        <p:sp>
          <p:nvSpPr>
            <p:cNvPr id="954412" name="Freeform 49"/>
            <p:cNvSpPr/>
            <p:nvPr/>
          </p:nvSpPr>
          <p:spPr bwMode="auto">
            <a:xfrm>
              <a:off x="884" y="211"/>
              <a:ext cx="29" cy="39"/>
            </a:xfrm>
            <a:custGeom>
              <a:avLst/>
              <a:gdLst>
                <a:gd name="T0" fmla="*/ 24 w 29"/>
                <a:gd name="T1" fmla="*/ 0 h 39"/>
                <a:gd name="T2" fmla="*/ 0 w 29"/>
                <a:gd name="T3" fmla="*/ 19 h 39"/>
                <a:gd name="T4" fmla="*/ 5 w 29"/>
                <a:gd name="T5" fmla="*/ 19 h 39"/>
                <a:gd name="T6" fmla="*/ 24 w 29"/>
                <a:gd name="T7" fmla="*/ 39 h 39"/>
                <a:gd name="T8" fmla="*/ 29 w 29"/>
                <a:gd name="T9" fmla="*/ 24 h 39"/>
                <a:gd name="T10" fmla="*/ 24 w 29"/>
                <a:gd name="T11" fmla="*/ 0 h 39"/>
                <a:gd name="T12" fmla="*/ 0 60000 65536"/>
                <a:gd name="T13" fmla="*/ 0 60000 65536"/>
                <a:gd name="T14" fmla="*/ 0 60000 65536"/>
                <a:gd name="T15" fmla="*/ 0 60000 65536"/>
                <a:gd name="T16" fmla="*/ 0 60000 65536"/>
                <a:gd name="T17" fmla="*/ 0 60000 65536"/>
                <a:gd name="T18" fmla="*/ 0 w 29"/>
                <a:gd name="T19" fmla="*/ 0 h 39"/>
                <a:gd name="T20" fmla="*/ 29 w 29"/>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9" h="39">
                  <a:moveTo>
                    <a:pt x="24" y="0"/>
                  </a:moveTo>
                  <a:lnTo>
                    <a:pt x="0" y="19"/>
                  </a:lnTo>
                  <a:lnTo>
                    <a:pt x="5" y="19"/>
                  </a:lnTo>
                  <a:lnTo>
                    <a:pt x="24" y="39"/>
                  </a:lnTo>
                  <a:lnTo>
                    <a:pt x="29" y="24"/>
                  </a:lnTo>
                  <a:lnTo>
                    <a:pt x="24" y="0"/>
                  </a:lnTo>
                  <a:close/>
                </a:path>
              </a:pathLst>
            </a:custGeom>
            <a:solidFill>
              <a:srgbClr val="FFFFFF"/>
            </a:solidFill>
            <a:ln w="0" cmpd="sng">
              <a:solidFill>
                <a:srgbClr val="000000"/>
              </a:solidFill>
              <a:miter lim="800000"/>
            </a:ln>
          </p:spPr>
          <p:txBody>
            <a:bodyPr/>
            <a:lstStyle/>
            <a:p>
              <a:endParaRPr lang="zh-CN" altLang="en-US"/>
            </a:p>
          </p:txBody>
        </p:sp>
        <p:sp>
          <p:nvSpPr>
            <p:cNvPr id="954413" name="Freeform 50"/>
            <p:cNvSpPr/>
            <p:nvPr/>
          </p:nvSpPr>
          <p:spPr bwMode="auto">
            <a:xfrm>
              <a:off x="845" y="275"/>
              <a:ext cx="24" cy="29"/>
            </a:xfrm>
            <a:custGeom>
              <a:avLst/>
              <a:gdLst>
                <a:gd name="T0" fmla="*/ 10 w 24"/>
                <a:gd name="T1" fmla="*/ 0 h 29"/>
                <a:gd name="T2" fmla="*/ 5 w 24"/>
                <a:gd name="T3" fmla="*/ 4 h 29"/>
                <a:gd name="T4" fmla="*/ 0 w 24"/>
                <a:gd name="T5" fmla="*/ 14 h 29"/>
                <a:gd name="T6" fmla="*/ 5 w 24"/>
                <a:gd name="T7" fmla="*/ 24 h 29"/>
                <a:gd name="T8" fmla="*/ 14 w 24"/>
                <a:gd name="T9" fmla="*/ 29 h 29"/>
                <a:gd name="T10" fmla="*/ 19 w 24"/>
                <a:gd name="T11" fmla="*/ 24 h 29"/>
                <a:gd name="T12" fmla="*/ 5 w 24"/>
                <a:gd name="T13" fmla="*/ 14 h 29"/>
                <a:gd name="T14" fmla="*/ 5 w 24"/>
                <a:gd name="T15" fmla="*/ 9 h 29"/>
                <a:gd name="T16" fmla="*/ 14 w 24"/>
                <a:gd name="T17" fmla="*/ 4 h 29"/>
                <a:gd name="T18" fmla="*/ 24 w 24"/>
                <a:gd name="T19" fmla="*/ 9 h 29"/>
                <a:gd name="T20" fmla="*/ 10 w 24"/>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9"/>
                <a:gd name="T35" fmla="*/ 24 w 24"/>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9">
                  <a:moveTo>
                    <a:pt x="10" y="0"/>
                  </a:moveTo>
                  <a:lnTo>
                    <a:pt x="5" y="4"/>
                  </a:lnTo>
                  <a:lnTo>
                    <a:pt x="0" y="14"/>
                  </a:lnTo>
                  <a:lnTo>
                    <a:pt x="5" y="24"/>
                  </a:lnTo>
                  <a:lnTo>
                    <a:pt x="14" y="29"/>
                  </a:lnTo>
                  <a:lnTo>
                    <a:pt x="19" y="24"/>
                  </a:lnTo>
                  <a:lnTo>
                    <a:pt x="5" y="14"/>
                  </a:lnTo>
                  <a:lnTo>
                    <a:pt x="5" y="9"/>
                  </a:lnTo>
                  <a:lnTo>
                    <a:pt x="14" y="4"/>
                  </a:lnTo>
                  <a:lnTo>
                    <a:pt x="24" y="9"/>
                  </a:lnTo>
                  <a:lnTo>
                    <a:pt x="10" y="0"/>
                  </a:lnTo>
                  <a:close/>
                </a:path>
              </a:pathLst>
            </a:custGeom>
            <a:solidFill>
              <a:srgbClr val="FFFFFF"/>
            </a:solidFill>
            <a:ln w="0" cmpd="sng">
              <a:solidFill>
                <a:srgbClr val="000000"/>
              </a:solidFill>
              <a:miter lim="800000"/>
            </a:ln>
          </p:spPr>
          <p:txBody>
            <a:bodyPr/>
            <a:lstStyle/>
            <a:p>
              <a:endParaRPr lang="zh-CN" altLang="en-US"/>
            </a:p>
          </p:txBody>
        </p:sp>
        <p:sp>
          <p:nvSpPr>
            <p:cNvPr id="954414" name="Freeform 51"/>
            <p:cNvSpPr/>
            <p:nvPr/>
          </p:nvSpPr>
          <p:spPr bwMode="auto">
            <a:xfrm>
              <a:off x="879" y="206"/>
              <a:ext cx="29" cy="24"/>
            </a:xfrm>
            <a:custGeom>
              <a:avLst/>
              <a:gdLst>
                <a:gd name="T0" fmla="*/ 29 w 29"/>
                <a:gd name="T1" fmla="*/ 0 h 24"/>
                <a:gd name="T2" fmla="*/ 20 w 29"/>
                <a:gd name="T3" fmla="*/ 5 h 24"/>
                <a:gd name="T4" fmla="*/ 0 w 29"/>
                <a:gd name="T5" fmla="*/ 5 h 24"/>
                <a:gd name="T6" fmla="*/ 5 w 29"/>
                <a:gd name="T7" fmla="*/ 24 h 24"/>
                <a:gd name="T8" fmla="*/ 29 w 29"/>
                <a:gd name="T9" fmla="*/ 5 h 24"/>
                <a:gd name="T10" fmla="*/ 29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0"/>
                  </a:moveTo>
                  <a:lnTo>
                    <a:pt x="20" y="5"/>
                  </a:lnTo>
                  <a:lnTo>
                    <a:pt x="0" y="5"/>
                  </a:lnTo>
                  <a:lnTo>
                    <a:pt x="5" y="24"/>
                  </a:lnTo>
                  <a:lnTo>
                    <a:pt x="29" y="5"/>
                  </a:lnTo>
                  <a:lnTo>
                    <a:pt x="29" y="0"/>
                  </a:lnTo>
                </a:path>
              </a:pathLst>
            </a:custGeom>
            <a:noFill/>
            <a:ln w="0" cmpd="sng">
              <a:solidFill>
                <a:srgbClr val="000000"/>
              </a:solidFill>
              <a:miter lim="800000"/>
            </a:ln>
          </p:spPr>
          <p:txBody>
            <a:bodyPr/>
            <a:lstStyle/>
            <a:p>
              <a:endParaRPr lang="zh-CN" altLang="en-US"/>
            </a:p>
          </p:txBody>
        </p:sp>
        <p:sp>
          <p:nvSpPr>
            <p:cNvPr id="954415" name="Freeform 52"/>
            <p:cNvSpPr/>
            <p:nvPr/>
          </p:nvSpPr>
          <p:spPr bwMode="auto">
            <a:xfrm>
              <a:off x="869" y="240"/>
              <a:ext cx="15" cy="10"/>
            </a:xfrm>
            <a:custGeom>
              <a:avLst/>
              <a:gdLst>
                <a:gd name="T0" fmla="*/ 10 w 15"/>
                <a:gd name="T1" fmla="*/ 0 h 10"/>
                <a:gd name="T2" fmla="*/ 0 w 15"/>
                <a:gd name="T3" fmla="*/ 0 h 10"/>
                <a:gd name="T4" fmla="*/ 0 w 15"/>
                <a:gd name="T5" fmla="*/ 5 h 10"/>
                <a:gd name="T6" fmla="*/ 0 w 15"/>
                <a:gd name="T7" fmla="*/ 5 h 10"/>
                <a:gd name="T8" fmla="*/ 15 w 15"/>
                <a:gd name="T9" fmla="*/ 10 h 10"/>
                <a:gd name="T10" fmla="*/ 15 w 15"/>
                <a:gd name="T11" fmla="*/ 5 h 10"/>
                <a:gd name="T12" fmla="*/ 10 w 15"/>
                <a:gd name="T13" fmla="*/ 0 h 10"/>
                <a:gd name="T14" fmla="*/ 0 60000 65536"/>
                <a:gd name="T15" fmla="*/ 0 60000 65536"/>
                <a:gd name="T16" fmla="*/ 0 60000 65536"/>
                <a:gd name="T17" fmla="*/ 0 60000 65536"/>
                <a:gd name="T18" fmla="*/ 0 60000 65536"/>
                <a:gd name="T19" fmla="*/ 0 60000 65536"/>
                <a:gd name="T20" fmla="*/ 0 60000 65536"/>
                <a:gd name="T21" fmla="*/ 0 w 15"/>
                <a:gd name="T22" fmla="*/ 0 h 10"/>
                <a:gd name="T23" fmla="*/ 15 w 1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0">
                  <a:moveTo>
                    <a:pt x="10" y="0"/>
                  </a:moveTo>
                  <a:lnTo>
                    <a:pt x="0" y="0"/>
                  </a:lnTo>
                  <a:lnTo>
                    <a:pt x="0" y="5"/>
                  </a:lnTo>
                  <a:lnTo>
                    <a:pt x="15" y="10"/>
                  </a:lnTo>
                  <a:lnTo>
                    <a:pt x="15" y="5"/>
                  </a:lnTo>
                  <a:lnTo>
                    <a:pt x="10" y="0"/>
                  </a:lnTo>
                  <a:close/>
                </a:path>
              </a:pathLst>
            </a:custGeom>
            <a:solidFill>
              <a:srgbClr val="FFFFFF"/>
            </a:solidFill>
            <a:ln w="0" cmpd="sng">
              <a:solidFill>
                <a:srgbClr val="000000"/>
              </a:solidFill>
              <a:miter lim="800000"/>
            </a:ln>
          </p:spPr>
          <p:txBody>
            <a:bodyPr/>
            <a:lstStyle/>
            <a:p>
              <a:endParaRPr lang="zh-CN" altLang="en-US"/>
            </a:p>
          </p:txBody>
        </p:sp>
        <p:sp>
          <p:nvSpPr>
            <p:cNvPr id="954416" name="Freeform 53"/>
            <p:cNvSpPr/>
            <p:nvPr/>
          </p:nvSpPr>
          <p:spPr bwMode="auto">
            <a:xfrm>
              <a:off x="864" y="250"/>
              <a:ext cx="5" cy="10"/>
            </a:xfrm>
            <a:custGeom>
              <a:avLst/>
              <a:gdLst>
                <a:gd name="T0" fmla="*/ 5 w 5"/>
                <a:gd name="T1" fmla="*/ 0 h 10"/>
                <a:gd name="T2" fmla="*/ 0 w 5"/>
                <a:gd name="T3" fmla="*/ 5 h 10"/>
                <a:gd name="T4" fmla="*/ 5 w 5"/>
                <a:gd name="T5" fmla="*/ 10 h 10"/>
                <a:gd name="T6" fmla="*/ 5 w 5"/>
                <a:gd name="T7" fmla="*/ 0 h 10"/>
                <a:gd name="T8" fmla="*/ 0 60000 65536"/>
                <a:gd name="T9" fmla="*/ 0 60000 65536"/>
                <a:gd name="T10" fmla="*/ 0 60000 65536"/>
                <a:gd name="T11" fmla="*/ 0 60000 65536"/>
                <a:gd name="T12" fmla="*/ 0 w 5"/>
                <a:gd name="T13" fmla="*/ 0 h 10"/>
                <a:gd name="T14" fmla="*/ 5 w 5"/>
                <a:gd name="T15" fmla="*/ 10 h 10"/>
              </a:gdLst>
              <a:ahLst/>
              <a:cxnLst>
                <a:cxn ang="T8">
                  <a:pos x="T0" y="T1"/>
                </a:cxn>
                <a:cxn ang="T9">
                  <a:pos x="T2" y="T3"/>
                </a:cxn>
                <a:cxn ang="T10">
                  <a:pos x="T4" y="T5"/>
                </a:cxn>
                <a:cxn ang="T11">
                  <a:pos x="T6" y="T7"/>
                </a:cxn>
              </a:cxnLst>
              <a:rect l="T12" t="T13" r="T14" b="T15"/>
              <a:pathLst>
                <a:path w="5" h="10">
                  <a:moveTo>
                    <a:pt x="5" y="0"/>
                  </a:moveTo>
                  <a:lnTo>
                    <a:pt x="0" y="5"/>
                  </a:lnTo>
                  <a:lnTo>
                    <a:pt x="5" y="10"/>
                  </a:lnTo>
                  <a:lnTo>
                    <a:pt x="5" y="0"/>
                  </a:lnTo>
                  <a:close/>
                </a:path>
              </a:pathLst>
            </a:custGeom>
            <a:solidFill>
              <a:srgbClr val="FFFFFF"/>
            </a:solidFill>
            <a:ln w="0" cmpd="sng">
              <a:solidFill>
                <a:srgbClr val="000000"/>
              </a:solidFill>
              <a:miter lim="800000"/>
            </a:ln>
          </p:spPr>
          <p:txBody>
            <a:bodyPr/>
            <a:lstStyle/>
            <a:p>
              <a:endParaRPr lang="zh-CN" altLang="en-US"/>
            </a:p>
          </p:txBody>
        </p:sp>
        <p:sp>
          <p:nvSpPr>
            <p:cNvPr id="954417" name="Freeform 54"/>
            <p:cNvSpPr/>
            <p:nvPr/>
          </p:nvSpPr>
          <p:spPr bwMode="auto">
            <a:xfrm>
              <a:off x="928" y="186"/>
              <a:ext cx="98" cy="138"/>
            </a:xfrm>
            <a:custGeom>
              <a:avLst/>
              <a:gdLst>
                <a:gd name="T0" fmla="*/ 0 w 98"/>
                <a:gd name="T1" fmla="*/ 108 h 138"/>
                <a:gd name="T2" fmla="*/ 0 w 98"/>
                <a:gd name="T3" fmla="*/ 113 h 138"/>
                <a:gd name="T4" fmla="*/ 39 w 98"/>
                <a:gd name="T5" fmla="*/ 138 h 138"/>
                <a:gd name="T6" fmla="*/ 29 w 98"/>
                <a:gd name="T7" fmla="*/ 98 h 138"/>
                <a:gd name="T8" fmla="*/ 78 w 98"/>
                <a:gd name="T9" fmla="*/ 98 h 138"/>
                <a:gd name="T10" fmla="*/ 88 w 98"/>
                <a:gd name="T11" fmla="*/ 35 h 138"/>
                <a:gd name="T12" fmla="*/ 98 w 98"/>
                <a:gd name="T13" fmla="*/ 15 h 138"/>
                <a:gd name="T14" fmla="*/ 98 w 98"/>
                <a:gd name="T15" fmla="*/ 10 h 138"/>
                <a:gd name="T16" fmla="*/ 78 w 98"/>
                <a:gd name="T17" fmla="*/ 0 h 138"/>
                <a:gd name="T18" fmla="*/ 58 w 98"/>
                <a:gd name="T19" fmla="*/ 0 h 138"/>
                <a:gd name="T20" fmla="*/ 68 w 98"/>
                <a:gd name="T21" fmla="*/ 15 h 138"/>
                <a:gd name="T22" fmla="*/ 73 w 98"/>
                <a:gd name="T23" fmla="*/ 5 h 138"/>
                <a:gd name="T24" fmla="*/ 68 w 98"/>
                <a:gd name="T25" fmla="*/ 15 h 138"/>
                <a:gd name="T26" fmla="*/ 34 w 98"/>
                <a:gd name="T27" fmla="*/ 69 h 138"/>
                <a:gd name="T28" fmla="*/ 0 w 98"/>
                <a:gd name="T29" fmla="*/ 108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38"/>
                <a:gd name="T47" fmla="*/ 98 w 98"/>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38">
                  <a:moveTo>
                    <a:pt x="0" y="108"/>
                  </a:moveTo>
                  <a:lnTo>
                    <a:pt x="0" y="113"/>
                  </a:lnTo>
                  <a:lnTo>
                    <a:pt x="39" y="138"/>
                  </a:lnTo>
                  <a:lnTo>
                    <a:pt x="29" y="98"/>
                  </a:lnTo>
                  <a:lnTo>
                    <a:pt x="78" y="98"/>
                  </a:lnTo>
                  <a:lnTo>
                    <a:pt x="88" y="35"/>
                  </a:lnTo>
                  <a:lnTo>
                    <a:pt x="98" y="15"/>
                  </a:lnTo>
                  <a:lnTo>
                    <a:pt x="98" y="10"/>
                  </a:lnTo>
                  <a:lnTo>
                    <a:pt x="78" y="0"/>
                  </a:lnTo>
                  <a:lnTo>
                    <a:pt x="58" y="0"/>
                  </a:lnTo>
                  <a:lnTo>
                    <a:pt x="68" y="15"/>
                  </a:lnTo>
                  <a:lnTo>
                    <a:pt x="73" y="5"/>
                  </a:lnTo>
                  <a:lnTo>
                    <a:pt x="68" y="15"/>
                  </a:lnTo>
                  <a:lnTo>
                    <a:pt x="34" y="69"/>
                  </a:lnTo>
                  <a:lnTo>
                    <a:pt x="0" y="108"/>
                  </a:lnTo>
                  <a:close/>
                </a:path>
              </a:pathLst>
            </a:custGeom>
            <a:solidFill>
              <a:srgbClr val="FFFFFF"/>
            </a:solidFill>
            <a:ln w="0" cmpd="sng">
              <a:solidFill>
                <a:srgbClr val="000000"/>
              </a:solidFill>
              <a:miter lim="800000"/>
            </a:ln>
          </p:spPr>
          <p:txBody>
            <a:bodyPr/>
            <a:lstStyle/>
            <a:p>
              <a:endParaRPr lang="zh-CN" altLang="en-US"/>
            </a:p>
          </p:txBody>
        </p:sp>
        <p:sp>
          <p:nvSpPr>
            <p:cNvPr id="954418" name="Freeform 55"/>
            <p:cNvSpPr/>
            <p:nvPr/>
          </p:nvSpPr>
          <p:spPr bwMode="auto">
            <a:xfrm>
              <a:off x="850" y="44"/>
              <a:ext cx="146" cy="250"/>
            </a:xfrm>
            <a:custGeom>
              <a:avLst/>
              <a:gdLst>
                <a:gd name="T0" fmla="*/ 122 w 146"/>
                <a:gd name="T1" fmla="*/ 93 h 250"/>
                <a:gd name="T2" fmla="*/ 122 w 146"/>
                <a:gd name="T3" fmla="*/ 74 h 250"/>
                <a:gd name="T4" fmla="*/ 117 w 146"/>
                <a:gd name="T5" fmla="*/ 64 h 250"/>
                <a:gd name="T6" fmla="*/ 112 w 146"/>
                <a:gd name="T7" fmla="*/ 64 h 250"/>
                <a:gd name="T8" fmla="*/ 102 w 146"/>
                <a:gd name="T9" fmla="*/ 74 h 250"/>
                <a:gd name="T10" fmla="*/ 78 w 146"/>
                <a:gd name="T11" fmla="*/ 69 h 250"/>
                <a:gd name="T12" fmla="*/ 73 w 146"/>
                <a:gd name="T13" fmla="*/ 64 h 250"/>
                <a:gd name="T14" fmla="*/ 78 w 146"/>
                <a:gd name="T15" fmla="*/ 59 h 250"/>
                <a:gd name="T16" fmla="*/ 92 w 146"/>
                <a:gd name="T17" fmla="*/ 59 h 250"/>
                <a:gd name="T18" fmla="*/ 68 w 146"/>
                <a:gd name="T19" fmla="*/ 49 h 250"/>
                <a:gd name="T20" fmla="*/ 78 w 146"/>
                <a:gd name="T21" fmla="*/ 49 h 250"/>
                <a:gd name="T22" fmla="*/ 88 w 146"/>
                <a:gd name="T23" fmla="*/ 49 h 250"/>
                <a:gd name="T24" fmla="*/ 78 w 146"/>
                <a:gd name="T25" fmla="*/ 44 h 250"/>
                <a:gd name="T26" fmla="*/ 63 w 146"/>
                <a:gd name="T27" fmla="*/ 44 h 250"/>
                <a:gd name="T28" fmla="*/ 78 w 146"/>
                <a:gd name="T29" fmla="*/ 44 h 250"/>
                <a:gd name="T30" fmla="*/ 58 w 146"/>
                <a:gd name="T31" fmla="*/ 39 h 250"/>
                <a:gd name="T32" fmla="*/ 78 w 146"/>
                <a:gd name="T33" fmla="*/ 39 h 250"/>
                <a:gd name="T34" fmla="*/ 58 w 146"/>
                <a:gd name="T35" fmla="*/ 34 h 250"/>
                <a:gd name="T36" fmla="*/ 29 w 146"/>
                <a:gd name="T37" fmla="*/ 25 h 250"/>
                <a:gd name="T38" fmla="*/ 24 w 146"/>
                <a:gd name="T39" fmla="*/ 25 h 250"/>
                <a:gd name="T40" fmla="*/ 24 w 146"/>
                <a:gd name="T41" fmla="*/ 15 h 250"/>
                <a:gd name="T42" fmla="*/ 29 w 146"/>
                <a:gd name="T43" fmla="*/ 0 h 250"/>
                <a:gd name="T44" fmla="*/ 19 w 146"/>
                <a:gd name="T45" fmla="*/ 15 h 250"/>
                <a:gd name="T46" fmla="*/ 14 w 146"/>
                <a:gd name="T47" fmla="*/ 25 h 250"/>
                <a:gd name="T48" fmla="*/ 9 w 146"/>
                <a:gd name="T49" fmla="*/ 15 h 250"/>
                <a:gd name="T50" fmla="*/ 14 w 146"/>
                <a:gd name="T51" fmla="*/ 5 h 250"/>
                <a:gd name="T52" fmla="*/ 9 w 146"/>
                <a:gd name="T53" fmla="*/ 25 h 250"/>
                <a:gd name="T54" fmla="*/ 0 w 146"/>
                <a:gd name="T55" fmla="*/ 30 h 250"/>
                <a:gd name="T56" fmla="*/ 0 w 146"/>
                <a:gd name="T57" fmla="*/ 39 h 250"/>
                <a:gd name="T58" fmla="*/ 0 w 146"/>
                <a:gd name="T59" fmla="*/ 74 h 250"/>
                <a:gd name="T60" fmla="*/ 9 w 146"/>
                <a:gd name="T61" fmla="*/ 83 h 250"/>
                <a:gd name="T62" fmla="*/ 0 w 146"/>
                <a:gd name="T63" fmla="*/ 113 h 250"/>
                <a:gd name="T64" fmla="*/ 0 w 146"/>
                <a:gd name="T65" fmla="*/ 118 h 250"/>
                <a:gd name="T66" fmla="*/ 14 w 146"/>
                <a:gd name="T67" fmla="*/ 118 h 250"/>
                <a:gd name="T68" fmla="*/ 14 w 146"/>
                <a:gd name="T69" fmla="*/ 132 h 250"/>
                <a:gd name="T70" fmla="*/ 19 w 146"/>
                <a:gd name="T71" fmla="*/ 132 h 250"/>
                <a:gd name="T72" fmla="*/ 29 w 146"/>
                <a:gd name="T73" fmla="*/ 132 h 250"/>
                <a:gd name="T74" fmla="*/ 44 w 146"/>
                <a:gd name="T75" fmla="*/ 132 h 250"/>
                <a:gd name="T76" fmla="*/ 34 w 146"/>
                <a:gd name="T77" fmla="*/ 137 h 250"/>
                <a:gd name="T78" fmla="*/ 29 w 146"/>
                <a:gd name="T79" fmla="*/ 147 h 250"/>
                <a:gd name="T80" fmla="*/ 24 w 146"/>
                <a:gd name="T81" fmla="*/ 147 h 250"/>
                <a:gd name="T82" fmla="*/ 29 w 146"/>
                <a:gd name="T83" fmla="*/ 152 h 250"/>
                <a:gd name="T84" fmla="*/ 29 w 146"/>
                <a:gd name="T85" fmla="*/ 162 h 250"/>
                <a:gd name="T86" fmla="*/ 29 w 146"/>
                <a:gd name="T87" fmla="*/ 167 h 250"/>
                <a:gd name="T88" fmla="*/ 49 w 146"/>
                <a:gd name="T89" fmla="*/ 167 h 250"/>
                <a:gd name="T90" fmla="*/ 58 w 146"/>
                <a:gd name="T91" fmla="*/ 162 h 250"/>
                <a:gd name="T92" fmla="*/ 58 w 146"/>
                <a:gd name="T93" fmla="*/ 167 h 250"/>
                <a:gd name="T94" fmla="*/ 63 w 146"/>
                <a:gd name="T95" fmla="*/ 191 h 250"/>
                <a:gd name="T96" fmla="*/ 58 w 146"/>
                <a:gd name="T97" fmla="*/ 206 h 250"/>
                <a:gd name="T98" fmla="*/ 73 w 146"/>
                <a:gd name="T99" fmla="*/ 231 h 250"/>
                <a:gd name="T100" fmla="*/ 78 w 146"/>
                <a:gd name="T101" fmla="*/ 235 h 250"/>
                <a:gd name="T102" fmla="*/ 78 w 146"/>
                <a:gd name="T103" fmla="*/ 250 h 250"/>
                <a:gd name="T104" fmla="*/ 112 w 146"/>
                <a:gd name="T105" fmla="*/ 211 h 250"/>
                <a:gd name="T106" fmla="*/ 146 w 146"/>
                <a:gd name="T107" fmla="*/ 157 h 250"/>
                <a:gd name="T108" fmla="*/ 136 w 146"/>
                <a:gd name="T109" fmla="*/ 142 h 250"/>
                <a:gd name="T110" fmla="*/ 122 w 146"/>
                <a:gd name="T111" fmla="*/ 98 h 250"/>
                <a:gd name="T112" fmla="*/ 122 w 146"/>
                <a:gd name="T113" fmla="*/ 93 h 2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50"/>
                <a:gd name="T173" fmla="*/ 146 w 146"/>
                <a:gd name="T174" fmla="*/ 250 h 2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50">
                  <a:moveTo>
                    <a:pt x="122" y="93"/>
                  </a:moveTo>
                  <a:lnTo>
                    <a:pt x="122" y="74"/>
                  </a:lnTo>
                  <a:lnTo>
                    <a:pt x="117" y="64"/>
                  </a:lnTo>
                  <a:lnTo>
                    <a:pt x="112" y="64"/>
                  </a:lnTo>
                  <a:lnTo>
                    <a:pt x="102" y="74"/>
                  </a:lnTo>
                  <a:lnTo>
                    <a:pt x="78" y="69"/>
                  </a:lnTo>
                  <a:lnTo>
                    <a:pt x="73" y="64"/>
                  </a:lnTo>
                  <a:lnTo>
                    <a:pt x="78" y="59"/>
                  </a:lnTo>
                  <a:lnTo>
                    <a:pt x="92" y="59"/>
                  </a:lnTo>
                  <a:lnTo>
                    <a:pt x="68" y="49"/>
                  </a:lnTo>
                  <a:lnTo>
                    <a:pt x="78" y="49"/>
                  </a:lnTo>
                  <a:lnTo>
                    <a:pt x="88" y="49"/>
                  </a:lnTo>
                  <a:lnTo>
                    <a:pt x="78" y="44"/>
                  </a:lnTo>
                  <a:lnTo>
                    <a:pt x="63" y="44"/>
                  </a:lnTo>
                  <a:lnTo>
                    <a:pt x="78" y="44"/>
                  </a:lnTo>
                  <a:lnTo>
                    <a:pt x="58" y="39"/>
                  </a:lnTo>
                  <a:lnTo>
                    <a:pt x="78" y="39"/>
                  </a:lnTo>
                  <a:lnTo>
                    <a:pt x="58" y="34"/>
                  </a:lnTo>
                  <a:lnTo>
                    <a:pt x="29" y="25"/>
                  </a:lnTo>
                  <a:lnTo>
                    <a:pt x="24" y="25"/>
                  </a:lnTo>
                  <a:lnTo>
                    <a:pt x="24" y="15"/>
                  </a:lnTo>
                  <a:lnTo>
                    <a:pt x="29" y="0"/>
                  </a:lnTo>
                  <a:lnTo>
                    <a:pt x="19" y="15"/>
                  </a:lnTo>
                  <a:lnTo>
                    <a:pt x="14" y="25"/>
                  </a:lnTo>
                  <a:lnTo>
                    <a:pt x="9" y="15"/>
                  </a:lnTo>
                  <a:lnTo>
                    <a:pt x="14" y="5"/>
                  </a:lnTo>
                  <a:lnTo>
                    <a:pt x="9" y="25"/>
                  </a:lnTo>
                  <a:lnTo>
                    <a:pt x="0" y="30"/>
                  </a:lnTo>
                  <a:lnTo>
                    <a:pt x="0" y="39"/>
                  </a:lnTo>
                  <a:lnTo>
                    <a:pt x="0" y="74"/>
                  </a:lnTo>
                  <a:lnTo>
                    <a:pt x="9" y="83"/>
                  </a:lnTo>
                  <a:lnTo>
                    <a:pt x="0" y="113"/>
                  </a:lnTo>
                  <a:lnTo>
                    <a:pt x="0" y="118"/>
                  </a:lnTo>
                  <a:lnTo>
                    <a:pt x="14" y="118"/>
                  </a:lnTo>
                  <a:lnTo>
                    <a:pt x="14" y="132"/>
                  </a:lnTo>
                  <a:lnTo>
                    <a:pt x="19" y="132"/>
                  </a:lnTo>
                  <a:lnTo>
                    <a:pt x="29" y="132"/>
                  </a:lnTo>
                  <a:lnTo>
                    <a:pt x="44" y="132"/>
                  </a:lnTo>
                  <a:lnTo>
                    <a:pt x="34" y="137"/>
                  </a:lnTo>
                  <a:lnTo>
                    <a:pt x="29" y="147"/>
                  </a:lnTo>
                  <a:lnTo>
                    <a:pt x="24" y="147"/>
                  </a:lnTo>
                  <a:lnTo>
                    <a:pt x="29" y="152"/>
                  </a:lnTo>
                  <a:lnTo>
                    <a:pt x="29" y="162"/>
                  </a:lnTo>
                  <a:lnTo>
                    <a:pt x="29" y="167"/>
                  </a:lnTo>
                  <a:lnTo>
                    <a:pt x="49" y="167"/>
                  </a:lnTo>
                  <a:lnTo>
                    <a:pt x="58" y="162"/>
                  </a:lnTo>
                  <a:lnTo>
                    <a:pt x="58" y="167"/>
                  </a:lnTo>
                  <a:lnTo>
                    <a:pt x="63" y="191"/>
                  </a:lnTo>
                  <a:lnTo>
                    <a:pt x="58" y="206"/>
                  </a:lnTo>
                  <a:lnTo>
                    <a:pt x="73" y="231"/>
                  </a:lnTo>
                  <a:lnTo>
                    <a:pt x="78" y="235"/>
                  </a:lnTo>
                  <a:lnTo>
                    <a:pt x="78" y="250"/>
                  </a:lnTo>
                  <a:lnTo>
                    <a:pt x="112" y="211"/>
                  </a:lnTo>
                  <a:lnTo>
                    <a:pt x="146" y="157"/>
                  </a:lnTo>
                  <a:lnTo>
                    <a:pt x="136" y="142"/>
                  </a:lnTo>
                  <a:lnTo>
                    <a:pt x="122" y="98"/>
                  </a:lnTo>
                  <a:lnTo>
                    <a:pt x="122" y="93"/>
                  </a:lnTo>
                  <a:close/>
                </a:path>
              </a:pathLst>
            </a:custGeom>
            <a:solidFill>
              <a:srgbClr val="FCE6CF"/>
            </a:solidFill>
            <a:ln w="0" cmpd="sng">
              <a:solidFill>
                <a:srgbClr val="000000"/>
              </a:solidFill>
              <a:miter lim="800000"/>
            </a:ln>
          </p:spPr>
          <p:txBody>
            <a:bodyPr/>
            <a:lstStyle/>
            <a:p>
              <a:endParaRPr lang="zh-CN" altLang="en-US"/>
            </a:p>
          </p:txBody>
        </p:sp>
        <p:sp>
          <p:nvSpPr>
            <p:cNvPr id="954419" name="Freeform 56"/>
            <p:cNvSpPr/>
            <p:nvPr/>
          </p:nvSpPr>
          <p:spPr bwMode="auto">
            <a:xfrm>
              <a:off x="830" y="0"/>
              <a:ext cx="181" cy="186"/>
            </a:xfrm>
            <a:custGeom>
              <a:avLst/>
              <a:gdLst>
                <a:gd name="T0" fmla="*/ 20 w 181"/>
                <a:gd name="T1" fmla="*/ 74 h 186"/>
                <a:gd name="T2" fmla="*/ 29 w 181"/>
                <a:gd name="T3" fmla="*/ 69 h 186"/>
                <a:gd name="T4" fmla="*/ 34 w 181"/>
                <a:gd name="T5" fmla="*/ 49 h 186"/>
                <a:gd name="T6" fmla="*/ 29 w 181"/>
                <a:gd name="T7" fmla="*/ 59 h 186"/>
                <a:gd name="T8" fmla="*/ 34 w 181"/>
                <a:gd name="T9" fmla="*/ 69 h 186"/>
                <a:gd name="T10" fmla="*/ 39 w 181"/>
                <a:gd name="T11" fmla="*/ 59 h 186"/>
                <a:gd name="T12" fmla="*/ 49 w 181"/>
                <a:gd name="T13" fmla="*/ 44 h 186"/>
                <a:gd name="T14" fmla="*/ 44 w 181"/>
                <a:gd name="T15" fmla="*/ 59 h 186"/>
                <a:gd name="T16" fmla="*/ 44 w 181"/>
                <a:gd name="T17" fmla="*/ 69 h 186"/>
                <a:gd name="T18" fmla="*/ 49 w 181"/>
                <a:gd name="T19" fmla="*/ 69 h 186"/>
                <a:gd name="T20" fmla="*/ 78 w 181"/>
                <a:gd name="T21" fmla="*/ 78 h 186"/>
                <a:gd name="T22" fmla="*/ 98 w 181"/>
                <a:gd name="T23" fmla="*/ 83 h 186"/>
                <a:gd name="T24" fmla="*/ 78 w 181"/>
                <a:gd name="T25" fmla="*/ 83 h 186"/>
                <a:gd name="T26" fmla="*/ 98 w 181"/>
                <a:gd name="T27" fmla="*/ 88 h 186"/>
                <a:gd name="T28" fmla="*/ 83 w 181"/>
                <a:gd name="T29" fmla="*/ 88 h 186"/>
                <a:gd name="T30" fmla="*/ 98 w 181"/>
                <a:gd name="T31" fmla="*/ 88 h 186"/>
                <a:gd name="T32" fmla="*/ 108 w 181"/>
                <a:gd name="T33" fmla="*/ 93 h 186"/>
                <a:gd name="T34" fmla="*/ 98 w 181"/>
                <a:gd name="T35" fmla="*/ 93 h 186"/>
                <a:gd name="T36" fmla="*/ 88 w 181"/>
                <a:gd name="T37" fmla="*/ 93 h 186"/>
                <a:gd name="T38" fmla="*/ 112 w 181"/>
                <a:gd name="T39" fmla="*/ 103 h 186"/>
                <a:gd name="T40" fmla="*/ 98 w 181"/>
                <a:gd name="T41" fmla="*/ 103 h 186"/>
                <a:gd name="T42" fmla="*/ 93 w 181"/>
                <a:gd name="T43" fmla="*/ 108 h 186"/>
                <a:gd name="T44" fmla="*/ 98 w 181"/>
                <a:gd name="T45" fmla="*/ 113 h 186"/>
                <a:gd name="T46" fmla="*/ 122 w 181"/>
                <a:gd name="T47" fmla="*/ 118 h 186"/>
                <a:gd name="T48" fmla="*/ 132 w 181"/>
                <a:gd name="T49" fmla="*/ 108 h 186"/>
                <a:gd name="T50" fmla="*/ 137 w 181"/>
                <a:gd name="T51" fmla="*/ 108 h 186"/>
                <a:gd name="T52" fmla="*/ 142 w 181"/>
                <a:gd name="T53" fmla="*/ 118 h 186"/>
                <a:gd name="T54" fmla="*/ 142 w 181"/>
                <a:gd name="T55" fmla="*/ 137 h 186"/>
                <a:gd name="T56" fmla="*/ 142 w 181"/>
                <a:gd name="T57" fmla="*/ 142 h 186"/>
                <a:gd name="T58" fmla="*/ 156 w 181"/>
                <a:gd name="T59" fmla="*/ 186 h 186"/>
                <a:gd name="T60" fmla="*/ 176 w 181"/>
                <a:gd name="T61" fmla="*/ 186 h 186"/>
                <a:gd name="T62" fmla="*/ 181 w 181"/>
                <a:gd name="T63" fmla="*/ 167 h 186"/>
                <a:gd name="T64" fmla="*/ 181 w 181"/>
                <a:gd name="T65" fmla="*/ 157 h 186"/>
                <a:gd name="T66" fmla="*/ 181 w 181"/>
                <a:gd name="T67" fmla="*/ 147 h 186"/>
                <a:gd name="T68" fmla="*/ 176 w 181"/>
                <a:gd name="T69" fmla="*/ 118 h 186"/>
                <a:gd name="T70" fmla="*/ 181 w 181"/>
                <a:gd name="T71" fmla="*/ 98 h 186"/>
                <a:gd name="T72" fmla="*/ 181 w 181"/>
                <a:gd name="T73" fmla="*/ 83 h 186"/>
                <a:gd name="T74" fmla="*/ 176 w 181"/>
                <a:gd name="T75" fmla="*/ 74 h 186"/>
                <a:gd name="T76" fmla="*/ 161 w 181"/>
                <a:gd name="T77" fmla="*/ 44 h 186"/>
                <a:gd name="T78" fmla="*/ 147 w 181"/>
                <a:gd name="T79" fmla="*/ 20 h 186"/>
                <a:gd name="T80" fmla="*/ 127 w 181"/>
                <a:gd name="T81" fmla="*/ 5 h 186"/>
                <a:gd name="T82" fmla="*/ 108 w 181"/>
                <a:gd name="T83" fmla="*/ 0 h 186"/>
                <a:gd name="T84" fmla="*/ 44 w 181"/>
                <a:gd name="T85" fmla="*/ 10 h 186"/>
                <a:gd name="T86" fmla="*/ 29 w 181"/>
                <a:gd name="T87" fmla="*/ 20 h 186"/>
                <a:gd name="T88" fmla="*/ 25 w 181"/>
                <a:gd name="T89" fmla="*/ 20 h 186"/>
                <a:gd name="T90" fmla="*/ 5 w 181"/>
                <a:gd name="T91" fmla="*/ 39 h 186"/>
                <a:gd name="T92" fmla="*/ 5 w 181"/>
                <a:gd name="T93" fmla="*/ 49 h 186"/>
                <a:gd name="T94" fmla="*/ 0 w 181"/>
                <a:gd name="T95" fmla="*/ 39 h 186"/>
                <a:gd name="T96" fmla="*/ 0 w 181"/>
                <a:gd name="T97" fmla="*/ 49 h 186"/>
                <a:gd name="T98" fmla="*/ 5 w 181"/>
                <a:gd name="T99" fmla="*/ 69 h 186"/>
                <a:gd name="T100" fmla="*/ 20 w 181"/>
                <a:gd name="T101" fmla="*/ 74 h 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
                <a:gd name="T154" fmla="*/ 0 h 186"/>
                <a:gd name="T155" fmla="*/ 181 w 181"/>
                <a:gd name="T156" fmla="*/ 186 h 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 h="186">
                  <a:moveTo>
                    <a:pt x="20" y="74"/>
                  </a:moveTo>
                  <a:lnTo>
                    <a:pt x="29" y="69"/>
                  </a:lnTo>
                  <a:lnTo>
                    <a:pt x="34" y="49"/>
                  </a:lnTo>
                  <a:lnTo>
                    <a:pt x="29" y="59"/>
                  </a:lnTo>
                  <a:lnTo>
                    <a:pt x="34" y="69"/>
                  </a:lnTo>
                  <a:lnTo>
                    <a:pt x="39" y="59"/>
                  </a:lnTo>
                  <a:lnTo>
                    <a:pt x="49" y="44"/>
                  </a:lnTo>
                  <a:lnTo>
                    <a:pt x="44" y="59"/>
                  </a:lnTo>
                  <a:lnTo>
                    <a:pt x="44" y="69"/>
                  </a:lnTo>
                  <a:lnTo>
                    <a:pt x="49" y="69"/>
                  </a:lnTo>
                  <a:lnTo>
                    <a:pt x="78" y="78"/>
                  </a:lnTo>
                  <a:lnTo>
                    <a:pt x="98" y="83"/>
                  </a:lnTo>
                  <a:lnTo>
                    <a:pt x="78" y="83"/>
                  </a:lnTo>
                  <a:lnTo>
                    <a:pt x="98" y="88"/>
                  </a:lnTo>
                  <a:lnTo>
                    <a:pt x="83" y="88"/>
                  </a:lnTo>
                  <a:lnTo>
                    <a:pt x="98" y="88"/>
                  </a:lnTo>
                  <a:lnTo>
                    <a:pt x="108" y="93"/>
                  </a:lnTo>
                  <a:lnTo>
                    <a:pt x="98" y="93"/>
                  </a:lnTo>
                  <a:lnTo>
                    <a:pt x="88" y="93"/>
                  </a:lnTo>
                  <a:lnTo>
                    <a:pt x="112" y="103"/>
                  </a:lnTo>
                  <a:lnTo>
                    <a:pt x="98" y="103"/>
                  </a:lnTo>
                  <a:lnTo>
                    <a:pt x="93" y="108"/>
                  </a:lnTo>
                  <a:lnTo>
                    <a:pt x="98" y="113"/>
                  </a:lnTo>
                  <a:lnTo>
                    <a:pt x="122" y="118"/>
                  </a:lnTo>
                  <a:lnTo>
                    <a:pt x="132" y="108"/>
                  </a:lnTo>
                  <a:lnTo>
                    <a:pt x="137" y="108"/>
                  </a:lnTo>
                  <a:lnTo>
                    <a:pt x="142" y="118"/>
                  </a:lnTo>
                  <a:lnTo>
                    <a:pt x="142" y="137"/>
                  </a:lnTo>
                  <a:lnTo>
                    <a:pt x="142" y="142"/>
                  </a:lnTo>
                  <a:lnTo>
                    <a:pt x="156" y="186"/>
                  </a:lnTo>
                  <a:lnTo>
                    <a:pt x="176" y="186"/>
                  </a:lnTo>
                  <a:lnTo>
                    <a:pt x="181" y="167"/>
                  </a:lnTo>
                  <a:lnTo>
                    <a:pt x="181" y="157"/>
                  </a:lnTo>
                  <a:lnTo>
                    <a:pt x="181" y="147"/>
                  </a:lnTo>
                  <a:lnTo>
                    <a:pt x="176" y="118"/>
                  </a:lnTo>
                  <a:lnTo>
                    <a:pt x="181" y="98"/>
                  </a:lnTo>
                  <a:lnTo>
                    <a:pt x="181" y="83"/>
                  </a:lnTo>
                  <a:lnTo>
                    <a:pt x="176" y="74"/>
                  </a:lnTo>
                  <a:lnTo>
                    <a:pt x="161" y="44"/>
                  </a:lnTo>
                  <a:lnTo>
                    <a:pt x="147" y="20"/>
                  </a:lnTo>
                  <a:lnTo>
                    <a:pt x="127" y="5"/>
                  </a:lnTo>
                  <a:lnTo>
                    <a:pt x="108" y="0"/>
                  </a:lnTo>
                  <a:lnTo>
                    <a:pt x="44" y="10"/>
                  </a:lnTo>
                  <a:lnTo>
                    <a:pt x="29" y="20"/>
                  </a:lnTo>
                  <a:lnTo>
                    <a:pt x="25" y="20"/>
                  </a:lnTo>
                  <a:lnTo>
                    <a:pt x="5" y="39"/>
                  </a:lnTo>
                  <a:lnTo>
                    <a:pt x="5" y="49"/>
                  </a:lnTo>
                  <a:lnTo>
                    <a:pt x="0" y="39"/>
                  </a:lnTo>
                  <a:lnTo>
                    <a:pt x="0" y="49"/>
                  </a:lnTo>
                  <a:lnTo>
                    <a:pt x="5" y="69"/>
                  </a:lnTo>
                  <a:lnTo>
                    <a:pt x="20" y="74"/>
                  </a:lnTo>
                  <a:close/>
                </a:path>
              </a:pathLst>
            </a:custGeom>
            <a:solidFill>
              <a:srgbClr val="000000"/>
            </a:solidFill>
            <a:ln w="0" cmpd="sng">
              <a:solidFill>
                <a:srgbClr val="000000"/>
              </a:solidFill>
              <a:miter lim="800000"/>
            </a:ln>
          </p:spPr>
          <p:txBody>
            <a:bodyPr/>
            <a:lstStyle/>
            <a:p>
              <a:endParaRPr lang="zh-CN" altLang="en-US"/>
            </a:p>
          </p:txBody>
        </p:sp>
        <p:sp>
          <p:nvSpPr>
            <p:cNvPr id="954420" name="Freeform 57"/>
            <p:cNvSpPr/>
            <p:nvPr/>
          </p:nvSpPr>
          <p:spPr bwMode="auto">
            <a:xfrm>
              <a:off x="864" y="127"/>
              <a:ext cx="20" cy="5"/>
            </a:xfrm>
            <a:custGeom>
              <a:avLst/>
              <a:gdLst>
                <a:gd name="T0" fmla="*/ 10 w 20"/>
                <a:gd name="T1" fmla="*/ 5 h 5"/>
                <a:gd name="T2" fmla="*/ 0 w 20"/>
                <a:gd name="T3" fmla="*/ 0 h 5"/>
                <a:gd name="T4" fmla="*/ 10 w 20"/>
                <a:gd name="T5" fmla="*/ 5 h 5"/>
                <a:gd name="T6" fmla="*/ 15 w 20"/>
                <a:gd name="T7" fmla="*/ 5 h 5"/>
                <a:gd name="T8" fmla="*/ 20 w 20"/>
                <a:gd name="T9" fmla="*/ 0 h 5"/>
                <a:gd name="T10" fmla="*/ 15 w 20"/>
                <a:gd name="T11" fmla="*/ 5 h 5"/>
                <a:gd name="T12" fmla="*/ 10 w 20"/>
                <a:gd name="T13" fmla="*/ 5 h 5"/>
                <a:gd name="T14" fmla="*/ 0 60000 65536"/>
                <a:gd name="T15" fmla="*/ 0 60000 65536"/>
                <a:gd name="T16" fmla="*/ 0 60000 65536"/>
                <a:gd name="T17" fmla="*/ 0 60000 65536"/>
                <a:gd name="T18" fmla="*/ 0 60000 65536"/>
                <a:gd name="T19" fmla="*/ 0 60000 65536"/>
                <a:gd name="T20" fmla="*/ 0 60000 65536"/>
                <a:gd name="T21" fmla="*/ 0 w 20"/>
                <a:gd name="T22" fmla="*/ 0 h 5"/>
                <a:gd name="T23" fmla="*/ 20 w 2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5">
                  <a:moveTo>
                    <a:pt x="10" y="5"/>
                  </a:moveTo>
                  <a:lnTo>
                    <a:pt x="0" y="0"/>
                  </a:lnTo>
                  <a:lnTo>
                    <a:pt x="10" y="5"/>
                  </a:lnTo>
                  <a:lnTo>
                    <a:pt x="15" y="5"/>
                  </a:lnTo>
                  <a:lnTo>
                    <a:pt x="20" y="0"/>
                  </a:lnTo>
                  <a:lnTo>
                    <a:pt x="15" y="5"/>
                  </a:lnTo>
                  <a:lnTo>
                    <a:pt x="10" y="5"/>
                  </a:lnTo>
                  <a:close/>
                </a:path>
              </a:pathLst>
            </a:custGeom>
            <a:solidFill>
              <a:srgbClr val="000000"/>
            </a:solidFill>
            <a:ln w="0" cmpd="sng">
              <a:solidFill>
                <a:srgbClr val="000000"/>
              </a:solidFill>
              <a:miter lim="800000"/>
            </a:ln>
          </p:spPr>
          <p:txBody>
            <a:bodyPr/>
            <a:lstStyle/>
            <a:p>
              <a:endParaRPr lang="zh-CN" altLang="en-US"/>
            </a:p>
          </p:txBody>
        </p:sp>
        <p:sp>
          <p:nvSpPr>
            <p:cNvPr id="954421" name="Freeform 58"/>
            <p:cNvSpPr/>
            <p:nvPr/>
          </p:nvSpPr>
          <p:spPr bwMode="auto">
            <a:xfrm>
              <a:off x="869" y="181"/>
              <a:ext cx="10" cy="1"/>
            </a:xfrm>
            <a:custGeom>
              <a:avLst/>
              <a:gdLst>
                <a:gd name="T0" fmla="*/ 0 w 10"/>
                <a:gd name="T1" fmla="*/ 0 h 1"/>
                <a:gd name="T2" fmla="*/ 0 w 10"/>
                <a:gd name="T3" fmla="*/ 0 h 1"/>
                <a:gd name="T4" fmla="*/ 10 w 10"/>
                <a:gd name="T5" fmla="*/ 0 h 1"/>
                <a:gd name="T6" fmla="*/ 0 w 10"/>
                <a:gd name="T7" fmla="*/ 0 h 1"/>
                <a:gd name="T8" fmla="*/ 0 60000 65536"/>
                <a:gd name="T9" fmla="*/ 0 60000 65536"/>
                <a:gd name="T10" fmla="*/ 0 60000 65536"/>
                <a:gd name="T11" fmla="*/ 0 60000 65536"/>
                <a:gd name="T12" fmla="*/ 0 w 10"/>
                <a:gd name="T13" fmla="*/ 0 h 1"/>
                <a:gd name="T14" fmla="*/ 10 w 10"/>
                <a:gd name="T15" fmla="*/ 1 h 1"/>
              </a:gdLst>
              <a:ahLst/>
              <a:cxnLst>
                <a:cxn ang="T8">
                  <a:pos x="T0" y="T1"/>
                </a:cxn>
                <a:cxn ang="T9">
                  <a:pos x="T2" y="T3"/>
                </a:cxn>
                <a:cxn ang="T10">
                  <a:pos x="T4" y="T5"/>
                </a:cxn>
                <a:cxn ang="T11">
                  <a:pos x="T6" y="T7"/>
                </a:cxn>
              </a:cxnLst>
              <a:rect l="T12" t="T13" r="T14" b="T15"/>
              <a:pathLst>
                <a:path w="10" h="1">
                  <a:moveTo>
                    <a:pt x="0" y="0"/>
                  </a:moveTo>
                  <a:lnTo>
                    <a:pt x="0" y="0"/>
                  </a:lnTo>
                  <a:lnTo>
                    <a:pt x="10" y="0"/>
                  </a:lnTo>
                  <a:lnTo>
                    <a:pt x="0" y="0"/>
                  </a:lnTo>
                  <a:close/>
                </a:path>
              </a:pathLst>
            </a:custGeom>
            <a:solidFill>
              <a:srgbClr val="FFFFFF"/>
            </a:solidFill>
            <a:ln w="0" cmpd="sng">
              <a:solidFill>
                <a:srgbClr val="000000"/>
              </a:solidFill>
              <a:miter lim="800000"/>
            </a:ln>
          </p:spPr>
          <p:txBody>
            <a:bodyPr/>
            <a:lstStyle/>
            <a:p>
              <a:endParaRPr lang="zh-CN" altLang="en-US"/>
            </a:p>
          </p:txBody>
        </p:sp>
        <p:sp>
          <p:nvSpPr>
            <p:cNvPr id="954422" name="Freeform 59"/>
            <p:cNvSpPr/>
            <p:nvPr/>
          </p:nvSpPr>
          <p:spPr bwMode="auto">
            <a:xfrm>
              <a:off x="947" y="147"/>
              <a:ext cx="15" cy="10"/>
            </a:xfrm>
            <a:custGeom>
              <a:avLst/>
              <a:gdLst>
                <a:gd name="T0" fmla="*/ 15 w 15"/>
                <a:gd name="T1" fmla="*/ 5 h 10"/>
                <a:gd name="T2" fmla="*/ 15 w 15"/>
                <a:gd name="T3" fmla="*/ 10 h 10"/>
                <a:gd name="T4" fmla="*/ 10 w 15"/>
                <a:gd name="T5" fmla="*/ 10 h 10"/>
                <a:gd name="T6" fmla="*/ 5 w 15"/>
                <a:gd name="T7" fmla="*/ 10 h 10"/>
                <a:gd name="T8" fmla="*/ 0 w 15"/>
                <a:gd name="T9" fmla="*/ 10 h 10"/>
                <a:gd name="T10" fmla="*/ 0 w 15"/>
                <a:gd name="T11" fmla="*/ 10 h 10"/>
                <a:gd name="T12" fmla="*/ 0 w 15"/>
                <a:gd name="T13" fmla="*/ 0 h 10"/>
                <a:gd name="T14" fmla="*/ 5 w 15"/>
                <a:gd name="T15" fmla="*/ 0 h 10"/>
                <a:gd name="T16" fmla="*/ 10 w 15"/>
                <a:gd name="T17" fmla="*/ 0 h 10"/>
                <a:gd name="T18" fmla="*/ 10 w 15"/>
                <a:gd name="T19" fmla="*/ 0 h 10"/>
                <a:gd name="T20" fmla="*/ 15 w 15"/>
                <a:gd name="T21" fmla="*/ 5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0"/>
                <a:gd name="T35" fmla="*/ 15 w 1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0">
                  <a:moveTo>
                    <a:pt x="15" y="5"/>
                  </a:moveTo>
                  <a:lnTo>
                    <a:pt x="15" y="10"/>
                  </a:lnTo>
                  <a:lnTo>
                    <a:pt x="10" y="10"/>
                  </a:lnTo>
                  <a:lnTo>
                    <a:pt x="5" y="10"/>
                  </a:lnTo>
                  <a:lnTo>
                    <a:pt x="0" y="10"/>
                  </a:lnTo>
                  <a:lnTo>
                    <a:pt x="0" y="0"/>
                  </a:lnTo>
                  <a:lnTo>
                    <a:pt x="5" y="0"/>
                  </a:lnTo>
                  <a:lnTo>
                    <a:pt x="10" y="0"/>
                  </a:lnTo>
                  <a:lnTo>
                    <a:pt x="15" y="5"/>
                  </a:lnTo>
                  <a:close/>
                </a:path>
              </a:pathLst>
            </a:custGeom>
            <a:solidFill>
              <a:srgbClr val="FFFF00"/>
            </a:solidFill>
            <a:ln w="0" cmpd="sng">
              <a:solidFill>
                <a:srgbClr val="000000"/>
              </a:solidFill>
              <a:miter lim="800000"/>
            </a:ln>
          </p:spPr>
          <p:txBody>
            <a:bodyPr/>
            <a:lstStyle/>
            <a:p>
              <a:endParaRPr lang="zh-CN" altLang="en-US"/>
            </a:p>
          </p:txBody>
        </p:sp>
        <p:sp>
          <p:nvSpPr>
            <p:cNvPr id="954423" name="Freeform 60"/>
            <p:cNvSpPr/>
            <p:nvPr/>
          </p:nvSpPr>
          <p:spPr bwMode="auto">
            <a:xfrm>
              <a:off x="640" y="353"/>
              <a:ext cx="9" cy="24"/>
            </a:xfrm>
            <a:custGeom>
              <a:avLst/>
              <a:gdLst>
                <a:gd name="T0" fmla="*/ 5 w 9"/>
                <a:gd name="T1" fmla="*/ 24 h 24"/>
                <a:gd name="T2" fmla="*/ 9 w 9"/>
                <a:gd name="T3" fmla="*/ 15 h 24"/>
                <a:gd name="T4" fmla="*/ 0 w 9"/>
                <a:gd name="T5" fmla="*/ 0 h 24"/>
                <a:gd name="T6" fmla="*/ 5 w 9"/>
                <a:gd name="T7" fmla="*/ 24 h 24"/>
                <a:gd name="T8" fmla="*/ 0 60000 65536"/>
                <a:gd name="T9" fmla="*/ 0 60000 65536"/>
                <a:gd name="T10" fmla="*/ 0 60000 65536"/>
                <a:gd name="T11" fmla="*/ 0 60000 65536"/>
                <a:gd name="T12" fmla="*/ 0 w 9"/>
                <a:gd name="T13" fmla="*/ 0 h 24"/>
                <a:gd name="T14" fmla="*/ 9 w 9"/>
                <a:gd name="T15" fmla="*/ 24 h 24"/>
              </a:gdLst>
              <a:ahLst/>
              <a:cxnLst>
                <a:cxn ang="T8">
                  <a:pos x="T0" y="T1"/>
                </a:cxn>
                <a:cxn ang="T9">
                  <a:pos x="T2" y="T3"/>
                </a:cxn>
                <a:cxn ang="T10">
                  <a:pos x="T4" y="T5"/>
                </a:cxn>
                <a:cxn ang="T11">
                  <a:pos x="T6" y="T7"/>
                </a:cxn>
              </a:cxnLst>
              <a:rect l="T12" t="T13" r="T14" b="T15"/>
              <a:pathLst>
                <a:path w="9" h="24">
                  <a:moveTo>
                    <a:pt x="5" y="24"/>
                  </a:moveTo>
                  <a:lnTo>
                    <a:pt x="9" y="15"/>
                  </a:lnTo>
                  <a:lnTo>
                    <a:pt x="0" y="0"/>
                  </a:lnTo>
                  <a:lnTo>
                    <a:pt x="5" y="24"/>
                  </a:lnTo>
                  <a:close/>
                </a:path>
              </a:pathLst>
            </a:custGeom>
            <a:solidFill>
              <a:srgbClr val="FFBF78"/>
            </a:solidFill>
            <a:ln w="0" cmpd="sng">
              <a:solidFill>
                <a:srgbClr val="000000"/>
              </a:solidFill>
              <a:miter lim="800000"/>
            </a:ln>
          </p:spPr>
          <p:txBody>
            <a:bodyPr/>
            <a:lstStyle/>
            <a:p>
              <a:endParaRPr lang="zh-CN" altLang="en-US"/>
            </a:p>
          </p:txBody>
        </p:sp>
        <p:sp>
          <p:nvSpPr>
            <p:cNvPr id="954424" name="Freeform 61"/>
            <p:cNvSpPr/>
            <p:nvPr/>
          </p:nvSpPr>
          <p:spPr bwMode="auto">
            <a:xfrm>
              <a:off x="801" y="686"/>
              <a:ext cx="19" cy="25"/>
            </a:xfrm>
            <a:custGeom>
              <a:avLst/>
              <a:gdLst>
                <a:gd name="T0" fmla="*/ 0 w 19"/>
                <a:gd name="T1" fmla="*/ 25 h 25"/>
                <a:gd name="T2" fmla="*/ 5 w 19"/>
                <a:gd name="T3" fmla="*/ 20 h 25"/>
                <a:gd name="T4" fmla="*/ 0 w 19"/>
                <a:gd name="T5" fmla="*/ 15 h 25"/>
                <a:gd name="T6" fmla="*/ 0 w 19"/>
                <a:gd name="T7" fmla="*/ 5 h 25"/>
                <a:gd name="T8" fmla="*/ 5 w 19"/>
                <a:gd name="T9" fmla="*/ 15 h 25"/>
                <a:gd name="T10" fmla="*/ 10 w 19"/>
                <a:gd name="T11" fmla="*/ 0 h 25"/>
                <a:gd name="T12" fmla="*/ 10 w 19"/>
                <a:gd name="T13" fmla="*/ 10 h 25"/>
                <a:gd name="T14" fmla="*/ 19 w 19"/>
                <a:gd name="T15" fmla="*/ 10 h 25"/>
                <a:gd name="T16" fmla="*/ 10 w 19"/>
                <a:gd name="T17" fmla="*/ 15 h 25"/>
                <a:gd name="T18" fmla="*/ 10 w 19"/>
                <a:gd name="T19" fmla="*/ 15 h 25"/>
                <a:gd name="T20" fmla="*/ 0 w 19"/>
                <a:gd name="T21" fmla="*/ 25 h 25"/>
                <a:gd name="T22" fmla="*/ 0 w 19"/>
                <a:gd name="T23" fmla="*/ 25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5"/>
                <a:gd name="T38" fmla="*/ 19 w 19"/>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5">
                  <a:moveTo>
                    <a:pt x="0" y="25"/>
                  </a:moveTo>
                  <a:lnTo>
                    <a:pt x="5" y="20"/>
                  </a:lnTo>
                  <a:lnTo>
                    <a:pt x="0" y="15"/>
                  </a:lnTo>
                  <a:lnTo>
                    <a:pt x="0" y="5"/>
                  </a:lnTo>
                  <a:lnTo>
                    <a:pt x="5" y="15"/>
                  </a:lnTo>
                  <a:lnTo>
                    <a:pt x="10" y="0"/>
                  </a:lnTo>
                  <a:lnTo>
                    <a:pt x="10" y="10"/>
                  </a:lnTo>
                  <a:lnTo>
                    <a:pt x="19" y="10"/>
                  </a:lnTo>
                  <a:lnTo>
                    <a:pt x="10" y="15"/>
                  </a:lnTo>
                  <a:lnTo>
                    <a:pt x="0" y="25"/>
                  </a:lnTo>
                  <a:close/>
                </a:path>
              </a:pathLst>
            </a:custGeom>
            <a:solidFill>
              <a:srgbClr val="000000"/>
            </a:solidFill>
            <a:ln w="0" cmpd="sng">
              <a:solidFill>
                <a:srgbClr val="000000"/>
              </a:solidFill>
              <a:miter lim="800000"/>
            </a:ln>
          </p:spPr>
          <p:txBody>
            <a:bodyPr/>
            <a:lstStyle/>
            <a:p>
              <a:endParaRPr lang="zh-CN" altLang="en-US"/>
            </a:p>
          </p:txBody>
        </p:sp>
        <p:sp>
          <p:nvSpPr>
            <p:cNvPr id="954425" name="Freeform 62"/>
            <p:cNvSpPr/>
            <p:nvPr/>
          </p:nvSpPr>
          <p:spPr bwMode="auto">
            <a:xfrm>
              <a:off x="767" y="701"/>
              <a:ext cx="19" cy="10"/>
            </a:xfrm>
            <a:custGeom>
              <a:avLst/>
              <a:gdLst>
                <a:gd name="T0" fmla="*/ 0 w 19"/>
                <a:gd name="T1" fmla="*/ 5 h 10"/>
                <a:gd name="T2" fmla="*/ 5 w 19"/>
                <a:gd name="T3" fmla="*/ 10 h 10"/>
                <a:gd name="T4" fmla="*/ 19 w 19"/>
                <a:gd name="T5" fmla="*/ 10 h 10"/>
                <a:gd name="T6" fmla="*/ 9 w 19"/>
                <a:gd name="T7" fmla="*/ 0 h 10"/>
                <a:gd name="T8" fmla="*/ 0 w 19"/>
                <a:gd name="T9" fmla="*/ 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5"/>
                  </a:moveTo>
                  <a:lnTo>
                    <a:pt x="5" y="10"/>
                  </a:lnTo>
                  <a:lnTo>
                    <a:pt x="19" y="10"/>
                  </a:lnTo>
                  <a:lnTo>
                    <a:pt x="9" y="0"/>
                  </a:lnTo>
                  <a:lnTo>
                    <a:pt x="0" y="5"/>
                  </a:lnTo>
                  <a:close/>
                </a:path>
              </a:pathLst>
            </a:custGeom>
            <a:solidFill>
              <a:srgbClr val="000000"/>
            </a:solidFill>
            <a:ln w="0" cmpd="sng">
              <a:solidFill>
                <a:srgbClr val="000000"/>
              </a:solidFill>
              <a:miter lim="800000"/>
            </a:ln>
          </p:spPr>
          <p:txBody>
            <a:bodyPr/>
            <a:lstStyle/>
            <a:p>
              <a:endParaRPr lang="zh-CN" altLang="en-US"/>
            </a:p>
          </p:txBody>
        </p:sp>
        <p:sp>
          <p:nvSpPr>
            <p:cNvPr id="954426" name="Freeform 63"/>
            <p:cNvSpPr/>
            <p:nvPr/>
          </p:nvSpPr>
          <p:spPr bwMode="auto">
            <a:xfrm>
              <a:off x="1001" y="721"/>
              <a:ext cx="352" cy="333"/>
            </a:xfrm>
            <a:custGeom>
              <a:avLst/>
              <a:gdLst>
                <a:gd name="T0" fmla="*/ 186 w 352"/>
                <a:gd name="T1" fmla="*/ 93 h 333"/>
                <a:gd name="T2" fmla="*/ 0 w 352"/>
                <a:gd name="T3" fmla="*/ 0 h 333"/>
                <a:gd name="T4" fmla="*/ 161 w 352"/>
                <a:gd name="T5" fmla="*/ 206 h 333"/>
                <a:gd name="T6" fmla="*/ 303 w 352"/>
                <a:gd name="T7" fmla="*/ 299 h 333"/>
                <a:gd name="T8" fmla="*/ 337 w 352"/>
                <a:gd name="T9" fmla="*/ 323 h 333"/>
                <a:gd name="T10" fmla="*/ 352 w 352"/>
                <a:gd name="T11" fmla="*/ 333 h 333"/>
                <a:gd name="T12" fmla="*/ 318 w 352"/>
                <a:gd name="T13" fmla="*/ 274 h 333"/>
                <a:gd name="T14" fmla="*/ 186 w 352"/>
                <a:gd name="T15" fmla="*/ 93 h 333"/>
                <a:gd name="T16" fmla="*/ 0 60000 65536"/>
                <a:gd name="T17" fmla="*/ 0 60000 65536"/>
                <a:gd name="T18" fmla="*/ 0 60000 65536"/>
                <a:gd name="T19" fmla="*/ 0 60000 65536"/>
                <a:gd name="T20" fmla="*/ 0 60000 65536"/>
                <a:gd name="T21" fmla="*/ 0 60000 65536"/>
                <a:gd name="T22" fmla="*/ 0 60000 65536"/>
                <a:gd name="T23" fmla="*/ 0 60000 65536"/>
                <a:gd name="T24" fmla="*/ 0 w 352"/>
                <a:gd name="T25" fmla="*/ 0 h 333"/>
                <a:gd name="T26" fmla="*/ 352 w 352"/>
                <a:gd name="T27" fmla="*/ 333 h 3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2" h="333">
                  <a:moveTo>
                    <a:pt x="186" y="93"/>
                  </a:moveTo>
                  <a:lnTo>
                    <a:pt x="0" y="0"/>
                  </a:lnTo>
                  <a:lnTo>
                    <a:pt x="161" y="206"/>
                  </a:lnTo>
                  <a:lnTo>
                    <a:pt x="303" y="299"/>
                  </a:lnTo>
                  <a:lnTo>
                    <a:pt x="337" y="323"/>
                  </a:lnTo>
                  <a:lnTo>
                    <a:pt x="352" y="333"/>
                  </a:lnTo>
                  <a:lnTo>
                    <a:pt x="318" y="274"/>
                  </a:lnTo>
                  <a:lnTo>
                    <a:pt x="186" y="93"/>
                  </a:lnTo>
                  <a:close/>
                </a:path>
              </a:pathLst>
            </a:custGeom>
            <a:solidFill>
              <a:srgbClr val="FFFFFF"/>
            </a:solidFill>
            <a:ln w="0" cmpd="sng">
              <a:solidFill>
                <a:srgbClr val="000000"/>
              </a:solidFill>
              <a:miter lim="800000"/>
            </a:ln>
          </p:spPr>
          <p:txBody>
            <a:bodyPr/>
            <a:lstStyle/>
            <a:p>
              <a:endParaRPr lang="zh-CN" altLang="en-US"/>
            </a:p>
          </p:txBody>
        </p:sp>
        <p:sp>
          <p:nvSpPr>
            <p:cNvPr id="954427" name="Freeform 64"/>
            <p:cNvSpPr/>
            <p:nvPr/>
          </p:nvSpPr>
          <p:spPr bwMode="auto">
            <a:xfrm>
              <a:off x="1001" y="681"/>
              <a:ext cx="225" cy="133"/>
            </a:xfrm>
            <a:custGeom>
              <a:avLst/>
              <a:gdLst>
                <a:gd name="T0" fmla="*/ 59 w 225"/>
                <a:gd name="T1" fmla="*/ 10 h 133"/>
                <a:gd name="T2" fmla="*/ 34 w 225"/>
                <a:gd name="T3" fmla="*/ 0 h 133"/>
                <a:gd name="T4" fmla="*/ 10 w 225"/>
                <a:gd name="T5" fmla="*/ 25 h 133"/>
                <a:gd name="T6" fmla="*/ 0 w 225"/>
                <a:gd name="T7" fmla="*/ 40 h 133"/>
                <a:gd name="T8" fmla="*/ 186 w 225"/>
                <a:gd name="T9" fmla="*/ 133 h 133"/>
                <a:gd name="T10" fmla="*/ 225 w 225"/>
                <a:gd name="T11" fmla="*/ 89 h 133"/>
                <a:gd name="T12" fmla="*/ 166 w 225"/>
                <a:gd name="T13" fmla="*/ 59 h 133"/>
                <a:gd name="T14" fmla="*/ 122 w 225"/>
                <a:gd name="T15" fmla="*/ 40 h 133"/>
                <a:gd name="T16" fmla="*/ 88 w 225"/>
                <a:gd name="T17" fmla="*/ 20 h 133"/>
                <a:gd name="T18" fmla="*/ 59 w 225"/>
                <a:gd name="T19" fmla="*/ 1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
                <a:gd name="T31" fmla="*/ 0 h 133"/>
                <a:gd name="T32" fmla="*/ 225 w 225"/>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 h="133">
                  <a:moveTo>
                    <a:pt x="59" y="10"/>
                  </a:moveTo>
                  <a:lnTo>
                    <a:pt x="34" y="0"/>
                  </a:lnTo>
                  <a:lnTo>
                    <a:pt x="10" y="25"/>
                  </a:lnTo>
                  <a:lnTo>
                    <a:pt x="0" y="40"/>
                  </a:lnTo>
                  <a:lnTo>
                    <a:pt x="186" y="133"/>
                  </a:lnTo>
                  <a:lnTo>
                    <a:pt x="225" y="89"/>
                  </a:lnTo>
                  <a:lnTo>
                    <a:pt x="166" y="59"/>
                  </a:lnTo>
                  <a:lnTo>
                    <a:pt x="122" y="40"/>
                  </a:lnTo>
                  <a:lnTo>
                    <a:pt x="88" y="20"/>
                  </a:lnTo>
                  <a:lnTo>
                    <a:pt x="59" y="10"/>
                  </a:lnTo>
                  <a:close/>
                </a:path>
              </a:pathLst>
            </a:custGeom>
            <a:solidFill>
              <a:srgbClr val="FFFFFF"/>
            </a:solidFill>
            <a:ln w="0" cmpd="sng">
              <a:solidFill>
                <a:srgbClr val="000000"/>
              </a:solidFill>
              <a:miter lim="800000"/>
            </a:ln>
          </p:spPr>
          <p:txBody>
            <a:bodyPr/>
            <a:lstStyle/>
            <a:p>
              <a:endParaRPr lang="zh-CN" altLang="en-US"/>
            </a:p>
          </p:txBody>
        </p:sp>
        <p:sp>
          <p:nvSpPr>
            <p:cNvPr id="954428" name="Freeform 65"/>
            <p:cNvSpPr/>
            <p:nvPr/>
          </p:nvSpPr>
          <p:spPr bwMode="auto">
            <a:xfrm>
              <a:off x="1270" y="1039"/>
              <a:ext cx="439" cy="98"/>
            </a:xfrm>
            <a:custGeom>
              <a:avLst/>
              <a:gdLst>
                <a:gd name="T0" fmla="*/ 0 w 439"/>
                <a:gd name="T1" fmla="*/ 98 h 98"/>
                <a:gd name="T2" fmla="*/ 19 w 439"/>
                <a:gd name="T3" fmla="*/ 98 h 98"/>
                <a:gd name="T4" fmla="*/ 19 w 439"/>
                <a:gd name="T5" fmla="*/ 64 h 98"/>
                <a:gd name="T6" fmla="*/ 132 w 439"/>
                <a:gd name="T7" fmla="*/ 54 h 98"/>
                <a:gd name="T8" fmla="*/ 136 w 439"/>
                <a:gd name="T9" fmla="*/ 88 h 98"/>
                <a:gd name="T10" fmla="*/ 146 w 439"/>
                <a:gd name="T11" fmla="*/ 88 h 98"/>
                <a:gd name="T12" fmla="*/ 151 w 439"/>
                <a:gd name="T13" fmla="*/ 54 h 98"/>
                <a:gd name="T14" fmla="*/ 244 w 439"/>
                <a:gd name="T15" fmla="*/ 44 h 98"/>
                <a:gd name="T16" fmla="*/ 244 w 439"/>
                <a:gd name="T17" fmla="*/ 79 h 98"/>
                <a:gd name="T18" fmla="*/ 405 w 439"/>
                <a:gd name="T19" fmla="*/ 64 h 98"/>
                <a:gd name="T20" fmla="*/ 410 w 439"/>
                <a:gd name="T21" fmla="*/ 59 h 98"/>
                <a:gd name="T22" fmla="*/ 415 w 439"/>
                <a:gd name="T23" fmla="*/ 59 h 98"/>
                <a:gd name="T24" fmla="*/ 410 w 439"/>
                <a:gd name="T25" fmla="*/ 59 h 98"/>
                <a:gd name="T26" fmla="*/ 400 w 439"/>
                <a:gd name="T27" fmla="*/ 54 h 98"/>
                <a:gd name="T28" fmla="*/ 395 w 439"/>
                <a:gd name="T29" fmla="*/ 49 h 98"/>
                <a:gd name="T30" fmla="*/ 395 w 439"/>
                <a:gd name="T31" fmla="*/ 44 h 98"/>
                <a:gd name="T32" fmla="*/ 395 w 439"/>
                <a:gd name="T33" fmla="*/ 35 h 98"/>
                <a:gd name="T34" fmla="*/ 400 w 439"/>
                <a:gd name="T35" fmla="*/ 35 h 98"/>
                <a:gd name="T36" fmla="*/ 439 w 439"/>
                <a:gd name="T37" fmla="*/ 0 h 98"/>
                <a:gd name="T38" fmla="*/ 415 w 439"/>
                <a:gd name="T39" fmla="*/ 15 h 98"/>
                <a:gd name="T40" fmla="*/ 400 w 439"/>
                <a:gd name="T41" fmla="*/ 10 h 98"/>
                <a:gd name="T42" fmla="*/ 5 w 439"/>
                <a:gd name="T43" fmla="*/ 30 h 98"/>
                <a:gd name="T44" fmla="*/ 0 w 439"/>
                <a:gd name="T45" fmla="*/ 98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9"/>
                <a:gd name="T70" fmla="*/ 0 h 98"/>
                <a:gd name="T71" fmla="*/ 439 w 439"/>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9" h="98">
                  <a:moveTo>
                    <a:pt x="0" y="98"/>
                  </a:moveTo>
                  <a:lnTo>
                    <a:pt x="19" y="98"/>
                  </a:lnTo>
                  <a:lnTo>
                    <a:pt x="19" y="64"/>
                  </a:lnTo>
                  <a:lnTo>
                    <a:pt x="132" y="54"/>
                  </a:lnTo>
                  <a:lnTo>
                    <a:pt x="136" y="88"/>
                  </a:lnTo>
                  <a:lnTo>
                    <a:pt x="146" y="88"/>
                  </a:lnTo>
                  <a:lnTo>
                    <a:pt x="151" y="54"/>
                  </a:lnTo>
                  <a:lnTo>
                    <a:pt x="244" y="44"/>
                  </a:lnTo>
                  <a:lnTo>
                    <a:pt x="244" y="79"/>
                  </a:lnTo>
                  <a:lnTo>
                    <a:pt x="405" y="64"/>
                  </a:lnTo>
                  <a:lnTo>
                    <a:pt x="410" y="59"/>
                  </a:lnTo>
                  <a:lnTo>
                    <a:pt x="415" y="59"/>
                  </a:lnTo>
                  <a:lnTo>
                    <a:pt x="410" y="59"/>
                  </a:lnTo>
                  <a:lnTo>
                    <a:pt x="400" y="54"/>
                  </a:lnTo>
                  <a:lnTo>
                    <a:pt x="395" y="49"/>
                  </a:lnTo>
                  <a:lnTo>
                    <a:pt x="395" y="44"/>
                  </a:lnTo>
                  <a:lnTo>
                    <a:pt x="395" y="35"/>
                  </a:lnTo>
                  <a:lnTo>
                    <a:pt x="400" y="35"/>
                  </a:lnTo>
                  <a:lnTo>
                    <a:pt x="439" y="0"/>
                  </a:lnTo>
                  <a:lnTo>
                    <a:pt x="415" y="15"/>
                  </a:lnTo>
                  <a:lnTo>
                    <a:pt x="400" y="10"/>
                  </a:lnTo>
                  <a:lnTo>
                    <a:pt x="5" y="30"/>
                  </a:lnTo>
                  <a:lnTo>
                    <a:pt x="0" y="98"/>
                  </a:lnTo>
                  <a:close/>
                </a:path>
              </a:pathLst>
            </a:custGeom>
            <a:solidFill>
              <a:srgbClr val="FFFFFF"/>
            </a:solidFill>
            <a:ln w="0" cmpd="sng">
              <a:solidFill>
                <a:srgbClr val="000000"/>
              </a:solidFill>
              <a:miter lim="800000"/>
            </a:ln>
          </p:spPr>
          <p:txBody>
            <a:bodyPr/>
            <a:lstStyle/>
            <a:p>
              <a:endParaRPr lang="zh-CN" altLang="en-US"/>
            </a:p>
          </p:txBody>
        </p:sp>
        <p:sp>
          <p:nvSpPr>
            <p:cNvPr id="954429" name="Freeform 66"/>
            <p:cNvSpPr/>
            <p:nvPr/>
          </p:nvSpPr>
          <p:spPr bwMode="auto">
            <a:xfrm>
              <a:off x="1245" y="917"/>
              <a:ext cx="425" cy="152"/>
            </a:xfrm>
            <a:custGeom>
              <a:avLst/>
              <a:gdLst>
                <a:gd name="T0" fmla="*/ 74 w 425"/>
                <a:gd name="T1" fmla="*/ 5 h 152"/>
                <a:gd name="T2" fmla="*/ 147 w 425"/>
                <a:gd name="T3" fmla="*/ 122 h 152"/>
                <a:gd name="T4" fmla="*/ 127 w 425"/>
                <a:gd name="T5" fmla="*/ 127 h 152"/>
                <a:gd name="T6" fmla="*/ 108 w 425"/>
                <a:gd name="T7" fmla="*/ 137 h 152"/>
                <a:gd name="T8" fmla="*/ 93 w 425"/>
                <a:gd name="T9" fmla="*/ 127 h 152"/>
                <a:gd name="T10" fmla="*/ 0 w 425"/>
                <a:gd name="T11" fmla="*/ 132 h 152"/>
                <a:gd name="T12" fmla="*/ 30 w 425"/>
                <a:gd name="T13" fmla="*/ 152 h 152"/>
                <a:gd name="T14" fmla="*/ 425 w 425"/>
                <a:gd name="T15" fmla="*/ 132 h 152"/>
                <a:gd name="T16" fmla="*/ 420 w 425"/>
                <a:gd name="T17" fmla="*/ 127 h 152"/>
                <a:gd name="T18" fmla="*/ 410 w 425"/>
                <a:gd name="T19" fmla="*/ 127 h 152"/>
                <a:gd name="T20" fmla="*/ 205 w 425"/>
                <a:gd name="T21" fmla="*/ 137 h 152"/>
                <a:gd name="T22" fmla="*/ 142 w 425"/>
                <a:gd name="T23" fmla="*/ 88 h 152"/>
                <a:gd name="T24" fmla="*/ 196 w 425"/>
                <a:gd name="T25" fmla="*/ 83 h 152"/>
                <a:gd name="T26" fmla="*/ 93 w 425"/>
                <a:gd name="T27" fmla="*/ 14 h 152"/>
                <a:gd name="T28" fmla="*/ 196 w 425"/>
                <a:gd name="T29" fmla="*/ 10 h 152"/>
                <a:gd name="T30" fmla="*/ 171 w 425"/>
                <a:gd name="T31" fmla="*/ 0 h 152"/>
                <a:gd name="T32" fmla="*/ 152 w 425"/>
                <a:gd name="T33" fmla="*/ 0 h 152"/>
                <a:gd name="T34" fmla="*/ 142 w 425"/>
                <a:gd name="T35" fmla="*/ 5 h 152"/>
                <a:gd name="T36" fmla="*/ 127 w 425"/>
                <a:gd name="T37" fmla="*/ 10 h 152"/>
                <a:gd name="T38" fmla="*/ 117 w 425"/>
                <a:gd name="T39" fmla="*/ 0 h 152"/>
                <a:gd name="T40" fmla="*/ 74 w 425"/>
                <a:gd name="T41" fmla="*/ 5 h 1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5"/>
                <a:gd name="T64" fmla="*/ 0 h 152"/>
                <a:gd name="T65" fmla="*/ 425 w 425"/>
                <a:gd name="T66" fmla="*/ 152 h 1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5" h="152">
                  <a:moveTo>
                    <a:pt x="74" y="5"/>
                  </a:moveTo>
                  <a:lnTo>
                    <a:pt x="147" y="122"/>
                  </a:lnTo>
                  <a:lnTo>
                    <a:pt x="127" y="127"/>
                  </a:lnTo>
                  <a:lnTo>
                    <a:pt x="108" y="137"/>
                  </a:lnTo>
                  <a:lnTo>
                    <a:pt x="93" y="127"/>
                  </a:lnTo>
                  <a:lnTo>
                    <a:pt x="0" y="132"/>
                  </a:lnTo>
                  <a:lnTo>
                    <a:pt x="30" y="152"/>
                  </a:lnTo>
                  <a:lnTo>
                    <a:pt x="425" y="132"/>
                  </a:lnTo>
                  <a:lnTo>
                    <a:pt x="420" y="127"/>
                  </a:lnTo>
                  <a:lnTo>
                    <a:pt x="410" y="127"/>
                  </a:lnTo>
                  <a:lnTo>
                    <a:pt x="205" y="137"/>
                  </a:lnTo>
                  <a:lnTo>
                    <a:pt x="142" y="88"/>
                  </a:lnTo>
                  <a:lnTo>
                    <a:pt x="196" y="83"/>
                  </a:lnTo>
                  <a:lnTo>
                    <a:pt x="93" y="14"/>
                  </a:lnTo>
                  <a:lnTo>
                    <a:pt x="196" y="10"/>
                  </a:lnTo>
                  <a:lnTo>
                    <a:pt x="171" y="0"/>
                  </a:lnTo>
                  <a:lnTo>
                    <a:pt x="152" y="0"/>
                  </a:lnTo>
                  <a:lnTo>
                    <a:pt x="142" y="5"/>
                  </a:lnTo>
                  <a:lnTo>
                    <a:pt x="127" y="10"/>
                  </a:lnTo>
                  <a:lnTo>
                    <a:pt x="117" y="0"/>
                  </a:lnTo>
                  <a:lnTo>
                    <a:pt x="74" y="5"/>
                  </a:lnTo>
                  <a:close/>
                </a:path>
              </a:pathLst>
            </a:custGeom>
            <a:solidFill>
              <a:srgbClr val="FFFFFF"/>
            </a:solidFill>
            <a:ln w="0" cmpd="sng">
              <a:solidFill>
                <a:srgbClr val="000000"/>
              </a:solidFill>
              <a:miter lim="800000"/>
            </a:ln>
          </p:spPr>
          <p:txBody>
            <a:bodyPr/>
            <a:lstStyle/>
            <a:p>
              <a:endParaRPr lang="zh-CN" altLang="en-US"/>
            </a:p>
          </p:txBody>
        </p:sp>
        <p:sp>
          <p:nvSpPr>
            <p:cNvPr id="954430" name="Freeform 67"/>
            <p:cNvSpPr/>
            <p:nvPr/>
          </p:nvSpPr>
          <p:spPr bwMode="auto">
            <a:xfrm>
              <a:off x="1338" y="927"/>
              <a:ext cx="317" cy="127"/>
            </a:xfrm>
            <a:custGeom>
              <a:avLst/>
              <a:gdLst>
                <a:gd name="T0" fmla="*/ 103 w 317"/>
                <a:gd name="T1" fmla="*/ 0 h 127"/>
                <a:gd name="T2" fmla="*/ 0 w 317"/>
                <a:gd name="T3" fmla="*/ 4 h 127"/>
                <a:gd name="T4" fmla="*/ 103 w 317"/>
                <a:gd name="T5" fmla="*/ 73 h 127"/>
                <a:gd name="T6" fmla="*/ 49 w 317"/>
                <a:gd name="T7" fmla="*/ 78 h 127"/>
                <a:gd name="T8" fmla="*/ 112 w 317"/>
                <a:gd name="T9" fmla="*/ 127 h 127"/>
                <a:gd name="T10" fmla="*/ 317 w 317"/>
                <a:gd name="T11" fmla="*/ 117 h 127"/>
                <a:gd name="T12" fmla="*/ 317 w 317"/>
                <a:gd name="T13" fmla="*/ 112 h 127"/>
                <a:gd name="T14" fmla="*/ 103 w 317"/>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127"/>
                <a:gd name="T26" fmla="*/ 317 w 317"/>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127">
                  <a:moveTo>
                    <a:pt x="103" y="0"/>
                  </a:moveTo>
                  <a:lnTo>
                    <a:pt x="0" y="4"/>
                  </a:lnTo>
                  <a:lnTo>
                    <a:pt x="103" y="73"/>
                  </a:lnTo>
                  <a:lnTo>
                    <a:pt x="49" y="78"/>
                  </a:lnTo>
                  <a:lnTo>
                    <a:pt x="112" y="127"/>
                  </a:lnTo>
                  <a:lnTo>
                    <a:pt x="317" y="117"/>
                  </a:lnTo>
                  <a:lnTo>
                    <a:pt x="317" y="112"/>
                  </a:lnTo>
                  <a:lnTo>
                    <a:pt x="103" y="0"/>
                  </a:lnTo>
                  <a:close/>
                </a:path>
              </a:pathLst>
            </a:custGeom>
            <a:solidFill>
              <a:srgbClr val="FFFFFF"/>
            </a:solidFill>
            <a:ln w="0" cmpd="sng">
              <a:solidFill>
                <a:srgbClr val="000000"/>
              </a:solidFill>
              <a:miter lim="800000"/>
            </a:ln>
          </p:spPr>
          <p:txBody>
            <a:bodyPr/>
            <a:lstStyle/>
            <a:p>
              <a:endParaRPr lang="zh-CN" altLang="en-US"/>
            </a:p>
          </p:txBody>
        </p:sp>
        <p:sp>
          <p:nvSpPr>
            <p:cNvPr id="954431" name="Freeform 68"/>
            <p:cNvSpPr/>
            <p:nvPr/>
          </p:nvSpPr>
          <p:spPr bwMode="auto">
            <a:xfrm>
              <a:off x="1187" y="770"/>
              <a:ext cx="205" cy="284"/>
            </a:xfrm>
            <a:custGeom>
              <a:avLst/>
              <a:gdLst>
                <a:gd name="T0" fmla="*/ 48 w 205"/>
                <a:gd name="T1" fmla="*/ 5 h 284"/>
                <a:gd name="T2" fmla="*/ 39 w 205"/>
                <a:gd name="T3" fmla="*/ 0 h 284"/>
                <a:gd name="T4" fmla="*/ 0 w 205"/>
                <a:gd name="T5" fmla="*/ 44 h 284"/>
                <a:gd name="T6" fmla="*/ 132 w 205"/>
                <a:gd name="T7" fmla="*/ 225 h 284"/>
                <a:gd name="T8" fmla="*/ 166 w 205"/>
                <a:gd name="T9" fmla="*/ 284 h 284"/>
                <a:gd name="T10" fmla="*/ 185 w 205"/>
                <a:gd name="T11" fmla="*/ 274 h 284"/>
                <a:gd name="T12" fmla="*/ 205 w 205"/>
                <a:gd name="T13" fmla="*/ 269 h 284"/>
                <a:gd name="T14" fmla="*/ 132 w 205"/>
                <a:gd name="T15" fmla="*/ 152 h 284"/>
                <a:gd name="T16" fmla="*/ 97 w 205"/>
                <a:gd name="T17" fmla="*/ 88 h 284"/>
                <a:gd name="T18" fmla="*/ 48 w 205"/>
                <a:gd name="T19" fmla="*/ 5 h 2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84"/>
                <a:gd name="T32" fmla="*/ 205 w 205"/>
                <a:gd name="T33" fmla="*/ 284 h 2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84">
                  <a:moveTo>
                    <a:pt x="48" y="5"/>
                  </a:moveTo>
                  <a:lnTo>
                    <a:pt x="39" y="0"/>
                  </a:lnTo>
                  <a:lnTo>
                    <a:pt x="0" y="44"/>
                  </a:lnTo>
                  <a:lnTo>
                    <a:pt x="132" y="225"/>
                  </a:lnTo>
                  <a:lnTo>
                    <a:pt x="166" y="284"/>
                  </a:lnTo>
                  <a:lnTo>
                    <a:pt x="185" y="274"/>
                  </a:lnTo>
                  <a:lnTo>
                    <a:pt x="205" y="269"/>
                  </a:lnTo>
                  <a:lnTo>
                    <a:pt x="132" y="152"/>
                  </a:lnTo>
                  <a:lnTo>
                    <a:pt x="97" y="88"/>
                  </a:lnTo>
                  <a:lnTo>
                    <a:pt x="48" y="5"/>
                  </a:lnTo>
                  <a:close/>
                </a:path>
              </a:pathLst>
            </a:custGeom>
            <a:solidFill>
              <a:srgbClr val="FFFFFF"/>
            </a:solidFill>
            <a:ln w="0" cmpd="sng">
              <a:solidFill>
                <a:srgbClr val="000000"/>
              </a:solidFill>
              <a:miter lim="800000"/>
            </a:ln>
          </p:spPr>
          <p:txBody>
            <a:bodyPr/>
            <a:lstStyle/>
            <a:p>
              <a:endParaRPr lang="zh-CN" altLang="en-US"/>
            </a:p>
          </p:txBody>
        </p:sp>
        <p:sp>
          <p:nvSpPr>
            <p:cNvPr id="954432" name="Freeform 69"/>
            <p:cNvSpPr/>
            <p:nvPr/>
          </p:nvSpPr>
          <p:spPr bwMode="auto">
            <a:xfrm>
              <a:off x="1099" y="931"/>
              <a:ext cx="176" cy="206"/>
            </a:xfrm>
            <a:custGeom>
              <a:avLst/>
              <a:gdLst>
                <a:gd name="T0" fmla="*/ 146 w 176"/>
                <a:gd name="T1" fmla="*/ 94 h 206"/>
                <a:gd name="T2" fmla="*/ 5 w 176"/>
                <a:gd name="T3" fmla="*/ 0 h 206"/>
                <a:gd name="T4" fmla="*/ 0 w 176"/>
                <a:gd name="T5" fmla="*/ 89 h 206"/>
                <a:gd name="T6" fmla="*/ 171 w 176"/>
                <a:gd name="T7" fmla="*/ 206 h 206"/>
                <a:gd name="T8" fmla="*/ 176 w 176"/>
                <a:gd name="T9" fmla="*/ 138 h 206"/>
                <a:gd name="T10" fmla="*/ 146 w 176"/>
                <a:gd name="T11" fmla="*/ 118 h 206"/>
                <a:gd name="T12" fmla="*/ 146 w 176"/>
                <a:gd name="T13" fmla="*/ 113 h 206"/>
                <a:gd name="T14" fmla="*/ 146 w 176"/>
                <a:gd name="T15" fmla="*/ 94 h 206"/>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206"/>
                <a:gd name="T26" fmla="*/ 176 w 176"/>
                <a:gd name="T27" fmla="*/ 206 h 2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206">
                  <a:moveTo>
                    <a:pt x="146" y="94"/>
                  </a:moveTo>
                  <a:lnTo>
                    <a:pt x="5" y="0"/>
                  </a:lnTo>
                  <a:lnTo>
                    <a:pt x="0" y="89"/>
                  </a:lnTo>
                  <a:lnTo>
                    <a:pt x="171" y="206"/>
                  </a:lnTo>
                  <a:lnTo>
                    <a:pt x="176" y="138"/>
                  </a:lnTo>
                  <a:lnTo>
                    <a:pt x="146" y="118"/>
                  </a:lnTo>
                  <a:lnTo>
                    <a:pt x="146" y="113"/>
                  </a:lnTo>
                  <a:lnTo>
                    <a:pt x="146" y="94"/>
                  </a:lnTo>
                  <a:close/>
                </a:path>
              </a:pathLst>
            </a:custGeom>
            <a:solidFill>
              <a:srgbClr val="FFFFFF"/>
            </a:solidFill>
            <a:ln w="0" cmpd="sng">
              <a:solidFill>
                <a:srgbClr val="000000"/>
              </a:solidFill>
              <a:miter lim="800000"/>
            </a:ln>
          </p:spPr>
          <p:txBody>
            <a:bodyPr/>
            <a:lstStyle/>
            <a:p>
              <a:endParaRPr lang="zh-CN" altLang="en-US"/>
            </a:p>
          </p:txBody>
        </p:sp>
        <p:sp>
          <p:nvSpPr>
            <p:cNvPr id="954433" name="Freeform 70"/>
            <p:cNvSpPr/>
            <p:nvPr/>
          </p:nvSpPr>
          <p:spPr bwMode="auto">
            <a:xfrm>
              <a:off x="1104" y="927"/>
              <a:ext cx="200" cy="98"/>
            </a:xfrm>
            <a:custGeom>
              <a:avLst/>
              <a:gdLst>
                <a:gd name="T0" fmla="*/ 200 w 200"/>
                <a:gd name="T1" fmla="*/ 93 h 98"/>
                <a:gd name="T2" fmla="*/ 58 w 200"/>
                <a:gd name="T3" fmla="*/ 0 h 98"/>
                <a:gd name="T4" fmla="*/ 0 w 200"/>
                <a:gd name="T5" fmla="*/ 4 h 98"/>
                <a:gd name="T6" fmla="*/ 141 w 200"/>
                <a:gd name="T7" fmla="*/ 98 h 98"/>
                <a:gd name="T8" fmla="*/ 200 w 200"/>
                <a:gd name="T9" fmla="*/ 93 h 98"/>
                <a:gd name="T10" fmla="*/ 0 60000 65536"/>
                <a:gd name="T11" fmla="*/ 0 60000 65536"/>
                <a:gd name="T12" fmla="*/ 0 60000 65536"/>
                <a:gd name="T13" fmla="*/ 0 60000 65536"/>
                <a:gd name="T14" fmla="*/ 0 60000 65536"/>
                <a:gd name="T15" fmla="*/ 0 w 200"/>
                <a:gd name="T16" fmla="*/ 0 h 98"/>
                <a:gd name="T17" fmla="*/ 200 w 200"/>
                <a:gd name="T18" fmla="*/ 98 h 98"/>
              </a:gdLst>
              <a:ahLst/>
              <a:cxnLst>
                <a:cxn ang="T10">
                  <a:pos x="T0" y="T1"/>
                </a:cxn>
                <a:cxn ang="T11">
                  <a:pos x="T2" y="T3"/>
                </a:cxn>
                <a:cxn ang="T12">
                  <a:pos x="T4" y="T5"/>
                </a:cxn>
                <a:cxn ang="T13">
                  <a:pos x="T6" y="T7"/>
                </a:cxn>
                <a:cxn ang="T14">
                  <a:pos x="T8" y="T9"/>
                </a:cxn>
              </a:cxnLst>
              <a:rect l="T15" t="T16" r="T17" b="T18"/>
              <a:pathLst>
                <a:path w="200" h="98">
                  <a:moveTo>
                    <a:pt x="200" y="93"/>
                  </a:moveTo>
                  <a:lnTo>
                    <a:pt x="58" y="0"/>
                  </a:lnTo>
                  <a:lnTo>
                    <a:pt x="0" y="4"/>
                  </a:lnTo>
                  <a:lnTo>
                    <a:pt x="141" y="98"/>
                  </a:lnTo>
                  <a:lnTo>
                    <a:pt x="200" y="93"/>
                  </a:lnTo>
                  <a:close/>
                </a:path>
              </a:pathLst>
            </a:custGeom>
            <a:solidFill>
              <a:srgbClr val="FFFFFF"/>
            </a:solidFill>
            <a:ln w="0" cmpd="sng">
              <a:solidFill>
                <a:srgbClr val="000000"/>
              </a:solidFill>
              <a:miter lim="800000"/>
            </a:ln>
          </p:spPr>
          <p:txBody>
            <a:bodyPr/>
            <a:lstStyle/>
            <a:p>
              <a:endParaRPr lang="zh-CN" altLang="en-US"/>
            </a:p>
          </p:txBody>
        </p:sp>
        <p:sp>
          <p:nvSpPr>
            <p:cNvPr id="954434" name="Freeform 71"/>
            <p:cNvSpPr/>
            <p:nvPr/>
          </p:nvSpPr>
          <p:spPr bwMode="auto">
            <a:xfrm>
              <a:off x="1289" y="1093"/>
              <a:ext cx="117" cy="44"/>
            </a:xfrm>
            <a:custGeom>
              <a:avLst/>
              <a:gdLst>
                <a:gd name="T0" fmla="*/ 0 w 117"/>
                <a:gd name="T1" fmla="*/ 44 h 44"/>
                <a:gd name="T2" fmla="*/ 117 w 117"/>
                <a:gd name="T3" fmla="*/ 34 h 44"/>
                <a:gd name="T4" fmla="*/ 113 w 117"/>
                <a:gd name="T5" fmla="*/ 0 h 44"/>
                <a:gd name="T6" fmla="*/ 0 w 117"/>
                <a:gd name="T7" fmla="*/ 10 h 44"/>
                <a:gd name="T8" fmla="*/ 0 w 117"/>
                <a:gd name="T9" fmla="*/ 44 h 44"/>
                <a:gd name="T10" fmla="*/ 0 60000 65536"/>
                <a:gd name="T11" fmla="*/ 0 60000 65536"/>
                <a:gd name="T12" fmla="*/ 0 60000 65536"/>
                <a:gd name="T13" fmla="*/ 0 60000 65536"/>
                <a:gd name="T14" fmla="*/ 0 60000 65536"/>
                <a:gd name="T15" fmla="*/ 0 w 117"/>
                <a:gd name="T16" fmla="*/ 0 h 44"/>
                <a:gd name="T17" fmla="*/ 117 w 117"/>
                <a:gd name="T18" fmla="*/ 44 h 44"/>
              </a:gdLst>
              <a:ahLst/>
              <a:cxnLst>
                <a:cxn ang="T10">
                  <a:pos x="T0" y="T1"/>
                </a:cxn>
                <a:cxn ang="T11">
                  <a:pos x="T2" y="T3"/>
                </a:cxn>
                <a:cxn ang="T12">
                  <a:pos x="T4" y="T5"/>
                </a:cxn>
                <a:cxn ang="T13">
                  <a:pos x="T6" y="T7"/>
                </a:cxn>
                <a:cxn ang="T14">
                  <a:pos x="T8" y="T9"/>
                </a:cxn>
              </a:cxnLst>
              <a:rect l="T15" t="T16" r="T17" b="T18"/>
              <a:pathLst>
                <a:path w="117" h="44">
                  <a:moveTo>
                    <a:pt x="0" y="44"/>
                  </a:moveTo>
                  <a:lnTo>
                    <a:pt x="117" y="34"/>
                  </a:lnTo>
                  <a:lnTo>
                    <a:pt x="113" y="0"/>
                  </a:lnTo>
                  <a:lnTo>
                    <a:pt x="0" y="10"/>
                  </a:lnTo>
                  <a:lnTo>
                    <a:pt x="0" y="44"/>
                  </a:lnTo>
                  <a:close/>
                </a:path>
              </a:pathLst>
            </a:custGeom>
            <a:solidFill>
              <a:srgbClr val="FFFFFF"/>
            </a:solidFill>
            <a:ln w="0" cmpd="sng">
              <a:solidFill>
                <a:srgbClr val="000000"/>
              </a:solidFill>
              <a:miter lim="800000"/>
            </a:ln>
          </p:spPr>
          <p:txBody>
            <a:bodyPr/>
            <a:lstStyle/>
            <a:p>
              <a:endParaRPr lang="zh-CN" altLang="en-US"/>
            </a:p>
          </p:txBody>
        </p:sp>
        <p:sp>
          <p:nvSpPr>
            <p:cNvPr id="954435" name="Freeform 72"/>
            <p:cNvSpPr/>
            <p:nvPr/>
          </p:nvSpPr>
          <p:spPr bwMode="auto">
            <a:xfrm>
              <a:off x="1416" y="1083"/>
              <a:ext cx="98" cy="44"/>
            </a:xfrm>
            <a:custGeom>
              <a:avLst/>
              <a:gdLst>
                <a:gd name="T0" fmla="*/ 98 w 98"/>
                <a:gd name="T1" fmla="*/ 35 h 44"/>
                <a:gd name="T2" fmla="*/ 98 w 98"/>
                <a:gd name="T3" fmla="*/ 0 h 44"/>
                <a:gd name="T4" fmla="*/ 5 w 98"/>
                <a:gd name="T5" fmla="*/ 10 h 44"/>
                <a:gd name="T6" fmla="*/ 0 w 98"/>
                <a:gd name="T7" fmla="*/ 44 h 44"/>
                <a:gd name="T8" fmla="*/ 98 w 98"/>
                <a:gd name="T9" fmla="*/ 35 h 44"/>
                <a:gd name="T10" fmla="*/ 0 60000 65536"/>
                <a:gd name="T11" fmla="*/ 0 60000 65536"/>
                <a:gd name="T12" fmla="*/ 0 60000 65536"/>
                <a:gd name="T13" fmla="*/ 0 60000 65536"/>
                <a:gd name="T14" fmla="*/ 0 60000 65536"/>
                <a:gd name="T15" fmla="*/ 0 w 98"/>
                <a:gd name="T16" fmla="*/ 0 h 44"/>
                <a:gd name="T17" fmla="*/ 98 w 98"/>
                <a:gd name="T18" fmla="*/ 44 h 44"/>
              </a:gdLst>
              <a:ahLst/>
              <a:cxnLst>
                <a:cxn ang="T10">
                  <a:pos x="T0" y="T1"/>
                </a:cxn>
                <a:cxn ang="T11">
                  <a:pos x="T2" y="T3"/>
                </a:cxn>
                <a:cxn ang="T12">
                  <a:pos x="T4" y="T5"/>
                </a:cxn>
                <a:cxn ang="T13">
                  <a:pos x="T6" y="T7"/>
                </a:cxn>
                <a:cxn ang="T14">
                  <a:pos x="T8" y="T9"/>
                </a:cxn>
              </a:cxnLst>
              <a:rect l="T15" t="T16" r="T17" b="T18"/>
              <a:pathLst>
                <a:path w="98" h="44">
                  <a:moveTo>
                    <a:pt x="98" y="35"/>
                  </a:moveTo>
                  <a:lnTo>
                    <a:pt x="98" y="0"/>
                  </a:lnTo>
                  <a:lnTo>
                    <a:pt x="5" y="10"/>
                  </a:lnTo>
                  <a:lnTo>
                    <a:pt x="0" y="44"/>
                  </a:lnTo>
                  <a:lnTo>
                    <a:pt x="98" y="35"/>
                  </a:lnTo>
                  <a:close/>
                </a:path>
              </a:pathLst>
            </a:custGeom>
            <a:solidFill>
              <a:srgbClr val="FFFFFF"/>
            </a:solidFill>
            <a:ln w="0" cmpd="sng">
              <a:solidFill>
                <a:srgbClr val="000000"/>
              </a:solidFill>
              <a:miter lim="800000"/>
            </a:ln>
          </p:spPr>
          <p:txBody>
            <a:bodyPr/>
            <a:lstStyle/>
            <a:p>
              <a:endParaRPr lang="zh-CN" altLang="en-US"/>
            </a:p>
          </p:txBody>
        </p:sp>
        <p:sp>
          <p:nvSpPr>
            <p:cNvPr id="954436" name="Freeform 73"/>
            <p:cNvSpPr/>
            <p:nvPr/>
          </p:nvSpPr>
          <p:spPr bwMode="auto">
            <a:xfrm>
              <a:off x="1245" y="1020"/>
              <a:ext cx="93" cy="29"/>
            </a:xfrm>
            <a:custGeom>
              <a:avLst/>
              <a:gdLst>
                <a:gd name="T0" fmla="*/ 93 w 93"/>
                <a:gd name="T1" fmla="*/ 24 h 29"/>
                <a:gd name="T2" fmla="*/ 59 w 93"/>
                <a:gd name="T3" fmla="*/ 0 h 29"/>
                <a:gd name="T4" fmla="*/ 0 w 93"/>
                <a:gd name="T5" fmla="*/ 5 h 29"/>
                <a:gd name="T6" fmla="*/ 0 w 93"/>
                <a:gd name="T7" fmla="*/ 24 h 29"/>
                <a:gd name="T8" fmla="*/ 0 w 93"/>
                <a:gd name="T9" fmla="*/ 29 h 29"/>
                <a:gd name="T10" fmla="*/ 93 w 93"/>
                <a:gd name="T11" fmla="*/ 24 h 29"/>
                <a:gd name="T12" fmla="*/ 0 60000 65536"/>
                <a:gd name="T13" fmla="*/ 0 60000 65536"/>
                <a:gd name="T14" fmla="*/ 0 60000 65536"/>
                <a:gd name="T15" fmla="*/ 0 60000 65536"/>
                <a:gd name="T16" fmla="*/ 0 60000 65536"/>
                <a:gd name="T17" fmla="*/ 0 60000 65536"/>
                <a:gd name="T18" fmla="*/ 0 w 93"/>
                <a:gd name="T19" fmla="*/ 0 h 29"/>
                <a:gd name="T20" fmla="*/ 93 w 9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93" h="29">
                  <a:moveTo>
                    <a:pt x="93" y="24"/>
                  </a:moveTo>
                  <a:lnTo>
                    <a:pt x="59" y="0"/>
                  </a:lnTo>
                  <a:lnTo>
                    <a:pt x="0" y="5"/>
                  </a:lnTo>
                  <a:lnTo>
                    <a:pt x="0" y="24"/>
                  </a:lnTo>
                  <a:lnTo>
                    <a:pt x="0" y="29"/>
                  </a:lnTo>
                  <a:lnTo>
                    <a:pt x="93" y="24"/>
                  </a:lnTo>
                  <a:close/>
                </a:path>
              </a:pathLst>
            </a:custGeom>
            <a:solidFill>
              <a:srgbClr val="FFFFFF"/>
            </a:solidFill>
            <a:ln w="0" cmpd="sng">
              <a:solidFill>
                <a:srgbClr val="000000"/>
              </a:solidFill>
              <a:miter lim="800000"/>
            </a:ln>
          </p:spPr>
          <p:txBody>
            <a:bodyPr/>
            <a:lstStyle/>
            <a:p>
              <a:endParaRPr lang="zh-CN" altLang="en-US"/>
            </a:p>
          </p:txBody>
        </p:sp>
        <p:sp>
          <p:nvSpPr>
            <p:cNvPr id="954437" name="Freeform 74"/>
            <p:cNvSpPr/>
            <p:nvPr/>
          </p:nvSpPr>
          <p:spPr bwMode="auto">
            <a:xfrm>
              <a:off x="1397" y="892"/>
              <a:ext cx="498" cy="152"/>
            </a:xfrm>
            <a:custGeom>
              <a:avLst/>
              <a:gdLst>
                <a:gd name="T0" fmla="*/ 83 w 498"/>
                <a:gd name="T1" fmla="*/ 15 h 152"/>
                <a:gd name="T2" fmla="*/ 68 w 498"/>
                <a:gd name="T3" fmla="*/ 15 h 152"/>
                <a:gd name="T4" fmla="*/ 34 w 498"/>
                <a:gd name="T5" fmla="*/ 20 h 152"/>
                <a:gd name="T6" fmla="*/ 14 w 498"/>
                <a:gd name="T7" fmla="*/ 15 h 152"/>
                <a:gd name="T8" fmla="*/ 0 w 498"/>
                <a:gd name="T9" fmla="*/ 25 h 152"/>
                <a:gd name="T10" fmla="*/ 19 w 498"/>
                <a:gd name="T11" fmla="*/ 25 h 152"/>
                <a:gd name="T12" fmla="*/ 44 w 498"/>
                <a:gd name="T13" fmla="*/ 35 h 152"/>
                <a:gd name="T14" fmla="*/ 258 w 498"/>
                <a:gd name="T15" fmla="*/ 147 h 152"/>
                <a:gd name="T16" fmla="*/ 258 w 498"/>
                <a:gd name="T17" fmla="*/ 152 h 152"/>
                <a:gd name="T18" fmla="*/ 268 w 498"/>
                <a:gd name="T19" fmla="*/ 152 h 152"/>
                <a:gd name="T20" fmla="*/ 283 w 498"/>
                <a:gd name="T21" fmla="*/ 133 h 152"/>
                <a:gd name="T22" fmla="*/ 327 w 498"/>
                <a:gd name="T23" fmla="*/ 108 h 152"/>
                <a:gd name="T24" fmla="*/ 366 w 498"/>
                <a:gd name="T25" fmla="*/ 93 h 152"/>
                <a:gd name="T26" fmla="*/ 415 w 498"/>
                <a:gd name="T27" fmla="*/ 103 h 152"/>
                <a:gd name="T28" fmla="*/ 488 w 498"/>
                <a:gd name="T29" fmla="*/ 113 h 152"/>
                <a:gd name="T30" fmla="*/ 483 w 498"/>
                <a:gd name="T31" fmla="*/ 103 h 152"/>
                <a:gd name="T32" fmla="*/ 498 w 498"/>
                <a:gd name="T33" fmla="*/ 98 h 152"/>
                <a:gd name="T34" fmla="*/ 493 w 498"/>
                <a:gd name="T35" fmla="*/ 88 h 152"/>
                <a:gd name="T36" fmla="*/ 449 w 498"/>
                <a:gd name="T37" fmla="*/ 74 h 152"/>
                <a:gd name="T38" fmla="*/ 268 w 498"/>
                <a:gd name="T39" fmla="*/ 0 h 152"/>
                <a:gd name="T40" fmla="*/ 229 w 498"/>
                <a:gd name="T41" fmla="*/ 20 h 152"/>
                <a:gd name="T42" fmla="*/ 210 w 498"/>
                <a:gd name="T43" fmla="*/ 15 h 152"/>
                <a:gd name="T44" fmla="*/ 195 w 498"/>
                <a:gd name="T45" fmla="*/ 30 h 152"/>
                <a:gd name="T46" fmla="*/ 151 w 498"/>
                <a:gd name="T47" fmla="*/ 25 h 152"/>
                <a:gd name="T48" fmla="*/ 83 w 498"/>
                <a:gd name="T49" fmla="*/ 15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8"/>
                <a:gd name="T76" fmla="*/ 0 h 152"/>
                <a:gd name="T77" fmla="*/ 498 w 498"/>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8" h="152">
                  <a:moveTo>
                    <a:pt x="83" y="15"/>
                  </a:moveTo>
                  <a:lnTo>
                    <a:pt x="68" y="15"/>
                  </a:lnTo>
                  <a:lnTo>
                    <a:pt x="34" y="20"/>
                  </a:lnTo>
                  <a:lnTo>
                    <a:pt x="14" y="15"/>
                  </a:lnTo>
                  <a:lnTo>
                    <a:pt x="0" y="25"/>
                  </a:lnTo>
                  <a:lnTo>
                    <a:pt x="19" y="25"/>
                  </a:lnTo>
                  <a:lnTo>
                    <a:pt x="44" y="35"/>
                  </a:lnTo>
                  <a:lnTo>
                    <a:pt x="258" y="147"/>
                  </a:lnTo>
                  <a:lnTo>
                    <a:pt x="258" y="152"/>
                  </a:lnTo>
                  <a:lnTo>
                    <a:pt x="268" y="152"/>
                  </a:lnTo>
                  <a:lnTo>
                    <a:pt x="283" y="133"/>
                  </a:lnTo>
                  <a:lnTo>
                    <a:pt x="327" y="108"/>
                  </a:lnTo>
                  <a:lnTo>
                    <a:pt x="366" y="93"/>
                  </a:lnTo>
                  <a:lnTo>
                    <a:pt x="415" y="103"/>
                  </a:lnTo>
                  <a:lnTo>
                    <a:pt x="488" y="113"/>
                  </a:lnTo>
                  <a:lnTo>
                    <a:pt x="483" y="103"/>
                  </a:lnTo>
                  <a:lnTo>
                    <a:pt x="498" y="98"/>
                  </a:lnTo>
                  <a:lnTo>
                    <a:pt x="493" y="88"/>
                  </a:lnTo>
                  <a:lnTo>
                    <a:pt x="449" y="74"/>
                  </a:lnTo>
                  <a:lnTo>
                    <a:pt x="268" y="0"/>
                  </a:lnTo>
                  <a:lnTo>
                    <a:pt x="229" y="20"/>
                  </a:lnTo>
                  <a:lnTo>
                    <a:pt x="210" y="15"/>
                  </a:lnTo>
                  <a:lnTo>
                    <a:pt x="195" y="30"/>
                  </a:lnTo>
                  <a:lnTo>
                    <a:pt x="151" y="25"/>
                  </a:lnTo>
                  <a:lnTo>
                    <a:pt x="83" y="15"/>
                  </a:lnTo>
                  <a:close/>
                </a:path>
              </a:pathLst>
            </a:custGeom>
            <a:solidFill>
              <a:srgbClr val="FFC080"/>
            </a:solidFill>
            <a:ln w="0" cmpd="sng">
              <a:solidFill>
                <a:srgbClr val="000000"/>
              </a:solidFill>
              <a:miter lim="800000"/>
            </a:ln>
          </p:spPr>
          <p:txBody>
            <a:bodyPr/>
            <a:lstStyle/>
            <a:p>
              <a:endParaRPr lang="zh-CN" altLang="en-US"/>
            </a:p>
          </p:txBody>
        </p:sp>
        <p:sp>
          <p:nvSpPr>
            <p:cNvPr id="954438" name="Freeform 75"/>
            <p:cNvSpPr/>
            <p:nvPr/>
          </p:nvSpPr>
          <p:spPr bwMode="auto">
            <a:xfrm>
              <a:off x="1524" y="593"/>
              <a:ext cx="366" cy="387"/>
            </a:xfrm>
            <a:custGeom>
              <a:avLst/>
              <a:gdLst>
                <a:gd name="T0" fmla="*/ 278 w 366"/>
                <a:gd name="T1" fmla="*/ 10 h 387"/>
                <a:gd name="T2" fmla="*/ 268 w 366"/>
                <a:gd name="T3" fmla="*/ 0 h 387"/>
                <a:gd name="T4" fmla="*/ 249 w 366"/>
                <a:gd name="T5" fmla="*/ 30 h 387"/>
                <a:gd name="T6" fmla="*/ 249 w 366"/>
                <a:gd name="T7" fmla="*/ 64 h 387"/>
                <a:gd name="T8" fmla="*/ 244 w 366"/>
                <a:gd name="T9" fmla="*/ 93 h 387"/>
                <a:gd name="T10" fmla="*/ 239 w 366"/>
                <a:gd name="T11" fmla="*/ 157 h 387"/>
                <a:gd name="T12" fmla="*/ 200 w 366"/>
                <a:gd name="T13" fmla="*/ 196 h 387"/>
                <a:gd name="T14" fmla="*/ 205 w 366"/>
                <a:gd name="T15" fmla="*/ 206 h 387"/>
                <a:gd name="T16" fmla="*/ 210 w 366"/>
                <a:gd name="T17" fmla="*/ 216 h 387"/>
                <a:gd name="T18" fmla="*/ 136 w 366"/>
                <a:gd name="T19" fmla="*/ 216 h 387"/>
                <a:gd name="T20" fmla="*/ 131 w 366"/>
                <a:gd name="T21" fmla="*/ 226 h 387"/>
                <a:gd name="T22" fmla="*/ 83 w 366"/>
                <a:gd name="T23" fmla="*/ 226 h 387"/>
                <a:gd name="T24" fmla="*/ 78 w 366"/>
                <a:gd name="T25" fmla="*/ 235 h 387"/>
                <a:gd name="T26" fmla="*/ 4 w 366"/>
                <a:gd name="T27" fmla="*/ 240 h 387"/>
                <a:gd name="T28" fmla="*/ 0 w 366"/>
                <a:gd name="T29" fmla="*/ 245 h 387"/>
                <a:gd name="T30" fmla="*/ 4 w 366"/>
                <a:gd name="T31" fmla="*/ 250 h 387"/>
                <a:gd name="T32" fmla="*/ 19 w 366"/>
                <a:gd name="T33" fmla="*/ 280 h 387"/>
                <a:gd name="T34" fmla="*/ 29 w 366"/>
                <a:gd name="T35" fmla="*/ 304 h 387"/>
                <a:gd name="T36" fmla="*/ 24 w 366"/>
                <a:gd name="T37" fmla="*/ 324 h 387"/>
                <a:gd name="T38" fmla="*/ 68 w 366"/>
                <a:gd name="T39" fmla="*/ 329 h 387"/>
                <a:gd name="T40" fmla="*/ 83 w 366"/>
                <a:gd name="T41" fmla="*/ 314 h 387"/>
                <a:gd name="T42" fmla="*/ 102 w 366"/>
                <a:gd name="T43" fmla="*/ 319 h 387"/>
                <a:gd name="T44" fmla="*/ 141 w 366"/>
                <a:gd name="T45" fmla="*/ 299 h 387"/>
                <a:gd name="T46" fmla="*/ 322 w 366"/>
                <a:gd name="T47" fmla="*/ 373 h 387"/>
                <a:gd name="T48" fmla="*/ 268 w 366"/>
                <a:gd name="T49" fmla="*/ 270 h 387"/>
                <a:gd name="T50" fmla="*/ 268 w 366"/>
                <a:gd name="T51" fmla="*/ 133 h 387"/>
                <a:gd name="T52" fmla="*/ 278 w 366"/>
                <a:gd name="T53" fmla="*/ 245 h 387"/>
                <a:gd name="T54" fmla="*/ 322 w 366"/>
                <a:gd name="T55" fmla="*/ 334 h 387"/>
                <a:gd name="T56" fmla="*/ 322 w 366"/>
                <a:gd name="T57" fmla="*/ 373 h 387"/>
                <a:gd name="T58" fmla="*/ 366 w 366"/>
                <a:gd name="T59" fmla="*/ 387 h 387"/>
                <a:gd name="T60" fmla="*/ 317 w 366"/>
                <a:gd name="T61" fmla="*/ 265 h 387"/>
                <a:gd name="T62" fmla="*/ 307 w 366"/>
                <a:gd name="T63" fmla="*/ 118 h 387"/>
                <a:gd name="T64" fmla="*/ 297 w 366"/>
                <a:gd name="T65" fmla="*/ 93 h 387"/>
                <a:gd name="T66" fmla="*/ 293 w 366"/>
                <a:gd name="T67" fmla="*/ 69 h 387"/>
                <a:gd name="T68" fmla="*/ 293 w 366"/>
                <a:gd name="T69" fmla="*/ 34 h 387"/>
                <a:gd name="T70" fmla="*/ 278 w 366"/>
                <a:gd name="T71" fmla="*/ 20 h 387"/>
                <a:gd name="T72" fmla="*/ 278 w 366"/>
                <a:gd name="T73" fmla="*/ 10 h 3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6"/>
                <a:gd name="T112" fmla="*/ 0 h 387"/>
                <a:gd name="T113" fmla="*/ 366 w 366"/>
                <a:gd name="T114" fmla="*/ 387 h 3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6" h="387">
                  <a:moveTo>
                    <a:pt x="278" y="10"/>
                  </a:moveTo>
                  <a:lnTo>
                    <a:pt x="268" y="0"/>
                  </a:lnTo>
                  <a:lnTo>
                    <a:pt x="249" y="30"/>
                  </a:lnTo>
                  <a:lnTo>
                    <a:pt x="249" y="64"/>
                  </a:lnTo>
                  <a:lnTo>
                    <a:pt x="244" y="93"/>
                  </a:lnTo>
                  <a:lnTo>
                    <a:pt x="239" y="157"/>
                  </a:lnTo>
                  <a:lnTo>
                    <a:pt x="200" y="196"/>
                  </a:lnTo>
                  <a:lnTo>
                    <a:pt x="205" y="206"/>
                  </a:lnTo>
                  <a:lnTo>
                    <a:pt x="210" y="216"/>
                  </a:lnTo>
                  <a:lnTo>
                    <a:pt x="136" y="216"/>
                  </a:lnTo>
                  <a:lnTo>
                    <a:pt x="131" y="226"/>
                  </a:lnTo>
                  <a:lnTo>
                    <a:pt x="83" y="226"/>
                  </a:lnTo>
                  <a:lnTo>
                    <a:pt x="78" y="235"/>
                  </a:lnTo>
                  <a:lnTo>
                    <a:pt x="4" y="240"/>
                  </a:lnTo>
                  <a:lnTo>
                    <a:pt x="0" y="245"/>
                  </a:lnTo>
                  <a:lnTo>
                    <a:pt x="4" y="250"/>
                  </a:lnTo>
                  <a:lnTo>
                    <a:pt x="19" y="280"/>
                  </a:lnTo>
                  <a:lnTo>
                    <a:pt x="29" y="304"/>
                  </a:lnTo>
                  <a:lnTo>
                    <a:pt x="24" y="324"/>
                  </a:lnTo>
                  <a:lnTo>
                    <a:pt x="68" y="329"/>
                  </a:lnTo>
                  <a:lnTo>
                    <a:pt x="83" y="314"/>
                  </a:lnTo>
                  <a:lnTo>
                    <a:pt x="102" y="319"/>
                  </a:lnTo>
                  <a:lnTo>
                    <a:pt x="141" y="299"/>
                  </a:lnTo>
                  <a:lnTo>
                    <a:pt x="322" y="373"/>
                  </a:lnTo>
                  <a:lnTo>
                    <a:pt x="268" y="270"/>
                  </a:lnTo>
                  <a:lnTo>
                    <a:pt x="268" y="133"/>
                  </a:lnTo>
                  <a:lnTo>
                    <a:pt x="278" y="245"/>
                  </a:lnTo>
                  <a:lnTo>
                    <a:pt x="322" y="334"/>
                  </a:lnTo>
                  <a:lnTo>
                    <a:pt x="322" y="373"/>
                  </a:lnTo>
                  <a:lnTo>
                    <a:pt x="366" y="387"/>
                  </a:lnTo>
                  <a:lnTo>
                    <a:pt x="317" y="265"/>
                  </a:lnTo>
                  <a:lnTo>
                    <a:pt x="307" y="118"/>
                  </a:lnTo>
                  <a:lnTo>
                    <a:pt x="297" y="93"/>
                  </a:lnTo>
                  <a:lnTo>
                    <a:pt x="293" y="69"/>
                  </a:lnTo>
                  <a:lnTo>
                    <a:pt x="293" y="34"/>
                  </a:lnTo>
                  <a:lnTo>
                    <a:pt x="278" y="20"/>
                  </a:lnTo>
                  <a:lnTo>
                    <a:pt x="278" y="10"/>
                  </a:lnTo>
                  <a:close/>
                </a:path>
              </a:pathLst>
            </a:custGeom>
            <a:solidFill>
              <a:srgbClr val="000000"/>
            </a:solidFill>
            <a:ln w="0" cmpd="sng">
              <a:solidFill>
                <a:srgbClr val="000000"/>
              </a:solidFill>
              <a:miter lim="800000"/>
            </a:ln>
          </p:spPr>
          <p:txBody>
            <a:bodyPr/>
            <a:lstStyle/>
            <a:p>
              <a:endParaRPr lang="zh-CN" altLang="en-US"/>
            </a:p>
          </p:txBody>
        </p:sp>
        <p:sp>
          <p:nvSpPr>
            <p:cNvPr id="954439" name="Freeform 76"/>
            <p:cNvSpPr/>
            <p:nvPr/>
          </p:nvSpPr>
          <p:spPr bwMode="auto">
            <a:xfrm>
              <a:off x="1626" y="211"/>
              <a:ext cx="293" cy="309"/>
            </a:xfrm>
            <a:custGeom>
              <a:avLst/>
              <a:gdLst>
                <a:gd name="T0" fmla="*/ 283 w 293"/>
                <a:gd name="T1" fmla="*/ 255 h 309"/>
                <a:gd name="T2" fmla="*/ 293 w 293"/>
                <a:gd name="T3" fmla="*/ 220 h 309"/>
                <a:gd name="T4" fmla="*/ 293 w 293"/>
                <a:gd name="T5" fmla="*/ 171 h 309"/>
                <a:gd name="T6" fmla="*/ 283 w 293"/>
                <a:gd name="T7" fmla="*/ 108 h 309"/>
                <a:gd name="T8" fmla="*/ 274 w 293"/>
                <a:gd name="T9" fmla="*/ 54 h 309"/>
                <a:gd name="T10" fmla="*/ 264 w 293"/>
                <a:gd name="T11" fmla="*/ 39 h 309"/>
                <a:gd name="T12" fmla="*/ 244 w 293"/>
                <a:gd name="T13" fmla="*/ 24 h 309"/>
                <a:gd name="T14" fmla="*/ 195 w 293"/>
                <a:gd name="T15" fmla="*/ 0 h 309"/>
                <a:gd name="T16" fmla="*/ 195 w 293"/>
                <a:gd name="T17" fmla="*/ 5 h 309"/>
                <a:gd name="T18" fmla="*/ 161 w 293"/>
                <a:gd name="T19" fmla="*/ 0 h 309"/>
                <a:gd name="T20" fmla="*/ 108 w 293"/>
                <a:gd name="T21" fmla="*/ 0 h 309"/>
                <a:gd name="T22" fmla="*/ 88 w 293"/>
                <a:gd name="T23" fmla="*/ 5 h 309"/>
                <a:gd name="T24" fmla="*/ 59 w 293"/>
                <a:gd name="T25" fmla="*/ 19 h 309"/>
                <a:gd name="T26" fmla="*/ 20 w 293"/>
                <a:gd name="T27" fmla="*/ 54 h 309"/>
                <a:gd name="T28" fmla="*/ 5 w 293"/>
                <a:gd name="T29" fmla="*/ 73 h 309"/>
                <a:gd name="T30" fmla="*/ 0 w 293"/>
                <a:gd name="T31" fmla="*/ 103 h 309"/>
                <a:gd name="T32" fmla="*/ 15 w 293"/>
                <a:gd name="T33" fmla="*/ 122 h 309"/>
                <a:gd name="T34" fmla="*/ 20 w 293"/>
                <a:gd name="T35" fmla="*/ 122 h 309"/>
                <a:gd name="T36" fmla="*/ 44 w 293"/>
                <a:gd name="T37" fmla="*/ 122 h 309"/>
                <a:gd name="T38" fmla="*/ 25 w 293"/>
                <a:gd name="T39" fmla="*/ 137 h 309"/>
                <a:gd name="T40" fmla="*/ 29 w 293"/>
                <a:gd name="T41" fmla="*/ 186 h 309"/>
                <a:gd name="T42" fmla="*/ 34 w 293"/>
                <a:gd name="T43" fmla="*/ 191 h 309"/>
                <a:gd name="T44" fmla="*/ 44 w 293"/>
                <a:gd name="T45" fmla="*/ 211 h 309"/>
                <a:gd name="T46" fmla="*/ 64 w 293"/>
                <a:gd name="T47" fmla="*/ 215 h 309"/>
                <a:gd name="T48" fmla="*/ 93 w 293"/>
                <a:gd name="T49" fmla="*/ 220 h 309"/>
                <a:gd name="T50" fmla="*/ 108 w 293"/>
                <a:gd name="T51" fmla="*/ 230 h 309"/>
                <a:gd name="T52" fmla="*/ 112 w 293"/>
                <a:gd name="T53" fmla="*/ 235 h 309"/>
                <a:gd name="T54" fmla="*/ 117 w 293"/>
                <a:gd name="T55" fmla="*/ 250 h 309"/>
                <a:gd name="T56" fmla="*/ 127 w 293"/>
                <a:gd name="T57" fmla="*/ 255 h 309"/>
                <a:gd name="T58" fmla="*/ 137 w 293"/>
                <a:gd name="T59" fmla="*/ 260 h 309"/>
                <a:gd name="T60" fmla="*/ 171 w 293"/>
                <a:gd name="T61" fmla="*/ 299 h 309"/>
                <a:gd name="T62" fmla="*/ 215 w 293"/>
                <a:gd name="T63" fmla="*/ 309 h 309"/>
                <a:gd name="T64" fmla="*/ 239 w 293"/>
                <a:gd name="T65" fmla="*/ 294 h 309"/>
                <a:gd name="T66" fmla="*/ 279 w 293"/>
                <a:gd name="T67" fmla="*/ 260 h 309"/>
                <a:gd name="T68" fmla="*/ 283 w 293"/>
                <a:gd name="T69" fmla="*/ 255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3"/>
                <a:gd name="T106" fmla="*/ 0 h 309"/>
                <a:gd name="T107" fmla="*/ 293 w 293"/>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3" h="309">
                  <a:moveTo>
                    <a:pt x="283" y="255"/>
                  </a:moveTo>
                  <a:lnTo>
                    <a:pt x="293" y="220"/>
                  </a:lnTo>
                  <a:lnTo>
                    <a:pt x="293" y="171"/>
                  </a:lnTo>
                  <a:lnTo>
                    <a:pt x="283" y="108"/>
                  </a:lnTo>
                  <a:lnTo>
                    <a:pt x="274" y="54"/>
                  </a:lnTo>
                  <a:lnTo>
                    <a:pt x="264" y="39"/>
                  </a:lnTo>
                  <a:lnTo>
                    <a:pt x="244" y="24"/>
                  </a:lnTo>
                  <a:lnTo>
                    <a:pt x="195" y="0"/>
                  </a:lnTo>
                  <a:lnTo>
                    <a:pt x="195" y="5"/>
                  </a:lnTo>
                  <a:lnTo>
                    <a:pt x="161" y="0"/>
                  </a:lnTo>
                  <a:lnTo>
                    <a:pt x="108" y="0"/>
                  </a:lnTo>
                  <a:lnTo>
                    <a:pt x="88" y="5"/>
                  </a:lnTo>
                  <a:lnTo>
                    <a:pt x="59" y="19"/>
                  </a:lnTo>
                  <a:lnTo>
                    <a:pt x="20" y="54"/>
                  </a:lnTo>
                  <a:lnTo>
                    <a:pt x="5" y="73"/>
                  </a:lnTo>
                  <a:lnTo>
                    <a:pt x="0" y="103"/>
                  </a:lnTo>
                  <a:lnTo>
                    <a:pt x="15" y="122"/>
                  </a:lnTo>
                  <a:lnTo>
                    <a:pt x="20" y="122"/>
                  </a:lnTo>
                  <a:lnTo>
                    <a:pt x="44" y="122"/>
                  </a:lnTo>
                  <a:lnTo>
                    <a:pt x="25" y="137"/>
                  </a:lnTo>
                  <a:lnTo>
                    <a:pt x="29" y="186"/>
                  </a:lnTo>
                  <a:lnTo>
                    <a:pt x="34" y="191"/>
                  </a:lnTo>
                  <a:lnTo>
                    <a:pt x="44" y="211"/>
                  </a:lnTo>
                  <a:lnTo>
                    <a:pt x="64" y="215"/>
                  </a:lnTo>
                  <a:lnTo>
                    <a:pt x="93" y="220"/>
                  </a:lnTo>
                  <a:lnTo>
                    <a:pt x="108" y="230"/>
                  </a:lnTo>
                  <a:lnTo>
                    <a:pt x="112" y="235"/>
                  </a:lnTo>
                  <a:lnTo>
                    <a:pt x="117" y="250"/>
                  </a:lnTo>
                  <a:lnTo>
                    <a:pt x="127" y="255"/>
                  </a:lnTo>
                  <a:lnTo>
                    <a:pt x="137" y="260"/>
                  </a:lnTo>
                  <a:lnTo>
                    <a:pt x="171" y="299"/>
                  </a:lnTo>
                  <a:lnTo>
                    <a:pt x="215" y="309"/>
                  </a:lnTo>
                  <a:lnTo>
                    <a:pt x="239" y="294"/>
                  </a:lnTo>
                  <a:lnTo>
                    <a:pt x="279" y="260"/>
                  </a:lnTo>
                  <a:lnTo>
                    <a:pt x="283" y="255"/>
                  </a:lnTo>
                  <a:close/>
                </a:path>
              </a:pathLst>
            </a:custGeom>
            <a:solidFill>
              <a:srgbClr val="000000"/>
            </a:solidFill>
            <a:ln w="0" cmpd="sng">
              <a:solidFill>
                <a:srgbClr val="000000"/>
              </a:solidFill>
              <a:miter lim="800000"/>
            </a:ln>
          </p:spPr>
          <p:txBody>
            <a:bodyPr/>
            <a:lstStyle/>
            <a:p>
              <a:endParaRPr lang="zh-CN" altLang="en-US"/>
            </a:p>
          </p:txBody>
        </p:sp>
        <p:sp>
          <p:nvSpPr>
            <p:cNvPr id="954440" name="Freeform 77"/>
            <p:cNvSpPr/>
            <p:nvPr/>
          </p:nvSpPr>
          <p:spPr bwMode="auto">
            <a:xfrm>
              <a:off x="1831" y="706"/>
              <a:ext cx="78" cy="284"/>
            </a:xfrm>
            <a:custGeom>
              <a:avLst/>
              <a:gdLst>
                <a:gd name="T0" fmla="*/ 10 w 78"/>
                <a:gd name="T1" fmla="*/ 0 h 284"/>
                <a:gd name="T2" fmla="*/ 0 w 78"/>
                <a:gd name="T3" fmla="*/ 5 h 284"/>
                <a:gd name="T4" fmla="*/ 10 w 78"/>
                <a:gd name="T5" fmla="*/ 152 h 284"/>
                <a:gd name="T6" fmla="*/ 59 w 78"/>
                <a:gd name="T7" fmla="*/ 274 h 284"/>
                <a:gd name="T8" fmla="*/ 64 w 78"/>
                <a:gd name="T9" fmla="*/ 284 h 284"/>
                <a:gd name="T10" fmla="*/ 78 w 78"/>
                <a:gd name="T11" fmla="*/ 279 h 284"/>
                <a:gd name="T12" fmla="*/ 25 w 78"/>
                <a:gd name="T13" fmla="*/ 157 h 284"/>
                <a:gd name="T14" fmla="*/ 10 w 78"/>
                <a:gd name="T15" fmla="*/ 0 h 284"/>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284"/>
                <a:gd name="T26" fmla="*/ 78 w 78"/>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284">
                  <a:moveTo>
                    <a:pt x="10" y="0"/>
                  </a:moveTo>
                  <a:lnTo>
                    <a:pt x="0" y="5"/>
                  </a:lnTo>
                  <a:lnTo>
                    <a:pt x="10" y="152"/>
                  </a:lnTo>
                  <a:lnTo>
                    <a:pt x="59" y="274"/>
                  </a:lnTo>
                  <a:lnTo>
                    <a:pt x="64" y="284"/>
                  </a:lnTo>
                  <a:lnTo>
                    <a:pt x="78" y="279"/>
                  </a:lnTo>
                  <a:lnTo>
                    <a:pt x="25" y="157"/>
                  </a:lnTo>
                  <a:lnTo>
                    <a:pt x="10" y="0"/>
                  </a:lnTo>
                  <a:close/>
                </a:path>
              </a:pathLst>
            </a:custGeom>
            <a:solidFill>
              <a:srgbClr val="FFC2C2"/>
            </a:solidFill>
            <a:ln w="0" cmpd="sng">
              <a:solidFill>
                <a:srgbClr val="000000"/>
              </a:solidFill>
              <a:miter lim="800000"/>
            </a:ln>
          </p:spPr>
          <p:txBody>
            <a:bodyPr/>
            <a:lstStyle/>
            <a:p>
              <a:endParaRPr lang="zh-CN" altLang="en-US"/>
            </a:p>
          </p:txBody>
        </p:sp>
        <p:sp>
          <p:nvSpPr>
            <p:cNvPr id="954441" name="Freeform 78"/>
            <p:cNvSpPr/>
            <p:nvPr/>
          </p:nvSpPr>
          <p:spPr bwMode="auto">
            <a:xfrm>
              <a:off x="1651" y="431"/>
              <a:ext cx="258" cy="172"/>
            </a:xfrm>
            <a:custGeom>
              <a:avLst/>
              <a:gdLst>
                <a:gd name="T0" fmla="*/ 92 w 258"/>
                <a:gd name="T1" fmla="*/ 30 h 172"/>
                <a:gd name="T2" fmla="*/ 87 w 258"/>
                <a:gd name="T3" fmla="*/ 15 h 172"/>
                <a:gd name="T4" fmla="*/ 53 w 258"/>
                <a:gd name="T5" fmla="*/ 10 h 172"/>
                <a:gd name="T6" fmla="*/ 44 w 258"/>
                <a:gd name="T7" fmla="*/ 20 h 172"/>
                <a:gd name="T8" fmla="*/ 29 w 258"/>
                <a:gd name="T9" fmla="*/ 15 h 172"/>
                <a:gd name="T10" fmla="*/ 24 w 258"/>
                <a:gd name="T11" fmla="*/ 5 h 172"/>
                <a:gd name="T12" fmla="*/ 0 w 258"/>
                <a:gd name="T13" fmla="*/ 0 h 172"/>
                <a:gd name="T14" fmla="*/ 4 w 258"/>
                <a:gd name="T15" fmla="*/ 10 h 172"/>
                <a:gd name="T16" fmla="*/ 4 w 258"/>
                <a:gd name="T17" fmla="*/ 25 h 172"/>
                <a:gd name="T18" fmla="*/ 24 w 258"/>
                <a:gd name="T19" fmla="*/ 69 h 172"/>
                <a:gd name="T20" fmla="*/ 34 w 258"/>
                <a:gd name="T21" fmla="*/ 89 h 172"/>
                <a:gd name="T22" fmla="*/ 39 w 258"/>
                <a:gd name="T23" fmla="*/ 98 h 172"/>
                <a:gd name="T24" fmla="*/ 44 w 258"/>
                <a:gd name="T25" fmla="*/ 108 h 172"/>
                <a:gd name="T26" fmla="*/ 83 w 258"/>
                <a:gd name="T27" fmla="*/ 118 h 172"/>
                <a:gd name="T28" fmla="*/ 97 w 258"/>
                <a:gd name="T29" fmla="*/ 118 h 172"/>
                <a:gd name="T30" fmla="*/ 117 w 258"/>
                <a:gd name="T31" fmla="*/ 143 h 172"/>
                <a:gd name="T32" fmla="*/ 141 w 258"/>
                <a:gd name="T33" fmla="*/ 162 h 172"/>
                <a:gd name="T34" fmla="*/ 151 w 258"/>
                <a:gd name="T35" fmla="*/ 172 h 172"/>
                <a:gd name="T36" fmla="*/ 244 w 258"/>
                <a:gd name="T37" fmla="*/ 59 h 172"/>
                <a:gd name="T38" fmla="*/ 258 w 258"/>
                <a:gd name="T39" fmla="*/ 40 h 172"/>
                <a:gd name="T40" fmla="*/ 258 w 258"/>
                <a:gd name="T41" fmla="*/ 35 h 172"/>
                <a:gd name="T42" fmla="*/ 254 w 258"/>
                <a:gd name="T43" fmla="*/ 40 h 172"/>
                <a:gd name="T44" fmla="*/ 214 w 258"/>
                <a:gd name="T45" fmla="*/ 74 h 172"/>
                <a:gd name="T46" fmla="*/ 190 w 258"/>
                <a:gd name="T47" fmla="*/ 89 h 172"/>
                <a:gd name="T48" fmla="*/ 146 w 258"/>
                <a:gd name="T49" fmla="*/ 79 h 172"/>
                <a:gd name="T50" fmla="*/ 112 w 258"/>
                <a:gd name="T51" fmla="*/ 40 h 172"/>
                <a:gd name="T52" fmla="*/ 102 w 258"/>
                <a:gd name="T53" fmla="*/ 35 h 172"/>
                <a:gd name="T54" fmla="*/ 92 w 258"/>
                <a:gd name="T55" fmla="*/ 30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8"/>
                <a:gd name="T85" fmla="*/ 0 h 172"/>
                <a:gd name="T86" fmla="*/ 258 w 258"/>
                <a:gd name="T87" fmla="*/ 172 h 1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8" h="172">
                  <a:moveTo>
                    <a:pt x="92" y="30"/>
                  </a:moveTo>
                  <a:lnTo>
                    <a:pt x="87" y="15"/>
                  </a:lnTo>
                  <a:lnTo>
                    <a:pt x="53" y="10"/>
                  </a:lnTo>
                  <a:lnTo>
                    <a:pt x="44" y="20"/>
                  </a:lnTo>
                  <a:lnTo>
                    <a:pt x="29" y="15"/>
                  </a:lnTo>
                  <a:lnTo>
                    <a:pt x="24" y="5"/>
                  </a:lnTo>
                  <a:lnTo>
                    <a:pt x="0" y="0"/>
                  </a:lnTo>
                  <a:lnTo>
                    <a:pt x="4" y="10"/>
                  </a:lnTo>
                  <a:lnTo>
                    <a:pt x="4" y="25"/>
                  </a:lnTo>
                  <a:lnTo>
                    <a:pt x="24" y="69"/>
                  </a:lnTo>
                  <a:lnTo>
                    <a:pt x="34" y="89"/>
                  </a:lnTo>
                  <a:lnTo>
                    <a:pt x="39" y="98"/>
                  </a:lnTo>
                  <a:lnTo>
                    <a:pt x="44" y="108"/>
                  </a:lnTo>
                  <a:lnTo>
                    <a:pt x="83" y="118"/>
                  </a:lnTo>
                  <a:lnTo>
                    <a:pt x="97" y="118"/>
                  </a:lnTo>
                  <a:lnTo>
                    <a:pt x="117" y="143"/>
                  </a:lnTo>
                  <a:lnTo>
                    <a:pt x="141" y="162"/>
                  </a:lnTo>
                  <a:lnTo>
                    <a:pt x="151" y="172"/>
                  </a:lnTo>
                  <a:lnTo>
                    <a:pt x="244" y="59"/>
                  </a:lnTo>
                  <a:lnTo>
                    <a:pt x="258" y="40"/>
                  </a:lnTo>
                  <a:lnTo>
                    <a:pt x="258" y="35"/>
                  </a:lnTo>
                  <a:lnTo>
                    <a:pt x="254" y="40"/>
                  </a:lnTo>
                  <a:lnTo>
                    <a:pt x="214" y="74"/>
                  </a:lnTo>
                  <a:lnTo>
                    <a:pt x="190" y="89"/>
                  </a:lnTo>
                  <a:lnTo>
                    <a:pt x="146" y="79"/>
                  </a:lnTo>
                  <a:lnTo>
                    <a:pt x="112" y="40"/>
                  </a:lnTo>
                  <a:lnTo>
                    <a:pt x="102" y="35"/>
                  </a:lnTo>
                  <a:lnTo>
                    <a:pt x="92" y="30"/>
                  </a:lnTo>
                  <a:close/>
                </a:path>
              </a:pathLst>
            </a:custGeom>
            <a:solidFill>
              <a:srgbClr val="FCE6CF"/>
            </a:solidFill>
            <a:ln w="0" cmpd="sng">
              <a:solidFill>
                <a:srgbClr val="000000"/>
              </a:solidFill>
              <a:miter lim="800000"/>
            </a:ln>
          </p:spPr>
          <p:txBody>
            <a:bodyPr/>
            <a:lstStyle/>
            <a:p>
              <a:endParaRPr lang="zh-CN" altLang="en-US"/>
            </a:p>
          </p:txBody>
        </p:sp>
        <p:sp>
          <p:nvSpPr>
            <p:cNvPr id="954442" name="Freeform 79"/>
            <p:cNvSpPr/>
            <p:nvPr/>
          </p:nvSpPr>
          <p:spPr bwMode="auto">
            <a:xfrm>
              <a:off x="1665" y="985"/>
              <a:ext cx="254" cy="128"/>
            </a:xfrm>
            <a:custGeom>
              <a:avLst/>
              <a:gdLst>
                <a:gd name="T0" fmla="*/ 5 w 254"/>
                <a:gd name="T1" fmla="*/ 64 h 128"/>
                <a:gd name="T2" fmla="*/ 20 w 254"/>
                <a:gd name="T3" fmla="*/ 69 h 128"/>
                <a:gd name="T4" fmla="*/ 44 w 254"/>
                <a:gd name="T5" fmla="*/ 54 h 128"/>
                <a:gd name="T6" fmla="*/ 5 w 254"/>
                <a:gd name="T7" fmla="*/ 89 h 128"/>
                <a:gd name="T8" fmla="*/ 0 w 254"/>
                <a:gd name="T9" fmla="*/ 89 h 128"/>
                <a:gd name="T10" fmla="*/ 0 w 254"/>
                <a:gd name="T11" fmla="*/ 98 h 128"/>
                <a:gd name="T12" fmla="*/ 0 w 254"/>
                <a:gd name="T13" fmla="*/ 103 h 128"/>
                <a:gd name="T14" fmla="*/ 5 w 254"/>
                <a:gd name="T15" fmla="*/ 108 h 128"/>
                <a:gd name="T16" fmla="*/ 15 w 254"/>
                <a:gd name="T17" fmla="*/ 113 h 128"/>
                <a:gd name="T18" fmla="*/ 20 w 254"/>
                <a:gd name="T19" fmla="*/ 113 h 128"/>
                <a:gd name="T20" fmla="*/ 15 w 254"/>
                <a:gd name="T21" fmla="*/ 113 h 128"/>
                <a:gd name="T22" fmla="*/ 10 w 254"/>
                <a:gd name="T23" fmla="*/ 118 h 128"/>
                <a:gd name="T24" fmla="*/ 10 w 254"/>
                <a:gd name="T25" fmla="*/ 123 h 128"/>
                <a:gd name="T26" fmla="*/ 20 w 254"/>
                <a:gd name="T27" fmla="*/ 128 h 128"/>
                <a:gd name="T28" fmla="*/ 49 w 254"/>
                <a:gd name="T29" fmla="*/ 123 h 128"/>
                <a:gd name="T30" fmla="*/ 181 w 254"/>
                <a:gd name="T31" fmla="*/ 113 h 128"/>
                <a:gd name="T32" fmla="*/ 220 w 254"/>
                <a:gd name="T33" fmla="*/ 103 h 128"/>
                <a:gd name="T34" fmla="*/ 254 w 254"/>
                <a:gd name="T35" fmla="*/ 89 h 128"/>
                <a:gd name="T36" fmla="*/ 240 w 254"/>
                <a:gd name="T37" fmla="*/ 54 h 128"/>
                <a:gd name="T38" fmla="*/ 220 w 254"/>
                <a:gd name="T39" fmla="*/ 20 h 128"/>
                <a:gd name="T40" fmla="*/ 147 w 254"/>
                <a:gd name="T41" fmla="*/ 10 h 128"/>
                <a:gd name="T42" fmla="*/ 98 w 254"/>
                <a:gd name="T43" fmla="*/ 0 h 128"/>
                <a:gd name="T44" fmla="*/ 59 w 254"/>
                <a:gd name="T45" fmla="*/ 15 h 128"/>
                <a:gd name="T46" fmla="*/ 15 w 254"/>
                <a:gd name="T47" fmla="*/ 40 h 128"/>
                <a:gd name="T48" fmla="*/ 0 w 254"/>
                <a:gd name="T49" fmla="*/ 59 h 128"/>
                <a:gd name="T50" fmla="*/ 5 w 254"/>
                <a:gd name="T51" fmla="*/ 64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4"/>
                <a:gd name="T79" fmla="*/ 0 h 128"/>
                <a:gd name="T80" fmla="*/ 254 w 254"/>
                <a:gd name="T81" fmla="*/ 128 h 1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4" h="128">
                  <a:moveTo>
                    <a:pt x="5" y="64"/>
                  </a:moveTo>
                  <a:lnTo>
                    <a:pt x="20" y="69"/>
                  </a:lnTo>
                  <a:lnTo>
                    <a:pt x="44" y="54"/>
                  </a:lnTo>
                  <a:lnTo>
                    <a:pt x="5" y="89"/>
                  </a:lnTo>
                  <a:lnTo>
                    <a:pt x="0" y="89"/>
                  </a:lnTo>
                  <a:lnTo>
                    <a:pt x="0" y="98"/>
                  </a:lnTo>
                  <a:lnTo>
                    <a:pt x="0" y="103"/>
                  </a:lnTo>
                  <a:lnTo>
                    <a:pt x="5" y="108"/>
                  </a:lnTo>
                  <a:lnTo>
                    <a:pt x="15" y="113"/>
                  </a:lnTo>
                  <a:lnTo>
                    <a:pt x="20" y="113"/>
                  </a:lnTo>
                  <a:lnTo>
                    <a:pt x="15" y="113"/>
                  </a:lnTo>
                  <a:lnTo>
                    <a:pt x="10" y="118"/>
                  </a:lnTo>
                  <a:lnTo>
                    <a:pt x="10" y="123"/>
                  </a:lnTo>
                  <a:lnTo>
                    <a:pt x="20" y="128"/>
                  </a:lnTo>
                  <a:lnTo>
                    <a:pt x="49" y="123"/>
                  </a:lnTo>
                  <a:lnTo>
                    <a:pt x="181" y="113"/>
                  </a:lnTo>
                  <a:lnTo>
                    <a:pt x="220" y="103"/>
                  </a:lnTo>
                  <a:lnTo>
                    <a:pt x="254" y="89"/>
                  </a:lnTo>
                  <a:lnTo>
                    <a:pt x="240" y="54"/>
                  </a:lnTo>
                  <a:lnTo>
                    <a:pt x="220" y="20"/>
                  </a:lnTo>
                  <a:lnTo>
                    <a:pt x="147" y="10"/>
                  </a:lnTo>
                  <a:lnTo>
                    <a:pt x="98" y="0"/>
                  </a:lnTo>
                  <a:lnTo>
                    <a:pt x="59" y="15"/>
                  </a:lnTo>
                  <a:lnTo>
                    <a:pt x="15" y="40"/>
                  </a:lnTo>
                  <a:lnTo>
                    <a:pt x="0" y="59"/>
                  </a:lnTo>
                  <a:lnTo>
                    <a:pt x="5" y="64"/>
                  </a:lnTo>
                  <a:close/>
                </a:path>
              </a:pathLst>
            </a:custGeom>
            <a:solidFill>
              <a:srgbClr val="FCE6CF"/>
            </a:solidFill>
            <a:ln w="0" cmpd="sng">
              <a:solidFill>
                <a:srgbClr val="000000"/>
              </a:solidFill>
              <a:miter lim="800000"/>
            </a:ln>
          </p:spPr>
          <p:txBody>
            <a:bodyPr/>
            <a:lstStyle/>
            <a:p>
              <a:endParaRPr lang="zh-CN" altLang="en-US"/>
            </a:p>
          </p:txBody>
        </p:sp>
        <p:sp>
          <p:nvSpPr>
            <p:cNvPr id="954443" name="Freeform 80"/>
            <p:cNvSpPr/>
            <p:nvPr/>
          </p:nvSpPr>
          <p:spPr bwMode="auto">
            <a:xfrm>
              <a:off x="1802" y="466"/>
              <a:ext cx="117" cy="186"/>
            </a:xfrm>
            <a:custGeom>
              <a:avLst/>
              <a:gdLst>
                <a:gd name="T0" fmla="*/ 107 w 117"/>
                <a:gd name="T1" fmla="*/ 0 h 186"/>
                <a:gd name="T2" fmla="*/ 107 w 117"/>
                <a:gd name="T3" fmla="*/ 5 h 186"/>
                <a:gd name="T4" fmla="*/ 93 w 117"/>
                <a:gd name="T5" fmla="*/ 24 h 186"/>
                <a:gd name="T6" fmla="*/ 0 w 117"/>
                <a:gd name="T7" fmla="*/ 137 h 186"/>
                <a:gd name="T8" fmla="*/ 0 w 117"/>
                <a:gd name="T9" fmla="*/ 147 h 186"/>
                <a:gd name="T10" fmla="*/ 15 w 117"/>
                <a:gd name="T11" fmla="*/ 161 h 186"/>
                <a:gd name="T12" fmla="*/ 44 w 117"/>
                <a:gd name="T13" fmla="*/ 186 h 186"/>
                <a:gd name="T14" fmla="*/ 117 w 117"/>
                <a:gd name="T15" fmla="*/ 14 h 186"/>
                <a:gd name="T16" fmla="*/ 112 w 117"/>
                <a:gd name="T17" fmla="*/ 5 h 186"/>
                <a:gd name="T18" fmla="*/ 107 w 117"/>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186"/>
                <a:gd name="T32" fmla="*/ 117 w 11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186">
                  <a:moveTo>
                    <a:pt x="107" y="0"/>
                  </a:moveTo>
                  <a:lnTo>
                    <a:pt x="107" y="5"/>
                  </a:lnTo>
                  <a:lnTo>
                    <a:pt x="93" y="24"/>
                  </a:lnTo>
                  <a:lnTo>
                    <a:pt x="0" y="137"/>
                  </a:lnTo>
                  <a:lnTo>
                    <a:pt x="0" y="147"/>
                  </a:lnTo>
                  <a:lnTo>
                    <a:pt x="15" y="161"/>
                  </a:lnTo>
                  <a:lnTo>
                    <a:pt x="44" y="186"/>
                  </a:lnTo>
                  <a:lnTo>
                    <a:pt x="117" y="14"/>
                  </a:lnTo>
                  <a:lnTo>
                    <a:pt x="112" y="5"/>
                  </a:lnTo>
                  <a:lnTo>
                    <a:pt x="107" y="0"/>
                  </a:lnTo>
                  <a:close/>
                </a:path>
              </a:pathLst>
            </a:custGeom>
            <a:solidFill>
              <a:srgbClr val="FFFFFF"/>
            </a:solidFill>
            <a:ln w="0" cmpd="sng">
              <a:solidFill>
                <a:srgbClr val="000000"/>
              </a:solidFill>
              <a:miter lim="800000"/>
            </a:ln>
          </p:spPr>
          <p:txBody>
            <a:bodyPr/>
            <a:lstStyle/>
            <a:p>
              <a:endParaRPr lang="zh-CN" altLang="en-US"/>
            </a:p>
          </p:txBody>
        </p:sp>
        <p:sp>
          <p:nvSpPr>
            <p:cNvPr id="954444" name="Freeform 81"/>
            <p:cNvSpPr/>
            <p:nvPr/>
          </p:nvSpPr>
          <p:spPr bwMode="auto">
            <a:xfrm>
              <a:off x="1880" y="971"/>
              <a:ext cx="78" cy="117"/>
            </a:xfrm>
            <a:custGeom>
              <a:avLst/>
              <a:gdLst>
                <a:gd name="T0" fmla="*/ 78 w 78"/>
                <a:gd name="T1" fmla="*/ 112 h 117"/>
                <a:gd name="T2" fmla="*/ 78 w 78"/>
                <a:gd name="T3" fmla="*/ 0 h 117"/>
                <a:gd name="T4" fmla="*/ 29 w 78"/>
                <a:gd name="T5" fmla="*/ 14 h 117"/>
                <a:gd name="T6" fmla="*/ 15 w 78"/>
                <a:gd name="T7" fmla="*/ 19 h 117"/>
                <a:gd name="T8" fmla="*/ 0 w 78"/>
                <a:gd name="T9" fmla="*/ 24 h 117"/>
                <a:gd name="T10" fmla="*/ 5 w 78"/>
                <a:gd name="T11" fmla="*/ 34 h 117"/>
                <a:gd name="T12" fmla="*/ 25 w 78"/>
                <a:gd name="T13" fmla="*/ 68 h 117"/>
                <a:gd name="T14" fmla="*/ 39 w 78"/>
                <a:gd name="T15" fmla="*/ 103 h 117"/>
                <a:gd name="T16" fmla="*/ 49 w 78"/>
                <a:gd name="T17" fmla="*/ 117 h 117"/>
                <a:gd name="T18" fmla="*/ 78 w 78"/>
                <a:gd name="T19" fmla="*/ 112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17"/>
                <a:gd name="T32" fmla="*/ 78 w 78"/>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17">
                  <a:moveTo>
                    <a:pt x="78" y="112"/>
                  </a:moveTo>
                  <a:lnTo>
                    <a:pt x="78" y="0"/>
                  </a:lnTo>
                  <a:lnTo>
                    <a:pt x="29" y="14"/>
                  </a:lnTo>
                  <a:lnTo>
                    <a:pt x="15" y="19"/>
                  </a:lnTo>
                  <a:lnTo>
                    <a:pt x="0" y="24"/>
                  </a:lnTo>
                  <a:lnTo>
                    <a:pt x="5" y="34"/>
                  </a:lnTo>
                  <a:lnTo>
                    <a:pt x="25" y="68"/>
                  </a:lnTo>
                  <a:lnTo>
                    <a:pt x="39" y="103"/>
                  </a:lnTo>
                  <a:lnTo>
                    <a:pt x="49" y="117"/>
                  </a:lnTo>
                  <a:lnTo>
                    <a:pt x="78" y="112"/>
                  </a:lnTo>
                  <a:close/>
                </a:path>
              </a:pathLst>
            </a:custGeom>
            <a:solidFill>
              <a:srgbClr val="FFFFFF"/>
            </a:solidFill>
            <a:ln w="0" cmpd="sng">
              <a:solidFill>
                <a:srgbClr val="000000"/>
              </a:solidFill>
              <a:miter lim="800000"/>
            </a:ln>
          </p:spPr>
          <p:txBody>
            <a:bodyPr/>
            <a:lstStyle/>
            <a:p>
              <a:endParaRPr lang="zh-CN" altLang="en-US"/>
            </a:p>
          </p:txBody>
        </p:sp>
        <p:sp>
          <p:nvSpPr>
            <p:cNvPr id="954445" name="Freeform 82"/>
            <p:cNvSpPr/>
            <p:nvPr/>
          </p:nvSpPr>
          <p:spPr bwMode="auto">
            <a:xfrm>
              <a:off x="1792" y="726"/>
              <a:ext cx="54" cy="240"/>
            </a:xfrm>
            <a:custGeom>
              <a:avLst/>
              <a:gdLst>
                <a:gd name="T0" fmla="*/ 54 w 54"/>
                <a:gd name="T1" fmla="*/ 240 h 240"/>
                <a:gd name="T2" fmla="*/ 54 w 54"/>
                <a:gd name="T3" fmla="*/ 201 h 240"/>
                <a:gd name="T4" fmla="*/ 10 w 54"/>
                <a:gd name="T5" fmla="*/ 112 h 240"/>
                <a:gd name="T6" fmla="*/ 0 w 54"/>
                <a:gd name="T7" fmla="*/ 0 h 240"/>
                <a:gd name="T8" fmla="*/ 0 w 54"/>
                <a:gd name="T9" fmla="*/ 137 h 240"/>
                <a:gd name="T10" fmla="*/ 54 w 54"/>
                <a:gd name="T11" fmla="*/ 240 h 240"/>
                <a:gd name="T12" fmla="*/ 0 60000 65536"/>
                <a:gd name="T13" fmla="*/ 0 60000 65536"/>
                <a:gd name="T14" fmla="*/ 0 60000 65536"/>
                <a:gd name="T15" fmla="*/ 0 60000 65536"/>
                <a:gd name="T16" fmla="*/ 0 60000 65536"/>
                <a:gd name="T17" fmla="*/ 0 60000 65536"/>
                <a:gd name="T18" fmla="*/ 0 w 54"/>
                <a:gd name="T19" fmla="*/ 0 h 240"/>
                <a:gd name="T20" fmla="*/ 54 w 54"/>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54" h="240">
                  <a:moveTo>
                    <a:pt x="54" y="240"/>
                  </a:moveTo>
                  <a:lnTo>
                    <a:pt x="54" y="201"/>
                  </a:lnTo>
                  <a:lnTo>
                    <a:pt x="10" y="112"/>
                  </a:lnTo>
                  <a:lnTo>
                    <a:pt x="0" y="0"/>
                  </a:lnTo>
                  <a:lnTo>
                    <a:pt x="0" y="137"/>
                  </a:lnTo>
                  <a:lnTo>
                    <a:pt x="54" y="240"/>
                  </a:lnTo>
                  <a:close/>
                </a:path>
              </a:pathLst>
            </a:custGeom>
            <a:solidFill>
              <a:srgbClr val="FFFFFF"/>
            </a:solidFill>
            <a:ln w="0" cmpd="sng">
              <a:solidFill>
                <a:srgbClr val="000000"/>
              </a:solidFill>
              <a:miter lim="800000"/>
            </a:ln>
          </p:spPr>
          <p:txBody>
            <a:bodyPr/>
            <a:lstStyle/>
            <a:p>
              <a:endParaRPr lang="zh-CN" altLang="en-US"/>
            </a:p>
          </p:txBody>
        </p:sp>
        <p:sp>
          <p:nvSpPr>
            <p:cNvPr id="954446" name="Freeform 83"/>
            <p:cNvSpPr/>
            <p:nvPr/>
          </p:nvSpPr>
          <p:spPr bwMode="auto">
            <a:xfrm>
              <a:off x="1734" y="549"/>
              <a:ext cx="58" cy="108"/>
            </a:xfrm>
            <a:custGeom>
              <a:avLst/>
              <a:gdLst>
                <a:gd name="T0" fmla="*/ 58 w 58"/>
                <a:gd name="T1" fmla="*/ 44 h 108"/>
                <a:gd name="T2" fmla="*/ 34 w 58"/>
                <a:gd name="T3" fmla="*/ 25 h 108"/>
                <a:gd name="T4" fmla="*/ 14 w 58"/>
                <a:gd name="T5" fmla="*/ 0 h 108"/>
                <a:gd name="T6" fmla="*/ 0 w 58"/>
                <a:gd name="T7" fmla="*/ 0 h 108"/>
                <a:gd name="T8" fmla="*/ 0 w 58"/>
                <a:gd name="T9" fmla="*/ 0 h 108"/>
                <a:gd name="T10" fmla="*/ 39 w 58"/>
                <a:gd name="T11" fmla="*/ 108 h 108"/>
                <a:gd name="T12" fmla="*/ 39 w 58"/>
                <a:gd name="T13" fmla="*/ 74 h 108"/>
                <a:gd name="T14" fmla="*/ 58 w 58"/>
                <a:gd name="T15" fmla="*/ 44 h 108"/>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108"/>
                <a:gd name="T26" fmla="*/ 58 w 58"/>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108">
                  <a:moveTo>
                    <a:pt x="58" y="44"/>
                  </a:moveTo>
                  <a:lnTo>
                    <a:pt x="34" y="25"/>
                  </a:lnTo>
                  <a:lnTo>
                    <a:pt x="14" y="0"/>
                  </a:lnTo>
                  <a:lnTo>
                    <a:pt x="0" y="0"/>
                  </a:lnTo>
                  <a:lnTo>
                    <a:pt x="39" y="108"/>
                  </a:lnTo>
                  <a:lnTo>
                    <a:pt x="39" y="74"/>
                  </a:lnTo>
                  <a:lnTo>
                    <a:pt x="58" y="44"/>
                  </a:lnTo>
                </a:path>
              </a:pathLst>
            </a:custGeom>
            <a:noFill/>
            <a:ln w="0" cmpd="sng">
              <a:solidFill>
                <a:srgbClr val="000000"/>
              </a:solidFill>
              <a:miter lim="800000"/>
            </a:ln>
          </p:spPr>
          <p:txBody>
            <a:bodyPr/>
            <a:lstStyle/>
            <a:p>
              <a:endParaRPr lang="zh-CN" altLang="en-US"/>
            </a:p>
          </p:txBody>
        </p:sp>
        <p:sp>
          <p:nvSpPr>
            <p:cNvPr id="954447" name="Freeform 84"/>
            <p:cNvSpPr/>
            <p:nvPr/>
          </p:nvSpPr>
          <p:spPr bwMode="auto">
            <a:xfrm>
              <a:off x="1817" y="627"/>
              <a:ext cx="29" cy="84"/>
            </a:xfrm>
            <a:custGeom>
              <a:avLst/>
              <a:gdLst>
                <a:gd name="T0" fmla="*/ 29 w 29"/>
                <a:gd name="T1" fmla="*/ 25 h 84"/>
                <a:gd name="T2" fmla="*/ 0 w 29"/>
                <a:gd name="T3" fmla="*/ 0 h 84"/>
                <a:gd name="T4" fmla="*/ 0 w 29"/>
                <a:gd name="T5" fmla="*/ 35 h 84"/>
                <a:gd name="T6" fmla="*/ 4 w 29"/>
                <a:gd name="T7" fmla="*/ 59 h 84"/>
                <a:gd name="T8" fmla="*/ 14 w 29"/>
                <a:gd name="T9" fmla="*/ 84 h 84"/>
                <a:gd name="T10" fmla="*/ 24 w 29"/>
                <a:gd name="T11" fmla="*/ 79 h 84"/>
                <a:gd name="T12" fmla="*/ 29 w 29"/>
                <a:gd name="T13" fmla="*/ 25 h 84"/>
                <a:gd name="T14" fmla="*/ 0 60000 65536"/>
                <a:gd name="T15" fmla="*/ 0 60000 65536"/>
                <a:gd name="T16" fmla="*/ 0 60000 65536"/>
                <a:gd name="T17" fmla="*/ 0 60000 65536"/>
                <a:gd name="T18" fmla="*/ 0 60000 65536"/>
                <a:gd name="T19" fmla="*/ 0 60000 65536"/>
                <a:gd name="T20" fmla="*/ 0 60000 65536"/>
                <a:gd name="T21" fmla="*/ 0 w 29"/>
                <a:gd name="T22" fmla="*/ 0 h 84"/>
                <a:gd name="T23" fmla="*/ 29 w 29"/>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4">
                  <a:moveTo>
                    <a:pt x="29" y="25"/>
                  </a:moveTo>
                  <a:lnTo>
                    <a:pt x="0" y="0"/>
                  </a:lnTo>
                  <a:lnTo>
                    <a:pt x="0" y="35"/>
                  </a:lnTo>
                  <a:lnTo>
                    <a:pt x="4" y="59"/>
                  </a:lnTo>
                  <a:lnTo>
                    <a:pt x="14" y="84"/>
                  </a:lnTo>
                  <a:lnTo>
                    <a:pt x="24" y="79"/>
                  </a:lnTo>
                  <a:lnTo>
                    <a:pt x="29" y="25"/>
                  </a:lnTo>
                  <a:close/>
                </a:path>
              </a:pathLst>
            </a:custGeom>
            <a:solidFill>
              <a:srgbClr val="FFC2C2"/>
            </a:solidFill>
            <a:ln w="0" cmpd="sng">
              <a:solidFill>
                <a:srgbClr val="000000"/>
              </a:solidFill>
              <a:miter lim="800000"/>
            </a:ln>
          </p:spPr>
          <p:txBody>
            <a:bodyPr/>
            <a:lstStyle/>
            <a:p>
              <a:endParaRPr lang="zh-CN" altLang="en-US"/>
            </a:p>
          </p:txBody>
        </p:sp>
        <p:sp>
          <p:nvSpPr>
            <p:cNvPr id="954448" name="Freeform 85"/>
            <p:cNvSpPr/>
            <p:nvPr/>
          </p:nvSpPr>
          <p:spPr bwMode="auto">
            <a:xfrm>
              <a:off x="1841" y="466"/>
              <a:ext cx="117" cy="519"/>
            </a:xfrm>
            <a:custGeom>
              <a:avLst/>
              <a:gdLst>
                <a:gd name="T0" fmla="*/ 117 w 117"/>
                <a:gd name="T1" fmla="*/ 505 h 519"/>
                <a:gd name="T2" fmla="*/ 117 w 117"/>
                <a:gd name="T3" fmla="*/ 34 h 519"/>
                <a:gd name="T4" fmla="*/ 78 w 117"/>
                <a:gd name="T5" fmla="*/ 5 h 519"/>
                <a:gd name="T6" fmla="*/ 68 w 117"/>
                <a:gd name="T7" fmla="*/ 0 h 519"/>
                <a:gd name="T8" fmla="*/ 73 w 117"/>
                <a:gd name="T9" fmla="*/ 5 h 519"/>
                <a:gd name="T10" fmla="*/ 78 w 117"/>
                <a:gd name="T11" fmla="*/ 14 h 519"/>
                <a:gd name="T12" fmla="*/ 5 w 117"/>
                <a:gd name="T13" fmla="*/ 186 h 519"/>
                <a:gd name="T14" fmla="*/ 0 w 117"/>
                <a:gd name="T15" fmla="*/ 240 h 519"/>
                <a:gd name="T16" fmla="*/ 15 w 117"/>
                <a:gd name="T17" fmla="*/ 397 h 519"/>
                <a:gd name="T18" fmla="*/ 68 w 117"/>
                <a:gd name="T19" fmla="*/ 519 h 519"/>
                <a:gd name="T20" fmla="*/ 117 w 117"/>
                <a:gd name="T21" fmla="*/ 505 h 5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
                <a:gd name="T34" fmla="*/ 0 h 519"/>
                <a:gd name="T35" fmla="*/ 117 w 117"/>
                <a:gd name="T36" fmla="*/ 519 h 5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 h="519">
                  <a:moveTo>
                    <a:pt x="117" y="505"/>
                  </a:moveTo>
                  <a:lnTo>
                    <a:pt x="117" y="34"/>
                  </a:lnTo>
                  <a:lnTo>
                    <a:pt x="78" y="5"/>
                  </a:lnTo>
                  <a:lnTo>
                    <a:pt x="68" y="0"/>
                  </a:lnTo>
                  <a:lnTo>
                    <a:pt x="73" y="5"/>
                  </a:lnTo>
                  <a:lnTo>
                    <a:pt x="78" y="14"/>
                  </a:lnTo>
                  <a:lnTo>
                    <a:pt x="5" y="186"/>
                  </a:lnTo>
                  <a:lnTo>
                    <a:pt x="0" y="240"/>
                  </a:lnTo>
                  <a:lnTo>
                    <a:pt x="15" y="397"/>
                  </a:lnTo>
                  <a:lnTo>
                    <a:pt x="68" y="519"/>
                  </a:lnTo>
                  <a:lnTo>
                    <a:pt x="117" y="505"/>
                  </a:lnTo>
                  <a:close/>
                </a:path>
              </a:pathLst>
            </a:custGeom>
            <a:solidFill>
              <a:srgbClr val="000000"/>
            </a:solidFill>
            <a:ln w="0" cmpd="sng">
              <a:solidFill>
                <a:srgbClr val="000000"/>
              </a:solidFill>
              <a:miter lim="800000"/>
            </a:ln>
          </p:spPr>
          <p:txBody>
            <a:bodyPr/>
            <a:lstStyle/>
            <a:p>
              <a:endParaRPr lang="zh-CN" altLang="en-US"/>
            </a:p>
          </p:txBody>
        </p:sp>
        <p:sp>
          <p:nvSpPr>
            <p:cNvPr id="954449" name="Freeform 86"/>
            <p:cNvSpPr/>
            <p:nvPr/>
          </p:nvSpPr>
          <p:spPr bwMode="auto">
            <a:xfrm>
              <a:off x="1441" y="500"/>
              <a:ext cx="332" cy="343"/>
            </a:xfrm>
            <a:custGeom>
              <a:avLst/>
              <a:gdLst>
                <a:gd name="T0" fmla="*/ 78 w 332"/>
                <a:gd name="T1" fmla="*/ 98 h 343"/>
                <a:gd name="T2" fmla="*/ 58 w 332"/>
                <a:gd name="T3" fmla="*/ 142 h 343"/>
                <a:gd name="T4" fmla="*/ 58 w 332"/>
                <a:gd name="T5" fmla="*/ 181 h 343"/>
                <a:gd name="T6" fmla="*/ 0 w 332"/>
                <a:gd name="T7" fmla="*/ 309 h 343"/>
                <a:gd name="T8" fmla="*/ 29 w 332"/>
                <a:gd name="T9" fmla="*/ 343 h 343"/>
                <a:gd name="T10" fmla="*/ 29 w 332"/>
                <a:gd name="T11" fmla="*/ 338 h 343"/>
                <a:gd name="T12" fmla="*/ 83 w 332"/>
                <a:gd name="T13" fmla="*/ 338 h 343"/>
                <a:gd name="T14" fmla="*/ 87 w 332"/>
                <a:gd name="T15" fmla="*/ 333 h 343"/>
                <a:gd name="T16" fmla="*/ 161 w 332"/>
                <a:gd name="T17" fmla="*/ 328 h 343"/>
                <a:gd name="T18" fmla="*/ 166 w 332"/>
                <a:gd name="T19" fmla="*/ 319 h 343"/>
                <a:gd name="T20" fmla="*/ 214 w 332"/>
                <a:gd name="T21" fmla="*/ 319 h 343"/>
                <a:gd name="T22" fmla="*/ 219 w 332"/>
                <a:gd name="T23" fmla="*/ 309 h 343"/>
                <a:gd name="T24" fmla="*/ 293 w 332"/>
                <a:gd name="T25" fmla="*/ 309 h 343"/>
                <a:gd name="T26" fmla="*/ 288 w 332"/>
                <a:gd name="T27" fmla="*/ 299 h 343"/>
                <a:gd name="T28" fmla="*/ 283 w 332"/>
                <a:gd name="T29" fmla="*/ 289 h 343"/>
                <a:gd name="T30" fmla="*/ 322 w 332"/>
                <a:gd name="T31" fmla="*/ 250 h 343"/>
                <a:gd name="T32" fmla="*/ 327 w 332"/>
                <a:gd name="T33" fmla="*/ 186 h 343"/>
                <a:gd name="T34" fmla="*/ 332 w 332"/>
                <a:gd name="T35" fmla="*/ 157 h 343"/>
                <a:gd name="T36" fmla="*/ 293 w 332"/>
                <a:gd name="T37" fmla="*/ 49 h 343"/>
                <a:gd name="T38" fmla="*/ 293 w 332"/>
                <a:gd name="T39" fmla="*/ 49 h 343"/>
                <a:gd name="T40" fmla="*/ 254 w 332"/>
                <a:gd name="T41" fmla="*/ 39 h 343"/>
                <a:gd name="T42" fmla="*/ 249 w 332"/>
                <a:gd name="T43" fmla="*/ 29 h 343"/>
                <a:gd name="T44" fmla="*/ 244 w 332"/>
                <a:gd name="T45" fmla="*/ 20 h 343"/>
                <a:gd name="T46" fmla="*/ 234 w 332"/>
                <a:gd name="T47" fmla="*/ 0 h 343"/>
                <a:gd name="T48" fmla="*/ 219 w 332"/>
                <a:gd name="T49" fmla="*/ 15 h 343"/>
                <a:gd name="T50" fmla="*/ 205 w 332"/>
                <a:gd name="T51" fmla="*/ 20 h 343"/>
                <a:gd name="T52" fmla="*/ 210 w 332"/>
                <a:gd name="T53" fmla="*/ 29 h 343"/>
                <a:gd name="T54" fmla="*/ 214 w 332"/>
                <a:gd name="T55" fmla="*/ 25 h 343"/>
                <a:gd name="T56" fmla="*/ 214 w 332"/>
                <a:gd name="T57" fmla="*/ 29 h 343"/>
                <a:gd name="T58" fmla="*/ 200 w 332"/>
                <a:gd name="T59" fmla="*/ 39 h 343"/>
                <a:gd name="T60" fmla="*/ 180 w 332"/>
                <a:gd name="T61" fmla="*/ 44 h 343"/>
                <a:gd name="T62" fmla="*/ 175 w 332"/>
                <a:gd name="T63" fmla="*/ 34 h 343"/>
                <a:gd name="T64" fmla="*/ 175 w 332"/>
                <a:gd name="T65" fmla="*/ 29 h 343"/>
                <a:gd name="T66" fmla="*/ 175 w 332"/>
                <a:gd name="T67" fmla="*/ 29 h 343"/>
                <a:gd name="T68" fmla="*/ 175 w 332"/>
                <a:gd name="T69" fmla="*/ 39 h 343"/>
                <a:gd name="T70" fmla="*/ 171 w 332"/>
                <a:gd name="T71" fmla="*/ 44 h 343"/>
                <a:gd name="T72" fmla="*/ 166 w 332"/>
                <a:gd name="T73" fmla="*/ 49 h 343"/>
                <a:gd name="T74" fmla="*/ 161 w 332"/>
                <a:gd name="T75" fmla="*/ 59 h 343"/>
                <a:gd name="T76" fmla="*/ 161 w 332"/>
                <a:gd name="T77" fmla="*/ 44 h 343"/>
                <a:gd name="T78" fmla="*/ 161 w 332"/>
                <a:gd name="T79" fmla="*/ 39 h 343"/>
                <a:gd name="T80" fmla="*/ 156 w 332"/>
                <a:gd name="T81" fmla="*/ 29 h 343"/>
                <a:gd name="T82" fmla="*/ 156 w 332"/>
                <a:gd name="T83" fmla="*/ 39 h 343"/>
                <a:gd name="T84" fmla="*/ 156 w 332"/>
                <a:gd name="T85" fmla="*/ 49 h 343"/>
                <a:gd name="T86" fmla="*/ 146 w 332"/>
                <a:gd name="T87" fmla="*/ 88 h 343"/>
                <a:gd name="T88" fmla="*/ 146 w 332"/>
                <a:gd name="T89" fmla="*/ 118 h 343"/>
                <a:gd name="T90" fmla="*/ 175 w 332"/>
                <a:gd name="T91" fmla="*/ 83 h 343"/>
                <a:gd name="T92" fmla="*/ 200 w 332"/>
                <a:gd name="T93" fmla="*/ 49 h 343"/>
                <a:gd name="T94" fmla="*/ 151 w 332"/>
                <a:gd name="T95" fmla="*/ 162 h 343"/>
                <a:gd name="T96" fmla="*/ 136 w 332"/>
                <a:gd name="T97" fmla="*/ 157 h 343"/>
                <a:gd name="T98" fmla="*/ 107 w 332"/>
                <a:gd name="T99" fmla="*/ 211 h 343"/>
                <a:gd name="T100" fmla="*/ 122 w 332"/>
                <a:gd name="T101" fmla="*/ 127 h 343"/>
                <a:gd name="T102" fmla="*/ 78 w 332"/>
                <a:gd name="T103" fmla="*/ 98 h 3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343"/>
                <a:gd name="T158" fmla="*/ 332 w 332"/>
                <a:gd name="T159" fmla="*/ 343 h 34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343">
                  <a:moveTo>
                    <a:pt x="78" y="98"/>
                  </a:moveTo>
                  <a:lnTo>
                    <a:pt x="58" y="142"/>
                  </a:lnTo>
                  <a:lnTo>
                    <a:pt x="58" y="181"/>
                  </a:lnTo>
                  <a:lnTo>
                    <a:pt x="0" y="309"/>
                  </a:lnTo>
                  <a:lnTo>
                    <a:pt x="29" y="343"/>
                  </a:lnTo>
                  <a:lnTo>
                    <a:pt x="29" y="338"/>
                  </a:lnTo>
                  <a:lnTo>
                    <a:pt x="83" y="338"/>
                  </a:lnTo>
                  <a:lnTo>
                    <a:pt x="87" y="333"/>
                  </a:lnTo>
                  <a:lnTo>
                    <a:pt x="161" y="328"/>
                  </a:lnTo>
                  <a:lnTo>
                    <a:pt x="166" y="319"/>
                  </a:lnTo>
                  <a:lnTo>
                    <a:pt x="214" y="319"/>
                  </a:lnTo>
                  <a:lnTo>
                    <a:pt x="219" y="309"/>
                  </a:lnTo>
                  <a:lnTo>
                    <a:pt x="293" y="309"/>
                  </a:lnTo>
                  <a:lnTo>
                    <a:pt x="288" y="299"/>
                  </a:lnTo>
                  <a:lnTo>
                    <a:pt x="283" y="289"/>
                  </a:lnTo>
                  <a:lnTo>
                    <a:pt x="322" y="250"/>
                  </a:lnTo>
                  <a:lnTo>
                    <a:pt x="327" y="186"/>
                  </a:lnTo>
                  <a:lnTo>
                    <a:pt x="332" y="157"/>
                  </a:lnTo>
                  <a:lnTo>
                    <a:pt x="293" y="49"/>
                  </a:lnTo>
                  <a:lnTo>
                    <a:pt x="254" y="39"/>
                  </a:lnTo>
                  <a:lnTo>
                    <a:pt x="249" y="29"/>
                  </a:lnTo>
                  <a:lnTo>
                    <a:pt x="244" y="20"/>
                  </a:lnTo>
                  <a:lnTo>
                    <a:pt x="234" y="0"/>
                  </a:lnTo>
                  <a:lnTo>
                    <a:pt x="219" y="15"/>
                  </a:lnTo>
                  <a:lnTo>
                    <a:pt x="205" y="20"/>
                  </a:lnTo>
                  <a:lnTo>
                    <a:pt x="210" y="29"/>
                  </a:lnTo>
                  <a:lnTo>
                    <a:pt x="214" y="25"/>
                  </a:lnTo>
                  <a:lnTo>
                    <a:pt x="214" y="29"/>
                  </a:lnTo>
                  <a:lnTo>
                    <a:pt x="200" y="39"/>
                  </a:lnTo>
                  <a:lnTo>
                    <a:pt x="180" y="44"/>
                  </a:lnTo>
                  <a:lnTo>
                    <a:pt x="175" y="34"/>
                  </a:lnTo>
                  <a:lnTo>
                    <a:pt x="175" y="29"/>
                  </a:lnTo>
                  <a:lnTo>
                    <a:pt x="175" y="39"/>
                  </a:lnTo>
                  <a:lnTo>
                    <a:pt x="171" y="44"/>
                  </a:lnTo>
                  <a:lnTo>
                    <a:pt x="166" y="49"/>
                  </a:lnTo>
                  <a:lnTo>
                    <a:pt x="161" y="59"/>
                  </a:lnTo>
                  <a:lnTo>
                    <a:pt x="161" y="44"/>
                  </a:lnTo>
                  <a:lnTo>
                    <a:pt x="161" y="39"/>
                  </a:lnTo>
                  <a:lnTo>
                    <a:pt x="156" y="29"/>
                  </a:lnTo>
                  <a:lnTo>
                    <a:pt x="156" y="39"/>
                  </a:lnTo>
                  <a:lnTo>
                    <a:pt x="156" y="49"/>
                  </a:lnTo>
                  <a:lnTo>
                    <a:pt x="146" y="88"/>
                  </a:lnTo>
                  <a:lnTo>
                    <a:pt x="146" y="118"/>
                  </a:lnTo>
                  <a:lnTo>
                    <a:pt x="175" y="83"/>
                  </a:lnTo>
                  <a:lnTo>
                    <a:pt x="200" y="49"/>
                  </a:lnTo>
                  <a:lnTo>
                    <a:pt x="151" y="162"/>
                  </a:lnTo>
                  <a:lnTo>
                    <a:pt x="136" y="157"/>
                  </a:lnTo>
                  <a:lnTo>
                    <a:pt x="107" y="211"/>
                  </a:lnTo>
                  <a:lnTo>
                    <a:pt x="122" y="127"/>
                  </a:lnTo>
                  <a:lnTo>
                    <a:pt x="78" y="98"/>
                  </a:lnTo>
                  <a:close/>
                </a:path>
              </a:pathLst>
            </a:custGeom>
            <a:solidFill>
              <a:srgbClr val="FF00FF"/>
            </a:solidFill>
            <a:ln w="0" cmpd="sng">
              <a:solidFill>
                <a:srgbClr val="000000"/>
              </a:solidFill>
              <a:miter lim="800000"/>
            </a:ln>
          </p:spPr>
          <p:txBody>
            <a:bodyPr/>
            <a:lstStyle/>
            <a:p>
              <a:endParaRPr lang="zh-CN" altLang="en-US"/>
            </a:p>
          </p:txBody>
        </p:sp>
        <p:sp>
          <p:nvSpPr>
            <p:cNvPr id="954450" name="Freeform 87"/>
            <p:cNvSpPr/>
            <p:nvPr/>
          </p:nvSpPr>
          <p:spPr bwMode="auto">
            <a:xfrm>
              <a:off x="1235" y="770"/>
              <a:ext cx="206" cy="88"/>
            </a:xfrm>
            <a:custGeom>
              <a:avLst/>
              <a:gdLst>
                <a:gd name="T0" fmla="*/ 0 w 206"/>
                <a:gd name="T1" fmla="*/ 5 h 88"/>
                <a:gd name="T2" fmla="*/ 49 w 206"/>
                <a:gd name="T3" fmla="*/ 88 h 88"/>
                <a:gd name="T4" fmla="*/ 49 w 206"/>
                <a:gd name="T5" fmla="*/ 73 h 88"/>
                <a:gd name="T6" fmla="*/ 54 w 206"/>
                <a:gd name="T7" fmla="*/ 68 h 88"/>
                <a:gd name="T8" fmla="*/ 103 w 206"/>
                <a:gd name="T9" fmla="*/ 44 h 88"/>
                <a:gd name="T10" fmla="*/ 147 w 206"/>
                <a:gd name="T11" fmla="*/ 49 h 88"/>
                <a:gd name="T12" fmla="*/ 186 w 206"/>
                <a:gd name="T13" fmla="*/ 49 h 88"/>
                <a:gd name="T14" fmla="*/ 186 w 206"/>
                <a:gd name="T15" fmla="*/ 44 h 88"/>
                <a:gd name="T16" fmla="*/ 206 w 206"/>
                <a:gd name="T17" fmla="*/ 39 h 88"/>
                <a:gd name="T18" fmla="*/ 118 w 206"/>
                <a:gd name="T19" fmla="*/ 5 h 88"/>
                <a:gd name="T20" fmla="*/ 118 w 206"/>
                <a:gd name="T21" fmla="*/ 0 h 88"/>
                <a:gd name="T22" fmla="*/ 108 w 206"/>
                <a:gd name="T23" fmla="*/ 5 h 88"/>
                <a:gd name="T24" fmla="*/ 44 w 206"/>
                <a:gd name="T25" fmla="*/ 9 h 88"/>
                <a:gd name="T26" fmla="*/ 40 w 206"/>
                <a:gd name="T27" fmla="*/ 0 h 88"/>
                <a:gd name="T28" fmla="*/ 0 w 206"/>
                <a:gd name="T29" fmla="*/ 5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88"/>
                <a:gd name="T47" fmla="*/ 206 w 206"/>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88">
                  <a:moveTo>
                    <a:pt x="0" y="5"/>
                  </a:moveTo>
                  <a:lnTo>
                    <a:pt x="49" y="88"/>
                  </a:lnTo>
                  <a:lnTo>
                    <a:pt x="49" y="73"/>
                  </a:lnTo>
                  <a:lnTo>
                    <a:pt x="54" y="68"/>
                  </a:lnTo>
                  <a:lnTo>
                    <a:pt x="103" y="44"/>
                  </a:lnTo>
                  <a:lnTo>
                    <a:pt x="147" y="49"/>
                  </a:lnTo>
                  <a:lnTo>
                    <a:pt x="186" y="49"/>
                  </a:lnTo>
                  <a:lnTo>
                    <a:pt x="186" y="44"/>
                  </a:lnTo>
                  <a:lnTo>
                    <a:pt x="206" y="39"/>
                  </a:lnTo>
                  <a:lnTo>
                    <a:pt x="118" y="5"/>
                  </a:lnTo>
                  <a:lnTo>
                    <a:pt x="118" y="0"/>
                  </a:lnTo>
                  <a:lnTo>
                    <a:pt x="108" y="5"/>
                  </a:lnTo>
                  <a:lnTo>
                    <a:pt x="44" y="9"/>
                  </a:lnTo>
                  <a:lnTo>
                    <a:pt x="40" y="0"/>
                  </a:lnTo>
                  <a:lnTo>
                    <a:pt x="0" y="5"/>
                  </a:lnTo>
                  <a:close/>
                </a:path>
              </a:pathLst>
            </a:custGeom>
            <a:solidFill>
              <a:srgbClr val="FFC080"/>
            </a:solidFill>
            <a:ln w="0" cmpd="sng">
              <a:solidFill>
                <a:srgbClr val="000000"/>
              </a:solidFill>
              <a:miter lim="800000"/>
            </a:ln>
          </p:spPr>
          <p:txBody>
            <a:bodyPr/>
            <a:lstStyle/>
            <a:p>
              <a:endParaRPr lang="zh-CN" altLang="en-US"/>
            </a:p>
          </p:txBody>
        </p:sp>
        <p:sp>
          <p:nvSpPr>
            <p:cNvPr id="954451" name="Freeform 88"/>
            <p:cNvSpPr/>
            <p:nvPr/>
          </p:nvSpPr>
          <p:spPr bwMode="auto">
            <a:xfrm>
              <a:off x="1343" y="828"/>
              <a:ext cx="151" cy="99"/>
            </a:xfrm>
            <a:custGeom>
              <a:avLst/>
              <a:gdLst>
                <a:gd name="T0" fmla="*/ 78 w 151"/>
                <a:gd name="T1" fmla="*/ 10 h 99"/>
                <a:gd name="T2" fmla="*/ 49 w 151"/>
                <a:gd name="T3" fmla="*/ 0 h 99"/>
                <a:gd name="T4" fmla="*/ 19 w 151"/>
                <a:gd name="T5" fmla="*/ 20 h 99"/>
                <a:gd name="T6" fmla="*/ 10 w 151"/>
                <a:gd name="T7" fmla="*/ 35 h 99"/>
                <a:gd name="T8" fmla="*/ 0 w 151"/>
                <a:gd name="T9" fmla="*/ 49 h 99"/>
                <a:gd name="T10" fmla="*/ 5 w 151"/>
                <a:gd name="T11" fmla="*/ 64 h 99"/>
                <a:gd name="T12" fmla="*/ 10 w 151"/>
                <a:gd name="T13" fmla="*/ 79 h 99"/>
                <a:gd name="T14" fmla="*/ 19 w 151"/>
                <a:gd name="T15" fmla="*/ 89 h 99"/>
                <a:gd name="T16" fmla="*/ 29 w 151"/>
                <a:gd name="T17" fmla="*/ 99 h 99"/>
                <a:gd name="T18" fmla="*/ 44 w 151"/>
                <a:gd name="T19" fmla="*/ 94 h 99"/>
                <a:gd name="T20" fmla="*/ 54 w 151"/>
                <a:gd name="T21" fmla="*/ 89 h 99"/>
                <a:gd name="T22" fmla="*/ 68 w 151"/>
                <a:gd name="T23" fmla="*/ 79 h 99"/>
                <a:gd name="T24" fmla="*/ 88 w 151"/>
                <a:gd name="T25" fmla="*/ 84 h 99"/>
                <a:gd name="T26" fmla="*/ 122 w 151"/>
                <a:gd name="T27" fmla="*/ 79 h 99"/>
                <a:gd name="T28" fmla="*/ 122 w 151"/>
                <a:gd name="T29" fmla="*/ 79 h 99"/>
                <a:gd name="T30" fmla="*/ 146 w 151"/>
                <a:gd name="T31" fmla="*/ 59 h 99"/>
                <a:gd name="T32" fmla="*/ 151 w 151"/>
                <a:gd name="T33" fmla="*/ 49 h 99"/>
                <a:gd name="T34" fmla="*/ 146 w 151"/>
                <a:gd name="T35" fmla="*/ 35 h 99"/>
                <a:gd name="T36" fmla="*/ 146 w 151"/>
                <a:gd name="T37" fmla="*/ 25 h 99"/>
                <a:gd name="T38" fmla="*/ 137 w 151"/>
                <a:gd name="T39" fmla="*/ 20 h 99"/>
                <a:gd name="T40" fmla="*/ 127 w 151"/>
                <a:gd name="T41" fmla="*/ 15 h 99"/>
                <a:gd name="T42" fmla="*/ 78 w 151"/>
                <a:gd name="T43" fmla="*/ 10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99"/>
                <a:gd name="T68" fmla="*/ 151 w 151"/>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99">
                  <a:moveTo>
                    <a:pt x="78" y="10"/>
                  </a:moveTo>
                  <a:lnTo>
                    <a:pt x="49" y="0"/>
                  </a:lnTo>
                  <a:lnTo>
                    <a:pt x="19" y="20"/>
                  </a:lnTo>
                  <a:lnTo>
                    <a:pt x="10" y="35"/>
                  </a:lnTo>
                  <a:lnTo>
                    <a:pt x="0" y="49"/>
                  </a:lnTo>
                  <a:lnTo>
                    <a:pt x="5" y="64"/>
                  </a:lnTo>
                  <a:lnTo>
                    <a:pt x="10" y="79"/>
                  </a:lnTo>
                  <a:lnTo>
                    <a:pt x="19" y="89"/>
                  </a:lnTo>
                  <a:lnTo>
                    <a:pt x="29" y="99"/>
                  </a:lnTo>
                  <a:lnTo>
                    <a:pt x="44" y="94"/>
                  </a:lnTo>
                  <a:lnTo>
                    <a:pt x="54" y="89"/>
                  </a:lnTo>
                  <a:lnTo>
                    <a:pt x="68" y="79"/>
                  </a:lnTo>
                  <a:lnTo>
                    <a:pt x="88" y="84"/>
                  </a:lnTo>
                  <a:lnTo>
                    <a:pt x="122" y="79"/>
                  </a:lnTo>
                  <a:lnTo>
                    <a:pt x="146" y="59"/>
                  </a:lnTo>
                  <a:lnTo>
                    <a:pt x="151" y="49"/>
                  </a:lnTo>
                  <a:lnTo>
                    <a:pt x="146" y="35"/>
                  </a:lnTo>
                  <a:lnTo>
                    <a:pt x="146" y="25"/>
                  </a:lnTo>
                  <a:lnTo>
                    <a:pt x="137" y="20"/>
                  </a:lnTo>
                  <a:lnTo>
                    <a:pt x="127" y="15"/>
                  </a:lnTo>
                  <a:lnTo>
                    <a:pt x="78" y="10"/>
                  </a:lnTo>
                  <a:close/>
                </a:path>
              </a:pathLst>
            </a:custGeom>
            <a:solidFill>
              <a:srgbClr val="FCE6CF"/>
            </a:solidFill>
            <a:ln w="0" cmpd="sng">
              <a:solidFill>
                <a:srgbClr val="000000"/>
              </a:solidFill>
              <a:miter lim="800000"/>
            </a:ln>
          </p:spPr>
          <p:txBody>
            <a:bodyPr/>
            <a:lstStyle/>
            <a:p>
              <a:endParaRPr lang="zh-CN" altLang="en-US"/>
            </a:p>
          </p:txBody>
        </p:sp>
        <p:sp>
          <p:nvSpPr>
            <p:cNvPr id="954452" name="Freeform 89"/>
            <p:cNvSpPr/>
            <p:nvPr/>
          </p:nvSpPr>
          <p:spPr bwMode="auto">
            <a:xfrm>
              <a:off x="1284" y="814"/>
              <a:ext cx="137" cy="59"/>
            </a:xfrm>
            <a:custGeom>
              <a:avLst/>
              <a:gdLst>
                <a:gd name="T0" fmla="*/ 0 w 137"/>
                <a:gd name="T1" fmla="*/ 44 h 59"/>
                <a:gd name="T2" fmla="*/ 5 w 137"/>
                <a:gd name="T3" fmla="*/ 54 h 59"/>
                <a:gd name="T4" fmla="*/ 10 w 137"/>
                <a:gd name="T5" fmla="*/ 59 h 59"/>
                <a:gd name="T6" fmla="*/ 44 w 137"/>
                <a:gd name="T7" fmla="*/ 59 h 59"/>
                <a:gd name="T8" fmla="*/ 54 w 137"/>
                <a:gd name="T9" fmla="*/ 54 h 59"/>
                <a:gd name="T10" fmla="*/ 54 w 137"/>
                <a:gd name="T11" fmla="*/ 49 h 59"/>
                <a:gd name="T12" fmla="*/ 69 w 137"/>
                <a:gd name="T13" fmla="*/ 49 h 59"/>
                <a:gd name="T14" fmla="*/ 78 w 137"/>
                <a:gd name="T15" fmla="*/ 34 h 59"/>
                <a:gd name="T16" fmla="*/ 108 w 137"/>
                <a:gd name="T17" fmla="*/ 14 h 59"/>
                <a:gd name="T18" fmla="*/ 137 w 137"/>
                <a:gd name="T19" fmla="*/ 24 h 59"/>
                <a:gd name="T20" fmla="*/ 137 w 137"/>
                <a:gd name="T21" fmla="*/ 5 h 59"/>
                <a:gd name="T22" fmla="*/ 98 w 137"/>
                <a:gd name="T23" fmla="*/ 5 h 59"/>
                <a:gd name="T24" fmla="*/ 54 w 137"/>
                <a:gd name="T25" fmla="*/ 0 h 59"/>
                <a:gd name="T26" fmla="*/ 5 w 137"/>
                <a:gd name="T27" fmla="*/ 24 h 59"/>
                <a:gd name="T28" fmla="*/ 0 w 137"/>
                <a:gd name="T29" fmla="*/ 29 h 59"/>
                <a:gd name="T30" fmla="*/ 0 w 137"/>
                <a:gd name="T31" fmla="*/ 44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
                <a:gd name="T49" fmla="*/ 0 h 59"/>
                <a:gd name="T50" fmla="*/ 137 w 137"/>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 h="59">
                  <a:moveTo>
                    <a:pt x="0" y="44"/>
                  </a:moveTo>
                  <a:lnTo>
                    <a:pt x="5" y="54"/>
                  </a:lnTo>
                  <a:lnTo>
                    <a:pt x="10" y="59"/>
                  </a:lnTo>
                  <a:lnTo>
                    <a:pt x="44" y="59"/>
                  </a:lnTo>
                  <a:lnTo>
                    <a:pt x="54" y="54"/>
                  </a:lnTo>
                  <a:lnTo>
                    <a:pt x="54" y="49"/>
                  </a:lnTo>
                  <a:lnTo>
                    <a:pt x="69" y="49"/>
                  </a:lnTo>
                  <a:lnTo>
                    <a:pt x="78" y="34"/>
                  </a:lnTo>
                  <a:lnTo>
                    <a:pt x="108" y="14"/>
                  </a:lnTo>
                  <a:lnTo>
                    <a:pt x="137" y="24"/>
                  </a:lnTo>
                  <a:lnTo>
                    <a:pt x="137" y="5"/>
                  </a:lnTo>
                  <a:lnTo>
                    <a:pt x="98" y="5"/>
                  </a:lnTo>
                  <a:lnTo>
                    <a:pt x="54" y="0"/>
                  </a:lnTo>
                  <a:lnTo>
                    <a:pt x="5" y="24"/>
                  </a:lnTo>
                  <a:lnTo>
                    <a:pt x="0" y="29"/>
                  </a:lnTo>
                  <a:lnTo>
                    <a:pt x="0" y="44"/>
                  </a:lnTo>
                  <a:close/>
                </a:path>
              </a:pathLst>
            </a:custGeom>
            <a:solidFill>
              <a:srgbClr val="FCE6CF"/>
            </a:solidFill>
            <a:ln w="0" cmpd="sng">
              <a:solidFill>
                <a:srgbClr val="000000"/>
              </a:solidFill>
              <a:miter lim="800000"/>
            </a:ln>
          </p:spPr>
          <p:txBody>
            <a:bodyPr/>
            <a:lstStyle/>
            <a:p>
              <a:endParaRPr lang="zh-CN" altLang="en-US"/>
            </a:p>
          </p:txBody>
        </p:sp>
        <p:sp>
          <p:nvSpPr>
            <p:cNvPr id="954453" name="Freeform 90"/>
            <p:cNvSpPr/>
            <p:nvPr/>
          </p:nvSpPr>
          <p:spPr bwMode="auto">
            <a:xfrm>
              <a:off x="1284" y="858"/>
              <a:ext cx="78" cy="64"/>
            </a:xfrm>
            <a:custGeom>
              <a:avLst/>
              <a:gdLst>
                <a:gd name="T0" fmla="*/ 0 w 78"/>
                <a:gd name="T1" fmla="*/ 0 h 64"/>
                <a:gd name="T2" fmla="*/ 35 w 78"/>
                <a:gd name="T3" fmla="*/ 64 h 64"/>
                <a:gd name="T4" fmla="*/ 78 w 78"/>
                <a:gd name="T5" fmla="*/ 59 h 64"/>
                <a:gd name="T6" fmla="*/ 69 w 78"/>
                <a:gd name="T7" fmla="*/ 49 h 64"/>
                <a:gd name="T8" fmla="*/ 64 w 78"/>
                <a:gd name="T9" fmla="*/ 34 h 64"/>
                <a:gd name="T10" fmla="*/ 59 w 78"/>
                <a:gd name="T11" fmla="*/ 19 h 64"/>
                <a:gd name="T12" fmla="*/ 69 w 78"/>
                <a:gd name="T13" fmla="*/ 5 h 64"/>
                <a:gd name="T14" fmla="*/ 54 w 78"/>
                <a:gd name="T15" fmla="*/ 5 h 64"/>
                <a:gd name="T16" fmla="*/ 54 w 78"/>
                <a:gd name="T17" fmla="*/ 10 h 64"/>
                <a:gd name="T18" fmla="*/ 44 w 78"/>
                <a:gd name="T19" fmla="*/ 15 h 64"/>
                <a:gd name="T20" fmla="*/ 10 w 78"/>
                <a:gd name="T21" fmla="*/ 15 h 64"/>
                <a:gd name="T22" fmla="*/ 5 w 78"/>
                <a:gd name="T23" fmla="*/ 10 h 64"/>
                <a:gd name="T24" fmla="*/ 0 w 78"/>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64"/>
                <a:gd name="T41" fmla="*/ 78 w 78"/>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64">
                  <a:moveTo>
                    <a:pt x="0" y="0"/>
                  </a:moveTo>
                  <a:lnTo>
                    <a:pt x="35" y="64"/>
                  </a:lnTo>
                  <a:lnTo>
                    <a:pt x="78" y="59"/>
                  </a:lnTo>
                  <a:lnTo>
                    <a:pt x="69" y="49"/>
                  </a:lnTo>
                  <a:lnTo>
                    <a:pt x="64" y="34"/>
                  </a:lnTo>
                  <a:lnTo>
                    <a:pt x="59" y="19"/>
                  </a:lnTo>
                  <a:lnTo>
                    <a:pt x="69" y="5"/>
                  </a:lnTo>
                  <a:lnTo>
                    <a:pt x="54" y="5"/>
                  </a:lnTo>
                  <a:lnTo>
                    <a:pt x="54" y="10"/>
                  </a:lnTo>
                  <a:lnTo>
                    <a:pt x="44" y="15"/>
                  </a:lnTo>
                  <a:lnTo>
                    <a:pt x="10" y="15"/>
                  </a:lnTo>
                  <a:lnTo>
                    <a:pt x="5" y="10"/>
                  </a:lnTo>
                  <a:lnTo>
                    <a:pt x="0" y="0"/>
                  </a:lnTo>
                  <a:close/>
                </a:path>
              </a:pathLst>
            </a:custGeom>
            <a:solidFill>
              <a:srgbClr val="FFC080"/>
            </a:solidFill>
            <a:ln w="0" cmpd="sng">
              <a:solidFill>
                <a:srgbClr val="000000"/>
              </a:solidFill>
              <a:miter lim="800000"/>
            </a:ln>
          </p:spPr>
          <p:txBody>
            <a:bodyPr/>
            <a:lstStyle/>
            <a:p>
              <a:endParaRPr lang="zh-CN" altLang="en-US"/>
            </a:p>
          </p:txBody>
        </p:sp>
        <p:sp>
          <p:nvSpPr>
            <p:cNvPr id="954454" name="Freeform 91"/>
            <p:cNvSpPr/>
            <p:nvPr/>
          </p:nvSpPr>
          <p:spPr bwMode="auto">
            <a:xfrm>
              <a:off x="1367" y="858"/>
              <a:ext cx="35" cy="44"/>
            </a:xfrm>
            <a:custGeom>
              <a:avLst/>
              <a:gdLst>
                <a:gd name="T0" fmla="*/ 25 w 35"/>
                <a:gd name="T1" fmla="*/ 0 h 44"/>
                <a:gd name="T2" fmla="*/ 25 w 35"/>
                <a:gd name="T3" fmla="*/ 10 h 44"/>
                <a:gd name="T4" fmla="*/ 15 w 35"/>
                <a:gd name="T5" fmla="*/ 19 h 44"/>
                <a:gd name="T6" fmla="*/ 10 w 35"/>
                <a:gd name="T7" fmla="*/ 15 h 44"/>
                <a:gd name="T8" fmla="*/ 15 w 35"/>
                <a:gd name="T9" fmla="*/ 0 h 44"/>
                <a:gd name="T10" fmla="*/ 10 w 35"/>
                <a:gd name="T11" fmla="*/ 10 h 44"/>
                <a:gd name="T12" fmla="*/ 5 w 35"/>
                <a:gd name="T13" fmla="*/ 19 h 44"/>
                <a:gd name="T14" fmla="*/ 0 w 35"/>
                <a:gd name="T15" fmla="*/ 19 h 44"/>
                <a:gd name="T16" fmla="*/ 0 w 35"/>
                <a:gd name="T17" fmla="*/ 34 h 44"/>
                <a:gd name="T18" fmla="*/ 5 w 35"/>
                <a:gd name="T19" fmla="*/ 44 h 44"/>
                <a:gd name="T20" fmla="*/ 20 w 35"/>
                <a:gd name="T21" fmla="*/ 34 h 44"/>
                <a:gd name="T22" fmla="*/ 35 w 35"/>
                <a:gd name="T23" fmla="*/ 29 h 44"/>
                <a:gd name="T24" fmla="*/ 35 w 35"/>
                <a:gd name="T25" fmla="*/ 19 h 44"/>
                <a:gd name="T26" fmla="*/ 25 w 35"/>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44"/>
                <a:gd name="T44" fmla="*/ 35 w 35"/>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44">
                  <a:moveTo>
                    <a:pt x="25" y="0"/>
                  </a:moveTo>
                  <a:lnTo>
                    <a:pt x="25" y="10"/>
                  </a:lnTo>
                  <a:lnTo>
                    <a:pt x="15" y="19"/>
                  </a:lnTo>
                  <a:lnTo>
                    <a:pt x="10" y="15"/>
                  </a:lnTo>
                  <a:lnTo>
                    <a:pt x="15" y="0"/>
                  </a:lnTo>
                  <a:lnTo>
                    <a:pt x="10" y="10"/>
                  </a:lnTo>
                  <a:lnTo>
                    <a:pt x="5" y="19"/>
                  </a:lnTo>
                  <a:lnTo>
                    <a:pt x="0" y="19"/>
                  </a:lnTo>
                  <a:lnTo>
                    <a:pt x="0" y="34"/>
                  </a:lnTo>
                  <a:lnTo>
                    <a:pt x="5" y="44"/>
                  </a:lnTo>
                  <a:lnTo>
                    <a:pt x="20" y="34"/>
                  </a:lnTo>
                  <a:lnTo>
                    <a:pt x="35" y="29"/>
                  </a:lnTo>
                  <a:lnTo>
                    <a:pt x="35" y="19"/>
                  </a:lnTo>
                  <a:lnTo>
                    <a:pt x="25" y="0"/>
                  </a:lnTo>
                  <a:close/>
                </a:path>
              </a:pathLst>
            </a:custGeom>
            <a:solidFill>
              <a:srgbClr val="000000"/>
            </a:solidFill>
            <a:ln w="0" cmpd="sng">
              <a:solidFill>
                <a:srgbClr val="000000"/>
              </a:solidFill>
              <a:miter lim="800000"/>
            </a:ln>
          </p:spPr>
          <p:txBody>
            <a:bodyPr/>
            <a:lstStyle/>
            <a:p>
              <a:endParaRPr lang="zh-CN" altLang="en-US"/>
            </a:p>
          </p:txBody>
        </p:sp>
        <p:sp>
          <p:nvSpPr>
            <p:cNvPr id="954455" name="Freeform 92"/>
            <p:cNvSpPr/>
            <p:nvPr/>
          </p:nvSpPr>
          <p:spPr bwMode="auto">
            <a:xfrm>
              <a:off x="1465" y="255"/>
              <a:ext cx="210" cy="304"/>
            </a:xfrm>
            <a:custGeom>
              <a:avLst/>
              <a:gdLst>
                <a:gd name="T0" fmla="*/ 181 w 210"/>
                <a:gd name="T1" fmla="*/ 206 h 304"/>
                <a:gd name="T2" fmla="*/ 147 w 210"/>
                <a:gd name="T3" fmla="*/ 171 h 304"/>
                <a:gd name="T4" fmla="*/ 171 w 210"/>
                <a:gd name="T5" fmla="*/ 137 h 304"/>
                <a:gd name="T6" fmla="*/ 181 w 210"/>
                <a:gd name="T7" fmla="*/ 78 h 304"/>
                <a:gd name="T8" fmla="*/ 161 w 210"/>
                <a:gd name="T9" fmla="*/ 59 h 304"/>
                <a:gd name="T10" fmla="*/ 181 w 210"/>
                <a:gd name="T11" fmla="*/ 10 h 304"/>
                <a:gd name="T12" fmla="*/ 122 w 210"/>
                <a:gd name="T13" fmla="*/ 0 h 304"/>
                <a:gd name="T14" fmla="*/ 63 w 210"/>
                <a:gd name="T15" fmla="*/ 10 h 304"/>
                <a:gd name="T16" fmla="*/ 59 w 210"/>
                <a:gd name="T17" fmla="*/ 10 h 304"/>
                <a:gd name="T18" fmla="*/ 49 w 210"/>
                <a:gd name="T19" fmla="*/ 10 h 304"/>
                <a:gd name="T20" fmla="*/ 29 w 210"/>
                <a:gd name="T21" fmla="*/ 34 h 304"/>
                <a:gd name="T22" fmla="*/ 20 w 210"/>
                <a:gd name="T23" fmla="*/ 59 h 304"/>
                <a:gd name="T24" fmla="*/ 5 w 210"/>
                <a:gd name="T25" fmla="*/ 83 h 304"/>
                <a:gd name="T26" fmla="*/ 5 w 210"/>
                <a:gd name="T27" fmla="*/ 93 h 304"/>
                <a:gd name="T28" fmla="*/ 15 w 210"/>
                <a:gd name="T29" fmla="*/ 127 h 304"/>
                <a:gd name="T30" fmla="*/ 15 w 210"/>
                <a:gd name="T31" fmla="*/ 113 h 304"/>
                <a:gd name="T32" fmla="*/ 34 w 210"/>
                <a:gd name="T33" fmla="*/ 132 h 304"/>
                <a:gd name="T34" fmla="*/ 54 w 210"/>
                <a:gd name="T35" fmla="*/ 142 h 304"/>
                <a:gd name="T36" fmla="*/ 54 w 210"/>
                <a:gd name="T37" fmla="*/ 201 h 304"/>
                <a:gd name="T38" fmla="*/ 54 w 210"/>
                <a:gd name="T39" fmla="*/ 235 h 304"/>
                <a:gd name="T40" fmla="*/ 59 w 210"/>
                <a:gd name="T41" fmla="*/ 284 h 304"/>
                <a:gd name="T42" fmla="*/ 83 w 210"/>
                <a:gd name="T43" fmla="*/ 294 h 304"/>
                <a:gd name="T44" fmla="*/ 83 w 210"/>
                <a:gd name="T45" fmla="*/ 284 h 304"/>
                <a:gd name="T46" fmla="*/ 83 w 210"/>
                <a:gd name="T47" fmla="*/ 274 h 304"/>
                <a:gd name="T48" fmla="*/ 103 w 210"/>
                <a:gd name="T49" fmla="*/ 284 h 304"/>
                <a:gd name="T50" fmla="*/ 132 w 210"/>
                <a:gd name="T51" fmla="*/ 294 h 304"/>
                <a:gd name="T52" fmla="*/ 132 w 210"/>
                <a:gd name="T53" fmla="*/ 274 h 304"/>
                <a:gd name="T54" fmla="*/ 137 w 210"/>
                <a:gd name="T55" fmla="*/ 289 h 304"/>
                <a:gd name="T56" fmla="*/ 142 w 210"/>
                <a:gd name="T57" fmla="*/ 294 h 304"/>
                <a:gd name="T58" fmla="*/ 151 w 210"/>
                <a:gd name="T59" fmla="*/ 284 h 304"/>
                <a:gd name="T60" fmla="*/ 151 w 210"/>
                <a:gd name="T61" fmla="*/ 274 h 304"/>
                <a:gd name="T62" fmla="*/ 156 w 210"/>
                <a:gd name="T63" fmla="*/ 289 h 304"/>
                <a:gd name="T64" fmla="*/ 190 w 210"/>
                <a:gd name="T65" fmla="*/ 274 h 304"/>
                <a:gd name="T66" fmla="*/ 186 w 210"/>
                <a:gd name="T67" fmla="*/ 274 h 304"/>
                <a:gd name="T68" fmla="*/ 195 w 210"/>
                <a:gd name="T69" fmla="*/ 260 h 304"/>
                <a:gd name="T70" fmla="*/ 190 w 210"/>
                <a:gd name="T71" fmla="*/ 201 h 3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304"/>
                <a:gd name="T110" fmla="*/ 210 w 210"/>
                <a:gd name="T111" fmla="*/ 304 h 3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304">
                  <a:moveTo>
                    <a:pt x="190" y="201"/>
                  </a:moveTo>
                  <a:lnTo>
                    <a:pt x="181" y="206"/>
                  </a:lnTo>
                  <a:lnTo>
                    <a:pt x="161" y="196"/>
                  </a:lnTo>
                  <a:lnTo>
                    <a:pt x="147" y="171"/>
                  </a:lnTo>
                  <a:lnTo>
                    <a:pt x="151" y="157"/>
                  </a:lnTo>
                  <a:lnTo>
                    <a:pt x="171" y="137"/>
                  </a:lnTo>
                  <a:lnTo>
                    <a:pt x="176" y="88"/>
                  </a:lnTo>
                  <a:lnTo>
                    <a:pt x="181" y="78"/>
                  </a:lnTo>
                  <a:lnTo>
                    <a:pt x="176" y="78"/>
                  </a:lnTo>
                  <a:lnTo>
                    <a:pt x="161" y="59"/>
                  </a:lnTo>
                  <a:lnTo>
                    <a:pt x="166" y="29"/>
                  </a:lnTo>
                  <a:lnTo>
                    <a:pt x="181" y="10"/>
                  </a:lnTo>
                  <a:lnTo>
                    <a:pt x="166" y="5"/>
                  </a:lnTo>
                  <a:lnTo>
                    <a:pt x="122" y="0"/>
                  </a:lnTo>
                  <a:lnTo>
                    <a:pt x="73" y="10"/>
                  </a:lnTo>
                  <a:lnTo>
                    <a:pt x="63" y="10"/>
                  </a:lnTo>
                  <a:lnTo>
                    <a:pt x="54" y="20"/>
                  </a:lnTo>
                  <a:lnTo>
                    <a:pt x="59" y="10"/>
                  </a:lnTo>
                  <a:lnTo>
                    <a:pt x="54" y="10"/>
                  </a:lnTo>
                  <a:lnTo>
                    <a:pt x="49" y="10"/>
                  </a:lnTo>
                  <a:lnTo>
                    <a:pt x="44" y="15"/>
                  </a:lnTo>
                  <a:lnTo>
                    <a:pt x="29" y="34"/>
                  </a:lnTo>
                  <a:lnTo>
                    <a:pt x="29" y="49"/>
                  </a:lnTo>
                  <a:lnTo>
                    <a:pt x="20" y="59"/>
                  </a:lnTo>
                  <a:lnTo>
                    <a:pt x="15" y="69"/>
                  </a:lnTo>
                  <a:lnTo>
                    <a:pt x="5" y="83"/>
                  </a:lnTo>
                  <a:lnTo>
                    <a:pt x="0" y="103"/>
                  </a:lnTo>
                  <a:lnTo>
                    <a:pt x="5" y="93"/>
                  </a:lnTo>
                  <a:lnTo>
                    <a:pt x="10" y="118"/>
                  </a:lnTo>
                  <a:lnTo>
                    <a:pt x="15" y="127"/>
                  </a:lnTo>
                  <a:lnTo>
                    <a:pt x="15" y="122"/>
                  </a:lnTo>
                  <a:lnTo>
                    <a:pt x="15" y="113"/>
                  </a:lnTo>
                  <a:lnTo>
                    <a:pt x="20" y="127"/>
                  </a:lnTo>
                  <a:lnTo>
                    <a:pt x="34" y="132"/>
                  </a:lnTo>
                  <a:lnTo>
                    <a:pt x="39" y="132"/>
                  </a:lnTo>
                  <a:lnTo>
                    <a:pt x="54" y="142"/>
                  </a:lnTo>
                  <a:lnTo>
                    <a:pt x="63" y="167"/>
                  </a:lnTo>
                  <a:lnTo>
                    <a:pt x="54" y="201"/>
                  </a:lnTo>
                  <a:lnTo>
                    <a:pt x="54" y="216"/>
                  </a:lnTo>
                  <a:lnTo>
                    <a:pt x="54" y="235"/>
                  </a:lnTo>
                  <a:lnTo>
                    <a:pt x="54" y="265"/>
                  </a:lnTo>
                  <a:lnTo>
                    <a:pt x="59" y="284"/>
                  </a:lnTo>
                  <a:lnTo>
                    <a:pt x="73" y="304"/>
                  </a:lnTo>
                  <a:lnTo>
                    <a:pt x="83" y="294"/>
                  </a:lnTo>
                  <a:lnTo>
                    <a:pt x="93" y="289"/>
                  </a:lnTo>
                  <a:lnTo>
                    <a:pt x="83" y="284"/>
                  </a:lnTo>
                  <a:lnTo>
                    <a:pt x="83" y="279"/>
                  </a:lnTo>
                  <a:lnTo>
                    <a:pt x="83" y="274"/>
                  </a:lnTo>
                  <a:lnTo>
                    <a:pt x="88" y="279"/>
                  </a:lnTo>
                  <a:lnTo>
                    <a:pt x="103" y="284"/>
                  </a:lnTo>
                  <a:lnTo>
                    <a:pt x="107" y="294"/>
                  </a:lnTo>
                  <a:lnTo>
                    <a:pt x="132" y="294"/>
                  </a:lnTo>
                  <a:lnTo>
                    <a:pt x="132" y="284"/>
                  </a:lnTo>
                  <a:lnTo>
                    <a:pt x="132" y="274"/>
                  </a:lnTo>
                  <a:lnTo>
                    <a:pt x="137" y="284"/>
                  </a:lnTo>
                  <a:lnTo>
                    <a:pt x="137" y="289"/>
                  </a:lnTo>
                  <a:lnTo>
                    <a:pt x="137" y="304"/>
                  </a:lnTo>
                  <a:lnTo>
                    <a:pt x="142" y="294"/>
                  </a:lnTo>
                  <a:lnTo>
                    <a:pt x="147" y="289"/>
                  </a:lnTo>
                  <a:lnTo>
                    <a:pt x="151" y="284"/>
                  </a:lnTo>
                  <a:lnTo>
                    <a:pt x="151" y="274"/>
                  </a:lnTo>
                  <a:lnTo>
                    <a:pt x="151" y="279"/>
                  </a:lnTo>
                  <a:lnTo>
                    <a:pt x="156" y="289"/>
                  </a:lnTo>
                  <a:lnTo>
                    <a:pt x="176" y="284"/>
                  </a:lnTo>
                  <a:lnTo>
                    <a:pt x="190" y="274"/>
                  </a:lnTo>
                  <a:lnTo>
                    <a:pt x="190" y="270"/>
                  </a:lnTo>
                  <a:lnTo>
                    <a:pt x="186" y="274"/>
                  </a:lnTo>
                  <a:lnTo>
                    <a:pt x="181" y="265"/>
                  </a:lnTo>
                  <a:lnTo>
                    <a:pt x="195" y="260"/>
                  </a:lnTo>
                  <a:lnTo>
                    <a:pt x="210" y="245"/>
                  </a:lnTo>
                  <a:lnTo>
                    <a:pt x="190" y="201"/>
                  </a:lnTo>
                  <a:close/>
                </a:path>
              </a:pathLst>
            </a:custGeom>
            <a:solidFill>
              <a:srgbClr val="000000"/>
            </a:solidFill>
            <a:ln w="0" cmpd="sng">
              <a:solidFill>
                <a:srgbClr val="000000"/>
              </a:solidFill>
              <a:miter lim="800000"/>
            </a:ln>
          </p:spPr>
          <p:txBody>
            <a:bodyPr/>
            <a:lstStyle/>
            <a:p>
              <a:endParaRPr lang="zh-CN" altLang="en-US"/>
            </a:p>
          </p:txBody>
        </p:sp>
        <p:sp>
          <p:nvSpPr>
            <p:cNvPr id="954456" name="Freeform 93"/>
            <p:cNvSpPr/>
            <p:nvPr/>
          </p:nvSpPr>
          <p:spPr bwMode="auto">
            <a:xfrm>
              <a:off x="1519" y="529"/>
              <a:ext cx="122" cy="182"/>
            </a:xfrm>
            <a:custGeom>
              <a:avLst/>
              <a:gdLst>
                <a:gd name="T0" fmla="*/ 5 w 122"/>
                <a:gd name="T1" fmla="*/ 49 h 182"/>
                <a:gd name="T2" fmla="*/ 0 w 122"/>
                <a:gd name="T3" fmla="*/ 69 h 182"/>
                <a:gd name="T4" fmla="*/ 44 w 122"/>
                <a:gd name="T5" fmla="*/ 98 h 182"/>
                <a:gd name="T6" fmla="*/ 29 w 122"/>
                <a:gd name="T7" fmla="*/ 182 h 182"/>
                <a:gd name="T8" fmla="*/ 58 w 122"/>
                <a:gd name="T9" fmla="*/ 128 h 182"/>
                <a:gd name="T10" fmla="*/ 73 w 122"/>
                <a:gd name="T11" fmla="*/ 133 h 182"/>
                <a:gd name="T12" fmla="*/ 122 w 122"/>
                <a:gd name="T13" fmla="*/ 20 h 182"/>
                <a:gd name="T14" fmla="*/ 97 w 122"/>
                <a:gd name="T15" fmla="*/ 54 h 182"/>
                <a:gd name="T16" fmla="*/ 68 w 122"/>
                <a:gd name="T17" fmla="*/ 89 h 182"/>
                <a:gd name="T18" fmla="*/ 68 w 122"/>
                <a:gd name="T19" fmla="*/ 59 h 182"/>
                <a:gd name="T20" fmla="*/ 78 w 122"/>
                <a:gd name="T21" fmla="*/ 20 h 182"/>
                <a:gd name="T22" fmla="*/ 53 w 122"/>
                <a:gd name="T23" fmla="*/ 20 h 182"/>
                <a:gd name="T24" fmla="*/ 49 w 122"/>
                <a:gd name="T25" fmla="*/ 10 h 182"/>
                <a:gd name="T26" fmla="*/ 34 w 122"/>
                <a:gd name="T27" fmla="*/ 5 h 182"/>
                <a:gd name="T28" fmla="*/ 29 w 122"/>
                <a:gd name="T29" fmla="*/ 0 h 182"/>
                <a:gd name="T30" fmla="*/ 29 w 122"/>
                <a:gd name="T31" fmla="*/ 5 h 182"/>
                <a:gd name="T32" fmla="*/ 29 w 122"/>
                <a:gd name="T33" fmla="*/ 10 h 182"/>
                <a:gd name="T34" fmla="*/ 39 w 122"/>
                <a:gd name="T35" fmla="*/ 15 h 182"/>
                <a:gd name="T36" fmla="*/ 29 w 122"/>
                <a:gd name="T37" fmla="*/ 20 h 182"/>
                <a:gd name="T38" fmla="*/ 19 w 122"/>
                <a:gd name="T39" fmla="*/ 30 h 182"/>
                <a:gd name="T40" fmla="*/ 5 w 122"/>
                <a:gd name="T41" fmla="*/ 49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82"/>
                <a:gd name="T65" fmla="*/ 122 w 122"/>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82">
                  <a:moveTo>
                    <a:pt x="5" y="49"/>
                  </a:moveTo>
                  <a:lnTo>
                    <a:pt x="0" y="69"/>
                  </a:lnTo>
                  <a:lnTo>
                    <a:pt x="44" y="98"/>
                  </a:lnTo>
                  <a:lnTo>
                    <a:pt x="29" y="182"/>
                  </a:lnTo>
                  <a:lnTo>
                    <a:pt x="58" y="128"/>
                  </a:lnTo>
                  <a:lnTo>
                    <a:pt x="73" y="133"/>
                  </a:lnTo>
                  <a:lnTo>
                    <a:pt x="122" y="20"/>
                  </a:lnTo>
                  <a:lnTo>
                    <a:pt x="97" y="54"/>
                  </a:lnTo>
                  <a:lnTo>
                    <a:pt x="68" y="89"/>
                  </a:lnTo>
                  <a:lnTo>
                    <a:pt x="68" y="59"/>
                  </a:lnTo>
                  <a:lnTo>
                    <a:pt x="78" y="20"/>
                  </a:lnTo>
                  <a:lnTo>
                    <a:pt x="53" y="20"/>
                  </a:lnTo>
                  <a:lnTo>
                    <a:pt x="49" y="10"/>
                  </a:lnTo>
                  <a:lnTo>
                    <a:pt x="34" y="5"/>
                  </a:lnTo>
                  <a:lnTo>
                    <a:pt x="29" y="0"/>
                  </a:lnTo>
                  <a:lnTo>
                    <a:pt x="29" y="5"/>
                  </a:lnTo>
                  <a:lnTo>
                    <a:pt x="29" y="10"/>
                  </a:lnTo>
                  <a:lnTo>
                    <a:pt x="39" y="15"/>
                  </a:lnTo>
                  <a:lnTo>
                    <a:pt x="29" y="20"/>
                  </a:lnTo>
                  <a:lnTo>
                    <a:pt x="19" y="30"/>
                  </a:lnTo>
                  <a:lnTo>
                    <a:pt x="5" y="49"/>
                  </a:lnTo>
                  <a:close/>
                </a:path>
              </a:pathLst>
            </a:custGeom>
            <a:solidFill>
              <a:srgbClr val="FFFFFF"/>
            </a:solidFill>
            <a:ln w="0" cmpd="sng">
              <a:solidFill>
                <a:srgbClr val="000000"/>
              </a:solidFill>
              <a:miter lim="800000"/>
            </a:ln>
          </p:spPr>
          <p:txBody>
            <a:bodyPr/>
            <a:lstStyle/>
            <a:p>
              <a:endParaRPr lang="zh-CN" altLang="en-US"/>
            </a:p>
          </p:txBody>
        </p:sp>
        <p:sp>
          <p:nvSpPr>
            <p:cNvPr id="954457" name="Freeform 94"/>
            <p:cNvSpPr/>
            <p:nvPr/>
          </p:nvSpPr>
          <p:spPr bwMode="auto">
            <a:xfrm>
              <a:off x="1470" y="838"/>
              <a:ext cx="83" cy="79"/>
            </a:xfrm>
            <a:custGeom>
              <a:avLst/>
              <a:gdLst>
                <a:gd name="T0" fmla="*/ 0 w 83"/>
                <a:gd name="T1" fmla="*/ 5 h 79"/>
                <a:gd name="T2" fmla="*/ 10 w 83"/>
                <a:gd name="T3" fmla="*/ 10 h 79"/>
                <a:gd name="T4" fmla="*/ 19 w 83"/>
                <a:gd name="T5" fmla="*/ 15 h 79"/>
                <a:gd name="T6" fmla="*/ 19 w 83"/>
                <a:gd name="T7" fmla="*/ 25 h 79"/>
                <a:gd name="T8" fmla="*/ 24 w 83"/>
                <a:gd name="T9" fmla="*/ 39 h 79"/>
                <a:gd name="T10" fmla="*/ 19 w 83"/>
                <a:gd name="T11" fmla="*/ 49 h 79"/>
                <a:gd name="T12" fmla="*/ 19 w 83"/>
                <a:gd name="T13" fmla="*/ 64 h 79"/>
                <a:gd name="T14" fmla="*/ 10 w 83"/>
                <a:gd name="T15" fmla="*/ 69 h 79"/>
                <a:gd name="T16" fmla="*/ 78 w 83"/>
                <a:gd name="T17" fmla="*/ 79 h 79"/>
                <a:gd name="T18" fmla="*/ 83 w 83"/>
                <a:gd name="T19" fmla="*/ 59 h 79"/>
                <a:gd name="T20" fmla="*/ 73 w 83"/>
                <a:gd name="T21" fmla="*/ 35 h 79"/>
                <a:gd name="T22" fmla="*/ 58 w 83"/>
                <a:gd name="T23" fmla="*/ 5 h 79"/>
                <a:gd name="T24" fmla="*/ 54 w 83"/>
                <a:gd name="T25" fmla="*/ 0 h 79"/>
                <a:gd name="T26" fmla="*/ 0 w 83"/>
                <a:gd name="T27" fmla="*/ 0 h 79"/>
                <a:gd name="T28" fmla="*/ 0 w 83"/>
                <a:gd name="T29" fmla="*/ 5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
                <a:gd name="T46" fmla="*/ 0 h 79"/>
                <a:gd name="T47" fmla="*/ 83 w 8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 h="79">
                  <a:moveTo>
                    <a:pt x="0" y="5"/>
                  </a:moveTo>
                  <a:lnTo>
                    <a:pt x="10" y="10"/>
                  </a:lnTo>
                  <a:lnTo>
                    <a:pt x="19" y="15"/>
                  </a:lnTo>
                  <a:lnTo>
                    <a:pt x="19" y="25"/>
                  </a:lnTo>
                  <a:lnTo>
                    <a:pt x="24" y="39"/>
                  </a:lnTo>
                  <a:lnTo>
                    <a:pt x="19" y="49"/>
                  </a:lnTo>
                  <a:lnTo>
                    <a:pt x="19" y="64"/>
                  </a:lnTo>
                  <a:lnTo>
                    <a:pt x="10" y="69"/>
                  </a:lnTo>
                  <a:lnTo>
                    <a:pt x="78" y="79"/>
                  </a:lnTo>
                  <a:lnTo>
                    <a:pt x="83" y="59"/>
                  </a:lnTo>
                  <a:lnTo>
                    <a:pt x="73" y="35"/>
                  </a:lnTo>
                  <a:lnTo>
                    <a:pt x="58" y="5"/>
                  </a:lnTo>
                  <a:lnTo>
                    <a:pt x="54" y="0"/>
                  </a:lnTo>
                  <a:lnTo>
                    <a:pt x="0" y="0"/>
                  </a:lnTo>
                  <a:lnTo>
                    <a:pt x="0" y="5"/>
                  </a:lnTo>
                  <a:close/>
                </a:path>
              </a:pathLst>
            </a:custGeom>
            <a:solidFill>
              <a:srgbClr val="FFFFFF"/>
            </a:solidFill>
            <a:ln w="0" cmpd="sng">
              <a:solidFill>
                <a:srgbClr val="000000"/>
              </a:solidFill>
              <a:miter lim="800000"/>
            </a:ln>
          </p:spPr>
          <p:txBody>
            <a:bodyPr/>
            <a:lstStyle/>
            <a:p>
              <a:endParaRPr lang="zh-CN" altLang="en-US"/>
            </a:p>
          </p:txBody>
        </p:sp>
        <p:sp>
          <p:nvSpPr>
            <p:cNvPr id="954458" name="Freeform 95"/>
            <p:cNvSpPr/>
            <p:nvPr/>
          </p:nvSpPr>
          <p:spPr bwMode="auto">
            <a:xfrm>
              <a:off x="1421" y="809"/>
              <a:ext cx="49" cy="34"/>
            </a:xfrm>
            <a:custGeom>
              <a:avLst/>
              <a:gdLst>
                <a:gd name="T0" fmla="*/ 20 w 49"/>
                <a:gd name="T1" fmla="*/ 0 h 34"/>
                <a:gd name="T2" fmla="*/ 0 w 49"/>
                <a:gd name="T3" fmla="*/ 5 h 34"/>
                <a:gd name="T4" fmla="*/ 0 w 49"/>
                <a:gd name="T5" fmla="*/ 29 h 34"/>
                <a:gd name="T6" fmla="*/ 49 w 49"/>
                <a:gd name="T7" fmla="*/ 34 h 34"/>
                <a:gd name="T8" fmla="*/ 20 w 49"/>
                <a:gd name="T9" fmla="*/ 0 h 34"/>
                <a:gd name="T10" fmla="*/ 0 60000 65536"/>
                <a:gd name="T11" fmla="*/ 0 60000 65536"/>
                <a:gd name="T12" fmla="*/ 0 60000 65536"/>
                <a:gd name="T13" fmla="*/ 0 60000 65536"/>
                <a:gd name="T14" fmla="*/ 0 60000 65536"/>
                <a:gd name="T15" fmla="*/ 0 w 49"/>
                <a:gd name="T16" fmla="*/ 0 h 34"/>
                <a:gd name="T17" fmla="*/ 49 w 49"/>
                <a:gd name="T18" fmla="*/ 34 h 34"/>
              </a:gdLst>
              <a:ahLst/>
              <a:cxnLst>
                <a:cxn ang="T10">
                  <a:pos x="T0" y="T1"/>
                </a:cxn>
                <a:cxn ang="T11">
                  <a:pos x="T2" y="T3"/>
                </a:cxn>
                <a:cxn ang="T12">
                  <a:pos x="T4" y="T5"/>
                </a:cxn>
                <a:cxn ang="T13">
                  <a:pos x="T6" y="T7"/>
                </a:cxn>
                <a:cxn ang="T14">
                  <a:pos x="T8" y="T9"/>
                </a:cxn>
              </a:cxnLst>
              <a:rect l="T15" t="T16" r="T17" b="T18"/>
              <a:pathLst>
                <a:path w="49" h="34">
                  <a:moveTo>
                    <a:pt x="20" y="0"/>
                  </a:moveTo>
                  <a:lnTo>
                    <a:pt x="0" y="5"/>
                  </a:lnTo>
                  <a:lnTo>
                    <a:pt x="0" y="29"/>
                  </a:lnTo>
                  <a:lnTo>
                    <a:pt x="49" y="34"/>
                  </a:lnTo>
                  <a:lnTo>
                    <a:pt x="20" y="0"/>
                  </a:lnTo>
                  <a:close/>
                </a:path>
              </a:pathLst>
            </a:custGeom>
            <a:solidFill>
              <a:srgbClr val="FFFFFF"/>
            </a:solidFill>
            <a:ln w="0" cmpd="sng">
              <a:solidFill>
                <a:srgbClr val="000000"/>
              </a:solidFill>
              <a:miter lim="800000"/>
            </a:ln>
          </p:spPr>
          <p:txBody>
            <a:bodyPr/>
            <a:lstStyle/>
            <a:p>
              <a:endParaRPr lang="zh-CN" altLang="en-US"/>
            </a:p>
          </p:txBody>
        </p:sp>
        <p:sp>
          <p:nvSpPr>
            <p:cNvPr id="954459" name="Freeform 96"/>
            <p:cNvSpPr/>
            <p:nvPr/>
          </p:nvSpPr>
          <p:spPr bwMode="auto">
            <a:xfrm>
              <a:off x="1465" y="887"/>
              <a:ext cx="24" cy="20"/>
            </a:xfrm>
            <a:custGeom>
              <a:avLst/>
              <a:gdLst>
                <a:gd name="T0" fmla="*/ 24 w 24"/>
                <a:gd name="T1" fmla="*/ 0 h 20"/>
                <a:gd name="T2" fmla="*/ 0 w 24"/>
                <a:gd name="T3" fmla="*/ 20 h 20"/>
                <a:gd name="T4" fmla="*/ 0 w 24"/>
                <a:gd name="T5" fmla="*/ 20 h 20"/>
                <a:gd name="T6" fmla="*/ 15 w 24"/>
                <a:gd name="T7" fmla="*/ 20 h 20"/>
                <a:gd name="T8" fmla="*/ 24 w 24"/>
                <a:gd name="T9" fmla="*/ 15 h 20"/>
                <a:gd name="T10" fmla="*/ 24 w 24"/>
                <a:gd name="T11" fmla="*/ 0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24" y="0"/>
                  </a:moveTo>
                  <a:lnTo>
                    <a:pt x="0" y="20"/>
                  </a:lnTo>
                  <a:lnTo>
                    <a:pt x="15" y="20"/>
                  </a:lnTo>
                  <a:lnTo>
                    <a:pt x="24" y="15"/>
                  </a:lnTo>
                  <a:lnTo>
                    <a:pt x="24" y="0"/>
                  </a:lnTo>
                  <a:close/>
                </a:path>
              </a:pathLst>
            </a:custGeom>
            <a:solidFill>
              <a:srgbClr val="000000"/>
            </a:solidFill>
            <a:ln w="0" cmpd="sng">
              <a:solidFill>
                <a:srgbClr val="000000"/>
              </a:solidFill>
              <a:miter lim="800000"/>
            </a:ln>
          </p:spPr>
          <p:txBody>
            <a:bodyPr/>
            <a:lstStyle/>
            <a:p>
              <a:endParaRPr lang="zh-CN" altLang="en-US"/>
            </a:p>
          </p:txBody>
        </p:sp>
        <p:sp>
          <p:nvSpPr>
            <p:cNvPr id="954460" name="Freeform 97"/>
            <p:cNvSpPr/>
            <p:nvPr/>
          </p:nvSpPr>
          <p:spPr bwMode="auto">
            <a:xfrm>
              <a:off x="1323" y="270"/>
              <a:ext cx="176" cy="215"/>
            </a:xfrm>
            <a:custGeom>
              <a:avLst/>
              <a:gdLst>
                <a:gd name="T0" fmla="*/ 54 w 176"/>
                <a:gd name="T1" fmla="*/ 0 h 215"/>
                <a:gd name="T2" fmla="*/ 5 w 176"/>
                <a:gd name="T3" fmla="*/ 29 h 215"/>
                <a:gd name="T4" fmla="*/ 0 w 176"/>
                <a:gd name="T5" fmla="*/ 49 h 215"/>
                <a:gd name="T6" fmla="*/ 5 w 176"/>
                <a:gd name="T7" fmla="*/ 54 h 215"/>
                <a:gd name="T8" fmla="*/ 25 w 176"/>
                <a:gd name="T9" fmla="*/ 73 h 215"/>
                <a:gd name="T10" fmla="*/ 44 w 176"/>
                <a:gd name="T11" fmla="*/ 73 h 215"/>
                <a:gd name="T12" fmla="*/ 35 w 176"/>
                <a:gd name="T13" fmla="*/ 93 h 215"/>
                <a:gd name="T14" fmla="*/ 25 w 176"/>
                <a:gd name="T15" fmla="*/ 107 h 215"/>
                <a:gd name="T16" fmla="*/ 39 w 176"/>
                <a:gd name="T17" fmla="*/ 132 h 215"/>
                <a:gd name="T18" fmla="*/ 39 w 176"/>
                <a:gd name="T19" fmla="*/ 142 h 215"/>
                <a:gd name="T20" fmla="*/ 88 w 176"/>
                <a:gd name="T21" fmla="*/ 137 h 215"/>
                <a:gd name="T22" fmla="*/ 93 w 176"/>
                <a:gd name="T23" fmla="*/ 142 h 215"/>
                <a:gd name="T24" fmla="*/ 98 w 176"/>
                <a:gd name="T25" fmla="*/ 152 h 215"/>
                <a:gd name="T26" fmla="*/ 98 w 176"/>
                <a:gd name="T27" fmla="*/ 166 h 215"/>
                <a:gd name="T28" fmla="*/ 93 w 176"/>
                <a:gd name="T29" fmla="*/ 176 h 215"/>
                <a:gd name="T30" fmla="*/ 88 w 176"/>
                <a:gd name="T31" fmla="*/ 191 h 215"/>
                <a:gd name="T32" fmla="*/ 108 w 176"/>
                <a:gd name="T33" fmla="*/ 201 h 215"/>
                <a:gd name="T34" fmla="*/ 122 w 176"/>
                <a:gd name="T35" fmla="*/ 210 h 215"/>
                <a:gd name="T36" fmla="*/ 137 w 176"/>
                <a:gd name="T37" fmla="*/ 215 h 215"/>
                <a:gd name="T38" fmla="*/ 152 w 176"/>
                <a:gd name="T39" fmla="*/ 210 h 215"/>
                <a:gd name="T40" fmla="*/ 162 w 176"/>
                <a:gd name="T41" fmla="*/ 206 h 215"/>
                <a:gd name="T42" fmla="*/ 162 w 176"/>
                <a:gd name="T43" fmla="*/ 201 h 215"/>
                <a:gd name="T44" fmla="*/ 176 w 176"/>
                <a:gd name="T45" fmla="*/ 171 h 215"/>
                <a:gd name="T46" fmla="*/ 176 w 176"/>
                <a:gd name="T47" fmla="*/ 142 h 215"/>
                <a:gd name="T48" fmla="*/ 176 w 176"/>
                <a:gd name="T49" fmla="*/ 132 h 215"/>
                <a:gd name="T50" fmla="*/ 176 w 176"/>
                <a:gd name="T51" fmla="*/ 117 h 215"/>
                <a:gd name="T52" fmla="*/ 162 w 176"/>
                <a:gd name="T53" fmla="*/ 112 h 215"/>
                <a:gd name="T54" fmla="*/ 157 w 176"/>
                <a:gd name="T55" fmla="*/ 98 h 215"/>
                <a:gd name="T56" fmla="*/ 157 w 176"/>
                <a:gd name="T57" fmla="*/ 107 h 215"/>
                <a:gd name="T58" fmla="*/ 157 w 176"/>
                <a:gd name="T59" fmla="*/ 112 h 215"/>
                <a:gd name="T60" fmla="*/ 152 w 176"/>
                <a:gd name="T61" fmla="*/ 103 h 215"/>
                <a:gd name="T62" fmla="*/ 147 w 176"/>
                <a:gd name="T63" fmla="*/ 78 h 215"/>
                <a:gd name="T64" fmla="*/ 142 w 176"/>
                <a:gd name="T65" fmla="*/ 88 h 215"/>
                <a:gd name="T66" fmla="*/ 147 w 176"/>
                <a:gd name="T67" fmla="*/ 68 h 215"/>
                <a:gd name="T68" fmla="*/ 157 w 176"/>
                <a:gd name="T69" fmla="*/ 54 h 215"/>
                <a:gd name="T70" fmla="*/ 162 w 176"/>
                <a:gd name="T71" fmla="*/ 44 h 215"/>
                <a:gd name="T72" fmla="*/ 127 w 176"/>
                <a:gd name="T73" fmla="*/ 14 h 215"/>
                <a:gd name="T74" fmla="*/ 113 w 176"/>
                <a:gd name="T75" fmla="*/ 14 h 215"/>
                <a:gd name="T76" fmla="*/ 54 w 176"/>
                <a:gd name="T77" fmla="*/ 0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6"/>
                <a:gd name="T118" fmla="*/ 0 h 215"/>
                <a:gd name="T119" fmla="*/ 176 w 176"/>
                <a:gd name="T120" fmla="*/ 215 h 2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6" h="215">
                  <a:moveTo>
                    <a:pt x="54" y="0"/>
                  </a:moveTo>
                  <a:lnTo>
                    <a:pt x="5" y="29"/>
                  </a:lnTo>
                  <a:lnTo>
                    <a:pt x="0" y="49"/>
                  </a:lnTo>
                  <a:lnTo>
                    <a:pt x="5" y="54"/>
                  </a:lnTo>
                  <a:lnTo>
                    <a:pt x="25" y="73"/>
                  </a:lnTo>
                  <a:lnTo>
                    <a:pt x="44" y="73"/>
                  </a:lnTo>
                  <a:lnTo>
                    <a:pt x="35" y="93"/>
                  </a:lnTo>
                  <a:lnTo>
                    <a:pt x="25" y="107"/>
                  </a:lnTo>
                  <a:lnTo>
                    <a:pt x="39" y="132"/>
                  </a:lnTo>
                  <a:lnTo>
                    <a:pt x="39" y="142"/>
                  </a:lnTo>
                  <a:lnTo>
                    <a:pt x="88" y="137"/>
                  </a:lnTo>
                  <a:lnTo>
                    <a:pt x="93" y="142"/>
                  </a:lnTo>
                  <a:lnTo>
                    <a:pt x="98" y="152"/>
                  </a:lnTo>
                  <a:lnTo>
                    <a:pt x="98" y="166"/>
                  </a:lnTo>
                  <a:lnTo>
                    <a:pt x="93" y="176"/>
                  </a:lnTo>
                  <a:lnTo>
                    <a:pt x="88" y="191"/>
                  </a:lnTo>
                  <a:lnTo>
                    <a:pt x="108" y="201"/>
                  </a:lnTo>
                  <a:lnTo>
                    <a:pt x="122" y="210"/>
                  </a:lnTo>
                  <a:lnTo>
                    <a:pt x="137" y="215"/>
                  </a:lnTo>
                  <a:lnTo>
                    <a:pt x="152" y="210"/>
                  </a:lnTo>
                  <a:lnTo>
                    <a:pt x="162" y="206"/>
                  </a:lnTo>
                  <a:lnTo>
                    <a:pt x="162" y="201"/>
                  </a:lnTo>
                  <a:lnTo>
                    <a:pt x="176" y="171"/>
                  </a:lnTo>
                  <a:lnTo>
                    <a:pt x="176" y="142"/>
                  </a:lnTo>
                  <a:lnTo>
                    <a:pt x="176" y="132"/>
                  </a:lnTo>
                  <a:lnTo>
                    <a:pt x="176" y="117"/>
                  </a:lnTo>
                  <a:lnTo>
                    <a:pt x="162" y="112"/>
                  </a:lnTo>
                  <a:lnTo>
                    <a:pt x="157" y="98"/>
                  </a:lnTo>
                  <a:lnTo>
                    <a:pt x="157" y="107"/>
                  </a:lnTo>
                  <a:lnTo>
                    <a:pt x="157" y="112"/>
                  </a:lnTo>
                  <a:lnTo>
                    <a:pt x="152" y="103"/>
                  </a:lnTo>
                  <a:lnTo>
                    <a:pt x="147" y="78"/>
                  </a:lnTo>
                  <a:lnTo>
                    <a:pt x="142" y="88"/>
                  </a:lnTo>
                  <a:lnTo>
                    <a:pt x="147" y="68"/>
                  </a:lnTo>
                  <a:lnTo>
                    <a:pt x="157" y="54"/>
                  </a:lnTo>
                  <a:lnTo>
                    <a:pt x="162" y="44"/>
                  </a:lnTo>
                  <a:lnTo>
                    <a:pt x="127" y="14"/>
                  </a:lnTo>
                  <a:lnTo>
                    <a:pt x="113" y="14"/>
                  </a:lnTo>
                  <a:lnTo>
                    <a:pt x="54" y="0"/>
                  </a:lnTo>
                  <a:close/>
                </a:path>
              </a:pathLst>
            </a:custGeom>
            <a:solidFill>
              <a:srgbClr val="000000"/>
            </a:solidFill>
            <a:ln w="0" cmpd="sng">
              <a:solidFill>
                <a:srgbClr val="000000"/>
              </a:solidFill>
              <a:miter lim="800000"/>
            </a:ln>
          </p:spPr>
          <p:txBody>
            <a:bodyPr/>
            <a:lstStyle/>
            <a:p>
              <a:endParaRPr lang="zh-CN" altLang="en-US"/>
            </a:p>
          </p:txBody>
        </p:sp>
        <p:sp>
          <p:nvSpPr>
            <p:cNvPr id="954461" name="Freeform 98"/>
            <p:cNvSpPr/>
            <p:nvPr/>
          </p:nvSpPr>
          <p:spPr bwMode="auto">
            <a:xfrm>
              <a:off x="1294" y="324"/>
              <a:ext cx="151" cy="201"/>
            </a:xfrm>
            <a:custGeom>
              <a:avLst/>
              <a:gdLst>
                <a:gd name="T0" fmla="*/ 34 w 151"/>
                <a:gd name="T1" fmla="*/ 0 h 201"/>
                <a:gd name="T2" fmla="*/ 25 w 151"/>
                <a:gd name="T3" fmla="*/ 14 h 201"/>
                <a:gd name="T4" fmla="*/ 20 w 151"/>
                <a:gd name="T5" fmla="*/ 39 h 201"/>
                <a:gd name="T6" fmla="*/ 20 w 151"/>
                <a:gd name="T7" fmla="*/ 44 h 201"/>
                <a:gd name="T8" fmla="*/ 20 w 151"/>
                <a:gd name="T9" fmla="*/ 58 h 201"/>
                <a:gd name="T10" fmla="*/ 0 w 151"/>
                <a:gd name="T11" fmla="*/ 83 h 201"/>
                <a:gd name="T12" fmla="*/ 5 w 151"/>
                <a:gd name="T13" fmla="*/ 88 h 201"/>
                <a:gd name="T14" fmla="*/ 10 w 151"/>
                <a:gd name="T15" fmla="*/ 98 h 201"/>
                <a:gd name="T16" fmla="*/ 15 w 151"/>
                <a:gd name="T17" fmla="*/ 102 h 201"/>
                <a:gd name="T18" fmla="*/ 20 w 151"/>
                <a:gd name="T19" fmla="*/ 98 h 201"/>
                <a:gd name="T20" fmla="*/ 20 w 151"/>
                <a:gd name="T21" fmla="*/ 98 h 201"/>
                <a:gd name="T22" fmla="*/ 20 w 151"/>
                <a:gd name="T23" fmla="*/ 98 h 201"/>
                <a:gd name="T24" fmla="*/ 15 w 151"/>
                <a:gd name="T25" fmla="*/ 102 h 201"/>
                <a:gd name="T26" fmla="*/ 10 w 151"/>
                <a:gd name="T27" fmla="*/ 98 h 201"/>
                <a:gd name="T28" fmla="*/ 10 w 151"/>
                <a:gd name="T29" fmla="*/ 102 h 201"/>
                <a:gd name="T30" fmla="*/ 25 w 151"/>
                <a:gd name="T31" fmla="*/ 132 h 201"/>
                <a:gd name="T32" fmla="*/ 15 w 151"/>
                <a:gd name="T33" fmla="*/ 122 h 201"/>
                <a:gd name="T34" fmla="*/ 10 w 151"/>
                <a:gd name="T35" fmla="*/ 127 h 201"/>
                <a:gd name="T36" fmla="*/ 15 w 151"/>
                <a:gd name="T37" fmla="*/ 137 h 201"/>
                <a:gd name="T38" fmla="*/ 25 w 151"/>
                <a:gd name="T39" fmla="*/ 161 h 201"/>
                <a:gd name="T40" fmla="*/ 49 w 151"/>
                <a:gd name="T41" fmla="*/ 171 h 201"/>
                <a:gd name="T42" fmla="*/ 78 w 151"/>
                <a:gd name="T43" fmla="*/ 166 h 201"/>
                <a:gd name="T44" fmla="*/ 83 w 151"/>
                <a:gd name="T45" fmla="*/ 166 h 201"/>
                <a:gd name="T46" fmla="*/ 68 w 151"/>
                <a:gd name="T47" fmla="*/ 176 h 201"/>
                <a:gd name="T48" fmla="*/ 73 w 151"/>
                <a:gd name="T49" fmla="*/ 186 h 201"/>
                <a:gd name="T50" fmla="*/ 73 w 151"/>
                <a:gd name="T51" fmla="*/ 191 h 201"/>
                <a:gd name="T52" fmla="*/ 78 w 151"/>
                <a:gd name="T53" fmla="*/ 196 h 201"/>
                <a:gd name="T54" fmla="*/ 78 w 151"/>
                <a:gd name="T55" fmla="*/ 201 h 201"/>
                <a:gd name="T56" fmla="*/ 137 w 151"/>
                <a:gd name="T57" fmla="*/ 166 h 201"/>
                <a:gd name="T58" fmla="*/ 151 w 151"/>
                <a:gd name="T59" fmla="*/ 156 h 201"/>
                <a:gd name="T60" fmla="*/ 137 w 151"/>
                <a:gd name="T61" fmla="*/ 147 h 201"/>
                <a:gd name="T62" fmla="*/ 117 w 151"/>
                <a:gd name="T63" fmla="*/ 137 h 201"/>
                <a:gd name="T64" fmla="*/ 122 w 151"/>
                <a:gd name="T65" fmla="*/ 122 h 201"/>
                <a:gd name="T66" fmla="*/ 127 w 151"/>
                <a:gd name="T67" fmla="*/ 112 h 201"/>
                <a:gd name="T68" fmla="*/ 127 w 151"/>
                <a:gd name="T69" fmla="*/ 98 h 201"/>
                <a:gd name="T70" fmla="*/ 122 w 151"/>
                <a:gd name="T71" fmla="*/ 88 h 201"/>
                <a:gd name="T72" fmla="*/ 117 w 151"/>
                <a:gd name="T73" fmla="*/ 117 h 201"/>
                <a:gd name="T74" fmla="*/ 98 w 151"/>
                <a:gd name="T75" fmla="*/ 132 h 201"/>
                <a:gd name="T76" fmla="*/ 93 w 151"/>
                <a:gd name="T77" fmla="*/ 127 h 201"/>
                <a:gd name="T78" fmla="*/ 98 w 151"/>
                <a:gd name="T79" fmla="*/ 132 h 201"/>
                <a:gd name="T80" fmla="*/ 117 w 151"/>
                <a:gd name="T81" fmla="*/ 117 h 201"/>
                <a:gd name="T82" fmla="*/ 122 w 151"/>
                <a:gd name="T83" fmla="*/ 88 h 201"/>
                <a:gd name="T84" fmla="*/ 112 w 151"/>
                <a:gd name="T85" fmla="*/ 93 h 201"/>
                <a:gd name="T86" fmla="*/ 112 w 151"/>
                <a:gd name="T87" fmla="*/ 107 h 201"/>
                <a:gd name="T88" fmla="*/ 108 w 151"/>
                <a:gd name="T89" fmla="*/ 117 h 201"/>
                <a:gd name="T90" fmla="*/ 112 w 151"/>
                <a:gd name="T91" fmla="*/ 107 h 201"/>
                <a:gd name="T92" fmla="*/ 112 w 151"/>
                <a:gd name="T93" fmla="*/ 93 h 201"/>
                <a:gd name="T94" fmla="*/ 122 w 151"/>
                <a:gd name="T95" fmla="*/ 88 h 201"/>
                <a:gd name="T96" fmla="*/ 117 w 151"/>
                <a:gd name="T97" fmla="*/ 83 h 201"/>
                <a:gd name="T98" fmla="*/ 68 w 151"/>
                <a:gd name="T99" fmla="*/ 88 h 201"/>
                <a:gd name="T100" fmla="*/ 68 w 151"/>
                <a:gd name="T101" fmla="*/ 78 h 201"/>
                <a:gd name="T102" fmla="*/ 54 w 151"/>
                <a:gd name="T103" fmla="*/ 53 h 201"/>
                <a:gd name="T104" fmla="*/ 64 w 151"/>
                <a:gd name="T105" fmla="*/ 39 h 201"/>
                <a:gd name="T106" fmla="*/ 73 w 151"/>
                <a:gd name="T107" fmla="*/ 19 h 201"/>
                <a:gd name="T108" fmla="*/ 54 w 151"/>
                <a:gd name="T109" fmla="*/ 19 h 201"/>
                <a:gd name="T110" fmla="*/ 34 w 151"/>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201"/>
                <a:gd name="T170" fmla="*/ 151 w 151"/>
                <a:gd name="T171" fmla="*/ 201 h 2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201">
                  <a:moveTo>
                    <a:pt x="34" y="0"/>
                  </a:moveTo>
                  <a:lnTo>
                    <a:pt x="25" y="14"/>
                  </a:lnTo>
                  <a:lnTo>
                    <a:pt x="20" y="39"/>
                  </a:lnTo>
                  <a:lnTo>
                    <a:pt x="20" y="44"/>
                  </a:lnTo>
                  <a:lnTo>
                    <a:pt x="20" y="58"/>
                  </a:lnTo>
                  <a:lnTo>
                    <a:pt x="0" y="83"/>
                  </a:lnTo>
                  <a:lnTo>
                    <a:pt x="5" y="88"/>
                  </a:lnTo>
                  <a:lnTo>
                    <a:pt x="10" y="98"/>
                  </a:lnTo>
                  <a:lnTo>
                    <a:pt x="15" y="102"/>
                  </a:lnTo>
                  <a:lnTo>
                    <a:pt x="20" y="98"/>
                  </a:lnTo>
                  <a:lnTo>
                    <a:pt x="15" y="102"/>
                  </a:lnTo>
                  <a:lnTo>
                    <a:pt x="10" y="98"/>
                  </a:lnTo>
                  <a:lnTo>
                    <a:pt x="10" y="102"/>
                  </a:lnTo>
                  <a:lnTo>
                    <a:pt x="25" y="132"/>
                  </a:lnTo>
                  <a:lnTo>
                    <a:pt x="15" y="122"/>
                  </a:lnTo>
                  <a:lnTo>
                    <a:pt x="10" y="127"/>
                  </a:lnTo>
                  <a:lnTo>
                    <a:pt x="15" y="137"/>
                  </a:lnTo>
                  <a:lnTo>
                    <a:pt x="25" y="161"/>
                  </a:lnTo>
                  <a:lnTo>
                    <a:pt x="49" y="171"/>
                  </a:lnTo>
                  <a:lnTo>
                    <a:pt x="78" y="166"/>
                  </a:lnTo>
                  <a:lnTo>
                    <a:pt x="83" y="166"/>
                  </a:lnTo>
                  <a:lnTo>
                    <a:pt x="68" y="176"/>
                  </a:lnTo>
                  <a:lnTo>
                    <a:pt x="73" y="186"/>
                  </a:lnTo>
                  <a:lnTo>
                    <a:pt x="73" y="191"/>
                  </a:lnTo>
                  <a:lnTo>
                    <a:pt x="78" y="196"/>
                  </a:lnTo>
                  <a:lnTo>
                    <a:pt x="78" y="201"/>
                  </a:lnTo>
                  <a:lnTo>
                    <a:pt x="137" y="166"/>
                  </a:lnTo>
                  <a:lnTo>
                    <a:pt x="151" y="156"/>
                  </a:lnTo>
                  <a:lnTo>
                    <a:pt x="137" y="147"/>
                  </a:lnTo>
                  <a:lnTo>
                    <a:pt x="117" y="137"/>
                  </a:lnTo>
                  <a:lnTo>
                    <a:pt x="122" y="122"/>
                  </a:lnTo>
                  <a:lnTo>
                    <a:pt x="127" y="112"/>
                  </a:lnTo>
                  <a:lnTo>
                    <a:pt x="127" y="98"/>
                  </a:lnTo>
                  <a:lnTo>
                    <a:pt x="122" y="88"/>
                  </a:lnTo>
                  <a:lnTo>
                    <a:pt x="117" y="117"/>
                  </a:lnTo>
                  <a:lnTo>
                    <a:pt x="98" y="132"/>
                  </a:lnTo>
                  <a:lnTo>
                    <a:pt x="93" y="127"/>
                  </a:lnTo>
                  <a:lnTo>
                    <a:pt x="98" y="132"/>
                  </a:lnTo>
                  <a:lnTo>
                    <a:pt x="117" y="117"/>
                  </a:lnTo>
                  <a:lnTo>
                    <a:pt x="122" y="88"/>
                  </a:lnTo>
                  <a:lnTo>
                    <a:pt x="112" y="93"/>
                  </a:lnTo>
                  <a:lnTo>
                    <a:pt x="112" y="107"/>
                  </a:lnTo>
                  <a:lnTo>
                    <a:pt x="108" y="117"/>
                  </a:lnTo>
                  <a:lnTo>
                    <a:pt x="112" y="107"/>
                  </a:lnTo>
                  <a:lnTo>
                    <a:pt x="112" y="93"/>
                  </a:lnTo>
                  <a:lnTo>
                    <a:pt x="122" y="88"/>
                  </a:lnTo>
                  <a:lnTo>
                    <a:pt x="117" y="83"/>
                  </a:lnTo>
                  <a:lnTo>
                    <a:pt x="68" y="88"/>
                  </a:lnTo>
                  <a:lnTo>
                    <a:pt x="68" y="78"/>
                  </a:lnTo>
                  <a:lnTo>
                    <a:pt x="54" y="53"/>
                  </a:lnTo>
                  <a:lnTo>
                    <a:pt x="64" y="39"/>
                  </a:lnTo>
                  <a:lnTo>
                    <a:pt x="73" y="19"/>
                  </a:lnTo>
                  <a:lnTo>
                    <a:pt x="54" y="19"/>
                  </a:lnTo>
                  <a:lnTo>
                    <a:pt x="34" y="0"/>
                  </a:lnTo>
                  <a:close/>
                </a:path>
              </a:pathLst>
            </a:custGeom>
            <a:solidFill>
              <a:srgbClr val="FFC080"/>
            </a:solidFill>
            <a:ln w="0" cmpd="sng">
              <a:solidFill>
                <a:srgbClr val="000000"/>
              </a:solidFill>
              <a:miter lim="800000"/>
            </a:ln>
          </p:spPr>
          <p:txBody>
            <a:bodyPr/>
            <a:lstStyle/>
            <a:p>
              <a:endParaRPr lang="zh-CN" altLang="en-US"/>
            </a:p>
          </p:txBody>
        </p:sp>
        <p:sp>
          <p:nvSpPr>
            <p:cNvPr id="954462" name="Freeform 99"/>
            <p:cNvSpPr/>
            <p:nvPr/>
          </p:nvSpPr>
          <p:spPr bwMode="auto">
            <a:xfrm>
              <a:off x="1299" y="422"/>
              <a:ext cx="20" cy="34"/>
            </a:xfrm>
            <a:custGeom>
              <a:avLst/>
              <a:gdLst>
                <a:gd name="T0" fmla="*/ 5 w 20"/>
                <a:gd name="T1" fmla="*/ 0 h 34"/>
                <a:gd name="T2" fmla="*/ 5 w 20"/>
                <a:gd name="T3" fmla="*/ 4 h 34"/>
                <a:gd name="T4" fmla="*/ 0 w 20"/>
                <a:gd name="T5" fmla="*/ 4 h 34"/>
                <a:gd name="T6" fmla="*/ 0 w 20"/>
                <a:gd name="T7" fmla="*/ 9 h 34"/>
                <a:gd name="T8" fmla="*/ 5 w 20"/>
                <a:gd name="T9" fmla="*/ 19 h 34"/>
                <a:gd name="T10" fmla="*/ 10 w 20"/>
                <a:gd name="T11" fmla="*/ 24 h 34"/>
                <a:gd name="T12" fmla="*/ 20 w 20"/>
                <a:gd name="T13" fmla="*/ 34 h 34"/>
                <a:gd name="T14" fmla="*/ 5 w 20"/>
                <a:gd name="T15" fmla="*/ 4 h 34"/>
                <a:gd name="T16" fmla="*/ 5 w 20"/>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4"/>
                <a:gd name="T29" fmla="*/ 20 w 2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4">
                  <a:moveTo>
                    <a:pt x="5" y="0"/>
                  </a:moveTo>
                  <a:lnTo>
                    <a:pt x="5" y="4"/>
                  </a:lnTo>
                  <a:lnTo>
                    <a:pt x="0" y="4"/>
                  </a:lnTo>
                  <a:lnTo>
                    <a:pt x="0" y="9"/>
                  </a:lnTo>
                  <a:lnTo>
                    <a:pt x="5" y="19"/>
                  </a:lnTo>
                  <a:lnTo>
                    <a:pt x="10" y="24"/>
                  </a:lnTo>
                  <a:lnTo>
                    <a:pt x="20" y="34"/>
                  </a:lnTo>
                  <a:lnTo>
                    <a:pt x="5" y="4"/>
                  </a:lnTo>
                  <a:lnTo>
                    <a:pt x="5" y="0"/>
                  </a:lnTo>
                  <a:close/>
                </a:path>
              </a:pathLst>
            </a:custGeom>
            <a:solidFill>
              <a:srgbClr val="000000"/>
            </a:solidFill>
            <a:ln w="0" cmpd="sng">
              <a:solidFill>
                <a:srgbClr val="000000"/>
              </a:solidFill>
              <a:miter lim="800000"/>
            </a:ln>
          </p:spPr>
          <p:txBody>
            <a:bodyPr/>
            <a:lstStyle/>
            <a:p>
              <a:endParaRPr lang="zh-CN" altLang="en-US"/>
            </a:p>
          </p:txBody>
        </p:sp>
        <p:sp>
          <p:nvSpPr>
            <p:cNvPr id="954463" name="Freeform 100"/>
            <p:cNvSpPr/>
            <p:nvPr/>
          </p:nvSpPr>
          <p:spPr bwMode="auto">
            <a:xfrm>
              <a:off x="1314" y="368"/>
              <a:ext cx="19" cy="29"/>
            </a:xfrm>
            <a:custGeom>
              <a:avLst/>
              <a:gdLst>
                <a:gd name="T0" fmla="*/ 0 w 19"/>
                <a:gd name="T1" fmla="*/ 0 h 29"/>
                <a:gd name="T2" fmla="*/ 0 w 19"/>
                <a:gd name="T3" fmla="*/ 14 h 29"/>
                <a:gd name="T4" fmla="*/ 5 w 19"/>
                <a:gd name="T5" fmla="*/ 19 h 29"/>
                <a:gd name="T6" fmla="*/ 19 w 19"/>
                <a:gd name="T7" fmla="*/ 29 h 29"/>
                <a:gd name="T8" fmla="*/ 9 w 19"/>
                <a:gd name="T9" fmla="*/ 14 h 29"/>
                <a:gd name="T10" fmla="*/ 0 w 19"/>
                <a:gd name="T11" fmla="*/ 5 h 29"/>
                <a:gd name="T12" fmla="*/ 0 w 19"/>
                <a:gd name="T13" fmla="*/ 0 h 29"/>
                <a:gd name="T14" fmla="*/ 0 60000 65536"/>
                <a:gd name="T15" fmla="*/ 0 60000 65536"/>
                <a:gd name="T16" fmla="*/ 0 60000 65536"/>
                <a:gd name="T17" fmla="*/ 0 60000 65536"/>
                <a:gd name="T18" fmla="*/ 0 60000 65536"/>
                <a:gd name="T19" fmla="*/ 0 60000 65536"/>
                <a:gd name="T20" fmla="*/ 0 60000 65536"/>
                <a:gd name="T21" fmla="*/ 0 w 19"/>
                <a:gd name="T22" fmla="*/ 0 h 29"/>
                <a:gd name="T23" fmla="*/ 19 w 1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9">
                  <a:moveTo>
                    <a:pt x="0" y="0"/>
                  </a:moveTo>
                  <a:lnTo>
                    <a:pt x="0" y="14"/>
                  </a:lnTo>
                  <a:lnTo>
                    <a:pt x="5" y="19"/>
                  </a:lnTo>
                  <a:lnTo>
                    <a:pt x="19" y="29"/>
                  </a:lnTo>
                  <a:lnTo>
                    <a:pt x="9" y="14"/>
                  </a:lnTo>
                  <a:lnTo>
                    <a:pt x="0" y="5"/>
                  </a:lnTo>
                  <a:lnTo>
                    <a:pt x="0" y="0"/>
                  </a:lnTo>
                  <a:close/>
                </a:path>
              </a:pathLst>
            </a:custGeom>
            <a:solidFill>
              <a:srgbClr val="000000"/>
            </a:solidFill>
            <a:ln w="0" cmpd="sng">
              <a:solidFill>
                <a:srgbClr val="000000"/>
              </a:solidFill>
              <a:miter lim="800000"/>
            </a:ln>
          </p:spPr>
          <p:txBody>
            <a:bodyPr/>
            <a:lstStyle/>
            <a:p>
              <a:endParaRPr lang="zh-CN" altLang="en-US"/>
            </a:p>
          </p:txBody>
        </p:sp>
        <p:sp>
          <p:nvSpPr>
            <p:cNvPr id="954464" name="Freeform 101"/>
            <p:cNvSpPr/>
            <p:nvPr/>
          </p:nvSpPr>
          <p:spPr bwMode="auto">
            <a:xfrm>
              <a:off x="1387" y="426"/>
              <a:ext cx="10" cy="10"/>
            </a:xfrm>
            <a:custGeom>
              <a:avLst/>
              <a:gdLst>
                <a:gd name="T0" fmla="*/ 10 w 10"/>
                <a:gd name="T1" fmla="*/ 0 h 10"/>
                <a:gd name="T2" fmla="*/ 5 w 10"/>
                <a:gd name="T3" fmla="*/ 0 h 10"/>
                <a:gd name="T4" fmla="*/ 0 w 10"/>
                <a:gd name="T5" fmla="*/ 5 h 10"/>
                <a:gd name="T6" fmla="*/ 5 w 10"/>
                <a:gd name="T7" fmla="*/ 10 h 10"/>
                <a:gd name="T8" fmla="*/ 10 w 10"/>
                <a:gd name="T9" fmla="*/ 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10" y="0"/>
                  </a:moveTo>
                  <a:lnTo>
                    <a:pt x="5" y="0"/>
                  </a:lnTo>
                  <a:lnTo>
                    <a:pt x="0" y="5"/>
                  </a:lnTo>
                  <a:lnTo>
                    <a:pt x="5" y="10"/>
                  </a:lnTo>
                  <a:lnTo>
                    <a:pt x="10" y="0"/>
                  </a:lnTo>
                  <a:close/>
                </a:path>
              </a:pathLst>
            </a:custGeom>
            <a:solidFill>
              <a:srgbClr val="000000"/>
            </a:solidFill>
            <a:ln w="0" cmpd="sng">
              <a:solidFill>
                <a:srgbClr val="000000"/>
              </a:solidFill>
              <a:miter lim="800000"/>
            </a:ln>
          </p:spPr>
          <p:txBody>
            <a:bodyPr/>
            <a:lstStyle/>
            <a:p>
              <a:endParaRPr lang="zh-CN" altLang="en-US"/>
            </a:p>
          </p:txBody>
        </p:sp>
        <p:sp>
          <p:nvSpPr>
            <p:cNvPr id="954465" name="Freeform 102"/>
            <p:cNvSpPr/>
            <p:nvPr/>
          </p:nvSpPr>
          <p:spPr bwMode="auto">
            <a:xfrm>
              <a:off x="1485" y="412"/>
              <a:ext cx="34" cy="83"/>
            </a:xfrm>
            <a:custGeom>
              <a:avLst/>
              <a:gdLst>
                <a:gd name="T0" fmla="*/ 34 w 34"/>
                <a:gd name="T1" fmla="*/ 59 h 83"/>
                <a:gd name="T2" fmla="*/ 24 w 34"/>
                <a:gd name="T3" fmla="*/ 49 h 83"/>
                <a:gd name="T4" fmla="*/ 19 w 34"/>
                <a:gd name="T5" fmla="*/ 34 h 83"/>
                <a:gd name="T6" fmla="*/ 19 w 34"/>
                <a:gd name="T7" fmla="*/ 29 h 83"/>
                <a:gd name="T8" fmla="*/ 14 w 34"/>
                <a:gd name="T9" fmla="*/ 24 h 83"/>
                <a:gd name="T10" fmla="*/ 19 w 34"/>
                <a:gd name="T11" fmla="*/ 14 h 83"/>
                <a:gd name="T12" fmla="*/ 19 w 34"/>
                <a:gd name="T13" fmla="*/ 0 h 83"/>
                <a:gd name="T14" fmla="*/ 14 w 34"/>
                <a:gd name="T15" fmla="*/ 0 h 83"/>
                <a:gd name="T16" fmla="*/ 14 w 34"/>
                <a:gd name="T17" fmla="*/ 29 h 83"/>
                <a:gd name="T18" fmla="*/ 0 w 34"/>
                <a:gd name="T19" fmla="*/ 59 h 83"/>
                <a:gd name="T20" fmla="*/ 0 w 34"/>
                <a:gd name="T21" fmla="*/ 64 h 83"/>
                <a:gd name="T22" fmla="*/ 34 w 34"/>
                <a:gd name="T23" fmla="*/ 83 h 83"/>
                <a:gd name="T24" fmla="*/ 34 w 34"/>
                <a:gd name="T25" fmla="*/ 78 h 83"/>
                <a:gd name="T26" fmla="*/ 34 w 34"/>
                <a:gd name="T27" fmla="*/ 59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3"/>
                <a:gd name="T44" fmla="*/ 34 w 34"/>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3">
                  <a:moveTo>
                    <a:pt x="34" y="59"/>
                  </a:moveTo>
                  <a:lnTo>
                    <a:pt x="24" y="49"/>
                  </a:lnTo>
                  <a:lnTo>
                    <a:pt x="19" y="34"/>
                  </a:lnTo>
                  <a:lnTo>
                    <a:pt x="19" y="29"/>
                  </a:lnTo>
                  <a:lnTo>
                    <a:pt x="14" y="24"/>
                  </a:lnTo>
                  <a:lnTo>
                    <a:pt x="19" y="14"/>
                  </a:lnTo>
                  <a:lnTo>
                    <a:pt x="19" y="0"/>
                  </a:lnTo>
                  <a:lnTo>
                    <a:pt x="14" y="0"/>
                  </a:lnTo>
                  <a:lnTo>
                    <a:pt x="14" y="29"/>
                  </a:lnTo>
                  <a:lnTo>
                    <a:pt x="0" y="59"/>
                  </a:lnTo>
                  <a:lnTo>
                    <a:pt x="0" y="64"/>
                  </a:lnTo>
                  <a:lnTo>
                    <a:pt x="34" y="83"/>
                  </a:lnTo>
                  <a:lnTo>
                    <a:pt x="34" y="78"/>
                  </a:lnTo>
                  <a:lnTo>
                    <a:pt x="34" y="59"/>
                  </a:lnTo>
                </a:path>
              </a:pathLst>
            </a:custGeom>
            <a:noFill/>
            <a:ln w="0" cmpd="sng">
              <a:solidFill>
                <a:srgbClr val="000000"/>
              </a:solidFill>
              <a:miter lim="800000"/>
            </a:ln>
          </p:spPr>
          <p:txBody>
            <a:bodyPr/>
            <a:lstStyle/>
            <a:p>
              <a:endParaRPr lang="zh-CN" altLang="en-US"/>
            </a:p>
          </p:txBody>
        </p:sp>
        <p:sp>
          <p:nvSpPr>
            <p:cNvPr id="954466" name="Freeform 103"/>
            <p:cNvSpPr/>
            <p:nvPr/>
          </p:nvSpPr>
          <p:spPr bwMode="auto">
            <a:xfrm>
              <a:off x="1499" y="387"/>
              <a:ext cx="29" cy="84"/>
            </a:xfrm>
            <a:custGeom>
              <a:avLst/>
              <a:gdLst>
                <a:gd name="T0" fmla="*/ 0 w 29"/>
                <a:gd name="T1" fmla="*/ 0 h 84"/>
                <a:gd name="T2" fmla="*/ 0 w 29"/>
                <a:gd name="T3" fmla="*/ 15 h 84"/>
                <a:gd name="T4" fmla="*/ 0 w 29"/>
                <a:gd name="T5" fmla="*/ 25 h 84"/>
                <a:gd name="T6" fmla="*/ 5 w 29"/>
                <a:gd name="T7" fmla="*/ 25 h 84"/>
                <a:gd name="T8" fmla="*/ 5 w 29"/>
                <a:gd name="T9" fmla="*/ 39 h 84"/>
                <a:gd name="T10" fmla="*/ 0 w 29"/>
                <a:gd name="T11" fmla="*/ 49 h 84"/>
                <a:gd name="T12" fmla="*/ 5 w 29"/>
                <a:gd name="T13" fmla="*/ 54 h 84"/>
                <a:gd name="T14" fmla="*/ 5 w 29"/>
                <a:gd name="T15" fmla="*/ 59 h 84"/>
                <a:gd name="T16" fmla="*/ 10 w 29"/>
                <a:gd name="T17" fmla="*/ 74 h 84"/>
                <a:gd name="T18" fmla="*/ 20 w 29"/>
                <a:gd name="T19" fmla="*/ 84 h 84"/>
                <a:gd name="T20" fmla="*/ 20 w 29"/>
                <a:gd name="T21" fmla="*/ 69 h 84"/>
                <a:gd name="T22" fmla="*/ 29 w 29"/>
                <a:gd name="T23" fmla="*/ 35 h 84"/>
                <a:gd name="T24" fmla="*/ 20 w 29"/>
                <a:gd name="T25" fmla="*/ 10 h 84"/>
                <a:gd name="T26" fmla="*/ 5 w 29"/>
                <a:gd name="T27" fmla="*/ 0 h 84"/>
                <a:gd name="T28" fmla="*/ 0 w 29"/>
                <a:gd name="T29" fmla="*/ 0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84"/>
                <a:gd name="T47" fmla="*/ 29 w 29"/>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84">
                  <a:moveTo>
                    <a:pt x="0" y="0"/>
                  </a:moveTo>
                  <a:lnTo>
                    <a:pt x="0" y="15"/>
                  </a:lnTo>
                  <a:lnTo>
                    <a:pt x="0" y="25"/>
                  </a:lnTo>
                  <a:lnTo>
                    <a:pt x="5" y="25"/>
                  </a:lnTo>
                  <a:lnTo>
                    <a:pt x="5" y="39"/>
                  </a:lnTo>
                  <a:lnTo>
                    <a:pt x="0" y="49"/>
                  </a:lnTo>
                  <a:lnTo>
                    <a:pt x="5" y="54"/>
                  </a:lnTo>
                  <a:lnTo>
                    <a:pt x="5" y="59"/>
                  </a:lnTo>
                  <a:lnTo>
                    <a:pt x="10" y="74"/>
                  </a:lnTo>
                  <a:lnTo>
                    <a:pt x="20" y="84"/>
                  </a:lnTo>
                  <a:lnTo>
                    <a:pt x="20" y="69"/>
                  </a:lnTo>
                  <a:lnTo>
                    <a:pt x="29" y="35"/>
                  </a:lnTo>
                  <a:lnTo>
                    <a:pt x="20" y="10"/>
                  </a:lnTo>
                  <a:lnTo>
                    <a:pt x="5" y="0"/>
                  </a:lnTo>
                  <a:lnTo>
                    <a:pt x="0" y="0"/>
                  </a:lnTo>
                  <a:close/>
                </a:path>
              </a:pathLst>
            </a:custGeom>
            <a:solidFill>
              <a:srgbClr val="FCE6CF"/>
            </a:solidFill>
            <a:ln w="0" cmpd="sng">
              <a:solidFill>
                <a:srgbClr val="000000"/>
              </a:solidFill>
              <a:miter lim="800000"/>
            </a:ln>
          </p:spPr>
          <p:txBody>
            <a:bodyPr/>
            <a:lstStyle/>
            <a:p>
              <a:endParaRPr lang="zh-CN" altLang="en-US"/>
            </a:p>
          </p:txBody>
        </p:sp>
        <p:sp>
          <p:nvSpPr>
            <p:cNvPr id="954467" name="Freeform 104"/>
            <p:cNvSpPr/>
            <p:nvPr/>
          </p:nvSpPr>
          <p:spPr bwMode="auto">
            <a:xfrm>
              <a:off x="1157" y="476"/>
              <a:ext cx="381" cy="333"/>
            </a:xfrm>
            <a:custGeom>
              <a:avLst/>
              <a:gdLst>
                <a:gd name="T0" fmla="*/ 0 w 381"/>
                <a:gd name="T1" fmla="*/ 220 h 333"/>
                <a:gd name="T2" fmla="*/ 10 w 381"/>
                <a:gd name="T3" fmla="*/ 225 h 333"/>
                <a:gd name="T4" fmla="*/ 10 w 381"/>
                <a:gd name="T5" fmla="*/ 235 h 333"/>
                <a:gd name="T6" fmla="*/ 15 w 381"/>
                <a:gd name="T7" fmla="*/ 245 h 333"/>
                <a:gd name="T8" fmla="*/ 15 w 381"/>
                <a:gd name="T9" fmla="*/ 254 h 333"/>
                <a:gd name="T10" fmla="*/ 10 w 381"/>
                <a:gd name="T11" fmla="*/ 264 h 333"/>
                <a:gd name="T12" fmla="*/ 69 w 381"/>
                <a:gd name="T13" fmla="*/ 294 h 333"/>
                <a:gd name="T14" fmla="*/ 78 w 381"/>
                <a:gd name="T15" fmla="*/ 299 h 333"/>
                <a:gd name="T16" fmla="*/ 118 w 381"/>
                <a:gd name="T17" fmla="*/ 294 h 333"/>
                <a:gd name="T18" fmla="*/ 122 w 381"/>
                <a:gd name="T19" fmla="*/ 303 h 333"/>
                <a:gd name="T20" fmla="*/ 186 w 381"/>
                <a:gd name="T21" fmla="*/ 299 h 333"/>
                <a:gd name="T22" fmla="*/ 196 w 381"/>
                <a:gd name="T23" fmla="*/ 294 h 333"/>
                <a:gd name="T24" fmla="*/ 196 w 381"/>
                <a:gd name="T25" fmla="*/ 299 h 333"/>
                <a:gd name="T26" fmla="*/ 284 w 381"/>
                <a:gd name="T27" fmla="*/ 333 h 333"/>
                <a:gd name="T28" fmla="*/ 342 w 381"/>
                <a:gd name="T29" fmla="*/ 205 h 333"/>
                <a:gd name="T30" fmla="*/ 342 w 381"/>
                <a:gd name="T31" fmla="*/ 166 h 333"/>
                <a:gd name="T32" fmla="*/ 362 w 381"/>
                <a:gd name="T33" fmla="*/ 122 h 333"/>
                <a:gd name="T34" fmla="*/ 367 w 381"/>
                <a:gd name="T35" fmla="*/ 102 h 333"/>
                <a:gd name="T36" fmla="*/ 381 w 381"/>
                <a:gd name="T37" fmla="*/ 83 h 333"/>
                <a:gd name="T38" fmla="*/ 367 w 381"/>
                <a:gd name="T39" fmla="*/ 63 h 333"/>
                <a:gd name="T40" fmla="*/ 362 w 381"/>
                <a:gd name="T41" fmla="*/ 44 h 333"/>
                <a:gd name="T42" fmla="*/ 362 w 381"/>
                <a:gd name="T43" fmla="*/ 19 h 333"/>
                <a:gd name="T44" fmla="*/ 328 w 381"/>
                <a:gd name="T45" fmla="*/ 0 h 333"/>
                <a:gd name="T46" fmla="*/ 318 w 381"/>
                <a:gd name="T47" fmla="*/ 4 h 333"/>
                <a:gd name="T48" fmla="*/ 303 w 381"/>
                <a:gd name="T49" fmla="*/ 9 h 333"/>
                <a:gd name="T50" fmla="*/ 196 w 381"/>
                <a:gd name="T51" fmla="*/ 137 h 333"/>
                <a:gd name="T52" fmla="*/ 210 w 381"/>
                <a:gd name="T53" fmla="*/ 78 h 333"/>
                <a:gd name="T54" fmla="*/ 215 w 381"/>
                <a:gd name="T55" fmla="*/ 68 h 333"/>
                <a:gd name="T56" fmla="*/ 215 w 381"/>
                <a:gd name="T57" fmla="*/ 49 h 333"/>
                <a:gd name="T58" fmla="*/ 215 w 381"/>
                <a:gd name="T59" fmla="*/ 44 h 333"/>
                <a:gd name="T60" fmla="*/ 191 w 381"/>
                <a:gd name="T61" fmla="*/ 93 h 333"/>
                <a:gd name="T62" fmla="*/ 147 w 381"/>
                <a:gd name="T63" fmla="*/ 171 h 333"/>
                <a:gd name="T64" fmla="*/ 113 w 381"/>
                <a:gd name="T65" fmla="*/ 196 h 333"/>
                <a:gd name="T66" fmla="*/ 137 w 381"/>
                <a:gd name="T67" fmla="*/ 161 h 333"/>
                <a:gd name="T68" fmla="*/ 210 w 381"/>
                <a:gd name="T69" fmla="*/ 39 h 333"/>
                <a:gd name="T70" fmla="*/ 210 w 381"/>
                <a:gd name="T71" fmla="*/ 34 h 333"/>
                <a:gd name="T72" fmla="*/ 205 w 381"/>
                <a:gd name="T73" fmla="*/ 34 h 333"/>
                <a:gd name="T74" fmla="*/ 186 w 381"/>
                <a:gd name="T75" fmla="*/ 53 h 333"/>
                <a:gd name="T76" fmla="*/ 181 w 381"/>
                <a:gd name="T77" fmla="*/ 53 h 333"/>
                <a:gd name="T78" fmla="*/ 132 w 381"/>
                <a:gd name="T79" fmla="*/ 88 h 333"/>
                <a:gd name="T80" fmla="*/ 127 w 381"/>
                <a:gd name="T81" fmla="*/ 142 h 333"/>
                <a:gd name="T82" fmla="*/ 108 w 381"/>
                <a:gd name="T83" fmla="*/ 171 h 333"/>
                <a:gd name="T84" fmla="*/ 83 w 381"/>
                <a:gd name="T85" fmla="*/ 186 h 333"/>
                <a:gd name="T86" fmla="*/ 83 w 381"/>
                <a:gd name="T87" fmla="*/ 205 h 333"/>
                <a:gd name="T88" fmla="*/ 10 w 381"/>
                <a:gd name="T89" fmla="*/ 215 h 333"/>
                <a:gd name="T90" fmla="*/ 0 w 381"/>
                <a:gd name="T91" fmla="*/ 220 h 3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1"/>
                <a:gd name="T139" fmla="*/ 0 h 333"/>
                <a:gd name="T140" fmla="*/ 381 w 381"/>
                <a:gd name="T141" fmla="*/ 333 h 3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1" h="333">
                  <a:moveTo>
                    <a:pt x="0" y="220"/>
                  </a:moveTo>
                  <a:lnTo>
                    <a:pt x="10" y="225"/>
                  </a:lnTo>
                  <a:lnTo>
                    <a:pt x="10" y="235"/>
                  </a:lnTo>
                  <a:lnTo>
                    <a:pt x="15" y="245"/>
                  </a:lnTo>
                  <a:lnTo>
                    <a:pt x="15" y="254"/>
                  </a:lnTo>
                  <a:lnTo>
                    <a:pt x="10" y="264"/>
                  </a:lnTo>
                  <a:lnTo>
                    <a:pt x="69" y="294"/>
                  </a:lnTo>
                  <a:lnTo>
                    <a:pt x="78" y="299"/>
                  </a:lnTo>
                  <a:lnTo>
                    <a:pt x="118" y="294"/>
                  </a:lnTo>
                  <a:lnTo>
                    <a:pt x="122" y="303"/>
                  </a:lnTo>
                  <a:lnTo>
                    <a:pt x="186" y="299"/>
                  </a:lnTo>
                  <a:lnTo>
                    <a:pt x="196" y="294"/>
                  </a:lnTo>
                  <a:lnTo>
                    <a:pt x="196" y="299"/>
                  </a:lnTo>
                  <a:lnTo>
                    <a:pt x="284" y="333"/>
                  </a:lnTo>
                  <a:lnTo>
                    <a:pt x="342" y="205"/>
                  </a:lnTo>
                  <a:lnTo>
                    <a:pt x="342" y="166"/>
                  </a:lnTo>
                  <a:lnTo>
                    <a:pt x="362" y="122"/>
                  </a:lnTo>
                  <a:lnTo>
                    <a:pt x="367" y="102"/>
                  </a:lnTo>
                  <a:lnTo>
                    <a:pt x="381" y="83"/>
                  </a:lnTo>
                  <a:lnTo>
                    <a:pt x="367" y="63"/>
                  </a:lnTo>
                  <a:lnTo>
                    <a:pt x="362" y="44"/>
                  </a:lnTo>
                  <a:lnTo>
                    <a:pt x="362" y="19"/>
                  </a:lnTo>
                  <a:lnTo>
                    <a:pt x="328" y="0"/>
                  </a:lnTo>
                  <a:lnTo>
                    <a:pt x="318" y="4"/>
                  </a:lnTo>
                  <a:lnTo>
                    <a:pt x="303" y="9"/>
                  </a:lnTo>
                  <a:lnTo>
                    <a:pt x="196" y="137"/>
                  </a:lnTo>
                  <a:lnTo>
                    <a:pt x="210" y="78"/>
                  </a:lnTo>
                  <a:lnTo>
                    <a:pt x="215" y="68"/>
                  </a:lnTo>
                  <a:lnTo>
                    <a:pt x="215" y="49"/>
                  </a:lnTo>
                  <a:lnTo>
                    <a:pt x="215" y="44"/>
                  </a:lnTo>
                  <a:lnTo>
                    <a:pt x="191" y="93"/>
                  </a:lnTo>
                  <a:lnTo>
                    <a:pt x="147" y="171"/>
                  </a:lnTo>
                  <a:lnTo>
                    <a:pt x="113" y="196"/>
                  </a:lnTo>
                  <a:lnTo>
                    <a:pt x="137" y="161"/>
                  </a:lnTo>
                  <a:lnTo>
                    <a:pt x="210" y="39"/>
                  </a:lnTo>
                  <a:lnTo>
                    <a:pt x="210" y="34"/>
                  </a:lnTo>
                  <a:lnTo>
                    <a:pt x="205" y="34"/>
                  </a:lnTo>
                  <a:lnTo>
                    <a:pt x="186" y="53"/>
                  </a:lnTo>
                  <a:lnTo>
                    <a:pt x="181" y="53"/>
                  </a:lnTo>
                  <a:lnTo>
                    <a:pt x="132" y="88"/>
                  </a:lnTo>
                  <a:lnTo>
                    <a:pt x="127" y="142"/>
                  </a:lnTo>
                  <a:lnTo>
                    <a:pt x="108" y="171"/>
                  </a:lnTo>
                  <a:lnTo>
                    <a:pt x="83" y="186"/>
                  </a:lnTo>
                  <a:lnTo>
                    <a:pt x="83" y="205"/>
                  </a:lnTo>
                  <a:lnTo>
                    <a:pt x="10" y="215"/>
                  </a:lnTo>
                  <a:lnTo>
                    <a:pt x="0" y="220"/>
                  </a:lnTo>
                  <a:close/>
                </a:path>
              </a:pathLst>
            </a:custGeom>
            <a:solidFill>
              <a:schemeClr val="bg1"/>
            </a:solidFill>
            <a:ln w="0" cmpd="sng">
              <a:solidFill>
                <a:srgbClr val="000000"/>
              </a:solidFill>
              <a:miter lim="800000"/>
            </a:ln>
          </p:spPr>
          <p:txBody>
            <a:bodyPr/>
            <a:lstStyle/>
            <a:p>
              <a:endParaRPr lang="zh-CN" altLang="en-US"/>
            </a:p>
          </p:txBody>
        </p:sp>
        <p:sp>
          <p:nvSpPr>
            <p:cNvPr id="954468" name="Freeform 105"/>
            <p:cNvSpPr/>
            <p:nvPr/>
          </p:nvSpPr>
          <p:spPr bwMode="auto">
            <a:xfrm>
              <a:off x="1270" y="515"/>
              <a:ext cx="102" cy="157"/>
            </a:xfrm>
            <a:custGeom>
              <a:avLst/>
              <a:gdLst>
                <a:gd name="T0" fmla="*/ 97 w 102"/>
                <a:gd name="T1" fmla="*/ 0 h 157"/>
                <a:gd name="T2" fmla="*/ 24 w 102"/>
                <a:gd name="T3" fmla="*/ 122 h 157"/>
                <a:gd name="T4" fmla="*/ 0 w 102"/>
                <a:gd name="T5" fmla="*/ 157 h 157"/>
                <a:gd name="T6" fmla="*/ 34 w 102"/>
                <a:gd name="T7" fmla="*/ 132 h 157"/>
                <a:gd name="T8" fmla="*/ 78 w 102"/>
                <a:gd name="T9" fmla="*/ 54 h 157"/>
                <a:gd name="T10" fmla="*/ 102 w 102"/>
                <a:gd name="T11" fmla="*/ 5 h 157"/>
                <a:gd name="T12" fmla="*/ 97 w 102"/>
                <a:gd name="T13" fmla="*/ 0 h 157"/>
                <a:gd name="T14" fmla="*/ 0 60000 65536"/>
                <a:gd name="T15" fmla="*/ 0 60000 65536"/>
                <a:gd name="T16" fmla="*/ 0 60000 65536"/>
                <a:gd name="T17" fmla="*/ 0 60000 65536"/>
                <a:gd name="T18" fmla="*/ 0 60000 65536"/>
                <a:gd name="T19" fmla="*/ 0 60000 65536"/>
                <a:gd name="T20" fmla="*/ 0 60000 65536"/>
                <a:gd name="T21" fmla="*/ 0 w 102"/>
                <a:gd name="T22" fmla="*/ 0 h 157"/>
                <a:gd name="T23" fmla="*/ 102 w 102"/>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157">
                  <a:moveTo>
                    <a:pt x="97" y="0"/>
                  </a:moveTo>
                  <a:lnTo>
                    <a:pt x="24" y="122"/>
                  </a:lnTo>
                  <a:lnTo>
                    <a:pt x="0" y="157"/>
                  </a:lnTo>
                  <a:lnTo>
                    <a:pt x="34" y="132"/>
                  </a:lnTo>
                  <a:lnTo>
                    <a:pt x="78" y="54"/>
                  </a:lnTo>
                  <a:lnTo>
                    <a:pt x="102" y="5"/>
                  </a:lnTo>
                  <a:lnTo>
                    <a:pt x="97" y="0"/>
                  </a:lnTo>
                  <a:close/>
                </a:path>
              </a:pathLst>
            </a:custGeom>
            <a:solidFill>
              <a:srgbClr val="FFFFFF"/>
            </a:solidFill>
            <a:ln w="0" cmpd="sng">
              <a:solidFill>
                <a:srgbClr val="000000"/>
              </a:solidFill>
              <a:miter lim="800000"/>
            </a:ln>
          </p:spPr>
          <p:txBody>
            <a:bodyPr/>
            <a:lstStyle/>
            <a:p>
              <a:endParaRPr lang="zh-CN" altLang="en-US"/>
            </a:p>
          </p:txBody>
        </p:sp>
        <p:sp>
          <p:nvSpPr>
            <p:cNvPr id="954469" name="Freeform 106"/>
            <p:cNvSpPr/>
            <p:nvPr/>
          </p:nvSpPr>
          <p:spPr bwMode="auto">
            <a:xfrm>
              <a:off x="1353" y="480"/>
              <a:ext cx="107" cy="133"/>
            </a:xfrm>
            <a:custGeom>
              <a:avLst/>
              <a:gdLst>
                <a:gd name="T0" fmla="*/ 92 w 107"/>
                <a:gd name="T1" fmla="*/ 0 h 133"/>
                <a:gd name="T2" fmla="*/ 78 w 107"/>
                <a:gd name="T3" fmla="*/ 10 h 133"/>
                <a:gd name="T4" fmla="*/ 19 w 107"/>
                <a:gd name="T5" fmla="*/ 45 h 133"/>
                <a:gd name="T6" fmla="*/ 19 w 107"/>
                <a:gd name="T7" fmla="*/ 64 h 133"/>
                <a:gd name="T8" fmla="*/ 14 w 107"/>
                <a:gd name="T9" fmla="*/ 74 h 133"/>
                <a:gd name="T10" fmla="*/ 0 w 107"/>
                <a:gd name="T11" fmla="*/ 133 h 133"/>
                <a:gd name="T12" fmla="*/ 107 w 107"/>
                <a:gd name="T13" fmla="*/ 5 h 133"/>
                <a:gd name="T14" fmla="*/ 92 w 107"/>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3"/>
                <a:gd name="T26" fmla="*/ 107 w 107"/>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3">
                  <a:moveTo>
                    <a:pt x="92" y="0"/>
                  </a:moveTo>
                  <a:lnTo>
                    <a:pt x="78" y="10"/>
                  </a:lnTo>
                  <a:lnTo>
                    <a:pt x="19" y="45"/>
                  </a:lnTo>
                  <a:lnTo>
                    <a:pt x="19" y="64"/>
                  </a:lnTo>
                  <a:lnTo>
                    <a:pt x="14" y="74"/>
                  </a:lnTo>
                  <a:lnTo>
                    <a:pt x="0" y="133"/>
                  </a:lnTo>
                  <a:lnTo>
                    <a:pt x="107" y="5"/>
                  </a:lnTo>
                  <a:lnTo>
                    <a:pt x="92" y="0"/>
                  </a:lnTo>
                  <a:close/>
                </a:path>
              </a:pathLst>
            </a:custGeom>
            <a:solidFill>
              <a:srgbClr val="FFFFFF"/>
            </a:solidFill>
            <a:ln w="0" cmpd="sng">
              <a:solidFill>
                <a:srgbClr val="000000"/>
              </a:solidFill>
              <a:miter lim="800000"/>
            </a:ln>
          </p:spPr>
          <p:txBody>
            <a:bodyPr/>
            <a:lstStyle/>
            <a:p>
              <a:endParaRPr lang="zh-CN" altLang="en-US"/>
            </a:p>
          </p:txBody>
        </p:sp>
        <p:sp>
          <p:nvSpPr>
            <p:cNvPr id="954470" name="Freeform 107"/>
            <p:cNvSpPr/>
            <p:nvPr/>
          </p:nvSpPr>
          <p:spPr bwMode="auto">
            <a:xfrm>
              <a:off x="1109" y="696"/>
              <a:ext cx="63" cy="44"/>
            </a:xfrm>
            <a:custGeom>
              <a:avLst/>
              <a:gdLst>
                <a:gd name="T0" fmla="*/ 48 w 63"/>
                <a:gd name="T1" fmla="*/ 0 h 44"/>
                <a:gd name="T2" fmla="*/ 0 w 63"/>
                <a:gd name="T3" fmla="*/ 5 h 44"/>
                <a:gd name="T4" fmla="*/ 0 w 63"/>
                <a:gd name="T5" fmla="*/ 5 h 44"/>
                <a:gd name="T6" fmla="*/ 4 w 63"/>
                <a:gd name="T7" fmla="*/ 5 h 44"/>
                <a:gd name="T8" fmla="*/ 14 w 63"/>
                <a:gd name="T9" fmla="*/ 15 h 44"/>
                <a:gd name="T10" fmla="*/ 14 w 63"/>
                <a:gd name="T11" fmla="*/ 25 h 44"/>
                <a:gd name="T12" fmla="*/ 58 w 63"/>
                <a:gd name="T13" fmla="*/ 44 h 44"/>
                <a:gd name="T14" fmla="*/ 63 w 63"/>
                <a:gd name="T15" fmla="*/ 34 h 44"/>
                <a:gd name="T16" fmla="*/ 63 w 63"/>
                <a:gd name="T17" fmla="*/ 25 h 44"/>
                <a:gd name="T18" fmla="*/ 58 w 63"/>
                <a:gd name="T19" fmla="*/ 15 h 44"/>
                <a:gd name="T20" fmla="*/ 58 w 63"/>
                <a:gd name="T21" fmla="*/ 5 h 44"/>
                <a:gd name="T22" fmla="*/ 48 w 63"/>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44"/>
                <a:gd name="T38" fmla="*/ 63 w 63"/>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44">
                  <a:moveTo>
                    <a:pt x="48" y="0"/>
                  </a:moveTo>
                  <a:lnTo>
                    <a:pt x="0" y="5"/>
                  </a:lnTo>
                  <a:lnTo>
                    <a:pt x="4" y="5"/>
                  </a:lnTo>
                  <a:lnTo>
                    <a:pt x="14" y="15"/>
                  </a:lnTo>
                  <a:lnTo>
                    <a:pt x="14" y="25"/>
                  </a:lnTo>
                  <a:lnTo>
                    <a:pt x="58" y="44"/>
                  </a:lnTo>
                  <a:lnTo>
                    <a:pt x="63" y="34"/>
                  </a:lnTo>
                  <a:lnTo>
                    <a:pt x="63" y="25"/>
                  </a:lnTo>
                  <a:lnTo>
                    <a:pt x="58" y="15"/>
                  </a:lnTo>
                  <a:lnTo>
                    <a:pt x="58" y="5"/>
                  </a:lnTo>
                  <a:lnTo>
                    <a:pt x="48" y="0"/>
                  </a:lnTo>
                  <a:close/>
                </a:path>
              </a:pathLst>
            </a:custGeom>
            <a:solidFill>
              <a:srgbClr val="FFFFFF"/>
            </a:solidFill>
            <a:ln w="0" cmpd="sng">
              <a:solidFill>
                <a:srgbClr val="000000"/>
              </a:solidFill>
              <a:miter lim="800000"/>
            </a:ln>
          </p:spPr>
          <p:txBody>
            <a:bodyPr/>
            <a:lstStyle/>
            <a:p>
              <a:endParaRPr lang="zh-CN" altLang="en-US"/>
            </a:p>
          </p:txBody>
        </p:sp>
        <p:sp>
          <p:nvSpPr>
            <p:cNvPr id="954471" name="Freeform 108"/>
            <p:cNvSpPr/>
            <p:nvPr/>
          </p:nvSpPr>
          <p:spPr bwMode="auto">
            <a:xfrm>
              <a:off x="1089" y="701"/>
              <a:ext cx="34" cy="20"/>
            </a:xfrm>
            <a:custGeom>
              <a:avLst/>
              <a:gdLst>
                <a:gd name="T0" fmla="*/ 34 w 34"/>
                <a:gd name="T1" fmla="*/ 20 h 20"/>
                <a:gd name="T2" fmla="*/ 34 w 34"/>
                <a:gd name="T3" fmla="*/ 10 h 20"/>
                <a:gd name="T4" fmla="*/ 24 w 34"/>
                <a:gd name="T5" fmla="*/ 0 h 20"/>
                <a:gd name="T6" fmla="*/ 0 w 34"/>
                <a:gd name="T7" fmla="*/ 0 h 20"/>
                <a:gd name="T8" fmla="*/ 34 w 34"/>
                <a:gd name="T9" fmla="*/ 2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20"/>
                  </a:moveTo>
                  <a:lnTo>
                    <a:pt x="34" y="10"/>
                  </a:lnTo>
                  <a:lnTo>
                    <a:pt x="24" y="0"/>
                  </a:lnTo>
                  <a:lnTo>
                    <a:pt x="0" y="0"/>
                  </a:lnTo>
                  <a:lnTo>
                    <a:pt x="34" y="20"/>
                  </a:lnTo>
                  <a:close/>
                </a:path>
              </a:pathLst>
            </a:custGeom>
            <a:solidFill>
              <a:srgbClr val="FFC080"/>
            </a:solidFill>
            <a:ln w="0" cmpd="sng">
              <a:solidFill>
                <a:srgbClr val="000000"/>
              </a:solidFill>
              <a:miter lim="800000"/>
            </a:ln>
          </p:spPr>
          <p:txBody>
            <a:bodyPr/>
            <a:lstStyle/>
            <a:p>
              <a:endParaRPr lang="zh-CN" altLang="en-US"/>
            </a:p>
          </p:txBody>
        </p:sp>
        <p:sp>
          <p:nvSpPr>
            <p:cNvPr id="954472" name="Freeform 109"/>
            <p:cNvSpPr/>
            <p:nvPr/>
          </p:nvSpPr>
          <p:spPr bwMode="auto">
            <a:xfrm>
              <a:off x="1343" y="490"/>
              <a:ext cx="34" cy="10"/>
            </a:xfrm>
            <a:custGeom>
              <a:avLst/>
              <a:gdLst>
                <a:gd name="T0" fmla="*/ 0 w 34"/>
                <a:gd name="T1" fmla="*/ 5 h 10"/>
                <a:gd name="T2" fmla="*/ 19 w 34"/>
                <a:gd name="T3" fmla="*/ 10 h 10"/>
                <a:gd name="T4" fmla="*/ 34 w 34"/>
                <a:gd name="T5" fmla="*/ 0 h 10"/>
                <a:gd name="T6" fmla="*/ 29 w 34"/>
                <a:gd name="T7" fmla="*/ 0 h 10"/>
                <a:gd name="T8" fmla="*/ 0 w 34"/>
                <a:gd name="T9" fmla="*/ 5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5"/>
                  </a:moveTo>
                  <a:lnTo>
                    <a:pt x="19" y="10"/>
                  </a:lnTo>
                  <a:lnTo>
                    <a:pt x="34" y="0"/>
                  </a:lnTo>
                  <a:lnTo>
                    <a:pt x="29" y="0"/>
                  </a:lnTo>
                  <a:lnTo>
                    <a:pt x="0" y="5"/>
                  </a:lnTo>
                  <a:close/>
                </a:path>
              </a:pathLst>
            </a:custGeom>
            <a:solidFill>
              <a:srgbClr val="000000"/>
            </a:solidFill>
            <a:ln w="0" cmpd="sng">
              <a:solidFill>
                <a:srgbClr val="000000"/>
              </a:solidFill>
              <a:miter lim="800000"/>
            </a:ln>
          </p:spPr>
          <p:txBody>
            <a:bodyPr/>
            <a:lstStyle/>
            <a:p>
              <a:endParaRPr lang="zh-CN" altLang="en-US"/>
            </a:p>
          </p:txBody>
        </p:sp>
        <p:sp>
          <p:nvSpPr>
            <p:cNvPr id="954473" name="Freeform 110"/>
            <p:cNvSpPr/>
            <p:nvPr/>
          </p:nvSpPr>
          <p:spPr bwMode="auto">
            <a:xfrm>
              <a:off x="1612" y="392"/>
              <a:ext cx="126" cy="69"/>
            </a:xfrm>
            <a:custGeom>
              <a:avLst/>
              <a:gdLst>
                <a:gd name="T0" fmla="*/ 126 w 126"/>
                <a:gd name="T1" fmla="*/ 54 h 69"/>
                <a:gd name="T2" fmla="*/ 122 w 126"/>
                <a:gd name="T3" fmla="*/ 49 h 69"/>
                <a:gd name="T4" fmla="*/ 107 w 126"/>
                <a:gd name="T5" fmla="*/ 39 h 69"/>
                <a:gd name="T6" fmla="*/ 78 w 126"/>
                <a:gd name="T7" fmla="*/ 34 h 69"/>
                <a:gd name="T8" fmla="*/ 58 w 126"/>
                <a:gd name="T9" fmla="*/ 30 h 69"/>
                <a:gd name="T10" fmla="*/ 34 w 126"/>
                <a:gd name="T11" fmla="*/ 30 h 69"/>
                <a:gd name="T12" fmla="*/ 9 w 126"/>
                <a:gd name="T13" fmla="*/ 25 h 69"/>
                <a:gd name="T14" fmla="*/ 14 w 126"/>
                <a:gd name="T15" fmla="*/ 20 h 69"/>
                <a:gd name="T16" fmla="*/ 24 w 126"/>
                <a:gd name="T17" fmla="*/ 10 h 69"/>
                <a:gd name="T18" fmla="*/ 24 w 126"/>
                <a:gd name="T19" fmla="*/ 0 h 69"/>
                <a:gd name="T20" fmla="*/ 4 w 126"/>
                <a:gd name="T21" fmla="*/ 20 h 69"/>
                <a:gd name="T22" fmla="*/ 0 w 126"/>
                <a:gd name="T23" fmla="*/ 34 h 69"/>
                <a:gd name="T24" fmla="*/ 14 w 126"/>
                <a:gd name="T25" fmla="*/ 59 h 69"/>
                <a:gd name="T26" fmla="*/ 34 w 126"/>
                <a:gd name="T27" fmla="*/ 69 h 69"/>
                <a:gd name="T28" fmla="*/ 43 w 126"/>
                <a:gd name="T29" fmla="*/ 64 h 69"/>
                <a:gd name="T30" fmla="*/ 43 w 126"/>
                <a:gd name="T31" fmla="*/ 49 h 69"/>
                <a:gd name="T32" fmla="*/ 39 w 126"/>
                <a:gd name="T33" fmla="*/ 39 h 69"/>
                <a:gd name="T34" fmla="*/ 34 w 126"/>
                <a:gd name="T35" fmla="*/ 59 h 69"/>
                <a:gd name="T36" fmla="*/ 34 w 126"/>
                <a:gd name="T37" fmla="*/ 59 h 69"/>
                <a:gd name="T38" fmla="*/ 14 w 126"/>
                <a:gd name="T39" fmla="*/ 39 h 69"/>
                <a:gd name="T40" fmla="*/ 39 w 126"/>
                <a:gd name="T41" fmla="*/ 39 h 69"/>
                <a:gd name="T42" fmla="*/ 63 w 126"/>
                <a:gd name="T43" fmla="*/ 44 h 69"/>
                <a:gd name="T44" fmla="*/ 73 w 126"/>
                <a:gd name="T45" fmla="*/ 44 h 69"/>
                <a:gd name="T46" fmla="*/ 92 w 126"/>
                <a:gd name="T47" fmla="*/ 49 h 69"/>
                <a:gd name="T48" fmla="*/ 126 w 126"/>
                <a:gd name="T49" fmla="*/ 54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69"/>
                <a:gd name="T77" fmla="*/ 126 w 126"/>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69">
                  <a:moveTo>
                    <a:pt x="126" y="54"/>
                  </a:moveTo>
                  <a:lnTo>
                    <a:pt x="122" y="49"/>
                  </a:lnTo>
                  <a:lnTo>
                    <a:pt x="107" y="39"/>
                  </a:lnTo>
                  <a:lnTo>
                    <a:pt x="78" y="34"/>
                  </a:lnTo>
                  <a:lnTo>
                    <a:pt x="58" y="30"/>
                  </a:lnTo>
                  <a:lnTo>
                    <a:pt x="34" y="30"/>
                  </a:lnTo>
                  <a:lnTo>
                    <a:pt x="9" y="25"/>
                  </a:lnTo>
                  <a:lnTo>
                    <a:pt x="14" y="20"/>
                  </a:lnTo>
                  <a:lnTo>
                    <a:pt x="24" y="10"/>
                  </a:lnTo>
                  <a:lnTo>
                    <a:pt x="24" y="0"/>
                  </a:lnTo>
                  <a:lnTo>
                    <a:pt x="4" y="20"/>
                  </a:lnTo>
                  <a:lnTo>
                    <a:pt x="0" y="34"/>
                  </a:lnTo>
                  <a:lnTo>
                    <a:pt x="14" y="59"/>
                  </a:lnTo>
                  <a:lnTo>
                    <a:pt x="34" y="69"/>
                  </a:lnTo>
                  <a:lnTo>
                    <a:pt x="43" y="64"/>
                  </a:lnTo>
                  <a:lnTo>
                    <a:pt x="43" y="49"/>
                  </a:lnTo>
                  <a:lnTo>
                    <a:pt x="39" y="39"/>
                  </a:lnTo>
                  <a:lnTo>
                    <a:pt x="34" y="59"/>
                  </a:lnTo>
                  <a:lnTo>
                    <a:pt x="14" y="39"/>
                  </a:lnTo>
                  <a:lnTo>
                    <a:pt x="39" y="39"/>
                  </a:lnTo>
                  <a:lnTo>
                    <a:pt x="63" y="44"/>
                  </a:lnTo>
                  <a:lnTo>
                    <a:pt x="73" y="44"/>
                  </a:lnTo>
                  <a:lnTo>
                    <a:pt x="92" y="49"/>
                  </a:lnTo>
                  <a:lnTo>
                    <a:pt x="126" y="54"/>
                  </a:lnTo>
                  <a:close/>
                </a:path>
              </a:pathLst>
            </a:custGeom>
            <a:solidFill>
              <a:srgbClr val="FFC080"/>
            </a:solidFill>
            <a:ln w="0" cmpd="sng">
              <a:solidFill>
                <a:srgbClr val="000000"/>
              </a:solidFill>
              <a:miter lim="800000"/>
            </a:ln>
          </p:spPr>
          <p:txBody>
            <a:bodyPr/>
            <a:lstStyle/>
            <a:p>
              <a:endParaRPr lang="zh-CN" altLang="en-US"/>
            </a:p>
          </p:txBody>
        </p:sp>
        <p:sp>
          <p:nvSpPr>
            <p:cNvPr id="954474" name="Freeform 111"/>
            <p:cNvSpPr/>
            <p:nvPr/>
          </p:nvSpPr>
          <p:spPr bwMode="auto">
            <a:xfrm>
              <a:off x="1719" y="466"/>
              <a:ext cx="15" cy="24"/>
            </a:xfrm>
            <a:custGeom>
              <a:avLst/>
              <a:gdLst>
                <a:gd name="T0" fmla="*/ 5 w 15"/>
                <a:gd name="T1" fmla="*/ 0 h 24"/>
                <a:gd name="T2" fmla="*/ 5 w 15"/>
                <a:gd name="T3" fmla="*/ 5 h 24"/>
                <a:gd name="T4" fmla="*/ 0 w 15"/>
                <a:gd name="T5" fmla="*/ 14 h 24"/>
                <a:gd name="T6" fmla="*/ 15 w 15"/>
                <a:gd name="T7" fmla="*/ 24 h 24"/>
                <a:gd name="T8" fmla="*/ 15 w 15"/>
                <a:gd name="T9" fmla="*/ 10 h 24"/>
                <a:gd name="T10" fmla="*/ 5 w 15"/>
                <a:gd name="T11" fmla="*/ 0 h 24"/>
                <a:gd name="T12" fmla="*/ 0 60000 65536"/>
                <a:gd name="T13" fmla="*/ 0 60000 65536"/>
                <a:gd name="T14" fmla="*/ 0 60000 65536"/>
                <a:gd name="T15" fmla="*/ 0 60000 65536"/>
                <a:gd name="T16" fmla="*/ 0 60000 65536"/>
                <a:gd name="T17" fmla="*/ 0 60000 65536"/>
                <a:gd name="T18" fmla="*/ 0 w 15"/>
                <a:gd name="T19" fmla="*/ 0 h 24"/>
                <a:gd name="T20" fmla="*/ 15 w 15"/>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5" h="24">
                  <a:moveTo>
                    <a:pt x="5" y="0"/>
                  </a:moveTo>
                  <a:lnTo>
                    <a:pt x="5" y="5"/>
                  </a:lnTo>
                  <a:lnTo>
                    <a:pt x="0" y="14"/>
                  </a:lnTo>
                  <a:lnTo>
                    <a:pt x="15" y="24"/>
                  </a:lnTo>
                  <a:lnTo>
                    <a:pt x="15" y="10"/>
                  </a:lnTo>
                  <a:lnTo>
                    <a:pt x="5" y="0"/>
                  </a:lnTo>
                  <a:close/>
                </a:path>
              </a:pathLst>
            </a:custGeom>
            <a:solidFill>
              <a:srgbClr val="000000"/>
            </a:solidFill>
            <a:ln w="0" cmpd="sng">
              <a:solidFill>
                <a:srgbClr val="000000"/>
              </a:solidFill>
              <a:miter lim="800000"/>
            </a:ln>
          </p:spPr>
          <p:txBody>
            <a:bodyPr/>
            <a:lstStyle/>
            <a:p>
              <a:endParaRPr lang="zh-CN" altLang="en-US"/>
            </a:p>
          </p:txBody>
        </p:sp>
        <p:sp>
          <p:nvSpPr>
            <p:cNvPr id="954475" name="Freeform 112"/>
            <p:cNvSpPr/>
            <p:nvPr/>
          </p:nvSpPr>
          <p:spPr bwMode="auto">
            <a:xfrm>
              <a:off x="1714" y="451"/>
              <a:ext cx="15" cy="15"/>
            </a:xfrm>
            <a:custGeom>
              <a:avLst/>
              <a:gdLst>
                <a:gd name="T0" fmla="*/ 10 w 15"/>
                <a:gd name="T1" fmla="*/ 15 h 15"/>
                <a:gd name="T2" fmla="*/ 15 w 15"/>
                <a:gd name="T3" fmla="*/ 10 h 15"/>
                <a:gd name="T4" fmla="*/ 15 w 15"/>
                <a:gd name="T5" fmla="*/ 5 h 15"/>
                <a:gd name="T6" fmla="*/ 10 w 15"/>
                <a:gd name="T7" fmla="*/ 0 h 15"/>
                <a:gd name="T8" fmla="*/ 0 w 15"/>
                <a:gd name="T9" fmla="*/ 0 h 15"/>
                <a:gd name="T10" fmla="*/ 10 w 15"/>
                <a:gd name="T11" fmla="*/ 15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0" y="15"/>
                  </a:moveTo>
                  <a:lnTo>
                    <a:pt x="15" y="10"/>
                  </a:lnTo>
                  <a:lnTo>
                    <a:pt x="15" y="5"/>
                  </a:lnTo>
                  <a:lnTo>
                    <a:pt x="10" y="0"/>
                  </a:lnTo>
                  <a:lnTo>
                    <a:pt x="0" y="0"/>
                  </a:lnTo>
                  <a:lnTo>
                    <a:pt x="10" y="15"/>
                  </a:lnTo>
                  <a:close/>
                </a:path>
              </a:pathLst>
            </a:custGeom>
            <a:solidFill>
              <a:srgbClr val="000000"/>
            </a:solidFill>
            <a:ln w="0" cmpd="sng">
              <a:solidFill>
                <a:srgbClr val="000000"/>
              </a:solidFill>
              <a:miter lim="800000"/>
            </a:ln>
          </p:spPr>
          <p:txBody>
            <a:bodyPr/>
            <a:lstStyle/>
            <a:p>
              <a:endParaRPr lang="zh-CN" altLang="en-US"/>
            </a:p>
          </p:txBody>
        </p:sp>
        <p:sp>
          <p:nvSpPr>
            <p:cNvPr id="954476" name="Freeform 113"/>
            <p:cNvSpPr/>
            <p:nvPr/>
          </p:nvSpPr>
          <p:spPr bwMode="auto">
            <a:xfrm>
              <a:off x="1636" y="333"/>
              <a:ext cx="34" cy="89"/>
            </a:xfrm>
            <a:custGeom>
              <a:avLst/>
              <a:gdLst>
                <a:gd name="T0" fmla="*/ 10 w 34"/>
                <a:gd name="T1" fmla="*/ 89 h 89"/>
                <a:gd name="T2" fmla="*/ 34 w 34"/>
                <a:gd name="T3" fmla="*/ 89 h 89"/>
                <a:gd name="T4" fmla="*/ 24 w 34"/>
                <a:gd name="T5" fmla="*/ 69 h 89"/>
                <a:gd name="T6" fmla="*/ 19 w 34"/>
                <a:gd name="T7" fmla="*/ 64 h 89"/>
                <a:gd name="T8" fmla="*/ 15 w 34"/>
                <a:gd name="T9" fmla="*/ 15 h 89"/>
                <a:gd name="T10" fmla="*/ 34 w 34"/>
                <a:gd name="T11" fmla="*/ 0 h 89"/>
                <a:gd name="T12" fmla="*/ 10 w 34"/>
                <a:gd name="T13" fmla="*/ 0 h 89"/>
                <a:gd name="T14" fmla="*/ 5 w 34"/>
                <a:gd name="T15" fmla="*/ 10 h 89"/>
                <a:gd name="T16" fmla="*/ 0 w 34"/>
                <a:gd name="T17" fmla="*/ 59 h 89"/>
                <a:gd name="T18" fmla="*/ 0 w 34"/>
                <a:gd name="T19" fmla="*/ 69 h 89"/>
                <a:gd name="T20" fmla="*/ 10 w 34"/>
                <a:gd name="T21" fmla="*/ 89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9"/>
                <a:gd name="T35" fmla="*/ 34 w 3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9">
                  <a:moveTo>
                    <a:pt x="10" y="89"/>
                  </a:moveTo>
                  <a:lnTo>
                    <a:pt x="34" y="89"/>
                  </a:lnTo>
                  <a:lnTo>
                    <a:pt x="24" y="69"/>
                  </a:lnTo>
                  <a:lnTo>
                    <a:pt x="19" y="64"/>
                  </a:lnTo>
                  <a:lnTo>
                    <a:pt x="15" y="15"/>
                  </a:lnTo>
                  <a:lnTo>
                    <a:pt x="34" y="0"/>
                  </a:lnTo>
                  <a:lnTo>
                    <a:pt x="10" y="0"/>
                  </a:lnTo>
                  <a:lnTo>
                    <a:pt x="5" y="10"/>
                  </a:lnTo>
                  <a:lnTo>
                    <a:pt x="0" y="59"/>
                  </a:lnTo>
                  <a:lnTo>
                    <a:pt x="0" y="69"/>
                  </a:lnTo>
                  <a:lnTo>
                    <a:pt x="10" y="89"/>
                  </a:lnTo>
                  <a:close/>
                </a:path>
              </a:pathLst>
            </a:custGeom>
            <a:solidFill>
              <a:srgbClr val="FCE6CF"/>
            </a:solidFill>
            <a:ln w="0" cmpd="sng">
              <a:solidFill>
                <a:srgbClr val="000000"/>
              </a:solidFill>
              <a:miter lim="800000"/>
            </a:ln>
          </p:spPr>
          <p:txBody>
            <a:bodyPr/>
            <a:lstStyle/>
            <a:p>
              <a:endParaRPr lang="zh-CN" altLang="en-US"/>
            </a:p>
          </p:txBody>
        </p:sp>
        <p:sp>
          <p:nvSpPr>
            <p:cNvPr id="954477" name="Freeform 114"/>
            <p:cNvSpPr/>
            <p:nvPr/>
          </p:nvSpPr>
          <p:spPr bwMode="auto">
            <a:xfrm>
              <a:off x="1675" y="436"/>
              <a:ext cx="29" cy="15"/>
            </a:xfrm>
            <a:custGeom>
              <a:avLst/>
              <a:gdLst>
                <a:gd name="T0" fmla="*/ 29 w 29"/>
                <a:gd name="T1" fmla="*/ 5 h 15"/>
                <a:gd name="T2" fmla="*/ 10 w 29"/>
                <a:gd name="T3" fmla="*/ 0 h 15"/>
                <a:gd name="T4" fmla="*/ 0 w 29"/>
                <a:gd name="T5" fmla="*/ 0 h 15"/>
                <a:gd name="T6" fmla="*/ 5 w 29"/>
                <a:gd name="T7" fmla="*/ 10 h 15"/>
                <a:gd name="T8" fmla="*/ 20 w 29"/>
                <a:gd name="T9" fmla="*/ 15 h 15"/>
                <a:gd name="T10" fmla="*/ 29 w 29"/>
                <a:gd name="T11" fmla="*/ 5 h 15"/>
                <a:gd name="T12" fmla="*/ 0 60000 65536"/>
                <a:gd name="T13" fmla="*/ 0 60000 65536"/>
                <a:gd name="T14" fmla="*/ 0 60000 65536"/>
                <a:gd name="T15" fmla="*/ 0 60000 65536"/>
                <a:gd name="T16" fmla="*/ 0 60000 65536"/>
                <a:gd name="T17" fmla="*/ 0 60000 65536"/>
                <a:gd name="T18" fmla="*/ 0 w 29"/>
                <a:gd name="T19" fmla="*/ 0 h 15"/>
                <a:gd name="T20" fmla="*/ 29 w 29"/>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9" h="15">
                  <a:moveTo>
                    <a:pt x="29" y="5"/>
                  </a:moveTo>
                  <a:lnTo>
                    <a:pt x="10" y="0"/>
                  </a:lnTo>
                  <a:lnTo>
                    <a:pt x="0" y="0"/>
                  </a:lnTo>
                  <a:lnTo>
                    <a:pt x="5" y="10"/>
                  </a:lnTo>
                  <a:lnTo>
                    <a:pt x="20" y="15"/>
                  </a:lnTo>
                  <a:lnTo>
                    <a:pt x="29" y="5"/>
                  </a:lnTo>
                  <a:close/>
                </a:path>
              </a:pathLst>
            </a:custGeom>
            <a:solidFill>
              <a:srgbClr val="000000"/>
            </a:solidFill>
            <a:ln w="0" cmpd="sng">
              <a:solidFill>
                <a:srgbClr val="000000"/>
              </a:solidFill>
              <a:miter lim="800000"/>
            </a:ln>
          </p:spPr>
          <p:txBody>
            <a:bodyPr/>
            <a:lstStyle/>
            <a:p>
              <a:endParaRPr lang="zh-CN" altLang="en-US"/>
            </a:p>
          </p:txBody>
        </p:sp>
        <p:sp>
          <p:nvSpPr>
            <p:cNvPr id="954478" name="Freeform 115"/>
            <p:cNvSpPr/>
            <p:nvPr/>
          </p:nvSpPr>
          <p:spPr bwMode="auto">
            <a:xfrm>
              <a:off x="1626" y="431"/>
              <a:ext cx="25" cy="20"/>
            </a:xfrm>
            <a:custGeom>
              <a:avLst/>
              <a:gdLst>
                <a:gd name="T0" fmla="*/ 25 w 25"/>
                <a:gd name="T1" fmla="*/ 0 h 20"/>
                <a:gd name="T2" fmla="*/ 0 w 25"/>
                <a:gd name="T3" fmla="*/ 0 h 20"/>
                <a:gd name="T4" fmla="*/ 20 w 25"/>
                <a:gd name="T5" fmla="*/ 20 h 20"/>
                <a:gd name="T6" fmla="*/ 20 w 25"/>
                <a:gd name="T7" fmla="*/ 20 h 20"/>
                <a:gd name="T8" fmla="*/ 25 w 25"/>
                <a:gd name="T9" fmla="*/ 0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25" y="0"/>
                  </a:moveTo>
                  <a:lnTo>
                    <a:pt x="0" y="0"/>
                  </a:lnTo>
                  <a:lnTo>
                    <a:pt x="20" y="20"/>
                  </a:lnTo>
                  <a:lnTo>
                    <a:pt x="25" y="0"/>
                  </a:lnTo>
                  <a:close/>
                </a:path>
              </a:pathLst>
            </a:custGeom>
            <a:solidFill>
              <a:srgbClr val="000000"/>
            </a:solidFill>
            <a:ln w="0" cmpd="sng">
              <a:solidFill>
                <a:srgbClr val="000000"/>
              </a:solidFill>
              <a:miter lim="800000"/>
            </a:ln>
          </p:spPr>
          <p:txBody>
            <a:bodyPr/>
            <a:lstStyle/>
            <a:p>
              <a:endParaRPr lang="zh-CN" altLang="en-US"/>
            </a:p>
          </p:txBody>
        </p:sp>
        <p:sp>
          <p:nvSpPr>
            <p:cNvPr id="954479" name="Freeform 116"/>
            <p:cNvSpPr/>
            <p:nvPr/>
          </p:nvSpPr>
          <p:spPr bwMode="auto">
            <a:xfrm>
              <a:off x="1621" y="402"/>
              <a:ext cx="25" cy="20"/>
            </a:xfrm>
            <a:custGeom>
              <a:avLst/>
              <a:gdLst>
                <a:gd name="T0" fmla="*/ 25 w 25"/>
                <a:gd name="T1" fmla="*/ 20 h 20"/>
                <a:gd name="T2" fmla="*/ 15 w 25"/>
                <a:gd name="T3" fmla="*/ 0 h 20"/>
                <a:gd name="T4" fmla="*/ 5 w 25"/>
                <a:gd name="T5" fmla="*/ 10 h 20"/>
                <a:gd name="T6" fmla="*/ 0 w 25"/>
                <a:gd name="T7" fmla="*/ 15 h 20"/>
                <a:gd name="T8" fmla="*/ 25 w 25"/>
                <a:gd name="T9" fmla="*/ 20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25" y="20"/>
                  </a:moveTo>
                  <a:lnTo>
                    <a:pt x="15" y="0"/>
                  </a:lnTo>
                  <a:lnTo>
                    <a:pt x="5" y="10"/>
                  </a:lnTo>
                  <a:lnTo>
                    <a:pt x="0" y="15"/>
                  </a:lnTo>
                  <a:lnTo>
                    <a:pt x="25" y="20"/>
                  </a:lnTo>
                  <a:close/>
                </a:path>
              </a:pathLst>
            </a:custGeom>
            <a:solidFill>
              <a:srgbClr val="000000"/>
            </a:solidFill>
            <a:ln w="0" cmpd="sng">
              <a:solidFill>
                <a:srgbClr val="000000"/>
              </a:solidFill>
              <a:miter lim="800000"/>
            </a:ln>
          </p:spPr>
          <p:txBody>
            <a:bodyPr/>
            <a:lstStyle/>
            <a:p>
              <a:endParaRPr lang="zh-CN" altLang="en-US"/>
            </a:p>
          </p:txBody>
        </p:sp>
        <p:sp>
          <p:nvSpPr>
            <p:cNvPr id="954480" name="Line 117"/>
            <p:cNvSpPr>
              <a:spLocks noChangeShapeType="1"/>
            </p:cNvSpPr>
            <p:nvPr/>
          </p:nvSpPr>
          <p:spPr bwMode="auto">
            <a:xfrm flipH="1" flipV="1">
              <a:off x="283" y="446"/>
              <a:ext cx="5" cy="10"/>
            </a:xfrm>
            <a:prstGeom prst="line">
              <a:avLst/>
            </a:prstGeom>
            <a:noFill/>
            <a:ln w="0">
              <a:solidFill>
                <a:srgbClr val="000000"/>
              </a:solidFill>
              <a:round/>
            </a:ln>
          </p:spPr>
          <p:txBody>
            <a:bodyPr/>
            <a:lstStyle/>
            <a:p>
              <a:endParaRPr lang="zh-CN" altLang="en-US"/>
            </a:p>
          </p:txBody>
        </p:sp>
        <p:sp>
          <p:nvSpPr>
            <p:cNvPr id="954481" name="Line 118"/>
            <p:cNvSpPr>
              <a:spLocks noChangeShapeType="1"/>
            </p:cNvSpPr>
            <p:nvPr/>
          </p:nvSpPr>
          <p:spPr bwMode="auto">
            <a:xfrm flipV="1">
              <a:off x="225" y="603"/>
              <a:ext cx="5" cy="10"/>
            </a:xfrm>
            <a:prstGeom prst="line">
              <a:avLst/>
            </a:prstGeom>
            <a:noFill/>
            <a:ln w="0">
              <a:solidFill>
                <a:srgbClr val="000000"/>
              </a:solidFill>
              <a:round/>
            </a:ln>
          </p:spPr>
          <p:txBody>
            <a:bodyPr/>
            <a:lstStyle/>
            <a:p>
              <a:endParaRPr lang="zh-CN" altLang="en-US"/>
            </a:p>
          </p:txBody>
        </p:sp>
        <p:sp>
          <p:nvSpPr>
            <p:cNvPr id="954482" name="Freeform 119"/>
            <p:cNvSpPr/>
            <p:nvPr/>
          </p:nvSpPr>
          <p:spPr bwMode="auto">
            <a:xfrm>
              <a:off x="596" y="358"/>
              <a:ext cx="10" cy="24"/>
            </a:xfrm>
            <a:custGeom>
              <a:avLst/>
              <a:gdLst>
                <a:gd name="T0" fmla="*/ 10 w 10"/>
                <a:gd name="T1" fmla="*/ 24 h 24"/>
                <a:gd name="T2" fmla="*/ 5 w 10"/>
                <a:gd name="T3" fmla="*/ 24 h 24"/>
                <a:gd name="T4" fmla="*/ 0 w 10"/>
                <a:gd name="T5" fmla="*/ 5 h 24"/>
                <a:gd name="T6" fmla="*/ 5 w 10"/>
                <a:gd name="T7" fmla="*/ 0 h 24"/>
                <a:gd name="T8" fmla="*/ 0 w 10"/>
                <a:gd name="T9" fmla="*/ 5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10" y="24"/>
                  </a:moveTo>
                  <a:lnTo>
                    <a:pt x="5" y="24"/>
                  </a:lnTo>
                  <a:lnTo>
                    <a:pt x="0" y="5"/>
                  </a:lnTo>
                  <a:lnTo>
                    <a:pt x="5" y="0"/>
                  </a:lnTo>
                  <a:lnTo>
                    <a:pt x="0" y="5"/>
                  </a:lnTo>
                </a:path>
              </a:pathLst>
            </a:custGeom>
            <a:noFill/>
            <a:ln w="0" cmpd="sng">
              <a:solidFill>
                <a:srgbClr val="000000"/>
              </a:solidFill>
              <a:miter lim="800000"/>
            </a:ln>
          </p:spPr>
          <p:txBody>
            <a:bodyPr/>
            <a:lstStyle/>
            <a:p>
              <a:endParaRPr lang="zh-CN" altLang="en-US"/>
            </a:p>
          </p:txBody>
        </p:sp>
        <p:sp>
          <p:nvSpPr>
            <p:cNvPr id="954483" name="Freeform 120"/>
            <p:cNvSpPr/>
            <p:nvPr/>
          </p:nvSpPr>
          <p:spPr bwMode="auto">
            <a:xfrm>
              <a:off x="596" y="377"/>
              <a:ext cx="10" cy="25"/>
            </a:xfrm>
            <a:custGeom>
              <a:avLst/>
              <a:gdLst>
                <a:gd name="T0" fmla="*/ 0 w 10"/>
                <a:gd name="T1" fmla="*/ 0 h 25"/>
                <a:gd name="T2" fmla="*/ 0 w 10"/>
                <a:gd name="T3" fmla="*/ 25 h 25"/>
                <a:gd name="T4" fmla="*/ 10 w 10"/>
                <a:gd name="T5" fmla="*/ 25 h 25"/>
                <a:gd name="T6" fmla="*/ 10 w 10"/>
                <a:gd name="T7" fmla="*/ 20 h 25"/>
                <a:gd name="T8" fmla="*/ 0 60000 65536"/>
                <a:gd name="T9" fmla="*/ 0 60000 65536"/>
                <a:gd name="T10" fmla="*/ 0 60000 65536"/>
                <a:gd name="T11" fmla="*/ 0 60000 65536"/>
                <a:gd name="T12" fmla="*/ 0 w 10"/>
                <a:gd name="T13" fmla="*/ 0 h 25"/>
                <a:gd name="T14" fmla="*/ 10 w 10"/>
                <a:gd name="T15" fmla="*/ 25 h 25"/>
              </a:gdLst>
              <a:ahLst/>
              <a:cxnLst>
                <a:cxn ang="T8">
                  <a:pos x="T0" y="T1"/>
                </a:cxn>
                <a:cxn ang="T9">
                  <a:pos x="T2" y="T3"/>
                </a:cxn>
                <a:cxn ang="T10">
                  <a:pos x="T4" y="T5"/>
                </a:cxn>
                <a:cxn ang="T11">
                  <a:pos x="T6" y="T7"/>
                </a:cxn>
              </a:cxnLst>
              <a:rect l="T12" t="T13" r="T14" b="T15"/>
              <a:pathLst>
                <a:path w="10" h="25">
                  <a:moveTo>
                    <a:pt x="0" y="0"/>
                  </a:moveTo>
                  <a:lnTo>
                    <a:pt x="0" y="25"/>
                  </a:lnTo>
                  <a:lnTo>
                    <a:pt x="10" y="25"/>
                  </a:lnTo>
                  <a:lnTo>
                    <a:pt x="10" y="20"/>
                  </a:lnTo>
                </a:path>
              </a:pathLst>
            </a:custGeom>
            <a:noFill/>
            <a:ln w="0" cmpd="sng">
              <a:solidFill>
                <a:srgbClr val="000000"/>
              </a:solidFill>
              <a:miter lim="800000"/>
            </a:ln>
          </p:spPr>
          <p:txBody>
            <a:bodyPr/>
            <a:lstStyle/>
            <a:p>
              <a:endParaRPr lang="zh-CN" altLang="en-US"/>
            </a:p>
          </p:txBody>
        </p:sp>
        <p:sp>
          <p:nvSpPr>
            <p:cNvPr id="954484" name="Line 121"/>
            <p:cNvSpPr>
              <a:spLocks noChangeShapeType="1"/>
            </p:cNvSpPr>
            <p:nvPr/>
          </p:nvSpPr>
          <p:spPr bwMode="auto">
            <a:xfrm>
              <a:off x="479" y="441"/>
              <a:ext cx="9" cy="1"/>
            </a:xfrm>
            <a:prstGeom prst="line">
              <a:avLst/>
            </a:prstGeom>
            <a:noFill/>
            <a:ln w="0">
              <a:solidFill>
                <a:srgbClr val="000000"/>
              </a:solidFill>
              <a:round/>
            </a:ln>
          </p:spPr>
          <p:txBody>
            <a:bodyPr/>
            <a:lstStyle/>
            <a:p>
              <a:endParaRPr lang="zh-CN" altLang="en-US"/>
            </a:p>
          </p:txBody>
        </p:sp>
        <p:sp>
          <p:nvSpPr>
            <p:cNvPr id="954485" name="Line 122"/>
            <p:cNvSpPr>
              <a:spLocks noChangeShapeType="1"/>
            </p:cNvSpPr>
            <p:nvPr/>
          </p:nvSpPr>
          <p:spPr bwMode="auto">
            <a:xfrm flipV="1">
              <a:off x="908" y="201"/>
              <a:ext cx="15" cy="5"/>
            </a:xfrm>
            <a:prstGeom prst="line">
              <a:avLst/>
            </a:prstGeom>
            <a:noFill/>
            <a:ln w="0">
              <a:solidFill>
                <a:srgbClr val="000000"/>
              </a:solidFill>
              <a:round/>
            </a:ln>
          </p:spPr>
          <p:txBody>
            <a:bodyPr/>
            <a:lstStyle/>
            <a:p>
              <a:endParaRPr lang="zh-CN" altLang="en-US"/>
            </a:p>
          </p:txBody>
        </p:sp>
        <p:sp>
          <p:nvSpPr>
            <p:cNvPr id="954486" name="Freeform 123"/>
            <p:cNvSpPr/>
            <p:nvPr/>
          </p:nvSpPr>
          <p:spPr bwMode="auto">
            <a:xfrm>
              <a:off x="962" y="137"/>
              <a:ext cx="10" cy="20"/>
            </a:xfrm>
            <a:custGeom>
              <a:avLst/>
              <a:gdLst>
                <a:gd name="T0" fmla="*/ 10 w 10"/>
                <a:gd name="T1" fmla="*/ 0 h 20"/>
                <a:gd name="T2" fmla="*/ 5 w 10"/>
                <a:gd name="T3" fmla="*/ 10 h 20"/>
                <a:gd name="T4" fmla="*/ 0 w 10"/>
                <a:gd name="T5" fmla="*/ 20 h 20"/>
                <a:gd name="T6" fmla="*/ 0 60000 65536"/>
                <a:gd name="T7" fmla="*/ 0 60000 65536"/>
                <a:gd name="T8" fmla="*/ 0 60000 65536"/>
                <a:gd name="T9" fmla="*/ 0 w 10"/>
                <a:gd name="T10" fmla="*/ 0 h 20"/>
                <a:gd name="T11" fmla="*/ 10 w 10"/>
                <a:gd name="T12" fmla="*/ 20 h 20"/>
              </a:gdLst>
              <a:ahLst/>
              <a:cxnLst>
                <a:cxn ang="T6">
                  <a:pos x="T0" y="T1"/>
                </a:cxn>
                <a:cxn ang="T7">
                  <a:pos x="T2" y="T3"/>
                </a:cxn>
                <a:cxn ang="T8">
                  <a:pos x="T4" y="T5"/>
                </a:cxn>
              </a:cxnLst>
              <a:rect l="T9" t="T10" r="T11" b="T12"/>
              <a:pathLst>
                <a:path w="10" h="20">
                  <a:moveTo>
                    <a:pt x="10" y="0"/>
                  </a:moveTo>
                  <a:lnTo>
                    <a:pt x="5" y="10"/>
                  </a:lnTo>
                  <a:lnTo>
                    <a:pt x="0" y="20"/>
                  </a:lnTo>
                </a:path>
              </a:pathLst>
            </a:custGeom>
            <a:noFill/>
            <a:ln w="0" cmpd="sng">
              <a:solidFill>
                <a:srgbClr val="000000"/>
              </a:solidFill>
              <a:miter lim="800000"/>
            </a:ln>
          </p:spPr>
          <p:txBody>
            <a:bodyPr/>
            <a:lstStyle/>
            <a:p>
              <a:endParaRPr lang="zh-CN" altLang="en-US"/>
            </a:p>
          </p:txBody>
        </p:sp>
        <p:sp>
          <p:nvSpPr>
            <p:cNvPr id="954487" name="Line 124"/>
            <p:cNvSpPr>
              <a:spLocks noChangeShapeType="1"/>
            </p:cNvSpPr>
            <p:nvPr/>
          </p:nvSpPr>
          <p:spPr bwMode="auto">
            <a:xfrm flipV="1">
              <a:off x="996" y="191"/>
              <a:ext cx="5" cy="10"/>
            </a:xfrm>
            <a:prstGeom prst="line">
              <a:avLst/>
            </a:prstGeom>
            <a:noFill/>
            <a:ln w="0">
              <a:solidFill>
                <a:srgbClr val="000000"/>
              </a:solidFill>
              <a:round/>
            </a:ln>
          </p:spPr>
          <p:txBody>
            <a:bodyPr/>
            <a:lstStyle/>
            <a:p>
              <a:endParaRPr lang="zh-CN" altLang="en-US"/>
            </a:p>
          </p:txBody>
        </p:sp>
        <p:sp>
          <p:nvSpPr>
            <p:cNvPr id="954488" name="Line 125"/>
            <p:cNvSpPr>
              <a:spLocks noChangeShapeType="1"/>
            </p:cNvSpPr>
            <p:nvPr/>
          </p:nvSpPr>
          <p:spPr bwMode="auto">
            <a:xfrm flipH="1">
              <a:off x="635" y="348"/>
              <a:ext cx="5" cy="1"/>
            </a:xfrm>
            <a:prstGeom prst="line">
              <a:avLst/>
            </a:prstGeom>
            <a:noFill/>
            <a:ln w="0">
              <a:solidFill>
                <a:srgbClr val="000000"/>
              </a:solidFill>
              <a:round/>
            </a:ln>
          </p:spPr>
          <p:txBody>
            <a:bodyPr/>
            <a:lstStyle/>
            <a:p>
              <a:endParaRPr lang="zh-CN" altLang="en-US"/>
            </a:p>
          </p:txBody>
        </p:sp>
        <p:sp>
          <p:nvSpPr>
            <p:cNvPr id="954489" name="Line 126"/>
            <p:cNvSpPr>
              <a:spLocks noChangeShapeType="1"/>
            </p:cNvSpPr>
            <p:nvPr/>
          </p:nvSpPr>
          <p:spPr bwMode="auto">
            <a:xfrm flipH="1">
              <a:off x="772" y="730"/>
              <a:ext cx="14" cy="1"/>
            </a:xfrm>
            <a:prstGeom prst="line">
              <a:avLst/>
            </a:prstGeom>
            <a:noFill/>
            <a:ln w="0">
              <a:solidFill>
                <a:srgbClr val="000000"/>
              </a:solidFill>
              <a:round/>
            </a:ln>
          </p:spPr>
          <p:txBody>
            <a:bodyPr/>
            <a:lstStyle/>
            <a:p>
              <a:endParaRPr lang="zh-CN" altLang="en-US"/>
            </a:p>
          </p:txBody>
        </p:sp>
        <p:sp>
          <p:nvSpPr>
            <p:cNvPr id="954490" name="Freeform 127"/>
            <p:cNvSpPr/>
            <p:nvPr/>
          </p:nvSpPr>
          <p:spPr bwMode="auto">
            <a:xfrm>
              <a:off x="1714" y="1074"/>
              <a:ext cx="83" cy="29"/>
            </a:xfrm>
            <a:custGeom>
              <a:avLst/>
              <a:gdLst>
                <a:gd name="T0" fmla="*/ 0 w 83"/>
                <a:gd name="T1" fmla="*/ 29 h 29"/>
                <a:gd name="T2" fmla="*/ 0 w 83"/>
                <a:gd name="T3" fmla="*/ 29 h 29"/>
                <a:gd name="T4" fmla="*/ 5 w 83"/>
                <a:gd name="T5" fmla="*/ 19 h 29"/>
                <a:gd name="T6" fmla="*/ 34 w 83"/>
                <a:gd name="T7" fmla="*/ 9 h 29"/>
                <a:gd name="T8" fmla="*/ 64 w 83"/>
                <a:gd name="T9" fmla="*/ 0 h 29"/>
                <a:gd name="T10" fmla="*/ 83 w 83"/>
                <a:gd name="T11" fmla="*/ 0 h 29"/>
                <a:gd name="T12" fmla="*/ 0 60000 65536"/>
                <a:gd name="T13" fmla="*/ 0 60000 65536"/>
                <a:gd name="T14" fmla="*/ 0 60000 65536"/>
                <a:gd name="T15" fmla="*/ 0 60000 65536"/>
                <a:gd name="T16" fmla="*/ 0 60000 65536"/>
                <a:gd name="T17" fmla="*/ 0 60000 65536"/>
                <a:gd name="T18" fmla="*/ 0 w 83"/>
                <a:gd name="T19" fmla="*/ 0 h 29"/>
                <a:gd name="T20" fmla="*/ 83 w 8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83" h="29">
                  <a:moveTo>
                    <a:pt x="0" y="29"/>
                  </a:moveTo>
                  <a:lnTo>
                    <a:pt x="0" y="29"/>
                  </a:lnTo>
                  <a:lnTo>
                    <a:pt x="5" y="19"/>
                  </a:lnTo>
                  <a:lnTo>
                    <a:pt x="34" y="9"/>
                  </a:lnTo>
                  <a:lnTo>
                    <a:pt x="64" y="0"/>
                  </a:lnTo>
                  <a:lnTo>
                    <a:pt x="83" y="0"/>
                  </a:lnTo>
                </a:path>
              </a:pathLst>
            </a:custGeom>
            <a:noFill/>
            <a:ln w="0" cmpd="sng">
              <a:solidFill>
                <a:srgbClr val="000000"/>
              </a:solidFill>
              <a:miter lim="800000"/>
            </a:ln>
          </p:spPr>
          <p:txBody>
            <a:bodyPr/>
            <a:lstStyle/>
            <a:p>
              <a:endParaRPr lang="zh-CN" altLang="en-US"/>
            </a:p>
          </p:txBody>
        </p:sp>
        <p:sp>
          <p:nvSpPr>
            <p:cNvPr id="954491" name="Freeform 128"/>
            <p:cNvSpPr/>
            <p:nvPr/>
          </p:nvSpPr>
          <p:spPr bwMode="auto">
            <a:xfrm>
              <a:off x="1685" y="1044"/>
              <a:ext cx="112" cy="49"/>
            </a:xfrm>
            <a:custGeom>
              <a:avLst/>
              <a:gdLst>
                <a:gd name="T0" fmla="*/ 112 w 112"/>
                <a:gd name="T1" fmla="*/ 0 h 49"/>
                <a:gd name="T2" fmla="*/ 97 w 112"/>
                <a:gd name="T3" fmla="*/ 0 h 49"/>
                <a:gd name="T4" fmla="*/ 73 w 112"/>
                <a:gd name="T5" fmla="*/ 10 h 49"/>
                <a:gd name="T6" fmla="*/ 49 w 112"/>
                <a:gd name="T7" fmla="*/ 25 h 49"/>
                <a:gd name="T8" fmla="*/ 29 w 112"/>
                <a:gd name="T9" fmla="*/ 30 h 49"/>
                <a:gd name="T10" fmla="*/ 10 w 112"/>
                <a:gd name="T11" fmla="*/ 44 h 49"/>
                <a:gd name="T12" fmla="*/ 0 w 112"/>
                <a:gd name="T13" fmla="*/ 49 h 49"/>
                <a:gd name="T14" fmla="*/ 0 60000 65536"/>
                <a:gd name="T15" fmla="*/ 0 60000 65536"/>
                <a:gd name="T16" fmla="*/ 0 60000 65536"/>
                <a:gd name="T17" fmla="*/ 0 60000 65536"/>
                <a:gd name="T18" fmla="*/ 0 60000 65536"/>
                <a:gd name="T19" fmla="*/ 0 60000 65536"/>
                <a:gd name="T20" fmla="*/ 0 60000 65536"/>
                <a:gd name="T21" fmla="*/ 0 w 112"/>
                <a:gd name="T22" fmla="*/ 0 h 49"/>
                <a:gd name="T23" fmla="*/ 112 w 11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49">
                  <a:moveTo>
                    <a:pt x="112" y="0"/>
                  </a:moveTo>
                  <a:lnTo>
                    <a:pt x="97" y="0"/>
                  </a:lnTo>
                  <a:lnTo>
                    <a:pt x="73" y="10"/>
                  </a:lnTo>
                  <a:lnTo>
                    <a:pt x="49" y="25"/>
                  </a:lnTo>
                  <a:lnTo>
                    <a:pt x="29" y="30"/>
                  </a:lnTo>
                  <a:lnTo>
                    <a:pt x="10" y="44"/>
                  </a:lnTo>
                  <a:lnTo>
                    <a:pt x="0" y="49"/>
                  </a:lnTo>
                </a:path>
              </a:pathLst>
            </a:custGeom>
            <a:noFill/>
            <a:ln w="0" cmpd="sng">
              <a:solidFill>
                <a:srgbClr val="000000"/>
              </a:solidFill>
              <a:miter lim="800000"/>
            </a:ln>
          </p:spPr>
          <p:txBody>
            <a:bodyPr/>
            <a:lstStyle/>
            <a:p>
              <a:endParaRPr lang="zh-CN" altLang="en-US"/>
            </a:p>
          </p:txBody>
        </p:sp>
        <p:sp>
          <p:nvSpPr>
            <p:cNvPr id="954492" name="Freeform 129"/>
            <p:cNvSpPr/>
            <p:nvPr/>
          </p:nvSpPr>
          <p:spPr bwMode="auto">
            <a:xfrm>
              <a:off x="1709" y="1020"/>
              <a:ext cx="59" cy="19"/>
            </a:xfrm>
            <a:custGeom>
              <a:avLst/>
              <a:gdLst>
                <a:gd name="T0" fmla="*/ 0 w 59"/>
                <a:gd name="T1" fmla="*/ 19 h 19"/>
                <a:gd name="T2" fmla="*/ 25 w 59"/>
                <a:gd name="T3" fmla="*/ 9 h 19"/>
                <a:gd name="T4" fmla="*/ 44 w 59"/>
                <a:gd name="T5" fmla="*/ 5 h 19"/>
                <a:gd name="T6" fmla="*/ 59 w 59"/>
                <a:gd name="T7" fmla="*/ 0 h 19"/>
                <a:gd name="T8" fmla="*/ 0 60000 65536"/>
                <a:gd name="T9" fmla="*/ 0 60000 65536"/>
                <a:gd name="T10" fmla="*/ 0 60000 65536"/>
                <a:gd name="T11" fmla="*/ 0 60000 65536"/>
                <a:gd name="T12" fmla="*/ 0 w 59"/>
                <a:gd name="T13" fmla="*/ 0 h 19"/>
                <a:gd name="T14" fmla="*/ 59 w 59"/>
                <a:gd name="T15" fmla="*/ 19 h 19"/>
              </a:gdLst>
              <a:ahLst/>
              <a:cxnLst>
                <a:cxn ang="T8">
                  <a:pos x="T0" y="T1"/>
                </a:cxn>
                <a:cxn ang="T9">
                  <a:pos x="T2" y="T3"/>
                </a:cxn>
                <a:cxn ang="T10">
                  <a:pos x="T4" y="T5"/>
                </a:cxn>
                <a:cxn ang="T11">
                  <a:pos x="T6" y="T7"/>
                </a:cxn>
              </a:cxnLst>
              <a:rect l="T12" t="T13" r="T14" b="T15"/>
              <a:pathLst>
                <a:path w="59" h="19">
                  <a:moveTo>
                    <a:pt x="0" y="19"/>
                  </a:moveTo>
                  <a:lnTo>
                    <a:pt x="25" y="9"/>
                  </a:lnTo>
                  <a:lnTo>
                    <a:pt x="44" y="5"/>
                  </a:lnTo>
                  <a:lnTo>
                    <a:pt x="59" y="0"/>
                  </a:lnTo>
                </a:path>
              </a:pathLst>
            </a:custGeom>
            <a:noFill/>
            <a:ln w="0" cmpd="sng">
              <a:solidFill>
                <a:srgbClr val="000000"/>
              </a:solidFill>
              <a:miter lim="800000"/>
            </a:ln>
          </p:spPr>
          <p:txBody>
            <a:bodyPr/>
            <a:lstStyle/>
            <a:p>
              <a:endParaRPr lang="zh-CN" altLang="en-US"/>
            </a:p>
          </p:txBody>
        </p:sp>
        <p:sp>
          <p:nvSpPr>
            <p:cNvPr id="954493" name="Line 130"/>
            <p:cNvSpPr>
              <a:spLocks noChangeShapeType="1"/>
            </p:cNvSpPr>
            <p:nvPr/>
          </p:nvSpPr>
          <p:spPr bwMode="auto">
            <a:xfrm>
              <a:off x="1319" y="387"/>
              <a:ext cx="4" cy="5"/>
            </a:xfrm>
            <a:prstGeom prst="line">
              <a:avLst/>
            </a:prstGeom>
            <a:noFill/>
            <a:ln w="0">
              <a:solidFill>
                <a:srgbClr val="000000"/>
              </a:solidFill>
              <a:round/>
            </a:ln>
          </p:spPr>
          <p:txBody>
            <a:bodyPr/>
            <a:lstStyle/>
            <a:p>
              <a:endParaRPr lang="zh-CN" altLang="en-US"/>
            </a:p>
          </p:txBody>
        </p:sp>
        <p:sp>
          <p:nvSpPr>
            <p:cNvPr id="954494" name="Freeform 131"/>
            <p:cNvSpPr/>
            <p:nvPr/>
          </p:nvSpPr>
          <p:spPr bwMode="auto">
            <a:xfrm>
              <a:off x="1724" y="461"/>
              <a:ext cx="19" cy="39"/>
            </a:xfrm>
            <a:custGeom>
              <a:avLst/>
              <a:gdLst>
                <a:gd name="T0" fmla="*/ 19 w 19"/>
                <a:gd name="T1" fmla="*/ 0 h 39"/>
                <a:gd name="T2" fmla="*/ 19 w 19"/>
                <a:gd name="T3" fmla="*/ 15 h 39"/>
                <a:gd name="T4" fmla="*/ 19 w 19"/>
                <a:gd name="T5" fmla="*/ 29 h 39"/>
                <a:gd name="T6" fmla="*/ 19 w 19"/>
                <a:gd name="T7" fmla="*/ 34 h 39"/>
                <a:gd name="T8" fmla="*/ 14 w 19"/>
                <a:gd name="T9" fmla="*/ 39 h 39"/>
                <a:gd name="T10" fmla="*/ 10 w 19"/>
                <a:gd name="T11" fmla="*/ 39 h 39"/>
                <a:gd name="T12" fmla="*/ 5 w 19"/>
                <a:gd name="T13" fmla="*/ 39 h 39"/>
                <a:gd name="T14" fmla="*/ 0 w 19"/>
                <a:gd name="T15" fmla="*/ 29 h 3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9"/>
                <a:gd name="T26" fmla="*/ 19 w 1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9">
                  <a:moveTo>
                    <a:pt x="19" y="0"/>
                  </a:moveTo>
                  <a:lnTo>
                    <a:pt x="19" y="15"/>
                  </a:lnTo>
                  <a:lnTo>
                    <a:pt x="19" y="29"/>
                  </a:lnTo>
                  <a:lnTo>
                    <a:pt x="19" y="34"/>
                  </a:lnTo>
                  <a:lnTo>
                    <a:pt x="14" y="39"/>
                  </a:lnTo>
                  <a:lnTo>
                    <a:pt x="10" y="39"/>
                  </a:lnTo>
                  <a:lnTo>
                    <a:pt x="5" y="39"/>
                  </a:lnTo>
                  <a:lnTo>
                    <a:pt x="0" y="29"/>
                  </a:lnTo>
                </a:path>
              </a:pathLst>
            </a:custGeom>
            <a:noFill/>
            <a:ln w="0" cmpd="sng">
              <a:solidFill>
                <a:srgbClr val="000000"/>
              </a:solidFill>
              <a:miter lim="800000"/>
            </a:ln>
          </p:spPr>
          <p:txBody>
            <a:bodyPr/>
            <a:lstStyle/>
            <a:p>
              <a:endParaRPr lang="zh-CN" altLang="en-US"/>
            </a:p>
          </p:txBody>
        </p:sp>
        <p:sp>
          <p:nvSpPr>
            <p:cNvPr id="954495" name="Line 132"/>
            <p:cNvSpPr>
              <a:spLocks noChangeShapeType="1"/>
            </p:cNvSpPr>
            <p:nvPr/>
          </p:nvSpPr>
          <p:spPr bwMode="auto">
            <a:xfrm flipV="1">
              <a:off x="884" y="113"/>
              <a:ext cx="10" cy="5"/>
            </a:xfrm>
            <a:prstGeom prst="line">
              <a:avLst/>
            </a:prstGeom>
            <a:noFill/>
            <a:ln w="0">
              <a:solidFill>
                <a:srgbClr val="000000"/>
              </a:solidFill>
              <a:round/>
            </a:ln>
          </p:spPr>
          <p:txBody>
            <a:bodyPr/>
            <a:lstStyle/>
            <a:p>
              <a:endParaRPr lang="zh-CN" altLang="en-US"/>
            </a:p>
          </p:txBody>
        </p:sp>
        <p:sp>
          <p:nvSpPr>
            <p:cNvPr id="954496" name="Freeform 133"/>
            <p:cNvSpPr/>
            <p:nvPr/>
          </p:nvSpPr>
          <p:spPr bwMode="auto">
            <a:xfrm>
              <a:off x="859" y="113"/>
              <a:ext cx="30" cy="10"/>
            </a:xfrm>
            <a:custGeom>
              <a:avLst/>
              <a:gdLst>
                <a:gd name="T0" fmla="*/ 30 w 30"/>
                <a:gd name="T1" fmla="*/ 5 h 10"/>
                <a:gd name="T2" fmla="*/ 10 w 30"/>
                <a:gd name="T3" fmla="*/ 0 h 10"/>
                <a:gd name="T4" fmla="*/ 0 w 30"/>
                <a:gd name="T5" fmla="*/ 10 h 10"/>
                <a:gd name="T6" fmla="*/ 5 w 30"/>
                <a:gd name="T7" fmla="*/ 5 h 10"/>
                <a:gd name="T8" fmla="*/ 10 w 30"/>
                <a:gd name="T9" fmla="*/ 0 h 10"/>
                <a:gd name="T10" fmla="*/ 25 w 30"/>
                <a:gd name="T11" fmla="*/ 5 h 10"/>
                <a:gd name="T12" fmla="*/ 30 w 30"/>
                <a:gd name="T13" fmla="*/ 5 h 10"/>
                <a:gd name="T14" fmla="*/ 0 60000 65536"/>
                <a:gd name="T15" fmla="*/ 0 60000 65536"/>
                <a:gd name="T16" fmla="*/ 0 60000 65536"/>
                <a:gd name="T17" fmla="*/ 0 60000 65536"/>
                <a:gd name="T18" fmla="*/ 0 60000 65536"/>
                <a:gd name="T19" fmla="*/ 0 60000 65536"/>
                <a:gd name="T20" fmla="*/ 0 60000 65536"/>
                <a:gd name="T21" fmla="*/ 0 w 30"/>
                <a:gd name="T22" fmla="*/ 0 h 10"/>
                <a:gd name="T23" fmla="*/ 30 w 3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
                  <a:moveTo>
                    <a:pt x="30" y="5"/>
                  </a:moveTo>
                  <a:lnTo>
                    <a:pt x="10" y="0"/>
                  </a:lnTo>
                  <a:lnTo>
                    <a:pt x="0" y="10"/>
                  </a:lnTo>
                  <a:lnTo>
                    <a:pt x="5" y="5"/>
                  </a:lnTo>
                  <a:lnTo>
                    <a:pt x="10" y="0"/>
                  </a:lnTo>
                  <a:lnTo>
                    <a:pt x="25" y="5"/>
                  </a:lnTo>
                  <a:lnTo>
                    <a:pt x="30" y="5"/>
                  </a:lnTo>
                  <a:close/>
                </a:path>
              </a:pathLst>
            </a:custGeom>
            <a:solidFill>
              <a:srgbClr val="000000"/>
            </a:solidFill>
            <a:ln w="0" cmpd="sng">
              <a:solidFill>
                <a:srgbClr val="000000"/>
              </a:solidFill>
              <a:miter lim="800000"/>
            </a:ln>
          </p:spPr>
          <p:txBody>
            <a:bodyPr/>
            <a:lstStyle/>
            <a:p>
              <a:endParaRPr lang="zh-CN" altLang="en-US"/>
            </a:p>
          </p:txBody>
        </p:sp>
        <p:sp>
          <p:nvSpPr>
            <p:cNvPr id="954497" name="Freeform 134"/>
            <p:cNvSpPr>
              <a:spLocks noChangeArrowheads="1"/>
            </p:cNvSpPr>
            <p:nvPr/>
          </p:nvSpPr>
          <p:spPr bwMode="auto">
            <a:xfrm>
              <a:off x="864" y="176"/>
              <a:ext cx="30" cy="15"/>
            </a:xfrm>
            <a:custGeom>
              <a:avLst/>
              <a:gdLst>
                <a:gd name="T0" fmla="*/ 0 w 30"/>
                <a:gd name="T1" fmla="*/ 0 h 15"/>
                <a:gd name="T2" fmla="*/ 5 w 30"/>
                <a:gd name="T3" fmla="*/ 5 h 15"/>
                <a:gd name="T4" fmla="*/ 15 w 30"/>
                <a:gd name="T5" fmla="*/ 5 h 15"/>
                <a:gd name="T6" fmla="*/ 5 w 30"/>
                <a:gd name="T7" fmla="*/ 5 h 15"/>
                <a:gd name="T8" fmla="*/ 5 w 30"/>
                <a:gd name="T9" fmla="*/ 10 h 15"/>
                <a:gd name="T10" fmla="*/ 5 w 30"/>
                <a:gd name="T11" fmla="*/ 10 h 15"/>
                <a:gd name="T12" fmla="*/ 5 w 30"/>
                <a:gd name="T13" fmla="*/ 15 h 15"/>
                <a:gd name="T14" fmla="*/ 15 w 30"/>
                <a:gd name="T15" fmla="*/ 15 h 15"/>
                <a:gd name="T16" fmla="*/ 20 w 30"/>
                <a:gd name="T17" fmla="*/ 5 h 15"/>
                <a:gd name="T18" fmla="*/ 30 w 30"/>
                <a:gd name="T19" fmla="*/ 0 h 15"/>
                <a:gd name="T20" fmla="*/ 15 w 30"/>
                <a:gd name="T21" fmla="*/ 0 h 15"/>
                <a:gd name="T22" fmla="*/ 5 w 30"/>
                <a:gd name="T23" fmla="*/ 0 h 15"/>
                <a:gd name="T24" fmla="*/ 0 w 30"/>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5"/>
                <a:gd name="T41" fmla="*/ 30 w 30"/>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5">
                  <a:moveTo>
                    <a:pt x="0" y="0"/>
                  </a:moveTo>
                  <a:lnTo>
                    <a:pt x="5" y="5"/>
                  </a:lnTo>
                  <a:lnTo>
                    <a:pt x="15" y="5"/>
                  </a:lnTo>
                  <a:lnTo>
                    <a:pt x="5" y="5"/>
                  </a:lnTo>
                  <a:lnTo>
                    <a:pt x="5" y="10"/>
                  </a:lnTo>
                  <a:lnTo>
                    <a:pt x="5" y="15"/>
                  </a:lnTo>
                  <a:lnTo>
                    <a:pt x="15" y="15"/>
                  </a:lnTo>
                  <a:lnTo>
                    <a:pt x="20" y="5"/>
                  </a:lnTo>
                  <a:lnTo>
                    <a:pt x="30" y="0"/>
                  </a:lnTo>
                  <a:lnTo>
                    <a:pt x="15" y="0"/>
                  </a:lnTo>
                  <a:lnTo>
                    <a:pt x="5" y="0"/>
                  </a:lnTo>
                  <a:lnTo>
                    <a:pt x="0" y="0"/>
                  </a:lnTo>
                  <a:close/>
                </a:path>
              </a:pathLst>
            </a:custGeom>
            <a:solidFill>
              <a:srgbClr val="FF0000"/>
            </a:solidFill>
            <a:ln w="9525">
              <a:noFill/>
              <a:miter lim="800000"/>
            </a:ln>
          </p:spPr>
          <p:txBody>
            <a:bodyPr/>
            <a:lstStyle/>
            <a:p>
              <a:endParaRPr lang="zh-CN" altLang="en-US"/>
            </a:p>
          </p:txBody>
        </p:sp>
        <p:sp>
          <p:nvSpPr>
            <p:cNvPr id="954498" name="Freeform 135"/>
            <p:cNvSpPr/>
            <p:nvPr/>
          </p:nvSpPr>
          <p:spPr bwMode="auto">
            <a:xfrm>
              <a:off x="772" y="397"/>
              <a:ext cx="131" cy="289"/>
            </a:xfrm>
            <a:custGeom>
              <a:avLst/>
              <a:gdLst>
                <a:gd name="T0" fmla="*/ 0 w 131"/>
                <a:gd name="T1" fmla="*/ 260 h 289"/>
                <a:gd name="T2" fmla="*/ 92 w 131"/>
                <a:gd name="T3" fmla="*/ 289 h 289"/>
                <a:gd name="T4" fmla="*/ 127 w 131"/>
                <a:gd name="T5" fmla="*/ 123 h 289"/>
                <a:gd name="T6" fmla="*/ 131 w 131"/>
                <a:gd name="T7" fmla="*/ 0 h 289"/>
                <a:gd name="T8" fmla="*/ 0 60000 65536"/>
                <a:gd name="T9" fmla="*/ 0 60000 65536"/>
                <a:gd name="T10" fmla="*/ 0 60000 65536"/>
                <a:gd name="T11" fmla="*/ 0 60000 65536"/>
                <a:gd name="T12" fmla="*/ 0 w 131"/>
                <a:gd name="T13" fmla="*/ 0 h 289"/>
                <a:gd name="T14" fmla="*/ 131 w 131"/>
                <a:gd name="T15" fmla="*/ 289 h 289"/>
              </a:gdLst>
              <a:ahLst/>
              <a:cxnLst>
                <a:cxn ang="T8">
                  <a:pos x="T0" y="T1"/>
                </a:cxn>
                <a:cxn ang="T9">
                  <a:pos x="T2" y="T3"/>
                </a:cxn>
                <a:cxn ang="T10">
                  <a:pos x="T4" y="T5"/>
                </a:cxn>
                <a:cxn ang="T11">
                  <a:pos x="T6" y="T7"/>
                </a:cxn>
              </a:cxnLst>
              <a:rect l="T12" t="T13" r="T14" b="T15"/>
              <a:pathLst>
                <a:path w="131" h="289">
                  <a:moveTo>
                    <a:pt x="0" y="260"/>
                  </a:moveTo>
                  <a:lnTo>
                    <a:pt x="92" y="289"/>
                  </a:lnTo>
                  <a:lnTo>
                    <a:pt x="127" y="123"/>
                  </a:lnTo>
                  <a:lnTo>
                    <a:pt x="131" y="0"/>
                  </a:lnTo>
                </a:path>
              </a:pathLst>
            </a:custGeom>
            <a:noFill/>
            <a:ln w="0" cmpd="sng">
              <a:solidFill>
                <a:srgbClr val="000000"/>
              </a:solidFill>
              <a:miter lim="800000"/>
            </a:ln>
          </p:spPr>
          <p:txBody>
            <a:bodyPr/>
            <a:lstStyle/>
            <a:p>
              <a:endParaRPr lang="zh-CN" altLang="en-US"/>
            </a:p>
          </p:txBody>
        </p:sp>
        <p:sp>
          <p:nvSpPr>
            <p:cNvPr id="954499" name="Freeform 136"/>
            <p:cNvSpPr/>
            <p:nvPr/>
          </p:nvSpPr>
          <p:spPr bwMode="auto">
            <a:xfrm>
              <a:off x="899" y="529"/>
              <a:ext cx="185" cy="162"/>
            </a:xfrm>
            <a:custGeom>
              <a:avLst/>
              <a:gdLst>
                <a:gd name="T0" fmla="*/ 0 w 185"/>
                <a:gd name="T1" fmla="*/ 0 h 162"/>
                <a:gd name="T2" fmla="*/ 0 w 185"/>
                <a:gd name="T3" fmla="*/ 152 h 162"/>
                <a:gd name="T4" fmla="*/ 92 w 185"/>
                <a:gd name="T5" fmla="*/ 162 h 162"/>
                <a:gd name="T6" fmla="*/ 146 w 185"/>
                <a:gd name="T7" fmla="*/ 147 h 162"/>
                <a:gd name="T8" fmla="*/ 185 w 185"/>
                <a:gd name="T9" fmla="*/ 147 h 162"/>
                <a:gd name="T10" fmla="*/ 0 60000 65536"/>
                <a:gd name="T11" fmla="*/ 0 60000 65536"/>
                <a:gd name="T12" fmla="*/ 0 60000 65536"/>
                <a:gd name="T13" fmla="*/ 0 60000 65536"/>
                <a:gd name="T14" fmla="*/ 0 60000 65536"/>
                <a:gd name="T15" fmla="*/ 0 w 185"/>
                <a:gd name="T16" fmla="*/ 0 h 162"/>
                <a:gd name="T17" fmla="*/ 185 w 185"/>
                <a:gd name="T18" fmla="*/ 162 h 162"/>
              </a:gdLst>
              <a:ahLst/>
              <a:cxnLst>
                <a:cxn ang="T10">
                  <a:pos x="T0" y="T1"/>
                </a:cxn>
                <a:cxn ang="T11">
                  <a:pos x="T2" y="T3"/>
                </a:cxn>
                <a:cxn ang="T12">
                  <a:pos x="T4" y="T5"/>
                </a:cxn>
                <a:cxn ang="T13">
                  <a:pos x="T6" y="T7"/>
                </a:cxn>
                <a:cxn ang="T14">
                  <a:pos x="T8" y="T9"/>
                </a:cxn>
              </a:cxnLst>
              <a:rect l="T15" t="T16" r="T17" b="T18"/>
              <a:pathLst>
                <a:path w="185" h="162">
                  <a:moveTo>
                    <a:pt x="0" y="0"/>
                  </a:moveTo>
                  <a:lnTo>
                    <a:pt x="0" y="152"/>
                  </a:lnTo>
                  <a:lnTo>
                    <a:pt x="92" y="162"/>
                  </a:lnTo>
                  <a:lnTo>
                    <a:pt x="146" y="147"/>
                  </a:lnTo>
                  <a:lnTo>
                    <a:pt x="185" y="147"/>
                  </a:lnTo>
                </a:path>
              </a:pathLst>
            </a:custGeom>
            <a:solidFill>
              <a:srgbClr val="66CCFF"/>
            </a:solidFill>
            <a:ln w="0" cmpd="sng">
              <a:solidFill>
                <a:srgbClr val="000000"/>
              </a:solidFill>
              <a:miter lim="800000"/>
            </a:ln>
          </p:spPr>
          <p:txBody>
            <a:bodyPr/>
            <a:lstStyle/>
            <a:p>
              <a:endParaRPr lang="zh-CN" altLang="en-US"/>
            </a:p>
          </p:txBody>
        </p:sp>
        <p:sp>
          <p:nvSpPr>
            <p:cNvPr id="954500" name="Freeform 137"/>
            <p:cNvSpPr/>
            <p:nvPr/>
          </p:nvSpPr>
          <p:spPr bwMode="auto">
            <a:xfrm>
              <a:off x="820" y="446"/>
              <a:ext cx="35" cy="98"/>
            </a:xfrm>
            <a:custGeom>
              <a:avLst/>
              <a:gdLst>
                <a:gd name="T0" fmla="*/ 0 w 35"/>
                <a:gd name="T1" fmla="*/ 98 h 98"/>
                <a:gd name="T2" fmla="*/ 25 w 35"/>
                <a:gd name="T3" fmla="*/ 34 h 98"/>
                <a:gd name="T4" fmla="*/ 35 w 35"/>
                <a:gd name="T5" fmla="*/ 0 h 98"/>
                <a:gd name="T6" fmla="*/ 0 60000 65536"/>
                <a:gd name="T7" fmla="*/ 0 60000 65536"/>
                <a:gd name="T8" fmla="*/ 0 60000 65536"/>
                <a:gd name="T9" fmla="*/ 0 w 35"/>
                <a:gd name="T10" fmla="*/ 0 h 98"/>
                <a:gd name="T11" fmla="*/ 35 w 35"/>
                <a:gd name="T12" fmla="*/ 98 h 98"/>
              </a:gdLst>
              <a:ahLst/>
              <a:cxnLst>
                <a:cxn ang="T6">
                  <a:pos x="T0" y="T1"/>
                </a:cxn>
                <a:cxn ang="T7">
                  <a:pos x="T2" y="T3"/>
                </a:cxn>
                <a:cxn ang="T8">
                  <a:pos x="T4" y="T5"/>
                </a:cxn>
              </a:cxnLst>
              <a:rect l="T9" t="T10" r="T11" b="T12"/>
              <a:pathLst>
                <a:path w="35" h="98">
                  <a:moveTo>
                    <a:pt x="0" y="98"/>
                  </a:moveTo>
                  <a:lnTo>
                    <a:pt x="25" y="34"/>
                  </a:lnTo>
                  <a:lnTo>
                    <a:pt x="35" y="0"/>
                  </a:lnTo>
                </a:path>
              </a:pathLst>
            </a:custGeom>
            <a:noFill/>
            <a:ln w="0" cmpd="sng">
              <a:solidFill>
                <a:srgbClr val="000000"/>
              </a:solidFill>
              <a:miter lim="800000"/>
            </a:ln>
          </p:spPr>
          <p:txBody>
            <a:bodyPr/>
            <a:lstStyle/>
            <a:p>
              <a:endParaRPr lang="zh-CN" altLang="en-US"/>
            </a:p>
          </p:txBody>
        </p:sp>
        <p:sp>
          <p:nvSpPr>
            <p:cNvPr id="954501" name="Freeform 138"/>
            <p:cNvSpPr/>
            <p:nvPr/>
          </p:nvSpPr>
          <p:spPr bwMode="auto">
            <a:xfrm>
              <a:off x="913" y="324"/>
              <a:ext cx="196" cy="142"/>
            </a:xfrm>
            <a:custGeom>
              <a:avLst/>
              <a:gdLst>
                <a:gd name="T0" fmla="*/ 0 w 196"/>
                <a:gd name="T1" fmla="*/ 63 h 142"/>
                <a:gd name="T2" fmla="*/ 59 w 196"/>
                <a:gd name="T3" fmla="*/ 112 h 142"/>
                <a:gd name="T4" fmla="*/ 88 w 196"/>
                <a:gd name="T5" fmla="*/ 137 h 142"/>
                <a:gd name="T6" fmla="*/ 108 w 196"/>
                <a:gd name="T7" fmla="*/ 142 h 142"/>
                <a:gd name="T8" fmla="*/ 132 w 196"/>
                <a:gd name="T9" fmla="*/ 127 h 142"/>
                <a:gd name="T10" fmla="*/ 156 w 196"/>
                <a:gd name="T11" fmla="*/ 73 h 142"/>
                <a:gd name="T12" fmla="*/ 196 w 196"/>
                <a:gd name="T13" fmla="*/ 0 h 142"/>
                <a:gd name="T14" fmla="*/ 0 60000 65536"/>
                <a:gd name="T15" fmla="*/ 0 60000 65536"/>
                <a:gd name="T16" fmla="*/ 0 60000 65536"/>
                <a:gd name="T17" fmla="*/ 0 60000 65536"/>
                <a:gd name="T18" fmla="*/ 0 60000 65536"/>
                <a:gd name="T19" fmla="*/ 0 60000 65536"/>
                <a:gd name="T20" fmla="*/ 0 60000 65536"/>
                <a:gd name="T21" fmla="*/ 0 w 196"/>
                <a:gd name="T22" fmla="*/ 0 h 142"/>
                <a:gd name="T23" fmla="*/ 196 w 196"/>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42">
                  <a:moveTo>
                    <a:pt x="0" y="63"/>
                  </a:moveTo>
                  <a:lnTo>
                    <a:pt x="59" y="112"/>
                  </a:lnTo>
                  <a:lnTo>
                    <a:pt x="88" y="137"/>
                  </a:lnTo>
                  <a:lnTo>
                    <a:pt x="108" y="142"/>
                  </a:lnTo>
                  <a:lnTo>
                    <a:pt x="132" y="127"/>
                  </a:lnTo>
                  <a:lnTo>
                    <a:pt x="156" y="73"/>
                  </a:lnTo>
                  <a:lnTo>
                    <a:pt x="196" y="0"/>
                  </a:lnTo>
                </a:path>
              </a:pathLst>
            </a:custGeom>
            <a:noFill/>
            <a:ln w="0" cmpd="sng">
              <a:solidFill>
                <a:srgbClr val="000000"/>
              </a:solidFill>
              <a:miter lim="800000"/>
            </a:ln>
          </p:spPr>
          <p:txBody>
            <a:bodyPr/>
            <a:lstStyle/>
            <a:p>
              <a:endParaRPr lang="zh-CN" altLang="en-US"/>
            </a:p>
          </p:txBody>
        </p:sp>
        <p:sp>
          <p:nvSpPr>
            <p:cNvPr id="954502" name="Freeform 139"/>
            <p:cNvSpPr/>
            <p:nvPr/>
          </p:nvSpPr>
          <p:spPr bwMode="auto">
            <a:xfrm>
              <a:off x="933" y="250"/>
              <a:ext cx="117" cy="127"/>
            </a:xfrm>
            <a:custGeom>
              <a:avLst/>
              <a:gdLst>
                <a:gd name="T0" fmla="*/ 0 w 117"/>
                <a:gd name="T1" fmla="*/ 54 h 127"/>
                <a:gd name="T2" fmla="*/ 39 w 117"/>
                <a:gd name="T3" fmla="*/ 93 h 127"/>
                <a:gd name="T4" fmla="*/ 68 w 117"/>
                <a:gd name="T5" fmla="*/ 127 h 127"/>
                <a:gd name="T6" fmla="*/ 83 w 117"/>
                <a:gd name="T7" fmla="*/ 74 h 127"/>
                <a:gd name="T8" fmla="*/ 117 w 117"/>
                <a:gd name="T9" fmla="*/ 0 h 127"/>
                <a:gd name="T10" fmla="*/ 0 60000 65536"/>
                <a:gd name="T11" fmla="*/ 0 60000 65536"/>
                <a:gd name="T12" fmla="*/ 0 60000 65536"/>
                <a:gd name="T13" fmla="*/ 0 60000 65536"/>
                <a:gd name="T14" fmla="*/ 0 60000 65536"/>
                <a:gd name="T15" fmla="*/ 0 w 117"/>
                <a:gd name="T16" fmla="*/ 0 h 127"/>
                <a:gd name="T17" fmla="*/ 117 w 117"/>
                <a:gd name="T18" fmla="*/ 127 h 127"/>
              </a:gdLst>
              <a:ahLst/>
              <a:cxnLst>
                <a:cxn ang="T10">
                  <a:pos x="T0" y="T1"/>
                </a:cxn>
                <a:cxn ang="T11">
                  <a:pos x="T2" y="T3"/>
                </a:cxn>
                <a:cxn ang="T12">
                  <a:pos x="T4" y="T5"/>
                </a:cxn>
                <a:cxn ang="T13">
                  <a:pos x="T6" y="T7"/>
                </a:cxn>
                <a:cxn ang="T14">
                  <a:pos x="T8" y="T9"/>
                </a:cxn>
              </a:cxnLst>
              <a:rect l="T15" t="T16" r="T17" b="T18"/>
              <a:pathLst>
                <a:path w="117" h="127">
                  <a:moveTo>
                    <a:pt x="0" y="54"/>
                  </a:moveTo>
                  <a:lnTo>
                    <a:pt x="39" y="93"/>
                  </a:lnTo>
                  <a:lnTo>
                    <a:pt x="68" y="127"/>
                  </a:lnTo>
                  <a:lnTo>
                    <a:pt x="83" y="74"/>
                  </a:lnTo>
                  <a:lnTo>
                    <a:pt x="117" y="0"/>
                  </a:lnTo>
                </a:path>
              </a:pathLst>
            </a:custGeom>
            <a:noFill/>
            <a:ln w="0" cmpd="sng">
              <a:solidFill>
                <a:srgbClr val="000000"/>
              </a:solidFill>
              <a:miter lim="800000"/>
            </a:ln>
          </p:spPr>
          <p:txBody>
            <a:bodyPr/>
            <a:lstStyle/>
            <a:p>
              <a:endParaRPr lang="zh-CN" altLang="en-US"/>
            </a:p>
          </p:txBody>
        </p:sp>
        <p:sp>
          <p:nvSpPr>
            <p:cNvPr id="954503" name="Freeform 140"/>
            <p:cNvSpPr/>
            <p:nvPr/>
          </p:nvSpPr>
          <p:spPr bwMode="auto">
            <a:xfrm>
              <a:off x="1001" y="377"/>
              <a:ext cx="10" cy="15"/>
            </a:xfrm>
            <a:custGeom>
              <a:avLst/>
              <a:gdLst>
                <a:gd name="T0" fmla="*/ 10 w 10"/>
                <a:gd name="T1" fmla="*/ 10 h 15"/>
                <a:gd name="T2" fmla="*/ 0 w 10"/>
                <a:gd name="T3" fmla="*/ 0 h 15"/>
                <a:gd name="T4" fmla="*/ 0 w 10"/>
                <a:gd name="T5" fmla="*/ 15 h 15"/>
                <a:gd name="T6" fmla="*/ 0 60000 65536"/>
                <a:gd name="T7" fmla="*/ 0 60000 65536"/>
                <a:gd name="T8" fmla="*/ 0 60000 65536"/>
                <a:gd name="T9" fmla="*/ 0 w 10"/>
                <a:gd name="T10" fmla="*/ 0 h 15"/>
                <a:gd name="T11" fmla="*/ 10 w 10"/>
                <a:gd name="T12" fmla="*/ 15 h 15"/>
              </a:gdLst>
              <a:ahLst/>
              <a:cxnLst>
                <a:cxn ang="T6">
                  <a:pos x="T0" y="T1"/>
                </a:cxn>
                <a:cxn ang="T7">
                  <a:pos x="T2" y="T3"/>
                </a:cxn>
                <a:cxn ang="T8">
                  <a:pos x="T4" y="T5"/>
                </a:cxn>
              </a:cxnLst>
              <a:rect l="T9" t="T10" r="T11" b="T12"/>
              <a:pathLst>
                <a:path w="10" h="15">
                  <a:moveTo>
                    <a:pt x="10" y="10"/>
                  </a:moveTo>
                  <a:lnTo>
                    <a:pt x="0" y="0"/>
                  </a:lnTo>
                  <a:lnTo>
                    <a:pt x="0" y="15"/>
                  </a:lnTo>
                </a:path>
              </a:pathLst>
            </a:custGeom>
            <a:noFill/>
            <a:ln w="0" cmpd="sng">
              <a:solidFill>
                <a:srgbClr val="000000"/>
              </a:solidFill>
              <a:miter lim="800000"/>
            </a:ln>
          </p:spPr>
          <p:txBody>
            <a:bodyPr/>
            <a:lstStyle/>
            <a:p>
              <a:endParaRPr lang="zh-CN" altLang="en-US"/>
            </a:p>
          </p:txBody>
        </p:sp>
        <p:sp>
          <p:nvSpPr>
            <p:cNvPr id="954504" name="Freeform 141"/>
            <p:cNvSpPr/>
            <p:nvPr/>
          </p:nvSpPr>
          <p:spPr bwMode="auto">
            <a:xfrm>
              <a:off x="938" y="510"/>
              <a:ext cx="92" cy="19"/>
            </a:xfrm>
            <a:custGeom>
              <a:avLst/>
              <a:gdLst>
                <a:gd name="T0" fmla="*/ 0 w 92"/>
                <a:gd name="T1" fmla="*/ 0 h 19"/>
                <a:gd name="T2" fmla="*/ 39 w 92"/>
                <a:gd name="T3" fmla="*/ 19 h 19"/>
                <a:gd name="T4" fmla="*/ 92 w 92"/>
                <a:gd name="T5" fmla="*/ 10 h 19"/>
                <a:gd name="T6" fmla="*/ 0 60000 65536"/>
                <a:gd name="T7" fmla="*/ 0 60000 65536"/>
                <a:gd name="T8" fmla="*/ 0 60000 65536"/>
                <a:gd name="T9" fmla="*/ 0 w 92"/>
                <a:gd name="T10" fmla="*/ 0 h 19"/>
                <a:gd name="T11" fmla="*/ 92 w 92"/>
                <a:gd name="T12" fmla="*/ 19 h 19"/>
              </a:gdLst>
              <a:ahLst/>
              <a:cxnLst>
                <a:cxn ang="T6">
                  <a:pos x="T0" y="T1"/>
                </a:cxn>
                <a:cxn ang="T7">
                  <a:pos x="T2" y="T3"/>
                </a:cxn>
                <a:cxn ang="T8">
                  <a:pos x="T4" y="T5"/>
                </a:cxn>
              </a:cxnLst>
              <a:rect l="T9" t="T10" r="T11" b="T12"/>
              <a:pathLst>
                <a:path w="92" h="19">
                  <a:moveTo>
                    <a:pt x="0" y="0"/>
                  </a:moveTo>
                  <a:lnTo>
                    <a:pt x="39" y="19"/>
                  </a:lnTo>
                  <a:lnTo>
                    <a:pt x="92" y="10"/>
                  </a:lnTo>
                </a:path>
              </a:pathLst>
            </a:custGeom>
            <a:noFill/>
            <a:ln w="0" cmpd="sng">
              <a:solidFill>
                <a:srgbClr val="000000"/>
              </a:solidFill>
              <a:miter lim="800000"/>
            </a:ln>
          </p:spPr>
          <p:txBody>
            <a:bodyPr/>
            <a:lstStyle/>
            <a:p>
              <a:endParaRPr lang="zh-CN" altLang="en-US"/>
            </a:p>
          </p:txBody>
        </p:sp>
        <p:sp>
          <p:nvSpPr>
            <p:cNvPr id="954505" name="Freeform 142"/>
            <p:cNvSpPr/>
            <p:nvPr/>
          </p:nvSpPr>
          <p:spPr bwMode="auto">
            <a:xfrm>
              <a:off x="835" y="515"/>
              <a:ext cx="54" cy="5"/>
            </a:xfrm>
            <a:custGeom>
              <a:avLst/>
              <a:gdLst>
                <a:gd name="T0" fmla="*/ 0 w 54"/>
                <a:gd name="T1" fmla="*/ 0 h 5"/>
                <a:gd name="T2" fmla="*/ 15 w 54"/>
                <a:gd name="T3" fmla="*/ 5 h 5"/>
                <a:gd name="T4" fmla="*/ 54 w 54"/>
                <a:gd name="T5" fmla="*/ 5 h 5"/>
                <a:gd name="T6" fmla="*/ 0 60000 65536"/>
                <a:gd name="T7" fmla="*/ 0 60000 65536"/>
                <a:gd name="T8" fmla="*/ 0 60000 65536"/>
                <a:gd name="T9" fmla="*/ 0 w 54"/>
                <a:gd name="T10" fmla="*/ 0 h 5"/>
                <a:gd name="T11" fmla="*/ 54 w 54"/>
                <a:gd name="T12" fmla="*/ 5 h 5"/>
              </a:gdLst>
              <a:ahLst/>
              <a:cxnLst>
                <a:cxn ang="T6">
                  <a:pos x="T0" y="T1"/>
                </a:cxn>
                <a:cxn ang="T7">
                  <a:pos x="T2" y="T3"/>
                </a:cxn>
                <a:cxn ang="T8">
                  <a:pos x="T4" y="T5"/>
                </a:cxn>
              </a:cxnLst>
              <a:rect l="T9" t="T10" r="T11" b="T12"/>
              <a:pathLst>
                <a:path w="54" h="5">
                  <a:moveTo>
                    <a:pt x="0" y="0"/>
                  </a:moveTo>
                  <a:lnTo>
                    <a:pt x="15" y="5"/>
                  </a:lnTo>
                  <a:lnTo>
                    <a:pt x="54" y="5"/>
                  </a:lnTo>
                </a:path>
              </a:pathLst>
            </a:custGeom>
            <a:noFill/>
            <a:ln w="0" cmpd="sng">
              <a:solidFill>
                <a:srgbClr val="000000"/>
              </a:solidFill>
              <a:miter lim="800000"/>
            </a:ln>
          </p:spPr>
          <p:txBody>
            <a:bodyPr/>
            <a:lstStyle/>
            <a:p>
              <a:endParaRPr lang="zh-CN" altLang="en-US"/>
            </a:p>
          </p:txBody>
        </p:sp>
        <p:sp>
          <p:nvSpPr>
            <p:cNvPr id="954506" name="Line 143"/>
            <p:cNvSpPr>
              <a:spLocks noChangeShapeType="1"/>
            </p:cNvSpPr>
            <p:nvPr/>
          </p:nvSpPr>
          <p:spPr bwMode="auto">
            <a:xfrm>
              <a:off x="1001" y="377"/>
              <a:ext cx="10" cy="20"/>
            </a:xfrm>
            <a:prstGeom prst="line">
              <a:avLst/>
            </a:prstGeom>
            <a:noFill/>
            <a:ln w="0">
              <a:solidFill>
                <a:srgbClr val="000000"/>
              </a:solidFill>
              <a:round/>
            </a:ln>
          </p:spPr>
          <p:txBody>
            <a:bodyPr/>
            <a:lstStyle/>
            <a:p>
              <a:endParaRPr lang="zh-CN" altLang="en-US"/>
            </a:p>
          </p:txBody>
        </p:sp>
        <p:sp>
          <p:nvSpPr>
            <p:cNvPr id="954507" name="Freeform 144"/>
            <p:cNvSpPr/>
            <p:nvPr/>
          </p:nvSpPr>
          <p:spPr bwMode="auto">
            <a:xfrm>
              <a:off x="1030" y="235"/>
              <a:ext cx="10" cy="40"/>
            </a:xfrm>
            <a:custGeom>
              <a:avLst/>
              <a:gdLst>
                <a:gd name="T0" fmla="*/ 5 w 10"/>
                <a:gd name="T1" fmla="*/ 40 h 40"/>
                <a:gd name="T2" fmla="*/ 0 w 10"/>
                <a:gd name="T3" fmla="*/ 10 h 40"/>
                <a:gd name="T4" fmla="*/ 10 w 10"/>
                <a:gd name="T5" fmla="*/ 0 h 40"/>
                <a:gd name="T6" fmla="*/ 0 60000 65536"/>
                <a:gd name="T7" fmla="*/ 0 60000 65536"/>
                <a:gd name="T8" fmla="*/ 0 60000 65536"/>
                <a:gd name="T9" fmla="*/ 0 w 10"/>
                <a:gd name="T10" fmla="*/ 0 h 40"/>
                <a:gd name="T11" fmla="*/ 10 w 10"/>
                <a:gd name="T12" fmla="*/ 40 h 40"/>
              </a:gdLst>
              <a:ahLst/>
              <a:cxnLst>
                <a:cxn ang="T6">
                  <a:pos x="T0" y="T1"/>
                </a:cxn>
                <a:cxn ang="T7">
                  <a:pos x="T2" y="T3"/>
                </a:cxn>
                <a:cxn ang="T8">
                  <a:pos x="T4" y="T5"/>
                </a:cxn>
              </a:cxnLst>
              <a:rect l="T9" t="T10" r="T11" b="T12"/>
              <a:pathLst>
                <a:path w="10" h="40">
                  <a:moveTo>
                    <a:pt x="5" y="40"/>
                  </a:moveTo>
                  <a:lnTo>
                    <a:pt x="0" y="10"/>
                  </a:lnTo>
                  <a:lnTo>
                    <a:pt x="10" y="0"/>
                  </a:lnTo>
                </a:path>
              </a:pathLst>
            </a:custGeom>
            <a:noFill/>
            <a:ln w="0" cmpd="sng">
              <a:solidFill>
                <a:srgbClr val="000000"/>
              </a:solidFill>
              <a:miter lim="800000"/>
            </a:ln>
          </p:spPr>
          <p:txBody>
            <a:bodyPr/>
            <a:lstStyle/>
            <a:p>
              <a:endParaRPr lang="zh-CN" altLang="en-US"/>
            </a:p>
          </p:txBody>
        </p:sp>
        <p:sp>
          <p:nvSpPr>
            <p:cNvPr id="954508" name="Freeform 145"/>
            <p:cNvSpPr/>
            <p:nvPr/>
          </p:nvSpPr>
          <p:spPr bwMode="auto">
            <a:xfrm>
              <a:off x="420" y="559"/>
              <a:ext cx="132" cy="225"/>
            </a:xfrm>
            <a:custGeom>
              <a:avLst/>
              <a:gdLst>
                <a:gd name="T0" fmla="*/ 0 w 132"/>
                <a:gd name="T1" fmla="*/ 0 h 225"/>
                <a:gd name="T2" fmla="*/ 0 w 132"/>
                <a:gd name="T3" fmla="*/ 73 h 225"/>
                <a:gd name="T4" fmla="*/ 0 w 132"/>
                <a:gd name="T5" fmla="*/ 147 h 225"/>
                <a:gd name="T6" fmla="*/ 20 w 132"/>
                <a:gd name="T7" fmla="*/ 211 h 225"/>
                <a:gd name="T8" fmla="*/ 59 w 132"/>
                <a:gd name="T9" fmla="*/ 216 h 225"/>
                <a:gd name="T10" fmla="*/ 132 w 132"/>
                <a:gd name="T11" fmla="*/ 225 h 225"/>
                <a:gd name="T12" fmla="*/ 0 60000 65536"/>
                <a:gd name="T13" fmla="*/ 0 60000 65536"/>
                <a:gd name="T14" fmla="*/ 0 60000 65536"/>
                <a:gd name="T15" fmla="*/ 0 60000 65536"/>
                <a:gd name="T16" fmla="*/ 0 60000 65536"/>
                <a:gd name="T17" fmla="*/ 0 60000 65536"/>
                <a:gd name="T18" fmla="*/ 0 w 132"/>
                <a:gd name="T19" fmla="*/ 0 h 225"/>
                <a:gd name="T20" fmla="*/ 132 w 13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32" h="225">
                  <a:moveTo>
                    <a:pt x="0" y="0"/>
                  </a:moveTo>
                  <a:lnTo>
                    <a:pt x="0" y="73"/>
                  </a:lnTo>
                  <a:lnTo>
                    <a:pt x="0" y="147"/>
                  </a:lnTo>
                  <a:lnTo>
                    <a:pt x="20" y="211"/>
                  </a:lnTo>
                  <a:lnTo>
                    <a:pt x="59" y="216"/>
                  </a:lnTo>
                  <a:lnTo>
                    <a:pt x="132" y="225"/>
                  </a:lnTo>
                </a:path>
              </a:pathLst>
            </a:custGeom>
            <a:noFill/>
            <a:ln w="0" cmpd="sng">
              <a:solidFill>
                <a:srgbClr val="000000"/>
              </a:solidFill>
              <a:miter lim="800000"/>
            </a:ln>
          </p:spPr>
          <p:txBody>
            <a:bodyPr/>
            <a:lstStyle/>
            <a:p>
              <a:endParaRPr lang="zh-CN" altLang="en-US"/>
            </a:p>
          </p:txBody>
        </p:sp>
        <p:sp>
          <p:nvSpPr>
            <p:cNvPr id="954509" name="Freeform 146"/>
            <p:cNvSpPr/>
            <p:nvPr/>
          </p:nvSpPr>
          <p:spPr bwMode="auto">
            <a:xfrm>
              <a:off x="523" y="544"/>
              <a:ext cx="68" cy="147"/>
            </a:xfrm>
            <a:custGeom>
              <a:avLst/>
              <a:gdLst>
                <a:gd name="T0" fmla="*/ 68 w 68"/>
                <a:gd name="T1" fmla="*/ 147 h 147"/>
                <a:gd name="T2" fmla="*/ 0 w 68"/>
                <a:gd name="T3" fmla="*/ 137 h 147"/>
                <a:gd name="T4" fmla="*/ 9 w 68"/>
                <a:gd name="T5" fmla="*/ 103 h 147"/>
                <a:gd name="T6" fmla="*/ 14 w 68"/>
                <a:gd name="T7" fmla="*/ 64 h 147"/>
                <a:gd name="T8" fmla="*/ 19 w 68"/>
                <a:gd name="T9" fmla="*/ 15 h 147"/>
                <a:gd name="T10" fmla="*/ 4 w 68"/>
                <a:gd name="T11" fmla="*/ 0 h 147"/>
                <a:gd name="T12" fmla="*/ 0 60000 65536"/>
                <a:gd name="T13" fmla="*/ 0 60000 65536"/>
                <a:gd name="T14" fmla="*/ 0 60000 65536"/>
                <a:gd name="T15" fmla="*/ 0 60000 65536"/>
                <a:gd name="T16" fmla="*/ 0 60000 65536"/>
                <a:gd name="T17" fmla="*/ 0 60000 65536"/>
                <a:gd name="T18" fmla="*/ 0 w 68"/>
                <a:gd name="T19" fmla="*/ 0 h 147"/>
                <a:gd name="T20" fmla="*/ 68 w 68"/>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68" h="147">
                  <a:moveTo>
                    <a:pt x="68" y="147"/>
                  </a:moveTo>
                  <a:lnTo>
                    <a:pt x="0" y="137"/>
                  </a:lnTo>
                  <a:lnTo>
                    <a:pt x="9" y="103"/>
                  </a:lnTo>
                  <a:lnTo>
                    <a:pt x="14" y="64"/>
                  </a:lnTo>
                  <a:lnTo>
                    <a:pt x="19" y="15"/>
                  </a:lnTo>
                  <a:lnTo>
                    <a:pt x="4" y="0"/>
                  </a:lnTo>
                </a:path>
              </a:pathLst>
            </a:custGeom>
            <a:noFill/>
            <a:ln w="0" cmpd="sng">
              <a:solidFill>
                <a:srgbClr val="000000"/>
              </a:solidFill>
              <a:miter lim="800000"/>
            </a:ln>
          </p:spPr>
          <p:txBody>
            <a:bodyPr/>
            <a:lstStyle/>
            <a:p>
              <a:endParaRPr lang="zh-CN" altLang="en-US"/>
            </a:p>
          </p:txBody>
        </p:sp>
        <p:sp>
          <p:nvSpPr>
            <p:cNvPr id="954510" name="Line 147"/>
            <p:cNvSpPr>
              <a:spLocks noChangeShapeType="1"/>
            </p:cNvSpPr>
            <p:nvPr/>
          </p:nvSpPr>
          <p:spPr bwMode="auto">
            <a:xfrm flipV="1">
              <a:off x="542" y="534"/>
              <a:ext cx="1" cy="25"/>
            </a:xfrm>
            <a:prstGeom prst="line">
              <a:avLst/>
            </a:prstGeom>
            <a:noFill/>
            <a:ln w="0">
              <a:solidFill>
                <a:srgbClr val="000000"/>
              </a:solidFill>
              <a:round/>
            </a:ln>
          </p:spPr>
          <p:txBody>
            <a:bodyPr/>
            <a:lstStyle/>
            <a:p>
              <a:endParaRPr lang="zh-CN" altLang="en-US"/>
            </a:p>
          </p:txBody>
        </p:sp>
        <p:sp>
          <p:nvSpPr>
            <p:cNvPr id="954511" name="Freeform 148"/>
            <p:cNvSpPr/>
            <p:nvPr/>
          </p:nvSpPr>
          <p:spPr bwMode="auto">
            <a:xfrm>
              <a:off x="498" y="672"/>
              <a:ext cx="25" cy="19"/>
            </a:xfrm>
            <a:custGeom>
              <a:avLst/>
              <a:gdLst>
                <a:gd name="T0" fmla="*/ 20 w 25"/>
                <a:gd name="T1" fmla="*/ 0 h 19"/>
                <a:gd name="T2" fmla="*/ 25 w 25"/>
                <a:gd name="T3" fmla="*/ 9 h 19"/>
                <a:gd name="T4" fmla="*/ 0 w 25"/>
                <a:gd name="T5" fmla="*/ 19 h 19"/>
                <a:gd name="T6" fmla="*/ 0 60000 65536"/>
                <a:gd name="T7" fmla="*/ 0 60000 65536"/>
                <a:gd name="T8" fmla="*/ 0 60000 65536"/>
                <a:gd name="T9" fmla="*/ 0 w 25"/>
                <a:gd name="T10" fmla="*/ 0 h 19"/>
                <a:gd name="T11" fmla="*/ 25 w 25"/>
                <a:gd name="T12" fmla="*/ 19 h 19"/>
              </a:gdLst>
              <a:ahLst/>
              <a:cxnLst>
                <a:cxn ang="T6">
                  <a:pos x="T0" y="T1"/>
                </a:cxn>
                <a:cxn ang="T7">
                  <a:pos x="T2" y="T3"/>
                </a:cxn>
                <a:cxn ang="T8">
                  <a:pos x="T4" y="T5"/>
                </a:cxn>
              </a:cxnLst>
              <a:rect l="T9" t="T10" r="T11" b="T12"/>
              <a:pathLst>
                <a:path w="25" h="19">
                  <a:moveTo>
                    <a:pt x="20" y="0"/>
                  </a:moveTo>
                  <a:lnTo>
                    <a:pt x="25" y="9"/>
                  </a:lnTo>
                  <a:lnTo>
                    <a:pt x="0" y="19"/>
                  </a:lnTo>
                </a:path>
              </a:pathLst>
            </a:custGeom>
            <a:noFill/>
            <a:ln w="0" cmpd="sng">
              <a:solidFill>
                <a:srgbClr val="000000"/>
              </a:solidFill>
              <a:miter lim="800000"/>
            </a:ln>
          </p:spPr>
          <p:txBody>
            <a:bodyPr/>
            <a:lstStyle/>
            <a:p>
              <a:endParaRPr lang="zh-CN" altLang="en-US"/>
            </a:p>
          </p:txBody>
        </p:sp>
        <p:sp>
          <p:nvSpPr>
            <p:cNvPr id="954512" name="Line 149"/>
            <p:cNvSpPr>
              <a:spLocks noChangeShapeType="1"/>
            </p:cNvSpPr>
            <p:nvPr/>
          </p:nvSpPr>
          <p:spPr bwMode="auto">
            <a:xfrm flipV="1">
              <a:off x="1304" y="613"/>
              <a:ext cx="49" cy="34"/>
            </a:xfrm>
            <a:prstGeom prst="line">
              <a:avLst/>
            </a:prstGeom>
            <a:noFill/>
            <a:ln w="0">
              <a:solidFill>
                <a:srgbClr val="000000"/>
              </a:solidFill>
              <a:round/>
            </a:ln>
          </p:spPr>
          <p:txBody>
            <a:bodyPr/>
            <a:lstStyle/>
            <a:p>
              <a:endParaRPr lang="zh-CN" altLang="en-US"/>
            </a:p>
          </p:txBody>
        </p:sp>
        <p:sp>
          <p:nvSpPr>
            <p:cNvPr id="954513" name="Freeform 150"/>
            <p:cNvSpPr/>
            <p:nvPr/>
          </p:nvSpPr>
          <p:spPr bwMode="auto">
            <a:xfrm>
              <a:off x="1353" y="642"/>
              <a:ext cx="146" cy="128"/>
            </a:xfrm>
            <a:custGeom>
              <a:avLst/>
              <a:gdLst>
                <a:gd name="T0" fmla="*/ 0 w 146"/>
                <a:gd name="T1" fmla="*/ 128 h 128"/>
                <a:gd name="T2" fmla="*/ 63 w 146"/>
                <a:gd name="T3" fmla="*/ 118 h 128"/>
                <a:gd name="T4" fmla="*/ 97 w 146"/>
                <a:gd name="T5" fmla="*/ 88 h 128"/>
                <a:gd name="T6" fmla="*/ 136 w 146"/>
                <a:gd name="T7" fmla="*/ 39 h 128"/>
                <a:gd name="T8" fmla="*/ 146 w 146"/>
                <a:gd name="T9" fmla="*/ 0 h 128"/>
                <a:gd name="T10" fmla="*/ 0 60000 65536"/>
                <a:gd name="T11" fmla="*/ 0 60000 65536"/>
                <a:gd name="T12" fmla="*/ 0 60000 65536"/>
                <a:gd name="T13" fmla="*/ 0 60000 65536"/>
                <a:gd name="T14" fmla="*/ 0 60000 65536"/>
                <a:gd name="T15" fmla="*/ 0 w 146"/>
                <a:gd name="T16" fmla="*/ 0 h 128"/>
                <a:gd name="T17" fmla="*/ 146 w 146"/>
                <a:gd name="T18" fmla="*/ 128 h 128"/>
              </a:gdLst>
              <a:ahLst/>
              <a:cxnLst>
                <a:cxn ang="T10">
                  <a:pos x="T0" y="T1"/>
                </a:cxn>
                <a:cxn ang="T11">
                  <a:pos x="T2" y="T3"/>
                </a:cxn>
                <a:cxn ang="T12">
                  <a:pos x="T4" y="T5"/>
                </a:cxn>
                <a:cxn ang="T13">
                  <a:pos x="T6" y="T7"/>
                </a:cxn>
                <a:cxn ang="T14">
                  <a:pos x="T8" y="T9"/>
                </a:cxn>
              </a:cxnLst>
              <a:rect l="T15" t="T16" r="T17" b="T18"/>
              <a:pathLst>
                <a:path w="146" h="128">
                  <a:moveTo>
                    <a:pt x="0" y="128"/>
                  </a:moveTo>
                  <a:lnTo>
                    <a:pt x="63" y="118"/>
                  </a:lnTo>
                  <a:lnTo>
                    <a:pt x="97" y="88"/>
                  </a:lnTo>
                  <a:lnTo>
                    <a:pt x="136" y="39"/>
                  </a:lnTo>
                  <a:lnTo>
                    <a:pt x="146" y="0"/>
                  </a:lnTo>
                </a:path>
              </a:pathLst>
            </a:custGeom>
            <a:noFill/>
            <a:ln w="0" cmpd="sng">
              <a:solidFill>
                <a:srgbClr val="000000"/>
              </a:solidFill>
              <a:miter lim="800000"/>
            </a:ln>
          </p:spPr>
          <p:txBody>
            <a:bodyPr/>
            <a:lstStyle/>
            <a:p>
              <a:endParaRPr lang="zh-CN" altLang="en-US"/>
            </a:p>
          </p:txBody>
        </p:sp>
        <p:sp>
          <p:nvSpPr>
            <p:cNvPr id="954514" name="Freeform 151"/>
            <p:cNvSpPr/>
            <p:nvPr/>
          </p:nvSpPr>
          <p:spPr bwMode="auto">
            <a:xfrm>
              <a:off x="1240" y="662"/>
              <a:ext cx="93" cy="19"/>
            </a:xfrm>
            <a:custGeom>
              <a:avLst/>
              <a:gdLst>
                <a:gd name="T0" fmla="*/ 0 w 93"/>
                <a:gd name="T1" fmla="*/ 19 h 19"/>
                <a:gd name="T2" fmla="*/ 35 w 93"/>
                <a:gd name="T3" fmla="*/ 10 h 19"/>
                <a:gd name="T4" fmla="*/ 93 w 93"/>
                <a:gd name="T5" fmla="*/ 0 h 19"/>
                <a:gd name="T6" fmla="*/ 0 60000 65536"/>
                <a:gd name="T7" fmla="*/ 0 60000 65536"/>
                <a:gd name="T8" fmla="*/ 0 60000 65536"/>
                <a:gd name="T9" fmla="*/ 0 w 93"/>
                <a:gd name="T10" fmla="*/ 0 h 19"/>
                <a:gd name="T11" fmla="*/ 93 w 93"/>
                <a:gd name="T12" fmla="*/ 19 h 19"/>
              </a:gdLst>
              <a:ahLst/>
              <a:cxnLst>
                <a:cxn ang="T6">
                  <a:pos x="T0" y="T1"/>
                </a:cxn>
                <a:cxn ang="T7">
                  <a:pos x="T2" y="T3"/>
                </a:cxn>
                <a:cxn ang="T8">
                  <a:pos x="T4" y="T5"/>
                </a:cxn>
              </a:cxnLst>
              <a:rect l="T9" t="T10" r="T11" b="T12"/>
              <a:pathLst>
                <a:path w="93" h="19">
                  <a:moveTo>
                    <a:pt x="0" y="19"/>
                  </a:moveTo>
                  <a:lnTo>
                    <a:pt x="35" y="10"/>
                  </a:lnTo>
                  <a:lnTo>
                    <a:pt x="93" y="0"/>
                  </a:lnTo>
                </a:path>
              </a:pathLst>
            </a:custGeom>
            <a:noFill/>
            <a:ln w="0" cmpd="sng">
              <a:solidFill>
                <a:srgbClr val="000000"/>
              </a:solidFill>
              <a:miter lim="800000"/>
            </a:ln>
          </p:spPr>
          <p:txBody>
            <a:bodyPr/>
            <a:lstStyle/>
            <a:p>
              <a:endParaRPr lang="zh-CN" altLang="en-US"/>
            </a:p>
          </p:txBody>
        </p:sp>
        <p:sp>
          <p:nvSpPr>
            <p:cNvPr id="954515" name="Freeform 152"/>
            <p:cNvSpPr/>
            <p:nvPr/>
          </p:nvSpPr>
          <p:spPr bwMode="auto">
            <a:xfrm>
              <a:off x="1333" y="480"/>
              <a:ext cx="156" cy="157"/>
            </a:xfrm>
            <a:custGeom>
              <a:avLst/>
              <a:gdLst>
                <a:gd name="T0" fmla="*/ 156 w 156"/>
                <a:gd name="T1" fmla="*/ 0 h 157"/>
                <a:gd name="T2" fmla="*/ 137 w 156"/>
                <a:gd name="T3" fmla="*/ 45 h 157"/>
                <a:gd name="T4" fmla="*/ 112 w 156"/>
                <a:gd name="T5" fmla="*/ 49 h 157"/>
                <a:gd name="T6" fmla="*/ 122 w 156"/>
                <a:gd name="T7" fmla="*/ 94 h 157"/>
                <a:gd name="T8" fmla="*/ 0 w 156"/>
                <a:gd name="T9" fmla="*/ 157 h 157"/>
                <a:gd name="T10" fmla="*/ 0 60000 65536"/>
                <a:gd name="T11" fmla="*/ 0 60000 65536"/>
                <a:gd name="T12" fmla="*/ 0 60000 65536"/>
                <a:gd name="T13" fmla="*/ 0 60000 65536"/>
                <a:gd name="T14" fmla="*/ 0 60000 65536"/>
                <a:gd name="T15" fmla="*/ 0 w 156"/>
                <a:gd name="T16" fmla="*/ 0 h 157"/>
                <a:gd name="T17" fmla="*/ 156 w 156"/>
                <a:gd name="T18" fmla="*/ 157 h 157"/>
              </a:gdLst>
              <a:ahLst/>
              <a:cxnLst>
                <a:cxn ang="T10">
                  <a:pos x="T0" y="T1"/>
                </a:cxn>
                <a:cxn ang="T11">
                  <a:pos x="T2" y="T3"/>
                </a:cxn>
                <a:cxn ang="T12">
                  <a:pos x="T4" y="T5"/>
                </a:cxn>
                <a:cxn ang="T13">
                  <a:pos x="T6" y="T7"/>
                </a:cxn>
                <a:cxn ang="T14">
                  <a:pos x="T8" y="T9"/>
                </a:cxn>
              </a:cxnLst>
              <a:rect l="T15" t="T16" r="T17" b="T18"/>
              <a:pathLst>
                <a:path w="156" h="157">
                  <a:moveTo>
                    <a:pt x="156" y="0"/>
                  </a:moveTo>
                  <a:lnTo>
                    <a:pt x="137" y="45"/>
                  </a:lnTo>
                  <a:lnTo>
                    <a:pt x="112" y="49"/>
                  </a:lnTo>
                  <a:lnTo>
                    <a:pt x="122" y="94"/>
                  </a:lnTo>
                  <a:lnTo>
                    <a:pt x="0" y="157"/>
                  </a:lnTo>
                </a:path>
              </a:pathLst>
            </a:custGeom>
            <a:noFill/>
            <a:ln w="0" cmpd="sng">
              <a:solidFill>
                <a:srgbClr val="000000"/>
              </a:solidFill>
              <a:miter lim="800000"/>
            </a:ln>
          </p:spPr>
          <p:txBody>
            <a:bodyPr/>
            <a:lstStyle/>
            <a:p>
              <a:endParaRPr lang="zh-CN" altLang="en-US"/>
            </a:p>
          </p:txBody>
        </p:sp>
        <p:sp>
          <p:nvSpPr>
            <p:cNvPr id="954516" name="Line 153"/>
            <p:cNvSpPr>
              <a:spLocks noChangeShapeType="1"/>
            </p:cNvSpPr>
            <p:nvPr/>
          </p:nvSpPr>
          <p:spPr bwMode="auto">
            <a:xfrm>
              <a:off x="1328" y="642"/>
              <a:ext cx="15" cy="15"/>
            </a:xfrm>
            <a:prstGeom prst="line">
              <a:avLst/>
            </a:prstGeom>
            <a:noFill/>
            <a:ln w="0">
              <a:solidFill>
                <a:srgbClr val="000000"/>
              </a:solidFill>
              <a:round/>
            </a:ln>
          </p:spPr>
          <p:txBody>
            <a:bodyPr/>
            <a:lstStyle/>
            <a:p>
              <a:endParaRPr lang="zh-CN" altLang="en-US"/>
            </a:p>
          </p:txBody>
        </p:sp>
        <p:sp>
          <p:nvSpPr>
            <p:cNvPr id="954517" name="Freeform 154"/>
            <p:cNvSpPr/>
            <p:nvPr/>
          </p:nvSpPr>
          <p:spPr bwMode="auto">
            <a:xfrm>
              <a:off x="1445" y="632"/>
              <a:ext cx="220" cy="177"/>
            </a:xfrm>
            <a:custGeom>
              <a:avLst/>
              <a:gdLst>
                <a:gd name="T0" fmla="*/ 0 w 220"/>
                <a:gd name="T1" fmla="*/ 177 h 177"/>
                <a:gd name="T2" fmla="*/ 64 w 220"/>
                <a:gd name="T3" fmla="*/ 162 h 177"/>
                <a:gd name="T4" fmla="*/ 74 w 220"/>
                <a:gd name="T5" fmla="*/ 167 h 177"/>
                <a:gd name="T6" fmla="*/ 83 w 220"/>
                <a:gd name="T7" fmla="*/ 162 h 177"/>
                <a:gd name="T8" fmla="*/ 123 w 220"/>
                <a:gd name="T9" fmla="*/ 152 h 177"/>
                <a:gd name="T10" fmla="*/ 201 w 220"/>
                <a:gd name="T11" fmla="*/ 133 h 177"/>
                <a:gd name="T12" fmla="*/ 206 w 220"/>
                <a:gd name="T13" fmla="*/ 94 h 177"/>
                <a:gd name="T14" fmla="*/ 215 w 220"/>
                <a:gd name="T15" fmla="*/ 40 h 177"/>
                <a:gd name="T16" fmla="*/ 220 w 220"/>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0"/>
                <a:gd name="T28" fmla="*/ 0 h 177"/>
                <a:gd name="T29" fmla="*/ 220 w 220"/>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0" h="177">
                  <a:moveTo>
                    <a:pt x="0" y="177"/>
                  </a:moveTo>
                  <a:lnTo>
                    <a:pt x="64" y="162"/>
                  </a:lnTo>
                  <a:lnTo>
                    <a:pt x="74" y="167"/>
                  </a:lnTo>
                  <a:lnTo>
                    <a:pt x="83" y="162"/>
                  </a:lnTo>
                  <a:lnTo>
                    <a:pt x="123" y="152"/>
                  </a:lnTo>
                  <a:lnTo>
                    <a:pt x="201" y="133"/>
                  </a:lnTo>
                  <a:lnTo>
                    <a:pt x="206" y="94"/>
                  </a:lnTo>
                  <a:lnTo>
                    <a:pt x="215" y="40"/>
                  </a:lnTo>
                  <a:lnTo>
                    <a:pt x="220" y="0"/>
                  </a:lnTo>
                </a:path>
              </a:pathLst>
            </a:custGeom>
            <a:noFill/>
            <a:ln w="0" cmpd="sng">
              <a:solidFill>
                <a:srgbClr val="000000"/>
              </a:solidFill>
              <a:miter lim="800000"/>
            </a:ln>
          </p:spPr>
          <p:txBody>
            <a:bodyPr/>
            <a:lstStyle/>
            <a:p>
              <a:endParaRPr lang="zh-CN" altLang="en-US"/>
            </a:p>
          </p:txBody>
        </p:sp>
        <p:sp>
          <p:nvSpPr>
            <p:cNvPr id="954518" name="Freeform 155"/>
            <p:cNvSpPr/>
            <p:nvPr/>
          </p:nvSpPr>
          <p:spPr bwMode="auto">
            <a:xfrm>
              <a:off x="1646" y="765"/>
              <a:ext cx="14" cy="14"/>
            </a:xfrm>
            <a:custGeom>
              <a:avLst/>
              <a:gdLst>
                <a:gd name="T0" fmla="*/ 14 w 14"/>
                <a:gd name="T1" fmla="*/ 5 h 14"/>
                <a:gd name="T2" fmla="*/ 14 w 14"/>
                <a:gd name="T3" fmla="*/ 0 h 14"/>
                <a:gd name="T4" fmla="*/ 0 w 14"/>
                <a:gd name="T5" fmla="*/ 0 h 14"/>
                <a:gd name="T6" fmla="*/ 9 w 14"/>
                <a:gd name="T7" fmla="*/ 1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14" y="5"/>
                  </a:moveTo>
                  <a:lnTo>
                    <a:pt x="14" y="0"/>
                  </a:lnTo>
                  <a:lnTo>
                    <a:pt x="0" y="0"/>
                  </a:lnTo>
                  <a:lnTo>
                    <a:pt x="9" y="14"/>
                  </a:lnTo>
                </a:path>
              </a:pathLst>
            </a:custGeom>
            <a:noFill/>
            <a:ln w="0" cmpd="sng">
              <a:solidFill>
                <a:srgbClr val="000000"/>
              </a:solidFill>
              <a:miter lim="800000"/>
            </a:ln>
          </p:spPr>
          <p:txBody>
            <a:bodyPr/>
            <a:lstStyle/>
            <a:p>
              <a:endParaRPr lang="zh-CN" altLang="en-US"/>
            </a:p>
          </p:txBody>
        </p:sp>
        <p:sp>
          <p:nvSpPr>
            <p:cNvPr id="954519" name="Line 156"/>
            <p:cNvSpPr>
              <a:spLocks noChangeShapeType="1"/>
            </p:cNvSpPr>
            <p:nvPr/>
          </p:nvSpPr>
          <p:spPr bwMode="auto">
            <a:xfrm flipH="1">
              <a:off x="1528" y="711"/>
              <a:ext cx="20" cy="83"/>
            </a:xfrm>
            <a:prstGeom prst="line">
              <a:avLst/>
            </a:prstGeom>
            <a:noFill/>
            <a:ln w="0">
              <a:solidFill>
                <a:srgbClr val="000000"/>
              </a:solidFill>
              <a:round/>
            </a:ln>
          </p:spPr>
          <p:txBody>
            <a:bodyPr/>
            <a:lstStyle/>
            <a:p>
              <a:endParaRPr lang="zh-CN" altLang="en-US"/>
            </a:p>
          </p:txBody>
        </p:sp>
        <p:sp>
          <p:nvSpPr>
            <p:cNvPr id="954520" name="Line 157"/>
            <p:cNvSpPr>
              <a:spLocks noChangeShapeType="1"/>
            </p:cNvSpPr>
            <p:nvPr/>
          </p:nvSpPr>
          <p:spPr bwMode="auto">
            <a:xfrm>
              <a:off x="0" y="768"/>
              <a:ext cx="144" cy="192"/>
            </a:xfrm>
            <a:prstGeom prst="line">
              <a:avLst/>
            </a:prstGeom>
            <a:noFill/>
            <a:ln w="9525">
              <a:solidFill>
                <a:schemeClr val="bg2"/>
              </a:solidFill>
              <a:round/>
            </a:ln>
          </p:spPr>
          <p:txBody>
            <a:bodyPr wrap="none" anchor="ctr"/>
            <a:lstStyle/>
            <a:p>
              <a:endParaRPr lang="zh-CN" altLang="en-US"/>
            </a:p>
          </p:txBody>
        </p:sp>
        <p:sp>
          <p:nvSpPr>
            <p:cNvPr id="954521" name="Line 158"/>
            <p:cNvSpPr>
              <a:spLocks noChangeShapeType="1"/>
            </p:cNvSpPr>
            <p:nvPr/>
          </p:nvSpPr>
          <p:spPr bwMode="auto">
            <a:xfrm>
              <a:off x="480" y="432"/>
              <a:ext cx="144" cy="144"/>
            </a:xfrm>
            <a:prstGeom prst="line">
              <a:avLst/>
            </a:prstGeom>
            <a:noFill/>
            <a:ln w="9525">
              <a:solidFill>
                <a:schemeClr val="bg2"/>
              </a:solidFill>
              <a:round/>
            </a:ln>
          </p:spPr>
          <p:txBody>
            <a:bodyPr wrap="none" anchor="ctr"/>
            <a:lstStyle/>
            <a:p>
              <a:endParaRPr lang="zh-CN" altLang="en-US"/>
            </a:p>
          </p:txBody>
        </p:sp>
      </p:grpSp>
      <p:grpSp>
        <p:nvGrpSpPr>
          <p:cNvPr id="3" name="Group 266"/>
          <p:cNvGrpSpPr/>
          <p:nvPr/>
        </p:nvGrpSpPr>
        <p:grpSpPr bwMode="auto">
          <a:xfrm>
            <a:off x="5724128" y="1916832"/>
            <a:ext cx="2843213" cy="2809875"/>
            <a:chOff x="3696" y="1162"/>
            <a:chExt cx="1791" cy="1770"/>
          </a:xfrm>
        </p:grpSpPr>
        <p:sp>
          <p:nvSpPr>
            <p:cNvPr id="90214" name="Text Box 109"/>
            <p:cNvSpPr txBox="1">
              <a:spLocks noChangeArrowheads="1"/>
            </p:cNvSpPr>
            <p:nvPr/>
          </p:nvSpPr>
          <p:spPr bwMode="auto">
            <a:xfrm>
              <a:off x="3696" y="1162"/>
              <a:ext cx="726" cy="465"/>
            </a:xfrm>
            <a:prstGeom prst="rect">
              <a:avLst/>
            </a:prstGeom>
            <a:noFill/>
            <a:ln w="9525">
              <a:noFill/>
              <a:miter lim="800000"/>
            </a:ln>
          </p:spPr>
          <p:txBody>
            <a:bodyPr wrap="square">
              <a:spAutoFit/>
            </a:bodyPr>
            <a:lstStyle/>
            <a:p>
              <a:pPr eaLnBrk="0" hangingPunct="0">
                <a:spcBef>
                  <a:spcPct val="50000"/>
                </a:spcBef>
                <a:defRPr/>
              </a:pPr>
              <a:r>
                <a:rPr lang="zh-CN" altLang="en-US" sz="1400" b="1" dirty="0">
                  <a:latin typeface="微软雅黑" pitchFamily="34" charset="-122"/>
                  <a:ea typeface="微软雅黑" pitchFamily="34" charset="-122"/>
                  <a:cs typeface="Arial" charset="0"/>
                  <a:sym typeface="宋体" charset="-122"/>
                </a:rPr>
                <a:t>⑴</a:t>
              </a:r>
              <a:r>
                <a:rPr lang="zh-CN" altLang="en-US" sz="1400" b="1" dirty="0">
                  <a:latin typeface="微软雅黑" pitchFamily="34" charset="-122"/>
                  <a:ea typeface="微软雅黑" pitchFamily="34" charset="-122"/>
                  <a:cs typeface="Arial" charset="0"/>
                </a:rPr>
                <a:t>查找危险因素、预测可能事故</a:t>
              </a:r>
            </a:p>
          </p:txBody>
        </p:sp>
        <p:sp>
          <p:nvSpPr>
            <p:cNvPr id="954525" name="Line 110"/>
            <p:cNvSpPr>
              <a:spLocks noChangeShapeType="1"/>
            </p:cNvSpPr>
            <p:nvPr/>
          </p:nvSpPr>
          <p:spPr bwMode="auto">
            <a:xfrm flipH="1">
              <a:off x="4513" y="2614"/>
              <a:ext cx="623" cy="318"/>
            </a:xfrm>
            <a:prstGeom prst="line">
              <a:avLst/>
            </a:prstGeom>
            <a:noFill/>
            <a:ln w="38100">
              <a:solidFill>
                <a:srgbClr val="0000FF"/>
              </a:solidFill>
              <a:round/>
              <a:tailEnd type="triangle" w="med" len="med"/>
            </a:ln>
          </p:spPr>
          <p:txBody>
            <a:bodyPr/>
            <a:lstStyle/>
            <a:p>
              <a:endParaRPr lang="zh-CN" altLang="en-US"/>
            </a:p>
          </p:txBody>
        </p:sp>
      </p:grpSp>
      <p:grpSp>
        <p:nvGrpSpPr>
          <p:cNvPr id="4" name="Group 264"/>
          <p:cNvGrpSpPr/>
          <p:nvPr/>
        </p:nvGrpSpPr>
        <p:grpSpPr bwMode="auto">
          <a:xfrm>
            <a:off x="4356100" y="4076700"/>
            <a:ext cx="2713038" cy="2232025"/>
            <a:chOff x="2789" y="2523"/>
            <a:chExt cx="1709" cy="1406"/>
          </a:xfrm>
        </p:grpSpPr>
        <p:sp>
          <p:nvSpPr>
            <p:cNvPr id="90217" name="Oval 104" descr="图片1"/>
            <p:cNvSpPr>
              <a:spLocks noChangeArrowheads="1"/>
            </p:cNvSpPr>
            <p:nvPr/>
          </p:nvSpPr>
          <p:spPr bwMode="auto">
            <a:xfrm>
              <a:off x="3107" y="2568"/>
              <a:ext cx="1391" cy="1330"/>
            </a:xfrm>
            <a:prstGeom prst="ellipse">
              <a:avLst/>
            </a:prstGeom>
            <a:blipFill dpi="0" rotWithShape="1">
              <a:blip r:embed="rId3"/>
              <a:srcRect/>
              <a:stretch>
                <a:fillRect/>
              </a:stretch>
            </a:blipFill>
            <a:ln w="9525">
              <a:noFill/>
              <a:round/>
            </a:ln>
          </p:spPr>
          <p:txBody>
            <a:bodyPr wrap="none" anchor="ctr"/>
            <a:lstStyle/>
            <a:p>
              <a:pPr eaLnBrk="0" hangingPunct="0">
                <a:defRPr/>
              </a:pPr>
              <a:endParaRPr lang="zh-CN" altLang="en-US" sz="1800" b="1">
                <a:effectLst>
                  <a:outerShdw blurRad="38100" dist="38100" dir="2700000" algn="tl">
                    <a:srgbClr val="C0C0C0"/>
                  </a:outerShdw>
                </a:effectLst>
                <a:cs typeface="Arial" charset="0"/>
              </a:endParaRPr>
            </a:p>
          </p:txBody>
        </p:sp>
        <p:sp>
          <p:nvSpPr>
            <p:cNvPr id="954528" name="Line 105"/>
            <p:cNvSpPr>
              <a:spLocks noChangeShapeType="1"/>
            </p:cNvSpPr>
            <p:nvPr/>
          </p:nvSpPr>
          <p:spPr bwMode="auto">
            <a:xfrm flipH="1" flipV="1">
              <a:off x="2789" y="3475"/>
              <a:ext cx="953" cy="454"/>
            </a:xfrm>
            <a:prstGeom prst="line">
              <a:avLst/>
            </a:prstGeom>
            <a:noFill/>
            <a:ln w="38100">
              <a:solidFill>
                <a:srgbClr val="0000FF"/>
              </a:solidFill>
              <a:round/>
              <a:tailEnd type="triangle" w="med" len="med"/>
            </a:ln>
          </p:spPr>
          <p:txBody>
            <a:bodyPr/>
            <a:lstStyle/>
            <a:p>
              <a:endParaRPr lang="zh-CN" altLang="en-US"/>
            </a:p>
          </p:txBody>
        </p:sp>
        <p:sp>
          <p:nvSpPr>
            <p:cNvPr id="90219" name="Text Box 106"/>
            <p:cNvSpPr txBox="1">
              <a:spLocks noChangeArrowheads="1"/>
            </p:cNvSpPr>
            <p:nvPr/>
          </p:nvSpPr>
          <p:spPr bwMode="auto">
            <a:xfrm>
              <a:off x="2789" y="2523"/>
              <a:ext cx="680" cy="449"/>
            </a:xfrm>
            <a:prstGeom prst="rect">
              <a:avLst/>
            </a:prstGeom>
            <a:noFill/>
            <a:ln w="9525">
              <a:noFill/>
              <a:miter lim="800000"/>
            </a:ln>
            <a:effectLst/>
          </p:spPr>
          <p:txBody>
            <a:bodyPr wrap="square">
              <a:spAutoFit/>
            </a:bodyPr>
            <a:lstStyle/>
            <a:p>
              <a:pPr eaLnBrk="0" hangingPunct="0">
                <a:lnSpc>
                  <a:spcPct val="96000"/>
                </a:lnSpc>
                <a:defRPr/>
              </a:pPr>
              <a:r>
                <a:rPr lang="en-US" sz="1400" b="1" dirty="0">
                  <a:latin typeface="微软雅黑" pitchFamily="34" charset="-122"/>
                  <a:ea typeface="微软雅黑" pitchFamily="34" charset="-122"/>
                  <a:cs typeface="Arial" charset="0"/>
                </a:rPr>
                <a:t>⑵</a:t>
              </a:r>
              <a:r>
                <a:rPr lang="zh-CN" altLang="en-US" sz="1400" b="1" dirty="0">
                  <a:latin typeface="微软雅黑" pitchFamily="34" charset="-122"/>
                  <a:ea typeface="微软雅黑" pitchFamily="34" charset="-122"/>
                  <a:cs typeface="Arial" charset="0"/>
                </a:rPr>
                <a:t>分析本质原因、共同制定对策</a:t>
              </a:r>
            </a:p>
          </p:txBody>
        </p:sp>
      </p:grpSp>
      <p:grpSp>
        <p:nvGrpSpPr>
          <p:cNvPr id="5" name="Group 263"/>
          <p:cNvGrpSpPr/>
          <p:nvPr/>
        </p:nvGrpSpPr>
        <p:grpSpPr bwMode="auto">
          <a:xfrm>
            <a:off x="1691198" y="3554105"/>
            <a:ext cx="2593465" cy="2683208"/>
            <a:chOff x="1054" y="2421"/>
            <a:chExt cx="1769" cy="1899"/>
          </a:xfrm>
        </p:grpSpPr>
        <p:grpSp>
          <p:nvGrpSpPr>
            <p:cNvPr id="6" name="Group 6"/>
            <p:cNvGrpSpPr/>
            <p:nvPr/>
          </p:nvGrpSpPr>
          <p:grpSpPr bwMode="auto">
            <a:xfrm>
              <a:off x="1700" y="2863"/>
              <a:ext cx="1123" cy="1457"/>
              <a:chOff x="0" y="0"/>
              <a:chExt cx="1488" cy="1824"/>
            </a:xfrm>
          </p:grpSpPr>
          <p:sp>
            <p:nvSpPr>
              <p:cNvPr id="90119" name="Oval 9"/>
              <p:cNvSpPr>
                <a:spLocks noChangeArrowheads="1"/>
              </p:cNvSpPr>
              <p:nvPr/>
            </p:nvSpPr>
            <p:spPr bwMode="auto">
              <a:xfrm>
                <a:off x="0" y="0"/>
                <a:ext cx="1488" cy="1824"/>
              </a:xfrm>
              <a:prstGeom prst="ellipse">
                <a:avLst/>
              </a:prstGeom>
              <a:solidFill>
                <a:schemeClr val="bg1"/>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nvGrpSpPr>
              <p:cNvPr id="7" name="Group 8"/>
              <p:cNvGrpSpPr/>
              <p:nvPr/>
            </p:nvGrpSpPr>
            <p:grpSpPr bwMode="auto">
              <a:xfrm>
                <a:off x="480" y="74"/>
                <a:ext cx="562" cy="875"/>
                <a:chOff x="0" y="0"/>
                <a:chExt cx="960" cy="1680"/>
              </a:xfrm>
            </p:grpSpPr>
            <p:sp>
              <p:nvSpPr>
                <p:cNvPr id="90121" name="Oval 11"/>
                <p:cNvSpPr>
                  <a:spLocks noChangeArrowheads="1"/>
                </p:cNvSpPr>
                <p:nvPr/>
              </p:nvSpPr>
              <p:spPr bwMode="auto">
                <a:xfrm>
                  <a:off x="1" y="1343"/>
                  <a:ext cx="958" cy="338"/>
                </a:xfrm>
                <a:prstGeom prst="ellipse">
                  <a:avLst/>
                </a:prstGeom>
                <a:gradFill rotWithShape="1">
                  <a:gsLst>
                    <a:gs pos="0">
                      <a:srgbClr val="004747"/>
                    </a:gs>
                    <a:gs pos="100000">
                      <a:srgbClr val="009999"/>
                    </a:gs>
                  </a:gsLst>
                  <a:path path="shape">
                    <a:fillToRect l="50000" t="50000" r="50000" b="50000"/>
                  </a:path>
                </a:gra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8" name="Group 10"/>
                <p:cNvGrpSpPr/>
                <p:nvPr/>
              </p:nvGrpSpPr>
              <p:grpSpPr bwMode="auto">
                <a:xfrm>
                  <a:off x="144" y="0"/>
                  <a:ext cx="768" cy="1488"/>
                  <a:chOff x="0" y="0"/>
                  <a:chExt cx="1064" cy="2256"/>
                </a:xfrm>
              </p:grpSpPr>
              <p:grpSp>
                <p:nvGrpSpPr>
                  <p:cNvPr id="9" name="Group 11"/>
                  <p:cNvGrpSpPr/>
                  <p:nvPr/>
                </p:nvGrpSpPr>
                <p:grpSpPr bwMode="auto">
                  <a:xfrm>
                    <a:off x="0" y="0"/>
                    <a:ext cx="1064" cy="2256"/>
                    <a:chOff x="0" y="0"/>
                    <a:chExt cx="1064" cy="2256"/>
                  </a:xfrm>
                </p:grpSpPr>
                <p:sp>
                  <p:nvSpPr>
                    <p:cNvPr id="90124" name="Freeform 14"/>
                    <p:cNvSpPr/>
                    <p:nvPr/>
                  </p:nvSpPr>
                  <p:spPr bwMode="auto">
                    <a:xfrm>
                      <a:off x="529" y="2064"/>
                      <a:ext cx="384" cy="192"/>
                    </a:xfrm>
                    <a:custGeom>
                      <a:avLst/>
                      <a:gdLst>
                        <a:gd name="T0" fmla="*/ 72 w 824"/>
                        <a:gd name="T1" fmla="*/ 64 h 352"/>
                        <a:gd name="T2" fmla="*/ 24 w 824"/>
                        <a:gd name="T3" fmla="*/ 112 h 352"/>
                        <a:gd name="T4" fmla="*/ 24 w 824"/>
                        <a:gd name="T5" fmla="*/ 208 h 352"/>
                        <a:gd name="T6" fmla="*/ 168 w 824"/>
                        <a:gd name="T7" fmla="*/ 256 h 352"/>
                        <a:gd name="T8" fmla="*/ 264 w 824"/>
                        <a:gd name="T9" fmla="*/ 256 h 352"/>
                        <a:gd name="T10" fmla="*/ 312 w 824"/>
                        <a:gd name="T11" fmla="*/ 208 h 352"/>
                        <a:gd name="T12" fmla="*/ 408 w 824"/>
                        <a:gd name="T13" fmla="*/ 304 h 352"/>
                        <a:gd name="T14" fmla="*/ 600 w 824"/>
                        <a:gd name="T15" fmla="*/ 352 h 352"/>
                        <a:gd name="T16" fmla="*/ 792 w 824"/>
                        <a:gd name="T17" fmla="*/ 304 h 352"/>
                        <a:gd name="T18" fmla="*/ 792 w 824"/>
                        <a:gd name="T19" fmla="*/ 112 h 352"/>
                        <a:gd name="T20" fmla="*/ 600 w 824"/>
                        <a:gd name="T21" fmla="*/ 64 h 352"/>
                        <a:gd name="T22" fmla="*/ 360 w 824"/>
                        <a:gd name="T23" fmla="*/ 64 h 352"/>
                        <a:gd name="T24" fmla="*/ 216 w 824"/>
                        <a:gd name="T25" fmla="*/ 16 h 352"/>
                        <a:gd name="T26" fmla="*/ 72 w 824"/>
                        <a:gd name="T27" fmla="*/ 16 h 352"/>
                        <a:gd name="T28" fmla="*/ 72 w 824"/>
                        <a:gd name="T29" fmla="*/ 112 h 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4"/>
                        <a:gd name="T46" fmla="*/ 0 h 352"/>
                        <a:gd name="T47" fmla="*/ 824 w 824"/>
                        <a:gd name="T48" fmla="*/ 352 h 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4" h="352">
                          <a:moveTo>
                            <a:pt x="72" y="64"/>
                          </a:moveTo>
                          <a:cubicBezTo>
                            <a:pt x="52" y="76"/>
                            <a:pt x="32" y="88"/>
                            <a:pt x="24" y="112"/>
                          </a:cubicBezTo>
                          <a:cubicBezTo>
                            <a:pt x="16" y="136"/>
                            <a:pt x="0" y="184"/>
                            <a:pt x="24" y="208"/>
                          </a:cubicBezTo>
                          <a:cubicBezTo>
                            <a:pt x="48" y="232"/>
                            <a:pt x="128" y="248"/>
                            <a:pt x="168" y="256"/>
                          </a:cubicBezTo>
                          <a:cubicBezTo>
                            <a:pt x="208" y="264"/>
                            <a:pt x="240" y="264"/>
                            <a:pt x="264" y="256"/>
                          </a:cubicBezTo>
                          <a:cubicBezTo>
                            <a:pt x="288" y="248"/>
                            <a:pt x="288" y="200"/>
                            <a:pt x="312" y="208"/>
                          </a:cubicBezTo>
                          <a:cubicBezTo>
                            <a:pt x="336" y="216"/>
                            <a:pt x="360" y="280"/>
                            <a:pt x="408" y="304"/>
                          </a:cubicBezTo>
                          <a:cubicBezTo>
                            <a:pt x="456" y="328"/>
                            <a:pt x="536" y="352"/>
                            <a:pt x="600" y="352"/>
                          </a:cubicBezTo>
                          <a:cubicBezTo>
                            <a:pt x="664" y="352"/>
                            <a:pt x="760" y="344"/>
                            <a:pt x="792" y="304"/>
                          </a:cubicBezTo>
                          <a:cubicBezTo>
                            <a:pt x="824" y="264"/>
                            <a:pt x="824" y="152"/>
                            <a:pt x="792" y="112"/>
                          </a:cubicBezTo>
                          <a:cubicBezTo>
                            <a:pt x="760" y="72"/>
                            <a:pt x="672" y="72"/>
                            <a:pt x="600" y="64"/>
                          </a:cubicBezTo>
                          <a:cubicBezTo>
                            <a:pt x="528" y="56"/>
                            <a:pt x="424" y="72"/>
                            <a:pt x="360" y="64"/>
                          </a:cubicBezTo>
                          <a:cubicBezTo>
                            <a:pt x="296" y="56"/>
                            <a:pt x="264" y="24"/>
                            <a:pt x="216" y="16"/>
                          </a:cubicBezTo>
                          <a:cubicBezTo>
                            <a:pt x="168" y="8"/>
                            <a:pt x="96" y="0"/>
                            <a:pt x="72" y="16"/>
                          </a:cubicBezTo>
                          <a:cubicBezTo>
                            <a:pt x="48" y="32"/>
                            <a:pt x="60" y="72"/>
                            <a:pt x="72" y="112"/>
                          </a:cubicBezTo>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25" name="Freeform 15"/>
                    <p:cNvSpPr/>
                    <p:nvPr/>
                  </p:nvSpPr>
                  <p:spPr bwMode="auto">
                    <a:xfrm>
                      <a:off x="3" y="2015"/>
                      <a:ext cx="431" cy="192"/>
                    </a:xfrm>
                    <a:custGeom>
                      <a:avLst/>
                      <a:gdLst>
                        <a:gd name="T0" fmla="*/ 472 w 760"/>
                        <a:gd name="T1" fmla="*/ 16 h 304"/>
                        <a:gd name="T2" fmla="*/ 424 w 760"/>
                        <a:gd name="T3" fmla="*/ 16 h 304"/>
                        <a:gd name="T4" fmla="*/ 424 w 760"/>
                        <a:gd name="T5" fmla="*/ 112 h 304"/>
                        <a:gd name="T6" fmla="*/ 376 w 760"/>
                        <a:gd name="T7" fmla="*/ 160 h 304"/>
                        <a:gd name="T8" fmla="*/ 280 w 760"/>
                        <a:gd name="T9" fmla="*/ 112 h 304"/>
                        <a:gd name="T10" fmla="*/ 136 w 760"/>
                        <a:gd name="T11" fmla="*/ 64 h 304"/>
                        <a:gd name="T12" fmla="*/ 40 w 760"/>
                        <a:gd name="T13" fmla="*/ 112 h 304"/>
                        <a:gd name="T14" fmla="*/ 40 w 760"/>
                        <a:gd name="T15" fmla="*/ 256 h 304"/>
                        <a:gd name="T16" fmla="*/ 280 w 760"/>
                        <a:gd name="T17" fmla="*/ 304 h 304"/>
                        <a:gd name="T18" fmla="*/ 376 w 760"/>
                        <a:gd name="T19" fmla="*/ 256 h 304"/>
                        <a:gd name="T20" fmla="*/ 424 w 760"/>
                        <a:gd name="T21" fmla="*/ 304 h 304"/>
                        <a:gd name="T22" fmla="*/ 712 w 760"/>
                        <a:gd name="T23" fmla="*/ 256 h 304"/>
                        <a:gd name="T24" fmla="*/ 712 w 760"/>
                        <a:gd name="T25" fmla="*/ 64 h 304"/>
                        <a:gd name="T26" fmla="*/ 568 w 760"/>
                        <a:gd name="T27" fmla="*/ 64 h 304"/>
                        <a:gd name="T28" fmla="*/ 472 w 760"/>
                        <a:gd name="T29" fmla="*/ 16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0"/>
                        <a:gd name="T46" fmla="*/ 0 h 304"/>
                        <a:gd name="T47" fmla="*/ 760 w 760"/>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0" h="304">
                          <a:moveTo>
                            <a:pt x="472" y="16"/>
                          </a:moveTo>
                          <a:cubicBezTo>
                            <a:pt x="448" y="8"/>
                            <a:pt x="432" y="0"/>
                            <a:pt x="424" y="16"/>
                          </a:cubicBezTo>
                          <a:cubicBezTo>
                            <a:pt x="416" y="32"/>
                            <a:pt x="432" y="88"/>
                            <a:pt x="424" y="112"/>
                          </a:cubicBezTo>
                          <a:cubicBezTo>
                            <a:pt x="416" y="136"/>
                            <a:pt x="400" y="160"/>
                            <a:pt x="376" y="160"/>
                          </a:cubicBezTo>
                          <a:cubicBezTo>
                            <a:pt x="352" y="160"/>
                            <a:pt x="320" y="128"/>
                            <a:pt x="280" y="112"/>
                          </a:cubicBezTo>
                          <a:cubicBezTo>
                            <a:pt x="240" y="96"/>
                            <a:pt x="176" y="64"/>
                            <a:pt x="136" y="64"/>
                          </a:cubicBezTo>
                          <a:cubicBezTo>
                            <a:pt x="96" y="64"/>
                            <a:pt x="56" y="80"/>
                            <a:pt x="40" y="112"/>
                          </a:cubicBezTo>
                          <a:cubicBezTo>
                            <a:pt x="24" y="144"/>
                            <a:pt x="0" y="224"/>
                            <a:pt x="40" y="256"/>
                          </a:cubicBezTo>
                          <a:cubicBezTo>
                            <a:pt x="80" y="288"/>
                            <a:pt x="224" y="304"/>
                            <a:pt x="280" y="304"/>
                          </a:cubicBezTo>
                          <a:cubicBezTo>
                            <a:pt x="336" y="304"/>
                            <a:pt x="352" y="256"/>
                            <a:pt x="376" y="256"/>
                          </a:cubicBezTo>
                          <a:cubicBezTo>
                            <a:pt x="400" y="256"/>
                            <a:pt x="368" y="304"/>
                            <a:pt x="424" y="304"/>
                          </a:cubicBezTo>
                          <a:cubicBezTo>
                            <a:pt x="480" y="304"/>
                            <a:pt x="664" y="296"/>
                            <a:pt x="712" y="256"/>
                          </a:cubicBezTo>
                          <a:cubicBezTo>
                            <a:pt x="760" y="216"/>
                            <a:pt x="736" y="96"/>
                            <a:pt x="712" y="64"/>
                          </a:cubicBezTo>
                          <a:cubicBezTo>
                            <a:pt x="688" y="32"/>
                            <a:pt x="608" y="72"/>
                            <a:pt x="568" y="64"/>
                          </a:cubicBezTo>
                          <a:cubicBezTo>
                            <a:pt x="528" y="56"/>
                            <a:pt x="496" y="24"/>
                            <a:pt x="472" y="16"/>
                          </a:cubicBezTo>
                          <a:close/>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10" name="Group 14"/>
                    <p:cNvGrpSpPr/>
                    <p:nvPr/>
                  </p:nvGrpSpPr>
                  <p:grpSpPr bwMode="auto">
                    <a:xfrm>
                      <a:off x="24" y="0"/>
                      <a:ext cx="1040" cy="2136"/>
                      <a:chOff x="0" y="0"/>
                      <a:chExt cx="1040" cy="2136"/>
                    </a:xfrm>
                  </p:grpSpPr>
                  <p:sp>
                    <p:nvSpPr>
                      <p:cNvPr id="90127" name="Freeform 17"/>
                      <p:cNvSpPr/>
                      <p:nvPr/>
                    </p:nvSpPr>
                    <p:spPr bwMode="auto">
                      <a:xfrm>
                        <a:off x="838" y="1"/>
                        <a:ext cx="200" cy="254"/>
                      </a:xfrm>
                      <a:custGeom>
                        <a:avLst/>
                        <a:gdLst>
                          <a:gd name="T0" fmla="*/ 56 w 552"/>
                          <a:gd name="T1" fmla="*/ 784 h 840"/>
                          <a:gd name="T2" fmla="*/ 104 w 552"/>
                          <a:gd name="T3" fmla="*/ 640 h 840"/>
                          <a:gd name="T4" fmla="*/ 56 w 552"/>
                          <a:gd name="T5" fmla="*/ 592 h 840"/>
                          <a:gd name="T6" fmla="*/ 8 w 552"/>
                          <a:gd name="T7" fmla="*/ 496 h 840"/>
                          <a:gd name="T8" fmla="*/ 104 w 552"/>
                          <a:gd name="T9" fmla="*/ 304 h 840"/>
                          <a:gd name="T10" fmla="*/ 248 w 552"/>
                          <a:gd name="T11" fmla="*/ 304 h 840"/>
                          <a:gd name="T12" fmla="*/ 296 w 552"/>
                          <a:gd name="T13" fmla="*/ 64 h 840"/>
                          <a:gd name="T14" fmla="*/ 392 w 552"/>
                          <a:gd name="T15" fmla="*/ 16 h 840"/>
                          <a:gd name="T16" fmla="*/ 440 w 552"/>
                          <a:gd name="T17" fmla="*/ 160 h 840"/>
                          <a:gd name="T18" fmla="*/ 392 w 552"/>
                          <a:gd name="T19" fmla="*/ 352 h 840"/>
                          <a:gd name="T20" fmla="*/ 488 w 552"/>
                          <a:gd name="T21" fmla="*/ 352 h 840"/>
                          <a:gd name="T22" fmla="*/ 536 w 552"/>
                          <a:gd name="T23" fmla="*/ 448 h 840"/>
                          <a:gd name="T24" fmla="*/ 536 w 552"/>
                          <a:gd name="T25" fmla="*/ 544 h 840"/>
                          <a:gd name="T26" fmla="*/ 440 w 552"/>
                          <a:gd name="T27" fmla="*/ 688 h 840"/>
                          <a:gd name="T28" fmla="*/ 296 w 552"/>
                          <a:gd name="T29" fmla="*/ 736 h 840"/>
                          <a:gd name="T30" fmla="*/ 248 w 552"/>
                          <a:gd name="T31" fmla="*/ 832 h 840"/>
                          <a:gd name="T32" fmla="*/ 56 w 552"/>
                          <a:gd name="T33" fmla="*/ 784 h 8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840"/>
                          <a:gd name="T53" fmla="*/ 552 w 552"/>
                          <a:gd name="T54" fmla="*/ 840 h 8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840">
                            <a:moveTo>
                              <a:pt x="56" y="784"/>
                            </a:moveTo>
                            <a:cubicBezTo>
                              <a:pt x="32" y="752"/>
                              <a:pt x="104" y="672"/>
                              <a:pt x="104" y="640"/>
                            </a:cubicBezTo>
                            <a:cubicBezTo>
                              <a:pt x="104" y="608"/>
                              <a:pt x="72" y="616"/>
                              <a:pt x="56" y="592"/>
                            </a:cubicBezTo>
                            <a:cubicBezTo>
                              <a:pt x="40" y="568"/>
                              <a:pt x="0" y="544"/>
                              <a:pt x="8" y="496"/>
                            </a:cubicBezTo>
                            <a:cubicBezTo>
                              <a:pt x="16" y="448"/>
                              <a:pt x="64" y="336"/>
                              <a:pt x="104" y="304"/>
                            </a:cubicBezTo>
                            <a:cubicBezTo>
                              <a:pt x="144" y="272"/>
                              <a:pt x="216" y="344"/>
                              <a:pt x="248" y="304"/>
                            </a:cubicBezTo>
                            <a:cubicBezTo>
                              <a:pt x="280" y="264"/>
                              <a:pt x="272" y="112"/>
                              <a:pt x="296" y="64"/>
                            </a:cubicBezTo>
                            <a:cubicBezTo>
                              <a:pt x="320" y="16"/>
                              <a:pt x="368" y="0"/>
                              <a:pt x="392" y="16"/>
                            </a:cubicBezTo>
                            <a:cubicBezTo>
                              <a:pt x="416" y="32"/>
                              <a:pt x="440" y="104"/>
                              <a:pt x="440" y="160"/>
                            </a:cubicBezTo>
                            <a:cubicBezTo>
                              <a:pt x="440" y="216"/>
                              <a:pt x="384" y="320"/>
                              <a:pt x="392" y="352"/>
                            </a:cubicBezTo>
                            <a:cubicBezTo>
                              <a:pt x="400" y="384"/>
                              <a:pt x="464" y="336"/>
                              <a:pt x="488" y="352"/>
                            </a:cubicBezTo>
                            <a:cubicBezTo>
                              <a:pt x="512" y="368"/>
                              <a:pt x="528" y="416"/>
                              <a:pt x="536" y="448"/>
                            </a:cubicBezTo>
                            <a:cubicBezTo>
                              <a:pt x="544" y="480"/>
                              <a:pt x="552" y="504"/>
                              <a:pt x="536" y="544"/>
                            </a:cubicBezTo>
                            <a:cubicBezTo>
                              <a:pt x="520" y="584"/>
                              <a:pt x="480" y="656"/>
                              <a:pt x="440" y="688"/>
                            </a:cubicBezTo>
                            <a:cubicBezTo>
                              <a:pt x="400" y="720"/>
                              <a:pt x="328" y="712"/>
                              <a:pt x="296" y="736"/>
                            </a:cubicBezTo>
                            <a:cubicBezTo>
                              <a:pt x="264" y="760"/>
                              <a:pt x="288" y="824"/>
                              <a:pt x="248" y="832"/>
                            </a:cubicBezTo>
                            <a:cubicBezTo>
                              <a:pt x="208" y="840"/>
                              <a:pt x="80" y="816"/>
                              <a:pt x="56" y="784"/>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11" name="Group 16"/>
                      <p:cNvGrpSpPr/>
                      <p:nvPr/>
                    </p:nvGrpSpPr>
                    <p:grpSpPr bwMode="auto">
                      <a:xfrm>
                        <a:off x="0" y="192"/>
                        <a:ext cx="944" cy="1944"/>
                        <a:chOff x="0" y="0"/>
                        <a:chExt cx="944" cy="1944"/>
                      </a:xfrm>
                    </p:grpSpPr>
                    <p:sp>
                      <p:nvSpPr>
                        <p:cNvPr id="90129" name="Freeform 19"/>
                        <p:cNvSpPr/>
                        <p:nvPr/>
                      </p:nvSpPr>
                      <p:spPr bwMode="auto">
                        <a:xfrm>
                          <a:off x="576" y="1"/>
                          <a:ext cx="333" cy="602"/>
                        </a:xfrm>
                        <a:custGeom>
                          <a:avLst/>
                          <a:gdLst>
                            <a:gd name="T0" fmla="*/ 216 w 368"/>
                            <a:gd name="T1" fmla="*/ 48 h 600"/>
                            <a:gd name="T2" fmla="*/ 120 w 368"/>
                            <a:gd name="T3" fmla="*/ 192 h 600"/>
                            <a:gd name="T4" fmla="*/ 24 w 368"/>
                            <a:gd name="T5" fmla="*/ 384 h 600"/>
                            <a:gd name="T6" fmla="*/ 24 w 368"/>
                            <a:gd name="T7" fmla="*/ 576 h 600"/>
                            <a:gd name="T8" fmla="*/ 168 w 368"/>
                            <a:gd name="T9" fmla="*/ 528 h 600"/>
                            <a:gd name="T10" fmla="*/ 264 w 368"/>
                            <a:gd name="T11" fmla="*/ 240 h 600"/>
                            <a:gd name="T12" fmla="*/ 360 w 368"/>
                            <a:gd name="T13" fmla="*/ 48 h 600"/>
                            <a:gd name="T14" fmla="*/ 312 w 368"/>
                            <a:gd name="T15" fmla="*/ 48 h 600"/>
                            <a:gd name="T16" fmla="*/ 264 w 368"/>
                            <a:gd name="T17" fmla="*/ 0 h 600"/>
                            <a:gd name="T18" fmla="*/ 216 w 368"/>
                            <a:gd name="T19" fmla="*/ 48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600"/>
                            <a:gd name="T32" fmla="*/ 368 w 368"/>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600">
                              <a:moveTo>
                                <a:pt x="216" y="48"/>
                              </a:moveTo>
                              <a:cubicBezTo>
                                <a:pt x="192" y="80"/>
                                <a:pt x="152" y="136"/>
                                <a:pt x="120" y="192"/>
                              </a:cubicBezTo>
                              <a:cubicBezTo>
                                <a:pt x="88" y="248"/>
                                <a:pt x="40" y="320"/>
                                <a:pt x="24" y="384"/>
                              </a:cubicBezTo>
                              <a:cubicBezTo>
                                <a:pt x="8" y="448"/>
                                <a:pt x="0" y="552"/>
                                <a:pt x="24" y="576"/>
                              </a:cubicBezTo>
                              <a:cubicBezTo>
                                <a:pt x="48" y="600"/>
                                <a:pt x="128" y="584"/>
                                <a:pt x="168" y="528"/>
                              </a:cubicBezTo>
                              <a:cubicBezTo>
                                <a:pt x="208" y="472"/>
                                <a:pt x="232" y="320"/>
                                <a:pt x="264" y="240"/>
                              </a:cubicBezTo>
                              <a:cubicBezTo>
                                <a:pt x="296" y="160"/>
                                <a:pt x="352" y="80"/>
                                <a:pt x="360" y="48"/>
                              </a:cubicBezTo>
                              <a:cubicBezTo>
                                <a:pt x="368" y="16"/>
                                <a:pt x="328" y="56"/>
                                <a:pt x="312" y="48"/>
                              </a:cubicBezTo>
                              <a:cubicBezTo>
                                <a:pt x="296" y="40"/>
                                <a:pt x="280" y="0"/>
                                <a:pt x="264" y="0"/>
                              </a:cubicBezTo>
                              <a:cubicBezTo>
                                <a:pt x="248" y="0"/>
                                <a:pt x="240" y="16"/>
                                <a:pt x="216" y="48"/>
                              </a:cubicBezTo>
                              <a:close/>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30" name="Freeform 20"/>
                        <p:cNvSpPr/>
                        <p:nvPr/>
                      </p:nvSpPr>
                      <p:spPr bwMode="auto">
                        <a:xfrm>
                          <a:off x="2" y="321"/>
                          <a:ext cx="621" cy="807"/>
                        </a:xfrm>
                        <a:custGeom>
                          <a:avLst/>
                          <a:gdLst>
                            <a:gd name="T0" fmla="*/ 312 w 624"/>
                            <a:gd name="T1" fmla="*/ 112 h 808"/>
                            <a:gd name="T2" fmla="*/ 264 w 624"/>
                            <a:gd name="T3" fmla="*/ 112 h 808"/>
                            <a:gd name="T4" fmla="*/ 216 w 624"/>
                            <a:gd name="T5" fmla="*/ 160 h 808"/>
                            <a:gd name="T6" fmla="*/ 168 w 624"/>
                            <a:gd name="T7" fmla="*/ 160 h 808"/>
                            <a:gd name="T8" fmla="*/ 120 w 624"/>
                            <a:gd name="T9" fmla="*/ 208 h 808"/>
                            <a:gd name="T10" fmla="*/ 72 w 624"/>
                            <a:gd name="T11" fmla="*/ 352 h 808"/>
                            <a:gd name="T12" fmla="*/ 24 w 624"/>
                            <a:gd name="T13" fmla="*/ 736 h 808"/>
                            <a:gd name="T14" fmla="*/ 24 w 624"/>
                            <a:gd name="T15" fmla="*/ 784 h 808"/>
                            <a:gd name="T16" fmla="*/ 168 w 624"/>
                            <a:gd name="T17" fmla="*/ 784 h 808"/>
                            <a:gd name="T18" fmla="*/ 168 w 624"/>
                            <a:gd name="T19" fmla="*/ 736 h 808"/>
                            <a:gd name="T20" fmla="*/ 168 w 624"/>
                            <a:gd name="T21" fmla="*/ 496 h 808"/>
                            <a:gd name="T22" fmla="*/ 216 w 624"/>
                            <a:gd name="T23" fmla="*/ 208 h 808"/>
                            <a:gd name="T24" fmla="*/ 168 w 624"/>
                            <a:gd name="T25" fmla="*/ 160 h 808"/>
                            <a:gd name="T26" fmla="*/ 264 w 624"/>
                            <a:gd name="T27" fmla="*/ 208 h 808"/>
                            <a:gd name="T28" fmla="*/ 312 w 624"/>
                            <a:gd name="T29" fmla="*/ 304 h 808"/>
                            <a:gd name="T30" fmla="*/ 552 w 624"/>
                            <a:gd name="T31" fmla="*/ 304 h 808"/>
                            <a:gd name="T32" fmla="*/ 600 w 624"/>
                            <a:gd name="T33" fmla="*/ 208 h 808"/>
                            <a:gd name="T34" fmla="*/ 600 w 624"/>
                            <a:gd name="T35" fmla="*/ 16 h 808"/>
                            <a:gd name="T36" fmla="*/ 456 w 624"/>
                            <a:gd name="T37" fmla="*/ 112 h 808"/>
                            <a:gd name="T38" fmla="*/ 264 w 624"/>
                            <a:gd name="T39" fmla="*/ 112 h 8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4"/>
                            <a:gd name="T61" fmla="*/ 0 h 808"/>
                            <a:gd name="T62" fmla="*/ 624 w 624"/>
                            <a:gd name="T63" fmla="*/ 808 h 8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4" h="808">
                              <a:moveTo>
                                <a:pt x="312" y="112"/>
                              </a:moveTo>
                              <a:cubicBezTo>
                                <a:pt x="296" y="108"/>
                                <a:pt x="280" y="104"/>
                                <a:pt x="264" y="112"/>
                              </a:cubicBezTo>
                              <a:cubicBezTo>
                                <a:pt x="248" y="120"/>
                                <a:pt x="232" y="152"/>
                                <a:pt x="216" y="160"/>
                              </a:cubicBezTo>
                              <a:cubicBezTo>
                                <a:pt x="200" y="168"/>
                                <a:pt x="184" y="152"/>
                                <a:pt x="168" y="160"/>
                              </a:cubicBezTo>
                              <a:cubicBezTo>
                                <a:pt x="152" y="168"/>
                                <a:pt x="136" y="176"/>
                                <a:pt x="120" y="208"/>
                              </a:cubicBezTo>
                              <a:cubicBezTo>
                                <a:pt x="104" y="240"/>
                                <a:pt x="88" y="264"/>
                                <a:pt x="72" y="352"/>
                              </a:cubicBezTo>
                              <a:cubicBezTo>
                                <a:pt x="56" y="440"/>
                                <a:pt x="32" y="664"/>
                                <a:pt x="24" y="736"/>
                              </a:cubicBezTo>
                              <a:cubicBezTo>
                                <a:pt x="16" y="808"/>
                                <a:pt x="0" y="776"/>
                                <a:pt x="24" y="784"/>
                              </a:cubicBezTo>
                              <a:cubicBezTo>
                                <a:pt x="48" y="792"/>
                                <a:pt x="144" y="792"/>
                                <a:pt x="168" y="784"/>
                              </a:cubicBezTo>
                              <a:cubicBezTo>
                                <a:pt x="192" y="776"/>
                                <a:pt x="168" y="784"/>
                                <a:pt x="168" y="736"/>
                              </a:cubicBezTo>
                              <a:cubicBezTo>
                                <a:pt x="168" y="688"/>
                                <a:pt x="160" y="584"/>
                                <a:pt x="168" y="496"/>
                              </a:cubicBezTo>
                              <a:cubicBezTo>
                                <a:pt x="176" y="408"/>
                                <a:pt x="216" y="264"/>
                                <a:pt x="216" y="208"/>
                              </a:cubicBezTo>
                              <a:cubicBezTo>
                                <a:pt x="216" y="152"/>
                                <a:pt x="160" y="160"/>
                                <a:pt x="168" y="160"/>
                              </a:cubicBezTo>
                              <a:cubicBezTo>
                                <a:pt x="176" y="160"/>
                                <a:pt x="240" y="184"/>
                                <a:pt x="264" y="208"/>
                              </a:cubicBezTo>
                              <a:cubicBezTo>
                                <a:pt x="288" y="232"/>
                                <a:pt x="264" y="288"/>
                                <a:pt x="312" y="304"/>
                              </a:cubicBezTo>
                              <a:cubicBezTo>
                                <a:pt x="360" y="320"/>
                                <a:pt x="504" y="320"/>
                                <a:pt x="552" y="304"/>
                              </a:cubicBezTo>
                              <a:cubicBezTo>
                                <a:pt x="600" y="288"/>
                                <a:pt x="592" y="256"/>
                                <a:pt x="600" y="208"/>
                              </a:cubicBezTo>
                              <a:cubicBezTo>
                                <a:pt x="608" y="160"/>
                                <a:pt x="624" y="32"/>
                                <a:pt x="600" y="16"/>
                              </a:cubicBezTo>
                              <a:cubicBezTo>
                                <a:pt x="576" y="0"/>
                                <a:pt x="512" y="96"/>
                                <a:pt x="456" y="112"/>
                              </a:cubicBezTo>
                              <a:cubicBezTo>
                                <a:pt x="400" y="128"/>
                                <a:pt x="332" y="120"/>
                                <a:pt x="264" y="112"/>
                              </a:cubicBezTo>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31" name="Freeform 21"/>
                        <p:cNvSpPr/>
                        <p:nvPr/>
                      </p:nvSpPr>
                      <p:spPr bwMode="auto">
                        <a:xfrm>
                          <a:off x="60" y="329"/>
                          <a:ext cx="744" cy="1617"/>
                        </a:xfrm>
                        <a:custGeom>
                          <a:avLst/>
                          <a:gdLst>
                            <a:gd name="T0" fmla="*/ 112 w 752"/>
                            <a:gd name="T1" fmla="*/ 152 h 1616"/>
                            <a:gd name="T2" fmla="*/ 160 w 752"/>
                            <a:gd name="T3" fmla="*/ 200 h 1616"/>
                            <a:gd name="T4" fmla="*/ 112 w 752"/>
                            <a:gd name="T5" fmla="*/ 392 h 1616"/>
                            <a:gd name="T6" fmla="*/ 112 w 752"/>
                            <a:gd name="T7" fmla="*/ 776 h 1616"/>
                            <a:gd name="T8" fmla="*/ 16 w 752"/>
                            <a:gd name="T9" fmla="*/ 776 h 1616"/>
                            <a:gd name="T10" fmla="*/ 16 w 752"/>
                            <a:gd name="T11" fmla="*/ 968 h 1616"/>
                            <a:gd name="T12" fmla="*/ 16 w 752"/>
                            <a:gd name="T13" fmla="*/ 1160 h 1616"/>
                            <a:gd name="T14" fmla="*/ 64 w 752"/>
                            <a:gd name="T15" fmla="*/ 1400 h 1616"/>
                            <a:gd name="T16" fmla="*/ 64 w 752"/>
                            <a:gd name="T17" fmla="*/ 1544 h 1616"/>
                            <a:gd name="T18" fmla="*/ 256 w 752"/>
                            <a:gd name="T19" fmla="*/ 1592 h 1616"/>
                            <a:gd name="T20" fmla="*/ 352 w 752"/>
                            <a:gd name="T21" fmla="*/ 1544 h 1616"/>
                            <a:gd name="T22" fmla="*/ 352 w 752"/>
                            <a:gd name="T23" fmla="*/ 1304 h 1616"/>
                            <a:gd name="T24" fmla="*/ 352 w 752"/>
                            <a:gd name="T25" fmla="*/ 1064 h 1616"/>
                            <a:gd name="T26" fmla="*/ 400 w 752"/>
                            <a:gd name="T27" fmla="*/ 968 h 1616"/>
                            <a:gd name="T28" fmla="*/ 448 w 752"/>
                            <a:gd name="T29" fmla="*/ 1448 h 1616"/>
                            <a:gd name="T30" fmla="*/ 496 w 752"/>
                            <a:gd name="T31" fmla="*/ 1592 h 1616"/>
                            <a:gd name="T32" fmla="*/ 640 w 752"/>
                            <a:gd name="T33" fmla="*/ 1592 h 1616"/>
                            <a:gd name="T34" fmla="*/ 736 w 752"/>
                            <a:gd name="T35" fmla="*/ 1544 h 1616"/>
                            <a:gd name="T36" fmla="*/ 736 w 752"/>
                            <a:gd name="T37" fmla="*/ 1208 h 1616"/>
                            <a:gd name="T38" fmla="*/ 736 w 752"/>
                            <a:gd name="T39" fmla="*/ 1064 h 1616"/>
                            <a:gd name="T40" fmla="*/ 688 w 752"/>
                            <a:gd name="T41" fmla="*/ 632 h 1616"/>
                            <a:gd name="T42" fmla="*/ 688 w 752"/>
                            <a:gd name="T43" fmla="*/ 296 h 1616"/>
                            <a:gd name="T44" fmla="*/ 736 w 752"/>
                            <a:gd name="T45" fmla="*/ 200 h 1616"/>
                            <a:gd name="T46" fmla="*/ 688 w 752"/>
                            <a:gd name="T47" fmla="*/ 152 h 1616"/>
                            <a:gd name="T48" fmla="*/ 640 w 752"/>
                            <a:gd name="T49" fmla="*/ 248 h 1616"/>
                            <a:gd name="T50" fmla="*/ 544 w 752"/>
                            <a:gd name="T51" fmla="*/ 248 h 1616"/>
                            <a:gd name="T52" fmla="*/ 544 w 752"/>
                            <a:gd name="T53" fmla="*/ 104 h 1616"/>
                            <a:gd name="T54" fmla="*/ 544 w 752"/>
                            <a:gd name="T55" fmla="*/ 8 h 1616"/>
                            <a:gd name="T56" fmla="*/ 544 w 752"/>
                            <a:gd name="T57" fmla="*/ 56 h 1616"/>
                            <a:gd name="T58" fmla="*/ 496 w 752"/>
                            <a:gd name="T59" fmla="*/ 56 h 1616"/>
                            <a:gd name="T60" fmla="*/ 496 w 752"/>
                            <a:gd name="T61" fmla="*/ 200 h 1616"/>
                            <a:gd name="T62" fmla="*/ 496 w 752"/>
                            <a:gd name="T63" fmla="*/ 296 h 1616"/>
                            <a:gd name="T64" fmla="*/ 400 w 752"/>
                            <a:gd name="T65" fmla="*/ 296 h 1616"/>
                            <a:gd name="T66" fmla="*/ 352 w 752"/>
                            <a:gd name="T67" fmla="*/ 296 h 1616"/>
                            <a:gd name="T68" fmla="*/ 256 w 752"/>
                            <a:gd name="T69" fmla="*/ 296 h 1616"/>
                            <a:gd name="T70" fmla="*/ 208 w 752"/>
                            <a:gd name="T71" fmla="*/ 104 h 1616"/>
                            <a:gd name="T72" fmla="*/ 112 w 752"/>
                            <a:gd name="T73" fmla="*/ 152 h 1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2"/>
                            <a:gd name="T112" fmla="*/ 0 h 1616"/>
                            <a:gd name="T113" fmla="*/ 752 w 752"/>
                            <a:gd name="T114" fmla="*/ 1616 h 1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2" h="1616">
                              <a:moveTo>
                                <a:pt x="112" y="152"/>
                              </a:moveTo>
                              <a:cubicBezTo>
                                <a:pt x="104" y="168"/>
                                <a:pt x="160" y="160"/>
                                <a:pt x="160" y="200"/>
                              </a:cubicBezTo>
                              <a:cubicBezTo>
                                <a:pt x="160" y="240"/>
                                <a:pt x="120" y="296"/>
                                <a:pt x="112" y="392"/>
                              </a:cubicBezTo>
                              <a:cubicBezTo>
                                <a:pt x="104" y="488"/>
                                <a:pt x="128" y="712"/>
                                <a:pt x="112" y="776"/>
                              </a:cubicBezTo>
                              <a:cubicBezTo>
                                <a:pt x="96" y="840"/>
                                <a:pt x="32" y="744"/>
                                <a:pt x="16" y="776"/>
                              </a:cubicBezTo>
                              <a:cubicBezTo>
                                <a:pt x="0" y="808"/>
                                <a:pt x="16" y="904"/>
                                <a:pt x="16" y="968"/>
                              </a:cubicBezTo>
                              <a:cubicBezTo>
                                <a:pt x="16" y="1032"/>
                                <a:pt x="8" y="1088"/>
                                <a:pt x="16" y="1160"/>
                              </a:cubicBezTo>
                              <a:cubicBezTo>
                                <a:pt x="24" y="1232"/>
                                <a:pt x="56" y="1336"/>
                                <a:pt x="64" y="1400"/>
                              </a:cubicBezTo>
                              <a:cubicBezTo>
                                <a:pt x="72" y="1464"/>
                                <a:pt x="32" y="1512"/>
                                <a:pt x="64" y="1544"/>
                              </a:cubicBezTo>
                              <a:cubicBezTo>
                                <a:pt x="96" y="1576"/>
                                <a:pt x="208" y="1592"/>
                                <a:pt x="256" y="1592"/>
                              </a:cubicBezTo>
                              <a:cubicBezTo>
                                <a:pt x="304" y="1592"/>
                                <a:pt x="336" y="1592"/>
                                <a:pt x="352" y="1544"/>
                              </a:cubicBezTo>
                              <a:cubicBezTo>
                                <a:pt x="368" y="1496"/>
                                <a:pt x="352" y="1384"/>
                                <a:pt x="352" y="1304"/>
                              </a:cubicBezTo>
                              <a:cubicBezTo>
                                <a:pt x="352" y="1224"/>
                                <a:pt x="344" y="1120"/>
                                <a:pt x="352" y="1064"/>
                              </a:cubicBezTo>
                              <a:cubicBezTo>
                                <a:pt x="360" y="1008"/>
                                <a:pt x="384" y="904"/>
                                <a:pt x="400" y="968"/>
                              </a:cubicBezTo>
                              <a:cubicBezTo>
                                <a:pt x="416" y="1032"/>
                                <a:pt x="432" y="1344"/>
                                <a:pt x="448" y="1448"/>
                              </a:cubicBezTo>
                              <a:cubicBezTo>
                                <a:pt x="464" y="1552"/>
                                <a:pt x="464" y="1568"/>
                                <a:pt x="496" y="1592"/>
                              </a:cubicBezTo>
                              <a:cubicBezTo>
                                <a:pt x="528" y="1616"/>
                                <a:pt x="600" y="1600"/>
                                <a:pt x="640" y="1592"/>
                              </a:cubicBezTo>
                              <a:cubicBezTo>
                                <a:pt x="680" y="1584"/>
                                <a:pt x="720" y="1608"/>
                                <a:pt x="736" y="1544"/>
                              </a:cubicBezTo>
                              <a:cubicBezTo>
                                <a:pt x="752" y="1480"/>
                                <a:pt x="736" y="1288"/>
                                <a:pt x="736" y="1208"/>
                              </a:cubicBezTo>
                              <a:cubicBezTo>
                                <a:pt x="736" y="1128"/>
                                <a:pt x="744" y="1160"/>
                                <a:pt x="736" y="1064"/>
                              </a:cubicBezTo>
                              <a:cubicBezTo>
                                <a:pt x="728" y="968"/>
                                <a:pt x="696" y="760"/>
                                <a:pt x="688" y="632"/>
                              </a:cubicBezTo>
                              <a:cubicBezTo>
                                <a:pt x="680" y="504"/>
                                <a:pt x="680" y="368"/>
                                <a:pt x="688" y="296"/>
                              </a:cubicBezTo>
                              <a:cubicBezTo>
                                <a:pt x="696" y="224"/>
                                <a:pt x="736" y="224"/>
                                <a:pt x="736" y="200"/>
                              </a:cubicBezTo>
                              <a:cubicBezTo>
                                <a:pt x="736" y="176"/>
                                <a:pt x="704" y="144"/>
                                <a:pt x="688" y="152"/>
                              </a:cubicBezTo>
                              <a:cubicBezTo>
                                <a:pt x="672" y="160"/>
                                <a:pt x="664" y="232"/>
                                <a:pt x="640" y="248"/>
                              </a:cubicBezTo>
                              <a:cubicBezTo>
                                <a:pt x="616" y="264"/>
                                <a:pt x="560" y="272"/>
                                <a:pt x="544" y="248"/>
                              </a:cubicBezTo>
                              <a:cubicBezTo>
                                <a:pt x="528" y="224"/>
                                <a:pt x="544" y="144"/>
                                <a:pt x="544" y="104"/>
                              </a:cubicBezTo>
                              <a:cubicBezTo>
                                <a:pt x="544" y="64"/>
                                <a:pt x="544" y="16"/>
                                <a:pt x="544" y="8"/>
                              </a:cubicBezTo>
                              <a:cubicBezTo>
                                <a:pt x="544" y="0"/>
                                <a:pt x="552" y="48"/>
                                <a:pt x="544" y="56"/>
                              </a:cubicBezTo>
                              <a:cubicBezTo>
                                <a:pt x="536" y="64"/>
                                <a:pt x="504" y="32"/>
                                <a:pt x="496" y="56"/>
                              </a:cubicBezTo>
                              <a:cubicBezTo>
                                <a:pt x="488" y="80"/>
                                <a:pt x="496" y="160"/>
                                <a:pt x="496" y="200"/>
                              </a:cubicBezTo>
                              <a:cubicBezTo>
                                <a:pt x="496" y="240"/>
                                <a:pt x="512" y="280"/>
                                <a:pt x="496" y="296"/>
                              </a:cubicBezTo>
                              <a:cubicBezTo>
                                <a:pt x="480" y="312"/>
                                <a:pt x="424" y="296"/>
                                <a:pt x="400" y="296"/>
                              </a:cubicBezTo>
                              <a:cubicBezTo>
                                <a:pt x="376" y="296"/>
                                <a:pt x="376" y="296"/>
                                <a:pt x="352" y="296"/>
                              </a:cubicBezTo>
                              <a:cubicBezTo>
                                <a:pt x="328" y="296"/>
                                <a:pt x="280" y="328"/>
                                <a:pt x="256" y="296"/>
                              </a:cubicBezTo>
                              <a:cubicBezTo>
                                <a:pt x="232" y="264"/>
                                <a:pt x="232" y="128"/>
                                <a:pt x="208" y="104"/>
                              </a:cubicBezTo>
                              <a:cubicBezTo>
                                <a:pt x="184" y="80"/>
                                <a:pt x="120" y="136"/>
                                <a:pt x="112" y="152"/>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32" name="Freeform 22"/>
                        <p:cNvSpPr/>
                        <p:nvPr/>
                      </p:nvSpPr>
                      <p:spPr bwMode="auto">
                        <a:xfrm>
                          <a:off x="36" y="1062"/>
                          <a:ext cx="149" cy="147"/>
                        </a:xfrm>
                        <a:custGeom>
                          <a:avLst/>
                          <a:gdLst>
                            <a:gd name="T0" fmla="*/ 112 w 512"/>
                            <a:gd name="T1" fmla="*/ 56 h 512"/>
                            <a:gd name="T2" fmla="*/ 208 w 512"/>
                            <a:gd name="T3" fmla="*/ 104 h 512"/>
                            <a:gd name="T4" fmla="*/ 352 w 512"/>
                            <a:gd name="T5" fmla="*/ 104 h 512"/>
                            <a:gd name="T6" fmla="*/ 400 w 512"/>
                            <a:gd name="T7" fmla="*/ 104 h 512"/>
                            <a:gd name="T8" fmla="*/ 448 w 512"/>
                            <a:gd name="T9" fmla="*/ 200 h 512"/>
                            <a:gd name="T10" fmla="*/ 496 w 512"/>
                            <a:gd name="T11" fmla="*/ 296 h 512"/>
                            <a:gd name="T12" fmla="*/ 496 w 512"/>
                            <a:gd name="T13" fmla="*/ 392 h 512"/>
                            <a:gd name="T14" fmla="*/ 400 w 512"/>
                            <a:gd name="T15" fmla="*/ 344 h 512"/>
                            <a:gd name="T16" fmla="*/ 352 w 512"/>
                            <a:gd name="T17" fmla="*/ 248 h 512"/>
                            <a:gd name="T18" fmla="*/ 304 w 512"/>
                            <a:gd name="T19" fmla="*/ 440 h 512"/>
                            <a:gd name="T20" fmla="*/ 208 w 512"/>
                            <a:gd name="T21" fmla="*/ 488 h 512"/>
                            <a:gd name="T22" fmla="*/ 16 w 512"/>
                            <a:gd name="T23" fmla="*/ 440 h 512"/>
                            <a:gd name="T24" fmla="*/ 112 w 512"/>
                            <a:gd name="T25" fmla="*/ 56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
                            <a:gd name="T40" fmla="*/ 0 h 512"/>
                            <a:gd name="T41" fmla="*/ 512 w 512"/>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 h="512">
                              <a:moveTo>
                                <a:pt x="112" y="56"/>
                              </a:moveTo>
                              <a:cubicBezTo>
                                <a:pt x="144" y="0"/>
                                <a:pt x="168" y="96"/>
                                <a:pt x="208" y="104"/>
                              </a:cubicBezTo>
                              <a:cubicBezTo>
                                <a:pt x="248" y="112"/>
                                <a:pt x="320" y="104"/>
                                <a:pt x="352" y="104"/>
                              </a:cubicBezTo>
                              <a:cubicBezTo>
                                <a:pt x="384" y="104"/>
                                <a:pt x="384" y="88"/>
                                <a:pt x="400" y="104"/>
                              </a:cubicBezTo>
                              <a:cubicBezTo>
                                <a:pt x="416" y="120"/>
                                <a:pt x="432" y="168"/>
                                <a:pt x="448" y="200"/>
                              </a:cubicBezTo>
                              <a:cubicBezTo>
                                <a:pt x="464" y="232"/>
                                <a:pt x="488" y="264"/>
                                <a:pt x="496" y="296"/>
                              </a:cubicBezTo>
                              <a:cubicBezTo>
                                <a:pt x="504" y="328"/>
                                <a:pt x="512" y="384"/>
                                <a:pt x="496" y="392"/>
                              </a:cubicBezTo>
                              <a:cubicBezTo>
                                <a:pt x="480" y="400"/>
                                <a:pt x="424" y="368"/>
                                <a:pt x="400" y="344"/>
                              </a:cubicBezTo>
                              <a:cubicBezTo>
                                <a:pt x="376" y="320"/>
                                <a:pt x="368" y="232"/>
                                <a:pt x="352" y="248"/>
                              </a:cubicBezTo>
                              <a:cubicBezTo>
                                <a:pt x="336" y="264"/>
                                <a:pt x="328" y="400"/>
                                <a:pt x="304" y="440"/>
                              </a:cubicBezTo>
                              <a:cubicBezTo>
                                <a:pt x="280" y="480"/>
                                <a:pt x="256" y="488"/>
                                <a:pt x="208" y="488"/>
                              </a:cubicBezTo>
                              <a:cubicBezTo>
                                <a:pt x="160" y="488"/>
                                <a:pt x="32" y="512"/>
                                <a:pt x="16" y="440"/>
                              </a:cubicBezTo>
                              <a:cubicBezTo>
                                <a:pt x="0" y="368"/>
                                <a:pt x="80" y="112"/>
                                <a:pt x="112" y="56"/>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grpSp>
              </p:grpSp>
              <p:grpSp>
                <p:nvGrpSpPr>
                  <p:cNvPr id="12" name="Group 21"/>
                  <p:cNvGrpSpPr/>
                  <p:nvPr/>
                </p:nvGrpSpPr>
                <p:grpSpPr bwMode="auto">
                  <a:xfrm>
                    <a:off x="48" y="0"/>
                    <a:ext cx="728" cy="672"/>
                    <a:chOff x="0" y="0"/>
                    <a:chExt cx="920" cy="912"/>
                  </a:xfrm>
                </p:grpSpPr>
                <p:sp>
                  <p:nvSpPr>
                    <p:cNvPr id="90134" name="Freeform 24"/>
                    <p:cNvSpPr/>
                    <p:nvPr/>
                  </p:nvSpPr>
                  <p:spPr bwMode="auto">
                    <a:xfrm>
                      <a:off x="3" y="429"/>
                      <a:ext cx="296" cy="406"/>
                    </a:xfrm>
                    <a:custGeom>
                      <a:avLst/>
                      <a:gdLst>
                        <a:gd name="T0" fmla="*/ 104 w 296"/>
                        <a:gd name="T1" fmla="*/ 0 h 416"/>
                        <a:gd name="T2" fmla="*/ 104 w 296"/>
                        <a:gd name="T3" fmla="*/ 48 h 416"/>
                        <a:gd name="T4" fmla="*/ 8 w 296"/>
                        <a:gd name="T5" fmla="*/ 96 h 416"/>
                        <a:gd name="T6" fmla="*/ 56 w 296"/>
                        <a:gd name="T7" fmla="*/ 144 h 416"/>
                        <a:gd name="T8" fmla="*/ 56 w 296"/>
                        <a:gd name="T9" fmla="*/ 240 h 416"/>
                        <a:gd name="T10" fmla="*/ 152 w 296"/>
                        <a:gd name="T11" fmla="*/ 240 h 416"/>
                        <a:gd name="T12" fmla="*/ 152 w 296"/>
                        <a:gd name="T13" fmla="*/ 336 h 416"/>
                        <a:gd name="T14" fmla="*/ 200 w 296"/>
                        <a:gd name="T15" fmla="*/ 336 h 416"/>
                        <a:gd name="T16" fmla="*/ 200 w 296"/>
                        <a:gd name="T17" fmla="*/ 384 h 416"/>
                        <a:gd name="T18" fmla="*/ 248 w 296"/>
                        <a:gd name="T19" fmla="*/ 384 h 416"/>
                        <a:gd name="T20" fmla="*/ 296 w 296"/>
                        <a:gd name="T21" fmla="*/ 384 h 416"/>
                        <a:gd name="T22" fmla="*/ 248 w 296"/>
                        <a:gd name="T23" fmla="*/ 192 h 416"/>
                        <a:gd name="T24" fmla="*/ 248 w 296"/>
                        <a:gd name="T25" fmla="*/ 96 h 416"/>
                        <a:gd name="T26" fmla="*/ 248 w 296"/>
                        <a:gd name="T27" fmla="*/ 48 h 416"/>
                        <a:gd name="T28" fmla="*/ 104 w 296"/>
                        <a:gd name="T29" fmla="*/ 0 h 4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6"/>
                        <a:gd name="T46" fmla="*/ 0 h 416"/>
                        <a:gd name="T47" fmla="*/ 296 w 296"/>
                        <a:gd name="T48" fmla="*/ 416 h 4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6" h="416">
                          <a:moveTo>
                            <a:pt x="104" y="0"/>
                          </a:moveTo>
                          <a:cubicBezTo>
                            <a:pt x="80" y="0"/>
                            <a:pt x="120" y="32"/>
                            <a:pt x="104" y="48"/>
                          </a:cubicBezTo>
                          <a:cubicBezTo>
                            <a:pt x="88" y="64"/>
                            <a:pt x="16" y="80"/>
                            <a:pt x="8" y="96"/>
                          </a:cubicBezTo>
                          <a:cubicBezTo>
                            <a:pt x="0" y="112"/>
                            <a:pt x="48" y="120"/>
                            <a:pt x="56" y="144"/>
                          </a:cubicBezTo>
                          <a:cubicBezTo>
                            <a:pt x="64" y="168"/>
                            <a:pt x="40" y="224"/>
                            <a:pt x="56" y="240"/>
                          </a:cubicBezTo>
                          <a:cubicBezTo>
                            <a:pt x="72" y="256"/>
                            <a:pt x="136" y="224"/>
                            <a:pt x="152" y="240"/>
                          </a:cubicBezTo>
                          <a:cubicBezTo>
                            <a:pt x="168" y="256"/>
                            <a:pt x="144" y="320"/>
                            <a:pt x="152" y="336"/>
                          </a:cubicBezTo>
                          <a:cubicBezTo>
                            <a:pt x="160" y="352"/>
                            <a:pt x="192" y="328"/>
                            <a:pt x="200" y="336"/>
                          </a:cubicBezTo>
                          <a:cubicBezTo>
                            <a:pt x="208" y="344"/>
                            <a:pt x="192" y="376"/>
                            <a:pt x="200" y="384"/>
                          </a:cubicBezTo>
                          <a:cubicBezTo>
                            <a:pt x="208" y="392"/>
                            <a:pt x="232" y="384"/>
                            <a:pt x="248" y="384"/>
                          </a:cubicBezTo>
                          <a:cubicBezTo>
                            <a:pt x="264" y="384"/>
                            <a:pt x="296" y="416"/>
                            <a:pt x="296" y="384"/>
                          </a:cubicBezTo>
                          <a:cubicBezTo>
                            <a:pt x="296" y="352"/>
                            <a:pt x="256" y="240"/>
                            <a:pt x="248" y="192"/>
                          </a:cubicBezTo>
                          <a:cubicBezTo>
                            <a:pt x="240" y="144"/>
                            <a:pt x="248" y="120"/>
                            <a:pt x="248" y="96"/>
                          </a:cubicBezTo>
                          <a:cubicBezTo>
                            <a:pt x="248" y="72"/>
                            <a:pt x="272" y="64"/>
                            <a:pt x="248" y="48"/>
                          </a:cubicBezTo>
                          <a:cubicBezTo>
                            <a:pt x="224" y="32"/>
                            <a:pt x="128" y="0"/>
                            <a:pt x="104" y="0"/>
                          </a:cubicBezTo>
                          <a:close/>
                        </a:path>
                      </a:pathLst>
                    </a:custGeom>
                    <a:solidFill>
                      <a:srgbClr val="00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13" name="Group 23"/>
                    <p:cNvGrpSpPr/>
                    <p:nvPr/>
                  </p:nvGrpSpPr>
                  <p:grpSpPr bwMode="auto">
                    <a:xfrm>
                      <a:off x="56" y="0"/>
                      <a:ext cx="864" cy="912"/>
                      <a:chOff x="0" y="0"/>
                      <a:chExt cx="864" cy="912"/>
                    </a:xfrm>
                  </p:grpSpPr>
                  <p:grpSp>
                    <p:nvGrpSpPr>
                      <p:cNvPr id="14" name="Group 24"/>
                      <p:cNvGrpSpPr/>
                      <p:nvPr/>
                    </p:nvGrpSpPr>
                    <p:grpSpPr bwMode="auto">
                      <a:xfrm>
                        <a:off x="96" y="384"/>
                        <a:ext cx="672" cy="528"/>
                        <a:chOff x="0" y="0"/>
                        <a:chExt cx="672" cy="528"/>
                      </a:xfrm>
                    </p:grpSpPr>
                    <p:sp>
                      <p:nvSpPr>
                        <p:cNvPr id="90137" name="Freeform 27"/>
                        <p:cNvSpPr/>
                        <p:nvPr/>
                      </p:nvSpPr>
                      <p:spPr bwMode="auto">
                        <a:xfrm>
                          <a:off x="-72" y="-216"/>
                          <a:ext cx="747" cy="595"/>
                        </a:xfrm>
                        <a:custGeom>
                          <a:avLst/>
                          <a:gdLst>
                            <a:gd name="T0" fmla="*/ 144 w 736"/>
                            <a:gd name="T1" fmla="*/ 56 h 512"/>
                            <a:gd name="T2" fmla="*/ 144 w 736"/>
                            <a:gd name="T3" fmla="*/ 104 h 512"/>
                            <a:gd name="T4" fmla="*/ 96 w 736"/>
                            <a:gd name="T5" fmla="*/ 104 h 512"/>
                            <a:gd name="T6" fmla="*/ 48 w 736"/>
                            <a:gd name="T7" fmla="*/ 104 h 512"/>
                            <a:gd name="T8" fmla="*/ 0 w 736"/>
                            <a:gd name="T9" fmla="*/ 152 h 512"/>
                            <a:gd name="T10" fmla="*/ 48 w 736"/>
                            <a:gd name="T11" fmla="*/ 200 h 512"/>
                            <a:gd name="T12" fmla="*/ 96 w 736"/>
                            <a:gd name="T13" fmla="*/ 200 h 512"/>
                            <a:gd name="T14" fmla="*/ 48 w 736"/>
                            <a:gd name="T15" fmla="*/ 200 h 512"/>
                            <a:gd name="T16" fmla="*/ 96 w 736"/>
                            <a:gd name="T17" fmla="*/ 344 h 512"/>
                            <a:gd name="T18" fmla="*/ 336 w 736"/>
                            <a:gd name="T19" fmla="*/ 488 h 512"/>
                            <a:gd name="T20" fmla="*/ 480 w 736"/>
                            <a:gd name="T21" fmla="*/ 488 h 512"/>
                            <a:gd name="T22" fmla="*/ 624 w 736"/>
                            <a:gd name="T23" fmla="*/ 344 h 512"/>
                            <a:gd name="T24" fmla="*/ 720 w 736"/>
                            <a:gd name="T25" fmla="*/ 200 h 512"/>
                            <a:gd name="T26" fmla="*/ 720 w 736"/>
                            <a:gd name="T27" fmla="*/ 104 h 512"/>
                            <a:gd name="T28" fmla="*/ 624 w 736"/>
                            <a:gd name="T29" fmla="*/ 152 h 512"/>
                            <a:gd name="T30" fmla="*/ 672 w 736"/>
                            <a:gd name="T31" fmla="*/ 104 h 512"/>
                            <a:gd name="T32" fmla="*/ 672 w 736"/>
                            <a:gd name="T33" fmla="*/ 8 h 512"/>
                            <a:gd name="T34" fmla="*/ 432 w 736"/>
                            <a:gd name="T35" fmla="*/ 56 h 512"/>
                            <a:gd name="T36" fmla="*/ 144 w 736"/>
                            <a:gd name="T37" fmla="*/ 56 h 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6"/>
                            <a:gd name="T58" fmla="*/ 0 h 512"/>
                            <a:gd name="T59" fmla="*/ 736 w 736"/>
                            <a:gd name="T60" fmla="*/ 512 h 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6" h="512">
                              <a:moveTo>
                                <a:pt x="144" y="56"/>
                              </a:moveTo>
                              <a:cubicBezTo>
                                <a:pt x="96" y="64"/>
                                <a:pt x="152" y="96"/>
                                <a:pt x="144" y="104"/>
                              </a:cubicBezTo>
                              <a:cubicBezTo>
                                <a:pt x="136" y="112"/>
                                <a:pt x="112" y="104"/>
                                <a:pt x="96" y="104"/>
                              </a:cubicBezTo>
                              <a:cubicBezTo>
                                <a:pt x="80" y="104"/>
                                <a:pt x="64" y="96"/>
                                <a:pt x="48" y="104"/>
                              </a:cubicBezTo>
                              <a:cubicBezTo>
                                <a:pt x="32" y="112"/>
                                <a:pt x="0" y="136"/>
                                <a:pt x="0" y="152"/>
                              </a:cubicBezTo>
                              <a:cubicBezTo>
                                <a:pt x="0" y="168"/>
                                <a:pt x="32" y="192"/>
                                <a:pt x="48" y="200"/>
                              </a:cubicBezTo>
                              <a:cubicBezTo>
                                <a:pt x="64" y="208"/>
                                <a:pt x="96" y="200"/>
                                <a:pt x="96" y="200"/>
                              </a:cubicBezTo>
                              <a:cubicBezTo>
                                <a:pt x="96" y="200"/>
                                <a:pt x="48" y="176"/>
                                <a:pt x="48" y="200"/>
                              </a:cubicBezTo>
                              <a:cubicBezTo>
                                <a:pt x="48" y="224"/>
                                <a:pt x="48" y="296"/>
                                <a:pt x="96" y="344"/>
                              </a:cubicBezTo>
                              <a:cubicBezTo>
                                <a:pt x="144" y="392"/>
                                <a:pt x="272" y="464"/>
                                <a:pt x="336" y="488"/>
                              </a:cubicBezTo>
                              <a:cubicBezTo>
                                <a:pt x="400" y="512"/>
                                <a:pt x="432" y="512"/>
                                <a:pt x="480" y="488"/>
                              </a:cubicBezTo>
                              <a:cubicBezTo>
                                <a:pt x="528" y="464"/>
                                <a:pt x="584" y="392"/>
                                <a:pt x="624" y="344"/>
                              </a:cubicBezTo>
                              <a:cubicBezTo>
                                <a:pt x="664" y="296"/>
                                <a:pt x="704" y="240"/>
                                <a:pt x="720" y="200"/>
                              </a:cubicBezTo>
                              <a:cubicBezTo>
                                <a:pt x="736" y="160"/>
                                <a:pt x="736" y="112"/>
                                <a:pt x="720" y="104"/>
                              </a:cubicBezTo>
                              <a:cubicBezTo>
                                <a:pt x="704" y="96"/>
                                <a:pt x="632" y="152"/>
                                <a:pt x="624" y="152"/>
                              </a:cubicBezTo>
                              <a:cubicBezTo>
                                <a:pt x="616" y="152"/>
                                <a:pt x="664" y="128"/>
                                <a:pt x="672" y="104"/>
                              </a:cubicBezTo>
                              <a:cubicBezTo>
                                <a:pt x="680" y="80"/>
                                <a:pt x="712" y="16"/>
                                <a:pt x="672" y="8"/>
                              </a:cubicBezTo>
                              <a:cubicBezTo>
                                <a:pt x="632" y="0"/>
                                <a:pt x="520" y="48"/>
                                <a:pt x="432" y="56"/>
                              </a:cubicBezTo>
                              <a:cubicBezTo>
                                <a:pt x="344" y="64"/>
                                <a:pt x="192" y="48"/>
                                <a:pt x="144" y="56"/>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15" name="Group 26"/>
                        <p:cNvGrpSpPr/>
                        <p:nvPr/>
                      </p:nvGrpSpPr>
                      <p:grpSpPr bwMode="auto">
                        <a:xfrm>
                          <a:off x="192" y="144"/>
                          <a:ext cx="288" cy="336"/>
                          <a:chOff x="0" y="0"/>
                          <a:chExt cx="288" cy="336"/>
                        </a:xfrm>
                      </p:grpSpPr>
                      <p:grpSp>
                        <p:nvGrpSpPr>
                          <p:cNvPr id="16" name="Group 27"/>
                          <p:cNvGrpSpPr/>
                          <p:nvPr/>
                        </p:nvGrpSpPr>
                        <p:grpSpPr bwMode="auto">
                          <a:xfrm>
                            <a:off x="0" y="0"/>
                            <a:ext cx="288" cy="144"/>
                            <a:chOff x="0" y="0"/>
                            <a:chExt cx="288" cy="144"/>
                          </a:xfrm>
                        </p:grpSpPr>
                        <p:sp>
                          <p:nvSpPr>
                            <p:cNvPr id="90140" name="Oval 30"/>
                            <p:cNvSpPr>
                              <a:spLocks noChangeArrowheads="1"/>
                            </p:cNvSpPr>
                            <p:nvPr/>
                          </p:nvSpPr>
                          <p:spPr bwMode="auto">
                            <a:xfrm>
                              <a:off x="2" y="-216"/>
                              <a:ext cx="142" cy="144"/>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nvGrpSpPr>
                            <p:cNvPr id="17" name="Group 29"/>
                            <p:cNvGrpSpPr/>
                            <p:nvPr/>
                          </p:nvGrpSpPr>
                          <p:grpSpPr bwMode="auto">
                            <a:xfrm>
                              <a:off x="144" y="0"/>
                              <a:ext cx="144" cy="144"/>
                              <a:chOff x="0" y="0"/>
                              <a:chExt cx="144" cy="144"/>
                            </a:xfrm>
                          </p:grpSpPr>
                          <p:sp>
                            <p:nvSpPr>
                              <p:cNvPr id="90142" name="Oval 32"/>
                              <p:cNvSpPr>
                                <a:spLocks noChangeArrowheads="1"/>
                              </p:cNvSpPr>
                              <p:nvPr/>
                            </p:nvSpPr>
                            <p:spPr bwMode="auto">
                              <a:xfrm>
                                <a:off x="4" y="-216"/>
                                <a:ext cx="142" cy="144"/>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143" name="Oval 33"/>
                              <p:cNvSpPr>
                                <a:spLocks noChangeArrowheads="1"/>
                              </p:cNvSpPr>
                              <p:nvPr/>
                            </p:nvSpPr>
                            <p:spPr bwMode="auto">
                              <a:xfrm>
                                <a:off x="4" y="-166"/>
                                <a:ext cx="47" cy="44"/>
                              </a:xfrm>
                              <a:prstGeom prst="ellipse">
                                <a:avLst/>
                              </a:prstGeom>
                              <a:solidFill>
                                <a:srgbClr val="000000"/>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sp>
                          <p:nvSpPr>
                            <p:cNvPr id="90144" name="Oval 34"/>
                            <p:cNvSpPr>
                              <a:spLocks noChangeArrowheads="1"/>
                            </p:cNvSpPr>
                            <p:nvPr/>
                          </p:nvSpPr>
                          <p:spPr bwMode="auto">
                            <a:xfrm>
                              <a:off x="96" y="-166"/>
                              <a:ext cx="47" cy="44"/>
                            </a:xfrm>
                            <a:prstGeom prst="ellipse">
                              <a:avLst/>
                            </a:prstGeom>
                            <a:solidFill>
                              <a:srgbClr val="000000"/>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sp>
                        <p:nvSpPr>
                          <p:cNvPr id="90145" name="Oval 35"/>
                          <p:cNvSpPr>
                            <a:spLocks noChangeArrowheads="1"/>
                          </p:cNvSpPr>
                          <p:nvPr/>
                        </p:nvSpPr>
                        <p:spPr bwMode="auto">
                          <a:xfrm>
                            <a:off x="96" y="-71"/>
                            <a:ext cx="94" cy="189"/>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grpSp>
                  <p:sp>
                    <p:nvSpPr>
                      <p:cNvPr id="90146" name="Freeform 36"/>
                      <p:cNvSpPr/>
                      <p:nvPr/>
                    </p:nvSpPr>
                    <p:spPr bwMode="auto">
                      <a:xfrm>
                        <a:off x="3" y="1"/>
                        <a:ext cx="862" cy="478"/>
                      </a:xfrm>
                      <a:custGeom>
                        <a:avLst/>
                        <a:gdLst>
                          <a:gd name="T0" fmla="*/ 376 w 888"/>
                          <a:gd name="T1" fmla="*/ 8 h 488"/>
                          <a:gd name="T2" fmla="*/ 568 w 888"/>
                          <a:gd name="T3" fmla="*/ 8 h 488"/>
                          <a:gd name="T4" fmla="*/ 712 w 888"/>
                          <a:gd name="T5" fmla="*/ 56 h 488"/>
                          <a:gd name="T6" fmla="*/ 760 w 888"/>
                          <a:gd name="T7" fmla="*/ 248 h 488"/>
                          <a:gd name="T8" fmla="*/ 760 w 888"/>
                          <a:gd name="T9" fmla="*/ 344 h 488"/>
                          <a:gd name="T10" fmla="*/ 856 w 888"/>
                          <a:gd name="T11" fmla="*/ 392 h 488"/>
                          <a:gd name="T12" fmla="*/ 808 w 888"/>
                          <a:gd name="T13" fmla="*/ 440 h 488"/>
                          <a:gd name="T14" fmla="*/ 376 w 888"/>
                          <a:gd name="T15" fmla="*/ 488 h 488"/>
                          <a:gd name="T16" fmla="*/ 40 w 888"/>
                          <a:gd name="T17" fmla="*/ 440 h 488"/>
                          <a:gd name="T18" fmla="*/ 136 w 888"/>
                          <a:gd name="T19" fmla="*/ 344 h 488"/>
                          <a:gd name="T20" fmla="*/ 136 w 888"/>
                          <a:gd name="T21" fmla="*/ 56 h 488"/>
                          <a:gd name="T22" fmla="*/ 424 w 888"/>
                          <a:gd name="T23" fmla="*/ 8 h 4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8"/>
                          <a:gd name="T37" fmla="*/ 0 h 488"/>
                          <a:gd name="T38" fmla="*/ 888 w 888"/>
                          <a:gd name="T39" fmla="*/ 488 h 4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8" h="488">
                            <a:moveTo>
                              <a:pt x="376" y="8"/>
                            </a:moveTo>
                            <a:cubicBezTo>
                              <a:pt x="444" y="4"/>
                              <a:pt x="512" y="0"/>
                              <a:pt x="568" y="8"/>
                            </a:cubicBezTo>
                            <a:cubicBezTo>
                              <a:pt x="624" y="16"/>
                              <a:pt x="680" y="16"/>
                              <a:pt x="712" y="56"/>
                            </a:cubicBezTo>
                            <a:cubicBezTo>
                              <a:pt x="744" y="96"/>
                              <a:pt x="752" y="200"/>
                              <a:pt x="760" y="248"/>
                            </a:cubicBezTo>
                            <a:cubicBezTo>
                              <a:pt x="768" y="296"/>
                              <a:pt x="744" y="320"/>
                              <a:pt x="760" y="344"/>
                            </a:cubicBezTo>
                            <a:cubicBezTo>
                              <a:pt x="776" y="368"/>
                              <a:pt x="848" y="376"/>
                              <a:pt x="856" y="392"/>
                            </a:cubicBezTo>
                            <a:cubicBezTo>
                              <a:pt x="864" y="408"/>
                              <a:pt x="888" y="424"/>
                              <a:pt x="808" y="440"/>
                            </a:cubicBezTo>
                            <a:cubicBezTo>
                              <a:pt x="728" y="456"/>
                              <a:pt x="504" y="488"/>
                              <a:pt x="376" y="488"/>
                            </a:cubicBezTo>
                            <a:cubicBezTo>
                              <a:pt x="248" y="488"/>
                              <a:pt x="80" y="464"/>
                              <a:pt x="40" y="440"/>
                            </a:cubicBezTo>
                            <a:cubicBezTo>
                              <a:pt x="0" y="416"/>
                              <a:pt x="120" y="408"/>
                              <a:pt x="136" y="344"/>
                            </a:cubicBezTo>
                            <a:cubicBezTo>
                              <a:pt x="152" y="280"/>
                              <a:pt x="88" y="112"/>
                              <a:pt x="136" y="56"/>
                            </a:cubicBezTo>
                            <a:cubicBezTo>
                              <a:pt x="184" y="0"/>
                              <a:pt x="304" y="4"/>
                              <a:pt x="424" y="8"/>
                            </a:cubicBezTo>
                          </a:path>
                        </a:pathLst>
                      </a:custGeom>
                      <a:solidFill>
                        <a:srgbClr val="FF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sp>
                  <p:nvSpPr>
                    <p:cNvPr id="90147" name="Freeform 37"/>
                    <p:cNvSpPr/>
                    <p:nvPr/>
                  </p:nvSpPr>
                  <p:spPr bwMode="auto">
                    <a:xfrm>
                      <a:off x="719" y="418"/>
                      <a:ext cx="154" cy="206"/>
                    </a:xfrm>
                    <a:custGeom>
                      <a:avLst/>
                      <a:gdLst>
                        <a:gd name="T0" fmla="*/ 8 w 168"/>
                        <a:gd name="T1" fmla="*/ 16 h 168"/>
                        <a:gd name="T2" fmla="*/ 8 w 168"/>
                        <a:gd name="T3" fmla="*/ 112 h 168"/>
                        <a:gd name="T4" fmla="*/ 56 w 168"/>
                        <a:gd name="T5" fmla="*/ 64 h 168"/>
                        <a:gd name="T6" fmla="*/ 104 w 168"/>
                        <a:gd name="T7" fmla="*/ 64 h 168"/>
                        <a:gd name="T8" fmla="*/ 104 w 168"/>
                        <a:gd name="T9" fmla="*/ 160 h 168"/>
                        <a:gd name="T10" fmla="*/ 152 w 168"/>
                        <a:gd name="T11" fmla="*/ 16 h 168"/>
                        <a:gd name="T12" fmla="*/ 8 w 168"/>
                        <a:gd name="T13" fmla="*/ 64 h 168"/>
                        <a:gd name="T14" fmla="*/ 0 60000 65536"/>
                        <a:gd name="T15" fmla="*/ 0 60000 65536"/>
                        <a:gd name="T16" fmla="*/ 0 60000 65536"/>
                        <a:gd name="T17" fmla="*/ 0 60000 65536"/>
                        <a:gd name="T18" fmla="*/ 0 60000 65536"/>
                        <a:gd name="T19" fmla="*/ 0 60000 65536"/>
                        <a:gd name="T20" fmla="*/ 0 60000 65536"/>
                        <a:gd name="T21" fmla="*/ 0 w 168"/>
                        <a:gd name="T22" fmla="*/ 0 h 168"/>
                        <a:gd name="T23" fmla="*/ 168 w 168"/>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168">
                          <a:moveTo>
                            <a:pt x="8" y="16"/>
                          </a:moveTo>
                          <a:cubicBezTo>
                            <a:pt x="4" y="60"/>
                            <a:pt x="0" y="104"/>
                            <a:pt x="8" y="112"/>
                          </a:cubicBezTo>
                          <a:cubicBezTo>
                            <a:pt x="16" y="120"/>
                            <a:pt x="40" y="72"/>
                            <a:pt x="56" y="64"/>
                          </a:cubicBezTo>
                          <a:cubicBezTo>
                            <a:pt x="72" y="56"/>
                            <a:pt x="96" y="48"/>
                            <a:pt x="104" y="64"/>
                          </a:cubicBezTo>
                          <a:cubicBezTo>
                            <a:pt x="112" y="80"/>
                            <a:pt x="96" y="168"/>
                            <a:pt x="104" y="160"/>
                          </a:cubicBezTo>
                          <a:cubicBezTo>
                            <a:pt x="112" y="152"/>
                            <a:pt x="168" y="32"/>
                            <a:pt x="152" y="16"/>
                          </a:cubicBezTo>
                          <a:cubicBezTo>
                            <a:pt x="136" y="0"/>
                            <a:pt x="72" y="32"/>
                            <a:pt x="8" y="64"/>
                          </a:cubicBezTo>
                        </a:path>
                      </a:pathLst>
                    </a:custGeom>
                    <a:solidFill>
                      <a:srgbClr val="00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48" name="Freeform 38"/>
                    <p:cNvSpPr/>
                    <p:nvPr/>
                  </p:nvSpPr>
                  <p:spPr bwMode="auto">
                    <a:xfrm>
                      <a:off x="393" y="479"/>
                      <a:ext cx="94" cy="94"/>
                    </a:xfrm>
                    <a:custGeom>
                      <a:avLst/>
                      <a:gdLst>
                        <a:gd name="T0" fmla="*/ 0 w 96"/>
                        <a:gd name="T1" fmla="*/ 0 h 96"/>
                        <a:gd name="T2" fmla="*/ 48 w 96"/>
                        <a:gd name="T3" fmla="*/ 48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0"/>
                          </a:moveTo>
                          <a:cubicBezTo>
                            <a:pt x="16" y="16"/>
                            <a:pt x="32" y="32"/>
                            <a:pt x="48" y="48"/>
                          </a:cubicBezTo>
                          <a:cubicBezTo>
                            <a:pt x="64" y="64"/>
                            <a:pt x="80" y="80"/>
                            <a:pt x="96" y="96"/>
                          </a:cubicBezTo>
                        </a:path>
                      </a:pathLst>
                    </a:custGeom>
                    <a:noFill/>
                    <a:ln w="9525" cmpd="sng">
                      <a:solidFill>
                        <a:srgbClr val="CC0066"/>
                      </a:solidFill>
                      <a:miter lim="800000"/>
                    </a:ln>
                  </p:spPr>
                  <p:txBody>
                    <a:bodyP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149" name="Freeform 39"/>
                    <p:cNvSpPr/>
                    <p:nvPr/>
                  </p:nvSpPr>
                  <p:spPr bwMode="auto">
                    <a:xfrm>
                      <a:off x="488" y="479"/>
                      <a:ext cx="94" cy="56"/>
                    </a:xfrm>
                    <a:custGeom>
                      <a:avLst/>
                      <a:gdLst>
                        <a:gd name="T0" fmla="*/ 0 w 96"/>
                        <a:gd name="T1" fmla="*/ 56 h 56"/>
                        <a:gd name="T2" fmla="*/ 48 w 96"/>
                        <a:gd name="T3" fmla="*/ 8 h 56"/>
                        <a:gd name="T4" fmla="*/ 96 w 96"/>
                        <a:gd name="T5" fmla="*/ 8 h 56"/>
                        <a:gd name="T6" fmla="*/ 0 60000 65536"/>
                        <a:gd name="T7" fmla="*/ 0 60000 65536"/>
                        <a:gd name="T8" fmla="*/ 0 60000 65536"/>
                        <a:gd name="T9" fmla="*/ 0 w 96"/>
                        <a:gd name="T10" fmla="*/ 0 h 56"/>
                        <a:gd name="T11" fmla="*/ 96 w 96"/>
                        <a:gd name="T12" fmla="*/ 56 h 56"/>
                      </a:gdLst>
                      <a:ahLst/>
                      <a:cxnLst>
                        <a:cxn ang="T6">
                          <a:pos x="T0" y="T1"/>
                        </a:cxn>
                        <a:cxn ang="T7">
                          <a:pos x="T2" y="T3"/>
                        </a:cxn>
                        <a:cxn ang="T8">
                          <a:pos x="T4" y="T5"/>
                        </a:cxn>
                      </a:cxnLst>
                      <a:rect l="T9" t="T10" r="T11" b="T12"/>
                      <a:pathLst>
                        <a:path w="96" h="56">
                          <a:moveTo>
                            <a:pt x="0" y="56"/>
                          </a:moveTo>
                          <a:cubicBezTo>
                            <a:pt x="16" y="36"/>
                            <a:pt x="32" y="16"/>
                            <a:pt x="48" y="8"/>
                          </a:cubicBezTo>
                          <a:cubicBezTo>
                            <a:pt x="64" y="0"/>
                            <a:pt x="80" y="4"/>
                            <a:pt x="96" y="8"/>
                          </a:cubicBezTo>
                        </a:path>
                      </a:pathLst>
                    </a:custGeom>
                    <a:noFill/>
                    <a:ln w="9525" cmpd="sng">
                      <a:solidFill>
                        <a:srgbClr val="CC0066"/>
                      </a:solidFill>
                      <a:miter lim="800000"/>
                    </a:ln>
                  </p:spPr>
                  <p:txBody>
                    <a:bodyP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150" name="Oval 40"/>
                    <p:cNvSpPr>
                      <a:spLocks noChangeArrowheads="1"/>
                    </p:cNvSpPr>
                    <p:nvPr/>
                  </p:nvSpPr>
                  <p:spPr bwMode="auto">
                    <a:xfrm>
                      <a:off x="200" y="529"/>
                      <a:ext cx="51" cy="44"/>
                    </a:xfrm>
                    <a:prstGeom prst="ellipse">
                      <a:avLst/>
                    </a:prstGeom>
                    <a:solidFill>
                      <a:srgbClr val="FFFFCC"/>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grpSp>
                <p:nvGrpSpPr>
                  <p:cNvPr id="18" name="Group 39"/>
                  <p:cNvGrpSpPr/>
                  <p:nvPr/>
                </p:nvGrpSpPr>
                <p:grpSpPr bwMode="auto">
                  <a:xfrm>
                    <a:off x="288" y="1008"/>
                    <a:ext cx="288" cy="288"/>
                    <a:chOff x="0" y="0"/>
                    <a:chExt cx="712" cy="784"/>
                  </a:xfrm>
                </p:grpSpPr>
                <p:sp>
                  <p:nvSpPr>
                    <p:cNvPr id="90152" name="Freeform 42"/>
                    <p:cNvSpPr/>
                    <p:nvPr/>
                  </p:nvSpPr>
                  <p:spPr bwMode="auto">
                    <a:xfrm>
                      <a:off x="0" y="100"/>
                      <a:ext cx="714" cy="691"/>
                    </a:xfrm>
                    <a:custGeom>
                      <a:avLst/>
                      <a:gdLst>
                        <a:gd name="T0" fmla="*/ 56 w 712"/>
                        <a:gd name="T1" fmla="*/ 104 h 688"/>
                        <a:gd name="T2" fmla="*/ 56 w 712"/>
                        <a:gd name="T3" fmla="*/ 200 h 688"/>
                        <a:gd name="T4" fmla="*/ 8 w 712"/>
                        <a:gd name="T5" fmla="*/ 296 h 688"/>
                        <a:gd name="T6" fmla="*/ 104 w 712"/>
                        <a:gd name="T7" fmla="*/ 392 h 688"/>
                        <a:gd name="T8" fmla="*/ 296 w 712"/>
                        <a:gd name="T9" fmla="*/ 632 h 688"/>
                        <a:gd name="T10" fmla="*/ 440 w 712"/>
                        <a:gd name="T11" fmla="*/ 632 h 688"/>
                        <a:gd name="T12" fmla="*/ 680 w 712"/>
                        <a:gd name="T13" fmla="*/ 296 h 688"/>
                        <a:gd name="T14" fmla="*/ 632 w 712"/>
                        <a:gd name="T15" fmla="*/ 104 h 688"/>
                        <a:gd name="T16" fmla="*/ 536 w 712"/>
                        <a:gd name="T17" fmla="*/ 104 h 688"/>
                        <a:gd name="T18" fmla="*/ 296 w 712"/>
                        <a:gd name="T19" fmla="*/ 8 h 688"/>
                        <a:gd name="T20" fmla="*/ 200 w 712"/>
                        <a:gd name="T21" fmla="*/ 56 h 688"/>
                        <a:gd name="T22" fmla="*/ 56 w 712"/>
                        <a:gd name="T23" fmla="*/ 104 h 6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2"/>
                        <a:gd name="T37" fmla="*/ 0 h 688"/>
                        <a:gd name="T38" fmla="*/ 712 w 712"/>
                        <a:gd name="T39" fmla="*/ 688 h 6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2" h="688">
                          <a:moveTo>
                            <a:pt x="56" y="104"/>
                          </a:moveTo>
                          <a:cubicBezTo>
                            <a:pt x="32" y="128"/>
                            <a:pt x="64" y="168"/>
                            <a:pt x="56" y="200"/>
                          </a:cubicBezTo>
                          <a:cubicBezTo>
                            <a:pt x="48" y="232"/>
                            <a:pt x="0" y="264"/>
                            <a:pt x="8" y="296"/>
                          </a:cubicBezTo>
                          <a:cubicBezTo>
                            <a:pt x="16" y="328"/>
                            <a:pt x="56" y="336"/>
                            <a:pt x="104" y="392"/>
                          </a:cubicBezTo>
                          <a:cubicBezTo>
                            <a:pt x="152" y="448"/>
                            <a:pt x="240" y="592"/>
                            <a:pt x="296" y="632"/>
                          </a:cubicBezTo>
                          <a:cubicBezTo>
                            <a:pt x="352" y="672"/>
                            <a:pt x="376" y="688"/>
                            <a:pt x="440" y="632"/>
                          </a:cubicBezTo>
                          <a:cubicBezTo>
                            <a:pt x="504" y="576"/>
                            <a:pt x="648" y="384"/>
                            <a:pt x="680" y="296"/>
                          </a:cubicBezTo>
                          <a:cubicBezTo>
                            <a:pt x="712" y="208"/>
                            <a:pt x="656" y="136"/>
                            <a:pt x="632" y="104"/>
                          </a:cubicBezTo>
                          <a:cubicBezTo>
                            <a:pt x="608" y="72"/>
                            <a:pt x="592" y="120"/>
                            <a:pt x="536" y="104"/>
                          </a:cubicBezTo>
                          <a:cubicBezTo>
                            <a:pt x="480" y="88"/>
                            <a:pt x="352" y="16"/>
                            <a:pt x="296" y="8"/>
                          </a:cubicBezTo>
                          <a:cubicBezTo>
                            <a:pt x="240" y="0"/>
                            <a:pt x="240" y="40"/>
                            <a:pt x="200" y="56"/>
                          </a:cubicBezTo>
                          <a:cubicBezTo>
                            <a:pt x="160" y="72"/>
                            <a:pt x="80" y="80"/>
                            <a:pt x="56" y="104"/>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53" name="Freeform 43"/>
                    <p:cNvSpPr/>
                    <p:nvPr/>
                  </p:nvSpPr>
                  <p:spPr bwMode="auto">
                    <a:xfrm>
                      <a:off x="0" y="0"/>
                      <a:ext cx="705" cy="223"/>
                    </a:xfrm>
                    <a:custGeom>
                      <a:avLst/>
                      <a:gdLst>
                        <a:gd name="T0" fmla="*/ 32 w 648"/>
                        <a:gd name="T1" fmla="*/ 56 h 216"/>
                        <a:gd name="T2" fmla="*/ 224 w 648"/>
                        <a:gd name="T3" fmla="*/ 8 h 216"/>
                        <a:gd name="T4" fmla="*/ 416 w 648"/>
                        <a:gd name="T5" fmla="*/ 8 h 216"/>
                        <a:gd name="T6" fmla="*/ 608 w 648"/>
                        <a:gd name="T7" fmla="*/ 56 h 216"/>
                        <a:gd name="T8" fmla="*/ 608 w 648"/>
                        <a:gd name="T9" fmla="*/ 104 h 216"/>
                        <a:gd name="T10" fmla="*/ 608 w 648"/>
                        <a:gd name="T11" fmla="*/ 200 h 216"/>
                        <a:gd name="T12" fmla="*/ 368 w 648"/>
                        <a:gd name="T13" fmla="*/ 152 h 216"/>
                        <a:gd name="T14" fmla="*/ 176 w 648"/>
                        <a:gd name="T15" fmla="*/ 152 h 216"/>
                        <a:gd name="T16" fmla="*/ 32 w 648"/>
                        <a:gd name="T17" fmla="*/ 200 h 216"/>
                        <a:gd name="T18" fmla="*/ 32 w 648"/>
                        <a:gd name="T19" fmla="*/ 56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8"/>
                        <a:gd name="T31" fmla="*/ 0 h 216"/>
                        <a:gd name="T32" fmla="*/ 648 w 648"/>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8" h="216">
                          <a:moveTo>
                            <a:pt x="32" y="56"/>
                          </a:moveTo>
                          <a:cubicBezTo>
                            <a:pt x="64" y="24"/>
                            <a:pt x="160" y="16"/>
                            <a:pt x="224" y="8"/>
                          </a:cubicBezTo>
                          <a:cubicBezTo>
                            <a:pt x="288" y="0"/>
                            <a:pt x="352" y="0"/>
                            <a:pt x="416" y="8"/>
                          </a:cubicBezTo>
                          <a:cubicBezTo>
                            <a:pt x="480" y="16"/>
                            <a:pt x="576" y="40"/>
                            <a:pt x="608" y="56"/>
                          </a:cubicBezTo>
                          <a:cubicBezTo>
                            <a:pt x="640" y="72"/>
                            <a:pt x="608" y="80"/>
                            <a:pt x="608" y="104"/>
                          </a:cubicBezTo>
                          <a:cubicBezTo>
                            <a:pt x="608" y="128"/>
                            <a:pt x="648" y="192"/>
                            <a:pt x="608" y="200"/>
                          </a:cubicBezTo>
                          <a:cubicBezTo>
                            <a:pt x="568" y="208"/>
                            <a:pt x="440" y="160"/>
                            <a:pt x="368" y="152"/>
                          </a:cubicBezTo>
                          <a:cubicBezTo>
                            <a:pt x="296" y="144"/>
                            <a:pt x="232" y="144"/>
                            <a:pt x="176" y="152"/>
                          </a:cubicBezTo>
                          <a:cubicBezTo>
                            <a:pt x="120" y="160"/>
                            <a:pt x="56" y="216"/>
                            <a:pt x="32" y="200"/>
                          </a:cubicBezTo>
                          <a:cubicBezTo>
                            <a:pt x="8" y="184"/>
                            <a:pt x="0" y="88"/>
                            <a:pt x="32" y="56"/>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54" name="Oval 44"/>
                    <p:cNvSpPr>
                      <a:spLocks noChangeArrowheads="1"/>
                    </p:cNvSpPr>
                    <p:nvPr/>
                  </p:nvSpPr>
                  <p:spPr bwMode="auto">
                    <a:xfrm>
                      <a:off x="294" y="0"/>
                      <a:ext cx="101" cy="100"/>
                    </a:xfrm>
                    <a:prstGeom prst="ellipse">
                      <a:avLst/>
                    </a:prstGeom>
                    <a:solidFill>
                      <a:srgbClr val="FFFF99"/>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sp>
                <p:nvSpPr>
                  <p:cNvPr id="90155" name="Freeform 45"/>
                  <p:cNvSpPr/>
                  <p:nvPr/>
                </p:nvSpPr>
                <p:spPr bwMode="auto">
                  <a:xfrm>
                    <a:off x="50" y="1200"/>
                    <a:ext cx="95" cy="45"/>
                  </a:xfrm>
                  <a:custGeom>
                    <a:avLst/>
                    <a:gdLst>
                      <a:gd name="T0" fmla="*/ 0 w 96"/>
                      <a:gd name="T1" fmla="*/ 48 h 48"/>
                      <a:gd name="T2" fmla="*/ 48 w 96"/>
                      <a:gd name="T3" fmla="*/ 0 h 48"/>
                      <a:gd name="T4" fmla="*/ 96 w 96"/>
                      <a:gd name="T5" fmla="*/ 48 h 48"/>
                      <a:gd name="T6" fmla="*/ 0 60000 65536"/>
                      <a:gd name="T7" fmla="*/ 0 60000 65536"/>
                      <a:gd name="T8" fmla="*/ 0 60000 65536"/>
                      <a:gd name="T9" fmla="*/ 0 w 96"/>
                      <a:gd name="T10" fmla="*/ 0 h 48"/>
                      <a:gd name="T11" fmla="*/ 96 w 96"/>
                      <a:gd name="T12" fmla="*/ 48 h 48"/>
                    </a:gdLst>
                    <a:ahLst/>
                    <a:cxnLst>
                      <a:cxn ang="T6">
                        <a:pos x="T0" y="T1"/>
                      </a:cxn>
                      <a:cxn ang="T7">
                        <a:pos x="T2" y="T3"/>
                      </a:cxn>
                      <a:cxn ang="T8">
                        <a:pos x="T4" y="T5"/>
                      </a:cxn>
                    </a:cxnLst>
                    <a:rect l="T9" t="T10" r="T11" b="T12"/>
                    <a:pathLst>
                      <a:path w="96" h="48">
                        <a:moveTo>
                          <a:pt x="0" y="48"/>
                        </a:moveTo>
                        <a:cubicBezTo>
                          <a:pt x="16" y="24"/>
                          <a:pt x="32" y="0"/>
                          <a:pt x="48" y="0"/>
                        </a:cubicBezTo>
                        <a:cubicBezTo>
                          <a:pt x="64" y="0"/>
                          <a:pt x="88" y="40"/>
                          <a:pt x="96" y="48"/>
                        </a:cubicBezTo>
                      </a:path>
                    </a:pathLst>
                  </a:custGeom>
                  <a:noFill/>
                  <a:ln w="9525" cmpd="sng">
                    <a:solidFill>
                      <a:srgbClr val="CC0066"/>
                    </a:solidFill>
                    <a:miter lim="800000"/>
                  </a:ln>
                </p:spPr>
                <p:txBody>
                  <a:bodyPr/>
                  <a:lstStyle/>
                  <a:p>
                    <a:pPr eaLnBrk="0" hangingPunct="0">
                      <a:defRPr/>
                    </a:pPr>
                    <a:endParaRPr lang="zh-CN" altLang="en-US" sz="1800" b="1">
                      <a:effectLst>
                        <a:outerShdw blurRad="38100" dist="38100" dir="2700000" algn="tl">
                          <a:srgbClr val="C0C0C0"/>
                        </a:outerShdw>
                      </a:effectLst>
                      <a:cs typeface="Arial" charset="0"/>
                    </a:endParaRPr>
                  </a:p>
                </p:txBody>
              </p:sp>
            </p:grpSp>
          </p:grpSp>
          <p:grpSp>
            <p:nvGrpSpPr>
              <p:cNvPr id="19" name="Group 44"/>
              <p:cNvGrpSpPr/>
              <p:nvPr/>
            </p:nvGrpSpPr>
            <p:grpSpPr bwMode="auto">
              <a:xfrm>
                <a:off x="720" y="410"/>
                <a:ext cx="590" cy="1174"/>
                <a:chOff x="0" y="0"/>
                <a:chExt cx="1008" cy="2256"/>
              </a:xfrm>
            </p:grpSpPr>
            <p:grpSp>
              <p:nvGrpSpPr>
                <p:cNvPr id="20" name="Group 45"/>
                <p:cNvGrpSpPr/>
                <p:nvPr/>
              </p:nvGrpSpPr>
              <p:grpSpPr bwMode="auto">
                <a:xfrm rot="281027">
                  <a:off x="624" y="0"/>
                  <a:ext cx="240" cy="672"/>
                  <a:chOff x="0" y="0"/>
                  <a:chExt cx="288" cy="768"/>
                </a:xfrm>
              </p:grpSpPr>
              <p:sp>
                <p:nvSpPr>
                  <p:cNvPr id="90158" name="Freeform 48"/>
                  <p:cNvSpPr/>
                  <p:nvPr/>
                </p:nvSpPr>
                <p:spPr bwMode="auto">
                  <a:xfrm>
                    <a:off x="92" y="0"/>
                    <a:ext cx="194" cy="343"/>
                  </a:xfrm>
                  <a:custGeom>
                    <a:avLst/>
                    <a:gdLst>
                      <a:gd name="T0" fmla="*/ 240 w 960"/>
                      <a:gd name="T1" fmla="*/ 1496 h 1592"/>
                      <a:gd name="T2" fmla="*/ 192 w 960"/>
                      <a:gd name="T3" fmla="*/ 1352 h 1592"/>
                      <a:gd name="T4" fmla="*/ 48 w 960"/>
                      <a:gd name="T5" fmla="*/ 1160 h 1592"/>
                      <a:gd name="T6" fmla="*/ 48 w 960"/>
                      <a:gd name="T7" fmla="*/ 968 h 1592"/>
                      <a:gd name="T8" fmla="*/ 336 w 960"/>
                      <a:gd name="T9" fmla="*/ 728 h 1592"/>
                      <a:gd name="T10" fmla="*/ 288 w 960"/>
                      <a:gd name="T11" fmla="*/ 248 h 1592"/>
                      <a:gd name="T12" fmla="*/ 480 w 960"/>
                      <a:gd name="T13" fmla="*/ 8 h 1592"/>
                      <a:gd name="T14" fmla="*/ 624 w 960"/>
                      <a:gd name="T15" fmla="*/ 296 h 1592"/>
                      <a:gd name="T16" fmla="*/ 624 w 960"/>
                      <a:gd name="T17" fmla="*/ 872 h 1592"/>
                      <a:gd name="T18" fmla="*/ 816 w 960"/>
                      <a:gd name="T19" fmla="*/ 872 h 1592"/>
                      <a:gd name="T20" fmla="*/ 960 w 960"/>
                      <a:gd name="T21" fmla="*/ 1160 h 1592"/>
                      <a:gd name="T22" fmla="*/ 816 w 960"/>
                      <a:gd name="T23" fmla="*/ 1352 h 1592"/>
                      <a:gd name="T24" fmla="*/ 624 w 960"/>
                      <a:gd name="T25" fmla="*/ 1496 h 1592"/>
                      <a:gd name="T26" fmla="*/ 432 w 960"/>
                      <a:gd name="T27" fmla="*/ 1592 h 1592"/>
                      <a:gd name="T28" fmla="*/ 240 w 960"/>
                      <a:gd name="T29" fmla="*/ 1496 h 15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0"/>
                      <a:gd name="T46" fmla="*/ 0 h 1592"/>
                      <a:gd name="T47" fmla="*/ 960 w 960"/>
                      <a:gd name="T48" fmla="*/ 1592 h 15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0" h="1592">
                        <a:moveTo>
                          <a:pt x="240" y="1496"/>
                        </a:moveTo>
                        <a:cubicBezTo>
                          <a:pt x="200" y="1456"/>
                          <a:pt x="224" y="1408"/>
                          <a:pt x="192" y="1352"/>
                        </a:cubicBezTo>
                        <a:cubicBezTo>
                          <a:pt x="160" y="1296"/>
                          <a:pt x="72" y="1224"/>
                          <a:pt x="48" y="1160"/>
                        </a:cubicBezTo>
                        <a:cubicBezTo>
                          <a:pt x="24" y="1096"/>
                          <a:pt x="0" y="1040"/>
                          <a:pt x="48" y="968"/>
                        </a:cubicBezTo>
                        <a:cubicBezTo>
                          <a:pt x="96" y="896"/>
                          <a:pt x="296" y="848"/>
                          <a:pt x="336" y="728"/>
                        </a:cubicBezTo>
                        <a:cubicBezTo>
                          <a:pt x="376" y="608"/>
                          <a:pt x="264" y="368"/>
                          <a:pt x="288" y="248"/>
                        </a:cubicBezTo>
                        <a:cubicBezTo>
                          <a:pt x="312" y="128"/>
                          <a:pt x="424" y="0"/>
                          <a:pt x="480" y="8"/>
                        </a:cubicBezTo>
                        <a:cubicBezTo>
                          <a:pt x="536" y="16"/>
                          <a:pt x="600" y="152"/>
                          <a:pt x="624" y="296"/>
                        </a:cubicBezTo>
                        <a:cubicBezTo>
                          <a:pt x="648" y="440"/>
                          <a:pt x="592" y="776"/>
                          <a:pt x="624" y="872"/>
                        </a:cubicBezTo>
                        <a:cubicBezTo>
                          <a:pt x="656" y="968"/>
                          <a:pt x="760" y="824"/>
                          <a:pt x="816" y="872"/>
                        </a:cubicBezTo>
                        <a:cubicBezTo>
                          <a:pt x="872" y="920"/>
                          <a:pt x="960" y="1080"/>
                          <a:pt x="960" y="1160"/>
                        </a:cubicBezTo>
                        <a:cubicBezTo>
                          <a:pt x="960" y="1240"/>
                          <a:pt x="872" y="1296"/>
                          <a:pt x="816" y="1352"/>
                        </a:cubicBezTo>
                        <a:cubicBezTo>
                          <a:pt x="760" y="1408"/>
                          <a:pt x="688" y="1456"/>
                          <a:pt x="624" y="1496"/>
                        </a:cubicBezTo>
                        <a:cubicBezTo>
                          <a:pt x="560" y="1536"/>
                          <a:pt x="496" y="1592"/>
                          <a:pt x="432" y="1592"/>
                        </a:cubicBezTo>
                        <a:cubicBezTo>
                          <a:pt x="368" y="1592"/>
                          <a:pt x="280" y="1536"/>
                          <a:pt x="240" y="1496"/>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59" name="Freeform 49"/>
                  <p:cNvSpPr/>
                  <p:nvPr/>
                </p:nvSpPr>
                <p:spPr bwMode="auto">
                  <a:xfrm>
                    <a:off x="-7" y="234"/>
                    <a:ext cx="288" cy="528"/>
                  </a:xfrm>
                  <a:custGeom>
                    <a:avLst/>
                    <a:gdLst>
                      <a:gd name="T0" fmla="*/ 176 w 440"/>
                      <a:gd name="T1" fmla="*/ 32 h 640"/>
                      <a:gd name="T2" fmla="*/ 272 w 440"/>
                      <a:gd name="T3" fmla="*/ 80 h 640"/>
                      <a:gd name="T4" fmla="*/ 416 w 440"/>
                      <a:gd name="T5" fmla="*/ 80 h 640"/>
                      <a:gd name="T6" fmla="*/ 416 w 440"/>
                      <a:gd name="T7" fmla="*/ 320 h 640"/>
                      <a:gd name="T8" fmla="*/ 320 w 440"/>
                      <a:gd name="T9" fmla="*/ 608 h 640"/>
                      <a:gd name="T10" fmla="*/ 32 w 440"/>
                      <a:gd name="T11" fmla="*/ 512 h 640"/>
                      <a:gd name="T12" fmla="*/ 128 w 440"/>
                      <a:gd name="T13" fmla="*/ 272 h 640"/>
                      <a:gd name="T14" fmla="*/ 176 w 440"/>
                      <a:gd name="T15" fmla="*/ 32 h 640"/>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640"/>
                      <a:gd name="T26" fmla="*/ 440 w 440"/>
                      <a:gd name="T27" fmla="*/ 640 h 6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640">
                        <a:moveTo>
                          <a:pt x="176" y="32"/>
                        </a:moveTo>
                        <a:cubicBezTo>
                          <a:pt x="200" y="0"/>
                          <a:pt x="232" y="72"/>
                          <a:pt x="272" y="80"/>
                        </a:cubicBezTo>
                        <a:cubicBezTo>
                          <a:pt x="312" y="88"/>
                          <a:pt x="392" y="40"/>
                          <a:pt x="416" y="80"/>
                        </a:cubicBezTo>
                        <a:cubicBezTo>
                          <a:pt x="440" y="120"/>
                          <a:pt x="432" y="232"/>
                          <a:pt x="416" y="320"/>
                        </a:cubicBezTo>
                        <a:cubicBezTo>
                          <a:pt x="400" y="408"/>
                          <a:pt x="384" y="576"/>
                          <a:pt x="320" y="608"/>
                        </a:cubicBezTo>
                        <a:cubicBezTo>
                          <a:pt x="256" y="640"/>
                          <a:pt x="64" y="568"/>
                          <a:pt x="32" y="512"/>
                        </a:cubicBezTo>
                        <a:cubicBezTo>
                          <a:pt x="0" y="456"/>
                          <a:pt x="104" y="352"/>
                          <a:pt x="128" y="272"/>
                        </a:cubicBezTo>
                        <a:cubicBezTo>
                          <a:pt x="152" y="192"/>
                          <a:pt x="152" y="64"/>
                          <a:pt x="176" y="32"/>
                        </a:cubicBezTo>
                        <a:close/>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grpSp>
              <p:nvGrpSpPr>
                <p:cNvPr id="21" name="Group 48"/>
                <p:cNvGrpSpPr/>
                <p:nvPr/>
              </p:nvGrpSpPr>
              <p:grpSpPr bwMode="auto">
                <a:xfrm>
                  <a:off x="0" y="384"/>
                  <a:ext cx="1008" cy="1872"/>
                  <a:chOff x="0" y="0"/>
                  <a:chExt cx="1008" cy="1872"/>
                </a:xfrm>
              </p:grpSpPr>
              <p:sp>
                <p:nvSpPr>
                  <p:cNvPr id="90161" name="Oval 51"/>
                  <p:cNvSpPr>
                    <a:spLocks noChangeArrowheads="1"/>
                  </p:cNvSpPr>
                  <p:nvPr/>
                </p:nvSpPr>
                <p:spPr bwMode="auto">
                  <a:xfrm>
                    <a:off x="94" y="1484"/>
                    <a:ext cx="914" cy="387"/>
                  </a:xfrm>
                  <a:prstGeom prst="ellipse">
                    <a:avLst/>
                  </a:prstGeom>
                  <a:gradFill rotWithShape="1">
                    <a:gsLst>
                      <a:gs pos="0">
                        <a:srgbClr val="004747"/>
                      </a:gs>
                      <a:gs pos="100000">
                        <a:srgbClr val="009999"/>
                      </a:gs>
                    </a:gsLst>
                    <a:path path="shape">
                      <a:fillToRect l="50000" t="50000" r="50000" b="50000"/>
                    </a:path>
                  </a:gra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2" name="Group 50"/>
                  <p:cNvGrpSpPr/>
                  <p:nvPr/>
                </p:nvGrpSpPr>
                <p:grpSpPr bwMode="auto">
                  <a:xfrm>
                    <a:off x="0" y="0"/>
                    <a:ext cx="864" cy="1680"/>
                    <a:chOff x="0" y="0"/>
                    <a:chExt cx="1056" cy="1920"/>
                  </a:xfrm>
                </p:grpSpPr>
                <p:sp>
                  <p:nvSpPr>
                    <p:cNvPr id="90163" name="Freeform 53"/>
                    <p:cNvSpPr/>
                    <p:nvPr/>
                  </p:nvSpPr>
                  <p:spPr bwMode="auto">
                    <a:xfrm>
                      <a:off x="1" y="239"/>
                      <a:ext cx="144" cy="148"/>
                    </a:xfrm>
                    <a:custGeom>
                      <a:avLst/>
                      <a:gdLst>
                        <a:gd name="T0" fmla="*/ 352 w 696"/>
                        <a:gd name="T1" fmla="*/ 712 h 768"/>
                        <a:gd name="T2" fmla="*/ 160 w 696"/>
                        <a:gd name="T3" fmla="*/ 616 h 768"/>
                        <a:gd name="T4" fmla="*/ 16 w 696"/>
                        <a:gd name="T5" fmla="*/ 376 h 768"/>
                        <a:gd name="T6" fmla="*/ 64 w 696"/>
                        <a:gd name="T7" fmla="*/ 184 h 768"/>
                        <a:gd name="T8" fmla="*/ 352 w 696"/>
                        <a:gd name="T9" fmla="*/ 232 h 768"/>
                        <a:gd name="T10" fmla="*/ 352 w 696"/>
                        <a:gd name="T11" fmla="*/ 40 h 768"/>
                        <a:gd name="T12" fmla="*/ 448 w 696"/>
                        <a:gd name="T13" fmla="*/ 40 h 768"/>
                        <a:gd name="T14" fmla="*/ 544 w 696"/>
                        <a:gd name="T15" fmla="*/ 280 h 768"/>
                        <a:gd name="T16" fmla="*/ 640 w 696"/>
                        <a:gd name="T17" fmla="*/ 424 h 768"/>
                        <a:gd name="T18" fmla="*/ 688 w 696"/>
                        <a:gd name="T19" fmla="*/ 424 h 768"/>
                        <a:gd name="T20" fmla="*/ 592 w 696"/>
                        <a:gd name="T21" fmla="*/ 664 h 768"/>
                        <a:gd name="T22" fmla="*/ 592 w 696"/>
                        <a:gd name="T23" fmla="*/ 760 h 768"/>
                        <a:gd name="T24" fmla="*/ 304 w 696"/>
                        <a:gd name="T25" fmla="*/ 712 h 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6"/>
                        <a:gd name="T40" fmla="*/ 0 h 768"/>
                        <a:gd name="T41" fmla="*/ 696 w 696"/>
                        <a:gd name="T42" fmla="*/ 768 h 7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6" h="768">
                          <a:moveTo>
                            <a:pt x="352" y="712"/>
                          </a:moveTo>
                          <a:cubicBezTo>
                            <a:pt x="284" y="692"/>
                            <a:pt x="216" y="672"/>
                            <a:pt x="160" y="616"/>
                          </a:cubicBezTo>
                          <a:cubicBezTo>
                            <a:pt x="104" y="560"/>
                            <a:pt x="32" y="448"/>
                            <a:pt x="16" y="376"/>
                          </a:cubicBezTo>
                          <a:cubicBezTo>
                            <a:pt x="0" y="304"/>
                            <a:pt x="8" y="208"/>
                            <a:pt x="64" y="184"/>
                          </a:cubicBezTo>
                          <a:cubicBezTo>
                            <a:pt x="120" y="160"/>
                            <a:pt x="304" y="256"/>
                            <a:pt x="352" y="232"/>
                          </a:cubicBezTo>
                          <a:cubicBezTo>
                            <a:pt x="400" y="208"/>
                            <a:pt x="336" y="72"/>
                            <a:pt x="352" y="40"/>
                          </a:cubicBezTo>
                          <a:cubicBezTo>
                            <a:pt x="368" y="8"/>
                            <a:pt x="416" y="0"/>
                            <a:pt x="448" y="40"/>
                          </a:cubicBezTo>
                          <a:cubicBezTo>
                            <a:pt x="480" y="80"/>
                            <a:pt x="512" y="216"/>
                            <a:pt x="544" y="280"/>
                          </a:cubicBezTo>
                          <a:cubicBezTo>
                            <a:pt x="576" y="344"/>
                            <a:pt x="616" y="400"/>
                            <a:pt x="640" y="424"/>
                          </a:cubicBezTo>
                          <a:cubicBezTo>
                            <a:pt x="664" y="448"/>
                            <a:pt x="696" y="384"/>
                            <a:pt x="688" y="424"/>
                          </a:cubicBezTo>
                          <a:cubicBezTo>
                            <a:pt x="680" y="464"/>
                            <a:pt x="608" y="608"/>
                            <a:pt x="592" y="664"/>
                          </a:cubicBezTo>
                          <a:cubicBezTo>
                            <a:pt x="576" y="720"/>
                            <a:pt x="640" y="752"/>
                            <a:pt x="592" y="760"/>
                          </a:cubicBezTo>
                          <a:cubicBezTo>
                            <a:pt x="544" y="768"/>
                            <a:pt x="424" y="740"/>
                            <a:pt x="304" y="712"/>
                          </a:cubicBezTo>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3" name="Group 52"/>
                    <p:cNvGrpSpPr/>
                    <p:nvPr/>
                  </p:nvGrpSpPr>
                  <p:grpSpPr bwMode="auto">
                    <a:xfrm>
                      <a:off x="48" y="0"/>
                      <a:ext cx="1008" cy="1920"/>
                      <a:chOff x="0" y="0"/>
                      <a:chExt cx="1008" cy="1920"/>
                    </a:xfrm>
                  </p:grpSpPr>
                  <p:grpSp>
                    <p:nvGrpSpPr>
                      <p:cNvPr id="24" name="Group 53"/>
                      <p:cNvGrpSpPr/>
                      <p:nvPr/>
                    </p:nvGrpSpPr>
                    <p:grpSpPr bwMode="auto">
                      <a:xfrm>
                        <a:off x="0" y="0"/>
                        <a:ext cx="1008" cy="1920"/>
                        <a:chOff x="0" y="0"/>
                        <a:chExt cx="1008" cy="1920"/>
                      </a:xfrm>
                    </p:grpSpPr>
                    <p:sp>
                      <p:nvSpPr>
                        <p:cNvPr id="90166" name="Freeform 56"/>
                        <p:cNvSpPr/>
                        <p:nvPr/>
                      </p:nvSpPr>
                      <p:spPr bwMode="auto">
                        <a:xfrm>
                          <a:off x="669" y="1100"/>
                          <a:ext cx="234" cy="673"/>
                        </a:xfrm>
                        <a:custGeom>
                          <a:avLst/>
                          <a:gdLst>
                            <a:gd name="T0" fmla="*/ 208 w 232"/>
                            <a:gd name="T1" fmla="*/ 72 h 672"/>
                            <a:gd name="T2" fmla="*/ 160 w 232"/>
                            <a:gd name="T3" fmla="*/ 120 h 672"/>
                            <a:gd name="T4" fmla="*/ 160 w 232"/>
                            <a:gd name="T5" fmla="*/ 264 h 672"/>
                            <a:gd name="T6" fmla="*/ 208 w 232"/>
                            <a:gd name="T7" fmla="*/ 552 h 672"/>
                            <a:gd name="T8" fmla="*/ 208 w 232"/>
                            <a:gd name="T9" fmla="*/ 648 h 672"/>
                            <a:gd name="T10" fmla="*/ 64 w 232"/>
                            <a:gd name="T11" fmla="*/ 648 h 672"/>
                            <a:gd name="T12" fmla="*/ 16 w 232"/>
                            <a:gd name="T13" fmla="*/ 504 h 672"/>
                            <a:gd name="T14" fmla="*/ 16 w 232"/>
                            <a:gd name="T15" fmla="*/ 168 h 672"/>
                            <a:gd name="T16" fmla="*/ 112 w 232"/>
                            <a:gd name="T17" fmla="*/ 24 h 672"/>
                            <a:gd name="T18" fmla="*/ 208 w 232"/>
                            <a:gd name="T19" fmla="*/ 24 h 672"/>
                            <a:gd name="T20" fmla="*/ 208 w 232"/>
                            <a:gd name="T21" fmla="*/ 72 h 6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672"/>
                            <a:gd name="T35" fmla="*/ 232 w 232"/>
                            <a:gd name="T36" fmla="*/ 672 h 6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672">
                              <a:moveTo>
                                <a:pt x="208" y="72"/>
                              </a:moveTo>
                              <a:cubicBezTo>
                                <a:pt x="200" y="88"/>
                                <a:pt x="168" y="88"/>
                                <a:pt x="160" y="120"/>
                              </a:cubicBezTo>
                              <a:cubicBezTo>
                                <a:pt x="152" y="152"/>
                                <a:pt x="152" y="192"/>
                                <a:pt x="160" y="264"/>
                              </a:cubicBezTo>
                              <a:cubicBezTo>
                                <a:pt x="168" y="336"/>
                                <a:pt x="200" y="488"/>
                                <a:pt x="208" y="552"/>
                              </a:cubicBezTo>
                              <a:cubicBezTo>
                                <a:pt x="216" y="616"/>
                                <a:pt x="232" y="632"/>
                                <a:pt x="208" y="648"/>
                              </a:cubicBezTo>
                              <a:cubicBezTo>
                                <a:pt x="184" y="664"/>
                                <a:pt x="96" y="672"/>
                                <a:pt x="64" y="648"/>
                              </a:cubicBezTo>
                              <a:cubicBezTo>
                                <a:pt x="32" y="624"/>
                                <a:pt x="24" y="584"/>
                                <a:pt x="16" y="504"/>
                              </a:cubicBezTo>
                              <a:cubicBezTo>
                                <a:pt x="8" y="424"/>
                                <a:pt x="0" y="248"/>
                                <a:pt x="16" y="168"/>
                              </a:cubicBezTo>
                              <a:cubicBezTo>
                                <a:pt x="32" y="88"/>
                                <a:pt x="80" y="48"/>
                                <a:pt x="112" y="24"/>
                              </a:cubicBezTo>
                              <a:cubicBezTo>
                                <a:pt x="144" y="0"/>
                                <a:pt x="192" y="16"/>
                                <a:pt x="208" y="24"/>
                              </a:cubicBezTo>
                              <a:cubicBezTo>
                                <a:pt x="224" y="32"/>
                                <a:pt x="216" y="56"/>
                                <a:pt x="208" y="72"/>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5" name="Group 55"/>
                        <p:cNvGrpSpPr/>
                        <p:nvPr/>
                      </p:nvGrpSpPr>
                      <p:grpSpPr bwMode="auto">
                        <a:xfrm>
                          <a:off x="0" y="0"/>
                          <a:ext cx="1008" cy="1920"/>
                          <a:chOff x="0" y="0"/>
                          <a:chExt cx="1008" cy="1920"/>
                        </a:xfrm>
                      </p:grpSpPr>
                      <p:sp>
                        <p:nvSpPr>
                          <p:cNvPr id="90168" name="Freeform 58"/>
                          <p:cNvSpPr/>
                          <p:nvPr/>
                        </p:nvSpPr>
                        <p:spPr bwMode="auto">
                          <a:xfrm>
                            <a:off x="525" y="1675"/>
                            <a:ext cx="339" cy="192"/>
                          </a:xfrm>
                          <a:custGeom>
                            <a:avLst/>
                            <a:gdLst>
                              <a:gd name="T0" fmla="*/ 56 w 696"/>
                              <a:gd name="T1" fmla="*/ 304 h 320"/>
                              <a:gd name="T2" fmla="*/ 8 w 696"/>
                              <a:gd name="T3" fmla="*/ 208 h 320"/>
                              <a:gd name="T4" fmla="*/ 56 w 696"/>
                              <a:gd name="T5" fmla="*/ 64 h 320"/>
                              <a:gd name="T6" fmla="*/ 200 w 696"/>
                              <a:gd name="T7" fmla="*/ 64 h 320"/>
                              <a:gd name="T8" fmla="*/ 296 w 696"/>
                              <a:gd name="T9" fmla="*/ 112 h 320"/>
                              <a:gd name="T10" fmla="*/ 392 w 696"/>
                              <a:gd name="T11" fmla="*/ 112 h 320"/>
                              <a:gd name="T12" fmla="*/ 440 w 696"/>
                              <a:gd name="T13" fmla="*/ 16 h 320"/>
                              <a:gd name="T14" fmla="*/ 488 w 696"/>
                              <a:gd name="T15" fmla="*/ 16 h 320"/>
                              <a:gd name="T16" fmla="*/ 584 w 696"/>
                              <a:gd name="T17" fmla="*/ 64 h 320"/>
                              <a:gd name="T18" fmla="*/ 680 w 696"/>
                              <a:gd name="T19" fmla="*/ 64 h 320"/>
                              <a:gd name="T20" fmla="*/ 680 w 696"/>
                              <a:gd name="T21" fmla="*/ 160 h 320"/>
                              <a:gd name="T22" fmla="*/ 632 w 696"/>
                              <a:gd name="T23" fmla="*/ 208 h 320"/>
                              <a:gd name="T24" fmla="*/ 680 w 696"/>
                              <a:gd name="T25" fmla="*/ 256 h 320"/>
                              <a:gd name="T26" fmla="*/ 632 w 696"/>
                              <a:gd name="T27" fmla="*/ 304 h 320"/>
                              <a:gd name="T28" fmla="*/ 440 w 696"/>
                              <a:gd name="T29" fmla="*/ 304 h 320"/>
                              <a:gd name="T30" fmla="*/ 392 w 696"/>
                              <a:gd name="T31" fmla="*/ 256 h 320"/>
                              <a:gd name="T32" fmla="*/ 344 w 696"/>
                              <a:gd name="T33" fmla="*/ 304 h 320"/>
                              <a:gd name="T34" fmla="*/ 56 w 696"/>
                              <a:gd name="T35" fmla="*/ 304 h 3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6"/>
                              <a:gd name="T55" fmla="*/ 0 h 320"/>
                              <a:gd name="T56" fmla="*/ 696 w 696"/>
                              <a:gd name="T57" fmla="*/ 320 h 3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6" h="320">
                                <a:moveTo>
                                  <a:pt x="56" y="304"/>
                                </a:moveTo>
                                <a:cubicBezTo>
                                  <a:pt x="0" y="288"/>
                                  <a:pt x="8" y="248"/>
                                  <a:pt x="8" y="208"/>
                                </a:cubicBezTo>
                                <a:cubicBezTo>
                                  <a:pt x="8" y="168"/>
                                  <a:pt x="24" y="88"/>
                                  <a:pt x="56" y="64"/>
                                </a:cubicBezTo>
                                <a:cubicBezTo>
                                  <a:pt x="88" y="40"/>
                                  <a:pt x="160" y="56"/>
                                  <a:pt x="200" y="64"/>
                                </a:cubicBezTo>
                                <a:cubicBezTo>
                                  <a:pt x="240" y="72"/>
                                  <a:pt x="264" y="104"/>
                                  <a:pt x="296" y="112"/>
                                </a:cubicBezTo>
                                <a:cubicBezTo>
                                  <a:pt x="328" y="120"/>
                                  <a:pt x="368" y="128"/>
                                  <a:pt x="392" y="112"/>
                                </a:cubicBezTo>
                                <a:cubicBezTo>
                                  <a:pt x="416" y="96"/>
                                  <a:pt x="424" y="32"/>
                                  <a:pt x="440" y="16"/>
                                </a:cubicBezTo>
                                <a:cubicBezTo>
                                  <a:pt x="456" y="0"/>
                                  <a:pt x="464" y="8"/>
                                  <a:pt x="488" y="16"/>
                                </a:cubicBezTo>
                                <a:cubicBezTo>
                                  <a:pt x="512" y="24"/>
                                  <a:pt x="552" y="56"/>
                                  <a:pt x="584" y="64"/>
                                </a:cubicBezTo>
                                <a:cubicBezTo>
                                  <a:pt x="616" y="72"/>
                                  <a:pt x="664" y="48"/>
                                  <a:pt x="680" y="64"/>
                                </a:cubicBezTo>
                                <a:cubicBezTo>
                                  <a:pt x="696" y="80"/>
                                  <a:pt x="688" y="136"/>
                                  <a:pt x="680" y="160"/>
                                </a:cubicBezTo>
                                <a:cubicBezTo>
                                  <a:pt x="672" y="184"/>
                                  <a:pt x="632" y="192"/>
                                  <a:pt x="632" y="208"/>
                                </a:cubicBezTo>
                                <a:cubicBezTo>
                                  <a:pt x="632" y="224"/>
                                  <a:pt x="680" y="240"/>
                                  <a:pt x="680" y="256"/>
                                </a:cubicBezTo>
                                <a:cubicBezTo>
                                  <a:pt x="680" y="272"/>
                                  <a:pt x="672" y="296"/>
                                  <a:pt x="632" y="304"/>
                                </a:cubicBezTo>
                                <a:cubicBezTo>
                                  <a:pt x="592" y="312"/>
                                  <a:pt x="480" y="312"/>
                                  <a:pt x="440" y="304"/>
                                </a:cubicBezTo>
                                <a:cubicBezTo>
                                  <a:pt x="400" y="296"/>
                                  <a:pt x="408" y="256"/>
                                  <a:pt x="392" y="256"/>
                                </a:cubicBezTo>
                                <a:cubicBezTo>
                                  <a:pt x="376" y="256"/>
                                  <a:pt x="400" y="296"/>
                                  <a:pt x="344" y="304"/>
                                </a:cubicBezTo>
                                <a:cubicBezTo>
                                  <a:pt x="288" y="312"/>
                                  <a:pt x="112" y="320"/>
                                  <a:pt x="56" y="304"/>
                                </a:cubicBezTo>
                                <a:close/>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69" name="Freeform 59"/>
                          <p:cNvSpPr/>
                          <p:nvPr/>
                        </p:nvSpPr>
                        <p:spPr bwMode="auto">
                          <a:xfrm>
                            <a:off x="429" y="387"/>
                            <a:ext cx="530" cy="1436"/>
                          </a:xfrm>
                          <a:custGeom>
                            <a:avLst/>
                            <a:gdLst>
                              <a:gd name="T0" fmla="*/ 56 w 584"/>
                              <a:gd name="T1" fmla="*/ 432 h 1584"/>
                              <a:gd name="T2" fmla="*/ 56 w 584"/>
                              <a:gd name="T3" fmla="*/ 576 h 1584"/>
                              <a:gd name="T4" fmla="*/ 56 w 584"/>
                              <a:gd name="T5" fmla="*/ 624 h 1584"/>
                              <a:gd name="T6" fmla="*/ 8 w 584"/>
                              <a:gd name="T7" fmla="*/ 720 h 1584"/>
                              <a:gd name="T8" fmla="*/ 8 w 584"/>
                              <a:gd name="T9" fmla="*/ 816 h 1584"/>
                              <a:gd name="T10" fmla="*/ 56 w 584"/>
                              <a:gd name="T11" fmla="*/ 1008 h 1584"/>
                              <a:gd name="T12" fmla="*/ 56 w 584"/>
                              <a:gd name="T13" fmla="*/ 1152 h 1584"/>
                              <a:gd name="T14" fmla="*/ 104 w 584"/>
                              <a:gd name="T15" fmla="*/ 1296 h 1584"/>
                              <a:gd name="T16" fmla="*/ 104 w 584"/>
                              <a:gd name="T17" fmla="*/ 1392 h 1584"/>
                              <a:gd name="T18" fmla="*/ 152 w 584"/>
                              <a:gd name="T19" fmla="*/ 1536 h 1584"/>
                              <a:gd name="T20" fmla="*/ 296 w 584"/>
                              <a:gd name="T21" fmla="*/ 1584 h 1584"/>
                              <a:gd name="T22" fmla="*/ 296 w 584"/>
                              <a:gd name="T23" fmla="*/ 1536 h 1584"/>
                              <a:gd name="T24" fmla="*/ 344 w 584"/>
                              <a:gd name="T25" fmla="*/ 1296 h 1584"/>
                              <a:gd name="T26" fmla="*/ 344 w 584"/>
                              <a:gd name="T27" fmla="*/ 1008 h 1584"/>
                              <a:gd name="T28" fmla="*/ 536 w 584"/>
                              <a:gd name="T29" fmla="*/ 816 h 1584"/>
                              <a:gd name="T30" fmla="*/ 536 w 584"/>
                              <a:gd name="T31" fmla="*/ 624 h 1584"/>
                              <a:gd name="T32" fmla="*/ 584 w 584"/>
                              <a:gd name="T33" fmla="*/ 480 h 1584"/>
                              <a:gd name="T34" fmla="*/ 536 w 584"/>
                              <a:gd name="T35" fmla="*/ 240 h 1584"/>
                              <a:gd name="T36" fmla="*/ 536 w 584"/>
                              <a:gd name="T37" fmla="*/ 48 h 1584"/>
                              <a:gd name="T38" fmla="*/ 248 w 584"/>
                              <a:gd name="T39" fmla="*/ 0 h 1584"/>
                              <a:gd name="T40" fmla="*/ 152 w 584"/>
                              <a:gd name="T41" fmla="*/ 48 h 1584"/>
                              <a:gd name="T42" fmla="*/ 152 w 584"/>
                              <a:gd name="T43" fmla="*/ 240 h 1584"/>
                              <a:gd name="T44" fmla="*/ 56 w 584"/>
                              <a:gd name="T45" fmla="*/ 288 h 1584"/>
                              <a:gd name="T46" fmla="*/ 56 w 584"/>
                              <a:gd name="T47" fmla="*/ 432 h 15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4"/>
                              <a:gd name="T73" fmla="*/ 0 h 1584"/>
                              <a:gd name="T74" fmla="*/ 584 w 584"/>
                              <a:gd name="T75" fmla="*/ 1584 h 15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4" h="1584">
                                <a:moveTo>
                                  <a:pt x="56" y="432"/>
                                </a:moveTo>
                                <a:cubicBezTo>
                                  <a:pt x="56" y="480"/>
                                  <a:pt x="56" y="544"/>
                                  <a:pt x="56" y="576"/>
                                </a:cubicBezTo>
                                <a:cubicBezTo>
                                  <a:pt x="56" y="608"/>
                                  <a:pt x="64" y="600"/>
                                  <a:pt x="56" y="624"/>
                                </a:cubicBezTo>
                                <a:cubicBezTo>
                                  <a:pt x="48" y="648"/>
                                  <a:pt x="16" y="688"/>
                                  <a:pt x="8" y="720"/>
                                </a:cubicBezTo>
                                <a:cubicBezTo>
                                  <a:pt x="0" y="752"/>
                                  <a:pt x="0" y="768"/>
                                  <a:pt x="8" y="816"/>
                                </a:cubicBezTo>
                                <a:cubicBezTo>
                                  <a:pt x="16" y="864"/>
                                  <a:pt x="48" y="952"/>
                                  <a:pt x="56" y="1008"/>
                                </a:cubicBezTo>
                                <a:cubicBezTo>
                                  <a:pt x="64" y="1064"/>
                                  <a:pt x="48" y="1104"/>
                                  <a:pt x="56" y="1152"/>
                                </a:cubicBezTo>
                                <a:cubicBezTo>
                                  <a:pt x="64" y="1200"/>
                                  <a:pt x="96" y="1256"/>
                                  <a:pt x="104" y="1296"/>
                                </a:cubicBezTo>
                                <a:cubicBezTo>
                                  <a:pt x="112" y="1336"/>
                                  <a:pt x="96" y="1352"/>
                                  <a:pt x="104" y="1392"/>
                                </a:cubicBezTo>
                                <a:cubicBezTo>
                                  <a:pt x="112" y="1432"/>
                                  <a:pt x="120" y="1504"/>
                                  <a:pt x="152" y="1536"/>
                                </a:cubicBezTo>
                                <a:cubicBezTo>
                                  <a:pt x="184" y="1568"/>
                                  <a:pt x="272" y="1584"/>
                                  <a:pt x="296" y="1584"/>
                                </a:cubicBezTo>
                                <a:cubicBezTo>
                                  <a:pt x="320" y="1584"/>
                                  <a:pt x="288" y="1584"/>
                                  <a:pt x="296" y="1536"/>
                                </a:cubicBezTo>
                                <a:cubicBezTo>
                                  <a:pt x="304" y="1488"/>
                                  <a:pt x="336" y="1384"/>
                                  <a:pt x="344" y="1296"/>
                                </a:cubicBezTo>
                                <a:cubicBezTo>
                                  <a:pt x="352" y="1208"/>
                                  <a:pt x="312" y="1088"/>
                                  <a:pt x="344" y="1008"/>
                                </a:cubicBezTo>
                                <a:cubicBezTo>
                                  <a:pt x="376" y="928"/>
                                  <a:pt x="504" y="880"/>
                                  <a:pt x="536" y="816"/>
                                </a:cubicBezTo>
                                <a:cubicBezTo>
                                  <a:pt x="568" y="752"/>
                                  <a:pt x="528" y="680"/>
                                  <a:pt x="536" y="624"/>
                                </a:cubicBezTo>
                                <a:cubicBezTo>
                                  <a:pt x="544" y="568"/>
                                  <a:pt x="584" y="544"/>
                                  <a:pt x="584" y="480"/>
                                </a:cubicBezTo>
                                <a:cubicBezTo>
                                  <a:pt x="584" y="416"/>
                                  <a:pt x="544" y="312"/>
                                  <a:pt x="536" y="240"/>
                                </a:cubicBezTo>
                                <a:cubicBezTo>
                                  <a:pt x="528" y="168"/>
                                  <a:pt x="584" y="88"/>
                                  <a:pt x="536" y="48"/>
                                </a:cubicBezTo>
                                <a:cubicBezTo>
                                  <a:pt x="488" y="8"/>
                                  <a:pt x="312" y="0"/>
                                  <a:pt x="248" y="0"/>
                                </a:cubicBezTo>
                                <a:cubicBezTo>
                                  <a:pt x="184" y="0"/>
                                  <a:pt x="168" y="8"/>
                                  <a:pt x="152" y="48"/>
                                </a:cubicBezTo>
                                <a:cubicBezTo>
                                  <a:pt x="136" y="88"/>
                                  <a:pt x="168" y="200"/>
                                  <a:pt x="152" y="240"/>
                                </a:cubicBezTo>
                                <a:cubicBezTo>
                                  <a:pt x="136" y="280"/>
                                  <a:pt x="72" y="256"/>
                                  <a:pt x="56" y="288"/>
                                </a:cubicBezTo>
                                <a:cubicBezTo>
                                  <a:pt x="40" y="320"/>
                                  <a:pt x="56" y="384"/>
                                  <a:pt x="56" y="432"/>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6" name="Group 58"/>
                          <p:cNvGrpSpPr/>
                          <p:nvPr/>
                        </p:nvGrpSpPr>
                        <p:grpSpPr bwMode="auto">
                          <a:xfrm>
                            <a:off x="384" y="0"/>
                            <a:ext cx="624" cy="544"/>
                            <a:chOff x="0" y="0"/>
                            <a:chExt cx="624" cy="544"/>
                          </a:xfrm>
                        </p:grpSpPr>
                        <p:sp>
                          <p:nvSpPr>
                            <p:cNvPr id="90171" name="Freeform 61"/>
                            <p:cNvSpPr/>
                            <p:nvPr/>
                          </p:nvSpPr>
                          <p:spPr bwMode="auto">
                            <a:xfrm>
                              <a:off x="240" y="239"/>
                              <a:ext cx="383" cy="290"/>
                            </a:xfrm>
                            <a:custGeom>
                              <a:avLst/>
                              <a:gdLst>
                                <a:gd name="T0" fmla="*/ 64 w 408"/>
                                <a:gd name="T1" fmla="*/ 24 h 320"/>
                                <a:gd name="T2" fmla="*/ 64 w 408"/>
                                <a:gd name="T3" fmla="*/ 168 h 320"/>
                                <a:gd name="T4" fmla="*/ 64 w 408"/>
                                <a:gd name="T5" fmla="*/ 264 h 320"/>
                                <a:gd name="T6" fmla="*/ 112 w 408"/>
                                <a:gd name="T7" fmla="*/ 312 h 320"/>
                                <a:gd name="T8" fmla="*/ 160 w 408"/>
                                <a:gd name="T9" fmla="*/ 312 h 320"/>
                                <a:gd name="T10" fmla="*/ 208 w 408"/>
                                <a:gd name="T11" fmla="*/ 264 h 320"/>
                                <a:gd name="T12" fmla="*/ 304 w 408"/>
                                <a:gd name="T13" fmla="*/ 312 h 320"/>
                                <a:gd name="T14" fmla="*/ 400 w 408"/>
                                <a:gd name="T15" fmla="*/ 216 h 320"/>
                                <a:gd name="T16" fmla="*/ 352 w 408"/>
                                <a:gd name="T17" fmla="*/ 72 h 320"/>
                                <a:gd name="T18" fmla="*/ 352 w 408"/>
                                <a:gd name="T19" fmla="*/ 24 h 320"/>
                                <a:gd name="T20" fmla="*/ 160 w 408"/>
                                <a:gd name="T21" fmla="*/ 24 h 320"/>
                                <a:gd name="T22" fmla="*/ 16 w 408"/>
                                <a:gd name="T23" fmla="*/ 24 h 320"/>
                                <a:gd name="T24" fmla="*/ 64 w 408"/>
                                <a:gd name="T25" fmla="*/ 24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320"/>
                                <a:gd name="T41" fmla="*/ 408 w 408"/>
                                <a:gd name="T42" fmla="*/ 320 h 3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320">
                                  <a:moveTo>
                                    <a:pt x="64" y="24"/>
                                  </a:moveTo>
                                  <a:cubicBezTo>
                                    <a:pt x="72" y="48"/>
                                    <a:pt x="64" y="128"/>
                                    <a:pt x="64" y="168"/>
                                  </a:cubicBezTo>
                                  <a:cubicBezTo>
                                    <a:pt x="64" y="208"/>
                                    <a:pt x="56" y="240"/>
                                    <a:pt x="64" y="264"/>
                                  </a:cubicBezTo>
                                  <a:cubicBezTo>
                                    <a:pt x="72" y="288"/>
                                    <a:pt x="96" y="304"/>
                                    <a:pt x="112" y="312"/>
                                  </a:cubicBezTo>
                                  <a:cubicBezTo>
                                    <a:pt x="128" y="320"/>
                                    <a:pt x="144" y="320"/>
                                    <a:pt x="160" y="312"/>
                                  </a:cubicBezTo>
                                  <a:cubicBezTo>
                                    <a:pt x="176" y="304"/>
                                    <a:pt x="184" y="264"/>
                                    <a:pt x="208" y="264"/>
                                  </a:cubicBezTo>
                                  <a:cubicBezTo>
                                    <a:pt x="232" y="264"/>
                                    <a:pt x="272" y="320"/>
                                    <a:pt x="304" y="312"/>
                                  </a:cubicBezTo>
                                  <a:cubicBezTo>
                                    <a:pt x="336" y="304"/>
                                    <a:pt x="392" y="256"/>
                                    <a:pt x="400" y="216"/>
                                  </a:cubicBezTo>
                                  <a:cubicBezTo>
                                    <a:pt x="408" y="176"/>
                                    <a:pt x="360" y="104"/>
                                    <a:pt x="352" y="72"/>
                                  </a:cubicBezTo>
                                  <a:cubicBezTo>
                                    <a:pt x="344" y="40"/>
                                    <a:pt x="384" y="32"/>
                                    <a:pt x="352" y="24"/>
                                  </a:cubicBezTo>
                                  <a:cubicBezTo>
                                    <a:pt x="320" y="16"/>
                                    <a:pt x="216" y="24"/>
                                    <a:pt x="160" y="24"/>
                                  </a:cubicBezTo>
                                  <a:cubicBezTo>
                                    <a:pt x="104" y="24"/>
                                    <a:pt x="32" y="24"/>
                                    <a:pt x="16" y="24"/>
                                  </a:cubicBezTo>
                                  <a:cubicBezTo>
                                    <a:pt x="0" y="24"/>
                                    <a:pt x="56" y="0"/>
                                    <a:pt x="64" y="24"/>
                                  </a:cubicBezTo>
                                  <a:close/>
                                </a:path>
                              </a:pathLst>
                            </a:custGeom>
                            <a:solidFill>
                              <a:srgbClr val="00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72" name="Freeform 62"/>
                            <p:cNvSpPr/>
                            <p:nvPr/>
                          </p:nvSpPr>
                          <p:spPr bwMode="auto">
                            <a:xfrm>
                              <a:off x="0" y="239"/>
                              <a:ext cx="479" cy="306"/>
                            </a:xfrm>
                            <a:custGeom>
                              <a:avLst/>
                              <a:gdLst>
                                <a:gd name="T0" fmla="*/ 112 w 552"/>
                                <a:gd name="T1" fmla="*/ 16 h 416"/>
                                <a:gd name="T2" fmla="*/ 16 w 552"/>
                                <a:gd name="T3" fmla="*/ 112 h 416"/>
                                <a:gd name="T4" fmla="*/ 16 w 552"/>
                                <a:gd name="T5" fmla="*/ 160 h 416"/>
                                <a:gd name="T6" fmla="*/ 112 w 552"/>
                                <a:gd name="T7" fmla="*/ 208 h 416"/>
                                <a:gd name="T8" fmla="*/ 112 w 552"/>
                                <a:gd name="T9" fmla="*/ 304 h 416"/>
                                <a:gd name="T10" fmla="*/ 256 w 552"/>
                                <a:gd name="T11" fmla="*/ 352 h 416"/>
                                <a:gd name="T12" fmla="*/ 400 w 552"/>
                                <a:gd name="T13" fmla="*/ 400 h 416"/>
                                <a:gd name="T14" fmla="*/ 448 w 552"/>
                                <a:gd name="T15" fmla="*/ 256 h 416"/>
                                <a:gd name="T16" fmla="*/ 448 w 552"/>
                                <a:gd name="T17" fmla="*/ 208 h 416"/>
                                <a:gd name="T18" fmla="*/ 496 w 552"/>
                                <a:gd name="T19" fmla="*/ 256 h 416"/>
                                <a:gd name="T20" fmla="*/ 544 w 552"/>
                                <a:gd name="T21" fmla="*/ 208 h 416"/>
                                <a:gd name="T22" fmla="*/ 544 w 552"/>
                                <a:gd name="T23" fmla="*/ 160 h 416"/>
                                <a:gd name="T24" fmla="*/ 496 w 552"/>
                                <a:gd name="T25" fmla="*/ 112 h 416"/>
                                <a:gd name="T26" fmla="*/ 448 w 552"/>
                                <a:gd name="T27" fmla="*/ 64 h 416"/>
                                <a:gd name="T28" fmla="*/ 448 w 552"/>
                                <a:gd name="T29" fmla="*/ 16 h 416"/>
                                <a:gd name="T30" fmla="*/ 112 w 552"/>
                                <a:gd name="T31" fmla="*/ 16 h 4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2"/>
                                <a:gd name="T49" fmla="*/ 0 h 416"/>
                                <a:gd name="T50" fmla="*/ 552 w 552"/>
                                <a:gd name="T51" fmla="*/ 416 h 4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2" h="416">
                                  <a:moveTo>
                                    <a:pt x="112" y="16"/>
                                  </a:moveTo>
                                  <a:cubicBezTo>
                                    <a:pt x="40" y="32"/>
                                    <a:pt x="32" y="88"/>
                                    <a:pt x="16" y="112"/>
                                  </a:cubicBezTo>
                                  <a:cubicBezTo>
                                    <a:pt x="0" y="136"/>
                                    <a:pt x="0" y="144"/>
                                    <a:pt x="16" y="160"/>
                                  </a:cubicBezTo>
                                  <a:cubicBezTo>
                                    <a:pt x="32" y="176"/>
                                    <a:pt x="96" y="184"/>
                                    <a:pt x="112" y="208"/>
                                  </a:cubicBezTo>
                                  <a:cubicBezTo>
                                    <a:pt x="128" y="232"/>
                                    <a:pt x="88" y="280"/>
                                    <a:pt x="112" y="304"/>
                                  </a:cubicBezTo>
                                  <a:cubicBezTo>
                                    <a:pt x="136" y="328"/>
                                    <a:pt x="208" y="336"/>
                                    <a:pt x="256" y="352"/>
                                  </a:cubicBezTo>
                                  <a:cubicBezTo>
                                    <a:pt x="304" y="368"/>
                                    <a:pt x="368" y="416"/>
                                    <a:pt x="400" y="400"/>
                                  </a:cubicBezTo>
                                  <a:cubicBezTo>
                                    <a:pt x="432" y="384"/>
                                    <a:pt x="440" y="288"/>
                                    <a:pt x="448" y="256"/>
                                  </a:cubicBezTo>
                                  <a:cubicBezTo>
                                    <a:pt x="456" y="224"/>
                                    <a:pt x="440" y="208"/>
                                    <a:pt x="448" y="208"/>
                                  </a:cubicBezTo>
                                  <a:cubicBezTo>
                                    <a:pt x="456" y="208"/>
                                    <a:pt x="480" y="256"/>
                                    <a:pt x="496" y="256"/>
                                  </a:cubicBezTo>
                                  <a:cubicBezTo>
                                    <a:pt x="512" y="256"/>
                                    <a:pt x="536" y="224"/>
                                    <a:pt x="544" y="208"/>
                                  </a:cubicBezTo>
                                  <a:cubicBezTo>
                                    <a:pt x="552" y="192"/>
                                    <a:pt x="552" y="176"/>
                                    <a:pt x="544" y="160"/>
                                  </a:cubicBezTo>
                                  <a:cubicBezTo>
                                    <a:pt x="536" y="144"/>
                                    <a:pt x="512" y="128"/>
                                    <a:pt x="496" y="112"/>
                                  </a:cubicBezTo>
                                  <a:cubicBezTo>
                                    <a:pt x="480" y="96"/>
                                    <a:pt x="456" y="80"/>
                                    <a:pt x="448" y="64"/>
                                  </a:cubicBezTo>
                                  <a:cubicBezTo>
                                    <a:pt x="440" y="48"/>
                                    <a:pt x="504" y="24"/>
                                    <a:pt x="448" y="16"/>
                                  </a:cubicBezTo>
                                  <a:cubicBezTo>
                                    <a:pt x="392" y="8"/>
                                    <a:pt x="184" y="0"/>
                                    <a:pt x="112" y="16"/>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73" name="Oval 63"/>
                            <p:cNvSpPr>
                              <a:spLocks noChangeArrowheads="1"/>
                            </p:cNvSpPr>
                            <p:nvPr/>
                          </p:nvSpPr>
                          <p:spPr bwMode="auto">
                            <a:xfrm>
                              <a:off x="384" y="334"/>
                              <a:ext cx="45" cy="49"/>
                            </a:xfrm>
                            <a:prstGeom prst="ellipse">
                              <a:avLst/>
                            </a:prstGeom>
                            <a:no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174" name="Oval 64"/>
                            <p:cNvSpPr>
                              <a:spLocks noChangeArrowheads="1"/>
                            </p:cNvSpPr>
                            <p:nvPr/>
                          </p:nvSpPr>
                          <p:spPr bwMode="auto">
                            <a:xfrm>
                              <a:off x="141" y="239"/>
                              <a:ext cx="99" cy="96"/>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175" name="Oval 65"/>
                            <p:cNvSpPr>
                              <a:spLocks noChangeArrowheads="1"/>
                            </p:cNvSpPr>
                            <p:nvPr/>
                          </p:nvSpPr>
                          <p:spPr bwMode="auto">
                            <a:xfrm>
                              <a:off x="141" y="288"/>
                              <a:ext cx="51" cy="46"/>
                            </a:xfrm>
                            <a:prstGeom prst="ellipse">
                              <a:avLst/>
                            </a:prstGeom>
                            <a:solidFill>
                              <a:srgbClr val="000000"/>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76" name="Freeform 66"/>
                            <p:cNvSpPr/>
                            <p:nvPr/>
                          </p:nvSpPr>
                          <p:spPr bwMode="auto">
                            <a:xfrm>
                              <a:off x="0" y="1"/>
                              <a:ext cx="623" cy="306"/>
                            </a:xfrm>
                            <a:custGeom>
                              <a:avLst/>
                              <a:gdLst>
                                <a:gd name="T0" fmla="*/ 224 w 1056"/>
                                <a:gd name="T1" fmla="*/ 496 h 600"/>
                                <a:gd name="T2" fmla="*/ 32 w 1056"/>
                                <a:gd name="T3" fmla="*/ 496 h 600"/>
                                <a:gd name="T4" fmla="*/ 32 w 1056"/>
                                <a:gd name="T5" fmla="*/ 448 h 600"/>
                                <a:gd name="T6" fmla="*/ 128 w 1056"/>
                                <a:gd name="T7" fmla="*/ 400 h 600"/>
                                <a:gd name="T8" fmla="*/ 128 w 1056"/>
                                <a:gd name="T9" fmla="*/ 208 h 600"/>
                                <a:gd name="T10" fmla="*/ 176 w 1056"/>
                                <a:gd name="T11" fmla="*/ 64 h 600"/>
                                <a:gd name="T12" fmla="*/ 368 w 1056"/>
                                <a:gd name="T13" fmla="*/ 16 h 600"/>
                                <a:gd name="T14" fmla="*/ 512 w 1056"/>
                                <a:gd name="T15" fmla="*/ 16 h 600"/>
                                <a:gd name="T16" fmla="*/ 656 w 1056"/>
                                <a:gd name="T17" fmla="*/ 16 h 600"/>
                                <a:gd name="T18" fmla="*/ 944 w 1056"/>
                                <a:gd name="T19" fmla="*/ 112 h 600"/>
                                <a:gd name="T20" fmla="*/ 1040 w 1056"/>
                                <a:gd name="T21" fmla="*/ 304 h 600"/>
                                <a:gd name="T22" fmla="*/ 992 w 1056"/>
                                <a:gd name="T23" fmla="*/ 448 h 600"/>
                                <a:gd name="T24" fmla="*/ 992 w 1056"/>
                                <a:gd name="T25" fmla="*/ 496 h 600"/>
                                <a:gd name="T26" fmla="*/ 1040 w 1056"/>
                                <a:gd name="T27" fmla="*/ 544 h 600"/>
                                <a:gd name="T28" fmla="*/ 1040 w 1056"/>
                                <a:gd name="T29" fmla="*/ 592 h 600"/>
                                <a:gd name="T30" fmla="*/ 944 w 1056"/>
                                <a:gd name="T31" fmla="*/ 592 h 600"/>
                                <a:gd name="T32" fmla="*/ 704 w 1056"/>
                                <a:gd name="T33" fmla="*/ 544 h 600"/>
                                <a:gd name="T34" fmla="*/ 176 w 1056"/>
                                <a:gd name="T35" fmla="*/ 496 h 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600"/>
                                <a:gd name="T56" fmla="*/ 1056 w 1056"/>
                                <a:gd name="T57" fmla="*/ 600 h 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600">
                                  <a:moveTo>
                                    <a:pt x="224" y="496"/>
                                  </a:moveTo>
                                  <a:cubicBezTo>
                                    <a:pt x="144" y="500"/>
                                    <a:pt x="64" y="504"/>
                                    <a:pt x="32" y="496"/>
                                  </a:cubicBezTo>
                                  <a:cubicBezTo>
                                    <a:pt x="0" y="488"/>
                                    <a:pt x="16" y="464"/>
                                    <a:pt x="32" y="448"/>
                                  </a:cubicBezTo>
                                  <a:cubicBezTo>
                                    <a:pt x="48" y="432"/>
                                    <a:pt x="112" y="440"/>
                                    <a:pt x="128" y="400"/>
                                  </a:cubicBezTo>
                                  <a:cubicBezTo>
                                    <a:pt x="144" y="360"/>
                                    <a:pt x="120" y="264"/>
                                    <a:pt x="128" y="208"/>
                                  </a:cubicBezTo>
                                  <a:cubicBezTo>
                                    <a:pt x="136" y="152"/>
                                    <a:pt x="136" y="96"/>
                                    <a:pt x="176" y="64"/>
                                  </a:cubicBezTo>
                                  <a:cubicBezTo>
                                    <a:pt x="216" y="32"/>
                                    <a:pt x="312" y="24"/>
                                    <a:pt x="368" y="16"/>
                                  </a:cubicBezTo>
                                  <a:cubicBezTo>
                                    <a:pt x="424" y="8"/>
                                    <a:pt x="464" y="16"/>
                                    <a:pt x="512" y="16"/>
                                  </a:cubicBezTo>
                                  <a:cubicBezTo>
                                    <a:pt x="560" y="16"/>
                                    <a:pt x="584" y="0"/>
                                    <a:pt x="656" y="16"/>
                                  </a:cubicBezTo>
                                  <a:cubicBezTo>
                                    <a:pt x="728" y="32"/>
                                    <a:pt x="880" y="64"/>
                                    <a:pt x="944" y="112"/>
                                  </a:cubicBezTo>
                                  <a:cubicBezTo>
                                    <a:pt x="1008" y="160"/>
                                    <a:pt x="1032" y="248"/>
                                    <a:pt x="1040" y="304"/>
                                  </a:cubicBezTo>
                                  <a:cubicBezTo>
                                    <a:pt x="1048" y="360"/>
                                    <a:pt x="1000" y="416"/>
                                    <a:pt x="992" y="448"/>
                                  </a:cubicBezTo>
                                  <a:cubicBezTo>
                                    <a:pt x="984" y="480"/>
                                    <a:pt x="984" y="480"/>
                                    <a:pt x="992" y="496"/>
                                  </a:cubicBezTo>
                                  <a:cubicBezTo>
                                    <a:pt x="1000" y="512"/>
                                    <a:pt x="1032" y="528"/>
                                    <a:pt x="1040" y="544"/>
                                  </a:cubicBezTo>
                                  <a:cubicBezTo>
                                    <a:pt x="1048" y="560"/>
                                    <a:pt x="1056" y="584"/>
                                    <a:pt x="1040" y="592"/>
                                  </a:cubicBezTo>
                                  <a:cubicBezTo>
                                    <a:pt x="1024" y="600"/>
                                    <a:pt x="1000" y="600"/>
                                    <a:pt x="944" y="592"/>
                                  </a:cubicBezTo>
                                  <a:cubicBezTo>
                                    <a:pt x="888" y="584"/>
                                    <a:pt x="832" y="560"/>
                                    <a:pt x="704" y="544"/>
                                  </a:cubicBezTo>
                                  <a:cubicBezTo>
                                    <a:pt x="576" y="528"/>
                                    <a:pt x="376" y="512"/>
                                    <a:pt x="176" y="496"/>
                                  </a:cubicBezTo>
                                </a:path>
                              </a:pathLst>
                            </a:custGeom>
                            <a:solidFill>
                              <a:srgbClr val="FF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54591" name="Line 67"/>
                            <p:cNvSpPr>
                              <a:spLocks noChangeShapeType="1"/>
                            </p:cNvSpPr>
                            <p:nvPr/>
                          </p:nvSpPr>
                          <p:spPr bwMode="auto">
                            <a:xfrm rot="863406">
                              <a:off x="145" y="426"/>
                              <a:ext cx="94" cy="0"/>
                            </a:xfrm>
                            <a:prstGeom prst="line">
                              <a:avLst/>
                            </a:prstGeom>
                            <a:noFill/>
                            <a:ln w="9525">
                              <a:solidFill>
                                <a:srgbClr val="CC0066"/>
                              </a:solidFill>
                              <a:round/>
                            </a:ln>
                          </p:spPr>
                          <p:txBody>
                            <a:bodyPr/>
                            <a:lstStyle/>
                            <a:p>
                              <a:endParaRPr lang="zh-CN" altLang="en-US"/>
                            </a:p>
                          </p:txBody>
                        </p:sp>
                      </p:grpSp>
                      <p:sp>
                        <p:nvSpPr>
                          <p:cNvPr id="90178" name="Freeform 68"/>
                          <p:cNvSpPr/>
                          <p:nvPr/>
                        </p:nvSpPr>
                        <p:spPr bwMode="auto">
                          <a:xfrm>
                            <a:off x="-119" y="334"/>
                            <a:ext cx="797" cy="386"/>
                          </a:xfrm>
                          <a:custGeom>
                            <a:avLst/>
                            <a:gdLst>
                              <a:gd name="T0" fmla="*/ 248 w 928"/>
                              <a:gd name="T1" fmla="*/ 56 h 504"/>
                              <a:gd name="T2" fmla="*/ 440 w 928"/>
                              <a:gd name="T3" fmla="*/ 152 h 504"/>
                              <a:gd name="T4" fmla="*/ 536 w 928"/>
                              <a:gd name="T5" fmla="*/ 152 h 504"/>
                              <a:gd name="T6" fmla="*/ 584 w 928"/>
                              <a:gd name="T7" fmla="*/ 200 h 504"/>
                              <a:gd name="T8" fmla="*/ 776 w 928"/>
                              <a:gd name="T9" fmla="*/ 200 h 504"/>
                              <a:gd name="T10" fmla="*/ 872 w 928"/>
                              <a:gd name="T11" fmla="*/ 200 h 504"/>
                              <a:gd name="T12" fmla="*/ 920 w 928"/>
                              <a:gd name="T13" fmla="*/ 296 h 504"/>
                              <a:gd name="T14" fmla="*/ 920 w 928"/>
                              <a:gd name="T15" fmla="*/ 392 h 504"/>
                              <a:gd name="T16" fmla="*/ 872 w 928"/>
                              <a:gd name="T17" fmla="*/ 488 h 504"/>
                              <a:gd name="T18" fmla="*/ 776 w 928"/>
                              <a:gd name="T19" fmla="*/ 488 h 504"/>
                              <a:gd name="T20" fmla="*/ 584 w 928"/>
                              <a:gd name="T21" fmla="*/ 392 h 504"/>
                              <a:gd name="T22" fmla="*/ 392 w 928"/>
                              <a:gd name="T23" fmla="*/ 344 h 504"/>
                              <a:gd name="T24" fmla="*/ 56 w 928"/>
                              <a:gd name="T25" fmla="*/ 104 h 504"/>
                              <a:gd name="T26" fmla="*/ 56 w 928"/>
                              <a:gd name="T27" fmla="*/ 56 h 504"/>
                              <a:gd name="T28" fmla="*/ 104 w 928"/>
                              <a:gd name="T29" fmla="*/ 8 h 504"/>
                              <a:gd name="T30" fmla="*/ 200 w 928"/>
                              <a:gd name="T31" fmla="*/ 8 h 504"/>
                              <a:gd name="T32" fmla="*/ 248 w 928"/>
                              <a:gd name="T33" fmla="*/ 56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8"/>
                              <a:gd name="T52" fmla="*/ 0 h 504"/>
                              <a:gd name="T53" fmla="*/ 928 w 928"/>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8" h="504">
                                <a:moveTo>
                                  <a:pt x="248" y="56"/>
                                </a:moveTo>
                                <a:cubicBezTo>
                                  <a:pt x="288" y="80"/>
                                  <a:pt x="392" y="136"/>
                                  <a:pt x="440" y="152"/>
                                </a:cubicBezTo>
                                <a:cubicBezTo>
                                  <a:pt x="488" y="168"/>
                                  <a:pt x="512" y="144"/>
                                  <a:pt x="536" y="152"/>
                                </a:cubicBezTo>
                                <a:cubicBezTo>
                                  <a:pt x="560" y="160"/>
                                  <a:pt x="544" y="192"/>
                                  <a:pt x="584" y="200"/>
                                </a:cubicBezTo>
                                <a:cubicBezTo>
                                  <a:pt x="624" y="208"/>
                                  <a:pt x="728" y="200"/>
                                  <a:pt x="776" y="200"/>
                                </a:cubicBezTo>
                                <a:cubicBezTo>
                                  <a:pt x="824" y="200"/>
                                  <a:pt x="848" y="184"/>
                                  <a:pt x="872" y="200"/>
                                </a:cubicBezTo>
                                <a:cubicBezTo>
                                  <a:pt x="896" y="216"/>
                                  <a:pt x="912" y="264"/>
                                  <a:pt x="920" y="296"/>
                                </a:cubicBezTo>
                                <a:cubicBezTo>
                                  <a:pt x="928" y="328"/>
                                  <a:pt x="928" y="360"/>
                                  <a:pt x="920" y="392"/>
                                </a:cubicBezTo>
                                <a:cubicBezTo>
                                  <a:pt x="912" y="424"/>
                                  <a:pt x="896" y="472"/>
                                  <a:pt x="872" y="488"/>
                                </a:cubicBezTo>
                                <a:cubicBezTo>
                                  <a:pt x="848" y="504"/>
                                  <a:pt x="824" y="504"/>
                                  <a:pt x="776" y="488"/>
                                </a:cubicBezTo>
                                <a:cubicBezTo>
                                  <a:pt x="728" y="472"/>
                                  <a:pt x="648" y="416"/>
                                  <a:pt x="584" y="392"/>
                                </a:cubicBezTo>
                                <a:cubicBezTo>
                                  <a:pt x="520" y="368"/>
                                  <a:pt x="480" y="392"/>
                                  <a:pt x="392" y="344"/>
                                </a:cubicBezTo>
                                <a:cubicBezTo>
                                  <a:pt x="304" y="296"/>
                                  <a:pt x="112" y="152"/>
                                  <a:pt x="56" y="104"/>
                                </a:cubicBezTo>
                                <a:cubicBezTo>
                                  <a:pt x="0" y="56"/>
                                  <a:pt x="48" y="72"/>
                                  <a:pt x="56" y="56"/>
                                </a:cubicBezTo>
                                <a:cubicBezTo>
                                  <a:pt x="64" y="40"/>
                                  <a:pt x="80" y="16"/>
                                  <a:pt x="104" y="8"/>
                                </a:cubicBezTo>
                                <a:cubicBezTo>
                                  <a:pt x="128" y="0"/>
                                  <a:pt x="176" y="0"/>
                                  <a:pt x="200" y="8"/>
                                </a:cubicBezTo>
                                <a:cubicBezTo>
                                  <a:pt x="224" y="16"/>
                                  <a:pt x="208" y="32"/>
                                  <a:pt x="248" y="56"/>
                                </a:cubicBezTo>
                                <a:close/>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79" name="Freeform 69"/>
                          <p:cNvSpPr/>
                          <p:nvPr/>
                        </p:nvSpPr>
                        <p:spPr bwMode="auto">
                          <a:xfrm>
                            <a:off x="336" y="1721"/>
                            <a:ext cx="336" cy="188"/>
                          </a:xfrm>
                          <a:custGeom>
                            <a:avLst/>
                            <a:gdLst>
                              <a:gd name="T0" fmla="*/ 56 w 696"/>
                              <a:gd name="T1" fmla="*/ 304 h 320"/>
                              <a:gd name="T2" fmla="*/ 8 w 696"/>
                              <a:gd name="T3" fmla="*/ 208 h 320"/>
                              <a:gd name="T4" fmla="*/ 56 w 696"/>
                              <a:gd name="T5" fmla="*/ 64 h 320"/>
                              <a:gd name="T6" fmla="*/ 200 w 696"/>
                              <a:gd name="T7" fmla="*/ 64 h 320"/>
                              <a:gd name="T8" fmla="*/ 296 w 696"/>
                              <a:gd name="T9" fmla="*/ 112 h 320"/>
                              <a:gd name="T10" fmla="*/ 392 w 696"/>
                              <a:gd name="T11" fmla="*/ 112 h 320"/>
                              <a:gd name="T12" fmla="*/ 440 w 696"/>
                              <a:gd name="T13" fmla="*/ 16 h 320"/>
                              <a:gd name="T14" fmla="*/ 488 w 696"/>
                              <a:gd name="T15" fmla="*/ 16 h 320"/>
                              <a:gd name="T16" fmla="*/ 584 w 696"/>
                              <a:gd name="T17" fmla="*/ 64 h 320"/>
                              <a:gd name="T18" fmla="*/ 680 w 696"/>
                              <a:gd name="T19" fmla="*/ 64 h 320"/>
                              <a:gd name="T20" fmla="*/ 680 w 696"/>
                              <a:gd name="T21" fmla="*/ 160 h 320"/>
                              <a:gd name="T22" fmla="*/ 632 w 696"/>
                              <a:gd name="T23" fmla="*/ 208 h 320"/>
                              <a:gd name="T24" fmla="*/ 680 w 696"/>
                              <a:gd name="T25" fmla="*/ 256 h 320"/>
                              <a:gd name="T26" fmla="*/ 632 w 696"/>
                              <a:gd name="T27" fmla="*/ 304 h 320"/>
                              <a:gd name="T28" fmla="*/ 440 w 696"/>
                              <a:gd name="T29" fmla="*/ 304 h 320"/>
                              <a:gd name="T30" fmla="*/ 392 w 696"/>
                              <a:gd name="T31" fmla="*/ 256 h 320"/>
                              <a:gd name="T32" fmla="*/ 344 w 696"/>
                              <a:gd name="T33" fmla="*/ 304 h 320"/>
                              <a:gd name="T34" fmla="*/ 56 w 696"/>
                              <a:gd name="T35" fmla="*/ 304 h 3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6"/>
                              <a:gd name="T55" fmla="*/ 0 h 320"/>
                              <a:gd name="T56" fmla="*/ 696 w 696"/>
                              <a:gd name="T57" fmla="*/ 320 h 3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6" h="320">
                                <a:moveTo>
                                  <a:pt x="56" y="304"/>
                                </a:moveTo>
                                <a:cubicBezTo>
                                  <a:pt x="0" y="288"/>
                                  <a:pt x="8" y="248"/>
                                  <a:pt x="8" y="208"/>
                                </a:cubicBezTo>
                                <a:cubicBezTo>
                                  <a:pt x="8" y="168"/>
                                  <a:pt x="24" y="88"/>
                                  <a:pt x="56" y="64"/>
                                </a:cubicBezTo>
                                <a:cubicBezTo>
                                  <a:pt x="88" y="40"/>
                                  <a:pt x="160" y="56"/>
                                  <a:pt x="200" y="64"/>
                                </a:cubicBezTo>
                                <a:cubicBezTo>
                                  <a:pt x="240" y="72"/>
                                  <a:pt x="264" y="104"/>
                                  <a:pt x="296" y="112"/>
                                </a:cubicBezTo>
                                <a:cubicBezTo>
                                  <a:pt x="328" y="120"/>
                                  <a:pt x="368" y="128"/>
                                  <a:pt x="392" y="112"/>
                                </a:cubicBezTo>
                                <a:cubicBezTo>
                                  <a:pt x="416" y="96"/>
                                  <a:pt x="424" y="32"/>
                                  <a:pt x="440" y="16"/>
                                </a:cubicBezTo>
                                <a:cubicBezTo>
                                  <a:pt x="456" y="0"/>
                                  <a:pt x="464" y="8"/>
                                  <a:pt x="488" y="16"/>
                                </a:cubicBezTo>
                                <a:cubicBezTo>
                                  <a:pt x="512" y="24"/>
                                  <a:pt x="552" y="56"/>
                                  <a:pt x="584" y="64"/>
                                </a:cubicBezTo>
                                <a:cubicBezTo>
                                  <a:pt x="616" y="72"/>
                                  <a:pt x="664" y="48"/>
                                  <a:pt x="680" y="64"/>
                                </a:cubicBezTo>
                                <a:cubicBezTo>
                                  <a:pt x="696" y="80"/>
                                  <a:pt x="688" y="136"/>
                                  <a:pt x="680" y="160"/>
                                </a:cubicBezTo>
                                <a:cubicBezTo>
                                  <a:pt x="672" y="184"/>
                                  <a:pt x="632" y="192"/>
                                  <a:pt x="632" y="208"/>
                                </a:cubicBezTo>
                                <a:cubicBezTo>
                                  <a:pt x="632" y="224"/>
                                  <a:pt x="680" y="240"/>
                                  <a:pt x="680" y="256"/>
                                </a:cubicBezTo>
                                <a:cubicBezTo>
                                  <a:pt x="680" y="272"/>
                                  <a:pt x="672" y="296"/>
                                  <a:pt x="632" y="304"/>
                                </a:cubicBezTo>
                                <a:cubicBezTo>
                                  <a:pt x="592" y="312"/>
                                  <a:pt x="480" y="312"/>
                                  <a:pt x="440" y="304"/>
                                </a:cubicBezTo>
                                <a:cubicBezTo>
                                  <a:pt x="400" y="296"/>
                                  <a:pt x="408" y="256"/>
                                  <a:pt x="392" y="256"/>
                                </a:cubicBezTo>
                                <a:cubicBezTo>
                                  <a:pt x="376" y="256"/>
                                  <a:pt x="400" y="296"/>
                                  <a:pt x="344" y="304"/>
                                </a:cubicBezTo>
                                <a:cubicBezTo>
                                  <a:pt x="288" y="312"/>
                                  <a:pt x="112" y="320"/>
                                  <a:pt x="56" y="304"/>
                                </a:cubicBezTo>
                                <a:close/>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7" name="Group 68"/>
                          <p:cNvGrpSpPr/>
                          <p:nvPr/>
                        </p:nvGrpSpPr>
                        <p:grpSpPr bwMode="auto">
                          <a:xfrm>
                            <a:off x="432" y="768"/>
                            <a:ext cx="192" cy="240"/>
                            <a:chOff x="0" y="0"/>
                            <a:chExt cx="600" cy="824"/>
                          </a:xfrm>
                        </p:grpSpPr>
                        <p:sp>
                          <p:nvSpPr>
                            <p:cNvPr id="90181" name="Freeform 71"/>
                            <p:cNvSpPr/>
                            <p:nvPr/>
                          </p:nvSpPr>
                          <p:spPr bwMode="auto">
                            <a:xfrm>
                              <a:off x="-327" y="144"/>
                              <a:ext cx="927" cy="265"/>
                            </a:xfrm>
                            <a:custGeom>
                              <a:avLst/>
                              <a:gdLst>
                                <a:gd name="T0" fmla="*/ 0 w 552"/>
                                <a:gd name="T1" fmla="*/ 0 h 632"/>
                                <a:gd name="T2" fmla="*/ 48 w 552"/>
                                <a:gd name="T3" fmla="*/ 144 h 632"/>
                                <a:gd name="T4" fmla="*/ 48 w 552"/>
                                <a:gd name="T5" fmla="*/ 288 h 632"/>
                                <a:gd name="T6" fmla="*/ 96 w 552"/>
                                <a:gd name="T7" fmla="*/ 576 h 632"/>
                                <a:gd name="T8" fmla="*/ 144 w 552"/>
                                <a:gd name="T9" fmla="*/ 624 h 632"/>
                                <a:gd name="T10" fmla="*/ 384 w 552"/>
                                <a:gd name="T11" fmla="*/ 528 h 632"/>
                                <a:gd name="T12" fmla="*/ 528 w 552"/>
                                <a:gd name="T13" fmla="*/ 384 h 632"/>
                                <a:gd name="T14" fmla="*/ 528 w 552"/>
                                <a:gd name="T15" fmla="*/ 336 h 632"/>
                                <a:gd name="T16" fmla="*/ 480 w 552"/>
                                <a:gd name="T17" fmla="*/ 192 h 632"/>
                                <a:gd name="T18" fmla="*/ 528 w 552"/>
                                <a:gd name="T19" fmla="*/ 48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632"/>
                                <a:gd name="T32" fmla="*/ 552 w 552"/>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632">
                                  <a:moveTo>
                                    <a:pt x="0" y="0"/>
                                  </a:moveTo>
                                  <a:cubicBezTo>
                                    <a:pt x="20" y="48"/>
                                    <a:pt x="40" y="96"/>
                                    <a:pt x="48" y="144"/>
                                  </a:cubicBezTo>
                                  <a:cubicBezTo>
                                    <a:pt x="56" y="192"/>
                                    <a:pt x="40" y="216"/>
                                    <a:pt x="48" y="288"/>
                                  </a:cubicBezTo>
                                  <a:cubicBezTo>
                                    <a:pt x="56" y="360"/>
                                    <a:pt x="80" y="520"/>
                                    <a:pt x="96" y="576"/>
                                  </a:cubicBezTo>
                                  <a:cubicBezTo>
                                    <a:pt x="112" y="632"/>
                                    <a:pt x="96" y="632"/>
                                    <a:pt x="144" y="624"/>
                                  </a:cubicBezTo>
                                  <a:cubicBezTo>
                                    <a:pt x="192" y="616"/>
                                    <a:pt x="320" y="568"/>
                                    <a:pt x="384" y="528"/>
                                  </a:cubicBezTo>
                                  <a:cubicBezTo>
                                    <a:pt x="448" y="488"/>
                                    <a:pt x="504" y="416"/>
                                    <a:pt x="528" y="384"/>
                                  </a:cubicBezTo>
                                  <a:cubicBezTo>
                                    <a:pt x="552" y="352"/>
                                    <a:pt x="536" y="368"/>
                                    <a:pt x="528" y="336"/>
                                  </a:cubicBezTo>
                                  <a:cubicBezTo>
                                    <a:pt x="520" y="304"/>
                                    <a:pt x="480" y="240"/>
                                    <a:pt x="480" y="192"/>
                                  </a:cubicBezTo>
                                  <a:cubicBezTo>
                                    <a:pt x="480" y="144"/>
                                    <a:pt x="504" y="96"/>
                                    <a:pt x="528" y="48"/>
                                  </a:cubicBezTo>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82" name="Freeform 72"/>
                            <p:cNvSpPr/>
                            <p:nvPr/>
                          </p:nvSpPr>
                          <p:spPr bwMode="auto">
                            <a:xfrm>
                              <a:off x="-374" y="-4"/>
                              <a:ext cx="964" cy="286"/>
                            </a:xfrm>
                            <a:custGeom>
                              <a:avLst/>
                              <a:gdLst>
                                <a:gd name="T0" fmla="*/ 48 w 592"/>
                                <a:gd name="T1" fmla="*/ 32 h 296"/>
                                <a:gd name="T2" fmla="*/ 48 w 592"/>
                                <a:gd name="T3" fmla="*/ 224 h 296"/>
                                <a:gd name="T4" fmla="*/ 288 w 592"/>
                                <a:gd name="T5" fmla="*/ 224 h 296"/>
                                <a:gd name="T6" fmla="*/ 480 w 592"/>
                                <a:gd name="T7" fmla="*/ 272 h 296"/>
                                <a:gd name="T8" fmla="*/ 576 w 592"/>
                                <a:gd name="T9" fmla="*/ 272 h 296"/>
                                <a:gd name="T10" fmla="*/ 576 w 592"/>
                                <a:gd name="T11" fmla="*/ 128 h 296"/>
                                <a:gd name="T12" fmla="*/ 528 w 592"/>
                                <a:gd name="T13" fmla="*/ 128 h 296"/>
                                <a:gd name="T14" fmla="*/ 336 w 592"/>
                                <a:gd name="T15" fmla="*/ 32 h 296"/>
                                <a:gd name="T16" fmla="*/ 48 w 592"/>
                                <a:gd name="T17" fmla="*/ 32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2"/>
                                <a:gd name="T28" fmla="*/ 0 h 296"/>
                                <a:gd name="T29" fmla="*/ 592 w 592"/>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2" h="296">
                                  <a:moveTo>
                                    <a:pt x="48" y="32"/>
                                  </a:moveTo>
                                  <a:cubicBezTo>
                                    <a:pt x="0" y="64"/>
                                    <a:pt x="8" y="192"/>
                                    <a:pt x="48" y="224"/>
                                  </a:cubicBezTo>
                                  <a:cubicBezTo>
                                    <a:pt x="88" y="256"/>
                                    <a:pt x="216" y="216"/>
                                    <a:pt x="288" y="224"/>
                                  </a:cubicBezTo>
                                  <a:cubicBezTo>
                                    <a:pt x="360" y="232"/>
                                    <a:pt x="432" y="264"/>
                                    <a:pt x="480" y="272"/>
                                  </a:cubicBezTo>
                                  <a:cubicBezTo>
                                    <a:pt x="528" y="280"/>
                                    <a:pt x="560" y="296"/>
                                    <a:pt x="576" y="272"/>
                                  </a:cubicBezTo>
                                  <a:cubicBezTo>
                                    <a:pt x="592" y="248"/>
                                    <a:pt x="584" y="152"/>
                                    <a:pt x="576" y="128"/>
                                  </a:cubicBezTo>
                                  <a:cubicBezTo>
                                    <a:pt x="568" y="104"/>
                                    <a:pt x="568" y="144"/>
                                    <a:pt x="528" y="128"/>
                                  </a:cubicBezTo>
                                  <a:cubicBezTo>
                                    <a:pt x="488" y="112"/>
                                    <a:pt x="416" y="48"/>
                                    <a:pt x="336" y="32"/>
                                  </a:cubicBezTo>
                                  <a:cubicBezTo>
                                    <a:pt x="256" y="16"/>
                                    <a:pt x="96" y="0"/>
                                    <a:pt x="48" y="32"/>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83" name="Oval 73"/>
                            <p:cNvSpPr>
                              <a:spLocks noChangeArrowheads="1"/>
                            </p:cNvSpPr>
                            <p:nvPr/>
                          </p:nvSpPr>
                          <p:spPr bwMode="auto">
                            <a:xfrm>
                              <a:off x="-327" y="38"/>
                              <a:ext cx="47" cy="148"/>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grpSp>
                  </p:grpSp>
                  <p:sp>
                    <p:nvSpPr>
                      <p:cNvPr id="90184" name="Freeform 74"/>
                      <p:cNvSpPr/>
                      <p:nvPr/>
                    </p:nvSpPr>
                    <p:spPr bwMode="auto">
                      <a:xfrm>
                        <a:off x="-74" y="378"/>
                        <a:ext cx="102" cy="53"/>
                      </a:xfrm>
                      <a:custGeom>
                        <a:avLst/>
                        <a:gdLst>
                          <a:gd name="T0" fmla="*/ 0 w 96"/>
                          <a:gd name="T1" fmla="*/ 56 h 56"/>
                          <a:gd name="T2" fmla="*/ 48 w 96"/>
                          <a:gd name="T3" fmla="*/ 8 h 56"/>
                          <a:gd name="T4" fmla="*/ 96 w 96"/>
                          <a:gd name="T5" fmla="*/ 8 h 56"/>
                          <a:gd name="T6" fmla="*/ 0 60000 65536"/>
                          <a:gd name="T7" fmla="*/ 0 60000 65536"/>
                          <a:gd name="T8" fmla="*/ 0 60000 65536"/>
                          <a:gd name="T9" fmla="*/ 0 w 96"/>
                          <a:gd name="T10" fmla="*/ 0 h 56"/>
                          <a:gd name="T11" fmla="*/ 96 w 96"/>
                          <a:gd name="T12" fmla="*/ 56 h 56"/>
                        </a:gdLst>
                        <a:ahLst/>
                        <a:cxnLst>
                          <a:cxn ang="T6">
                            <a:pos x="T0" y="T1"/>
                          </a:cxn>
                          <a:cxn ang="T7">
                            <a:pos x="T2" y="T3"/>
                          </a:cxn>
                          <a:cxn ang="T8">
                            <a:pos x="T4" y="T5"/>
                          </a:cxn>
                        </a:cxnLst>
                        <a:rect l="T9" t="T10" r="T11" b="T12"/>
                        <a:pathLst>
                          <a:path w="96" h="56">
                            <a:moveTo>
                              <a:pt x="0" y="56"/>
                            </a:moveTo>
                            <a:cubicBezTo>
                              <a:pt x="16" y="36"/>
                              <a:pt x="32" y="16"/>
                              <a:pt x="48" y="8"/>
                            </a:cubicBezTo>
                            <a:cubicBezTo>
                              <a:pt x="64" y="0"/>
                              <a:pt x="80" y="4"/>
                              <a:pt x="96" y="8"/>
                            </a:cubicBezTo>
                          </a:path>
                        </a:pathLst>
                      </a:custGeom>
                      <a:noFill/>
                      <a:ln w="9525" cmpd="sng">
                        <a:solidFill>
                          <a:srgbClr val="CC0066"/>
                        </a:solidFill>
                        <a:miter lim="800000"/>
                      </a:ln>
                    </p:spPr>
                    <p:txBody>
                      <a:bodyPr/>
                      <a:lstStyle/>
                      <a:p>
                        <a:pPr eaLnBrk="0" hangingPunct="0">
                          <a:defRPr/>
                        </a:pPr>
                        <a:endParaRPr lang="zh-CN" altLang="en-US" sz="1800" b="1">
                          <a:effectLst>
                            <a:outerShdw blurRad="38100" dist="38100" dir="2700000" algn="tl">
                              <a:srgbClr val="C0C0C0"/>
                            </a:outerShdw>
                          </a:effectLst>
                          <a:cs typeface="Arial" charset="0"/>
                        </a:endParaRPr>
                      </a:p>
                    </p:txBody>
                  </p:sp>
                </p:grpSp>
              </p:grpSp>
            </p:grpSp>
          </p:grpSp>
          <p:grpSp>
            <p:nvGrpSpPr>
              <p:cNvPr id="28" name="Group 73"/>
              <p:cNvGrpSpPr/>
              <p:nvPr/>
            </p:nvGrpSpPr>
            <p:grpSpPr bwMode="auto">
              <a:xfrm>
                <a:off x="96" y="410"/>
                <a:ext cx="646" cy="1124"/>
                <a:chOff x="0" y="0"/>
                <a:chExt cx="1104" cy="2160"/>
              </a:xfrm>
            </p:grpSpPr>
            <p:sp>
              <p:nvSpPr>
                <p:cNvPr id="90186" name="Oval 76"/>
                <p:cNvSpPr>
                  <a:spLocks noChangeArrowheads="1"/>
                </p:cNvSpPr>
                <p:nvPr/>
              </p:nvSpPr>
              <p:spPr bwMode="auto">
                <a:xfrm>
                  <a:off x="0" y="1679"/>
                  <a:ext cx="1103" cy="481"/>
                </a:xfrm>
                <a:prstGeom prst="ellipse">
                  <a:avLst/>
                </a:prstGeom>
                <a:gradFill rotWithShape="1">
                  <a:gsLst>
                    <a:gs pos="0">
                      <a:srgbClr val="004747"/>
                    </a:gs>
                    <a:gs pos="100000">
                      <a:srgbClr val="009999"/>
                    </a:gs>
                  </a:gsLst>
                  <a:path path="shape">
                    <a:fillToRect l="50000" t="50000" r="50000" b="50000"/>
                  </a:path>
                </a:gra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29" name="Group 75"/>
                <p:cNvGrpSpPr/>
                <p:nvPr/>
              </p:nvGrpSpPr>
              <p:grpSpPr bwMode="auto">
                <a:xfrm>
                  <a:off x="288" y="0"/>
                  <a:ext cx="816" cy="1968"/>
                  <a:chOff x="0" y="0"/>
                  <a:chExt cx="1056" cy="2496"/>
                </a:xfrm>
              </p:grpSpPr>
              <p:sp>
                <p:nvSpPr>
                  <p:cNvPr id="90188" name="Freeform 78"/>
                  <p:cNvSpPr/>
                  <p:nvPr/>
                </p:nvSpPr>
                <p:spPr bwMode="auto">
                  <a:xfrm>
                    <a:off x="336" y="2109"/>
                    <a:ext cx="457" cy="243"/>
                  </a:xfrm>
                  <a:custGeom>
                    <a:avLst/>
                    <a:gdLst>
                      <a:gd name="T0" fmla="*/ 24 w 1216"/>
                      <a:gd name="T1" fmla="*/ 96 h 640"/>
                      <a:gd name="T2" fmla="*/ 24 w 1216"/>
                      <a:gd name="T3" fmla="*/ 192 h 640"/>
                      <a:gd name="T4" fmla="*/ 72 w 1216"/>
                      <a:gd name="T5" fmla="*/ 288 h 640"/>
                      <a:gd name="T6" fmla="*/ 72 w 1216"/>
                      <a:gd name="T7" fmla="*/ 432 h 640"/>
                      <a:gd name="T8" fmla="*/ 24 w 1216"/>
                      <a:gd name="T9" fmla="*/ 480 h 640"/>
                      <a:gd name="T10" fmla="*/ 24 w 1216"/>
                      <a:gd name="T11" fmla="*/ 528 h 640"/>
                      <a:gd name="T12" fmla="*/ 72 w 1216"/>
                      <a:gd name="T13" fmla="*/ 624 h 640"/>
                      <a:gd name="T14" fmla="*/ 312 w 1216"/>
                      <a:gd name="T15" fmla="*/ 624 h 640"/>
                      <a:gd name="T16" fmla="*/ 456 w 1216"/>
                      <a:gd name="T17" fmla="*/ 528 h 640"/>
                      <a:gd name="T18" fmla="*/ 696 w 1216"/>
                      <a:gd name="T19" fmla="*/ 624 h 640"/>
                      <a:gd name="T20" fmla="*/ 1128 w 1216"/>
                      <a:gd name="T21" fmla="*/ 576 h 640"/>
                      <a:gd name="T22" fmla="*/ 1176 w 1216"/>
                      <a:gd name="T23" fmla="*/ 240 h 640"/>
                      <a:gd name="T24" fmla="*/ 888 w 1216"/>
                      <a:gd name="T25" fmla="*/ 192 h 640"/>
                      <a:gd name="T26" fmla="*/ 648 w 1216"/>
                      <a:gd name="T27" fmla="*/ 288 h 640"/>
                      <a:gd name="T28" fmla="*/ 552 w 1216"/>
                      <a:gd name="T29" fmla="*/ 144 h 640"/>
                      <a:gd name="T30" fmla="*/ 600 w 1216"/>
                      <a:gd name="T31" fmla="*/ 48 h 640"/>
                      <a:gd name="T32" fmla="*/ 600 w 1216"/>
                      <a:gd name="T33" fmla="*/ 0 h 640"/>
                      <a:gd name="T34" fmla="*/ 312 w 1216"/>
                      <a:gd name="T35" fmla="*/ 48 h 640"/>
                      <a:gd name="T36" fmla="*/ 168 w 1216"/>
                      <a:gd name="T37" fmla="*/ 96 h 640"/>
                      <a:gd name="T38" fmla="*/ 24 w 1216"/>
                      <a:gd name="T39" fmla="*/ 96 h 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6"/>
                      <a:gd name="T61" fmla="*/ 0 h 640"/>
                      <a:gd name="T62" fmla="*/ 1216 w 1216"/>
                      <a:gd name="T63" fmla="*/ 640 h 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6" h="640">
                        <a:moveTo>
                          <a:pt x="24" y="96"/>
                        </a:moveTo>
                        <a:cubicBezTo>
                          <a:pt x="0" y="112"/>
                          <a:pt x="16" y="160"/>
                          <a:pt x="24" y="192"/>
                        </a:cubicBezTo>
                        <a:cubicBezTo>
                          <a:pt x="32" y="224"/>
                          <a:pt x="64" y="248"/>
                          <a:pt x="72" y="288"/>
                        </a:cubicBezTo>
                        <a:cubicBezTo>
                          <a:pt x="80" y="328"/>
                          <a:pt x="80" y="400"/>
                          <a:pt x="72" y="432"/>
                        </a:cubicBezTo>
                        <a:cubicBezTo>
                          <a:pt x="64" y="464"/>
                          <a:pt x="32" y="464"/>
                          <a:pt x="24" y="480"/>
                        </a:cubicBezTo>
                        <a:cubicBezTo>
                          <a:pt x="16" y="496"/>
                          <a:pt x="16" y="504"/>
                          <a:pt x="24" y="528"/>
                        </a:cubicBezTo>
                        <a:cubicBezTo>
                          <a:pt x="32" y="552"/>
                          <a:pt x="24" y="608"/>
                          <a:pt x="72" y="624"/>
                        </a:cubicBezTo>
                        <a:cubicBezTo>
                          <a:pt x="120" y="640"/>
                          <a:pt x="248" y="640"/>
                          <a:pt x="312" y="624"/>
                        </a:cubicBezTo>
                        <a:cubicBezTo>
                          <a:pt x="376" y="608"/>
                          <a:pt x="392" y="528"/>
                          <a:pt x="456" y="528"/>
                        </a:cubicBezTo>
                        <a:cubicBezTo>
                          <a:pt x="520" y="528"/>
                          <a:pt x="584" y="616"/>
                          <a:pt x="696" y="624"/>
                        </a:cubicBezTo>
                        <a:cubicBezTo>
                          <a:pt x="808" y="632"/>
                          <a:pt x="1048" y="640"/>
                          <a:pt x="1128" y="576"/>
                        </a:cubicBezTo>
                        <a:cubicBezTo>
                          <a:pt x="1208" y="512"/>
                          <a:pt x="1216" y="304"/>
                          <a:pt x="1176" y="240"/>
                        </a:cubicBezTo>
                        <a:cubicBezTo>
                          <a:pt x="1136" y="176"/>
                          <a:pt x="976" y="184"/>
                          <a:pt x="888" y="192"/>
                        </a:cubicBezTo>
                        <a:cubicBezTo>
                          <a:pt x="800" y="200"/>
                          <a:pt x="704" y="296"/>
                          <a:pt x="648" y="288"/>
                        </a:cubicBezTo>
                        <a:cubicBezTo>
                          <a:pt x="592" y="280"/>
                          <a:pt x="560" y="184"/>
                          <a:pt x="552" y="144"/>
                        </a:cubicBezTo>
                        <a:cubicBezTo>
                          <a:pt x="544" y="104"/>
                          <a:pt x="592" y="72"/>
                          <a:pt x="600" y="48"/>
                        </a:cubicBezTo>
                        <a:cubicBezTo>
                          <a:pt x="608" y="24"/>
                          <a:pt x="648" y="0"/>
                          <a:pt x="600" y="0"/>
                        </a:cubicBezTo>
                        <a:cubicBezTo>
                          <a:pt x="552" y="0"/>
                          <a:pt x="384" y="32"/>
                          <a:pt x="312" y="48"/>
                        </a:cubicBezTo>
                        <a:cubicBezTo>
                          <a:pt x="240" y="64"/>
                          <a:pt x="216" y="88"/>
                          <a:pt x="168" y="96"/>
                        </a:cubicBezTo>
                        <a:cubicBezTo>
                          <a:pt x="120" y="104"/>
                          <a:pt x="48" y="80"/>
                          <a:pt x="24" y="96"/>
                        </a:cubicBezTo>
                        <a:close/>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89" name="Freeform 79"/>
                  <p:cNvSpPr/>
                  <p:nvPr/>
                </p:nvSpPr>
                <p:spPr bwMode="auto">
                  <a:xfrm>
                    <a:off x="66" y="2246"/>
                    <a:ext cx="485" cy="223"/>
                  </a:xfrm>
                  <a:custGeom>
                    <a:avLst/>
                    <a:gdLst>
                      <a:gd name="T0" fmla="*/ 24 w 1216"/>
                      <a:gd name="T1" fmla="*/ 96 h 640"/>
                      <a:gd name="T2" fmla="*/ 24 w 1216"/>
                      <a:gd name="T3" fmla="*/ 192 h 640"/>
                      <a:gd name="T4" fmla="*/ 72 w 1216"/>
                      <a:gd name="T5" fmla="*/ 288 h 640"/>
                      <a:gd name="T6" fmla="*/ 72 w 1216"/>
                      <a:gd name="T7" fmla="*/ 432 h 640"/>
                      <a:gd name="T8" fmla="*/ 24 w 1216"/>
                      <a:gd name="T9" fmla="*/ 480 h 640"/>
                      <a:gd name="T10" fmla="*/ 24 w 1216"/>
                      <a:gd name="T11" fmla="*/ 528 h 640"/>
                      <a:gd name="T12" fmla="*/ 72 w 1216"/>
                      <a:gd name="T13" fmla="*/ 624 h 640"/>
                      <a:gd name="T14" fmla="*/ 312 w 1216"/>
                      <a:gd name="T15" fmla="*/ 624 h 640"/>
                      <a:gd name="T16" fmla="*/ 456 w 1216"/>
                      <a:gd name="T17" fmla="*/ 528 h 640"/>
                      <a:gd name="T18" fmla="*/ 696 w 1216"/>
                      <a:gd name="T19" fmla="*/ 624 h 640"/>
                      <a:gd name="T20" fmla="*/ 1128 w 1216"/>
                      <a:gd name="T21" fmla="*/ 576 h 640"/>
                      <a:gd name="T22" fmla="*/ 1176 w 1216"/>
                      <a:gd name="T23" fmla="*/ 240 h 640"/>
                      <a:gd name="T24" fmla="*/ 888 w 1216"/>
                      <a:gd name="T25" fmla="*/ 192 h 640"/>
                      <a:gd name="T26" fmla="*/ 648 w 1216"/>
                      <a:gd name="T27" fmla="*/ 288 h 640"/>
                      <a:gd name="T28" fmla="*/ 552 w 1216"/>
                      <a:gd name="T29" fmla="*/ 144 h 640"/>
                      <a:gd name="T30" fmla="*/ 600 w 1216"/>
                      <a:gd name="T31" fmla="*/ 48 h 640"/>
                      <a:gd name="T32" fmla="*/ 600 w 1216"/>
                      <a:gd name="T33" fmla="*/ 0 h 640"/>
                      <a:gd name="T34" fmla="*/ 312 w 1216"/>
                      <a:gd name="T35" fmla="*/ 48 h 640"/>
                      <a:gd name="T36" fmla="*/ 168 w 1216"/>
                      <a:gd name="T37" fmla="*/ 96 h 640"/>
                      <a:gd name="T38" fmla="*/ 24 w 1216"/>
                      <a:gd name="T39" fmla="*/ 96 h 6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6"/>
                      <a:gd name="T61" fmla="*/ 0 h 640"/>
                      <a:gd name="T62" fmla="*/ 1216 w 1216"/>
                      <a:gd name="T63" fmla="*/ 640 h 6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6" h="640">
                        <a:moveTo>
                          <a:pt x="24" y="96"/>
                        </a:moveTo>
                        <a:cubicBezTo>
                          <a:pt x="0" y="112"/>
                          <a:pt x="16" y="160"/>
                          <a:pt x="24" y="192"/>
                        </a:cubicBezTo>
                        <a:cubicBezTo>
                          <a:pt x="32" y="224"/>
                          <a:pt x="64" y="248"/>
                          <a:pt x="72" y="288"/>
                        </a:cubicBezTo>
                        <a:cubicBezTo>
                          <a:pt x="80" y="328"/>
                          <a:pt x="80" y="400"/>
                          <a:pt x="72" y="432"/>
                        </a:cubicBezTo>
                        <a:cubicBezTo>
                          <a:pt x="64" y="464"/>
                          <a:pt x="32" y="464"/>
                          <a:pt x="24" y="480"/>
                        </a:cubicBezTo>
                        <a:cubicBezTo>
                          <a:pt x="16" y="496"/>
                          <a:pt x="16" y="504"/>
                          <a:pt x="24" y="528"/>
                        </a:cubicBezTo>
                        <a:cubicBezTo>
                          <a:pt x="32" y="552"/>
                          <a:pt x="24" y="608"/>
                          <a:pt x="72" y="624"/>
                        </a:cubicBezTo>
                        <a:cubicBezTo>
                          <a:pt x="120" y="640"/>
                          <a:pt x="248" y="640"/>
                          <a:pt x="312" y="624"/>
                        </a:cubicBezTo>
                        <a:cubicBezTo>
                          <a:pt x="376" y="608"/>
                          <a:pt x="392" y="528"/>
                          <a:pt x="456" y="528"/>
                        </a:cubicBezTo>
                        <a:cubicBezTo>
                          <a:pt x="520" y="528"/>
                          <a:pt x="584" y="616"/>
                          <a:pt x="696" y="624"/>
                        </a:cubicBezTo>
                        <a:cubicBezTo>
                          <a:pt x="808" y="632"/>
                          <a:pt x="1048" y="640"/>
                          <a:pt x="1128" y="576"/>
                        </a:cubicBezTo>
                        <a:cubicBezTo>
                          <a:pt x="1208" y="512"/>
                          <a:pt x="1216" y="304"/>
                          <a:pt x="1176" y="240"/>
                        </a:cubicBezTo>
                        <a:cubicBezTo>
                          <a:pt x="1136" y="176"/>
                          <a:pt x="976" y="184"/>
                          <a:pt x="888" y="192"/>
                        </a:cubicBezTo>
                        <a:cubicBezTo>
                          <a:pt x="800" y="200"/>
                          <a:pt x="704" y="296"/>
                          <a:pt x="648" y="288"/>
                        </a:cubicBezTo>
                        <a:cubicBezTo>
                          <a:pt x="592" y="280"/>
                          <a:pt x="560" y="184"/>
                          <a:pt x="552" y="144"/>
                        </a:cubicBezTo>
                        <a:cubicBezTo>
                          <a:pt x="544" y="104"/>
                          <a:pt x="592" y="72"/>
                          <a:pt x="600" y="48"/>
                        </a:cubicBezTo>
                        <a:cubicBezTo>
                          <a:pt x="608" y="24"/>
                          <a:pt x="648" y="0"/>
                          <a:pt x="600" y="0"/>
                        </a:cubicBezTo>
                        <a:cubicBezTo>
                          <a:pt x="552" y="0"/>
                          <a:pt x="384" y="32"/>
                          <a:pt x="312" y="48"/>
                        </a:cubicBezTo>
                        <a:cubicBezTo>
                          <a:pt x="240" y="64"/>
                          <a:pt x="216" y="88"/>
                          <a:pt x="168" y="96"/>
                        </a:cubicBezTo>
                        <a:cubicBezTo>
                          <a:pt x="120" y="104"/>
                          <a:pt x="48" y="80"/>
                          <a:pt x="24" y="96"/>
                        </a:cubicBezTo>
                        <a:close/>
                      </a:path>
                    </a:pathLst>
                  </a:custGeom>
                  <a:solidFill>
                    <a:srgbClr val="FFFF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0" name="Freeform 80"/>
                  <p:cNvSpPr/>
                  <p:nvPr/>
                </p:nvSpPr>
                <p:spPr bwMode="auto">
                  <a:xfrm>
                    <a:off x="815" y="673"/>
                    <a:ext cx="241" cy="192"/>
                  </a:xfrm>
                  <a:custGeom>
                    <a:avLst/>
                    <a:gdLst>
                      <a:gd name="T0" fmla="*/ 0 w 560"/>
                      <a:gd name="T1" fmla="*/ 208 h 424"/>
                      <a:gd name="T2" fmla="*/ 144 w 560"/>
                      <a:gd name="T3" fmla="*/ 160 h 424"/>
                      <a:gd name="T4" fmla="*/ 240 w 560"/>
                      <a:gd name="T5" fmla="*/ 64 h 424"/>
                      <a:gd name="T6" fmla="*/ 336 w 560"/>
                      <a:gd name="T7" fmla="*/ 16 h 424"/>
                      <a:gd name="T8" fmla="*/ 480 w 560"/>
                      <a:gd name="T9" fmla="*/ 16 h 424"/>
                      <a:gd name="T10" fmla="*/ 528 w 560"/>
                      <a:gd name="T11" fmla="*/ 112 h 424"/>
                      <a:gd name="T12" fmla="*/ 432 w 560"/>
                      <a:gd name="T13" fmla="*/ 256 h 424"/>
                      <a:gd name="T14" fmla="*/ 528 w 560"/>
                      <a:gd name="T15" fmla="*/ 256 h 424"/>
                      <a:gd name="T16" fmla="*/ 528 w 560"/>
                      <a:gd name="T17" fmla="*/ 304 h 424"/>
                      <a:gd name="T18" fmla="*/ 336 w 560"/>
                      <a:gd name="T19" fmla="*/ 352 h 424"/>
                      <a:gd name="T20" fmla="*/ 240 w 560"/>
                      <a:gd name="T21" fmla="*/ 352 h 424"/>
                      <a:gd name="T22" fmla="*/ 144 w 560"/>
                      <a:gd name="T23" fmla="*/ 400 h 424"/>
                      <a:gd name="T24" fmla="*/ 0 w 560"/>
                      <a:gd name="T25" fmla="*/ 208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424"/>
                      <a:gd name="T41" fmla="*/ 560 w 560"/>
                      <a:gd name="T42" fmla="*/ 424 h 4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424">
                        <a:moveTo>
                          <a:pt x="0" y="208"/>
                        </a:moveTo>
                        <a:cubicBezTo>
                          <a:pt x="0" y="168"/>
                          <a:pt x="104" y="184"/>
                          <a:pt x="144" y="160"/>
                        </a:cubicBezTo>
                        <a:cubicBezTo>
                          <a:pt x="184" y="136"/>
                          <a:pt x="208" y="88"/>
                          <a:pt x="240" y="64"/>
                        </a:cubicBezTo>
                        <a:cubicBezTo>
                          <a:pt x="272" y="40"/>
                          <a:pt x="296" y="24"/>
                          <a:pt x="336" y="16"/>
                        </a:cubicBezTo>
                        <a:cubicBezTo>
                          <a:pt x="376" y="8"/>
                          <a:pt x="448" y="0"/>
                          <a:pt x="480" y="16"/>
                        </a:cubicBezTo>
                        <a:cubicBezTo>
                          <a:pt x="512" y="32"/>
                          <a:pt x="536" y="72"/>
                          <a:pt x="528" y="112"/>
                        </a:cubicBezTo>
                        <a:cubicBezTo>
                          <a:pt x="520" y="152"/>
                          <a:pt x="432" y="232"/>
                          <a:pt x="432" y="256"/>
                        </a:cubicBezTo>
                        <a:cubicBezTo>
                          <a:pt x="432" y="280"/>
                          <a:pt x="512" y="248"/>
                          <a:pt x="528" y="256"/>
                        </a:cubicBezTo>
                        <a:cubicBezTo>
                          <a:pt x="544" y="264"/>
                          <a:pt x="560" y="288"/>
                          <a:pt x="528" y="304"/>
                        </a:cubicBezTo>
                        <a:cubicBezTo>
                          <a:pt x="496" y="320"/>
                          <a:pt x="384" y="344"/>
                          <a:pt x="336" y="352"/>
                        </a:cubicBezTo>
                        <a:cubicBezTo>
                          <a:pt x="288" y="360"/>
                          <a:pt x="272" y="344"/>
                          <a:pt x="240" y="352"/>
                        </a:cubicBezTo>
                        <a:cubicBezTo>
                          <a:pt x="208" y="360"/>
                          <a:pt x="184" y="424"/>
                          <a:pt x="144" y="400"/>
                        </a:cubicBezTo>
                        <a:cubicBezTo>
                          <a:pt x="104" y="376"/>
                          <a:pt x="0" y="248"/>
                          <a:pt x="0" y="208"/>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1" name="Freeform 81"/>
                  <p:cNvSpPr/>
                  <p:nvPr/>
                </p:nvSpPr>
                <p:spPr bwMode="auto">
                  <a:xfrm>
                    <a:off x="336" y="673"/>
                    <a:ext cx="578" cy="288"/>
                  </a:xfrm>
                  <a:custGeom>
                    <a:avLst/>
                    <a:gdLst>
                      <a:gd name="T0" fmla="*/ 8 w 632"/>
                      <a:gd name="T1" fmla="*/ 32 h 256"/>
                      <a:gd name="T2" fmla="*/ 152 w 632"/>
                      <a:gd name="T3" fmla="*/ 32 h 256"/>
                      <a:gd name="T4" fmla="*/ 248 w 632"/>
                      <a:gd name="T5" fmla="*/ 80 h 256"/>
                      <a:gd name="T6" fmla="*/ 536 w 632"/>
                      <a:gd name="T7" fmla="*/ 80 h 256"/>
                      <a:gd name="T8" fmla="*/ 584 w 632"/>
                      <a:gd name="T9" fmla="*/ 80 h 256"/>
                      <a:gd name="T10" fmla="*/ 632 w 632"/>
                      <a:gd name="T11" fmla="*/ 128 h 256"/>
                      <a:gd name="T12" fmla="*/ 584 w 632"/>
                      <a:gd name="T13" fmla="*/ 224 h 256"/>
                      <a:gd name="T14" fmla="*/ 536 w 632"/>
                      <a:gd name="T15" fmla="*/ 224 h 256"/>
                      <a:gd name="T16" fmla="*/ 344 w 632"/>
                      <a:gd name="T17" fmla="*/ 224 h 256"/>
                      <a:gd name="T18" fmla="*/ 104 w 632"/>
                      <a:gd name="T19" fmla="*/ 224 h 256"/>
                      <a:gd name="T20" fmla="*/ 8 w 632"/>
                      <a:gd name="T21" fmla="*/ 32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2"/>
                      <a:gd name="T34" fmla="*/ 0 h 256"/>
                      <a:gd name="T35" fmla="*/ 632 w 632"/>
                      <a:gd name="T36" fmla="*/ 256 h 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2" h="256">
                        <a:moveTo>
                          <a:pt x="8" y="32"/>
                        </a:moveTo>
                        <a:cubicBezTo>
                          <a:pt x="16" y="0"/>
                          <a:pt x="112" y="24"/>
                          <a:pt x="152" y="32"/>
                        </a:cubicBezTo>
                        <a:cubicBezTo>
                          <a:pt x="192" y="40"/>
                          <a:pt x="184" y="72"/>
                          <a:pt x="248" y="80"/>
                        </a:cubicBezTo>
                        <a:cubicBezTo>
                          <a:pt x="312" y="88"/>
                          <a:pt x="480" y="80"/>
                          <a:pt x="536" y="80"/>
                        </a:cubicBezTo>
                        <a:cubicBezTo>
                          <a:pt x="592" y="80"/>
                          <a:pt x="568" y="72"/>
                          <a:pt x="584" y="80"/>
                        </a:cubicBezTo>
                        <a:cubicBezTo>
                          <a:pt x="600" y="88"/>
                          <a:pt x="632" y="104"/>
                          <a:pt x="632" y="128"/>
                        </a:cubicBezTo>
                        <a:cubicBezTo>
                          <a:pt x="632" y="152"/>
                          <a:pt x="600" y="208"/>
                          <a:pt x="584" y="224"/>
                        </a:cubicBezTo>
                        <a:cubicBezTo>
                          <a:pt x="568" y="240"/>
                          <a:pt x="576" y="224"/>
                          <a:pt x="536" y="224"/>
                        </a:cubicBezTo>
                        <a:cubicBezTo>
                          <a:pt x="496" y="224"/>
                          <a:pt x="416" y="224"/>
                          <a:pt x="344" y="224"/>
                        </a:cubicBezTo>
                        <a:cubicBezTo>
                          <a:pt x="272" y="224"/>
                          <a:pt x="160" y="256"/>
                          <a:pt x="104" y="224"/>
                        </a:cubicBezTo>
                        <a:cubicBezTo>
                          <a:pt x="48" y="192"/>
                          <a:pt x="0" y="64"/>
                          <a:pt x="8" y="32"/>
                        </a:cubicBezTo>
                        <a:close/>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2" name="Freeform 82"/>
                  <p:cNvSpPr/>
                  <p:nvPr/>
                </p:nvSpPr>
                <p:spPr bwMode="auto">
                  <a:xfrm>
                    <a:off x="234" y="1345"/>
                    <a:ext cx="330" cy="929"/>
                  </a:xfrm>
                  <a:custGeom>
                    <a:avLst/>
                    <a:gdLst>
                      <a:gd name="T0" fmla="*/ 280 w 328"/>
                      <a:gd name="T1" fmla="*/ 168 h 928"/>
                      <a:gd name="T2" fmla="*/ 280 w 328"/>
                      <a:gd name="T3" fmla="*/ 456 h 928"/>
                      <a:gd name="T4" fmla="*/ 328 w 328"/>
                      <a:gd name="T5" fmla="*/ 792 h 928"/>
                      <a:gd name="T6" fmla="*/ 280 w 328"/>
                      <a:gd name="T7" fmla="*/ 840 h 928"/>
                      <a:gd name="T8" fmla="*/ 40 w 328"/>
                      <a:gd name="T9" fmla="*/ 840 h 928"/>
                      <a:gd name="T10" fmla="*/ 40 w 328"/>
                      <a:gd name="T11" fmla="*/ 312 h 928"/>
                      <a:gd name="T12" fmla="*/ 40 w 328"/>
                      <a:gd name="T13" fmla="*/ 72 h 928"/>
                      <a:gd name="T14" fmla="*/ 232 w 328"/>
                      <a:gd name="T15" fmla="*/ 24 h 928"/>
                      <a:gd name="T16" fmla="*/ 280 w 328"/>
                      <a:gd name="T17" fmla="*/ 216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8"/>
                      <a:gd name="T28" fmla="*/ 0 h 928"/>
                      <a:gd name="T29" fmla="*/ 328 w 328"/>
                      <a:gd name="T30" fmla="*/ 928 h 9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8" h="928">
                        <a:moveTo>
                          <a:pt x="280" y="168"/>
                        </a:moveTo>
                        <a:cubicBezTo>
                          <a:pt x="276" y="260"/>
                          <a:pt x="272" y="352"/>
                          <a:pt x="280" y="456"/>
                        </a:cubicBezTo>
                        <a:cubicBezTo>
                          <a:pt x="288" y="560"/>
                          <a:pt x="328" y="728"/>
                          <a:pt x="328" y="792"/>
                        </a:cubicBezTo>
                        <a:cubicBezTo>
                          <a:pt x="328" y="856"/>
                          <a:pt x="328" y="832"/>
                          <a:pt x="280" y="840"/>
                        </a:cubicBezTo>
                        <a:cubicBezTo>
                          <a:pt x="232" y="848"/>
                          <a:pt x="80" y="928"/>
                          <a:pt x="40" y="840"/>
                        </a:cubicBezTo>
                        <a:cubicBezTo>
                          <a:pt x="0" y="752"/>
                          <a:pt x="40" y="440"/>
                          <a:pt x="40" y="312"/>
                        </a:cubicBezTo>
                        <a:cubicBezTo>
                          <a:pt x="40" y="184"/>
                          <a:pt x="8" y="120"/>
                          <a:pt x="40" y="72"/>
                        </a:cubicBezTo>
                        <a:cubicBezTo>
                          <a:pt x="72" y="24"/>
                          <a:pt x="192" y="0"/>
                          <a:pt x="232" y="24"/>
                        </a:cubicBezTo>
                        <a:cubicBezTo>
                          <a:pt x="272" y="48"/>
                          <a:pt x="276" y="132"/>
                          <a:pt x="280" y="216"/>
                        </a:cubicBezTo>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3" name="Freeform 83"/>
                  <p:cNvSpPr/>
                  <p:nvPr/>
                </p:nvSpPr>
                <p:spPr bwMode="auto">
                  <a:xfrm>
                    <a:off x="-20" y="625"/>
                    <a:ext cx="641" cy="1731"/>
                  </a:xfrm>
                  <a:custGeom>
                    <a:avLst/>
                    <a:gdLst>
                      <a:gd name="T0" fmla="*/ 96 w 576"/>
                      <a:gd name="T1" fmla="*/ 224 h 1760"/>
                      <a:gd name="T2" fmla="*/ 48 w 576"/>
                      <a:gd name="T3" fmla="*/ 416 h 1760"/>
                      <a:gd name="T4" fmla="*/ 48 w 576"/>
                      <a:gd name="T5" fmla="*/ 560 h 1760"/>
                      <a:gd name="T6" fmla="*/ 0 w 576"/>
                      <a:gd name="T7" fmla="*/ 800 h 1760"/>
                      <a:gd name="T8" fmla="*/ 48 w 576"/>
                      <a:gd name="T9" fmla="*/ 944 h 1760"/>
                      <a:gd name="T10" fmla="*/ 48 w 576"/>
                      <a:gd name="T11" fmla="*/ 1136 h 1760"/>
                      <a:gd name="T12" fmla="*/ 96 w 576"/>
                      <a:gd name="T13" fmla="*/ 1280 h 1760"/>
                      <a:gd name="T14" fmla="*/ 48 w 576"/>
                      <a:gd name="T15" fmla="*/ 1472 h 1760"/>
                      <a:gd name="T16" fmla="*/ 96 w 576"/>
                      <a:gd name="T17" fmla="*/ 1664 h 1760"/>
                      <a:gd name="T18" fmla="*/ 96 w 576"/>
                      <a:gd name="T19" fmla="*/ 1712 h 1760"/>
                      <a:gd name="T20" fmla="*/ 240 w 576"/>
                      <a:gd name="T21" fmla="*/ 1712 h 1760"/>
                      <a:gd name="T22" fmla="*/ 336 w 576"/>
                      <a:gd name="T23" fmla="*/ 1712 h 1760"/>
                      <a:gd name="T24" fmla="*/ 336 w 576"/>
                      <a:gd name="T25" fmla="*/ 1424 h 1760"/>
                      <a:gd name="T26" fmla="*/ 384 w 576"/>
                      <a:gd name="T27" fmla="*/ 1184 h 1760"/>
                      <a:gd name="T28" fmla="*/ 528 w 576"/>
                      <a:gd name="T29" fmla="*/ 848 h 1760"/>
                      <a:gd name="T30" fmla="*/ 576 w 576"/>
                      <a:gd name="T31" fmla="*/ 656 h 1760"/>
                      <a:gd name="T32" fmla="*/ 528 w 576"/>
                      <a:gd name="T33" fmla="*/ 272 h 1760"/>
                      <a:gd name="T34" fmla="*/ 384 w 576"/>
                      <a:gd name="T35" fmla="*/ 32 h 1760"/>
                      <a:gd name="T36" fmla="*/ 144 w 576"/>
                      <a:gd name="T37" fmla="*/ 80 h 1760"/>
                      <a:gd name="T38" fmla="*/ 96 w 576"/>
                      <a:gd name="T39" fmla="*/ 224 h 17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6"/>
                      <a:gd name="T61" fmla="*/ 0 h 1760"/>
                      <a:gd name="T62" fmla="*/ 576 w 576"/>
                      <a:gd name="T63" fmla="*/ 1760 h 17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6" h="1760">
                        <a:moveTo>
                          <a:pt x="96" y="224"/>
                        </a:moveTo>
                        <a:cubicBezTo>
                          <a:pt x="80" y="280"/>
                          <a:pt x="56" y="360"/>
                          <a:pt x="48" y="416"/>
                        </a:cubicBezTo>
                        <a:cubicBezTo>
                          <a:pt x="40" y="472"/>
                          <a:pt x="56" y="496"/>
                          <a:pt x="48" y="560"/>
                        </a:cubicBezTo>
                        <a:cubicBezTo>
                          <a:pt x="40" y="624"/>
                          <a:pt x="0" y="736"/>
                          <a:pt x="0" y="800"/>
                        </a:cubicBezTo>
                        <a:cubicBezTo>
                          <a:pt x="0" y="864"/>
                          <a:pt x="40" y="888"/>
                          <a:pt x="48" y="944"/>
                        </a:cubicBezTo>
                        <a:cubicBezTo>
                          <a:pt x="56" y="1000"/>
                          <a:pt x="40" y="1080"/>
                          <a:pt x="48" y="1136"/>
                        </a:cubicBezTo>
                        <a:cubicBezTo>
                          <a:pt x="56" y="1192"/>
                          <a:pt x="96" y="1224"/>
                          <a:pt x="96" y="1280"/>
                        </a:cubicBezTo>
                        <a:cubicBezTo>
                          <a:pt x="96" y="1336"/>
                          <a:pt x="48" y="1408"/>
                          <a:pt x="48" y="1472"/>
                        </a:cubicBezTo>
                        <a:cubicBezTo>
                          <a:pt x="48" y="1536"/>
                          <a:pt x="88" y="1624"/>
                          <a:pt x="96" y="1664"/>
                        </a:cubicBezTo>
                        <a:cubicBezTo>
                          <a:pt x="104" y="1704"/>
                          <a:pt x="72" y="1704"/>
                          <a:pt x="96" y="1712"/>
                        </a:cubicBezTo>
                        <a:cubicBezTo>
                          <a:pt x="120" y="1720"/>
                          <a:pt x="200" y="1712"/>
                          <a:pt x="240" y="1712"/>
                        </a:cubicBezTo>
                        <a:cubicBezTo>
                          <a:pt x="280" y="1712"/>
                          <a:pt x="320" y="1760"/>
                          <a:pt x="336" y="1712"/>
                        </a:cubicBezTo>
                        <a:cubicBezTo>
                          <a:pt x="352" y="1664"/>
                          <a:pt x="328" y="1512"/>
                          <a:pt x="336" y="1424"/>
                        </a:cubicBezTo>
                        <a:cubicBezTo>
                          <a:pt x="344" y="1336"/>
                          <a:pt x="352" y="1280"/>
                          <a:pt x="384" y="1184"/>
                        </a:cubicBezTo>
                        <a:cubicBezTo>
                          <a:pt x="416" y="1088"/>
                          <a:pt x="496" y="936"/>
                          <a:pt x="528" y="848"/>
                        </a:cubicBezTo>
                        <a:cubicBezTo>
                          <a:pt x="560" y="760"/>
                          <a:pt x="576" y="752"/>
                          <a:pt x="576" y="656"/>
                        </a:cubicBezTo>
                        <a:cubicBezTo>
                          <a:pt x="576" y="560"/>
                          <a:pt x="560" y="376"/>
                          <a:pt x="528" y="272"/>
                        </a:cubicBezTo>
                        <a:cubicBezTo>
                          <a:pt x="496" y="168"/>
                          <a:pt x="448" y="64"/>
                          <a:pt x="384" y="32"/>
                        </a:cubicBezTo>
                        <a:cubicBezTo>
                          <a:pt x="320" y="0"/>
                          <a:pt x="192" y="48"/>
                          <a:pt x="144" y="80"/>
                        </a:cubicBezTo>
                        <a:cubicBezTo>
                          <a:pt x="96" y="112"/>
                          <a:pt x="112" y="168"/>
                          <a:pt x="96" y="224"/>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30" name="Group 82"/>
                  <p:cNvGrpSpPr/>
                  <p:nvPr/>
                </p:nvGrpSpPr>
                <p:grpSpPr bwMode="auto">
                  <a:xfrm>
                    <a:off x="0" y="96"/>
                    <a:ext cx="720" cy="624"/>
                    <a:chOff x="0" y="0"/>
                    <a:chExt cx="720" cy="624"/>
                  </a:xfrm>
                </p:grpSpPr>
                <p:sp>
                  <p:nvSpPr>
                    <p:cNvPr id="90195" name="Freeform 85"/>
                    <p:cNvSpPr/>
                    <p:nvPr/>
                  </p:nvSpPr>
                  <p:spPr bwMode="auto">
                    <a:xfrm>
                      <a:off x="234" y="193"/>
                      <a:ext cx="485" cy="432"/>
                    </a:xfrm>
                    <a:custGeom>
                      <a:avLst/>
                      <a:gdLst>
                        <a:gd name="T0" fmla="*/ 584 w 928"/>
                        <a:gd name="T1" fmla="*/ 8 h 688"/>
                        <a:gd name="T2" fmla="*/ 680 w 928"/>
                        <a:gd name="T3" fmla="*/ 104 h 688"/>
                        <a:gd name="T4" fmla="*/ 728 w 928"/>
                        <a:gd name="T5" fmla="*/ 248 h 688"/>
                        <a:gd name="T6" fmla="*/ 776 w 928"/>
                        <a:gd name="T7" fmla="*/ 296 h 688"/>
                        <a:gd name="T8" fmla="*/ 872 w 928"/>
                        <a:gd name="T9" fmla="*/ 344 h 688"/>
                        <a:gd name="T10" fmla="*/ 920 w 928"/>
                        <a:gd name="T11" fmla="*/ 488 h 688"/>
                        <a:gd name="T12" fmla="*/ 824 w 928"/>
                        <a:gd name="T13" fmla="*/ 488 h 688"/>
                        <a:gd name="T14" fmla="*/ 728 w 928"/>
                        <a:gd name="T15" fmla="*/ 440 h 688"/>
                        <a:gd name="T16" fmla="*/ 728 w 928"/>
                        <a:gd name="T17" fmla="*/ 536 h 688"/>
                        <a:gd name="T18" fmla="*/ 632 w 928"/>
                        <a:gd name="T19" fmla="*/ 584 h 688"/>
                        <a:gd name="T20" fmla="*/ 584 w 928"/>
                        <a:gd name="T21" fmla="*/ 680 h 688"/>
                        <a:gd name="T22" fmla="*/ 344 w 928"/>
                        <a:gd name="T23" fmla="*/ 632 h 688"/>
                        <a:gd name="T24" fmla="*/ 56 w 928"/>
                        <a:gd name="T25" fmla="*/ 584 h 688"/>
                        <a:gd name="T26" fmla="*/ 56 w 928"/>
                        <a:gd name="T27" fmla="*/ 200 h 688"/>
                        <a:gd name="T28" fmla="*/ 56 w 928"/>
                        <a:gd name="T29" fmla="*/ 152 h 688"/>
                        <a:gd name="T30" fmla="*/ 392 w 928"/>
                        <a:gd name="T31" fmla="*/ 56 h 688"/>
                        <a:gd name="T32" fmla="*/ 584 w 928"/>
                        <a:gd name="T33" fmla="*/ 8 h 6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8"/>
                        <a:gd name="T52" fmla="*/ 0 h 688"/>
                        <a:gd name="T53" fmla="*/ 928 w 928"/>
                        <a:gd name="T54" fmla="*/ 688 h 6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8" h="688">
                          <a:moveTo>
                            <a:pt x="584" y="8"/>
                          </a:moveTo>
                          <a:cubicBezTo>
                            <a:pt x="632" y="16"/>
                            <a:pt x="656" y="64"/>
                            <a:pt x="680" y="104"/>
                          </a:cubicBezTo>
                          <a:cubicBezTo>
                            <a:pt x="704" y="144"/>
                            <a:pt x="712" y="216"/>
                            <a:pt x="728" y="248"/>
                          </a:cubicBezTo>
                          <a:cubicBezTo>
                            <a:pt x="744" y="280"/>
                            <a:pt x="752" y="280"/>
                            <a:pt x="776" y="296"/>
                          </a:cubicBezTo>
                          <a:cubicBezTo>
                            <a:pt x="800" y="312"/>
                            <a:pt x="848" y="312"/>
                            <a:pt x="872" y="344"/>
                          </a:cubicBezTo>
                          <a:cubicBezTo>
                            <a:pt x="896" y="376"/>
                            <a:pt x="928" y="464"/>
                            <a:pt x="920" y="488"/>
                          </a:cubicBezTo>
                          <a:cubicBezTo>
                            <a:pt x="912" y="512"/>
                            <a:pt x="856" y="496"/>
                            <a:pt x="824" y="488"/>
                          </a:cubicBezTo>
                          <a:cubicBezTo>
                            <a:pt x="792" y="480"/>
                            <a:pt x="744" y="432"/>
                            <a:pt x="728" y="440"/>
                          </a:cubicBezTo>
                          <a:cubicBezTo>
                            <a:pt x="712" y="448"/>
                            <a:pt x="744" y="512"/>
                            <a:pt x="728" y="536"/>
                          </a:cubicBezTo>
                          <a:cubicBezTo>
                            <a:pt x="712" y="560"/>
                            <a:pt x="656" y="560"/>
                            <a:pt x="632" y="584"/>
                          </a:cubicBezTo>
                          <a:cubicBezTo>
                            <a:pt x="608" y="608"/>
                            <a:pt x="632" y="672"/>
                            <a:pt x="584" y="680"/>
                          </a:cubicBezTo>
                          <a:cubicBezTo>
                            <a:pt x="536" y="688"/>
                            <a:pt x="432" y="648"/>
                            <a:pt x="344" y="632"/>
                          </a:cubicBezTo>
                          <a:cubicBezTo>
                            <a:pt x="256" y="616"/>
                            <a:pt x="104" y="656"/>
                            <a:pt x="56" y="584"/>
                          </a:cubicBezTo>
                          <a:cubicBezTo>
                            <a:pt x="8" y="512"/>
                            <a:pt x="56" y="272"/>
                            <a:pt x="56" y="200"/>
                          </a:cubicBezTo>
                          <a:cubicBezTo>
                            <a:pt x="56" y="128"/>
                            <a:pt x="0" y="176"/>
                            <a:pt x="56" y="152"/>
                          </a:cubicBezTo>
                          <a:cubicBezTo>
                            <a:pt x="112" y="128"/>
                            <a:pt x="304" y="80"/>
                            <a:pt x="392" y="56"/>
                          </a:cubicBezTo>
                          <a:cubicBezTo>
                            <a:pt x="480" y="32"/>
                            <a:pt x="536" y="0"/>
                            <a:pt x="584" y="8"/>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6" name="Freeform 86"/>
                    <p:cNvSpPr/>
                    <p:nvPr/>
                  </p:nvSpPr>
                  <p:spPr bwMode="auto">
                    <a:xfrm>
                      <a:off x="25" y="234"/>
                      <a:ext cx="400" cy="425"/>
                    </a:xfrm>
                    <a:custGeom>
                      <a:avLst/>
                      <a:gdLst>
                        <a:gd name="T0" fmla="*/ 56 w 488"/>
                        <a:gd name="T1" fmla="*/ 152 h 496"/>
                        <a:gd name="T2" fmla="*/ 8 w 488"/>
                        <a:gd name="T3" fmla="*/ 296 h 496"/>
                        <a:gd name="T4" fmla="*/ 104 w 488"/>
                        <a:gd name="T5" fmla="*/ 296 h 496"/>
                        <a:gd name="T6" fmla="*/ 104 w 488"/>
                        <a:gd name="T7" fmla="*/ 344 h 496"/>
                        <a:gd name="T8" fmla="*/ 56 w 488"/>
                        <a:gd name="T9" fmla="*/ 392 h 496"/>
                        <a:gd name="T10" fmla="*/ 56 w 488"/>
                        <a:gd name="T11" fmla="*/ 440 h 496"/>
                        <a:gd name="T12" fmla="*/ 152 w 488"/>
                        <a:gd name="T13" fmla="*/ 440 h 496"/>
                        <a:gd name="T14" fmla="*/ 152 w 488"/>
                        <a:gd name="T15" fmla="*/ 488 h 496"/>
                        <a:gd name="T16" fmla="*/ 248 w 488"/>
                        <a:gd name="T17" fmla="*/ 488 h 496"/>
                        <a:gd name="T18" fmla="*/ 344 w 488"/>
                        <a:gd name="T19" fmla="*/ 440 h 496"/>
                        <a:gd name="T20" fmla="*/ 440 w 488"/>
                        <a:gd name="T21" fmla="*/ 440 h 496"/>
                        <a:gd name="T22" fmla="*/ 488 w 488"/>
                        <a:gd name="T23" fmla="*/ 392 h 496"/>
                        <a:gd name="T24" fmla="*/ 440 w 488"/>
                        <a:gd name="T25" fmla="*/ 152 h 496"/>
                        <a:gd name="T26" fmla="*/ 392 w 488"/>
                        <a:gd name="T27" fmla="*/ 8 h 496"/>
                        <a:gd name="T28" fmla="*/ 104 w 488"/>
                        <a:gd name="T29" fmla="*/ 104 h 496"/>
                        <a:gd name="T30" fmla="*/ 56 w 488"/>
                        <a:gd name="T31" fmla="*/ 152 h 4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8"/>
                        <a:gd name="T49" fmla="*/ 0 h 496"/>
                        <a:gd name="T50" fmla="*/ 488 w 488"/>
                        <a:gd name="T51" fmla="*/ 496 h 4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8" h="496">
                          <a:moveTo>
                            <a:pt x="56" y="152"/>
                          </a:moveTo>
                          <a:cubicBezTo>
                            <a:pt x="40" y="184"/>
                            <a:pt x="0" y="272"/>
                            <a:pt x="8" y="296"/>
                          </a:cubicBezTo>
                          <a:cubicBezTo>
                            <a:pt x="16" y="320"/>
                            <a:pt x="88" y="288"/>
                            <a:pt x="104" y="296"/>
                          </a:cubicBezTo>
                          <a:cubicBezTo>
                            <a:pt x="120" y="304"/>
                            <a:pt x="112" y="328"/>
                            <a:pt x="104" y="344"/>
                          </a:cubicBezTo>
                          <a:cubicBezTo>
                            <a:pt x="96" y="360"/>
                            <a:pt x="64" y="376"/>
                            <a:pt x="56" y="392"/>
                          </a:cubicBezTo>
                          <a:cubicBezTo>
                            <a:pt x="48" y="408"/>
                            <a:pt x="40" y="432"/>
                            <a:pt x="56" y="440"/>
                          </a:cubicBezTo>
                          <a:cubicBezTo>
                            <a:pt x="72" y="448"/>
                            <a:pt x="136" y="432"/>
                            <a:pt x="152" y="440"/>
                          </a:cubicBezTo>
                          <a:cubicBezTo>
                            <a:pt x="168" y="448"/>
                            <a:pt x="136" y="480"/>
                            <a:pt x="152" y="488"/>
                          </a:cubicBezTo>
                          <a:cubicBezTo>
                            <a:pt x="168" y="496"/>
                            <a:pt x="216" y="496"/>
                            <a:pt x="248" y="488"/>
                          </a:cubicBezTo>
                          <a:cubicBezTo>
                            <a:pt x="280" y="480"/>
                            <a:pt x="312" y="448"/>
                            <a:pt x="344" y="440"/>
                          </a:cubicBezTo>
                          <a:cubicBezTo>
                            <a:pt x="376" y="432"/>
                            <a:pt x="416" y="448"/>
                            <a:pt x="440" y="440"/>
                          </a:cubicBezTo>
                          <a:cubicBezTo>
                            <a:pt x="464" y="432"/>
                            <a:pt x="488" y="440"/>
                            <a:pt x="488" y="392"/>
                          </a:cubicBezTo>
                          <a:cubicBezTo>
                            <a:pt x="488" y="344"/>
                            <a:pt x="456" y="216"/>
                            <a:pt x="440" y="152"/>
                          </a:cubicBezTo>
                          <a:cubicBezTo>
                            <a:pt x="424" y="88"/>
                            <a:pt x="448" y="16"/>
                            <a:pt x="392" y="8"/>
                          </a:cubicBezTo>
                          <a:cubicBezTo>
                            <a:pt x="336" y="0"/>
                            <a:pt x="160" y="80"/>
                            <a:pt x="104" y="104"/>
                          </a:cubicBezTo>
                          <a:cubicBezTo>
                            <a:pt x="48" y="128"/>
                            <a:pt x="72" y="120"/>
                            <a:pt x="56" y="152"/>
                          </a:cubicBezTo>
                          <a:close/>
                        </a:path>
                      </a:pathLst>
                    </a:custGeom>
                    <a:solidFill>
                      <a:srgbClr val="00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197" name="Freeform 87"/>
                    <p:cNvSpPr/>
                    <p:nvPr/>
                  </p:nvSpPr>
                  <p:spPr bwMode="auto">
                    <a:xfrm>
                      <a:off x="-20" y="1"/>
                      <a:ext cx="739" cy="432"/>
                    </a:xfrm>
                    <a:custGeom>
                      <a:avLst/>
                      <a:gdLst>
                        <a:gd name="T0" fmla="*/ 224 w 1208"/>
                        <a:gd name="T1" fmla="*/ 688 h 744"/>
                        <a:gd name="T2" fmla="*/ 32 w 1208"/>
                        <a:gd name="T3" fmla="*/ 736 h 744"/>
                        <a:gd name="T4" fmla="*/ 32 w 1208"/>
                        <a:gd name="T5" fmla="*/ 688 h 744"/>
                        <a:gd name="T6" fmla="*/ 80 w 1208"/>
                        <a:gd name="T7" fmla="*/ 640 h 744"/>
                        <a:gd name="T8" fmla="*/ 32 w 1208"/>
                        <a:gd name="T9" fmla="*/ 400 h 744"/>
                        <a:gd name="T10" fmla="*/ 80 w 1208"/>
                        <a:gd name="T11" fmla="*/ 256 h 744"/>
                        <a:gd name="T12" fmla="*/ 128 w 1208"/>
                        <a:gd name="T13" fmla="*/ 208 h 744"/>
                        <a:gd name="T14" fmla="*/ 368 w 1208"/>
                        <a:gd name="T15" fmla="*/ 112 h 744"/>
                        <a:gd name="T16" fmla="*/ 656 w 1208"/>
                        <a:gd name="T17" fmla="*/ 16 h 744"/>
                        <a:gd name="T18" fmla="*/ 800 w 1208"/>
                        <a:gd name="T19" fmla="*/ 16 h 744"/>
                        <a:gd name="T20" fmla="*/ 944 w 1208"/>
                        <a:gd name="T21" fmla="*/ 112 h 744"/>
                        <a:gd name="T22" fmla="*/ 1040 w 1208"/>
                        <a:gd name="T23" fmla="*/ 256 h 744"/>
                        <a:gd name="T24" fmla="*/ 1136 w 1208"/>
                        <a:gd name="T25" fmla="*/ 256 h 744"/>
                        <a:gd name="T26" fmla="*/ 1184 w 1208"/>
                        <a:gd name="T27" fmla="*/ 304 h 744"/>
                        <a:gd name="T28" fmla="*/ 992 w 1208"/>
                        <a:gd name="T29" fmla="*/ 400 h 744"/>
                        <a:gd name="T30" fmla="*/ 224 w 1208"/>
                        <a:gd name="T31" fmla="*/ 688 h 7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8"/>
                        <a:gd name="T49" fmla="*/ 0 h 744"/>
                        <a:gd name="T50" fmla="*/ 1208 w 1208"/>
                        <a:gd name="T51" fmla="*/ 744 h 7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8" h="744">
                          <a:moveTo>
                            <a:pt x="224" y="688"/>
                          </a:moveTo>
                          <a:cubicBezTo>
                            <a:pt x="64" y="744"/>
                            <a:pt x="64" y="736"/>
                            <a:pt x="32" y="736"/>
                          </a:cubicBezTo>
                          <a:cubicBezTo>
                            <a:pt x="0" y="736"/>
                            <a:pt x="24" y="704"/>
                            <a:pt x="32" y="688"/>
                          </a:cubicBezTo>
                          <a:cubicBezTo>
                            <a:pt x="40" y="672"/>
                            <a:pt x="80" y="688"/>
                            <a:pt x="80" y="640"/>
                          </a:cubicBezTo>
                          <a:cubicBezTo>
                            <a:pt x="80" y="592"/>
                            <a:pt x="32" y="464"/>
                            <a:pt x="32" y="400"/>
                          </a:cubicBezTo>
                          <a:cubicBezTo>
                            <a:pt x="32" y="336"/>
                            <a:pt x="64" y="288"/>
                            <a:pt x="80" y="256"/>
                          </a:cubicBezTo>
                          <a:cubicBezTo>
                            <a:pt x="96" y="224"/>
                            <a:pt x="80" y="232"/>
                            <a:pt x="128" y="208"/>
                          </a:cubicBezTo>
                          <a:cubicBezTo>
                            <a:pt x="176" y="184"/>
                            <a:pt x="280" y="144"/>
                            <a:pt x="368" y="112"/>
                          </a:cubicBezTo>
                          <a:cubicBezTo>
                            <a:pt x="456" y="80"/>
                            <a:pt x="584" y="32"/>
                            <a:pt x="656" y="16"/>
                          </a:cubicBezTo>
                          <a:cubicBezTo>
                            <a:pt x="728" y="0"/>
                            <a:pt x="752" y="0"/>
                            <a:pt x="800" y="16"/>
                          </a:cubicBezTo>
                          <a:cubicBezTo>
                            <a:pt x="848" y="32"/>
                            <a:pt x="904" y="72"/>
                            <a:pt x="944" y="112"/>
                          </a:cubicBezTo>
                          <a:cubicBezTo>
                            <a:pt x="984" y="152"/>
                            <a:pt x="1008" y="232"/>
                            <a:pt x="1040" y="256"/>
                          </a:cubicBezTo>
                          <a:cubicBezTo>
                            <a:pt x="1072" y="280"/>
                            <a:pt x="1112" y="248"/>
                            <a:pt x="1136" y="256"/>
                          </a:cubicBezTo>
                          <a:cubicBezTo>
                            <a:pt x="1160" y="264"/>
                            <a:pt x="1208" y="280"/>
                            <a:pt x="1184" y="304"/>
                          </a:cubicBezTo>
                          <a:cubicBezTo>
                            <a:pt x="1160" y="328"/>
                            <a:pt x="1152" y="336"/>
                            <a:pt x="992" y="400"/>
                          </a:cubicBezTo>
                          <a:cubicBezTo>
                            <a:pt x="832" y="464"/>
                            <a:pt x="384" y="632"/>
                            <a:pt x="224" y="688"/>
                          </a:cubicBezTo>
                          <a:close/>
                        </a:path>
                      </a:pathLst>
                    </a:custGeom>
                    <a:solidFill>
                      <a:srgbClr val="FF0000"/>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nvGrpSpPr>
                    <p:cNvPr id="31" name="Group 86"/>
                    <p:cNvGrpSpPr/>
                    <p:nvPr/>
                  </p:nvGrpSpPr>
                  <p:grpSpPr bwMode="auto">
                    <a:xfrm>
                      <a:off x="528" y="288"/>
                      <a:ext cx="96" cy="96"/>
                      <a:chOff x="0" y="0"/>
                      <a:chExt cx="96" cy="96"/>
                    </a:xfrm>
                  </p:grpSpPr>
                  <p:sp>
                    <p:nvSpPr>
                      <p:cNvPr id="90199" name="Oval 89"/>
                      <p:cNvSpPr>
                        <a:spLocks noChangeArrowheads="1"/>
                      </p:cNvSpPr>
                      <p:nvPr/>
                    </p:nvSpPr>
                    <p:spPr bwMode="auto">
                      <a:xfrm>
                        <a:off x="-132" y="18"/>
                        <a:ext cx="108" cy="79"/>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200" name="Oval 90"/>
                      <p:cNvSpPr>
                        <a:spLocks noChangeArrowheads="1"/>
                      </p:cNvSpPr>
                      <p:nvPr/>
                    </p:nvSpPr>
                    <p:spPr bwMode="auto">
                      <a:xfrm>
                        <a:off x="-85" y="52"/>
                        <a:ext cx="67" cy="45"/>
                      </a:xfrm>
                      <a:prstGeom prst="ellipse">
                        <a:avLst/>
                      </a:prstGeom>
                      <a:solidFill>
                        <a:srgbClr val="000000"/>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FFFFFF"/>
                            </a:outerShdw>
                          </a:effectLst>
                          <a:cs typeface="Arial" charset="0"/>
                        </a:endParaRPr>
                      </a:p>
                    </p:txBody>
                  </p:sp>
                </p:grpSp>
                <p:sp>
                  <p:nvSpPr>
                    <p:cNvPr id="90201" name="Freeform 91"/>
                    <p:cNvSpPr/>
                    <p:nvPr/>
                  </p:nvSpPr>
                  <p:spPr bwMode="auto">
                    <a:xfrm>
                      <a:off x="478" y="241"/>
                      <a:ext cx="98" cy="96"/>
                    </a:xfrm>
                    <a:custGeom>
                      <a:avLst/>
                      <a:gdLst>
                        <a:gd name="T0" fmla="*/ 0 w 192"/>
                        <a:gd name="T1" fmla="*/ 192 h 192"/>
                        <a:gd name="T2" fmla="*/ 48 w 192"/>
                        <a:gd name="T3" fmla="*/ 96 h 192"/>
                        <a:gd name="T4" fmla="*/ 192 w 192"/>
                        <a:gd name="T5" fmla="*/ 0 h 192"/>
                        <a:gd name="T6" fmla="*/ 0 60000 65536"/>
                        <a:gd name="T7" fmla="*/ 0 60000 65536"/>
                        <a:gd name="T8" fmla="*/ 0 60000 65536"/>
                        <a:gd name="T9" fmla="*/ 0 w 192"/>
                        <a:gd name="T10" fmla="*/ 0 h 192"/>
                        <a:gd name="T11" fmla="*/ 192 w 192"/>
                        <a:gd name="T12" fmla="*/ 192 h 192"/>
                      </a:gdLst>
                      <a:ahLst/>
                      <a:cxnLst>
                        <a:cxn ang="T6">
                          <a:pos x="T0" y="T1"/>
                        </a:cxn>
                        <a:cxn ang="T7">
                          <a:pos x="T2" y="T3"/>
                        </a:cxn>
                        <a:cxn ang="T8">
                          <a:pos x="T4" y="T5"/>
                        </a:cxn>
                      </a:cxnLst>
                      <a:rect l="T9" t="T10" r="T11" b="T12"/>
                      <a:pathLst>
                        <a:path w="192" h="192">
                          <a:moveTo>
                            <a:pt x="0" y="192"/>
                          </a:moveTo>
                          <a:cubicBezTo>
                            <a:pt x="8" y="160"/>
                            <a:pt x="16" y="128"/>
                            <a:pt x="48" y="96"/>
                          </a:cubicBezTo>
                          <a:cubicBezTo>
                            <a:pt x="80" y="64"/>
                            <a:pt x="136" y="32"/>
                            <a:pt x="192" y="0"/>
                          </a:cubicBezTo>
                        </a:path>
                      </a:pathLst>
                    </a:custGeom>
                    <a:noFill/>
                    <a:ln w="9525" cmpd="sng">
                      <a:solidFill>
                        <a:srgbClr val="CC0066"/>
                      </a:solidFill>
                      <a:miter lim="800000"/>
                    </a:ln>
                  </p:spPr>
                  <p:txBody>
                    <a:bodyPr/>
                    <a:lstStyle/>
                    <a:p>
                      <a:pPr eaLnBrk="0" hangingPunct="0">
                        <a:defRPr/>
                      </a:pPr>
                      <a:endParaRPr lang="zh-CN" altLang="en-US" sz="1800" b="1">
                        <a:effectLst>
                          <a:outerShdw blurRad="38100" dist="38100" dir="2700000" algn="tl">
                            <a:srgbClr val="C0C0C0"/>
                          </a:outerShdw>
                        </a:effectLst>
                        <a:cs typeface="Arial" charset="0"/>
                      </a:endParaRPr>
                    </a:p>
                  </p:txBody>
                </p:sp>
                <p:sp>
                  <p:nvSpPr>
                    <p:cNvPr id="90202" name="Oval 92"/>
                    <p:cNvSpPr>
                      <a:spLocks noChangeArrowheads="1"/>
                    </p:cNvSpPr>
                    <p:nvPr/>
                  </p:nvSpPr>
                  <p:spPr bwMode="auto">
                    <a:xfrm>
                      <a:off x="478" y="529"/>
                      <a:ext cx="98" cy="65"/>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grpSp>
                <p:nvGrpSpPr>
                  <p:cNvPr id="89088" name="Group 91"/>
                  <p:cNvGrpSpPr/>
                  <p:nvPr/>
                </p:nvGrpSpPr>
                <p:grpSpPr bwMode="auto">
                  <a:xfrm>
                    <a:off x="144" y="0"/>
                    <a:ext cx="336" cy="896"/>
                    <a:chOff x="0" y="0"/>
                    <a:chExt cx="336" cy="896"/>
                  </a:xfrm>
                </p:grpSpPr>
                <p:sp>
                  <p:nvSpPr>
                    <p:cNvPr id="90204" name="Freeform 94"/>
                    <p:cNvSpPr/>
                    <p:nvPr/>
                  </p:nvSpPr>
                  <p:spPr bwMode="auto">
                    <a:xfrm rot="1115216">
                      <a:off x="-129" y="28"/>
                      <a:ext cx="238" cy="213"/>
                    </a:xfrm>
                    <a:custGeom>
                      <a:avLst/>
                      <a:gdLst>
                        <a:gd name="T0" fmla="*/ 168 w 768"/>
                        <a:gd name="T1" fmla="*/ 688 h 896"/>
                        <a:gd name="T2" fmla="*/ 72 w 768"/>
                        <a:gd name="T3" fmla="*/ 496 h 896"/>
                        <a:gd name="T4" fmla="*/ 72 w 768"/>
                        <a:gd name="T5" fmla="*/ 448 h 896"/>
                        <a:gd name="T6" fmla="*/ 120 w 768"/>
                        <a:gd name="T7" fmla="*/ 400 h 896"/>
                        <a:gd name="T8" fmla="*/ 168 w 768"/>
                        <a:gd name="T9" fmla="*/ 400 h 896"/>
                        <a:gd name="T10" fmla="*/ 24 w 768"/>
                        <a:gd name="T11" fmla="*/ 160 h 896"/>
                        <a:gd name="T12" fmla="*/ 24 w 768"/>
                        <a:gd name="T13" fmla="*/ 16 h 896"/>
                        <a:gd name="T14" fmla="*/ 120 w 768"/>
                        <a:gd name="T15" fmla="*/ 64 h 896"/>
                        <a:gd name="T16" fmla="*/ 312 w 768"/>
                        <a:gd name="T17" fmla="*/ 352 h 896"/>
                        <a:gd name="T18" fmla="*/ 312 w 768"/>
                        <a:gd name="T19" fmla="*/ 256 h 896"/>
                        <a:gd name="T20" fmla="*/ 456 w 768"/>
                        <a:gd name="T21" fmla="*/ 208 h 896"/>
                        <a:gd name="T22" fmla="*/ 600 w 768"/>
                        <a:gd name="T23" fmla="*/ 256 h 896"/>
                        <a:gd name="T24" fmla="*/ 696 w 768"/>
                        <a:gd name="T25" fmla="*/ 496 h 896"/>
                        <a:gd name="T26" fmla="*/ 744 w 768"/>
                        <a:gd name="T27" fmla="*/ 592 h 896"/>
                        <a:gd name="T28" fmla="*/ 552 w 768"/>
                        <a:gd name="T29" fmla="*/ 784 h 896"/>
                        <a:gd name="T30" fmla="*/ 504 w 768"/>
                        <a:gd name="T31" fmla="*/ 880 h 896"/>
                        <a:gd name="T32" fmla="*/ 168 w 768"/>
                        <a:gd name="T33" fmla="*/ 688 h 8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8"/>
                        <a:gd name="T52" fmla="*/ 0 h 896"/>
                        <a:gd name="T53" fmla="*/ 768 w 768"/>
                        <a:gd name="T54" fmla="*/ 896 h 8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8" h="896">
                          <a:moveTo>
                            <a:pt x="168" y="688"/>
                          </a:moveTo>
                          <a:cubicBezTo>
                            <a:pt x="96" y="624"/>
                            <a:pt x="88" y="536"/>
                            <a:pt x="72" y="496"/>
                          </a:cubicBezTo>
                          <a:cubicBezTo>
                            <a:pt x="56" y="456"/>
                            <a:pt x="64" y="464"/>
                            <a:pt x="72" y="448"/>
                          </a:cubicBezTo>
                          <a:cubicBezTo>
                            <a:pt x="80" y="432"/>
                            <a:pt x="104" y="408"/>
                            <a:pt x="120" y="400"/>
                          </a:cubicBezTo>
                          <a:cubicBezTo>
                            <a:pt x="136" y="392"/>
                            <a:pt x="184" y="440"/>
                            <a:pt x="168" y="400"/>
                          </a:cubicBezTo>
                          <a:cubicBezTo>
                            <a:pt x="152" y="360"/>
                            <a:pt x="48" y="224"/>
                            <a:pt x="24" y="160"/>
                          </a:cubicBezTo>
                          <a:cubicBezTo>
                            <a:pt x="0" y="96"/>
                            <a:pt x="8" y="32"/>
                            <a:pt x="24" y="16"/>
                          </a:cubicBezTo>
                          <a:cubicBezTo>
                            <a:pt x="40" y="0"/>
                            <a:pt x="72" y="8"/>
                            <a:pt x="120" y="64"/>
                          </a:cubicBezTo>
                          <a:cubicBezTo>
                            <a:pt x="168" y="120"/>
                            <a:pt x="280" y="320"/>
                            <a:pt x="312" y="352"/>
                          </a:cubicBezTo>
                          <a:cubicBezTo>
                            <a:pt x="344" y="384"/>
                            <a:pt x="288" y="280"/>
                            <a:pt x="312" y="256"/>
                          </a:cubicBezTo>
                          <a:cubicBezTo>
                            <a:pt x="336" y="232"/>
                            <a:pt x="408" y="208"/>
                            <a:pt x="456" y="208"/>
                          </a:cubicBezTo>
                          <a:cubicBezTo>
                            <a:pt x="504" y="208"/>
                            <a:pt x="560" y="208"/>
                            <a:pt x="600" y="256"/>
                          </a:cubicBezTo>
                          <a:cubicBezTo>
                            <a:pt x="640" y="304"/>
                            <a:pt x="672" y="440"/>
                            <a:pt x="696" y="496"/>
                          </a:cubicBezTo>
                          <a:cubicBezTo>
                            <a:pt x="720" y="552"/>
                            <a:pt x="768" y="544"/>
                            <a:pt x="744" y="592"/>
                          </a:cubicBezTo>
                          <a:cubicBezTo>
                            <a:pt x="720" y="640"/>
                            <a:pt x="592" y="736"/>
                            <a:pt x="552" y="784"/>
                          </a:cubicBezTo>
                          <a:cubicBezTo>
                            <a:pt x="512" y="832"/>
                            <a:pt x="568" y="896"/>
                            <a:pt x="504" y="880"/>
                          </a:cubicBezTo>
                          <a:cubicBezTo>
                            <a:pt x="440" y="864"/>
                            <a:pt x="240" y="752"/>
                            <a:pt x="168" y="688"/>
                          </a:cubicBezTo>
                          <a:close/>
                        </a:path>
                      </a:pathLst>
                    </a:custGeom>
                    <a:solidFill>
                      <a:srgbClr val="FFFFCC"/>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205" name="Freeform 95"/>
                    <p:cNvSpPr/>
                    <p:nvPr/>
                  </p:nvSpPr>
                  <p:spPr bwMode="auto">
                    <a:xfrm rot="21219247">
                      <a:off x="-129" y="145"/>
                      <a:ext cx="451" cy="751"/>
                    </a:xfrm>
                    <a:custGeom>
                      <a:avLst/>
                      <a:gdLst>
                        <a:gd name="T0" fmla="*/ 192 w 400"/>
                        <a:gd name="T1" fmla="*/ 224 h 944"/>
                        <a:gd name="T2" fmla="*/ 192 w 400"/>
                        <a:gd name="T3" fmla="*/ 416 h 944"/>
                        <a:gd name="T4" fmla="*/ 96 w 400"/>
                        <a:gd name="T5" fmla="*/ 800 h 944"/>
                        <a:gd name="T6" fmla="*/ 144 w 400"/>
                        <a:gd name="T7" fmla="*/ 656 h 944"/>
                        <a:gd name="T8" fmla="*/ 144 w 400"/>
                        <a:gd name="T9" fmla="*/ 608 h 944"/>
                        <a:gd name="T10" fmla="*/ 48 w 400"/>
                        <a:gd name="T11" fmla="*/ 656 h 944"/>
                        <a:gd name="T12" fmla="*/ 48 w 400"/>
                        <a:gd name="T13" fmla="*/ 704 h 944"/>
                        <a:gd name="T14" fmla="*/ 0 w 400"/>
                        <a:gd name="T15" fmla="*/ 848 h 944"/>
                        <a:gd name="T16" fmla="*/ 48 w 400"/>
                        <a:gd name="T17" fmla="*/ 944 h 944"/>
                        <a:gd name="T18" fmla="*/ 288 w 400"/>
                        <a:gd name="T19" fmla="*/ 848 h 944"/>
                        <a:gd name="T20" fmla="*/ 384 w 400"/>
                        <a:gd name="T21" fmla="*/ 656 h 944"/>
                        <a:gd name="T22" fmla="*/ 384 w 400"/>
                        <a:gd name="T23" fmla="*/ 224 h 944"/>
                        <a:gd name="T24" fmla="*/ 336 w 400"/>
                        <a:gd name="T25" fmla="*/ 32 h 944"/>
                        <a:gd name="T26" fmla="*/ 288 w 400"/>
                        <a:gd name="T27" fmla="*/ 32 h 944"/>
                        <a:gd name="T28" fmla="*/ 192 w 400"/>
                        <a:gd name="T29" fmla="*/ 80 h 944"/>
                        <a:gd name="T30" fmla="*/ 144 w 400"/>
                        <a:gd name="T31" fmla="*/ 80 h 944"/>
                        <a:gd name="T32" fmla="*/ 192 w 400"/>
                        <a:gd name="T33" fmla="*/ 224 h 9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944"/>
                        <a:gd name="T53" fmla="*/ 400 w 400"/>
                        <a:gd name="T54" fmla="*/ 944 h 9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944">
                          <a:moveTo>
                            <a:pt x="192" y="224"/>
                          </a:moveTo>
                          <a:cubicBezTo>
                            <a:pt x="200" y="280"/>
                            <a:pt x="208" y="320"/>
                            <a:pt x="192" y="416"/>
                          </a:cubicBezTo>
                          <a:cubicBezTo>
                            <a:pt x="176" y="512"/>
                            <a:pt x="104" y="760"/>
                            <a:pt x="96" y="800"/>
                          </a:cubicBezTo>
                          <a:cubicBezTo>
                            <a:pt x="88" y="840"/>
                            <a:pt x="136" y="688"/>
                            <a:pt x="144" y="656"/>
                          </a:cubicBezTo>
                          <a:cubicBezTo>
                            <a:pt x="152" y="624"/>
                            <a:pt x="160" y="608"/>
                            <a:pt x="144" y="608"/>
                          </a:cubicBezTo>
                          <a:cubicBezTo>
                            <a:pt x="128" y="608"/>
                            <a:pt x="64" y="640"/>
                            <a:pt x="48" y="656"/>
                          </a:cubicBezTo>
                          <a:cubicBezTo>
                            <a:pt x="32" y="672"/>
                            <a:pt x="56" y="672"/>
                            <a:pt x="48" y="704"/>
                          </a:cubicBezTo>
                          <a:cubicBezTo>
                            <a:pt x="40" y="736"/>
                            <a:pt x="0" y="808"/>
                            <a:pt x="0" y="848"/>
                          </a:cubicBezTo>
                          <a:cubicBezTo>
                            <a:pt x="0" y="888"/>
                            <a:pt x="0" y="944"/>
                            <a:pt x="48" y="944"/>
                          </a:cubicBezTo>
                          <a:cubicBezTo>
                            <a:pt x="96" y="944"/>
                            <a:pt x="232" y="896"/>
                            <a:pt x="288" y="848"/>
                          </a:cubicBezTo>
                          <a:cubicBezTo>
                            <a:pt x="344" y="800"/>
                            <a:pt x="368" y="760"/>
                            <a:pt x="384" y="656"/>
                          </a:cubicBezTo>
                          <a:cubicBezTo>
                            <a:pt x="400" y="552"/>
                            <a:pt x="392" y="328"/>
                            <a:pt x="384" y="224"/>
                          </a:cubicBezTo>
                          <a:cubicBezTo>
                            <a:pt x="376" y="120"/>
                            <a:pt x="352" y="64"/>
                            <a:pt x="336" y="32"/>
                          </a:cubicBezTo>
                          <a:cubicBezTo>
                            <a:pt x="320" y="0"/>
                            <a:pt x="312" y="24"/>
                            <a:pt x="288" y="32"/>
                          </a:cubicBezTo>
                          <a:cubicBezTo>
                            <a:pt x="264" y="40"/>
                            <a:pt x="216" y="72"/>
                            <a:pt x="192" y="80"/>
                          </a:cubicBezTo>
                          <a:cubicBezTo>
                            <a:pt x="168" y="88"/>
                            <a:pt x="144" y="56"/>
                            <a:pt x="144" y="80"/>
                          </a:cubicBezTo>
                          <a:cubicBezTo>
                            <a:pt x="144" y="104"/>
                            <a:pt x="184" y="168"/>
                            <a:pt x="192" y="224"/>
                          </a:cubicBezTo>
                          <a:close/>
                        </a:path>
                      </a:pathLst>
                    </a:custGeom>
                    <a:solidFill>
                      <a:srgbClr val="009999"/>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grpSp>
              <p:grpSp>
                <p:nvGrpSpPr>
                  <p:cNvPr id="89089" name="Group 94"/>
                  <p:cNvGrpSpPr/>
                  <p:nvPr/>
                </p:nvGrpSpPr>
                <p:grpSpPr bwMode="auto">
                  <a:xfrm>
                    <a:off x="432" y="1008"/>
                    <a:ext cx="224" cy="296"/>
                    <a:chOff x="0" y="0"/>
                    <a:chExt cx="728" cy="944"/>
                  </a:xfrm>
                </p:grpSpPr>
                <p:sp>
                  <p:nvSpPr>
                    <p:cNvPr id="90207" name="Freeform 97"/>
                    <p:cNvSpPr/>
                    <p:nvPr/>
                  </p:nvSpPr>
                  <p:spPr bwMode="auto">
                    <a:xfrm>
                      <a:off x="-4" y="112"/>
                      <a:ext cx="691" cy="831"/>
                    </a:xfrm>
                    <a:custGeom>
                      <a:avLst/>
                      <a:gdLst>
                        <a:gd name="T0" fmla="*/ 80 w 712"/>
                        <a:gd name="T1" fmla="*/ 96 h 840"/>
                        <a:gd name="T2" fmla="*/ 128 w 712"/>
                        <a:gd name="T3" fmla="*/ 240 h 840"/>
                        <a:gd name="T4" fmla="*/ 80 w 712"/>
                        <a:gd name="T5" fmla="*/ 528 h 840"/>
                        <a:gd name="T6" fmla="*/ 608 w 712"/>
                        <a:gd name="T7" fmla="*/ 816 h 840"/>
                        <a:gd name="T8" fmla="*/ 704 w 712"/>
                        <a:gd name="T9" fmla="*/ 384 h 840"/>
                        <a:gd name="T10" fmla="*/ 656 w 712"/>
                        <a:gd name="T11" fmla="*/ 48 h 840"/>
                        <a:gd name="T12" fmla="*/ 368 w 712"/>
                        <a:gd name="T13" fmla="*/ 96 h 840"/>
                        <a:gd name="T14" fmla="*/ 128 w 712"/>
                        <a:gd name="T15" fmla="*/ 96 h 840"/>
                        <a:gd name="T16" fmla="*/ 80 w 712"/>
                        <a:gd name="T17" fmla="*/ 96 h 8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2"/>
                        <a:gd name="T28" fmla="*/ 0 h 840"/>
                        <a:gd name="T29" fmla="*/ 712 w 712"/>
                        <a:gd name="T30" fmla="*/ 840 h 8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2" h="840">
                          <a:moveTo>
                            <a:pt x="80" y="96"/>
                          </a:moveTo>
                          <a:cubicBezTo>
                            <a:pt x="80" y="120"/>
                            <a:pt x="128" y="168"/>
                            <a:pt x="128" y="240"/>
                          </a:cubicBezTo>
                          <a:cubicBezTo>
                            <a:pt x="128" y="312"/>
                            <a:pt x="0" y="432"/>
                            <a:pt x="80" y="528"/>
                          </a:cubicBezTo>
                          <a:cubicBezTo>
                            <a:pt x="160" y="624"/>
                            <a:pt x="504" y="840"/>
                            <a:pt x="608" y="816"/>
                          </a:cubicBezTo>
                          <a:cubicBezTo>
                            <a:pt x="712" y="792"/>
                            <a:pt x="696" y="512"/>
                            <a:pt x="704" y="384"/>
                          </a:cubicBezTo>
                          <a:cubicBezTo>
                            <a:pt x="712" y="256"/>
                            <a:pt x="712" y="96"/>
                            <a:pt x="656" y="48"/>
                          </a:cubicBezTo>
                          <a:cubicBezTo>
                            <a:pt x="600" y="0"/>
                            <a:pt x="456" y="88"/>
                            <a:pt x="368" y="96"/>
                          </a:cubicBezTo>
                          <a:cubicBezTo>
                            <a:pt x="280" y="104"/>
                            <a:pt x="176" y="96"/>
                            <a:pt x="128" y="96"/>
                          </a:cubicBezTo>
                          <a:cubicBezTo>
                            <a:pt x="80" y="96"/>
                            <a:pt x="80" y="72"/>
                            <a:pt x="80" y="96"/>
                          </a:cubicBezTo>
                          <a:close/>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208" name="Freeform 98"/>
                    <p:cNvSpPr/>
                    <p:nvPr/>
                  </p:nvSpPr>
                  <p:spPr bwMode="auto">
                    <a:xfrm>
                      <a:off x="58" y="3"/>
                      <a:ext cx="670" cy="241"/>
                    </a:xfrm>
                    <a:custGeom>
                      <a:avLst/>
                      <a:gdLst>
                        <a:gd name="T0" fmla="*/ 72 w 672"/>
                        <a:gd name="T1" fmla="*/ 56 h 248"/>
                        <a:gd name="T2" fmla="*/ 360 w 672"/>
                        <a:gd name="T3" fmla="*/ 56 h 248"/>
                        <a:gd name="T4" fmla="*/ 600 w 672"/>
                        <a:gd name="T5" fmla="*/ 8 h 248"/>
                        <a:gd name="T6" fmla="*/ 600 w 672"/>
                        <a:gd name="T7" fmla="*/ 104 h 248"/>
                        <a:gd name="T8" fmla="*/ 600 w 672"/>
                        <a:gd name="T9" fmla="*/ 200 h 248"/>
                        <a:gd name="T10" fmla="*/ 168 w 672"/>
                        <a:gd name="T11" fmla="*/ 248 h 248"/>
                        <a:gd name="T12" fmla="*/ 24 w 672"/>
                        <a:gd name="T13" fmla="*/ 200 h 248"/>
                        <a:gd name="T14" fmla="*/ 24 w 672"/>
                        <a:gd name="T15" fmla="*/ 56 h 248"/>
                        <a:gd name="T16" fmla="*/ 120 w 672"/>
                        <a:gd name="T17" fmla="*/ 56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2"/>
                        <a:gd name="T28" fmla="*/ 0 h 248"/>
                        <a:gd name="T29" fmla="*/ 672 w 672"/>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2" h="248">
                          <a:moveTo>
                            <a:pt x="72" y="56"/>
                          </a:moveTo>
                          <a:cubicBezTo>
                            <a:pt x="172" y="60"/>
                            <a:pt x="272" y="64"/>
                            <a:pt x="360" y="56"/>
                          </a:cubicBezTo>
                          <a:cubicBezTo>
                            <a:pt x="448" y="48"/>
                            <a:pt x="560" y="0"/>
                            <a:pt x="600" y="8"/>
                          </a:cubicBezTo>
                          <a:cubicBezTo>
                            <a:pt x="640" y="16"/>
                            <a:pt x="600" y="72"/>
                            <a:pt x="600" y="104"/>
                          </a:cubicBezTo>
                          <a:cubicBezTo>
                            <a:pt x="600" y="136"/>
                            <a:pt x="672" y="176"/>
                            <a:pt x="600" y="200"/>
                          </a:cubicBezTo>
                          <a:cubicBezTo>
                            <a:pt x="528" y="224"/>
                            <a:pt x="264" y="248"/>
                            <a:pt x="168" y="248"/>
                          </a:cubicBezTo>
                          <a:cubicBezTo>
                            <a:pt x="72" y="248"/>
                            <a:pt x="48" y="232"/>
                            <a:pt x="24" y="200"/>
                          </a:cubicBezTo>
                          <a:cubicBezTo>
                            <a:pt x="0" y="168"/>
                            <a:pt x="8" y="80"/>
                            <a:pt x="24" y="56"/>
                          </a:cubicBezTo>
                          <a:cubicBezTo>
                            <a:pt x="40" y="32"/>
                            <a:pt x="104" y="56"/>
                            <a:pt x="120" y="56"/>
                          </a:cubicBezTo>
                        </a:path>
                      </a:pathLst>
                    </a:custGeom>
                    <a:solidFill>
                      <a:srgbClr val="FF9966"/>
                    </a:solidFill>
                    <a:ln w="9525" cmpd="sng">
                      <a:solidFill>
                        <a:srgbClr val="CC0066"/>
                      </a:solidFill>
                      <a:miter lim="800000"/>
                    </a:ln>
                  </p:spPr>
                  <p:txBody>
                    <a:bodyPr/>
                    <a:lstStyle/>
                    <a:p>
                      <a:pPr eaLnBrk="0" hangingPunct="0">
                        <a:defRPr/>
                      </a:pPr>
                      <a:endParaRPr lang="zh-CN" altLang="en-US" sz="1800" b="1">
                        <a:effectLst>
                          <a:outerShdw blurRad="38100" dist="38100" dir="2700000" algn="tl">
                            <a:srgbClr val="FFFFFF"/>
                          </a:outerShdw>
                        </a:effectLst>
                        <a:cs typeface="Arial" charset="0"/>
                      </a:endParaRPr>
                    </a:p>
                  </p:txBody>
                </p:sp>
                <p:sp>
                  <p:nvSpPr>
                    <p:cNvPr id="90209" name="Oval 99"/>
                    <p:cNvSpPr>
                      <a:spLocks noChangeArrowheads="1"/>
                    </p:cNvSpPr>
                    <p:nvPr/>
                  </p:nvSpPr>
                  <p:spPr bwMode="auto">
                    <a:xfrm>
                      <a:off x="553" y="14"/>
                      <a:ext cx="93" cy="142"/>
                    </a:xfrm>
                    <a:prstGeom prst="ellipse">
                      <a:avLst/>
                    </a:prstGeom>
                    <a:solidFill>
                      <a:srgbClr val="FFFFFF"/>
                    </a:solidFill>
                    <a:ln w="9525" cmpd="sng">
                      <a:solidFill>
                        <a:srgbClr val="CC0066"/>
                      </a:solidFill>
                      <a:round/>
                    </a:ln>
                  </p:spPr>
                  <p:txBody>
                    <a:bodyPr anchor="ctr"/>
                    <a:lstStyle/>
                    <a:p>
                      <a:pPr eaLnBrk="0" hangingPunct="0">
                        <a:defRPr/>
                      </a:pPr>
                      <a:endParaRPr lang="zh-CN" altLang="en-US" sz="1800" b="1">
                        <a:effectLst>
                          <a:outerShdw blurRad="38100" dist="38100" dir="2700000" algn="tl">
                            <a:srgbClr val="C0C0C0"/>
                          </a:outerShdw>
                        </a:effectLst>
                        <a:cs typeface="Arial" charset="0"/>
                      </a:endParaRPr>
                    </a:p>
                  </p:txBody>
                </p:sp>
              </p:grpSp>
            </p:grpSp>
          </p:grpSp>
        </p:grpSp>
        <p:sp>
          <p:nvSpPr>
            <p:cNvPr id="954624" name="Line 100"/>
            <p:cNvSpPr>
              <a:spLocks noChangeShapeType="1"/>
            </p:cNvSpPr>
            <p:nvPr/>
          </p:nvSpPr>
          <p:spPr bwMode="auto">
            <a:xfrm flipH="1" flipV="1">
              <a:off x="1054" y="3352"/>
              <a:ext cx="589" cy="227"/>
            </a:xfrm>
            <a:prstGeom prst="line">
              <a:avLst/>
            </a:prstGeom>
            <a:noFill/>
            <a:ln w="57150">
              <a:solidFill>
                <a:srgbClr val="0000FF"/>
              </a:solidFill>
              <a:round/>
              <a:tailEnd type="triangle" w="med" len="med"/>
            </a:ln>
          </p:spPr>
          <p:txBody>
            <a:bodyPr/>
            <a:lstStyle/>
            <a:p>
              <a:endParaRPr lang="zh-CN" altLang="en-US"/>
            </a:p>
          </p:txBody>
        </p:sp>
        <p:sp>
          <p:nvSpPr>
            <p:cNvPr id="90211" name="Text Box 102"/>
            <p:cNvSpPr txBox="1">
              <a:spLocks noChangeArrowheads="1"/>
            </p:cNvSpPr>
            <p:nvPr/>
          </p:nvSpPr>
          <p:spPr bwMode="auto">
            <a:xfrm>
              <a:off x="1837" y="2421"/>
              <a:ext cx="838" cy="370"/>
            </a:xfrm>
            <a:prstGeom prst="rect">
              <a:avLst/>
            </a:prstGeom>
            <a:noFill/>
            <a:ln w="9525">
              <a:noFill/>
              <a:miter lim="800000"/>
            </a:ln>
          </p:spPr>
          <p:txBody>
            <a:bodyPr wrap="square">
              <a:spAutoFit/>
            </a:bodyPr>
            <a:lstStyle/>
            <a:p>
              <a:pPr eaLnBrk="0" hangingPunct="0">
                <a:spcBef>
                  <a:spcPct val="50000"/>
                </a:spcBef>
                <a:defRPr/>
              </a:pPr>
              <a:r>
                <a:rPr lang="en-US" sz="1400" b="1" dirty="0">
                  <a:latin typeface="微软雅黑" pitchFamily="34" charset="-122"/>
                  <a:ea typeface="微软雅黑" pitchFamily="34" charset="-122"/>
                  <a:cs typeface="Arial" charset="0"/>
                </a:rPr>
                <a:t>⑶</a:t>
              </a:r>
              <a:r>
                <a:rPr lang="zh-CN" altLang="en-US" sz="1400" b="1" dirty="0">
                  <a:latin typeface="微软雅黑" pitchFamily="34" charset="-122"/>
                  <a:ea typeface="微软雅黑" pitchFamily="34" charset="-122"/>
                  <a:cs typeface="Arial" charset="0"/>
                </a:rPr>
                <a:t>实施治理和控制措施</a:t>
              </a:r>
            </a:p>
          </p:txBody>
        </p:sp>
      </p:grpSp>
      <p:grpSp>
        <p:nvGrpSpPr>
          <p:cNvPr id="89092" name="Group 2"/>
          <p:cNvGrpSpPr/>
          <p:nvPr/>
        </p:nvGrpSpPr>
        <p:grpSpPr bwMode="auto">
          <a:xfrm>
            <a:off x="755650" y="4005212"/>
            <a:ext cx="1656428" cy="1589138"/>
            <a:chOff x="0" y="-340"/>
            <a:chExt cx="2608" cy="2502"/>
          </a:xfrm>
        </p:grpSpPr>
        <p:pic>
          <p:nvPicPr>
            <p:cNvPr id="954629" name="Picture 3"/>
            <p:cNvPicPr>
              <a:picLocks noChangeAspect="1" noChangeArrowheads="1"/>
            </p:cNvPicPr>
            <p:nvPr/>
          </p:nvPicPr>
          <p:blipFill>
            <a:blip r:embed="rId4"/>
            <a:srcRect/>
            <a:stretch>
              <a:fillRect/>
            </a:stretch>
          </p:blipFill>
          <p:spPr bwMode="auto">
            <a:xfrm>
              <a:off x="0" y="0"/>
              <a:ext cx="1266" cy="2162"/>
            </a:xfrm>
            <a:prstGeom prst="rect">
              <a:avLst/>
            </a:prstGeom>
            <a:noFill/>
            <a:ln w="9525">
              <a:noFill/>
              <a:miter lim="800000"/>
              <a:headEnd/>
              <a:tailEnd/>
            </a:ln>
          </p:spPr>
        </p:pic>
        <p:sp>
          <p:nvSpPr>
            <p:cNvPr id="90116" name="Text Box 4"/>
            <p:cNvSpPr txBox="1">
              <a:spLocks noChangeArrowheads="1"/>
            </p:cNvSpPr>
            <p:nvPr/>
          </p:nvSpPr>
          <p:spPr bwMode="auto">
            <a:xfrm>
              <a:off x="907" y="-340"/>
              <a:ext cx="1701" cy="1075"/>
            </a:xfrm>
            <a:prstGeom prst="rect">
              <a:avLst/>
            </a:prstGeom>
            <a:noFill/>
            <a:ln w="9525">
              <a:noFill/>
              <a:miter lim="800000"/>
            </a:ln>
          </p:spPr>
          <p:txBody>
            <a:bodyPr/>
            <a:lstStyle/>
            <a:p>
              <a:pPr algn="ctr" eaLnBrk="0" hangingPunct="0">
                <a:defRPr/>
              </a:pPr>
              <a:r>
                <a:rPr lang="zh-CN" altLang="en-US" sz="1400" b="1" dirty="0">
                  <a:latin typeface="微软雅黑" pitchFamily="34" charset="-122"/>
                  <a:ea typeface="微软雅黑" pitchFamily="34" charset="-122"/>
                  <a:cs typeface="Arial" charset="0"/>
                  <a:sym typeface="宋体" charset="-122"/>
                </a:rPr>
                <a:t>⑷</a:t>
              </a:r>
              <a:r>
                <a:rPr lang="zh-CN" altLang="en-US" sz="1400" b="1" dirty="0">
                  <a:latin typeface="微软雅黑" pitchFamily="34" charset="-122"/>
                  <a:ea typeface="微软雅黑" pitchFamily="34" charset="-122"/>
                  <a:cs typeface="Arial" charset="0"/>
                </a:rPr>
                <a:t>实现</a:t>
              </a:r>
            </a:p>
            <a:p>
              <a:pPr algn="ctr" eaLnBrk="0" hangingPunct="0">
                <a:defRPr/>
              </a:pPr>
              <a:r>
                <a:rPr lang="en-US" sz="1400" b="1" dirty="0">
                  <a:latin typeface="微软雅黑" pitchFamily="34" charset="-122"/>
                  <a:ea typeface="微软雅黑" pitchFamily="34" charset="-122"/>
                  <a:cs typeface="Arial" charset="0"/>
                </a:rPr>
                <a:t>0</a:t>
              </a:r>
              <a:r>
                <a:rPr lang="zh-CN" altLang="en-US" sz="1400" b="1" dirty="0">
                  <a:latin typeface="微软雅黑" pitchFamily="34" charset="-122"/>
                  <a:ea typeface="微软雅黑" pitchFamily="34" charset="-122"/>
                  <a:cs typeface="Arial" charset="0"/>
                </a:rPr>
                <a:t>事故</a:t>
              </a:r>
            </a:p>
            <a:p>
              <a:pPr algn="ctr" eaLnBrk="0" hangingPunct="0">
                <a:defRPr/>
              </a:pPr>
              <a:r>
                <a:rPr lang="zh-CN" altLang="en-US" sz="1400" b="1" dirty="0">
                  <a:latin typeface="微软雅黑" pitchFamily="34" charset="-122"/>
                  <a:ea typeface="微软雅黑" pitchFamily="34" charset="-122"/>
                  <a:cs typeface="Arial" charset="0"/>
                </a:rPr>
                <a:t>目标</a:t>
              </a:r>
              <a:endParaRPr lang="zh-CN" altLang="en-US" sz="1400" dirty="0">
                <a:latin typeface="微软雅黑" pitchFamily="34" charset="-122"/>
                <a:ea typeface="微软雅黑" pitchFamily="34" charset="-122"/>
                <a:cs typeface="Arial" charset="0"/>
              </a:endParaRPr>
            </a:p>
          </p:txBody>
        </p:sp>
      </p:grpSp>
      <p:sp>
        <p:nvSpPr>
          <p:cNvPr id="954633" name="Line 110"/>
          <p:cNvSpPr>
            <a:spLocks noChangeShapeType="1"/>
          </p:cNvSpPr>
          <p:nvPr/>
        </p:nvSpPr>
        <p:spPr bwMode="auto">
          <a:xfrm flipH="1">
            <a:off x="8316416" y="2132856"/>
            <a:ext cx="360362" cy="863600"/>
          </a:xfrm>
          <a:prstGeom prst="line">
            <a:avLst/>
          </a:prstGeom>
          <a:noFill/>
          <a:ln w="38100">
            <a:solidFill>
              <a:srgbClr val="0000FF"/>
            </a:solidFill>
            <a:round/>
            <a:tailEnd type="triangle" w="med" len="med"/>
          </a:ln>
        </p:spPr>
        <p:txBody>
          <a:bodyPr/>
          <a:lstStyle/>
          <a:p>
            <a:endParaRPr lang="zh-CN" altLang="en-US"/>
          </a:p>
        </p:txBody>
      </p:sp>
      <p:sp>
        <p:nvSpPr>
          <p:cNvPr id="262" name="矩形 261"/>
          <p:cNvSpPr/>
          <p:nvPr/>
        </p:nvSpPr>
        <p:spPr>
          <a:xfrm>
            <a:off x="395536" y="6381328"/>
            <a:ext cx="5760640" cy="369332"/>
          </a:xfrm>
          <a:prstGeom prst="rect">
            <a:avLst/>
          </a:prstGeom>
        </p:spPr>
        <p:txBody>
          <a:bodyPr wrap="square">
            <a:spAutoFit/>
          </a:bodyPr>
          <a:lstStyle/>
          <a:p>
            <a:r>
              <a:rPr lang="zh-CN" altLang="en-US" b="1" dirty="0">
                <a:solidFill>
                  <a:srgbClr val="CC0000"/>
                </a:solidFill>
                <a:latin typeface="微软雅黑" pitchFamily="34" charset="-122"/>
                <a:ea typeface="微软雅黑" pitchFamily="34" charset="-122"/>
              </a:rPr>
              <a:t>“岗位达标、专业达标和企业达标”</a:t>
            </a:r>
            <a:endParaRPr lang="zh-CN" altLang="en-US" dirty="0">
              <a:latin typeface="微软雅黑" pitchFamily="34" charset="-122"/>
              <a:ea typeface="微软雅黑" pitchFamily="34" charset="-122"/>
            </a:endParaRPr>
          </a:p>
        </p:txBody>
      </p:sp>
      <p:sp>
        <p:nvSpPr>
          <p:cNvPr id="263"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44</a:t>
            </a:fld>
            <a:endParaRPr lang="zh-CN" altLang="en-US" dirty="0"/>
          </a:p>
        </p:txBody>
      </p:sp>
      <p:pic>
        <p:nvPicPr>
          <p:cNvPr id="4097" name="图片 4096"/>
          <p:cNvPicPr>
            <a:picLocks noChangeAspect="1"/>
          </p:cNvPicPr>
          <p:nvPr/>
        </p:nvPicPr>
        <p:blipFill>
          <a:blip r:embed="rId5"/>
          <a:stretch>
            <a:fillRect/>
          </a:stretch>
        </p:blipFill>
        <p:spPr>
          <a:xfrm>
            <a:off x="5930900" y="2273300"/>
            <a:ext cx="2616200" cy="1981200"/>
          </a:xfrm>
          <a:prstGeom prst="rect">
            <a:avLst/>
          </a:prstGeom>
          <a:noFill/>
          <a:ln w="9525">
            <a:noFill/>
          </a:ln>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971600" y="1340768"/>
            <a:ext cx="6913240" cy="5112445"/>
            <a:chOff x="0" y="0"/>
            <a:chExt cx="4128" cy="3039"/>
          </a:xfrm>
        </p:grpSpPr>
        <p:grpSp>
          <p:nvGrpSpPr>
            <p:cNvPr id="3" name="Group 3"/>
            <p:cNvGrpSpPr/>
            <p:nvPr/>
          </p:nvGrpSpPr>
          <p:grpSpPr bwMode="auto">
            <a:xfrm>
              <a:off x="2413" y="971"/>
              <a:ext cx="1715" cy="2062"/>
              <a:chOff x="0" y="0"/>
              <a:chExt cx="3739" cy="4299"/>
            </a:xfrm>
          </p:grpSpPr>
          <p:sp>
            <p:nvSpPr>
              <p:cNvPr id="92165" name="Text Box 5"/>
              <p:cNvSpPr txBox="1">
                <a:spLocks noChangeArrowheads="1"/>
              </p:cNvSpPr>
              <p:nvPr/>
            </p:nvSpPr>
            <p:spPr bwMode="auto">
              <a:xfrm>
                <a:off x="617" y="3263"/>
                <a:ext cx="1544" cy="446"/>
              </a:xfrm>
              <a:prstGeom prst="rect">
                <a:avLst/>
              </a:prstGeom>
              <a:noFill/>
              <a:ln w="9525">
                <a:noFill/>
                <a:miter lim="800000"/>
              </a:ln>
            </p:spPr>
            <p:txBody>
              <a:bodyPr lIns="76810" tIns="38405" rIns="76810" bIns="38405"/>
              <a:lstStyle/>
              <a:p>
                <a:pPr algn="ctr" eaLnBrk="0" hangingPunct="0">
                  <a:lnSpc>
                    <a:spcPct val="120000"/>
                  </a:lnSpc>
                  <a:defRPr/>
                </a:pPr>
                <a:r>
                  <a:rPr lang="zh-CN" altLang="en-US" sz="1400" b="1">
                    <a:latin typeface="微软雅黑" pitchFamily="34" charset="-122"/>
                    <a:ea typeface="微软雅黑" pitchFamily="34" charset="-122"/>
                    <a:cs typeface="Arial" charset="0"/>
                  </a:rPr>
                  <a:t>危险预知</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66" name="Text Box 6"/>
              <p:cNvSpPr txBox="1">
                <a:spLocks noChangeArrowheads="1"/>
              </p:cNvSpPr>
              <p:nvPr/>
            </p:nvSpPr>
            <p:spPr bwMode="auto">
              <a:xfrm>
                <a:off x="205" y="2077"/>
                <a:ext cx="1544" cy="419"/>
              </a:xfrm>
              <a:prstGeom prst="rect">
                <a:avLst/>
              </a:prstGeom>
              <a:noFill/>
              <a:ln w="9525">
                <a:noFill/>
                <a:miter lim="800000"/>
              </a:ln>
            </p:spPr>
            <p:txBody>
              <a:bodyPr lIns="76810" tIns="38405" rIns="76810" bIns="38405"/>
              <a:lstStyle/>
              <a:p>
                <a:pPr algn="just" eaLnBrk="0" hangingPunct="0">
                  <a:lnSpc>
                    <a:spcPct val="120000"/>
                  </a:lnSpc>
                  <a:defRPr/>
                </a:pPr>
                <a:r>
                  <a:rPr lang="zh-CN" altLang="en-US" sz="1400" b="1">
                    <a:latin typeface="微软雅黑" pitchFamily="34" charset="-122"/>
                    <a:ea typeface="微软雅黑" pitchFamily="34" charset="-122"/>
                    <a:cs typeface="Arial" charset="0"/>
                  </a:rPr>
                  <a:t>落实措施</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67" name="Text Box 7"/>
              <p:cNvSpPr txBox="1">
                <a:spLocks noChangeArrowheads="1"/>
              </p:cNvSpPr>
              <p:nvPr/>
            </p:nvSpPr>
            <p:spPr bwMode="auto">
              <a:xfrm>
                <a:off x="205" y="888"/>
                <a:ext cx="824" cy="594"/>
              </a:xfrm>
              <a:prstGeom prst="rect">
                <a:avLst/>
              </a:prstGeom>
              <a:noFill/>
              <a:ln w="9525">
                <a:noFill/>
                <a:miter lim="800000"/>
              </a:ln>
            </p:spPr>
            <p:txBody>
              <a:bodyPr lIns="76810" tIns="38405" rIns="76810" bIns="38405"/>
              <a:lstStyle/>
              <a:p>
                <a:pPr algn="ctr" eaLnBrk="0" hangingPunct="0">
                  <a:lnSpc>
                    <a:spcPct val="96000"/>
                  </a:lnSpc>
                  <a:defRPr/>
                </a:pPr>
                <a:r>
                  <a:rPr lang="zh-CN" altLang="en-US" sz="1400" b="1">
                    <a:latin typeface="微软雅黑" pitchFamily="34" charset="-122"/>
                    <a:ea typeface="微软雅黑" pitchFamily="34" charset="-122"/>
                    <a:cs typeface="Arial" charset="0"/>
                  </a:rPr>
                  <a:t>风险控制</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68" name="Text Box 8"/>
              <p:cNvSpPr txBox="1">
                <a:spLocks noChangeArrowheads="1"/>
              </p:cNvSpPr>
              <p:nvPr/>
            </p:nvSpPr>
            <p:spPr bwMode="auto">
              <a:xfrm>
                <a:off x="2119" y="1630"/>
                <a:ext cx="667" cy="446"/>
              </a:xfrm>
              <a:prstGeom prst="rect">
                <a:avLst/>
              </a:prstGeom>
              <a:solidFill>
                <a:srgbClr val="FFFFFF"/>
              </a:solidFill>
              <a:ln w="9525">
                <a:noFill/>
                <a:miter lim="800000"/>
              </a:ln>
            </p:spPr>
            <p:txBody>
              <a:bodyPr/>
              <a:lstStyle/>
              <a:p>
                <a:pPr algn="just" eaLnBrk="0" hangingPunct="0">
                  <a:defRPr/>
                </a:pPr>
                <a:r>
                  <a:rPr lang="en-US" sz="1000">
                    <a:latin typeface="微软雅黑" pitchFamily="34" charset="-122"/>
                    <a:ea typeface="微软雅黑" pitchFamily="34" charset="-122"/>
                    <a:cs typeface="Arial" charset="0"/>
                  </a:rPr>
                  <a:t>[2]</a:t>
                </a:r>
                <a:endParaRPr lang="en-US" sz="18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69" name="Text Box 9"/>
              <p:cNvSpPr txBox="1">
                <a:spLocks noChangeArrowheads="1"/>
              </p:cNvSpPr>
              <p:nvPr/>
            </p:nvSpPr>
            <p:spPr bwMode="auto">
              <a:xfrm>
                <a:off x="1029" y="444"/>
                <a:ext cx="617" cy="444"/>
              </a:xfrm>
              <a:prstGeom prst="rect">
                <a:avLst/>
              </a:prstGeom>
              <a:solidFill>
                <a:srgbClr val="FFFFFF"/>
              </a:solidFill>
              <a:ln w="9525">
                <a:noFill/>
                <a:miter lim="800000"/>
              </a:ln>
            </p:spPr>
            <p:txBody>
              <a:bodyPr/>
              <a:lstStyle/>
              <a:p>
                <a:pPr algn="just" eaLnBrk="0" hangingPunct="0">
                  <a:defRPr/>
                </a:pPr>
                <a:r>
                  <a:rPr lang="en-US" sz="1000">
                    <a:latin typeface="微软雅黑" pitchFamily="34" charset="-122"/>
                    <a:ea typeface="微软雅黑" pitchFamily="34" charset="-122"/>
                    <a:cs typeface="Arial" charset="0"/>
                  </a:rPr>
                  <a:t>[3]</a:t>
                </a:r>
                <a:endParaRPr lang="en-US" sz="1800">
                  <a:effectLst>
                    <a:outerShdw blurRad="38100" dist="38100" dir="2700000" algn="tl">
                      <a:srgbClr val="C0C0C0"/>
                    </a:outerShdw>
                  </a:effectLst>
                  <a:latin typeface="微软雅黑" pitchFamily="34" charset="-122"/>
                  <a:ea typeface="微软雅黑" pitchFamily="34" charset="-122"/>
                  <a:cs typeface="Arial" charset="0"/>
                </a:endParaRPr>
              </a:p>
            </p:txBody>
          </p:sp>
        </p:grpSp>
        <p:grpSp>
          <p:nvGrpSpPr>
            <p:cNvPr id="4" name="Group 10"/>
            <p:cNvGrpSpPr/>
            <p:nvPr/>
          </p:nvGrpSpPr>
          <p:grpSpPr bwMode="auto">
            <a:xfrm>
              <a:off x="0" y="993"/>
              <a:ext cx="1848" cy="2046"/>
              <a:chOff x="0" y="0"/>
              <a:chExt cx="4029" cy="4265"/>
            </a:xfrm>
          </p:grpSpPr>
          <p:sp>
            <p:nvSpPr>
              <p:cNvPr id="92172" name="Text Box 12"/>
              <p:cNvSpPr txBox="1">
                <a:spLocks noChangeArrowheads="1"/>
              </p:cNvSpPr>
              <p:nvPr/>
            </p:nvSpPr>
            <p:spPr bwMode="auto">
              <a:xfrm>
                <a:off x="1762" y="3216"/>
                <a:ext cx="1339" cy="446"/>
              </a:xfrm>
              <a:prstGeom prst="rect">
                <a:avLst/>
              </a:prstGeom>
              <a:noFill/>
              <a:ln w="9525">
                <a:noFill/>
                <a:miter lim="800000"/>
              </a:ln>
            </p:spPr>
            <p:txBody>
              <a:bodyPr lIns="76810" tIns="38405" rIns="76810" bIns="38405"/>
              <a:lstStyle/>
              <a:p>
                <a:pPr algn="ctr" eaLnBrk="0" hangingPunct="0">
                  <a:lnSpc>
                    <a:spcPct val="120000"/>
                  </a:lnSpc>
                  <a:defRPr/>
                </a:pPr>
                <a:r>
                  <a:rPr lang="zh-CN" altLang="en-US" sz="1400" b="1">
                    <a:latin typeface="微软雅黑" pitchFamily="34" charset="-122"/>
                    <a:ea typeface="微软雅黑" pitchFamily="34" charset="-122"/>
                    <a:cs typeface="Arial" charset="0"/>
                  </a:rPr>
                  <a:t>全员参与</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73" name="Text Box 13"/>
              <p:cNvSpPr txBox="1">
                <a:spLocks noChangeArrowheads="1"/>
              </p:cNvSpPr>
              <p:nvPr/>
            </p:nvSpPr>
            <p:spPr bwMode="auto">
              <a:xfrm>
                <a:off x="2278" y="2030"/>
                <a:ext cx="1402" cy="419"/>
              </a:xfrm>
              <a:prstGeom prst="rect">
                <a:avLst/>
              </a:prstGeom>
              <a:noFill/>
              <a:ln w="9525">
                <a:noFill/>
                <a:miter lim="800000"/>
              </a:ln>
            </p:spPr>
            <p:txBody>
              <a:bodyPr lIns="76810" tIns="38405" rIns="76810" bIns="38405"/>
              <a:lstStyle/>
              <a:p>
                <a:pPr algn="ctr" eaLnBrk="0" hangingPunct="0">
                  <a:lnSpc>
                    <a:spcPct val="120000"/>
                  </a:lnSpc>
                  <a:defRPr/>
                </a:pPr>
                <a:r>
                  <a:rPr lang="zh-CN" altLang="en-US" sz="1400" b="1">
                    <a:latin typeface="微软雅黑" pitchFamily="34" charset="-122"/>
                    <a:ea typeface="微软雅黑" pitchFamily="34" charset="-122"/>
                    <a:cs typeface="Arial" charset="0"/>
                  </a:rPr>
                  <a:t>讨论对策</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74" name="Text Box 14"/>
              <p:cNvSpPr txBox="1">
                <a:spLocks noChangeArrowheads="1"/>
              </p:cNvSpPr>
              <p:nvPr/>
            </p:nvSpPr>
            <p:spPr bwMode="auto">
              <a:xfrm>
                <a:off x="2998" y="844"/>
                <a:ext cx="822" cy="592"/>
              </a:xfrm>
              <a:prstGeom prst="rect">
                <a:avLst/>
              </a:prstGeom>
              <a:noFill/>
              <a:ln w="9525">
                <a:noFill/>
                <a:miter lim="800000"/>
              </a:ln>
            </p:spPr>
            <p:txBody>
              <a:bodyPr lIns="76810" tIns="38405" rIns="76810" bIns="38405"/>
              <a:lstStyle/>
              <a:p>
                <a:pPr algn="ctr" eaLnBrk="0" hangingPunct="0">
                  <a:lnSpc>
                    <a:spcPct val="96000"/>
                  </a:lnSpc>
                  <a:defRPr/>
                </a:pPr>
                <a:r>
                  <a:rPr lang="zh-CN" altLang="en-US" sz="1400" b="1">
                    <a:latin typeface="微软雅黑" pitchFamily="34" charset="-122"/>
                    <a:ea typeface="微软雅黑" pitchFamily="34" charset="-122"/>
                    <a:cs typeface="Arial" charset="0"/>
                  </a:rPr>
                  <a:t>整改</a:t>
                </a:r>
              </a:p>
              <a:p>
                <a:pPr algn="ctr" eaLnBrk="0" hangingPunct="0">
                  <a:lnSpc>
                    <a:spcPct val="96000"/>
                  </a:lnSpc>
                  <a:defRPr/>
                </a:pPr>
                <a:r>
                  <a:rPr lang="zh-CN" altLang="en-US" sz="1400" b="1">
                    <a:latin typeface="微软雅黑" pitchFamily="34" charset="-122"/>
                    <a:ea typeface="微软雅黑" pitchFamily="34" charset="-122"/>
                    <a:cs typeface="Arial" charset="0"/>
                  </a:rPr>
                  <a:t>治理</a:t>
                </a:r>
                <a:endParaRPr lang="zh-CN" altLang="en-US" sz="14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75" name="Text Box 15"/>
              <p:cNvSpPr txBox="1">
                <a:spLocks noChangeArrowheads="1"/>
              </p:cNvSpPr>
              <p:nvPr/>
            </p:nvSpPr>
            <p:spPr bwMode="auto">
              <a:xfrm>
                <a:off x="2586" y="398"/>
                <a:ext cx="617" cy="446"/>
              </a:xfrm>
              <a:prstGeom prst="rect">
                <a:avLst/>
              </a:prstGeom>
              <a:solidFill>
                <a:srgbClr val="FFFFFF"/>
              </a:solidFill>
              <a:ln w="9525">
                <a:noFill/>
                <a:miter lim="800000"/>
              </a:ln>
            </p:spPr>
            <p:txBody>
              <a:bodyPr/>
              <a:lstStyle/>
              <a:p>
                <a:pPr algn="just" eaLnBrk="0" hangingPunct="0">
                  <a:defRPr/>
                </a:pPr>
                <a:r>
                  <a:rPr lang="en-US" sz="1000">
                    <a:latin typeface="微软雅黑" pitchFamily="34" charset="-122"/>
                    <a:ea typeface="微软雅黑" pitchFamily="34" charset="-122"/>
                    <a:cs typeface="Arial" charset="0"/>
                  </a:rPr>
                  <a:t>[3]</a:t>
                </a:r>
                <a:endParaRPr lang="en-US" sz="1800">
                  <a:effectLst>
                    <a:outerShdw blurRad="38100" dist="38100" dir="2700000" algn="tl">
                      <a:srgbClr val="C0C0C0"/>
                    </a:outerShdw>
                  </a:effectLst>
                  <a:latin typeface="微软雅黑" pitchFamily="34" charset="-122"/>
                  <a:ea typeface="微软雅黑" pitchFamily="34" charset="-122"/>
                  <a:cs typeface="Arial" charset="0"/>
                </a:endParaRPr>
              </a:p>
            </p:txBody>
          </p:sp>
          <p:sp>
            <p:nvSpPr>
              <p:cNvPr id="92176" name="Text Box 16"/>
              <p:cNvSpPr txBox="1">
                <a:spLocks noChangeArrowheads="1"/>
              </p:cNvSpPr>
              <p:nvPr/>
            </p:nvSpPr>
            <p:spPr bwMode="auto">
              <a:xfrm>
                <a:off x="1352" y="1734"/>
                <a:ext cx="628" cy="444"/>
              </a:xfrm>
              <a:prstGeom prst="rect">
                <a:avLst/>
              </a:prstGeom>
              <a:solidFill>
                <a:srgbClr val="FFFFFF"/>
              </a:solidFill>
              <a:ln w="9525">
                <a:noFill/>
                <a:miter lim="800000"/>
              </a:ln>
            </p:spPr>
            <p:txBody>
              <a:bodyPr/>
              <a:lstStyle/>
              <a:p>
                <a:pPr algn="just" eaLnBrk="0" hangingPunct="0">
                  <a:defRPr/>
                </a:pPr>
                <a:r>
                  <a:rPr lang="en-US" sz="1000">
                    <a:latin typeface="微软雅黑" pitchFamily="34" charset="-122"/>
                    <a:ea typeface="微软雅黑" pitchFamily="34" charset="-122"/>
                    <a:cs typeface="Arial" charset="0"/>
                  </a:rPr>
                  <a:t>[2]</a:t>
                </a:r>
                <a:endParaRPr lang="en-US" sz="1800">
                  <a:effectLst>
                    <a:outerShdw blurRad="38100" dist="38100" dir="2700000" algn="tl">
                      <a:srgbClr val="C0C0C0"/>
                    </a:outerShdw>
                  </a:effectLst>
                  <a:latin typeface="微软雅黑" pitchFamily="34" charset="-122"/>
                  <a:ea typeface="微软雅黑" pitchFamily="34" charset="-122"/>
                  <a:cs typeface="Arial" charset="0"/>
                </a:endParaRPr>
              </a:p>
            </p:txBody>
          </p:sp>
        </p:grpSp>
        <p:sp>
          <p:nvSpPr>
            <p:cNvPr id="957457" name="Line 17"/>
            <p:cNvSpPr>
              <a:spLocks noChangeShapeType="1"/>
            </p:cNvSpPr>
            <p:nvPr/>
          </p:nvSpPr>
          <p:spPr bwMode="auto">
            <a:xfrm>
              <a:off x="1752" y="2206"/>
              <a:ext cx="773" cy="0"/>
            </a:xfrm>
            <a:prstGeom prst="line">
              <a:avLst/>
            </a:prstGeom>
            <a:noFill/>
            <a:ln w="38100">
              <a:solidFill>
                <a:srgbClr val="FF0000"/>
              </a:solidFill>
              <a:round/>
              <a:tailEnd type="triangle" w="med" len="med"/>
            </a:ln>
          </p:spPr>
          <p:txBody>
            <a:bodyPr anchor="ctr"/>
            <a:lstStyle/>
            <a:p>
              <a:endParaRPr lang="zh-CN" altLang="en-US">
                <a:latin typeface="微软雅黑" pitchFamily="34" charset="-122"/>
                <a:ea typeface="微软雅黑" pitchFamily="34" charset="-122"/>
              </a:endParaRPr>
            </a:p>
          </p:txBody>
        </p:sp>
        <p:sp>
          <p:nvSpPr>
            <p:cNvPr id="957458" name="Line 18"/>
            <p:cNvSpPr>
              <a:spLocks noChangeShapeType="1"/>
            </p:cNvSpPr>
            <p:nvPr/>
          </p:nvSpPr>
          <p:spPr bwMode="auto">
            <a:xfrm>
              <a:off x="1752" y="1637"/>
              <a:ext cx="774" cy="0"/>
            </a:xfrm>
            <a:prstGeom prst="line">
              <a:avLst/>
            </a:prstGeom>
            <a:noFill/>
            <a:ln w="38100">
              <a:solidFill>
                <a:srgbClr val="FF0000"/>
              </a:solidFill>
              <a:round/>
              <a:tailEnd type="triangle" w="med" len="med"/>
            </a:ln>
          </p:spPr>
          <p:txBody>
            <a:bodyPr anchor="ctr"/>
            <a:lstStyle/>
            <a:p>
              <a:endParaRPr lang="zh-CN" altLang="en-US">
                <a:latin typeface="微软雅黑" pitchFamily="34" charset="-122"/>
                <a:ea typeface="微软雅黑" pitchFamily="34" charset="-122"/>
              </a:endParaRPr>
            </a:p>
          </p:txBody>
        </p:sp>
        <p:sp>
          <p:nvSpPr>
            <p:cNvPr id="957459" name="Line 19"/>
            <p:cNvSpPr>
              <a:spLocks noChangeShapeType="1"/>
            </p:cNvSpPr>
            <p:nvPr/>
          </p:nvSpPr>
          <p:spPr bwMode="auto">
            <a:xfrm>
              <a:off x="1752" y="2778"/>
              <a:ext cx="774" cy="0"/>
            </a:xfrm>
            <a:prstGeom prst="line">
              <a:avLst/>
            </a:prstGeom>
            <a:noFill/>
            <a:ln w="38100">
              <a:solidFill>
                <a:srgbClr val="FF0000"/>
              </a:solidFill>
              <a:round/>
              <a:tailEnd type="triangle" w="med" len="med"/>
            </a:ln>
          </p:spPr>
          <p:txBody>
            <a:bodyPr anchor="ctr"/>
            <a:lstStyle/>
            <a:p>
              <a:endParaRPr lang="zh-CN" altLang="en-US">
                <a:latin typeface="微软雅黑" pitchFamily="34" charset="-122"/>
                <a:ea typeface="微软雅黑" pitchFamily="34" charset="-122"/>
              </a:endParaRPr>
            </a:p>
          </p:txBody>
        </p:sp>
        <p:pic>
          <p:nvPicPr>
            <p:cNvPr id="957460" name="Picture 20"/>
            <p:cNvPicPr>
              <a:picLocks noChangeAspect="1" noChangeArrowheads="1"/>
            </p:cNvPicPr>
            <p:nvPr/>
          </p:nvPicPr>
          <p:blipFill>
            <a:blip r:embed="rId3"/>
            <a:srcRect/>
            <a:stretch>
              <a:fillRect/>
            </a:stretch>
          </p:blipFill>
          <p:spPr bwMode="auto">
            <a:xfrm>
              <a:off x="1814" y="0"/>
              <a:ext cx="680" cy="862"/>
            </a:xfrm>
            <a:prstGeom prst="rect">
              <a:avLst/>
            </a:prstGeom>
            <a:noFill/>
            <a:ln w="9525">
              <a:noFill/>
              <a:miter lim="800000"/>
              <a:headEnd/>
              <a:tailEnd/>
            </a:ln>
          </p:spPr>
        </p:pic>
        <p:grpSp>
          <p:nvGrpSpPr>
            <p:cNvPr id="5" name="Group 21"/>
            <p:cNvGrpSpPr/>
            <p:nvPr/>
          </p:nvGrpSpPr>
          <p:grpSpPr bwMode="auto">
            <a:xfrm>
              <a:off x="1860" y="681"/>
              <a:ext cx="629" cy="375"/>
              <a:chOff x="0" y="0"/>
              <a:chExt cx="629" cy="375"/>
            </a:xfrm>
          </p:grpSpPr>
          <p:sp>
            <p:nvSpPr>
              <p:cNvPr id="957462" name="WordArt 22"/>
              <p:cNvSpPr>
                <a:spLocks noChangeArrowheads="1" noChangeShapeType="1" noTextEdit="1"/>
              </p:cNvSpPr>
              <p:nvPr/>
            </p:nvSpPr>
            <p:spPr bwMode="auto">
              <a:xfrm>
                <a:off x="0" y="255"/>
                <a:ext cx="629" cy="120"/>
              </a:xfrm>
              <a:prstGeom prst="rect">
                <a:avLst/>
              </a:prstGeom>
            </p:spPr>
            <p:txBody>
              <a:bodyPr wrap="none" fromWordArt="1">
                <a:prstTxWarp prst="textPlain">
                  <a:avLst>
                    <a:gd name="adj" fmla="val 50000"/>
                  </a:avLst>
                </a:prstTxWarp>
              </a:bodyPr>
              <a:lstStyle/>
              <a:p>
                <a:pPr algn="ctr"/>
                <a:r>
                  <a:rPr lang="zh-CN" altLang="en-US" sz="3600" b="1" kern="10">
                    <a:ln w="9525">
                      <a:noFill/>
                      <a:round/>
                    </a:ln>
                    <a:solidFill>
                      <a:srgbClr val="993300"/>
                    </a:solidFill>
                    <a:latin typeface="微软雅黑" pitchFamily="34" charset="-122"/>
                    <a:ea typeface="微软雅黑" pitchFamily="34" charset="-122"/>
                  </a:rPr>
                  <a:t>零事故目标</a:t>
                </a:r>
              </a:p>
            </p:txBody>
          </p:sp>
          <p:sp>
            <p:nvSpPr>
              <p:cNvPr id="92183" name="Text Box 23"/>
              <p:cNvSpPr txBox="1">
                <a:spLocks noChangeArrowheads="1"/>
              </p:cNvSpPr>
              <p:nvPr/>
            </p:nvSpPr>
            <p:spPr bwMode="auto">
              <a:xfrm>
                <a:off x="194" y="0"/>
                <a:ext cx="227" cy="165"/>
              </a:xfrm>
              <a:prstGeom prst="rect">
                <a:avLst/>
              </a:prstGeom>
              <a:noFill/>
              <a:ln w="9525">
                <a:noFill/>
                <a:miter lim="800000"/>
              </a:ln>
            </p:spPr>
            <p:txBody>
              <a:bodyPr>
                <a:spAutoFit/>
              </a:bodyPr>
              <a:lstStyle/>
              <a:p>
                <a:pPr eaLnBrk="0" hangingPunct="0">
                  <a:spcBef>
                    <a:spcPct val="50000"/>
                  </a:spcBef>
                  <a:defRPr/>
                </a:pPr>
                <a:r>
                  <a:rPr lang="en-US" sz="1200">
                    <a:effectLst>
                      <a:outerShdw blurRad="38100" dist="38100" dir="2700000" algn="tl">
                        <a:srgbClr val="C0C0C0"/>
                      </a:outerShdw>
                    </a:effectLst>
                    <a:latin typeface="微软雅黑" pitchFamily="34" charset="-122"/>
                    <a:ea typeface="微软雅黑" pitchFamily="34" charset="-122"/>
                    <a:cs typeface="Arial" charset="0"/>
                  </a:rPr>
                  <a:t>[4]</a:t>
                </a:r>
              </a:p>
            </p:txBody>
          </p:sp>
        </p:grpSp>
      </p:grpSp>
      <p:sp>
        <p:nvSpPr>
          <p:cNvPr id="2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、危险预知，追求“</a:t>
            </a:r>
            <a:r>
              <a:rPr lang="en-US" altLang="zh-CN" sz="2800" b="1" dirty="0">
                <a:solidFill>
                  <a:srgbClr val="C00000"/>
                </a:solidFill>
                <a:latin typeface="微软雅黑" pitchFamily="34" charset="-122"/>
                <a:ea typeface="微软雅黑" pitchFamily="34" charset="-122"/>
                <a:cs typeface="微软雅黑" pitchFamily="34" charset="-122"/>
              </a:rPr>
              <a:t>0</a:t>
            </a:r>
            <a:r>
              <a:rPr lang="zh-CN" altLang="en-US" sz="2800" b="1" dirty="0">
                <a:solidFill>
                  <a:srgbClr val="C00000"/>
                </a:solidFill>
                <a:latin typeface="微软雅黑" pitchFamily="34" charset="-122"/>
                <a:ea typeface="微软雅黑" pitchFamily="34" charset="-122"/>
                <a:cs typeface="微软雅黑" pitchFamily="34" charset="-122"/>
              </a:rPr>
              <a:t>事故”</a:t>
            </a:r>
          </a:p>
        </p:txBody>
      </p:sp>
      <p:sp>
        <p:nvSpPr>
          <p:cNvPr id="2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45</a:t>
            </a:fld>
            <a:endParaRPr lang="zh-CN" altLang="en-US" dirty="0"/>
          </a:p>
        </p:txBody>
      </p:sp>
      <p:pic>
        <p:nvPicPr>
          <p:cNvPr id="5121" name="图片 5120"/>
          <p:cNvPicPr>
            <a:picLocks noChangeAspect="1"/>
          </p:cNvPicPr>
          <p:nvPr/>
        </p:nvPicPr>
        <p:blipFill>
          <a:blip r:embed="rId4"/>
          <a:stretch>
            <a:fillRect/>
          </a:stretch>
        </p:blipFill>
        <p:spPr>
          <a:xfrm>
            <a:off x="5003800" y="2971800"/>
            <a:ext cx="2870200" cy="3467100"/>
          </a:xfrm>
          <a:prstGeom prst="rect">
            <a:avLst/>
          </a:prstGeom>
          <a:noFill/>
          <a:ln w="9525">
            <a:noFill/>
          </a:ln>
        </p:spPr>
      </p:pic>
      <p:pic>
        <p:nvPicPr>
          <p:cNvPr id="5122" name="图片 5121"/>
          <p:cNvPicPr>
            <a:picLocks noChangeAspect="1"/>
          </p:cNvPicPr>
          <p:nvPr/>
        </p:nvPicPr>
        <p:blipFill>
          <a:blip r:embed="rId5"/>
          <a:stretch>
            <a:fillRect/>
          </a:stretch>
        </p:blipFill>
        <p:spPr>
          <a:xfrm>
            <a:off x="965200" y="3009900"/>
            <a:ext cx="3086100" cy="3441700"/>
          </a:xfrm>
          <a:prstGeom prst="rect">
            <a:avLst/>
          </a:prstGeom>
          <a:noFill/>
          <a:ln w="9525">
            <a:noFill/>
          </a:ln>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2"/>
          <p:cNvSpPr>
            <a:spLocks noChangeArrowheads="1"/>
          </p:cNvSpPr>
          <p:nvPr/>
        </p:nvSpPr>
        <p:spPr bwMode="auto">
          <a:xfrm>
            <a:off x="357188" y="1268760"/>
            <a:ext cx="2786062" cy="561975"/>
          </a:xfrm>
          <a:prstGeom prst="rect">
            <a:avLst/>
          </a:prstGeom>
          <a:noFill/>
          <a:ln w="50800" cmpd="dbl">
            <a:noFill/>
            <a:miter lim="800000"/>
          </a:ln>
        </p:spPr>
        <p:txBody>
          <a:bodyPr lIns="0" tIns="0" rIns="0" bIns="0" anchor="ctr"/>
          <a:lstStyle/>
          <a:p>
            <a:pPr marL="822325" lvl="1" indent="-285750" defTabSz="-635">
              <a:spcBef>
                <a:spcPct val="50000"/>
              </a:spcBef>
              <a:buClr>
                <a:srgbClr val="0070C0"/>
              </a:buClr>
              <a:buSzPct val="85000"/>
              <a:buFont typeface="Wingdings" charset="2"/>
              <a:buChar char="n"/>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安全操作规程确认</a:t>
            </a:r>
            <a:endParaRPr lang="ja-JP" altLang="en-US" b="1">
              <a:solidFill>
                <a:srgbClr val="0033CC"/>
              </a:solidFill>
              <a:latin typeface="微软雅黑" pitchFamily="34" charset="-122"/>
              <a:ea typeface="微软雅黑" pitchFamily="34" charset="-122"/>
              <a:cs typeface="微软雅黑" pitchFamily="34" charset="-122"/>
              <a:sym typeface="Monotype Sorts"/>
            </a:endParaRPr>
          </a:p>
        </p:txBody>
      </p:sp>
      <p:grpSp>
        <p:nvGrpSpPr>
          <p:cNvPr id="2" name="Group 4"/>
          <p:cNvGrpSpPr/>
          <p:nvPr/>
        </p:nvGrpSpPr>
        <p:grpSpPr bwMode="auto">
          <a:xfrm>
            <a:off x="785813" y="1625947"/>
            <a:ext cx="7343775" cy="4848225"/>
            <a:chOff x="336" y="480"/>
            <a:chExt cx="5280" cy="3744"/>
          </a:xfrm>
        </p:grpSpPr>
        <p:sp>
          <p:nvSpPr>
            <p:cNvPr id="494620" name="AutoShape 5"/>
            <p:cNvSpPr>
              <a:spLocks noChangeArrowheads="1"/>
            </p:cNvSpPr>
            <p:nvPr/>
          </p:nvSpPr>
          <p:spPr bwMode="auto">
            <a:xfrm>
              <a:off x="1008" y="960"/>
              <a:ext cx="432" cy="2832"/>
            </a:xfrm>
            <a:prstGeom prst="downArrow">
              <a:avLst>
                <a:gd name="adj1" fmla="val 58333"/>
                <a:gd name="adj2" fmla="val 41943"/>
              </a:avLst>
            </a:prstGeom>
            <a:solidFill>
              <a:srgbClr val="FFFF00"/>
            </a:solidFill>
            <a:ln w="9525">
              <a:solidFill>
                <a:schemeClr val="tx1"/>
              </a:solidFill>
              <a:miter lim="800000"/>
            </a:ln>
          </p:spPr>
          <p:txBody>
            <a:bodyPr vert="eaVert" wrap="none" anchor="ctr"/>
            <a:lstStyle/>
            <a:p>
              <a:endParaRPr lang="zh-CN" altLang="en-US" sz="1400">
                <a:latin typeface="微软雅黑" pitchFamily="34" charset="-122"/>
                <a:ea typeface="微软雅黑" pitchFamily="34" charset="-122"/>
                <a:cs typeface="微软雅黑" pitchFamily="34" charset="-122"/>
              </a:endParaRPr>
            </a:p>
          </p:txBody>
        </p:sp>
        <p:sp>
          <p:nvSpPr>
            <p:cNvPr id="494621" name="AutoShape 6"/>
            <p:cNvSpPr>
              <a:spLocks noChangeArrowheads="1"/>
            </p:cNvSpPr>
            <p:nvPr/>
          </p:nvSpPr>
          <p:spPr bwMode="auto">
            <a:xfrm>
              <a:off x="2208" y="576"/>
              <a:ext cx="480" cy="336"/>
            </a:xfrm>
            <a:custGeom>
              <a:avLst/>
              <a:gdLst>
                <a:gd name="T0" fmla="*/ 8 w 21600"/>
                <a:gd name="T1" fmla="*/ 0 h 21600"/>
                <a:gd name="T2" fmla="*/ 0 w 21600"/>
                <a:gd name="T3" fmla="*/ 3 h 21600"/>
                <a:gd name="T4" fmla="*/ 8 w 21600"/>
                <a:gd name="T5" fmla="*/ 5 h 21600"/>
                <a:gd name="T6" fmla="*/ 11 w 21600"/>
                <a:gd name="T7" fmla="*/ 3 h 21600"/>
                <a:gd name="T8" fmla="*/ 17694720 60000 65536"/>
                <a:gd name="T9" fmla="*/ 11796480 60000 65536"/>
                <a:gd name="T10" fmla="*/ 5898240 60000 65536"/>
                <a:gd name="T11" fmla="*/ 0 60000 65536"/>
                <a:gd name="T12" fmla="*/ 3375 w 21600"/>
                <a:gd name="T13" fmla="*/ 5464 h 21600"/>
                <a:gd name="T14" fmla="*/ 18810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494622" name="Rectangle 7"/>
            <p:cNvSpPr>
              <a:spLocks noChangeArrowheads="1"/>
            </p:cNvSpPr>
            <p:nvPr/>
          </p:nvSpPr>
          <p:spPr bwMode="auto">
            <a:xfrm>
              <a:off x="336" y="576"/>
              <a:ext cx="1824" cy="384"/>
            </a:xfrm>
            <a:prstGeom prst="rect">
              <a:avLst/>
            </a:prstGeom>
            <a:solidFill>
              <a:srgbClr val="47FF47"/>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a:latin typeface="微软雅黑" pitchFamily="34" charset="-122"/>
                  <a:ea typeface="微软雅黑" pitchFamily="34" charset="-122"/>
                  <a:cs typeface="微软雅黑" pitchFamily="34" charset="-122"/>
                </a:rPr>
                <a:t>作业准备确认</a:t>
              </a:r>
            </a:p>
          </p:txBody>
        </p:sp>
        <p:sp>
          <p:nvSpPr>
            <p:cNvPr id="494623" name="Rectangle 8"/>
            <p:cNvSpPr>
              <a:spLocks noChangeArrowheads="1"/>
            </p:cNvSpPr>
            <p:nvPr/>
          </p:nvSpPr>
          <p:spPr bwMode="auto">
            <a:xfrm>
              <a:off x="336" y="1392"/>
              <a:ext cx="1824" cy="384"/>
            </a:xfrm>
            <a:prstGeom prst="rect">
              <a:avLst/>
            </a:prstGeom>
            <a:solidFill>
              <a:srgbClr val="47FF47"/>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a:latin typeface="微软雅黑" pitchFamily="34" charset="-122"/>
                  <a:ea typeface="微软雅黑" pitchFamily="34" charset="-122"/>
                  <a:cs typeface="微软雅黑" pitchFamily="34" charset="-122"/>
                </a:rPr>
                <a:t>作业方法确认</a:t>
              </a:r>
            </a:p>
          </p:txBody>
        </p:sp>
        <p:sp>
          <p:nvSpPr>
            <p:cNvPr id="494624" name="Rectangle 9"/>
            <p:cNvSpPr>
              <a:spLocks noChangeArrowheads="1"/>
            </p:cNvSpPr>
            <p:nvPr/>
          </p:nvSpPr>
          <p:spPr bwMode="auto">
            <a:xfrm>
              <a:off x="336" y="2208"/>
              <a:ext cx="1824" cy="384"/>
            </a:xfrm>
            <a:prstGeom prst="rect">
              <a:avLst/>
            </a:prstGeom>
            <a:solidFill>
              <a:srgbClr val="47FF47"/>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a:latin typeface="微软雅黑" pitchFamily="34" charset="-122"/>
                  <a:ea typeface="微软雅黑" pitchFamily="34" charset="-122"/>
                  <a:cs typeface="微软雅黑" pitchFamily="34" charset="-122"/>
                </a:rPr>
                <a:t>设备运行确认</a:t>
              </a:r>
            </a:p>
          </p:txBody>
        </p:sp>
        <p:sp>
          <p:nvSpPr>
            <p:cNvPr id="494625" name="Rectangle 10"/>
            <p:cNvSpPr>
              <a:spLocks noChangeArrowheads="1"/>
            </p:cNvSpPr>
            <p:nvPr/>
          </p:nvSpPr>
          <p:spPr bwMode="auto">
            <a:xfrm>
              <a:off x="336" y="3024"/>
              <a:ext cx="1824" cy="384"/>
            </a:xfrm>
            <a:prstGeom prst="rect">
              <a:avLst/>
            </a:prstGeom>
            <a:solidFill>
              <a:srgbClr val="47FF47"/>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a:latin typeface="微软雅黑" pitchFamily="34" charset="-122"/>
                  <a:ea typeface="微软雅黑" pitchFamily="34" charset="-122"/>
                  <a:cs typeface="微软雅黑" pitchFamily="34" charset="-122"/>
                </a:rPr>
                <a:t>设备关闭确认</a:t>
              </a:r>
            </a:p>
          </p:txBody>
        </p:sp>
        <p:sp>
          <p:nvSpPr>
            <p:cNvPr id="494626" name="Rectangle 11"/>
            <p:cNvSpPr>
              <a:spLocks noChangeArrowheads="1"/>
            </p:cNvSpPr>
            <p:nvPr/>
          </p:nvSpPr>
          <p:spPr bwMode="auto">
            <a:xfrm>
              <a:off x="336" y="3792"/>
              <a:ext cx="1824" cy="384"/>
            </a:xfrm>
            <a:prstGeom prst="rect">
              <a:avLst/>
            </a:prstGeom>
            <a:solidFill>
              <a:srgbClr val="47FF47"/>
            </a:solidFill>
            <a:ln w="12700">
              <a:solidFill>
                <a:schemeClr val="tx2"/>
              </a:solidFill>
              <a:miter lim="800000"/>
            </a:ln>
          </p:spPr>
          <p:txBody>
            <a:bodyPr wrap="none" lIns="90488" tIns="44450" rIns="90488" bIns="44450" anchor="ctr"/>
            <a:lstStyle/>
            <a:p>
              <a:pPr algn="ctr" eaLnBrk="0" hangingPunct="0">
                <a:lnSpc>
                  <a:spcPct val="110000"/>
                </a:lnSpc>
                <a:spcBef>
                  <a:spcPct val="20000"/>
                </a:spcBef>
                <a:buClr>
                  <a:srgbClr val="003399"/>
                </a:buClr>
                <a:buSzPct val="100000"/>
              </a:pPr>
              <a:r>
                <a:rPr lang="zh-CN" altLang="en-US">
                  <a:latin typeface="微软雅黑" pitchFamily="34" charset="-122"/>
                  <a:ea typeface="微软雅黑" pitchFamily="34" charset="-122"/>
                  <a:cs typeface="微软雅黑" pitchFamily="34" charset="-122"/>
                </a:rPr>
                <a:t>多人作业确认</a:t>
              </a:r>
            </a:p>
          </p:txBody>
        </p:sp>
        <p:sp>
          <p:nvSpPr>
            <p:cNvPr id="494627" name="AutoShape 12"/>
            <p:cNvSpPr>
              <a:spLocks noChangeArrowheads="1"/>
            </p:cNvSpPr>
            <p:nvPr/>
          </p:nvSpPr>
          <p:spPr bwMode="auto">
            <a:xfrm>
              <a:off x="2208" y="1440"/>
              <a:ext cx="480" cy="336"/>
            </a:xfrm>
            <a:custGeom>
              <a:avLst/>
              <a:gdLst>
                <a:gd name="T0" fmla="*/ 8 w 21600"/>
                <a:gd name="T1" fmla="*/ 0 h 21600"/>
                <a:gd name="T2" fmla="*/ 0 w 21600"/>
                <a:gd name="T3" fmla="*/ 3 h 21600"/>
                <a:gd name="T4" fmla="*/ 8 w 21600"/>
                <a:gd name="T5" fmla="*/ 5 h 21600"/>
                <a:gd name="T6" fmla="*/ 11 w 21600"/>
                <a:gd name="T7" fmla="*/ 3 h 21600"/>
                <a:gd name="T8" fmla="*/ 17694720 60000 65536"/>
                <a:gd name="T9" fmla="*/ 11796480 60000 65536"/>
                <a:gd name="T10" fmla="*/ 5898240 60000 65536"/>
                <a:gd name="T11" fmla="*/ 0 60000 65536"/>
                <a:gd name="T12" fmla="*/ 3375 w 21600"/>
                <a:gd name="T13" fmla="*/ 5464 h 21600"/>
                <a:gd name="T14" fmla="*/ 18810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494628" name="AutoShape 13"/>
            <p:cNvSpPr>
              <a:spLocks noChangeArrowheads="1"/>
            </p:cNvSpPr>
            <p:nvPr/>
          </p:nvSpPr>
          <p:spPr bwMode="auto">
            <a:xfrm>
              <a:off x="2208" y="2208"/>
              <a:ext cx="480" cy="336"/>
            </a:xfrm>
            <a:custGeom>
              <a:avLst/>
              <a:gdLst>
                <a:gd name="T0" fmla="*/ 8 w 21600"/>
                <a:gd name="T1" fmla="*/ 0 h 21600"/>
                <a:gd name="T2" fmla="*/ 0 w 21600"/>
                <a:gd name="T3" fmla="*/ 3 h 21600"/>
                <a:gd name="T4" fmla="*/ 8 w 21600"/>
                <a:gd name="T5" fmla="*/ 5 h 21600"/>
                <a:gd name="T6" fmla="*/ 11 w 21600"/>
                <a:gd name="T7" fmla="*/ 3 h 21600"/>
                <a:gd name="T8" fmla="*/ 17694720 60000 65536"/>
                <a:gd name="T9" fmla="*/ 11796480 60000 65536"/>
                <a:gd name="T10" fmla="*/ 5898240 60000 65536"/>
                <a:gd name="T11" fmla="*/ 0 60000 65536"/>
                <a:gd name="T12" fmla="*/ 3375 w 21600"/>
                <a:gd name="T13" fmla="*/ 5464 h 21600"/>
                <a:gd name="T14" fmla="*/ 18810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494629" name="AutoShape 14"/>
            <p:cNvSpPr>
              <a:spLocks noChangeArrowheads="1"/>
            </p:cNvSpPr>
            <p:nvPr/>
          </p:nvSpPr>
          <p:spPr bwMode="auto">
            <a:xfrm>
              <a:off x="2208" y="3024"/>
              <a:ext cx="480" cy="336"/>
            </a:xfrm>
            <a:custGeom>
              <a:avLst/>
              <a:gdLst>
                <a:gd name="T0" fmla="*/ 8 w 21600"/>
                <a:gd name="T1" fmla="*/ 0 h 21600"/>
                <a:gd name="T2" fmla="*/ 0 w 21600"/>
                <a:gd name="T3" fmla="*/ 3 h 21600"/>
                <a:gd name="T4" fmla="*/ 8 w 21600"/>
                <a:gd name="T5" fmla="*/ 5 h 21600"/>
                <a:gd name="T6" fmla="*/ 11 w 21600"/>
                <a:gd name="T7" fmla="*/ 3 h 21600"/>
                <a:gd name="T8" fmla="*/ 17694720 60000 65536"/>
                <a:gd name="T9" fmla="*/ 11796480 60000 65536"/>
                <a:gd name="T10" fmla="*/ 5898240 60000 65536"/>
                <a:gd name="T11" fmla="*/ 0 60000 65536"/>
                <a:gd name="T12" fmla="*/ 3375 w 21600"/>
                <a:gd name="T13" fmla="*/ 5464 h 21600"/>
                <a:gd name="T14" fmla="*/ 18810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sp>
          <p:nvSpPr>
            <p:cNvPr id="494630" name="Rectangle 15"/>
            <p:cNvSpPr>
              <a:spLocks noChangeArrowheads="1"/>
            </p:cNvSpPr>
            <p:nvPr/>
          </p:nvSpPr>
          <p:spPr bwMode="auto">
            <a:xfrm>
              <a:off x="2736" y="2928"/>
              <a:ext cx="2880" cy="528"/>
            </a:xfrm>
            <a:prstGeom prst="rect">
              <a:avLst/>
            </a:prstGeom>
            <a:solidFill>
              <a:schemeClr val="hlink"/>
            </a:solid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400">
                  <a:solidFill>
                    <a:schemeClr val="bg1"/>
                  </a:solidFill>
                  <a:latin typeface="微软雅黑" pitchFamily="34" charset="-122"/>
                  <a:ea typeface="微软雅黑" pitchFamily="34" charset="-122"/>
                  <a:cs typeface="微软雅黑" pitchFamily="34" charset="-122"/>
                </a:rPr>
                <a:t>与设备开启相同，按照标准化作业规程关</a:t>
              </a:r>
            </a:p>
            <a:p>
              <a:pPr eaLnBrk="0" hangingPunct="0">
                <a:lnSpc>
                  <a:spcPct val="110000"/>
                </a:lnSpc>
                <a:spcBef>
                  <a:spcPct val="20000"/>
                </a:spcBef>
                <a:buClr>
                  <a:srgbClr val="003399"/>
                </a:buClr>
                <a:buSzPct val="100000"/>
              </a:pPr>
              <a:r>
                <a:rPr lang="zh-CN" altLang="en-US" sz="1400">
                  <a:solidFill>
                    <a:schemeClr val="bg1"/>
                  </a:solidFill>
                  <a:latin typeface="微软雅黑" pitchFamily="34" charset="-122"/>
                  <a:ea typeface="微软雅黑" pitchFamily="34" charset="-122"/>
                  <a:cs typeface="微软雅黑" pitchFamily="34" charset="-122"/>
                </a:rPr>
                <a:t>闭设备的方法，确认后才允许关闭设备。</a:t>
              </a:r>
            </a:p>
          </p:txBody>
        </p:sp>
        <p:sp>
          <p:nvSpPr>
            <p:cNvPr id="494631" name="Rectangle 16"/>
            <p:cNvSpPr>
              <a:spLocks noChangeArrowheads="1"/>
            </p:cNvSpPr>
            <p:nvPr/>
          </p:nvSpPr>
          <p:spPr bwMode="auto">
            <a:xfrm>
              <a:off x="2736" y="2016"/>
              <a:ext cx="2880" cy="720"/>
            </a:xfrm>
            <a:prstGeom prst="rect">
              <a:avLst/>
            </a:prstGeom>
            <a:solidFill>
              <a:srgbClr val="FFFF99"/>
            </a:solid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运转是否平稳；</a:t>
              </a:r>
            </a:p>
            <a:p>
              <a:pPr eaLnBrk="0" hangingPunct="0">
                <a:lnSpc>
                  <a:spcPct val="11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有无异常振动、噪音或其他预示危险的征兆；</a:t>
              </a:r>
            </a:p>
            <a:p>
              <a:pPr eaLnBrk="0" hangingPunct="0">
                <a:lnSpc>
                  <a:spcPct val="11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各种运行参数的显示是否正常等。</a:t>
              </a:r>
            </a:p>
          </p:txBody>
        </p:sp>
        <p:sp>
          <p:nvSpPr>
            <p:cNvPr id="494632" name="Rectangle 17"/>
            <p:cNvSpPr>
              <a:spLocks noChangeArrowheads="1"/>
            </p:cNvSpPr>
            <p:nvPr/>
          </p:nvSpPr>
          <p:spPr bwMode="auto">
            <a:xfrm>
              <a:off x="2736" y="1344"/>
              <a:ext cx="2880" cy="528"/>
            </a:xfrm>
            <a:prstGeom prst="rect">
              <a:avLst/>
            </a:prstGeom>
            <a:solidFill>
              <a:srgbClr val="FEA0EA"/>
            </a:solidFill>
            <a:ln w="12700">
              <a:solidFill>
                <a:schemeClr val="tx2"/>
              </a:solidFill>
              <a:miter lim="800000"/>
            </a:ln>
          </p:spPr>
          <p:txBody>
            <a:bodyPr wrap="none" lIns="90488" tIns="44450" rIns="90488" bIns="44450" anchor="ctr"/>
            <a:lstStyle/>
            <a:p>
              <a:pPr eaLnBrk="0" hangingPunct="0">
                <a:lnSpc>
                  <a:spcPct val="11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按照标准化作业规程，对作业方法进行确认，</a:t>
              </a:r>
            </a:p>
            <a:p>
              <a:pPr eaLnBrk="0" hangingPunct="0">
                <a:lnSpc>
                  <a:spcPct val="11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确认无误后才允许启动设备。</a:t>
              </a:r>
            </a:p>
          </p:txBody>
        </p:sp>
        <p:sp>
          <p:nvSpPr>
            <p:cNvPr id="494633" name="Rectangle 18"/>
            <p:cNvSpPr>
              <a:spLocks noChangeArrowheads="1"/>
            </p:cNvSpPr>
            <p:nvPr/>
          </p:nvSpPr>
          <p:spPr bwMode="auto">
            <a:xfrm>
              <a:off x="2736" y="480"/>
              <a:ext cx="2880" cy="720"/>
            </a:xfrm>
            <a:prstGeom prst="rect">
              <a:avLst/>
            </a:prstGeom>
            <a:solidFill>
              <a:schemeClr val="bg1"/>
            </a:solidFill>
            <a:ln w="12700">
              <a:solidFill>
                <a:schemeClr val="tx2"/>
              </a:solidFill>
              <a:miter lim="800000"/>
            </a:ln>
          </p:spPr>
          <p:txBody>
            <a:bodyPr wrap="none" lIns="90488" tIns="44450" rIns="90488" bIns="44450" anchor="ctr"/>
            <a:lstStyle/>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设备的操纵、显示、安全装置是否正常可靠；</a:t>
              </a:r>
            </a:p>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工器具摆放是否到位，现场是否清洁整齐；</a:t>
              </a:r>
            </a:p>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材料物品的堆放是否妥当</a:t>
              </a:r>
            </a:p>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作业通道是否顺畅等。</a:t>
              </a:r>
            </a:p>
          </p:txBody>
        </p:sp>
        <p:sp>
          <p:nvSpPr>
            <p:cNvPr id="494634" name="Rectangle 19"/>
            <p:cNvSpPr>
              <a:spLocks noChangeArrowheads="1"/>
            </p:cNvSpPr>
            <p:nvPr/>
          </p:nvSpPr>
          <p:spPr bwMode="auto">
            <a:xfrm>
              <a:off x="2736" y="3648"/>
              <a:ext cx="2880" cy="576"/>
            </a:xfrm>
            <a:prstGeom prst="rect">
              <a:avLst/>
            </a:prstGeom>
            <a:solidFill>
              <a:srgbClr val="FEA0EA"/>
            </a:solidFill>
            <a:ln w="12700">
              <a:solidFill>
                <a:schemeClr val="tx2"/>
              </a:solidFill>
              <a:miter lim="800000"/>
            </a:ln>
          </p:spPr>
          <p:txBody>
            <a:bodyPr wrap="none" lIns="90488" tIns="44450" rIns="90488" bIns="44450" anchor="ctr"/>
            <a:lstStyle/>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人员作业位置、作业方法；</a:t>
              </a:r>
            </a:p>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作业时的指挥联络形式；</a:t>
              </a:r>
            </a:p>
            <a:p>
              <a:pPr eaLnBrk="0" hangingPunct="0">
                <a:lnSpc>
                  <a:spcPct val="80000"/>
                </a:lnSpc>
                <a:spcBef>
                  <a:spcPct val="20000"/>
                </a:spcBef>
                <a:buClr>
                  <a:srgbClr val="003399"/>
                </a:buClr>
                <a:buSzPct val="100000"/>
              </a:pPr>
              <a:r>
                <a:rPr lang="zh-CN" altLang="en-US" sz="1400">
                  <a:solidFill>
                    <a:srgbClr val="000000"/>
                  </a:solidFill>
                  <a:latin typeface="微软雅黑" pitchFamily="34" charset="-122"/>
                  <a:ea typeface="微软雅黑" pitchFamily="34" charset="-122"/>
                  <a:cs typeface="微软雅黑" pitchFamily="34" charset="-122"/>
                </a:rPr>
                <a:t>作业中出现异常情况时的对策。</a:t>
              </a:r>
            </a:p>
          </p:txBody>
        </p:sp>
        <p:sp>
          <p:nvSpPr>
            <p:cNvPr id="494635" name="AutoShape 20"/>
            <p:cNvSpPr>
              <a:spLocks noChangeArrowheads="1"/>
            </p:cNvSpPr>
            <p:nvPr/>
          </p:nvSpPr>
          <p:spPr bwMode="auto">
            <a:xfrm>
              <a:off x="2208" y="3792"/>
              <a:ext cx="480" cy="336"/>
            </a:xfrm>
            <a:custGeom>
              <a:avLst/>
              <a:gdLst>
                <a:gd name="T0" fmla="*/ 8 w 21600"/>
                <a:gd name="T1" fmla="*/ 0 h 21600"/>
                <a:gd name="T2" fmla="*/ 0 w 21600"/>
                <a:gd name="T3" fmla="*/ 3 h 21600"/>
                <a:gd name="T4" fmla="*/ 8 w 21600"/>
                <a:gd name="T5" fmla="*/ 5 h 21600"/>
                <a:gd name="T6" fmla="*/ 11 w 21600"/>
                <a:gd name="T7" fmla="*/ 3 h 21600"/>
                <a:gd name="T8" fmla="*/ 17694720 60000 65536"/>
                <a:gd name="T9" fmla="*/ 11796480 60000 65536"/>
                <a:gd name="T10" fmla="*/ 5898240 60000 65536"/>
                <a:gd name="T11" fmla="*/ 0 60000 65536"/>
                <a:gd name="T12" fmla="*/ 3375 w 21600"/>
                <a:gd name="T13" fmla="*/ 5464 h 21600"/>
                <a:gd name="T14" fmla="*/ 18810 w 21600"/>
                <a:gd name="T15" fmla="*/ 16136 h 21600"/>
              </a:gdLst>
              <a:ahLst/>
              <a:cxnLst>
                <a:cxn ang="T8">
                  <a:pos x="T0" y="T1"/>
                </a:cxn>
                <a:cxn ang="T9">
                  <a:pos x="T2" y="T3"/>
                </a:cxn>
                <a:cxn ang="T10">
                  <a:pos x="T4" y="T5"/>
                </a:cxn>
                <a:cxn ang="T11">
                  <a:pos x="T6" y="T7"/>
                </a:cxn>
              </a:cxnLst>
              <a:rect l="T12" t="T13" r="T14" b="T15"/>
              <a:pathLst>
                <a:path w="21600" h="21600">
                  <a:moveTo>
                    <a:pt x="15995" y="0"/>
                  </a:moveTo>
                  <a:lnTo>
                    <a:pt x="15995" y="5464"/>
                  </a:lnTo>
                  <a:lnTo>
                    <a:pt x="3375" y="5464"/>
                  </a:lnTo>
                  <a:lnTo>
                    <a:pt x="3375" y="16136"/>
                  </a:lnTo>
                  <a:lnTo>
                    <a:pt x="15995" y="16136"/>
                  </a:lnTo>
                  <a:lnTo>
                    <a:pt x="15995"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FFFF00"/>
            </a:solidFill>
            <a:ln w="9525">
              <a:solidFill>
                <a:schemeClr val="tx1"/>
              </a:solidFill>
              <a:miter lim="800000"/>
            </a:ln>
          </p:spPr>
          <p:txBody>
            <a:bodyPr wrap="none" anchor="ctr"/>
            <a:lstStyle/>
            <a:p>
              <a:endParaRPr lang="zh-CN" altLang="en-US"/>
            </a:p>
          </p:txBody>
        </p:sp>
      </p:grpSp>
      <p:sp>
        <p:nvSpPr>
          <p:cNvPr id="2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、危险预知，追求“</a:t>
            </a:r>
            <a:r>
              <a:rPr lang="en-US" altLang="zh-CN" sz="2800" b="1" dirty="0">
                <a:solidFill>
                  <a:srgbClr val="C00000"/>
                </a:solidFill>
                <a:latin typeface="微软雅黑" pitchFamily="34" charset="-122"/>
                <a:ea typeface="微软雅黑" pitchFamily="34" charset="-122"/>
                <a:cs typeface="微软雅黑" pitchFamily="34" charset="-122"/>
              </a:rPr>
              <a:t>0</a:t>
            </a:r>
            <a:r>
              <a:rPr lang="zh-CN" altLang="en-US" sz="2800" b="1" dirty="0">
                <a:solidFill>
                  <a:srgbClr val="C00000"/>
                </a:solidFill>
                <a:latin typeface="微软雅黑" pitchFamily="34" charset="-122"/>
                <a:ea typeface="微软雅黑" pitchFamily="34" charset="-122"/>
                <a:cs typeface="微软雅黑" pitchFamily="34" charset="-122"/>
              </a:rPr>
              <a:t>事故”</a:t>
            </a:r>
          </a:p>
        </p:txBody>
      </p:sp>
      <p:sp>
        <p:nvSpPr>
          <p:cNvPr id="2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46</a:t>
            </a:fld>
            <a:endParaRPr lang="zh-CN" altLang="en-US" dirty="0"/>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AutoShape 2"/>
          <p:cNvSpPr>
            <a:spLocks noChangeArrowheads="1"/>
          </p:cNvSpPr>
          <p:nvPr/>
        </p:nvSpPr>
        <p:spPr bwMode="auto">
          <a:xfrm>
            <a:off x="1365250" y="3224213"/>
            <a:ext cx="1657350" cy="463550"/>
          </a:xfrm>
          <a:prstGeom prst="roundRect">
            <a:avLst>
              <a:gd name="adj" fmla="val 50000"/>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grpSp>
        <p:nvGrpSpPr>
          <p:cNvPr id="2" name="Group 3"/>
          <p:cNvGrpSpPr/>
          <p:nvPr/>
        </p:nvGrpSpPr>
        <p:grpSpPr bwMode="auto">
          <a:xfrm>
            <a:off x="468313" y="1484313"/>
            <a:ext cx="8135937" cy="4176712"/>
            <a:chOff x="204" y="935"/>
            <a:chExt cx="5352" cy="2631"/>
          </a:xfrm>
        </p:grpSpPr>
        <p:grpSp>
          <p:nvGrpSpPr>
            <p:cNvPr id="3" name="Group 4"/>
            <p:cNvGrpSpPr/>
            <p:nvPr/>
          </p:nvGrpSpPr>
          <p:grpSpPr bwMode="auto">
            <a:xfrm>
              <a:off x="204" y="935"/>
              <a:ext cx="5352" cy="2190"/>
              <a:chOff x="1117" y="9335"/>
              <a:chExt cx="9745" cy="4365"/>
            </a:xfrm>
          </p:grpSpPr>
          <p:sp>
            <p:nvSpPr>
              <p:cNvPr id="720901" name="Oval 5"/>
              <p:cNvSpPr>
                <a:spLocks noChangeArrowheads="1"/>
              </p:cNvSpPr>
              <p:nvPr/>
            </p:nvSpPr>
            <p:spPr bwMode="auto">
              <a:xfrm>
                <a:off x="1117" y="9335"/>
                <a:ext cx="4370" cy="4365"/>
              </a:xfrm>
              <a:prstGeom prst="ellipse">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sp>
            <p:nvSpPr>
              <p:cNvPr id="720902" name="Oval 6"/>
              <p:cNvSpPr>
                <a:spLocks noChangeArrowheads="1"/>
              </p:cNvSpPr>
              <p:nvPr/>
            </p:nvSpPr>
            <p:spPr bwMode="auto">
              <a:xfrm>
                <a:off x="5487" y="10796"/>
                <a:ext cx="1330" cy="1336"/>
              </a:xfrm>
              <a:prstGeom prst="ellipse">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sp>
            <p:nvSpPr>
              <p:cNvPr id="720903" name="Oval 7"/>
              <p:cNvSpPr>
                <a:spLocks noChangeArrowheads="1"/>
              </p:cNvSpPr>
              <p:nvPr/>
            </p:nvSpPr>
            <p:spPr bwMode="auto">
              <a:xfrm>
                <a:off x="6777" y="10796"/>
                <a:ext cx="1520" cy="1455"/>
              </a:xfrm>
              <a:prstGeom prst="ellipse">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sp>
            <p:nvSpPr>
              <p:cNvPr id="720904" name="Line 8"/>
              <p:cNvSpPr>
                <a:spLocks noChangeShapeType="1"/>
              </p:cNvSpPr>
              <p:nvPr/>
            </p:nvSpPr>
            <p:spPr bwMode="auto">
              <a:xfrm>
                <a:off x="8297" y="11378"/>
                <a:ext cx="855" cy="0"/>
              </a:xfrm>
              <a:prstGeom prst="line">
                <a:avLst/>
              </a:prstGeom>
              <a:noFill/>
              <a:ln w="9525">
                <a:solidFill>
                  <a:srgbClr val="000000"/>
                </a:solidFill>
                <a:round/>
                <a:tailEnd type="triangle" w="med" len="med"/>
              </a:ln>
              <a:effectLst/>
            </p:spPr>
            <p:txBody>
              <a:bodyPr/>
              <a:lstStyle/>
              <a:p>
                <a:endParaRPr lang="zh-CN" altLang="en-US">
                  <a:latin typeface="微软雅黑" pitchFamily="34" charset="-122"/>
                  <a:ea typeface="微软雅黑" pitchFamily="34" charset="-122"/>
                </a:endParaRPr>
              </a:p>
            </p:txBody>
          </p:sp>
          <p:sp>
            <p:nvSpPr>
              <p:cNvPr id="720905" name="Oval 9"/>
              <p:cNvSpPr>
                <a:spLocks noChangeArrowheads="1"/>
              </p:cNvSpPr>
              <p:nvPr/>
            </p:nvSpPr>
            <p:spPr bwMode="auto">
              <a:xfrm>
                <a:off x="9152" y="10505"/>
                <a:ext cx="1710" cy="1746"/>
              </a:xfrm>
              <a:prstGeom prst="ellipse">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sp>
            <p:nvSpPr>
              <p:cNvPr id="720906" name="AutoShape 10"/>
              <p:cNvSpPr>
                <a:spLocks noChangeArrowheads="1"/>
              </p:cNvSpPr>
              <p:nvPr/>
            </p:nvSpPr>
            <p:spPr bwMode="auto">
              <a:xfrm>
                <a:off x="2352" y="9632"/>
                <a:ext cx="1900" cy="582"/>
              </a:xfrm>
              <a:prstGeom prst="roundRect">
                <a:avLst>
                  <a:gd name="adj" fmla="val 50000"/>
                </a:avLst>
              </a:prstGeom>
              <a:noFill/>
              <a:ln w="9525">
                <a:solidFill>
                  <a:srgbClr val="000000"/>
                </a:solidFill>
                <a:round/>
              </a:ln>
              <a:effectLst/>
            </p:spPr>
            <p:txBody>
              <a:bodyPr/>
              <a:lstStyle/>
              <a:p>
                <a:endParaRPr lang="zh-CN" altLang="en-US">
                  <a:latin typeface="微软雅黑" pitchFamily="34" charset="-122"/>
                  <a:ea typeface="微软雅黑" pitchFamily="34" charset="-122"/>
                </a:endParaRPr>
              </a:p>
            </p:txBody>
          </p:sp>
          <p:sp>
            <p:nvSpPr>
              <p:cNvPr id="720907" name="Text Box 11"/>
              <p:cNvSpPr txBox="1">
                <a:spLocks noChangeArrowheads="1"/>
              </p:cNvSpPr>
              <p:nvPr/>
            </p:nvSpPr>
            <p:spPr bwMode="auto">
              <a:xfrm>
                <a:off x="2482" y="9677"/>
                <a:ext cx="2205" cy="582"/>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不安全的状态</a:t>
                </a:r>
              </a:p>
            </p:txBody>
          </p:sp>
          <p:sp>
            <p:nvSpPr>
              <p:cNvPr id="720908" name="Text Box 12"/>
              <p:cNvSpPr txBox="1">
                <a:spLocks noChangeArrowheads="1"/>
              </p:cNvSpPr>
              <p:nvPr/>
            </p:nvSpPr>
            <p:spPr bwMode="auto">
              <a:xfrm>
                <a:off x="2437" y="11519"/>
                <a:ext cx="2040" cy="582"/>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不安全的行动</a:t>
                </a:r>
              </a:p>
            </p:txBody>
          </p:sp>
          <p:sp>
            <p:nvSpPr>
              <p:cNvPr id="720909" name="Text Box 13"/>
              <p:cNvSpPr txBox="1">
                <a:spLocks noChangeArrowheads="1"/>
              </p:cNvSpPr>
              <p:nvPr/>
            </p:nvSpPr>
            <p:spPr bwMode="auto">
              <a:xfrm>
                <a:off x="5539" y="11087"/>
                <a:ext cx="1330" cy="873"/>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滑</a:t>
                </a:r>
              </a:p>
              <a:p>
                <a:pPr algn="just" eaLnBrk="0" hangingPunct="0"/>
                <a:r>
                  <a:rPr lang="zh-CN" altLang="en-US" b="1">
                    <a:solidFill>
                      <a:srgbClr val="FF0000"/>
                    </a:solidFill>
                    <a:latin typeface="微软雅黑" pitchFamily="34" charset="-122"/>
                    <a:ea typeface="微软雅黑" pitchFamily="34" charset="-122"/>
                  </a:rPr>
                  <a:t>踩空</a:t>
                </a:r>
              </a:p>
            </p:txBody>
          </p:sp>
          <p:sp>
            <p:nvSpPr>
              <p:cNvPr id="720910" name="Text Box 14"/>
              <p:cNvSpPr txBox="1">
                <a:spLocks noChangeArrowheads="1"/>
              </p:cNvSpPr>
              <p:nvPr/>
            </p:nvSpPr>
            <p:spPr bwMode="auto">
              <a:xfrm>
                <a:off x="7065" y="11378"/>
                <a:ext cx="1045" cy="582"/>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坠落</a:t>
                </a:r>
              </a:p>
            </p:txBody>
          </p:sp>
          <p:sp>
            <p:nvSpPr>
              <p:cNvPr id="720911" name="Text Box 15"/>
              <p:cNvSpPr txBox="1">
                <a:spLocks noChangeArrowheads="1"/>
              </p:cNvSpPr>
              <p:nvPr/>
            </p:nvSpPr>
            <p:spPr bwMode="auto">
              <a:xfrm>
                <a:off x="9342" y="10796"/>
                <a:ext cx="1520" cy="1164"/>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　死　亡</a:t>
                </a:r>
              </a:p>
              <a:p>
                <a:pPr algn="just" eaLnBrk="0" hangingPunct="0"/>
                <a:r>
                  <a:rPr lang="zh-CN" altLang="en-US" b="1">
                    <a:solidFill>
                      <a:srgbClr val="FF0000"/>
                    </a:solidFill>
                    <a:latin typeface="微软雅黑" pitchFamily="34" charset="-122"/>
                    <a:ea typeface="微软雅黑" pitchFamily="34" charset="-122"/>
                  </a:rPr>
                  <a:t>　重  伤</a:t>
                </a:r>
              </a:p>
              <a:p>
                <a:pPr algn="just" eaLnBrk="0" hangingPunct="0"/>
                <a:r>
                  <a:rPr lang="zh-CN" altLang="en-US" b="1">
                    <a:solidFill>
                      <a:srgbClr val="FF0000"/>
                    </a:solidFill>
                    <a:latin typeface="微软雅黑" pitchFamily="34" charset="-122"/>
                    <a:ea typeface="微软雅黑" pitchFamily="34" charset="-122"/>
                  </a:rPr>
                  <a:t>（打寒战）</a:t>
                </a:r>
              </a:p>
            </p:txBody>
          </p:sp>
        </p:grpSp>
        <p:sp>
          <p:nvSpPr>
            <p:cNvPr id="720912" name="Text Box 16"/>
            <p:cNvSpPr txBox="1">
              <a:spLocks noChangeArrowheads="1"/>
            </p:cNvSpPr>
            <p:nvPr/>
          </p:nvSpPr>
          <p:spPr bwMode="auto">
            <a:xfrm>
              <a:off x="1121" y="3274"/>
              <a:ext cx="731" cy="292"/>
            </a:xfrm>
            <a:prstGeom prst="rect">
              <a:avLst/>
            </a:prstGeom>
            <a:noFill/>
            <a:ln w="9525">
              <a:solidFill>
                <a:srgbClr val="000000"/>
              </a:solid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危险因素</a:t>
              </a:r>
            </a:p>
          </p:txBody>
        </p:sp>
        <p:sp>
          <p:nvSpPr>
            <p:cNvPr id="720913" name="Line 17"/>
            <p:cNvSpPr>
              <a:spLocks noChangeShapeType="1"/>
            </p:cNvSpPr>
            <p:nvPr/>
          </p:nvSpPr>
          <p:spPr bwMode="auto">
            <a:xfrm>
              <a:off x="1852" y="3420"/>
              <a:ext cx="834" cy="0"/>
            </a:xfrm>
            <a:prstGeom prst="line">
              <a:avLst/>
            </a:prstGeom>
            <a:noFill/>
            <a:ln w="9525">
              <a:solidFill>
                <a:srgbClr val="000000"/>
              </a:solidFill>
              <a:round/>
              <a:tailEnd type="triangle" w="med" len="med"/>
            </a:ln>
            <a:effectLst/>
          </p:spPr>
          <p:txBody>
            <a:bodyPr/>
            <a:lstStyle/>
            <a:p>
              <a:endParaRPr lang="zh-CN" altLang="en-US">
                <a:latin typeface="微软雅黑" pitchFamily="34" charset="-122"/>
                <a:ea typeface="微软雅黑" pitchFamily="34" charset="-122"/>
              </a:endParaRPr>
            </a:p>
          </p:txBody>
        </p:sp>
        <p:sp>
          <p:nvSpPr>
            <p:cNvPr id="720914" name="Text Box 18"/>
            <p:cNvSpPr txBox="1">
              <a:spLocks noChangeArrowheads="1"/>
            </p:cNvSpPr>
            <p:nvPr/>
          </p:nvSpPr>
          <p:spPr bwMode="auto">
            <a:xfrm>
              <a:off x="2686" y="3274"/>
              <a:ext cx="574" cy="292"/>
            </a:xfrm>
            <a:prstGeom prst="rect">
              <a:avLst/>
            </a:prstGeom>
            <a:noFill/>
            <a:ln w="9525">
              <a:solidFill>
                <a:srgbClr val="000000"/>
              </a:solid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现象</a:t>
              </a:r>
            </a:p>
          </p:txBody>
        </p:sp>
        <p:sp>
          <p:nvSpPr>
            <p:cNvPr id="720915" name="Text Box 19"/>
            <p:cNvSpPr txBox="1">
              <a:spLocks noChangeArrowheads="1"/>
            </p:cNvSpPr>
            <p:nvPr/>
          </p:nvSpPr>
          <p:spPr bwMode="auto">
            <a:xfrm>
              <a:off x="3262" y="3274"/>
              <a:ext cx="1070" cy="292"/>
            </a:xfrm>
            <a:prstGeom prst="rect">
              <a:avLst/>
            </a:prstGeom>
            <a:noFill/>
            <a:ln w="9525">
              <a:no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（事故的类型）</a:t>
              </a:r>
            </a:p>
          </p:txBody>
        </p:sp>
        <p:sp>
          <p:nvSpPr>
            <p:cNvPr id="720916" name="Line 20"/>
            <p:cNvSpPr>
              <a:spLocks noChangeShapeType="1"/>
            </p:cNvSpPr>
            <p:nvPr/>
          </p:nvSpPr>
          <p:spPr bwMode="auto">
            <a:xfrm>
              <a:off x="4043" y="3420"/>
              <a:ext cx="678" cy="0"/>
            </a:xfrm>
            <a:prstGeom prst="line">
              <a:avLst/>
            </a:prstGeom>
            <a:noFill/>
            <a:ln w="9525">
              <a:solidFill>
                <a:srgbClr val="000000"/>
              </a:solidFill>
              <a:round/>
              <a:tailEnd type="triangle" w="med" len="med"/>
            </a:ln>
            <a:effectLst/>
          </p:spPr>
          <p:txBody>
            <a:bodyPr/>
            <a:lstStyle/>
            <a:p>
              <a:endParaRPr lang="zh-CN" altLang="en-US">
                <a:latin typeface="微软雅黑" pitchFamily="34" charset="-122"/>
                <a:ea typeface="微软雅黑" pitchFamily="34" charset="-122"/>
              </a:endParaRPr>
            </a:p>
          </p:txBody>
        </p:sp>
        <p:sp>
          <p:nvSpPr>
            <p:cNvPr id="720917" name="Text Box 21"/>
            <p:cNvSpPr txBox="1">
              <a:spLocks noChangeArrowheads="1"/>
            </p:cNvSpPr>
            <p:nvPr/>
          </p:nvSpPr>
          <p:spPr bwMode="auto">
            <a:xfrm>
              <a:off x="4721" y="3274"/>
              <a:ext cx="626" cy="292"/>
            </a:xfrm>
            <a:prstGeom prst="rect">
              <a:avLst/>
            </a:prstGeom>
            <a:noFill/>
            <a:ln w="9525">
              <a:solidFill>
                <a:srgbClr val="000000"/>
              </a:solidFill>
              <a:miter lim="800000"/>
            </a:ln>
            <a:effectLst/>
          </p:spPr>
          <p:txBody>
            <a:bodyPr/>
            <a:lstStyle/>
            <a:p>
              <a:pPr algn="just" eaLnBrk="0" hangingPunct="0"/>
              <a:r>
                <a:rPr lang="zh-CN" altLang="en-US" b="1">
                  <a:solidFill>
                    <a:srgbClr val="FF0000"/>
                  </a:solidFill>
                  <a:latin typeface="微软雅黑" pitchFamily="34" charset="-122"/>
                  <a:ea typeface="微软雅黑" pitchFamily="34" charset="-122"/>
                </a:rPr>
                <a:t>结果</a:t>
              </a:r>
            </a:p>
          </p:txBody>
        </p:sp>
        <p:sp>
          <p:nvSpPr>
            <p:cNvPr id="720918" name="Line 22"/>
            <p:cNvSpPr>
              <a:spLocks noChangeShapeType="1"/>
            </p:cNvSpPr>
            <p:nvPr/>
          </p:nvSpPr>
          <p:spPr bwMode="auto">
            <a:xfrm>
              <a:off x="4408" y="1522"/>
              <a:ext cx="0" cy="2044"/>
            </a:xfrm>
            <a:prstGeom prst="line">
              <a:avLst/>
            </a:prstGeom>
            <a:noFill/>
            <a:ln w="9525">
              <a:solidFill>
                <a:srgbClr val="000000"/>
              </a:solidFill>
              <a:prstDash val="lgDashDot"/>
              <a:round/>
            </a:ln>
            <a:effectLst/>
          </p:spPr>
          <p:txBody>
            <a:bodyPr/>
            <a:lstStyle/>
            <a:p>
              <a:endParaRPr lang="zh-CN" altLang="en-US">
                <a:latin typeface="微软雅黑" pitchFamily="34" charset="-122"/>
                <a:ea typeface="微软雅黑" pitchFamily="34" charset="-122"/>
              </a:endParaRPr>
            </a:p>
          </p:txBody>
        </p:sp>
      </p:grpSp>
      <p:sp>
        <p:nvSpPr>
          <p:cNvPr id="720919" name="Rectangle 23"/>
          <p:cNvSpPr>
            <a:spLocks noChangeArrowheads="1"/>
          </p:cNvSpPr>
          <p:nvPr/>
        </p:nvSpPr>
        <p:spPr bwMode="auto">
          <a:xfrm>
            <a:off x="539750" y="2305050"/>
            <a:ext cx="6002338" cy="2563813"/>
          </a:xfrm>
          <a:prstGeom prst="rect">
            <a:avLst/>
          </a:prstGeom>
          <a:noFill/>
          <a:ln w="9525">
            <a:noFill/>
            <a:miter lim="800000"/>
          </a:ln>
          <a:effectLst/>
        </p:spPr>
        <p:txBody>
          <a:bodyPr wrap="none" anchor="ctr">
            <a:spAutoFit/>
          </a:bodyPr>
          <a:lstStyle/>
          <a:p>
            <a:pPr eaLnBrk="0" hangingPunct="0"/>
            <a:r>
              <a:rPr lang="zh-CN" altLang="en-US" sz="1800" b="1" dirty="0">
                <a:solidFill>
                  <a:srgbClr val="0000FF"/>
                </a:solidFill>
                <a:latin typeface="微软雅黑" pitchFamily="34" charset="-122"/>
                <a:ea typeface="微软雅黑" pitchFamily="34" charset="-122"/>
              </a:rPr>
              <a:t>           ●脚踏板不稳</a:t>
            </a:r>
          </a:p>
          <a:p>
            <a:pPr eaLnBrk="0" hangingPunct="0"/>
            <a:r>
              <a:rPr lang="zh-CN" altLang="en-US" sz="1800" b="1" dirty="0">
                <a:solidFill>
                  <a:srgbClr val="0000FF"/>
                </a:solidFill>
                <a:latin typeface="微软雅黑" pitchFamily="34" charset="-122"/>
                <a:ea typeface="微软雅黑" pitchFamily="34" charset="-122"/>
              </a:rPr>
              <a:t>　　　●脚踏板潮湿　</a:t>
            </a:r>
          </a:p>
          <a:p>
            <a:pPr eaLnBrk="0" hangingPunct="0"/>
            <a:r>
              <a:rPr lang="zh-CN" altLang="en-US" sz="1800" b="1" dirty="0">
                <a:solidFill>
                  <a:srgbClr val="0000FF"/>
                </a:solidFill>
                <a:latin typeface="微软雅黑" pitchFamily="34" charset="-122"/>
                <a:ea typeface="微软雅黑" pitchFamily="34" charset="-122"/>
              </a:rPr>
              <a:t>　　　●零乱的残余材料</a:t>
            </a:r>
          </a:p>
          <a:p>
            <a:pPr eaLnBrk="0" hangingPunct="0"/>
            <a:endParaRPr lang="zh-CN" altLang="en-US" sz="1800" b="1" dirty="0">
              <a:solidFill>
                <a:srgbClr val="0000FF"/>
              </a:solidFill>
              <a:latin typeface="微软雅黑" pitchFamily="34" charset="-122"/>
              <a:ea typeface="微软雅黑" pitchFamily="34" charset="-122"/>
            </a:endParaRPr>
          </a:p>
          <a:p>
            <a:pPr eaLnBrk="0" hangingPunct="0"/>
            <a:r>
              <a:rPr lang="zh-CN" altLang="en-US" sz="1800" b="1" dirty="0">
                <a:solidFill>
                  <a:srgbClr val="0000FF"/>
                </a:solidFill>
                <a:latin typeface="微软雅黑" pitchFamily="34" charset="-122"/>
                <a:ea typeface="微软雅黑" pitchFamily="34" charset="-122"/>
              </a:rPr>
              <a:t>　　　</a:t>
            </a:r>
          </a:p>
          <a:p>
            <a:pPr eaLnBrk="0" hangingPunct="0"/>
            <a:r>
              <a:rPr lang="zh-CN" altLang="en-US" sz="1800" b="1" dirty="0">
                <a:solidFill>
                  <a:srgbClr val="0000FF"/>
                </a:solidFill>
                <a:latin typeface="微软雅黑" pitchFamily="34" charset="-122"/>
                <a:ea typeface="微软雅黑" pitchFamily="34" charset="-122"/>
              </a:rPr>
              <a:t>　　　●扛着货物看不见脚底下</a:t>
            </a:r>
          </a:p>
          <a:p>
            <a:pPr eaLnBrk="0" hangingPunct="0"/>
            <a:r>
              <a:rPr lang="zh-CN" altLang="en-US" sz="1800" b="1" dirty="0">
                <a:solidFill>
                  <a:srgbClr val="0000FF"/>
                </a:solidFill>
                <a:latin typeface="微软雅黑" pitchFamily="34" charset="-122"/>
                <a:ea typeface="微软雅黑" pitchFamily="34" charset="-122"/>
              </a:rPr>
              <a:t>　　　</a:t>
            </a:r>
            <a:r>
              <a:rPr lang="ja-JP" altLang="en-US" sz="1800" b="1" dirty="0">
                <a:solidFill>
                  <a:srgbClr val="0000FF"/>
                </a:solidFill>
                <a:latin typeface="微软雅黑" pitchFamily="34" charset="-122"/>
                <a:ea typeface="微软雅黑" pitchFamily="34" charset="-122"/>
              </a:rPr>
              <a:t>●</a:t>
            </a:r>
            <a:r>
              <a:rPr lang="zh-CN" altLang="en-US" sz="1800" b="1" dirty="0">
                <a:solidFill>
                  <a:srgbClr val="0000FF"/>
                </a:solidFill>
                <a:latin typeface="微软雅黑" pitchFamily="34" charset="-122"/>
                <a:ea typeface="微软雅黑" pitchFamily="34" charset="-122"/>
              </a:rPr>
              <a:t>站在脚踏板的边缘</a:t>
            </a:r>
          </a:p>
          <a:p>
            <a:pPr eaLnBrk="0" hangingPunct="0"/>
            <a:r>
              <a:rPr lang="ja-JP" altLang="en-US" sz="1800" b="1" dirty="0">
                <a:solidFill>
                  <a:srgbClr val="0000FF"/>
                </a:solidFill>
                <a:latin typeface="微软雅黑" pitchFamily="34" charset="-122"/>
                <a:ea typeface="微软雅黑" pitchFamily="34" charset="-122"/>
              </a:rPr>
              <a:t>　　　　　　　　　　　　　　　　　　</a:t>
            </a:r>
            <a:endParaRPr lang="zh-CN" altLang="en-US" sz="1800" b="1" dirty="0">
              <a:solidFill>
                <a:srgbClr val="0000FF"/>
              </a:solidFill>
              <a:latin typeface="微软雅黑" pitchFamily="34" charset="-122"/>
              <a:ea typeface="微软雅黑" pitchFamily="34" charset="-122"/>
            </a:endParaRPr>
          </a:p>
          <a:p>
            <a:pPr eaLnBrk="0" hangingPunct="0"/>
            <a:r>
              <a:rPr lang="zh-CN" altLang="en-US" sz="1800" b="1" dirty="0">
                <a:solidFill>
                  <a:srgbClr val="0000FF"/>
                </a:solidFill>
                <a:latin typeface="微软雅黑" pitchFamily="34" charset="-122"/>
                <a:ea typeface="微软雅黑" pitchFamily="34" charset="-122"/>
              </a:rPr>
              <a:t>　　　　　　　　　　　　</a:t>
            </a:r>
            <a:r>
              <a:rPr lang="en-US" altLang="zh-CN" sz="1800" b="1" dirty="0">
                <a:solidFill>
                  <a:srgbClr val="0000FF"/>
                </a:solidFill>
                <a:latin typeface="微软雅黑" pitchFamily="34" charset="-122"/>
                <a:ea typeface="微软雅黑" pitchFamily="34" charset="-122"/>
              </a:rPr>
              <a:t>〔</a:t>
            </a:r>
            <a:r>
              <a:rPr lang="zh-CN" altLang="en-US" sz="1800" b="1" dirty="0">
                <a:solidFill>
                  <a:srgbClr val="0000FF"/>
                </a:solidFill>
                <a:latin typeface="微软雅黑" pitchFamily="34" charset="-122"/>
                <a:ea typeface="微软雅黑" pitchFamily="34" charset="-122"/>
              </a:rPr>
              <a:t>例：在脚踏板上作业坠落</a:t>
            </a:r>
            <a:r>
              <a:rPr lang="en-US" altLang="zh-CN" sz="1800" b="1" dirty="0">
                <a:solidFill>
                  <a:srgbClr val="0000FF"/>
                </a:solidFill>
                <a:latin typeface="微软雅黑" pitchFamily="34" charset="-122"/>
                <a:ea typeface="微软雅黑" pitchFamily="34" charset="-122"/>
              </a:rPr>
              <a:t>〕 </a:t>
            </a:r>
          </a:p>
        </p:txBody>
      </p:sp>
      <p:sp>
        <p:nvSpPr>
          <p:cNvPr id="720921" name="Rectangle 25"/>
          <p:cNvSpPr>
            <a:spLocks noChangeArrowheads="1"/>
          </p:cNvSpPr>
          <p:nvPr/>
        </p:nvSpPr>
        <p:spPr bwMode="auto">
          <a:xfrm>
            <a:off x="755650" y="5805488"/>
            <a:ext cx="6886575" cy="366712"/>
          </a:xfrm>
          <a:prstGeom prst="rect">
            <a:avLst/>
          </a:prstGeom>
          <a:noFill/>
          <a:ln w="9525">
            <a:noFill/>
            <a:miter lim="800000"/>
          </a:ln>
          <a:effectLst/>
        </p:spPr>
        <p:txBody>
          <a:bodyPr anchor="ctr">
            <a:spAutoFit/>
          </a:bodyPr>
          <a:lstStyle/>
          <a:p>
            <a:r>
              <a:rPr lang="zh-CN" altLang="en-US" sz="1800" b="1">
                <a:solidFill>
                  <a:srgbClr val="0000FF"/>
                </a:solidFill>
                <a:latin typeface="微软雅黑" pitchFamily="34" charset="-122"/>
                <a:ea typeface="微软雅黑" pitchFamily="34" charset="-122"/>
              </a:rPr>
              <a:t>因为～做～、因为～、做～　　  成为～、做～ </a:t>
            </a:r>
          </a:p>
        </p:txBody>
      </p:sp>
      <p:sp>
        <p:nvSpPr>
          <p:cNvPr id="720922" name="Rectangle 26"/>
          <p:cNvSpPr>
            <a:spLocks noChangeArrowheads="1"/>
          </p:cNvSpPr>
          <p:nvPr/>
        </p:nvSpPr>
        <p:spPr bwMode="auto">
          <a:xfrm>
            <a:off x="468313" y="404813"/>
            <a:ext cx="3167062" cy="792162"/>
          </a:xfrm>
          <a:prstGeom prst="rect">
            <a:avLst/>
          </a:prstGeom>
          <a:solidFill>
            <a:srgbClr val="FFFF66"/>
          </a:solidFill>
          <a:ln w="9525">
            <a:solidFill>
              <a:schemeClr val="tx1"/>
            </a:solidFill>
            <a:miter lim="800000"/>
          </a:ln>
          <a:effectLst/>
        </p:spPr>
        <p:txBody>
          <a:bodyPr wrap="none" anchor="ctr"/>
          <a:lstStyle/>
          <a:p>
            <a:pPr eaLnBrk="0" hangingPunct="0"/>
            <a:r>
              <a:rPr lang="zh-CN" altLang="en-US" sz="1800" b="1">
                <a:solidFill>
                  <a:srgbClr val="0000FF"/>
                </a:solidFill>
                <a:latin typeface="微软雅黑" pitchFamily="34" charset="-122"/>
                <a:ea typeface="微软雅黑" pitchFamily="34" charset="-122"/>
              </a:rPr>
              <a:t>例</a:t>
            </a:r>
            <a:r>
              <a:rPr lang="en-US" altLang="zh-CN" sz="1800" b="1">
                <a:solidFill>
                  <a:srgbClr val="0000FF"/>
                </a:solidFill>
                <a:latin typeface="微软雅黑" pitchFamily="34" charset="-122"/>
                <a:ea typeface="微软雅黑" pitchFamily="34" charset="-122"/>
              </a:rPr>
              <a:t>1</a:t>
            </a:r>
            <a:r>
              <a:rPr lang="zh-CN" altLang="en-US" sz="1800" b="1">
                <a:solidFill>
                  <a:srgbClr val="0000FF"/>
                </a:solidFill>
                <a:latin typeface="微软雅黑" pitchFamily="34" charset="-122"/>
                <a:ea typeface="微软雅黑" pitchFamily="34" charset="-122"/>
              </a:rPr>
              <a:t>：作业员在脚手架上</a:t>
            </a:r>
          </a:p>
          <a:p>
            <a:pPr eaLnBrk="0" hangingPunct="0"/>
            <a:r>
              <a:rPr lang="zh-CN" altLang="en-US" sz="1800" b="1">
                <a:solidFill>
                  <a:srgbClr val="0000FF"/>
                </a:solidFill>
                <a:latin typeface="微软雅黑" pitchFamily="34" charset="-122"/>
                <a:ea typeface="微软雅黑" pitchFamily="34" charset="-122"/>
              </a:rPr>
              <a:t>搬运材料行走</a:t>
            </a:r>
          </a:p>
        </p:txBody>
      </p:sp>
      <p:pic>
        <p:nvPicPr>
          <p:cNvPr id="6145" name="图片 6144"/>
          <p:cNvPicPr>
            <a:picLocks noGrp="1" noChangeAspect="1"/>
          </p:cNvPicPr>
          <p:nvPr/>
        </p:nvPicPr>
        <p:blipFill>
          <a:blip r:embed="rId3"/>
          <a:stretch>
            <a:fillRect/>
          </a:stretch>
        </p:blipFill>
        <p:spPr>
          <a:xfrm>
            <a:off x="3987800" y="177800"/>
            <a:ext cx="4533900" cy="2146300"/>
          </a:xfrm>
          <a:prstGeom prst="rect">
            <a:avLst/>
          </a:prstGeom>
          <a:noFill/>
          <a:ln w="9525">
            <a:noFill/>
          </a:ln>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6"/>
          <p:cNvSpPr>
            <a:spLocks noGrp="1"/>
          </p:cNvSpPr>
          <p:nvPr>
            <p:ph type="sldNum" sz="quarter" idx="10"/>
          </p:nvPr>
        </p:nvSpPr>
        <p:spPr>
          <a:prstGeom prst="rect">
            <a:avLst/>
          </a:prstGeom>
        </p:spPr>
        <p:txBody>
          <a:bodyPr/>
          <a:lstStyle/>
          <a:p>
            <a:fld id="{EA92290E-EDC2-485C-9946-D3E84B6EFE20}" type="slidenum">
              <a:rPr lang="zh-CN" altLang="en-US"/>
              <a:t>48</a:t>
            </a:fld>
            <a:endParaRPr lang="en-US" altLang="zh-CN"/>
          </a:p>
        </p:txBody>
      </p:sp>
      <p:sp>
        <p:nvSpPr>
          <p:cNvPr id="723970" name="Rectangle 2"/>
          <p:cNvSpPr>
            <a:spLocks noGrp="1" noChangeArrowheads="1"/>
          </p:cNvSpPr>
          <p:nvPr>
            <p:ph type="title" idx="4294967295"/>
          </p:nvPr>
        </p:nvSpPr>
        <p:spPr>
          <a:xfrm>
            <a:off x="539552" y="1268760"/>
            <a:ext cx="7783512" cy="808038"/>
          </a:xfrm>
          <a:solidFill>
            <a:srgbClr val="CCFFFF"/>
          </a:solidFill>
        </p:spPr>
        <p:txBody>
          <a:bodyPr lIns="92075" tIns="46037" rIns="92075" bIns="46037"/>
          <a:lstStyle/>
          <a:p>
            <a:pPr algn="l"/>
            <a:r>
              <a:rPr lang="zh-CN" altLang="en-US" sz="2000" b="1" dirty="0">
                <a:solidFill>
                  <a:srgbClr val="FF0000"/>
                </a:solidFill>
              </a:rPr>
              <a:t>手指口唱效果鉴定试验结果</a:t>
            </a:r>
          </a:p>
        </p:txBody>
      </p:sp>
      <p:sp>
        <p:nvSpPr>
          <p:cNvPr id="723971" name="Rectangle 3"/>
          <p:cNvSpPr>
            <a:spLocks noGrp="1" noChangeArrowheads="1"/>
          </p:cNvSpPr>
          <p:nvPr>
            <p:ph type="body" sz="half" idx="4294967295"/>
          </p:nvPr>
        </p:nvSpPr>
        <p:spPr>
          <a:xfrm>
            <a:off x="251520" y="2060575"/>
            <a:ext cx="3122613" cy="4221163"/>
          </a:xfrm>
          <a:solidFill>
            <a:srgbClr val="FFFF99"/>
          </a:solidFill>
        </p:spPr>
        <p:txBody>
          <a:bodyPr lIns="92075" tIns="46037" rIns="92075" bIns="46037"/>
          <a:lstStyle/>
          <a:p>
            <a:r>
              <a:rPr lang="zh-CN" altLang="en-US" sz="2000" b="1" dirty="0"/>
              <a:t>发生错误</a:t>
            </a:r>
            <a:r>
              <a:rPr lang="en-US" altLang="zh-CN" sz="2000" b="1" dirty="0"/>
              <a:t>%</a:t>
            </a:r>
            <a:r>
              <a:rPr lang="zh-CN" altLang="en-US" sz="2000" b="1" dirty="0"/>
              <a:t>　（百分比）</a:t>
            </a:r>
          </a:p>
        </p:txBody>
      </p:sp>
      <p:grpSp>
        <p:nvGrpSpPr>
          <p:cNvPr id="2" name="Group 4"/>
          <p:cNvGrpSpPr/>
          <p:nvPr/>
        </p:nvGrpSpPr>
        <p:grpSpPr bwMode="auto">
          <a:xfrm>
            <a:off x="575370" y="2493094"/>
            <a:ext cx="8424863" cy="4032250"/>
            <a:chOff x="1182" y="10439"/>
            <a:chExt cx="9870" cy="4140"/>
          </a:xfrm>
        </p:grpSpPr>
        <p:sp>
          <p:nvSpPr>
            <p:cNvPr id="723973" name="Rectangle 5"/>
            <p:cNvSpPr>
              <a:spLocks noChangeArrowheads="1"/>
            </p:cNvSpPr>
            <p:nvPr/>
          </p:nvSpPr>
          <p:spPr bwMode="auto">
            <a:xfrm>
              <a:off x="1182" y="10799"/>
              <a:ext cx="9870" cy="3780"/>
            </a:xfrm>
            <a:prstGeom prst="rect">
              <a:avLst/>
            </a:prstGeom>
            <a:solidFill>
              <a:srgbClr val="FFFFFF"/>
            </a:solidFill>
            <a:ln w="9525">
              <a:noFill/>
              <a:miter lim="800000"/>
            </a:ln>
            <a:effectLst/>
          </p:spPr>
          <p:txBody>
            <a:bodyPr/>
            <a:lstStyle/>
            <a:p>
              <a:endParaRPr lang="zh-CN" altLang="en-US"/>
            </a:p>
          </p:txBody>
        </p:sp>
        <p:sp>
          <p:nvSpPr>
            <p:cNvPr id="723974" name="Line 6"/>
            <p:cNvSpPr>
              <a:spLocks noChangeShapeType="1"/>
            </p:cNvSpPr>
            <p:nvPr/>
          </p:nvSpPr>
          <p:spPr bwMode="auto">
            <a:xfrm>
              <a:off x="1812" y="11159"/>
              <a:ext cx="8400" cy="0"/>
            </a:xfrm>
            <a:prstGeom prst="line">
              <a:avLst/>
            </a:prstGeom>
            <a:noFill/>
            <a:ln w="9525">
              <a:solidFill>
                <a:srgbClr val="000000"/>
              </a:solidFill>
              <a:round/>
            </a:ln>
            <a:effectLst/>
          </p:spPr>
          <p:txBody>
            <a:bodyPr/>
            <a:lstStyle/>
            <a:p>
              <a:endParaRPr lang="zh-CN" altLang="en-US"/>
            </a:p>
          </p:txBody>
        </p:sp>
        <p:sp>
          <p:nvSpPr>
            <p:cNvPr id="723975" name="Line 7"/>
            <p:cNvSpPr>
              <a:spLocks noChangeShapeType="1"/>
            </p:cNvSpPr>
            <p:nvPr/>
          </p:nvSpPr>
          <p:spPr bwMode="auto">
            <a:xfrm>
              <a:off x="1812" y="11159"/>
              <a:ext cx="0" cy="3240"/>
            </a:xfrm>
            <a:prstGeom prst="line">
              <a:avLst/>
            </a:prstGeom>
            <a:noFill/>
            <a:ln w="9525">
              <a:solidFill>
                <a:srgbClr val="000000"/>
              </a:solidFill>
              <a:round/>
            </a:ln>
            <a:effectLst/>
          </p:spPr>
          <p:txBody>
            <a:bodyPr/>
            <a:lstStyle/>
            <a:p>
              <a:endParaRPr lang="zh-CN" altLang="en-US"/>
            </a:p>
          </p:txBody>
        </p:sp>
        <p:sp>
          <p:nvSpPr>
            <p:cNvPr id="723976" name="Rectangle 8"/>
            <p:cNvSpPr>
              <a:spLocks noChangeArrowheads="1"/>
            </p:cNvSpPr>
            <p:nvPr/>
          </p:nvSpPr>
          <p:spPr bwMode="auto">
            <a:xfrm>
              <a:off x="1812" y="11519"/>
              <a:ext cx="6720" cy="540"/>
            </a:xfrm>
            <a:prstGeom prst="rect">
              <a:avLst/>
            </a:prstGeom>
            <a:solidFill>
              <a:srgbClr val="FFFFFF"/>
            </a:solidFill>
            <a:ln w="9525">
              <a:solidFill>
                <a:srgbClr val="000000"/>
              </a:solidFill>
              <a:miter lim="800000"/>
            </a:ln>
            <a:effectLst/>
          </p:spPr>
          <p:txBody>
            <a:bodyPr/>
            <a:lstStyle/>
            <a:p>
              <a:pPr algn="ctr" eaLnBrk="0" hangingPunct="0"/>
              <a:r>
                <a:rPr lang="zh-CN" altLang="en-US" b="1">
                  <a:latin typeface="黑体" pitchFamily="2" charset="-122"/>
                  <a:ea typeface="黑体" pitchFamily="2" charset="-122"/>
                </a:rPr>
                <a:t>什么都不做</a:t>
              </a:r>
              <a:endParaRPr lang="zh-CN" altLang="en-US"/>
            </a:p>
          </p:txBody>
        </p:sp>
        <p:sp>
          <p:nvSpPr>
            <p:cNvPr id="723977" name="Line 9"/>
            <p:cNvSpPr>
              <a:spLocks noChangeShapeType="1"/>
            </p:cNvSpPr>
            <p:nvPr/>
          </p:nvSpPr>
          <p:spPr bwMode="auto">
            <a:xfrm>
              <a:off x="4437" y="11159"/>
              <a:ext cx="0" cy="180"/>
            </a:xfrm>
            <a:prstGeom prst="line">
              <a:avLst/>
            </a:prstGeom>
            <a:noFill/>
            <a:ln w="9525">
              <a:solidFill>
                <a:srgbClr val="000000"/>
              </a:solidFill>
              <a:round/>
            </a:ln>
            <a:effectLst/>
          </p:spPr>
          <p:txBody>
            <a:bodyPr/>
            <a:lstStyle/>
            <a:p>
              <a:endParaRPr lang="zh-CN" altLang="en-US"/>
            </a:p>
          </p:txBody>
        </p:sp>
        <p:sp>
          <p:nvSpPr>
            <p:cNvPr id="723978" name="Line 10"/>
            <p:cNvSpPr>
              <a:spLocks noChangeShapeType="1"/>
            </p:cNvSpPr>
            <p:nvPr/>
          </p:nvSpPr>
          <p:spPr bwMode="auto">
            <a:xfrm>
              <a:off x="7482" y="11159"/>
              <a:ext cx="0" cy="180"/>
            </a:xfrm>
            <a:prstGeom prst="line">
              <a:avLst/>
            </a:prstGeom>
            <a:noFill/>
            <a:ln w="9525">
              <a:solidFill>
                <a:srgbClr val="000000"/>
              </a:solidFill>
              <a:round/>
            </a:ln>
            <a:effectLst/>
          </p:spPr>
          <p:txBody>
            <a:bodyPr/>
            <a:lstStyle/>
            <a:p>
              <a:endParaRPr lang="zh-CN" altLang="en-US"/>
            </a:p>
          </p:txBody>
        </p:sp>
        <p:sp>
          <p:nvSpPr>
            <p:cNvPr id="723979" name="Line 11"/>
            <p:cNvSpPr>
              <a:spLocks noChangeShapeType="1"/>
            </p:cNvSpPr>
            <p:nvPr/>
          </p:nvSpPr>
          <p:spPr bwMode="auto">
            <a:xfrm>
              <a:off x="10212" y="11159"/>
              <a:ext cx="0" cy="180"/>
            </a:xfrm>
            <a:prstGeom prst="line">
              <a:avLst/>
            </a:prstGeom>
            <a:noFill/>
            <a:ln w="9525">
              <a:solidFill>
                <a:srgbClr val="000000"/>
              </a:solidFill>
              <a:round/>
            </a:ln>
            <a:effectLst/>
          </p:spPr>
          <p:txBody>
            <a:bodyPr/>
            <a:lstStyle/>
            <a:p>
              <a:endParaRPr lang="zh-CN" altLang="en-US"/>
            </a:p>
          </p:txBody>
        </p:sp>
        <p:sp>
          <p:nvSpPr>
            <p:cNvPr id="723980" name="Rectangle 12"/>
            <p:cNvSpPr>
              <a:spLocks noChangeArrowheads="1"/>
            </p:cNvSpPr>
            <p:nvPr/>
          </p:nvSpPr>
          <p:spPr bwMode="auto">
            <a:xfrm>
              <a:off x="1812" y="12239"/>
              <a:ext cx="2625" cy="540"/>
            </a:xfrm>
            <a:prstGeom prst="rect">
              <a:avLst/>
            </a:prstGeom>
            <a:solidFill>
              <a:srgbClr val="FFFFFF"/>
            </a:solidFill>
            <a:ln w="9525">
              <a:solidFill>
                <a:srgbClr val="000000"/>
              </a:solidFill>
              <a:miter lim="800000"/>
            </a:ln>
            <a:effectLst/>
          </p:spPr>
          <p:txBody>
            <a:bodyPr/>
            <a:lstStyle/>
            <a:p>
              <a:pPr algn="ctr" eaLnBrk="0" hangingPunct="0"/>
              <a:r>
                <a:rPr lang="zh-CN" altLang="en-US" b="1">
                  <a:latin typeface="黑体" pitchFamily="2" charset="-122"/>
                  <a:ea typeface="黑体" pitchFamily="2" charset="-122"/>
                </a:rPr>
                <a:t>只口唱</a:t>
              </a:r>
              <a:endParaRPr lang="zh-CN" altLang="en-US"/>
            </a:p>
          </p:txBody>
        </p:sp>
        <p:sp>
          <p:nvSpPr>
            <p:cNvPr id="723981" name="Rectangle 13"/>
            <p:cNvSpPr>
              <a:spLocks noChangeArrowheads="1"/>
            </p:cNvSpPr>
            <p:nvPr/>
          </p:nvSpPr>
          <p:spPr bwMode="auto">
            <a:xfrm>
              <a:off x="1812" y="12959"/>
              <a:ext cx="2100" cy="540"/>
            </a:xfrm>
            <a:prstGeom prst="rect">
              <a:avLst/>
            </a:prstGeom>
            <a:solidFill>
              <a:srgbClr val="FFFFFF"/>
            </a:solidFill>
            <a:ln w="9525">
              <a:solidFill>
                <a:srgbClr val="000000"/>
              </a:solidFill>
              <a:miter lim="800000"/>
            </a:ln>
            <a:effectLst/>
          </p:spPr>
          <p:txBody>
            <a:bodyPr/>
            <a:lstStyle/>
            <a:p>
              <a:pPr algn="ctr" eaLnBrk="0" hangingPunct="0"/>
              <a:r>
                <a:rPr lang="zh-CN" altLang="en-US" b="1">
                  <a:latin typeface="黑体" pitchFamily="2" charset="-122"/>
                  <a:ea typeface="黑体" pitchFamily="2" charset="-122"/>
                </a:rPr>
                <a:t>只手指</a:t>
              </a:r>
              <a:endParaRPr lang="zh-CN" altLang="en-US"/>
            </a:p>
          </p:txBody>
        </p:sp>
        <p:sp>
          <p:nvSpPr>
            <p:cNvPr id="723982" name="Rectangle 14"/>
            <p:cNvSpPr>
              <a:spLocks noChangeArrowheads="1"/>
            </p:cNvSpPr>
            <p:nvPr/>
          </p:nvSpPr>
          <p:spPr bwMode="auto">
            <a:xfrm>
              <a:off x="1812" y="13679"/>
              <a:ext cx="1155" cy="540"/>
            </a:xfrm>
            <a:prstGeom prst="rect">
              <a:avLst/>
            </a:prstGeom>
            <a:solidFill>
              <a:srgbClr val="FFFFFF"/>
            </a:solidFill>
            <a:ln w="9525">
              <a:solidFill>
                <a:srgbClr val="000000"/>
              </a:solidFill>
              <a:miter lim="800000"/>
            </a:ln>
            <a:effectLst/>
          </p:spPr>
          <p:txBody>
            <a:bodyPr/>
            <a:lstStyle/>
            <a:p>
              <a:pPr algn="ctr" eaLnBrk="0" hangingPunct="0"/>
              <a:r>
                <a:rPr lang="zh-CN" altLang="en-US" b="1">
                  <a:latin typeface="黑体" pitchFamily="2" charset="-122"/>
                  <a:ea typeface="黑体" pitchFamily="2" charset="-122"/>
                </a:rPr>
                <a:t>手指口唱</a:t>
              </a:r>
              <a:endParaRPr lang="zh-CN" altLang="en-US"/>
            </a:p>
          </p:txBody>
        </p:sp>
        <p:sp>
          <p:nvSpPr>
            <p:cNvPr id="723983" name="Text Box 15"/>
            <p:cNvSpPr txBox="1">
              <a:spLocks noChangeArrowheads="1"/>
            </p:cNvSpPr>
            <p:nvPr/>
          </p:nvSpPr>
          <p:spPr bwMode="auto">
            <a:xfrm>
              <a:off x="4122" y="10439"/>
              <a:ext cx="630" cy="540"/>
            </a:xfrm>
            <a:prstGeom prst="rect">
              <a:avLst/>
            </a:prstGeom>
            <a:solidFill>
              <a:srgbClr val="FFFFFF"/>
            </a:solidFill>
            <a:ln w="9525">
              <a:noFill/>
              <a:miter lim="800000"/>
            </a:ln>
            <a:effectLst/>
          </p:spPr>
          <p:txBody>
            <a:bodyPr/>
            <a:lstStyle/>
            <a:p>
              <a:pPr algn="just" eaLnBrk="0" hangingPunct="0"/>
              <a:r>
                <a:rPr lang="en-US" altLang="zh-CN" sz="1400" b="1">
                  <a:latin typeface="Times New Roman" pitchFamily="18" charset="0"/>
                </a:rPr>
                <a:t>1.0</a:t>
              </a:r>
              <a:endParaRPr lang="en-US" altLang="zh-CN" sz="1400"/>
            </a:p>
          </p:txBody>
        </p:sp>
        <p:sp>
          <p:nvSpPr>
            <p:cNvPr id="723984" name="Text Box 16"/>
            <p:cNvSpPr txBox="1">
              <a:spLocks noChangeArrowheads="1"/>
            </p:cNvSpPr>
            <p:nvPr/>
          </p:nvSpPr>
          <p:spPr bwMode="auto">
            <a:xfrm>
              <a:off x="7062" y="10439"/>
              <a:ext cx="630" cy="540"/>
            </a:xfrm>
            <a:prstGeom prst="rect">
              <a:avLst/>
            </a:prstGeom>
            <a:solidFill>
              <a:srgbClr val="FFFFFF"/>
            </a:solidFill>
            <a:ln w="9525">
              <a:noFill/>
              <a:miter lim="800000"/>
            </a:ln>
            <a:effectLst/>
          </p:spPr>
          <p:txBody>
            <a:bodyPr/>
            <a:lstStyle/>
            <a:p>
              <a:pPr algn="just" eaLnBrk="0" hangingPunct="0"/>
              <a:r>
                <a:rPr lang="en-US" altLang="zh-CN" sz="1400" b="1">
                  <a:latin typeface="Times New Roman" pitchFamily="18" charset="0"/>
                </a:rPr>
                <a:t>2.0</a:t>
              </a:r>
              <a:endParaRPr lang="en-US" altLang="zh-CN" sz="1400"/>
            </a:p>
          </p:txBody>
        </p:sp>
        <p:sp>
          <p:nvSpPr>
            <p:cNvPr id="723985" name="Text Box 17"/>
            <p:cNvSpPr txBox="1">
              <a:spLocks noChangeArrowheads="1"/>
            </p:cNvSpPr>
            <p:nvPr/>
          </p:nvSpPr>
          <p:spPr bwMode="auto">
            <a:xfrm>
              <a:off x="9792" y="10439"/>
              <a:ext cx="630" cy="540"/>
            </a:xfrm>
            <a:prstGeom prst="rect">
              <a:avLst/>
            </a:prstGeom>
            <a:solidFill>
              <a:srgbClr val="FFFFFF"/>
            </a:solidFill>
            <a:ln w="9525">
              <a:noFill/>
              <a:miter lim="800000"/>
            </a:ln>
            <a:effectLst/>
          </p:spPr>
          <p:txBody>
            <a:bodyPr/>
            <a:lstStyle/>
            <a:p>
              <a:pPr algn="just" eaLnBrk="0" hangingPunct="0"/>
              <a:r>
                <a:rPr lang="en-US" altLang="zh-CN" sz="1400" b="1">
                  <a:latin typeface="Times New Roman" pitchFamily="18" charset="0"/>
                </a:rPr>
                <a:t>3.0</a:t>
              </a:r>
              <a:endParaRPr lang="en-US" altLang="zh-CN" sz="1400"/>
            </a:p>
          </p:txBody>
        </p:sp>
        <p:sp>
          <p:nvSpPr>
            <p:cNvPr id="723986" name="Text Box 18"/>
            <p:cNvSpPr txBox="1">
              <a:spLocks noChangeArrowheads="1"/>
            </p:cNvSpPr>
            <p:nvPr/>
          </p:nvSpPr>
          <p:spPr bwMode="auto">
            <a:xfrm>
              <a:off x="8637" y="11339"/>
              <a:ext cx="840" cy="900"/>
            </a:xfrm>
            <a:prstGeom prst="rect">
              <a:avLst/>
            </a:prstGeom>
            <a:solidFill>
              <a:srgbClr val="FFFFFF"/>
            </a:solidFill>
            <a:ln w="9525">
              <a:noFill/>
              <a:miter lim="800000"/>
            </a:ln>
            <a:effectLst/>
          </p:spPr>
          <p:txBody>
            <a:bodyPr/>
            <a:lstStyle/>
            <a:p>
              <a:pPr algn="ctr" eaLnBrk="0" hangingPunct="0"/>
              <a:r>
                <a:rPr lang="en-US" altLang="zh-CN" sz="1400" b="1">
                  <a:latin typeface="Times New Roman" pitchFamily="18" charset="0"/>
                </a:rPr>
                <a:t>2.38</a:t>
              </a:r>
            </a:p>
            <a:p>
              <a:pPr algn="ctr" eaLnBrk="0" hangingPunct="0"/>
              <a:r>
                <a:rPr lang="en-US" altLang="zh-CN" sz="1400" b="1">
                  <a:latin typeface="Times New Roman" pitchFamily="18" charset="0"/>
                </a:rPr>
                <a:t>(100)</a:t>
              </a:r>
              <a:endParaRPr lang="en-US" altLang="zh-CN" sz="1400"/>
            </a:p>
          </p:txBody>
        </p:sp>
        <p:sp>
          <p:nvSpPr>
            <p:cNvPr id="723987" name="Text Box 19"/>
            <p:cNvSpPr txBox="1">
              <a:spLocks noChangeArrowheads="1"/>
            </p:cNvSpPr>
            <p:nvPr/>
          </p:nvSpPr>
          <p:spPr bwMode="auto">
            <a:xfrm>
              <a:off x="4647" y="12059"/>
              <a:ext cx="840" cy="900"/>
            </a:xfrm>
            <a:prstGeom prst="rect">
              <a:avLst/>
            </a:prstGeom>
            <a:solidFill>
              <a:srgbClr val="FFFFFF"/>
            </a:solidFill>
            <a:ln w="9525">
              <a:noFill/>
              <a:miter lim="800000"/>
            </a:ln>
            <a:effectLst/>
          </p:spPr>
          <p:txBody>
            <a:bodyPr/>
            <a:lstStyle/>
            <a:p>
              <a:pPr algn="ctr" eaLnBrk="0" hangingPunct="0"/>
              <a:r>
                <a:rPr lang="en-US" altLang="zh-CN" sz="1400" b="1">
                  <a:latin typeface="Times New Roman" pitchFamily="18" charset="0"/>
                </a:rPr>
                <a:t>1.00</a:t>
              </a:r>
            </a:p>
            <a:p>
              <a:pPr algn="ctr" eaLnBrk="0" hangingPunct="0"/>
              <a:r>
                <a:rPr lang="en-US" altLang="zh-CN" sz="1400" b="1">
                  <a:latin typeface="Times New Roman" pitchFamily="18" charset="0"/>
                </a:rPr>
                <a:t>(42)</a:t>
              </a:r>
              <a:endParaRPr lang="en-US" altLang="zh-CN" sz="1400"/>
            </a:p>
          </p:txBody>
        </p:sp>
        <p:sp>
          <p:nvSpPr>
            <p:cNvPr id="723988" name="Text Box 20"/>
            <p:cNvSpPr txBox="1">
              <a:spLocks noChangeArrowheads="1"/>
            </p:cNvSpPr>
            <p:nvPr/>
          </p:nvSpPr>
          <p:spPr bwMode="auto">
            <a:xfrm>
              <a:off x="4017" y="12779"/>
              <a:ext cx="840" cy="900"/>
            </a:xfrm>
            <a:prstGeom prst="rect">
              <a:avLst/>
            </a:prstGeom>
            <a:solidFill>
              <a:srgbClr val="FFFFFF"/>
            </a:solidFill>
            <a:ln w="9525">
              <a:noFill/>
              <a:miter lim="800000"/>
            </a:ln>
            <a:effectLst/>
          </p:spPr>
          <p:txBody>
            <a:bodyPr/>
            <a:lstStyle/>
            <a:p>
              <a:pPr algn="ctr" eaLnBrk="0" hangingPunct="0"/>
              <a:r>
                <a:rPr lang="en-US" altLang="zh-CN" sz="1400" b="1">
                  <a:latin typeface="Times New Roman" pitchFamily="18" charset="0"/>
                </a:rPr>
                <a:t>0.75</a:t>
              </a:r>
            </a:p>
            <a:p>
              <a:pPr algn="ctr" eaLnBrk="0" hangingPunct="0"/>
              <a:r>
                <a:rPr lang="en-US" altLang="zh-CN" sz="1400" b="1">
                  <a:latin typeface="Times New Roman" pitchFamily="18" charset="0"/>
                </a:rPr>
                <a:t>(32)</a:t>
              </a:r>
              <a:endParaRPr lang="en-US" altLang="zh-CN" sz="1400"/>
            </a:p>
          </p:txBody>
        </p:sp>
        <p:sp>
          <p:nvSpPr>
            <p:cNvPr id="723989" name="Text Box 21"/>
            <p:cNvSpPr txBox="1">
              <a:spLocks noChangeArrowheads="1"/>
            </p:cNvSpPr>
            <p:nvPr/>
          </p:nvSpPr>
          <p:spPr bwMode="auto">
            <a:xfrm>
              <a:off x="3072" y="13499"/>
              <a:ext cx="840" cy="900"/>
            </a:xfrm>
            <a:prstGeom prst="rect">
              <a:avLst/>
            </a:prstGeom>
            <a:solidFill>
              <a:srgbClr val="FFFFFF"/>
            </a:solidFill>
            <a:ln w="9525">
              <a:noFill/>
              <a:miter lim="800000"/>
            </a:ln>
            <a:effectLst/>
          </p:spPr>
          <p:txBody>
            <a:bodyPr/>
            <a:lstStyle/>
            <a:p>
              <a:pPr algn="ctr" eaLnBrk="0" hangingPunct="0"/>
              <a:r>
                <a:rPr lang="en-US" altLang="zh-CN" sz="1400" b="1">
                  <a:latin typeface="Times New Roman" pitchFamily="18" charset="0"/>
                </a:rPr>
                <a:t>0.38</a:t>
              </a:r>
            </a:p>
            <a:p>
              <a:pPr algn="ctr" eaLnBrk="0" hangingPunct="0"/>
              <a:r>
                <a:rPr lang="en-US" altLang="zh-CN" sz="1400" b="1">
                  <a:latin typeface="Times New Roman" pitchFamily="18" charset="0"/>
                </a:rPr>
                <a:t>(16)</a:t>
              </a:r>
              <a:endParaRPr lang="en-US" altLang="zh-CN" sz="1400"/>
            </a:p>
          </p:txBody>
        </p:sp>
      </p:grpSp>
      <p:sp>
        <p:nvSpPr>
          <p:cNvPr id="24" name="Text Box 2"/>
          <p:cNvSpPr txBox="1">
            <a:spLocks noChangeArrowheads="1"/>
          </p:cNvSpPr>
          <p:nvPr/>
        </p:nvSpPr>
        <p:spPr bwMode="auto">
          <a:xfrm>
            <a:off x="395560" y="620688"/>
            <a:ext cx="7416800" cy="480131"/>
          </a:xfrm>
          <a:prstGeom prst="rect">
            <a:avLst/>
          </a:prstGeom>
          <a:noFill/>
          <a:ln w="9525">
            <a:noFill/>
            <a:miter lim="800000"/>
          </a:ln>
          <a:effectLst/>
        </p:spPr>
        <p:txBody>
          <a:bodyPr>
            <a:spAutoFit/>
          </a:bodyPr>
          <a:lstStyle/>
          <a:p>
            <a:pPr eaLnBrk="0" hangingPunct="0">
              <a:lnSpc>
                <a:spcPct val="105000"/>
              </a:lnSpc>
              <a:spcBef>
                <a:spcPct val="15000"/>
              </a:spcBef>
              <a:spcAft>
                <a:spcPct val="15000"/>
              </a:spcAft>
            </a:pPr>
            <a:r>
              <a:rPr lang="zh-CN" altLang="en-US" sz="2400" dirty="0">
                <a:solidFill>
                  <a:srgbClr val="CC0000"/>
                </a:solidFill>
                <a:latin typeface="微软雅黑" pitchFamily="34" charset="-122"/>
                <a:ea typeface="微软雅黑" pitchFamily="34" charset="-122"/>
              </a:rPr>
              <a:t>实践</a:t>
            </a:r>
            <a:r>
              <a:rPr lang="en-US" altLang="zh-CN" sz="2400" dirty="0">
                <a:solidFill>
                  <a:srgbClr val="CC0000"/>
                </a:solidFill>
                <a:latin typeface="微软雅黑" pitchFamily="34" charset="-122"/>
                <a:ea typeface="微软雅黑" pitchFamily="34" charset="-122"/>
              </a:rPr>
              <a:t>-</a:t>
            </a:r>
            <a:r>
              <a:rPr lang="zh-CN" altLang="en-US" sz="2400" dirty="0">
                <a:solidFill>
                  <a:srgbClr val="CC0000"/>
                </a:solidFill>
                <a:latin typeface="微软雅黑" pitchFamily="34" charset="-122"/>
                <a:ea typeface="微软雅黑" pitchFamily="34" charset="-122"/>
              </a:rPr>
              <a:t>手指口唱</a:t>
            </a:r>
          </a:p>
        </p:txBody>
      </p:sp>
      <p:pic>
        <p:nvPicPr>
          <p:cNvPr id="7169" name="图片 7168"/>
          <p:cNvPicPr>
            <a:picLocks noGrp="1" noChangeAspect="1"/>
          </p:cNvPicPr>
          <p:nvPr/>
        </p:nvPicPr>
        <p:blipFill>
          <a:blip r:embed="rId3"/>
          <a:stretch>
            <a:fillRect/>
          </a:stretch>
        </p:blipFill>
        <p:spPr>
          <a:xfrm>
            <a:off x="6400800" y="4216400"/>
            <a:ext cx="2667000" cy="2362200"/>
          </a:xfrm>
          <a:prstGeom prst="rect">
            <a:avLst/>
          </a:prstGeom>
          <a:noFill/>
          <a:ln w="12700">
            <a:noFill/>
          </a:ln>
        </p:spPr>
      </p:pic>
    </p:spTree>
  </p:cSld>
  <p:clrMapOvr>
    <a:masterClrMapping/>
  </p:clrMapOvr>
  <p:transition advClick="0" advTm="59000">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0"/>
          </p:nvPr>
        </p:nvSpPr>
        <p:spPr/>
        <p:txBody>
          <a:bodyPr/>
          <a:lstStyle/>
          <a:p>
            <a:fld id="{0335313E-D04B-497B-9B5E-0E9146DDB49C}" type="slidenum">
              <a:rPr lang="zh-CN" altLang="en-US"/>
              <a:t>49</a:t>
            </a:fld>
            <a:endParaRPr lang="en-US" altLang="zh-CN"/>
          </a:p>
        </p:txBody>
      </p:sp>
      <p:grpSp>
        <p:nvGrpSpPr>
          <p:cNvPr id="2" name="Group 4"/>
          <p:cNvGrpSpPr/>
          <p:nvPr/>
        </p:nvGrpSpPr>
        <p:grpSpPr bwMode="auto">
          <a:xfrm>
            <a:off x="395288" y="4941888"/>
            <a:ext cx="4668837" cy="1579562"/>
            <a:chOff x="3288" y="2360"/>
            <a:chExt cx="2770" cy="970"/>
          </a:xfrm>
        </p:grpSpPr>
        <p:sp>
          <p:nvSpPr>
            <p:cNvPr id="724998" name="Rectangle 6"/>
            <p:cNvSpPr>
              <a:spLocks noChangeArrowheads="1"/>
            </p:cNvSpPr>
            <p:nvPr/>
          </p:nvSpPr>
          <p:spPr bwMode="auto">
            <a:xfrm>
              <a:off x="3288" y="2936"/>
              <a:ext cx="2314" cy="394"/>
            </a:xfrm>
            <a:prstGeom prst="rect">
              <a:avLst/>
            </a:prstGeom>
            <a:solidFill>
              <a:srgbClr val="FFFFFF"/>
            </a:solidFill>
            <a:ln w="9525">
              <a:noFill/>
              <a:miter lim="800000"/>
            </a:ln>
            <a:effectLst/>
          </p:spPr>
          <p:txBody>
            <a:bodyPr anchor="ctr">
              <a:spAutoFit/>
            </a:bodyPr>
            <a:lstStyle/>
            <a:p>
              <a:pPr algn="ctr" eaLnBrk="0" hangingPunct="0"/>
              <a:r>
                <a:rPr lang="zh-CN" altLang="en-US" sz="1800" b="1" dirty="0">
                  <a:latin typeface="微软雅黑" pitchFamily="34" charset="-122"/>
                  <a:ea typeface="微软雅黑" pitchFamily="34" charset="-122"/>
                </a:rPr>
                <a:t>纵拳的形状</a:t>
              </a:r>
              <a:r>
                <a:rPr lang="zh-CN" altLang="en-US" sz="1800" dirty="0">
                  <a:latin typeface="微软雅黑" pitchFamily="34" charset="-122"/>
                  <a:ea typeface="微软雅黑" pitchFamily="34" charset="-122"/>
                </a:rPr>
                <a:t>　 ⇒　   </a:t>
              </a:r>
              <a:r>
                <a:rPr lang="zh-CN" altLang="en-US" sz="1800" b="1" dirty="0">
                  <a:latin typeface="微软雅黑" pitchFamily="34" charset="-122"/>
                  <a:ea typeface="微软雅黑" pitchFamily="34" charset="-122"/>
                </a:rPr>
                <a:t>伸出食指</a:t>
              </a:r>
              <a:endParaRPr lang="zh-CN" altLang="en-US" sz="1800" dirty="0">
                <a:latin typeface="微软雅黑" pitchFamily="34" charset="-122"/>
                <a:ea typeface="微软雅黑" pitchFamily="34" charset="-122"/>
              </a:endParaRPr>
            </a:p>
            <a:p>
              <a:pPr algn="ctr" eaLnBrk="0" hangingPunct="0"/>
              <a:r>
                <a:rPr lang="zh-CN" altLang="en-US" sz="1800" dirty="0">
                  <a:latin typeface="微软雅黑" pitchFamily="34" charset="-122"/>
                  <a:ea typeface="微软雅黑" pitchFamily="34" charset="-122"/>
                </a:rPr>
                <a:t>　</a:t>
              </a:r>
              <a:r>
                <a:rPr lang="en-US" altLang="zh-CN" sz="1800" b="1" dirty="0">
                  <a:latin typeface="微软雅黑" pitchFamily="34" charset="-122"/>
                  <a:ea typeface="微软雅黑" pitchFamily="34" charset="-122"/>
                </a:rPr>
                <a:t>〔</a:t>
              </a:r>
              <a:r>
                <a:rPr lang="zh-CN" altLang="en-US" sz="1800" b="1" dirty="0">
                  <a:latin typeface="微软雅黑" pitchFamily="34" charset="-122"/>
                  <a:ea typeface="微软雅黑" pitchFamily="34" charset="-122"/>
                </a:rPr>
                <a:t>攥拳！！</a:t>
              </a:r>
              <a:r>
                <a:rPr lang="en-US" altLang="zh-CN" sz="1800" b="1" dirty="0">
                  <a:latin typeface="微软雅黑" pitchFamily="34" charset="-122"/>
                  <a:ea typeface="微软雅黑" pitchFamily="34" charset="-122"/>
                </a:rPr>
                <a:t>〕</a:t>
              </a:r>
              <a:r>
                <a:rPr lang="en-US" altLang="zh-CN" sz="1800" dirty="0">
                  <a:latin typeface="微软雅黑" pitchFamily="34" charset="-122"/>
                  <a:ea typeface="微软雅黑" pitchFamily="34" charset="-122"/>
                </a:rPr>
                <a:t> </a:t>
              </a:r>
            </a:p>
          </p:txBody>
        </p:sp>
      </p:grpSp>
      <p:sp>
        <p:nvSpPr>
          <p:cNvPr id="8" name="矩形 7"/>
          <p:cNvSpPr/>
          <p:nvPr/>
        </p:nvSpPr>
        <p:spPr>
          <a:xfrm>
            <a:off x="251520" y="1209175"/>
            <a:ext cx="8640960" cy="3782895"/>
          </a:xfrm>
          <a:prstGeom prst="rect">
            <a:avLst/>
          </a:prstGeom>
        </p:spPr>
        <p:txBody>
          <a:bodyPr wrap="square">
            <a:spAutoFit/>
          </a:bodyPr>
          <a:lstStyle/>
          <a:p>
            <a:pPr>
              <a:lnSpc>
                <a:spcPct val="150000"/>
              </a:lnSpc>
            </a:pPr>
            <a:r>
              <a:rPr lang="zh-CN" altLang="en-US" dirty="0">
                <a:latin typeface="微软雅黑" pitchFamily="34" charset="-122"/>
                <a:ea typeface="微软雅黑" pitchFamily="34" charset="-122"/>
              </a:rPr>
              <a:t>●通过手和身体相接触（骨肉情感）指差唱和，进一步增强亲近感、整体感</a:t>
            </a:r>
          </a:p>
          <a:p>
            <a:pPr>
              <a:lnSpc>
                <a:spcPct val="150000"/>
              </a:lnSpc>
            </a:pPr>
            <a:r>
              <a:rPr lang="zh-CN" altLang="en-US" dirty="0">
                <a:latin typeface="微软雅黑" pitchFamily="34" charset="-122"/>
                <a:ea typeface="微软雅黑" pitchFamily="34" charset="-122"/>
              </a:rPr>
              <a:t>● 以全员为对象，进行确认“手指齐呼”口号。为的是把重要的事项灌输在人的头脑里，同时步调一致地提高整体意识，团结意识。 （提倡全员的「危险的重点」、「团队行动目标」意识等）。</a:t>
            </a:r>
          </a:p>
          <a:p>
            <a:pPr>
              <a:lnSpc>
                <a:spcPct val="150000"/>
              </a:lnSpc>
            </a:pPr>
            <a:r>
              <a:rPr lang="zh-CN" altLang="en-US" dirty="0">
                <a:latin typeface="微软雅黑" pitchFamily="34" charset="-122"/>
                <a:ea typeface="微软雅黑" pitchFamily="34" charset="-122"/>
              </a:rPr>
              <a:t>“手指齐呼”是通过全体人员手指着对象齐呼确认，使小组成员步调一致，提高小组的整体</a:t>
            </a:r>
          </a:p>
          <a:p>
            <a:pPr>
              <a:lnSpc>
                <a:spcPct val="150000"/>
              </a:lnSpc>
            </a:pPr>
            <a:r>
              <a:rPr lang="zh-CN" altLang="en-US" dirty="0">
                <a:latin typeface="微软雅黑" pitchFamily="34" charset="-122"/>
                <a:ea typeface="微软雅黑" pitchFamily="34" charset="-122"/>
              </a:rPr>
              <a:t>感和连带感的方法。一般是在早、晚的碰头会上手指齐呼</a:t>
            </a:r>
          </a:p>
          <a:p>
            <a:pPr>
              <a:lnSpc>
                <a:spcPct val="150000"/>
              </a:lnSpc>
            </a:pPr>
            <a:r>
              <a:rPr lang="zh-CN" altLang="en-US" dirty="0">
                <a:latin typeface="微软雅黑" pitchFamily="34" charset="-122"/>
                <a:ea typeface="微软雅黑" pitchFamily="34" charset="-122"/>
              </a:rPr>
              <a:t>“每个人都是不可缺的！”</a:t>
            </a:r>
          </a:p>
          <a:p>
            <a:pPr>
              <a:lnSpc>
                <a:spcPct val="150000"/>
              </a:lnSpc>
            </a:pPr>
            <a:r>
              <a:rPr lang="zh-CN" altLang="en-US" dirty="0">
                <a:latin typeface="微软雅黑" pitchFamily="34" charset="-122"/>
                <a:ea typeface="微软雅黑" pitchFamily="34" charset="-122"/>
              </a:rPr>
              <a:t>“好！”等标语口号。</a:t>
            </a:r>
          </a:p>
        </p:txBody>
      </p:sp>
      <p:sp>
        <p:nvSpPr>
          <p:cNvPr id="10" name="Text Box 2"/>
          <p:cNvSpPr txBox="1">
            <a:spLocks noChangeArrowheads="1"/>
          </p:cNvSpPr>
          <p:nvPr/>
        </p:nvSpPr>
        <p:spPr bwMode="auto">
          <a:xfrm>
            <a:off x="395560" y="620688"/>
            <a:ext cx="7416800" cy="480131"/>
          </a:xfrm>
          <a:prstGeom prst="rect">
            <a:avLst/>
          </a:prstGeom>
          <a:noFill/>
          <a:ln w="9525">
            <a:noFill/>
            <a:miter lim="800000"/>
          </a:ln>
          <a:effectLst/>
        </p:spPr>
        <p:txBody>
          <a:bodyPr>
            <a:spAutoFit/>
          </a:bodyPr>
          <a:lstStyle/>
          <a:p>
            <a:pPr eaLnBrk="0" hangingPunct="0">
              <a:lnSpc>
                <a:spcPct val="105000"/>
              </a:lnSpc>
              <a:spcBef>
                <a:spcPct val="15000"/>
              </a:spcBef>
              <a:spcAft>
                <a:spcPct val="15000"/>
              </a:spcAft>
            </a:pPr>
            <a:r>
              <a:rPr lang="zh-CN" altLang="en-US" sz="2400" dirty="0">
                <a:solidFill>
                  <a:srgbClr val="CC0000"/>
                </a:solidFill>
                <a:latin typeface="微软雅黑" pitchFamily="34" charset="-122"/>
                <a:ea typeface="微软雅黑" pitchFamily="34" charset="-122"/>
              </a:rPr>
              <a:t>实践</a:t>
            </a:r>
            <a:r>
              <a:rPr lang="en-US" altLang="zh-CN" sz="2400" dirty="0">
                <a:solidFill>
                  <a:srgbClr val="CC0000"/>
                </a:solidFill>
                <a:latin typeface="微软雅黑" pitchFamily="34" charset="-122"/>
                <a:ea typeface="微软雅黑" pitchFamily="34" charset="-122"/>
              </a:rPr>
              <a:t>-</a:t>
            </a:r>
            <a:r>
              <a:rPr lang="zh-CN" altLang="en-US" sz="2400" dirty="0">
                <a:solidFill>
                  <a:srgbClr val="CC0000"/>
                </a:solidFill>
                <a:latin typeface="微软雅黑" pitchFamily="34" charset="-122"/>
                <a:ea typeface="微软雅黑" pitchFamily="34" charset="-122"/>
              </a:rPr>
              <a:t>手指口唱</a:t>
            </a:r>
          </a:p>
        </p:txBody>
      </p:sp>
      <p:pic>
        <p:nvPicPr>
          <p:cNvPr id="8193" name="图片 8192"/>
          <p:cNvPicPr>
            <a:picLocks noChangeAspect="1"/>
          </p:cNvPicPr>
          <p:nvPr/>
        </p:nvPicPr>
        <p:blipFill>
          <a:blip r:embed="rId3"/>
          <a:stretch>
            <a:fillRect/>
          </a:stretch>
        </p:blipFill>
        <p:spPr>
          <a:xfrm>
            <a:off x="5067300" y="4356100"/>
            <a:ext cx="3810000" cy="2489200"/>
          </a:xfrm>
          <a:prstGeom prst="rect">
            <a:avLst/>
          </a:prstGeom>
          <a:noFill/>
          <a:ln w="12700">
            <a:noFill/>
          </a:ln>
        </p:spPr>
      </p:pic>
      <p:pic>
        <p:nvPicPr>
          <p:cNvPr id="8194" name="图片 8193"/>
          <p:cNvPicPr>
            <a:picLocks noChangeAspect="1"/>
          </p:cNvPicPr>
          <p:nvPr/>
        </p:nvPicPr>
        <p:blipFill>
          <a:blip r:embed="rId4"/>
          <a:stretch>
            <a:fillRect/>
          </a:stretch>
        </p:blipFill>
        <p:spPr>
          <a:xfrm>
            <a:off x="1790700" y="4940300"/>
            <a:ext cx="3263900" cy="927100"/>
          </a:xfrm>
          <a:prstGeom prst="rect">
            <a:avLst/>
          </a:prstGeom>
          <a:noFill/>
          <a:ln w="9525">
            <a:noFill/>
          </a:ln>
        </p:spPr>
      </p:pic>
    </p:spTree>
  </p:cSld>
  <p:clrMapOvr>
    <a:masterClrMapping/>
  </p:clrMapOvr>
  <p:transition advClick="0" advTm="59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916014" y="3222649"/>
            <a:ext cx="1066800" cy="2133600"/>
          </a:xfrm>
          <a:prstGeom prst="ellipse">
            <a:avLst/>
          </a:prstGeom>
          <a:solidFill>
            <a:schemeClr val="accent1"/>
          </a:solidFill>
          <a:ln w="952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现场</a:t>
            </a:r>
          </a:p>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安全</a:t>
            </a:r>
          </a:p>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管理</a:t>
            </a:r>
          </a:p>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方法</a:t>
            </a:r>
          </a:p>
        </p:txBody>
      </p:sp>
      <p:sp>
        <p:nvSpPr>
          <p:cNvPr id="7171" name="Oval 3"/>
          <p:cNvSpPr>
            <a:spLocks noChangeArrowheads="1"/>
          </p:cNvSpPr>
          <p:nvPr/>
        </p:nvSpPr>
        <p:spPr bwMode="auto">
          <a:xfrm>
            <a:off x="2592414" y="1698649"/>
            <a:ext cx="2590800" cy="990600"/>
          </a:xfrm>
          <a:prstGeom prst="ellipse">
            <a:avLst/>
          </a:prstGeom>
          <a:solidFill>
            <a:schemeClr val="accent1"/>
          </a:solidFill>
          <a:ln w="952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提高工作有效性</a:t>
            </a:r>
          </a:p>
        </p:txBody>
      </p:sp>
      <p:sp>
        <p:nvSpPr>
          <p:cNvPr id="7172" name="Oval 4"/>
          <p:cNvSpPr>
            <a:spLocks noChangeArrowheads="1"/>
          </p:cNvSpPr>
          <p:nvPr/>
        </p:nvSpPr>
        <p:spPr bwMode="auto">
          <a:xfrm>
            <a:off x="2592414" y="2841649"/>
            <a:ext cx="2590800" cy="990600"/>
          </a:xfrm>
          <a:prstGeom prst="ellipse">
            <a:avLst/>
          </a:prstGeom>
          <a:solidFill>
            <a:schemeClr val="accent1"/>
          </a:solidFill>
          <a:ln w="952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提高危险识别力</a:t>
            </a:r>
          </a:p>
        </p:txBody>
      </p:sp>
      <p:sp>
        <p:nvSpPr>
          <p:cNvPr id="7173" name="Oval 5"/>
          <p:cNvSpPr>
            <a:spLocks noChangeArrowheads="1"/>
          </p:cNvSpPr>
          <p:nvPr/>
        </p:nvSpPr>
        <p:spPr bwMode="auto">
          <a:xfrm>
            <a:off x="2668614" y="4213249"/>
            <a:ext cx="2590800" cy="990600"/>
          </a:xfrm>
          <a:prstGeom prst="ellipse">
            <a:avLst/>
          </a:prstGeom>
          <a:solidFill>
            <a:schemeClr val="accent1"/>
          </a:solidFill>
          <a:ln w="952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使工作持续改进</a:t>
            </a:r>
          </a:p>
        </p:txBody>
      </p:sp>
      <p:sp>
        <p:nvSpPr>
          <p:cNvPr id="7174" name="Oval 6"/>
          <p:cNvSpPr>
            <a:spLocks noChangeArrowheads="1"/>
          </p:cNvSpPr>
          <p:nvPr/>
        </p:nvSpPr>
        <p:spPr bwMode="auto">
          <a:xfrm>
            <a:off x="2516214" y="5584849"/>
            <a:ext cx="2590800" cy="990600"/>
          </a:xfrm>
          <a:prstGeom prst="ellipse">
            <a:avLst/>
          </a:prstGeom>
          <a:solidFill>
            <a:schemeClr val="accent1"/>
          </a:solidFill>
          <a:ln w="9525">
            <a:noFill/>
            <a:round/>
          </a:ln>
          <a:effectLst/>
          <a:scene3d>
            <a:camera prst="orthographicFront"/>
            <a:lightRig rig="threePt" dir="t"/>
          </a:scene3d>
          <a:sp3d>
            <a:bevelT/>
          </a:sp3d>
        </p:spPr>
        <p:txBody>
          <a:bodyPr wrap="none" anchor="ctr"/>
          <a:lstStyle/>
          <a:p>
            <a:pPr algn="ctr" fontAlgn="auto">
              <a:spcBef>
                <a:spcPts val="0"/>
              </a:spcBef>
              <a:spcAft>
                <a:spcPts val="0"/>
              </a:spcAft>
              <a:defRPr/>
            </a:pPr>
            <a:r>
              <a:rPr kumimoji="1" lang="zh-CN" altLang="en-US" sz="2400" b="1">
                <a:solidFill>
                  <a:schemeClr val="bg1"/>
                </a:solidFill>
                <a:latin typeface="微软雅黑" pitchFamily="34" charset="-122"/>
                <a:ea typeface="微软雅黑" pitchFamily="34" charset="-122"/>
              </a:rPr>
              <a:t>提高工作规范性</a:t>
            </a:r>
          </a:p>
        </p:txBody>
      </p:sp>
      <p:sp>
        <p:nvSpPr>
          <p:cNvPr id="16400" name="Text Box 7"/>
          <p:cNvSpPr txBox="1">
            <a:spLocks noChangeArrowheads="1"/>
          </p:cNvSpPr>
          <p:nvPr/>
        </p:nvSpPr>
        <p:spPr bwMode="auto">
          <a:xfrm>
            <a:off x="6249988" y="1622425"/>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目标管理法</a:t>
            </a:r>
          </a:p>
        </p:txBody>
      </p:sp>
      <p:sp>
        <p:nvSpPr>
          <p:cNvPr id="16401" name="Text Box 8"/>
          <p:cNvSpPr txBox="1">
            <a:spLocks noChangeArrowheads="1"/>
          </p:cNvSpPr>
          <p:nvPr/>
        </p:nvSpPr>
        <p:spPr bwMode="auto">
          <a:xfrm>
            <a:off x="6249988" y="1981200"/>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动素分析法</a:t>
            </a:r>
          </a:p>
        </p:txBody>
      </p:sp>
      <p:sp>
        <p:nvSpPr>
          <p:cNvPr id="16402" name="Text Box 9"/>
          <p:cNvSpPr txBox="1">
            <a:spLocks noChangeArrowheads="1"/>
          </p:cNvSpPr>
          <p:nvPr/>
        </p:nvSpPr>
        <p:spPr bwMode="auto">
          <a:xfrm>
            <a:off x="6249988" y="2349500"/>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信息控制法</a:t>
            </a:r>
          </a:p>
        </p:txBody>
      </p:sp>
      <p:sp>
        <p:nvSpPr>
          <p:cNvPr id="16403" name="Text Box 10"/>
          <p:cNvSpPr txBox="1">
            <a:spLocks noChangeArrowheads="1"/>
          </p:cNvSpPr>
          <p:nvPr/>
        </p:nvSpPr>
        <p:spPr bwMode="auto">
          <a:xfrm>
            <a:off x="6249988" y="3036888"/>
            <a:ext cx="2057400" cy="360362"/>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危险预知法</a:t>
            </a:r>
          </a:p>
        </p:txBody>
      </p:sp>
      <p:sp>
        <p:nvSpPr>
          <p:cNvPr id="16404" name="Text Box 11"/>
          <p:cNvSpPr txBox="1">
            <a:spLocks noChangeArrowheads="1"/>
          </p:cNvSpPr>
          <p:nvPr/>
        </p:nvSpPr>
        <p:spPr bwMode="auto">
          <a:xfrm>
            <a:off x="6249988" y="3395663"/>
            <a:ext cx="2057400" cy="360362"/>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头脑风爆法</a:t>
            </a:r>
          </a:p>
        </p:txBody>
      </p:sp>
      <p:sp>
        <p:nvSpPr>
          <p:cNvPr id="16405" name="Text Box 12"/>
          <p:cNvSpPr txBox="1">
            <a:spLocks noChangeArrowheads="1"/>
          </p:cNvSpPr>
          <p:nvPr/>
        </p:nvSpPr>
        <p:spPr bwMode="auto">
          <a:xfrm>
            <a:off x="6262688" y="4462463"/>
            <a:ext cx="2057400" cy="360362"/>
          </a:xfrm>
          <a:prstGeom prst="rect">
            <a:avLst/>
          </a:prstGeom>
          <a:noFill/>
          <a:ln w="9525">
            <a:solidFill>
              <a:srgbClr val="FF3300"/>
            </a:solidFill>
            <a:miter lim="800000"/>
          </a:ln>
        </p:spPr>
        <p:txBody>
          <a:bodyPr/>
          <a:lstStyle/>
          <a:p>
            <a:pPr>
              <a:spcBef>
                <a:spcPct val="50000"/>
              </a:spcBef>
            </a:pPr>
            <a:r>
              <a:rPr kumimoji="1" lang="en-US" altLang="zh-CN" sz="2000" b="1">
                <a:solidFill>
                  <a:srgbClr val="0A17C2"/>
                </a:solidFill>
                <a:latin typeface="微软雅黑" pitchFamily="34" charset="-122"/>
                <a:ea typeface="微软雅黑" pitchFamily="34" charset="-122"/>
                <a:cs typeface="微软雅黑" pitchFamily="34" charset="-122"/>
              </a:rPr>
              <a:t>PDCA</a:t>
            </a:r>
            <a:r>
              <a:rPr kumimoji="1" lang="zh-CN" altLang="en-US" sz="2000" b="1">
                <a:solidFill>
                  <a:srgbClr val="0A17C2"/>
                </a:solidFill>
                <a:latin typeface="微软雅黑" pitchFamily="34" charset="-122"/>
                <a:ea typeface="微软雅黑" pitchFamily="34" charset="-122"/>
                <a:cs typeface="微软雅黑" pitchFamily="34" charset="-122"/>
              </a:rPr>
              <a:t>循环法</a:t>
            </a:r>
          </a:p>
        </p:txBody>
      </p:sp>
      <p:sp>
        <p:nvSpPr>
          <p:cNvPr id="16406" name="Text Box 13"/>
          <p:cNvSpPr txBox="1">
            <a:spLocks noChangeArrowheads="1"/>
          </p:cNvSpPr>
          <p:nvPr/>
        </p:nvSpPr>
        <p:spPr bwMode="auto">
          <a:xfrm>
            <a:off x="6300788" y="5356225"/>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定置管理法</a:t>
            </a:r>
          </a:p>
        </p:txBody>
      </p:sp>
      <p:sp>
        <p:nvSpPr>
          <p:cNvPr id="16407" name="Text Box 14"/>
          <p:cNvSpPr txBox="1">
            <a:spLocks noChangeArrowheads="1"/>
          </p:cNvSpPr>
          <p:nvPr/>
        </p:nvSpPr>
        <p:spPr bwMode="auto">
          <a:xfrm>
            <a:off x="6300788" y="5715000"/>
            <a:ext cx="2057400" cy="360363"/>
          </a:xfrm>
          <a:prstGeom prst="rect">
            <a:avLst/>
          </a:prstGeom>
          <a:noFill/>
          <a:ln w="9525">
            <a:solidFill>
              <a:srgbClr val="FF3300"/>
            </a:solidFill>
            <a:miter lim="800000"/>
          </a:ln>
        </p:spPr>
        <p:txBody>
          <a:bodyPr/>
          <a:lstStyle/>
          <a:p>
            <a:pPr>
              <a:spcBef>
                <a:spcPct val="50000"/>
              </a:spcBef>
            </a:pPr>
            <a:r>
              <a:rPr kumimoji="1" lang="en-US" altLang="zh-CN" sz="2000" b="1">
                <a:solidFill>
                  <a:srgbClr val="0A17C2"/>
                </a:solidFill>
                <a:latin typeface="微软雅黑" pitchFamily="34" charset="-122"/>
                <a:ea typeface="微软雅黑" pitchFamily="34" charset="-122"/>
                <a:cs typeface="微软雅黑" pitchFamily="34" charset="-122"/>
              </a:rPr>
              <a:t>5S</a:t>
            </a:r>
            <a:r>
              <a:rPr kumimoji="1" lang="zh-CN" altLang="en-US" sz="2000" b="1">
                <a:solidFill>
                  <a:srgbClr val="0A17C2"/>
                </a:solidFill>
                <a:latin typeface="微软雅黑" pitchFamily="34" charset="-122"/>
                <a:ea typeface="微软雅黑" pitchFamily="34" charset="-122"/>
                <a:cs typeface="微软雅黑" pitchFamily="34" charset="-122"/>
              </a:rPr>
              <a:t>管理法</a:t>
            </a:r>
          </a:p>
        </p:txBody>
      </p:sp>
      <p:sp>
        <p:nvSpPr>
          <p:cNvPr id="16408" name="Text Box 15"/>
          <p:cNvSpPr txBox="1">
            <a:spLocks noChangeArrowheads="1"/>
          </p:cNvSpPr>
          <p:nvPr/>
        </p:nvSpPr>
        <p:spPr bwMode="auto">
          <a:xfrm>
            <a:off x="6300788" y="6070600"/>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目视管理法</a:t>
            </a:r>
          </a:p>
        </p:txBody>
      </p:sp>
      <p:sp>
        <p:nvSpPr>
          <p:cNvPr id="16409" name="Text Box 16"/>
          <p:cNvSpPr txBox="1">
            <a:spLocks noChangeArrowheads="1"/>
          </p:cNvSpPr>
          <p:nvPr/>
        </p:nvSpPr>
        <p:spPr bwMode="auto">
          <a:xfrm>
            <a:off x="6300788" y="6426200"/>
            <a:ext cx="2057400" cy="360363"/>
          </a:xfrm>
          <a:prstGeom prst="rect">
            <a:avLst/>
          </a:prstGeom>
          <a:noFill/>
          <a:ln w="9525">
            <a:solidFill>
              <a:srgbClr val="FF3300"/>
            </a:solidFill>
            <a:miter lim="800000"/>
          </a:ln>
        </p:spPr>
        <p:txBody>
          <a:bodyPr/>
          <a:lstStyle/>
          <a:p>
            <a:pPr>
              <a:spcBef>
                <a:spcPct val="50000"/>
              </a:spcBef>
            </a:pPr>
            <a:r>
              <a:rPr kumimoji="1" lang="zh-CN" altLang="en-US" sz="2000" b="1">
                <a:solidFill>
                  <a:srgbClr val="0A17C2"/>
                </a:solidFill>
                <a:latin typeface="微软雅黑" pitchFamily="34" charset="-122"/>
                <a:ea typeface="微软雅黑" pitchFamily="34" charset="-122"/>
                <a:cs typeface="微软雅黑" pitchFamily="34" charset="-122"/>
              </a:rPr>
              <a:t>标准化管理法</a:t>
            </a:r>
          </a:p>
        </p:txBody>
      </p:sp>
      <p:sp>
        <p:nvSpPr>
          <p:cNvPr id="16410" name="AutoShape 17"/>
          <p:cNvSpPr>
            <a:spLocks noChangeArrowheads="1"/>
          </p:cNvSpPr>
          <p:nvPr/>
        </p:nvSpPr>
        <p:spPr bwMode="auto">
          <a:xfrm>
            <a:off x="5335588" y="2155825"/>
            <a:ext cx="762000" cy="228600"/>
          </a:xfrm>
          <a:prstGeom prst="rightArrow">
            <a:avLst>
              <a:gd name="adj1" fmla="val 50000"/>
              <a:gd name="adj2" fmla="val 83333"/>
            </a:avLst>
          </a:prstGeom>
          <a:solidFill>
            <a:schemeClr val="accent1"/>
          </a:solidFill>
          <a:ln w="9525">
            <a:solidFill>
              <a:srgbClr val="FF3300"/>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6411" name="AutoShape 18"/>
          <p:cNvSpPr>
            <a:spLocks noChangeArrowheads="1"/>
          </p:cNvSpPr>
          <p:nvPr/>
        </p:nvSpPr>
        <p:spPr bwMode="auto">
          <a:xfrm>
            <a:off x="5335588" y="3222625"/>
            <a:ext cx="762000" cy="228600"/>
          </a:xfrm>
          <a:prstGeom prst="rightArrow">
            <a:avLst>
              <a:gd name="adj1" fmla="val 50000"/>
              <a:gd name="adj2" fmla="val 83333"/>
            </a:avLst>
          </a:prstGeom>
          <a:solidFill>
            <a:schemeClr val="accent1"/>
          </a:solidFill>
          <a:ln w="9525">
            <a:solidFill>
              <a:srgbClr val="FF3300"/>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6412" name="AutoShape 19"/>
          <p:cNvSpPr>
            <a:spLocks noChangeArrowheads="1"/>
          </p:cNvSpPr>
          <p:nvPr/>
        </p:nvSpPr>
        <p:spPr bwMode="auto">
          <a:xfrm>
            <a:off x="5411788" y="4594225"/>
            <a:ext cx="762000" cy="228600"/>
          </a:xfrm>
          <a:prstGeom prst="rightArrow">
            <a:avLst>
              <a:gd name="adj1" fmla="val 50000"/>
              <a:gd name="adj2" fmla="val 83333"/>
            </a:avLst>
          </a:prstGeom>
          <a:solidFill>
            <a:schemeClr val="accent1"/>
          </a:solidFill>
          <a:ln w="9525">
            <a:solidFill>
              <a:srgbClr val="FF3300"/>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6413" name="AutoShape 20"/>
          <p:cNvSpPr>
            <a:spLocks noChangeArrowheads="1"/>
          </p:cNvSpPr>
          <p:nvPr/>
        </p:nvSpPr>
        <p:spPr bwMode="auto">
          <a:xfrm>
            <a:off x="5335588" y="5965825"/>
            <a:ext cx="762000" cy="228600"/>
          </a:xfrm>
          <a:prstGeom prst="rightArrow">
            <a:avLst>
              <a:gd name="adj1" fmla="val 50000"/>
              <a:gd name="adj2" fmla="val 83333"/>
            </a:avLst>
          </a:prstGeom>
          <a:solidFill>
            <a:schemeClr val="accent1"/>
          </a:solidFill>
          <a:ln w="9525">
            <a:solidFill>
              <a:srgbClr val="FF3300"/>
            </a:solidFill>
            <a:miter lim="800000"/>
          </a:ln>
        </p:spPr>
        <p:txBody>
          <a:bodyPr wrap="none" anchor="ctr"/>
          <a:lstStyle/>
          <a:p>
            <a:endParaRPr lang="zh-CN" altLang="en-US">
              <a:latin typeface="微软雅黑" pitchFamily="34" charset="-122"/>
              <a:ea typeface="微软雅黑" pitchFamily="34" charset="-122"/>
              <a:cs typeface="微软雅黑" pitchFamily="34" charset="-122"/>
            </a:endParaRPr>
          </a:p>
        </p:txBody>
      </p:sp>
      <p:sp>
        <p:nvSpPr>
          <p:cNvPr id="16414" name="Line 21"/>
          <p:cNvSpPr>
            <a:spLocks noChangeShapeType="1"/>
          </p:cNvSpPr>
          <p:nvPr/>
        </p:nvSpPr>
        <p:spPr bwMode="auto">
          <a:xfrm flipV="1">
            <a:off x="1982788" y="2536825"/>
            <a:ext cx="762000" cy="762000"/>
          </a:xfrm>
          <a:prstGeom prst="line">
            <a:avLst/>
          </a:prstGeom>
          <a:noFill/>
          <a:ln w="28575">
            <a:solidFill>
              <a:srgbClr val="FF3300"/>
            </a:solidFill>
            <a:round/>
            <a:tailEnd type="triangle" w="med" len="med"/>
          </a:ln>
        </p:spPr>
        <p:txBody>
          <a:bodyPr wrap="none"/>
          <a:lstStyle/>
          <a:p>
            <a:endParaRPr lang="zh-CN" altLang="en-US"/>
          </a:p>
        </p:txBody>
      </p:sp>
      <p:sp>
        <p:nvSpPr>
          <p:cNvPr id="16415" name="Line 22"/>
          <p:cNvSpPr>
            <a:spLocks noChangeShapeType="1"/>
          </p:cNvSpPr>
          <p:nvPr/>
        </p:nvSpPr>
        <p:spPr bwMode="auto">
          <a:xfrm>
            <a:off x="1906588" y="5280025"/>
            <a:ext cx="762000" cy="457200"/>
          </a:xfrm>
          <a:prstGeom prst="line">
            <a:avLst/>
          </a:prstGeom>
          <a:noFill/>
          <a:ln w="28575">
            <a:solidFill>
              <a:srgbClr val="FF3300"/>
            </a:solidFill>
            <a:round/>
            <a:tailEnd type="triangle" w="med" len="med"/>
          </a:ln>
        </p:spPr>
        <p:txBody>
          <a:bodyPr wrap="none"/>
          <a:lstStyle/>
          <a:p>
            <a:endParaRPr lang="zh-CN" altLang="en-US"/>
          </a:p>
        </p:txBody>
      </p:sp>
      <p:sp>
        <p:nvSpPr>
          <p:cNvPr id="16416" name="Line 23"/>
          <p:cNvSpPr>
            <a:spLocks noChangeShapeType="1"/>
          </p:cNvSpPr>
          <p:nvPr/>
        </p:nvSpPr>
        <p:spPr bwMode="auto">
          <a:xfrm flipV="1">
            <a:off x="2058988" y="3679825"/>
            <a:ext cx="685800" cy="457200"/>
          </a:xfrm>
          <a:prstGeom prst="line">
            <a:avLst/>
          </a:prstGeom>
          <a:noFill/>
          <a:ln w="28575">
            <a:solidFill>
              <a:srgbClr val="FF3300"/>
            </a:solidFill>
            <a:round/>
            <a:tailEnd type="triangle" w="med" len="med"/>
          </a:ln>
        </p:spPr>
        <p:txBody>
          <a:bodyPr wrap="none"/>
          <a:lstStyle/>
          <a:p>
            <a:endParaRPr lang="zh-CN" altLang="en-US"/>
          </a:p>
        </p:txBody>
      </p:sp>
      <p:sp>
        <p:nvSpPr>
          <p:cNvPr id="16417" name="Line 24"/>
          <p:cNvSpPr>
            <a:spLocks noChangeShapeType="1"/>
          </p:cNvSpPr>
          <p:nvPr/>
        </p:nvSpPr>
        <p:spPr bwMode="auto">
          <a:xfrm>
            <a:off x="2058988" y="4441825"/>
            <a:ext cx="533400" cy="228600"/>
          </a:xfrm>
          <a:prstGeom prst="line">
            <a:avLst/>
          </a:prstGeom>
          <a:noFill/>
          <a:ln w="28575">
            <a:solidFill>
              <a:srgbClr val="FF3300"/>
            </a:solidFill>
            <a:round/>
            <a:tailEnd type="triangle" w="med" len="med"/>
          </a:ln>
        </p:spPr>
        <p:txBody>
          <a:bodyPr wrap="none"/>
          <a:lstStyle/>
          <a:p>
            <a:endParaRPr lang="zh-CN" altLang="en-US"/>
          </a:p>
        </p:txBody>
      </p:sp>
      <p:sp>
        <p:nvSpPr>
          <p:cNvPr id="1641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a:solidFill>
                  <a:srgbClr val="C00000"/>
                </a:solidFill>
                <a:latin typeface="微软雅黑" pitchFamily="34" charset="-122"/>
                <a:ea typeface="微软雅黑" pitchFamily="34" charset="-122"/>
                <a:cs typeface="微软雅黑" pitchFamily="34" charset="-122"/>
              </a:rPr>
              <a:t>1</a:t>
            </a:r>
            <a:r>
              <a:rPr lang="zh-CN" altLang="en-US" sz="2800" b="1">
                <a:solidFill>
                  <a:srgbClr val="C00000"/>
                </a:solidFill>
                <a:latin typeface="微软雅黑" pitchFamily="34" charset="-122"/>
                <a:ea typeface="微软雅黑" pitchFamily="34" charset="-122"/>
                <a:cs typeface="微软雅黑" pitchFamily="34" charset="-122"/>
              </a:rPr>
              <a:t>、现场安全管理概述</a:t>
            </a:r>
          </a:p>
        </p:txBody>
      </p:sp>
      <p:sp>
        <p:nvSpPr>
          <p:cNvPr id="27" name="AutoShape 11"/>
          <p:cNvSpPr>
            <a:spLocks noChangeArrowheads="1"/>
          </p:cNvSpPr>
          <p:nvPr/>
        </p:nvSpPr>
        <p:spPr bwMode="auto">
          <a:xfrm>
            <a:off x="3428992"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管理要素</a:t>
            </a:r>
            <a:endParaRPr lang="zh-CN" altLang="zh-CN" sz="1600" b="1" dirty="0">
              <a:solidFill>
                <a:schemeClr val="bg1"/>
              </a:solidFill>
              <a:latin typeface="微软雅黑" pitchFamily="34" charset="-122"/>
              <a:ea typeface="微软雅黑" pitchFamily="34" charset="-122"/>
            </a:endParaRPr>
          </a:p>
        </p:txBody>
      </p:sp>
      <p:sp>
        <p:nvSpPr>
          <p:cNvPr id="28" name="AutoShape 11"/>
          <p:cNvSpPr>
            <a:spLocks noChangeArrowheads="1"/>
          </p:cNvSpPr>
          <p:nvPr/>
        </p:nvSpPr>
        <p:spPr bwMode="auto">
          <a:xfrm>
            <a:off x="2428860" y="1142984"/>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管理方法</a:t>
            </a:r>
            <a:endParaRPr lang="zh-CN" altLang="zh-CN" sz="1600" b="1" dirty="0">
              <a:solidFill>
                <a:schemeClr val="bg1"/>
              </a:solidFill>
              <a:latin typeface="微软雅黑" pitchFamily="34" charset="-122"/>
              <a:ea typeface="微软雅黑" pitchFamily="34" charset="-122"/>
            </a:endParaRPr>
          </a:p>
        </p:txBody>
      </p:sp>
      <p:sp>
        <p:nvSpPr>
          <p:cNvPr id="29" name="AutoShape 11"/>
          <p:cNvSpPr>
            <a:spLocks noChangeArrowheads="1"/>
          </p:cNvSpPr>
          <p:nvPr/>
        </p:nvSpPr>
        <p:spPr bwMode="auto">
          <a:xfrm>
            <a:off x="1386407" y="114355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管理内容</a:t>
            </a:r>
            <a:endParaRPr lang="zh-CN" altLang="zh-CN" sz="1600" b="1" dirty="0">
              <a:solidFill>
                <a:schemeClr val="bg1"/>
              </a:solidFill>
              <a:latin typeface="微软雅黑" pitchFamily="34" charset="-122"/>
              <a:ea typeface="微软雅黑" pitchFamily="34" charset="-122"/>
            </a:endParaRPr>
          </a:p>
        </p:txBody>
      </p:sp>
      <p:sp>
        <p:nvSpPr>
          <p:cNvPr id="30" name="AutoShape 11"/>
          <p:cNvSpPr>
            <a:spLocks noChangeArrowheads="1"/>
          </p:cNvSpPr>
          <p:nvPr/>
        </p:nvSpPr>
        <p:spPr bwMode="auto">
          <a:xfrm>
            <a:off x="285720" y="114355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管理目的</a:t>
            </a:r>
            <a:endParaRPr lang="zh-CN" altLang="zh-CN" sz="1600" b="1" dirty="0">
              <a:solidFill>
                <a:schemeClr val="bg1"/>
              </a:solidFill>
              <a:latin typeface="微软雅黑" pitchFamily="34" charset="-122"/>
              <a:ea typeface="微软雅黑" pitchFamily="34" charset="-122"/>
            </a:endParaRPr>
          </a:p>
        </p:txBody>
      </p:sp>
      <p:sp>
        <p:nvSpPr>
          <p:cNvPr id="3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5</a:t>
            </a:fld>
            <a:endParaRPr lang="zh-CN" altLang="en-US" dirty="0"/>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标题 1"/>
          <p:cNvSpPr txBox="1"/>
          <p:nvPr/>
        </p:nvSpPr>
        <p:spPr bwMode="auto">
          <a:xfrm>
            <a:off x="285750" y="285750"/>
            <a:ext cx="6572250" cy="928688"/>
          </a:xfrm>
          <a:prstGeom prst="rect">
            <a:avLst/>
          </a:prstGeom>
          <a:noFill/>
          <a:ln w="9525">
            <a:noFill/>
            <a:miter lim="800000"/>
          </a:ln>
        </p:spPr>
        <p:txBody>
          <a:bodyPr anchor="ctr"/>
          <a:lstStyle/>
          <a:p>
            <a:pPr algn="ctr" eaLnBrk="0" hangingPunct="0"/>
            <a:r>
              <a:rPr lang="zh-CN" altLang="en-US" sz="2800" b="1" dirty="0">
                <a:solidFill>
                  <a:srgbClr val="C00000"/>
                </a:solidFill>
                <a:latin typeface="微软雅黑" pitchFamily="34" charset="-122"/>
                <a:ea typeface="微软雅黑" pitchFamily="34" charset="-122"/>
                <a:cs typeface="微软雅黑" pitchFamily="34" charset="-122"/>
              </a:rPr>
              <a:t>主  要  内  容</a:t>
            </a:r>
          </a:p>
        </p:txBody>
      </p:sp>
      <p:sp>
        <p:nvSpPr>
          <p:cNvPr id="61" name="灯片编号占位符 1"/>
          <p:cNvSpPr>
            <a:spLocks noGrp="1"/>
          </p:cNvSpPr>
          <p:nvPr>
            <p:ph type="sldNum" sz="quarter" idx="10"/>
          </p:nvPr>
        </p:nvSpPr>
        <p:spPr/>
        <p:txBody>
          <a:bodyPr/>
          <a:lstStyle/>
          <a:p>
            <a:pPr>
              <a:defRPr/>
            </a:pPr>
            <a:fld id="{27D37E7D-8BA8-465E-9C48-0046175F2987}" type="slidenum">
              <a:rPr lang="zh-CN" altLang="en-US" smtClean="0"/>
              <a:t>50</a:t>
            </a:fld>
            <a:endParaRPr lang="zh-CN" altLang="en-US" dirty="0"/>
          </a:p>
        </p:txBody>
      </p:sp>
      <p:grpSp>
        <p:nvGrpSpPr>
          <p:cNvPr id="36" name="组合 35"/>
          <p:cNvGrpSpPr/>
          <p:nvPr/>
        </p:nvGrpSpPr>
        <p:grpSpPr>
          <a:xfrm>
            <a:off x="712596" y="1412776"/>
            <a:ext cx="7717029" cy="4774828"/>
            <a:chOff x="712596" y="1412776"/>
            <a:chExt cx="7717029" cy="4774828"/>
          </a:xfrm>
        </p:grpSpPr>
        <p:grpSp>
          <p:nvGrpSpPr>
            <p:cNvPr id="37" name="Group 31"/>
            <p:cNvGrpSpPr/>
            <p:nvPr/>
          </p:nvGrpSpPr>
          <p:grpSpPr bwMode="auto">
            <a:xfrm>
              <a:off x="714375" y="1412776"/>
              <a:ext cx="7715251" cy="814388"/>
              <a:chOff x="1152" y="1104"/>
              <a:chExt cx="3408" cy="419"/>
            </a:xfrm>
          </p:grpSpPr>
          <p:grpSp>
            <p:nvGrpSpPr>
              <p:cNvPr id="71" name="Group 3"/>
              <p:cNvGrpSpPr/>
              <p:nvPr/>
            </p:nvGrpSpPr>
            <p:grpSpPr bwMode="auto">
              <a:xfrm>
                <a:off x="1152" y="1104"/>
                <a:ext cx="480" cy="419"/>
                <a:chOff x="1110" y="2656"/>
                <a:chExt cx="1549" cy="1351"/>
              </a:xfrm>
            </p:grpSpPr>
            <p:sp>
              <p:nvSpPr>
                <p:cNvPr id="7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7"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2"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3" name="Text Box 12"/>
              <p:cNvSpPr txBox="1">
                <a:spLocks noChangeArrowheads="1"/>
              </p:cNvSpPr>
              <p:nvPr/>
            </p:nvSpPr>
            <p:spPr bwMode="auto">
              <a:xfrm>
                <a:off x="1836" y="1183"/>
                <a:ext cx="2156" cy="243"/>
              </a:xfrm>
              <a:prstGeom prst="rect">
                <a:avLst/>
              </a:prstGeom>
              <a:noFill/>
              <a:ln w="9525" algn="ctr">
                <a:noFill/>
                <a:miter lim="800000"/>
              </a:ln>
            </p:spPr>
            <p:txBody>
              <a:bodyPr>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rPr>
                  <a:t>现场安全管理概述</a:t>
                </a:r>
              </a:p>
            </p:txBody>
          </p:sp>
          <p:sp>
            <p:nvSpPr>
              <p:cNvPr id="74"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一</a:t>
                </a:r>
                <a:endParaRPr lang="en-US" altLang="zh-CN" sz="2400" b="1">
                  <a:solidFill>
                    <a:schemeClr val="bg1"/>
                  </a:solidFill>
                  <a:latin typeface="微软雅黑" pitchFamily="34" charset="-122"/>
                  <a:ea typeface="微软雅黑" pitchFamily="34" charset="-122"/>
                  <a:cs typeface="微软雅黑" pitchFamily="34" charset="-122"/>
                </a:endParaRPr>
              </a:p>
            </p:txBody>
          </p:sp>
        </p:grpSp>
        <p:grpSp>
          <p:nvGrpSpPr>
            <p:cNvPr id="38" name="Group 7"/>
            <p:cNvGrpSpPr/>
            <p:nvPr/>
          </p:nvGrpSpPr>
          <p:grpSpPr bwMode="auto">
            <a:xfrm>
              <a:off x="714375" y="2420888"/>
              <a:ext cx="1086655" cy="813770"/>
              <a:chOff x="3174" y="2656"/>
              <a:chExt cx="1549" cy="1351"/>
            </a:xfrm>
          </p:grpSpPr>
          <p:sp>
            <p:nvSpPr>
              <p:cNvPr id="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0"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1" name="Text Box 15"/>
            <p:cNvSpPr txBox="1">
              <a:spLocks noChangeArrowheads="1"/>
            </p:cNvSpPr>
            <p:nvPr/>
          </p:nvSpPr>
          <p:spPr bwMode="auto">
            <a:xfrm>
              <a:off x="2285497" y="3528490"/>
              <a:ext cx="3878000" cy="462237"/>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latin typeface="微软雅黑" pitchFamily="34" charset="-122"/>
                  <a:ea typeface="微软雅黑" pitchFamily="34" charset="-122"/>
                  <a:cs typeface="微软雅黑" pitchFamily="34" charset="-122"/>
                </a:rPr>
                <a:t>常见危险作业安全管理技术</a:t>
              </a:r>
            </a:p>
          </p:txBody>
        </p:sp>
        <p:sp>
          <p:nvSpPr>
            <p:cNvPr id="42"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二</a:t>
              </a:r>
              <a:endParaRPr lang="en-US" altLang="zh-CN" sz="2400" b="1">
                <a:solidFill>
                  <a:schemeClr val="bg1"/>
                </a:solidFill>
                <a:latin typeface="微软雅黑" pitchFamily="34" charset="-122"/>
                <a:ea typeface="微软雅黑" pitchFamily="34" charset="-122"/>
                <a:cs typeface="微软雅黑" pitchFamily="34" charset="-122"/>
              </a:endParaRPr>
            </a:p>
          </p:txBody>
        </p:sp>
        <p:sp>
          <p:nvSpPr>
            <p:cNvPr id="43"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45"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46"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4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8" name="Text Box 26"/>
            <p:cNvSpPr txBox="1">
              <a:spLocks noChangeArrowheads="1"/>
            </p:cNvSpPr>
            <p:nvPr/>
          </p:nvSpPr>
          <p:spPr bwMode="auto">
            <a:xfrm>
              <a:off x="2285497" y="2519313"/>
              <a:ext cx="3262229" cy="462368"/>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现场安全管理主要方法</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49"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三</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0" name="Group 17"/>
            <p:cNvGrpSpPr/>
            <p:nvPr/>
          </p:nvGrpSpPr>
          <p:grpSpPr bwMode="auto">
            <a:xfrm>
              <a:off x="714375" y="4414812"/>
              <a:ext cx="1086655" cy="814388"/>
              <a:chOff x="1110" y="2656"/>
              <a:chExt cx="1549" cy="1351"/>
            </a:xfrm>
          </p:grpSpPr>
          <p:sp>
            <p:nvSpPr>
              <p:cNvPr id="6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7"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1"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3" name="Text Box 26"/>
            <p:cNvSpPr txBox="1">
              <a:spLocks noChangeArrowheads="1"/>
            </p:cNvSpPr>
            <p:nvPr/>
          </p:nvSpPr>
          <p:spPr bwMode="auto">
            <a:xfrm>
              <a:off x="2285497" y="4511994"/>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承包商安全管理要点</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4"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四</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5" name="Group 17"/>
            <p:cNvGrpSpPr/>
            <p:nvPr/>
          </p:nvGrpSpPr>
          <p:grpSpPr bwMode="auto">
            <a:xfrm>
              <a:off x="712596" y="5373216"/>
              <a:ext cx="1086655" cy="814388"/>
              <a:chOff x="1110" y="2656"/>
              <a:chExt cx="1549" cy="1351"/>
            </a:xfrm>
          </p:grpSpPr>
          <p:sp>
            <p:nvSpPr>
              <p:cNvPr id="6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4" name="AutoShape 20"/>
              <p:cNvSpPr>
                <a:spLocks noChangeArrowheads="1"/>
              </p:cNvSpPr>
              <p:nvPr/>
            </p:nvSpPr>
            <p:spPr bwMode="gray">
              <a:xfrm>
                <a:off x="1201" y="2735"/>
                <a:ext cx="1365" cy="1169"/>
              </a:xfrm>
              <a:prstGeom prst="hexagon">
                <a:avLst>
                  <a:gd name="adj" fmla="val 28896"/>
                  <a:gd name="vf" fmla="val 115470"/>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7" name="Line 25"/>
            <p:cNvSpPr>
              <a:spLocks noChangeShapeType="1"/>
            </p:cNvSpPr>
            <p:nvPr/>
          </p:nvSpPr>
          <p:spPr bwMode="auto">
            <a:xfrm>
              <a:off x="1581920" y="6119576"/>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8" name="Text Box 26"/>
            <p:cNvSpPr txBox="1">
              <a:spLocks noChangeArrowheads="1"/>
            </p:cNvSpPr>
            <p:nvPr/>
          </p:nvSpPr>
          <p:spPr bwMode="auto">
            <a:xfrm>
              <a:off x="2283718" y="5470398"/>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松下公司现场安全管理实践</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9" name="Text Box 27"/>
            <p:cNvSpPr txBox="1">
              <a:spLocks noChangeArrowheads="1"/>
            </p:cNvSpPr>
            <p:nvPr/>
          </p:nvSpPr>
          <p:spPr bwMode="gray">
            <a:xfrm>
              <a:off x="971600" y="5517046"/>
              <a:ext cx="543029" cy="461665"/>
            </a:xfrm>
            <a:prstGeom prst="rect">
              <a:avLst/>
            </a:prstGeom>
            <a:noFill/>
            <a:ln w="9525" algn="ctr">
              <a:noFill/>
              <a:miter lim="800000"/>
            </a:ln>
          </p:spPr>
          <p:txBody>
            <a:bodyPr wrap="square">
              <a:spAutoFit/>
            </a:bodyPr>
            <a:lstStyle/>
            <a:p>
              <a:pPr algn="ctr" eaLnBrk="0" hangingPunct="0"/>
              <a:r>
                <a:rPr lang="zh-CN" altLang="en-US" sz="2400" b="1" dirty="0">
                  <a:solidFill>
                    <a:schemeClr val="bg1"/>
                  </a:solidFill>
                  <a:latin typeface="微软雅黑" pitchFamily="34" charset="-122"/>
                  <a:ea typeface="微软雅黑" pitchFamily="34" charset="-122"/>
                  <a:cs typeface="微软雅黑" pitchFamily="34" charset="-122"/>
                </a:rPr>
                <a:t>五</a:t>
              </a:r>
              <a:endParaRPr lang="en-US" altLang="zh-CN" sz="2400" b="1" dirty="0">
                <a:solidFill>
                  <a:schemeClr val="bg1"/>
                </a:solidFill>
                <a:latin typeface="微软雅黑" pitchFamily="34" charset="-122"/>
                <a:ea typeface="微软雅黑" pitchFamily="34" charset="-122"/>
                <a:cs typeface="微软雅黑" pitchFamily="34" charset="-122"/>
              </a:endParaRPr>
            </a:p>
          </p:txBody>
        </p:sp>
      </p:gr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srcRect l="10683" t="23508" r="10069" b="2274"/>
          <a:stretch>
            <a:fillRect/>
          </a:stretch>
        </p:blipFill>
        <p:spPr bwMode="auto">
          <a:xfrm>
            <a:off x="4716463" y="1125538"/>
            <a:ext cx="4427537" cy="3021012"/>
          </a:xfrm>
          <a:prstGeom prst="rect">
            <a:avLst/>
          </a:prstGeom>
          <a:noFill/>
          <a:ln w="9525">
            <a:noFill/>
            <a:miter lim="800000"/>
            <a:headEnd/>
            <a:tailEnd/>
          </a:ln>
        </p:spPr>
      </p:pic>
      <p:sp>
        <p:nvSpPr>
          <p:cNvPr id="18" name="内容占位符 2"/>
          <p:cNvSpPr/>
          <p:nvPr/>
        </p:nvSpPr>
        <p:spPr bwMode="auto">
          <a:xfrm>
            <a:off x="323850" y="1340768"/>
            <a:ext cx="5543550" cy="442912"/>
          </a:xfrm>
          <a:prstGeom prst="rect">
            <a:avLst/>
          </a:prstGeom>
          <a:noFill/>
          <a:ln w="9525">
            <a:noFill/>
            <a:miter lim="800000"/>
          </a:ln>
        </p:spPr>
        <p:txBody>
          <a:bodyPr/>
          <a:lstStyle/>
          <a:p>
            <a:pPr marL="268605" indent="-268605">
              <a:lnSpc>
                <a:spcPct val="150000"/>
              </a:lnSpc>
              <a:spcBef>
                <a:spcPct val="20000"/>
              </a:spcBef>
              <a:buClr>
                <a:srgbClr val="C00000"/>
              </a:buClr>
              <a:buSzPct val="65000"/>
              <a:buFont typeface="Wingdings" charset="2"/>
              <a:buNone/>
            </a:pPr>
            <a:r>
              <a:rPr lang="zh-CN" altLang="en-US" sz="1800" b="1" dirty="0">
                <a:solidFill>
                  <a:srgbClr val="FF0000"/>
                </a:solidFill>
                <a:latin typeface="微软雅黑" pitchFamily="34" charset="-122"/>
                <a:ea typeface="微软雅黑" pitchFamily="34" charset="-122"/>
                <a:cs typeface="Times New Roman" pitchFamily="18" charset="0"/>
              </a:rPr>
              <a:t>益海粮油新疆阿克苏粮油公司油罐爆炸</a:t>
            </a:r>
          </a:p>
        </p:txBody>
      </p:sp>
      <p:sp>
        <p:nvSpPr>
          <p:cNvPr id="19" name="矩形 15"/>
          <p:cNvSpPr>
            <a:spLocks noChangeArrowheads="1"/>
          </p:cNvSpPr>
          <p:nvPr/>
        </p:nvSpPr>
        <p:spPr bwMode="auto">
          <a:xfrm>
            <a:off x="395288" y="1855118"/>
            <a:ext cx="4321175" cy="1743075"/>
          </a:xfrm>
          <a:prstGeom prst="rect">
            <a:avLst/>
          </a:prstGeom>
          <a:noFill/>
          <a:ln w="9525">
            <a:noFill/>
            <a:miter lim="800000"/>
          </a:ln>
        </p:spPr>
        <p:txBody>
          <a:bodyPr>
            <a:spAutoFit/>
          </a:bodyPr>
          <a:lstStyle/>
          <a:p>
            <a:pPr>
              <a:lnSpc>
                <a:spcPct val="150000"/>
              </a:lnSpc>
              <a:buClr>
                <a:srgbClr val="0070C0"/>
              </a:buClr>
              <a:buFont typeface="Wingdings" charset="2"/>
              <a:buChar char="n"/>
            </a:pPr>
            <a:r>
              <a:rPr lang="en-US" altLang="zh-CN" sz="1800" dirty="0">
                <a:latin typeface="微软雅黑" pitchFamily="34" charset="-122"/>
                <a:ea typeface="微软雅黑" pitchFamily="34" charset="-122"/>
              </a:rPr>
              <a:t>2010</a:t>
            </a:r>
            <a:r>
              <a:rPr lang="zh-CN" altLang="en-US" sz="1800" dirty="0">
                <a:latin typeface="微软雅黑" pitchFamily="34" charset="-122"/>
                <a:ea typeface="微软雅黑" pitchFamily="34" charset="-122"/>
              </a:rPr>
              <a:t>年</a:t>
            </a:r>
            <a:r>
              <a:rPr lang="en-US" altLang="zh-CN" sz="1800" dirty="0">
                <a:latin typeface="微软雅黑" pitchFamily="34" charset="-122"/>
                <a:ea typeface="微软雅黑" pitchFamily="34" charset="-122"/>
              </a:rPr>
              <a:t>3</a:t>
            </a:r>
            <a:r>
              <a:rPr lang="zh-CN" altLang="en-US" sz="1800" dirty="0">
                <a:latin typeface="微软雅黑" pitchFamily="34" charset="-122"/>
                <a:ea typeface="微软雅黑" pitchFamily="34" charset="-122"/>
              </a:rPr>
              <a:t>月</a:t>
            </a:r>
            <a:r>
              <a:rPr lang="en-US" altLang="zh-CN" sz="1800" dirty="0">
                <a:latin typeface="微软雅黑" pitchFamily="34" charset="-122"/>
                <a:ea typeface="微软雅黑" pitchFamily="34" charset="-122"/>
              </a:rPr>
              <a:t>26</a:t>
            </a:r>
            <a:r>
              <a:rPr lang="zh-CN" altLang="en-US" sz="1800" dirty="0">
                <a:latin typeface="微软雅黑" pitchFamily="34" charset="-122"/>
                <a:ea typeface="微软雅黑" pitchFamily="34" charset="-122"/>
              </a:rPr>
              <a:t>日</a:t>
            </a:r>
            <a:endParaRPr lang="en-US" altLang="zh-CN" sz="1800" dirty="0">
              <a:latin typeface="微软雅黑" pitchFamily="34" charset="-122"/>
              <a:ea typeface="微软雅黑" pitchFamily="34" charset="-122"/>
            </a:endParaRPr>
          </a:p>
          <a:p>
            <a:pPr>
              <a:lnSpc>
                <a:spcPct val="150000"/>
              </a:lnSpc>
              <a:buClr>
                <a:srgbClr val="0070C0"/>
              </a:buClr>
              <a:buFont typeface="Wingdings" charset="2"/>
              <a:buChar char="n"/>
            </a:pPr>
            <a:r>
              <a:rPr lang="zh-CN" altLang="en-US" sz="1800" dirty="0">
                <a:latin typeface="微软雅黑" pitchFamily="34" charset="-122"/>
                <a:ea typeface="微软雅黑" pitchFamily="34" charset="-122"/>
              </a:rPr>
              <a:t>酸化油车间油罐爆炸</a:t>
            </a:r>
            <a:endParaRPr lang="en-US" altLang="zh-CN" sz="1800" dirty="0">
              <a:latin typeface="微软雅黑" pitchFamily="34" charset="-122"/>
              <a:ea typeface="微软雅黑" pitchFamily="34" charset="-122"/>
            </a:endParaRPr>
          </a:p>
          <a:p>
            <a:pPr>
              <a:lnSpc>
                <a:spcPct val="150000"/>
              </a:lnSpc>
              <a:buClr>
                <a:srgbClr val="0070C0"/>
              </a:buClr>
              <a:buFont typeface="Wingdings" charset="2"/>
              <a:buChar char="n"/>
            </a:pPr>
            <a:r>
              <a:rPr lang="en-US" altLang="zh-CN" sz="1800" dirty="0">
                <a:latin typeface="微软雅黑" pitchFamily="34" charset="-122"/>
                <a:ea typeface="微软雅黑" pitchFamily="34" charset="-122"/>
              </a:rPr>
              <a:t>3</a:t>
            </a:r>
            <a:r>
              <a:rPr lang="zh-CN" altLang="en-US" sz="1800" dirty="0">
                <a:latin typeface="微软雅黑" pitchFamily="34" charset="-122"/>
                <a:ea typeface="微软雅黑" pitchFamily="34" charset="-122"/>
              </a:rPr>
              <a:t>人死亡，其中一人炸飞</a:t>
            </a:r>
            <a:r>
              <a:rPr lang="en-US" altLang="zh-CN" sz="1800" dirty="0">
                <a:latin typeface="微软雅黑" pitchFamily="34" charset="-122"/>
                <a:ea typeface="微软雅黑" pitchFamily="34" charset="-122"/>
              </a:rPr>
              <a:t>100</a:t>
            </a:r>
            <a:r>
              <a:rPr lang="zh-CN" altLang="en-US" sz="1800" dirty="0">
                <a:latin typeface="微软雅黑" pitchFamily="34" charset="-122"/>
                <a:ea typeface="微软雅黑" pitchFamily="34" charset="-122"/>
              </a:rPr>
              <a:t>米远</a:t>
            </a:r>
            <a:endParaRPr lang="en-US" altLang="zh-CN" sz="1800" dirty="0">
              <a:latin typeface="微软雅黑" pitchFamily="34" charset="-122"/>
              <a:ea typeface="微软雅黑" pitchFamily="34" charset="-122"/>
            </a:endParaRPr>
          </a:p>
          <a:p>
            <a:pPr>
              <a:lnSpc>
                <a:spcPct val="150000"/>
              </a:lnSpc>
              <a:buClr>
                <a:srgbClr val="0070C0"/>
              </a:buClr>
              <a:buFont typeface="Wingdings" charset="2"/>
              <a:buChar char="n"/>
            </a:pPr>
            <a:r>
              <a:rPr lang="zh-CN" altLang="en-US" sz="1800" dirty="0">
                <a:solidFill>
                  <a:srgbClr val="FF0000"/>
                </a:solidFill>
                <a:latin typeface="微软雅黑" pitchFamily="34" charset="-122"/>
                <a:ea typeface="微软雅黑" pitchFamily="34" charset="-122"/>
              </a:rPr>
              <a:t>动火作业</a:t>
            </a:r>
            <a:r>
              <a:rPr lang="zh-CN" altLang="en-US" sz="1800" dirty="0">
                <a:latin typeface="微软雅黑" pitchFamily="34" charset="-122"/>
                <a:ea typeface="微软雅黑" pitchFamily="34" charset="-122"/>
              </a:rPr>
              <a:t>引爆挥发性气体爆炸</a:t>
            </a:r>
          </a:p>
        </p:txBody>
      </p:sp>
      <p:pic>
        <p:nvPicPr>
          <p:cNvPr id="20" name="Picture 3"/>
          <p:cNvPicPr>
            <a:picLocks noChangeAspect="1" noChangeArrowheads="1"/>
          </p:cNvPicPr>
          <p:nvPr/>
        </p:nvPicPr>
        <p:blipFill>
          <a:blip r:embed="rId4"/>
          <a:srcRect l="5478" t="3989" r="4132" b="14227"/>
          <a:stretch>
            <a:fillRect/>
          </a:stretch>
        </p:blipFill>
        <p:spPr bwMode="auto">
          <a:xfrm>
            <a:off x="4667250" y="4076700"/>
            <a:ext cx="4476750" cy="2781300"/>
          </a:xfrm>
          <a:prstGeom prst="rect">
            <a:avLst/>
          </a:prstGeom>
          <a:noFill/>
          <a:ln w="9525">
            <a:noFill/>
            <a:miter lim="800000"/>
            <a:headEnd/>
            <a:tailEnd/>
          </a:ln>
        </p:spPr>
      </p:pic>
      <p:pic>
        <p:nvPicPr>
          <p:cNvPr id="21" name="Picture 4"/>
          <p:cNvPicPr>
            <a:picLocks noChangeAspect="1" noChangeArrowheads="1"/>
          </p:cNvPicPr>
          <p:nvPr/>
        </p:nvPicPr>
        <p:blipFill>
          <a:blip r:embed="rId5"/>
          <a:srcRect/>
          <a:stretch>
            <a:fillRect/>
          </a:stretch>
        </p:blipFill>
        <p:spPr bwMode="auto">
          <a:xfrm>
            <a:off x="-6476" y="4005064"/>
            <a:ext cx="4362452" cy="2852936"/>
          </a:xfrm>
          <a:prstGeom prst="rect">
            <a:avLst/>
          </a:prstGeom>
          <a:noFill/>
          <a:ln w="9525">
            <a:noFill/>
            <a:miter lim="800000"/>
            <a:headEnd/>
            <a:tailEnd/>
          </a:ln>
        </p:spPr>
      </p:pic>
      <p:sp>
        <p:nvSpPr>
          <p:cNvPr id="2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、案例启示</a:t>
            </a: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0D7DD6B5-1792-43F1-BF75-698710D0EE20}" type="slidenum">
              <a:rPr lang="zh-CN" altLang="en-US" smtClean="0"/>
              <a:t>52</a:t>
            </a:fld>
            <a:endParaRPr lang="zh-CN" altLang="en-US"/>
          </a:p>
        </p:txBody>
      </p:sp>
      <p:grpSp>
        <p:nvGrpSpPr>
          <p:cNvPr id="543746" name="组合 2"/>
          <p:cNvGrpSpPr/>
          <p:nvPr/>
        </p:nvGrpSpPr>
        <p:grpSpPr bwMode="auto">
          <a:xfrm>
            <a:off x="5508625" y="2520950"/>
            <a:ext cx="2519363" cy="2232025"/>
            <a:chOff x="6300192" y="3933056"/>
            <a:chExt cx="2520280" cy="2232248"/>
          </a:xfrm>
        </p:grpSpPr>
        <p:pic>
          <p:nvPicPr>
            <p:cNvPr id="4" name="Picture 2" descr="http://image.techweb.com.cn/2010/07/16/img20100712792744936.jpg"/>
            <p:cNvPicPr>
              <a:picLocks noChangeAspect="1" noChangeArrowheads="1"/>
            </p:cNvPicPr>
            <p:nvPr/>
          </p:nvPicPr>
          <p:blipFill>
            <a:blip r:embed="rId3" cstate="email"/>
            <a:srcRect/>
            <a:stretch>
              <a:fillRect/>
            </a:stretch>
          </p:blipFill>
          <p:spPr bwMode="auto">
            <a:xfrm>
              <a:off x="6516216" y="3933056"/>
              <a:ext cx="2304256" cy="2232248"/>
            </a:xfrm>
            <a:prstGeom prst="rect">
              <a:avLst/>
            </a:prstGeom>
            <a:noFill/>
            <a:scene3d>
              <a:camera prst="orthographicFront">
                <a:rot lat="0" lon="10800000" rev="0"/>
              </a:camera>
              <a:lightRig rig="threePt" dir="t"/>
            </a:scene3d>
          </p:spPr>
        </p:pic>
        <p:sp>
          <p:nvSpPr>
            <p:cNvPr id="5" name="矩形 4"/>
            <p:cNvSpPr/>
            <p:nvPr/>
          </p:nvSpPr>
          <p:spPr>
            <a:xfrm>
              <a:off x="6300192" y="5776328"/>
              <a:ext cx="431957" cy="3603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6" name="矩形 5"/>
          <p:cNvSpPr/>
          <p:nvPr/>
        </p:nvSpPr>
        <p:spPr>
          <a:xfrm rot="16200000">
            <a:off x="5378856" y="2271230"/>
            <a:ext cx="3066816" cy="3096342"/>
          </a:xfrm>
          <a:prstGeom prst="rect">
            <a:avLst/>
          </a:prstGeom>
          <a:noFill/>
        </p:spPr>
        <p:txBody>
          <a:bodyPr spcFirstLastPara="1" wrap="none">
            <a:prstTxWarp prst="textCircl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zh-CN" alt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rPr>
              <a:t>危险作业是虎口冒险，一定要严格防范，杜绝群死群伤事故</a:t>
            </a:r>
          </a:p>
        </p:txBody>
      </p:sp>
      <p:sp>
        <p:nvSpPr>
          <p:cNvPr id="543748" name="内容占位符 2"/>
          <p:cNvSpPr txBox="1"/>
          <p:nvPr/>
        </p:nvSpPr>
        <p:spPr bwMode="auto">
          <a:xfrm>
            <a:off x="461963" y="1484784"/>
            <a:ext cx="7350125" cy="4741862"/>
          </a:xfrm>
          <a:prstGeom prst="rect">
            <a:avLst/>
          </a:prstGeom>
          <a:noFill/>
          <a:ln w="9525">
            <a:noFill/>
            <a:miter lim="800000"/>
          </a:ln>
        </p:spPr>
        <p:txBody>
          <a:bodyPr/>
          <a:lstStyle/>
          <a:p>
            <a:pPr marL="342900" indent="-342900" eaLnBrk="0" hangingPunct="0">
              <a:lnSpc>
                <a:spcPct val="150000"/>
              </a:lnSpc>
              <a:spcBef>
                <a:spcPct val="20000"/>
              </a:spcBef>
              <a:buFont typeface="Arial" charset="0"/>
              <a:buNone/>
            </a:pPr>
            <a:r>
              <a:rPr lang="en-US" altLang="zh-CN" dirty="0">
                <a:solidFill>
                  <a:srgbClr val="C00000"/>
                </a:solidFill>
                <a:latin typeface="微软雅黑" pitchFamily="34" charset="-122"/>
                <a:ea typeface="微软雅黑" pitchFamily="34" charset="-122"/>
                <a:cs typeface="微软雅黑" pitchFamily="34" charset="-122"/>
              </a:rPr>
              <a:t>75%</a:t>
            </a:r>
            <a:r>
              <a:rPr lang="zh-CN" altLang="en-US" dirty="0">
                <a:solidFill>
                  <a:srgbClr val="C00000"/>
                </a:solidFill>
                <a:latin typeface="微软雅黑" pitchFamily="34" charset="-122"/>
                <a:ea typeface="微软雅黑" pitchFamily="34" charset="-122"/>
                <a:cs typeface="微软雅黑" pitchFamily="34" charset="-122"/>
              </a:rPr>
              <a:t>的死亡事故源于危险作业</a:t>
            </a:r>
            <a:endParaRPr lang="en-US" altLang="zh-CN" dirty="0">
              <a:solidFill>
                <a:srgbClr val="C00000"/>
              </a:solidFill>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危险作业风险未受到足够重视</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作业许可制度缺失</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危险作业前基本未制定作业方案</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危险作业前未组织危险有害因素辨识</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危险作业现场缺乏检测和监护</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培训不到位，作业人员、审批人员缺乏必备能力</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应急准备不充分，应急救援不力</a:t>
            </a:r>
            <a:endParaRPr lang="en-US" altLang="zh-CN"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dirty="0">
                <a:latin typeface="微软雅黑" pitchFamily="34" charset="-122"/>
                <a:ea typeface="微软雅黑" pitchFamily="34" charset="-122"/>
                <a:cs typeface="微软雅黑" pitchFamily="34" charset="-122"/>
              </a:rPr>
              <a:t>作业后缺乏现场验收和评估，未吸取教训，悲剧一再重演</a:t>
            </a:r>
            <a:endParaRPr lang="en-US" altLang="zh-CN" dirty="0">
              <a:latin typeface="微软雅黑" pitchFamily="34" charset="-122"/>
              <a:ea typeface="微软雅黑" pitchFamily="34" charset="-122"/>
              <a:cs typeface="微软雅黑" pitchFamily="34" charset="-122"/>
            </a:endParaRPr>
          </a:p>
        </p:txBody>
      </p:sp>
      <p:sp>
        <p:nvSpPr>
          <p:cNvPr id="1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、案例启示</a:t>
            </a:r>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031AACDE-FD9A-4480-AAAD-41BFA1932DF4}" type="slidenum">
              <a:rPr lang="zh-CN" altLang="en-US" smtClean="0"/>
              <a:t>53</a:t>
            </a:fld>
            <a:endParaRPr lang="zh-CN" altLang="en-US"/>
          </a:p>
        </p:txBody>
      </p:sp>
      <p:sp>
        <p:nvSpPr>
          <p:cNvPr id="544783" name="内容占位符 2"/>
          <p:cNvSpPr txBox="1"/>
          <p:nvPr/>
        </p:nvSpPr>
        <p:spPr bwMode="auto">
          <a:xfrm>
            <a:off x="1116013" y="2033860"/>
            <a:ext cx="4384675" cy="4635500"/>
          </a:xfrm>
          <a:prstGeom prst="rect">
            <a:avLst/>
          </a:prstGeom>
          <a:noFill/>
          <a:ln w="9525">
            <a:noFill/>
            <a:miter lim="800000"/>
          </a:ln>
        </p:spPr>
        <p:txBody>
          <a:bodyPr/>
          <a:lstStyle/>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动火作业安全许可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动土作业安全许可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断路作业安全许可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设备检修作业安全许可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高处作业安全许可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吊装作业安全许可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受限空间作业安全许可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盲板抽堵作业安全许可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临时用电作业安全许可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外来施工人员现场作业安全许可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Clr>
                <a:srgbClr val="0070C0"/>
              </a:buClr>
              <a:buFont typeface="Wingdings" charset="2"/>
              <a:buChar char="n"/>
            </a:pPr>
            <a:r>
              <a:rPr lang="zh-CN" altLang="en-US" sz="1600" dirty="0">
                <a:latin typeface="微软雅黑" pitchFamily="34" charset="-122"/>
                <a:ea typeface="微软雅黑" pitchFamily="34" charset="-122"/>
                <a:cs typeface="微软雅黑" pitchFamily="34" charset="-122"/>
              </a:rPr>
              <a:t>熏蒸作业安全许可</a:t>
            </a:r>
            <a:endParaRPr lang="en-US" altLang="zh-CN" sz="1600" dirty="0">
              <a:latin typeface="微软雅黑" pitchFamily="34" charset="-122"/>
              <a:ea typeface="微软雅黑" pitchFamily="34" charset="-122"/>
              <a:cs typeface="微软雅黑" pitchFamily="34" charset="-122"/>
            </a:endParaRPr>
          </a:p>
          <a:p>
            <a:pPr marL="342900" indent="-342900" eaLnBrk="0" hangingPunct="0">
              <a:lnSpc>
                <a:spcPct val="150000"/>
              </a:lnSpc>
              <a:spcBef>
                <a:spcPct val="20000"/>
              </a:spcBef>
              <a:buFont typeface="Arial" charset="0"/>
              <a:buChar char="•"/>
            </a:pPr>
            <a:endParaRPr lang="zh-CN" altLang="en-US" sz="1600" dirty="0">
              <a:latin typeface="微软雅黑" pitchFamily="34" charset="-122"/>
              <a:ea typeface="微软雅黑" pitchFamily="34" charset="-122"/>
              <a:cs typeface="微软雅黑" pitchFamily="34" charset="-122"/>
            </a:endParaRPr>
          </a:p>
        </p:txBody>
      </p:sp>
      <p:pic>
        <p:nvPicPr>
          <p:cNvPr id="21" name="Picture 2" descr="http://image.techweb.com.cn/2010/07/16/img20100712792744936.jpg"/>
          <p:cNvPicPr>
            <a:picLocks noChangeAspect="1" noChangeArrowheads="1"/>
          </p:cNvPicPr>
          <p:nvPr/>
        </p:nvPicPr>
        <p:blipFill>
          <a:blip r:embed="rId3"/>
          <a:srcRect/>
          <a:stretch>
            <a:fillRect/>
          </a:stretch>
        </p:blipFill>
        <p:spPr bwMode="auto">
          <a:xfrm>
            <a:off x="5500694" y="2643182"/>
            <a:ext cx="2786082" cy="2699016"/>
          </a:xfrm>
          <a:prstGeom prst="rect">
            <a:avLst/>
          </a:prstGeom>
          <a:noFill/>
          <a:scene3d>
            <a:camera prst="orthographicFront">
              <a:rot lat="0" lon="10800000" rev="0"/>
            </a:camera>
            <a:lightRig rig="threePt" dir="t"/>
          </a:scene3d>
        </p:spPr>
      </p:pic>
      <p:sp>
        <p:nvSpPr>
          <p:cNvPr id="10" name="TextBox 9"/>
          <p:cNvSpPr txBox="1"/>
          <p:nvPr/>
        </p:nvSpPr>
        <p:spPr>
          <a:xfrm>
            <a:off x="467544" y="1619508"/>
            <a:ext cx="5904656" cy="369332"/>
          </a:xfrm>
          <a:prstGeom prst="rect">
            <a:avLst/>
          </a:prstGeom>
          <a:noFill/>
        </p:spPr>
        <p:txBody>
          <a:bodyPr wrap="square" rtlCol="0">
            <a:spAutoFit/>
          </a:bodyPr>
          <a:lstStyle/>
          <a:p>
            <a:r>
              <a:rPr lang="zh-CN" altLang="en-US" b="1" dirty="0">
                <a:solidFill>
                  <a:srgbClr val="FF0000"/>
                </a:solidFill>
                <a:latin typeface="微软雅黑" pitchFamily="34" charset="-122"/>
                <a:ea typeface="微软雅黑" pitchFamily="34" charset="-122"/>
              </a:rPr>
              <a:t>中粮集团危险作业安全许可标准</a:t>
            </a:r>
          </a:p>
        </p:txBody>
      </p:sp>
      <p:sp>
        <p:nvSpPr>
          <p:cNvPr id="1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、常见危险作业</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F6F616C2-1B2F-4AF7-99A1-5BC325E30747}" type="slidenum">
              <a:rPr lang="zh-CN" altLang="en-US" smtClean="0"/>
              <a:t>54</a:t>
            </a:fld>
            <a:endParaRPr lang="zh-CN" altLang="en-US"/>
          </a:p>
        </p:txBody>
      </p:sp>
      <p:sp>
        <p:nvSpPr>
          <p:cNvPr id="54579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、常见危险作业安全管理要点</a:t>
            </a:r>
          </a:p>
        </p:txBody>
      </p:sp>
      <p:graphicFrame>
        <p:nvGraphicFramePr>
          <p:cNvPr id="8" name="Group 3"/>
          <p:cNvGraphicFramePr/>
          <p:nvPr/>
        </p:nvGraphicFramePr>
        <p:xfrm>
          <a:off x="539750" y="2514600"/>
          <a:ext cx="7921625" cy="2057402"/>
        </p:xfrm>
        <a:graphic>
          <a:graphicData uri="http://schemas.openxmlformats.org/drawingml/2006/table">
            <a:tbl>
              <a:tblPr/>
              <a:tblGrid>
                <a:gridCol w="1320800">
                  <a:extLst>
                    <a:ext uri="{9D8B030D-6E8A-4147-A177-3AD203B41FA5}">
                      <a16:colId xmlns:a16="http://schemas.microsoft.com/office/drawing/2014/main" val="20000"/>
                    </a:ext>
                  </a:extLst>
                </a:gridCol>
                <a:gridCol w="1319213">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19212">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作业类型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职责要求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作业前管理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作业中管理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作业后管理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微软雅黑" pitchFamily="34" charset="-122"/>
                          <a:ea typeface="微软雅黑" pitchFamily="34" charset="-122"/>
                        </a:rPr>
                        <a:t>许可证管理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33CC"/>
                          </a:solidFill>
                          <a:effectLst/>
                          <a:latin typeface="微软雅黑" pitchFamily="34" charset="-122"/>
                          <a:ea typeface="微软雅黑" pitchFamily="34" charset="-122"/>
                        </a:rPr>
                        <a:t>动火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33CC"/>
                          </a:solidFill>
                          <a:effectLst/>
                          <a:latin typeface="微软雅黑" pitchFamily="34" charset="-122"/>
                          <a:ea typeface="微软雅黑" pitchFamily="34" charset="-122"/>
                        </a:rPr>
                        <a:t>受限空间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a:ln>
                            <a:noFill/>
                          </a:ln>
                          <a:solidFill>
                            <a:srgbClr val="0033CC"/>
                          </a:solidFill>
                          <a:effectLst/>
                          <a:latin typeface="微软雅黑" pitchFamily="34" charset="-122"/>
                          <a:ea typeface="微软雅黑" pitchFamily="34" charset="-122"/>
                        </a:rPr>
                        <a:t>起重吊装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rgbClr val="0033CC"/>
                          </a:solidFill>
                          <a:effectLst/>
                          <a:latin typeface="微软雅黑" pitchFamily="34" charset="-122"/>
                          <a:ea typeface="微软雅黑" pitchFamily="34" charset="-122"/>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9" name="矩形 8"/>
          <p:cNvSpPr/>
          <p:nvPr/>
        </p:nvSpPr>
        <p:spPr>
          <a:xfrm>
            <a:off x="683568" y="1412776"/>
            <a:ext cx="7776864" cy="874407"/>
          </a:xfrm>
          <a:prstGeom prst="rect">
            <a:avLst/>
          </a:prstGeom>
        </p:spPr>
        <p:txBody>
          <a:bodyPr wrap="square">
            <a:spAutoFit/>
          </a:bodyPr>
          <a:lstStyle/>
          <a:p>
            <a:pPr>
              <a:lnSpc>
                <a:spcPct val="150000"/>
              </a:lnSpc>
            </a:pPr>
            <a:r>
              <a:rPr lang="zh-CN" altLang="en-US" b="1" dirty="0">
                <a:solidFill>
                  <a:srgbClr val="0000FF"/>
                </a:solidFill>
                <a:latin typeface="微软雅黑" pitchFamily="34" charset="-122"/>
                <a:ea typeface="微软雅黑" pitchFamily="34" charset="-122"/>
              </a:rPr>
              <a:t>按照规避、消除、减轻先后次序，尽可能减少危险作业的风险、频次、持续时间和作业人员数量，避免危险作业为首选</a:t>
            </a:r>
            <a:endParaRPr lang="zh-CN" altLang="en-US" dirty="0">
              <a:latin typeface="微软雅黑" pitchFamily="34" charset="-122"/>
              <a:ea typeface="微软雅黑" pitchFamily="3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3959CAC3-9539-4CCF-8ADC-8F5018025EB4}" type="slidenum">
              <a:rPr lang="zh-CN" altLang="en-US" smtClean="0"/>
              <a:t>55</a:t>
            </a:fld>
            <a:endParaRPr lang="zh-CN" altLang="en-US"/>
          </a:p>
        </p:txBody>
      </p:sp>
      <p:grpSp>
        <p:nvGrpSpPr>
          <p:cNvPr id="546831" name="Group 4"/>
          <p:cNvGrpSpPr/>
          <p:nvPr/>
        </p:nvGrpSpPr>
        <p:grpSpPr bwMode="auto">
          <a:xfrm>
            <a:off x="652463" y="2500313"/>
            <a:ext cx="7991475" cy="3403600"/>
            <a:chOff x="431" y="1457"/>
            <a:chExt cx="5102" cy="2144"/>
          </a:xfrm>
        </p:grpSpPr>
        <p:sp>
          <p:nvSpPr>
            <p:cNvPr id="546833" name="TextBox 18"/>
            <p:cNvSpPr txBox="1">
              <a:spLocks noChangeArrowheads="1"/>
            </p:cNvSpPr>
            <p:nvPr/>
          </p:nvSpPr>
          <p:spPr bwMode="auto">
            <a:xfrm>
              <a:off x="1247" y="3045"/>
              <a:ext cx="952" cy="173"/>
            </a:xfrm>
            <a:prstGeom prst="rect">
              <a:avLst/>
            </a:prstGeom>
            <a:noFill/>
            <a:ln w="9525">
              <a:noFill/>
              <a:miter lim="800000"/>
            </a:ln>
          </p:spPr>
          <p:txBody>
            <a:bodyPr>
              <a:spAutoFit/>
            </a:bodyPr>
            <a:lstStyle/>
            <a:p>
              <a:pPr algn="ctr"/>
              <a:r>
                <a:rPr lang="zh-CN" altLang="en-US" sz="1200">
                  <a:latin typeface="微软雅黑" pitchFamily="34" charset="-122"/>
                  <a:ea typeface="微软雅黑" pitchFamily="34" charset="-122"/>
                  <a:cs typeface="微软雅黑" pitchFamily="34" charset="-122"/>
                </a:rPr>
                <a:t>作业单位</a:t>
              </a:r>
            </a:p>
          </p:txBody>
        </p:sp>
        <p:sp>
          <p:nvSpPr>
            <p:cNvPr id="546834" name="TextBox 20"/>
            <p:cNvSpPr txBox="1">
              <a:spLocks noChangeArrowheads="1"/>
            </p:cNvSpPr>
            <p:nvPr/>
          </p:nvSpPr>
          <p:spPr bwMode="auto">
            <a:xfrm>
              <a:off x="3039" y="3045"/>
              <a:ext cx="953" cy="173"/>
            </a:xfrm>
            <a:prstGeom prst="rect">
              <a:avLst/>
            </a:prstGeom>
            <a:noFill/>
            <a:ln w="9525">
              <a:noFill/>
              <a:miter lim="800000"/>
            </a:ln>
          </p:spPr>
          <p:txBody>
            <a:bodyPr>
              <a:spAutoFit/>
            </a:bodyPr>
            <a:lstStyle/>
            <a:p>
              <a:pPr algn="ctr"/>
              <a:r>
                <a:rPr lang="zh-CN" altLang="en-US" sz="1200">
                  <a:latin typeface="微软雅黑" pitchFamily="34" charset="-122"/>
                  <a:ea typeface="微软雅黑" pitchFamily="34" charset="-122"/>
                  <a:cs typeface="微软雅黑" pitchFamily="34" charset="-122"/>
                </a:rPr>
                <a:t>许可人员</a:t>
              </a:r>
            </a:p>
          </p:txBody>
        </p:sp>
        <p:sp>
          <p:nvSpPr>
            <p:cNvPr id="11" name="矩形 10"/>
            <p:cNvSpPr/>
            <p:nvPr/>
          </p:nvSpPr>
          <p:spPr>
            <a:xfrm>
              <a:off x="431" y="1485"/>
              <a:ext cx="272"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提出作业需求</a:t>
              </a:r>
            </a:p>
          </p:txBody>
        </p:sp>
        <p:sp>
          <p:nvSpPr>
            <p:cNvPr id="12" name="矩形 11"/>
            <p:cNvSpPr/>
            <p:nvPr/>
          </p:nvSpPr>
          <p:spPr>
            <a:xfrm>
              <a:off x="839"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落实责任制</a:t>
              </a:r>
            </a:p>
          </p:txBody>
        </p:sp>
        <p:sp>
          <p:nvSpPr>
            <p:cNvPr id="13" name="矩形 12"/>
            <p:cNvSpPr/>
            <p:nvPr/>
          </p:nvSpPr>
          <p:spPr>
            <a:xfrm>
              <a:off x="1202"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承包商管理</a:t>
              </a:r>
            </a:p>
          </p:txBody>
        </p:sp>
        <p:sp>
          <p:nvSpPr>
            <p:cNvPr id="14" name="矩形 13"/>
            <p:cNvSpPr/>
            <p:nvPr/>
          </p:nvSpPr>
          <p:spPr>
            <a:xfrm>
              <a:off x="1542"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实施风险辨识</a:t>
              </a:r>
            </a:p>
          </p:txBody>
        </p:sp>
        <p:sp>
          <p:nvSpPr>
            <p:cNvPr id="15" name="矩形 14"/>
            <p:cNvSpPr/>
            <p:nvPr/>
          </p:nvSpPr>
          <p:spPr>
            <a:xfrm>
              <a:off x="1882"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制定控制措施</a:t>
              </a:r>
            </a:p>
          </p:txBody>
        </p:sp>
        <p:sp>
          <p:nvSpPr>
            <p:cNvPr id="16" name="矩形 15"/>
            <p:cNvSpPr/>
            <p:nvPr/>
          </p:nvSpPr>
          <p:spPr>
            <a:xfrm>
              <a:off x="2222"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制定现场处置方案</a:t>
              </a:r>
            </a:p>
          </p:txBody>
        </p:sp>
        <p:sp>
          <p:nvSpPr>
            <p:cNvPr id="17" name="矩形 16"/>
            <p:cNvSpPr/>
            <p:nvPr/>
          </p:nvSpPr>
          <p:spPr>
            <a:xfrm>
              <a:off x="3742" y="1480"/>
              <a:ext cx="272"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latin typeface="微软雅黑" pitchFamily="34" charset="-122"/>
                  <a:ea typeface="微软雅黑" pitchFamily="34" charset="-122"/>
                </a:rPr>
                <a:t>签发作业许可证</a:t>
              </a:r>
            </a:p>
          </p:txBody>
        </p:sp>
        <p:sp>
          <p:nvSpPr>
            <p:cNvPr id="18" name="矩形 17"/>
            <p:cNvSpPr/>
            <p:nvPr/>
          </p:nvSpPr>
          <p:spPr>
            <a:xfrm>
              <a:off x="4377" y="1480"/>
              <a:ext cx="250"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开始进行危险作业</a:t>
              </a:r>
            </a:p>
          </p:txBody>
        </p:sp>
        <p:sp>
          <p:nvSpPr>
            <p:cNvPr id="19" name="矩形 18"/>
            <p:cNvSpPr/>
            <p:nvPr/>
          </p:nvSpPr>
          <p:spPr>
            <a:xfrm>
              <a:off x="4694" y="1457"/>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现场监护</a:t>
              </a:r>
              <a:endParaRPr lang="zh-CN" altLang="en-US" sz="1400" dirty="0">
                <a:solidFill>
                  <a:schemeClr val="tx1"/>
                </a:solidFill>
                <a:latin typeface="微软雅黑" pitchFamily="34" charset="-122"/>
                <a:ea typeface="微软雅黑" pitchFamily="34" charset="-122"/>
              </a:endParaRPr>
            </a:p>
          </p:txBody>
        </p:sp>
        <p:sp>
          <p:nvSpPr>
            <p:cNvPr id="20" name="矩形 19"/>
            <p:cNvSpPr/>
            <p:nvPr/>
          </p:nvSpPr>
          <p:spPr>
            <a:xfrm>
              <a:off x="4989" y="1457"/>
              <a:ext cx="226"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作业结束</a:t>
              </a:r>
              <a:endParaRPr lang="zh-CN" altLang="en-US" sz="1400" dirty="0">
                <a:solidFill>
                  <a:schemeClr val="tx1"/>
                </a:solidFill>
                <a:latin typeface="微软雅黑" pitchFamily="34" charset="-122"/>
                <a:ea typeface="微软雅黑" pitchFamily="34" charset="-122"/>
              </a:endParaRPr>
            </a:p>
          </p:txBody>
        </p:sp>
        <p:sp>
          <p:nvSpPr>
            <p:cNvPr id="21" name="矩形 20"/>
            <p:cNvSpPr/>
            <p:nvPr/>
          </p:nvSpPr>
          <p:spPr>
            <a:xfrm>
              <a:off x="5307" y="1457"/>
              <a:ext cx="226"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chemeClr val="tx1"/>
                  </a:solidFill>
                  <a:latin typeface="微软雅黑" pitchFamily="34" charset="-122"/>
                  <a:ea typeface="微软雅黑" pitchFamily="34" charset="-122"/>
                </a:rPr>
                <a:t>清理现场</a:t>
              </a:r>
            </a:p>
          </p:txBody>
        </p:sp>
        <p:sp>
          <p:nvSpPr>
            <p:cNvPr id="22" name="左大括号 21"/>
            <p:cNvSpPr/>
            <p:nvPr/>
          </p:nvSpPr>
          <p:spPr>
            <a:xfrm>
              <a:off x="1431" y="2483"/>
              <a:ext cx="454" cy="816"/>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sp>
          <p:nvSpPr>
            <p:cNvPr id="23" name="左大括号 22"/>
            <p:cNvSpPr/>
            <p:nvPr/>
          </p:nvSpPr>
          <p:spPr>
            <a:xfrm>
              <a:off x="3375" y="2241"/>
              <a:ext cx="135" cy="1360"/>
            </a:xfrm>
            <a:prstGeom prst="leftBrace">
              <a:avLst/>
            </a:prstGeom>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latin typeface="微软雅黑" pitchFamily="34" charset="-122"/>
                <a:ea typeface="微软雅黑" pitchFamily="34" charset="-122"/>
              </a:endParaRPr>
            </a:p>
          </p:txBody>
        </p:sp>
        <p:cxnSp>
          <p:nvCxnSpPr>
            <p:cNvPr id="546848" name="直接箭头连接符 23"/>
            <p:cNvCxnSpPr>
              <a:cxnSpLocks noChangeShapeType="1"/>
              <a:stCxn id="11" idx="3"/>
              <a:endCxn id="12" idx="1"/>
            </p:cNvCxnSpPr>
            <p:nvPr/>
          </p:nvCxnSpPr>
          <p:spPr bwMode="auto">
            <a:xfrm flipV="1">
              <a:off x="703" y="2115"/>
              <a:ext cx="136" cy="5"/>
            </a:xfrm>
            <a:prstGeom prst="straightConnector1">
              <a:avLst/>
            </a:prstGeom>
            <a:noFill/>
            <a:ln w="9525" algn="ctr">
              <a:solidFill>
                <a:srgbClr val="4A7EBB"/>
              </a:solidFill>
              <a:round/>
              <a:tailEnd type="arrow" w="med" len="med"/>
            </a:ln>
          </p:spPr>
        </p:cxnSp>
        <p:cxnSp>
          <p:nvCxnSpPr>
            <p:cNvPr id="25" name="直接箭头连接符 24"/>
            <p:cNvCxnSpPr>
              <a:stCxn id="12" idx="3"/>
              <a:endCxn id="13" idx="1"/>
            </p:cNvCxnSpPr>
            <p:nvPr/>
          </p:nvCxnSpPr>
          <p:spPr>
            <a:xfrm>
              <a:off x="1066" y="2115"/>
              <a:ext cx="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3" idx="3"/>
              <a:endCxn id="14" idx="1"/>
            </p:cNvCxnSpPr>
            <p:nvPr/>
          </p:nvCxnSpPr>
          <p:spPr>
            <a:xfrm>
              <a:off x="1429" y="2115"/>
              <a:ext cx="1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3"/>
              <a:endCxn id="15" idx="1"/>
            </p:cNvCxnSpPr>
            <p:nvPr/>
          </p:nvCxnSpPr>
          <p:spPr>
            <a:xfrm>
              <a:off x="1769" y="2115"/>
              <a:ext cx="1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5" idx="3"/>
              <a:endCxn id="16" idx="1"/>
            </p:cNvCxnSpPr>
            <p:nvPr/>
          </p:nvCxnSpPr>
          <p:spPr>
            <a:xfrm>
              <a:off x="2109" y="2115"/>
              <a:ext cx="1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6" idx="3"/>
            </p:cNvCxnSpPr>
            <p:nvPr/>
          </p:nvCxnSpPr>
          <p:spPr>
            <a:xfrm>
              <a:off x="2449" y="2115"/>
              <a:ext cx="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43"/>
            <p:cNvCxnSpPr>
              <a:stCxn id="17" idx="3"/>
              <a:endCxn id="18" idx="1"/>
            </p:cNvCxnSpPr>
            <p:nvPr/>
          </p:nvCxnSpPr>
          <p:spPr>
            <a:xfrm>
              <a:off x="4241" y="2114"/>
              <a:ext cx="1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6855" name="直接箭头连接符 30"/>
            <p:cNvCxnSpPr>
              <a:cxnSpLocks noChangeShapeType="1"/>
              <a:stCxn id="18" idx="3"/>
              <a:endCxn id="19" idx="1"/>
            </p:cNvCxnSpPr>
            <p:nvPr/>
          </p:nvCxnSpPr>
          <p:spPr bwMode="auto">
            <a:xfrm flipV="1">
              <a:off x="4627" y="2092"/>
              <a:ext cx="67" cy="23"/>
            </a:xfrm>
            <a:prstGeom prst="straightConnector1">
              <a:avLst/>
            </a:prstGeom>
            <a:noFill/>
            <a:ln w="9525" algn="ctr">
              <a:solidFill>
                <a:srgbClr val="4A7EBB"/>
              </a:solidFill>
              <a:round/>
              <a:tailEnd type="arrow" w="med" len="med"/>
            </a:ln>
          </p:spPr>
        </p:cxnSp>
        <p:cxnSp>
          <p:nvCxnSpPr>
            <p:cNvPr id="32" name="直接箭头连接符 31"/>
            <p:cNvCxnSpPr>
              <a:stCxn id="19" idx="3"/>
              <a:endCxn id="20" idx="1"/>
            </p:cNvCxnSpPr>
            <p:nvPr/>
          </p:nvCxnSpPr>
          <p:spPr>
            <a:xfrm>
              <a:off x="4921" y="2092"/>
              <a:ext cx="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0" idx="3"/>
              <a:endCxn id="21" idx="1"/>
            </p:cNvCxnSpPr>
            <p:nvPr/>
          </p:nvCxnSpPr>
          <p:spPr>
            <a:xfrm>
              <a:off x="5215" y="2092"/>
              <a:ext cx="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矩形 9"/>
            <p:cNvSpPr/>
            <p:nvPr/>
          </p:nvSpPr>
          <p:spPr>
            <a:xfrm>
              <a:off x="2517"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办理许可证</a:t>
              </a:r>
            </a:p>
          </p:txBody>
        </p:sp>
        <p:sp>
          <p:nvSpPr>
            <p:cNvPr id="36" name="矩形 13"/>
            <p:cNvSpPr/>
            <p:nvPr/>
          </p:nvSpPr>
          <p:spPr>
            <a:xfrm>
              <a:off x="4082"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rgbClr val="0000FF"/>
                  </a:solidFill>
                  <a:latin typeface="微软雅黑" pitchFamily="34" charset="-122"/>
                  <a:ea typeface="微软雅黑" pitchFamily="34" charset="-122"/>
                </a:rPr>
                <a:t>安全技术交底</a:t>
              </a:r>
            </a:p>
          </p:txBody>
        </p:sp>
        <p:cxnSp>
          <p:nvCxnSpPr>
            <p:cNvPr id="37" name="直接箭头连接符 43"/>
            <p:cNvCxnSpPr>
              <a:stCxn id="17" idx="3"/>
              <a:endCxn id="18" idx="1"/>
            </p:cNvCxnSpPr>
            <p:nvPr/>
          </p:nvCxnSpPr>
          <p:spPr>
            <a:xfrm>
              <a:off x="3968" y="2115"/>
              <a:ext cx="1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矩形 9"/>
            <p:cNvSpPr/>
            <p:nvPr/>
          </p:nvSpPr>
          <p:spPr>
            <a:xfrm>
              <a:off x="2835" y="1480"/>
              <a:ext cx="227"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现场逐项检查</a:t>
              </a:r>
              <a:endParaRPr lang="zh-CN" altLang="en-US" sz="1400" dirty="0">
                <a:solidFill>
                  <a:schemeClr val="tx1"/>
                </a:solidFill>
                <a:latin typeface="微软雅黑" pitchFamily="34" charset="-122"/>
                <a:ea typeface="微软雅黑" pitchFamily="34" charset="-122"/>
              </a:endParaRPr>
            </a:p>
          </p:txBody>
        </p:sp>
        <p:sp>
          <p:nvSpPr>
            <p:cNvPr id="39" name="矩形 10"/>
            <p:cNvSpPr/>
            <p:nvPr/>
          </p:nvSpPr>
          <p:spPr>
            <a:xfrm>
              <a:off x="3152" y="1480"/>
              <a:ext cx="204"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dirty="0">
                  <a:solidFill>
                    <a:srgbClr val="C00000"/>
                  </a:solidFill>
                  <a:latin typeface="微软雅黑" pitchFamily="34" charset="-122"/>
                  <a:ea typeface="微软雅黑" pitchFamily="34" charset="-122"/>
                </a:rPr>
                <a:t>确认符合作业条件</a:t>
              </a:r>
            </a:p>
          </p:txBody>
        </p:sp>
        <p:sp>
          <p:nvSpPr>
            <p:cNvPr id="40" name="矩形 11"/>
            <p:cNvSpPr/>
            <p:nvPr/>
          </p:nvSpPr>
          <p:spPr>
            <a:xfrm>
              <a:off x="3447" y="1480"/>
              <a:ext cx="226" cy="127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微软雅黑" pitchFamily="34" charset="-122"/>
                  <a:ea typeface="微软雅黑" pitchFamily="34" charset="-122"/>
                </a:rPr>
                <a:t>委派现场监护人</a:t>
              </a:r>
              <a:endParaRPr lang="zh-CN" altLang="en-US" sz="1400" dirty="0">
                <a:solidFill>
                  <a:schemeClr val="tx1"/>
                </a:solidFill>
                <a:latin typeface="微软雅黑" pitchFamily="34" charset="-122"/>
                <a:ea typeface="微软雅黑" pitchFamily="34" charset="-122"/>
              </a:endParaRPr>
            </a:p>
          </p:txBody>
        </p:sp>
        <p:cxnSp>
          <p:nvCxnSpPr>
            <p:cNvPr id="41" name="直接箭头连接符 37"/>
            <p:cNvCxnSpPr>
              <a:stCxn id="14" idx="3"/>
              <a:endCxn id="15" idx="1"/>
            </p:cNvCxnSpPr>
            <p:nvPr/>
          </p:nvCxnSpPr>
          <p:spPr>
            <a:xfrm>
              <a:off x="2744" y="2137"/>
              <a:ext cx="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39"/>
            <p:cNvCxnSpPr>
              <a:stCxn id="15" idx="3"/>
              <a:endCxn id="16" idx="1"/>
            </p:cNvCxnSpPr>
            <p:nvPr/>
          </p:nvCxnSpPr>
          <p:spPr>
            <a:xfrm>
              <a:off x="3673" y="2115"/>
              <a:ext cx="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1"/>
            <p:cNvCxnSpPr>
              <a:stCxn id="16" idx="3"/>
              <a:endCxn id="17" idx="1"/>
            </p:cNvCxnSpPr>
            <p:nvPr/>
          </p:nvCxnSpPr>
          <p:spPr>
            <a:xfrm>
              <a:off x="3356" y="2137"/>
              <a:ext cx="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46832" name="TextBox 50"/>
          <p:cNvSpPr txBox="1">
            <a:spLocks noChangeArrowheads="1"/>
          </p:cNvSpPr>
          <p:nvPr/>
        </p:nvSpPr>
        <p:spPr bwMode="auto">
          <a:xfrm>
            <a:off x="500063" y="1785938"/>
            <a:ext cx="2058987" cy="461962"/>
          </a:xfrm>
          <a:prstGeom prst="rect">
            <a:avLst/>
          </a:prstGeom>
          <a:noFill/>
          <a:ln w="9525">
            <a:noFill/>
            <a:miter lim="800000"/>
          </a:ln>
        </p:spPr>
        <p:txBody>
          <a:bodyPr>
            <a:spAutoFit/>
          </a:bodyPr>
          <a:lstStyle/>
          <a:p>
            <a:r>
              <a:rPr lang="zh-CN" altLang="en-US" sz="2400">
                <a:solidFill>
                  <a:srgbClr val="006600"/>
                </a:solidFill>
                <a:latin typeface="微软雅黑" pitchFamily="34" charset="-122"/>
                <a:ea typeface="微软雅黑" pitchFamily="34" charset="-122"/>
                <a:cs typeface="微软雅黑" pitchFamily="34" charset="-122"/>
              </a:rPr>
              <a:t>基本作业流程</a:t>
            </a:r>
          </a:p>
        </p:txBody>
      </p:sp>
      <p:sp>
        <p:nvSpPr>
          <p:cNvPr id="4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、常见危险作业安全管理要点</a:t>
            </a: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98DFB125-F372-4016-968A-06D5B63E7CED}" type="slidenum">
              <a:rPr lang="zh-CN" altLang="en-US" smtClean="0"/>
              <a:t>56</a:t>
            </a:fld>
            <a:endParaRPr lang="zh-CN" altLang="en-US"/>
          </a:p>
        </p:txBody>
      </p:sp>
      <p:sp>
        <p:nvSpPr>
          <p:cNvPr id="547855" name="矩形 7"/>
          <p:cNvSpPr>
            <a:spLocks noChangeArrowheads="1"/>
          </p:cNvSpPr>
          <p:nvPr/>
        </p:nvSpPr>
        <p:spPr bwMode="auto">
          <a:xfrm>
            <a:off x="285750" y="1484313"/>
            <a:ext cx="8358188" cy="5102225"/>
          </a:xfrm>
          <a:prstGeom prst="rect">
            <a:avLst/>
          </a:prstGeom>
          <a:noFill/>
          <a:ln w="9525">
            <a:noFill/>
            <a:miter lim="800000"/>
          </a:ln>
        </p:spPr>
        <p:txBody>
          <a:bodyPr>
            <a:spAutoFit/>
          </a:bodyPr>
          <a:lstStyle/>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作业前</a:t>
            </a:r>
            <a:endParaRPr lang="en-US" altLang="zh-CN" b="1">
              <a:solidFill>
                <a:srgbClr val="0033CC"/>
              </a:solidFill>
              <a:latin typeface="微软雅黑" pitchFamily="34" charset="-122"/>
              <a:ea typeface="微软雅黑" pitchFamily="34" charset="-122"/>
              <a:cs typeface="微软雅黑" pitchFamily="34" charset="-122"/>
              <a:sym typeface="Monotype Sorts"/>
            </a:endParaRP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风险分析和制定方案</a:t>
            </a:r>
            <a:endParaRPr lang="en-US" altLang="zh-CN" sz="1600">
              <a:latin typeface="微软雅黑" pitchFamily="34" charset="-122"/>
              <a:ea typeface="微软雅黑" pitchFamily="34" charset="-122"/>
              <a:cs typeface="微软雅黑" pitchFamily="34" charset="-122"/>
              <a:sym typeface="Monotype Sorts"/>
            </a:endParaRP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办理作业许可和安全技术交底</a:t>
            </a:r>
            <a:endParaRPr lang="en-US" altLang="zh-CN" sz="1600">
              <a:latin typeface="微软雅黑" pitchFamily="34" charset="-122"/>
              <a:ea typeface="微软雅黑" pitchFamily="34" charset="-122"/>
              <a:cs typeface="微软雅黑" pitchFamily="34" charset="-122"/>
              <a:sym typeface="Monotype Sorts"/>
            </a:endParaRP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配备应急资源</a:t>
            </a:r>
            <a:endParaRPr lang="en-US" altLang="zh-CN" sz="1600">
              <a:latin typeface="微软雅黑" pitchFamily="34" charset="-122"/>
              <a:ea typeface="微软雅黑" pitchFamily="34" charset="-122"/>
              <a:cs typeface="微软雅黑" pitchFamily="34" charset="-122"/>
              <a:sym typeface="Monotype Sorts"/>
            </a:endParaRP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作业前条件检查</a:t>
            </a:r>
            <a:endParaRPr lang="en-US" altLang="zh-CN" sz="1600">
              <a:latin typeface="微软雅黑" pitchFamily="34" charset="-122"/>
              <a:ea typeface="微软雅黑" pitchFamily="34" charset="-122"/>
              <a:cs typeface="微软雅黑" pitchFamily="34" charset="-122"/>
              <a:sym typeface="Monotype Sorts"/>
            </a:endParaRPr>
          </a:p>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作业过程</a:t>
            </a: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按照危险作业许可要求作业</a:t>
            </a: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过程监护和监督</a:t>
            </a: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应急处置</a:t>
            </a:r>
          </a:p>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a:solidFill>
                  <a:srgbClr val="0033CC"/>
                </a:solidFill>
                <a:latin typeface="微软雅黑" pitchFamily="34" charset="-122"/>
                <a:ea typeface="微软雅黑" pitchFamily="34" charset="-122"/>
                <a:cs typeface="微软雅黑" pitchFamily="34" charset="-122"/>
                <a:sym typeface="Monotype Sorts"/>
              </a:rPr>
              <a:t>作业后</a:t>
            </a: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清理现场、验收</a:t>
            </a:r>
            <a:endParaRPr lang="en-US" altLang="zh-CN" sz="1600">
              <a:latin typeface="微软雅黑" pitchFamily="34" charset="-122"/>
              <a:ea typeface="微软雅黑" pitchFamily="34" charset="-122"/>
              <a:cs typeface="微软雅黑" pitchFamily="34" charset="-122"/>
              <a:sym typeface="Monotype Sorts"/>
            </a:endParaRPr>
          </a:p>
          <a:p>
            <a:pPr marL="542925" lvl="3" defTabSz="-635" eaLnBrk="0" hangingPunct="0">
              <a:lnSpc>
                <a:spcPct val="150000"/>
              </a:lnSpc>
              <a:spcBef>
                <a:spcPct val="20000"/>
              </a:spcBef>
              <a:buClr>
                <a:srgbClr val="C00000"/>
              </a:buClr>
              <a:buSzPct val="85000"/>
              <a:buFont typeface="Wingdings" charset="2"/>
              <a:buChar char="p"/>
              <a:tabLst>
                <a:tab pos="2190750" algn="l"/>
              </a:tabLst>
            </a:pPr>
            <a:r>
              <a:rPr lang="zh-CN" altLang="en-US" sz="1600">
                <a:latin typeface="微软雅黑" pitchFamily="34" charset="-122"/>
                <a:ea typeface="微软雅黑" pitchFamily="34" charset="-122"/>
                <a:cs typeface="微软雅黑" pitchFamily="34" charset="-122"/>
                <a:sym typeface="Monotype Sorts"/>
              </a:rPr>
              <a:t>总结、改进、存档</a:t>
            </a:r>
          </a:p>
        </p:txBody>
      </p:sp>
      <p:pic>
        <p:nvPicPr>
          <p:cNvPr id="547856" name="Picture 2" descr="http://t2.gstatic.com/images?q=tbn:ANd9GcT4mSKCNplH4M5-d7TkMmnVHPKYgbhWJxbwkm0Ci9KyzHfT-gXgUA"/>
          <p:cNvPicPr>
            <a:picLocks noChangeAspect="1" noChangeArrowheads="1"/>
          </p:cNvPicPr>
          <p:nvPr/>
        </p:nvPicPr>
        <p:blipFill>
          <a:blip r:embed="rId3"/>
          <a:srcRect/>
          <a:stretch>
            <a:fillRect/>
          </a:stretch>
        </p:blipFill>
        <p:spPr bwMode="auto">
          <a:xfrm>
            <a:off x="5143500" y="2857500"/>
            <a:ext cx="3332163" cy="1871663"/>
          </a:xfrm>
          <a:prstGeom prst="rect">
            <a:avLst/>
          </a:prstGeom>
          <a:noFill/>
          <a:ln w="9525">
            <a:noFill/>
            <a:miter lim="800000"/>
            <a:headEnd/>
            <a:tailEnd/>
          </a:ln>
        </p:spPr>
      </p:pic>
      <p:sp>
        <p:nvSpPr>
          <p:cNvPr id="1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、常见危险作业安全管理要点</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A63FA351-481A-49A8-9FE0-AC0C009B1A81}" type="slidenum">
              <a:rPr lang="zh-CN" altLang="en-US" smtClean="0"/>
              <a:t>57</a:t>
            </a:fld>
            <a:endParaRPr lang="zh-CN" altLang="en-US"/>
          </a:p>
        </p:txBody>
      </p:sp>
      <p:sp>
        <p:nvSpPr>
          <p:cNvPr id="522244" name="内容占位符 2"/>
          <p:cNvSpPr>
            <a:spLocks noGrp="1"/>
          </p:cNvSpPr>
          <p:nvPr>
            <p:ph idx="4294967295"/>
          </p:nvPr>
        </p:nvSpPr>
        <p:spPr>
          <a:xfrm>
            <a:off x="428625" y="1617663"/>
            <a:ext cx="8358188" cy="1163637"/>
          </a:xfrm>
        </p:spPr>
        <p:txBody>
          <a:bodyPr/>
          <a:lstStyle/>
          <a:p>
            <a:pPr>
              <a:buClr>
                <a:srgbClr val="0070C0"/>
              </a:buClr>
              <a:buFont typeface="Wingdings" charset="2"/>
              <a:buChar char="n"/>
            </a:pPr>
            <a:r>
              <a:rPr lang="zh-CN" altLang="en-US" sz="1800">
                <a:latin typeface="微软雅黑" pitchFamily="34" charset="-122"/>
                <a:ea typeface="微软雅黑" pitchFamily="34" charset="-122"/>
              </a:rPr>
              <a:t>能直接或间接产生明火的工艺设置以外的可能产生火焰、火花和炽热表面的非常规作业</a:t>
            </a:r>
          </a:p>
        </p:txBody>
      </p:sp>
      <p:sp>
        <p:nvSpPr>
          <p:cNvPr id="522245" name="TextBox 4"/>
          <p:cNvSpPr txBox="1">
            <a:spLocks noChangeArrowheads="1"/>
          </p:cNvSpPr>
          <p:nvPr/>
        </p:nvSpPr>
        <p:spPr bwMode="auto">
          <a:xfrm>
            <a:off x="684213" y="2420938"/>
            <a:ext cx="3527425" cy="3046412"/>
          </a:xfrm>
          <a:prstGeom prst="rect">
            <a:avLst/>
          </a:prstGeom>
          <a:noFill/>
          <a:ln w="9525">
            <a:noFill/>
            <a:miter lim="800000"/>
          </a:ln>
        </p:spPr>
        <p:txBody>
          <a:bodyPr>
            <a:spAutoFit/>
          </a:bodyPr>
          <a:lstStyle/>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电焊</a:t>
            </a:r>
            <a:endParaRPr lang="en-US" altLang="zh-CN" sz="1600">
              <a:latin typeface="微软雅黑" pitchFamily="34" charset="-122"/>
              <a:ea typeface="微软雅黑" pitchFamily="34" charset="-122"/>
              <a:cs typeface="微软雅黑" pitchFamily="34" charset="-122"/>
            </a:endParaRP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气割</a:t>
            </a:r>
            <a:endParaRPr lang="en-US" altLang="zh-CN" sz="1600">
              <a:latin typeface="微软雅黑" pitchFamily="34" charset="-122"/>
              <a:ea typeface="微软雅黑" pitchFamily="34" charset="-122"/>
              <a:cs typeface="微软雅黑" pitchFamily="34" charset="-122"/>
            </a:endParaRP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氧气焊</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氩弧焊</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角磨机磨光及切割</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切割机切割</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钻孔</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锤击、打磨、喷沙</a:t>
            </a:r>
          </a:p>
        </p:txBody>
      </p:sp>
      <p:sp>
        <p:nvSpPr>
          <p:cNvPr id="522246" name="TextBox 6"/>
          <p:cNvSpPr txBox="1">
            <a:spLocks noChangeArrowheads="1"/>
          </p:cNvSpPr>
          <p:nvPr/>
        </p:nvSpPr>
        <p:spPr bwMode="auto">
          <a:xfrm>
            <a:off x="4211638" y="2420938"/>
            <a:ext cx="4321175" cy="3046412"/>
          </a:xfrm>
          <a:prstGeom prst="rect">
            <a:avLst/>
          </a:prstGeom>
          <a:noFill/>
          <a:ln w="9525">
            <a:noFill/>
            <a:miter lim="800000"/>
          </a:ln>
        </p:spPr>
        <p:txBody>
          <a:bodyPr>
            <a:spAutoFit/>
          </a:bodyPr>
          <a:lstStyle/>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等离子切割</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烘烤</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切削</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喷灯、火炉</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煨管、熬沥青、炒沙子</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临时用电或使用非防爆电动工具</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使用雷管、炸药等进行爆破作业</a:t>
            </a:r>
          </a:p>
          <a:p>
            <a:pPr>
              <a:lnSpc>
                <a:spcPct val="15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在易燃易爆区使用非防爆的通讯和电气设备</a:t>
            </a:r>
          </a:p>
        </p:txBody>
      </p:sp>
      <p:sp>
        <p:nvSpPr>
          <p:cNvPr id="11" name="AutoShape 10"/>
          <p:cNvSpPr>
            <a:spLocks noChangeArrowheads="1"/>
          </p:cNvSpPr>
          <p:nvPr/>
        </p:nvSpPr>
        <p:spPr bwMode="auto">
          <a:xfrm>
            <a:off x="2471270" y="1142415"/>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2"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3" name="AutoShape 11"/>
          <p:cNvSpPr>
            <a:spLocks noChangeArrowheads="1"/>
          </p:cNvSpPr>
          <p:nvPr/>
        </p:nvSpPr>
        <p:spPr bwMode="auto">
          <a:xfrm>
            <a:off x="357158" y="1142415"/>
            <a:ext cx="131500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2225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pic>
        <p:nvPicPr>
          <p:cNvPr id="9217" name="图片 9216"/>
          <p:cNvPicPr>
            <a:picLocks noChangeAspect="1"/>
          </p:cNvPicPr>
          <p:nvPr/>
        </p:nvPicPr>
        <p:blipFill>
          <a:blip r:embed="rId3"/>
          <a:stretch>
            <a:fillRect/>
          </a:stretch>
        </p:blipFill>
        <p:spPr>
          <a:xfrm>
            <a:off x="1752600" y="5194300"/>
            <a:ext cx="5461000" cy="1651000"/>
          </a:xfrm>
          <a:prstGeom prst="rect">
            <a:avLst/>
          </a:prstGeom>
          <a:noFill/>
          <a:ln w="12700">
            <a:noFill/>
          </a:ln>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32A7676E-CDAF-45AD-BE7E-EE164017DE58}" type="slidenum">
              <a:rPr lang="zh-CN" altLang="en-US" smtClean="0"/>
              <a:t>58</a:t>
            </a:fld>
            <a:endParaRPr lang="zh-CN" altLang="en-US"/>
          </a:p>
        </p:txBody>
      </p:sp>
      <p:sp>
        <p:nvSpPr>
          <p:cNvPr id="550914" name="内容占位符 2"/>
          <p:cNvSpPr>
            <a:spLocks noGrp="1"/>
          </p:cNvSpPr>
          <p:nvPr>
            <p:ph idx="4294967295"/>
          </p:nvPr>
        </p:nvSpPr>
        <p:spPr>
          <a:xfrm>
            <a:off x="430213" y="1628775"/>
            <a:ext cx="4141787" cy="1728788"/>
          </a:xfrm>
        </p:spPr>
        <p:txBody>
          <a:bodyPr/>
          <a:lstStyle/>
          <a:p>
            <a:pPr>
              <a:buClr>
                <a:srgbClr val="0070C0"/>
              </a:buClr>
              <a:buFont typeface="Wingdings" charset="2"/>
              <a:buChar char="n"/>
            </a:pPr>
            <a:r>
              <a:rPr lang="zh-CN" altLang="en-US" sz="1800">
                <a:latin typeface="微软雅黑" pitchFamily="34" charset="-122"/>
                <a:ea typeface="微软雅黑" pitchFamily="34" charset="-122"/>
              </a:rPr>
              <a:t>美国每年因动火作业：</a:t>
            </a:r>
            <a:endParaRPr lang="en-US" altLang="zh-CN" sz="1800">
              <a:latin typeface="微软雅黑" pitchFamily="34" charset="-122"/>
              <a:ea typeface="微软雅黑" pitchFamily="34" charset="-122"/>
            </a:endParaRPr>
          </a:p>
          <a:p>
            <a:pPr lvl="1"/>
            <a:r>
              <a:rPr lang="en-US" altLang="zh-CN" sz="1600">
                <a:latin typeface="微软雅黑" pitchFamily="34" charset="-122"/>
                <a:ea typeface="微软雅黑" pitchFamily="34" charset="-122"/>
              </a:rPr>
              <a:t>12630</a:t>
            </a:r>
            <a:r>
              <a:rPr lang="zh-CN" altLang="en-US" sz="1600">
                <a:latin typeface="微软雅黑" pitchFamily="34" charset="-122"/>
                <a:ea typeface="微软雅黑" pitchFamily="34" charset="-122"/>
              </a:rPr>
              <a:t>起火灾</a:t>
            </a:r>
            <a:endParaRPr lang="en-US" altLang="zh-CN" sz="1600">
              <a:latin typeface="微软雅黑" pitchFamily="34" charset="-122"/>
              <a:ea typeface="微软雅黑" pitchFamily="34" charset="-122"/>
            </a:endParaRPr>
          </a:p>
          <a:p>
            <a:pPr lvl="1"/>
            <a:r>
              <a:rPr lang="zh-CN" altLang="en-US" sz="1600">
                <a:latin typeface="微软雅黑" pitchFamily="34" charset="-122"/>
                <a:ea typeface="微软雅黑" pitchFamily="34" charset="-122"/>
              </a:rPr>
              <a:t>直接财产损失</a:t>
            </a:r>
            <a:r>
              <a:rPr lang="en-US" altLang="zh-CN" sz="1600">
                <a:latin typeface="微软雅黑" pitchFamily="34" charset="-122"/>
                <a:ea typeface="微软雅黑" pitchFamily="34" charset="-122"/>
              </a:rPr>
              <a:t>3.1</a:t>
            </a:r>
            <a:r>
              <a:rPr lang="zh-CN" altLang="en-US" sz="1600">
                <a:latin typeface="微软雅黑" pitchFamily="34" charset="-122"/>
                <a:ea typeface="微软雅黑" pitchFamily="34" charset="-122"/>
              </a:rPr>
              <a:t>亿美元</a:t>
            </a:r>
            <a:endParaRPr lang="en-US" altLang="zh-CN" sz="1600">
              <a:latin typeface="微软雅黑" pitchFamily="34" charset="-122"/>
              <a:ea typeface="微软雅黑" pitchFamily="34" charset="-122"/>
            </a:endParaRPr>
          </a:p>
          <a:p>
            <a:pPr lvl="1"/>
            <a:r>
              <a:rPr lang="zh-CN" altLang="en-US" sz="1600">
                <a:latin typeface="微软雅黑" pitchFamily="34" charset="-122"/>
                <a:ea typeface="微软雅黑" pitchFamily="34" charset="-122"/>
              </a:rPr>
              <a:t>死亡</a:t>
            </a:r>
            <a:r>
              <a:rPr lang="en-US" altLang="zh-CN" sz="1600">
                <a:latin typeface="微软雅黑" pitchFamily="34" charset="-122"/>
                <a:ea typeface="微软雅黑" pitchFamily="34" charset="-122"/>
              </a:rPr>
              <a:t>31</a:t>
            </a:r>
            <a:r>
              <a:rPr lang="zh-CN" altLang="en-US" sz="1600">
                <a:latin typeface="微软雅黑" pitchFamily="34" charset="-122"/>
                <a:ea typeface="微软雅黑" pitchFamily="34" charset="-122"/>
              </a:rPr>
              <a:t>人</a:t>
            </a:r>
          </a:p>
          <a:p>
            <a:endParaRPr lang="zh-CN" altLang="en-US" sz="1800">
              <a:latin typeface="微软雅黑" pitchFamily="34" charset="-122"/>
              <a:ea typeface="微软雅黑" pitchFamily="34" charset="-122"/>
            </a:endParaRPr>
          </a:p>
        </p:txBody>
      </p:sp>
      <p:pic>
        <p:nvPicPr>
          <p:cNvPr id="550915" name="Picture 1028" descr="Click To Download"/>
          <p:cNvPicPr>
            <a:picLocks noChangeAspect="1" noChangeArrowheads="1" noCrop="1"/>
          </p:cNvPicPr>
          <p:nvPr/>
        </p:nvPicPr>
        <p:blipFill>
          <a:blip r:embed="rId3"/>
          <a:srcRect/>
          <a:stretch>
            <a:fillRect/>
          </a:stretch>
        </p:blipFill>
        <p:spPr bwMode="auto">
          <a:xfrm>
            <a:off x="6227763" y="5013325"/>
            <a:ext cx="1463675" cy="1524000"/>
          </a:xfrm>
          <a:prstGeom prst="rect">
            <a:avLst/>
          </a:prstGeom>
          <a:noFill/>
          <a:ln w="9525">
            <a:noFill/>
            <a:miter lim="800000"/>
            <a:headEnd/>
            <a:tailEnd/>
          </a:ln>
        </p:spPr>
      </p:pic>
      <p:graphicFrame>
        <p:nvGraphicFramePr>
          <p:cNvPr id="7" name="图表 6"/>
          <p:cNvGraphicFramePr/>
          <p:nvPr/>
        </p:nvGraphicFramePr>
        <p:xfrm>
          <a:off x="0" y="3356992"/>
          <a:ext cx="4572000" cy="29249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nvGraphicFramePr>
        <p:xfrm>
          <a:off x="4283968" y="141277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50918" name="矩形 8"/>
          <p:cNvSpPr>
            <a:spLocks noChangeArrowheads="1"/>
          </p:cNvSpPr>
          <p:nvPr/>
        </p:nvSpPr>
        <p:spPr bwMode="auto">
          <a:xfrm>
            <a:off x="5508625" y="4076700"/>
            <a:ext cx="3259138" cy="307975"/>
          </a:xfrm>
          <a:prstGeom prst="rect">
            <a:avLst/>
          </a:prstGeom>
          <a:noFill/>
          <a:ln w="9525">
            <a:noFill/>
            <a:miter lim="800000"/>
          </a:ln>
        </p:spPr>
        <p:txBody>
          <a:bodyPr wrap="none">
            <a:spAutoFit/>
          </a:bodyPr>
          <a:lstStyle/>
          <a:p>
            <a:r>
              <a:rPr lang="zh-CN" altLang="en-US" sz="1400">
                <a:solidFill>
                  <a:srgbClr val="FF0000"/>
                </a:solidFill>
                <a:latin typeface="微软雅黑" pitchFamily="34" charset="-122"/>
                <a:ea typeface="微软雅黑" pitchFamily="34" charset="-122"/>
                <a:cs typeface="微软雅黑" pitchFamily="34" charset="-122"/>
              </a:rPr>
              <a:t>动火作业火灾材料</a:t>
            </a:r>
            <a:r>
              <a:rPr lang="en-US" altLang="zh-CN" sz="1400">
                <a:solidFill>
                  <a:srgbClr val="FF0000"/>
                </a:solidFill>
                <a:latin typeface="微软雅黑" pitchFamily="34" charset="-122"/>
                <a:ea typeface="微软雅黑" pitchFamily="34" charset="-122"/>
                <a:cs typeface="微软雅黑" pitchFamily="34" charset="-122"/>
              </a:rPr>
              <a:t>TOP10（</a:t>
            </a:r>
            <a:r>
              <a:rPr lang="zh-CN" altLang="en-US" sz="1400">
                <a:solidFill>
                  <a:srgbClr val="FF0000"/>
                </a:solidFill>
                <a:latin typeface="微软雅黑" pitchFamily="34" charset="-122"/>
                <a:ea typeface="微软雅黑" pitchFamily="34" charset="-122"/>
                <a:cs typeface="微软雅黑" pitchFamily="34" charset="-122"/>
              </a:rPr>
              <a:t>不含民居</a:t>
            </a:r>
            <a:r>
              <a:rPr lang="en-US" altLang="zh-CN" sz="1400">
                <a:solidFill>
                  <a:srgbClr val="FF0000"/>
                </a:solidFill>
                <a:latin typeface="微软雅黑" pitchFamily="34" charset="-122"/>
                <a:ea typeface="微软雅黑" pitchFamily="34" charset="-122"/>
                <a:cs typeface="微软雅黑" pitchFamily="34" charset="-122"/>
              </a:rPr>
              <a:t>）</a:t>
            </a:r>
            <a:endParaRPr lang="zh-CN" altLang="en-US" sz="1400">
              <a:solidFill>
                <a:srgbClr val="FF0000"/>
              </a:solidFill>
              <a:latin typeface="微软雅黑" pitchFamily="34" charset="-122"/>
              <a:ea typeface="微软雅黑" pitchFamily="34" charset="-122"/>
              <a:cs typeface="微软雅黑" pitchFamily="34" charset="-122"/>
            </a:endParaRPr>
          </a:p>
        </p:txBody>
      </p:sp>
      <p:sp>
        <p:nvSpPr>
          <p:cNvPr id="550919" name="矩形 9"/>
          <p:cNvSpPr>
            <a:spLocks noChangeArrowheads="1"/>
          </p:cNvSpPr>
          <p:nvPr/>
        </p:nvSpPr>
        <p:spPr bwMode="auto">
          <a:xfrm>
            <a:off x="1000125" y="6215063"/>
            <a:ext cx="3260725" cy="307975"/>
          </a:xfrm>
          <a:prstGeom prst="rect">
            <a:avLst/>
          </a:prstGeom>
          <a:noFill/>
          <a:ln w="9525">
            <a:noFill/>
            <a:miter lim="800000"/>
          </a:ln>
        </p:spPr>
        <p:txBody>
          <a:bodyPr wrap="none">
            <a:spAutoFit/>
          </a:bodyPr>
          <a:lstStyle/>
          <a:p>
            <a:r>
              <a:rPr lang="zh-CN" altLang="en-US" sz="1400">
                <a:solidFill>
                  <a:srgbClr val="FF0000"/>
                </a:solidFill>
                <a:latin typeface="微软雅黑" pitchFamily="34" charset="-122"/>
                <a:ea typeface="微软雅黑" pitchFamily="34" charset="-122"/>
                <a:cs typeface="微软雅黑" pitchFamily="34" charset="-122"/>
              </a:rPr>
              <a:t>动火作业火灾场所</a:t>
            </a:r>
            <a:r>
              <a:rPr lang="en-US" altLang="zh-CN" sz="1400">
                <a:solidFill>
                  <a:srgbClr val="FF0000"/>
                </a:solidFill>
                <a:latin typeface="微软雅黑" pitchFamily="34" charset="-122"/>
                <a:ea typeface="微软雅黑" pitchFamily="34" charset="-122"/>
                <a:cs typeface="微软雅黑" pitchFamily="34" charset="-122"/>
              </a:rPr>
              <a:t>TOP10（</a:t>
            </a:r>
            <a:r>
              <a:rPr lang="zh-CN" altLang="en-US" sz="1400">
                <a:solidFill>
                  <a:srgbClr val="FF0000"/>
                </a:solidFill>
                <a:latin typeface="微软雅黑" pitchFamily="34" charset="-122"/>
                <a:ea typeface="微软雅黑" pitchFamily="34" charset="-122"/>
                <a:cs typeface="微软雅黑" pitchFamily="34" charset="-122"/>
              </a:rPr>
              <a:t>不含民居</a:t>
            </a:r>
            <a:r>
              <a:rPr lang="en-US" altLang="zh-CN" sz="1400">
                <a:solidFill>
                  <a:srgbClr val="FF0000"/>
                </a:solidFill>
                <a:latin typeface="微软雅黑" pitchFamily="34" charset="-122"/>
                <a:ea typeface="微软雅黑" pitchFamily="34" charset="-122"/>
                <a:cs typeface="微软雅黑" pitchFamily="34" charset="-122"/>
              </a:rPr>
              <a:t>）</a:t>
            </a:r>
            <a:endParaRPr lang="zh-CN" altLang="en-US" sz="1400">
              <a:solidFill>
                <a:srgbClr val="FF0000"/>
              </a:solidFill>
              <a:latin typeface="微软雅黑" pitchFamily="34" charset="-122"/>
              <a:ea typeface="微软雅黑" pitchFamily="34" charset="-122"/>
              <a:cs typeface="微软雅黑" pitchFamily="34" charset="-122"/>
            </a:endParaRPr>
          </a:p>
        </p:txBody>
      </p:sp>
      <p:sp>
        <p:nvSpPr>
          <p:cNvPr id="14" name="AutoShape 10"/>
          <p:cNvSpPr>
            <a:spLocks noChangeArrowheads="1"/>
          </p:cNvSpPr>
          <p:nvPr/>
        </p:nvSpPr>
        <p:spPr bwMode="auto">
          <a:xfrm>
            <a:off x="2471270" y="1142415"/>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5"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6" name="AutoShape 11"/>
          <p:cNvSpPr>
            <a:spLocks noChangeArrowheads="1"/>
          </p:cNvSpPr>
          <p:nvPr/>
        </p:nvSpPr>
        <p:spPr bwMode="auto">
          <a:xfrm>
            <a:off x="357158" y="1142415"/>
            <a:ext cx="131500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AE0513B8-70B2-4151-A7FA-17DE113B9C8E}" type="slidenum">
              <a:rPr lang="zh-CN" altLang="en-US" smtClean="0"/>
              <a:t>59</a:t>
            </a:fld>
            <a:endParaRPr lang="zh-CN" altLang="en-US"/>
          </a:p>
        </p:txBody>
      </p:sp>
      <p:graphicFrame>
        <p:nvGraphicFramePr>
          <p:cNvPr id="9" name="表格 8"/>
          <p:cNvGraphicFramePr>
            <a:graphicFrameLocks noGrp="1"/>
          </p:cNvGraphicFramePr>
          <p:nvPr/>
        </p:nvGraphicFramePr>
        <p:xfrm>
          <a:off x="4859338" y="1773238"/>
          <a:ext cx="3600450" cy="4691070"/>
        </p:xfrm>
        <a:graphic>
          <a:graphicData uri="http://schemas.openxmlformats.org/drawingml/2006/table">
            <a:tbl>
              <a:tblPr/>
              <a:tblGrid>
                <a:gridCol w="2212975">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tblGrid>
              <a:tr h="312738">
                <a:tc>
                  <a:txBody>
                    <a:bodyPr/>
                    <a:lstStyle/>
                    <a:p>
                      <a:pPr marL="0" marR="0" lvl="0" indent="601980" algn="just"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易燃易爆场所举例</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火灾危险性分类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使用正己烷的浸油装置区</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正己烷储罐区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玉米淀粉干燥装置区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玉米粕干燥及包装区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玉米淀粉包装间</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麸质饲料、蛋白粉包装间</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玉米糊精干燥装置区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玉米糊精包装间</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乙类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沼气储气柜区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9"/>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cs typeface="Times New Roman" pitchFamily="18" charset="0"/>
                        </a:rPr>
                        <a:t>环氧乙烷装置区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0"/>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cs typeface="Times New Roman" pitchFamily="18" charset="0"/>
                        </a:rPr>
                        <a:t>酒精储罐区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1"/>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cs typeface="Times New Roman" pitchFamily="18" charset="0"/>
                        </a:rPr>
                        <a:t>酒精蒸溜装置区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2"/>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cs typeface="Times New Roman" pitchFamily="18" charset="0"/>
                        </a:rPr>
                        <a:t>环氧乙烷储罐区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甲类</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13"/>
                  </a:ext>
                </a:extLst>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其他易燃易爆区</a:t>
                      </a:r>
                      <a:endParaRPr kumimoji="0" lang="zh-CN" altLang="en-US" sz="10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551988" name="矩形 9"/>
          <p:cNvSpPr>
            <a:spLocks noChangeArrowheads="1"/>
          </p:cNvSpPr>
          <p:nvPr/>
        </p:nvSpPr>
        <p:spPr bwMode="auto">
          <a:xfrm>
            <a:off x="539750" y="1728788"/>
            <a:ext cx="3960813" cy="4795837"/>
          </a:xfrm>
          <a:prstGeom prst="rect">
            <a:avLst/>
          </a:prstGeom>
          <a:noFill/>
          <a:ln w="9525">
            <a:noFill/>
            <a:miter lim="800000"/>
          </a:ln>
        </p:spPr>
        <p:txBody>
          <a:bodyPr>
            <a:spAutoFit/>
          </a:bodyPr>
          <a:lstStyle/>
          <a:p>
            <a:pPr>
              <a:lnSpc>
                <a:spcPct val="120000"/>
              </a:lnSpc>
              <a:buClr>
                <a:srgbClr val="C00000"/>
              </a:buClr>
              <a:buFont typeface="Wingdings" charset="2"/>
              <a:buChar char="n"/>
            </a:pPr>
            <a:r>
              <a:rPr lang="zh-CN" altLang="en-US" sz="1600">
                <a:latin typeface="微软雅黑" pitchFamily="34" charset="-122"/>
                <a:ea typeface="微软雅黑" pitchFamily="34" charset="-122"/>
                <a:cs typeface="微软雅黑" pitchFamily="34" charset="-122"/>
              </a:rPr>
              <a:t>特级动火</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生产运行状态下</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带压不置换</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易燃易爆装置、管道、储罐、容器</a:t>
            </a:r>
            <a:endParaRPr lang="en-US" altLang="zh-CN" sz="1600">
              <a:latin typeface="微软雅黑" pitchFamily="34" charset="-122"/>
              <a:ea typeface="微软雅黑" pitchFamily="34" charset="-122"/>
              <a:cs typeface="微软雅黑" pitchFamily="34" charset="-122"/>
            </a:endParaRPr>
          </a:p>
          <a:p>
            <a:pPr>
              <a:lnSpc>
                <a:spcPct val="120000"/>
              </a:lnSpc>
              <a:buClr>
                <a:srgbClr val="C00000"/>
              </a:buClr>
              <a:buFont typeface="Wingdings" charset="2"/>
              <a:buChar char="n"/>
            </a:pPr>
            <a:r>
              <a:rPr lang="zh-CN" altLang="en-US" sz="1600">
                <a:latin typeface="微软雅黑" pitchFamily="34" charset="-122"/>
                <a:ea typeface="微软雅黑" pitchFamily="34" charset="-122"/>
                <a:cs typeface="微软雅黑" pitchFamily="34" charset="-122"/>
              </a:rPr>
              <a:t>一级动火</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易燃易爆场所特级之外</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管廊动火</a:t>
            </a:r>
            <a:endParaRPr lang="en-US" altLang="zh-CN" sz="1600">
              <a:latin typeface="微软雅黑" pitchFamily="34" charset="-122"/>
              <a:ea typeface="微软雅黑" pitchFamily="34" charset="-122"/>
              <a:cs typeface="微软雅黑" pitchFamily="34" charset="-122"/>
            </a:endParaRPr>
          </a:p>
          <a:p>
            <a:pPr>
              <a:lnSpc>
                <a:spcPct val="120000"/>
              </a:lnSpc>
              <a:buClr>
                <a:srgbClr val="C00000"/>
              </a:buClr>
              <a:buFont typeface="Wingdings" charset="2"/>
              <a:buChar char="n"/>
            </a:pPr>
            <a:r>
              <a:rPr lang="zh-CN" altLang="en-US" sz="1600">
                <a:latin typeface="微软雅黑" pitchFamily="34" charset="-122"/>
                <a:ea typeface="微软雅黑" pitchFamily="34" charset="-122"/>
                <a:cs typeface="微软雅黑" pitchFamily="34" charset="-122"/>
              </a:rPr>
              <a:t>二级动火</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特级和一级之外</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禁火区动火</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全部停车，清洗置换，分析合格、有效安全隔离的易燃易爆场所</a:t>
            </a:r>
            <a:endParaRPr lang="en-US" altLang="zh-CN" sz="1600">
              <a:latin typeface="微软雅黑" pitchFamily="34" charset="-122"/>
              <a:ea typeface="微软雅黑" pitchFamily="34" charset="-122"/>
              <a:cs typeface="微软雅黑" pitchFamily="34" charset="-122"/>
            </a:endParaRPr>
          </a:p>
          <a:p>
            <a:pPr>
              <a:lnSpc>
                <a:spcPct val="120000"/>
              </a:lnSpc>
              <a:buClr>
                <a:srgbClr val="C00000"/>
              </a:buClr>
              <a:buFont typeface="Wingdings" charset="2"/>
              <a:buChar char="n"/>
            </a:pPr>
            <a:r>
              <a:rPr lang="zh-CN" altLang="en-US" sz="1600">
                <a:latin typeface="微软雅黑" pitchFamily="34" charset="-122"/>
                <a:ea typeface="微软雅黑" pitchFamily="34" charset="-122"/>
                <a:cs typeface="微软雅黑" pitchFamily="34" charset="-122"/>
              </a:rPr>
              <a:t>固定动火区动火</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食堂</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实验室</a:t>
            </a:r>
            <a:endParaRPr lang="en-US" altLang="zh-CN" sz="1600">
              <a:latin typeface="微软雅黑" pitchFamily="34" charset="-122"/>
              <a:ea typeface="微软雅黑" pitchFamily="34" charset="-122"/>
              <a:cs typeface="微软雅黑" pitchFamily="34" charset="-122"/>
            </a:endParaRPr>
          </a:p>
          <a:p>
            <a:pPr lvl="1">
              <a:lnSpc>
                <a:spcPct val="120000"/>
              </a:lnSpc>
              <a:buClr>
                <a:srgbClr val="002060"/>
              </a:buClr>
              <a:buFont typeface="Wingdings" charset="2"/>
              <a:buChar char="n"/>
            </a:pPr>
            <a:r>
              <a:rPr lang="zh-CN" altLang="en-US" sz="1600">
                <a:latin typeface="微软雅黑" pitchFamily="34" charset="-122"/>
                <a:ea typeface="微软雅黑" pitchFamily="34" charset="-122"/>
                <a:cs typeface="微软雅黑" pitchFamily="34" charset="-122"/>
              </a:rPr>
              <a:t>机修车间</a:t>
            </a:r>
          </a:p>
        </p:txBody>
      </p:sp>
      <p:sp>
        <p:nvSpPr>
          <p:cNvPr id="11" name="AutoShape 10"/>
          <p:cNvSpPr>
            <a:spLocks noChangeArrowheads="1"/>
          </p:cNvSpPr>
          <p:nvPr/>
        </p:nvSpPr>
        <p:spPr bwMode="auto">
          <a:xfrm>
            <a:off x="250029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2" name="AutoShape 11"/>
          <p:cNvSpPr>
            <a:spLocks noChangeArrowheads="1"/>
          </p:cNvSpPr>
          <p:nvPr/>
        </p:nvSpPr>
        <p:spPr bwMode="auto">
          <a:xfrm>
            <a:off x="1457845" y="1142984"/>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3" name="AutoShape 11"/>
          <p:cNvSpPr>
            <a:spLocks noChangeArrowheads="1"/>
          </p:cNvSpPr>
          <p:nvPr/>
        </p:nvSpPr>
        <p:spPr bwMode="auto">
          <a:xfrm>
            <a:off x="386186" y="1142984"/>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2268538" y="1557338"/>
            <a:ext cx="4286250" cy="525462"/>
          </a:xfrm>
        </p:spPr>
        <p:txBody>
          <a:bodyPr/>
          <a:lstStyle/>
          <a:p>
            <a:r>
              <a:rPr lang="zh-CN" altLang="en-US" sz="2800" b="1">
                <a:solidFill>
                  <a:srgbClr val="FF6600"/>
                </a:solidFill>
                <a:latin typeface="微软雅黑" pitchFamily="34" charset="-122"/>
                <a:ea typeface="微软雅黑" pitchFamily="34" charset="-122"/>
              </a:rPr>
              <a:t>现场管理的要素</a:t>
            </a:r>
            <a:r>
              <a:rPr lang="en-US" altLang="zh-CN" sz="2800" b="1">
                <a:solidFill>
                  <a:srgbClr val="FF6600"/>
                </a:solidFill>
                <a:latin typeface="微软雅黑" pitchFamily="34" charset="-122"/>
                <a:ea typeface="微软雅黑" pitchFamily="34" charset="-122"/>
              </a:rPr>
              <a:t>4M1E</a:t>
            </a:r>
          </a:p>
        </p:txBody>
      </p:sp>
      <p:grpSp>
        <p:nvGrpSpPr>
          <p:cNvPr id="18434" name="Group 3"/>
          <p:cNvGrpSpPr/>
          <p:nvPr/>
        </p:nvGrpSpPr>
        <p:grpSpPr bwMode="auto">
          <a:xfrm>
            <a:off x="914400" y="3671888"/>
            <a:ext cx="6934200" cy="1752600"/>
            <a:chOff x="576" y="2016"/>
            <a:chExt cx="4368" cy="1104"/>
          </a:xfrm>
        </p:grpSpPr>
        <p:sp>
          <p:nvSpPr>
            <p:cNvPr id="18458" name="Line 4"/>
            <p:cNvSpPr>
              <a:spLocks noChangeShapeType="1"/>
            </p:cNvSpPr>
            <p:nvPr/>
          </p:nvSpPr>
          <p:spPr bwMode="auto">
            <a:xfrm>
              <a:off x="576" y="2592"/>
              <a:ext cx="4368" cy="0"/>
            </a:xfrm>
            <a:prstGeom prst="line">
              <a:avLst/>
            </a:prstGeom>
            <a:noFill/>
            <a:ln w="76200">
              <a:solidFill>
                <a:srgbClr val="FF0000"/>
              </a:solidFill>
              <a:round/>
              <a:tailEnd type="triangle" w="med" len="med"/>
            </a:ln>
          </p:spPr>
          <p:txBody>
            <a:bodyPr/>
            <a:lstStyle/>
            <a:p>
              <a:endParaRPr lang="zh-CN" altLang="en-US"/>
            </a:p>
          </p:txBody>
        </p:sp>
        <p:sp>
          <p:nvSpPr>
            <p:cNvPr id="18459" name="Line 5"/>
            <p:cNvSpPr>
              <a:spLocks noChangeShapeType="1"/>
            </p:cNvSpPr>
            <p:nvPr/>
          </p:nvSpPr>
          <p:spPr bwMode="auto">
            <a:xfrm flipH="1" flipV="1">
              <a:off x="3552" y="2016"/>
              <a:ext cx="336" cy="576"/>
            </a:xfrm>
            <a:prstGeom prst="line">
              <a:avLst/>
            </a:prstGeom>
            <a:noFill/>
            <a:ln w="76200">
              <a:solidFill>
                <a:srgbClr val="FF0000"/>
              </a:solidFill>
              <a:round/>
              <a:tailEnd type="triangle" w="med" len="med"/>
            </a:ln>
          </p:spPr>
          <p:txBody>
            <a:bodyPr/>
            <a:lstStyle/>
            <a:p>
              <a:endParaRPr lang="zh-CN" altLang="en-US"/>
            </a:p>
          </p:txBody>
        </p:sp>
        <p:sp>
          <p:nvSpPr>
            <p:cNvPr id="18460" name="Line 6"/>
            <p:cNvSpPr>
              <a:spLocks noChangeShapeType="1"/>
            </p:cNvSpPr>
            <p:nvPr/>
          </p:nvSpPr>
          <p:spPr bwMode="auto">
            <a:xfrm flipH="1" flipV="1">
              <a:off x="1872" y="2016"/>
              <a:ext cx="672" cy="576"/>
            </a:xfrm>
            <a:prstGeom prst="line">
              <a:avLst/>
            </a:prstGeom>
            <a:noFill/>
            <a:ln w="76200">
              <a:solidFill>
                <a:srgbClr val="FF0000"/>
              </a:solidFill>
              <a:round/>
              <a:tailEnd type="triangle" w="med" len="med"/>
            </a:ln>
          </p:spPr>
          <p:txBody>
            <a:bodyPr/>
            <a:lstStyle/>
            <a:p>
              <a:endParaRPr lang="zh-CN" altLang="en-US"/>
            </a:p>
          </p:txBody>
        </p:sp>
        <p:sp>
          <p:nvSpPr>
            <p:cNvPr id="18461" name="Line 7"/>
            <p:cNvSpPr>
              <a:spLocks noChangeShapeType="1"/>
            </p:cNvSpPr>
            <p:nvPr/>
          </p:nvSpPr>
          <p:spPr bwMode="auto">
            <a:xfrm flipH="1">
              <a:off x="1632" y="2592"/>
              <a:ext cx="672" cy="528"/>
            </a:xfrm>
            <a:prstGeom prst="line">
              <a:avLst/>
            </a:prstGeom>
            <a:noFill/>
            <a:ln w="76200">
              <a:solidFill>
                <a:srgbClr val="FF0000"/>
              </a:solidFill>
              <a:round/>
              <a:tailEnd type="triangle" w="med" len="med"/>
            </a:ln>
          </p:spPr>
          <p:txBody>
            <a:bodyPr/>
            <a:lstStyle/>
            <a:p>
              <a:endParaRPr lang="zh-CN" altLang="en-US"/>
            </a:p>
          </p:txBody>
        </p:sp>
        <p:sp>
          <p:nvSpPr>
            <p:cNvPr id="18462" name="Line 8"/>
            <p:cNvSpPr>
              <a:spLocks noChangeShapeType="1"/>
            </p:cNvSpPr>
            <p:nvPr/>
          </p:nvSpPr>
          <p:spPr bwMode="auto">
            <a:xfrm flipH="1">
              <a:off x="3552" y="2592"/>
              <a:ext cx="672" cy="528"/>
            </a:xfrm>
            <a:prstGeom prst="line">
              <a:avLst/>
            </a:prstGeom>
            <a:noFill/>
            <a:ln w="76200">
              <a:solidFill>
                <a:srgbClr val="FF0000"/>
              </a:solidFill>
              <a:round/>
              <a:tailEnd type="triangle" w="med" len="med"/>
            </a:ln>
          </p:spPr>
          <p:txBody>
            <a:bodyPr/>
            <a:lstStyle/>
            <a:p>
              <a:endParaRPr lang="zh-CN" altLang="en-US"/>
            </a:p>
          </p:txBody>
        </p:sp>
      </p:grpSp>
      <p:sp>
        <p:nvSpPr>
          <p:cNvPr id="18435" name="Rectangle 9"/>
          <p:cNvSpPr>
            <a:spLocks noChangeArrowheads="1"/>
          </p:cNvSpPr>
          <p:nvPr/>
        </p:nvSpPr>
        <p:spPr bwMode="auto">
          <a:xfrm>
            <a:off x="1676400" y="3138488"/>
            <a:ext cx="2514600" cy="533400"/>
          </a:xfrm>
          <a:prstGeom prst="rect">
            <a:avLst/>
          </a:prstGeom>
          <a:solidFill>
            <a:schemeClr val="bg1"/>
          </a:solidFill>
          <a:ln w="9525">
            <a:solidFill>
              <a:schemeClr val="tx1"/>
            </a:solidFill>
            <a:miter lim="800000"/>
          </a:ln>
        </p:spPr>
        <p:txBody>
          <a:bodyPr wrap="none" anchor="ctr"/>
          <a:lstStyle/>
          <a:p>
            <a:pPr algn="ctr"/>
            <a:r>
              <a:rPr kumimoji="1" lang="zh-CN" altLang="en-US" b="1">
                <a:solidFill>
                  <a:schemeClr val="accent2"/>
                </a:solidFill>
                <a:latin typeface="微软雅黑" pitchFamily="34" charset="-122"/>
                <a:ea typeface="微软雅黑" pitchFamily="34" charset="-122"/>
                <a:cs typeface="微软雅黑" pitchFamily="34" charset="-122"/>
              </a:rPr>
              <a:t>机器设备（</a:t>
            </a:r>
            <a:r>
              <a:rPr kumimoji="1" lang="en-US" altLang="zh-CN" b="1">
                <a:solidFill>
                  <a:schemeClr val="accent2"/>
                </a:solidFill>
                <a:latin typeface="微软雅黑" pitchFamily="34" charset="-122"/>
                <a:ea typeface="微软雅黑" pitchFamily="34" charset="-122"/>
                <a:cs typeface="微软雅黑" pitchFamily="34" charset="-122"/>
              </a:rPr>
              <a:t>Machine</a:t>
            </a:r>
            <a:r>
              <a:rPr kumimoji="1" lang="zh-CN" altLang="en-US" b="1">
                <a:solidFill>
                  <a:schemeClr val="accent2"/>
                </a:solidFill>
                <a:latin typeface="微软雅黑" pitchFamily="34" charset="-122"/>
                <a:ea typeface="微软雅黑" pitchFamily="34" charset="-122"/>
                <a:cs typeface="微软雅黑" pitchFamily="34" charset="-122"/>
              </a:rPr>
              <a:t>）</a:t>
            </a:r>
          </a:p>
        </p:txBody>
      </p:sp>
      <p:sp>
        <p:nvSpPr>
          <p:cNvPr id="18436" name="Rectangle 10"/>
          <p:cNvSpPr>
            <a:spLocks noChangeArrowheads="1"/>
          </p:cNvSpPr>
          <p:nvPr/>
        </p:nvSpPr>
        <p:spPr bwMode="auto">
          <a:xfrm>
            <a:off x="4356100" y="3144838"/>
            <a:ext cx="2514600" cy="533400"/>
          </a:xfrm>
          <a:prstGeom prst="rect">
            <a:avLst/>
          </a:prstGeom>
          <a:solidFill>
            <a:schemeClr val="bg1"/>
          </a:solidFill>
          <a:ln w="9525">
            <a:solidFill>
              <a:schemeClr val="tx1"/>
            </a:solidFill>
            <a:miter lim="800000"/>
          </a:ln>
        </p:spPr>
        <p:txBody>
          <a:bodyPr wrap="none" anchor="ctr"/>
          <a:lstStyle/>
          <a:p>
            <a:pPr algn="ctr"/>
            <a:r>
              <a:rPr kumimoji="1" lang="zh-CN" altLang="en-US" b="1">
                <a:solidFill>
                  <a:schemeClr val="accent2"/>
                </a:solidFill>
                <a:latin typeface="微软雅黑" pitchFamily="34" charset="-122"/>
                <a:ea typeface="微软雅黑" pitchFamily="34" charset="-122"/>
                <a:cs typeface="微软雅黑" pitchFamily="34" charset="-122"/>
              </a:rPr>
              <a:t>材料（</a:t>
            </a:r>
            <a:r>
              <a:rPr kumimoji="1" lang="en-US" altLang="zh-CN" b="1">
                <a:solidFill>
                  <a:schemeClr val="accent2"/>
                </a:solidFill>
                <a:latin typeface="微软雅黑" pitchFamily="34" charset="-122"/>
                <a:ea typeface="微软雅黑" pitchFamily="34" charset="-122"/>
                <a:cs typeface="微软雅黑" pitchFamily="34" charset="-122"/>
              </a:rPr>
              <a:t>Material</a:t>
            </a:r>
            <a:r>
              <a:rPr kumimoji="1" lang="zh-CN" altLang="en-US" b="1">
                <a:solidFill>
                  <a:schemeClr val="accent2"/>
                </a:solidFill>
                <a:latin typeface="微软雅黑" pitchFamily="34" charset="-122"/>
                <a:ea typeface="微软雅黑" pitchFamily="34" charset="-122"/>
                <a:cs typeface="微软雅黑" pitchFamily="34" charset="-122"/>
              </a:rPr>
              <a:t>）</a:t>
            </a:r>
          </a:p>
        </p:txBody>
      </p:sp>
      <p:sp>
        <p:nvSpPr>
          <p:cNvPr id="18437" name="Rectangle 11"/>
          <p:cNvSpPr>
            <a:spLocks noChangeArrowheads="1"/>
          </p:cNvSpPr>
          <p:nvPr/>
        </p:nvSpPr>
        <p:spPr bwMode="auto">
          <a:xfrm>
            <a:off x="990600" y="5348288"/>
            <a:ext cx="2514600" cy="463550"/>
          </a:xfrm>
          <a:prstGeom prst="rect">
            <a:avLst/>
          </a:prstGeom>
          <a:solidFill>
            <a:schemeClr val="bg1"/>
          </a:solidFill>
          <a:ln w="9525">
            <a:solidFill>
              <a:schemeClr val="tx1"/>
            </a:solidFill>
            <a:miter lim="800000"/>
          </a:ln>
        </p:spPr>
        <p:txBody>
          <a:bodyPr wrap="none" anchor="ctr"/>
          <a:lstStyle/>
          <a:p>
            <a:pPr algn="ctr"/>
            <a:r>
              <a:rPr kumimoji="1" lang="zh-CN" altLang="en-US" b="1">
                <a:solidFill>
                  <a:schemeClr val="accent2"/>
                </a:solidFill>
                <a:latin typeface="微软雅黑" pitchFamily="34" charset="-122"/>
                <a:ea typeface="微软雅黑" pitchFamily="34" charset="-122"/>
                <a:cs typeface="微软雅黑" pitchFamily="34" charset="-122"/>
              </a:rPr>
              <a:t>人力（</a:t>
            </a:r>
            <a:r>
              <a:rPr kumimoji="1" lang="en-US" altLang="zh-CN" b="1">
                <a:solidFill>
                  <a:schemeClr val="accent2"/>
                </a:solidFill>
                <a:latin typeface="微软雅黑" pitchFamily="34" charset="-122"/>
                <a:ea typeface="微软雅黑" pitchFamily="34" charset="-122"/>
                <a:cs typeface="微软雅黑" pitchFamily="34" charset="-122"/>
              </a:rPr>
              <a:t>Manpower</a:t>
            </a:r>
            <a:r>
              <a:rPr kumimoji="1" lang="zh-CN" altLang="en-US" b="1">
                <a:solidFill>
                  <a:schemeClr val="accent2"/>
                </a:solidFill>
                <a:latin typeface="微软雅黑" pitchFamily="34" charset="-122"/>
                <a:ea typeface="微软雅黑" pitchFamily="34" charset="-122"/>
                <a:cs typeface="微软雅黑" pitchFamily="34" charset="-122"/>
              </a:rPr>
              <a:t>）</a:t>
            </a:r>
          </a:p>
        </p:txBody>
      </p:sp>
      <p:sp>
        <p:nvSpPr>
          <p:cNvPr id="18438" name="Rectangle 12"/>
          <p:cNvSpPr>
            <a:spLocks noChangeArrowheads="1"/>
          </p:cNvSpPr>
          <p:nvPr/>
        </p:nvSpPr>
        <p:spPr bwMode="auto">
          <a:xfrm>
            <a:off x="4267200" y="5383213"/>
            <a:ext cx="2514600" cy="428625"/>
          </a:xfrm>
          <a:prstGeom prst="rect">
            <a:avLst/>
          </a:prstGeom>
          <a:solidFill>
            <a:schemeClr val="bg1"/>
          </a:solidFill>
          <a:ln w="9525">
            <a:solidFill>
              <a:schemeClr val="tx1"/>
            </a:solidFill>
            <a:miter lim="800000"/>
          </a:ln>
        </p:spPr>
        <p:txBody>
          <a:bodyPr wrap="none" anchor="ctr"/>
          <a:lstStyle/>
          <a:p>
            <a:pPr algn="ctr"/>
            <a:r>
              <a:rPr kumimoji="1" lang="zh-CN" altLang="en-US" b="1">
                <a:solidFill>
                  <a:schemeClr val="accent2"/>
                </a:solidFill>
                <a:latin typeface="微软雅黑" pitchFamily="34" charset="-122"/>
                <a:ea typeface="微软雅黑" pitchFamily="34" charset="-122"/>
                <a:cs typeface="微软雅黑" pitchFamily="34" charset="-122"/>
              </a:rPr>
              <a:t>方法（</a:t>
            </a:r>
            <a:r>
              <a:rPr kumimoji="1" lang="en-US" altLang="zh-CN" b="1">
                <a:solidFill>
                  <a:schemeClr val="accent2"/>
                </a:solidFill>
                <a:latin typeface="微软雅黑" pitchFamily="34" charset="-122"/>
                <a:ea typeface="微软雅黑" pitchFamily="34" charset="-122"/>
                <a:cs typeface="微软雅黑" pitchFamily="34" charset="-122"/>
              </a:rPr>
              <a:t>Method</a:t>
            </a:r>
            <a:r>
              <a:rPr kumimoji="1" lang="zh-CN" altLang="en-US" b="1">
                <a:solidFill>
                  <a:schemeClr val="accent2"/>
                </a:solidFill>
                <a:latin typeface="微软雅黑" pitchFamily="34" charset="-122"/>
                <a:ea typeface="微软雅黑" pitchFamily="34" charset="-122"/>
                <a:cs typeface="微软雅黑" pitchFamily="34" charset="-122"/>
              </a:rPr>
              <a:t>）</a:t>
            </a:r>
          </a:p>
        </p:txBody>
      </p:sp>
      <p:sp>
        <p:nvSpPr>
          <p:cNvPr id="18439" name="AutoShape 13"/>
          <p:cNvSpPr>
            <a:spLocks noChangeArrowheads="1"/>
          </p:cNvSpPr>
          <p:nvPr/>
        </p:nvSpPr>
        <p:spPr bwMode="auto">
          <a:xfrm>
            <a:off x="2786063" y="2198688"/>
            <a:ext cx="5791200" cy="755650"/>
          </a:xfrm>
          <a:prstGeom prst="chevron">
            <a:avLst>
              <a:gd name="adj" fmla="val 191597"/>
            </a:avLst>
          </a:prstGeom>
          <a:solidFill>
            <a:srgbClr val="99CCFF"/>
          </a:solidFill>
          <a:ln w="9525">
            <a:solidFill>
              <a:schemeClr val="tx1"/>
            </a:solidFill>
            <a:miter lim="800000"/>
          </a:ln>
        </p:spPr>
        <p:txBody>
          <a:bodyPr wrap="none" anchor="ctr"/>
          <a:lstStyle/>
          <a:p>
            <a:pPr algn="ctr"/>
            <a:r>
              <a:rPr kumimoji="1" lang="en-US" altLang="zh-CN" sz="2400">
                <a:solidFill>
                  <a:srgbClr val="990000"/>
                </a:solidFill>
                <a:latin typeface="微软雅黑" pitchFamily="34" charset="-122"/>
                <a:ea typeface="微软雅黑" pitchFamily="34" charset="-122"/>
                <a:cs typeface="微软雅黑" pitchFamily="34" charset="-122"/>
              </a:rPr>
              <a:t>     </a:t>
            </a:r>
            <a:r>
              <a:rPr kumimoji="1" lang="zh-CN" altLang="en-US" sz="2400">
                <a:solidFill>
                  <a:srgbClr val="990000"/>
                </a:solidFill>
                <a:latin typeface="微软雅黑" pitchFamily="34" charset="-122"/>
                <a:ea typeface="微软雅黑" pitchFamily="34" charset="-122"/>
                <a:cs typeface="微软雅黑" pitchFamily="34" charset="-122"/>
              </a:rPr>
              <a:t>环境（</a:t>
            </a:r>
            <a:r>
              <a:rPr kumimoji="1" lang="en-US" altLang="zh-CN" sz="2400">
                <a:solidFill>
                  <a:srgbClr val="990000"/>
                </a:solidFill>
                <a:latin typeface="微软雅黑" pitchFamily="34" charset="-122"/>
                <a:ea typeface="微软雅黑" pitchFamily="34" charset="-122"/>
                <a:cs typeface="微软雅黑" pitchFamily="34" charset="-122"/>
              </a:rPr>
              <a:t>Environment</a:t>
            </a:r>
            <a:r>
              <a:rPr kumimoji="1" lang="zh-CN" altLang="en-US" sz="2400">
                <a:solidFill>
                  <a:srgbClr val="990000"/>
                </a:solidFill>
                <a:latin typeface="微软雅黑" pitchFamily="34" charset="-122"/>
                <a:ea typeface="微软雅黑" pitchFamily="34" charset="-122"/>
                <a:cs typeface="微软雅黑" pitchFamily="34" charset="-122"/>
              </a:rPr>
              <a:t>）</a:t>
            </a:r>
          </a:p>
        </p:txBody>
      </p:sp>
      <p:sp>
        <p:nvSpPr>
          <p:cNvPr id="18440" name="Text Box 14"/>
          <p:cNvSpPr txBox="1">
            <a:spLocks noChangeArrowheads="1"/>
          </p:cNvSpPr>
          <p:nvPr/>
        </p:nvSpPr>
        <p:spPr bwMode="auto">
          <a:xfrm>
            <a:off x="358775" y="5953125"/>
            <a:ext cx="3505200" cy="738188"/>
          </a:xfrm>
          <a:prstGeom prst="rect">
            <a:avLst/>
          </a:prstGeom>
          <a:noFill/>
          <a:ln w="9525">
            <a:noFill/>
            <a:miter lim="800000"/>
          </a:ln>
        </p:spPr>
        <p:txBody>
          <a:bodyPr>
            <a:spAutoFit/>
          </a:bodyPr>
          <a:lstStyle/>
          <a:p>
            <a:pPr>
              <a:spcBef>
                <a:spcPct val="50000"/>
              </a:spcBef>
            </a:pPr>
            <a:r>
              <a:rPr kumimoji="1" lang="zh-CN" altLang="en-US" sz="1400" b="1">
                <a:solidFill>
                  <a:srgbClr val="0000FF"/>
                </a:solidFill>
                <a:latin typeface="微软雅黑" pitchFamily="34" charset="-122"/>
                <a:ea typeface="微软雅黑" pitchFamily="34" charset="-122"/>
                <a:cs typeface="微软雅黑" pitchFamily="34" charset="-122"/>
              </a:rPr>
              <a:t>员工是企业最大的财富，也是最重要的资源，如何选人、用人、育人、留人，是企业管理核心的课程</a:t>
            </a:r>
          </a:p>
        </p:txBody>
      </p:sp>
      <p:sp>
        <p:nvSpPr>
          <p:cNvPr id="18441" name="Text Box 15"/>
          <p:cNvSpPr txBox="1">
            <a:spLocks noChangeArrowheads="1"/>
          </p:cNvSpPr>
          <p:nvPr/>
        </p:nvSpPr>
        <p:spPr bwMode="auto">
          <a:xfrm>
            <a:off x="6858000" y="3025775"/>
            <a:ext cx="2057400" cy="1363663"/>
          </a:xfrm>
          <a:prstGeom prst="rect">
            <a:avLst/>
          </a:prstGeom>
          <a:noFill/>
          <a:ln w="9525">
            <a:noFill/>
            <a:miter lim="800000"/>
          </a:ln>
        </p:spPr>
        <p:txBody>
          <a:bodyPr>
            <a:spAutoFit/>
          </a:bodyPr>
          <a:lstStyle/>
          <a:p>
            <a:pPr algn="just">
              <a:lnSpc>
                <a:spcPct val="120000"/>
              </a:lnSpc>
              <a:spcBef>
                <a:spcPct val="20000"/>
              </a:spcBef>
              <a:buClr>
                <a:srgbClr val="FFFF00"/>
              </a:buClr>
              <a:buFont typeface="Wingdings" charset="2"/>
              <a:buChar char="§"/>
            </a:pPr>
            <a:r>
              <a:rPr kumimoji="1" lang="zh-CN" altLang="en-US" sz="1400" b="1">
                <a:solidFill>
                  <a:srgbClr val="0000FF"/>
                </a:solidFill>
                <a:latin typeface="微软雅黑" pitchFamily="34" charset="-122"/>
                <a:ea typeface="微软雅黑" pitchFamily="34" charset="-122"/>
                <a:cs typeface="微软雅黑" pitchFamily="34" charset="-122"/>
              </a:rPr>
              <a:t>材料是企业生产的重要资源，大多数企业中，材料成本是产品成本的主要成分，因此材料应作为管理的重要要素。</a:t>
            </a:r>
            <a:endParaRPr kumimoji="1" lang="zh-CN" altLang="en-US" sz="2000" b="1">
              <a:solidFill>
                <a:srgbClr val="0000FF"/>
              </a:solidFill>
              <a:latin typeface="微软雅黑" pitchFamily="34" charset="-122"/>
              <a:ea typeface="微软雅黑" pitchFamily="34" charset="-122"/>
              <a:cs typeface="微软雅黑" pitchFamily="34" charset="-122"/>
            </a:endParaRPr>
          </a:p>
        </p:txBody>
      </p:sp>
      <p:sp>
        <p:nvSpPr>
          <p:cNvPr id="18442" name="Text Box 16"/>
          <p:cNvSpPr txBox="1">
            <a:spLocks noChangeArrowheads="1"/>
          </p:cNvSpPr>
          <p:nvPr/>
        </p:nvSpPr>
        <p:spPr bwMode="auto">
          <a:xfrm>
            <a:off x="4267200" y="5772150"/>
            <a:ext cx="4876800" cy="1039813"/>
          </a:xfrm>
          <a:prstGeom prst="rect">
            <a:avLst/>
          </a:prstGeom>
          <a:noFill/>
          <a:ln w="9525">
            <a:noFill/>
            <a:miter lim="800000"/>
          </a:ln>
        </p:spPr>
        <p:txBody>
          <a:bodyPr>
            <a:spAutoFit/>
          </a:bodyPr>
          <a:lstStyle/>
          <a:p>
            <a:pPr algn="just">
              <a:lnSpc>
                <a:spcPct val="110000"/>
              </a:lnSpc>
              <a:spcBef>
                <a:spcPct val="20000"/>
              </a:spcBef>
              <a:buClr>
                <a:srgbClr val="FFFF00"/>
              </a:buClr>
              <a:buFont typeface="Wingdings" charset="2"/>
              <a:buChar char="§"/>
            </a:pPr>
            <a:r>
              <a:rPr kumimoji="1" lang="zh-CN" altLang="en-US" sz="1400" b="1">
                <a:solidFill>
                  <a:srgbClr val="0000FF"/>
                </a:solidFill>
                <a:latin typeface="微软雅黑" pitchFamily="34" charset="-122"/>
                <a:ea typeface="微软雅黑" pitchFamily="34" charset="-122"/>
                <a:cs typeface="微软雅黑" pitchFamily="34" charset="-122"/>
              </a:rPr>
              <a:t>企业中的技术手段、工艺水准至关重要。企业文化、行事原则、标准规范、制度流程等与技术手段一起构成企业的</a:t>
            </a:r>
            <a:r>
              <a:rPr kumimoji="1" lang="en-US" altLang="zh-CN" sz="1400" b="1">
                <a:solidFill>
                  <a:srgbClr val="0000FF"/>
                </a:solidFill>
                <a:latin typeface="微软雅黑" pitchFamily="34" charset="-122"/>
                <a:ea typeface="微软雅黑" pitchFamily="34" charset="-122"/>
                <a:cs typeface="微软雅黑" pitchFamily="34" charset="-122"/>
              </a:rPr>
              <a:t>Know—How,</a:t>
            </a:r>
            <a:r>
              <a:rPr kumimoji="1" lang="zh-CN" altLang="en-US" sz="1400" b="1">
                <a:solidFill>
                  <a:srgbClr val="0000FF"/>
                </a:solidFill>
                <a:latin typeface="微软雅黑" pitchFamily="34" charset="-122"/>
                <a:ea typeface="微软雅黑" pitchFamily="34" charset="-122"/>
                <a:cs typeface="微软雅黑" pitchFamily="34" charset="-122"/>
              </a:rPr>
              <a:t>可以统一归入“方法”这一资源之中，成为企业在同行竞争中取胜的法宝。</a:t>
            </a:r>
            <a:endParaRPr kumimoji="1" lang="zh-CN" altLang="en-US" sz="1400">
              <a:solidFill>
                <a:srgbClr val="0000FF"/>
              </a:solidFill>
              <a:latin typeface="微软雅黑" pitchFamily="34" charset="-122"/>
              <a:ea typeface="微软雅黑" pitchFamily="34" charset="-122"/>
              <a:cs typeface="微软雅黑" pitchFamily="34" charset="-122"/>
            </a:endParaRPr>
          </a:p>
        </p:txBody>
      </p:sp>
      <p:sp>
        <p:nvSpPr>
          <p:cNvPr id="18443" name="Text Box 17"/>
          <p:cNvSpPr txBox="1">
            <a:spLocks noChangeArrowheads="1"/>
          </p:cNvSpPr>
          <p:nvPr/>
        </p:nvSpPr>
        <p:spPr bwMode="auto">
          <a:xfrm>
            <a:off x="323850" y="3679825"/>
            <a:ext cx="2590800" cy="846138"/>
          </a:xfrm>
          <a:prstGeom prst="rect">
            <a:avLst/>
          </a:prstGeom>
          <a:noFill/>
          <a:ln w="9525">
            <a:noFill/>
            <a:miter lim="800000"/>
          </a:ln>
        </p:spPr>
        <p:txBody>
          <a:bodyPr>
            <a:spAutoFit/>
          </a:bodyPr>
          <a:lstStyle/>
          <a:p>
            <a:pPr algn="just">
              <a:lnSpc>
                <a:spcPct val="120000"/>
              </a:lnSpc>
              <a:spcBef>
                <a:spcPct val="20000"/>
              </a:spcBef>
              <a:buClr>
                <a:srgbClr val="FFFF00"/>
              </a:buClr>
              <a:buFont typeface="Wingdings" charset="2"/>
              <a:buNone/>
            </a:pPr>
            <a:r>
              <a:rPr kumimoji="1" lang="zh-CN" altLang="en-US" sz="1400" b="1">
                <a:solidFill>
                  <a:srgbClr val="0000FF"/>
                </a:solidFill>
                <a:latin typeface="微软雅黑" pitchFamily="34" charset="-122"/>
                <a:ea typeface="微软雅黑" pitchFamily="34" charset="-122"/>
                <a:cs typeface="微软雅黑" pitchFamily="34" charset="-122"/>
              </a:rPr>
              <a:t>机器设备、工装夹具是生产现场的利刃，充分利用是管理者的职责之一。</a:t>
            </a:r>
          </a:p>
        </p:txBody>
      </p:sp>
      <p:sp>
        <p:nvSpPr>
          <p:cNvPr id="18444" name="Text Box 18"/>
          <p:cNvSpPr txBox="1">
            <a:spLocks noChangeArrowheads="1"/>
          </p:cNvSpPr>
          <p:nvPr/>
        </p:nvSpPr>
        <p:spPr bwMode="auto">
          <a:xfrm>
            <a:off x="358775" y="2143125"/>
            <a:ext cx="2438400" cy="954088"/>
          </a:xfrm>
          <a:prstGeom prst="rect">
            <a:avLst/>
          </a:prstGeom>
          <a:noFill/>
          <a:ln w="9525">
            <a:noFill/>
            <a:miter lim="800000"/>
          </a:ln>
        </p:spPr>
        <p:txBody>
          <a:bodyPr>
            <a:spAutoFit/>
          </a:bodyPr>
          <a:lstStyle/>
          <a:p>
            <a:pPr>
              <a:spcBef>
                <a:spcPct val="50000"/>
              </a:spcBef>
            </a:pPr>
            <a:r>
              <a:rPr kumimoji="1" lang="zh-CN" altLang="en-US" sz="1400" b="1">
                <a:solidFill>
                  <a:srgbClr val="0000FF"/>
                </a:solidFill>
                <a:latin typeface="微软雅黑" pitchFamily="34" charset="-122"/>
                <a:ea typeface="微软雅黑" pitchFamily="34" charset="-122"/>
                <a:cs typeface="微软雅黑" pitchFamily="34" charset="-122"/>
              </a:rPr>
              <a:t>良好的工作环境、整洁的作业现场、融洽的团队氛围，有助于提升员工的工作热情，从而提高达成目标的机会。</a:t>
            </a:r>
          </a:p>
        </p:txBody>
      </p:sp>
      <p:sp>
        <p:nvSpPr>
          <p:cNvPr id="19" name="AutoShape 11"/>
          <p:cNvSpPr>
            <a:spLocks noChangeArrowheads="1"/>
          </p:cNvSpPr>
          <p:nvPr/>
        </p:nvSpPr>
        <p:spPr bwMode="auto">
          <a:xfrm>
            <a:off x="3428992" y="1142984"/>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管理要素</a:t>
            </a:r>
            <a:endParaRPr lang="zh-CN" altLang="zh-CN" sz="1600" b="1"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2428860"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管理方法</a:t>
            </a:r>
            <a:endParaRPr lang="zh-CN" altLang="zh-CN" sz="1600" b="1"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1386407" y="114355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管理内容</a:t>
            </a:r>
            <a:endParaRPr lang="zh-CN" altLang="zh-CN" sz="1600" b="1" dirty="0">
              <a:solidFill>
                <a:schemeClr val="bg1"/>
              </a:solidFill>
              <a:latin typeface="微软雅黑" pitchFamily="34" charset="-122"/>
              <a:ea typeface="微软雅黑" pitchFamily="34" charset="-122"/>
            </a:endParaRPr>
          </a:p>
        </p:txBody>
      </p:sp>
      <p:sp>
        <p:nvSpPr>
          <p:cNvPr id="22" name="AutoShape 11"/>
          <p:cNvSpPr>
            <a:spLocks noChangeArrowheads="1"/>
          </p:cNvSpPr>
          <p:nvPr/>
        </p:nvSpPr>
        <p:spPr bwMode="auto">
          <a:xfrm>
            <a:off x="285720" y="114355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b="1" dirty="0">
                <a:solidFill>
                  <a:schemeClr val="bg1"/>
                </a:solidFill>
                <a:latin typeface="微软雅黑" pitchFamily="34" charset="-122"/>
                <a:ea typeface="微软雅黑" pitchFamily="34" charset="-122"/>
              </a:rPr>
              <a:t>管理目的</a:t>
            </a:r>
            <a:endParaRPr lang="zh-CN" altLang="zh-CN" sz="1600" b="1" dirty="0">
              <a:solidFill>
                <a:schemeClr val="bg1"/>
              </a:solidFill>
              <a:latin typeface="微软雅黑" pitchFamily="34" charset="-122"/>
              <a:ea typeface="微软雅黑" pitchFamily="34" charset="-122"/>
            </a:endParaRPr>
          </a:p>
        </p:txBody>
      </p:sp>
      <p:sp>
        <p:nvSpPr>
          <p:cNvPr id="1845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a:solidFill>
                  <a:srgbClr val="C00000"/>
                </a:solidFill>
                <a:latin typeface="微软雅黑" pitchFamily="34" charset="-122"/>
                <a:ea typeface="微软雅黑" pitchFamily="34" charset="-122"/>
                <a:cs typeface="微软雅黑" pitchFamily="34" charset="-122"/>
              </a:rPr>
              <a:t>1</a:t>
            </a:r>
            <a:r>
              <a:rPr lang="zh-CN" altLang="en-US" sz="2800" b="1">
                <a:solidFill>
                  <a:srgbClr val="C00000"/>
                </a:solidFill>
                <a:latin typeface="微软雅黑" pitchFamily="34" charset="-122"/>
                <a:ea typeface="微软雅黑" pitchFamily="34" charset="-122"/>
                <a:cs typeface="微软雅黑" pitchFamily="34" charset="-122"/>
              </a:rPr>
              <a:t>、现场安全管理概述</a:t>
            </a:r>
          </a:p>
        </p:txBody>
      </p:sp>
      <p:sp>
        <p:nvSpPr>
          <p:cNvPr id="24" name="灯片编号占位符 1"/>
          <p:cNvSpPr>
            <a:spLocks noGrp="1"/>
          </p:cNvSpPr>
          <p:nvPr>
            <p:ph type="sldNum" sz="quarter" idx="10"/>
          </p:nvPr>
        </p:nvSpPr>
        <p:spPr>
          <a:xfrm>
            <a:off x="6553200" y="6309320"/>
            <a:ext cx="2133600" cy="365125"/>
          </a:xfrm>
        </p:spPr>
        <p:txBody>
          <a:bodyPr/>
          <a:lstStyle/>
          <a:p>
            <a:pPr>
              <a:defRPr/>
            </a:pPr>
            <a:fld id="{1BD87B8F-C184-49E0-AA50-B1D510181B93}" type="slidenum">
              <a:rPr lang="zh-CN" altLang="en-US" smtClean="0"/>
              <a:t>6</a:t>
            </a:fld>
            <a:endParaRPr lang="zh-CN" altLang="en-US" dirty="0"/>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593125D4-1874-4DD3-BFCB-10328C27CA16}" type="slidenum">
              <a:rPr lang="zh-CN" altLang="en-US" smtClean="0"/>
              <a:t>60</a:t>
            </a:fld>
            <a:endParaRPr lang="zh-CN" altLang="en-US"/>
          </a:p>
        </p:txBody>
      </p:sp>
      <p:graphicFrame>
        <p:nvGraphicFramePr>
          <p:cNvPr id="9" name="内容占位符 8"/>
          <p:cNvGraphicFramePr>
            <a:graphicFrameLocks noGrp="1"/>
          </p:cNvGraphicFramePr>
          <p:nvPr>
            <p:ph idx="4294967295"/>
          </p:nvPr>
        </p:nvGraphicFramePr>
        <p:xfrm>
          <a:off x="4500563" y="1785938"/>
          <a:ext cx="3783012" cy="4572000"/>
        </p:xfrm>
        <a:graphic>
          <a:graphicData uri="http://schemas.openxmlformats.org/drawingml/2006/table">
            <a:tbl>
              <a:tblPr/>
              <a:tblGrid>
                <a:gridCol w="2592387">
                  <a:extLst>
                    <a:ext uri="{9D8B030D-6E8A-4147-A177-3AD203B41FA5}">
                      <a16:colId xmlns:a16="http://schemas.microsoft.com/office/drawing/2014/main" val="20000"/>
                    </a:ext>
                  </a:extLst>
                </a:gridCol>
                <a:gridCol w="1190625">
                  <a:extLst>
                    <a:ext uri="{9D8B030D-6E8A-4147-A177-3AD203B41FA5}">
                      <a16:colId xmlns:a16="http://schemas.microsoft.com/office/drawing/2014/main" val="20001"/>
                    </a:ext>
                  </a:extLst>
                </a:gridCol>
              </a:tblGrid>
              <a:tr h="254000">
                <a:tc>
                  <a:txBody>
                    <a:bodyPr/>
                    <a:lstStyle/>
                    <a:p>
                      <a:pPr marL="0" marR="0" lvl="0" indent="60198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特殊危险场所举例</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爆炸区分类</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盛装正己烷设备及输送管道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正己烷储罐</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淀粉干燥装置及输送管道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粕成品罐及输送管道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淀粉成品罐</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麸质饲料成品罐及输送管道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蛋白粉成品罐及输送管道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糊精成品罐</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糊精干燥装置及输送管道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沼气储气柜及输送管道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环氧乙烷装置及输送管道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酒精储罐</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酒精蒸溜装置及输送管道</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环氧乙烷储罐</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带压不置换容器</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其他易燃易爆粉尘、气体和液体的</a:t>
                      </a: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20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区和</a:t>
                      </a:r>
                      <a:r>
                        <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0</a:t>
                      </a:r>
                      <a:r>
                        <a:rPr kumimoji="0" lang="zh-CN" altLang="en-US"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rPr>
                        <a:t>区的特殊危险场所</a:t>
                      </a: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微软雅黑" pitchFamily="34" charset="-122"/>
                        <a:ea typeface="微软雅黑" pitchFamily="34" charset="-122"/>
                        <a:cs typeface="Times New Roman" pitchFamily="18" charset="0"/>
                      </a:endParaRPr>
                    </a:p>
                  </a:txBody>
                  <a:tcPr marL="42954" marR="4295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10" name="AutoShape 10"/>
          <p:cNvSpPr>
            <a:spLocks noChangeArrowheads="1"/>
          </p:cNvSpPr>
          <p:nvPr/>
        </p:nvSpPr>
        <p:spPr bwMode="auto">
          <a:xfrm>
            <a:off x="2471270" y="1142415"/>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1" name="AutoShape 11"/>
          <p:cNvSpPr>
            <a:spLocks noChangeArrowheads="1"/>
          </p:cNvSpPr>
          <p:nvPr/>
        </p:nvSpPr>
        <p:spPr bwMode="auto">
          <a:xfrm>
            <a:off x="1428817" y="1142415"/>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2"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pic>
        <p:nvPicPr>
          <p:cNvPr id="523333" name="Picture 3" descr="http://t1.gstatic.com/images?q=tbn:ANd9GcRaVOSULAbcO2CFhGO6gxz7t6fZju8IKNCuM4Mvcu2lq2QEmdMWbg"/>
          <p:cNvPicPr>
            <a:picLocks noChangeAspect="1" noChangeArrowheads="1"/>
          </p:cNvPicPr>
          <p:nvPr/>
        </p:nvPicPr>
        <p:blipFill>
          <a:blip r:embed="rId3"/>
          <a:srcRect/>
          <a:stretch>
            <a:fillRect/>
          </a:stretch>
        </p:blipFill>
        <p:spPr bwMode="auto">
          <a:xfrm>
            <a:off x="539750" y="1989138"/>
            <a:ext cx="3168650" cy="1995487"/>
          </a:xfrm>
          <a:prstGeom prst="rect">
            <a:avLst/>
          </a:prstGeom>
          <a:noFill/>
          <a:ln w="9525">
            <a:noFill/>
            <a:miter lim="800000"/>
            <a:headEnd/>
            <a:tailEnd/>
          </a:ln>
        </p:spPr>
      </p:pic>
      <p:pic>
        <p:nvPicPr>
          <p:cNvPr id="523334" name="Picture 5" descr="http://t2.gstatic.com/images?q=tbn:ANd9GcRus8gpomnRhd0SfdsJMZn2DXlQl-u-xWWiFCch-ljCBRERt49weQ"/>
          <p:cNvPicPr>
            <a:picLocks noChangeAspect="1" noChangeArrowheads="1"/>
          </p:cNvPicPr>
          <p:nvPr/>
        </p:nvPicPr>
        <p:blipFill>
          <a:blip r:embed="rId4"/>
          <a:srcRect/>
          <a:stretch>
            <a:fillRect/>
          </a:stretch>
        </p:blipFill>
        <p:spPr bwMode="auto">
          <a:xfrm>
            <a:off x="539750" y="4221163"/>
            <a:ext cx="3168650" cy="2181225"/>
          </a:xfrm>
          <a:prstGeom prst="rect">
            <a:avLst/>
          </a:prstGeom>
          <a:noFill/>
          <a:ln w="9525">
            <a:noFill/>
            <a:miter lim="800000"/>
            <a:headEnd/>
            <a:tailEnd/>
          </a:ln>
        </p:spPr>
      </p:pic>
      <p:sp>
        <p:nvSpPr>
          <p:cNvPr id="1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pic>
        <p:nvPicPr>
          <p:cNvPr id="10241" name="图片 10240"/>
          <p:cNvPicPr>
            <a:picLocks noChangeAspect="1"/>
          </p:cNvPicPr>
          <p:nvPr/>
        </p:nvPicPr>
        <p:blipFill>
          <a:blip r:embed="rId5"/>
          <a:stretch>
            <a:fillRect/>
          </a:stretch>
        </p:blipFill>
        <p:spPr>
          <a:xfrm>
            <a:off x="6870700" y="5537200"/>
            <a:ext cx="1435100" cy="1117600"/>
          </a:xfrm>
          <a:prstGeom prst="rect">
            <a:avLst/>
          </a:prstGeom>
          <a:noFill/>
          <a:ln w="12700">
            <a:noFill/>
          </a:ln>
        </p:spPr>
      </p:pic>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6E018133-5B56-4BF0-95E5-BD57075ED097}" type="slidenum">
              <a:rPr lang="zh-CN" altLang="en-US" smtClean="0"/>
              <a:t>61</a:t>
            </a:fld>
            <a:endParaRPr lang="zh-CN" altLang="en-US"/>
          </a:p>
        </p:txBody>
      </p:sp>
      <p:sp>
        <p:nvSpPr>
          <p:cNvPr id="3" name="内容占位符 2"/>
          <p:cNvSpPr>
            <a:spLocks noGrp="1"/>
          </p:cNvSpPr>
          <p:nvPr>
            <p:ph idx="4294967295"/>
          </p:nvPr>
        </p:nvSpPr>
        <p:spPr>
          <a:xfrm>
            <a:off x="2071688" y="1844675"/>
            <a:ext cx="6303962" cy="3798888"/>
          </a:xfrm>
        </p:spPr>
        <p:txBody>
          <a:bodyPr/>
          <a:lstStyle/>
          <a:p>
            <a:pPr marL="0" lvl="1" eaLnBrk="1" hangingPunct="1">
              <a:lnSpc>
                <a:spcPct val="150000"/>
              </a:lnSpc>
              <a:buClr>
                <a:srgbClr val="C00000"/>
              </a:buClr>
              <a:buFont typeface="Wingdings" charset="2"/>
              <a:buChar char="n"/>
              <a:defRPr/>
            </a:pPr>
            <a:r>
              <a:rPr lang="zh-CN" altLang="en-US" sz="1800" dirty="0">
                <a:cs typeface="+mn-cs"/>
              </a:rPr>
              <a:t>辨识相关法规标准，做好合规性评价</a:t>
            </a:r>
            <a:endParaRPr lang="en-US" altLang="zh-CN" sz="1800" dirty="0">
              <a:cs typeface="+mn-cs"/>
            </a:endParaRPr>
          </a:p>
          <a:p>
            <a:pPr marL="0" lvl="1" eaLnBrk="1" hangingPunct="1">
              <a:lnSpc>
                <a:spcPct val="150000"/>
              </a:lnSpc>
              <a:buClr>
                <a:srgbClr val="C00000"/>
              </a:buClr>
              <a:buFont typeface="Wingdings" charset="2"/>
              <a:buChar char="n"/>
              <a:defRPr/>
            </a:pPr>
            <a:r>
              <a:rPr lang="zh-CN" altLang="en-US" sz="1800" dirty="0">
                <a:cs typeface="+mn-cs"/>
              </a:rPr>
              <a:t>明确相关人员职责，严格落到实处</a:t>
            </a:r>
            <a:endParaRPr lang="en-US" altLang="zh-CN" sz="1800" dirty="0">
              <a:cs typeface="+mn-cs"/>
            </a:endParaRPr>
          </a:p>
          <a:p>
            <a:pPr marL="457200" lvl="1" eaLnBrk="1" hangingPunct="1">
              <a:lnSpc>
                <a:spcPct val="150000"/>
              </a:lnSpc>
              <a:buClr>
                <a:srgbClr val="002060"/>
              </a:buClr>
              <a:buFont typeface="Wingdings" charset="2"/>
              <a:buChar char="n"/>
              <a:defRPr/>
            </a:pPr>
            <a:r>
              <a:rPr lang="zh-CN" altLang="en-US" sz="1600" dirty="0">
                <a:cs typeface="+mn-cs"/>
              </a:rPr>
              <a:t>作业人、审批人、监护人、检测人、应急人（都要经过培训）</a:t>
            </a:r>
            <a:endParaRPr lang="en-US" altLang="zh-CN" sz="1600" dirty="0">
              <a:cs typeface="+mn-cs"/>
            </a:endParaRPr>
          </a:p>
          <a:p>
            <a:pPr marL="0" lvl="1" eaLnBrk="1" hangingPunct="1">
              <a:lnSpc>
                <a:spcPct val="150000"/>
              </a:lnSpc>
              <a:buClr>
                <a:srgbClr val="C00000"/>
              </a:buClr>
              <a:buFont typeface="Wingdings" charset="2"/>
              <a:buChar char="n"/>
              <a:defRPr/>
            </a:pPr>
            <a:r>
              <a:rPr lang="zh-CN" altLang="en-US" sz="1800" dirty="0">
                <a:cs typeface="+mn-cs"/>
              </a:rPr>
              <a:t>合理划分动火作业级别与区域等级</a:t>
            </a:r>
            <a:endParaRPr lang="en-US" altLang="zh-CN" sz="1800" dirty="0">
              <a:cs typeface="+mn-cs"/>
            </a:endParaRPr>
          </a:p>
          <a:p>
            <a:pPr marL="457200" lvl="1" eaLnBrk="1" hangingPunct="1">
              <a:lnSpc>
                <a:spcPct val="150000"/>
              </a:lnSpc>
              <a:buClr>
                <a:srgbClr val="002060"/>
              </a:buClr>
              <a:buFont typeface="Wingdings" charset="2"/>
              <a:buChar char="n"/>
              <a:defRPr/>
            </a:pPr>
            <a:r>
              <a:rPr lang="zh-CN" altLang="en-US" sz="1600" dirty="0">
                <a:cs typeface="+mn-cs"/>
              </a:rPr>
              <a:t>不同等级对应合理控制措施</a:t>
            </a:r>
            <a:endParaRPr lang="en-US" altLang="zh-CN" sz="1600" dirty="0">
              <a:cs typeface="+mn-cs"/>
            </a:endParaRPr>
          </a:p>
          <a:p>
            <a:pPr marL="0" lvl="1" eaLnBrk="1" hangingPunct="1">
              <a:lnSpc>
                <a:spcPct val="150000"/>
              </a:lnSpc>
              <a:buClr>
                <a:srgbClr val="C00000"/>
              </a:buClr>
              <a:buFont typeface="Wingdings" charset="2"/>
              <a:buChar char="n"/>
              <a:defRPr/>
            </a:pPr>
            <a:r>
              <a:rPr lang="zh-CN" altLang="en-US" sz="1800" dirty="0">
                <a:cs typeface="+mn-cs"/>
              </a:rPr>
              <a:t>明确动火作业流程</a:t>
            </a:r>
            <a:endParaRPr lang="en-US" altLang="zh-CN" sz="1800" dirty="0">
              <a:cs typeface="+mn-cs"/>
            </a:endParaRPr>
          </a:p>
          <a:p>
            <a:pPr marL="0" lvl="1" eaLnBrk="1" hangingPunct="1">
              <a:lnSpc>
                <a:spcPct val="150000"/>
              </a:lnSpc>
              <a:buClr>
                <a:srgbClr val="C00000"/>
              </a:buClr>
              <a:buFont typeface="Wingdings" charset="2"/>
              <a:buChar char="n"/>
              <a:defRPr/>
            </a:pPr>
            <a:r>
              <a:rPr lang="zh-CN" altLang="en-US" sz="1800" dirty="0">
                <a:cs typeface="+mn-cs"/>
              </a:rPr>
              <a:t>加强票据管理</a:t>
            </a:r>
            <a:endParaRPr lang="en-US" altLang="zh-CN" sz="1800" dirty="0">
              <a:cs typeface="+mn-cs"/>
            </a:endParaRPr>
          </a:p>
          <a:p>
            <a:pPr marL="457200" lvl="1" eaLnBrk="1" hangingPunct="1">
              <a:lnSpc>
                <a:spcPct val="150000"/>
              </a:lnSpc>
              <a:buClr>
                <a:srgbClr val="002060"/>
              </a:buClr>
              <a:buFont typeface="Wingdings" charset="2"/>
              <a:buChar char="n"/>
              <a:defRPr/>
            </a:pPr>
            <a:r>
              <a:rPr lang="zh-CN" altLang="en-US" sz="1600" dirty="0">
                <a:cs typeface="+mn-cs"/>
              </a:rPr>
              <a:t>一点、一票、一监护</a:t>
            </a:r>
            <a:endParaRPr lang="en-US" altLang="zh-CN" sz="1600" dirty="0">
              <a:cs typeface="+mn-cs"/>
            </a:endParaRPr>
          </a:p>
        </p:txBody>
      </p:sp>
      <p:sp>
        <p:nvSpPr>
          <p:cNvPr id="10"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11" name="AutoShape 7"/>
          <p:cNvSpPr>
            <a:spLocks noChangeArrowheads="1"/>
          </p:cNvSpPr>
          <p:nvPr/>
        </p:nvSpPr>
        <p:spPr bwMode="auto">
          <a:xfrm>
            <a:off x="371475" y="1844675"/>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管理措施</a:t>
            </a:r>
          </a:p>
        </p:txBody>
      </p:sp>
      <p:sp>
        <p:nvSpPr>
          <p:cNvPr id="12" name="AutoShape 7"/>
          <p:cNvSpPr>
            <a:spLocks noChangeArrowheads="1"/>
          </p:cNvSpPr>
          <p:nvPr/>
        </p:nvSpPr>
        <p:spPr bwMode="auto">
          <a:xfrm>
            <a:off x="371475" y="2751138"/>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13" name="AutoShape 7"/>
          <p:cNvSpPr>
            <a:spLocks noChangeArrowheads="1"/>
          </p:cNvSpPr>
          <p:nvPr/>
        </p:nvSpPr>
        <p:spPr bwMode="auto">
          <a:xfrm>
            <a:off x="371475" y="3200400"/>
            <a:ext cx="1392238" cy="430213"/>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pic>
        <p:nvPicPr>
          <p:cNvPr id="555015" name="Picture 2" descr="http://bp.spqw.com/uploadpic/S20105171052091230182948.jpg"/>
          <p:cNvPicPr>
            <a:picLocks noChangeAspect="1" noChangeArrowheads="1"/>
          </p:cNvPicPr>
          <p:nvPr/>
        </p:nvPicPr>
        <p:blipFill>
          <a:blip r:embed="rId3"/>
          <a:srcRect/>
          <a:stretch>
            <a:fillRect/>
          </a:stretch>
        </p:blipFill>
        <p:spPr bwMode="auto">
          <a:xfrm>
            <a:off x="4929188" y="4005263"/>
            <a:ext cx="2087562" cy="2087562"/>
          </a:xfrm>
          <a:prstGeom prst="rect">
            <a:avLst/>
          </a:prstGeom>
          <a:noFill/>
          <a:ln w="9525">
            <a:noFill/>
            <a:miter lim="800000"/>
            <a:headEnd/>
            <a:tailEnd/>
          </a:ln>
        </p:spPr>
      </p:pic>
      <p:pic>
        <p:nvPicPr>
          <p:cNvPr id="555016" name="Picture 8" descr="http://t2.gstatic.com/images?q=tbn:ANd9GcQCvSmlO_IqyLqL2hWElCUxsIe-klqFmFkBYAkzfikg8pLTCH0J"/>
          <p:cNvPicPr>
            <a:picLocks noChangeAspect="1" noChangeArrowheads="1"/>
          </p:cNvPicPr>
          <p:nvPr/>
        </p:nvPicPr>
        <p:blipFill>
          <a:blip r:embed="rId4"/>
          <a:srcRect/>
          <a:stretch>
            <a:fillRect/>
          </a:stretch>
        </p:blipFill>
        <p:spPr bwMode="auto">
          <a:xfrm>
            <a:off x="6945313" y="4005263"/>
            <a:ext cx="1679575" cy="2097087"/>
          </a:xfrm>
          <a:prstGeom prst="rect">
            <a:avLst/>
          </a:prstGeom>
          <a:noFill/>
          <a:ln w="9525">
            <a:noFill/>
            <a:miter lim="800000"/>
            <a:headEnd/>
            <a:tailEnd/>
          </a:ln>
        </p:spPr>
      </p:pic>
      <p:sp>
        <p:nvSpPr>
          <p:cNvPr id="19"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FFE65C4C-5BEA-495C-A8FF-01CAF9E19967}" type="slidenum">
              <a:rPr lang="zh-CN" altLang="en-US" smtClean="0"/>
              <a:t>62</a:t>
            </a:fld>
            <a:endParaRPr lang="zh-CN" altLang="en-US" dirty="0"/>
          </a:p>
        </p:txBody>
      </p:sp>
      <p:sp>
        <p:nvSpPr>
          <p:cNvPr id="3" name="内容占位符 2"/>
          <p:cNvSpPr>
            <a:spLocks noGrp="1"/>
          </p:cNvSpPr>
          <p:nvPr>
            <p:ph idx="4294967295"/>
          </p:nvPr>
        </p:nvSpPr>
        <p:spPr>
          <a:xfrm>
            <a:off x="1831975" y="2349500"/>
            <a:ext cx="3382963" cy="3508375"/>
          </a:xfrm>
        </p:spPr>
        <p:txBody>
          <a:bodyPr/>
          <a:lstStyle/>
          <a:p>
            <a:pPr marL="0" lvl="1" eaLnBrk="1" hangingPunct="1">
              <a:lnSpc>
                <a:spcPct val="120000"/>
              </a:lnSpc>
              <a:buClr>
                <a:srgbClr val="C00000"/>
              </a:buClr>
              <a:buFont typeface="Wingdings" charset="2"/>
              <a:buChar char="n"/>
              <a:defRPr/>
            </a:pPr>
            <a:r>
              <a:rPr lang="en-US" altLang="zh-CN" sz="1800" dirty="0">
                <a:cs typeface="+mn-cs"/>
              </a:rPr>
              <a:t>30m</a:t>
            </a:r>
            <a:r>
              <a:rPr lang="zh-CN" altLang="en-US" sz="1800" dirty="0">
                <a:cs typeface="+mn-cs"/>
              </a:rPr>
              <a:t>之内</a:t>
            </a:r>
            <a:endParaRPr lang="en-US" altLang="zh-CN" sz="1800" dirty="0">
              <a:cs typeface="+mn-cs"/>
            </a:endParaRPr>
          </a:p>
          <a:p>
            <a:pPr lvl="1">
              <a:lnSpc>
                <a:spcPct val="120000"/>
              </a:lnSpc>
              <a:buClr>
                <a:srgbClr val="002060"/>
              </a:buClr>
              <a:defRPr/>
            </a:pPr>
            <a:r>
              <a:rPr lang="zh-CN" altLang="en-US" sz="1600" dirty="0">
                <a:cs typeface="+mn-cs"/>
              </a:rPr>
              <a:t>无可燃气体</a:t>
            </a:r>
            <a:endParaRPr lang="en-US" altLang="zh-CN" sz="1600" dirty="0">
              <a:cs typeface="+mn-cs"/>
            </a:endParaRPr>
          </a:p>
          <a:p>
            <a:pPr marL="0" lvl="1" eaLnBrk="1" hangingPunct="1">
              <a:lnSpc>
                <a:spcPct val="120000"/>
              </a:lnSpc>
              <a:buClr>
                <a:srgbClr val="C00000"/>
              </a:buClr>
              <a:buFont typeface="Wingdings" charset="2"/>
              <a:buChar char="n"/>
              <a:defRPr/>
            </a:pPr>
            <a:r>
              <a:rPr lang="en-US" altLang="zh-CN" sz="1800" dirty="0">
                <a:cs typeface="+mn-cs"/>
              </a:rPr>
              <a:t>15m</a:t>
            </a:r>
            <a:r>
              <a:rPr lang="zh-CN" altLang="en-US" sz="1800" dirty="0">
                <a:cs typeface="+mn-cs"/>
              </a:rPr>
              <a:t>之内</a:t>
            </a:r>
            <a:endParaRPr lang="en-US" altLang="zh-CN" sz="1800" dirty="0">
              <a:cs typeface="+mn-cs"/>
            </a:endParaRPr>
          </a:p>
          <a:p>
            <a:pPr lvl="1">
              <a:defRPr/>
            </a:pPr>
            <a:r>
              <a:rPr lang="zh-CN" altLang="en-US" sz="1600" dirty="0">
                <a:cs typeface="+mn-cs"/>
              </a:rPr>
              <a:t>无可燃液体</a:t>
            </a:r>
            <a:endParaRPr lang="en-US" altLang="zh-CN" sz="1600" dirty="0">
              <a:cs typeface="+mn-cs"/>
            </a:endParaRPr>
          </a:p>
          <a:p>
            <a:pPr lvl="1">
              <a:defRPr/>
            </a:pPr>
            <a:r>
              <a:rPr lang="zh-CN" altLang="en-US" sz="1600" dirty="0">
                <a:cs typeface="+mn-cs"/>
              </a:rPr>
              <a:t>无空洞、窨井、地沟、水封，否则要清理、分析、封盖</a:t>
            </a:r>
            <a:endParaRPr lang="en-US" altLang="zh-CN" sz="1600" dirty="0">
              <a:cs typeface="+mn-cs"/>
            </a:endParaRPr>
          </a:p>
          <a:p>
            <a:pPr marL="0" lvl="1" eaLnBrk="1" hangingPunct="1">
              <a:lnSpc>
                <a:spcPct val="120000"/>
              </a:lnSpc>
              <a:buClr>
                <a:srgbClr val="C00000"/>
              </a:buClr>
              <a:buFont typeface="Wingdings" charset="2"/>
              <a:buChar char="n"/>
              <a:defRPr/>
            </a:pPr>
            <a:r>
              <a:rPr lang="en-US" altLang="zh-CN" sz="1800" dirty="0">
                <a:cs typeface="+mn-cs"/>
              </a:rPr>
              <a:t>10m</a:t>
            </a:r>
            <a:r>
              <a:rPr lang="zh-CN" altLang="en-US" sz="1800" dirty="0">
                <a:cs typeface="+mn-cs"/>
              </a:rPr>
              <a:t>之内</a:t>
            </a:r>
            <a:endParaRPr lang="en-US" altLang="zh-CN" sz="1800" dirty="0">
              <a:cs typeface="+mn-cs"/>
            </a:endParaRPr>
          </a:p>
          <a:p>
            <a:pPr lvl="1">
              <a:defRPr/>
            </a:pPr>
            <a:r>
              <a:rPr lang="zh-CN" altLang="en-US" sz="1600" dirty="0">
                <a:cs typeface="+mn-cs"/>
              </a:rPr>
              <a:t>无可燃物，都要清理干净</a:t>
            </a:r>
            <a:r>
              <a:rPr lang="en-US" altLang="zh-CN" sz="1600" dirty="0">
                <a:cs typeface="+mn-cs"/>
              </a:rPr>
              <a:t>/</a:t>
            </a:r>
            <a:r>
              <a:rPr lang="zh-CN" altLang="en-US" sz="1600" dirty="0">
                <a:cs typeface="+mn-cs"/>
              </a:rPr>
              <a:t>覆盖</a:t>
            </a:r>
            <a:endParaRPr lang="en-US" altLang="zh-CN" sz="1600" dirty="0">
              <a:cs typeface="+mn-cs"/>
            </a:endParaRPr>
          </a:p>
          <a:p>
            <a:pPr lvl="1">
              <a:defRPr/>
            </a:pPr>
            <a:r>
              <a:rPr lang="zh-CN" altLang="en-US" sz="1600" dirty="0">
                <a:cs typeface="+mn-cs"/>
              </a:rPr>
              <a:t>墙壁、地面、导槽等能穿透火花、热量和火焰的开口与缝隙要覆盖</a:t>
            </a:r>
            <a:endParaRPr lang="en-US" altLang="zh-CN" sz="1600" dirty="0">
              <a:cs typeface="+mn-cs"/>
            </a:endParaRPr>
          </a:p>
          <a:p>
            <a:pPr marL="0" lvl="1" eaLnBrk="1" hangingPunct="1">
              <a:lnSpc>
                <a:spcPct val="120000"/>
              </a:lnSpc>
              <a:buClr>
                <a:srgbClr val="C00000"/>
              </a:buClr>
              <a:buFont typeface="Wingdings" charset="2"/>
              <a:buChar char="n"/>
              <a:defRPr/>
            </a:pPr>
            <a:r>
              <a:rPr lang="en-US" altLang="zh-CN" sz="1800" dirty="0">
                <a:cs typeface="+mn-cs"/>
              </a:rPr>
              <a:t>5m</a:t>
            </a:r>
            <a:r>
              <a:rPr lang="zh-CN" altLang="en-US" sz="1800" dirty="0">
                <a:cs typeface="+mn-cs"/>
              </a:rPr>
              <a:t>（氧气瓶与乙炔瓶间距）</a:t>
            </a:r>
          </a:p>
        </p:txBody>
      </p:sp>
      <p:sp>
        <p:nvSpPr>
          <p:cNvPr id="556035" name="TextBox 9"/>
          <p:cNvSpPr txBox="1">
            <a:spLocks noChangeArrowheads="1"/>
          </p:cNvSpPr>
          <p:nvPr/>
        </p:nvSpPr>
        <p:spPr bwMode="auto">
          <a:xfrm>
            <a:off x="2336800" y="1681163"/>
            <a:ext cx="1449388" cy="461962"/>
          </a:xfrm>
          <a:prstGeom prst="rect">
            <a:avLst/>
          </a:prstGeom>
          <a:noFill/>
          <a:ln w="9525">
            <a:noFill/>
            <a:miter lim="800000"/>
          </a:ln>
        </p:spPr>
        <p:txBody>
          <a:bodyPr>
            <a:spAutoFit/>
          </a:bodyPr>
          <a:lstStyle/>
          <a:p>
            <a:r>
              <a:rPr lang="zh-CN" altLang="en-US" sz="2400" b="1">
                <a:solidFill>
                  <a:srgbClr val="C00000"/>
                </a:solidFill>
                <a:latin typeface="微软雅黑" pitchFamily="34" charset="-122"/>
                <a:ea typeface="微软雅黑" pitchFamily="34" charset="-122"/>
                <a:cs typeface="微软雅黑" pitchFamily="34" charset="-122"/>
              </a:rPr>
              <a:t>安全距离</a:t>
            </a:r>
          </a:p>
        </p:txBody>
      </p:sp>
      <p:grpSp>
        <p:nvGrpSpPr>
          <p:cNvPr id="556036" name="组合 27"/>
          <p:cNvGrpSpPr/>
          <p:nvPr/>
        </p:nvGrpSpPr>
        <p:grpSpPr bwMode="auto">
          <a:xfrm>
            <a:off x="5214938" y="2143125"/>
            <a:ext cx="3786187" cy="3881438"/>
            <a:chOff x="3635896" y="1844824"/>
            <a:chExt cx="4752528" cy="4680520"/>
          </a:xfrm>
        </p:grpSpPr>
        <p:sp>
          <p:nvSpPr>
            <p:cNvPr id="12" name="椭圆 11"/>
            <p:cNvSpPr/>
            <p:nvPr/>
          </p:nvSpPr>
          <p:spPr>
            <a:xfrm>
              <a:off x="3635896" y="1844824"/>
              <a:ext cx="4752528" cy="4680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a:off x="4355251" y="2562696"/>
              <a:ext cx="3234111" cy="3237119"/>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a:off x="5220072" y="3429883"/>
              <a:ext cx="1494506" cy="149317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20" name="直接连接符 19"/>
            <p:cNvCxnSpPr/>
            <p:nvPr/>
          </p:nvCxnSpPr>
          <p:spPr>
            <a:xfrm>
              <a:off x="5939428" y="4149669"/>
              <a:ext cx="721348" cy="1915"/>
            </a:xfrm>
            <a:prstGeom prst="line">
              <a:avLst/>
            </a:prstGeom>
          </p:spPr>
          <p:style>
            <a:lnRef idx="1">
              <a:schemeClr val="accent1"/>
            </a:lnRef>
            <a:fillRef idx="0">
              <a:schemeClr val="accent1"/>
            </a:fillRef>
            <a:effectRef idx="0">
              <a:schemeClr val="accent1"/>
            </a:effectRef>
            <a:fontRef idx="minor">
              <a:schemeClr val="tx1"/>
            </a:fontRef>
          </p:style>
        </p:cxnSp>
        <p:sp>
          <p:nvSpPr>
            <p:cNvPr id="556055" name="TextBox 20"/>
            <p:cNvSpPr txBox="1">
              <a:spLocks noChangeArrowheads="1"/>
            </p:cNvSpPr>
            <p:nvPr/>
          </p:nvSpPr>
          <p:spPr bwMode="auto">
            <a:xfrm>
              <a:off x="6012160" y="3851756"/>
              <a:ext cx="648072" cy="369332"/>
            </a:xfrm>
            <a:prstGeom prst="rect">
              <a:avLst/>
            </a:prstGeom>
            <a:noFill/>
            <a:ln w="9525">
              <a:noFill/>
              <a:miter lim="800000"/>
            </a:ln>
          </p:spPr>
          <p:txBody>
            <a:bodyPr>
              <a:spAutoFit/>
            </a:bodyPr>
            <a:lstStyle/>
            <a:p>
              <a:r>
                <a:rPr lang="en-US" altLang="zh-CN">
                  <a:solidFill>
                    <a:schemeClr val="bg1"/>
                  </a:solidFill>
                  <a:latin typeface="Calibri" pitchFamily="34" charset="0"/>
                </a:rPr>
                <a:t>10m</a:t>
              </a:r>
              <a:endParaRPr lang="zh-CN" altLang="en-US">
                <a:solidFill>
                  <a:schemeClr val="bg1"/>
                </a:solidFill>
                <a:latin typeface="Calibri" pitchFamily="34" charset="0"/>
              </a:endParaRPr>
            </a:p>
          </p:txBody>
        </p:sp>
        <p:cxnSp>
          <p:nvCxnSpPr>
            <p:cNvPr id="23" name="直接连接符 22"/>
            <p:cNvCxnSpPr>
              <a:endCxn id="13" idx="7"/>
            </p:cNvCxnSpPr>
            <p:nvPr/>
          </p:nvCxnSpPr>
          <p:spPr>
            <a:xfrm flipV="1">
              <a:off x="5939428" y="3037448"/>
              <a:ext cx="1177670" cy="1112221"/>
            </a:xfrm>
            <a:prstGeom prst="line">
              <a:avLst/>
            </a:prstGeom>
          </p:spPr>
          <p:style>
            <a:lnRef idx="1">
              <a:schemeClr val="accent1"/>
            </a:lnRef>
            <a:fillRef idx="0">
              <a:schemeClr val="accent1"/>
            </a:fillRef>
            <a:effectRef idx="0">
              <a:schemeClr val="accent1"/>
            </a:effectRef>
            <a:fontRef idx="minor">
              <a:schemeClr val="tx1"/>
            </a:fontRef>
          </p:style>
        </p:cxnSp>
        <p:sp>
          <p:nvSpPr>
            <p:cNvPr id="556057" name="TextBox 23"/>
            <p:cNvSpPr txBox="1">
              <a:spLocks noChangeArrowheads="1"/>
            </p:cNvSpPr>
            <p:nvPr/>
          </p:nvSpPr>
          <p:spPr bwMode="auto">
            <a:xfrm rot="-2791491">
              <a:off x="6300192" y="3068960"/>
              <a:ext cx="648072" cy="369332"/>
            </a:xfrm>
            <a:prstGeom prst="rect">
              <a:avLst/>
            </a:prstGeom>
            <a:noFill/>
            <a:ln w="9525">
              <a:noFill/>
              <a:miter lim="800000"/>
            </a:ln>
          </p:spPr>
          <p:txBody>
            <a:bodyPr>
              <a:spAutoFit/>
            </a:bodyPr>
            <a:lstStyle/>
            <a:p>
              <a:r>
                <a:rPr lang="en-US" altLang="zh-CN">
                  <a:latin typeface="Calibri" pitchFamily="34" charset="0"/>
                </a:rPr>
                <a:t>15m</a:t>
              </a:r>
              <a:endParaRPr lang="zh-CN" altLang="en-US">
                <a:latin typeface="Calibri" pitchFamily="34" charset="0"/>
              </a:endParaRPr>
            </a:p>
          </p:txBody>
        </p:sp>
        <p:cxnSp>
          <p:nvCxnSpPr>
            <p:cNvPr id="26" name="直接连接符 25"/>
            <p:cNvCxnSpPr/>
            <p:nvPr/>
          </p:nvCxnSpPr>
          <p:spPr>
            <a:xfrm rot="5400000" flipH="1" flipV="1">
              <a:off x="4788002" y="2996250"/>
              <a:ext cx="2304845" cy="1992"/>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556059" name="TextBox 26"/>
            <p:cNvSpPr txBox="1">
              <a:spLocks noChangeArrowheads="1"/>
            </p:cNvSpPr>
            <p:nvPr/>
          </p:nvSpPr>
          <p:spPr bwMode="auto">
            <a:xfrm rot="-5400000">
              <a:off x="5436096" y="2064225"/>
              <a:ext cx="648072" cy="369332"/>
            </a:xfrm>
            <a:prstGeom prst="rect">
              <a:avLst/>
            </a:prstGeom>
            <a:noFill/>
            <a:ln w="9525">
              <a:noFill/>
              <a:miter lim="800000"/>
            </a:ln>
          </p:spPr>
          <p:txBody>
            <a:bodyPr>
              <a:spAutoFit/>
            </a:bodyPr>
            <a:lstStyle/>
            <a:p>
              <a:r>
                <a:rPr lang="en-US" altLang="zh-CN">
                  <a:solidFill>
                    <a:schemeClr val="bg1"/>
                  </a:solidFill>
                  <a:latin typeface="Calibri" pitchFamily="34" charset="0"/>
                </a:rPr>
                <a:t>30m</a:t>
              </a:r>
              <a:endParaRPr lang="zh-CN" altLang="en-US">
                <a:solidFill>
                  <a:schemeClr val="bg1"/>
                </a:solidFill>
                <a:latin typeface="Calibri" pitchFamily="34" charset="0"/>
              </a:endParaRPr>
            </a:p>
          </p:txBody>
        </p:sp>
      </p:grpSp>
      <p:sp>
        <p:nvSpPr>
          <p:cNvPr id="28"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31"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32"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34"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35" name="AutoShape 7"/>
          <p:cNvSpPr>
            <a:spLocks noChangeArrowheads="1"/>
          </p:cNvSpPr>
          <p:nvPr/>
        </p:nvSpPr>
        <p:spPr bwMode="auto">
          <a:xfrm>
            <a:off x="371475" y="1844675"/>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管理措施</a:t>
            </a:r>
          </a:p>
        </p:txBody>
      </p:sp>
      <p:sp>
        <p:nvSpPr>
          <p:cNvPr id="36" name="AutoShape 7"/>
          <p:cNvSpPr>
            <a:spLocks noChangeArrowheads="1"/>
          </p:cNvSpPr>
          <p:nvPr/>
        </p:nvSpPr>
        <p:spPr bwMode="auto">
          <a:xfrm>
            <a:off x="371475" y="2751138"/>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37" name="AutoShape 7"/>
          <p:cNvSpPr>
            <a:spLocks noChangeArrowheads="1"/>
          </p:cNvSpPr>
          <p:nvPr/>
        </p:nvSpPr>
        <p:spPr bwMode="auto">
          <a:xfrm>
            <a:off x="371475" y="3200400"/>
            <a:ext cx="1392238" cy="430213"/>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sp>
        <p:nvSpPr>
          <p:cNvPr id="2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057" name="Picture 1"/>
          <p:cNvPicPr>
            <a:picLocks noChangeAspect="1" noChangeArrowheads="1"/>
          </p:cNvPicPr>
          <p:nvPr/>
        </p:nvPicPr>
        <p:blipFill>
          <a:blip r:embed="rId3"/>
          <a:srcRect/>
          <a:stretch>
            <a:fillRect/>
          </a:stretch>
        </p:blipFill>
        <p:spPr bwMode="auto">
          <a:xfrm>
            <a:off x="2357438" y="4510088"/>
            <a:ext cx="5670550" cy="2205037"/>
          </a:xfrm>
          <a:prstGeom prst="rect">
            <a:avLst/>
          </a:prstGeom>
          <a:noFill/>
          <a:ln w="9525">
            <a:noFill/>
            <a:miter lim="800000"/>
            <a:headEnd/>
            <a:tailEnd/>
          </a:ln>
        </p:spPr>
      </p:pic>
      <p:sp>
        <p:nvSpPr>
          <p:cNvPr id="557058" name="内容占位符 2"/>
          <p:cNvSpPr>
            <a:spLocks noGrp="1"/>
          </p:cNvSpPr>
          <p:nvPr>
            <p:ph idx="4294967295"/>
          </p:nvPr>
        </p:nvSpPr>
        <p:spPr>
          <a:xfrm>
            <a:off x="1857375" y="2286000"/>
            <a:ext cx="4286250" cy="2376488"/>
          </a:xfrm>
        </p:spPr>
        <p:txBody>
          <a:bodyPr/>
          <a:lstStyle/>
          <a:p>
            <a:pPr marL="0" lvl="1" eaLnBrk="1" hangingPunct="1">
              <a:lnSpc>
                <a:spcPct val="150000"/>
              </a:lnSpc>
              <a:buClr>
                <a:srgbClr val="C00000"/>
              </a:buClr>
              <a:buFont typeface="Wingdings" charset="2"/>
              <a:buChar char="n"/>
            </a:pPr>
            <a:r>
              <a:rPr lang="zh-CN" altLang="en-US" sz="1800">
                <a:latin typeface="微软雅黑" pitchFamily="34" charset="-122"/>
                <a:ea typeface="微软雅黑" pitchFamily="34" charset="-122"/>
              </a:rPr>
              <a:t>首选不动火作业</a:t>
            </a:r>
            <a:endParaRPr lang="en-US" altLang="zh-CN" sz="1800">
              <a:latin typeface="微软雅黑" pitchFamily="34" charset="-122"/>
              <a:ea typeface="微软雅黑" pitchFamily="34" charset="-122"/>
            </a:endParaRPr>
          </a:p>
          <a:p>
            <a:pPr marL="0" lvl="1" eaLnBrk="1" hangingPunct="1">
              <a:lnSpc>
                <a:spcPct val="150000"/>
              </a:lnSpc>
              <a:buClr>
                <a:srgbClr val="C00000"/>
              </a:buClr>
              <a:buFont typeface="Wingdings" charset="2"/>
              <a:buChar char="n"/>
            </a:pPr>
            <a:r>
              <a:rPr lang="zh-CN" altLang="en-US" sz="1800">
                <a:latin typeface="微软雅黑" pitchFamily="34" charset="-122"/>
                <a:ea typeface="微软雅黑" pitchFamily="34" charset="-122"/>
              </a:rPr>
              <a:t>尽可能减少动火作业</a:t>
            </a:r>
          </a:p>
          <a:p>
            <a:pPr marL="0" lvl="1" eaLnBrk="1" hangingPunct="1">
              <a:lnSpc>
                <a:spcPct val="150000"/>
              </a:lnSpc>
              <a:buClr>
                <a:srgbClr val="C00000"/>
              </a:buClr>
              <a:buFont typeface="Wingdings" charset="2"/>
              <a:buChar char="n"/>
            </a:pPr>
            <a:r>
              <a:rPr lang="zh-CN" altLang="en-US" sz="1800">
                <a:latin typeface="微软雅黑" pitchFamily="34" charset="-122"/>
                <a:ea typeface="微软雅黑" pitchFamily="34" charset="-122"/>
              </a:rPr>
              <a:t>尽可能在指定的动火区开展动火作业</a:t>
            </a:r>
            <a:endParaRPr lang="en-US" altLang="zh-CN" sz="1800">
              <a:latin typeface="微软雅黑" pitchFamily="34" charset="-122"/>
              <a:ea typeface="微软雅黑" pitchFamily="34" charset="-122"/>
            </a:endParaRPr>
          </a:p>
          <a:p>
            <a:pPr marL="0" lvl="1" eaLnBrk="1" hangingPunct="1">
              <a:lnSpc>
                <a:spcPct val="150000"/>
              </a:lnSpc>
              <a:buClr>
                <a:srgbClr val="C00000"/>
              </a:buClr>
              <a:buFont typeface="Wingdings" charset="2"/>
              <a:buChar char="n"/>
            </a:pPr>
            <a:r>
              <a:rPr lang="zh-CN" altLang="en-US" sz="1800">
                <a:latin typeface="微软雅黑" pitchFamily="34" charset="-122"/>
                <a:ea typeface="微软雅黑" pitchFamily="34" charset="-122"/>
              </a:rPr>
              <a:t>尽可能减少动火作业的持续时间</a:t>
            </a:r>
            <a:endParaRPr lang="en-US" altLang="zh-CN" sz="1800">
              <a:latin typeface="微软雅黑" pitchFamily="34" charset="-122"/>
              <a:ea typeface="微软雅黑" pitchFamily="34" charset="-122"/>
            </a:endParaRPr>
          </a:p>
          <a:p>
            <a:pPr marL="0" lvl="1" eaLnBrk="1" hangingPunct="1">
              <a:lnSpc>
                <a:spcPct val="150000"/>
              </a:lnSpc>
              <a:buClr>
                <a:srgbClr val="C00000"/>
              </a:buClr>
              <a:buFont typeface="Wingdings" charset="2"/>
              <a:buChar char="n"/>
            </a:pPr>
            <a:r>
              <a:rPr lang="zh-CN" altLang="en-US" sz="1800">
                <a:latin typeface="微软雅黑" pitchFamily="34" charset="-122"/>
                <a:ea typeface="微软雅黑" pitchFamily="34" charset="-122"/>
              </a:rPr>
              <a:t>尽可能减少现场作业人员的数量</a:t>
            </a:r>
          </a:p>
        </p:txBody>
      </p:sp>
      <p:sp>
        <p:nvSpPr>
          <p:cNvPr id="557059" name="TextBox 9"/>
          <p:cNvSpPr txBox="1">
            <a:spLocks noChangeArrowheads="1"/>
          </p:cNvSpPr>
          <p:nvPr/>
        </p:nvSpPr>
        <p:spPr bwMode="auto">
          <a:xfrm>
            <a:off x="1979613" y="1785938"/>
            <a:ext cx="1592262" cy="461962"/>
          </a:xfrm>
          <a:prstGeom prst="rect">
            <a:avLst/>
          </a:prstGeom>
          <a:noFill/>
          <a:ln w="9525">
            <a:noFill/>
            <a:miter lim="800000"/>
          </a:ln>
        </p:spPr>
        <p:txBody>
          <a:bodyPr>
            <a:spAutoFit/>
          </a:bodyPr>
          <a:lstStyle/>
          <a:p>
            <a:r>
              <a:rPr lang="zh-CN" altLang="en-US" sz="2400" b="1">
                <a:solidFill>
                  <a:srgbClr val="C00000"/>
                </a:solidFill>
                <a:latin typeface="微软雅黑" pitchFamily="34" charset="-122"/>
                <a:ea typeface="微软雅黑" pitchFamily="34" charset="-122"/>
                <a:cs typeface="微软雅黑" pitchFamily="34" charset="-122"/>
              </a:rPr>
              <a:t>风险规避</a:t>
            </a:r>
          </a:p>
        </p:txBody>
      </p:sp>
      <p:grpSp>
        <p:nvGrpSpPr>
          <p:cNvPr id="557060" name="组合 19"/>
          <p:cNvGrpSpPr/>
          <p:nvPr/>
        </p:nvGrpSpPr>
        <p:grpSpPr bwMode="auto">
          <a:xfrm>
            <a:off x="4932363" y="1484784"/>
            <a:ext cx="3525837" cy="3054350"/>
            <a:chOff x="5292080" y="1901934"/>
            <a:chExt cx="3525512" cy="3053748"/>
          </a:xfrm>
        </p:grpSpPr>
        <p:sp>
          <p:nvSpPr>
            <p:cNvPr id="12" name="等腰三角形 11"/>
            <p:cNvSpPr/>
            <p:nvPr/>
          </p:nvSpPr>
          <p:spPr>
            <a:xfrm>
              <a:off x="5292080" y="1901934"/>
              <a:ext cx="3525512" cy="3039234"/>
            </a:xfrm>
            <a:prstGeom prst="triangle">
              <a:avLst/>
            </a:prstGeom>
            <a:solidFill>
              <a:srgbClr val="0066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13" name="等腰三角形 12"/>
            <p:cNvSpPr/>
            <p:nvPr/>
          </p:nvSpPr>
          <p:spPr>
            <a:xfrm>
              <a:off x="5625225" y="2484512"/>
              <a:ext cx="2849721" cy="2456656"/>
            </a:xfrm>
            <a:prstGeom prst="triangle">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14" name="等腰三角形 13"/>
            <p:cNvSpPr/>
            <p:nvPr/>
          </p:nvSpPr>
          <p:spPr>
            <a:xfrm>
              <a:off x="6012160" y="3140968"/>
              <a:ext cx="2088232" cy="1800200"/>
            </a:xfrm>
            <a:prstGeom prst="triangle">
              <a:avLst/>
            </a:prstGeom>
            <a:solidFill>
              <a:srgbClr val="FFC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15" name="等腰三角形 14"/>
            <p:cNvSpPr/>
            <p:nvPr/>
          </p:nvSpPr>
          <p:spPr>
            <a:xfrm>
              <a:off x="6337042" y="3721392"/>
              <a:ext cx="1431776" cy="1234290"/>
            </a:xfrm>
            <a:prstGeom prst="triangle">
              <a:avLst/>
            </a:prstGeom>
            <a:solidFill>
              <a:srgbClr val="C00000"/>
            </a:solidFill>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itchFamily="34" charset="-122"/>
                <a:ea typeface="微软雅黑" pitchFamily="34" charset="-122"/>
              </a:endParaRPr>
            </a:p>
          </p:txBody>
        </p:sp>
        <p:sp>
          <p:nvSpPr>
            <p:cNvPr id="557080" name="矩形 15"/>
            <p:cNvSpPr>
              <a:spLocks noChangeArrowheads="1"/>
            </p:cNvSpPr>
            <p:nvPr/>
          </p:nvSpPr>
          <p:spPr bwMode="auto">
            <a:xfrm>
              <a:off x="6372200" y="1988840"/>
              <a:ext cx="1210588" cy="338554"/>
            </a:xfrm>
            <a:prstGeom prst="rect">
              <a:avLst/>
            </a:prstGeom>
            <a:noFill/>
            <a:ln w="9525">
              <a:noFill/>
              <a:miter lim="800000"/>
            </a:ln>
          </p:spPr>
          <p:txBody>
            <a:bodyPr wrap="none">
              <a:spAutoFit/>
            </a:bodyPr>
            <a:lstStyle/>
            <a:p>
              <a:r>
                <a:rPr lang="zh-CN" altLang="en-US" sz="1600">
                  <a:solidFill>
                    <a:schemeClr val="bg1"/>
                  </a:solidFill>
                  <a:latin typeface="微软雅黑" pitchFamily="34" charset="-122"/>
                  <a:ea typeface="微软雅黑" pitchFamily="34" charset="-122"/>
                </a:rPr>
                <a:t>消除危险源</a:t>
              </a:r>
            </a:p>
          </p:txBody>
        </p:sp>
        <p:sp>
          <p:nvSpPr>
            <p:cNvPr id="557081" name="矩形 16"/>
            <p:cNvSpPr>
              <a:spLocks noChangeArrowheads="1"/>
            </p:cNvSpPr>
            <p:nvPr/>
          </p:nvSpPr>
          <p:spPr bwMode="auto">
            <a:xfrm>
              <a:off x="6516216" y="2627620"/>
              <a:ext cx="1005403" cy="338554"/>
            </a:xfrm>
            <a:prstGeom prst="rect">
              <a:avLst/>
            </a:prstGeom>
            <a:noFill/>
            <a:ln w="9525">
              <a:noFill/>
              <a:miter lim="800000"/>
            </a:ln>
          </p:spPr>
          <p:txBody>
            <a:bodyPr wrap="none">
              <a:spAutoFit/>
            </a:bodyPr>
            <a:lstStyle/>
            <a:p>
              <a:r>
                <a:rPr lang="zh-CN" altLang="en-US" sz="1600">
                  <a:solidFill>
                    <a:schemeClr val="bg1"/>
                  </a:solidFill>
                  <a:latin typeface="微软雅黑" pitchFamily="34" charset="-122"/>
                  <a:ea typeface="微软雅黑" pitchFamily="34" charset="-122"/>
                </a:rPr>
                <a:t>工程措施</a:t>
              </a:r>
            </a:p>
          </p:txBody>
        </p:sp>
        <p:sp>
          <p:nvSpPr>
            <p:cNvPr id="557082" name="矩形 17"/>
            <p:cNvSpPr>
              <a:spLocks noChangeArrowheads="1"/>
            </p:cNvSpPr>
            <p:nvPr/>
          </p:nvSpPr>
          <p:spPr bwMode="auto">
            <a:xfrm>
              <a:off x="6516216" y="3242004"/>
              <a:ext cx="1005403" cy="338554"/>
            </a:xfrm>
            <a:prstGeom prst="rect">
              <a:avLst/>
            </a:prstGeom>
            <a:noFill/>
            <a:ln w="9525">
              <a:noFill/>
              <a:miter lim="800000"/>
            </a:ln>
          </p:spPr>
          <p:txBody>
            <a:bodyPr wrap="none">
              <a:spAutoFit/>
            </a:bodyPr>
            <a:lstStyle/>
            <a:p>
              <a:r>
                <a:rPr lang="zh-CN" altLang="en-US" sz="1600">
                  <a:latin typeface="微软雅黑" pitchFamily="34" charset="-122"/>
                  <a:ea typeface="微软雅黑" pitchFamily="34" charset="-122"/>
                </a:rPr>
                <a:t>管理措施</a:t>
              </a:r>
            </a:p>
          </p:txBody>
        </p:sp>
        <p:sp>
          <p:nvSpPr>
            <p:cNvPr id="557083" name="矩形 18"/>
            <p:cNvSpPr>
              <a:spLocks noChangeArrowheads="1"/>
            </p:cNvSpPr>
            <p:nvPr/>
          </p:nvSpPr>
          <p:spPr bwMode="auto">
            <a:xfrm>
              <a:off x="6516216" y="3851756"/>
              <a:ext cx="1005403" cy="338554"/>
            </a:xfrm>
            <a:prstGeom prst="rect">
              <a:avLst/>
            </a:prstGeom>
            <a:noFill/>
            <a:ln w="9525">
              <a:noFill/>
              <a:miter lim="800000"/>
            </a:ln>
          </p:spPr>
          <p:txBody>
            <a:bodyPr wrap="none">
              <a:spAutoFit/>
            </a:bodyPr>
            <a:lstStyle/>
            <a:p>
              <a:r>
                <a:rPr lang="zh-CN" altLang="en-US" sz="1600">
                  <a:solidFill>
                    <a:schemeClr val="bg1"/>
                  </a:solidFill>
                  <a:latin typeface="微软雅黑" pitchFamily="34" charset="-122"/>
                  <a:ea typeface="微软雅黑" pitchFamily="34" charset="-122"/>
                </a:rPr>
                <a:t>个体防护</a:t>
              </a:r>
            </a:p>
          </p:txBody>
        </p:sp>
      </p:grpSp>
      <p:sp>
        <p:nvSpPr>
          <p:cNvPr id="25"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6"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7"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29"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30" name="AutoShape 7"/>
          <p:cNvSpPr>
            <a:spLocks noChangeArrowheads="1"/>
          </p:cNvSpPr>
          <p:nvPr/>
        </p:nvSpPr>
        <p:spPr bwMode="auto">
          <a:xfrm>
            <a:off x="371475" y="1844675"/>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管理措施</a:t>
            </a:r>
          </a:p>
        </p:txBody>
      </p:sp>
      <p:sp>
        <p:nvSpPr>
          <p:cNvPr id="31" name="AutoShape 7"/>
          <p:cNvSpPr>
            <a:spLocks noChangeArrowheads="1"/>
          </p:cNvSpPr>
          <p:nvPr/>
        </p:nvSpPr>
        <p:spPr bwMode="auto">
          <a:xfrm>
            <a:off x="371475" y="2751138"/>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32" name="AutoShape 7"/>
          <p:cNvSpPr>
            <a:spLocks noChangeArrowheads="1"/>
          </p:cNvSpPr>
          <p:nvPr/>
        </p:nvSpPr>
        <p:spPr bwMode="auto">
          <a:xfrm>
            <a:off x="371475" y="3200400"/>
            <a:ext cx="1392238" cy="430213"/>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sp>
        <p:nvSpPr>
          <p:cNvPr id="33" name="灯片编号占位符 3"/>
          <p:cNvSpPr>
            <a:spLocks noGrp="1"/>
          </p:cNvSpPr>
          <p:nvPr>
            <p:ph type="sldNum" sz="quarter" idx="10"/>
          </p:nvPr>
        </p:nvSpPr>
        <p:spPr/>
        <p:txBody>
          <a:bodyPr/>
          <a:lstStyle/>
          <a:p>
            <a:pPr>
              <a:defRPr/>
            </a:pPr>
            <a:fld id="{F7AE19FF-4F9A-4109-9887-B51FCF8EE8A0}" type="slidenum">
              <a:rPr lang="zh-CN" altLang="en-US" smtClean="0"/>
              <a:t>63</a:t>
            </a:fld>
            <a:endParaRPr lang="zh-CN" altLang="en-US" dirty="0"/>
          </a:p>
        </p:txBody>
      </p:sp>
      <p:sp>
        <p:nvSpPr>
          <p:cNvPr id="2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1" name="Picture 2" descr="http://t1.gstatic.com/images?q=tbn:ANd9GcSFNep8GNjBLbbzQ2UaZtP7I_fAASan1usd7W0z9rmWe1jk739N"/>
          <p:cNvPicPr>
            <a:picLocks noChangeAspect="1" noChangeArrowheads="1"/>
          </p:cNvPicPr>
          <p:nvPr/>
        </p:nvPicPr>
        <p:blipFill>
          <a:blip r:embed="rId3"/>
          <a:srcRect/>
          <a:stretch>
            <a:fillRect/>
          </a:stretch>
        </p:blipFill>
        <p:spPr bwMode="auto">
          <a:xfrm>
            <a:off x="6228184" y="4554538"/>
            <a:ext cx="2814637" cy="2303462"/>
          </a:xfrm>
          <a:prstGeom prst="rect">
            <a:avLst/>
          </a:prstGeom>
          <a:noFill/>
          <a:ln w="9525">
            <a:noFill/>
            <a:miter lim="800000"/>
            <a:headEnd/>
            <a:tailEnd/>
          </a:ln>
        </p:spPr>
      </p:pic>
      <p:sp>
        <p:nvSpPr>
          <p:cNvPr id="4" name="灯片编号占位符 3"/>
          <p:cNvSpPr>
            <a:spLocks noGrp="1"/>
          </p:cNvSpPr>
          <p:nvPr>
            <p:ph type="sldNum" sz="quarter" idx="10"/>
          </p:nvPr>
        </p:nvSpPr>
        <p:spPr/>
        <p:txBody>
          <a:bodyPr/>
          <a:lstStyle/>
          <a:p>
            <a:pPr>
              <a:defRPr/>
            </a:pPr>
            <a:fld id="{42CA8EF7-1A57-4878-BFA0-FF67FFB4E709}" type="slidenum">
              <a:rPr lang="zh-CN" altLang="en-US" smtClean="0"/>
              <a:t>64</a:t>
            </a:fld>
            <a:endParaRPr lang="zh-CN" altLang="en-US"/>
          </a:p>
        </p:txBody>
      </p:sp>
      <p:sp>
        <p:nvSpPr>
          <p:cNvPr id="3" name="内容占位符 2"/>
          <p:cNvSpPr>
            <a:spLocks noGrp="1"/>
          </p:cNvSpPr>
          <p:nvPr>
            <p:ph idx="4294967295"/>
          </p:nvPr>
        </p:nvSpPr>
        <p:spPr>
          <a:xfrm>
            <a:off x="2071688" y="1628775"/>
            <a:ext cx="5732462" cy="5014913"/>
          </a:xfrm>
        </p:spPr>
        <p:txBody>
          <a:bodyPr/>
          <a:lstStyle/>
          <a:p>
            <a:pPr marL="0" lvl="1" eaLnBrk="1" hangingPunct="1">
              <a:lnSpc>
                <a:spcPct val="120000"/>
              </a:lnSpc>
              <a:buClr>
                <a:srgbClr val="0070C0"/>
              </a:buClr>
              <a:buFont typeface="Wingdings" charset="2"/>
              <a:buChar char="n"/>
              <a:defRPr/>
            </a:pPr>
            <a:r>
              <a:rPr lang="zh-CN" altLang="en-US" sz="1600" dirty="0">
                <a:cs typeface="+mn-cs"/>
              </a:rPr>
              <a:t>可靠切断（停止 运行易燃易爆设施）</a:t>
            </a:r>
            <a:endParaRPr lang="en-US" altLang="zh-CN" sz="1600" dirty="0">
              <a:cs typeface="+mn-cs"/>
            </a:endParaRPr>
          </a:p>
          <a:p>
            <a:pPr lvl="1">
              <a:lnSpc>
                <a:spcPct val="120000"/>
              </a:lnSpc>
              <a:defRPr/>
            </a:pPr>
            <a:r>
              <a:rPr lang="zh-CN" altLang="en-US" sz="1400" dirty="0">
                <a:cs typeface="+mn-cs"/>
              </a:rPr>
              <a:t>盲板、扇形阀、眼镜阀、插板</a:t>
            </a:r>
            <a:r>
              <a:rPr lang="en-US" altLang="zh-CN" sz="1400" dirty="0">
                <a:cs typeface="+mn-cs"/>
              </a:rPr>
              <a:t>“</a:t>
            </a:r>
            <a:r>
              <a:rPr lang="zh-CN" altLang="en-US" sz="1400" dirty="0">
                <a:cs typeface="+mn-cs"/>
              </a:rPr>
              <a:t>可靠</a:t>
            </a:r>
            <a:r>
              <a:rPr lang="en-US" altLang="zh-CN" sz="1400" dirty="0">
                <a:cs typeface="+mn-cs"/>
              </a:rPr>
              <a:t>”</a:t>
            </a:r>
          </a:p>
          <a:p>
            <a:pPr lvl="1">
              <a:lnSpc>
                <a:spcPct val="120000"/>
              </a:lnSpc>
              <a:defRPr/>
            </a:pPr>
            <a:r>
              <a:rPr lang="zh-CN" altLang="en-US" sz="1400" dirty="0">
                <a:solidFill>
                  <a:srgbClr val="FF0000"/>
                </a:solidFill>
                <a:cs typeface="+mn-cs"/>
              </a:rPr>
              <a:t>闸阀、盘型阀、三杆式蝶阀</a:t>
            </a:r>
            <a:r>
              <a:rPr lang="en-US" altLang="zh-CN" sz="1400" dirty="0">
                <a:solidFill>
                  <a:srgbClr val="FF0000"/>
                </a:solidFill>
                <a:cs typeface="+mn-cs"/>
              </a:rPr>
              <a:t>“</a:t>
            </a:r>
            <a:r>
              <a:rPr lang="zh-CN" altLang="en-US" sz="1400" dirty="0">
                <a:solidFill>
                  <a:srgbClr val="FF0000"/>
                </a:solidFill>
                <a:cs typeface="+mn-cs"/>
              </a:rPr>
              <a:t>不可靠</a:t>
            </a:r>
            <a:r>
              <a:rPr lang="en-US" altLang="zh-CN" sz="1400" dirty="0">
                <a:solidFill>
                  <a:srgbClr val="FF0000"/>
                </a:solidFill>
                <a:cs typeface="+mn-cs"/>
              </a:rPr>
              <a:t>”</a:t>
            </a:r>
          </a:p>
          <a:p>
            <a:pPr marL="0" lvl="1" eaLnBrk="1" hangingPunct="1">
              <a:lnSpc>
                <a:spcPct val="120000"/>
              </a:lnSpc>
              <a:buClr>
                <a:srgbClr val="0070C0"/>
              </a:buClr>
              <a:buFont typeface="Wingdings" charset="2"/>
              <a:buChar char="n"/>
              <a:defRPr/>
            </a:pPr>
            <a:r>
              <a:rPr lang="zh-CN" altLang="en-US" sz="1600" dirty="0">
                <a:cs typeface="+mn-cs"/>
              </a:rPr>
              <a:t>置换吹扫（停气动火）</a:t>
            </a:r>
            <a:endParaRPr lang="en-US" altLang="zh-CN" sz="1600" dirty="0">
              <a:cs typeface="+mn-cs"/>
            </a:endParaRPr>
          </a:p>
          <a:p>
            <a:pPr lvl="1">
              <a:lnSpc>
                <a:spcPct val="120000"/>
              </a:lnSpc>
              <a:defRPr/>
            </a:pPr>
            <a:r>
              <a:rPr lang="zh-CN" altLang="en-US" sz="1400" dirty="0">
                <a:cs typeface="+mn-cs"/>
              </a:rPr>
              <a:t>蒸汽置换、氮气置换、惰气置换</a:t>
            </a:r>
            <a:r>
              <a:rPr lang="en-US" altLang="zh-CN" sz="1400" dirty="0">
                <a:cs typeface="+mn-cs"/>
              </a:rPr>
              <a:t>“</a:t>
            </a:r>
            <a:r>
              <a:rPr lang="zh-CN" altLang="en-US" sz="1400" dirty="0">
                <a:cs typeface="+mn-cs"/>
              </a:rPr>
              <a:t>可靠</a:t>
            </a:r>
            <a:r>
              <a:rPr lang="en-US" altLang="zh-CN" sz="1400" dirty="0">
                <a:cs typeface="+mn-cs"/>
              </a:rPr>
              <a:t>”</a:t>
            </a:r>
          </a:p>
          <a:p>
            <a:pPr lvl="1">
              <a:lnSpc>
                <a:spcPct val="120000"/>
              </a:lnSpc>
              <a:defRPr/>
            </a:pPr>
            <a:r>
              <a:rPr lang="zh-CN" altLang="en-US" sz="1400" dirty="0">
                <a:solidFill>
                  <a:srgbClr val="FF0000"/>
                </a:solidFill>
                <a:cs typeface="+mn-cs"/>
              </a:rPr>
              <a:t>直接置换、空气置换</a:t>
            </a:r>
            <a:r>
              <a:rPr lang="en-US" altLang="zh-CN" sz="1400" dirty="0">
                <a:solidFill>
                  <a:srgbClr val="FF0000"/>
                </a:solidFill>
                <a:cs typeface="+mn-cs"/>
              </a:rPr>
              <a:t>“</a:t>
            </a:r>
            <a:r>
              <a:rPr lang="zh-CN" altLang="en-US" sz="1400" dirty="0">
                <a:solidFill>
                  <a:srgbClr val="FF0000"/>
                </a:solidFill>
                <a:cs typeface="+mn-cs"/>
              </a:rPr>
              <a:t>最不安全</a:t>
            </a:r>
            <a:r>
              <a:rPr lang="en-US" altLang="zh-CN" sz="1400" dirty="0">
                <a:solidFill>
                  <a:srgbClr val="FF0000"/>
                </a:solidFill>
                <a:cs typeface="+mn-cs"/>
              </a:rPr>
              <a:t>”</a:t>
            </a:r>
          </a:p>
          <a:p>
            <a:pPr lvl="1">
              <a:lnSpc>
                <a:spcPct val="120000"/>
              </a:lnSpc>
              <a:defRPr/>
            </a:pPr>
            <a:r>
              <a:rPr lang="zh-CN" altLang="en-US" sz="1400" dirty="0">
                <a:cs typeface="+mn-cs"/>
              </a:rPr>
              <a:t>置换介质与被置换介质的密度和体积关系</a:t>
            </a:r>
            <a:endParaRPr lang="en-US" altLang="zh-CN" sz="1400" dirty="0">
              <a:cs typeface="+mn-cs"/>
            </a:endParaRPr>
          </a:p>
          <a:p>
            <a:pPr marL="0" lvl="1" eaLnBrk="1" hangingPunct="1">
              <a:lnSpc>
                <a:spcPct val="120000"/>
              </a:lnSpc>
              <a:buClr>
                <a:srgbClr val="0070C0"/>
              </a:buClr>
              <a:buFont typeface="Wingdings" charset="2"/>
              <a:buChar char="n"/>
              <a:defRPr/>
            </a:pPr>
            <a:r>
              <a:rPr lang="zh-CN" altLang="en-US" sz="1600" dirty="0">
                <a:cs typeface="+mn-cs"/>
              </a:rPr>
              <a:t>正压动火（不停动可燃介质容器表面动火）</a:t>
            </a:r>
            <a:endParaRPr lang="en-US" altLang="zh-CN" sz="1600" dirty="0">
              <a:cs typeface="+mn-cs"/>
            </a:endParaRPr>
          </a:p>
          <a:p>
            <a:pPr lvl="1">
              <a:lnSpc>
                <a:spcPct val="120000"/>
              </a:lnSpc>
              <a:defRPr/>
            </a:pPr>
            <a:r>
              <a:rPr lang="zh-CN" altLang="en-US" sz="1400" dirty="0">
                <a:cs typeface="+mn-cs"/>
              </a:rPr>
              <a:t>非常危险，尽量不要采用</a:t>
            </a:r>
            <a:endParaRPr lang="en-US" altLang="zh-CN" sz="1400" dirty="0">
              <a:cs typeface="+mn-cs"/>
            </a:endParaRPr>
          </a:p>
          <a:p>
            <a:pPr marL="0" lvl="1" eaLnBrk="1" hangingPunct="1">
              <a:lnSpc>
                <a:spcPct val="120000"/>
              </a:lnSpc>
              <a:buClr>
                <a:srgbClr val="0070C0"/>
              </a:buClr>
              <a:buFont typeface="Wingdings" charset="2"/>
              <a:buChar char="n"/>
              <a:defRPr/>
            </a:pPr>
            <a:r>
              <a:rPr lang="zh-CN" altLang="en-US" sz="1600" dirty="0">
                <a:cs typeface="+mn-cs"/>
              </a:rPr>
              <a:t>物料清洗和铲除（粘结在设备内壁的易燃、有毒物质）</a:t>
            </a:r>
            <a:endParaRPr lang="en-US" altLang="zh-CN" sz="1600" dirty="0">
              <a:cs typeface="+mn-cs"/>
            </a:endParaRPr>
          </a:p>
          <a:p>
            <a:pPr lvl="1">
              <a:lnSpc>
                <a:spcPct val="120000"/>
              </a:lnSpc>
              <a:defRPr/>
            </a:pPr>
            <a:r>
              <a:rPr lang="zh-CN" altLang="en-US" sz="1400" dirty="0">
                <a:cs typeface="+mn-cs"/>
              </a:rPr>
              <a:t>清水灌洗</a:t>
            </a:r>
            <a:r>
              <a:rPr lang="en-US" altLang="zh-CN" sz="1400" dirty="0">
                <a:cs typeface="+mn-cs"/>
              </a:rPr>
              <a:t>/</a:t>
            </a:r>
            <a:r>
              <a:rPr lang="zh-CN" altLang="en-US" sz="1400" dirty="0">
                <a:cs typeface="+mn-cs"/>
              </a:rPr>
              <a:t>加热水煮</a:t>
            </a:r>
            <a:r>
              <a:rPr lang="en-US" altLang="zh-CN" sz="1400" dirty="0">
                <a:cs typeface="+mn-cs"/>
              </a:rPr>
              <a:t>/</a:t>
            </a:r>
            <a:r>
              <a:rPr lang="zh-CN" altLang="en-US" sz="1400" dirty="0">
                <a:cs typeface="+mn-cs"/>
              </a:rPr>
              <a:t>蒸汽冲洗化学清洗</a:t>
            </a:r>
            <a:r>
              <a:rPr lang="en-US" altLang="zh-CN" sz="1400" dirty="0">
                <a:cs typeface="+mn-cs"/>
              </a:rPr>
              <a:t>/</a:t>
            </a:r>
            <a:r>
              <a:rPr lang="zh-CN" altLang="en-US" sz="1400" dirty="0">
                <a:cs typeface="+mn-cs"/>
              </a:rPr>
              <a:t>人工铲除</a:t>
            </a:r>
            <a:endParaRPr lang="en-US" altLang="zh-CN" sz="1400" dirty="0">
              <a:cs typeface="+mn-cs"/>
            </a:endParaRPr>
          </a:p>
          <a:p>
            <a:pPr marL="0" lvl="1" eaLnBrk="1" hangingPunct="1">
              <a:lnSpc>
                <a:spcPct val="120000"/>
              </a:lnSpc>
              <a:buClr>
                <a:srgbClr val="0070C0"/>
              </a:buClr>
              <a:buFont typeface="Wingdings" charset="2"/>
              <a:buChar char="n"/>
              <a:defRPr/>
            </a:pPr>
            <a:r>
              <a:rPr lang="zh-CN" altLang="en-US" sz="1600" dirty="0">
                <a:cs typeface="+mn-cs"/>
              </a:rPr>
              <a:t>动火取样分析</a:t>
            </a:r>
            <a:endParaRPr lang="en-US" altLang="zh-CN" sz="1600" dirty="0">
              <a:cs typeface="+mn-cs"/>
            </a:endParaRPr>
          </a:p>
          <a:p>
            <a:pPr lvl="1">
              <a:lnSpc>
                <a:spcPct val="120000"/>
              </a:lnSpc>
              <a:defRPr/>
            </a:pPr>
            <a:r>
              <a:rPr lang="zh-CN" altLang="en-US" sz="1400" dirty="0">
                <a:cs typeface="+mn-cs"/>
              </a:rPr>
              <a:t>取样时间：动火前</a:t>
            </a:r>
            <a:r>
              <a:rPr lang="en-US" altLang="zh-CN" sz="1400" dirty="0">
                <a:cs typeface="+mn-cs"/>
              </a:rPr>
              <a:t>30min，</a:t>
            </a:r>
            <a:r>
              <a:rPr lang="zh-CN" altLang="en-US" sz="1400" dirty="0">
                <a:cs typeface="+mn-cs"/>
              </a:rPr>
              <a:t>动火作业期间</a:t>
            </a:r>
            <a:endParaRPr lang="en-US" altLang="zh-CN" sz="1400" dirty="0">
              <a:cs typeface="+mn-cs"/>
            </a:endParaRPr>
          </a:p>
          <a:p>
            <a:pPr lvl="1">
              <a:lnSpc>
                <a:spcPct val="120000"/>
              </a:lnSpc>
              <a:defRPr/>
            </a:pPr>
            <a:r>
              <a:rPr lang="zh-CN" altLang="en-US" sz="1400" dirty="0">
                <a:cs typeface="+mn-cs"/>
              </a:rPr>
              <a:t>取样点的位置（气体与空气密度比）</a:t>
            </a:r>
            <a:endParaRPr lang="en-US" altLang="zh-CN" sz="1400" dirty="0">
              <a:cs typeface="+mn-cs"/>
            </a:endParaRPr>
          </a:p>
          <a:p>
            <a:pPr lvl="1">
              <a:lnSpc>
                <a:spcPct val="120000"/>
              </a:lnSpc>
              <a:defRPr/>
            </a:pPr>
            <a:r>
              <a:rPr lang="zh-CN" altLang="en-US" sz="1400" dirty="0">
                <a:cs typeface="+mn-cs"/>
              </a:rPr>
              <a:t>足够的保险系数（爆炸下限的</a:t>
            </a:r>
            <a:r>
              <a:rPr lang="en-US" altLang="zh-CN" sz="1400" dirty="0">
                <a:cs typeface="+mn-cs"/>
              </a:rPr>
              <a:t>20%</a:t>
            </a:r>
            <a:r>
              <a:rPr lang="zh-CN" altLang="en-US" sz="1400" dirty="0">
                <a:cs typeface="+mn-cs"/>
              </a:rPr>
              <a:t>）</a:t>
            </a:r>
            <a:endParaRPr lang="en-US" altLang="zh-CN" sz="1400" dirty="0">
              <a:cs typeface="+mn-cs"/>
            </a:endParaRPr>
          </a:p>
          <a:p>
            <a:pPr lvl="1">
              <a:lnSpc>
                <a:spcPct val="120000"/>
              </a:lnSpc>
              <a:defRPr/>
            </a:pPr>
            <a:r>
              <a:rPr lang="zh-CN" altLang="en-US" sz="1400" dirty="0">
                <a:solidFill>
                  <a:srgbClr val="C00000"/>
                </a:solidFill>
                <a:cs typeface="+mn-cs"/>
              </a:rPr>
              <a:t>检测方法不正确</a:t>
            </a:r>
            <a:r>
              <a:rPr lang="en-US" altLang="zh-CN" sz="1400" dirty="0">
                <a:solidFill>
                  <a:srgbClr val="C00000"/>
                </a:solidFill>
                <a:cs typeface="+mn-cs"/>
              </a:rPr>
              <a:t>=</a:t>
            </a:r>
            <a:r>
              <a:rPr lang="zh-CN" altLang="en-US" sz="1400" dirty="0">
                <a:solidFill>
                  <a:srgbClr val="C00000"/>
                </a:solidFill>
                <a:cs typeface="+mn-cs"/>
              </a:rPr>
              <a:t>没有检测</a:t>
            </a:r>
          </a:p>
        </p:txBody>
      </p:sp>
      <p:sp>
        <p:nvSpPr>
          <p:cNvPr id="10" name="AutoShape 7"/>
          <p:cNvSpPr>
            <a:spLocks noChangeArrowheads="1"/>
          </p:cNvSpPr>
          <p:nvPr/>
        </p:nvSpPr>
        <p:spPr bwMode="auto">
          <a:xfrm>
            <a:off x="371475" y="2303463"/>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11" name="AutoShape 7"/>
          <p:cNvSpPr>
            <a:spLocks noChangeArrowheads="1"/>
          </p:cNvSpPr>
          <p:nvPr/>
        </p:nvSpPr>
        <p:spPr bwMode="auto">
          <a:xfrm>
            <a:off x="371475" y="184467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黑体" pitchFamily="2" charset="-122"/>
                <a:ea typeface="黑体" pitchFamily="2" charset="-122"/>
              </a:rPr>
              <a:t>管理措施</a:t>
            </a:r>
          </a:p>
        </p:txBody>
      </p:sp>
      <p:sp>
        <p:nvSpPr>
          <p:cNvPr id="12" name="AutoShape 7"/>
          <p:cNvSpPr>
            <a:spLocks noChangeArrowheads="1"/>
          </p:cNvSpPr>
          <p:nvPr/>
        </p:nvSpPr>
        <p:spPr bwMode="auto">
          <a:xfrm>
            <a:off x="371475" y="275272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13" name="AutoShape 7"/>
          <p:cNvSpPr>
            <a:spLocks noChangeArrowheads="1"/>
          </p:cNvSpPr>
          <p:nvPr/>
        </p:nvSpPr>
        <p:spPr bwMode="auto">
          <a:xfrm>
            <a:off x="371475" y="3200400"/>
            <a:ext cx="1392238" cy="430213"/>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pic>
        <p:nvPicPr>
          <p:cNvPr id="558088" name="Picture 4" descr="http://t0.gstatic.com/images?q=tbn:ANd9GcS2dJfmhMjt2ig_XXA319v35Q3zUSWmerLUwcIGpSHoCheS8LaL"/>
          <p:cNvPicPr>
            <a:picLocks noChangeAspect="1" noChangeArrowheads="1"/>
          </p:cNvPicPr>
          <p:nvPr/>
        </p:nvPicPr>
        <p:blipFill>
          <a:blip r:embed="rId4"/>
          <a:srcRect/>
          <a:stretch>
            <a:fillRect/>
          </a:stretch>
        </p:blipFill>
        <p:spPr bwMode="auto">
          <a:xfrm>
            <a:off x="6732588" y="1196975"/>
            <a:ext cx="2143125" cy="2143125"/>
          </a:xfrm>
          <a:prstGeom prst="rect">
            <a:avLst/>
          </a:prstGeom>
          <a:noFill/>
          <a:ln w="9525">
            <a:noFill/>
            <a:miter lim="800000"/>
            <a:headEnd/>
            <a:tailEnd/>
          </a:ln>
        </p:spPr>
      </p:pic>
      <p:sp>
        <p:nvSpPr>
          <p:cNvPr id="19"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DB78183-3F15-46BD-A789-7FED276F7756}" type="slidenum">
              <a:rPr lang="zh-CN" altLang="en-US" smtClean="0"/>
              <a:t>65</a:t>
            </a:fld>
            <a:endParaRPr lang="zh-CN" altLang="en-US"/>
          </a:p>
        </p:txBody>
      </p:sp>
      <p:sp>
        <p:nvSpPr>
          <p:cNvPr id="3" name="内容占位符 2"/>
          <p:cNvSpPr>
            <a:spLocks noGrp="1"/>
          </p:cNvSpPr>
          <p:nvPr>
            <p:ph idx="4294967295"/>
          </p:nvPr>
        </p:nvSpPr>
        <p:spPr>
          <a:xfrm>
            <a:off x="2143125" y="1844675"/>
            <a:ext cx="5500688" cy="3941763"/>
          </a:xfrm>
        </p:spPr>
        <p:txBody>
          <a:bodyPr/>
          <a:lstStyle/>
          <a:p>
            <a:pPr marL="0" lvl="1" eaLnBrk="1" hangingPunct="1">
              <a:lnSpc>
                <a:spcPct val="150000"/>
              </a:lnSpc>
              <a:buClr>
                <a:srgbClr val="C00000"/>
              </a:buClr>
              <a:buFont typeface="Wingdings" charset="2"/>
              <a:buChar char="n"/>
              <a:defRPr/>
            </a:pPr>
            <a:r>
              <a:rPr lang="zh-CN" altLang="en-US" sz="1800" dirty="0">
                <a:cs typeface="+mn-cs"/>
              </a:rPr>
              <a:t>事前制定现场处置方案，明确：</a:t>
            </a:r>
            <a:endParaRPr lang="en-US" altLang="zh-CN" sz="1800" dirty="0">
              <a:cs typeface="+mn-cs"/>
            </a:endParaRPr>
          </a:p>
          <a:p>
            <a:pPr lvl="1">
              <a:lnSpc>
                <a:spcPct val="150000"/>
              </a:lnSpc>
              <a:defRPr/>
            </a:pPr>
            <a:r>
              <a:rPr lang="zh-CN" altLang="en-US" sz="1600" dirty="0">
                <a:cs typeface="+mn-cs"/>
              </a:rPr>
              <a:t>可能出现的紧急情况</a:t>
            </a:r>
            <a:endParaRPr lang="en-US" altLang="zh-CN" sz="1600" dirty="0">
              <a:cs typeface="+mn-cs"/>
            </a:endParaRPr>
          </a:p>
          <a:p>
            <a:pPr lvl="1">
              <a:lnSpc>
                <a:spcPct val="150000"/>
              </a:lnSpc>
              <a:defRPr/>
            </a:pPr>
            <a:r>
              <a:rPr lang="zh-CN" altLang="en-US" sz="1600" dirty="0">
                <a:cs typeface="+mn-cs"/>
              </a:rPr>
              <a:t>应急措施</a:t>
            </a:r>
            <a:endParaRPr lang="en-US" altLang="zh-CN" sz="1600" dirty="0">
              <a:cs typeface="+mn-cs"/>
            </a:endParaRPr>
          </a:p>
          <a:p>
            <a:pPr lvl="1">
              <a:lnSpc>
                <a:spcPct val="150000"/>
              </a:lnSpc>
              <a:defRPr/>
            </a:pPr>
            <a:r>
              <a:rPr lang="zh-CN" altLang="en-US" sz="1600" dirty="0">
                <a:cs typeface="+mn-cs"/>
              </a:rPr>
              <a:t>联络方式</a:t>
            </a:r>
            <a:endParaRPr lang="en-US" altLang="zh-CN" sz="1600" dirty="0">
              <a:cs typeface="+mn-cs"/>
            </a:endParaRPr>
          </a:p>
          <a:p>
            <a:pPr lvl="1">
              <a:lnSpc>
                <a:spcPct val="150000"/>
              </a:lnSpc>
              <a:defRPr/>
            </a:pPr>
            <a:r>
              <a:rPr lang="zh-CN" altLang="en-US" sz="1600" dirty="0">
                <a:cs typeface="+mn-cs"/>
              </a:rPr>
              <a:t>逃生与救护方法</a:t>
            </a:r>
            <a:endParaRPr lang="en-US" altLang="zh-CN" sz="1600" dirty="0">
              <a:cs typeface="+mn-cs"/>
            </a:endParaRPr>
          </a:p>
          <a:p>
            <a:pPr lvl="1">
              <a:lnSpc>
                <a:spcPct val="150000"/>
              </a:lnSpc>
              <a:defRPr/>
            </a:pPr>
            <a:r>
              <a:rPr lang="zh-CN" altLang="en-US" sz="1600" dirty="0">
                <a:cs typeface="+mn-cs"/>
              </a:rPr>
              <a:t>配备消防器材</a:t>
            </a:r>
            <a:endParaRPr lang="en-US" altLang="zh-CN" sz="1600" dirty="0">
              <a:cs typeface="+mn-cs"/>
            </a:endParaRPr>
          </a:p>
          <a:p>
            <a:pPr marL="0" lvl="1" eaLnBrk="1" hangingPunct="1">
              <a:lnSpc>
                <a:spcPct val="150000"/>
              </a:lnSpc>
              <a:buClr>
                <a:srgbClr val="C00000"/>
              </a:buClr>
              <a:buFont typeface="Wingdings" charset="2"/>
              <a:buChar char="n"/>
              <a:defRPr/>
            </a:pPr>
            <a:r>
              <a:rPr lang="zh-CN" altLang="en-US" sz="1800" dirty="0">
                <a:cs typeface="+mn-cs"/>
              </a:rPr>
              <a:t>从事必要时请专职消防队到现场</a:t>
            </a:r>
            <a:endParaRPr lang="en-US" altLang="zh-CN" sz="1800" dirty="0">
              <a:cs typeface="+mn-cs"/>
            </a:endParaRPr>
          </a:p>
          <a:p>
            <a:pPr marL="0" lvl="1" eaLnBrk="1" hangingPunct="1">
              <a:lnSpc>
                <a:spcPct val="150000"/>
              </a:lnSpc>
              <a:buClr>
                <a:srgbClr val="C00000"/>
              </a:buClr>
              <a:buFont typeface="Wingdings" charset="2"/>
              <a:buChar char="n"/>
              <a:defRPr/>
            </a:pPr>
            <a:r>
              <a:rPr lang="zh-CN" altLang="en-US" sz="1800" dirty="0">
                <a:cs typeface="+mn-cs"/>
              </a:rPr>
              <a:t>动火作业现场要通风良好，产生可燃物及时清理</a:t>
            </a:r>
            <a:endParaRPr lang="en-US" altLang="zh-CN" sz="1800" dirty="0">
              <a:cs typeface="+mn-cs"/>
            </a:endParaRPr>
          </a:p>
          <a:p>
            <a:pPr marL="0" lvl="1" eaLnBrk="1" hangingPunct="1">
              <a:lnSpc>
                <a:spcPct val="150000"/>
              </a:lnSpc>
              <a:buClr>
                <a:srgbClr val="C00000"/>
              </a:buClr>
              <a:buFont typeface="Wingdings" charset="2"/>
              <a:buChar char="n"/>
              <a:defRPr/>
            </a:pPr>
            <a:r>
              <a:rPr lang="zh-CN" altLang="en-US" sz="1800" dirty="0">
                <a:cs typeface="+mn-cs"/>
              </a:rPr>
              <a:t>作业完毕之后，监护人要确认现场无火种（通常监护</a:t>
            </a:r>
            <a:r>
              <a:rPr lang="en-US" altLang="zh-CN" sz="1800" dirty="0">
                <a:cs typeface="+mn-cs"/>
              </a:rPr>
              <a:t>30min</a:t>
            </a:r>
            <a:r>
              <a:rPr lang="zh-CN" altLang="en-US" sz="1800" dirty="0">
                <a:cs typeface="+mn-cs"/>
              </a:rPr>
              <a:t>）之后才可离开现场</a:t>
            </a:r>
          </a:p>
        </p:txBody>
      </p:sp>
      <p:sp>
        <p:nvSpPr>
          <p:cNvPr id="10"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11" name="AutoShape 7"/>
          <p:cNvSpPr>
            <a:spLocks noChangeArrowheads="1"/>
          </p:cNvSpPr>
          <p:nvPr/>
        </p:nvSpPr>
        <p:spPr bwMode="auto">
          <a:xfrm>
            <a:off x="371475" y="184467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黑体" pitchFamily="2" charset="-122"/>
                <a:ea typeface="黑体" pitchFamily="2" charset="-122"/>
              </a:rPr>
              <a:t>管理措施</a:t>
            </a:r>
          </a:p>
        </p:txBody>
      </p:sp>
      <p:sp>
        <p:nvSpPr>
          <p:cNvPr id="12" name="AutoShape 7"/>
          <p:cNvSpPr>
            <a:spLocks noChangeArrowheads="1"/>
          </p:cNvSpPr>
          <p:nvPr/>
        </p:nvSpPr>
        <p:spPr bwMode="auto">
          <a:xfrm>
            <a:off x="371475" y="2767013"/>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13" name="AutoShape 7"/>
          <p:cNvSpPr>
            <a:spLocks noChangeArrowheads="1"/>
          </p:cNvSpPr>
          <p:nvPr/>
        </p:nvSpPr>
        <p:spPr bwMode="auto">
          <a:xfrm>
            <a:off x="371475" y="3214688"/>
            <a:ext cx="1392238" cy="430212"/>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pic>
        <p:nvPicPr>
          <p:cNvPr id="559111" name="Picture 1028" descr="Click To Download"/>
          <p:cNvPicPr>
            <a:picLocks noChangeAspect="1" noChangeArrowheads="1" noCrop="1"/>
          </p:cNvPicPr>
          <p:nvPr/>
        </p:nvPicPr>
        <p:blipFill>
          <a:blip r:embed="rId3"/>
          <a:srcRect/>
          <a:stretch>
            <a:fillRect/>
          </a:stretch>
        </p:blipFill>
        <p:spPr bwMode="auto">
          <a:xfrm>
            <a:off x="6357938" y="1357313"/>
            <a:ext cx="2143125" cy="2232025"/>
          </a:xfrm>
          <a:prstGeom prst="rect">
            <a:avLst/>
          </a:prstGeom>
          <a:noFill/>
          <a:ln w="9525">
            <a:noFill/>
            <a:miter lim="800000"/>
            <a:headEnd/>
            <a:tailEnd/>
          </a:ln>
        </p:spPr>
      </p:pic>
      <p:sp>
        <p:nvSpPr>
          <p:cNvPr id="19"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F57806D1-BFD3-4DDB-9229-79F5B39C0BDC}" type="slidenum">
              <a:rPr lang="zh-CN" altLang="en-US" smtClean="0"/>
              <a:t>66</a:t>
            </a:fld>
            <a:endParaRPr lang="zh-CN" altLang="en-US"/>
          </a:p>
        </p:txBody>
      </p:sp>
      <p:sp>
        <p:nvSpPr>
          <p:cNvPr id="3" name="内容占位符 2"/>
          <p:cNvSpPr>
            <a:spLocks noGrp="1"/>
          </p:cNvSpPr>
          <p:nvPr>
            <p:ph idx="4294967295"/>
          </p:nvPr>
        </p:nvSpPr>
        <p:spPr>
          <a:xfrm>
            <a:off x="2071688" y="2492375"/>
            <a:ext cx="5286375" cy="3079750"/>
          </a:xfrm>
        </p:spPr>
        <p:txBody>
          <a:bodyPr/>
          <a:lstStyle/>
          <a:p>
            <a:pPr marL="0" lvl="1" eaLnBrk="1" hangingPunct="1">
              <a:lnSpc>
                <a:spcPct val="150000"/>
              </a:lnSpc>
              <a:buClr>
                <a:srgbClr val="C00000"/>
              </a:buClr>
              <a:buFont typeface="Wingdings" charset="2"/>
              <a:buChar char="n"/>
              <a:defRPr/>
            </a:pPr>
            <a:r>
              <a:rPr lang="zh-CN" altLang="en-US" sz="1800" dirty="0">
                <a:cs typeface="+mn-cs"/>
              </a:rPr>
              <a:t>建筑及厂房的自动喷淋系统完好</a:t>
            </a:r>
            <a:endParaRPr lang="en-US" altLang="zh-CN" sz="1800" dirty="0">
              <a:cs typeface="+mn-cs"/>
            </a:endParaRPr>
          </a:p>
          <a:p>
            <a:pPr marL="0" lvl="1" eaLnBrk="1" hangingPunct="1">
              <a:lnSpc>
                <a:spcPct val="150000"/>
              </a:lnSpc>
              <a:buClr>
                <a:srgbClr val="C00000"/>
              </a:buClr>
              <a:buFont typeface="Wingdings" charset="2"/>
              <a:buChar char="n"/>
              <a:defRPr/>
            </a:pPr>
            <a:r>
              <a:rPr lang="zh-CN" altLang="en-US" sz="1800" dirty="0">
                <a:cs typeface="+mn-cs"/>
              </a:rPr>
              <a:t>所有烟雾探测和报警系统都不能关闭</a:t>
            </a:r>
            <a:endParaRPr lang="en-US" altLang="zh-CN" sz="1800" dirty="0">
              <a:cs typeface="+mn-cs"/>
            </a:endParaRPr>
          </a:p>
          <a:p>
            <a:pPr lvl="1">
              <a:lnSpc>
                <a:spcPct val="150000"/>
              </a:lnSpc>
              <a:defRPr/>
            </a:pPr>
            <a:r>
              <a:rPr lang="zh-CN" altLang="en-US" sz="1600" dirty="0">
                <a:cs typeface="+mn-cs"/>
              </a:rPr>
              <a:t>作业点的探测器可以覆盖起来，以免作业时误报警</a:t>
            </a:r>
          </a:p>
          <a:p>
            <a:pPr marL="0" lvl="1" eaLnBrk="1" hangingPunct="1">
              <a:lnSpc>
                <a:spcPct val="150000"/>
              </a:lnSpc>
              <a:buClr>
                <a:srgbClr val="C00000"/>
              </a:buClr>
              <a:buFont typeface="Wingdings" charset="2"/>
              <a:buChar char="n"/>
              <a:defRPr/>
            </a:pPr>
            <a:r>
              <a:rPr lang="zh-CN" altLang="en-US" sz="1800" dirty="0">
                <a:cs typeface="+mn-cs"/>
              </a:rPr>
              <a:t>所有自动喷淋系统不得关闭</a:t>
            </a:r>
            <a:endParaRPr lang="en-US" altLang="zh-CN" sz="1800" dirty="0">
              <a:cs typeface="+mn-cs"/>
            </a:endParaRPr>
          </a:p>
          <a:p>
            <a:pPr lvl="1">
              <a:lnSpc>
                <a:spcPct val="150000"/>
              </a:lnSpc>
              <a:buClr>
                <a:srgbClr val="C00000"/>
              </a:buClr>
              <a:defRPr/>
            </a:pPr>
            <a:r>
              <a:rPr lang="zh-CN" altLang="en-US" sz="1600" dirty="0">
                <a:cs typeface="+mn-cs"/>
              </a:rPr>
              <a:t>作业点上方的喷头可以用湿巾覆盖起来，以免误动作</a:t>
            </a:r>
          </a:p>
        </p:txBody>
      </p:sp>
      <p:sp>
        <p:nvSpPr>
          <p:cNvPr id="560131" name="TextBox 9"/>
          <p:cNvSpPr txBox="1">
            <a:spLocks noChangeArrowheads="1"/>
          </p:cNvSpPr>
          <p:nvPr/>
        </p:nvSpPr>
        <p:spPr bwMode="auto">
          <a:xfrm>
            <a:off x="1979613" y="1844675"/>
            <a:ext cx="3306762" cy="461963"/>
          </a:xfrm>
          <a:prstGeom prst="rect">
            <a:avLst/>
          </a:prstGeom>
          <a:noFill/>
          <a:ln w="9525">
            <a:noFill/>
            <a:miter lim="800000"/>
          </a:ln>
        </p:spPr>
        <p:txBody>
          <a:bodyPr>
            <a:spAutoFit/>
          </a:bodyPr>
          <a:lstStyle/>
          <a:p>
            <a:r>
              <a:rPr lang="zh-CN" altLang="en-US" sz="2400" b="1">
                <a:solidFill>
                  <a:srgbClr val="C00000"/>
                </a:solidFill>
                <a:latin typeface="微软雅黑" pitchFamily="34" charset="-122"/>
                <a:ea typeface="微软雅黑" pitchFamily="34" charset="-122"/>
                <a:cs typeface="微软雅黑" pitchFamily="34" charset="-122"/>
              </a:rPr>
              <a:t>自动消防系统</a:t>
            </a:r>
          </a:p>
        </p:txBody>
      </p:sp>
      <p:pic>
        <p:nvPicPr>
          <p:cNvPr id="560132" name="Picture 2" descr="http://www.m188.com/member/userimages/200951516020580235.jpg"/>
          <p:cNvPicPr>
            <a:picLocks noChangeAspect="1" noChangeArrowheads="1"/>
          </p:cNvPicPr>
          <p:nvPr/>
        </p:nvPicPr>
        <p:blipFill>
          <a:blip r:embed="rId3"/>
          <a:srcRect/>
          <a:stretch>
            <a:fillRect/>
          </a:stretch>
        </p:blipFill>
        <p:spPr bwMode="auto">
          <a:xfrm>
            <a:off x="6715125" y="1571625"/>
            <a:ext cx="1927225" cy="1584325"/>
          </a:xfrm>
          <a:prstGeom prst="rect">
            <a:avLst/>
          </a:prstGeom>
          <a:noFill/>
          <a:ln w="9525">
            <a:noFill/>
            <a:miter lim="800000"/>
            <a:headEnd/>
            <a:tailEnd/>
          </a:ln>
        </p:spPr>
      </p:pic>
      <p:pic>
        <p:nvPicPr>
          <p:cNvPr id="560133" name="Picture 2" descr="http://t2.gstatic.com/images?q=tbn:ANd9GcTiqWg6vHtJJPi-BzWTKIOiUL-yODIWKvQAZpxEZUEXFSm-zm8a"/>
          <p:cNvPicPr>
            <a:picLocks noChangeAspect="1" noChangeArrowheads="1"/>
          </p:cNvPicPr>
          <p:nvPr/>
        </p:nvPicPr>
        <p:blipFill>
          <a:blip r:embed="rId4"/>
          <a:srcRect/>
          <a:stretch>
            <a:fillRect/>
          </a:stretch>
        </p:blipFill>
        <p:spPr bwMode="auto">
          <a:xfrm>
            <a:off x="7286625" y="4143375"/>
            <a:ext cx="1247775" cy="1484313"/>
          </a:xfrm>
          <a:prstGeom prst="rect">
            <a:avLst/>
          </a:prstGeom>
          <a:noFill/>
          <a:ln w="9525">
            <a:noFill/>
            <a:miter lim="800000"/>
            <a:headEnd/>
            <a:tailEnd/>
          </a:ln>
        </p:spPr>
      </p:pic>
      <p:sp>
        <p:nvSpPr>
          <p:cNvPr id="16"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7"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8"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20"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21" name="AutoShape 7"/>
          <p:cNvSpPr>
            <a:spLocks noChangeArrowheads="1"/>
          </p:cNvSpPr>
          <p:nvPr/>
        </p:nvSpPr>
        <p:spPr bwMode="auto">
          <a:xfrm>
            <a:off x="371475" y="184467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黑体" pitchFamily="2" charset="-122"/>
                <a:ea typeface="黑体" pitchFamily="2" charset="-122"/>
              </a:rPr>
              <a:t>管理措施</a:t>
            </a:r>
          </a:p>
        </p:txBody>
      </p:sp>
      <p:sp>
        <p:nvSpPr>
          <p:cNvPr id="22" name="AutoShape 7"/>
          <p:cNvSpPr>
            <a:spLocks noChangeArrowheads="1"/>
          </p:cNvSpPr>
          <p:nvPr/>
        </p:nvSpPr>
        <p:spPr bwMode="auto">
          <a:xfrm>
            <a:off x="371475" y="2767013"/>
            <a:ext cx="1392238" cy="428625"/>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23" name="AutoShape 7"/>
          <p:cNvSpPr>
            <a:spLocks noChangeArrowheads="1"/>
          </p:cNvSpPr>
          <p:nvPr/>
        </p:nvSpPr>
        <p:spPr bwMode="auto">
          <a:xfrm>
            <a:off x="371475" y="3214688"/>
            <a:ext cx="1392238" cy="430212"/>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sp>
        <p:nvSpPr>
          <p:cNvPr id="1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7AE9298E-5ECB-47C9-A605-4AA86A5A8462}" type="slidenum">
              <a:rPr lang="zh-CN" altLang="en-US" smtClean="0"/>
              <a:t>67</a:t>
            </a:fld>
            <a:endParaRPr lang="zh-CN" altLang="en-US"/>
          </a:p>
        </p:txBody>
      </p:sp>
      <p:sp>
        <p:nvSpPr>
          <p:cNvPr id="3" name="内容占位符 2"/>
          <p:cNvSpPr>
            <a:spLocks noGrp="1"/>
          </p:cNvSpPr>
          <p:nvPr>
            <p:ph idx="4294967295"/>
          </p:nvPr>
        </p:nvSpPr>
        <p:spPr>
          <a:xfrm>
            <a:off x="2071688" y="1773238"/>
            <a:ext cx="6337300" cy="4941887"/>
          </a:xfrm>
        </p:spPr>
        <p:txBody>
          <a:bodyPr/>
          <a:lstStyle/>
          <a:p>
            <a:pPr marL="0" lvl="1" eaLnBrk="1" hangingPunct="1">
              <a:lnSpc>
                <a:spcPct val="150000"/>
              </a:lnSpc>
              <a:buClr>
                <a:srgbClr val="C00000"/>
              </a:buClr>
              <a:buFont typeface="Wingdings" charset="2"/>
              <a:buChar char="n"/>
              <a:defRPr/>
            </a:pPr>
            <a:r>
              <a:rPr lang="zh-CN" altLang="en-US" sz="1600" dirty="0">
                <a:cs typeface="+mn-cs"/>
              </a:rPr>
              <a:t>所有管理层、执行层都应经过培训，开展年度能力与意识评价，确认符合性</a:t>
            </a:r>
            <a:endParaRPr lang="en-US" altLang="zh-CN" sz="1600" dirty="0">
              <a:cs typeface="+mn-cs"/>
            </a:endParaRPr>
          </a:p>
          <a:p>
            <a:pPr lvl="1">
              <a:lnSpc>
                <a:spcPct val="130000"/>
              </a:lnSpc>
              <a:defRPr/>
            </a:pPr>
            <a:r>
              <a:rPr lang="zh-CN" altLang="en-US" sz="1400" dirty="0">
                <a:cs typeface="+mn-cs"/>
              </a:rPr>
              <a:t>负责人、签发人、许可人、监护人、检测人、执行人</a:t>
            </a:r>
            <a:endParaRPr lang="en-US" altLang="zh-CN" sz="1400" dirty="0">
              <a:cs typeface="+mn-cs"/>
            </a:endParaRPr>
          </a:p>
          <a:p>
            <a:pPr marL="0" lvl="1" eaLnBrk="1" hangingPunct="1">
              <a:lnSpc>
                <a:spcPct val="150000"/>
              </a:lnSpc>
              <a:buClr>
                <a:srgbClr val="C00000"/>
              </a:buClr>
              <a:buFont typeface="Wingdings" charset="2"/>
              <a:buChar char="n"/>
              <a:defRPr/>
            </a:pPr>
            <a:r>
              <a:rPr lang="zh-CN" altLang="en-US" sz="1600" dirty="0">
                <a:cs typeface="+mn-cs"/>
              </a:rPr>
              <a:t>作业人员特种作业持证上岗</a:t>
            </a:r>
            <a:endParaRPr lang="en-US" altLang="zh-CN" sz="1600" dirty="0">
              <a:cs typeface="+mn-cs"/>
            </a:endParaRPr>
          </a:p>
          <a:p>
            <a:pPr marL="0" lvl="1" eaLnBrk="1" hangingPunct="1">
              <a:lnSpc>
                <a:spcPct val="150000"/>
              </a:lnSpc>
              <a:buClr>
                <a:srgbClr val="C00000"/>
              </a:buClr>
              <a:buFont typeface="Wingdings" charset="2"/>
              <a:buChar char="n"/>
              <a:defRPr/>
            </a:pPr>
            <a:r>
              <a:rPr lang="zh-CN" altLang="en-US" sz="1600" dirty="0">
                <a:cs typeface="+mn-cs"/>
              </a:rPr>
              <a:t>培训主要内容</a:t>
            </a:r>
            <a:endParaRPr lang="en-US" altLang="zh-CN" sz="1600" dirty="0">
              <a:cs typeface="+mn-cs"/>
            </a:endParaRPr>
          </a:p>
          <a:p>
            <a:pPr lvl="1">
              <a:lnSpc>
                <a:spcPct val="130000"/>
              </a:lnSpc>
              <a:defRPr/>
            </a:pPr>
            <a:r>
              <a:rPr lang="zh-CN" altLang="en-US" sz="1400" dirty="0">
                <a:cs typeface="+mn-cs"/>
              </a:rPr>
              <a:t>作业现场主要风险</a:t>
            </a:r>
            <a:endParaRPr lang="en-US" altLang="zh-CN" sz="1400" dirty="0">
              <a:cs typeface="+mn-cs"/>
            </a:endParaRPr>
          </a:p>
          <a:p>
            <a:pPr lvl="1">
              <a:lnSpc>
                <a:spcPct val="130000"/>
              </a:lnSpc>
              <a:defRPr/>
            </a:pPr>
            <a:r>
              <a:rPr lang="zh-CN" altLang="en-US" sz="1400" dirty="0">
                <a:cs typeface="+mn-cs"/>
              </a:rPr>
              <a:t>典型事故案例</a:t>
            </a:r>
          </a:p>
          <a:p>
            <a:pPr lvl="1">
              <a:lnSpc>
                <a:spcPct val="130000"/>
              </a:lnSpc>
              <a:defRPr/>
            </a:pPr>
            <a:r>
              <a:rPr lang="zh-CN" altLang="en-US" sz="1400" dirty="0">
                <a:cs typeface="+mn-cs"/>
              </a:rPr>
              <a:t>设备操作程序</a:t>
            </a:r>
          </a:p>
          <a:p>
            <a:pPr lvl="1">
              <a:lnSpc>
                <a:spcPct val="130000"/>
              </a:lnSpc>
              <a:defRPr/>
            </a:pPr>
            <a:r>
              <a:rPr lang="zh-CN" altLang="en-US" sz="1400" dirty="0">
                <a:cs typeface="+mn-cs"/>
              </a:rPr>
              <a:t>现场应急处置方案</a:t>
            </a:r>
          </a:p>
          <a:p>
            <a:pPr lvl="1">
              <a:lnSpc>
                <a:spcPct val="130000"/>
              </a:lnSpc>
              <a:defRPr/>
            </a:pPr>
            <a:r>
              <a:rPr lang="zh-CN" altLang="en-US" sz="1400" dirty="0">
                <a:cs typeface="+mn-cs"/>
              </a:rPr>
              <a:t>个体防护设备的使用 </a:t>
            </a:r>
          </a:p>
          <a:p>
            <a:pPr lvl="1">
              <a:lnSpc>
                <a:spcPct val="130000"/>
              </a:lnSpc>
              <a:defRPr/>
            </a:pPr>
            <a:r>
              <a:rPr lang="zh-CN" altLang="en-US" sz="1400" dirty="0">
                <a:cs typeface="+mn-cs"/>
              </a:rPr>
              <a:t>动火审批负责人及其联系方式</a:t>
            </a:r>
          </a:p>
          <a:p>
            <a:pPr lvl="1">
              <a:lnSpc>
                <a:spcPct val="130000"/>
              </a:lnSpc>
              <a:defRPr/>
            </a:pPr>
            <a:r>
              <a:rPr lang="zh-CN" altLang="en-US" sz="1400" dirty="0">
                <a:cs typeface="+mn-cs"/>
              </a:rPr>
              <a:t>不需要办理许可的定点动火作业场所</a:t>
            </a:r>
          </a:p>
          <a:p>
            <a:pPr lvl="1">
              <a:lnSpc>
                <a:spcPct val="130000"/>
              </a:lnSpc>
              <a:defRPr/>
            </a:pPr>
            <a:r>
              <a:rPr lang="zh-CN" altLang="en-US" sz="1400" dirty="0">
                <a:cs typeface="+mn-cs"/>
              </a:rPr>
              <a:t>动火作业许可证的归档</a:t>
            </a:r>
            <a:endParaRPr lang="en-US" altLang="zh-CN" sz="1400" dirty="0">
              <a:cs typeface="+mn-cs"/>
            </a:endParaRPr>
          </a:p>
          <a:p>
            <a:pPr marL="0" lvl="1" eaLnBrk="1" hangingPunct="1">
              <a:lnSpc>
                <a:spcPct val="150000"/>
              </a:lnSpc>
              <a:buClr>
                <a:srgbClr val="C00000"/>
              </a:buClr>
              <a:buFont typeface="Wingdings" charset="2"/>
              <a:buChar char="n"/>
              <a:defRPr/>
            </a:pPr>
            <a:r>
              <a:rPr lang="zh-CN" altLang="en-US" sz="1600" dirty="0">
                <a:cs typeface="+mn-cs"/>
              </a:rPr>
              <a:t>每次作业之后，或者定期开展动火作业反思回顾并持续改进</a:t>
            </a:r>
          </a:p>
        </p:txBody>
      </p:sp>
      <p:sp>
        <p:nvSpPr>
          <p:cNvPr id="10" name="AutoShape 7"/>
          <p:cNvSpPr>
            <a:spLocks noChangeArrowheads="1"/>
          </p:cNvSpPr>
          <p:nvPr/>
        </p:nvSpPr>
        <p:spPr bwMode="auto">
          <a:xfrm>
            <a:off x="371475" y="2303463"/>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技术措施</a:t>
            </a:r>
          </a:p>
        </p:txBody>
      </p:sp>
      <p:sp>
        <p:nvSpPr>
          <p:cNvPr id="11" name="AutoShape 7"/>
          <p:cNvSpPr>
            <a:spLocks noChangeArrowheads="1"/>
          </p:cNvSpPr>
          <p:nvPr/>
        </p:nvSpPr>
        <p:spPr bwMode="auto">
          <a:xfrm>
            <a:off x="371475" y="184467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黑体" pitchFamily="2" charset="-122"/>
                <a:ea typeface="黑体" pitchFamily="2" charset="-122"/>
              </a:rPr>
              <a:t>管理措施</a:t>
            </a:r>
          </a:p>
        </p:txBody>
      </p:sp>
      <p:sp>
        <p:nvSpPr>
          <p:cNvPr id="12" name="AutoShape 7"/>
          <p:cNvSpPr>
            <a:spLocks noChangeArrowheads="1"/>
          </p:cNvSpPr>
          <p:nvPr/>
        </p:nvSpPr>
        <p:spPr bwMode="auto">
          <a:xfrm>
            <a:off x="371475" y="2752725"/>
            <a:ext cx="1392238" cy="428625"/>
          </a:xfrm>
          <a:prstGeom prst="roundRect">
            <a:avLst>
              <a:gd name="adj" fmla="val 16667"/>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fontAlgn="auto">
              <a:spcBef>
                <a:spcPts val="0"/>
              </a:spcBef>
              <a:spcAft>
                <a:spcPts val="0"/>
              </a:spcAft>
              <a:defRPr/>
            </a:pPr>
            <a:r>
              <a:rPr kumimoji="1" lang="zh-CN" altLang="en-US" sz="1600" dirty="0">
                <a:solidFill>
                  <a:prstClr val="white"/>
                </a:solidFill>
                <a:latin typeface="微软雅黑" pitchFamily="34" charset="-122"/>
                <a:ea typeface="微软雅黑" pitchFamily="34" charset="-122"/>
              </a:rPr>
              <a:t>应急准备</a:t>
            </a:r>
          </a:p>
        </p:txBody>
      </p:sp>
      <p:sp>
        <p:nvSpPr>
          <p:cNvPr id="13" name="AutoShape 7"/>
          <p:cNvSpPr>
            <a:spLocks noChangeArrowheads="1"/>
          </p:cNvSpPr>
          <p:nvPr/>
        </p:nvSpPr>
        <p:spPr bwMode="auto">
          <a:xfrm>
            <a:off x="371475" y="3200400"/>
            <a:ext cx="1392238" cy="430213"/>
          </a:xfrm>
          <a:prstGeom prst="roundRect">
            <a:avLst>
              <a:gd name="adj" fmla="val 16667"/>
            </a:avLst>
          </a:prstGeom>
          <a:solidFill>
            <a:srgbClr val="C00000"/>
          </a:solidFill>
          <a:ln w="38100" cap="flat" cmpd="sng" algn="ctr">
            <a:noFill/>
            <a:prstDash val="solid"/>
          </a:ln>
          <a:effectLst>
            <a:outerShdw blurRad="40000" dist="20000" dir="5400000" rotWithShape="0">
              <a:srgbClr val="000000">
                <a:alpha val="38000"/>
              </a:srgbClr>
            </a:outerShdw>
          </a:effectLst>
        </p:spPr>
        <p:txBody>
          <a:bodyPr lIns="12700" tIns="12700" rIns="12700" bIns="12700" anchor="ctr"/>
          <a:lstStyle/>
          <a:p>
            <a:pPr algn="ctr">
              <a:defRPr/>
            </a:pPr>
            <a:r>
              <a:rPr kumimoji="1" lang="zh-CN" altLang="en-US" sz="1600" dirty="0">
                <a:solidFill>
                  <a:prstClr val="white"/>
                </a:solidFill>
                <a:latin typeface="微软雅黑" pitchFamily="34" charset="-122"/>
                <a:ea typeface="微软雅黑" pitchFamily="34" charset="-122"/>
              </a:rPr>
              <a:t>教育培训</a:t>
            </a:r>
          </a:p>
        </p:txBody>
      </p:sp>
      <p:pic>
        <p:nvPicPr>
          <p:cNvPr id="561159" name="Picture 2" descr="http://t1.gstatic.com/images?q=tbn:ANd9GcST0tbzM5swq1uCbvZvhOf9lBAYvDryzG94oKgHVeJwZF-AH6f74A"/>
          <p:cNvPicPr>
            <a:picLocks noChangeAspect="1" noChangeArrowheads="1"/>
          </p:cNvPicPr>
          <p:nvPr/>
        </p:nvPicPr>
        <p:blipFill>
          <a:blip r:embed="rId3"/>
          <a:srcRect/>
          <a:stretch>
            <a:fillRect/>
          </a:stretch>
        </p:blipFill>
        <p:spPr bwMode="auto">
          <a:xfrm>
            <a:off x="5940425" y="3284538"/>
            <a:ext cx="2505075" cy="1828800"/>
          </a:xfrm>
          <a:prstGeom prst="rect">
            <a:avLst/>
          </a:prstGeom>
          <a:noFill/>
          <a:ln w="9525">
            <a:noFill/>
            <a:miter lim="800000"/>
            <a:headEnd/>
            <a:tailEnd/>
          </a:ln>
        </p:spPr>
      </p:pic>
      <p:sp>
        <p:nvSpPr>
          <p:cNvPr id="19" name="AutoShape 10"/>
          <p:cNvSpPr>
            <a:spLocks noChangeArrowheads="1"/>
          </p:cNvSpPr>
          <p:nvPr/>
        </p:nvSpPr>
        <p:spPr bwMode="auto">
          <a:xfrm>
            <a:off x="2471270" y="1142415"/>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1428817" y="1142415"/>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357158" y="1142415"/>
            <a:ext cx="131500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5830EB21-DBF4-487D-93F6-8BF6742D0784}" type="slidenum">
              <a:rPr lang="zh-CN" altLang="en-US" smtClean="0"/>
              <a:t>68</a:t>
            </a:fld>
            <a:endParaRPr lang="zh-CN" altLang="en-US"/>
          </a:p>
        </p:txBody>
      </p:sp>
      <p:sp>
        <p:nvSpPr>
          <p:cNvPr id="562178" name="Rectangle 3"/>
          <p:cNvSpPr txBox="1">
            <a:spLocks noChangeArrowheads="1"/>
          </p:cNvSpPr>
          <p:nvPr/>
        </p:nvSpPr>
        <p:spPr bwMode="auto">
          <a:xfrm>
            <a:off x="457200" y="1171575"/>
            <a:ext cx="8229600" cy="5400675"/>
          </a:xfrm>
          <a:prstGeom prst="rect">
            <a:avLst/>
          </a:prstGeom>
          <a:noFill/>
          <a:ln w="9525">
            <a:noFill/>
            <a:miter lim="800000"/>
          </a:ln>
        </p:spPr>
        <p:txBody>
          <a:bodyPr/>
          <a:lstStyle/>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动火前“八不”</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防火、灭火措施不落实不动火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周围的易燃杂物未清除不动火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附近难以移动的易燃结构未采取安全措施不动火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凡盛装过油类等易燃液体的容器、管道、未经洗涮干净、排除残存的油质不动火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凡盛装过气体受热膨胀有爆炸危险的容器和管道不动火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凡储存有易燃、易爆物品的房间、仓库和场所，未经排除易燃、易爆危险的不动火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在高空进行焊接或开始焊接作业，下面的可燃物品为清理未采取保护措施的不动火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未配备相应灭火器材的不动火</a:t>
            </a:r>
          </a:p>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动火中“四要”</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动火前要指定现场安全负责人</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现场安全负责人和动火人员必须经常注意动火情况，发现不安全苗头时，要立即停止动火</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发生火灾爆炸事故时，要及时扑灭</a:t>
            </a:r>
          </a:p>
          <a:p>
            <a:pPr marL="542925" lvl="3" indent="-342900" defTabSz="-635" eaLnBrk="0" hangingPunct="0">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动火人员要严格执行安全操作规程</a:t>
            </a:r>
          </a:p>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动火后“一清”</a:t>
            </a:r>
          </a:p>
          <a:p>
            <a:pPr marL="542925" lvl="3" indent="-342900" defTabSz="-635" eaLnBrk="0" hangingPunct="0">
              <a:lnSpc>
                <a:spcPct val="120000"/>
              </a:lnSpc>
              <a:spcBef>
                <a:spcPct val="20000"/>
              </a:spcBef>
              <a:buClr>
                <a:srgbClr val="C00000"/>
              </a:buClr>
              <a:buSzPct val="85000"/>
              <a:buFont typeface="Wingdings" charset="2"/>
              <a:buChar char="p"/>
              <a:tabLst>
                <a:tab pos="2190750" algn="l"/>
              </a:tabLst>
            </a:pPr>
            <a:r>
              <a:rPr lang="zh-CN" altLang="en-US" sz="1600" dirty="0">
                <a:latin typeface="微软雅黑" pitchFamily="34" charset="-122"/>
                <a:ea typeface="微软雅黑" pitchFamily="34" charset="-122"/>
                <a:cs typeface="微软雅黑" pitchFamily="34" charset="-122"/>
                <a:sym typeface="Monotype Sorts"/>
              </a:rPr>
              <a:t>动火人员和现场安全负责人在动火后，应彻底清理现场火种，确保火种完全熄灭，留守现场</a:t>
            </a:r>
            <a:r>
              <a:rPr lang="en-US" altLang="zh-CN" sz="1600" dirty="0">
                <a:latin typeface="微软雅黑" pitchFamily="34" charset="-122"/>
                <a:ea typeface="微软雅黑" pitchFamily="34" charset="-122"/>
                <a:cs typeface="微软雅黑" pitchFamily="34" charset="-122"/>
                <a:sym typeface="Monotype Sorts"/>
              </a:rPr>
              <a:t>15~30</a:t>
            </a:r>
            <a:r>
              <a:rPr lang="zh-CN" altLang="en-US" sz="1600" dirty="0">
                <a:latin typeface="微软雅黑" pitchFamily="34" charset="-122"/>
                <a:ea typeface="微软雅黑" pitchFamily="34" charset="-122"/>
                <a:cs typeface="微软雅黑" pitchFamily="34" charset="-122"/>
                <a:sym typeface="Monotype Sorts"/>
              </a:rPr>
              <a:t>分钟才能离开现场</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2F1E7BA8-92C6-4461-93E7-0A66497F7066}" type="slidenum">
              <a:rPr lang="zh-CN" altLang="en-US" smtClean="0"/>
              <a:t>69</a:t>
            </a:fld>
            <a:endParaRPr lang="zh-CN" altLang="en-US"/>
          </a:p>
        </p:txBody>
      </p:sp>
      <p:sp>
        <p:nvSpPr>
          <p:cNvPr id="3" name="矩形 2"/>
          <p:cNvSpPr/>
          <p:nvPr/>
        </p:nvSpPr>
        <p:spPr>
          <a:xfrm>
            <a:off x="467544" y="1279090"/>
            <a:ext cx="7920880" cy="4865947"/>
          </a:xfrm>
          <a:prstGeom prst="rect">
            <a:avLst/>
          </a:prstGeom>
        </p:spPr>
        <p:txBody>
          <a:bodyPr wrap="square">
            <a:spAutoFit/>
          </a:bodyPr>
          <a:lstStyle/>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班组危险作业过程中的监督检查</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危险作业是否办理了作业许可</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作业单位监护人员是否到位</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作业单位是否对作业人员进行了现场安全教育和作业的技术交底</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作业人员是否持证上岗，是否按照技术交底要求实施，有无违章作业</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作业人员是否了解作业中存在的危险、危害因素，是否了解相应的防范措施</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作业人员是否正确使用相应的劳动防护用品</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作业时使用的设备设施是否完好，有无存在缺陷</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使用的特种设备是否经过质检部门检测，是否在有效期内</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现场安装后，有无经过安检人员确认，有无确认记录和签字</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作业现场使用的电气设备是否符合国家或行业标准要求等。</a:t>
            </a:r>
          </a:p>
          <a:p>
            <a:pPr marL="361950" lvl="1" indent="-180975" defTabSz="-635">
              <a:lnSpc>
                <a:spcPct val="120000"/>
              </a:lnSpc>
              <a:spcBef>
                <a:spcPct val="50000"/>
              </a:spcBef>
              <a:buClr>
                <a:srgbClr val="0070C0"/>
              </a:buClr>
              <a:buSzPct val="85000"/>
              <a:buFont typeface="Wingdings" charset="2"/>
              <a:buChar char="n"/>
              <a:tabLst>
                <a:tab pos="2190750" algn="l"/>
              </a:tabLst>
            </a:pPr>
            <a:r>
              <a:rPr lang="zh-CN" altLang="en-US" b="1" dirty="0">
                <a:solidFill>
                  <a:srgbClr val="0033CC"/>
                </a:solidFill>
                <a:latin typeface="微软雅黑" pitchFamily="34" charset="-122"/>
                <a:ea typeface="微软雅黑" pitchFamily="34" charset="-122"/>
                <a:cs typeface="微软雅黑" pitchFamily="34" charset="-122"/>
                <a:sym typeface="Monotype Sorts"/>
              </a:rPr>
              <a:t>危险作业结束后的检查确认</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作业时所使用的物品是否全部带出来了，有无遗漏在现场</a:t>
            </a:r>
          </a:p>
          <a:p>
            <a:pPr marL="742950" lvl="1" indent="-285750" eaLnBrk="0" hangingPunct="0">
              <a:lnSpc>
                <a:spcPct val="130000"/>
              </a:lnSpc>
              <a:spcBef>
                <a:spcPct val="20000"/>
              </a:spcBef>
              <a:buFont typeface="Arial" charset="0"/>
              <a:buChar char="–"/>
              <a:defRPr/>
            </a:pPr>
            <a:r>
              <a:rPr lang="zh-CN" altLang="en-US" sz="1400" dirty="0">
                <a:latin typeface="微软雅黑" pitchFamily="34" charset="-122"/>
                <a:ea typeface="微软雅黑" pitchFamily="34" charset="-122"/>
              </a:rPr>
              <a:t>作业最终确认</a:t>
            </a:r>
          </a:p>
        </p:txBody>
      </p:sp>
      <p:sp>
        <p:nvSpPr>
          <p:cNvPr id="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）动火作业</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bwMode="auto">
          <a:xfrm>
            <a:off x="285750" y="285750"/>
            <a:ext cx="6572250" cy="928688"/>
          </a:xfrm>
          <a:prstGeom prst="rect">
            <a:avLst/>
          </a:prstGeom>
          <a:noFill/>
          <a:ln w="9525">
            <a:noFill/>
            <a:miter lim="800000"/>
          </a:ln>
        </p:spPr>
        <p:txBody>
          <a:bodyPr anchor="ctr"/>
          <a:lstStyle/>
          <a:p>
            <a:pPr algn="ctr" eaLnBrk="0" hangingPunct="0"/>
            <a:r>
              <a:rPr lang="zh-CN" altLang="en-US" sz="2800" b="1">
                <a:solidFill>
                  <a:srgbClr val="C00000"/>
                </a:solidFill>
                <a:latin typeface="微软雅黑" pitchFamily="34" charset="-122"/>
                <a:ea typeface="微软雅黑" pitchFamily="34" charset="-122"/>
                <a:cs typeface="微软雅黑" pitchFamily="34" charset="-122"/>
              </a:rPr>
              <a:t>主  要  内  容</a:t>
            </a:r>
          </a:p>
        </p:txBody>
      </p:sp>
      <p:sp>
        <p:nvSpPr>
          <p:cNvPr id="61" name="灯片编号占位符 1"/>
          <p:cNvSpPr>
            <a:spLocks noGrp="1"/>
          </p:cNvSpPr>
          <p:nvPr>
            <p:ph type="sldNum" sz="quarter" idx="10"/>
          </p:nvPr>
        </p:nvSpPr>
        <p:spPr/>
        <p:txBody>
          <a:bodyPr/>
          <a:lstStyle/>
          <a:p>
            <a:pPr>
              <a:defRPr/>
            </a:pPr>
            <a:fld id="{1BD87B8F-C184-49E0-AA50-B1D510181B93}" type="slidenum">
              <a:rPr lang="zh-CN" altLang="en-US" smtClean="0"/>
              <a:t>7</a:t>
            </a:fld>
            <a:endParaRPr lang="zh-CN" altLang="en-US" dirty="0"/>
          </a:p>
        </p:txBody>
      </p:sp>
      <p:grpSp>
        <p:nvGrpSpPr>
          <p:cNvPr id="36" name="组合 35"/>
          <p:cNvGrpSpPr/>
          <p:nvPr/>
        </p:nvGrpSpPr>
        <p:grpSpPr>
          <a:xfrm>
            <a:off x="712596" y="1412776"/>
            <a:ext cx="7717029" cy="4774828"/>
            <a:chOff x="712596" y="1412776"/>
            <a:chExt cx="7717029" cy="4774828"/>
          </a:xfrm>
        </p:grpSpPr>
        <p:grpSp>
          <p:nvGrpSpPr>
            <p:cNvPr id="37" name="Group 31"/>
            <p:cNvGrpSpPr/>
            <p:nvPr/>
          </p:nvGrpSpPr>
          <p:grpSpPr bwMode="auto">
            <a:xfrm>
              <a:off x="714375" y="1412776"/>
              <a:ext cx="7715251" cy="814388"/>
              <a:chOff x="1152" y="1104"/>
              <a:chExt cx="3408" cy="419"/>
            </a:xfrm>
          </p:grpSpPr>
          <p:grpSp>
            <p:nvGrpSpPr>
              <p:cNvPr id="72" name="Group 3"/>
              <p:cNvGrpSpPr/>
              <p:nvPr/>
            </p:nvGrpSpPr>
            <p:grpSpPr bwMode="auto">
              <a:xfrm>
                <a:off x="1152" y="1104"/>
                <a:ext cx="480" cy="419"/>
                <a:chOff x="1110" y="2656"/>
                <a:chExt cx="1549" cy="1351"/>
              </a:xfrm>
            </p:grpSpPr>
            <p:sp>
              <p:nvSpPr>
                <p:cNvPr id="7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8"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3"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4" name="Text Box 12"/>
              <p:cNvSpPr txBox="1">
                <a:spLocks noChangeArrowheads="1"/>
              </p:cNvSpPr>
              <p:nvPr/>
            </p:nvSpPr>
            <p:spPr bwMode="auto">
              <a:xfrm>
                <a:off x="1836" y="1183"/>
                <a:ext cx="2156" cy="243"/>
              </a:xfrm>
              <a:prstGeom prst="rect">
                <a:avLst/>
              </a:prstGeom>
              <a:noFill/>
              <a:ln w="9525" algn="ctr">
                <a:noFill/>
                <a:miter lim="800000"/>
              </a:ln>
            </p:spPr>
            <p:txBody>
              <a:bodyPr>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rPr>
                  <a:t>现场安全管理概述</a:t>
                </a:r>
              </a:p>
            </p:txBody>
          </p:sp>
          <p:sp>
            <p:nvSpPr>
              <p:cNvPr id="75"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一</a:t>
                </a:r>
                <a:endParaRPr lang="en-US" altLang="zh-CN" sz="2400" b="1">
                  <a:solidFill>
                    <a:schemeClr val="bg1"/>
                  </a:solidFill>
                  <a:latin typeface="微软雅黑" pitchFamily="34" charset="-122"/>
                  <a:ea typeface="微软雅黑" pitchFamily="34" charset="-122"/>
                  <a:cs typeface="微软雅黑" pitchFamily="34" charset="-122"/>
                </a:endParaRPr>
              </a:p>
            </p:txBody>
          </p:sp>
        </p:grpSp>
        <p:grpSp>
          <p:nvGrpSpPr>
            <p:cNvPr id="38" name="Group 7"/>
            <p:cNvGrpSpPr/>
            <p:nvPr/>
          </p:nvGrpSpPr>
          <p:grpSpPr bwMode="auto">
            <a:xfrm>
              <a:off x="714375" y="2420888"/>
              <a:ext cx="1086655" cy="813770"/>
              <a:chOff x="3174" y="2656"/>
              <a:chExt cx="1549" cy="1351"/>
            </a:xfrm>
          </p:grpSpPr>
          <p:sp>
            <p:nvSpPr>
              <p:cNvPr id="6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1"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1" name="Text Box 15"/>
            <p:cNvSpPr txBox="1">
              <a:spLocks noChangeArrowheads="1"/>
            </p:cNvSpPr>
            <p:nvPr/>
          </p:nvSpPr>
          <p:spPr bwMode="auto">
            <a:xfrm>
              <a:off x="2285497" y="3528490"/>
              <a:ext cx="3878000" cy="462237"/>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常见危险作业安全管理技术</a:t>
              </a:r>
            </a:p>
          </p:txBody>
        </p:sp>
        <p:sp>
          <p:nvSpPr>
            <p:cNvPr id="42"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二</a:t>
              </a:r>
              <a:endParaRPr lang="en-US" altLang="zh-CN" sz="2400" b="1">
                <a:solidFill>
                  <a:schemeClr val="bg1"/>
                </a:solidFill>
                <a:latin typeface="微软雅黑" pitchFamily="34" charset="-122"/>
                <a:ea typeface="微软雅黑" pitchFamily="34" charset="-122"/>
                <a:cs typeface="微软雅黑" pitchFamily="34" charset="-122"/>
              </a:endParaRPr>
            </a:p>
          </p:txBody>
        </p:sp>
        <p:sp>
          <p:nvSpPr>
            <p:cNvPr id="43"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45"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46"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4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9" name="Text Box 26"/>
            <p:cNvSpPr txBox="1">
              <a:spLocks noChangeArrowheads="1"/>
            </p:cNvSpPr>
            <p:nvPr/>
          </p:nvSpPr>
          <p:spPr bwMode="auto">
            <a:xfrm>
              <a:off x="2285497" y="2519313"/>
              <a:ext cx="3262229" cy="462368"/>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latin typeface="微软雅黑" pitchFamily="34" charset="-122"/>
                  <a:ea typeface="微软雅黑" pitchFamily="34" charset="-122"/>
                  <a:cs typeface="微软雅黑" pitchFamily="34" charset="-122"/>
                </a:rPr>
                <a:t>现场安全管理主要方法</a:t>
              </a:r>
              <a:endParaRPr lang="en-US" altLang="zh-CN" sz="2400" b="1" dirty="0">
                <a:latin typeface="微软雅黑" pitchFamily="34" charset="-122"/>
                <a:ea typeface="微软雅黑" pitchFamily="34" charset="-122"/>
                <a:cs typeface="微软雅黑" pitchFamily="34" charset="-122"/>
              </a:endParaRPr>
            </a:p>
          </p:txBody>
        </p:sp>
        <p:sp>
          <p:nvSpPr>
            <p:cNvPr id="50"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三</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1" name="Group 17"/>
            <p:cNvGrpSpPr/>
            <p:nvPr/>
          </p:nvGrpSpPr>
          <p:grpSpPr bwMode="auto">
            <a:xfrm>
              <a:off x="714375" y="4414812"/>
              <a:ext cx="1086655" cy="814388"/>
              <a:chOff x="1110" y="2656"/>
              <a:chExt cx="1549" cy="1351"/>
            </a:xfrm>
          </p:grpSpPr>
          <p:sp>
            <p:nvSpPr>
              <p:cNvPr id="6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8"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3"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4" name="Text Box 26"/>
            <p:cNvSpPr txBox="1">
              <a:spLocks noChangeArrowheads="1"/>
            </p:cNvSpPr>
            <p:nvPr/>
          </p:nvSpPr>
          <p:spPr bwMode="auto">
            <a:xfrm>
              <a:off x="2285497" y="4511994"/>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承包商安全管理要点</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5"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四</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7" name="Group 17"/>
            <p:cNvGrpSpPr/>
            <p:nvPr/>
          </p:nvGrpSpPr>
          <p:grpSpPr bwMode="auto">
            <a:xfrm>
              <a:off x="712596" y="5373216"/>
              <a:ext cx="1086655" cy="814388"/>
              <a:chOff x="1110" y="2656"/>
              <a:chExt cx="1549" cy="1351"/>
            </a:xfrm>
          </p:grpSpPr>
          <p:sp>
            <p:nvSpPr>
              <p:cNvPr id="6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5" name="AutoShape 20"/>
              <p:cNvSpPr>
                <a:spLocks noChangeArrowheads="1"/>
              </p:cNvSpPr>
              <p:nvPr/>
            </p:nvSpPr>
            <p:spPr bwMode="gray">
              <a:xfrm>
                <a:off x="1201" y="2735"/>
                <a:ext cx="1365" cy="1169"/>
              </a:xfrm>
              <a:prstGeom prst="hexagon">
                <a:avLst>
                  <a:gd name="adj" fmla="val 28896"/>
                  <a:gd name="vf" fmla="val 115470"/>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8" name="Line 25"/>
            <p:cNvSpPr>
              <a:spLocks noChangeShapeType="1"/>
            </p:cNvSpPr>
            <p:nvPr/>
          </p:nvSpPr>
          <p:spPr bwMode="auto">
            <a:xfrm>
              <a:off x="1581920" y="6119576"/>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9" name="Text Box 26"/>
            <p:cNvSpPr txBox="1">
              <a:spLocks noChangeArrowheads="1"/>
            </p:cNvSpPr>
            <p:nvPr/>
          </p:nvSpPr>
          <p:spPr bwMode="auto">
            <a:xfrm>
              <a:off x="2283718" y="5470398"/>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松下公司现场安全管理实践</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62" name="Text Box 27"/>
            <p:cNvSpPr txBox="1">
              <a:spLocks noChangeArrowheads="1"/>
            </p:cNvSpPr>
            <p:nvPr/>
          </p:nvSpPr>
          <p:spPr bwMode="gray">
            <a:xfrm>
              <a:off x="971600" y="5517046"/>
              <a:ext cx="543029" cy="461665"/>
            </a:xfrm>
            <a:prstGeom prst="rect">
              <a:avLst/>
            </a:prstGeom>
            <a:noFill/>
            <a:ln w="9525" algn="ctr">
              <a:noFill/>
              <a:miter lim="800000"/>
            </a:ln>
          </p:spPr>
          <p:txBody>
            <a:bodyPr wrap="square">
              <a:spAutoFit/>
            </a:bodyPr>
            <a:lstStyle/>
            <a:p>
              <a:pPr algn="ctr" eaLnBrk="0" hangingPunct="0"/>
              <a:r>
                <a:rPr lang="zh-CN" altLang="en-US" sz="2400" b="1" dirty="0">
                  <a:solidFill>
                    <a:schemeClr val="bg1"/>
                  </a:solidFill>
                  <a:latin typeface="微软雅黑" pitchFamily="34" charset="-122"/>
                  <a:ea typeface="微软雅黑" pitchFamily="34" charset="-122"/>
                  <a:cs typeface="微软雅黑" pitchFamily="34" charset="-122"/>
                </a:rPr>
                <a:t>五</a:t>
              </a:r>
              <a:endParaRPr lang="en-US" altLang="zh-CN" sz="2400" b="1" dirty="0">
                <a:solidFill>
                  <a:schemeClr val="bg1"/>
                </a:solidFill>
                <a:latin typeface="微软雅黑" pitchFamily="34" charset="-122"/>
                <a:ea typeface="微软雅黑" pitchFamily="34" charset="-122"/>
                <a:cs typeface="微软雅黑" pitchFamily="34" charset="-122"/>
              </a:endParaRPr>
            </a:p>
          </p:txBody>
        </p:sp>
      </p:gr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B5AC6440-5A2B-4E87-9FA8-1A55A2D25A11}" type="slidenum">
              <a:rPr lang="zh-CN" altLang="en-US" smtClean="0">
                <a:latin typeface="微软雅黑" pitchFamily="34" charset="-122"/>
                <a:ea typeface="微软雅黑" pitchFamily="34" charset="-122"/>
              </a:rPr>
              <a:t>70</a:t>
            </a:fld>
            <a:endParaRPr lang="zh-CN" altLang="en-US">
              <a:latin typeface="微软雅黑" pitchFamily="34" charset="-122"/>
              <a:ea typeface="微软雅黑" pitchFamily="34" charset="-122"/>
            </a:endParaRPr>
          </a:p>
        </p:txBody>
      </p:sp>
      <p:sp>
        <p:nvSpPr>
          <p:cNvPr id="563202" name="Rectangle 2"/>
          <p:cNvSpPr>
            <a:spLocks noChangeArrowheads="1"/>
          </p:cNvSpPr>
          <p:nvPr/>
        </p:nvSpPr>
        <p:spPr bwMode="auto">
          <a:xfrm>
            <a:off x="228600" y="1573213"/>
            <a:ext cx="8642350" cy="1477962"/>
          </a:xfrm>
          <a:prstGeom prst="rect">
            <a:avLst/>
          </a:prstGeom>
          <a:noFill/>
          <a:ln w="9525">
            <a:noFill/>
            <a:miter lim="800000"/>
          </a:ln>
        </p:spPr>
        <p:txBody>
          <a:bodyPr anchor="ctr">
            <a:spAutoFit/>
          </a:bodyPr>
          <a:lstStyle/>
          <a:p>
            <a:pPr indent="406400" algn="just" eaLnBrk="0" hangingPunct="0">
              <a:lnSpc>
                <a:spcPct val="150000"/>
              </a:lnSpc>
            </a:pPr>
            <a:r>
              <a:rPr kumimoji="1" lang="zh-CN" altLang="en-US" sz="2000">
                <a:latin typeface="微软雅黑" pitchFamily="34" charset="-122"/>
                <a:ea typeface="微软雅黑" pitchFamily="34" charset="-122"/>
                <a:cs typeface="微软雅黑" pitchFamily="34" charset="-122"/>
              </a:rPr>
              <a:t>根据国家安全监管总局统计，</a:t>
            </a:r>
            <a:r>
              <a:rPr kumimoji="1" lang="en-US" altLang="zh-CN" sz="2000">
                <a:latin typeface="微软雅黑" pitchFamily="34" charset="-122"/>
                <a:ea typeface="微软雅黑" pitchFamily="34" charset="-122"/>
                <a:cs typeface="微软雅黑" pitchFamily="34" charset="-122"/>
              </a:rPr>
              <a:t>2001</a:t>
            </a:r>
            <a:r>
              <a:rPr kumimoji="1" lang="zh-CN" altLang="en-US" sz="2000">
                <a:latin typeface="微软雅黑" pitchFamily="34" charset="-122"/>
                <a:ea typeface="微软雅黑" pitchFamily="34" charset="-122"/>
                <a:cs typeface="微软雅黑" pitchFamily="34" charset="-122"/>
              </a:rPr>
              <a:t>年到</a:t>
            </a:r>
            <a:r>
              <a:rPr kumimoji="1" lang="en-US" altLang="zh-CN" sz="2000">
                <a:latin typeface="微软雅黑" pitchFamily="34" charset="-122"/>
                <a:ea typeface="微软雅黑" pitchFamily="34" charset="-122"/>
                <a:cs typeface="微软雅黑" pitchFamily="34" charset="-122"/>
              </a:rPr>
              <a:t>2009</a:t>
            </a:r>
            <a:r>
              <a:rPr kumimoji="1" lang="zh-CN" altLang="en-US" sz="2000">
                <a:latin typeface="微软雅黑" pitchFamily="34" charset="-122"/>
                <a:ea typeface="微软雅黑" pitchFamily="34" charset="-122"/>
                <a:cs typeface="微软雅黑" pitchFamily="34" charset="-122"/>
              </a:rPr>
              <a:t>年</a:t>
            </a:r>
            <a:r>
              <a:rPr kumimoji="1" lang="en-US" altLang="zh-CN" sz="2000">
                <a:latin typeface="微软雅黑" pitchFamily="34" charset="-122"/>
                <a:ea typeface="微软雅黑" pitchFamily="34" charset="-122"/>
                <a:cs typeface="微软雅黑" pitchFamily="34" charset="-122"/>
              </a:rPr>
              <a:t>8</a:t>
            </a:r>
            <a:r>
              <a:rPr kumimoji="1" lang="zh-CN" altLang="en-US" sz="2000">
                <a:latin typeface="微软雅黑" pitchFamily="34" charset="-122"/>
                <a:ea typeface="微软雅黑" pitchFamily="34" charset="-122"/>
                <a:cs typeface="微软雅黑" pitchFamily="34" charset="-122"/>
              </a:rPr>
              <a:t>月，我国在</a:t>
            </a:r>
            <a:r>
              <a:rPr kumimoji="1" lang="zh-CN" altLang="en-US" sz="2000">
                <a:solidFill>
                  <a:srgbClr val="FF0000"/>
                </a:solidFill>
                <a:latin typeface="微软雅黑" pitchFamily="34" charset="-122"/>
                <a:ea typeface="微软雅黑" pitchFamily="34" charset="-122"/>
                <a:cs typeface="微软雅黑" pitchFamily="34" charset="-122"/>
              </a:rPr>
              <a:t>受限空间</a:t>
            </a:r>
            <a:r>
              <a:rPr kumimoji="1" lang="zh-CN" altLang="en-US" sz="2000">
                <a:latin typeface="微软雅黑" pitchFamily="34" charset="-122"/>
                <a:ea typeface="微软雅黑" pitchFamily="34" charset="-122"/>
                <a:cs typeface="微软雅黑" pitchFamily="34" charset="-122"/>
              </a:rPr>
              <a:t>中作业因中毒、窒息导致的一次死亡</a:t>
            </a:r>
            <a:r>
              <a:rPr kumimoji="1" lang="en-US" altLang="zh-CN" sz="2000">
                <a:latin typeface="微软雅黑" pitchFamily="34" charset="-122"/>
                <a:ea typeface="微软雅黑" pitchFamily="34" charset="-122"/>
                <a:cs typeface="微软雅黑" pitchFamily="34" charset="-122"/>
              </a:rPr>
              <a:t>3</a:t>
            </a:r>
            <a:r>
              <a:rPr kumimoji="1" lang="zh-CN" altLang="en-US" sz="2000">
                <a:latin typeface="微软雅黑" pitchFamily="34" charset="-122"/>
                <a:ea typeface="微软雅黑" pitchFamily="34" charset="-122"/>
                <a:cs typeface="微软雅黑" pitchFamily="34" charset="-122"/>
              </a:rPr>
              <a:t>人及以上的</a:t>
            </a:r>
            <a:r>
              <a:rPr kumimoji="1" lang="zh-CN" altLang="en-US" sz="2000">
                <a:solidFill>
                  <a:srgbClr val="FF0000"/>
                </a:solidFill>
                <a:latin typeface="微软雅黑" pitchFamily="34" charset="-122"/>
                <a:ea typeface="微软雅黑" pitchFamily="34" charset="-122"/>
                <a:cs typeface="微软雅黑" pitchFamily="34" charset="-122"/>
              </a:rPr>
              <a:t>事故总数为</a:t>
            </a:r>
            <a:r>
              <a:rPr kumimoji="1" lang="en-US" altLang="zh-CN" sz="2000">
                <a:solidFill>
                  <a:srgbClr val="FF0000"/>
                </a:solidFill>
                <a:latin typeface="微软雅黑" pitchFamily="34" charset="-122"/>
                <a:ea typeface="微软雅黑" pitchFamily="34" charset="-122"/>
                <a:cs typeface="微软雅黑" pitchFamily="34" charset="-122"/>
              </a:rPr>
              <a:t>668</a:t>
            </a:r>
            <a:r>
              <a:rPr kumimoji="1" lang="zh-CN" altLang="en-US" sz="2000">
                <a:solidFill>
                  <a:srgbClr val="FF0000"/>
                </a:solidFill>
                <a:latin typeface="微软雅黑" pitchFamily="34" charset="-122"/>
                <a:ea typeface="微软雅黑" pitchFamily="34" charset="-122"/>
                <a:cs typeface="微软雅黑" pitchFamily="34" charset="-122"/>
              </a:rPr>
              <a:t>起，死亡人数共</a:t>
            </a:r>
            <a:r>
              <a:rPr kumimoji="1" lang="en-US" altLang="zh-CN" sz="2000">
                <a:solidFill>
                  <a:srgbClr val="FF0000"/>
                </a:solidFill>
                <a:latin typeface="微软雅黑" pitchFamily="34" charset="-122"/>
                <a:ea typeface="微软雅黑" pitchFamily="34" charset="-122"/>
                <a:cs typeface="微软雅黑" pitchFamily="34" charset="-122"/>
              </a:rPr>
              <a:t>2699</a:t>
            </a:r>
            <a:r>
              <a:rPr kumimoji="1" lang="zh-CN" altLang="en-US" sz="2000">
                <a:solidFill>
                  <a:srgbClr val="FF0000"/>
                </a:solidFill>
                <a:latin typeface="微软雅黑" pitchFamily="34" charset="-122"/>
                <a:ea typeface="微软雅黑" pitchFamily="34" charset="-122"/>
                <a:cs typeface="微软雅黑" pitchFamily="34" charset="-122"/>
              </a:rPr>
              <a:t>人</a:t>
            </a:r>
            <a:r>
              <a:rPr kumimoji="1" lang="zh-CN" altLang="en-US" sz="2000">
                <a:latin typeface="微软雅黑" pitchFamily="34" charset="-122"/>
                <a:ea typeface="微软雅黑" pitchFamily="34" charset="-122"/>
                <a:cs typeface="微软雅黑" pitchFamily="34" charset="-122"/>
              </a:rPr>
              <a:t>，每年平均</a:t>
            </a:r>
            <a:r>
              <a:rPr kumimoji="1" lang="en-US" altLang="zh-CN" sz="2000">
                <a:latin typeface="微软雅黑" pitchFamily="34" charset="-122"/>
                <a:ea typeface="微软雅黑" pitchFamily="34" charset="-122"/>
                <a:cs typeface="微软雅黑" pitchFamily="34" charset="-122"/>
              </a:rPr>
              <a:t>300</a:t>
            </a:r>
            <a:r>
              <a:rPr kumimoji="1" lang="zh-CN" altLang="en-US" sz="2000">
                <a:latin typeface="微软雅黑" pitchFamily="34" charset="-122"/>
                <a:ea typeface="微软雅黑" pitchFamily="34" charset="-122"/>
                <a:cs typeface="微软雅黑" pitchFamily="34" charset="-122"/>
              </a:rPr>
              <a:t>多人。</a:t>
            </a:r>
          </a:p>
        </p:txBody>
      </p:sp>
      <p:grpSp>
        <p:nvGrpSpPr>
          <p:cNvPr id="563203" name="Group 3"/>
          <p:cNvGrpSpPr/>
          <p:nvPr/>
        </p:nvGrpSpPr>
        <p:grpSpPr bwMode="auto">
          <a:xfrm>
            <a:off x="250825" y="3213100"/>
            <a:ext cx="8710613" cy="3357563"/>
            <a:chOff x="243" y="2010"/>
            <a:chExt cx="5354" cy="2115"/>
          </a:xfrm>
        </p:grpSpPr>
        <p:sp>
          <p:nvSpPr>
            <p:cNvPr id="563214" name="Rectangle 4"/>
            <p:cNvSpPr>
              <a:spLocks noChangeArrowheads="1"/>
            </p:cNvSpPr>
            <p:nvPr/>
          </p:nvSpPr>
          <p:spPr bwMode="auto">
            <a:xfrm>
              <a:off x="243" y="2010"/>
              <a:ext cx="5312" cy="2115"/>
            </a:xfrm>
            <a:prstGeom prst="rect">
              <a:avLst/>
            </a:prstGeom>
            <a:solidFill>
              <a:srgbClr val="FFFFFF"/>
            </a:solidFill>
            <a:ln w="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15" name="Rectangle 5"/>
            <p:cNvSpPr>
              <a:spLocks noChangeArrowheads="1"/>
            </p:cNvSpPr>
            <p:nvPr/>
          </p:nvSpPr>
          <p:spPr bwMode="auto">
            <a:xfrm>
              <a:off x="616" y="2448"/>
              <a:ext cx="4869" cy="1233"/>
            </a:xfrm>
            <a:prstGeom prst="rect">
              <a:avLst/>
            </a:prstGeom>
            <a:solidFill>
              <a:srgbClr val="C0C0C0"/>
            </a:solidFill>
            <a:ln w="9525">
              <a:no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16" name="Line 6"/>
            <p:cNvSpPr>
              <a:spLocks noChangeShapeType="1"/>
            </p:cNvSpPr>
            <p:nvPr/>
          </p:nvSpPr>
          <p:spPr bwMode="auto">
            <a:xfrm>
              <a:off x="616" y="3556"/>
              <a:ext cx="4869" cy="1"/>
            </a:xfrm>
            <a:prstGeom prst="line">
              <a:avLst/>
            </a:prstGeom>
            <a:noFill/>
            <a:ln w="0">
              <a:solidFill>
                <a:srgbClr val="000000"/>
              </a:solidFill>
              <a:round/>
            </a:ln>
          </p:spPr>
          <p:txBody>
            <a:bodyPr/>
            <a:lstStyle/>
            <a:p>
              <a:endParaRPr lang="zh-CN" altLang="en-US"/>
            </a:p>
          </p:txBody>
        </p:sp>
        <p:sp>
          <p:nvSpPr>
            <p:cNvPr id="563217" name="Line 7"/>
            <p:cNvSpPr>
              <a:spLocks noChangeShapeType="1"/>
            </p:cNvSpPr>
            <p:nvPr/>
          </p:nvSpPr>
          <p:spPr bwMode="auto">
            <a:xfrm>
              <a:off x="616" y="3437"/>
              <a:ext cx="4869" cy="1"/>
            </a:xfrm>
            <a:prstGeom prst="line">
              <a:avLst/>
            </a:prstGeom>
            <a:noFill/>
            <a:ln w="0">
              <a:solidFill>
                <a:srgbClr val="000000"/>
              </a:solidFill>
              <a:round/>
            </a:ln>
          </p:spPr>
          <p:txBody>
            <a:bodyPr/>
            <a:lstStyle/>
            <a:p>
              <a:endParaRPr lang="zh-CN" altLang="en-US"/>
            </a:p>
          </p:txBody>
        </p:sp>
        <p:sp>
          <p:nvSpPr>
            <p:cNvPr id="563218" name="Line 8"/>
            <p:cNvSpPr>
              <a:spLocks noChangeShapeType="1"/>
            </p:cNvSpPr>
            <p:nvPr/>
          </p:nvSpPr>
          <p:spPr bwMode="auto">
            <a:xfrm>
              <a:off x="616" y="3312"/>
              <a:ext cx="4869" cy="1"/>
            </a:xfrm>
            <a:prstGeom prst="line">
              <a:avLst/>
            </a:prstGeom>
            <a:noFill/>
            <a:ln w="0">
              <a:solidFill>
                <a:srgbClr val="000000"/>
              </a:solidFill>
              <a:round/>
            </a:ln>
          </p:spPr>
          <p:txBody>
            <a:bodyPr/>
            <a:lstStyle/>
            <a:p>
              <a:endParaRPr lang="zh-CN" altLang="en-US"/>
            </a:p>
          </p:txBody>
        </p:sp>
        <p:sp>
          <p:nvSpPr>
            <p:cNvPr id="563219" name="Line 9"/>
            <p:cNvSpPr>
              <a:spLocks noChangeShapeType="1"/>
            </p:cNvSpPr>
            <p:nvPr/>
          </p:nvSpPr>
          <p:spPr bwMode="auto">
            <a:xfrm>
              <a:off x="616" y="3186"/>
              <a:ext cx="4869" cy="1"/>
            </a:xfrm>
            <a:prstGeom prst="line">
              <a:avLst/>
            </a:prstGeom>
            <a:noFill/>
            <a:ln w="0">
              <a:solidFill>
                <a:srgbClr val="000000"/>
              </a:solidFill>
              <a:round/>
            </a:ln>
          </p:spPr>
          <p:txBody>
            <a:bodyPr/>
            <a:lstStyle/>
            <a:p>
              <a:endParaRPr lang="zh-CN" altLang="en-US"/>
            </a:p>
          </p:txBody>
        </p:sp>
        <p:sp>
          <p:nvSpPr>
            <p:cNvPr id="563220" name="Line 10"/>
            <p:cNvSpPr>
              <a:spLocks noChangeShapeType="1"/>
            </p:cNvSpPr>
            <p:nvPr/>
          </p:nvSpPr>
          <p:spPr bwMode="auto">
            <a:xfrm>
              <a:off x="616" y="3061"/>
              <a:ext cx="4869" cy="1"/>
            </a:xfrm>
            <a:prstGeom prst="line">
              <a:avLst/>
            </a:prstGeom>
            <a:noFill/>
            <a:ln w="0">
              <a:solidFill>
                <a:srgbClr val="000000"/>
              </a:solidFill>
              <a:round/>
            </a:ln>
          </p:spPr>
          <p:txBody>
            <a:bodyPr/>
            <a:lstStyle/>
            <a:p>
              <a:endParaRPr lang="zh-CN" altLang="en-US"/>
            </a:p>
          </p:txBody>
        </p:sp>
        <p:sp>
          <p:nvSpPr>
            <p:cNvPr id="563221" name="Line 11"/>
            <p:cNvSpPr>
              <a:spLocks noChangeShapeType="1"/>
            </p:cNvSpPr>
            <p:nvPr/>
          </p:nvSpPr>
          <p:spPr bwMode="auto">
            <a:xfrm>
              <a:off x="616" y="2942"/>
              <a:ext cx="4869" cy="1"/>
            </a:xfrm>
            <a:prstGeom prst="line">
              <a:avLst/>
            </a:prstGeom>
            <a:noFill/>
            <a:ln w="0">
              <a:solidFill>
                <a:srgbClr val="000000"/>
              </a:solidFill>
              <a:round/>
            </a:ln>
          </p:spPr>
          <p:txBody>
            <a:bodyPr/>
            <a:lstStyle/>
            <a:p>
              <a:endParaRPr lang="zh-CN" altLang="en-US"/>
            </a:p>
          </p:txBody>
        </p:sp>
        <p:sp>
          <p:nvSpPr>
            <p:cNvPr id="563222" name="Line 12"/>
            <p:cNvSpPr>
              <a:spLocks noChangeShapeType="1"/>
            </p:cNvSpPr>
            <p:nvPr/>
          </p:nvSpPr>
          <p:spPr bwMode="auto">
            <a:xfrm>
              <a:off x="616" y="2817"/>
              <a:ext cx="4869" cy="1"/>
            </a:xfrm>
            <a:prstGeom prst="line">
              <a:avLst/>
            </a:prstGeom>
            <a:noFill/>
            <a:ln w="0">
              <a:solidFill>
                <a:srgbClr val="000000"/>
              </a:solidFill>
              <a:round/>
            </a:ln>
          </p:spPr>
          <p:txBody>
            <a:bodyPr/>
            <a:lstStyle/>
            <a:p>
              <a:endParaRPr lang="zh-CN" altLang="en-US"/>
            </a:p>
          </p:txBody>
        </p:sp>
        <p:sp>
          <p:nvSpPr>
            <p:cNvPr id="563223" name="Line 13"/>
            <p:cNvSpPr>
              <a:spLocks noChangeShapeType="1"/>
            </p:cNvSpPr>
            <p:nvPr/>
          </p:nvSpPr>
          <p:spPr bwMode="auto">
            <a:xfrm>
              <a:off x="616" y="2692"/>
              <a:ext cx="4869" cy="1"/>
            </a:xfrm>
            <a:prstGeom prst="line">
              <a:avLst/>
            </a:prstGeom>
            <a:noFill/>
            <a:ln w="0">
              <a:solidFill>
                <a:srgbClr val="000000"/>
              </a:solidFill>
              <a:round/>
            </a:ln>
          </p:spPr>
          <p:txBody>
            <a:bodyPr/>
            <a:lstStyle/>
            <a:p>
              <a:endParaRPr lang="zh-CN" altLang="en-US"/>
            </a:p>
          </p:txBody>
        </p:sp>
        <p:sp>
          <p:nvSpPr>
            <p:cNvPr id="563224" name="Line 14"/>
            <p:cNvSpPr>
              <a:spLocks noChangeShapeType="1"/>
            </p:cNvSpPr>
            <p:nvPr/>
          </p:nvSpPr>
          <p:spPr bwMode="auto">
            <a:xfrm>
              <a:off x="616" y="2573"/>
              <a:ext cx="4869" cy="1"/>
            </a:xfrm>
            <a:prstGeom prst="line">
              <a:avLst/>
            </a:prstGeom>
            <a:noFill/>
            <a:ln w="0">
              <a:solidFill>
                <a:srgbClr val="000000"/>
              </a:solidFill>
              <a:round/>
            </a:ln>
          </p:spPr>
          <p:txBody>
            <a:bodyPr/>
            <a:lstStyle/>
            <a:p>
              <a:endParaRPr lang="zh-CN" altLang="en-US"/>
            </a:p>
          </p:txBody>
        </p:sp>
        <p:sp>
          <p:nvSpPr>
            <p:cNvPr id="563225" name="Line 15"/>
            <p:cNvSpPr>
              <a:spLocks noChangeShapeType="1"/>
            </p:cNvSpPr>
            <p:nvPr/>
          </p:nvSpPr>
          <p:spPr bwMode="auto">
            <a:xfrm>
              <a:off x="616" y="2448"/>
              <a:ext cx="4869" cy="1"/>
            </a:xfrm>
            <a:prstGeom prst="line">
              <a:avLst/>
            </a:prstGeom>
            <a:noFill/>
            <a:ln w="0">
              <a:solidFill>
                <a:srgbClr val="000000"/>
              </a:solidFill>
              <a:round/>
            </a:ln>
          </p:spPr>
          <p:txBody>
            <a:bodyPr/>
            <a:lstStyle/>
            <a:p>
              <a:endParaRPr lang="zh-CN" altLang="en-US"/>
            </a:p>
          </p:txBody>
        </p:sp>
        <p:sp>
          <p:nvSpPr>
            <p:cNvPr id="563226" name="Rectangle 16"/>
            <p:cNvSpPr>
              <a:spLocks noChangeArrowheads="1"/>
            </p:cNvSpPr>
            <p:nvPr/>
          </p:nvSpPr>
          <p:spPr bwMode="auto">
            <a:xfrm>
              <a:off x="616" y="2448"/>
              <a:ext cx="4869" cy="1233"/>
            </a:xfrm>
            <a:prstGeom prst="rect">
              <a:avLst/>
            </a:prstGeom>
            <a:noFill/>
            <a:ln w="12700">
              <a:solidFill>
                <a:srgbClr val="80808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27" name="Rectangle 17"/>
            <p:cNvSpPr>
              <a:spLocks noChangeArrowheads="1"/>
            </p:cNvSpPr>
            <p:nvPr/>
          </p:nvSpPr>
          <p:spPr bwMode="auto">
            <a:xfrm>
              <a:off x="733" y="3118"/>
              <a:ext cx="155" cy="563"/>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28" name="Rectangle 18"/>
            <p:cNvSpPr>
              <a:spLocks noChangeArrowheads="1"/>
            </p:cNvSpPr>
            <p:nvPr/>
          </p:nvSpPr>
          <p:spPr bwMode="auto">
            <a:xfrm>
              <a:off x="1277" y="2767"/>
              <a:ext cx="156" cy="914"/>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29" name="Rectangle 19"/>
            <p:cNvSpPr>
              <a:spLocks noChangeArrowheads="1"/>
            </p:cNvSpPr>
            <p:nvPr/>
          </p:nvSpPr>
          <p:spPr bwMode="auto">
            <a:xfrm>
              <a:off x="1814" y="2605"/>
              <a:ext cx="156" cy="1076"/>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0" name="Rectangle 20"/>
            <p:cNvSpPr>
              <a:spLocks noChangeArrowheads="1"/>
            </p:cNvSpPr>
            <p:nvPr/>
          </p:nvSpPr>
          <p:spPr bwMode="auto">
            <a:xfrm>
              <a:off x="2359" y="2886"/>
              <a:ext cx="155" cy="795"/>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1" name="Rectangle 21"/>
            <p:cNvSpPr>
              <a:spLocks noChangeArrowheads="1"/>
            </p:cNvSpPr>
            <p:nvPr/>
          </p:nvSpPr>
          <p:spPr bwMode="auto">
            <a:xfrm>
              <a:off x="2895" y="2736"/>
              <a:ext cx="156" cy="945"/>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2" name="Rectangle 22"/>
            <p:cNvSpPr>
              <a:spLocks noChangeArrowheads="1"/>
            </p:cNvSpPr>
            <p:nvPr/>
          </p:nvSpPr>
          <p:spPr bwMode="auto">
            <a:xfrm>
              <a:off x="3440" y="2892"/>
              <a:ext cx="155" cy="789"/>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3" name="Rectangle 23"/>
            <p:cNvSpPr>
              <a:spLocks noChangeArrowheads="1"/>
            </p:cNvSpPr>
            <p:nvPr/>
          </p:nvSpPr>
          <p:spPr bwMode="auto">
            <a:xfrm>
              <a:off x="3976" y="3061"/>
              <a:ext cx="156" cy="620"/>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4" name="Rectangle 24"/>
            <p:cNvSpPr>
              <a:spLocks noChangeArrowheads="1"/>
            </p:cNvSpPr>
            <p:nvPr/>
          </p:nvSpPr>
          <p:spPr bwMode="auto">
            <a:xfrm>
              <a:off x="4521" y="3155"/>
              <a:ext cx="155" cy="526"/>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5" name="Rectangle 25"/>
            <p:cNvSpPr>
              <a:spLocks noChangeArrowheads="1"/>
            </p:cNvSpPr>
            <p:nvPr/>
          </p:nvSpPr>
          <p:spPr bwMode="auto">
            <a:xfrm>
              <a:off x="5058" y="3255"/>
              <a:ext cx="155" cy="426"/>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6" name="Rectangle 26"/>
            <p:cNvSpPr>
              <a:spLocks noChangeArrowheads="1"/>
            </p:cNvSpPr>
            <p:nvPr/>
          </p:nvSpPr>
          <p:spPr bwMode="auto">
            <a:xfrm>
              <a:off x="888" y="3537"/>
              <a:ext cx="156" cy="144"/>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7" name="Rectangle 27"/>
            <p:cNvSpPr>
              <a:spLocks noChangeArrowheads="1"/>
            </p:cNvSpPr>
            <p:nvPr/>
          </p:nvSpPr>
          <p:spPr bwMode="auto">
            <a:xfrm>
              <a:off x="1433" y="3462"/>
              <a:ext cx="148" cy="219"/>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8" name="Rectangle 28"/>
            <p:cNvSpPr>
              <a:spLocks noChangeArrowheads="1"/>
            </p:cNvSpPr>
            <p:nvPr/>
          </p:nvSpPr>
          <p:spPr bwMode="auto">
            <a:xfrm>
              <a:off x="1970" y="3412"/>
              <a:ext cx="155" cy="269"/>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39" name="Rectangle 29"/>
            <p:cNvSpPr>
              <a:spLocks noChangeArrowheads="1"/>
            </p:cNvSpPr>
            <p:nvPr/>
          </p:nvSpPr>
          <p:spPr bwMode="auto">
            <a:xfrm>
              <a:off x="2514" y="3480"/>
              <a:ext cx="148" cy="201"/>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0" name="Rectangle 30"/>
            <p:cNvSpPr>
              <a:spLocks noChangeArrowheads="1"/>
            </p:cNvSpPr>
            <p:nvPr/>
          </p:nvSpPr>
          <p:spPr bwMode="auto">
            <a:xfrm>
              <a:off x="3051" y="3449"/>
              <a:ext cx="155" cy="232"/>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1" name="Rectangle 31"/>
            <p:cNvSpPr>
              <a:spLocks noChangeArrowheads="1"/>
            </p:cNvSpPr>
            <p:nvPr/>
          </p:nvSpPr>
          <p:spPr bwMode="auto">
            <a:xfrm>
              <a:off x="3595" y="3480"/>
              <a:ext cx="148" cy="201"/>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2" name="Rectangle 32"/>
            <p:cNvSpPr>
              <a:spLocks noChangeArrowheads="1"/>
            </p:cNvSpPr>
            <p:nvPr/>
          </p:nvSpPr>
          <p:spPr bwMode="auto">
            <a:xfrm>
              <a:off x="4132" y="3518"/>
              <a:ext cx="156" cy="163"/>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3" name="Rectangle 33"/>
            <p:cNvSpPr>
              <a:spLocks noChangeArrowheads="1"/>
            </p:cNvSpPr>
            <p:nvPr/>
          </p:nvSpPr>
          <p:spPr bwMode="auto">
            <a:xfrm>
              <a:off x="4676" y="3556"/>
              <a:ext cx="148" cy="125"/>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4" name="Rectangle 34"/>
            <p:cNvSpPr>
              <a:spLocks noChangeArrowheads="1"/>
            </p:cNvSpPr>
            <p:nvPr/>
          </p:nvSpPr>
          <p:spPr bwMode="auto">
            <a:xfrm>
              <a:off x="5213" y="3587"/>
              <a:ext cx="156" cy="94"/>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45" name="Line 35"/>
            <p:cNvSpPr>
              <a:spLocks noChangeShapeType="1"/>
            </p:cNvSpPr>
            <p:nvPr/>
          </p:nvSpPr>
          <p:spPr bwMode="auto">
            <a:xfrm>
              <a:off x="616" y="2448"/>
              <a:ext cx="1" cy="1233"/>
            </a:xfrm>
            <a:prstGeom prst="line">
              <a:avLst/>
            </a:prstGeom>
            <a:noFill/>
            <a:ln w="0">
              <a:solidFill>
                <a:srgbClr val="000000"/>
              </a:solidFill>
              <a:round/>
            </a:ln>
          </p:spPr>
          <p:txBody>
            <a:bodyPr/>
            <a:lstStyle/>
            <a:p>
              <a:endParaRPr lang="zh-CN" altLang="en-US"/>
            </a:p>
          </p:txBody>
        </p:sp>
        <p:sp>
          <p:nvSpPr>
            <p:cNvPr id="563246" name="Line 36"/>
            <p:cNvSpPr>
              <a:spLocks noChangeShapeType="1"/>
            </p:cNvSpPr>
            <p:nvPr/>
          </p:nvSpPr>
          <p:spPr bwMode="auto">
            <a:xfrm>
              <a:off x="616" y="3681"/>
              <a:ext cx="39" cy="1"/>
            </a:xfrm>
            <a:prstGeom prst="line">
              <a:avLst/>
            </a:prstGeom>
            <a:noFill/>
            <a:ln w="0">
              <a:solidFill>
                <a:srgbClr val="000000"/>
              </a:solidFill>
              <a:round/>
            </a:ln>
          </p:spPr>
          <p:txBody>
            <a:bodyPr/>
            <a:lstStyle/>
            <a:p>
              <a:endParaRPr lang="zh-CN" altLang="en-US"/>
            </a:p>
          </p:txBody>
        </p:sp>
        <p:sp>
          <p:nvSpPr>
            <p:cNvPr id="563247" name="Line 37"/>
            <p:cNvSpPr>
              <a:spLocks noChangeShapeType="1"/>
            </p:cNvSpPr>
            <p:nvPr/>
          </p:nvSpPr>
          <p:spPr bwMode="auto">
            <a:xfrm>
              <a:off x="616" y="3556"/>
              <a:ext cx="39" cy="1"/>
            </a:xfrm>
            <a:prstGeom prst="line">
              <a:avLst/>
            </a:prstGeom>
            <a:noFill/>
            <a:ln w="0">
              <a:solidFill>
                <a:srgbClr val="000000"/>
              </a:solidFill>
              <a:round/>
            </a:ln>
          </p:spPr>
          <p:txBody>
            <a:bodyPr/>
            <a:lstStyle/>
            <a:p>
              <a:endParaRPr lang="zh-CN" altLang="en-US"/>
            </a:p>
          </p:txBody>
        </p:sp>
        <p:sp>
          <p:nvSpPr>
            <p:cNvPr id="563248" name="Line 38"/>
            <p:cNvSpPr>
              <a:spLocks noChangeShapeType="1"/>
            </p:cNvSpPr>
            <p:nvPr/>
          </p:nvSpPr>
          <p:spPr bwMode="auto">
            <a:xfrm>
              <a:off x="616" y="3437"/>
              <a:ext cx="39" cy="1"/>
            </a:xfrm>
            <a:prstGeom prst="line">
              <a:avLst/>
            </a:prstGeom>
            <a:noFill/>
            <a:ln w="0">
              <a:solidFill>
                <a:srgbClr val="000000"/>
              </a:solidFill>
              <a:round/>
            </a:ln>
          </p:spPr>
          <p:txBody>
            <a:bodyPr/>
            <a:lstStyle/>
            <a:p>
              <a:endParaRPr lang="zh-CN" altLang="en-US"/>
            </a:p>
          </p:txBody>
        </p:sp>
        <p:sp>
          <p:nvSpPr>
            <p:cNvPr id="563249" name="Line 39"/>
            <p:cNvSpPr>
              <a:spLocks noChangeShapeType="1"/>
            </p:cNvSpPr>
            <p:nvPr/>
          </p:nvSpPr>
          <p:spPr bwMode="auto">
            <a:xfrm>
              <a:off x="616" y="3312"/>
              <a:ext cx="39" cy="1"/>
            </a:xfrm>
            <a:prstGeom prst="line">
              <a:avLst/>
            </a:prstGeom>
            <a:noFill/>
            <a:ln w="0">
              <a:solidFill>
                <a:srgbClr val="000000"/>
              </a:solidFill>
              <a:round/>
            </a:ln>
          </p:spPr>
          <p:txBody>
            <a:bodyPr/>
            <a:lstStyle/>
            <a:p>
              <a:endParaRPr lang="zh-CN" altLang="en-US"/>
            </a:p>
          </p:txBody>
        </p:sp>
        <p:sp>
          <p:nvSpPr>
            <p:cNvPr id="563250" name="Line 40"/>
            <p:cNvSpPr>
              <a:spLocks noChangeShapeType="1"/>
            </p:cNvSpPr>
            <p:nvPr/>
          </p:nvSpPr>
          <p:spPr bwMode="auto">
            <a:xfrm>
              <a:off x="616" y="3186"/>
              <a:ext cx="39" cy="1"/>
            </a:xfrm>
            <a:prstGeom prst="line">
              <a:avLst/>
            </a:prstGeom>
            <a:noFill/>
            <a:ln w="0">
              <a:solidFill>
                <a:srgbClr val="000000"/>
              </a:solidFill>
              <a:round/>
            </a:ln>
          </p:spPr>
          <p:txBody>
            <a:bodyPr/>
            <a:lstStyle/>
            <a:p>
              <a:endParaRPr lang="zh-CN" altLang="en-US"/>
            </a:p>
          </p:txBody>
        </p:sp>
        <p:sp>
          <p:nvSpPr>
            <p:cNvPr id="563251" name="Line 41"/>
            <p:cNvSpPr>
              <a:spLocks noChangeShapeType="1"/>
            </p:cNvSpPr>
            <p:nvPr/>
          </p:nvSpPr>
          <p:spPr bwMode="auto">
            <a:xfrm>
              <a:off x="616" y="3061"/>
              <a:ext cx="39" cy="1"/>
            </a:xfrm>
            <a:prstGeom prst="line">
              <a:avLst/>
            </a:prstGeom>
            <a:noFill/>
            <a:ln w="0">
              <a:solidFill>
                <a:srgbClr val="000000"/>
              </a:solidFill>
              <a:round/>
            </a:ln>
          </p:spPr>
          <p:txBody>
            <a:bodyPr/>
            <a:lstStyle/>
            <a:p>
              <a:endParaRPr lang="zh-CN" altLang="en-US"/>
            </a:p>
          </p:txBody>
        </p:sp>
        <p:sp>
          <p:nvSpPr>
            <p:cNvPr id="563252" name="Line 42"/>
            <p:cNvSpPr>
              <a:spLocks noChangeShapeType="1"/>
            </p:cNvSpPr>
            <p:nvPr/>
          </p:nvSpPr>
          <p:spPr bwMode="auto">
            <a:xfrm>
              <a:off x="616" y="2942"/>
              <a:ext cx="39" cy="1"/>
            </a:xfrm>
            <a:prstGeom prst="line">
              <a:avLst/>
            </a:prstGeom>
            <a:noFill/>
            <a:ln w="0">
              <a:solidFill>
                <a:srgbClr val="000000"/>
              </a:solidFill>
              <a:round/>
            </a:ln>
          </p:spPr>
          <p:txBody>
            <a:bodyPr/>
            <a:lstStyle/>
            <a:p>
              <a:endParaRPr lang="zh-CN" altLang="en-US"/>
            </a:p>
          </p:txBody>
        </p:sp>
        <p:sp>
          <p:nvSpPr>
            <p:cNvPr id="563253" name="Line 43"/>
            <p:cNvSpPr>
              <a:spLocks noChangeShapeType="1"/>
            </p:cNvSpPr>
            <p:nvPr/>
          </p:nvSpPr>
          <p:spPr bwMode="auto">
            <a:xfrm>
              <a:off x="616" y="2817"/>
              <a:ext cx="39" cy="1"/>
            </a:xfrm>
            <a:prstGeom prst="line">
              <a:avLst/>
            </a:prstGeom>
            <a:noFill/>
            <a:ln w="0">
              <a:solidFill>
                <a:srgbClr val="000000"/>
              </a:solidFill>
              <a:round/>
            </a:ln>
          </p:spPr>
          <p:txBody>
            <a:bodyPr/>
            <a:lstStyle/>
            <a:p>
              <a:endParaRPr lang="zh-CN" altLang="en-US"/>
            </a:p>
          </p:txBody>
        </p:sp>
        <p:sp>
          <p:nvSpPr>
            <p:cNvPr id="563254" name="Line 44"/>
            <p:cNvSpPr>
              <a:spLocks noChangeShapeType="1"/>
            </p:cNvSpPr>
            <p:nvPr/>
          </p:nvSpPr>
          <p:spPr bwMode="auto">
            <a:xfrm>
              <a:off x="616" y="2692"/>
              <a:ext cx="39" cy="1"/>
            </a:xfrm>
            <a:prstGeom prst="line">
              <a:avLst/>
            </a:prstGeom>
            <a:noFill/>
            <a:ln w="0">
              <a:solidFill>
                <a:srgbClr val="000000"/>
              </a:solidFill>
              <a:round/>
            </a:ln>
          </p:spPr>
          <p:txBody>
            <a:bodyPr/>
            <a:lstStyle/>
            <a:p>
              <a:endParaRPr lang="zh-CN" altLang="en-US"/>
            </a:p>
          </p:txBody>
        </p:sp>
        <p:sp>
          <p:nvSpPr>
            <p:cNvPr id="563255" name="Line 45"/>
            <p:cNvSpPr>
              <a:spLocks noChangeShapeType="1"/>
            </p:cNvSpPr>
            <p:nvPr/>
          </p:nvSpPr>
          <p:spPr bwMode="auto">
            <a:xfrm>
              <a:off x="616" y="2573"/>
              <a:ext cx="39" cy="1"/>
            </a:xfrm>
            <a:prstGeom prst="line">
              <a:avLst/>
            </a:prstGeom>
            <a:noFill/>
            <a:ln w="0">
              <a:solidFill>
                <a:srgbClr val="000000"/>
              </a:solidFill>
              <a:round/>
            </a:ln>
          </p:spPr>
          <p:txBody>
            <a:bodyPr/>
            <a:lstStyle/>
            <a:p>
              <a:endParaRPr lang="zh-CN" altLang="en-US"/>
            </a:p>
          </p:txBody>
        </p:sp>
        <p:sp>
          <p:nvSpPr>
            <p:cNvPr id="563256" name="Line 46"/>
            <p:cNvSpPr>
              <a:spLocks noChangeShapeType="1"/>
            </p:cNvSpPr>
            <p:nvPr/>
          </p:nvSpPr>
          <p:spPr bwMode="auto">
            <a:xfrm>
              <a:off x="616" y="2448"/>
              <a:ext cx="39" cy="1"/>
            </a:xfrm>
            <a:prstGeom prst="line">
              <a:avLst/>
            </a:prstGeom>
            <a:noFill/>
            <a:ln w="0">
              <a:solidFill>
                <a:srgbClr val="000000"/>
              </a:solidFill>
              <a:round/>
            </a:ln>
          </p:spPr>
          <p:txBody>
            <a:bodyPr/>
            <a:lstStyle/>
            <a:p>
              <a:endParaRPr lang="zh-CN" altLang="en-US"/>
            </a:p>
          </p:txBody>
        </p:sp>
        <p:sp>
          <p:nvSpPr>
            <p:cNvPr id="563257" name="Line 47"/>
            <p:cNvSpPr>
              <a:spLocks noChangeShapeType="1"/>
            </p:cNvSpPr>
            <p:nvPr/>
          </p:nvSpPr>
          <p:spPr bwMode="auto">
            <a:xfrm>
              <a:off x="616" y="3681"/>
              <a:ext cx="4869" cy="1"/>
            </a:xfrm>
            <a:prstGeom prst="line">
              <a:avLst/>
            </a:prstGeom>
            <a:noFill/>
            <a:ln w="0">
              <a:solidFill>
                <a:srgbClr val="000000"/>
              </a:solidFill>
              <a:round/>
            </a:ln>
          </p:spPr>
          <p:txBody>
            <a:bodyPr/>
            <a:lstStyle/>
            <a:p>
              <a:endParaRPr lang="zh-CN" altLang="en-US"/>
            </a:p>
          </p:txBody>
        </p:sp>
        <p:sp>
          <p:nvSpPr>
            <p:cNvPr id="563258" name="Line 48"/>
            <p:cNvSpPr>
              <a:spLocks noChangeShapeType="1"/>
            </p:cNvSpPr>
            <p:nvPr/>
          </p:nvSpPr>
          <p:spPr bwMode="auto">
            <a:xfrm flipV="1">
              <a:off x="616" y="3649"/>
              <a:ext cx="1" cy="32"/>
            </a:xfrm>
            <a:prstGeom prst="line">
              <a:avLst/>
            </a:prstGeom>
            <a:noFill/>
            <a:ln w="0">
              <a:solidFill>
                <a:srgbClr val="000000"/>
              </a:solidFill>
              <a:round/>
            </a:ln>
          </p:spPr>
          <p:txBody>
            <a:bodyPr/>
            <a:lstStyle/>
            <a:p>
              <a:endParaRPr lang="zh-CN" altLang="en-US"/>
            </a:p>
          </p:txBody>
        </p:sp>
        <p:sp>
          <p:nvSpPr>
            <p:cNvPr id="563259" name="Line 49"/>
            <p:cNvSpPr>
              <a:spLocks noChangeShapeType="1"/>
            </p:cNvSpPr>
            <p:nvPr/>
          </p:nvSpPr>
          <p:spPr bwMode="auto">
            <a:xfrm flipV="1">
              <a:off x="1161" y="3649"/>
              <a:ext cx="1" cy="32"/>
            </a:xfrm>
            <a:prstGeom prst="line">
              <a:avLst/>
            </a:prstGeom>
            <a:noFill/>
            <a:ln w="0">
              <a:solidFill>
                <a:srgbClr val="000000"/>
              </a:solidFill>
              <a:round/>
            </a:ln>
          </p:spPr>
          <p:txBody>
            <a:bodyPr/>
            <a:lstStyle/>
            <a:p>
              <a:endParaRPr lang="zh-CN" altLang="en-US"/>
            </a:p>
          </p:txBody>
        </p:sp>
        <p:sp>
          <p:nvSpPr>
            <p:cNvPr id="563260" name="Line 50"/>
            <p:cNvSpPr>
              <a:spLocks noChangeShapeType="1"/>
            </p:cNvSpPr>
            <p:nvPr/>
          </p:nvSpPr>
          <p:spPr bwMode="auto">
            <a:xfrm flipV="1">
              <a:off x="1697" y="3649"/>
              <a:ext cx="1" cy="32"/>
            </a:xfrm>
            <a:prstGeom prst="line">
              <a:avLst/>
            </a:prstGeom>
            <a:noFill/>
            <a:ln w="0">
              <a:solidFill>
                <a:srgbClr val="000000"/>
              </a:solidFill>
              <a:round/>
            </a:ln>
          </p:spPr>
          <p:txBody>
            <a:bodyPr/>
            <a:lstStyle/>
            <a:p>
              <a:endParaRPr lang="zh-CN" altLang="en-US"/>
            </a:p>
          </p:txBody>
        </p:sp>
        <p:sp>
          <p:nvSpPr>
            <p:cNvPr id="563261" name="Line 51"/>
            <p:cNvSpPr>
              <a:spLocks noChangeShapeType="1"/>
            </p:cNvSpPr>
            <p:nvPr/>
          </p:nvSpPr>
          <p:spPr bwMode="auto">
            <a:xfrm flipV="1">
              <a:off x="2242" y="3649"/>
              <a:ext cx="1" cy="32"/>
            </a:xfrm>
            <a:prstGeom prst="line">
              <a:avLst/>
            </a:prstGeom>
            <a:noFill/>
            <a:ln w="0">
              <a:solidFill>
                <a:srgbClr val="000000"/>
              </a:solidFill>
              <a:round/>
            </a:ln>
          </p:spPr>
          <p:txBody>
            <a:bodyPr/>
            <a:lstStyle/>
            <a:p>
              <a:endParaRPr lang="zh-CN" altLang="en-US"/>
            </a:p>
          </p:txBody>
        </p:sp>
        <p:sp>
          <p:nvSpPr>
            <p:cNvPr id="563262" name="Line 52"/>
            <p:cNvSpPr>
              <a:spLocks noChangeShapeType="1"/>
            </p:cNvSpPr>
            <p:nvPr/>
          </p:nvSpPr>
          <p:spPr bwMode="auto">
            <a:xfrm flipV="1">
              <a:off x="2779" y="3649"/>
              <a:ext cx="1" cy="32"/>
            </a:xfrm>
            <a:prstGeom prst="line">
              <a:avLst/>
            </a:prstGeom>
            <a:noFill/>
            <a:ln w="0">
              <a:solidFill>
                <a:srgbClr val="000000"/>
              </a:solidFill>
              <a:round/>
            </a:ln>
          </p:spPr>
          <p:txBody>
            <a:bodyPr/>
            <a:lstStyle/>
            <a:p>
              <a:endParaRPr lang="zh-CN" altLang="en-US"/>
            </a:p>
          </p:txBody>
        </p:sp>
        <p:sp>
          <p:nvSpPr>
            <p:cNvPr id="563263" name="Line 53"/>
            <p:cNvSpPr>
              <a:spLocks noChangeShapeType="1"/>
            </p:cNvSpPr>
            <p:nvPr/>
          </p:nvSpPr>
          <p:spPr bwMode="auto">
            <a:xfrm flipV="1">
              <a:off x="3323" y="3649"/>
              <a:ext cx="1" cy="32"/>
            </a:xfrm>
            <a:prstGeom prst="line">
              <a:avLst/>
            </a:prstGeom>
            <a:noFill/>
            <a:ln w="0">
              <a:solidFill>
                <a:srgbClr val="000000"/>
              </a:solidFill>
              <a:round/>
            </a:ln>
          </p:spPr>
          <p:txBody>
            <a:bodyPr/>
            <a:lstStyle/>
            <a:p>
              <a:endParaRPr lang="zh-CN" altLang="en-US"/>
            </a:p>
          </p:txBody>
        </p:sp>
        <p:sp>
          <p:nvSpPr>
            <p:cNvPr id="563264" name="Line 54"/>
            <p:cNvSpPr>
              <a:spLocks noChangeShapeType="1"/>
            </p:cNvSpPr>
            <p:nvPr/>
          </p:nvSpPr>
          <p:spPr bwMode="auto">
            <a:xfrm flipV="1">
              <a:off x="3860" y="3649"/>
              <a:ext cx="1" cy="32"/>
            </a:xfrm>
            <a:prstGeom prst="line">
              <a:avLst/>
            </a:prstGeom>
            <a:noFill/>
            <a:ln w="0">
              <a:solidFill>
                <a:srgbClr val="000000"/>
              </a:solidFill>
              <a:round/>
            </a:ln>
          </p:spPr>
          <p:txBody>
            <a:bodyPr/>
            <a:lstStyle/>
            <a:p>
              <a:endParaRPr lang="zh-CN" altLang="en-US"/>
            </a:p>
          </p:txBody>
        </p:sp>
        <p:sp>
          <p:nvSpPr>
            <p:cNvPr id="563265" name="Line 55"/>
            <p:cNvSpPr>
              <a:spLocks noChangeShapeType="1"/>
            </p:cNvSpPr>
            <p:nvPr/>
          </p:nvSpPr>
          <p:spPr bwMode="auto">
            <a:xfrm flipV="1">
              <a:off x="4404" y="3649"/>
              <a:ext cx="1" cy="32"/>
            </a:xfrm>
            <a:prstGeom prst="line">
              <a:avLst/>
            </a:prstGeom>
            <a:noFill/>
            <a:ln w="0">
              <a:solidFill>
                <a:srgbClr val="000000"/>
              </a:solidFill>
              <a:round/>
            </a:ln>
          </p:spPr>
          <p:txBody>
            <a:bodyPr/>
            <a:lstStyle/>
            <a:p>
              <a:endParaRPr lang="zh-CN" altLang="en-US"/>
            </a:p>
          </p:txBody>
        </p:sp>
        <p:sp>
          <p:nvSpPr>
            <p:cNvPr id="563266" name="Line 56"/>
            <p:cNvSpPr>
              <a:spLocks noChangeShapeType="1"/>
            </p:cNvSpPr>
            <p:nvPr/>
          </p:nvSpPr>
          <p:spPr bwMode="auto">
            <a:xfrm flipV="1">
              <a:off x="4941" y="3649"/>
              <a:ext cx="1" cy="32"/>
            </a:xfrm>
            <a:prstGeom prst="line">
              <a:avLst/>
            </a:prstGeom>
            <a:noFill/>
            <a:ln w="0">
              <a:solidFill>
                <a:srgbClr val="000000"/>
              </a:solidFill>
              <a:round/>
            </a:ln>
          </p:spPr>
          <p:txBody>
            <a:bodyPr/>
            <a:lstStyle/>
            <a:p>
              <a:endParaRPr lang="zh-CN" altLang="en-US"/>
            </a:p>
          </p:txBody>
        </p:sp>
        <p:sp>
          <p:nvSpPr>
            <p:cNvPr id="563267" name="Line 57"/>
            <p:cNvSpPr>
              <a:spLocks noChangeShapeType="1"/>
            </p:cNvSpPr>
            <p:nvPr/>
          </p:nvSpPr>
          <p:spPr bwMode="auto">
            <a:xfrm flipV="1">
              <a:off x="5485" y="3649"/>
              <a:ext cx="1" cy="32"/>
            </a:xfrm>
            <a:prstGeom prst="line">
              <a:avLst/>
            </a:prstGeom>
            <a:noFill/>
            <a:ln w="0">
              <a:solidFill>
                <a:srgbClr val="000000"/>
              </a:solidFill>
              <a:round/>
            </a:ln>
          </p:spPr>
          <p:txBody>
            <a:bodyPr/>
            <a:lstStyle/>
            <a:p>
              <a:endParaRPr lang="zh-CN" altLang="en-US"/>
            </a:p>
          </p:txBody>
        </p:sp>
        <p:sp>
          <p:nvSpPr>
            <p:cNvPr id="563268" name="Rectangle 58"/>
            <p:cNvSpPr>
              <a:spLocks noChangeArrowheads="1"/>
            </p:cNvSpPr>
            <p:nvPr/>
          </p:nvSpPr>
          <p:spPr bwMode="auto">
            <a:xfrm>
              <a:off x="904" y="2110"/>
              <a:ext cx="4115" cy="232"/>
            </a:xfrm>
            <a:prstGeom prst="rect">
              <a:avLst/>
            </a:prstGeom>
            <a:noFill/>
            <a:ln w="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269" name="Rectangle 59"/>
            <p:cNvSpPr>
              <a:spLocks noChangeArrowheads="1"/>
            </p:cNvSpPr>
            <p:nvPr/>
          </p:nvSpPr>
          <p:spPr bwMode="auto">
            <a:xfrm>
              <a:off x="1236" y="2167"/>
              <a:ext cx="3200" cy="154"/>
            </a:xfrm>
            <a:prstGeom prst="rect">
              <a:avLst/>
            </a:prstGeom>
            <a:noFill/>
            <a:ln w="9525">
              <a:noFill/>
              <a:miter lim="800000"/>
            </a:ln>
          </p:spPr>
          <p:txBody>
            <a:bodyPr lIns="0" tIns="0" rIns="0" bIns="0">
              <a:spAutoFit/>
            </a:bodyPr>
            <a:lstStyle/>
            <a:p>
              <a:pPr eaLnBrk="0" hangingPunct="0"/>
              <a:r>
                <a:rPr lang="en-US" altLang="zh-CN" sz="1600" b="1">
                  <a:solidFill>
                    <a:srgbClr val="000000"/>
                  </a:solidFill>
                  <a:latin typeface="微软雅黑" pitchFamily="34" charset="-122"/>
                  <a:ea typeface="微软雅黑" pitchFamily="34" charset="-122"/>
                  <a:cs typeface="微软雅黑" pitchFamily="34" charset="-122"/>
                </a:rPr>
                <a:t>01</a:t>
              </a:r>
              <a:r>
                <a:rPr lang="zh-CN" altLang="en-US" sz="1600" b="1">
                  <a:solidFill>
                    <a:srgbClr val="000000"/>
                  </a:solidFill>
                  <a:latin typeface="微软雅黑" pitchFamily="34" charset="-122"/>
                  <a:ea typeface="微软雅黑" pitchFamily="34" charset="-122"/>
                  <a:cs typeface="微软雅黑" pitchFamily="34" charset="-122"/>
                </a:rPr>
                <a:t>～</a:t>
              </a:r>
              <a:r>
                <a:rPr lang="en-US" altLang="zh-CN" sz="1600" b="1">
                  <a:solidFill>
                    <a:srgbClr val="000000"/>
                  </a:solidFill>
                  <a:latin typeface="微软雅黑" pitchFamily="34" charset="-122"/>
                  <a:ea typeface="微软雅黑" pitchFamily="34" charset="-122"/>
                  <a:cs typeface="微软雅黑" pitchFamily="34" charset="-122"/>
                </a:rPr>
                <a:t>09</a:t>
              </a:r>
              <a:r>
                <a:rPr lang="zh-CN" altLang="en-US" sz="1600" b="1">
                  <a:solidFill>
                    <a:srgbClr val="000000"/>
                  </a:solidFill>
                  <a:latin typeface="微软雅黑" pitchFamily="34" charset="-122"/>
                  <a:ea typeface="微软雅黑" pitchFamily="34" charset="-122"/>
                  <a:cs typeface="微软雅黑" pitchFamily="34" charset="-122"/>
                </a:rPr>
                <a:t>年</a:t>
              </a:r>
              <a:r>
                <a:rPr lang="en-US" altLang="zh-CN" sz="1600" b="1">
                  <a:solidFill>
                    <a:srgbClr val="000000"/>
                  </a:solidFill>
                  <a:latin typeface="微软雅黑" pitchFamily="34" charset="-122"/>
                  <a:ea typeface="微软雅黑" pitchFamily="34" charset="-122"/>
                  <a:cs typeface="微软雅黑" pitchFamily="34" charset="-122"/>
                </a:rPr>
                <a:t>8</a:t>
              </a:r>
              <a:r>
                <a:rPr lang="zh-CN" altLang="en-US" sz="1600" b="1">
                  <a:solidFill>
                    <a:srgbClr val="000000"/>
                  </a:solidFill>
                  <a:latin typeface="微软雅黑" pitchFamily="34" charset="-122"/>
                  <a:ea typeface="微软雅黑" pitchFamily="34" charset="-122"/>
                  <a:cs typeface="微软雅黑" pitchFamily="34" charset="-122"/>
                </a:rPr>
                <a:t>月全国受限空间内中毒、窒息死亡≥</a:t>
              </a:r>
              <a:r>
                <a:rPr lang="en-US" altLang="zh-CN" sz="1600" b="1">
                  <a:solidFill>
                    <a:srgbClr val="000000"/>
                  </a:solidFill>
                  <a:latin typeface="微软雅黑" pitchFamily="34" charset="-122"/>
                  <a:ea typeface="微软雅黑" pitchFamily="34" charset="-122"/>
                  <a:cs typeface="微软雅黑" pitchFamily="34" charset="-122"/>
                </a:rPr>
                <a:t>3</a:t>
              </a:r>
              <a:r>
                <a:rPr lang="zh-CN" altLang="en-US" sz="1600" b="1">
                  <a:solidFill>
                    <a:srgbClr val="000000"/>
                  </a:solidFill>
                  <a:latin typeface="微软雅黑" pitchFamily="34" charset="-122"/>
                  <a:ea typeface="微软雅黑" pitchFamily="34" charset="-122"/>
                  <a:cs typeface="微软雅黑" pitchFamily="34" charset="-122"/>
                </a:rPr>
                <a:t>人的事故</a:t>
              </a:r>
              <a:endParaRPr lang="zh-CN" altLang="en-US" sz="2000" b="1">
                <a:latin typeface="微软雅黑" pitchFamily="34" charset="-122"/>
                <a:ea typeface="微软雅黑" pitchFamily="34" charset="-122"/>
                <a:cs typeface="微软雅黑" pitchFamily="34" charset="-122"/>
              </a:endParaRPr>
            </a:p>
          </p:txBody>
        </p:sp>
        <p:sp>
          <p:nvSpPr>
            <p:cNvPr id="563270" name="Rectangle 60"/>
            <p:cNvSpPr>
              <a:spLocks noChangeArrowheads="1"/>
            </p:cNvSpPr>
            <p:nvPr/>
          </p:nvSpPr>
          <p:spPr bwMode="auto">
            <a:xfrm>
              <a:off x="717" y="2986"/>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228</a:t>
              </a:r>
              <a:endParaRPr lang="en-US" altLang="zh-CN" sz="2000" b="1">
                <a:latin typeface="微软雅黑" pitchFamily="34" charset="-122"/>
                <a:ea typeface="微软雅黑" pitchFamily="34" charset="-122"/>
                <a:cs typeface="微软雅黑" pitchFamily="34" charset="-122"/>
              </a:endParaRPr>
            </a:p>
          </p:txBody>
        </p:sp>
        <p:sp>
          <p:nvSpPr>
            <p:cNvPr id="563271" name="Rectangle 61"/>
            <p:cNvSpPr>
              <a:spLocks noChangeArrowheads="1"/>
            </p:cNvSpPr>
            <p:nvPr/>
          </p:nvSpPr>
          <p:spPr bwMode="auto">
            <a:xfrm>
              <a:off x="1262" y="2636"/>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370</a:t>
              </a:r>
              <a:endParaRPr lang="en-US" altLang="zh-CN" sz="2000" b="1">
                <a:latin typeface="微软雅黑" pitchFamily="34" charset="-122"/>
                <a:ea typeface="微软雅黑" pitchFamily="34" charset="-122"/>
                <a:cs typeface="微软雅黑" pitchFamily="34" charset="-122"/>
              </a:endParaRPr>
            </a:p>
          </p:txBody>
        </p:sp>
        <p:sp>
          <p:nvSpPr>
            <p:cNvPr id="563272" name="Rectangle 62"/>
            <p:cNvSpPr>
              <a:spLocks noChangeArrowheads="1"/>
            </p:cNvSpPr>
            <p:nvPr/>
          </p:nvSpPr>
          <p:spPr bwMode="auto">
            <a:xfrm>
              <a:off x="1799" y="2473"/>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436</a:t>
              </a:r>
              <a:endParaRPr lang="en-US" altLang="zh-CN" sz="2000" b="1">
                <a:latin typeface="微软雅黑" pitchFamily="34" charset="-122"/>
                <a:ea typeface="微软雅黑" pitchFamily="34" charset="-122"/>
                <a:cs typeface="微软雅黑" pitchFamily="34" charset="-122"/>
              </a:endParaRPr>
            </a:p>
          </p:txBody>
        </p:sp>
        <p:sp>
          <p:nvSpPr>
            <p:cNvPr id="563273" name="Rectangle 63"/>
            <p:cNvSpPr>
              <a:spLocks noChangeArrowheads="1"/>
            </p:cNvSpPr>
            <p:nvPr/>
          </p:nvSpPr>
          <p:spPr bwMode="auto">
            <a:xfrm>
              <a:off x="2343" y="2755"/>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323</a:t>
              </a:r>
              <a:endParaRPr lang="en-US" altLang="zh-CN" sz="2000" b="1">
                <a:latin typeface="微软雅黑" pitchFamily="34" charset="-122"/>
                <a:ea typeface="微软雅黑" pitchFamily="34" charset="-122"/>
                <a:cs typeface="微软雅黑" pitchFamily="34" charset="-122"/>
              </a:endParaRPr>
            </a:p>
          </p:txBody>
        </p:sp>
        <p:sp>
          <p:nvSpPr>
            <p:cNvPr id="563274" name="Rectangle 64"/>
            <p:cNvSpPr>
              <a:spLocks noChangeArrowheads="1"/>
            </p:cNvSpPr>
            <p:nvPr/>
          </p:nvSpPr>
          <p:spPr bwMode="auto">
            <a:xfrm>
              <a:off x="2880" y="2605"/>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382</a:t>
              </a:r>
              <a:endParaRPr lang="en-US" altLang="zh-CN" sz="2000" b="1">
                <a:latin typeface="微软雅黑" pitchFamily="34" charset="-122"/>
                <a:ea typeface="微软雅黑" pitchFamily="34" charset="-122"/>
                <a:cs typeface="微软雅黑" pitchFamily="34" charset="-122"/>
              </a:endParaRPr>
            </a:p>
          </p:txBody>
        </p:sp>
        <p:sp>
          <p:nvSpPr>
            <p:cNvPr id="563275" name="Rectangle 65"/>
            <p:cNvSpPr>
              <a:spLocks noChangeArrowheads="1"/>
            </p:cNvSpPr>
            <p:nvPr/>
          </p:nvSpPr>
          <p:spPr bwMode="auto">
            <a:xfrm>
              <a:off x="3424" y="2761"/>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321</a:t>
              </a:r>
              <a:endParaRPr lang="en-US" altLang="zh-CN" sz="2000" b="1">
                <a:latin typeface="微软雅黑" pitchFamily="34" charset="-122"/>
                <a:ea typeface="微软雅黑" pitchFamily="34" charset="-122"/>
                <a:cs typeface="微软雅黑" pitchFamily="34" charset="-122"/>
              </a:endParaRPr>
            </a:p>
          </p:txBody>
        </p:sp>
        <p:sp>
          <p:nvSpPr>
            <p:cNvPr id="563276" name="Rectangle 66"/>
            <p:cNvSpPr>
              <a:spLocks noChangeArrowheads="1"/>
            </p:cNvSpPr>
            <p:nvPr/>
          </p:nvSpPr>
          <p:spPr bwMode="auto">
            <a:xfrm>
              <a:off x="3961" y="2930"/>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252</a:t>
              </a:r>
              <a:endParaRPr lang="en-US" altLang="zh-CN" sz="2000" b="1">
                <a:latin typeface="微软雅黑" pitchFamily="34" charset="-122"/>
                <a:ea typeface="微软雅黑" pitchFamily="34" charset="-122"/>
                <a:cs typeface="微软雅黑" pitchFamily="34" charset="-122"/>
              </a:endParaRPr>
            </a:p>
          </p:txBody>
        </p:sp>
        <p:sp>
          <p:nvSpPr>
            <p:cNvPr id="563277" name="Rectangle 67"/>
            <p:cNvSpPr>
              <a:spLocks noChangeArrowheads="1"/>
            </p:cNvSpPr>
            <p:nvPr/>
          </p:nvSpPr>
          <p:spPr bwMode="auto">
            <a:xfrm>
              <a:off x="4505" y="3024"/>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214</a:t>
              </a:r>
              <a:endParaRPr lang="en-US" altLang="zh-CN" sz="2000" b="1">
                <a:latin typeface="微软雅黑" pitchFamily="34" charset="-122"/>
                <a:ea typeface="微软雅黑" pitchFamily="34" charset="-122"/>
                <a:cs typeface="微软雅黑" pitchFamily="34" charset="-122"/>
              </a:endParaRPr>
            </a:p>
          </p:txBody>
        </p:sp>
        <p:sp>
          <p:nvSpPr>
            <p:cNvPr id="563278" name="Rectangle 68"/>
            <p:cNvSpPr>
              <a:spLocks noChangeArrowheads="1"/>
            </p:cNvSpPr>
            <p:nvPr/>
          </p:nvSpPr>
          <p:spPr bwMode="auto">
            <a:xfrm>
              <a:off x="5042" y="3124"/>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173</a:t>
              </a:r>
              <a:endParaRPr lang="en-US" altLang="zh-CN" sz="2000" b="1">
                <a:latin typeface="微软雅黑" pitchFamily="34" charset="-122"/>
                <a:ea typeface="微软雅黑" pitchFamily="34" charset="-122"/>
                <a:cs typeface="微软雅黑" pitchFamily="34" charset="-122"/>
              </a:endParaRPr>
            </a:p>
          </p:txBody>
        </p:sp>
        <p:sp>
          <p:nvSpPr>
            <p:cNvPr id="563279" name="Rectangle 69"/>
            <p:cNvSpPr>
              <a:spLocks noChangeArrowheads="1"/>
            </p:cNvSpPr>
            <p:nvPr/>
          </p:nvSpPr>
          <p:spPr bwMode="auto">
            <a:xfrm>
              <a:off x="904" y="3405"/>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58</a:t>
              </a:r>
              <a:endParaRPr lang="en-US" altLang="zh-CN" sz="2000" b="1">
                <a:latin typeface="微软雅黑" pitchFamily="34" charset="-122"/>
                <a:ea typeface="微软雅黑" pitchFamily="34" charset="-122"/>
                <a:cs typeface="微软雅黑" pitchFamily="34" charset="-122"/>
              </a:endParaRPr>
            </a:p>
          </p:txBody>
        </p:sp>
        <p:sp>
          <p:nvSpPr>
            <p:cNvPr id="563280" name="Rectangle 70"/>
            <p:cNvSpPr>
              <a:spLocks noChangeArrowheads="1"/>
            </p:cNvSpPr>
            <p:nvPr/>
          </p:nvSpPr>
          <p:spPr bwMode="auto">
            <a:xfrm>
              <a:off x="1441" y="3330"/>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88</a:t>
              </a:r>
              <a:endParaRPr lang="en-US" altLang="zh-CN" sz="2000" b="1">
                <a:latin typeface="微软雅黑" pitchFamily="34" charset="-122"/>
                <a:ea typeface="微软雅黑" pitchFamily="34" charset="-122"/>
                <a:cs typeface="微软雅黑" pitchFamily="34" charset="-122"/>
              </a:endParaRPr>
            </a:p>
          </p:txBody>
        </p:sp>
        <p:sp>
          <p:nvSpPr>
            <p:cNvPr id="563281" name="Rectangle 71"/>
            <p:cNvSpPr>
              <a:spLocks noChangeArrowheads="1"/>
            </p:cNvSpPr>
            <p:nvPr/>
          </p:nvSpPr>
          <p:spPr bwMode="auto">
            <a:xfrm>
              <a:off x="1954" y="3280"/>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109</a:t>
              </a:r>
              <a:endParaRPr lang="en-US" altLang="zh-CN" sz="2000" b="1">
                <a:latin typeface="微软雅黑" pitchFamily="34" charset="-122"/>
                <a:ea typeface="微软雅黑" pitchFamily="34" charset="-122"/>
                <a:cs typeface="微软雅黑" pitchFamily="34" charset="-122"/>
              </a:endParaRPr>
            </a:p>
          </p:txBody>
        </p:sp>
        <p:sp>
          <p:nvSpPr>
            <p:cNvPr id="563282" name="Rectangle 72"/>
            <p:cNvSpPr>
              <a:spLocks noChangeArrowheads="1"/>
            </p:cNvSpPr>
            <p:nvPr/>
          </p:nvSpPr>
          <p:spPr bwMode="auto">
            <a:xfrm>
              <a:off x="2522" y="3349"/>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81</a:t>
              </a:r>
              <a:endParaRPr lang="en-US" altLang="zh-CN" sz="2000" b="1">
                <a:latin typeface="微软雅黑" pitchFamily="34" charset="-122"/>
                <a:ea typeface="微软雅黑" pitchFamily="34" charset="-122"/>
                <a:cs typeface="微软雅黑" pitchFamily="34" charset="-122"/>
              </a:endParaRPr>
            </a:p>
          </p:txBody>
        </p:sp>
        <p:sp>
          <p:nvSpPr>
            <p:cNvPr id="563283" name="Rectangle 73"/>
            <p:cNvSpPr>
              <a:spLocks noChangeArrowheads="1"/>
            </p:cNvSpPr>
            <p:nvPr/>
          </p:nvSpPr>
          <p:spPr bwMode="auto">
            <a:xfrm>
              <a:off x="3066" y="3318"/>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94</a:t>
              </a:r>
              <a:endParaRPr lang="en-US" altLang="zh-CN" sz="2000" b="1">
                <a:latin typeface="微软雅黑" pitchFamily="34" charset="-122"/>
                <a:ea typeface="微软雅黑" pitchFamily="34" charset="-122"/>
                <a:cs typeface="微软雅黑" pitchFamily="34" charset="-122"/>
              </a:endParaRPr>
            </a:p>
          </p:txBody>
        </p:sp>
        <p:sp>
          <p:nvSpPr>
            <p:cNvPr id="563284" name="Rectangle 74"/>
            <p:cNvSpPr>
              <a:spLocks noChangeArrowheads="1"/>
            </p:cNvSpPr>
            <p:nvPr/>
          </p:nvSpPr>
          <p:spPr bwMode="auto">
            <a:xfrm>
              <a:off x="3603" y="3349"/>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82</a:t>
              </a:r>
              <a:endParaRPr lang="en-US" altLang="zh-CN" sz="2000" b="1">
                <a:latin typeface="微软雅黑" pitchFamily="34" charset="-122"/>
                <a:ea typeface="微软雅黑" pitchFamily="34" charset="-122"/>
                <a:cs typeface="微软雅黑" pitchFamily="34" charset="-122"/>
              </a:endParaRPr>
            </a:p>
          </p:txBody>
        </p:sp>
        <p:sp>
          <p:nvSpPr>
            <p:cNvPr id="563285" name="Rectangle 75"/>
            <p:cNvSpPr>
              <a:spLocks noChangeArrowheads="1"/>
            </p:cNvSpPr>
            <p:nvPr/>
          </p:nvSpPr>
          <p:spPr bwMode="auto">
            <a:xfrm>
              <a:off x="4148" y="3387"/>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66</a:t>
              </a:r>
              <a:endParaRPr lang="en-US" altLang="zh-CN" sz="2000" b="1">
                <a:latin typeface="微软雅黑" pitchFamily="34" charset="-122"/>
                <a:ea typeface="微软雅黑" pitchFamily="34" charset="-122"/>
                <a:cs typeface="微软雅黑" pitchFamily="34" charset="-122"/>
              </a:endParaRPr>
            </a:p>
          </p:txBody>
        </p:sp>
        <p:sp>
          <p:nvSpPr>
            <p:cNvPr id="563286" name="Rectangle 76"/>
            <p:cNvSpPr>
              <a:spLocks noChangeArrowheads="1"/>
            </p:cNvSpPr>
            <p:nvPr/>
          </p:nvSpPr>
          <p:spPr bwMode="auto">
            <a:xfrm>
              <a:off x="4684" y="3424"/>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51</a:t>
              </a:r>
              <a:endParaRPr lang="en-US" altLang="zh-CN" sz="2000" b="1">
                <a:latin typeface="微软雅黑" pitchFamily="34" charset="-122"/>
                <a:ea typeface="微软雅黑" pitchFamily="34" charset="-122"/>
                <a:cs typeface="微软雅黑" pitchFamily="34" charset="-122"/>
              </a:endParaRPr>
            </a:p>
          </p:txBody>
        </p:sp>
        <p:sp>
          <p:nvSpPr>
            <p:cNvPr id="563287" name="Rectangle 77"/>
            <p:cNvSpPr>
              <a:spLocks noChangeArrowheads="1"/>
            </p:cNvSpPr>
            <p:nvPr/>
          </p:nvSpPr>
          <p:spPr bwMode="auto">
            <a:xfrm>
              <a:off x="5229" y="3455"/>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39</a:t>
              </a:r>
              <a:endParaRPr lang="en-US" altLang="zh-CN" sz="2000" b="1">
                <a:latin typeface="微软雅黑" pitchFamily="34" charset="-122"/>
                <a:ea typeface="微软雅黑" pitchFamily="34" charset="-122"/>
                <a:cs typeface="微软雅黑" pitchFamily="34" charset="-122"/>
              </a:endParaRPr>
            </a:p>
          </p:txBody>
        </p:sp>
        <p:sp>
          <p:nvSpPr>
            <p:cNvPr id="563288" name="Rectangle 78"/>
            <p:cNvSpPr>
              <a:spLocks noChangeArrowheads="1"/>
            </p:cNvSpPr>
            <p:nvPr/>
          </p:nvSpPr>
          <p:spPr bwMode="auto">
            <a:xfrm>
              <a:off x="461" y="3637"/>
              <a:ext cx="6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0</a:t>
              </a:r>
              <a:endParaRPr lang="en-US" altLang="zh-CN" sz="2000" b="1">
                <a:latin typeface="微软雅黑" pitchFamily="34" charset="-122"/>
                <a:ea typeface="微软雅黑" pitchFamily="34" charset="-122"/>
                <a:cs typeface="微软雅黑" pitchFamily="34" charset="-122"/>
              </a:endParaRPr>
            </a:p>
          </p:txBody>
        </p:sp>
        <p:sp>
          <p:nvSpPr>
            <p:cNvPr id="563289" name="Rectangle 79"/>
            <p:cNvSpPr>
              <a:spLocks noChangeArrowheads="1"/>
            </p:cNvSpPr>
            <p:nvPr/>
          </p:nvSpPr>
          <p:spPr bwMode="auto">
            <a:xfrm>
              <a:off x="398" y="3512"/>
              <a:ext cx="12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50</a:t>
              </a:r>
              <a:endParaRPr lang="en-US" altLang="zh-CN" sz="2000" b="1">
                <a:latin typeface="微软雅黑" pitchFamily="34" charset="-122"/>
                <a:ea typeface="微软雅黑" pitchFamily="34" charset="-122"/>
                <a:cs typeface="微软雅黑" pitchFamily="34" charset="-122"/>
              </a:endParaRPr>
            </a:p>
          </p:txBody>
        </p:sp>
        <p:sp>
          <p:nvSpPr>
            <p:cNvPr id="563290" name="Rectangle 80"/>
            <p:cNvSpPr>
              <a:spLocks noChangeArrowheads="1"/>
            </p:cNvSpPr>
            <p:nvPr/>
          </p:nvSpPr>
          <p:spPr bwMode="auto">
            <a:xfrm>
              <a:off x="336" y="3393"/>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100</a:t>
              </a:r>
              <a:endParaRPr lang="en-US" altLang="zh-CN" sz="2000" b="1">
                <a:latin typeface="微软雅黑" pitchFamily="34" charset="-122"/>
                <a:ea typeface="微软雅黑" pitchFamily="34" charset="-122"/>
                <a:cs typeface="微软雅黑" pitchFamily="34" charset="-122"/>
              </a:endParaRPr>
            </a:p>
          </p:txBody>
        </p:sp>
        <p:sp>
          <p:nvSpPr>
            <p:cNvPr id="563291" name="Rectangle 81"/>
            <p:cNvSpPr>
              <a:spLocks noChangeArrowheads="1"/>
            </p:cNvSpPr>
            <p:nvPr/>
          </p:nvSpPr>
          <p:spPr bwMode="auto">
            <a:xfrm>
              <a:off x="336" y="3268"/>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150</a:t>
              </a:r>
              <a:endParaRPr lang="en-US" altLang="zh-CN" sz="2000" b="1">
                <a:latin typeface="微软雅黑" pitchFamily="34" charset="-122"/>
                <a:ea typeface="微软雅黑" pitchFamily="34" charset="-122"/>
                <a:cs typeface="微软雅黑" pitchFamily="34" charset="-122"/>
              </a:endParaRPr>
            </a:p>
          </p:txBody>
        </p:sp>
        <p:sp>
          <p:nvSpPr>
            <p:cNvPr id="563292" name="Rectangle 82"/>
            <p:cNvSpPr>
              <a:spLocks noChangeArrowheads="1"/>
            </p:cNvSpPr>
            <p:nvPr/>
          </p:nvSpPr>
          <p:spPr bwMode="auto">
            <a:xfrm>
              <a:off x="336" y="3143"/>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a:t>
              </a:r>
              <a:endParaRPr lang="en-US" altLang="zh-CN" sz="2000" b="1">
                <a:latin typeface="微软雅黑" pitchFamily="34" charset="-122"/>
                <a:ea typeface="微软雅黑" pitchFamily="34" charset="-122"/>
                <a:cs typeface="微软雅黑" pitchFamily="34" charset="-122"/>
              </a:endParaRPr>
            </a:p>
          </p:txBody>
        </p:sp>
        <p:sp>
          <p:nvSpPr>
            <p:cNvPr id="563293" name="Rectangle 83"/>
            <p:cNvSpPr>
              <a:spLocks noChangeArrowheads="1"/>
            </p:cNvSpPr>
            <p:nvPr/>
          </p:nvSpPr>
          <p:spPr bwMode="auto">
            <a:xfrm>
              <a:off x="336" y="3017"/>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250</a:t>
              </a:r>
              <a:endParaRPr lang="en-US" altLang="zh-CN" sz="2000" b="1">
                <a:latin typeface="微软雅黑" pitchFamily="34" charset="-122"/>
                <a:ea typeface="微软雅黑" pitchFamily="34" charset="-122"/>
                <a:cs typeface="微软雅黑" pitchFamily="34" charset="-122"/>
              </a:endParaRPr>
            </a:p>
          </p:txBody>
        </p:sp>
        <p:sp>
          <p:nvSpPr>
            <p:cNvPr id="563294" name="Rectangle 84"/>
            <p:cNvSpPr>
              <a:spLocks noChangeArrowheads="1"/>
            </p:cNvSpPr>
            <p:nvPr/>
          </p:nvSpPr>
          <p:spPr bwMode="auto">
            <a:xfrm>
              <a:off x="336" y="2899"/>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300</a:t>
              </a:r>
              <a:endParaRPr lang="en-US" altLang="zh-CN" sz="2000" b="1">
                <a:latin typeface="微软雅黑" pitchFamily="34" charset="-122"/>
                <a:ea typeface="微软雅黑" pitchFamily="34" charset="-122"/>
                <a:cs typeface="微软雅黑" pitchFamily="34" charset="-122"/>
              </a:endParaRPr>
            </a:p>
          </p:txBody>
        </p:sp>
        <p:sp>
          <p:nvSpPr>
            <p:cNvPr id="563295" name="Rectangle 85"/>
            <p:cNvSpPr>
              <a:spLocks noChangeArrowheads="1"/>
            </p:cNvSpPr>
            <p:nvPr/>
          </p:nvSpPr>
          <p:spPr bwMode="auto">
            <a:xfrm>
              <a:off x="336" y="2774"/>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350</a:t>
              </a:r>
              <a:endParaRPr lang="en-US" altLang="zh-CN" sz="2000" b="1">
                <a:latin typeface="微软雅黑" pitchFamily="34" charset="-122"/>
                <a:ea typeface="微软雅黑" pitchFamily="34" charset="-122"/>
                <a:cs typeface="微软雅黑" pitchFamily="34" charset="-122"/>
              </a:endParaRPr>
            </a:p>
          </p:txBody>
        </p:sp>
        <p:sp>
          <p:nvSpPr>
            <p:cNvPr id="563296" name="Rectangle 86"/>
            <p:cNvSpPr>
              <a:spLocks noChangeArrowheads="1"/>
            </p:cNvSpPr>
            <p:nvPr/>
          </p:nvSpPr>
          <p:spPr bwMode="auto">
            <a:xfrm>
              <a:off x="336" y="2648"/>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400</a:t>
              </a:r>
              <a:endParaRPr lang="en-US" altLang="zh-CN" sz="2000" b="1">
                <a:latin typeface="微软雅黑" pitchFamily="34" charset="-122"/>
                <a:ea typeface="微软雅黑" pitchFamily="34" charset="-122"/>
                <a:cs typeface="微软雅黑" pitchFamily="34" charset="-122"/>
              </a:endParaRPr>
            </a:p>
          </p:txBody>
        </p:sp>
        <p:sp>
          <p:nvSpPr>
            <p:cNvPr id="563297" name="Rectangle 87"/>
            <p:cNvSpPr>
              <a:spLocks noChangeArrowheads="1"/>
            </p:cNvSpPr>
            <p:nvPr/>
          </p:nvSpPr>
          <p:spPr bwMode="auto">
            <a:xfrm>
              <a:off x="336" y="2530"/>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450</a:t>
              </a:r>
              <a:endParaRPr lang="en-US" altLang="zh-CN" sz="2000" b="1">
                <a:latin typeface="微软雅黑" pitchFamily="34" charset="-122"/>
                <a:ea typeface="微软雅黑" pitchFamily="34" charset="-122"/>
                <a:cs typeface="微软雅黑" pitchFamily="34" charset="-122"/>
              </a:endParaRPr>
            </a:p>
          </p:txBody>
        </p:sp>
        <p:sp>
          <p:nvSpPr>
            <p:cNvPr id="563298" name="Rectangle 88"/>
            <p:cNvSpPr>
              <a:spLocks noChangeArrowheads="1"/>
            </p:cNvSpPr>
            <p:nvPr/>
          </p:nvSpPr>
          <p:spPr bwMode="auto">
            <a:xfrm>
              <a:off x="336" y="2404"/>
              <a:ext cx="18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500</a:t>
              </a:r>
              <a:endParaRPr lang="en-US" altLang="zh-CN" sz="2000" b="1">
                <a:latin typeface="微软雅黑" pitchFamily="34" charset="-122"/>
                <a:ea typeface="微软雅黑" pitchFamily="34" charset="-122"/>
                <a:cs typeface="微软雅黑" pitchFamily="34" charset="-122"/>
              </a:endParaRPr>
            </a:p>
          </p:txBody>
        </p:sp>
        <p:sp>
          <p:nvSpPr>
            <p:cNvPr id="563299" name="Rectangle 89"/>
            <p:cNvSpPr>
              <a:spLocks noChangeArrowheads="1"/>
            </p:cNvSpPr>
            <p:nvPr/>
          </p:nvSpPr>
          <p:spPr bwMode="auto">
            <a:xfrm>
              <a:off x="702"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2001</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0" name="Rectangle 90"/>
            <p:cNvSpPr>
              <a:spLocks noChangeArrowheads="1"/>
            </p:cNvSpPr>
            <p:nvPr/>
          </p:nvSpPr>
          <p:spPr bwMode="auto">
            <a:xfrm>
              <a:off x="1239"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2002</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1" name="Rectangle 91"/>
            <p:cNvSpPr>
              <a:spLocks noChangeArrowheads="1"/>
            </p:cNvSpPr>
            <p:nvPr/>
          </p:nvSpPr>
          <p:spPr bwMode="auto">
            <a:xfrm>
              <a:off x="1783"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2003</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2" name="Rectangle 92"/>
            <p:cNvSpPr>
              <a:spLocks noChangeArrowheads="1"/>
            </p:cNvSpPr>
            <p:nvPr/>
          </p:nvSpPr>
          <p:spPr bwMode="auto">
            <a:xfrm>
              <a:off x="2320"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2004</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3" name="Rectangle 93"/>
            <p:cNvSpPr>
              <a:spLocks noChangeArrowheads="1"/>
            </p:cNvSpPr>
            <p:nvPr/>
          </p:nvSpPr>
          <p:spPr bwMode="auto">
            <a:xfrm>
              <a:off x="2864"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2005</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4" name="Rectangle 94"/>
            <p:cNvSpPr>
              <a:spLocks noChangeArrowheads="1"/>
            </p:cNvSpPr>
            <p:nvPr/>
          </p:nvSpPr>
          <p:spPr bwMode="auto">
            <a:xfrm>
              <a:off x="3409"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2006</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5" name="Rectangle 95"/>
            <p:cNvSpPr>
              <a:spLocks noChangeArrowheads="1"/>
            </p:cNvSpPr>
            <p:nvPr/>
          </p:nvSpPr>
          <p:spPr bwMode="auto">
            <a:xfrm>
              <a:off x="3945"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2007</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6" name="Rectangle 96"/>
            <p:cNvSpPr>
              <a:spLocks noChangeArrowheads="1"/>
            </p:cNvSpPr>
            <p:nvPr/>
          </p:nvSpPr>
          <p:spPr bwMode="auto">
            <a:xfrm>
              <a:off x="4490" y="3768"/>
              <a:ext cx="343"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2008</a:t>
              </a:r>
              <a:r>
                <a:rPr lang="zh-CN" altLang="en-US" sz="1300">
                  <a:solidFill>
                    <a:srgbClr val="000000"/>
                  </a:solidFill>
                  <a:latin typeface="微软雅黑" pitchFamily="34" charset="-122"/>
                  <a:ea typeface="微软雅黑" pitchFamily="34" charset="-122"/>
                  <a:cs typeface="微软雅黑" pitchFamily="34" charset="-122"/>
                </a:rPr>
                <a:t>年</a:t>
              </a:r>
              <a:endParaRPr lang="zh-CN" altLang="en-US" sz="2000" b="1">
                <a:latin typeface="微软雅黑" pitchFamily="34" charset="-122"/>
                <a:ea typeface="微软雅黑" pitchFamily="34" charset="-122"/>
                <a:cs typeface="微软雅黑" pitchFamily="34" charset="-122"/>
              </a:endParaRPr>
            </a:p>
          </p:txBody>
        </p:sp>
        <p:sp>
          <p:nvSpPr>
            <p:cNvPr id="563307" name="Rectangle 97"/>
            <p:cNvSpPr>
              <a:spLocks noChangeArrowheads="1"/>
            </p:cNvSpPr>
            <p:nvPr/>
          </p:nvSpPr>
          <p:spPr bwMode="auto">
            <a:xfrm>
              <a:off x="4987" y="3768"/>
              <a:ext cx="610" cy="126"/>
            </a:xfrm>
            <a:prstGeom prst="rect">
              <a:avLst/>
            </a:prstGeom>
            <a:noFill/>
            <a:ln w="9525">
              <a:noFill/>
              <a:miter lim="800000"/>
            </a:ln>
          </p:spPr>
          <p:txBody>
            <a:bodyPr wrap="none" lIns="0" tIns="0" rIns="0" bIns="0">
              <a:spAutoFit/>
            </a:bodyPr>
            <a:lstStyle/>
            <a:p>
              <a:pPr eaLnBrk="0" hangingPunct="0"/>
              <a:r>
                <a:rPr lang="en-US" altLang="zh-CN" sz="1300">
                  <a:solidFill>
                    <a:srgbClr val="000000"/>
                  </a:solidFill>
                  <a:latin typeface="微软雅黑" pitchFamily="34" charset="-122"/>
                  <a:ea typeface="微软雅黑" pitchFamily="34" charset="-122"/>
                  <a:cs typeface="微软雅黑" pitchFamily="34" charset="-122"/>
                </a:rPr>
                <a:t>2009</a:t>
              </a:r>
              <a:r>
                <a:rPr lang="zh-CN" altLang="en-US" sz="1300">
                  <a:solidFill>
                    <a:srgbClr val="000000"/>
                  </a:solidFill>
                  <a:latin typeface="微软雅黑" pitchFamily="34" charset="-122"/>
                  <a:ea typeface="微软雅黑" pitchFamily="34" charset="-122"/>
                  <a:cs typeface="微软雅黑" pitchFamily="34" charset="-122"/>
                </a:rPr>
                <a:t>年</a:t>
              </a:r>
              <a:r>
                <a:rPr lang="en-US" altLang="zh-CN" sz="1300">
                  <a:solidFill>
                    <a:srgbClr val="000000"/>
                  </a:solidFill>
                  <a:latin typeface="微软雅黑" pitchFamily="34" charset="-122"/>
                  <a:ea typeface="微软雅黑" pitchFamily="34" charset="-122"/>
                  <a:cs typeface="微软雅黑" pitchFamily="34" charset="-122"/>
                </a:rPr>
                <a:t>1-8</a:t>
              </a:r>
              <a:r>
                <a:rPr lang="zh-CN" altLang="en-US" sz="1300">
                  <a:solidFill>
                    <a:srgbClr val="000000"/>
                  </a:solidFill>
                  <a:latin typeface="微软雅黑" pitchFamily="34" charset="-122"/>
                  <a:ea typeface="微软雅黑" pitchFamily="34" charset="-122"/>
                  <a:cs typeface="微软雅黑" pitchFamily="34" charset="-122"/>
                </a:rPr>
                <a:t>月</a:t>
              </a:r>
              <a:endParaRPr lang="zh-CN" altLang="en-US" sz="2000" b="1">
                <a:latin typeface="微软雅黑" pitchFamily="34" charset="-122"/>
                <a:ea typeface="微软雅黑" pitchFamily="34" charset="-122"/>
                <a:cs typeface="微软雅黑" pitchFamily="34" charset="-122"/>
              </a:endParaRPr>
            </a:p>
          </p:txBody>
        </p:sp>
        <p:sp>
          <p:nvSpPr>
            <p:cNvPr id="563308" name="Rectangle 98"/>
            <p:cNvSpPr>
              <a:spLocks noChangeArrowheads="1"/>
            </p:cNvSpPr>
            <p:nvPr/>
          </p:nvSpPr>
          <p:spPr bwMode="auto">
            <a:xfrm>
              <a:off x="1488" y="3936"/>
              <a:ext cx="2854" cy="144"/>
            </a:xfrm>
            <a:prstGeom prst="rect">
              <a:avLst/>
            </a:prstGeom>
            <a:solidFill>
              <a:srgbClr val="FFFFFF"/>
            </a:solidFill>
            <a:ln w="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309" name="Rectangle 99"/>
            <p:cNvSpPr>
              <a:spLocks noChangeArrowheads="1"/>
            </p:cNvSpPr>
            <p:nvPr/>
          </p:nvSpPr>
          <p:spPr bwMode="auto">
            <a:xfrm>
              <a:off x="1876" y="3975"/>
              <a:ext cx="94" cy="75"/>
            </a:xfrm>
            <a:prstGeom prst="rect">
              <a:avLst/>
            </a:prstGeom>
            <a:solidFill>
              <a:srgbClr val="9999FF"/>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310" name="Rectangle 100"/>
            <p:cNvSpPr>
              <a:spLocks noChangeArrowheads="1"/>
            </p:cNvSpPr>
            <p:nvPr/>
          </p:nvSpPr>
          <p:spPr bwMode="auto">
            <a:xfrm>
              <a:off x="2016" y="3956"/>
              <a:ext cx="473" cy="145"/>
            </a:xfrm>
            <a:prstGeom prst="rect">
              <a:avLst/>
            </a:prstGeom>
            <a:noFill/>
            <a:ln w="9525">
              <a:noFill/>
              <a:miter lim="800000"/>
            </a:ln>
          </p:spPr>
          <p:txBody>
            <a:bodyPr wrap="none" lIns="0" tIns="0" rIns="0" bIns="0">
              <a:spAutoFit/>
            </a:bodyPr>
            <a:lstStyle/>
            <a:p>
              <a:pPr eaLnBrk="0" hangingPunct="0"/>
              <a:r>
                <a:rPr lang="zh-CN" altLang="en-US" sz="1500">
                  <a:solidFill>
                    <a:srgbClr val="000000"/>
                  </a:solidFill>
                  <a:latin typeface="微软雅黑" pitchFamily="34" charset="-122"/>
                  <a:ea typeface="微软雅黑" pitchFamily="34" charset="-122"/>
                  <a:cs typeface="微软雅黑" pitchFamily="34" charset="-122"/>
                </a:rPr>
                <a:t>死亡人数</a:t>
              </a:r>
              <a:endParaRPr lang="zh-CN" altLang="en-US" sz="2000" b="1">
                <a:latin typeface="微软雅黑" pitchFamily="34" charset="-122"/>
                <a:ea typeface="微软雅黑" pitchFamily="34" charset="-122"/>
                <a:cs typeface="微软雅黑" pitchFamily="34" charset="-122"/>
              </a:endParaRPr>
            </a:p>
          </p:txBody>
        </p:sp>
        <p:sp>
          <p:nvSpPr>
            <p:cNvPr id="563311" name="Rectangle 101"/>
            <p:cNvSpPr>
              <a:spLocks noChangeArrowheads="1"/>
            </p:cNvSpPr>
            <p:nvPr/>
          </p:nvSpPr>
          <p:spPr bwMode="auto">
            <a:xfrm>
              <a:off x="3308" y="3975"/>
              <a:ext cx="93" cy="75"/>
            </a:xfrm>
            <a:prstGeom prst="rect">
              <a:avLst/>
            </a:prstGeom>
            <a:solidFill>
              <a:srgbClr val="993366"/>
            </a:solidFill>
            <a:ln w="1270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sp>
          <p:nvSpPr>
            <p:cNvPr id="563312" name="Rectangle 102"/>
            <p:cNvSpPr>
              <a:spLocks noChangeArrowheads="1"/>
            </p:cNvSpPr>
            <p:nvPr/>
          </p:nvSpPr>
          <p:spPr bwMode="auto">
            <a:xfrm>
              <a:off x="3448" y="3956"/>
              <a:ext cx="469" cy="144"/>
            </a:xfrm>
            <a:prstGeom prst="rect">
              <a:avLst/>
            </a:prstGeom>
            <a:noFill/>
            <a:ln w="9525">
              <a:noFill/>
              <a:miter lim="800000"/>
            </a:ln>
          </p:spPr>
          <p:txBody>
            <a:bodyPr wrap="none" lIns="0" tIns="0" rIns="0" bIns="0">
              <a:spAutoFit/>
            </a:bodyPr>
            <a:lstStyle/>
            <a:p>
              <a:pPr eaLnBrk="0" hangingPunct="0"/>
              <a:r>
                <a:rPr lang="zh-CN" altLang="en-US" sz="1500">
                  <a:solidFill>
                    <a:srgbClr val="000000"/>
                  </a:solidFill>
                  <a:latin typeface="微软雅黑" pitchFamily="34" charset="-122"/>
                  <a:ea typeface="微软雅黑" pitchFamily="34" charset="-122"/>
                  <a:cs typeface="微软雅黑" pitchFamily="34" charset="-122"/>
                </a:rPr>
                <a:t>事故起数</a:t>
              </a:r>
              <a:endParaRPr lang="zh-CN" altLang="en-US" sz="2000" b="1">
                <a:latin typeface="微软雅黑" pitchFamily="34" charset="-122"/>
                <a:ea typeface="微软雅黑" pitchFamily="34" charset="-122"/>
                <a:cs typeface="微软雅黑" pitchFamily="34" charset="-122"/>
              </a:endParaRPr>
            </a:p>
          </p:txBody>
        </p:sp>
        <p:sp>
          <p:nvSpPr>
            <p:cNvPr id="563313" name="Rectangle 103"/>
            <p:cNvSpPr>
              <a:spLocks noChangeArrowheads="1"/>
            </p:cNvSpPr>
            <p:nvPr/>
          </p:nvSpPr>
          <p:spPr bwMode="auto">
            <a:xfrm>
              <a:off x="243" y="2010"/>
              <a:ext cx="5312" cy="2115"/>
            </a:xfrm>
            <a:prstGeom prst="rect">
              <a:avLst/>
            </a:prstGeom>
            <a:noFill/>
            <a:ln w="0">
              <a:solidFill>
                <a:srgbClr val="000000"/>
              </a:solidFill>
              <a:miter lim="800000"/>
            </a:ln>
          </p:spPr>
          <p:txBody>
            <a:bodyPr/>
            <a:lstStyle/>
            <a:p>
              <a:endParaRPr lang="zh-CN" altLang="en-US">
                <a:latin typeface="微软雅黑" pitchFamily="34" charset="-122"/>
                <a:ea typeface="微软雅黑" pitchFamily="34" charset="-122"/>
                <a:cs typeface="微软雅黑" pitchFamily="34" charset="-122"/>
              </a:endParaRPr>
            </a:p>
          </p:txBody>
        </p:sp>
      </p:grpSp>
      <p:sp>
        <p:nvSpPr>
          <p:cNvPr id="105"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06"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07"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321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3"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4"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6" name="矩形 5"/>
          <p:cNvSpPr/>
          <p:nvPr/>
        </p:nvSpPr>
        <p:spPr>
          <a:xfrm>
            <a:off x="428625" y="1714500"/>
            <a:ext cx="8175625" cy="4284663"/>
          </a:xfrm>
          <a:prstGeom prst="rect">
            <a:avLst/>
          </a:prstGeom>
        </p:spPr>
        <p:txBody>
          <a:bodyPr>
            <a:spAutoFit/>
          </a:bodyPr>
          <a:lstStyle/>
          <a:p>
            <a:pPr fontAlgn="auto">
              <a:lnSpc>
                <a:spcPct val="150000"/>
              </a:lnSpc>
              <a:spcBef>
                <a:spcPts val="0"/>
              </a:spcBef>
              <a:spcAft>
                <a:spcPts val="0"/>
              </a:spcAft>
              <a:defRPr/>
            </a:pPr>
            <a:r>
              <a:rPr lang="zh-CN" altLang="en-US" sz="1600" dirty="0">
                <a:latin typeface="微软雅黑" pitchFamily="34" charset="-122"/>
                <a:ea typeface="微软雅黑" pitchFamily="34" charset="-122"/>
              </a:rPr>
              <a:t>受限空间是指各种设备内部（炉、塔釜、罐、仓、池、槽车、管道、烟道等）和隧道、下水道、沟、坑、井、池、涵洞、阀门间、污水处理设施等封闭、半封闭的设施及场所等。</a:t>
            </a:r>
            <a:endParaRPr lang="en-US" altLang="zh-CN" sz="1600" dirty="0">
              <a:latin typeface="微软雅黑" pitchFamily="34" charset="-122"/>
              <a:ea typeface="微软雅黑" pitchFamily="34" charset="-122"/>
            </a:endParaRPr>
          </a:p>
          <a:p>
            <a:pPr marL="342900" indent="-342900" fontAlgn="auto">
              <a:lnSpc>
                <a:spcPct val="150000"/>
              </a:lnSpc>
              <a:spcBef>
                <a:spcPct val="20000"/>
              </a:spcBef>
              <a:spcAft>
                <a:spcPts val="0"/>
              </a:spcAft>
              <a:buClr>
                <a:srgbClr val="1B05BB"/>
              </a:buClr>
              <a:buFont typeface="Wingdings" charset="2"/>
              <a:buChar char="n"/>
              <a:defRPr/>
            </a:pPr>
            <a:r>
              <a:rPr lang="zh-CN" altLang="en-US" sz="1600" dirty="0">
                <a:latin typeface="微软雅黑" pitchFamily="34" charset="-122"/>
                <a:ea typeface="微软雅黑" pitchFamily="34" charset="-122"/>
              </a:rPr>
              <a:t>作业环境情况复杂</a:t>
            </a:r>
            <a:endParaRPr lang="en-US" altLang="zh-CN" sz="1600" dirty="0">
              <a:latin typeface="微软雅黑" pitchFamily="34" charset="-122"/>
              <a:ea typeface="微软雅黑" pitchFamily="34" charset="-122"/>
            </a:endParaRP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受限空间狭小，通风不畅，不利于气体扩散</a:t>
            </a:r>
            <a:endParaRPr lang="en-US" altLang="zh-CN" sz="1400" dirty="0">
              <a:latin typeface="微软雅黑" pitchFamily="34" charset="-122"/>
              <a:ea typeface="微软雅黑" pitchFamily="34" charset="-122"/>
            </a:endParaRP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受限空间照明、通信不畅，给正常作业和应急救援带来困难</a:t>
            </a: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还容易发生触电、机械损伤、淹溺和坍塌掩埋等</a:t>
            </a:r>
            <a:endParaRPr lang="en-US" altLang="zh-CN" sz="1400" dirty="0">
              <a:latin typeface="微软雅黑" pitchFamily="34" charset="-122"/>
              <a:ea typeface="微软雅黑" pitchFamily="34" charset="-122"/>
            </a:endParaRPr>
          </a:p>
          <a:p>
            <a:pPr marL="342900" indent="-342900" fontAlgn="auto">
              <a:lnSpc>
                <a:spcPct val="150000"/>
              </a:lnSpc>
              <a:spcBef>
                <a:spcPct val="20000"/>
              </a:spcBef>
              <a:spcAft>
                <a:spcPts val="0"/>
              </a:spcAft>
              <a:buClr>
                <a:srgbClr val="1B05BB"/>
              </a:buClr>
              <a:buFont typeface="Wingdings" charset="2"/>
              <a:buChar char="n"/>
              <a:defRPr/>
            </a:pPr>
            <a:r>
              <a:rPr lang="zh-CN" altLang="en-US" sz="1600" dirty="0">
                <a:latin typeface="微软雅黑" pitchFamily="34" charset="-122"/>
                <a:ea typeface="微软雅黑" pitchFamily="34" charset="-122"/>
              </a:rPr>
              <a:t>事故危险性大，发生事故后果严重</a:t>
            </a:r>
            <a:endParaRPr lang="en-US" altLang="zh-CN" sz="1600" dirty="0">
              <a:latin typeface="微软雅黑" pitchFamily="34" charset="-122"/>
              <a:ea typeface="微软雅黑" pitchFamily="34" charset="-122"/>
            </a:endParaRP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有毒有害、易燃易爆气体：硫化氢、一氧化碳、甲烷（沼气、瓦斯）</a:t>
            </a:r>
            <a:endParaRPr lang="en-US" altLang="zh-CN" sz="1400" dirty="0">
              <a:latin typeface="微软雅黑" pitchFamily="34" charset="-122"/>
              <a:ea typeface="微软雅黑" pitchFamily="34" charset="-122"/>
            </a:endParaRP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事故后受空间限制，救援受到限制</a:t>
            </a:r>
            <a:endParaRPr lang="en-US" altLang="zh-CN" sz="1400" dirty="0">
              <a:latin typeface="微软雅黑" pitchFamily="34" charset="-122"/>
              <a:ea typeface="微软雅黑" pitchFamily="34" charset="-122"/>
            </a:endParaRPr>
          </a:p>
          <a:p>
            <a:pPr marL="342900" indent="-342900" fontAlgn="auto">
              <a:lnSpc>
                <a:spcPct val="150000"/>
              </a:lnSpc>
              <a:spcBef>
                <a:spcPct val="20000"/>
              </a:spcBef>
              <a:spcAft>
                <a:spcPts val="0"/>
              </a:spcAft>
              <a:buClr>
                <a:srgbClr val="1B05BB"/>
              </a:buClr>
              <a:buFont typeface="Wingdings" charset="2"/>
              <a:buChar char="n"/>
              <a:defRPr/>
            </a:pPr>
            <a:r>
              <a:rPr lang="zh-CN" altLang="en-US" sz="1600" dirty="0">
                <a:latin typeface="微软雅黑" pitchFamily="34" charset="-122"/>
                <a:ea typeface="微软雅黑" pitchFamily="34" charset="-122"/>
              </a:rPr>
              <a:t>盲目施救造成伤亡扩大</a:t>
            </a:r>
          </a:p>
          <a:p>
            <a:pPr marL="800100" lvl="1" indent="-34290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据统计，我国受限空间作业事故中死亡人员有50％以上是救援人员</a:t>
            </a:r>
            <a:endParaRPr lang="en-US" altLang="zh-CN" sz="1400" dirty="0">
              <a:latin typeface="微软雅黑" pitchFamily="34" charset="-122"/>
              <a:ea typeface="微软雅黑" pitchFamily="34" charset="-122"/>
            </a:endParaRPr>
          </a:p>
        </p:txBody>
      </p:sp>
      <p:pic>
        <p:nvPicPr>
          <p:cNvPr id="564235" name="Picture 3"/>
          <p:cNvPicPr>
            <a:picLocks noChangeAspect="1" noChangeArrowheads="1"/>
          </p:cNvPicPr>
          <p:nvPr/>
        </p:nvPicPr>
        <p:blipFill>
          <a:blip r:embed="rId3"/>
          <a:srcRect/>
          <a:stretch>
            <a:fillRect/>
          </a:stretch>
        </p:blipFill>
        <p:spPr bwMode="auto">
          <a:xfrm>
            <a:off x="7092950" y="4652963"/>
            <a:ext cx="1785938" cy="1652587"/>
          </a:xfrm>
          <a:prstGeom prst="rect">
            <a:avLst/>
          </a:prstGeom>
          <a:noFill/>
          <a:ln w="9525">
            <a:noFill/>
            <a:miter lim="800000"/>
            <a:headEnd/>
            <a:tailEnd/>
          </a:ln>
        </p:spPr>
      </p:pic>
      <p:sp>
        <p:nvSpPr>
          <p:cNvPr id="12" name="灯片编号占位符 3"/>
          <p:cNvSpPr>
            <a:spLocks noGrp="1"/>
          </p:cNvSpPr>
          <p:nvPr>
            <p:ph type="sldNum" sz="quarter" idx="10"/>
          </p:nvPr>
        </p:nvSpPr>
        <p:spPr/>
        <p:txBody>
          <a:bodyPr/>
          <a:lstStyle/>
          <a:p>
            <a:pPr>
              <a:defRPr/>
            </a:pPr>
            <a:fld id="{D088C148-DE6F-4838-BC22-C9A5ED80944F}" type="slidenum">
              <a:rPr lang="zh-CN" altLang="en-US" smtClean="0"/>
              <a:t>71</a:t>
            </a:fld>
            <a:endParaRPr lang="zh-CN" altLang="en-US"/>
          </a:p>
        </p:txBody>
      </p:sp>
      <p:sp>
        <p:nvSpPr>
          <p:cNvPr id="56423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49" name="Rectangle 5"/>
          <p:cNvSpPr>
            <a:spLocks noChangeArrowheads="1"/>
          </p:cNvSpPr>
          <p:nvPr/>
        </p:nvSpPr>
        <p:spPr bwMode="auto">
          <a:xfrm>
            <a:off x="539750" y="2060575"/>
            <a:ext cx="4233863" cy="330200"/>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b="1">
                <a:solidFill>
                  <a:srgbClr val="FF0000"/>
                </a:solidFill>
                <a:latin typeface="微软雅黑" pitchFamily="34" charset="-122"/>
                <a:ea typeface="微软雅黑" pitchFamily="34" charset="-122"/>
                <a:cs typeface="微软雅黑" pitchFamily="34" charset="-122"/>
              </a:rPr>
              <a:t>缺氧</a:t>
            </a:r>
          </a:p>
        </p:txBody>
      </p:sp>
      <p:sp>
        <p:nvSpPr>
          <p:cNvPr id="565250" name="矩形 11"/>
          <p:cNvSpPr>
            <a:spLocks noChangeArrowheads="1"/>
          </p:cNvSpPr>
          <p:nvPr/>
        </p:nvSpPr>
        <p:spPr bwMode="auto">
          <a:xfrm>
            <a:off x="463550" y="2636838"/>
            <a:ext cx="8572500" cy="3025775"/>
          </a:xfrm>
          <a:prstGeom prst="rect">
            <a:avLst/>
          </a:prstGeom>
          <a:noFill/>
          <a:ln w="9525">
            <a:noFill/>
            <a:miter lim="800000"/>
          </a:ln>
        </p:spPr>
        <p:txBody>
          <a:bodyPr>
            <a:spAutoFit/>
          </a:bodyPr>
          <a:lstStyle/>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19.5-23.5% </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正常氧气浓度</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15-19% </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工作能力降低、感到费力</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12-14% </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呼吸急促、脉搏加快，协调能力和感知判断力降低</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10-12% </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呼吸减弱，嘴唇变青</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8-10%</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神智不清、昏厥、面色土灰、恶心和呕吐</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6-8% </a:t>
            </a:r>
            <a:r>
              <a:rPr lang="zh-CN" altLang="en-US" sz="1600">
                <a:latin typeface="微软雅黑" pitchFamily="34" charset="-122"/>
                <a:ea typeface="微软雅黑" pitchFamily="34" charset="-122"/>
                <a:cs typeface="微软雅黑" pitchFamily="34" charset="-122"/>
              </a:rPr>
              <a:t>             8分钟以上100%死亡，6分钟50%可能死亡，4～5分钟可能恢复 </a:t>
            </a:r>
          </a:p>
          <a:p>
            <a:pPr marL="342900" lvl="1" indent="-342900" defTabSz="795020">
              <a:lnSpc>
                <a:spcPct val="150000"/>
              </a:lnSpc>
              <a:spcBef>
                <a:spcPct val="20000"/>
              </a:spcBef>
              <a:buClr>
                <a:srgbClr val="1B05BB"/>
              </a:buClr>
              <a:buFont typeface="Wingdings" charset="2"/>
              <a:buChar char="n"/>
            </a:pPr>
            <a:r>
              <a:rPr lang="zh-CN" altLang="zh-CN" sz="1600">
                <a:latin typeface="微软雅黑" pitchFamily="34" charset="-122"/>
                <a:ea typeface="微软雅黑" pitchFamily="34" charset="-122"/>
                <a:cs typeface="微软雅黑" pitchFamily="34" charset="-122"/>
              </a:rPr>
              <a:t>4-6% </a:t>
            </a:r>
            <a:r>
              <a:rPr lang="zh-CN" altLang="en-US" sz="1600">
                <a:latin typeface="微软雅黑" pitchFamily="34" charset="-122"/>
                <a:ea typeface="微软雅黑" pitchFamily="34" charset="-122"/>
                <a:cs typeface="微软雅黑" pitchFamily="34" charset="-122"/>
              </a:rPr>
              <a:t>             </a:t>
            </a:r>
            <a:r>
              <a:rPr lang="zh-CN" altLang="zh-CN" sz="1600">
                <a:latin typeface="微软雅黑" pitchFamily="34" charset="-122"/>
                <a:ea typeface="微软雅黑" pitchFamily="34" charset="-122"/>
                <a:cs typeface="微软雅黑" pitchFamily="34" charset="-122"/>
              </a:rPr>
              <a:t>40秒后昏迷、抽触、呼吸停止，死亡</a:t>
            </a:r>
          </a:p>
        </p:txBody>
      </p:sp>
      <p:pic>
        <p:nvPicPr>
          <p:cNvPr id="565251" name="Picture 4" descr="http://www.cnxhys.com/uploadpic/S20101292321%E5%BD%93%E5%BF%83%E7%BC%BA%E6%B0%A7.jpg"/>
          <p:cNvPicPr>
            <a:picLocks noChangeAspect="1" noChangeArrowheads="1"/>
          </p:cNvPicPr>
          <p:nvPr/>
        </p:nvPicPr>
        <p:blipFill>
          <a:blip r:embed="rId3"/>
          <a:srcRect/>
          <a:stretch>
            <a:fillRect/>
          </a:stretch>
        </p:blipFill>
        <p:spPr bwMode="auto">
          <a:xfrm>
            <a:off x="4929188" y="1500188"/>
            <a:ext cx="1530350" cy="1789112"/>
          </a:xfrm>
          <a:prstGeom prst="rect">
            <a:avLst/>
          </a:prstGeom>
          <a:noFill/>
          <a:ln w="9525">
            <a:noFill/>
            <a:miter lim="800000"/>
            <a:headEnd/>
            <a:tailEnd/>
          </a:ln>
        </p:spPr>
      </p:pic>
      <p:pic>
        <p:nvPicPr>
          <p:cNvPr id="565252" name="Picture 6" descr="http://a2.att.hudong.com/64/30/01300000180919122726303243223_s.jpg"/>
          <p:cNvPicPr>
            <a:picLocks noChangeAspect="1" noChangeArrowheads="1"/>
          </p:cNvPicPr>
          <p:nvPr/>
        </p:nvPicPr>
        <p:blipFill>
          <a:blip r:embed="rId4"/>
          <a:srcRect/>
          <a:stretch>
            <a:fillRect/>
          </a:stretch>
        </p:blipFill>
        <p:spPr bwMode="auto">
          <a:xfrm>
            <a:off x="6877050" y="1341438"/>
            <a:ext cx="1943100" cy="2087562"/>
          </a:xfrm>
          <a:prstGeom prst="rect">
            <a:avLst/>
          </a:prstGeom>
          <a:noFill/>
          <a:ln w="9525">
            <a:noFill/>
            <a:miter lim="800000"/>
            <a:headEnd/>
            <a:tailEnd/>
          </a:ln>
        </p:spPr>
      </p:pic>
      <p:sp>
        <p:nvSpPr>
          <p:cNvPr id="11" name="灯片编号占位符 3"/>
          <p:cNvSpPr>
            <a:spLocks noGrp="1"/>
          </p:cNvSpPr>
          <p:nvPr>
            <p:ph type="sldNum" sz="quarter" idx="10"/>
          </p:nvPr>
        </p:nvSpPr>
        <p:spPr/>
        <p:txBody>
          <a:bodyPr/>
          <a:lstStyle/>
          <a:p>
            <a:pPr>
              <a:defRPr/>
            </a:pPr>
            <a:fld id="{23B1582D-DDC1-4F51-AA82-7C252BFB44DF}" type="slidenum">
              <a:rPr lang="zh-CN" altLang="en-US" smtClean="0"/>
              <a:t>72</a:t>
            </a:fld>
            <a:endParaRPr lang="zh-CN" altLang="en-US"/>
          </a:p>
        </p:txBody>
      </p:sp>
      <p:sp>
        <p:nvSpPr>
          <p:cNvPr id="13"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4"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5"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526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3" name="Rectangle 5"/>
          <p:cNvSpPr>
            <a:spLocks noChangeArrowheads="1"/>
          </p:cNvSpPr>
          <p:nvPr/>
        </p:nvSpPr>
        <p:spPr bwMode="auto">
          <a:xfrm>
            <a:off x="809625" y="1857375"/>
            <a:ext cx="2220913" cy="330200"/>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b="1">
                <a:solidFill>
                  <a:srgbClr val="FF0000"/>
                </a:solidFill>
                <a:latin typeface="微软雅黑" pitchFamily="34" charset="-122"/>
                <a:ea typeface="微软雅黑" pitchFamily="34" charset="-122"/>
                <a:cs typeface="微软雅黑" pitchFamily="34" charset="-122"/>
              </a:rPr>
              <a:t>易燃易爆</a:t>
            </a:r>
          </a:p>
        </p:txBody>
      </p:sp>
      <p:pic>
        <p:nvPicPr>
          <p:cNvPr id="4" name="Picture 12"/>
          <p:cNvPicPr>
            <a:picLocks noChangeAspect="1" noChangeArrowheads="1"/>
          </p:cNvPicPr>
          <p:nvPr/>
        </p:nvPicPr>
        <p:blipFill>
          <a:blip r:embed="rId3"/>
          <a:srcRect/>
          <a:stretch>
            <a:fillRect/>
          </a:stretch>
        </p:blipFill>
        <p:spPr bwMode="auto">
          <a:xfrm>
            <a:off x="5436096" y="3703215"/>
            <a:ext cx="2241550" cy="2678113"/>
          </a:xfrm>
          <a:prstGeom prst="roundRect">
            <a:avLst>
              <a:gd name="adj" fmla="val 8594"/>
            </a:avLst>
          </a:prstGeom>
          <a:solidFill>
            <a:srgbClr val="FFFFFF">
              <a:shade val="85000"/>
            </a:srgbClr>
          </a:solidFill>
          <a:ln>
            <a:noFill/>
          </a:ln>
          <a:effectLst/>
        </p:spPr>
      </p:pic>
      <p:sp>
        <p:nvSpPr>
          <p:cNvPr id="5" name="矩形 4"/>
          <p:cNvSpPr/>
          <p:nvPr/>
        </p:nvSpPr>
        <p:spPr>
          <a:xfrm>
            <a:off x="714375" y="2071688"/>
            <a:ext cx="6286500" cy="3646487"/>
          </a:xfrm>
          <a:prstGeom prst="rect">
            <a:avLst/>
          </a:prstGeom>
        </p:spPr>
        <p:txBody>
          <a:bodyPr>
            <a:spAutoFit/>
          </a:bodyPr>
          <a:lstStyle/>
          <a:p>
            <a:pPr marL="342900" lvl="1" indent="-342900" defTabSz="795020" fontAlgn="auto">
              <a:lnSpc>
                <a:spcPct val="150000"/>
              </a:lnSpc>
              <a:spcBef>
                <a:spcPct val="20000"/>
              </a:spcBef>
              <a:spcAft>
                <a:spcPts val="0"/>
              </a:spcAft>
              <a:buClr>
                <a:srgbClr val="1B05BB"/>
              </a:buClr>
              <a:buFont typeface="Wingdings" charset="2"/>
              <a:buChar char="n"/>
              <a:defRPr/>
            </a:pPr>
            <a:r>
              <a:rPr lang="zh-CN" altLang="en-US" dirty="0">
                <a:latin typeface="微软雅黑" pitchFamily="34" charset="-122"/>
                <a:ea typeface="微软雅黑" pitchFamily="34" charset="-122"/>
              </a:rPr>
              <a:t>环境</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可燃性气体浓度超过最低爆炸限度的10%</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空气中易燃性粉尘相对集中，从而使可视距离在1.5米以内模糊</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氧气浓度在23%以上</a:t>
            </a:r>
          </a:p>
          <a:p>
            <a:pPr marL="342900" lvl="1" indent="-342900" defTabSz="795020" fontAlgn="auto">
              <a:lnSpc>
                <a:spcPct val="150000"/>
              </a:lnSpc>
              <a:spcBef>
                <a:spcPct val="20000"/>
              </a:spcBef>
              <a:spcAft>
                <a:spcPts val="0"/>
              </a:spcAft>
              <a:buClr>
                <a:srgbClr val="1B05BB"/>
              </a:buClr>
              <a:buFont typeface="Wingdings" charset="2"/>
              <a:buChar char="n"/>
              <a:defRPr/>
            </a:pPr>
            <a:r>
              <a:rPr lang="zh-CN" altLang="en-US" dirty="0">
                <a:latin typeface="微软雅黑" pitchFamily="34" charset="-122"/>
                <a:ea typeface="微软雅黑" pitchFamily="34" charset="-122"/>
              </a:rPr>
              <a:t> 火源</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电动工具</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焊接、切割</a:t>
            </a: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吸烟</a:t>
            </a:r>
            <a:endParaRPr lang="en-US" altLang="zh-CN" sz="1400" dirty="0">
              <a:latin typeface="微软雅黑" pitchFamily="34" charset="-122"/>
              <a:ea typeface="微软雅黑" pitchFamily="34" charset="-122"/>
            </a:endParaRPr>
          </a:p>
          <a:p>
            <a:pPr marL="800100" lvl="1" indent="-342900" defTabSz="795020" fontAlgn="auto">
              <a:lnSpc>
                <a:spcPct val="150000"/>
              </a:lnSpc>
              <a:spcBef>
                <a:spcPct val="20000"/>
              </a:spcBef>
              <a:spcAft>
                <a:spcPts val="0"/>
              </a:spcAft>
              <a:buClr>
                <a:srgbClr val="FF0000"/>
              </a:buClr>
              <a:buFont typeface="Wingdings" charset="2"/>
              <a:buChar char="n"/>
              <a:defRPr/>
            </a:pPr>
            <a:r>
              <a:rPr lang="zh-CN" altLang="en-US" sz="1400" dirty="0">
                <a:latin typeface="微软雅黑" pitchFamily="34" charset="-122"/>
                <a:ea typeface="微软雅黑" pitchFamily="34" charset="-122"/>
              </a:rPr>
              <a:t>静电</a:t>
            </a:r>
          </a:p>
        </p:txBody>
      </p:sp>
      <p:sp>
        <p:nvSpPr>
          <p:cNvPr id="11" name="灯片编号占位符 3"/>
          <p:cNvSpPr>
            <a:spLocks noGrp="1"/>
          </p:cNvSpPr>
          <p:nvPr>
            <p:ph type="sldNum" sz="quarter" idx="10"/>
          </p:nvPr>
        </p:nvSpPr>
        <p:spPr/>
        <p:txBody>
          <a:bodyPr/>
          <a:lstStyle/>
          <a:p>
            <a:pPr>
              <a:defRPr/>
            </a:pPr>
            <a:fld id="{9ABC879C-C921-40C6-BC9F-2E729F34D52A}" type="slidenum">
              <a:rPr lang="zh-CN" altLang="en-US" smtClean="0"/>
              <a:t>73</a:t>
            </a:fld>
            <a:endParaRPr lang="zh-CN" altLang="en-US"/>
          </a:p>
        </p:txBody>
      </p:sp>
      <p:sp>
        <p:nvSpPr>
          <p:cNvPr id="16"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7"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8"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6286"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7" name="Rectangle 5"/>
          <p:cNvSpPr>
            <a:spLocks noChangeArrowheads="1"/>
          </p:cNvSpPr>
          <p:nvPr/>
        </p:nvSpPr>
        <p:spPr bwMode="auto">
          <a:xfrm>
            <a:off x="571500" y="2071688"/>
            <a:ext cx="5695950" cy="330200"/>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b="1">
                <a:solidFill>
                  <a:srgbClr val="FF0000"/>
                </a:solidFill>
                <a:latin typeface="微软雅黑" pitchFamily="34" charset="-122"/>
                <a:ea typeface="微软雅黑" pitchFamily="34" charset="-122"/>
                <a:cs typeface="微软雅黑" pitchFamily="34" charset="-122"/>
              </a:rPr>
              <a:t>中毒窒息（</a:t>
            </a:r>
            <a:r>
              <a:rPr lang="en-US" altLang="zh-CN" b="1">
                <a:solidFill>
                  <a:srgbClr val="FF0000"/>
                </a:solidFill>
                <a:latin typeface="微软雅黑" pitchFamily="34" charset="-122"/>
                <a:ea typeface="微软雅黑" pitchFamily="34" charset="-122"/>
                <a:cs typeface="微软雅黑" pitchFamily="34" charset="-122"/>
              </a:rPr>
              <a:t>H</a:t>
            </a:r>
            <a:r>
              <a:rPr lang="en-US" altLang="zh-CN" b="1" baseline="-25000">
                <a:solidFill>
                  <a:srgbClr val="FF0000"/>
                </a:solidFill>
                <a:latin typeface="微软雅黑" pitchFamily="34" charset="-122"/>
                <a:ea typeface="微软雅黑" pitchFamily="34" charset="-122"/>
                <a:cs typeface="微软雅黑" pitchFamily="34" charset="-122"/>
              </a:rPr>
              <a:t>2</a:t>
            </a:r>
            <a:r>
              <a:rPr lang="en-US" altLang="zh-CN" b="1">
                <a:solidFill>
                  <a:srgbClr val="FF0000"/>
                </a:solidFill>
                <a:latin typeface="微软雅黑" pitchFamily="34" charset="-122"/>
                <a:ea typeface="微软雅黑" pitchFamily="34" charset="-122"/>
                <a:cs typeface="微软雅黑" pitchFamily="34" charset="-122"/>
              </a:rPr>
              <a:t>S</a:t>
            </a:r>
            <a:r>
              <a:rPr lang="zh-CN" altLang="en-US" b="1">
                <a:solidFill>
                  <a:srgbClr val="FF0000"/>
                </a:solidFill>
                <a:latin typeface="微软雅黑" pitchFamily="34" charset="-122"/>
                <a:ea typeface="微软雅黑" pitchFamily="34" charset="-122"/>
                <a:cs typeface="微软雅黑" pitchFamily="34" charset="-122"/>
              </a:rPr>
              <a:t>、</a:t>
            </a:r>
            <a:r>
              <a:rPr lang="en-US" altLang="zh-CN" b="1">
                <a:solidFill>
                  <a:srgbClr val="FF0000"/>
                </a:solidFill>
                <a:latin typeface="微软雅黑" pitchFamily="34" charset="-122"/>
                <a:ea typeface="微软雅黑" pitchFamily="34" charset="-122"/>
                <a:cs typeface="微软雅黑" pitchFamily="34" charset="-122"/>
              </a:rPr>
              <a:t>CO</a:t>
            </a:r>
            <a:r>
              <a:rPr lang="zh-CN" altLang="en-US" b="1">
                <a:solidFill>
                  <a:srgbClr val="FF0000"/>
                </a:solidFill>
                <a:latin typeface="微软雅黑" pitchFamily="34" charset="-122"/>
                <a:ea typeface="微软雅黑" pitchFamily="34" charset="-122"/>
                <a:cs typeface="微软雅黑" pitchFamily="34" charset="-122"/>
              </a:rPr>
              <a:t>等气体）</a:t>
            </a:r>
          </a:p>
        </p:txBody>
      </p:sp>
      <p:sp>
        <p:nvSpPr>
          <p:cNvPr id="5" name="矩形 4"/>
          <p:cNvSpPr/>
          <p:nvPr/>
        </p:nvSpPr>
        <p:spPr>
          <a:xfrm>
            <a:off x="539750" y="2781300"/>
            <a:ext cx="8072438" cy="2417763"/>
          </a:xfrm>
          <a:prstGeom prst="rect">
            <a:avLst/>
          </a:prstGeom>
        </p:spPr>
        <p:txBody>
          <a:bodyPr>
            <a:spAutoFit/>
          </a:bodyPr>
          <a:lstStyle/>
          <a:p>
            <a:pPr marL="0" lvl="1" defTabSz="795020" fontAlgn="auto">
              <a:spcBef>
                <a:spcPct val="20000"/>
              </a:spcBef>
              <a:spcAft>
                <a:spcPts val="0"/>
              </a:spcAft>
              <a:buClr>
                <a:srgbClr val="FF3399"/>
              </a:buClr>
              <a:defRPr/>
            </a:pPr>
            <a:r>
              <a:rPr lang="zh-CN" altLang="en-US" dirty="0">
                <a:solidFill>
                  <a:srgbClr val="000000"/>
                </a:solidFill>
                <a:latin typeface="微软雅黑" pitchFamily="34" charset="-122"/>
                <a:ea typeface="微软雅黑" pitchFamily="34" charset="-122"/>
              </a:rPr>
              <a:t>硫化氢（</a:t>
            </a:r>
            <a:r>
              <a:rPr lang="en-US" altLang="zh-CN" dirty="0">
                <a:solidFill>
                  <a:srgbClr val="000000"/>
                </a:solidFill>
                <a:latin typeface="微软雅黑" pitchFamily="34" charset="-122"/>
                <a:ea typeface="微软雅黑" pitchFamily="34" charset="-122"/>
              </a:rPr>
              <a:t>H</a:t>
            </a:r>
            <a:r>
              <a:rPr lang="en-US" altLang="zh-CN" sz="1400" baseline="-25000" dirty="0">
                <a:solidFill>
                  <a:srgbClr val="000000"/>
                </a:solidFill>
                <a:latin typeface="微软雅黑" pitchFamily="34" charset="-122"/>
                <a:ea typeface="微软雅黑" pitchFamily="34" charset="-122"/>
              </a:rPr>
              <a:t>2</a:t>
            </a:r>
            <a:r>
              <a:rPr lang="en-US" altLang="zh-CN" dirty="0">
                <a:solidFill>
                  <a:srgbClr val="000000"/>
                </a:solidFill>
                <a:latin typeface="微软雅黑" pitchFamily="34" charset="-122"/>
                <a:ea typeface="微软雅黑" pitchFamily="34" charset="-122"/>
              </a:rPr>
              <a:t>S</a:t>
            </a:r>
            <a:r>
              <a:rPr lang="zh-CN" altLang="en-US" dirty="0">
                <a:solidFill>
                  <a:srgbClr val="000000"/>
                </a:solidFill>
                <a:latin typeface="微软雅黑" pitchFamily="34" charset="-122"/>
                <a:ea typeface="微软雅黑" pitchFamily="34" charset="-122"/>
              </a:rPr>
              <a:t>）在以下含量</a:t>
            </a:r>
            <a:r>
              <a:rPr lang="en-US" altLang="zh-CN" dirty="0">
                <a:solidFill>
                  <a:srgbClr val="000000"/>
                </a:solidFill>
                <a:latin typeface="微软雅黑" pitchFamily="34" charset="-122"/>
                <a:ea typeface="微软雅黑" pitchFamily="34" charset="-122"/>
              </a:rPr>
              <a:t>(PPM) </a:t>
            </a:r>
            <a:r>
              <a:rPr lang="zh-CN" altLang="en-US" dirty="0">
                <a:solidFill>
                  <a:srgbClr val="000000"/>
                </a:solidFill>
                <a:latin typeface="微软雅黑" pitchFamily="34" charset="-122"/>
                <a:ea typeface="微软雅黑" pitchFamily="34" charset="-122"/>
              </a:rPr>
              <a:t>时人体的症状</a:t>
            </a:r>
            <a:endParaRPr lang="en-US" altLang="zh-CN" dirty="0">
              <a:solidFill>
                <a:srgbClr val="000000"/>
              </a:solidFill>
              <a:latin typeface="微软雅黑" pitchFamily="34" charset="-122"/>
              <a:ea typeface="微软雅黑" pitchFamily="34" charset="-122"/>
            </a:endParaRPr>
          </a:p>
          <a:p>
            <a:pPr marL="342900" lvl="1" indent="-342900" defTabSz="795020" fontAlgn="auto">
              <a:lnSpc>
                <a:spcPct val="150000"/>
              </a:lnSpc>
              <a:spcBef>
                <a:spcPct val="20000"/>
              </a:spcBef>
              <a:spcAft>
                <a:spcPts val="0"/>
              </a:spcAft>
              <a:buClr>
                <a:srgbClr val="1B05BB"/>
              </a:buClr>
              <a:buFont typeface="Wingdings" charset="2"/>
              <a:buChar char="n"/>
              <a:defRPr/>
            </a:pPr>
            <a:r>
              <a:rPr lang="en-US" altLang="zh-CN" sz="1600" dirty="0">
                <a:latin typeface="微软雅黑" pitchFamily="34" charset="-122"/>
                <a:ea typeface="微软雅黑" pitchFamily="34" charset="-122"/>
              </a:rPr>
              <a:t>10                  </a:t>
            </a:r>
            <a:r>
              <a:rPr lang="zh-CN" altLang="en-US" sz="1600" dirty="0">
                <a:latin typeface="微软雅黑" pitchFamily="34" charset="-122"/>
                <a:ea typeface="微软雅黑" pitchFamily="34" charset="-122"/>
              </a:rPr>
              <a:t>容许浓度                           </a:t>
            </a:r>
            <a:r>
              <a:rPr lang="en-US" altLang="zh-CN" sz="1600" dirty="0">
                <a:latin typeface="微软雅黑" pitchFamily="34" charset="-122"/>
                <a:ea typeface="微软雅黑" pitchFamily="34" charset="-122"/>
              </a:rPr>
              <a:t>8 </a:t>
            </a:r>
            <a:r>
              <a:rPr lang="zh-CN" altLang="en-US" sz="1600" dirty="0">
                <a:latin typeface="微软雅黑" pitchFamily="34" charset="-122"/>
                <a:ea typeface="微软雅黑" pitchFamily="34" charset="-122"/>
              </a:rPr>
              <a:t>小时</a:t>
            </a:r>
            <a:endParaRPr lang="en-US" altLang="zh-CN" sz="1600" dirty="0">
              <a:latin typeface="微软雅黑" pitchFamily="34" charset="-122"/>
              <a:ea typeface="微软雅黑" pitchFamily="34" charset="-122"/>
            </a:endParaRPr>
          </a:p>
          <a:p>
            <a:pPr marL="342900" lvl="1" indent="-342900" defTabSz="795020" fontAlgn="auto">
              <a:lnSpc>
                <a:spcPct val="150000"/>
              </a:lnSpc>
              <a:spcBef>
                <a:spcPct val="20000"/>
              </a:spcBef>
              <a:spcAft>
                <a:spcPts val="0"/>
              </a:spcAft>
              <a:buClr>
                <a:srgbClr val="1B05BB"/>
              </a:buClr>
              <a:buFont typeface="Wingdings" charset="2"/>
              <a:buChar char="n"/>
              <a:defRPr/>
            </a:pPr>
            <a:r>
              <a:rPr lang="en-US" altLang="zh-CN" sz="1600" dirty="0">
                <a:latin typeface="微软雅黑" pitchFamily="34" charset="-122"/>
                <a:ea typeface="微软雅黑" pitchFamily="34" charset="-122"/>
              </a:rPr>
              <a:t>50-100	 </a:t>
            </a:r>
            <a:r>
              <a:rPr lang="zh-CN" altLang="en-US" sz="1600" dirty="0">
                <a:latin typeface="微软雅黑" pitchFamily="34" charset="-122"/>
                <a:ea typeface="微软雅黑" pitchFamily="34" charset="-122"/>
              </a:rPr>
              <a:t>轻微的眼部和呼吸不适       </a:t>
            </a:r>
            <a:r>
              <a:rPr lang="en-US" altLang="zh-CN" sz="1600" dirty="0">
                <a:latin typeface="微软雅黑" pitchFamily="34" charset="-122"/>
                <a:ea typeface="微软雅黑" pitchFamily="34" charset="-122"/>
              </a:rPr>
              <a:t>1 </a:t>
            </a:r>
            <a:r>
              <a:rPr lang="zh-CN" altLang="en-US" sz="1600" dirty="0">
                <a:latin typeface="微软雅黑" pitchFamily="34" charset="-122"/>
                <a:ea typeface="微软雅黑" pitchFamily="34" charset="-122"/>
              </a:rPr>
              <a:t>小时</a:t>
            </a:r>
          </a:p>
          <a:p>
            <a:pPr marL="342900" lvl="1" indent="-342900" defTabSz="795020" fontAlgn="auto">
              <a:lnSpc>
                <a:spcPct val="150000"/>
              </a:lnSpc>
              <a:spcBef>
                <a:spcPct val="20000"/>
              </a:spcBef>
              <a:spcAft>
                <a:spcPts val="0"/>
              </a:spcAft>
              <a:buClr>
                <a:srgbClr val="1B05BB"/>
              </a:buClr>
              <a:buFont typeface="Wingdings" charset="2"/>
              <a:buChar char="n"/>
              <a:defRPr/>
            </a:pPr>
            <a:r>
              <a:rPr lang="en-US" altLang="zh-CN" sz="1600" dirty="0">
                <a:latin typeface="微软雅黑" pitchFamily="34" charset="-122"/>
                <a:ea typeface="微软雅黑" pitchFamily="34" charset="-122"/>
              </a:rPr>
              <a:t>200-300        </a:t>
            </a:r>
            <a:r>
              <a:rPr lang="zh-CN" altLang="en-US" sz="1600" dirty="0">
                <a:latin typeface="微软雅黑" pitchFamily="34" charset="-122"/>
                <a:ea typeface="微软雅黑" pitchFamily="34" charset="-122"/>
              </a:rPr>
              <a:t>明显的眼部和呼吸不适	  </a:t>
            </a:r>
            <a:r>
              <a:rPr lang="en-US" altLang="zh-CN" sz="1600" dirty="0">
                <a:latin typeface="微软雅黑" pitchFamily="34" charset="-122"/>
                <a:ea typeface="微软雅黑" pitchFamily="34" charset="-122"/>
              </a:rPr>
              <a:t>1 </a:t>
            </a:r>
            <a:r>
              <a:rPr lang="zh-CN" altLang="en-US" sz="1600" dirty="0">
                <a:latin typeface="微软雅黑" pitchFamily="34" charset="-122"/>
                <a:ea typeface="微软雅黑" pitchFamily="34" charset="-122"/>
              </a:rPr>
              <a:t>小时</a:t>
            </a:r>
          </a:p>
          <a:p>
            <a:pPr marL="342900" lvl="1" indent="-342900" defTabSz="795020" fontAlgn="auto">
              <a:lnSpc>
                <a:spcPct val="150000"/>
              </a:lnSpc>
              <a:spcBef>
                <a:spcPct val="20000"/>
              </a:spcBef>
              <a:spcAft>
                <a:spcPts val="0"/>
              </a:spcAft>
              <a:buClr>
                <a:srgbClr val="1B05BB"/>
              </a:buClr>
              <a:buFont typeface="Wingdings" charset="2"/>
              <a:buChar char="n"/>
              <a:defRPr/>
            </a:pPr>
            <a:r>
              <a:rPr lang="en-US" altLang="zh-CN" sz="1600" dirty="0">
                <a:latin typeface="微软雅黑" pitchFamily="34" charset="-122"/>
                <a:ea typeface="微软雅黑" pitchFamily="34" charset="-122"/>
              </a:rPr>
              <a:t>500-700	 </a:t>
            </a:r>
            <a:r>
              <a:rPr lang="zh-CN" altLang="en-US" sz="1600" dirty="0">
                <a:latin typeface="微软雅黑" pitchFamily="34" charset="-122"/>
                <a:ea typeface="微软雅黑" pitchFamily="34" charset="-122"/>
              </a:rPr>
              <a:t>意识丧失或死亡                 </a:t>
            </a:r>
            <a:r>
              <a:rPr lang="en-US" altLang="zh-CN" sz="1600" dirty="0">
                <a:latin typeface="微软雅黑" pitchFamily="34" charset="-122"/>
                <a:ea typeface="微软雅黑" pitchFamily="34" charset="-122"/>
              </a:rPr>
              <a:t>30-60 </a:t>
            </a:r>
            <a:r>
              <a:rPr lang="zh-CN" altLang="en-US" sz="1600" dirty="0">
                <a:latin typeface="微软雅黑" pitchFamily="34" charset="-122"/>
                <a:ea typeface="微软雅黑" pitchFamily="34" charset="-122"/>
              </a:rPr>
              <a:t>分钟</a:t>
            </a:r>
          </a:p>
          <a:p>
            <a:pPr marL="342900" lvl="1" indent="-342900" defTabSz="795020" fontAlgn="auto">
              <a:lnSpc>
                <a:spcPct val="150000"/>
              </a:lnSpc>
              <a:spcBef>
                <a:spcPct val="20000"/>
              </a:spcBef>
              <a:spcAft>
                <a:spcPts val="0"/>
              </a:spcAft>
              <a:buClr>
                <a:srgbClr val="1B05BB"/>
              </a:buClr>
              <a:buFont typeface="Wingdings" charset="2"/>
              <a:buChar char="n"/>
              <a:defRPr/>
            </a:pPr>
            <a:r>
              <a:rPr lang="en-US" altLang="en-US"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1000          </a:t>
            </a:r>
            <a:r>
              <a:rPr lang="zh-CN" altLang="en-US" sz="1600" dirty="0">
                <a:latin typeface="微软雅黑" pitchFamily="34" charset="-122"/>
                <a:ea typeface="微软雅黑" pitchFamily="34" charset="-122"/>
              </a:rPr>
              <a:t>意识丧失或死亡                  几秒钟</a:t>
            </a:r>
          </a:p>
        </p:txBody>
      </p:sp>
      <p:pic>
        <p:nvPicPr>
          <p:cNvPr id="567299" name="Picture 2" descr="硫化氢中毒（图）硫化氢">
            <a:hlinkClick r:id="rId3"/>
          </p:cNvPr>
          <p:cNvPicPr>
            <a:picLocks noChangeAspect="1" noChangeArrowheads="1"/>
          </p:cNvPicPr>
          <p:nvPr/>
        </p:nvPicPr>
        <p:blipFill>
          <a:blip r:embed="rId4"/>
          <a:srcRect/>
          <a:stretch>
            <a:fillRect/>
          </a:stretch>
        </p:blipFill>
        <p:spPr bwMode="auto">
          <a:xfrm>
            <a:off x="6156325" y="2506663"/>
            <a:ext cx="2592388" cy="1943100"/>
          </a:xfrm>
          <a:prstGeom prst="rect">
            <a:avLst/>
          </a:prstGeom>
          <a:noFill/>
          <a:ln w="9525">
            <a:noFill/>
            <a:miter lim="800000"/>
            <a:headEnd/>
            <a:tailEnd/>
          </a:ln>
        </p:spPr>
      </p:pic>
      <p:pic>
        <p:nvPicPr>
          <p:cNvPr id="567300" name="Picture 4" descr="http://www.wzxcb.com/Files/sebei/%E9%AB%98%E5%8E%8B%E6%B0%A7%E4%BB%93.jpg"/>
          <p:cNvPicPr>
            <a:picLocks noChangeAspect="1" noChangeArrowheads="1"/>
          </p:cNvPicPr>
          <p:nvPr/>
        </p:nvPicPr>
        <p:blipFill>
          <a:blip r:embed="rId5"/>
          <a:srcRect/>
          <a:stretch>
            <a:fillRect/>
          </a:stretch>
        </p:blipFill>
        <p:spPr bwMode="auto">
          <a:xfrm>
            <a:off x="6156325" y="4581525"/>
            <a:ext cx="2519363" cy="1584325"/>
          </a:xfrm>
          <a:prstGeom prst="rect">
            <a:avLst/>
          </a:prstGeom>
          <a:noFill/>
          <a:ln w="9525">
            <a:noFill/>
            <a:miter lim="800000"/>
            <a:headEnd/>
            <a:tailEnd/>
          </a:ln>
        </p:spPr>
      </p:pic>
      <p:sp>
        <p:nvSpPr>
          <p:cNvPr id="12" name="灯片编号占位符 3"/>
          <p:cNvSpPr>
            <a:spLocks noGrp="1"/>
          </p:cNvSpPr>
          <p:nvPr>
            <p:ph type="sldNum" sz="quarter" idx="10"/>
          </p:nvPr>
        </p:nvSpPr>
        <p:spPr/>
        <p:txBody>
          <a:bodyPr/>
          <a:lstStyle/>
          <a:p>
            <a:pPr>
              <a:defRPr/>
            </a:pPr>
            <a:fld id="{E504B572-80E5-4EC0-81B8-E79F6D7BAC37}" type="slidenum">
              <a:rPr lang="zh-CN" altLang="en-US" smtClean="0"/>
              <a:t>74</a:t>
            </a:fld>
            <a:endParaRPr lang="zh-CN" altLang="en-US"/>
          </a:p>
        </p:txBody>
      </p:sp>
      <p:sp>
        <p:nvSpPr>
          <p:cNvPr id="16"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7"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8"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731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1" name="Rectangle 5"/>
          <p:cNvSpPr>
            <a:spLocks noChangeArrowheads="1"/>
          </p:cNvSpPr>
          <p:nvPr/>
        </p:nvSpPr>
        <p:spPr bwMode="auto">
          <a:xfrm>
            <a:off x="857250" y="1857375"/>
            <a:ext cx="2281238" cy="301625"/>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sz="1600" b="1">
                <a:solidFill>
                  <a:srgbClr val="FF0000"/>
                </a:solidFill>
                <a:latin typeface="微软雅黑" pitchFamily="34" charset="-122"/>
                <a:ea typeface="微软雅黑" pitchFamily="34" charset="-122"/>
                <a:cs typeface="微软雅黑" pitchFamily="34" charset="-122"/>
              </a:rPr>
              <a:t>物理危害</a:t>
            </a:r>
          </a:p>
        </p:txBody>
      </p:sp>
      <p:sp>
        <p:nvSpPr>
          <p:cNvPr id="568322" name="矩形 4"/>
          <p:cNvSpPr>
            <a:spLocks noChangeArrowheads="1"/>
          </p:cNvSpPr>
          <p:nvPr/>
        </p:nvSpPr>
        <p:spPr bwMode="auto">
          <a:xfrm>
            <a:off x="785813" y="2293938"/>
            <a:ext cx="4572000" cy="1476375"/>
          </a:xfrm>
          <a:prstGeom prst="rect">
            <a:avLst/>
          </a:prstGeom>
          <a:noFill/>
          <a:ln w="9525">
            <a:noFill/>
            <a:miter lim="800000"/>
          </a:ln>
        </p:spPr>
        <p:txBody>
          <a:bodyPr>
            <a:spAutoFit/>
          </a:bodyPr>
          <a:lstStyle/>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高温高湿（低温）</a:t>
            </a:r>
            <a:endParaRPr lang="zh-CN"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zh-CN" sz="1400">
                <a:latin typeface="微软雅黑" pitchFamily="34" charset="-122"/>
                <a:ea typeface="微软雅黑" pitchFamily="34" charset="-122"/>
                <a:cs typeface="微软雅黑" pitchFamily="34" charset="-122"/>
              </a:rPr>
              <a:t>噪音</a:t>
            </a: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作业场所</a:t>
            </a:r>
            <a:r>
              <a:rPr lang="zh-CN" altLang="zh-CN" sz="1400">
                <a:latin typeface="微软雅黑" pitchFamily="34" charset="-122"/>
                <a:ea typeface="微软雅黑" pitchFamily="34" charset="-122"/>
                <a:cs typeface="微软雅黑" pitchFamily="34" charset="-122"/>
              </a:rPr>
              <a:t>湿滑</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zh-CN" sz="1400">
                <a:latin typeface="微软雅黑" pitchFamily="34" charset="-122"/>
                <a:ea typeface="微软雅黑" pitchFamily="34" charset="-122"/>
                <a:cs typeface="微软雅黑" pitchFamily="34" charset="-122"/>
              </a:rPr>
              <a:t>坠落、尖锐锋利的物体</a:t>
            </a:r>
            <a:endParaRPr lang="zh-CN" altLang="en-US" sz="1400">
              <a:latin typeface="微软雅黑" pitchFamily="34" charset="-122"/>
              <a:ea typeface="微软雅黑" pitchFamily="34" charset="-122"/>
              <a:cs typeface="微软雅黑" pitchFamily="34" charset="-122"/>
            </a:endParaRPr>
          </a:p>
        </p:txBody>
      </p:sp>
      <p:sp>
        <p:nvSpPr>
          <p:cNvPr id="568323" name="Rectangle 5"/>
          <p:cNvSpPr>
            <a:spLocks noChangeArrowheads="1"/>
          </p:cNvSpPr>
          <p:nvPr/>
        </p:nvSpPr>
        <p:spPr bwMode="auto">
          <a:xfrm>
            <a:off x="857250" y="4295775"/>
            <a:ext cx="2281238" cy="301625"/>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sz="1600" b="1">
                <a:solidFill>
                  <a:srgbClr val="FF0000"/>
                </a:solidFill>
                <a:latin typeface="微软雅黑" pitchFamily="34" charset="-122"/>
                <a:ea typeface="微软雅黑" pitchFamily="34" charset="-122"/>
                <a:cs typeface="微软雅黑" pitchFamily="34" charset="-122"/>
              </a:rPr>
              <a:t>吞没危险</a:t>
            </a:r>
          </a:p>
        </p:txBody>
      </p:sp>
      <p:sp>
        <p:nvSpPr>
          <p:cNvPr id="568324" name="矩形 6"/>
          <p:cNvSpPr>
            <a:spLocks noChangeArrowheads="1"/>
          </p:cNvSpPr>
          <p:nvPr/>
        </p:nvSpPr>
        <p:spPr bwMode="auto">
          <a:xfrm>
            <a:off x="785813" y="4765675"/>
            <a:ext cx="6000750" cy="1109663"/>
          </a:xfrm>
          <a:prstGeom prst="rect">
            <a:avLst/>
          </a:prstGeom>
          <a:noFill/>
          <a:ln w="9525">
            <a:noFill/>
            <a:miter lim="800000"/>
          </a:ln>
        </p:spPr>
        <p:txBody>
          <a:bodyPr>
            <a:spAutoFit/>
          </a:bodyPr>
          <a:lstStyle/>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松散的物料，如谷物等</a:t>
            </a: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管道或阀门中可能释放大量物质（物料、流体吞没）</a:t>
            </a: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下水道水流</a:t>
            </a:r>
          </a:p>
        </p:txBody>
      </p:sp>
      <p:pic>
        <p:nvPicPr>
          <p:cNvPr id="568325" name="Picture 2" descr="http://static12.photo.sina.com.cn/small/51163784x70dc8e84a54b&amp;690"/>
          <p:cNvPicPr>
            <a:picLocks noChangeAspect="1" noChangeArrowheads="1"/>
          </p:cNvPicPr>
          <p:nvPr/>
        </p:nvPicPr>
        <p:blipFill>
          <a:blip r:embed="rId3"/>
          <a:srcRect/>
          <a:stretch>
            <a:fillRect/>
          </a:stretch>
        </p:blipFill>
        <p:spPr bwMode="auto">
          <a:xfrm>
            <a:off x="4746625" y="3368675"/>
            <a:ext cx="1141413" cy="1017588"/>
          </a:xfrm>
          <a:prstGeom prst="rect">
            <a:avLst/>
          </a:prstGeom>
          <a:noFill/>
          <a:ln w="9525">
            <a:noFill/>
            <a:miter lim="800000"/>
            <a:headEnd/>
            <a:tailEnd/>
          </a:ln>
        </p:spPr>
      </p:pic>
      <p:pic>
        <p:nvPicPr>
          <p:cNvPr id="568326" name="Picture 4" descr="http://www.spqk.net/uploadpic/20099251836%E5%BD%93%E5%BF%83%E5%9D%A0%E8%90%BD.jpg"/>
          <p:cNvPicPr>
            <a:picLocks noChangeAspect="1" noChangeArrowheads="1"/>
          </p:cNvPicPr>
          <p:nvPr/>
        </p:nvPicPr>
        <p:blipFill>
          <a:blip r:embed="rId4"/>
          <a:srcRect/>
          <a:stretch>
            <a:fillRect/>
          </a:stretch>
        </p:blipFill>
        <p:spPr bwMode="auto">
          <a:xfrm>
            <a:off x="3476625" y="2205038"/>
            <a:ext cx="1166813" cy="1120775"/>
          </a:xfrm>
          <a:prstGeom prst="rect">
            <a:avLst/>
          </a:prstGeom>
          <a:noFill/>
          <a:ln w="9525">
            <a:noFill/>
            <a:miter lim="800000"/>
            <a:headEnd/>
            <a:tailEnd/>
          </a:ln>
        </p:spPr>
      </p:pic>
      <p:pic>
        <p:nvPicPr>
          <p:cNvPr id="568327" name="Picture 6" descr="http://tatlgs.com/UploadFiles/20100925151906283.jpg"/>
          <p:cNvPicPr>
            <a:picLocks noChangeAspect="1" noChangeArrowheads="1"/>
          </p:cNvPicPr>
          <p:nvPr/>
        </p:nvPicPr>
        <p:blipFill>
          <a:blip r:embed="rId5"/>
          <a:srcRect/>
          <a:stretch>
            <a:fillRect/>
          </a:stretch>
        </p:blipFill>
        <p:spPr bwMode="auto">
          <a:xfrm>
            <a:off x="4716463" y="2205038"/>
            <a:ext cx="1171575" cy="1100137"/>
          </a:xfrm>
          <a:prstGeom prst="rect">
            <a:avLst/>
          </a:prstGeom>
          <a:noFill/>
          <a:ln w="9525">
            <a:noFill/>
            <a:miter lim="800000"/>
            <a:headEnd/>
            <a:tailEnd/>
          </a:ln>
        </p:spPr>
      </p:pic>
      <p:pic>
        <p:nvPicPr>
          <p:cNvPr id="568328" name="Picture 8" descr="http://ww.aqbzp.com/uploadpic/2-46.jpg"/>
          <p:cNvPicPr>
            <a:picLocks noChangeAspect="1" noChangeArrowheads="1"/>
          </p:cNvPicPr>
          <p:nvPr/>
        </p:nvPicPr>
        <p:blipFill>
          <a:blip r:embed="rId6"/>
          <a:srcRect/>
          <a:stretch>
            <a:fillRect/>
          </a:stretch>
        </p:blipFill>
        <p:spPr bwMode="auto">
          <a:xfrm>
            <a:off x="3419475" y="3333750"/>
            <a:ext cx="1247775" cy="1103313"/>
          </a:xfrm>
          <a:prstGeom prst="rect">
            <a:avLst/>
          </a:prstGeom>
          <a:noFill/>
          <a:ln w="9525">
            <a:noFill/>
            <a:miter lim="800000"/>
            <a:headEnd/>
            <a:tailEnd/>
          </a:ln>
        </p:spPr>
      </p:pic>
      <p:sp>
        <p:nvSpPr>
          <p:cNvPr id="568329" name="矩形 13"/>
          <p:cNvSpPr>
            <a:spLocks noChangeArrowheads="1"/>
          </p:cNvSpPr>
          <p:nvPr/>
        </p:nvSpPr>
        <p:spPr bwMode="auto">
          <a:xfrm>
            <a:off x="6372225" y="2647950"/>
            <a:ext cx="2160588" cy="2979738"/>
          </a:xfrm>
          <a:prstGeom prst="rect">
            <a:avLst/>
          </a:prstGeom>
          <a:noFill/>
          <a:ln w="9525">
            <a:noFill/>
            <a:miter lim="800000"/>
          </a:ln>
        </p:spPr>
        <p:txBody>
          <a:bodyPr>
            <a:spAutoFit/>
          </a:bodyPr>
          <a:lstStyle/>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中毒窒息</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火灾、爆炸</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淹溺</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坍塌</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化学腐蚀</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触电</a:t>
            </a:r>
            <a:endParaRPr lang="en-US" altLang="zh-CN" sz="1400">
              <a:latin typeface="微软雅黑" pitchFamily="34" charset="-122"/>
              <a:ea typeface="微软雅黑" pitchFamily="34" charset="-122"/>
              <a:cs typeface="微软雅黑" pitchFamily="34" charset="-122"/>
            </a:endParaRP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机械伤害</a:t>
            </a:r>
          </a:p>
          <a:p>
            <a:pPr marL="342900" lvl="1" indent="-342900" defTabSz="795020">
              <a:lnSpc>
                <a:spcPct val="150000"/>
              </a:lnSpc>
              <a:spcBef>
                <a:spcPct val="20000"/>
              </a:spcBef>
              <a:buClr>
                <a:srgbClr val="1B05BB"/>
              </a:buClr>
              <a:buFont typeface="Wingdings" charset="2"/>
              <a:buChar char="n"/>
            </a:pPr>
            <a:r>
              <a:rPr lang="zh-CN" altLang="en-US" sz="1400">
                <a:latin typeface="微软雅黑" pitchFamily="34" charset="-122"/>
                <a:ea typeface="微软雅黑" pitchFamily="34" charset="-122"/>
                <a:cs typeface="微软雅黑" pitchFamily="34" charset="-122"/>
              </a:rPr>
              <a:t>其他（物体打击）</a:t>
            </a:r>
          </a:p>
        </p:txBody>
      </p:sp>
      <p:sp>
        <p:nvSpPr>
          <p:cNvPr id="568330" name="Rectangle 5"/>
          <p:cNvSpPr>
            <a:spLocks noChangeArrowheads="1"/>
          </p:cNvSpPr>
          <p:nvPr/>
        </p:nvSpPr>
        <p:spPr bwMode="auto">
          <a:xfrm>
            <a:off x="6443663" y="2360613"/>
            <a:ext cx="2281237" cy="301625"/>
          </a:xfrm>
          <a:prstGeom prst="rect">
            <a:avLst/>
          </a:prstGeom>
          <a:noFill/>
          <a:ln w="9525">
            <a:noFill/>
            <a:miter lim="800000"/>
          </a:ln>
        </p:spPr>
        <p:txBody>
          <a:bodyPr lIns="79681" tIns="39840" rIns="79681" bIns="39840">
            <a:spAutoFit/>
          </a:bodyPr>
          <a:lstStyle/>
          <a:p>
            <a:pPr defTabSz="934720">
              <a:lnSpc>
                <a:spcPct val="90000"/>
              </a:lnSpc>
              <a:spcBef>
                <a:spcPct val="20000"/>
              </a:spcBef>
              <a:buClr>
                <a:srgbClr val="CC0000"/>
              </a:buClr>
            </a:pPr>
            <a:r>
              <a:rPr lang="zh-CN" altLang="en-US" sz="1600" b="1">
                <a:solidFill>
                  <a:srgbClr val="FF0000"/>
                </a:solidFill>
                <a:latin typeface="微软雅黑" pitchFamily="34" charset="-122"/>
                <a:ea typeface="微软雅黑" pitchFamily="34" charset="-122"/>
                <a:cs typeface="微软雅黑" pitchFamily="34" charset="-122"/>
              </a:rPr>
              <a:t>常见事故类型</a:t>
            </a:r>
          </a:p>
        </p:txBody>
      </p:sp>
      <p:sp>
        <p:nvSpPr>
          <p:cNvPr id="18" name="灯片编号占位符 3"/>
          <p:cNvSpPr>
            <a:spLocks noGrp="1"/>
          </p:cNvSpPr>
          <p:nvPr>
            <p:ph type="sldNum" sz="quarter" idx="10"/>
          </p:nvPr>
        </p:nvSpPr>
        <p:spPr/>
        <p:txBody>
          <a:bodyPr/>
          <a:lstStyle/>
          <a:p>
            <a:pPr>
              <a:defRPr/>
            </a:pPr>
            <a:fld id="{4771CB32-D9C5-4283-9475-B62013AE8409}" type="slidenum">
              <a:rPr lang="zh-CN" altLang="en-US" smtClean="0"/>
              <a:t>75</a:t>
            </a:fld>
            <a:endParaRPr lang="zh-CN" altLang="en-US"/>
          </a:p>
        </p:txBody>
      </p:sp>
      <p:sp>
        <p:nvSpPr>
          <p:cNvPr id="22"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3"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4" name="AutoShape 11"/>
          <p:cNvSpPr>
            <a:spLocks noChangeArrowheads="1"/>
          </p:cNvSpPr>
          <p:nvPr/>
        </p:nvSpPr>
        <p:spPr bwMode="auto">
          <a:xfrm>
            <a:off x="357158" y="1142984"/>
            <a:ext cx="1341792"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8341"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5" name="矩形 2"/>
          <p:cNvSpPr>
            <a:spLocks noChangeArrowheads="1"/>
          </p:cNvSpPr>
          <p:nvPr/>
        </p:nvSpPr>
        <p:spPr bwMode="auto">
          <a:xfrm>
            <a:off x="714375" y="2155825"/>
            <a:ext cx="8001000" cy="4422775"/>
          </a:xfrm>
          <a:prstGeom prst="rect">
            <a:avLst/>
          </a:prstGeom>
          <a:noFill/>
          <a:ln w="9525">
            <a:noFill/>
            <a:miter lim="800000"/>
          </a:ln>
        </p:spPr>
        <p:txBody>
          <a:bodyPr>
            <a:spAutoFit/>
          </a:bodyPr>
          <a:lstStyle/>
          <a:p>
            <a:pPr>
              <a:lnSpc>
                <a:spcPct val="150000"/>
              </a:lnSpc>
              <a:buClr>
                <a:srgbClr val="0070C0"/>
              </a:buClr>
              <a:buFont typeface="Wingdings" charset="2"/>
              <a:buChar char="n"/>
            </a:pPr>
            <a:r>
              <a:rPr lang="zh-CN" altLang="en-US">
                <a:latin typeface="微软雅黑" pitchFamily="34" charset="-122"/>
                <a:ea typeface="微软雅黑" pitchFamily="34" charset="-122"/>
                <a:cs typeface="微软雅黑" pitchFamily="34" charset="-122"/>
              </a:rPr>
              <a:t>密闭设备</a:t>
            </a:r>
            <a:endParaRPr lang="en-US" altLang="zh-CN">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船舱、储罐、车载槽罐、反应塔、冷藏箱</a:t>
            </a:r>
            <a:endParaRPr lang="en-US" altLang="zh-CN" sz="1400">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压力容器、管道、烟道、锅炉等</a:t>
            </a:r>
          </a:p>
          <a:p>
            <a:pPr>
              <a:lnSpc>
                <a:spcPct val="150000"/>
              </a:lnSpc>
              <a:buClr>
                <a:srgbClr val="0070C0"/>
              </a:buClr>
              <a:buFont typeface="Wingdings" charset="2"/>
              <a:buChar char="n"/>
            </a:pPr>
            <a:r>
              <a:rPr lang="zh-CN" altLang="en-US">
                <a:latin typeface="微软雅黑" pitchFamily="34" charset="-122"/>
                <a:ea typeface="微软雅黑" pitchFamily="34" charset="-122"/>
                <a:cs typeface="微软雅黑" pitchFamily="34" charset="-122"/>
              </a:rPr>
              <a:t>地下有限空间</a:t>
            </a:r>
            <a:endParaRPr lang="en-US" altLang="zh-CN">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地下管道、地下室、地下仓库、地下工程、暗沟、地坑、废井、卸粮坑</a:t>
            </a:r>
            <a:endParaRPr lang="en-US" altLang="zh-CN" sz="1400">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地窖、污水池（井）、沼气池、氧化池、化粪池、下水道、电梯井等</a:t>
            </a:r>
          </a:p>
          <a:p>
            <a:pPr>
              <a:lnSpc>
                <a:spcPct val="150000"/>
              </a:lnSpc>
              <a:buClr>
                <a:srgbClr val="0070C0"/>
              </a:buClr>
              <a:buFont typeface="Wingdings" charset="2"/>
              <a:buChar char="n"/>
            </a:pPr>
            <a:r>
              <a:rPr lang="zh-CN" altLang="en-US">
                <a:latin typeface="微软雅黑" pitchFamily="34" charset="-122"/>
                <a:ea typeface="微软雅黑" pitchFamily="34" charset="-122"/>
                <a:cs typeface="微软雅黑" pitchFamily="34" charset="-122"/>
              </a:rPr>
              <a:t>地上有限空间</a:t>
            </a:r>
            <a:endParaRPr lang="en-US" altLang="zh-CN">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储藏室、酒糟池、发酵池（罐）</a:t>
            </a:r>
            <a:endParaRPr lang="en-US" altLang="zh-CN" sz="1400">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冷库、筒仓、料仓、仓库、煤粉仓</a:t>
            </a:r>
            <a:endParaRPr lang="en-US" altLang="zh-CN" sz="1400">
              <a:latin typeface="微软雅黑" pitchFamily="34" charset="-122"/>
              <a:ea typeface="微软雅黑" pitchFamily="34" charset="-122"/>
              <a:cs typeface="微软雅黑" pitchFamily="34" charset="-122"/>
            </a:endParaRPr>
          </a:p>
          <a:p>
            <a:pPr marL="800100" lvl="1" indent="-342900">
              <a:lnSpc>
                <a:spcPct val="150000"/>
              </a:lnSpc>
              <a:spcBef>
                <a:spcPct val="20000"/>
              </a:spcBef>
              <a:buClr>
                <a:srgbClr val="FF0000"/>
              </a:buClr>
              <a:buFont typeface="Wingdings" charset="2"/>
              <a:buChar char="n"/>
            </a:pPr>
            <a:r>
              <a:rPr lang="zh-CN" altLang="en-US" sz="1400">
                <a:latin typeface="微软雅黑" pitchFamily="34" charset="-122"/>
                <a:ea typeface="微软雅黑" pitchFamily="34" charset="-122"/>
                <a:cs typeface="微软雅黑" pitchFamily="34" charset="-122"/>
              </a:rPr>
              <a:t>密闭或通风不良的设施等</a:t>
            </a:r>
            <a:endParaRPr lang="en-US" altLang="zh-CN" sz="1400">
              <a:latin typeface="微软雅黑" pitchFamily="34" charset="-122"/>
              <a:ea typeface="微软雅黑" pitchFamily="34" charset="-122"/>
              <a:cs typeface="微软雅黑" pitchFamily="34" charset="-122"/>
            </a:endParaRPr>
          </a:p>
          <a:p>
            <a:pPr>
              <a:lnSpc>
                <a:spcPct val="150000"/>
              </a:lnSpc>
              <a:buClr>
                <a:srgbClr val="0070C0"/>
              </a:buClr>
              <a:buFont typeface="Wingdings" charset="2"/>
              <a:buChar char="n"/>
            </a:pPr>
            <a:r>
              <a:rPr lang="zh-CN" altLang="en-US">
                <a:latin typeface="微软雅黑" pitchFamily="34" charset="-122"/>
                <a:ea typeface="微软雅黑" pitchFamily="34" charset="-122"/>
                <a:cs typeface="微软雅黑" pitchFamily="34" charset="-122"/>
              </a:rPr>
              <a:t>容易堆积粉尘、有毒有害气体的区域和角落</a:t>
            </a:r>
          </a:p>
        </p:txBody>
      </p:sp>
      <p:sp>
        <p:nvSpPr>
          <p:cNvPr id="569346" name="矩形 3"/>
          <p:cNvSpPr>
            <a:spLocks noChangeArrowheads="1"/>
          </p:cNvSpPr>
          <p:nvPr/>
        </p:nvSpPr>
        <p:spPr bwMode="auto">
          <a:xfrm>
            <a:off x="428625" y="1785938"/>
            <a:ext cx="7500938" cy="508000"/>
          </a:xfrm>
          <a:prstGeom prst="rect">
            <a:avLst/>
          </a:prstGeom>
          <a:noFill/>
          <a:ln w="9525">
            <a:noFill/>
            <a:miter lim="800000"/>
          </a:ln>
        </p:spPr>
        <p:txBody>
          <a:bodyPr>
            <a:spAutoFit/>
          </a:bodyPr>
          <a:lstStyle/>
          <a:p>
            <a:pPr>
              <a:lnSpc>
                <a:spcPct val="150000"/>
              </a:lnSpc>
            </a:pPr>
            <a:r>
              <a:rPr lang="zh-CN" altLang="en-US" b="1">
                <a:solidFill>
                  <a:srgbClr val="FF0000"/>
                </a:solidFill>
                <a:latin typeface="微软雅黑" pitchFamily="34" charset="-122"/>
                <a:ea typeface="微软雅黑" pitchFamily="34" charset="-122"/>
                <a:cs typeface="Times New Roman" pitchFamily="18" charset="0"/>
              </a:rPr>
              <a:t>受限空间包括</a:t>
            </a:r>
            <a:endParaRPr lang="en-US" altLang="zh-CN" b="1">
              <a:solidFill>
                <a:srgbClr val="FF0000"/>
              </a:solidFill>
              <a:latin typeface="微软雅黑" pitchFamily="34" charset="-122"/>
              <a:ea typeface="微软雅黑" pitchFamily="34" charset="-122"/>
              <a:cs typeface="Times New Roman" pitchFamily="18" charset="0"/>
            </a:endParaRPr>
          </a:p>
        </p:txBody>
      </p:sp>
      <p:sp>
        <p:nvSpPr>
          <p:cNvPr id="13" name="灯片编号占位符 3"/>
          <p:cNvSpPr>
            <a:spLocks noGrp="1"/>
          </p:cNvSpPr>
          <p:nvPr>
            <p:ph type="sldNum" sz="quarter" idx="10"/>
          </p:nvPr>
        </p:nvSpPr>
        <p:spPr/>
        <p:txBody>
          <a:bodyPr/>
          <a:lstStyle/>
          <a:p>
            <a:pPr>
              <a:defRPr/>
            </a:pPr>
            <a:fld id="{8ABFFAB9-F162-4C50-BFFD-347AC9530217}" type="slidenum">
              <a:rPr lang="zh-CN" altLang="en-US" smtClean="0"/>
              <a:t>76</a:t>
            </a:fld>
            <a:endParaRPr lang="zh-CN" altLang="en-US"/>
          </a:p>
        </p:txBody>
      </p:sp>
      <p:sp>
        <p:nvSpPr>
          <p:cNvPr id="10" name="AutoShape 10"/>
          <p:cNvSpPr>
            <a:spLocks noChangeArrowheads="1"/>
          </p:cNvSpPr>
          <p:nvPr/>
        </p:nvSpPr>
        <p:spPr bwMode="auto">
          <a:xfrm>
            <a:off x="2527088" y="1142984"/>
            <a:ext cx="1214446"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7" name="AutoShape 11"/>
          <p:cNvSpPr>
            <a:spLocks noChangeArrowheads="1"/>
          </p:cNvSpPr>
          <p:nvPr/>
        </p:nvSpPr>
        <p:spPr bwMode="auto">
          <a:xfrm>
            <a:off x="1484635" y="1142984"/>
            <a:ext cx="1256767"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8"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6935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69" name="Rectangle 2"/>
          <p:cNvSpPr>
            <a:spLocks noChangeArrowheads="1"/>
          </p:cNvSpPr>
          <p:nvPr/>
        </p:nvSpPr>
        <p:spPr bwMode="auto">
          <a:xfrm>
            <a:off x="428625" y="1773238"/>
            <a:ext cx="7858125" cy="400050"/>
          </a:xfrm>
          <a:prstGeom prst="rect">
            <a:avLst/>
          </a:prstGeom>
          <a:noFill/>
          <a:ln w="9525">
            <a:noFill/>
            <a:miter lim="800000"/>
          </a:ln>
        </p:spPr>
        <p:txBody>
          <a:bodyPr>
            <a:spAutoFit/>
          </a:bodyPr>
          <a:lstStyle/>
          <a:p>
            <a:pPr>
              <a:spcBef>
                <a:spcPct val="50000"/>
              </a:spcBef>
            </a:pPr>
            <a:r>
              <a:rPr lang="zh-CN" altLang="en-US" sz="2000">
                <a:solidFill>
                  <a:srgbClr val="000099"/>
                </a:solidFill>
                <a:latin typeface="微软雅黑" pitchFamily="34" charset="-122"/>
                <a:ea typeface="微软雅黑" pitchFamily="34" charset="-122"/>
                <a:cs typeface="微软雅黑" pitchFamily="34" charset="-122"/>
              </a:rPr>
              <a:t>（一）开展本质安全化设计，从源头消除受限空间作业风险</a:t>
            </a:r>
          </a:p>
        </p:txBody>
      </p:sp>
      <p:sp>
        <p:nvSpPr>
          <p:cNvPr id="570370" name="Rectangle 6"/>
          <p:cNvSpPr>
            <a:spLocks noChangeArrowheads="1"/>
          </p:cNvSpPr>
          <p:nvPr/>
        </p:nvSpPr>
        <p:spPr bwMode="auto">
          <a:xfrm>
            <a:off x="468313" y="2316163"/>
            <a:ext cx="6951662" cy="3048000"/>
          </a:xfrm>
          <a:prstGeom prst="rect">
            <a:avLst/>
          </a:prstGeom>
          <a:noFill/>
          <a:ln w="9525">
            <a:noFill/>
            <a:miter lim="800000"/>
          </a:ln>
        </p:spPr>
        <p:txBody>
          <a:bodyPr>
            <a:spAutoFit/>
          </a:bodyPr>
          <a:lstStyle/>
          <a:p>
            <a:pPr latinLnBrk="1">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项目设计阶段考虑避免或减少受限空间作业</a:t>
            </a:r>
            <a:endParaRPr lang="en-US" altLang="zh-CN" sz="1600">
              <a:solidFill>
                <a:srgbClr val="FF0000"/>
              </a:solidFill>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提高自动化监测水平，实行中控室监测</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将受限空间设计为非受限空间</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增加工程控制措施，如强制通风、报警装置、联锁装置等</a:t>
            </a:r>
          </a:p>
          <a:p>
            <a:pPr>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开展技术改造，避免或减少受限空间作业</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如果有可能，将受限空间改造为非受限空间</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尽可能减少受限空间作业时间</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增加工程控制措施</a:t>
            </a:r>
            <a:endParaRPr lang="en-US" altLang="zh-CN" sz="1600">
              <a:latin typeface="微软雅黑" pitchFamily="34" charset="-122"/>
              <a:ea typeface="微软雅黑" pitchFamily="34" charset="-122"/>
              <a:cs typeface="微软雅黑" pitchFamily="34" charset="-122"/>
            </a:endParaRPr>
          </a:p>
        </p:txBody>
      </p:sp>
      <p:sp>
        <p:nvSpPr>
          <p:cNvPr id="10" name="灯片编号占位符 3"/>
          <p:cNvSpPr>
            <a:spLocks noGrp="1"/>
          </p:cNvSpPr>
          <p:nvPr>
            <p:ph type="sldNum" sz="quarter" idx="10"/>
          </p:nvPr>
        </p:nvSpPr>
        <p:spPr/>
        <p:txBody>
          <a:bodyPr/>
          <a:lstStyle/>
          <a:p>
            <a:pPr>
              <a:defRPr/>
            </a:pPr>
            <a:fld id="{A99E83ED-346D-4DBA-8F1D-E12D690D4CCD}" type="slidenum">
              <a:rPr lang="zh-CN" altLang="en-US" smtClean="0"/>
              <a:t>77</a:t>
            </a:fld>
            <a:endParaRPr lang="zh-CN" altLang="en-US"/>
          </a:p>
        </p:txBody>
      </p:sp>
      <p:pic>
        <p:nvPicPr>
          <p:cNvPr id="570372" name="Picture 2" descr="http://t1.gstatic.com/images?q=tbn:ANd9GcTTERO_c7Fj4kO4KY11SUT_U5iLQbTJxgWF8CYss4qSdHzhpw8e"/>
          <p:cNvPicPr>
            <a:picLocks noChangeAspect="1" noChangeArrowheads="1"/>
          </p:cNvPicPr>
          <p:nvPr/>
        </p:nvPicPr>
        <p:blipFill>
          <a:blip r:embed="rId3"/>
          <a:srcRect/>
          <a:stretch>
            <a:fillRect/>
          </a:stretch>
        </p:blipFill>
        <p:spPr bwMode="auto">
          <a:xfrm>
            <a:off x="5364163" y="3814763"/>
            <a:ext cx="3330575" cy="2493962"/>
          </a:xfrm>
          <a:prstGeom prst="rect">
            <a:avLst/>
          </a:prstGeom>
          <a:noFill/>
          <a:ln w="9525">
            <a:noFill/>
            <a:miter lim="800000"/>
            <a:headEnd/>
            <a:tailEnd/>
          </a:ln>
        </p:spPr>
      </p:pic>
      <p:sp>
        <p:nvSpPr>
          <p:cNvPr id="14"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5"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6"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57038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3" name="Rectangle 2"/>
          <p:cNvSpPr>
            <a:spLocks noChangeArrowheads="1"/>
          </p:cNvSpPr>
          <p:nvPr/>
        </p:nvSpPr>
        <p:spPr bwMode="auto">
          <a:xfrm>
            <a:off x="428625" y="1949450"/>
            <a:ext cx="5583238" cy="400050"/>
          </a:xfrm>
          <a:prstGeom prst="rect">
            <a:avLst/>
          </a:prstGeom>
          <a:noFill/>
          <a:ln w="9525">
            <a:noFill/>
            <a:miter lim="800000"/>
          </a:ln>
        </p:spPr>
        <p:txBody>
          <a:bodyPr>
            <a:spAutoFit/>
          </a:bodyPr>
          <a:lstStyle/>
          <a:p>
            <a:pPr>
              <a:spcBef>
                <a:spcPct val="50000"/>
              </a:spcBef>
            </a:pPr>
            <a:r>
              <a:rPr lang="zh-CN" altLang="en-US" sz="2000">
                <a:solidFill>
                  <a:srgbClr val="000099"/>
                </a:solidFill>
                <a:latin typeface="微软雅黑" pitchFamily="34" charset="-122"/>
                <a:ea typeface="微软雅黑" pitchFamily="34" charset="-122"/>
                <a:cs typeface="微软雅黑" pitchFamily="34" charset="-122"/>
              </a:rPr>
              <a:t>（二）全面开展受限空间作业安全宣传和培训</a:t>
            </a:r>
          </a:p>
        </p:txBody>
      </p:sp>
      <p:sp>
        <p:nvSpPr>
          <p:cNvPr id="571394" name="Rectangle 6"/>
          <p:cNvSpPr>
            <a:spLocks noChangeArrowheads="1"/>
          </p:cNvSpPr>
          <p:nvPr/>
        </p:nvSpPr>
        <p:spPr bwMode="auto">
          <a:xfrm>
            <a:off x="468313" y="2492375"/>
            <a:ext cx="6951662" cy="3416300"/>
          </a:xfrm>
          <a:prstGeom prst="rect">
            <a:avLst/>
          </a:prstGeom>
          <a:noFill/>
          <a:ln w="9525">
            <a:noFill/>
            <a:miter lim="800000"/>
          </a:ln>
        </p:spPr>
        <p:txBody>
          <a:bodyPr>
            <a:spAutoFit/>
          </a:bodyPr>
          <a:lstStyle/>
          <a:p>
            <a:pPr latinLnBrk="1">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将事故及相关案例传达到每一位员工，开展</a:t>
            </a:r>
            <a:r>
              <a:rPr lang="zh-CN" altLang="en-US" sz="1600">
                <a:solidFill>
                  <a:srgbClr val="FF0000"/>
                </a:solidFill>
                <a:latin typeface="微软雅黑" pitchFamily="34" charset="-122"/>
                <a:ea typeface="微软雅黑" pitchFamily="34" charset="-122"/>
                <a:cs typeface="微软雅黑" pitchFamily="34" charset="-122"/>
              </a:rPr>
              <a:t>警示教育</a:t>
            </a:r>
            <a:endParaRPr lang="en-US" altLang="zh-CN" sz="1600">
              <a:solidFill>
                <a:srgbClr val="FF0000"/>
              </a:solidFill>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组织专题分析会，通报事故案例</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采用广播、内刊、电子邮件、宣传栏、专题讲座等形式</a:t>
            </a:r>
          </a:p>
          <a:p>
            <a:pPr>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全面开展受限空间作业安全培训</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将受限空间的安全作业作为新员工入厂培训的重要内容</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每次进入受限空间作业前，对所有参与作业的人员进行专题培训，特别是从事清淤、清仓、维修作业的临时工、农民工、承包商人员</a:t>
            </a:r>
            <a:endParaRPr lang="en-US" altLang="zh-CN" sz="1600">
              <a:latin typeface="微软雅黑" pitchFamily="34" charset="-122"/>
              <a:ea typeface="微软雅黑" pitchFamily="34" charset="-122"/>
              <a:cs typeface="微软雅黑" pitchFamily="34" charset="-122"/>
            </a:endParaRPr>
          </a:p>
          <a:p>
            <a:pPr lvl="1" latinLnBrk="1">
              <a:lnSpc>
                <a:spcPct val="150000"/>
              </a:lnSpc>
              <a:buClr>
                <a:srgbClr val="FF0000"/>
              </a:buClr>
              <a:buFont typeface="Wingdings" charset="2"/>
              <a:buChar char="n"/>
            </a:pPr>
            <a:r>
              <a:rPr lang="zh-CN" altLang="en-US" sz="1600">
                <a:latin typeface="微软雅黑" pitchFamily="34" charset="-122"/>
                <a:ea typeface="微软雅黑" pitchFamily="34" charset="-122"/>
                <a:cs typeface="微软雅黑" pitchFamily="34" charset="-122"/>
              </a:rPr>
              <a:t>培训涵盖受限空间作业</a:t>
            </a:r>
            <a:r>
              <a:rPr lang="zh-CN" altLang="en-US" sz="1600">
                <a:solidFill>
                  <a:srgbClr val="FF0000"/>
                </a:solidFill>
                <a:latin typeface="微软雅黑" pitchFamily="34" charset="-122"/>
                <a:ea typeface="微软雅黑" pitchFamily="34" charset="-122"/>
                <a:cs typeface="微软雅黑" pitchFamily="34" charset="-122"/>
              </a:rPr>
              <a:t>风险辨识</a:t>
            </a:r>
            <a:r>
              <a:rPr lang="zh-CN" altLang="en-US" sz="1600">
                <a:latin typeface="微软雅黑" pitchFamily="34" charset="-122"/>
                <a:ea typeface="微软雅黑" pitchFamily="34" charset="-122"/>
                <a:cs typeface="微软雅黑" pitchFamily="34" charset="-122"/>
              </a:rPr>
              <a:t>、操作程序、监督审批、个体防范、应急救护，尤其是</a:t>
            </a:r>
            <a:r>
              <a:rPr lang="zh-CN" altLang="en-US" sz="1600">
                <a:solidFill>
                  <a:srgbClr val="FF0000"/>
                </a:solidFill>
                <a:latin typeface="微软雅黑" pitchFamily="34" charset="-122"/>
                <a:ea typeface="微软雅黑" pitchFamily="34" charset="-122"/>
                <a:cs typeface="微软雅黑" pitchFamily="34" charset="-122"/>
              </a:rPr>
              <a:t>避免盲目施救</a:t>
            </a:r>
            <a:r>
              <a:rPr lang="zh-CN" altLang="en-US" sz="1600">
                <a:latin typeface="微软雅黑" pitchFamily="34" charset="-122"/>
                <a:ea typeface="微软雅黑" pitchFamily="34" charset="-122"/>
                <a:cs typeface="微软雅黑" pitchFamily="34" charset="-122"/>
              </a:rPr>
              <a:t>等内容</a:t>
            </a:r>
            <a:endParaRPr lang="en-US" altLang="zh-CN" sz="1600">
              <a:latin typeface="微软雅黑" pitchFamily="34" charset="-122"/>
              <a:ea typeface="微软雅黑" pitchFamily="34" charset="-122"/>
              <a:cs typeface="微软雅黑" pitchFamily="34" charset="-122"/>
            </a:endParaRPr>
          </a:p>
        </p:txBody>
      </p:sp>
      <p:pic>
        <p:nvPicPr>
          <p:cNvPr id="571395" name="Picture 2" descr="http://pica.nipic.com/2008-03-03/200833151137634_2.jpg"/>
          <p:cNvPicPr>
            <a:picLocks noChangeAspect="1" noChangeArrowheads="1"/>
          </p:cNvPicPr>
          <p:nvPr/>
        </p:nvPicPr>
        <p:blipFill>
          <a:blip r:embed="rId3"/>
          <a:srcRect/>
          <a:stretch>
            <a:fillRect/>
          </a:stretch>
        </p:blipFill>
        <p:spPr bwMode="auto">
          <a:xfrm>
            <a:off x="6516688" y="1557338"/>
            <a:ext cx="2232025" cy="1765300"/>
          </a:xfrm>
          <a:prstGeom prst="rect">
            <a:avLst/>
          </a:prstGeom>
          <a:noFill/>
          <a:ln w="9525">
            <a:noFill/>
            <a:miter lim="800000"/>
            <a:headEnd/>
            <a:tailEnd/>
          </a:ln>
        </p:spPr>
      </p:pic>
      <p:sp>
        <p:nvSpPr>
          <p:cNvPr id="11" name="灯片编号占位符 3"/>
          <p:cNvSpPr>
            <a:spLocks noGrp="1"/>
          </p:cNvSpPr>
          <p:nvPr>
            <p:ph type="sldNum" sz="quarter" idx="10"/>
          </p:nvPr>
        </p:nvSpPr>
        <p:spPr/>
        <p:txBody>
          <a:bodyPr/>
          <a:lstStyle/>
          <a:p>
            <a:pPr>
              <a:defRPr/>
            </a:pPr>
            <a:fld id="{C34AECC8-5BF7-4E63-8868-15DD614D32FA}" type="slidenum">
              <a:rPr lang="zh-CN" altLang="en-US" smtClean="0"/>
              <a:t>78</a:t>
            </a:fld>
            <a:endParaRPr lang="zh-CN" altLang="en-US"/>
          </a:p>
        </p:txBody>
      </p:sp>
      <p:sp>
        <p:nvSpPr>
          <p:cNvPr id="57139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20"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2"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pic1a.nipic.com/2008-10-21/20081021125933807_2.jpg"/>
          <p:cNvPicPr>
            <a:picLocks noChangeAspect="1" noChangeArrowheads="1"/>
          </p:cNvPicPr>
          <p:nvPr/>
        </p:nvPicPr>
        <p:blipFill>
          <a:blip r:embed="rId3" cstate="email"/>
          <a:srcRect/>
          <a:stretch>
            <a:fillRect/>
          </a:stretch>
        </p:blipFill>
        <p:spPr bwMode="auto">
          <a:xfrm>
            <a:off x="5724128" y="2276872"/>
            <a:ext cx="2609850" cy="3362326"/>
          </a:xfrm>
          <a:prstGeom prst="rect">
            <a:avLst/>
          </a:prstGeom>
          <a:ln>
            <a:noFill/>
          </a:ln>
          <a:effectLst>
            <a:softEdge rad="112500"/>
          </a:effectLst>
        </p:spPr>
      </p:pic>
      <p:sp>
        <p:nvSpPr>
          <p:cNvPr id="572418" name="Rectangle 2"/>
          <p:cNvSpPr>
            <a:spLocks noChangeArrowheads="1"/>
          </p:cNvSpPr>
          <p:nvPr/>
        </p:nvSpPr>
        <p:spPr bwMode="auto">
          <a:xfrm>
            <a:off x="428625" y="1785938"/>
            <a:ext cx="4935538" cy="400050"/>
          </a:xfrm>
          <a:prstGeom prst="rect">
            <a:avLst/>
          </a:prstGeom>
          <a:noFill/>
          <a:ln w="9525">
            <a:noFill/>
            <a:miter lim="800000"/>
          </a:ln>
        </p:spPr>
        <p:txBody>
          <a:bodyPr>
            <a:spAutoFit/>
          </a:bodyPr>
          <a:lstStyle/>
          <a:p>
            <a:pPr>
              <a:spcBef>
                <a:spcPct val="50000"/>
              </a:spcBef>
            </a:pPr>
            <a:r>
              <a:rPr lang="zh-CN" altLang="en-US" sz="2000">
                <a:solidFill>
                  <a:srgbClr val="000099"/>
                </a:solidFill>
                <a:latin typeface="微软雅黑" pitchFamily="34" charset="-122"/>
                <a:ea typeface="微软雅黑" pitchFamily="34" charset="-122"/>
                <a:cs typeface="微软雅黑" pitchFamily="34" charset="-122"/>
              </a:rPr>
              <a:t>（三）全面组织受限空间作业危害辨识</a:t>
            </a:r>
          </a:p>
        </p:txBody>
      </p:sp>
      <p:sp>
        <p:nvSpPr>
          <p:cNvPr id="572419" name="内容占位符 9"/>
          <p:cNvSpPr txBox="1"/>
          <p:nvPr/>
        </p:nvSpPr>
        <p:spPr bwMode="auto">
          <a:xfrm>
            <a:off x="600075" y="2273300"/>
            <a:ext cx="8401050" cy="3819525"/>
          </a:xfrm>
          <a:prstGeom prst="rect">
            <a:avLst/>
          </a:prstGeom>
          <a:noFill/>
          <a:ln w="9525">
            <a:noFill/>
            <a:miter lim="800000"/>
          </a:ln>
        </p:spPr>
        <p:txBody>
          <a:bodyPr/>
          <a:lstStyle/>
          <a:p>
            <a:pPr marL="342900" indent="-342900">
              <a:lnSpc>
                <a:spcPct val="130000"/>
              </a:lnSpc>
              <a:spcBef>
                <a:spcPct val="20000"/>
              </a:spcBef>
              <a:buClr>
                <a:srgbClr val="1B05BB"/>
              </a:buClr>
              <a:buFont typeface="Wingdings" charset="2"/>
              <a:buChar char="n"/>
            </a:pPr>
            <a:r>
              <a:rPr lang="zh-CN" altLang="en-US" sz="1600">
                <a:latin typeface="微软雅黑" pitchFamily="34" charset="-122"/>
                <a:ea typeface="微软雅黑" pitchFamily="34" charset="-122"/>
                <a:cs typeface="微软雅黑" pitchFamily="34" charset="-122"/>
              </a:rPr>
              <a:t>组织全体员工辨识企业可能存在的受限空间作业</a:t>
            </a:r>
            <a:endParaRPr lang="en-US" altLang="zh-CN" sz="1600">
              <a:latin typeface="微软雅黑" pitchFamily="34" charset="-122"/>
              <a:ea typeface="微软雅黑" pitchFamily="34" charset="-122"/>
              <a:cs typeface="微软雅黑" pitchFamily="34" charset="-122"/>
            </a:endParaRPr>
          </a:p>
          <a:p>
            <a:pPr marL="342900" indent="-342900">
              <a:lnSpc>
                <a:spcPct val="130000"/>
              </a:lnSpc>
              <a:spcBef>
                <a:spcPct val="20000"/>
              </a:spcBef>
              <a:buClr>
                <a:srgbClr val="1B05BB"/>
              </a:buClr>
              <a:buFont typeface="Wingdings" charset="2"/>
              <a:buChar char="n"/>
            </a:pPr>
            <a:r>
              <a:rPr lang="zh-CN" altLang="en-US" sz="1600">
                <a:latin typeface="微软雅黑" pitchFamily="34" charset="-122"/>
                <a:ea typeface="微软雅黑" pitchFamily="34" charset="-122"/>
                <a:cs typeface="微软雅黑" pitchFamily="34" charset="-122"/>
              </a:rPr>
              <a:t>对所有受限空间作业实行现场挂牌</a:t>
            </a:r>
            <a:endParaRPr lang="en-US" altLang="zh-CN" sz="16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标明受限空间内部结构、可能存在的介质及危害</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关键监测参数，风险防范措施</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应急预案和必要的安全知识及救护方法</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警示和提醒标识</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说明正确的自救互救方法</a:t>
            </a:r>
            <a:endParaRPr lang="en-US" altLang="zh-CN" sz="1400">
              <a:latin typeface="微软雅黑" pitchFamily="34" charset="-122"/>
              <a:ea typeface="微软雅黑" pitchFamily="34" charset="-122"/>
              <a:cs typeface="微软雅黑" pitchFamily="34" charset="-122"/>
            </a:endParaRPr>
          </a:p>
          <a:p>
            <a:pPr marL="342900" indent="-342900">
              <a:lnSpc>
                <a:spcPct val="130000"/>
              </a:lnSpc>
              <a:spcBef>
                <a:spcPct val="20000"/>
              </a:spcBef>
              <a:buClr>
                <a:srgbClr val="1B05BB"/>
              </a:buClr>
              <a:buFont typeface="Wingdings" charset="2"/>
              <a:buChar char="n"/>
            </a:pPr>
            <a:r>
              <a:rPr lang="zh-CN" altLang="en-US" sz="1600">
                <a:latin typeface="微软雅黑" pitchFamily="34" charset="-122"/>
                <a:ea typeface="微软雅黑" pitchFamily="34" charset="-122"/>
                <a:cs typeface="微软雅黑" pitchFamily="34" charset="-122"/>
              </a:rPr>
              <a:t>制定控制措施，组织整改落实</a:t>
            </a:r>
            <a:endParaRPr lang="en-US" altLang="zh-CN" sz="1600">
              <a:latin typeface="微软雅黑" pitchFamily="34" charset="-122"/>
              <a:ea typeface="微软雅黑" pitchFamily="34" charset="-122"/>
              <a:cs typeface="微软雅黑" pitchFamily="34" charset="-122"/>
            </a:endParaRPr>
          </a:p>
          <a:p>
            <a:pPr marL="342900" indent="-342900">
              <a:lnSpc>
                <a:spcPct val="130000"/>
              </a:lnSpc>
              <a:spcBef>
                <a:spcPct val="20000"/>
              </a:spcBef>
              <a:buClr>
                <a:srgbClr val="1B05BB"/>
              </a:buClr>
              <a:buFont typeface="Wingdings" charset="2"/>
              <a:buChar char="n"/>
            </a:pPr>
            <a:r>
              <a:rPr lang="zh-CN" altLang="en-US" sz="1600">
                <a:latin typeface="微软雅黑" pitchFamily="34" charset="-122"/>
                <a:ea typeface="微软雅黑" pitchFamily="34" charset="-122"/>
                <a:cs typeface="微软雅黑" pitchFamily="34" charset="-122"/>
              </a:rPr>
              <a:t>对高风险区域的受限空间作业提高管理等级，严格审批与监督</a:t>
            </a:r>
            <a:endParaRPr lang="en-US" altLang="zh-CN" sz="1400">
              <a:latin typeface="微软雅黑" pitchFamily="34" charset="-122"/>
              <a:ea typeface="微软雅黑" pitchFamily="34" charset="-122"/>
              <a:cs typeface="微软雅黑" pitchFamily="34" charset="-122"/>
            </a:endParaRPr>
          </a:p>
        </p:txBody>
      </p:sp>
      <p:pic>
        <p:nvPicPr>
          <p:cNvPr id="572420" name="Picture 3"/>
          <p:cNvPicPr>
            <a:picLocks noChangeAspect="1" noChangeArrowheads="1"/>
          </p:cNvPicPr>
          <p:nvPr/>
        </p:nvPicPr>
        <p:blipFill>
          <a:blip r:embed="rId4"/>
          <a:srcRect/>
          <a:stretch>
            <a:fillRect/>
          </a:stretch>
        </p:blipFill>
        <p:spPr bwMode="auto">
          <a:xfrm rot="-2086281">
            <a:off x="6300788" y="2720975"/>
            <a:ext cx="1138237" cy="1054100"/>
          </a:xfrm>
          <a:prstGeom prst="rect">
            <a:avLst/>
          </a:prstGeom>
          <a:noFill/>
          <a:ln w="9525">
            <a:noFill/>
            <a:miter lim="800000"/>
            <a:headEnd/>
            <a:tailEnd/>
          </a:ln>
        </p:spPr>
      </p:pic>
      <p:sp>
        <p:nvSpPr>
          <p:cNvPr id="12" name="灯片编号占位符 3"/>
          <p:cNvSpPr>
            <a:spLocks noGrp="1"/>
          </p:cNvSpPr>
          <p:nvPr>
            <p:ph type="sldNum" sz="quarter" idx="10"/>
          </p:nvPr>
        </p:nvSpPr>
        <p:spPr/>
        <p:txBody>
          <a:bodyPr/>
          <a:lstStyle/>
          <a:p>
            <a:pPr>
              <a:defRPr/>
            </a:pPr>
            <a:fld id="{0E814374-0531-4203-B4A4-12489164ADC3}" type="slidenum">
              <a:rPr lang="zh-CN" altLang="en-US" smtClean="0"/>
              <a:t>79</a:t>
            </a:fld>
            <a:endParaRPr lang="zh-CN" altLang="en-US"/>
          </a:p>
        </p:txBody>
      </p:sp>
      <p:sp>
        <p:nvSpPr>
          <p:cNvPr id="57242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21"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2"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3"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27"/>
          <p:cNvGrpSpPr/>
          <p:nvPr/>
        </p:nvGrpSpPr>
        <p:grpSpPr bwMode="auto">
          <a:xfrm>
            <a:off x="857250" y="1556792"/>
            <a:ext cx="7215188" cy="4014787"/>
            <a:chOff x="152400" y="0"/>
            <a:chExt cx="8991600" cy="5492442"/>
          </a:xfrm>
        </p:grpSpPr>
        <p:pic>
          <p:nvPicPr>
            <p:cNvPr id="21532" name="Picture 3" descr="NA01441_"/>
            <p:cNvPicPr preferRelativeResize="0">
              <a:picLocks noChangeArrowheads="1"/>
            </p:cNvPicPr>
            <p:nvPr/>
          </p:nvPicPr>
          <p:blipFill>
            <a:blip r:embed="rId3"/>
            <a:srcRect/>
            <a:stretch>
              <a:fillRect/>
            </a:stretch>
          </p:blipFill>
          <p:spPr bwMode="auto">
            <a:xfrm>
              <a:off x="1295400" y="1981200"/>
              <a:ext cx="6705600" cy="3048000"/>
            </a:xfrm>
            <a:prstGeom prst="rect">
              <a:avLst/>
            </a:prstGeom>
            <a:noFill/>
            <a:ln w="9525">
              <a:noFill/>
              <a:miter lim="800000"/>
              <a:headEnd/>
              <a:tailEnd/>
            </a:ln>
          </p:spPr>
        </p:pic>
        <p:sp>
          <p:nvSpPr>
            <p:cNvPr id="21533" name="Text Box 5"/>
            <p:cNvSpPr txBox="1">
              <a:spLocks noChangeArrowheads="1"/>
            </p:cNvSpPr>
            <p:nvPr/>
          </p:nvSpPr>
          <p:spPr bwMode="auto">
            <a:xfrm>
              <a:off x="3505202" y="5029200"/>
              <a:ext cx="2590800" cy="463242"/>
            </a:xfrm>
            <a:prstGeom prst="rect">
              <a:avLst/>
            </a:prstGeom>
            <a:solidFill>
              <a:srgbClr val="33CC33"/>
            </a:solidFill>
            <a:ln w="9525">
              <a:solidFill>
                <a:srgbClr val="00FF00"/>
              </a:solidFill>
              <a:miter lim="800000"/>
            </a:ln>
          </p:spPr>
          <p:txBody>
            <a:bodyPr anchor="ctr">
              <a:spAutoFit/>
            </a:bodyPr>
            <a:lstStyle/>
            <a:p>
              <a:pPr algn="ctr">
                <a:spcBef>
                  <a:spcPct val="50000"/>
                </a:spcBef>
              </a:pPr>
              <a:r>
                <a:rPr kumimoji="1" lang="en-US" altLang="zh-CN" sz="1600" b="1" dirty="0">
                  <a:solidFill>
                    <a:schemeClr val="bg1"/>
                  </a:solidFill>
                  <a:latin typeface="微软雅黑" pitchFamily="34" charset="-122"/>
                  <a:ea typeface="微软雅黑" pitchFamily="34" charset="-122"/>
                  <a:cs typeface="微软雅黑" pitchFamily="34" charset="-122"/>
                </a:rPr>
                <a:t>5S</a:t>
              </a:r>
              <a:r>
                <a:rPr kumimoji="1" lang="zh-CN" altLang="en-US" sz="1600" b="1" dirty="0">
                  <a:solidFill>
                    <a:schemeClr val="bg1"/>
                  </a:solidFill>
                  <a:latin typeface="微软雅黑" pitchFamily="34" charset="-122"/>
                  <a:ea typeface="微软雅黑" pitchFamily="34" charset="-122"/>
                  <a:cs typeface="微软雅黑" pitchFamily="34" charset="-122"/>
                </a:rPr>
                <a:t>现场管理</a:t>
              </a:r>
            </a:p>
          </p:txBody>
        </p:sp>
        <p:sp>
          <p:nvSpPr>
            <p:cNvPr id="21534" name="Text Box 6"/>
            <p:cNvSpPr txBox="1">
              <a:spLocks noChangeArrowheads="1"/>
            </p:cNvSpPr>
            <p:nvPr/>
          </p:nvSpPr>
          <p:spPr bwMode="auto">
            <a:xfrm>
              <a:off x="4554107" y="3276601"/>
              <a:ext cx="475098" cy="1528739"/>
            </a:xfrm>
            <a:prstGeom prst="rect">
              <a:avLst/>
            </a:prstGeom>
            <a:noFill/>
            <a:ln w="9525">
              <a:no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企业管理</a:t>
              </a:r>
            </a:p>
          </p:txBody>
        </p:sp>
        <p:sp>
          <p:nvSpPr>
            <p:cNvPr id="21535" name="Text Box 7"/>
            <p:cNvSpPr txBox="1">
              <a:spLocks noChangeArrowheads="1"/>
            </p:cNvSpPr>
            <p:nvPr/>
          </p:nvSpPr>
          <p:spPr bwMode="auto">
            <a:xfrm rot="-2400000">
              <a:off x="304800" y="2339467"/>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优质环境</a:t>
              </a:r>
            </a:p>
          </p:txBody>
        </p:sp>
        <p:sp>
          <p:nvSpPr>
            <p:cNvPr id="21536" name="Text Box 8"/>
            <p:cNvSpPr txBox="1">
              <a:spLocks noChangeArrowheads="1"/>
            </p:cNvSpPr>
            <p:nvPr/>
          </p:nvSpPr>
          <p:spPr bwMode="auto">
            <a:xfrm rot="-2400000">
              <a:off x="1447801" y="2187067"/>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优质产品</a:t>
              </a:r>
            </a:p>
          </p:txBody>
        </p:sp>
        <p:sp>
          <p:nvSpPr>
            <p:cNvPr id="21537" name="Text Box 9"/>
            <p:cNvSpPr txBox="1">
              <a:spLocks noChangeArrowheads="1"/>
            </p:cNvSpPr>
            <p:nvPr/>
          </p:nvSpPr>
          <p:spPr bwMode="auto">
            <a:xfrm rot="-2400000">
              <a:off x="2743200" y="1425066"/>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优秀员工</a:t>
              </a:r>
            </a:p>
          </p:txBody>
        </p:sp>
        <p:sp>
          <p:nvSpPr>
            <p:cNvPr id="21538" name="Text Box 10"/>
            <p:cNvSpPr txBox="1">
              <a:spLocks noChangeArrowheads="1"/>
            </p:cNvSpPr>
            <p:nvPr/>
          </p:nvSpPr>
          <p:spPr bwMode="auto">
            <a:xfrm rot="1800000">
              <a:off x="5029200" y="1120267"/>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安全生产</a:t>
              </a:r>
            </a:p>
          </p:txBody>
        </p:sp>
        <p:sp>
          <p:nvSpPr>
            <p:cNvPr id="21539" name="Text Box 11"/>
            <p:cNvSpPr txBox="1">
              <a:spLocks noChangeArrowheads="1"/>
            </p:cNvSpPr>
            <p:nvPr/>
          </p:nvSpPr>
          <p:spPr bwMode="auto">
            <a:xfrm rot="1800000">
              <a:off x="6705600" y="2120391"/>
              <a:ext cx="13716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高效率</a:t>
              </a:r>
            </a:p>
          </p:txBody>
        </p:sp>
        <p:sp>
          <p:nvSpPr>
            <p:cNvPr id="21540" name="Text Box 12"/>
            <p:cNvSpPr txBox="1">
              <a:spLocks noChangeArrowheads="1"/>
            </p:cNvSpPr>
            <p:nvPr/>
          </p:nvSpPr>
          <p:spPr bwMode="auto">
            <a:xfrm rot="1800000">
              <a:off x="7467600" y="3101466"/>
              <a:ext cx="13716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低成本</a:t>
              </a:r>
            </a:p>
          </p:txBody>
        </p:sp>
        <p:sp>
          <p:nvSpPr>
            <p:cNvPr id="21541" name="Text Box 13"/>
            <p:cNvSpPr txBox="1">
              <a:spLocks noChangeArrowheads="1"/>
            </p:cNvSpPr>
            <p:nvPr/>
          </p:nvSpPr>
          <p:spPr bwMode="auto">
            <a:xfrm rot="1800000">
              <a:off x="7543800" y="2196592"/>
              <a:ext cx="13716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纳期短</a:t>
              </a:r>
            </a:p>
          </p:txBody>
        </p:sp>
        <p:sp>
          <p:nvSpPr>
            <p:cNvPr id="21542" name="Text Box 14"/>
            <p:cNvSpPr txBox="1">
              <a:spLocks noChangeArrowheads="1"/>
            </p:cNvSpPr>
            <p:nvPr/>
          </p:nvSpPr>
          <p:spPr bwMode="auto">
            <a:xfrm rot="1800000">
              <a:off x="6019800" y="1196467"/>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消除浪费</a:t>
              </a:r>
            </a:p>
          </p:txBody>
        </p:sp>
        <p:sp>
          <p:nvSpPr>
            <p:cNvPr id="21543" name="Text Box 15"/>
            <p:cNvSpPr txBox="1">
              <a:spLocks noChangeArrowheads="1"/>
            </p:cNvSpPr>
            <p:nvPr/>
          </p:nvSpPr>
          <p:spPr bwMode="auto">
            <a:xfrm rot="-2400000">
              <a:off x="1731964" y="1312354"/>
              <a:ext cx="1863725"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核心竞争力</a:t>
              </a:r>
            </a:p>
          </p:txBody>
        </p:sp>
        <p:sp>
          <p:nvSpPr>
            <p:cNvPr id="21544" name="Text Box 16"/>
            <p:cNvSpPr txBox="1">
              <a:spLocks noChangeArrowheads="1"/>
            </p:cNvSpPr>
            <p:nvPr/>
          </p:nvSpPr>
          <p:spPr bwMode="auto">
            <a:xfrm>
              <a:off x="4554108" y="381000"/>
              <a:ext cx="475098" cy="1524000"/>
            </a:xfrm>
            <a:prstGeom prst="rect">
              <a:avLst/>
            </a:prstGeom>
            <a:solidFill>
              <a:srgbClr val="33CC33"/>
            </a:solidFill>
            <a:ln w="9525">
              <a:solidFill>
                <a:srgbClr val="00FF00"/>
              </a:solidFill>
              <a:miter lim="800000"/>
            </a:ln>
          </p:spPr>
          <p:txBody>
            <a:bodyPr anchor="ctr">
              <a:spAutoFit/>
            </a:bodyPr>
            <a:lstStyle/>
            <a:p>
              <a:pP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强执行力</a:t>
              </a:r>
            </a:p>
          </p:txBody>
        </p:sp>
        <p:sp>
          <p:nvSpPr>
            <p:cNvPr id="21545" name="AutoShape 17"/>
            <p:cNvSpPr>
              <a:spLocks noChangeArrowheads="1"/>
            </p:cNvSpPr>
            <p:nvPr/>
          </p:nvSpPr>
          <p:spPr bwMode="auto">
            <a:xfrm>
              <a:off x="152400" y="609600"/>
              <a:ext cx="1447800" cy="990600"/>
            </a:xfrm>
            <a:prstGeom prst="cloudCallout">
              <a:avLst>
                <a:gd name="adj1" fmla="val 44847"/>
                <a:gd name="adj2" fmla="val 66667"/>
              </a:avLst>
            </a:prstGeom>
            <a:solidFill>
              <a:schemeClr val="accent1"/>
            </a:solidFill>
            <a:ln w="9525">
              <a:solidFill>
                <a:schemeClr val="tx1"/>
              </a:solidFill>
              <a:miter lim="800000"/>
            </a:ln>
          </p:spPr>
          <p:txBody>
            <a:bodyPr anchor="ctr"/>
            <a:lstStyle/>
            <a:p>
              <a:pPr algn="ctr"/>
              <a:r>
                <a:rPr kumimoji="1" lang="zh-CN" altLang="en-US" sz="1400" b="1">
                  <a:solidFill>
                    <a:schemeClr val="bg1"/>
                  </a:solidFill>
                  <a:latin typeface="微软雅黑" pitchFamily="34" charset="-122"/>
                  <a:ea typeface="微软雅黑" pitchFamily="34" charset="-122"/>
                  <a:cs typeface="微软雅黑" pitchFamily="34" charset="-122"/>
                </a:rPr>
                <a:t>客户满意</a:t>
              </a:r>
            </a:p>
          </p:txBody>
        </p:sp>
        <p:sp>
          <p:nvSpPr>
            <p:cNvPr id="21546" name="AutoShape 18"/>
            <p:cNvSpPr>
              <a:spLocks noChangeArrowheads="1"/>
            </p:cNvSpPr>
            <p:nvPr/>
          </p:nvSpPr>
          <p:spPr bwMode="auto">
            <a:xfrm>
              <a:off x="2057400" y="0"/>
              <a:ext cx="1676400" cy="990600"/>
            </a:xfrm>
            <a:prstGeom prst="cloudCallout">
              <a:avLst>
                <a:gd name="adj1" fmla="val 71685"/>
                <a:gd name="adj2" fmla="val 24519"/>
              </a:avLst>
            </a:prstGeom>
            <a:solidFill>
              <a:schemeClr val="accent1"/>
            </a:solidFill>
            <a:ln w="9525">
              <a:solidFill>
                <a:schemeClr val="tx1"/>
              </a:solidFill>
              <a:miter lim="800000"/>
            </a:ln>
          </p:spPr>
          <p:txBody>
            <a:bodyPr anchor="ctr"/>
            <a:lstStyle/>
            <a:p>
              <a:pPr algn="ctr"/>
              <a:r>
                <a:rPr kumimoji="1" lang="zh-CN" altLang="en-US" sz="1400" b="1">
                  <a:solidFill>
                    <a:schemeClr val="bg1"/>
                  </a:solidFill>
                  <a:latin typeface="微软雅黑" pitchFamily="34" charset="-122"/>
                  <a:ea typeface="微软雅黑" pitchFamily="34" charset="-122"/>
                  <a:cs typeface="微软雅黑" pitchFamily="34" charset="-122"/>
                </a:rPr>
                <a:t>投资者满意</a:t>
              </a:r>
            </a:p>
          </p:txBody>
        </p:sp>
        <p:sp>
          <p:nvSpPr>
            <p:cNvPr id="21547" name="AutoShape 19"/>
            <p:cNvSpPr>
              <a:spLocks noChangeArrowheads="1"/>
            </p:cNvSpPr>
            <p:nvPr/>
          </p:nvSpPr>
          <p:spPr bwMode="auto">
            <a:xfrm>
              <a:off x="5638800" y="0"/>
              <a:ext cx="1447800" cy="990600"/>
            </a:xfrm>
            <a:prstGeom prst="cloudCallout">
              <a:avLst>
                <a:gd name="adj1" fmla="val -80481"/>
                <a:gd name="adj2" fmla="val 13782"/>
              </a:avLst>
            </a:prstGeom>
            <a:solidFill>
              <a:schemeClr val="accent1"/>
            </a:solidFill>
            <a:ln w="9525">
              <a:solidFill>
                <a:schemeClr val="tx1"/>
              </a:solidFill>
              <a:miter lim="800000"/>
            </a:ln>
          </p:spPr>
          <p:txBody>
            <a:bodyPr anchor="ctr"/>
            <a:lstStyle/>
            <a:p>
              <a:pPr algn="ctr"/>
              <a:r>
                <a:rPr kumimoji="1" lang="zh-CN" altLang="en-US" sz="1400" b="1">
                  <a:solidFill>
                    <a:schemeClr val="bg1"/>
                  </a:solidFill>
                  <a:latin typeface="微软雅黑" pitchFamily="34" charset="-122"/>
                  <a:ea typeface="微软雅黑" pitchFamily="34" charset="-122"/>
                  <a:cs typeface="微软雅黑" pitchFamily="34" charset="-122"/>
                </a:rPr>
                <a:t>员工满意</a:t>
              </a:r>
            </a:p>
          </p:txBody>
        </p:sp>
        <p:sp>
          <p:nvSpPr>
            <p:cNvPr id="21548" name="AutoShape 20"/>
            <p:cNvSpPr>
              <a:spLocks noChangeArrowheads="1"/>
            </p:cNvSpPr>
            <p:nvPr/>
          </p:nvSpPr>
          <p:spPr bwMode="auto">
            <a:xfrm>
              <a:off x="7696200" y="381000"/>
              <a:ext cx="1447800" cy="990600"/>
            </a:xfrm>
            <a:prstGeom prst="cloudCallout">
              <a:avLst>
                <a:gd name="adj1" fmla="val -16556"/>
                <a:gd name="adj2" fmla="val 93431"/>
              </a:avLst>
            </a:prstGeom>
            <a:solidFill>
              <a:schemeClr val="accent1"/>
            </a:solidFill>
            <a:ln w="9525">
              <a:solidFill>
                <a:schemeClr val="tx1"/>
              </a:solidFill>
              <a:miter lim="800000"/>
            </a:ln>
          </p:spPr>
          <p:txBody>
            <a:bodyPr anchor="ctr"/>
            <a:lstStyle/>
            <a:p>
              <a:pPr algn="ctr"/>
              <a:r>
                <a:rPr kumimoji="1" lang="zh-CN" altLang="en-US" sz="1400" b="1">
                  <a:solidFill>
                    <a:schemeClr val="bg1"/>
                  </a:solidFill>
                  <a:latin typeface="微软雅黑" pitchFamily="34" charset="-122"/>
                  <a:ea typeface="微软雅黑" pitchFamily="34" charset="-122"/>
                  <a:cs typeface="微软雅黑" pitchFamily="34" charset="-122"/>
                </a:rPr>
                <a:t>社会满意</a:t>
              </a:r>
            </a:p>
          </p:txBody>
        </p:sp>
        <p:sp>
          <p:nvSpPr>
            <p:cNvPr id="21549" name="Text Box 21"/>
            <p:cNvSpPr txBox="1">
              <a:spLocks noChangeArrowheads="1"/>
            </p:cNvSpPr>
            <p:nvPr/>
          </p:nvSpPr>
          <p:spPr bwMode="auto">
            <a:xfrm rot="-2400000">
              <a:off x="1600201" y="3491991"/>
              <a:ext cx="16764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ISO9000</a:t>
              </a:r>
            </a:p>
          </p:txBody>
        </p:sp>
        <p:sp>
          <p:nvSpPr>
            <p:cNvPr id="21550" name="Text Box 22"/>
            <p:cNvSpPr txBox="1">
              <a:spLocks noChangeArrowheads="1"/>
            </p:cNvSpPr>
            <p:nvPr/>
          </p:nvSpPr>
          <p:spPr bwMode="auto">
            <a:xfrm rot="-2400000">
              <a:off x="3124200" y="2958593"/>
              <a:ext cx="1295401"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TPM</a:t>
              </a:r>
            </a:p>
          </p:txBody>
        </p:sp>
        <p:sp>
          <p:nvSpPr>
            <p:cNvPr id="21551" name="Text Box 23"/>
            <p:cNvSpPr txBox="1">
              <a:spLocks noChangeArrowheads="1"/>
            </p:cNvSpPr>
            <p:nvPr/>
          </p:nvSpPr>
          <p:spPr bwMode="auto">
            <a:xfrm rot="1800000">
              <a:off x="5059364" y="2690304"/>
              <a:ext cx="1219201"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ERP</a:t>
              </a:r>
            </a:p>
          </p:txBody>
        </p:sp>
        <p:sp>
          <p:nvSpPr>
            <p:cNvPr id="21552" name="Text Box 24"/>
            <p:cNvSpPr txBox="1">
              <a:spLocks noChangeArrowheads="1"/>
            </p:cNvSpPr>
            <p:nvPr/>
          </p:nvSpPr>
          <p:spPr bwMode="auto">
            <a:xfrm rot="1800000">
              <a:off x="6858001" y="4330191"/>
              <a:ext cx="13716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zh-CN" altLang="en-US" sz="1400" b="1">
                  <a:solidFill>
                    <a:schemeClr val="bg1"/>
                  </a:solidFill>
                  <a:latin typeface="微软雅黑" pitchFamily="34" charset="-122"/>
                  <a:ea typeface="微软雅黑" pitchFamily="34" charset="-122"/>
                  <a:cs typeface="微软雅黑" pitchFamily="34" charset="-122"/>
                </a:rPr>
                <a:t>高效率</a:t>
              </a:r>
            </a:p>
          </p:txBody>
        </p:sp>
        <p:sp>
          <p:nvSpPr>
            <p:cNvPr id="21553" name="Text Box 25"/>
            <p:cNvSpPr txBox="1">
              <a:spLocks noChangeArrowheads="1"/>
            </p:cNvSpPr>
            <p:nvPr/>
          </p:nvSpPr>
          <p:spPr bwMode="auto">
            <a:xfrm rot="1800000">
              <a:off x="6526213" y="3501517"/>
              <a:ext cx="1295401"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TQM</a:t>
              </a:r>
            </a:p>
          </p:txBody>
        </p:sp>
        <p:sp>
          <p:nvSpPr>
            <p:cNvPr id="21554" name="Text Box 26"/>
            <p:cNvSpPr txBox="1">
              <a:spLocks noChangeArrowheads="1"/>
            </p:cNvSpPr>
            <p:nvPr/>
          </p:nvSpPr>
          <p:spPr bwMode="auto">
            <a:xfrm rot="-2400000">
              <a:off x="3352799" y="2196592"/>
              <a:ext cx="9906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JIT</a:t>
              </a:r>
            </a:p>
          </p:txBody>
        </p:sp>
        <p:sp>
          <p:nvSpPr>
            <p:cNvPr id="21555" name="Text Box 27"/>
            <p:cNvSpPr txBox="1">
              <a:spLocks noChangeArrowheads="1"/>
            </p:cNvSpPr>
            <p:nvPr/>
          </p:nvSpPr>
          <p:spPr bwMode="auto">
            <a:xfrm rot="1800000">
              <a:off x="5562600" y="2196592"/>
              <a:ext cx="838200" cy="493143"/>
            </a:xfrm>
            <a:prstGeom prst="rect">
              <a:avLst/>
            </a:prstGeom>
            <a:solidFill>
              <a:srgbClr val="33CC33"/>
            </a:solidFill>
            <a:ln w="9525">
              <a:solidFill>
                <a:srgbClr val="33CC33"/>
              </a:solidFill>
              <a:miter lim="800000"/>
            </a:ln>
          </p:spPr>
          <p:txBody>
            <a:bodyPr anchor="ctr">
              <a:spAutoFit/>
            </a:bodyPr>
            <a:lstStyle/>
            <a:p>
              <a:pPr algn="ctr">
                <a:spcBef>
                  <a:spcPct val="50000"/>
                </a:spcBef>
              </a:pPr>
              <a:r>
                <a:rPr kumimoji="1" lang="en-US" altLang="zh-CN" sz="1400" b="1">
                  <a:solidFill>
                    <a:schemeClr val="bg1"/>
                  </a:solidFill>
                  <a:latin typeface="微软雅黑" pitchFamily="34" charset="-122"/>
                  <a:ea typeface="微软雅黑" pitchFamily="34" charset="-122"/>
                  <a:cs typeface="微软雅黑" pitchFamily="34" charset="-122"/>
                </a:rPr>
                <a:t>IE</a:t>
              </a:r>
            </a:p>
          </p:txBody>
        </p:sp>
      </p:grpSp>
      <p:sp>
        <p:nvSpPr>
          <p:cNvPr id="21506" name="矩形 28"/>
          <p:cNvSpPr>
            <a:spLocks noChangeArrowheads="1"/>
          </p:cNvSpPr>
          <p:nvPr/>
        </p:nvSpPr>
        <p:spPr bwMode="auto">
          <a:xfrm>
            <a:off x="500063" y="5704929"/>
            <a:ext cx="8286750" cy="708025"/>
          </a:xfrm>
          <a:prstGeom prst="rect">
            <a:avLst/>
          </a:prstGeom>
          <a:noFill/>
          <a:ln w="9525">
            <a:noFill/>
            <a:miter lim="800000"/>
          </a:ln>
        </p:spPr>
        <p:txBody>
          <a:bodyPr>
            <a:spAutoFit/>
          </a:bodyPr>
          <a:lstStyle/>
          <a:p>
            <a:r>
              <a:rPr kumimoji="1" lang="en-US" altLang="zh-CN" sz="2000" b="1" dirty="0">
                <a:solidFill>
                  <a:srgbClr val="0000FF"/>
                </a:solidFill>
                <a:latin typeface="Tahoma" pitchFamily="34" charset="0"/>
              </a:rPr>
              <a:t> </a:t>
            </a:r>
            <a:r>
              <a:rPr kumimoji="1" lang="zh-CN" altLang="en-US" sz="2000" b="1" dirty="0">
                <a:solidFill>
                  <a:srgbClr val="FF0000"/>
                </a:solidFill>
                <a:latin typeface="隶书"/>
                <a:ea typeface="隶书"/>
                <a:cs typeface="隶书"/>
              </a:rPr>
              <a:t>优秀的企业是管理出来的，而</a:t>
            </a:r>
            <a:r>
              <a:rPr kumimoji="1" lang="en-US" altLang="zh-CN" sz="2000" b="1" dirty="0">
                <a:solidFill>
                  <a:srgbClr val="FF0000"/>
                </a:solidFill>
                <a:latin typeface="隶书"/>
                <a:ea typeface="隶书"/>
                <a:cs typeface="隶书"/>
              </a:rPr>
              <a:t>5S</a:t>
            </a:r>
            <a:r>
              <a:rPr kumimoji="1" lang="zh-CN" altLang="en-US" sz="2000" b="1" dirty="0">
                <a:solidFill>
                  <a:srgbClr val="FF0000"/>
                </a:solidFill>
                <a:latin typeface="隶书"/>
                <a:ea typeface="隶书"/>
                <a:cs typeface="隶书"/>
              </a:rPr>
              <a:t>是企业管理的基础，它不断地为企业的成长输入养分，让企业之树长青。</a:t>
            </a:r>
            <a:endParaRPr lang="zh-CN" altLang="en-US" sz="2000" dirty="0">
              <a:latin typeface="Calibri" pitchFamily="34" charset="0"/>
            </a:endParaRPr>
          </a:p>
        </p:txBody>
      </p:sp>
      <p:sp>
        <p:nvSpPr>
          <p:cNvPr id="2151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38"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8</a:t>
            </a:fld>
            <a:endParaRPr lang="zh-CN" altLang="en-US" dirty="0"/>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1" name="Rectangle 2"/>
          <p:cNvSpPr>
            <a:spLocks noChangeArrowheads="1"/>
          </p:cNvSpPr>
          <p:nvPr/>
        </p:nvSpPr>
        <p:spPr bwMode="auto">
          <a:xfrm>
            <a:off x="428625" y="1785938"/>
            <a:ext cx="8289925" cy="369887"/>
          </a:xfrm>
          <a:prstGeom prst="rect">
            <a:avLst/>
          </a:prstGeom>
          <a:noFill/>
          <a:ln w="9525">
            <a:noFill/>
            <a:miter lim="800000"/>
          </a:ln>
        </p:spPr>
        <p:txBody>
          <a:bodyPr>
            <a:spAutoFit/>
          </a:bodyPr>
          <a:lstStyle/>
          <a:p>
            <a:pPr>
              <a:spcBef>
                <a:spcPct val="50000"/>
              </a:spcBef>
            </a:pPr>
            <a:r>
              <a:rPr lang="zh-CN" altLang="en-US">
                <a:solidFill>
                  <a:srgbClr val="000099"/>
                </a:solidFill>
                <a:latin typeface="微软雅黑" pitchFamily="34" charset="-122"/>
                <a:ea typeface="微软雅黑" pitchFamily="34" charset="-122"/>
                <a:cs typeface="微软雅黑" pitchFamily="34" charset="-122"/>
              </a:rPr>
              <a:t>（四）梳理受限空间作业安全管理流程</a:t>
            </a:r>
          </a:p>
        </p:txBody>
      </p:sp>
      <p:sp>
        <p:nvSpPr>
          <p:cNvPr id="573442" name="Rectangle 5"/>
          <p:cNvSpPr>
            <a:spLocks noChangeArrowheads="1"/>
          </p:cNvSpPr>
          <p:nvPr/>
        </p:nvSpPr>
        <p:spPr bwMode="auto">
          <a:xfrm>
            <a:off x="539750" y="2133600"/>
            <a:ext cx="7729538" cy="4154488"/>
          </a:xfrm>
          <a:prstGeom prst="rect">
            <a:avLst/>
          </a:prstGeom>
          <a:noFill/>
          <a:ln w="9525">
            <a:noFill/>
            <a:miter lim="800000"/>
          </a:ln>
        </p:spPr>
        <p:txBody>
          <a:bodyPr>
            <a:spAutoFit/>
          </a:bodyPr>
          <a:lstStyle/>
          <a:p>
            <a:pPr>
              <a:lnSpc>
                <a:spcPct val="150000"/>
              </a:lnSpc>
              <a:buClr>
                <a:srgbClr val="0070C0"/>
              </a:buClr>
            </a:pPr>
            <a:r>
              <a:rPr lang="zh-CN" altLang="en-US" sz="1600">
                <a:latin typeface="微软雅黑" pitchFamily="34" charset="-122"/>
                <a:ea typeface="微软雅黑" pitchFamily="34" charset="-122"/>
                <a:cs typeface="微软雅黑" pitchFamily="34" charset="-122"/>
              </a:rPr>
              <a:t>按照集团</a:t>
            </a:r>
            <a:r>
              <a:rPr lang="en-US" altLang="zh-CN" sz="1600">
                <a:latin typeface="微软雅黑" pitchFamily="34" charset="-122"/>
                <a:ea typeface="微软雅黑" pitchFamily="34" charset="-122"/>
                <a:cs typeface="微软雅黑" pitchFamily="34" charset="-122"/>
              </a:rPr>
              <a:t>《</a:t>
            </a:r>
            <a:r>
              <a:rPr lang="zh-CN" altLang="en-US" sz="1600">
                <a:latin typeface="微软雅黑" pitchFamily="34" charset="-122"/>
                <a:ea typeface="微软雅黑" pitchFamily="34" charset="-122"/>
                <a:cs typeface="微软雅黑" pitchFamily="34" charset="-122"/>
              </a:rPr>
              <a:t>受限空间作业安全许可标准</a:t>
            </a:r>
            <a:r>
              <a:rPr lang="en-US" altLang="zh-CN" sz="1600">
                <a:latin typeface="微软雅黑" pitchFamily="34" charset="-122"/>
                <a:ea typeface="微软雅黑" pitchFamily="34" charset="-122"/>
                <a:cs typeface="微软雅黑" pitchFamily="34" charset="-122"/>
              </a:rPr>
              <a:t>》</a:t>
            </a:r>
            <a:r>
              <a:rPr lang="zh-CN" altLang="en-US" sz="1600">
                <a:latin typeface="微软雅黑" pitchFamily="34" charset="-122"/>
                <a:ea typeface="微软雅黑" pitchFamily="34" charset="-122"/>
                <a:cs typeface="微软雅黑" pitchFamily="34" charset="-122"/>
              </a:rPr>
              <a:t>梳理现有制度和流程</a:t>
            </a:r>
            <a:endParaRPr lang="en-US" altLang="zh-CN" sz="1600">
              <a:latin typeface="微软雅黑" pitchFamily="34" charset="-122"/>
              <a:ea typeface="微软雅黑" pitchFamily="34" charset="-122"/>
              <a:cs typeface="微软雅黑" pitchFamily="34" charset="-122"/>
            </a:endParaRPr>
          </a:p>
          <a:p>
            <a:pPr>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作业前</a:t>
            </a:r>
            <a:endParaRPr lang="en-US" altLang="zh-CN" sz="16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作业前认真进行作业安全性分析</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根据分析结果，确定控制措施，组织培训，实施隔断（隔离）、清洗、置换通风</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作业前严格进行取样分析</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实行作业许可制度，编制应急预案，强化审批和现场验证</a:t>
            </a:r>
            <a:endParaRPr lang="en-US" altLang="zh-CN" sz="1400">
              <a:latin typeface="微软雅黑" pitchFamily="34" charset="-122"/>
              <a:ea typeface="微软雅黑" pitchFamily="34" charset="-122"/>
              <a:cs typeface="微软雅黑" pitchFamily="34" charset="-122"/>
            </a:endParaRPr>
          </a:p>
          <a:p>
            <a:pPr>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作业中</a:t>
            </a:r>
            <a:endParaRPr lang="en-US" altLang="zh-CN" sz="16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安排专人进行作业安全监护</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必要时采取个体防护措施</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作业中随时检测监控气体变化情况</a:t>
            </a:r>
            <a:endParaRPr lang="en-US" altLang="zh-CN" sz="1400">
              <a:latin typeface="微软雅黑" pitchFamily="34" charset="-122"/>
              <a:ea typeface="微软雅黑" pitchFamily="34" charset="-122"/>
              <a:cs typeface="微软雅黑" pitchFamily="34" charset="-122"/>
            </a:endParaRPr>
          </a:p>
          <a:p>
            <a:pPr marL="800100" lvl="1" indent="-342900">
              <a:lnSpc>
                <a:spcPct val="130000"/>
              </a:lnSpc>
              <a:spcBef>
                <a:spcPct val="20000"/>
              </a:spcBef>
              <a:buClr>
                <a:srgbClr val="C00000"/>
              </a:buClr>
              <a:buFont typeface="Wingdings" charset="2"/>
              <a:buChar char="n"/>
            </a:pPr>
            <a:r>
              <a:rPr lang="zh-CN" altLang="en-US" sz="1400">
                <a:latin typeface="微软雅黑" pitchFamily="34" charset="-122"/>
                <a:ea typeface="微软雅黑" pitchFamily="34" charset="-122"/>
                <a:cs typeface="微软雅黑" pitchFamily="34" charset="-122"/>
              </a:rPr>
              <a:t>做好应急准备</a:t>
            </a:r>
            <a:endParaRPr lang="en-US" altLang="zh-CN" sz="1400">
              <a:latin typeface="微软雅黑" pitchFamily="34" charset="-122"/>
              <a:ea typeface="微软雅黑" pitchFamily="34" charset="-122"/>
              <a:cs typeface="微软雅黑" pitchFamily="34" charset="-122"/>
            </a:endParaRPr>
          </a:p>
          <a:p>
            <a:pPr>
              <a:lnSpc>
                <a:spcPct val="150000"/>
              </a:lnSpc>
              <a:buClr>
                <a:srgbClr val="0070C0"/>
              </a:buClr>
              <a:buFont typeface="Wingdings" charset="2"/>
              <a:buChar char="n"/>
            </a:pPr>
            <a:r>
              <a:rPr lang="zh-CN" altLang="en-US" sz="1600">
                <a:latin typeface="微软雅黑" pitchFamily="34" charset="-122"/>
                <a:ea typeface="微软雅黑" pitchFamily="34" charset="-122"/>
                <a:cs typeface="微软雅黑" pitchFamily="34" charset="-122"/>
              </a:rPr>
              <a:t>作业结束前应组织现场验收</a:t>
            </a:r>
          </a:p>
        </p:txBody>
      </p:sp>
      <p:pic>
        <p:nvPicPr>
          <p:cNvPr id="8" name="Picture 7" descr="confined2"/>
          <p:cNvPicPr>
            <a:picLocks noChangeAspect="1" noChangeArrowheads="1"/>
          </p:cNvPicPr>
          <p:nvPr/>
        </p:nvPicPr>
        <p:blipFill>
          <a:blip r:embed="rId3"/>
          <a:srcRect/>
          <a:stretch>
            <a:fillRect/>
          </a:stretch>
        </p:blipFill>
        <p:spPr bwMode="auto">
          <a:xfrm>
            <a:off x="6444208" y="4032447"/>
            <a:ext cx="2533390" cy="2825554"/>
          </a:xfrm>
          <a:prstGeom prst="roundRect">
            <a:avLst>
              <a:gd name="adj" fmla="val 8594"/>
            </a:avLst>
          </a:prstGeom>
          <a:solidFill>
            <a:srgbClr val="FFFFFF">
              <a:shade val="85000"/>
            </a:srgbClr>
          </a:solidFill>
          <a:ln>
            <a:noFill/>
          </a:ln>
          <a:effectLst/>
        </p:spPr>
      </p:pic>
      <p:sp>
        <p:nvSpPr>
          <p:cNvPr id="57344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18"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19"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SC05016"/>
          <p:cNvPicPr>
            <a:picLocks noChangeAspect="1" noChangeArrowheads="1"/>
          </p:cNvPicPr>
          <p:nvPr/>
        </p:nvPicPr>
        <p:blipFill>
          <a:blip r:embed="rId3" cstate="email"/>
          <a:srcRect/>
          <a:stretch>
            <a:fillRect/>
          </a:stretch>
        </p:blipFill>
        <p:spPr bwMode="auto">
          <a:xfrm>
            <a:off x="4286248" y="4786370"/>
            <a:ext cx="2413022" cy="2000216"/>
          </a:xfrm>
          <a:prstGeom prst="roundRect">
            <a:avLst>
              <a:gd name="adj" fmla="val 8594"/>
            </a:avLst>
          </a:prstGeom>
          <a:solidFill>
            <a:srgbClr val="FFFFFF">
              <a:shade val="85000"/>
            </a:srgbClr>
          </a:solidFill>
          <a:ln>
            <a:noFill/>
          </a:ln>
          <a:effectLst/>
        </p:spPr>
      </p:pic>
      <p:sp>
        <p:nvSpPr>
          <p:cNvPr id="574466" name="Rectangle 2"/>
          <p:cNvSpPr>
            <a:spLocks noChangeArrowheads="1"/>
          </p:cNvSpPr>
          <p:nvPr/>
        </p:nvSpPr>
        <p:spPr bwMode="auto">
          <a:xfrm>
            <a:off x="428625" y="1785938"/>
            <a:ext cx="8289925" cy="369887"/>
          </a:xfrm>
          <a:prstGeom prst="rect">
            <a:avLst/>
          </a:prstGeom>
          <a:noFill/>
          <a:ln w="9525">
            <a:noFill/>
            <a:miter lim="800000"/>
          </a:ln>
        </p:spPr>
        <p:txBody>
          <a:bodyPr>
            <a:spAutoFit/>
          </a:bodyPr>
          <a:lstStyle/>
          <a:p>
            <a:pPr>
              <a:spcBef>
                <a:spcPct val="50000"/>
              </a:spcBef>
            </a:pPr>
            <a:r>
              <a:rPr lang="zh-CN" altLang="en-US">
                <a:solidFill>
                  <a:srgbClr val="000099"/>
                </a:solidFill>
                <a:latin typeface="微软雅黑" pitchFamily="34" charset="-122"/>
                <a:ea typeface="微软雅黑" pitchFamily="34" charset="-122"/>
                <a:cs typeface="微软雅黑" pitchFamily="34" charset="-122"/>
              </a:rPr>
              <a:t>（五）制订</a:t>
            </a:r>
            <a:r>
              <a:rPr lang="en-US" altLang="zh-CN">
                <a:solidFill>
                  <a:srgbClr val="000099"/>
                </a:solidFill>
                <a:latin typeface="微软雅黑" pitchFamily="34" charset="-122"/>
                <a:ea typeface="微软雅黑" pitchFamily="34" charset="-122"/>
                <a:cs typeface="微软雅黑" pitchFamily="34" charset="-122"/>
              </a:rPr>
              <a:t>/</a:t>
            </a:r>
            <a:r>
              <a:rPr lang="zh-CN" altLang="en-US">
                <a:solidFill>
                  <a:srgbClr val="000099"/>
                </a:solidFill>
                <a:latin typeface="微软雅黑" pitchFamily="34" charset="-122"/>
                <a:ea typeface="微软雅黑" pitchFamily="34" charset="-122"/>
                <a:cs typeface="微软雅黑" pitchFamily="34" charset="-122"/>
              </a:rPr>
              <a:t>修订现场处置方案，配备应急装备，开展应急演练</a:t>
            </a:r>
          </a:p>
        </p:txBody>
      </p:sp>
      <p:sp>
        <p:nvSpPr>
          <p:cNvPr id="26628" name="Rectangle 5"/>
          <p:cNvSpPr>
            <a:spLocks noChangeArrowheads="1"/>
          </p:cNvSpPr>
          <p:nvPr/>
        </p:nvSpPr>
        <p:spPr bwMode="auto">
          <a:xfrm>
            <a:off x="642938" y="2214563"/>
            <a:ext cx="8105775" cy="3186112"/>
          </a:xfrm>
          <a:prstGeom prst="rect">
            <a:avLst/>
          </a:prstGeom>
          <a:noFill/>
          <a:ln w="9525">
            <a:noFill/>
            <a:miter lim="800000"/>
          </a:ln>
        </p:spPr>
        <p:txBody>
          <a:bodyPr>
            <a:spAutoFit/>
          </a:bodyPr>
          <a:lstStyle/>
          <a:p>
            <a:pPr fontAlgn="auto">
              <a:lnSpc>
                <a:spcPct val="150000"/>
              </a:lnSpc>
              <a:spcBef>
                <a:spcPts val="0"/>
              </a:spcBef>
              <a:spcAft>
                <a:spcPts val="0"/>
              </a:spcAft>
              <a:buClr>
                <a:srgbClr val="0070C0"/>
              </a:buClr>
              <a:buFont typeface="Wingdings" charset="2"/>
              <a:buChar char="n"/>
              <a:defRPr/>
            </a:pPr>
            <a:r>
              <a:rPr lang="zh-CN" altLang="en-US" sz="1600" dirty="0">
                <a:latin typeface="微软雅黑" pitchFamily="34" charset="-122"/>
                <a:ea typeface="微软雅黑" pitchFamily="34" charset="-122"/>
              </a:rPr>
              <a:t>实施受限空间作业前，相关人员应在危险辨识、风险评价基础上，制订严密的、有针对性的现场处置方案</a:t>
            </a:r>
            <a:endParaRPr lang="en-US" altLang="zh-CN" sz="1600" dirty="0">
              <a:latin typeface="微软雅黑" pitchFamily="34" charset="-122"/>
              <a:ea typeface="微软雅黑" pitchFamily="34" charset="-122"/>
            </a:endParaRPr>
          </a:p>
          <a:p>
            <a:pPr marL="800100" lvl="1" indent="-342900" fontAlgn="auto" latinLnBrk="1">
              <a:lnSpc>
                <a:spcPct val="130000"/>
              </a:lnSpc>
              <a:spcBef>
                <a:spcPct val="20000"/>
              </a:spcBef>
              <a:spcAft>
                <a:spcPts val="0"/>
              </a:spcAft>
              <a:buClr>
                <a:srgbClr val="C00000"/>
              </a:buClr>
              <a:buFont typeface="Wingdings" charset="2"/>
              <a:buChar char="n"/>
              <a:defRPr/>
            </a:pPr>
            <a:r>
              <a:rPr lang="zh-CN" altLang="en-US" sz="1400" dirty="0">
                <a:latin typeface="微软雅黑" pitchFamily="34" charset="-122"/>
                <a:ea typeface="微软雅黑" pitchFamily="34" charset="-122"/>
              </a:rPr>
              <a:t>明确紧急情况下作业人员的逃生、自救、互救方法</a:t>
            </a:r>
            <a:endParaRPr lang="en-US" altLang="zh-CN" sz="1400" dirty="0">
              <a:latin typeface="微软雅黑" pitchFamily="34" charset="-122"/>
              <a:ea typeface="微软雅黑" pitchFamily="34" charset="-122"/>
            </a:endParaRPr>
          </a:p>
          <a:p>
            <a:pPr marL="800100" lvl="1" indent="-342900" fontAlgn="auto" latinLnBrk="1">
              <a:lnSpc>
                <a:spcPct val="130000"/>
              </a:lnSpc>
              <a:spcBef>
                <a:spcPct val="20000"/>
              </a:spcBef>
              <a:spcAft>
                <a:spcPts val="0"/>
              </a:spcAft>
              <a:buClr>
                <a:srgbClr val="C00000"/>
              </a:buClr>
              <a:buFont typeface="Wingdings" charset="2"/>
              <a:buChar char="n"/>
              <a:defRPr/>
            </a:pPr>
            <a:r>
              <a:rPr lang="zh-CN" altLang="en-US" sz="1400" dirty="0">
                <a:latin typeface="微软雅黑" pitchFamily="34" charset="-122"/>
                <a:ea typeface="微软雅黑" pitchFamily="34" charset="-122"/>
              </a:rPr>
              <a:t>配备必要的应急救援器材，防止因施救不当造成事故扩大</a:t>
            </a:r>
            <a:endParaRPr lang="en-US" altLang="zh-CN" sz="1400" dirty="0">
              <a:latin typeface="微软雅黑" pitchFamily="34" charset="-122"/>
              <a:ea typeface="微软雅黑" pitchFamily="34" charset="-122"/>
            </a:endParaRPr>
          </a:p>
          <a:p>
            <a:pPr fontAlgn="auto">
              <a:lnSpc>
                <a:spcPct val="150000"/>
              </a:lnSpc>
              <a:spcBef>
                <a:spcPts val="0"/>
              </a:spcBef>
              <a:spcAft>
                <a:spcPts val="0"/>
              </a:spcAft>
              <a:buClr>
                <a:srgbClr val="0070C0"/>
              </a:buClr>
              <a:buFont typeface="Wingdings" charset="2"/>
              <a:buChar char="n"/>
              <a:defRPr/>
            </a:pPr>
            <a:r>
              <a:rPr lang="zh-CN" altLang="en-US" sz="1600" dirty="0">
                <a:latin typeface="微软雅黑" pitchFamily="34" charset="-122"/>
                <a:ea typeface="微软雅黑" pitchFamily="34" charset="-122"/>
              </a:rPr>
              <a:t>现场作业人员、管理人员具备应急处置能力</a:t>
            </a:r>
            <a:endParaRPr lang="en-US" altLang="zh-CN" sz="1600" dirty="0">
              <a:latin typeface="微软雅黑" pitchFamily="34" charset="-122"/>
              <a:ea typeface="微软雅黑" pitchFamily="34" charset="-122"/>
            </a:endParaRPr>
          </a:p>
          <a:p>
            <a:pPr marL="800100" lvl="1" indent="-342900" fontAlgn="auto" latinLnBrk="1">
              <a:lnSpc>
                <a:spcPct val="130000"/>
              </a:lnSpc>
              <a:spcBef>
                <a:spcPct val="20000"/>
              </a:spcBef>
              <a:spcAft>
                <a:spcPts val="0"/>
              </a:spcAft>
              <a:buClr>
                <a:srgbClr val="C00000"/>
              </a:buClr>
              <a:buFont typeface="Wingdings" charset="2"/>
              <a:buChar char="n"/>
              <a:defRPr/>
            </a:pPr>
            <a:r>
              <a:rPr lang="zh-CN" altLang="en-US" sz="1400" dirty="0">
                <a:latin typeface="微软雅黑" pitchFamily="34" charset="-122"/>
                <a:ea typeface="微软雅黑" pitchFamily="34" charset="-122"/>
              </a:rPr>
              <a:t>加强应急预案和应急装备使用培训</a:t>
            </a:r>
            <a:endParaRPr lang="en-US" altLang="zh-CN" sz="1400" dirty="0">
              <a:latin typeface="微软雅黑" pitchFamily="34" charset="-122"/>
              <a:ea typeface="微软雅黑" pitchFamily="34" charset="-122"/>
            </a:endParaRPr>
          </a:p>
          <a:p>
            <a:pPr marL="800100" lvl="1" indent="-342900" fontAlgn="auto" latinLnBrk="1">
              <a:lnSpc>
                <a:spcPct val="130000"/>
              </a:lnSpc>
              <a:spcBef>
                <a:spcPct val="20000"/>
              </a:spcBef>
              <a:spcAft>
                <a:spcPts val="0"/>
              </a:spcAft>
              <a:buClr>
                <a:srgbClr val="C00000"/>
              </a:buClr>
              <a:buFont typeface="Wingdings" charset="2"/>
              <a:buChar char="n"/>
              <a:defRPr/>
            </a:pPr>
            <a:r>
              <a:rPr lang="zh-CN" altLang="en-US" sz="1400" dirty="0">
                <a:latin typeface="微软雅黑" pitchFamily="34" charset="-122"/>
                <a:ea typeface="微软雅黑" pitchFamily="34" charset="-122"/>
              </a:rPr>
              <a:t>组织应急演练，使作业人员提高自救、互救及应急处置的能力</a:t>
            </a:r>
            <a:endParaRPr lang="en-US" altLang="zh-CN" sz="1400" dirty="0">
              <a:latin typeface="微软雅黑" pitchFamily="34" charset="-122"/>
              <a:ea typeface="微软雅黑" pitchFamily="34" charset="-122"/>
            </a:endParaRPr>
          </a:p>
          <a:p>
            <a:pPr marL="0" lvl="1" defTabSz="-635" fontAlgn="auto" latinLnBrk="1">
              <a:lnSpc>
                <a:spcPct val="150000"/>
              </a:lnSpc>
              <a:spcBef>
                <a:spcPts val="0"/>
              </a:spcBef>
              <a:spcAft>
                <a:spcPts val="0"/>
              </a:spcAft>
              <a:buClr>
                <a:srgbClr val="0070C0"/>
              </a:buClr>
              <a:buFont typeface="Wingdings" charset="2"/>
              <a:buChar char="n"/>
              <a:tabLst>
                <a:tab pos="0" algn="l"/>
              </a:tabLst>
              <a:defRPr/>
            </a:pPr>
            <a:r>
              <a:rPr lang="zh-CN" altLang="en-US" sz="1600" dirty="0">
                <a:latin typeface="微软雅黑" pitchFamily="34" charset="-122"/>
                <a:ea typeface="微软雅黑" pitchFamily="34" charset="-122"/>
              </a:rPr>
              <a:t>配齐应急物质装备</a:t>
            </a:r>
            <a:endParaRPr lang="en-US" altLang="zh-CN" sz="1600" dirty="0">
              <a:latin typeface="微软雅黑" pitchFamily="34" charset="-122"/>
              <a:ea typeface="微软雅黑" pitchFamily="34" charset="-122"/>
            </a:endParaRPr>
          </a:p>
          <a:p>
            <a:pPr marL="800100" lvl="1" indent="-342900" fontAlgn="auto" latinLnBrk="1">
              <a:lnSpc>
                <a:spcPct val="130000"/>
              </a:lnSpc>
              <a:spcBef>
                <a:spcPct val="20000"/>
              </a:spcBef>
              <a:spcAft>
                <a:spcPts val="0"/>
              </a:spcAft>
              <a:buClr>
                <a:srgbClr val="C00000"/>
              </a:buClr>
              <a:buFont typeface="Wingdings" charset="2"/>
              <a:buChar char="n"/>
              <a:defRPr/>
            </a:pPr>
            <a:r>
              <a:rPr lang="zh-CN" altLang="en-US" sz="1400" dirty="0">
                <a:latin typeface="微软雅黑" pitchFamily="34" charset="-122"/>
                <a:ea typeface="微软雅黑" pitchFamily="34" charset="-122"/>
              </a:rPr>
              <a:t>呼吸器、救生绳、通风设施等</a:t>
            </a:r>
            <a:endParaRPr lang="en-US" altLang="zh-CN" sz="1400" dirty="0">
              <a:latin typeface="微软雅黑" pitchFamily="34" charset="-122"/>
              <a:ea typeface="微软雅黑" pitchFamily="34" charset="-122"/>
            </a:endParaRPr>
          </a:p>
        </p:txBody>
      </p:sp>
      <p:pic>
        <p:nvPicPr>
          <p:cNvPr id="9" name="Picture 14" descr="Confined Space 17"/>
          <p:cNvPicPr>
            <a:picLocks noChangeAspect="1" noChangeArrowheads="1"/>
          </p:cNvPicPr>
          <p:nvPr/>
        </p:nvPicPr>
        <p:blipFill>
          <a:blip r:embed="rId4" cstate="email"/>
          <a:srcRect/>
          <a:stretch>
            <a:fillRect/>
          </a:stretch>
        </p:blipFill>
        <p:spPr bwMode="gray">
          <a:xfrm>
            <a:off x="6804248" y="4786346"/>
            <a:ext cx="2160240" cy="2000240"/>
          </a:xfrm>
          <a:prstGeom prst="roundRect">
            <a:avLst>
              <a:gd name="adj" fmla="val 8594"/>
            </a:avLst>
          </a:prstGeom>
          <a:solidFill>
            <a:srgbClr val="FFFFFF">
              <a:shade val="85000"/>
            </a:srgbClr>
          </a:solidFill>
          <a:ln>
            <a:noFill/>
          </a:ln>
          <a:effectLst/>
        </p:spPr>
      </p:pic>
      <p:sp>
        <p:nvSpPr>
          <p:cNvPr id="574469"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19"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20"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21"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2"/>
          <p:cNvSpPr>
            <a:spLocks noChangeArrowheads="1"/>
          </p:cNvSpPr>
          <p:nvPr/>
        </p:nvSpPr>
        <p:spPr bwMode="auto">
          <a:xfrm>
            <a:off x="457200" y="1665288"/>
            <a:ext cx="4829175" cy="369887"/>
          </a:xfrm>
          <a:prstGeom prst="rect">
            <a:avLst/>
          </a:prstGeom>
          <a:noFill/>
          <a:ln w="9525">
            <a:noFill/>
            <a:miter lim="800000"/>
          </a:ln>
        </p:spPr>
        <p:txBody>
          <a:bodyPr>
            <a:spAutoFit/>
          </a:bodyPr>
          <a:lstStyle/>
          <a:p>
            <a:pPr>
              <a:spcBef>
                <a:spcPct val="50000"/>
              </a:spcBef>
            </a:pPr>
            <a:r>
              <a:rPr lang="zh-CN" altLang="en-US">
                <a:solidFill>
                  <a:srgbClr val="000099"/>
                </a:solidFill>
                <a:latin typeface="微软雅黑" pitchFamily="34" charset="-122"/>
                <a:ea typeface="微软雅黑" pitchFamily="34" charset="-122"/>
                <a:cs typeface="微软雅黑" pitchFamily="34" charset="-122"/>
              </a:rPr>
              <a:t>（六） 进入受限空间作业检查确认程序 </a:t>
            </a:r>
          </a:p>
        </p:txBody>
      </p:sp>
      <p:graphicFrame>
        <p:nvGraphicFramePr>
          <p:cNvPr id="5" name="表格 4"/>
          <p:cNvGraphicFramePr>
            <a:graphicFrameLocks noGrp="1"/>
          </p:cNvGraphicFramePr>
          <p:nvPr/>
        </p:nvGraphicFramePr>
        <p:xfrm>
          <a:off x="500063" y="2143125"/>
          <a:ext cx="8215370" cy="4185920"/>
        </p:xfrm>
        <a:graphic>
          <a:graphicData uri="http://schemas.openxmlformats.org/drawingml/2006/table">
            <a:tbl>
              <a:tblPr firstRow="1" bandRow="1">
                <a:tableStyleId>{5C22544A-7EE6-4342-B048-85BDC9FD1C3A}</a:tableStyleId>
              </a:tblPr>
              <a:tblGrid>
                <a:gridCol w="915906">
                  <a:extLst>
                    <a:ext uri="{9D8B030D-6E8A-4147-A177-3AD203B41FA5}">
                      <a16:colId xmlns:a16="http://schemas.microsoft.com/office/drawing/2014/main" val="20000"/>
                    </a:ext>
                  </a:extLst>
                </a:gridCol>
                <a:gridCol w="2414660">
                  <a:extLst>
                    <a:ext uri="{9D8B030D-6E8A-4147-A177-3AD203B41FA5}">
                      <a16:colId xmlns:a16="http://schemas.microsoft.com/office/drawing/2014/main" val="20001"/>
                    </a:ext>
                  </a:extLst>
                </a:gridCol>
                <a:gridCol w="4884804">
                  <a:extLst>
                    <a:ext uri="{9D8B030D-6E8A-4147-A177-3AD203B41FA5}">
                      <a16:colId xmlns:a16="http://schemas.microsoft.com/office/drawing/2014/main" val="20002"/>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itchFamily="34" charset="-122"/>
                          <a:ea typeface="微软雅黑" pitchFamily="34" charset="-122"/>
                        </a:rPr>
                        <a:t>序号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itchFamily="34" charset="-122"/>
                          <a:ea typeface="微软雅黑" pitchFamily="34" charset="-122"/>
                        </a:rPr>
                        <a:t>作业检查</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微软雅黑" pitchFamily="34" charset="-122"/>
                          <a:ea typeface="微软雅黑" pitchFamily="34" charset="-122"/>
                        </a:rPr>
                        <a:t>对策措施 </a:t>
                      </a:r>
                    </a:p>
                  </a:txBody>
                  <a:tcPr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rgbClr val="000000"/>
                          </a:solidFill>
                          <a:effectLst/>
                          <a:latin typeface="微软雅黑" pitchFamily="34" charset="-122"/>
                          <a:ea typeface="微软雅黑" pitchFamily="34" charset="-122"/>
                        </a:rPr>
                        <a:t>1</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特种作业人员是否持证上岗？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特种作业人员必须持有有效的特种作业证 </a:t>
                      </a:r>
                    </a:p>
                  </a:txBody>
                  <a:tcPr anchor="ctr"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rgbClr val="000000"/>
                          </a:solidFill>
                          <a:effectLst/>
                          <a:latin typeface="微软雅黑" pitchFamily="34" charset="-122"/>
                          <a:ea typeface="微软雅黑" pitchFamily="34" charset="-122"/>
                        </a:rPr>
                        <a:t>2</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劳保着装是否规范？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必须戴安全帽、防护眼镜、防护手套、穿工作服、劳保鞋，若进入有腐蚀介质的受限空间，必须穿戴防腐工作服、防腐面具、防腐鞋及手套 </a:t>
                      </a:r>
                    </a:p>
                  </a:txBody>
                  <a:tcPr anchor="ctr"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rgbClr val="000000"/>
                          </a:solidFill>
                          <a:effectLst/>
                          <a:latin typeface="微软雅黑" pitchFamily="34" charset="-122"/>
                          <a:ea typeface="微软雅黑" pitchFamily="34" charset="-122"/>
                        </a:rPr>
                        <a:t>3</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作业人员和监护人是否了解现场情况，清楚潜在的风险？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作业前必须进行安全教育。生产单位必须与施工单位进行现场检查交底，施工单位负责人应向施工作业人员进行作业程序和安全措施交底 </a:t>
                      </a:r>
                    </a:p>
                  </a:txBody>
                  <a:tcPr anchor="ctr"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rgbClr val="000000"/>
                          </a:solidFill>
                          <a:effectLst/>
                          <a:latin typeface="微软雅黑" pitchFamily="34" charset="-122"/>
                          <a:ea typeface="微软雅黑" pitchFamily="34" charset="-122"/>
                        </a:rPr>
                        <a:t>4</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是否制定了相应的作业程序、安全防范和应急措施？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进入受限空间作业前，监护人员和作业人员必须熟知紧急状况时的逃生路线和救护方法，监护人与作业人员约定的联络信号。作业现场应配备一定数量的、符合规定的救生设施和灭火器材等 </a:t>
                      </a:r>
                    </a:p>
                  </a:txBody>
                  <a:tcPr anchor="ctr" horzOverflow="overflow"/>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rgbClr val="000000"/>
                          </a:solidFill>
                          <a:effectLst/>
                          <a:latin typeface="微软雅黑" pitchFamily="34" charset="-122"/>
                          <a:ea typeface="微软雅黑" pitchFamily="34" charset="-122"/>
                        </a:rPr>
                        <a:t>5</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rgbClr val="000000"/>
                          </a:solidFill>
                          <a:effectLst/>
                          <a:latin typeface="微软雅黑" pitchFamily="34" charset="-122"/>
                          <a:ea typeface="微软雅黑" pitchFamily="34" charset="-122"/>
                        </a:rPr>
                        <a:t>是否严格执行“三不进入”？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rgbClr val="000000"/>
                          </a:solidFill>
                          <a:effectLst/>
                          <a:latin typeface="微软雅黑" pitchFamily="34" charset="-122"/>
                          <a:ea typeface="微软雅黑" pitchFamily="34" charset="-122"/>
                        </a:rPr>
                        <a:t>没有办理进入受限空间作业许可证不进入；安全防护措施没有落实不进入； 监护人不在现场不进入 </a:t>
                      </a:r>
                    </a:p>
                  </a:txBody>
                  <a:tcPr anchor="ctr" horzOverflow="overflow"/>
                </a:tc>
                <a:extLst>
                  <a:ext uri="{0D108BD9-81ED-4DB2-BD59-A6C34878D82A}">
                    <a16:rowId xmlns:a16="http://schemas.microsoft.com/office/drawing/2014/main" val="10005"/>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6</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进入受限空间作业前，是否已做好工艺处理？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将受限空间吹扫、蒸煮、置换合格，所有与其相连且可能存在可燃可爆、有毒有害物料的管线、阀门应加盲板隔离，盲板处应挂牌标识 </a:t>
                      </a:r>
                    </a:p>
                  </a:txBody>
                  <a:tcPr anchor="ctr" horzOverflow="overflow"/>
                </a:tc>
                <a:extLst>
                  <a:ext uri="{0D108BD9-81ED-4DB2-BD59-A6C34878D82A}">
                    <a16:rowId xmlns:a16="http://schemas.microsoft.com/office/drawing/2014/main" val="10006"/>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rgbClr val="000000"/>
                          </a:solidFill>
                          <a:effectLst/>
                          <a:latin typeface="微软雅黑" pitchFamily="34" charset="-122"/>
                          <a:ea typeface="微软雅黑" pitchFamily="34" charset="-122"/>
                        </a:rPr>
                        <a:t>7</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rPr>
                        <a:t>对盛装过能产生自聚物的设备容器，是否做过加热试验？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对盛装过能产生自聚物的设备容器，作业前应进行工艺处理，采取蒸煮、置换等方法，并做聚合物加热试验 </a:t>
                      </a:r>
                    </a:p>
                  </a:txBody>
                  <a:tcPr anchor="ctr" horzOverflow="overflow"/>
                </a:tc>
                <a:extLst>
                  <a:ext uri="{0D108BD9-81ED-4DB2-BD59-A6C34878D82A}">
                    <a16:rowId xmlns:a16="http://schemas.microsoft.com/office/drawing/2014/main" val="10007"/>
                  </a:ext>
                </a:extLst>
              </a:tr>
            </a:tbl>
          </a:graphicData>
        </a:graphic>
      </p:graphicFrame>
      <p:sp>
        <p:nvSpPr>
          <p:cNvPr id="57552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7"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8"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9"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
        <p:nvSpPr>
          <p:cNvPr id="10"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82</a:t>
            </a:fld>
            <a:endParaRPr lang="zh-CN" altLang="en-US"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285750" y="2082800"/>
          <a:ext cx="8643998" cy="4704080"/>
        </p:xfrm>
        <a:graphic>
          <a:graphicData uri="http://schemas.openxmlformats.org/drawingml/2006/table">
            <a:tbl>
              <a:tblPr firstRow="1" bandRow="1">
                <a:tableStyleId>{5C22544A-7EE6-4342-B048-85BDC9FD1C3A}</a:tableStyleId>
              </a:tblPr>
              <a:tblGrid>
                <a:gridCol w="785818">
                  <a:extLst>
                    <a:ext uri="{9D8B030D-6E8A-4147-A177-3AD203B41FA5}">
                      <a16:colId xmlns:a16="http://schemas.microsoft.com/office/drawing/2014/main" val="20000"/>
                    </a:ext>
                  </a:extLst>
                </a:gridCol>
                <a:gridCol w="2571768">
                  <a:extLst>
                    <a:ext uri="{9D8B030D-6E8A-4147-A177-3AD203B41FA5}">
                      <a16:colId xmlns:a16="http://schemas.microsoft.com/office/drawing/2014/main" val="20001"/>
                    </a:ext>
                  </a:extLst>
                </a:gridCol>
                <a:gridCol w="5286412">
                  <a:extLst>
                    <a:ext uri="{9D8B030D-6E8A-4147-A177-3AD203B41FA5}">
                      <a16:colId xmlns:a16="http://schemas.microsoft.com/office/drawing/2014/main" val="20002"/>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微软雅黑" pitchFamily="34" charset="-122"/>
                          <a:ea typeface="微软雅黑" pitchFamily="34" charset="-122"/>
                        </a:rPr>
                        <a:t>序号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微软雅黑" pitchFamily="34" charset="-122"/>
                          <a:ea typeface="微软雅黑" pitchFamily="34" charset="-122"/>
                        </a:rPr>
                        <a:t>作业检查</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微软雅黑" pitchFamily="34" charset="-122"/>
                          <a:ea typeface="微软雅黑" pitchFamily="34" charset="-122"/>
                        </a:rPr>
                        <a:t>对策措施 </a:t>
                      </a:r>
                    </a:p>
                  </a:txBody>
                  <a:tcPr horzOverflow="overflow"/>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8</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rgbClr val="000000"/>
                          </a:solidFill>
                          <a:effectLst/>
                          <a:latin typeface="微软雅黑" pitchFamily="34" charset="-122"/>
                          <a:ea typeface="微软雅黑" pitchFamily="34" charset="-122"/>
                        </a:rPr>
                        <a:t>在缺氧、有毒环境中，是否佩带隔离式防毒面具？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在特殊情况下，作业人员可戴供风式面具、空气呼吸器等。使用供风式面具时，供风设备必须安排专人监护 </a:t>
                      </a:r>
                    </a:p>
                  </a:txBody>
                  <a:tcPr anchor="ctr"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9</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进入受限空间作业是否使用安全电压和安全行灯？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进入金属容器（炉、塔、釜、罐等）和特别潮湿、工作场地狭窄的非金属容器内作业，照明电压不大于</a:t>
                      </a: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12V</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；当需要使用电动工具或照明电压大于</a:t>
                      </a: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12V</a:t>
                      </a: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时，应按规定安装漏电保护器，其接线箱（板）必须放置在容器外部 </a:t>
                      </a:r>
                    </a:p>
                  </a:txBody>
                  <a:tcPr anchor="ctr"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rgbClr val="000000"/>
                          </a:solidFill>
                          <a:effectLst/>
                          <a:latin typeface="微软雅黑" pitchFamily="34" charset="-122"/>
                          <a:ea typeface="微软雅黑" pitchFamily="34" charset="-122"/>
                        </a:rPr>
                        <a:t>10</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是否使用卷扬机、吊车等运送作业人员？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rgbClr val="000000"/>
                          </a:solidFill>
                          <a:effectLst/>
                          <a:latin typeface="微软雅黑" pitchFamily="34" charset="-122"/>
                          <a:ea typeface="微软雅黑" pitchFamily="34" charset="-122"/>
                        </a:rPr>
                        <a:t>进入受限空间作业，不得使用卷扬机、吊车等运送作业人员，作业人员所带的工具、材料须进行登记 </a:t>
                      </a:r>
                    </a:p>
                  </a:txBody>
                  <a:tcPr anchor="ctr" horzOverflow="overflow"/>
                </a:tc>
                <a:extLst>
                  <a:ext uri="{0D108BD9-81ED-4DB2-BD59-A6C34878D82A}">
                    <a16:rowId xmlns:a16="http://schemas.microsoft.com/office/drawing/2014/main" val="10003"/>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kern="1200" cap="none" normalizeH="0" baseline="0" dirty="0">
                          <a:ln>
                            <a:noFill/>
                          </a:ln>
                          <a:solidFill>
                            <a:srgbClr val="000000"/>
                          </a:solidFill>
                          <a:effectLst/>
                          <a:latin typeface="微软雅黑" pitchFamily="34" charset="-122"/>
                          <a:ea typeface="微软雅黑" pitchFamily="34" charset="-122"/>
                          <a:cs typeface="+mn-cs"/>
                        </a:rPr>
                        <a:t>11</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是否是易燃易爆环境？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在易燃易爆环境中，应使用防爆电筒或电压不大于</a:t>
                      </a:r>
                      <a:r>
                        <a:rPr kumimoji="0" lang="en-US" altLang="zh-CN" sz="1400" b="0" i="0" u="none" strike="noStrike" kern="1200" cap="none" normalizeH="0" baseline="0" dirty="0">
                          <a:ln>
                            <a:noFill/>
                          </a:ln>
                          <a:solidFill>
                            <a:srgbClr val="000000"/>
                          </a:solidFill>
                          <a:effectLst/>
                          <a:latin typeface="微软雅黑" pitchFamily="34" charset="-122"/>
                          <a:ea typeface="微软雅黑" pitchFamily="34" charset="-122"/>
                          <a:cs typeface="+mn-cs"/>
                        </a:rPr>
                        <a:t>12V</a:t>
                      </a: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的防爆安全行灯，行灯变压器不得放在容器内或容器上；作业人员应穿戴防静电服装，使用防爆工具 </a:t>
                      </a:r>
                    </a:p>
                  </a:txBody>
                  <a:tcPr anchor="ctr" horzOverflow="overflow"/>
                </a:tc>
                <a:extLst>
                  <a:ext uri="{0D108BD9-81ED-4DB2-BD59-A6C34878D82A}">
                    <a16:rowId xmlns:a16="http://schemas.microsoft.com/office/drawing/2014/main" val="10004"/>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kern="1200" cap="none" normalizeH="0" baseline="0" dirty="0">
                          <a:ln>
                            <a:noFill/>
                          </a:ln>
                          <a:solidFill>
                            <a:srgbClr val="000000"/>
                          </a:solidFill>
                          <a:effectLst/>
                          <a:latin typeface="微软雅黑" pitchFamily="34" charset="-122"/>
                          <a:ea typeface="微软雅黑" pitchFamily="34" charset="-122"/>
                          <a:cs typeface="+mn-cs"/>
                        </a:rPr>
                        <a:t>12</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取样分析是否有代表性、全面性？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受限空间容积较大时，应对上、中、下各部位取样分析，保证受限空间任何部位的有害物质含量合格 </a:t>
                      </a:r>
                    </a:p>
                  </a:txBody>
                  <a:tcPr anchor="ctr" horzOverflow="overflow"/>
                </a:tc>
                <a:extLst>
                  <a:ext uri="{0D108BD9-81ED-4DB2-BD59-A6C34878D82A}">
                    <a16:rowId xmlns:a16="http://schemas.microsoft.com/office/drawing/2014/main" val="10005"/>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kern="1200" cap="none" normalizeH="0" baseline="0" dirty="0">
                          <a:ln>
                            <a:noFill/>
                          </a:ln>
                          <a:solidFill>
                            <a:srgbClr val="000000"/>
                          </a:solidFill>
                          <a:effectLst/>
                          <a:latin typeface="微软雅黑" pitchFamily="34" charset="-122"/>
                          <a:ea typeface="微软雅黑" pitchFamily="34" charset="-122"/>
                          <a:cs typeface="+mn-cs"/>
                        </a:rPr>
                        <a:t>13</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a:ln>
                            <a:noFill/>
                          </a:ln>
                          <a:solidFill>
                            <a:srgbClr val="000000"/>
                          </a:solidFill>
                          <a:effectLst/>
                          <a:latin typeface="微软雅黑" pitchFamily="34" charset="-122"/>
                          <a:ea typeface="微软雅黑" pitchFamily="34" charset="-122"/>
                          <a:cs typeface="+mn-cs"/>
                        </a:rPr>
                        <a:t>带有搅拌器等转动部件的设备，在断电后是否采取了必要的安全防范措施？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带有搅拌器等转动部件的设备，应在停机后切断电源，摘除保险，并在开关上挂上“禁止合闸、有人工作”警示牌，必要时拆除转动部件与电机连接的联轴器 </a:t>
                      </a:r>
                    </a:p>
                  </a:txBody>
                  <a:tcPr anchor="ctr" horzOverflow="overflow"/>
                </a:tc>
                <a:extLst>
                  <a:ext uri="{0D108BD9-81ED-4DB2-BD59-A6C34878D82A}">
                    <a16:rowId xmlns:a16="http://schemas.microsoft.com/office/drawing/2014/main" val="10006"/>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kern="1200" cap="none" normalizeH="0" baseline="0" dirty="0">
                          <a:ln>
                            <a:noFill/>
                          </a:ln>
                          <a:solidFill>
                            <a:srgbClr val="000000"/>
                          </a:solidFill>
                          <a:effectLst/>
                          <a:latin typeface="微软雅黑" pitchFamily="34" charset="-122"/>
                          <a:ea typeface="微软雅黑" pitchFamily="34" charset="-122"/>
                          <a:cs typeface="+mn-cs"/>
                        </a:rPr>
                        <a:t>14</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a:ln>
                            <a:noFill/>
                          </a:ln>
                          <a:solidFill>
                            <a:srgbClr val="000000"/>
                          </a:solidFill>
                          <a:effectLst/>
                          <a:latin typeface="微软雅黑" pitchFamily="34" charset="-122"/>
                          <a:ea typeface="微软雅黑" pitchFamily="34" charset="-122"/>
                          <a:cs typeface="+mn-cs"/>
                        </a:rPr>
                        <a:t>是否存在交叉作业？ </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400" b="0" i="0" u="none" strike="noStrike" kern="1200" cap="none" normalizeH="0" baseline="0" dirty="0">
                          <a:ln>
                            <a:noFill/>
                          </a:ln>
                          <a:solidFill>
                            <a:srgbClr val="000000"/>
                          </a:solidFill>
                          <a:effectLst/>
                          <a:latin typeface="微软雅黑" pitchFamily="34" charset="-122"/>
                          <a:ea typeface="微软雅黑" pitchFamily="34" charset="-122"/>
                          <a:cs typeface="+mn-cs"/>
                        </a:rPr>
                        <a:t>应有防止交叉作业层间落物伤害作业人员的安全措施 </a:t>
                      </a:r>
                    </a:p>
                  </a:txBody>
                  <a:tcPr anchor="ctr" horzOverflow="overflow"/>
                </a:tc>
                <a:extLst>
                  <a:ext uri="{0D108BD9-81ED-4DB2-BD59-A6C34878D82A}">
                    <a16:rowId xmlns:a16="http://schemas.microsoft.com/office/drawing/2014/main" val="10007"/>
                  </a:ext>
                </a:extLst>
              </a:tr>
            </a:tbl>
          </a:graphicData>
        </a:graphic>
      </p:graphicFrame>
      <p:sp>
        <p:nvSpPr>
          <p:cNvPr id="576551" name="Rectangle 2"/>
          <p:cNvSpPr>
            <a:spLocks noChangeArrowheads="1"/>
          </p:cNvSpPr>
          <p:nvPr/>
        </p:nvSpPr>
        <p:spPr bwMode="auto">
          <a:xfrm>
            <a:off x="457200" y="1665288"/>
            <a:ext cx="4829175" cy="369887"/>
          </a:xfrm>
          <a:prstGeom prst="rect">
            <a:avLst/>
          </a:prstGeom>
          <a:noFill/>
          <a:ln w="9525">
            <a:noFill/>
            <a:miter lim="800000"/>
          </a:ln>
        </p:spPr>
        <p:txBody>
          <a:bodyPr>
            <a:spAutoFit/>
          </a:bodyPr>
          <a:lstStyle/>
          <a:p>
            <a:pPr>
              <a:spcBef>
                <a:spcPct val="50000"/>
              </a:spcBef>
            </a:pPr>
            <a:r>
              <a:rPr lang="zh-CN" altLang="en-US">
                <a:solidFill>
                  <a:srgbClr val="000099"/>
                </a:solidFill>
                <a:latin typeface="微软雅黑" pitchFamily="34" charset="-122"/>
                <a:ea typeface="微软雅黑" pitchFamily="34" charset="-122"/>
                <a:cs typeface="微软雅黑" pitchFamily="34" charset="-122"/>
              </a:rPr>
              <a:t>（六） 进入受限空间作业检查确认程序 </a:t>
            </a:r>
          </a:p>
        </p:txBody>
      </p:sp>
      <p:sp>
        <p:nvSpPr>
          <p:cNvPr id="576552"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）受限空间作业</a:t>
            </a:r>
          </a:p>
        </p:txBody>
      </p:sp>
      <p:sp>
        <p:nvSpPr>
          <p:cNvPr id="8" name="AutoShape 10"/>
          <p:cNvSpPr>
            <a:spLocks noChangeArrowheads="1"/>
          </p:cNvSpPr>
          <p:nvPr/>
        </p:nvSpPr>
        <p:spPr bwMode="auto">
          <a:xfrm>
            <a:off x="2527088" y="1142984"/>
            <a:ext cx="1214446" cy="414377"/>
          </a:xfrm>
          <a:prstGeom prst="homePlate">
            <a:avLst>
              <a:gd name="adj" fmla="val 40531"/>
            </a:avLst>
          </a:prstGeom>
          <a:solidFill>
            <a:srgbClr val="006600"/>
          </a:solidFill>
          <a:ln w="28575">
            <a:noFill/>
            <a:miter lim="800000"/>
          </a:ln>
          <a:effectLst/>
          <a:scene3d>
            <a:camera prst="orthographicFront"/>
            <a:lightRig rig="threePt" dir="t"/>
          </a:scene3d>
          <a:sp3d>
            <a:bevelT/>
          </a:sp3d>
        </p:spPr>
        <p:txBody>
          <a:bodyPr wrap="none" anchor="ctr"/>
          <a:lstStyle/>
          <a:p>
            <a:pPr algn="r" fontAlgn="auto" latinLnBrk="1">
              <a:spcBef>
                <a:spcPts val="0"/>
              </a:spcBef>
              <a:spcAft>
                <a:spcPts val="0"/>
              </a:spcAft>
              <a:defRPr/>
            </a:pPr>
            <a:r>
              <a:rPr lang="zh-CN" altLang="en-US" sz="1600" dirty="0">
                <a:solidFill>
                  <a:schemeClr val="bg1"/>
                </a:solidFill>
                <a:latin typeface="微软雅黑" pitchFamily="34" charset="-122"/>
                <a:ea typeface="微软雅黑" pitchFamily="34" charset="-122"/>
              </a:rPr>
              <a:t>预防对策</a:t>
            </a:r>
            <a:endParaRPr lang="zh-CN" altLang="zh-CN" sz="1600" dirty="0">
              <a:solidFill>
                <a:schemeClr val="bg1"/>
              </a:solidFill>
              <a:latin typeface="微软雅黑" pitchFamily="34" charset="-122"/>
              <a:ea typeface="微软雅黑" pitchFamily="34" charset="-122"/>
            </a:endParaRPr>
          </a:p>
        </p:txBody>
      </p:sp>
      <p:sp>
        <p:nvSpPr>
          <p:cNvPr id="9" name="AutoShape 11"/>
          <p:cNvSpPr>
            <a:spLocks noChangeArrowheads="1"/>
          </p:cNvSpPr>
          <p:nvPr/>
        </p:nvSpPr>
        <p:spPr bwMode="auto">
          <a:xfrm>
            <a:off x="1484635" y="1142984"/>
            <a:ext cx="1256767"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作业分布</a:t>
            </a:r>
            <a:endParaRPr lang="zh-CN" altLang="zh-CN" sz="1600" dirty="0">
              <a:solidFill>
                <a:schemeClr val="bg1"/>
              </a:solidFill>
              <a:latin typeface="微软雅黑" pitchFamily="34" charset="-122"/>
              <a:ea typeface="微软雅黑" pitchFamily="34" charset="-122"/>
            </a:endParaRPr>
          </a:p>
        </p:txBody>
      </p:sp>
      <p:sp>
        <p:nvSpPr>
          <p:cNvPr id="10" name="AutoShape 11"/>
          <p:cNvSpPr>
            <a:spLocks noChangeArrowheads="1"/>
          </p:cNvSpPr>
          <p:nvPr/>
        </p:nvSpPr>
        <p:spPr bwMode="auto">
          <a:xfrm>
            <a:off x="357158" y="1142984"/>
            <a:ext cx="1341792" cy="414377"/>
          </a:xfrm>
          <a:prstGeom prst="homePlate">
            <a:avLst>
              <a:gd name="adj" fmla="val 40531"/>
            </a:avLst>
          </a:prstGeom>
          <a:solidFill>
            <a:schemeClr val="accent1">
              <a:lumMod val="60000"/>
              <a:lumOff val="40000"/>
            </a:schemeClr>
          </a:solidFill>
          <a:ln w="28575">
            <a:noFill/>
            <a:miter lim="800000"/>
          </a:ln>
          <a:effectLst/>
          <a:scene3d>
            <a:camera prst="orthographicFront"/>
            <a:lightRig rig="threePt" dir="t"/>
          </a:scene3d>
          <a:sp3d>
            <a:bevelT/>
          </a:sp3d>
        </p:spPr>
        <p:txBody>
          <a:bodyPr wrap="none" anchor="ctr"/>
          <a:lstStyle/>
          <a:p>
            <a:pPr algn="ctr" eaLnBrk="0" fontAlgn="auto" hangingPunct="0">
              <a:spcBef>
                <a:spcPts val="0"/>
              </a:spcBef>
              <a:spcAft>
                <a:spcPts val="0"/>
              </a:spcAft>
              <a:defRPr/>
            </a:pPr>
            <a:r>
              <a:rPr lang="zh-CN" altLang="en-US" sz="1600" dirty="0">
                <a:solidFill>
                  <a:schemeClr val="bg1"/>
                </a:solidFill>
                <a:latin typeface="微软雅黑" pitchFamily="34" charset="-122"/>
                <a:ea typeface="微软雅黑" pitchFamily="34" charset="-122"/>
              </a:rPr>
              <a:t>危害分析</a:t>
            </a:r>
            <a:endParaRPr lang="zh-CN" altLang="zh-CN" sz="1600" dirty="0">
              <a:solidFill>
                <a:schemeClr val="bg1"/>
              </a:solidFill>
              <a:latin typeface="微软雅黑" pitchFamily="34" charset="-122"/>
              <a:ea typeface="微软雅黑" pitchFamily="34" charset="-122"/>
            </a:endParaRP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81DA3386-DEB8-406D-86DE-01BD32B6F986}" type="slidenum">
              <a:rPr lang="zh-CN" altLang="en-US" smtClean="0"/>
              <a:t>84</a:t>
            </a:fld>
            <a:endParaRPr lang="zh-CN" altLang="en-US"/>
          </a:p>
        </p:txBody>
      </p:sp>
      <p:pic>
        <p:nvPicPr>
          <p:cNvPr id="4" name="Picture 2" descr="D:\事故报告调查处理\黄海油脂起重伤害事故\23-18-19-1-765295875.jpg"/>
          <p:cNvPicPr>
            <a:picLocks noChangeAspect="1" noChangeArrowheads="1"/>
          </p:cNvPicPr>
          <p:nvPr/>
        </p:nvPicPr>
        <p:blipFill>
          <a:blip r:embed="rId3"/>
          <a:srcRect/>
          <a:stretch>
            <a:fillRect/>
          </a:stretch>
        </p:blipFill>
        <p:spPr bwMode="auto">
          <a:xfrm>
            <a:off x="1547813" y="1785938"/>
            <a:ext cx="5953125" cy="4465637"/>
          </a:xfrm>
          <a:prstGeom prst="rect">
            <a:avLst/>
          </a:prstGeom>
          <a:noFill/>
          <a:ln w="9525">
            <a:noFill/>
            <a:miter lim="800000"/>
            <a:headEnd/>
            <a:tailEnd/>
          </a:ln>
        </p:spPr>
      </p:pic>
      <p:pic>
        <p:nvPicPr>
          <p:cNvPr id="5" name="Picture 4" descr="D:\事故报告调查处理\黄海油脂起重伤害事故\23-18-19-2-730429449.jpg"/>
          <p:cNvPicPr>
            <a:picLocks noChangeAspect="1" noChangeArrowheads="1"/>
          </p:cNvPicPr>
          <p:nvPr/>
        </p:nvPicPr>
        <p:blipFill>
          <a:blip r:embed="rId4"/>
          <a:srcRect/>
          <a:stretch>
            <a:fillRect/>
          </a:stretch>
        </p:blipFill>
        <p:spPr bwMode="auto">
          <a:xfrm>
            <a:off x="1547813" y="1804988"/>
            <a:ext cx="5953125" cy="4383087"/>
          </a:xfrm>
          <a:prstGeom prst="rect">
            <a:avLst/>
          </a:prstGeom>
          <a:noFill/>
          <a:ln w="9525">
            <a:noFill/>
            <a:miter lim="800000"/>
            <a:headEnd/>
            <a:tailEnd/>
          </a:ln>
        </p:spPr>
      </p:pic>
      <p:pic>
        <p:nvPicPr>
          <p:cNvPr id="6" name="Picture 6" descr="D:\事故报告调查处理\黄海油脂起重伤害事故\23-18-19-3-922312216.jpg"/>
          <p:cNvPicPr>
            <a:picLocks noChangeAspect="1" noChangeArrowheads="1"/>
          </p:cNvPicPr>
          <p:nvPr/>
        </p:nvPicPr>
        <p:blipFill>
          <a:blip r:embed="rId5"/>
          <a:srcRect/>
          <a:stretch>
            <a:fillRect/>
          </a:stretch>
        </p:blipFill>
        <p:spPr bwMode="auto">
          <a:xfrm>
            <a:off x="1547813" y="1785938"/>
            <a:ext cx="5953125" cy="4465637"/>
          </a:xfrm>
          <a:prstGeom prst="rect">
            <a:avLst/>
          </a:prstGeom>
          <a:noFill/>
          <a:ln w="9525">
            <a:noFill/>
            <a:miter lim="800000"/>
            <a:headEnd/>
            <a:tailEnd/>
          </a:ln>
        </p:spPr>
      </p:pic>
      <p:pic>
        <p:nvPicPr>
          <p:cNvPr id="7" name="Picture 8" descr="D:\事故报告调查处理\黄海油脂起重伤害事故\23-18-19-5-176439682.jpg"/>
          <p:cNvPicPr>
            <a:picLocks noChangeAspect="1" noChangeArrowheads="1"/>
          </p:cNvPicPr>
          <p:nvPr/>
        </p:nvPicPr>
        <p:blipFill>
          <a:blip r:embed="rId6"/>
          <a:srcRect/>
          <a:stretch>
            <a:fillRect/>
          </a:stretch>
        </p:blipFill>
        <p:spPr bwMode="auto">
          <a:xfrm>
            <a:off x="1547813" y="1785938"/>
            <a:ext cx="5953125" cy="4465637"/>
          </a:xfrm>
          <a:prstGeom prst="rect">
            <a:avLst/>
          </a:prstGeom>
          <a:noFill/>
          <a:ln w="9525">
            <a:noFill/>
            <a:miter lim="800000"/>
            <a:headEnd/>
            <a:tailEnd/>
          </a:ln>
        </p:spPr>
      </p:pic>
      <p:pic>
        <p:nvPicPr>
          <p:cNvPr id="8" name="Picture 10" descr="D:\事故报告调查处理\黄海油脂起重伤害事故\23-18-19-7-266946861.jpg"/>
          <p:cNvPicPr>
            <a:picLocks noChangeAspect="1" noChangeArrowheads="1"/>
          </p:cNvPicPr>
          <p:nvPr/>
        </p:nvPicPr>
        <p:blipFill>
          <a:blip r:embed="rId7"/>
          <a:srcRect/>
          <a:stretch>
            <a:fillRect/>
          </a:stretch>
        </p:blipFill>
        <p:spPr bwMode="auto">
          <a:xfrm>
            <a:off x="1547813" y="1785938"/>
            <a:ext cx="5953125" cy="4465637"/>
          </a:xfrm>
          <a:prstGeom prst="rect">
            <a:avLst/>
          </a:prstGeom>
          <a:noFill/>
          <a:ln w="9525">
            <a:noFill/>
            <a:miter lim="800000"/>
            <a:headEnd/>
            <a:tailEnd/>
          </a:ln>
        </p:spPr>
      </p:pic>
      <p:pic>
        <p:nvPicPr>
          <p:cNvPr id="9" name="Picture 12" descr="D:\事故报告调查处理\黄海油脂起重伤害事故\23-18-19-8-103326574.jpg"/>
          <p:cNvPicPr>
            <a:picLocks noChangeAspect="1" noChangeArrowheads="1"/>
          </p:cNvPicPr>
          <p:nvPr/>
        </p:nvPicPr>
        <p:blipFill>
          <a:blip r:embed="rId8"/>
          <a:srcRect/>
          <a:stretch>
            <a:fillRect/>
          </a:stretch>
        </p:blipFill>
        <p:spPr bwMode="auto">
          <a:xfrm>
            <a:off x="1547813" y="1793875"/>
            <a:ext cx="5953125" cy="4465638"/>
          </a:xfrm>
          <a:prstGeom prst="rect">
            <a:avLst/>
          </a:prstGeom>
          <a:noFill/>
          <a:ln w="9525">
            <a:noFill/>
            <a:miter lim="800000"/>
            <a:headEnd/>
            <a:tailEnd/>
          </a:ln>
        </p:spPr>
      </p:pic>
      <p:pic>
        <p:nvPicPr>
          <p:cNvPr id="10" name="Picture 14" descr="D:\事故报告调查处理\黄海油脂起重伤害事故\23-18-19-9-514470381.jpg"/>
          <p:cNvPicPr>
            <a:picLocks noChangeAspect="1" noChangeArrowheads="1"/>
          </p:cNvPicPr>
          <p:nvPr/>
        </p:nvPicPr>
        <p:blipFill>
          <a:blip r:embed="rId9"/>
          <a:srcRect/>
          <a:stretch>
            <a:fillRect/>
          </a:stretch>
        </p:blipFill>
        <p:spPr bwMode="auto">
          <a:xfrm>
            <a:off x="1547813" y="1793875"/>
            <a:ext cx="5953125" cy="4465638"/>
          </a:xfrm>
          <a:prstGeom prst="rect">
            <a:avLst/>
          </a:prstGeom>
          <a:noFill/>
          <a:ln w="9525">
            <a:noFill/>
            <a:miter lim="800000"/>
            <a:headEnd/>
            <a:tailEnd/>
          </a:ln>
        </p:spPr>
      </p:pic>
      <p:pic>
        <p:nvPicPr>
          <p:cNvPr id="11" name="Picture 16" descr="D:\事故报告调查处理\黄海油脂起重伤害事故\23-18-19-10-890747763.jpg"/>
          <p:cNvPicPr>
            <a:picLocks noChangeAspect="1" noChangeArrowheads="1"/>
          </p:cNvPicPr>
          <p:nvPr/>
        </p:nvPicPr>
        <p:blipFill>
          <a:blip r:embed="rId10"/>
          <a:srcRect/>
          <a:stretch>
            <a:fillRect/>
          </a:stretch>
        </p:blipFill>
        <p:spPr bwMode="auto">
          <a:xfrm>
            <a:off x="1547813" y="1793875"/>
            <a:ext cx="5953125" cy="4465638"/>
          </a:xfrm>
          <a:prstGeom prst="rect">
            <a:avLst/>
          </a:prstGeom>
          <a:noFill/>
          <a:ln w="9525">
            <a:noFill/>
            <a:miter lim="800000"/>
            <a:headEnd/>
            <a:tailEnd/>
          </a:ln>
        </p:spPr>
      </p:pic>
      <p:pic>
        <p:nvPicPr>
          <p:cNvPr id="12" name="Picture 18" descr="D:\事故报告调查处理\黄海油脂起重伤害事故\23-18-19-11-584281517.jpg"/>
          <p:cNvPicPr>
            <a:picLocks noChangeAspect="1" noChangeArrowheads="1"/>
          </p:cNvPicPr>
          <p:nvPr/>
        </p:nvPicPr>
        <p:blipFill>
          <a:blip r:embed="rId11"/>
          <a:srcRect/>
          <a:stretch>
            <a:fillRect/>
          </a:stretch>
        </p:blipFill>
        <p:spPr bwMode="auto">
          <a:xfrm>
            <a:off x="1547813" y="1793875"/>
            <a:ext cx="5953125" cy="4465638"/>
          </a:xfrm>
          <a:prstGeom prst="rect">
            <a:avLst/>
          </a:prstGeom>
          <a:noFill/>
          <a:ln w="9525">
            <a:noFill/>
            <a:miter lim="800000"/>
            <a:headEnd/>
            <a:tailEnd/>
          </a:ln>
        </p:spPr>
      </p:pic>
      <p:pic>
        <p:nvPicPr>
          <p:cNvPr id="13" name="Picture 20" descr="D:\事故报告调查处理\黄海油脂起重伤害事故\23-18-19-13-374926395.jpg"/>
          <p:cNvPicPr>
            <a:picLocks noChangeAspect="1" noChangeArrowheads="1"/>
          </p:cNvPicPr>
          <p:nvPr/>
        </p:nvPicPr>
        <p:blipFill>
          <a:blip r:embed="rId12"/>
          <a:srcRect/>
          <a:stretch>
            <a:fillRect/>
          </a:stretch>
        </p:blipFill>
        <p:spPr bwMode="auto">
          <a:xfrm>
            <a:off x="1547813" y="1793875"/>
            <a:ext cx="5953125" cy="4465638"/>
          </a:xfrm>
          <a:prstGeom prst="rect">
            <a:avLst/>
          </a:prstGeom>
          <a:noFill/>
          <a:ln w="9525">
            <a:noFill/>
            <a:miter lim="800000"/>
            <a:headEnd/>
            <a:tailEnd/>
          </a:ln>
        </p:spPr>
      </p:pic>
      <p:pic>
        <p:nvPicPr>
          <p:cNvPr id="14" name="Picture 22" descr="D:\事故报告调查处理\黄海油脂起重伤害事故\23-18-19-0-266946861.jpg"/>
          <p:cNvPicPr>
            <a:picLocks noChangeAspect="1" noChangeArrowheads="1"/>
          </p:cNvPicPr>
          <p:nvPr/>
        </p:nvPicPr>
        <p:blipFill>
          <a:blip r:embed="rId13"/>
          <a:srcRect/>
          <a:stretch>
            <a:fillRect/>
          </a:stretch>
        </p:blipFill>
        <p:spPr bwMode="auto">
          <a:xfrm>
            <a:off x="1547813" y="1793875"/>
            <a:ext cx="5953125" cy="4465638"/>
          </a:xfrm>
          <a:prstGeom prst="rect">
            <a:avLst/>
          </a:prstGeom>
          <a:noFill/>
          <a:ln w="9525">
            <a:noFill/>
            <a:miter lim="800000"/>
            <a:headEnd/>
            <a:tailEnd/>
          </a:ln>
        </p:spPr>
      </p:pic>
      <p:sp>
        <p:nvSpPr>
          <p:cNvPr id="57755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）起重吊装</a:t>
            </a: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p:nvPr/>
        </p:nvSpPr>
        <p:spPr bwMode="auto">
          <a:xfrm>
            <a:off x="285750" y="285750"/>
            <a:ext cx="6572250" cy="928688"/>
          </a:xfrm>
          <a:prstGeom prst="rect">
            <a:avLst/>
          </a:prstGeom>
          <a:noFill/>
          <a:ln w="9525">
            <a:noFill/>
            <a:miter lim="800000"/>
          </a:ln>
        </p:spPr>
        <p:txBody>
          <a:bodyPr anchor="ctr"/>
          <a:lstStyle/>
          <a:p>
            <a:pPr algn="ctr" eaLnBrk="0" hangingPunct="0"/>
            <a:r>
              <a:rPr lang="zh-CN" altLang="en-US" sz="2800" b="1">
                <a:solidFill>
                  <a:srgbClr val="C00000"/>
                </a:solidFill>
                <a:latin typeface="微软雅黑" pitchFamily="34" charset="-122"/>
                <a:ea typeface="微软雅黑" pitchFamily="34" charset="-122"/>
                <a:cs typeface="微软雅黑" pitchFamily="34" charset="-122"/>
              </a:rPr>
              <a:t>主  要  内  容</a:t>
            </a:r>
          </a:p>
        </p:txBody>
      </p:sp>
      <p:sp>
        <p:nvSpPr>
          <p:cNvPr id="61" name="灯片编号占位符 1"/>
          <p:cNvSpPr>
            <a:spLocks noGrp="1"/>
          </p:cNvSpPr>
          <p:nvPr>
            <p:ph type="sldNum" sz="quarter" idx="10"/>
          </p:nvPr>
        </p:nvSpPr>
        <p:spPr/>
        <p:txBody>
          <a:bodyPr/>
          <a:lstStyle/>
          <a:p>
            <a:pPr>
              <a:defRPr/>
            </a:pPr>
            <a:fld id="{1BD87B8F-C184-49E0-AA50-B1D510181B93}" type="slidenum">
              <a:rPr lang="zh-CN" altLang="en-US" smtClean="0"/>
              <a:t>85</a:t>
            </a:fld>
            <a:endParaRPr lang="zh-CN" altLang="en-US" dirty="0"/>
          </a:p>
        </p:txBody>
      </p:sp>
      <p:grpSp>
        <p:nvGrpSpPr>
          <p:cNvPr id="36" name="组合 35"/>
          <p:cNvGrpSpPr/>
          <p:nvPr/>
        </p:nvGrpSpPr>
        <p:grpSpPr>
          <a:xfrm>
            <a:off x="712596" y="1412776"/>
            <a:ext cx="7717029" cy="4774828"/>
            <a:chOff x="712596" y="1412776"/>
            <a:chExt cx="7717029" cy="4774828"/>
          </a:xfrm>
        </p:grpSpPr>
        <p:grpSp>
          <p:nvGrpSpPr>
            <p:cNvPr id="37" name="Group 31"/>
            <p:cNvGrpSpPr/>
            <p:nvPr/>
          </p:nvGrpSpPr>
          <p:grpSpPr bwMode="auto">
            <a:xfrm>
              <a:off x="714375" y="1412776"/>
              <a:ext cx="7715251" cy="814388"/>
              <a:chOff x="1152" y="1104"/>
              <a:chExt cx="3408" cy="419"/>
            </a:xfrm>
          </p:grpSpPr>
          <p:grpSp>
            <p:nvGrpSpPr>
              <p:cNvPr id="72" name="Group 3"/>
              <p:cNvGrpSpPr/>
              <p:nvPr/>
            </p:nvGrpSpPr>
            <p:grpSpPr bwMode="auto">
              <a:xfrm>
                <a:off x="1152" y="1104"/>
                <a:ext cx="480" cy="419"/>
                <a:chOff x="1110" y="2656"/>
                <a:chExt cx="1549" cy="1351"/>
              </a:xfrm>
            </p:grpSpPr>
            <p:sp>
              <p:nvSpPr>
                <p:cNvPr id="7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8" name="AutoShape 6"/>
                <p:cNvSpPr>
                  <a:spLocks noChangeArrowheads="1"/>
                </p:cNvSpPr>
                <p:nvPr/>
              </p:nvSpPr>
              <p:spPr bwMode="gray">
                <a:xfrm>
                  <a:off x="1201" y="2738"/>
                  <a:ext cx="1365"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73" name="Line 11"/>
              <p:cNvSpPr>
                <a:spLocks noChangeShapeType="1"/>
              </p:cNvSpPr>
              <p:nvPr/>
            </p:nvSpPr>
            <p:spPr bwMode="auto">
              <a:xfrm>
                <a:off x="1536" y="1488"/>
                <a:ext cx="3024"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74" name="Text Box 12"/>
              <p:cNvSpPr txBox="1">
                <a:spLocks noChangeArrowheads="1"/>
              </p:cNvSpPr>
              <p:nvPr/>
            </p:nvSpPr>
            <p:spPr bwMode="auto">
              <a:xfrm>
                <a:off x="1836" y="1183"/>
                <a:ext cx="2156" cy="243"/>
              </a:xfrm>
              <a:prstGeom prst="rect">
                <a:avLst/>
              </a:prstGeom>
              <a:noFill/>
              <a:ln w="9525" algn="ctr">
                <a:noFill/>
                <a:miter lim="800000"/>
              </a:ln>
            </p:spPr>
            <p:txBody>
              <a:bodyPr>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rPr>
                  <a:t>现场安全管理概述</a:t>
                </a:r>
              </a:p>
            </p:txBody>
          </p:sp>
          <p:sp>
            <p:nvSpPr>
              <p:cNvPr id="75" name="Text Box 13"/>
              <p:cNvSpPr txBox="1">
                <a:spLocks noChangeArrowheads="1"/>
              </p:cNvSpPr>
              <p:nvPr/>
            </p:nvSpPr>
            <p:spPr bwMode="gray">
              <a:xfrm>
                <a:off x="1253" y="1199"/>
                <a:ext cx="267" cy="306"/>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一</a:t>
                </a:r>
                <a:endParaRPr lang="en-US" altLang="zh-CN" sz="2400" b="1">
                  <a:solidFill>
                    <a:schemeClr val="bg1"/>
                  </a:solidFill>
                  <a:latin typeface="微软雅黑" pitchFamily="34" charset="-122"/>
                  <a:ea typeface="微软雅黑" pitchFamily="34" charset="-122"/>
                  <a:cs typeface="微软雅黑" pitchFamily="34" charset="-122"/>
                </a:endParaRPr>
              </a:p>
            </p:txBody>
          </p:sp>
        </p:grpSp>
        <p:grpSp>
          <p:nvGrpSpPr>
            <p:cNvPr id="38" name="Group 7"/>
            <p:cNvGrpSpPr/>
            <p:nvPr/>
          </p:nvGrpSpPr>
          <p:grpSpPr bwMode="auto">
            <a:xfrm>
              <a:off x="714375" y="2420888"/>
              <a:ext cx="1086655" cy="813770"/>
              <a:chOff x="3174" y="2656"/>
              <a:chExt cx="1549" cy="1351"/>
            </a:xfrm>
          </p:grpSpPr>
          <p:sp>
            <p:nvSpPr>
              <p:cNvPr id="6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a:latin typeface="Calibri" pitchFamily="34" charset="0"/>
                </a:endParaRPr>
              </a:p>
            </p:txBody>
          </p:sp>
          <p:sp>
            <p:nvSpPr>
              <p:cNvPr id="7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a:latin typeface="Calibri" pitchFamily="34" charset="0"/>
                </a:endParaRPr>
              </a:p>
            </p:txBody>
          </p:sp>
          <p:sp>
            <p:nvSpPr>
              <p:cNvPr id="71" name="AutoShape 10"/>
              <p:cNvSpPr>
                <a:spLocks noChangeArrowheads="1"/>
              </p:cNvSpPr>
              <p:nvPr/>
            </p:nvSpPr>
            <p:spPr bwMode="gray">
              <a:xfrm>
                <a:off x="3265" y="2738"/>
                <a:ext cx="1365" cy="1170"/>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noFill/>
                <a:miter lim="800000"/>
              </a:ln>
              <a:effectLst/>
            </p:spPr>
            <p:txBody>
              <a:bodyPr wrap="none" anchor="ctr"/>
              <a:lstStyle/>
              <a:p>
                <a:pPr fontAlgn="auto">
                  <a:spcBef>
                    <a:spcPts val="0"/>
                  </a:spcBef>
                  <a:spcAft>
                    <a:spcPts val="0"/>
                  </a:spcAft>
                  <a:defRPr/>
                </a:pPr>
                <a:endParaRPr lang="zh-CN" altLang="en-US">
                  <a:latin typeface="+mn-lt"/>
                  <a:ea typeface="+mn-ea"/>
                </a:endParaRPr>
              </a:p>
            </p:txBody>
          </p:sp>
        </p:grpSp>
        <p:sp>
          <p:nvSpPr>
            <p:cNvPr id="40" name="Line 14"/>
            <p:cNvSpPr>
              <a:spLocks noChangeShapeType="1"/>
            </p:cNvSpPr>
            <p:nvPr/>
          </p:nvSpPr>
          <p:spPr bwMode="auto">
            <a:xfrm>
              <a:off x="1583699" y="316668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1" name="Text Box 15"/>
            <p:cNvSpPr txBox="1">
              <a:spLocks noChangeArrowheads="1"/>
            </p:cNvSpPr>
            <p:nvPr/>
          </p:nvSpPr>
          <p:spPr bwMode="auto">
            <a:xfrm>
              <a:off x="2285497" y="3528490"/>
              <a:ext cx="3878000" cy="462237"/>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常见危险作业安全管理技术</a:t>
              </a:r>
            </a:p>
          </p:txBody>
        </p:sp>
        <p:sp>
          <p:nvSpPr>
            <p:cNvPr id="42" name="Text Box 16"/>
            <p:cNvSpPr txBox="1">
              <a:spLocks noChangeArrowheads="1"/>
            </p:cNvSpPr>
            <p:nvPr/>
          </p:nvSpPr>
          <p:spPr bwMode="gray">
            <a:xfrm>
              <a:off x="943025" y="2603452"/>
              <a:ext cx="604452" cy="594305"/>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二</a:t>
              </a:r>
              <a:endParaRPr lang="en-US" altLang="zh-CN" sz="2400" b="1">
                <a:solidFill>
                  <a:schemeClr val="bg1"/>
                </a:solidFill>
                <a:latin typeface="微软雅黑" pitchFamily="34" charset="-122"/>
                <a:ea typeface="微软雅黑" pitchFamily="34" charset="-122"/>
                <a:cs typeface="微软雅黑" pitchFamily="34" charset="-122"/>
              </a:endParaRPr>
            </a:p>
          </p:txBody>
        </p:sp>
        <p:sp>
          <p:nvSpPr>
            <p:cNvPr id="43" name="AutoShape 18"/>
            <p:cNvSpPr>
              <a:spLocks noChangeArrowheads="1"/>
            </p:cNvSpPr>
            <p:nvPr/>
          </p:nvSpPr>
          <p:spPr bwMode="gray">
            <a:xfrm>
              <a:off x="723495" y="3442996"/>
              <a:ext cx="1077535" cy="800143"/>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45" name="AutoShape 19"/>
            <p:cNvSpPr>
              <a:spLocks noChangeArrowheads="1"/>
            </p:cNvSpPr>
            <p:nvPr/>
          </p:nvSpPr>
          <p:spPr bwMode="gray">
            <a:xfrm>
              <a:off x="714375" y="3429138"/>
              <a:ext cx="1077535" cy="80014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46" name="AutoShape 20"/>
            <p:cNvSpPr>
              <a:spLocks noChangeArrowheads="1"/>
            </p:cNvSpPr>
            <p:nvPr/>
          </p:nvSpPr>
          <p:spPr bwMode="gray">
            <a:xfrm>
              <a:off x="778213" y="3476134"/>
              <a:ext cx="957575" cy="704945"/>
            </a:xfrm>
            <a:prstGeom prst="hexagon">
              <a:avLst>
                <a:gd name="adj" fmla="val 28896"/>
                <a:gd name="vf" fmla="val 115470"/>
              </a:avLst>
            </a:prstGeom>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sp>
          <p:nvSpPr>
            <p:cNvPr id="47" name="Line 25"/>
            <p:cNvSpPr>
              <a:spLocks noChangeShapeType="1"/>
            </p:cNvSpPr>
            <p:nvPr/>
          </p:nvSpPr>
          <p:spPr bwMode="auto">
            <a:xfrm>
              <a:off x="1583699" y="4175144"/>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49" name="Text Box 26"/>
            <p:cNvSpPr txBox="1">
              <a:spLocks noChangeArrowheads="1"/>
            </p:cNvSpPr>
            <p:nvPr/>
          </p:nvSpPr>
          <p:spPr bwMode="auto">
            <a:xfrm>
              <a:off x="2285497" y="2519313"/>
              <a:ext cx="3262229" cy="462368"/>
            </a:xfrm>
            <a:prstGeom prst="rect">
              <a:avLst/>
            </a:prstGeom>
            <a:noFill/>
            <a:ln w="9525" algn="ctr">
              <a:noFill/>
              <a:miter lim="800000"/>
            </a:ln>
          </p:spPr>
          <p:txBody>
            <a:bodyPr wrap="none">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现场安全管理主要方法</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50" name="Text Box 27"/>
            <p:cNvSpPr txBox="1">
              <a:spLocks noChangeArrowheads="1"/>
            </p:cNvSpPr>
            <p:nvPr/>
          </p:nvSpPr>
          <p:spPr bwMode="gray">
            <a:xfrm>
              <a:off x="995094" y="3600098"/>
              <a:ext cx="493522" cy="46236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三</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1" name="Group 17"/>
            <p:cNvGrpSpPr/>
            <p:nvPr/>
          </p:nvGrpSpPr>
          <p:grpSpPr bwMode="auto">
            <a:xfrm>
              <a:off x="714375" y="4414812"/>
              <a:ext cx="1086655" cy="814388"/>
              <a:chOff x="1110" y="2656"/>
              <a:chExt cx="1549" cy="1351"/>
            </a:xfrm>
          </p:grpSpPr>
          <p:sp>
            <p:nvSpPr>
              <p:cNvPr id="6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8" name="AutoShape 20"/>
              <p:cNvSpPr>
                <a:spLocks noChangeArrowheads="1"/>
              </p:cNvSpPr>
              <p:nvPr/>
            </p:nvSpPr>
            <p:spPr bwMode="gray">
              <a:xfrm>
                <a:off x="1201" y="2735"/>
                <a:ext cx="1365" cy="1169"/>
              </a:xfrm>
              <a:prstGeom prst="hexagon">
                <a:avLst>
                  <a:gd name="adj" fmla="val 28896"/>
                  <a:gd name="vf" fmla="val 115470"/>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3" name="Line 25"/>
            <p:cNvSpPr>
              <a:spLocks noChangeShapeType="1"/>
            </p:cNvSpPr>
            <p:nvPr/>
          </p:nvSpPr>
          <p:spPr bwMode="auto">
            <a:xfrm>
              <a:off x="1583699" y="5161172"/>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4" name="Text Box 26"/>
            <p:cNvSpPr txBox="1">
              <a:spLocks noChangeArrowheads="1"/>
            </p:cNvSpPr>
            <p:nvPr/>
          </p:nvSpPr>
          <p:spPr bwMode="auto">
            <a:xfrm>
              <a:off x="2285497" y="4511994"/>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latin typeface="微软雅黑" pitchFamily="34" charset="-122"/>
                  <a:ea typeface="微软雅黑" pitchFamily="34" charset="-122"/>
                  <a:cs typeface="微软雅黑" pitchFamily="34" charset="-122"/>
                </a:rPr>
                <a:t>承包商安全管理要点</a:t>
              </a:r>
              <a:endParaRPr lang="en-US" altLang="zh-CN" sz="2400" b="1" dirty="0">
                <a:latin typeface="微软雅黑" pitchFamily="34" charset="-122"/>
                <a:ea typeface="微软雅黑" pitchFamily="34" charset="-122"/>
                <a:cs typeface="微软雅黑" pitchFamily="34" charset="-122"/>
              </a:endParaRPr>
            </a:p>
          </p:txBody>
        </p:sp>
        <p:sp>
          <p:nvSpPr>
            <p:cNvPr id="55" name="Text Box 27"/>
            <p:cNvSpPr txBox="1">
              <a:spLocks noChangeArrowheads="1"/>
            </p:cNvSpPr>
            <p:nvPr/>
          </p:nvSpPr>
          <p:spPr bwMode="gray">
            <a:xfrm>
              <a:off x="1006414" y="4558642"/>
              <a:ext cx="493522" cy="462588"/>
            </a:xfrm>
            <a:prstGeom prst="rect">
              <a:avLst/>
            </a:prstGeom>
            <a:noFill/>
            <a:ln w="9525" algn="ctr">
              <a:noFill/>
              <a:miter lim="800000"/>
            </a:ln>
          </p:spPr>
          <p:txBody>
            <a:bodyPr wrap="none">
              <a:spAutoFit/>
            </a:bodyPr>
            <a:lstStyle/>
            <a:p>
              <a:pPr algn="ctr" eaLnBrk="0" hangingPunct="0"/>
              <a:r>
                <a:rPr lang="zh-CN" altLang="en-US" sz="2400" b="1">
                  <a:solidFill>
                    <a:schemeClr val="bg1"/>
                  </a:solidFill>
                  <a:latin typeface="微软雅黑" pitchFamily="34" charset="-122"/>
                  <a:ea typeface="微软雅黑" pitchFamily="34" charset="-122"/>
                  <a:cs typeface="微软雅黑" pitchFamily="34" charset="-122"/>
                </a:rPr>
                <a:t>四</a:t>
              </a:r>
              <a:endParaRPr lang="en-US" altLang="zh-CN" sz="2400" b="1">
                <a:solidFill>
                  <a:schemeClr val="bg1"/>
                </a:solidFill>
                <a:latin typeface="微软雅黑" pitchFamily="34" charset="-122"/>
                <a:ea typeface="微软雅黑" pitchFamily="34" charset="-122"/>
                <a:cs typeface="微软雅黑" pitchFamily="34" charset="-122"/>
              </a:endParaRPr>
            </a:p>
          </p:txBody>
        </p:sp>
        <p:grpSp>
          <p:nvGrpSpPr>
            <p:cNvPr id="57" name="Group 17"/>
            <p:cNvGrpSpPr/>
            <p:nvPr/>
          </p:nvGrpSpPr>
          <p:grpSpPr bwMode="auto">
            <a:xfrm>
              <a:off x="712596" y="5373216"/>
              <a:ext cx="1086655" cy="814388"/>
              <a:chOff x="1110" y="2656"/>
              <a:chExt cx="1549" cy="1351"/>
            </a:xfrm>
          </p:grpSpPr>
          <p:sp>
            <p:nvSpPr>
              <p:cNvPr id="6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ln>
            </p:spPr>
            <p:txBody>
              <a:bodyPr wrap="none" anchor="ctr"/>
              <a:lstStyle/>
              <a:p>
                <a:endParaRPr lang="zh-CN" altLang="en-US" b="1">
                  <a:latin typeface="Calibri" pitchFamily="34" charset="0"/>
                </a:endParaRPr>
              </a:p>
            </p:txBody>
          </p:sp>
          <p:sp>
            <p:nvSpPr>
              <p:cNvPr id="6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endParaRPr lang="zh-CN" altLang="en-US" b="1">
                  <a:latin typeface="Calibri" pitchFamily="34" charset="0"/>
                </a:endParaRPr>
              </a:p>
            </p:txBody>
          </p:sp>
          <p:sp>
            <p:nvSpPr>
              <p:cNvPr id="65" name="AutoShape 20"/>
              <p:cNvSpPr>
                <a:spLocks noChangeArrowheads="1"/>
              </p:cNvSpPr>
              <p:nvPr/>
            </p:nvSpPr>
            <p:spPr bwMode="gray">
              <a:xfrm>
                <a:off x="1201" y="2735"/>
                <a:ext cx="1365" cy="1169"/>
              </a:xfrm>
              <a:prstGeom prst="hexagon">
                <a:avLst>
                  <a:gd name="adj" fmla="val 28896"/>
                  <a:gd name="vf" fmla="val 115470"/>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nchor="ctr"/>
              <a:lstStyle/>
              <a:p>
                <a:pPr fontAlgn="auto">
                  <a:spcBef>
                    <a:spcPts val="0"/>
                  </a:spcBef>
                  <a:spcAft>
                    <a:spcPts val="0"/>
                  </a:spcAft>
                  <a:defRPr/>
                </a:pPr>
                <a:endParaRPr lang="zh-CN" altLang="en-US" b="1"/>
              </a:p>
            </p:txBody>
          </p:sp>
        </p:grpSp>
        <p:sp>
          <p:nvSpPr>
            <p:cNvPr id="58" name="Line 25"/>
            <p:cNvSpPr>
              <a:spLocks noChangeShapeType="1"/>
            </p:cNvSpPr>
            <p:nvPr/>
          </p:nvSpPr>
          <p:spPr bwMode="auto">
            <a:xfrm>
              <a:off x="1581920" y="6119576"/>
              <a:ext cx="6845926" cy="0"/>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59" name="Text Box 26"/>
            <p:cNvSpPr txBox="1">
              <a:spLocks noChangeArrowheads="1"/>
            </p:cNvSpPr>
            <p:nvPr/>
          </p:nvSpPr>
          <p:spPr bwMode="auto">
            <a:xfrm>
              <a:off x="2283718" y="5470398"/>
              <a:ext cx="5000877" cy="462588"/>
            </a:xfrm>
            <a:prstGeom prst="rect">
              <a:avLst/>
            </a:prstGeom>
            <a:noFill/>
            <a:ln w="9525" algn="ctr">
              <a:noFill/>
              <a:miter lim="800000"/>
            </a:ln>
          </p:spPr>
          <p:txBody>
            <a:bodyPr>
              <a:spAutoFit/>
            </a:bodyPr>
            <a:lstStyle/>
            <a:p>
              <a:pPr eaLnBrk="0" fontAlgn="auto" hangingPunct="0">
                <a:spcBef>
                  <a:spcPts val="0"/>
                </a:spcBef>
                <a:spcAft>
                  <a:spcPts val="0"/>
                </a:spcAft>
                <a:defRPr/>
              </a:pPr>
              <a:r>
                <a:rPr lang="zh-CN" altLang="en-US" sz="2400" b="1" dirty="0">
                  <a:solidFill>
                    <a:schemeClr val="tx1">
                      <a:lumMod val="50000"/>
                      <a:lumOff val="50000"/>
                    </a:schemeClr>
                  </a:solidFill>
                  <a:latin typeface="微软雅黑" pitchFamily="34" charset="-122"/>
                  <a:ea typeface="微软雅黑" pitchFamily="34" charset="-122"/>
                </a:rPr>
                <a:t>松下公司现场安全管理实践</a:t>
              </a:r>
              <a:endParaRPr lang="en-US" altLang="zh-CN" sz="2400" b="1" dirty="0">
                <a:solidFill>
                  <a:schemeClr val="tx1">
                    <a:lumMod val="50000"/>
                    <a:lumOff val="50000"/>
                  </a:schemeClr>
                </a:solidFill>
                <a:latin typeface="微软雅黑" pitchFamily="34" charset="-122"/>
                <a:ea typeface="微软雅黑" pitchFamily="34" charset="-122"/>
              </a:endParaRPr>
            </a:p>
          </p:txBody>
        </p:sp>
        <p:sp>
          <p:nvSpPr>
            <p:cNvPr id="62" name="Text Box 27"/>
            <p:cNvSpPr txBox="1">
              <a:spLocks noChangeArrowheads="1"/>
            </p:cNvSpPr>
            <p:nvPr/>
          </p:nvSpPr>
          <p:spPr bwMode="gray">
            <a:xfrm>
              <a:off x="971600" y="5517046"/>
              <a:ext cx="543029" cy="461665"/>
            </a:xfrm>
            <a:prstGeom prst="rect">
              <a:avLst/>
            </a:prstGeom>
            <a:noFill/>
            <a:ln w="9525" algn="ctr">
              <a:noFill/>
              <a:miter lim="800000"/>
            </a:ln>
          </p:spPr>
          <p:txBody>
            <a:bodyPr wrap="square">
              <a:spAutoFit/>
            </a:bodyPr>
            <a:lstStyle/>
            <a:p>
              <a:pPr algn="ctr" eaLnBrk="0" hangingPunct="0"/>
              <a:r>
                <a:rPr lang="zh-CN" altLang="en-US" sz="2400" b="1" dirty="0">
                  <a:solidFill>
                    <a:schemeClr val="bg1"/>
                  </a:solidFill>
                  <a:latin typeface="微软雅黑" pitchFamily="34" charset="-122"/>
                  <a:ea typeface="微软雅黑" pitchFamily="34" charset="-122"/>
                  <a:cs typeface="微软雅黑" pitchFamily="34" charset="-122"/>
                </a:rPr>
                <a:t>五</a:t>
              </a:r>
              <a:endParaRPr lang="en-US" altLang="zh-CN" sz="2400" b="1" dirty="0">
                <a:solidFill>
                  <a:schemeClr val="bg1"/>
                </a:solidFill>
                <a:latin typeface="微软雅黑" pitchFamily="34" charset="-122"/>
                <a:ea typeface="微软雅黑" pitchFamily="34" charset="-122"/>
                <a:cs typeface="微软雅黑" pitchFamily="34" charset="-122"/>
              </a:endParaRPr>
            </a:p>
          </p:txBody>
        </p:sp>
      </p:gr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0"/>
          </p:nvPr>
        </p:nvSpPr>
        <p:spPr/>
        <p:txBody>
          <a:bodyPr/>
          <a:lstStyle/>
          <a:p>
            <a:fld id="{1FB2D024-84C5-479B-AAF7-0F2A9931DE84}" type="slidenum">
              <a:rPr lang="zh-CN" altLang="en-US"/>
              <a:t>86</a:t>
            </a:fld>
            <a:endParaRPr lang="en-US" altLang="zh-CN"/>
          </a:p>
        </p:txBody>
      </p:sp>
      <p:sp>
        <p:nvSpPr>
          <p:cNvPr id="786436" name="Rectangle 4"/>
          <p:cNvSpPr>
            <a:spLocks noGrp="1" noChangeArrowheads="1"/>
          </p:cNvSpPr>
          <p:nvPr>
            <p:ph type="body" idx="4294967295"/>
          </p:nvPr>
        </p:nvSpPr>
        <p:spPr>
          <a:xfrm>
            <a:off x="611560" y="1412875"/>
            <a:ext cx="7632848" cy="4221163"/>
          </a:xfrm>
        </p:spPr>
        <p:txBody>
          <a:bodyPr/>
          <a:lstStyle/>
          <a:p>
            <a:pPr>
              <a:lnSpc>
                <a:spcPct val="150000"/>
              </a:lnSpc>
            </a:pPr>
            <a:r>
              <a:rPr lang="zh-CN" altLang="en-US" sz="2000" dirty="0">
                <a:cs typeface="Times New Roman" pitchFamily="18" charset="0"/>
              </a:rPr>
              <a:t>所谓业务外包：指企业</a:t>
            </a:r>
            <a:r>
              <a:rPr lang="zh-CN" altLang="en-US" sz="2000" dirty="0">
                <a:solidFill>
                  <a:srgbClr val="FF0000"/>
                </a:solidFill>
                <a:cs typeface="Times New Roman" pitchFamily="18" charset="0"/>
              </a:rPr>
              <a:t>基于契约</a:t>
            </a:r>
            <a:r>
              <a:rPr lang="zh-CN" altLang="en-US" sz="2000" dirty="0">
                <a:cs typeface="Times New Roman" pitchFamily="18" charset="0"/>
              </a:rPr>
              <a:t>，将一些</a:t>
            </a:r>
            <a:r>
              <a:rPr lang="zh-CN" altLang="en-US" sz="2000" dirty="0">
                <a:solidFill>
                  <a:srgbClr val="FF0000"/>
                </a:solidFill>
                <a:cs typeface="Times New Roman" pitchFamily="18" charset="0"/>
              </a:rPr>
              <a:t>非核心的、辅助性</a:t>
            </a:r>
            <a:r>
              <a:rPr lang="zh-CN" altLang="en-US" sz="2000" dirty="0">
                <a:cs typeface="Times New Roman" pitchFamily="18" charset="0"/>
              </a:rPr>
              <a:t>的功能或业务</a:t>
            </a:r>
            <a:r>
              <a:rPr lang="zh-CN" altLang="en-US" sz="2000" dirty="0">
                <a:solidFill>
                  <a:srgbClr val="FF0000"/>
                </a:solidFill>
                <a:cs typeface="Times New Roman" pitchFamily="18" charset="0"/>
              </a:rPr>
              <a:t>外包</a:t>
            </a:r>
            <a:r>
              <a:rPr lang="zh-CN" altLang="en-US" sz="2000" dirty="0">
                <a:cs typeface="Times New Roman" pitchFamily="18" charset="0"/>
              </a:rPr>
              <a:t>给外部的</a:t>
            </a:r>
            <a:r>
              <a:rPr lang="zh-CN" altLang="en-US" sz="2000" dirty="0">
                <a:solidFill>
                  <a:srgbClr val="FF0000"/>
                </a:solidFill>
                <a:cs typeface="Times New Roman" pitchFamily="18" charset="0"/>
              </a:rPr>
              <a:t>专业化厂商</a:t>
            </a:r>
            <a:r>
              <a:rPr lang="zh-CN" altLang="en-US" sz="2000" dirty="0">
                <a:cs typeface="Times New Roman" pitchFamily="18" charset="0"/>
              </a:rPr>
              <a:t>，利用他们的专长和优势来提高企业的</a:t>
            </a:r>
            <a:r>
              <a:rPr lang="zh-CN" altLang="en-US" sz="2000" dirty="0">
                <a:solidFill>
                  <a:srgbClr val="FF0000"/>
                </a:solidFill>
                <a:cs typeface="Times New Roman" pitchFamily="18" charset="0"/>
              </a:rPr>
              <a:t>整体效率和竞争力</a:t>
            </a:r>
            <a:r>
              <a:rPr lang="zh-CN" altLang="en-US" sz="2000" dirty="0">
                <a:cs typeface="Times New Roman" pitchFamily="18" charset="0"/>
              </a:rPr>
              <a:t>。（美国学者</a:t>
            </a:r>
            <a:r>
              <a:rPr lang="en-US" altLang="zh-CN" sz="2000" dirty="0">
                <a:cs typeface="Times New Roman" pitchFamily="18" charset="0"/>
              </a:rPr>
              <a:t>C. K. </a:t>
            </a:r>
            <a:r>
              <a:rPr lang="en-US" altLang="zh-CN" sz="2000" dirty="0" err="1">
                <a:cs typeface="Times New Roman" pitchFamily="18" charset="0"/>
              </a:rPr>
              <a:t>Prahalad</a:t>
            </a:r>
            <a:r>
              <a:rPr lang="zh-CN" altLang="en-US" sz="2000" dirty="0">
                <a:cs typeface="Times New Roman" pitchFamily="18" charset="0"/>
              </a:rPr>
              <a:t> ；</a:t>
            </a:r>
            <a:r>
              <a:rPr lang="en-US" altLang="zh-CN" sz="2000" dirty="0">
                <a:cs typeface="Times New Roman" pitchFamily="18" charset="0"/>
              </a:rPr>
              <a:t>Gary Hamel，《</a:t>
            </a:r>
            <a:r>
              <a:rPr lang="zh-CN" altLang="en-US" sz="2000" dirty="0">
                <a:cs typeface="Times New Roman" pitchFamily="18" charset="0"/>
              </a:rPr>
              <a:t>企业核心能力</a:t>
            </a:r>
            <a:r>
              <a:rPr lang="en-US" altLang="zh-CN" sz="2000" dirty="0">
                <a:cs typeface="Times New Roman" pitchFamily="18" charset="0"/>
              </a:rPr>
              <a:t>》1990</a:t>
            </a:r>
            <a:r>
              <a:rPr lang="zh-CN" altLang="en-US" sz="2000" dirty="0">
                <a:cs typeface="Times New Roman" pitchFamily="18" charset="0"/>
              </a:rPr>
              <a:t> </a:t>
            </a:r>
            <a:r>
              <a:rPr lang="en-US" altLang="zh-CN" sz="2000" dirty="0">
                <a:cs typeface="Times New Roman" pitchFamily="18" charset="0"/>
              </a:rPr>
              <a:t>）</a:t>
            </a:r>
          </a:p>
          <a:p>
            <a:pPr>
              <a:lnSpc>
                <a:spcPct val="150000"/>
              </a:lnSpc>
            </a:pPr>
            <a:endParaRPr lang="en-US" altLang="zh-CN" sz="800" dirty="0">
              <a:cs typeface="Times New Roman" pitchFamily="18" charset="0"/>
            </a:endParaRPr>
          </a:p>
          <a:p>
            <a:pPr>
              <a:lnSpc>
                <a:spcPct val="150000"/>
              </a:lnSpc>
            </a:pPr>
            <a:r>
              <a:rPr lang="zh-CN" altLang="en-US" sz="2000" dirty="0">
                <a:cs typeface="Times New Roman" pitchFamily="18" charset="0"/>
              </a:rPr>
              <a:t>承包商：指合同情况下的</a:t>
            </a:r>
            <a:r>
              <a:rPr lang="zh-CN" altLang="en-US" sz="2000" dirty="0">
                <a:solidFill>
                  <a:srgbClr val="FF0000"/>
                </a:solidFill>
                <a:cs typeface="Times New Roman" pitchFamily="18" charset="0"/>
              </a:rPr>
              <a:t>供方</a:t>
            </a:r>
            <a:r>
              <a:rPr lang="zh-CN" altLang="en-US" sz="2000" dirty="0">
                <a:cs typeface="Times New Roman" pitchFamily="18" charset="0"/>
              </a:rPr>
              <a:t>，即由发包方或操作者</a:t>
            </a:r>
            <a:r>
              <a:rPr lang="zh-CN" altLang="en-US" sz="2000" dirty="0">
                <a:solidFill>
                  <a:srgbClr val="FF0000"/>
                </a:solidFill>
                <a:cs typeface="Times New Roman" pitchFamily="18" charset="0"/>
              </a:rPr>
              <a:t>雇用</a:t>
            </a:r>
            <a:r>
              <a:rPr lang="zh-CN" altLang="en-US" sz="2000" dirty="0">
                <a:cs typeface="Times New Roman" pitchFamily="18" charset="0"/>
              </a:rPr>
              <a:t>来完成某些工作或提供服务的</a:t>
            </a:r>
            <a:r>
              <a:rPr lang="zh-CN" altLang="en-US" sz="2000" dirty="0">
                <a:solidFill>
                  <a:srgbClr val="FF0000"/>
                </a:solidFill>
                <a:cs typeface="Times New Roman" pitchFamily="18" charset="0"/>
              </a:rPr>
              <a:t>个人、部门或合作者</a:t>
            </a:r>
            <a:r>
              <a:rPr lang="zh-CN" altLang="en-US" sz="2000" dirty="0">
                <a:cs typeface="Times New Roman" pitchFamily="18" charset="0"/>
              </a:rPr>
              <a:t>。（</a:t>
            </a:r>
            <a:r>
              <a:rPr lang="en-US" altLang="zh-CN" sz="2000" dirty="0">
                <a:cs typeface="Times New Roman" pitchFamily="18" charset="0"/>
              </a:rPr>
              <a:t>AQ/T3005-2006《</a:t>
            </a:r>
            <a:r>
              <a:rPr lang="zh-CN" altLang="en-US" sz="2000" dirty="0">
                <a:cs typeface="Times New Roman" pitchFamily="18" charset="0"/>
              </a:rPr>
              <a:t>石油化工项目管理方安全管理实施导则</a:t>
            </a:r>
            <a:r>
              <a:rPr lang="en-US" altLang="zh-CN" sz="2000" dirty="0">
                <a:cs typeface="Times New Roman" pitchFamily="18" charset="0"/>
              </a:rPr>
              <a:t>》</a:t>
            </a:r>
            <a:r>
              <a:rPr lang="zh-CN" altLang="en-US" sz="2000" dirty="0">
                <a:cs typeface="Times New Roman" pitchFamily="18" charset="0"/>
              </a:rPr>
              <a:t>）</a:t>
            </a:r>
          </a:p>
        </p:txBody>
      </p:sp>
      <p:sp>
        <p:nvSpPr>
          <p:cNvPr id="4"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、承包商概念和作用</a:t>
            </a: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357563" y="1714500"/>
            <a:ext cx="5591175" cy="4071938"/>
          </a:xfrm>
          <a:prstGeom prst="rect">
            <a:avLst/>
          </a:prstGeom>
          <a:noFill/>
          <a:ln w="9525">
            <a:noFill/>
            <a:miter lim="800000"/>
            <a:headEnd/>
            <a:tailEnd/>
          </a:ln>
        </p:spPr>
      </p:pic>
      <p:sp>
        <p:nvSpPr>
          <p:cNvPr id="6" name="内容占位符 2"/>
          <p:cNvSpPr>
            <a:spLocks noGrp="1"/>
          </p:cNvSpPr>
          <p:nvPr>
            <p:ph idx="4294967295"/>
          </p:nvPr>
        </p:nvSpPr>
        <p:spPr>
          <a:xfrm>
            <a:off x="539750" y="1916112"/>
            <a:ext cx="2928938" cy="4105175"/>
          </a:xfrm>
        </p:spPr>
        <p:txBody>
          <a:bodyPr/>
          <a:lstStyle/>
          <a:p>
            <a:pPr>
              <a:lnSpc>
                <a:spcPct val="150000"/>
              </a:lnSpc>
            </a:pPr>
            <a:r>
              <a:rPr lang="zh-CN" altLang="en-US" sz="1800" b="1" dirty="0">
                <a:cs typeface="Times New Roman" pitchFamily="18" charset="0"/>
              </a:rPr>
              <a:t>承包方工作量有时占</a:t>
            </a:r>
            <a:r>
              <a:rPr lang="en-US" altLang="zh-CN" sz="1800" b="1" dirty="0">
                <a:cs typeface="Times New Roman" pitchFamily="18" charset="0"/>
              </a:rPr>
              <a:t>50%</a:t>
            </a:r>
            <a:r>
              <a:rPr lang="zh-CN" altLang="en-US" sz="1800" b="1" dirty="0">
                <a:cs typeface="Times New Roman" pitchFamily="18" charset="0"/>
              </a:rPr>
              <a:t>以上</a:t>
            </a:r>
          </a:p>
          <a:p>
            <a:pPr>
              <a:lnSpc>
                <a:spcPct val="150000"/>
              </a:lnSpc>
            </a:pPr>
            <a:r>
              <a:rPr lang="zh-CN" altLang="en-US" sz="1800" b="1" dirty="0">
                <a:cs typeface="Times New Roman" pitchFamily="18" charset="0"/>
              </a:rPr>
              <a:t>作业风险较高，是发包方</a:t>
            </a:r>
            <a:r>
              <a:rPr lang="en-US" altLang="zh-CN" sz="1800" b="1" dirty="0">
                <a:cs typeface="Times New Roman" pitchFamily="18" charset="0"/>
              </a:rPr>
              <a:t>3</a:t>
            </a:r>
            <a:r>
              <a:rPr lang="zh-CN" altLang="en-US" sz="1800" b="1" dirty="0">
                <a:cs typeface="Times New Roman" pitchFamily="18" charset="0"/>
              </a:rPr>
              <a:t>倍以上</a:t>
            </a:r>
            <a:endParaRPr lang="en-US" altLang="zh-CN" sz="1800" b="1" dirty="0">
              <a:cs typeface="Times New Roman" pitchFamily="18" charset="0"/>
            </a:endParaRPr>
          </a:p>
          <a:p>
            <a:pPr>
              <a:lnSpc>
                <a:spcPct val="150000"/>
              </a:lnSpc>
            </a:pPr>
            <a:r>
              <a:rPr lang="en-US" altLang="zh-CN" sz="1800" b="1" dirty="0">
                <a:cs typeface="Times New Roman" pitchFamily="18" charset="0"/>
              </a:rPr>
              <a:t>86%</a:t>
            </a:r>
            <a:r>
              <a:rPr lang="zh-CN" altLang="en-US" sz="1800" b="1" dirty="0">
                <a:cs typeface="Times New Roman" pitchFamily="18" charset="0"/>
              </a:rPr>
              <a:t>事故由承包方引起（挪威统计）</a:t>
            </a:r>
            <a:endParaRPr lang="en-US" altLang="zh-CN" sz="1800" b="1" dirty="0">
              <a:cs typeface="Times New Roman" pitchFamily="18" charset="0"/>
            </a:endParaRPr>
          </a:p>
          <a:p>
            <a:pPr>
              <a:lnSpc>
                <a:spcPct val="150000"/>
              </a:lnSpc>
            </a:pPr>
            <a:r>
              <a:rPr lang="zh-CN" altLang="en-US" sz="1800" b="1" dirty="0">
                <a:cs typeface="Times New Roman" pitchFamily="18" charset="0"/>
              </a:rPr>
              <a:t>造成承包方和发包方职工伤亡，财产破坏</a:t>
            </a:r>
            <a:endParaRPr lang="en-US" altLang="zh-CN" sz="1800" b="1" dirty="0">
              <a:cs typeface="Times New Roman" pitchFamily="18" charset="0"/>
            </a:endParaRPr>
          </a:p>
          <a:p>
            <a:pPr>
              <a:lnSpc>
                <a:spcPct val="150000"/>
              </a:lnSpc>
            </a:pPr>
            <a:r>
              <a:rPr lang="zh-CN" altLang="en-US" sz="1800" b="1" dirty="0">
                <a:solidFill>
                  <a:srgbClr val="FF0000"/>
                </a:solidFill>
                <a:cs typeface="Times New Roman" pitchFamily="18" charset="0"/>
              </a:rPr>
              <a:t>安全不能承包出去</a:t>
            </a:r>
          </a:p>
          <a:p>
            <a:pPr>
              <a:lnSpc>
                <a:spcPct val="150000"/>
              </a:lnSpc>
            </a:pPr>
            <a:endParaRPr lang="zh-CN" altLang="en-US" sz="1800" b="1" dirty="0">
              <a:cs typeface="Times New Roman" pitchFamily="18" charset="0"/>
            </a:endParaRPr>
          </a:p>
        </p:txBody>
      </p:sp>
      <p:sp>
        <p:nvSpPr>
          <p:cNvPr id="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、承包商概念和作用</a:t>
            </a:r>
          </a:p>
        </p:txBody>
      </p:sp>
      <p:sp>
        <p:nvSpPr>
          <p:cNvPr id="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87</a:t>
            </a:fld>
            <a:endParaRPr lang="zh-CN" altLang="en-US" dirty="0"/>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7" name="内容占位符 2"/>
          <p:cNvSpPr>
            <a:spLocks noGrp="1"/>
          </p:cNvSpPr>
          <p:nvPr>
            <p:ph idx="4294967295"/>
          </p:nvPr>
        </p:nvSpPr>
        <p:spPr>
          <a:xfrm>
            <a:off x="395536" y="1557338"/>
            <a:ext cx="8391277" cy="3743870"/>
          </a:xfrm>
        </p:spPr>
        <p:txBody>
          <a:bodyPr/>
          <a:lstStyle/>
          <a:p>
            <a:r>
              <a:rPr lang="zh-CN" altLang="en-US" sz="2000" dirty="0">
                <a:cs typeface="Times New Roman" pitchFamily="18" charset="0"/>
              </a:rPr>
              <a:t>发包方：东都商厦</a:t>
            </a:r>
            <a:endParaRPr lang="en-US" altLang="zh-CN" sz="2000" dirty="0">
              <a:cs typeface="Times New Roman" pitchFamily="18" charset="0"/>
            </a:endParaRPr>
          </a:p>
          <a:p>
            <a:r>
              <a:rPr lang="zh-CN" altLang="en-US" sz="2000" dirty="0">
                <a:cs typeface="Times New Roman" pitchFamily="18" charset="0"/>
              </a:rPr>
              <a:t>承租商：丹尼斯商场、歌舞厅个体承包，还有其他商户</a:t>
            </a:r>
            <a:endParaRPr lang="en-US" altLang="zh-CN" sz="2000" dirty="0">
              <a:cs typeface="Times New Roman" pitchFamily="18" charset="0"/>
            </a:endParaRPr>
          </a:p>
          <a:p>
            <a:r>
              <a:rPr lang="zh-CN" altLang="en-US" sz="2000" dirty="0">
                <a:cs typeface="Times New Roman" pitchFamily="18" charset="0"/>
              </a:rPr>
              <a:t>丹尼斯商场焊接一层与二层之间步行梯上的钢板圆孔，焊渣引发地下室家具着火</a:t>
            </a:r>
            <a:endParaRPr lang="en-US" altLang="zh-CN" sz="2000" dirty="0">
              <a:cs typeface="Times New Roman" pitchFamily="18" charset="0"/>
            </a:endParaRPr>
          </a:p>
          <a:p>
            <a:r>
              <a:rPr lang="en-US" altLang="zh-CN" sz="2000" dirty="0">
                <a:cs typeface="Times New Roman" pitchFamily="18" charset="0"/>
              </a:rPr>
              <a:t>20:30</a:t>
            </a:r>
            <a:r>
              <a:rPr lang="zh-CN" altLang="en-US" sz="2000" dirty="0">
                <a:cs typeface="Times New Roman" pitchFamily="18" charset="0"/>
              </a:rPr>
              <a:t>左右开始作业，</a:t>
            </a:r>
            <a:r>
              <a:rPr lang="en-US" altLang="zh-CN" sz="2000" dirty="0">
                <a:cs typeface="Times New Roman" pitchFamily="18" charset="0"/>
              </a:rPr>
              <a:t>21:00</a:t>
            </a:r>
            <a:r>
              <a:rPr lang="zh-CN" altLang="en-US" sz="2000" dirty="0">
                <a:cs typeface="Times New Roman" pitchFamily="18" charset="0"/>
              </a:rPr>
              <a:t>左右发现着火</a:t>
            </a:r>
            <a:endParaRPr lang="en-US" altLang="zh-CN" sz="2000" dirty="0">
              <a:cs typeface="Times New Roman" pitchFamily="18" charset="0"/>
            </a:endParaRPr>
          </a:p>
          <a:p>
            <a:r>
              <a:rPr lang="zh-CN" altLang="en-US" sz="2000" dirty="0">
                <a:cs typeface="Times New Roman" pitchFamily="18" charset="0"/>
              </a:rPr>
              <a:t>忙碌</a:t>
            </a:r>
            <a:r>
              <a:rPr lang="zh-CN" altLang="en-US" sz="2000" dirty="0">
                <a:solidFill>
                  <a:srgbClr val="0000CC"/>
                </a:solidFill>
                <a:cs typeface="Times New Roman" pitchFamily="18" charset="0"/>
              </a:rPr>
              <a:t>自救</a:t>
            </a:r>
            <a:r>
              <a:rPr lang="en-US" altLang="zh-CN" sz="2000" dirty="0">
                <a:solidFill>
                  <a:srgbClr val="0000CC"/>
                </a:solidFill>
                <a:cs typeface="Times New Roman" pitchFamily="18" charset="0"/>
              </a:rPr>
              <a:t>35</a:t>
            </a:r>
            <a:r>
              <a:rPr lang="zh-CN" altLang="en-US" sz="2000" dirty="0">
                <a:solidFill>
                  <a:srgbClr val="0000CC"/>
                </a:solidFill>
                <a:cs typeface="Times New Roman" pitchFamily="18" charset="0"/>
              </a:rPr>
              <a:t>分钟</a:t>
            </a:r>
            <a:r>
              <a:rPr lang="zh-CN" altLang="en-US" sz="2000" dirty="0">
                <a:cs typeface="Times New Roman" pitchFamily="18" charset="0"/>
              </a:rPr>
              <a:t>左右</a:t>
            </a:r>
            <a:r>
              <a:rPr lang="zh-CN" altLang="en-US" sz="2000" dirty="0">
                <a:solidFill>
                  <a:srgbClr val="0000CC"/>
                </a:solidFill>
                <a:cs typeface="Times New Roman" pitchFamily="18" charset="0"/>
              </a:rPr>
              <a:t>没有</a:t>
            </a:r>
            <a:r>
              <a:rPr lang="zh-CN" altLang="en-US" sz="2000" dirty="0">
                <a:cs typeface="Times New Roman" pitchFamily="18" charset="0"/>
              </a:rPr>
              <a:t>效果开始</a:t>
            </a:r>
            <a:r>
              <a:rPr lang="zh-CN" altLang="en-US" sz="2000" dirty="0">
                <a:solidFill>
                  <a:srgbClr val="0000CC"/>
                </a:solidFill>
                <a:cs typeface="Times New Roman" pitchFamily="18" charset="0"/>
              </a:rPr>
              <a:t>报警</a:t>
            </a:r>
            <a:r>
              <a:rPr lang="en-US" altLang="zh-CN" sz="2000" dirty="0">
                <a:cs typeface="Times New Roman" pitchFamily="18" charset="0"/>
              </a:rPr>
              <a:t>119</a:t>
            </a:r>
          </a:p>
          <a:p>
            <a:r>
              <a:rPr lang="zh-CN" altLang="en-US" sz="2000" dirty="0">
                <a:cs typeface="Times New Roman" pitchFamily="18" charset="0"/>
              </a:rPr>
              <a:t>商场职工全部撤离，一直</a:t>
            </a:r>
            <a:r>
              <a:rPr lang="zh-CN" altLang="en-US" sz="2000" dirty="0">
                <a:solidFill>
                  <a:srgbClr val="FF0000"/>
                </a:solidFill>
                <a:cs typeface="Times New Roman" pitchFamily="18" charset="0"/>
              </a:rPr>
              <a:t>没有人想起</a:t>
            </a:r>
            <a:r>
              <a:rPr lang="en-US" altLang="zh-CN" sz="2000" dirty="0">
                <a:cs typeface="Times New Roman" pitchFamily="18" charset="0"/>
              </a:rPr>
              <a:t>4</a:t>
            </a:r>
            <a:r>
              <a:rPr lang="zh-CN" altLang="en-US" sz="2000" dirty="0">
                <a:cs typeface="Times New Roman" pitchFamily="18" charset="0"/>
              </a:rPr>
              <a:t>楼舞厅的员工和顾客</a:t>
            </a:r>
            <a:endParaRPr lang="en-US" altLang="zh-CN" sz="2000" dirty="0">
              <a:cs typeface="Times New Roman" pitchFamily="18" charset="0"/>
            </a:endParaRPr>
          </a:p>
          <a:p>
            <a:r>
              <a:rPr lang="en-US" altLang="zh-CN" sz="2000" dirty="0">
                <a:cs typeface="Times New Roman" pitchFamily="18" charset="0"/>
              </a:rPr>
              <a:t>23:09</a:t>
            </a:r>
            <a:r>
              <a:rPr lang="zh-CN" altLang="en-US" sz="2000" dirty="0">
                <a:cs typeface="Times New Roman" pitchFamily="18" charset="0"/>
              </a:rPr>
              <a:t>火势基本被控制住，</a:t>
            </a:r>
            <a:r>
              <a:rPr lang="en-US" altLang="zh-CN" sz="2000" dirty="0">
                <a:cs typeface="Times New Roman" pitchFamily="18" charset="0"/>
              </a:rPr>
              <a:t>26</a:t>
            </a:r>
            <a:r>
              <a:rPr lang="zh-CN" altLang="en-US" sz="2000" dirty="0">
                <a:cs typeface="Times New Roman" pitchFamily="18" charset="0"/>
              </a:rPr>
              <a:t>日</a:t>
            </a:r>
            <a:r>
              <a:rPr lang="en-US" altLang="zh-CN" sz="2000" dirty="0">
                <a:cs typeface="Times New Roman" pitchFamily="18" charset="0"/>
              </a:rPr>
              <a:t>0:45</a:t>
            </a:r>
            <a:r>
              <a:rPr lang="zh-CN" altLang="en-US" sz="2000" dirty="0">
                <a:cs typeface="Times New Roman" pitchFamily="18" charset="0"/>
              </a:rPr>
              <a:t>大火扑灭</a:t>
            </a:r>
            <a:endParaRPr lang="en-US" altLang="zh-CN" sz="2000" dirty="0">
              <a:cs typeface="Times New Roman" pitchFamily="18" charset="0"/>
            </a:endParaRPr>
          </a:p>
          <a:p>
            <a:r>
              <a:rPr lang="en-US" altLang="zh-CN" sz="2000" dirty="0">
                <a:cs typeface="Times New Roman" pitchFamily="18" charset="0"/>
              </a:rPr>
              <a:t>4</a:t>
            </a:r>
            <a:r>
              <a:rPr lang="zh-CN" altLang="en-US" sz="2000" dirty="0">
                <a:cs typeface="Times New Roman" pitchFamily="18" charset="0"/>
              </a:rPr>
              <a:t>楼有</a:t>
            </a:r>
            <a:r>
              <a:rPr lang="en-US" altLang="zh-CN" sz="2000" dirty="0">
                <a:cs typeface="Times New Roman" pitchFamily="18" charset="0"/>
              </a:rPr>
              <a:t>350</a:t>
            </a:r>
            <a:r>
              <a:rPr lang="zh-CN" altLang="en-US" sz="2000" dirty="0">
                <a:cs typeface="Times New Roman" pitchFamily="18" charset="0"/>
              </a:rPr>
              <a:t>多人，其中</a:t>
            </a:r>
            <a:endParaRPr lang="en-US" altLang="zh-CN" sz="2000" dirty="0">
              <a:cs typeface="Times New Roman" pitchFamily="18" charset="0"/>
            </a:endParaRPr>
          </a:p>
          <a:p>
            <a:r>
              <a:rPr lang="en-US" altLang="zh-CN" sz="2000" dirty="0">
                <a:solidFill>
                  <a:srgbClr val="FF0000"/>
                </a:solidFill>
                <a:cs typeface="Times New Roman" pitchFamily="18" charset="0"/>
              </a:rPr>
              <a:t>309</a:t>
            </a:r>
            <a:r>
              <a:rPr lang="zh-CN" altLang="en-US" sz="2000" dirty="0">
                <a:solidFill>
                  <a:srgbClr val="FF0000"/>
                </a:solidFill>
                <a:cs typeface="Times New Roman" pitchFamily="18" charset="0"/>
              </a:rPr>
              <a:t>人死亡，男姓</a:t>
            </a:r>
            <a:r>
              <a:rPr lang="en-US" altLang="zh-CN" sz="2000" dirty="0">
                <a:solidFill>
                  <a:srgbClr val="FF0000"/>
                </a:solidFill>
                <a:cs typeface="Times New Roman" pitchFamily="18" charset="0"/>
              </a:rPr>
              <a:t>134</a:t>
            </a:r>
            <a:r>
              <a:rPr lang="zh-CN" altLang="en-US" sz="2000" dirty="0">
                <a:solidFill>
                  <a:srgbClr val="FF0000"/>
                </a:solidFill>
                <a:cs typeface="Times New Roman" pitchFamily="18" charset="0"/>
              </a:rPr>
              <a:t>人，女性</a:t>
            </a:r>
            <a:r>
              <a:rPr lang="en-US" altLang="zh-CN" sz="2000" dirty="0">
                <a:solidFill>
                  <a:srgbClr val="FF0000"/>
                </a:solidFill>
                <a:cs typeface="Times New Roman" pitchFamily="18" charset="0"/>
              </a:rPr>
              <a:t>175</a:t>
            </a:r>
            <a:r>
              <a:rPr lang="zh-CN" altLang="en-US" sz="2000" dirty="0">
                <a:solidFill>
                  <a:srgbClr val="FF0000"/>
                </a:solidFill>
                <a:cs typeface="Times New Roman" pitchFamily="18" charset="0"/>
              </a:rPr>
              <a:t>人，最大</a:t>
            </a:r>
            <a:r>
              <a:rPr lang="en-US" altLang="zh-CN" sz="2000" dirty="0">
                <a:solidFill>
                  <a:srgbClr val="FF0000"/>
                </a:solidFill>
                <a:cs typeface="Times New Roman" pitchFamily="18" charset="0"/>
              </a:rPr>
              <a:t>40</a:t>
            </a:r>
            <a:r>
              <a:rPr lang="zh-CN" altLang="en-US" sz="2000" dirty="0">
                <a:solidFill>
                  <a:srgbClr val="FF0000"/>
                </a:solidFill>
                <a:cs typeface="Times New Roman" pitchFamily="18" charset="0"/>
              </a:rPr>
              <a:t>岁，最小</a:t>
            </a:r>
            <a:r>
              <a:rPr lang="en-US" altLang="zh-CN" sz="2000" dirty="0">
                <a:solidFill>
                  <a:srgbClr val="FF0000"/>
                </a:solidFill>
                <a:cs typeface="Times New Roman" pitchFamily="18" charset="0"/>
              </a:rPr>
              <a:t>14</a:t>
            </a:r>
            <a:r>
              <a:rPr lang="zh-CN" altLang="en-US" sz="2000" dirty="0">
                <a:solidFill>
                  <a:srgbClr val="FF0000"/>
                </a:solidFill>
                <a:cs typeface="Times New Roman" pitchFamily="18" charset="0"/>
              </a:rPr>
              <a:t>岁</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、典型案例</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88</a:t>
            </a:fld>
            <a:endParaRPr lang="zh-CN" altLang="en-US" dirty="0"/>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标题 1"/>
          <p:cNvSpPr>
            <a:spLocks noGrp="1"/>
          </p:cNvSpPr>
          <p:nvPr>
            <p:ph type="title" idx="4294967295"/>
          </p:nvPr>
        </p:nvSpPr>
        <p:spPr>
          <a:xfrm>
            <a:off x="539552" y="1196752"/>
            <a:ext cx="6572250" cy="928687"/>
          </a:xfrm>
        </p:spPr>
        <p:txBody>
          <a:bodyPr/>
          <a:lstStyle/>
          <a:p>
            <a:pPr algn="l"/>
            <a:r>
              <a:rPr lang="zh-CN" altLang="en-US" sz="2800" dirty="0">
                <a:solidFill>
                  <a:srgbClr val="000099"/>
                </a:solidFill>
                <a:cs typeface="Times New Roman" pitchFamily="18" charset="0"/>
              </a:rPr>
              <a:t>责任追究</a:t>
            </a:r>
          </a:p>
        </p:txBody>
      </p:sp>
      <p:sp>
        <p:nvSpPr>
          <p:cNvPr id="867331" name="内容占位符 2"/>
          <p:cNvSpPr>
            <a:spLocks noGrp="1"/>
          </p:cNvSpPr>
          <p:nvPr>
            <p:ph idx="4294967295"/>
          </p:nvPr>
        </p:nvSpPr>
        <p:spPr>
          <a:xfrm>
            <a:off x="642938" y="2060575"/>
            <a:ext cx="7858125" cy="4154488"/>
          </a:xfrm>
        </p:spPr>
        <p:txBody>
          <a:bodyPr/>
          <a:lstStyle/>
          <a:p>
            <a:r>
              <a:rPr lang="en-US" altLang="zh-CN" sz="2400" dirty="0">
                <a:cs typeface="Times New Roman" pitchFamily="18" charset="0"/>
              </a:rPr>
              <a:t>23</a:t>
            </a:r>
            <a:r>
              <a:rPr lang="zh-CN" altLang="en-US" sz="2400" dirty="0">
                <a:cs typeface="Times New Roman" pitchFamily="18" charset="0"/>
              </a:rPr>
              <a:t>名被告人，分别判刑</a:t>
            </a:r>
            <a:r>
              <a:rPr lang="en-US" altLang="zh-CN" sz="2400" dirty="0">
                <a:cs typeface="Times New Roman" pitchFamily="18" charset="0"/>
              </a:rPr>
              <a:t>3</a:t>
            </a:r>
            <a:r>
              <a:rPr lang="zh-CN" altLang="en-US" sz="2400" dirty="0">
                <a:cs typeface="Times New Roman" pitchFamily="18" charset="0"/>
              </a:rPr>
              <a:t>至</a:t>
            </a:r>
            <a:r>
              <a:rPr lang="en-US" altLang="zh-CN" sz="2400" dirty="0">
                <a:cs typeface="Times New Roman" pitchFamily="18" charset="0"/>
              </a:rPr>
              <a:t>13</a:t>
            </a:r>
            <a:r>
              <a:rPr lang="zh-CN" altLang="en-US" sz="2400" dirty="0">
                <a:cs typeface="Times New Roman" pitchFamily="18" charset="0"/>
              </a:rPr>
              <a:t>年</a:t>
            </a:r>
            <a:endParaRPr lang="en-US" altLang="zh-CN" sz="2400" dirty="0">
              <a:cs typeface="Times New Roman" pitchFamily="18" charset="0"/>
            </a:endParaRPr>
          </a:p>
          <a:p>
            <a:pPr lvl="1"/>
            <a:r>
              <a:rPr lang="en-US" altLang="zh-CN" sz="2400" dirty="0">
                <a:cs typeface="Times New Roman" pitchFamily="18" charset="0"/>
              </a:rPr>
              <a:t>14</a:t>
            </a:r>
            <a:r>
              <a:rPr lang="zh-CN" altLang="en-US" sz="2400" dirty="0">
                <a:cs typeface="Times New Roman" pitchFamily="18" charset="0"/>
              </a:rPr>
              <a:t>人由洛阳市中级人民法院审理</a:t>
            </a:r>
            <a:endParaRPr lang="en-US" altLang="zh-CN" sz="2400" dirty="0">
              <a:cs typeface="Times New Roman" pitchFamily="18" charset="0"/>
            </a:endParaRPr>
          </a:p>
          <a:p>
            <a:pPr lvl="2">
              <a:buClr>
                <a:srgbClr val="000099"/>
              </a:buClr>
            </a:pPr>
            <a:r>
              <a:rPr lang="zh-CN" altLang="en-US" sz="2000" dirty="0">
                <a:cs typeface="Times New Roman" pitchFamily="18" charset="0"/>
              </a:rPr>
              <a:t>电焊工王成太</a:t>
            </a:r>
            <a:r>
              <a:rPr lang="en-US" altLang="zh-CN" sz="2000" dirty="0">
                <a:cs typeface="Times New Roman" pitchFamily="18" charset="0"/>
              </a:rPr>
              <a:t>13</a:t>
            </a:r>
            <a:r>
              <a:rPr lang="zh-CN" altLang="en-US" sz="2000" dirty="0">
                <a:cs typeface="Times New Roman" pitchFamily="18" charset="0"/>
              </a:rPr>
              <a:t>年</a:t>
            </a:r>
            <a:endParaRPr lang="en-US" altLang="zh-CN" sz="2000" dirty="0">
              <a:cs typeface="Times New Roman" pitchFamily="18" charset="0"/>
            </a:endParaRPr>
          </a:p>
          <a:p>
            <a:pPr lvl="2">
              <a:buClr>
                <a:srgbClr val="000099"/>
              </a:buClr>
            </a:pPr>
            <a:r>
              <a:rPr lang="zh-CN" altLang="en-US" sz="2000" dirty="0">
                <a:cs typeface="Times New Roman" pitchFamily="18" charset="0"/>
              </a:rPr>
              <a:t>装修负责人王子亮</a:t>
            </a:r>
            <a:r>
              <a:rPr lang="en-US" altLang="zh-CN" sz="2000" dirty="0">
                <a:cs typeface="Times New Roman" pitchFamily="18" charset="0"/>
              </a:rPr>
              <a:t>9</a:t>
            </a:r>
            <a:r>
              <a:rPr lang="zh-CN" altLang="en-US" sz="2000" dirty="0">
                <a:cs typeface="Times New Roman" pitchFamily="18" charset="0"/>
              </a:rPr>
              <a:t>年</a:t>
            </a:r>
            <a:endParaRPr lang="en-US" altLang="zh-CN" sz="2000" dirty="0">
              <a:cs typeface="Times New Roman" pitchFamily="18" charset="0"/>
            </a:endParaRPr>
          </a:p>
          <a:p>
            <a:pPr lvl="2">
              <a:buClr>
                <a:srgbClr val="000099"/>
              </a:buClr>
            </a:pPr>
            <a:r>
              <a:rPr lang="zh-CN" altLang="en-US" sz="2000" dirty="0">
                <a:cs typeface="Times New Roman" pitchFamily="18" charset="0"/>
              </a:rPr>
              <a:t>丹尼斯量贩有限公司东都店执行副总王磊</a:t>
            </a:r>
            <a:r>
              <a:rPr lang="en-US" altLang="zh-CN" sz="2000" dirty="0">
                <a:cs typeface="Times New Roman" pitchFamily="18" charset="0"/>
              </a:rPr>
              <a:t>9</a:t>
            </a:r>
            <a:r>
              <a:rPr lang="zh-CN" altLang="en-US" sz="2000" dirty="0">
                <a:cs typeface="Times New Roman" pitchFamily="18" charset="0"/>
              </a:rPr>
              <a:t>年</a:t>
            </a:r>
            <a:endParaRPr lang="en-US" altLang="zh-CN" sz="2000" dirty="0">
              <a:cs typeface="Times New Roman" pitchFamily="18" charset="0"/>
            </a:endParaRPr>
          </a:p>
          <a:p>
            <a:pPr lvl="2">
              <a:buClr>
                <a:srgbClr val="000099"/>
              </a:buClr>
            </a:pPr>
            <a:r>
              <a:rPr lang="zh-CN" altLang="en-US" sz="2000" dirty="0">
                <a:cs typeface="Times New Roman" pitchFamily="18" charset="0"/>
              </a:rPr>
              <a:t>东都商厦总经理、法人代表李志坚有期徒刑</a:t>
            </a:r>
            <a:r>
              <a:rPr lang="en-US" altLang="zh-CN" sz="2000" dirty="0">
                <a:cs typeface="Times New Roman" pitchFamily="18" charset="0"/>
              </a:rPr>
              <a:t>7</a:t>
            </a:r>
            <a:r>
              <a:rPr lang="zh-CN" altLang="en-US" sz="2000" dirty="0">
                <a:cs typeface="Times New Roman" pitchFamily="18" charset="0"/>
              </a:rPr>
              <a:t>年</a:t>
            </a:r>
            <a:endParaRPr lang="en-US" altLang="zh-CN" sz="2000" dirty="0">
              <a:cs typeface="Times New Roman" pitchFamily="18" charset="0"/>
            </a:endParaRPr>
          </a:p>
          <a:p>
            <a:pPr lvl="1"/>
            <a:r>
              <a:rPr lang="en-US" altLang="zh-CN" sz="2400" dirty="0">
                <a:cs typeface="Times New Roman" pitchFamily="18" charset="0"/>
              </a:rPr>
              <a:t>9</a:t>
            </a:r>
            <a:r>
              <a:rPr lang="zh-CN" altLang="en-US" sz="2400" dirty="0">
                <a:cs typeface="Times New Roman" pitchFamily="18" charset="0"/>
              </a:rPr>
              <a:t>人由洛阳市中级人民法院指令涧西区人民法院审理</a:t>
            </a:r>
            <a:endParaRPr lang="en-US" altLang="zh-CN" sz="2400" dirty="0">
              <a:cs typeface="Times New Roman" pitchFamily="18" charset="0"/>
            </a:endParaRPr>
          </a:p>
          <a:p>
            <a:pPr lvl="2">
              <a:buClr>
                <a:srgbClr val="000099"/>
              </a:buClr>
            </a:pPr>
            <a:r>
              <a:rPr lang="en-US" altLang="zh-CN" sz="2000" dirty="0">
                <a:cs typeface="Times New Roman" pitchFamily="18" charset="0"/>
              </a:rPr>
              <a:t>9</a:t>
            </a:r>
            <a:r>
              <a:rPr lang="zh-CN" altLang="en-US" sz="2000" dirty="0">
                <a:cs typeface="Times New Roman" pitchFamily="18" charset="0"/>
              </a:rPr>
              <a:t>人全部被判有期徒刑</a:t>
            </a:r>
            <a:r>
              <a:rPr lang="en-US" altLang="zh-CN" sz="2000" dirty="0">
                <a:cs typeface="Times New Roman" pitchFamily="18" charset="0"/>
              </a:rPr>
              <a:t>7</a:t>
            </a:r>
            <a:r>
              <a:rPr lang="zh-CN" altLang="en-US" sz="2000" dirty="0">
                <a:cs typeface="Times New Roman" pitchFamily="18" charset="0"/>
              </a:rPr>
              <a:t>年</a:t>
            </a:r>
          </a:p>
          <a:p>
            <a:endParaRPr lang="en-US" altLang="zh-CN" sz="2800" dirty="0">
              <a:cs typeface="Times New Roman" pitchFamily="18" charset="0"/>
            </a:endParaRP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2</a:t>
            </a:r>
            <a:r>
              <a:rPr lang="zh-CN" altLang="en-US" sz="2800" b="1" dirty="0">
                <a:solidFill>
                  <a:srgbClr val="C00000"/>
                </a:solidFill>
                <a:latin typeface="微软雅黑" pitchFamily="34" charset="-122"/>
                <a:ea typeface="微软雅黑" pitchFamily="34" charset="-122"/>
                <a:cs typeface="微软雅黑" pitchFamily="34" charset="-122"/>
              </a:rPr>
              <a:t>、典型案例</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89</a:t>
            </a:fld>
            <a:endParaRPr lang="zh-CN" altLang="en-US" dirty="0"/>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Text Box 2"/>
          <p:cNvSpPr txBox="1">
            <a:spLocks noChangeArrowheads="1"/>
          </p:cNvSpPr>
          <p:nvPr/>
        </p:nvSpPr>
        <p:spPr bwMode="auto">
          <a:xfrm>
            <a:off x="107504" y="3812952"/>
            <a:ext cx="1511300" cy="1077913"/>
          </a:xfrm>
          <a:prstGeom prst="rect">
            <a:avLst/>
          </a:prstGeom>
          <a:solidFill>
            <a:srgbClr val="FFFF99"/>
          </a:solidFill>
          <a:ln w="9525">
            <a:solidFill>
              <a:srgbClr val="FF3300"/>
            </a:solidFill>
            <a:prstDash val="lgDash"/>
            <a:miter lim="800000"/>
          </a:ln>
        </p:spPr>
        <p:txBody>
          <a:bodyPr>
            <a:spAutoFit/>
          </a:bodyPr>
          <a:lstStyle/>
          <a:p>
            <a:r>
              <a:rPr lang="zh-CN" altLang="en-US" sz="1600" b="1">
                <a:solidFill>
                  <a:srgbClr val="006600"/>
                </a:solidFill>
                <a:latin typeface="微软雅黑" pitchFamily="34" charset="-122"/>
                <a:ea typeface="微软雅黑" pitchFamily="34" charset="-122"/>
                <a:cs typeface="微软雅黑" pitchFamily="34" charset="-122"/>
              </a:rPr>
              <a:t>素养</a:t>
            </a:r>
          </a:p>
          <a:p>
            <a:r>
              <a:rPr lang="zh-CN" altLang="en-US" sz="1600" b="1">
                <a:solidFill>
                  <a:srgbClr val="2231F4"/>
                </a:solidFill>
                <a:latin typeface="微软雅黑" pitchFamily="34" charset="-122"/>
                <a:ea typeface="微软雅黑" pitchFamily="34" charset="-122"/>
                <a:cs typeface="微软雅黑" pitchFamily="34" charset="-122"/>
              </a:rPr>
              <a:t>养成良好习惯，自觉遵守规章制度</a:t>
            </a:r>
            <a:endParaRPr lang="zh-CN" altLang="en-US" sz="1600">
              <a:latin typeface="微软雅黑" pitchFamily="34" charset="-122"/>
              <a:ea typeface="微软雅黑" pitchFamily="34" charset="-122"/>
              <a:cs typeface="微软雅黑" pitchFamily="34" charset="-122"/>
            </a:endParaRPr>
          </a:p>
        </p:txBody>
      </p:sp>
      <p:sp>
        <p:nvSpPr>
          <p:cNvPr id="482308" name="Text Box 4"/>
          <p:cNvSpPr txBox="1">
            <a:spLocks noChangeArrowheads="1"/>
          </p:cNvSpPr>
          <p:nvPr/>
        </p:nvSpPr>
        <p:spPr bwMode="auto">
          <a:xfrm>
            <a:off x="1179066" y="5871940"/>
            <a:ext cx="3673475" cy="584200"/>
          </a:xfrm>
          <a:prstGeom prst="rect">
            <a:avLst/>
          </a:prstGeom>
          <a:solidFill>
            <a:srgbClr val="FFFF99"/>
          </a:solidFill>
          <a:ln w="9525">
            <a:solidFill>
              <a:srgbClr val="FF3300"/>
            </a:solidFill>
            <a:prstDash val="dashDot"/>
            <a:miter lim="800000"/>
          </a:ln>
        </p:spPr>
        <p:txBody>
          <a:bodyPr wrap="none">
            <a:spAutoFit/>
          </a:bodyPr>
          <a:lstStyle/>
          <a:p>
            <a:r>
              <a:rPr lang="zh-CN" altLang="en-US" sz="1600" b="1">
                <a:solidFill>
                  <a:srgbClr val="006600"/>
                </a:solidFill>
                <a:latin typeface="微软雅黑" pitchFamily="34" charset="-122"/>
                <a:ea typeface="微软雅黑" pitchFamily="34" charset="-122"/>
                <a:cs typeface="微软雅黑" pitchFamily="34" charset="-122"/>
              </a:rPr>
              <a:t>整理</a:t>
            </a:r>
          </a:p>
          <a:p>
            <a:r>
              <a:rPr lang="zh-CN" altLang="en-US" sz="1600" b="1">
                <a:solidFill>
                  <a:srgbClr val="2231F4"/>
                </a:solidFill>
                <a:latin typeface="微软雅黑" pitchFamily="34" charset="-122"/>
                <a:ea typeface="微软雅黑" pitchFamily="34" charset="-122"/>
                <a:cs typeface="微软雅黑" pitchFamily="34" charset="-122"/>
              </a:rPr>
              <a:t>区分多余物（去除）和必需品（保留）</a:t>
            </a:r>
            <a:endParaRPr lang="zh-CN" altLang="en-US" sz="1600">
              <a:latin typeface="微软雅黑" pitchFamily="34" charset="-122"/>
              <a:ea typeface="微软雅黑" pitchFamily="34" charset="-122"/>
              <a:cs typeface="微软雅黑" pitchFamily="34" charset="-122"/>
            </a:endParaRPr>
          </a:p>
        </p:txBody>
      </p:sp>
      <p:sp>
        <p:nvSpPr>
          <p:cNvPr id="482309" name="Text Box 5"/>
          <p:cNvSpPr txBox="1">
            <a:spLocks noChangeArrowheads="1"/>
          </p:cNvSpPr>
          <p:nvPr/>
        </p:nvSpPr>
        <p:spPr bwMode="auto">
          <a:xfrm>
            <a:off x="7379841" y="4562252"/>
            <a:ext cx="1514475" cy="1077913"/>
          </a:xfrm>
          <a:prstGeom prst="rect">
            <a:avLst/>
          </a:prstGeom>
          <a:solidFill>
            <a:srgbClr val="FFFF99"/>
          </a:solidFill>
          <a:ln w="9525">
            <a:solidFill>
              <a:srgbClr val="FF3300"/>
            </a:solidFill>
            <a:prstDash val="dashDot"/>
            <a:miter lim="800000"/>
          </a:ln>
        </p:spPr>
        <p:txBody>
          <a:bodyPr>
            <a:spAutoFit/>
          </a:bodyPr>
          <a:lstStyle/>
          <a:p>
            <a:r>
              <a:rPr lang="zh-CN" altLang="en-US" sz="1600" b="1">
                <a:solidFill>
                  <a:srgbClr val="006600"/>
                </a:solidFill>
                <a:latin typeface="微软雅黑" pitchFamily="34" charset="-122"/>
                <a:ea typeface="微软雅黑" pitchFamily="34" charset="-122"/>
                <a:cs typeface="微软雅黑" pitchFamily="34" charset="-122"/>
              </a:rPr>
              <a:t>整顿</a:t>
            </a:r>
          </a:p>
          <a:p>
            <a:r>
              <a:rPr lang="zh-CN" altLang="en-US" sz="1600" b="1">
                <a:solidFill>
                  <a:srgbClr val="2231F4"/>
                </a:solidFill>
                <a:latin typeface="微软雅黑" pitchFamily="34" charset="-122"/>
                <a:ea typeface="微软雅黑" pitchFamily="34" charset="-122"/>
                <a:cs typeface="微软雅黑" pitchFamily="34" charset="-122"/>
              </a:rPr>
              <a:t>定位放置使用物品，使人、机、物协调</a:t>
            </a:r>
            <a:endParaRPr lang="zh-CN" altLang="en-US" sz="1600">
              <a:latin typeface="微软雅黑" pitchFamily="34" charset="-122"/>
              <a:ea typeface="微软雅黑" pitchFamily="34" charset="-122"/>
              <a:cs typeface="微软雅黑" pitchFamily="34" charset="-122"/>
            </a:endParaRPr>
          </a:p>
        </p:txBody>
      </p:sp>
      <p:sp>
        <p:nvSpPr>
          <p:cNvPr id="482310" name="Text Box 6"/>
          <p:cNvSpPr txBox="1">
            <a:spLocks noChangeArrowheads="1"/>
          </p:cNvSpPr>
          <p:nvPr/>
        </p:nvSpPr>
        <p:spPr bwMode="auto">
          <a:xfrm>
            <a:off x="750441" y="1955577"/>
            <a:ext cx="2268538" cy="830263"/>
          </a:xfrm>
          <a:prstGeom prst="rect">
            <a:avLst/>
          </a:prstGeom>
          <a:solidFill>
            <a:srgbClr val="FFFF99"/>
          </a:solidFill>
          <a:ln w="9525">
            <a:solidFill>
              <a:srgbClr val="FF3300"/>
            </a:solidFill>
            <a:prstDash val="dashDot"/>
            <a:miter lim="800000"/>
          </a:ln>
        </p:spPr>
        <p:txBody>
          <a:bodyPr>
            <a:spAutoFit/>
          </a:bodyPr>
          <a:lstStyle/>
          <a:p>
            <a:r>
              <a:rPr lang="zh-CN" altLang="en-US" sz="1600" b="1">
                <a:solidFill>
                  <a:srgbClr val="006600"/>
                </a:solidFill>
                <a:latin typeface="微软雅黑" pitchFamily="34" charset="-122"/>
                <a:ea typeface="微软雅黑" pitchFamily="34" charset="-122"/>
                <a:cs typeface="微软雅黑" pitchFamily="34" charset="-122"/>
              </a:rPr>
              <a:t>清洁</a:t>
            </a:r>
          </a:p>
          <a:p>
            <a:r>
              <a:rPr lang="zh-CN" altLang="en-US" sz="1600" b="1">
                <a:solidFill>
                  <a:srgbClr val="2231F4"/>
                </a:solidFill>
                <a:latin typeface="微软雅黑" pitchFamily="34" charset="-122"/>
                <a:ea typeface="微软雅黑" pitchFamily="34" charset="-122"/>
                <a:cs typeface="微软雅黑" pitchFamily="34" charset="-122"/>
              </a:rPr>
              <a:t>维持整齐场所，标准化、制度化、规范化</a:t>
            </a:r>
            <a:endParaRPr lang="zh-CN" altLang="en-US" sz="1600">
              <a:latin typeface="微软雅黑" pitchFamily="34" charset="-122"/>
              <a:ea typeface="微软雅黑" pitchFamily="34" charset="-122"/>
              <a:cs typeface="微软雅黑" pitchFamily="34" charset="-122"/>
            </a:endParaRPr>
          </a:p>
        </p:txBody>
      </p:sp>
      <p:sp>
        <p:nvSpPr>
          <p:cNvPr id="482311" name="Text Box 7"/>
          <p:cNvSpPr txBox="1">
            <a:spLocks noChangeArrowheads="1"/>
          </p:cNvSpPr>
          <p:nvPr/>
        </p:nvSpPr>
        <p:spPr bwMode="auto">
          <a:xfrm>
            <a:off x="5863779" y="1196752"/>
            <a:ext cx="2959100" cy="830263"/>
          </a:xfrm>
          <a:prstGeom prst="rect">
            <a:avLst/>
          </a:prstGeom>
          <a:solidFill>
            <a:srgbClr val="FFFF99"/>
          </a:solidFill>
          <a:ln w="9525">
            <a:solidFill>
              <a:srgbClr val="FF3300"/>
            </a:solidFill>
            <a:prstDash val="dashDot"/>
            <a:miter lim="800000"/>
          </a:ln>
        </p:spPr>
        <p:txBody>
          <a:bodyPr>
            <a:spAutoFit/>
          </a:bodyPr>
          <a:lstStyle/>
          <a:p>
            <a:r>
              <a:rPr lang="zh-CN" altLang="en-US" sz="1600" b="1">
                <a:solidFill>
                  <a:srgbClr val="006600"/>
                </a:solidFill>
                <a:latin typeface="微软雅黑" pitchFamily="34" charset="-122"/>
                <a:ea typeface="微软雅黑" pitchFamily="34" charset="-122"/>
                <a:cs typeface="微软雅黑" pitchFamily="34" charset="-122"/>
              </a:rPr>
              <a:t>清扫</a:t>
            </a:r>
          </a:p>
          <a:p>
            <a:r>
              <a:rPr lang="zh-CN" altLang="en-US" sz="1600" b="1">
                <a:solidFill>
                  <a:srgbClr val="2231F4"/>
                </a:solidFill>
                <a:latin typeface="微软雅黑" pitchFamily="34" charset="-122"/>
                <a:ea typeface="微软雅黑" pitchFamily="34" charset="-122"/>
                <a:cs typeface="微软雅黑" pitchFamily="34" charset="-122"/>
              </a:rPr>
              <a:t>清扫场所，做到无尘、异物、脏物，干净、明亮、整齐</a:t>
            </a:r>
            <a:endParaRPr lang="zh-CN" altLang="en-US" sz="1600">
              <a:latin typeface="微软雅黑" pitchFamily="34" charset="-122"/>
              <a:ea typeface="微软雅黑" pitchFamily="34" charset="-122"/>
              <a:cs typeface="微软雅黑" pitchFamily="34" charset="-122"/>
            </a:endParaRPr>
          </a:p>
        </p:txBody>
      </p:sp>
      <p:sp>
        <p:nvSpPr>
          <p:cNvPr id="482312" name="Rectangle 9"/>
          <p:cNvSpPr>
            <a:spLocks noChangeArrowheads="1"/>
          </p:cNvSpPr>
          <p:nvPr/>
        </p:nvSpPr>
        <p:spPr bwMode="auto">
          <a:xfrm>
            <a:off x="540891" y="5187727"/>
            <a:ext cx="468313" cy="287338"/>
          </a:xfrm>
          <a:prstGeom prst="rect">
            <a:avLst/>
          </a:prstGeom>
          <a:solidFill>
            <a:schemeClr val="bg1"/>
          </a:solidFill>
          <a:ln w="9525">
            <a:solidFill>
              <a:srgbClr val="FFFFFF"/>
            </a:solidFill>
            <a:miter lim="800000"/>
          </a:ln>
        </p:spPr>
        <p:txBody>
          <a:bodyPr wrap="none" anchor="ctr"/>
          <a:lstStyle/>
          <a:p>
            <a:pPr algn="ctr"/>
            <a:r>
              <a:rPr lang="zh-CN" altLang="en-US">
                <a:solidFill>
                  <a:srgbClr val="D60093"/>
                </a:solidFill>
                <a:latin typeface="Calibri" pitchFamily="34" charset="0"/>
                <a:ea typeface="楷体_GB2312" pitchFamily="49" charset="-122"/>
              </a:rPr>
              <a:t>素养</a:t>
            </a:r>
          </a:p>
        </p:txBody>
      </p:sp>
      <p:sp>
        <p:nvSpPr>
          <p:cNvPr id="18"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1</a:t>
            </a:r>
            <a:r>
              <a:rPr lang="zh-CN" altLang="en-US" sz="2800" b="1" dirty="0">
                <a:solidFill>
                  <a:srgbClr val="C00000"/>
                </a:solidFill>
                <a:latin typeface="微软雅黑" pitchFamily="34" charset="-122"/>
                <a:ea typeface="微软雅黑" pitchFamily="34" charset="-122"/>
                <a:cs typeface="微软雅黑" pitchFamily="34" charset="-122"/>
              </a:rPr>
              <a:t>、</a:t>
            </a:r>
            <a:r>
              <a:rPr lang="en-US" altLang="zh-CN" sz="2800" b="1" dirty="0">
                <a:solidFill>
                  <a:srgbClr val="C00000"/>
                </a:solidFill>
                <a:latin typeface="微软雅黑" pitchFamily="34" charset="-122"/>
                <a:ea typeface="微软雅黑" pitchFamily="34" charset="-122"/>
                <a:cs typeface="微软雅黑" pitchFamily="34" charset="-122"/>
              </a:rPr>
              <a:t>5S-TPM</a:t>
            </a:r>
            <a:endParaRPr lang="zh-CN" altLang="en-US" sz="2800" b="1" dirty="0">
              <a:solidFill>
                <a:srgbClr val="C00000"/>
              </a:solidFill>
              <a:latin typeface="微软雅黑" pitchFamily="34" charset="-122"/>
              <a:ea typeface="微软雅黑" pitchFamily="34" charset="-122"/>
              <a:cs typeface="微软雅黑" pitchFamily="34" charset="-122"/>
            </a:endParaRPr>
          </a:p>
        </p:txBody>
      </p:sp>
      <p:sp>
        <p:nvSpPr>
          <p:cNvPr id="19"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a:t>
            </a:fld>
            <a:endParaRPr lang="zh-CN" altLang="en-US" dirty="0"/>
          </a:p>
        </p:txBody>
      </p:sp>
      <p:pic>
        <p:nvPicPr>
          <p:cNvPr id="1025" name="图片 1024"/>
          <p:cNvPicPr>
            <a:picLocks noChangeAspect="1"/>
          </p:cNvPicPr>
          <p:nvPr/>
        </p:nvPicPr>
        <p:blipFill>
          <a:blip r:embed="rId3">
            <a:clrChange>
              <a:clrFrom>
                <a:srgbClr val="FFFFFF"/>
              </a:clrFrom>
              <a:clrTo>
                <a:srgbClr val="FFFFFF">
                  <a:alpha val="0"/>
                </a:srgbClr>
              </a:clrTo>
            </a:clrChange>
          </a:blip>
          <a:stretch>
            <a:fillRect/>
          </a:stretch>
        </p:blipFill>
        <p:spPr>
          <a:xfrm>
            <a:off x="1244600" y="1549400"/>
            <a:ext cx="6921500" cy="4673600"/>
          </a:xfrm>
          <a:prstGeom prst="rect">
            <a:avLst/>
          </a:prstGeom>
          <a:noFill/>
          <a:ln w="9525">
            <a:noFill/>
          </a:ln>
        </p:spPr>
      </p:pic>
    </p:spTree>
  </p:cSld>
  <p:clrMapOvr>
    <a:masterClrMapping/>
  </p:clrMapOvr>
  <p:transition>
    <p:random/>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bwMode="auto">
          <a:xfrm>
            <a:off x="428625" y="1271588"/>
            <a:ext cx="8377238" cy="4800600"/>
            <a:chOff x="428596" y="1271577"/>
            <a:chExt cx="8377302" cy="4800629"/>
          </a:xfrm>
        </p:grpSpPr>
        <p:sp>
          <p:nvSpPr>
            <p:cNvPr id="601090" name="Freeform 2"/>
            <p:cNvSpPr>
              <a:spLocks noEditPoints="1"/>
            </p:cNvSpPr>
            <p:nvPr/>
          </p:nvSpPr>
          <p:spPr bwMode="gray">
            <a:xfrm>
              <a:off x="428596" y="1708142"/>
              <a:ext cx="8072500" cy="4311676"/>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CCCC"/>
                </a:gs>
                <a:gs pos="100000">
                  <a:srgbClr val="009999"/>
                </a:gs>
              </a:gsLst>
              <a:lin ang="5400000" scaled="1"/>
            </a:gradFill>
            <a:ln w="0">
              <a:noFill/>
              <a:prstDash val="solid"/>
              <a:round/>
            </a:ln>
            <a:effectLst>
              <a:outerShdw dist="206741" dir="8249373" algn="ctr" rotWithShape="0">
                <a:schemeClr val="tx2">
                  <a:alpha val="50000"/>
                </a:schemeClr>
              </a:outerShdw>
            </a:effectLst>
          </p:spPr>
          <p:txBody>
            <a:bodyPr/>
            <a:lstStyle/>
            <a:p>
              <a:pPr>
                <a:defRPr/>
              </a:pPr>
              <a:endParaRPr lang="en-US" sz="1600">
                <a:latin typeface="微软雅黑" pitchFamily="34" charset="-122"/>
                <a:ea typeface="微软雅黑" pitchFamily="34" charset="-122"/>
              </a:endParaRPr>
            </a:p>
          </p:txBody>
        </p:sp>
        <p:grpSp>
          <p:nvGrpSpPr>
            <p:cNvPr id="3" name="Group 32"/>
            <p:cNvGrpSpPr/>
            <p:nvPr/>
          </p:nvGrpSpPr>
          <p:grpSpPr bwMode="auto">
            <a:xfrm>
              <a:off x="2786050" y="3929066"/>
              <a:ext cx="1911349" cy="1857388"/>
              <a:chOff x="1935" y="2160"/>
              <a:chExt cx="1294" cy="1228"/>
            </a:xfrm>
          </p:grpSpPr>
          <p:sp>
            <p:nvSpPr>
              <p:cNvPr id="870406"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07"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08"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09"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grpSp>
          <p:nvGrpSpPr>
            <p:cNvPr id="4" name="Group 31"/>
            <p:cNvGrpSpPr/>
            <p:nvPr/>
          </p:nvGrpSpPr>
          <p:grpSpPr bwMode="auto">
            <a:xfrm>
              <a:off x="571472" y="2143117"/>
              <a:ext cx="1357322" cy="1285883"/>
              <a:chOff x="625" y="1920"/>
              <a:chExt cx="993" cy="1011"/>
            </a:xfrm>
          </p:grpSpPr>
          <p:sp>
            <p:nvSpPr>
              <p:cNvPr id="870411"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2"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3"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4"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grpSp>
          <p:nvGrpSpPr>
            <p:cNvPr id="5" name="Group 30"/>
            <p:cNvGrpSpPr/>
            <p:nvPr/>
          </p:nvGrpSpPr>
          <p:grpSpPr bwMode="auto">
            <a:xfrm>
              <a:off x="2000232" y="1428736"/>
              <a:ext cx="1119187" cy="1092200"/>
              <a:chOff x="653" y="1056"/>
              <a:chExt cx="705" cy="688"/>
            </a:xfrm>
          </p:grpSpPr>
          <p:sp>
            <p:nvSpPr>
              <p:cNvPr id="870416" name="Oval 16"/>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7" name="Oval 17"/>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8" name="Oval 18"/>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19" name="Oval 19"/>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grpSp>
          <p:nvGrpSpPr>
            <p:cNvPr id="6" name="Group 29"/>
            <p:cNvGrpSpPr/>
            <p:nvPr/>
          </p:nvGrpSpPr>
          <p:grpSpPr bwMode="auto">
            <a:xfrm>
              <a:off x="3398834" y="1271577"/>
              <a:ext cx="744538" cy="728663"/>
              <a:chOff x="1658" y="768"/>
              <a:chExt cx="469" cy="459"/>
            </a:xfrm>
          </p:grpSpPr>
          <p:sp>
            <p:nvSpPr>
              <p:cNvPr id="870421" name="Oval 20"/>
              <p:cNvSpPr>
                <a:spLocks noChangeArrowheads="1"/>
              </p:cNvSpPr>
              <p:nvPr/>
            </p:nvSpPr>
            <p:spPr bwMode="gray">
              <a:xfrm>
                <a:off x="1658" y="768"/>
                <a:ext cx="469" cy="459"/>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b="1">
                  <a:latin typeface="微软雅黑" pitchFamily="34" charset="-122"/>
                  <a:ea typeface="微软雅黑" pitchFamily="34" charset="-122"/>
                </a:endParaRPr>
              </a:p>
            </p:txBody>
          </p:sp>
          <p:sp>
            <p:nvSpPr>
              <p:cNvPr id="870422" name="Oval 21"/>
              <p:cNvSpPr>
                <a:spLocks noChangeArrowheads="1"/>
              </p:cNvSpPr>
              <p:nvPr/>
            </p:nvSpPr>
            <p:spPr bwMode="gray">
              <a:xfrm>
                <a:off x="1664" y="770"/>
                <a:ext cx="458" cy="44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b="1">
                  <a:latin typeface="微软雅黑" pitchFamily="34" charset="-122"/>
                  <a:ea typeface="微软雅黑" pitchFamily="34" charset="-122"/>
                </a:endParaRPr>
              </a:p>
            </p:txBody>
          </p:sp>
          <p:sp>
            <p:nvSpPr>
              <p:cNvPr id="870423" name="Oval 22"/>
              <p:cNvSpPr>
                <a:spLocks noChangeArrowheads="1"/>
              </p:cNvSpPr>
              <p:nvPr/>
            </p:nvSpPr>
            <p:spPr bwMode="gray">
              <a:xfrm>
                <a:off x="1669" y="775"/>
                <a:ext cx="435" cy="419"/>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b="1">
                  <a:latin typeface="微软雅黑" pitchFamily="34" charset="-122"/>
                  <a:ea typeface="微软雅黑" pitchFamily="34" charset="-122"/>
                </a:endParaRPr>
              </a:p>
            </p:txBody>
          </p:sp>
          <p:sp>
            <p:nvSpPr>
              <p:cNvPr id="870424" name="Oval 23"/>
              <p:cNvSpPr>
                <a:spLocks noChangeArrowheads="1"/>
              </p:cNvSpPr>
              <p:nvPr/>
            </p:nvSpPr>
            <p:spPr bwMode="gray">
              <a:xfrm>
                <a:off x="1694" y="787"/>
                <a:ext cx="387" cy="339"/>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b="1">
                  <a:latin typeface="微软雅黑" pitchFamily="34" charset="-122"/>
                  <a:ea typeface="微软雅黑" pitchFamily="34" charset="-122"/>
                </a:endParaRPr>
              </a:p>
            </p:txBody>
          </p:sp>
        </p:grpSp>
        <p:sp>
          <p:nvSpPr>
            <p:cNvPr id="870425" name="Text Box 24"/>
            <p:cNvSpPr txBox="1">
              <a:spLocks noChangeArrowheads="1"/>
            </p:cNvSpPr>
            <p:nvPr/>
          </p:nvSpPr>
          <p:spPr bwMode="auto">
            <a:xfrm>
              <a:off x="3457567" y="1458913"/>
              <a:ext cx="595040" cy="338556"/>
            </a:xfrm>
            <a:prstGeom prst="rect">
              <a:avLst/>
            </a:prstGeom>
            <a:noFill/>
            <a:ln w="9525" algn="ctr">
              <a:noFill/>
              <a:miter lim="800000"/>
            </a:ln>
          </p:spPr>
          <p:txBody>
            <a:bodyPr wrap="none">
              <a:spAutoFit/>
            </a:bodyPr>
            <a:lstStyle/>
            <a:p>
              <a:r>
                <a:rPr lang="zh-CN" altLang="en-US" sz="1600" b="1">
                  <a:latin typeface="微软雅黑" pitchFamily="34" charset="-122"/>
                  <a:ea typeface="微软雅黑" pitchFamily="34" charset="-122"/>
                </a:rPr>
                <a:t>忽视</a:t>
              </a:r>
              <a:endParaRPr lang="en-US" altLang="zh-CN" sz="1600" b="1">
                <a:solidFill>
                  <a:srgbClr val="000000"/>
                </a:solidFill>
                <a:latin typeface="微软雅黑" pitchFamily="34" charset="-122"/>
                <a:ea typeface="微软雅黑" pitchFamily="34" charset="-122"/>
              </a:endParaRPr>
            </a:p>
          </p:txBody>
        </p:sp>
        <p:sp>
          <p:nvSpPr>
            <p:cNvPr id="870426" name="Text Box 26"/>
            <p:cNvSpPr txBox="1">
              <a:spLocks noChangeArrowheads="1"/>
            </p:cNvSpPr>
            <p:nvPr/>
          </p:nvSpPr>
          <p:spPr bwMode="auto">
            <a:xfrm>
              <a:off x="500034" y="2571745"/>
              <a:ext cx="1338838" cy="369334"/>
            </a:xfrm>
            <a:prstGeom prst="rect">
              <a:avLst/>
            </a:prstGeom>
            <a:noFill/>
            <a:ln w="9525" algn="ctr">
              <a:noFill/>
              <a:miter lim="800000"/>
            </a:ln>
          </p:spPr>
          <p:txBody>
            <a:bodyPr wrap="none">
              <a:spAutoFit/>
            </a:bodyPr>
            <a:lstStyle/>
            <a:p>
              <a:r>
                <a:rPr lang="zh-CN" altLang="en-US" b="1">
                  <a:solidFill>
                    <a:srgbClr val="000000"/>
                  </a:solidFill>
                  <a:latin typeface="微软雅黑" pitchFamily="34" charset="-122"/>
                  <a:ea typeface="微软雅黑" pitchFamily="34" charset="-122"/>
                </a:rPr>
                <a:t>缺少预评估</a:t>
              </a:r>
              <a:endParaRPr lang="en-US" altLang="zh-CN" b="1">
                <a:solidFill>
                  <a:srgbClr val="000000"/>
                </a:solidFill>
                <a:latin typeface="微软雅黑" pitchFamily="34" charset="-122"/>
                <a:ea typeface="微软雅黑" pitchFamily="34" charset="-122"/>
              </a:endParaRPr>
            </a:p>
          </p:txBody>
        </p:sp>
        <p:sp>
          <p:nvSpPr>
            <p:cNvPr id="870427" name="Text Box 27"/>
            <p:cNvSpPr txBox="1">
              <a:spLocks noChangeArrowheads="1"/>
            </p:cNvSpPr>
            <p:nvPr/>
          </p:nvSpPr>
          <p:spPr bwMode="auto">
            <a:xfrm>
              <a:off x="3012203" y="4293103"/>
              <a:ext cx="1415783" cy="831002"/>
            </a:xfrm>
            <a:prstGeom prst="rect">
              <a:avLst/>
            </a:prstGeom>
            <a:noFill/>
            <a:ln w="9525" algn="ctr">
              <a:noFill/>
              <a:miter lim="800000"/>
            </a:ln>
          </p:spPr>
          <p:txBody>
            <a:bodyPr wrap="none">
              <a:spAutoFit/>
            </a:bodyPr>
            <a:lstStyle/>
            <a:p>
              <a:r>
                <a:rPr lang="zh-CN" altLang="en-US" sz="2400" b="1" dirty="0">
                  <a:solidFill>
                    <a:srgbClr val="000000"/>
                  </a:solidFill>
                  <a:latin typeface="微软雅黑" pitchFamily="34" charset="-122"/>
                  <a:ea typeface="微软雅黑" pitchFamily="34" charset="-122"/>
                </a:rPr>
                <a:t>交底沟通</a:t>
              </a:r>
              <a:endParaRPr lang="en-US" altLang="zh-CN" sz="2400" b="1" dirty="0">
                <a:solidFill>
                  <a:srgbClr val="000000"/>
                </a:solidFill>
                <a:latin typeface="微软雅黑" pitchFamily="34" charset="-122"/>
                <a:ea typeface="微软雅黑" pitchFamily="34" charset="-122"/>
              </a:endParaRPr>
            </a:p>
            <a:p>
              <a:r>
                <a:rPr lang="zh-CN" altLang="en-US" sz="2400" b="1" dirty="0">
                  <a:solidFill>
                    <a:srgbClr val="000000"/>
                  </a:solidFill>
                  <a:latin typeface="微软雅黑" pitchFamily="34" charset="-122"/>
                  <a:ea typeface="微软雅黑" pitchFamily="34" charset="-122"/>
                </a:rPr>
                <a:t>协调不足</a:t>
              </a:r>
              <a:endParaRPr lang="en-US" altLang="zh-CN" sz="2400" b="1" dirty="0">
                <a:solidFill>
                  <a:srgbClr val="000000"/>
                </a:solidFill>
                <a:latin typeface="微软雅黑" pitchFamily="34" charset="-122"/>
                <a:ea typeface="微软雅黑" pitchFamily="34" charset="-122"/>
              </a:endParaRPr>
            </a:p>
          </p:txBody>
        </p:sp>
        <p:sp>
          <p:nvSpPr>
            <p:cNvPr id="601116" name="Text Box 28"/>
            <p:cNvSpPr txBox="1">
              <a:spLocks noChangeArrowheads="1"/>
            </p:cNvSpPr>
            <p:nvPr/>
          </p:nvSpPr>
          <p:spPr bwMode="auto">
            <a:xfrm>
              <a:off x="6500830" y="3000374"/>
              <a:ext cx="2305068" cy="523223"/>
            </a:xfrm>
            <a:prstGeom prst="rect">
              <a:avLst/>
            </a:prstGeom>
            <a:noFill/>
            <a:ln w="9525" algn="ctr">
              <a:noFill/>
              <a:miter lim="800000"/>
            </a:ln>
            <a:effectLst/>
          </p:spPr>
          <p:txBody>
            <a:bodyPr>
              <a:spAutoFit/>
            </a:bodyPr>
            <a:lstStyle/>
            <a:p>
              <a:pPr algn="ctr">
                <a:defRPr/>
              </a:pPr>
              <a:r>
                <a:rPr lang="zh-CN" altLang="en-US" sz="2800" dirty="0">
                  <a:solidFill>
                    <a:srgbClr val="FF0000"/>
                  </a:solidFill>
                  <a:effectLst>
                    <a:outerShdw blurRad="38100" dist="38100" dir="2700000" algn="tl">
                      <a:srgbClr val="C0C0C0"/>
                    </a:outerShdw>
                  </a:effectLst>
                  <a:latin typeface="微软雅黑" pitchFamily="34" charset="-122"/>
                  <a:ea typeface="微软雅黑" pitchFamily="34" charset="-122"/>
                </a:rPr>
                <a:t>风险累积！</a:t>
              </a:r>
              <a:endParaRPr lang="en-US" altLang="zh-CN" sz="2800" dirty="0">
                <a:solidFill>
                  <a:srgbClr val="FF0000"/>
                </a:solidFill>
                <a:effectLst>
                  <a:outerShdw blurRad="38100" dist="38100" dir="2700000" algn="tl">
                    <a:srgbClr val="C0C0C0"/>
                  </a:outerShdw>
                </a:effectLst>
                <a:latin typeface="微软雅黑" pitchFamily="34" charset="-122"/>
                <a:ea typeface="微软雅黑" pitchFamily="34" charset="-122"/>
              </a:endParaRPr>
            </a:p>
          </p:txBody>
        </p:sp>
        <p:grpSp>
          <p:nvGrpSpPr>
            <p:cNvPr id="7" name="Group 32"/>
            <p:cNvGrpSpPr/>
            <p:nvPr/>
          </p:nvGrpSpPr>
          <p:grpSpPr bwMode="auto">
            <a:xfrm>
              <a:off x="5072066" y="3857628"/>
              <a:ext cx="2286016" cy="2214578"/>
              <a:chOff x="1935" y="2160"/>
              <a:chExt cx="1294" cy="1228"/>
            </a:xfrm>
          </p:grpSpPr>
          <p:sp>
            <p:nvSpPr>
              <p:cNvPr id="870430"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1"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2"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3"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sp>
          <p:nvSpPr>
            <p:cNvPr id="870434" name="Text Box 27"/>
            <p:cNvSpPr txBox="1">
              <a:spLocks noChangeArrowheads="1"/>
            </p:cNvSpPr>
            <p:nvPr/>
          </p:nvSpPr>
          <p:spPr bwMode="auto">
            <a:xfrm>
              <a:off x="5148071" y="4429132"/>
              <a:ext cx="2031341" cy="831002"/>
            </a:xfrm>
            <a:prstGeom prst="rect">
              <a:avLst/>
            </a:prstGeom>
            <a:noFill/>
            <a:ln w="9525" algn="ctr">
              <a:noFill/>
              <a:miter lim="800000"/>
            </a:ln>
          </p:spPr>
          <p:txBody>
            <a:bodyPr wrap="none">
              <a:spAutoFit/>
            </a:bodyPr>
            <a:lstStyle/>
            <a:p>
              <a:pPr algn="ctr"/>
              <a:r>
                <a:rPr lang="zh-CN" altLang="en-US" sz="2400" b="1" dirty="0">
                  <a:solidFill>
                    <a:srgbClr val="000000"/>
                  </a:solidFill>
                  <a:latin typeface="微软雅黑" pitchFamily="34" charset="-122"/>
                  <a:ea typeface="微软雅黑" pitchFamily="34" charset="-122"/>
                </a:rPr>
                <a:t>现场监督与</a:t>
              </a:r>
              <a:endParaRPr lang="en-US" altLang="zh-CN" sz="2400" b="1" dirty="0">
                <a:solidFill>
                  <a:srgbClr val="000000"/>
                </a:solidFill>
                <a:latin typeface="微软雅黑" pitchFamily="34" charset="-122"/>
                <a:ea typeface="微软雅黑" pitchFamily="34" charset="-122"/>
              </a:endParaRPr>
            </a:p>
            <a:p>
              <a:pPr algn="ctr"/>
              <a:r>
                <a:rPr lang="zh-CN" altLang="en-US" sz="2400" b="1" dirty="0">
                  <a:solidFill>
                    <a:srgbClr val="000000"/>
                  </a:solidFill>
                  <a:latin typeface="微软雅黑" pitchFamily="34" charset="-122"/>
                  <a:ea typeface="微软雅黑" pitchFamily="34" charset="-122"/>
                </a:rPr>
                <a:t>绩效评估不够</a:t>
              </a:r>
              <a:endParaRPr lang="en-US" altLang="zh-CN" sz="2400" b="1" dirty="0">
                <a:solidFill>
                  <a:srgbClr val="000000"/>
                </a:solidFill>
                <a:latin typeface="微软雅黑" pitchFamily="34" charset="-122"/>
                <a:ea typeface="微软雅黑" pitchFamily="34" charset="-122"/>
              </a:endParaRPr>
            </a:p>
          </p:txBody>
        </p:sp>
        <p:grpSp>
          <p:nvGrpSpPr>
            <p:cNvPr id="8" name="Group 32"/>
            <p:cNvGrpSpPr/>
            <p:nvPr/>
          </p:nvGrpSpPr>
          <p:grpSpPr bwMode="auto">
            <a:xfrm>
              <a:off x="731400" y="3571876"/>
              <a:ext cx="1785950" cy="1714512"/>
              <a:chOff x="1935" y="2160"/>
              <a:chExt cx="1294" cy="1228"/>
            </a:xfrm>
          </p:grpSpPr>
          <p:sp>
            <p:nvSpPr>
              <p:cNvPr id="870436" name="Oval 8"/>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7" name="Oval 9"/>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8" name="Oval 10"/>
              <p:cNvSpPr>
                <a:spLocks noChangeArrowheads="1"/>
              </p:cNvSpPr>
              <p:nvPr/>
            </p:nvSpPr>
            <p:spPr bwMode="gray">
              <a:xfrm>
                <a:off x="1965" y="2178"/>
                <a:ext cx="1201" cy="1120"/>
              </a:xfrm>
              <a:prstGeom prst="ellipse">
                <a:avLst/>
              </a:prstGeom>
              <a:gradFill rotWithShape="1">
                <a:gsLst>
                  <a:gs pos="0">
                    <a:srgbClr val="AAB2B3"/>
                  </a:gs>
                  <a:gs pos="100000">
                    <a:srgbClr val="D6E1E2">
                      <a:alpha val="48000"/>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sp>
            <p:nvSpPr>
              <p:cNvPr id="870439" name="Oval 11"/>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ln>
            </p:spPr>
            <p:txBody>
              <a:bodyPr vert="eaVert" wrap="none" anchor="ctr"/>
              <a:lstStyle/>
              <a:p>
                <a:endParaRPr lang="en-US" altLang="zh-CN" sz="1600" b="1">
                  <a:latin typeface="微软雅黑" pitchFamily="34" charset="-122"/>
                  <a:ea typeface="微软雅黑" pitchFamily="34" charset="-122"/>
                </a:endParaRPr>
              </a:p>
            </p:txBody>
          </p:sp>
        </p:grpSp>
        <p:sp>
          <p:nvSpPr>
            <p:cNvPr id="870440" name="Text Box 27"/>
            <p:cNvSpPr txBox="1">
              <a:spLocks noChangeArrowheads="1"/>
            </p:cNvSpPr>
            <p:nvPr/>
          </p:nvSpPr>
          <p:spPr bwMode="auto">
            <a:xfrm>
              <a:off x="688184" y="3786190"/>
              <a:ext cx="1723562" cy="1015669"/>
            </a:xfrm>
            <a:prstGeom prst="rect">
              <a:avLst/>
            </a:prstGeom>
            <a:noFill/>
            <a:ln w="9525" algn="ctr">
              <a:noFill/>
              <a:miter lim="800000"/>
            </a:ln>
          </p:spPr>
          <p:txBody>
            <a:bodyPr wrap="none">
              <a:spAutoFit/>
            </a:bodyPr>
            <a:lstStyle/>
            <a:p>
              <a:pPr algn="ctr"/>
              <a:r>
                <a:rPr lang="zh-CN" altLang="en-US" sz="2000" b="1" dirty="0">
                  <a:solidFill>
                    <a:srgbClr val="000000"/>
                  </a:solidFill>
                  <a:latin typeface="微软雅黑" pitchFamily="34" charset="-122"/>
                  <a:ea typeface="微软雅黑" pitchFamily="34" charset="-122"/>
                </a:rPr>
                <a:t>作业场所与</a:t>
              </a:r>
              <a:endParaRPr lang="en-US" altLang="zh-CN" sz="2000" b="1" dirty="0">
                <a:solidFill>
                  <a:srgbClr val="000000"/>
                </a:solidFill>
                <a:latin typeface="微软雅黑" pitchFamily="34" charset="-122"/>
                <a:ea typeface="微软雅黑" pitchFamily="34" charset="-122"/>
              </a:endParaRPr>
            </a:p>
            <a:p>
              <a:pPr algn="ctr"/>
              <a:r>
                <a:rPr lang="zh-CN" altLang="en-US" sz="2000" b="1" dirty="0">
                  <a:solidFill>
                    <a:srgbClr val="000000"/>
                  </a:solidFill>
                  <a:latin typeface="微软雅黑" pitchFamily="34" charset="-122"/>
                  <a:ea typeface="微软雅黑" pitchFamily="34" charset="-122"/>
                </a:rPr>
                <a:t>活动不熟悉</a:t>
              </a:r>
              <a:endParaRPr lang="en-US" altLang="zh-CN" sz="2000" b="1" dirty="0">
                <a:solidFill>
                  <a:srgbClr val="000000"/>
                </a:solidFill>
                <a:latin typeface="微软雅黑" pitchFamily="34" charset="-122"/>
                <a:ea typeface="微软雅黑" pitchFamily="34" charset="-122"/>
              </a:endParaRPr>
            </a:p>
            <a:p>
              <a:pPr algn="ctr"/>
              <a:r>
                <a:rPr lang="zh-CN" altLang="en-US" sz="2000" b="1" dirty="0">
                  <a:solidFill>
                    <a:srgbClr val="000000"/>
                  </a:solidFill>
                  <a:latin typeface="微软雅黑" pitchFamily="34" charset="-122"/>
                  <a:ea typeface="微软雅黑" pitchFamily="34" charset="-122"/>
                </a:rPr>
                <a:t>说明书不具体</a:t>
              </a:r>
              <a:endParaRPr lang="en-US" altLang="zh-CN" sz="2000" b="1" dirty="0">
                <a:solidFill>
                  <a:srgbClr val="000000"/>
                </a:solidFill>
                <a:latin typeface="微软雅黑" pitchFamily="34" charset="-122"/>
                <a:ea typeface="微软雅黑" pitchFamily="34" charset="-122"/>
              </a:endParaRPr>
            </a:p>
          </p:txBody>
        </p:sp>
        <p:sp>
          <p:nvSpPr>
            <p:cNvPr id="870441" name="TextBox 41"/>
            <p:cNvSpPr txBox="1">
              <a:spLocks noChangeArrowheads="1"/>
            </p:cNvSpPr>
            <p:nvPr/>
          </p:nvSpPr>
          <p:spPr bwMode="auto">
            <a:xfrm>
              <a:off x="2000232" y="1714488"/>
              <a:ext cx="1005411" cy="338556"/>
            </a:xfrm>
            <a:prstGeom prst="rect">
              <a:avLst/>
            </a:prstGeom>
            <a:noFill/>
            <a:ln w="9525">
              <a:noFill/>
              <a:miter lim="800000"/>
            </a:ln>
          </p:spPr>
          <p:txBody>
            <a:bodyPr wrap="none">
              <a:spAutoFit/>
            </a:bodyPr>
            <a:lstStyle/>
            <a:p>
              <a:r>
                <a:rPr lang="zh-CN" altLang="en-US" sz="1600" b="1">
                  <a:latin typeface="微软雅黑" pitchFamily="34" charset="-122"/>
                  <a:ea typeface="微软雅黑" pitchFamily="34" charset="-122"/>
                </a:rPr>
                <a:t>职责不清</a:t>
              </a:r>
            </a:p>
          </p:txBody>
        </p:sp>
      </p:grpSp>
      <p:sp>
        <p:nvSpPr>
          <p:cNvPr id="43"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45"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90</a:t>
            </a:fld>
            <a:endParaRPr lang="zh-CN" altLang="en-US" dirty="0"/>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7" name="Rectangle 3"/>
          <p:cNvSpPr>
            <a:spLocks noGrp="1" noChangeArrowheads="1"/>
          </p:cNvSpPr>
          <p:nvPr>
            <p:ph type="body" idx="4294967295"/>
          </p:nvPr>
        </p:nvSpPr>
        <p:spPr>
          <a:xfrm>
            <a:off x="928688" y="1428750"/>
            <a:ext cx="7472362" cy="4525963"/>
          </a:xfrm>
        </p:spPr>
        <p:txBody>
          <a:bodyPr/>
          <a:lstStyle/>
          <a:p>
            <a:pPr>
              <a:lnSpc>
                <a:spcPct val="150000"/>
              </a:lnSpc>
            </a:pPr>
            <a:r>
              <a:rPr lang="zh-CN" altLang="en-US" sz="2400" dirty="0">
                <a:cs typeface="Times New Roman" pitchFamily="18" charset="0"/>
              </a:rPr>
              <a:t>为发包方服务，受发包方影响</a:t>
            </a:r>
            <a:endParaRPr lang="en-US" altLang="zh-CN" sz="2400" dirty="0">
              <a:cs typeface="Times New Roman" pitchFamily="18" charset="0"/>
            </a:endParaRPr>
          </a:p>
          <a:p>
            <a:pPr>
              <a:lnSpc>
                <a:spcPct val="150000"/>
              </a:lnSpc>
            </a:pPr>
            <a:r>
              <a:rPr lang="zh-CN" altLang="en-US" sz="2400" dirty="0">
                <a:cs typeface="Times New Roman" pitchFamily="18" charset="0"/>
              </a:rPr>
              <a:t>在发包方区域作业，对发包方产生影响</a:t>
            </a:r>
            <a:endParaRPr lang="en-US" altLang="zh-CN" sz="2400" dirty="0">
              <a:cs typeface="Times New Roman" pitchFamily="18" charset="0"/>
            </a:endParaRPr>
          </a:p>
          <a:p>
            <a:pPr>
              <a:lnSpc>
                <a:spcPct val="150000"/>
              </a:lnSpc>
            </a:pPr>
            <a:r>
              <a:rPr lang="zh-CN" altLang="en-US" sz="2400" dirty="0">
                <a:cs typeface="Times New Roman" pitchFamily="18" charset="0"/>
              </a:rPr>
              <a:t>自身安全管理体系不完善</a:t>
            </a:r>
            <a:endParaRPr lang="en-US" altLang="zh-CN" sz="2400" dirty="0">
              <a:cs typeface="Times New Roman" pitchFamily="18" charset="0"/>
            </a:endParaRPr>
          </a:p>
          <a:p>
            <a:pPr>
              <a:lnSpc>
                <a:spcPct val="150000"/>
              </a:lnSpc>
            </a:pPr>
            <a:r>
              <a:rPr lang="zh-CN" altLang="en-US" sz="2400" dirty="0">
                <a:cs typeface="Times New Roman" pitchFamily="18" charset="0"/>
              </a:rPr>
              <a:t>人员受教育程度低，流动性大</a:t>
            </a:r>
            <a:endParaRPr lang="en-US" altLang="zh-CN" sz="2400" dirty="0">
              <a:cs typeface="Times New Roman" pitchFamily="18" charset="0"/>
            </a:endParaRPr>
          </a:p>
          <a:p>
            <a:pPr>
              <a:lnSpc>
                <a:spcPct val="150000"/>
              </a:lnSpc>
            </a:pPr>
            <a:r>
              <a:rPr lang="zh-CN" altLang="en-US" sz="2400" dirty="0">
                <a:cs typeface="Times New Roman" pitchFamily="18" charset="0"/>
              </a:rPr>
              <a:t>企业文化差异大</a:t>
            </a:r>
            <a:endParaRPr lang="zh-CN" altLang="zh-CN" sz="2400" dirty="0">
              <a:cs typeface="Times New Roman" pitchFamily="18" charset="0"/>
            </a:endParaRP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91</a:t>
            </a:fld>
            <a:endParaRPr lang="zh-CN" altLang="en-US" dirty="0"/>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1" name="内容占位符 2"/>
          <p:cNvSpPr>
            <a:spLocks noGrp="1"/>
          </p:cNvSpPr>
          <p:nvPr>
            <p:ph idx="4294967295"/>
          </p:nvPr>
        </p:nvSpPr>
        <p:spPr>
          <a:xfrm>
            <a:off x="971600" y="1412776"/>
            <a:ext cx="6911975" cy="2808288"/>
          </a:xfrm>
        </p:spPr>
        <p:txBody>
          <a:bodyPr/>
          <a:lstStyle/>
          <a:p>
            <a:pPr>
              <a:lnSpc>
                <a:spcPct val="150000"/>
              </a:lnSpc>
            </a:pPr>
            <a:r>
              <a:rPr lang="zh-CN" altLang="en-US" sz="2400" dirty="0">
                <a:cs typeface="Times New Roman" pitchFamily="18" charset="0"/>
              </a:rPr>
              <a:t>签订合同时往往忽视安全健康问题</a:t>
            </a:r>
            <a:endParaRPr lang="en-US" altLang="zh-CN" sz="2400" dirty="0">
              <a:cs typeface="Times New Roman" pitchFamily="18" charset="0"/>
            </a:endParaRPr>
          </a:p>
          <a:p>
            <a:pPr>
              <a:lnSpc>
                <a:spcPct val="150000"/>
              </a:lnSpc>
            </a:pPr>
            <a:r>
              <a:rPr lang="zh-CN" altLang="en-US" sz="2400" dirty="0">
                <a:cs typeface="Times New Roman" pitchFamily="18" charset="0"/>
              </a:rPr>
              <a:t>层层分包转包，安全管理更加疏弱</a:t>
            </a:r>
            <a:endParaRPr lang="en-US" altLang="zh-CN" sz="2400" dirty="0">
              <a:cs typeface="Times New Roman" pitchFamily="18" charset="0"/>
            </a:endParaRPr>
          </a:p>
          <a:p>
            <a:pPr>
              <a:lnSpc>
                <a:spcPct val="150000"/>
              </a:lnSpc>
            </a:pPr>
            <a:r>
              <a:rPr lang="zh-CN" altLang="en-US" sz="2400" dirty="0">
                <a:cs typeface="Times New Roman" pitchFamily="18" charset="0"/>
              </a:rPr>
              <a:t>业务与安全责任一起</a:t>
            </a:r>
            <a:r>
              <a:rPr lang="en-US" altLang="zh-CN" sz="2400" dirty="0">
                <a:cs typeface="Times New Roman" pitchFamily="18" charset="0"/>
              </a:rPr>
              <a:t>“</a:t>
            </a:r>
            <a:r>
              <a:rPr lang="zh-CN" altLang="en-US" sz="2400" dirty="0">
                <a:cs typeface="Times New Roman" pitchFamily="18" charset="0"/>
              </a:rPr>
              <a:t>承包</a:t>
            </a:r>
            <a:r>
              <a:rPr lang="en-US" altLang="zh-CN" sz="2400" dirty="0">
                <a:cs typeface="Times New Roman" pitchFamily="18" charset="0"/>
              </a:rPr>
              <a:t>”，</a:t>
            </a:r>
            <a:r>
              <a:rPr lang="zh-CN" altLang="en-US" sz="2400" dirty="0">
                <a:cs typeface="Times New Roman" pitchFamily="18" charset="0"/>
              </a:rPr>
              <a:t>误认为</a:t>
            </a:r>
            <a:r>
              <a:rPr lang="zh-CN" altLang="en-US" sz="2400" dirty="0">
                <a:solidFill>
                  <a:srgbClr val="FF0000"/>
                </a:solidFill>
                <a:cs typeface="Times New Roman" pitchFamily="18" charset="0"/>
              </a:rPr>
              <a:t>安全健康是承包方的事，与已无关！！！</a:t>
            </a:r>
          </a:p>
        </p:txBody>
      </p:sp>
      <p:sp>
        <p:nvSpPr>
          <p:cNvPr id="872453" name="内容占位符 2"/>
          <p:cNvSpPr/>
          <p:nvPr/>
        </p:nvSpPr>
        <p:spPr bwMode="auto">
          <a:xfrm>
            <a:off x="971600" y="3789413"/>
            <a:ext cx="7345362" cy="1976438"/>
          </a:xfrm>
          <a:prstGeom prst="rect">
            <a:avLst/>
          </a:prstGeom>
          <a:noFill/>
          <a:ln w="9525">
            <a:noFill/>
            <a:miter lim="800000"/>
          </a:ln>
          <a:effectLst/>
        </p:spPr>
        <p:txBody>
          <a:bodyPr/>
          <a:lstStyle/>
          <a:p>
            <a:pPr marL="342900" indent="-342900">
              <a:lnSpc>
                <a:spcPct val="150000"/>
              </a:lnSpc>
              <a:spcBef>
                <a:spcPct val="20000"/>
              </a:spcBef>
              <a:buFontTx/>
              <a:buChar char="•"/>
            </a:pPr>
            <a:r>
              <a:rPr lang="zh-CN" altLang="en-US" sz="2400" dirty="0">
                <a:latin typeface="微软雅黑" pitchFamily="34" charset="-122"/>
                <a:ea typeface="微软雅黑" pitchFamily="34" charset="-122"/>
                <a:cs typeface="Times New Roman" pitchFamily="18" charset="0"/>
              </a:rPr>
              <a:t>发包方负有统一协调和管理的责任</a:t>
            </a:r>
            <a:endParaRPr lang="en-US" altLang="zh-CN" sz="2400" dirty="0">
              <a:latin typeface="微软雅黑" pitchFamily="34" charset="-122"/>
              <a:ea typeface="微软雅黑" pitchFamily="34" charset="-122"/>
              <a:cs typeface="Times New Roman" pitchFamily="18" charset="0"/>
            </a:endParaRPr>
          </a:p>
          <a:p>
            <a:pPr marL="342900" indent="-342900">
              <a:lnSpc>
                <a:spcPct val="150000"/>
              </a:lnSpc>
              <a:spcBef>
                <a:spcPct val="20000"/>
              </a:spcBef>
              <a:buFontTx/>
              <a:buChar char="•"/>
            </a:pPr>
            <a:r>
              <a:rPr lang="zh-CN" altLang="en-US" sz="2400" dirty="0">
                <a:latin typeface="微软雅黑" pitchFamily="34" charset="-122"/>
                <a:ea typeface="微软雅黑" pitchFamily="34" charset="-122"/>
                <a:cs typeface="Times New Roman" pitchFamily="18" charset="0"/>
              </a:rPr>
              <a:t>双方作业活动对对方安全健康的影响没有重视</a:t>
            </a:r>
            <a:endParaRPr lang="en-US" altLang="zh-CN" sz="2400" dirty="0">
              <a:solidFill>
                <a:srgbClr val="FF0000"/>
              </a:solidFill>
              <a:latin typeface="微软雅黑" pitchFamily="34" charset="-122"/>
              <a:ea typeface="微软雅黑" pitchFamily="34" charset="-122"/>
              <a:cs typeface="Times New Roman" pitchFamily="18" charset="0"/>
            </a:endParaRPr>
          </a:p>
          <a:p>
            <a:pPr marL="342900" indent="-342900" algn="ctr">
              <a:lnSpc>
                <a:spcPct val="150000"/>
              </a:lnSpc>
              <a:spcBef>
                <a:spcPct val="20000"/>
              </a:spcBef>
            </a:pPr>
            <a:r>
              <a:rPr lang="zh-CN" altLang="en-US" sz="2400" dirty="0">
                <a:solidFill>
                  <a:srgbClr val="FF0000"/>
                </a:solidFill>
                <a:latin typeface="微软雅黑" pitchFamily="34" charset="-122"/>
                <a:ea typeface="微软雅黑" pitchFamily="34" charset="-122"/>
                <a:cs typeface="Times New Roman" pitchFamily="18" charset="0"/>
              </a:rPr>
              <a:t>安全责任是包不出去的</a:t>
            </a:r>
          </a:p>
        </p:txBody>
      </p:sp>
      <p:sp>
        <p:nvSpPr>
          <p:cNvPr id="7"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6"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92</a:t>
            </a:fld>
            <a:endParaRPr lang="zh-CN" altLang="en-US" dirty="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9" name="内容占位符 2"/>
          <p:cNvSpPr>
            <a:spLocks noGrp="1"/>
          </p:cNvSpPr>
          <p:nvPr>
            <p:ph idx="4294967295"/>
          </p:nvPr>
        </p:nvSpPr>
        <p:spPr>
          <a:xfrm>
            <a:off x="628650" y="1455563"/>
            <a:ext cx="8229600" cy="4493717"/>
          </a:xfrm>
        </p:spPr>
        <p:txBody>
          <a:bodyPr/>
          <a:lstStyle/>
          <a:p>
            <a:pPr>
              <a:lnSpc>
                <a:spcPct val="150000"/>
              </a:lnSpc>
            </a:pPr>
            <a:r>
              <a:rPr lang="zh-CN" altLang="en-US" sz="2400" dirty="0">
                <a:cs typeface="Times New Roman" pitchFamily="18" charset="0"/>
              </a:rPr>
              <a:t>作业活动之前，不充分交底</a:t>
            </a:r>
            <a:endParaRPr lang="en-US" altLang="zh-CN" sz="2400" dirty="0">
              <a:cs typeface="Times New Roman" pitchFamily="18" charset="0"/>
            </a:endParaRPr>
          </a:p>
          <a:p>
            <a:pPr lvl="1">
              <a:lnSpc>
                <a:spcPct val="150000"/>
              </a:lnSpc>
            </a:pPr>
            <a:r>
              <a:rPr lang="zh-CN" altLang="en-US" sz="2000" dirty="0">
                <a:cs typeface="Times New Roman" pitchFamily="18" charset="0"/>
              </a:rPr>
              <a:t>发包方未将风险、规章制度、操作规程告知承包方</a:t>
            </a:r>
            <a:endParaRPr lang="en-US" altLang="zh-CN" sz="2000" dirty="0">
              <a:cs typeface="Times New Roman" pitchFamily="18" charset="0"/>
            </a:endParaRPr>
          </a:p>
          <a:p>
            <a:pPr lvl="1">
              <a:lnSpc>
                <a:spcPct val="150000"/>
              </a:lnSpc>
            </a:pPr>
            <a:r>
              <a:rPr lang="zh-CN" altLang="en-US" sz="2000" dirty="0">
                <a:cs typeface="Times New Roman" pitchFamily="18" charset="0"/>
              </a:rPr>
              <a:t>承包方未将，作业过程、潜在风险、危险设备、物质、特种作业人员未告知发包方</a:t>
            </a:r>
            <a:endParaRPr lang="en-US" altLang="zh-CN" sz="2000" dirty="0">
              <a:cs typeface="Times New Roman" pitchFamily="18" charset="0"/>
            </a:endParaRPr>
          </a:p>
          <a:p>
            <a:pPr>
              <a:lnSpc>
                <a:spcPct val="150000"/>
              </a:lnSpc>
            </a:pPr>
            <a:r>
              <a:rPr lang="zh-CN" altLang="en-US" sz="2400" dirty="0">
                <a:cs typeface="Times New Roman" pitchFamily="18" charset="0"/>
              </a:rPr>
              <a:t>人员入场培训流于形式，缺乏针对性</a:t>
            </a:r>
            <a:endParaRPr lang="en-US" altLang="zh-CN" sz="2400" dirty="0">
              <a:cs typeface="Times New Roman" pitchFamily="18" charset="0"/>
            </a:endParaRPr>
          </a:p>
          <a:p>
            <a:pPr>
              <a:lnSpc>
                <a:spcPct val="150000"/>
              </a:lnSpc>
            </a:pPr>
            <a:r>
              <a:rPr lang="zh-CN" altLang="en-US" sz="2400" dirty="0">
                <a:cs typeface="Times New Roman" pitchFamily="18" charset="0"/>
              </a:rPr>
              <a:t>发包方往往采取强硬手段</a:t>
            </a:r>
            <a:endParaRPr lang="en-US" altLang="zh-CN" sz="2400" dirty="0">
              <a:cs typeface="Times New Roman" pitchFamily="18" charset="0"/>
            </a:endParaRPr>
          </a:p>
          <a:p>
            <a:pPr lvl="1">
              <a:lnSpc>
                <a:spcPct val="150000"/>
              </a:lnSpc>
            </a:pPr>
            <a:r>
              <a:rPr lang="zh-CN" altLang="en-US" sz="2000" dirty="0">
                <a:cs typeface="Times New Roman" pitchFamily="18" charset="0"/>
              </a:rPr>
              <a:t>要求承包方按发包方要求行事，如抢工期</a:t>
            </a:r>
            <a:endParaRPr lang="en-US" altLang="zh-CN" sz="2000" dirty="0">
              <a:cs typeface="Times New Roman" pitchFamily="18" charset="0"/>
            </a:endParaRPr>
          </a:p>
          <a:p>
            <a:pPr lvl="1">
              <a:lnSpc>
                <a:spcPct val="150000"/>
              </a:lnSpc>
            </a:pPr>
            <a:r>
              <a:rPr lang="zh-CN" altLang="en-US" sz="2000" dirty="0">
                <a:cs typeface="Times New Roman" pitchFamily="18" charset="0"/>
              </a:rPr>
              <a:t>双方未建立良好的合作关系，沟通与协调存在障碍</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93</a:t>
            </a:fld>
            <a:endParaRPr lang="zh-CN" altLang="en-US" dirty="0"/>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3" name="内容占位符 2"/>
          <p:cNvSpPr>
            <a:spLocks noGrp="1"/>
          </p:cNvSpPr>
          <p:nvPr>
            <p:ph idx="4294967295"/>
          </p:nvPr>
        </p:nvSpPr>
        <p:spPr>
          <a:xfrm>
            <a:off x="857250" y="1500188"/>
            <a:ext cx="7786688" cy="4525962"/>
          </a:xfrm>
        </p:spPr>
        <p:txBody>
          <a:bodyPr/>
          <a:lstStyle/>
          <a:p>
            <a:r>
              <a:rPr lang="zh-CN" altLang="en-US" sz="2400" dirty="0">
                <a:cs typeface="Times New Roman" pitchFamily="18" charset="0"/>
              </a:rPr>
              <a:t>承包方入场的人员、设备设施、物质未经过检查和确认</a:t>
            </a:r>
            <a:endParaRPr lang="en-US" altLang="zh-CN" sz="2400" dirty="0">
              <a:cs typeface="Times New Roman" pitchFamily="18" charset="0"/>
            </a:endParaRPr>
          </a:p>
          <a:p>
            <a:r>
              <a:rPr lang="zh-CN" altLang="en-US" sz="2400" dirty="0">
                <a:cs typeface="Times New Roman" pitchFamily="18" charset="0"/>
              </a:rPr>
              <a:t>承包方作业过程中未采取有效监督</a:t>
            </a:r>
            <a:endParaRPr lang="en-US" altLang="zh-CN" sz="2400" dirty="0">
              <a:cs typeface="Times New Roman" pitchFamily="18" charset="0"/>
            </a:endParaRPr>
          </a:p>
          <a:p>
            <a:pPr lvl="1"/>
            <a:r>
              <a:rPr lang="zh-CN" altLang="en-US" sz="2000" dirty="0">
                <a:cs typeface="Times New Roman" pitchFamily="18" charset="0"/>
              </a:rPr>
              <a:t>未定期评估承包方安全健康绩效</a:t>
            </a:r>
            <a:endParaRPr lang="en-US" altLang="zh-CN" sz="2000" dirty="0">
              <a:cs typeface="Times New Roman" pitchFamily="18" charset="0"/>
            </a:endParaRPr>
          </a:p>
          <a:p>
            <a:r>
              <a:rPr lang="zh-CN" altLang="en-US" sz="2400" dirty="0">
                <a:cs typeface="Times New Roman" pitchFamily="18" charset="0"/>
              </a:rPr>
              <a:t>监督人员缺乏相应的专业能力</a:t>
            </a:r>
            <a:endParaRPr lang="en-US" altLang="zh-CN" sz="2400" dirty="0">
              <a:cs typeface="Times New Roman" pitchFamily="18" charset="0"/>
            </a:endParaRPr>
          </a:p>
          <a:p>
            <a:pPr lvl="1"/>
            <a:r>
              <a:rPr lang="zh-CN" altLang="en-US" sz="2000" dirty="0">
                <a:cs typeface="Times New Roman" pitchFamily="18" charset="0"/>
              </a:rPr>
              <a:t>不能发现问题，或者对有些问题熟视无睹</a:t>
            </a:r>
            <a:endParaRPr lang="en-US" altLang="zh-CN" sz="2000" dirty="0">
              <a:cs typeface="Times New Roman" pitchFamily="18" charset="0"/>
            </a:endParaRPr>
          </a:p>
          <a:p>
            <a:pPr lvl="1"/>
            <a:r>
              <a:rPr lang="zh-CN" altLang="en-US" sz="2000" dirty="0">
                <a:cs typeface="Times New Roman" pitchFamily="18" charset="0"/>
              </a:rPr>
              <a:t>问题未及时反馈，未促进承包方改进</a:t>
            </a:r>
            <a:endParaRPr lang="en-US" altLang="zh-CN" sz="2000" dirty="0">
              <a:cs typeface="Times New Roman" pitchFamily="18" charset="0"/>
            </a:endParaRPr>
          </a:p>
          <a:p>
            <a:endParaRPr lang="zh-CN" altLang="en-US" sz="2400" dirty="0">
              <a:cs typeface="Times New Roman" pitchFamily="18" charset="0"/>
            </a:endParaRP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94</a:t>
            </a:fld>
            <a:endParaRPr lang="zh-CN" altLang="en-US" dirty="0"/>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7" name="内容占位符 2"/>
          <p:cNvSpPr>
            <a:spLocks noGrp="1"/>
          </p:cNvSpPr>
          <p:nvPr>
            <p:ph idx="4294967295"/>
          </p:nvPr>
        </p:nvSpPr>
        <p:spPr>
          <a:xfrm>
            <a:off x="1643063" y="1428750"/>
            <a:ext cx="5929312" cy="5000625"/>
          </a:xfrm>
        </p:spPr>
        <p:txBody>
          <a:bodyPr/>
          <a:lstStyle/>
          <a:p>
            <a:r>
              <a:rPr lang="zh-CN" altLang="en-US" sz="2400" dirty="0">
                <a:cs typeface="Times New Roman" pitchFamily="18" charset="0"/>
              </a:rPr>
              <a:t>预案编制不足</a:t>
            </a:r>
            <a:endParaRPr lang="en-US" altLang="zh-CN" sz="2400" dirty="0">
              <a:cs typeface="Times New Roman" pitchFamily="18" charset="0"/>
            </a:endParaRPr>
          </a:p>
          <a:p>
            <a:pPr lvl="1"/>
            <a:r>
              <a:rPr lang="zh-CN" altLang="en-US" sz="2000" dirty="0">
                <a:cs typeface="Times New Roman" pitchFamily="18" charset="0"/>
              </a:rPr>
              <a:t>危险辨识不到位</a:t>
            </a:r>
            <a:endParaRPr lang="en-US" altLang="zh-CN" sz="2000" dirty="0">
              <a:cs typeface="Times New Roman" pitchFamily="18" charset="0"/>
            </a:endParaRPr>
          </a:p>
          <a:p>
            <a:pPr lvl="1"/>
            <a:r>
              <a:rPr lang="zh-CN" altLang="en-US" sz="2000" dirty="0">
                <a:cs typeface="Times New Roman" pitchFamily="18" charset="0"/>
              </a:rPr>
              <a:t>预案缺乏针对性和操作性</a:t>
            </a:r>
          </a:p>
          <a:p>
            <a:r>
              <a:rPr lang="zh-CN" altLang="en-US" sz="2400" dirty="0">
                <a:cs typeface="Times New Roman" pitchFamily="18" charset="0"/>
              </a:rPr>
              <a:t>演练不够</a:t>
            </a:r>
            <a:endParaRPr lang="en-US" altLang="zh-CN" sz="2400" dirty="0">
              <a:cs typeface="Times New Roman" pitchFamily="18" charset="0"/>
            </a:endParaRPr>
          </a:p>
          <a:p>
            <a:pPr lvl="1"/>
            <a:r>
              <a:rPr lang="zh-CN" altLang="en-US" sz="2000" dirty="0">
                <a:cs typeface="Times New Roman" pitchFamily="18" charset="0"/>
              </a:rPr>
              <a:t>不进行预案演练</a:t>
            </a:r>
            <a:endParaRPr lang="en-US" altLang="zh-CN" sz="2000" dirty="0">
              <a:cs typeface="Times New Roman" pitchFamily="18" charset="0"/>
            </a:endParaRPr>
          </a:p>
          <a:p>
            <a:pPr lvl="1"/>
            <a:r>
              <a:rPr lang="zh-CN" altLang="en-US" sz="2000" dirty="0">
                <a:cs typeface="Times New Roman" pitchFamily="18" charset="0"/>
              </a:rPr>
              <a:t>双方缺乏应急配合和协调</a:t>
            </a:r>
          </a:p>
          <a:p>
            <a:r>
              <a:rPr lang="zh-CN" altLang="en-US" sz="2400" dirty="0">
                <a:cs typeface="Times New Roman" pitchFamily="18" charset="0"/>
              </a:rPr>
              <a:t>应急器材不充分</a:t>
            </a:r>
            <a:endParaRPr lang="en-US" altLang="zh-CN" sz="2400" dirty="0">
              <a:cs typeface="Times New Roman" pitchFamily="18" charset="0"/>
            </a:endParaRPr>
          </a:p>
          <a:p>
            <a:pPr lvl="1"/>
            <a:r>
              <a:rPr lang="zh-CN" altLang="en-US" sz="2000" dirty="0">
                <a:cs typeface="Times New Roman" pitchFamily="18" charset="0"/>
              </a:rPr>
              <a:t>缺少应急器材</a:t>
            </a:r>
            <a:endParaRPr lang="en-US" altLang="zh-CN" sz="2000" dirty="0">
              <a:cs typeface="Times New Roman" pitchFamily="18" charset="0"/>
            </a:endParaRPr>
          </a:p>
          <a:p>
            <a:pPr lvl="1"/>
            <a:r>
              <a:rPr lang="zh-CN" altLang="en-US" sz="2000" dirty="0">
                <a:cs typeface="Times New Roman" pitchFamily="18" charset="0"/>
              </a:rPr>
              <a:t>器材不在现场</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3</a:t>
            </a:r>
            <a:r>
              <a:rPr lang="zh-CN" altLang="en-US" sz="2800" b="1" dirty="0">
                <a:solidFill>
                  <a:srgbClr val="C00000"/>
                </a:solidFill>
                <a:latin typeface="微软雅黑" pitchFamily="34" charset="-122"/>
                <a:ea typeface="微软雅黑" pitchFamily="34" charset="-122"/>
                <a:cs typeface="微软雅黑" pitchFamily="34" charset="-122"/>
              </a:rPr>
              <a:t>、承包商管理主要问题</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95</a:t>
            </a:fld>
            <a:endParaRPr lang="zh-CN" altLang="en-US" dirty="0"/>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1" name="内容占位符 2"/>
          <p:cNvSpPr>
            <a:spLocks noGrp="1"/>
          </p:cNvSpPr>
          <p:nvPr>
            <p:ph idx="4294967295"/>
          </p:nvPr>
        </p:nvSpPr>
        <p:spPr>
          <a:xfrm>
            <a:off x="485775" y="1357313"/>
            <a:ext cx="8229600" cy="4929187"/>
          </a:xfrm>
        </p:spPr>
        <p:txBody>
          <a:bodyPr/>
          <a:lstStyle/>
          <a:p>
            <a:pPr>
              <a:buNone/>
            </a:pPr>
            <a:r>
              <a:rPr lang="zh-CN" altLang="en-US" sz="2000" b="1" dirty="0">
                <a:solidFill>
                  <a:srgbClr val="000099"/>
                </a:solidFill>
                <a:cs typeface="Times New Roman" pitchFamily="18" charset="0"/>
              </a:rPr>
              <a:t>安全生产法</a:t>
            </a:r>
            <a:endParaRPr lang="en-US" altLang="zh-CN" sz="2000" b="1" dirty="0">
              <a:solidFill>
                <a:srgbClr val="000099"/>
              </a:solidFill>
              <a:cs typeface="Times New Roman" pitchFamily="18" charset="0"/>
            </a:endParaRPr>
          </a:p>
          <a:p>
            <a:r>
              <a:rPr lang="zh-CN" altLang="en-US" sz="2000" dirty="0">
                <a:cs typeface="Times New Roman" pitchFamily="18" charset="0"/>
              </a:rPr>
              <a:t>第</a:t>
            </a:r>
            <a:r>
              <a:rPr lang="en-US" altLang="zh-CN" sz="2000" dirty="0">
                <a:cs typeface="Times New Roman" pitchFamily="18" charset="0"/>
              </a:rPr>
              <a:t>40</a:t>
            </a:r>
            <a:r>
              <a:rPr lang="zh-CN" altLang="en-US" sz="2000" dirty="0">
                <a:cs typeface="Times New Roman" pitchFamily="18" charset="0"/>
              </a:rPr>
              <a:t>条：两个以上生产经营单位，在同一区域作业活动，可能危及对方安全的应</a:t>
            </a:r>
            <a:endParaRPr lang="en-US" altLang="zh-CN" sz="2000" dirty="0">
              <a:cs typeface="Times New Roman" pitchFamily="18" charset="0"/>
            </a:endParaRPr>
          </a:p>
          <a:p>
            <a:pPr lvl="1"/>
            <a:r>
              <a:rPr lang="zh-CN" altLang="en-US" sz="1800" dirty="0">
                <a:cs typeface="Times New Roman" pitchFamily="18" charset="0"/>
              </a:rPr>
              <a:t>签订安全生产管理协议</a:t>
            </a:r>
            <a:endParaRPr lang="en-US" altLang="zh-CN" sz="1800" dirty="0">
              <a:cs typeface="Times New Roman" pitchFamily="18" charset="0"/>
            </a:endParaRPr>
          </a:p>
          <a:p>
            <a:pPr lvl="1"/>
            <a:r>
              <a:rPr lang="zh-CN" altLang="en-US" sz="1800" dirty="0">
                <a:cs typeface="Times New Roman" pitchFamily="18" charset="0"/>
              </a:rPr>
              <a:t>明确各自安全生产管理职责</a:t>
            </a:r>
            <a:endParaRPr lang="en-US" altLang="zh-CN" sz="1800" dirty="0">
              <a:cs typeface="Times New Roman" pitchFamily="18" charset="0"/>
            </a:endParaRPr>
          </a:p>
          <a:p>
            <a:pPr lvl="1"/>
            <a:r>
              <a:rPr lang="zh-CN" altLang="en-US" sz="1800" dirty="0">
                <a:cs typeface="Times New Roman" pitchFamily="18" charset="0"/>
              </a:rPr>
              <a:t>采取安全措施</a:t>
            </a:r>
            <a:endParaRPr lang="en-US" altLang="zh-CN" sz="1800" dirty="0">
              <a:cs typeface="Times New Roman" pitchFamily="18" charset="0"/>
            </a:endParaRPr>
          </a:p>
          <a:p>
            <a:pPr lvl="1"/>
            <a:r>
              <a:rPr lang="zh-CN" altLang="en-US" sz="1800" dirty="0">
                <a:cs typeface="Times New Roman" pitchFamily="18" charset="0"/>
              </a:rPr>
              <a:t>指定专职安全管理人员进行安全检查与协调</a:t>
            </a:r>
            <a:endParaRPr lang="en-US" altLang="zh-CN" sz="1800" dirty="0">
              <a:cs typeface="Times New Roman" pitchFamily="18" charset="0"/>
            </a:endParaRPr>
          </a:p>
          <a:p>
            <a:r>
              <a:rPr lang="zh-CN" altLang="en-US" sz="2000" dirty="0">
                <a:cs typeface="Times New Roman" pitchFamily="18" charset="0"/>
              </a:rPr>
              <a:t>第</a:t>
            </a:r>
            <a:r>
              <a:rPr lang="en-US" altLang="zh-CN" sz="2000" dirty="0">
                <a:cs typeface="Times New Roman" pitchFamily="18" charset="0"/>
              </a:rPr>
              <a:t>41</a:t>
            </a:r>
            <a:r>
              <a:rPr lang="zh-CN" altLang="en-US" sz="2000" dirty="0">
                <a:cs typeface="Times New Roman" pitchFamily="18" charset="0"/>
              </a:rPr>
              <a:t>条：生产经营单位</a:t>
            </a:r>
            <a:r>
              <a:rPr lang="zh-CN" altLang="en-US" sz="2000" dirty="0">
                <a:solidFill>
                  <a:srgbClr val="FF0000"/>
                </a:solidFill>
                <a:cs typeface="Times New Roman" pitchFamily="18" charset="0"/>
              </a:rPr>
              <a:t>不得</a:t>
            </a:r>
            <a:endParaRPr lang="en-US" altLang="zh-CN" sz="2000" dirty="0">
              <a:solidFill>
                <a:srgbClr val="FF0000"/>
              </a:solidFill>
              <a:cs typeface="Times New Roman" pitchFamily="18" charset="0"/>
            </a:endParaRPr>
          </a:p>
          <a:p>
            <a:pPr lvl="1"/>
            <a:r>
              <a:rPr lang="zh-CN" altLang="en-US" sz="1800" dirty="0">
                <a:cs typeface="Times New Roman" pitchFamily="18" charset="0"/>
              </a:rPr>
              <a:t>将生产经营项目、场所、设备发包给</a:t>
            </a:r>
            <a:r>
              <a:rPr lang="zh-CN" altLang="en-US" sz="1800" dirty="0">
                <a:solidFill>
                  <a:srgbClr val="FF0000"/>
                </a:solidFill>
                <a:cs typeface="Times New Roman" pitchFamily="18" charset="0"/>
              </a:rPr>
              <a:t>不具备安全生产条件</a:t>
            </a:r>
            <a:r>
              <a:rPr lang="zh-CN" altLang="en-US" sz="1800" dirty="0">
                <a:cs typeface="Times New Roman" pitchFamily="18" charset="0"/>
              </a:rPr>
              <a:t>或相应</a:t>
            </a:r>
            <a:r>
              <a:rPr lang="zh-CN" altLang="en-US" sz="1800" dirty="0">
                <a:solidFill>
                  <a:srgbClr val="FF0000"/>
                </a:solidFill>
                <a:cs typeface="Times New Roman" pitchFamily="18" charset="0"/>
              </a:rPr>
              <a:t>资质</a:t>
            </a:r>
            <a:r>
              <a:rPr lang="zh-CN" altLang="en-US" sz="1800" dirty="0">
                <a:cs typeface="Times New Roman" pitchFamily="18" charset="0"/>
              </a:rPr>
              <a:t>的单位或者个人。</a:t>
            </a:r>
            <a:endParaRPr lang="en-US" altLang="zh-CN" sz="1800" dirty="0">
              <a:cs typeface="Times New Roman" pitchFamily="18" charset="0"/>
            </a:endParaRPr>
          </a:p>
          <a:p>
            <a:pPr lvl="1"/>
            <a:r>
              <a:rPr lang="zh-CN" altLang="en-US" sz="1800" dirty="0">
                <a:cs typeface="Times New Roman" pitchFamily="18" charset="0"/>
              </a:rPr>
              <a:t>生产经营单位</a:t>
            </a:r>
            <a:r>
              <a:rPr lang="zh-CN" altLang="en-US" sz="1800" dirty="0">
                <a:solidFill>
                  <a:srgbClr val="FF0000"/>
                </a:solidFill>
                <a:cs typeface="Times New Roman" pitchFamily="18" charset="0"/>
              </a:rPr>
              <a:t>应当</a:t>
            </a:r>
            <a:endParaRPr lang="en-US" altLang="zh-CN" sz="1800" dirty="0">
              <a:solidFill>
                <a:srgbClr val="FF0000"/>
              </a:solidFill>
              <a:cs typeface="Times New Roman" pitchFamily="18" charset="0"/>
            </a:endParaRPr>
          </a:p>
          <a:p>
            <a:pPr lvl="2">
              <a:buClr>
                <a:srgbClr val="000099"/>
              </a:buClr>
            </a:pPr>
            <a:r>
              <a:rPr lang="zh-CN" altLang="en-US" sz="1600" dirty="0">
                <a:cs typeface="Times New Roman" pitchFamily="18" charset="0"/>
              </a:rPr>
              <a:t>与承包单位签订专门的</a:t>
            </a:r>
            <a:r>
              <a:rPr lang="zh-CN" altLang="en-US" sz="1600" dirty="0">
                <a:solidFill>
                  <a:srgbClr val="FF0000"/>
                </a:solidFill>
                <a:cs typeface="Times New Roman" pitchFamily="18" charset="0"/>
              </a:rPr>
              <a:t>安全生产管理协议</a:t>
            </a:r>
            <a:endParaRPr lang="en-US" altLang="zh-CN" sz="1600" dirty="0">
              <a:cs typeface="Times New Roman" pitchFamily="18" charset="0"/>
            </a:endParaRPr>
          </a:p>
          <a:p>
            <a:pPr lvl="2">
              <a:buClr>
                <a:srgbClr val="000099"/>
              </a:buClr>
            </a:pPr>
            <a:r>
              <a:rPr lang="zh-CN" altLang="en-US" sz="1600" dirty="0">
                <a:cs typeface="Times New Roman" pitchFamily="18" charset="0"/>
              </a:rPr>
              <a:t>或者在承包合同中约定各自的</a:t>
            </a:r>
            <a:r>
              <a:rPr lang="zh-CN" altLang="en-US" sz="1600" dirty="0">
                <a:solidFill>
                  <a:srgbClr val="FF0000"/>
                </a:solidFill>
                <a:cs typeface="Times New Roman" pitchFamily="18" charset="0"/>
              </a:rPr>
              <a:t>安全生产管理职责</a:t>
            </a:r>
            <a:endParaRPr lang="en-US" altLang="zh-CN" sz="1600" dirty="0">
              <a:cs typeface="Times New Roman" pitchFamily="18" charset="0"/>
            </a:endParaRPr>
          </a:p>
          <a:p>
            <a:pPr lvl="2">
              <a:buClr>
                <a:srgbClr val="000099"/>
              </a:buClr>
            </a:pPr>
            <a:r>
              <a:rPr lang="zh-CN" altLang="en-US" sz="1400" dirty="0">
                <a:cs typeface="Times New Roman" pitchFamily="18" charset="0"/>
              </a:rPr>
              <a:t>生产经营单位对承包单位的安全生产工作</a:t>
            </a:r>
            <a:r>
              <a:rPr lang="zh-CN" altLang="en-US" sz="1400" dirty="0">
                <a:solidFill>
                  <a:srgbClr val="FF0000"/>
                </a:solidFill>
                <a:cs typeface="Times New Roman" pitchFamily="18" charset="0"/>
              </a:rPr>
              <a:t>统一协调、管理</a:t>
            </a:r>
            <a:endParaRPr lang="en-US" altLang="zh-CN" sz="1400" dirty="0">
              <a:cs typeface="Times New Roman" pitchFamily="18" charset="0"/>
            </a:endParaRP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4</a:t>
            </a:r>
            <a:r>
              <a:rPr lang="zh-CN" altLang="en-US" sz="2800" b="1" dirty="0">
                <a:solidFill>
                  <a:srgbClr val="C00000"/>
                </a:solidFill>
                <a:latin typeface="微软雅黑" pitchFamily="34" charset="-122"/>
                <a:ea typeface="微软雅黑" pitchFamily="34" charset="-122"/>
                <a:cs typeface="微软雅黑" pitchFamily="34" charset="-122"/>
              </a:rPr>
              <a:t>、法律法规对承包商管理要求</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96</a:t>
            </a:fld>
            <a:endParaRPr lang="zh-CN" altLang="en-US" dirty="0"/>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5" name="内容占位符 2"/>
          <p:cNvSpPr>
            <a:spLocks noGrp="1"/>
          </p:cNvSpPr>
          <p:nvPr>
            <p:ph idx="4294967295"/>
          </p:nvPr>
        </p:nvSpPr>
        <p:spPr>
          <a:xfrm>
            <a:off x="500063" y="1214438"/>
            <a:ext cx="8229600" cy="4829175"/>
          </a:xfrm>
        </p:spPr>
        <p:txBody>
          <a:bodyPr/>
          <a:lstStyle/>
          <a:p>
            <a:pPr>
              <a:buNone/>
            </a:pPr>
            <a:r>
              <a:rPr lang="zh-CN" altLang="en-US" sz="2000" b="1" dirty="0">
                <a:solidFill>
                  <a:srgbClr val="000099"/>
                </a:solidFill>
                <a:cs typeface="Times New Roman" pitchFamily="18" charset="0"/>
              </a:rPr>
              <a:t>建设工程安全生产管理条例</a:t>
            </a:r>
            <a:endParaRPr lang="en-US" altLang="zh-CN" sz="2000" b="1" dirty="0">
              <a:solidFill>
                <a:srgbClr val="000099"/>
              </a:solidFill>
              <a:cs typeface="Times New Roman" pitchFamily="18" charset="0"/>
            </a:endParaRPr>
          </a:p>
          <a:p>
            <a:r>
              <a:rPr lang="zh-CN" altLang="en-US" sz="2000" dirty="0">
                <a:cs typeface="Times New Roman" pitchFamily="18" charset="0"/>
              </a:rPr>
              <a:t>第二条　在中华人民共和国境内从事建设工程的新建、扩建、改建和拆除等有关活动及实施对建设工程安全生产的监督管理，必须遵守本条例。 </a:t>
            </a:r>
          </a:p>
          <a:p>
            <a:r>
              <a:rPr lang="zh-CN" altLang="en-US" sz="2000" dirty="0">
                <a:solidFill>
                  <a:srgbClr val="FF0000"/>
                </a:solidFill>
                <a:cs typeface="Times New Roman" pitchFamily="18" charset="0"/>
              </a:rPr>
              <a:t>第二章　建设单位的安全责任</a:t>
            </a:r>
            <a:endParaRPr lang="en-US" altLang="zh-CN" sz="2000" dirty="0">
              <a:solidFill>
                <a:srgbClr val="FF0000"/>
              </a:solidFill>
              <a:cs typeface="Times New Roman" pitchFamily="18" charset="0"/>
            </a:endParaRPr>
          </a:p>
          <a:p>
            <a:r>
              <a:rPr lang="zh-CN" altLang="en-US" sz="2000" dirty="0">
                <a:cs typeface="Times New Roman" pitchFamily="18" charset="0"/>
              </a:rPr>
              <a:t>第七条　建设单位不得对勘察、设计、施工、工程监理等单位提出不符合建设工程安全生产法律、法规和强制性标准规定的要求，不得压缩合同约定的工期。</a:t>
            </a:r>
            <a:endParaRPr lang="en-US" altLang="zh-CN" sz="2000" dirty="0">
              <a:cs typeface="Times New Roman" pitchFamily="18" charset="0"/>
            </a:endParaRPr>
          </a:p>
          <a:p>
            <a:r>
              <a:rPr lang="zh-CN" altLang="en-US" sz="2000" dirty="0">
                <a:cs typeface="Times New Roman" pitchFamily="18" charset="0"/>
              </a:rPr>
              <a:t>第八条　建设单位在编制工程概算时，应当确定建设工程安全作业环境及安全施工措施所需费用。 </a:t>
            </a:r>
          </a:p>
          <a:p>
            <a:r>
              <a:rPr lang="zh-CN" altLang="en-US" sz="2000" dirty="0">
                <a:cs typeface="Times New Roman" pitchFamily="18" charset="0"/>
              </a:rPr>
              <a:t>第十条　建设单位在申请领取施工许可证时，应当提供建设工程有关安全施工措施的资料。</a:t>
            </a:r>
          </a:p>
          <a:p>
            <a:r>
              <a:rPr lang="zh-CN" altLang="en-US" sz="2000" dirty="0">
                <a:solidFill>
                  <a:srgbClr val="FF0000"/>
                </a:solidFill>
                <a:cs typeface="Times New Roman" pitchFamily="18" charset="0"/>
              </a:rPr>
              <a:t>第四章　施工单位的安全责任</a:t>
            </a:r>
          </a:p>
          <a:p>
            <a:endParaRPr lang="zh-CN" altLang="en-US" sz="2000" dirty="0">
              <a:cs typeface="Times New Roman" pitchFamily="18" charset="0"/>
            </a:endParaRP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4</a:t>
            </a:r>
            <a:r>
              <a:rPr lang="zh-CN" altLang="en-US" sz="2800" b="1" dirty="0">
                <a:solidFill>
                  <a:srgbClr val="C00000"/>
                </a:solidFill>
                <a:latin typeface="微软雅黑" pitchFamily="34" charset="-122"/>
                <a:ea typeface="微软雅黑" pitchFamily="34" charset="-122"/>
                <a:cs typeface="微软雅黑" pitchFamily="34" charset="-122"/>
              </a:rPr>
              <a:t>、法律法规对承包商管理要求</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97</a:t>
            </a:fld>
            <a:endParaRPr lang="zh-CN" altLang="en-US" dirty="0"/>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内容占位符 2"/>
          <p:cNvSpPr>
            <a:spLocks noGrp="1"/>
          </p:cNvSpPr>
          <p:nvPr>
            <p:ph idx="4294967295"/>
          </p:nvPr>
        </p:nvSpPr>
        <p:spPr>
          <a:xfrm>
            <a:off x="285750" y="1358454"/>
            <a:ext cx="8643938" cy="4662834"/>
          </a:xfrm>
        </p:spPr>
        <p:txBody>
          <a:bodyPr/>
          <a:lstStyle/>
          <a:p>
            <a:pPr>
              <a:buNone/>
            </a:pPr>
            <a:r>
              <a:rPr lang="zh-CN" altLang="en-US" sz="2000" b="1" dirty="0">
                <a:solidFill>
                  <a:srgbClr val="000099"/>
                </a:solidFill>
                <a:cs typeface="Times New Roman" pitchFamily="18" charset="0"/>
              </a:rPr>
              <a:t>安全生产违法行为行政处罚办法</a:t>
            </a:r>
            <a:endParaRPr lang="en-US" altLang="zh-CN" sz="2000" dirty="0">
              <a:cs typeface="Times New Roman" pitchFamily="18" charset="0"/>
            </a:endParaRPr>
          </a:p>
          <a:p>
            <a:r>
              <a:rPr lang="zh-CN" altLang="en-US" sz="2000" dirty="0">
                <a:cs typeface="Times New Roman" pitchFamily="18" charset="0"/>
              </a:rPr>
              <a:t>第</a:t>
            </a:r>
            <a:r>
              <a:rPr lang="en-US" altLang="zh-CN" sz="2000" dirty="0">
                <a:cs typeface="Times New Roman" pitchFamily="18" charset="0"/>
              </a:rPr>
              <a:t>43</a:t>
            </a:r>
            <a:r>
              <a:rPr lang="zh-CN" altLang="en-US" sz="2000" dirty="0">
                <a:cs typeface="Times New Roman" pitchFamily="18" charset="0"/>
              </a:rPr>
              <a:t>条：生产经营单位将生产经营项目、场所、设备发包给不具备安全生产条件或者相应</a:t>
            </a:r>
            <a:r>
              <a:rPr lang="zh-CN" altLang="en-US" sz="2000" dirty="0">
                <a:solidFill>
                  <a:srgbClr val="FF0000"/>
                </a:solidFill>
                <a:cs typeface="Times New Roman" pitchFamily="18" charset="0"/>
              </a:rPr>
              <a:t>资质的单位或者个人</a:t>
            </a:r>
            <a:r>
              <a:rPr lang="zh-CN" altLang="en-US" sz="2000" dirty="0">
                <a:cs typeface="Times New Roman" pitchFamily="18" charset="0"/>
              </a:rPr>
              <a:t>的：</a:t>
            </a:r>
            <a:endParaRPr lang="en-US" altLang="zh-CN" sz="2000" dirty="0">
              <a:cs typeface="Times New Roman" pitchFamily="18" charset="0"/>
            </a:endParaRPr>
          </a:p>
          <a:p>
            <a:pPr lvl="1"/>
            <a:r>
              <a:rPr lang="zh-CN" altLang="en-US" sz="1800" dirty="0">
                <a:cs typeface="Times New Roman" pitchFamily="18" charset="0"/>
              </a:rPr>
              <a:t>责令限期改正</a:t>
            </a:r>
            <a:endParaRPr lang="en-US" altLang="zh-CN" sz="1800" dirty="0">
              <a:cs typeface="Times New Roman" pitchFamily="18" charset="0"/>
            </a:endParaRPr>
          </a:p>
          <a:p>
            <a:pPr lvl="1"/>
            <a:r>
              <a:rPr lang="zh-CN" altLang="en-US" sz="1800" dirty="0">
                <a:cs typeface="Times New Roman" pitchFamily="18" charset="0"/>
              </a:rPr>
              <a:t>没收违法所得</a:t>
            </a:r>
            <a:endParaRPr lang="en-US" altLang="zh-CN" sz="1800" dirty="0">
              <a:cs typeface="Times New Roman" pitchFamily="18" charset="0"/>
            </a:endParaRPr>
          </a:p>
          <a:p>
            <a:pPr lvl="1"/>
            <a:r>
              <a:rPr lang="zh-CN" altLang="en-US" sz="1800" dirty="0">
                <a:cs typeface="Times New Roman" pitchFamily="18" charset="0"/>
              </a:rPr>
              <a:t>并处罚款</a:t>
            </a:r>
            <a:endParaRPr lang="en-US" altLang="zh-CN" sz="1800" dirty="0">
              <a:cs typeface="Times New Roman" pitchFamily="18" charset="0"/>
            </a:endParaRPr>
          </a:p>
          <a:p>
            <a:r>
              <a:rPr lang="zh-CN" altLang="en-US" sz="2000" dirty="0">
                <a:cs typeface="Times New Roman" pitchFamily="18" charset="0"/>
              </a:rPr>
              <a:t>第</a:t>
            </a:r>
            <a:r>
              <a:rPr lang="en-US" altLang="zh-CN" sz="2000" dirty="0">
                <a:cs typeface="Times New Roman" pitchFamily="18" charset="0"/>
              </a:rPr>
              <a:t>44</a:t>
            </a:r>
            <a:r>
              <a:rPr lang="zh-CN" altLang="en-US" sz="2000" dirty="0">
                <a:cs typeface="Times New Roman" pitchFamily="18" charset="0"/>
              </a:rPr>
              <a:t>条：生产经营单位与承包单位有下列行为之一的，责令限期改正，逾期未改正的，责令停业整顿：</a:t>
            </a:r>
            <a:endParaRPr lang="en-US" altLang="zh-CN" sz="2000" dirty="0">
              <a:cs typeface="Times New Roman" pitchFamily="18" charset="0"/>
            </a:endParaRPr>
          </a:p>
          <a:p>
            <a:pPr lvl="1"/>
            <a:r>
              <a:rPr lang="zh-CN" altLang="en-US" sz="1800" dirty="0">
                <a:cs typeface="Times New Roman" pitchFamily="18" charset="0"/>
              </a:rPr>
              <a:t>未与承包单位签订专门的</a:t>
            </a:r>
            <a:r>
              <a:rPr lang="zh-CN" altLang="en-US" sz="1800" dirty="0">
                <a:solidFill>
                  <a:srgbClr val="FF0000"/>
                </a:solidFill>
                <a:cs typeface="Times New Roman" pitchFamily="18" charset="0"/>
              </a:rPr>
              <a:t>安全生产管理协议</a:t>
            </a:r>
            <a:r>
              <a:rPr lang="zh-CN" altLang="en-US" sz="1800" dirty="0">
                <a:cs typeface="Times New Roman" pitchFamily="18" charset="0"/>
              </a:rPr>
              <a:t>的</a:t>
            </a:r>
            <a:endParaRPr lang="en-US" altLang="zh-CN" sz="1800" dirty="0">
              <a:cs typeface="Times New Roman" pitchFamily="18" charset="0"/>
            </a:endParaRPr>
          </a:p>
          <a:p>
            <a:pPr lvl="1"/>
            <a:r>
              <a:rPr lang="zh-CN" altLang="en-US" sz="1800" dirty="0">
                <a:cs typeface="Times New Roman" pitchFamily="18" charset="0"/>
              </a:rPr>
              <a:t>未在承包合同中明确各自的安全生产管理职责的</a:t>
            </a:r>
            <a:endParaRPr lang="en-US" altLang="zh-CN" sz="1800" dirty="0">
              <a:cs typeface="Times New Roman" pitchFamily="18" charset="0"/>
            </a:endParaRPr>
          </a:p>
          <a:p>
            <a:pPr lvl="1"/>
            <a:r>
              <a:rPr lang="zh-CN" altLang="en-US" sz="1800" dirty="0">
                <a:cs typeface="Times New Roman" pitchFamily="18" charset="0"/>
              </a:rPr>
              <a:t>未对承包单位的安全生产统一协调、管理的</a:t>
            </a:r>
            <a:endParaRPr lang="en-US" altLang="zh-CN" sz="1800" dirty="0">
              <a:cs typeface="Times New Roman" pitchFamily="18" charset="0"/>
            </a:endParaRPr>
          </a:p>
          <a:p>
            <a:r>
              <a:rPr lang="zh-CN" altLang="en-US" sz="2000" dirty="0">
                <a:cs typeface="Times New Roman" pitchFamily="18" charset="0"/>
              </a:rPr>
              <a:t>第</a:t>
            </a:r>
            <a:r>
              <a:rPr lang="en-US" altLang="zh-CN" sz="2000" dirty="0">
                <a:cs typeface="Times New Roman" pitchFamily="18" charset="0"/>
              </a:rPr>
              <a:t>45</a:t>
            </a:r>
            <a:r>
              <a:rPr lang="zh-CN" altLang="en-US" sz="2000" dirty="0">
                <a:cs typeface="Times New Roman" pitchFamily="18" charset="0"/>
              </a:rPr>
              <a:t>条：两个以上生产经营单位在同一作业区域内进行可能</a:t>
            </a:r>
            <a:r>
              <a:rPr lang="zh-CN" altLang="en-US" sz="2000" dirty="0">
                <a:solidFill>
                  <a:srgbClr val="FF0000"/>
                </a:solidFill>
                <a:cs typeface="Times New Roman" pitchFamily="18" charset="0"/>
              </a:rPr>
              <a:t>危及对方安全的</a:t>
            </a:r>
            <a:r>
              <a:rPr lang="zh-CN" altLang="en-US" sz="2000" dirty="0">
                <a:cs typeface="Times New Roman" pitchFamily="18" charset="0"/>
              </a:rPr>
              <a:t>生产经营活动，未签订安全生产管理协议或者未指定专职安全生产管理人员进行安全检查与协调的，责令限期改正；逾期未改正的，责令停产停业</a:t>
            </a:r>
          </a:p>
        </p:txBody>
      </p:sp>
      <p:sp>
        <p:nvSpPr>
          <p:cNvPr id="5"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4</a:t>
            </a:r>
            <a:r>
              <a:rPr lang="zh-CN" altLang="en-US" sz="2800" b="1" dirty="0">
                <a:solidFill>
                  <a:srgbClr val="C00000"/>
                </a:solidFill>
                <a:latin typeface="微软雅黑" pitchFamily="34" charset="-122"/>
                <a:ea typeface="微软雅黑" pitchFamily="34" charset="-122"/>
                <a:cs typeface="微软雅黑" pitchFamily="34" charset="-122"/>
              </a:rPr>
              <a:t>、法律法规对承包商管理要求</a:t>
            </a:r>
          </a:p>
        </p:txBody>
      </p:sp>
      <p:sp>
        <p:nvSpPr>
          <p:cNvPr id="7"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98</a:t>
            </a:fld>
            <a:endParaRPr lang="zh-CN" altLang="en-US" dirty="0"/>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476935" y="1489610"/>
            <a:ext cx="4715355" cy="4439720"/>
            <a:chOff x="2157" y="1779"/>
            <a:chExt cx="1944" cy="1885"/>
          </a:xfrm>
          <a:solidFill>
            <a:srgbClr val="0000CC"/>
          </a:solidFill>
          <a:scene3d>
            <a:camera prst="orthographicFront">
              <a:rot lat="0" lon="0" rev="0"/>
            </a:camera>
            <a:lightRig rig="glow" dir="t">
              <a:rot lat="0" lon="0" rev="4800000"/>
            </a:lightRig>
          </a:scene3d>
        </p:grpSpPr>
        <p:sp>
          <p:nvSpPr>
            <p:cNvPr id="204804" name="Freeform 4"/>
            <p:cNvSpPr/>
            <p:nvPr/>
          </p:nvSpPr>
          <p:spPr bwMode="blackWhite">
            <a:xfrm>
              <a:off x="2355" y="1779"/>
              <a:ext cx="973" cy="805"/>
            </a:xfrm>
            <a:custGeom>
              <a:avLst/>
              <a:gdLst/>
              <a:ahLst/>
              <a:cxnLst>
                <a:cxn ang="0">
                  <a:pos x="402" y="804"/>
                </a:cxn>
                <a:cxn ang="0">
                  <a:pos x="424" y="765"/>
                </a:cxn>
                <a:cxn ang="0">
                  <a:pos x="450" y="730"/>
                </a:cxn>
                <a:cxn ang="0">
                  <a:pos x="479" y="698"/>
                </a:cxn>
                <a:cxn ang="0">
                  <a:pos x="512" y="668"/>
                </a:cxn>
                <a:cxn ang="0">
                  <a:pos x="548" y="642"/>
                </a:cxn>
                <a:cxn ang="0">
                  <a:pos x="583" y="621"/>
                </a:cxn>
                <a:cxn ang="0">
                  <a:pos x="620" y="603"/>
                </a:cxn>
                <a:cxn ang="0">
                  <a:pos x="660" y="589"/>
                </a:cxn>
                <a:cxn ang="0">
                  <a:pos x="699" y="579"/>
                </a:cxn>
                <a:cxn ang="0">
                  <a:pos x="740" y="572"/>
                </a:cxn>
                <a:cxn ang="0">
                  <a:pos x="752" y="722"/>
                </a:cxn>
                <a:cxn ang="0">
                  <a:pos x="972" y="356"/>
                </a:cxn>
                <a:cxn ang="0">
                  <a:pos x="712" y="0"/>
                </a:cxn>
                <a:cxn ang="0">
                  <a:pos x="713" y="134"/>
                </a:cxn>
                <a:cxn ang="0">
                  <a:pos x="651" y="142"/>
                </a:cxn>
                <a:cxn ang="0">
                  <a:pos x="590" y="154"/>
                </a:cxn>
                <a:cxn ang="0">
                  <a:pos x="530" y="170"/>
                </a:cxn>
                <a:cxn ang="0">
                  <a:pos x="471" y="191"/>
                </a:cxn>
                <a:cxn ang="0">
                  <a:pos x="414" y="216"/>
                </a:cxn>
                <a:cxn ang="0">
                  <a:pos x="359" y="245"/>
                </a:cxn>
                <a:cxn ang="0">
                  <a:pos x="305" y="278"/>
                </a:cxn>
                <a:cxn ang="0">
                  <a:pos x="257" y="312"/>
                </a:cxn>
                <a:cxn ang="0">
                  <a:pos x="212" y="349"/>
                </a:cxn>
                <a:cxn ang="0">
                  <a:pos x="170" y="390"/>
                </a:cxn>
                <a:cxn ang="0">
                  <a:pos x="129" y="432"/>
                </a:cxn>
                <a:cxn ang="0">
                  <a:pos x="92" y="478"/>
                </a:cxn>
                <a:cxn ang="0">
                  <a:pos x="58" y="526"/>
                </a:cxn>
                <a:cxn ang="0">
                  <a:pos x="27" y="576"/>
                </a:cxn>
                <a:cxn ang="0">
                  <a:pos x="0" y="628"/>
                </a:cxn>
                <a:cxn ang="0">
                  <a:pos x="264" y="607"/>
                </a:cxn>
                <a:cxn ang="0">
                  <a:pos x="402" y="804"/>
                </a:cxn>
              </a:cxnLst>
              <a:rect l="0" t="0" r="r" b="b"/>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grpFill/>
            <a:ln w="12700" cap="rnd" cmpd="sng">
              <a:noFill/>
              <a:prstDash val="solid"/>
              <a:round/>
            </a:ln>
            <a:effectLst>
              <a:outerShdw blurRad="190500" dist="228600" dir="2700000" algn="ctr">
                <a:srgbClr val="000000">
                  <a:alpha val="30000"/>
                </a:srgbClr>
              </a:outerShdw>
            </a:effectLst>
            <a:sp3d prstMaterial="matte">
              <a:bevelT w="127000" h="63500"/>
            </a:sp3d>
          </p:spPr>
          <p:txBody>
            <a:bodyPr/>
            <a:lstStyle/>
            <a:p>
              <a:pPr>
                <a:defRPr/>
              </a:pPr>
              <a:endParaRPr lang="en-US" sz="1800">
                <a:latin typeface="微软雅黑" pitchFamily="34" charset="-122"/>
                <a:ea typeface="微软雅黑" pitchFamily="34" charset="-122"/>
              </a:endParaRPr>
            </a:p>
          </p:txBody>
        </p:sp>
        <p:sp>
          <p:nvSpPr>
            <p:cNvPr id="204805" name="Freeform 5"/>
            <p:cNvSpPr/>
            <p:nvPr/>
          </p:nvSpPr>
          <p:spPr bwMode="blackWhite">
            <a:xfrm>
              <a:off x="3220" y="1913"/>
              <a:ext cx="881" cy="819"/>
            </a:xfrm>
            <a:custGeom>
              <a:avLst/>
              <a:gdLst/>
              <a:ahLst/>
              <a:cxnLst>
                <a:cxn ang="0">
                  <a:pos x="583" y="818"/>
                </a:cxn>
                <a:cxn ang="0">
                  <a:pos x="685" y="715"/>
                </a:cxn>
                <a:cxn ang="0">
                  <a:pos x="784" y="609"/>
                </a:cxn>
                <a:cxn ang="0">
                  <a:pos x="880" y="502"/>
                </a:cxn>
                <a:cxn ang="0">
                  <a:pos x="734" y="542"/>
                </a:cxn>
                <a:cxn ang="0">
                  <a:pos x="709" y="487"/>
                </a:cxn>
                <a:cxn ang="0">
                  <a:pos x="681" y="433"/>
                </a:cxn>
                <a:cxn ang="0">
                  <a:pos x="650" y="383"/>
                </a:cxn>
                <a:cxn ang="0">
                  <a:pos x="615" y="334"/>
                </a:cxn>
                <a:cxn ang="0">
                  <a:pos x="576" y="288"/>
                </a:cxn>
                <a:cxn ang="0">
                  <a:pos x="534" y="245"/>
                </a:cxn>
                <a:cxn ang="0">
                  <a:pos x="490" y="204"/>
                </a:cxn>
                <a:cxn ang="0">
                  <a:pos x="443" y="168"/>
                </a:cxn>
                <a:cxn ang="0">
                  <a:pos x="393" y="133"/>
                </a:cxn>
                <a:cxn ang="0">
                  <a:pos x="342" y="103"/>
                </a:cxn>
                <a:cxn ang="0">
                  <a:pos x="288" y="76"/>
                </a:cxn>
                <a:cxn ang="0">
                  <a:pos x="233" y="54"/>
                </a:cxn>
                <a:cxn ang="0">
                  <a:pos x="176" y="34"/>
                </a:cxn>
                <a:cxn ang="0">
                  <a:pos x="118" y="19"/>
                </a:cxn>
                <a:cxn ang="0">
                  <a:pos x="60" y="8"/>
                </a:cxn>
                <a:cxn ang="0">
                  <a:pos x="0" y="0"/>
                </a:cxn>
                <a:cxn ang="0">
                  <a:pos x="147" y="218"/>
                </a:cxn>
                <a:cxn ang="0">
                  <a:pos x="27" y="444"/>
                </a:cxn>
                <a:cxn ang="0">
                  <a:pos x="70" y="456"/>
                </a:cxn>
                <a:cxn ang="0">
                  <a:pos x="111" y="474"/>
                </a:cxn>
                <a:cxn ang="0">
                  <a:pos x="149" y="496"/>
                </a:cxn>
                <a:cxn ang="0">
                  <a:pos x="187" y="522"/>
                </a:cxn>
                <a:cxn ang="0">
                  <a:pos x="220" y="551"/>
                </a:cxn>
                <a:cxn ang="0">
                  <a:pos x="252" y="584"/>
                </a:cxn>
                <a:cxn ang="0">
                  <a:pos x="279" y="618"/>
                </a:cxn>
                <a:cxn ang="0">
                  <a:pos x="302" y="657"/>
                </a:cxn>
                <a:cxn ang="0">
                  <a:pos x="146" y="699"/>
                </a:cxn>
                <a:cxn ang="0">
                  <a:pos x="583" y="818"/>
                </a:cxn>
              </a:cxnLst>
              <a:rect l="0" t="0" r="r" b="b"/>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grpFill/>
            <a:ln w="12700" cap="rnd" cmpd="sng">
              <a:noFill/>
              <a:prstDash val="solid"/>
              <a:round/>
            </a:ln>
            <a:effectLst>
              <a:outerShdw blurRad="190500" dist="228600" dir="2700000" algn="ctr">
                <a:srgbClr val="000000">
                  <a:alpha val="30000"/>
                </a:srgbClr>
              </a:outerShdw>
            </a:effectLst>
            <a:sp3d prstMaterial="matte">
              <a:bevelT w="127000" h="63500"/>
            </a:sp3d>
          </p:spPr>
          <p:txBody>
            <a:bodyPr/>
            <a:lstStyle/>
            <a:p>
              <a:pPr>
                <a:defRPr/>
              </a:pPr>
              <a:endParaRPr lang="en-US" sz="1800">
                <a:latin typeface="微软雅黑" pitchFamily="34" charset="-122"/>
                <a:ea typeface="微软雅黑" pitchFamily="34" charset="-122"/>
              </a:endParaRPr>
            </a:p>
          </p:txBody>
        </p:sp>
        <p:sp>
          <p:nvSpPr>
            <p:cNvPr id="204806" name="Freeform 6"/>
            <p:cNvSpPr/>
            <p:nvPr/>
          </p:nvSpPr>
          <p:spPr bwMode="blackWhite">
            <a:xfrm>
              <a:off x="3354" y="2584"/>
              <a:ext cx="666" cy="1033"/>
            </a:xfrm>
            <a:custGeom>
              <a:avLst/>
              <a:gdLst/>
              <a:ahLst/>
              <a:cxnLst>
                <a:cxn ang="0">
                  <a:pos x="217" y="121"/>
                </a:cxn>
                <a:cxn ang="0">
                  <a:pos x="223" y="164"/>
                </a:cxn>
                <a:cxn ang="0">
                  <a:pos x="224" y="209"/>
                </a:cxn>
                <a:cxn ang="0">
                  <a:pos x="222" y="253"/>
                </a:cxn>
                <a:cxn ang="0">
                  <a:pos x="214" y="296"/>
                </a:cxn>
                <a:cxn ang="0">
                  <a:pos x="202" y="339"/>
                </a:cxn>
                <a:cxn ang="0">
                  <a:pos x="187" y="380"/>
                </a:cxn>
                <a:cxn ang="0">
                  <a:pos x="166" y="420"/>
                </a:cxn>
                <a:cxn ang="0">
                  <a:pos x="142" y="457"/>
                </a:cxn>
                <a:cxn ang="0">
                  <a:pos x="114" y="492"/>
                </a:cxn>
                <a:cxn ang="0">
                  <a:pos x="84" y="524"/>
                </a:cxn>
                <a:cxn ang="0">
                  <a:pos x="0" y="371"/>
                </a:cxn>
                <a:cxn ang="0">
                  <a:pos x="0" y="819"/>
                </a:cxn>
                <a:cxn ang="0">
                  <a:pos x="378" y="1032"/>
                </a:cxn>
                <a:cxn ang="0">
                  <a:pos x="306" y="909"/>
                </a:cxn>
                <a:cxn ang="0">
                  <a:pos x="354" y="871"/>
                </a:cxn>
                <a:cxn ang="0">
                  <a:pos x="398" y="831"/>
                </a:cxn>
                <a:cxn ang="0">
                  <a:pos x="440" y="787"/>
                </a:cxn>
                <a:cxn ang="0">
                  <a:pos x="480" y="741"/>
                </a:cxn>
                <a:cxn ang="0">
                  <a:pos x="515" y="692"/>
                </a:cxn>
                <a:cxn ang="0">
                  <a:pos x="547" y="641"/>
                </a:cxn>
                <a:cxn ang="0">
                  <a:pos x="575" y="588"/>
                </a:cxn>
                <a:cxn ang="0">
                  <a:pos x="600" y="533"/>
                </a:cxn>
                <a:cxn ang="0">
                  <a:pos x="621" y="476"/>
                </a:cxn>
                <a:cxn ang="0">
                  <a:pos x="638" y="419"/>
                </a:cxn>
                <a:cxn ang="0">
                  <a:pos x="651" y="359"/>
                </a:cxn>
                <a:cxn ang="0">
                  <a:pos x="659" y="300"/>
                </a:cxn>
                <a:cxn ang="0">
                  <a:pos x="664" y="239"/>
                </a:cxn>
                <a:cxn ang="0">
                  <a:pos x="665" y="180"/>
                </a:cxn>
                <a:cxn ang="0">
                  <a:pos x="662" y="119"/>
                </a:cxn>
                <a:cxn ang="0">
                  <a:pos x="654" y="59"/>
                </a:cxn>
                <a:cxn ang="0">
                  <a:pos x="642" y="0"/>
                </a:cxn>
                <a:cxn ang="0">
                  <a:pos x="454" y="190"/>
                </a:cxn>
                <a:cxn ang="0">
                  <a:pos x="217" y="121"/>
                </a:cxn>
              </a:cxnLst>
              <a:rect l="0" t="0" r="r" b="b"/>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grpFill/>
            <a:ln w="12700" cap="rnd" cmpd="sng">
              <a:noFill/>
              <a:prstDash val="solid"/>
              <a:round/>
            </a:ln>
            <a:effectLst>
              <a:outerShdw blurRad="190500" dist="228600" dir="2700000" algn="ctr">
                <a:srgbClr val="000000">
                  <a:alpha val="30000"/>
                </a:srgbClr>
              </a:outerShdw>
            </a:effectLst>
            <a:sp3d prstMaterial="matte">
              <a:bevelT w="127000" h="63500"/>
            </a:sp3d>
          </p:spPr>
          <p:txBody>
            <a:bodyPr/>
            <a:lstStyle/>
            <a:p>
              <a:pPr>
                <a:defRPr/>
              </a:pPr>
              <a:endParaRPr lang="en-US" sz="1800">
                <a:latin typeface="微软雅黑" pitchFamily="34" charset="-122"/>
                <a:ea typeface="微软雅黑" pitchFamily="34" charset="-122"/>
              </a:endParaRPr>
            </a:p>
          </p:txBody>
        </p:sp>
        <p:sp>
          <p:nvSpPr>
            <p:cNvPr id="204807" name="Freeform 7"/>
            <p:cNvSpPr/>
            <p:nvPr/>
          </p:nvSpPr>
          <p:spPr bwMode="blackWhite">
            <a:xfrm>
              <a:off x="2522" y="3027"/>
              <a:ext cx="1030" cy="637"/>
            </a:xfrm>
            <a:custGeom>
              <a:avLst/>
              <a:gdLst/>
              <a:ahLst/>
              <a:cxnLst>
                <a:cxn ang="0">
                  <a:pos x="792" y="161"/>
                </a:cxn>
                <a:cxn ang="0">
                  <a:pos x="753" y="175"/>
                </a:cxn>
                <a:cxn ang="0">
                  <a:pos x="712" y="187"/>
                </a:cxn>
                <a:cxn ang="0">
                  <a:pos x="670" y="193"/>
                </a:cxn>
                <a:cxn ang="0">
                  <a:pos x="628" y="196"/>
                </a:cxn>
                <a:cxn ang="0">
                  <a:pos x="586" y="194"/>
                </a:cxn>
                <a:cxn ang="0">
                  <a:pos x="544" y="188"/>
                </a:cxn>
                <a:cxn ang="0">
                  <a:pos x="502" y="179"/>
                </a:cxn>
                <a:cxn ang="0">
                  <a:pos x="462" y="166"/>
                </a:cxn>
                <a:cxn ang="0">
                  <a:pos x="424" y="148"/>
                </a:cxn>
                <a:cxn ang="0">
                  <a:pos x="388" y="127"/>
                </a:cxn>
                <a:cxn ang="0">
                  <a:pos x="493" y="0"/>
                </a:cxn>
                <a:cxn ang="0">
                  <a:pos x="73" y="152"/>
                </a:cxn>
                <a:cxn ang="0">
                  <a:pos x="31" y="403"/>
                </a:cxn>
                <a:cxn ang="0">
                  <a:pos x="33" y="405"/>
                </a:cxn>
                <a:cxn ang="0">
                  <a:pos x="0" y="588"/>
                </a:cxn>
                <a:cxn ang="0">
                  <a:pos x="104" y="463"/>
                </a:cxn>
                <a:cxn ang="0">
                  <a:pos x="155" y="498"/>
                </a:cxn>
                <a:cxn ang="0">
                  <a:pos x="208" y="530"/>
                </a:cxn>
                <a:cxn ang="0">
                  <a:pos x="262" y="557"/>
                </a:cxn>
                <a:cxn ang="0">
                  <a:pos x="319" y="580"/>
                </a:cxn>
                <a:cxn ang="0">
                  <a:pos x="377" y="600"/>
                </a:cxn>
                <a:cxn ang="0">
                  <a:pos x="435" y="615"/>
                </a:cxn>
                <a:cxn ang="0">
                  <a:pos x="496" y="627"/>
                </a:cxn>
                <a:cxn ang="0">
                  <a:pos x="557" y="634"/>
                </a:cxn>
                <a:cxn ang="0">
                  <a:pos x="618" y="636"/>
                </a:cxn>
                <a:cxn ang="0">
                  <a:pos x="679" y="634"/>
                </a:cxn>
                <a:cxn ang="0">
                  <a:pos x="740" y="628"/>
                </a:cxn>
                <a:cxn ang="0">
                  <a:pos x="801" y="617"/>
                </a:cxn>
                <a:cxn ang="0">
                  <a:pos x="859" y="603"/>
                </a:cxn>
                <a:cxn ang="0">
                  <a:pos x="917" y="585"/>
                </a:cxn>
                <a:cxn ang="0">
                  <a:pos x="974" y="561"/>
                </a:cxn>
                <a:cxn ang="0">
                  <a:pos x="1029" y="534"/>
                </a:cxn>
                <a:cxn ang="0">
                  <a:pos x="795" y="398"/>
                </a:cxn>
                <a:cxn ang="0">
                  <a:pos x="792" y="161"/>
                </a:cxn>
              </a:cxnLst>
              <a:rect l="0" t="0" r="r" b="b"/>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grpFill/>
            <a:ln w="12700" cap="rnd" cmpd="sng">
              <a:noFill/>
              <a:prstDash val="solid"/>
              <a:round/>
            </a:ln>
            <a:effectLst>
              <a:outerShdw blurRad="190500" dist="228600" dir="2700000" algn="ctr">
                <a:srgbClr val="000000">
                  <a:alpha val="30000"/>
                </a:srgbClr>
              </a:outerShdw>
            </a:effectLst>
            <a:sp3d prstMaterial="matte">
              <a:bevelT w="127000" h="63500"/>
            </a:sp3d>
          </p:spPr>
          <p:txBody>
            <a:bodyPr/>
            <a:lstStyle/>
            <a:p>
              <a:pPr>
                <a:defRPr/>
              </a:pPr>
              <a:endParaRPr lang="en-US" sz="1800">
                <a:latin typeface="微软雅黑" pitchFamily="34" charset="-122"/>
                <a:ea typeface="微软雅黑" pitchFamily="34" charset="-122"/>
              </a:endParaRPr>
            </a:p>
          </p:txBody>
        </p:sp>
        <p:sp>
          <p:nvSpPr>
            <p:cNvPr id="204808" name="Freeform 8"/>
            <p:cNvSpPr/>
            <p:nvPr/>
          </p:nvSpPr>
          <p:spPr bwMode="blackWhite">
            <a:xfrm>
              <a:off x="2157" y="2422"/>
              <a:ext cx="697" cy="971"/>
            </a:xfrm>
            <a:custGeom>
              <a:avLst/>
              <a:gdLst/>
              <a:ahLst/>
              <a:cxnLst>
                <a:cxn ang="0">
                  <a:pos x="648" y="639"/>
                </a:cxn>
                <a:cxn ang="0">
                  <a:pos x="621" y="603"/>
                </a:cxn>
                <a:cxn ang="0">
                  <a:pos x="599" y="563"/>
                </a:cxn>
                <a:cxn ang="0">
                  <a:pos x="580" y="522"/>
                </a:cxn>
                <a:cxn ang="0">
                  <a:pos x="566" y="480"/>
                </a:cxn>
                <a:cxn ang="0">
                  <a:pos x="556" y="436"/>
                </a:cxn>
                <a:cxn ang="0">
                  <a:pos x="551" y="392"/>
                </a:cxn>
                <a:cxn ang="0">
                  <a:pos x="550" y="347"/>
                </a:cxn>
                <a:cxn ang="0">
                  <a:pos x="554" y="302"/>
                </a:cxn>
                <a:cxn ang="0">
                  <a:pos x="696" y="368"/>
                </a:cxn>
                <a:cxn ang="0">
                  <a:pos x="445" y="0"/>
                </a:cxn>
                <a:cxn ang="0">
                  <a:pos x="0" y="44"/>
                </a:cxn>
                <a:cxn ang="0">
                  <a:pos x="148" y="113"/>
                </a:cxn>
                <a:cxn ang="0">
                  <a:pos x="133" y="173"/>
                </a:cxn>
                <a:cxn ang="0">
                  <a:pos x="121" y="233"/>
                </a:cxn>
                <a:cxn ang="0">
                  <a:pos x="116" y="295"/>
                </a:cxn>
                <a:cxn ang="0">
                  <a:pos x="112" y="357"/>
                </a:cxn>
                <a:cxn ang="0">
                  <a:pos x="114" y="418"/>
                </a:cxn>
                <a:cxn ang="0">
                  <a:pos x="120" y="479"/>
                </a:cxn>
                <a:cxn ang="0">
                  <a:pos x="131" y="540"/>
                </a:cxn>
                <a:cxn ang="0">
                  <a:pos x="145" y="599"/>
                </a:cxn>
                <a:cxn ang="0">
                  <a:pos x="163" y="659"/>
                </a:cxn>
                <a:cxn ang="0">
                  <a:pos x="187" y="716"/>
                </a:cxn>
                <a:cxn ang="0">
                  <a:pos x="214" y="771"/>
                </a:cxn>
                <a:cxn ang="0">
                  <a:pos x="244" y="825"/>
                </a:cxn>
                <a:cxn ang="0">
                  <a:pos x="278" y="876"/>
                </a:cxn>
                <a:cxn ang="0">
                  <a:pos x="316" y="925"/>
                </a:cxn>
                <a:cxn ang="0">
                  <a:pos x="357" y="970"/>
                </a:cxn>
                <a:cxn ang="0">
                  <a:pos x="399" y="730"/>
                </a:cxn>
                <a:cxn ang="0">
                  <a:pos x="648" y="639"/>
                </a:cxn>
              </a:cxnLst>
              <a:rect l="0" t="0" r="r" b="b"/>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grpFill/>
            <a:ln w="12700" cap="rnd" cmpd="sng">
              <a:noFill/>
              <a:prstDash val="solid"/>
              <a:round/>
            </a:ln>
            <a:effectLst>
              <a:outerShdw blurRad="190500" dist="228600" dir="2700000" algn="ctr">
                <a:srgbClr val="000000">
                  <a:alpha val="30000"/>
                </a:srgbClr>
              </a:outerShdw>
            </a:effectLst>
            <a:sp3d prstMaterial="matte">
              <a:bevelT w="127000" h="63500"/>
            </a:sp3d>
          </p:spPr>
          <p:txBody>
            <a:bodyPr/>
            <a:lstStyle/>
            <a:p>
              <a:pPr>
                <a:defRPr/>
              </a:pPr>
              <a:endParaRPr lang="en-US" sz="1800">
                <a:latin typeface="微软雅黑" pitchFamily="34" charset="-122"/>
                <a:ea typeface="微软雅黑" pitchFamily="34" charset="-122"/>
              </a:endParaRPr>
            </a:p>
          </p:txBody>
        </p:sp>
      </p:grpSp>
      <p:sp>
        <p:nvSpPr>
          <p:cNvPr id="880643" name="Rectangle 10"/>
          <p:cNvSpPr>
            <a:spLocks noChangeArrowheads="1"/>
          </p:cNvSpPr>
          <p:nvPr/>
        </p:nvSpPr>
        <p:spPr bwMode="blackWhite">
          <a:xfrm rot="4087539">
            <a:off x="2786062" y="2111376"/>
            <a:ext cx="879475" cy="615950"/>
          </a:xfrm>
          <a:prstGeom prst="rect">
            <a:avLst/>
          </a:prstGeom>
          <a:noFill/>
          <a:ln w="9525">
            <a:noFill/>
            <a:miter lim="800000"/>
          </a:ln>
        </p:spPr>
        <p:txBody>
          <a:bodyPr lIns="0" tIns="0" rIns="0" bIns="0" anchor="ctr" anchorCtr="1">
            <a:spAutoFit/>
          </a:bodyPr>
          <a:lstStyle/>
          <a:p>
            <a:pPr algn="ctr" defTabSz="803275"/>
            <a:r>
              <a:rPr lang="zh-CN" altLang="en-US" sz="2000" b="1">
                <a:solidFill>
                  <a:schemeClr val="bg1"/>
                </a:solidFill>
                <a:latin typeface="微软雅黑" pitchFamily="34" charset="-122"/>
                <a:ea typeface="微软雅黑" pitchFamily="34" charset="-122"/>
              </a:rPr>
              <a:t>开工前审计</a:t>
            </a:r>
            <a:endParaRPr lang="en-US" altLang="zh-CN" sz="2000" b="1">
              <a:solidFill>
                <a:schemeClr val="bg1"/>
              </a:solidFill>
              <a:latin typeface="微软雅黑" pitchFamily="34" charset="-122"/>
              <a:ea typeface="微软雅黑" pitchFamily="34" charset="-122"/>
            </a:endParaRPr>
          </a:p>
        </p:txBody>
      </p:sp>
      <p:sp>
        <p:nvSpPr>
          <p:cNvPr id="18" name="椭圆 17"/>
          <p:cNvSpPr/>
          <p:nvPr/>
        </p:nvSpPr>
        <p:spPr>
          <a:xfrm>
            <a:off x="3143250" y="3155950"/>
            <a:ext cx="1428750" cy="13573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rgbClr val="FF0000"/>
                </a:solidFill>
                <a:latin typeface="微软雅黑" pitchFamily="34" charset="-122"/>
                <a:ea typeface="微软雅黑" pitchFamily="34" charset="-122"/>
                <a:cs typeface="Times New Roman" pitchFamily="18" charset="0"/>
              </a:rPr>
              <a:t>作业许可</a:t>
            </a:r>
            <a:endParaRPr lang="en-US" altLang="zh-CN" sz="2800" b="1" dirty="0">
              <a:solidFill>
                <a:srgbClr val="FF0000"/>
              </a:solidFill>
              <a:latin typeface="微软雅黑" pitchFamily="34" charset="-122"/>
              <a:ea typeface="微软雅黑" pitchFamily="34" charset="-122"/>
              <a:cs typeface="Times New Roman" pitchFamily="18" charset="0"/>
            </a:endParaRPr>
          </a:p>
          <a:p>
            <a:pPr algn="ctr">
              <a:defRPr/>
            </a:pPr>
            <a:r>
              <a:rPr lang="en-US" altLang="zh-CN" sz="2800" dirty="0">
                <a:solidFill>
                  <a:srgbClr val="FF0000"/>
                </a:solidFill>
                <a:latin typeface="微软雅黑" pitchFamily="34" charset="-122"/>
                <a:ea typeface="微软雅黑" pitchFamily="34" charset="-122"/>
                <a:cs typeface="Times New Roman" pitchFamily="18" charset="0"/>
              </a:rPr>
              <a:t>PTW</a:t>
            </a:r>
            <a:endParaRPr lang="en-US" sz="2800" dirty="0">
              <a:solidFill>
                <a:srgbClr val="FF0000"/>
              </a:solidFill>
              <a:latin typeface="微软雅黑" pitchFamily="34" charset="-122"/>
              <a:ea typeface="微软雅黑" pitchFamily="34" charset="-122"/>
              <a:cs typeface="Times New Roman" pitchFamily="18" charset="0"/>
            </a:endParaRPr>
          </a:p>
        </p:txBody>
      </p:sp>
      <p:sp>
        <p:nvSpPr>
          <p:cNvPr id="880645" name="Rectangle 10"/>
          <p:cNvSpPr>
            <a:spLocks noChangeArrowheads="1"/>
          </p:cNvSpPr>
          <p:nvPr/>
        </p:nvSpPr>
        <p:spPr bwMode="blackWhite">
          <a:xfrm rot="-2445717">
            <a:off x="4670425" y="2540000"/>
            <a:ext cx="879475" cy="615950"/>
          </a:xfrm>
          <a:prstGeom prst="rect">
            <a:avLst/>
          </a:prstGeom>
          <a:noFill/>
          <a:ln w="9525">
            <a:noFill/>
            <a:miter lim="800000"/>
          </a:ln>
        </p:spPr>
        <p:txBody>
          <a:bodyPr lIns="0" tIns="0" rIns="0" bIns="0" anchor="ctr" anchorCtr="1">
            <a:spAutoFit/>
          </a:bodyPr>
          <a:lstStyle/>
          <a:p>
            <a:pPr algn="ctr" defTabSz="803275"/>
            <a:r>
              <a:rPr lang="zh-CN" altLang="en-US" sz="2000" b="1">
                <a:solidFill>
                  <a:schemeClr val="bg1"/>
                </a:solidFill>
                <a:latin typeface="微软雅黑" pitchFamily="34" charset="-122"/>
                <a:ea typeface="微软雅黑" pitchFamily="34" charset="-122"/>
              </a:rPr>
              <a:t>交叉作业授权</a:t>
            </a:r>
            <a:endParaRPr lang="en-US" altLang="zh-CN" sz="2000" b="1">
              <a:solidFill>
                <a:schemeClr val="bg1"/>
              </a:solidFill>
              <a:latin typeface="微软雅黑" pitchFamily="34" charset="-122"/>
              <a:ea typeface="微软雅黑" pitchFamily="34" charset="-122"/>
            </a:endParaRPr>
          </a:p>
        </p:txBody>
      </p:sp>
      <p:sp>
        <p:nvSpPr>
          <p:cNvPr id="880646" name="Rectangle 10"/>
          <p:cNvSpPr>
            <a:spLocks noChangeArrowheads="1"/>
          </p:cNvSpPr>
          <p:nvPr/>
        </p:nvSpPr>
        <p:spPr bwMode="blackWhite">
          <a:xfrm rot="2469116">
            <a:off x="4665663" y="4468813"/>
            <a:ext cx="879475" cy="615950"/>
          </a:xfrm>
          <a:prstGeom prst="rect">
            <a:avLst/>
          </a:prstGeom>
          <a:noFill/>
          <a:ln w="9525">
            <a:noFill/>
            <a:miter lim="800000"/>
          </a:ln>
        </p:spPr>
        <p:txBody>
          <a:bodyPr lIns="0" tIns="0" rIns="0" bIns="0" anchor="ctr" anchorCtr="1">
            <a:spAutoFit/>
          </a:bodyPr>
          <a:lstStyle/>
          <a:p>
            <a:pPr algn="ctr" defTabSz="803275"/>
            <a:r>
              <a:rPr lang="zh-CN" altLang="en-US" sz="2000" b="1">
                <a:solidFill>
                  <a:schemeClr val="bg1"/>
                </a:solidFill>
                <a:latin typeface="微软雅黑" pitchFamily="34" charset="-122"/>
                <a:ea typeface="微软雅黑" pitchFamily="34" charset="-122"/>
              </a:rPr>
              <a:t>作业</a:t>
            </a:r>
            <a:endParaRPr lang="en-US" altLang="zh-CN" sz="2000" b="1">
              <a:solidFill>
                <a:schemeClr val="bg1"/>
              </a:solidFill>
              <a:latin typeface="微软雅黑" pitchFamily="34" charset="-122"/>
              <a:ea typeface="微软雅黑" pitchFamily="34" charset="-122"/>
            </a:endParaRPr>
          </a:p>
          <a:p>
            <a:pPr algn="ctr" defTabSz="803275"/>
            <a:r>
              <a:rPr lang="zh-CN" altLang="en-US" sz="2000" b="1">
                <a:solidFill>
                  <a:schemeClr val="bg1"/>
                </a:solidFill>
                <a:latin typeface="微软雅黑" pitchFamily="34" charset="-122"/>
                <a:ea typeface="微软雅黑" pitchFamily="34" charset="-122"/>
              </a:rPr>
              <a:t>批准</a:t>
            </a:r>
            <a:endParaRPr lang="en-US" altLang="zh-CN" sz="2000" b="1">
              <a:solidFill>
                <a:schemeClr val="bg1"/>
              </a:solidFill>
              <a:latin typeface="微软雅黑" pitchFamily="34" charset="-122"/>
              <a:ea typeface="微软雅黑" pitchFamily="34" charset="-122"/>
            </a:endParaRPr>
          </a:p>
        </p:txBody>
      </p:sp>
      <p:sp>
        <p:nvSpPr>
          <p:cNvPr id="880647" name="Rectangle 10"/>
          <p:cNvSpPr>
            <a:spLocks noChangeArrowheads="1"/>
          </p:cNvSpPr>
          <p:nvPr/>
        </p:nvSpPr>
        <p:spPr bwMode="blackWhite">
          <a:xfrm rot="-3735257">
            <a:off x="2856706" y="4958557"/>
            <a:ext cx="881063" cy="615950"/>
          </a:xfrm>
          <a:prstGeom prst="rect">
            <a:avLst/>
          </a:prstGeom>
          <a:noFill/>
          <a:ln w="9525">
            <a:noFill/>
            <a:miter lim="800000"/>
          </a:ln>
        </p:spPr>
        <p:txBody>
          <a:bodyPr lIns="0" tIns="0" rIns="0" bIns="0" anchor="ctr" anchorCtr="1">
            <a:spAutoFit/>
          </a:bodyPr>
          <a:lstStyle/>
          <a:p>
            <a:pPr algn="ctr" defTabSz="803275"/>
            <a:r>
              <a:rPr lang="zh-CN" altLang="en-US" sz="2000" b="1">
                <a:solidFill>
                  <a:schemeClr val="bg1"/>
                </a:solidFill>
                <a:latin typeface="微软雅黑" pitchFamily="34" charset="-122"/>
                <a:ea typeface="微软雅黑" pitchFamily="34" charset="-122"/>
              </a:rPr>
              <a:t>监督</a:t>
            </a:r>
            <a:endParaRPr lang="en-US" altLang="zh-CN" sz="2000" b="1">
              <a:solidFill>
                <a:schemeClr val="bg1"/>
              </a:solidFill>
              <a:latin typeface="微软雅黑" pitchFamily="34" charset="-122"/>
              <a:ea typeface="微软雅黑" pitchFamily="34" charset="-122"/>
            </a:endParaRPr>
          </a:p>
          <a:p>
            <a:pPr algn="ctr" defTabSz="803275"/>
            <a:r>
              <a:rPr lang="zh-CN" altLang="en-US" sz="2000" b="1">
                <a:solidFill>
                  <a:schemeClr val="bg1"/>
                </a:solidFill>
                <a:latin typeface="微软雅黑" pitchFamily="34" charset="-122"/>
                <a:ea typeface="微软雅黑" pitchFamily="34" charset="-122"/>
              </a:rPr>
              <a:t>检查</a:t>
            </a:r>
            <a:endParaRPr lang="en-US" altLang="zh-CN" sz="2000" b="1">
              <a:solidFill>
                <a:schemeClr val="bg1"/>
              </a:solidFill>
              <a:latin typeface="微软雅黑" pitchFamily="34" charset="-122"/>
              <a:ea typeface="微软雅黑" pitchFamily="34" charset="-122"/>
            </a:endParaRPr>
          </a:p>
        </p:txBody>
      </p:sp>
      <p:sp>
        <p:nvSpPr>
          <p:cNvPr id="880648" name="Rectangle 10"/>
          <p:cNvSpPr>
            <a:spLocks noChangeArrowheads="1"/>
          </p:cNvSpPr>
          <p:nvPr/>
        </p:nvSpPr>
        <p:spPr bwMode="blackWhite">
          <a:xfrm rot="-223992">
            <a:off x="1824038" y="3684588"/>
            <a:ext cx="879475" cy="307975"/>
          </a:xfrm>
          <a:prstGeom prst="rect">
            <a:avLst/>
          </a:prstGeom>
          <a:noFill/>
          <a:ln w="9525">
            <a:noFill/>
            <a:miter lim="800000"/>
          </a:ln>
        </p:spPr>
        <p:txBody>
          <a:bodyPr lIns="0" tIns="0" rIns="0" bIns="0" anchor="ctr" anchorCtr="1">
            <a:spAutoFit/>
          </a:bodyPr>
          <a:lstStyle/>
          <a:p>
            <a:pPr algn="ctr" defTabSz="803275"/>
            <a:r>
              <a:rPr lang="zh-CN" altLang="en-US" sz="2000" b="1">
                <a:solidFill>
                  <a:schemeClr val="bg1"/>
                </a:solidFill>
                <a:latin typeface="微软雅黑" pitchFamily="34" charset="-122"/>
                <a:ea typeface="微软雅黑" pitchFamily="34" charset="-122"/>
              </a:rPr>
              <a:t>关闭</a:t>
            </a:r>
            <a:endParaRPr lang="en-US" altLang="zh-CN" sz="2000" b="1">
              <a:solidFill>
                <a:schemeClr val="bg1"/>
              </a:solidFill>
              <a:latin typeface="微软雅黑" pitchFamily="34" charset="-122"/>
              <a:ea typeface="微软雅黑" pitchFamily="34" charset="-122"/>
            </a:endParaRPr>
          </a:p>
        </p:txBody>
      </p:sp>
      <p:sp>
        <p:nvSpPr>
          <p:cNvPr id="25" name="内容占位符 24"/>
          <p:cNvSpPr>
            <a:spLocks noGrp="1"/>
          </p:cNvSpPr>
          <p:nvPr>
            <p:ph idx="4294967295"/>
          </p:nvPr>
        </p:nvSpPr>
        <p:spPr>
          <a:xfrm>
            <a:off x="928688" y="6072188"/>
            <a:ext cx="7286625" cy="542925"/>
          </a:xfrm>
        </p:spPr>
        <p:txBody>
          <a:bodyPr/>
          <a:lstStyle/>
          <a:p>
            <a:pPr algn="ctr">
              <a:buNone/>
            </a:pPr>
            <a:r>
              <a:rPr lang="zh-CN" altLang="en-US" sz="2400" b="1" dirty="0">
                <a:solidFill>
                  <a:srgbClr val="FF0000"/>
                </a:solidFill>
                <a:cs typeface="Times New Roman" pitchFamily="18" charset="0"/>
              </a:rPr>
              <a:t>完善的承包方</a:t>
            </a:r>
            <a:r>
              <a:rPr lang="en-US" altLang="zh-CN" sz="2400" b="1" dirty="0">
                <a:solidFill>
                  <a:srgbClr val="FF0000"/>
                </a:solidFill>
                <a:cs typeface="Times New Roman" pitchFamily="18" charset="0"/>
              </a:rPr>
              <a:t>HSE</a:t>
            </a:r>
            <a:r>
              <a:rPr lang="zh-CN" altLang="en-US" sz="2400" b="1" dirty="0">
                <a:solidFill>
                  <a:srgbClr val="FF0000"/>
                </a:solidFill>
                <a:cs typeface="Times New Roman" pitchFamily="18" charset="0"/>
              </a:rPr>
              <a:t>管理程序</a:t>
            </a:r>
          </a:p>
        </p:txBody>
      </p:sp>
      <p:sp>
        <p:nvSpPr>
          <p:cNvPr id="26" name="矩形 25"/>
          <p:cNvSpPr>
            <a:spLocks noChangeArrowheads="1"/>
          </p:cNvSpPr>
          <p:nvPr/>
        </p:nvSpPr>
        <p:spPr bwMode="auto">
          <a:xfrm>
            <a:off x="857250" y="1285875"/>
            <a:ext cx="2500313" cy="923925"/>
          </a:xfrm>
          <a:prstGeom prst="rect">
            <a:avLst/>
          </a:prstGeom>
          <a:noFill/>
          <a:ln w="9525">
            <a:noFill/>
            <a:miter lim="800000"/>
          </a:ln>
        </p:spPr>
        <p:txBody>
          <a:bodyPr>
            <a:spAutoFit/>
          </a:bodyPr>
          <a:lstStyle/>
          <a:p>
            <a:r>
              <a:rPr lang="zh-CN" altLang="en-US" sz="1800" dirty="0">
                <a:latin typeface="微软雅黑" pitchFamily="34" charset="-122"/>
                <a:ea typeface="微软雅黑" pitchFamily="34" charset="-122"/>
              </a:rPr>
              <a:t>每个项目工程开工前要依据壳牌</a:t>
            </a:r>
            <a:r>
              <a:rPr lang="en-US" altLang="zh-CN" sz="1800" dirty="0">
                <a:latin typeface="微软雅黑" pitchFamily="34" charset="-122"/>
                <a:ea typeface="微软雅黑" pitchFamily="34" charset="-122"/>
              </a:rPr>
              <a:t>HSE</a:t>
            </a:r>
            <a:r>
              <a:rPr lang="zh-CN" altLang="en-US" sz="1800" dirty="0">
                <a:latin typeface="微软雅黑" pitchFamily="34" charset="-122"/>
                <a:ea typeface="微软雅黑" pitchFamily="34" charset="-122"/>
              </a:rPr>
              <a:t>标准规范，进行开工前审计</a:t>
            </a:r>
          </a:p>
        </p:txBody>
      </p:sp>
      <p:sp>
        <p:nvSpPr>
          <p:cNvPr id="27" name="矩形 26"/>
          <p:cNvSpPr>
            <a:spLocks noChangeArrowheads="1"/>
          </p:cNvSpPr>
          <p:nvPr/>
        </p:nvSpPr>
        <p:spPr bwMode="auto">
          <a:xfrm>
            <a:off x="5286375" y="2005013"/>
            <a:ext cx="2286000" cy="923925"/>
          </a:xfrm>
          <a:prstGeom prst="rect">
            <a:avLst/>
          </a:prstGeom>
          <a:noFill/>
          <a:ln w="9525">
            <a:noFill/>
            <a:miter lim="800000"/>
          </a:ln>
        </p:spPr>
        <p:txBody>
          <a:bodyPr>
            <a:spAutoFit/>
          </a:bodyPr>
          <a:lstStyle/>
          <a:p>
            <a:pPr algn="r"/>
            <a:r>
              <a:rPr lang="zh-CN" altLang="en-US" sz="1800" dirty="0">
                <a:latin typeface="微软雅黑" pitchFamily="34" charset="-122"/>
                <a:ea typeface="微软雅黑" pitchFamily="34" charset="-122"/>
              </a:rPr>
              <a:t>作业（活动）负责人（要经过培训并取得资质）提出申请</a:t>
            </a:r>
          </a:p>
        </p:txBody>
      </p:sp>
      <p:sp>
        <p:nvSpPr>
          <p:cNvPr id="28" name="矩形 27"/>
          <p:cNvSpPr>
            <a:spLocks noChangeArrowheads="1"/>
          </p:cNvSpPr>
          <p:nvPr/>
        </p:nvSpPr>
        <p:spPr bwMode="auto">
          <a:xfrm>
            <a:off x="5929313" y="3825875"/>
            <a:ext cx="2857500" cy="2032000"/>
          </a:xfrm>
          <a:prstGeom prst="rect">
            <a:avLst/>
          </a:prstGeom>
          <a:noFill/>
          <a:ln w="9525">
            <a:noFill/>
            <a:miter lim="800000"/>
          </a:ln>
        </p:spPr>
        <p:txBody>
          <a:bodyPr>
            <a:spAutoFit/>
          </a:bodyPr>
          <a:lstStyle/>
          <a:p>
            <a:r>
              <a:rPr lang="zh-CN" altLang="en-US" sz="1800" dirty="0">
                <a:latin typeface="微软雅黑" pitchFamily="34" charset="-122"/>
                <a:ea typeface="微软雅黑" pitchFamily="34" charset="-122"/>
              </a:rPr>
              <a:t>壳牌现场工程师或</a:t>
            </a:r>
            <a:r>
              <a:rPr lang="en-US" altLang="zh-CN" sz="1800" dirty="0">
                <a:latin typeface="微软雅黑" pitchFamily="34" charset="-122"/>
                <a:ea typeface="微软雅黑" pitchFamily="34" charset="-122"/>
              </a:rPr>
              <a:t>HSE</a:t>
            </a:r>
            <a:r>
              <a:rPr lang="zh-CN" altLang="en-US" sz="1800" dirty="0">
                <a:latin typeface="微软雅黑" pitchFamily="34" charset="-122"/>
                <a:ea typeface="微软雅黑" pitchFamily="34" charset="-122"/>
              </a:rPr>
              <a:t>监督按照事先讨论批准的作业（活动）方案以及经过识别、评价并讨论制定和批准的</a:t>
            </a:r>
            <a:r>
              <a:rPr lang="en-US" altLang="zh-CN" sz="1800" dirty="0">
                <a:latin typeface="微软雅黑" pitchFamily="34" charset="-122"/>
                <a:ea typeface="微软雅黑" pitchFamily="34" charset="-122"/>
              </a:rPr>
              <a:t>HSE</a:t>
            </a:r>
            <a:r>
              <a:rPr lang="zh-CN" altLang="en-US" sz="1800" dirty="0">
                <a:latin typeface="微软雅黑" pitchFamily="34" charset="-122"/>
                <a:ea typeface="微软雅黑" pitchFamily="34" charset="-122"/>
              </a:rPr>
              <a:t>风险控制措施，逐项检查确认</a:t>
            </a:r>
            <a:r>
              <a:rPr lang="en-US" altLang="zh-CN" sz="1800" dirty="0">
                <a:latin typeface="微软雅黑" pitchFamily="34" charset="-122"/>
                <a:ea typeface="微软雅黑" pitchFamily="34" charset="-122"/>
              </a:rPr>
              <a:t>HSE</a:t>
            </a:r>
            <a:r>
              <a:rPr lang="zh-CN" altLang="en-US" sz="1800" dirty="0">
                <a:latin typeface="微软雅黑" pitchFamily="34" charset="-122"/>
                <a:ea typeface="微软雅黑" pitchFamily="34" charset="-122"/>
              </a:rPr>
              <a:t>措施落实情况后批准开工</a:t>
            </a:r>
          </a:p>
        </p:txBody>
      </p:sp>
      <p:sp>
        <p:nvSpPr>
          <p:cNvPr id="23" name="矩形 22"/>
          <p:cNvSpPr>
            <a:spLocks noChangeArrowheads="1"/>
          </p:cNvSpPr>
          <p:nvPr/>
        </p:nvSpPr>
        <p:spPr bwMode="auto">
          <a:xfrm>
            <a:off x="500063" y="4857750"/>
            <a:ext cx="1714500" cy="923925"/>
          </a:xfrm>
          <a:prstGeom prst="rect">
            <a:avLst/>
          </a:prstGeom>
          <a:noFill/>
          <a:ln w="9525">
            <a:noFill/>
            <a:miter lim="800000"/>
          </a:ln>
        </p:spPr>
        <p:txBody>
          <a:bodyPr>
            <a:spAutoFit/>
          </a:bodyPr>
          <a:lstStyle/>
          <a:p>
            <a:r>
              <a:rPr lang="zh-CN" altLang="en-US" sz="1800" dirty="0">
                <a:latin typeface="微软雅黑" pitchFamily="34" charset="-122"/>
                <a:ea typeface="微软雅黑" pitchFamily="34" charset="-122"/>
              </a:rPr>
              <a:t>工程师或</a:t>
            </a:r>
            <a:r>
              <a:rPr lang="en-US" altLang="zh-CN" sz="1800" dirty="0">
                <a:latin typeface="微软雅黑" pitchFamily="34" charset="-122"/>
                <a:ea typeface="微软雅黑" pitchFamily="34" charset="-122"/>
              </a:rPr>
              <a:t>HSE</a:t>
            </a:r>
            <a:r>
              <a:rPr lang="zh-CN" altLang="en-US" sz="1800" dirty="0">
                <a:latin typeface="微软雅黑" pitchFamily="34" charset="-122"/>
                <a:ea typeface="微软雅黑" pitchFamily="34" charset="-122"/>
              </a:rPr>
              <a:t>监督检查合格后关闭</a:t>
            </a:r>
          </a:p>
        </p:txBody>
      </p:sp>
      <p:sp>
        <p:nvSpPr>
          <p:cNvPr id="20" name="Text Box 2"/>
          <p:cNvSpPr txBox="1">
            <a:spLocks noChangeArrowheads="1"/>
          </p:cNvSpPr>
          <p:nvPr/>
        </p:nvSpPr>
        <p:spPr bwMode="auto">
          <a:xfrm>
            <a:off x="285750" y="428625"/>
            <a:ext cx="6858000" cy="523875"/>
          </a:xfrm>
          <a:prstGeom prst="rect">
            <a:avLst/>
          </a:prstGeom>
          <a:noFill/>
          <a:ln w="9525" algn="ctr">
            <a:noFill/>
            <a:miter lim="800000"/>
          </a:ln>
        </p:spPr>
        <p:txBody>
          <a:bodyPr>
            <a:spAutoFit/>
          </a:bodyPr>
          <a:lstStyle/>
          <a:p>
            <a:pPr marL="482600" indent="-482600"/>
            <a:r>
              <a:rPr lang="en-US" altLang="zh-CN" sz="2800" b="1" dirty="0">
                <a:solidFill>
                  <a:srgbClr val="C00000"/>
                </a:solidFill>
                <a:latin typeface="微软雅黑" pitchFamily="34" charset="-122"/>
                <a:ea typeface="微软雅黑" pitchFamily="34" charset="-122"/>
                <a:cs typeface="微软雅黑" pitchFamily="34" charset="-122"/>
              </a:rPr>
              <a:t>5</a:t>
            </a:r>
            <a:r>
              <a:rPr lang="zh-CN" altLang="en-US" sz="2800" b="1" dirty="0">
                <a:solidFill>
                  <a:srgbClr val="C00000"/>
                </a:solidFill>
                <a:latin typeface="微软雅黑" pitchFamily="34" charset="-122"/>
                <a:ea typeface="微软雅黑" pitchFamily="34" charset="-122"/>
                <a:cs typeface="微软雅黑" pitchFamily="34" charset="-122"/>
              </a:rPr>
              <a:t>、最佳实践</a:t>
            </a:r>
            <a:r>
              <a:rPr lang="en-US" altLang="zh-CN" sz="2800" b="1" dirty="0">
                <a:solidFill>
                  <a:srgbClr val="C00000"/>
                </a:solidFill>
                <a:latin typeface="微软雅黑" pitchFamily="34" charset="-122"/>
                <a:ea typeface="微软雅黑" pitchFamily="34" charset="-122"/>
                <a:cs typeface="微软雅黑" pitchFamily="34" charset="-122"/>
              </a:rPr>
              <a:t>-</a:t>
            </a:r>
            <a:r>
              <a:rPr lang="zh-CN" altLang="en-US" sz="2800" b="1" dirty="0">
                <a:solidFill>
                  <a:srgbClr val="C00000"/>
                </a:solidFill>
                <a:latin typeface="微软雅黑" pitchFamily="34" charset="-122"/>
                <a:ea typeface="微软雅黑" pitchFamily="34" charset="-122"/>
                <a:cs typeface="微软雅黑" pitchFamily="34" charset="-122"/>
              </a:rPr>
              <a:t>壳牌</a:t>
            </a:r>
          </a:p>
        </p:txBody>
      </p:sp>
      <p:sp>
        <p:nvSpPr>
          <p:cNvPr id="21" name="灯片编号占位符 1"/>
          <p:cNvSpPr>
            <a:spLocks noGrp="1"/>
          </p:cNvSpPr>
          <p:nvPr>
            <p:ph type="sldNum" sz="quarter" idx="10"/>
          </p:nvPr>
        </p:nvSpPr>
        <p:spPr>
          <a:xfrm>
            <a:off x="6553200" y="6356350"/>
            <a:ext cx="2133600" cy="365125"/>
          </a:xfrm>
        </p:spPr>
        <p:txBody>
          <a:bodyPr/>
          <a:lstStyle/>
          <a:p>
            <a:pPr>
              <a:defRPr/>
            </a:pPr>
            <a:fld id="{1BD87B8F-C184-49E0-AA50-B1D510181B93}" type="slidenum">
              <a:rPr lang="zh-CN" altLang="en-US" smtClean="0"/>
              <a:t>99</a:t>
            </a:fld>
            <a:endParaRPr lang="zh-CN" altLang="en-US" dirty="0"/>
          </a:p>
        </p:txBody>
      </p:sp>
    </p:spTree>
  </p:cSld>
  <p:clrMapOvr>
    <a:masterClrMapping/>
  </p:clrMapOvr>
  <p:transition>
    <p:random/>
  </p:transition>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12767</Words>
  <Application>Microsoft Office PowerPoint</Application>
  <PresentationFormat>全屏显示(4:3)</PresentationFormat>
  <Paragraphs>2447</Paragraphs>
  <Slides>133</Slides>
  <Notes>133</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133</vt:i4>
      </vt:variant>
    </vt:vector>
  </HeadingPairs>
  <TitlesOfParts>
    <vt:vector size="151" baseType="lpstr">
      <vt:lpstr>MS PGothic</vt:lpstr>
      <vt:lpstr>仿宋_GB2312</vt:lpstr>
      <vt:lpstr>黑体</vt:lpstr>
      <vt:lpstr>华文仿宋</vt:lpstr>
      <vt:lpstr>华文楷体</vt:lpstr>
      <vt:lpstr>华文细黑</vt:lpstr>
      <vt:lpstr>华文新魏</vt:lpstr>
      <vt:lpstr>楷体_GB2312</vt:lpstr>
      <vt:lpstr>隶书</vt:lpstr>
      <vt:lpstr>宋体</vt:lpstr>
      <vt:lpstr>微软雅黑</vt:lpstr>
      <vt:lpstr>幼圆</vt:lpstr>
      <vt:lpstr>Arial</vt:lpstr>
      <vt:lpstr>Calibri</vt:lpstr>
      <vt:lpstr>Tahoma</vt:lpstr>
      <vt:lpstr>Times New Roman</vt:lpstr>
      <vt:lpstr>Wingdings</vt:lpstr>
      <vt:lpstr>2_Office 主题</vt:lpstr>
      <vt:lpstr>班组现场安全管理方法与实践</vt:lpstr>
      <vt:lpstr>PowerPoint 演示文稿</vt:lpstr>
      <vt:lpstr>PowerPoint 演示文稿</vt:lpstr>
      <vt:lpstr>PowerPoint 演示文稿</vt:lpstr>
      <vt:lpstr>PowerPoint 演示文稿</vt:lpstr>
      <vt:lpstr>现场管理的要素4M1E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常见作业性违章行为 </vt:lpstr>
      <vt:lpstr>常见装置性违章</vt:lpstr>
      <vt:lpstr>常见指挥性违章行为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峰峰集团“杜绝违章作业” 经验</vt:lpstr>
      <vt:lpstr>“三不伤害”卡                      “三不伤害”对策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手指口唱效果鉴定试验结果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责任追究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承包方安全管理思路</vt:lpstr>
      <vt:lpstr>合格承包方安全管理</vt:lpstr>
      <vt:lpstr>集团承包方安全管理基本流程</vt:lpstr>
      <vt:lpstr>承包方安全管理方法</vt:lpstr>
      <vt:lpstr>（1）分清责任</vt:lpstr>
      <vt:lpstr>PowerPoint 演示文稿</vt:lpstr>
      <vt:lpstr>PowerPoint 演示文稿</vt:lpstr>
      <vt:lpstr>PowerPoint 演示文稿</vt:lpstr>
      <vt:lpstr>危险识别与风险控制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2</cp:revision>
  <dcterms:created xsi:type="dcterms:W3CDTF">1900-01-01T00:00:00Z</dcterms:created>
  <dcterms:modified xsi:type="dcterms:W3CDTF">2019-04-07T09:55:40Z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2052-9.4.0</vt:lpwstr>
  </property>
</Properties>
</file>