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23" r:id="rId4"/>
    <p:sldId id="259" r:id="rId5"/>
    <p:sldId id="263" r:id="rId6"/>
    <p:sldId id="262" r:id="rId7"/>
    <p:sldId id="324" r:id="rId8"/>
    <p:sldId id="261" r:id="rId9"/>
    <p:sldId id="272" r:id="rId10"/>
    <p:sldId id="271" r:id="rId11"/>
    <p:sldId id="325" r:id="rId12"/>
    <p:sldId id="260" r:id="rId13"/>
    <p:sldId id="264" r:id="rId14"/>
    <p:sldId id="265" r:id="rId15"/>
    <p:sldId id="326" r:id="rId16"/>
    <p:sldId id="270" r:id="rId17"/>
    <p:sldId id="269" r:id="rId18"/>
    <p:sldId id="327" r:id="rId19"/>
    <p:sldId id="279" r:id="rId20"/>
    <p:sldId id="280" r:id="rId21"/>
    <p:sldId id="328" r:id="rId22"/>
    <p:sldId id="278" r:id="rId23"/>
    <p:sldId id="277" r:id="rId24"/>
    <p:sldId id="329" r:id="rId25"/>
    <p:sldId id="281" r:id="rId26"/>
    <p:sldId id="288" r:id="rId27"/>
    <p:sldId id="330" r:id="rId28"/>
    <p:sldId id="289" r:id="rId29"/>
    <p:sldId id="290" r:id="rId30"/>
    <p:sldId id="331" r:id="rId31"/>
    <p:sldId id="291" r:id="rId32"/>
    <p:sldId id="292" r:id="rId33"/>
    <p:sldId id="321" r:id="rId34"/>
    <p:sldId id="332" r:id="rId35"/>
    <p:sldId id="293" r:id="rId36"/>
    <p:sldId id="294" r:id="rId37"/>
    <p:sldId id="295" r:id="rId38"/>
    <p:sldId id="333" r:id="rId39"/>
    <p:sldId id="296" r:id="rId40"/>
    <p:sldId id="297" r:id="rId41"/>
    <p:sldId id="298" r:id="rId42"/>
    <p:sldId id="334" r:id="rId43"/>
    <p:sldId id="299" r:id="rId44"/>
    <p:sldId id="300" r:id="rId45"/>
    <p:sldId id="335" r:id="rId46"/>
    <p:sldId id="301" r:id="rId47"/>
    <p:sldId id="302" r:id="rId48"/>
    <p:sldId id="336" r:id="rId49"/>
    <p:sldId id="282" r:id="rId50"/>
    <p:sldId id="283" r:id="rId51"/>
    <p:sldId id="337" r:id="rId52"/>
    <p:sldId id="285" r:id="rId53"/>
    <p:sldId id="284" r:id="rId54"/>
    <p:sldId id="338" r:id="rId55"/>
    <p:sldId id="286" r:id="rId56"/>
    <p:sldId id="287" r:id="rId57"/>
    <p:sldId id="339" r:id="rId58"/>
    <p:sldId id="276" r:id="rId59"/>
    <p:sldId id="275" r:id="rId60"/>
    <p:sldId id="274" r:id="rId61"/>
    <p:sldId id="340" r:id="rId62"/>
    <p:sldId id="273" r:id="rId63"/>
    <p:sldId id="268" r:id="rId64"/>
    <p:sldId id="267" r:id="rId65"/>
    <p:sldId id="341" r:id="rId66"/>
    <p:sldId id="308" r:id="rId67"/>
    <p:sldId id="309" r:id="rId68"/>
    <p:sldId id="342" r:id="rId69"/>
    <p:sldId id="310" r:id="rId70"/>
    <p:sldId id="343" r:id="rId71"/>
    <p:sldId id="311" r:id="rId72"/>
    <p:sldId id="344" r:id="rId73"/>
    <p:sldId id="312" r:id="rId74"/>
    <p:sldId id="313" r:id="rId75"/>
    <p:sldId id="314" r:id="rId76"/>
    <p:sldId id="345" r:id="rId77"/>
    <p:sldId id="315" r:id="rId78"/>
    <p:sldId id="266" r:id="rId79"/>
    <p:sldId id="303" r:id="rId80"/>
    <p:sldId id="346" r:id="rId81"/>
    <p:sldId id="305" r:id="rId82"/>
    <p:sldId id="306" r:id="rId83"/>
    <p:sldId id="347" r:id="rId84"/>
    <p:sldId id="316" r:id="rId85"/>
    <p:sldId id="317" r:id="rId86"/>
    <p:sldId id="318" r:id="rId87"/>
    <p:sldId id="319" r:id="rId88"/>
    <p:sldId id="320" r:id="rId89"/>
    <p:sldId id="322" r:id="rId90"/>
  </p:sldIdLst>
  <p:sldSz cx="9144000" cy="6858000" type="screen4x3"/>
  <p:notesSz cx="6858000" cy="9144000"/>
  <p:custDataLst>
    <p:tags r:id="rId9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862E"/>
    <a:srgbClr val="D1951D"/>
    <a:srgbClr val="B8831A"/>
    <a:srgbClr val="FEEE90"/>
    <a:srgbClr val="FDE031"/>
    <a:srgbClr val="F4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autoAdjust="0"/>
  </p:normalViewPr>
  <p:slideViewPr>
    <p:cSldViewPr>
      <p:cViewPr>
        <p:scale>
          <a:sx n="80" d="100"/>
          <a:sy n="80" d="100"/>
        </p:scale>
        <p:origin x="-2514" y="-828"/>
      </p:cViewPr>
      <p:guideLst>
        <p:guide orient="horz" pos="2160"/>
        <p:guide pos="2880"/>
      </p:guideLst>
    </p:cSldViewPr>
  </p:slideViewPr>
  <p:outlineViewPr>
    <p:cViewPr>
      <p:scale>
        <a:sx n="33" d="100"/>
        <a:sy n="33" d="100"/>
      </p:scale>
      <p:origin x="0" y="404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椭圆 3"/>
          <p:cNvSpPr/>
          <p:nvPr/>
        </p:nvSpPr>
        <p:spPr>
          <a:xfrm>
            <a:off x="-36512" y="4214501"/>
            <a:ext cx="2949782" cy="1158715"/>
          </a:xfrm>
          <a:prstGeom prst="ellipse">
            <a:avLst/>
          </a:prstGeom>
          <a:gradFill flip="none" rotWithShape="1">
            <a:gsLst>
              <a:gs pos="43000">
                <a:schemeClr val="bg1">
                  <a:alpha val="82000"/>
                  <a:lumMod val="40000"/>
                </a:schemeClr>
              </a:gs>
              <a:gs pos="84000">
                <a:schemeClr val="bg1">
                  <a:lumMod val="95000"/>
                  <a:lumOff val="5000"/>
                  <a:alpha val="0"/>
                </a:schemeClr>
              </a:gs>
              <a:gs pos="100000">
                <a:srgbClr val="FDE031">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任意多边形 4"/>
          <p:cNvSpPr/>
          <p:nvPr/>
        </p:nvSpPr>
        <p:spPr>
          <a:xfrm>
            <a:off x="3464" y="4401312"/>
            <a:ext cx="9165351" cy="2469087"/>
          </a:xfrm>
          <a:custGeom>
            <a:avLst/>
            <a:gdLst>
              <a:gd name="connsiteX0" fmla="*/ 12192 w 9168384"/>
              <a:gd name="connsiteY0" fmla="*/ 0 h 2523744"/>
              <a:gd name="connsiteX1" fmla="*/ 0 w 9168384"/>
              <a:gd name="connsiteY1" fmla="*/ 2523744 h 2523744"/>
              <a:gd name="connsiteX2" fmla="*/ 9156192 w 9168384"/>
              <a:gd name="connsiteY2" fmla="*/ 2511552 h 2523744"/>
              <a:gd name="connsiteX3" fmla="*/ 9168384 w 9168384"/>
              <a:gd name="connsiteY3" fmla="*/ 36576 h 2523744"/>
              <a:gd name="connsiteX4" fmla="*/ 3072384 w 9168384"/>
              <a:gd name="connsiteY4" fmla="*/ 36576 h 2523744"/>
              <a:gd name="connsiteX5" fmla="*/ 2499360 w 9168384"/>
              <a:gd name="connsiteY5" fmla="*/ 36576 h 2523744"/>
              <a:gd name="connsiteX6" fmla="*/ 2304288 w 9168384"/>
              <a:gd name="connsiteY6" fmla="*/ 548640 h 2523744"/>
              <a:gd name="connsiteX7" fmla="*/ 1755648 w 9168384"/>
              <a:gd name="connsiteY7" fmla="*/ 890016 h 2523744"/>
              <a:gd name="connsiteX8" fmla="*/ 963168 w 9168384"/>
              <a:gd name="connsiteY8" fmla="*/ 902208 h 2523744"/>
              <a:gd name="connsiteX9" fmla="*/ 670560 w 9168384"/>
              <a:gd name="connsiteY9" fmla="*/ 609600 h 2523744"/>
              <a:gd name="connsiteX10" fmla="*/ 329184 w 9168384"/>
              <a:gd name="connsiteY10" fmla="*/ 231648 h 2523744"/>
              <a:gd name="connsiteX11" fmla="*/ 304800 w 9168384"/>
              <a:gd name="connsiteY11" fmla="*/ 24384 h 2523744"/>
              <a:gd name="connsiteX12" fmla="*/ 12192 w 9168384"/>
              <a:gd name="connsiteY12" fmla="*/ 0 h 2523744"/>
              <a:gd name="connsiteX0-1" fmla="*/ 0 w 9168384"/>
              <a:gd name="connsiteY0-2" fmla="*/ 0 h 2499360"/>
              <a:gd name="connsiteX1-3" fmla="*/ 0 w 9168384"/>
              <a:gd name="connsiteY1-4" fmla="*/ 2499360 h 2499360"/>
              <a:gd name="connsiteX2-5" fmla="*/ 9156192 w 9168384"/>
              <a:gd name="connsiteY2-6" fmla="*/ 2487168 h 2499360"/>
              <a:gd name="connsiteX3-7" fmla="*/ 9168384 w 9168384"/>
              <a:gd name="connsiteY3-8" fmla="*/ 12192 h 2499360"/>
              <a:gd name="connsiteX4-9" fmla="*/ 3072384 w 9168384"/>
              <a:gd name="connsiteY4-10" fmla="*/ 12192 h 2499360"/>
              <a:gd name="connsiteX5-11" fmla="*/ 2499360 w 9168384"/>
              <a:gd name="connsiteY5-12" fmla="*/ 12192 h 2499360"/>
              <a:gd name="connsiteX6-13" fmla="*/ 2304288 w 9168384"/>
              <a:gd name="connsiteY6-14" fmla="*/ 524256 h 2499360"/>
              <a:gd name="connsiteX7-15" fmla="*/ 1755648 w 9168384"/>
              <a:gd name="connsiteY7-16" fmla="*/ 865632 h 2499360"/>
              <a:gd name="connsiteX8-17" fmla="*/ 963168 w 9168384"/>
              <a:gd name="connsiteY8-18" fmla="*/ 877824 h 2499360"/>
              <a:gd name="connsiteX9-19" fmla="*/ 670560 w 9168384"/>
              <a:gd name="connsiteY9-20" fmla="*/ 585216 h 2499360"/>
              <a:gd name="connsiteX10-21" fmla="*/ 329184 w 9168384"/>
              <a:gd name="connsiteY10-22" fmla="*/ 207264 h 2499360"/>
              <a:gd name="connsiteX11-23" fmla="*/ 304800 w 9168384"/>
              <a:gd name="connsiteY11-24" fmla="*/ 0 h 2499360"/>
              <a:gd name="connsiteX12-25" fmla="*/ 0 w 9168384"/>
              <a:gd name="connsiteY12-26" fmla="*/ 0 h 2499360"/>
              <a:gd name="connsiteX0-27" fmla="*/ 0 w 9168384"/>
              <a:gd name="connsiteY0-28" fmla="*/ 0 h 2499360"/>
              <a:gd name="connsiteX1-29" fmla="*/ 0 w 9168384"/>
              <a:gd name="connsiteY1-30" fmla="*/ 2499360 h 2499360"/>
              <a:gd name="connsiteX2-31" fmla="*/ 9156192 w 9168384"/>
              <a:gd name="connsiteY2-32" fmla="*/ 2487168 h 2499360"/>
              <a:gd name="connsiteX3-33" fmla="*/ 9168384 w 9168384"/>
              <a:gd name="connsiteY3-34" fmla="*/ 12192 h 2499360"/>
              <a:gd name="connsiteX4-35" fmla="*/ 3072384 w 9168384"/>
              <a:gd name="connsiteY4-36" fmla="*/ 12192 h 2499360"/>
              <a:gd name="connsiteX5-37" fmla="*/ 2499360 w 9168384"/>
              <a:gd name="connsiteY5-38" fmla="*/ 12192 h 2499360"/>
              <a:gd name="connsiteX6-39" fmla="*/ 2304288 w 9168384"/>
              <a:gd name="connsiteY6-40" fmla="*/ 524256 h 2499360"/>
              <a:gd name="connsiteX7-41" fmla="*/ 1755648 w 9168384"/>
              <a:gd name="connsiteY7-42" fmla="*/ 865632 h 2499360"/>
              <a:gd name="connsiteX8-43" fmla="*/ 963168 w 9168384"/>
              <a:gd name="connsiteY8-44" fmla="*/ 877824 h 2499360"/>
              <a:gd name="connsiteX9-45" fmla="*/ 670560 w 9168384"/>
              <a:gd name="connsiteY9-46" fmla="*/ 585216 h 2499360"/>
              <a:gd name="connsiteX10-47" fmla="*/ 414528 w 9168384"/>
              <a:gd name="connsiteY10-48" fmla="*/ 390144 h 2499360"/>
              <a:gd name="connsiteX11-49" fmla="*/ 304800 w 9168384"/>
              <a:gd name="connsiteY11-50" fmla="*/ 0 h 2499360"/>
              <a:gd name="connsiteX12-51" fmla="*/ 0 w 9168384"/>
              <a:gd name="connsiteY12-52" fmla="*/ 0 h 2499360"/>
              <a:gd name="connsiteX0-53" fmla="*/ 0 w 9168384"/>
              <a:gd name="connsiteY0-54" fmla="*/ 0 h 2499360"/>
              <a:gd name="connsiteX1-55" fmla="*/ 0 w 9168384"/>
              <a:gd name="connsiteY1-56" fmla="*/ 2499360 h 2499360"/>
              <a:gd name="connsiteX2-57" fmla="*/ 9156192 w 9168384"/>
              <a:gd name="connsiteY2-58" fmla="*/ 2487168 h 2499360"/>
              <a:gd name="connsiteX3-59" fmla="*/ 9168384 w 9168384"/>
              <a:gd name="connsiteY3-60" fmla="*/ 12192 h 2499360"/>
              <a:gd name="connsiteX4-61" fmla="*/ 3072384 w 9168384"/>
              <a:gd name="connsiteY4-62" fmla="*/ 12192 h 2499360"/>
              <a:gd name="connsiteX5-63" fmla="*/ 2499360 w 9168384"/>
              <a:gd name="connsiteY5-64" fmla="*/ 12192 h 2499360"/>
              <a:gd name="connsiteX6-65" fmla="*/ 2304288 w 9168384"/>
              <a:gd name="connsiteY6-66" fmla="*/ 524256 h 2499360"/>
              <a:gd name="connsiteX7-67" fmla="*/ 1755648 w 9168384"/>
              <a:gd name="connsiteY7-68" fmla="*/ 865632 h 2499360"/>
              <a:gd name="connsiteX8-69" fmla="*/ 963168 w 9168384"/>
              <a:gd name="connsiteY8-70" fmla="*/ 877824 h 2499360"/>
              <a:gd name="connsiteX9-71" fmla="*/ 670560 w 9168384"/>
              <a:gd name="connsiteY9-72" fmla="*/ 670560 h 2499360"/>
              <a:gd name="connsiteX10-73" fmla="*/ 414528 w 9168384"/>
              <a:gd name="connsiteY10-74" fmla="*/ 390144 h 2499360"/>
              <a:gd name="connsiteX11-75" fmla="*/ 304800 w 9168384"/>
              <a:gd name="connsiteY11-76" fmla="*/ 0 h 2499360"/>
              <a:gd name="connsiteX12-77" fmla="*/ 0 w 9168384"/>
              <a:gd name="connsiteY12-78" fmla="*/ 0 h 2499360"/>
              <a:gd name="connsiteX0-79" fmla="*/ 0 w 9168384"/>
              <a:gd name="connsiteY0-80" fmla="*/ 0 h 2499360"/>
              <a:gd name="connsiteX1-81" fmla="*/ 0 w 9168384"/>
              <a:gd name="connsiteY1-82" fmla="*/ 2499360 h 2499360"/>
              <a:gd name="connsiteX2-83" fmla="*/ 9156192 w 9168384"/>
              <a:gd name="connsiteY2-84" fmla="*/ 2487168 h 2499360"/>
              <a:gd name="connsiteX3-85" fmla="*/ 9168384 w 9168384"/>
              <a:gd name="connsiteY3-86" fmla="*/ 12192 h 2499360"/>
              <a:gd name="connsiteX4-87" fmla="*/ 3072384 w 9168384"/>
              <a:gd name="connsiteY4-88" fmla="*/ 12192 h 2499360"/>
              <a:gd name="connsiteX5-89" fmla="*/ 2499360 w 9168384"/>
              <a:gd name="connsiteY5-90" fmla="*/ 12192 h 2499360"/>
              <a:gd name="connsiteX6-91" fmla="*/ 2304288 w 9168384"/>
              <a:gd name="connsiteY6-92" fmla="*/ 524256 h 2499360"/>
              <a:gd name="connsiteX7-93" fmla="*/ 1755648 w 9168384"/>
              <a:gd name="connsiteY7-94" fmla="*/ 865632 h 2499360"/>
              <a:gd name="connsiteX8-95" fmla="*/ 1085088 w 9168384"/>
              <a:gd name="connsiteY8-96" fmla="*/ 877824 h 2499360"/>
              <a:gd name="connsiteX9-97" fmla="*/ 670560 w 9168384"/>
              <a:gd name="connsiteY9-98" fmla="*/ 670560 h 2499360"/>
              <a:gd name="connsiteX10-99" fmla="*/ 414528 w 9168384"/>
              <a:gd name="connsiteY10-100" fmla="*/ 390144 h 2499360"/>
              <a:gd name="connsiteX11-101" fmla="*/ 304800 w 9168384"/>
              <a:gd name="connsiteY11-102" fmla="*/ 0 h 2499360"/>
              <a:gd name="connsiteX12-103" fmla="*/ 0 w 9168384"/>
              <a:gd name="connsiteY12-104" fmla="*/ 0 h 2499360"/>
              <a:gd name="connsiteX0-105" fmla="*/ 0 w 9168384"/>
              <a:gd name="connsiteY0-106" fmla="*/ 0 h 2499360"/>
              <a:gd name="connsiteX1-107" fmla="*/ 0 w 9168384"/>
              <a:gd name="connsiteY1-108" fmla="*/ 2499360 h 2499360"/>
              <a:gd name="connsiteX2-109" fmla="*/ 9156192 w 9168384"/>
              <a:gd name="connsiteY2-110" fmla="*/ 2487168 h 2499360"/>
              <a:gd name="connsiteX3-111" fmla="*/ 9168384 w 9168384"/>
              <a:gd name="connsiteY3-112" fmla="*/ 12192 h 2499360"/>
              <a:gd name="connsiteX4-113" fmla="*/ 3072384 w 9168384"/>
              <a:gd name="connsiteY4-114" fmla="*/ 12192 h 2499360"/>
              <a:gd name="connsiteX5-115" fmla="*/ 2499360 w 9168384"/>
              <a:gd name="connsiteY5-116" fmla="*/ 12192 h 2499360"/>
              <a:gd name="connsiteX6-117" fmla="*/ 2279904 w 9168384"/>
              <a:gd name="connsiteY6-118" fmla="*/ 512064 h 2499360"/>
              <a:gd name="connsiteX7-119" fmla="*/ 1755648 w 9168384"/>
              <a:gd name="connsiteY7-120" fmla="*/ 865632 h 2499360"/>
              <a:gd name="connsiteX8-121" fmla="*/ 1085088 w 9168384"/>
              <a:gd name="connsiteY8-122" fmla="*/ 877824 h 2499360"/>
              <a:gd name="connsiteX9-123" fmla="*/ 670560 w 9168384"/>
              <a:gd name="connsiteY9-124" fmla="*/ 670560 h 2499360"/>
              <a:gd name="connsiteX10-125" fmla="*/ 414528 w 9168384"/>
              <a:gd name="connsiteY10-126" fmla="*/ 390144 h 2499360"/>
              <a:gd name="connsiteX11-127" fmla="*/ 304800 w 9168384"/>
              <a:gd name="connsiteY11-128" fmla="*/ 0 h 2499360"/>
              <a:gd name="connsiteX12-129" fmla="*/ 0 w 9168384"/>
              <a:gd name="connsiteY12-130" fmla="*/ 0 h 2499360"/>
              <a:gd name="connsiteX0-131" fmla="*/ 0 w 9168384"/>
              <a:gd name="connsiteY0-132" fmla="*/ 0 h 2499360"/>
              <a:gd name="connsiteX1-133" fmla="*/ 0 w 9168384"/>
              <a:gd name="connsiteY1-134" fmla="*/ 2499360 h 2499360"/>
              <a:gd name="connsiteX2-135" fmla="*/ 9156192 w 9168384"/>
              <a:gd name="connsiteY2-136" fmla="*/ 2487168 h 2499360"/>
              <a:gd name="connsiteX3-137" fmla="*/ 9168384 w 9168384"/>
              <a:gd name="connsiteY3-138" fmla="*/ 12192 h 2499360"/>
              <a:gd name="connsiteX4-139" fmla="*/ 3072384 w 9168384"/>
              <a:gd name="connsiteY4-140" fmla="*/ 12192 h 2499360"/>
              <a:gd name="connsiteX5-141" fmla="*/ 2499360 w 9168384"/>
              <a:gd name="connsiteY5-142" fmla="*/ 12192 h 2499360"/>
              <a:gd name="connsiteX6-143" fmla="*/ 2279904 w 9168384"/>
              <a:gd name="connsiteY6-144" fmla="*/ 512064 h 2499360"/>
              <a:gd name="connsiteX7-145" fmla="*/ 1767840 w 9168384"/>
              <a:gd name="connsiteY7-146" fmla="*/ 841248 h 2499360"/>
              <a:gd name="connsiteX8-147" fmla="*/ 1085088 w 9168384"/>
              <a:gd name="connsiteY8-148" fmla="*/ 877824 h 2499360"/>
              <a:gd name="connsiteX9-149" fmla="*/ 670560 w 9168384"/>
              <a:gd name="connsiteY9-150" fmla="*/ 670560 h 2499360"/>
              <a:gd name="connsiteX10-151" fmla="*/ 414528 w 9168384"/>
              <a:gd name="connsiteY10-152" fmla="*/ 390144 h 2499360"/>
              <a:gd name="connsiteX11-153" fmla="*/ 304800 w 9168384"/>
              <a:gd name="connsiteY11-154" fmla="*/ 0 h 2499360"/>
              <a:gd name="connsiteX12-155" fmla="*/ 0 w 9168384"/>
              <a:gd name="connsiteY12-156" fmla="*/ 0 h 2499360"/>
              <a:gd name="connsiteX0-157" fmla="*/ 0 w 9168384"/>
              <a:gd name="connsiteY0-158" fmla="*/ 0 h 2499360"/>
              <a:gd name="connsiteX1-159" fmla="*/ 0 w 9168384"/>
              <a:gd name="connsiteY1-160" fmla="*/ 2499360 h 2499360"/>
              <a:gd name="connsiteX2-161" fmla="*/ 9156192 w 9168384"/>
              <a:gd name="connsiteY2-162" fmla="*/ 2487168 h 2499360"/>
              <a:gd name="connsiteX3-163" fmla="*/ 9168384 w 9168384"/>
              <a:gd name="connsiteY3-164" fmla="*/ 12192 h 2499360"/>
              <a:gd name="connsiteX4-165" fmla="*/ 3072384 w 9168384"/>
              <a:gd name="connsiteY4-166" fmla="*/ 12192 h 2499360"/>
              <a:gd name="connsiteX5-167" fmla="*/ 2499360 w 9168384"/>
              <a:gd name="connsiteY5-168" fmla="*/ 12192 h 2499360"/>
              <a:gd name="connsiteX6-169" fmla="*/ 2279904 w 9168384"/>
              <a:gd name="connsiteY6-170" fmla="*/ 512064 h 2499360"/>
              <a:gd name="connsiteX7-171" fmla="*/ 1767840 w 9168384"/>
              <a:gd name="connsiteY7-172" fmla="*/ 841248 h 2499360"/>
              <a:gd name="connsiteX8-173" fmla="*/ 1121664 w 9168384"/>
              <a:gd name="connsiteY8-174" fmla="*/ 853440 h 2499360"/>
              <a:gd name="connsiteX9-175" fmla="*/ 670560 w 9168384"/>
              <a:gd name="connsiteY9-176" fmla="*/ 670560 h 2499360"/>
              <a:gd name="connsiteX10-177" fmla="*/ 414528 w 9168384"/>
              <a:gd name="connsiteY10-178" fmla="*/ 390144 h 2499360"/>
              <a:gd name="connsiteX11-179" fmla="*/ 304800 w 9168384"/>
              <a:gd name="connsiteY11-180" fmla="*/ 0 h 2499360"/>
              <a:gd name="connsiteX12-181" fmla="*/ 0 w 9168384"/>
              <a:gd name="connsiteY12-182" fmla="*/ 0 h 2499360"/>
              <a:gd name="connsiteX0-183" fmla="*/ 0 w 9168384"/>
              <a:gd name="connsiteY0-184" fmla="*/ 0 h 2499360"/>
              <a:gd name="connsiteX1-185" fmla="*/ 0 w 9168384"/>
              <a:gd name="connsiteY1-186" fmla="*/ 2499360 h 2499360"/>
              <a:gd name="connsiteX2-187" fmla="*/ 9156192 w 9168384"/>
              <a:gd name="connsiteY2-188" fmla="*/ 2487168 h 2499360"/>
              <a:gd name="connsiteX3-189" fmla="*/ 9168384 w 9168384"/>
              <a:gd name="connsiteY3-190" fmla="*/ 12192 h 2499360"/>
              <a:gd name="connsiteX4-191" fmla="*/ 3072384 w 9168384"/>
              <a:gd name="connsiteY4-192" fmla="*/ 12192 h 2499360"/>
              <a:gd name="connsiteX5-193" fmla="*/ 2499360 w 9168384"/>
              <a:gd name="connsiteY5-194" fmla="*/ 12192 h 2499360"/>
              <a:gd name="connsiteX6-195" fmla="*/ 2447128 w 9168384"/>
              <a:gd name="connsiteY6-196" fmla="*/ 316992 h 2499360"/>
              <a:gd name="connsiteX7-197" fmla="*/ 2279904 w 9168384"/>
              <a:gd name="connsiteY7-198" fmla="*/ 512064 h 2499360"/>
              <a:gd name="connsiteX8-199" fmla="*/ 1767840 w 9168384"/>
              <a:gd name="connsiteY8-200" fmla="*/ 841248 h 2499360"/>
              <a:gd name="connsiteX9-201" fmla="*/ 1121664 w 9168384"/>
              <a:gd name="connsiteY9-202" fmla="*/ 853440 h 2499360"/>
              <a:gd name="connsiteX10-203" fmla="*/ 670560 w 9168384"/>
              <a:gd name="connsiteY10-204" fmla="*/ 670560 h 2499360"/>
              <a:gd name="connsiteX11-205" fmla="*/ 414528 w 9168384"/>
              <a:gd name="connsiteY11-206" fmla="*/ 390144 h 2499360"/>
              <a:gd name="connsiteX12-207" fmla="*/ 304800 w 9168384"/>
              <a:gd name="connsiteY12-208" fmla="*/ 0 h 2499360"/>
              <a:gd name="connsiteX13" fmla="*/ 0 w 9168384"/>
              <a:gd name="connsiteY13" fmla="*/ 0 h 2499360"/>
              <a:gd name="connsiteX0-209" fmla="*/ 0 w 9168384"/>
              <a:gd name="connsiteY0-210" fmla="*/ 0 h 2499360"/>
              <a:gd name="connsiteX1-211" fmla="*/ 0 w 9168384"/>
              <a:gd name="connsiteY1-212" fmla="*/ 2499360 h 2499360"/>
              <a:gd name="connsiteX2-213" fmla="*/ 9156192 w 9168384"/>
              <a:gd name="connsiteY2-214" fmla="*/ 2487168 h 2499360"/>
              <a:gd name="connsiteX3-215" fmla="*/ 9168384 w 9168384"/>
              <a:gd name="connsiteY3-216" fmla="*/ 12192 h 2499360"/>
              <a:gd name="connsiteX4-217" fmla="*/ 3072384 w 9168384"/>
              <a:gd name="connsiteY4-218" fmla="*/ 12192 h 2499360"/>
              <a:gd name="connsiteX5-219" fmla="*/ 2499360 w 9168384"/>
              <a:gd name="connsiteY5-220" fmla="*/ 12192 h 2499360"/>
              <a:gd name="connsiteX6-221" fmla="*/ 2447128 w 9168384"/>
              <a:gd name="connsiteY6-222" fmla="*/ 316992 h 2499360"/>
              <a:gd name="connsiteX7-223" fmla="*/ 2279904 w 9168384"/>
              <a:gd name="connsiteY7-224" fmla="*/ 512064 h 2499360"/>
              <a:gd name="connsiteX8-225" fmla="*/ 2069176 w 9168384"/>
              <a:gd name="connsiteY8-226" fmla="*/ 707136 h 2499360"/>
              <a:gd name="connsiteX9-227" fmla="*/ 1767840 w 9168384"/>
              <a:gd name="connsiteY9-228" fmla="*/ 841248 h 2499360"/>
              <a:gd name="connsiteX10-229" fmla="*/ 1121664 w 9168384"/>
              <a:gd name="connsiteY10-230" fmla="*/ 853440 h 2499360"/>
              <a:gd name="connsiteX11-231" fmla="*/ 670560 w 9168384"/>
              <a:gd name="connsiteY11-232" fmla="*/ 670560 h 2499360"/>
              <a:gd name="connsiteX12-233" fmla="*/ 414528 w 9168384"/>
              <a:gd name="connsiteY12-234" fmla="*/ 390144 h 2499360"/>
              <a:gd name="connsiteX13-235" fmla="*/ 304800 w 9168384"/>
              <a:gd name="connsiteY13-236" fmla="*/ 0 h 2499360"/>
              <a:gd name="connsiteX14" fmla="*/ 0 w 9168384"/>
              <a:gd name="connsiteY14" fmla="*/ 0 h 2499360"/>
              <a:gd name="connsiteX0-237" fmla="*/ 0 w 9168384"/>
              <a:gd name="connsiteY0-238" fmla="*/ 0 h 2499360"/>
              <a:gd name="connsiteX1-239" fmla="*/ 0 w 9168384"/>
              <a:gd name="connsiteY1-240" fmla="*/ 2499360 h 2499360"/>
              <a:gd name="connsiteX2-241" fmla="*/ 9156192 w 9168384"/>
              <a:gd name="connsiteY2-242" fmla="*/ 2487168 h 2499360"/>
              <a:gd name="connsiteX3-243" fmla="*/ 9168384 w 9168384"/>
              <a:gd name="connsiteY3-244" fmla="*/ 12192 h 2499360"/>
              <a:gd name="connsiteX4-245" fmla="*/ 3072384 w 9168384"/>
              <a:gd name="connsiteY4-246" fmla="*/ 12192 h 2499360"/>
              <a:gd name="connsiteX5-247" fmla="*/ 2499360 w 9168384"/>
              <a:gd name="connsiteY5-248" fmla="*/ 12192 h 2499360"/>
              <a:gd name="connsiteX6-249" fmla="*/ 2447128 w 9168384"/>
              <a:gd name="connsiteY6-250" fmla="*/ 316992 h 2499360"/>
              <a:gd name="connsiteX7-251" fmla="*/ 2304288 w 9168384"/>
              <a:gd name="connsiteY7-252" fmla="*/ 548640 h 2499360"/>
              <a:gd name="connsiteX8-253" fmla="*/ 2069176 w 9168384"/>
              <a:gd name="connsiteY8-254" fmla="*/ 707136 h 2499360"/>
              <a:gd name="connsiteX9-255" fmla="*/ 1767840 w 9168384"/>
              <a:gd name="connsiteY9-256" fmla="*/ 841248 h 2499360"/>
              <a:gd name="connsiteX10-257" fmla="*/ 1121664 w 9168384"/>
              <a:gd name="connsiteY10-258" fmla="*/ 853440 h 2499360"/>
              <a:gd name="connsiteX11-259" fmla="*/ 670560 w 9168384"/>
              <a:gd name="connsiteY11-260" fmla="*/ 670560 h 2499360"/>
              <a:gd name="connsiteX12-261" fmla="*/ 414528 w 9168384"/>
              <a:gd name="connsiteY12-262" fmla="*/ 390144 h 2499360"/>
              <a:gd name="connsiteX13-263" fmla="*/ 304800 w 9168384"/>
              <a:gd name="connsiteY13-264" fmla="*/ 0 h 2499360"/>
              <a:gd name="connsiteX14-265" fmla="*/ 0 w 9168384"/>
              <a:gd name="connsiteY14-266" fmla="*/ 0 h 2499360"/>
              <a:gd name="connsiteX0-267" fmla="*/ 0 w 9168384"/>
              <a:gd name="connsiteY0-268" fmla="*/ 0 h 2499360"/>
              <a:gd name="connsiteX1-269" fmla="*/ 0 w 9168384"/>
              <a:gd name="connsiteY1-270" fmla="*/ 2499360 h 2499360"/>
              <a:gd name="connsiteX2-271" fmla="*/ 9156192 w 9168384"/>
              <a:gd name="connsiteY2-272" fmla="*/ 2487168 h 2499360"/>
              <a:gd name="connsiteX3-273" fmla="*/ 9168384 w 9168384"/>
              <a:gd name="connsiteY3-274" fmla="*/ 12192 h 2499360"/>
              <a:gd name="connsiteX4-275" fmla="*/ 3072384 w 9168384"/>
              <a:gd name="connsiteY4-276" fmla="*/ 12192 h 2499360"/>
              <a:gd name="connsiteX5-277" fmla="*/ 2499360 w 9168384"/>
              <a:gd name="connsiteY5-278" fmla="*/ 12192 h 2499360"/>
              <a:gd name="connsiteX6-279" fmla="*/ 2447128 w 9168384"/>
              <a:gd name="connsiteY6-280" fmla="*/ 316992 h 2499360"/>
              <a:gd name="connsiteX7-281" fmla="*/ 2304288 w 9168384"/>
              <a:gd name="connsiteY7-282" fmla="*/ 548640 h 2499360"/>
              <a:gd name="connsiteX8-283" fmla="*/ 2069176 w 9168384"/>
              <a:gd name="connsiteY8-284" fmla="*/ 707136 h 2499360"/>
              <a:gd name="connsiteX9-285" fmla="*/ 1767840 w 9168384"/>
              <a:gd name="connsiteY9-286" fmla="*/ 841248 h 2499360"/>
              <a:gd name="connsiteX10-287" fmla="*/ 1410808 w 9168384"/>
              <a:gd name="connsiteY10-288" fmla="*/ 902208 h 2499360"/>
              <a:gd name="connsiteX11-289" fmla="*/ 1121664 w 9168384"/>
              <a:gd name="connsiteY11-290" fmla="*/ 853440 h 2499360"/>
              <a:gd name="connsiteX12-291" fmla="*/ 670560 w 9168384"/>
              <a:gd name="connsiteY12-292" fmla="*/ 670560 h 2499360"/>
              <a:gd name="connsiteX13-293" fmla="*/ 414528 w 9168384"/>
              <a:gd name="connsiteY13-294" fmla="*/ 390144 h 2499360"/>
              <a:gd name="connsiteX14-295" fmla="*/ 304800 w 9168384"/>
              <a:gd name="connsiteY14-296" fmla="*/ 0 h 2499360"/>
              <a:gd name="connsiteX15" fmla="*/ 0 w 9168384"/>
              <a:gd name="connsiteY15" fmla="*/ 0 h 2499360"/>
              <a:gd name="connsiteX0-297" fmla="*/ 0 w 9168384"/>
              <a:gd name="connsiteY0-298" fmla="*/ 0 h 2499360"/>
              <a:gd name="connsiteX1-299" fmla="*/ 0 w 9168384"/>
              <a:gd name="connsiteY1-300" fmla="*/ 2499360 h 2499360"/>
              <a:gd name="connsiteX2-301" fmla="*/ 9156192 w 9168384"/>
              <a:gd name="connsiteY2-302" fmla="*/ 2487168 h 2499360"/>
              <a:gd name="connsiteX3-303" fmla="*/ 9168384 w 9168384"/>
              <a:gd name="connsiteY3-304" fmla="*/ 12192 h 2499360"/>
              <a:gd name="connsiteX4-305" fmla="*/ 3072384 w 9168384"/>
              <a:gd name="connsiteY4-306" fmla="*/ 12192 h 2499360"/>
              <a:gd name="connsiteX5-307" fmla="*/ 2499360 w 9168384"/>
              <a:gd name="connsiteY5-308" fmla="*/ 12192 h 2499360"/>
              <a:gd name="connsiteX6-309" fmla="*/ 2447128 w 9168384"/>
              <a:gd name="connsiteY6-310" fmla="*/ 316992 h 2499360"/>
              <a:gd name="connsiteX7-311" fmla="*/ 2304288 w 9168384"/>
              <a:gd name="connsiteY7-312" fmla="*/ 548640 h 2499360"/>
              <a:gd name="connsiteX8-313" fmla="*/ 2069176 w 9168384"/>
              <a:gd name="connsiteY8-314" fmla="*/ 707136 h 2499360"/>
              <a:gd name="connsiteX9-315" fmla="*/ 1767840 w 9168384"/>
              <a:gd name="connsiteY9-316" fmla="*/ 841248 h 2499360"/>
              <a:gd name="connsiteX10-317" fmla="*/ 1410808 w 9168384"/>
              <a:gd name="connsiteY10-318" fmla="*/ 902208 h 2499360"/>
              <a:gd name="connsiteX11-319" fmla="*/ 1121664 w 9168384"/>
              <a:gd name="connsiteY11-320" fmla="*/ 853440 h 2499360"/>
              <a:gd name="connsiteX12-321" fmla="*/ 862168 w 9168384"/>
              <a:gd name="connsiteY12-322" fmla="*/ 780288 h 2499360"/>
              <a:gd name="connsiteX13-323" fmla="*/ 670560 w 9168384"/>
              <a:gd name="connsiteY13-324" fmla="*/ 670560 h 2499360"/>
              <a:gd name="connsiteX14-325" fmla="*/ 414528 w 9168384"/>
              <a:gd name="connsiteY14-326" fmla="*/ 390144 h 2499360"/>
              <a:gd name="connsiteX15-327" fmla="*/ 304800 w 9168384"/>
              <a:gd name="connsiteY15-328" fmla="*/ 0 h 2499360"/>
              <a:gd name="connsiteX16" fmla="*/ 0 w 9168384"/>
              <a:gd name="connsiteY16" fmla="*/ 0 h 2499360"/>
              <a:gd name="connsiteX0-329" fmla="*/ 0 w 9168384"/>
              <a:gd name="connsiteY0-330" fmla="*/ 0 h 2499360"/>
              <a:gd name="connsiteX1-331" fmla="*/ 0 w 9168384"/>
              <a:gd name="connsiteY1-332" fmla="*/ 2499360 h 2499360"/>
              <a:gd name="connsiteX2-333" fmla="*/ 9156192 w 9168384"/>
              <a:gd name="connsiteY2-334" fmla="*/ 2487168 h 2499360"/>
              <a:gd name="connsiteX3-335" fmla="*/ 9168384 w 9168384"/>
              <a:gd name="connsiteY3-336" fmla="*/ 12192 h 2499360"/>
              <a:gd name="connsiteX4-337" fmla="*/ 3072384 w 9168384"/>
              <a:gd name="connsiteY4-338" fmla="*/ 12192 h 2499360"/>
              <a:gd name="connsiteX5-339" fmla="*/ 2499360 w 9168384"/>
              <a:gd name="connsiteY5-340" fmla="*/ 12192 h 2499360"/>
              <a:gd name="connsiteX6-341" fmla="*/ 2447128 w 9168384"/>
              <a:gd name="connsiteY6-342" fmla="*/ 316992 h 2499360"/>
              <a:gd name="connsiteX7-343" fmla="*/ 2304288 w 9168384"/>
              <a:gd name="connsiteY7-344" fmla="*/ 548640 h 2499360"/>
              <a:gd name="connsiteX8-345" fmla="*/ 2069176 w 9168384"/>
              <a:gd name="connsiteY8-346" fmla="*/ 707136 h 2499360"/>
              <a:gd name="connsiteX9-347" fmla="*/ 1767840 w 9168384"/>
              <a:gd name="connsiteY9-348" fmla="*/ 841248 h 2499360"/>
              <a:gd name="connsiteX10-349" fmla="*/ 1410808 w 9168384"/>
              <a:gd name="connsiteY10-350" fmla="*/ 902208 h 2499360"/>
              <a:gd name="connsiteX11-351" fmla="*/ 1121664 w 9168384"/>
              <a:gd name="connsiteY11-352" fmla="*/ 853440 h 2499360"/>
              <a:gd name="connsiteX12-353" fmla="*/ 862168 w 9168384"/>
              <a:gd name="connsiteY12-354" fmla="*/ 780288 h 2499360"/>
              <a:gd name="connsiteX13-355" fmla="*/ 670560 w 9168384"/>
              <a:gd name="connsiteY13-356" fmla="*/ 670560 h 2499360"/>
              <a:gd name="connsiteX14-357" fmla="*/ 508600 w 9168384"/>
              <a:gd name="connsiteY14-358" fmla="*/ 548640 h 2499360"/>
              <a:gd name="connsiteX15-359" fmla="*/ 414528 w 9168384"/>
              <a:gd name="connsiteY15-360" fmla="*/ 390144 h 2499360"/>
              <a:gd name="connsiteX16-361" fmla="*/ 304800 w 9168384"/>
              <a:gd name="connsiteY16-362" fmla="*/ 0 h 2499360"/>
              <a:gd name="connsiteX17" fmla="*/ 0 w 9168384"/>
              <a:gd name="connsiteY17" fmla="*/ 0 h 2499360"/>
              <a:gd name="connsiteX0-363" fmla="*/ 0 w 9168384"/>
              <a:gd name="connsiteY0-364" fmla="*/ 0 h 2499360"/>
              <a:gd name="connsiteX1-365" fmla="*/ 0 w 9168384"/>
              <a:gd name="connsiteY1-366" fmla="*/ 2499360 h 2499360"/>
              <a:gd name="connsiteX2-367" fmla="*/ 9156192 w 9168384"/>
              <a:gd name="connsiteY2-368" fmla="*/ 2487168 h 2499360"/>
              <a:gd name="connsiteX3-369" fmla="*/ 9168384 w 9168384"/>
              <a:gd name="connsiteY3-370" fmla="*/ 12192 h 2499360"/>
              <a:gd name="connsiteX4-371" fmla="*/ 3072384 w 9168384"/>
              <a:gd name="connsiteY4-372" fmla="*/ 12192 h 2499360"/>
              <a:gd name="connsiteX5-373" fmla="*/ 2499360 w 9168384"/>
              <a:gd name="connsiteY5-374" fmla="*/ 12192 h 2499360"/>
              <a:gd name="connsiteX6-375" fmla="*/ 2447128 w 9168384"/>
              <a:gd name="connsiteY6-376" fmla="*/ 316992 h 2499360"/>
              <a:gd name="connsiteX7-377" fmla="*/ 2304288 w 9168384"/>
              <a:gd name="connsiteY7-378" fmla="*/ 548640 h 2499360"/>
              <a:gd name="connsiteX8-379" fmla="*/ 2069176 w 9168384"/>
              <a:gd name="connsiteY8-380" fmla="*/ 707136 h 2499360"/>
              <a:gd name="connsiteX9-381" fmla="*/ 1767840 w 9168384"/>
              <a:gd name="connsiteY9-382" fmla="*/ 841248 h 2499360"/>
              <a:gd name="connsiteX10-383" fmla="*/ 1410808 w 9168384"/>
              <a:gd name="connsiteY10-384" fmla="*/ 902208 h 2499360"/>
              <a:gd name="connsiteX11-385" fmla="*/ 1121664 w 9168384"/>
              <a:gd name="connsiteY11-386" fmla="*/ 853440 h 2499360"/>
              <a:gd name="connsiteX12-387" fmla="*/ 862168 w 9168384"/>
              <a:gd name="connsiteY12-388" fmla="*/ 780288 h 2499360"/>
              <a:gd name="connsiteX13-389" fmla="*/ 670560 w 9168384"/>
              <a:gd name="connsiteY13-390" fmla="*/ 670560 h 2499360"/>
              <a:gd name="connsiteX14-391" fmla="*/ 508600 w 9168384"/>
              <a:gd name="connsiteY14-392" fmla="*/ 548640 h 2499360"/>
              <a:gd name="connsiteX15-393" fmla="*/ 414528 w 9168384"/>
              <a:gd name="connsiteY15-394" fmla="*/ 390144 h 2499360"/>
              <a:gd name="connsiteX16-395" fmla="*/ 325720 w 9168384"/>
              <a:gd name="connsiteY16-396" fmla="*/ 256032 h 2499360"/>
              <a:gd name="connsiteX17-397" fmla="*/ 304800 w 9168384"/>
              <a:gd name="connsiteY17-398" fmla="*/ 0 h 2499360"/>
              <a:gd name="connsiteX18" fmla="*/ 0 w 9168384"/>
              <a:gd name="connsiteY18" fmla="*/ 0 h 2499360"/>
              <a:gd name="connsiteX0-399" fmla="*/ 0 w 9180544"/>
              <a:gd name="connsiteY0-400" fmla="*/ 0 h 2511975"/>
              <a:gd name="connsiteX1-401" fmla="*/ 0 w 9180544"/>
              <a:gd name="connsiteY1-402" fmla="*/ 2499360 h 2511975"/>
              <a:gd name="connsiteX2-403" fmla="*/ 9180544 w 9180544"/>
              <a:gd name="connsiteY2-404" fmla="*/ 2511975 h 2511975"/>
              <a:gd name="connsiteX3-405" fmla="*/ 9168384 w 9180544"/>
              <a:gd name="connsiteY3-406" fmla="*/ 12192 h 2511975"/>
              <a:gd name="connsiteX4-407" fmla="*/ 3072384 w 9180544"/>
              <a:gd name="connsiteY4-408" fmla="*/ 12192 h 2511975"/>
              <a:gd name="connsiteX5-409" fmla="*/ 2499360 w 9180544"/>
              <a:gd name="connsiteY5-410" fmla="*/ 12192 h 2511975"/>
              <a:gd name="connsiteX6-411" fmla="*/ 2447128 w 9180544"/>
              <a:gd name="connsiteY6-412" fmla="*/ 316992 h 2511975"/>
              <a:gd name="connsiteX7-413" fmla="*/ 2304288 w 9180544"/>
              <a:gd name="connsiteY7-414" fmla="*/ 548640 h 2511975"/>
              <a:gd name="connsiteX8-415" fmla="*/ 2069176 w 9180544"/>
              <a:gd name="connsiteY8-416" fmla="*/ 707136 h 2511975"/>
              <a:gd name="connsiteX9-417" fmla="*/ 1767840 w 9180544"/>
              <a:gd name="connsiteY9-418" fmla="*/ 841248 h 2511975"/>
              <a:gd name="connsiteX10-419" fmla="*/ 1410808 w 9180544"/>
              <a:gd name="connsiteY10-420" fmla="*/ 902208 h 2511975"/>
              <a:gd name="connsiteX11-421" fmla="*/ 1121664 w 9180544"/>
              <a:gd name="connsiteY11-422" fmla="*/ 853440 h 2511975"/>
              <a:gd name="connsiteX12-423" fmla="*/ 862168 w 9180544"/>
              <a:gd name="connsiteY12-424" fmla="*/ 780288 h 2511975"/>
              <a:gd name="connsiteX13-425" fmla="*/ 670560 w 9180544"/>
              <a:gd name="connsiteY13-426" fmla="*/ 670560 h 2511975"/>
              <a:gd name="connsiteX14-427" fmla="*/ 508600 w 9180544"/>
              <a:gd name="connsiteY14-428" fmla="*/ 548640 h 2511975"/>
              <a:gd name="connsiteX15-429" fmla="*/ 414528 w 9180544"/>
              <a:gd name="connsiteY15-430" fmla="*/ 390144 h 2511975"/>
              <a:gd name="connsiteX16-431" fmla="*/ 325720 w 9180544"/>
              <a:gd name="connsiteY16-432" fmla="*/ 256032 h 2511975"/>
              <a:gd name="connsiteX17-433" fmla="*/ 304800 w 9180544"/>
              <a:gd name="connsiteY17-434" fmla="*/ 0 h 2511975"/>
              <a:gd name="connsiteX18-435" fmla="*/ 0 w 9180544"/>
              <a:gd name="connsiteY18-436" fmla="*/ 0 h 2511975"/>
              <a:gd name="connsiteX0-437" fmla="*/ 0 w 9180544"/>
              <a:gd name="connsiteY0-438" fmla="*/ 0 h 2499360"/>
              <a:gd name="connsiteX1-439" fmla="*/ 0 w 9180544"/>
              <a:gd name="connsiteY1-440" fmla="*/ 2499360 h 2499360"/>
              <a:gd name="connsiteX2-441" fmla="*/ 9180544 w 9180544"/>
              <a:gd name="connsiteY2-442" fmla="*/ 2487167 h 2499360"/>
              <a:gd name="connsiteX3-443" fmla="*/ 9168384 w 9180544"/>
              <a:gd name="connsiteY3-444" fmla="*/ 12192 h 2499360"/>
              <a:gd name="connsiteX4-445" fmla="*/ 3072384 w 9180544"/>
              <a:gd name="connsiteY4-446" fmla="*/ 12192 h 2499360"/>
              <a:gd name="connsiteX5-447" fmla="*/ 2499360 w 9180544"/>
              <a:gd name="connsiteY5-448" fmla="*/ 12192 h 2499360"/>
              <a:gd name="connsiteX6-449" fmla="*/ 2447128 w 9180544"/>
              <a:gd name="connsiteY6-450" fmla="*/ 316992 h 2499360"/>
              <a:gd name="connsiteX7-451" fmla="*/ 2304288 w 9180544"/>
              <a:gd name="connsiteY7-452" fmla="*/ 548640 h 2499360"/>
              <a:gd name="connsiteX8-453" fmla="*/ 2069176 w 9180544"/>
              <a:gd name="connsiteY8-454" fmla="*/ 707136 h 2499360"/>
              <a:gd name="connsiteX9-455" fmla="*/ 1767840 w 9180544"/>
              <a:gd name="connsiteY9-456" fmla="*/ 841248 h 2499360"/>
              <a:gd name="connsiteX10-457" fmla="*/ 1410808 w 9180544"/>
              <a:gd name="connsiteY10-458" fmla="*/ 902208 h 2499360"/>
              <a:gd name="connsiteX11-459" fmla="*/ 1121664 w 9180544"/>
              <a:gd name="connsiteY11-460" fmla="*/ 853440 h 2499360"/>
              <a:gd name="connsiteX12-461" fmla="*/ 862168 w 9180544"/>
              <a:gd name="connsiteY12-462" fmla="*/ 780288 h 2499360"/>
              <a:gd name="connsiteX13-463" fmla="*/ 670560 w 9180544"/>
              <a:gd name="connsiteY13-464" fmla="*/ 670560 h 2499360"/>
              <a:gd name="connsiteX14-465" fmla="*/ 508600 w 9180544"/>
              <a:gd name="connsiteY14-466" fmla="*/ 548640 h 2499360"/>
              <a:gd name="connsiteX15-467" fmla="*/ 414528 w 9180544"/>
              <a:gd name="connsiteY15-468" fmla="*/ 390144 h 2499360"/>
              <a:gd name="connsiteX16-469" fmla="*/ 325720 w 9180544"/>
              <a:gd name="connsiteY16-470" fmla="*/ 256032 h 2499360"/>
              <a:gd name="connsiteX17-471" fmla="*/ 304800 w 9180544"/>
              <a:gd name="connsiteY17-472" fmla="*/ 0 h 2499360"/>
              <a:gd name="connsiteX18-473" fmla="*/ 0 w 9180544"/>
              <a:gd name="connsiteY18-474" fmla="*/ 0 h 2499360"/>
              <a:gd name="connsiteX0-475" fmla="*/ 0 w 9180544"/>
              <a:gd name="connsiteY0-476" fmla="*/ 0 h 2524378"/>
              <a:gd name="connsiteX1-477" fmla="*/ 0 w 9180544"/>
              <a:gd name="connsiteY1-478" fmla="*/ 2499360 h 2524378"/>
              <a:gd name="connsiteX2-479" fmla="*/ 9180544 w 9180544"/>
              <a:gd name="connsiteY2-480" fmla="*/ 2524378 h 2524378"/>
              <a:gd name="connsiteX3-481" fmla="*/ 9168384 w 9180544"/>
              <a:gd name="connsiteY3-482" fmla="*/ 12192 h 2524378"/>
              <a:gd name="connsiteX4-483" fmla="*/ 3072384 w 9180544"/>
              <a:gd name="connsiteY4-484" fmla="*/ 12192 h 2524378"/>
              <a:gd name="connsiteX5-485" fmla="*/ 2499360 w 9180544"/>
              <a:gd name="connsiteY5-486" fmla="*/ 12192 h 2524378"/>
              <a:gd name="connsiteX6-487" fmla="*/ 2447128 w 9180544"/>
              <a:gd name="connsiteY6-488" fmla="*/ 316992 h 2524378"/>
              <a:gd name="connsiteX7-489" fmla="*/ 2304288 w 9180544"/>
              <a:gd name="connsiteY7-490" fmla="*/ 548640 h 2524378"/>
              <a:gd name="connsiteX8-491" fmla="*/ 2069176 w 9180544"/>
              <a:gd name="connsiteY8-492" fmla="*/ 707136 h 2524378"/>
              <a:gd name="connsiteX9-493" fmla="*/ 1767840 w 9180544"/>
              <a:gd name="connsiteY9-494" fmla="*/ 841248 h 2524378"/>
              <a:gd name="connsiteX10-495" fmla="*/ 1410808 w 9180544"/>
              <a:gd name="connsiteY10-496" fmla="*/ 902208 h 2524378"/>
              <a:gd name="connsiteX11-497" fmla="*/ 1121664 w 9180544"/>
              <a:gd name="connsiteY11-498" fmla="*/ 853440 h 2524378"/>
              <a:gd name="connsiteX12-499" fmla="*/ 862168 w 9180544"/>
              <a:gd name="connsiteY12-500" fmla="*/ 780288 h 2524378"/>
              <a:gd name="connsiteX13-501" fmla="*/ 670560 w 9180544"/>
              <a:gd name="connsiteY13-502" fmla="*/ 670560 h 2524378"/>
              <a:gd name="connsiteX14-503" fmla="*/ 508600 w 9180544"/>
              <a:gd name="connsiteY14-504" fmla="*/ 548640 h 2524378"/>
              <a:gd name="connsiteX15-505" fmla="*/ 414528 w 9180544"/>
              <a:gd name="connsiteY15-506" fmla="*/ 390144 h 2524378"/>
              <a:gd name="connsiteX16-507" fmla="*/ 325720 w 9180544"/>
              <a:gd name="connsiteY16-508" fmla="*/ 256032 h 2524378"/>
              <a:gd name="connsiteX17-509" fmla="*/ 304800 w 9180544"/>
              <a:gd name="connsiteY17-510" fmla="*/ 0 h 2524378"/>
              <a:gd name="connsiteX18-511" fmla="*/ 0 w 9180544"/>
              <a:gd name="connsiteY18-512" fmla="*/ 0 h 2524378"/>
              <a:gd name="connsiteX0-513" fmla="*/ 0 w 9180544"/>
              <a:gd name="connsiteY0-514" fmla="*/ 0 h 2511974"/>
              <a:gd name="connsiteX1-515" fmla="*/ 0 w 9180544"/>
              <a:gd name="connsiteY1-516" fmla="*/ 2499360 h 2511974"/>
              <a:gd name="connsiteX2-517" fmla="*/ 9180544 w 9180544"/>
              <a:gd name="connsiteY2-518" fmla="*/ 2511974 h 2511974"/>
              <a:gd name="connsiteX3-519" fmla="*/ 9168384 w 9180544"/>
              <a:gd name="connsiteY3-520" fmla="*/ 12192 h 2511974"/>
              <a:gd name="connsiteX4-521" fmla="*/ 3072384 w 9180544"/>
              <a:gd name="connsiteY4-522" fmla="*/ 12192 h 2511974"/>
              <a:gd name="connsiteX5-523" fmla="*/ 2499360 w 9180544"/>
              <a:gd name="connsiteY5-524" fmla="*/ 12192 h 2511974"/>
              <a:gd name="connsiteX6-525" fmla="*/ 2447128 w 9180544"/>
              <a:gd name="connsiteY6-526" fmla="*/ 316992 h 2511974"/>
              <a:gd name="connsiteX7-527" fmla="*/ 2304288 w 9180544"/>
              <a:gd name="connsiteY7-528" fmla="*/ 548640 h 2511974"/>
              <a:gd name="connsiteX8-529" fmla="*/ 2069176 w 9180544"/>
              <a:gd name="connsiteY8-530" fmla="*/ 707136 h 2511974"/>
              <a:gd name="connsiteX9-531" fmla="*/ 1767840 w 9180544"/>
              <a:gd name="connsiteY9-532" fmla="*/ 841248 h 2511974"/>
              <a:gd name="connsiteX10-533" fmla="*/ 1410808 w 9180544"/>
              <a:gd name="connsiteY10-534" fmla="*/ 902208 h 2511974"/>
              <a:gd name="connsiteX11-535" fmla="*/ 1121664 w 9180544"/>
              <a:gd name="connsiteY11-536" fmla="*/ 853440 h 2511974"/>
              <a:gd name="connsiteX12-537" fmla="*/ 862168 w 9180544"/>
              <a:gd name="connsiteY12-538" fmla="*/ 780288 h 2511974"/>
              <a:gd name="connsiteX13-539" fmla="*/ 670560 w 9180544"/>
              <a:gd name="connsiteY13-540" fmla="*/ 670560 h 2511974"/>
              <a:gd name="connsiteX14-541" fmla="*/ 508600 w 9180544"/>
              <a:gd name="connsiteY14-542" fmla="*/ 548640 h 2511974"/>
              <a:gd name="connsiteX15-543" fmla="*/ 414528 w 9180544"/>
              <a:gd name="connsiteY15-544" fmla="*/ 390144 h 2511974"/>
              <a:gd name="connsiteX16-545" fmla="*/ 325720 w 9180544"/>
              <a:gd name="connsiteY16-546" fmla="*/ 256032 h 2511974"/>
              <a:gd name="connsiteX17-547" fmla="*/ 304800 w 9180544"/>
              <a:gd name="connsiteY17-548" fmla="*/ 0 h 2511974"/>
              <a:gd name="connsiteX18-549" fmla="*/ 0 w 9180544"/>
              <a:gd name="connsiteY18-550" fmla="*/ 0 h 2511974"/>
              <a:gd name="connsiteX0-551" fmla="*/ 0 w 9205468"/>
              <a:gd name="connsiteY0-552" fmla="*/ 0 h 2511974"/>
              <a:gd name="connsiteX1-553" fmla="*/ 0 w 9205468"/>
              <a:gd name="connsiteY1-554" fmla="*/ 2499360 h 2511974"/>
              <a:gd name="connsiteX2-555" fmla="*/ 9180544 w 9205468"/>
              <a:gd name="connsiteY2-556" fmla="*/ 2511974 h 2511974"/>
              <a:gd name="connsiteX3-557" fmla="*/ 9205120 w 9205468"/>
              <a:gd name="connsiteY3-558" fmla="*/ 12192 h 2511974"/>
              <a:gd name="connsiteX4-559" fmla="*/ 3072384 w 9205468"/>
              <a:gd name="connsiteY4-560" fmla="*/ 12192 h 2511974"/>
              <a:gd name="connsiteX5-561" fmla="*/ 2499360 w 9205468"/>
              <a:gd name="connsiteY5-562" fmla="*/ 12192 h 2511974"/>
              <a:gd name="connsiteX6-563" fmla="*/ 2447128 w 9205468"/>
              <a:gd name="connsiteY6-564" fmla="*/ 316992 h 2511974"/>
              <a:gd name="connsiteX7-565" fmla="*/ 2304288 w 9205468"/>
              <a:gd name="connsiteY7-566" fmla="*/ 548640 h 2511974"/>
              <a:gd name="connsiteX8-567" fmla="*/ 2069176 w 9205468"/>
              <a:gd name="connsiteY8-568" fmla="*/ 707136 h 2511974"/>
              <a:gd name="connsiteX9-569" fmla="*/ 1767840 w 9205468"/>
              <a:gd name="connsiteY9-570" fmla="*/ 841248 h 2511974"/>
              <a:gd name="connsiteX10-571" fmla="*/ 1410808 w 9205468"/>
              <a:gd name="connsiteY10-572" fmla="*/ 902208 h 2511974"/>
              <a:gd name="connsiteX11-573" fmla="*/ 1121664 w 9205468"/>
              <a:gd name="connsiteY11-574" fmla="*/ 853440 h 2511974"/>
              <a:gd name="connsiteX12-575" fmla="*/ 862168 w 9205468"/>
              <a:gd name="connsiteY12-576" fmla="*/ 780288 h 2511974"/>
              <a:gd name="connsiteX13-577" fmla="*/ 670560 w 9205468"/>
              <a:gd name="connsiteY13-578" fmla="*/ 670560 h 2511974"/>
              <a:gd name="connsiteX14-579" fmla="*/ 508600 w 9205468"/>
              <a:gd name="connsiteY14-580" fmla="*/ 548640 h 2511974"/>
              <a:gd name="connsiteX15-581" fmla="*/ 414528 w 9205468"/>
              <a:gd name="connsiteY15-582" fmla="*/ 390144 h 2511974"/>
              <a:gd name="connsiteX16-583" fmla="*/ 325720 w 9205468"/>
              <a:gd name="connsiteY16-584" fmla="*/ 256032 h 2511974"/>
              <a:gd name="connsiteX17-585" fmla="*/ 304800 w 9205468"/>
              <a:gd name="connsiteY17-586" fmla="*/ 0 h 2511974"/>
              <a:gd name="connsiteX18-587" fmla="*/ 0 w 9205468"/>
              <a:gd name="connsiteY18-588" fmla="*/ 0 h 25119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35" y="connsiteY13-236"/>
              </a:cxn>
              <a:cxn ang="0">
                <a:pos x="connsiteX14-265" y="connsiteY14-266"/>
              </a:cxn>
              <a:cxn ang="0">
                <a:pos x="connsiteX15-327" y="connsiteY15-328"/>
              </a:cxn>
              <a:cxn ang="0">
                <a:pos x="connsiteX16-361" y="connsiteY16-362"/>
              </a:cxn>
              <a:cxn ang="0">
                <a:pos x="connsiteX17-397" y="connsiteY17-398"/>
              </a:cxn>
              <a:cxn ang="0">
                <a:pos x="connsiteX18-435" y="connsiteY18-436"/>
              </a:cxn>
            </a:cxnLst>
            <a:rect l="l" t="t" r="r" b="b"/>
            <a:pathLst>
              <a:path w="9205468" h="2511974">
                <a:moveTo>
                  <a:pt x="0" y="0"/>
                </a:moveTo>
                <a:lnTo>
                  <a:pt x="0" y="2499360"/>
                </a:lnTo>
                <a:lnTo>
                  <a:pt x="9180544" y="2511974"/>
                </a:lnTo>
                <a:cubicBezTo>
                  <a:pt x="9176491" y="1678713"/>
                  <a:pt x="9209173" y="845453"/>
                  <a:pt x="9205120" y="12192"/>
                </a:cubicBezTo>
                <a:lnTo>
                  <a:pt x="3072384" y="12192"/>
                </a:lnTo>
                <a:lnTo>
                  <a:pt x="2499360" y="12192"/>
                </a:lnTo>
                <a:cubicBezTo>
                  <a:pt x="2457565" y="93472"/>
                  <a:pt x="2488923" y="235712"/>
                  <a:pt x="2447128" y="316992"/>
                </a:cubicBezTo>
                <a:lnTo>
                  <a:pt x="2304288" y="548640"/>
                </a:lnTo>
                <a:cubicBezTo>
                  <a:pt x="2221853" y="597408"/>
                  <a:pt x="2151611" y="658368"/>
                  <a:pt x="2069176" y="707136"/>
                </a:cubicBezTo>
                <a:lnTo>
                  <a:pt x="1767840" y="841248"/>
                </a:lnTo>
                <a:cubicBezTo>
                  <a:pt x="1648829" y="841248"/>
                  <a:pt x="1529819" y="902208"/>
                  <a:pt x="1410808" y="902208"/>
                </a:cubicBezTo>
                <a:lnTo>
                  <a:pt x="1121664" y="853440"/>
                </a:lnTo>
                <a:cubicBezTo>
                  <a:pt x="1039229" y="812800"/>
                  <a:pt x="944603" y="820928"/>
                  <a:pt x="862168" y="780288"/>
                </a:cubicBezTo>
                <a:lnTo>
                  <a:pt x="670560" y="670560"/>
                </a:lnTo>
                <a:cubicBezTo>
                  <a:pt x="628765" y="617728"/>
                  <a:pt x="550395" y="601472"/>
                  <a:pt x="508600" y="548640"/>
                </a:cubicBezTo>
                <a:lnTo>
                  <a:pt x="414528" y="390144"/>
                </a:lnTo>
                <a:cubicBezTo>
                  <a:pt x="397117" y="333248"/>
                  <a:pt x="343131" y="312928"/>
                  <a:pt x="325720" y="256032"/>
                </a:cubicBezTo>
                <a:lnTo>
                  <a:pt x="304800" y="0"/>
                </a:lnTo>
                <a:lnTo>
                  <a:pt x="0" y="0"/>
                </a:lnTo>
                <a:close/>
              </a:path>
            </a:pathLst>
          </a:custGeom>
          <a:gradFill>
            <a:gsLst>
              <a:gs pos="0">
                <a:srgbClr val="F4EE00">
                  <a:lumMod val="42000"/>
                  <a:lumOff val="58000"/>
                  <a:alpha val="52000"/>
                </a:srgbClr>
              </a:gs>
              <a:gs pos="40000">
                <a:srgbClr val="FEEE90">
                  <a:alpha val="87843"/>
                </a:srgbClr>
              </a:gs>
              <a:gs pos="78000">
                <a:srgbClr val="FDE031">
                  <a:alpha val="77647"/>
                </a:srgbClr>
              </a:gs>
            </a:gsLst>
          </a:gradFill>
          <a:ln>
            <a:noFill/>
          </a:ln>
        </p:spPr>
        <p:style>
          <a:lnRef idx="2">
            <a:schemeClr val="accent1">
              <a:shade val="50000"/>
            </a:schemeClr>
          </a:lnRef>
          <a:fillRef idx="1002">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6" name="直接连接符 5"/>
          <p:cNvCxnSpPr>
            <a:endCxn id="7" idx="0"/>
          </p:cNvCxnSpPr>
          <p:nvPr/>
        </p:nvCxnSpPr>
        <p:spPr>
          <a:xfrm flipH="1">
            <a:off x="3175" y="4398963"/>
            <a:ext cx="336550" cy="1587"/>
          </a:xfrm>
          <a:prstGeom prst="line">
            <a:avLst/>
          </a:prstGeom>
          <a:ln w="5715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459038" y="4400550"/>
            <a:ext cx="6724650" cy="12700"/>
          </a:xfrm>
          <a:prstGeom prst="line">
            <a:avLst/>
          </a:prstGeom>
          <a:ln w="5715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弧形 7"/>
          <p:cNvSpPr/>
          <p:nvPr/>
        </p:nvSpPr>
        <p:spPr>
          <a:xfrm>
            <a:off x="303213" y="3519488"/>
            <a:ext cx="2181225" cy="1716087"/>
          </a:xfrm>
          <a:prstGeom prst="arc">
            <a:avLst>
              <a:gd name="adj1" fmla="val 88452"/>
              <a:gd name="adj2" fmla="val 10729135"/>
            </a:avLst>
          </a:prstGeom>
          <a:ln w="5715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9" name="图片 16"/>
          <p:cNvPicPr>
            <a:picLocks noChangeAspect="1"/>
          </p:cNvPicPr>
          <p:nvPr/>
        </p:nvPicPr>
        <p:blipFill>
          <a:blip r:embed="rId2"/>
          <a:srcRect l="21188" r="12083" b="13649"/>
          <a:stretch>
            <a:fillRect/>
          </a:stretch>
        </p:blipFill>
        <p:spPr bwMode="auto">
          <a:xfrm>
            <a:off x="171450" y="944563"/>
            <a:ext cx="3314700" cy="4291012"/>
          </a:xfrm>
          <a:prstGeom prst="rect">
            <a:avLst/>
          </a:prstGeom>
          <a:noFill/>
          <a:ln w="9525">
            <a:noFill/>
            <a:miter lim="800000"/>
            <a:headEnd/>
            <a:tailEnd/>
          </a:ln>
        </p:spPr>
      </p:pic>
      <p:sp>
        <p:nvSpPr>
          <p:cNvPr id="2" name="标题 1"/>
          <p:cNvSpPr>
            <a:spLocks noGrp="1"/>
          </p:cNvSpPr>
          <p:nvPr>
            <p:ph type="ctrTitle"/>
          </p:nvPr>
        </p:nvSpPr>
        <p:spPr>
          <a:xfrm>
            <a:off x="971600" y="4568273"/>
            <a:ext cx="7772400" cy="1067582"/>
          </a:xfrm>
        </p:spPr>
        <p:txBody>
          <a:bodyPr/>
          <a:lstStyle>
            <a:lvl1pPr algn="r">
              <a:defRPr>
                <a:effectLst>
                  <a:outerShdw blurRad="38100" dist="38100" dir="2700000" algn="tl">
                    <a:srgbClr val="000000"/>
                  </a:outerShdw>
                </a:effectLst>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2339752" y="5733256"/>
            <a:ext cx="6400800" cy="495027"/>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10" name="日期占位符 3"/>
          <p:cNvSpPr>
            <a:spLocks noGrp="1"/>
          </p:cNvSpPr>
          <p:nvPr>
            <p:ph type="dt" sz="half" idx="10"/>
          </p:nvPr>
        </p:nvSpPr>
        <p:spPr/>
        <p:txBody>
          <a:bodyPr/>
          <a:lstStyle>
            <a:lvl1pPr>
              <a:defRPr/>
            </a:lvl1pPr>
          </a:lstStyle>
          <a:p>
            <a:pPr>
              <a:defRPr/>
            </a:pPr>
            <a:fld id="{C0541C2A-1572-4DF6-983F-091EBE6110EF}" type="datetimeFigureOut">
              <a:rPr lang="zh-CN" altLang="en-US"/>
              <a:t>2020/12/27</a:t>
            </a:fld>
            <a:endParaRPr lang="zh-CN" altLang="en-US"/>
          </a:p>
        </p:txBody>
      </p:sp>
      <p:sp>
        <p:nvSpPr>
          <p:cNvPr id="11" name="页脚占位符 4"/>
          <p:cNvSpPr>
            <a:spLocks noGrp="1"/>
          </p:cNvSpPr>
          <p:nvPr>
            <p:ph type="ftr" sz="quarter" idx="11"/>
          </p:nvPr>
        </p:nvSpPr>
        <p:spPr/>
        <p:txBody>
          <a:bodyPr/>
          <a:lstStyle>
            <a:lvl1pPr>
              <a:defRPr/>
            </a:lvl1pPr>
          </a:lstStyle>
          <a:p>
            <a:pPr>
              <a:defRPr/>
            </a:pPr>
            <a:endParaRPr lang="zh-CN" altLang="en-US"/>
          </a:p>
        </p:txBody>
      </p:sp>
      <p:sp>
        <p:nvSpPr>
          <p:cNvPr id="12" name="灯片编号占位符 5"/>
          <p:cNvSpPr>
            <a:spLocks noGrp="1"/>
          </p:cNvSpPr>
          <p:nvPr>
            <p:ph type="sldNum" sz="quarter" idx="12"/>
          </p:nvPr>
        </p:nvSpPr>
        <p:spPr/>
        <p:txBody>
          <a:bodyPr/>
          <a:lstStyle>
            <a:lvl1pPr>
              <a:defRPr/>
            </a:lvl1pPr>
          </a:lstStyle>
          <a:p>
            <a:pPr>
              <a:defRPr/>
            </a:pPr>
            <a:fld id="{81B60067-0ED5-44AE-B2D5-448910D3AD33}"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6661B74-6423-427E-B4BF-F2EB2B6004CC}" type="datetimeFigureOut">
              <a:rPr lang="zh-CN" altLang="en-US"/>
              <a:t>2020/12/27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F04B7E1-7EFA-4035-AB3D-220BAA75F35D}"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59785C4-8B4B-4236-A09C-199F06C615ED}" type="datetimeFigureOut">
              <a:rPr lang="zh-CN" altLang="en-US"/>
              <a:t>2020/12/27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0EEDD7-DC7E-4049-9E92-2F0FB6796F0A}"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FF583A9-6A24-44C8-8740-43283EC84640}" type="datetimeFigureOut">
              <a:rPr lang="zh-CN" altLang="en-US"/>
              <a:t>2020/12/27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1C0B3F2-44F3-41AB-B582-15A4E48AC3C7}"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0AC02D0-375D-4150-BE91-0447922669AF}" type="datetimeFigureOut">
              <a:rPr lang="zh-CN" altLang="en-US"/>
              <a:t>2020/12/27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0C1C67-E357-4EA0-9557-B349D0160F86}"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AEDA4A1-7E11-42D8-B25E-BC8AB104734F}" type="datetimeFigureOut">
              <a:rPr lang="zh-CN" altLang="en-US"/>
              <a:t>2020/12/27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03E10C4-FC51-444E-B4A6-C42DFCF9AF80}"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86799E6-F7F5-4FB5-AA19-737DFCADEA3C}" type="datetimeFigureOut">
              <a:rPr lang="zh-CN" altLang="en-US"/>
              <a:t>2020/12/27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5DD9E73-4268-4350-AAB6-DB18576641FB}"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9F0F094-CA52-4D23-B8FC-FE449F04B13D}" type="datetimeFigureOut">
              <a:rPr lang="zh-CN" altLang="en-US"/>
              <a:t>2020/12/27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AD28A6B-23A4-4E10-A102-C2430EEFFA23}"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F0E5566-E3A9-4679-AE36-766BF7A88E5F}" type="datetimeFigureOut">
              <a:rPr lang="zh-CN" altLang="en-US"/>
              <a:t>2020/12/27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7FFDE44-F24B-4DEB-B697-8444A30EBD63}"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942CF58-F089-4FDA-B6C9-EF1D03BD3D6F}" type="datetimeFigureOut">
              <a:rPr lang="zh-CN" altLang="en-US"/>
              <a:t>2020/12/27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1305684-EA5E-46F5-9F39-F932F1B1B2B7}"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65A2032-0921-401A-AA61-30C72500AFBF}" type="datetimeFigureOut">
              <a:rPr lang="zh-CN" altLang="en-US"/>
              <a:t>2020/12/27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2F23DB0-B8EA-42F6-A0BD-6B999D486FDC}"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1052513"/>
            <a:ext cx="9144000" cy="580548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0" y="0"/>
            <a:ext cx="9144000" cy="1052736"/>
          </a:xfrm>
          <a:prstGeom prst="rect">
            <a:avLst/>
          </a:prstGeom>
          <a:gradFill>
            <a:gsLst>
              <a:gs pos="0">
                <a:srgbClr val="F4EE00">
                  <a:lumMod val="42000"/>
                  <a:lumOff val="58000"/>
                  <a:alpha val="52000"/>
                </a:srgbClr>
              </a:gs>
              <a:gs pos="40000">
                <a:srgbClr val="FEEE90">
                  <a:alpha val="87843"/>
                </a:srgbClr>
              </a:gs>
              <a:gs pos="78000">
                <a:srgbClr val="FDE031">
                  <a:alpha val="77647"/>
                </a:srgbClr>
              </a:gs>
            </a:gsLst>
          </a:gradFill>
          <a:ln>
            <a:noFill/>
          </a:ln>
        </p:spPr>
        <p:style>
          <a:lnRef idx="2">
            <a:schemeClr val="accent1">
              <a:shade val="50000"/>
            </a:schemeClr>
          </a:lnRef>
          <a:fillRef idx="1002">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文本占位符 2"/>
          <p:cNvSpPr>
            <a:spLocks noGrp="1"/>
          </p:cNvSpPr>
          <p:nvPr>
            <p:ph type="body" idx="1"/>
          </p:nvPr>
        </p:nvSpPr>
        <p:spPr>
          <a:xfrm>
            <a:off x="457200" y="1404938"/>
            <a:ext cx="8229600" cy="472122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88C3E6A-AFC4-4C60-AA43-74EA6DAD7EAB}" type="datetimeFigureOut">
              <a:rPr lang="zh-CN" altLang="en-US"/>
              <a:t>2020/12/27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cxnSp>
        <p:nvCxnSpPr>
          <p:cNvPr id="10" name="直接连接符 9"/>
          <p:cNvCxnSpPr/>
          <p:nvPr/>
        </p:nvCxnSpPr>
        <p:spPr>
          <a:xfrm>
            <a:off x="-12700" y="1052513"/>
            <a:ext cx="9144000" cy="0"/>
          </a:xfrm>
          <a:prstGeom prst="line">
            <a:avLst/>
          </a:prstGeom>
          <a:ln w="5715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073CFE0-32BA-428B-AEF6-FCD196F164FC}" type="slidenum">
              <a:rPr lang="zh-CN" altLang="en-US"/>
              <a:t>‹#›</a:t>
            </a:fld>
            <a:endParaRPr lang="zh-CN" altLang="en-US"/>
          </a:p>
        </p:txBody>
      </p:sp>
      <p:sp>
        <p:nvSpPr>
          <p:cNvPr id="2" name="标题占位符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pic>
        <p:nvPicPr>
          <p:cNvPr id="1036" name="图片 10"/>
          <p:cNvPicPr>
            <a:picLocks noChangeAspect="1"/>
          </p:cNvPicPr>
          <p:nvPr/>
        </p:nvPicPr>
        <p:blipFill>
          <a:blip r:embed="rId14"/>
          <a:srcRect l="21188" r="12083" b="13649"/>
          <a:stretch>
            <a:fillRect/>
          </a:stretch>
        </p:blipFill>
        <p:spPr bwMode="auto">
          <a:xfrm>
            <a:off x="-41275" y="0"/>
            <a:ext cx="1084263" cy="1404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3600" kern="12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3600">
          <a:solidFill>
            <a:schemeClr val="bg1"/>
          </a:solidFill>
          <a:latin typeface="黑体" panose="02010609060101010101" pitchFamily="49" charset="-122"/>
          <a:ea typeface="黑体" panose="02010609060101010101" pitchFamily="49" charset="-122"/>
        </a:defRPr>
      </a:lvl2pPr>
      <a:lvl3pPr algn="ctr" rtl="0" eaLnBrk="0" fontAlgn="base" hangingPunct="0">
        <a:spcBef>
          <a:spcPct val="0"/>
        </a:spcBef>
        <a:spcAft>
          <a:spcPct val="0"/>
        </a:spcAft>
        <a:defRPr sz="3600">
          <a:solidFill>
            <a:schemeClr val="bg1"/>
          </a:solidFill>
          <a:latin typeface="黑体" panose="02010609060101010101" pitchFamily="49" charset="-122"/>
          <a:ea typeface="黑体" panose="02010609060101010101" pitchFamily="49" charset="-122"/>
        </a:defRPr>
      </a:lvl3pPr>
      <a:lvl4pPr algn="ctr" rtl="0" eaLnBrk="0" fontAlgn="base" hangingPunct="0">
        <a:spcBef>
          <a:spcPct val="0"/>
        </a:spcBef>
        <a:spcAft>
          <a:spcPct val="0"/>
        </a:spcAft>
        <a:defRPr sz="3600">
          <a:solidFill>
            <a:schemeClr val="bg1"/>
          </a:solidFill>
          <a:latin typeface="黑体" panose="02010609060101010101" pitchFamily="49" charset="-122"/>
          <a:ea typeface="黑体" panose="02010609060101010101" pitchFamily="49" charset="-122"/>
        </a:defRPr>
      </a:lvl4pPr>
      <a:lvl5pPr algn="ctr" rtl="0" eaLnBrk="0" fontAlgn="base" hangingPunct="0">
        <a:spcBef>
          <a:spcPct val="0"/>
        </a:spcBef>
        <a:spcAft>
          <a:spcPct val="0"/>
        </a:spcAft>
        <a:defRPr sz="3600">
          <a:solidFill>
            <a:schemeClr val="bg1"/>
          </a:solidFill>
          <a:latin typeface="黑体" panose="02010609060101010101" pitchFamily="49" charset="-122"/>
          <a:ea typeface="黑体" panose="02010609060101010101" pitchFamily="49" charset="-122"/>
        </a:defRPr>
      </a:lvl5pPr>
      <a:lvl6pPr marL="457200" algn="ctr" rtl="0" fontAlgn="base">
        <a:spcBef>
          <a:spcPct val="0"/>
        </a:spcBef>
        <a:spcAft>
          <a:spcPct val="0"/>
        </a:spcAft>
        <a:defRPr sz="3600">
          <a:solidFill>
            <a:schemeClr val="bg1"/>
          </a:solidFill>
          <a:latin typeface="黑体" panose="02010609060101010101" pitchFamily="49" charset="-122"/>
          <a:ea typeface="黑体" panose="02010609060101010101" pitchFamily="49" charset="-122"/>
        </a:defRPr>
      </a:lvl6pPr>
      <a:lvl7pPr marL="914400" algn="ctr" rtl="0" fontAlgn="base">
        <a:spcBef>
          <a:spcPct val="0"/>
        </a:spcBef>
        <a:spcAft>
          <a:spcPct val="0"/>
        </a:spcAft>
        <a:defRPr sz="3600">
          <a:solidFill>
            <a:schemeClr val="bg1"/>
          </a:solidFill>
          <a:latin typeface="黑体" panose="02010609060101010101" pitchFamily="49" charset="-122"/>
          <a:ea typeface="黑体" panose="02010609060101010101" pitchFamily="49" charset="-122"/>
        </a:defRPr>
      </a:lvl7pPr>
      <a:lvl8pPr marL="1371600" algn="ctr" rtl="0" fontAlgn="base">
        <a:spcBef>
          <a:spcPct val="0"/>
        </a:spcBef>
        <a:spcAft>
          <a:spcPct val="0"/>
        </a:spcAft>
        <a:defRPr sz="3600">
          <a:solidFill>
            <a:schemeClr val="bg1"/>
          </a:solidFill>
          <a:latin typeface="黑体" panose="02010609060101010101" pitchFamily="49" charset="-122"/>
          <a:ea typeface="黑体" panose="02010609060101010101" pitchFamily="49" charset="-122"/>
        </a:defRPr>
      </a:lvl8pPr>
      <a:lvl9pPr marL="1828800" algn="ctr" rtl="0" fontAlgn="base">
        <a:spcBef>
          <a:spcPct val="0"/>
        </a:spcBef>
        <a:spcAft>
          <a:spcPct val="0"/>
        </a:spcAft>
        <a:defRPr sz="3600">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Clr>
          <a:schemeClr val="bg2"/>
        </a:buClr>
        <a:buFont typeface="Wingdings" panose="05000000000000000000" pitchFamily="2" charset="2"/>
        <a:buChar char="n"/>
        <a:defRPr sz="2400" kern="1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99592" y="3140968"/>
            <a:ext cx="690253" cy="230832"/>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5" name="TextBox 4"/>
          <p:cNvSpPr txBox="1"/>
          <p:nvPr/>
        </p:nvSpPr>
        <p:spPr>
          <a:xfrm>
            <a:off x="0" y="2783250"/>
            <a:ext cx="9144000" cy="861774"/>
          </a:xfrm>
          <a:prstGeom prst="rect">
            <a:avLst/>
          </a:prstGeom>
          <a:noFill/>
        </p:spPr>
        <p:txBody>
          <a:bodyPr wrap="square" rtlCol="0">
            <a:spAutoFit/>
          </a:bodyPr>
          <a:lstStyle/>
          <a:p>
            <a:r>
              <a:rPr lang="zh-CN" altLang="en-US" sz="5000" b="1" kern="0" dirty="0">
                <a:solidFill>
                  <a:schemeClr val="bg1"/>
                </a:solidFill>
                <a:effectLst>
                  <a:outerShdw blurRad="38100" dist="38100" dir="2700000" algn="tl">
                    <a:srgbClr val="C0C0C0"/>
                  </a:outerShdw>
                </a:effectLst>
                <a:latin typeface="Arial" panose="020B0604020202020204"/>
              </a:rPr>
              <a:t>常用施工机械安全技术</a:t>
            </a:r>
            <a:r>
              <a:rPr lang="zh-CN" altLang="en-US" sz="5000" b="1" kern="0" dirty="0" smtClean="0">
                <a:solidFill>
                  <a:schemeClr val="bg1"/>
                </a:solidFill>
                <a:effectLst>
                  <a:outerShdw blurRad="38100" dist="38100" dir="2700000" algn="tl">
                    <a:srgbClr val="C0C0C0"/>
                  </a:outerShdw>
                </a:effectLst>
                <a:latin typeface="Arial" panose="020B0604020202020204"/>
              </a:rPr>
              <a:t>操作规程</a:t>
            </a:r>
            <a:endParaRPr lang="zh-CN" altLang="en-US" sz="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挖掘机安全操作规程</a:t>
            </a:r>
          </a:p>
        </p:txBody>
      </p:sp>
      <p:sp>
        <p:nvSpPr>
          <p:cNvPr id="3" name="内容占位符 2"/>
          <p:cNvSpPr>
            <a:spLocks noGrp="1"/>
          </p:cNvSpPr>
          <p:nvPr>
            <p:ph idx="1"/>
          </p:nvPr>
        </p:nvSpPr>
        <p:spPr>
          <a:xfrm>
            <a:off x="0" y="1196752"/>
            <a:ext cx="9036496" cy="5544616"/>
          </a:xfrm>
        </p:spPr>
        <p:txBody>
          <a:bodyPr>
            <a:normAutofit lnSpcReduction="10000"/>
          </a:bodyPr>
          <a:lstStyle/>
          <a:p>
            <a:pPr>
              <a:buClr>
                <a:srgbClr val="FFC000"/>
              </a:buClr>
            </a:pPr>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、遇较大的坚硬石块或障碍物时，须待清除后，方可挖掘。不得用铲斗破碎石块、冻土或用单边斗齿硬啃。 </a:t>
            </a:r>
          </a:p>
          <a:p>
            <a:pPr>
              <a:buClr>
                <a:srgbClr val="FFC000"/>
              </a:buClr>
            </a:pPr>
            <a:r>
              <a:rPr lang="en-US" altLang="zh-CN" dirty="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、挖掘悬崖时应采取防护措施。工作面不得留有伞沿及松动的大块石，如发现有塌方危险应立即处理或将挖掘机撤离至安全地带。 </a:t>
            </a:r>
          </a:p>
          <a:p>
            <a:pPr>
              <a:buClr>
                <a:srgbClr val="FFC000"/>
              </a:buClr>
            </a:pPr>
            <a:r>
              <a:rPr lang="en-US" altLang="zh-CN" dirty="0">
                <a:effectLst/>
                <a:latin typeface="宋体" panose="02010600030101010101" pitchFamily="2" charset="-122"/>
                <a:ea typeface="宋体" panose="02010600030101010101" pitchFamily="2" charset="-122"/>
              </a:rPr>
              <a:t>10</a:t>
            </a:r>
            <a:r>
              <a:rPr lang="zh-CN" altLang="en-US" dirty="0">
                <a:effectLst/>
                <a:latin typeface="宋体" panose="02010600030101010101" pitchFamily="2" charset="-122"/>
                <a:ea typeface="宋体" panose="02010600030101010101" pitchFamily="2" charset="-122"/>
              </a:rPr>
              <a:t>、作业时，必须待机身停稳后再挖土，当铲斗未离开工作面时，不得作回转行走动作，回转制动时，应使用回转制动器，不得用转向离合器反转制动。 </a:t>
            </a:r>
          </a:p>
          <a:p>
            <a:pPr>
              <a:buClr>
                <a:srgbClr val="FFC000"/>
              </a:buClr>
            </a:pPr>
            <a:r>
              <a:rPr lang="en-US" altLang="zh-CN" dirty="0">
                <a:effectLst/>
                <a:latin typeface="宋体" panose="02010600030101010101" pitchFamily="2" charset="-122"/>
                <a:ea typeface="宋体" panose="02010600030101010101" pitchFamily="2" charset="-122"/>
              </a:rPr>
              <a:t>11</a:t>
            </a:r>
            <a:r>
              <a:rPr lang="zh-CN" altLang="en-US" dirty="0">
                <a:effectLst/>
                <a:latin typeface="宋体" panose="02010600030101010101" pitchFamily="2" charset="-122"/>
                <a:ea typeface="宋体" panose="02010600030101010101" pitchFamily="2" charset="-122"/>
              </a:rPr>
              <a:t>、装车时，铲斗要尽量放低，不得撞碰汽车任何部分。在汽车未停稳或铲斗必须越过驾驶室而司机未离开前不得装车。 </a:t>
            </a:r>
          </a:p>
          <a:p>
            <a:pPr>
              <a:buClr>
                <a:srgbClr val="FFC000"/>
              </a:buClr>
            </a:pPr>
            <a:r>
              <a:rPr lang="en-US" altLang="zh-CN" dirty="0">
                <a:effectLst/>
                <a:latin typeface="宋体" panose="02010600030101010101" pitchFamily="2" charset="-122"/>
                <a:ea typeface="宋体" panose="02010600030101010101" pitchFamily="2" charset="-122"/>
              </a:rPr>
              <a:t>12</a:t>
            </a:r>
            <a:r>
              <a:rPr lang="zh-CN" altLang="en-US" dirty="0">
                <a:effectLst/>
                <a:latin typeface="宋体" panose="02010600030101010101" pitchFamily="2" charset="-122"/>
                <a:ea typeface="宋体" panose="02010600030101010101" pitchFamily="2" charset="-122"/>
              </a:rPr>
              <a:t>、作业时，铲斗升、降不得过猛。下降时不得撞碰车架或履带。 </a:t>
            </a:r>
          </a:p>
          <a:p>
            <a:pPr>
              <a:buClr>
                <a:srgbClr val="FFC000"/>
              </a:buClr>
            </a:pPr>
            <a:r>
              <a:rPr lang="en-US" altLang="zh-CN" dirty="0">
                <a:effectLst/>
                <a:latin typeface="宋体" panose="02010600030101010101" pitchFamily="2" charset="-122"/>
                <a:ea typeface="宋体" panose="02010600030101010101" pitchFamily="2" charset="-122"/>
              </a:rPr>
              <a:t>13</a:t>
            </a:r>
            <a:r>
              <a:rPr lang="zh-CN" altLang="en-US" dirty="0">
                <a:effectLst/>
                <a:latin typeface="宋体" panose="02010600030101010101" pitchFamily="2" charset="-122"/>
                <a:ea typeface="宋体" panose="02010600030101010101" pitchFamily="2" charset="-122"/>
              </a:rPr>
              <a:t>、在作业时或行走时，严禁靠近架空输电线路，机械与架空输电线的安全距离应符合有关规定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83568" y="2852936"/>
            <a:ext cx="7571184" cy="1592014"/>
          </a:xfrm>
        </p:spPr>
        <p:txBody>
          <a:bodyPr>
            <a:normAutofit/>
          </a:bodyPr>
          <a:lstStyle/>
          <a:p>
            <a:pPr marL="0" indent="0">
              <a:buNone/>
            </a:pPr>
            <a:r>
              <a:rPr lang="zh-CN" altLang="en-US" sz="4800" dirty="0">
                <a:effectLst/>
                <a:latin typeface="宋体" panose="02010600030101010101" pitchFamily="2" charset="-122"/>
                <a:ea typeface="宋体" panose="02010600030101010101" pitchFamily="2" charset="-122"/>
              </a:rPr>
              <a:t>三、推土机安全操作规程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推土机安全操作规程</a:t>
            </a:r>
          </a:p>
        </p:txBody>
      </p:sp>
      <p:sp>
        <p:nvSpPr>
          <p:cNvPr id="3" name="内容占位符 2"/>
          <p:cNvSpPr>
            <a:spLocks noGrp="1"/>
          </p:cNvSpPr>
          <p:nvPr>
            <p:ph idx="1"/>
          </p:nvPr>
        </p:nvSpPr>
        <p:spPr>
          <a:xfrm>
            <a:off x="0" y="1124744"/>
            <a:ext cx="9144000" cy="1880045"/>
          </a:xfrm>
        </p:spPr>
        <p:txBody>
          <a:bodyPr>
            <a:normAutofit/>
          </a:bodyPr>
          <a:lstStyle/>
          <a:p>
            <a:pPr>
              <a:buClr>
                <a:srgbClr val="92D050"/>
              </a:buClr>
            </a:pPr>
            <a:r>
              <a:rPr lang="en-US" altLang="zh-CN" dirty="0">
                <a:effectLst/>
                <a:latin typeface="宋体" panose="02010600030101010101" pitchFamily="2" charset="-122"/>
                <a:ea typeface="宋体" panose="02010600030101010101" pitchFamily="2" charset="-122"/>
              </a:rPr>
              <a:t>1 </a:t>
            </a:r>
            <a:r>
              <a:rPr lang="zh-CN" altLang="en-US" dirty="0">
                <a:effectLst/>
                <a:latin typeface="宋体" panose="02010600030101010101" pitchFamily="2" charset="-122"/>
                <a:ea typeface="宋体" panose="02010600030101010101" pitchFamily="2" charset="-122"/>
              </a:rPr>
              <a:t>、推土机在坚硬土壤或多石土壤地带作业时，应先进行爆破或用钩土器翻松。 </a:t>
            </a:r>
            <a:endParaRPr lang="en-US" altLang="zh-CN" dirty="0" smtClean="0">
              <a:effectLst/>
              <a:latin typeface="宋体" panose="02010600030101010101" pitchFamily="2" charset="-122"/>
              <a:ea typeface="宋体" panose="02010600030101010101" pitchFamily="2" charset="-122"/>
            </a:endParaRPr>
          </a:p>
          <a:p>
            <a:pPr>
              <a:buClr>
                <a:srgbClr val="92D050"/>
              </a:buClr>
            </a:pPr>
            <a:r>
              <a:rPr lang="en-US" altLang="zh-CN" dirty="0" smtClean="0">
                <a:effectLst/>
                <a:latin typeface="宋体" panose="02010600030101010101" pitchFamily="2" charset="-122"/>
                <a:ea typeface="宋体" panose="02010600030101010101" pitchFamily="2" charset="-122"/>
              </a:rPr>
              <a:t>2</a:t>
            </a:r>
            <a:r>
              <a:rPr lang="en-US" altLang="zh-CN" dirty="0">
                <a:effectLst/>
                <a:latin typeface="宋体" panose="02010600030101010101" pitchFamily="2" charset="-122"/>
                <a:ea typeface="宋体" panose="02010600030101010101" pitchFamily="2" charset="-122"/>
              </a:rPr>
              <a:t> </a:t>
            </a:r>
            <a:r>
              <a:rPr lang="zh-CN" altLang="en-US" dirty="0">
                <a:effectLst/>
                <a:latin typeface="宋体" panose="02010600030101010101" pitchFamily="2" charset="-122"/>
                <a:ea typeface="宋体" panose="02010600030101010101" pitchFamily="2" charset="-122"/>
              </a:rPr>
              <a:t>、不得用推土机推石灰、烟灰等粉尘物和用作碾碎石块的</a:t>
            </a:r>
            <a:r>
              <a:rPr lang="zh-CN" altLang="en-US" dirty="0" smtClean="0">
                <a:effectLst/>
                <a:latin typeface="宋体" panose="02010600030101010101" pitchFamily="2" charset="-122"/>
                <a:ea typeface="宋体" panose="02010600030101010101" pitchFamily="2" charset="-122"/>
              </a:rPr>
              <a:t>作业</a:t>
            </a:r>
            <a:endParaRPr lang="en-US" altLang="zh-CN" dirty="0" smtClean="0">
              <a:effectLst/>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687843"/>
            <a:ext cx="5580112" cy="4102456"/>
          </a:xfrm>
          <a:prstGeom prst="rect">
            <a:avLst/>
          </a:prstGeom>
        </p:spPr>
      </p:pic>
      <p:sp>
        <p:nvSpPr>
          <p:cNvPr id="5" name="TextBox 4"/>
          <p:cNvSpPr txBox="1"/>
          <p:nvPr/>
        </p:nvSpPr>
        <p:spPr>
          <a:xfrm>
            <a:off x="-27334" y="2505639"/>
            <a:ext cx="3312368" cy="4154984"/>
          </a:xfrm>
          <a:prstGeom prst="rect">
            <a:avLst/>
          </a:prstGeom>
          <a:noFill/>
        </p:spPr>
        <p:txBody>
          <a:bodyPr wrap="square" rtlCol="0">
            <a:spAutoFit/>
          </a:bodyPr>
          <a:lstStyle/>
          <a:p>
            <a:pPr marL="342900" indent="-342900">
              <a:buClr>
                <a:srgbClr val="92D050"/>
              </a:buClr>
              <a:buFont typeface="Wingdings" panose="05000000000000000000" pitchFamily="2" charset="2"/>
              <a:buChar char="n"/>
            </a:pPr>
            <a:r>
              <a:rPr lang="en-US" altLang="zh-CN" sz="2400" dirty="0"/>
              <a:t>3</a:t>
            </a:r>
            <a:r>
              <a:rPr lang="zh-CN" altLang="en-US" sz="2400" dirty="0"/>
              <a:t>、 作业前重点检查： </a:t>
            </a:r>
            <a:r>
              <a:rPr lang="en-US" altLang="zh-CN" sz="2400" dirty="0"/>
              <a:t>1).</a:t>
            </a:r>
            <a:r>
              <a:rPr lang="zh-CN" altLang="en-US" sz="2400" dirty="0"/>
              <a:t>各系统管路应无裂纹或泄漏； </a:t>
            </a:r>
            <a:r>
              <a:rPr lang="en-US" altLang="zh-CN" sz="2400" dirty="0"/>
              <a:t>2).</a:t>
            </a:r>
            <a:r>
              <a:rPr lang="zh-CN" altLang="en-US" sz="2400" dirty="0"/>
              <a:t>各部螺栓联接件应紧固； </a:t>
            </a:r>
            <a:r>
              <a:rPr lang="en-US" altLang="zh-CN" sz="2400" dirty="0"/>
              <a:t>3).</a:t>
            </a:r>
            <a:r>
              <a:rPr lang="zh-CN" altLang="en-US" sz="2400" dirty="0"/>
              <a:t>各操纵杆和制动踏板的行程，履带的松紧度，轮胎气压均应符合要求； </a:t>
            </a:r>
            <a:r>
              <a:rPr lang="en-US" altLang="zh-CN" sz="2400" dirty="0"/>
              <a:t>4).</a:t>
            </a:r>
            <a:r>
              <a:rPr lang="zh-CN" altLang="en-US" sz="2400" dirty="0"/>
              <a:t>绞盘、液压缸等处应无污泥。</a:t>
            </a:r>
          </a:p>
          <a:p>
            <a:pPr marL="342900" indent="-342900">
              <a:buClr>
                <a:srgbClr val="92D050"/>
              </a:buClr>
              <a:buFont typeface="Wingdings" panose="05000000000000000000" pitchFamily="2" charset="2"/>
              <a:buChar char="n"/>
            </a:pP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推土机安全操作规程</a:t>
            </a:r>
          </a:p>
        </p:txBody>
      </p:sp>
      <p:sp>
        <p:nvSpPr>
          <p:cNvPr id="3" name="内容占位符 2"/>
          <p:cNvSpPr>
            <a:spLocks noGrp="1"/>
          </p:cNvSpPr>
          <p:nvPr>
            <p:ph idx="1"/>
          </p:nvPr>
        </p:nvSpPr>
        <p:spPr>
          <a:xfrm>
            <a:off x="0" y="1124744"/>
            <a:ext cx="9144000" cy="5733256"/>
          </a:xfrm>
        </p:spPr>
        <p:txBody>
          <a:bodyPr>
            <a:normAutofit/>
          </a:bodyPr>
          <a:lstStyle/>
          <a:p>
            <a:pPr>
              <a:buClr>
                <a:srgbClr val="92D050"/>
              </a:buClr>
            </a:pPr>
            <a:r>
              <a:rPr lang="en-US" altLang="zh-CN" dirty="0" smtClean="0">
                <a:effectLst/>
                <a:latin typeface="宋体" panose="02010600030101010101" pitchFamily="2" charset="-122"/>
                <a:ea typeface="宋体" panose="02010600030101010101" pitchFamily="2" charset="-122"/>
              </a:rPr>
              <a:t>4</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 推土机行驶前严禁有人站在履带或刀片的支架上，机械四周应无障碍物，确认安全后，方可开动。严禁拖、顶启动。 </a:t>
            </a:r>
            <a:endParaRPr lang="en-US" altLang="zh-CN" dirty="0" smtClean="0">
              <a:effectLst/>
              <a:latin typeface="宋体" panose="02010600030101010101" pitchFamily="2" charset="-122"/>
              <a:ea typeface="宋体" panose="02010600030101010101" pitchFamily="2" charset="-122"/>
            </a:endParaRPr>
          </a:p>
          <a:p>
            <a:pPr>
              <a:buClr>
                <a:srgbClr val="92D050"/>
              </a:buClr>
            </a:pPr>
            <a:r>
              <a:rPr lang="en-US" altLang="zh-CN" dirty="0" smtClean="0">
                <a:effectLst/>
                <a:latin typeface="宋体" panose="02010600030101010101" pitchFamily="2" charset="-122"/>
                <a:ea typeface="宋体" panose="02010600030101010101" pitchFamily="2" charset="-122"/>
              </a:rPr>
              <a:t>5</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在石子和粘土路面高速行驶或上下坡时，不得急转弯。需要原地旋转和急转弯时，应用低速进行。 </a:t>
            </a:r>
            <a:endParaRPr lang="en-US" altLang="zh-CN" dirty="0" smtClean="0">
              <a:effectLst/>
              <a:latin typeface="宋体" panose="02010600030101010101" pitchFamily="2" charset="-122"/>
              <a:ea typeface="宋体" panose="02010600030101010101" pitchFamily="2" charset="-122"/>
            </a:endParaRPr>
          </a:p>
          <a:p>
            <a:pPr>
              <a:buClr>
                <a:srgbClr val="92D050"/>
              </a:buClr>
            </a:pPr>
            <a:r>
              <a:rPr lang="en-US" altLang="zh-CN" dirty="0" smtClean="0">
                <a:effectLst/>
                <a:latin typeface="宋体" panose="02010600030101010101" pitchFamily="2" charset="-122"/>
                <a:ea typeface="宋体" panose="02010600030101010101" pitchFamily="2" charset="-122"/>
              </a:rPr>
              <a:t>6</a:t>
            </a:r>
            <a:r>
              <a:rPr lang="en-US" altLang="zh-CN" dirty="0">
                <a:effectLst/>
                <a:latin typeface="宋体" panose="02010600030101010101" pitchFamily="2" charset="-122"/>
                <a:ea typeface="宋体" panose="02010600030101010101" pitchFamily="2" charset="-122"/>
              </a:rPr>
              <a:t> </a:t>
            </a:r>
            <a:r>
              <a:rPr lang="zh-CN" altLang="en-US" dirty="0">
                <a:effectLst/>
                <a:latin typeface="宋体" panose="02010600030101010101" pitchFamily="2" charset="-122"/>
                <a:ea typeface="宋体" panose="02010600030101010101" pitchFamily="2" charset="-122"/>
              </a:rPr>
              <a:t>、超越障碍物时，必须用低速行驶，不得采用斜行或脱开一侧转向离合器</a:t>
            </a:r>
            <a:r>
              <a:rPr lang="zh-CN" altLang="en-US" dirty="0" smtClean="0">
                <a:effectLst/>
                <a:latin typeface="宋体" panose="02010600030101010101" pitchFamily="2" charset="-122"/>
                <a:ea typeface="宋体" panose="02010600030101010101" pitchFamily="2" charset="-122"/>
              </a:rPr>
              <a:t>超越</a:t>
            </a:r>
            <a:endParaRPr lang="en-US" altLang="zh-CN" dirty="0">
              <a:effectLst/>
              <a:latin typeface="宋体" panose="02010600030101010101" pitchFamily="2" charset="-122"/>
              <a:ea typeface="宋体" panose="02010600030101010101" pitchFamily="2" charset="-122"/>
            </a:endParaRPr>
          </a:p>
          <a:p>
            <a:pPr>
              <a:buClr>
                <a:srgbClr val="92D050"/>
              </a:buClr>
            </a:pPr>
            <a:r>
              <a:rPr lang="en-US" altLang="zh-CN" dirty="0" smtClean="0">
                <a:effectLst/>
                <a:latin typeface="宋体" panose="02010600030101010101" pitchFamily="2" charset="-122"/>
                <a:ea typeface="宋体" panose="02010600030101010101" pitchFamily="2" charset="-122"/>
              </a:rPr>
              <a:t>7</a:t>
            </a:r>
            <a:r>
              <a:rPr lang="en-US" altLang="zh-CN" dirty="0">
                <a:effectLst/>
                <a:latin typeface="宋体" panose="02010600030101010101" pitchFamily="2" charset="-122"/>
                <a:ea typeface="宋体" panose="02010600030101010101" pitchFamily="2" charset="-122"/>
              </a:rPr>
              <a:t> </a:t>
            </a:r>
            <a:r>
              <a:rPr lang="zh-CN" altLang="en-US" dirty="0">
                <a:effectLst/>
                <a:latin typeface="宋体" panose="02010600030101010101" pitchFamily="2" charset="-122"/>
                <a:ea typeface="宋体" panose="02010600030101010101" pitchFamily="2" charset="-122"/>
              </a:rPr>
              <a:t>、在浅水地带行驶或作业时</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Clr>
                <a:srgbClr val="92D050"/>
              </a:buClr>
              <a:buNone/>
            </a:pPr>
            <a:r>
              <a:rPr lang="zh-CN" altLang="en-US" dirty="0" smtClean="0">
                <a:effectLst/>
                <a:latin typeface="宋体" panose="02010600030101010101" pitchFamily="2" charset="-122"/>
                <a:ea typeface="宋体" panose="02010600030101010101" pitchFamily="2" charset="-122"/>
              </a:rPr>
              <a:t>必须</a:t>
            </a:r>
            <a:r>
              <a:rPr lang="zh-CN" altLang="en-US" dirty="0">
                <a:effectLst/>
                <a:latin typeface="宋体" panose="02010600030101010101" pitchFamily="2" charset="-122"/>
                <a:ea typeface="宋体" panose="02010600030101010101" pitchFamily="2" charset="-122"/>
              </a:rPr>
              <a:t>查明水深，应冷却风扇</a:t>
            </a:r>
            <a:r>
              <a:rPr lang="zh-CN" altLang="en-US" dirty="0" smtClean="0">
                <a:effectLst/>
                <a:latin typeface="宋体" panose="02010600030101010101" pitchFamily="2" charset="-122"/>
                <a:ea typeface="宋体" panose="02010600030101010101" pitchFamily="2" charset="-122"/>
              </a:rPr>
              <a:t>叶不接</a:t>
            </a:r>
            <a:endParaRPr lang="en-US" altLang="zh-CN" dirty="0" smtClean="0">
              <a:effectLst/>
              <a:latin typeface="宋体" panose="02010600030101010101" pitchFamily="2" charset="-122"/>
              <a:ea typeface="宋体" panose="02010600030101010101" pitchFamily="2" charset="-122"/>
            </a:endParaRPr>
          </a:p>
          <a:p>
            <a:pPr marL="0" indent="0">
              <a:buClr>
                <a:srgbClr val="92D050"/>
              </a:buClr>
              <a:buNone/>
            </a:pPr>
            <a:r>
              <a:rPr lang="zh-CN" altLang="en-US" dirty="0" smtClean="0">
                <a:effectLst/>
                <a:latin typeface="宋体" panose="02010600030101010101" pitchFamily="2" charset="-122"/>
                <a:ea typeface="宋体" panose="02010600030101010101" pitchFamily="2" charset="-122"/>
              </a:rPr>
              <a:t>触</a:t>
            </a:r>
            <a:r>
              <a:rPr lang="zh-CN" altLang="en-US" dirty="0">
                <a:effectLst/>
                <a:latin typeface="宋体" panose="02010600030101010101" pitchFamily="2" charset="-122"/>
                <a:ea typeface="宋体" panose="02010600030101010101" pitchFamily="2" charset="-122"/>
              </a:rPr>
              <a:t>水面为限。下水前和</a:t>
            </a:r>
            <a:r>
              <a:rPr lang="zh-CN" altLang="en-US" dirty="0" smtClean="0">
                <a:effectLst/>
                <a:latin typeface="宋体" panose="02010600030101010101" pitchFamily="2" charset="-122"/>
                <a:ea typeface="宋体" panose="02010600030101010101" pitchFamily="2" charset="-122"/>
              </a:rPr>
              <a:t>出水</a:t>
            </a:r>
            <a:r>
              <a:rPr lang="zh-CN" altLang="en-US" dirty="0">
                <a:effectLst/>
                <a:latin typeface="宋体" panose="02010600030101010101" pitchFamily="2" charset="-122"/>
                <a:ea typeface="宋体" panose="02010600030101010101" pitchFamily="2" charset="-122"/>
              </a:rPr>
              <a:t>后，</a:t>
            </a:r>
            <a:r>
              <a:rPr lang="zh-CN" altLang="en-US" dirty="0" smtClean="0">
                <a:effectLst/>
                <a:latin typeface="宋体" panose="02010600030101010101" pitchFamily="2" charset="-122"/>
                <a:ea typeface="宋体" panose="02010600030101010101" pitchFamily="2" charset="-122"/>
              </a:rPr>
              <a:t>均</a:t>
            </a:r>
            <a:endParaRPr lang="en-US" altLang="zh-CN" dirty="0" smtClean="0">
              <a:effectLst/>
              <a:latin typeface="宋体" panose="02010600030101010101" pitchFamily="2" charset="-122"/>
              <a:ea typeface="宋体" panose="02010600030101010101" pitchFamily="2" charset="-122"/>
            </a:endParaRPr>
          </a:p>
          <a:p>
            <a:pPr marL="0" indent="0">
              <a:buClr>
                <a:srgbClr val="92D050"/>
              </a:buClr>
              <a:buNone/>
            </a:pPr>
            <a:r>
              <a:rPr lang="zh-CN" altLang="en-US" dirty="0" smtClean="0">
                <a:effectLst/>
                <a:latin typeface="宋体" panose="02010600030101010101" pitchFamily="2" charset="-122"/>
                <a:ea typeface="宋体" panose="02010600030101010101" pitchFamily="2" charset="-122"/>
              </a:rPr>
              <a:t>应对</a:t>
            </a:r>
            <a:r>
              <a:rPr lang="zh-CN" altLang="en-US" dirty="0">
                <a:effectLst/>
                <a:latin typeface="宋体" panose="02010600030101010101" pitchFamily="2" charset="-122"/>
                <a:ea typeface="宋体" panose="02010600030101010101" pitchFamily="2" charset="-122"/>
              </a:rPr>
              <a:t>行走装置加注</a:t>
            </a:r>
            <a:r>
              <a:rPr lang="zh-CN" altLang="en-US" dirty="0" smtClean="0">
                <a:effectLst/>
                <a:latin typeface="宋体" panose="02010600030101010101" pitchFamily="2" charset="-122"/>
                <a:ea typeface="宋体" panose="02010600030101010101" pitchFamily="2" charset="-122"/>
              </a:rPr>
              <a:t>润滑脂</a:t>
            </a:r>
            <a:r>
              <a:rPr lang="zh-CN" altLang="en-US" dirty="0">
                <a:effectLst/>
                <a:latin typeface="宋体" panose="02010600030101010101" pitchFamily="2" charset="-122"/>
                <a:ea typeface="宋体" panose="02010600030101010101" pitchFamily="2" charset="-122"/>
              </a:rPr>
              <a:t>。 </a:t>
            </a:r>
            <a:endParaRPr lang="en-US" altLang="zh-CN" dirty="0" smtClean="0">
              <a:effectLst/>
              <a:latin typeface="宋体" panose="02010600030101010101" pitchFamily="2" charset="-122"/>
              <a:ea typeface="宋体" panose="02010600030101010101" pitchFamily="2" charset="-122"/>
            </a:endParaRPr>
          </a:p>
          <a:p>
            <a:pPr marL="0" indent="0">
              <a:buClr>
                <a:srgbClr val="92D050"/>
              </a:buClr>
              <a:buNone/>
            </a:pPr>
            <a:endParaRPr lang="en-US" altLang="zh-CN" dirty="0" smtClean="0">
              <a:effectLst/>
              <a:latin typeface="宋体" panose="02010600030101010101" pitchFamily="2" charset="-122"/>
              <a:ea typeface="宋体" panose="02010600030101010101" pitchFamily="2" charset="-122"/>
            </a:endParaRPr>
          </a:p>
          <a:p>
            <a:pPr>
              <a:buClr>
                <a:srgbClr val="92D050"/>
              </a:buClr>
            </a:pPr>
            <a:endParaRPr lang="zh-CN" altLang="en-US" dirty="0">
              <a:effectLst/>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861048"/>
            <a:ext cx="3800475"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par>
                          <p:cTn id="46" fill="hold">
                            <p:stCondLst>
                              <p:cond delay="3500"/>
                            </p:stCondLst>
                            <p:childTnLst>
                              <p:par>
                                <p:cTn id="47" presetID="14" presetClass="entr" presetSubtype="1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推土机安全操作规程</a:t>
            </a:r>
          </a:p>
        </p:txBody>
      </p:sp>
      <p:sp>
        <p:nvSpPr>
          <p:cNvPr id="3" name="内容占位符 2"/>
          <p:cNvSpPr>
            <a:spLocks noGrp="1"/>
          </p:cNvSpPr>
          <p:nvPr>
            <p:ph idx="1"/>
          </p:nvPr>
        </p:nvSpPr>
        <p:spPr>
          <a:xfrm>
            <a:off x="-15141" y="3933056"/>
            <a:ext cx="3813928" cy="2924944"/>
          </a:xfrm>
        </p:spPr>
        <p:txBody>
          <a:bodyPr>
            <a:normAutofit/>
          </a:bodyPr>
          <a:lstStyle/>
          <a:p>
            <a:pPr>
              <a:buClr>
                <a:srgbClr val="92D050"/>
              </a:buClr>
            </a:pPr>
            <a:r>
              <a:rPr lang="en-US" altLang="zh-CN" dirty="0" smtClean="0">
                <a:effectLst/>
                <a:latin typeface="宋体" panose="02010600030101010101" pitchFamily="2" charset="-122"/>
                <a:ea typeface="宋体" panose="02010600030101010101" pitchFamily="2" charset="-122"/>
              </a:rPr>
              <a:t>11</a:t>
            </a:r>
            <a:r>
              <a:rPr lang="zh-CN" altLang="en-US" dirty="0" smtClean="0">
                <a:effectLst/>
                <a:latin typeface="宋体" panose="02010600030101010101" pitchFamily="2" charset="-122"/>
                <a:ea typeface="宋体" panose="02010600030101010101" pitchFamily="2" charset="-122"/>
              </a:rPr>
              <a:t>、 在深沟、基坑或陡坡地区作业时，必须有专人指挥，其垂直边坡高度一般不超过</a:t>
            </a:r>
            <a:r>
              <a:rPr lang="en-US" altLang="zh-CN" dirty="0" smtClean="0">
                <a:effectLst/>
                <a:latin typeface="宋体" panose="02010600030101010101" pitchFamily="2" charset="-122"/>
                <a:ea typeface="宋体" panose="02010600030101010101" pitchFamily="2" charset="-122"/>
              </a:rPr>
              <a:t>2m</a:t>
            </a:r>
            <a:r>
              <a:rPr lang="zh-CN" altLang="en-US" dirty="0" smtClean="0">
                <a:effectLst/>
                <a:latin typeface="宋体" panose="02010600030101010101" pitchFamily="2" charset="-122"/>
                <a:ea typeface="宋体" panose="02010600030101010101" pitchFamily="2" charset="-122"/>
              </a:rPr>
              <a:t>，否则应放安全边坡</a:t>
            </a:r>
            <a:endParaRPr lang="zh-CN" altLang="en-US" dirty="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8787" y="3396988"/>
            <a:ext cx="5353991" cy="3560404"/>
          </a:xfrm>
          <a:prstGeom prst="rect">
            <a:avLst/>
          </a:prstGeom>
        </p:spPr>
      </p:pic>
      <p:sp>
        <p:nvSpPr>
          <p:cNvPr id="6" name="TextBox 5"/>
          <p:cNvSpPr txBox="1"/>
          <p:nvPr/>
        </p:nvSpPr>
        <p:spPr>
          <a:xfrm>
            <a:off x="0" y="1124744"/>
            <a:ext cx="9144000" cy="2677656"/>
          </a:xfrm>
          <a:prstGeom prst="rect">
            <a:avLst/>
          </a:prstGeom>
          <a:noFill/>
        </p:spPr>
        <p:txBody>
          <a:bodyPr wrap="square" rtlCol="0">
            <a:spAutoFit/>
          </a:bodyPr>
          <a:lstStyle/>
          <a:p>
            <a:pPr marL="342900" indent="-342900">
              <a:buClr>
                <a:srgbClr val="92D050"/>
              </a:buClr>
              <a:buFont typeface="Wingdings" panose="05000000000000000000" pitchFamily="2" charset="2"/>
              <a:buChar char="n"/>
            </a:pPr>
            <a:r>
              <a:rPr lang="en-US" altLang="zh-CN" sz="2400" dirty="0"/>
              <a:t>8 </a:t>
            </a:r>
            <a:r>
              <a:rPr lang="zh-CN" altLang="en-US" sz="2400" dirty="0"/>
              <a:t>、推土机上下坡应用低速档行驶，上坡不得换档，下坡不得脱档滑行。横向行驶的坡度不得超过</a:t>
            </a:r>
            <a:r>
              <a:rPr lang="en-US" altLang="zh-CN" sz="2400" dirty="0"/>
              <a:t>10°</a:t>
            </a:r>
            <a:r>
              <a:rPr lang="zh-CN" altLang="en-US" sz="2400" dirty="0"/>
              <a:t>。如须在陡坡上推土时，应先进行挖填，使机身保持平衡，方可作业。</a:t>
            </a:r>
            <a:endParaRPr lang="en-US" altLang="zh-CN" sz="2400" dirty="0"/>
          </a:p>
          <a:p>
            <a:pPr marL="342900" indent="-342900">
              <a:buClr>
                <a:srgbClr val="92D050"/>
              </a:buClr>
              <a:buFont typeface="Wingdings" panose="05000000000000000000" pitchFamily="2" charset="2"/>
              <a:buChar char="n"/>
            </a:pPr>
            <a:r>
              <a:rPr lang="en-US" altLang="zh-CN" sz="2400" dirty="0"/>
              <a:t>9</a:t>
            </a:r>
            <a:r>
              <a:rPr lang="zh-CN" altLang="en-US" sz="2400" dirty="0"/>
              <a:t>、 机械操纵式推土机牵引重载下坡时，应选低速档，严禁空档滑行。</a:t>
            </a:r>
            <a:endParaRPr lang="en-US" altLang="zh-CN" sz="2400" dirty="0"/>
          </a:p>
          <a:p>
            <a:pPr marL="342900" indent="-342900">
              <a:buClr>
                <a:srgbClr val="92D050"/>
              </a:buClr>
              <a:buFont typeface="Wingdings" panose="05000000000000000000" pitchFamily="2" charset="2"/>
              <a:buChar char="n"/>
            </a:pPr>
            <a:r>
              <a:rPr lang="en-US" altLang="zh-CN" sz="2400" dirty="0"/>
              <a:t>10</a:t>
            </a:r>
            <a:r>
              <a:rPr lang="zh-CN" altLang="en-US" sz="2400" dirty="0"/>
              <a:t>、 填沟作业驶近边坡时，刀片不得越出边缘。后退时应先换档，方可提升刀片进行倒车。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TextBox 3"/>
          <p:cNvSpPr txBox="1"/>
          <p:nvPr/>
        </p:nvSpPr>
        <p:spPr>
          <a:xfrm>
            <a:off x="539552" y="2885898"/>
            <a:ext cx="8172400" cy="830997"/>
          </a:xfrm>
          <a:prstGeom prst="rect">
            <a:avLst/>
          </a:prstGeom>
          <a:noFill/>
        </p:spPr>
        <p:txBody>
          <a:bodyPr wrap="square" rtlCol="0">
            <a:spAutoFit/>
          </a:bodyPr>
          <a:lstStyle/>
          <a:p>
            <a:r>
              <a:rPr lang="zh-CN" altLang="en-US" sz="4800" dirty="0"/>
              <a:t>四、蛙式打夯机安全操作规程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蛙式打夯机安全操作规程</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3686581"/>
            <a:ext cx="3037995" cy="3171420"/>
          </a:xfrm>
        </p:spPr>
      </p:pic>
      <p:sp>
        <p:nvSpPr>
          <p:cNvPr id="5" name="TextBox 4"/>
          <p:cNvSpPr txBox="1"/>
          <p:nvPr/>
        </p:nvSpPr>
        <p:spPr>
          <a:xfrm>
            <a:off x="0" y="1268760"/>
            <a:ext cx="9144000" cy="4154984"/>
          </a:xfrm>
          <a:prstGeom prst="rect">
            <a:avLst/>
          </a:prstGeom>
          <a:noFill/>
        </p:spPr>
        <p:txBody>
          <a:bodyPr wrap="square" rtlCol="0">
            <a:spAutoFit/>
          </a:bodyPr>
          <a:lstStyle/>
          <a:p>
            <a:pPr marL="285750" indent="-285750">
              <a:buClr>
                <a:srgbClr val="00B050"/>
              </a:buClr>
              <a:buFont typeface="Wingdings" panose="05000000000000000000" pitchFamily="2" charset="2"/>
              <a:buChar char="n"/>
            </a:pPr>
            <a:r>
              <a:rPr lang="en-US" altLang="zh-CN" sz="2400" dirty="0"/>
              <a:t>1</a:t>
            </a:r>
            <a:r>
              <a:rPr lang="zh-CN" altLang="en-US" sz="2400" dirty="0"/>
              <a:t>、蛙式夯实机应适用于夯实灰土和素土的地基、地坪及场地平整，不得夯实坚硬或软硬不一的地面、冻土及混有砖石碎块的杂土。 </a:t>
            </a:r>
            <a:endParaRPr lang="en-US" altLang="zh-CN" sz="2400" dirty="0" smtClean="0"/>
          </a:p>
          <a:p>
            <a:pPr marL="285750" indent="-285750">
              <a:buClr>
                <a:srgbClr val="00B050"/>
              </a:buClr>
              <a:buFont typeface="Wingdings" panose="05000000000000000000" pitchFamily="2" charset="2"/>
              <a:buChar char="n"/>
            </a:pPr>
            <a:r>
              <a:rPr lang="en-US" altLang="zh-CN" sz="2400" dirty="0" smtClean="0"/>
              <a:t>2</a:t>
            </a:r>
            <a:r>
              <a:rPr lang="zh-CN" altLang="en-US" sz="2400" dirty="0"/>
              <a:t>、作业前重点检查项目应符合下列要求： 除接零或接地，应设置漏电保护器，电缆线接头绝缘良好； 传动皮带松紧度合适，皮带轮与偏心块安装牢固； 转动部分有防护装置，并进行试运转，确认正常后，方可作业</a:t>
            </a:r>
            <a:r>
              <a:rPr lang="zh-CN" altLang="en-US" sz="2400" dirty="0" smtClean="0"/>
              <a:t>。</a:t>
            </a:r>
            <a:endParaRPr lang="en-US" altLang="zh-CN" sz="2400" dirty="0" smtClean="0"/>
          </a:p>
          <a:p>
            <a:pPr>
              <a:buClr>
                <a:srgbClr val="00B050"/>
              </a:buClr>
            </a:pPr>
            <a:r>
              <a:rPr lang="zh-CN" altLang="en-US" sz="2400" dirty="0"/>
              <a:t> </a:t>
            </a:r>
            <a:endParaRPr lang="en-US" altLang="zh-CN" sz="2400" dirty="0" smtClean="0"/>
          </a:p>
          <a:p>
            <a:pPr marL="285750" indent="-285750">
              <a:buClr>
                <a:srgbClr val="00B050"/>
              </a:buClr>
              <a:buFont typeface="Wingdings" panose="05000000000000000000" pitchFamily="2" charset="2"/>
              <a:buChar char="n"/>
            </a:pPr>
            <a:r>
              <a:rPr lang="en-US" altLang="zh-CN" sz="2400" dirty="0" smtClean="0"/>
              <a:t>3</a:t>
            </a:r>
            <a:r>
              <a:rPr lang="zh-CN" altLang="en-US" sz="2400" dirty="0"/>
              <a:t>、业时夯实机扶手上的按扭开关和</a:t>
            </a:r>
            <a:r>
              <a:rPr lang="zh-CN" altLang="en-US" sz="2400" dirty="0" smtClean="0"/>
              <a:t>电动机</a:t>
            </a:r>
            <a:endParaRPr lang="en-US" altLang="zh-CN" sz="2400" dirty="0" smtClean="0"/>
          </a:p>
          <a:p>
            <a:pPr>
              <a:buClr>
                <a:srgbClr val="00B050"/>
              </a:buClr>
            </a:pPr>
            <a:r>
              <a:rPr lang="zh-CN" altLang="en-US" sz="2400" dirty="0" smtClean="0"/>
              <a:t>    的</a:t>
            </a:r>
            <a:r>
              <a:rPr lang="zh-CN" altLang="en-US" sz="2400" dirty="0"/>
              <a:t>接线均应绝缘良好。当发现有漏电现象</a:t>
            </a:r>
            <a:r>
              <a:rPr lang="zh-CN" altLang="en-US" sz="2400" dirty="0" smtClean="0"/>
              <a:t>时</a:t>
            </a:r>
            <a:endParaRPr lang="en-US" altLang="zh-CN" sz="2400" dirty="0" smtClean="0"/>
          </a:p>
          <a:p>
            <a:pPr>
              <a:buClr>
                <a:srgbClr val="00B050"/>
              </a:buClr>
            </a:pPr>
            <a:r>
              <a:rPr lang="zh-CN" altLang="en-US" sz="2400" dirty="0" smtClean="0"/>
              <a:t>    应</a:t>
            </a:r>
            <a:r>
              <a:rPr lang="zh-CN" altLang="en-US" sz="2400" dirty="0"/>
              <a:t>立即切断电源，进行检修。 </a:t>
            </a:r>
            <a:endParaRPr lang="en-US" altLang="zh-CN"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蛙式打夯机安全操作规程</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222454"/>
            <a:ext cx="6096000" cy="3657600"/>
          </a:xfrm>
          <a:prstGeom prst="rect">
            <a:avLst/>
          </a:prstGeom>
        </p:spPr>
      </p:pic>
      <p:sp>
        <p:nvSpPr>
          <p:cNvPr id="3" name="内容占位符 2"/>
          <p:cNvSpPr>
            <a:spLocks noGrp="1"/>
          </p:cNvSpPr>
          <p:nvPr>
            <p:ph idx="1"/>
          </p:nvPr>
        </p:nvSpPr>
        <p:spPr>
          <a:xfrm>
            <a:off x="0" y="1196752"/>
            <a:ext cx="9144000" cy="5544616"/>
          </a:xfrm>
        </p:spPr>
        <p:txBody>
          <a:bodyPr>
            <a:normAutofit/>
          </a:bodyPr>
          <a:lstStyle/>
          <a:p>
            <a:pPr marL="285750" indent="-285750">
              <a:buClr>
                <a:srgbClr val="00B050"/>
              </a:buClr>
            </a:pPr>
            <a:r>
              <a:rPr lang="en-US" altLang="zh-CN" dirty="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、夯实机作业时，应一人扶夯，一人</a:t>
            </a:r>
            <a:r>
              <a:rPr lang="zh-CN" altLang="en-US" dirty="0" smtClean="0">
                <a:effectLst/>
                <a:latin typeface="宋体" panose="02010600030101010101" pitchFamily="2" charset="-122"/>
                <a:ea typeface="宋体" panose="02010600030101010101" pitchFamily="2" charset="-122"/>
              </a:rPr>
              <a:t>传递电缆</a:t>
            </a:r>
            <a:r>
              <a:rPr lang="zh-CN" altLang="en-US" dirty="0">
                <a:effectLst/>
                <a:latin typeface="宋体" panose="02010600030101010101" pitchFamily="2" charset="-122"/>
                <a:ea typeface="宋体" panose="02010600030101010101" pitchFamily="2" charset="-122"/>
              </a:rPr>
              <a:t>线，且必须戴绝缘手套和穿绝缘鞋。</a:t>
            </a:r>
            <a:r>
              <a:rPr lang="zh-CN" altLang="en-US" dirty="0" smtClean="0">
                <a:effectLst/>
                <a:latin typeface="宋体" panose="02010600030101010101" pitchFamily="2" charset="-122"/>
                <a:ea typeface="宋体" panose="02010600030101010101" pitchFamily="2" charset="-122"/>
              </a:rPr>
              <a:t>递线</a:t>
            </a:r>
            <a:r>
              <a:rPr lang="zh-CN" altLang="en-US" dirty="0">
                <a:effectLst/>
                <a:latin typeface="宋体" panose="02010600030101010101" pitchFamily="2" charset="-122"/>
                <a:ea typeface="宋体" panose="02010600030101010101" pitchFamily="2" charset="-122"/>
              </a:rPr>
              <a:t>人员应跟随夯机后或两侧调顺电缆线</a:t>
            </a:r>
            <a:r>
              <a:rPr lang="zh-CN" altLang="en-US" dirty="0" smtClean="0">
                <a:effectLst/>
                <a:latin typeface="宋体" panose="02010600030101010101" pitchFamily="2" charset="-122"/>
                <a:ea typeface="宋体" panose="02010600030101010101" pitchFamily="2" charset="-122"/>
              </a:rPr>
              <a:t>，电缆</a:t>
            </a:r>
            <a:r>
              <a:rPr lang="zh-CN" altLang="en-US" dirty="0">
                <a:effectLst/>
                <a:latin typeface="宋体" panose="02010600030101010101" pitchFamily="2" charset="-122"/>
                <a:ea typeface="宋体" panose="02010600030101010101" pitchFamily="2" charset="-122"/>
              </a:rPr>
              <a:t>线不得扭结或缠绕，且不得张拉过紧</a:t>
            </a:r>
            <a:r>
              <a:rPr lang="zh-CN" altLang="en-US" dirty="0" smtClean="0">
                <a:effectLst/>
                <a:latin typeface="宋体" panose="02010600030101010101" pitchFamily="2" charset="-122"/>
                <a:ea typeface="宋体" panose="02010600030101010101" pitchFamily="2" charset="-122"/>
              </a:rPr>
              <a:t>，应</a:t>
            </a:r>
            <a:r>
              <a:rPr lang="zh-CN" altLang="en-US" dirty="0">
                <a:effectLst/>
                <a:latin typeface="宋体" panose="02010600030101010101" pitchFamily="2" charset="-122"/>
                <a:ea typeface="宋体" panose="02010600030101010101" pitchFamily="2" charset="-122"/>
              </a:rPr>
              <a:t>保持有</a:t>
            </a:r>
            <a:r>
              <a:rPr lang="en-US" altLang="zh-CN" dirty="0">
                <a:effectLst/>
                <a:latin typeface="宋体" panose="02010600030101010101" pitchFamily="2" charset="-122"/>
                <a:ea typeface="宋体" panose="02010600030101010101" pitchFamily="2" charset="-122"/>
              </a:rPr>
              <a:t>3-4m</a:t>
            </a:r>
            <a:r>
              <a:rPr lang="zh-CN" altLang="en-US" dirty="0">
                <a:effectLst/>
                <a:latin typeface="宋体" panose="02010600030101010101" pitchFamily="2" charset="-122"/>
                <a:ea typeface="宋体" panose="02010600030101010101" pitchFamily="2" charset="-122"/>
              </a:rPr>
              <a:t>的</a:t>
            </a:r>
            <a:r>
              <a:rPr lang="zh-CN" altLang="en-US" dirty="0" smtClean="0">
                <a:effectLst/>
                <a:latin typeface="宋体" panose="02010600030101010101" pitchFamily="2" charset="-122"/>
                <a:ea typeface="宋体" panose="02010600030101010101" pitchFamily="2" charset="-122"/>
              </a:rPr>
              <a:t>余量</a:t>
            </a:r>
            <a:endParaRPr lang="en-US" altLang="zh-CN" dirty="0" smtClean="0">
              <a:effectLst/>
              <a:latin typeface="宋体" panose="02010600030101010101" pitchFamily="2" charset="-122"/>
              <a:ea typeface="宋体" panose="02010600030101010101" pitchFamily="2" charset="-122"/>
            </a:endParaRPr>
          </a:p>
          <a:p>
            <a:pPr>
              <a:buClr>
                <a:srgbClr val="00B050"/>
              </a:buClr>
            </a:pPr>
            <a:r>
              <a:rPr lang="en-US" altLang="zh-CN" dirty="0" smtClean="0">
                <a:effectLst/>
                <a:latin typeface="宋体" panose="02010600030101010101" pitchFamily="2" charset="-122"/>
                <a:ea typeface="宋体" panose="02010600030101010101" pitchFamily="2" charset="-122"/>
              </a:rPr>
              <a:t>5</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在建筑物内部作业时，夯板或偏心块不得打在墙壁上。 </a:t>
            </a:r>
            <a:endParaRPr lang="en-US" altLang="zh-CN" dirty="0" smtClean="0">
              <a:effectLst/>
              <a:latin typeface="宋体" panose="02010600030101010101" pitchFamily="2" charset="-122"/>
              <a:ea typeface="宋体" panose="02010600030101010101" pitchFamily="2" charset="-122"/>
            </a:endParaRPr>
          </a:p>
          <a:p>
            <a:pPr>
              <a:buClr>
                <a:srgbClr val="00B050"/>
              </a:buClr>
            </a:pPr>
            <a:r>
              <a:rPr lang="en-US" altLang="zh-CN" dirty="0" smtClean="0">
                <a:effectLst/>
                <a:latin typeface="宋体" panose="02010600030101010101" pitchFamily="2" charset="-122"/>
                <a:ea typeface="宋体" panose="02010600030101010101" pitchFamily="2" charset="-122"/>
              </a:rPr>
              <a:t>6</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多机作业时、其平列间距不得小于</a:t>
            </a:r>
            <a:r>
              <a:rPr lang="en-US" altLang="zh-CN" dirty="0">
                <a:effectLst/>
                <a:latin typeface="宋体" panose="02010600030101010101" pitchFamily="2" charset="-122"/>
                <a:ea typeface="宋体" panose="02010600030101010101" pitchFamily="2" charset="-122"/>
              </a:rPr>
              <a:t>10m</a:t>
            </a:r>
            <a:r>
              <a:rPr lang="zh-CN" altLang="en-US" dirty="0">
                <a:effectLst/>
                <a:latin typeface="宋体" panose="02010600030101010101" pitchFamily="2" charset="-122"/>
                <a:ea typeface="宋体" panose="02010600030101010101" pitchFamily="2" charset="-122"/>
              </a:rPr>
              <a:t>。 </a:t>
            </a:r>
            <a:endParaRPr lang="en-US" altLang="zh-CN" dirty="0" smtClean="0">
              <a:effectLst/>
              <a:latin typeface="宋体" panose="02010600030101010101" pitchFamily="2" charset="-122"/>
              <a:ea typeface="宋体" panose="02010600030101010101" pitchFamily="2" charset="-122"/>
            </a:endParaRPr>
          </a:p>
          <a:p>
            <a:pPr>
              <a:buClr>
                <a:srgbClr val="00B050"/>
              </a:buClr>
            </a:pPr>
            <a:r>
              <a:rPr lang="en-US" altLang="zh-CN" dirty="0" smtClean="0">
                <a:effectLst/>
                <a:latin typeface="宋体" panose="02010600030101010101" pitchFamily="2" charset="-122"/>
                <a:ea typeface="宋体" panose="02010600030101010101" pitchFamily="2" charset="-122"/>
              </a:rPr>
              <a:t>7</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夯机前进方向</a:t>
            </a:r>
            <a:r>
              <a:rPr lang="zh-CN" altLang="en-US" dirty="0" smtClean="0">
                <a:effectLst/>
                <a:latin typeface="宋体" panose="02010600030101010101" pitchFamily="2" charset="-122"/>
                <a:ea typeface="宋体" panose="02010600030101010101" pitchFamily="2" charset="-122"/>
              </a:rPr>
              <a:t>和</a:t>
            </a:r>
            <a:endParaRPr lang="en-US" altLang="zh-CN" dirty="0" smtClean="0">
              <a:effectLst/>
              <a:latin typeface="宋体" panose="02010600030101010101" pitchFamily="2" charset="-122"/>
              <a:ea typeface="宋体" panose="02010600030101010101" pitchFamily="2" charset="-122"/>
            </a:endParaRPr>
          </a:p>
          <a:p>
            <a:pPr marL="0" indent="0">
              <a:buClr>
                <a:srgbClr val="00B050"/>
              </a:buClr>
              <a:buNone/>
            </a:pPr>
            <a:r>
              <a:rPr lang="zh-CN" altLang="en-US" dirty="0" smtClean="0">
                <a:effectLst/>
                <a:latin typeface="宋体" panose="02010600030101010101" pitchFamily="2" charset="-122"/>
                <a:ea typeface="宋体" panose="02010600030101010101" pitchFamily="2" charset="-122"/>
              </a:rPr>
              <a:t>夯</a:t>
            </a:r>
            <a:r>
              <a:rPr lang="zh-CN" altLang="en-US" dirty="0">
                <a:effectLst/>
                <a:latin typeface="宋体" panose="02010600030101010101" pitchFamily="2" charset="-122"/>
                <a:ea typeface="宋体" panose="02010600030101010101" pitchFamily="2" charset="-122"/>
              </a:rPr>
              <a:t>机四周</a:t>
            </a:r>
            <a:r>
              <a:rPr lang="en-US" altLang="zh-CN" dirty="0">
                <a:effectLst/>
                <a:latin typeface="宋体" panose="02010600030101010101" pitchFamily="2" charset="-122"/>
                <a:ea typeface="宋体" panose="02010600030101010101" pitchFamily="2" charset="-122"/>
              </a:rPr>
              <a:t>1m</a:t>
            </a:r>
            <a:r>
              <a:rPr lang="zh-CN" altLang="en-US" dirty="0">
                <a:effectLst/>
                <a:latin typeface="宋体" panose="02010600030101010101" pitchFamily="2" charset="-122"/>
                <a:ea typeface="宋体" panose="02010600030101010101" pitchFamily="2" charset="-122"/>
              </a:rPr>
              <a:t>范围内</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Clr>
                <a:srgbClr val="00B050"/>
              </a:buClr>
              <a:buNone/>
            </a:pPr>
            <a:r>
              <a:rPr lang="zh-CN" altLang="en-US" dirty="0" smtClean="0">
                <a:effectLst/>
                <a:latin typeface="宋体" panose="02010600030101010101" pitchFamily="2" charset="-122"/>
                <a:ea typeface="宋体" panose="02010600030101010101" pitchFamily="2" charset="-122"/>
              </a:rPr>
              <a:t>不得</a:t>
            </a:r>
            <a:r>
              <a:rPr lang="zh-CN" altLang="en-US" dirty="0">
                <a:effectLst/>
                <a:latin typeface="宋体" panose="02010600030101010101" pitchFamily="2" charset="-122"/>
                <a:ea typeface="宋体" panose="02010600030101010101" pitchFamily="2" charset="-122"/>
              </a:rPr>
              <a:t>站立非操作人员。 </a:t>
            </a:r>
            <a:endParaRPr lang="en-US" altLang="zh-CN" dirty="0" smtClean="0">
              <a:effectLst/>
              <a:latin typeface="宋体" panose="02010600030101010101" pitchFamily="2" charset="-122"/>
              <a:ea typeface="宋体" panose="02010600030101010101" pitchFamily="2" charset="-122"/>
            </a:endParaRPr>
          </a:p>
          <a:p>
            <a:pPr>
              <a:buClr>
                <a:srgbClr val="00B050"/>
              </a:buClr>
            </a:pPr>
            <a:r>
              <a:rPr lang="en-US" altLang="zh-CN" dirty="0" smtClean="0">
                <a:effectLst/>
                <a:latin typeface="宋体" panose="02010600030101010101" pitchFamily="2" charset="-122"/>
                <a:ea typeface="宋体" panose="02010600030101010101" pitchFamily="2" charset="-122"/>
              </a:rPr>
              <a:t>8</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夯机连续作业</a:t>
            </a:r>
            <a:r>
              <a:rPr lang="zh-CN" altLang="en-US" dirty="0" smtClean="0">
                <a:effectLst/>
                <a:latin typeface="宋体" panose="02010600030101010101" pitchFamily="2" charset="-122"/>
                <a:ea typeface="宋体" panose="02010600030101010101" pitchFamily="2" charset="-122"/>
              </a:rPr>
              <a:t>时</a:t>
            </a:r>
            <a:endParaRPr lang="en-US" altLang="zh-CN" dirty="0" smtClean="0">
              <a:effectLst/>
              <a:latin typeface="宋体" panose="02010600030101010101" pitchFamily="2" charset="-122"/>
              <a:ea typeface="宋体" panose="02010600030101010101" pitchFamily="2" charset="-122"/>
            </a:endParaRPr>
          </a:p>
          <a:p>
            <a:pPr marL="0" indent="0">
              <a:buClr>
                <a:srgbClr val="00B050"/>
              </a:buClr>
              <a:buNone/>
            </a:pPr>
            <a:r>
              <a:rPr lang="zh-CN" altLang="en-US" dirty="0" smtClean="0">
                <a:effectLst/>
                <a:latin typeface="宋体" panose="02010600030101010101" pitchFamily="2" charset="-122"/>
                <a:ea typeface="宋体" panose="02010600030101010101" pitchFamily="2" charset="-122"/>
              </a:rPr>
              <a:t>间</a:t>
            </a:r>
            <a:r>
              <a:rPr lang="zh-CN" altLang="en-US" dirty="0">
                <a:effectLst/>
                <a:latin typeface="宋体" panose="02010600030101010101" pitchFamily="2" charset="-122"/>
                <a:ea typeface="宋体" panose="02010600030101010101" pitchFamily="2" charset="-122"/>
              </a:rPr>
              <a:t>不应过长，当</a:t>
            </a:r>
            <a:r>
              <a:rPr lang="zh-CN" altLang="en-US" dirty="0" smtClean="0">
                <a:effectLst/>
                <a:latin typeface="宋体" panose="02010600030101010101" pitchFamily="2" charset="-122"/>
                <a:ea typeface="宋体" panose="02010600030101010101" pitchFamily="2" charset="-122"/>
              </a:rPr>
              <a:t>电动</a:t>
            </a:r>
            <a:endParaRPr lang="en-US" altLang="zh-CN" dirty="0" smtClean="0">
              <a:effectLst/>
              <a:latin typeface="宋体" panose="02010600030101010101" pitchFamily="2" charset="-122"/>
              <a:ea typeface="宋体" panose="02010600030101010101" pitchFamily="2" charset="-122"/>
            </a:endParaRPr>
          </a:p>
          <a:p>
            <a:pPr marL="0" indent="0">
              <a:buClr>
                <a:srgbClr val="00B050"/>
              </a:buClr>
              <a:buNone/>
            </a:pPr>
            <a:r>
              <a:rPr lang="zh-CN" altLang="en-US" dirty="0" smtClean="0">
                <a:effectLst/>
                <a:latin typeface="宋体" panose="02010600030101010101" pitchFamily="2" charset="-122"/>
                <a:ea typeface="宋体" panose="02010600030101010101" pitchFamily="2" charset="-122"/>
              </a:rPr>
              <a:t>机超过</a:t>
            </a:r>
            <a:r>
              <a:rPr lang="zh-CN" altLang="en-US" dirty="0">
                <a:effectLst/>
                <a:latin typeface="宋体" panose="02010600030101010101" pitchFamily="2" charset="-122"/>
                <a:ea typeface="宋体" panose="02010600030101010101" pitchFamily="2" charset="-122"/>
              </a:rPr>
              <a:t>额定温升时</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Clr>
                <a:srgbClr val="00B050"/>
              </a:buClr>
              <a:buNone/>
            </a:pPr>
            <a:r>
              <a:rPr lang="zh-CN" altLang="en-US" dirty="0" smtClean="0">
                <a:effectLst/>
                <a:latin typeface="宋体" panose="02010600030101010101" pitchFamily="2" charset="-122"/>
                <a:ea typeface="宋体" panose="02010600030101010101" pitchFamily="2" charset="-122"/>
              </a:rPr>
              <a:t>应</a:t>
            </a:r>
            <a:r>
              <a:rPr lang="zh-CN" altLang="en-US" dirty="0">
                <a:effectLst/>
                <a:latin typeface="宋体" panose="02010600030101010101" pitchFamily="2" charset="-122"/>
                <a:ea typeface="宋体" panose="02010600030101010101" pitchFamily="2" charset="-122"/>
              </a:rPr>
              <a:t>停机降温。 </a:t>
            </a:r>
            <a:endParaRPr lang="en-US" altLang="zh-CN" dirty="0" smtClean="0">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27584" y="2564904"/>
            <a:ext cx="7643192" cy="1664022"/>
          </a:xfrm>
        </p:spPr>
        <p:txBody>
          <a:bodyPr>
            <a:normAutofit/>
          </a:bodyPr>
          <a:lstStyle/>
          <a:p>
            <a:pPr marL="0" indent="0">
              <a:buNone/>
            </a:pPr>
            <a:r>
              <a:rPr lang="zh-CN" altLang="en-US" sz="4800" dirty="0">
                <a:effectLst/>
                <a:latin typeface="宋体" panose="02010600030101010101" pitchFamily="2" charset="-122"/>
                <a:ea typeface="宋体" panose="02010600030101010101" pitchFamily="2" charset="-122"/>
              </a:rPr>
              <a:t>五、潜水泵安全操作规程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潜水泵安全操作规程</a:t>
            </a:r>
          </a:p>
        </p:txBody>
      </p:sp>
      <p:sp>
        <p:nvSpPr>
          <p:cNvPr id="3" name="内容占位符 2"/>
          <p:cNvSpPr>
            <a:spLocks noGrp="1"/>
          </p:cNvSpPr>
          <p:nvPr>
            <p:ph idx="1"/>
          </p:nvPr>
        </p:nvSpPr>
        <p:spPr>
          <a:xfrm>
            <a:off x="0" y="1196752"/>
            <a:ext cx="7668344" cy="4968552"/>
          </a:xfrm>
        </p:spPr>
        <p:txBody>
          <a:bodyPr>
            <a:normAutofit fontScale="92500" lnSpcReduction="20000"/>
          </a:bodyPr>
          <a:lstStyle/>
          <a:p>
            <a:pPr>
              <a:buFont typeface="Wingdings" panose="05000000000000000000" pitchFamily="2" charset="2"/>
              <a:buChar char="l"/>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 泵应放在坚固的篮筐里放入水中，或将泵的四周设立坚固的护围网，泵应直立于水中，水深不得小于</a:t>
            </a:r>
            <a:r>
              <a:rPr lang="en-US" altLang="zh-CN" dirty="0">
                <a:effectLst/>
                <a:latin typeface="宋体" panose="02010600030101010101" pitchFamily="2" charset="-122"/>
                <a:ea typeface="宋体" panose="02010600030101010101" pitchFamily="2" charset="-122"/>
              </a:rPr>
              <a:t>0.5m</a:t>
            </a:r>
            <a:r>
              <a:rPr lang="zh-CN" altLang="en-US" dirty="0">
                <a:effectLst/>
                <a:latin typeface="宋体" panose="02010600030101010101" pitchFamily="2" charset="-122"/>
                <a:ea typeface="宋体" panose="02010600030101010101" pitchFamily="2" charset="-122"/>
              </a:rPr>
              <a:t>，不得在含泥砂的浑水中使用。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 泵放入水中，或提出水面，应先切断电源，严禁拉拽电缆或出水管。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 泵应装设接零保护</a:t>
            </a:r>
            <a:r>
              <a:rPr lang="zh-CN" altLang="en-US" dirty="0" smtClean="0">
                <a:effectLst/>
                <a:latin typeface="宋体" panose="02010600030101010101" pitchFamily="2" charset="-122"/>
                <a:ea typeface="宋体" panose="02010600030101010101" pitchFamily="2" charset="-122"/>
              </a:rPr>
              <a:t>或</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漏电保护</a:t>
            </a:r>
            <a:r>
              <a:rPr lang="zh-CN" altLang="en-US" dirty="0">
                <a:effectLst/>
                <a:latin typeface="宋体" panose="02010600030101010101" pitchFamily="2" charset="-122"/>
                <a:ea typeface="宋体" panose="02010600030101010101" pitchFamily="2" charset="-122"/>
              </a:rPr>
              <a:t>装置，工作时</a:t>
            </a:r>
            <a:r>
              <a:rPr lang="zh-CN" altLang="en-US" dirty="0" smtClean="0">
                <a:effectLst/>
                <a:latin typeface="宋体" panose="02010600030101010101" pitchFamily="2" charset="-122"/>
                <a:ea typeface="宋体" panose="02010600030101010101" pitchFamily="2" charset="-122"/>
              </a:rPr>
              <a:t>周围</a:t>
            </a:r>
            <a:endParaRPr lang="en-US" altLang="zh-CN" dirty="0" smtClean="0">
              <a:effectLst/>
              <a:latin typeface="宋体" panose="02010600030101010101" pitchFamily="2" charset="-122"/>
              <a:ea typeface="宋体" panose="02010600030101010101" pitchFamily="2" charset="-122"/>
            </a:endParaRPr>
          </a:p>
          <a:p>
            <a:pPr marL="0" indent="0">
              <a:buNone/>
            </a:pPr>
            <a:r>
              <a:rPr lang="en-US" altLang="zh-CN" dirty="0" smtClean="0">
                <a:effectLst/>
                <a:latin typeface="宋体" panose="02010600030101010101" pitchFamily="2" charset="-122"/>
                <a:ea typeface="宋体" panose="02010600030101010101" pitchFamily="2" charset="-122"/>
              </a:rPr>
              <a:t>30m</a:t>
            </a:r>
            <a:r>
              <a:rPr lang="zh-CN" altLang="en-US" dirty="0">
                <a:effectLst/>
                <a:latin typeface="宋体" panose="02010600030101010101" pitchFamily="2" charset="-122"/>
                <a:ea typeface="宋体" panose="02010600030101010101" pitchFamily="2" charset="-122"/>
              </a:rPr>
              <a:t>以内水面不得有人、</a:t>
            </a:r>
            <a:r>
              <a:rPr lang="zh-CN" altLang="en-US" dirty="0" smtClean="0">
                <a:effectLst/>
                <a:latin typeface="宋体" panose="02010600030101010101" pitchFamily="2" charset="-122"/>
                <a:ea typeface="宋体" panose="02010600030101010101" pitchFamily="2" charset="-122"/>
              </a:rPr>
              <a:t>畜</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进入</a:t>
            </a:r>
            <a:r>
              <a:rPr lang="zh-CN" altLang="en-US" dirty="0">
                <a:effectLst/>
                <a:latin typeface="宋体" panose="02010600030101010101" pitchFamily="2" charset="-122"/>
                <a:ea typeface="宋体" panose="02010600030101010101" pitchFamily="2" charset="-122"/>
              </a:rPr>
              <a:t>。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 启动前应检查</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a:effectLst/>
                <a:latin typeface="宋体" panose="02010600030101010101" pitchFamily="2" charset="-122"/>
                <a:ea typeface="宋体" panose="02010600030101010101" pitchFamily="2" charset="-122"/>
              </a:rPr>
              <a:t> </a:t>
            </a: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）水管应结扎牢固； </a:t>
            </a:r>
            <a:endParaRPr lang="en-US" altLang="zh-CN" dirty="0" smtClean="0">
              <a:effectLst/>
              <a:latin typeface="宋体" panose="02010600030101010101" pitchFamily="2" charset="-122"/>
              <a:ea typeface="宋体" panose="02010600030101010101" pitchFamily="2" charset="-122"/>
            </a:endParaRPr>
          </a:p>
          <a:p>
            <a:pPr marL="0" indent="0">
              <a:buNone/>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）放气、放水、注油等</a:t>
            </a:r>
            <a:r>
              <a:rPr lang="zh-CN" altLang="en-US" dirty="0" smtClean="0">
                <a:effectLst/>
                <a:latin typeface="宋体" panose="02010600030101010101" pitchFamily="2" charset="-122"/>
                <a:ea typeface="宋体" panose="02010600030101010101" pitchFamily="2" charset="-122"/>
              </a:rPr>
              <a:t>螺</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塞</a:t>
            </a:r>
            <a:r>
              <a:rPr lang="zh-CN" altLang="en-US" dirty="0">
                <a:effectLst/>
                <a:latin typeface="宋体" panose="02010600030101010101" pitchFamily="2" charset="-122"/>
                <a:ea typeface="宋体" panose="02010600030101010101" pitchFamily="2" charset="-122"/>
              </a:rPr>
              <a:t>均应旋紧</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a:effectLst/>
                <a:latin typeface="宋体" panose="02010600030101010101" pitchFamily="2" charset="-122"/>
                <a:ea typeface="宋体" panose="02010600030101010101" pitchFamily="2" charset="-122"/>
              </a:rPr>
              <a:t> </a:t>
            </a:r>
            <a:r>
              <a:rPr lang="en-US" altLang="zh-CN" dirty="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）叶轮和进水节应无杂物</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None/>
            </a:pPr>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）电缆绝缘良好。</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276" y="2808812"/>
            <a:ext cx="5191472" cy="4077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4" presetID="31" presetClass="entr" presetSubtype="0"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1000" fill="hold"/>
                                        <p:tgtEl>
                                          <p:spTgt spid="4"/>
                                        </p:tgtEl>
                                        <p:attrNameLst>
                                          <p:attrName>ppt_w</p:attrName>
                                        </p:attrNameLst>
                                      </p:cBhvr>
                                      <p:tavLst>
                                        <p:tav tm="0">
                                          <p:val>
                                            <p:fltVal val="0"/>
                                          </p:val>
                                        </p:tav>
                                        <p:tav tm="100000">
                                          <p:val>
                                            <p:strVal val="#ppt_w"/>
                                          </p:val>
                                        </p:tav>
                                      </p:tavLst>
                                    </p:anim>
                                    <p:anim calcmode="lin" valueType="num">
                                      <p:cBhvr>
                                        <p:cTn id="67" dur="1000" fill="hold"/>
                                        <p:tgtEl>
                                          <p:spTgt spid="4"/>
                                        </p:tgtEl>
                                        <p:attrNameLst>
                                          <p:attrName>ppt_h</p:attrName>
                                        </p:attrNameLst>
                                      </p:cBhvr>
                                      <p:tavLst>
                                        <p:tav tm="0">
                                          <p:val>
                                            <p:fltVal val="0"/>
                                          </p:val>
                                        </p:tav>
                                        <p:tav tm="100000">
                                          <p:val>
                                            <p:strVal val="#ppt_h"/>
                                          </p:val>
                                        </p:tav>
                                      </p:tavLst>
                                    </p:anim>
                                    <p:anim calcmode="lin" valueType="num">
                                      <p:cBhvr>
                                        <p:cTn id="68" dur="1000" fill="hold"/>
                                        <p:tgtEl>
                                          <p:spTgt spid="4"/>
                                        </p:tgtEl>
                                        <p:attrNameLst>
                                          <p:attrName>style.rotation</p:attrName>
                                        </p:attrNameLst>
                                      </p:cBhvr>
                                      <p:tavLst>
                                        <p:tav tm="0">
                                          <p:val>
                                            <p:fltVal val="90"/>
                                          </p:val>
                                        </p:tav>
                                        <p:tav tm="100000">
                                          <p:val>
                                            <p:fltVal val="0"/>
                                          </p:val>
                                        </p:tav>
                                      </p:tavLst>
                                    </p:anim>
                                    <p:animEffect transition="in" filter="fade">
                                      <p:cBhvr>
                                        <p:cTn id="6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78" y="188640"/>
            <a:ext cx="7776864" cy="646331"/>
          </a:xfrm>
          <a:prstGeom prst="rect">
            <a:avLst/>
          </a:prstGeom>
          <a:noFill/>
        </p:spPr>
        <p:txBody>
          <a:bodyPr wrap="square" rtlCol="0">
            <a:spAutoFit/>
          </a:bodyPr>
          <a:lstStyle/>
          <a:p>
            <a:r>
              <a:rPr lang="zh-CN" altLang="en-US" sz="3600" dirty="0" smtClean="0"/>
              <a:t>常用施工机械目录：</a:t>
            </a:r>
            <a:endParaRPr lang="zh-CN" altLang="en-US" sz="3600" dirty="0"/>
          </a:p>
        </p:txBody>
      </p:sp>
      <p:sp>
        <p:nvSpPr>
          <p:cNvPr id="3" name="TextBox 2"/>
          <p:cNvSpPr txBox="1"/>
          <p:nvPr/>
        </p:nvSpPr>
        <p:spPr>
          <a:xfrm>
            <a:off x="167252" y="1316266"/>
            <a:ext cx="4212468" cy="4493538"/>
          </a:xfrm>
          <a:prstGeom prst="rect">
            <a:avLst/>
          </a:prstGeom>
          <a:noFill/>
        </p:spPr>
        <p:txBody>
          <a:bodyPr wrap="square" rtlCol="0">
            <a:spAutoFit/>
          </a:bodyPr>
          <a:lstStyle/>
          <a:p>
            <a:r>
              <a:rPr lang="zh-CN" altLang="en-US" sz="2200" dirty="0"/>
              <a:t>一、塔式起重机安全操作规程 </a:t>
            </a:r>
            <a:endParaRPr lang="en-US" altLang="zh-CN" sz="2200" dirty="0" smtClean="0"/>
          </a:p>
          <a:p>
            <a:r>
              <a:rPr lang="zh-CN" altLang="en-US" sz="2200" dirty="0" smtClean="0"/>
              <a:t>二</a:t>
            </a:r>
            <a:r>
              <a:rPr lang="zh-CN" altLang="en-US" sz="2200" dirty="0"/>
              <a:t>、挖掘机安全操作规程 </a:t>
            </a:r>
            <a:endParaRPr lang="en-US" altLang="zh-CN" sz="2200" dirty="0" smtClean="0"/>
          </a:p>
          <a:p>
            <a:r>
              <a:rPr lang="zh-CN" altLang="en-US" sz="2200" dirty="0" smtClean="0"/>
              <a:t>三</a:t>
            </a:r>
            <a:r>
              <a:rPr lang="zh-CN" altLang="en-US" sz="2200" dirty="0"/>
              <a:t>、推土机安全操作规程 </a:t>
            </a:r>
            <a:endParaRPr lang="en-US" altLang="zh-CN" sz="2200" dirty="0" smtClean="0"/>
          </a:p>
          <a:p>
            <a:r>
              <a:rPr lang="zh-CN" altLang="en-US" sz="2200" dirty="0" smtClean="0"/>
              <a:t>四</a:t>
            </a:r>
            <a:r>
              <a:rPr lang="zh-CN" altLang="en-US" sz="2200" dirty="0"/>
              <a:t>、蛙式打夯机安全操作规程 </a:t>
            </a:r>
            <a:endParaRPr lang="en-US" altLang="zh-CN" sz="2200" dirty="0" smtClean="0"/>
          </a:p>
          <a:p>
            <a:r>
              <a:rPr lang="zh-CN" altLang="en-US" sz="2200" dirty="0" smtClean="0"/>
              <a:t>五</a:t>
            </a:r>
            <a:r>
              <a:rPr lang="zh-CN" altLang="en-US" sz="2200" dirty="0"/>
              <a:t>、潜水泵安全操作规程 </a:t>
            </a:r>
            <a:endParaRPr lang="en-US" altLang="zh-CN" sz="2200" dirty="0" smtClean="0"/>
          </a:p>
          <a:p>
            <a:r>
              <a:rPr lang="zh-CN" altLang="en-US" sz="2200" dirty="0" smtClean="0"/>
              <a:t>六</a:t>
            </a:r>
            <a:r>
              <a:rPr lang="zh-CN" altLang="en-US" sz="2200" dirty="0"/>
              <a:t>、泥浆泵安全操作规程 </a:t>
            </a:r>
            <a:endParaRPr lang="en-US" altLang="zh-CN" sz="2200" dirty="0" smtClean="0"/>
          </a:p>
          <a:p>
            <a:r>
              <a:rPr lang="zh-CN" altLang="en-US" sz="2200" dirty="0" smtClean="0"/>
              <a:t>七</a:t>
            </a:r>
            <a:r>
              <a:rPr lang="zh-CN" altLang="en-US" sz="2200" dirty="0"/>
              <a:t>、施工电梯安全操作规程 </a:t>
            </a:r>
            <a:endParaRPr lang="en-US" altLang="zh-CN" sz="2200" dirty="0" smtClean="0"/>
          </a:p>
          <a:p>
            <a:r>
              <a:rPr lang="zh-CN" altLang="en-US" sz="2200" dirty="0" smtClean="0"/>
              <a:t>八</a:t>
            </a:r>
            <a:r>
              <a:rPr lang="zh-CN" altLang="en-US" sz="2200" dirty="0"/>
              <a:t>、混凝土搅拌机安全操作规程 </a:t>
            </a:r>
            <a:endParaRPr lang="en-US" altLang="zh-CN" sz="2200" dirty="0" smtClean="0"/>
          </a:p>
          <a:p>
            <a:r>
              <a:rPr lang="zh-CN" altLang="en-US" sz="2200" dirty="0" smtClean="0"/>
              <a:t>九</a:t>
            </a:r>
            <a:r>
              <a:rPr lang="zh-CN" altLang="en-US" sz="2200" dirty="0"/>
              <a:t>、对焊机安全操作规程 </a:t>
            </a:r>
            <a:endParaRPr lang="en-US" altLang="zh-CN" sz="2200" dirty="0" smtClean="0"/>
          </a:p>
          <a:p>
            <a:r>
              <a:rPr lang="zh-CN" altLang="en-US" sz="2200" dirty="0" smtClean="0"/>
              <a:t>十</a:t>
            </a:r>
            <a:r>
              <a:rPr lang="zh-CN" altLang="en-US" sz="2200" dirty="0"/>
              <a:t>、电焊机安全操作规程 </a:t>
            </a:r>
            <a:endParaRPr lang="en-US" altLang="zh-CN" sz="2200" dirty="0" smtClean="0"/>
          </a:p>
          <a:p>
            <a:r>
              <a:rPr lang="zh-CN" altLang="en-US" sz="2200" dirty="0" smtClean="0"/>
              <a:t>十一</a:t>
            </a:r>
            <a:r>
              <a:rPr lang="zh-CN" altLang="en-US" sz="2200" dirty="0"/>
              <a:t>、气焊设备安全操作规程 </a:t>
            </a:r>
            <a:endParaRPr lang="en-US" altLang="zh-CN" sz="2200" dirty="0" smtClean="0"/>
          </a:p>
          <a:p>
            <a:r>
              <a:rPr lang="zh-CN" altLang="en-US" sz="2200" dirty="0" smtClean="0"/>
              <a:t>十二</a:t>
            </a:r>
            <a:r>
              <a:rPr lang="zh-CN" altLang="en-US" sz="2200" dirty="0"/>
              <a:t>、卷扬机安全操作规程 </a:t>
            </a:r>
            <a:endParaRPr lang="en-US" altLang="zh-CN" sz="2200" dirty="0" smtClean="0"/>
          </a:p>
          <a:p>
            <a:r>
              <a:rPr lang="zh-CN" altLang="en-US" sz="2200" dirty="0" smtClean="0"/>
              <a:t>十三</a:t>
            </a:r>
            <a:r>
              <a:rPr lang="zh-CN" altLang="en-US" sz="2200" dirty="0"/>
              <a:t>、钢筋切断机安全操作规程 </a:t>
            </a:r>
            <a:endParaRPr lang="en-US" altLang="zh-CN" sz="2200" dirty="0" smtClean="0"/>
          </a:p>
        </p:txBody>
      </p:sp>
      <p:sp>
        <p:nvSpPr>
          <p:cNvPr id="4" name="TextBox 3"/>
          <p:cNvSpPr txBox="1"/>
          <p:nvPr/>
        </p:nvSpPr>
        <p:spPr>
          <a:xfrm>
            <a:off x="4499992" y="1268760"/>
            <a:ext cx="4644008" cy="4154984"/>
          </a:xfrm>
          <a:prstGeom prst="rect">
            <a:avLst/>
          </a:prstGeom>
          <a:noFill/>
        </p:spPr>
        <p:txBody>
          <a:bodyPr wrap="square" rtlCol="0">
            <a:spAutoFit/>
          </a:bodyPr>
          <a:lstStyle/>
          <a:p>
            <a:r>
              <a:rPr lang="zh-CN" altLang="en-US" sz="2200" dirty="0"/>
              <a:t>十四、钢筋弯曲机安全操作规程 </a:t>
            </a:r>
            <a:endParaRPr lang="en-US" altLang="zh-CN" sz="2200" dirty="0"/>
          </a:p>
          <a:p>
            <a:r>
              <a:rPr lang="zh-CN" altLang="en-US" sz="2200" dirty="0"/>
              <a:t>十五、钢筋调直机安全操作规程 </a:t>
            </a:r>
            <a:endParaRPr lang="en-US" altLang="zh-CN" sz="2200" dirty="0"/>
          </a:p>
          <a:p>
            <a:r>
              <a:rPr lang="zh-CN" altLang="en-US" sz="2200" dirty="0" smtClean="0"/>
              <a:t>十六</a:t>
            </a:r>
            <a:r>
              <a:rPr lang="zh-CN" altLang="en-US" sz="2200" dirty="0"/>
              <a:t>、混凝土振捣器安全操作规程 </a:t>
            </a:r>
          </a:p>
          <a:p>
            <a:r>
              <a:rPr lang="zh-CN" altLang="en-US" sz="2200" dirty="0"/>
              <a:t>十七、手持电动工具安全操作规程 </a:t>
            </a:r>
            <a:endParaRPr lang="en-US" altLang="zh-CN" sz="2200" dirty="0" smtClean="0"/>
          </a:p>
          <a:p>
            <a:r>
              <a:rPr lang="zh-CN" altLang="en-US" sz="2200" dirty="0" smtClean="0"/>
              <a:t>十八</a:t>
            </a:r>
            <a:r>
              <a:rPr lang="zh-CN" altLang="en-US" sz="2200" dirty="0"/>
              <a:t>、物料提升机安全操作规程 </a:t>
            </a:r>
            <a:endParaRPr lang="en-US" altLang="zh-CN" sz="2200" dirty="0" smtClean="0"/>
          </a:p>
          <a:p>
            <a:r>
              <a:rPr lang="zh-CN" altLang="en-US" sz="2200" dirty="0" smtClean="0"/>
              <a:t>十九</a:t>
            </a:r>
            <a:r>
              <a:rPr lang="zh-CN" altLang="en-US" sz="2200" dirty="0"/>
              <a:t>、水泵安全操作规程 </a:t>
            </a:r>
            <a:endParaRPr lang="en-US" altLang="zh-CN" sz="2200" dirty="0" smtClean="0"/>
          </a:p>
          <a:p>
            <a:r>
              <a:rPr lang="zh-CN" altLang="en-US" sz="2200" dirty="0" smtClean="0"/>
              <a:t>二十</a:t>
            </a:r>
            <a:r>
              <a:rPr lang="zh-CN" altLang="en-US" sz="2200" dirty="0"/>
              <a:t>、水磨石切割机</a:t>
            </a:r>
            <a:r>
              <a:rPr lang="zh-CN" altLang="en-US" sz="2200" dirty="0" smtClean="0"/>
              <a:t>操作规程</a:t>
            </a:r>
            <a:endParaRPr lang="en-US" altLang="zh-CN" sz="2200" dirty="0" smtClean="0"/>
          </a:p>
          <a:p>
            <a:r>
              <a:rPr lang="zh-CN" altLang="en-US" sz="2200" dirty="0" smtClean="0"/>
              <a:t>二十一</a:t>
            </a:r>
            <a:r>
              <a:rPr lang="zh-CN" altLang="en-US" sz="2200" dirty="0"/>
              <a:t>、圆盘锯安全操作规程 </a:t>
            </a:r>
            <a:endParaRPr lang="en-US" altLang="zh-CN" sz="2200" dirty="0" smtClean="0"/>
          </a:p>
          <a:p>
            <a:r>
              <a:rPr lang="zh-CN" altLang="en-US" sz="2200" dirty="0" smtClean="0"/>
              <a:t>二十二</a:t>
            </a:r>
            <a:r>
              <a:rPr lang="zh-CN" altLang="en-US" sz="2200" dirty="0"/>
              <a:t>、空气压缩机安全操作规程 </a:t>
            </a:r>
            <a:endParaRPr lang="en-US" altLang="zh-CN" sz="2200" dirty="0" smtClean="0"/>
          </a:p>
          <a:p>
            <a:r>
              <a:rPr lang="zh-CN" altLang="en-US" sz="2200" dirty="0" smtClean="0"/>
              <a:t>二十三</a:t>
            </a:r>
            <a:r>
              <a:rPr lang="zh-CN" altLang="en-US" sz="2200" dirty="0"/>
              <a:t>、装载机安全操作规程 </a:t>
            </a:r>
            <a:endParaRPr lang="en-US" altLang="zh-CN" sz="2200" dirty="0" smtClean="0"/>
          </a:p>
          <a:p>
            <a:r>
              <a:rPr lang="zh-CN" altLang="en-US" sz="2200" dirty="0" smtClean="0"/>
              <a:t>二十四</a:t>
            </a:r>
            <a:r>
              <a:rPr lang="zh-CN" altLang="en-US" sz="2200" dirty="0"/>
              <a:t>、自卸汽车安全操作规程 </a:t>
            </a:r>
            <a:endParaRPr lang="en-US" altLang="zh-CN" sz="2200" dirty="0" smtClean="0"/>
          </a:p>
          <a:p>
            <a:r>
              <a:rPr lang="zh-CN" altLang="en-US" sz="2200" dirty="0" smtClean="0"/>
              <a:t>二十五</a:t>
            </a:r>
            <a:r>
              <a:rPr lang="zh-CN" altLang="en-US" sz="2200" dirty="0"/>
              <a:t>、塔吊安全操作规程 </a:t>
            </a:r>
            <a:endParaRPr lang="en-US" altLang="zh-CN"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潜水泵安全操作规程</a:t>
            </a:r>
          </a:p>
        </p:txBody>
      </p:sp>
      <p:sp>
        <p:nvSpPr>
          <p:cNvPr id="3" name="内容占位符 2"/>
          <p:cNvSpPr>
            <a:spLocks noGrp="1"/>
          </p:cNvSpPr>
          <p:nvPr>
            <p:ph idx="1"/>
          </p:nvPr>
        </p:nvSpPr>
        <p:spPr>
          <a:xfrm>
            <a:off x="0" y="1268760"/>
            <a:ext cx="9144000" cy="5589240"/>
          </a:xfrm>
        </p:spPr>
        <p:txBody>
          <a:bodyPr>
            <a:normAutofit lnSpcReduction="10000"/>
          </a:bodyPr>
          <a:lstStyle/>
          <a:p>
            <a:pPr>
              <a:buFont typeface="Wingdings" panose="05000000000000000000" pitchFamily="2" charset="2"/>
              <a:buChar char="l"/>
            </a:pPr>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 接通电源后，应先试运转，检查旋转方向应正确。在水外运转时间，不得超过</a:t>
            </a:r>
            <a:r>
              <a:rPr lang="en-US" altLang="zh-CN" dirty="0">
                <a:effectLst/>
                <a:latin typeface="宋体" panose="02010600030101010101" pitchFamily="2" charset="-122"/>
                <a:ea typeface="宋体" panose="02010600030101010101" pitchFamily="2" charset="-122"/>
              </a:rPr>
              <a:t>5min</a:t>
            </a:r>
            <a:r>
              <a:rPr lang="zh-CN" altLang="en-US" dirty="0">
                <a:effectLst/>
                <a:latin typeface="宋体" panose="02010600030101010101" pitchFamily="2" charset="-122"/>
                <a:ea typeface="宋体" panose="02010600030101010101" pitchFamily="2" charset="-122"/>
              </a:rPr>
              <a:t>。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 经常注意水位变化，叶轮中心至水面距离应在</a:t>
            </a:r>
            <a:r>
              <a:rPr lang="en-US" altLang="zh-CN" dirty="0">
                <a:effectLst/>
                <a:latin typeface="宋体" panose="02010600030101010101" pitchFamily="2" charset="-122"/>
                <a:ea typeface="宋体" panose="02010600030101010101" pitchFamily="2" charset="-122"/>
              </a:rPr>
              <a:t>0.5</a:t>
            </a:r>
            <a:r>
              <a:rPr lang="zh-CN" altLang="en-US" dirty="0">
                <a:effectLst/>
                <a:latin typeface="宋体" panose="02010600030101010101" pitchFamily="2" charset="-122"/>
                <a:ea typeface="宋体" panose="02010600030101010101" pitchFamily="2" charset="-122"/>
              </a:rPr>
              <a:t>～</a:t>
            </a:r>
            <a:r>
              <a:rPr lang="en-US" altLang="zh-CN" dirty="0">
                <a:effectLst/>
                <a:latin typeface="宋体" panose="02010600030101010101" pitchFamily="2" charset="-122"/>
                <a:ea typeface="宋体" panose="02010600030101010101" pitchFamily="2" charset="-122"/>
              </a:rPr>
              <a:t>3m</a:t>
            </a:r>
            <a:r>
              <a:rPr lang="zh-CN" altLang="en-US" dirty="0">
                <a:effectLst/>
                <a:latin typeface="宋体" panose="02010600030101010101" pitchFamily="2" charset="-122"/>
                <a:ea typeface="宋体" panose="02010600030101010101" pitchFamily="2" charset="-122"/>
              </a:rPr>
              <a:t>间，泵体不得陷入污泥或露出水面。电缆不可与井壁、池壁相擦。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 新泵或新换密封圈，在使用</a:t>
            </a:r>
            <a:r>
              <a:rPr lang="en-US" altLang="zh-CN" dirty="0">
                <a:effectLst/>
                <a:latin typeface="宋体" panose="02010600030101010101" pitchFamily="2" charset="-122"/>
                <a:ea typeface="宋体" panose="02010600030101010101" pitchFamily="2" charset="-122"/>
              </a:rPr>
              <a:t>50h</a:t>
            </a:r>
            <a:r>
              <a:rPr lang="zh-CN" altLang="en-US" dirty="0">
                <a:effectLst/>
                <a:latin typeface="宋体" panose="02010600030101010101" pitchFamily="2" charset="-122"/>
                <a:ea typeface="宋体" panose="02010600030101010101" pitchFamily="2" charset="-122"/>
              </a:rPr>
              <a:t>后，应旋开放水封口塞，检查水、油的泄漏量，如超过</a:t>
            </a:r>
            <a:r>
              <a:rPr lang="en-US" altLang="zh-CN" dirty="0">
                <a:effectLst/>
                <a:latin typeface="宋体" panose="02010600030101010101" pitchFamily="2" charset="-122"/>
                <a:ea typeface="宋体" panose="02010600030101010101" pitchFamily="2" charset="-122"/>
              </a:rPr>
              <a:t>5ml</a:t>
            </a:r>
            <a:r>
              <a:rPr lang="zh-CN" altLang="en-US" dirty="0">
                <a:effectLst/>
                <a:latin typeface="宋体" panose="02010600030101010101" pitchFamily="2" charset="-122"/>
                <a:ea typeface="宋体" panose="02010600030101010101" pitchFamily="2" charset="-122"/>
              </a:rPr>
              <a:t>，应进行</a:t>
            </a:r>
            <a:r>
              <a:rPr lang="en-US" altLang="zh-CN" dirty="0">
                <a:effectLst/>
                <a:latin typeface="宋体" panose="02010600030101010101" pitchFamily="2" charset="-122"/>
                <a:ea typeface="宋体" panose="02010600030101010101" pitchFamily="2" charset="-122"/>
              </a:rPr>
              <a:t>196kPa(2kgf/cm2)</a:t>
            </a:r>
            <a:r>
              <a:rPr lang="zh-CN" altLang="en-US" dirty="0">
                <a:effectLst/>
                <a:latin typeface="宋体" panose="02010600030101010101" pitchFamily="2" charset="-122"/>
                <a:ea typeface="宋体" panose="02010600030101010101" pitchFamily="2" charset="-122"/>
              </a:rPr>
              <a:t>的气压试验，查出原因，予以排除。以后每月检查一次，若泄漏量不超过</a:t>
            </a:r>
            <a:r>
              <a:rPr lang="en-US" altLang="zh-CN" dirty="0">
                <a:effectLst/>
                <a:latin typeface="宋体" panose="02010600030101010101" pitchFamily="2" charset="-122"/>
                <a:ea typeface="宋体" panose="02010600030101010101" pitchFamily="2" charset="-122"/>
              </a:rPr>
              <a:t>25ml</a:t>
            </a:r>
            <a:r>
              <a:rPr lang="zh-CN" altLang="en-US" dirty="0">
                <a:effectLst/>
                <a:latin typeface="宋体" panose="02010600030101010101" pitchFamily="2" charset="-122"/>
                <a:ea typeface="宋体" panose="02010600030101010101" pitchFamily="2" charset="-122"/>
              </a:rPr>
              <a:t>，则可继续使用。</a:t>
            </a:r>
            <a:r>
              <a:rPr lang="zh-CN" altLang="en-US" dirty="0" smtClean="0">
                <a:effectLst/>
                <a:latin typeface="宋体" panose="02010600030101010101" pitchFamily="2" charset="-122"/>
                <a:ea typeface="宋体" panose="02010600030101010101" pitchFamily="2" charset="-122"/>
              </a:rPr>
              <a:t>检</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查</a:t>
            </a:r>
            <a:r>
              <a:rPr lang="zh-CN" altLang="en-US" dirty="0">
                <a:effectLst/>
                <a:latin typeface="宋体" panose="02010600030101010101" pitchFamily="2" charset="-122"/>
                <a:ea typeface="宋体" panose="02010600030101010101" pitchFamily="2" charset="-122"/>
              </a:rPr>
              <a:t>后应换上规定的润滑油。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8</a:t>
            </a:r>
            <a:r>
              <a:rPr lang="en-US" altLang="zh-CN" dirty="0">
                <a:effectLst/>
                <a:latin typeface="宋体" panose="02010600030101010101" pitchFamily="2" charset="-122"/>
                <a:ea typeface="宋体" panose="02010600030101010101" pitchFamily="2" charset="-122"/>
              </a:rPr>
              <a:t> </a:t>
            </a:r>
            <a:r>
              <a:rPr lang="zh-CN" altLang="en-US" dirty="0">
                <a:effectLst/>
                <a:latin typeface="宋体" panose="02010600030101010101" pitchFamily="2" charset="-122"/>
                <a:ea typeface="宋体" panose="02010600030101010101" pitchFamily="2" charset="-122"/>
              </a:rPr>
              <a:t>经过修理的油浸式</a:t>
            </a:r>
            <a:r>
              <a:rPr lang="zh-CN" altLang="en-US" dirty="0" smtClean="0">
                <a:effectLst/>
                <a:latin typeface="宋体" panose="02010600030101010101" pitchFamily="2" charset="-122"/>
                <a:ea typeface="宋体" panose="02010600030101010101" pitchFamily="2" charset="-122"/>
              </a:rPr>
              <a:t>潜水</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泵</a:t>
            </a:r>
            <a:r>
              <a:rPr lang="zh-CN" altLang="en-US" dirty="0">
                <a:effectLst/>
                <a:latin typeface="宋体" panose="02010600030101010101" pitchFamily="2" charset="-122"/>
                <a:ea typeface="宋体" panose="02010600030101010101" pitchFamily="2" charset="-122"/>
              </a:rPr>
              <a:t>，应先经</a:t>
            </a:r>
            <a:r>
              <a:rPr lang="en-US" altLang="zh-CN" dirty="0">
                <a:effectLst/>
                <a:latin typeface="宋体" panose="02010600030101010101" pitchFamily="2" charset="-122"/>
                <a:ea typeface="宋体" panose="02010600030101010101" pitchFamily="2" charset="-122"/>
              </a:rPr>
              <a:t>196kPa(2kgf/cm2</a:t>
            </a:r>
            <a:r>
              <a:rPr lang="en-US" altLang="zh-CN" dirty="0" smtClean="0">
                <a:effectLst/>
                <a:latin typeface="宋体" panose="02010600030101010101" pitchFamily="2" charset="-122"/>
                <a:ea typeface="宋体" panose="02010600030101010101" pitchFamily="2" charset="-122"/>
              </a:rPr>
              <a:t>)</a:t>
            </a:r>
          </a:p>
          <a:p>
            <a:pPr marL="0" indent="0">
              <a:buNone/>
            </a:pPr>
            <a:r>
              <a:rPr lang="zh-CN" altLang="en-US" dirty="0" smtClean="0">
                <a:effectLst/>
                <a:latin typeface="宋体" panose="02010600030101010101" pitchFamily="2" charset="-122"/>
                <a:ea typeface="宋体" panose="02010600030101010101" pitchFamily="2" charset="-122"/>
              </a:rPr>
              <a:t>气压试验</a:t>
            </a:r>
            <a:r>
              <a:rPr lang="zh-CN" altLang="en-US" dirty="0">
                <a:effectLst/>
                <a:latin typeface="宋体" panose="02010600030101010101" pitchFamily="2" charset="-122"/>
                <a:ea typeface="宋体" panose="02010600030101010101" pitchFamily="2" charset="-122"/>
              </a:rPr>
              <a:t>，检查各部无</a:t>
            </a:r>
            <a:r>
              <a:rPr lang="zh-CN" altLang="en-US" dirty="0" smtClean="0">
                <a:effectLst/>
                <a:latin typeface="宋体" panose="02010600030101010101" pitchFamily="2" charset="-122"/>
                <a:ea typeface="宋体" panose="02010600030101010101" pitchFamily="2" charset="-122"/>
              </a:rPr>
              <a:t>泄漏</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现象</a:t>
            </a:r>
            <a:r>
              <a:rPr lang="zh-CN" altLang="en-US" dirty="0">
                <a:effectLst/>
                <a:latin typeface="宋体" panose="02010600030101010101" pitchFamily="2" charset="-122"/>
                <a:ea typeface="宋体" panose="02010600030101010101" pitchFamily="2" charset="-122"/>
              </a:rPr>
              <a:t>，然后将润滑油回</a:t>
            </a:r>
            <a:r>
              <a:rPr lang="zh-CN" altLang="en-US" dirty="0" smtClean="0">
                <a:effectLst/>
                <a:latin typeface="宋体" panose="02010600030101010101" pitchFamily="2" charset="-122"/>
                <a:ea typeface="宋体" panose="02010600030101010101" pitchFamily="2" charset="-122"/>
              </a:rPr>
              <a:t>入</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上</a:t>
            </a:r>
            <a:r>
              <a:rPr lang="zh-CN" altLang="en-US" dirty="0">
                <a:effectLst/>
                <a:latin typeface="宋体" panose="02010600030101010101" pitchFamily="2" charset="-122"/>
                <a:ea typeface="宋体" panose="02010600030101010101" pitchFamily="2" charset="-122"/>
              </a:rPr>
              <a:t>、下壳体内。</a:t>
            </a: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28859"/>
          <a:stretch>
            <a:fillRect/>
          </a:stretch>
        </p:blipFill>
        <p:spPr>
          <a:xfrm>
            <a:off x="3923928" y="4019143"/>
            <a:ext cx="5292700" cy="2820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TextBox 3"/>
          <p:cNvSpPr txBox="1"/>
          <p:nvPr/>
        </p:nvSpPr>
        <p:spPr>
          <a:xfrm>
            <a:off x="636412" y="2924944"/>
            <a:ext cx="8136904" cy="830997"/>
          </a:xfrm>
          <a:prstGeom prst="rect">
            <a:avLst/>
          </a:prstGeom>
          <a:noFill/>
        </p:spPr>
        <p:txBody>
          <a:bodyPr wrap="square" rtlCol="0">
            <a:spAutoFit/>
          </a:bodyPr>
          <a:lstStyle/>
          <a:p>
            <a:r>
              <a:rPr lang="zh-CN" altLang="en-US" sz="4800" dirty="0"/>
              <a:t>六、泥浆泵安全操作规程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泥浆泵安全操作规程</a:t>
            </a:r>
          </a:p>
        </p:txBody>
      </p:sp>
      <p:sp>
        <p:nvSpPr>
          <p:cNvPr id="3" name="内容占位符 2"/>
          <p:cNvSpPr>
            <a:spLocks noGrp="1"/>
          </p:cNvSpPr>
          <p:nvPr>
            <p:ph idx="1"/>
          </p:nvPr>
        </p:nvSpPr>
        <p:spPr>
          <a:xfrm>
            <a:off x="0" y="1268760"/>
            <a:ext cx="9144000" cy="1808038"/>
          </a:xfrm>
        </p:spPr>
        <p:txBody>
          <a:bodyPr/>
          <a:lstStyle/>
          <a:p>
            <a:pPr>
              <a:buClr>
                <a:srgbClr val="00B0F0"/>
              </a:buClr>
              <a:buFont typeface="Wingdings" panose="05000000000000000000" pitchFamily="2" charset="2"/>
              <a:buChar char="l"/>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、泵必须安装在稳固的基础架或地基上，不应有松动。 </a:t>
            </a:r>
            <a:endParaRPr lang="en-US" altLang="zh-CN" dirty="0" smtClean="0">
              <a:effectLst/>
              <a:latin typeface="宋体" panose="02010600030101010101" pitchFamily="2" charset="-122"/>
              <a:ea typeface="宋体" panose="02010600030101010101" pitchFamily="2" charset="-122"/>
            </a:endParaRPr>
          </a:p>
          <a:p>
            <a:pPr>
              <a:buClr>
                <a:srgbClr val="00B0F0"/>
              </a:buCl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、启动前应检查：    </a:t>
            </a:r>
            <a:r>
              <a:rPr lang="en-US" altLang="zh-CN" dirty="0" smtClean="0">
                <a:effectLst/>
                <a:latin typeface="宋体" panose="02010600030101010101" pitchFamily="2" charset="-122"/>
                <a:ea typeface="宋体" panose="02010600030101010101" pitchFamily="2" charset="-122"/>
              </a:rPr>
              <a:t>1</a:t>
            </a:r>
            <a:r>
              <a:rPr lang="en-US" altLang="zh-CN" dirty="0">
                <a:effectLst/>
                <a:latin typeface="宋体" panose="02010600030101010101" pitchFamily="2" charset="-122"/>
                <a:ea typeface="宋体" panose="02010600030101010101" pitchFamily="2" charset="-122"/>
              </a:rPr>
              <a:t>) </a:t>
            </a:r>
            <a:r>
              <a:rPr lang="zh-CN" altLang="en-US" dirty="0">
                <a:effectLst/>
                <a:latin typeface="宋体" panose="02010600030101010101" pitchFamily="2" charset="-122"/>
                <a:ea typeface="宋体" panose="02010600030101010101" pitchFamily="2" charset="-122"/>
              </a:rPr>
              <a:t>各连接部位应紧固； </a:t>
            </a:r>
            <a:r>
              <a:rPr lang="en-US" altLang="zh-CN" dirty="0">
                <a:effectLst/>
                <a:latin typeface="宋体" panose="02010600030101010101" pitchFamily="2" charset="-122"/>
                <a:ea typeface="宋体" panose="02010600030101010101" pitchFamily="2" charset="-122"/>
              </a:rPr>
              <a:t>2) </a:t>
            </a:r>
            <a:r>
              <a:rPr lang="zh-CN" altLang="en-US" dirty="0">
                <a:effectLst/>
                <a:latin typeface="宋体" panose="02010600030101010101" pitchFamily="2" charset="-122"/>
                <a:ea typeface="宋体" panose="02010600030101010101" pitchFamily="2" charset="-122"/>
              </a:rPr>
              <a:t>电动机旋转方向应正确； </a:t>
            </a:r>
            <a:r>
              <a:rPr lang="en-US" altLang="zh-CN" dirty="0">
                <a:effectLst/>
                <a:latin typeface="宋体" panose="02010600030101010101" pitchFamily="2" charset="-122"/>
                <a:ea typeface="宋体" panose="02010600030101010101" pitchFamily="2" charset="-122"/>
              </a:rPr>
              <a:t>3) </a:t>
            </a:r>
            <a:r>
              <a:rPr lang="zh-CN" altLang="en-US" dirty="0">
                <a:effectLst/>
                <a:latin typeface="宋体" panose="02010600030101010101" pitchFamily="2" charset="-122"/>
                <a:ea typeface="宋体" panose="02010600030101010101" pitchFamily="2" charset="-122"/>
              </a:rPr>
              <a:t>离合器灵活可靠； </a:t>
            </a:r>
            <a:r>
              <a:rPr lang="en-US" altLang="zh-CN" dirty="0">
                <a:effectLst/>
                <a:latin typeface="宋体" panose="02010600030101010101" pitchFamily="2" charset="-122"/>
                <a:ea typeface="宋体" panose="02010600030101010101" pitchFamily="2" charset="-122"/>
              </a:rPr>
              <a:t>4) </a:t>
            </a:r>
            <a:r>
              <a:rPr lang="zh-CN" altLang="en-US" dirty="0">
                <a:effectLst/>
                <a:latin typeface="宋体" panose="02010600030101010101" pitchFamily="2" charset="-122"/>
                <a:ea typeface="宋体" panose="02010600030101010101" pitchFamily="2" charset="-122"/>
              </a:rPr>
              <a:t>管路连接牢固，密封可靠，底阀灵活有效。</a:t>
            </a:r>
          </a:p>
        </p:txBody>
      </p:sp>
      <p:sp>
        <p:nvSpPr>
          <p:cNvPr id="4" name="TextBox 3"/>
          <p:cNvSpPr txBox="1"/>
          <p:nvPr/>
        </p:nvSpPr>
        <p:spPr>
          <a:xfrm>
            <a:off x="0" y="2924944"/>
            <a:ext cx="4283968" cy="2677656"/>
          </a:xfrm>
          <a:prstGeom prst="rect">
            <a:avLst/>
          </a:prstGeom>
          <a:noFill/>
        </p:spPr>
        <p:txBody>
          <a:bodyPr wrap="square" rtlCol="0">
            <a:spAutoFit/>
          </a:bodyPr>
          <a:lstStyle/>
          <a:p>
            <a:pPr marL="342900" indent="-342900">
              <a:buClr>
                <a:srgbClr val="00B0F0"/>
              </a:buClr>
              <a:buFont typeface="Wingdings" panose="05000000000000000000" pitchFamily="2" charset="2"/>
              <a:buChar char="l"/>
            </a:pPr>
            <a:r>
              <a:rPr lang="en-US" altLang="zh-CN" sz="2400" dirty="0"/>
              <a:t>3</a:t>
            </a:r>
            <a:r>
              <a:rPr lang="zh-CN" altLang="en-US" sz="2400" dirty="0"/>
              <a:t>、启动前，吸水管、底阀及泵体内必须注满引水，压力表缓冲器上端应注满油。  </a:t>
            </a:r>
            <a:endParaRPr lang="en-US" altLang="zh-CN" sz="2400" dirty="0" smtClean="0"/>
          </a:p>
          <a:p>
            <a:pPr marL="342900" indent="-342900">
              <a:buClr>
                <a:srgbClr val="00B0F0"/>
              </a:buClr>
              <a:buFont typeface="Wingdings" panose="05000000000000000000" pitchFamily="2" charset="2"/>
              <a:buChar char="l"/>
            </a:pPr>
            <a:r>
              <a:rPr lang="en-US" altLang="zh-CN" sz="2400" dirty="0" smtClean="0"/>
              <a:t>4</a:t>
            </a:r>
            <a:r>
              <a:rPr lang="zh-CN" altLang="en-US" sz="2400" dirty="0"/>
              <a:t>、用手转动，使活塞往复两次，无阻梗时方可空载启动。启动后，待动载正常，再逐步增加载荷。</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314" y="3140969"/>
            <a:ext cx="4962686" cy="3717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泥浆泵安全操作规程</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3363902"/>
            <a:ext cx="4762500" cy="3571875"/>
          </a:xfrm>
          <a:prstGeom prst="rect">
            <a:avLst/>
          </a:prstGeom>
        </p:spPr>
      </p:pic>
      <p:sp>
        <p:nvSpPr>
          <p:cNvPr id="3" name="内容占位符 2"/>
          <p:cNvSpPr>
            <a:spLocks noGrp="1"/>
          </p:cNvSpPr>
          <p:nvPr>
            <p:ph idx="1"/>
          </p:nvPr>
        </p:nvSpPr>
        <p:spPr>
          <a:xfrm>
            <a:off x="0" y="1268760"/>
            <a:ext cx="9144000" cy="2160240"/>
          </a:xfrm>
        </p:spPr>
        <p:txBody>
          <a:bodyPr>
            <a:normAutofit/>
          </a:bodyPr>
          <a:lstStyle/>
          <a:p>
            <a:pPr>
              <a:buClr>
                <a:srgbClr val="00B0F0"/>
              </a:buClr>
              <a:buFont typeface="Wingdings" panose="05000000000000000000" pitchFamily="2" charset="2"/>
              <a:buChar char="l"/>
            </a:pPr>
            <a:r>
              <a:rPr lang="en-US" altLang="zh-CN" sz="2000" dirty="0">
                <a:effectLst/>
                <a:latin typeface="宋体" panose="02010600030101010101" pitchFamily="2" charset="-122"/>
                <a:ea typeface="宋体" panose="02010600030101010101" pitchFamily="2" charset="-122"/>
              </a:rPr>
              <a:t>5</a:t>
            </a:r>
            <a:r>
              <a:rPr lang="zh-CN" altLang="en-US" sz="2000" dirty="0">
                <a:effectLst/>
                <a:latin typeface="宋体" panose="02010600030101010101" pitchFamily="2" charset="-122"/>
                <a:ea typeface="宋体" panose="02010600030101010101" pitchFamily="2" charset="-122"/>
              </a:rPr>
              <a:t>、运转中，应注意各密封装置的密封情况，必要时加以调整，拉杆及副杆要经常涂油润滑。 </a:t>
            </a:r>
            <a:endParaRPr lang="en-US" altLang="zh-CN" sz="2000" dirty="0" smtClean="0">
              <a:effectLst/>
              <a:latin typeface="宋体" panose="02010600030101010101" pitchFamily="2" charset="-122"/>
              <a:ea typeface="宋体" panose="02010600030101010101" pitchFamily="2" charset="-122"/>
            </a:endParaRPr>
          </a:p>
          <a:p>
            <a:pPr>
              <a:buClr>
                <a:srgbClr val="00B0F0"/>
              </a:buClr>
              <a:buFont typeface="Wingdings" panose="05000000000000000000" pitchFamily="2" charset="2"/>
              <a:buChar char="l"/>
            </a:pPr>
            <a:r>
              <a:rPr lang="en-US" altLang="zh-CN" sz="2000" dirty="0" smtClean="0">
                <a:effectLst/>
                <a:latin typeface="宋体" panose="02010600030101010101" pitchFamily="2" charset="-122"/>
                <a:ea typeface="宋体" panose="02010600030101010101" pitchFamily="2" charset="-122"/>
              </a:rPr>
              <a:t>6</a:t>
            </a:r>
            <a:r>
              <a:rPr lang="zh-CN" altLang="en-US" sz="2000" dirty="0">
                <a:effectLst/>
                <a:latin typeface="宋体" panose="02010600030101010101" pitchFamily="2" charset="-122"/>
                <a:ea typeface="宋体" panose="02010600030101010101" pitchFamily="2" charset="-122"/>
              </a:rPr>
              <a:t>、运转中，应经常测试泥浆含砂量不得超过</a:t>
            </a:r>
            <a:r>
              <a:rPr lang="en-US" altLang="zh-CN" sz="2000" dirty="0">
                <a:effectLst/>
                <a:latin typeface="宋体" panose="02010600030101010101" pitchFamily="2" charset="-122"/>
                <a:ea typeface="宋体" panose="02010600030101010101" pitchFamily="2" charset="-122"/>
              </a:rPr>
              <a:t>10%</a:t>
            </a:r>
            <a:r>
              <a:rPr lang="zh-CN" altLang="en-US" sz="2000" dirty="0">
                <a:effectLst/>
                <a:latin typeface="宋体" panose="02010600030101010101" pitchFamily="2" charset="-122"/>
                <a:ea typeface="宋体" panose="02010600030101010101" pitchFamily="2" charset="-122"/>
              </a:rPr>
              <a:t>。 </a:t>
            </a:r>
            <a:endParaRPr lang="en-US" altLang="zh-CN" sz="2000" dirty="0" smtClean="0">
              <a:effectLst/>
              <a:latin typeface="宋体" panose="02010600030101010101" pitchFamily="2" charset="-122"/>
              <a:ea typeface="宋体" panose="02010600030101010101" pitchFamily="2" charset="-122"/>
            </a:endParaRPr>
          </a:p>
          <a:p>
            <a:pPr>
              <a:buClr>
                <a:srgbClr val="00B0F0"/>
              </a:buClr>
              <a:buFont typeface="Wingdings" panose="05000000000000000000" pitchFamily="2" charset="2"/>
              <a:buChar char="l"/>
            </a:pPr>
            <a:r>
              <a:rPr lang="en-US" altLang="zh-CN" sz="2000" dirty="0" smtClean="0">
                <a:effectLst/>
                <a:latin typeface="宋体" panose="02010600030101010101" pitchFamily="2" charset="-122"/>
                <a:ea typeface="宋体" panose="02010600030101010101" pitchFamily="2" charset="-122"/>
              </a:rPr>
              <a:t>7</a:t>
            </a:r>
            <a:r>
              <a:rPr lang="zh-CN" altLang="en-US" sz="2000" dirty="0">
                <a:effectLst/>
                <a:latin typeface="宋体" panose="02010600030101010101" pitchFamily="2" charset="-122"/>
                <a:ea typeface="宋体" panose="02010600030101010101" pitchFamily="2" charset="-122"/>
              </a:rPr>
              <a:t>、有几档速度的泥浆泵，为使飞溅润滑可靠，应在每班运转中将几档速度分别运转，时间均不少于 </a:t>
            </a:r>
            <a:r>
              <a:rPr lang="en-US" altLang="zh-CN" sz="2000" dirty="0">
                <a:effectLst/>
                <a:latin typeface="宋体" panose="02010600030101010101" pitchFamily="2" charset="-122"/>
                <a:ea typeface="宋体" panose="02010600030101010101" pitchFamily="2" charset="-122"/>
              </a:rPr>
              <a:t>30min</a:t>
            </a:r>
            <a:r>
              <a:rPr lang="zh-CN" altLang="en-US" sz="2000" dirty="0">
                <a:effectLst/>
                <a:latin typeface="宋体" panose="02010600030101010101" pitchFamily="2" charset="-122"/>
                <a:ea typeface="宋体" panose="02010600030101010101" pitchFamily="2" charset="-122"/>
              </a:rPr>
              <a:t>。 </a:t>
            </a:r>
            <a:endParaRPr lang="en-US" altLang="zh-CN" sz="2000" dirty="0" smtClean="0">
              <a:effectLst/>
              <a:latin typeface="宋体" panose="02010600030101010101" pitchFamily="2" charset="-122"/>
              <a:ea typeface="宋体" panose="02010600030101010101" pitchFamily="2" charset="-122"/>
            </a:endParaRPr>
          </a:p>
          <a:p>
            <a:pPr>
              <a:buClr>
                <a:srgbClr val="00B0F0"/>
              </a:buClr>
              <a:buFont typeface="Wingdings" panose="05000000000000000000" pitchFamily="2" charset="2"/>
              <a:buChar char="l"/>
            </a:pPr>
            <a:r>
              <a:rPr lang="en-US" altLang="zh-CN" sz="2000" dirty="0">
                <a:effectLst/>
                <a:latin typeface="宋体" panose="02010600030101010101" pitchFamily="2" charset="-122"/>
                <a:ea typeface="宋体" panose="02010600030101010101" pitchFamily="2" charset="-122"/>
              </a:rPr>
              <a:t>8</a:t>
            </a:r>
            <a:r>
              <a:rPr lang="zh-CN" altLang="en-US" sz="2000" dirty="0">
                <a:effectLst/>
                <a:latin typeface="宋体" panose="02010600030101010101" pitchFamily="2" charset="-122"/>
                <a:ea typeface="宋体" panose="02010600030101010101" pitchFamily="2" charset="-122"/>
              </a:rPr>
              <a:t>、严禁在运转中变速，需要变速时应停泵进行换档。 </a:t>
            </a:r>
            <a:endParaRPr lang="en-US" altLang="zh-CN" sz="2000" dirty="0">
              <a:effectLst/>
              <a:latin typeface="宋体" panose="02010600030101010101" pitchFamily="2" charset="-122"/>
              <a:ea typeface="宋体" panose="02010600030101010101" pitchFamily="2" charset="-122"/>
            </a:endParaRPr>
          </a:p>
          <a:p>
            <a:pPr>
              <a:buClr>
                <a:srgbClr val="00B0F0"/>
              </a:buClr>
              <a:buFont typeface="Wingdings" panose="05000000000000000000" pitchFamily="2" charset="2"/>
              <a:buChar char="l"/>
            </a:pPr>
            <a:endParaRPr lang="en-US" altLang="zh-CN" sz="2000" dirty="0" smtClean="0">
              <a:effectLst/>
              <a:latin typeface="宋体" panose="02010600030101010101" pitchFamily="2" charset="-122"/>
              <a:ea typeface="宋体" panose="02010600030101010101" pitchFamily="2" charset="-122"/>
            </a:endParaRPr>
          </a:p>
        </p:txBody>
      </p:sp>
      <p:sp>
        <p:nvSpPr>
          <p:cNvPr id="5" name="TextBox 4"/>
          <p:cNvSpPr txBox="1"/>
          <p:nvPr/>
        </p:nvSpPr>
        <p:spPr>
          <a:xfrm>
            <a:off x="0" y="3363902"/>
            <a:ext cx="4371856" cy="2862322"/>
          </a:xfrm>
          <a:prstGeom prst="rect">
            <a:avLst/>
          </a:prstGeom>
          <a:noFill/>
        </p:spPr>
        <p:txBody>
          <a:bodyPr wrap="square" rtlCol="0">
            <a:spAutoFit/>
          </a:bodyPr>
          <a:lstStyle/>
          <a:p>
            <a:pPr>
              <a:buClr>
                <a:srgbClr val="00B0F0"/>
              </a:buClr>
              <a:buFont typeface="Wingdings" panose="05000000000000000000" pitchFamily="2" charset="2"/>
              <a:buChar char="l"/>
            </a:pPr>
            <a:r>
              <a:rPr lang="en-US" altLang="zh-CN" sz="2000" dirty="0" smtClean="0"/>
              <a:t>9</a:t>
            </a:r>
            <a:r>
              <a:rPr lang="zh-CN" altLang="en-US" sz="2000" dirty="0"/>
              <a:t>、运转中，出现异响或水量、压力不正常或有明显的高温时应停</a:t>
            </a:r>
            <a:r>
              <a:rPr lang="zh-CN" altLang="en-US" sz="2000" dirty="0" smtClean="0"/>
              <a:t>泵查</a:t>
            </a:r>
            <a:r>
              <a:rPr lang="zh-CN" altLang="en-US" sz="2000" dirty="0"/>
              <a:t>。 </a:t>
            </a:r>
            <a:endParaRPr lang="en-US" altLang="zh-CN" sz="2000" dirty="0"/>
          </a:p>
          <a:p>
            <a:pPr>
              <a:buClr>
                <a:srgbClr val="00B0F0"/>
              </a:buClr>
              <a:buFont typeface="Wingdings" panose="05000000000000000000" pitchFamily="2" charset="2"/>
              <a:buChar char="l"/>
            </a:pPr>
            <a:r>
              <a:rPr lang="en-US" altLang="zh-CN" sz="2000" dirty="0"/>
              <a:t>10</a:t>
            </a:r>
            <a:r>
              <a:rPr lang="zh-CN" altLang="en-US" sz="2000" dirty="0"/>
              <a:t>、在正常情况下，应在空载时停泵。停泵时间较长时，必须全部打开放水孔，并松开缸盖，提起底阀放水杆，放尽泵体及管道中的全部泥砂。 </a:t>
            </a:r>
            <a:endParaRPr lang="en-US" altLang="zh-CN" sz="2000" dirty="0"/>
          </a:p>
          <a:p>
            <a:pPr>
              <a:buClr>
                <a:srgbClr val="00B0F0"/>
              </a:buClr>
              <a:buFont typeface="Wingdings" panose="05000000000000000000" pitchFamily="2" charset="2"/>
              <a:buChar char="l"/>
            </a:pPr>
            <a:r>
              <a:rPr lang="en-US" altLang="zh-CN" sz="2000" dirty="0"/>
              <a:t>11</a:t>
            </a:r>
            <a:r>
              <a:rPr lang="zh-CN" altLang="en-US" sz="2000" dirty="0"/>
              <a:t>、长期停用时，应彻底清洗各部泥砂、油垢 ，将曲轴箱内润滑油放尽，并采取防锈、防腐措施。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6"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TextBox 3"/>
          <p:cNvSpPr txBox="1"/>
          <p:nvPr/>
        </p:nvSpPr>
        <p:spPr>
          <a:xfrm>
            <a:off x="611560" y="2852936"/>
            <a:ext cx="7848872" cy="830997"/>
          </a:xfrm>
          <a:prstGeom prst="rect">
            <a:avLst/>
          </a:prstGeom>
          <a:noFill/>
        </p:spPr>
        <p:txBody>
          <a:bodyPr wrap="square" rtlCol="0">
            <a:spAutoFit/>
          </a:bodyPr>
          <a:lstStyle/>
          <a:p>
            <a:r>
              <a:rPr lang="zh-CN" altLang="en-US" sz="4800" dirty="0"/>
              <a:t>七、施工电梯安全操作规程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施工电梯安全操作规程</a:t>
            </a:r>
          </a:p>
        </p:txBody>
      </p:sp>
      <p:sp>
        <p:nvSpPr>
          <p:cNvPr id="3" name="内容占位符 2"/>
          <p:cNvSpPr>
            <a:spLocks noGrp="1"/>
          </p:cNvSpPr>
          <p:nvPr>
            <p:ph idx="1"/>
          </p:nvPr>
        </p:nvSpPr>
        <p:spPr>
          <a:xfrm>
            <a:off x="-11860" y="1268760"/>
            <a:ext cx="8229600" cy="5264422"/>
          </a:xfrm>
        </p:spPr>
        <p:txBody>
          <a:bodyPr/>
          <a:lstStyle/>
          <a:p>
            <a:pPr>
              <a:buFont typeface="Wingdings" panose="05000000000000000000" pitchFamily="2" charset="2"/>
              <a:buChar char="u"/>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、电梯驾驶员应经过专业技术培训并取得电梯操作证。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、驾驶员应做到“四懂三会”</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懂原理、懂构造、懂性能、懂用途，会操作、会维修、会排除故障和“十字”作业法</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清洁、润滑、紧固、调整、防腐。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、驾驶员作业前应检查</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各限位器动作灵敏可靠</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开关门灵活</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操作手柄正常</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电气元件动作正常，仪表读数正确</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标准节螺栓紧固牢靠</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钢丝绳固定端紧固可靠</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梯笼托轮转动灵活；对重滑道无障碍。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u"/>
            </a:pPr>
            <a:endParaRPr lang="zh-CN" altLang="en-US" dirty="0">
              <a:effectLst/>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4012843"/>
            <a:ext cx="28575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2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施工电梯安全操作规程</a:t>
            </a:r>
          </a:p>
        </p:txBody>
      </p:sp>
      <p:sp>
        <p:nvSpPr>
          <p:cNvPr id="3" name="内容占位符 2"/>
          <p:cNvSpPr>
            <a:spLocks noGrp="1"/>
          </p:cNvSpPr>
          <p:nvPr>
            <p:ph idx="1"/>
          </p:nvPr>
        </p:nvSpPr>
        <p:spPr/>
        <p:txBody>
          <a:bodyPr>
            <a:normAutofit/>
          </a:bodyPr>
          <a:lstStyle/>
          <a:p>
            <a:pPr>
              <a:buFont typeface="Wingdings" panose="05000000000000000000" pitchFamily="2" charset="2"/>
              <a:buChar char="u"/>
            </a:pPr>
            <a:r>
              <a:rPr lang="en-US" altLang="zh-CN" dirty="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、作业前，应空载运行，确定电机减速器工作正常后才能正常投入运行。 </a:t>
            </a:r>
          </a:p>
          <a:p>
            <a:pP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5</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严禁超载运行，运行人数必须在五人以上才启动</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u"/>
            </a:pPr>
            <a:r>
              <a:rPr lang="en-US" altLang="zh-CN" dirty="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、启动前，应鸣号示警，确定单、双开门关好后才可运行。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、禁止以限位开关作停车装置。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、每停靠一个层站前，须鸣音示警，停稳后才能开启单双开门，禁止运行中开、关门。   </a:t>
            </a:r>
            <a:r>
              <a:rPr lang="en-US" altLang="zh-CN" dirty="0">
                <a:effectLst/>
                <a:latin typeface="宋体" panose="02010600030101010101" pitchFamily="2" charset="-122"/>
                <a:ea typeface="宋体" panose="02010600030101010101" pitchFamily="2" charset="-122"/>
              </a:rPr>
              <a:t>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、电梯梯笼运行至底部前，须鸣号示警。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10</a:t>
            </a:r>
            <a:r>
              <a:rPr lang="zh-CN" altLang="en-US" dirty="0">
                <a:effectLst/>
                <a:latin typeface="宋体" panose="02010600030101010101" pitchFamily="2" charset="-122"/>
                <a:ea typeface="宋体" panose="02010600030101010101" pitchFamily="2" charset="-122"/>
              </a:rPr>
              <a:t>、每班工作完毕，应将梯笼驶回基站，并切断总电源，关闭笼厢门。 </a:t>
            </a:r>
            <a:endParaRPr lang="en-US" altLang="zh-CN" dirty="0" smtClean="0">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TextBox 3"/>
          <p:cNvSpPr txBox="1"/>
          <p:nvPr/>
        </p:nvSpPr>
        <p:spPr>
          <a:xfrm>
            <a:off x="395536" y="2708831"/>
            <a:ext cx="8352928" cy="769441"/>
          </a:xfrm>
          <a:prstGeom prst="rect">
            <a:avLst/>
          </a:prstGeom>
          <a:noFill/>
        </p:spPr>
        <p:txBody>
          <a:bodyPr wrap="square" rtlCol="0">
            <a:spAutoFit/>
          </a:bodyPr>
          <a:lstStyle/>
          <a:p>
            <a:r>
              <a:rPr lang="zh-CN" altLang="en-US" sz="4400" dirty="0"/>
              <a:t>八、混凝土搅拌机安全操作规程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混凝土搅拌机安全操作规程</a:t>
            </a:r>
          </a:p>
        </p:txBody>
      </p:sp>
      <p:sp>
        <p:nvSpPr>
          <p:cNvPr id="3" name="内容占位符 2"/>
          <p:cNvSpPr>
            <a:spLocks noGrp="1"/>
          </p:cNvSpPr>
          <p:nvPr>
            <p:ph idx="1"/>
          </p:nvPr>
        </p:nvSpPr>
        <p:spPr>
          <a:xfrm>
            <a:off x="0" y="1268760"/>
            <a:ext cx="9036496" cy="5589240"/>
          </a:xfrm>
        </p:spPr>
        <p:txBody>
          <a:bodyPr>
            <a:normAutofit/>
          </a:bodyPr>
          <a:lstStyle/>
          <a:p>
            <a:pPr>
              <a:buFont typeface="Wingdings" panose="05000000000000000000" pitchFamily="2" charset="2"/>
              <a:buChar char="Ø"/>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、固定式搅拌机的操纵台应使操作人员能看到各部工作情况，仪表、指示信号准确可靠，电动搅拌机的操纵台应垫上橡胶板或干燥木板。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、移动式搅拌机长期停放或使用时间超过三个月以上时，应将轮胎卸下妥善保管</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zh-CN" altLang="en-US" dirty="0" smtClean="0">
                <a:effectLst/>
                <a:latin typeface="宋体" panose="02010600030101010101" pitchFamily="2" charset="-122"/>
                <a:ea typeface="宋体" panose="02010600030101010101" pitchFamily="2" charset="-122"/>
              </a:rPr>
              <a:t>轮轴</a:t>
            </a:r>
            <a:r>
              <a:rPr lang="zh-CN" altLang="en-US" dirty="0">
                <a:effectLst/>
                <a:latin typeface="宋体" panose="02010600030101010101" pitchFamily="2" charset="-122"/>
                <a:ea typeface="宋体" panose="02010600030101010101" pitchFamily="2" charset="-122"/>
              </a:rPr>
              <a:t>端部应做好清洁和</a:t>
            </a:r>
            <a:r>
              <a:rPr lang="zh-CN" altLang="en-US" dirty="0" smtClean="0">
                <a:effectLst/>
                <a:latin typeface="宋体" panose="02010600030101010101" pitchFamily="2" charset="-122"/>
                <a:ea typeface="宋体" panose="02010600030101010101" pitchFamily="2" charset="-122"/>
              </a:rPr>
              <a:t>防</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zh-CN" altLang="en-US" dirty="0" smtClean="0">
                <a:effectLst/>
                <a:latin typeface="宋体" panose="02010600030101010101" pitchFamily="2" charset="-122"/>
                <a:ea typeface="宋体" panose="02010600030101010101" pitchFamily="2" charset="-122"/>
              </a:rPr>
              <a:t>锈</a:t>
            </a:r>
            <a:r>
              <a:rPr lang="zh-CN" altLang="en-US" dirty="0">
                <a:effectLst/>
                <a:latin typeface="宋体" panose="02010600030101010101" pitchFamily="2" charset="-122"/>
                <a:ea typeface="宋体" panose="02010600030101010101" pitchFamily="2" charset="-122"/>
              </a:rPr>
              <a:t>工作。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、传动机构、工作</a:t>
            </a:r>
            <a:r>
              <a:rPr lang="zh-CN" altLang="en-US" dirty="0" smtClean="0">
                <a:effectLst/>
                <a:latin typeface="宋体" panose="02010600030101010101" pitchFamily="2" charset="-122"/>
                <a:ea typeface="宋体" panose="02010600030101010101" pitchFamily="2" charset="-122"/>
              </a:rPr>
              <a:t>装置、</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zh-CN" altLang="en-US" dirty="0" smtClean="0">
                <a:effectLst/>
                <a:latin typeface="宋体" panose="02010600030101010101" pitchFamily="2" charset="-122"/>
                <a:ea typeface="宋体" panose="02010600030101010101" pitchFamily="2" charset="-122"/>
              </a:rPr>
              <a:t>制动器</a:t>
            </a:r>
            <a:r>
              <a:rPr lang="zh-CN" altLang="en-US" dirty="0">
                <a:effectLst/>
                <a:latin typeface="宋体" panose="02010600030101010101" pitchFamily="2" charset="-122"/>
                <a:ea typeface="宋体" panose="02010600030101010101" pitchFamily="2" charset="-122"/>
              </a:rPr>
              <a:t>等均应为紧固可靠</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zh-CN" altLang="en-US" dirty="0" smtClean="0">
                <a:effectLst/>
                <a:latin typeface="宋体" panose="02010600030101010101" pitchFamily="2" charset="-122"/>
                <a:ea typeface="宋体" panose="02010600030101010101" pitchFamily="2" charset="-122"/>
              </a:rPr>
              <a:t>保证</a:t>
            </a:r>
            <a:r>
              <a:rPr lang="zh-CN" altLang="en-US" dirty="0">
                <a:effectLst/>
                <a:latin typeface="宋体" panose="02010600030101010101" pitchFamily="2" charset="-122"/>
                <a:ea typeface="宋体" panose="02010600030101010101" pitchFamily="2" charset="-122"/>
              </a:rPr>
              <a:t>正常工作。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、骨料规格应与搅拌机</a:t>
            </a:r>
            <a:r>
              <a:rPr lang="zh-CN" altLang="en-US" dirty="0" smtClean="0">
                <a:effectLst/>
                <a:latin typeface="宋体" panose="02010600030101010101" pitchFamily="2" charset="-122"/>
                <a:ea typeface="宋体" panose="02010600030101010101" pitchFamily="2" charset="-122"/>
              </a:rPr>
              <a:t>的</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zh-CN" altLang="en-US" dirty="0" smtClean="0">
                <a:effectLst/>
                <a:latin typeface="宋体" panose="02010600030101010101" pitchFamily="2" charset="-122"/>
                <a:ea typeface="宋体" panose="02010600030101010101" pitchFamily="2" charset="-122"/>
              </a:rPr>
              <a:t>性能</a:t>
            </a:r>
            <a:r>
              <a:rPr lang="zh-CN" altLang="en-US" dirty="0">
                <a:effectLst/>
                <a:latin typeface="宋体" panose="02010600030101010101" pitchFamily="2" charset="-122"/>
                <a:ea typeface="宋体" panose="02010600030101010101" pitchFamily="2" charset="-122"/>
              </a:rPr>
              <a:t>相符，超出许可</a:t>
            </a:r>
            <a:r>
              <a:rPr lang="zh-CN" altLang="en-US" dirty="0" smtClean="0">
                <a:effectLst/>
                <a:latin typeface="宋体" panose="02010600030101010101" pitchFamily="2" charset="-122"/>
                <a:ea typeface="宋体" panose="02010600030101010101" pitchFamily="2" charset="-122"/>
              </a:rPr>
              <a:t>范围</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zh-CN" altLang="en-US" dirty="0" smtClean="0">
                <a:effectLst/>
                <a:latin typeface="宋体" panose="02010600030101010101" pitchFamily="2" charset="-122"/>
                <a:ea typeface="宋体" panose="02010600030101010101" pitchFamily="2" charset="-122"/>
              </a:rPr>
              <a:t>的</a:t>
            </a:r>
            <a:r>
              <a:rPr lang="zh-CN" altLang="en-US" dirty="0">
                <a:effectLst/>
                <a:latin typeface="宋体" panose="02010600030101010101" pitchFamily="2" charset="-122"/>
                <a:ea typeface="宋体" panose="02010600030101010101" pitchFamily="2" charset="-122"/>
              </a:rPr>
              <a:t>不得使用。</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2832633"/>
            <a:ext cx="5076056" cy="4025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混凝土搅拌机安全操作规程</a:t>
            </a:r>
          </a:p>
        </p:txBody>
      </p:sp>
      <p:sp>
        <p:nvSpPr>
          <p:cNvPr id="3" name="内容占位符 2"/>
          <p:cNvSpPr>
            <a:spLocks noGrp="1"/>
          </p:cNvSpPr>
          <p:nvPr>
            <p:ph idx="1"/>
          </p:nvPr>
        </p:nvSpPr>
        <p:spPr>
          <a:xfrm>
            <a:off x="0" y="1340768"/>
            <a:ext cx="9144000" cy="5517232"/>
          </a:xfrm>
        </p:spPr>
        <p:txBody>
          <a:bodyPr>
            <a:normAutofit fontScale="92500" lnSpcReduction="10000"/>
          </a:bodyPr>
          <a:lstStyle/>
          <a:p>
            <a:pPr>
              <a:buFont typeface="Wingdings" panose="05000000000000000000" pitchFamily="2" charset="2"/>
              <a:buChar char="Ø"/>
            </a:pPr>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、空车运转：检查搅拌筒或搅拌叶的转动方向、各工作装置的操作、制动，确认正常后，方可作业。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、进料时，严禁将头或手伸入料斗与机架之间察看或探摸进料情况，运转中不得用手或工具等物伸入搅拌筒内扒料出料。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、料斗升起时，严禁在其下方工作或穿行。料坑底部要设料斗的枕垫，清理料坑时必须将料斗用链条扣牢。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、向搅拌筒内加料应在运转中进行；添加新料必须先将搅拌机内原有的混凝土全部卸出后才能进行。不得中途停机或在满载荷时启动搅拌机，反转出料者除外。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、作业中，如发生故障不能继续运转时，应立即切断电源，将搅拌筒内的混凝土清除干净，然后进行检修。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10</a:t>
            </a:r>
            <a:r>
              <a:rPr lang="zh-CN" altLang="en-US" dirty="0">
                <a:effectLst/>
                <a:latin typeface="宋体" panose="02010600030101010101" pitchFamily="2" charset="-122"/>
                <a:ea typeface="宋体" panose="02010600030101010101" pitchFamily="2" charset="-122"/>
              </a:rPr>
              <a:t>、作业后，应对搅拌机进行全面清洗，操作人员如需进入筒内清洗时，必须切断电源，设专人在外监护，或卸下熔断器并锁好电闸箱，然后方可进入。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11</a:t>
            </a:r>
            <a:r>
              <a:rPr lang="zh-CN" altLang="en-US" dirty="0">
                <a:effectLst/>
                <a:latin typeface="宋体" panose="02010600030101010101" pitchFamily="2" charset="-122"/>
                <a:ea typeface="宋体" panose="02010600030101010101" pitchFamily="2" charset="-122"/>
              </a:rPr>
              <a:t>、作业后，应将料斗降落到料斗坑，如须升起则应用链条扣牢。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83568" y="2852936"/>
            <a:ext cx="7715200" cy="1592014"/>
          </a:xfrm>
        </p:spPr>
        <p:txBody>
          <a:bodyPr>
            <a:noAutofit/>
          </a:bodyPr>
          <a:lstStyle/>
          <a:p>
            <a:pPr marL="0" indent="0">
              <a:buNone/>
            </a:pPr>
            <a:r>
              <a:rPr lang="zh-CN" altLang="en-US" sz="4400" dirty="0">
                <a:effectLst/>
                <a:latin typeface="宋体" panose="02010600030101010101" pitchFamily="2" charset="-122"/>
                <a:ea typeface="宋体" panose="02010600030101010101" pitchFamily="2" charset="-122"/>
              </a:rPr>
              <a:t>一、塔式起重机安全操作规程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971600" y="2636912"/>
            <a:ext cx="7776864" cy="1447998"/>
          </a:xfrm>
        </p:spPr>
        <p:txBody>
          <a:bodyPr>
            <a:normAutofit/>
          </a:bodyPr>
          <a:lstStyle/>
          <a:p>
            <a:pPr marL="0" indent="0">
              <a:buNone/>
            </a:pPr>
            <a:r>
              <a:rPr lang="zh-CN" altLang="en-US" sz="4800" dirty="0" smtClean="0">
                <a:effectLst/>
                <a:latin typeface="宋体" panose="02010600030101010101" pitchFamily="2" charset="-122"/>
                <a:ea typeface="宋体" panose="02010600030101010101" pitchFamily="2" charset="-122"/>
              </a:rPr>
              <a:t>九、对</a:t>
            </a:r>
            <a:r>
              <a:rPr lang="zh-CN" altLang="en-US" sz="4800" dirty="0">
                <a:effectLst/>
                <a:latin typeface="宋体" panose="02010600030101010101" pitchFamily="2" charset="-122"/>
                <a:ea typeface="宋体" panose="02010600030101010101" pitchFamily="2" charset="-122"/>
              </a:rPr>
              <a:t>焊机安全操作规程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对焊机安全操作规程</a:t>
            </a:r>
          </a:p>
        </p:txBody>
      </p:sp>
      <p:sp>
        <p:nvSpPr>
          <p:cNvPr id="3" name="内容占位符 2"/>
          <p:cNvSpPr>
            <a:spLocks noGrp="1"/>
          </p:cNvSpPr>
          <p:nvPr>
            <p:ph idx="1"/>
          </p:nvPr>
        </p:nvSpPr>
        <p:spPr>
          <a:xfrm>
            <a:off x="0" y="1340768"/>
            <a:ext cx="8686800" cy="4785395"/>
          </a:xfrm>
        </p:spPr>
        <p:txBody>
          <a:bodyPr/>
          <a:lstStyle/>
          <a:p>
            <a:pPr>
              <a:buFont typeface="Wingdings" panose="05000000000000000000" pitchFamily="2" charset="2"/>
              <a:buChar char="ü"/>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、对焊机应安置室内，并有可靠的接地</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接零</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。如多台对焊机并列安装时，间距不得少于</a:t>
            </a:r>
            <a:r>
              <a:rPr lang="en-US" altLang="zh-CN" dirty="0">
                <a:effectLst/>
                <a:latin typeface="宋体" panose="02010600030101010101" pitchFamily="2" charset="-122"/>
                <a:ea typeface="宋体" panose="02010600030101010101" pitchFamily="2" charset="-122"/>
              </a:rPr>
              <a:t>3m</a:t>
            </a:r>
            <a:r>
              <a:rPr lang="zh-CN" altLang="en-US" dirty="0">
                <a:effectLst/>
                <a:latin typeface="宋体" panose="02010600030101010101" pitchFamily="2" charset="-122"/>
                <a:ea typeface="宋体" panose="02010600030101010101" pitchFamily="2" charset="-122"/>
              </a:rPr>
              <a:t>，并应分别接在不同相位的电网上，分别有各自的刀型开关。导线的截面应不</a:t>
            </a:r>
            <a:r>
              <a:rPr lang="zh-CN" altLang="en-US" dirty="0" smtClean="0">
                <a:effectLst/>
                <a:latin typeface="宋体" panose="02010600030101010101" pitchFamily="2" charset="-122"/>
                <a:ea typeface="宋体" panose="02010600030101010101" pitchFamily="2" charset="-122"/>
              </a:rPr>
              <a:t>小于下</a:t>
            </a:r>
            <a:r>
              <a:rPr lang="zh-CN" altLang="en-US" dirty="0">
                <a:effectLst/>
                <a:latin typeface="宋体" panose="02010600030101010101" pitchFamily="2" charset="-122"/>
                <a:ea typeface="宋体" panose="02010600030101010101" pitchFamily="2" charset="-122"/>
              </a:rPr>
              <a:t>表的</a:t>
            </a:r>
            <a:r>
              <a:rPr lang="zh-CN" altLang="en-US" dirty="0" smtClean="0">
                <a:effectLst/>
                <a:latin typeface="宋体" panose="02010600030101010101" pitchFamily="2" charset="-122"/>
                <a:ea typeface="宋体" panose="02010600030101010101" pitchFamily="2" charset="-122"/>
              </a:rPr>
              <a:t>规定：</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ü"/>
            </a:pPr>
            <a:endParaRPr lang="zh-CN" altLang="en-US" dirty="0">
              <a:effectLst/>
              <a:latin typeface="宋体" panose="02010600030101010101" pitchFamily="2" charset="-122"/>
              <a:ea typeface="宋体" panose="02010600030101010101" pitchFamily="2"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96952"/>
            <a:ext cx="714785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56" y="4365104"/>
            <a:ext cx="724682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down)">
                                      <p:cBhvr>
                                        <p:cTn id="11" dur="500"/>
                                        <p:tgtEl>
                                          <p:spTgt spid="2050"/>
                                        </p:tgtEl>
                                      </p:cBhvr>
                                    </p:animEffect>
                                  </p:childTnLst>
                                </p:cTn>
                              </p:par>
                              <p:par>
                                <p:cTn id="12" presetID="16" presetClass="entr" presetSubtype="21"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arn(inVertical)">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对焊机安全操作规程</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87" t="3202" r="2419" b="-3202"/>
          <a:stretch>
            <a:fillRect/>
          </a:stretch>
        </p:blipFill>
        <p:spPr bwMode="auto">
          <a:xfrm>
            <a:off x="3923928" y="1872629"/>
            <a:ext cx="5273457"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idx="1"/>
          </p:nvPr>
        </p:nvSpPr>
        <p:spPr>
          <a:xfrm>
            <a:off x="0" y="1268760"/>
            <a:ext cx="4067944" cy="5589239"/>
          </a:xfrm>
        </p:spPr>
        <p:txBody>
          <a:bodyPr>
            <a:normAutofit/>
          </a:bodyPr>
          <a:lstStyle/>
          <a:p>
            <a:pPr>
              <a:buFont typeface="Wingdings" panose="05000000000000000000" pitchFamily="2" charset="2"/>
              <a:buChar char="ü"/>
            </a:pPr>
            <a:r>
              <a:rPr lang="en-US" altLang="zh-CN" dirty="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、作业前，检查对焊机的压力机构应灵活，夹具应牢固，气、液压系统无泄漏，确认正常后，方可施焊。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ü"/>
            </a:pPr>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、焊接前，应根据所焊钢筋截面，调整二次电压，不得焊接超过对焊机规定直径的钢筋。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ü"/>
            </a:pPr>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、断路器的接触点、电极应定期磨光，二次电路全部连接螺栓定期紧固。冷却水温度不得超过</a:t>
            </a:r>
            <a:r>
              <a:rPr lang="en-US" altLang="zh-CN" dirty="0">
                <a:effectLst/>
                <a:latin typeface="宋体" panose="02010600030101010101" pitchFamily="2" charset="-122"/>
                <a:ea typeface="宋体" panose="02010600030101010101" pitchFamily="2" charset="-122"/>
              </a:rPr>
              <a:t>40℃</a:t>
            </a:r>
            <a:r>
              <a:rPr lang="zh-CN" altLang="en-US" dirty="0">
                <a:effectLst/>
                <a:latin typeface="宋体" panose="02010600030101010101" pitchFamily="2" charset="-122"/>
                <a:ea typeface="宋体" panose="02010600030101010101" pitchFamily="2" charset="-122"/>
              </a:rPr>
              <a:t>；排水量应根据温度调节。 </a:t>
            </a:r>
            <a:endParaRPr lang="en-US" altLang="zh-CN" dirty="0" smtClean="0">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wheel(1)">
                                      <p:cBhvr>
                                        <p:cTn id="18"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对焊机安全操作规程</a:t>
            </a:r>
          </a:p>
        </p:txBody>
      </p:sp>
      <p:sp>
        <p:nvSpPr>
          <p:cNvPr id="3" name="内容占位符 2"/>
          <p:cNvSpPr>
            <a:spLocks noGrp="1"/>
          </p:cNvSpPr>
          <p:nvPr>
            <p:ph idx="1"/>
          </p:nvPr>
        </p:nvSpPr>
        <p:spPr/>
        <p:txBody>
          <a:bodyPr/>
          <a:lstStyle/>
          <a:p>
            <a:pPr>
              <a:buFont typeface="Wingdings" panose="05000000000000000000" pitchFamily="2" charset="2"/>
              <a:buChar char="ü"/>
            </a:pPr>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、焊接较长钢筋时，应设托架。配合搬运钢筋的操作人员，在焊接时要注意防止火花烫伤。 </a:t>
            </a:r>
          </a:p>
          <a:p>
            <a:pPr>
              <a:buFont typeface="Wingdings" panose="05000000000000000000" pitchFamily="2" charset="2"/>
              <a:buChar char="ü"/>
            </a:pPr>
            <a:r>
              <a:rPr lang="en-US" altLang="zh-CN" dirty="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、闪光区应设挡板，焊接时无关人员不得入内。 </a:t>
            </a:r>
          </a:p>
          <a:p>
            <a:pPr>
              <a:buFont typeface="Wingdings" panose="05000000000000000000" pitchFamily="2" charset="2"/>
              <a:buChar char="ü"/>
            </a:pPr>
            <a:r>
              <a:rPr lang="en-US" altLang="zh-CN" dirty="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、冬季施工时，室内温度应不低于</a:t>
            </a:r>
            <a:r>
              <a:rPr lang="en-US" altLang="zh-CN" dirty="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。作业后，放尽机内冷却水。</a:t>
            </a:r>
          </a:p>
          <a:p>
            <a:pPr>
              <a:buFont typeface="Wingdings" panose="05000000000000000000" pitchFamily="2" charset="2"/>
              <a:buChar char="ü"/>
            </a:pPr>
            <a:endParaRPr lang="zh-CN" altLang="en-US" dirty="0">
              <a:effectLst/>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5" y="3333750"/>
            <a:ext cx="4733925" cy="352425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93522"/>
            <a:ext cx="4139952" cy="3264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27584" y="2420888"/>
            <a:ext cx="7571184" cy="1375990"/>
          </a:xfrm>
        </p:spPr>
        <p:txBody>
          <a:bodyPr>
            <a:normAutofit/>
          </a:bodyPr>
          <a:lstStyle/>
          <a:p>
            <a:pPr marL="0" indent="0">
              <a:buNone/>
            </a:pPr>
            <a:r>
              <a:rPr lang="zh-CN" altLang="en-US" sz="4800" dirty="0" smtClean="0">
                <a:effectLst/>
                <a:latin typeface="宋体" panose="02010600030101010101" pitchFamily="2" charset="-122"/>
                <a:ea typeface="宋体" panose="02010600030101010101" pitchFamily="2" charset="-122"/>
              </a:rPr>
              <a:t>十、电焊机</a:t>
            </a:r>
            <a:r>
              <a:rPr lang="zh-CN" altLang="en-US" sz="4800" dirty="0">
                <a:effectLst/>
                <a:latin typeface="宋体" panose="02010600030101010101" pitchFamily="2" charset="-122"/>
                <a:ea typeface="宋体" panose="02010600030101010101" pitchFamily="2" charset="-122"/>
              </a:rPr>
              <a:t>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电焊机安全操作规程</a:t>
            </a:r>
          </a:p>
        </p:txBody>
      </p:sp>
      <p:sp>
        <p:nvSpPr>
          <p:cNvPr id="3" name="内容占位符 2"/>
          <p:cNvSpPr>
            <a:spLocks noGrp="1"/>
          </p:cNvSpPr>
          <p:nvPr>
            <p:ph idx="1"/>
          </p:nvPr>
        </p:nvSpPr>
        <p:spPr>
          <a:xfrm>
            <a:off x="0" y="1268760"/>
            <a:ext cx="9144000" cy="4857403"/>
          </a:xfrm>
        </p:spPr>
        <p:txBody>
          <a:bodyPr/>
          <a:lstStyle/>
          <a:p>
            <a:pPr marL="0" indent="0">
              <a:buNone/>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、电焊机应放置在清洁干燥和通风的地方，使用交流电焊机时，不得安放在烘炉、熔铁炉和高温场所；露天工作，应有防止雨雪的措施。 </a:t>
            </a:r>
            <a:endParaRPr lang="en-US" altLang="zh-CN" dirty="0" smtClean="0">
              <a:effectLst/>
              <a:latin typeface="宋体" panose="02010600030101010101" pitchFamily="2" charset="-122"/>
              <a:ea typeface="宋体" panose="02010600030101010101" pitchFamily="2" charset="-122"/>
            </a:endParaRPr>
          </a:p>
          <a:p>
            <a:pPr marL="0" indent="0">
              <a:buNone/>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、工作前，应对机械各部螺丝，联接点和软线接地电焊用具及绝缘等情况进行检查，确认良好可靠后</a:t>
            </a:r>
            <a:r>
              <a:rPr lang="zh-CN" altLang="en-US" dirty="0" smtClean="0">
                <a:effectLst/>
                <a:latin typeface="宋体" panose="02010600030101010101" pitchFamily="2" charset="-122"/>
                <a:ea typeface="宋体" panose="02010600030101010101" pitchFamily="2" charset="-122"/>
              </a:rPr>
              <a:t>，</a:t>
            </a:r>
            <a:endParaRPr lang="zh-CN" altLang="en-US" dirty="0">
              <a:effectLst/>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2986870"/>
            <a:ext cx="3635896" cy="3871130"/>
          </a:xfrm>
          <a:prstGeom prst="rect">
            <a:avLst/>
          </a:prstGeom>
        </p:spPr>
      </p:pic>
      <p:sp>
        <p:nvSpPr>
          <p:cNvPr id="5" name="TextBox 4"/>
          <p:cNvSpPr txBox="1"/>
          <p:nvPr/>
        </p:nvSpPr>
        <p:spPr>
          <a:xfrm>
            <a:off x="0" y="3212976"/>
            <a:ext cx="5724128" cy="3416320"/>
          </a:xfrm>
          <a:prstGeom prst="rect">
            <a:avLst/>
          </a:prstGeom>
          <a:noFill/>
        </p:spPr>
        <p:txBody>
          <a:bodyPr wrap="square" rtlCol="0">
            <a:spAutoFit/>
          </a:bodyPr>
          <a:lstStyle/>
          <a:p>
            <a:pPr marL="0" indent="0">
              <a:buNone/>
            </a:pPr>
            <a:r>
              <a:rPr lang="zh-CN" altLang="en-US" sz="2400" dirty="0"/>
              <a:t>方可开始工作。绝对禁止用机械或建筑物代替接地线。 </a:t>
            </a:r>
            <a:endParaRPr lang="en-US" altLang="zh-CN" sz="2400" dirty="0"/>
          </a:p>
          <a:p>
            <a:pPr marL="0" indent="0">
              <a:buNone/>
            </a:pPr>
            <a:r>
              <a:rPr lang="en-US" altLang="zh-CN" sz="2400" dirty="0"/>
              <a:t>3</a:t>
            </a:r>
            <a:r>
              <a:rPr lang="zh-CN" altLang="en-US" sz="2400" dirty="0"/>
              <a:t>、直流电焊机接线桩头的“</a:t>
            </a:r>
            <a:r>
              <a:rPr lang="en-US" altLang="zh-CN" sz="2400" dirty="0"/>
              <a:t>+”</a:t>
            </a:r>
            <a:r>
              <a:rPr lang="zh-CN" altLang="en-US" sz="2400" dirty="0"/>
              <a:t>、“－”极标号，须事先辨别清楚方可接线。 </a:t>
            </a:r>
            <a:endParaRPr lang="en-US" altLang="zh-CN" sz="2400" dirty="0"/>
          </a:p>
          <a:p>
            <a:pPr marL="0" indent="0">
              <a:buNone/>
            </a:pPr>
            <a:r>
              <a:rPr lang="en-US" altLang="zh-CN" sz="2400" dirty="0"/>
              <a:t>4</a:t>
            </a:r>
            <a:r>
              <a:rPr lang="zh-CN" altLang="en-US" sz="2400" dirty="0"/>
              <a:t>、工作中，应经常检查电机部分或变压器和电流调整器的外壳温度是否超出</a:t>
            </a:r>
            <a:r>
              <a:rPr lang="en-US" altLang="zh-CN" sz="2400" dirty="0"/>
              <a:t>60℃</a:t>
            </a:r>
            <a:r>
              <a:rPr lang="zh-CN" altLang="en-US" sz="2400" dirty="0"/>
              <a:t>，发现过热或麻手情况时，须立即停止工作，切断电源进行检修。检修电焊机、变压器和电路工作应由有经验的电工来担任</a:t>
            </a:r>
            <a:r>
              <a:rPr lang="zh-CN" alt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电焊机安全操作规程</a:t>
            </a:r>
          </a:p>
        </p:txBody>
      </p:sp>
      <p:sp>
        <p:nvSpPr>
          <p:cNvPr id="3" name="内容占位符 2"/>
          <p:cNvSpPr>
            <a:spLocks noGrp="1"/>
          </p:cNvSpPr>
          <p:nvPr>
            <p:ph idx="1"/>
          </p:nvPr>
        </p:nvSpPr>
        <p:spPr>
          <a:xfrm>
            <a:off x="0" y="1268760"/>
            <a:ext cx="9144000" cy="5589240"/>
          </a:xfrm>
        </p:spPr>
        <p:txBody>
          <a:bodyPr>
            <a:normAutofit/>
          </a:bodyPr>
          <a:lstStyle/>
          <a:p>
            <a:pPr marL="0" indent="0">
              <a:buNone/>
            </a:pPr>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、电焊工在工作时，须穿上胶鞋，扎上特别围裙，并带上面罩和手套，工作服钮扣须扣紧，手套应包紧上衣袖子，面罩的玻璃须符合标准，不得用普通玻璃涂漆来代替，外层白玻璃上麻点太多时应予更换。 </a:t>
            </a:r>
            <a:endParaRPr lang="en-US" altLang="zh-CN" dirty="0" smtClean="0">
              <a:effectLst/>
              <a:latin typeface="宋体" panose="02010600030101010101" pitchFamily="2" charset="-122"/>
              <a:ea typeface="宋体" panose="02010600030101010101" pitchFamily="2" charset="-122"/>
            </a:endParaRPr>
          </a:p>
          <a:p>
            <a:pPr marL="0" indent="0">
              <a:buNone/>
            </a:pPr>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、焊接工作如需进行坐焊或卧焊时，应备有绝缘垫子。 </a:t>
            </a:r>
            <a:endParaRPr lang="en-US" altLang="zh-CN" dirty="0" smtClean="0">
              <a:effectLst/>
              <a:latin typeface="宋体" panose="02010600030101010101" pitchFamily="2" charset="-122"/>
              <a:ea typeface="宋体" panose="02010600030101010101" pitchFamily="2" charset="-122"/>
            </a:endParaRPr>
          </a:p>
          <a:p>
            <a:pPr marL="0" indent="0">
              <a:buNone/>
            </a:pPr>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、高空焊接工作只限于身体合适</a:t>
            </a:r>
            <a:r>
              <a:rPr lang="zh-CN" altLang="en-US" dirty="0" smtClean="0">
                <a:effectLst/>
                <a:latin typeface="宋体" panose="02010600030101010101" pitchFamily="2" charset="-122"/>
                <a:ea typeface="宋体" panose="02010600030101010101" pitchFamily="2" charset="-122"/>
              </a:rPr>
              <a:t>的</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并</a:t>
            </a:r>
            <a:r>
              <a:rPr lang="zh-CN" altLang="en-US" dirty="0">
                <a:effectLst/>
                <a:latin typeface="宋体" panose="02010600030101010101" pitchFamily="2" charset="-122"/>
                <a:ea typeface="宋体" panose="02010600030101010101" pitchFamily="2" charset="-122"/>
              </a:rPr>
              <a:t>有高空作业经验的工人担任，</a:t>
            </a:r>
            <a:r>
              <a:rPr lang="zh-CN" altLang="en-US" dirty="0" smtClean="0">
                <a:effectLst/>
                <a:latin typeface="宋体" panose="02010600030101010101" pitchFamily="2" charset="-122"/>
                <a:ea typeface="宋体" panose="02010600030101010101" pitchFamily="2" charset="-122"/>
              </a:rPr>
              <a:t>高</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空</a:t>
            </a:r>
            <a:r>
              <a:rPr lang="zh-CN" altLang="en-US" dirty="0">
                <a:effectLst/>
                <a:latin typeface="宋体" panose="02010600030101010101" pitchFamily="2" charset="-122"/>
                <a:ea typeface="宋体" panose="02010600030101010101" pitchFamily="2" charset="-122"/>
              </a:rPr>
              <a:t>作业应系上安全带，六级以上</a:t>
            </a:r>
            <a:r>
              <a:rPr lang="zh-CN" altLang="en-US" dirty="0" smtClean="0">
                <a:effectLst/>
                <a:latin typeface="宋体" panose="02010600030101010101" pitchFamily="2" charset="-122"/>
                <a:ea typeface="宋体" panose="02010600030101010101" pitchFamily="2" charset="-122"/>
              </a:rPr>
              <a:t>大</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风时</a:t>
            </a:r>
            <a:r>
              <a:rPr lang="zh-CN" altLang="en-US" dirty="0">
                <a:effectLst/>
                <a:latin typeface="宋体" panose="02010600030101010101" pitchFamily="2" charset="-122"/>
                <a:ea typeface="宋体" panose="02010600030101010101" pitchFamily="2" charset="-122"/>
              </a:rPr>
              <a:t>，禁止在室外进行高空作业。 </a:t>
            </a:r>
            <a:endParaRPr lang="en-US" altLang="zh-CN" dirty="0" smtClean="0">
              <a:effectLst/>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3356992"/>
            <a:ext cx="4283968" cy="28396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电焊机安全操作规程</a:t>
            </a:r>
          </a:p>
        </p:txBody>
      </p:sp>
      <p:sp>
        <p:nvSpPr>
          <p:cNvPr id="3" name="内容占位符 2"/>
          <p:cNvSpPr>
            <a:spLocks noGrp="1"/>
          </p:cNvSpPr>
          <p:nvPr>
            <p:ph idx="1"/>
          </p:nvPr>
        </p:nvSpPr>
        <p:spPr>
          <a:xfrm>
            <a:off x="0" y="1268760"/>
            <a:ext cx="4932040" cy="5589240"/>
          </a:xfrm>
        </p:spPr>
        <p:txBody>
          <a:bodyPr>
            <a:normAutofit fontScale="92500" lnSpcReduction="10000"/>
          </a:bodyPr>
          <a:lstStyle/>
          <a:p>
            <a:pPr marL="0" indent="0">
              <a:buNone/>
            </a:pPr>
            <a:r>
              <a:rPr lang="en-US" altLang="zh-CN" dirty="0" smtClean="0">
                <a:effectLst/>
                <a:latin typeface="宋体" panose="02010600030101010101" pitchFamily="2" charset="-122"/>
                <a:ea typeface="宋体" panose="02010600030101010101" pitchFamily="2" charset="-122"/>
              </a:rPr>
              <a:t>8</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焊接场所附近不得放置柴油、汽油或其他任何易燃、易爆物品，电焊</a:t>
            </a:r>
            <a:r>
              <a:rPr lang="zh-CN" altLang="en-US" dirty="0" smtClean="0">
                <a:effectLst/>
                <a:latin typeface="宋体" panose="02010600030101010101" pitchFamily="2" charset="-122"/>
                <a:ea typeface="宋体" panose="02010600030101010101" pitchFamily="2" charset="-122"/>
              </a:rPr>
              <a:t>场所</a:t>
            </a:r>
            <a:r>
              <a:rPr lang="zh-CN" altLang="en-US" dirty="0">
                <a:effectLst/>
                <a:latin typeface="宋体" panose="02010600030101010101" pitchFamily="2" charset="-122"/>
                <a:ea typeface="宋体" panose="02010600030101010101" pitchFamily="2" charset="-122"/>
              </a:rPr>
              <a:t>内应备有灭火设备。 </a:t>
            </a:r>
            <a:endParaRPr lang="en-US" altLang="zh-CN" dirty="0" smtClean="0">
              <a:effectLst/>
              <a:latin typeface="宋体" panose="02010600030101010101" pitchFamily="2" charset="-122"/>
              <a:ea typeface="宋体" panose="02010600030101010101" pitchFamily="2" charset="-122"/>
            </a:endParaRPr>
          </a:p>
          <a:p>
            <a:pPr marL="0" indent="0">
              <a:buNone/>
            </a:pPr>
            <a:r>
              <a:rPr lang="en-US" altLang="zh-CN" dirty="0" smtClean="0">
                <a:effectLst/>
                <a:latin typeface="宋体" panose="02010600030101010101" pitchFamily="2" charset="-122"/>
                <a:ea typeface="宋体" panose="02010600030101010101" pitchFamily="2" charset="-122"/>
              </a:rPr>
              <a:t>10</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在通风不好的工作场所进行焊接工作时，应有良好的通风设备。如焊接会发生毒气的有色金属或合金时，必须戴装有化学药品的防毒面具或呼吸滤清器，在予热机件上进行焊接时，必须采取防止辐射的措施。 </a:t>
            </a:r>
            <a:endParaRPr lang="en-US" altLang="zh-CN" dirty="0" smtClean="0">
              <a:effectLst/>
              <a:latin typeface="宋体" panose="02010600030101010101" pitchFamily="2" charset="-122"/>
              <a:ea typeface="宋体" panose="02010600030101010101" pitchFamily="2" charset="-122"/>
            </a:endParaRPr>
          </a:p>
          <a:p>
            <a:pPr marL="0" indent="0">
              <a:buNone/>
            </a:pPr>
            <a:r>
              <a:rPr lang="en-US" altLang="zh-CN" dirty="0" smtClean="0">
                <a:effectLst/>
                <a:latin typeface="宋体" panose="02010600030101010101" pitchFamily="2" charset="-122"/>
                <a:ea typeface="宋体" panose="02010600030101010101" pitchFamily="2" charset="-122"/>
              </a:rPr>
              <a:t>11</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在架空设备上进行焊接工作时，踏架必须紧固，铺板必须钉紧，剩下的焊条头子不可 乱扔，同时应加装必要的装置，以防溶珠、铁渣烫伤下面的人员或引起火灾。 </a:t>
            </a:r>
            <a:endParaRPr lang="en-US" altLang="zh-CN" dirty="0" smtClean="0">
              <a:effectLst/>
              <a:latin typeface="宋体" panose="02010600030101010101" pitchFamily="2" charset="-122"/>
              <a:ea typeface="宋体" panose="02010600030101010101" pitchFamily="2" charset="-122"/>
            </a:endParaRPr>
          </a:p>
          <a:p>
            <a:pPr marL="0" indent="0">
              <a:buNone/>
            </a:pPr>
            <a:r>
              <a:rPr lang="en-US" altLang="zh-CN" dirty="0" smtClean="0">
                <a:effectLst/>
                <a:latin typeface="宋体" panose="02010600030101010101" pitchFamily="2" charset="-122"/>
                <a:ea typeface="宋体" panose="02010600030101010101" pitchFamily="2" charset="-122"/>
              </a:rPr>
              <a:t>12</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在接近通道和通行的地方工作时，应特别注意电缆，以免被车辆压破电缆而发生危险。</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975" y="1124744"/>
            <a:ext cx="4391025" cy="5857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TextBox 4"/>
          <p:cNvSpPr txBox="1"/>
          <p:nvPr/>
        </p:nvSpPr>
        <p:spPr>
          <a:xfrm>
            <a:off x="467544" y="2852936"/>
            <a:ext cx="8496944" cy="830997"/>
          </a:xfrm>
          <a:prstGeom prst="rect">
            <a:avLst/>
          </a:prstGeom>
          <a:noFill/>
        </p:spPr>
        <p:txBody>
          <a:bodyPr wrap="square" rtlCol="0">
            <a:spAutoFit/>
          </a:bodyPr>
          <a:lstStyle/>
          <a:p>
            <a:r>
              <a:rPr lang="zh-CN" altLang="en-US" sz="4800" dirty="0" smtClean="0"/>
              <a:t>十一、气焊</a:t>
            </a:r>
            <a:r>
              <a:rPr lang="zh-CN" altLang="en-US" sz="4800" dirty="0"/>
              <a:t>设备安全操作规程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气焊设备安全操作规程</a:t>
            </a:r>
          </a:p>
        </p:txBody>
      </p:sp>
      <p:sp>
        <p:nvSpPr>
          <p:cNvPr id="3" name="内容占位符 2"/>
          <p:cNvSpPr>
            <a:spLocks noGrp="1"/>
          </p:cNvSpPr>
          <p:nvPr>
            <p:ph idx="1"/>
          </p:nvPr>
        </p:nvSpPr>
        <p:spPr>
          <a:xfrm>
            <a:off x="0" y="1268760"/>
            <a:ext cx="7020272" cy="4857403"/>
          </a:xfrm>
        </p:spPr>
        <p:txBody>
          <a:bodyPr/>
          <a:lstStyle/>
          <a:p>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、乙炔发生器附近严禁烟火，发生器的压力不许超过</a:t>
            </a:r>
            <a:r>
              <a:rPr lang="en-US" altLang="zh-CN" dirty="0">
                <a:effectLst/>
                <a:latin typeface="宋体" panose="02010600030101010101" pitchFamily="2" charset="-122"/>
                <a:ea typeface="宋体" panose="02010600030101010101" pitchFamily="2" charset="-122"/>
              </a:rPr>
              <a:t>1.5</a:t>
            </a:r>
            <a:r>
              <a:rPr lang="zh-CN" altLang="en-US" dirty="0">
                <a:effectLst/>
                <a:latin typeface="宋体" panose="02010600030101010101" pitchFamily="2" charset="-122"/>
                <a:ea typeface="宋体" panose="02010600030101010101" pitchFamily="2" charset="-122"/>
              </a:rPr>
              <a:t>气压，并须设有水封和压力保险。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、氧气瓶应保持严密，不得漏气，如有漏气应立即搬出室内，远离火源，禁止将氧气瓶放在强烈的阳光下或高温的地方，并不得用油污或油手与氧气瓶接触，以免发生爆炸危险。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、移动氧气瓶应以小车推拉或杠抬，禁止在地面上拖拉或推滚。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、在同一地方工作时，不得将氧气和乙炔发生器放在一起，如必要时，其间距应保持</a:t>
            </a:r>
            <a:r>
              <a:rPr lang="en-US" altLang="zh-CN" dirty="0">
                <a:effectLst/>
                <a:latin typeface="宋体" panose="02010600030101010101" pitchFamily="2" charset="-122"/>
                <a:ea typeface="宋体" panose="02010600030101010101" pitchFamily="2" charset="-122"/>
              </a:rPr>
              <a:t>10</a:t>
            </a:r>
            <a:r>
              <a:rPr lang="zh-CN" altLang="en-US" dirty="0">
                <a:effectLst/>
                <a:latin typeface="宋体" panose="02010600030101010101" pitchFamily="2" charset="-122"/>
                <a:ea typeface="宋体" panose="02010600030101010101" pitchFamily="2" charset="-122"/>
              </a:rPr>
              <a:t>米安全距离。</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7" y="2992528"/>
            <a:ext cx="2267744" cy="386547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5524437"/>
            <a:ext cx="5832649" cy="1236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t>塔式起重机安全操作规程</a:t>
            </a:r>
          </a:p>
        </p:txBody>
      </p:sp>
      <p:sp>
        <p:nvSpPr>
          <p:cNvPr id="3" name="内容占位符 2"/>
          <p:cNvSpPr>
            <a:spLocks noGrp="1"/>
          </p:cNvSpPr>
          <p:nvPr>
            <p:ph idx="1"/>
          </p:nvPr>
        </p:nvSpPr>
        <p:spPr>
          <a:xfrm>
            <a:off x="0" y="1268760"/>
            <a:ext cx="9032615" cy="2088232"/>
          </a:xfrm>
        </p:spPr>
        <p:txBody>
          <a:bodyPr>
            <a:noAutofit/>
          </a:bodyPr>
          <a:lstStyle/>
          <a:p>
            <a:r>
              <a:rPr lang="en-US" altLang="zh-CN" sz="2000" dirty="0">
                <a:effectLst/>
                <a:latin typeface="宋体" panose="02010600030101010101" pitchFamily="2" charset="-122"/>
                <a:ea typeface="宋体" panose="02010600030101010101" pitchFamily="2" charset="-122"/>
              </a:rPr>
              <a:t>1</a:t>
            </a:r>
            <a:r>
              <a:rPr lang="zh-CN" altLang="en-US" sz="2000" dirty="0">
                <a:effectLst/>
                <a:latin typeface="宋体" panose="02010600030101010101" pitchFamily="2" charset="-122"/>
                <a:ea typeface="宋体" panose="02010600030101010101" pitchFamily="2" charset="-122"/>
              </a:rPr>
              <a:t>、塔式起重机驾驶员必须经过专业技术培训并取得特种作业操作证才能进行塔式起重机操作。 </a:t>
            </a:r>
            <a:endParaRPr lang="en-US" altLang="zh-CN" sz="2000" dirty="0" smtClean="0">
              <a:effectLst/>
              <a:latin typeface="宋体" panose="02010600030101010101" pitchFamily="2" charset="-122"/>
              <a:ea typeface="宋体" panose="02010600030101010101" pitchFamily="2" charset="-122"/>
            </a:endParaRPr>
          </a:p>
          <a:p>
            <a:r>
              <a:rPr lang="en-US" altLang="zh-CN" sz="2000" dirty="0" smtClean="0">
                <a:effectLst/>
                <a:latin typeface="宋体" panose="02010600030101010101" pitchFamily="2" charset="-122"/>
                <a:ea typeface="宋体" panose="02010600030101010101" pitchFamily="2" charset="-122"/>
              </a:rPr>
              <a:t>2</a:t>
            </a:r>
            <a:r>
              <a:rPr lang="zh-CN" altLang="en-US" sz="2000" dirty="0">
                <a:effectLst/>
                <a:latin typeface="宋体" panose="02010600030101010101" pitchFamily="2" charset="-122"/>
                <a:ea typeface="宋体" panose="02010600030101010101" pitchFamily="2" charset="-122"/>
              </a:rPr>
              <a:t>、驾驶员作业前必须检查：各主要螺栓应联接紧固，主要焊缝不应有裂纹和开焊；按规定检查电气部分；机械传动减速机的润滑油质和油量；各制动器应动作灵活，制动可靠；吊钩、滑轮应转动灵活；各部钢丝绳应完好，固定端牢固可靠；力矩限制器，高度、变幅限位器完好</a:t>
            </a:r>
            <a:r>
              <a:rPr lang="zh-CN" altLang="en-US" sz="2000" dirty="0" smtClean="0">
                <a:effectLst/>
                <a:latin typeface="宋体" panose="02010600030101010101" pitchFamily="2" charset="-122"/>
                <a:ea typeface="宋体" panose="02010600030101010101" pitchFamily="2" charset="-122"/>
              </a:rPr>
              <a:t>。</a:t>
            </a:r>
            <a:endParaRPr lang="zh-CN" altLang="en-US" sz="2000" dirty="0">
              <a:effectLst/>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3520156"/>
            <a:ext cx="4712135" cy="3302898"/>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679732"/>
            <a:ext cx="2962275" cy="2095500"/>
          </a:xfrm>
          <a:prstGeom prst="rect">
            <a:avLst/>
          </a:prstGeom>
        </p:spPr>
      </p:pic>
      <p:sp>
        <p:nvSpPr>
          <p:cNvPr id="6" name="TextBox 5"/>
          <p:cNvSpPr txBox="1"/>
          <p:nvPr/>
        </p:nvSpPr>
        <p:spPr>
          <a:xfrm>
            <a:off x="0" y="3284984"/>
            <a:ext cx="4427984" cy="3170099"/>
          </a:xfrm>
          <a:prstGeom prst="rect">
            <a:avLst/>
          </a:prstGeom>
          <a:noFill/>
        </p:spPr>
        <p:txBody>
          <a:bodyPr wrap="square" rtlCol="0">
            <a:spAutoFit/>
          </a:bodyPr>
          <a:lstStyle/>
          <a:p>
            <a:pPr marL="342900" indent="-342900">
              <a:buClr>
                <a:schemeClr val="bg2"/>
              </a:buClr>
              <a:buFont typeface="Wingdings" panose="05000000000000000000" pitchFamily="2" charset="2"/>
              <a:buChar char="n"/>
            </a:pPr>
            <a:r>
              <a:rPr lang="en-US" altLang="zh-CN" sz="2000" dirty="0" smtClean="0"/>
              <a:t>3</a:t>
            </a:r>
            <a:r>
              <a:rPr lang="zh-CN" altLang="en-US" sz="2000" dirty="0"/>
              <a:t>、开始作业时，应首先发出指挥信号，提醒作业人员注意。 </a:t>
            </a:r>
            <a:endParaRPr lang="en-US" altLang="zh-CN" sz="2000" dirty="0" smtClean="0"/>
          </a:p>
          <a:p>
            <a:pPr marL="342900" indent="-342900">
              <a:buClr>
                <a:schemeClr val="bg2"/>
              </a:buClr>
              <a:buFont typeface="Wingdings" panose="05000000000000000000" pitchFamily="2" charset="2"/>
              <a:buChar char="n"/>
            </a:pPr>
            <a:r>
              <a:rPr lang="en-US" altLang="zh-CN" sz="2000" dirty="0" smtClean="0"/>
              <a:t>4</a:t>
            </a:r>
            <a:r>
              <a:rPr lang="zh-CN" altLang="en-US" sz="2000" dirty="0"/>
              <a:t>、禁止歪提斜吊重物、吊拔埋在地下或粘在地上、设备上的重物以及重量不明的重物。 </a:t>
            </a:r>
            <a:endParaRPr lang="en-US" altLang="zh-CN" sz="2000" dirty="0" smtClean="0"/>
          </a:p>
          <a:p>
            <a:pPr marL="342900" indent="-342900">
              <a:buClr>
                <a:schemeClr val="bg2"/>
              </a:buClr>
              <a:buFont typeface="Wingdings" panose="05000000000000000000" pitchFamily="2" charset="2"/>
              <a:buChar char="n"/>
            </a:pPr>
            <a:r>
              <a:rPr lang="en-US" altLang="zh-CN" sz="2000" dirty="0"/>
              <a:t>5</a:t>
            </a:r>
            <a:r>
              <a:rPr lang="zh-CN" altLang="en-US" sz="2000" dirty="0"/>
              <a:t>、严禁用吊钩直接吊挂</a:t>
            </a:r>
            <a:r>
              <a:rPr lang="zh-CN" altLang="en-US" sz="2000" dirty="0" smtClean="0"/>
              <a:t>重</a:t>
            </a:r>
            <a:endParaRPr lang="en-US" altLang="zh-CN" sz="2000" dirty="0" smtClean="0"/>
          </a:p>
          <a:p>
            <a:pPr>
              <a:buClr>
                <a:schemeClr val="bg2"/>
              </a:buClr>
            </a:pPr>
            <a:r>
              <a:rPr lang="zh-CN" altLang="en-US" sz="2000" dirty="0" smtClean="0"/>
              <a:t>     物</a:t>
            </a:r>
            <a:r>
              <a:rPr lang="zh-CN" altLang="en-US" sz="2000" dirty="0"/>
              <a:t>，必须用吊绳、吊具</a:t>
            </a:r>
            <a:r>
              <a:rPr lang="zh-CN" altLang="en-US" sz="2000" dirty="0" smtClean="0"/>
              <a:t>吊挂</a:t>
            </a:r>
            <a:r>
              <a:rPr lang="zh-CN" altLang="en-US" sz="2000" dirty="0"/>
              <a:t>重物。 </a:t>
            </a:r>
            <a:endParaRPr lang="en-US" altLang="zh-CN" sz="2000" dirty="0"/>
          </a:p>
          <a:p>
            <a:pPr marL="342900" indent="-342900">
              <a:buClr>
                <a:schemeClr val="bg2"/>
              </a:buClr>
              <a:buFont typeface="Wingdings" panose="05000000000000000000" pitchFamily="2" charset="2"/>
              <a:buChar char="n"/>
            </a:pPr>
            <a:r>
              <a:rPr lang="en-US" altLang="zh-CN" sz="2000" dirty="0"/>
              <a:t>6</a:t>
            </a:r>
            <a:r>
              <a:rPr lang="zh-CN" altLang="en-US" sz="2000" dirty="0"/>
              <a:t>、起吊的重物在吊运过程中</a:t>
            </a:r>
            <a:r>
              <a:rPr lang="zh-CN" altLang="en-US" sz="2000" dirty="0" smtClean="0"/>
              <a:t>，</a:t>
            </a:r>
            <a:endParaRPr lang="en-US" altLang="zh-CN" sz="2000" dirty="0" smtClean="0"/>
          </a:p>
          <a:p>
            <a:pPr>
              <a:buClr>
                <a:schemeClr val="bg2"/>
              </a:buClr>
            </a:pPr>
            <a:r>
              <a:rPr lang="en-US" altLang="zh-CN" sz="2000" dirty="0"/>
              <a:t> </a:t>
            </a:r>
            <a:r>
              <a:rPr lang="en-US" altLang="zh-CN" sz="2000" dirty="0" smtClean="0"/>
              <a:t>    </a:t>
            </a:r>
            <a:r>
              <a:rPr lang="zh-CN" altLang="en-US" sz="2000" dirty="0" smtClean="0"/>
              <a:t>不得</a:t>
            </a:r>
            <a:r>
              <a:rPr lang="zh-CN" altLang="en-US" sz="2000" dirty="0"/>
              <a:t>摆动、旋转；不得在</a:t>
            </a:r>
            <a:r>
              <a:rPr lang="zh-CN" altLang="en-US" sz="2000" dirty="0" smtClean="0"/>
              <a:t>起吊</a:t>
            </a:r>
            <a:endParaRPr lang="en-US" altLang="zh-CN" sz="2000" dirty="0" smtClean="0"/>
          </a:p>
          <a:p>
            <a:pPr>
              <a:buClr>
                <a:schemeClr val="bg2"/>
              </a:buClr>
            </a:pPr>
            <a:r>
              <a:rPr lang="zh-CN" altLang="en-US" sz="2000" dirty="0" smtClean="0"/>
              <a:t>      重物</a:t>
            </a:r>
            <a:r>
              <a:rPr lang="zh-CN" altLang="en-US" sz="2000" dirty="0"/>
              <a:t>上悬挂任何重物。</a:t>
            </a:r>
          </a:p>
        </p:txBody>
      </p:sp>
      <p:sp>
        <p:nvSpPr>
          <p:cNvPr id="8" name="椭圆 7"/>
          <p:cNvSpPr/>
          <p:nvPr/>
        </p:nvSpPr>
        <p:spPr>
          <a:xfrm>
            <a:off x="6424010" y="5224674"/>
            <a:ext cx="812285" cy="796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355976" y="5445224"/>
            <a:ext cx="57606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1" name="直接箭头连接符 10"/>
          <p:cNvCxnSpPr/>
          <p:nvPr/>
        </p:nvCxnSpPr>
        <p:spPr>
          <a:xfrm flipH="1">
            <a:off x="4788024" y="5085184"/>
            <a:ext cx="720080" cy="6422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5508104" y="5085184"/>
            <a:ext cx="1152128" cy="5377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气焊设备安全操作规程</a:t>
            </a:r>
          </a:p>
        </p:txBody>
      </p:sp>
      <p:sp>
        <p:nvSpPr>
          <p:cNvPr id="3" name="内容占位符 2"/>
          <p:cNvSpPr>
            <a:spLocks noGrp="1"/>
          </p:cNvSpPr>
          <p:nvPr>
            <p:ph idx="1"/>
          </p:nvPr>
        </p:nvSpPr>
        <p:spPr/>
        <p:txBody>
          <a:bodyPr>
            <a:normAutofit fontScale="92500" lnSpcReduction="10000"/>
          </a:bodyPr>
          <a:lstStyle/>
          <a:p>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、存放电石的仓库严禁烟火，电石的容器必须密封，并须放在离地</a:t>
            </a:r>
            <a:r>
              <a:rPr lang="en-US" altLang="zh-CN" dirty="0">
                <a:effectLst/>
                <a:latin typeface="宋体" panose="02010600030101010101" pitchFamily="2" charset="-122"/>
                <a:ea typeface="宋体" panose="02010600030101010101" pitchFamily="2" charset="-122"/>
              </a:rPr>
              <a:t>20</a:t>
            </a:r>
            <a:r>
              <a:rPr lang="zh-CN" altLang="en-US" dirty="0">
                <a:effectLst/>
                <a:latin typeface="宋体" panose="02010600030101010101" pitchFamily="2" charset="-122"/>
                <a:ea typeface="宋体" panose="02010600030101010101" pitchFamily="2" charset="-122"/>
              </a:rPr>
              <a:t>厘米的台上。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、开电石筒取电石应带护目镜和口罩，用剪刀剪开筒盖，不得用锤子敲打，夜间加添电石时，不可用明火照明，应用电灯或手电筒，以免发生燃烧或爆炸。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7</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氧气和乙炔皮管应具有不同颜色</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氧气皮管为绿色，乙炔皮管为红色</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以便识别，并禁止互换使用，管子两端接头处须用卡子卡紧，不得用铁丝或绳子扎捆代替。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、减压阀和乙炔发生器与焊枪之间，须用</a:t>
            </a:r>
            <a:r>
              <a:rPr lang="en-US" altLang="zh-CN" dirty="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米以上的橡胶管连接，管子不许靠近火源，并须防止一切可能的损坏</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修补过的管子不得使用</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、非专职焊工，不得乱动所有的气焊设备，以免发生危险，如须辅助工帮助装电石或工作时，专职焊工应亲自指挥，并讲清有关安全事项。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气焊设备安全操作规程</a:t>
            </a:r>
          </a:p>
        </p:txBody>
      </p:sp>
      <p:sp>
        <p:nvSpPr>
          <p:cNvPr id="3" name="内容占位符 2"/>
          <p:cNvSpPr>
            <a:spLocks noGrp="1"/>
          </p:cNvSpPr>
          <p:nvPr>
            <p:ph idx="1"/>
          </p:nvPr>
        </p:nvSpPr>
        <p:spPr/>
        <p:txBody>
          <a:bodyPr>
            <a:normAutofit fontScale="85000" lnSpcReduction="20000"/>
          </a:bodyPr>
          <a:lstStyle/>
          <a:p>
            <a:r>
              <a:rPr lang="en-US" altLang="zh-CN" dirty="0">
                <a:effectLst/>
                <a:latin typeface="宋体" panose="02010600030101010101" pitchFamily="2" charset="-122"/>
                <a:ea typeface="宋体" panose="02010600030101010101" pitchFamily="2" charset="-122"/>
              </a:rPr>
              <a:t>10</a:t>
            </a:r>
            <a:r>
              <a:rPr lang="zh-CN" altLang="en-US" dirty="0">
                <a:effectLst/>
                <a:latin typeface="宋体" panose="02010600030101010101" pitchFamily="2" charset="-122"/>
                <a:ea typeface="宋体" panose="02010600030101010101" pitchFamily="2" charset="-122"/>
              </a:rPr>
              <a:t>、刮风天在露天工作时，应将氧气瓶和乙炔发生器放置上风位置，以免火星飞溅引起爆炸。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11</a:t>
            </a:r>
            <a:r>
              <a:rPr lang="zh-CN" altLang="en-US" dirty="0">
                <a:effectLst/>
                <a:latin typeface="宋体" panose="02010600030101010101" pitchFamily="2" charset="-122"/>
                <a:ea typeface="宋体" panose="02010600030101010101" pitchFamily="2" charset="-122"/>
              </a:rPr>
              <a:t>、工作开始前，应先打开氧气瓶安全罩，把总气阀略开一开，施行短时间的吹气试验</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开气阀时，脸部不能对在氧气出口处</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，然后装上减压阀和气表。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12</a:t>
            </a:r>
            <a:r>
              <a:rPr lang="zh-CN" altLang="en-US" dirty="0">
                <a:effectLst/>
                <a:latin typeface="宋体" panose="02010600030101010101" pitchFamily="2" charset="-122"/>
                <a:ea typeface="宋体" panose="02010600030101010101" pitchFamily="2" charset="-122"/>
              </a:rPr>
              <a:t>、点火时，先开微量氧气，再开少量乙炔，再点燃它们的混合气。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13</a:t>
            </a:r>
            <a:r>
              <a:rPr lang="zh-CN" altLang="en-US" dirty="0">
                <a:effectLst/>
                <a:latin typeface="宋体" panose="02010600030101010101" pitchFamily="2" charset="-122"/>
                <a:ea typeface="宋体" panose="02010600030101010101" pitchFamily="2" charset="-122"/>
              </a:rPr>
              <a:t>、点燃后的焊枪不能离手放下，必须关闭气阀将火焰熄灭后再放下。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14</a:t>
            </a:r>
            <a:r>
              <a:rPr lang="zh-CN" altLang="en-US" dirty="0">
                <a:effectLst/>
                <a:latin typeface="宋体" panose="02010600030101010101" pitchFamily="2" charset="-122"/>
                <a:ea typeface="宋体" panose="02010600030101010101" pitchFamily="2" charset="-122"/>
              </a:rPr>
              <a:t>、焊接中，如焊枪发出爆炸声音或感到振动时，应立即关闭乙炔气阀，然后关闭氧气阀，待其冷却后方可继续工作。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15</a:t>
            </a:r>
            <a:r>
              <a:rPr lang="zh-CN" altLang="en-US" dirty="0">
                <a:effectLst/>
                <a:latin typeface="宋体" panose="02010600030101010101" pitchFamily="2" charset="-122"/>
                <a:ea typeface="宋体" panose="02010600030101010101" pitchFamily="2" charset="-122"/>
              </a:rPr>
              <a:t>、氧气瓶中必须保留</a:t>
            </a:r>
            <a:r>
              <a:rPr lang="en-US" altLang="zh-CN" dirty="0">
                <a:effectLst/>
                <a:latin typeface="宋体" panose="02010600030101010101" pitchFamily="2" charset="-122"/>
                <a:ea typeface="宋体" panose="02010600030101010101" pitchFamily="2" charset="-122"/>
              </a:rPr>
              <a:t>0.5</a:t>
            </a:r>
            <a:r>
              <a:rPr lang="zh-CN" altLang="en-US" dirty="0">
                <a:effectLst/>
                <a:latin typeface="宋体" panose="02010600030101010101" pitchFamily="2" charset="-122"/>
                <a:ea typeface="宋体" panose="02010600030101010101" pitchFamily="2" charset="-122"/>
              </a:rPr>
              <a:t>气压的残压，不可用完。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16</a:t>
            </a:r>
            <a:r>
              <a:rPr lang="zh-CN" altLang="en-US" dirty="0">
                <a:effectLst/>
                <a:latin typeface="宋体" panose="02010600030101010101" pitchFamily="2" charset="-122"/>
                <a:ea typeface="宋体" panose="02010600030101010101" pitchFamily="2" charset="-122"/>
              </a:rPr>
              <a:t>、工作中发现乙炔发生器产生高热，应立即停止工作，检查水量，不得在高热时换电石</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17</a:t>
            </a:r>
            <a:r>
              <a:rPr lang="zh-CN" altLang="en-US" dirty="0">
                <a:effectLst/>
                <a:latin typeface="宋体" panose="02010600030101010101" pitchFamily="2" charset="-122"/>
                <a:ea typeface="宋体" panose="02010600030101010101" pitchFamily="2" charset="-122"/>
              </a:rPr>
              <a:t>、停止使用时，应先关乙炔气阀，后关闭氧气阀，停止工作后，应将氧气瓶气阀关紧，并拧上安全罩，反之，会出现回火或炭丝。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2420888"/>
            <a:ext cx="8147248" cy="1375990"/>
          </a:xfrm>
        </p:spPr>
        <p:txBody>
          <a:bodyPr>
            <a:normAutofit/>
          </a:bodyPr>
          <a:lstStyle/>
          <a:p>
            <a:pPr marL="0" indent="0">
              <a:buNone/>
            </a:pPr>
            <a:r>
              <a:rPr lang="zh-CN" altLang="en-US" sz="4800" dirty="0">
                <a:effectLst/>
                <a:latin typeface="宋体" panose="02010600030101010101" pitchFamily="2" charset="-122"/>
                <a:ea typeface="宋体" panose="02010600030101010101" pitchFamily="2" charset="-122"/>
              </a:rPr>
              <a:t>十二、卷扬机安全操作规程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卷扬机安全操作规程</a:t>
            </a:r>
          </a:p>
        </p:txBody>
      </p:sp>
      <p:sp>
        <p:nvSpPr>
          <p:cNvPr id="3" name="内容占位符 2"/>
          <p:cNvSpPr>
            <a:spLocks noGrp="1"/>
          </p:cNvSpPr>
          <p:nvPr>
            <p:ph idx="1"/>
          </p:nvPr>
        </p:nvSpPr>
        <p:spPr/>
        <p:txBody>
          <a:bodyPr/>
          <a:lstStyle/>
          <a:p>
            <a:pPr>
              <a:buFont typeface="Wingdings" panose="05000000000000000000" pitchFamily="2" charset="2"/>
              <a:buChar char="p"/>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、安装时，基座必须平稳牢固，设置可靠的地锚并应搭设工作棚</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操作人员的位置就在能看清指挥人员和施动或起吊的物件的地方。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p"/>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、作业前检查卷扬机与地面固定情况，防护设施、电气线路、制动装置和钢丝绳等全部合格后方可使用。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p"/>
            </a:pPr>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、使用皮带和开式</a:t>
            </a:r>
            <a:r>
              <a:rPr lang="zh-CN" altLang="en-US" dirty="0" smtClean="0">
                <a:effectLst/>
                <a:latin typeface="宋体" panose="02010600030101010101" pitchFamily="2" charset="-122"/>
                <a:ea typeface="宋体" panose="02010600030101010101" pitchFamily="2" charset="-122"/>
              </a:rPr>
              <a:t>齿轮</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传动</a:t>
            </a:r>
            <a:r>
              <a:rPr lang="zh-CN" altLang="en-US" dirty="0">
                <a:effectLst/>
                <a:latin typeface="宋体" panose="02010600030101010101" pitchFamily="2" charset="-122"/>
                <a:ea typeface="宋体" panose="02010600030101010101" pitchFamily="2" charset="-122"/>
              </a:rPr>
              <a:t>，均须设防护罩，</a:t>
            </a:r>
            <a:r>
              <a:rPr lang="zh-CN" altLang="en-US" dirty="0" smtClean="0">
                <a:effectLst/>
                <a:latin typeface="宋体" panose="02010600030101010101" pitchFamily="2" charset="-122"/>
                <a:ea typeface="宋体" panose="02010600030101010101" pitchFamily="2" charset="-122"/>
              </a:rPr>
              <a:t>导向</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滑轮</a:t>
            </a:r>
            <a:r>
              <a:rPr lang="zh-CN" altLang="en-US" dirty="0">
                <a:effectLst/>
                <a:latin typeface="宋体" panose="02010600030101010101" pitchFamily="2" charset="-122"/>
                <a:ea typeface="宋体" panose="02010600030101010101" pitchFamily="2" charset="-122"/>
              </a:rPr>
              <a:t>不得用开口拉板式滑轮。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p"/>
            </a:pPr>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、以动力正反转的</a:t>
            </a:r>
            <a:r>
              <a:rPr lang="zh-CN" altLang="en-US" dirty="0" smtClean="0">
                <a:effectLst/>
                <a:latin typeface="宋体" panose="02010600030101010101" pitchFamily="2" charset="-122"/>
                <a:ea typeface="宋体" panose="02010600030101010101" pitchFamily="2" charset="-122"/>
              </a:rPr>
              <a:t>卷扬</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机</a:t>
            </a:r>
            <a:r>
              <a:rPr lang="zh-CN" altLang="en-US" dirty="0">
                <a:effectLst/>
                <a:latin typeface="宋体" panose="02010600030101010101" pitchFamily="2" charset="-122"/>
                <a:ea typeface="宋体" panose="02010600030101010101" pitchFamily="2" charset="-122"/>
              </a:rPr>
              <a:t>，卷筒旋转方向应与</a:t>
            </a:r>
            <a:r>
              <a:rPr lang="zh-CN" altLang="en-US" dirty="0" smtClean="0">
                <a:effectLst/>
                <a:latin typeface="宋体" panose="02010600030101010101" pitchFamily="2" charset="-122"/>
                <a:ea typeface="宋体" panose="02010600030101010101" pitchFamily="2" charset="-122"/>
              </a:rPr>
              <a:t>操纵</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开关</a:t>
            </a:r>
            <a:r>
              <a:rPr lang="zh-CN" altLang="en-US" dirty="0">
                <a:effectLst/>
                <a:latin typeface="宋体" panose="02010600030101010101" pitchFamily="2" charset="-122"/>
                <a:ea typeface="宋体" panose="02010600030101010101" pitchFamily="2" charset="-122"/>
              </a:rPr>
              <a:t>上指示的方向一致。</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535" y="3356993"/>
            <a:ext cx="4641183" cy="3501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6" presetClass="entr" presetSubtype="16"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卷扬机安全操作规程</a:t>
            </a:r>
          </a:p>
        </p:txBody>
      </p:sp>
      <p:sp>
        <p:nvSpPr>
          <p:cNvPr id="3" name="内容占位符 2"/>
          <p:cNvSpPr>
            <a:spLocks noGrp="1"/>
          </p:cNvSpPr>
          <p:nvPr>
            <p:ph idx="1"/>
          </p:nvPr>
        </p:nvSpPr>
        <p:spPr>
          <a:xfrm>
            <a:off x="0" y="1404938"/>
            <a:ext cx="8686800" cy="5336430"/>
          </a:xfrm>
        </p:spPr>
        <p:txBody>
          <a:bodyPr>
            <a:normAutofit fontScale="92500" lnSpcReduction="10000"/>
          </a:bodyPr>
          <a:lstStyle/>
          <a:p>
            <a:pPr>
              <a:buFont typeface="Wingdings" panose="05000000000000000000" pitchFamily="2" charset="2"/>
              <a:buChar char="p"/>
            </a:pPr>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、从卷筒中心线到第一个导向滑轮的距离，带槽卷筒应大于卷筒宽度的</a:t>
            </a:r>
            <a:r>
              <a:rPr lang="en-US" altLang="zh-CN" dirty="0">
                <a:effectLst/>
                <a:latin typeface="宋体" panose="02010600030101010101" pitchFamily="2" charset="-122"/>
                <a:ea typeface="宋体" panose="02010600030101010101" pitchFamily="2" charset="-122"/>
              </a:rPr>
              <a:t>15</a:t>
            </a:r>
            <a:r>
              <a:rPr lang="zh-CN" altLang="en-US" dirty="0">
                <a:effectLst/>
                <a:latin typeface="宋体" panose="02010600030101010101" pitchFamily="2" charset="-122"/>
                <a:ea typeface="宋体" panose="02010600030101010101" pitchFamily="2" charset="-122"/>
              </a:rPr>
              <a:t>倍，无槽卷筒应大于</a:t>
            </a:r>
            <a:r>
              <a:rPr lang="en-US" altLang="zh-CN" dirty="0">
                <a:effectLst/>
                <a:latin typeface="宋体" panose="02010600030101010101" pitchFamily="2" charset="-122"/>
                <a:ea typeface="宋体" panose="02010600030101010101" pitchFamily="2" charset="-122"/>
              </a:rPr>
              <a:t>20</a:t>
            </a:r>
            <a:r>
              <a:rPr lang="zh-CN" altLang="en-US" dirty="0">
                <a:effectLst/>
                <a:latin typeface="宋体" panose="02010600030101010101" pitchFamily="2" charset="-122"/>
                <a:ea typeface="宋体" panose="02010600030101010101" pitchFamily="2" charset="-122"/>
              </a:rPr>
              <a:t>倍</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当钢丝绳在卷筒中间位置时，滑轮的位置应与卷筒轴心垂直。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p"/>
            </a:pPr>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、卷筒上的钢丝绳应排列整齐，如发现重叠或斜绕时，应停机重新排列；严禁在转动中用手、脚去拉、踩</a:t>
            </a:r>
            <a:r>
              <a:rPr lang="zh-CN" altLang="en-US" dirty="0" smtClean="0">
                <a:effectLst/>
                <a:latin typeface="宋体" panose="02010600030101010101" pitchFamily="2" charset="-122"/>
                <a:ea typeface="宋体" panose="02010600030101010101" pitchFamily="2" charset="-122"/>
              </a:rPr>
              <a:t>钢丝绳</a:t>
            </a:r>
            <a:r>
              <a:rPr lang="zh-CN" altLang="en-US" dirty="0">
                <a:effectLst/>
                <a:latin typeface="宋体" panose="02010600030101010101" pitchFamily="2" charset="-122"/>
                <a:ea typeface="宋体" panose="02010600030101010101" pitchFamily="2" charset="-122"/>
              </a:rPr>
              <a:t>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p"/>
            </a:pPr>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、作业中，任何人不得</a:t>
            </a:r>
            <a:r>
              <a:rPr lang="zh-CN" altLang="en-US" dirty="0" smtClean="0">
                <a:effectLst/>
                <a:latin typeface="宋体" panose="02010600030101010101" pitchFamily="2" charset="-122"/>
                <a:ea typeface="宋体" panose="02010600030101010101" pitchFamily="2" charset="-122"/>
              </a:rPr>
              <a:t>跨</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越</a:t>
            </a:r>
            <a:r>
              <a:rPr lang="zh-CN" altLang="en-US" dirty="0">
                <a:effectLst/>
                <a:latin typeface="宋体" panose="02010600030101010101" pitchFamily="2" charset="-122"/>
                <a:ea typeface="宋体" panose="02010600030101010101" pitchFamily="2" charset="-122"/>
              </a:rPr>
              <a:t>正在作业的卷扬钢丝绳；</a:t>
            </a:r>
            <a:r>
              <a:rPr lang="zh-CN" altLang="en-US" dirty="0" smtClean="0">
                <a:effectLst/>
                <a:latin typeface="宋体" panose="02010600030101010101" pitchFamily="2" charset="-122"/>
                <a:ea typeface="宋体" panose="02010600030101010101" pitchFamily="2" charset="-122"/>
              </a:rPr>
              <a:t>物</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件</a:t>
            </a:r>
            <a:r>
              <a:rPr lang="zh-CN" altLang="en-US" dirty="0">
                <a:effectLst/>
                <a:latin typeface="宋体" panose="02010600030101010101" pitchFamily="2" charset="-122"/>
                <a:ea typeface="宋体" panose="02010600030101010101" pitchFamily="2" charset="-122"/>
              </a:rPr>
              <a:t>提升后，操作人员不得</a:t>
            </a:r>
            <a:r>
              <a:rPr lang="zh-CN" altLang="en-US" dirty="0" smtClean="0">
                <a:effectLst/>
                <a:latin typeface="宋体" panose="02010600030101010101" pitchFamily="2" charset="-122"/>
                <a:ea typeface="宋体" panose="02010600030101010101" pitchFamily="2" charset="-122"/>
              </a:rPr>
              <a:t>离开</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卷扬机</a:t>
            </a:r>
            <a:r>
              <a:rPr lang="zh-CN" altLang="en-US" dirty="0">
                <a:effectLst/>
                <a:latin typeface="宋体" panose="02010600030101010101" pitchFamily="2" charset="-122"/>
                <a:ea typeface="宋体" panose="02010600030101010101" pitchFamily="2" charset="-122"/>
              </a:rPr>
              <a:t>；休息时物件或吊笼</a:t>
            </a:r>
            <a:r>
              <a:rPr lang="zh-CN" altLang="en-US" dirty="0" smtClean="0">
                <a:effectLst/>
                <a:latin typeface="宋体" panose="02010600030101010101" pitchFamily="2" charset="-122"/>
                <a:ea typeface="宋体" panose="02010600030101010101" pitchFamily="2" charset="-122"/>
              </a:rPr>
              <a:t>应</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降</a:t>
            </a:r>
            <a:r>
              <a:rPr lang="zh-CN" altLang="en-US" dirty="0">
                <a:effectLst/>
                <a:latin typeface="宋体" panose="02010600030101010101" pitchFamily="2" charset="-122"/>
                <a:ea typeface="宋体" panose="02010600030101010101" pitchFamily="2" charset="-122"/>
              </a:rPr>
              <a:t>至地面。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p"/>
            </a:pPr>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、卷扬机制动操纵杆的</a:t>
            </a:r>
            <a:r>
              <a:rPr lang="zh-CN" altLang="en-US" dirty="0" smtClean="0">
                <a:effectLst/>
                <a:latin typeface="宋体" panose="02010600030101010101" pitchFamily="2" charset="-122"/>
                <a:ea typeface="宋体" panose="02010600030101010101" pitchFamily="2" charset="-122"/>
              </a:rPr>
              <a:t>行</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程</a:t>
            </a:r>
            <a:r>
              <a:rPr lang="zh-CN" altLang="en-US" dirty="0">
                <a:effectLst/>
                <a:latin typeface="宋体" panose="02010600030101010101" pitchFamily="2" charset="-122"/>
                <a:ea typeface="宋体" panose="02010600030101010101" pitchFamily="2" charset="-122"/>
              </a:rPr>
              <a:t>范围内不得有障碍物。作业中</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如</a:t>
            </a:r>
            <a:r>
              <a:rPr lang="zh-CN" altLang="en-US" dirty="0">
                <a:effectLst/>
                <a:latin typeface="宋体" panose="02010600030101010101" pitchFamily="2" charset="-122"/>
                <a:ea typeface="宋体" panose="02010600030101010101" pitchFamily="2" charset="-122"/>
              </a:rPr>
              <a:t>遇停电，应切断电源，将</a:t>
            </a:r>
            <a:r>
              <a:rPr lang="zh-CN" altLang="en-US" dirty="0" smtClean="0">
                <a:effectLst/>
                <a:latin typeface="宋体" panose="02010600030101010101" pitchFamily="2" charset="-122"/>
                <a:ea typeface="宋体" panose="02010600030101010101" pitchFamily="2" charset="-122"/>
              </a:rPr>
              <a:t>提升</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物</a:t>
            </a:r>
            <a:r>
              <a:rPr lang="zh-CN" altLang="en-US" dirty="0">
                <a:effectLst/>
                <a:latin typeface="宋体" panose="02010600030101010101" pitchFamily="2" charset="-122"/>
                <a:ea typeface="宋体" panose="02010600030101010101" pitchFamily="2" charset="-122"/>
              </a:rPr>
              <a:t>降至地面。</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3" y="3104964"/>
            <a:ext cx="5004048" cy="37530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2492896"/>
            <a:ext cx="8291264" cy="1520006"/>
          </a:xfrm>
        </p:spPr>
        <p:txBody>
          <a:bodyPr>
            <a:normAutofit/>
          </a:bodyPr>
          <a:lstStyle/>
          <a:p>
            <a:pPr marL="0" indent="0">
              <a:buNone/>
            </a:pPr>
            <a:r>
              <a:rPr lang="zh-CN" altLang="en-US" sz="4400" dirty="0" smtClean="0">
                <a:effectLst/>
                <a:latin typeface="宋体" panose="02010600030101010101" pitchFamily="2" charset="-122"/>
                <a:ea typeface="宋体" panose="02010600030101010101" pitchFamily="2" charset="-122"/>
              </a:rPr>
              <a:t>十三、钢筋切断机</a:t>
            </a:r>
            <a:r>
              <a:rPr lang="zh-CN" altLang="en-US" sz="4400" dirty="0">
                <a:effectLst/>
                <a:latin typeface="宋体" panose="02010600030101010101" pitchFamily="2" charset="-122"/>
                <a:ea typeface="宋体" panose="02010600030101010101" pitchFamily="2" charset="-122"/>
              </a:rPr>
              <a:t>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钢筋切断机安全操作规程</a:t>
            </a:r>
          </a:p>
        </p:txBody>
      </p:sp>
      <p:sp>
        <p:nvSpPr>
          <p:cNvPr id="3" name="内容占位符 2"/>
          <p:cNvSpPr>
            <a:spLocks noGrp="1"/>
          </p:cNvSpPr>
          <p:nvPr>
            <p:ph idx="1"/>
          </p:nvPr>
        </p:nvSpPr>
        <p:spPr>
          <a:xfrm>
            <a:off x="0" y="1268760"/>
            <a:ext cx="8686800" cy="4857403"/>
          </a:xfrm>
        </p:spPr>
        <p:txBody>
          <a:bodyPr/>
          <a:lstStyle/>
          <a:p>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、接送料工作台面应和切刀下部保持水平，工作台的长度可根据加工材料长度决定。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、启动前，必须检查切刀应无裂纹，刀架螺栓紧固，防护罩牢靠。然后用手转动皮带检查齿轮啮合间隙，调整切刀间隙。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3</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启动后，先空运转，检查各传动部分及轴承运转正常后，方可作业。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、机械未达到正常</a:t>
            </a:r>
            <a:r>
              <a:rPr lang="zh-CN" altLang="en-US" dirty="0" smtClean="0">
                <a:effectLst/>
                <a:latin typeface="宋体" panose="02010600030101010101" pitchFamily="2" charset="-122"/>
                <a:ea typeface="宋体" panose="02010600030101010101" pitchFamily="2" charset="-122"/>
              </a:rPr>
              <a:t>运</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转</a:t>
            </a:r>
            <a:r>
              <a:rPr lang="zh-CN" altLang="en-US" dirty="0">
                <a:effectLst/>
                <a:latin typeface="宋体" panose="02010600030101010101" pitchFamily="2" charset="-122"/>
                <a:ea typeface="宋体" panose="02010600030101010101" pitchFamily="2" charset="-122"/>
              </a:rPr>
              <a:t>时不得切料。切料时</a:t>
            </a:r>
            <a:r>
              <a:rPr lang="zh-CN" altLang="en-US" dirty="0" smtClean="0">
                <a:effectLst/>
                <a:latin typeface="宋体" panose="02010600030101010101" pitchFamily="2" charset="-122"/>
                <a:ea typeface="宋体" panose="02010600030101010101" pitchFamily="2" charset="-122"/>
              </a:rPr>
              <a:t>必</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须</a:t>
            </a:r>
            <a:r>
              <a:rPr lang="zh-CN" altLang="en-US" dirty="0">
                <a:effectLst/>
                <a:latin typeface="宋体" panose="02010600030101010101" pitchFamily="2" charset="-122"/>
                <a:ea typeface="宋体" panose="02010600030101010101" pitchFamily="2" charset="-122"/>
              </a:rPr>
              <a:t>使用切刀的中下部位</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紧握</a:t>
            </a:r>
            <a:r>
              <a:rPr lang="zh-CN" altLang="en-US" dirty="0">
                <a:effectLst/>
                <a:latin typeface="宋体" panose="02010600030101010101" pitchFamily="2" charset="-122"/>
                <a:ea typeface="宋体" panose="02010600030101010101" pitchFamily="2" charset="-122"/>
              </a:rPr>
              <a:t>钢筋对准迅速送入</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None/>
            </a:pPr>
            <a:endParaRPr lang="zh-CN" altLang="en-US" dirty="0">
              <a:effectLst/>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493" y="3717032"/>
            <a:ext cx="5752678" cy="31222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2" presetClass="entr" presetSubtype="4"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宋体" panose="02010600030101010101" pitchFamily="2" charset="-122"/>
                <a:ea typeface="宋体" panose="02010600030101010101" pitchFamily="2" charset="-122"/>
              </a:rPr>
              <a:t>钢筋切断机安全操作规程</a:t>
            </a:r>
          </a:p>
        </p:txBody>
      </p:sp>
      <p:sp>
        <p:nvSpPr>
          <p:cNvPr id="3" name="内容占位符 2"/>
          <p:cNvSpPr>
            <a:spLocks noGrp="1"/>
          </p:cNvSpPr>
          <p:nvPr>
            <p:ph idx="1"/>
          </p:nvPr>
        </p:nvSpPr>
        <p:spPr>
          <a:xfrm>
            <a:off x="0" y="1340768"/>
            <a:ext cx="8686800" cy="4785395"/>
          </a:xfrm>
        </p:spPr>
        <p:txBody>
          <a:bodyPr>
            <a:normAutofit fontScale="92500"/>
          </a:bodyPr>
          <a:lstStyle/>
          <a:p>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、不得剪切直径及强度超过机械铭牌规定的钢筋和烧红的钢筋。一次</a:t>
            </a:r>
            <a:r>
              <a:rPr lang="zh-CN" altLang="en-US" dirty="0" smtClean="0">
                <a:effectLst/>
                <a:latin typeface="宋体" panose="02010600030101010101" pitchFamily="2" charset="-122"/>
                <a:ea typeface="宋体" panose="02010600030101010101" pitchFamily="2" charset="-122"/>
              </a:rPr>
              <a:t>切断多</a:t>
            </a:r>
            <a:r>
              <a:rPr lang="zh-CN" altLang="en-US" dirty="0">
                <a:effectLst/>
                <a:latin typeface="宋体" panose="02010600030101010101" pitchFamily="2" charset="-122"/>
                <a:ea typeface="宋体" panose="02010600030101010101" pitchFamily="2" charset="-122"/>
              </a:rPr>
              <a:t>根钢筋时， 面积应在规定范围内。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、剪切低合金钢时，应换高硬度切刀，直径应符合铭牌规定。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、切断短料时，手和切刀之间的距离应保特</a:t>
            </a:r>
            <a:r>
              <a:rPr lang="en-US" altLang="zh-CN" dirty="0">
                <a:effectLst/>
                <a:latin typeface="宋体" panose="02010600030101010101" pitchFamily="2" charset="-122"/>
                <a:ea typeface="宋体" panose="02010600030101010101" pitchFamily="2" charset="-122"/>
              </a:rPr>
              <a:t>150mm</a:t>
            </a:r>
            <a:r>
              <a:rPr lang="zh-CN" altLang="en-US" dirty="0">
                <a:effectLst/>
                <a:latin typeface="宋体" panose="02010600030101010101" pitchFamily="2" charset="-122"/>
                <a:ea typeface="宋体" panose="02010600030101010101" pitchFamily="2" charset="-122"/>
              </a:rPr>
              <a:t>以上，如手握端小于</a:t>
            </a:r>
            <a:r>
              <a:rPr lang="en-US" altLang="zh-CN" dirty="0">
                <a:effectLst/>
                <a:latin typeface="宋体" panose="02010600030101010101" pitchFamily="2" charset="-122"/>
                <a:ea typeface="宋体" panose="02010600030101010101" pitchFamily="2" charset="-122"/>
              </a:rPr>
              <a:t>400mm</a:t>
            </a:r>
            <a:r>
              <a:rPr lang="zh-CN" altLang="en-US" dirty="0">
                <a:effectLst/>
                <a:latin typeface="宋体" panose="02010600030101010101" pitchFamily="2" charset="-122"/>
                <a:ea typeface="宋体" panose="02010600030101010101" pitchFamily="2" charset="-122"/>
              </a:rPr>
              <a:t>时，应用套管或夹具将钢筋短头压住或夹牢。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、运转中，严禁用手直接</a:t>
            </a:r>
            <a:r>
              <a:rPr lang="zh-CN" altLang="en-US" dirty="0" smtClean="0">
                <a:effectLst/>
                <a:latin typeface="宋体" panose="02010600030101010101" pitchFamily="2" charset="-122"/>
                <a:ea typeface="宋体" panose="02010600030101010101" pitchFamily="2" charset="-122"/>
              </a:rPr>
              <a:t>清除</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切</a:t>
            </a:r>
            <a:r>
              <a:rPr lang="zh-CN" altLang="en-US" dirty="0">
                <a:effectLst/>
                <a:latin typeface="宋体" panose="02010600030101010101" pitchFamily="2" charset="-122"/>
                <a:ea typeface="宋体" panose="02010600030101010101" pitchFamily="2" charset="-122"/>
              </a:rPr>
              <a:t>刀附近的断头和杂物，钢筋摆动</a:t>
            </a:r>
            <a:r>
              <a:rPr lang="zh-CN" altLang="en-US" dirty="0" smtClean="0">
                <a:effectLst/>
                <a:latin typeface="宋体" panose="02010600030101010101" pitchFamily="2" charset="-122"/>
                <a:ea typeface="宋体" panose="02010600030101010101" pitchFamily="2" charset="-122"/>
              </a:rPr>
              <a:t>周</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围</a:t>
            </a:r>
            <a:r>
              <a:rPr lang="zh-CN" altLang="en-US" dirty="0">
                <a:effectLst/>
                <a:latin typeface="宋体" panose="02010600030101010101" pitchFamily="2" charset="-122"/>
                <a:ea typeface="宋体" panose="02010600030101010101" pitchFamily="2" charset="-122"/>
              </a:rPr>
              <a:t>和切刀附近非操作人员不得停留。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、发现机械运转不正常有异响</a:t>
            </a:r>
            <a:r>
              <a:rPr lang="zh-CN" altLang="en-US" dirty="0" smtClean="0">
                <a:effectLst/>
                <a:latin typeface="宋体" panose="02010600030101010101" pitchFamily="2" charset="-122"/>
                <a:ea typeface="宋体" panose="02010600030101010101" pitchFamily="2" charset="-122"/>
              </a:rPr>
              <a:t>或</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切</a:t>
            </a:r>
            <a:r>
              <a:rPr lang="zh-CN" altLang="en-US" dirty="0">
                <a:effectLst/>
                <a:latin typeface="宋体" panose="02010600030101010101" pitchFamily="2" charset="-122"/>
                <a:ea typeface="宋体" panose="02010600030101010101" pitchFamily="2" charset="-122"/>
              </a:rPr>
              <a:t>刀歪斜等情况，应立即停机检修。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10</a:t>
            </a:r>
            <a:r>
              <a:rPr lang="zh-CN" altLang="en-US" dirty="0">
                <a:effectLst/>
                <a:latin typeface="宋体" panose="02010600030101010101" pitchFamily="2" charset="-122"/>
                <a:ea typeface="宋体" panose="02010600030101010101" pitchFamily="2" charset="-122"/>
              </a:rPr>
              <a:t>、作业后，用钢刷清除切刀间</a:t>
            </a:r>
            <a:r>
              <a:rPr lang="zh-CN" altLang="en-US" dirty="0" smtClean="0">
                <a:effectLst/>
                <a:latin typeface="宋体" panose="02010600030101010101" pitchFamily="2" charset="-122"/>
                <a:ea typeface="宋体" panose="02010600030101010101" pitchFamily="2" charset="-122"/>
              </a:rPr>
              <a:t>的</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杂物</a:t>
            </a:r>
            <a:r>
              <a:rPr lang="zh-CN" altLang="en-US" dirty="0">
                <a:effectLst/>
                <a:latin typeface="宋体" panose="02010600030101010101" pitchFamily="2" charset="-122"/>
                <a:ea typeface="宋体" panose="02010600030101010101" pitchFamily="2" charset="-122"/>
              </a:rPr>
              <a:t>，进行整机清洁保养。</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429000"/>
            <a:ext cx="4384110" cy="3252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heel(1)">
                                      <p:cBhvr>
                                        <p:cTn id="31" dur="2000"/>
                                        <p:tgtEl>
                                          <p:spTgt spid="3">
                                            <p:txEl>
                                              <p:pRg st="8" end="8"/>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heel(1)">
                                      <p:cBhvr>
                                        <p:cTn id="34" dur="2000"/>
                                        <p:tgtEl>
                                          <p:spTgt spid="3">
                                            <p:txEl>
                                              <p:pRg st="9" end="9"/>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TextBox 3"/>
          <p:cNvSpPr txBox="1"/>
          <p:nvPr/>
        </p:nvSpPr>
        <p:spPr>
          <a:xfrm>
            <a:off x="503040" y="2704301"/>
            <a:ext cx="8640960" cy="769441"/>
          </a:xfrm>
          <a:prstGeom prst="rect">
            <a:avLst/>
          </a:prstGeom>
          <a:noFill/>
        </p:spPr>
        <p:txBody>
          <a:bodyPr wrap="square" rtlCol="0">
            <a:spAutoFit/>
          </a:bodyPr>
          <a:lstStyle/>
          <a:p>
            <a:r>
              <a:rPr lang="zh-CN" altLang="en-US" sz="4400" dirty="0" smtClean="0">
                <a:latin typeface="宋体" panose="02010600030101010101" pitchFamily="2" charset="-122"/>
                <a:ea typeface="宋体" panose="02010600030101010101" pitchFamily="2" charset="-122"/>
              </a:rPr>
              <a:t>十四、钢筋弯曲机</a:t>
            </a:r>
            <a:r>
              <a:rPr lang="zh-CN" altLang="en-US" sz="4400" dirty="0">
                <a:latin typeface="宋体" panose="02010600030101010101" pitchFamily="2" charset="-122"/>
                <a:ea typeface="宋体" panose="02010600030101010101" pitchFamily="2" charset="-122"/>
              </a:rPr>
              <a:t>安全</a:t>
            </a:r>
            <a:r>
              <a:rPr lang="zh-CN" altLang="en-US" sz="4400" dirty="0" smtClean="0">
                <a:latin typeface="宋体" panose="02010600030101010101" pitchFamily="2" charset="-122"/>
                <a:ea typeface="宋体" panose="02010600030101010101" pitchFamily="2" charset="-122"/>
              </a:rPr>
              <a:t>操作规程</a:t>
            </a:r>
            <a:endParaRPr lang="zh-CN"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宋体" panose="02010600030101010101" pitchFamily="2" charset="-122"/>
                <a:ea typeface="宋体" panose="02010600030101010101" pitchFamily="2" charset="-122"/>
              </a:rPr>
              <a:t>钢筋弯曲机安全操作规程</a:t>
            </a:r>
          </a:p>
        </p:txBody>
      </p:sp>
      <p:sp>
        <p:nvSpPr>
          <p:cNvPr id="3" name="内容占位符 2"/>
          <p:cNvSpPr>
            <a:spLocks noGrp="1"/>
          </p:cNvSpPr>
          <p:nvPr>
            <p:ph idx="1"/>
          </p:nvPr>
        </p:nvSpPr>
        <p:spPr>
          <a:xfrm>
            <a:off x="0" y="1268760"/>
            <a:ext cx="8686800" cy="4857403"/>
          </a:xfrm>
        </p:spPr>
        <p:txBody>
          <a:bodyPr>
            <a:normAutofit lnSpcReduction="10000"/>
          </a:bodyPr>
          <a:lstStyle/>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、工作台和弯曲机台保持水平，并准备好各种芯轴及工具。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、按加工钢筋的直径和弯曲半径的要求装好芯轴、成型轴、挡铁轴或可变挡架，芯轴直径应为钢筋直径</a:t>
            </a:r>
            <a:r>
              <a:rPr lang="en-US" altLang="zh-CN" dirty="0">
                <a:effectLst/>
                <a:latin typeface="宋体" panose="02010600030101010101" pitchFamily="2" charset="-122"/>
                <a:ea typeface="宋体" panose="02010600030101010101" pitchFamily="2" charset="-122"/>
              </a:rPr>
              <a:t>2.5</a:t>
            </a:r>
            <a:r>
              <a:rPr lang="zh-CN" altLang="en-US" dirty="0">
                <a:effectLst/>
                <a:latin typeface="宋体" panose="02010600030101010101" pitchFamily="2" charset="-122"/>
                <a:ea typeface="宋体" panose="02010600030101010101" pitchFamily="2" charset="-122"/>
              </a:rPr>
              <a:t>倍。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、检查芯轴、挡块、转盘应无损坏和裂纹，防护罩紧固可靠，经空运转确认正常后，方可作业。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、作业时，将钢筋</a:t>
            </a:r>
            <a:r>
              <a:rPr lang="zh-CN" altLang="en-US" dirty="0" smtClean="0">
                <a:effectLst/>
                <a:latin typeface="宋体" panose="02010600030101010101" pitchFamily="2" charset="-122"/>
                <a:ea typeface="宋体" panose="02010600030101010101" pitchFamily="2" charset="-122"/>
              </a:rPr>
              <a:t>需</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弯</a:t>
            </a:r>
            <a:r>
              <a:rPr lang="zh-CN" altLang="en-US" dirty="0">
                <a:effectLst/>
                <a:latin typeface="宋体" panose="02010600030101010101" pitchFamily="2" charset="-122"/>
                <a:ea typeface="宋体" panose="02010600030101010101" pitchFamily="2" charset="-122"/>
              </a:rPr>
              <a:t>的一头插在转盘固定</a:t>
            </a:r>
            <a:r>
              <a:rPr lang="zh-CN" altLang="en-US" dirty="0" smtClean="0">
                <a:effectLst/>
                <a:latin typeface="宋体" panose="02010600030101010101" pitchFamily="2" charset="-122"/>
                <a:ea typeface="宋体" panose="02010600030101010101" pitchFamily="2" charset="-122"/>
              </a:rPr>
              <a:t>销</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的</a:t>
            </a:r>
            <a:r>
              <a:rPr lang="zh-CN" altLang="en-US" dirty="0">
                <a:effectLst/>
                <a:latin typeface="宋体" panose="02010600030101010101" pitchFamily="2" charset="-122"/>
                <a:ea typeface="宋体" panose="02010600030101010101" pitchFamily="2" charset="-122"/>
              </a:rPr>
              <a:t>间隙内，另一端紧靠</a:t>
            </a:r>
            <a:r>
              <a:rPr lang="zh-CN" altLang="en-US" dirty="0" smtClean="0">
                <a:effectLst/>
                <a:latin typeface="宋体" panose="02010600030101010101" pitchFamily="2" charset="-122"/>
                <a:ea typeface="宋体" panose="02010600030101010101" pitchFamily="2" charset="-122"/>
              </a:rPr>
              <a:t>机</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身</a:t>
            </a:r>
            <a:r>
              <a:rPr lang="zh-CN" altLang="en-US" dirty="0">
                <a:effectLst/>
                <a:latin typeface="宋体" panose="02010600030101010101" pitchFamily="2" charset="-122"/>
                <a:ea typeface="宋体" panose="02010600030101010101" pitchFamily="2" charset="-122"/>
              </a:rPr>
              <a:t>固定销，并用手压紧</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检查</a:t>
            </a:r>
            <a:r>
              <a:rPr lang="zh-CN" altLang="en-US" dirty="0">
                <a:effectLst/>
                <a:latin typeface="宋体" panose="02010600030101010101" pitchFamily="2" charset="-122"/>
                <a:ea typeface="宋体" panose="02010600030101010101" pitchFamily="2" charset="-122"/>
              </a:rPr>
              <a:t>机身固定销子确实</a:t>
            </a:r>
            <a:r>
              <a:rPr lang="zh-CN" altLang="en-US" dirty="0" smtClean="0">
                <a:effectLst/>
                <a:latin typeface="宋体" panose="02010600030101010101" pitchFamily="2" charset="-122"/>
                <a:ea typeface="宋体" panose="02010600030101010101" pitchFamily="2" charset="-122"/>
              </a:rPr>
              <a:t>安</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在</a:t>
            </a:r>
            <a:r>
              <a:rPr lang="zh-CN" altLang="en-US" dirty="0">
                <a:effectLst/>
                <a:latin typeface="宋体" panose="02010600030101010101" pitchFamily="2" charset="-122"/>
                <a:ea typeface="宋体" panose="02010600030101010101" pitchFamily="2" charset="-122"/>
              </a:rPr>
              <a:t>钢筋的一侧，方可</a:t>
            </a:r>
            <a:r>
              <a:rPr lang="zh-CN" altLang="en-US" dirty="0" smtClean="0">
                <a:effectLst/>
                <a:latin typeface="宋体" panose="02010600030101010101" pitchFamily="2" charset="-122"/>
                <a:ea typeface="宋体" panose="02010600030101010101" pitchFamily="2" charset="-122"/>
              </a:rPr>
              <a:t>开动。</a:t>
            </a:r>
            <a:endParaRPr lang="zh-CN" altLang="en-US" dirty="0">
              <a:effectLst/>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369" y="3284984"/>
            <a:ext cx="5544616" cy="3665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16" presetClass="entr" presetSubtype="21"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塔式起重机安全操作规程</a:t>
            </a:r>
          </a:p>
        </p:txBody>
      </p:sp>
      <p:sp>
        <p:nvSpPr>
          <p:cNvPr id="3" name="内容占位符 2"/>
          <p:cNvSpPr>
            <a:spLocks noGrp="1"/>
          </p:cNvSpPr>
          <p:nvPr>
            <p:ph idx="1"/>
          </p:nvPr>
        </p:nvSpPr>
        <p:spPr/>
        <p:txBody>
          <a:bodyPr>
            <a:noAutofit/>
          </a:bodyPr>
          <a:lstStyle/>
          <a:p>
            <a:r>
              <a:rPr lang="en-US" altLang="zh-CN" sz="2000" dirty="0" smtClean="0">
                <a:effectLst/>
                <a:latin typeface="宋体" panose="02010600030101010101" pitchFamily="2" charset="-122"/>
                <a:ea typeface="宋体" panose="02010600030101010101" pitchFamily="2" charset="-122"/>
              </a:rPr>
              <a:t>7</a:t>
            </a:r>
            <a:r>
              <a:rPr lang="zh-CN" altLang="en-US" sz="2000" dirty="0">
                <a:effectLst/>
                <a:latin typeface="宋体" panose="02010600030101010101" pitchFamily="2" charset="-122"/>
                <a:ea typeface="宋体" panose="02010600030101010101" pitchFamily="2" charset="-122"/>
              </a:rPr>
              <a:t>、操纵控制器必须从零档开始，逐级变速。向反方向运动时，必须先回零再逐级变速。严禁越档操作和急开</a:t>
            </a:r>
            <a:r>
              <a:rPr lang="zh-CN" altLang="en-US" sz="2000" dirty="0" smtClean="0">
                <a:effectLst/>
                <a:latin typeface="宋体" panose="02010600030101010101" pitchFamily="2" charset="-122"/>
                <a:ea typeface="宋体" panose="02010600030101010101" pitchFamily="2" charset="-122"/>
              </a:rPr>
              <a:t>急停</a:t>
            </a:r>
            <a:endParaRPr lang="en-US" altLang="zh-CN" sz="2000" dirty="0">
              <a:effectLst/>
              <a:latin typeface="宋体" panose="02010600030101010101" pitchFamily="2" charset="-122"/>
              <a:ea typeface="宋体" panose="02010600030101010101" pitchFamily="2" charset="-122"/>
            </a:endParaRPr>
          </a:p>
          <a:p>
            <a:r>
              <a:rPr lang="en-US" altLang="zh-CN" sz="2000" dirty="0">
                <a:effectLst/>
                <a:latin typeface="宋体" panose="02010600030101010101" pitchFamily="2" charset="-122"/>
                <a:ea typeface="宋体" panose="02010600030101010101" pitchFamily="2" charset="-122"/>
              </a:rPr>
              <a:t>8</a:t>
            </a:r>
            <a:r>
              <a:rPr lang="zh-CN" altLang="en-US" sz="2000" dirty="0">
                <a:effectLst/>
                <a:latin typeface="宋体" panose="02010600030101010101" pitchFamily="2" charset="-122"/>
                <a:ea typeface="宋体" panose="02010600030101010101" pitchFamily="2" charset="-122"/>
              </a:rPr>
              <a:t>、严禁使用限位装置</a:t>
            </a:r>
            <a:r>
              <a:rPr lang="zh-CN" altLang="en-US" sz="2000" dirty="0" smtClean="0">
                <a:effectLst/>
                <a:latin typeface="宋体" panose="02010600030101010101" pitchFamily="2" charset="-122"/>
                <a:ea typeface="宋体" panose="02010600030101010101" pitchFamily="2" charset="-122"/>
              </a:rPr>
              <a:t>替</a:t>
            </a:r>
            <a:endParaRPr lang="en-US" altLang="zh-CN" sz="2000" dirty="0" smtClean="0">
              <a:effectLst/>
              <a:latin typeface="宋体" panose="02010600030101010101" pitchFamily="2" charset="-122"/>
              <a:ea typeface="宋体" panose="02010600030101010101" pitchFamily="2" charset="-122"/>
            </a:endParaRPr>
          </a:p>
          <a:p>
            <a:pPr marL="0" indent="0">
              <a:buNone/>
            </a:pPr>
            <a:r>
              <a:rPr lang="zh-CN" altLang="en-US" sz="2000" dirty="0" smtClean="0">
                <a:effectLst/>
                <a:latin typeface="宋体" panose="02010600030101010101" pitchFamily="2" charset="-122"/>
                <a:ea typeface="宋体" panose="02010600030101010101" pitchFamily="2" charset="-122"/>
              </a:rPr>
              <a:t>代</a:t>
            </a:r>
            <a:r>
              <a:rPr lang="zh-CN" altLang="en-US" sz="2000" dirty="0">
                <a:effectLst/>
                <a:latin typeface="宋体" panose="02010600030101010101" pitchFamily="2" charset="-122"/>
                <a:ea typeface="宋体" panose="02010600030101010101" pitchFamily="2" charset="-122"/>
              </a:rPr>
              <a:t>停车装置。 </a:t>
            </a:r>
            <a:endParaRPr lang="en-US" altLang="zh-CN" sz="2000" dirty="0" smtClean="0">
              <a:effectLst/>
              <a:latin typeface="宋体" panose="02010600030101010101" pitchFamily="2" charset="-122"/>
              <a:ea typeface="宋体" panose="02010600030101010101" pitchFamily="2" charset="-122"/>
            </a:endParaRPr>
          </a:p>
          <a:p>
            <a:r>
              <a:rPr lang="en-US" altLang="zh-CN" sz="2000" dirty="0" smtClean="0">
                <a:effectLst/>
                <a:latin typeface="宋体" panose="02010600030101010101" pitchFamily="2" charset="-122"/>
                <a:ea typeface="宋体" panose="02010600030101010101" pitchFamily="2" charset="-122"/>
              </a:rPr>
              <a:t>9</a:t>
            </a:r>
            <a:r>
              <a:rPr lang="zh-CN" altLang="en-US" sz="2000" dirty="0">
                <a:effectLst/>
                <a:latin typeface="宋体" panose="02010600030101010101" pitchFamily="2" charset="-122"/>
                <a:ea typeface="宋体" panose="02010600030101010101" pitchFamily="2" charset="-122"/>
              </a:rPr>
              <a:t>、吊运重物时，不得</a:t>
            </a:r>
            <a:r>
              <a:rPr lang="zh-CN" altLang="en-US" sz="2000" dirty="0" smtClean="0">
                <a:effectLst/>
                <a:latin typeface="宋体" panose="02010600030101010101" pitchFamily="2" charset="-122"/>
                <a:ea typeface="宋体" panose="02010600030101010101" pitchFamily="2" charset="-122"/>
              </a:rPr>
              <a:t>猛起</a:t>
            </a:r>
            <a:endParaRPr lang="en-US" altLang="zh-CN" sz="2000" dirty="0" smtClean="0">
              <a:effectLst/>
              <a:latin typeface="宋体" panose="02010600030101010101" pitchFamily="2" charset="-122"/>
              <a:ea typeface="宋体" panose="02010600030101010101" pitchFamily="2" charset="-122"/>
            </a:endParaRPr>
          </a:p>
          <a:p>
            <a:pPr marL="0" indent="0">
              <a:buNone/>
            </a:pPr>
            <a:r>
              <a:rPr lang="zh-CN" altLang="en-US" sz="2000" dirty="0" smtClean="0">
                <a:effectLst/>
                <a:latin typeface="宋体" panose="02010600030101010101" pitchFamily="2" charset="-122"/>
                <a:ea typeface="宋体" panose="02010600030101010101" pitchFamily="2" charset="-122"/>
              </a:rPr>
              <a:t>猛</a:t>
            </a:r>
            <a:r>
              <a:rPr lang="zh-CN" altLang="en-US" sz="2000" dirty="0">
                <a:effectLst/>
                <a:latin typeface="宋体" panose="02010600030101010101" pitchFamily="2" charset="-122"/>
                <a:ea typeface="宋体" panose="02010600030101010101" pitchFamily="2" charset="-122"/>
              </a:rPr>
              <a:t>落，起吊时，</a:t>
            </a:r>
            <a:r>
              <a:rPr lang="zh-CN" altLang="en-US" sz="2000" dirty="0" smtClean="0">
                <a:effectLst/>
                <a:latin typeface="宋体" panose="02010600030101010101" pitchFamily="2" charset="-122"/>
                <a:ea typeface="宋体" panose="02010600030101010101" pitchFamily="2" charset="-122"/>
              </a:rPr>
              <a:t>必须先吊离地</a:t>
            </a:r>
            <a:endParaRPr lang="en-US" altLang="zh-CN" sz="2000" dirty="0" smtClean="0">
              <a:effectLst/>
              <a:latin typeface="宋体" panose="02010600030101010101" pitchFamily="2" charset="-122"/>
              <a:ea typeface="宋体" panose="02010600030101010101" pitchFamily="2" charset="-122"/>
            </a:endParaRPr>
          </a:p>
          <a:p>
            <a:pPr marL="0" indent="0">
              <a:buNone/>
            </a:pPr>
            <a:r>
              <a:rPr lang="zh-CN" altLang="en-US" sz="2000" dirty="0" smtClean="0">
                <a:effectLst/>
                <a:latin typeface="宋体" panose="02010600030101010101" pitchFamily="2" charset="-122"/>
                <a:ea typeface="宋体" panose="02010600030101010101" pitchFamily="2" charset="-122"/>
              </a:rPr>
              <a:t>面</a:t>
            </a:r>
            <a:r>
              <a:rPr lang="en-US" altLang="zh-CN" sz="2000" dirty="0">
                <a:effectLst/>
                <a:latin typeface="宋体" panose="02010600030101010101" pitchFamily="2" charset="-122"/>
                <a:ea typeface="宋体" panose="02010600030101010101" pitchFamily="2" charset="-122"/>
              </a:rPr>
              <a:t>50mm</a:t>
            </a:r>
            <a:r>
              <a:rPr lang="zh-CN" altLang="en-US" sz="2000" dirty="0" smtClean="0">
                <a:effectLst/>
                <a:latin typeface="宋体" panose="02010600030101010101" pitchFamily="2" charset="-122"/>
                <a:ea typeface="宋体" panose="02010600030101010101" pitchFamily="2" charset="-122"/>
              </a:rPr>
              <a:t>左右停</a:t>
            </a:r>
            <a:r>
              <a:rPr lang="zh-CN" altLang="en-US" sz="2000" dirty="0">
                <a:effectLst/>
                <a:latin typeface="宋体" panose="02010600030101010101" pitchFamily="2" charset="-122"/>
                <a:ea typeface="宋体" panose="02010600030101010101" pitchFamily="2" charset="-122"/>
              </a:rPr>
              <a:t>住，</a:t>
            </a:r>
            <a:r>
              <a:rPr lang="zh-CN" altLang="en-US" sz="2000" dirty="0" smtClean="0">
                <a:effectLst/>
                <a:latin typeface="宋体" panose="02010600030101010101" pitchFamily="2" charset="-122"/>
                <a:ea typeface="宋体" panose="02010600030101010101" pitchFamily="2" charset="-122"/>
              </a:rPr>
              <a:t>确定无问</a:t>
            </a:r>
            <a:endParaRPr lang="en-US" altLang="zh-CN" sz="2000" dirty="0" smtClean="0">
              <a:effectLst/>
              <a:latin typeface="宋体" panose="02010600030101010101" pitchFamily="2" charset="-122"/>
              <a:ea typeface="宋体" panose="02010600030101010101" pitchFamily="2" charset="-122"/>
            </a:endParaRPr>
          </a:p>
          <a:p>
            <a:pPr marL="0" indent="0">
              <a:buNone/>
            </a:pPr>
            <a:r>
              <a:rPr lang="zh-CN" altLang="en-US" sz="2000" dirty="0" smtClean="0">
                <a:effectLst/>
                <a:latin typeface="宋体" panose="02010600030101010101" pitchFamily="2" charset="-122"/>
                <a:ea typeface="宋体" panose="02010600030101010101" pitchFamily="2" charset="-122"/>
              </a:rPr>
              <a:t>题后方可</a:t>
            </a:r>
            <a:r>
              <a:rPr lang="zh-CN" altLang="en-US" sz="2000" dirty="0">
                <a:effectLst/>
                <a:latin typeface="宋体" panose="02010600030101010101" pitchFamily="2" charset="-122"/>
                <a:ea typeface="宋体" panose="02010600030101010101" pitchFamily="2" charset="-122"/>
              </a:rPr>
              <a:t>进行操作。 </a:t>
            </a:r>
            <a:endParaRPr lang="en-US" altLang="zh-CN" sz="2000" dirty="0" smtClean="0">
              <a:effectLst/>
              <a:latin typeface="宋体" panose="02010600030101010101" pitchFamily="2" charset="-122"/>
              <a:ea typeface="宋体" panose="02010600030101010101" pitchFamily="2" charset="-122"/>
            </a:endParaRPr>
          </a:p>
          <a:p>
            <a:r>
              <a:rPr lang="en-US" altLang="zh-CN" sz="2000" dirty="0" smtClean="0">
                <a:effectLst/>
                <a:latin typeface="宋体" panose="02010600030101010101" pitchFamily="2" charset="-122"/>
                <a:ea typeface="宋体" panose="02010600030101010101" pitchFamily="2" charset="-122"/>
              </a:rPr>
              <a:t>10</a:t>
            </a:r>
            <a:r>
              <a:rPr lang="zh-CN" altLang="en-US" sz="2000" dirty="0">
                <a:effectLst/>
                <a:latin typeface="宋体" panose="02010600030101010101" pitchFamily="2" charset="-122"/>
                <a:ea typeface="宋体" panose="02010600030101010101" pitchFamily="2" charset="-122"/>
              </a:rPr>
              <a:t>、不允许超载和超</a:t>
            </a:r>
            <a:r>
              <a:rPr lang="zh-CN" altLang="en-US" sz="2000" dirty="0" smtClean="0">
                <a:effectLst/>
                <a:latin typeface="宋体" panose="02010600030101010101" pitchFamily="2" charset="-122"/>
                <a:ea typeface="宋体" panose="02010600030101010101" pitchFamily="2" charset="-122"/>
              </a:rPr>
              <a:t>风力</a:t>
            </a:r>
            <a:endParaRPr lang="en-US" altLang="zh-CN" sz="2000" dirty="0" smtClean="0">
              <a:effectLst/>
              <a:latin typeface="宋体" panose="02010600030101010101" pitchFamily="2" charset="-122"/>
              <a:ea typeface="宋体" panose="02010600030101010101" pitchFamily="2" charset="-122"/>
            </a:endParaRPr>
          </a:p>
          <a:p>
            <a:pPr marL="0" indent="0">
              <a:buNone/>
            </a:pPr>
            <a:r>
              <a:rPr lang="zh-CN" altLang="en-US" sz="2000" dirty="0" smtClean="0">
                <a:effectLst/>
                <a:latin typeface="宋体" panose="02010600030101010101" pitchFamily="2" charset="-122"/>
                <a:ea typeface="宋体" panose="02010600030101010101" pitchFamily="2" charset="-122"/>
              </a:rPr>
              <a:t>作业</a:t>
            </a:r>
            <a:r>
              <a:rPr lang="zh-CN" altLang="en-US" sz="2000" dirty="0">
                <a:effectLst/>
                <a:latin typeface="宋体" panose="02010600030101010101" pitchFamily="2" charset="-122"/>
                <a:ea typeface="宋体" panose="02010600030101010101" pitchFamily="2" charset="-122"/>
              </a:rPr>
              <a:t>，在特殊情况</a:t>
            </a:r>
            <a:r>
              <a:rPr lang="zh-CN" altLang="en-US" sz="2000" dirty="0" smtClean="0">
                <a:effectLst/>
                <a:latin typeface="宋体" panose="02010600030101010101" pitchFamily="2" charset="-122"/>
                <a:ea typeface="宋体" panose="02010600030101010101" pitchFamily="2" charset="-122"/>
              </a:rPr>
              <a:t>下如</a:t>
            </a:r>
            <a:r>
              <a:rPr lang="zh-CN" altLang="en-US" sz="2000" dirty="0">
                <a:effectLst/>
                <a:latin typeface="宋体" panose="02010600030101010101" pitchFamily="2" charset="-122"/>
                <a:ea typeface="宋体" panose="02010600030101010101" pitchFamily="2" charset="-122"/>
              </a:rPr>
              <a:t>需</a:t>
            </a:r>
            <a:r>
              <a:rPr lang="zh-CN" altLang="en-US" sz="2000" dirty="0" smtClean="0">
                <a:effectLst/>
                <a:latin typeface="宋体" panose="02010600030101010101" pitchFamily="2" charset="-122"/>
                <a:ea typeface="宋体" panose="02010600030101010101" pitchFamily="2" charset="-122"/>
              </a:rPr>
              <a:t>超</a:t>
            </a:r>
            <a:endParaRPr lang="en-US" altLang="zh-CN" sz="2000" dirty="0" smtClean="0">
              <a:effectLst/>
              <a:latin typeface="宋体" panose="02010600030101010101" pitchFamily="2" charset="-122"/>
              <a:ea typeface="宋体" panose="02010600030101010101" pitchFamily="2" charset="-122"/>
            </a:endParaRPr>
          </a:p>
          <a:p>
            <a:pPr marL="0" indent="0">
              <a:buNone/>
            </a:pPr>
            <a:r>
              <a:rPr lang="zh-CN" altLang="en-US" sz="2000" dirty="0" smtClean="0">
                <a:effectLst/>
                <a:latin typeface="宋体" panose="02010600030101010101" pitchFamily="2" charset="-122"/>
                <a:ea typeface="宋体" panose="02010600030101010101" pitchFamily="2" charset="-122"/>
              </a:rPr>
              <a:t>载</a:t>
            </a:r>
            <a:r>
              <a:rPr lang="zh-CN" altLang="en-US" sz="2000" dirty="0">
                <a:effectLst/>
                <a:latin typeface="宋体" panose="02010600030101010101" pitchFamily="2" charset="-122"/>
                <a:ea typeface="宋体" panose="02010600030101010101" pitchFamily="2" charset="-122"/>
              </a:rPr>
              <a:t>，不得超过</a:t>
            </a:r>
            <a:r>
              <a:rPr lang="zh-CN" altLang="en-US" sz="2000" dirty="0" smtClean="0">
                <a:effectLst/>
                <a:latin typeface="宋体" panose="02010600030101010101" pitchFamily="2" charset="-122"/>
                <a:ea typeface="宋体" panose="02010600030101010101" pitchFamily="2" charset="-122"/>
              </a:rPr>
              <a:t>额定载荷</a:t>
            </a:r>
            <a:r>
              <a:rPr lang="zh-CN" altLang="en-US" sz="2000" dirty="0">
                <a:effectLst/>
                <a:latin typeface="宋体" panose="02010600030101010101" pitchFamily="2" charset="-122"/>
                <a:ea typeface="宋体" panose="02010600030101010101" pitchFamily="2" charset="-122"/>
              </a:rPr>
              <a:t>的</a:t>
            </a:r>
            <a:r>
              <a:rPr lang="en-US" altLang="zh-CN" sz="2000" dirty="0">
                <a:effectLst/>
                <a:latin typeface="宋体" panose="02010600030101010101" pitchFamily="2" charset="-122"/>
                <a:ea typeface="宋体" panose="02010600030101010101" pitchFamily="2" charset="-122"/>
              </a:rPr>
              <a:t>10</a:t>
            </a:r>
            <a:r>
              <a:rPr lang="en-US" altLang="zh-CN" sz="2000" dirty="0" smtClean="0">
                <a:effectLst/>
                <a:latin typeface="宋体" panose="02010600030101010101" pitchFamily="2" charset="-122"/>
                <a:ea typeface="宋体" panose="02010600030101010101" pitchFamily="2" charset="-122"/>
              </a:rPr>
              <a:t>%</a:t>
            </a:r>
          </a:p>
          <a:p>
            <a:pPr marL="0" indent="0">
              <a:buNone/>
            </a:pPr>
            <a:r>
              <a:rPr lang="zh-CN" altLang="en-US" sz="2000" dirty="0" smtClean="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并经专业</a:t>
            </a:r>
            <a:r>
              <a:rPr lang="zh-CN" altLang="en-US" sz="2000" dirty="0" smtClean="0">
                <a:effectLst/>
                <a:latin typeface="宋体" panose="02010600030101010101" pitchFamily="2" charset="-122"/>
                <a:ea typeface="宋体" panose="02010600030101010101" pitchFamily="2" charset="-122"/>
              </a:rPr>
              <a:t>部门</a:t>
            </a:r>
            <a:r>
              <a:rPr lang="zh-CN" altLang="en-US" sz="2000" dirty="0">
                <a:effectLst/>
                <a:latin typeface="宋体" panose="02010600030101010101" pitchFamily="2" charset="-122"/>
                <a:ea typeface="宋体" panose="02010600030101010101" pitchFamily="2" charset="-122"/>
              </a:rPr>
              <a:t>批准后方可</a:t>
            </a:r>
            <a:r>
              <a:rPr lang="zh-CN" altLang="en-US" sz="2000" dirty="0" smtClean="0">
                <a:effectLst/>
                <a:latin typeface="宋体" panose="02010600030101010101" pitchFamily="2" charset="-122"/>
                <a:ea typeface="宋体" panose="02010600030101010101" pitchFamily="2" charset="-122"/>
              </a:rPr>
              <a:t>进</a:t>
            </a:r>
            <a:endParaRPr lang="en-US" altLang="zh-CN" sz="2000" dirty="0" smtClean="0">
              <a:effectLst/>
              <a:latin typeface="宋体" panose="02010600030101010101" pitchFamily="2" charset="-122"/>
              <a:ea typeface="宋体" panose="02010600030101010101" pitchFamily="2" charset="-122"/>
            </a:endParaRPr>
          </a:p>
          <a:p>
            <a:pPr marL="0" indent="0">
              <a:buNone/>
            </a:pPr>
            <a:r>
              <a:rPr lang="zh-CN" altLang="en-US" sz="2000" dirty="0" smtClean="0">
                <a:effectLst/>
                <a:latin typeface="宋体" panose="02010600030101010101" pitchFamily="2" charset="-122"/>
                <a:ea typeface="宋体" panose="02010600030101010101" pitchFamily="2" charset="-122"/>
              </a:rPr>
              <a:t>行</a:t>
            </a:r>
            <a:endParaRPr lang="zh-CN" altLang="en-US" sz="2000" dirty="0">
              <a:effectLst/>
              <a:latin typeface="宋体" panose="02010600030101010101" pitchFamily="2" charset="-122"/>
              <a:ea typeface="宋体" panose="02010600030101010101" pitchFamily="2" charset="-122"/>
            </a:endParaRPr>
          </a:p>
          <a:p>
            <a:endParaRPr lang="zh-CN" altLang="en-US" sz="2000" dirty="0">
              <a:effectLst/>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275" y="2279987"/>
            <a:ext cx="5038725"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4" dur="500"/>
                                        <p:tgtEl>
                                          <p:spTgt spid="3">
                                            <p:txEl>
                                              <p:pRg st="9" end="9"/>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7" dur="500"/>
                                        <p:tgtEl>
                                          <p:spTgt spid="3">
                                            <p:txEl>
                                              <p:pRg st="10" end="10"/>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0" dur="500"/>
                                        <p:tgtEl>
                                          <p:spTgt spid="3">
                                            <p:txEl>
                                              <p:pRg st="11" end="11"/>
                                            </p:txEl>
                                          </p:spTgt>
                                        </p:tgtEl>
                                      </p:cBhvr>
                                    </p:animEffect>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宋体" panose="02010600030101010101" pitchFamily="2" charset="-122"/>
                <a:ea typeface="宋体" panose="02010600030101010101" pitchFamily="2" charset="-122"/>
              </a:rPr>
              <a:t>钢筋弯曲机安全操作规程</a:t>
            </a:r>
          </a:p>
        </p:txBody>
      </p:sp>
      <p:sp>
        <p:nvSpPr>
          <p:cNvPr id="3" name="内容占位符 2"/>
          <p:cNvSpPr>
            <a:spLocks noGrp="1"/>
          </p:cNvSpPr>
          <p:nvPr>
            <p:ph idx="1"/>
          </p:nvPr>
        </p:nvSpPr>
        <p:spPr>
          <a:xfrm>
            <a:off x="0" y="1196752"/>
            <a:ext cx="9036496" cy="4929411"/>
          </a:xfrm>
        </p:spPr>
        <p:txBody>
          <a:bodyPr>
            <a:normAutofit lnSpcReduction="10000"/>
          </a:bodyPr>
          <a:lstStyle/>
          <a:p>
            <a:pPr>
              <a:buFont typeface="Wingdings" panose="05000000000000000000" pitchFamily="2" charset="2"/>
              <a:buChar char="l"/>
            </a:pPr>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、作业中，严禁更换芯轴、销子和变换角度以及调速等作业，亦不得加油或请扫。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、弯曲钢筋时，严禁超过本机规定的钢筋直径、根数及机械转速。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、弯曲高强度或低合金钢钢筋时，应按机械铭牌规定换算最大限制直径并调换相应的芯轴。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、严禁在弯曲钢筋的作业</a:t>
            </a:r>
            <a:r>
              <a:rPr lang="zh-CN" altLang="en-US" dirty="0" smtClean="0">
                <a:effectLst/>
                <a:latin typeface="宋体" panose="02010600030101010101" pitchFamily="2" charset="-122"/>
                <a:ea typeface="宋体" panose="02010600030101010101" pitchFamily="2" charset="-122"/>
              </a:rPr>
              <a:t>半</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径</a:t>
            </a:r>
            <a:r>
              <a:rPr lang="zh-CN" altLang="en-US" dirty="0">
                <a:effectLst/>
                <a:latin typeface="宋体" panose="02010600030101010101" pitchFamily="2" charset="-122"/>
                <a:ea typeface="宋体" panose="02010600030101010101" pitchFamily="2" charset="-122"/>
              </a:rPr>
              <a:t>内和机身不设固定销的一侧</a:t>
            </a:r>
            <a:r>
              <a:rPr lang="zh-CN" altLang="en-US" dirty="0" smtClean="0">
                <a:effectLst/>
                <a:latin typeface="宋体" panose="02010600030101010101" pitchFamily="2" charset="-122"/>
                <a:ea typeface="宋体" panose="02010600030101010101" pitchFamily="2" charset="-122"/>
              </a:rPr>
              <a:t>站</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人</a:t>
            </a:r>
            <a:r>
              <a:rPr lang="zh-CN" altLang="en-US" dirty="0">
                <a:effectLst/>
                <a:latin typeface="宋体" panose="02010600030101010101" pitchFamily="2" charset="-122"/>
                <a:ea typeface="宋体" panose="02010600030101010101" pitchFamily="2" charset="-122"/>
              </a:rPr>
              <a:t>；弯曲好的半成品应堆放整齐</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弯</a:t>
            </a:r>
            <a:r>
              <a:rPr lang="zh-CN" altLang="en-US" dirty="0">
                <a:effectLst/>
                <a:latin typeface="宋体" panose="02010600030101010101" pitchFamily="2" charset="-122"/>
                <a:ea typeface="宋体" panose="02010600030101010101" pitchFamily="2" charset="-122"/>
              </a:rPr>
              <a:t>钩不得朝上。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l"/>
            </a:pPr>
            <a:r>
              <a:rPr lang="en-US" altLang="zh-CN" dirty="0" smtClean="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、转盘换向时，必须在停</a:t>
            </a:r>
            <a:r>
              <a:rPr lang="zh-CN" altLang="en-US" dirty="0" smtClean="0">
                <a:effectLst/>
                <a:latin typeface="宋体" panose="02010600030101010101" pitchFamily="2" charset="-122"/>
                <a:ea typeface="宋体" panose="02010600030101010101" pitchFamily="2" charset="-122"/>
              </a:rPr>
              <a:t>稳</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后</a:t>
            </a:r>
            <a:r>
              <a:rPr lang="zh-CN" altLang="en-US" dirty="0">
                <a:effectLst/>
                <a:latin typeface="宋体" panose="02010600030101010101" pitchFamily="2" charset="-122"/>
                <a:ea typeface="宋体" panose="02010600030101010101" pitchFamily="2" charset="-122"/>
              </a:rPr>
              <a:t>进行。</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136" y="3429000"/>
            <a:ext cx="4769864" cy="34070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39552" y="2564904"/>
            <a:ext cx="8229600" cy="1447998"/>
          </a:xfrm>
        </p:spPr>
        <p:txBody>
          <a:bodyPr>
            <a:normAutofit/>
          </a:bodyPr>
          <a:lstStyle/>
          <a:p>
            <a:pPr marL="0" indent="0">
              <a:buNone/>
            </a:pPr>
            <a:r>
              <a:rPr lang="zh-CN" altLang="en-US" sz="4400" dirty="0" smtClean="0">
                <a:effectLst/>
                <a:latin typeface="宋体" panose="02010600030101010101" pitchFamily="2" charset="-122"/>
                <a:ea typeface="宋体" panose="02010600030101010101" pitchFamily="2" charset="-122"/>
              </a:rPr>
              <a:t>十五、</a:t>
            </a:r>
            <a:r>
              <a:rPr lang="zh-CN" altLang="en-US" sz="4400" dirty="0">
                <a:effectLst/>
                <a:latin typeface="宋体" panose="02010600030101010101" pitchFamily="2" charset="-122"/>
                <a:ea typeface="宋体" panose="02010600030101010101" pitchFamily="2" charset="-122"/>
              </a:rPr>
              <a:t>钢筋拉伸机安全操作规程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钢筋拉伸机安全操作规程</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275" y="3228975"/>
            <a:ext cx="6943725" cy="3629025"/>
          </a:xfrm>
          <a:prstGeom prst="rect">
            <a:avLst/>
          </a:prstGeom>
        </p:spPr>
      </p:pic>
      <p:sp>
        <p:nvSpPr>
          <p:cNvPr id="3" name="内容占位符 2"/>
          <p:cNvSpPr>
            <a:spLocks noGrp="1"/>
          </p:cNvSpPr>
          <p:nvPr>
            <p:ph idx="1"/>
          </p:nvPr>
        </p:nvSpPr>
        <p:spPr>
          <a:xfrm>
            <a:off x="0" y="1196752"/>
            <a:ext cx="9144000" cy="5661248"/>
          </a:xfrm>
        </p:spPr>
        <p:txBody>
          <a:bodyPr/>
          <a:lstStyle/>
          <a:p>
            <a:pPr>
              <a:buClr>
                <a:srgbClr val="0070C0"/>
              </a:buClr>
              <a:buFont typeface="Wingdings" panose="05000000000000000000" pitchFamily="2" charset="2"/>
              <a:buChar char="u"/>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、采用钢模配套张拉，两端要有地锚，还必须配有卡具、锚具，钢筋两端须镦头，场地两端外侧应有防护栏和警告标志。 </a:t>
            </a:r>
            <a:endParaRPr lang="en-US" altLang="zh-CN" dirty="0" smtClean="0">
              <a:effectLst/>
              <a:latin typeface="宋体" panose="02010600030101010101" pitchFamily="2" charset="-122"/>
              <a:ea typeface="宋体" panose="02010600030101010101" pitchFamily="2" charset="-122"/>
            </a:endParaRPr>
          </a:p>
          <a:p>
            <a:pPr>
              <a:buClr>
                <a:srgbClr val="0070C0"/>
              </a:buCl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、检查卡具、锚具及被拉钢筋两端镦头，如有裂纹或破损，应及时修复或更换。 </a:t>
            </a:r>
            <a:endParaRPr lang="en-US" altLang="zh-CN" dirty="0" smtClean="0">
              <a:effectLst/>
              <a:latin typeface="宋体" panose="02010600030101010101" pitchFamily="2" charset="-122"/>
              <a:ea typeface="宋体" panose="02010600030101010101" pitchFamily="2" charset="-122"/>
            </a:endParaRPr>
          </a:p>
          <a:p>
            <a:pPr>
              <a:buClr>
                <a:srgbClr val="0070C0"/>
              </a:buCl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、卡具刻槽应较所拉钢筋的直径大</a:t>
            </a:r>
            <a:r>
              <a:rPr lang="en-US" altLang="zh-CN" dirty="0">
                <a:effectLst/>
                <a:latin typeface="宋体" panose="02010600030101010101" pitchFamily="2" charset="-122"/>
                <a:ea typeface="宋体" panose="02010600030101010101" pitchFamily="2" charset="-122"/>
              </a:rPr>
              <a:t>0.7</a:t>
            </a:r>
            <a:r>
              <a:rPr lang="zh-CN" altLang="en-US" dirty="0">
                <a:effectLst/>
                <a:latin typeface="宋体" panose="02010600030101010101" pitchFamily="2" charset="-122"/>
                <a:ea typeface="宋体" panose="02010600030101010101" pitchFamily="2" charset="-122"/>
              </a:rPr>
              <a:t>～</a:t>
            </a:r>
            <a:r>
              <a:rPr lang="en-US" altLang="zh-CN" dirty="0">
                <a:effectLst/>
                <a:latin typeface="宋体" panose="02010600030101010101" pitchFamily="2" charset="-122"/>
                <a:ea typeface="宋体" panose="02010600030101010101" pitchFamily="2" charset="-122"/>
              </a:rPr>
              <a:t>1mm</a:t>
            </a:r>
            <a:r>
              <a:rPr lang="zh-CN" altLang="en-US" dirty="0">
                <a:effectLst/>
                <a:latin typeface="宋体" panose="02010600030101010101" pitchFamily="2" charset="-122"/>
                <a:ea typeface="宋体" panose="02010600030101010101" pitchFamily="2" charset="-122"/>
              </a:rPr>
              <a:t>，并保证有足够强度使锚具</a:t>
            </a:r>
            <a:r>
              <a:rPr lang="zh-CN" altLang="en-US" dirty="0" smtClean="0">
                <a:effectLst/>
                <a:latin typeface="宋体" panose="02010600030101010101" pitchFamily="2" charset="-122"/>
                <a:ea typeface="宋体" panose="02010600030101010101" pitchFamily="2" charset="-122"/>
              </a:rPr>
              <a:t>不致</a:t>
            </a:r>
            <a:r>
              <a:rPr lang="zh-CN" altLang="en-US" dirty="0">
                <a:effectLst/>
                <a:latin typeface="宋体" panose="02010600030101010101" pitchFamily="2" charset="-122"/>
                <a:ea typeface="宋体" panose="02010600030101010101" pitchFamily="2" charset="-122"/>
              </a:rPr>
              <a:t>变形。 </a:t>
            </a:r>
            <a:r>
              <a:rPr lang="en-US" altLang="zh-CN" dirty="0">
                <a:effectLst/>
                <a:latin typeface="宋体" panose="02010600030101010101" pitchFamily="2" charset="-122"/>
                <a:ea typeface="宋体" panose="02010600030101010101" pitchFamily="2" charset="-122"/>
              </a:rPr>
              <a:t> </a:t>
            </a:r>
            <a:endParaRPr lang="en-US" altLang="zh-CN" dirty="0" smtClean="0">
              <a:effectLst/>
              <a:latin typeface="宋体" panose="02010600030101010101" pitchFamily="2" charset="-122"/>
              <a:ea typeface="宋体" panose="02010600030101010101" pitchFamily="2" charset="-122"/>
            </a:endParaRPr>
          </a:p>
          <a:p>
            <a:pPr>
              <a:buClr>
                <a:srgbClr val="0070C0"/>
              </a:buCl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、空载运转</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Clr>
                <a:srgbClr val="0070C0"/>
              </a:buClr>
              <a:buNone/>
            </a:pPr>
            <a:r>
              <a:rPr lang="zh-CN" altLang="en-US" dirty="0" smtClean="0">
                <a:effectLst/>
                <a:latin typeface="宋体" panose="02010600030101010101" pitchFamily="2" charset="-122"/>
                <a:ea typeface="宋体" panose="02010600030101010101" pitchFamily="2" charset="-122"/>
              </a:rPr>
              <a:t>校正</a:t>
            </a:r>
            <a:r>
              <a:rPr lang="zh-CN" altLang="en-US" dirty="0">
                <a:effectLst/>
                <a:latin typeface="宋体" panose="02010600030101010101" pitchFamily="2" charset="-122"/>
                <a:ea typeface="宋体" panose="02010600030101010101" pitchFamily="2" charset="-122"/>
              </a:rPr>
              <a:t>千斤顶和</a:t>
            </a:r>
            <a:r>
              <a:rPr lang="zh-CN" altLang="en-US" dirty="0" smtClean="0">
                <a:effectLst/>
                <a:latin typeface="宋体" panose="02010600030101010101" pitchFamily="2" charset="-122"/>
                <a:ea typeface="宋体" panose="02010600030101010101" pitchFamily="2" charset="-122"/>
              </a:rPr>
              <a:t>压力</a:t>
            </a:r>
            <a:endParaRPr lang="en-US" altLang="zh-CN" dirty="0" smtClean="0">
              <a:effectLst/>
              <a:latin typeface="宋体" panose="02010600030101010101" pitchFamily="2" charset="-122"/>
              <a:ea typeface="宋体" panose="02010600030101010101" pitchFamily="2" charset="-122"/>
            </a:endParaRPr>
          </a:p>
          <a:p>
            <a:pPr marL="0" indent="0">
              <a:buClr>
                <a:srgbClr val="0070C0"/>
              </a:buClr>
              <a:buNone/>
            </a:pPr>
            <a:r>
              <a:rPr lang="zh-CN" altLang="en-US" dirty="0" smtClean="0">
                <a:effectLst/>
                <a:latin typeface="宋体" panose="02010600030101010101" pitchFamily="2" charset="-122"/>
                <a:ea typeface="宋体" panose="02010600030101010101" pitchFamily="2" charset="-122"/>
              </a:rPr>
              <a:t>表</a:t>
            </a:r>
            <a:r>
              <a:rPr lang="zh-CN" altLang="en-US" dirty="0">
                <a:effectLst/>
                <a:latin typeface="宋体" panose="02010600030101010101" pitchFamily="2" charset="-122"/>
                <a:ea typeface="宋体" panose="02010600030101010101" pitchFamily="2" charset="-122"/>
              </a:rPr>
              <a:t>的指示吨位，</a:t>
            </a:r>
            <a:r>
              <a:rPr lang="zh-CN" altLang="en-US" dirty="0" smtClean="0">
                <a:effectLst/>
                <a:latin typeface="宋体" panose="02010600030101010101" pitchFamily="2" charset="-122"/>
                <a:ea typeface="宋体" panose="02010600030101010101" pitchFamily="2" charset="-122"/>
              </a:rPr>
              <a:t>定</a:t>
            </a:r>
            <a:endParaRPr lang="en-US" altLang="zh-CN" dirty="0" smtClean="0">
              <a:effectLst/>
              <a:latin typeface="宋体" panose="02010600030101010101" pitchFamily="2" charset="-122"/>
              <a:ea typeface="宋体" panose="02010600030101010101" pitchFamily="2" charset="-122"/>
            </a:endParaRPr>
          </a:p>
          <a:p>
            <a:pPr marL="0" indent="0">
              <a:buClr>
                <a:srgbClr val="0070C0"/>
              </a:buClr>
              <a:buNone/>
            </a:pPr>
            <a:r>
              <a:rPr lang="zh-CN" altLang="en-US" dirty="0" smtClean="0">
                <a:effectLst/>
                <a:latin typeface="宋体" panose="02010600030101010101" pitchFamily="2" charset="-122"/>
                <a:ea typeface="宋体" panose="02010600030101010101" pitchFamily="2" charset="-122"/>
              </a:rPr>
              <a:t>出</a:t>
            </a:r>
            <a:r>
              <a:rPr lang="zh-CN" altLang="en-US" dirty="0">
                <a:effectLst/>
                <a:latin typeface="宋体" panose="02010600030101010101" pitchFamily="2" charset="-122"/>
                <a:ea typeface="宋体" panose="02010600030101010101" pitchFamily="2" charset="-122"/>
              </a:rPr>
              <a:t>表上的数字，</a:t>
            </a:r>
            <a:r>
              <a:rPr lang="zh-CN" altLang="en-US" dirty="0" smtClean="0">
                <a:effectLst/>
                <a:latin typeface="宋体" panose="02010600030101010101" pitchFamily="2" charset="-122"/>
                <a:ea typeface="宋体" panose="02010600030101010101" pitchFamily="2" charset="-122"/>
              </a:rPr>
              <a:t>对</a:t>
            </a:r>
            <a:endParaRPr lang="en-US" altLang="zh-CN" dirty="0" smtClean="0">
              <a:effectLst/>
              <a:latin typeface="宋体" panose="02010600030101010101" pitchFamily="2" charset="-122"/>
              <a:ea typeface="宋体" panose="02010600030101010101" pitchFamily="2" charset="-122"/>
            </a:endParaRPr>
          </a:p>
          <a:p>
            <a:pPr marL="0" indent="0">
              <a:buClr>
                <a:srgbClr val="0070C0"/>
              </a:buClr>
              <a:buNone/>
            </a:pPr>
            <a:r>
              <a:rPr lang="zh-CN" altLang="en-US" dirty="0" smtClean="0">
                <a:effectLst/>
                <a:latin typeface="宋体" panose="02010600030101010101" pitchFamily="2" charset="-122"/>
                <a:ea typeface="宋体" panose="02010600030101010101" pitchFamily="2" charset="-122"/>
              </a:rPr>
              <a:t>比</a:t>
            </a:r>
            <a:r>
              <a:rPr lang="zh-CN" altLang="en-US" dirty="0">
                <a:effectLst/>
                <a:latin typeface="宋体" panose="02010600030101010101" pitchFamily="2" charset="-122"/>
                <a:ea typeface="宋体" panose="02010600030101010101" pitchFamily="2" charset="-122"/>
              </a:rPr>
              <a:t>张拉钢筋所需</a:t>
            </a:r>
            <a:r>
              <a:rPr lang="zh-CN" altLang="en-US" dirty="0" smtClean="0">
                <a:effectLst/>
                <a:latin typeface="宋体" panose="02010600030101010101" pitchFamily="2" charset="-122"/>
                <a:ea typeface="宋体" panose="02010600030101010101" pitchFamily="2" charset="-122"/>
              </a:rPr>
              <a:t>吨</a:t>
            </a:r>
            <a:endParaRPr lang="en-US" altLang="zh-CN" dirty="0" smtClean="0">
              <a:effectLst/>
              <a:latin typeface="宋体" panose="02010600030101010101" pitchFamily="2" charset="-122"/>
              <a:ea typeface="宋体" panose="02010600030101010101" pitchFamily="2" charset="-122"/>
            </a:endParaRPr>
          </a:p>
          <a:p>
            <a:pPr marL="0" indent="0">
              <a:buClr>
                <a:srgbClr val="0070C0"/>
              </a:buClr>
              <a:buNone/>
            </a:pPr>
            <a:r>
              <a:rPr lang="zh-CN" altLang="en-US" dirty="0" smtClean="0">
                <a:effectLst/>
                <a:latin typeface="宋体" panose="02010600030101010101" pitchFamily="2" charset="-122"/>
                <a:ea typeface="宋体" panose="02010600030101010101" pitchFamily="2" charset="-122"/>
              </a:rPr>
              <a:t>位</a:t>
            </a:r>
            <a:r>
              <a:rPr lang="zh-CN" altLang="en-US" dirty="0">
                <a:effectLst/>
                <a:latin typeface="宋体" panose="02010600030101010101" pitchFamily="2" charset="-122"/>
                <a:ea typeface="宋体" panose="02010600030101010101" pitchFamily="2" charset="-122"/>
              </a:rPr>
              <a:t>及延伸长度；</a:t>
            </a:r>
            <a:r>
              <a:rPr lang="zh-CN" altLang="en-US" dirty="0" smtClean="0">
                <a:effectLst/>
                <a:latin typeface="宋体" panose="02010600030101010101" pitchFamily="2" charset="-122"/>
                <a:ea typeface="宋体" panose="02010600030101010101" pitchFamily="2" charset="-122"/>
              </a:rPr>
              <a:t>检</a:t>
            </a:r>
            <a:endParaRPr lang="en-US" altLang="zh-CN" dirty="0" smtClean="0">
              <a:effectLst/>
              <a:latin typeface="宋体" panose="02010600030101010101" pitchFamily="2" charset="-122"/>
              <a:ea typeface="宋体" panose="02010600030101010101" pitchFamily="2" charset="-122"/>
            </a:endParaRPr>
          </a:p>
          <a:p>
            <a:pPr marL="0" indent="0">
              <a:buClr>
                <a:srgbClr val="0070C0"/>
              </a:buClr>
              <a:buNone/>
            </a:pPr>
            <a:r>
              <a:rPr lang="zh-CN" altLang="en-US" dirty="0" smtClean="0">
                <a:effectLst/>
                <a:latin typeface="宋体" panose="02010600030101010101" pitchFamily="2" charset="-122"/>
                <a:ea typeface="宋体" panose="02010600030101010101" pitchFamily="2" charset="-122"/>
              </a:rPr>
              <a:t>查</a:t>
            </a:r>
            <a:r>
              <a:rPr lang="zh-CN" altLang="en-US" dirty="0">
                <a:effectLst/>
                <a:latin typeface="宋体" panose="02010600030101010101" pitchFamily="2" charset="-122"/>
                <a:ea typeface="宋体" panose="02010600030101010101" pitchFamily="2" charset="-122"/>
              </a:rPr>
              <a:t>油路应无泄漏，确认正常后，方可作业。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钢筋拉伸机安全操作规程</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3356992"/>
            <a:ext cx="4778921" cy="33434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内容占位符 2"/>
          <p:cNvSpPr>
            <a:spLocks noGrp="1"/>
          </p:cNvSpPr>
          <p:nvPr>
            <p:ph idx="1"/>
          </p:nvPr>
        </p:nvSpPr>
        <p:spPr>
          <a:xfrm>
            <a:off x="0" y="1124744"/>
            <a:ext cx="8686800" cy="5001419"/>
          </a:xfrm>
        </p:spPr>
        <p:txBody>
          <a:bodyPr>
            <a:normAutofit lnSpcReduction="10000"/>
          </a:bodyPr>
          <a:lstStyle/>
          <a:p>
            <a:pPr>
              <a:buClr>
                <a:srgbClr val="0070C0"/>
              </a:buClr>
              <a:buFont typeface="Wingdings" panose="05000000000000000000" pitchFamily="2" charset="2"/>
              <a:buChar char="u"/>
            </a:pPr>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、作业中，操作要平衡、均匀，张拉时两端不得站人</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拉伸机在有压力情况下严禁拆卸液压系统中的任何零件。 </a:t>
            </a:r>
            <a:endParaRPr lang="en-US" altLang="zh-CN" dirty="0" smtClean="0">
              <a:effectLst/>
              <a:latin typeface="宋体" panose="02010600030101010101" pitchFamily="2" charset="-122"/>
              <a:ea typeface="宋体" panose="02010600030101010101" pitchFamily="2" charset="-122"/>
            </a:endParaRPr>
          </a:p>
          <a:p>
            <a:pPr>
              <a:buClr>
                <a:srgbClr val="0070C0"/>
              </a:buCl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、在测量钢筋的伸长或拧紧螺帽中，应先停止拉伸，操作人员必须站在侧面操作。 </a:t>
            </a:r>
            <a:endParaRPr lang="en-US" altLang="zh-CN" dirty="0" smtClean="0">
              <a:effectLst/>
              <a:latin typeface="宋体" panose="02010600030101010101" pitchFamily="2" charset="-122"/>
              <a:ea typeface="宋体" panose="02010600030101010101" pitchFamily="2" charset="-122"/>
            </a:endParaRPr>
          </a:p>
          <a:p>
            <a:pPr>
              <a:buClr>
                <a:srgbClr val="0070C0"/>
              </a:buCl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、用电热张拉法带电操作时，应穿绝缘胶鞋和戴绝缘手套。 </a:t>
            </a:r>
            <a:endParaRPr lang="en-US" altLang="zh-CN" dirty="0" smtClean="0">
              <a:effectLst/>
              <a:latin typeface="宋体" panose="02010600030101010101" pitchFamily="2" charset="-122"/>
              <a:ea typeface="宋体" panose="02010600030101010101" pitchFamily="2" charset="-122"/>
            </a:endParaRPr>
          </a:p>
          <a:p>
            <a:pPr>
              <a:buClr>
                <a:srgbClr val="0070C0"/>
              </a:buCl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、张拉时，不准用手摸</a:t>
            </a:r>
            <a:r>
              <a:rPr lang="zh-CN" altLang="en-US" dirty="0" smtClean="0">
                <a:effectLst/>
                <a:latin typeface="宋体" panose="02010600030101010101" pitchFamily="2" charset="-122"/>
                <a:ea typeface="宋体" panose="02010600030101010101" pitchFamily="2" charset="-122"/>
              </a:rPr>
              <a:t>或</a:t>
            </a:r>
            <a:endParaRPr lang="en-US" altLang="zh-CN" dirty="0" smtClean="0">
              <a:effectLst/>
              <a:latin typeface="宋体" panose="02010600030101010101" pitchFamily="2" charset="-122"/>
              <a:ea typeface="宋体" panose="02010600030101010101" pitchFamily="2" charset="-122"/>
            </a:endParaRPr>
          </a:p>
          <a:p>
            <a:pPr marL="0" indent="0">
              <a:buClr>
                <a:srgbClr val="0070C0"/>
              </a:buClr>
              <a:buNone/>
            </a:pPr>
            <a:r>
              <a:rPr lang="zh-CN" altLang="en-US" dirty="0" smtClean="0">
                <a:effectLst/>
                <a:latin typeface="宋体" panose="02010600030101010101" pitchFamily="2" charset="-122"/>
                <a:ea typeface="宋体" panose="02010600030101010101" pitchFamily="2" charset="-122"/>
              </a:rPr>
              <a:t>脚</a:t>
            </a:r>
            <a:r>
              <a:rPr lang="zh-CN" altLang="en-US" dirty="0">
                <a:effectLst/>
                <a:latin typeface="宋体" panose="02010600030101010101" pitchFamily="2" charset="-122"/>
                <a:ea typeface="宋体" panose="02010600030101010101" pitchFamily="2" charset="-122"/>
              </a:rPr>
              <a:t>踩钢筋或钢丝。 </a:t>
            </a:r>
            <a:endParaRPr lang="en-US" altLang="zh-CN" dirty="0" smtClean="0">
              <a:effectLst/>
              <a:latin typeface="宋体" panose="02010600030101010101" pitchFamily="2" charset="-122"/>
              <a:ea typeface="宋体" panose="02010600030101010101" pitchFamily="2" charset="-122"/>
            </a:endParaRPr>
          </a:p>
          <a:p>
            <a:pPr>
              <a:buClr>
                <a:srgbClr val="0070C0"/>
              </a:buClr>
              <a:buFont typeface="Wingdings" panose="05000000000000000000" pitchFamily="2" charset="2"/>
              <a:buChar char="u"/>
            </a:pPr>
            <a:r>
              <a:rPr lang="en-US" altLang="zh-CN" dirty="0" smtClean="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、作业后，切断电源</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Clr>
                <a:srgbClr val="0070C0"/>
              </a:buClr>
              <a:buNone/>
            </a:pPr>
            <a:r>
              <a:rPr lang="zh-CN" altLang="en-US" dirty="0" smtClean="0">
                <a:effectLst/>
                <a:latin typeface="宋体" panose="02010600030101010101" pitchFamily="2" charset="-122"/>
                <a:ea typeface="宋体" panose="02010600030101010101" pitchFamily="2" charset="-122"/>
              </a:rPr>
              <a:t>锁</a:t>
            </a:r>
            <a:r>
              <a:rPr lang="zh-CN" altLang="en-US" dirty="0">
                <a:effectLst/>
                <a:latin typeface="宋体" panose="02010600030101010101" pitchFamily="2" charset="-122"/>
                <a:ea typeface="宋体" panose="02010600030101010101" pitchFamily="2" charset="-122"/>
              </a:rPr>
              <a:t>好电闸箱；千斤顶</a:t>
            </a:r>
            <a:r>
              <a:rPr lang="zh-CN" altLang="en-US" dirty="0" smtClean="0">
                <a:effectLst/>
                <a:latin typeface="宋体" panose="02010600030101010101" pitchFamily="2" charset="-122"/>
                <a:ea typeface="宋体" panose="02010600030101010101" pitchFamily="2" charset="-122"/>
              </a:rPr>
              <a:t>全部卸</a:t>
            </a:r>
            <a:endParaRPr lang="en-US" altLang="zh-CN" dirty="0" smtClean="0">
              <a:effectLst/>
              <a:latin typeface="宋体" panose="02010600030101010101" pitchFamily="2" charset="-122"/>
              <a:ea typeface="宋体" panose="02010600030101010101" pitchFamily="2" charset="-122"/>
            </a:endParaRPr>
          </a:p>
          <a:p>
            <a:pPr marL="0" indent="0">
              <a:buClr>
                <a:srgbClr val="0070C0"/>
              </a:buClr>
              <a:buNone/>
            </a:pPr>
            <a:r>
              <a:rPr lang="zh-CN" altLang="en-US" dirty="0" smtClean="0">
                <a:effectLst/>
                <a:latin typeface="宋体" panose="02010600030101010101" pitchFamily="2" charset="-122"/>
                <a:ea typeface="宋体" panose="02010600030101010101" pitchFamily="2" charset="-122"/>
              </a:rPr>
              <a:t>荷</a:t>
            </a:r>
            <a:r>
              <a:rPr lang="zh-CN" altLang="en-US" dirty="0">
                <a:effectLst/>
                <a:latin typeface="宋体" panose="02010600030101010101" pitchFamily="2" charset="-122"/>
                <a:ea typeface="宋体" panose="02010600030101010101" pitchFamily="2" charset="-122"/>
              </a:rPr>
              <a:t>并将拉伸设备放指定</a:t>
            </a:r>
            <a:r>
              <a:rPr lang="zh-CN" altLang="en-US" dirty="0" smtClean="0">
                <a:effectLst/>
                <a:latin typeface="宋体" panose="02010600030101010101" pitchFamily="2" charset="-122"/>
                <a:ea typeface="宋体" panose="02010600030101010101" pitchFamily="2" charset="-122"/>
              </a:rPr>
              <a:t>地点</a:t>
            </a:r>
            <a:endParaRPr lang="en-US" altLang="zh-CN" dirty="0" smtClean="0">
              <a:effectLst/>
              <a:latin typeface="宋体" panose="02010600030101010101" pitchFamily="2" charset="-122"/>
              <a:ea typeface="宋体" panose="02010600030101010101" pitchFamily="2" charset="-122"/>
            </a:endParaRPr>
          </a:p>
          <a:p>
            <a:pPr marL="0" indent="0">
              <a:buClr>
                <a:srgbClr val="0070C0"/>
              </a:buClr>
              <a:buNone/>
            </a:pPr>
            <a:r>
              <a:rPr lang="zh-CN" altLang="en-US" dirty="0" smtClean="0">
                <a:effectLst/>
                <a:latin typeface="宋体" panose="02010600030101010101" pitchFamily="2" charset="-122"/>
                <a:ea typeface="宋体" panose="02010600030101010101" pitchFamily="2" charset="-122"/>
              </a:rPr>
              <a:t>进行</a:t>
            </a:r>
            <a:r>
              <a:rPr lang="zh-CN" altLang="en-US" dirty="0">
                <a:effectLst/>
                <a:latin typeface="宋体" panose="02010600030101010101" pitchFamily="2" charset="-122"/>
                <a:ea typeface="宋体" panose="02010600030101010101" pitchFamily="2" charset="-122"/>
              </a:rPr>
              <a:t>保养。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11560" y="2780928"/>
            <a:ext cx="8229600" cy="1447998"/>
          </a:xfrm>
        </p:spPr>
        <p:txBody>
          <a:bodyPr>
            <a:normAutofit/>
          </a:bodyPr>
          <a:lstStyle/>
          <a:p>
            <a:pPr marL="0" indent="0">
              <a:buNone/>
            </a:pPr>
            <a:r>
              <a:rPr lang="zh-CN" altLang="en-US" sz="4000" dirty="0">
                <a:effectLst/>
                <a:latin typeface="宋体" panose="02010600030101010101" pitchFamily="2" charset="-122"/>
                <a:ea typeface="宋体" panose="02010600030101010101" pitchFamily="2" charset="-122"/>
              </a:rPr>
              <a:t>十六、混凝土振捣器安全操作规程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十六、混凝土振捣器安全操作规程</a:t>
            </a:r>
          </a:p>
        </p:txBody>
      </p:sp>
      <p:sp>
        <p:nvSpPr>
          <p:cNvPr id="3" name="内容占位符 2"/>
          <p:cNvSpPr>
            <a:spLocks noGrp="1"/>
          </p:cNvSpPr>
          <p:nvPr>
            <p:ph idx="1"/>
          </p:nvPr>
        </p:nvSpPr>
        <p:spPr>
          <a:xfrm>
            <a:off x="0" y="1052736"/>
            <a:ext cx="9144000" cy="5112568"/>
          </a:xfrm>
        </p:spPr>
        <p:txBody>
          <a:bodyPr/>
          <a:lstStyle/>
          <a:p>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、使用前检查各部位应连接牢固，旋转方向正确。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、振捣器不得放在初凝的混凝土、地板、脚手架、道路和干硬的地面上进行试振。如检修或作业间断时，应切断电源。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、插入式振捣器软轴的弯曲半径不得小于</a:t>
            </a:r>
            <a:r>
              <a:rPr lang="en-US" altLang="zh-CN" dirty="0">
                <a:effectLst/>
                <a:latin typeface="宋体" panose="02010600030101010101" pitchFamily="2" charset="-122"/>
                <a:ea typeface="宋体" panose="02010600030101010101" pitchFamily="2" charset="-122"/>
              </a:rPr>
              <a:t>50cm</a:t>
            </a:r>
            <a:r>
              <a:rPr lang="zh-CN" altLang="en-US" dirty="0">
                <a:effectLst/>
                <a:latin typeface="宋体" panose="02010600030101010101" pitchFamily="2" charset="-122"/>
                <a:ea typeface="宋体" panose="02010600030101010101" pitchFamily="2" charset="-122"/>
              </a:rPr>
              <a:t>，并不得多于两个弯，操作时振动棒应自然垂直地沉入混凝土，不得用力硬插、斜推或使钢筋夹住棒头，也不得全部插入混凝土中。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、振捣器应保持清洁，不得有混凝土粘结在电动机外壳上妨碍散热。</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4000500"/>
            <a:ext cx="5343525"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十六、混凝土振捣器安全操作规程</a:t>
            </a:r>
          </a:p>
        </p:txBody>
      </p:sp>
      <p:sp>
        <p:nvSpPr>
          <p:cNvPr id="3" name="内容占位符 2"/>
          <p:cNvSpPr>
            <a:spLocks noGrp="1"/>
          </p:cNvSpPr>
          <p:nvPr>
            <p:ph idx="1"/>
          </p:nvPr>
        </p:nvSpPr>
        <p:spPr>
          <a:xfrm>
            <a:off x="0" y="1196752"/>
            <a:ext cx="9144000" cy="5760640"/>
          </a:xfrm>
        </p:spPr>
        <p:txBody>
          <a:bodyPr>
            <a:normAutofit fontScale="92500" lnSpcReduction="10000"/>
          </a:bodyPr>
          <a:lstStyle/>
          <a:p>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、作业转移时，电动机的导线应保持有足够的长度和松度。严禁用电源线拖拉振捣器。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、用绳拉平板振捣器时，拉绳应干燥绝缘，移动或转向时不得用脚踢电动机。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、振捣器与平板应</a:t>
            </a:r>
            <a:r>
              <a:rPr lang="zh-CN" altLang="en-US" dirty="0" smtClean="0">
                <a:effectLst/>
                <a:latin typeface="宋体" panose="02010600030101010101" pitchFamily="2" charset="-122"/>
                <a:ea typeface="宋体" panose="02010600030101010101" pitchFamily="2" charset="-122"/>
              </a:rPr>
              <a:t>保持</a:t>
            </a:r>
            <a:r>
              <a:rPr lang="zh-CN" altLang="en-US" dirty="0">
                <a:effectLst/>
                <a:latin typeface="宋体" panose="02010600030101010101" pitchFamily="2" charset="-122"/>
                <a:ea typeface="宋体" panose="02010600030101010101" pitchFamily="2" charset="-122"/>
              </a:rPr>
              <a:t>紧固，电源线必须</a:t>
            </a:r>
            <a:r>
              <a:rPr lang="zh-CN" altLang="en-US" dirty="0" smtClean="0">
                <a:effectLst/>
                <a:latin typeface="宋体" panose="02010600030101010101" pitchFamily="2" charset="-122"/>
                <a:ea typeface="宋体" panose="02010600030101010101" pitchFamily="2" charset="-122"/>
              </a:rPr>
              <a:t>固定</a:t>
            </a:r>
            <a:r>
              <a:rPr lang="zh-CN" altLang="en-US" dirty="0">
                <a:effectLst/>
                <a:latin typeface="宋体" panose="02010600030101010101" pitchFamily="2" charset="-122"/>
                <a:ea typeface="宋体" panose="02010600030101010101" pitchFamily="2" charset="-122"/>
              </a:rPr>
              <a:t>在平板上，</a:t>
            </a:r>
            <a:r>
              <a:rPr lang="zh-CN" altLang="en-US" dirty="0" smtClean="0">
                <a:effectLst/>
                <a:latin typeface="宋体" panose="02010600030101010101" pitchFamily="2" charset="-122"/>
                <a:ea typeface="宋体" panose="02010600030101010101" pitchFamily="2" charset="-122"/>
              </a:rPr>
              <a:t>电器开关</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应</a:t>
            </a:r>
            <a:r>
              <a:rPr lang="zh-CN" altLang="en-US" dirty="0">
                <a:effectLst/>
                <a:latin typeface="宋体" panose="02010600030101010101" pitchFamily="2" charset="-122"/>
                <a:ea typeface="宋体" panose="02010600030101010101" pitchFamily="2" charset="-122"/>
              </a:rPr>
              <a:t>装在把手上。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、在一个构件上</a:t>
            </a:r>
            <a:r>
              <a:rPr lang="zh-CN" altLang="en-US" dirty="0" smtClean="0">
                <a:effectLst/>
                <a:latin typeface="宋体" panose="02010600030101010101" pitchFamily="2" charset="-122"/>
                <a:ea typeface="宋体" panose="02010600030101010101" pitchFamily="2" charset="-122"/>
              </a:rPr>
              <a:t>同</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时</a:t>
            </a:r>
            <a:r>
              <a:rPr lang="zh-CN" altLang="en-US" dirty="0">
                <a:effectLst/>
                <a:latin typeface="宋体" panose="02010600030101010101" pitchFamily="2" charset="-122"/>
                <a:ea typeface="宋体" panose="02010600030101010101" pitchFamily="2" charset="-122"/>
              </a:rPr>
              <a:t>使用几台附着式振</a:t>
            </a:r>
            <a:r>
              <a:rPr lang="zh-CN" altLang="en-US" dirty="0" smtClean="0">
                <a:effectLst/>
                <a:latin typeface="宋体" panose="02010600030101010101" pitchFamily="2" charset="-122"/>
                <a:ea typeface="宋体" panose="02010600030101010101" pitchFamily="2" charset="-122"/>
              </a:rPr>
              <a:t>捣</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器</a:t>
            </a:r>
            <a:r>
              <a:rPr lang="zh-CN" altLang="en-US" dirty="0">
                <a:effectLst/>
                <a:latin typeface="宋体" panose="02010600030101010101" pitchFamily="2" charset="-122"/>
                <a:ea typeface="宋体" panose="02010600030101010101" pitchFamily="2" charset="-122"/>
              </a:rPr>
              <a:t>工作时，所有振捣器</a:t>
            </a:r>
            <a:r>
              <a:rPr lang="zh-CN" altLang="en-US" dirty="0" smtClean="0">
                <a:effectLst/>
                <a:latin typeface="宋体" panose="02010600030101010101" pitchFamily="2" charset="-122"/>
                <a:ea typeface="宋体" panose="02010600030101010101" pitchFamily="2" charset="-122"/>
              </a:rPr>
              <a:t>的</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频率</a:t>
            </a:r>
            <a:r>
              <a:rPr lang="zh-CN" altLang="en-US" dirty="0">
                <a:effectLst/>
                <a:latin typeface="宋体" panose="02010600030101010101" pitchFamily="2" charset="-122"/>
                <a:ea typeface="宋体" panose="02010600030101010101" pitchFamily="2" charset="-122"/>
              </a:rPr>
              <a:t>必须相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、操作人员必须</a:t>
            </a:r>
            <a:r>
              <a:rPr lang="zh-CN" altLang="en-US" dirty="0" smtClean="0">
                <a:effectLst/>
                <a:latin typeface="宋体" panose="02010600030101010101" pitchFamily="2" charset="-122"/>
                <a:ea typeface="宋体" panose="02010600030101010101" pitchFamily="2" charset="-122"/>
              </a:rPr>
              <a:t>穿戴</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绝缘</a:t>
            </a:r>
            <a:r>
              <a:rPr lang="zh-CN" altLang="en-US" dirty="0">
                <a:effectLst/>
                <a:latin typeface="宋体" panose="02010600030101010101" pitchFamily="2" charset="-122"/>
                <a:ea typeface="宋体" panose="02010600030101010101" pitchFamily="2" charset="-122"/>
              </a:rPr>
              <a:t>胶鞋和绝缘手套。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10</a:t>
            </a:r>
            <a:r>
              <a:rPr lang="zh-CN" altLang="en-US" dirty="0">
                <a:effectLst/>
                <a:latin typeface="宋体" panose="02010600030101010101" pitchFamily="2" charset="-122"/>
                <a:ea typeface="宋体" panose="02010600030101010101" pitchFamily="2" charset="-122"/>
              </a:rPr>
              <a:t>、作业后，必须</a:t>
            </a:r>
            <a:r>
              <a:rPr lang="zh-CN" altLang="en-US" dirty="0" smtClean="0">
                <a:effectLst/>
                <a:latin typeface="宋体" panose="02010600030101010101" pitchFamily="2" charset="-122"/>
                <a:ea typeface="宋体" panose="02010600030101010101" pitchFamily="2" charset="-122"/>
              </a:rPr>
              <a:t>做好</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清洗</a:t>
            </a:r>
            <a:r>
              <a:rPr lang="zh-CN" altLang="en-US" dirty="0">
                <a:effectLst/>
                <a:latin typeface="宋体" panose="02010600030101010101" pitchFamily="2" charset="-122"/>
                <a:ea typeface="宋体" panose="02010600030101010101" pitchFamily="2" charset="-122"/>
              </a:rPr>
              <a:t>、保养工作，振捣器</a:t>
            </a:r>
            <a:r>
              <a:rPr lang="zh-CN" altLang="en-US" dirty="0" smtClean="0">
                <a:effectLst/>
                <a:latin typeface="宋体" panose="02010600030101010101" pitchFamily="2" charset="-122"/>
                <a:ea typeface="宋体" panose="02010600030101010101" pitchFamily="2" charset="-122"/>
              </a:rPr>
              <a:t>要</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放</a:t>
            </a:r>
            <a:r>
              <a:rPr lang="zh-CN" altLang="en-US" dirty="0">
                <a:effectLst/>
                <a:latin typeface="宋体" panose="02010600030101010101" pitchFamily="2" charset="-122"/>
                <a:ea typeface="宋体" panose="02010600030101010101" pitchFamily="2" charset="-122"/>
              </a:rPr>
              <a:t>在干燥处。</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920" y="2924944"/>
            <a:ext cx="5534740" cy="3933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par>
                                <p:cTn id="44" presetID="2" presetClass="entr" presetSubtype="4"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39552" y="2780928"/>
            <a:ext cx="8219256" cy="1231974"/>
          </a:xfrm>
        </p:spPr>
        <p:txBody>
          <a:bodyPr>
            <a:normAutofit/>
          </a:bodyPr>
          <a:lstStyle/>
          <a:p>
            <a:pPr marL="0" indent="0">
              <a:buNone/>
            </a:pPr>
            <a:r>
              <a:rPr lang="zh-CN" altLang="en-US" sz="4000" dirty="0">
                <a:effectLst/>
                <a:latin typeface="宋体" panose="02010600030101010101" pitchFamily="2" charset="-122"/>
                <a:ea typeface="宋体" panose="02010600030101010101" pitchFamily="2" charset="-122"/>
              </a:rPr>
              <a:t>十七、手持电动工具安全操作规程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十七、手持电动工具安全操作规程</a:t>
            </a:r>
          </a:p>
        </p:txBody>
      </p:sp>
      <p:sp>
        <p:nvSpPr>
          <p:cNvPr id="3" name="内容占位符 2"/>
          <p:cNvSpPr>
            <a:spLocks noGrp="1"/>
          </p:cNvSpPr>
          <p:nvPr>
            <p:ph idx="1"/>
          </p:nvPr>
        </p:nvSpPr>
        <p:spPr>
          <a:xfrm>
            <a:off x="0" y="1052736"/>
            <a:ext cx="9144000" cy="5805264"/>
          </a:xfrm>
        </p:spPr>
        <p:txBody>
          <a:bodyPr/>
          <a:lstStyle/>
          <a:p>
            <a:pPr>
              <a:buFont typeface="Wingdings" panose="05000000000000000000" pitchFamily="2" charset="2"/>
              <a:buChar char="Ø"/>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、为了保证安全，必须采用安全保护措施，加装漏电保护器、安全隔离变压器；条件未具备时，应有牢固可靠的保护接地装置，同时使用者必须戴绝缘手套，穿绝缘鞋站在绝缘垫上。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、使用前先检查电源电压是否和电动工具铭牌上所规定的额定电压相符。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、长期搁置未用的电动工具，使用前还必须用</a:t>
            </a:r>
            <a:r>
              <a:rPr lang="en-US" altLang="zh-CN" dirty="0">
                <a:effectLst/>
                <a:latin typeface="宋体" panose="02010600030101010101" pitchFamily="2" charset="-122"/>
                <a:ea typeface="宋体" panose="02010600030101010101" pitchFamily="2" charset="-122"/>
              </a:rPr>
              <a:t>500V</a:t>
            </a:r>
            <a:r>
              <a:rPr lang="zh-CN" altLang="en-US" dirty="0">
                <a:effectLst/>
                <a:latin typeface="宋体" panose="02010600030101010101" pitchFamily="2" charset="-122"/>
                <a:ea typeface="宋体" panose="02010600030101010101" pitchFamily="2" charset="-122"/>
              </a:rPr>
              <a:t>兆欧表测定绕组与机壳之间的绝缘电阻值，应不得小于</a:t>
            </a:r>
            <a:r>
              <a:rPr lang="en-US" altLang="zh-CN" dirty="0">
                <a:effectLst/>
                <a:latin typeface="宋体" panose="02010600030101010101" pitchFamily="2" charset="-122"/>
                <a:ea typeface="宋体" panose="02010600030101010101" pitchFamily="2" charset="-122"/>
              </a:rPr>
              <a:t>7MΩ</a:t>
            </a:r>
            <a:r>
              <a:rPr lang="zh-CN" altLang="en-US" dirty="0">
                <a:effectLst/>
                <a:latin typeface="宋体" panose="02010600030101010101" pitchFamily="2" charset="-122"/>
                <a:ea typeface="宋体" panose="02010600030101010101" pitchFamily="2" charset="-122"/>
              </a:rPr>
              <a:t>，否则必须进行干燥处理。</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667" y="4005064"/>
            <a:ext cx="3766953" cy="2827368"/>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9080"/>
            <a:ext cx="2857500" cy="2713484"/>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620" y="3799826"/>
            <a:ext cx="3305380" cy="30326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21"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十七、手持电动工具安全操作规程</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965901"/>
            <a:ext cx="2859087"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idx="1"/>
          </p:nvPr>
        </p:nvSpPr>
        <p:spPr>
          <a:xfrm>
            <a:off x="0" y="1124744"/>
            <a:ext cx="9144000" cy="1728192"/>
          </a:xfrm>
        </p:spPr>
        <p:txBody>
          <a:bodyPr>
            <a:normAutofit/>
          </a:bodyPr>
          <a:lstStyle/>
          <a:p>
            <a:pPr>
              <a:buFont typeface="Wingdings" panose="05000000000000000000" pitchFamily="2" charset="2"/>
              <a:buChar char="Ø"/>
            </a:pPr>
            <a:r>
              <a:rPr lang="en-US" altLang="zh-CN" dirty="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、操作人员应了解所有电动工具的性能和主要结构，操作时要思想集中、站稳，使身体保持平衡，并不得穿宽大的衣服，不戴纱手套，以免卷入工具的旋转部分。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、使用电动工具时，操作者所使用的压力不能超过电动工具</a:t>
            </a:r>
            <a:r>
              <a:rPr lang="zh-CN" altLang="en-US" dirty="0" smtClean="0">
                <a:effectLst/>
                <a:latin typeface="宋体" panose="02010600030101010101" pitchFamily="2" charset="-122"/>
                <a:ea typeface="宋体" panose="02010600030101010101" pitchFamily="2" charset="-122"/>
              </a:rPr>
              <a:t>所</a:t>
            </a:r>
            <a:endParaRPr lang="zh-CN" altLang="en-US" dirty="0">
              <a:effectLst/>
              <a:latin typeface="宋体" panose="02010600030101010101" pitchFamily="2" charset="-122"/>
              <a:ea typeface="宋体" panose="02010600030101010101" pitchFamily="2" charset="-122"/>
            </a:endParaRPr>
          </a:p>
        </p:txBody>
      </p:sp>
      <p:sp>
        <p:nvSpPr>
          <p:cNvPr id="4" name="TextBox 3"/>
          <p:cNvSpPr txBox="1"/>
          <p:nvPr/>
        </p:nvSpPr>
        <p:spPr>
          <a:xfrm>
            <a:off x="0" y="2676976"/>
            <a:ext cx="5940152" cy="3416320"/>
          </a:xfrm>
          <a:prstGeom prst="rect">
            <a:avLst/>
          </a:prstGeom>
          <a:noFill/>
        </p:spPr>
        <p:txBody>
          <a:bodyPr wrap="square" rtlCol="0">
            <a:spAutoFit/>
          </a:bodyPr>
          <a:lstStyle/>
          <a:p>
            <a:pPr>
              <a:buFont typeface="Wingdings" panose="05000000000000000000" pitchFamily="2" charset="2"/>
              <a:buChar char="Ø"/>
            </a:pPr>
            <a:r>
              <a:rPr lang="zh-CN" altLang="en-US" sz="2400" dirty="0"/>
              <a:t>允许的限度，切忌单纯求快而用力过大，致使电机因超负荷运转而损坏。 </a:t>
            </a:r>
            <a:endParaRPr lang="en-US" altLang="zh-CN" sz="2400" dirty="0"/>
          </a:p>
          <a:p>
            <a:pPr>
              <a:buFont typeface="Wingdings" panose="05000000000000000000" pitchFamily="2" charset="2"/>
              <a:buChar char="Ø"/>
            </a:pPr>
            <a:r>
              <a:rPr lang="en-US" altLang="zh-CN" sz="2400" dirty="0"/>
              <a:t>6</a:t>
            </a:r>
            <a:r>
              <a:rPr lang="zh-CN" altLang="en-US" sz="2400" dirty="0"/>
              <a:t>、电动工具连续使用的时间不宜过长，否则微型电机容易过热损坏，甚至烧毁；一般电动工具在使用</a:t>
            </a:r>
            <a:r>
              <a:rPr lang="en-US" altLang="zh-CN" sz="2400" dirty="0"/>
              <a:t>2h</a:t>
            </a:r>
            <a:r>
              <a:rPr lang="zh-CN" altLang="en-US" sz="2400" dirty="0"/>
              <a:t>左右即需停止操作，待其自然冷却后再行使用。 </a:t>
            </a:r>
            <a:endParaRPr lang="en-US" altLang="zh-CN" sz="2400" dirty="0"/>
          </a:p>
          <a:p>
            <a:pPr>
              <a:buFont typeface="Wingdings" panose="05000000000000000000" pitchFamily="2" charset="2"/>
              <a:buChar char="Ø"/>
            </a:pPr>
            <a:r>
              <a:rPr lang="en-US" altLang="zh-CN" sz="2400" dirty="0"/>
              <a:t>7</a:t>
            </a:r>
            <a:r>
              <a:rPr lang="zh-CN" altLang="en-US" sz="2400" dirty="0"/>
              <a:t>、电动工具在使用中不得任意调换插头，更不能不用插头，而将导线直接</a:t>
            </a:r>
            <a:r>
              <a:rPr lang="zh-CN" altLang="en-US" sz="2400" dirty="0" smtClean="0"/>
              <a:t>插入</a:t>
            </a:r>
            <a:r>
              <a:rPr lang="zh-CN" altLang="en-US" sz="2400" dirty="0"/>
              <a:t>插座内。</a:t>
            </a:r>
          </a:p>
        </p:txBody>
      </p:sp>
      <p:sp>
        <p:nvSpPr>
          <p:cNvPr id="5" name="TextBox 4"/>
          <p:cNvSpPr txBox="1"/>
          <p:nvPr/>
        </p:nvSpPr>
        <p:spPr>
          <a:xfrm>
            <a:off x="0" y="5973087"/>
            <a:ext cx="9144000" cy="1200329"/>
          </a:xfrm>
          <a:prstGeom prst="rect">
            <a:avLst/>
          </a:prstGeom>
          <a:noFill/>
        </p:spPr>
        <p:txBody>
          <a:bodyPr wrap="square" rtlCol="0">
            <a:spAutoFit/>
          </a:bodyPr>
          <a:lstStyle/>
          <a:p>
            <a:pPr>
              <a:buFont typeface="Wingdings" panose="05000000000000000000" pitchFamily="2" charset="2"/>
              <a:buChar char="Ø"/>
            </a:pPr>
            <a:r>
              <a:rPr lang="en-US" altLang="zh-CN" sz="2400" dirty="0" smtClean="0"/>
              <a:t>8</a:t>
            </a:r>
            <a:r>
              <a:rPr lang="zh-CN" altLang="en-US" sz="2400" dirty="0"/>
              <a:t>、当电动工具不用或需换工作头时，应及时拔下插头，但不能拉着电源线拨下插头</a:t>
            </a:r>
            <a:r>
              <a:rPr lang="en-US" altLang="zh-CN" sz="2400" dirty="0"/>
              <a:t>;</a:t>
            </a:r>
            <a:r>
              <a:rPr lang="zh-CN" altLang="en-US" sz="2400" dirty="0"/>
              <a:t>插插头时，开关应在断开位置，以防突然起动。</a:t>
            </a:r>
          </a:p>
          <a:p>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194"/>
                                        </p:tgtEl>
                                        <p:attrNameLst>
                                          <p:attrName>style.visibility</p:attrName>
                                        </p:attrNameLst>
                                      </p:cBhvr>
                                      <p:to>
                                        <p:strVal val="visible"/>
                                      </p:to>
                                    </p:set>
                                    <p:anim calcmode="lin" valueType="num">
                                      <p:cBhvr additive="base">
                                        <p:cTn id="18" dur="500" fill="hold"/>
                                        <p:tgtEl>
                                          <p:spTgt spid="8194"/>
                                        </p:tgtEl>
                                        <p:attrNameLst>
                                          <p:attrName>ppt_x</p:attrName>
                                        </p:attrNameLst>
                                      </p:cBhvr>
                                      <p:tavLst>
                                        <p:tav tm="0">
                                          <p:val>
                                            <p:strVal val="#ppt_x"/>
                                          </p:val>
                                        </p:tav>
                                        <p:tav tm="100000">
                                          <p:val>
                                            <p:strVal val="#ppt_x"/>
                                          </p:val>
                                        </p:tav>
                                      </p:tavLst>
                                    </p:anim>
                                    <p:anim calcmode="lin" valueType="num">
                                      <p:cBhvr additive="base">
                                        <p:cTn id="19"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塔式起重机安全操作规程</a:t>
            </a:r>
          </a:p>
        </p:txBody>
      </p:sp>
      <p:sp>
        <p:nvSpPr>
          <p:cNvPr id="3" name="内容占位符 2"/>
          <p:cNvSpPr>
            <a:spLocks noGrp="1"/>
          </p:cNvSpPr>
          <p:nvPr>
            <p:ph idx="1"/>
          </p:nvPr>
        </p:nvSpPr>
        <p:spPr>
          <a:xfrm>
            <a:off x="107504" y="1052736"/>
            <a:ext cx="9036496" cy="5783378"/>
          </a:xfrm>
        </p:spPr>
        <p:txBody>
          <a:bodyPr>
            <a:normAutofit fontScale="70000" lnSpcReduction="20000"/>
          </a:bodyPr>
          <a:lstStyle/>
          <a:p>
            <a:pPr>
              <a:lnSpc>
                <a:spcPct val="120000"/>
              </a:lnSpc>
            </a:pPr>
            <a:r>
              <a:rPr lang="en-US" altLang="zh-CN" dirty="0">
                <a:effectLst/>
                <a:latin typeface="宋体" panose="02010600030101010101" pitchFamily="2" charset="-122"/>
                <a:ea typeface="宋体" panose="02010600030101010101" pitchFamily="2" charset="-122"/>
              </a:rPr>
              <a:t>11</a:t>
            </a:r>
            <a:r>
              <a:rPr lang="zh-CN" altLang="en-US" dirty="0">
                <a:effectLst/>
                <a:latin typeface="宋体" panose="02010600030101010101" pitchFamily="2" charset="-122"/>
                <a:ea typeface="宋体" panose="02010600030101010101" pitchFamily="2" charset="-122"/>
              </a:rPr>
              <a:t>、起升过程中，当吊钩滑轮组接近起重臂</a:t>
            </a:r>
            <a:r>
              <a:rPr lang="en-US" altLang="zh-CN" dirty="0">
                <a:effectLst/>
                <a:latin typeface="宋体" panose="02010600030101010101" pitchFamily="2" charset="-122"/>
                <a:ea typeface="宋体" panose="02010600030101010101" pitchFamily="2" charset="-122"/>
              </a:rPr>
              <a:t>5m</a:t>
            </a:r>
            <a:r>
              <a:rPr lang="zh-CN" altLang="en-US" dirty="0">
                <a:effectLst/>
                <a:latin typeface="宋体" panose="02010600030101010101" pitchFamily="2" charset="-122"/>
                <a:ea typeface="宋体" panose="02010600030101010101" pitchFamily="2" charset="-122"/>
              </a:rPr>
              <a:t>时，应用低速起升。 </a:t>
            </a:r>
            <a:endParaRPr lang="en-US" altLang="zh-CN" dirty="0" smtClean="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12</a:t>
            </a:r>
            <a:r>
              <a:rPr lang="zh-CN" altLang="en-US" dirty="0">
                <a:effectLst/>
                <a:latin typeface="宋体" panose="02010600030101010101" pitchFamily="2" charset="-122"/>
                <a:ea typeface="宋体" panose="02010600030101010101" pitchFamily="2" charset="-122"/>
              </a:rPr>
              <a:t>、严禁采用自由下降方法下降吊钩或重物，当重物下降至就位点约</a:t>
            </a:r>
            <a:r>
              <a:rPr lang="en-US" altLang="zh-CN" dirty="0">
                <a:effectLst/>
                <a:latin typeface="宋体" panose="02010600030101010101" pitchFamily="2" charset="-122"/>
                <a:ea typeface="宋体" panose="02010600030101010101" pitchFamily="2" charset="-122"/>
              </a:rPr>
              <a:t>1m</a:t>
            </a:r>
            <a:r>
              <a:rPr lang="zh-CN" altLang="en-US" dirty="0">
                <a:effectLst/>
                <a:latin typeface="宋体" panose="02010600030101010101" pitchFamily="2" charset="-122"/>
                <a:ea typeface="宋体" panose="02010600030101010101" pitchFamily="2" charset="-122"/>
              </a:rPr>
              <a:t>处时，必须采用慢速</a:t>
            </a:r>
            <a:r>
              <a:rPr lang="zh-CN" altLang="en-US" dirty="0" smtClean="0">
                <a:effectLst/>
                <a:latin typeface="宋体" panose="02010600030101010101" pitchFamily="2" charset="-122"/>
                <a:ea typeface="宋体" panose="02010600030101010101" pitchFamily="2" charset="-122"/>
              </a:rPr>
              <a:t>就位</a:t>
            </a:r>
            <a:r>
              <a:rPr lang="zh-CN" altLang="en-US" dirty="0">
                <a:effectLst/>
                <a:latin typeface="宋体" panose="02010600030101010101" pitchFamily="2" charset="-122"/>
                <a:ea typeface="宋体" panose="02010600030101010101" pitchFamily="2" charset="-122"/>
              </a:rPr>
              <a:t>       </a:t>
            </a:r>
            <a:endParaRPr lang="en-US" altLang="zh-CN" dirty="0" smtClean="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13</a:t>
            </a:r>
            <a:r>
              <a:rPr lang="zh-CN" altLang="en-US" dirty="0">
                <a:effectLst/>
                <a:latin typeface="宋体" panose="02010600030101010101" pitchFamily="2" charset="-122"/>
                <a:ea typeface="宋体" panose="02010600030101010101" pitchFamily="2" charset="-122"/>
              </a:rPr>
              <a:t>、作业中起吊平移重物时，重物高出其所跨越障碍物的高度不得小于</a:t>
            </a:r>
            <a:r>
              <a:rPr lang="en-US" altLang="zh-CN" dirty="0">
                <a:effectLst/>
                <a:latin typeface="宋体" panose="02010600030101010101" pitchFamily="2" charset="-122"/>
                <a:ea typeface="宋体" panose="02010600030101010101" pitchFamily="2" charset="-122"/>
              </a:rPr>
              <a:t>1m</a:t>
            </a:r>
            <a:r>
              <a:rPr lang="zh-CN" altLang="en-US" dirty="0">
                <a:effectLst/>
                <a:latin typeface="宋体" panose="02010600030101010101" pitchFamily="2" charset="-122"/>
                <a:ea typeface="宋体" panose="02010600030101010101" pitchFamily="2" charset="-122"/>
              </a:rPr>
              <a:t>。 </a:t>
            </a:r>
            <a:endParaRPr lang="en-US" altLang="zh-CN" dirty="0" smtClean="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14</a:t>
            </a:r>
            <a:r>
              <a:rPr lang="zh-CN" altLang="en-US" dirty="0">
                <a:effectLst/>
                <a:latin typeface="宋体" panose="02010600030101010101" pitchFamily="2" charset="-122"/>
                <a:ea typeface="宋体" panose="02010600030101010101" pitchFamily="2" charset="-122"/>
              </a:rPr>
              <a:t>、不得起吊带人的重物，禁止用吊钩吊运人员。 </a:t>
            </a:r>
            <a:endParaRPr lang="en-US" altLang="zh-CN" dirty="0" smtClean="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15</a:t>
            </a:r>
            <a:r>
              <a:rPr lang="zh-CN" altLang="en-US" dirty="0">
                <a:effectLst/>
                <a:latin typeface="宋体" panose="02010600030101010101" pitchFamily="2" charset="-122"/>
                <a:ea typeface="宋体" panose="02010600030101010101" pitchFamily="2" charset="-122"/>
              </a:rPr>
              <a:t>、作业中，临时停歇或停电时，必须将重物卸下，升起吊钩。将各手柄置于“零位”。 </a:t>
            </a:r>
            <a:endParaRPr lang="en-US" altLang="zh-CN" dirty="0" smtClean="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16</a:t>
            </a:r>
            <a:r>
              <a:rPr lang="zh-CN" altLang="en-US" dirty="0">
                <a:effectLst/>
                <a:latin typeface="宋体" panose="02010600030101010101" pitchFamily="2" charset="-122"/>
                <a:ea typeface="宋体" panose="02010600030101010101" pitchFamily="2" charset="-122"/>
              </a:rPr>
              <a:t>、作业时，严禁对传动部份、运动部份以及运动件作维修、保养、调整等工作。 </a:t>
            </a:r>
            <a:endParaRPr lang="en-US" altLang="zh-CN" dirty="0" smtClean="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17</a:t>
            </a:r>
            <a:r>
              <a:rPr lang="zh-CN" altLang="en-US" dirty="0">
                <a:effectLst/>
                <a:latin typeface="宋体" panose="02010600030101010101" pitchFamily="2" charset="-122"/>
                <a:ea typeface="宋体" panose="02010600030101010101" pitchFamily="2" charset="-122"/>
              </a:rPr>
              <a:t>、作业中遇有下列情况应停止作业：大雪、大雨、大雾，超过允许工作风力；起重出现漏电现象；钢丝绳磨损严重、扭曲、打结、断股或出槽；安全装置失效；各传动机构有异常现象；金属结构部分发生变形等。    </a:t>
            </a:r>
            <a:endParaRPr lang="en-US" altLang="zh-CN" dirty="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18</a:t>
            </a:r>
            <a:r>
              <a:rPr lang="zh-CN" altLang="en-US" dirty="0">
                <a:effectLst/>
                <a:latin typeface="宋体" panose="02010600030101010101" pitchFamily="2" charset="-122"/>
                <a:ea typeface="宋体" panose="02010600030101010101" pitchFamily="2" charset="-122"/>
              </a:rPr>
              <a:t>、钢丝绳在卷筒上必须排列整齐。 </a:t>
            </a:r>
            <a:endParaRPr lang="en-US" altLang="zh-CN" dirty="0" smtClean="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19</a:t>
            </a:r>
            <a:r>
              <a:rPr lang="zh-CN" altLang="en-US" dirty="0">
                <a:effectLst/>
                <a:latin typeface="宋体" panose="02010600030101010101" pitchFamily="2" charset="-122"/>
                <a:ea typeface="宋体" panose="02010600030101010101" pitchFamily="2" charset="-122"/>
              </a:rPr>
              <a:t>、驾驶员必须在规定通道内上、下塔吊，严禁</a:t>
            </a:r>
            <a:r>
              <a:rPr lang="zh-CN" altLang="en-US" dirty="0" smtClean="0">
                <a:effectLst/>
                <a:latin typeface="宋体" panose="02010600030101010101" pitchFamily="2" charset="-122"/>
                <a:ea typeface="宋体" panose="02010600030101010101" pitchFamily="2" charset="-122"/>
              </a:rPr>
              <a:t>从</a:t>
            </a:r>
            <a:endParaRPr lang="en-US" altLang="zh-CN" dirty="0" smtClean="0">
              <a:effectLst/>
              <a:latin typeface="宋体" panose="02010600030101010101" pitchFamily="2" charset="-122"/>
              <a:ea typeface="宋体" panose="02010600030101010101" pitchFamily="2" charset="-122"/>
            </a:endParaRPr>
          </a:p>
          <a:p>
            <a:pPr marL="0" indent="0">
              <a:lnSpc>
                <a:spcPct val="120000"/>
              </a:lnSpc>
              <a:buNone/>
            </a:pPr>
            <a:r>
              <a:rPr lang="zh-CN" altLang="en-US" dirty="0" smtClean="0">
                <a:effectLst/>
                <a:latin typeface="宋体" panose="02010600030101010101" pitchFamily="2" charset="-122"/>
                <a:ea typeface="宋体" panose="02010600030101010101" pitchFamily="2" charset="-122"/>
              </a:rPr>
              <a:t>塔机上</a:t>
            </a:r>
            <a:r>
              <a:rPr lang="zh-CN" altLang="en-US" dirty="0">
                <a:effectLst/>
                <a:latin typeface="宋体" panose="02010600030101010101" pitchFamily="2" charset="-122"/>
                <a:ea typeface="宋体" panose="02010600030101010101" pitchFamily="2" charset="-122"/>
              </a:rPr>
              <a:t>向下抛物。 </a:t>
            </a:r>
            <a:endParaRPr lang="en-US" altLang="zh-CN" dirty="0" smtClean="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20</a:t>
            </a:r>
            <a:r>
              <a:rPr lang="zh-CN" altLang="en-US" dirty="0">
                <a:effectLst/>
                <a:latin typeface="宋体" panose="02010600030101010101" pitchFamily="2" charset="-122"/>
                <a:ea typeface="宋体" panose="02010600030101010101" pitchFamily="2" charset="-122"/>
              </a:rPr>
              <a:t>、起吊重物下禁止有人通行或停留。 </a:t>
            </a:r>
            <a:endParaRPr lang="en-US" altLang="zh-CN" dirty="0" smtClean="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21</a:t>
            </a:r>
            <a:r>
              <a:rPr lang="zh-CN" altLang="en-US" dirty="0">
                <a:effectLst/>
                <a:latin typeface="宋体" panose="02010600030101010101" pitchFamily="2" charset="-122"/>
                <a:ea typeface="宋体" panose="02010600030101010101" pitchFamily="2" charset="-122"/>
              </a:rPr>
              <a:t>、司机室的玻璃应平整、清洁，不得影响司机的视线。 </a:t>
            </a:r>
            <a:endParaRPr lang="en-US" altLang="zh-CN" dirty="0" smtClean="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22</a:t>
            </a:r>
            <a:r>
              <a:rPr lang="zh-CN" altLang="en-US" dirty="0">
                <a:effectLst/>
                <a:latin typeface="宋体" panose="02010600030101010101" pitchFamily="2" charset="-122"/>
                <a:ea typeface="宋体" panose="02010600030101010101" pitchFamily="2" charset="-122"/>
              </a:rPr>
              <a:t>、作业完后应将吊钩起至靠近起重臂下方并</a:t>
            </a:r>
            <a:r>
              <a:rPr lang="zh-CN" altLang="en-US" dirty="0" smtClean="0">
                <a:effectLst/>
                <a:latin typeface="宋体" panose="02010600030101010101" pitchFamily="2" charset="-122"/>
                <a:ea typeface="宋体" panose="02010600030101010101" pitchFamily="2" charset="-122"/>
              </a:rPr>
              <a:t>将变</a:t>
            </a:r>
            <a:endParaRPr lang="en-US" altLang="zh-CN" dirty="0" smtClean="0">
              <a:effectLst/>
              <a:latin typeface="宋体" panose="02010600030101010101" pitchFamily="2" charset="-122"/>
              <a:ea typeface="宋体" panose="02010600030101010101" pitchFamily="2" charset="-122"/>
            </a:endParaRPr>
          </a:p>
          <a:p>
            <a:pPr marL="0" indent="0">
              <a:lnSpc>
                <a:spcPct val="120000"/>
              </a:lnSpc>
              <a:buNone/>
            </a:pPr>
            <a:r>
              <a:rPr lang="zh-CN" altLang="en-US" dirty="0" smtClean="0">
                <a:effectLst/>
                <a:latin typeface="宋体" panose="02010600030101010101" pitchFamily="2" charset="-122"/>
                <a:ea typeface="宋体" panose="02010600030101010101" pitchFamily="2" charset="-122"/>
              </a:rPr>
              <a:t>幅小车</a:t>
            </a:r>
            <a:r>
              <a:rPr lang="zh-CN" altLang="en-US" dirty="0">
                <a:effectLst/>
                <a:latin typeface="宋体" panose="02010600030101010101" pitchFamily="2" charset="-122"/>
                <a:ea typeface="宋体" panose="02010600030101010101" pitchFamily="2" charset="-122"/>
              </a:rPr>
              <a:t>收</a:t>
            </a:r>
            <a:r>
              <a:rPr lang="zh-CN" altLang="en-US" dirty="0" smtClean="0">
                <a:effectLst/>
                <a:latin typeface="宋体" panose="02010600030101010101" pitchFamily="2" charset="-122"/>
                <a:ea typeface="宋体" panose="02010600030101010101" pitchFamily="2" charset="-122"/>
              </a:rPr>
              <a:t>至根部</a:t>
            </a:r>
            <a:r>
              <a:rPr lang="zh-CN" altLang="en-US" dirty="0">
                <a:effectLst/>
                <a:latin typeface="宋体" panose="02010600030101010101" pitchFamily="2" charset="-122"/>
                <a:ea typeface="宋体" panose="02010600030101010101" pitchFamily="2" charset="-122"/>
              </a:rPr>
              <a:t>，将操作手柄回归零位，切断总电源。 </a:t>
            </a:r>
            <a:endParaRPr lang="en-US" altLang="zh-CN" dirty="0" smtClean="0">
              <a:effectLst/>
              <a:latin typeface="宋体" panose="02010600030101010101" pitchFamily="2" charset="-122"/>
              <a:ea typeface="宋体" panose="02010600030101010101" pitchFamily="2" charset="-122"/>
            </a:endParaRPr>
          </a:p>
          <a:p>
            <a:pPr>
              <a:lnSpc>
                <a:spcPct val="120000"/>
              </a:lnSpc>
            </a:pPr>
            <a:r>
              <a:rPr lang="en-US" altLang="zh-CN" dirty="0" smtClean="0">
                <a:effectLst/>
                <a:latin typeface="宋体" panose="02010600030101010101" pitchFamily="2" charset="-122"/>
                <a:ea typeface="宋体" panose="02010600030101010101" pitchFamily="2" charset="-122"/>
              </a:rPr>
              <a:t>23</a:t>
            </a:r>
            <a:r>
              <a:rPr lang="zh-CN" altLang="en-US" dirty="0">
                <a:effectLst/>
                <a:latin typeface="宋体" panose="02010600030101010101" pitchFamily="2" charset="-122"/>
                <a:ea typeface="宋体" panose="02010600030101010101" pitchFamily="2" charset="-122"/>
              </a:rPr>
              <a:t>、按规定填好设备运转记录表和各种记录。</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740" y="3871688"/>
            <a:ext cx="3789290" cy="3002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000"/>
                                        <p:tgtEl>
                                          <p:spTgt spid="3">
                                            <p:txEl>
                                              <p:pRg st="11" end="11"/>
                                            </p:txEl>
                                          </p:spTgt>
                                        </p:tgtEl>
                                      </p:cBhvr>
                                    </p:animEffect>
                                    <p:anim calcmode="lin" valueType="num">
                                      <p:cBhvr>
                                        <p:cTn id="7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1000"/>
                                        <p:tgtEl>
                                          <p:spTgt spid="3">
                                            <p:txEl>
                                              <p:pRg st="12" end="12"/>
                                            </p:txEl>
                                          </p:spTgt>
                                        </p:tgtEl>
                                      </p:cBhvr>
                                    </p:animEffect>
                                    <p:anim calcmode="lin" valueType="num">
                                      <p:cBhvr>
                                        <p:cTn id="8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1000"/>
                                        <p:tgtEl>
                                          <p:spTgt spid="3">
                                            <p:txEl>
                                              <p:pRg st="13" end="13"/>
                                            </p:txEl>
                                          </p:spTgt>
                                        </p:tgtEl>
                                      </p:cBhvr>
                                    </p:animEffect>
                                    <p:anim calcmode="lin" valueType="num">
                                      <p:cBhvr>
                                        <p:cTn id="8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3">
                                            <p:txEl>
                                              <p:pRg st="13" end="13"/>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
                                            <p:txEl>
                                              <p:pRg st="13" end="13"/>
                                            </p:txEl>
                                          </p:spTgt>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1000"/>
                                        <p:tgtEl>
                                          <p:spTgt spid="3">
                                            <p:txEl>
                                              <p:pRg st="14" end="14"/>
                                            </p:txEl>
                                          </p:spTgt>
                                        </p:tgtEl>
                                      </p:cBhvr>
                                    </p:animEffect>
                                    <p:anim calcmode="lin" valueType="num">
                                      <p:cBhvr>
                                        <p:cTn id="9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3">
                                            <p:txEl>
                                              <p:pRg st="14" end="14"/>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3">
                                            <p:txEl>
                                              <p:pRg st="14" end="14"/>
                                            </p:txEl>
                                          </p:spTgt>
                                        </p:tgtEl>
                                        <p:attrNameLst>
                                          <p:attrName>ppt_y</p:attrName>
                                        </p:attrNameLst>
                                      </p:cBhvr>
                                      <p:tavLst>
                                        <p:tav tm="0">
                                          <p:val>
                                            <p:strVal val="#ppt_y-.03"/>
                                          </p:val>
                                        </p:tav>
                                        <p:tav tm="100000">
                                          <p:val>
                                            <p:strVal val="#ppt_y"/>
                                          </p:val>
                                        </p:tav>
                                      </p:tavLst>
                                    </p:anim>
                                  </p:childTnLst>
                                </p:cTn>
                              </p:par>
                            </p:childTnLst>
                          </p:cTn>
                        </p:par>
                        <p:par>
                          <p:cTn id="95" fill="hold">
                            <p:stCondLst>
                              <p:cond delay="1000"/>
                            </p:stCondLst>
                            <p:childTnLst>
                              <p:par>
                                <p:cTn id="96" presetID="22" presetClass="entr" presetSubtype="4"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down)">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十七、手持电动工具安全操作规程</a:t>
            </a:r>
          </a:p>
        </p:txBody>
      </p:sp>
      <p:sp>
        <p:nvSpPr>
          <p:cNvPr id="3" name="内容占位符 2"/>
          <p:cNvSpPr>
            <a:spLocks noGrp="1"/>
          </p:cNvSpPr>
          <p:nvPr>
            <p:ph idx="1"/>
          </p:nvPr>
        </p:nvSpPr>
        <p:spPr>
          <a:xfrm>
            <a:off x="-1" y="1196752"/>
            <a:ext cx="9131607" cy="4929411"/>
          </a:xfrm>
        </p:spPr>
        <p:txBody>
          <a:bodyPr/>
          <a:lstStyle/>
          <a:p>
            <a:pPr>
              <a:buFont typeface="Wingdings" panose="05000000000000000000" pitchFamily="2" charset="2"/>
              <a:buChar char="Ø"/>
            </a:pPr>
            <a:r>
              <a:rPr lang="en-US" altLang="zh-CN" dirty="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、使用过程中要经常检查，发现绝缘损坏、电源线或电缆护套破裂、接地线脱落、插头插座开裂接触不良以及断续运转等故障时，应及时修理，否则不得使用。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10</a:t>
            </a:r>
            <a:r>
              <a:rPr lang="zh-CN" altLang="en-US" dirty="0">
                <a:effectLst/>
                <a:latin typeface="宋体" panose="02010600030101010101" pitchFamily="2" charset="-122"/>
                <a:ea typeface="宋体" panose="02010600030101010101" pitchFamily="2" charset="-122"/>
              </a:rPr>
              <a:t>、移动电动工具时，必须握持工具的手柄，不能用拖拉橡皮软线来搬动工具，并随时注意防止橡皮软线擦破、割断和轧坏现象，以免造成人身事故。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11</a:t>
            </a:r>
            <a:r>
              <a:rPr lang="zh-CN" altLang="en-US" dirty="0">
                <a:effectLst/>
                <a:latin typeface="宋体" panose="02010600030101010101" pitchFamily="2" charset="-122"/>
                <a:ea typeface="宋体" panose="02010600030101010101" pitchFamily="2" charset="-122"/>
              </a:rPr>
              <a:t>、电动工具不适宜在含有易燃、易爆或腐蚀性气体及潮湿等特殊环境中使用，并应存放于干燥</a:t>
            </a:r>
            <a:r>
              <a:rPr lang="zh-CN" altLang="en-US" dirty="0" smtClean="0">
                <a:effectLst/>
                <a:latin typeface="宋体" panose="02010600030101010101" pitchFamily="2" charset="-122"/>
                <a:ea typeface="宋体" panose="02010600030101010101" pitchFamily="2" charset="-122"/>
              </a:rPr>
              <a:t>、</a:t>
            </a:r>
            <a:endParaRPr lang="en-US" altLang="zh-CN" dirty="0">
              <a:effectLst/>
              <a:latin typeface="宋体" panose="02010600030101010101" pitchFamily="2" charset="-122"/>
              <a:ea typeface="宋体" panose="02010600030101010101" pitchFamily="2" charset="-122"/>
            </a:endParaRPr>
          </a:p>
          <a:p>
            <a:pPr marL="0" indent="0">
              <a:buNone/>
            </a:pPr>
            <a:r>
              <a:rPr lang="en-US" altLang="zh-CN" dirty="0" smtClean="0">
                <a:effectLst/>
                <a:latin typeface="宋体" panose="02010600030101010101" pitchFamily="2" charset="-122"/>
                <a:ea typeface="宋体" panose="02010600030101010101" pitchFamily="2" charset="-122"/>
              </a:rPr>
              <a:t>     </a:t>
            </a:r>
            <a:r>
              <a:rPr lang="zh-CN" altLang="en-US" dirty="0" smtClean="0">
                <a:effectLst/>
                <a:latin typeface="宋体" panose="02010600030101010101" pitchFamily="2" charset="-122"/>
                <a:ea typeface="宋体" panose="02010600030101010101" pitchFamily="2" charset="-122"/>
              </a:rPr>
              <a:t>清洁</a:t>
            </a:r>
            <a:r>
              <a:rPr lang="zh-CN" altLang="en-US" dirty="0">
                <a:effectLst/>
                <a:latin typeface="宋体" panose="02010600030101010101" pitchFamily="2" charset="-122"/>
                <a:ea typeface="宋体" panose="02010600030101010101" pitchFamily="2" charset="-122"/>
              </a:rPr>
              <a:t>和没有腐蚀性气体的环境中。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12</a:t>
            </a:r>
            <a:r>
              <a:rPr lang="zh-CN" altLang="en-US" dirty="0">
                <a:effectLst/>
                <a:latin typeface="宋体" panose="02010600030101010101" pitchFamily="2" charset="-122"/>
                <a:ea typeface="宋体" panose="02010600030101010101" pitchFamily="2" charset="-122"/>
              </a:rPr>
              <a:t>、对于非金属壳体的电机、</a:t>
            </a:r>
            <a:r>
              <a:rPr lang="zh-CN" altLang="en-US" dirty="0" smtClean="0">
                <a:effectLst/>
                <a:latin typeface="宋体" panose="02010600030101010101" pitchFamily="2" charset="-122"/>
                <a:ea typeface="宋体" panose="02010600030101010101" pitchFamily="2" charset="-122"/>
              </a:rPr>
              <a:t>电器，</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Ø"/>
            </a:pPr>
            <a:r>
              <a:rPr lang="zh-CN" altLang="en-US" dirty="0" smtClean="0">
                <a:effectLst/>
                <a:latin typeface="宋体" panose="02010600030101010101" pitchFamily="2" charset="-122"/>
                <a:ea typeface="宋体" panose="02010600030101010101" pitchFamily="2" charset="-122"/>
              </a:rPr>
              <a:t>在</a:t>
            </a:r>
            <a:r>
              <a:rPr lang="zh-CN" altLang="en-US" dirty="0">
                <a:effectLst/>
                <a:latin typeface="宋体" panose="02010600030101010101" pitchFamily="2" charset="-122"/>
                <a:ea typeface="宋体" panose="02010600030101010101" pitchFamily="2" charset="-122"/>
              </a:rPr>
              <a:t>存放和使用时应避免与汽油等</a:t>
            </a:r>
            <a:r>
              <a:rPr lang="zh-CN" altLang="en-US" dirty="0" smtClean="0">
                <a:effectLst/>
                <a:latin typeface="宋体" panose="02010600030101010101" pitchFamily="2" charset="-122"/>
                <a:ea typeface="宋体" panose="02010600030101010101" pitchFamily="2" charset="-122"/>
              </a:rPr>
              <a:t>溶剂</a:t>
            </a:r>
            <a:endParaRPr lang="en-US" altLang="zh-CN" dirty="0" smtClean="0">
              <a:effectLst/>
              <a:latin typeface="宋体" panose="02010600030101010101" pitchFamily="2" charset="-122"/>
              <a:ea typeface="宋体" panose="02010600030101010101" pitchFamily="2" charset="-122"/>
            </a:endParaRPr>
          </a:p>
          <a:p>
            <a:pPr marL="0" indent="0">
              <a:buNone/>
            </a:pPr>
            <a:r>
              <a:rPr lang="en-US" altLang="zh-CN" dirty="0">
                <a:effectLst/>
                <a:latin typeface="宋体" panose="02010600030101010101" pitchFamily="2" charset="-122"/>
                <a:ea typeface="宋体" panose="02010600030101010101" pitchFamily="2" charset="-122"/>
              </a:rPr>
              <a:t> </a:t>
            </a:r>
            <a:r>
              <a:rPr lang="en-US" altLang="zh-CN" dirty="0" smtClean="0">
                <a:effectLst/>
                <a:latin typeface="宋体" panose="02010600030101010101" pitchFamily="2" charset="-122"/>
                <a:ea typeface="宋体" panose="02010600030101010101" pitchFamily="2" charset="-122"/>
              </a:rPr>
              <a:t>    </a:t>
            </a:r>
            <a:r>
              <a:rPr lang="zh-CN" altLang="en-US" dirty="0" smtClean="0">
                <a:effectLst/>
                <a:latin typeface="宋体" panose="02010600030101010101" pitchFamily="2" charset="-122"/>
                <a:ea typeface="宋体" panose="02010600030101010101" pitchFamily="2" charset="-122"/>
              </a:rPr>
              <a:t>接触</a:t>
            </a:r>
            <a:r>
              <a:rPr lang="zh-CN" altLang="en-US" dirty="0">
                <a:effectLst/>
                <a:latin typeface="宋体" panose="02010600030101010101" pitchFamily="2" charset="-122"/>
                <a:ea typeface="宋体" panose="02010600030101010101" pitchFamily="2" charset="-122"/>
              </a:rPr>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470" y="4029075"/>
            <a:ext cx="3767137"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2" presetClass="entr" presetSubtype="4" fill="hold" nodeType="withEffect">
                                  <p:stCondLst>
                                    <p:cond delay="0"/>
                                  </p:stCondLst>
                                  <p:childTnLst>
                                    <p:set>
                                      <p:cBhvr>
                                        <p:cTn id="34" dur="1" fill="hold">
                                          <p:stCondLst>
                                            <p:cond delay="0"/>
                                          </p:stCondLst>
                                        </p:cTn>
                                        <p:tgtEl>
                                          <p:spTgt spid="9218"/>
                                        </p:tgtEl>
                                        <p:attrNameLst>
                                          <p:attrName>style.visibility</p:attrName>
                                        </p:attrNameLst>
                                      </p:cBhvr>
                                      <p:to>
                                        <p:strVal val="visible"/>
                                      </p:to>
                                    </p:set>
                                    <p:animEffect transition="in" filter="wipe(down)">
                                      <p:cBhvr>
                                        <p:cTn id="3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39552" y="2708920"/>
            <a:ext cx="8291264" cy="1087958"/>
          </a:xfrm>
        </p:spPr>
        <p:txBody>
          <a:bodyPr>
            <a:normAutofit/>
          </a:bodyPr>
          <a:lstStyle/>
          <a:p>
            <a:pPr marL="0" indent="0">
              <a:buNone/>
            </a:pPr>
            <a:r>
              <a:rPr lang="zh-CN" altLang="en-US" sz="4400" dirty="0">
                <a:effectLst/>
                <a:latin typeface="宋体" panose="02010600030101010101" pitchFamily="2" charset="-122"/>
                <a:ea typeface="宋体" panose="02010600030101010101" pitchFamily="2" charset="-122"/>
              </a:rPr>
              <a:t>十八、物料提升机安全操作规程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十八、物料提升机安全操作规程</a:t>
            </a:r>
          </a:p>
        </p:txBody>
      </p:sp>
      <p:sp>
        <p:nvSpPr>
          <p:cNvPr id="3" name="内容占位符 2"/>
          <p:cNvSpPr>
            <a:spLocks noGrp="1"/>
          </p:cNvSpPr>
          <p:nvPr>
            <p:ph idx="1"/>
          </p:nvPr>
        </p:nvSpPr>
        <p:spPr>
          <a:xfrm>
            <a:off x="0" y="1268760"/>
            <a:ext cx="9036496" cy="4857403"/>
          </a:xfrm>
        </p:spPr>
        <p:txBody>
          <a:bodyPr/>
          <a:lstStyle/>
          <a:p>
            <a:r>
              <a:rPr lang="en-US" altLang="zh-CN" dirty="0" smtClean="0">
                <a:effectLst/>
                <a:latin typeface="宋体" panose="02010600030101010101" pitchFamily="2" charset="-122"/>
                <a:ea typeface="宋体" panose="02010600030101010101" pitchFamily="2" charset="-122"/>
              </a:rPr>
              <a:t>1</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升降机应有专职机构和专职人员管理；组装后应进行验收，并进行空载、动载和超载试验。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、空载试验：即不加荷载，只将吊篮按施工中各种动作反复进行，并试验限位灵敏程度。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、动载试验</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即按</a:t>
            </a:r>
            <a:r>
              <a:rPr lang="zh-CN" altLang="en-US" dirty="0" smtClean="0">
                <a:effectLst/>
                <a:latin typeface="宋体" panose="02010600030101010101" pitchFamily="2" charset="-122"/>
                <a:ea typeface="宋体" panose="02010600030101010101" pitchFamily="2" charset="-122"/>
              </a:rPr>
              <a:t>说明</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书</a:t>
            </a:r>
            <a:r>
              <a:rPr lang="zh-CN" altLang="en-US" dirty="0">
                <a:effectLst/>
                <a:latin typeface="宋体" panose="02010600030101010101" pitchFamily="2" charset="-122"/>
                <a:ea typeface="宋体" panose="02010600030101010101" pitchFamily="2" charset="-122"/>
              </a:rPr>
              <a:t>中规定的最大载荷</a:t>
            </a:r>
            <a:r>
              <a:rPr lang="zh-CN" altLang="en-US" dirty="0" smtClean="0">
                <a:effectLst/>
                <a:latin typeface="宋体" panose="02010600030101010101" pitchFamily="2" charset="-122"/>
                <a:ea typeface="宋体" panose="02010600030101010101" pitchFamily="2" charset="-122"/>
              </a:rPr>
              <a:t>进行</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动作</a:t>
            </a:r>
            <a:r>
              <a:rPr lang="zh-CN" altLang="en-US" dirty="0">
                <a:effectLst/>
                <a:latin typeface="宋体" panose="02010600030101010101" pitchFamily="2" charset="-122"/>
                <a:ea typeface="宋体" panose="02010600030101010101" pitchFamily="2" charset="-122"/>
              </a:rPr>
              <a:t>运行。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、超载试验</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一般只</a:t>
            </a:r>
            <a:r>
              <a:rPr lang="zh-CN" altLang="en-US" dirty="0" smtClean="0">
                <a:effectLst/>
                <a:latin typeface="宋体" panose="02010600030101010101" pitchFamily="2" charset="-122"/>
                <a:ea typeface="宋体" panose="02010600030101010101" pitchFamily="2" charset="-122"/>
              </a:rPr>
              <a:t>在</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第一次</a:t>
            </a:r>
            <a:r>
              <a:rPr lang="zh-CN" altLang="en-US" dirty="0">
                <a:effectLst/>
                <a:latin typeface="宋体" panose="02010600030101010101" pitchFamily="2" charset="-122"/>
                <a:ea typeface="宋体" panose="02010600030101010101" pitchFamily="2" charset="-122"/>
              </a:rPr>
              <a:t>使用前，或经</a:t>
            </a:r>
            <a:r>
              <a:rPr lang="zh-CN" altLang="en-US" dirty="0" smtClean="0">
                <a:effectLst/>
                <a:latin typeface="宋体" panose="02010600030101010101" pitchFamily="2" charset="-122"/>
                <a:ea typeface="宋体" panose="02010600030101010101" pitchFamily="2" charset="-122"/>
              </a:rPr>
              <a:t>大修</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后</a:t>
            </a:r>
            <a:r>
              <a:rPr lang="zh-CN" altLang="en-US" dirty="0">
                <a:effectLst/>
                <a:latin typeface="宋体" panose="02010600030101010101" pitchFamily="2" charset="-122"/>
                <a:ea typeface="宋体" panose="02010600030101010101" pitchFamily="2" charset="-122"/>
              </a:rPr>
              <a:t>按额定载荷的</a:t>
            </a:r>
            <a:r>
              <a:rPr lang="en-US" altLang="zh-CN" dirty="0">
                <a:effectLst/>
                <a:latin typeface="宋体" panose="02010600030101010101" pitchFamily="2" charset="-122"/>
                <a:ea typeface="宋体" panose="02010600030101010101" pitchFamily="2" charset="-122"/>
              </a:rPr>
              <a:t>125%</a:t>
            </a:r>
            <a:r>
              <a:rPr lang="zh-CN" altLang="en-US" dirty="0" smtClean="0">
                <a:effectLst/>
                <a:latin typeface="宋体" panose="02010600030101010101" pitchFamily="2" charset="-122"/>
                <a:ea typeface="宋体" panose="02010600030101010101" pitchFamily="2" charset="-122"/>
              </a:rPr>
              <a:t>逐渐</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加</a:t>
            </a:r>
            <a:r>
              <a:rPr lang="zh-CN" altLang="en-US" dirty="0">
                <a:effectLst/>
                <a:latin typeface="宋体" panose="02010600030101010101" pitchFamily="2" charset="-122"/>
                <a:ea typeface="宋体" panose="02010600030101010101" pitchFamily="2" charset="-122"/>
              </a:rPr>
              <a:t>荷进行。</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9761" y="2852936"/>
            <a:ext cx="5504239" cy="41212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十八、物料提升机安全操作规程</a:t>
            </a:r>
          </a:p>
        </p:txBody>
      </p:sp>
      <p:sp>
        <p:nvSpPr>
          <p:cNvPr id="3" name="内容占位符 2"/>
          <p:cNvSpPr>
            <a:spLocks noGrp="1"/>
          </p:cNvSpPr>
          <p:nvPr>
            <p:ph idx="1"/>
          </p:nvPr>
        </p:nvSpPr>
        <p:spPr/>
        <p:txBody>
          <a:bodyPr/>
          <a:lstStyle/>
          <a:p>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、由专职司机操作：升降机司机应经专门培训，人员要相对稳定，每班开机前，应对卷扬机、钢丝绳、地锚、缆风绳进行检验，并进行空车运行、合格后方准使用。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、物料提升：严禁各类人员乘吊篮升降；禁止攀登架体和从架体下面穿越。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、要设置灵敏可靠的联系信号装置，做到各操作层均可同司机联系，并且   </a:t>
            </a:r>
            <a:r>
              <a:rPr lang="en-US" altLang="zh-CN" dirty="0">
                <a:effectLst/>
                <a:latin typeface="宋体" panose="02010600030101010101" pitchFamily="2" charset="-122"/>
                <a:ea typeface="宋体" panose="02010600030101010101" pitchFamily="2" charset="-122"/>
              </a:rPr>
              <a:t>1 </a:t>
            </a:r>
            <a:r>
              <a:rPr lang="zh-CN" altLang="en-US" dirty="0">
                <a:effectLst/>
                <a:latin typeface="宋体" panose="02010600030101010101" pitchFamily="2" charset="-122"/>
                <a:ea typeface="宋体" panose="02010600030101010101" pitchFamily="2" charset="-122"/>
              </a:rPr>
              <a:t>信号准确。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、保养设备必须在停机后进行；禁止在设备运行中进行擦洗、注油等工作</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需重新在卷筒上缠绳时，必须两人操作，一人开机一人扶绳，相互配合。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十八、物料提升机安全操作规程</a:t>
            </a:r>
          </a:p>
        </p:txBody>
      </p:sp>
      <p:sp>
        <p:nvSpPr>
          <p:cNvPr id="3" name="内容占位符 2"/>
          <p:cNvSpPr>
            <a:spLocks noGrp="1"/>
          </p:cNvSpPr>
          <p:nvPr>
            <p:ph idx="1"/>
          </p:nvPr>
        </p:nvSpPr>
        <p:spPr>
          <a:xfrm>
            <a:off x="0" y="1196752"/>
            <a:ext cx="8686800" cy="4929411"/>
          </a:xfrm>
        </p:spPr>
        <p:txBody>
          <a:bodyPr/>
          <a:lstStyle/>
          <a:p>
            <a:r>
              <a:rPr lang="en-US" altLang="zh-CN" dirty="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、司机在操作中要经常</a:t>
            </a:r>
            <a:r>
              <a:rPr lang="zh-CN" altLang="en-US" dirty="0" smtClean="0">
                <a:effectLst/>
                <a:latin typeface="宋体" panose="02010600030101010101" pitchFamily="2" charset="-122"/>
                <a:ea typeface="宋体" panose="02010600030101010101" pitchFamily="2" charset="-122"/>
              </a:rPr>
              <a:t>注</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意</a:t>
            </a:r>
            <a:r>
              <a:rPr lang="zh-CN" altLang="en-US" dirty="0">
                <a:effectLst/>
                <a:latin typeface="宋体" panose="02010600030101010101" pitchFamily="2" charset="-122"/>
                <a:ea typeface="宋体" panose="02010600030101010101" pitchFamily="2" charset="-122"/>
              </a:rPr>
              <a:t>传动机构的磨损，发现</a:t>
            </a:r>
            <a:r>
              <a:rPr lang="zh-CN" altLang="en-US" dirty="0" smtClean="0">
                <a:effectLst/>
                <a:latin typeface="宋体" panose="02010600030101010101" pitchFamily="2" charset="-122"/>
                <a:ea typeface="宋体" panose="02010600030101010101" pitchFamily="2" charset="-122"/>
              </a:rPr>
              <a:t>磨</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绳</a:t>
            </a:r>
            <a:r>
              <a:rPr lang="zh-CN" altLang="en-US" dirty="0">
                <a:effectLst/>
                <a:latin typeface="宋体" panose="02010600030101010101" pitchFamily="2" charset="-122"/>
                <a:ea typeface="宋体" panose="02010600030101010101" pitchFamily="2" charset="-122"/>
              </a:rPr>
              <a:t>、滑轮磨偏等问题，要</a:t>
            </a:r>
            <a:r>
              <a:rPr lang="zh-CN" altLang="en-US" dirty="0" smtClean="0">
                <a:effectLst/>
                <a:latin typeface="宋体" panose="02010600030101010101" pitchFamily="2" charset="-122"/>
                <a:ea typeface="宋体" panose="02010600030101010101" pitchFamily="2" charset="-122"/>
              </a:rPr>
              <a:t>及</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时</a:t>
            </a:r>
            <a:r>
              <a:rPr lang="zh-CN" altLang="en-US" dirty="0">
                <a:effectLst/>
                <a:latin typeface="宋体" panose="02010600030101010101" pitchFamily="2" charset="-122"/>
                <a:ea typeface="宋体" panose="02010600030101010101" pitchFamily="2" charset="-122"/>
              </a:rPr>
              <a:t>向有关人员报告立即解决。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10</a:t>
            </a:r>
            <a:r>
              <a:rPr lang="zh-CN" altLang="en-US" dirty="0">
                <a:effectLst/>
                <a:latin typeface="宋体" panose="02010600030101010101" pitchFamily="2" charset="-122"/>
                <a:ea typeface="宋体" panose="02010600030101010101" pitchFamily="2" charset="-122"/>
              </a:rPr>
              <a:t>、架体及轨道发生</a:t>
            </a:r>
            <a:r>
              <a:rPr lang="zh-CN" altLang="en-US" dirty="0" smtClean="0">
                <a:effectLst/>
                <a:latin typeface="宋体" panose="02010600030101010101" pitchFamily="2" charset="-122"/>
                <a:ea typeface="宋体" panose="02010600030101010101" pitchFamily="2" charset="-122"/>
              </a:rPr>
              <a:t>变形</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必须</a:t>
            </a:r>
            <a:r>
              <a:rPr lang="zh-CN" altLang="en-US" dirty="0">
                <a:effectLst/>
                <a:latin typeface="宋体" panose="02010600030101010101" pitchFamily="2" charset="-122"/>
                <a:ea typeface="宋体" panose="02010600030101010101" pitchFamily="2" charset="-122"/>
              </a:rPr>
              <a:t>及时纠正；严禁超载</a:t>
            </a:r>
            <a:r>
              <a:rPr lang="zh-CN" altLang="en-US" dirty="0" smtClean="0">
                <a:effectLst/>
                <a:latin typeface="宋体" panose="02010600030101010101" pitchFamily="2" charset="-122"/>
                <a:ea typeface="宋体" panose="02010600030101010101" pitchFamily="2" charset="-122"/>
              </a:rPr>
              <a:t>运</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行</a:t>
            </a:r>
            <a:r>
              <a:rPr lang="zh-CN" altLang="en-US" dirty="0">
                <a:effectLst/>
                <a:latin typeface="宋体" panose="02010600030101010101" pitchFamily="2" charset="-122"/>
                <a:ea typeface="宋体" panose="02010600030101010101" pitchFamily="2" charset="-122"/>
              </a:rPr>
              <a:t>；司机离开时，应降下</a:t>
            </a:r>
            <a:r>
              <a:rPr lang="zh-CN" altLang="en-US" dirty="0" smtClean="0">
                <a:effectLst/>
                <a:latin typeface="宋体" panose="02010600030101010101" pitchFamily="2" charset="-122"/>
                <a:ea typeface="宋体" panose="02010600030101010101" pitchFamily="2" charset="-122"/>
              </a:rPr>
              <a:t>吊</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篮</a:t>
            </a:r>
            <a:r>
              <a:rPr lang="zh-CN" altLang="en-US" dirty="0">
                <a:effectLst/>
                <a:latin typeface="宋体" panose="02010600030101010101" pitchFamily="2" charset="-122"/>
                <a:ea typeface="宋体" panose="02010600030101010101" pitchFamily="2" charset="-122"/>
              </a:rPr>
              <a:t>并切断电源。</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770" y="1124744"/>
            <a:ext cx="5080000" cy="5644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99592" y="2636912"/>
            <a:ext cx="8075240" cy="1592014"/>
          </a:xfrm>
        </p:spPr>
        <p:txBody>
          <a:bodyPr>
            <a:normAutofit/>
          </a:bodyPr>
          <a:lstStyle/>
          <a:p>
            <a:pPr marL="0" indent="0">
              <a:buNone/>
            </a:pPr>
            <a:r>
              <a:rPr lang="zh-CN" altLang="en-US" sz="4800" dirty="0">
                <a:effectLst/>
                <a:latin typeface="宋体" panose="02010600030101010101" pitchFamily="2" charset="-122"/>
                <a:ea typeface="宋体" panose="02010600030101010101" pitchFamily="2" charset="-122"/>
              </a:rPr>
              <a:t>十九、水泵安全操作规程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十九、水泵安全操作规程</a:t>
            </a:r>
          </a:p>
        </p:txBody>
      </p:sp>
      <p:sp>
        <p:nvSpPr>
          <p:cNvPr id="3" name="内容占位符 2"/>
          <p:cNvSpPr>
            <a:spLocks noGrp="1"/>
          </p:cNvSpPr>
          <p:nvPr>
            <p:ph idx="1"/>
          </p:nvPr>
        </p:nvSpPr>
        <p:spPr/>
        <p:txBody>
          <a:bodyPr/>
          <a:lstStyle/>
          <a:p>
            <a:pPr>
              <a:buFont typeface="Wingdings" panose="05000000000000000000" pitchFamily="2" charset="2"/>
              <a:buChar char="ü"/>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、水泵的安装应牢固、平衡、有防雨、防冻措施。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ü"/>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、多台水泵并列安装时，间距不小于</a:t>
            </a:r>
            <a:r>
              <a:rPr lang="en-US" altLang="zh-CN" dirty="0">
                <a:effectLst/>
                <a:latin typeface="宋体" panose="02010600030101010101" pitchFamily="2" charset="-122"/>
                <a:ea typeface="宋体" panose="02010600030101010101" pitchFamily="2" charset="-122"/>
              </a:rPr>
              <a:t>80cm</a:t>
            </a:r>
            <a:r>
              <a:rPr lang="zh-CN" altLang="en-US" dirty="0">
                <a:effectLst/>
                <a:latin typeface="宋体" panose="02010600030101010101" pitchFamily="2" charset="-122"/>
                <a:ea typeface="宋体" panose="02010600030101010101" pitchFamily="2" charset="-122"/>
              </a:rPr>
              <a:t>。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ü"/>
            </a:pPr>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、管径较大的进出水管，须用支架支撑，转动部分要有防护装置。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ü"/>
            </a:pPr>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、电动机轴应与水泵轴同心，螺栓要坚固，管路密封、接口严密、吸水管阀无堵塞，无漏水。</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861048"/>
            <a:ext cx="4924425"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宋体" panose="02010600030101010101" pitchFamily="2" charset="-122"/>
                <a:ea typeface="宋体" panose="02010600030101010101" pitchFamily="2" charset="-122"/>
              </a:rPr>
              <a:t>十九、水泵安全操作规程</a:t>
            </a:r>
          </a:p>
        </p:txBody>
      </p:sp>
      <p:sp>
        <p:nvSpPr>
          <p:cNvPr id="3" name="内容占位符 2"/>
          <p:cNvSpPr>
            <a:spLocks noGrp="1"/>
          </p:cNvSpPr>
          <p:nvPr>
            <p:ph idx="1"/>
          </p:nvPr>
        </p:nvSpPr>
        <p:spPr/>
        <p:txBody>
          <a:bodyPr/>
          <a:lstStyle/>
          <a:p>
            <a:pPr>
              <a:buFont typeface="Wingdings" panose="05000000000000000000" pitchFamily="2" charset="2"/>
              <a:buChar char="ü"/>
            </a:pPr>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、起动时，应将出水阀关闭，起动后逐渐打开。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ü"/>
            </a:pPr>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、运行中，若出现漏水、漏气、填料部位发热、机温升高、电流突然增大等不正常现象，要停机检修。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ü"/>
            </a:pPr>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、水泵运行中，不得从机上跨越。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ü"/>
            </a:pPr>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、升降吸水管时，要站到有防护栏的平台上操作。 </a:t>
            </a:r>
            <a:endParaRPr lang="en-US" altLang="zh-CN" dirty="0" smtClean="0">
              <a:effectLst/>
              <a:latin typeface="宋体" panose="02010600030101010101" pitchFamily="2" charset="-122"/>
              <a:ea typeface="宋体" panose="02010600030101010101" pitchFamily="2" charset="-122"/>
            </a:endParaRPr>
          </a:p>
          <a:p>
            <a:pPr>
              <a:buFont typeface="Wingdings" panose="05000000000000000000" pitchFamily="2" charset="2"/>
              <a:buChar char="ü"/>
            </a:pPr>
            <a:r>
              <a:rPr lang="en-US" altLang="zh-CN" dirty="0" smtClean="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、作业后，应先关闭出水阀，后停机。</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437" y="3998000"/>
            <a:ext cx="5423704" cy="2859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780728" y="2924944"/>
            <a:ext cx="8363272" cy="1520006"/>
          </a:xfrm>
        </p:spPr>
        <p:txBody>
          <a:bodyPr>
            <a:normAutofit/>
          </a:bodyPr>
          <a:lstStyle/>
          <a:p>
            <a:pPr marL="0" indent="0">
              <a:buNone/>
            </a:pPr>
            <a:r>
              <a:rPr lang="zh-CN" altLang="en-US" sz="4000" dirty="0">
                <a:effectLst/>
                <a:latin typeface="宋体" panose="02010600030101010101" pitchFamily="2" charset="-122"/>
                <a:ea typeface="宋体" panose="02010600030101010101" pitchFamily="2" charset="-122"/>
              </a:rPr>
              <a:t>二十、水磨石切割机安全操作规程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二十、水磨石切割机安全操作规程</a:t>
            </a:r>
          </a:p>
        </p:txBody>
      </p:sp>
      <p:sp>
        <p:nvSpPr>
          <p:cNvPr id="3" name="内容占位符 2"/>
          <p:cNvSpPr>
            <a:spLocks noGrp="1"/>
          </p:cNvSpPr>
          <p:nvPr>
            <p:ph idx="1"/>
          </p:nvPr>
        </p:nvSpPr>
        <p:spPr/>
        <p:txBody>
          <a:bodyPr/>
          <a:lstStyle/>
          <a:p>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、启动前检查电动机、电器应正常，接地</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接零</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保护良好，机械防护装置安全有效，锯片选用符合要求、安装正确，然后进行空载运转，确认正常后，方可作业。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、操作人员要双手按紧工件，匀速送料，不得用力过猛。操作时不得戴手套。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、加工件送到与锯片相距</a:t>
            </a:r>
            <a:r>
              <a:rPr lang="en-US" altLang="zh-CN" dirty="0">
                <a:effectLst/>
                <a:latin typeface="宋体" panose="02010600030101010101" pitchFamily="2" charset="-122"/>
                <a:ea typeface="宋体" panose="02010600030101010101" pitchFamily="2" charset="-122"/>
              </a:rPr>
              <a:t>30cm</a:t>
            </a:r>
            <a:r>
              <a:rPr lang="zh-CN" altLang="en-US" dirty="0">
                <a:effectLst/>
                <a:latin typeface="宋体" panose="02010600030101010101" pitchFamily="2" charset="-122"/>
                <a:ea typeface="宋体" panose="02010600030101010101" pitchFamily="2" charset="-122"/>
              </a:rPr>
              <a:t>处或切割小块水磨石时应使用专用工具，送料不得直接用手推料。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、作业中，严禁工件冲击、跳动现象发生。发现异常音响，应立即停机检查。排除故障后，方可继续作业。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、锯台上碎屑应用专用工具随时清除，不得用手拣拾或抹拭。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755576" y="2636912"/>
            <a:ext cx="7632848" cy="1656184"/>
          </a:xfrm>
        </p:spPr>
        <p:txBody>
          <a:bodyPr>
            <a:normAutofit/>
          </a:bodyPr>
          <a:lstStyle/>
          <a:p>
            <a:pPr marL="0" indent="0">
              <a:buNone/>
            </a:pPr>
            <a:r>
              <a:rPr lang="zh-CN" altLang="en-US" sz="4800" dirty="0" smtClean="0">
                <a:effectLst/>
                <a:latin typeface="宋体" panose="02010600030101010101" pitchFamily="2" charset="-122"/>
                <a:ea typeface="宋体" panose="02010600030101010101" pitchFamily="2" charset="-122"/>
              </a:rPr>
              <a:t>二、挖掘机</a:t>
            </a:r>
            <a:r>
              <a:rPr lang="zh-CN" altLang="en-US" sz="4800" dirty="0">
                <a:effectLst/>
                <a:latin typeface="宋体" panose="02010600030101010101" pitchFamily="2" charset="-122"/>
                <a:ea typeface="宋体" panose="02010600030101010101" pitchFamily="2" charset="-122"/>
              </a:rPr>
              <a:t>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95536" y="2636912"/>
            <a:ext cx="8435280" cy="1447998"/>
          </a:xfrm>
        </p:spPr>
        <p:txBody>
          <a:bodyPr>
            <a:normAutofit/>
          </a:bodyPr>
          <a:lstStyle/>
          <a:p>
            <a:pPr marL="0" indent="0">
              <a:buNone/>
            </a:pPr>
            <a:r>
              <a:rPr lang="zh-CN" altLang="en-US" sz="4800" dirty="0">
                <a:effectLst/>
                <a:latin typeface="宋体" panose="02010600030101010101" pitchFamily="2" charset="-122"/>
                <a:ea typeface="宋体" panose="02010600030101010101" pitchFamily="2" charset="-122"/>
              </a:rPr>
              <a:t>二十一、圆盘锯安全操作规程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二十一、圆盘锯安全操作规程</a:t>
            </a:r>
          </a:p>
        </p:txBody>
      </p:sp>
      <p:sp>
        <p:nvSpPr>
          <p:cNvPr id="3" name="内容占位符 2"/>
          <p:cNvSpPr>
            <a:spLocks noGrp="1"/>
          </p:cNvSpPr>
          <p:nvPr>
            <p:ph idx="1"/>
          </p:nvPr>
        </p:nvSpPr>
        <p:spPr>
          <a:xfrm>
            <a:off x="0" y="1196752"/>
            <a:ext cx="9144000" cy="5544616"/>
          </a:xfrm>
        </p:spPr>
        <p:txBody>
          <a:bodyPr>
            <a:noAutofit/>
          </a:bodyPr>
          <a:lstStyle/>
          <a:p>
            <a:pPr>
              <a:lnSpc>
                <a:spcPct val="120000"/>
              </a:lnSpc>
              <a:buClr>
                <a:srgbClr val="0070C0"/>
              </a:buClr>
              <a:buFont typeface="Wingdings" panose="05000000000000000000" pitchFamily="2" charset="2"/>
              <a:buChar char="u"/>
            </a:pPr>
            <a:r>
              <a:rPr lang="en-US" altLang="zh-CN" sz="1800" dirty="0">
                <a:effectLst/>
                <a:latin typeface="宋体" panose="02010600030101010101" pitchFamily="2" charset="-122"/>
                <a:ea typeface="宋体" panose="02010600030101010101" pitchFamily="2" charset="-122"/>
              </a:rPr>
              <a:t>1</a:t>
            </a:r>
            <a:r>
              <a:rPr lang="zh-CN" altLang="en-US" sz="1800" dirty="0">
                <a:effectLst/>
                <a:latin typeface="宋体" panose="02010600030101010101" pitchFamily="2" charset="-122"/>
                <a:ea typeface="宋体" panose="02010600030101010101" pitchFamily="2" charset="-122"/>
              </a:rPr>
              <a:t>、锯片上方必须安装保险档板和滴水装置，在锯片后面，离齿</a:t>
            </a:r>
            <a:r>
              <a:rPr lang="en-US" altLang="zh-CN" sz="1800" dirty="0">
                <a:effectLst/>
                <a:latin typeface="宋体" panose="02010600030101010101" pitchFamily="2" charset="-122"/>
                <a:ea typeface="宋体" panose="02010600030101010101" pitchFamily="2" charset="-122"/>
              </a:rPr>
              <a:t>10</a:t>
            </a:r>
            <a:r>
              <a:rPr lang="zh-CN" altLang="en-US" sz="1800" dirty="0">
                <a:effectLst/>
                <a:latin typeface="宋体" panose="02010600030101010101" pitchFamily="2" charset="-122"/>
                <a:ea typeface="宋体" panose="02010600030101010101" pitchFamily="2" charset="-122"/>
              </a:rPr>
              <a:t>～</a:t>
            </a:r>
            <a:r>
              <a:rPr lang="en-US" altLang="zh-CN" sz="1800" dirty="0">
                <a:effectLst/>
                <a:latin typeface="宋体" panose="02010600030101010101" pitchFamily="2" charset="-122"/>
                <a:ea typeface="宋体" panose="02010600030101010101" pitchFamily="2" charset="-122"/>
              </a:rPr>
              <a:t>15mm</a:t>
            </a:r>
            <a:r>
              <a:rPr lang="zh-CN" altLang="en-US" sz="1800" dirty="0">
                <a:effectLst/>
                <a:latin typeface="宋体" panose="02010600030101010101" pitchFamily="2" charset="-122"/>
                <a:ea typeface="宋体" panose="02010600030101010101" pitchFamily="2" charset="-122"/>
              </a:rPr>
              <a:t>处，必须安装弧形楔刀。锯片的安装，应保持与轴同心。 </a:t>
            </a:r>
            <a:endParaRPr lang="en-US" altLang="zh-CN" sz="1800" dirty="0" smtClean="0">
              <a:effectLst/>
              <a:latin typeface="宋体" panose="02010600030101010101" pitchFamily="2" charset="-122"/>
              <a:ea typeface="宋体" panose="02010600030101010101" pitchFamily="2" charset="-122"/>
            </a:endParaRPr>
          </a:p>
          <a:p>
            <a:pPr>
              <a:lnSpc>
                <a:spcPct val="120000"/>
              </a:lnSpc>
              <a:buClr>
                <a:srgbClr val="0070C0"/>
              </a:buClr>
              <a:buFont typeface="Wingdings" panose="05000000000000000000" pitchFamily="2" charset="2"/>
              <a:buChar char="u"/>
            </a:pPr>
            <a:r>
              <a:rPr lang="en-US" altLang="zh-CN" sz="1800" dirty="0" smtClean="0">
                <a:effectLst/>
                <a:latin typeface="宋体" panose="02010600030101010101" pitchFamily="2" charset="-122"/>
                <a:ea typeface="宋体" panose="02010600030101010101" pitchFamily="2" charset="-122"/>
              </a:rPr>
              <a:t>2</a:t>
            </a:r>
            <a:r>
              <a:rPr lang="zh-CN" altLang="en-US" sz="1800" dirty="0">
                <a:effectLst/>
                <a:latin typeface="宋体" panose="02010600030101010101" pitchFamily="2" charset="-122"/>
                <a:ea typeface="宋体" panose="02010600030101010101" pitchFamily="2" charset="-122"/>
              </a:rPr>
              <a:t>、锯片必须锯齿尖锐，不得连续缺齿两个，裂纹长度不得超过</a:t>
            </a:r>
            <a:r>
              <a:rPr lang="en-US" altLang="zh-CN" sz="1800" dirty="0">
                <a:effectLst/>
                <a:latin typeface="宋体" panose="02010600030101010101" pitchFamily="2" charset="-122"/>
                <a:ea typeface="宋体" panose="02010600030101010101" pitchFamily="2" charset="-122"/>
              </a:rPr>
              <a:t>20mm</a:t>
            </a:r>
            <a:r>
              <a:rPr lang="zh-CN" altLang="en-US" sz="1800" dirty="0">
                <a:effectLst/>
                <a:latin typeface="宋体" panose="02010600030101010101" pitchFamily="2" charset="-122"/>
                <a:ea typeface="宋体" panose="02010600030101010101" pitchFamily="2" charset="-122"/>
              </a:rPr>
              <a:t>，裂缝末端应禁止裂孔。 </a:t>
            </a:r>
            <a:endParaRPr lang="en-US" altLang="zh-CN" sz="1800" dirty="0" smtClean="0">
              <a:effectLst/>
              <a:latin typeface="宋体" panose="02010600030101010101" pitchFamily="2" charset="-122"/>
              <a:ea typeface="宋体" panose="02010600030101010101" pitchFamily="2" charset="-122"/>
            </a:endParaRPr>
          </a:p>
          <a:p>
            <a:pPr>
              <a:lnSpc>
                <a:spcPct val="120000"/>
              </a:lnSpc>
              <a:buClr>
                <a:srgbClr val="0070C0"/>
              </a:buClr>
              <a:buFont typeface="Wingdings" panose="05000000000000000000" pitchFamily="2" charset="2"/>
              <a:buChar char="u"/>
            </a:pPr>
            <a:r>
              <a:rPr lang="en-US" altLang="zh-CN" sz="1800" dirty="0" smtClean="0">
                <a:effectLst/>
                <a:latin typeface="宋体" panose="02010600030101010101" pitchFamily="2" charset="-122"/>
                <a:ea typeface="宋体" panose="02010600030101010101" pitchFamily="2" charset="-122"/>
              </a:rPr>
              <a:t>3</a:t>
            </a:r>
            <a:r>
              <a:rPr lang="zh-CN" altLang="en-US" sz="1800" dirty="0">
                <a:effectLst/>
                <a:latin typeface="宋体" panose="02010600030101010101" pitchFamily="2" charset="-122"/>
                <a:ea typeface="宋体" panose="02010600030101010101" pitchFamily="2" charset="-122"/>
              </a:rPr>
              <a:t>、被锯木料厚度，以锯片能露出木料</a:t>
            </a:r>
            <a:r>
              <a:rPr lang="en-US" altLang="zh-CN" sz="1800" dirty="0">
                <a:effectLst/>
                <a:latin typeface="宋体" panose="02010600030101010101" pitchFamily="2" charset="-122"/>
                <a:ea typeface="宋体" panose="02010600030101010101" pitchFamily="2" charset="-122"/>
              </a:rPr>
              <a:t>10</a:t>
            </a:r>
            <a:r>
              <a:rPr lang="zh-CN" altLang="en-US" sz="1800" dirty="0">
                <a:effectLst/>
                <a:latin typeface="宋体" panose="02010600030101010101" pitchFamily="2" charset="-122"/>
                <a:ea typeface="宋体" panose="02010600030101010101" pitchFamily="2" charset="-122"/>
              </a:rPr>
              <a:t>～</a:t>
            </a:r>
            <a:r>
              <a:rPr lang="en-US" altLang="zh-CN" sz="1800" dirty="0">
                <a:effectLst/>
                <a:latin typeface="宋体" panose="02010600030101010101" pitchFamily="2" charset="-122"/>
                <a:ea typeface="宋体" panose="02010600030101010101" pitchFamily="2" charset="-122"/>
              </a:rPr>
              <a:t>20mm</a:t>
            </a:r>
            <a:r>
              <a:rPr lang="zh-CN" altLang="en-US" sz="1800" dirty="0">
                <a:effectLst/>
                <a:latin typeface="宋体" panose="02010600030101010101" pitchFamily="2" charset="-122"/>
                <a:ea typeface="宋体" panose="02010600030101010101" pitchFamily="2" charset="-122"/>
              </a:rPr>
              <a:t>为限。夹持锯片的法兰盘的直径应为锯片直径的</a:t>
            </a:r>
            <a:r>
              <a:rPr lang="en-US" altLang="zh-CN" sz="1800" dirty="0">
                <a:effectLst/>
                <a:latin typeface="宋体" panose="02010600030101010101" pitchFamily="2" charset="-122"/>
                <a:ea typeface="宋体" panose="02010600030101010101" pitchFamily="2" charset="-122"/>
              </a:rPr>
              <a:t>1/4</a:t>
            </a:r>
            <a:r>
              <a:rPr lang="zh-CN" altLang="en-US" sz="1800" dirty="0">
                <a:effectLst/>
                <a:latin typeface="宋体" panose="02010600030101010101" pitchFamily="2" charset="-122"/>
                <a:ea typeface="宋体" panose="02010600030101010101" pitchFamily="2" charset="-122"/>
              </a:rPr>
              <a:t>。 </a:t>
            </a:r>
            <a:endParaRPr lang="en-US" altLang="zh-CN" sz="1800" dirty="0" smtClean="0">
              <a:effectLst/>
              <a:latin typeface="宋体" panose="02010600030101010101" pitchFamily="2" charset="-122"/>
              <a:ea typeface="宋体" panose="02010600030101010101" pitchFamily="2" charset="-122"/>
            </a:endParaRPr>
          </a:p>
          <a:p>
            <a:pPr>
              <a:lnSpc>
                <a:spcPct val="120000"/>
              </a:lnSpc>
              <a:buClr>
                <a:srgbClr val="0070C0"/>
              </a:buClr>
              <a:buFont typeface="Wingdings" panose="05000000000000000000" pitchFamily="2" charset="2"/>
              <a:buChar char="u"/>
            </a:pPr>
            <a:r>
              <a:rPr lang="en-US" altLang="zh-CN" sz="1800" dirty="0" smtClean="0">
                <a:effectLst/>
                <a:latin typeface="宋体" panose="02010600030101010101" pitchFamily="2" charset="-122"/>
                <a:ea typeface="宋体" panose="02010600030101010101" pitchFamily="2" charset="-122"/>
              </a:rPr>
              <a:t>4</a:t>
            </a:r>
            <a:r>
              <a:rPr lang="zh-CN" altLang="en-US" sz="1800" dirty="0">
                <a:effectLst/>
                <a:latin typeface="宋体" panose="02010600030101010101" pitchFamily="2" charset="-122"/>
                <a:ea typeface="宋体" panose="02010600030101010101" pitchFamily="2" charset="-122"/>
              </a:rPr>
              <a:t>、启动后，待转速正常后方可进行锯料。送料时不得将木料左右晃动或高抬，遇木节要缓缓送料。锯料长度应不小于</a:t>
            </a:r>
            <a:r>
              <a:rPr lang="en-US" altLang="zh-CN" sz="1800" dirty="0">
                <a:effectLst/>
                <a:latin typeface="宋体" panose="02010600030101010101" pitchFamily="2" charset="-122"/>
                <a:ea typeface="宋体" panose="02010600030101010101" pitchFamily="2" charset="-122"/>
              </a:rPr>
              <a:t>500mm</a:t>
            </a:r>
            <a:r>
              <a:rPr lang="zh-CN" altLang="en-US" sz="1800" dirty="0">
                <a:effectLst/>
                <a:latin typeface="宋体" panose="02010600030101010101" pitchFamily="2" charset="-122"/>
                <a:ea typeface="宋体" panose="02010600030101010101" pitchFamily="2" charset="-122"/>
              </a:rPr>
              <a:t>。接近端头时，应用推棍送料。 </a:t>
            </a:r>
            <a:endParaRPr lang="en-US" altLang="zh-CN" sz="1800" dirty="0" smtClean="0">
              <a:effectLst/>
              <a:latin typeface="宋体" panose="02010600030101010101" pitchFamily="2" charset="-122"/>
              <a:ea typeface="宋体" panose="02010600030101010101" pitchFamily="2" charset="-122"/>
            </a:endParaRPr>
          </a:p>
          <a:p>
            <a:pPr>
              <a:lnSpc>
                <a:spcPct val="120000"/>
              </a:lnSpc>
              <a:buClr>
                <a:srgbClr val="0070C0"/>
              </a:buClr>
              <a:buFont typeface="Wingdings" panose="05000000000000000000" pitchFamily="2" charset="2"/>
              <a:buChar char="u"/>
            </a:pPr>
            <a:r>
              <a:rPr lang="en-US" altLang="zh-CN" sz="1800" dirty="0" smtClean="0">
                <a:effectLst/>
                <a:latin typeface="宋体" panose="02010600030101010101" pitchFamily="2" charset="-122"/>
                <a:ea typeface="宋体" panose="02010600030101010101" pitchFamily="2" charset="-122"/>
              </a:rPr>
              <a:t>5</a:t>
            </a:r>
            <a:r>
              <a:rPr lang="en-US" altLang="zh-CN" sz="1800" dirty="0">
                <a:effectLst/>
                <a:latin typeface="宋体" panose="02010600030101010101" pitchFamily="2" charset="-122"/>
                <a:ea typeface="宋体" panose="02010600030101010101" pitchFamily="2" charset="-122"/>
              </a:rPr>
              <a:t> </a:t>
            </a:r>
            <a:r>
              <a:rPr lang="zh-CN" altLang="en-US" sz="1800" dirty="0">
                <a:effectLst/>
                <a:latin typeface="宋体" panose="02010600030101010101" pitchFamily="2" charset="-122"/>
                <a:ea typeface="宋体" panose="02010600030101010101" pitchFamily="2" charset="-122"/>
              </a:rPr>
              <a:t>、如锯线走偏，应逐惭纠正，</a:t>
            </a:r>
            <a:r>
              <a:rPr lang="zh-CN" altLang="en-US" sz="1800" dirty="0" smtClean="0">
                <a:effectLst/>
                <a:latin typeface="宋体" panose="02010600030101010101" pitchFamily="2" charset="-122"/>
                <a:ea typeface="宋体" panose="02010600030101010101" pitchFamily="2" charset="-122"/>
              </a:rPr>
              <a:t>不得</a:t>
            </a:r>
            <a:endParaRPr lang="en-US" altLang="zh-CN" sz="1800" dirty="0" smtClean="0">
              <a:effectLst/>
              <a:latin typeface="宋体" panose="02010600030101010101" pitchFamily="2" charset="-122"/>
              <a:ea typeface="宋体" panose="02010600030101010101" pitchFamily="2" charset="-122"/>
            </a:endParaRPr>
          </a:p>
          <a:p>
            <a:pPr marL="0" indent="0">
              <a:lnSpc>
                <a:spcPct val="120000"/>
              </a:lnSpc>
              <a:buClr>
                <a:srgbClr val="0070C0"/>
              </a:buClr>
              <a:buNone/>
            </a:pPr>
            <a:r>
              <a:rPr lang="zh-CN" altLang="en-US" sz="1800" dirty="0" smtClean="0">
                <a:effectLst/>
                <a:latin typeface="宋体" panose="02010600030101010101" pitchFamily="2" charset="-122"/>
                <a:ea typeface="宋体" panose="02010600030101010101" pitchFamily="2" charset="-122"/>
              </a:rPr>
              <a:t>猛</a:t>
            </a:r>
            <a:r>
              <a:rPr lang="zh-CN" altLang="en-US" sz="1800" dirty="0">
                <a:effectLst/>
                <a:latin typeface="宋体" panose="02010600030101010101" pitchFamily="2" charset="-122"/>
                <a:ea typeface="宋体" panose="02010600030101010101" pitchFamily="2" charset="-122"/>
              </a:rPr>
              <a:t>扳，以免损坏锯片。 </a:t>
            </a:r>
            <a:endParaRPr lang="en-US" altLang="zh-CN" sz="1800" dirty="0" smtClean="0">
              <a:effectLst/>
              <a:latin typeface="宋体" panose="02010600030101010101" pitchFamily="2" charset="-122"/>
              <a:ea typeface="宋体" panose="02010600030101010101" pitchFamily="2" charset="-122"/>
            </a:endParaRPr>
          </a:p>
          <a:p>
            <a:pPr>
              <a:lnSpc>
                <a:spcPct val="120000"/>
              </a:lnSpc>
              <a:buClr>
                <a:srgbClr val="0070C0"/>
              </a:buClr>
              <a:buFont typeface="Wingdings" panose="05000000000000000000" pitchFamily="2" charset="2"/>
              <a:buChar char="u"/>
            </a:pPr>
            <a:r>
              <a:rPr lang="en-US" altLang="zh-CN" sz="1800" dirty="0" smtClean="0">
                <a:effectLst/>
                <a:latin typeface="宋体" panose="02010600030101010101" pitchFamily="2" charset="-122"/>
                <a:ea typeface="宋体" panose="02010600030101010101" pitchFamily="2" charset="-122"/>
              </a:rPr>
              <a:t>6</a:t>
            </a:r>
            <a:r>
              <a:rPr lang="en-US" altLang="zh-CN" sz="1800" dirty="0">
                <a:effectLst/>
                <a:latin typeface="宋体" panose="02010600030101010101" pitchFamily="2" charset="-122"/>
                <a:ea typeface="宋体" panose="02010600030101010101" pitchFamily="2" charset="-122"/>
              </a:rPr>
              <a:t> </a:t>
            </a:r>
            <a:r>
              <a:rPr lang="zh-CN" altLang="en-US" sz="1800" dirty="0">
                <a:effectLst/>
                <a:latin typeface="宋体" panose="02010600030101010101" pitchFamily="2" charset="-122"/>
                <a:ea typeface="宋体" panose="02010600030101010101" pitchFamily="2" charset="-122"/>
              </a:rPr>
              <a:t>、操作人员不得站在和面对与锯</a:t>
            </a:r>
            <a:r>
              <a:rPr lang="zh-CN" altLang="en-US" sz="1800" dirty="0" smtClean="0">
                <a:effectLst/>
                <a:latin typeface="宋体" panose="02010600030101010101" pitchFamily="2" charset="-122"/>
                <a:ea typeface="宋体" panose="02010600030101010101" pitchFamily="2" charset="-122"/>
              </a:rPr>
              <a:t>片</a:t>
            </a:r>
            <a:endParaRPr lang="en-US" altLang="zh-CN" sz="1800" dirty="0" smtClean="0">
              <a:effectLst/>
              <a:latin typeface="宋体" panose="02010600030101010101" pitchFamily="2" charset="-122"/>
              <a:ea typeface="宋体" panose="02010600030101010101" pitchFamily="2" charset="-122"/>
            </a:endParaRPr>
          </a:p>
          <a:p>
            <a:pPr marL="0" indent="0">
              <a:lnSpc>
                <a:spcPct val="120000"/>
              </a:lnSpc>
              <a:buClr>
                <a:srgbClr val="0070C0"/>
              </a:buClr>
              <a:buNone/>
            </a:pPr>
            <a:r>
              <a:rPr lang="zh-CN" altLang="en-US" sz="1800" dirty="0" smtClean="0">
                <a:effectLst/>
                <a:latin typeface="宋体" panose="02010600030101010101" pitchFamily="2" charset="-122"/>
                <a:ea typeface="宋体" panose="02010600030101010101" pitchFamily="2" charset="-122"/>
              </a:rPr>
              <a:t>旋转的</a:t>
            </a:r>
            <a:r>
              <a:rPr lang="zh-CN" altLang="en-US" sz="1800" dirty="0">
                <a:effectLst/>
                <a:latin typeface="宋体" panose="02010600030101010101" pitchFamily="2" charset="-122"/>
                <a:ea typeface="宋体" panose="02010600030101010101" pitchFamily="2" charset="-122"/>
              </a:rPr>
              <a:t>离心力方向操作，手不得跨越锯片。 </a:t>
            </a:r>
            <a:endParaRPr lang="en-US" altLang="zh-CN" sz="1800" dirty="0" smtClean="0">
              <a:effectLst/>
              <a:latin typeface="宋体" panose="02010600030101010101" pitchFamily="2" charset="-122"/>
              <a:ea typeface="宋体" panose="02010600030101010101" pitchFamily="2" charset="-122"/>
            </a:endParaRPr>
          </a:p>
          <a:p>
            <a:pPr>
              <a:lnSpc>
                <a:spcPct val="120000"/>
              </a:lnSpc>
              <a:buClr>
                <a:srgbClr val="0070C0"/>
              </a:buClr>
              <a:buFont typeface="Wingdings" panose="05000000000000000000" pitchFamily="2" charset="2"/>
              <a:buChar char="u"/>
            </a:pPr>
            <a:r>
              <a:rPr lang="en-US" altLang="zh-CN" sz="1800" dirty="0" smtClean="0">
                <a:effectLst/>
                <a:latin typeface="宋体" panose="02010600030101010101" pitchFamily="2" charset="-122"/>
                <a:ea typeface="宋体" panose="02010600030101010101" pitchFamily="2" charset="-122"/>
              </a:rPr>
              <a:t>7</a:t>
            </a:r>
            <a:r>
              <a:rPr lang="en-US" altLang="zh-CN" sz="1800" dirty="0">
                <a:effectLst/>
                <a:latin typeface="宋体" panose="02010600030101010101" pitchFamily="2" charset="-122"/>
                <a:ea typeface="宋体" panose="02010600030101010101" pitchFamily="2" charset="-122"/>
              </a:rPr>
              <a:t> </a:t>
            </a:r>
            <a:r>
              <a:rPr lang="zh-CN" altLang="en-US" sz="1800" dirty="0">
                <a:effectLst/>
                <a:latin typeface="宋体" panose="02010600030101010101" pitchFamily="2" charset="-122"/>
                <a:ea typeface="宋体" panose="02010600030101010101" pitchFamily="2" charset="-122"/>
              </a:rPr>
              <a:t>、锯片温度过高时，应用水冷却，</a:t>
            </a:r>
            <a:r>
              <a:rPr lang="zh-CN" altLang="en-US" sz="1800" dirty="0" smtClean="0">
                <a:effectLst/>
                <a:latin typeface="宋体" panose="02010600030101010101" pitchFamily="2" charset="-122"/>
                <a:ea typeface="宋体" panose="02010600030101010101" pitchFamily="2" charset="-122"/>
              </a:rPr>
              <a:t>直</a:t>
            </a:r>
            <a:endParaRPr lang="en-US" altLang="zh-CN" sz="1800" dirty="0" smtClean="0">
              <a:effectLst/>
              <a:latin typeface="宋体" panose="02010600030101010101" pitchFamily="2" charset="-122"/>
              <a:ea typeface="宋体" panose="02010600030101010101" pitchFamily="2" charset="-122"/>
            </a:endParaRPr>
          </a:p>
          <a:p>
            <a:pPr marL="0" indent="0">
              <a:lnSpc>
                <a:spcPct val="120000"/>
              </a:lnSpc>
              <a:buClr>
                <a:srgbClr val="0070C0"/>
              </a:buClr>
              <a:buNone/>
            </a:pPr>
            <a:r>
              <a:rPr lang="zh-CN" altLang="en-US" sz="1800" dirty="0" smtClean="0">
                <a:effectLst/>
                <a:latin typeface="宋体" panose="02010600030101010101" pitchFamily="2" charset="-122"/>
                <a:ea typeface="宋体" panose="02010600030101010101" pitchFamily="2" charset="-122"/>
              </a:rPr>
              <a:t>径</a:t>
            </a:r>
            <a:r>
              <a:rPr lang="en-US" altLang="zh-CN" sz="1800" dirty="0">
                <a:effectLst/>
                <a:latin typeface="宋体" panose="02010600030101010101" pitchFamily="2" charset="-122"/>
                <a:ea typeface="宋体" panose="02010600030101010101" pitchFamily="2" charset="-122"/>
              </a:rPr>
              <a:t>600mm</a:t>
            </a:r>
            <a:r>
              <a:rPr lang="zh-CN" altLang="en-US" sz="1800" dirty="0">
                <a:effectLst/>
                <a:latin typeface="宋体" panose="02010600030101010101" pitchFamily="2" charset="-122"/>
                <a:ea typeface="宋体" panose="02010600030101010101" pitchFamily="2" charset="-122"/>
              </a:rPr>
              <a:t>以上的锯片。在操作中应喷</a:t>
            </a:r>
            <a:r>
              <a:rPr lang="zh-CN" altLang="en-US" sz="1800" dirty="0" smtClean="0">
                <a:effectLst/>
                <a:latin typeface="宋体" panose="02010600030101010101" pitchFamily="2" charset="-122"/>
                <a:ea typeface="宋体" panose="02010600030101010101" pitchFamily="2" charset="-122"/>
              </a:rPr>
              <a:t>水冷</a:t>
            </a:r>
            <a:endParaRPr lang="en-US" altLang="zh-CN" sz="1800" dirty="0" smtClean="0">
              <a:effectLst/>
              <a:latin typeface="宋体" panose="02010600030101010101" pitchFamily="2" charset="-122"/>
              <a:ea typeface="宋体" panose="02010600030101010101" pitchFamily="2" charset="-122"/>
            </a:endParaRPr>
          </a:p>
          <a:p>
            <a:pPr marL="0" indent="0">
              <a:lnSpc>
                <a:spcPct val="120000"/>
              </a:lnSpc>
              <a:buClr>
                <a:srgbClr val="0070C0"/>
              </a:buClr>
              <a:buNone/>
            </a:pPr>
            <a:r>
              <a:rPr lang="zh-CN" altLang="en-US" sz="1800" dirty="0" smtClean="0">
                <a:effectLst/>
                <a:latin typeface="宋体" panose="02010600030101010101" pitchFamily="2" charset="-122"/>
                <a:ea typeface="宋体" panose="02010600030101010101" pitchFamily="2" charset="-122"/>
              </a:rPr>
              <a:t>却</a:t>
            </a:r>
            <a:r>
              <a:rPr lang="zh-CN" altLang="en-US" sz="1800" dirty="0">
                <a:effectLst/>
                <a:latin typeface="宋体" panose="02010600030101010101" pitchFamily="2" charset="-122"/>
                <a:ea typeface="宋体" panose="02010600030101010101" pitchFamily="2" charset="-122"/>
              </a:rPr>
              <a:t>。 </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9" y="3880901"/>
            <a:ext cx="3779912" cy="2977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83568" y="2924944"/>
            <a:ext cx="8579296" cy="1447998"/>
          </a:xfrm>
        </p:spPr>
        <p:txBody>
          <a:bodyPr>
            <a:normAutofit/>
          </a:bodyPr>
          <a:lstStyle/>
          <a:p>
            <a:pPr marL="0" indent="0">
              <a:buNone/>
            </a:pPr>
            <a:r>
              <a:rPr lang="zh-CN" altLang="en-US" sz="4000" dirty="0">
                <a:effectLst/>
                <a:latin typeface="宋体" panose="02010600030101010101" pitchFamily="2" charset="-122"/>
                <a:ea typeface="宋体" panose="02010600030101010101" pitchFamily="2" charset="-122"/>
              </a:rPr>
              <a:t>二十二、空气压缩机安全操作规程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二十二、空气压缩机安全操作规程 </a:t>
            </a:r>
          </a:p>
        </p:txBody>
      </p:sp>
      <p:sp>
        <p:nvSpPr>
          <p:cNvPr id="3" name="内容占位符 2"/>
          <p:cNvSpPr>
            <a:spLocks noGrp="1"/>
          </p:cNvSpPr>
          <p:nvPr>
            <p:ph idx="1"/>
          </p:nvPr>
        </p:nvSpPr>
        <p:spPr>
          <a:xfrm>
            <a:off x="0" y="1124744"/>
            <a:ext cx="9144000" cy="5733256"/>
          </a:xfrm>
        </p:spPr>
        <p:txBody>
          <a:bodyPr/>
          <a:lstStyle/>
          <a:p>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、空气压缩机的内燃机和电动机的使用应符合内燃机和电动机的有关规定。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、空气压缩机作业区应保持清洁和干燥。贮气罐应放在通风良好处，距贮气罐</a:t>
            </a:r>
            <a:r>
              <a:rPr lang="en-US" altLang="zh-CN" dirty="0">
                <a:effectLst/>
                <a:latin typeface="宋体" panose="02010600030101010101" pitchFamily="2" charset="-122"/>
                <a:ea typeface="宋体" panose="02010600030101010101" pitchFamily="2" charset="-122"/>
              </a:rPr>
              <a:t>15m</a:t>
            </a:r>
            <a:r>
              <a:rPr lang="zh-CN" altLang="en-US" dirty="0">
                <a:effectLst/>
                <a:latin typeface="宋体" panose="02010600030101010101" pitchFamily="2" charset="-122"/>
                <a:ea typeface="宋体" panose="02010600030101010101" pitchFamily="2" charset="-122"/>
              </a:rPr>
              <a:t>以内不得进行焊接或热加工作业。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、空气压缩机的进、排气管较长时，应加以固定，管路不得有急弯；对较长管路应设伸缩变形装置。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、贮气罐和输气管路每三年应作水压试验一次，试验压力应为额定压力的</a:t>
            </a:r>
            <a:r>
              <a:rPr lang="en-US" altLang="zh-CN" dirty="0">
                <a:effectLst/>
                <a:latin typeface="宋体" panose="02010600030101010101" pitchFamily="2" charset="-122"/>
                <a:ea typeface="宋体" panose="02010600030101010101" pitchFamily="2" charset="-122"/>
              </a:rPr>
              <a:t>150</a:t>
            </a:r>
            <a:r>
              <a:rPr lang="zh-CN" altLang="en-US" dirty="0">
                <a:effectLst/>
                <a:latin typeface="宋体" panose="02010600030101010101" pitchFamily="2" charset="-122"/>
                <a:ea typeface="宋体" panose="02010600030101010101" pitchFamily="2" charset="-122"/>
              </a:rPr>
              <a:t>％。压力表和安全阀应每年至少校验一次。</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7" y="4293096"/>
            <a:ext cx="4896544" cy="2564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二十二、空气压缩机安全操作规程 </a:t>
            </a:r>
          </a:p>
        </p:txBody>
      </p:sp>
      <p:sp>
        <p:nvSpPr>
          <p:cNvPr id="3" name="内容占位符 2"/>
          <p:cNvSpPr>
            <a:spLocks noGrp="1"/>
          </p:cNvSpPr>
          <p:nvPr>
            <p:ph idx="1"/>
          </p:nvPr>
        </p:nvSpPr>
        <p:spPr>
          <a:xfrm>
            <a:off x="0" y="1052736"/>
            <a:ext cx="9036496" cy="5976664"/>
          </a:xfrm>
        </p:spPr>
        <p:txBody>
          <a:bodyPr/>
          <a:lstStyle/>
          <a:p>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、输气胶管应保持畅通，不得扭曲，开启送气阀前，应将输气管道联接好，并通知现场有关人员后方可送气。在出气口前方，不得有人工作或站立。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、作业中，贮气罐内压力不得超过铭牌额定压力，安全阀应灵敏有效。进、排气阀、轴承及各部件应无异响或过热现象。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、每工作</a:t>
            </a:r>
            <a:r>
              <a:rPr lang="en-US" altLang="zh-CN" dirty="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小时，应将液气分离器、中间冷却器、后冷却器内的油水排放一次。贮气罐内的油水每班应排放</a:t>
            </a: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a:t>
            </a:r>
            <a:r>
              <a:rPr lang="en-US" altLang="zh-CN" dirty="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次</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r>
              <a:rPr lang="en-US" altLang="zh-CN" dirty="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、发现下列情况之一时应立即停机检查，找出原因并排除故障后，方可继续作业：  </a:t>
            </a: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漏水、漏气、漏电或冷却水突然中断；  </a:t>
            </a:r>
            <a:r>
              <a:rPr lang="en-US" altLang="zh-CN" dirty="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压力表、温度表、电流表指示值超过规定；  </a:t>
            </a:r>
            <a:r>
              <a:rPr lang="en-US" altLang="zh-CN" dirty="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排气压力突然升高，排气阀、安全阀失效；     </a:t>
            </a:r>
            <a:r>
              <a:rPr lang="en-US" altLang="zh-CN" dirty="0">
                <a:effectLst/>
                <a:latin typeface="宋体" panose="02010600030101010101" pitchFamily="2" charset="-122"/>
                <a:ea typeface="宋体" panose="02010600030101010101" pitchFamily="2" charset="-122"/>
              </a:rPr>
              <a:t>1 (4)</a:t>
            </a:r>
            <a:r>
              <a:rPr lang="zh-CN" altLang="en-US" dirty="0">
                <a:effectLst/>
                <a:latin typeface="宋体" panose="02010600030101010101" pitchFamily="2" charset="-122"/>
                <a:ea typeface="宋体" panose="02010600030101010101" pitchFamily="2" charset="-122"/>
              </a:rPr>
              <a:t>机械有异响或电动机电刷发生强烈火花。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二十二、空气压缩机安全操作规程 </a:t>
            </a:r>
          </a:p>
        </p:txBody>
      </p:sp>
      <p:sp>
        <p:nvSpPr>
          <p:cNvPr id="3" name="内容占位符 2"/>
          <p:cNvSpPr>
            <a:spLocks noGrp="1"/>
          </p:cNvSpPr>
          <p:nvPr>
            <p:ph idx="1"/>
          </p:nvPr>
        </p:nvSpPr>
        <p:spPr/>
        <p:txBody>
          <a:bodyPr>
            <a:normAutofit/>
          </a:bodyPr>
          <a:lstStyle/>
          <a:p>
            <a:r>
              <a:rPr lang="en-US" altLang="zh-CN" dirty="0" smtClean="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、运转中，在缺水而使气缸过热停机时，应待气缸自然降温至</a:t>
            </a:r>
            <a:r>
              <a:rPr lang="en-US" altLang="zh-CN" dirty="0">
                <a:effectLst/>
                <a:latin typeface="宋体" panose="02010600030101010101" pitchFamily="2" charset="-122"/>
                <a:ea typeface="宋体" panose="02010600030101010101" pitchFamily="2" charset="-122"/>
              </a:rPr>
              <a:t>60℃</a:t>
            </a:r>
            <a:r>
              <a:rPr lang="zh-CN" altLang="en-US" dirty="0">
                <a:effectLst/>
                <a:latin typeface="宋体" panose="02010600030101010101" pitchFamily="2" charset="-122"/>
                <a:ea typeface="宋体" panose="02010600030101010101" pitchFamily="2" charset="-122"/>
              </a:rPr>
              <a:t>以下时，方可加水。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10</a:t>
            </a:r>
            <a:r>
              <a:rPr lang="zh-CN" altLang="en-US" dirty="0">
                <a:effectLst/>
                <a:latin typeface="宋体" panose="02010600030101010101" pitchFamily="2" charset="-122"/>
                <a:ea typeface="宋体" panose="02010600030101010101" pitchFamily="2" charset="-122"/>
              </a:rPr>
              <a:t>、当电动空气压缩机运转中突然停电时，应立即切断电源，等来电后重新在无载荷状态下起动。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11</a:t>
            </a:r>
            <a:r>
              <a:rPr lang="zh-CN" altLang="en-US" dirty="0">
                <a:effectLst/>
                <a:latin typeface="宋体" panose="02010600030101010101" pitchFamily="2" charset="-122"/>
                <a:ea typeface="宋体" panose="02010600030101010101" pitchFamily="2" charset="-122"/>
              </a:rPr>
              <a:t>、停机时，应先卸去载荷，然后分离主离合器，再停止内燃机或电动机的运转。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12</a:t>
            </a:r>
            <a:r>
              <a:rPr lang="zh-CN" altLang="en-US" dirty="0">
                <a:effectLst/>
                <a:latin typeface="宋体" panose="02010600030101010101" pitchFamily="2" charset="-122"/>
                <a:ea typeface="宋体" panose="02010600030101010101" pitchFamily="2" charset="-122"/>
              </a:rPr>
              <a:t>、停机后，应关闭冷却水阀门，打开放气阀，放出各级冷却器和贮气罐内的油水和存气，方可离岗。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13</a:t>
            </a:r>
            <a:r>
              <a:rPr lang="zh-CN" altLang="en-US" dirty="0">
                <a:effectLst/>
                <a:latin typeface="宋体" panose="02010600030101010101" pitchFamily="2" charset="-122"/>
                <a:ea typeface="宋体" panose="02010600030101010101" pitchFamily="2" charset="-122"/>
              </a:rPr>
              <a:t>、在潮湿地区及隧道中施工时，对空气压缩机外露摩擦面应定期加注润滑油，对电动机和电气设备应作好防潮保护工作。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39552" y="2852936"/>
            <a:ext cx="8352928" cy="1728192"/>
          </a:xfrm>
        </p:spPr>
        <p:txBody>
          <a:bodyPr>
            <a:normAutofit/>
          </a:bodyPr>
          <a:lstStyle/>
          <a:p>
            <a:pPr marL="0" indent="0">
              <a:buNone/>
            </a:pPr>
            <a:r>
              <a:rPr lang="zh-CN" altLang="en-US" sz="4800" dirty="0">
                <a:effectLst/>
                <a:latin typeface="宋体" panose="02010600030101010101" pitchFamily="2" charset="-122"/>
                <a:ea typeface="宋体" panose="02010600030101010101" pitchFamily="2" charset="-122"/>
              </a:rPr>
              <a:t>二十三、装载机安全操作规程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二十三、装载机安全操作规程</a:t>
            </a:r>
          </a:p>
        </p:txBody>
      </p:sp>
      <p:sp>
        <p:nvSpPr>
          <p:cNvPr id="3" name="内容占位符 2"/>
          <p:cNvSpPr>
            <a:spLocks noGrp="1"/>
          </p:cNvSpPr>
          <p:nvPr>
            <p:ph idx="1"/>
          </p:nvPr>
        </p:nvSpPr>
        <p:spPr/>
        <p:txBody>
          <a:bodyPr>
            <a:normAutofit lnSpcReduction="10000"/>
          </a:bodyPr>
          <a:lstStyle/>
          <a:p>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、装载机工作距离不宜过大，超过合理运距时，应由自卸汽车配合装运作业。自卸汽车的车箱容积应与铲斗容量相匹配。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、装载机不得在倾斜度超过出厂规定的场地上工作。作业区内不得有障碍物及无关人员。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、装载机作业场地和行驶道路应平坦。在石方施工场地作业时，应在轮胎上加装保护链条或用钢质链板直边轮胎</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r>
              <a:rPr lang="zh-CN" altLang="en-US" dirty="0">
                <a:effectLst/>
                <a:latin typeface="宋体" panose="02010600030101010101" pitchFamily="2" charset="-122"/>
                <a:ea typeface="宋体" panose="02010600030101010101" pitchFamily="2" charset="-122"/>
              </a:rPr>
              <a:t> </a:t>
            </a:r>
            <a:r>
              <a:rPr lang="en-US" altLang="zh-CN" dirty="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、作业前重点检查项目应符合下列要求： （</a:t>
            </a: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）照明、音响装置齐全有效； （</a:t>
            </a:r>
            <a:r>
              <a:rPr lang="en-US" altLang="zh-CN" dirty="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）燃油、润滑油、液压油符合规定； （</a:t>
            </a:r>
            <a:r>
              <a:rPr lang="en-US" altLang="zh-CN" dirty="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）各连接件无松动； （</a:t>
            </a:r>
            <a:r>
              <a:rPr lang="en-US" altLang="zh-CN" dirty="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）液压及液力传动系统无泄漏现象； （</a:t>
            </a:r>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）转向、制动系统灵敏有效； （</a:t>
            </a:r>
            <a:r>
              <a:rPr lang="en-US" altLang="zh-CN" dirty="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）轮胎气压符合规定。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二十三、装载机安全操作规程</a:t>
            </a:r>
          </a:p>
        </p:txBody>
      </p:sp>
      <p:sp>
        <p:nvSpPr>
          <p:cNvPr id="3" name="内容占位符 2"/>
          <p:cNvSpPr>
            <a:spLocks noGrp="1"/>
          </p:cNvSpPr>
          <p:nvPr>
            <p:ph idx="1"/>
          </p:nvPr>
        </p:nvSpPr>
        <p:spPr/>
        <p:txBody>
          <a:bodyPr>
            <a:normAutofit fontScale="92500"/>
          </a:bodyPr>
          <a:lstStyle/>
          <a:p>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、启动内燃机后，应怠速空运转，各仪表指示值应正常，各部管路密封良好，待水温达到</a:t>
            </a:r>
            <a:r>
              <a:rPr lang="en-US" altLang="zh-CN" dirty="0">
                <a:effectLst/>
                <a:latin typeface="宋体" panose="02010600030101010101" pitchFamily="2" charset="-122"/>
                <a:ea typeface="宋体" panose="02010600030101010101" pitchFamily="2" charset="-122"/>
              </a:rPr>
              <a:t>55℃</a:t>
            </a:r>
            <a:r>
              <a:rPr lang="zh-CN" altLang="en-US" dirty="0">
                <a:effectLst/>
                <a:latin typeface="宋体" panose="02010600030101010101" pitchFamily="2" charset="-122"/>
                <a:ea typeface="宋体" panose="02010600030101010101" pitchFamily="2" charset="-122"/>
              </a:rPr>
              <a:t>、气压达到</a:t>
            </a:r>
            <a:r>
              <a:rPr lang="en-US" altLang="zh-CN" dirty="0">
                <a:effectLst/>
                <a:latin typeface="宋体" panose="02010600030101010101" pitchFamily="2" charset="-122"/>
                <a:ea typeface="宋体" panose="02010600030101010101" pitchFamily="2" charset="-122"/>
              </a:rPr>
              <a:t>0.45MPa</a:t>
            </a:r>
            <a:r>
              <a:rPr lang="zh-CN" altLang="en-US" dirty="0">
                <a:effectLst/>
                <a:latin typeface="宋体" panose="02010600030101010101" pitchFamily="2" charset="-122"/>
                <a:ea typeface="宋体" panose="02010600030101010101" pitchFamily="2" charset="-122"/>
              </a:rPr>
              <a:t>后，可起步行驶。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、起步前，应先鸣声示意，宜将铲斗提升离地</a:t>
            </a:r>
            <a:r>
              <a:rPr lang="en-US" altLang="zh-CN" dirty="0">
                <a:effectLst/>
                <a:latin typeface="宋体" panose="02010600030101010101" pitchFamily="2" charset="-122"/>
                <a:ea typeface="宋体" panose="02010600030101010101" pitchFamily="2" charset="-122"/>
              </a:rPr>
              <a:t>0.5m</a:t>
            </a:r>
            <a:r>
              <a:rPr lang="zh-CN" altLang="en-US" dirty="0">
                <a:effectLst/>
                <a:latin typeface="宋体" panose="02010600030101010101" pitchFamily="2" charset="-122"/>
                <a:ea typeface="宋体" panose="02010600030101010101" pitchFamily="2" charset="-122"/>
              </a:rPr>
              <a:t>。行驶过程中应测试制动器的可靠性。并避开路障或高压线等。除规定的操作人员外，不得搭乘其他人员，严禁铲斗载人。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、高速行驶时应采用前两轮驱动；低速铲装时，应采用四轮驱动。行驶中，应避免突然转向。铲斗装载后升起行驶时，不得急转弯或紧急制动。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、在公路上行驶时，必须由持有操作证的人员操作，并应遵守交通规则</a:t>
            </a:r>
            <a:r>
              <a:rPr lang="zh-CN" altLang="en-US" dirty="0" smtClean="0">
                <a:effectLst/>
                <a:latin typeface="宋体" panose="02010600030101010101" pitchFamily="2" charset="-122"/>
                <a:ea typeface="宋体" panose="02010600030101010101" pitchFamily="2" charset="-122"/>
              </a:rPr>
              <a:t>，下坡</a:t>
            </a:r>
            <a:r>
              <a:rPr lang="zh-CN" altLang="en-US" dirty="0">
                <a:effectLst/>
                <a:latin typeface="宋体" panose="02010600030101010101" pitchFamily="2" charset="-122"/>
                <a:ea typeface="宋体" panose="02010600030101010101" pitchFamily="2" charset="-122"/>
              </a:rPr>
              <a:t>下得空挡滑行和超速行驶。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9</a:t>
            </a:r>
            <a:r>
              <a:rPr lang="zh-CN" altLang="en-US" dirty="0">
                <a:effectLst/>
                <a:latin typeface="宋体" panose="02010600030101010101" pitchFamily="2" charset="-122"/>
                <a:ea typeface="宋体" panose="02010600030101010101" pitchFamily="2" charset="-122"/>
              </a:rPr>
              <a:t>、装料时</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应根据物料的密度确定装截量</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铲斗应从下面铲料</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不得铲斗单边受力</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卸料时</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举臂翻转铲斗应低速缓慢动作。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二十三、装载机安全操作规程</a:t>
            </a:r>
          </a:p>
        </p:txBody>
      </p:sp>
      <p:sp>
        <p:nvSpPr>
          <p:cNvPr id="3" name="内容占位符 2"/>
          <p:cNvSpPr>
            <a:spLocks noGrp="1"/>
          </p:cNvSpPr>
          <p:nvPr>
            <p:ph idx="1"/>
          </p:nvPr>
        </p:nvSpPr>
        <p:spPr/>
        <p:txBody>
          <a:bodyPr>
            <a:normAutofit fontScale="92500" lnSpcReduction="10000"/>
          </a:bodyPr>
          <a:lstStyle/>
          <a:p>
            <a:r>
              <a:rPr lang="en-US" altLang="zh-CN" dirty="0">
                <a:effectLst/>
                <a:latin typeface="宋体" panose="02010600030101010101" pitchFamily="2" charset="-122"/>
                <a:ea typeface="宋体" panose="02010600030101010101" pitchFamily="2" charset="-122"/>
              </a:rPr>
              <a:t>10</a:t>
            </a:r>
            <a:r>
              <a:rPr lang="zh-CN" altLang="en-US" dirty="0">
                <a:effectLst/>
                <a:latin typeface="宋体" panose="02010600030101010101" pitchFamily="2" charset="-122"/>
                <a:ea typeface="宋体" panose="02010600030101010101" pitchFamily="2" charset="-122"/>
              </a:rPr>
              <a:t>、操纵手柄换向时</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不应过急过猛。满载操作时，铲臂不得快速下降。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11</a:t>
            </a:r>
            <a:r>
              <a:rPr lang="zh-CN" altLang="en-US" dirty="0">
                <a:effectLst/>
                <a:latin typeface="宋体" panose="02010600030101010101" pitchFamily="2" charset="-122"/>
                <a:ea typeface="宋体" panose="02010600030101010101" pitchFamily="2" charset="-122"/>
              </a:rPr>
              <a:t>、在松散不平的声地作业时，应把铲臂放在浮动位置，使铲斗平稳地推进；当推进时阻力过大时，可稍稍提升铲臂。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12</a:t>
            </a:r>
            <a:r>
              <a:rPr lang="zh-CN" altLang="en-US" dirty="0">
                <a:effectLst/>
                <a:latin typeface="宋体" panose="02010600030101010101" pitchFamily="2" charset="-122"/>
                <a:ea typeface="宋体" panose="02010600030101010101" pitchFamily="2" charset="-122"/>
              </a:rPr>
              <a:t>、铲臂向上或向下动作最大限度时，应速将操纵杆回到空挡位置。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13</a:t>
            </a:r>
            <a:r>
              <a:rPr lang="zh-CN" altLang="en-US" dirty="0">
                <a:effectLst/>
                <a:latin typeface="宋体" panose="02010600030101010101" pitchFamily="2" charset="-122"/>
                <a:ea typeface="宋体" panose="02010600030101010101" pitchFamily="2" charset="-122"/>
              </a:rPr>
              <a:t>、不得将铲斗提升到最高位置运输物料。运载物料时，宜保持铲臂下铰点离地面</a:t>
            </a:r>
            <a:r>
              <a:rPr lang="en-US" altLang="zh-CN" dirty="0">
                <a:effectLst/>
                <a:latin typeface="宋体" panose="02010600030101010101" pitchFamily="2" charset="-122"/>
                <a:ea typeface="宋体" panose="02010600030101010101" pitchFamily="2" charset="-122"/>
              </a:rPr>
              <a:t>0.5</a:t>
            </a:r>
            <a:r>
              <a:rPr lang="zh-CN" altLang="en-US" dirty="0">
                <a:effectLst/>
                <a:latin typeface="宋体" panose="02010600030101010101" pitchFamily="2" charset="-122"/>
                <a:ea typeface="宋体" panose="02010600030101010101" pitchFamily="2" charset="-122"/>
              </a:rPr>
              <a:t>ｍ，并保持平稳行驶。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14</a:t>
            </a:r>
            <a:r>
              <a:rPr lang="zh-CN" altLang="en-US" dirty="0">
                <a:effectLst/>
                <a:latin typeface="宋体" panose="02010600030101010101" pitchFamily="2" charset="-122"/>
                <a:ea typeface="宋体" panose="02010600030101010101" pitchFamily="2" charset="-122"/>
              </a:rPr>
              <a:t>、铲装或挖掘应避免铲斗偏载，不得在收斗或半收斗而未举臂时前进。铲斗装满后，应举臂到距地面约</a:t>
            </a:r>
            <a:r>
              <a:rPr lang="en-US" altLang="zh-CN" dirty="0">
                <a:effectLst/>
                <a:latin typeface="宋体" panose="02010600030101010101" pitchFamily="2" charset="-122"/>
                <a:ea typeface="宋体" panose="02010600030101010101" pitchFamily="2" charset="-122"/>
              </a:rPr>
              <a:t>0.5</a:t>
            </a:r>
            <a:r>
              <a:rPr lang="zh-CN" altLang="en-US" dirty="0">
                <a:effectLst/>
                <a:latin typeface="宋体" panose="02010600030101010101" pitchFamily="2" charset="-122"/>
                <a:ea typeface="宋体" panose="02010600030101010101" pitchFamily="2" charset="-122"/>
              </a:rPr>
              <a:t>ｍ时，再后退、转向、卸料。 </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15</a:t>
            </a:r>
            <a:r>
              <a:rPr lang="zh-CN" altLang="en-US" dirty="0">
                <a:effectLst/>
                <a:latin typeface="宋体" panose="02010600030101010101" pitchFamily="2" charset="-122"/>
                <a:ea typeface="宋体" panose="02010600030101010101" pitchFamily="2" charset="-122"/>
              </a:rPr>
              <a:t>、当铲装阻力较大</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出现轮胎打滑</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应立即停止铲装</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排除过载后再铲装。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挖掘机安全操作规程</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141" y="4000500"/>
            <a:ext cx="6781800" cy="2857500"/>
          </a:xfrm>
          <a:prstGeom prst="rect">
            <a:avLst/>
          </a:prstGeom>
        </p:spPr>
      </p:pic>
      <p:sp>
        <p:nvSpPr>
          <p:cNvPr id="7" name="矩形 6"/>
          <p:cNvSpPr/>
          <p:nvPr/>
        </p:nvSpPr>
        <p:spPr>
          <a:xfrm>
            <a:off x="1979712" y="3717032"/>
            <a:ext cx="2520280" cy="10081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p:txBody>
          <a:bodyPr>
            <a:normAutofit lnSpcReduction="10000"/>
          </a:bodyPr>
          <a:lstStyle/>
          <a:p>
            <a:pPr>
              <a:buClr>
                <a:srgbClr val="FFC000"/>
              </a:buClr>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、履带式挖掘机转移工地，</a:t>
            </a:r>
            <a:r>
              <a:rPr lang="zh-CN" altLang="en-US" dirty="0" smtClean="0">
                <a:effectLst/>
                <a:latin typeface="宋体" panose="02010600030101010101" pitchFamily="2" charset="-122"/>
                <a:ea typeface="宋体" panose="02010600030101010101" pitchFamily="2" charset="-122"/>
              </a:rPr>
              <a:t>应用</a:t>
            </a:r>
            <a:endParaRPr lang="en-US" altLang="zh-CN" dirty="0" smtClean="0">
              <a:effectLst/>
              <a:latin typeface="宋体" panose="02010600030101010101" pitchFamily="2" charset="-122"/>
              <a:ea typeface="宋体" panose="02010600030101010101" pitchFamily="2" charset="-122"/>
            </a:endParaRPr>
          </a:p>
          <a:p>
            <a:pPr>
              <a:buClr>
                <a:srgbClr val="FFC000"/>
              </a:buClr>
            </a:pPr>
            <a:r>
              <a:rPr lang="zh-CN" altLang="en-US" dirty="0" smtClean="0">
                <a:effectLst/>
                <a:latin typeface="宋体" panose="02010600030101010101" pitchFamily="2" charset="-122"/>
                <a:ea typeface="宋体" panose="02010600030101010101" pitchFamily="2" charset="-122"/>
              </a:rPr>
              <a:t>平板</a:t>
            </a:r>
            <a:r>
              <a:rPr lang="zh-CN" altLang="en-US" dirty="0">
                <a:effectLst/>
                <a:latin typeface="宋体" panose="02010600030101010101" pitchFamily="2" charset="-122"/>
                <a:ea typeface="宋体" panose="02010600030101010101" pitchFamily="2" charset="-122"/>
              </a:rPr>
              <a:t>拖车运送</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特殊情况</a:t>
            </a:r>
            <a:r>
              <a:rPr lang="zh-CN" altLang="en-US" dirty="0">
                <a:effectLst/>
                <a:latin typeface="宋体" panose="02010600030101010101" pitchFamily="2" charset="-122"/>
                <a:ea typeface="宋体" panose="02010600030101010101" pitchFamily="2" charset="-122"/>
              </a:rPr>
              <a:t>需要自行转移时，须卸去</a:t>
            </a:r>
            <a:r>
              <a:rPr lang="zh-CN" altLang="en-US" dirty="0" smtClean="0">
                <a:effectLst/>
                <a:latin typeface="宋体" panose="02010600030101010101" pitchFamily="2" charset="-122"/>
                <a:ea typeface="宋体" panose="02010600030101010101" pitchFamily="2" charset="-122"/>
              </a:rPr>
              <a:t>配</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重</a:t>
            </a:r>
            <a:r>
              <a:rPr lang="zh-CN" altLang="en-US" dirty="0">
                <a:effectLst/>
                <a:latin typeface="宋体" panose="02010600030101010101" pitchFamily="2" charset="-122"/>
                <a:ea typeface="宋体" panose="02010600030101010101" pitchFamily="2" charset="-122"/>
              </a:rPr>
              <a:t>，</a:t>
            </a:r>
            <a:r>
              <a:rPr lang="zh-CN" altLang="en-US" dirty="0" smtClean="0">
                <a:effectLst/>
                <a:latin typeface="宋体" panose="02010600030101010101" pitchFamily="2" charset="-122"/>
                <a:ea typeface="宋体" panose="02010600030101010101" pitchFamily="2" charset="-122"/>
              </a:rPr>
              <a:t>主动轮应在</a:t>
            </a:r>
            <a:r>
              <a:rPr lang="zh-CN" altLang="en-US" dirty="0">
                <a:effectLst/>
                <a:latin typeface="宋体" panose="02010600030101010101" pitchFamily="2" charset="-122"/>
                <a:ea typeface="宋体" panose="02010600030101010101" pitchFamily="2" charset="-122"/>
              </a:rPr>
              <a:t>后面，臂杆、铲斗</a:t>
            </a:r>
            <a:r>
              <a:rPr lang="zh-CN" altLang="en-US" dirty="0" smtClean="0">
                <a:effectLst/>
                <a:latin typeface="宋体" panose="02010600030101010101" pitchFamily="2" charset="-122"/>
                <a:ea typeface="宋体" panose="02010600030101010101" pitchFamily="2" charset="-122"/>
              </a:rPr>
              <a:t>回</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转</a:t>
            </a:r>
            <a:r>
              <a:rPr lang="zh-CN" altLang="en-US" dirty="0">
                <a:effectLst/>
                <a:latin typeface="宋体" panose="02010600030101010101" pitchFamily="2" charset="-122"/>
                <a:ea typeface="宋体" panose="02010600030101010101" pitchFamily="2" charset="-122"/>
              </a:rPr>
              <a:t>机构等</a:t>
            </a:r>
            <a:r>
              <a:rPr lang="zh-CN" altLang="en-US" dirty="0" smtClean="0">
                <a:effectLst/>
                <a:latin typeface="宋体" panose="02010600030101010101" pitchFamily="2" charset="-122"/>
                <a:ea typeface="宋体" panose="02010600030101010101" pitchFamily="2" charset="-122"/>
              </a:rPr>
              <a:t>应处于制动位置</a:t>
            </a:r>
            <a:r>
              <a:rPr lang="zh-CN" altLang="en-US" dirty="0">
                <a:effectLst/>
                <a:latin typeface="宋体" panose="02010600030101010101" pitchFamily="2" charset="-122"/>
                <a:ea typeface="宋体" panose="02010600030101010101" pitchFamily="2" charset="-122"/>
              </a:rPr>
              <a:t>并加保</a:t>
            </a:r>
            <a:r>
              <a:rPr lang="zh-CN" altLang="en-US" dirty="0" smtClean="0">
                <a:effectLst/>
                <a:latin typeface="宋体" panose="02010600030101010101" pitchFamily="2" charset="-122"/>
                <a:ea typeface="宋体" panose="02010600030101010101" pitchFamily="2" charset="-122"/>
              </a:rPr>
              <a:t>险固</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定</a:t>
            </a:r>
            <a:r>
              <a:rPr lang="zh-CN" altLang="en-US" dirty="0">
                <a:effectLst/>
                <a:latin typeface="宋体" panose="02010600030101010101" pitchFamily="2" charset="-122"/>
                <a:ea typeface="宋体" panose="02010600030101010101" pitchFamily="2" charset="-122"/>
              </a:rPr>
              <a:t>。每行走</a:t>
            </a:r>
            <a:r>
              <a:rPr lang="en-US" altLang="zh-CN" dirty="0">
                <a:effectLst/>
                <a:latin typeface="宋体" panose="02010600030101010101" pitchFamily="2" charset="-122"/>
                <a:ea typeface="宋体" panose="02010600030101010101" pitchFamily="2" charset="-122"/>
              </a:rPr>
              <a:t>500</a:t>
            </a:r>
            <a:r>
              <a:rPr lang="zh-CN" altLang="en-US" dirty="0">
                <a:effectLst/>
                <a:latin typeface="宋体" panose="02010600030101010101" pitchFamily="2" charset="-122"/>
                <a:ea typeface="宋体" panose="02010600030101010101" pitchFamily="2" charset="-122"/>
              </a:rPr>
              <a:t>至</a:t>
            </a:r>
            <a:r>
              <a:rPr lang="en-US" altLang="zh-CN" dirty="0">
                <a:effectLst/>
                <a:latin typeface="宋体" panose="02010600030101010101" pitchFamily="2" charset="-122"/>
                <a:ea typeface="宋体" panose="02010600030101010101" pitchFamily="2" charset="-122"/>
              </a:rPr>
              <a:t>1000m</a:t>
            </a:r>
            <a:r>
              <a:rPr lang="zh-CN" altLang="en-US" dirty="0">
                <a:effectLst/>
                <a:latin typeface="宋体" panose="02010600030101010101" pitchFamily="2" charset="-122"/>
                <a:ea typeface="宋体" panose="02010600030101010101" pitchFamily="2" charset="-122"/>
              </a:rPr>
              <a:t>对</a:t>
            </a:r>
            <a:r>
              <a:rPr lang="zh-CN" altLang="en-US" dirty="0" smtClean="0">
                <a:effectLst/>
                <a:latin typeface="宋体" panose="02010600030101010101" pitchFamily="2" charset="-122"/>
                <a:ea typeface="宋体" panose="02010600030101010101" pitchFamily="2" charset="-122"/>
              </a:rPr>
              <a:t>行走机构</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进行</a:t>
            </a:r>
            <a:r>
              <a:rPr lang="zh-CN" altLang="en-US" dirty="0">
                <a:effectLst/>
                <a:latin typeface="宋体" panose="02010600030101010101" pitchFamily="2" charset="-122"/>
                <a:ea typeface="宋体" panose="02010600030101010101" pitchFamily="2" charset="-122"/>
              </a:rPr>
              <a:t>检查和润滑。 </a:t>
            </a:r>
            <a:endParaRPr lang="en-US" altLang="zh-CN" dirty="0" smtClean="0">
              <a:effectLst/>
              <a:latin typeface="宋体" panose="02010600030101010101" pitchFamily="2" charset="-122"/>
              <a:ea typeface="宋体" panose="02010600030101010101" pitchFamily="2" charset="-122"/>
            </a:endParaRPr>
          </a:p>
          <a:p>
            <a:pPr>
              <a:buClr>
                <a:srgbClr val="FFC000"/>
              </a:buClr>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、挖掘机行走和作业场地如地面松软，应垫以</a:t>
            </a:r>
            <a:r>
              <a:rPr lang="zh-CN" altLang="en-US" dirty="0" smtClean="0">
                <a:effectLst/>
                <a:latin typeface="宋体" panose="02010600030101010101" pitchFamily="2" charset="-122"/>
                <a:ea typeface="宋体" panose="02010600030101010101" pitchFamily="2" charset="-122"/>
              </a:rPr>
              <a:t>枕</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木或</a:t>
            </a:r>
            <a:r>
              <a:rPr lang="zh-CN" altLang="en-US" dirty="0">
                <a:effectLst/>
                <a:latin typeface="宋体" panose="02010600030101010101" pitchFamily="2" charset="-122"/>
                <a:ea typeface="宋体" panose="02010600030101010101" pitchFamily="2" charset="-122"/>
              </a:rPr>
              <a:t>垫板。沼泽地区必须先作路基处理或更换</a:t>
            </a:r>
            <a:r>
              <a:rPr lang="zh-CN" altLang="en-US" dirty="0" smtClean="0">
                <a:effectLst/>
                <a:latin typeface="宋体" panose="02010600030101010101" pitchFamily="2" charset="-122"/>
                <a:ea typeface="宋体" panose="02010600030101010101" pitchFamily="2" charset="-122"/>
              </a:rPr>
              <a:t>专用</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的</a:t>
            </a:r>
            <a:r>
              <a:rPr lang="zh-CN" altLang="en-US" dirty="0">
                <a:effectLst/>
                <a:latin typeface="宋体" panose="02010600030101010101" pitchFamily="2" charset="-122"/>
                <a:ea typeface="宋体" panose="02010600030101010101" pitchFamily="2" charset="-122"/>
              </a:rPr>
              <a:t>履带板。 </a:t>
            </a:r>
            <a:endParaRPr lang="en-US" altLang="zh-CN" dirty="0" smtClean="0">
              <a:effectLst/>
              <a:latin typeface="宋体" panose="02010600030101010101" pitchFamily="2" charset="-122"/>
              <a:ea typeface="宋体" panose="02010600030101010101" pitchFamily="2" charset="-122"/>
            </a:endParaRPr>
          </a:p>
          <a:p>
            <a:pPr>
              <a:buClr>
                <a:srgbClr val="FFC000"/>
              </a:buClr>
            </a:pPr>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、严禁挖掘未经爆破的一级以上岩石或冻土。 </a:t>
            </a:r>
            <a:endParaRPr lang="en-US" altLang="zh-CN" dirty="0" smtClean="0">
              <a:effectLst/>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865" y="836712"/>
            <a:ext cx="3548358" cy="266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64704" y="2852936"/>
            <a:ext cx="8579296" cy="1520006"/>
          </a:xfrm>
        </p:spPr>
        <p:txBody>
          <a:bodyPr>
            <a:normAutofit/>
          </a:bodyPr>
          <a:lstStyle/>
          <a:p>
            <a:pPr marL="0" indent="0">
              <a:buNone/>
            </a:pPr>
            <a:r>
              <a:rPr lang="zh-CN" altLang="en-US" sz="4400" dirty="0">
                <a:effectLst/>
                <a:latin typeface="宋体" panose="02010600030101010101" pitchFamily="2" charset="-122"/>
                <a:ea typeface="宋体" panose="02010600030101010101" pitchFamily="2" charset="-122"/>
              </a:rPr>
              <a:t>二十四、自卸汽车安全操作规程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二十四、自卸汽车安全操作规程</a:t>
            </a:r>
          </a:p>
        </p:txBody>
      </p:sp>
      <p:sp>
        <p:nvSpPr>
          <p:cNvPr id="3" name="内容占位符 2"/>
          <p:cNvSpPr>
            <a:spLocks noGrp="1"/>
          </p:cNvSpPr>
          <p:nvPr>
            <p:ph idx="1"/>
          </p:nvPr>
        </p:nvSpPr>
        <p:spPr/>
        <p:txBody>
          <a:bodyPr/>
          <a:lstStyle/>
          <a:p>
            <a:pPr>
              <a:buClr>
                <a:srgbClr val="00B0F0"/>
              </a:buClr>
              <a:buFont typeface="Wingdings" panose="05000000000000000000" pitchFamily="2" charset="2"/>
              <a:buChar char="Ø"/>
            </a:pP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、自卸汽车应保持顶升液压系统完好，工作平稳，操纵灵活，不得有卡阻现象。各节液压缸表面应保持清洁。 </a:t>
            </a:r>
            <a:endParaRPr lang="en-US" altLang="zh-CN" dirty="0" smtClean="0">
              <a:effectLst/>
              <a:latin typeface="宋体" panose="02010600030101010101" pitchFamily="2" charset="-122"/>
              <a:ea typeface="宋体" panose="02010600030101010101" pitchFamily="2" charset="-122"/>
            </a:endParaRPr>
          </a:p>
          <a:p>
            <a:pPr>
              <a:buClr>
                <a:srgbClr val="00B0F0"/>
              </a:buCl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、非顶升作业时，应将顶升操纵杆放在空挡位置。顶升前，应拔出车厢固定销。作业后，应插入车厢固定销。 </a:t>
            </a:r>
            <a:endParaRPr lang="en-US" altLang="zh-CN" dirty="0" smtClean="0">
              <a:effectLst/>
              <a:latin typeface="宋体" panose="02010600030101010101" pitchFamily="2" charset="-122"/>
              <a:ea typeface="宋体" panose="02010600030101010101" pitchFamily="2" charset="-122"/>
            </a:endParaRPr>
          </a:p>
          <a:p>
            <a:pPr>
              <a:buClr>
                <a:srgbClr val="00B0F0"/>
              </a:buCl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、配合挖装机械装料时，自卸汽车就位后应拉紧手制动器在铲斗需越过驾驶室时，驾驶室内严禁有人。</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926377"/>
            <a:ext cx="2667000" cy="2857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933056"/>
            <a:ext cx="38100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二十四、自卸汽车安全操作规程</a:t>
            </a:r>
          </a:p>
        </p:txBody>
      </p:sp>
      <p:sp>
        <p:nvSpPr>
          <p:cNvPr id="3" name="内容占位符 2"/>
          <p:cNvSpPr>
            <a:spLocks noGrp="1"/>
          </p:cNvSpPr>
          <p:nvPr>
            <p:ph idx="1"/>
          </p:nvPr>
        </p:nvSpPr>
        <p:spPr/>
        <p:txBody>
          <a:bodyPr>
            <a:normAutofit lnSpcReduction="10000"/>
          </a:bodyPr>
          <a:lstStyle/>
          <a:p>
            <a:pPr>
              <a:buClr>
                <a:srgbClr val="00B0F0"/>
              </a:buCl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4</a:t>
            </a:r>
            <a:r>
              <a:rPr lang="zh-CN" altLang="en-US" dirty="0" smtClean="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卸料前，车厢上方应无电线或障碍物，四周应无人员来往。卸料时，应将车停稳，不得边卸边行驶。举升车厢时，应控制内燃机中速运转，当车厢升到顶点时，应降低内燃机转速，减少车厢振动。 </a:t>
            </a:r>
            <a:endParaRPr lang="en-US" altLang="zh-CN" dirty="0" smtClean="0">
              <a:effectLst/>
              <a:latin typeface="宋体" panose="02010600030101010101" pitchFamily="2" charset="-122"/>
              <a:ea typeface="宋体" panose="02010600030101010101" pitchFamily="2" charset="-122"/>
            </a:endParaRPr>
          </a:p>
          <a:p>
            <a:pPr>
              <a:buClr>
                <a:srgbClr val="00B0F0"/>
              </a:buCl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、向坑洼地区卸料时，应和坑边保持安全距离，防止塌方翻车。严禁在斜坡侧向倾卸。 </a:t>
            </a:r>
            <a:endParaRPr lang="en-US" altLang="zh-CN" dirty="0" smtClean="0">
              <a:effectLst/>
              <a:latin typeface="宋体" panose="02010600030101010101" pitchFamily="2" charset="-122"/>
              <a:ea typeface="宋体" panose="02010600030101010101" pitchFamily="2" charset="-122"/>
            </a:endParaRPr>
          </a:p>
          <a:p>
            <a:pPr>
              <a:buClr>
                <a:srgbClr val="00B0F0"/>
              </a:buCl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、卸料后，应及时使车厢复位，方可起步，不得在倾斜情况下行驶。严禁在车厢内载人。 </a:t>
            </a:r>
            <a:endParaRPr lang="en-US" altLang="zh-CN" dirty="0" smtClean="0">
              <a:effectLst/>
              <a:latin typeface="宋体" panose="02010600030101010101" pitchFamily="2" charset="-122"/>
              <a:ea typeface="宋体" panose="02010600030101010101" pitchFamily="2" charset="-122"/>
            </a:endParaRPr>
          </a:p>
          <a:p>
            <a:pPr>
              <a:buClr>
                <a:srgbClr val="00B0F0"/>
              </a:buCl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、车厢举升后需进行检修、润滑等作业使，应将车厢支撑牢靠后，方可进入车厢下面工作。 </a:t>
            </a:r>
            <a:endParaRPr lang="en-US" altLang="zh-CN" dirty="0" smtClean="0">
              <a:effectLst/>
              <a:latin typeface="宋体" panose="02010600030101010101" pitchFamily="2" charset="-122"/>
              <a:ea typeface="宋体" panose="02010600030101010101" pitchFamily="2" charset="-122"/>
            </a:endParaRPr>
          </a:p>
          <a:p>
            <a:pPr>
              <a:buClr>
                <a:srgbClr val="00B0F0"/>
              </a:buClr>
              <a:buFont typeface="Wingdings" panose="05000000000000000000" pitchFamily="2" charset="2"/>
              <a:buChar char="Ø"/>
            </a:pPr>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、装运混凝土或粘性物料后，应将车厢内外清洗干净，防止凝结在车厢上。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755576" y="2492896"/>
            <a:ext cx="8579296" cy="1520006"/>
          </a:xfrm>
        </p:spPr>
        <p:txBody>
          <a:bodyPr>
            <a:normAutofit/>
          </a:bodyPr>
          <a:lstStyle/>
          <a:p>
            <a:pPr marL="0" indent="0">
              <a:buNone/>
            </a:pPr>
            <a:r>
              <a:rPr lang="zh-CN" altLang="en-US" sz="4800" dirty="0">
                <a:effectLst/>
                <a:latin typeface="宋体" panose="02010600030101010101" pitchFamily="2" charset="-122"/>
                <a:ea typeface="宋体" panose="02010600030101010101" pitchFamily="2" charset="-122"/>
              </a:rPr>
              <a:t>二十五、塔吊安全操作规程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二十五、塔吊安全操作规程</a:t>
            </a:r>
          </a:p>
        </p:txBody>
      </p:sp>
      <p:sp>
        <p:nvSpPr>
          <p:cNvPr id="3" name="内容占位符 2"/>
          <p:cNvSpPr>
            <a:spLocks noGrp="1"/>
          </p:cNvSpPr>
          <p:nvPr>
            <p:ph idx="1"/>
          </p:nvPr>
        </p:nvSpPr>
        <p:spPr>
          <a:xfrm>
            <a:off x="0" y="1196752"/>
            <a:ext cx="9144000" cy="2679661"/>
          </a:xfrm>
        </p:spPr>
        <p:txBody>
          <a:bodyPr>
            <a:normAutofit fontScale="92500" lnSpcReduction="20000"/>
          </a:bodyPr>
          <a:lstStyle/>
          <a:p>
            <a:pPr marL="0" indent="0">
              <a:buNone/>
            </a:pPr>
            <a:r>
              <a:rPr lang="zh-CN" altLang="en-US" dirty="0">
                <a:effectLst/>
                <a:latin typeface="宋体" panose="02010600030101010101" pitchFamily="2" charset="-122"/>
                <a:ea typeface="宋体" panose="02010600030101010101" pitchFamily="2" charset="-122"/>
              </a:rPr>
              <a:t>一、一般要求</a:t>
            </a:r>
          </a:p>
          <a:p>
            <a:pPr marL="0" indent="0">
              <a:buNone/>
            </a:pPr>
            <a:r>
              <a:rPr lang="en-US" altLang="zh-CN" dirty="0" smtClean="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、塔式起重机的管理使用、保养、维修，必须严格遵守说明书和操作规程的规定。</a:t>
            </a:r>
            <a:br>
              <a:rPr lang="zh-CN" altLang="en-US" dirty="0">
                <a:effectLst/>
                <a:latin typeface="宋体" panose="02010600030101010101" pitchFamily="2" charset="-122"/>
                <a:ea typeface="宋体" panose="02010600030101010101" pitchFamily="2" charset="-122"/>
              </a:rPr>
            </a:br>
            <a:r>
              <a:rPr lang="en-US" altLang="zh-CN" dirty="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塔式起重机的司机必须身体健康，体检合格，经过专业培训，做到“四懂、三会、一牢记”，即：“懂性能、懂构造、懂原理、懂用途；会操做、会保养、会排除故障；牢记安全操作规程”，并经考试合格，取得安全操作证。</a:t>
            </a:r>
            <a:br>
              <a:rPr lang="zh-CN" altLang="en-US" dirty="0">
                <a:effectLst/>
                <a:latin typeface="宋体" panose="02010600030101010101" pitchFamily="2" charset="-122"/>
                <a:ea typeface="宋体" panose="02010600030101010101" pitchFamily="2" charset="-122"/>
              </a:rPr>
            </a:br>
            <a:r>
              <a:rPr lang="zh-CN" altLang="en-US" dirty="0">
                <a:effectLst/>
                <a:latin typeface="宋体" panose="02010600030101010101" pitchFamily="2" charset="-122"/>
                <a:ea typeface="宋体" panose="02010600030101010101" pitchFamily="2" charset="-122"/>
              </a:rPr>
              <a:t/>
            </a:r>
            <a:br>
              <a:rPr lang="zh-CN" altLang="en-US" dirty="0">
                <a:effectLst/>
                <a:latin typeface="宋体" panose="02010600030101010101" pitchFamily="2" charset="-122"/>
                <a:ea typeface="宋体" panose="02010600030101010101" pitchFamily="2" charset="-122"/>
              </a:rPr>
            </a:br>
            <a:endParaRPr lang="zh-CN" altLang="en-US" dirty="0">
              <a:effectLst/>
              <a:latin typeface="宋体" panose="02010600030101010101" pitchFamily="2" charset="-122"/>
              <a:ea typeface="宋体" panose="02010600030101010101" pitchFamily="2" charset="-122"/>
            </a:endParaRPr>
          </a:p>
          <a:p>
            <a:endParaRPr lang="zh-CN" altLang="en-US" dirty="0">
              <a:effectLst/>
              <a:latin typeface="宋体" panose="02010600030101010101" pitchFamily="2" charset="-122"/>
              <a:ea typeface="宋体" panose="02010600030101010101"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43" y="3140968"/>
            <a:ext cx="6672257" cy="356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二十五、塔吊安全操作规程</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3352800"/>
            <a:ext cx="83089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idx="1"/>
          </p:nvPr>
        </p:nvSpPr>
        <p:spPr>
          <a:xfrm>
            <a:off x="107504" y="1124744"/>
            <a:ext cx="8579296" cy="5001419"/>
          </a:xfrm>
        </p:spPr>
        <p:txBody>
          <a:bodyPr/>
          <a:lstStyle/>
          <a:p>
            <a:r>
              <a:rPr lang="en-US" altLang="zh-CN" dirty="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、对于工地新安装的塔式起重机，均需经过整机检验和试运转。</a:t>
            </a:r>
          </a:p>
          <a:p>
            <a:r>
              <a:rPr lang="en-US" altLang="zh-CN" dirty="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、司机必须按规定对起重机做好保养和检查工作，认真进行清洁、润滑、紧固、调整和防腐工作。</a:t>
            </a:r>
          </a:p>
          <a:p>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、司机必须认真按时填写机械设备运转履历书的各项数据。</a:t>
            </a:r>
            <a:br>
              <a:rPr lang="zh-CN" altLang="en-US" dirty="0">
                <a:effectLst/>
                <a:latin typeface="宋体" panose="02010600030101010101" pitchFamily="2" charset="-122"/>
                <a:ea typeface="宋体" panose="02010600030101010101" pitchFamily="2" charset="-122"/>
              </a:rPr>
            </a:br>
            <a:r>
              <a:rPr lang="zh-CN" altLang="en-US" dirty="0">
                <a:effectLst/>
                <a:latin typeface="宋体" panose="02010600030101010101" pitchFamily="2" charset="-122"/>
                <a:ea typeface="宋体" panose="02010600030101010101" pitchFamily="2" charset="-122"/>
              </a:rPr>
              <a:t>    </a:t>
            </a:r>
          </a:p>
          <a:p>
            <a:r>
              <a:rPr lang="en-US" altLang="zh-CN" dirty="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、严禁司机酒后或患有疾病时上机操作。</a:t>
            </a:r>
          </a:p>
          <a:p>
            <a:endParaRPr lang="zh-CN" altLang="en-US" dirty="0">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circle(in)">
                                      <p:cBhvr>
                                        <p:cTn id="19"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二十五、塔吊安全操作规程</a:t>
            </a:r>
          </a:p>
        </p:txBody>
      </p:sp>
      <p:sp>
        <p:nvSpPr>
          <p:cNvPr id="3" name="内容占位符 2"/>
          <p:cNvSpPr>
            <a:spLocks noGrp="1"/>
          </p:cNvSpPr>
          <p:nvPr>
            <p:ph idx="1"/>
          </p:nvPr>
        </p:nvSpPr>
        <p:spPr>
          <a:xfrm>
            <a:off x="0" y="1196752"/>
            <a:ext cx="8686800" cy="4929411"/>
          </a:xfrm>
        </p:spPr>
        <p:txBody>
          <a:bodyPr>
            <a:normAutofit lnSpcReduction="10000"/>
          </a:bodyPr>
          <a:lstStyle/>
          <a:p>
            <a:r>
              <a:rPr lang="zh-CN" altLang="en-US" dirty="0">
                <a:effectLst/>
                <a:latin typeface="宋体" panose="02010600030101010101" pitchFamily="2" charset="-122"/>
                <a:ea typeface="宋体" panose="02010600030101010101" pitchFamily="2" charset="-122"/>
              </a:rPr>
              <a:t>二、操作规程</a:t>
            </a:r>
          </a:p>
          <a:p>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、塔吊作业时应有足够的工作场地，起重臂杆起落及回转半径内无障碍物，夜间作业应有充足的照明设备。</a:t>
            </a:r>
          </a:p>
          <a:p>
            <a:r>
              <a:rPr lang="en-US" altLang="zh-CN" dirty="0">
                <a:effectLst/>
                <a:latin typeface="宋体" panose="02010600030101010101" pitchFamily="2" charset="-122"/>
                <a:ea typeface="宋体" panose="02010600030101010101" pitchFamily="2" charset="-122"/>
              </a:rPr>
              <a:t>2</a:t>
            </a:r>
            <a:r>
              <a:rPr lang="zh-CN" altLang="en-US" dirty="0">
                <a:effectLst/>
                <a:latin typeface="宋体" panose="02010600030101010101" pitchFamily="2" charset="-122"/>
                <a:ea typeface="宋体" panose="02010600030101010101" pitchFamily="2" charset="-122"/>
              </a:rPr>
              <a:t>、塔吊的变幅指示器、力矩限位器以及各种行程</a:t>
            </a:r>
            <a:r>
              <a:rPr lang="zh-CN" altLang="en-US" dirty="0" smtClean="0">
                <a:effectLst/>
                <a:latin typeface="宋体" panose="02010600030101010101" pitchFamily="2" charset="-122"/>
                <a:ea typeface="宋体" panose="02010600030101010101" pitchFamily="2" charset="-122"/>
              </a:rPr>
              <a:t>限位开关等安全</a:t>
            </a:r>
            <a:r>
              <a:rPr lang="zh-CN" altLang="en-US" dirty="0">
                <a:effectLst/>
                <a:latin typeface="宋体" panose="02010600030101010101" pitchFamily="2" charset="-122"/>
                <a:ea typeface="宋体" panose="02010600030101010101" pitchFamily="2" charset="-122"/>
              </a:rPr>
              <a:t>保护装置必须齐全完整、灵敏可靠</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不得</a:t>
            </a:r>
            <a:r>
              <a:rPr lang="zh-CN" altLang="en-US" dirty="0">
                <a:effectLst/>
                <a:latin typeface="宋体" panose="02010600030101010101" pitchFamily="2" charset="-122"/>
                <a:ea typeface="宋体" panose="02010600030101010101" pitchFamily="2" charset="-122"/>
              </a:rPr>
              <a:t>随意调整和拆除。严禁用限位装置</a:t>
            </a:r>
            <a:r>
              <a:rPr lang="zh-CN" altLang="en-US" dirty="0" smtClean="0">
                <a:effectLst/>
                <a:latin typeface="宋体" panose="02010600030101010101" pitchFamily="2" charset="-122"/>
                <a:ea typeface="宋体" panose="02010600030101010101" pitchFamily="2" charset="-122"/>
              </a:rPr>
              <a:t>代</a:t>
            </a:r>
            <a:endParaRPr lang="en-US" altLang="zh-CN" dirty="0" smtClean="0">
              <a:effectLst/>
              <a:latin typeface="宋体" panose="02010600030101010101" pitchFamily="2" charset="-122"/>
              <a:ea typeface="宋体" panose="02010600030101010101" pitchFamily="2" charset="-122"/>
            </a:endParaRPr>
          </a:p>
          <a:p>
            <a:pPr marL="0" indent="0">
              <a:buNone/>
            </a:pPr>
            <a:r>
              <a:rPr lang="zh-CN" altLang="en-US" dirty="0" smtClean="0">
                <a:effectLst/>
                <a:latin typeface="宋体" panose="02010600030101010101" pitchFamily="2" charset="-122"/>
                <a:ea typeface="宋体" panose="02010600030101010101" pitchFamily="2" charset="-122"/>
              </a:rPr>
              <a:t>替</a:t>
            </a:r>
            <a:endParaRPr lang="zh-CN" altLang="en-US" dirty="0">
              <a:effectLst/>
              <a:latin typeface="宋体" panose="02010600030101010101" pitchFamily="2" charset="-122"/>
              <a:ea typeface="宋体" panose="02010600030101010101" pitchFamily="2" charset="-122"/>
            </a:endParaRPr>
          </a:p>
          <a:p>
            <a:r>
              <a:rPr lang="zh-CN" altLang="en-US" dirty="0">
                <a:effectLst/>
                <a:latin typeface="宋体" panose="02010600030101010101" pitchFamily="2" charset="-122"/>
                <a:ea typeface="宋体" panose="02010600030101010101" pitchFamily="2" charset="-122"/>
              </a:rPr>
              <a:t>     操作机构进行停机。</a:t>
            </a:r>
          </a:p>
          <a:p>
            <a:r>
              <a:rPr lang="en-US" altLang="zh-CN" dirty="0">
                <a:effectLst/>
                <a:latin typeface="宋体" panose="02010600030101010101" pitchFamily="2" charset="-122"/>
                <a:ea typeface="宋体" panose="02010600030101010101" pitchFamily="2" charset="-122"/>
              </a:rPr>
              <a:t>3</a:t>
            </a:r>
            <a:r>
              <a:rPr lang="zh-CN" altLang="en-US" dirty="0">
                <a:effectLst/>
                <a:latin typeface="宋体" panose="02010600030101010101" pitchFamily="2" charset="-122"/>
                <a:ea typeface="宋体" panose="02010600030101010101" pitchFamily="2" charset="-122"/>
              </a:rPr>
              <a:t>、操作前必须对工作现场周围环境、</a:t>
            </a:r>
          </a:p>
          <a:p>
            <a:r>
              <a:rPr lang="zh-CN" altLang="en-US" dirty="0">
                <a:effectLst/>
                <a:latin typeface="宋体" panose="02010600030101010101" pitchFamily="2" charset="-122"/>
                <a:ea typeface="宋体" panose="02010600030101010101" pitchFamily="2" charset="-122"/>
              </a:rPr>
              <a:t>     行驶道路、架空电线、建筑物以及</a:t>
            </a:r>
          </a:p>
          <a:p>
            <a:r>
              <a:rPr lang="zh-CN" altLang="en-US" dirty="0">
                <a:effectLst/>
                <a:latin typeface="宋体" panose="02010600030101010101" pitchFamily="2" charset="-122"/>
                <a:ea typeface="宋体" panose="02010600030101010101" pitchFamily="2" charset="-122"/>
              </a:rPr>
              <a:t>      构件重量和分布等情况进行</a:t>
            </a:r>
          </a:p>
          <a:p>
            <a:r>
              <a:rPr lang="zh-CN" altLang="en-US" dirty="0">
                <a:effectLst/>
                <a:latin typeface="宋体" panose="02010600030101010101" pitchFamily="2" charset="-122"/>
                <a:ea typeface="宋体" panose="02010600030101010101" pitchFamily="2" charset="-122"/>
              </a:rPr>
              <a:t>       全面了解。</a:t>
            </a:r>
          </a:p>
          <a:p>
            <a:endParaRPr lang="zh-CN" altLang="en-US" dirty="0">
              <a:effectLst/>
              <a:latin typeface="宋体" panose="02010600030101010101" pitchFamily="2" charset="-122"/>
              <a:ea typeface="宋体" panose="02010600030101010101" pitchFamily="2"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434" y="3010465"/>
            <a:ext cx="34258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5122"/>
                                        </p:tgtEl>
                                        <p:attrNameLst>
                                          <p:attrName>style.visibility</p:attrName>
                                        </p:attrNameLst>
                                      </p:cBhvr>
                                      <p:to>
                                        <p:strVal val="visible"/>
                                      </p:to>
                                    </p:set>
                                    <p:animEffect transition="in" filter="randombar(horizontal)">
                                      <p:cBhvr>
                                        <p:cTn id="3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二十五、塔吊安全操作规程</a:t>
            </a:r>
          </a:p>
        </p:txBody>
      </p:sp>
      <p:sp>
        <p:nvSpPr>
          <p:cNvPr id="3" name="内容占位符 2"/>
          <p:cNvSpPr>
            <a:spLocks noGrp="1"/>
          </p:cNvSpPr>
          <p:nvPr>
            <p:ph idx="1"/>
          </p:nvPr>
        </p:nvSpPr>
        <p:spPr/>
        <p:txBody>
          <a:bodyPr/>
          <a:lstStyle/>
          <a:p>
            <a:r>
              <a:rPr lang="en-US" altLang="zh-CN" dirty="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塔吊的作业人员和指挥人员必须密切配合，指挥人员必须熟悉所指挥机械性能，操作人员应严格执行指挥人员的信号，如信号不清或错误时、操作人员可拒绝执行。如果由于指挥失误而造成事故，应由指挥人负责。</a:t>
            </a:r>
          </a:p>
          <a:p>
            <a:r>
              <a:rPr lang="en-US" altLang="zh-CN" dirty="0">
                <a:effectLst/>
                <a:latin typeface="宋体" panose="02010600030101010101" pitchFamily="2" charset="-122"/>
                <a:ea typeface="宋体" panose="02010600030101010101" pitchFamily="2" charset="-122"/>
              </a:rPr>
              <a:t>5</a:t>
            </a:r>
            <a:r>
              <a:rPr lang="zh-CN" altLang="en-US" dirty="0">
                <a:effectLst/>
                <a:latin typeface="宋体" panose="02010600030101010101" pitchFamily="2" charset="-122"/>
                <a:ea typeface="宋体" panose="02010600030101010101" pitchFamily="2" charset="-122"/>
              </a:rPr>
              <a:t>、操作室远离地面、指挥发生困难时，可设高处、地面两个指挥人员，或采用有效联系办法进行指挥。</a:t>
            </a:r>
          </a:p>
          <a:p>
            <a:endParaRPr lang="zh-CN" altLang="en-US" dirty="0">
              <a:effectLst/>
              <a:latin typeface="宋体" panose="02010600030101010101" pitchFamily="2" charset="-122"/>
              <a:ea typeface="宋体" panose="02010600030101010101" pitchFamily="2" charset="-122"/>
            </a:endParaRPr>
          </a:p>
          <a:p>
            <a:endParaRPr lang="zh-CN" altLang="en-US" dirty="0">
              <a:effectLst/>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751546"/>
            <a:ext cx="4536504" cy="2997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effectLst/>
                <a:latin typeface="宋体" panose="02010600030101010101" pitchFamily="2" charset="-122"/>
                <a:ea typeface="宋体" panose="02010600030101010101" pitchFamily="2" charset="-122"/>
              </a:rPr>
              <a:t>6</a:t>
            </a:r>
            <a:r>
              <a:rPr lang="zh-CN" altLang="en-US" dirty="0">
                <a:effectLst/>
                <a:latin typeface="宋体" panose="02010600030101010101" pitchFamily="2" charset="-122"/>
                <a:ea typeface="宋体" panose="02010600030101010101" pitchFamily="2" charset="-122"/>
              </a:rPr>
              <a:t>、遇有六级以上大风或大雨、大雪、大雾等恶劣天气时，应暂停作业。</a:t>
            </a:r>
          </a:p>
          <a:p>
            <a:r>
              <a:rPr lang="en-US" altLang="zh-CN" dirty="0">
                <a:effectLst/>
                <a:latin typeface="宋体" panose="02010600030101010101" pitchFamily="2" charset="-122"/>
                <a:ea typeface="宋体" panose="02010600030101010101" pitchFamily="2" charset="-122"/>
              </a:rPr>
              <a:t>7</a:t>
            </a:r>
            <a:r>
              <a:rPr lang="zh-CN" altLang="en-US" dirty="0">
                <a:effectLst/>
                <a:latin typeface="宋体" panose="02010600030101010101" pitchFamily="2" charset="-122"/>
                <a:ea typeface="宋体" panose="02010600030101010101" pitchFamily="2" charset="-122"/>
              </a:rPr>
              <a:t>、起重作业时，重物下方不得有人员停留或通行。严禁用塔吊机吊运人员</a:t>
            </a:r>
            <a:r>
              <a:rPr lang="zh-CN" altLang="en-US" dirty="0" smtClean="0">
                <a:effectLst/>
                <a:latin typeface="宋体" panose="02010600030101010101" pitchFamily="2" charset="-122"/>
                <a:ea typeface="宋体" panose="02010600030101010101" pitchFamily="2" charset="-122"/>
              </a:rPr>
              <a:t>。</a:t>
            </a:r>
            <a:endParaRPr lang="en-US" altLang="zh-CN" dirty="0" smtClean="0">
              <a:effectLst/>
              <a:latin typeface="宋体" panose="02010600030101010101" pitchFamily="2" charset="-122"/>
              <a:ea typeface="宋体" panose="02010600030101010101" pitchFamily="2" charset="-122"/>
            </a:endParaRPr>
          </a:p>
          <a:p>
            <a:r>
              <a:rPr lang="en-US" altLang="zh-CN" dirty="0" smtClean="0">
                <a:effectLst/>
                <a:latin typeface="宋体" panose="02010600030101010101" pitchFamily="2" charset="-122"/>
                <a:ea typeface="宋体" panose="02010600030101010101" pitchFamily="2" charset="-122"/>
              </a:rPr>
              <a:t>8</a:t>
            </a:r>
            <a:r>
              <a:rPr lang="zh-CN" altLang="en-US" dirty="0">
                <a:effectLst/>
                <a:latin typeface="宋体" panose="02010600030101010101" pitchFamily="2" charset="-122"/>
                <a:ea typeface="宋体" panose="02010600030101010101" pitchFamily="2" charset="-122"/>
              </a:rPr>
              <a:t>、工作完毕后，起重臂转到顺风方向，并将吊钩开到离臂杆顶端处</a:t>
            </a:r>
            <a:r>
              <a:rPr lang="en-US" altLang="zh-CN" dirty="0">
                <a:effectLst/>
                <a:latin typeface="宋体" panose="02010600030101010101" pitchFamily="2" charset="-122"/>
                <a:ea typeface="宋体" panose="02010600030101010101" pitchFamily="2" charset="-122"/>
              </a:rPr>
              <a:t>2-3</a:t>
            </a:r>
            <a:r>
              <a:rPr lang="zh-CN" altLang="en-US" dirty="0">
                <a:effectLst/>
                <a:latin typeface="宋体" panose="02010600030101010101" pitchFamily="2" charset="-122"/>
                <a:ea typeface="宋体" panose="02010600030101010101" pitchFamily="2" charset="-122"/>
              </a:rPr>
              <a:t>米位置。</a:t>
            </a:r>
          </a:p>
          <a:p>
            <a:endParaRPr lang="zh-CN" altLang="en-US" dirty="0">
              <a:effectLst/>
              <a:latin typeface="宋体" panose="02010600030101010101" pitchFamily="2" charset="-122"/>
              <a:ea typeface="宋体" panose="02010600030101010101" pitchFamily="2" charset="-122"/>
            </a:endParaRPr>
          </a:p>
          <a:p>
            <a:endParaRPr lang="en-US" altLang="zh-CN" dirty="0" smtClean="0">
              <a:effectLst/>
              <a:latin typeface="宋体" panose="02010600030101010101" pitchFamily="2" charset="-122"/>
              <a:ea typeface="宋体" panose="02010600030101010101" pitchFamily="2" charset="-122"/>
            </a:endParaRPr>
          </a:p>
          <a:p>
            <a:endParaRPr lang="zh-CN" altLang="en-US" dirty="0">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56176" y="5877272"/>
            <a:ext cx="2602632" cy="824955"/>
          </a:xfrm>
        </p:spPr>
        <p:txBody>
          <a:bodyPr/>
          <a:lstStyle/>
          <a:p>
            <a:pPr marL="0" indent="0">
              <a:buNone/>
            </a:pPr>
            <a:r>
              <a:rPr lang="zh-CN" altLang="en-US" dirty="0" smtClean="0">
                <a:effectLst/>
              </a:rPr>
              <a:t>铁工</a:t>
            </a:r>
            <a:r>
              <a:rPr lang="en-US" altLang="zh-CN" dirty="0" smtClean="0">
                <a:effectLst/>
              </a:rPr>
              <a:t>3126</a:t>
            </a:r>
            <a:r>
              <a:rPr lang="zh-CN" altLang="en-US" dirty="0" smtClean="0">
                <a:effectLst/>
              </a:rPr>
              <a:t>第二组</a:t>
            </a:r>
            <a:endParaRPr lang="zh-CN" altLang="en-US" dirty="0">
              <a:effectLst/>
            </a:endParaRPr>
          </a:p>
        </p:txBody>
      </p:sp>
      <p:sp>
        <p:nvSpPr>
          <p:cNvPr id="4" name="TextBox 3"/>
          <p:cNvSpPr txBox="1"/>
          <p:nvPr/>
        </p:nvSpPr>
        <p:spPr>
          <a:xfrm>
            <a:off x="3787316" y="2898759"/>
            <a:ext cx="1800200" cy="1862048"/>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1500" dirty="0" smtClean="0">
                <a:ea typeface="楷体" panose="02010609060101010101" pitchFamily="49" charset="-122"/>
              </a:rPr>
              <a:t>谢</a:t>
            </a:r>
            <a:endParaRPr lang="zh-CN" altLang="en-US" sz="11500" dirty="0"/>
          </a:p>
        </p:txBody>
      </p:sp>
      <p:sp>
        <p:nvSpPr>
          <p:cNvPr id="5" name="TextBox 4"/>
          <p:cNvSpPr txBox="1"/>
          <p:nvPr/>
        </p:nvSpPr>
        <p:spPr>
          <a:xfrm>
            <a:off x="1403648" y="1628800"/>
            <a:ext cx="2160240" cy="18620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zh-CN" altLang="en-US" sz="11500" dirty="0">
                <a:ea typeface="楷体" panose="02010609060101010101" pitchFamily="49" charset="-122"/>
              </a:rPr>
              <a:t>谢</a:t>
            </a:r>
            <a:endParaRPr lang="zh-CN" altLang="en-US" sz="11500" dirty="0"/>
          </a:p>
        </p:txBody>
      </p:sp>
      <p:sp>
        <p:nvSpPr>
          <p:cNvPr id="6" name="TextBox 5"/>
          <p:cNvSpPr txBox="1"/>
          <p:nvPr/>
        </p:nvSpPr>
        <p:spPr>
          <a:xfrm>
            <a:off x="6228184" y="3572841"/>
            <a:ext cx="1728192" cy="1862048"/>
          </a:xfrm>
          <a:prstGeom prst="rect">
            <a:avLst/>
          </a:prstGeom>
          <a:noFill/>
        </p:spPr>
        <p:txBody>
          <a:bodyPr wrap="square" rtlCol="0">
            <a:spAutoFit/>
          </a:bodyPr>
          <a:lstStyle/>
          <a:p>
            <a:r>
              <a:rPr lang="zh-CN" altLang="en-US" sz="11500" dirty="0">
                <a:solidFill>
                  <a:srgbClr val="000000"/>
                </a:solidFill>
              </a:rPr>
              <a:t>！</a:t>
            </a:r>
            <a:endParaRPr lang="zh-CN" altLang="en-US" dirty="0"/>
          </a:p>
        </p:txBody>
      </p:sp>
      <p:sp>
        <p:nvSpPr>
          <p:cNvPr id="7" name="TextBox 6"/>
          <p:cNvSpPr txBox="1"/>
          <p:nvPr/>
        </p:nvSpPr>
        <p:spPr>
          <a:xfrm>
            <a:off x="1195028" y="4869160"/>
            <a:ext cx="4392488" cy="830997"/>
          </a:xfrm>
          <a:prstGeom prst="rect">
            <a:avLst/>
          </a:prstGeom>
          <a:noFill/>
        </p:spPr>
        <p:txBody>
          <a:bodyPr wrap="square" rtlCol="0">
            <a:spAutoFit/>
          </a:bodyPr>
          <a:lstStyle/>
          <a:p>
            <a:r>
              <a:rPr lang="en-US" altLang="zh-CN" sz="4800" b="1" dirty="0" smtClean="0">
                <a:ln w="12700">
                  <a:solidFill>
                    <a:schemeClr val="tx2">
                      <a:satMod val="155000"/>
                    </a:schemeClr>
                  </a:solidFill>
                  <a:prstDash val="solid"/>
                </a:ln>
                <a:solidFill>
                  <a:schemeClr val="bg2">
                    <a:tint val="85000"/>
                    <a:satMod val="155000"/>
                  </a:schemeClr>
                </a:solidFill>
                <a:effectLst>
                  <a:innerShdw blurRad="63500" dist="50800" dir="13500000">
                    <a:prstClr val="black">
                      <a:alpha val="50000"/>
                    </a:prstClr>
                  </a:innerShdw>
                </a:effectLst>
              </a:rPr>
              <a:t>Thank you!</a:t>
            </a:r>
            <a:endParaRPr lang="zh-CN" altLang="en-US" sz="4800" b="1" dirty="0">
              <a:ln w="12700">
                <a:solidFill>
                  <a:schemeClr val="tx2">
                    <a:satMod val="155000"/>
                  </a:schemeClr>
                </a:solidFill>
                <a:prstDash val="solid"/>
              </a:ln>
              <a:solidFill>
                <a:schemeClr val="bg2">
                  <a:tint val="85000"/>
                  <a:satMod val="155000"/>
                </a:schemeClr>
              </a:solidFill>
              <a:effectLst>
                <a:innerShdw blurRad="63500" dist="50800" dir="13500000">
                  <a:prstClr val="black">
                    <a:alpha val="50000"/>
                  </a:prst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0" y="1404939"/>
            <a:ext cx="8532440" cy="1808038"/>
          </a:xfrm>
        </p:spPr>
        <p:txBody>
          <a:bodyPr/>
          <a:lstStyle/>
          <a:p>
            <a:pPr>
              <a:buClr>
                <a:srgbClr val="FFC000"/>
              </a:buClr>
            </a:pPr>
            <a:r>
              <a:rPr lang="en-US" altLang="zh-CN" dirty="0">
                <a:effectLst/>
                <a:latin typeface="宋体" panose="02010600030101010101" pitchFamily="2" charset="-122"/>
                <a:ea typeface="宋体" panose="02010600030101010101" pitchFamily="2" charset="-122"/>
              </a:rPr>
              <a:t>4</a:t>
            </a:r>
            <a:r>
              <a:rPr lang="zh-CN" altLang="en-US" dirty="0">
                <a:effectLst/>
                <a:latin typeface="宋体" panose="02010600030101010101" pitchFamily="2" charset="-122"/>
                <a:ea typeface="宋体" panose="02010600030101010101" pitchFamily="2" charset="-122"/>
              </a:rPr>
              <a:t>、单斗挖掘机正铲作业时，除松散土壤外，其作业面应不超过本机性能规定的最大开挖高度和深度。在拉铲或反铲作业时，挖掘机履带距工作面边缘至少应保持</a:t>
            </a:r>
            <a:r>
              <a:rPr lang="en-US" altLang="zh-CN" dirty="0">
                <a:effectLst/>
                <a:latin typeface="宋体" panose="02010600030101010101" pitchFamily="2" charset="-122"/>
                <a:ea typeface="宋体" panose="02010600030101010101" pitchFamily="2" charset="-122"/>
              </a:rPr>
              <a:t>1</a:t>
            </a:r>
            <a:r>
              <a:rPr lang="zh-CN" altLang="en-US" dirty="0">
                <a:effectLst/>
                <a:latin typeface="宋体" panose="02010600030101010101" pitchFamily="2" charset="-122"/>
                <a:ea typeface="宋体" panose="02010600030101010101" pitchFamily="2" charset="-122"/>
              </a:rPr>
              <a:t>至</a:t>
            </a:r>
            <a:r>
              <a:rPr lang="en-US" altLang="zh-CN" dirty="0">
                <a:effectLst/>
                <a:latin typeface="宋体" panose="02010600030101010101" pitchFamily="2" charset="-122"/>
                <a:ea typeface="宋体" panose="02010600030101010101" pitchFamily="2" charset="-122"/>
              </a:rPr>
              <a:t>1.5m</a:t>
            </a:r>
            <a:r>
              <a:rPr lang="zh-CN" altLang="en-US" dirty="0">
                <a:effectLst/>
                <a:latin typeface="宋体" panose="02010600030101010101" pitchFamily="2" charset="-122"/>
                <a:ea typeface="宋体" panose="02010600030101010101" pitchFamily="2" charset="-122"/>
              </a:rPr>
              <a:t>的安全距离。 </a:t>
            </a:r>
            <a:endParaRPr lang="en-US" altLang="zh-CN" dirty="0">
              <a:effectLst/>
              <a:latin typeface="宋体" panose="02010600030101010101" pitchFamily="2" charset="-122"/>
              <a:ea typeface="宋体" panose="02010600030101010101" pitchFamily="2" charset="-122"/>
            </a:endParaRPr>
          </a:p>
          <a:p>
            <a:endParaRPr lang="zh-CN" altLang="en-US" dirty="0">
              <a:effectLst/>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708920"/>
            <a:ext cx="3810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2956302"/>
            <a:ext cx="5327576" cy="3785652"/>
          </a:xfrm>
          <a:prstGeom prst="rect">
            <a:avLst/>
          </a:prstGeom>
          <a:noFill/>
        </p:spPr>
        <p:txBody>
          <a:bodyPr wrap="square" rtlCol="0">
            <a:spAutoFit/>
          </a:bodyPr>
          <a:lstStyle/>
          <a:p>
            <a:pPr marL="342900" indent="-342900">
              <a:buClr>
                <a:srgbClr val="FFC000"/>
              </a:buClr>
              <a:buFont typeface="Wingdings" panose="05000000000000000000" pitchFamily="2" charset="2"/>
              <a:buChar char="n"/>
            </a:pPr>
            <a:r>
              <a:rPr lang="en-US" altLang="zh-CN" sz="2400" dirty="0"/>
              <a:t>5</a:t>
            </a:r>
            <a:r>
              <a:rPr lang="zh-CN" altLang="en-US" sz="2400" dirty="0"/>
              <a:t>、启动前检查工作装置、行走机构、各部安全防护装置、液压传动部件及电气装置等，确认齐全完好，方可启动。 </a:t>
            </a:r>
          </a:p>
          <a:p>
            <a:pPr marL="342900" indent="-342900">
              <a:buClr>
                <a:srgbClr val="FFC000"/>
              </a:buClr>
              <a:buFont typeface="Wingdings" panose="05000000000000000000" pitchFamily="2" charset="2"/>
              <a:buChar char="n"/>
            </a:pPr>
            <a:r>
              <a:rPr lang="en-US" altLang="zh-CN" sz="2400" dirty="0"/>
              <a:t>6</a:t>
            </a:r>
            <a:r>
              <a:rPr lang="zh-CN" altLang="en-US" sz="2400" dirty="0"/>
              <a:t>、作业区内应无行人和障碍物，挖掘前先鸣声示意，并试挖数次，确认正常后，方可开始作业。 </a:t>
            </a:r>
          </a:p>
          <a:p>
            <a:pPr marL="342900" indent="-342900">
              <a:buClr>
                <a:srgbClr val="FFC000"/>
              </a:buClr>
              <a:buFont typeface="Wingdings" panose="05000000000000000000" pitchFamily="2" charset="2"/>
              <a:buChar char="n"/>
            </a:pPr>
            <a:r>
              <a:rPr lang="en-US" altLang="zh-CN" sz="2400" dirty="0"/>
              <a:t>7</a:t>
            </a:r>
            <a:r>
              <a:rPr lang="zh-CN" altLang="en-US" sz="2400" dirty="0"/>
              <a:t>、作业时，挖掘机应保持水平位置，将行走机构制动住，并将轮胎或履带楔紧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21" presetClass="entr" presetSubtype="1"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2ba50a39b9494f4fc76ab1697b177969a7994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极目远眺">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华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2837</Words>
  <Application>Microsoft Office PowerPoint</Application>
  <PresentationFormat>全屏显示(4:3)</PresentationFormat>
  <Paragraphs>520</Paragraphs>
  <Slides>89</Slides>
  <Notes>0</Notes>
  <HiddenSlides>0</HiddenSlides>
  <MMClips>0</MMClips>
  <ScaleCrop>false</ScaleCrop>
  <HeadingPairs>
    <vt:vector size="4" baseType="variant">
      <vt:variant>
        <vt:lpstr>主题</vt:lpstr>
      </vt:variant>
      <vt:variant>
        <vt:i4>1</vt:i4>
      </vt:variant>
      <vt:variant>
        <vt:lpstr>幻灯片标题</vt:lpstr>
      </vt:variant>
      <vt:variant>
        <vt:i4>89</vt:i4>
      </vt:variant>
    </vt:vector>
  </HeadingPairs>
  <TitlesOfParts>
    <vt:vector size="90" baseType="lpstr">
      <vt:lpstr>Office 主题​​</vt:lpstr>
      <vt:lpstr>PowerPoint 演示文稿</vt:lpstr>
      <vt:lpstr>PowerPoint 演示文稿</vt:lpstr>
      <vt:lpstr>PowerPoint 演示文稿</vt:lpstr>
      <vt:lpstr>塔式起重机安全操作规程</vt:lpstr>
      <vt:lpstr>塔式起重机安全操作规程</vt:lpstr>
      <vt:lpstr>塔式起重机安全操作规程</vt:lpstr>
      <vt:lpstr>PowerPoint 演示文稿</vt:lpstr>
      <vt:lpstr>挖掘机安全操作规程</vt:lpstr>
      <vt:lpstr>PowerPoint 演示文稿</vt:lpstr>
      <vt:lpstr>挖掘机安全操作规程</vt:lpstr>
      <vt:lpstr>PowerPoint 演示文稿</vt:lpstr>
      <vt:lpstr>推土机安全操作规程</vt:lpstr>
      <vt:lpstr>推土机安全操作规程</vt:lpstr>
      <vt:lpstr>推土机安全操作规程</vt:lpstr>
      <vt:lpstr>PowerPoint 演示文稿</vt:lpstr>
      <vt:lpstr>蛙式打夯机安全操作规程</vt:lpstr>
      <vt:lpstr>蛙式打夯机安全操作规程</vt:lpstr>
      <vt:lpstr>PowerPoint 演示文稿</vt:lpstr>
      <vt:lpstr>潜水泵安全操作规程</vt:lpstr>
      <vt:lpstr>潜水泵安全操作规程</vt:lpstr>
      <vt:lpstr>PowerPoint 演示文稿</vt:lpstr>
      <vt:lpstr>泥浆泵安全操作规程</vt:lpstr>
      <vt:lpstr>泥浆泵安全操作规程</vt:lpstr>
      <vt:lpstr>PowerPoint 演示文稿</vt:lpstr>
      <vt:lpstr>施工电梯安全操作规程</vt:lpstr>
      <vt:lpstr>施工电梯安全操作规程</vt:lpstr>
      <vt:lpstr>PowerPoint 演示文稿</vt:lpstr>
      <vt:lpstr>混凝土搅拌机安全操作规程</vt:lpstr>
      <vt:lpstr>混凝土搅拌机安全操作规程</vt:lpstr>
      <vt:lpstr>PowerPoint 演示文稿</vt:lpstr>
      <vt:lpstr>对焊机安全操作规程</vt:lpstr>
      <vt:lpstr>对焊机安全操作规程</vt:lpstr>
      <vt:lpstr>对焊机安全操作规程</vt:lpstr>
      <vt:lpstr>PowerPoint 演示文稿</vt:lpstr>
      <vt:lpstr>电焊机安全操作规程</vt:lpstr>
      <vt:lpstr>电焊机安全操作规程</vt:lpstr>
      <vt:lpstr>电焊机安全操作规程</vt:lpstr>
      <vt:lpstr>PowerPoint 演示文稿</vt:lpstr>
      <vt:lpstr>气焊设备安全操作规程</vt:lpstr>
      <vt:lpstr>气焊设备安全操作规程</vt:lpstr>
      <vt:lpstr>气焊设备安全操作规程</vt:lpstr>
      <vt:lpstr>PowerPoint 演示文稿</vt:lpstr>
      <vt:lpstr>卷扬机安全操作规程</vt:lpstr>
      <vt:lpstr>卷扬机安全操作规程</vt:lpstr>
      <vt:lpstr>PowerPoint 演示文稿</vt:lpstr>
      <vt:lpstr>钢筋切断机安全操作规程</vt:lpstr>
      <vt:lpstr>钢筋切断机安全操作规程</vt:lpstr>
      <vt:lpstr>PowerPoint 演示文稿</vt:lpstr>
      <vt:lpstr>钢筋弯曲机安全操作规程</vt:lpstr>
      <vt:lpstr>钢筋弯曲机安全操作规程</vt:lpstr>
      <vt:lpstr>PowerPoint 演示文稿</vt:lpstr>
      <vt:lpstr>钢筋拉伸机安全操作规程</vt:lpstr>
      <vt:lpstr>钢筋拉伸机安全操作规程</vt:lpstr>
      <vt:lpstr>PowerPoint 演示文稿</vt:lpstr>
      <vt:lpstr>十六、混凝土振捣器安全操作规程</vt:lpstr>
      <vt:lpstr>十六、混凝土振捣器安全操作规程</vt:lpstr>
      <vt:lpstr>PowerPoint 演示文稿</vt:lpstr>
      <vt:lpstr>十七、手持电动工具安全操作规程</vt:lpstr>
      <vt:lpstr>十七、手持电动工具安全操作规程</vt:lpstr>
      <vt:lpstr>十七、手持电动工具安全操作规程</vt:lpstr>
      <vt:lpstr>PowerPoint 演示文稿</vt:lpstr>
      <vt:lpstr>十八、物料提升机安全操作规程</vt:lpstr>
      <vt:lpstr>十八、物料提升机安全操作规程</vt:lpstr>
      <vt:lpstr>十八、物料提升机安全操作规程</vt:lpstr>
      <vt:lpstr>PowerPoint 演示文稿</vt:lpstr>
      <vt:lpstr>十九、水泵安全操作规程</vt:lpstr>
      <vt:lpstr>十九、水泵安全操作规程</vt:lpstr>
      <vt:lpstr>PowerPoint 演示文稿</vt:lpstr>
      <vt:lpstr>二十、水磨石切割机安全操作规程</vt:lpstr>
      <vt:lpstr>PowerPoint 演示文稿</vt:lpstr>
      <vt:lpstr>二十一、圆盘锯安全操作规程</vt:lpstr>
      <vt:lpstr>PowerPoint 演示文稿</vt:lpstr>
      <vt:lpstr>二十二、空气压缩机安全操作规程 </vt:lpstr>
      <vt:lpstr>二十二、空气压缩机安全操作规程 </vt:lpstr>
      <vt:lpstr>二十二、空气压缩机安全操作规程 </vt:lpstr>
      <vt:lpstr>PowerPoint 演示文稿</vt:lpstr>
      <vt:lpstr>二十三、装载机安全操作规程</vt:lpstr>
      <vt:lpstr>二十三、装载机安全操作规程</vt:lpstr>
      <vt:lpstr>二十三、装载机安全操作规程</vt:lpstr>
      <vt:lpstr>PowerPoint 演示文稿</vt:lpstr>
      <vt:lpstr>二十四、自卸汽车安全操作规程</vt:lpstr>
      <vt:lpstr>二十四、自卸汽车安全操作规程</vt:lpstr>
      <vt:lpstr>PowerPoint 演示文稿</vt:lpstr>
      <vt:lpstr>二十五、塔吊安全操作规程</vt:lpstr>
      <vt:lpstr>二十五、塔吊安全操作规程</vt:lpstr>
      <vt:lpstr>二十五、塔吊安全操作规程</vt:lpstr>
      <vt:lpstr>二十五、塔吊安全操作规程</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TP-营造建筑</dc:subject>
  <dc:creator>果因PPT工作室</dc:creator>
  <cp:keywords>XS-普屏 4：3;SC-淡黄色;BG-浅色;DH-静态;XJ-二级</cp:keywords>
  <cp:lastModifiedBy>admin</cp:lastModifiedBy>
  <cp:revision>63</cp:revision>
  <dcterms:created xsi:type="dcterms:W3CDTF">2011-12-13T09:36:00Z</dcterms:created>
  <dcterms:modified xsi:type="dcterms:W3CDTF">2020-12-26T23:47:45Z</dcterms:modified>
  <cp:category>UDi-主题模板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2052-11.1.0.10024</vt:lpwstr>
  </property>
</Properties>
</file>