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524" r:id="rId3"/>
    <p:sldId id="547" r:id="rId5"/>
    <p:sldId id="548" r:id="rId6"/>
    <p:sldId id="527" r:id="rId7"/>
    <p:sldId id="528" r:id="rId8"/>
    <p:sldId id="529" r:id="rId9"/>
    <p:sldId id="530" r:id="rId10"/>
    <p:sldId id="531" r:id="rId11"/>
    <p:sldId id="549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540" r:id="rId20"/>
    <p:sldId id="541" r:id="rId21"/>
    <p:sldId id="550" r:id="rId22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FFFFFF"/>
    <a:srgbClr val="FCFCFA"/>
    <a:srgbClr val="F4F5EE"/>
    <a:srgbClr val="55BBC5"/>
    <a:srgbClr val="F4FAFE"/>
    <a:srgbClr val="EAF7FE"/>
    <a:srgbClr val="E2F4FA"/>
    <a:srgbClr val="F09073"/>
    <a:srgbClr val="703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8" autoAdjust="0"/>
    <p:restoredTop sz="94700" autoAdjust="0"/>
  </p:normalViewPr>
  <p:slideViewPr>
    <p:cSldViewPr>
      <p:cViewPr varScale="1">
        <p:scale>
          <a:sx n="106" d="100"/>
          <a:sy n="106" d="100"/>
        </p:scale>
        <p:origin x="51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D00-4A74-4619-BA76-661C8D4B3346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" y="0"/>
            <a:ext cx="9142233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75120" y="41827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dirty="0" smtClean="0">
                <a:solidFill>
                  <a:schemeClr val="accent1"/>
                </a:solidFill>
              </a:rPr>
              <a:t>5S</a:t>
            </a:r>
            <a:r>
              <a:rPr lang="zh-CN" altLang="en-US" sz="1800" dirty="0" smtClean="0">
                <a:solidFill>
                  <a:schemeClr val="accent1"/>
                </a:solidFill>
              </a:rPr>
              <a:t>管理概述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0"/>
            <a:ext cx="9144000" cy="5350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66834"/>
            <a:ext cx="419626" cy="419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475120" y="41827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dirty="0" smtClean="0">
                <a:solidFill>
                  <a:schemeClr val="accent1"/>
                </a:solidFill>
              </a:rPr>
              <a:t>5S</a:t>
            </a:r>
            <a:r>
              <a:rPr lang="zh-CN" altLang="en-US" sz="1800" dirty="0" smtClean="0">
                <a:solidFill>
                  <a:schemeClr val="accent1"/>
                </a:solidFill>
              </a:rPr>
              <a:t>管理标准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0"/>
            <a:ext cx="9144000" cy="5350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66834"/>
            <a:ext cx="419626" cy="419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0"/>
            <a:ext cx="9144000" cy="535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D099-C3CC-49E1-BE59-DA8FE3574C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AF5B9-1F9E-44E6-A365-1C17975A1C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.xml"/><Relationship Id="rId6" Type="http://schemas.microsoft.com/office/2007/relationships/hdphoto" Target="../media/image10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03260"/>
            <a:ext cx="652452" cy="987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7700"/>
            <a:ext cx="9144000" cy="18765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4"/>
            <a:ext cx="9144000" cy="19957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" y="17393"/>
            <a:ext cx="7202982" cy="44087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2731041"/>
            <a:ext cx="3200400" cy="182190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584703" y="2704675"/>
            <a:ext cx="3956103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bg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COMPANY DEPARTMENT OFFICE MANAGEMENT</a:t>
            </a:r>
            <a:endParaRPr lang="zh-CN" altLang="en-US" sz="1200" dirty="0">
              <a:solidFill>
                <a:schemeClr val="bg1"/>
              </a:solidFill>
              <a:latin typeface="+mn-ea"/>
              <a:cs typeface="Arial Black" panose="020B0A040201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84703" y="3935181"/>
            <a:ext cx="3444497" cy="300082"/>
            <a:chOff x="1508503" y="3790950"/>
            <a:chExt cx="3444497" cy="300082"/>
          </a:xfrm>
        </p:grpSpPr>
        <p:cxnSp>
          <p:nvCxnSpPr>
            <p:cNvPr id="8" name="直线连接符 7"/>
            <p:cNvCxnSpPr/>
            <p:nvPr/>
          </p:nvCxnSpPr>
          <p:spPr>
            <a:xfrm>
              <a:off x="1508503" y="3947211"/>
              <a:ext cx="1691897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3"/>
            <p:cNvCxnSpPr/>
            <p:nvPr/>
          </p:nvCxnSpPr>
          <p:spPr>
            <a:xfrm>
              <a:off x="3073400" y="4074740"/>
              <a:ext cx="1879600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3247725" y="3790950"/>
              <a:ext cx="170527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5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ADMINISTRATION</a:t>
              </a:r>
              <a:endParaRPr kumimoji="1" lang="zh-CN" altLang="en-US" sz="135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510594" y="1657350"/>
            <a:ext cx="42242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6000" spc="300" dirty="0" smtClean="0">
                <a:solidFill>
                  <a:schemeClr val="accent1"/>
                </a:solidFill>
                <a:latin typeface="阿里汉仪智能黑体" panose="00020600040101010101" pitchFamily="18" charset="-122"/>
                <a:ea typeface="阿里汉仪智能黑体" panose="00020600040101010101" pitchFamily="18" charset="-122"/>
                <a:sym typeface="Arial" panose="020B0604020202020204" pitchFamily="34" charset="0"/>
              </a:rPr>
              <a:t>办公室管理</a:t>
            </a:r>
            <a:endParaRPr kumimoji="1" lang="en-US" altLang="zh-CN" sz="6000" spc="300" dirty="0">
              <a:solidFill>
                <a:schemeClr val="accent1"/>
              </a:solidFill>
              <a:latin typeface="阿里汉仪智能黑体" panose="00020600040101010101" pitchFamily="18" charset="-122"/>
              <a:ea typeface="阿里汉仪智能黑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49999" y="1551622"/>
            <a:ext cx="14366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000" b="1" spc="-600" dirty="0" smtClean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5</a:t>
            </a:r>
            <a:r>
              <a:rPr kumimoji="1" lang="en-US" altLang="zh-CN" sz="9000" b="1" spc="-600" dirty="0" smtClean="0">
                <a:solidFill>
                  <a:schemeClr val="accent2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S</a:t>
            </a:r>
            <a:endParaRPr kumimoji="1" lang="zh-CN" altLang="en-US" sz="9000" b="1" spc="-600" dirty="0">
              <a:solidFill>
                <a:schemeClr val="accent2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65311" y="3077581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company department office management </a:t>
            </a:r>
            <a:r>
              <a:rPr lang="en-US" altLang="zh-CN" sz="1000" dirty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company department </a:t>
            </a:r>
            <a:r>
              <a:rPr lang="en-US" altLang="zh-CN" sz="1000" dirty="0" smtClean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management </a:t>
            </a:r>
            <a:r>
              <a:rPr lang="en-US" altLang="zh-CN" sz="1000" dirty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company </a:t>
            </a:r>
            <a:r>
              <a:rPr lang="en-US" altLang="zh-CN" sz="1000" dirty="0" smtClean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department</a:t>
            </a:r>
            <a:endParaRPr lang="zh-CN" altLang="en-US" sz="1000" dirty="0">
              <a:solidFill>
                <a:schemeClr val="accent1"/>
              </a:solidFill>
              <a:latin typeface="+mn-ea"/>
              <a:cs typeface="Arial Black" panose="020B0A040201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31298" y="3505782"/>
            <a:ext cx="2541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宣讲人：某某某   时间：</a:t>
            </a:r>
            <a:r>
              <a:rPr lang="en-US" altLang="zh-CN" sz="1200" dirty="0" smtClean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20XX.XX</a:t>
            </a:r>
            <a:endParaRPr lang="zh-CN" altLang="en-US" sz="1200" dirty="0">
              <a:solidFill>
                <a:schemeClr val="accent1"/>
              </a:solidFill>
              <a:latin typeface="+mn-ea"/>
              <a:cs typeface="Arial Black" panose="020B0A040201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mp3-5b9bc55fc04c9682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1478" y="534384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7" grpId="0" animBg="1"/>
      <p:bldP spid="5" grpId="0"/>
      <p:bldP spid="3" grpId="0"/>
      <p:bldP spid="14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内容占位符 2"/>
          <p:cNvSpPr>
            <a:spLocks noGrp="1"/>
          </p:cNvSpPr>
          <p:nvPr>
            <p:ph idx="4294967295"/>
          </p:nvPr>
        </p:nvSpPr>
        <p:spPr>
          <a:xfrm>
            <a:off x="3429000" y="1656163"/>
            <a:ext cx="2476367" cy="296863"/>
          </a:xfrm>
          <a:solidFill>
            <a:schemeClr val="accent1"/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办公桌区域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划分</a:t>
            </a:r>
            <a:endParaRPr lang="zh-CN" altLang="en-US" sz="14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9" name="内容占位符 2"/>
          <p:cNvSpPr>
            <a:spLocks noGrp="1"/>
          </p:cNvSpPr>
          <p:nvPr>
            <p:ph idx="4294967295"/>
          </p:nvPr>
        </p:nvSpPr>
        <p:spPr>
          <a:xfrm>
            <a:off x="3429000" y="2332438"/>
            <a:ext cx="2476367" cy="296863"/>
          </a:xfrm>
          <a:solidFill>
            <a:schemeClr val="accent2"/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办公桌面</a:t>
            </a:r>
            <a:endParaRPr lang="zh-CN" altLang="en-US" sz="14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5" name="内容占位符 2"/>
          <p:cNvSpPr>
            <a:spLocks noGrp="1"/>
          </p:cNvSpPr>
          <p:nvPr>
            <p:ph idx="4294967295"/>
          </p:nvPr>
        </p:nvSpPr>
        <p:spPr>
          <a:xfrm>
            <a:off x="3429000" y="3026175"/>
            <a:ext cx="2476367" cy="295676"/>
          </a:xfrm>
          <a:solidFill>
            <a:schemeClr val="accent1"/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档案室、档案柜、文件柜</a:t>
            </a:r>
            <a:endParaRPr lang="zh-CN" altLang="en-US" sz="14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0" name="内容占位符 2"/>
          <p:cNvSpPr>
            <a:spLocks noGrp="1"/>
          </p:cNvSpPr>
          <p:nvPr>
            <p:ph idx="4294967295"/>
          </p:nvPr>
        </p:nvSpPr>
        <p:spPr>
          <a:xfrm>
            <a:off x="3429000" y="3673875"/>
            <a:ext cx="2476367" cy="295675"/>
          </a:xfrm>
          <a:solidFill>
            <a:schemeClr val="accent2"/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打印机、传真机、碎纸机</a:t>
            </a:r>
            <a:endParaRPr lang="zh-CN" altLang="en-US" sz="14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0" name="内容占位符 2"/>
          <p:cNvSpPr>
            <a:spLocks noGrp="1"/>
          </p:cNvSpPr>
          <p:nvPr>
            <p:ph idx="4294967295"/>
          </p:nvPr>
        </p:nvSpPr>
        <p:spPr>
          <a:xfrm>
            <a:off x="6096000" y="1657350"/>
            <a:ext cx="2286000" cy="295676"/>
          </a:xfrm>
          <a:solidFill>
            <a:schemeClr val="accent1"/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文化休闲区</a:t>
            </a:r>
            <a:endParaRPr lang="zh-CN" altLang="en-US" sz="14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5" name="内容占位符 2"/>
          <p:cNvSpPr>
            <a:spLocks noGrp="1"/>
          </p:cNvSpPr>
          <p:nvPr>
            <p:ph idx="4294967295"/>
          </p:nvPr>
        </p:nvSpPr>
        <p:spPr>
          <a:xfrm>
            <a:off x="6096000" y="2333625"/>
            <a:ext cx="2286000" cy="295676"/>
          </a:xfrm>
          <a:solidFill>
            <a:schemeClr val="accent2"/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公告栏、绿植、消防器材</a:t>
            </a:r>
            <a:endParaRPr lang="zh-CN" altLang="en-US" sz="14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0" name="内容占位符 2"/>
          <p:cNvSpPr>
            <a:spLocks noGrp="1"/>
          </p:cNvSpPr>
          <p:nvPr>
            <p:ph idx="4294967295"/>
          </p:nvPr>
        </p:nvSpPr>
        <p:spPr>
          <a:xfrm>
            <a:off x="6096000" y="3060700"/>
            <a:ext cx="2286000" cy="295676"/>
          </a:xfrm>
          <a:solidFill>
            <a:schemeClr val="accent1"/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更衣室</a:t>
            </a:r>
            <a:endParaRPr lang="zh-CN" altLang="en-US" sz="14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5" name="内容占位符 2"/>
          <p:cNvSpPr>
            <a:spLocks noGrp="1"/>
          </p:cNvSpPr>
          <p:nvPr>
            <p:ph idx="4294967295"/>
          </p:nvPr>
        </p:nvSpPr>
        <p:spPr>
          <a:xfrm>
            <a:off x="6096000" y="3722687"/>
            <a:ext cx="2286000" cy="296863"/>
          </a:xfrm>
          <a:solidFill>
            <a:schemeClr val="accent2"/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14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素质素养</a:t>
            </a:r>
            <a:endParaRPr lang="zh-CN" altLang="en-US" sz="14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2550"/>
            <a:ext cx="2895733" cy="2895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5" grpId="0" animBg="1"/>
      <p:bldP spid="40" grpId="0" animBg="1"/>
      <p:bldP spid="50" grpId="0" animBg="1"/>
      <p:bldP spid="55" grpId="0" animBg="1"/>
      <p:bldP spid="70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1"/>
          <p:cNvSpPr txBox="1"/>
          <p:nvPr/>
        </p:nvSpPr>
        <p:spPr>
          <a:xfrm>
            <a:off x="1027043" y="2044076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通过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5S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的清洁、清理、整顿，使办公桌面只留存工作相关的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物品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62000" y="1633331"/>
            <a:ext cx="2206486" cy="220648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"/>
          <p:cNvSpPr txBox="1"/>
          <p:nvPr/>
        </p:nvSpPr>
        <p:spPr>
          <a:xfrm>
            <a:off x="6364357" y="2224702"/>
            <a:ext cx="1676400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目视整洁、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美观方便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取用，提高整体工作效率。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99314" y="1633331"/>
            <a:ext cx="2206486" cy="220648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79" y="1352550"/>
            <a:ext cx="2691021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/>
          <p:nvPr/>
        </p:nvSpPr>
        <p:spPr>
          <a:xfrm>
            <a:off x="4393181" y="1709428"/>
            <a:ext cx="3810000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办公桌区域划分</a:t>
            </a:r>
            <a:endParaRPr lang="zh-CN" altLang="en-US" sz="18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16981" y="2040802"/>
            <a:ext cx="4071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桌面除定位摆放文件架、电脑、电话、笔筒、台历、水杯外，不允许放置其他杂物或私人物品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。电脑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摆放在办公桌中轴线上，靠近屏风位置，其余物品以电脑为中心在两旁有序摆放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。本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标准以屏风靠左手边围挡的卡位做示例，屏风右手边围挡的卡位可依照本标准进行各位置对应摆放。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85800" y="1631295"/>
            <a:ext cx="1676400" cy="2270366"/>
            <a:chOff x="762000" y="1659283"/>
            <a:chExt cx="1676400" cy="2270366"/>
          </a:xfrm>
        </p:grpSpPr>
        <p:sp>
          <p:nvSpPr>
            <p:cNvPr id="28" name="TextBox 6"/>
            <p:cNvSpPr txBox="1"/>
            <p:nvPr/>
          </p:nvSpPr>
          <p:spPr>
            <a:xfrm>
              <a:off x="907689" y="1917303"/>
              <a:ext cx="13850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accent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办公桌面没有划分专门区域将物品定位摆放</a:t>
              </a:r>
              <a:endParaRPr lang="zh-CN" altLang="en-US" dirty="0">
                <a:solidFill>
                  <a:schemeClr val="accent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762000" y="1659283"/>
              <a:ext cx="1676400" cy="227036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18"/>
          <a:stretch>
            <a:fillRect/>
          </a:stretch>
        </p:blipFill>
        <p:spPr>
          <a:xfrm>
            <a:off x="2362200" y="1402695"/>
            <a:ext cx="1649981" cy="2769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914400" y="1504950"/>
            <a:ext cx="3810000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办公桌台面区域划分展示</a:t>
            </a:r>
            <a:endParaRPr lang="zh-CN" altLang="en-US" sz="18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24400" y="15049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办公桌面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区域划分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4400" y="2114550"/>
            <a:ext cx="17526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文件架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71800" y="2114550"/>
            <a:ext cx="17526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笔筒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4400" y="2696782"/>
            <a:ext cx="17526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水杯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71800" y="2696782"/>
            <a:ext cx="17526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电话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4400" y="3274186"/>
            <a:ext cx="17526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台历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71800" y="3274186"/>
            <a:ext cx="17526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显示器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4400" y="3856418"/>
            <a:ext cx="17526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键盘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71800" y="3856418"/>
            <a:ext cx="17526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电话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695450"/>
            <a:ext cx="323850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4343400" y="1699796"/>
            <a:ext cx="3810000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办公桌底区域划分展示</a:t>
            </a:r>
            <a:endParaRPr lang="zh-CN" altLang="en-US" sz="18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43400" y="2842796"/>
            <a:ext cx="38100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废纸篓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3400" y="3452396"/>
            <a:ext cx="38100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电脑主机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57800" y="224486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办公桌底区域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划分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40621"/>
            <a:ext cx="3525078" cy="2604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3783581" y="1606550"/>
            <a:ext cx="1626619" cy="355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办公桌面</a:t>
            </a:r>
            <a:endParaRPr lang="zh-CN" altLang="en-US" sz="2400" b="1" dirty="0">
              <a:solidFill>
                <a:schemeClr val="accen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86200" y="203835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桌面物品整齐、有序摆放。桌面只允许放置电脑显示器、电话机、水杯、笔筒、文件架、台历各一个。还可适当放置小型盆景或绿植一盆。 重要纸张文件，保密资料（包括发票、客户信息、工作联络单）等一律入柜；其他纸件全部整齐放置在文件架、文件夹或书柜中、不得散放在桌面上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。桌面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无灰尘、水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渍杂物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、下班前要清理桌面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。办公桌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下不得堆放与工作无关的文件和物品，如报纸、杂志、箱子等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76350"/>
            <a:ext cx="3048000" cy="304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838200" y="1775996"/>
            <a:ext cx="3810000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办公桌面</a:t>
            </a:r>
            <a:endParaRPr lang="zh-CN" altLang="en-US" sz="18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2918996"/>
            <a:ext cx="381000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文件架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3528596"/>
            <a:ext cx="3810000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rPr>
              <a:t>文件夹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4400" y="2385596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未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装入文件夹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中内中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资料透明可见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5400" y="1047750"/>
            <a:ext cx="3200400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/>
          <p:nvPr/>
        </p:nvSpPr>
        <p:spPr>
          <a:xfrm>
            <a:off x="685800" y="1581150"/>
            <a:ext cx="3836419" cy="355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2400" b="1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办公桌面</a:t>
            </a:r>
            <a:r>
              <a:rPr lang="en-US" altLang="zh-CN" sz="2400" b="1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文件架、文件夹</a:t>
            </a:r>
            <a:endParaRPr lang="zh-CN" altLang="en-US" sz="2400" b="1" dirty="0">
              <a:solidFill>
                <a:schemeClr val="accen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8419" y="2012950"/>
            <a:ext cx="4343400" cy="188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文件架要统一颜色，黑色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/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蓝色，以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3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层为标准配备。文件架由上往下每格标示待办事项、紧急事项、已处理事项。每格放置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2-3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个颜色统一的文件夹，所有资料须夹入文件夹中，不可散落放在文件架上 。文件架摆放在桌面左上角，紧靠屏风并沿桌面边缘放置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356" y="1186249"/>
            <a:ext cx="3536674" cy="3536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内容占位符 2"/>
          <p:cNvSpPr txBox="1"/>
          <p:nvPr/>
        </p:nvSpPr>
        <p:spPr>
          <a:xfrm>
            <a:off x="3417132" y="1428750"/>
            <a:ext cx="2602668" cy="355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800" b="1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5S</a:t>
            </a:r>
            <a:r>
              <a:rPr lang="zh-CN" altLang="en-US" sz="1800" b="1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项目推进的重点工作</a:t>
            </a:r>
            <a:endParaRPr lang="zh-CN" altLang="en-US" sz="1800" b="1" dirty="0">
              <a:solidFill>
                <a:schemeClr val="accent1"/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48878" y="1908710"/>
            <a:ext cx="1588889" cy="1120241"/>
            <a:chOff x="5779002" y="1047750"/>
            <a:chExt cx="1588889" cy="1418532"/>
          </a:xfrm>
        </p:grpSpPr>
        <p:grpSp>
          <p:nvGrpSpPr>
            <p:cNvPr id="3" name="组合 2"/>
            <p:cNvGrpSpPr/>
            <p:nvPr/>
          </p:nvGrpSpPr>
          <p:grpSpPr>
            <a:xfrm>
              <a:off x="5779002" y="1047750"/>
              <a:ext cx="1588889" cy="1418532"/>
              <a:chOff x="5389962" y="636851"/>
              <a:chExt cx="1588889" cy="1418532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5389962" y="636851"/>
                <a:ext cx="1588889" cy="38973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1S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整理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5425816" y="973884"/>
                <a:ext cx="1492451" cy="1081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Arial" panose="020B0604020202020204" pitchFamily="34" charset="0"/>
                  </a:rPr>
                  <a:t>问题识别与</a:t>
                </a:r>
                <a:r>
                  <a:rPr lang="zh-CN" altLang="en-US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Arial" panose="020B0604020202020204" pitchFamily="34" charset="0"/>
                  </a:rPr>
                  <a:t>对策必要</a:t>
                </a: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Arial" panose="020B0604020202020204" pitchFamily="34" charset="0"/>
                  </a:rPr>
                  <a:t>品选择</a:t>
                </a:r>
                <a:r>
                  <a:rPr lang="zh-CN" altLang="en-US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Arial" panose="020B0604020202020204" pitchFamily="34" charset="0"/>
                  </a:rPr>
                  <a:t>标准不要</a:t>
                </a: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Arial" panose="020B0604020202020204" pitchFamily="34" charset="0"/>
                  </a:rPr>
                  <a:t>品处理流程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5779002" y="1428751"/>
              <a:ext cx="1588889" cy="94796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29000" y="3181351"/>
            <a:ext cx="1588889" cy="1049507"/>
            <a:chOff x="5779002" y="1047750"/>
            <a:chExt cx="1588889" cy="1328963"/>
          </a:xfrm>
        </p:grpSpPr>
        <p:grpSp>
          <p:nvGrpSpPr>
            <p:cNvPr id="23" name="组合 22"/>
            <p:cNvGrpSpPr/>
            <p:nvPr/>
          </p:nvGrpSpPr>
          <p:grpSpPr>
            <a:xfrm>
              <a:off x="5779002" y="1047750"/>
              <a:ext cx="1588889" cy="1165605"/>
              <a:chOff x="5389962" y="636851"/>
              <a:chExt cx="1588889" cy="1165605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5389962" y="636851"/>
                <a:ext cx="1588889" cy="38973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4S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清洁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425816" y="1042484"/>
                <a:ext cx="1492451" cy="759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Arial" panose="020B0604020202020204" pitchFamily="34" charset="0"/>
                  </a:rPr>
                  <a:t>职责分工日常工作金叉现场标准补充修订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5779002" y="1428751"/>
              <a:ext cx="1588889" cy="94796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55723" y="1926003"/>
            <a:ext cx="1588889" cy="1049507"/>
            <a:chOff x="5779002" y="1047750"/>
            <a:chExt cx="1588889" cy="1328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5779002" y="1047750"/>
              <a:ext cx="1588889" cy="1165605"/>
              <a:chOff x="5389962" y="636851"/>
              <a:chExt cx="1588889" cy="1165605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5389962" y="636851"/>
                <a:ext cx="1588889" cy="38973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2S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整顿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5467290" y="1042484"/>
                <a:ext cx="1418836" cy="759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Arial" panose="020B0604020202020204" pitchFamily="34" charset="0"/>
                  </a:rPr>
                  <a:t>物品分类定位</a:t>
                </a:r>
                <a:r>
                  <a:rPr lang="zh-CN" altLang="en-US" sz="1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Arial" panose="020B0604020202020204" pitchFamily="34" charset="0"/>
                  </a:rPr>
                  <a:t>管理布局</a:t>
                </a: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Arial" panose="020B0604020202020204" pitchFamily="34" charset="0"/>
                  </a:rPr>
                  <a:t>优化目标管理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5779002" y="1428751"/>
              <a:ext cx="1588889" cy="94796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35845" y="3181351"/>
            <a:ext cx="1588889" cy="1142999"/>
            <a:chOff x="5779002" y="1025852"/>
            <a:chExt cx="1588889" cy="1447351"/>
          </a:xfrm>
        </p:grpSpPr>
        <p:grpSp>
          <p:nvGrpSpPr>
            <p:cNvPr id="33" name="组合 32"/>
            <p:cNvGrpSpPr/>
            <p:nvPr/>
          </p:nvGrpSpPr>
          <p:grpSpPr>
            <a:xfrm>
              <a:off x="5779002" y="1025852"/>
              <a:ext cx="1588889" cy="1447351"/>
              <a:chOff x="5389962" y="614953"/>
              <a:chExt cx="1588889" cy="1447351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5389962" y="614953"/>
                <a:ext cx="1588889" cy="38973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5S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素养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5425816" y="980805"/>
                <a:ext cx="1492451" cy="1081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Arial" panose="020B0604020202020204" pitchFamily="34" charset="0"/>
                  </a:rPr>
                  <a:t>员工行为企业文化改善工作绩效评估改善创新机制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5779002" y="1428751"/>
              <a:ext cx="1588889" cy="94796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20762" y="1928588"/>
            <a:ext cx="1588889" cy="1049507"/>
            <a:chOff x="5779002" y="1047750"/>
            <a:chExt cx="1588889" cy="1328963"/>
          </a:xfrm>
        </p:grpSpPr>
        <p:grpSp>
          <p:nvGrpSpPr>
            <p:cNvPr id="38" name="组合 37"/>
            <p:cNvGrpSpPr/>
            <p:nvPr/>
          </p:nvGrpSpPr>
          <p:grpSpPr>
            <a:xfrm>
              <a:off x="5779002" y="1047750"/>
              <a:ext cx="1588889" cy="1163020"/>
              <a:chOff x="5389962" y="636851"/>
              <a:chExt cx="1588889" cy="1163020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5389962" y="636851"/>
                <a:ext cx="1588889" cy="389730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3S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清扫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5615860" y="1039899"/>
                <a:ext cx="1210591" cy="759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Arial" panose="020B0604020202020204" pitchFamily="34" charset="0"/>
                  </a:rPr>
                  <a:t>现场设备清扫污染源识别与对策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5779002" y="1428751"/>
              <a:ext cx="1588889" cy="94796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r="9381"/>
          <a:stretch>
            <a:fillRect/>
          </a:stretch>
        </p:blipFill>
        <p:spPr>
          <a:xfrm>
            <a:off x="762000" y="1270000"/>
            <a:ext cx="2590800" cy="3359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03260"/>
            <a:ext cx="652452" cy="987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7700"/>
            <a:ext cx="9144000" cy="18765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4"/>
            <a:ext cx="9144000" cy="19957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" y="17393"/>
            <a:ext cx="7202982" cy="44087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0" y="2731041"/>
            <a:ext cx="3200400" cy="182190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584703" y="2717562"/>
            <a:ext cx="3956103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chemeClr val="bg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COMPANY DEPARTMENT OFFICE MANAGEMENT</a:t>
            </a:r>
            <a:endParaRPr lang="zh-CN" altLang="en-US" sz="1200" dirty="0">
              <a:solidFill>
                <a:schemeClr val="bg1"/>
              </a:solidFill>
              <a:latin typeface="+mn-ea"/>
              <a:cs typeface="Arial Black" panose="020B0A040201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84703" y="3948068"/>
            <a:ext cx="3444497" cy="300082"/>
            <a:chOff x="1508503" y="3790950"/>
            <a:chExt cx="3444497" cy="300082"/>
          </a:xfrm>
        </p:grpSpPr>
        <p:cxnSp>
          <p:nvCxnSpPr>
            <p:cNvPr id="8" name="直线连接符 7"/>
            <p:cNvCxnSpPr/>
            <p:nvPr/>
          </p:nvCxnSpPr>
          <p:spPr>
            <a:xfrm>
              <a:off x="1508503" y="3947211"/>
              <a:ext cx="1691897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3"/>
            <p:cNvCxnSpPr/>
            <p:nvPr/>
          </p:nvCxnSpPr>
          <p:spPr>
            <a:xfrm>
              <a:off x="3073400" y="4074740"/>
              <a:ext cx="1879600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3247725" y="3790950"/>
              <a:ext cx="170527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350" dirty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ADMINISTRATION</a:t>
              </a:r>
              <a:endParaRPr kumimoji="1" lang="zh-CN" altLang="en-US" sz="135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510594" y="1670237"/>
            <a:ext cx="42242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6000" spc="300" dirty="0" smtClean="0">
                <a:solidFill>
                  <a:schemeClr val="accent1"/>
                </a:solidFill>
                <a:latin typeface="阿里汉仪智能黑体" panose="00020600040101010101" pitchFamily="18" charset="-122"/>
                <a:ea typeface="阿里汉仪智能黑体" panose="00020600040101010101" pitchFamily="18" charset="-122"/>
                <a:sym typeface="Arial" panose="020B0604020202020204" pitchFamily="34" charset="0"/>
              </a:rPr>
              <a:t>办公室管理</a:t>
            </a:r>
            <a:endParaRPr kumimoji="1" lang="en-US" altLang="zh-CN" sz="6000" spc="300" dirty="0">
              <a:solidFill>
                <a:schemeClr val="accent1"/>
              </a:solidFill>
              <a:latin typeface="阿里汉仪智能黑体" panose="00020600040101010101" pitchFamily="18" charset="-122"/>
              <a:ea typeface="阿里汉仪智能黑体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49999" y="1551622"/>
            <a:ext cx="14366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9000" b="1" spc="-600" dirty="0" smtClean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5</a:t>
            </a:r>
            <a:r>
              <a:rPr kumimoji="1" lang="en-US" altLang="zh-CN" sz="9000" b="1" spc="-600" dirty="0" smtClean="0">
                <a:solidFill>
                  <a:schemeClr val="accent2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S</a:t>
            </a:r>
            <a:endParaRPr kumimoji="1" lang="zh-CN" altLang="en-US" sz="9000" b="1" spc="-600" dirty="0">
              <a:solidFill>
                <a:schemeClr val="accent2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65311" y="3090468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company department office management </a:t>
            </a:r>
            <a:r>
              <a:rPr lang="en-US" altLang="zh-CN" sz="1000" dirty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company department </a:t>
            </a:r>
            <a:r>
              <a:rPr lang="en-US" altLang="zh-CN" sz="1000" dirty="0" smtClean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management </a:t>
            </a:r>
            <a:r>
              <a:rPr lang="en-US" altLang="zh-CN" sz="1000" dirty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company </a:t>
            </a:r>
            <a:r>
              <a:rPr lang="en-US" altLang="zh-CN" sz="1000" dirty="0" smtClean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department</a:t>
            </a:r>
            <a:endParaRPr lang="zh-CN" altLang="en-US" sz="1000" dirty="0">
              <a:solidFill>
                <a:schemeClr val="accent1"/>
              </a:solidFill>
              <a:latin typeface="+mn-ea"/>
              <a:cs typeface="Arial Black" panose="020B0A040201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31298" y="3518669"/>
            <a:ext cx="28014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spc="600" dirty="0" smtClean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演示完毕感谢您的观看</a:t>
            </a:r>
            <a:endParaRPr lang="zh-CN" altLang="en-US" sz="1400" spc="600" dirty="0">
              <a:solidFill>
                <a:schemeClr val="accent1"/>
              </a:solidFill>
              <a:latin typeface="+mn-ea"/>
              <a:cs typeface="Arial Black" panose="020B0A040201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/>
      <p:bldP spid="3" grpId="0"/>
      <p:bldP spid="14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42" y="2771312"/>
            <a:ext cx="652452" cy="987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287700"/>
            <a:ext cx="9144000" cy="18765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514"/>
            <a:ext cx="9144000" cy="19957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" y="17393"/>
            <a:ext cx="7202982" cy="44087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8868" y="2771312"/>
            <a:ext cx="2711132" cy="19175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752600" y="1823819"/>
            <a:ext cx="1313180" cy="976531"/>
            <a:chOff x="1905000" y="1857573"/>
            <a:chExt cx="1313180" cy="976531"/>
          </a:xfrm>
        </p:grpSpPr>
        <p:sp>
          <p:nvSpPr>
            <p:cNvPr id="17" name="文本框 16"/>
            <p:cNvSpPr txBox="1"/>
            <p:nvPr/>
          </p:nvSpPr>
          <p:spPr>
            <a:xfrm>
              <a:off x="1905000" y="1857573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400" b="1" dirty="0">
                  <a:solidFill>
                    <a:schemeClr val="accent2"/>
                  </a:solidFill>
                  <a:latin typeface="+mn-ea"/>
                  <a:sym typeface="Arial" panose="020B0604020202020204" pitchFamily="34" charset="0"/>
                </a:rPr>
                <a:t>目录</a:t>
              </a:r>
              <a:endParaRPr kumimoji="1" lang="zh-CN" altLang="en-US" sz="4400" b="1" dirty="0">
                <a:solidFill>
                  <a:schemeClr val="accent2"/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905000" y="2495550"/>
              <a:ext cx="12846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dirty="0">
                  <a:solidFill>
                    <a:schemeClr val="accent2"/>
                  </a:solidFill>
                  <a:latin typeface="+mn-ea"/>
                  <a:cs typeface="Arial Black" panose="020B0A04020102020204" pitchFamily="34" charset="0"/>
                  <a:sym typeface="Arial" panose="020B0604020202020204" pitchFamily="34" charset="0"/>
                </a:rPr>
                <a:t>CONTENTS</a:t>
              </a:r>
              <a:endParaRPr kumimoji="1" lang="zh-CN" altLang="en-US" sz="1600" dirty="0">
                <a:solidFill>
                  <a:schemeClr val="accent2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62401" y="1962150"/>
            <a:ext cx="3428999" cy="402475"/>
            <a:chOff x="4411076" y="2183791"/>
            <a:chExt cx="3428999" cy="402475"/>
          </a:xfrm>
        </p:grpSpPr>
        <p:sp>
          <p:nvSpPr>
            <p:cNvPr id="20" name="文本框 19"/>
            <p:cNvSpPr txBox="1"/>
            <p:nvPr/>
          </p:nvSpPr>
          <p:spPr>
            <a:xfrm>
              <a:off x="4990282" y="2183791"/>
              <a:ext cx="2849793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accent1"/>
                  </a:solidFill>
                  <a:latin typeface="+mn-ea"/>
                  <a:cs typeface="Arial Black" panose="020B0A04020102020204" pitchFamily="34" charset="0"/>
                  <a:sym typeface="Arial" panose="020B0604020202020204" pitchFamily="34" charset="0"/>
                </a:rPr>
                <a:t>5S</a:t>
              </a:r>
              <a:r>
                <a:rPr lang="zh-CN" altLang="en-US" sz="2000" dirty="0" smtClean="0">
                  <a:solidFill>
                    <a:schemeClr val="accent1"/>
                  </a:solidFill>
                  <a:latin typeface="+mn-ea"/>
                  <a:sym typeface="Arial" panose="020B0604020202020204" pitchFamily="34" charset="0"/>
                </a:rPr>
                <a:t>管理概述</a:t>
              </a:r>
              <a:endParaRPr lang="zh-CN" altLang="en-US" sz="200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11076" y="2186156"/>
              <a:ext cx="502061" cy="4001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950875" y="2707993"/>
            <a:ext cx="3428999" cy="402475"/>
            <a:chOff x="4411076" y="2183791"/>
            <a:chExt cx="3428999" cy="402475"/>
          </a:xfrm>
        </p:grpSpPr>
        <p:sp>
          <p:nvSpPr>
            <p:cNvPr id="30" name="文本框 29"/>
            <p:cNvSpPr txBox="1"/>
            <p:nvPr/>
          </p:nvSpPr>
          <p:spPr>
            <a:xfrm>
              <a:off x="4990282" y="2183791"/>
              <a:ext cx="2849793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accent1"/>
                  </a:solidFill>
                  <a:latin typeface="+mn-ea"/>
                  <a:cs typeface="Arial Black" panose="020B0A04020102020204" pitchFamily="34" charset="0"/>
                  <a:sym typeface="Arial" panose="020B0604020202020204" pitchFamily="34" charset="0"/>
                </a:rPr>
                <a:t>5S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  <a:cs typeface="Arial Black" panose="020B0A04020102020204" pitchFamily="34" charset="0"/>
                  <a:sym typeface="Arial" panose="020B0604020202020204" pitchFamily="34" charset="0"/>
                </a:rPr>
                <a:t>管理标准</a:t>
              </a:r>
              <a:endParaRPr lang="zh-CN" altLang="en-US" sz="2000" dirty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411076" y="2186156"/>
              <a:ext cx="502061" cy="4001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294643" y="3499234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1"/>
                </a:solidFill>
                <a:latin typeface="阿里汉仪智能黑体" panose="00020600040101010101" pitchFamily="18" charset="-122"/>
                <a:ea typeface="阿里汉仪智能黑体" panose="00020600040101010101" pitchFamily="18" charset="-122"/>
                <a:sym typeface="Arial" panose="020B0604020202020204" pitchFamily="34" charset="0"/>
              </a:rPr>
              <a:t>ADMINISTRATION</a:t>
            </a:r>
            <a:endParaRPr kumimoji="1" lang="zh-CN" altLang="en-US" sz="2400" dirty="0">
              <a:solidFill>
                <a:schemeClr val="accent1"/>
              </a:solidFill>
              <a:latin typeface="阿里汉仪智能黑体" panose="00020600040101010101" pitchFamily="18" charset="-122"/>
              <a:ea typeface="阿里汉仪智能黑体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7" y="2803260"/>
            <a:ext cx="652452" cy="987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287700"/>
            <a:ext cx="9144000" cy="18765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514"/>
            <a:ext cx="9144000" cy="19957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" y="17393"/>
            <a:ext cx="7202982" cy="44087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6724" y="2952750"/>
            <a:ext cx="2668962" cy="149327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309986" y="1907053"/>
            <a:ext cx="1322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7200" b="1" dirty="0" smtClean="0">
                <a:solidFill>
                  <a:schemeClr val="accent2"/>
                </a:solidFill>
                <a:latin typeface="+mn-ea"/>
                <a:sym typeface="Arial" panose="020B0604020202020204" pitchFamily="34" charset="0"/>
              </a:rPr>
              <a:t>01</a:t>
            </a:r>
            <a:endParaRPr kumimoji="1" lang="zh-CN" altLang="en-US" sz="7200" b="1" dirty="0">
              <a:solidFill>
                <a:schemeClr val="accent2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00200" y="2495550"/>
            <a:ext cx="4052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spc="1200" dirty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5S</a:t>
            </a:r>
            <a:r>
              <a:rPr lang="zh-CN" altLang="en-US" sz="4400" b="1" spc="120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管理概述</a:t>
            </a:r>
            <a:endParaRPr lang="zh-CN" altLang="en-US" sz="4400" b="1" spc="1200" dirty="0">
              <a:solidFill>
                <a:schemeClr val="accen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30017" y="192541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spc="30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第一部分</a:t>
            </a:r>
            <a:endParaRPr kumimoji="1" lang="zh-CN" altLang="en-US" sz="3600" spc="300" dirty="0">
              <a:solidFill>
                <a:schemeClr val="accen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30017" y="3257550"/>
            <a:ext cx="383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company department office management </a:t>
            </a:r>
            <a:r>
              <a:rPr lang="en-US" altLang="zh-CN" sz="9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company department office management </a:t>
            </a:r>
            <a:r>
              <a:rPr lang="en-US" altLang="zh-CN" sz="900" dirty="0" smtClean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company department</a:t>
            </a:r>
            <a:endParaRPr lang="en-US" altLang="zh-CN" sz="900" dirty="0">
              <a:solidFill>
                <a:schemeClr val="accent1"/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idx="4294967295"/>
          </p:nvPr>
        </p:nvSpPr>
        <p:spPr>
          <a:xfrm>
            <a:off x="838200" y="1466022"/>
            <a:ext cx="3810000" cy="355600"/>
          </a:xfrm>
          <a:solidFill>
            <a:schemeClr val="accent1"/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办公室的总体要求</a:t>
            </a:r>
            <a:endParaRPr lang="en-US" altLang="zh-CN" sz="18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2000" y="1787426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办公桌台面上只放置与工作相关的物品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；工作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中的相关文件、记录分类摆放整齐、填写清楚无误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；办公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桌面、地面干净整洁，无纸屑、杂物等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；文件夹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明确标识，整齐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放置标识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牌悬挂端正，位置正确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；私人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物品放在抽屉，不得有贵重物品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；电脑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、电器的线路都统一束好，不杂乱无章悬挂或抛落在地上。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28750"/>
            <a:ext cx="3433871" cy="2726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build="p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838200" y="1454150"/>
            <a:ext cx="2667000" cy="355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10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办公室的总体要求</a:t>
            </a:r>
            <a:endParaRPr lang="zh-CN" altLang="en-US" sz="2100" dirty="0">
              <a:solidFill>
                <a:schemeClr val="accent1"/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14400" y="2038350"/>
            <a:ext cx="2286000" cy="1981200"/>
            <a:chOff x="914400" y="2038350"/>
            <a:chExt cx="2286000" cy="1981200"/>
          </a:xfrm>
        </p:grpSpPr>
        <p:sp>
          <p:nvSpPr>
            <p:cNvPr id="6" name="文本框 5"/>
            <p:cNvSpPr txBox="1"/>
            <p:nvPr/>
          </p:nvSpPr>
          <p:spPr>
            <a:xfrm>
              <a:off x="1083365" y="2190750"/>
              <a:ext cx="19348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Arial" panose="020B0604020202020204" pitchFamily="34" charset="0"/>
                </a:rPr>
                <a:t>标识与实际摆放、实物一致</a:t>
              </a: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Arial" panose="020B0604020202020204" pitchFamily="34" charset="0"/>
                </a:rPr>
                <a:t>；文件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Arial" panose="020B0604020202020204" pitchFamily="34" charset="0"/>
                </a:rPr>
                <a:t>、记录的存放按照不同内容分开存放并标明，档案柜内贴有</a:t>
              </a: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Arial" panose="020B0604020202020204" pitchFamily="34" charset="0"/>
                </a:rPr>
                <a:t>标签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914400" y="2038350"/>
              <a:ext cx="2286000" cy="1981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19800" y="1992796"/>
            <a:ext cx="2286000" cy="1981200"/>
            <a:chOff x="6019800" y="1992796"/>
            <a:chExt cx="2286000" cy="1981200"/>
          </a:xfrm>
        </p:grpSpPr>
        <p:sp>
          <p:nvSpPr>
            <p:cNvPr id="7" name="文本框 6"/>
            <p:cNvSpPr txBox="1"/>
            <p:nvPr/>
          </p:nvSpPr>
          <p:spPr>
            <a:xfrm>
              <a:off x="6324600" y="2165074"/>
              <a:ext cx="1828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Arial" panose="020B0604020202020204" pitchFamily="34" charset="0"/>
                </a:rPr>
                <a:t>办公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  <a:sym typeface="Arial" panose="020B0604020202020204" pitchFamily="34" charset="0"/>
                </a:rPr>
                <a:t>椅摆放整齐，不用时推回桌洞内与桌面平齐；保持通道畅通，不堆放杂物。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019800" y="1992796"/>
              <a:ext cx="2286000" cy="1981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05390"/>
            <a:ext cx="2408582" cy="2408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4267200" y="1606550"/>
            <a:ext cx="2438400" cy="355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办公室的总体要求</a:t>
            </a:r>
            <a:endParaRPr lang="zh-CN" altLang="en-US" sz="2000" b="1" dirty="0">
              <a:solidFill>
                <a:schemeClr val="accen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3400" y="2190750"/>
            <a:ext cx="3810000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桌面、地面无灰尘、无垃圾纸屑等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杂物</a:t>
            </a:r>
            <a:endParaRPr lang="zh-CN" altLang="en-US" sz="14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43400" y="2900750"/>
            <a:ext cx="3810000" cy="307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墙角、电脑下方每周定期清扫一次，保持干净</a:t>
            </a:r>
            <a:endParaRPr lang="zh-CN" altLang="en-US" sz="14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43400" y="3610749"/>
            <a:ext cx="3810000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地面上沾染的赃物及时清洗干净</a:t>
            </a:r>
            <a:endParaRPr lang="zh-CN" altLang="en-US" sz="14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17113" r="5883" b="10160"/>
          <a:stretch>
            <a:fillRect/>
          </a:stretch>
        </p:blipFill>
        <p:spPr>
          <a:xfrm>
            <a:off x="914400" y="1581150"/>
            <a:ext cx="3048000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838200" y="1504950"/>
            <a:ext cx="2438400" cy="355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办公室的总体要求</a:t>
            </a:r>
            <a:endParaRPr lang="zh-CN" altLang="en-US" sz="2000" b="1" dirty="0">
              <a:solidFill>
                <a:schemeClr val="accent1"/>
              </a:solidFill>
              <a:latin typeface="+mn-ea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14400" y="2012950"/>
            <a:ext cx="3833191" cy="2002441"/>
            <a:chOff x="815009" y="1967948"/>
            <a:chExt cx="3833191" cy="2002441"/>
          </a:xfrm>
        </p:grpSpPr>
        <p:sp>
          <p:nvSpPr>
            <p:cNvPr id="6" name="文本框 5"/>
            <p:cNvSpPr txBox="1"/>
            <p:nvPr/>
          </p:nvSpPr>
          <p:spPr>
            <a:xfrm>
              <a:off x="881269" y="2101833"/>
              <a:ext cx="1676400" cy="16700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桌面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物品都是必需品，文具文件摆放整齐，传真机、复印机内纸张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齐备并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准备废纸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箱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971800" y="2087466"/>
              <a:ext cx="1676400" cy="17081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电源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、线路、开关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插座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、电器等使用正常，没有异常现象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；办公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区域内干净整洁，无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Arial" panose="020B0604020202020204" pitchFamily="34" charset="0"/>
                </a:rPr>
                <a:t>垃圾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Arial" panose="020B0604020202020204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815009" y="1967948"/>
              <a:ext cx="1808921" cy="19977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839279" y="1972624"/>
              <a:ext cx="1808921" cy="19977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12" y="1733550"/>
            <a:ext cx="3806688" cy="2457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4833730" y="1733550"/>
            <a:ext cx="3048000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800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办公室的总体要求</a:t>
            </a:r>
            <a:endParaRPr lang="en-US" altLang="zh-CN" sz="180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0600" y="2114550"/>
            <a:ext cx="3276600" cy="1750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按公司规定着工装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；接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听电话或接待来宾时保持礼仪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；上班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时间不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进食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、不看报纸、不做与工作无关的事情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；遵守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Arial" panose="020B0604020202020204" pitchFamily="34" charset="0"/>
              </a:rPr>
              <a:t>公司各项规章制度。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8326" b="12032"/>
          <a:stretch>
            <a:fillRect/>
          </a:stretch>
        </p:blipFill>
        <p:spPr>
          <a:xfrm>
            <a:off x="762000" y="1504950"/>
            <a:ext cx="381000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7" y="2803260"/>
            <a:ext cx="652452" cy="9876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287700"/>
            <a:ext cx="9144000" cy="18765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2514"/>
            <a:ext cx="9144000" cy="19957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14" y="17393"/>
            <a:ext cx="7202982" cy="44087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6724" y="2952750"/>
            <a:ext cx="2668962" cy="149327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309986" y="1907053"/>
            <a:ext cx="1322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7200" b="1" dirty="0" smtClean="0">
                <a:solidFill>
                  <a:schemeClr val="accent2"/>
                </a:solidFill>
                <a:latin typeface="+mn-ea"/>
                <a:sym typeface="Arial" panose="020B0604020202020204" pitchFamily="34" charset="0"/>
              </a:rPr>
              <a:t>02</a:t>
            </a:r>
            <a:endParaRPr kumimoji="1" lang="zh-CN" altLang="en-US" sz="7200" b="1" dirty="0">
              <a:solidFill>
                <a:schemeClr val="accent2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00200" y="2495550"/>
            <a:ext cx="4052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spc="1200" dirty="0">
                <a:solidFill>
                  <a:schemeClr val="accent1"/>
                </a:solidFill>
                <a:latin typeface="+mn-ea"/>
                <a:cs typeface="Arial Black" panose="020B0A04020102020204" pitchFamily="34" charset="0"/>
                <a:sym typeface="Arial" panose="020B0604020202020204" pitchFamily="34" charset="0"/>
              </a:rPr>
              <a:t>5S</a:t>
            </a:r>
            <a:r>
              <a:rPr lang="zh-CN" altLang="en-US" sz="4400" b="1" spc="1200" dirty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管理概述</a:t>
            </a:r>
            <a:endParaRPr lang="zh-CN" altLang="en-US" sz="4400" b="1" spc="1200" dirty="0">
              <a:solidFill>
                <a:schemeClr val="accen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30017" y="192541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spc="300" dirty="0" smtClean="0">
                <a:solidFill>
                  <a:schemeClr val="accent1"/>
                </a:solidFill>
                <a:latin typeface="+mn-ea"/>
                <a:sym typeface="Arial" panose="020B0604020202020204" pitchFamily="34" charset="0"/>
              </a:rPr>
              <a:t>第二部分</a:t>
            </a:r>
            <a:endParaRPr kumimoji="1" lang="zh-CN" altLang="en-US" sz="3600" spc="300" dirty="0">
              <a:solidFill>
                <a:schemeClr val="accent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30017" y="3257550"/>
            <a:ext cx="383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company department office management </a:t>
            </a:r>
            <a:r>
              <a:rPr lang="en-US" altLang="zh-CN" sz="900" dirty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company department office management </a:t>
            </a:r>
            <a:r>
              <a:rPr lang="en-US" altLang="zh-CN" sz="900" dirty="0" smtClean="0">
                <a:solidFill>
                  <a:schemeClr val="accent1"/>
                </a:solidFill>
                <a:latin typeface="+mn-ea"/>
                <a:cs typeface="Arial" panose="020B0604020202020204" pitchFamily="34" charset="0"/>
                <a:sym typeface="Arial" panose="020B0604020202020204" pitchFamily="34" charset="0"/>
              </a:rPr>
              <a:t>company department</a:t>
            </a:r>
            <a:endParaRPr lang="en-US" altLang="zh-CN" sz="900" dirty="0">
              <a:solidFill>
                <a:schemeClr val="accent1"/>
              </a:solidFill>
              <a:latin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tags/tag1.xml><?xml version="1.0" encoding="utf-8"?>
<p:tagLst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5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自定义 1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548B6"/>
      </a:accent1>
      <a:accent2>
        <a:srgbClr val="FF9933"/>
      </a:accent2>
      <a:accent3>
        <a:srgbClr val="0548B6"/>
      </a:accent3>
      <a:accent4>
        <a:srgbClr val="FF9933"/>
      </a:accent4>
      <a:accent5>
        <a:srgbClr val="0548B6"/>
      </a:accent5>
      <a:accent6>
        <a:srgbClr val="FF9933"/>
      </a:accent6>
      <a:hlink>
        <a:srgbClr val="0548B6"/>
      </a:hlink>
      <a:folHlink>
        <a:srgbClr val="FF9933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1777</Words>
  <Application>WPS 演示</Application>
  <PresentationFormat>全屏显示(16:9)</PresentationFormat>
  <Paragraphs>175</Paragraphs>
  <Slides>19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Arial Black</vt:lpstr>
      <vt:lpstr>阿里汉仪智能黑体</vt:lpstr>
      <vt:lpstr>黑体</vt:lpstr>
      <vt:lpstr>等线</vt:lpstr>
      <vt:lpstr>微软雅黑</vt:lpstr>
      <vt:lpstr>Arial Unicode MS</vt:lpstr>
      <vt:lpstr>Calibri</vt:lpstr>
      <vt:lpstr>思源黑体 CN Regular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A呀土豆baby</cp:lastModifiedBy>
  <cp:revision>2</cp:revision>
  <dcterms:created xsi:type="dcterms:W3CDTF">2021-07-19T09:33:00Z</dcterms:created>
  <dcterms:modified xsi:type="dcterms:W3CDTF">2021-07-19T09:34:35Z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DAAD446991A14AFA81CECE295D848FCE</vt:lpwstr>
  </property>
  <property fmtid="{D5CDD505-2E9C-101B-9397-08002B2CF9AE}" pid="3" name="KSOProductBuildVer">
    <vt:lpwstr>2052-11.1.0.10578</vt:lpwstr>
  </property>
</Properties>
</file>