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61"/>
  </p:notesMasterIdLst>
  <p:sldIdLst>
    <p:sldId id="756" r:id="rId3"/>
    <p:sldId id="779" r:id="rId4"/>
    <p:sldId id="812" r:id="rId5"/>
    <p:sldId id="813" r:id="rId6"/>
    <p:sldId id="814" r:id="rId7"/>
    <p:sldId id="815" r:id="rId8"/>
    <p:sldId id="816" r:id="rId9"/>
    <p:sldId id="817" r:id="rId10"/>
    <p:sldId id="818" r:id="rId11"/>
    <p:sldId id="823" r:id="rId12"/>
    <p:sldId id="752" r:id="rId13"/>
    <p:sldId id="781" r:id="rId14"/>
    <p:sldId id="780" r:id="rId15"/>
    <p:sldId id="802" r:id="rId16"/>
    <p:sldId id="804" r:id="rId17"/>
    <p:sldId id="827" r:id="rId18"/>
    <p:sldId id="828" r:id="rId19"/>
    <p:sldId id="829" r:id="rId20"/>
    <p:sldId id="830" r:id="rId21"/>
    <p:sldId id="831" r:id="rId22"/>
    <p:sldId id="832" r:id="rId23"/>
    <p:sldId id="833" r:id="rId24"/>
    <p:sldId id="805" r:id="rId25"/>
    <p:sldId id="806" r:id="rId26"/>
    <p:sldId id="807" r:id="rId27"/>
    <p:sldId id="810" r:id="rId28"/>
    <p:sldId id="809" r:id="rId29"/>
    <p:sldId id="826" r:id="rId30"/>
    <p:sldId id="803" r:id="rId31"/>
    <p:sldId id="783" r:id="rId32"/>
    <p:sldId id="784" r:id="rId33"/>
    <p:sldId id="785" r:id="rId34"/>
    <p:sldId id="786" r:id="rId35"/>
    <p:sldId id="787" r:id="rId36"/>
    <p:sldId id="789" r:id="rId37"/>
    <p:sldId id="790" r:id="rId38"/>
    <p:sldId id="791" r:id="rId39"/>
    <p:sldId id="844" r:id="rId40"/>
    <p:sldId id="792" r:id="rId41"/>
    <p:sldId id="793" r:id="rId42"/>
    <p:sldId id="794" r:id="rId43"/>
    <p:sldId id="795" r:id="rId44"/>
    <p:sldId id="796" r:id="rId45"/>
    <p:sldId id="797" r:id="rId46"/>
    <p:sldId id="799" r:id="rId47"/>
    <p:sldId id="834" r:id="rId48"/>
    <p:sldId id="838" r:id="rId49"/>
    <p:sldId id="839" r:id="rId50"/>
    <p:sldId id="840" r:id="rId51"/>
    <p:sldId id="835" r:id="rId52"/>
    <p:sldId id="836" r:id="rId53"/>
    <p:sldId id="837" r:id="rId54"/>
    <p:sldId id="841" r:id="rId55"/>
    <p:sldId id="842" r:id="rId56"/>
    <p:sldId id="843" r:id="rId57"/>
    <p:sldId id="845" r:id="rId58"/>
    <p:sldId id="846" r:id="rId59"/>
    <p:sldId id="847" r:id="rId6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黑体" pitchFamily="49" charset="-122"/>
        <a:cs typeface="+mn-cs"/>
      </a:defRPr>
    </a:lvl1pPr>
    <a:lvl2pPr marL="457200" algn="l" rtl="0" eaLnBrk="0" fontAlgn="base" hangingPunct="0">
      <a:spcBef>
        <a:spcPct val="0"/>
      </a:spcBef>
      <a:spcAft>
        <a:spcPct val="0"/>
      </a:spcAft>
      <a:defRPr kern="1200">
        <a:solidFill>
          <a:schemeClr val="tx1"/>
        </a:solidFill>
        <a:latin typeface="Arial" charset="0"/>
        <a:ea typeface="黑体" pitchFamily="49" charset="-122"/>
        <a:cs typeface="+mn-cs"/>
      </a:defRPr>
    </a:lvl2pPr>
    <a:lvl3pPr marL="914400" algn="l" rtl="0" eaLnBrk="0" fontAlgn="base" hangingPunct="0">
      <a:spcBef>
        <a:spcPct val="0"/>
      </a:spcBef>
      <a:spcAft>
        <a:spcPct val="0"/>
      </a:spcAft>
      <a:defRPr kern="1200">
        <a:solidFill>
          <a:schemeClr val="tx1"/>
        </a:solidFill>
        <a:latin typeface="Arial" charset="0"/>
        <a:ea typeface="黑体" pitchFamily="49" charset="-122"/>
        <a:cs typeface="+mn-cs"/>
      </a:defRPr>
    </a:lvl3pPr>
    <a:lvl4pPr marL="1371600" algn="l" rtl="0" eaLnBrk="0" fontAlgn="base" hangingPunct="0">
      <a:spcBef>
        <a:spcPct val="0"/>
      </a:spcBef>
      <a:spcAft>
        <a:spcPct val="0"/>
      </a:spcAft>
      <a:defRPr kern="1200">
        <a:solidFill>
          <a:schemeClr val="tx1"/>
        </a:solidFill>
        <a:latin typeface="Arial" charset="0"/>
        <a:ea typeface="黑体" pitchFamily="49" charset="-122"/>
        <a:cs typeface="+mn-cs"/>
      </a:defRPr>
    </a:lvl4pPr>
    <a:lvl5pPr marL="1828800" algn="l" rtl="0" eaLnBrk="0" fontAlgn="base" hangingPunct="0">
      <a:spcBef>
        <a:spcPct val="0"/>
      </a:spcBef>
      <a:spcAft>
        <a:spcPct val="0"/>
      </a:spcAft>
      <a:defRPr kern="1200">
        <a:solidFill>
          <a:schemeClr val="tx1"/>
        </a:solidFill>
        <a:latin typeface="Arial" charset="0"/>
        <a:ea typeface="黑体" pitchFamily="49" charset="-122"/>
        <a:cs typeface="+mn-cs"/>
      </a:defRPr>
    </a:lvl5pPr>
    <a:lvl6pPr marL="2286000" algn="l" defTabSz="914400" rtl="0" eaLnBrk="1" latinLnBrk="0" hangingPunct="1">
      <a:defRPr kern="1200">
        <a:solidFill>
          <a:schemeClr val="tx1"/>
        </a:solidFill>
        <a:latin typeface="Arial" charset="0"/>
        <a:ea typeface="黑体" pitchFamily="49" charset="-122"/>
        <a:cs typeface="+mn-cs"/>
      </a:defRPr>
    </a:lvl6pPr>
    <a:lvl7pPr marL="2743200" algn="l" defTabSz="914400" rtl="0" eaLnBrk="1" latinLnBrk="0" hangingPunct="1">
      <a:defRPr kern="1200">
        <a:solidFill>
          <a:schemeClr val="tx1"/>
        </a:solidFill>
        <a:latin typeface="Arial" charset="0"/>
        <a:ea typeface="黑体" pitchFamily="49" charset="-122"/>
        <a:cs typeface="+mn-cs"/>
      </a:defRPr>
    </a:lvl7pPr>
    <a:lvl8pPr marL="3200400" algn="l" defTabSz="914400" rtl="0" eaLnBrk="1" latinLnBrk="0" hangingPunct="1">
      <a:defRPr kern="1200">
        <a:solidFill>
          <a:schemeClr val="tx1"/>
        </a:solidFill>
        <a:latin typeface="Arial" charset="0"/>
        <a:ea typeface="黑体" pitchFamily="49" charset="-122"/>
        <a:cs typeface="+mn-cs"/>
      </a:defRPr>
    </a:lvl8pPr>
    <a:lvl9pPr marL="3657600" algn="l" defTabSz="914400" rtl="0" eaLnBrk="1" latinLnBrk="0" hangingPunct="1">
      <a:defRPr kern="1200">
        <a:solidFill>
          <a:schemeClr val="tx1"/>
        </a:solidFill>
        <a:latin typeface="Arial" charset="0"/>
        <a:ea typeface="黑体" pitchFamily="49" charset="-122"/>
        <a:cs typeface="+mn-cs"/>
      </a:defRPr>
    </a:lvl9pPr>
  </p:defaultTextStyle>
  <p:extLst>
    <p:ext uri="{EFAFB233-063F-42B5-8137-9DF3F51BA10A}">
      <p15:sldGuideLst xmlns:p15="http://schemas.microsoft.com/office/powerpoint/2012/main">
        <p15:guide id="1" orient="horz">
          <p15:clr>
            <a:srgbClr val="A4A3A4"/>
          </p15:clr>
        </p15:guide>
        <p15:guide id="2" pos="5110">
          <p15:clr>
            <a:srgbClr val="A4A3A4"/>
          </p15:clr>
        </p15:guide>
        <p15:guide id="3" pos="26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EFEFEF"/>
    <a:srgbClr val="FFC000"/>
    <a:srgbClr val="B61F22"/>
    <a:srgbClr val="BB2023"/>
    <a:srgbClr val="D9D9D9"/>
    <a:srgbClr val="7F7F7F"/>
    <a:srgbClr val="FF7C80"/>
    <a:srgbClr val="A6A6A6"/>
    <a:srgbClr val="E23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涓害鏍峰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69" autoAdjust="0"/>
    <p:restoredTop sz="93837" autoAdjust="0"/>
  </p:normalViewPr>
  <p:slideViewPr>
    <p:cSldViewPr>
      <p:cViewPr varScale="1">
        <p:scale>
          <a:sx n="72" d="100"/>
          <a:sy n="72" d="100"/>
        </p:scale>
        <p:origin x="672" y="72"/>
      </p:cViewPr>
      <p:guideLst>
        <p:guide orient="horz"/>
        <p:guide pos="5110"/>
        <p:guide pos="2615"/>
      </p:guideLst>
    </p:cSldViewPr>
  </p:slideViewPr>
  <p:notesTextViewPr>
    <p:cViewPr>
      <p:scale>
        <a:sx n="100" d="100"/>
        <a:sy n="100" d="100"/>
      </p:scale>
      <p:origin x="0" y="0"/>
    </p:cViewPr>
  </p:notesTextViewPr>
  <p:sorterViewPr>
    <p:cViewPr>
      <p:scale>
        <a:sx n="80" d="100"/>
        <a:sy n="80" d="100"/>
      </p:scale>
      <p:origin x="0" y="-11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0404EA9-2C21-4E42-AFB8-BDD9EFA9732C}" type="doc">
      <dgm:prSet loTypeId="urn:microsoft.com/office/officeart/2005/8/layout/vList2#1" loCatId="list" qsTypeId="urn:microsoft.com/office/officeart/2005/8/quickstyle/simple1#1" qsCatId="simple" csTypeId="urn:microsoft.com/office/officeart/2005/8/colors/colorful1#12" csCatId="colorful" phldr="1"/>
      <dgm:spPr/>
      <dgm:t>
        <a:bodyPr/>
        <a:lstStyle/>
        <a:p>
          <a:endParaRPr lang="zh-CN" altLang="en-US"/>
        </a:p>
      </dgm:t>
    </dgm:pt>
    <dgm:pt modelId="{9FA20435-729D-4A51-BAD4-A9FB7F9A6C74}">
      <dgm:prSet custT="1"/>
      <dgm:spPr/>
      <dgm:t>
        <a:bodyPr/>
        <a:lstStyle/>
        <a:p>
          <a:pPr algn="ctr" rtl="0">
            <a:lnSpc>
              <a:spcPct val="100000"/>
            </a:lnSpc>
            <a:spcAft>
              <a:spcPts val="0"/>
            </a:spcAft>
          </a:pPr>
          <a:r>
            <a:rPr lang="en-US" sz="2000" b="0" dirty="0">
              <a:latin typeface="方正大黑简体" pitchFamily="2" charset="-122"/>
              <a:ea typeface="方正大黑简体" pitchFamily="2" charset="-122"/>
            </a:rPr>
            <a:t>7</a:t>
          </a:r>
          <a:r>
            <a:rPr lang="zh-CN" sz="2000" b="0" dirty="0">
              <a:latin typeface="方正大黑简体" pitchFamily="2" charset="-122"/>
              <a:ea typeface="方正大黑简体" pitchFamily="2" charset="-122"/>
            </a:rPr>
            <a:t>号冷却塔工期调整后，建设单位、监理单位、总承包单位项目部</a:t>
          </a:r>
          <a:r>
            <a:rPr lang="zh-CN" sz="2000" b="0" dirty="0">
              <a:solidFill>
                <a:schemeClr val="bg1"/>
              </a:solidFill>
              <a:latin typeface="方正大黑简体" pitchFamily="2" charset="-122"/>
              <a:ea typeface="方正大黑简体" pitchFamily="2" charset="-122"/>
            </a:rPr>
            <a:t>均没有对</a:t>
          </a:r>
          <a:endParaRPr lang="en-US" altLang="zh-CN" sz="2000" b="0" dirty="0">
            <a:solidFill>
              <a:schemeClr val="bg1"/>
            </a:solidFill>
            <a:latin typeface="方正大黑简体" pitchFamily="2" charset="-122"/>
            <a:ea typeface="方正大黑简体" pitchFamily="2" charset="-122"/>
          </a:endParaRPr>
        </a:p>
        <a:p>
          <a:pPr algn="ctr" rtl="0">
            <a:lnSpc>
              <a:spcPct val="100000"/>
            </a:lnSpc>
            <a:spcAft>
              <a:spcPts val="0"/>
            </a:spcAft>
          </a:pPr>
          <a:r>
            <a:rPr lang="zh-CN" sz="2000" b="0" dirty="0">
              <a:solidFill>
                <a:schemeClr val="bg1"/>
              </a:solidFill>
              <a:latin typeface="方正大黑简体" pitchFamily="2" charset="-122"/>
              <a:ea typeface="方正大黑简体" pitchFamily="2" charset="-122"/>
            </a:rPr>
            <a:t>缩短后的工期进行论证、评估，也未提出相应的施工组织措施和安全保障措施。</a:t>
          </a:r>
        </a:p>
      </dgm:t>
    </dgm:pt>
    <dgm:pt modelId="{C1AE1AF9-A9ED-46E4-B667-E2C8722DEA6F}" type="parTrans" cxnId="{F4059E4C-E607-42ED-B28C-E912F91E470B}">
      <dgm:prSet/>
      <dgm:spPr/>
      <dgm:t>
        <a:bodyPr/>
        <a:lstStyle/>
        <a:p>
          <a:endParaRPr lang="zh-CN" altLang="en-US"/>
        </a:p>
      </dgm:t>
    </dgm:pt>
    <dgm:pt modelId="{2B6275E2-4308-4787-ACC9-B923574435DC}" type="sibTrans" cxnId="{F4059E4C-E607-42ED-B28C-E912F91E470B}">
      <dgm:prSet/>
      <dgm:spPr/>
      <dgm:t>
        <a:bodyPr/>
        <a:lstStyle/>
        <a:p>
          <a:endParaRPr lang="zh-CN" altLang="en-US"/>
        </a:p>
      </dgm:t>
    </dgm:pt>
    <dgm:pt modelId="{94AE045B-4175-4994-AA6A-F783BD299A15}" type="pres">
      <dgm:prSet presAssocID="{F0404EA9-2C21-4E42-AFB8-BDD9EFA9732C}" presName="linear" presStyleCnt="0">
        <dgm:presLayoutVars>
          <dgm:animLvl val="lvl"/>
          <dgm:resizeHandles val="exact"/>
        </dgm:presLayoutVars>
      </dgm:prSet>
      <dgm:spPr/>
    </dgm:pt>
    <dgm:pt modelId="{AB64953E-D4A4-45C8-848D-34FC6406F87B}" type="pres">
      <dgm:prSet presAssocID="{9FA20435-729D-4A51-BAD4-A9FB7F9A6C74}" presName="parentText" presStyleLbl="node1" presStyleIdx="0" presStyleCnt="1" custLinFactNeighborX="0" custLinFactNeighborY="-5774">
        <dgm:presLayoutVars>
          <dgm:chMax val="0"/>
          <dgm:bulletEnabled val="1"/>
        </dgm:presLayoutVars>
      </dgm:prSet>
      <dgm:spPr/>
    </dgm:pt>
  </dgm:ptLst>
  <dgm:cxnLst>
    <dgm:cxn modelId="{F4059E4C-E607-42ED-B28C-E912F91E470B}" srcId="{F0404EA9-2C21-4E42-AFB8-BDD9EFA9732C}" destId="{9FA20435-729D-4A51-BAD4-A9FB7F9A6C74}" srcOrd="0" destOrd="0" parTransId="{C1AE1AF9-A9ED-46E4-B667-E2C8722DEA6F}" sibTransId="{2B6275E2-4308-4787-ACC9-B923574435DC}"/>
    <dgm:cxn modelId="{093274DA-E87A-4DEC-A6E5-DDF0A287AAE6}" type="presOf" srcId="{9FA20435-729D-4A51-BAD4-A9FB7F9A6C74}" destId="{AB64953E-D4A4-45C8-848D-34FC6406F87B}" srcOrd="0" destOrd="0" presId="urn:microsoft.com/office/officeart/2005/8/layout/vList2#1"/>
    <dgm:cxn modelId="{5D0D44EB-A994-4D47-B986-DD1028C03040}" type="presOf" srcId="{F0404EA9-2C21-4E42-AFB8-BDD9EFA9732C}" destId="{94AE045B-4175-4994-AA6A-F783BD299A15}" srcOrd="0" destOrd="0" presId="urn:microsoft.com/office/officeart/2005/8/layout/vList2#1"/>
    <dgm:cxn modelId="{3DC25754-F001-43DC-913D-24A84683EAD7}" type="presParOf" srcId="{94AE045B-4175-4994-AA6A-F783BD299A15}" destId="{AB64953E-D4A4-45C8-848D-34FC6406F87B}" srcOrd="0"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0D32D-8F46-45BF-A467-68D0A3359B4D}" type="doc">
      <dgm:prSet loTypeId="urn:microsoft.com/office/officeart/2005/8/layout/vList2#2" loCatId="list" qsTypeId="urn:microsoft.com/office/officeart/2005/8/quickstyle/simple1#2" qsCatId="simple" csTypeId="urn:microsoft.com/office/officeart/2005/8/colors/colorful1#13" csCatId="colorful" phldr="1"/>
      <dgm:spPr/>
      <dgm:t>
        <a:bodyPr/>
        <a:lstStyle/>
        <a:p>
          <a:endParaRPr lang="zh-CN" altLang="en-US"/>
        </a:p>
      </dgm:t>
    </dgm:pt>
    <dgm:pt modelId="{4E0B7068-C89F-425C-90FF-8F1059A213FA}">
      <dgm:prSet custT="1"/>
      <dgm:spPr>
        <a:xfrm>
          <a:off x="0" y="131298"/>
          <a:ext cx="9707769" cy="136890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rtl="0">
            <a:lnSpc>
              <a:spcPct val="100000"/>
            </a:lnSpc>
            <a:buNone/>
          </a:pPr>
          <a:r>
            <a:rPr lang="zh-CN" altLang="en-US" sz="2000" b="0" u="none" dirty="0">
              <a:solidFill>
                <a:sysClr val="window" lastClr="FFFFFF"/>
              </a:solidFill>
              <a:latin typeface="微软雅黑" pitchFamily="34" charset="-122"/>
              <a:ea typeface="微软雅黑" pitchFamily="34" charset="-122"/>
              <a:cs typeface="+mn-cs"/>
            </a:rPr>
            <a:t>建设单位、监理单位、总承包单位三家签订了“大干</a:t>
          </a:r>
          <a:r>
            <a:rPr lang="en-US" altLang="zh-CN" sz="2000" b="0" u="none" dirty="0">
              <a:solidFill>
                <a:sysClr val="window" lastClr="FFFFFF"/>
              </a:solidFill>
              <a:latin typeface="微软雅黑" pitchFamily="34" charset="-122"/>
              <a:ea typeface="微软雅黑" pitchFamily="34" charset="-122"/>
              <a:cs typeface="+mn-cs"/>
            </a:rPr>
            <a:t>100”</a:t>
          </a:r>
          <a:r>
            <a:rPr lang="zh-CN" altLang="en-US" sz="2000" b="0" u="none" dirty="0">
              <a:solidFill>
                <a:sysClr val="window" lastClr="FFFFFF"/>
              </a:solidFill>
              <a:latin typeface="微软雅黑" pitchFamily="34" charset="-122"/>
              <a:ea typeface="微软雅黑" pitchFamily="34" charset="-122"/>
              <a:cs typeface="+mn-cs"/>
            </a:rPr>
            <a:t>目标责任书，严格限定了</a:t>
          </a:r>
          <a:r>
            <a:rPr lang="en-US" sz="2000" b="0" u="none" dirty="0">
              <a:solidFill>
                <a:sysClr val="window" lastClr="FFFFFF"/>
              </a:solidFill>
              <a:latin typeface="微软雅黑" pitchFamily="34" charset="-122"/>
              <a:ea typeface="微软雅黑" pitchFamily="34" charset="-122"/>
              <a:cs typeface="+mn-cs"/>
            </a:rPr>
            <a:t>7</a:t>
          </a:r>
          <a:r>
            <a:rPr lang="zh-CN" altLang="en-US" sz="2000" b="0" u="none" dirty="0">
              <a:solidFill>
                <a:sysClr val="window" lastClr="FFFFFF"/>
              </a:solidFill>
              <a:latin typeface="微软雅黑" pitchFamily="34" charset="-122"/>
              <a:ea typeface="微软雅黑" pitchFamily="34" charset="-122"/>
              <a:cs typeface="+mn-cs"/>
            </a:rPr>
            <a:t>号冷却塔施工进度。</a:t>
          </a:r>
          <a:endParaRPr lang="en-US" sz="2000" b="0" u="none" dirty="0">
            <a:solidFill>
              <a:sysClr val="window" lastClr="FFFFFF"/>
            </a:solidFill>
            <a:latin typeface="微软雅黑" pitchFamily="34" charset="-122"/>
            <a:ea typeface="微软雅黑" pitchFamily="34" charset="-122"/>
            <a:cs typeface="+mn-cs"/>
          </a:endParaRPr>
        </a:p>
      </dgm:t>
    </dgm:pt>
    <dgm:pt modelId="{6F4362D5-A7C9-4809-8F16-20848C52AB78}" type="parTrans" cxnId="{41099F98-1182-4409-B757-F6ABC74C87F6}">
      <dgm:prSet/>
      <dgm:spPr/>
      <dgm:t>
        <a:bodyPr/>
        <a:lstStyle/>
        <a:p>
          <a:endParaRPr lang="zh-CN" altLang="en-US"/>
        </a:p>
      </dgm:t>
    </dgm:pt>
    <dgm:pt modelId="{4B664365-8A07-4DC2-8AF0-5C3166B9BF13}" type="sibTrans" cxnId="{41099F98-1182-4409-B757-F6ABC74C87F6}">
      <dgm:prSet/>
      <dgm:spPr/>
      <dgm:t>
        <a:bodyPr/>
        <a:lstStyle/>
        <a:p>
          <a:endParaRPr lang="zh-CN" altLang="en-US"/>
        </a:p>
      </dgm:t>
    </dgm:pt>
    <dgm:pt modelId="{796315E9-344E-46D4-9CCE-ADD38617FD72}" type="pres">
      <dgm:prSet presAssocID="{3D80D32D-8F46-45BF-A467-68D0A3359B4D}" presName="linear" presStyleCnt="0">
        <dgm:presLayoutVars>
          <dgm:animLvl val="lvl"/>
          <dgm:resizeHandles val="exact"/>
        </dgm:presLayoutVars>
      </dgm:prSet>
      <dgm:spPr/>
    </dgm:pt>
    <dgm:pt modelId="{EC6BDB8C-C0ED-4919-9F97-415966F21BB8}" type="pres">
      <dgm:prSet presAssocID="{4E0B7068-C89F-425C-90FF-8F1059A213FA}" presName="parentText" presStyleLbl="node1" presStyleIdx="0" presStyleCnt="1" custLinFactNeighborX="111" custLinFactNeighborY="-60192">
        <dgm:presLayoutVars>
          <dgm:chMax val="0"/>
          <dgm:bulletEnabled val="1"/>
        </dgm:presLayoutVars>
      </dgm:prSet>
      <dgm:spPr/>
    </dgm:pt>
  </dgm:ptLst>
  <dgm:cxnLst>
    <dgm:cxn modelId="{6EF6B613-6940-4428-BB87-5E2E590C17EB}" type="presOf" srcId="{4E0B7068-C89F-425C-90FF-8F1059A213FA}" destId="{EC6BDB8C-C0ED-4919-9F97-415966F21BB8}" srcOrd="0" destOrd="0" presId="urn:microsoft.com/office/officeart/2005/8/layout/vList2#2"/>
    <dgm:cxn modelId="{41099F98-1182-4409-B757-F6ABC74C87F6}" srcId="{3D80D32D-8F46-45BF-A467-68D0A3359B4D}" destId="{4E0B7068-C89F-425C-90FF-8F1059A213FA}" srcOrd="0" destOrd="0" parTransId="{6F4362D5-A7C9-4809-8F16-20848C52AB78}" sibTransId="{4B664365-8A07-4DC2-8AF0-5C3166B9BF13}"/>
    <dgm:cxn modelId="{885AB69D-D8F4-45FA-8177-763F8796CA4D}" type="presOf" srcId="{3D80D32D-8F46-45BF-A467-68D0A3359B4D}" destId="{796315E9-344E-46D4-9CCE-ADD38617FD72}" srcOrd="0" destOrd="0" presId="urn:microsoft.com/office/officeart/2005/8/layout/vList2#2"/>
    <dgm:cxn modelId="{813AA2B2-670A-4B64-992E-8538651EA318}" type="presParOf" srcId="{796315E9-344E-46D4-9CCE-ADD38617FD72}" destId="{EC6BDB8C-C0ED-4919-9F97-415966F21BB8}" srcOrd="0"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437B7-C4A7-46DC-9DAB-7B44CE6D01EF}" type="doc">
      <dgm:prSet loTypeId="urn:microsoft.com/office/officeart/2005/8/layout/process2" loCatId="process" qsTypeId="urn:microsoft.com/office/officeart/2005/8/quickstyle/simple4#1" qsCatId="simple" csTypeId="urn:microsoft.com/office/officeart/2005/8/colors/accent1_2#1" csCatId="accent1" phldr="1"/>
      <dgm:spPr/>
    </dgm:pt>
    <dgm:pt modelId="{28667678-1DEE-4A15-A4D3-2FD9947CD48D}">
      <dgm:prSet phldrT="[文本]" custT="1"/>
      <dgm:spPr>
        <a:xfrm>
          <a:off x="0" y="57079"/>
          <a:ext cx="9599503" cy="1623410"/>
        </a:xfrm>
        <a:prstGeom prst="roundRect">
          <a:avLst>
            <a:gd name="adj" fmla="val 10000"/>
          </a:avLst>
        </a:prstGeom>
        <a:gradFill rotWithShape="0">
          <a:gsLst>
            <a:gs pos="0">
              <a:srgbClr val="BE0000">
                <a:hueOff val="0"/>
                <a:satOff val="0"/>
                <a:lumOff val="0"/>
                <a:alphaOff val="0"/>
                <a:satMod val="103000"/>
                <a:lumMod val="102000"/>
                <a:tint val="94000"/>
              </a:srgbClr>
            </a:gs>
            <a:gs pos="50000">
              <a:srgbClr val="BE0000">
                <a:hueOff val="0"/>
                <a:satOff val="0"/>
                <a:lumOff val="0"/>
                <a:alphaOff val="0"/>
                <a:satMod val="110000"/>
                <a:lumMod val="100000"/>
                <a:shade val="100000"/>
              </a:srgbClr>
            </a:gs>
            <a:gs pos="100000">
              <a:srgbClr val="BE0000">
                <a:hueOff val="0"/>
                <a:satOff val="0"/>
                <a:lumOff val="0"/>
                <a:alphaOff val="0"/>
                <a:lumMod val="99000"/>
                <a:satMod val="120000"/>
                <a:shade val="78000"/>
              </a:srgbClr>
            </a:gs>
          </a:gsLst>
          <a:lin ang="5400000" scaled="0"/>
        </a:gradFill>
        <a:ln>
          <a:noFill/>
        </a:ln>
        <a:effectLst/>
      </dgm:spPr>
      <dgm:t>
        <a:bodyPr/>
        <a:lstStyle/>
        <a:p>
          <a:pPr algn="just">
            <a:lnSpc>
              <a:spcPct val="100000"/>
            </a:lnSpc>
            <a:buNone/>
          </a:pPr>
          <a:r>
            <a:rPr lang="en-US" sz="2000" b="0" dirty="0">
              <a:solidFill>
                <a:sysClr val="window" lastClr="FFFFFF"/>
              </a:solidFill>
              <a:latin typeface="微软雅黑" pitchFamily="34" charset="-122"/>
              <a:ea typeface="微软雅黑" pitchFamily="34" charset="-122"/>
              <a:cs typeface="+mn-cs"/>
            </a:rPr>
            <a:t>2016</a:t>
          </a:r>
          <a:r>
            <a:rPr lang="zh-CN" altLang="en-US" sz="2000" b="0" dirty="0">
              <a:solidFill>
                <a:sysClr val="window" lastClr="FFFFFF"/>
              </a:solidFill>
              <a:latin typeface="微软雅黑" pitchFamily="34" charset="-122"/>
              <a:ea typeface="微软雅黑" pitchFamily="34" charset="-122"/>
              <a:cs typeface="+mn-cs"/>
            </a:rPr>
            <a:t>年</a:t>
          </a:r>
          <a:r>
            <a:rPr lang="en-US" sz="2000" b="0" dirty="0">
              <a:solidFill>
                <a:sysClr val="window" lastClr="FFFFFF"/>
              </a:solidFill>
              <a:latin typeface="微软雅黑" pitchFamily="34" charset="-122"/>
              <a:ea typeface="微软雅黑" pitchFamily="34" charset="-122"/>
              <a:cs typeface="+mn-cs"/>
            </a:rPr>
            <a:t>8</a:t>
          </a:r>
          <a:r>
            <a:rPr lang="zh-CN" altLang="en-US" sz="2000" b="0" dirty="0">
              <a:solidFill>
                <a:sysClr val="window" lastClr="FFFFFF"/>
              </a:solidFill>
              <a:latin typeface="微软雅黑" pitchFamily="34" charset="-122"/>
              <a:ea typeface="微软雅黑" pitchFamily="34" charset="-122"/>
              <a:cs typeface="+mn-cs"/>
            </a:rPr>
            <a:t>月</a:t>
          </a:r>
          <a:r>
            <a:rPr lang="en-US" sz="2000" b="0" dirty="0">
              <a:solidFill>
                <a:sysClr val="window" lastClr="FFFFFF"/>
              </a:solidFill>
              <a:latin typeface="微软雅黑" pitchFamily="34" charset="-122"/>
              <a:ea typeface="微软雅黑" pitchFamily="34" charset="-122"/>
              <a:cs typeface="+mn-cs"/>
            </a:rPr>
            <a:t>9</a:t>
          </a:r>
          <a:r>
            <a:rPr lang="zh-CN" altLang="en-US" sz="2000" b="0" dirty="0">
              <a:solidFill>
                <a:sysClr val="window" lastClr="FFFFFF"/>
              </a:solidFill>
              <a:latin typeface="微软雅黑" pitchFamily="34" charset="-122"/>
              <a:ea typeface="微软雅黑" pitchFamily="34" charset="-122"/>
              <a:cs typeface="+mn-cs"/>
            </a:rPr>
            <a:t>日至</a:t>
          </a:r>
          <a:r>
            <a:rPr lang="en-US" sz="2000" b="0" dirty="0">
              <a:solidFill>
                <a:sysClr val="window" lastClr="FFFFFF"/>
              </a:solidFill>
              <a:latin typeface="微软雅黑" pitchFamily="34" charset="-122"/>
              <a:ea typeface="微软雅黑" pitchFamily="34" charset="-122"/>
              <a:cs typeface="+mn-cs"/>
            </a:rPr>
            <a:t>9</a:t>
          </a:r>
          <a:r>
            <a:rPr lang="zh-CN" altLang="en-US" sz="2000" b="0" dirty="0">
              <a:solidFill>
                <a:sysClr val="window" lastClr="FFFFFF"/>
              </a:solidFill>
              <a:latin typeface="微软雅黑" pitchFamily="34" charset="-122"/>
              <a:ea typeface="微软雅黑" pitchFamily="34" charset="-122"/>
              <a:cs typeface="+mn-cs"/>
            </a:rPr>
            <a:t>月</a:t>
          </a:r>
          <a:r>
            <a:rPr lang="en-US" sz="2000" b="0" dirty="0">
              <a:solidFill>
                <a:sysClr val="window" lastClr="FFFFFF"/>
              </a:solidFill>
              <a:latin typeface="微软雅黑" pitchFamily="34" charset="-122"/>
              <a:ea typeface="微软雅黑" pitchFamily="34" charset="-122"/>
              <a:cs typeface="+mn-cs"/>
            </a:rPr>
            <a:t>6</a:t>
          </a:r>
          <a:r>
            <a:rPr lang="zh-CN" altLang="en-US" sz="2000" b="0" dirty="0">
              <a:solidFill>
                <a:sysClr val="window" lastClr="FFFFFF"/>
              </a:solidFill>
              <a:latin typeface="微软雅黑" pitchFamily="34" charset="-122"/>
              <a:ea typeface="微软雅黑" pitchFamily="34" charset="-122"/>
              <a:cs typeface="+mn-cs"/>
            </a:rPr>
            <a:t>日，</a:t>
          </a:r>
          <a:r>
            <a:rPr lang="zh-CN" altLang="en-US" sz="2000" b="0" dirty="0">
              <a:solidFill>
                <a:srgbClr val="FFFF00"/>
              </a:solidFill>
              <a:latin typeface="微软雅黑" pitchFamily="34" charset="-122"/>
              <a:ea typeface="微软雅黑" pitchFamily="34" charset="-122"/>
              <a:cs typeface="+mn-cs"/>
            </a:rPr>
            <a:t>建设单位、监理单位</a:t>
          </a:r>
          <a:r>
            <a:rPr lang="en-US" altLang="zh-CN" sz="2000" b="0" dirty="0">
              <a:solidFill>
                <a:srgbClr val="FFFF00"/>
              </a:solidFill>
              <a:latin typeface="微软雅黑" pitchFamily="34" charset="-122"/>
              <a:ea typeface="微软雅黑" pitchFamily="34" charset="-122"/>
              <a:cs typeface="+mn-cs"/>
            </a:rPr>
            <a:t> </a:t>
          </a:r>
          <a:r>
            <a:rPr lang="zh-CN" altLang="en-US" sz="2000" b="0" dirty="0">
              <a:solidFill>
                <a:srgbClr val="FFFF00"/>
              </a:solidFill>
              <a:latin typeface="微软雅黑" pitchFamily="34" charset="-122"/>
              <a:ea typeface="微软雅黑" pitchFamily="34" charset="-122"/>
              <a:cs typeface="+mn-cs"/>
            </a:rPr>
            <a:t>连续</a:t>
          </a:r>
          <a:r>
            <a:rPr lang="en-US" sz="2000" b="0" dirty="0">
              <a:solidFill>
                <a:srgbClr val="FFFF00"/>
              </a:solidFill>
              <a:latin typeface="微软雅黑" pitchFamily="34" charset="-122"/>
              <a:ea typeface="微软雅黑" pitchFamily="34" charset="-122"/>
              <a:cs typeface="+mn-cs"/>
            </a:rPr>
            <a:t>5</a:t>
          </a:r>
          <a:r>
            <a:rPr lang="zh-CN" altLang="en-US" sz="2000" b="0" dirty="0">
              <a:solidFill>
                <a:srgbClr val="FFFF00"/>
              </a:solidFill>
              <a:latin typeface="微软雅黑" pitchFamily="34" charset="-122"/>
              <a:ea typeface="微软雅黑" pitchFamily="34" charset="-122"/>
              <a:cs typeface="+mn-cs"/>
            </a:rPr>
            <a:t>次</a:t>
          </a:r>
          <a:r>
            <a:rPr lang="zh-CN" altLang="en-US" sz="2000" b="0" dirty="0">
              <a:solidFill>
                <a:sysClr val="window" lastClr="FFFFFF"/>
              </a:solidFill>
              <a:latin typeface="微软雅黑" pitchFamily="34" charset="-122"/>
              <a:ea typeface="微软雅黑" pitchFamily="34" charset="-122"/>
              <a:cs typeface="+mn-cs"/>
            </a:rPr>
            <a:t>在监理协调会上提出</a:t>
          </a:r>
          <a:r>
            <a:rPr lang="en-US" sz="2000" b="0" dirty="0">
              <a:solidFill>
                <a:sysClr val="window" lastClr="FFFFFF"/>
              </a:solidFill>
              <a:latin typeface="微软雅黑" pitchFamily="34" charset="-122"/>
              <a:ea typeface="微软雅黑" pitchFamily="34" charset="-122"/>
              <a:cs typeface="+mn-cs"/>
            </a:rPr>
            <a:t>“8</a:t>
          </a:r>
          <a:r>
            <a:rPr lang="zh-CN" altLang="en-US" sz="2000" b="0" dirty="0">
              <a:solidFill>
                <a:sysClr val="window" lastClr="FFFFFF"/>
              </a:solidFill>
              <a:latin typeface="微软雅黑" pitchFamily="34" charset="-122"/>
              <a:ea typeface="微软雅黑" pitchFamily="34" charset="-122"/>
              <a:cs typeface="+mn-cs"/>
            </a:rPr>
            <a:t>月底要掀起</a:t>
          </a:r>
          <a:r>
            <a:rPr lang="zh-CN" altLang="en-US" sz="2000" b="0" dirty="0">
              <a:solidFill>
                <a:srgbClr val="FFFF00"/>
              </a:solidFill>
              <a:latin typeface="微软雅黑" pitchFamily="34" charset="-122"/>
              <a:ea typeface="微软雅黑" pitchFamily="34" charset="-122"/>
              <a:cs typeface="+mn-cs"/>
            </a:rPr>
            <a:t>大干</a:t>
          </a:r>
          <a:r>
            <a:rPr lang="en-US" sz="2000" b="0" dirty="0">
              <a:solidFill>
                <a:srgbClr val="FFFF00"/>
              </a:solidFill>
              <a:latin typeface="微软雅黑" pitchFamily="34" charset="-122"/>
              <a:ea typeface="微软雅黑" pitchFamily="34" charset="-122"/>
              <a:cs typeface="+mn-cs"/>
            </a:rPr>
            <a:t>100</a:t>
          </a:r>
          <a:r>
            <a:rPr lang="zh-CN" altLang="en-US" sz="2000" b="0" dirty="0">
              <a:solidFill>
                <a:srgbClr val="FFFF00"/>
              </a:solidFill>
              <a:latin typeface="微软雅黑" pitchFamily="34" charset="-122"/>
              <a:ea typeface="微软雅黑" pitchFamily="34" charset="-122"/>
              <a:cs typeface="+mn-cs"/>
            </a:rPr>
            <a:t>天现场施工高潮</a:t>
          </a:r>
          <a:r>
            <a:rPr lang="zh-CN" altLang="en-US" sz="2000" b="0" dirty="0">
              <a:solidFill>
                <a:sysClr val="window" lastClr="FFFFFF"/>
              </a:solidFill>
              <a:latin typeface="微软雅黑" pitchFamily="34" charset="-122"/>
              <a:ea typeface="微软雅黑" pitchFamily="34" charset="-122"/>
              <a:cs typeface="+mn-cs"/>
            </a:rPr>
            <a:t>，总包和各施工单位要对大干</a:t>
          </a:r>
          <a:r>
            <a:rPr lang="en-US" sz="2000" b="0" dirty="0">
              <a:solidFill>
                <a:sysClr val="window" lastClr="FFFFFF"/>
              </a:solidFill>
              <a:latin typeface="微软雅黑" pitchFamily="34" charset="-122"/>
              <a:ea typeface="微软雅黑" pitchFamily="34" charset="-122"/>
              <a:cs typeface="+mn-cs"/>
            </a:rPr>
            <a:t>100</a:t>
          </a:r>
          <a:r>
            <a:rPr lang="zh-CN" altLang="en-US" sz="2000" b="0" dirty="0">
              <a:solidFill>
                <a:sysClr val="window" lastClr="FFFFFF"/>
              </a:solidFill>
              <a:latin typeface="微软雅黑" pitchFamily="34" charset="-122"/>
              <a:ea typeface="微软雅黑" pitchFamily="34" charset="-122"/>
              <a:cs typeface="+mn-cs"/>
            </a:rPr>
            <a:t>天进行策划</a:t>
          </a:r>
          <a:r>
            <a:rPr lang="en-US" sz="2000" b="0" dirty="0">
              <a:solidFill>
                <a:sysClr val="window" lastClr="FFFFFF"/>
              </a:solidFill>
              <a:latin typeface="微软雅黑" pitchFamily="34" charset="-122"/>
              <a:ea typeface="微软雅黑" pitchFamily="34" charset="-122"/>
              <a:cs typeface="+mn-cs"/>
            </a:rPr>
            <a:t>”</a:t>
          </a:r>
          <a:r>
            <a:rPr lang="zh-CN" altLang="en-US" sz="2000" b="0" dirty="0">
              <a:solidFill>
                <a:sysClr val="window" lastClr="FFFFFF"/>
              </a:solidFill>
              <a:latin typeface="微软雅黑" pitchFamily="34" charset="-122"/>
              <a:ea typeface="微软雅黑" pitchFamily="34" charset="-122"/>
              <a:cs typeface="+mn-cs"/>
            </a:rPr>
            <a:t>等要求。</a:t>
          </a:r>
          <a:endParaRPr lang="zh-CN" altLang="en-US" sz="2000" b="0" dirty="0">
            <a:solidFill>
              <a:srgbClr val="FFFF00"/>
            </a:solidFill>
            <a:latin typeface="微软雅黑" pitchFamily="34" charset="-122"/>
            <a:ea typeface="微软雅黑" pitchFamily="34" charset="-122"/>
            <a:cs typeface="+mn-cs"/>
          </a:endParaRPr>
        </a:p>
      </dgm:t>
    </dgm:pt>
    <dgm:pt modelId="{C6A5B84C-8AA3-40F5-A94B-682F9AAA667B}" type="parTrans" cxnId="{258C3425-DE30-4177-B1B6-44BC89B550A0}">
      <dgm:prSet/>
      <dgm:spPr/>
      <dgm:t>
        <a:bodyPr/>
        <a:lstStyle/>
        <a:p>
          <a:pPr>
            <a:lnSpc>
              <a:spcPct val="100000"/>
            </a:lnSpc>
          </a:pPr>
          <a:endParaRPr lang="zh-CN" altLang="en-US"/>
        </a:p>
      </dgm:t>
    </dgm:pt>
    <dgm:pt modelId="{64A86AD2-F33D-4817-B0DF-C4C42B8A55CC}" type="sibTrans" cxnId="{258C3425-DE30-4177-B1B6-44BC89B550A0}">
      <dgm:prSet/>
      <dgm:spPr>
        <a:xfrm rot="5400000">
          <a:off x="4584244" y="1687961"/>
          <a:ext cx="481770" cy="627257"/>
        </a:xfrm>
        <a:prstGeom prst="rightArrow">
          <a:avLst>
            <a:gd name="adj1" fmla="val 60000"/>
            <a:gd name="adj2" fmla="val 50000"/>
          </a:avLst>
        </a:prstGeom>
        <a:gradFill rotWithShape="0">
          <a:gsLst>
            <a:gs pos="0">
              <a:srgbClr val="BE0000">
                <a:tint val="60000"/>
                <a:hueOff val="0"/>
                <a:satOff val="0"/>
                <a:lumOff val="0"/>
                <a:alphaOff val="0"/>
                <a:satMod val="103000"/>
                <a:lumMod val="102000"/>
                <a:tint val="94000"/>
              </a:srgbClr>
            </a:gs>
            <a:gs pos="50000">
              <a:srgbClr val="BE0000">
                <a:tint val="60000"/>
                <a:hueOff val="0"/>
                <a:satOff val="0"/>
                <a:lumOff val="0"/>
                <a:alphaOff val="0"/>
                <a:satMod val="110000"/>
                <a:lumMod val="100000"/>
                <a:shade val="100000"/>
              </a:srgbClr>
            </a:gs>
            <a:gs pos="100000">
              <a:srgbClr val="BE0000">
                <a:tint val="60000"/>
                <a:hueOff val="0"/>
                <a:satOff val="0"/>
                <a:lumOff val="0"/>
                <a:alphaOff val="0"/>
                <a:lumMod val="99000"/>
                <a:satMod val="120000"/>
                <a:shade val="78000"/>
              </a:srgbClr>
            </a:gs>
          </a:gsLst>
          <a:lin ang="5400000" scaled="0"/>
        </a:gradFill>
        <a:ln>
          <a:noFill/>
        </a:ln>
        <a:effectLst/>
      </dgm:spPr>
      <dgm:t>
        <a:bodyPr/>
        <a:lstStyle/>
        <a:p>
          <a:pPr>
            <a:lnSpc>
              <a:spcPct val="100000"/>
            </a:lnSpc>
            <a:buNone/>
          </a:pPr>
          <a:endParaRPr lang="zh-CN" altLang="en-US">
            <a:solidFill>
              <a:sysClr val="window" lastClr="FFFFFF"/>
            </a:solidFill>
            <a:latin typeface="Calibri" pitchFamily="34" charset="0"/>
            <a:ea typeface="宋体" charset="-122"/>
            <a:cs typeface="+mn-cs"/>
          </a:endParaRPr>
        </a:p>
      </dgm:t>
    </dgm:pt>
    <dgm:pt modelId="{4C676A19-F07D-45FE-AD11-A1E2FB32BB78}">
      <dgm:prSet phldrT="[文本]" custT="1"/>
      <dgm:spPr>
        <a:xfrm>
          <a:off x="0" y="2322689"/>
          <a:ext cx="9697015" cy="1444781"/>
        </a:xfrm>
        <a:prstGeom prst="roundRect">
          <a:avLst>
            <a:gd name="adj" fmla="val 10000"/>
          </a:avLst>
        </a:prstGeom>
        <a:gradFill rotWithShape="0">
          <a:gsLst>
            <a:gs pos="0">
              <a:srgbClr val="BE0000">
                <a:hueOff val="0"/>
                <a:satOff val="0"/>
                <a:lumOff val="0"/>
                <a:alphaOff val="0"/>
                <a:satMod val="103000"/>
                <a:lumMod val="102000"/>
                <a:tint val="94000"/>
              </a:srgbClr>
            </a:gs>
            <a:gs pos="50000">
              <a:srgbClr val="BE0000">
                <a:hueOff val="0"/>
                <a:satOff val="0"/>
                <a:lumOff val="0"/>
                <a:alphaOff val="0"/>
                <a:satMod val="110000"/>
                <a:lumMod val="100000"/>
                <a:shade val="100000"/>
              </a:srgbClr>
            </a:gs>
            <a:gs pos="100000">
              <a:srgbClr val="BE0000">
                <a:hueOff val="0"/>
                <a:satOff val="0"/>
                <a:lumOff val="0"/>
                <a:alphaOff val="0"/>
                <a:lumMod val="99000"/>
                <a:satMod val="120000"/>
                <a:shade val="78000"/>
              </a:srgbClr>
            </a:gs>
          </a:gsLst>
          <a:lin ang="5400000" scaled="0"/>
        </a:gradFill>
        <a:ln>
          <a:noFill/>
        </a:ln>
        <a:effectLst/>
      </dgm:spPr>
      <dgm:t>
        <a:bodyPr/>
        <a:lstStyle/>
        <a:p>
          <a:pPr algn="just">
            <a:lnSpc>
              <a:spcPct val="100000"/>
            </a:lnSpc>
            <a:buNone/>
          </a:pPr>
          <a:r>
            <a:rPr lang="en-US" sz="2000" b="0" dirty="0">
              <a:solidFill>
                <a:sysClr val="window" lastClr="FFFFFF"/>
              </a:solidFill>
              <a:latin typeface="微软雅黑" pitchFamily="34" charset="-122"/>
              <a:ea typeface="微软雅黑" pitchFamily="34" charset="-122"/>
              <a:cs typeface="+mn-cs"/>
            </a:rPr>
            <a:t>2016</a:t>
          </a:r>
          <a:r>
            <a:rPr lang="zh-CN" altLang="en-US" sz="2000" b="0" dirty="0">
              <a:solidFill>
                <a:sysClr val="window" lastClr="FFFFFF"/>
              </a:solidFill>
              <a:latin typeface="微软雅黑" pitchFamily="34" charset="-122"/>
              <a:ea typeface="微软雅黑" pitchFamily="34" charset="-122"/>
              <a:cs typeface="+mn-cs"/>
            </a:rPr>
            <a:t>年</a:t>
          </a:r>
          <a:r>
            <a:rPr lang="en-US" sz="2000" b="0" dirty="0">
              <a:solidFill>
                <a:sysClr val="window" lastClr="FFFFFF"/>
              </a:solidFill>
              <a:latin typeface="微软雅黑" pitchFamily="34" charset="-122"/>
              <a:ea typeface="微软雅黑" pitchFamily="34" charset="-122"/>
              <a:cs typeface="+mn-cs"/>
            </a:rPr>
            <a:t>9</a:t>
          </a:r>
          <a:r>
            <a:rPr lang="zh-CN" altLang="en-US" sz="2000" b="0" dirty="0">
              <a:solidFill>
                <a:sysClr val="window" lastClr="FFFFFF"/>
              </a:solidFill>
              <a:latin typeface="微软雅黑" pitchFamily="34" charset="-122"/>
              <a:ea typeface="微软雅黑" pitchFamily="34" charset="-122"/>
              <a:cs typeface="+mn-cs"/>
            </a:rPr>
            <a:t>月</a:t>
          </a:r>
          <a:r>
            <a:rPr lang="en-US" sz="2000" b="0" dirty="0">
              <a:solidFill>
                <a:sysClr val="window" lastClr="FFFFFF"/>
              </a:solidFill>
              <a:latin typeface="微软雅黑" pitchFamily="34" charset="-122"/>
              <a:ea typeface="微软雅黑" pitchFamily="34" charset="-122"/>
              <a:cs typeface="+mn-cs"/>
            </a:rPr>
            <a:t>13</a:t>
          </a:r>
          <a:r>
            <a:rPr lang="zh-CN" altLang="en-US" sz="2000" b="0" dirty="0">
              <a:solidFill>
                <a:sysClr val="window" lastClr="FFFFFF"/>
              </a:solidFill>
              <a:latin typeface="微软雅黑" pitchFamily="34" charset="-122"/>
              <a:ea typeface="微软雅黑" pitchFamily="34" charset="-122"/>
              <a:cs typeface="+mn-cs"/>
            </a:rPr>
            <a:t>日，</a:t>
          </a:r>
          <a:r>
            <a:rPr lang="zh-CN" altLang="en-US" sz="2000" b="0" u="none" dirty="0">
              <a:solidFill>
                <a:srgbClr val="FFFF00"/>
              </a:solidFill>
              <a:latin typeface="微软雅黑" pitchFamily="34" charset="-122"/>
              <a:ea typeface="微软雅黑" pitchFamily="34" charset="-122"/>
              <a:cs typeface="+mn-cs"/>
            </a:rPr>
            <a:t>建设单位、监理单位、总承包单位和各标段及辅助工程施工单位共同启动了</a:t>
          </a:r>
          <a:r>
            <a:rPr lang="en-US" sz="2000" b="0" u="none" dirty="0">
              <a:solidFill>
                <a:srgbClr val="FFFF00"/>
              </a:solidFill>
              <a:latin typeface="微软雅黑" pitchFamily="34" charset="-122"/>
              <a:ea typeface="微软雅黑" pitchFamily="34" charset="-122"/>
              <a:cs typeface="+mn-cs"/>
            </a:rPr>
            <a:t>“</a:t>
          </a:r>
          <a:r>
            <a:rPr lang="zh-CN" altLang="en-US" sz="2000" b="0" u="none" dirty="0">
              <a:solidFill>
                <a:srgbClr val="FFFF00"/>
              </a:solidFill>
              <a:latin typeface="微软雅黑" pitchFamily="34" charset="-122"/>
              <a:ea typeface="微软雅黑" pitchFamily="34" charset="-122"/>
              <a:cs typeface="+mn-cs"/>
            </a:rPr>
            <a:t>大干</a:t>
          </a:r>
          <a:r>
            <a:rPr lang="en-US" sz="2000" b="0" u="none" dirty="0">
              <a:solidFill>
                <a:srgbClr val="FFFF00"/>
              </a:solidFill>
              <a:latin typeface="微软雅黑" pitchFamily="34" charset="-122"/>
              <a:ea typeface="微软雅黑" pitchFamily="34" charset="-122"/>
              <a:cs typeface="+mn-cs"/>
            </a:rPr>
            <a:t>100</a:t>
          </a:r>
          <a:r>
            <a:rPr lang="zh-CN" altLang="en-US" sz="2000" b="0" u="none" dirty="0">
              <a:solidFill>
                <a:srgbClr val="FFFF00"/>
              </a:solidFill>
              <a:latin typeface="微软雅黑" pitchFamily="34" charset="-122"/>
              <a:ea typeface="微软雅黑" pitchFamily="34" charset="-122"/>
              <a:cs typeface="+mn-cs"/>
            </a:rPr>
            <a:t>天</a:t>
          </a:r>
          <a:r>
            <a:rPr lang="en-US" sz="2000" b="0" u="none" dirty="0">
              <a:solidFill>
                <a:srgbClr val="FFFF00"/>
              </a:solidFill>
              <a:latin typeface="微软雅黑" pitchFamily="34" charset="-122"/>
              <a:ea typeface="微软雅黑" pitchFamily="34" charset="-122"/>
              <a:cs typeface="+mn-cs"/>
            </a:rPr>
            <a:t>”</a:t>
          </a:r>
          <a:r>
            <a:rPr lang="zh-CN" altLang="en-US" sz="2000" b="0" u="none" dirty="0">
              <a:solidFill>
                <a:srgbClr val="FFFF00"/>
              </a:solidFill>
              <a:latin typeface="微软雅黑" pitchFamily="34" charset="-122"/>
              <a:ea typeface="微软雅黑" pitchFamily="34" charset="-122"/>
              <a:cs typeface="+mn-cs"/>
            </a:rPr>
            <a:t>活动</a:t>
          </a:r>
        </a:p>
      </dgm:t>
    </dgm:pt>
    <dgm:pt modelId="{6413FE6F-6E27-41CB-A0AA-464537CF3A52}" type="parTrans" cxnId="{75D137CE-7BA0-4E48-8C15-004B7E68BE95}">
      <dgm:prSet/>
      <dgm:spPr/>
      <dgm:t>
        <a:bodyPr/>
        <a:lstStyle/>
        <a:p>
          <a:pPr>
            <a:lnSpc>
              <a:spcPct val="100000"/>
            </a:lnSpc>
          </a:pPr>
          <a:endParaRPr lang="zh-CN" altLang="en-US"/>
        </a:p>
      </dgm:t>
    </dgm:pt>
    <dgm:pt modelId="{47C83B48-543C-4DBB-8399-DA8A9A86EAF5}" type="sibTrans" cxnId="{75D137CE-7BA0-4E48-8C15-004B7E68BE95}">
      <dgm:prSet/>
      <dgm:spPr/>
      <dgm:t>
        <a:bodyPr/>
        <a:lstStyle/>
        <a:p>
          <a:pPr>
            <a:lnSpc>
              <a:spcPct val="100000"/>
            </a:lnSpc>
          </a:pPr>
          <a:endParaRPr lang="zh-CN" altLang="en-US"/>
        </a:p>
      </dgm:t>
    </dgm:pt>
    <dgm:pt modelId="{C45951BA-E324-46EB-8E89-053A8139AE14}" type="pres">
      <dgm:prSet presAssocID="{7F4437B7-C4A7-46DC-9DAB-7B44CE6D01EF}" presName="linearFlow" presStyleCnt="0">
        <dgm:presLayoutVars>
          <dgm:resizeHandles val="exact"/>
        </dgm:presLayoutVars>
      </dgm:prSet>
      <dgm:spPr/>
    </dgm:pt>
    <dgm:pt modelId="{DF78DE7F-9392-4D9D-8187-0519148CEDC2}" type="pres">
      <dgm:prSet presAssocID="{28667678-1DEE-4A15-A4D3-2FD9947CD48D}" presName="node" presStyleLbl="node1" presStyleIdx="0" presStyleCnt="2" custScaleX="217451" custScaleY="79091" custLinFactNeighborX="-3900" custLinFactNeighborY="7856">
        <dgm:presLayoutVars>
          <dgm:bulletEnabled val="1"/>
        </dgm:presLayoutVars>
      </dgm:prSet>
      <dgm:spPr/>
    </dgm:pt>
    <dgm:pt modelId="{F642D890-BBFF-43F0-A6FD-DD5B3B559DF9}" type="pres">
      <dgm:prSet presAssocID="{64A86AD2-F33D-4817-B0DF-C4C42B8A55CC}" presName="sibTrans" presStyleLbl="sibTrans2D1" presStyleIdx="0" presStyleCnt="1" custAng="0" custScaleX="109120" custLinFactNeighborX="-5500" custLinFactNeighborY="4735"/>
      <dgm:spPr/>
    </dgm:pt>
    <dgm:pt modelId="{BFEAD0FF-4109-447E-8C9F-3D297A0470D7}" type="pres">
      <dgm:prSet presAssocID="{64A86AD2-F33D-4817-B0DF-C4C42B8A55CC}" presName="connectorText" presStyleLbl="sibTrans2D1" presStyleIdx="0" presStyleCnt="1"/>
      <dgm:spPr/>
    </dgm:pt>
    <dgm:pt modelId="{80C54E9C-4005-4A96-B911-C2086C027C63}" type="pres">
      <dgm:prSet presAssocID="{4C676A19-F07D-45FE-AD11-A1E2FB32BB78}" presName="node" presStyleLbl="node1" presStyleIdx="1" presStyleCnt="2" custScaleX="217374" custScaleY="66539" custLinFactNeighborX="-3900">
        <dgm:presLayoutVars>
          <dgm:bulletEnabled val="1"/>
        </dgm:presLayoutVars>
      </dgm:prSet>
      <dgm:spPr/>
    </dgm:pt>
  </dgm:ptLst>
  <dgm:cxnLst>
    <dgm:cxn modelId="{D236F30A-84A1-4BC3-9A71-98E7C64FD52D}" type="presOf" srcId="{64A86AD2-F33D-4817-B0DF-C4C42B8A55CC}" destId="{F642D890-BBFF-43F0-A6FD-DD5B3B559DF9}" srcOrd="0" destOrd="0" presId="urn:microsoft.com/office/officeart/2005/8/layout/process2"/>
    <dgm:cxn modelId="{258C3425-DE30-4177-B1B6-44BC89B550A0}" srcId="{7F4437B7-C4A7-46DC-9DAB-7B44CE6D01EF}" destId="{28667678-1DEE-4A15-A4D3-2FD9947CD48D}" srcOrd="0" destOrd="0" parTransId="{C6A5B84C-8AA3-40F5-A94B-682F9AAA667B}" sibTransId="{64A86AD2-F33D-4817-B0DF-C4C42B8A55CC}"/>
    <dgm:cxn modelId="{5CB6AB69-F41F-4E15-B29D-E05F56E05AEA}" type="presOf" srcId="{64A86AD2-F33D-4817-B0DF-C4C42B8A55CC}" destId="{BFEAD0FF-4109-447E-8C9F-3D297A0470D7}" srcOrd="1" destOrd="0" presId="urn:microsoft.com/office/officeart/2005/8/layout/process2"/>
    <dgm:cxn modelId="{D6117D6D-F57F-48DC-96D9-B7E46DC4D65A}" type="presOf" srcId="{4C676A19-F07D-45FE-AD11-A1E2FB32BB78}" destId="{80C54E9C-4005-4A96-B911-C2086C027C63}" srcOrd="0" destOrd="0" presId="urn:microsoft.com/office/officeart/2005/8/layout/process2"/>
    <dgm:cxn modelId="{86BDA577-3229-49FE-89D6-69EACC18D015}" type="presOf" srcId="{7F4437B7-C4A7-46DC-9DAB-7B44CE6D01EF}" destId="{C45951BA-E324-46EB-8E89-053A8139AE14}" srcOrd="0" destOrd="0" presId="urn:microsoft.com/office/officeart/2005/8/layout/process2"/>
    <dgm:cxn modelId="{75D137CE-7BA0-4E48-8C15-004B7E68BE95}" srcId="{7F4437B7-C4A7-46DC-9DAB-7B44CE6D01EF}" destId="{4C676A19-F07D-45FE-AD11-A1E2FB32BB78}" srcOrd="1" destOrd="0" parTransId="{6413FE6F-6E27-41CB-A0AA-464537CF3A52}" sibTransId="{47C83B48-543C-4DBB-8399-DA8A9A86EAF5}"/>
    <dgm:cxn modelId="{DD0976ED-3738-4EBF-99E3-87FC71E238F6}" type="presOf" srcId="{28667678-1DEE-4A15-A4D3-2FD9947CD48D}" destId="{DF78DE7F-9392-4D9D-8187-0519148CEDC2}" srcOrd="0" destOrd="0" presId="urn:microsoft.com/office/officeart/2005/8/layout/process2"/>
    <dgm:cxn modelId="{B0D53038-1356-428A-8B8F-40A40534BBA9}" type="presParOf" srcId="{C45951BA-E324-46EB-8E89-053A8139AE14}" destId="{DF78DE7F-9392-4D9D-8187-0519148CEDC2}" srcOrd="0" destOrd="0" presId="urn:microsoft.com/office/officeart/2005/8/layout/process2"/>
    <dgm:cxn modelId="{975BEB54-AA01-4EDC-8E75-7951125F732D}" type="presParOf" srcId="{C45951BA-E324-46EB-8E89-053A8139AE14}" destId="{F642D890-BBFF-43F0-A6FD-DD5B3B559DF9}" srcOrd="1" destOrd="0" presId="urn:microsoft.com/office/officeart/2005/8/layout/process2"/>
    <dgm:cxn modelId="{2DE6DF3E-4D02-4004-A517-A562B575619B}" type="presParOf" srcId="{F642D890-BBFF-43F0-A6FD-DD5B3B559DF9}" destId="{BFEAD0FF-4109-447E-8C9F-3D297A0470D7}" srcOrd="0" destOrd="0" presId="urn:microsoft.com/office/officeart/2005/8/layout/process2"/>
    <dgm:cxn modelId="{553C0857-4E49-4430-AF5C-2150905F54D7}" type="presParOf" srcId="{C45951BA-E324-46EB-8E89-053A8139AE14}" destId="{80C54E9C-4005-4A96-B911-C2086C027C63}"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953E-D4A4-45C8-848D-34FC6406F87B}">
      <dsp:nvSpPr>
        <dsp:cNvPr id="0" name=""/>
        <dsp:cNvSpPr/>
      </dsp:nvSpPr>
      <dsp:spPr>
        <a:xfrm>
          <a:off x="0" y="0"/>
          <a:ext cx="9968819"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ts val="0"/>
            </a:spcAft>
            <a:buNone/>
          </a:pPr>
          <a:r>
            <a:rPr lang="en-US" sz="2000" b="0" kern="1200" dirty="0">
              <a:latin typeface="方正大黑简体" pitchFamily="2" charset="-122"/>
              <a:ea typeface="方正大黑简体" pitchFamily="2" charset="-122"/>
            </a:rPr>
            <a:t>7</a:t>
          </a:r>
          <a:r>
            <a:rPr lang="zh-CN" sz="2000" b="0" kern="1200" dirty="0">
              <a:latin typeface="方正大黑简体" pitchFamily="2" charset="-122"/>
              <a:ea typeface="方正大黑简体" pitchFamily="2" charset="-122"/>
            </a:rPr>
            <a:t>号冷却塔工期调整后，建设单位、监理单位、总承包单位项目部</a:t>
          </a:r>
          <a:r>
            <a:rPr lang="zh-CN" sz="2000" b="0" kern="1200" dirty="0">
              <a:solidFill>
                <a:schemeClr val="bg1"/>
              </a:solidFill>
              <a:latin typeface="方正大黑简体" pitchFamily="2" charset="-122"/>
              <a:ea typeface="方正大黑简体" pitchFamily="2" charset="-122"/>
            </a:rPr>
            <a:t>均没有对</a:t>
          </a:r>
          <a:endParaRPr lang="en-US" altLang="zh-CN" sz="2000" b="0" kern="1200" dirty="0">
            <a:solidFill>
              <a:schemeClr val="bg1"/>
            </a:solidFill>
            <a:latin typeface="方正大黑简体" pitchFamily="2" charset="-122"/>
            <a:ea typeface="方正大黑简体" pitchFamily="2" charset="-122"/>
          </a:endParaRPr>
        </a:p>
        <a:p>
          <a:pPr marL="0" lvl="0" indent="0" algn="ctr" defTabSz="889000" rtl="0">
            <a:lnSpc>
              <a:spcPct val="100000"/>
            </a:lnSpc>
            <a:spcBef>
              <a:spcPct val="0"/>
            </a:spcBef>
            <a:spcAft>
              <a:spcPts val="0"/>
            </a:spcAft>
            <a:buNone/>
          </a:pPr>
          <a:r>
            <a:rPr lang="zh-CN" sz="2000" b="0" kern="1200" dirty="0">
              <a:solidFill>
                <a:schemeClr val="bg1"/>
              </a:solidFill>
              <a:latin typeface="方正大黑简体" pitchFamily="2" charset="-122"/>
              <a:ea typeface="方正大黑简体" pitchFamily="2" charset="-122"/>
            </a:rPr>
            <a:t>缩短后的工期进行论证、评估，也未提出相应的施工组织措施和安全保障措施。</a:t>
          </a:r>
        </a:p>
      </dsp:txBody>
      <dsp:txXfrm>
        <a:off x="59399" y="59399"/>
        <a:ext cx="985002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BDB8C-C0ED-4919-9F97-415966F21BB8}">
      <dsp:nvSpPr>
        <dsp:cNvPr id="0" name=""/>
        <dsp:cNvSpPr/>
      </dsp:nvSpPr>
      <dsp:spPr>
        <a:xfrm>
          <a:off x="0" y="0"/>
          <a:ext cx="10005690" cy="1216800"/>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100000"/>
            </a:lnSpc>
            <a:spcBef>
              <a:spcPct val="0"/>
            </a:spcBef>
            <a:spcAft>
              <a:spcPct val="35000"/>
            </a:spcAft>
            <a:buNone/>
          </a:pPr>
          <a:r>
            <a:rPr lang="zh-CN" altLang="en-US" sz="2000" b="0" u="none" kern="1200" dirty="0">
              <a:solidFill>
                <a:sysClr val="window" lastClr="FFFFFF"/>
              </a:solidFill>
              <a:latin typeface="微软雅黑" pitchFamily="34" charset="-122"/>
              <a:ea typeface="微软雅黑" pitchFamily="34" charset="-122"/>
              <a:cs typeface="+mn-cs"/>
            </a:rPr>
            <a:t>建设单位、监理单位、总承包单位三家签订了“大干</a:t>
          </a:r>
          <a:r>
            <a:rPr lang="en-US" altLang="zh-CN" sz="2000" b="0" u="none" kern="1200" dirty="0">
              <a:solidFill>
                <a:sysClr val="window" lastClr="FFFFFF"/>
              </a:solidFill>
              <a:latin typeface="微软雅黑" pitchFamily="34" charset="-122"/>
              <a:ea typeface="微软雅黑" pitchFamily="34" charset="-122"/>
              <a:cs typeface="+mn-cs"/>
            </a:rPr>
            <a:t>100”</a:t>
          </a:r>
          <a:r>
            <a:rPr lang="zh-CN" altLang="en-US" sz="2000" b="0" u="none" kern="1200" dirty="0">
              <a:solidFill>
                <a:sysClr val="window" lastClr="FFFFFF"/>
              </a:solidFill>
              <a:latin typeface="微软雅黑" pitchFamily="34" charset="-122"/>
              <a:ea typeface="微软雅黑" pitchFamily="34" charset="-122"/>
              <a:cs typeface="+mn-cs"/>
            </a:rPr>
            <a:t>目标责任书，严格限定了</a:t>
          </a:r>
          <a:r>
            <a:rPr lang="en-US" sz="2000" b="0" u="none" kern="1200" dirty="0">
              <a:solidFill>
                <a:sysClr val="window" lastClr="FFFFFF"/>
              </a:solidFill>
              <a:latin typeface="微软雅黑" pitchFamily="34" charset="-122"/>
              <a:ea typeface="微软雅黑" pitchFamily="34" charset="-122"/>
              <a:cs typeface="+mn-cs"/>
            </a:rPr>
            <a:t>7</a:t>
          </a:r>
          <a:r>
            <a:rPr lang="zh-CN" altLang="en-US" sz="2000" b="0" u="none" kern="1200" dirty="0">
              <a:solidFill>
                <a:sysClr val="window" lastClr="FFFFFF"/>
              </a:solidFill>
              <a:latin typeface="微软雅黑" pitchFamily="34" charset="-122"/>
              <a:ea typeface="微软雅黑" pitchFamily="34" charset="-122"/>
              <a:cs typeface="+mn-cs"/>
            </a:rPr>
            <a:t>号冷却塔施工进度。</a:t>
          </a:r>
          <a:endParaRPr lang="en-US" sz="2000" b="0" u="none" kern="1200" dirty="0">
            <a:solidFill>
              <a:sysClr val="window" lastClr="FFFFFF"/>
            </a:solidFill>
            <a:latin typeface="微软雅黑" pitchFamily="34" charset="-122"/>
            <a:ea typeface="微软雅黑" pitchFamily="34" charset="-122"/>
            <a:cs typeface="+mn-cs"/>
          </a:endParaRPr>
        </a:p>
      </dsp:txBody>
      <dsp:txXfrm>
        <a:off x="59399" y="59399"/>
        <a:ext cx="988689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8DE7F-9392-4D9D-8187-0519148CEDC2}">
      <dsp:nvSpPr>
        <dsp:cNvPr id="0" name=""/>
        <dsp:cNvSpPr/>
      </dsp:nvSpPr>
      <dsp:spPr>
        <a:xfrm>
          <a:off x="-1772" y="66635"/>
          <a:ext cx="10012657" cy="1283730"/>
        </a:xfrm>
        <a:prstGeom prst="roundRect">
          <a:avLst>
            <a:gd name="adj" fmla="val 10000"/>
          </a:avLst>
        </a:prstGeom>
        <a:gradFill rotWithShape="0">
          <a:gsLst>
            <a:gs pos="0">
              <a:srgbClr val="BE0000">
                <a:hueOff val="0"/>
                <a:satOff val="0"/>
                <a:lumOff val="0"/>
                <a:alphaOff val="0"/>
                <a:satMod val="103000"/>
                <a:lumMod val="102000"/>
                <a:tint val="94000"/>
              </a:srgbClr>
            </a:gs>
            <a:gs pos="50000">
              <a:srgbClr val="BE0000">
                <a:hueOff val="0"/>
                <a:satOff val="0"/>
                <a:lumOff val="0"/>
                <a:alphaOff val="0"/>
                <a:satMod val="110000"/>
                <a:lumMod val="100000"/>
                <a:shade val="100000"/>
              </a:srgbClr>
            </a:gs>
            <a:gs pos="100000">
              <a:srgbClr val="BE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ct val="35000"/>
            </a:spcAft>
            <a:buNone/>
          </a:pPr>
          <a:r>
            <a:rPr lang="en-US" sz="2000" b="0" kern="1200" dirty="0">
              <a:solidFill>
                <a:sysClr val="window" lastClr="FFFFFF"/>
              </a:solidFill>
              <a:latin typeface="微软雅黑" pitchFamily="34" charset="-122"/>
              <a:ea typeface="微软雅黑" pitchFamily="34" charset="-122"/>
              <a:cs typeface="+mn-cs"/>
            </a:rPr>
            <a:t>2016</a:t>
          </a:r>
          <a:r>
            <a:rPr lang="zh-CN" altLang="en-US" sz="2000" b="0" kern="1200" dirty="0">
              <a:solidFill>
                <a:sysClr val="window" lastClr="FFFFFF"/>
              </a:solidFill>
              <a:latin typeface="微软雅黑" pitchFamily="34" charset="-122"/>
              <a:ea typeface="微软雅黑" pitchFamily="34" charset="-122"/>
              <a:cs typeface="+mn-cs"/>
            </a:rPr>
            <a:t>年</a:t>
          </a:r>
          <a:r>
            <a:rPr lang="en-US" sz="2000" b="0" kern="1200" dirty="0">
              <a:solidFill>
                <a:sysClr val="window" lastClr="FFFFFF"/>
              </a:solidFill>
              <a:latin typeface="微软雅黑" pitchFamily="34" charset="-122"/>
              <a:ea typeface="微软雅黑" pitchFamily="34" charset="-122"/>
              <a:cs typeface="+mn-cs"/>
            </a:rPr>
            <a:t>8</a:t>
          </a:r>
          <a:r>
            <a:rPr lang="zh-CN" altLang="en-US" sz="2000" b="0" kern="1200" dirty="0">
              <a:solidFill>
                <a:sysClr val="window" lastClr="FFFFFF"/>
              </a:solidFill>
              <a:latin typeface="微软雅黑" pitchFamily="34" charset="-122"/>
              <a:ea typeface="微软雅黑" pitchFamily="34" charset="-122"/>
              <a:cs typeface="+mn-cs"/>
            </a:rPr>
            <a:t>月</a:t>
          </a:r>
          <a:r>
            <a:rPr lang="en-US" sz="2000" b="0" kern="1200" dirty="0">
              <a:solidFill>
                <a:sysClr val="window" lastClr="FFFFFF"/>
              </a:solidFill>
              <a:latin typeface="微软雅黑" pitchFamily="34" charset="-122"/>
              <a:ea typeface="微软雅黑" pitchFamily="34" charset="-122"/>
              <a:cs typeface="+mn-cs"/>
            </a:rPr>
            <a:t>9</a:t>
          </a:r>
          <a:r>
            <a:rPr lang="zh-CN" altLang="en-US" sz="2000" b="0" kern="1200" dirty="0">
              <a:solidFill>
                <a:sysClr val="window" lastClr="FFFFFF"/>
              </a:solidFill>
              <a:latin typeface="微软雅黑" pitchFamily="34" charset="-122"/>
              <a:ea typeface="微软雅黑" pitchFamily="34" charset="-122"/>
              <a:cs typeface="+mn-cs"/>
            </a:rPr>
            <a:t>日至</a:t>
          </a:r>
          <a:r>
            <a:rPr lang="en-US" sz="2000" b="0" kern="1200" dirty="0">
              <a:solidFill>
                <a:sysClr val="window" lastClr="FFFFFF"/>
              </a:solidFill>
              <a:latin typeface="微软雅黑" pitchFamily="34" charset="-122"/>
              <a:ea typeface="微软雅黑" pitchFamily="34" charset="-122"/>
              <a:cs typeface="+mn-cs"/>
            </a:rPr>
            <a:t>9</a:t>
          </a:r>
          <a:r>
            <a:rPr lang="zh-CN" altLang="en-US" sz="2000" b="0" kern="1200" dirty="0">
              <a:solidFill>
                <a:sysClr val="window" lastClr="FFFFFF"/>
              </a:solidFill>
              <a:latin typeface="微软雅黑" pitchFamily="34" charset="-122"/>
              <a:ea typeface="微软雅黑" pitchFamily="34" charset="-122"/>
              <a:cs typeface="+mn-cs"/>
            </a:rPr>
            <a:t>月</a:t>
          </a:r>
          <a:r>
            <a:rPr lang="en-US" sz="2000" b="0" kern="1200" dirty="0">
              <a:solidFill>
                <a:sysClr val="window" lastClr="FFFFFF"/>
              </a:solidFill>
              <a:latin typeface="微软雅黑" pitchFamily="34" charset="-122"/>
              <a:ea typeface="微软雅黑" pitchFamily="34" charset="-122"/>
              <a:cs typeface="+mn-cs"/>
            </a:rPr>
            <a:t>6</a:t>
          </a:r>
          <a:r>
            <a:rPr lang="zh-CN" altLang="en-US" sz="2000" b="0" kern="1200" dirty="0">
              <a:solidFill>
                <a:sysClr val="window" lastClr="FFFFFF"/>
              </a:solidFill>
              <a:latin typeface="微软雅黑" pitchFamily="34" charset="-122"/>
              <a:ea typeface="微软雅黑" pitchFamily="34" charset="-122"/>
              <a:cs typeface="+mn-cs"/>
            </a:rPr>
            <a:t>日，</a:t>
          </a:r>
          <a:r>
            <a:rPr lang="zh-CN" altLang="en-US" sz="2000" b="0" kern="1200" dirty="0">
              <a:solidFill>
                <a:srgbClr val="FFFF00"/>
              </a:solidFill>
              <a:latin typeface="微软雅黑" pitchFamily="34" charset="-122"/>
              <a:ea typeface="微软雅黑" pitchFamily="34" charset="-122"/>
              <a:cs typeface="+mn-cs"/>
            </a:rPr>
            <a:t>建设单位、监理单位</a:t>
          </a:r>
          <a:r>
            <a:rPr lang="en-US" altLang="zh-CN" sz="2000" b="0" kern="1200" dirty="0">
              <a:solidFill>
                <a:srgbClr val="FFFF00"/>
              </a:solidFill>
              <a:latin typeface="微软雅黑" pitchFamily="34" charset="-122"/>
              <a:ea typeface="微软雅黑" pitchFamily="34" charset="-122"/>
              <a:cs typeface="+mn-cs"/>
            </a:rPr>
            <a:t> </a:t>
          </a:r>
          <a:r>
            <a:rPr lang="zh-CN" altLang="en-US" sz="2000" b="0" kern="1200" dirty="0">
              <a:solidFill>
                <a:srgbClr val="FFFF00"/>
              </a:solidFill>
              <a:latin typeface="微软雅黑" pitchFamily="34" charset="-122"/>
              <a:ea typeface="微软雅黑" pitchFamily="34" charset="-122"/>
              <a:cs typeface="+mn-cs"/>
            </a:rPr>
            <a:t>连续</a:t>
          </a:r>
          <a:r>
            <a:rPr lang="en-US" sz="2000" b="0" kern="1200" dirty="0">
              <a:solidFill>
                <a:srgbClr val="FFFF00"/>
              </a:solidFill>
              <a:latin typeface="微软雅黑" pitchFamily="34" charset="-122"/>
              <a:ea typeface="微软雅黑" pitchFamily="34" charset="-122"/>
              <a:cs typeface="+mn-cs"/>
            </a:rPr>
            <a:t>5</a:t>
          </a:r>
          <a:r>
            <a:rPr lang="zh-CN" altLang="en-US" sz="2000" b="0" kern="1200" dirty="0">
              <a:solidFill>
                <a:srgbClr val="FFFF00"/>
              </a:solidFill>
              <a:latin typeface="微软雅黑" pitchFamily="34" charset="-122"/>
              <a:ea typeface="微软雅黑" pitchFamily="34" charset="-122"/>
              <a:cs typeface="+mn-cs"/>
            </a:rPr>
            <a:t>次</a:t>
          </a:r>
          <a:r>
            <a:rPr lang="zh-CN" altLang="en-US" sz="2000" b="0" kern="1200" dirty="0">
              <a:solidFill>
                <a:sysClr val="window" lastClr="FFFFFF"/>
              </a:solidFill>
              <a:latin typeface="微软雅黑" pitchFamily="34" charset="-122"/>
              <a:ea typeface="微软雅黑" pitchFamily="34" charset="-122"/>
              <a:cs typeface="+mn-cs"/>
            </a:rPr>
            <a:t>在监理协调会上提出</a:t>
          </a:r>
          <a:r>
            <a:rPr lang="en-US" sz="2000" b="0" kern="1200" dirty="0">
              <a:solidFill>
                <a:sysClr val="window" lastClr="FFFFFF"/>
              </a:solidFill>
              <a:latin typeface="微软雅黑" pitchFamily="34" charset="-122"/>
              <a:ea typeface="微软雅黑" pitchFamily="34" charset="-122"/>
              <a:cs typeface="+mn-cs"/>
            </a:rPr>
            <a:t>“8</a:t>
          </a:r>
          <a:r>
            <a:rPr lang="zh-CN" altLang="en-US" sz="2000" b="0" kern="1200" dirty="0">
              <a:solidFill>
                <a:sysClr val="window" lastClr="FFFFFF"/>
              </a:solidFill>
              <a:latin typeface="微软雅黑" pitchFamily="34" charset="-122"/>
              <a:ea typeface="微软雅黑" pitchFamily="34" charset="-122"/>
              <a:cs typeface="+mn-cs"/>
            </a:rPr>
            <a:t>月底要掀起</a:t>
          </a:r>
          <a:r>
            <a:rPr lang="zh-CN" altLang="en-US" sz="2000" b="0" kern="1200" dirty="0">
              <a:solidFill>
                <a:srgbClr val="FFFF00"/>
              </a:solidFill>
              <a:latin typeface="微软雅黑" pitchFamily="34" charset="-122"/>
              <a:ea typeface="微软雅黑" pitchFamily="34" charset="-122"/>
              <a:cs typeface="+mn-cs"/>
            </a:rPr>
            <a:t>大干</a:t>
          </a:r>
          <a:r>
            <a:rPr lang="en-US" sz="2000" b="0" kern="1200" dirty="0">
              <a:solidFill>
                <a:srgbClr val="FFFF00"/>
              </a:solidFill>
              <a:latin typeface="微软雅黑" pitchFamily="34" charset="-122"/>
              <a:ea typeface="微软雅黑" pitchFamily="34" charset="-122"/>
              <a:cs typeface="+mn-cs"/>
            </a:rPr>
            <a:t>100</a:t>
          </a:r>
          <a:r>
            <a:rPr lang="zh-CN" altLang="en-US" sz="2000" b="0" kern="1200" dirty="0">
              <a:solidFill>
                <a:srgbClr val="FFFF00"/>
              </a:solidFill>
              <a:latin typeface="微软雅黑" pitchFamily="34" charset="-122"/>
              <a:ea typeface="微软雅黑" pitchFamily="34" charset="-122"/>
              <a:cs typeface="+mn-cs"/>
            </a:rPr>
            <a:t>天现场施工高潮</a:t>
          </a:r>
          <a:r>
            <a:rPr lang="zh-CN" altLang="en-US" sz="2000" b="0" kern="1200" dirty="0">
              <a:solidFill>
                <a:sysClr val="window" lastClr="FFFFFF"/>
              </a:solidFill>
              <a:latin typeface="微软雅黑" pitchFamily="34" charset="-122"/>
              <a:ea typeface="微软雅黑" pitchFamily="34" charset="-122"/>
              <a:cs typeface="+mn-cs"/>
            </a:rPr>
            <a:t>，总包和各施工单位要对大干</a:t>
          </a:r>
          <a:r>
            <a:rPr lang="en-US" sz="2000" b="0" kern="1200" dirty="0">
              <a:solidFill>
                <a:sysClr val="window" lastClr="FFFFFF"/>
              </a:solidFill>
              <a:latin typeface="微软雅黑" pitchFamily="34" charset="-122"/>
              <a:ea typeface="微软雅黑" pitchFamily="34" charset="-122"/>
              <a:cs typeface="+mn-cs"/>
            </a:rPr>
            <a:t>100</a:t>
          </a:r>
          <a:r>
            <a:rPr lang="zh-CN" altLang="en-US" sz="2000" b="0" kern="1200" dirty="0">
              <a:solidFill>
                <a:sysClr val="window" lastClr="FFFFFF"/>
              </a:solidFill>
              <a:latin typeface="微软雅黑" pitchFamily="34" charset="-122"/>
              <a:ea typeface="微软雅黑" pitchFamily="34" charset="-122"/>
              <a:cs typeface="+mn-cs"/>
            </a:rPr>
            <a:t>天进行策划</a:t>
          </a:r>
          <a:r>
            <a:rPr lang="en-US" sz="2000" b="0" kern="1200" dirty="0">
              <a:solidFill>
                <a:sysClr val="window" lastClr="FFFFFF"/>
              </a:solidFill>
              <a:latin typeface="微软雅黑" pitchFamily="34" charset="-122"/>
              <a:ea typeface="微软雅黑" pitchFamily="34" charset="-122"/>
              <a:cs typeface="+mn-cs"/>
            </a:rPr>
            <a:t>”</a:t>
          </a:r>
          <a:r>
            <a:rPr lang="zh-CN" altLang="en-US" sz="2000" b="0" kern="1200" dirty="0">
              <a:solidFill>
                <a:sysClr val="window" lastClr="FFFFFF"/>
              </a:solidFill>
              <a:latin typeface="微软雅黑" pitchFamily="34" charset="-122"/>
              <a:ea typeface="微软雅黑" pitchFamily="34" charset="-122"/>
              <a:cs typeface="+mn-cs"/>
            </a:rPr>
            <a:t>等要求。</a:t>
          </a:r>
          <a:endParaRPr lang="zh-CN" altLang="en-US" sz="2000" b="0" kern="1200" dirty="0">
            <a:solidFill>
              <a:srgbClr val="FFFF00"/>
            </a:solidFill>
            <a:latin typeface="微软雅黑" pitchFamily="34" charset="-122"/>
            <a:ea typeface="微软雅黑" pitchFamily="34" charset="-122"/>
            <a:cs typeface="+mn-cs"/>
          </a:endParaRPr>
        </a:p>
      </dsp:txBody>
      <dsp:txXfrm>
        <a:off x="35827" y="104234"/>
        <a:ext cx="9937459" cy="1208532"/>
      </dsp:txXfrm>
    </dsp:sp>
    <dsp:sp modelId="{F642D890-BBFF-43F0-A6FD-DD5B3B559DF9}">
      <dsp:nvSpPr>
        <dsp:cNvPr id="0" name=""/>
        <dsp:cNvSpPr/>
      </dsp:nvSpPr>
      <dsp:spPr>
        <a:xfrm rot="5400000">
          <a:off x="4667710" y="1393650"/>
          <a:ext cx="611997" cy="730397"/>
        </a:xfrm>
        <a:prstGeom prst="rightArrow">
          <a:avLst>
            <a:gd name="adj1" fmla="val 60000"/>
            <a:gd name="adj2" fmla="val 50000"/>
          </a:avLst>
        </a:prstGeom>
        <a:gradFill rotWithShape="0">
          <a:gsLst>
            <a:gs pos="0">
              <a:srgbClr val="BE0000">
                <a:tint val="60000"/>
                <a:hueOff val="0"/>
                <a:satOff val="0"/>
                <a:lumOff val="0"/>
                <a:alphaOff val="0"/>
                <a:satMod val="103000"/>
                <a:lumMod val="102000"/>
                <a:tint val="94000"/>
              </a:srgbClr>
            </a:gs>
            <a:gs pos="50000">
              <a:srgbClr val="BE0000">
                <a:tint val="60000"/>
                <a:hueOff val="0"/>
                <a:satOff val="0"/>
                <a:lumOff val="0"/>
                <a:alphaOff val="0"/>
                <a:satMod val="110000"/>
                <a:lumMod val="100000"/>
                <a:shade val="100000"/>
              </a:srgbClr>
            </a:gs>
            <a:gs pos="100000">
              <a:srgbClr val="BE0000">
                <a:tint val="6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100000"/>
            </a:lnSpc>
            <a:spcBef>
              <a:spcPct val="0"/>
            </a:spcBef>
            <a:spcAft>
              <a:spcPct val="35000"/>
            </a:spcAft>
            <a:buNone/>
          </a:pPr>
          <a:endParaRPr lang="zh-CN" altLang="en-US" sz="2700" kern="1200">
            <a:solidFill>
              <a:sysClr val="window" lastClr="FFFFFF"/>
            </a:solidFill>
            <a:latin typeface="Calibri" pitchFamily="34" charset="0"/>
            <a:ea typeface="宋体" charset="-122"/>
            <a:cs typeface="+mn-cs"/>
          </a:endParaRPr>
        </a:p>
      </dsp:txBody>
      <dsp:txXfrm rot="-5400000">
        <a:off x="4754590" y="1452850"/>
        <a:ext cx="438239" cy="428398"/>
      </dsp:txXfrm>
    </dsp:sp>
    <dsp:sp modelId="{80C54E9C-4005-4A96-B911-C2086C027C63}">
      <dsp:nvSpPr>
        <dsp:cNvPr id="0" name=""/>
        <dsp:cNvSpPr/>
      </dsp:nvSpPr>
      <dsp:spPr>
        <a:xfrm>
          <a:off x="0" y="2098164"/>
          <a:ext cx="10009112" cy="1079998"/>
        </a:xfrm>
        <a:prstGeom prst="roundRect">
          <a:avLst>
            <a:gd name="adj" fmla="val 10000"/>
          </a:avLst>
        </a:prstGeom>
        <a:gradFill rotWithShape="0">
          <a:gsLst>
            <a:gs pos="0">
              <a:srgbClr val="BE0000">
                <a:hueOff val="0"/>
                <a:satOff val="0"/>
                <a:lumOff val="0"/>
                <a:alphaOff val="0"/>
                <a:satMod val="103000"/>
                <a:lumMod val="102000"/>
                <a:tint val="94000"/>
              </a:srgbClr>
            </a:gs>
            <a:gs pos="50000">
              <a:srgbClr val="BE0000">
                <a:hueOff val="0"/>
                <a:satOff val="0"/>
                <a:lumOff val="0"/>
                <a:alphaOff val="0"/>
                <a:satMod val="110000"/>
                <a:lumMod val="100000"/>
                <a:shade val="100000"/>
              </a:srgbClr>
            </a:gs>
            <a:gs pos="100000">
              <a:srgbClr val="BE0000">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ct val="35000"/>
            </a:spcAft>
            <a:buNone/>
          </a:pPr>
          <a:r>
            <a:rPr lang="en-US" sz="2000" b="0" kern="1200" dirty="0">
              <a:solidFill>
                <a:sysClr val="window" lastClr="FFFFFF"/>
              </a:solidFill>
              <a:latin typeface="微软雅黑" pitchFamily="34" charset="-122"/>
              <a:ea typeface="微软雅黑" pitchFamily="34" charset="-122"/>
              <a:cs typeface="+mn-cs"/>
            </a:rPr>
            <a:t>2016</a:t>
          </a:r>
          <a:r>
            <a:rPr lang="zh-CN" altLang="en-US" sz="2000" b="0" kern="1200" dirty="0">
              <a:solidFill>
                <a:sysClr val="window" lastClr="FFFFFF"/>
              </a:solidFill>
              <a:latin typeface="微软雅黑" pitchFamily="34" charset="-122"/>
              <a:ea typeface="微软雅黑" pitchFamily="34" charset="-122"/>
              <a:cs typeface="+mn-cs"/>
            </a:rPr>
            <a:t>年</a:t>
          </a:r>
          <a:r>
            <a:rPr lang="en-US" sz="2000" b="0" kern="1200" dirty="0">
              <a:solidFill>
                <a:sysClr val="window" lastClr="FFFFFF"/>
              </a:solidFill>
              <a:latin typeface="微软雅黑" pitchFamily="34" charset="-122"/>
              <a:ea typeface="微软雅黑" pitchFamily="34" charset="-122"/>
              <a:cs typeface="+mn-cs"/>
            </a:rPr>
            <a:t>9</a:t>
          </a:r>
          <a:r>
            <a:rPr lang="zh-CN" altLang="en-US" sz="2000" b="0" kern="1200" dirty="0">
              <a:solidFill>
                <a:sysClr val="window" lastClr="FFFFFF"/>
              </a:solidFill>
              <a:latin typeface="微软雅黑" pitchFamily="34" charset="-122"/>
              <a:ea typeface="微软雅黑" pitchFamily="34" charset="-122"/>
              <a:cs typeface="+mn-cs"/>
            </a:rPr>
            <a:t>月</a:t>
          </a:r>
          <a:r>
            <a:rPr lang="en-US" sz="2000" b="0" kern="1200" dirty="0">
              <a:solidFill>
                <a:sysClr val="window" lastClr="FFFFFF"/>
              </a:solidFill>
              <a:latin typeface="微软雅黑" pitchFamily="34" charset="-122"/>
              <a:ea typeface="微软雅黑" pitchFamily="34" charset="-122"/>
              <a:cs typeface="+mn-cs"/>
            </a:rPr>
            <a:t>13</a:t>
          </a:r>
          <a:r>
            <a:rPr lang="zh-CN" altLang="en-US" sz="2000" b="0" kern="1200" dirty="0">
              <a:solidFill>
                <a:sysClr val="window" lastClr="FFFFFF"/>
              </a:solidFill>
              <a:latin typeface="微软雅黑" pitchFamily="34" charset="-122"/>
              <a:ea typeface="微软雅黑" pitchFamily="34" charset="-122"/>
              <a:cs typeface="+mn-cs"/>
            </a:rPr>
            <a:t>日，</a:t>
          </a:r>
          <a:r>
            <a:rPr lang="zh-CN" altLang="en-US" sz="2000" b="0" u="none" kern="1200" dirty="0">
              <a:solidFill>
                <a:srgbClr val="FFFF00"/>
              </a:solidFill>
              <a:latin typeface="微软雅黑" pitchFamily="34" charset="-122"/>
              <a:ea typeface="微软雅黑" pitchFamily="34" charset="-122"/>
              <a:cs typeface="+mn-cs"/>
            </a:rPr>
            <a:t>建设单位、监理单位、总承包单位和各标段及辅助工程施工单位共同启动了</a:t>
          </a:r>
          <a:r>
            <a:rPr lang="en-US" sz="2000" b="0" u="none" kern="1200" dirty="0">
              <a:solidFill>
                <a:srgbClr val="FFFF00"/>
              </a:solidFill>
              <a:latin typeface="微软雅黑" pitchFamily="34" charset="-122"/>
              <a:ea typeface="微软雅黑" pitchFamily="34" charset="-122"/>
              <a:cs typeface="+mn-cs"/>
            </a:rPr>
            <a:t>“</a:t>
          </a:r>
          <a:r>
            <a:rPr lang="zh-CN" altLang="en-US" sz="2000" b="0" u="none" kern="1200" dirty="0">
              <a:solidFill>
                <a:srgbClr val="FFFF00"/>
              </a:solidFill>
              <a:latin typeface="微软雅黑" pitchFamily="34" charset="-122"/>
              <a:ea typeface="微软雅黑" pitchFamily="34" charset="-122"/>
              <a:cs typeface="+mn-cs"/>
            </a:rPr>
            <a:t>大干</a:t>
          </a:r>
          <a:r>
            <a:rPr lang="en-US" sz="2000" b="0" u="none" kern="1200" dirty="0">
              <a:solidFill>
                <a:srgbClr val="FFFF00"/>
              </a:solidFill>
              <a:latin typeface="微软雅黑" pitchFamily="34" charset="-122"/>
              <a:ea typeface="微软雅黑" pitchFamily="34" charset="-122"/>
              <a:cs typeface="+mn-cs"/>
            </a:rPr>
            <a:t>100</a:t>
          </a:r>
          <a:r>
            <a:rPr lang="zh-CN" altLang="en-US" sz="2000" b="0" u="none" kern="1200" dirty="0">
              <a:solidFill>
                <a:srgbClr val="FFFF00"/>
              </a:solidFill>
              <a:latin typeface="微软雅黑" pitchFamily="34" charset="-122"/>
              <a:ea typeface="微软雅黑" pitchFamily="34" charset="-122"/>
              <a:cs typeface="+mn-cs"/>
            </a:rPr>
            <a:t>天</a:t>
          </a:r>
          <a:r>
            <a:rPr lang="en-US" sz="2000" b="0" u="none" kern="1200" dirty="0">
              <a:solidFill>
                <a:srgbClr val="FFFF00"/>
              </a:solidFill>
              <a:latin typeface="微软雅黑" pitchFamily="34" charset="-122"/>
              <a:ea typeface="微软雅黑" pitchFamily="34" charset="-122"/>
              <a:cs typeface="+mn-cs"/>
            </a:rPr>
            <a:t>”</a:t>
          </a:r>
          <a:r>
            <a:rPr lang="zh-CN" altLang="en-US" sz="2000" b="0" u="none" kern="1200" dirty="0">
              <a:solidFill>
                <a:srgbClr val="FFFF00"/>
              </a:solidFill>
              <a:latin typeface="微软雅黑" pitchFamily="34" charset="-122"/>
              <a:ea typeface="微软雅黑" pitchFamily="34" charset="-122"/>
              <a:cs typeface="+mn-cs"/>
            </a:rPr>
            <a:t>活动</a:t>
          </a:r>
        </a:p>
      </dsp:txBody>
      <dsp:txXfrm>
        <a:off x="31632" y="2129796"/>
        <a:ext cx="9945848" cy="101673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FAEEA92-03EC-4506-9670-61C062670FB8}" type="datetimeFigureOut">
              <a:rPr lang="zh-CN" altLang="en-US"/>
              <a:t>2020/6/8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atin typeface="Calibri" pitchFamily="34" charset="0"/>
                <a:ea typeface="宋体" charset="-122"/>
              </a:defRPr>
            </a:lvl1pPr>
          </a:lstStyle>
          <a:p>
            <a:pPr>
              <a:defRPr/>
            </a:pPr>
            <a:fld id="{4C7F09BC-9825-4339-B711-81B0111EA0A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57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C7F09BC-9825-4339-B711-81B0111EA0A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免费EHS资料咨询微信：ansyingsj1]">
    <p:spTree>
      <p:nvGrpSpPr>
        <p:cNvPr id="1" name=""/>
        <p:cNvGrpSpPr/>
        <p:nvPr/>
      </p:nvGrpSpPr>
      <p:grpSpPr>
        <a:xfrm>
          <a:off x="0" y="0"/>
          <a:ext cx="0" cy="0"/>
          <a:chOff x="0" y="0"/>
          <a:chExt cx="0" cy="0"/>
        </a:xfrm>
      </p:grpSpPr>
      <p:sp>
        <p:nvSpPr>
          <p:cNvPr id="3" name="矩形 2"/>
          <p:cNvSpPr/>
          <p:nvPr userDrawn="1"/>
        </p:nvSpPr>
        <p:spPr>
          <a:xfrm>
            <a:off x="0" y="0"/>
            <a:ext cx="12192000" cy="692696"/>
          </a:xfrm>
          <a:prstGeom prst="rect">
            <a:avLst/>
          </a:prstGeom>
          <a:solidFill>
            <a:srgbClr val="C0000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
        <p:nvSpPr>
          <p:cNvPr id="4" name="矩形 3"/>
          <p:cNvSpPr/>
          <p:nvPr userDrawn="1"/>
        </p:nvSpPr>
        <p:spPr>
          <a:xfrm>
            <a:off x="6816080" y="115515"/>
            <a:ext cx="5112568" cy="461665"/>
          </a:xfrm>
          <a:prstGeom prst="rect">
            <a:avLst/>
          </a:prstGeom>
        </p:spPr>
        <p:txBody>
          <a:bodyPr wrap="square">
            <a:spAutoFit/>
          </a:bodyPr>
          <a:lstStyle/>
          <a:p>
            <a:pPr algn="r"/>
            <a:r>
              <a:rPr lang="zh-CN" altLang="en-US" sz="2400" b="1">
                <a:solidFill>
                  <a:schemeClr val="bg1"/>
                </a:solidFill>
                <a:latin typeface="+mj-ea"/>
                <a:ea typeface="+mj-ea"/>
              </a:rPr>
              <a:t>企业主要负责人安全生产培训</a:t>
            </a:r>
            <a:endParaRPr lang="zh-CN" altLang="en-US" sz="2400" b="1" dirty="0">
              <a:solidFill>
                <a:schemeClr val="bg1"/>
              </a:solidFill>
              <a:latin typeface="+mj-ea"/>
              <a:ea typeface="+mj-ea"/>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1" y="1343132"/>
            <a:ext cx="7200000" cy="36513"/>
          </a:xfrm>
          <a:prstGeom prst="rect">
            <a:avLst/>
          </a:prstGeom>
          <a:solidFill>
            <a:srgbClr val="B61F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0000"/>
              </a:solidFill>
            </a:endParaRPr>
          </a:p>
        </p:txBody>
      </p:sp>
      <p:sp>
        <p:nvSpPr>
          <p:cNvPr id="4" name="矩形 3"/>
          <p:cNvSpPr/>
          <p:nvPr userDrawn="1"/>
        </p:nvSpPr>
        <p:spPr>
          <a:xfrm flipV="1">
            <a:off x="0" y="1428199"/>
            <a:ext cx="3600000" cy="36513"/>
          </a:xfrm>
          <a:prstGeom prst="rect">
            <a:avLst/>
          </a:prstGeom>
          <a:solidFill>
            <a:srgbClr val="B61F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0000"/>
              </a:solidFill>
            </a:endParaRPr>
          </a:p>
        </p:txBody>
      </p:sp>
      <p:sp>
        <p:nvSpPr>
          <p:cNvPr id="5" name="矩形 4"/>
          <p:cNvSpPr/>
          <p:nvPr userDrawn="1"/>
        </p:nvSpPr>
        <p:spPr>
          <a:xfrm>
            <a:off x="0" y="0"/>
            <a:ext cx="12192000" cy="692696"/>
          </a:xfrm>
          <a:prstGeom prst="rect">
            <a:avLst/>
          </a:prstGeom>
          <a:solidFill>
            <a:srgbClr val="C0000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
        <p:nvSpPr>
          <p:cNvPr id="6" name="矩形 5"/>
          <p:cNvSpPr/>
          <p:nvPr userDrawn="1"/>
        </p:nvSpPr>
        <p:spPr>
          <a:xfrm>
            <a:off x="6816080" y="115515"/>
            <a:ext cx="5112568" cy="461665"/>
          </a:xfrm>
          <a:prstGeom prst="rect">
            <a:avLst/>
          </a:prstGeom>
        </p:spPr>
        <p:txBody>
          <a:bodyPr wrap="square">
            <a:spAutoFit/>
          </a:bodyPr>
          <a:lstStyle/>
          <a:p>
            <a:pPr algn="r"/>
            <a:r>
              <a:rPr lang="zh-CN" altLang="en-US" sz="2400" b="1">
                <a:solidFill>
                  <a:schemeClr val="bg1"/>
                </a:solidFill>
                <a:latin typeface="+mj-ea"/>
                <a:ea typeface="+mj-ea"/>
              </a:rPr>
              <a:t>企业主要负责人安全生产培训</a:t>
            </a:r>
            <a:endParaRPr lang="zh-CN" altLang="en-US" sz="2400" b="1" dirty="0">
              <a:solidFill>
                <a:schemeClr val="bg1"/>
              </a:solidFill>
              <a:latin typeface="+mj-ea"/>
              <a:ea typeface="+mj-ea"/>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stretch>
            <a:fillRect/>
          </a:stretch>
        </p:blipFill>
        <p:spPr>
          <a:xfrm>
            <a:off x="6600056" y="5157192"/>
            <a:ext cx="4688230" cy="64623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ea typeface="微软雅黑" pitchFamily="34" charset="-122"/>
        </a:defRPr>
      </a:lvl2pPr>
      <a:lvl3pPr algn="ctr" rtl="0" eaLnBrk="0" fontAlgn="base" hangingPunct="0">
        <a:spcBef>
          <a:spcPct val="0"/>
        </a:spcBef>
        <a:spcAft>
          <a:spcPct val="0"/>
        </a:spcAft>
        <a:defRPr sz="4400">
          <a:solidFill>
            <a:schemeClr val="tx1"/>
          </a:solidFill>
          <a:latin typeface="Arial Black" pitchFamily="34" charset="0"/>
          <a:ea typeface="微软雅黑" pitchFamily="34" charset="-122"/>
        </a:defRPr>
      </a:lvl3pPr>
      <a:lvl4pPr algn="ctr" rtl="0" eaLnBrk="0" fontAlgn="base" hangingPunct="0">
        <a:spcBef>
          <a:spcPct val="0"/>
        </a:spcBef>
        <a:spcAft>
          <a:spcPct val="0"/>
        </a:spcAft>
        <a:defRPr sz="4400">
          <a:solidFill>
            <a:schemeClr val="tx1"/>
          </a:solidFill>
          <a:latin typeface="Arial Black" pitchFamily="34" charset="0"/>
          <a:ea typeface="微软雅黑" pitchFamily="34" charset="-122"/>
        </a:defRPr>
      </a:lvl4pPr>
      <a:lvl5pPr algn="ctr" rtl="0" eaLnBrk="0" fontAlgn="base" hangingPunct="0">
        <a:spcBef>
          <a:spcPct val="0"/>
        </a:spcBef>
        <a:spcAft>
          <a:spcPct val="0"/>
        </a:spcAft>
        <a:defRPr sz="4400">
          <a:solidFill>
            <a:schemeClr val="tx1"/>
          </a:solidFill>
          <a:latin typeface="Arial Black" pitchFamily="34" charset="0"/>
          <a:ea typeface="微软雅黑" pitchFamily="34" charset="-122"/>
        </a:defRPr>
      </a:lvl5pPr>
      <a:lvl6pPr marL="457200" algn="ctr" rtl="0" fontAlgn="base">
        <a:spcBef>
          <a:spcPct val="0"/>
        </a:spcBef>
        <a:spcAft>
          <a:spcPct val="0"/>
        </a:spcAft>
        <a:defRPr sz="4400">
          <a:solidFill>
            <a:schemeClr val="tx1"/>
          </a:solidFill>
          <a:latin typeface="Arial Black" pitchFamily="34" charset="0"/>
          <a:ea typeface="微软雅黑" pitchFamily="34" charset="-122"/>
        </a:defRPr>
      </a:lvl6pPr>
      <a:lvl7pPr marL="914400" algn="ctr" rtl="0" fontAlgn="base">
        <a:spcBef>
          <a:spcPct val="0"/>
        </a:spcBef>
        <a:spcAft>
          <a:spcPct val="0"/>
        </a:spcAft>
        <a:defRPr sz="4400">
          <a:solidFill>
            <a:schemeClr val="tx1"/>
          </a:solidFill>
          <a:latin typeface="Arial Black" pitchFamily="34" charset="0"/>
          <a:ea typeface="微软雅黑" pitchFamily="34" charset="-122"/>
        </a:defRPr>
      </a:lvl7pPr>
      <a:lvl8pPr marL="1371600" algn="ctr" rtl="0" fontAlgn="base">
        <a:spcBef>
          <a:spcPct val="0"/>
        </a:spcBef>
        <a:spcAft>
          <a:spcPct val="0"/>
        </a:spcAft>
        <a:defRPr sz="4400">
          <a:solidFill>
            <a:schemeClr val="tx1"/>
          </a:solidFill>
          <a:latin typeface="Arial Black" pitchFamily="34" charset="0"/>
          <a:ea typeface="微软雅黑" pitchFamily="34" charset="-122"/>
        </a:defRPr>
      </a:lvl8pPr>
      <a:lvl9pPr marL="1828800" algn="ctr" rtl="0" fontAlgn="base">
        <a:spcBef>
          <a:spcPct val="0"/>
        </a:spcBef>
        <a:spcAft>
          <a:spcPct val="0"/>
        </a:spcAft>
        <a:defRPr sz="4400">
          <a:solidFill>
            <a:schemeClr val="tx1"/>
          </a:solidFill>
          <a:latin typeface="Arial Black" pitchFamily="34" charset="0"/>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3"/>
          <a:stretch>
            <a:fillRect/>
          </a:stretch>
        </p:blipFill>
        <p:spPr>
          <a:xfrm>
            <a:off x="3970542" y="4125242"/>
            <a:ext cx="4688230" cy="64623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23433;&#30417;&#23616;\PPT&#30456;&#20851;\&#24186;&#23616;&#38271;\&#22826;&#29275;&#20102;2.mp4" TargetMode="External"/><Relationship Id="rId1" Type="http://schemas.microsoft.com/office/2007/relationships/media" Target="file:///F:\&#23433;&#30417;&#23616;\PPT&#30456;&#20851;\&#24186;&#23616;&#38271;\&#22826;&#29275;&#20102;2.mp4" TargetMode="External"/><Relationship Id="rId5" Type="http://schemas.openxmlformats.org/officeDocument/2006/relationships/image" Target="../media/image44.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tiff"/></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76809" y="2532607"/>
            <a:ext cx="7735316" cy="861774"/>
          </a:xfrm>
          <a:prstGeom prst="rect">
            <a:avLst/>
          </a:prstGeom>
          <a:noFill/>
        </p:spPr>
        <p:txBody>
          <a:bodyPr wrap="square">
            <a:spAutoFit/>
          </a:bodyPr>
          <a:lstStyle>
            <a:defPPr>
              <a:defRPr lang="zh-CN"/>
            </a:defPPr>
            <a:lvl1pPr>
              <a:defRPr sz="4400">
                <a:solidFill>
                  <a:srgbClr val="458F8E"/>
                </a:solidFill>
                <a:latin typeface="思源宋体 CN Heavy" pitchFamily="18" charset="-122"/>
                <a:ea typeface="思源宋体 CN Heavy" pitchFamily="18" charset="-122"/>
              </a:defRPr>
            </a:lvl1pPr>
          </a:lstStyle>
          <a:p>
            <a:pPr algn="ctr">
              <a:lnSpc>
                <a:spcPts val="6000"/>
              </a:lnSpc>
              <a:defRPr/>
            </a:pPr>
            <a:r>
              <a:rPr lang="zh-CN" altLang="en-US" sz="3600" b="1">
                <a:solidFill>
                  <a:schemeClr val="tx1">
                    <a:lumMod val="85000"/>
                    <a:lumOff val="15000"/>
                  </a:schemeClr>
                </a:solidFill>
                <a:latin typeface="微软雅黑" pitchFamily="34" charset="-122"/>
                <a:ea typeface="微软雅黑" pitchFamily="34" charset="-122"/>
              </a:rPr>
              <a:t>企业主要负责人的安全生产法定职责</a:t>
            </a:r>
            <a:endParaRPr lang="zh-CN" altLang="en-US" sz="3600" b="1" dirty="0">
              <a:solidFill>
                <a:schemeClr val="tx1">
                  <a:lumMod val="85000"/>
                  <a:lumOff val="15000"/>
                </a:schemeClr>
              </a:solidFill>
              <a:latin typeface="微软雅黑" pitchFamily="34" charset="-122"/>
              <a:ea typeface="微软雅黑" pitchFamily="34" charset="-122"/>
            </a:endParaRPr>
          </a:p>
        </p:txBody>
      </p:sp>
      <p:sp>
        <p:nvSpPr>
          <p:cNvPr id="37" name="Rounded Rectangle 7"/>
          <p:cNvSpPr/>
          <p:nvPr/>
        </p:nvSpPr>
        <p:spPr>
          <a:xfrm>
            <a:off x="2553854" y="4077072"/>
            <a:ext cx="4113650" cy="649188"/>
          </a:xfrm>
          <a:prstGeom prst="roundRect">
            <a:avLst>
              <a:gd name="adj" fmla="val 50000"/>
            </a:avLst>
          </a:prstGeom>
          <a:noFill/>
        </p:spPr>
        <p:txBody>
          <a:bodyPr wrap="square">
            <a:spAutoFit/>
          </a:bodyPr>
          <a:lstStyle>
            <a:defPPr>
              <a:defRPr lang="bg-BG"/>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defRPr/>
            </a:pPr>
            <a:r>
              <a:rPr lang="zh-CN" altLang="en-US" sz="2400" b="1">
                <a:solidFill>
                  <a:schemeClr val="tx1"/>
                </a:solidFill>
                <a:latin typeface="微软雅黑" pitchFamily="34" charset="-122"/>
                <a:ea typeface="微软雅黑" pitchFamily="34" charset="-122"/>
              </a:rPr>
              <a:t>培训讲师：</a:t>
            </a:r>
            <a:r>
              <a:rPr lang="en-US" altLang="zh-CN" sz="2400" b="1">
                <a:solidFill>
                  <a:schemeClr val="tx1"/>
                </a:solidFill>
                <a:latin typeface="微软雅黑" pitchFamily="34" charset="-122"/>
                <a:ea typeface="微软雅黑" pitchFamily="34" charset="-122"/>
              </a:rPr>
              <a:t>XXXXX</a:t>
            </a:r>
            <a:endParaRPr lang="bg-BG" sz="2400" b="1" dirty="0">
              <a:solidFill>
                <a:schemeClr val="tx1"/>
              </a:solidFill>
              <a:latin typeface="微软雅黑" pitchFamily="34" charset="-122"/>
              <a:ea typeface="微软雅黑" pitchFamily="34" charset="-122"/>
            </a:endParaRPr>
          </a:p>
        </p:txBody>
      </p:sp>
      <p:sp>
        <p:nvSpPr>
          <p:cNvPr id="2" name="矩形 1"/>
          <p:cNvSpPr/>
          <p:nvPr/>
        </p:nvSpPr>
        <p:spPr>
          <a:xfrm>
            <a:off x="452438" y="3644900"/>
            <a:ext cx="6192837"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7" name="矩形 16"/>
          <p:cNvSpPr/>
          <p:nvPr/>
        </p:nvSpPr>
        <p:spPr>
          <a:xfrm flipV="1">
            <a:off x="3544888" y="3752850"/>
            <a:ext cx="3097212"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0" name="矩形 9"/>
          <p:cNvSpPr/>
          <p:nvPr/>
        </p:nvSpPr>
        <p:spPr>
          <a:xfrm>
            <a:off x="452438" y="3644900"/>
            <a:ext cx="6192838"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矩形 10"/>
          <p:cNvSpPr/>
          <p:nvPr/>
        </p:nvSpPr>
        <p:spPr>
          <a:xfrm flipV="1">
            <a:off x="3544888" y="3752850"/>
            <a:ext cx="3097213" cy="36513"/>
          </a:xfrm>
          <a:prstGeom prst="rect">
            <a:avLst/>
          </a:prstGeom>
          <a:solidFill>
            <a:srgbClr val="B41D24"/>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8" name="314d684c-dceb-4339-a2a1-7e531d0fce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109294" y="1440458"/>
            <a:ext cx="3891962" cy="4697810"/>
            <a:chOff x="4150019" y="1352550"/>
            <a:chExt cx="3891962" cy="4697810"/>
          </a:xfrm>
        </p:grpSpPr>
        <p:sp>
          <p:nvSpPr>
            <p:cNvPr id="9" name="îS1íďê"/>
            <p:cNvSpPr/>
            <p:nvPr/>
          </p:nvSpPr>
          <p:spPr bwMode="auto">
            <a:xfrm>
              <a:off x="5571056" y="2684613"/>
              <a:ext cx="1182079" cy="1255799"/>
            </a:xfrm>
            <a:custGeom>
              <a:avLst/>
              <a:gdLst>
                <a:gd name="T0" fmla="*/ 163 w 270"/>
                <a:gd name="T1" fmla="*/ 37 h 287"/>
                <a:gd name="T2" fmla="*/ 227 w 270"/>
                <a:gd name="T3" fmla="*/ 267 h 287"/>
                <a:gd name="T4" fmla="*/ 245 w 270"/>
                <a:gd name="T5" fmla="*/ 278 h 287"/>
                <a:gd name="T6" fmla="*/ 258 w 270"/>
                <a:gd name="T7" fmla="*/ 276 h 287"/>
                <a:gd name="T8" fmla="*/ 268 w 270"/>
                <a:gd name="T9" fmla="*/ 259 h 287"/>
                <a:gd name="T10" fmla="*/ 202 w 270"/>
                <a:gd name="T11" fmla="*/ 17 h 287"/>
                <a:gd name="T12" fmla="*/ 162 w 270"/>
                <a:gd name="T13" fmla="*/ 17 h 287"/>
                <a:gd name="T14" fmla="*/ 140 w 270"/>
                <a:gd name="T15" fmla="*/ 0 h 287"/>
                <a:gd name="T16" fmla="*/ 140 w 270"/>
                <a:gd name="T17" fmla="*/ 0 h 287"/>
                <a:gd name="T18" fmla="*/ 118 w 270"/>
                <a:gd name="T19" fmla="*/ 17 h 287"/>
                <a:gd name="T20" fmla="*/ 78 w 270"/>
                <a:gd name="T21" fmla="*/ 17 h 287"/>
                <a:gd name="T22" fmla="*/ 2 w 270"/>
                <a:gd name="T23" fmla="*/ 266 h 287"/>
                <a:gd name="T24" fmla="*/ 13 w 270"/>
                <a:gd name="T25" fmla="*/ 283 h 287"/>
                <a:gd name="T26" fmla="*/ 25 w 270"/>
                <a:gd name="T27" fmla="*/ 285 h 287"/>
                <a:gd name="T28" fmla="*/ 44 w 270"/>
                <a:gd name="T29" fmla="*/ 274 h 287"/>
                <a:gd name="T30" fmla="*/ 117 w 270"/>
                <a:gd name="T31" fmla="*/ 30 h 287"/>
                <a:gd name="T32" fmla="*/ 117 w 270"/>
                <a:gd name="T33" fmla="*/ 191 h 287"/>
                <a:gd name="T34" fmla="*/ 140 w 270"/>
                <a:gd name="T35" fmla="*/ 214 h 287"/>
                <a:gd name="T36" fmla="*/ 140 w 270"/>
                <a:gd name="T37" fmla="*/ 214 h 287"/>
                <a:gd name="T38" fmla="*/ 163 w 270"/>
                <a:gd name="T39" fmla="*/ 191 h 287"/>
                <a:gd name="T40" fmla="*/ 163 w 270"/>
                <a:gd name="T41" fmla="*/ 3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87">
                  <a:moveTo>
                    <a:pt x="163" y="37"/>
                  </a:moveTo>
                  <a:cubicBezTo>
                    <a:pt x="227" y="267"/>
                    <a:pt x="227" y="267"/>
                    <a:pt x="227" y="267"/>
                  </a:cubicBezTo>
                  <a:cubicBezTo>
                    <a:pt x="229" y="275"/>
                    <a:pt x="237" y="280"/>
                    <a:pt x="245" y="278"/>
                  </a:cubicBezTo>
                  <a:cubicBezTo>
                    <a:pt x="258" y="276"/>
                    <a:pt x="258" y="276"/>
                    <a:pt x="258" y="276"/>
                  </a:cubicBezTo>
                  <a:cubicBezTo>
                    <a:pt x="266" y="274"/>
                    <a:pt x="270" y="267"/>
                    <a:pt x="268" y="259"/>
                  </a:cubicBezTo>
                  <a:cubicBezTo>
                    <a:pt x="202" y="17"/>
                    <a:pt x="202" y="17"/>
                    <a:pt x="202" y="17"/>
                  </a:cubicBezTo>
                  <a:cubicBezTo>
                    <a:pt x="162" y="17"/>
                    <a:pt x="162" y="17"/>
                    <a:pt x="162" y="17"/>
                  </a:cubicBezTo>
                  <a:cubicBezTo>
                    <a:pt x="160" y="8"/>
                    <a:pt x="151" y="0"/>
                    <a:pt x="140" y="0"/>
                  </a:cubicBezTo>
                  <a:cubicBezTo>
                    <a:pt x="140" y="0"/>
                    <a:pt x="140" y="0"/>
                    <a:pt x="140" y="0"/>
                  </a:cubicBezTo>
                  <a:cubicBezTo>
                    <a:pt x="130" y="0"/>
                    <a:pt x="121" y="8"/>
                    <a:pt x="118" y="17"/>
                  </a:cubicBezTo>
                  <a:cubicBezTo>
                    <a:pt x="78" y="17"/>
                    <a:pt x="78" y="17"/>
                    <a:pt x="78" y="17"/>
                  </a:cubicBezTo>
                  <a:cubicBezTo>
                    <a:pt x="2" y="266"/>
                    <a:pt x="2" y="266"/>
                    <a:pt x="2" y="266"/>
                  </a:cubicBezTo>
                  <a:cubicBezTo>
                    <a:pt x="0" y="274"/>
                    <a:pt x="5" y="282"/>
                    <a:pt x="13" y="283"/>
                  </a:cubicBezTo>
                  <a:cubicBezTo>
                    <a:pt x="25" y="285"/>
                    <a:pt x="25" y="285"/>
                    <a:pt x="25" y="285"/>
                  </a:cubicBezTo>
                  <a:cubicBezTo>
                    <a:pt x="33" y="287"/>
                    <a:pt x="42" y="282"/>
                    <a:pt x="44" y="274"/>
                  </a:cubicBezTo>
                  <a:cubicBezTo>
                    <a:pt x="117" y="30"/>
                    <a:pt x="117" y="30"/>
                    <a:pt x="117" y="30"/>
                  </a:cubicBezTo>
                  <a:cubicBezTo>
                    <a:pt x="117" y="191"/>
                    <a:pt x="117" y="191"/>
                    <a:pt x="117" y="191"/>
                  </a:cubicBezTo>
                  <a:cubicBezTo>
                    <a:pt x="117" y="204"/>
                    <a:pt x="128" y="214"/>
                    <a:pt x="140" y="214"/>
                  </a:cubicBezTo>
                  <a:cubicBezTo>
                    <a:pt x="140" y="214"/>
                    <a:pt x="140" y="214"/>
                    <a:pt x="140" y="214"/>
                  </a:cubicBezTo>
                  <a:cubicBezTo>
                    <a:pt x="153" y="214"/>
                    <a:pt x="163" y="204"/>
                    <a:pt x="163" y="191"/>
                  </a:cubicBezTo>
                  <a:lnTo>
                    <a:pt x="163" y="37"/>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ïṡľîḑé"/>
            <p:cNvSpPr/>
            <p:nvPr/>
          </p:nvSpPr>
          <p:spPr bwMode="auto">
            <a:xfrm>
              <a:off x="6084561" y="2854934"/>
              <a:ext cx="200827" cy="91516"/>
            </a:xfrm>
            <a:custGeom>
              <a:avLst/>
              <a:gdLst>
                <a:gd name="T0" fmla="*/ 0 w 79"/>
                <a:gd name="T1" fmla="*/ 0 h 36"/>
                <a:gd name="T2" fmla="*/ 0 w 79"/>
                <a:gd name="T3" fmla="*/ 36 h 36"/>
                <a:gd name="T4" fmla="*/ 79 w 79"/>
                <a:gd name="T5" fmla="*/ 33 h 36"/>
                <a:gd name="T6" fmla="*/ 79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0" y="36"/>
                  </a:lnTo>
                  <a:lnTo>
                    <a:pt x="79" y="33"/>
                  </a:lnTo>
                  <a:lnTo>
                    <a:pt x="79" y="0"/>
                  </a:lnTo>
                  <a:lnTo>
                    <a:pt x="0" y="0"/>
                  </a:lnTo>
                  <a:close/>
                </a:path>
              </a:pathLst>
            </a:custGeom>
            <a:solidFill>
              <a:srgbClr val="BBA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ïSlíḑé"/>
            <p:cNvSpPr/>
            <p:nvPr/>
          </p:nvSpPr>
          <p:spPr bwMode="auto">
            <a:xfrm>
              <a:off x="6290471" y="2854934"/>
              <a:ext cx="213537" cy="86432"/>
            </a:xfrm>
            <a:custGeom>
              <a:avLst/>
              <a:gdLst>
                <a:gd name="T0" fmla="*/ 0 w 84"/>
                <a:gd name="T1" fmla="*/ 0 h 34"/>
                <a:gd name="T2" fmla="*/ 75 w 84"/>
                <a:gd name="T3" fmla="*/ 0 h 34"/>
                <a:gd name="T4" fmla="*/ 84 w 84"/>
                <a:gd name="T5" fmla="*/ 33 h 34"/>
                <a:gd name="T6" fmla="*/ 10 w 84"/>
                <a:gd name="T7" fmla="*/ 34 h 34"/>
                <a:gd name="T8" fmla="*/ 0 w 84"/>
                <a:gd name="T9" fmla="*/ 0 h 34"/>
              </a:gdLst>
              <a:ahLst/>
              <a:cxnLst>
                <a:cxn ang="0">
                  <a:pos x="T0" y="T1"/>
                </a:cxn>
                <a:cxn ang="0">
                  <a:pos x="T2" y="T3"/>
                </a:cxn>
                <a:cxn ang="0">
                  <a:pos x="T4" y="T5"/>
                </a:cxn>
                <a:cxn ang="0">
                  <a:pos x="T6" y="T7"/>
                </a:cxn>
                <a:cxn ang="0">
                  <a:pos x="T8" y="T9"/>
                </a:cxn>
              </a:cxnLst>
              <a:rect l="0" t="0" r="r" b="b"/>
              <a:pathLst>
                <a:path w="84" h="34">
                  <a:moveTo>
                    <a:pt x="0" y="0"/>
                  </a:moveTo>
                  <a:lnTo>
                    <a:pt x="75" y="0"/>
                  </a:lnTo>
                  <a:lnTo>
                    <a:pt x="84" y="33"/>
                  </a:lnTo>
                  <a:lnTo>
                    <a:pt x="10" y="34"/>
                  </a:lnTo>
                  <a:lnTo>
                    <a:pt x="0" y="0"/>
                  </a:lnTo>
                  <a:close/>
                </a:path>
              </a:pathLst>
            </a:custGeom>
            <a:solidFill>
              <a:srgbClr val="BBA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išḷíde"/>
            <p:cNvSpPr/>
            <p:nvPr/>
          </p:nvSpPr>
          <p:spPr bwMode="auto">
            <a:xfrm>
              <a:off x="5057551" y="1352550"/>
              <a:ext cx="2122658" cy="1507469"/>
            </a:xfrm>
            <a:custGeom>
              <a:avLst/>
              <a:gdLst>
                <a:gd name="T0" fmla="*/ 33 w 484"/>
                <a:gd name="T1" fmla="*/ 0 h 344"/>
                <a:gd name="T2" fmla="*/ 451 w 484"/>
                <a:gd name="T3" fmla="*/ 0 h 344"/>
                <a:gd name="T4" fmla="*/ 484 w 484"/>
                <a:gd name="T5" fmla="*/ 33 h 344"/>
                <a:gd name="T6" fmla="*/ 484 w 484"/>
                <a:gd name="T7" fmla="*/ 311 h 344"/>
                <a:gd name="T8" fmla="*/ 451 w 484"/>
                <a:gd name="T9" fmla="*/ 344 h 344"/>
                <a:gd name="T10" fmla="*/ 33 w 484"/>
                <a:gd name="T11" fmla="*/ 344 h 344"/>
                <a:gd name="T12" fmla="*/ 0 w 484"/>
                <a:gd name="T13" fmla="*/ 311 h 344"/>
                <a:gd name="T14" fmla="*/ 0 w 484"/>
                <a:gd name="T15" fmla="*/ 33 h 344"/>
                <a:gd name="T16" fmla="*/ 33 w 484"/>
                <a:gd name="T1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344">
                  <a:moveTo>
                    <a:pt x="33" y="0"/>
                  </a:moveTo>
                  <a:cubicBezTo>
                    <a:pt x="451" y="0"/>
                    <a:pt x="451" y="0"/>
                    <a:pt x="451" y="0"/>
                  </a:cubicBezTo>
                  <a:cubicBezTo>
                    <a:pt x="469" y="0"/>
                    <a:pt x="484" y="15"/>
                    <a:pt x="484" y="33"/>
                  </a:cubicBezTo>
                  <a:cubicBezTo>
                    <a:pt x="484" y="311"/>
                    <a:pt x="484" y="311"/>
                    <a:pt x="484" y="311"/>
                  </a:cubicBezTo>
                  <a:cubicBezTo>
                    <a:pt x="484" y="329"/>
                    <a:pt x="469" y="344"/>
                    <a:pt x="451" y="344"/>
                  </a:cubicBezTo>
                  <a:cubicBezTo>
                    <a:pt x="33" y="344"/>
                    <a:pt x="33" y="344"/>
                    <a:pt x="33" y="344"/>
                  </a:cubicBezTo>
                  <a:cubicBezTo>
                    <a:pt x="15" y="344"/>
                    <a:pt x="0" y="329"/>
                    <a:pt x="0" y="311"/>
                  </a:cubicBezTo>
                  <a:cubicBezTo>
                    <a:pt x="0" y="33"/>
                    <a:pt x="0" y="33"/>
                    <a:pt x="0" y="33"/>
                  </a:cubicBezTo>
                  <a:cubicBezTo>
                    <a:pt x="0" y="15"/>
                    <a:pt x="15" y="0"/>
                    <a:pt x="3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îśľïḓé"/>
            <p:cNvSpPr/>
            <p:nvPr/>
          </p:nvSpPr>
          <p:spPr bwMode="auto">
            <a:xfrm>
              <a:off x="5123646" y="1352550"/>
              <a:ext cx="2056563" cy="1459168"/>
            </a:xfrm>
            <a:custGeom>
              <a:avLst/>
              <a:gdLst>
                <a:gd name="T0" fmla="*/ 32 w 469"/>
                <a:gd name="T1" fmla="*/ 0 h 333"/>
                <a:gd name="T2" fmla="*/ 437 w 469"/>
                <a:gd name="T3" fmla="*/ 0 h 333"/>
                <a:gd name="T4" fmla="*/ 469 w 469"/>
                <a:gd name="T5" fmla="*/ 32 h 333"/>
                <a:gd name="T6" fmla="*/ 469 w 469"/>
                <a:gd name="T7" fmla="*/ 301 h 333"/>
                <a:gd name="T8" fmla="*/ 437 w 469"/>
                <a:gd name="T9" fmla="*/ 333 h 333"/>
                <a:gd name="T10" fmla="*/ 32 w 469"/>
                <a:gd name="T11" fmla="*/ 333 h 333"/>
                <a:gd name="T12" fmla="*/ 0 w 469"/>
                <a:gd name="T13" fmla="*/ 301 h 333"/>
                <a:gd name="T14" fmla="*/ 0 w 469"/>
                <a:gd name="T15" fmla="*/ 32 h 333"/>
                <a:gd name="T16" fmla="*/ 32 w 469"/>
                <a:gd name="T17"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333">
                  <a:moveTo>
                    <a:pt x="32" y="0"/>
                  </a:moveTo>
                  <a:cubicBezTo>
                    <a:pt x="437" y="0"/>
                    <a:pt x="437" y="0"/>
                    <a:pt x="437" y="0"/>
                  </a:cubicBezTo>
                  <a:cubicBezTo>
                    <a:pt x="455" y="0"/>
                    <a:pt x="469" y="14"/>
                    <a:pt x="469" y="32"/>
                  </a:cubicBezTo>
                  <a:cubicBezTo>
                    <a:pt x="469" y="301"/>
                    <a:pt x="469" y="301"/>
                    <a:pt x="469" y="301"/>
                  </a:cubicBezTo>
                  <a:cubicBezTo>
                    <a:pt x="469" y="318"/>
                    <a:pt x="455" y="333"/>
                    <a:pt x="437" y="333"/>
                  </a:cubicBezTo>
                  <a:cubicBezTo>
                    <a:pt x="32" y="333"/>
                    <a:pt x="32" y="333"/>
                    <a:pt x="32" y="333"/>
                  </a:cubicBezTo>
                  <a:cubicBezTo>
                    <a:pt x="14" y="333"/>
                    <a:pt x="0" y="318"/>
                    <a:pt x="0" y="301"/>
                  </a:cubicBezTo>
                  <a:cubicBezTo>
                    <a:pt x="0" y="32"/>
                    <a:pt x="0" y="32"/>
                    <a:pt x="0" y="32"/>
                  </a:cubicBezTo>
                  <a:cubicBezTo>
                    <a:pt x="0" y="14"/>
                    <a:pt x="14" y="0"/>
                    <a:pt x="32"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şľidé"/>
            <p:cNvSpPr/>
            <p:nvPr/>
          </p:nvSpPr>
          <p:spPr bwMode="auto">
            <a:xfrm>
              <a:off x="5222787" y="1423729"/>
              <a:ext cx="1855736" cy="1311726"/>
            </a:xfrm>
            <a:custGeom>
              <a:avLst/>
              <a:gdLst>
                <a:gd name="T0" fmla="*/ 29 w 423"/>
                <a:gd name="T1" fmla="*/ 0 h 300"/>
                <a:gd name="T2" fmla="*/ 394 w 423"/>
                <a:gd name="T3" fmla="*/ 0 h 300"/>
                <a:gd name="T4" fmla="*/ 423 w 423"/>
                <a:gd name="T5" fmla="*/ 29 h 300"/>
                <a:gd name="T6" fmla="*/ 423 w 423"/>
                <a:gd name="T7" fmla="*/ 271 h 300"/>
                <a:gd name="T8" fmla="*/ 394 w 423"/>
                <a:gd name="T9" fmla="*/ 300 h 300"/>
                <a:gd name="T10" fmla="*/ 29 w 423"/>
                <a:gd name="T11" fmla="*/ 300 h 300"/>
                <a:gd name="T12" fmla="*/ 0 w 423"/>
                <a:gd name="T13" fmla="*/ 271 h 300"/>
                <a:gd name="T14" fmla="*/ 0 w 423"/>
                <a:gd name="T15" fmla="*/ 29 h 300"/>
                <a:gd name="T16" fmla="*/ 29 w 423"/>
                <a:gd name="T1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300">
                  <a:moveTo>
                    <a:pt x="29" y="0"/>
                  </a:moveTo>
                  <a:cubicBezTo>
                    <a:pt x="394" y="0"/>
                    <a:pt x="394" y="0"/>
                    <a:pt x="394" y="0"/>
                  </a:cubicBezTo>
                  <a:cubicBezTo>
                    <a:pt x="410" y="0"/>
                    <a:pt x="423" y="13"/>
                    <a:pt x="423" y="29"/>
                  </a:cubicBezTo>
                  <a:cubicBezTo>
                    <a:pt x="423" y="271"/>
                    <a:pt x="423" y="271"/>
                    <a:pt x="423" y="271"/>
                  </a:cubicBezTo>
                  <a:cubicBezTo>
                    <a:pt x="423" y="287"/>
                    <a:pt x="410" y="300"/>
                    <a:pt x="394" y="300"/>
                  </a:cubicBezTo>
                  <a:cubicBezTo>
                    <a:pt x="29" y="300"/>
                    <a:pt x="29" y="300"/>
                    <a:pt x="29" y="300"/>
                  </a:cubicBezTo>
                  <a:cubicBezTo>
                    <a:pt x="13" y="300"/>
                    <a:pt x="0" y="287"/>
                    <a:pt x="0" y="271"/>
                  </a:cubicBezTo>
                  <a:cubicBezTo>
                    <a:pt x="0" y="29"/>
                    <a:pt x="0" y="29"/>
                    <a:pt x="0" y="29"/>
                  </a:cubicBezTo>
                  <a:cubicBezTo>
                    <a:pt x="0" y="13"/>
                    <a:pt x="13" y="0"/>
                    <a:pt x="29" y="0"/>
                  </a:cubicBez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ṧļïḓe"/>
            <p:cNvSpPr/>
            <p:nvPr/>
          </p:nvSpPr>
          <p:spPr bwMode="auto">
            <a:xfrm>
              <a:off x="5215161" y="1413560"/>
              <a:ext cx="1870989" cy="1334605"/>
            </a:xfrm>
            <a:custGeom>
              <a:avLst/>
              <a:gdLst>
                <a:gd name="T0" fmla="*/ 31 w 427"/>
                <a:gd name="T1" fmla="*/ 0 h 305"/>
                <a:gd name="T2" fmla="*/ 396 w 427"/>
                <a:gd name="T3" fmla="*/ 0 h 305"/>
                <a:gd name="T4" fmla="*/ 418 w 427"/>
                <a:gd name="T5" fmla="*/ 9 h 305"/>
                <a:gd name="T6" fmla="*/ 427 w 427"/>
                <a:gd name="T7" fmla="*/ 31 h 305"/>
                <a:gd name="T8" fmla="*/ 427 w 427"/>
                <a:gd name="T9" fmla="*/ 273 h 305"/>
                <a:gd name="T10" fmla="*/ 418 w 427"/>
                <a:gd name="T11" fmla="*/ 295 h 305"/>
                <a:gd name="T12" fmla="*/ 396 w 427"/>
                <a:gd name="T13" fmla="*/ 305 h 305"/>
                <a:gd name="T14" fmla="*/ 31 w 427"/>
                <a:gd name="T15" fmla="*/ 305 h 305"/>
                <a:gd name="T16" fmla="*/ 9 w 427"/>
                <a:gd name="T17" fmla="*/ 295 h 305"/>
                <a:gd name="T18" fmla="*/ 0 w 427"/>
                <a:gd name="T19" fmla="*/ 273 h 305"/>
                <a:gd name="T20" fmla="*/ 0 w 427"/>
                <a:gd name="T21" fmla="*/ 31 h 305"/>
                <a:gd name="T22" fmla="*/ 9 w 427"/>
                <a:gd name="T23" fmla="*/ 9 h 305"/>
                <a:gd name="T24" fmla="*/ 31 w 427"/>
                <a:gd name="T25" fmla="*/ 0 h 305"/>
                <a:gd name="T26" fmla="*/ 396 w 427"/>
                <a:gd name="T27" fmla="*/ 4 h 305"/>
                <a:gd name="T28" fmla="*/ 31 w 427"/>
                <a:gd name="T29" fmla="*/ 4 h 305"/>
                <a:gd name="T30" fmla="*/ 12 w 427"/>
                <a:gd name="T31" fmla="*/ 12 h 305"/>
                <a:gd name="T32" fmla="*/ 5 w 427"/>
                <a:gd name="T33" fmla="*/ 31 h 305"/>
                <a:gd name="T34" fmla="*/ 5 w 427"/>
                <a:gd name="T35" fmla="*/ 273 h 305"/>
                <a:gd name="T36" fmla="*/ 12 w 427"/>
                <a:gd name="T37" fmla="*/ 292 h 305"/>
                <a:gd name="T38" fmla="*/ 31 w 427"/>
                <a:gd name="T39" fmla="*/ 300 h 305"/>
                <a:gd name="T40" fmla="*/ 396 w 427"/>
                <a:gd name="T41" fmla="*/ 300 h 305"/>
                <a:gd name="T42" fmla="*/ 415 w 427"/>
                <a:gd name="T43" fmla="*/ 292 h 305"/>
                <a:gd name="T44" fmla="*/ 423 w 427"/>
                <a:gd name="T45" fmla="*/ 273 h 305"/>
                <a:gd name="T46" fmla="*/ 423 w 427"/>
                <a:gd name="T47" fmla="*/ 31 h 305"/>
                <a:gd name="T48" fmla="*/ 415 w 427"/>
                <a:gd name="T49" fmla="*/ 12 h 305"/>
                <a:gd name="T50" fmla="*/ 396 w 427"/>
                <a:gd name="T51" fmla="*/ 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7" h="305">
                  <a:moveTo>
                    <a:pt x="31" y="0"/>
                  </a:moveTo>
                  <a:cubicBezTo>
                    <a:pt x="396" y="0"/>
                    <a:pt x="396" y="0"/>
                    <a:pt x="396" y="0"/>
                  </a:cubicBezTo>
                  <a:cubicBezTo>
                    <a:pt x="405" y="0"/>
                    <a:pt x="413" y="3"/>
                    <a:pt x="418" y="9"/>
                  </a:cubicBezTo>
                  <a:cubicBezTo>
                    <a:pt x="424" y="15"/>
                    <a:pt x="427" y="22"/>
                    <a:pt x="427" y="31"/>
                  </a:cubicBezTo>
                  <a:cubicBezTo>
                    <a:pt x="427" y="273"/>
                    <a:pt x="427" y="273"/>
                    <a:pt x="427" y="273"/>
                  </a:cubicBezTo>
                  <a:cubicBezTo>
                    <a:pt x="427" y="282"/>
                    <a:pt x="424" y="290"/>
                    <a:pt x="418" y="295"/>
                  </a:cubicBezTo>
                  <a:cubicBezTo>
                    <a:pt x="413" y="301"/>
                    <a:pt x="405" y="305"/>
                    <a:pt x="396" y="305"/>
                  </a:cubicBezTo>
                  <a:cubicBezTo>
                    <a:pt x="31" y="305"/>
                    <a:pt x="31" y="305"/>
                    <a:pt x="31" y="305"/>
                  </a:cubicBezTo>
                  <a:cubicBezTo>
                    <a:pt x="23" y="305"/>
                    <a:pt x="15" y="301"/>
                    <a:pt x="9" y="295"/>
                  </a:cubicBezTo>
                  <a:cubicBezTo>
                    <a:pt x="3" y="290"/>
                    <a:pt x="0" y="282"/>
                    <a:pt x="0" y="273"/>
                  </a:cubicBezTo>
                  <a:cubicBezTo>
                    <a:pt x="0" y="31"/>
                    <a:pt x="0" y="31"/>
                    <a:pt x="0" y="31"/>
                  </a:cubicBezTo>
                  <a:cubicBezTo>
                    <a:pt x="0" y="22"/>
                    <a:pt x="3" y="15"/>
                    <a:pt x="9" y="9"/>
                  </a:cubicBezTo>
                  <a:cubicBezTo>
                    <a:pt x="15" y="3"/>
                    <a:pt x="23" y="0"/>
                    <a:pt x="31" y="0"/>
                  </a:cubicBezTo>
                  <a:close/>
                  <a:moveTo>
                    <a:pt x="396" y="4"/>
                  </a:moveTo>
                  <a:cubicBezTo>
                    <a:pt x="31" y="4"/>
                    <a:pt x="31" y="4"/>
                    <a:pt x="31" y="4"/>
                  </a:cubicBezTo>
                  <a:cubicBezTo>
                    <a:pt x="24" y="4"/>
                    <a:pt x="17" y="7"/>
                    <a:pt x="12" y="12"/>
                  </a:cubicBezTo>
                  <a:cubicBezTo>
                    <a:pt x="8" y="17"/>
                    <a:pt x="5" y="24"/>
                    <a:pt x="5" y="31"/>
                  </a:cubicBezTo>
                  <a:cubicBezTo>
                    <a:pt x="5" y="273"/>
                    <a:pt x="5" y="273"/>
                    <a:pt x="5" y="273"/>
                  </a:cubicBezTo>
                  <a:cubicBezTo>
                    <a:pt x="5" y="281"/>
                    <a:pt x="8" y="287"/>
                    <a:pt x="12" y="292"/>
                  </a:cubicBezTo>
                  <a:cubicBezTo>
                    <a:pt x="17" y="297"/>
                    <a:pt x="24" y="300"/>
                    <a:pt x="31" y="300"/>
                  </a:cubicBezTo>
                  <a:cubicBezTo>
                    <a:pt x="396" y="300"/>
                    <a:pt x="396" y="300"/>
                    <a:pt x="396" y="300"/>
                  </a:cubicBezTo>
                  <a:cubicBezTo>
                    <a:pt x="403" y="300"/>
                    <a:pt x="410" y="297"/>
                    <a:pt x="415" y="292"/>
                  </a:cubicBezTo>
                  <a:cubicBezTo>
                    <a:pt x="420" y="287"/>
                    <a:pt x="423" y="281"/>
                    <a:pt x="423" y="273"/>
                  </a:cubicBezTo>
                  <a:cubicBezTo>
                    <a:pt x="423" y="31"/>
                    <a:pt x="423" y="31"/>
                    <a:pt x="423" y="31"/>
                  </a:cubicBezTo>
                  <a:cubicBezTo>
                    <a:pt x="423" y="24"/>
                    <a:pt x="420" y="17"/>
                    <a:pt x="415" y="12"/>
                  </a:cubicBezTo>
                  <a:cubicBezTo>
                    <a:pt x="410" y="7"/>
                    <a:pt x="403" y="4"/>
                    <a:pt x="396" y="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iṩḻïdé"/>
            <p:cNvSpPr/>
            <p:nvPr/>
          </p:nvSpPr>
          <p:spPr bwMode="auto">
            <a:xfrm>
              <a:off x="6613319" y="2684613"/>
              <a:ext cx="282174" cy="55926"/>
            </a:xfrm>
            <a:custGeom>
              <a:avLst/>
              <a:gdLst>
                <a:gd name="T0" fmla="*/ 4 w 64"/>
                <a:gd name="T1" fmla="*/ 0 h 13"/>
                <a:gd name="T2" fmla="*/ 61 w 64"/>
                <a:gd name="T3" fmla="*/ 0 h 13"/>
                <a:gd name="T4" fmla="*/ 63 w 64"/>
                <a:gd name="T5" fmla="*/ 1 h 13"/>
                <a:gd name="T6" fmla="*/ 63 w 64"/>
                <a:gd name="T7" fmla="*/ 1 h 13"/>
                <a:gd name="T8" fmla="*/ 64 w 64"/>
                <a:gd name="T9" fmla="*/ 4 h 13"/>
                <a:gd name="T10" fmla="*/ 64 w 64"/>
                <a:gd name="T11" fmla="*/ 10 h 13"/>
                <a:gd name="T12" fmla="*/ 63 w 64"/>
                <a:gd name="T13" fmla="*/ 12 h 13"/>
                <a:gd name="T14" fmla="*/ 63 w 64"/>
                <a:gd name="T15" fmla="*/ 12 h 13"/>
                <a:gd name="T16" fmla="*/ 61 w 64"/>
                <a:gd name="T17" fmla="*/ 13 h 13"/>
                <a:gd name="T18" fmla="*/ 4 w 64"/>
                <a:gd name="T19" fmla="*/ 13 h 13"/>
                <a:gd name="T20" fmla="*/ 2 w 64"/>
                <a:gd name="T21" fmla="*/ 12 h 13"/>
                <a:gd name="T22" fmla="*/ 2 w 64"/>
                <a:gd name="T23" fmla="*/ 12 h 13"/>
                <a:gd name="T24" fmla="*/ 0 w 64"/>
                <a:gd name="T25" fmla="*/ 10 h 13"/>
                <a:gd name="T26" fmla="*/ 0 w 64"/>
                <a:gd name="T27" fmla="*/ 4 h 13"/>
                <a:gd name="T28" fmla="*/ 2 w 64"/>
                <a:gd name="T29" fmla="*/ 1 h 13"/>
                <a:gd name="T30" fmla="*/ 2 w 64"/>
                <a:gd name="T31" fmla="*/ 1 h 13"/>
                <a:gd name="T32" fmla="*/ 4 w 64"/>
                <a:gd name="T33" fmla="*/ 0 h 13"/>
                <a:gd name="T34" fmla="*/ 61 w 64"/>
                <a:gd name="T35" fmla="*/ 1 h 13"/>
                <a:gd name="T36" fmla="*/ 4 w 64"/>
                <a:gd name="T37" fmla="*/ 1 h 13"/>
                <a:gd name="T38" fmla="*/ 2 w 64"/>
                <a:gd name="T39" fmla="*/ 2 h 13"/>
                <a:gd name="T40" fmla="*/ 2 w 64"/>
                <a:gd name="T41" fmla="*/ 2 h 13"/>
                <a:gd name="T42" fmla="*/ 1 w 64"/>
                <a:gd name="T43" fmla="*/ 4 h 13"/>
                <a:gd name="T44" fmla="*/ 1 w 64"/>
                <a:gd name="T45" fmla="*/ 10 h 13"/>
                <a:gd name="T46" fmla="*/ 2 w 64"/>
                <a:gd name="T47" fmla="*/ 12 h 13"/>
                <a:gd name="T48" fmla="*/ 2 w 64"/>
                <a:gd name="T49" fmla="*/ 12 h 13"/>
                <a:gd name="T50" fmla="*/ 4 w 64"/>
                <a:gd name="T51" fmla="*/ 13 h 13"/>
                <a:gd name="T52" fmla="*/ 61 w 64"/>
                <a:gd name="T53" fmla="*/ 13 h 13"/>
                <a:gd name="T54" fmla="*/ 63 w 64"/>
                <a:gd name="T55" fmla="*/ 12 h 13"/>
                <a:gd name="T56" fmla="*/ 63 w 64"/>
                <a:gd name="T57" fmla="*/ 12 h 13"/>
                <a:gd name="T58" fmla="*/ 63 w 64"/>
                <a:gd name="T59" fmla="*/ 10 h 13"/>
                <a:gd name="T60" fmla="*/ 63 w 64"/>
                <a:gd name="T61" fmla="*/ 4 h 13"/>
                <a:gd name="T62" fmla="*/ 63 w 64"/>
                <a:gd name="T63" fmla="*/ 2 h 13"/>
                <a:gd name="T64" fmla="*/ 63 w 64"/>
                <a:gd name="T65" fmla="*/ 2 h 13"/>
                <a:gd name="T66" fmla="*/ 61 w 64"/>
                <a:gd name="T6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13">
                  <a:moveTo>
                    <a:pt x="4" y="0"/>
                  </a:moveTo>
                  <a:cubicBezTo>
                    <a:pt x="61" y="0"/>
                    <a:pt x="61" y="0"/>
                    <a:pt x="61" y="0"/>
                  </a:cubicBezTo>
                  <a:cubicBezTo>
                    <a:pt x="62" y="0"/>
                    <a:pt x="63" y="0"/>
                    <a:pt x="63" y="1"/>
                  </a:cubicBezTo>
                  <a:cubicBezTo>
                    <a:pt x="63" y="1"/>
                    <a:pt x="63" y="1"/>
                    <a:pt x="63" y="1"/>
                  </a:cubicBezTo>
                  <a:cubicBezTo>
                    <a:pt x="64" y="2"/>
                    <a:pt x="64" y="3"/>
                    <a:pt x="64" y="4"/>
                  </a:cubicBezTo>
                  <a:cubicBezTo>
                    <a:pt x="64" y="10"/>
                    <a:pt x="64" y="10"/>
                    <a:pt x="64" y="10"/>
                  </a:cubicBezTo>
                  <a:cubicBezTo>
                    <a:pt x="64" y="11"/>
                    <a:pt x="64" y="12"/>
                    <a:pt x="63" y="12"/>
                  </a:cubicBezTo>
                  <a:cubicBezTo>
                    <a:pt x="63" y="12"/>
                    <a:pt x="63" y="12"/>
                    <a:pt x="63" y="12"/>
                  </a:cubicBezTo>
                  <a:cubicBezTo>
                    <a:pt x="63" y="13"/>
                    <a:pt x="62" y="13"/>
                    <a:pt x="61" y="13"/>
                  </a:cubicBezTo>
                  <a:cubicBezTo>
                    <a:pt x="4" y="13"/>
                    <a:pt x="4" y="13"/>
                    <a:pt x="4" y="13"/>
                  </a:cubicBezTo>
                  <a:cubicBezTo>
                    <a:pt x="3" y="13"/>
                    <a:pt x="2" y="13"/>
                    <a:pt x="2" y="12"/>
                  </a:cubicBezTo>
                  <a:cubicBezTo>
                    <a:pt x="2" y="12"/>
                    <a:pt x="2" y="12"/>
                    <a:pt x="2" y="12"/>
                  </a:cubicBezTo>
                  <a:cubicBezTo>
                    <a:pt x="1" y="12"/>
                    <a:pt x="0" y="11"/>
                    <a:pt x="0" y="10"/>
                  </a:cubicBezTo>
                  <a:cubicBezTo>
                    <a:pt x="0" y="4"/>
                    <a:pt x="0" y="4"/>
                    <a:pt x="0" y="4"/>
                  </a:cubicBezTo>
                  <a:cubicBezTo>
                    <a:pt x="0" y="3"/>
                    <a:pt x="1" y="2"/>
                    <a:pt x="2" y="1"/>
                  </a:cubicBezTo>
                  <a:cubicBezTo>
                    <a:pt x="2" y="1"/>
                    <a:pt x="2" y="1"/>
                    <a:pt x="2" y="1"/>
                  </a:cubicBezTo>
                  <a:cubicBezTo>
                    <a:pt x="2" y="0"/>
                    <a:pt x="3" y="0"/>
                    <a:pt x="4" y="0"/>
                  </a:cubicBezTo>
                  <a:close/>
                  <a:moveTo>
                    <a:pt x="61" y="1"/>
                  </a:moveTo>
                  <a:cubicBezTo>
                    <a:pt x="4" y="1"/>
                    <a:pt x="4" y="1"/>
                    <a:pt x="4" y="1"/>
                  </a:cubicBezTo>
                  <a:cubicBezTo>
                    <a:pt x="3" y="1"/>
                    <a:pt x="3" y="1"/>
                    <a:pt x="2" y="2"/>
                  </a:cubicBezTo>
                  <a:cubicBezTo>
                    <a:pt x="2" y="2"/>
                    <a:pt x="2" y="2"/>
                    <a:pt x="2" y="2"/>
                  </a:cubicBezTo>
                  <a:cubicBezTo>
                    <a:pt x="2" y="2"/>
                    <a:pt x="1" y="3"/>
                    <a:pt x="1" y="4"/>
                  </a:cubicBezTo>
                  <a:cubicBezTo>
                    <a:pt x="1" y="10"/>
                    <a:pt x="1" y="10"/>
                    <a:pt x="1" y="10"/>
                  </a:cubicBezTo>
                  <a:cubicBezTo>
                    <a:pt x="1" y="11"/>
                    <a:pt x="2" y="11"/>
                    <a:pt x="2" y="12"/>
                  </a:cubicBezTo>
                  <a:cubicBezTo>
                    <a:pt x="2" y="12"/>
                    <a:pt x="2" y="12"/>
                    <a:pt x="2" y="12"/>
                  </a:cubicBezTo>
                  <a:cubicBezTo>
                    <a:pt x="3" y="12"/>
                    <a:pt x="3" y="13"/>
                    <a:pt x="4" y="13"/>
                  </a:cubicBezTo>
                  <a:cubicBezTo>
                    <a:pt x="61" y="13"/>
                    <a:pt x="61" y="13"/>
                    <a:pt x="61" y="13"/>
                  </a:cubicBezTo>
                  <a:cubicBezTo>
                    <a:pt x="61" y="13"/>
                    <a:pt x="62" y="12"/>
                    <a:pt x="63" y="12"/>
                  </a:cubicBezTo>
                  <a:cubicBezTo>
                    <a:pt x="63" y="12"/>
                    <a:pt x="63" y="12"/>
                    <a:pt x="63" y="12"/>
                  </a:cubicBezTo>
                  <a:cubicBezTo>
                    <a:pt x="63" y="11"/>
                    <a:pt x="63" y="11"/>
                    <a:pt x="63" y="10"/>
                  </a:cubicBezTo>
                  <a:cubicBezTo>
                    <a:pt x="63" y="4"/>
                    <a:pt x="63" y="4"/>
                    <a:pt x="63" y="4"/>
                  </a:cubicBezTo>
                  <a:cubicBezTo>
                    <a:pt x="63" y="3"/>
                    <a:pt x="63" y="2"/>
                    <a:pt x="63" y="2"/>
                  </a:cubicBezTo>
                  <a:cubicBezTo>
                    <a:pt x="63" y="2"/>
                    <a:pt x="63" y="2"/>
                    <a:pt x="63" y="2"/>
                  </a:cubicBezTo>
                  <a:cubicBezTo>
                    <a:pt x="62" y="1"/>
                    <a:pt x="61" y="1"/>
                    <a:pt x="61" y="1"/>
                  </a:cubicBezTo>
                  <a:close/>
                </a:path>
              </a:pathLst>
            </a:custGeom>
            <a:solidFill>
              <a:srgbClr val="D2D4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ïṡḷiḋè"/>
            <p:cNvSpPr/>
            <p:nvPr/>
          </p:nvSpPr>
          <p:spPr bwMode="auto">
            <a:xfrm>
              <a:off x="5395650" y="1947402"/>
              <a:ext cx="673658" cy="254210"/>
            </a:xfrm>
            <a:custGeom>
              <a:avLst/>
              <a:gdLst>
                <a:gd name="T0" fmla="*/ 21 w 154"/>
                <a:gd name="T1" fmla="*/ 3 h 58"/>
                <a:gd name="T2" fmla="*/ 8 w 154"/>
                <a:gd name="T3" fmla="*/ 10 h 58"/>
                <a:gd name="T4" fmla="*/ 9 w 154"/>
                <a:gd name="T5" fmla="*/ 27 h 58"/>
                <a:gd name="T6" fmla="*/ 10 w 154"/>
                <a:gd name="T7" fmla="*/ 40 h 58"/>
                <a:gd name="T8" fmla="*/ 38 w 154"/>
                <a:gd name="T9" fmla="*/ 54 h 58"/>
                <a:gd name="T10" fmla="*/ 21 w 154"/>
                <a:gd name="T11" fmla="*/ 58 h 58"/>
                <a:gd name="T12" fmla="*/ 4 w 154"/>
                <a:gd name="T13" fmla="*/ 48 h 58"/>
                <a:gd name="T14" fmla="*/ 1 w 154"/>
                <a:gd name="T15" fmla="*/ 27 h 58"/>
                <a:gd name="T16" fmla="*/ 3 w 154"/>
                <a:gd name="T17" fmla="*/ 6 h 58"/>
                <a:gd name="T18" fmla="*/ 13 w 154"/>
                <a:gd name="T19" fmla="*/ 1 h 58"/>
                <a:gd name="T20" fmla="*/ 4 w 154"/>
                <a:gd name="T21" fmla="*/ 1 h 58"/>
                <a:gd name="T22" fmla="*/ 6 w 154"/>
                <a:gd name="T23" fmla="*/ 11 h 58"/>
                <a:gd name="T24" fmla="*/ 2 w 154"/>
                <a:gd name="T25" fmla="*/ 17 h 58"/>
                <a:gd name="T26" fmla="*/ 6 w 154"/>
                <a:gd name="T27" fmla="*/ 23 h 58"/>
                <a:gd name="T28" fmla="*/ 6 w 154"/>
                <a:gd name="T29" fmla="*/ 34 h 58"/>
                <a:gd name="T30" fmla="*/ 4 w 154"/>
                <a:gd name="T31" fmla="*/ 49 h 58"/>
                <a:gd name="T32" fmla="*/ 65 w 154"/>
                <a:gd name="T33" fmla="*/ 11 h 58"/>
                <a:gd name="T34" fmla="*/ 76 w 154"/>
                <a:gd name="T35" fmla="*/ 34 h 58"/>
                <a:gd name="T36" fmla="*/ 74 w 154"/>
                <a:gd name="T37" fmla="*/ 52 h 58"/>
                <a:gd name="T38" fmla="*/ 51 w 154"/>
                <a:gd name="T39" fmla="*/ 55 h 58"/>
                <a:gd name="T40" fmla="*/ 46 w 154"/>
                <a:gd name="T41" fmla="*/ 43 h 58"/>
                <a:gd name="T42" fmla="*/ 46 w 154"/>
                <a:gd name="T43" fmla="*/ 28 h 58"/>
                <a:gd name="T44" fmla="*/ 44 w 154"/>
                <a:gd name="T45" fmla="*/ 5 h 58"/>
                <a:gd name="T46" fmla="*/ 50 w 154"/>
                <a:gd name="T47" fmla="*/ 8 h 58"/>
                <a:gd name="T48" fmla="*/ 51 w 154"/>
                <a:gd name="T49" fmla="*/ 21 h 58"/>
                <a:gd name="T50" fmla="*/ 53 w 154"/>
                <a:gd name="T51" fmla="*/ 46 h 58"/>
                <a:gd name="T52" fmla="*/ 69 w 154"/>
                <a:gd name="T53" fmla="*/ 31 h 58"/>
                <a:gd name="T54" fmla="*/ 50 w 154"/>
                <a:gd name="T55" fmla="*/ 10 h 58"/>
                <a:gd name="T56" fmla="*/ 51 w 154"/>
                <a:gd name="T57" fmla="*/ 14 h 58"/>
                <a:gd name="T58" fmla="*/ 52 w 154"/>
                <a:gd name="T59" fmla="*/ 22 h 58"/>
                <a:gd name="T60" fmla="*/ 50 w 154"/>
                <a:gd name="T61" fmla="*/ 26 h 58"/>
                <a:gd name="T62" fmla="*/ 71 w 154"/>
                <a:gd name="T63" fmla="*/ 30 h 58"/>
                <a:gd name="T64" fmla="*/ 51 w 154"/>
                <a:gd name="T65" fmla="*/ 43 h 58"/>
                <a:gd name="T66" fmla="*/ 49 w 154"/>
                <a:gd name="T67" fmla="*/ 49 h 58"/>
                <a:gd name="T68" fmla="*/ 53 w 154"/>
                <a:gd name="T69" fmla="*/ 57 h 58"/>
                <a:gd name="T70" fmla="*/ 112 w 154"/>
                <a:gd name="T71" fmla="*/ 17 h 58"/>
                <a:gd name="T72" fmla="*/ 110 w 154"/>
                <a:gd name="T73" fmla="*/ 37 h 58"/>
                <a:gd name="T74" fmla="*/ 110 w 154"/>
                <a:gd name="T75" fmla="*/ 48 h 58"/>
                <a:gd name="T76" fmla="*/ 106 w 154"/>
                <a:gd name="T77" fmla="*/ 49 h 58"/>
                <a:gd name="T78" fmla="*/ 106 w 154"/>
                <a:gd name="T79" fmla="*/ 6 h 58"/>
                <a:gd name="T80" fmla="*/ 84 w 154"/>
                <a:gd name="T81" fmla="*/ 38 h 58"/>
                <a:gd name="T82" fmla="*/ 96 w 154"/>
                <a:gd name="T83" fmla="*/ 58 h 58"/>
                <a:gd name="T84" fmla="*/ 80 w 154"/>
                <a:gd name="T85" fmla="*/ 34 h 58"/>
                <a:gd name="T86" fmla="*/ 84 w 154"/>
                <a:gd name="T87" fmla="*/ 11 h 58"/>
                <a:gd name="T88" fmla="*/ 110 w 154"/>
                <a:gd name="T89" fmla="*/ 24 h 58"/>
                <a:gd name="T90" fmla="*/ 107 w 154"/>
                <a:gd name="T91" fmla="*/ 35 h 58"/>
                <a:gd name="T92" fmla="*/ 110 w 154"/>
                <a:gd name="T93" fmla="*/ 41 h 58"/>
                <a:gd name="T94" fmla="*/ 108 w 154"/>
                <a:gd name="T95" fmla="*/ 47 h 58"/>
                <a:gd name="T96" fmla="*/ 137 w 154"/>
                <a:gd name="T97" fmla="*/ 5 h 58"/>
                <a:gd name="T98" fmla="*/ 148 w 154"/>
                <a:gd name="T99" fmla="*/ 9 h 58"/>
                <a:gd name="T100" fmla="*/ 152 w 154"/>
                <a:gd name="T101" fmla="*/ 14 h 58"/>
                <a:gd name="T102" fmla="*/ 123 w 154"/>
                <a:gd name="T103" fmla="*/ 32 h 58"/>
                <a:gd name="T104" fmla="*/ 147 w 154"/>
                <a:gd name="T105" fmla="*/ 52 h 58"/>
                <a:gd name="T106" fmla="*/ 136 w 154"/>
                <a:gd name="T107" fmla="*/ 57 h 58"/>
                <a:gd name="T108" fmla="*/ 122 w 154"/>
                <a:gd name="T109" fmla="*/ 53 h 58"/>
                <a:gd name="T110" fmla="*/ 119 w 154"/>
                <a:gd name="T111" fmla="*/ 44 h 58"/>
                <a:gd name="T112" fmla="*/ 117 w 154"/>
                <a:gd name="T113" fmla="*/ 35 h 58"/>
                <a:gd name="T114" fmla="*/ 120 w 154"/>
                <a:gd name="T115" fmla="*/ 24 h 58"/>
                <a:gd name="T116" fmla="*/ 124 w 154"/>
                <a:gd name="T117" fmla="*/ 7 h 58"/>
                <a:gd name="T118" fmla="*/ 135 w 154"/>
                <a:gd name="T119" fmla="*/ 4 h 58"/>
                <a:gd name="T120" fmla="*/ 152 w 154"/>
                <a:gd name="T121" fmla="*/ 11 h 58"/>
                <a:gd name="T122" fmla="*/ 121 w 154"/>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58">
                  <a:moveTo>
                    <a:pt x="22" y="0"/>
                  </a:moveTo>
                  <a:cubicBezTo>
                    <a:pt x="22" y="0"/>
                    <a:pt x="23" y="1"/>
                    <a:pt x="24" y="1"/>
                  </a:cubicBezTo>
                  <a:cubicBezTo>
                    <a:pt x="24" y="1"/>
                    <a:pt x="24" y="1"/>
                    <a:pt x="24" y="1"/>
                  </a:cubicBezTo>
                  <a:cubicBezTo>
                    <a:pt x="25" y="0"/>
                    <a:pt x="25" y="0"/>
                    <a:pt x="25" y="0"/>
                  </a:cubicBezTo>
                  <a:cubicBezTo>
                    <a:pt x="26" y="1"/>
                    <a:pt x="26" y="1"/>
                    <a:pt x="26" y="1"/>
                  </a:cubicBezTo>
                  <a:cubicBezTo>
                    <a:pt x="26" y="1"/>
                    <a:pt x="26" y="1"/>
                    <a:pt x="26" y="1"/>
                  </a:cubicBezTo>
                  <a:cubicBezTo>
                    <a:pt x="25" y="3"/>
                    <a:pt x="25" y="3"/>
                    <a:pt x="25" y="3"/>
                  </a:cubicBezTo>
                  <a:cubicBezTo>
                    <a:pt x="26" y="3"/>
                    <a:pt x="26" y="3"/>
                    <a:pt x="26" y="3"/>
                  </a:cubicBezTo>
                  <a:cubicBezTo>
                    <a:pt x="26" y="3"/>
                    <a:pt x="26" y="3"/>
                    <a:pt x="26" y="3"/>
                  </a:cubicBezTo>
                  <a:cubicBezTo>
                    <a:pt x="26" y="2"/>
                    <a:pt x="27" y="2"/>
                    <a:pt x="28" y="1"/>
                  </a:cubicBezTo>
                  <a:cubicBezTo>
                    <a:pt x="28" y="1"/>
                    <a:pt x="28" y="1"/>
                    <a:pt x="28" y="1"/>
                  </a:cubicBezTo>
                  <a:cubicBezTo>
                    <a:pt x="28" y="2"/>
                    <a:pt x="28" y="2"/>
                    <a:pt x="28" y="2"/>
                  </a:cubicBezTo>
                  <a:cubicBezTo>
                    <a:pt x="27" y="2"/>
                    <a:pt x="27" y="2"/>
                    <a:pt x="27" y="3"/>
                  </a:cubicBezTo>
                  <a:cubicBezTo>
                    <a:pt x="27" y="3"/>
                    <a:pt x="27" y="3"/>
                    <a:pt x="27" y="3"/>
                  </a:cubicBezTo>
                  <a:cubicBezTo>
                    <a:pt x="27" y="4"/>
                    <a:pt x="27" y="4"/>
                    <a:pt x="27" y="4"/>
                  </a:cubicBezTo>
                  <a:cubicBezTo>
                    <a:pt x="26" y="4"/>
                    <a:pt x="26" y="4"/>
                    <a:pt x="26" y="4"/>
                  </a:cubicBezTo>
                  <a:cubicBezTo>
                    <a:pt x="26" y="4"/>
                    <a:pt x="26" y="3"/>
                    <a:pt x="25" y="3"/>
                  </a:cubicBezTo>
                  <a:cubicBezTo>
                    <a:pt x="25" y="3"/>
                    <a:pt x="25" y="3"/>
                    <a:pt x="25" y="3"/>
                  </a:cubicBezTo>
                  <a:cubicBezTo>
                    <a:pt x="25" y="4"/>
                    <a:pt x="25" y="4"/>
                    <a:pt x="25" y="4"/>
                  </a:cubicBezTo>
                  <a:cubicBezTo>
                    <a:pt x="25" y="5"/>
                    <a:pt x="25" y="5"/>
                    <a:pt x="25" y="5"/>
                  </a:cubicBezTo>
                  <a:cubicBezTo>
                    <a:pt x="25" y="5"/>
                    <a:pt x="25" y="5"/>
                    <a:pt x="25" y="5"/>
                  </a:cubicBezTo>
                  <a:cubicBezTo>
                    <a:pt x="24" y="4"/>
                    <a:pt x="24" y="4"/>
                    <a:pt x="24" y="4"/>
                  </a:cubicBezTo>
                  <a:cubicBezTo>
                    <a:pt x="24" y="4"/>
                    <a:pt x="24" y="4"/>
                    <a:pt x="24" y="4"/>
                  </a:cubicBezTo>
                  <a:cubicBezTo>
                    <a:pt x="23" y="5"/>
                    <a:pt x="23" y="5"/>
                    <a:pt x="23" y="5"/>
                  </a:cubicBezTo>
                  <a:cubicBezTo>
                    <a:pt x="23" y="5"/>
                    <a:pt x="23" y="5"/>
                    <a:pt x="23" y="5"/>
                  </a:cubicBezTo>
                  <a:cubicBezTo>
                    <a:pt x="22" y="4"/>
                    <a:pt x="22" y="4"/>
                    <a:pt x="22" y="4"/>
                  </a:cubicBezTo>
                  <a:cubicBezTo>
                    <a:pt x="22" y="4"/>
                    <a:pt x="22" y="4"/>
                    <a:pt x="22" y="4"/>
                  </a:cubicBezTo>
                  <a:cubicBezTo>
                    <a:pt x="21" y="5"/>
                    <a:pt x="21" y="5"/>
                    <a:pt x="21" y="5"/>
                  </a:cubicBezTo>
                  <a:cubicBezTo>
                    <a:pt x="21" y="5"/>
                    <a:pt x="21" y="5"/>
                    <a:pt x="21" y="5"/>
                  </a:cubicBezTo>
                  <a:cubicBezTo>
                    <a:pt x="21" y="4"/>
                    <a:pt x="21" y="4"/>
                    <a:pt x="21" y="4"/>
                  </a:cubicBezTo>
                  <a:cubicBezTo>
                    <a:pt x="21" y="3"/>
                    <a:pt x="21" y="3"/>
                    <a:pt x="21" y="3"/>
                  </a:cubicBezTo>
                  <a:cubicBezTo>
                    <a:pt x="21" y="3"/>
                    <a:pt x="21" y="2"/>
                    <a:pt x="20" y="2"/>
                  </a:cubicBezTo>
                  <a:cubicBezTo>
                    <a:pt x="20" y="3"/>
                    <a:pt x="20" y="3"/>
                    <a:pt x="20" y="3"/>
                  </a:cubicBezTo>
                  <a:cubicBezTo>
                    <a:pt x="20" y="3"/>
                    <a:pt x="20" y="3"/>
                    <a:pt x="20" y="3"/>
                  </a:cubicBezTo>
                  <a:cubicBezTo>
                    <a:pt x="20" y="4"/>
                    <a:pt x="20" y="4"/>
                    <a:pt x="20" y="4"/>
                  </a:cubicBezTo>
                  <a:cubicBezTo>
                    <a:pt x="19" y="4"/>
                    <a:pt x="19" y="5"/>
                    <a:pt x="19" y="5"/>
                  </a:cubicBezTo>
                  <a:cubicBezTo>
                    <a:pt x="17" y="5"/>
                    <a:pt x="17" y="5"/>
                    <a:pt x="17" y="5"/>
                  </a:cubicBezTo>
                  <a:cubicBezTo>
                    <a:pt x="16" y="6"/>
                    <a:pt x="16" y="6"/>
                    <a:pt x="16" y="6"/>
                  </a:cubicBezTo>
                  <a:cubicBezTo>
                    <a:pt x="16" y="6"/>
                    <a:pt x="15" y="6"/>
                    <a:pt x="15" y="5"/>
                  </a:cubicBezTo>
                  <a:cubicBezTo>
                    <a:pt x="15" y="5"/>
                    <a:pt x="15" y="5"/>
                    <a:pt x="15" y="5"/>
                  </a:cubicBezTo>
                  <a:cubicBezTo>
                    <a:pt x="15" y="5"/>
                    <a:pt x="15" y="5"/>
                    <a:pt x="15" y="5"/>
                  </a:cubicBezTo>
                  <a:cubicBezTo>
                    <a:pt x="14" y="5"/>
                    <a:pt x="14" y="5"/>
                    <a:pt x="14" y="5"/>
                  </a:cubicBezTo>
                  <a:cubicBezTo>
                    <a:pt x="14" y="5"/>
                    <a:pt x="14" y="5"/>
                    <a:pt x="14" y="5"/>
                  </a:cubicBezTo>
                  <a:cubicBezTo>
                    <a:pt x="14" y="4"/>
                    <a:pt x="14" y="4"/>
                    <a:pt x="14" y="4"/>
                  </a:cubicBezTo>
                  <a:cubicBezTo>
                    <a:pt x="14" y="4"/>
                    <a:pt x="14" y="4"/>
                    <a:pt x="14" y="4"/>
                  </a:cubicBezTo>
                  <a:cubicBezTo>
                    <a:pt x="14" y="5"/>
                    <a:pt x="13" y="5"/>
                    <a:pt x="13" y="5"/>
                  </a:cubicBezTo>
                  <a:cubicBezTo>
                    <a:pt x="13" y="5"/>
                    <a:pt x="13" y="5"/>
                    <a:pt x="13" y="5"/>
                  </a:cubicBezTo>
                  <a:cubicBezTo>
                    <a:pt x="13" y="5"/>
                    <a:pt x="12" y="4"/>
                    <a:pt x="12" y="4"/>
                  </a:cubicBezTo>
                  <a:cubicBezTo>
                    <a:pt x="12" y="4"/>
                    <a:pt x="12" y="4"/>
                    <a:pt x="12" y="4"/>
                  </a:cubicBezTo>
                  <a:cubicBezTo>
                    <a:pt x="12" y="5"/>
                    <a:pt x="12" y="5"/>
                    <a:pt x="11" y="5"/>
                  </a:cubicBezTo>
                  <a:cubicBezTo>
                    <a:pt x="11" y="5"/>
                    <a:pt x="11" y="5"/>
                    <a:pt x="11" y="4"/>
                  </a:cubicBezTo>
                  <a:cubicBezTo>
                    <a:pt x="11" y="4"/>
                    <a:pt x="11" y="4"/>
                    <a:pt x="11" y="4"/>
                  </a:cubicBezTo>
                  <a:cubicBezTo>
                    <a:pt x="10" y="5"/>
                    <a:pt x="10" y="5"/>
                    <a:pt x="10" y="5"/>
                  </a:cubicBezTo>
                  <a:cubicBezTo>
                    <a:pt x="9" y="4"/>
                    <a:pt x="9" y="4"/>
                    <a:pt x="9" y="4"/>
                  </a:cubicBezTo>
                  <a:cubicBezTo>
                    <a:pt x="9" y="4"/>
                    <a:pt x="9" y="4"/>
                    <a:pt x="9" y="4"/>
                  </a:cubicBezTo>
                  <a:cubicBezTo>
                    <a:pt x="8" y="4"/>
                    <a:pt x="8" y="4"/>
                    <a:pt x="8" y="4"/>
                  </a:cubicBezTo>
                  <a:cubicBezTo>
                    <a:pt x="8" y="5"/>
                    <a:pt x="9" y="5"/>
                    <a:pt x="9" y="6"/>
                  </a:cubicBezTo>
                  <a:cubicBezTo>
                    <a:pt x="9" y="6"/>
                    <a:pt x="9" y="6"/>
                    <a:pt x="9" y="6"/>
                  </a:cubicBezTo>
                  <a:cubicBezTo>
                    <a:pt x="9" y="6"/>
                    <a:pt x="9" y="6"/>
                    <a:pt x="9" y="7"/>
                  </a:cubicBezTo>
                  <a:cubicBezTo>
                    <a:pt x="8" y="7"/>
                    <a:pt x="8" y="7"/>
                    <a:pt x="8" y="7"/>
                  </a:cubicBezTo>
                  <a:cubicBezTo>
                    <a:pt x="9" y="9"/>
                    <a:pt x="9" y="9"/>
                    <a:pt x="9" y="9"/>
                  </a:cubicBezTo>
                  <a:cubicBezTo>
                    <a:pt x="8" y="10"/>
                    <a:pt x="8" y="10"/>
                    <a:pt x="8" y="10"/>
                  </a:cubicBezTo>
                  <a:cubicBezTo>
                    <a:pt x="8" y="11"/>
                    <a:pt x="8" y="11"/>
                    <a:pt x="8" y="11"/>
                  </a:cubicBezTo>
                  <a:cubicBezTo>
                    <a:pt x="9" y="13"/>
                    <a:pt x="9" y="13"/>
                    <a:pt x="9" y="13"/>
                  </a:cubicBezTo>
                  <a:cubicBezTo>
                    <a:pt x="9" y="14"/>
                    <a:pt x="8" y="15"/>
                    <a:pt x="8" y="16"/>
                  </a:cubicBezTo>
                  <a:cubicBezTo>
                    <a:pt x="8" y="16"/>
                    <a:pt x="8" y="16"/>
                    <a:pt x="8" y="16"/>
                  </a:cubicBezTo>
                  <a:cubicBezTo>
                    <a:pt x="8" y="16"/>
                    <a:pt x="8" y="17"/>
                    <a:pt x="9" y="18"/>
                  </a:cubicBezTo>
                  <a:cubicBezTo>
                    <a:pt x="9" y="18"/>
                    <a:pt x="9" y="18"/>
                    <a:pt x="9" y="18"/>
                  </a:cubicBezTo>
                  <a:cubicBezTo>
                    <a:pt x="10" y="18"/>
                    <a:pt x="10" y="18"/>
                    <a:pt x="10" y="18"/>
                  </a:cubicBezTo>
                  <a:cubicBezTo>
                    <a:pt x="10" y="18"/>
                    <a:pt x="10" y="18"/>
                    <a:pt x="10" y="18"/>
                  </a:cubicBezTo>
                  <a:cubicBezTo>
                    <a:pt x="10" y="19"/>
                    <a:pt x="9" y="19"/>
                    <a:pt x="9" y="19"/>
                  </a:cubicBezTo>
                  <a:cubicBezTo>
                    <a:pt x="9" y="19"/>
                    <a:pt x="9" y="18"/>
                    <a:pt x="8" y="18"/>
                  </a:cubicBezTo>
                  <a:cubicBezTo>
                    <a:pt x="8" y="18"/>
                    <a:pt x="8" y="18"/>
                    <a:pt x="8" y="18"/>
                  </a:cubicBezTo>
                  <a:cubicBezTo>
                    <a:pt x="8" y="18"/>
                    <a:pt x="8" y="18"/>
                    <a:pt x="8" y="18"/>
                  </a:cubicBezTo>
                  <a:cubicBezTo>
                    <a:pt x="8" y="18"/>
                    <a:pt x="8" y="18"/>
                    <a:pt x="8" y="18"/>
                  </a:cubicBezTo>
                  <a:cubicBezTo>
                    <a:pt x="8" y="19"/>
                    <a:pt x="8" y="19"/>
                    <a:pt x="9" y="20"/>
                  </a:cubicBezTo>
                  <a:cubicBezTo>
                    <a:pt x="9" y="21"/>
                    <a:pt x="9" y="21"/>
                    <a:pt x="9" y="21"/>
                  </a:cubicBezTo>
                  <a:cubicBezTo>
                    <a:pt x="8" y="21"/>
                    <a:pt x="8" y="21"/>
                    <a:pt x="8" y="21"/>
                  </a:cubicBezTo>
                  <a:cubicBezTo>
                    <a:pt x="8" y="22"/>
                    <a:pt x="8" y="22"/>
                    <a:pt x="8" y="22"/>
                  </a:cubicBezTo>
                  <a:cubicBezTo>
                    <a:pt x="9" y="22"/>
                    <a:pt x="9" y="22"/>
                    <a:pt x="9" y="22"/>
                  </a:cubicBezTo>
                  <a:cubicBezTo>
                    <a:pt x="9" y="22"/>
                    <a:pt x="9" y="23"/>
                    <a:pt x="7" y="23"/>
                  </a:cubicBezTo>
                  <a:cubicBezTo>
                    <a:pt x="8" y="24"/>
                    <a:pt x="8" y="24"/>
                    <a:pt x="8" y="24"/>
                  </a:cubicBezTo>
                  <a:cubicBezTo>
                    <a:pt x="7" y="24"/>
                    <a:pt x="7" y="24"/>
                    <a:pt x="6" y="24"/>
                  </a:cubicBezTo>
                  <a:cubicBezTo>
                    <a:pt x="6" y="25"/>
                    <a:pt x="6" y="25"/>
                    <a:pt x="6" y="25"/>
                  </a:cubicBezTo>
                  <a:cubicBezTo>
                    <a:pt x="6" y="26"/>
                    <a:pt x="6" y="26"/>
                    <a:pt x="6" y="26"/>
                  </a:cubicBezTo>
                  <a:cubicBezTo>
                    <a:pt x="6" y="26"/>
                    <a:pt x="6" y="26"/>
                    <a:pt x="6" y="26"/>
                  </a:cubicBezTo>
                  <a:cubicBezTo>
                    <a:pt x="6" y="25"/>
                    <a:pt x="6" y="25"/>
                    <a:pt x="6" y="25"/>
                  </a:cubicBezTo>
                  <a:cubicBezTo>
                    <a:pt x="8" y="25"/>
                    <a:pt x="9" y="26"/>
                    <a:pt x="9" y="26"/>
                  </a:cubicBezTo>
                  <a:cubicBezTo>
                    <a:pt x="9" y="26"/>
                    <a:pt x="9" y="26"/>
                    <a:pt x="9" y="26"/>
                  </a:cubicBezTo>
                  <a:cubicBezTo>
                    <a:pt x="8" y="26"/>
                    <a:pt x="8" y="26"/>
                    <a:pt x="8" y="26"/>
                  </a:cubicBezTo>
                  <a:cubicBezTo>
                    <a:pt x="8" y="27"/>
                    <a:pt x="8" y="27"/>
                    <a:pt x="8" y="27"/>
                  </a:cubicBezTo>
                  <a:cubicBezTo>
                    <a:pt x="8" y="27"/>
                    <a:pt x="8" y="27"/>
                    <a:pt x="8" y="27"/>
                  </a:cubicBezTo>
                  <a:cubicBezTo>
                    <a:pt x="8" y="27"/>
                    <a:pt x="9" y="27"/>
                    <a:pt x="9" y="27"/>
                  </a:cubicBezTo>
                  <a:cubicBezTo>
                    <a:pt x="9" y="27"/>
                    <a:pt x="9" y="27"/>
                    <a:pt x="9" y="27"/>
                  </a:cubicBezTo>
                  <a:cubicBezTo>
                    <a:pt x="10" y="28"/>
                    <a:pt x="11" y="28"/>
                    <a:pt x="11" y="28"/>
                  </a:cubicBezTo>
                  <a:cubicBezTo>
                    <a:pt x="12" y="28"/>
                    <a:pt x="12" y="28"/>
                    <a:pt x="12" y="28"/>
                  </a:cubicBezTo>
                  <a:cubicBezTo>
                    <a:pt x="13" y="28"/>
                    <a:pt x="13" y="28"/>
                    <a:pt x="13" y="28"/>
                  </a:cubicBezTo>
                  <a:cubicBezTo>
                    <a:pt x="14" y="28"/>
                    <a:pt x="14" y="28"/>
                    <a:pt x="14" y="28"/>
                  </a:cubicBezTo>
                  <a:cubicBezTo>
                    <a:pt x="18" y="27"/>
                    <a:pt x="18" y="27"/>
                    <a:pt x="18" y="27"/>
                  </a:cubicBezTo>
                  <a:cubicBezTo>
                    <a:pt x="21" y="28"/>
                    <a:pt x="21" y="28"/>
                    <a:pt x="21" y="28"/>
                  </a:cubicBezTo>
                  <a:cubicBezTo>
                    <a:pt x="22" y="27"/>
                    <a:pt x="22" y="27"/>
                    <a:pt x="22" y="27"/>
                  </a:cubicBezTo>
                  <a:cubicBezTo>
                    <a:pt x="23" y="29"/>
                    <a:pt x="23" y="29"/>
                    <a:pt x="23" y="29"/>
                  </a:cubicBezTo>
                  <a:cubicBezTo>
                    <a:pt x="22" y="30"/>
                    <a:pt x="21" y="31"/>
                    <a:pt x="20" y="31"/>
                  </a:cubicBezTo>
                  <a:cubicBezTo>
                    <a:pt x="20" y="31"/>
                    <a:pt x="20" y="31"/>
                    <a:pt x="19" y="32"/>
                  </a:cubicBezTo>
                  <a:cubicBezTo>
                    <a:pt x="17" y="31"/>
                    <a:pt x="17" y="31"/>
                    <a:pt x="17" y="31"/>
                  </a:cubicBezTo>
                  <a:cubicBezTo>
                    <a:pt x="17" y="32"/>
                    <a:pt x="16" y="32"/>
                    <a:pt x="16" y="32"/>
                  </a:cubicBezTo>
                  <a:cubicBezTo>
                    <a:pt x="14" y="32"/>
                    <a:pt x="14" y="32"/>
                    <a:pt x="14" y="32"/>
                  </a:cubicBezTo>
                  <a:cubicBezTo>
                    <a:pt x="14" y="32"/>
                    <a:pt x="14" y="32"/>
                    <a:pt x="14" y="32"/>
                  </a:cubicBezTo>
                  <a:cubicBezTo>
                    <a:pt x="13" y="32"/>
                    <a:pt x="12" y="32"/>
                    <a:pt x="10" y="32"/>
                  </a:cubicBezTo>
                  <a:cubicBezTo>
                    <a:pt x="10" y="33"/>
                    <a:pt x="10" y="33"/>
                    <a:pt x="9" y="34"/>
                  </a:cubicBezTo>
                  <a:cubicBezTo>
                    <a:pt x="9" y="35"/>
                    <a:pt x="9" y="35"/>
                    <a:pt x="9" y="35"/>
                  </a:cubicBezTo>
                  <a:cubicBezTo>
                    <a:pt x="9" y="35"/>
                    <a:pt x="9" y="35"/>
                    <a:pt x="10" y="35"/>
                  </a:cubicBezTo>
                  <a:cubicBezTo>
                    <a:pt x="10" y="35"/>
                    <a:pt x="10" y="35"/>
                    <a:pt x="10" y="35"/>
                  </a:cubicBezTo>
                  <a:cubicBezTo>
                    <a:pt x="10" y="36"/>
                    <a:pt x="10" y="36"/>
                    <a:pt x="10" y="36"/>
                  </a:cubicBezTo>
                  <a:cubicBezTo>
                    <a:pt x="10" y="37"/>
                    <a:pt x="10" y="37"/>
                    <a:pt x="10" y="37"/>
                  </a:cubicBezTo>
                  <a:cubicBezTo>
                    <a:pt x="10" y="37"/>
                    <a:pt x="10" y="37"/>
                    <a:pt x="10" y="37"/>
                  </a:cubicBezTo>
                  <a:cubicBezTo>
                    <a:pt x="9" y="37"/>
                    <a:pt x="9" y="37"/>
                    <a:pt x="9" y="37"/>
                  </a:cubicBezTo>
                  <a:cubicBezTo>
                    <a:pt x="9" y="37"/>
                    <a:pt x="9" y="37"/>
                    <a:pt x="9" y="37"/>
                  </a:cubicBezTo>
                  <a:cubicBezTo>
                    <a:pt x="10" y="38"/>
                    <a:pt x="10" y="38"/>
                    <a:pt x="10" y="38"/>
                  </a:cubicBezTo>
                  <a:cubicBezTo>
                    <a:pt x="10" y="39"/>
                    <a:pt x="9" y="40"/>
                    <a:pt x="8" y="40"/>
                  </a:cubicBezTo>
                  <a:cubicBezTo>
                    <a:pt x="8" y="40"/>
                    <a:pt x="8" y="40"/>
                    <a:pt x="8" y="40"/>
                  </a:cubicBezTo>
                  <a:cubicBezTo>
                    <a:pt x="8" y="40"/>
                    <a:pt x="8" y="40"/>
                    <a:pt x="8" y="40"/>
                  </a:cubicBezTo>
                  <a:cubicBezTo>
                    <a:pt x="10" y="40"/>
                    <a:pt x="10" y="40"/>
                    <a:pt x="10" y="40"/>
                  </a:cubicBezTo>
                  <a:cubicBezTo>
                    <a:pt x="10" y="40"/>
                    <a:pt x="10" y="40"/>
                    <a:pt x="10" y="40"/>
                  </a:cubicBezTo>
                  <a:cubicBezTo>
                    <a:pt x="10" y="40"/>
                    <a:pt x="10" y="40"/>
                    <a:pt x="10" y="40"/>
                  </a:cubicBezTo>
                  <a:cubicBezTo>
                    <a:pt x="10" y="42"/>
                    <a:pt x="10" y="42"/>
                    <a:pt x="10" y="42"/>
                  </a:cubicBezTo>
                  <a:cubicBezTo>
                    <a:pt x="10" y="42"/>
                    <a:pt x="10" y="43"/>
                    <a:pt x="11" y="43"/>
                  </a:cubicBezTo>
                  <a:cubicBezTo>
                    <a:pt x="10" y="43"/>
                    <a:pt x="10" y="43"/>
                    <a:pt x="10" y="43"/>
                  </a:cubicBezTo>
                  <a:cubicBezTo>
                    <a:pt x="9" y="43"/>
                    <a:pt x="9" y="43"/>
                    <a:pt x="9" y="43"/>
                  </a:cubicBezTo>
                  <a:cubicBezTo>
                    <a:pt x="9" y="43"/>
                    <a:pt x="9" y="43"/>
                    <a:pt x="9" y="43"/>
                  </a:cubicBezTo>
                  <a:cubicBezTo>
                    <a:pt x="10" y="45"/>
                    <a:pt x="10" y="45"/>
                    <a:pt x="10" y="45"/>
                  </a:cubicBezTo>
                  <a:cubicBezTo>
                    <a:pt x="9" y="48"/>
                    <a:pt x="9" y="49"/>
                    <a:pt x="9" y="50"/>
                  </a:cubicBezTo>
                  <a:cubicBezTo>
                    <a:pt x="9" y="51"/>
                    <a:pt x="9" y="51"/>
                    <a:pt x="9" y="51"/>
                  </a:cubicBezTo>
                  <a:cubicBezTo>
                    <a:pt x="9" y="52"/>
                    <a:pt x="9" y="52"/>
                    <a:pt x="9" y="52"/>
                  </a:cubicBezTo>
                  <a:cubicBezTo>
                    <a:pt x="9" y="52"/>
                    <a:pt x="9" y="52"/>
                    <a:pt x="9" y="52"/>
                  </a:cubicBezTo>
                  <a:cubicBezTo>
                    <a:pt x="10" y="52"/>
                    <a:pt x="10" y="52"/>
                    <a:pt x="10" y="52"/>
                  </a:cubicBezTo>
                  <a:cubicBezTo>
                    <a:pt x="10" y="52"/>
                    <a:pt x="10" y="52"/>
                    <a:pt x="10" y="52"/>
                  </a:cubicBezTo>
                  <a:cubicBezTo>
                    <a:pt x="10" y="52"/>
                    <a:pt x="10" y="52"/>
                    <a:pt x="10" y="52"/>
                  </a:cubicBezTo>
                  <a:cubicBezTo>
                    <a:pt x="10" y="52"/>
                    <a:pt x="10" y="52"/>
                    <a:pt x="10" y="53"/>
                  </a:cubicBezTo>
                  <a:cubicBezTo>
                    <a:pt x="11" y="54"/>
                    <a:pt x="11" y="54"/>
                    <a:pt x="11" y="54"/>
                  </a:cubicBezTo>
                  <a:cubicBezTo>
                    <a:pt x="12" y="54"/>
                    <a:pt x="12" y="54"/>
                    <a:pt x="12" y="54"/>
                  </a:cubicBezTo>
                  <a:cubicBezTo>
                    <a:pt x="15" y="53"/>
                    <a:pt x="15" y="53"/>
                    <a:pt x="15" y="53"/>
                  </a:cubicBezTo>
                  <a:cubicBezTo>
                    <a:pt x="17" y="54"/>
                    <a:pt x="17" y="54"/>
                    <a:pt x="17" y="54"/>
                  </a:cubicBezTo>
                  <a:cubicBezTo>
                    <a:pt x="18" y="54"/>
                    <a:pt x="18" y="54"/>
                    <a:pt x="18" y="54"/>
                  </a:cubicBezTo>
                  <a:cubicBezTo>
                    <a:pt x="21" y="54"/>
                    <a:pt x="21" y="54"/>
                    <a:pt x="21" y="54"/>
                  </a:cubicBezTo>
                  <a:cubicBezTo>
                    <a:pt x="27" y="53"/>
                    <a:pt x="27" y="53"/>
                    <a:pt x="27" y="53"/>
                  </a:cubicBezTo>
                  <a:cubicBezTo>
                    <a:pt x="28" y="54"/>
                    <a:pt x="28" y="54"/>
                    <a:pt x="28" y="54"/>
                  </a:cubicBezTo>
                  <a:cubicBezTo>
                    <a:pt x="29" y="54"/>
                    <a:pt x="29" y="54"/>
                    <a:pt x="29" y="54"/>
                  </a:cubicBezTo>
                  <a:cubicBezTo>
                    <a:pt x="30" y="53"/>
                    <a:pt x="30" y="53"/>
                    <a:pt x="30" y="53"/>
                  </a:cubicBezTo>
                  <a:cubicBezTo>
                    <a:pt x="31" y="54"/>
                    <a:pt x="31" y="54"/>
                    <a:pt x="31" y="54"/>
                  </a:cubicBezTo>
                  <a:cubicBezTo>
                    <a:pt x="32" y="54"/>
                    <a:pt x="32" y="54"/>
                    <a:pt x="32" y="54"/>
                  </a:cubicBezTo>
                  <a:cubicBezTo>
                    <a:pt x="34" y="54"/>
                    <a:pt x="34" y="54"/>
                    <a:pt x="34" y="54"/>
                  </a:cubicBezTo>
                  <a:cubicBezTo>
                    <a:pt x="34" y="54"/>
                    <a:pt x="34" y="53"/>
                    <a:pt x="35" y="53"/>
                  </a:cubicBezTo>
                  <a:cubicBezTo>
                    <a:pt x="37" y="54"/>
                    <a:pt x="37" y="54"/>
                    <a:pt x="37" y="54"/>
                  </a:cubicBezTo>
                  <a:cubicBezTo>
                    <a:pt x="38" y="54"/>
                    <a:pt x="38" y="54"/>
                    <a:pt x="38" y="54"/>
                  </a:cubicBezTo>
                  <a:cubicBezTo>
                    <a:pt x="39" y="54"/>
                    <a:pt x="39" y="54"/>
                    <a:pt x="39" y="54"/>
                  </a:cubicBezTo>
                  <a:cubicBezTo>
                    <a:pt x="39" y="54"/>
                    <a:pt x="39" y="54"/>
                    <a:pt x="39" y="54"/>
                  </a:cubicBezTo>
                  <a:cubicBezTo>
                    <a:pt x="39" y="55"/>
                    <a:pt x="39" y="55"/>
                    <a:pt x="39" y="55"/>
                  </a:cubicBezTo>
                  <a:cubicBezTo>
                    <a:pt x="38" y="55"/>
                    <a:pt x="38" y="56"/>
                    <a:pt x="38" y="56"/>
                  </a:cubicBezTo>
                  <a:cubicBezTo>
                    <a:pt x="37" y="56"/>
                    <a:pt x="37" y="55"/>
                    <a:pt x="36" y="55"/>
                  </a:cubicBezTo>
                  <a:cubicBezTo>
                    <a:pt x="36" y="55"/>
                    <a:pt x="36" y="55"/>
                    <a:pt x="36" y="55"/>
                  </a:cubicBezTo>
                  <a:cubicBezTo>
                    <a:pt x="36" y="55"/>
                    <a:pt x="36" y="56"/>
                    <a:pt x="36" y="56"/>
                  </a:cubicBezTo>
                  <a:cubicBezTo>
                    <a:pt x="36" y="57"/>
                    <a:pt x="36" y="57"/>
                    <a:pt x="36" y="57"/>
                  </a:cubicBezTo>
                  <a:cubicBezTo>
                    <a:pt x="36" y="57"/>
                    <a:pt x="36" y="57"/>
                    <a:pt x="36" y="57"/>
                  </a:cubicBezTo>
                  <a:cubicBezTo>
                    <a:pt x="37" y="58"/>
                    <a:pt x="37" y="58"/>
                    <a:pt x="37" y="58"/>
                  </a:cubicBezTo>
                  <a:cubicBezTo>
                    <a:pt x="37" y="58"/>
                    <a:pt x="37" y="58"/>
                    <a:pt x="37" y="58"/>
                  </a:cubicBezTo>
                  <a:cubicBezTo>
                    <a:pt x="36" y="58"/>
                    <a:pt x="36" y="58"/>
                    <a:pt x="36" y="58"/>
                  </a:cubicBezTo>
                  <a:cubicBezTo>
                    <a:pt x="35" y="57"/>
                    <a:pt x="35" y="57"/>
                    <a:pt x="35" y="57"/>
                  </a:cubicBezTo>
                  <a:cubicBezTo>
                    <a:pt x="35" y="57"/>
                    <a:pt x="35" y="57"/>
                    <a:pt x="35" y="57"/>
                  </a:cubicBezTo>
                  <a:cubicBezTo>
                    <a:pt x="35" y="58"/>
                    <a:pt x="35" y="58"/>
                    <a:pt x="35" y="58"/>
                  </a:cubicBezTo>
                  <a:cubicBezTo>
                    <a:pt x="33" y="58"/>
                    <a:pt x="33" y="58"/>
                    <a:pt x="33" y="58"/>
                  </a:cubicBezTo>
                  <a:cubicBezTo>
                    <a:pt x="33" y="58"/>
                    <a:pt x="33" y="58"/>
                    <a:pt x="33" y="58"/>
                  </a:cubicBezTo>
                  <a:cubicBezTo>
                    <a:pt x="32" y="58"/>
                    <a:pt x="32" y="58"/>
                    <a:pt x="32" y="58"/>
                  </a:cubicBezTo>
                  <a:cubicBezTo>
                    <a:pt x="32" y="58"/>
                    <a:pt x="32" y="58"/>
                    <a:pt x="32" y="58"/>
                  </a:cubicBezTo>
                  <a:cubicBezTo>
                    <a:pt x="30" y="58"/>
                    <a:pt x="30" y="58"/>
                    <a:pt x="30" y="58"/>
                  </a:cubicBezTo>
                  <a:cubicBezTo>
                    <a:pt x="30" y="58"/>
                    <a:pt x="29" y="58"/>
                    <a:pt x="28" y="58"/>
                  </a:cubicBezTo>
                  <a:cubicBezTo>
                    <a:pt x="27" y="58"/>
                    <a:pt x="27" y="58"/>
                    <a:pt x="27" y="58"/>
                  </a:cubicBezTo>
                  <a:cubicBezTo>
                    <a:pt x="27" y="58"/>
                    <a:pt x="26" y="58"/>
                    <a:pt x="26" y="57"/>
                  </a:cubicBezTo>
                  <a:cubicBezTo>
                    <a:pt x="26" y="57"/>
                    <a:pt x="26" y="57"/>
                    <a:pt x="26" y="57"/>
                  </a:cubicBezTo>
                  <a:cubicBezTo>
                    <a:pt x="26" y="58"/>
                    <a:pt x="25" y="58"/>
                    <a:pt x="25" y="58"/>
                  </a:cubicBezTo>
                  <a:cubicBezTo>
                    <a:pt x="21" y="57"/>
                    <a:pt x="21" y="57"/>
                    <a:pt x="21" y="57"/>
                  </a:cubicBezTo>
                  <a:cubicBezTo>
                    <a:pt x="21" y="57"/>
                    <a:pt x="21" y="57"/>
                    <a:pt x="21" y="57"/>
                  </a:cubicBezTo>
                  <a:cubicBezTo>
                    <a:pt x="21" y="57"/>
                    <a:pt x="21" y="57"/>
                    <a:pt x="21" y="57"/>
                  </a:cubicBezTo>
                  <a:cubicBezTo>
                    <a:pt x="21" y="58"/>
                    <a:pt x="21" y="58"/>
                    <a:pt x="21" y="58"/>
                  </a:cubicBezTo>
                  <a:cubicBezTo>
                    <a:pt x="21" y="58"/>
                    <a:pt x="21" y="58"/>
                    <a:pt x="21" y="58"/>
                  </a:cubicBezTo>
                  <a:cubicBezTo>
                    <a:pt x="21" y="58"/>
                    <a:pt x="21" y="58"/>
                    <a:pt x="21" y="58"/>
                  </a:cubicBezTo>
                  <a:cubicBezTo>
                    <a:pt x="20" y="58"/>
                    <a:pt x="19" y="57"/>
                    <a:pt x="18" y="57"/>
                  </a:cubicBezTo>
                  <a:cubicBezTo>
                    <a:pt x="18" y="57"/>
                    <a:pt x="18" y="57"/>
                    <a:pt x="18" y="57"/>
                  </a:cubicBezTo>
                  <a:cubicBezTo>
                    <a:pt x="17" y="57"/>
                    <a:pt x="17" y="57"/>
                    <a:pt x="17" y="57"/>
                  </a:cubicBezTo>
                  <a:cubicBezTo>
                    <a:pt x="17" y="57"/>
                    <a:pt x="17" y="57"/>
                    <a:pt x="17" y="57"/>
                  </a:cubicBezTo>
                  <a:cubicBezTo>
                    <a:pt x="18" y="58"/>
                    <a:pt x="18" y="58"/>
                    <a:pt x="18" y="58"/>
                  </a:cubicBezTo>
                  <a:cubicBezTo>
                    <a:pt x="18" y="58"/>
                    <a:pt x="18" y="58"/>
                    <a:pt x="18" y="58"/>
                  </a:cubicBezTo>
                  <a:cubicBezTo>
                    <a:pt x="17" y="58"/>
                    <a:pt x="17" y="58"/>
                    <a:pt x="17" y="58"/>
                  </a:cubicBezTo>
                  <a:cubicBezTo>
                    <a:pt x="13" y="58"/>
                    <a:pt x="13" y="58"/>
                    <a:pt x="13" y="58"/>
                  </a:cubicBezTo>
                  <a:cubicBezTo>
                    <a:pt x="13" y="58"/>
                    <a:pt x="13" y="58"/>
                    <a:pt x="13" y="58"/>
                  </a:cubicBezTo>
                  <a:cubicBezTo>
                    <a:pt x="10" y="58"/>
                    <a:pt x="10" y="58"/>
                    <a:pt x="10" y="58"/>
                  </a:cubicBezTo>
                  <a:cubicBezTo>
                    <a:pt x="9" y="57"/>
                    <a:pt x="9" y="57"/>
                    <a:pt x="9" y="57"/>
                  </a:cubicBezTo>
                  <a:cubicBezTo>
                    <a:pt x="8" y="58"/>
                    <a:pt x="7" y="58"/>
                    <a:pt x="6" y="58"/>
                  </a:cubicBezTo>
                  <a:cubicBezTo>
                    <a:pt x="3" y="58"/>
                    <a:pt x="3" y="58"/>
                    <a:pt x="3" y="58"/>
                  </a:cubicBezTo>
                  <a:cubicBezTo>
                    <a:pt x="3" y="57"/>
                    <a:pt x="3" y="57"/>
                    <a:pt x="3" y="57"/>
                  </a:cubicBezTo>
                  <a:cubicBezTo>
                    <a:pt x="3" y="57"/>
                    <a:pt x="4" y="57"/>
                    <a:pt x="4" y="57"/>
                  </a:cubicBezTo>
                  <a:cubicBezTo>
                    <a:pt x="4" y="56"/>
                    <a:pt x="4" y="56"/>
                    <a:pt x="4" y="56"/>
                  </a:cubicBezTo>
                  <a:cubicBezTo>
                    <a:pt x="4" y="56"/>
                    <a:pt x="3" y="56"/>
                    <a:pt x="2" y="56"/>
                  </a:cubicBezTo>
                  <a:cubicBezTo>
                    <a:pt x="2" y="55"/>
                    <a:pt x="2" y="55"/>
                    <a:pt x="2" y="55"/>
                  </a:cubicBezTo>
                  <a:cubicBezTo>
                    <a:pt x="3" y="54"/>
                    <a:pt x="3" y="53"/>
                    <a:pt x="3" y="53"/>
                  </a:cubicBezTo>
                  <a:cubicBezTo>
                    <a:pt x="3" y="53"/>
                    <a:pt x="3" y="53"/>
                    <a:pt x="3" y="53"/>
                  </a:cubicBezTo>
                  <a:cubicBezTo>
                    <a:pt x="2" y="53"/>
                    <a:pt x="2" y="53"/>
                    <a:pt x="2" y="53"/>
                  </a:cubicBezTo>
                  <a:cubicBezTo>
                    <a:pt x="2" y="52"/>
                    <a:pt x="2" y="52"/>
                    <a:pt x="2" y="52"/>
                  </a:cubicBezTo>
                  <a:cubicBezTo>
                    <a:pt x="2" y="52"/>
                    <a:pt x="2" y="52"/>
                    <a:pt x="3" y="51"/>
                  </a:cubicBezTo>
                  <a:cubicBezTo>
                    <a:pt x="3" y="51"/>
                    <a:pt x="3" y="51"/>
                    <a:pt x="3" y="51"/>
                  </a:cubicBezTo>
                  <a:cubicBezTo>
                    <a:pt x="2" y="51"/>
                    <a:pt x="2" y="51"/>
                    <a:pt x="2" y="51"/>
                  </a:cubicBezTo>
                  <a:cubicBezTo>
                    <a:pt x="2" y="51"/>
                    <a:pt x="2" y="51"/>
                    <a:pt x="2" y="51"/>
                  </a:cubicBezTo>
                  <a:cubicBezTo>
                    <a:pt x="2" y="50"/>
                    <a:pt x="2" y="50"/>
                    <a:pt x="2" y="50"/>
                  </a:cubicBezTo>
                  <a:cubicBezTo>
                    <a:pt x="2" y="50"/>
                    <a:pt x="2" y="50"/>
                    <a:pt x="2" y="50"/>
                  </a:cubicBezTo>
                  <a:cubicBezTo>
                    <a:pt x="2" y="50"/>
                    <a:pt x="2" y="50"/>
                    <a:pt x="2" y="50"/>
                  </a:cubicBezTo>
                  <a:cubicBezTo>
                    <a:pt x="3" y="50"/>
                    <a:pt x="3" y="49"/>
                    <a:pt x="3" y="48"/>
                  </a:cubicBezTo>
                  <a:cubicBezTo>
                    <a:pt x="4" y="48"/>
                    <a:pt x="4" y="48"/>
                    <a:pt x="4" y="48"/>
                  </a:cubicBezTo>
                  <a:cubicBezTo>
                    <a:pt x="4" y="47"/>
                    <a:pt x="4" y="47"/>
                    <a:pt x="4" y="47"/>
                  </a:cubicBezTo>
                  <a:cubicBezTo>
                    <a:pt x="4" y="47"/>
                    <a:pt x="4" y="47"/>
                    <a:pt x="4" y="47"/>
                  </a:cubicBezTo>
                  <a:cubicBezTo>
                    <a:pt x="3" y="47"/>
                    <a:pt x="3" y="47"/>
                    <a:pt x="3" y="47"/>
                  </a:cubicBezTo>
                  <a:cubicBezTo>
                    <a:pt x="2" y="47"/>
                    <a:pt x="2" y="47"/>
                    <a:pt x="2" y="47"/>
                  </a:cubicBezTo>
                  <a:cubicBezTo>
                    <a:pt x="2" y="47"/>
                    <a:pt x="2" y="47"/>
                    <a:pt x="2" y="47"/>
                  </a:cubicBezTo>
                  <a:cubicBezTo>
                    <a:pt x="2" y="43"/>
                    <a:pt x="2" y="43"/>
                    <a:pt x="2" y="43"/>
                  </a:cubicBezTo>
                  <a:cubicBezTo>
                    <a:pt x="2" y="42"/>
                    <a:pt x="2" y="40"/>
                    <a:pt x="1" y="39"/>
                  </a:cubicBezTo>
                  <a:cubicBezTo>
                    <a:pt x="2" y="39"/>
                    <a:pt x="2" y="39"/>
                    <a:pt x="2" y="39"/>
                  </a:cubicBezTo>
                  <a:cubicBezTo>
                    <a:pt x="4" y="39"/>
                    <a:pt x="4" y="39"/>
                    <a:pt x="4" y="39"/>
                  </a:cubicBezTo>
                  <a:cubicBezTo>
                    <a:pt x="4" y="39"/>
                    <a:pt x="4" y="39"/>
                    <a:pt x="4" y="39"/>
                  </a:cubicBezTo>
                  <a:cubicBezTo>
                    <a:pt x="3" y="38"/>
                    <a:pt x="2" y="37"/>
                    <a:pt x="2" y="36"/>
                  </a:cubicBezTo>
                  <a:cubicBezTo>
                    <a:pt x="2" y="36"/>
                    <a:pt x="2" y="36"/>
                    <a:pt x="2" y="36"/>
                  </a:cubicBezTo>
                  <a:cubicBezTo>
                    <a:pt x="2" y="35"/>
                    <a:pt x="2" y="35"/>
                    <a:pt x="2" y="35"/>
                  </a:cubicBezTo>
                  <a:cubicBezTo>
                    <a:pt x="2" y="35"/>
                    <a:pt x="2" y="35"/>
                    <a:pt x="2" y="35"/>
                  </a:cubicBezTo>
                  <a:cubicBezTo>
                    <a:pt x="2" y="35"/>
                    <a:pt x="2" y="35"/>
                    <a:pt x="3" y="35"/>
                  </a:cubicBezTo>
                  <a:cubicBezTo>
                    <a:pt x="3" y="35"/>
                    <a:pt x="3" y="35"/>
                    <a:pt x="3" y="35"/>
                  </a:cubicBezTo>
                  <a:cubicBezTo>
                    <a:pt x="3" y="34"/>
                    <a:pt x="3" y="34"/>
                    <a:pt x="3" y="34"/>
                  </a:cubicBezTo>
                  <a:cubicBezTo>
                    <a:pt x="3" y="33"/>
                    <a:pt x="3" y="32"/>
                    <a:pt x="2" y="32"/>
                  </a:cubicBezTo>
                  <a:cubicBezTo>
                    <a:pt x="1" y="32"/>
                    <a:pt x="1" y="32"/>
                    <a:pt x="1" y="32"/>
                  </a:cubicBezTo>
                  <a:cubicBezTo>
                    <a:pt x="1" y="32"/>
                    <a:pt x="1" y="32"/>
                    <a:pt x="1" y="32"/>
                  </a:cubicBezTo>
                  <a:cubicBezTo>
                    <a:pt x="1" y="33"/>
                    <a:pt x="1" y="33"/>
                    <a:pt x="1" y="33"/>
                  </a:cubicBezTo>
                  <a:cubicBezTo>
                    <a:pt x="0" y="32"/>
                    <a:pt x="0" y="32"/>
                    <a:pt x="0" y="32"/>
                  </a:cubicBezTo>
                  <a:cubicBezTo>
                    <a:pt x="1" y="30"/>
                    <a:pt x="2" y="29"/>
                    <a:pt x="3" y="29"/>
                  </a:cubicBezTo>
                  <a:cubicBezTo>
                    <a:pt x="3" y="29"/>
                    <a:pt x="3" y="29"/>
                    <a:pt x="3" y="28"/>
                  </a:cubicBezTo>
                  <a:cubicBezTo>
                    <a:pt x="3" y="28"/>
                    <a:pt x="3" y="28"/>
                    <a:pt x="3" y="28"/>
                  </a:cubicBezTo>
                  <a:cubicBezTo>
                    <a:pt x="3" y="27"/>
                    <a:pt x="3" y="27"/>
                    <a:pt x="3" y="27"/>
                  </a:cubicBezTo>
                  <a:cubicBezTo>
                    <a:pt x="3" y="27"/>
                    <a:pt x="3" y="27"/>
                    <a:pt x="3" y="27"/>
                  </a:cubicBezTo>
                  <a:cubicBezTo>
                    <a:pt x="2" y="28"/>
                    <a:pt x="2" y="28"/>
                    <a:pt x="2" y="28"/>
                  </a:cubicBezTo>
                  <a:cubicBezTo>
                    <a:pt x="3" y="28"/>
                    <a:pt x="3" y="28"/>
                    <a:pt x="3" y="28"/>
                  </a:cubicBezTo>
                  <a:cubicBezTo>
                    <a:pt x="2" y="29"/>
                    <a:pt x="2" y="29"/>
                    <a:pt x="2" y="29"/>
                  </a:cubicBezTo>
                  <a:cubicBezTo>
                    <a:pt x="1" y="29"/>
                    <a:pt x="1" y="28"/>
                    <a:pt x="1" y="27"/>
                  </a:cubicBezTo>
                  <a:cubicBezTo>
                    <a:pt x="1" y="27"/>
                    <a:pt x="1" y="26"/>
                    <a:pt x="2" y="26"/>
                  </a:cubicBezTo>
                  <a:cubicBezTo>
                    <a:pt x="2" y="26"/>
                    <a:pt x="2" y="26"/>
                    <a:pt x="2" y="26"/>
                  </a:cubicBezTo>
                  <a:cubicBezTo>
                    <a:pt x="2" y="25"/>
                    <a:pt x="2" y="25"/>
                    <a:pt x="2" y="25"/>
                  </a:cubicBezTo>
                  <a:cubicBezTo>
                    <a:pt x="2" y="25"/>
                    <a:pt x="2" y="25"/>
                    <a:pt x="2" y="25"/>
                  </a:cubicBezTo>
                  <a:cubicBezTo>
                    <a:pt x="2" y="25"/>
                    <a:pt x="2" y="25"/>
                    <a:pt x="2" y="24"/>
                  </a:cubicBezTo>
                  <a:cubicBezTo>
                    <a:pt x="2" y="22"/>
                    <a:pt x="2" y="22"/>
                    <a:pt x="2" y="22"/>
                  </a:cubicBezTo>
                  <a:cubicBezTo>
                    <a:pt x="1" y="22"/>
                    <a:pt x="1" y="22"/>
                    <a:pt x="1" y="22"/>
                  </a:cubicBezTo>
                  <a:cubicBezTo>
                    <a:pt x="2" y="21"/>
                    <a:pt x="2" y="21"/>
                    <a:pt x="2" y="21"/>
                  </a:cubicBezTo>
                  <a:cubicBezTo>
                    <a:pt x="2" y="21"/>
                    <a:pt x="2" y="21"/>
                    <a:pt x="2" y="21"/>
                  </a:cubicBezTo>
                  <a:cubicBezTo>
                    <a:pt x="1" y="21"/>
                    <a:pt x="1" y="21"/>
                    <a:pt x="1" y="21"/>
                  </a:cubicBezTo>
                  <a:cubicBezTo>
                    <a:pt x="1" y="20"/>
                    <a:pt x="2" y="20"/>
                    <a:pt x="3" y="20"/>
                  </a:cubicBezTo>
                  <a:cubicBezTo>
                    <a:pt x="4" y="19"/>
                    <a:pt x="4" y="19"/>
                    <a:pt x="4" y="19"/>
                  </a:cubicBezTo>
                  <a:cubicBezTo>
                    <a:pt x="3" y="17"/>
                    <a:pt x="2" y="16"/>
                    <a:pt x="2" y="16"/>
                  </a:cubicBezTo>
                  <a:cubicBezTo>
                    <a:pt x="2" y="16"/>
                    <a:pt x="2" y="16"/>
                    <a:pt x="2" y="16"/>
                  </a:cubicBezTo>
                  <a:cubicBezTo>
                    <a:pt x="2" y="15"/>
                    <a:pt x="2" y="14"/>
                    <a:pt x="2" y="12"/>
                  </a:cubicBezTo>
                  <a:cubicBezTo>
                    <a:pt x="2" y="10"/>
                    <a:pt x="2" y="10"/>
                    <a:pt x="2" y="10"/>
                  </a:cubicBezTo>
                  <a:cubicBezTo>
                    <a:pt x="3" y="9"/>
                    <a:pt x="3" y="9"/>
                    <a:pt x="3" y="9"/>
                  </a:cubicBezTo>
                  <a:cubicBezTo>
                    <a:pt x="3" y="9"/>
                    <a:pt x="3" y="9"/>
                    <a:pt x="3" y="9"/>
                  </a:cubicBezTo>
                  <a:cubicBezTo>
                    <a:pt x="3" y="9"/>
                    <a:pt x="3" y="9"/>
                    <a:pt x="3" y="10"/>
                  </a:cubicBezTo>
                  <a:cubicBezTo>
                    <a:pt x="4" y="11"/>
                    <a:pt x="4" y="11"/>
                    <a:pt x="4" y="11"/>
                  </a:cubicBezTo>
                  <a:cubicBezTo>
                    <a:pt x="4" y="11"/>
                    <a:pt x="4" y="11"/>
                    <a:pt x="4" y="11"/>
                  </a:cubicBezTo>
                  <a:cubicBezTo>
                    <a:pt x="4" y="10"/>
                    <a:pt x="4" y="10"/>
                    <a:pt x="4" y="10"/>
                  </a:cubicBezTo>
                  <a:cubicBezTo>
                    <a:pt x="4" y="9"/>
                    <a:pt x="4" y="9"/>
                    <a:pt x="4" y="9"/>
                  </a:cubicBezTo>
                  <a:cubicBezTo>
                    <a:pt x="5" y="9"/>
                    <a:pt x="5" y="10"/>
                    <a:pt x="5" y="10"/>
                  </a:cubicBezTo>
                  <a:cubicBezTo>
                    <a:pt x="5" y="10"/>
                    <a:pt x="5" y="10"/>
                    <a:pt x="5" y="10"/>
                  </a:cubicBezTo>
                  <a:cubicBezTo>
                    <a:pt x="5" y="10"/>
                    <a:pt x="5" y="10"/>
                    <a:pt x="5" y="9"/>
                  </a:cubicBezTo>
                  <a:cubicBezTo>
                    <a:pt x="5" y="9"/>
                    <a:pt x="5" y="9"/>
                    <a:pt x="5" y="9"/>
                  </a:cubicBezTo>
                  <a:cubicBezTo>
                    <a:pt x="4" y="9"/>
                    <a:pt x="4" y="9"/>
                    <a:pt x="4" y="9"/>
                  </a:cubicBezTo>
                  <a:cubicBezTo>
                    <a:pt x="3" y="8"/>
                    <a:pt x="2" y="8"/>
                    <a:pt x="2" y="8"/>
                  </a:cubicBezTo>
                  <a:cubicBezTo>
                    <a:pt x="2" y="8"/>
                    <a:pt x="3" y="7"/>
                    <a:pt x="3" y="6"/>
                  </a:cubicBezTo>
                  <a:cubicBezTo>
                    <a:pt x="3" y="6"/>
                    <a:pt x="3" y="6"/>
                    <a:pt x="3" y="6"/>
                  </a:cubicBezTo>
                  <a:cubicBezTo>
                    <a:pt x="2" y="6"/>
                    <a:pt x="2" y="6"/>
                    <a:pt x="2"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2" y="5"/>
                    <a:pt x="2" y="5"/>
                    <a:pt x="3" y="4"/>
                  </a:cubicBezTo>
                  <a:cubicBezTo>
                    <a:pt x="4" y="5"/>
                    <a:pt x="5" y="4"/>
                    <a:pt x="6" y="4"/>
                  </a:cubicBezTo>
                  <a:cubicBezTo>
                    <a:pt x="5" y="4"/>
                    <a:pt x="5" y="4"/>
                    <a:pt x="5" y="4"/>
                  </a:cubicBezTo>
                  <a:cubicBezTo>
                    <a:pt x="5" y="4"/>
                    <a:pt x="5" y="4"/>
                    <a:pt x="5" y="4"/>
                  </a:cubicBezTo>
                  <a:cubicBezTo>
                    <a:pt x="6" y="4"/>
                    <a:pt x="6" y="4"/>
                    <a:pt x="6" y="4"/>
                  </a:cubicBezTo>
                  <a:cubicBezTo>
                    <a:pt x="5" y="3"/>
                    <a:pt x="5" y="3"/>
                    <a:pt x="5" y="3"/>
                  </a:cubicBezTo>
                  <a:cubicBezTo>
                    <a:pt x="5" y="3"/>
                    <a:pt x="5" y="2"/>
                    <a:pt x="6" y="2"/>
                  </a:cubicBezTo>
                  <a:cubicBezTo>
                    <a:pt x="6" y="2"/>
                    <a:pt x="6" y="2"/>
                    <a:pt x="6" y="2"/>
                  </a:cubicBezTo>
                  <a:cubicBezTo>
                    <a:pt x="6" y="2"/>
                    <a:pt x="6" y="2"/>
                    <a:pt x="6" y="3"/>
                  </a:cubicBezTo>
                  <a:cubicBezTo>
                    <a:pt x="7" y="3"/>
                    <a:pt x="7" y="3"/>
                    <a:pt x="7" y="3"/>
                  </a:cubicBezTo>
                  <a:cubicBezTo>
                    <a:pt x="8" y="4"/>
                    <a:pt x="8" y="4"/>
                    <a:pt x="8" y="4"/>
                  </a:cubicBezTo>
                  <a:cubicBezTo>
                    <a:pt x="8" y="5"/>
                    <a:pt x="8" y="5"/>
                    <a:pt x="8" y="5"/>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9" y="1"/>
                    <a:pt x="9" y="1"/>
                    <a:pt x="9" y="1"/>
                  </a:cubicBezTo>
                  <a:cubicBezTo>
                    <a:pt x="9" y="1"/>
                    <a:pt x="10" y="1"/>
                    <a:pt x="10" y="2"/>
                  </a:cubicBezTo>
                  <a:cubicBezTo>
                    <a:pt x="11" y="2"/>
                    <a:pt x="11" y="2"/>
                    <a:pt x="11" y="2"/>
                  </a:cubicBezTo>
                  <a:cubicBezTo>
                    <a:pt x="11" y="1"/>
                    <a:pt x="11" y="1"/>
                    <a:pt x="11" y="1"/>
                  </a:cubicBezTo>
                  <a:cubicBezTo>
                    <a:pt x="11" y="1"/>
                    <a:pt x="11" y="1"/>
                    <a:pt x="11" y="1"/>
                  </a:cubicBezTo>
                  <a:cubicBezTo>
                    <a:pt x="11" y="1"/>
                    <a:pt x="11" y="1"/>
                    <a:pt x="11" y="1"/>
                  </a:cubicBezTo>
                  <a:cubicBezTo>
                    <a:pt x="11" y="1"/>
                    <a:pt x="11" y="1"/>
                    <a:pt x="12" y="1"/>
                  </a:cubicBezTo>
                  <a:cubicBezTo>
                    <a:pt x="13" y="1"/>
                    <a:pt x="13" y="1"/>
                    <a:pt x="13" y="1"/>
                  </a:cubicBezTo>
                  <a:cubicBezTo>
                    <a:pt x="13" y="1"/>
                    <a:pt x="13" y="2"/>
                    <a:pt x="14" y="2"/>
                  </a:cubicBezTo>
                  <a:cubicBezTo>
                    <a:pt x="14" y="2"/>
                    <a:pt x="14" y="1"/>
                    <a:pt x="14" y="1"/>
                  </a:cubicBezTo>
                  <a:cubicBezTo>
                    <a:pt x="14" y="1"/>
                    <a:pt x="14" y="1"/>
                    <a:pt x="14" y="1"/>
                  </a:cubicBezTo>
                  <a:cubicBezTo>
                    <a:pt x="14" y="1"/>
                    <a:pt x="14" y="1"/>
                    <a:pt x="14" y="1"/>
                  </a:cubicBezTo>
                  <a:cubicBezTo>
                    <a:pt x="15" y="2"/>
                    <a:pt x="15" y="2"/>
                    <a:pt x="15" y="2"/>
                  </a:cubicBezTo>
                  <a:cubicBezTo>
                    <a:pt x="15" y="3"/>
                    <a:pt x="15" y="3"/>
                    <a:pt x="15" y="3"/>
                  </a:cubicBezTo>
                  <a:cubicBezTo>
                    <a:pt x="15" y="3"/>
                    <a:pt x="15" y="3"/>
                    <a:pt x="15" y="3"/>
                  </a:cubicBezTo>
                  <a:cubicBezTo>
                    <a:pt x="15" y="3"/>
                    <a:pt x="15" y="3"/>
                    <a:pt x="15" y="3"/>
                  </a:cubicBezTo>
                  <a:cubicBezTo>
                    <a:pt x="16" y="3"/>
                    <a:pt x="16" y="3"/>
                    <a:pt x="16" y="3"/>
                  </a:cubicBezTo>
                  <a:cubicBezTo>
                    <a:pt x="17" y="4"/>
                    <a:pt x="17" y="4"/>
                    <a:pt x="17" y="4"/>
                  </a:cubicBezTo>
                  <a:cubicBezTo>
                    <a:pt x="17" y="4"/>
                    <a:pt x="17" y="4"/>
                    <a:pt x="17" y="4"/>
                  </a:cubicBezTo>
                  <a:cubicBezTo>
                    <a:pt x="17" y="3"/>
                    <a:pt x="17" y="3"/>
                    <a:pt x="17" y="3"/>
                  </a:cubicBezTo>
                  <a:cubicBezTo>
                    <a:pt x="17" y="2"/>
                    <a:pt x="17" y="2"/>
                    <a:pt x="17" y="2"/>
                  </a:cubicBezTo>
                  <a:cubicBezTo>
                    <a:pt x="17" y="2"/>
                    <a:pt x="17" y="2"/>
                    <a:pt x="17" y="2"/>
                  </a:cubicBezTo>
                  <a:cubicBezTo>
                    <a:pt x="16" y="3"/>
                    <a:pt x="16" y="3"/>
                    <a:pt x="16" y="3"/>
                  </a:cubicBezTo>
                  <a:cubicBezTo>
                    <a:pt x="16" y="3"/>
                    <a:pt x="16" y="3"/>
                    <a:pt x="16" y="3"/>
                  </a:cubicBezTo>
                  <a:cubicBezTo>
                    <a:pt x="16" y="2"/>
                    <a:pt x="16" y="2"/>
                    <a:pt x="16" y="2"/>
                  </a:cubicBezTo>
                  <a:cubicBezTo>
                    <a:pt x="16" y="2"/>
                    <a:pt x="16" y="2"/>
                    <a:pt x="16" y="2"/>
                  </a:cubicBezTo>
                  <a:cubicBezTo>
                    <a:pt x="16" y="1"/>
                    <a:pt x="16" y="1"/>
                    <a:pt x="16" y="1"/>
                  </a:cubicBezTo>
                  <a:cubicBezTo>
                    <a:pt x="19" y="2"/>
                    <a:pt x="19" y="2"/>
                    <a:pt x="19" y="2"/>
                  </a:cubicBezTo>
                  <a:cubicBezTo>
                    <a:pt x="19" y="2"/>
                    <a:pt x="19" y="2"/>
                    <a:pt x="19" y="2"/>
                  </a:cubicBezTo>
                  <a:cubicBezTo>
                    <a:pt x="19" y="2"/>
                    <a:pt x="19" y="1"/>
                    <a:pt x="19" y="1"/>
                  </a:cubicBezTo>
                  <a:cubicBezTo>
                    <a:pt x="19" y="1"/>
                    <a:pt x="19" y="1"/>
                    <a:pt x="19" y="1"/>
                  </a:cubicBezTo>
                  <a:cubicBezTo>
                    <a:pt x="21" y="1"/>
                    <a:pt x="21" y="1"/>
                    <a:pt x="21" y="1"/>
                  </a:cubicBezTo>
                  <a:cubicBezTo>
                    <a:pt x="21" y="1"/>
                    <a:pt x="21" y="1"/>
                    <a:pt x="21" y="1"/>
                  </a:cubicBezTo>
                  <a:cubicBezTo>
                    <a:pt x="22" y="1"/>
                    <a:pt x="22" y="1"/>
                    <a:pt x="22" y="1"/>
                  </a:cubicBezTo>
                  <a:cubicBezTo>
                    <a:pt x="22" y="1"/>
                    <a:pt x="22" y="1"/>
                    <a:pt x="22" y="1"/>
                  </a:cubicBezTo>
                  <a:cubicBezTo>
                    <a:pt x="22" y="0"/>
                    <a:pt x="21" y="0"/>
                    <a:pt x="21" y="0"/>
                  </a:cubicBezTo>
                  <a:cubicBezTo>
                    <a:pt x="21" y="0"/>
                    <a:pt x="21" y="0"/>
                    <a:pt x="21" y="0"/>
                  </a:cubicBezTo>
                  <a:lnTo>
                    <a:pt x="22" y="0"/>
                  </a:lnTo>
                  <a:close/>
                  <a:moveTo>
                    <a:pt x="4" y="1"/>
                  </a:moveTo>
                  <a:cubicBezTo>
                    <a:pt x="4" y="1"/>
                    <a:pt x="4" y="1"/>
                    <a:pt x="4" y="1"/>
                  </a:cubicBezTo>
                  <a:cubicBezTo>
                    <a:pt x="4" y="3"/>
                    <a:pt x="4" y="3"/>
                    <a:pt x="4" y="3"/>
                  </a:cubicBezTo>
                  <a:cubicBezTo>
                    <a:pt x="4" y="3"/>
                    <a:pt x="4" y="3"/>
                    <a:pt x="4" y="3"/>
                  </a:cubicBezTo>
                  <a:lnTo>
                    <a:pt x="4" y="1"/>
                  </a:lnTo>
                  <a:close/>
                  <a:moveTo>
                    <a:pt x="22" y="2"/>
                  </a:moveTo>
                  <a:cubicBezTo>
                    <a:pt x="22" y="2"/>
                    <a:pt x="22" y="2"/>
                    <a:pt x="22" y="2"/>
                  </a:cubicBezTo>
                  <a:cubicBezTo>
                    <a:pt x="22" y="2"/>
                    <a:pt x="22" y="2"/>
                    <a:pt x="22" y="2"/>
                  </a:cubicBezTo>
                  <a:cubicBezTo>
                    <a:pt x="22" y="2"/>
                    <a:pt x="22" y="3"/>
                    <a:pt x="23" y="3"/>
                  </a:cubicBezTo>
                  <a:cubicBezTo>
                    <a:pt x="23" y="3"/>
                    <a:pt x="23" y="3"/>
                    <a:pt x="23" y="3"/>
                  </a:cubicBezTo>
                  <a:cubicBezTo>
                    <a:pt x="23" y="2"/>
                    <a:pt x="23" y="2"/>
                    <a:pt x="23" y="2"/>
                  </a:cubicBezTo>
                  <a:cubicBezTo>
                    <a:pt x="23" y="2"/>
                    <a:pt x="22" y="2"/>
                    <a:pt x="22" y="2"/>
                  </a:cubicBezTo>
                  <a:close/>
                  <a:moveTo>
                    <a:pt x="11" y="3"/>
                  </a:moveTo>
                  <a:cubicBezTo>
                    <a:pt x="11" y="3"/>
                    <a:pt x="11" y="3"/>
                    <a:pt x="11" y="3"/>
                  </a:cubicBezTo>
                  <a:cubicBezTo>
                    <a:pt x="12" y="3"/>
                    <a:pt x="12" y="3"/>
                    <a:pt x="12" y="3"/>
                  </a:cubicBezTo>
                  <a:cubicBezTo>
                    <a:pt x="12" y="3"/>
                    <a:pt x="12" y="3"/>
                    <a:pt x="12" y="3"/>
                  </a:cubicBezTo>
                  <a:cubicBezTo>
                    <a:pt x="12" y="3"/>
                    <a:pt x="12" y="3"/>
                    <a:pt x="12" y="3"/>
                  </a:cubicBezTo>
                  <a:cubicBezTo>
                    <a:pt x="12" y="2"/>
                    <a:pt x="12" y="2"/>
                    <a:pt x="12" y="2"/>
                  </a:cubicBezTo>
                  <a:lnTo>
                    <a:pt x="11" y="3"/>
                  </a:lnTo>
                  <a:close/>
                  <a:moveTo>
                    <a:pt x="4" y="11"/>
                  </a:moveTo>
                  <a:cubicBezTo>
                    <a:pt x="4" y="12"/>
                    <a:pt x="4" y="12"/>
                    <a:pt x="4" y="12"/>
                  </a:cubicBezTo>
                  <a:cubicBezTo>
                    <a:pt x="5" y="12"/>
                    <a:pt x="5" y="12"/>
                    <a:pt x="5" y="12"/>
                  </a:cubicBezTo>
                  <a:cubicBezTo>
                    <a:pt x="5" y="12"/>
                    <a:pt x="5" y="12"/>
                    <a:pt x="5" y="12"/>
                  </a:cubicBezTo>
                  <a:cubicBezTo>
                    <a:pt x="5" y="15"/>
                    <a:pt x="5" y="15"/>
                    <a:pt x="5" y="15"/>
                  </a:cubicBezTo>
                  <a:cubicBezTo>
                    <a:pt x="6" y="15"/>
                    <a:pt x="6" y="15"/>
                    <a:pt x="6" y="15"/>
                  </a:cubicBezTo>
                  <a:cubicBezTo>
                    <a:pt x="6" y="15"/>
                    <a:pt x="6" y="15"/>
                    <a:pt x="6" y="15"/>
                  </a:cubicBezTo>
                  <a:cubicBezTo>
                    <a:pt x="6" y="15"/>
                    <a:pt x="6" y="15"/>
                    <a:pt x="6" y="15"/>
                  </a:cubicBezTo>
                  <a:cubicBezTo>
                    <a:pt x="6" y="14"/>
                    <a:pt x="6" y="14"/>
                    <a:pt x="6" y="14"/>
                  </a:cubicBezTo>
                  <a:cubicBezTo>
                    <a:pt x="7" y="14"/>
                    <a:pt x="7" y="14"/>
                    <a:pt x="7" y="14"/>
                  </a:cubicBezTo>
                  <a:cubicBezTo>
                    <a:pt x="7" y="14"/>
                    <a:pt x="7" y="14"/>
                    <a:pt x="8" y="12"/>
                  </a:cubicBezTo>
                  <a:cubicBezTo>
                    <a:pt x="7" y="11"/>
                    <a:pt x="6" y="11"/>
                    <a:pt x="6" y="11"/>
                  </a:cubicBezTo>
                  <a:cubicBezTo>
                    <a:pt x="6" y="11"/>
                    <a:pt x="6" y="11"/>
                    <a:pt x="6" y="11"/>
                  </a:cubicBezTo>
                  <a:cubicBezTo>
                    <a:pt x="5" y="11"/>
                    <a:pt x="4" y="11"/>
                    <a:pt x="4" y="11"/>
                  </a:cubicBezTo>
                  <a:close/>
                  <a:moveTo>
                    <a:pt x="6" y="12"/>
                  </a:moveTo>
                  <a:cubicBezTo>
                    <a:pt x="6" y="12"/>
                    <a:pt x="6" y="12"/>
                    <a:pt x="6" y="12"/>
                  </a:cubicBezTo>
                  <a:cubicBezTo>
                    <a:pt x="6" y="12"/>
                    <a:pt x="7" y="13"/>
                    <a:pt x="7" y="14"/>
                  </a:cubicBezTo>
                  <a:cubicBezTo>
                    <a:pt x="6" y="14"/>
                    <a:pt x="6" y="14"/>
                    <a:pt x="6" y="14"/>
                  </a:cubicBezTo>
                  <a:cubicBezTo>
                    <a:pt x="6" y="14"/>
                    <a:pt x="6" y="13"/>
                    <a:pt x="6" y="12"/>
                  </a:cubicBezTo>
                  <a:close/>
                  <a:moveTo>
                    <a:pt x="0" y="12"/>
                  </a:moveTo>
                  <a:cubicBezTo>
                    <a:pt x="1" y="12"/>
                    <a:pt x="1" y="12"/>
                    <a:pt x="1" y="12"/>
                  </a:cubicBezTo>
                  <a:cubicBezTo>
                    <a:pt x="1" y="12"/>
                    <a:pt x="1" y="12"/>
                    <a:pt x="1" y="12"/>
                  </a:cubicBezTo>
                  <a:cubicBezTo>
                    <a:pt x="1" y="13"/>
                    <a:pt x="1" y="13"/>
                    <a:pt x="1" y="13"/>
                  </a:cubicBezTo>
                  <a:cubicBezTo>
                    <a:pt x="0" y="13"/>
                    <a:pt x="0" y="13"/>
                    <a:pt x="0" y="13"/>
                  </a:cubicBezTo>
                  <a:lnTo>
                    <a:pt x="0" y="12"/>
                  </a:lnTo>
                  <a:close/>
                  <a:moveTo>
                    <a:pt x="3" y="14"/>
                  </a:moveTo>
                  <a:cubicBezTo>
                    <a:pt x="3" y="14"/>
                    <a:pt x="3" y="14"/>
                    <a:pt x="3" y="14"/>
                  </a:cubicBezTo>
                  <a:cubicBezTo>
                    <a:pt x="5" y="14"/>
                    <a:pt x="5" y="14"/>
                    <a:pt x="5" y="14"/>
                  </a:cubicBezTo>
                  <a:cubicBezTo>
                    <a:pt x="5" y="13"/>
                    <a:pt x="5" y="13"/>
                    <a:pt x="5" y="13"/>
                  </a:cubicBezTo>
                  <a:cubicBezTo>
                    <a:pt x="4" y="13"/>
                    <a:pt x="4" y="13"/>
                    <a:pt x="4" y="13"/>
                  </a:cubicBezTo>
                  <a:cubicBezTo>
                    <a:pt x="4" y="13"/>
                    <a:pt x="4" y="13"/>
                    <a:pt x="4" y="13"/>
                  </a:cubicBezTo>
                  <a:cubicBezTo>
                    <a:pt x="3" y="13"/>
                    <a:pt x="3" y="13"/>
                    <a:pt x="3" y="14"/>
                  </a:cubicBezTo>
                  <a:close/>
                  <a:moveTo>
                    <a:pt x="1" y="16"/>
                  </a:moveTo>
                  <a:cubicBezTo>
                    <a:pt x="1" y="16"/>
                    <a:pt x="1" y="16"/>
                    <a:pt x="1" y="16"/>
                  </a:cubicBezTo>
                  <a:cubicBezTo>
                    <a:pt x="1" y="16"/>
                    <a:pt x="1" y="16"/>
                    <a:pt x="1" y="16"/>
                  </a:cubicBezTo>
                  <a:cubicBezTo>
                    <a:pt x="1" y="16"/>
                    <a:pt x="1" y="16"/>
                    <a:pt x="1" y="16"/>
                  </a:cubicBezTo>
                  <a:cubicBezTo>
                    <a:pt x="1" y="16"/>
                    <a:pt x="1" y="16"/>
                    <a:pt x="1" y="16"/>
                  </a:cubicBezTo>
                  <a:close/>
                  <a:moveTo>
                    <a:pt x="2" y="16"/>
                  </a:moveTo>
                  <a:cubicBezTo>
                    <a:pt x="2" y="16"/>
                    <a:pt x="2" y="16"/>
                    <a:pt x="2" y="16"/>
                  </a:cubicBezTo>
                  <a:cubicBezTo>
                    <a:pt x="3" y="17"/>
                    <a:pt x="3" y="17"/>
                    <a:pt x="3" y="17"/>
                  </a:cubicBezTo>
                  <a:cubicBezTo>
                    <a:pt x="2" y="18"/>
                    <a:pt x="2" y="18"/>
                    <a:pt x="2" y="18"/>
                  </a:cubicBezTo>
                  <a:cubicBezTo>
                    <a:pt x="2" y="18"/>
                    <a:pt x="2" y="18"/>
                    <a:pt x="2" y="18"/>
                  </a:cubicBezTo>
                  <a:cubicBezTo>
                    <a:pt x="2" y="18"/>
                    <a:pt x="2" y="18"/>
                    <a:pt x="2" y="18"/>
                  </a:cubicBezTo>
                  <a:cubicBezTo>
                    <a:pt x="2" y="17"/>
                    <a:pt x="2" y="17"/>
                    <a:pt x="2" y="17"/>
                  </a:cubicBezTo>
                  <a:lnTo>
                    <a:pt x="2" y="16"/>
                  </a:lnTo>
                  <a:close/>
                  <a:moveTo>
                    <a:pt x="3" y="21"/>
                  </a:moveTo>
                  <a:cubicBezTo>
                    <a:pt x="3" y="23"/>
                    <a:pt x="3" y="23"/>
                    <a:pt x="3" y="23"/>
                  </a:cubicBezTo>
                  <a:cubicBezTo>
                    <a:pt x="3" y="25"/>
                    <a:pt x="4" y="25"/>
                    <a:pt x="4" y="25"/>
                  </a:cubicBezTo>
                  <a:cubicBezTo>
                    <a:pt x="4" y="25"/>
                    <a:pt x="4" y="25"/>
                    <a:pt x="4" y="25"/>
                  </a:cubicBezTo>
                  <a:cubicBezTo>
                    <a:pt x="4" y="25"/>
                    <a:pt x="4" y="24"/>
                    <a:pt x="4" y="24"/>
                  </a:cubicBezTo>
                  <a:cubicBezTo>
                    <a:pt x="5" y="22"/>
                    <a:pt x="5" y="22"/>
                    <a:pt x="5" y="22"/>
                  </a:cubicBezTo>
                  <a:cubicBezTo>
                    <a:pt x="5" y="22"/>
                    <a:pt x="5" y="22"/>
                    <a:pt x="5" y="22"/>
                  </a:cubicBezTo>
                  <a:cubicBezTo>
                    <a:pt x="5" y="22"/>
                    <a:pt x="5" y="22"/>
                    <a:pt x="5" y="22"/>
                  </a:cubicBezTo>
                  <a:cubicBezTo>
                    <a:pt x="4" y="22"/>
                    <a:pt x="4" y="22"/>
                    <a:pt x="4" y="22"/>
                  </a:cubicBezTo>
                  <a:cubicBezTo>
                    <a:pt x="4" y="22"/>
                    <a:pt x="4" y="22"/>
                    <a:pt x="4" y="22"/>
                  </a:cubicBezTo>
                  <a:cubicBezTo>
                    <a:pt x="4" y="21"/>
                    <a:pt x="4" y="21"/>
                    <a:pt x="4" y="21"/>
                  </a:cubicBezTo>
                  <a:cubicBezTo>
                    <a:pt x="4" y="21"/>
                    <a:pt x="4" y="21"/>
                    <a:pt x="4" y="21"/>
                  </a:cubicBezTo>
                  <a:cubicBezTo>
                    <a:pt x="4" y="20"/>
                    <a:pt x="4" y="20"/>
                    <a:pt x="4" y="20"/>
                  </a:cubicBezTo>
                  <a:cubicBezTo>
                    <a:pt x="5" y="21"/>
                    <a:pt x="5" y="21"/>
                    <a:pt x="5" y="21"/>
                  </a:cubicBezTo>
                  <a:cubicBezTo>
                    <a:pt x="5" y="20"/>
                    <a:pt x="5" y="20"/>
                    <a:pt x="5" y="20"/>
                  </a:cubicBezTo>
                  <a:cubicBezTo>
                    <a:pt x="4" y="20"/>
                    <a:pt x="4" y="20"/>
                    <a:pt x="4" y="20"/>
                  </a:cubicBezTo>
                  <a:cubicBezTo>
                    <a:pt x="4" y="20"/>
                    <a:pt x="4" y="20"/>
                    <a:pt x="4" y="20"/>
                  </a:cubicBezTo>
                  <a:cubicBezTo>
                    <a:pt x="3" y="20"/>
                    <a:pt x="3" y="20"/>
                    <a:pt x="3" y="21"/>
                  </a:cubicBezTo>
                  <a:close/>
                  <a:moveTo>
                    <a:pt x="7" y="20"/>
                  </a:moveTo>
                  <a:cubicBezTo>
                    <a:pt x="7" y="21"/>
                    <a:pt x="7" y="21"/>
                    <a:pt x="7" y="21"/>
                  </a:cubicBezTo>
                  <a:cubicBezTo>
                    <a:pt x="7" y="21"/>
                    <a:pt x="7" y="21"/>
                    <a:pt x="7" y="21"/>
                  </a:cubicBezTo>
                  <a:cubicBezTo>
                    <a:pt x="7" y="21"/>
                    <a:pt x="7" y="21"/>
                    <a:pt x="7" y="21"/>
                  </a:cubicBezTo>
                  <a:cubicBezTo>
                    <a:pt x="8" y="21"/>
                    <a:pt x="8" y="21"/>
                    <a:pt x="8" y="21"/>
                  </a:cubicBezTo>
                  <a:cubicBezTo>
                    <a:pt x="8" y="21"/>
                    <a:pt x="8" y="21"/>
                    <a:pt x="8" y="21"/>
                  </a:cubicBezTo>
                  <a:cubicBezTo>
                    <a:pt x="8" y="21"/>
                    <a:pt x="8" y="21"/>
                    <a:pt x="7" y="20"/>
                  </a:cubicBezTo>
                  <a:close/>
                  <a:moveTo>
                    <a:pt x="6" y="22"/>
                  </a:moveTo>
                  <a:cubicBezTo>
                    <a:pt x="6" y="23"/>
                    <a:pt x="6" y="23"/>
                    <a:pt x="6" y="23"/>
                  </a:cubicBezTo>
                  <a:cubicBezTo>
                    <a:pt x="6" y="23"/>
                    <a:pt x="6" y="23"/>
                    <a:pt x="6" y="23"/>
                  </a:cubicBezTo>
                  <a:cubicBezTo>
                    <a:pt x="6" y="23"/>
                    <a:pt x="6" y="23"/>
                    <a:pt x="6" y="23"/>
                  </a:cubicBezTo>
                  <a:cubicBezTo>
                    <a:pt x="6" y="23"/>
                    <a:pt x="6" y="23"/>
                    <a:pt x="6" y="23"/>
                  </a:cubicBezTo>
                  <a:cubicBezTo>
                    <a:pt x="6" y="22"/>
                    <a:pt x="6" y="22"/>
                    <a:pt x="6" y="22"/>
                  </a:cubicBezTo>
                  <a:close/>
                  <a:moveTo>
                    <a:pt x="17" y="28"/>
                  </a:moveTo>
                  <a:cubicBezTo>
                    <a:pt x="17" y="29"/>
                    <a:pt x="17" y="29"/>
                    <a:pt x="18" y="29"/>
                  </a:cubicBezTo>
                  <a:cubicBezTo>
                    <a:pt x="18" y="29"/>
                    <a:pt x="18" y="29"/>
                    <a:pt x="18" y="29"/>
                  </a:cubicBezTo>
                  <a:cubicBezTo>
                    <a:pt x="18" y="28"/>
                    <a:pt x="18" y="28"/>
                    <a:pt x="18" y="28"/>
                  </a:cubicBezTo>
                  <a:cubicBezTo>
                    <a:pt x="18" y="28"/>
                    <a:pt x="18" y="28"/>
                    <a:pt x="18" y="28"/>
                  </a:cubicBezTo>
                  <a:lnTo>
                    <a:pt x="17" y="28"/>
                  </a:lnTo>
                  <a:close/>
                  <a:moveTo>
                    <a:pt x="23" y="29"/>
                  </a:moveTo>
                  <a:cubicBezTo>
                    <a:pt x="24" y="29"/>
                    <a:pt x="24" y="29"/>
                    <a:pt x="24" y="29"/>
                  </a:cubicBezTo>
                  <a:cubicBezTo>
                    <a:pt x="24" y="30"/>
                    <a:pt x="24" y="31"/>
                    <a:pt x="23" y="31"/>
                  </a:cubicBezTo>
                  <a:cubicBezTo>
                    <a:pt x="23" y="30"/>
                    <a:pt x="23" y="30"/>
                    <a:pt x="23" y="30"/>
                  </a:cubicBezTo>
                  <a:cubicBezTo>
                    <a:pt x="23" y="30"/>
                    <a:pt x="23" y="30"/>
                    <a:pt x="23" y="30"/>
                  </a:cubicBezTo>
                  <a:cubicBezTo>
                    <a:pt x="23" y="29"/>
                    <a:pt x="23" y="29"/>
                    <a:pt x="23" y="29"/>
                  </a:cubicBezTo>
                  <a:close/>
                  <a:moveTo>
                    <a:pt x="5" y="32"/>
                  </a:moveTo>
                  <a:cubicBezTo>
                    <a:pt x="5" y="32"/>
                    <a:pt x="5" y="32"/>
                    <a:pt x="5" y="32"/>
                  </a:cubicBezTo>
                  <a:cubicBezTo>
                    <a:pt x="5" y="32"/>
                    <a:pt x="5" y="32"/>
                    <a:pt x="5" y="32"/>
                  </a:cubicBezTo>
                  <a:cubicBezTo>
                    <a:pt x="6" y="32"/>
                    <a:pt x="6" y="32"/>
                    <a:pt x="6" y="31"/>
                  </a:cubicBezTo>
                  <a:cubicBezTo>
                    <a:pt x="5" y="31"/>
                    <a:pt x="5" y="31"/>
                    <a:pt x="5" y="31"/>
                  </a:cubicBezTo>
                  <a:lnTo>
                    <a:pt x="5" y="32"/>
                  </a:lnTo>
                  <a:close/>
                  <a:moveTo>
                    <a:pt x="1" y="33"/>
                  </a:moveTo>
                  <a:cubicBezTo>
                    <a:pt x="1" y="33"/>
                    <a:pt x="1" y="33"/>
                    <a:pt x="1" y="33"/>
                  </a:cubicBezTo>
                  <a:cubicBezTo>
                    <a:pt x="1" y="34"/>
                    <a:pt x="1" y="34"/>
                    <a:pt x="1" y="34"/>
                  </a:cubicBezTo>
                  <a:cubicBezTo>
                    <a:pt x="1" y="34"/>
                    <a:pt x="1" y="34"/>
                    <a:pt x="1" y="34"/>
                  </a:cubicBezTo>
                  <a:cubicBezTo>
                    <a:pt x="1" y="34"/>
                    <a:pt x="1" y="34"/>
                    <a:pt x="1" y="34"/>
                  </a:cubicBezTo>
                  <a:cubicBezTo>
                    <a:pt x="1" y="34"/>
                    <a:pt x="1" y="34"/>
                    <a:pt x="1" y="34"/>
                  </a:cubicBezTo>
                  <a:lnTo>
                    <a:pt x="1" y="33"/>
                  </a:lnTo>
                  <a:close/>
                  <a:moveTo>
                    <a:pt x="6" y="34"/>
                  </a:moveTo>
                  <a:cubicBezTo>
                    <a:pt x="6" y="34"/>
                    <a:pt x="6" y="34"/>
                    <a:pt x="6" y="34"/>
                  </a:cubicBezTo>
                  <a:cubicBezTo>
                    <a:pt x="6" y="34"/>
                    <a:pt x="6" y="34"/>
                    <a:pt x="6" y="34"/>
                  </a:cubicBezTo>
                  <a:cubicBezTo>
                    <a:pt x="6" y="34"/>
                    <a:pt x="6" y="34"/>
                    <a:pt x="6" y="34"/>
                  </a:cubicBezTo>
                  <a:cubicBezTo>
                    <a:pt x="6" y="34"/>
                    <a:pt x="6" y="34"/>
                    <a:pt x="6" y="34"/>
                  </a:cubicBezTo>
                  <a:cubicBezTo>
                    <a:pt x="6" y="33"/>
                    <a:pt x="6" y="33"/>
                    <a:pt x="6" y="33"/>
                  </a:cubicBezTo>
                  <a:cubicBezTo>
                    <a:pt x="6" y="33"/>
                    <a:pt x="6" y="33"/>
                    <a:pt x="6" y="33"/>
                  </a:cubicBezTo>
                  <a:lnTo>
                    <a:pt x="6" y="34"/>
                  </a:lnTo>
                  <a:close/>
                  <a:moveTo>
                    <a:pt x="1" y="36"/>
                  </a:moveTo>
                  <a:cubicBezTo>
                    <a:pt x="1" y="36"/>
                    <a:pt x="1" y="36"/>
                    <a:pt x="2" y="37"/>
                  </a:cubicBezTo>
                  <a:cubicBezTo>
                    <a:pt x="1" y="37"/>
                    <a:pt x="1" y="37"/>
                    <a:pt x="1" y="37"/>
                  </a:cubicBezTo>
                  <a:cubicBezTo>
                    <a:pt x="1" y="37"/>
                    <a:pt x="1" y="37"/>
                    <a:pt x="1" y="37"/>
                  </a:cubicBezTo>
                  <a:cubicBezTo>
                    <a:pt x="1" y="37"/>
                    <a:pt x="1" y="36"/>
                    <a:pt x="1" y="36"/>
                  </a:cubicBezTo>
                  <a:close/>
                  <a:moveTo>
                    <a:pt x="3" y="40"/>
                  </a:moveTo>
                  <a:cubicBezTo>
                    <a:pt x="3" y="40"/>
                    <a:pt x="3" y="40"/>
                    <a:pt x="3" y="40"/>
                  </a:cubicBezTo>
                  <a:cubicBezTo>
                    <a:pt x="3" y="41"/>
                    <a:pt x="3" y="41"/>
                    <a:pt x="4" y="42"/>
                  </a:cubicBezTo>
                  <a:cubicBezTo>
                    <a:pt x="4" y="42"/>
                    <a:pt x="4" y="42"/>
                    <a:pt x="4" y="42"/>
                  </a:cubicBezTo>
                  <a:cubicBezTo>
                    <a:pt x="4" y="41"/>
                    <a:pt x="4" y="41"/>
                    <a:pt x="4" y="40"/>
                  </a:cubicBezTo>
                  <a:cubicBezTo>
                    <a:pt x="4" y="40"/>
                    <a:pt x="4" y="40"/>
                    <a:pt x="4" y="40"/>
                  </a:cubicBezTo>
                  <a:cubicBezTo>
                    <a:pt x="3" y="40"/>
                    <a:pt x="3" y="40"/>
                    <a:pt x="3" y="40"/>
                  </a:cubicBezTo>
                  <a:close/>
                  <a:moveTo>
                    <a:pt x="4" y="44"/>
                  </a:moveTo>
                  <a:cubicBezTo>
                    <a:pt x="4" y="45"/>
                    <a:pt x="4" y="45"/>
                    <a:pt x="4" y="45"/>
                  </a:cubicBezTo>
                  <a:cubicBezTo>
                    <a:pt x="4" y="46"/>
                    <a:pt x="4" y="46"/>
                    <a:pt x="4" y="46"/>
                  </a:cubicBezTo>
                  <a:cubicBezTo>
                    <a:pt x="4" y="46"/>
                    <a:pt x="4" y="46"/>
                    <a:pt x="4" y="46"/>
                  </a:cubicBezTo>
                  <a:cubicBezTo>
                    <a:pt x="4" y="45"/>
                    <a:pt x="4" y="45"/>
                    <a:pt x="4" y="45"/>
                  </a:cubicBezTo>
                  <a:cubicBezTo>
                    <a:pt x="4" y="44"/>
                    <a:pt x="4" y="44"/>
                    <a:pt x="4" y="44"/>
                  </a:cubicBezTo>
                  <a:close/>
                  <a:moveTo>
                    <a:pt x="6" y="47"/>
                  </a:moveTo>
                  <a:cubicBezTo>
                    <a:pt x="6" y="47"/>
                    <a:pt x="6" y="47"/>
                    <a:pt x="6" y="47"/>
                  </a:cubicBezTo>
                  <a:cubicBezTo>
                    <a:pt x="6" y="48"/>
                    <a:pt x="6" y="48"/>
                    <a:pt x="6" y="48"/>
                  </a:cubicBezTo>
                  <a:cubicBezTo>
                    <a:pt x="6" y="48"/>
                    <a:pt x="6" y="48"/>
                    <a:pt x="6" y="48"/>
                  </a:cubicBezTo>
                  <a:cubicBezTo>
                    <a:pt x="6" y="48"/>
                    <a:pt x="6" y="48"/>
                    <a:pt x="6" y="48"/>
                  </a:cubicBezTo>
                  <a:cubicBezTo>
                    <a:pt x="6" y="47"/>
                    <a:pt x="6" y="47"/>
                    <a:pt x="6" y="47"/>
                  </a:cubicBezTo>
                  <a:close/>
                  <a:moveTo>
                    <a:pt x="3" y="50"/>
                  </a:moveTo>
                  <a:cubicBezTo>
                    <a:pt x="4" y="50"/>
                    <a:pt x="4" y="50"/>
                    <a:pt x="4" y="50"/>
                  </a:cubicBezTo>
                  <a:cubicBezTo>
                    <a:pt x="4" y="50"/>
                    <a:pt x="4" y="50"/>
                    <a:pt x="4" y="50"/>
                  </a:cubicBezTo>
                  <a:cubicBezTo>
                    <a:pt x="4" y="49"/>
                    <a:pt x="4" y="49"/>
                    <a:pt x="4" y="49"/>
                  </a:cubicBezTo>
                  <a:cubicBezTo>
                    <a:pt x="4" y="48"/>
                    <a:pt x="4" y="48"/>
                    <a:pt x="4" y="48"/>
                  </a:cubicBezTo>
                  <a:cubicBezTo>
                    <a:pt x="4" y="48"/>
                    <a:pt x="4" y="48"/>
                    <a:pt x="4" y="48"/>
                  </a:cubicBezTo>
                  <a:cubicBezTo>
                    <a:pt x="4" y="49"/>
                    <a:pt x="3" y="49"/>
                    <a:pt x="3" y="50"/>
                  </a:cubicBezTo>
                  <a:close/>
                  <a:moveTo>
                    <a:pt x="9" y="53"/>
                  </a:moveTo>
                  <a:cubicBezTo>
                    <a:pt x="9" y="53"/>
                    <a:pt x="9" y="53"/>
                    <a:pt x="9" y="53"/>
                  </a:cubicBezTo>
                  <a:cubicBezTo>
                    <a:pt x="9" y="53"/>
                    <a:pt x="9" y="53"/>
                    <a:pt x="9" y="53"/>
                  </a:cubicBezTo>
                  <a:cubicBezTo>
                    <a:pt x="9" y="53"/>
                    <a:pt x="9" y="53"/>
                    <a:pt x="9" y="53"/>
                  </a:cubicBezTo>
                  <a:close/>
                  <a:moveTo>
                    <a:pt x="14" y="57"/>
                  </a:moveTo>
                  <a:cubicBezTo>
                    <a:pt x="14" y="57"/>
                    <a:pt x="14" y="57"/>
                    <a:pt x="14" y="57"/>
                  </a:cubicBezTo>
                  <a:cubicBezTo>
                    <a:pt x="15" y="57"/>
                    <a:pt x="15" y="57"/>
                    <a:pt x="15" y="57"/>
                  </a:cubicBezTo>
                  <a:cubicBezTo>
                    <a:pt x="15" y="57"/>
                    <a:pt x="15" y="57"/>
                    <a:pt x="15" y="57"/>
                  </a:cubicBezTo>
                  <a:cubicBezTo>
                    <a:pt x="15" y="57"/>
                    <a:pt x="15" y="57"/>
                    <a:pt x="15" y="57"/>
                  </a:cubicBezTo>
                  <a:cubicBezTo>
                    <a:pt x="15" y="56"/>
                    <a:pt x="15" y="56"/>
                    <a:pt x="15" y="56"/>
                  </a:cubicBezTo>
                  <a:lnTo>
                    <a:pt x="14" y="57"/>
                  </a:lnTo>
                  <a:close/>
                  <a:moveTo>
                    <a:pt x="48" y="2"/>
                  </a:moveTo>
                  <a:cubicBezTo>
                    <a:pt x="48" y="2"/>
                    <a:pt x="48" y="2"/>
                    <a:pt x="48" y="2"/>
                  </a:cubicBezTo>
                  <a:cubicBezTo>
                    <a:pt x="50" y="3"/>
                    <a:pt x="50" y="3"/>
                    <a:pt x="50" y="3"/>
                  </a:cubicBezTo>
                  <a:cubicBezTo>
                    <a:pt x="51" y="3"/>
                    <a:pt x="51" y="3"/>
                    <a:pt x="51" y="3"/>
                  </a:cubicBezTo>
                  <a:cubicBezTo>
                    <a:pt x="53" y="3"/>
                    <a:pt x="53" y="3"/>
                    <a:pt x="53" y="3"/>
                  </a:cubicBezTo>
                  <a:cubicBezTo>
                    <a:pt x="54" y="3"/>
                    <a:pt x="54" y="3"/>
                    <a:pt x="54" y="3"/>
                  </a:cubicBezTo>
                  <a:cubicBezTo>
                    <a:pt x="54" y="3"/>
                    <a:pt x="54" y="3"/>
                    <a:pt x="54" y="3"/>
                  </a:cubicBezTo>
                  <a:cubicBezTo>
                    <a:pt x="54" y="3"/>
                    <a:pt x="54" y="3"/>
                    <a:pt x="54" y="3"/>
                  </a:cubicBezTo>
                  <a:cubicBezTo>
                    <a:pt x="54" y="3"/>
                    <a:pt x="54" y="3"/>
                    <a:pt x="54" y="3"/>
                  </a:cubicBezTo>
                  <a:cubicBezTo>
                    <a:pt x="54" y="4"/>
                    <a:pt x="54" y="4"/>
                    <a:pt x="55" y="4"/>
                  </a:cubicBezTo>
                  <a:cubicBezTo>
                    <a:pt x="55" y="3"/>
                    <a:pt x="55" y="3"/>
                    <a:pt x="55" y="3"/>
                  </a:cubicBezTo>
                  <a:cubicBezTo>
                    <a:pt x="55" y="4"/>
                    <a:pt x="56" y="4"/>
                    <a:pt x="58" y="4"/>
                  </a:cubicBezTo>
                  <a:cubicBezTo>
                    <a:pt x="59" y="5"/>
                    <a:pt x="60" y="6"/>
                    <a:pt x="61" y="7"/>
                  </a:cubicBezTo>
                  <a:cubicBezTo>
                    <a:pt x="62" y="8"/>
                    <a:pt x="62" y="8"/>
                    <a:pt x="63" y="8"/>
                  </a:cubicBezTo>
                  <a:cubicBezTo>
                    <a:pt x="63" y="8"/>
                    <a:pt x="63" y="9"/>
                    <a:pt x="63" y="10"/>
                  </a:cubicBezTo>
                  <a:cubicBezTo>
                    <a:pt x="64" y="11"/>
                    <a:pt x="64" y="11"/>
                    <a:pt x="64" y="11"/>
                  </a:cubicBezTo>
                  <a:cubicBezTo>
                    <a:pt x="65" y="11"/>
                    <a:pt x="65" y="11"/>
                    <a:pt x="65" y="11"/>
                  </a:cubicBezTo>
                  <a:cubicBezTo>
                    <a:pt x="65" y="11"/>
                    <a:pt x="65" y="11"/>
                    <a:pt x="65" y="11"/>
                  </a:cubicBezTo>
                  <a:cubicBezTo>
                    <a:pt x="64" y="12"/>
                    <a:pt x="64" y="12"/>
                    <a:pt x="64" y="12"/>
                  </a:cubicBezTo>
                  <a:cubicBezTo>
                    <a:pt x="65" y="12"/>
                    <a:pt x="66" y="13"/>
                    <a:pt x="67" y="14"/>
                  </a:cubicBezTo>
                  <a:cubicBezTo>
                    <a:pt x="67" y="14"/>
                    <a:pt x="67" y="14"/>
                    <a:pt x="67" y="15"/>
                  </a:cubicBezTo>
                  <a:cubicBezTo>
                    <a:pt x="67" y="15"/>
                    <a:pt x="67" y="15"/>
                    <a:pt x="67" y="15"/>
                  </a:cubicBezTo>
                  <a:cubicBezTo>
                    <a:pt x="67" y="15"/>
                    <a:pt x="68" y="16"/>
                    <a:pt x="68" y="17"/>
                  </a:cubicBezTo>
                  <a:cubicBezTo>
                    <a:pt x="68" y="17"/>
                    <a:pt x="69" y="18"/>
                    <a:pt x="69" y="20"/>
                  </a:cubicBezTo>
                  <a:cubicBezTo>
                    <a:pt x="72" y="22"/>
                    <a:pt x="74" y="24"/>
                    <a:pt x="74" y="24"/>
                  </a:cubicBezTo>
                  <a:cubicBezTo>
                    <a:pt x="73" y="26"/>
                    <a:pt x="73" y="26"/>
                    <a:pt x="73" y="26"/>
                  </a:cubicBezTo>
                  <a:cubicBezTo>
                    <a:pt x="73" y="26"/>
                    <a:pt x="73" y="26"/>
                    <a:pt x="73" y="26"/>
                  </a:cubicBezTo>
                  <a:cubicBezTo>
                    <a:pt x="73" y="27"/>
                    <a:pt x="73" y="27"/>
                    <a:pt x="74" y="27"/>
                  </a:cubicBezTo>
                  <a:cubicBezTo>
                    <a:pt x="74" y="27"/>
                    <a:pt x="74" y="27"/>
                    <a:pt x="74" y="27"/>
                  </a:cubicBezTo>
                  <a:cubicBezTo>
                    <a:pt x="74" y="27"/>
                    <a:pt x="74" y="26"/>
                    <a:pt x="74" y="26"/>
                  </a:cubicBezTo>
                  <a:cubicBezTo>
                    <a:pt x="74" y="26"/>
                    <a:pt x="74" y="26"/>
                    <a:pt x="74" y="26"/>
                  </a:cubicBezTo>
                  <a:cubicBezTo>
                    <a:pt x="75" y="27"/>
                    <a:pt x="76" y="27"/>
                    <a:pt x="76" y="29"/>
                  </a:cubicBezTo>
                  <a:cubicBezTo>
                    <a:pt x="76" y="29"/>
                    <a:pt x="75" y="29"/>
                    <a:pt x="75" y="30"/>
                  </a:cubicBezTo>
                  <a:cubicBezTo>
                    <a:pt x="75" y="30"/>
                    <a:pt x="75" y="30"/>
                    <a:pt x="75" y="30"/>
                  </a:cubicBezTo>
                  <a:cubicBezTo>
                    <a:pt x="76" y="30"/>
                    <a:pt x="76" y="30"/>
                    <a:pt x="76" y="30"/>
                  </a:cubicBezTo>
                  <a:cubicBezTo>
                    <a:pt x="76" y="30"/>
                    <a:pt x="76" y="29"/>
                    <a:pt x="76" y="29"/>
                  </a:cubicBezTo>
                  <a:cubicBezTo>
                    <a:pt x="76" y="28"/>
                    <a:pt x="76" y="28"/>
                    <a:pt x="76" y="28"/>
                  </a:cubicBezTo>
                  <a:cubicBezTo>
                    <a:pt x="76" y="28"/>
                    <a:pt x="76" y="28"/>
                    <a:pt x="76" y="28"/>
                  </a:cubicBezTo>
                  <a:cubicBezTo>
                    <a:pt x="77" y="30"/>
                    <a:pt x="77" y="30"/>
                    <a:pt x="77" y="30"/>
                  </a:cubicBezTo>
                  <a:cubicBezTo>
                    <a:pt x="77" y="30"/>
                    <a:pt x="76" y="31"/>
                    <a:pt x="75" y="31"/>
                  </a:cubicBezTo>
                  <a:cubicBezTo>
                    <a:pt x="75" y="31"/>
                    <a:pt x="75" y="31"/>
                    <a:pt x="75" y="31"/>
                  </a:cubicBezTo>
                  <a:cubicBezTo>
                    <a:pt x="76" y="31"/>
                    <a:pt x="76" y="31"/>
                    <a:pt x="77" y="32"/>
                  </a:cubicBezTo>
                  <a:cubicBezTo>
                    <a:pt x="77" y="32"/>
                    <a:pt x="77" y="32"/>
                    <a:pt x="77" y="32"/>
                  </a:cubicBezTo>
                  <a:cubicBezTo>
                    <a:pt x="77" y="33"/>
                    <a:pt x="76" y="33"/>
                    <a:pt x="75" y="33"/>
                  </a:cubicBezTo>
                  <a:cubicBezTo>
                    <a:pt x="75" y="33"/>
                    <a:pt x="75" y="33"/>
                    <a:pt x="75" y="33"/>
                  </a:cubicBezTo>
                  <a:cubicBezTo>
                    <a:pt x="75" y="34"/>
                    <a:pt x="75" y="34"/>
                    <a:pt x="75" y="34"/>
                  </a:cubicBezTo>
                  <a:cubicBezTo>
                    <a:pt x="76" y="34"/>
                    <a:pt x="76" y="34"/>
                    <a:pt x="76" y="34"/>
                  </a:cubicBezTo>
                  <a:cubicBezTo>
                    <a:pt x="76" y="34"/>
                    <a:pt x="76" y="34"/>
                    <a:pt x="76" y="34"/>
                  </a:cubicBezTo>
                  <a:cubicBezTo>
                    <a:pt x="76" y="35"/>
                    <a:pt x="76" y="35"/>
                    <a:pt x="76" y="35"/>
                  </a:cubicBezTo>
                  <a:cubicBezTo>
                    <a:pt x="76" y="35"/>
                    <a:pt x="77" y="35"/>
                    <a:pt x="77" y="36"/>
                  </a:cubicBezTo>
                  <a:cubicBezTo>
                    <a:pt x="77" y="37"/>
                    <a:pt x="77" y="37"/>
                    <a:pt x="77" y="37"/>
                  </a:cubicBezTo>
                  <a:cubicBezTo>
                    <a:pt x="77" y="38"/>
                    <a:pt x="77" y="38"/>
                    <a:pt x="77" y="38"/>
                  </a:cubicBezTo>
                  <a:cubicBezTo>
                    <a:pt x="74" y="38"/>
                    <a:pt x="74" y="38"/>
                    <a:pt x="74" y="38"/>
                  </a:cubicBezTo>
                  <a:cubicBezTo>
                    <a:pt x="74" y="38"/>
                    <a:pt x="74" y="38"/>
                    <a:pt x="74" y="38"/>
                  </a:cubicBezTo>
                  <a:cubicBezTo>
                    <a:pt x="74" y="38"/>
                    <a:pt x="74" y="38"/>
                    <a:pt x="74" y="38"/>
                  </a:cubicBezTo>
                  <a:cubicBezTo>
                    <a:pt x="75" y="38"/>
                    <a:pt x="75" y="38"/>
                    <a:pt x="75" y="38"/>
                  </a:cubicBezTo>
                  <a:cubicBezTo>
                    <a:pt x="75" y="38"/>
                    <a:pt x="76" y="39"/>
                    <a:pt x="77" y="39"/>
                  </a:cubicBezTo>
                  <a:cubicBezTo>
                    <a:pt x="78" y="39"/>
                    <a:pt x="78" y="39"/>
                    <a:pt x="78" y="39"/>
                  </a:cubicBezTo>
                  <a:cubicBezTo>
                    <a:pt x="78" y="40"/>
                    <a:pt x="78" y="40"/>
                    <a:pt x="78" y="40"/>
                  </a:cubicBezTo>
                  <a:cubicBezTo>
                    <a:pt x="76" y="41"/>
                    <a:pt x="76" y="42"/>
                    <a:pt x="76" y="43"/>
                  </a:cubicBezTo>
                  <a:cubicBezTo>
                    <a:pt x="76" y="44"/>
                    <a:pt x="76" y="44"/>
                    <a:pt x="76" y="44"/>
                  </a:cubicBezTo>
                  <a:cubicBezTo>
                    <a:pt x="76" y="44"/>
                    <a:pt x="76" y="44"/>
                    <a:pt x="76" y="44"/>
                  </a:cubicBezTo>
                  <a:cubicBezTo>
                    <a:pt x="76" y="44"/>
                    <a:pt x="76" y="43"/>
                    <a:pt x="76" y="42"/>
                  </a:cubicBezTo>
                  <a:cubicBezTo>
                    <a:pt x="77" y="42"/>
                    <a:pt x="77" y="42"/>
                    <a:pt x="77" y="42"/>
                  </a:cubicBezTo>
                  <a:cubicBezTo>
                    <a:pt x="77" y="42"/>
                    <a:pt x="77" y="42"/>
                    <a:pt x="77" y="42"/>
                  </a:cubicBezTo>
                  <a:cubicBezTo>
                    <a:pt x="78" y="42"/>
                    <a:pt x="78" y="42"/>
                    <a:pt x="78" y="43"/>
                  </a:cubicBezTo>
                  <a:cubicBezTo>
                    <a:pt x="78" y="44"/>
                    <a:pt x="77" y="44"/>
                    <a:pt x="75" y="45"/>
                  </a:cubicBezTo>
                  <a:cubicBezTo>
                    <a:pt x="75" y="45"/>
                    <a:pt x="75" y="45"/>
                    <a:pt x="75" y="45"/>
                  </a:cubicBezTo>
                  <a:cubicBezTo>
                    <a:pt x="76" y="48"/>
                    <a:pt x="76" y="48"/>
                    <a:pt x="76" y="48"/>
                  </a:cubicBezTo>
                  <a:cubicBezTo>
                    <a:pt x="75" y="49"/>
                    <a:pt x="75" y="49"/>
                    <a:pt x="75" y="49"/>
                  </a:cubicBezTo>
                  <a:cubicBezTo>
                    <a:pt x="76" y="50"/>
                    <a:pt x="76" y="51"/>
                    <a:pt x="76" y="51"/>
                  </a:cubicBezTo>
                  <a:cubicBezTo>
                    <a:pt x="76" y="50"/>
                    <a:pt x="76" y="50"/>
                    <a:pt x="76" y="50"/>
                  </a:cubicBezTo>
                  <a:cubicBezTo>
                    <a:pt x="75" y="50"/>
                    <a:pt x="75" y="50"/>
                    <a:pt x="75" y="50"/>
                  </a:cubicBezTo>
                  <a:cubicBezTo>
                    <a:pt x="75" y="51"/>
                    <a:pt x="75" y="51"/>
                    <a:pt x="75" y="51"/>
                  </a:cubicBezTo>
                  <a:cubicBezTo>
                    <a:pt x="75" y="52"/>
                    <a:pt x="75" y="52"/>
                    <a:pt x="75" y="52"/>
                  </a:cubicBezTo>
                  <a:cubicBezTo>
                    <a:pt x="75" y="52"/>
                    <a:pt x="75" y="52"/>
                    <a:pt x="75" y="52"/>
                  </a:cubicBezTo>
                  <a:cubicBezTo>
                    <a:pt x="75" y="51"/>
                    <a:pt x="75" y="51"/>
                    <a:pt x="75" y="51"/>
                  </a:cubicBezTo>
                  <a:cubicBezTo>
                    <a:pt x="75" y="51"/>
                    <a:pt x="75" y="51"/>
                    <a:pt x="75" y="51"/>
                  </a:cubicBezTo>
                  <a:cubicBezTo>
                    <a:pt x="74" y="51"/>
                    <a:pt x="74" y="51"/>
                    <a:pt x="74" y="52"/>
                  </a:cubicBezTo>
                  <a:cubicBezTo>
                    <a:pt x="74" y="52"/>
                    <a:pt x="74" y="52"/>
                    <a:pt x="74" y="52"/>
                  </a:cubicBezTo>
                  <a:cubicBezTo>
                    <a:pt x="74" y="52"/>
                    <a:pt x="74" y="52"/>
                    <a:pt x="74" y="52"/>
                  </a:cubicBezTo>
                  <a:cubicBezTo>
                    <a:pt x="74" y="53"/>
                    <a:pt x="74" y="53"/>
                    <a:pt x="74" y="53"/>
                  </a:cubicBezTo>
                  <a:cubicBezTo>
                    <a:pt x="72" y="53"/>
                    <a:pt x="72" y="53"/>
                    <a:pt x="72" y="53"/>
                  </a:cubicBezTo>
                  <a:cubicBezTo>
                    <a:pt x="71" y="53"/>
                    <a:pt x="71" y="53"/>
                    <a:pt x="71" y="53"/>
                  </a:cubicBezTo>
                  <a:cubicBezTo>
                    <a:pt x="71" y="53"/>
                    <a:pt x="71" y="53"/>
                    <a:pt x="71" y="53"/>
                  </a:cubicBezTo>
                  <a:cubicBezTo>
                    <a:pt x="72" y="53"/>
                    <a:pt x="72" y="53"/>
                    <a:pt x="72" y="53"/>
                  </a:cubicBezTo>
                  <a:cubicBezTo>
                    <a:pt x="72" y="54"/>
                    <a:pt x="72" y="54"/>
                    <a:pt x="72" y="54"/>
                  </a:cubicBezTo>
                  <a:cubicBezTo>
                    <a:pt x="71" y="54"/>
                    <a:pt x="71" y="54"/>
                    <a:pt x="71" y="54"/>
                  </a:cubicBezTo>
                  <a:cubicBezTo>
                    <a:pt x="70" y="53"/>
                    <a:pt x="70" y="53"/>
                    <a:pt x="70" y="53"/>
                  </a:cubicBezTo>
                  <a:cubicBezTo>
                    <a:pt x="70" y="53"/>
                    <a:pt x="70" y="53"/>
                    <a:pt x="70" y="53"/>
                  </a:cubicBezTo>
                  <a:cubicBezTo>
                    <a:pt x="71" y="54"/>
                    <a:pt x="71" y="54"/>
                    <a:pt x="71" y="54"/>
                  </a:cubicBezTo>
                  <a:cubicBezTo>
                    <a:pt x="71" y="54"/>
                    <a:pt x="71" y="54"/>
                    <a:pt x="71" y="54"/>
                  </a:cubicBezTo>
                  <a:cubicBezTo>
                    <a:pt x="70" y="54"/>
                    <a:pt x="69" y="55"/>
                    <a:pt x="68" y="56"/>
                  </a:cubicBezTo>
                  <a:cubicBezTo>
                    <a:pt x="67" y="56"/>
                    <a:pt x="67" y="56"/>
                    <a:pt x="67" y="56"/>
                  </a:cubicBezTo>
                  <a:cubicBezTo>
                    <a:pt x="67" y="56"/>
                    <a:pt x="67" y="56"/>
                    <a:pt x="67" y="55"/>
                  </a:cubicBezTo>
                  <a:cubicBezTo>
                    <a:pt x="67" y="55"/>
                    <a:pt x="67" y="55"/>
                    <a:pt x="67" y="55"/>
                  </a:cubicBezTo>
                  <a:cubicBezTo>
                    <a:pt x="67" y="55"/>
                    <a:pt x="67" y="55"/>
                    <a:pt x="67" y="55"/>
                  </a:cubicBezTo>
                  <a:cubicBezTo>
                    <a:pt x="66" y="56"/>
                    <a:pt x="66" y="56"/>
                    <a:pt x="66" y="56"/>
                  </a:cubicBezTo>
                  <a:cubicBezTo>
                    <a:pt x="65" y="56"/>
                    <a:pt x="65" y="56"/>
                    <a:pt x="65" y="56"/>
                  </a:cubicBezTo>
                  <a:cubicBezTo>
                    <a:pt x="64" y="57"/>
                    <a:pt x="63" y="57"/>
                    <a:pt x="61" y="57"/>
                  </a:cubicBezTo>
                  <a:cubicBezTo>
                    <a:pt x="61" y="57"/>
                    <a:pt x="60" y="58"/>
                    <a:pt x="58" y="58"/>
                  </a:cubicBezTo>
                  <a:cubicBezTo>
                    <a:pt x="58" y="58"/>
                    <a:pt x="58" y="58"/>
                    <a:pt x="58" y="58"/>
                  </a:cubicBezTo>
                  <a:cubicBezTo>
                    <a:pt x="58" y="58"/>
                    <a:pt x="58" y="58"/>
                    <a:pt x="58" y="57"/>
                  </a:cubicBezTo>
                  <a:cubicBezTo>
                    <a:pt x="57" y="57"/>
                    <a:pt x="57" y="58"/>
                    <a:pt x="56" y="58"/>
                  </a:cubicBezTo>
                  <a:cubicBezTo>
                    <a:pt x="56" y="58"/>
                    <a:pt x="56" y="58"/>
                    <a:pt x="56" y="58"/>
                  </a:cubicBezTo>
                  <a:cubicBezTo>
                    <a:pt x="55" y="58"/>
                    <a:pt x="55" y="57"/>
                    <a:pt x="54" y="57"/>
                  </a:cubicBezTo>
                  <a:cubicBezTo>
                    <a:pt x="54" y="56"/>
                    <a:pt x="54" y="56"/>
                    <a:pt x="54" y="56"/>
                  </a:cubicBezTo>
                  <a:cubicBezTo>
                    <a:pt x="54" y="56"/>
                    <a:pt x="54" y="56"/>
                    <a:pt x="54" y="56"/>
                  </a:cubicBezTo>
                  <a:cubicBezTo>
                    <a:pt x="53" y="56"/>
                    <a:pt x="53" y="56"/>
                    <a:pt x="53" y="56"/>
                  </a:cubicBezTo>
                  <a:cubicBezTo>
                    <a:pt x="53" y="56"/>
                    <a:pt x="52" y="55"/>
                    <a:pt x="51" y="55"/>
                  </a:cubicBezTo>
                  <a:cubicBezTo>
                    <a:pt x="51" y="55"/>
                    <a:pt x="50" y="55"/>
                    <a:pt x="48" y="55"/>
                  </a:cubicBezTo>
                  <a:cubicBezTo>
                    <a:pt x="47" y="55"/>
                    <a:pt x="46" y="55"/>
                    <a:pt x="46" y="53"/>
                  </a:cubicBezTo>
                  <a:cubicBezTo>
                    <a:pt x="46" y="53"/>
                    <a:pt x="46" y="53"/>
                    <a:pt x="46" y="52"/>
                  </a:cubicBezTo>
                  <a:cubicBezTo>
                    <a:pt x="46" y="52"/>
                    <a:pt x="46" y="52"/>
                    <a:pt x="46" y="52"/>
                  </a:cubicBezTo>
                  <a:cubicBezTo>
                    <a:pt x="46" y="53"/>
                    <a:pt x="47" y="53"/>
                    <a:pt x="47" y="53"/>
                  </a:cubicBezTo>
                  <a:cubicBezTo>
                    <a:pt x="47" y="53"/>
                    <a:pt x="47" y="53"/>
                    <a:pt x="47" y="53"/>
                  </a:cubicBezTo>
                  <a:cubicBezTo>
                    <a:pt x="47" y="53"/>
                    <a:pt x="47" y="53"/>
                    <a:pt x="47" y="53"/>
                  </a:cubicBezTo>
                  <a:cubicBezTo>
                    <a:pt x="47" y="52"/>
                    <a:pt x="46" y="51"/>
                    <a:pt x="46" y="51"/>
                  </a:cubicBezTo>
                  <a:cubicBezTo>
                    <a:pt x="46" y="51"/>
                    <a:pt x="46" y="51"/>
                    <a:pt x="46" y="51"/>
                  </a:cubicBezTo>
                  <a:cubicBezTo>
                    <a:pt x="46" y="50"/>
                    <a:pt x="46" y="50"/>
                    <a:pt x="46" y="50"/>
                  </a:cubicBezTo>
                  <a:cubicBezTo>
                    <a:pt x="46" y="50"/>
                    <a:pt x="46" y="50"/>
                    <a:pt x="46" y="50"/>
                  </a:cubicBezTo>
                  <a:cubicBezTo>
                    <a:pt x="46" y="50"/>
                    <a:pt x="46" y="50"/>
                    <a:pt x="46" y="50"/>
                  </a:cubicBezTo>
                  <a:cubicBezTo>
                    <a:pt x="46" y="50"/>
                    <a:pt x="46" y="49"/>
                    <a:pt x="46" y="49"/>
                  </a:cubicBezTo>
                  <a:cubicBezTo>
                    <a:pt x="46" y="49"/>
                    <a:pt x="46" y="48"/>
                    <a:pt x="46" y="48"/>
                  </a:cubicBezTo>
                  <a:cubicBezTo>
                    <a:pt x="46" y="48"/>
                    <a:pt x="46" y="48"/>
                    <a:pt x="46" y="48"/>
                  </a:cubicBezTo>
                  <a:cubicBezTo>
                    <a:pt x="47" y="49"/>
                    <a:pt x="47" y="49"/>
                    <a:pt x="47" y="49"/>
                  </a:cubicBezTo>
                  <a:cubicBezTo>
                    <a:pt x="48" y="49"/>
                    <a:pt x="48" y="49"/>
                    <a:pt x="48" y="49"/>
                  </a:cubicBezTo>
                  <a:cubicBezTo>
                    <a:pt x="48" y="49"/>
                    <a:pt x="48" y="49"/>
                    <a:pt x="48" y="49"/>
                  </a:cubicBezTo>
                  <a:cubicBezTo>
                    <a:pt x="47" y="48"/>
                    <a:pt x="47" y="48"/>
                    <a:pt x="47" y="48"/>
                  </a:cubicBezTo>
                  <a:cubicBezTo>
                    <a:pt x="47" y="48"/>
                    <a:pt x="47" y="48"/>
                    <a:pt x="47" y="48"/>
                  </a:cubicBezTo>
                  <a:cubicBezTo>
                    <a:pt x="48" y="47"/>
                    <a:pt x="48" y="47"/>
                    <a:pt x="48" y="47"/>
                  </a:cubicBezTo>
                  <a:cubicBezTo>
                    <a:pt x="48" y="46"/>
                    <a:pt x="48" y="46"/>
                    <a:pt x="48" y="46"/>
                  </a:cubicBezTo>
                  <a:cubicBezTo>
                    <a:pt x="47" y="46"/>
                    <a:pt x="47" y="46"/>
                    <a:pt x="47" y="46"/>
                  </a:cubicBezTo>
                  <a:cubicBezTo>
                    <a:pt x="47" y="46"/>
                    <a:pt x="47" y="46"/>
                    <a:pt x="47" y="46"/>
                  </a:cubicBezTo>
                  <a:cubicBezTo>
                    <a:pt x="47" y="46"/>
                    <a:pt x="47" y="46"/>
                    <a:pt x="47" y="46"/>
                  </a:cubicBezTo>
                  <a:cubicBezTo>
                    <a:pt x="47" y="47"/>
                    <a:pt x="47" y="47"/>
                    <a:pt x="47" y="47"/>
                  </a:cubicBezTo>
                  <a:cubicBezTo>
                    <a:pt x="47" y="47"/>
                    <a:pt x="47" y="47"/>
                    <a:pt x="47" y="47"/>
                  </a:cubicBezTo>
                  <a:cubicBezTo>
                    <a:pt x="47" y="47"/>
                    <a:pt x="47" y="47"/>
                    <a:pt x="47" y="47"/>
                  </a:cubicBezTo>
                  <a:cubicBezTo>
                    <a:pt x="46" y="47"/>
                    <a:pt x="46" y="47"/>
                    <a:pt x="46" y="47"/>
                  </a:cubicBezTo>
                  <a:cubicBezTo>
                    <a:pt x="46" y="46"/>
                    <a:pt x="46" y="45"/>
                    <a:pt x="45" y="45"/>
                  </a:cubicBezTo>
                  <a:cubicBezTo>
                    <a:pt x="46" y="43"/>
                    <a:pt x="46" y="43"/>
                    <a:pt x="46" y="43"/>
                  </a:cubicBezTo>
                  <a:cubicBezTo>
                    <a:pt x="45" y="43"/>
                    <a:pt x="45" y="43"/>
                    <a:pt x="45" y="43"/>
                  </a:cubicBezTo>
                  <a:cubicBezTo>
                    <a:pt x="45" y="42"/>
                    <a:pt x="45" y="42"/>
                    <a:pt x="46" y="42"/>
                  </a:cubicBezTo>
                  <a:cubicBezTo>
                    <a:pt x="46" y="41"/>
                    <a:pt x="46" y="41"/>
                    <a:pt x="46" y="41"/>
                  </a:cubicBezTo>
                  <a:cubicBezTo>
                    <a:pt x="46" y="41"/>
                    <a:pt x="45" y="40"/>
                    <a:pt x="45" y="40"/>
                  </a:cubicBezTo>
                  <a:cubicBezTo>
                    <a:pt x="45" y="41"/>
                    <a:pt x="45" y="41"/>
                    <a:pt x="45" y="41"/>
                  </a:cubicBezTo>
                  <a:cubicBezTo>
                    <a:pt x="45" y="40"/>
                    <a:pt x="45" y="40"/>
                    <a:pt x="45" y="40"/>
                  </a:cubicBezTo>
                  <a:cubicBezTo>
                    <a:pt x="45" y="39"/>
                    <a:pt x="45" y="38"/>
                    <a:pt x="46" y="38"/>
                  </a:cubicBezTo>
                  <a:cubicBezTo>
                    <a:pt x="46" y="38"/>
                    <a:pt x="46" y="38"/>
                    <a:pt x="46" y="38"/>
                  </a:cubicBezTo>
                  <a:cubicBezTo>
                    <a:pt x="46" y="38"/>
                    <a:pt x="45" y="38"/>
                    <a:pt x="45" y="38"/>
                  </a:cubicBezTo>
                  <a:cubicBezTo>
                    <a:pt x="45" y="37"/>
                    <a:pt x="45" y="37"/>
                    <a:pt x="45" y="37"/>
                  </a:cubicBezTo>
                  <a:cubicBezTo>
                    <a:pt x="46" y="37"/>
                    <a:pt x="46" y="37"/>
                    <a:pt x="46" y="37"/>
                  </a:cubicBezTo>
                  <a:cubicBezTo>
                    <a:pt x="46" y="37"/>
                    <a:pt x="46" y="37"/>
                    <a:pt x="46" y="37"/>
                  </a:cubicBezTo>
                  <a:cubicBezTo>
                    <a:pt x="46" y="37"/>
                    <a:pt x="46" y="37"/>
                    <a:pt x="46" y="38"/>
                  </a:cubicBezTo>
                  <a:cubicBezTo>
                    <a:pt x="46" y="38"/>
                    <a:pt x="46" y="38"/>
                    <a:pt x="46" y="38"/>
                  </a:cubicBezTo>
                  <a:cubicBezTo>
                    <a:pt x="47" y="38"/>
                    <a:pt x="47" y="38"/>
                    <a:pt x="47" y="38"/>
                  </a:cubicBezTo>
                  <a:cubicBezTo>
                    <a:pt x="47" y="38"/>
                    <a:pt x="47" y="38"/>
                    <a:pt x="47" y="38"/>
                  </a:cubicBezTo>
                  <a:cubicBezTo>
                    <a:pt x="47" y="36"/>
                    <a:pt x="47" y="36"/>
                    <a:pt x="47" y="36"/>
                  </a:cubicBezTo>
                  <a:cubicBezTo>
                    <a:pt x="47" y="36"/>
                    <a:pt x="46" y="36"/>
                    <a:pt x="45" y="36"/>
                  </a:cubicBezTo>
                  <a:cubicBezTo>
                    <a:pt x="45" y="35"/>
                    <a:pt x="45" y="35"/>
                    <a:pt x="45" y="35"/>
                  </a:cubicBezTo>
                  <a:cubicBezTo>
                    <a:pt x="45" y="34"/>
                    <a:pt x="46" y="33"/>
                    <a:pt x="46" y="33"/>
                  </a:cubicBezTo>
                  <a:cubicBezTo>
                    <a:pt x="46" y="33"/>
                    <a:pt x="46" y="33"/>
                    <a:pt x="46" y="33"/>
                  </a:cubicBezTo>
                  <a:cubicBezTo>
                    <a:pt x="47" y="33"/>
                    <a:pt x="47" y="33"/>
                    <a:pt x="47" y="34"/>
                  </a:cubicBezTo>
                  <a:cubicBezTo>
                    <a:pt x="47" y="34"/>
                    <a:pt x="47" y="34"/>
                    <a:pt x="47" y="34"/>
                  </a:cubicBezTo>
                  <a:cubicBezTo>
                    <a:pt x="47" y="32"/>
                    <a:pt x="47" y="32"/>
                    <a:pt x="47" y="32"/>
                  </a:cubicBezTo>
                  <a:cubicBezTo>
                    <a:pt x="47" y="32"/>
                    <a:pt x="47" y="32"/>
                    <a:pt x="47" y="31"/>
                  </a:cubicBezTo>
                  <a:cubicBezTo>
                    <a:pt x="46" y="31"/>
                    <a:pt x="46" y="31"/>
                    <a:pt x="46" y="31"/>
                  </a:cubicBezTo>
                  <a:cubicBezTo>
                    <a:pt x="46" y="32"/>
                    <a:pt x="46" y="32"/>
                    <a:pt x="46" y="32"/>
                  </a:cubicBezTo>
                  <a:cubicBezTo>
                    <a:pt x="45" y="32"/>
                    <a:pt x="45" y="32"/>
                    <a:pt x="45" y="32"/>
                  </a:cubicBezTo>
                  <a:cubicBezTo>
                    <a:pt x="45" y="31"/>
                    <a:pt x="45" y="31"/>
                    <a:pt x="45" y="31"/>
                  </a:cubicBezTo>
                  <a:cubicBezTo>
                    <a:pt x="46" y="29"/>
                    <a:pt x="46" y="29"/>
                    <a:pt x="46" y="29"/>
                  </a:cubicBezTo>
                  <a:cubicBezTo>
                    <a:pt x="46" y="28"/>
                    <a:pt x="46" y="28"/>
                    <a:pt x="46" y="28"/>
                  </a:cubicBezTo>
                  <a:cubicBezTo>
                    <a:pt x="45" y="28"/>
                    <a:pt x="45" y="28"/>
                    <a:pt x="45" y="28"/>
                  </a:cubicBezTo>
                  <a:cubicBezTo>
                    <a:pt x="45" y="29"/>
                    <a:pt x="45" y="29"/>
                    <a:pt x="45" y="29"/>
                  </a:cubicBezTo>
                  <a:cubicBezTo>
                    <a:pt x="45" y="29"/>
                    <a:pt x="45" y="29"/>
                    <a:pt x="45" y="29"/>
                  </a:cubicBezTo>
                  <a:cubicBezTo>
                    <a:pt x="45" y="27"/>
                    <a:pt x="45" y="27"/>
                    <a:pt x="45" y="27"/>
                  </a:cubicBezTo>
                  <a:cubicBezTo>
                    <a:pt x="45" y="27"/>
                    <a:pt x="45" y="26"/>
                    <a:pt x="44" y="26"/>
                  </a:cubicBezTo>
                  <a:cubicBezTo>
                    <a:pt x="44" y="26"/>
                    <a:pt x="45" y="24"/>
                    <a:pt x="46" y="23"/>
                  </a:cubicBezTo>
                  <a:cubicBezTo>
                    <a:pt x="45" y="23"/>
                    <a:pt x="45" y="23"/>
                    <a:pt x="45" y="23"/>
                  </a:cubicBezTo>
                  <a:cubicBezTo>
                    <a:pt x="45" y="23"/>
                    <a:pt x="45" y="23"/>
                    <a:pt x="45" y="23"/>
                  </a:cubicBezTo>
                  <a:cubicBezTo>
                    <a:pt x="45" y="20"/>
                    <a:pt x="45" y="20"/>
                    <a:pt x="45" y="20"/>
                  </a:cubicBezTo>
                  <a:cubicBezTo>
                    <a:pt x="44" y="20"/>
                    <a:pt x="44" y="20"/>
                    <a:pt x="44" y="20"/>
                  </a:cubicBezTo>
                  <a:cubicBezTo>
                    <a:pt x="44" y="20"/>
                    <a:pt x="44" y="20"/>
                    <a:pt x="44" y="20"/>
                  </a:cubicBezTo>
                  <a:cubicBezTo>
                    <a:pt x="45" y="19"/>
                    <a:pt x="45" y="18"/>
                    <a:pt x="45" y="16"/>
                  </a:cubicBezTo>
                  <a:cubicBezTo>
                    <a:pt x="45" y="15"/>
                    <a:pt x="45" y="15"/>
                    <a:pt x="45" y="15"/>
                  </a:cubicBezTo>
                  <a:cubicBezTo>
                    <a:pt x="45" y="14"/>
                    <a:pt x="45" y="14"/>
                    <a:pt x="45" y="14"/>
                  </a:cubicBezTo>
                  <a:cubicBezTo>
                    <a:pt x="45" y="14"/>
                    <a:pt x="45" y="14"/>
                    <a:pt x="45" y="14"/>
                  </a:cubicBezTo>
                  <a:cubicBezTo>
                    <a:pt x="45" y="13"/>
                    <a:pt x="45" y="12"/>
                    <a:pt x="45" y="12"/>
                  </a:cubicBezTo>
                  <a:cubicBezTo>
                    <a:pt x="46" y="12"/>
                    <a:pt x="46" y="12"/>
                    <a:pt x="46" y="12"/>
                  </a:cubicBezTo>
                  <a:cubicBezTo>
                    <a:pt x="46" y="12"/>
                    <a:pt x="46" y="12"/>
                    <a:pt x="46" y="12"/>
                  </a:cubicBezTo>
                  <a:cubicBezTo>
                    <a:pt x="47" y="13"/>
                    <a:pt x="47" y="13"/>
                    <a:pt x="47" y="13"/>
                  </a:cubicBezTo>
                  <a:cubicBezTo>
                    <a:pt x="47" y="13"/>
                    <a:pt x="47" y="13"/>
                    <a:pt x="47" y="13"/>
                  </a:cubicBezTo>
                  <a:cubicBezTo>
                    <a:pt x="47" y="13"/>
                    <a:pt x="47" y="13"/>
                    <a:pt x="47" y="13"/>
                  </a:cubicBezTo>
                  <a:cubicBezTo>
                    <a:pt x="46" y="11"/>
                    <a:pt x="46" y="11"/>
                    <a:pt x="46" y="11"/>
                  </a:cubicBezTo>
                  <a:cubicBezTo>
                    <a:pt x="45" y="11"/>
                    <a:pt x="45" y="11"/>
                    <a:pt x="45" y="11"/>
                  </a:cubicBezTo>
                  <a:cubicBezTo>
                    <a:pt x="45" y="11"/>
                    <a:pt x="44" y="11"/>
                    <a:pt x="44" y="10"/>
                  </a:cubicBezTo>
                  <a:cubicBezTo>
                    <a:pt x="44" y="10"/>
                    <a:pt x="44" y="10"/>
                    <a:pt x="44" y="10"/>
                  </a:cubicBezTo>
                  <a:cubicBezTo>
                    <a:pt x="45" y="10"/>
                    <a:pt x="45" y="10"/>
                    <a:pt x="45" y="10"/>
                  </a:cubicBezTo>
                  <a:cubicBezTo>
                    <a:pt x="45" y="9"/>
                    <a:pt x="45" y="9"/>
                    <a:pt x="45" y="9"/>
                  </a:cubicBezTo>
                  <a:cubicBezTo>
                    <a:pt x="45" y="8"/>
                    <a:pt x="45" y="8"/>
                    <a:pt x="45" y="7"/>
                  </a:cubicBezTo>
                  <a:cubicBezTo>
                    <a:pt x="45" y="5"/>
                    <a:pt x="45" y="5"/>
                    <a:pt x="45" y="5"/>
                  </a:cubicBezTo>
                  <a:cubicBezTo>
                    <a:pt x="44" y="5"/>
                    <a:pt x="44" y="5"/>
                    <a:pt x="44" y="5"/>
                  </a:cubicBezTo>
                  <a:cubicBezTo>
                    <a:pt x="44" y="5"/>
                    <a:pt x="44" y="5"/>
                    <a:pt x="44" y="5"/>
                  </a:cubicBezTo>
                  <a:cubicBezTo>
                    <a:pt x="44" y="5"/>
                    <a:pt x="44" y="5"/>
                    <a:pt x="44" y="5"/>
                  </a:cubicBezTo>
                  <a:cubicBezTo>
                    <a:pt x="44" y="5"/>
                    <a:pt x="44" y="5"/>
                    <a:pt x="44" y="5"/>
                  </a:cubicBezTo>
                  <a:cubicBezTo>
                    <a:pt x="44" y="4"/>
                    <a:pt x="44" y="3"/>
                    <a:pt x="45" y="2"/>
                  </a:cubicBezTo>
                  <a:cubicBezTo>
                    <a:pt x="46" y="3"/>
                    <a:pt x="46" y="3"/>
                    <a:pt x="46" y="3"/>
                  </a:cubicBezTo>
                  <a:cubicBezTo>
                    <a:pt x="46" y="3"/>
                    <a:pt x="46" y="3"/>
                    <a:pt x="46" y="3"/>
                  </a:cubicBezTo>
                  <a:cubicBezTo>
                    <a:pt x="45" y="3"/>
                    <a:pt x="45" y="3"/>
                    <a:pt x="45" y="3"/>
                  </a:cubicBezTo>
                  <a:cubicBezTo>
                    <a:pt x="45" y="4"/>
                    <a:pt x="45" y="4"/>
                    <a:pt x="45" y="4"/>
                  </a:cubicBezTo>
                  <a:cubicBezTo>
                    <a:pt x="45" y="4"/>
                    <a:pt x="46" y="3"/>
                    <a:pt x="46" y="3"/>
                  </a:cubicBezTo>
                  <a:cubicBezTo>
                    <a:pt x="47" y="3"/>
                    <a:pt x="47" y="3"/>
                    <a:pt x="47" y="3"/>
                  </a:cubicBezTo>
                  <a:lnTo>
                    <a:pt x="48" y="2"/>
                  </a:lnTo>
                  <a:close/>
                  <a:moveTo>
                    <a:pt x="43" y="4"/>
                  </a:moveTo>
                  <a:cubicBezTo>
                    <a:pt x="43" y="4"/>
                    <a:pt x="43" y="4"/>
                    <a:pt x="43" y="4"/>
                  </a:cubicBezTo>
                  <a:cubicBezTo>
                    <a:pt x="43" y="4"/>
                    <a:pt x="43" y="4"/>
                    <a:pt x="43" y="4"/>
                  </a:cubicBezTo>
                  <a:cubicBezTo>
                    <a:pt x="43" y="4"/>
                    <a:pt x="43" y="4"/>
                    <a:pt x="43" y="4"/>
                  </a:cubicBezTo>
                  <a:cubicBezTo>
                    <a:pt x="43" y="4"/>
                    <a:pt x="43" y="4"/>
                    <a:pt x="43" y="4"/>
                  </a:cubicBezTo>
                  <a:cubicBezTo>
                    <a:pt x="43" y="4"/>
                    <a:pt x="43" y="4"/>
                    <a:pt x="43" y="4"/>
                  </a:cubicBezTo>
                  <a:cubicBezTo>
                    <a:pt x="42" y="4"/>
                    <a:pt x="42" y="4"/>
                    <a:pt x="42" y="4"/>
                  </a:cubicBezTo>
                  <a:cubicBezTo>
                    <a:pt x="42" y="4"/>
                    <a:pt x="42" y="4"/>
                    <a:pt x="42" y="4"/>
                  </a:cubicBezTo>
                  <a:lnTo>
                    <a:pt x="43" y="4"/>
                  </a:lnTo>
                  <a:close/>
                  <a:moveTo>
                    <a:pt x="46" y="6"/>
                  </a:moveTo>
                  <a:cubicBezTo>
                    <a:pt x="46" y="7"/>
                    <a:pt x="46" y="7"/>
                    <a:pt x="46" y="7"/>
                  </a:cubicBezTo>
                  <a:cubicBezTo>
                    <a:pt x="46" y="7"/>
                    <a:pt x="46" y="7"/>
                    <a:pt x="46" y="7"/>
                  </a:cubicBezTo>
                  <a:cubicBezTo>
                    <a:pt x="46" y="6"/>
                    <a:pt x="47" y="6"/>
                    <a:pt x="47" y="6"/>
                  </a:cubicBezTo>
                  <a:cubicBezTo>
                    <a:pt x="46" y="5"/>
                    <a:pt x="46" y="5"/>
                    <a:pt x="46" y="5"/>
                  </a:cubicBezTo>
                  <a:cubicBezTo>
                    <a:pt x="46" y="5"/>
                    <a:pt x="46" y="5"/>
                    <a:pt x="46" y="5"/>
                  </a:cubicBezTo>
                  <a:lnTo>
                    <a:pt x="46" y="6"/>
                  </a:lnTo>
                  <a:close/>
                  <a:moveTo>
                    <a:pt x="50" y="5"/>
                  </a:moveTo>
                  <a:cubicBezTo>
                    <a:pt x="50" y="6"/>
                    <a:pt x="50" y="6"/>
                    <a:pt x="50" y="6"/>
                  </a:cubicBezTo>
                  <a:cubicBezTo>
                    <a:pt x="50" y="6"/>
                    <a:pt x="51" y="6"/>
                    <a:pt x="51" y="6"/>
                  </a:cubicBezTo>
                  <a:cubicBezTo>
                    <a:pt x="50" y="7"/>
                    <a:pt x="50" y="7"/>
                    <a:pt x="50" y="7"/>
                  </a:cubicBezTo>
                  <a:cubicBezTo>
                    <a:pt x="50" y="8"/>
                    <a:pt x="50" y="8"/>
                    <a:pt x="50" y="8"/>
                  </a:cubicBezTo>
                  <a:cubicBezTo>
                    <a:pt x="50" y="8"/>
                    <a:pt x="50" y="9"/>
                    <a:pt x="51" y="9"/>
                  </a:cubicBezTo>
                  <a:cubicBezTo>
                    <a:pt x="51" y="12"/>
                    <a:pt x="51" y="12"/>
                    <a:pt x="51" y="12"/>
                  </a:cubicBezTo>
                  <a:cubicBezTo>
                    <a:pt x="51" y="13"/>
                    <a:pt x="51" y="13"/>
                    <a:pt x="51" y="13"/>
                  </a:cubicBezTo>
                  <a:cubicBezTo>
                    <a:pt x="52" y="13"/>
                    <a:pt x="52" y="13"/>
                    <a:pt x="52" y="13"/>
                  </a:cubicBezTo>
                  <a:cubicBezTo>
                    <a:pt x="52" y="14"/>
                    <a:pt x="52" y="14"/>
                    <a:pt x="52" y="14"/>
                  </a:cubicBezTo>
                  <a:cubicBezTo>
                    <a:pt x="52" y="14"/>
                    <a:pt x="52" y="14"/>
                    <a:pt x="51" y="14"/>
                  </a:cubicBezTo>
                  <a:cubicBezTo>
                    <a:pt x="51" y="14"/>
                    <a:pt x="50" y="13"/>
                    <a:pt x="50" y="11"/>
                  </a:cubicBezTo>
                  <a:cubicBezTo>
                    <a:pt x="50" y="11"/>
                    <a:pt x="50" y="11"/>
                    <a:pt x="50" y="11"/>
                  </a:cubicBezTo>
                  <a:cubicBezTo>
                    <a:pt x="50" y="12"/>
                    <a:pt x="50" y="12"/>
                    <a:pt x="50" y="12"/>
                  </a:cubicBezTo>
                  <a:cubicBezTo>
                    <a:pt x="50" y="14"/>
                    <a:pt x="50" y="14"/>
                    <a:pt x="50" y="14"/>
                  </a:cubicBezTo>
                  <a:cubicBezTo>
                    <a:pt x="50" y="18"/>
                    <a:pt x="50" y="18"/>
                    <a:pt x="50" y="18"/>
                  </a:cubicBezTo>
                  <a:cubicBezTo>
                    <a:pt x="51" y="18"/>
                    <a:pt x="51" y="18"/>
                    <a:pt x="51" y="18"/>
                  </a:cubicBezTo>
                  <a:cubicBezTo>
                    <a:pt x="52" y="18"/>
                    <a:pt x="52" y="18"/>
                    <a:pt x="52" y="18"/>
                  </a:cubicBezTo>
                  <a:cubicBezTo>
                    <a:pt x="51" y="19"/>
                    <a:pt x="51" y="19"/>
                    <a:pt x="51" y="19"/>
                  </a:cubicBezTo>
                  <a:cubicBezTo>
                    <a:pt x="51" y="19"/>
                    <a:pt x="51" y="19"/>
                    <a:pt x="51" y="19"/>
                  </a:cubicBezTo>
                  <a:cubicBezTo>
                    <a:pt x="51" y="19"/>
                    <a:pt x="51" y="19"/>
                    <a:pt x="51" y="19"/>
                  </a:cubicBezTo>
                  <a:cubicBezTo>
                    <a:pt x="51" y="18"/>
                    <a:pt x="51" y="18"/>
                    <a:pt x="51" y="18"/>
                  </a:cubicBezTo>
                  <a:cubicBezTo>
                    <a:pt x="50" y="18"/>
                    <a:pt x="49" y="19"/>
                    <a:pt x="49" y="21"/>
                  </a:cubicBezTo>
                  <a:cubicBezTo>
                    <a:pt x="49" y="21"/>
                    <a:pt x="49" y="21"/>
                    <a:pt x="49" y="21"/>
                  </a:cubicBezTo>
                  <a:cubicBezTo>
                    <a:pt x="49" y="21"/>
                    <a:pt x="49" y="21"/>
                    <a:pt x="49" y="21"/>
                  </a:cubicBezTo>
                  <a:cubicBezTo>
                    <a:pt x="49" y="21"/>
                    <a:pt x="49" y="21"/>
                    <a:pt x="49" y="21"/>
                  </a:cubicBezTo>
                  <a:cubicBezTo>
                    <a:pt x="50" y="21"/>
                    <a:pt x="50" y="21"/>
                    <a:pt x="50" y="21"/>
                  </a:cubicBezTo>
                  <a:cubicBezTo>
                    <a:pt x="50" y="21"/>
                    <a:pt x="50" y="21"/>
                    <a:pt x="50" y="21"/>
                  </a:cubicBezTo>
                  <a:cubicBezTo>
                    <a:pt x="50" y="21"/>
                    <a:pt x="50" y="21"/>
                    <a:pt x="50" y="21"/>
                  </a:cubicBezTo>
                  <a:cubicBezTo>
                    <a:pt x="50" y="20"/>
                    <a:pt x="50" y="20"/>
                    <a:pt x="50" y="20"/>
                  </a:cubicBezTo>
                  <a:cubicBezTo>
                    <a:pt x="50" y="20"/>
                    <a:pt x="50" y="20"/>
                    <a:pt x="50" y="20"/>
                  </a:cubicBezTo>
                  <a:cubicBezTo>
                    <a:pt x="51" y="20"/>
                    <a:pt x="51" y="20"/>
                    <a:pt x="52" y="20"/>
                  </a:cubicBezTo>
                  <a:cubicBezTo>
                    <a:pt x="52" y="20"/>
                    <a:pt x="52" y="20"/>
                    <a:pt x="52" y="20"/>
                  </a:cubicBezTo>
                  <a:cubicBezTo>
                    <a:pt x="52" y="20"/>
                    <a:pt x="52" y="20"/>
                    <a:pt x="52" y="20"/>
                  </a:cubicBezTo>
                  <a:cubicBezTo>
                    <a:pt x="51" y="21"/>
                    <a:pt x="51" y="21"/>
                    <a:pt x="51" y="21"/>
                  </a:cubicBezTo>
                  <a:cubicBezTo>
                    <a:pt x="51" y="21"/>
                    <a:pt x="51" y="21"/>
                    <a:pt x="51" y="21"/>
                  </a:cubicBezTo>
                  <a:cubicBezTo>
                    <a:pt x="52" y="23"/>
                    <a:pt x="52" y="23"/>
                    <a:pt x="52" y="23"/>
                  </a:cubicBezTo>
                  <a:cubicBezTo>
                    <a:pt x="52" y="23"/>
                    <a:pt x="52" y="23"/>
                    <a:pt x="52" y="23"/>
                  </a:cubicBezTo>
                  <a:cubicBezTo>
                    <a:pt x="51" y="23"/>
                    <a:pt x="51" y="23"/>
                    <a:pt x="51" y="23"/>
                  </a:cubicBezTo>
                  <a:cubicBezTo>
                    <a:pt x="51" y="23"/>
                    <a:pt x="51" y="23"/>
                    <a:pt x="51" y="23"/>
                  </a:cubicBezTo>
                  <a:cubicBezTo>
                    <a:pt x="51" y="23"/>
                    <a:pt x="51" y="24"/>
                    <a:pt x="52" y="24"/>
                  </a:cubicBezTo>
                  <a:cubicBezTo>
                    <a:pt x="52" y="24"/>
                    <a:pt x="52" y="24"/>
                    <a:pt x="52" y="24"/>
                  </a:cubicBezTo>
                  <a:cubicBezTo>
                    <a:pt x="51" y="24"/>
                    <a:pt x="51" y="25"/>
                    <a:pt x="51" y="25"/>
                  </a:cubicBezTo>
                  <a:cubicBezTo>
                    <a:pt x="52" y="25"/>
                    <a:pt x="52" y="26"/>
                    <a:pt x="53" y="28"/>
                  </a:cubicBezTo>
                  <a:cubicBezTo>
                    <a:pt x="53" y="28"/>
                    <a:pt x="53" y="28"/>
                    <a:pt x="53" y="28"/>
                  </a:cubicBezTo>
                  <a:cubicBezTo>
                    <a:pt x="53" y="28"/>
                    <a:pt x="53" y="28"/>
                    <a:pt x="52" y="29"/>
                  </a:cubicBezTo>
                  <a:cubicBezTo>
                    <a:pt x="52" y="29"/>
                    <a:pt x="52" y="29"/>
                    <a:pt x="52" y="29"/>
                  </a:cubicBezTo>
                  <a:cubicBezTo>
                    <a:pt x="52" y="29"/>
                    <a:pt x="53" y="29"/>
                    <a:pt x="54" y="29"/>
                  </a:cubicBezTo>
                  <a:cubicBezTo>
                    <a:pt x="54" y="30"/>
                    <a:pt x="54" y="30"/>
                    <a:pt x="54" y="30"/>
                  </a:cubicBezTo>
                  <a:cubicBezTo>
                    <a:pt x="53" y="32"/>
                    <a:pt x="53" y="32"/>
                    <a:pt x="53" y="32"/>
                  </a:cubicBezTo>
                  <a:cubicBezTo>
                    <a:pt x="53" y="33"/>
                    <a:pt x="53" y="33"/>
                    <a:pt x="53" y="33"/>
                  </a:cubicBezTo>
                  <a:cubicBezTo>
                    <a:pt x="52" y="34"/>
                    <a:pt x="52" y="34"/>
                    <a:pt x="52" y="34"/>
                  </a:cubicBezTo>
                  <a:cubicBezTo>
                    <a:pt x="52" y="34"/>
                    <a:pt x="52" y="34"/>
                    <a:pt x="52" y="34"/>
                  </a:cubicBezTo>
                  <a:cubicBezTo>
                    <a:pt x="52" y="34"/>
                    <a:pt x="53" y="35"/>
                    <a:pt x="54" y="35"/>
                  </a:cubicBezTo>
                  <a:cubicBezTo>
                    <a:pt x="54" y="35"/>
                    <a:pt x="54" y="35"/>
                    <a:pt x="54" y="35"/>
                  </a:cubicBezTo>
                  <a:cubicBezTo>
                    <a:pt x="53" y="36"/>
                    <a:pt x="53" y="36"/>
                    <a:pt x="53" y="36"/>
                  </a:cubicBezTo>
                  <a:cubicBezTo>
                    <a:pt x="53" y="37"/>
                    <a:pt x="53" y="37"/>
                    <a:pt x="53" y="37"/>
                  </a:cubicBezTo>
                  <a:cubicBezTo>
                    <a:pt x="53" y="37"/>
                    <a:pt x="53" y="37"/>
                    <a:pt x="54" y="37"/>
                  </a:cubicBezTo>
                  <a:cubicBezTo>
                    <a:pt x="54" y="38"/>
                    <a:pt x="54" y="38"/>
                    <a:pt x="54" y="38"/>
                  </a:cubicBezTo>
                  <a:cubicBezTo>
                    <a:pt x="54" y="38"/>
                    <a:pt x="54" y="38"/>
                    <a:pt x="53" y="39"/>
                  </a:cubicBezTo>
                  <a:cubicBezTo>
                    <a:pt x="53" y="42"/>
                    <a:pt x="54" y="44"/>
                    <a:pt x="54" y="44"/>
                  </a:cubicBezTo>
                  <a:cubicBezTo>
                    <a:pt x="54" y="44"/>
                    <a:pt x="54" y="44"/>
                    <a:pt x="54" y="44"/>
                  </a:cubicBezTo>
                  <a:cubicBezTo>
                    <a:pt x="54" y="44"/>
                    <a:pt x="54" y="44"/>
                    <a:pt x="54" y="44"/>
                  </a:cubicBezTo>
                  <a:cubicBezTo>
                    <a:pt x="54" y="44"/>
                    <a:pt x="54" y="44"/>
                    <a:pt x="54" y="44"/>
                  </a:cubicBezTo>
                  <a:cubicBezTo>
                    <a:pt x="54" y="46"/>
                    <a:pt x="54" y="46"/>
                    <a:pt x="54" y="46"/>
                  </a:cubicBezTo>
                  <a:cubicBezTo>
                    <a:pt x="53" y="46"/>
                    <a:pt x="53" y="46"/>
                    <a:pt x="53" y="46"/>
                  </a:cubicBezTo>
                  <a:cubicBezTo>
                    <a:pt x="53" y="46"/>
                    <a:pt x="53" y="46"/>
                    <a:pt x="53" y="46"/>
                  </a:cubicBezTo>
                  <a:cubicBezTo>
                    <a:pt x="53" y="46"/>
                    <a:pt x="53" y="46"/>
                    <a:pt x="53" y="46"/>
                  </a:cubicBezTo>
                  <a:cubicBezTo>
                    <a:pt x="53" y="46"/>
                    <a:pt x="53" y="46"/>
                    <a:pt x="53" y="46"/>
                  </a:cubicBezTo>
                  <a:cubicBezTo>
                    <a:pt x="53" y="49"/>
                    <a:pt x="53" y="49"/>
                    <a:pt x="53" y="49"/>
                  </a:cubicBezTo>
                  <a:cubicBezTo>
                    <a:pt x="53" y="49"/>
                    <a:pt x="53" y="49"/>
                    <a:pt x="53" y="49"/>
                  </a:cubicBezTo>
                  <a:cubicBezTo>
                    <a:pt x="53" y="49"/>
                    <a:pt x="53" y="49"/>
                    <a:pt x="53" y="49"/>
                  </a:cubicBezTo>
                  <a:cubicBezTo>
                    <a:pt x="53" y="51"/>
                    <a:pt x="53" y="51"/>
                    <a:pt x="53" y="51"/>
                  </a:cubicBezTo>
                  <a:cubicBezTo>
                    <a:pt x="53" y="51"/>
                    <a:pt x="52" y="52"/>
                    <a:pt x="51" y="53"/>
                  </a:cubicBezTo>
                  <a:cubicBezTo>
                    <a:pt x="51" y="53"/>
                    <a:pt x="51" y="53"/>
                    <a:pt x="51" y="53"/>
                  </a:cubicBezTo>
                  <a:cubicBezTo>
                    <a:pt x="51" y="53"/>
                    <a:pt x="51" y="53"/>
                    <a:pt x="51" y="53"/>
                  </a:cubicBezTo>
                  <a:cubicBezTo>
                    <a:pt x="51" y="53"/>
                    <a:pt x="52" y="53"/>
                    <a:pt x="53" y="52"/>
                  </a:cubicBezTo>
                  <a:cubicBezTo>
                    <a:pt x="53" y="52"/>
                    <a:pt x="53" y="52"/>
                    <a:pt x="53" y="52"/>
                  </a:cubicBezTo>
                  <a:cubicBezTo>
                    <a:pt x="53" y="52"/>
                    <a:pt x="54" y="53"/>
                    <a:pt x="54" y="55"/>
                  </a:cubicBezTo>
                  <a:cubicBezTo>
                    <a:pt x="55" y="56"/>
                    <a:pt x="56" y="56"/>
                    <a:pt x="56" y="56"/>
                  </a:cubicBezTo>
                  <a:cubicBezTo>
                    <a:pt x="58" y="55"/>
                    <a:pt x="58" y="55"/>
                    <a:pt x="58" y="55"/>
                  </a:cubicBezTo>
                  <a:cubicBezTo>
                    <a:pt x="58" y="55"/>
                    <a:pt x="58" y="55"/>
                    <a:pt x="58" y="55"/>
                  </a:cubicBezTo>
                  <a:cubicBezTo>
                    <a:pt x="60" y="55"/>
                    <a:pt x="60" y="55"/>
                    <a:pt x="60" y="55"/>
                  </a:cubicBezTo>
                  <a:cubicBezTo>
                    <a:pt x="61" y="55"/>
                    <a:pt x="61" y="55"/>
                    <a:pt x="62" y="54"/>
                  </a:cubicBezTo>
                  <a:cubicBezTo>
                    <a:pt x="63" y="54"/>
                    <a:pt x="64" y="54"/>
                    <a:pt x="66" y="53"/>
                  </a:cubicBezTo>
                  <a:cubicBezTo>
                    <a:pt x="67" y="53"/>
                    <a:pt x="67" y="53"/>
                    <a:pt x="67" y="53"/>
                  </a:cubicBezTo>
                  <a:cubicBezTo>
                    <a:pt x="67" y="53"/>
                    <a:pt x="67" y="53"/>
                    <a:pt x="67" y="53"/>
                  </a:cubicBezTo>
                  <a:cubicBezTo>
                    <a:pt x="67" y="53"/>
                    <a:pt x="67" y="53"/>
                    <a:pt x="67" y="53"/>
                  </a:cubicBezTo>
                  <a:cubicBezTo>
                    <a:pt x="67" y="52"/>
                    <a:pt x="67" y="52"/>
                    <a:pt x="68" y="52"/>
                  </a:cubicBezTo>
                  <a:cubicBezTo>
                    <a:pt x="68" y="52"/>
                    <a:pt x="68" y="52"/>
                    <a:pt x="68" y="52"/>
                  </a:cubicBezTo>
                  <a:cubicBezTo>
                    <a:pt x="68" y="52"/>
                    <a:pt x="68" y="52"/>
                    <a:pt x="68" y="52"/>
                  </a:cubicBezTo>
                  <a:cubicBezTo>
                    <a:pt x="69" y="52"/>
                    <a:pt x="70" y="50"/>
                    <a:pt x="70" y="46"/>
                  </a:cubicBezTo>
                  <a:cubicBezTo>
                    <a:pt x="70" y="45"/>
                    <a:pt x="71" y="44"/>
                    <a:pt x="71" y="43"/>
                  </a:cubicBezTo>
                  <a:cubicBezTo>
                    <a:pt x="71" y="43"/>
                    <a:pt x="71" y="43"/>
                    <a:pt x="71" y="43"/>
                  </a:cubicBezTo>
                  <a:cubicBezTo>
                    <a:pt x="71" y="43"/>
                    <a:pt x="71" y="43"/>
                    <a:pt x="71" y="42"/>
                  </a:cubicBezTo>
                  <a:cubicBezTo>
                    <a:pt x="71" y="42"/>
                    <a:pt x="71" y="42"/>
                    <a:pt x="71" y="42"/>
                  </a:cubicBezTo>
                  <a:cubicBezTo>
                    <a:pt x="71" y="42"/>
                    <a:pt x="71" y="42"/>
                    <a:pt x="71" y="42"/>
                  </a:cubicBezTo>
                  <a:cubicBezTo>
                    <a:pt x="71" y="42"/>
                    <a:pt x="70" y="38"/>
                    <a:pt x="69" y="31"/>
                  </a:cubicBezTo>
                  <a:cubicBezTo>
                    <a:pt x="69" y="29"/>
                    <a:pt x="68" y="28"/>
                    <a:pt x="68" y="26"/>
                  </a:cubicBezTo>
                  <a:cubicBezTo>
                    <a:pt x="66" y="23"/>
                    <a:pt x="65" y="21"/>
                    <a:pt x="65" y="19"/>
                  </a:cubicBezTo>
                  <a:cubicBezTo>
                    <a:pt x="65" y="18"/>
                    <a:pt x="65" y="18"/>
                    <a:pt x="65" y="18"/>
                  </a:cubicBezTo>
                  <a:cubicBezTo>
                    <a:pt x="65" y="18"/>
                    <a:pt x="65" y="18"/>
                    <a:pt x="65" y="18"/>
                  </a:cubicBezTo>
                  <a:cubicBezTo>
                    <a:pt x="64" y="19"/>
                    <a:pt x="64" y="19"/>
                    <a:pt x="64" y="19"/>
                  </a:cubicBezTo>
                  <a:cubicBezTo>
                    <a:pt x="64" y="19"/>
                    <a:pt x="64" y="19"/>
                    <a:pt x="64" y="19"/>
                  </a:cubicBezTo>
                  <a:cubicBezTo>
                    <a:pt x="64" y="18"/>
                    <a:pt x="64" y="18"/>
                    <a:pt x="64" y="18"/>
                  </a:cubicBezTo>
                  <a:cubicBezTo>
                    <a:pt x="64" y="17"/>
                    <a:pt x="64" y="17"/>
                    <a:pt x="64" y="17"/>
                  </a:cubicBezTo>
                  <a:cubicBezTo>
                    <a:pt x="63" y="17"/>
                    <a:pt x="62" y="16"/>
                    <a:pt x="61" y="13"/>
                  </a:cubicBezTo>
                  <a:cubicBezTo>
                    <a:pt x="61" y="13"/>
                    <a:pt x="60" y="13"/>
                    <a:pt x="60" y="12"/>
                  </a:cubicBezTo>
                  <a:cubicBezTo>
                    <a:pt x="60" y="12"/>
                    <a:pt x="59" y="11"/>
                    <a:pt x="59" y="11"/>
                  </a:cubicBezTo>
                  <a:cubicBezTo>
                    <a:pt x="58" y="11"/>
                    <a:pt x="57" y="10"/>
                    <a:pt x="57" y="9"/>
                  </a:cubicBezTo>
                  <a:cubicBezTo>
                    <a:pt x="56" y="9"/>
                    <a:pt x="55" y="8"/>
                    <a:pt x="54" y="6"/>
                  </a:cubicBezTo>
                  <a:cubicBezTo>
                    <a:pt x="51" y="5"/>
                    <a:pt x="51" y="5"/>
                    <a:pt x="51" y="5"/>
                  </a:cubicBezTo>
                  <a:lnTo>
                    <a:pt x="50" y="5"/>
                  </a:lnTo>
                  <a:close/>
                  <a:moveTo>
                    <a:pt x="46" y="8"/>
                  </a:moveTo>
                  <a:cubicBezTo>
                    <a:pt x="46" y="8"/>
                    <a:pt x="46" y="8"/>
                    <a:pt x="46" y="8"/>
                  </a:cubicBezTo>
                  <a:cubicBezTo>
                    <a:pt x="47" y="9"/>
                    <a:pt x="47" y="9"/>
                    <a:pt x="47" y="9"/>
                  </a:cubicBezTo>
                  <a:cubicBezTo>
                    <a:pt x="47" y="8"/>
                    <a:pt x="47" y="8"/>
                    <a:pt x="47" y="8"/>
                  </a:cubicBezTo>
                  <a:cubicBezTo>
                    <a:pt x="47" y="8"/>
                    <a:pt x="47" y="8"/>
                    <a:pt x="47" y="8"/>
                  </a:cubicBezTo>
                  <a:cubicBezTo>
                    <a:pt x="47" y="8"/>
                    <a:pt x="47" y="8"/>
                    <a:pt x="47" y="8"/>
                  </a:cubicBezTo>
                  <a:lnTo>
                    <a:pt x="46" y="8"/>
                  </a:lnTo>
                  <a:close/>
                  <a:moveTo>
                    <a:pt x="45" y="9"/>
                  </a:moveTo>
                  <a:cubicBezTo>
                    <a:pt x="45" y="9"/>
                    <a:pt x="45" y="9"/>
                    <a:pt x="45" y="9"/>
                  </a:cubicBezTo>
                  <a:cubicBezTo>
                    <a:pt x="45" y="9"/>
                    <a:pt x="45" y="9"/>
                    <a:pt x="45" y="9"/>
                  </a:cubicBezTo>
                  <a:cubicBezTo>
                    <a:pt x="44" y="9"/>
                    <a:pt x="44" y="9"/>
                    <a:pt x="44" y="9"/>
                  </a:cubicBezTo>
                  <a:cubicBezTo>
                    <a:pt x="44" y="9"/>
                    <a:pt x="44" y="9"/>
                    <a:pt x="44" y="9"/>
                  </a:cubicBezTo>
                  <a:cubicBezTo>
                    <a:pt x="44" y="9"/>
                    <a:pt x="44" y="9"/>
                    <a:pt x="44" y="9"/>
                  </a:cubicBezTo>
                  <a:lnTo>
                    <a:pt x="45" y="9"/>
                  </a:lnTo>
                  <a:close/>
                  <a:moveTo>
                    <a:pt x="50" y="10"/>
                  </a:moveTo>
                  <a:cubicBezTo>
                    <a:pt x="50" y="10"/>
                    <a:pt x="50" y="10"/>
                    <a:pt x="50" y="10"/>
                  </a:cubicBezTo>
                  <a:cubicBezTo>
                    <a:pt x="50" y="11"/>
                    <a:pt x="50" y="11"/>
                    <a:pt x="50" y="11"/>
                  </a:cubicBezTo>
                  <a:cubicBezTo>
                    <a:pt x="51" y="11"/>
                    <a:pt x="51" y="11"/>
                    <a:pt x="51" y="11"/>
                  </a:cubicBezTo>
                  <a:cubicBezTo>
                    <a:pt x="51" y="10"/>
                    <a:pt x="51" y="10"/>
                    <a:pt x="51" y="10"/>
                  </a:cubicBezTo>
                  <a:cubicBezTo>
                    <a:pt x="50" y="10"/>
                    <a:pt x="50" y="10"/>
                    <a:pt x="50" y="10"/>
                  </a:cubicBezTo>
                  <a:close/>
                  <a:moveTo>
                    <a:pt x="48" y="14"/>
                  </a:moveTo>
                  <a:cubicBezTo>
                    <a:pt x="48" y="14"/>
                    <a:pt x="48" y="14"/>
                    <a:pt x="48" y="14"/>
                  </a:cubicBezTo>
                  <a:cubicBezTo>
                    <a:pt x="48" y="15"/>
                    <a:pt x="48" y="15"/>
                    <a:pt x="48" y="15"/>
                  </a:cubicBezTo>
                  <a:cubicBezTo>
                    <a:pt x="49" y="15"/>
                    <a:pt x="49" y="15"/>
                    <a:pt x="49" y="15"/>
                  </a:cubicBezTo>
                  <a:cubicBezTo>
                    <a:pt x="49" y="15"/>
                    <a:pt x="49" y="15"/>
                    <a:pt x="49" y="15"/>
                  </a:cubicBezTo>
                  <a:cubicBezTo>
                    <a:pt x="49" y="14"/>
                    <a:pt x="48" y="14"/>
                    <a:pt x="48" y="14"/>
                  </a:cubicBezTo>
                  <a:cubicBezTo>
                    <a:pt x="48" y="14"/>
                    <a:pt x="48" y="14"/>
                    <a:pt x="48" y="14"/>
                  </a:cubicBezTo>
                  <a:close/>
                  <a:moveTo>
                    <a:pt x="46" y="17"/>
                  </a:moveTo>
                  <a:cubicBezTo>
                    <a:pt x="46" y="17"/>
                    <a:pt x="46" y="17"/>
                    <a:pt x="46" y="17"/>
                  </a:cubicBezTo>
                  <a:cubicBezTo>
                    <a:pt x="47" y="17"/>
                    <a:pt x="47" y="17"/>
                    <a:pt x="47" y="17"/>
                  </a:cubicBezTo>
                  <a:cubicBezTo>
                    <a:pt x="47" y="17"/>
                    <a:pt x="47" y="17"/>
                    <a:pt x="47" y="17"/>
                  </a:cubicBezTo>
                  <a:cubicBezTo>
                    <a:pt x="47" y="17"/>
                    <a:pt x="47" y="17"/>
                    <a:pt x="47" y="17"/>
                  </a:cubicBezTo>
                  <a:cubicBezTo>
                    <a:pt x="47" y="15"/>
                    <a:pt x="47" y="15"/>
                    <a:pt x="47" y="15"/>
                  </a:cubicBezTo>
                  <a:cubicBezTo>
                    <a:pt x="47" y="14"/>
                    <a:pt x="47" y="14"/>
                    <a:pt x="47" y="14"/>
                  </a:cubicBezTo>
                  <a:cubicBezTo>
                    <a:pt x="47" y="14"/>
                    <a:pt x="47" y="14"/>
                    <a:pt x="47" y="14"/>
                  </a:cubicBezTo>
                  <a:cubicBezTo>
                    <a:pt x="47" y="14"/>
                    <a:pt x="47" y="14"/>
                    <a:pt x="47" y="14"/>
                  </a:cubicBezTo>
                  <a:cubicBezTo>
                    <a:pt x="46" y="14"/>
                    <a:pt x="46" y="15"/>
                    <a:pt x="46" y="17"/>
                  </a:cubicBezTo>
                  <a:close/>
                  <a:moveTo>
                    <a:pt x="51" y="14"/>
                  </a:moveTo>
                  <a:cubicBezTo>
                    <a:pt x="51" y="14"/>
                    <a:pt x="51" y="15"/>
                    <a:pt x="51" y="16"/>
                  </a:cubicBezTo>
                  <a:cubicBezTo>
                    <a:pt x="52" y="16"/>
                    <a:pt x="52" y="16"/>
                    <a:pt x="52" y="16"/>
                  </a:cubicBezTo>
                  <a:cubicBezTo>
                    <a:pt x="52" y="17"/>
                    <a:pt x="52" y="17"/>
                    <a:pt x="52" y="17"/>
                  </a:cubicBezTo>
                  <a:cubicBezTo>
                    <a:pt x="52" y="17"/>
                    <a:pt x="52" y="17"/>
                    <a:pt x="51" y="16"/>
                  </a:cubicBezTo>
                  <a:cubicBezTo>
                    <a:pt x="51" y="17"/>
                    <a:pt x="51" y="17"/>
                    <a:pt x="51" y="17"/>
                  </a:cubicBezTo>
                  <a:cubicBezTo>
                    <a:pt x="51" y="17"/>
                    <a:pt x="51" y="17"/>
                    <a:pt x="51" y="17"/>
                  </a:cubicBezTo>
                  <a:cubicBezTo>
                    <a:pt x="51" y="17"/>
                    <a:pt x="50" y="16"/>
                    <a:pt x="50" y="14"/>
                  </a:cubicBezTo>
                  <a:cubicBezTo>
                    <a:pt x="50" y="14"/>
                    <a:pt x="50" y="14"/>
                    <a:pt x="50" y="14"/>
                  </a:cubicBezTo>
                  <a:lnTo>
                    <a:pt x="51" y="14"/>
                  </a:lnTo>
                  <a:close/>
                  <a:moveTo>
                    <a:pt x="48" y="16"/>
                  </a:moveTo>
                  <a:cubicBezTo>
                    <a:pt x="49" y="17"/>
                    <a:pt x="49" y="17"/>
                    <a:pt x="49" y="17"/>
                  </a:cubicBezTo>
                  <a:cubicBezTo>
                    <a:pt x="49" y="17"/>
                    <a:pt x="49" y="17"/>
                    <a:pt x="49" y="17"/>
                  </a:cubicBezTo>
                  <a:cubicBezTo>
                    <a:pt x="49" y="16"/>
                    <a:pt x="49" y="16"/>
                    <a:pt x="49" y="16"/>
                  </a:cubicBezTo>
                  <a:cubicBezTo>
                    <a:pt x="49" y="16"/>
                    <a:pt x="49" y="16"/>
                    <a:pt x="49" y="16"/>
                  </a:cubicBezTo>
                  <a:cubicBezTo>
                    <a:pt x="48" y="16"/>
                    <a:pt x="48" y="16"/>
                    <a:pt x="48" y="16"/>
                  </a:cubicBezTo>
                  <a:close/>
                  <a:moveTo>
                    <a:pt x="46" y="19"/>
                  </a:moveTo>
                  <a:cubicBezTo>
                    <a:pt x="46" y="19"/>
                    <a:pt x="46" y="19"/>
                    <a:pt x="46" y="19"/>
                  </a:cubicBezTo>
                  <a:cubicBezTo>
                    <a:pt x="46" y="19"/>
                    <a:pt x="46" y="19"/>
                    <a:pt x="46" y="19"/>
                  </a:cubicBezTo>
                  <a:cubicBezTo>
                    <a:pt x="47" y="19"/>
                    <a:pt x="47" y="19"/>
                    <a:pt x="47" y="19"/>
                  </a:cubicBezTo>
                  <a:cubicBezTo>
                    <a:pt x="47" y="18"/>
                    <a:pt x="47" y="18"/>
                    <a:pt x="47" y="18"/>
                  </a:cubicBezTo>
                  <a:cubicBezTo>
                    <a:pt x="47" y="18"/>
                    <a:pt x="47" y="18"/>
                    <a:pt x="47" y="18"/>
                  </a:cubicBezTo>
                  <a:lnTo>
                    <a:pt x="46" y="19"/>
                  </a:lnTo>
                  <a:close/>
                  <a:moveTo>
                    <a:pt x="46" y="20"/>
                  </a:moveTo>
                  <a:cubicBezTo>
                    <a:pt x="46" y="21"/>
                    <a:pt x="46" y="21"/>
                    <a:pt x="46" y="21"/>
                  </a:cubicBezTo>
                  <a:cubicBezTo>
                    <a:pt x="46" y="21"/>
                    <a:pt x="46" y="21"/>
                    <a:pt x="46" y="21"/>
                  </a:cubicBezTo>
                  <a:cubicBezTo>
                    <a:pt x="47" y="21"/>
                    <a:pt x="47" y="21"/>
                    <a:pt x="47" y="21"/>
                  </a:cubicBezTo>
                  <a:cubicBezTo>
                    <a:pt x="47" y="21"/>
                    <a:pt x="47" y="21"/>
                    <a:pt x="47" y="21"/>
                  </a:cubicBezTo>
                  <a:cubicBezTo>
                    <a:pt x="47" y="20"/>
                    <a:pt x="46" y="20"/>
                    <a:pt x="46" y="20"/>
                  </a:cubicBezTo>
                  <a:close/>
                  <a:moveTo>
                    <a:pt x="47" y="21"/>
                  </a:moveTo>
                  <a:cubicBezTo>
                    <a:pt x="47" y="21"/>
                    <a:pt x="47" y="21"/>
                    <a:pt x="47" y="21"/>
                  </a:cubicBezTo>
                  <a:cubicBezTo>
                    <a:pt x="47" y="21"/>
                    <a:pt x="47" y="21"/>
                    <a:pt x="47" y="21"/>
                  </a:cubicBezTo>
                  <a:cubicBezTo>
                    <a:pt x="48" y="21"/>
                    <a:pt x="48" y="21"/>
                    <a:pt x="48" y="20"/>
                  </a:cubicBezTo>
                  <a:cubicBezTo>
                    <a:pt x="48" y="20"/>
                    <a:pt x="48" y="20"/>
                    <a:pt x="48" y="20"/>
                  </a:cubicBezTo>
                  <a:cubicBezTo>
                    <a:pt x="48" y="20"/>
                    <a:pt x="47" y="20"/>
                    <a:pt x="47" y="21"/>
                  </a:cubicBezTo>
                  <a:close/>
                  <a:moveTo>
                    <a:pt x="53" y="21"/>
                  </a:moveTo>
                  <a:cubicBezTo>
                    <a:pt x="53" y="21"/>
                    <a:pt x="53" y="21"/>
                    <a:pt x="53" y="21"/>
                  </a:cubicBezTo>
                  <a:cubicBezTo>
                    <a:pt x="53" y="22"/>
                    <a:pt x="53" y="22"/>
                    <a:pt x="53" y="22"/>
                  </a:cubicBezTo>
                  <a:cubicBezTo>
                    <a:pt x="53" y="22"/>
                    <a:pt x="53" y="22"/>
                    <a:pt x="53" y="22"/>
                  </a:cubicBezTo>
                  <a:cubicBezTo>
                    <a:pt x="52" y="22"/>
                    <a:pt x="52" y="22"/>
                    <a:pt x="52" y="22"/>
                  </a:cubicBezTo>
                  <a:cubicBezTo>
                    <a:pt x="52" y="22"/>
                    <a:pt x="52" y="22"/>
                    <a:pt x="52" y="22"/>
                  </a:cubicBezTo>
                  <a:lnTo>
                    <a:pt x="53" y="21"/>
                  </a:lnTo>
                  <a:close/>
                  <a:moveTo>
                    <a:pt x="45" y="24"/>
                  </a:moveTo>
                  <a:cubicBezTo>
                    <a:pt x="45" y="25"/>
                    <a:pt x="45" y="25"/>
                    <a:pt x="45" y="25"/>
                  </a:cubicBezTo>
                  <a:cubicBezTo>
                    <a:pt x="45" y="26"/>
                    <a:pt x="46" y="26"/>
                    <a:pt x="46" y="26"/>
                  </a:cubicBezTo>
                  <a:cubicBezTo>
                    <a:pt x="46" y="27"/>
                    <a:pt x="46" y="27"/>
                    <a:pt x="46" y="27"/>
                  </a:cubicBezTo>
                  <a:cubicBezTo>
                    <a:pt x="46" y="28"/>
                    <a:pt x="46" y="28"/>
                    <a:pt x="46" y="28"/>
                  </a:cubicBezTo>
                  <a:cubicBezTo>
                    <a:pt x="46" y="28"/>
                    <a:pt x="47" y="29"/>
                    <a:pt x="47" y="29"/>
                  </a:cubicBezTo>
                  <a:cubicBezTo>
                    <a:pt x="47" y="29"/>
                    <a:pt x="47" y="29"/>
                    <a:pt x="47" y="29"/>
                  </a:cubicBezTo>
                  <a:cubicBezTo>
                    <a:pt x="47" y="26"/>
                    <a:pt x="47" y="25"/>
                    <a:pt x="46" y="24"/>
                  </a:cubicBezTo>
                  <a:lnTo>
                    <a:pt x="45" y="24"/>
                  </a:lnTo>
                  <a:close/>
                  <a:moveTo>
                    <a:pt x="48" y="25"/>
                  </a:moveTo>
                  <a:cubicBezTo>
                    <a:pt x="48" y="26"/>
                    <a:pt x="48" y="26"/>
                    <a:pt x="48" y="26"/>
                  </a:cubicBezTo>
                  <a:cubicBezTo>
                    <a:pt x="48" y="26"/>
                    <a:pt x="48" y="26"/>
                    <a:pt x="48" y="26"/>
                  </a:cubicBezTo>
                  <a:cubicBezTo>
                    <a:pt x="48" y="26"/>
                    <a:pt x="48" y="26"/>
                    <a:pt x="48" y="26"/>
                  </a:cubicBezTo>
                  <a:cubicBezTo>
                    <a:pt x="48" y="25"/>
                    <a:pt x="48" y="25"/>
                    <a:pt x="48" y="25"/>
                  </a:cubicBezTo>
                  <a:cubicBezTo>
                    <a:pt x="48" y="25"/>
                    <a:pt x="48" y="25"/>
                    <a:pt x="48" y="25"/>
                  </a:cubicBezTo>
                  <a:cubicBezTo>
                    <a:pt x="48" y="25"/>
                    <a:pt x="48" y="25"/>
                    <a:pt x="48" y="25"/>
                  </a:cubicBezTo>
                  <a:close/>
                  <a:moveTo>
                    <a:pt x="51" y="26"/>
                  </a:moveTo>
                  <a:cubicBezTo>
                    <a:pt x="51" y="26"/>
                    <a:pt x="51" y="26"/>
                    <a:pt x="51" y="26"/>
                  </a:cubicBezTo>
                  <a:cubicBezTo>
                    <a:pt x="51" y="27"/>
                    <a:pt x="51" y="27"/>
                    <a:pt x="51" y="27"/>
                  </a:cubicBezTo>
                  <a:cubicBezTo>
                    <a:pt x="51" y="27"/>
                    <a:pt x="51" y="27"/>
                    <a:pt x="51" y="27"/>
                  </a:cubicBezTo>
                  <a:cubicBezTo>
                    <a:pt x="52" y="27"/>
                    <a:pt x="52" y="27"/>
                    <a:pt x="52" y="27"/>
                  </a:cubicBezTo>
                  <a:cubicBezTo>
                    <a:pt x="52" y="27"/>
                    <a:pt x="52" y="27"/>
                    <a:pt x="52" y="27"/>
                  </a:cubicBezTo>
                  <a:cubicBezTo>
                    <a:pt x="52" y="27"/>
                    <a:pt x="52" y="27"/>
                    <a:pt x="52" y="27"/>
                  </a:cubicBezTo>
                  <a:cubicBezTo>
                    <a:pt x="51" y="26"/>
                    <a:pt x="51" y="26"/>
                    <a:pt x="51" y="26"/>
                  </a:cubicBezTo>
                  <a:close/>
                  <a:moveTo>
                    <a:pt x="49" y="27"/>
                  </a:moveTo>
                  <a:cubicBezTo>
                    <a:pt x="49" y="27"/>
                    <a:pt x="49" y="27"/>
                    <a:pt x="49" y="27"/>
                  </a:cubicBezTo>
                  <a:cubicBezTo>
                    <a:pt x="49" y="27"/>
                    <a:pt x="50" y="28"/>
                    <a:pt x="50" y="28"/>
                  </a:cubicBezTo>
                  <a:cubicBezTo>
                    <a:pt x="50" y="27"/>
                    <a:pt x="51" y="27"/>
                    <a:pt x="51" y="27"/>
                  </a:cubicBezTo>
                  <a:cubicBezTo>
                    <a:pt x="51" y="27"/>
                    <a:pt x="51" y="27"/>
                    <a:pt x="51" y="27"/>
                  </a:cubicBezTo>
                  <a:cubicBezTo>
                    <a:pt x="50" y="26"/>
                    <a:pt x="50" y="26"/>
                    <a:pt x="50" y="26"/>
                  </a:cubicBezTo>
                  <a:cubicBezTo>
                    <a:pt x="50" y="26"/>
                    <a:pt x="50" y="26"/>
                    <a:pt x="50" y="26"/>
                  </a:cubicBezTo>
                  <a:lnTo>
                    <a:pt x="49" y="27"/>
                  </a:lnTo>
                  <a:close/>
                  <a:moveTo>
                    <a:pt x="74" y="27"/>
                  </a:moveTo>
                  <a:cubicBezTo>
                    <a:pt x="74" y="28"/>
                    <a:pt x="74" y="28"/>
                    <a:pt x="74" y="28"/>
                  </a:cubicBezTo>
                  <a:cubicBezTo>
                    <a:pt x="75" y="29"/>
                    <a:pt x="75" y="29"/>
                    <a:pt x="75" y="29"/>
                  </a:cubicBezTo>
                  <a:cubicBezTo>
                    <a:pt x="75" y="29"/>
                    <a:pt x="75" y="29"/>
                    <a:pt x="75" y="29"/>
                  </a:cubicBezTo>
                  <a:cubicBezTo>
                    <a:pt x="75" y="28"/>
                    <a:pt x="75" y="28"/>
                    <a:pt x="75" y="28"/>
                  </a:cubicBezTo>
                  <a:cubicBezTo>
                    <a:pt x="75" y="27"/>
                    <a:pt x="75" y="27"/>
                    <a:pt x="75" y="27"/>
                  </a:cubicBezTo>
                  <a:cubicBezTo>
                    <a:pt x="75" y="27"/>
                    <a:pt x="75" y="27"/>
                    <a:pt x="75" y="27"/>
                  </a:cubicBezTo>
                  <a:cubicBezTo>
                    <a:pt x="75" y="27"/>
                    <a:pt x="75" y="27"/>
                    <a:pt x="75" y="27"/>
                  </a:cubicBezTo>
                  <a:lnTo>
                    <a:pt x="74" y="27"/>
                  </a:lnTo>
                  <a:close/>
                  <a:moveTo>
                    <a:pt x="48" y="28"/>
                  </a:moveTo>
                  <a:cubicBezTo>
                    <a:pt x="48" y="29"/>
                    <a:pt x="49" y="29"/>
                    <a:pt x="49" y="29"/>
                  </a:cubicBezTo>
                  <a:cubicBezTo>
                    <a:pt x="50" y="29"/>
                    <a:pt x="50" y="29"/>
                    <a:pt x="50" y="29"/>
                  </a:cubicBezTo>
                  <a:cubicBezTo>
                    <a:pt x="50" y="29"/>
                    <a:pt x="50" y="29"/>
                    <a:pt x="50" y="29"/>
                  </a:cubicBezTo>
                  <a:cubicBezTo>
                    <a:pt x="49" y="28"/>
                    <a:pt x="49" y="28"/>
                    <a:pt x="49" y="28"/>
                  </a:cubicBezTo>
                  <a:cubicBezTo>
                    <a:pt x="49" y="28"/>
                    <a:pt x="49" y="28"/>
                    <a:pt x="49" y="28"/>
                  </a:cubicBezTo>
                  <a:lnTo>
                    <a:pt x="48" y="28"/>
                  </a:lnTo>
                  <a:close/>
                  <a:moveTo>
                    <a:pt x="52" y="30"/>
                  </a:moveTo>
                  <a:cubicBezTo>
                    <a:pt x="52" y="30"/>
                    <a:pt x="52" y="30"/>
                    <a:pt x="52" y="30"/>
                  </a:cubicBezTo>
                  <a:cubicBezTo>
                    <a:pt x="53" y="30"/>
                    <a:pt x="53" y="30"/>
                    <a:pt x="53" y="30"/>
                  </a:cubicBezTo>
                  <a:cubicBezTo>
                    <a:pt x="53" y="30"/>
                    <a:pt x="53" y="30"/>
                    <a:pt x="53" y="30"/>
                  </a:cubicBezTo>
                  <a:cubicBezTo>
                    <a:pt x="53" y="30"/>
                    <a:pt x="53" y="30"/>
                    <a:pt x="53" y="30"/>
                  </a:cubicBezTo>
                  <a:cubicBezTo>
                    <a:pt x="53" y="30"/>
                    <a:pt x="53" y="30"/>
                    <a:pt x="53" y="30"/>
                  </a:cubicBezTo>
                  <a:lnTo>
                    <a:pt x="52" y="30"/>
                  </a:lnTo>
                  <a:close/>
                  <a:moveTo>
                    <a:pt x="70" y="30"/>
                  </a:moveTo>
                  <a:cubicBezTo>
                    <a:pt x="70" y="31"/>
                    <a:pt x="70" y="31"/>
                    <a:pt x="70" y="31"/>
                  </a:cubicBezTo>
                  <a:cubicBezTo>
                    <a:pt x="70" y="31"/>
                    <a:pt x="70" y="31"/>
                    <a:pt x="70" y="31"/>
                  </a:cubicBezTo>
                  <a:cubicBezTo>
                    <a:pt x="70" y="31"/>
                    <a:pt x="70" y="31"/>
                    <a:pt x="70" y="31"/>
                  </a:cubicBezTo>
                  <a:cubicBezTo>
                    <a:pt x="71" y="31"/>
                    <a:pt x="71" y="31"/>
                    <a:pt x="71" y="31"/>
                  </a:cubicBezTo>
                  <a:cubicBezTo>
                    <a:pt x="71" y="30"/>
                    <a:pt x="71" y="30"/>
                    <a:pt x="71" y="30"/>
                  </a:cubicBezTo>
                  <a:cubicBezTo>
                    <a:pt x="70" y="30"/>
                    <a:pt x="70" y="30"/>
                    <a:pt x="70" y="30"/>
                  </a:cubicBezTo>
                  <a:cubicBezTo>
                    <a:pt x="70" y="30"/>
                    <a:pt x="70" y="30"/>
                    <a:pt x="70" y="30"/>
                  </a:cubicBezTo>
                  <a:close/>
                  <a:moveTo>
                    <a:pt x="51" y="35"/>
                  </a:moveTo>
                  <a:cubicBezTo>
                    <a:pt x="51" y="35"/>
                    <a:pt x="51" y="36"/>
                    <a:pt x="52" y="37"/>
                  </a:cubicBezTo>
                  <a:cubicBezTo>
                    <a:pt x="52" y="37"/>
                    <a:pt x="52" y="37"/>
                    <a:pt x="52" y="37"/>
                  </a:cubicBezTo>
                  <a:cubicBezTo>
                    <a:pt x="52" y="36"/>
                    <a:pt x="52" y="36"/>
                    <a:pt x="52" y="36"/>
                  </a:cubicBezTo>
                  <a:cubicBezTo>
                    <a:pt x="52" y="35"/>
                    <a:pt x="52" y="35"/>
                    <a:pt x="51" y="35"/>
                  </a:cubicBezTo>
                  <a:close/>
                  <a:moveTo>
                    <a:pt x="75" y="40"/>
                  </a:moveTo>
                  <a:cubicBezTo>
                    <a:pt x="75" y="41"/>
                    <a:pt x="75" y="41"/>
                    <a:pt x="75" y="41"/>
                  </a:cubicBezTo>
                  <a:cubicBezTo>
                    <a:pt x="75" y="41"/>
                    <a:pt x="75" y="41"/>
                    <a:pt x="75" y="41"/>
                  </a:cubicBezTo>
                  <a:cubicBezTo>
                    <a:pt x="75" y="41"/>
                    <a:pt x="75" y="41"/>
                    <a:pt x="75" y="41"/>
                  </a:cubicBezTo>
                  <a:cubicBezTo>
                    <a:pt x="76" y="41"/>
                    <a:pt x="76" y="41"/>
                    <a:pt x="76" y="41"/>
                  </a:cubicBezTo>
                  <a:cubicBezTo>
                    <a:pt x="76" y="40"/>
                    <a:pt x="76" y="40"/>
                    <a:pt x="76" y="40"/>
                  </a:cubicBezTo>
                  <a:lnTo>
                    <a:pt x="75" y="40"/>
                  </a:lnTo>
                  <a:close/>
                  <a:moveTo>
                    <a:pt x="50" y="42"/>
                  </a:moveTo>
                  <a:cubicBezTo>
                    <a:pt x="50" y="42"/>
                    <a:pt x="50" y="42"/>
                    <a:pt x="50" y="42"/>
                  </a:cubicBezTo>
                  <a:cubicBezTo>
                    <a:pt x="51" y="42"/>
                    <a:pt x="51" y="42"/>
                    <a:pt x="51" y="42"/>
                  </a:cubicBezTo>
                  <a:cubicBezTo>
                    <a:pt x="52" y="41"/>
                    <a:pt x="52" y="41"/>
                    <a:pt x="52" y="41"/>
                  </a:cubicBezTo>
                  <a:cubicBezTo>
                    <a:pt x="52" y="41"/>
                    <a:pt x="52" y="41"/>
                    <a:pt x="52" y="41"/>
                  </a:cubicBezTo>
                  <a:cubicBezTo>
                    <a:pt x="51" y="41"/>
                    <a:pt x="50" y="41"/>
                    <a:pt x="50" y="42"/>
                  </a:cubicBezTo>
                  <a:close/>
                  <a:moveTo>
                    <a:pt x="45" y="42"/>
                  </a:moveTo>
                  <a:cubicBezTo>
                    <a:pt x="45" y="43"/>
                    <a:pt x="45" y="43"/>
                    <a:pt x="45" y="43"/>
                  </a:cubicBezTo>
                  <a:cubicBezTo>
                    <a:pt x="47" y="43"/>
                    <a:pt x="47" y="43"/>
                    <a:pt x="47" y="43"/>
                  </a:cubicBezTo>
                  <a:cubicBezTo>
                    <a:pt x="47" y="42"/>
                    <a:pt x="47" y="42"/>
                    <a:pt x="47" y="42"/>
                  </a:cubicBezTo>
                  <a:cubicBezTo>
                    <a:pt x="47" y="42"/>
                    <a:pt x="47" y="42"/>
                    <a:pt x="47" y="42"/>
                  </a:cubicBezTo>
                  <a:cubicBezTo>
                    <a:pt x="47" y="42"/>
                    <a:pt x="47" y="42"/>
                    <a:pt x="47" y="42"/>
                  </a:cubicBezTo>
                  <a:lnTo>
                    <a:pt x="45" y="42"/>
                  </a:lnTo>
                  <a:close/>
                  <a:moveTo>
                    <a:pt x="52" y="43"/>
                  </a:moveTo>
                  <a:cubicBezTo>
                    <a:pt x="52" y="44"/>
                    <a:pt x="52" y="44"/>
                    <a:pt x="52" y="44"/>
                  </a:cubicBezTo>
                  <a:cubicBezTo>
                    <a:pt x="51" y="44"/>
                    <a:pt x="51" y="44"/>
                    <a:pt x="51" y="44"/>
                  </a:cubicBezTo>
                  <a:cubicBezTo>
                    <a:pt x="51" y="43"/>
                    <a:pt x="51" y="43"/>
                    <a:pt x="51" y="43"/>
                  </a:cubicBezTo>
                  <a:cubicBezTo>
                    <a:pt x="51" y="43"/>
                    <a:pt x="51" y="43"/>
                    <a:pt x="51" y="43"/>
                  </a:cubicBezTo>
                  <a:cubicBezTo>
                    <a:pt x="51" y="44"/>
                    <a:pt x="51" y="44"/>
                    <a:pt x="51" y="44"/>
                  </a:cubicBezTo>
                  <a:cubicBezTo>
                    <a:pt x="51" y="44"/>
                    <a:pt x="51" y="45"/>
                    <a:pt x="51" y="45"/>
                  </a:cubicBezTo>
                  <a:cubicBezTo>
                    <a:pt x="52" y="44"/>
                    <a:pt x="52" y="44"/>
                    <a:pt x="52" y="44"/>
                  </a:cubicBezTo>
                  <a:cubicBezTo>
                    <a:pt x="53" y="45"/>
                    <a:pt x="53" y="45"/>
                    <a:pt x="53" y="45"/>
                  </a:cubicBezTo>
                  <a:cubicBezTo>
                    <a:pt x="53" y="45"/>
                    <a:pt x="53" y="45"/>
                    <a:pt x="53" y="45"/>
                  </a:cubicBezTo>
                  <a:cubicBezTo>
                    <a:pt x="53" y="45"/>
                    <a:pt x="53" y="45"/>
                    <a:pt x="53" y="45"/>
                  </a:cubicBezTo>
                  <a:cubicBezTo>
                    <a:pt x="53" y="44"/>
                    <a:pt x="52" y="44"/>
                    <a:pt x="52" y="43"/>
                  </a:cubicBezTo>
                  <a:cubicBezTo>
                    <a:pt x="53" y="42"/>
                    <a:pt x="53" y="42"/>
                    <a:pt x="53" y="42"/>
                  </a:cubicBezTo>
                  <a:cubicBezTo>
                    <a:pt x="52" y="42"/>
                    <a:pt x="52" y="42"/>
                    <a:pt x="52" y="42"/>
                  </a:cubicBezTo>
                  <a:cubicBezTo>
                    <a:pt x="52" y="42"/>
                    <a:pt x="52" y="43"/>
                    <a:pt x="52" y="43"/>
                  </a:cubicBezTo>
                  <a:close/>
                  <a:moveTo>
                    <a:pt x="46" y="45"/>
                  </a:moveTo>
                  <a:cubicBezTo>
                    <a:pt x="46" y="45"/>
                    <a:pt x="46" y="45"/>
                    <a:pt x="46" y="45"/>
                  </a:cubicBezTo>
                  <a:cubicBezTo>
                    <a:pt x="46" y="45"/>
                    <a:pt x="46" y="45"/>
                    <a:pt x="47" y="46"/>
                  </a:cubicBezTo>
                  <a:cubicBezTo>
                    <a:pt x="47" y="45"/>
                    <a:pt x="47" y="45"/>
                    <a:pt x="47" y="45"/>
                  </a:cubicBezTo>
                  <a:cubicBezTo>
                    <a:pt x="47" y="45"/>
                    <a:pt x="47" y="45"/>
                    <a:pt x="47" y="45"/>
                  </a:cubicBezTo>
                  <a:cubicBezTo>
                    <a:pt x="47" y="45"/>
                    <a:pt x="47" y="45"/>
                    <a:pt x="47" y="45"/>
                  </a:cubicBezTo>
                  <a:lnTo>
                    <a:pt x="46" y="45"/>
                  </a:lnTo>
                  <a:close/>
                  <a:moveTo>
                    <a:pt x="77" y="45"/>
                  </a:moveTo>
                  <a:cubicBezTo>
                    <a:pt x="78" y="45"/>
                    <a:pt x="78" y="45"/>
                    <a:pt x="78" y="45"/>
                  </a:cubicBezTo>
                  <a:cubicBezTo>
                    <a:pt x="78" y="45"/>
                    <a:pt x="78" y="45"/>
                    <a:pt x="78" y="45"/>
                  </a:cubicBezTo>
                  <a:cubicBezTo>
                    <a:pt x="78" y="47"/>
                    <a:pt x="78" y="47"/>
                    <a:pt x="78" y="47"/>
                  </a:cubicBezTo>
                  <a:cubicBezTo>
                    <a:pt x="78" y="47"/>
                    <a:pt x="78" y="47"/>
                    <a:pt x="78" y="47"/>
                  </a:cubicBezTo>
                  <a:cubicBezTo>
                    <a:pt x="77" y="46"/>
                    <a:pt x="77" y="46"/>
                    <a:pt x="77" y="45"/>
                  </a:cubicBezTo>
                  <a:cubicBezTo>
                    <a:pt x="77" y="45"/>
                    <a:pt x="77" y="45"/>
                    <a:pt x="77" y="45"/>
                  </a:cubicBezTo>
                  <a:close/>
                  <a:moveTo>
                    <a:pt x="74" y="46"/>
                  </a:moveTo>
                  <a:cubicBezTo>
                    <a:pt x="74" y="47"/>
                    <a:pt x="74" y="47"/>
                    <a:pt x="74" y="47"/>
                  </a:cubicBezTo>
                  <a:cubicBezTo>
                    <a:pt x="75" y="47"/>
                    <a:pt x="75" y="47"/>
                    <a:pt x="75" y="47"/>
                  </a:cubicBezTo>
                  <a:cubicBezTo>
                    <a:pt x="75" y="46"/>
                    <a:pt x="75" y="46"/>
                    <a:pt x="75" y="46"/>
                  </a:cubicBezTo>
                  <a:lnTo>
                    <a:pt x="74" y="46"/>
                  </a:lnTo>
                  <a:close/>
                  <a:moveTo>
                    <a:pt x="49" y="49"/>
                  </a:moveTo>
                  <a:cubicBezTo>
                    <a:pt x="49" y="50"/>
                    <a:pt x="49" y="50"/>
                    <a:pt x="49" y="50"/>
                  </a:cubicBezTo>
                  <a:cubicBezTo>
                    <a:pt x="50" y="50"/>
                    <a:pt x="50" y="50"/>
                    <a:pt x="50" y="50"/>
                  </a:cubicBezTo>
                  <a:cubicBezTo>
                    <a:pt x="50" y="49"/>
                    <a:pt x="50" y="49"/>
                    <a:pt x="50" y="49"/>
                  </a:cubicBezTo>
                  <a:lnTo>
                    <a:pt x="49" y="49"/>
                  </a:lnTo>
                  <a:close/>
                  <a:moveTo>
                    <a:pt x="73" y="50"/>
                  </a:moveTo>
                  <a:cubicBezTo>
                    <a:pt x="73" y="51"/>
                    <a:pt x="73" y="51"/>
                    <a:pt x="73" y="51"/>
                  </a:cubicBezTo>
                  <a:cubicBezTo>
                    <a:pt x="74" y="51"/>
                    <a:pt x="74" y="51"/>
                    <a:pt x="74" y="51"/>
                  </a:cubicBezTo>
                  <a:cubicBezTo>
                    <a:pt x="74" y="51"/>
                    <a:pt x="74" y="50"/>
                    <a:pt x="74" y="50"/>
                  </a:cubicBezTo>
                  <a:cubicBezTo>
                    <a:pt x="74" y="50"/>
                    <a:pt x="74" y="50"/>
                    <a:pt x="74" y="50"/>
                  </a:cubicBezTo>
                  <a:lnTo>
                    <a:pt x="73" y="50"/>
                  </a:lnTo>
                  <a:close/>
                  <a:moveTo>
                    <a:pt x="72" y="50"/>
                  </a:moveTo>
                  <a:cubicBezTo>
                    <a:pt x="72" y="51"/>
                    <a:pt x="72" y="51"/>
                    <a:pt x="72" y="51"/>
                  </a:cubicBezTo>
                  <a:cubicBezTo>
                    <a:pt x="72" y="51"/>
                    <a:pt x="72" y="52"/>
                    <a:pt x="73" y="52"/>
                  </a:cubicBezTo>
                  <a:cubicBezTo>
                    <a:pt x="73" y="52"/>
                    <a:pt x="73" y="52"/>
                    <a:pt x="73" y="52"/>
                  </a:cubicBezTo>
                  <a:cubicBezTo>
                    <a:pt x="72" y="51"/>
                    <a:pt x="72" y="51"/>
                    <a:pt x="72" y="50"/>
                  </a:cubicBezTo>
                  <a:cubicBezTo>
                    <a:pt x="72" y="50"/>
                    <a:pt x="72" y="50"/>
                    <a:pt x="72" y="50"/>
                  </a:cubicBezTo>
                  <a:close/>
                  <a:moveTo>
                    <a:pt x="58" y="54"/>
                  </a:moveTo>
                  <a:cubicBezTo>
                    <a:pt x="58" y="54"/>
                    <a:pt x="58" y="54"/>
                    <a:pt x="58" y="54"/>
                  </a:cubicBezTo>
                  <a:cubicBezTo>
                    <a:pt x="57" y="54"/>
                    <a:pt x="57" y="54"/>
                    <a:pt x="57" y="54"/>
                  </a:cubicBezTo>
                  <a:cubicBezTo>
                    <a:pt x="57" y="54"/>
                    <a:pt x="57" y="54"/>
                    <a:pt x="57" y="54"/>
                  </a:cubicBezTo>
                  <a:cubicBezTo>
                    <a:pt x="57" y="54"/>
                    <a:pt x="57" y="54"/>
                    <a:pt x="57" y="54"/>
                  </a:cubicBezTo>
                  <a:lnTo>
                    <a:pt x="58" y="54"/>
                  </a:lnTo>
                  <a:close/>
                  <a:moveTo>
                    <a:pt x="55" y="54"/>
                  </a:moveTo>
                  <a:cubicBezTo>
                    <a:pt x="56" y="54"/>
                    <a:pt x="56" y="54"/>
                    <a:pt x="56" y="54"/>
                  </a:cubicBezTo>
                  <a:cubicBezTo>
                    <a:pt x="56" y="54"/>
                    <a:pt x="56" y="54"/>
                    <a:pt x="56" y="54"/>
                  </a:cubicBezTo>
                  <a:cubicBezTo>
                    <a:pt x="55" y="55"/>
                    <a:pt x="55" y="55"/>
                    <a:pt x="55" y="55"/>
                  </a:cubicBezTo>
                  <a:cubicBezTo>
                    <a:pt x="55" y="55"/>
                    <a:pt x="55" y="55"/>
                    <a:pt x="55" y="55"/>
                  </a:cubicBezTo>
                  <a:lnTo>
                    <a:pt x="55" y="54"/>
                  </a:lnTo>
                  <a:close/>
                  <a:moveTo>
                    <a:pt x="53" y="56"/>
                  </a:moveTo>
                  <a:cubicBezTo>
                    <a:pt x="53" y="56"/>
                    <a:pt x="53" y="56"/>
                    <a:pt x="53" y="56"/>
                  </a:cubicBezTo>
                  <a:cubicBezTo>
                    <a:pt x="53" y="57"/>
                    <a:pt x="53" y="57"/>
                    <a:pt x="53" y="57"/>
                  </a:cubicBezTo>
                  <a:cubicBezTo>
                    <a:pt x="53" y="57"/>
                    <a:pt x="53" y="57"/>
                    <a:pt x="53" y="57"/>
                  </a:cubicBezTo>
                  <a:cubicBezTo>
                    <a:pt x="52" y="57"/>
                    <a:pt x="52" y="57"/>
                    <a:pt x="52" y="57"/>
                  </a:cubicBezTo>
                  <a:cubicBezTo>
                    <a:pt x="52" y="57"/>
                    <a:pt x="52" y="57"/>
                    <a:pt x="52" y="57"/>
                  </a:cubicBezTo>
                  <a:lnTo>
                    <a:pt x="53" y="56"/>
                  </a:lnTo>
                  <a:close/>
                  <a:moveTo>
                    <a:pt x="111" y="2"/>
                  </a:moveTo>
                  <a:cubicBezTo>
                    <a:pt x="111" y="2"/>
                    <a:pt x="111" y="2"/>
                    <a:pt x="111" y="2"/>
                  </a:cubicBezTo>
                  <a:cubicBezTo>
                    <a:pt x="111" y="2"/>
                    <a:pt x="111" y="2"/>
                    <a:pt x="111" y="2"/>
                  </a:cubicBezTo>
                  <a:cubicBezTo>
                    <a:pt x="111" y="3"/>
                    <a:pt x="111" y="3"/>
                    <a:pt x="110" y="3"/>
                  </a:cubicBezTo>
                  <a:cubicBezTo>
                    <a:pt x="110" y="3"/>
                    <a:pt x="110" y="3"/>
                    <a:pt x="110" y="3"/>
                  </a:cubicBezTo>
                  <a:cubicBezTo>
                    <a:pt x="110" y="3"/>
                    <a:pt x="110" y="3"/>
                    <a:pt x="110" y="3"/>
                  </a:cubicBezTo>
                  <a:cubicBezTo>
                    <a:pt x="110" y="3"/>
                    <a:pt x="110" y="2"/>
                    <a:pt x="111" y="2"/>
                  </a:cubicBezTo>
                  <a:close/>
                  <a:moveTo>
                    <a:pt x="107" y="3"/>
                  </a:moveTo>
                  <a:cubicBezTo>
                    <a:pt x="108" y="3"/>
                    <a:pt x="109" y="3"/>
                    <a:pt x="109" y="4"/>
                  </a:cubicBezTo>
                  <a:cubicBezTo>
                    <a:pt x="109" y="4"/>
                    <a:pt x="110" y="4"/>
                    <a:pt x="111" y="5"/>
                  </a:cubicBezTo>
                  <a:cubicBezTo>
                    <a:pt x="111" y="5"/>
                    <a:pt x="111" y="5"/>
                    <a:pt x="111" y="5"/>
                  </a:cubicBezTo>
                  <a:cubicBezTo>
                    <a:pt x="111" y="5"/>
                    <a:pt x="111" y="5"/>
                    <a:pt x="111" y="5"/>
                  </a:cubicBezTo>
                  <a:cubicBezTo>
                    <a:pt x="111" y="5"/>
                    <a:pt x="110" y="6"/>
                    <a:pt x="110" y="6"/>
                  </a:cubicBezTo>
                  <a:cubicBezTo>
                    <a:pt x="110" y="7"/>
                    <a:pt x="110" y="7"/>
                    <a:pt x="110" y="7"/>
                  </a:cubicBezTo>
                  <a:cubicBezTo>
                    <a:pt x="111" y="7"/>
                    <a:pt x="111" y="7"/>
                    <a:pt x="111" y="7"/>
                  </a:cubicBezTo>
                  <a:cubicBezTo>
                    <a:pt x="111" y="7"/>
                    <a:pt x="111" y="7"/>
                    <a:pt x="111" y="7"/>
                  </a:cubicBezTo>
                  <a:cubicBezTo>
                    <a:pt x="113" y="7"/>
                    <a:pt x="113" y="7"/>
                    <a:pt x="113" y="7"/>
                  </a:cubicBezTo>
                  <a:cubicBezTo>
                    <a:pt x="113" y="7"/>
                    <a:pt x="113" y="7"/>
                    <a:pt x="113" y="7"/>
                  </a:cubicBezTo>
                  <a:cubicBezTo>
                    <a:pt x="111" y="9"/>
                    <a:pt x="111" y="9"/>
                    <a:pt x="111" y="9"/>
                  </a:cubicBezTo>
                  <a:cubicBezTo>
                    <a:pt x="111" y="9"/>
                    <a:pt x="111" y="9"/>
                    <a:pt x="111" y="9"/>
                  </a:cubicBezTo>
                  <a:cubicBezTo>
                    <a:pt x="112" y="10"/>
                    <a:pt x="112" y="11"/>
                    <a:pt x="112" y="11"/>
                  </a:cubicBezTo>
                  <a:cubicBezTo>
                    <a:pt x="112" y="12"/>
                    <a:pt x="112" y="12"/>
                    <a:pt x="112" y="12"/>
                  </a:cubicBezTo>
                  <a:cubicBezTo>
                    <a:pt x="112" y="13"/>
                    <a:pt x="112" y="13"/>
                    <a:pt x="111" y="14"/>
                  </a:cubicBezTo>
                  <a:cubicBezTo>
                    <a:pt x="111" y="15"/>
                    <a:pt x="111" y="15"/>
                    <a:pt x="111" y="15"/>
                  </a:cubicBezTo>
                  <a:cubicBezTo>
                    <a:pt x="111" y="15"/>
                    <a:pt x="111" y="15"/>
                    <a:pt x="111" y="15"/>
                  </a:cubicBezTo>
                  <a:cubicBezTo>
                    <a:pt x="112" y="14"/>
                    <a:pt x="112" y="14"/>
                    <a:pt x="112" y="14"/>
                  </a:cubicBezTo>
                  <a:cubicBezTo>
                    <a:pt x="112" y="15"/>
                    <a:pt x="112" y="16"/>
                    <a:pt x="112" y="17"/>
                  </a:cubicBezTo>
                  <a:cubicBezTo>
                    <a:pt x="112" y="18"/>
                    <a:pt x="112" y="18"/>
                    <a:pt x="112" y="18"/>
                  </a:cubicBezTo>
                  <a:cubicBezTo>
                    <a:pt x="112" y="17"/>
                    <a:pt x="112" y="17"/>
                    <a:pt x="112" y="17"/>
                  </a:cubicBezTo>
                  <a:cubicBezTo>
                    <a:pt x="111" y="17"/>
                    <a:pt x="111" y="17"/>
                    <a:pt x="111" y="17"/>
                  </a:cubicBezTo>
                  <a:cubicBezTo>
                    <a:pt x="110" y="17"/>
                    <a:pt x="110" y="17"/>
                    <a:pt x="110" y="18"/>
                  </a:cubicBezTo>
                  <a:cubicBezTo>
                    <a:pt x="110" y="18"/>
                    <a:pt x="110" y="18"/>
                    <a:pt x="110" y="18"/>
                  </a:cubicBezTo>
                  <a:cubicBezTo>
                    <a:pt x="111" y="18"/>
                    <a:pt x="111" y="18"/>
                    <a:pt x="111" y="18"/>
                  </a:cubicBezTo>
                  <a:cubicBezTo>
                    <a:pt x="112" y="18"/>
                    <a:pt x="112" y="18"/>
                    <a:pt x="112" y="18"/>
                  </a:cubicBezTo>
                  <a:cubicBezTo>
                    <a:pt x="112" y="19"/>
                    <a:pt x="112" y="19"/>
                    <a:pt x="112" y="19"/>
                  </a:cubicBezTo>
                  <a:cubicBezTo>
                    <a:pt x="111" y="19"/>
                    <a:pt x="111" y="19"/>
                    <a:pt x="110" y="19"/>
                  </a:cubicBezTo>
                  <a:cubicBezTo>
                    <a:pt x="110" y="20"/>
                    <a:pt x="110" y="20"/>
                    <a:pt x="110" y="20"/>
                  </a:cubicBezTo>
                  <a:cubicBezTo>
                    <a:pt x="111" y="21"/>
                    <a:pt x="111" y="21"/>
                    <a:pt x="111" y="21"/>
                  </a:cubicBezTo>
                  <a:cubicBezTo>
                    <a:pt x="111" y="21"/>
                    <a:pt x="111" y="23"/>
                    <a:pt x="110" y="25"/>
                  </a:cubicBezTo>
                  <a:cubicBezTo>
                    <a:pt x="110" y="27"/>
                    <a:pt x="110" y="27"/>
                    <a:pt x="110" y="27"/>
                  </a:cubicBezTo>
                  <a:cubicBezTo>
                    <a:pt x="110" y="27"/>
                    <a:pt x="111" y="28"/>
                    <a:pt x="111" y="28"/>
                  </a:cubicBezTo>
                  <a:cubicBezTo>
                    <a:pt x="111" y="29"/>
                    <a:pt x="111" y="29"/>
                    <a:pt x="111" y="29"/>
                  </a:cubicBezTo>
                  <a:cubicBezTo>
                    <a:pt x="111" y="29"/>
                    <a:pt x="111" y="29"/>
                    <a:pt x="111" y="29"/>
                  </a:cubicBezTo>
                  <a:cubicBezTo>
                    <a:pt x="111" y="30"/>
                    <a:pt x="111" y="30"/>
                    <a:pt x="111" y="30"/>
                  </a:cubicBezTo>
                  <a:cubicBezTo>
                    <a:pt x="111" y="31"/>
                    <a:pt x="111" y="32"/>
                    <a:pt x="111" y="32"/>
                  </a:cubicBezTo>
                  <a:cubicBezTo>
                    <a:pt x="110" y="32"/>
                    <a:pt x="110" y="32"/>
                    <a:pt x="110" y="32"/>
                  </a:cubicBezTo>
                  <a:cubicBezTo>
                    <a:pt x="110" y="32"/>
                    <a:pt x="110" y="31"/>
                    <a:pt x="110" y="31"/>
                  </a:cubicBezTo>
                  <a:cubicBezTo>
                    <a:pt x="110" y="32"/>
                    <a:pt x="110" y="32"/>
                    <a:pt x="110" y="32"/>
                  </a:cubicBezTo>
                  <a:cubicBezTo>
                    <a:pt x="111" y="33"/>
                    <a:pt x="111" y="33"/>
                    <a:pt x="111" y="33"/>
                  </a:cubicBezTo>
                  <a:cubicBezTo>
                    <a:pt x="111" y="33"/>
                    <a:pt x="111" y="33"/>
                    <a:pt x="111" y="33"/>
                  </a:cubicBezTo>
                  <a:cubicBezTo>
                    <a:pt x="110" y="34"/>
                    <a:pt x="110" y="35"/>
                    <a:pt x="109" y="35"/>
                  </a:cubicBezTo>
                  <a:cubicBezTo>
                    <a:pt x="108" y="35"/>
                    <a:pt x="108" y="35"/>
                    <a:pt x="108" y="35"/>
                  </a:cubicBezTo>
                  <a:cubicBezTo>
                    <a:pt x="108" y="35"/>
                    <a:pt x="108" y="35"/>
                    <a:pt x="108" y="35"/>
                  </a:cubicBezTo>
                  <a:cubicBezTo>
                    <a:pt x="108" y="35"/>
                    <a:pt x="108" y="35"/>
                    <a:pt x="108" y="35"/>
                  </a:cubicBezTo>
                  <a:cubicBezTo>
                    <a:pt x="108" y="36"/>
                    <a:pt x="108" y="36"/>
                    <a:pt x="108" y="36"/>
                  </a:cubicBezTo>
                  <a:cubicBezTo>
                    <a:pt x="108" y="36"/>
                    <a:pt x="108" y="36"/>
                    <a:pt x="110" y="36"/>
                  </a:cubicBezTo>
                  <a:cubicBezTo>
                    <a:pt x="110" y="37"/>
                    <a:pt x="110" y="37"/>
                    <a:pt x="110" y="37"/>
                  </a:cubicBezTo>
                  <a:cubicBezTo>
                    <a:pt x="110" y="37"/>
                    <a:pt x="110" y="37"/>
                    <a:pt x="110" y="37"/>
                  </a:cubicBezTo>
                  <a:cubicBezTo>
                    <a:pt x="110" y="37"/>
                    <a:pt x="110" y="37"/>
                    <a:pt x="110" y="37"/>
                  </a:cubicBezTo>
                  <a:cubicBezTo>
                    <a:pt x="110" y="35"/>
                    <a:pt x="111" y="34"/>
                    <a:pt x="111" y="34"/>
                  </a:cubicBezTo>
                  <a:cubicBezTo>
                    <a:pt x="112" y="35"/>
                    <a:pt x="112" y="35"/>
                    <a:pt x="112" y="35"/>
                  </a:cubicBezTo>
                  <a:cubicBezTo>
                    <a:pt x="112" y="35"/>
                    <a:pt x="112" y="35"/>
                    <a:pt x="112" y="35"/>
                  </a:cubicBezTo>
                  <a:cubicBezTo>
                    <a:pt x="111" y="35"/>
                    <a:pt x="111" y="35"/>
                    <a:pt x="111" y="36"/>
                  </a:cubicBezTo>
                  <a:cubicBezTo>
                    <a:pt x="111" y="36"/>
                    <a:pt x="111" y="36"/>
                    <a:pt x="111" y="36"/>
                  </a:cubicBezTo>
                  <a:cubicBezTo>
                    <a:pt x="112" y="38"/>
                    <a:pt x="112" y="38"/>
                    <a:pt x="112" y="38"/>
                  </a:cubicBezTo>
                  <a:cubicBezTo>
                    <a:pt x="112" y="39"/>
                    <a:pt x="112" y="39"/>
                    <a:pt x="112" y="39"/>
                  </a:cubicBezTo>
                  <a:cubicBezTo>
                    <a:pt x="111" y="39"/>
                    <a:pt x="111" y="39"/>
                    <a:pt x="111" y="40"/>
                  </a:cubicBezTo>
                  <a:cubicBezTo>
                    <a:pt x="111" y="40"/>
                    <a:pt x="111" y="40"/>
                    <a:pt x="111" y="40"/>
                  </a:cubicBezTo>
                  <a:cubicBezTo>
                    <a:pt x="112" y="40"/>
                    <a:pt x="113" y="41"/>
                    <a:pt x="113" y="42"/>
                  </a:cubicBezTo>
                  <a:cubicBezTo>
                    <a:pt x="112" y="42"/>
                    <a:pt x="112" y="42"/>
                    <a:pt x="112" y="42"/>
                  </a:cubicBezTo>
                  <a:cubicBezTo>
                    <a:pt x="112" y="42"/>
                    <a:pt x="112" y="42"/>
                    <a:pt x="112" y="42"/>
                  </a:cubicBezTo>
                  <a:cubicBezTo>
                    <a:pt x="109" y="38"/>
                    <a:pt x="109" y="38"/>
                    <a:pt x="109" y="38"/>
                  </a:cubicBezTo>
                  <a:cubicBezTo>
                    <a:pt x="109" y="38"/>
                    <a:pt x="109" y="38"/>
                    <a:pt x="109" y="38"/>
                  </a:cubicBezTo>
                  <a:cubicBezTo>
                    <a:pt x="108" y="40"/>
                    <a:pt x="108" y="40"/>
                    <a:pt x="108" y="40"/>
                  </a:cubicBezTo>
                  <a:cubicBezTo>
                    <a:pt x="108" y="40"/>
                    <a:pt x="108" y="40"/>
                    <a:pt x="108" y="40"/>
                  </a:cubicBezTo>
                  <a:cubicBezTo>
                    <a:pt x="107" y="40"/>
                    <a:pt x="107" y="40"/>
                    <a:pt x="107" y="40"/>
                  </a:cubicBezTo>
                  <a:cubicBezTo>
                    <a:pt x="107" y="40"/>
                    <a:pt x="107" y="40"/>
                    <a:pt x="107" y="40"/>
                  </a:cubicBezTo>
                  <a:cubicBezTo>
                    <a:pt x="108" y="42"/>
                    <a:pt x="109" y="43"/>
                    <a:pt x="109" y="44"/>
                  </a:cubicBezTo>
                  <a:cubicBezTo>
                    <a:pt x="109" y="44"/>
                    <a:pt x="109" y="44"/>
                    <a:pt x="109" y="44"/>
                  </a:cubicBezTo>
                  <a:cubicBezTo>
                    <a:pt x="109" y="44"/>
                    <a:pt x="109" y="44"/>
                    <a:pt x="109" y="44"/>
                  </a:cubicBezTo>
                  <a:cubicBezTo>
                    <a:pt x="110" y="44"/>
                    <a:pt x="111" y="45"/>
                    <a:pt x="111" y="46"/>
                  </a:cubicBezTo>
                  <a:cubicBezTo>
                    <a:pt x="111" y="46"/>
                    <a:pt x="111" y="46"/>
                    <a:pt x="111" y="46"/>
                  </a:cubicBezTo>
                  <a:cubicBezTo>
                    <a:pt x="111" y="46"/>
                    <a:pt x="110" y="46"/>
                    <a:pt x="110" y="46"/>
                  </a:cubicBezTo>
                  <a:cubicBezTo>
                    <a:pt x="109" y="46"/>
                    <a:pt x="109" y="46"/>
                    <a:pt x="109" y="46"/>
                  </a:cubicBezTo>
                  <a:cubicBezTo>
                    <a:pt x="109" y="46"/>
                    <a:pt x="109" y="46"/>
                    <a:pt x="109" y="46"/>
                  </a:cubicBezTo>
                  <a:cubicBezTo>
                    <a:pt x="109" y="46"/>
                    <a:pt x="110" y="46"/>
                    <a:pt x="110" y="47"/>
                  </a:cubicBezTo>
                  <a:cubicBezTo>
                    <a:pt x="110" y="47"/>
                    <a:pt x="110" y="47"/>
                    <a:pt x="110" y="47"/>
                  </a:cubicBezTo>
                  <a:cubicBezTo>
                    <a:pt x="110" y="47"/>
                    <a:pt x="110" y="47"/>
                    <a:pt x="110" y="47"/>
                  </a:cubicBezTo>
                  <a:cubicBezTo>
                    <a:pt x="110" y="48"/>
                    <a:pt x="110" y="48"/>
                    <a:pt x="110" y="48"/>
                  </a:cubicBezTo>
                  <a:cubicBezTo>
                    <a:pt x="111" y="49"/>
                    <a:pt x="111" y="49"/>
                    <a:pt x="111" y="49"/>
                  </a:cubicBezTo>
                  <a:cubicBezTo>
                    <a:pt x="110" y="49"/>
                    <a:pt x="110" y="49"/>
                    <a:pt x="110" y="49"/>
                  </a:cubicBezTo>
                  <a:cubicBezTo>
                    <a:pt x="110" y="49"/>
                    <a:pt x="110" y="49"/>
                    <a:pt x="110" y="49"/>
                  </a:cubicBezTo>
                  <a:cubicBezTo>
                    <a:pt x="110" y="49"/>
                    <a:pt x="110" y="49"/>
                    <a:pt x="110" y="49"/>
                  </a:cubicBezTo>
                  <a:cubicBezTo>
                    <a:pt x="107" y="49"/>
                    <a:pt x="107" y="49"/>
                    <a:pt x="107" y="49"/>
                  </a:cubicBezTo>
                  <a:cubicBezTo>
                    <a:pt x="107" y="50"/>
                    <a:pt x="107" y="50"/>
                    <a:pt x="107" y="50"/>
                  </a:cubicBezTo>
                  <a:cubicBezTo>
                    <a:pt x="108" y="50"/>
                    <a:pt x="108" y="51"/>
                    <a:pt x="108" y="51"/>
                  </a:cubicBezTo>
                  <a:cubicBezTo>
                    <a:pt x="109" y="51"/>
                    <a:pt x="109" y="51"/>
                    <a:pt x="109" y="51"/>
                  </a:cubicBezTo>
                  <a:cubicBezTo>
                    <a:pt x="107" y="53"/>
                    <a:pt x="106" y="54"/>
                    <a:pt x="105" y="54"/>
                  </a:cubicBezTo>
                  <a:cubicBezTo>
                    <a:pt x="104" y="54"/>
                    <a:pt x="104" y="54"/>
                    <a:pt x="104" y="54"/>
                  </a:cubicBezTo>
                  <a:cubicBezTo>
                    <a:pt x="104" y="55"/>
                    <a:pt x="103" y="56"/>
                    <a:pt x="100" y="57"/>
                  </a:cubicBezTo>
                  <a:cubicBezTo>
                    <a:pt x="100" y="57"/>
                    <a:pt x="99" y="57"/>
                    <a:pt x="99" y="57"/>
                  </a:cubicBezTo>
                  <a:cubicBezTo>
                    <a:pt x="99" y="57"/>
                    <a:pt x="99" y="57"/>
                    <a:pt x="99" y="57"/>
                  </a:cubicBezTo>
                  <a:cubicBezTo>
                    <a:pt x="99" y="57"/>
                    <a:pt x="99" y="56"/>
                    <a:pt x="98" y="56"/>
                  </a:cubicBezTo>
                  <a:cubicBezTo>
                    <a:pt x="98" y="56"/>
                    <a:pt x="98" y="56"/>
                    <a:pt x="98" y="56"/>
                  </a:cubicBezTo>
                  <a:cubicBezTo>
                    <a:pt x="99" y="55"/>
                    <a:pt x="99" y="55"/>
                    <a:pt x="99" y="55"/>
                  </a:cubicBezTo>
                  <a:cubicBezTo>
                    <a:pt x="100" y="54"/>
                    <a:pt x="101" y="53"/>
                    <a:pt x="101" y="53"/>
                  </a:cubicBezTo>
                  <a:cubicBezTo>
                    <a:pt x="102" y="53"/>
                    <a:pt x="102" y="53"/>
                    <a:pt x="102" y="53"/>
                  </a:cubicBezTo>
                  <a:cubicBezTo>
                    <a:pt x="103" y="52"/>
                    <a:pt x="103" y="52"/>
                    <a:pt x="103" y="52"/>
                  </a:cubicBezTo>
                  <a:cubicBezTo>
                    <a:pt x="103" y="52"/>
                    <a:pt x="103" y="52"/>
                    <a:pt x="103" y="52"/>
                  </a:cubicBezTo>
                  <a:cubicBezTo>
                    <a:pt x="104" y="52"/>
                    <a:pt x="104" y="52"/>
                    <a:pt x="104" y="52"/>
                  </a:cubicBezTo>
                  <a:cubicBezTo>
                    <a:pt x="104" y="52"/>
                    <a:pt x="104" y="52"/>
                    <a:pt x="104" y="52"/>
                  </a:cubicBezTo>
                  <a:cubicBezTo>
                    <a:pt x="104" y="52"/>
                    <a:pt x="104" y="52"/>
                    <a:pt x="104" y="52"/>
                  </a:cubicBezTo>
                  <a:cubicBezTo>
                    <a:pt x="104" y="51"/>
                    <a:pt x="104" y="51"/>
                    <a:pt x="104" y="51"/>
                  </a:cubicBezTo>
                  <a:cubicBezTo>
                    <a:pt x="104" y="51"/>
                    <a:pt x="104" y="51"/>
                    <a:pt x="104" y="51"/>
                  </a:cubicBezTo>
                  <a:cubicBezTo>
                    <a:pt x="105" y="52"/>
                    <a:pt x="105" y="52"/>
                    <a:pt x="105" y="52"/>
                  </a:cubicBezTo>
                  <a:cubicBezTo>
                    <a:pt x="106" y="52"/>
                    <a:pt x="106" y="52"/>
                    <a:pt x="106" y="52"/>
                  </a:cubicBezTo>
                  <a:cubicBezTo>
                    <a:pt x="106" y="52"/>
                    <a:pt x="106" y="52"/>
                    <a:pt x="106" y="52"/>
                  </a:cubicBezTo>
                  <a:cubicBezTo>
                    <a:pt x="105" y="51"/>
                    <a:pt x="105" y="51"/>
                    <a:pt x="105" y="51"/>
                  </a:cubicBezTo>
                  <a:cubicBezTo>
                    <a:pt x="106" y="50"/>
                    <a:pt x="106" y="50"/>
                    <a:pt x="106" y="50"/>
                  </a:cubicBezTo>
                  <a:cubicBezTo>
                    <a:pt x="106" y="49"/>
                    <a:pt x="106" y="49"/>
                    <a:pt x="106" y="49"/>
                  </a:cubicBezTo>
                  <a:cubicBezTo>
                    <a:pt x="106" y="49"/>
                    <a:pt x="106" y="49"/>
                    <a:pt x="106" y="49"/>
                  </a:cubicBezTo>
                  <a:cubicBezTo>
                    <a:pt x="106" y="49"/>
                    <a:pt x="105" y="50"/>
                    <a:pt x="105" y="50"/>
                  </a:cubicBezTo>
                  <a:cubicBezTo>
                    <a:pt x="105" y="50"/>
                    <a:pt x="105" y="50"/>
                    <a:pt x="105" y="50"/>
                  </a:cubicBezTo>
                  <a:cubicBezTo>
                    <a:pt x="105" y="50"/>
                    <a:pt x="105" y="50"/>
                    <a:pt x="105" y="50"/>
                  </a:cubicBezTo>
                  <a:cubicBezTo>
                    <a:pt x="105" y="49"/>
                    <a:pt x="105" y="49"/>
                    <a:pt x="106" y="48"/>
                  </a:cubicBezTo>
                  <a:cubicBezTo>
                    <a:pt x="106" y="48"/>
                    <a:pt x="106" y="47"/>
                    <a:pt x="107" y="46"/>
                  </a:cubicBezTo>
                  <a:cubicBezTo>
                    <a:pt x="106" y="45"/>
                    <a:pt x="106" y="44"/>
                    <a:pt x="106" y="43"/>
                  </a:cubicBezTo>
                  <a:cubicBezTo>
                    <a:pt x="107" y="42"/>
                    <a:pt x="107" y="42"/>
                    <a:pt x="107" y="42"/>
                  </a:cubicBezTo>
                  <a:cubicBezTo>
                    <a:pt x="107" y="42"/>
                    <a:pt x="107" y="42"/>
                    <a:pt x="107" y="42"/>
                  </a:cubicBezTo>
                  <a:cubicBezTo>
                    <a:pt x="106" y="40"/>
                    <a:pt x="105" y="37"/>
                    <a:pt x="105" y="34"/>
                  </a:cubicBezTo>
                  <a:cubicBezTo>
                    <a:pt x="105" y="34"/>
                    <a:pt x="105" y="34"/>
                    <a:pt x="105" y="34"/>
                  </a:cubicBezTo>
                  <a:cubicBezTo>
                    <a:pt x="106" y="32"/>
                    <a:pt x="106" y="32"/>
                    <a:pt x="106" y="32"/>
                  </a:cubicBezTo>
                  <a:cubicBezTo>
                    <a:pt x="106" y="32"/>
                    <a:pt x="106" y="32"/>
                    <a:pt x="106" y="32"/>
                  </a:cubicBezTo>
                  <a:cubicBezTo>
                    <a:pt x="105" y="32"/>
                    <a:pt x="105" y="31"/>
                    <a:pt x="105" y="29"/>
                  </a:cubicBezTo>
                  <a:cubicBezTo>
                    <a:pt x="105" y="28"/>
                    <a:pt x="105" y="28"/>
                    <a:pt x="105" y="28"/>
                  </a:cubicBezTo>
                  <a:cubicBezTo>
                    <a:pt x="105" y="26"/>
                    <a:pt x="105" y="26"/>
                    <a:pt x="105" y="26"/>
                  </a:cubicBezTo>
                  <a:cubicBezTo>
                    <a:pt x="105" y="18"/>
                    <a:pt x="105" y="14"/>
                    <a:pt x="106" y="14"/>
                  </a:cubicBezTo>
                  <a:cubicBezTo>
                    <a:pt x="106" y="14"/>
                    <a:pt x="106" y="14"/>
                    <a:pt x="106" y="14"/>
                  </a:cubicBezTo>
                  <a:cubicBezTo>
                    <a:pt x="106" y="14"/>
                    <a:pt x="106" y="14"/>
                    <a:pt x="106" y="14"/>
                  </a:cubicBezTo>
                  <a:cubicBezTo>
                    <a:pt x="105" y="13"/>
                    <a:pt x="105" y="13"/>
                    <a:pt x="105" y="13"/>
                  </a:cubicBezTo>
                  <a:cubicBezTo>
                    <a:pt x="105" y="12"/>
                    <a:pt x="105" y="12"/>
                    <a:pt x="105" y="12"/>
                  </a:cubicBezTo>
                  <a:cubicBezTo>
                    <a:pt x="106" y="11"/>
                    <a:pt x="106" y="11"/>
                    <a:pt x="106" y="11"/>
                  </a:cubicBezTo>
                  <a:cubicBezTo>
                    <a:pt x="106" y="11"/>
                    <a:pt x="106" y="11"/>
                    <a:pt x="106" y="11"/>
                  </a:cubicBezTo>
                  <a:cubicBezTo>
                    <a:pt x="105" y="8"/>
                    <a:pt x="105" y="8"/>
                    <a:pt x="105" y="8"/>
                  </a:cubicBezTo>
                  <a:cubicBezTo>
                    <a:pt x="106" y="8"/>
                    <a:pt x="106" y="8"/>
                    <a:pt x="106" y="8"/>
                  </a:cubicBezTo>
                  <a:cubicBezTo>
                    <a:pt x="106" y="8"/>
                    <a:pt x="106" y="8"/>
                    <a:pt x="106" y="8"/>
                  </a:cubicBezTo>
                  <a:cubicBezTo>
                    <a:pt x="106" y="7"/>
                    <a:pt x="105" y="7"/>
                    <a:pt x="105" y="6"/>
                  </a:cubicBezTo>
                  <a:cubicBezTo>
                    <a:pt x="105" y="6"/>
                    <a:pt x="105" y="6"/>
                    <a:pt x="105" y="6"/>
                  </a:cubicBezTo>
                  <a:cubicBezTo>
                    <a:pt x="105" y="5"/>
                    <a:pt x="105" y="5"/>
                    <a:pt x="105" y="5"/>
                  </a:cubicBezTo>
                  <a:cubicBezTo>
                    <a:pt x="105" y="6"/>
                    <a:pt x="105" y="6"/>
                    <a:pt x="105" y="6"/>
                  </a:cubicBezTo>
                  <a:cubicBezTo>
                    <a:pt x="106" y="6"/>
                    <a:pt x="106" y="6"/>
                    <a:pt x="106" y="6"/>
                  </a:cubicBezTo>
                  <a:cubicBezTo>
                    <a:pt x="106" y="6"/>
                    <a:pt x="106" y="5"/>
                    <a:pt x="107" y="3"/>
                  </a:cubicBezTo>
                  <a:close/>
                  <a:moveTo>
                    <a:pt x="87" y="4"/>
                  </a:moveTo>
                  <a:cubicBezTo>
                    <a:pt x="87" y="4"/>
                    <a:pt x="87" y="4"/>
                    <a:pt x="87" y="4"/>
                  </a:cubicBezTo>
                  <a:cubicBezTo>
                    <a:pt x="86" y="6"/>
                    <a:pt x="86" y="6"/>
                    <a:pt x="86" y="6"/>
                  </a:cubicBezTo>
                  <a:cubicBezTo>
                    <a:pt x="87" y="8"/>
                    <a:pt x="87" y="8"/>
                    <a:pt x="87" y="8"/>
                  </a:cubicBezTo>
                  <a:cubicBezTo>
                    <a:pt x="87" y="9"/>
                    <a:pt x="86" y="10"/>
                    <a:pt x="86" y="11"/>
                  </a:cubicBezTo>
                  <a:cubicBezTo>
                    <a:pt x="86" y="11"/>
                    <a:pt x="86" y="11"/>
                    <a:pt x="86" y="11"/>
                  </a:cubicBezTo>
                  <a:cubicBezTo>
                    <a:pt x="86" y="11"/>
                    <a:pt x="86" y="11"/>
                    <a:pt x="87" y="11"/>
                  </a:cubicBezTo>
                  <a:cubicBezTo>
                    <a:pt x="87" y="12"/>
                    <a:pt x="87" y="12"/>
                    <a:pt x="87" y="12"/>
                  </a:cubicBezTo>
                  <a:cubicBezTo>
                    <a:pt x="87" y="12"/>
                    <a:pt x="86" y="12"/>
                    <a:pt x="86" y="12"/>
                  </a:cubicBezTo>
                  <a:cubicBezTo>
                    <a:pt x="86" y="12"/>
                    <a:pt x="86" y="12"/>
                    <a:pt x="86" y="12"/>
                  </a:cubicBezTo>
                  <a:cubicBezTo>
                    <a:pt x="86" y="12"/>
                    <a:pt x="86" y="12"/>
                    <a:pt x="86" y="12"/>
                  </a:cubicBezTo>
                  <a:cubicBezTo>
                    <a:pt x="86" y="12"/>
                    <a:pt x="87" y="13"/>
                    <a:pt x="87" y="13"/>
                  </a:cubicBezTo>
                  <a:cubicBezTo>
                    <a:pt x="87" y="14"/>
                    <a:pt x="86" y="15"/>
                    <a:pt x="85" y="17"/>
                  </a:cubicBezTo>
                  <a:cubicBezTo>
                    <a:pt x="86" y="17"/>
                    <a:pt x="86" y="17"/>
                    <a:pt x="86" y="18"/>
                  </a:cubicBezTo>
                  <a:cubicBezTo>
                    <a:pt x="86" y="19"/>
                    <a:pt x="86" y="19"/>
                    <a:pt x="86" y="19"/>
                  </a:cubicBezTo>
                  <a:cubicBezTo>
                    <a:pt x="86" y="20"/>
                    <a:pt x="86" y="20"/>
                    <a:pt x="86" y="20"/>
                  </a:cubicBezTo>
                  <a:cubicBezTo>
                    <a:pt x="86" y="22"/>
                    <a:pt x="86" y="22"/>
                    <a:pt x="86" y="22"/>
                  </a:cubicBezTo>
                  <a:cubicBezTo>
                    <a:pt x="87" y="25"/>
                    <a:pt x="87" y="29"/>
                    <a:pt x="87" y="31"/>
                  </a:cubicBezTo>
                  <a:cubicBezTo>
                    <a:pt x="87" y="32"/>
                    <a:pt x="87" y="32"/>
                    <a:pt x="87" y="32"/>
                  </a:cubicBezTo>
                  <a:cubicBezTo>
                    <a:pt x="87" y="32"/>
                    <a:pt x="87" y="32"/>
                    <a:pt x="87" y="32"/>
                  </a:cubicBezTo>
                  <a:cubicBezTo>
                    <a:pt x="87" y="33"/>
                    <a:pt x="87" y="33"/>
                    <a:pt x="87" y="33"/>
                  </a:cubicBezTo>
                  <a:cubicBezTo>
                    <a:pt x="87" y="34"/>
                    <a:pt x="87" y="34"/>
                    <a:pt x="87" y="34"/>
                  </a:cubicBezTo>
                  <a:cubicBezTo>
                    <a:pt x="87" y="34"/>
                    <a:pt x="87" y="34"/>
                    <a:pt x="86" y="35"/>
                  </a:cubicBezTo>
                  <a:cubicBezTo>
                    <a:pt x="86" y="35"/>
                    <a:pt x="86" y="36"/>
                    <a:pt x="85" y="36"/>
                  </a:cubicBezTo>
                  <a:cubicBezTo>
                    <a:pt x="85" y="37"/>
                    <a:pt x="85" y="37"/>
                    <a:pt x="85" y="37"/>
                  </a:cubicBezTo>
                  <a:cubicBezTo>
                    <a:pt x="86" y="37"/>
                    <a:pt x="87" y="36"/>
                    <a:pt x="87" y="36"/>
                  </a:cubicBezTo>
                  <a:cubicBezTo>
                    <a:pt x="87" y="36"/>
                    <a:pt x="87" y="36"/>
                    <a:pt x="87" y="36"/>
                  </a:cubicBezTo>
                  <a:cubicBezTo>
                    <a:pt x="87" y="38"/>
                    <a:pt x="87" y="38"/>
                    <a:pt x="87" y="38"/>
                  </a:cubicBezTo>
                  <a:cubicBezTo>
                    <a:pt x="87" y="39"/>
                    <a:pt x="87" y="39"/>
                    <a:pt x="87" y="39"/>
                  </a:cubicBezTo>
                  <a:cubicBezTo>
                    <a:pt x="86" y="38"/>
                    <a:pt x="85" y="38"/>
                    <a:pt x="84" y="38"/>
                  </a:cubicBezTo>
                  <a:cubicBezTo>
                    <a:pt x="84" y="38"/>
                    <a:pt x="84" y="38"/>
                    <a:pt x="84" y="38"/>
                  </a:cubicBezTo>
                  <a:cubicBezTo>
                    <a:pt x="83" y="38"/>
                    <a:pt x="83" y="38"/>
                    <a:pt x="83" y="39"/>
                  </a:cubicBezTo>
                  <a:cubicBezTo>
                    <a:pt x="85" y="39"/>
                    <a:pt x="85" y="39"/>
                    <a:pt x="85" y="39"/>
                  </a:cubicBezTo>
                  <a:cubicBezTo>
                    <a:pt x="86" y="39"/>
                    <a:pt x="86" y="39"/>
                    <a:pt x="87" y="41"/>
                  </a:cubicBezTo>
                  <a:cubicBezTo>
                    <a:pt x="87" y="41"/>
                    <a:pt x="87" y="42"/>
                    <a:pt x="87" y="42"/>
                  </a:cubicBezTo>
                  <a:cubicBezTo>
                    <a:pt x="87" y="43"/>
                    <a:pt x="87" y="43"/>
                    <a:pt x="87" y="43"/>
                  </a:cubicBezTo>
                  <a:cubicBezTo>
                    <a:pt x="87" y="43"/>
                    <a:pt x="87" y="43"/>
                    <a:pt x="85" y="43"/>
                  </a:cubicBezTo>
                  <a:cubicBezTo>
                    <a:pt x="85" y="44"/>
                    <a:pt x="85" y="44"/>
                    <a:pt x="85" y="44"/>
                  </a:cubicBezTo>
                  <a:cubicBezTo>
                    <a:pt x="84" y="44"/>
                    <a:pt x="84" y="44"/>
                    <a:pt x="84" y="44"/>
                  </a:cubicBezTo>
                  <a:cubicBezTo>
                    <a:pt x="84" y="44"/>
                    <a:pt x="84" y="44"/>
                    <a:pt x="84" y="44"/>
                  </a:cubicBezTo>
                  <a:cubicBezTo>
                    <a:pt x="84" y="45"/>
                    <a:pt x="84" y="45"/>
                    <a:pt x="84" y="45"/>
                  </a:cubicBezTo>
                  <a:cubicBezTo>
                    <a:pt x="86" y="44"/>
                    <a:pt x="86" y="44"/>
                    <a:pt x="86" y="44"/>
                  </a:cubicBezTo>
                  <a:cubicBezTo>
                    <a:pt x="86" y="44"/>
                    <a:pt x="87" y="44"/>
                    <a:pt x="87" y="45"/>
                  </a:cubicBezTo>
                  <a:cubicBezTo>
                    <a:pt x="87" y="47"/>
                    <a:pt x="87" y="47"/>
                    <a:pt x="87" y="47"/>
                  </a:cubicBezTo>
                  <a:cubicBezTo>
                    <a:pt x="88" y="47"/>
                    <a:pt x="88" y="49"/>
                    <a:pt x="89" y="52"/>
                  </a:cubicBezTo>
                  <a:cubicBezTo>
                    <a:pt x="89" y="52"/>
                    <a:pt x="89" y="52"/>
                    <a:pt x="90" y="52"/>
                  </a:cubicBezTo>
                  <a:cubicBezTo>
                    <a:pt x="90" y="52"/>
                    <a:pt x="90" y="52"/>
                    <a:pt x="90" y="52"/>
                  </a:cubicBezTo>
                  <a:cubicBezTo>
                    <a:pt x="91" y="52"/>
                    <a:pt x="91" y="52"/>
                    <a:pt x="91" y="52"/>
                  </a:cubicBezTo>
                  <a:cubicBezTo>
                    <a:pt x="91" y="52"/>
                    <a:pt x="91" y="52"/>
                    <a:pt x="91" y="52"/>
                  </a:cubicBezTo>
                  <a:cubicBezTo>
                    <a:pt x="91" y="53"/>
                    <a:pt x="92" y="54"/>
                    <a:pt x="93" y="54"/>
                  </a:cubicBezTo>
                  <a:cubicBezTo>
                    <a:pt x="94" y="54"/>
                    <a:pt x="94" y="54"/>
                    <a:pt x="94" y="54"/>
                  </a:cubicBezTo>
                  <a:cubicBezTo>
                    <a:pt x="94" y="54"/>
                    <a:pt x="94" y="54"/>
                    <a:pt x="94" y="54"/>
                  </a:cubicBezTo>
                  <a:cubicBezTo>
                    <a:pt x="94" y="54"/>
                    <a:pt x="94" y="54"/>
                    <a:pt x="94" y="54"/>
                  </a:cubicBezTo>
                  <a:cubicBezTo>
                    <a:pt x="95" y="54"/>
                    <a:pt x="95" y="54"/>
                    <a:pt x="95" y="54"/>
                  </a:cubicBezTo>
                  <a:cubicBezTo>
                    <a:pt x="95" y="54"/>
                    <a:pt x="95" y="54"/>
                    <a:pt x="95" y="54"/>
                  </a:cubicBezTo>
                  <a:cubicBezTo>
                    <a:pt x="100" y="54"/>
                    <a:pt x="100" y="54"/>
                    <a:pt x="100" y="54"/>
                  </a:cubicBezTo>
                  <a:cubicBezTo>
                    <a:pt x="100" y="55"/>
                    <a:pt x="100" y="55"/>
                    <a:pt x="100" y="55"/>
                  </a:cubicBezTo>
                  <a:cubicBezTo>
                    <a:pt x="100" y="56"/>
                    <a:pt x="99" y="57"/>
                    <a:pt x="97" y="57"/>
                  </a:cubicBezTo>
                  <a:cubicBezTo>
                    <a:pt x="97" y="57"/>
                    <a:pt x="97" y="57"/>
                    <a:pt x="97" y="57"/>
                  </a:cubicBezTo>
                  <a:cubicBezTo>
                    <a:pt x="97" y="58"/>
                    <a:pt x="97" y="58"/>
                    <a:pt x="97" y="58"/>
                  </a:cubicBezTo>
                  <a:cubicBezTo>
                    <a:pt x="96" y="58"/>
                    <a:pt x="96" y="58"/>
                    <a:pt x="96" y="58"/>
                  </a:cubicBezTo>
                  <a:cubicBezTo>
                    <a:pt x="96" y="58"/>
                    <a:pt x="95" y="58"/>
                    <a:pt x="94" y="57"/>
                  </a:cubicBezTo>
                  <a:cubicBezTo>
                    <a:pt x="94" y="57"/>
                    <a:pt x="94" y="57"/>
                    <a:pt x="94" y="57"/>
                  </a:cubicBezTo>
                  <a:cubicBezTo>
                    <a:pt x="94" y="57"/>
                    <a:pt x="94" y="57"/>
                    <a:pt x="94" y="57"/>
                  </a:cubicBezTo>
                  <a:cubicBezTo>
                    <a:pt x="94" y="58"/>
                    <a:pt x="94" y="58"/>
                    <a:pt x="94" y="58"/>
                  </a:cubicBezTo>
                  <a:cubicBezTo>
                    <a:pt x="94" y="58"/>
                    <a:pt x="94" y="58"/>
                    <a:pt x="94" y="58"/>
                  </a:cubicBezTo>
                  <a:cubicBezTo>
                    <a:pt x="94" y="58"/>
                    <a:pt x="93" y="57"/>
                    <a:pt x="93" y="57"/>
                  </a:cubicBezTo>
                  <a:cubicBezTo>
                    <a:pt x="93" y="57"/>
                    <a:pt x="93" y="57"/>
                    <a:pt x="93" y="57"/>
                  </a:cubicBezTo>
                  <a:cubicBezTo>
                    <a:pt x="93" y="57"/>
                    <a:pt x="93" y="57"/>
                    <a:pt x="93" y="57"/>
                  </a:cubicBezTo>
                  <a:cubicBezTo>
                    <a:pt x="93" y="58"/>
                    <a:pt x="93" y="58"/>
                    <a:pt x="93" y="58"/>
                  </a:cubicBezTo>
                  <a:cubicBezTo>
                    <a:pt x="92" y="58"/>
                    <a:pt x="92" y="58"/>
                    <a:pt x="92" y="58"/>
                  </a:cubicBezTo>
                  <a:cubicBezTo>
                    <a:pt x="91" y="57"/>
                    <a:pt x="91" y="57"/>
                    <a:pt x="91" y="57"/>
                  </a:cubicBezTo>
                  <a:cubicBezTo>
                    <a:pt x="91" y="57"/>
                    <a:pt x="91" y="57"/>
                    <a:pt x="91" y="57"/>
                  </a:cubicBezTo>
                  <a:cubicBezTo>
                    <a:pt x="91" y="58"/>
                    <a:pt x="91" y="58"/>
                    <a:pt x="91" y="58"/>
                  </a:cubicBezTo>
                  <a:cubicBezTo>
                    <a:pt x="90" y="57"/>
                    <a:pt x="89" y="57"/>
                    <a:pt x="87" y="57"/>
                  </a:cubicBezTo>
                  <a:cubicBezTo>
                    <a:pt x="87" y="56"/>
                    <a:pt x="87" y="56"/>
                    <a:pt x="85" y="55"/>
                  </a:cubicBezTo>
                  <a:cubicBezTo>
                    <a:pt x="85" y="55"/>
                    <a:pt x="85" y="54"/>
                    <a:pt x="85" y="54"/>
                  </a:cubicBezTo>
                  <a:cubicBezTo>
                    <a:pt x="85" y="54"/>
                    <a:pt x="85" y="54"/>
                    <a:pt x="85" y="54"/>
                  </a:cubicBezTo>
                  <a:cubicBezTo>
                    <a:pt x="85" y="54"/>
                    <a:pt x="84" y="54"/>
                    <a:pt x="84" y="54"/>
                  </a:cubicBezTo>
                  <a:cubicBezTo>
                    <a:pt x="84" y="54"/>
                    <a:pt x="83" y="53"/>
                    <a:pt x="83" y="52"/>
                  </a:cubicBezTo>
                  <a:cubicBezTo>
                    <a:pt x="83" y="52"/>
                    <a:pt x="82" y="52"/>
                    <a:pt x="82" y="51"/>
                  </a:cubicBezTo>
                  <a:cubicBezTo>
                    <a:pt x="82" y="51"/>
                    <a:pt x="83" y="50"/>
                    <a:pt x="83" y="50"/>
                  </a:cubicBezTo>
                  <a:cubicBezTo>
                    <a:pt x="83" y="49"/>
                    <a:pt x="82" y="49"/>
                    <a:pt x="82" y="49"/>
                  </a:cubicBezTo>
                  <a:cubicBezTo>
                    <a:pt x="81" y="49"/>
                    <a:pt x="81" y="49"/>
                    <a:pt x="81" y="49"/>
                  </a:cubicBezTo>
                  <a:cubicBezTo>
                    <a:pt x="81" y="48"/>
                    <a:pt x="81" y="48"/>
                    <a:pt x="81" y="48"/>
                  </a:cubicBezTo>
                  <a:cubicBezTo>
                    <a:pt x="82" y="48"/>
                    <a:pt x="82" y="48"/>
                    <a:pt x="82" y="47"/>
                  </a:cubicBezTo>
                  <a:cubicBezTo>
                    <a:pt x="82" y="47"/>
                    <a:pt x="82" y="47"/>
                    <a:pt x="82" y="47"/>
                  </a:cubicBezTo>
                  <a:cubicBezTo>
                    <a:pt x="81" y="46"/>
                    <a:pt x="81" y="43"/>
                    <a:pt x="81" y="40"/>
                  </a:cubicBezTo>
                  <a:cubicBezTo>
                    <a:pt x="80" y="38"/>
                    <a:pt x="80" y="38"/>
                    <a:pt x="80" y="38"/>
                  </a:cubicBezTo>
                  <a:cubicBezTo>
                    <a:pt x="81" y="38"/>
                    <a:pt x="81" y="38"/>
                    <a:pt x="81" y="38"/>
                  </a:cubicBezTo>
                  <a:cubicBezTo>
                    <a:pt x="81" y="37"/>
                    <a:pt x="81" y="37"/>
                    <a:pt x="81" y="37"/>
                  </a:cubicBezTo>
                  <a:cubicBezTo>
                    <a:pt x="80" y="34"/>
                    <a:pt x="80" y="34"/>
                    <a:pt x="80" y="34"/>
                  </a:cubicBezTo>
                  <a:cubicBezTo>
                    <a:pt x="81" y="34"/>
                    <a:pt x="81" y="34"/>
                    <a:pt x="81" y="33"/>
                  </a:cubicBezTo>
                  <a:cubicBezTo>
                    <a:pt x="81" y="33"/>
                    <a:pt x="81" y="33"/>
                    <a:pt x="81" y="33"/>
                  </a:cubicBezTo>
                  <a:cubicBezTo>
                    <a:pt x="81" y="33"/>
                    <a:pt x="81" y="33"/>
                    <a:pt x="81" y="33"/>
                  </a:cubicBezTo>
                  <a:cubicBezTo>
                    <a:pt x="81" y="33"/>
                    <a:pt x="81" y="33"/>
                    <a:pt x="81" y="33"/>
                  </a:cubicBezTo>
                  <a:cubicBezTo>
                    <a:pt x="81" y="33"/>
                    <a:pt x="81" y="33"/>
                    <a:pt x="81" y="33"/>
                  </a:cubicBezTo>
                  <a:cubicBezTo>
                    <a:pt x="81" y="30"/>
                    <a:pt x="81" y="30"/>
                    <a:pt x="81" y="30"/>
                  </a:cubicBezTo>
                  <a:cubicBezTo>
                    <a:pt x="80" y="30"/>
                    <a:pt x="80" y="30"/>
                    <a:pt x="80" y="30"/>
                  </a:cubicBezTo>
                  <a:cubicBezTo>
                    <a:pt x="80" y="30"/>
                    <a:pt x="80" y="30"/>
                    <a:pt x="80" y="30"/>
                  </a:cubicBezTo>
                  <a:cubicBezTo>
                    <a:pt x="80" y="30"/>
                    <a:pt x="80" y="30"/>
                    <a:pt x="80" y="30"/>
                  </a:cubicBezTo>
                  <a:cubicBezTo>
                    <a:pt x="81" y="26"/>
                    <a:pt x="81" y="23"/>
                    <a:pt x="81" y="22"/>
                  </a:cubicBezTo>
                  <a:cubicBezTo>
                    <a:pt x="80" y="22"/>
                    <a:pt x="80" y="22"/>
                    <a:pt x="80" y="22"/>
                  </a:cubicBezTo>
                  <a:cubicBezTo>
                    <a:pt x="81" y="21"/>
                    <a:pt x="81" y="21"/>
                    <a:pt x="81" y="21"/>
                  </a:cubicBezTo>
                  <a:cubicBezTo>
                    <a:pt x="81" y="21"/>
                    <a:pt x="81" y="21"/>
                    <a:pt x="81" y="21"/>
                  </a:cubicBezTo>
                  <a:cubicBezTo>
                    <a:pt x="81" y="21"/>
                    <a:pt x="81" y="21"/>
                    <a:pt x="81" y="21"/>
                  </a:cubicBezTo>
                  <a:cubicBezTo>
                    <a:pt x="82" y="21"/>
                    <a:pt x="82" y="21"/>
                    <a:pt x="82" y="21"/>
                  </a:cubicBezTo>
                  <a:cubicBezTo>
                    <a:pt x="82" y="20"/>
                    <a:pt x="82" y="20"/>
                    <a:pt x="82" y="20"/>
                  </a:cubicBezTo>
                  <a:cubicBezTo>
                    <a:pt x="81" y="19"/>
                    <a:pt x="81" y="19"/>
                    <a:pt x="81" y="19"/>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5"/>
                    <a:pt x="81" y="15"/>
                  </a:cubicBezTo>
                  <a:cubicBezTo>
                    <a:pt x="81" y="14"/>
                    <a:pt x="80" y="13"/>
                    <a:pt x="80" y="11"/>
                  </a:cubicBezTo>
                  <a:cubicBezTo>
                    <a:pt x="80" y="10"/>
                    <a:pt x="80" y="10"/>
                    <a:pt x="80" y="10"/>
                  </a:cubicBezTo>
                  <a:cubicBezTo>
                    <a:pt x="80" y="8"/>
                    <a:pt x="81" y="7"/>
                    <a:pt x="82" y="7"/>
                  </a:cubicBezTo>
                  <a:cubicBezTo>
                    <a:pt x="83" y="7"/>
                    <a:pt x="83" y="7"/>
                    <a:pt x="83" y="7"/>
                  </a:cubicBezTo>
                  <a:cubicBezTo>
                    <a:pt x="83" y="7"/>
                    <a:pt x="83" y="9"/>
                    <a:pt x="84" y="14"/>
                  </a:cubicBezTo>
                  <a:cubicBezTo>
                    <a:pt x="84" y="14"/>
                    <a:pt x="84" y="14"/>
                    <a:pt x="84" y="14"/>
                  </a:cubicBezTo>
                  <a:cubicBezTo>
                    <a:pt x="84" y="13"/>
                    <a:pt x="84" y="13"/>
                    <a:pt x="84" y="13"/>
                  </a:cubicBezTo>
                  <a:cubicBezTo>
                    <a:pt x="84" y="12"/>
                    <a:pt x="84" y="12"/>
                    <a:pt x="84" y="12"/>
                  </a:cubicBezTo>
                  <a:cubicBezTo>
                    <a:pt x="84" y="11"/>
                    <a:pt x="84" y="11"/>
                    <a:pt x="84" y="11"/>
                  </a:cubicBezTo>
                  <a:cubicBezTo>
                    <a:pt x="84" y="10"/>
                    <a:pt x="84" y="10"/>
                    <a:pt x="84" y="10"/>
                  </a:cubicBezTo>
                  <a:cubicBezTo>
                    <a:pt x="84" y="8"/>
                    <a:pt x="84" y="8"/>
                    <a:pt x="84" y="8"/>
                  </a:cubicBezTo>
                  <a:cubicBezTo>
                    <a:pt x="84" y="5"/>
                    <a:pt x="84" y="5"/>
                    <a:pt x="84" y="5"/>
                  </a:cubicBezTo>
                  <a:cubicBezTo>
                    <a:pt x="84" y="5"/>
                    <a:pt x="84" y="5"/>
                    <a:pt x="84" y="5"/>
                  </a:cubicBezTo>
                  <a:cubicBezTo>
                    <a:pt x="86" y="4"/>
                    <a:pt x="86" y="4"/>
                    <a:pt x="86" y="4"/>
                  </a:cubicBezTo>
                  <a:lnTo>
                    <a:pt x="87" y="4"/>
                  </a:lnTo>
                  <a:close/>
                  <a:moveTo>
                    <a:pt x="111" y="5"/>
                  </a:moveTo>
                  <a:cubicBezTo>
                    <a:pt x="112" y="6"/>
                    <a:pt x="112" y="6"/>
                    <a:pt x="112" y="6"/>
                  </a:cubicBezTo>
                  <a:cubicBezTo>
                    <a:pt x="112" y="6"/>
                    <a:pt x="112" y="6"/>
                    <a:pt x="112" y="6"/>
                  </a:cubicBezTo>
                  <a:cubicBezTo>
                    <a:pt x="111" y="6"/>
                    <a:pt x="111" y="6"/>
                    <a:pt x="111" y="6"/>
                  </a:cubicBezTo>
                  <a:lnTo>
                    <a:pt x="111" y="5"/>
                  </a:lnTo>
                  <a:close/>
                  <a:moveTo>
                    <a:pt x="110" y="8"/>
                  </a:moveTo>
                  <a:cubicBezTo>
                    <a:pt x="110" y="9"/>
                    <a:pt x="110" y="9"/>
                    <a:pt x="110" y="9"/>
                  </a:cubicBezTo>
                  <a:cubicBezTo>
                    <a:pt x="110" y="9"/>
                    <a:pt x="110" y="9"/>
                    <a:pt x="110" y="9"/>
                  </a:cubicBezTo>
                  <a:cubicBezTo>
                    <a:pt x="110" y="9"/>
                    <a:pt x="110" y="9"/>
                    <a:pt x="110" y="9"/>
                  </a:cubicBezTo>
                  <a:cubicBezTo>
                    <a:pt x="110" y="9"/>
                    <a:pt x="110" y="9"/>
                    <a:pt x="110" y="9"/>
                  </a:cubicBezTo>
                  <a:cubicBezTo>
                    <a:pt x="110" y="8"/>
                    <a:pt x="110" y="8"/>
                    <a:pt x="110" y="8"/>
                  </a:cubicBezTo>
                  <a:close/>
                  <a:moveTo>
                    <a:pt x="110" y="11"/>
                  </a:moveTo>
                  <a:cubicBezTo>
                    <a:pt x="110" y="12"/>
                    <a:pt x="110" y="12"/>
                    <a:pt x="110" y="12"/>
                  </a:cubicBezTo>
                  <a:cubicBezTo>
                    <a:pt x="111" y="13"/>
                    <a:pt x="111" y="13"/>
                    <a:pt x="111" y="13"/>
                  </a:cubicBezTo>
                  <a:cubicBezTo>
                    <a:pt x="111" y="12"/>
                    <a:pt x="111" y="11"/>
                    <a:pt x="111" y="11"/>
                  </a:cubicBezTo>
                  <a:cubicBezTo>
                    <a:pt x="111" y="10"/>
                    <a:pt x="111" y="10"/>
                    <a:pt x="111" y="10"/>
                  </a:cubicBezTo>
                  <a:cubicBezTo>
                    <a:pt x="111" y="10"/>
                    <a:pt x="111" y="10"/>
                    <a:pt x="111" y="10"/>
                  </a:cubicBezTo>
                  <a:lnTo>
                    <a:pt x="110" y="11"/>
                  </a:lnTo>
                  <a:close/>
                  <a:moveTo>
                    <a:pt x="109" y="22"/>
                  </a:moveTo>
                  <a:cubicBezTo>
                    <a:pt x="109" y="23"/>
                    <a:pt x="109" y="23"/>
                    <a:pt x="109" y="23"/>
                  </a:cubicBezTo>
                  <a:cubicBezTo>
                    <a:pt x="109" y="23"/>
                    <a:pt x="109" y="23"/>
                    <a:pt x="109" y="23"/>
                  </a:cubicBezTo>
                  <a:cubicBezTo>
                    <a:pt x="109" y="22"/>
                    <a:pt x="109" y="22"/>
                    <a:pt x="109" y="22"/>
                  </a:cubicBezTo>
                  <a:cubicBezTo>
                    <a:pt x="109" y="22"/>
                    <a:pt x="109" y="22"/>
                    <a:pt x="109" y="22"/>
                  </a:cubicBezTo>
                  <a:close/>
                  <a:moveTo>
                    <a:pt x="110" y="24"/>
                  </a:moveTo>
                  <a:cubicBezTo>
                    <a:pt x="110" y="24"/>
                    <a:pt x="110" y="24"/>
                    <a:pt x="110" y="24"/>
                  </a:cubicBezTo>
                  <a:cubicBezTo>
                    <a:pt x="111" y="25"/>
                    <a:pt x="111" y="25"/>
                    <a:pt x="111" y="25"/>
                  </a:cubicBezTo>
                  <a:cubicBezTo>
                    <a:pt x="111" y="25"/>
                    <a:pt x="111" y="25"/>
                    <a:pt x="111" y="25"/>
                  </a:cubicBezTo>
                  <a:cubicBezTo>
                    <a:pt x="111" y="25"/>
                    <a:pt x="111" y="25"/>
                    <a:pt x="111" y="25"/>
                  </a:cubicBezTo>
                  <a:cubicBezTo>
                    <a:pt x="110" y="25"/>
                    <a:pt x="110" y="25"/>
                    <a:pt x="110" y="25"/>
                  </a:cubicBezTo>
                  <a:lnTo>
                    <a:pt x="110" y="24"/>
                  </a:lnTo>
                  <a:close/>
                  <a:moveTo>
                    <a:pt x="81" y="27"/>
                  </a:moveTo>
                  <a:cubicBezTo>
                    <a:pt x="81" y="28"/>
                    <a:pt x="81" y="28"/>
                    <a:pt x="81" y="28"/>
                  </a:cubicBezTo>
                  <a:cubicBezTo>
                    <a:pt x="82" y="28"/>
                    <a:pt x="82" y="28"/>
                    <a:pt x="82" y="28"/>
                  </a:cubicBezTo>
                  <a:cubicBezTo>
                    <a:pt x="82" y="28"/>
                    <a:pt x="82" y="28"/>
                    <a:pt x="82" y="28"/>
                  </a:cubicBezTo>
                  <a:cubicBezTo>
                    <a:pt x="82" y="28"/>
                    <a:pt x="82" y="28"/>
                    <a:pt x="82" y="28"/>
                  </a:cubicBezTo>
                  <a:cubicBezTo>
                    <a:pt x="82" y="27"/>
                    <a:pt x="82" y="27"/>
                    <a:pt x="82" y="27"/>
                  </a:cubicBezTo>
                  <a:lnTo>
                    <a:pt x="81" y="27"/>
                  </a:lnTo>
                  <a:close/>
                  <a:moveTo>
                    <a:pt x="81" y="30"/>
                  </a:moveTo>
                  <a:cubicBezTo>
                    <a:pt x="81" y="31"/>
                    <a:pt x="81" y="31"/>
                    <a:pt x="81" y="31"/>
                  </a:cubicBezTo>
                  <a:cubicBezTo>
                    <a:pt x="82" y="31"/>
                    <a:pt x="82" y="31"/>
                    <a:pt x="82" y="31"/>
                  </a:cubicBezTo>
                  <a:cubicBezTo>
                    <a:pt x="82" y="31"/>
                    <a:pt x="82" y="31"/>
                    <a:pt x="82" y="31"/>
                  </a:cubicBezTo>
                  <a:cubicBezTo>
                    <a:pt x="82" y="30"/>
                    <a:pt x="82" y="30"/>
                    <a:pt x="82" y="30"/>
                  </a:cubicBezTo>
                  <a:cubicBezTo>
                    <a:pt x="82" y="30"/>
                    <a:pt x="82" y="30"/>
                    <a:pt x="82" y="30"/>
                  </a:cubicBezTo>
                  <a:cubicBezTo>
                    <a:pt x="82" y="30"/>
                    <a:pt x="82" y="30"/>
                    <a:pt x="82" y="30"/>
                  </a:cubicBezTo>
                  <a:lnTo>
                    <a:pt x="81" y="30"/>
                  </a:lnTo>
                  <a:close/>
                  <a:moveTo>
                    <a:pt x="111" y="33"/>
                  </a:moveTo>
                  <a:cubicBezTo>
                    <a:pt x="112" y="33"/>
                    <a:pt x="112" y="33"/>
                    <a:pt x="112" y="33"/>
                  </a:cubicBezTo>
                  <a:cubicBezTo>
                    <a:pt x="112" y="33"/>
                    <a:pt x="112" y="33"/>
                    <a:pt x="112" y="33"/>
                  </a:cubicBezTo>
                  <a:cubicBezTo>
                    <a:pt x="112" y="33"/>
                    <a:pt x="112" y="33"/>
                    <a:pt x="112" y="33"/>
                  </a:cubicBezTo>
                  <a:cubicBezTo>
                    <a:pt x="112" y="34"/>
                    <a:pt x="112" y="34"/>
                    <a:pt x="112" y="34"/>
                  </a:cubicBezTo>
                  <a:cubicBezTo>
                    <a:pt x="111" y="34"/>
                    <a:pt x="111" y="34"/>
                    <a:pt x="111" y="34"/>
                  </a:cubicBezTo>
                  <a:cubicBezTo>
                    <a:pt x="111" y="33"/>
                    <a:pt x="111" y="33"/>
                    <a:pt x="111" y="33"/>
                  </a:cubicBezTo>
                  <a:cubicBezTo>
                    <a:pt x="111" y="33"/>
                    <a:pt x="111" y="33"/>
                    <a:pt x="111" y="33"/>
                  </a:cubicBezTo>
                  <a:close/>
                  <a:moveTo>
                    <a:pt x="107" y="34"/>
                  </a:moveTo>
                  <a:cubicBezTo>
                    <a:pt x="107" y="34"/>
                    <a:pt x="107" y="34"/>
                    <a:pt x="107" y="34"/>
                  </a:cubicBezTo>
                  <a:cubicBezTo>
                    <a:pt x="107" y="35"/>
                    <a:pt x="107" y="35"/>
                    <a:pt x="107" y="35"/>
                  </a:cubicBezTo>
                  <a:cubicBezTo>
                    <a:pt x="107" y="35"/>
                    <a:pt x="107" y="35"/>
                    <a:pt x="107" y="35"/>
                  </a:cubicBezTo>
                  <a:cubicBezTo>
                    <a:pt x="107" y="34"/>
                    <a:pt x="107" y="34"/>
                    <a:pt x="107" y="34"/>
                  </a:cubicBezTo>
                  <a:cubicBezTo>
                    <a:pt x="107" y="34"/>
                    <a:pt x="107" y="34"/>
                    <a:pt x="107" y="34"/>
                  </a:cubicBezTo>
                  <a:cubicBezTo>
                    <a:pt x="107" y="34"/>
                    <a:pt x="107" y="34"/>
                    <a:pt x="107" y="34"/>
                  </a:cubicBezTo>
                  <a:close/>
                  <a:moveTo>
                    <a:pt x="83" y="36"/>
                  </a:moveTo>
                  <a:cubicBezTo>
                    <a:pt x="83" y="37"/>
                    <a:pt x="83" y="37"/>
                    <a:pt x="83" y="37"/>
                  </a:cubicBezTo>
                  <a:cubicBezTo>
                    <a:pt x="84" y="37"/>
                    <a:pt x="84" y="37"/>
                    <a:pt x="84" y="37"/>
                  </a:cubicBezTo>
                  <a:cubicBezTo>
                    <a:pt x="84" y="36"/>
                    <a:pt x="84" y="36"/>
                    <a:pt x="84" y="36"/>
                  </a:cubicBezTo>
                  <a:cubicBezTo>
                    <a:pt x="84" y="36"/>
                    <a:pt x="84" y="36"/>
                    <a:pt x="84" y="36"/>
                  </a:cubicBezTo>
                  <a:cubicBezTo>
                    <a:pt x="84" y="36"/>
                    <a:pt x="84" y="36"/>
                    <a:pt x="84" y="36"/>
                  </a:cubicBezTo>
                  <a:lnTo>
                    <a:pt x="83" y="36"/>
                  </a:lnTo>
                  <a:close/>
                  <a:moveTo>
                    <a:pt x="83" y="40"/>
                  </a:moveTo>
                  <a:cubicBezTo>
                    <a:pt x="83" y="40"/>
                    <a:pt x="83" y="40"/>
                    <a:pt x="83" y="40"/>
                  </a:cubicBezTo>
                  <a:cubicBezTo>
                    <a:pt x="83" y="40"/>
                    <a:pt x="83" y="40"/>
                    <a:pt x="83" y="40"/>
                  </a:cubicBezTo>
                  <a:cubicBezTo>
                    <a:pt x="84" y="39"/>
                    <a:pt x="84" y="39"/>
                    <a:pt x="84" y="39"/>
                  </a:cubicBezTo>
                  <a:cubicBezTo>
                    <a:pt x="84" y="39"/>
                    <a:pt x="84" y="39"/>
                    <a:pt x="84" y="39"/>
                  </a:cubicBezTo>
                  <a:cubicBezTo>
                    <a:pt x="84" y="39"/>
                    <a:pt x="84" y="39"/>
                    <a:pt x="84" y="39"/>
                  </a:cubicBezTo>
                  <a:lnTo>
                    <a:pt x="83" y="40"/>
                  </a:lnTo>
                  <a:close/>
                  <a:moveTo>
                    <a:pt x="109" y="40"/>
                  </a:moveTo>
                  <a:cubicBezTo>
                    <a:pt x="110" y="40"/>
                    <a:pt x="110" y="40"/>
                    <a:pt x="110" y="40"/>
                  </a:cubicBezTo>
                  <a:cubicBezTo>
                    <a:pt x="111" y="42"/>
                    <a:pt x="111" y="42"/>
                    <a:pt x="111" y="42"/>
                  </a:cubicBezTo>
                  <a:cubicBezTo>
                    <a:pt x="112" y="43"/>
                    <a:pt x="112" y="43"/>
                    <a:pt x="112" y="43"/>
                  </a:cubicBezTo>
                  <a:cubicBezTo>
                    <a:pt x="112" y="43"/>
                    <a:pt x="112" y="43"/>
                    <a:pt x="112" y="43"/>
                  </a:cubicBezTo>
                  <a:cubicBezTo>
                    <a:pt x="112" y="44"/>
                    <a:pt x="112" y="44"/>
                    <a:pt x="111" y="44"/>
                  </a:cubicBezTo>
                  <a:cubicBezTo>
                    <a:pt x="111" y="44"/>
                    <a:pt x="111" y="44"/>
                    <a:pt x="111" y="44"/>
                  </a:cubicBezTo>
                  <a:cubicBezTo>
                    <a:pt x="110" y="44"/>
                    <a:pt x="110" y="43"/>
                    <a:pt x="109" y="43"/>
                  </a:cubicBezTo>
                  <a:cubicBezTo>
                    <a:pt x="109" y="42"/>
                    <a:pt x="109" y="42"/>
                    <a:pt x="109" y="42"/>
                  </a:cubicBezTo>
                  <a:cubicBezTo>
                    <a:pt x="109" y="42"/>
                    <a:pt x="109" y="42"/>
                    <a:pt x="109" y="42"/>
                  </a:cubicBezTo>
                  <a:cubicBezTo>
                    <a:pt x="109" y="42"/>
                    <a:pt x="109" y="41"/>
                    <a:pt x="110" y="41"/>
                  </a:cubicBezTo>
                  <a:cubicBezTo>
                    <a:pt x="110" y="41"/>
                    <a:pt x="110" y="41"/>
                    <a:pt x="110" y="41"/>
                  </a:cubicBezTo>
                  <a:cubicBezTo>
                    <a:pt x="110" y="41"/>
                    <a:pt x="110" y="41"/>
                    <a:pt x="110" y="41"/>
                  </a:cubicBezTo>
                  <a:lnTo>
                    <a:pt x="109" y="40"/>
                  </a:lnTo>
                  <a:close/>
                  <a:moveTo>
                    <a:pt x="83" y="42"/>
                  </a:moveTo>
                  <a:cubicBezTo>
                    <a:pt x="83" y="42"/>
                    <a:pt x="83" y="42"/>
                    <a:pt x="83" y="42"/>
                  </a:cubicBezTo>
                  <a:cubicBezTo>
                    <a:pt x="83" y="42"/>
                    <a:pt x="83" y="42"/>
                    <a:pt x="83" y="42"/>
                  </a:cubicBezTo>
                  <a:cubicBezTo>
                    <a:pt x="83" y="43"/>
                    <a:pt x="83" y="43"/>
                    <a:pt x="83" y="43"/>
                  </a:cubicBezTo>
                  <a:cubicBezTo>
                    <a:pt x="84" y="43"/>
                    <a:pt x="84" y="43"/>
                    <a:pt x="84" y="43"/>
                  </a:cubicBezTo>
                  <a:cubicBezTo>
                    <a:pt x="85" y="41"/>
                    <a:pt x="85" y="41"/>
                    <a:pt x="85" y="41"/>
                  </a:cubicBezTo>
                  <a:cubicBezTo>
                    <a:pt x="85" y="41"/>
                    <a:pt x="85" y="41"/>
                    <a:pt x="85" y="41"/>
                  </a:cubicBezTo>
                  <a:lnTo>
                    <a:pt x="83" y="42"/>
                  </a:lnTo>
                  <a:close/>
                  <a:moveTo>
                    <a:pt x="107" y="43"/>
                  </a:moveTo>
                  <a:cubicBezTo>
                    <a:pt x="107" y="44"/>
                    <a:pt x="107" y="44"/>
                    <a:pt x="107" y="44"/>
                  </a:cubicBezTo>
                  <a:cubicBezTo>
                    <a:pt x="107" y="44"/>
                    <a:pt x="107" y="44"/>
                    <a:pt x="107" y="44"/>
                  </a:cubicBezTo>
                  <a:cubicBezTo>
                    <a:pt x="108" y="44"/>
                    <a:pt x="108" y="44"/>
                    <a:pt x="108" y="44"/>
                  </a:cubicBezTo>
                  <a:cubicBezTo>
                    <a:pt x="108" y="44"/>
                    <a:pt x="108" y="44"/>
                    <a:pt x="108" y="44"/>
                  </a:cubicBezTo>
                  <a:cubicBezTo>
                    <a:pt x="108" y="43"/>
                    <a:pt x="108" y="43"/>
                    <a:pt x="108" y="43"/>
                  </a:cubicBezTo>
                  <a:lnTo>
                    <a:pt x="107" y="43"/>
                  </a:lnTo>
                  <a:close/>
                  <a:moveTo>
                    <a:pt x="86" y="45"/>
                  </a:moveTo>
                  <a:cubicBezTo>
                    <a:pt x="86" y="46"/>
                    <a:pt x="86" y="46"/>
                    <a:pt x="86" y="46"/>
                  </a:cubicBezTo>
                  <a:cubicBezTo>
                    <a:pt x="87" y="46"/>
                    <a:pt x="87" y="46"/>
                    <a:pt x="87" y="46"/>
                  </a:cubicBezTo>
                  <a:cubicBezTo>
                    <a:pt x="87" y="45"/>
                    <a:pt x="87" y="45"/>
                    <a:pt x="87" y="45"/>
                  </a:cubicBezTo>
                  <a:lnTo>
                    <a:pt x="86" y="45"/>
                  </a:lnTo>
                  <a:close/>
                  <a:moveTo>
                    <a:pt x="105" y="47"/>
                  </a:moveTo>
                  <a:cubicBezTo>
                    <a:pt x="105" y="47"/>
                    <a:pt x="105" y="47"/>
                    <a:pt x="105" y="47"/>
                  </a:cubicBezTo>
                  <a:cubicBezTo>
                    <a:pt x="105" y="47"/>
                    <a:pt x="105" y="47"/>
                    <a:pt x="105" y="47"/>
                  </a:cubicBezTo>
                  <a:cubicBezTo>
                    <a:pt x="105" y="47"/>
                    <a:pt x="105" y="47"/>
                    <a:pt x="105" y="47"/>
                  </a:cubicBezTo>
                  <a:close/>
                  <a:moveTo>
                    <a:pt x="108" y="47"/>
                  </a:moveTo>
                  <a:cubicBezTo>
                    <a:pt x="108" y="48"/>
                    <a:pt x="108" y="48"/>
                    <a:pt x="108" y="48"/>
                  </a:cubicBezTo>
                  <a:cubicBezTo>
                    <a:pt x="108" y="48"/>
                    <a:pt x="108" y="48"/>
                    <a:pt x="108" y="48"/>
                  </a:cubicBezTo>
                  <a:cubicBezTo>
                    <a:pt x="108" y="48"/>
                    <a:pt x="108" y="48"/>
                    <a:pt x="108" y="48"/>
                  </a:cubicBezTo>
                  <a:cubicBezTo>
                    <a:pt x="108" y="48"/>
                    <a:pt x="108" y="48"/>
                    <a:pt x="108" y="48"/>
                  </a:cubicBezTo>
                  <a:cubicBezTo>
                    <a:pt x="108" y="47"/>
                    <a:pt x="108" y="47"/>
                    <a:pt x="108" y="47"/>
                  </a:cubicBezTo>
                  <a:close/>
                  <a:moveTo>
                    <a:pt x="85" y="48"/>
                  </a:moveTo>
                  <a:cubicBezTo>
                    <a:pt x="85" y="48"/>
                    <a:pt x="85" y="48"/>
                    <a:pt x="85" y="48"/>
                  </a:cubicBezTo>
                  <a:cubicBezTo>
                    <a:pt x="85" y="48"/>
                    <a:pt x="85" y="48"/>
                    <a:pt x="85" y="48"/>
                  </a:cubicBezTo>
                  <a:cubicBezTo>
                    <a:pt x="86" y="48"/>
                    <a:pt x="86" y="48"/>
                    <a:pt x="86" y="48"/>
                  </a:cubicBezTo>
                  <a:cubicBezTo>
                    <a:pt x="86" y="47"/>
                    <a:pt x="86" y="47"/>
                    <a:pt x="86" y="47"/>
                  </a:cubicBezTo>
                  <a:cubicBezTo>
                    <a:pt x="85" y="47"/>
                    <a:pt x="85" y="47"/>
                    <a:pt x="85" y="47"/>
                  </a:cubicBezTo>
                  <a:lnTo>
                    <a:pt x="85" y="48"/>
                  </a:lnTo>
                  <a:close/>
                  <a:moveTo>
                    <a:pt x="107" y="51"/>
                  </a:moveTo>
                  <a:cubicBezTo>
                    <a:pt x="107" y="51"/>
                    <a:pt x="107" y="51"/>
                    <a:pt x="107" y="51"/>
                  </a:cubicBezTo>
                  <a:cubicBezTo>
                    <a:pt x="107" y="52"/>
                    <a:pt x="107" y="52"/>
                    <a:pt x="107" y="52"/>
                  </a:cubicBezTo>
                  <a:cubicBezTo>
                    <a:pt x="107" y="52"/>
                    <a:pt x="107" y="52"/>
                    <a:pt x="107" y="52"/>
                  </a:cubicBezTo>
                  <a:cubicBezTo>
                    <a:pt x="107" y="51"/>
                    <a:pt x="107" y="51"/>
                    <a:pt x="107" y="51"/>
                  </a:cubicBezTo>
                  <a:cubicBezTo>
                    <a:pt x="107" y="51"/>
                    <a:pt x="107" y="51"/>
                    <a:pt x="107" y="51"/>
                  </a:cubicBezTo>
                  <a:close/>
                  <a:moveTo>
                    <a:pt x="87" y="52"/>
                  </a:moveTo>
                  <a:cubicBezTo>
                    <a:pt x="87" y="53"/>
                    <a:pt x="87" y="53"/>
                    <a:pt x="87" y="53"/>
                  </a:cubicBezTo>
                  <a:cubicBezTo>
                    <a:pt x="87" y="53"/>
                    <a:pt x="87" y="53"/>
                    <a:pt x="87" y="53"/>
                  </a:cubicBezTo>
                  <a:cubicBezTo>
                    <a:pt x="87" y="52"/>
                    <a:pt x="87" y="52"/>
                    <a:pt x="87" y="52"/>
                  </a:cubicBezTo>
                  <a:cubicBezTo>
                    <a:pt x="87" y="52"/>
                    <a:pt x="87" y="52"/>
                    <a:pt x="87" y="52"/>
                  </a:cubicBezTo>
                  <a:close/>
                  <a:moveTo>
                    <a:pt x="90" y="54"/>
                  </a:moveTo>
                  <a:cubicBezTo>
                    <a:pt x="90" y="55"/>
                    <a:pt x="90" y="55"/>
                    <a:pt x="90" y="55"/>
                  </a:cubicBezTo>
                  <a:cubicBezTo>
                    <a:pt x="90" y="55"/>
                    <a:pt x="90" y="55"/>
                    <a:pt x="90" y="55"/>
                  </a:cubicBezTo>
                  <a:cubicBezTo>
                    <a:pt x="91" y="55"/>
                    <a:pt x="91" y="55"/>
                    <a:pt x="91" y="55"/>
                  </a:cubicBezTo>
                  <a:cubicBezTo>
                    <a:pt x="91" y="54"/>
                    <a:pt x="91" y="54"/>
                    <a:pt x="91" y="54"/>
                  </a:cubicBezTo>
                  <a:cubicBezTo>
                    <a:pt x="91" y="54"/>
                    <a:pt x="91" y="54"/>
                    <a:pt x="90" y="54"/>
                  </a:cubicBezTo>
                  <a:cubicBezTo>
                    <a:pt x="90" y="54"/>
                    <a:pt x="90" y="54"/>
                    <a:pt x="90" y="54"/>
                  </a:cubicBezTo>
                  <a:close/>
                  <a:moveTo>
                    <a:pt x="136" y="1"/>
                  </a:moveTo>
                  <a:cubicBezTo>
                    <a:pt x="137" y="1"/>
                    <a:pt x="137" y="1"/>
                    <a:pt x="137" y="1"/>
                  </a:cubicBezTo>
                  <a:cubicBezTo>
                    <a:pt x="137" y="2"/>
                    <a:pt x="137" y="2"/>
                    <a:pt x="137" y="2"/>
                  </a:cubicBezTo>
                  <a:cubicBezTo>
                    <a:pt x="137" y="4"/>
                    <a:pt x="137" y="4"/>
                    <a:pt x="137" y="4"/>
                  </a:cubicBezTo>
                  <a:cubicBezTo>
                    <a:pt x="137" y="5"/>
                    <a:pt x="137" y="5"/>
                    <a:pt x="137" y="5"/>
                  </a:cubicBezTo>
                  <a:cubicBezTo>
                    <a:pt x="137" y="5"/>
                    <a:pt x="137" y="5"/>
                    <a:pt x="137" y="5"/>
                  </a:cubicBezTo>
                  <a:cubicBezTo>
                    <a:pt x="137" y="5"/>
                    <a:pt x="137" y="5"/>
                    <a:pt x="137" y="5"/>
                  </a:cubicBezTo>
                  <a:cubicBezTo>
                    <a:pt x="138" y="5"/>
                    <a:pt x="138" y="5"/>
                    <a:pt x="138" y="5"/>
                  </a:cubicBezTo>
                  <a:cubicBezTo>
                    <a:pt x="139" y="5"/>
                    <a:pt x="139" y="5"/>
                    <a:pt x="139" y="5"/>
                  </a:cubicBezTo>
                  <a:cubicBezTo>
                    <a:pt x="139" y="5"/>
                    <a:pt x="139" y="5"/>
                    <a:pt x="139" y="5"/>
                  </a:cubicBezTo>
                  <a:cubicBezTo>
                    <a:pt x="139" y="5"/>
                    <a:pt x="139" y="5"/>
                    <a:pt x="139" y="5"/>
                  </a:cubicBezTo>
                  <a:cubicBezTo>
                    <a:pt x="139" y="4"/>
                    <a:pt x="139" y="4"/>
                    <a:pt x="138" y="3"/>
                  </a:cubicBezTo>
                  <a:cubicBezTo>
                    <a:pt x="139" y="2"/>
                    <a:pt x="139" y="2"/>
                    <a:pt x="139" y="2"/>
                  </a:cubicBezTo>
                  <a:cubicBezTo>
                    <a:pt x="139" y="2"/>
                    <a:pt x="139" y="2"/>
                    <a:pt x="139" y="2"/>
                  </a:cubicBezTo>
                  <a:cubicBezTo>
                    <a:pt x="139" y="3"/>
                    <a:pt x="139" y="3"/>
                    <a:pt x="139" y="3"/>
                  </a:cubicBezTo>
                  <a:cubicBezTo>
                    <a:pt x="140" y="4"/>
                    <a:pt x="140" y="4"/>
                    <a:pt x="140" y="4"/>
                  </a:cubicBezTo>
                  <a:cubicBezTo>
                    <a:pt x="140" y="3"/>
                    <a:pt x="140" y="3"/>
                    <a:pt x="140" y="3"/>
                  </a:cubicBezTo>
                  <a:cubicBezTo>
                    <a:pt x="140" y="3"/>
                    <a:pt x="140" y="3"/>
                    <a:pt x="140" y="3"/>
                  </a:cubicBezTo>
                  <a:cubicBezTo>
                    <a:pt x="140" y="2"/>
                    <a:pt x="140" y="2"/>
                    <a:pt x="140" y="2"/>
                  </a:cubicBezTo>
                  <a:cubicBezTo>
                    <a:pt x="140" y="2"/>
                    <a:pt x="140" y="2"/>
                    <a:pt x="140" y="2"/>
                  </a:cubicBezTo>
                  <a:cubicBezTo>
                    <a:pt x="140" y="2"/>
                    <a:pt x="140" y="2"/>
                    <a:pt x="140" y="2"/>
                  </a:cubicBezTo>
                  <a:cubicBezTo>
                    <a:pt x="141" y="3"/>
                    <a:pt x="142" y="3"/>
                    <a:pt x="143" y="3"/>
                  </a:cubicBezTo>
                  <a:cubicBezTo>
                    <a:pt x="143" y="5"/>
                    <a:pt x="143" y="6"/>
                    <a:pt x="144" y="6"/>
                  </a:cubicBezTo>
                  <a:cubicBezTo>
                    <a:pt x="144" y="6"/>
                    <a:pt x="144" y="6"/>
                    <a:pt x="144" y="6"/>
                  </a:cubicBezTo>
                  <a:cubicBezTo>
                    <a:pt x="144" y="6"/>
                    <a:pt x="144" y="6"/>
                    <a:pt x="144" y="6"/>
                  </a:cubicBezTo>
                  <a:cubicBezTo>
                    <a:pt x="144" y="4"/>
                    <a:pt x="144" y="4"/>
                    <a:pt x="144" y="4"/>
                  </a:cubicBezTo>
                  <a:cubicBezTo>
                    <a:pt x="144" y="4"/>
                    <a:pt x="144" y="4"/>
                    <a:pt x="144" y="4"/>
                  </a:cubicBezTo>
                  <a:cubicBezTo>
                    <a:pt x="144" y="5"/>
                    <a:pt x="145" y="5"/>
                    <a:pt x="146" y="5"/>
                  </a:cubicBezTo>
                  <a:cubicBezTo>
                    <a:pt x="146" y="5"/>
                    <a:pt x="146" y="5"/>
                    <a:pt x="146" y="5"/>
                  </a:cubicBezTo>
                  <a:cubicBezTo>
                    <a:pt x="147" y="5"/>
                    <a:pt x="147" y="5"/>
                    <a:pt x="148" y="4"/>
                  </a:cubicBezTo>
                  <a:cubicBezTo>
                    <a:pt x="149" y="5"/>
                    <a:pt x="149" y="5"/>
                    <a:pt x="149" y="5"/>
                  </a:cubicBezTo>
                  <a:cubicBezTo>
                    <a:pt x="149" y="5"/>
                    <a:pt x="149" y="5"/>
                    <a:pt x="149" y="5"/>
                  </a:cubicBezTo>
                  <a:cubicBezTo>
                    <a:pt x="150" y="5"/>
                    <a:pt x="150" y="5"/>
                    <a:pt x="150" y="5"/>
                  </a:cubicBezTo>
                  <a:cubicBezTo>
                    <a:pt x="150" y="5"/>
                    <a:pt x="150" y="5"/>
                    <a:pt x="150" y="5"/>
                  </a:cubicBezTo>
                  <a:cubicBezTo>
                    <a:pt x="150" y="6"/>
                    <a:pt x="150" y="6"/>
                    <a:pt x="150" y="6"/>
                  </a:cubicBezTo>
                  <a:cubicBezTo>
                    <a:pt x="149" y="7"/>
                    <a:pt x="148" y="8"/>
                    <a:pt x="148" y="9"/>
                  </a:cubicBezTo>
                  <a:cubicBezTo>
                    <a:pt x="148" y="9"/>
                    <a:pt x="148" y="9"/>
                    <a:pt x="148" y="9"/>
                  </a:cubicBezTo>
                  <a:cubicBezTo>
                    <a:pt x="148" y="9"/>
                    <a:pt x="147" y="9"/>
                    <a:pt x="147" y="8"/>
                  </a:cubicBezTo>
                  <a:cubicBezTo>
                    <a:pt x="147" y="8"/>
                    <a:pt x="147" y="8"/>
                    <a:pt x="147" y="8"/>
                  </a:cubicBezTo>
                  <a:cubicBezTo>
                    <a:pt x="146" y="8"/>
                    <a:pt x="146" y="8"/>
                    <a:pt x="146" y="8"/>
                  </a:cubicBezTo>
                  <a:cubicBezTo>
                    <a:pt x="146" y="9"/>
                    <a:pt x="146" y="9"/>
                    <a:pt x="146" y="9"/>
                  </a:cubicBezTo>
                  <a:cubicBezTo>
                    <a:pt x="147" y="9"/>
                    <a:pt x="147" y="9"/>
                    <a:pt x="148" y="10"/>
                  </a:cubicBezTo>
                  <a:cubicBezTo>
                    <a:pt x="148" y="10"/>
                    <a:pt x="148" y="10"/>
                    <a:pt x="148" y="10"/>
                  </a:cubicBezTo>
                  <a:cubicBezTo>
                    <a:pt x="148" y="10"/>
                    <a:pt x="148" y="9"/>
                    <a:pt x="149" y="9"/>
                  </a:cubicBezTo>
                  <a:cubicBezTo>
                    <a:pt x="149" y="8"/>
                    <a:pt x="149" y="8"/>
                    <a:pt x="149" y="8"/>
                  </a:cubicBezTo>
                  <a:cubicBezTo>
                    <a:pt x="149" y="8"/>
                    <a:pt x="149" y="8"/>
                    <a:pt x="149" y="8"/>
                  </a:cubicBezTo>
                  <a:cubicBezTo>
                    <a:pt x="149" y="8"/>
                    <a:pt x="149" y="8"/>
                    <a:pt x="149" y="8"/>
                  </a:cubicBezTo>
                  <a:cubicBezTo>
                    <a:pt x="150" y="9"/>
                    <a:pt x="150" y="9"/>
                    <a:pt x="150" y="9"/>
                  </a:cubicBezTo>
                  <a:cubicBezTo>
                    <a:pt x="150" y="9"/>
                    <a:pt x="150" y="9"/>
                    <a:pt x="150" y="9"/>
                  </a:cubicBezTo>
                  <a:cubicBezTo>
                    <a:pt x="150" y="9"/>
                    <a:pt x="150" y="9"/>
                    <a:pt x="150" y="9"/>
                  </a:cubicBezTo>
                  <a:cubicBezTo>
                    <a:pt x="150" y="7"/>
                    <a:pt x="150" y="7"/>
                    <a:pt x="151" y="7"/>
                  </a:cubicBezTo>
                  <a:cubicBezTo>
                    <a:pt x="151" y="7"/>
                    <a:pt x="151" y="7"/>
                    <a:pt x="151" y="7"/>
                  </a:cubicBezTo>
                  <a:cubicBezTo>
                    <a:pt x="151" y="7"/>
                    <a:pt x="151" y="7"/>
                    <a:pt x="151" y="7"/>
                  </a:cubicBezTo>
                  <a:cubicBezTo>
                    <a:pt x="151" y="10"/>
                    <a:pt x="151" y="10"/>
                    <a:pt x="151" y="10"/>
                  </a:cubicBezTo>
                  <a:cubicBezTo>
                    <a:pt x="151" y="10"/>
                    <a:pt x="151" y="10"/>
                    <a:pt x="151" y="10"/>
                  </a:cubicBezTo>
                  <a:cubicBezTo>
                    <a:pt x="151" y="10"/>
                    <a:pt x="151" y="9"/>
                    <a:pt x="151" y="9"/>
                  </a:cubicBezTo>
                  <a:cubicBezTo>
                    <a:pt x="151" y="9"/>
                    <a:pt x="151" y="9"/>
                    <a:pt x="151" y="9"/>
                  </a:cubicBezTo>
                  <a:cubicBezTo>
                    <a:pt x="151" y="9"/>
                    <a:pt x="152" y="9"/>
                    <a:pt x="153" y="9"/>
                  </a:cubicBezTo>
                  <a:cubicBezTo>
                    <a:pt x="153" y="10"/>
                    <a:pt x="153" y="10"/>
                    <a:pt x="153" y="10"/>
                  </a:cubicBezTo>
                  <a:cubicBezTo>
                    <a:pt x="153" y="10"/>
                    <a:pt x="153" y="10"/>
                    <a:pt x="153" y="10"/>
                  </a:cubicBezTo>
                  <a:cubicBezTo>
                    <a:pt x="153" y="10"/>
                    <a:pt x="153" y="11"/>
                    <a:pt x="153" y="11"/>
                  </a:cubicBezTo>
                  <a:cubicBezTo>
                    <a:pt x="153" y="11"/>
                    <a:pt x="153" y="11"/>
                    <a:pt x="153" y="11"/>
                  </a:cubicBezTo>
                  <a:cubicBezTo>
                    <a:pt x="153" y="12"/>
                    <a:pt x="153" y="12"/>
                    <a:pt x="153" y="12"/>
                  </a:cubicBezTo>
                  <a:cubicBezTo>
                    <a:pt x="154" y="14"/>
                    <a:pt x="154" y="14"/>
                    <a:pt x="154" y="14"/>
                  </a:cubicBezTo>
                  <a:cubicBezTo>
                    <a:pt x="154" y="14"/>
                    <a:pt x="154" y="14"/>
                    <a:pt x="154" y="14"/>
                  </a:cubicBezTo>
                  <a:cubicBezTo>
                    <a:pt x="153" y="14"/>
                    <a:pt x="153" y="14"/>
                    <a:pt x="153" y="14"/>
                  </a:cubicBezTo>
                  <a:cubicBezTo>
                    <a:pt x="152" y="14"/>
                    <a:pt x="152" y="14"/>
                    <a:pt x="152" y="14"/>
                  </a:cubicBezTo>
                  <a:cubicBezTo>
                    <a:pt x="152" y="14"/>
                    <a:pt x="152" y="14"/>
                    <a:pt x="152" y="14"/>
                  </a:cubicBezTo>
                  <a:cubicBezTo>
                    <a:pt x="152" y="14"/>
                    <a:pt x="152" y="14"/>
                    <a:pt x="152" y="14"/>
                  </a:cubicBezTo>
                  <a:cubicBezTo>
                    <a:pt x="151" y="14"/>
                    <a:pt x="151" y="14"/>
                    <a:pt x="151" y="14"/>
                  </a:cubicBezTo>
                  <a:cubicBezTo>
                    <a:pt x="151" y="14"/>
                    <a:pt x="151" y="14"/>
                    <a:pt x="151" y="13"/>
                  </a:cubicBezTo>
                  <a:cubicBezTo>
                    <a:pt x="151" y="13"/>
                    <a:pt x="151" y="13"/>
                    <a:pt x="151" y="13"/>
                  </a:cubicBezTo>
                  <a:cubicBezTo>
                    <a:pt x="151" y="13"/>
                    <a:pt x="151" y="13"/>
                    <a:pt x="151" y="13"/>
                  </a:cubicBezTo>
                  <a:cubicBezTo>
                    <a:pt x="150" y="13"/>
                    <a:pt x="150" y="13"/>
                    <a:pt x="149" y="13"/>
                  </a:cubicBezTo>
                  <a:cubicBezTo>
                    <a:pt x="149" y="13"/>
                    <a:pt x="149" y="13"/>
                    <a:pt x="149" y="13"/>
                  </a:cubicBezTo>
                  <a:cubicBezTo>
                    <a:pt x="150" y="12"/>
                    <a:pt x="150" y="12"/>
                    <a:pt x="150" y="12"/>
                  </a:cubicBezTo>
                  <a:cubicBezTo>
                    <a:pt x="150" y="12"/>
                    <a:pt x="150" y="12"/>
                    <a:pt x="150" y="12"/>
                  </a:cubicBezTo>
                  <a:cubicBezTo>
                    <a:pt x="149" y="12"/>
                    <a:pt x="149" y="12"/>
                    <a:pt x="149" y="12"/>
                  </a:cubicBezTo>
                  <a:cubicBezTo>
                    <a:pt x="149" y="12"/>
                    <a:pt x="149" y="12"/>
                    <a:pt x="149" y="12"/>
                  </a:cubicBezTo>
                  <a:cubicBezTo>
                    <a:pt x="148" y="12"/>
                    <a:pt x="148" y="12"/>
                    <a:pt x="148" y="12"/>
                  </a:cubicBezTo>
                  <a:cubicBezTo>
                    <a:pt x="148" y="11"/>
                    <a:pt x="148" y="10"/>
                    <a:pt x="147" y="10"/>
                  </a:cubicBezTo>
                  <a:cubicBezTo>
                    <a:pt x="146" y="10"/>
                    <a:pt x="146" y="10"/>
                    <a:pt x="146" y="10"/>
                  </a:cubicBezTo>
                  <a:cubicBezTo>
                    <a:pt x="146" y="10"/>
                    <a:pt x="146" y="10"/>
                    <a:pt x="146" y="10"/>
                  </a:cubicBezTo>
                  <a:cubicBezTo>
                    <a:pt x="146" y="10"/>
                    <a:pt x="146" y="10"/>
                    <a:pt x="145" y="8"/>
                  </a:cubicBezTo>
                  <a:cubicBezTo>
                    <a:pt x="145" y="8"/>
                    <a:pt x="145" y="8"/>
                    <a:pt x="145" y="8"/>
                  </a:cubicBezTo>
                  <a:cubicBezTo>
                    <a:pt x="144" y="9"/>
                    <a:pt x="144" y="9"/>
                    <a:pt x="144" y="9"/>
                  </a:cubicBezTo>
                  <a:cubicBezTo>
                    <a:pt x="144" y="9"/>
                    <a:pt x="144" y="9"/>
                    <a:pt x="144" y="9"/>
                  </a:cubicBezTo>
                  <a:cubicBezTo>
                    <a:pt x="144" y="9"/>
                    <a:pt x="143" y="8"/>
                    <a:pt x="143" y="6"/>
                  </a:cubicBezTo>
                  <a:cubicBezTo>
                    <a:pt x="142" y="6"/>
                    <a:pt x="142" y="6"/>
                    <a:pt x="142" y="6"/>
                  </a:cubicBezTo>
                  <a:cubicBezTo>
                    <a:pt x="140" y="6"/>
                    <a:pt x="140" y="6"/>
                    <a:pt x="140" y="6"/>
                  </a:cubicBezTo>
                  <a:cubicBezTo>
                    <a:pt x="140" y="6"/>
                    <a:pt x="139" y="6"/>
                    <a:pt x="138" y="6"/>
                  </a:cubicBezTo>
                  <a:cubicBezTo>
                    <a:pt x="135" y="6"/>
                    <a:pt x="133" y="6"/>
                    <a:pt x="132" y="8"/>
                  </a:cubicBezTo>
                  <a:cubicBezTo>
                    <a:pt x="131" y="8"/>
                    <a:pt x="129" y="11"/>
                    <a:pt x="126" y="18"/>
                  </a:cubicBezTo>
                  <a:cubicBezTo>
                    <a:pt x="125" y="21"/>
                    <a:pt x="124" y="24"/>
                    <a:pt x="124" y="27"/>
                  </a:cubicBezTo>
                  <a:cubicBezTo>
                    <a:pt x="123" y="29"/>
                    <a:pt x="123" y="29"/>
                    <a:pt x="123" y="29"/>
                  </a:cubicBezTo>
                  <a:cubicBezTo>
                    <a:pt x="123" y="29"/>
                    <a:pt x="123" y="29"/>
                    <a:pt x="123" y="29"/>
                  </a:cubicBezTo>
                  <a:cubicBezTo>
                    <a:pt x="123" y="29"/>
                    <a:pt x="124" y="30"/>
                    <a:pt x="124" y="31"/>
                  </a:cubicBezTo>
                  <a:cubicBezTo>
                    <a:pt x="124" y="32"/>
                    <a:pt x="123" y="32"/>
                    <a:pt x="123" y="32"/>
                  </a:cubicBezTo>
                  <a:cubicBezTo>
                    <a:pt x="123" y="32"/>
                    <a:pt x="123" y="32"/>
                    <a:pt x="123" y="32"/>
                  </a:cubicBezTo>
                  <a:cubicBezTo>
                    <a:pt x="122" y="32"/>
                    <a:pt x="122" y="32"/>
                    <a:pt x="122" y="32"/>
                  </a:cubicBezTo>
                  <a:cubicBezTo>
                    <a:pt x="123" y="33"/>
                    <a:pt x="123" y="34"/>
                    <a:pt x="123" y="35"/>
                  </a:cubicBezTo>
                  <a:cubicBezTo>
                    <a:pt x="123" y="36"/>
                    <a:pt x="123" y="36"/>
                    <a:pt x="123" y="36"/>
                  </a:cubicBezTo>
                  <a:cubicBezTo>
                    <a:pt x="122" y="37"/>
                    <a:pt x="122" y="38"/>
                    <a:pt x="122" y="39"/>
                  </a:cubicBezTo>
                  <a:cubicBezTo>
                    <a:pt x="122" y="39"/>
                    <a:pt x="122" y="39"/>
                    <a:pt x="122" y="39"/>
                  </a:cubicBezTo>
                  <a:cubicBezTo>
                    <a:pt x="123" y="38"/>
                    <a:pt x="123" y="38"/>
                    <a:pt x="123" y="38"/>
                  </a:cubicBezTo>
                  <a:cubicBezTo>
                    <a:pt x="123" y="39"/>
                    <a:pt x="123" y="39"/>
                    <a:pt x="123" y="39"/>
                  </a:cubicBezTo>
                  <a:cubicBezTo>
                    <a:pt x="124" y="40"/>
                    <a:pt x="124" y="40"/>
                    <a:pt x="124" y="40"/>
                  </a:cubicBezTo>
                  <a:cubicBezTo>
                    <a:pt x="123" y="40"/>
                    <a:pt x="123" y="40"/>
                    <a:pt x="123" y="40"/>
                  </a:cubicBezTo>
                  <a:cubicBezTo>
                    <a:pt x="122" y="40"/>
                    <a:pt x="122" y="40"/>
                    <a:pt x="122" y="40"/>
                  </a:cubicBezTo>
                  <a:cubicBezTo>
                    <a:pt x="122" y="40"/>
                    <a:pt x="122" y="40"/>
                    <a:pt x="122" y="40"/>
                  </a:cubicBezTo>
                  <a:cubicBezTo>
                    <a:pt x="122" y="41"/>
                    <a:pt x="122" y="41"/>
                    <a:pt x="122" y="41"/>
                  </a:cubicBezTo>
                  <a:cubicBezTo>
                    <a:pt x="122" y="41"/>
                    <a:pt x="122" y="41"/>
                    <a:pt x="122" y="41"/>
                  </a:cubicBezTo>
                  <a:cubicBezTo>
                    <a:pt x="123" y="41"/>
                    <a:pt x="123" y="41"/>
                    <a:pt x="123" y="41"/>
                  </a:cubicBezTo>
                  <a:cubicBezTo>
                    <a:pt x="124" y="40"/>
                    <a:pt x="124" y="40"/>
                    <a:pt x="124" y="40"/>
                  </a:cubicBezTo>
                  <a:cubicBezTo>
                    <a:pt x="124" y="43"/>
                    <a:pt x="124" y="45"/>
                    <a:pt x="125" y="45"/>
                  </a:cubicBezTo>
                  <a:cubicBezTo>
                    <a:pt x="125" y="45"/>
                    <a:pt x="125" y="45"/>
                    <a:pt x="125" y="45"/>
                  </a:cubicBezTo>
                  <a:cubicBezTo>
                    <a:pt x="125" y="46"/>
                    <a:pt x="125" y="46"/>
                    <a:pt x="125" y="46"/>
                  </a:cubicBezTo>
                  <a:cubicBezTo>
                    <a:pt x="125" y="47"/>
                    <a:pt x="125" y="47"/>
                    <a:pt x="125" y="47"/>
                  </a:cubicBezTo>
                  <a:cubicBezTo>
                    <a:pt x="125" y="47"/>
                    <a:pt x="126" y="48"/>
                    <a:pt x="127" y="50"/>
                  </a:cubicBezTo>
                  <a:cubicBezTo>
                    <a:pt x="127" y="51"/>
                    <a:pt x="128" y="52"/>
                    <a:pt x="129" y="53"/>
                  </a:cubicBezTo>
                  <a:cubicBezTo>
                    <a:pt x="130" y="54"/>
                    <a:pt x="131" y="54"/>
                    <a:pt x="132" y="55"/>
                  </a:cubicBezTo>
                  <a:cubicBezTo>
                    <a:pt x="134" y="55"/>
                    <a:pt x="134" y="55"/>
                    <a:pt x="134" y="55"/>
                  </a:cubicBezTo>
                  <a:cubicBezTo>
                    <a:pt x="136" y="55"/>
                    <a:pt x="138" y="54"/>
                    <a:pt x="140" y="54"/>
                  </a:cubicBezTo>
                  <a:cubicBezTo>
                    <a:pt x="140" y="55"/>
                    <a:pt x="140" y="55"/>
                    <a:pt x="140" y="55"/>
                  </a:cubicBezTo>
                  <a:cubicBezTo>
                    <a:pt x="140" y="55"/>
                    <a:pt x="140" y="55"/>
                    <a:pt x="140" y="55"/>
                  </a:cubicBezTo>
                  <a:cubicBezTo>
                    <a:pt x="142" y="53"/>
                    <a:pt x="143" y="53"/>
                    <a:pt x="143" y="53"/>
                  </a:cubicBezTo>
                  <a:cubicBezTo>
                    <a:pt x="145" y="53"/>
                    <a:pt x="146" y="52"/>
                    <a:pt x="146" y="52"/>
                  </a:cubicBezTo>
                  <a:cubicBezTo>
                    <a:pt x="146" y="52"/>
                    <a:pt x="146" y="52"/>
                    <a:pt x="146" y="52"/>
                  </a:cubicBezTo>
                  <a:cubicBezTo>
                    <a:pt x="147" y="52"/>
                    <a:pt x="147" y="52"/>
                    <a:pt x="147" y="52"/>
                  </a:cubicBezTo>
                  <a:cubicBezTo>
                    <a:pt x="147" y="52"/>
                    <a:pt x="147" y="52"/>
                    <a:pt x="147" y="52"/>
                  </a:cubicBezTo>
                  <a:cubicBezTo>
                    <a:pt x="147" y="51"/>
                    <a:pt x="147" y="51"/>
                    <a:pt x="149" y="51"/>
                  </a:cubicBezTo>
                  <a:cubicBezTo>
                    <a:pt x="151" y="50"/>
                    <a:pt x="151" y="50"/>
                    <a:pt x="151" y="50"/>
                  </a:cubicBezTo>
                  <a:cubicBezTo>
                    <a:pt x="151" y="51"/>
                    <a:pt x="151" y="51"/>
                    <a:pt x="151" y="51"/>
                  </a:cubicBezTo>
                  <a:cubicBezTo>
                    <a:pt x="152" y="51"/>
                    <a:pt x="152" y="51"/>
                    <a:pt x="152" y="51"/>
                  </a:cubicBezTo>
                  <a:cubicBezTo>
                    <a:pt x="152" y="50"/>
                    <a:pt x="152" y="50"/>
                    <a:pt x="152" y="50"/>
                  </a:cubicBezTo>
                  <a:cubicBezTo>
                    <a:pt x="153" y="50"/>
                    <a:pt x="153" y="50"/>
                    <a:pt x="153" y="50"/>
                  </a:cubicBezTo>
                  <a:cubicBezTo>
                    <a:pt x="153" y="51"/>
                    <a:pt x="152" y="52"/>
                    <a:pt x="151" y="52"/>
                  </a:cubicBezTo>
                  <a:cubicBezTo>
                    <a:pt x="151" y="52"/>
                    <a:pt x="150" y="52"/>
                    <a:pt x="150" y="51"/>
                  </a:cubicBezTo>
                  <a:cubicBezTo>
                    <a:pt x="150" y="51"/>
                    <a:pt x="150" y="51"/>
                    <a:pt x="150" y="51"/>
                  </a:cubicBezTo>
                  <a:cubicBezTo>
                    <a:pt x="150" y="51"/>
                    <a:pt x="150" y="51"/>
                    <a:pt x="150" y="51"/>
                  </a:cubicBezTo>
                  <a:cubicBezTo>
                    <a:pt x="150" y="52"/>
                    <a:pt x="150" y="53"/>
                    <a:pt x="151" y="53"/>
                  </a:cubicBezTo>
                  <a:cubicBezTo>
                    <a:pt x="151" y="53"/>
                    <a:pt x="151" y="53"/>
                    <a:pt x="151" y="53"/>
                  </a:cubicBezTo>
                  <a:cubicBezTo>
                    <a:pt x="151" y="53"/>
                    <a:pt x="151" y="53"/>
                    <a:pt x="151" y="53"/>
                  </a:cubicBezTo>
                  <a:cubicBezTo>
                    <a:pt x="151" y="53"/>
                    <a:pt x="151" y="53"/>
                    <a:pt x="151" y="53"/>
                  </a:cubicBezTo>
                  <a:cubicBezTo>
                    <a:pt x="151" y="53"/>
                    <a:pt x="151" y="53"/>
                    <a:pt x="151" y="53"/>
                  </a:cubicBezTo>
                  <a:cubicBezTo>
                    <a:pt x="150" y="53"/>
                    <a:pt x="150" y="53"/>
                    <a:pt x="150" y="53"/>
                  </a:cubicBezTo>
                  <a:cubicBezTo>
                    <a:pt x="150" y="53"/>
                    <a:pt x="150" y="53"/>
                    <a:pt x="150" y="53"/>
                  </a:cubicBezTo>
                  <a:cubicBezTo>
                    <a:pt x="150" y="54"/>
                    <a:pt x="149" y="54"/>
                    <a:pt x="149" y="54"/>
                  </a:cubicBezTo>
                  <a:cubicBezTo>
                    <a:pt x="149" y="54"/>
                    <a:pt x="149" y="54"/>
                    <a:pt x="149" y="54"/>
                  </a:cubicBezTo>
                  <a:cubicBezTo>
                    <a:pt x="149" y="55"/>
                    <a:pt x="149" y="55"/>
                    <a:pt x="149" y="55"/>
                  </a:cubicBezTo>
                  <a:cubicBezTo>
                    <a:pt x="149" y="55"/>
                    <a:pt x="149" y="55"/>
                    <a:pt x="149" y="55"/>
                  </a:cubicBezTo>
                  <a:cubicBezTo>
                    <a:pt x="145" y="56"/>
                    <a:pt x="145" y="56"/>
                    <a:pt x="145" y="56"/>
                  </a:cubicBezTo>
                  <a:cubicBezTo>
                    <a:pt x="144" y="56"/>
                    <a:pt x="144" y="56"/>
                    <a:pt x="144" y="56"/>
                  </a:cubicBezTo>
                  <a:cubicBezTo>
                    <a:pt x="144" y="56"/>
                    <a:pt x="143" y="57"/>
                    <a:pt x="141" y="57"/>
                  </a:cubicBezTo>
                  <a:cubicBezTo>
                    <a:pt x="140" y="57"/>
                    <a:pt x="139" y="58"/>
                    <a:pt x="138" y="58"/>
                  </a:cubicBezTo>
                  <a:cubicBezTo>
                    <a:pt x="138" y="57"/>
                    <a:pt x="138" y="57"/>
                    <a:pt x="138" y="57"/>
                  </a:cubicBezTo>
                  <a:cubicBezTo>
                    <a:pt x="137" y="57"/>
                    <a:pt x="137" y="57"/>
                    <a:pt x="137" y="57"/>
                  </a:cubicBezTo>
                  <a:cubicBezTo>
                    <a:pt x="137" y="58"/>
                    <a:pt x="137" y="58"/>
                    <a:pt x="137" y="58"/>
                  </a:cubicBezTo>
                  <a:cubicBezTo>
                    <a:pt x="137" y="58"/>
                    <a:pt x="137" y="58"/>
                    <a:pt x="137" y="58"/>
                  </a:cubicBezTo>
                  <a:cubicBezTo>
                    <a:pt x="137" y="58"/>
                    <a:pt x="137" y="58"/>
                    <a:pt x="136" y="57"/>
                  </a:cubicBezTo>
                  <a:cubicBezTo>
                    <a:pt x="136" y="57"/>
                    <a:pt x="136" y="57"/>
                    <a:pt x="136" y="57"/>
                  </a:cubicBezTo>
                  <a:cubicBezTo>
                    <a:pt x="136" y="58"/>
                    <a:pt x="136" y="58"/>
                    <a:pt x="135" y="58"/>
                  </a:cubicBezTo>
                  <a:cubicBezTo>
                    <a:pt x="135" y="58"/>
                    <a:pt x="135" y="58"/>
                    <a:pt x="135" y="58"/>
                  </a:cubicBezTo>
                  <a:cubicBezTo>
                    <a:pt x="134" y="58"/>
                    <a:pt x="134" y="58"/>
                    <a:pt x="134" y="58"/>
                  </a:cubicBezTo>
                  <a:cubicBezTo>
                    <a:pt x="133" y="58"/>
                    <a:pt x="133" y="58"/>
                    <a:pt x="133" y="58"/>
                  </a:cubicBezTo>
                  <a:cubicBezTo>
                    <a:pt x="133" y="58"/>
                    <a:pt x="133" y="58"/>
                    <a:pt x="133" y="58"/>
                  </a:cubicBezTo>
                  <a:cubicBezTo>
                    <a:pt x="133" y="57"/>
                    <a:pt x="133" y="57"/>
                    <a:pt x="133" y="57"/>
                  </a:cubicBezTo>
                  <a:cubicBezTo>
                    <a:pt x="133" y="57"/>
                    <a:pt x="133" y="57"/>
                    <a:pt x="133" y="57"/>
                  </a:cubicBezTo>
                  <a:cubicBezTo>
                    <a:pt x="133" y="57"/>
                    <a:pt x="133" y="57"/>
                    <a:pt x="132" y="58"/>
                  </a:cubicBezTo>
                  <a:cubicBezTo>
                    <a:pt x="132" y="58"/>
                    <a:pt x="132" y="58"/>
                    <a:pt x="132" y="58"/>
                  </a:cubicBezTo>
                  <a:cubicBezTo>
                    <a:pt x="131" y="58"/>
                    <a:pt x="131" y="58"/>
                    <a:pt x="130" y="57"/>
                  </a:cubicBezTo>
                  <a:cubicBezTo>
                    <a:pt x="129" y="57"/>
                    <a:pt x="129" y="57"/>
                    <a:pt x="129" y="57"/>
                  </a:cubicBezTo>
                  <a:cubicBezTo>
                    <a:pt x="129" y="57"/>
                    <a:pt x="129" y="58"/>
                    <a:pt x="129" y="58"/>
                  </a:cubicBezTo>
                  <a:cubicBezTo>
                    <a:pt x="128" y="57"/>
                    <a:pt x="128" y="57"/>
                    <a:pt x="128" y="57"/>
                  </a:cubicBezTo>
                  <a:cubicBezTo>
                    <a:pt x="129" y="56"/>
                    <a:pt x="129" y="56"/>
                    <a:pt x="129" y="56"/>
                  </a:cubicBezTo>
                  <a:cubicBezTo>
                    <a:pt x="129" y="56"/>
                    <a:pt x="129" y="56"/>
                    <a:pt x="129" y="56"/>
                  </a:cubicBezTo>
                  <a:cubicBezTo>
                    <a:pt x="128" y="56"/>
                    <a:pt x="128" y="56"/>
                    <a:pt x="128" y="56"/>
                  </a:cubicBezTo>
                  <a:cubicBezTo>
                    <a:pt x="128" y="56"/>
                    <a:pt x="128" y="56"/>
                    <a:pt x="128" y="56"/>
                  </a:cubicBezTo>
                  <a:cubicBezTo>
                    <a:pt x="128" y="56"/>
                    <a:pt x="127" y="56"/>
                    <a:pt x="127" y="56"/>
                  </a:cubicBezTo>
                  <a:cubicBezTo>
                    <a:pt x="127" y="56"/>
                    <a:pt x="127" y="56"/>
                    <a:pt x="127" y="56"/>
                  </a:cubicBezTo>
                  <a:cubicBezTo>
                    <a:pt x="127" y="56"/>
                    <a:pt x="127" y="56"/>
                    <a:pt x="127" y="56"/>
                  </a:cubicBezTo>
                  <a:cubicBezTo>
                    <a:pt x="126" y="56"/>
                    <a:pt x="125" y="55"/>
                    <a:pt x="125" y="55"/>
                  </a:cubicBezTo>
                  <a:cubicBezTo>
                    <a:pt x="126" y="55"/>
                    <a:pt x="126" y="55"/>
                    <a:pt x="126" y="55"/>
                  </a:cubicBezTo>
                  <a:cubicBezTo>
                    <a:pt x="126" y="55"/>
                    <a:pt x="126" y="55"/>
                    <a:pt x="126" y="55"/>
                  </a:cubicBezTo>
                  <a:cubicBezTo>
                    <a:pt x="125" y="54"/>
                    <a:pt x="125" y="54"/>
                    <a:pt x="125" y="54"/>
                  </a:cubicBezTo>
                  <a:cubicBezTo>
                    <a:pt x="125" y="54"/>
                    <a:pt x="124" y="54"/>
                    <a:pt x="124" y="54"/>
                  </a:cubicBezTo>
                  <a:cubicBezTo>
                    <a:pt x="125" y="55"/>
                    <a:pt x="125" y="55"/>
                    <a:pt x="125" y="55"/>
                  </a:cubicBezTo>
                  <a:cubicBezTo>
                    <a:pt x="124" y="55"/>
                    <a:pt x="124" y="55"/>
                    <a:pt x="124" y="55"/>
                  </a:cubicBezTo>
                  <a:cubicBezTo>
                    <a:pt x="124" y="55"/>
                    <a:pt x="124" y="55"/>
                    <a:pt x="124" y="55"/>
                  </a:cubicBezTo>
                  <a:cubicBezTo>
                    <a:pt x="124" y="53"/>
                    <a:pt x="123" y="52"/>
                    <a:pt x="123" y="52"/>
                  </a:cubicBezTo>
                  <a:cubicBezTo>
                    <a:pt x="123" y="52"/>
                    <a:pt x="123" y="52"/>
                    <a:pt x="123" y="52"/>
                  </a:cubicBezTo>
                  <a:cubicBezTo>
                    <a:pt x="122" y="53"/>
                    <a:pt x="122" y="53"/>
                    <a:pt x="122" y="53"/>
                  </a:cubicBezTo>
                  <a:cubicBezTo>
                    <a:pt x="122" y="52"/>
                    <a:pt x="122" y="52"/>
                    <a:pt x="122" y="52"/>
                  </a:cubicBezTo>
                  <a:cubicBezTo>
                    <a:pt x="123" y="51"/>
                    <a:pt x="123" y="51"/>
                    <a:pt x="123" y="51"/>
                  </a:cubicBezTo>
                  <a:cubicBezTo>
                    <a:pt x="123" y="50"/>
                    <a:pt x="123" y="50"/>
                    <a:pt x="123" y="50"/>
                  </a:cubicBezTo>
                  <a:cubicBezTo>
                    <a:pt x="122" y="50"/>
                    <a:pt x="122" y="50"/>
                    <a:pt x="122" y="50"/>
                  </a:cubicBezTo>
                  <a:cubicBezTo>
                    <a:pt x="122" y="51"/>
                    <a:pt x="122" y="51"/>
                    <a:pt x="122" y="51"/>
                  </a:cubicBezTo>
                  <a:cubicBezTo>
                    <a:pt x="122" y="51"/>
                    <a:pt x="122" y="51"/>
                    <a:pt x="122" y="51"/>
                  </a:cubicBezTo>
                  <a:cubicBezTo>
                    <a:pt x="121" y="51"/>
                    <a:pt x="121" y="51"/>
                    <a:pt x="121" y="51"/>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2"/>
                    <a:pt x="121" y="52"/>
                    <a:pt x="121" y="52"/>
                  </a:cubicBezTo>
                  <a:cubicBezTo>
                    <a:pt x="121" y="51"/>
                    <a:pt x="121" y="51"/>
                    <a:pt x="121" y="51"/>
                  </a:cubicBezTo>
                  <a:cubicBezTo>
                    <a:pt x="120" y="51"/>
                    <a:pt x="120" y="51"/>
                    <a:pt x="120" y="51"/>
                  </a:cubicBezTo>
                  <a:cubicBezTo>
                    <a:pt x="121" y="51"/>
                    <a:pt x="121" y="51"/>
                    <a:pt x="121" y="51"/>
                  </a:cubicBezTo>
                  <a:cubicBezTo>
                    <a:pt x="121" y="50"/>
                    <a:pt x="121" y="50"/>
                    <a:pt x="121" y="50"/>
                  </a:cubicBezTo>
                  <a:cubicBezTo>
                    <a:pt x="120" y="50"/>
                    <a:pt x="120" y="50"/>
                    <a:pt x="119" y="49"/>
                  </a:cubicBezTo>
                  <a:cubicBezTo>
                    <a:pt x="119" y="49"/>
                    <a:pt x="119" y="49"/>
                    <a:pt x="119" y="49"/>
                  </a:cubicBezTo>
                  <a:cubicBezTo>
                    <a:pt x="119" y="49"/>
                    <a:pt x="119" y="49"/>
                    <a:pt x="119" y="49"/>
                  </a:cubicBezTo>
                  <a:cubicBezTo>
                    <a:pt x="120" y="49"/>
                    <a:pt x="120" y="49"/>
                    <a:pt x="120" y="49"/>
                  </a:cubicBezTo>
                  <a:cubicBezTo>
                    <a:pt x="120" y="49"/>
                    <a:pt x="120" y="49"/>
                    <a:pt x="120" y="49"/>
                  </a:cubicBezTo>
                  <a:cubicBezTo>
                    <a:pt x="120" y="48"/>
                    <a:pt x="120" y="48"/>
                    <a:pt x="120" y="48"/>
                  </a:cubicBezTo>
                  <a:cubicBezTo>
                    <a:pt x="120" y="47"/>
                    <a:pt x="120" y="47"/>
                    <a:pt x="120" y="47"/>
                  </a:cubicBezTo>
                  <a:cubicBezTo>
                    <a:pt x="120" y="46"/>
                    <a:pt x="120" y="45"/>
                    <a:pt x="120" y="45"/>
                  </a:cubicBezTo>
                  <a:cubicBezTo>
                    <a:pt x="119" y="45"/>
                    <a:pt x="119" y="45"/>
                    <a:pt x="119" y="45"/>
                  </a:cubicBezTo>
                  <a:cubicBezTo>
                    <a:pt x="119" y="45"/>
                    <a:pt x="119" y="45"/>
                    <a:pt x="119" y="45"/>
                  </a:cubicBezTo>
                  <a:cubicBezTo>
                    <a:pt x="119" y="45"/>
                    <a:pt x="119" y="45"/>
                    <a:pt x="119" y="45"/>
                  </a:cubicBezTo>
                  <a:cubicBezTo>
                    <a:pt x="119" y="45"/>
                    <a:pt x="119" y="45"/>
                    <a:pt x="119" y="45"/>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20" y="44"/>
                    <a:pt x="120" y="44"/>
                    <a:pt x="120" y="43"/>
                  </a:cubicBezTo>
                  <a:cubicBezTo>
                    <a:pt x="120" y="43"/>
                    <a:pt x="120" y="43"/>
                    <a:pt x="120" y="43"/>
                  </a:cubicBezTo>
                  <a:cubicBezTo>
                    <a:pt x="120" y="43"/>
                    <a:pt x="121" y="43"/>
                    <a:pt x="121" y="43"/>
                  </a:cubicBezTo>
                  <a:cubicBezTo>
                    <a:pt x="120" y="42"/>
                    <a:pt x="120" y="42"/>
                    <a:pt x="120" y="42"/>
                  </a:cubicBezTo>
                  <a:cubicBezTo>
                    <a:pt x="120" y="42"/>
                    <a:pt x="120" y="42"/>
                    <a:pt x="120" y="42"/>
                  </a:cubicBezTo>
                  <a:cubicBezTo>
                    <a:pt x="118" y="43"/>
                    <a:pt x="118" y="43"/>
                    <a:pt x="118" y="43"/>
                  </a:cubicBezTo>
                  <a:cubicBezTo>
                    <a:pt x="118" y="42"/>
                    <a:pt x="118" y="42"/>
                    <a:pt x="118" y="42"/>
                  </a:cubicBezTo>
                  <a:cubicBezTo>
                    <a:pt x="119" y="41"/>
                    <a:pt x="119" y="41"/>
                    <a:pt x="119" y="41"/>
                  </a:cubicBezTo>
                  <a:cubicBezTo>
                    <a:pt x="119" y="41"/>
                    <a:pt x="118" y="41"/>
                    <a:pt x="117" y="40"/>
                  </a:cubicBezTo>
                  <a:cubicBezTo>
                    <a:pt x="117" y="39"/>
                    <a:pt x="117" y="39"/>
                    <a:pt x="117" y="39"/>
                  </a:cubicBezTo>
                  <a:cubicBezTo>
                    <a:pt x="118" y="39"/>
                    <a:pt x="118" y="39"/>
                    <a:pt x="118" y="39"/>
                  </a:cubicBezTo>
                  <a:cubicBezTo>
                    <a:pt x="118" y="39"/>
                    <a:pt x="118" y="39"/>
                    <a:pt x="118" y="39"/>
                  </a:cubicBezTo>
                  <a:cubicBezTo>
                    <a:pt x="118" y="38"/>
                    <a:pt x="118" y="37"/>
                    <a:pt x="117" y="37"/>
                  </a:cubicBezTo>
                  <a:cubicBezTo>
                    <a:pt x="117" y="37"/>
                    <a:pt x="117" y="37"/>
                    <a:pt x="117" y="37"/>
                  </a:cubicBezTo>
                  <a:cubicBezTo>
                    <a:pt x="116" y="37"/>
                    <a:pt x="116" y="37"/>
                    <a:pt x="116" y="37"/>
                  </a:cubicBezTo>
                  <a:cubicBezTo>
                    <a:pt x="117" y="36"/>
                    <a:pt x="117" y="36"/>
                    <a:pt x="117" y="36"/>
                  </a:cubicBezTo>
                  <a:cubicBezTo>
                    <a:pt x="117" y="36"/>
                    <a:pt x="118" y="37"/>
                    <a:pt x="119" y="37"/>
                  </a:cubicBezTo>
                  <a:cubicBezTo>
                    <a:pt x="119" y="38"/>
                    <a:pt x="119" y="38"/>
                    <a:pt x="119" y="38"/>
                  </a:cubicBezTo>
                  <a:cubicBezTo>
                    <a:pt x="119" y="39"/>
                    <a:pt x="119" y="39"/>
                    <a:pt x="120" y="39"/>
                  </a:cubicBezTo>
                  <a:cubicBezTo>
                    <a:pt x="120" y="39"/>
                    <a:pt x="120" y="39"/>
                    <a:pt x="120" y="39"/>
                  </a:cubicBezTo>
                  <a:cubicBezTo>
                    <a:pt x="120" y="38"/>
                    <a:pt x="120" y="38"/>
                    <a:pt x="122" y="37"/>
                  </a:cubicBezTo>
                  <a:cubicBezTo>
                    <a:pt x="122" y="36"/>
                    <a:pt x="122" y="36"/>
                    <a:pt x="122" y="36"/>
                  </a:cubicBezTo>
                  <a:cubicBezTo>
                    <a:pt x="121" y="36"/>
                    <a:pt x="121" y="36"/>
                    <a:pt x="121" y="36"/>
                  </a:cubicBezTo>
                  <a:cubicBezTo>
                    <a:pt x="121" y="37"/>
                    <a:pt x="121" y="37"/>
                    <a:pt x="120" y="37"/>
                  </a:cubicBezTo>
                  <a:cubicBezTo>
                    <a:pt x="120" y="37"/>
                    <a:pt x="120" y="37"/>
                    <a:pt x="120" y="37"/>
                  </a:cubicBezTo>
                  <a:cubicBezTo>
                    <a:pt x="120" y="36"/>
                    <a:pt x="120" y="36"/>
                    <a:pt x="120" y="36"/>
                  </a:cubicBezTo>
                  <a:cubicBezTo>
                    <a:pt x="120" y="36"/>
                    <a:pt x="120" y="36"/>
                    <a:pt x="120" y="36"/>
                  </a:cubicBezTo>
                  <a:cubicBezTo>
                    <a:pt x="120" y="36"/>
                    <a:pt x="120" y="36"/>
                    <a:pt x="120" y="36"/>
                  </a:cubicBezTo>
                  <a:cubicBezTo>
                    <a:pt x="118" y="36"/>
                    <a:pt x="117" y="36"/>
                    <a:pt x="117" y="35"/>
                  </a:cubicBezTo>
                  <a:cubicBezTo>
                    <a:pt x="117" y="35"/>
                    <a:pt x="117" y="35"/>
                    <a:pt x="117" y="35"/>
                  </a:cubicBezTo>
                  <a:cubicBezTo>
                    <a:pt x="118" y="35"/>
                    <a:pt x="118" y="35"/>
                    <a:pt x="118" y="34"/>
                  </a:cubicBezTo>
                  <a:cubicBezTo>
                    <a:pt x="117" y="34"/>
                    <a:pt x="117" y="34"/>
                    <a:pt x="117" y="34"/>
                  </a:cubicBezTo>
                  <a:cubicBezTo>
                    <a:pt x="117" y="34"/>
                    <a:pt x="117" y="33"/>
                    <a:pt x="118" y="32"/>
                  </a:cubicBezTo>
                  <a:cubicBezTo>
                    <a:pt x="118" y="32"/>
                    <a:pt x="118" y="32"/>
                    <a:pt x="118" y="32"/>
                  </a:cubicBezTo>
                  <a:cubicBezTo>
                    <a:pt x="118" y="31"/>
                    <a:pt x="117" y="31"/>
                    <a:pt x="117" y="30"/>
                  </a:cubicBezTo>
                  <a:cubicBezTo>
                    <a:pt x="117" y="30"/>
                    <a:pt x="117" y="30"/>
                    <a:pt x="117" y="30"/>
                  </a:cubicBezTo>
                  <a:cubicBezTo>
                    <a:pt x="117" y="30"/>
                    <a:pt x="117" y="30"/>
                    <a:pt x="117" y="30"/>
                  </a:cubicBezTo>
                  <a:cubicBezTo>
                    <a:pt x="117" y="30"/>
                    <a:pt x="117" y="30"/>
                    <a:pt x="117" y="30"/>
                  </a:cubicBezTo>
                  <a:cubicBezTo>
                    <a:pt x="118" y="30"/>
                    <a:pt x="118" y="30"/>
                    <a:pt x="118" y="30"/>
                  </a:cubicBezTo>
                  <a:cubicBezTo>
                    <a:pt x="118" y="30"/>
                    <a:pt x="118" y="30"/>
                    <a:pt x="118" y="30"/>
                  </a:cubicBezTo>
                  <a:cubicBezTo>
                    <a:pt x="120" y="29"/>
                    <a:pt x="120" y="29"/>
                    <a:pt x="120" y="29"/>
                  </a:cubicBezTo>
                  <a:cubicBezTo>
                    <a:pt x="120" y="29"/>
                    <a:pt x="120" y="29"/>
                    <a:pt x="120" y="29"/>
                  </a:cubicBezTo>
                  <a:cubicBezTo>
                    <a:pt x="120" y="29"/>
                    <a:pt x="120" y="29"/>
                    <a:pt x="120" y="29"/>
                  </a:cubicBezTo>
                  <a:cubicBezTo>
                    <a:pt x="118" y="29"/>
                    <a:pt x="118" y="29"/>
                    <a:pt x="118" y="29"/>
                  </a:cubicBezTo>
                  <a:cubicBezTo>
                    <a:pt x="118" y="29"/>
                    <a:pt x="118" y="29"/>
                    <a:pt x="118" y="29"/>
                  </a:cubicBezTo>
                  <a:cubicBezTo>
                    <a:pt x="118" y="29"/>
                    <a:pt x="117" y="29"/>
                    <a:pt x="117" y="29"/>
                  </a:cubicBezTo>
                  <a:cubicBezTo>
                    <a:pt x="117" y="28"/>
                    <a:pt x="117" y="28"/>
                    <a:pt x="117" y="28"/>
                  </a:cubicBezTo>
                  <a:cubicBezTo>
                    <a:pt x="118" y="28"/>
                    <a:pt x="118" y="27"/>
                    <a:pt x="118" y="27"/>
                  </a:cubicBezTo>
                  <a:cubicBezTo>
                    <a:pt x="118" y="27"/>
                    <a:pt x="118" y="27"/>
                    <a:pt x="118" y="27"/>
                  </a:cubicBezTo>
                  <a:cubicBezTo>
                    <a:pt x="119" y="27"/>
                    <a:pt x="119" y="27"/>
                    <a:pt x="119" y="27"/>
                  </a:cubicBezTo>
                  <a:cubicBezTo>
                    <a:pt x="119" y="27"/>
                    <a:pt x="119" y="27"/>
                    <a:pt x="119" y="27"/>
                  </a:cubicBezTo>
                  <a:cubicBezTo>
                    <a:pt x="119" y="27"/>
                    <a:pt x="119" y="27"/>
                    <a:pt x="119" y="27"/>
                  </a:cubicBezTo>
                  <a:cubicBezTo>
                    <a:pt x="119" y="26"/>
                    <a:pt x="119" y="26"/>
                    <a:pt x="119" y="26"/>
                  </a:cubicBezTo>
                  <a:cubicBezTo>
                    <a:pt x="119" y="26"/>
                    <a:pt x="119" y="26"/>
                    <a:pt x="119" y="26"/>
                  </a:cubicBezTo>
                  <a:cubicBezTo>
                    <a:pt x="119" y="26"/>
                    <a:pt x="119" y="26"/>
                    <a:pt x="119" y="26"/>
                  </a:cubicBezTo>
                  <a:cubicBezTo>
                    <a:pt x="120" y="26"/>
                    <a:pt x="120" y="26"/>
                    <a:pt x="120" y="26"/>
                  </a:cubicBezTo>
                  <a:cubicBezTo>
                    <a:pt x="120" y="25"/>
                    <a:pt x="120" y="25"/>
                    <a:pt x="120" y="25"/>
                  </a:cubicBezTo>
                  <a:cubicBezTo>
                    <a:pt x="119" y="25"/>
                    <a:pt x="119" y="26"/>
                    <a:pt x="119" y="26"/>
                  </a:cubicBezTo>
                  <a:cubicBezTo>
                    <a:pt x="118" y="25"/>
                    <a:pt x="118" y="25"/>
                    <a:pt x="118" y="25"/>
                  </a:cubicBezTo>
                  <a:cubicBezTo>
                    <a:pt x="119" y="25"/>
                    <a:pt x="119" y="24"/>
                    <a:pt x="119" y="24"/>
                  </a:cubicBezTo>
                  <a:cubicBezTo>
                    <a:pt x="120" y="24"/>
                    <a:pt x="120" y="24"/>
                    <a:pt x="120" y="24"/>
                  </a:cubicBezTo>
                  <a:cubicBezTo>
                    <a:pt x="120" y="24"/>
                    <a:pt x="120" y="23"/>
                    <a:pt x="120" y="23"/>
                  </a:cubicBezTo>
                  <a:cubicBezTo>
                    <a:pt x="120" y="23"/>
                    <a:pt x="120" y="23"/>
                    <a:pt x="120" y="23"/>
                  </a:cubicBezTo>
                  <a:cubicBezTo>
                    <a:pt x="119" y="21"/>
                    <a:pt x="119" y="21"/>
                    <a:pt x="119" y="21"/>
                  </a:cubicBezTo>
                  <a:cubicBezTo>
                    <a:pt x="119" y="21"/>
                    <a:pt x="119" y="21"/>
                    <a:pt x="119" y="21"/>
                  </a:cubicBezTo>
                  <a:cubicBezTo>
                    <a:pt x="119" y="21"/>
                    <a:pt x="119" y="21"/>
                    <a:pt x="119" y="21"/>
                  </a:cubicBezTo>
                  <a:cubicBezTo>
                    <a:pt x="120" y="21"/>
                    <a:pt x="120" y="21"/>
                    <a:pt x="120" y="21"/>
                  </a:cubicBezTo>
                  <a:cubicBezTo>
                    <a:pt x="120" y="21"/>
                    <a:pt x="120" y="21"/>
                    <a:pt x="120" y="21"/>
                  </a:cubicBezTo>
                  <a:cubicBezTo>
                    <a:pt x="120" y="20"/>
                    <a:pt x="120" y="20"/>
                    <a:pt x="120" y="20"/>
                  </a:cubicBezTo>
                  <a:cubicBezTo>
                    <a:pt x="120" y="18"/>
                    <a:pt x="120" y="18"/>
                    <a:pt x="120" y="18"/>
                  </a:cubicBezTo>
                  <a:cubicBezTo>
                    <a:pt x="120" y="17"/>
                    <a:pt x="121" y="17"/>
                    <a:pt x="121" y="17"/>
                  </a:cubicBezTo>
                  <a:cubicBezTo>
                    <a:pt x="121" y="17"/>
                    <a:pt x="121" y="17"/>
                    <a:pt x="121" y="17"/>
                  </a:cubicBezTo>
                  <a:cubicBezTo>
                    <a:pt x="121" y="16"/>
                    <a:pt x="121" y="16"/>
                    <a:pt x="121" y="16"/>
                  </a:cubicBezTo>
                  <a:cubicBezTo>
                    <a:pt x="121" y="16"/>
                    <a:pt x="121" y="16"/>
                    <a:pt x="121" y="16"/>
                  </a:cubicBezTo>
                  <a:cubicBezTo>
                    <a:pt x="121" y="16"/>
                    <a:pt x="121" y="16"/>
                    <a:pt x="121" y="16"/>
                  </a:cubicBezTo>
                  <a:cubicBezTo>
                    <a:pt x="122" y="16"/>
                    <a:pt x="122" y="16"/>
                    <a:pt x="122" y="16"/>
                  </a:cubicBezTo>
                  <a:cubicBezTo>
                    <a:pt x="122" y="16"/>
                    <a:pt x="122" y="16"/>
                    <a:pt x="122" y="16"/>
                  </a:cubicBezTo>
                  <a:cubicBezTo>
                    <a:pt x="122" y="13"/>
                    <a:pt x="122" y="13"/>
                    <a:pt x="122" y="13"/>
                  </a:cubicBezTo>
                  <a:cubicBezTo>
                    <a:pt x="122" y="12"/>
                    <a:pt x="122" y="11"/>
                    <a:pt x="123" y="11"/>
                  </a:cubicBezTo>
                  <a:cubicBezTo>
                    <a:pt x="123" y="11"/>
                    <a:pt x="124" y="11"/>
                    <a:pt x="124" y="11"/>
                  </a:cubicBezTo>
                  <a:cubicBezTo>
                    <a:pt x="123" y="10"/>
                    <a:pt x="123" y="10"/>
                    <a:pt x="123" y="10"/>
                  </a:cubicBezTo>
                  <a:cubicBezTo>
                    <a:pt x="123" y="10"/>
                    <a:pt x="123" y="10"/>
                    <a:pt x="123" y="10"/>
                  </a:cubicBezTo>
                  <a:cubicBezTo>
                    <a:pt x="123" y="10"/>
                    <a:pt x="123" y="10"/>
                    <a:pt x="123" y="10"/>
                  </a:cubicBezTo>
                  <a:cubicBezTo>
                    <a:pt x="123" y="9"/>
                    <a:pt x="123" y="9"/>
                    <a:pt x="124" y="9"/>
                  </a:cubicBezTo>
                  <a:cubicBezTo>
                    <a:pt x="124" y="9"/>
                    <a:pt x="124" y="9"/>
                    <a:pt x="124" y="9"/>
                  </a:cubicBezTo>
                  <a:cubicBezTo>
                    <a:pt x="124" y="9"/>
                    <a:pt x="124" y="9"/>
                    <a:pt x="124" y="9"/>
                  </a:cubicBezTo>
                  <a:cubicBezTo>
                    <a:pt x="124" y="10"/>
                    <a:pt x="124" y="10"/>
                    <a:pt x="124" y="10"/>
                  </a:cubicBezTo>
                  <a:cubicBezTo>
                    <a:pt x="124" y="10"/>
                    <a:pt x="124" y="10"/>
                    <a:pt x="124" y="10"/>
                  </a:cubicBezTo>
                  <a:cubicBezTo>
                    <a:pt x="124" y="10"/>
                    <a:pt x="124" y="10"/>
                    <a:pt x="124" y="10"/>
                  </a:cubicBezTo>
                  <a:cubicBezTo>
                    <a:pt x="124" y="10"/>
                    <a:pt x="125" y="10"/>
                    <a:pt x="125" y="9"/>
                  </a:cubicBezTo>
                  <a:cubicBezTo>
                    <a:pt x="125" y="9"/>
                    <a:pt x="124" y="8"/>
                    <a:pt x="124" y="8"/>
                  </a:cubicBezTo>
                  <a:cubicBezTo>
                    <a:pt x="124" y="7"/>
                    <a:pt x="124" y="7"/>
                    <a:pt x="124" y="7"/>
                  </a:cubicBezTo>
                  <a:cubicBezTo>
                    <a:pt x="125" y="7"/>
                    <a:pt x="125" y="7"/>
                    <a:pt x="125" y="7"/>
                  </a:cubicBezTo>
                  <a:cubicBezTo>
                    <a:pt x="125" y="8"/>
                    <a:pt x="125" y="8"/>
                    <a:pt x="125" y="8"/>
                  </a:cubicBezTo>
                  <a:cubicBezTo>
                    <a:pt x="125" y="8"/>
                    <a:pt x="125" y="8"/>
                    <a:pt x="125" y="8"/>
                  </a:cubicBezTo>
                  <a:cubicBezTo>
                    <a:pt x="125" y="7"/>
                    <a:pt x="126" y="6"/>
                    <a:pt x="128" y="6"/>
                  </a:cubicBezTo>
                  <a:cubicBezTo>
                    <a:pt x="128" y="5"/>
                    <a:pt x="128" y="5"/>
                    <a:pt x="130" y="5"/>
                  </a:cubicBezTo>
                  <a:cubicBezTo>
                    <a:pt x="130" y="5"/>
                    <a:pt x="130" y="5"/>
                    <a:pt x="130" y="5"/>
                  </a:cubicBezTo>
                  <a:cubicBezTo>
                    <a:pt x="130" y="5"/>
                    <a:pt x="130" y="5"/>
                    <a:pt x="130" y="5"/>
                  </a:cubicBezTo>
                  <a:cubicBezTo>
                    <a:pt x="130" y="4"/>
                    <a:pt x="130" y="4"/>
                    <a:pt x="130" y="4"/>
                  </a:cubicBezTo>
                  <a:cubicBezTo>
                    <a:pt x="130" y="4"/>
                    <a:pt x="130" y="4"/>
                    <a:pt x="130" y="4"/>
                  </a:cubicBezTo>
                  <a:cubicBezTo>
                    <a:pt x="130" y="4"/>
                    <a:pt x="130" y="4"/>
                    <a:pt x="130" y="4"/>
                  </a:cubicBezTo>
                  <a:cubicBezTo>
                    <a:pt x="131" y="4"/>
                    <a:pt x="131" y="4"/>
                    <a:pt x="131" y="4"/>
                  </a:cubicBezTo>
                  <a:cubicBezTo>
                    <a:pt x="131" y="4"/>
                    <a:pt x="131" y="4"/>
                    <a:pt x="131" y="4"/>
                  </a:cubicBezTo>
                  <a:cubicBezTo>
                    <a:pt x="130" y="3"/>
                    <a:pt x="130" y="3"/>
                    <a:pt x="130" y="3"/>
                  </a:cubicBezTo>
                  <a:cubicBezTo>
                    <a:pt x="130" y="3"/>
                    <a:pt x="132" y="3"/>
                    <a:pt x="134" y="2"/>
                  </a:cubicBezTo>
                  <a:cubicBezTo>
                    <a:pt x="134" y="2"/>
                    <a:pt x="134" y="2"/>
                    <a:pt x="134" y="2"/>
                  </a:cubicBezTo>
                  <a:cubicBezTo>
                    <a:pt x="135" y="3"/>
                    <a:pt x="135" y="3"/>
                    <a:pt x="135" y="3"/>
                  </a:cubicBezTo>
                  <a:cubicBezTo>
                    <a:pt x="135" y="3"/>
                    <a:pt x="135" y="3"/>
                    <a:pt x="135" y="3"/>
                  </a:cubicBezTo>
                  <a:cubicBezTo>
                    <a:pt x="136" y="2"/>
                    <a:pt x="136" y="1"/>
                    <a:pt x="136" y="1"/>
                  </a:cubicBezTo>
                  <a:close/>
                  <a:moveTo>
                    <a:pt x="136" y="2"/>
                  </a:moveTo>
                  <a:cubicBezTo>
                    <a:pt x="136" y="3"/>
                    <a:pt x="136" y="3"/>
                    <a:pt x="136" y="3"/>
                  </a:cubicBezTo>
                  <a:cubicBezTo>
                    <a:pt x="136" y="3"/>
                    <a:pt x="136" y="3"/>
                    <a:pt x="136" y="3"/>
                  </a:cubicBezTo>
                  <a:cubicBezTo>
                    <a:pt x="136" y="2"/>
                    <a:pt x="136" y="2"/>
                    <a:pt x="136" y="2"/>
                  </a:cubicBezTo>
                  <a:close/>
                  <a:moveTo>
                    <a:pt x="140" y="4"/>
                  </a:moveTo>
                  <a:cubicBezTo>
                    <a:pt x="140" y="4"/>
                    <a:pt x="140" y="4"/>
                    <a:pt x="140" y="4"/>
                  </a:cubicBezTo>
                  <a:cubicBezTo>
                    <a:pt x="142" y="4"/>
                    <a:pt x="142" y="4"/>
                    <a:pt x="142" y="4"/>
                  </a:cubicBezTo>
                  <a:cubicBezTo>
                    <a:pt x="142" y="4"/>
                    <a:pt x="142" y="4"/>
                    <a:pt x="142" y="4"/>
                  </a:cubicBezTo>
                  <a:cubicBezTo>
                    <a:pt x="142" y="4"/>
                    <a:pt x="142" y="4"/>
                    <a:pt x="142" y="4"/>
                  </a:cubicBezTo>
                  <a:cubicBezTo>
                    <a:pt x="142" y="4"/>
                    <a:pt x="142" y="4"/>
                    <a:pt x="142" y="4"/>
                  </a:cubicBezTo>
                  <a:cubicBezTo>
                    <a:pt x="141" y="4"/>
                    <a:pt x="140" y="4"/>
                    <a:pt x="140" y="4"/>
                  </a:cubicBezTo>
                  <a:close/>
                  <a:moveTo>
                    <a:pt x="135" y="4"/>
                  </a:moveTo>
                  <a:cubicBezTo>
                    <a:pt x="135" y="4"/>
                    <a:pt x="135" y="4"/>
                    <a:pt x="135" y="4"/>
                  </a:cubicBezTo>
                  <a:cubicBezTo>
                    <a:pt x="135" y="5"/>
                    <a:pt x="135" y="5"/>
                    <a:pt x="135" y="5"/>
                  </a:cubicBezTo>
                  <a:cubicBezTo>
                    <a:pt x="135" y="5"/>
                    <a:pt x="135" y="5"/>
                    <a:pt x="135" y="5"/>
                  </a:cubicBezTo>
                  <a:cubicBezTo>
                    <a:pt x="135" y="4"/>
                    <a:pt x="135" y="4"/>
                    <a:pt x="135" y="4"/>
                  </a:cubicBezTo>
                  <a:close/>
                  <a:moveTo>
                    <a:pt x="129" y="7"/>
                  </a:moveTo>
                  <a:cubicBezTo>
                    <a:pt x="130" y="7"/>
                    <a:pt x="130" y="7"/>
                    <a:pt x="130" y="7"/>
                  </a:cubicBezTo>
                  <a:cubicBezTo>
                    <a:pt x="131" y="6"/>
                    <a:pt x="131" y="6"/>
                    <a:pt x="131" y="6"/>
                  </a:cubicBezTo>
                  <a:cubicBezTo>
                    <a:pt x="131" y="5"/>
                    <a:pt x="131" y="5"/>
                    <a:pt x="131" y="5"/>
                  </a:cubicBezTo>
                  <a:cubicBezTo>
                    <a:pt x="130" y="5"/>
                    <a:pt x="130" y="5"/>
                    <a:pt x="130" y="5"/>
                  </a:cubicBezTo>
                  <a:cubicBezTo>
                    <a:pt x="130" y="6"/>
                    <a:pt x="129" y="6"/>
                    <a:pt x="129" y="7"/>
                  </a:cubicBezTo>
                  <a:close/>
                  <a:moveTo>
                    <a:pt x="145" y="5"/>
                  </a:moveTo>
                  <a:cubicBezTo>
                    <a:pt x="145" y="6"/>
                    <a:pt x="145" y="7"/>
                    <a:pt x="144" y="7"/>
                  </a:cubicBezTo>
                  <a:cubicBezTo>
                    <a:pt x="144" y="7"/>
                    <a:pt x="144" y="7"/>
                    <a:pt x="144" y="7"/>
                  </a:cubicBezTo>
                  <a:cubicBezTo>
                    <a:pt x="145" y="7"/>
                    <a:pt x="145" y="7"/>
                    <a:pt x="145" y="7"/>
                  </a:cubicBezTo>
                  <a:cubicBezTo>
                    <a:pt x="146" y="7"/>
                    <a:pt x="146" y="7"/>
                    <a:pt x="146" y="7"/>
                  </a:cubicBezTo>
                  <a:cubicBezTo>
                    <a:pt x="146" y="7"/>
                    <a:pt x="146" y="7"/>
                    <a:pt x="146" y="7"/>
                  </a:cubicBezTo>
                  <a:cubicBezTo>
                    <a:pt x="146" y="7"/>
                    <a:pt x="145" y="7"/>
                    <a:pt x="145" y="6"/>
                  </a:cubicBezTo>
                  <a:cubicBezTo>
                    <a:pt x="145" y="6"/>
                    <a:pt x="145" y="5"/>
                    <a:pt x="145" y="5"/>
                  </a:cubicBezTo>
                  <a:close/>
                  <a:moveTo>
                    <a:pt x="143" y="7"/>
                  </a:moveTo>
                  <a:cubicBezTo>
                    <a:pt x="143" y="8"/>
                    <a:pt x="143" y="8"/>
                    <a:pt x="143" y="8"/>
                  </a:cubicBezTo>
                  <a:cubicBezTo>
                    <a:pt x="143" y="8"/>
                    <a:pt x="143" y="8"/>
                    <a:pt x="143" y="8"/>
                  </a:cubicBezTo>
                  <a:cubicBezTo>
                    <a:pt x="142" y="8"/>
                    <a:pt x="142" y="8"/>
                    <a:pt x="142" y="8"/>
                  </a:cubicBezTo>
                  <a:lnTo>
                    <a:pt x="143" y="7"/>
                  </a:lnTo>
                  <a:close/>
                  <a:moveTo>
                    <a:pt x="148" y="11"/>
                  </a:moveTo>
                  <a:cubicBezTo>
                    <a:pt x="149" y="11"/>
                    <a:pt x="149" y="11"/>
                    <a:pt x="149" y="11"/>
                  </a:cubicBezTo>
                  <a:cubicBezTo>
                    <a:pt x="149" y="11"/>
                    <a:pt x="149" y="11"/>
                    <a:pt x="149" y="11"/>
                  </a:cubicBezTo>
                  <a:cubicBezTo>
                    <a:pt x="150" y="11"/>
                    <a:pt x="150" y="11"/>
                    <a:pt x="150" y="11"/>
                  </a:cubicBezTo>
                  <a:cubicBezTo>
                    <a:pt x="150" y="10"/>
                    <a:pt x="150" y="10"/>
                    <a:pt x="150" y="10"/>
                  </a:cubicBezTo>
                  <a:cubicBezTo>
                    <a:pt x="150" y="10"/>
                    <a:pt x="150" y="10"/>
                    <a:pt x="150" y="10"/>
                  </a:cubicBezTo>
                  <a:cubicBezTo>
                    <a:pt x="149" y="10"/>
                    <a:pt x="148" y="10"/>
                    <a:pt x="148" y="11"/>
                  </a:cubicBezTo>
                  <a:close/>
                  <a:moveTo>
                    <a:pt x="151" y="11"/>
                  </a:moveTo>
                  <a:cubicBezTo>
                    <a:pt x="151" y="11"/>
                    <a:pt x="152" y="11"/>
                    <a:pt x="152" y="11"/>
                  </a:cubicBezTo>
                  <a:cubicBezTo>
                    <a:pt x="152" y="11"/>
                    <a:pt x="152" y="11"/>
                    <a:pt x="152" y="11"/>
                  </a:cubicBezTo>
                  <a:cubicBezTo>
                    <a:pt x="152" y="11"/>
                    <a:pt x="152" y="11"/>
                    <a:pt x="152" y="11"/>
                  </a:cubicBezTo>
                  <a:cubicBezTo>
                    <a:pt x="152" y="11"/>
                    <a:pt x="152" y="11"/>
                    <a:pt x="152" y="11"/>
                  </a:cubicBezTo>
                  <a:lnTo>
                    <a:pt x="151" y="11"/>
                  </a:lnTo>
                  <a:close/>
                  <a:moveTo>
                    <a:pt x="151" y="11"/>
                  </a:moveTo>
                  <a:cubicBezTo>
                    <a:pt x="151" y="12"/>
                    <a:pt x="151" y="12"/>
                    <a:pt x="151" y="12"/>
                  </a:cubicBezTo>
                  <a:cubicBezTo>
                    <a:pt x="151" y="12"/>
                    <a:pt x="151" y="12"/>
                    <a:pt x="151" y="12"/>
                  </a:cubicBezTo>
                  <a:cubicBezTo>
                    <a:pt x="151" y="11"/>
                    <a:pt x="151" y="11"/>
                    <a:pt x="151" y="11"/>
                  </a:cubicBezTo>
                  <a:close/>
                  <a:moveTo>
                    <a:pt x="122" y="13"/>
                  </a:moveTo>
                  <a:cubicBezTo>
                    <a:pt x="122" y="14"/>
                    <a:pt x="123" y="14"/>
                    <a:pt x="124" y="14"/>
                  </a:cubicBezTo>
                  <a:cubicBezTo>
                    <a:pt x="124" y="14"/>
                    <a:pt x="124" y="14"/>
                    <a:pt x="124" y="14"/>
                  </a:cubicBezTo>
                  <a:cubicBezTo>
                    <a:pt x="124" y="14"/>
                    <a:pt x="124" y="14"/>
                    <a:pt x="124" y="14"/>
                  </a:cubicBezTo>
                  <a:cubicBezTo>
                    <a:pt x="124" y="13"/>
                    <a:pt x="123" y="12"/>
                    <a:pt x="123" y="12"/>
                  </a:cubicBezTo>
                  <a:cubicBezTo>
                    <a:pt x="123" y="12"/>
                    <a:pt x="123" y="12"/>
                    <a:pt x="123" y="12"/>
                  </a:cubicBezTo>
                  <a:cubicBezTo>
                    <a:pt x="122" y="12"/>
                    <a:pt x="122" y="13"/>
                    <a:pt x="122" y="13"/>
                  </a:cubicBezTo>
                  <a:close/>
                  <a:moveTo>
                    <a:pt x="151" y="15"/>
                  </a:moveTo>
                  <a:cubicBezTo>
                    <a:pt x="151" y="15"/>
                    <a:pt x="151" y="15"/>
                    <a:pt x="151" y="15"/>
                  </a:cubicBezTo>
                  <a:cubicBezTo>
                    <a:pt x="152" y="15"/>
                    <a:pt x="152" y="15"/>
                    <a:pt x="152" y="15"/>
                  </a:cubicBezTo>
                  <a:cubicBezTo>
                    <a:pt x="152" y="16"/>
                    <a:pt x="152" y="16"/>
                    <a:pt x="152" y="16"/>
                  </a:cubicBezTo>
                  <a:cubicBezTo>
                    <a:pt x="151" y="16"/>
                    <a:pt x="151" y="16"/>
                    <a:pt x="151" y="16"/>
                  </a:cubicBezTo>
                  <a:lnTo>
                    <a:pt x="151" y="15"/>
                  </a:lnTo>
                  <a:close/>
                  <a:moveTo>
                    <a:pt x="118" y="28"/>
                  </a:moveTo>
                  <a:cubicBezTo>
                    <a:pt x="118" y="28"/>
                    <a:pt x="118" y="28"/>
                    <a:pt x="118" y="28"/>
                  </a:cubicBezTo>
                  <a:cubicBezTo>
                    <a:pt x="119" y="28"/>
                    <a:pt x="119" y="28"/>
                    <a:pt x="119" y="28"/>
                  </a:cubicBezTo>
                  <a:cubicBezTo>
                    <a:pt x="119" y="28"/>
                    <a:pt x="119" y="28"/>
                    <a:pt x="119" y="28"/>
                  </a:cubicBezTo>
                  <a:cubicBezTo>
                    <a:pt x="118" y="28"/>
                    <a:pt x="118" y="28"/>
                    <a:pt x="118" y="28"/>
                  </a:cubicBezTo>
                  <a:close/>
                  <a:moveTo>
                    <a:pt x="120" y="40"/>
                  </a:moveTo>
                  <a:cubicBezTo>
                    <a:pt x="120" y="40"/>
                    <a:pt x="120" y="40"/>
                    <a:pt x="120" y="40"/>
                  </a:cubicBezTo>
                  <a:cubicBezTo>
                    <a:pt x="120" y="40"/>
                    <a:pt x="120" y="41"/>
                    <a:pt x="120" y="42"/>
                  </a:cubicBezTo>
                  <a:cubicBezTo>
                    <a:pt x="121" y="42"/>
                    <a:pt x="121" y="42"/>
                    <a:pt x="121" y="42"/>
                  </a:cubicBezTo>
                  <a:cubicBezTo>
                    <a:pt x="121" y="41"/>
                    <a:pt x="121" y="41"/>
                    <a:pt x="121" y="41"/>
                  </a:cubicBezTo>
                  <a:cubicBezTo>
                    <a:pt x="121" y="41"/>
                    <a:pt x="121" y="41"/>
                    <a:pt x="121" y="41"/>
                  </a:cubicBezTo>
                  <a:cubicBezTo>
                    <a:pt x="121" y="40"/>
                    <a:pt x="120" y="40"/>
                    <a:pt x="120" y="40"/>
                  </a:cubicBezTo>
                  <a:close/>
                  <a:moveTo>
                    <a:pt x="122" y="48"/>
                  </a:moveTo>
                  <a:cubicBezTo>
                    <a:pt x="122" y="48"/>
                    <a:pt x="122" y="48"/>
                    <a:pt x="122" y="48"/>
                  </a:cubicBezTo>
                  <a:cubicBezTo>
                    <a:pt x="122" y="48"/>
                    <a:pt x="122" y="48"/>
                    <a:pt x="122" y="48"/>
                  </a:cubicBezTo>
                  <a:cubicBezTo>
                    <a:pt x="123" y="48"/>
                    <a:pt x="123" y="48"/>
                    <a:pt x="123" y="48"/>
                  </a:cubicBezTo>
                  <a:cubicBezTo>
                    <a:pt x="123" y="47"/>
                    <a:pt x="123" y="47"/>
                    <a:pt x="123" y="47"/>
                  </a:cubicBezTo>
                  <a:cubicBezTo>
                    <a:pt x="122" y="47"/>
                    <a:pt x="122" y="47"/>
                    <a:pt x="122" y="47"/>
                  </a:cubicBezTo>
                  <a:lnTo>
                    <a:pt x="122" y="4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iSḻïḓé"/>
            <p:cNvSpPr/>
            <p:nvPr/>
          </p:nvSpPr>
          <p:spPr bwMode="auto">
            <a:xfrm>
              <a:off x="6084561" y="1952487"/>
              <a:ext cx="643153" cy="259295"/>
            </a:xfrm>
            <a:custGeom>
              <a:avLst/>
              <a:gdLst>
                <a:gd name="T0" fmla="*/ 30 w 147"/>
                <a:gd name="T1" fmla="*/ 12 h 59"/>
                <a:gd name="T2" fmla="*/ 36 w 147"/>
                <a:gd name="T3" fmla="*/ 36 h 59"/>
                <a:gd name="T4" fmla="*/ 37 w 147"/>
                <a:gd name="T5" fmla="*/ 48 h 59"/>
                <a:gd name="T6" fmla="*/ 32 w 147"/>
                <a:gd name="T7" fmla="*/ 54 h 59"/>
                <a:gd name="T8" fmla="*/ 13 w 147"/>
                <a:gd name="T9" fmla="*/ 35 h 59"/>
                <a:gd name="T10" fmla="*/ 6 w 147"/>
                <a:gd name="T11" fmla="*/ 51 h 59"/>
                <a:gd name="T12" fmla="*/ 2 w 147"/>
                <a:gd name="T13" fmla="*/ 59 h 59"/>
                <a:gd name="T14" fmla="*/ 11 w 147"/>
                <a:gd name="T15" fmla="*/ 25 h 59"/>
                <a:gd name="T16" fmla="*/ 23 w 147"/>
                <a:gd name="T17" fmla="*/ 6 h 59"/>
                <a:gd name="T18" fmla="*/ 27 w 147"/>
                <a:gd name="T19" fmla="*/ 30 h 59"/>
                <a:gd name="T20" fmla="*/ 26 w 147"/>
                <a:gd name="T21" fmla="*/ 17 h 59"/>
                <a:gd name="T22" fmla="*/ 29 w 147"/>
                <a:gd name="T23" fmla="*/ 23 h 59"/>
                <a:gd name="T24" fmla="*/ 32 w 147"/>
                <a:gd name="T25" fmla="*/ 38 h 59"/>
                <a:gd name="T26" fmla="*/ 5 w 147"/>
                <a:gd name="T27" fmla="*/ 57 h 59"/>
                <a:gd name="T28" fmla="*/ 63 w 147"/>
                <a:gd name="T29" fmla="*/ 8 h 59"/>
                <a:gd name="T30" fmla="*/ 64 w 147"/>
                <a:gd name="T31" fmla="*/ 34 h 59"/>
                <a:gd name="T32" fmla="*/ 64 w 147"/>
                <a:gd name="T33" fmla="*/ 57 h 59"/>
                <a:gd name="T34" fmla="*/ 58 w 147"/>
                <a:gd name="T35" fmla="*/ 40 h 59"/>
                <a:gd name="T36" fmla="*/ 57 w 147"/>
                <a:gd name="T37" fmla="*/ 16 h 59"/>
                <a:gd name="T38" fmla="*/ 51 w 147"/>
                <a:gd name="T39" fmla="*/ 8 h 59"/>
                <a:gd name="T40" fmla="*/ 46 w 147"/>
                <a:gd name="T41" fmla="*/ 3 h 59"/>
                <a:gd name="T42" fmla="*/ 75 w 147"/>
                <a:gd name="T43" fmla="*/ 2 h 59"/>
                <a:gd name="T44" fmla="*/ 53 w 147"/>
                <a:gd name="T45" fmla="*/ 5 h 59"/>
                <a:gd name="T46" fmla="*/ 63 w 147"/>
                <a:gd name="T47" fmla="*/ 15 h 59"/>
                <a:gd name="T48" fmla="*/ 64 w 147"/>
                <a:gd name="T49" fmla="*/ 26 h 59"/>
                <a:gd name="T50" fmla="*/ 58 w 147"/>
                <a:gd name="T51" fmla="*/ 54 h 59"/>
                <a:gd name="T52" fmla="*/ 101 w 147"/>
                <a:gd name="T53" fmla="*/ 5 h 59"/>
                <a:gd name="T54" fmla="*/ 103 w 147"/>
                <a:gd name="T55" fmla="*/ 6 h 59"/>
                <a:gd name="T56" fmla="*/ 97 w 147"/>
                <a:gd name="T57" fmla="*/ 24 h 59"/>
                <a:gd name="T58" fmla="*/ 96 w 147"/>
                <a:gd name="T59" fmla="*/ 38 h 59"/>
                <a:gd name="T60" fmla="*/ 94 w 147"/>
                <a:gd name="T61" fmla="*/ 56 h 59"/>
                <a:gd name="T62" fmla="*/ 91 w 147"/>
                <a:gd name="T63" fmla="*/ 51 h 59"/>
                <a:gd name="T64" fmla="*/ 92 w 147"/>
                <a:gd name="T65" fmla="*/ 31 h 59"/>
                <a:gd name="T66" fmla="*/ 90 w 147"/>
                <a:gd name="T67" fmla="*/ 3 h 59"/>
                <a:gd name="T68" fmla="*/ 93 w 147"/>
                <a:gd name="T69" fmla="*/ 2 h 59"/>
                <a:gd name="T70" fmla="*/ 96 w 147"/>
                <a:gd name="T71" fmla="*/ 17 h 59"/>
                <a:gd name="T72" fmla="*/ 94 w 147"/>
                <a:gd name="T73" fmla="*/ 46 h 59"/>
                <a:gd name="T74" fmla="*/ 99 w 147"/>
                <a:gd name="T75" fmla="*/ 53 h 59"/>
                <a:gd name="T76" fmla="*/ 133 w 147"/>
                <a:gd name="T77" fmla="*/ 2 h 59"/>
                <a:gd name="T78" fmla="*/ 147 w 147"/>
                <a:gd name="T79" fmla="*/ 23 h 59"/>
                <a:gd name="T80" fmla="*/ 142 w 147"/>
                <a:gd name="T81" fmla="*/ 41 h 59"/>
                <a:gd name="T82" fmla="*/ 135 w 147"/>
                <a:gd name="T83" fmla="*/ 53 h 59"/>
                <a:gd name="T84" fmla="*/ 125 w 147"/>
                <a:gd name="T85" fmla="*/ 56 h 59"/>
                <a:gd name="T86" fmla="*/ 117 w 147"/>
                <a:gd name="T87" fmla="*/ 53 h 59"/>
                <a:gd name="T88" fmla="*/ 111 w 147"/>
                <a:gd name="T89" fmla="*/ 42 h 59"/>
                <a:gd name="T90" fmla="*/ 110 w 147"/>
                <a:gd name="T91" fmla="*/ 37 h 59"/>
                <a:gd name="T92" fmla="*/ 116 w 147"/>
                <a:gd name="T93" fmla="*/ 18 h 59"/>
                <a:gd name="T94" fmla="*/ 111 w 147"/>
                <a:gd name="T95" fmla="*/ 12 h 59"/>
                <a:gd name="T96" fmla="*/ 119 w 147"/>
                <a:gd name="T97" fmla="*/ 8 h 59"/>
                <a:gd name="T98" fmla="*/ 118 w 147"/>
                <a:gd name="T99" fmla="*/ 19 h 59"/>
                <a:gd name="T100" fmla="*/ 114 w 147"/>
                <a:gd name="T101" fmla="*/ 33 h 59"/>
                <a:gd name="T102" fmla="*/ 118 w 147"/>
                <a:gd name="T103" fmla="*/ 44 h 59"/>
                <a:gd name="T104" fmla="*/ 135 w 147"/>
                <a:gd name="T105" fmla="*/ 10 h 59"/>
                <a:gd name="T106" fmla="*/ 125 w 147"/>
                <a:gd name="T107" fmla="*/ 1 h 59"/>
                <a:gd name="T108" fmla="*/ 142 w 147"/>
                <a:gd name="T109" fmla="*/ 15 h 59"/>
                <a:gd name="T110" fmla="*/ 145 w 147"/>
                <a:gd name="T111" fmla="*/ 19 h 59"/>
                <a:gd name="T112" fmla="*/ 113 w 147"/>
                <a:gd name="T113" fmla="*/ 22 h 59"/>
                <a:gd name="T114" fmla="*/ 115 w 147"/>
                <a:gd name="T115" fmla="*/ 27 h 59"/>
                <a:gd name="T116" fmla="*/ 109 w 147"/>
                <a:gd name="T117" fmla="*/ 32 h 59"/>
                <a:gd name="T118" fmla="*/ 112 w 147"/>
                <a:gd name="T119" fmla="*/ 36 h 59"/>
                <a:gd name="T120" fmla="*/ 115 w 147"/>
                <a:gd name="T121" fmla="*/ 37 h 59"/>
                <a:gd name="T122" fmla="*/ 118 w 147"/>
                <a:gd name="T123"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59">
                  <a:moveTo>
                    <a:pt x="20" y="0"/>
                  </a:moveTo>
                  <a:cubicBezTo>
                    <a:pt x="21" y="1"/>
                    <a:pt x="21" y="1"/>
                    <a:pt x="21" y="1"/>
                  </a:cubicBezTo>
                  <a:cubicBezTo>
                    <a:pt x="22" y="1"/>
                    <a:pt x="22" y="1"/>
                    <a:pt x="22" y="1"/>
                  </a:cubicBezTo>
                  <a:cubicBezTo>
                    <a:pt x="22" y="0"/>
                    <a:pt x="22" y="0"/>
                    <a:pt x="22" y="0"/>
                  </a:cubicBezTo>
                  <a:cubicBezTo>
                    <a:pt x="22" y="0"/>
                    <a:pt x="22" y="0"/>
                    <a:pt x="22" y="0"/>
                  </a:cubicBezTo>
                  <a:cubicBezTo>
                    <a:pt x="22" y="1"/>
                    <a:pt x="22" y="1"/>
                    <a:pt x="23" y="1"/>
                  </a:cubicBezTo>
                  <a:cubicBezTo>
                    <a:pt x="23" y="2"/>
                    <a:pt x="23" y="2"/>
                    <a:pt x="23" y="2"/>
                  </a:cubicBezTo>
                  <a:cubicBezTo>
                    <a:pt x="23" y="2"/>
                    <a:pt x="23" y="2"/>
                    <a:pt x="23" y="2"/>
                  </a:cubicBezTo>
                  <a:cubicBezTo>
                    <a:pt x="24" y="4"/>
                    <a:pt x="24" y="4"/>
                    <a:pt x="25" y="4"/>
                  </a:cubicBezTo>
                  <a:cubicBezTo>
                    <a:pt x="25" y="4"/>
                    <a:pt x="25" y="4"/>
                    <a:pt x="25" y="4"/>
                  </a:cubicBezTo>
                  <a:cubicBezTo>
                    <a:pt x="25" y="3"/>
                    <a:pt x="25" y="3"/>
                    <a:pt x="25" y="3"/>
                  </a:cubicBezTo>
                  <a:cubicBezTo>
                    <a:pt x="25" y="3"/>
                    <a:pt x="24" y="3"/>
                    <a:pt x="24" y="3"/>
                  </a:cubicBezTo>
                  <a:cubicBezTo>
                    <a:pt x="24" y="2"/>
                    <a:pt x="25" y="1"/>
                    <a:pt x="26" y="1"/>
                  </a:cubicBezTo>
                  <a:cubicBezTo>
                    <a:pt x="27" y="1"/>
                    <a:pt x="28" y="2"/>
                    <a:pt x="28" y="3"/>
                  </a:cubicBezTo>
                  <a:cubicBezTo>
                    <a:pt x="28" y="3"/>
                    <a:pt x="28" y="3"/>
                    <a:pt x="28" y="3"/>
                  </a:cubicBezTo>
                  <a:cubicBezTo>
                    <a:pt x="28" y="3"/>
                    <a:pt x="28" y="3"/>
                    <a:pt x="28" y="3"/>
                  </a:cubicBezTo>
                  <a:cubicBezTo>
                    <a:pt x="29" y="2"/>
                    <a:pt x="29" y="2"/>
                    <a:pt x="29" y="2"/>
                  </a:cubicBezTo>
                  <a:cubicBezTo>
                    <a:pt x="29" y="2"/>
                    <a:pt x="29" y="2"/>
                    <a:pt x="29" y="2"/>
                  </a:cubicBezTo>
                  <a:cubicBezTo>
                    <a:pt x="29" y="3"/>
                    <a:pt x="29" y="3"/>
                    <a:pt x="29" y="3"/>
                  </a:cubicBezTo>
                  <a:cubicBezTo>
                    <a:pt x="29" y="6"/>
                    <a:pt x="29" y="6"/>
                    <a:pt x="29" y="6"/>
                  </a:cubicBezTo>
                  <a:cubicBezTo>
                    <a:pt x="29" y="6"/>
                    <a:pt x="29" y="7"/>
                    <a:pt x="29" y="7"/>
                  </a:cubicBezTo>
                  <a:cubicBezTo>
                    <a:pt x="29" y="7"/>
                    <a:pt x="29" y="7"/>
                    <a:pt x="29" y="7"/>
                  </a:cubicBezTo>
                  <a:cubicBezTo>
                    <a:pt x="29" y="7"/>
                    <a:pt x="29" y="7"/>
                    <a:pt x="29" y="7"/>
                  </a:cubicBezTo>
                  <a:cubicBezTo>
                    <a:pt x="29" y="8"/>
                    <a:pt x="29" y="8"/>
                    <a:pt x="29" y="8"/>
                  </a:cubicBezTo>
                  <a:cubicBezTo>
                    <a:pt x="29" y="8"/>
                    <a:pt x="30" y="9"/>
                    <a:pt x="30" y="10"/>
                  </a:cubicBezTo>
                  <a:cubicBezTo>
                    <a:pt x="30" y="11"/>
                    <a:pt x="30" y="11"/>
                    <a:pt x="30" y="11"/>
                  </a:cubicBezTo>
                  <a:cubicBezTo>
                    <a:pt x="30" y="11"/>
                    <a:pt x="30" y="12"/>
                    <a:pt x="30" y="12"/>
                  </a:cubicBezTo>
                  <a:cubicBezTo>
                    <a:pt x="30" y="13"/>
                    <a:pt x="30" y="13"/>
                    <a:pt x="30" y="13"/>
                  </a:cubicBezTo>
                  <a:cubicBezTo>
                    <a:pt x="30" y="13"/>
                    <a:pt x="30" y="13"/>
                    <a:pt x="30" y="13"/>
                  </a:cubicBezTo>
                  <a:cubicBezTo>
                    <a:pt x="31" y="13"/>
                    <a:pt x="31" y="13"/>
                    <a:pt x="31" y="13"/>
                  </a:cubicBezTo>
                  <a:cubicBezTo>
                    <a:pt x="32" y="14"/>
                    <a:pt x="32" y="14"/>
                    <a:pt x="32" y="14"/>
                  </a:cubicBezTo>
                  <a:cubicBezTo>
                    <a:pt x="31" y="14"/>
                    <a:pt x="31" y="14"/>
                    <a:pt x="31" y="14"/>
                  </a:cubicBezTo>
                  <a:cubicBezTo>
                    <a:pt x="31" y="14"/>
                    <a:pt x="31" y="14"/>
                    <a:pt x="31" y="14"/>
                  </a:cubicBezTo>
                  <a:cubicBezTo>
                    <a:pt x="31" y="14"/>
                    <a:pt x="31" y="14"/>
                    <a:pt x="31" y="14"/>
                  </a:cubicBezTo>
                  <a:cubicBezTo>
                    <a:pt x="34" y="19"/>
                    <a:pt x="34" y="19"/>
                    <a:pt x="34" y="19"/>
                  </a:cubicBezTo>
                  <a:cubicBezTo>
                    <a:pt x="34" y="19"/>
                    <a:pt x="34" y="19"/>
                    <a:pt x="34" y="19"/>
                  </a:cubicBezTo>
                  <a:cubicBezTo>
                    <a:pt x="33" y="19"/>
                    <a:pt x="33" y="19"/>
                    <a:pt x="33" y="19"/>
                  </a:cubicBezTo>
                  <a:cubicBezTo>
                    <a:pt x="33" y="20"/>
                    <a:pt x="33" y="20"/>
                    <a:pt x="33" y="20"/>
                  </a:cubicBezTo>
                  <a:cubicBezTo>
                    <a:pt x="33" y="20"/>
                    <a:pt x="33" y="20"/>
                    <a:pt x="34" y="21"/>
                  </a:cubicBezTo>
                  <a:cubicBezTo>
                    <a:pt x="34" y="21"/>
                    <a:pt x="34" y="22"/>
                    <a:pt x="33" y="22"/>
                  </a:cubicBezTo>
                  <a:cubicBezTo>
                    <a:pt x="32" y="22"/>
                    <a:pt x="32" y="22"/>
                    <a:pt x="32" y="22"/>
                  </a:cubicBezTo>
                  <a:cubicBezTo>
                    <a:pt x="32" y="22"/>
                    <a:pt x="32" y="22"/>
                    <a:pt x="32" y="22"/>
                  </a:cubicBezTo>
                  <a:cubicBezTo>
                    <a:pt x="33" y="24"/>
                    <a:pt x="33" y="24"/>
                    <a:pt x="33" y="24"/>
                  </a:cubicBezTo>
                  <a:cubicBezTo>
                    <a:pt x="32" y="25"/>
                    <a:pt x="32" y="25"/>
                    <a:pt x="32" y="25"/>
                  </a:cubicBezTo>
                  <a:cubicBezTo>
                    <a:pt x="32" y="25"/>
                    <a:pt x="32" y="25"/>
                    <a:pt x="32" y="25"/>
                  </a:cubicBezTo>
                  <a:cubicBezTo>
                    <a:pt x="34" y="27"/>
                    <a:pt x="34" y="29"/>
                    <a:pt x="34" y="32"/>
                  </a:cubicBezTo>
                  <a:cubicBezTo>
                    <a:pt x="34" y="32"/>
                    <a:pt x="34" y="32"/>
                    <a:pt x="34" y="32"/>
                  </a:cubicBezTo>
                  <a:cubicBezTo>
                    <a:pt x="35" y="32"/>
                    <a:pt x="35" y="32"/>
                    <a:pt x="35" y="32"/>
                  </a:cubicBezTo>
                  <a:cubicBezTo>
                    <a:pt x="35" y="32"/>
                    <a:pt x="35" y="32"/>
                    <a:pt x="35" y="32"/>
                  </a:cubicBezTo>
                  <a:cubicBezTo>
                    <a:pt x="35" y="32"/>
                    <a:pt x="35" y="32"/>
                    <a:pt x="35" y="32"/>
                  </a:cubicBezTo>
                  <a:cubicBezTo>
                    <a:pt x="35" y="34"/>
                    <a:pt x="35" y="34"/>
                    <a:pt x="35" y="34"/>
                  </a:cubicBezTo>
                  <a:cubicBezTo>
                    <a:pt x="35" y="35"/>
                    <a:pt x="35" y="35"/>
                    <a:pt x="35" y="35"/>
                  </a:cubicBezTo>
                  <a:cubicBezTo>
                    <a:pt x="35" y="35"/>
                    <a:pt x="35" y="35"/>
                    <a:pt x="36" y="35"/>
                  </a:cubicBezTo>
                  <a:cubicBezTo>
                    <a:pt x="36" y="36"/>
                    <a:pt x="36" y="36"/>
                    <a:pt x="36" y="36"/>
                  </a:cubicBezTo>
                  <a:cubicBezTo>
                    <a:pt x="35" y="37"/>
                    <a:pt x="35" y="37"/>
                    <a:pt x="35" y="37"/>
                  </a:cubicBezTo>
                  <a:cubicBezTo>
                    <a:pt x="36" y="38"/>
                    <a:pt x="36" y="38"/>
                    <a:pt x="36" y="38"/>
                  </a:cubicBezTo>
                  <a:cubicBezTo>
                    <a:pt x="36" y="38"/>
                    <a:pt x="36" y="38"/>
                    <a:pt x="36" y="38"/>
                  </a:cubicBezTo>
                  <a:cubicBezTo>
                    <a:pt x="37" y="38"/>
                    <a:pt x="37" y="38"/>
                    <a:pt x="37" y="38"/>
                  </a:cubicBezTo>
                  <a:cubicBezTo>
                    <a:pt x="37" y="39"/>
                    <a:pt x="37" y="39"/>
                    <a:pt x="37" y="39"/>
                  </a:cubicBezTo>
                  <a:cubicBezTo>
                    <a:pt x="36" y="39"/>
                    <a:pt x="36" y="39"/>
                    <a:pt x="36" y="39"/>
                  </a:cubicBezTo>
                  <a:cubicBezTo>
                    <a:pt x="36" y="39"/>
                    <a:pt x="36" y="39"/>
                    <a:pt x="36" y="39"/>
                  </a:cubicBezTo>
                  <a:cubicBezTo>
                    <a:pt x="37" y="40"/>
                    <a:pt x="37" y="40"/>
                    <a:pt x="37" y="40"/>
                  </a:cubicBezTo>
                  <a:cubicBezTo>
                    <a:pt x="36" y="41"/>
                    <a:pt x="36" y="41"/>
                    <a:pt x="36" y="41"/>
                  </a:cubicBezTo>
                  <a:cubicBezTo>
                    <a:pt x="36" y="41"/>
                    <a:pt x="36" y="41"/>
                    <a:pt x="36" y="41"/>
                  </a:cubicBezTo>
                  <a:cubicBezTo>
                    <a:pt x="36" y="41"/>
                    <a:pt x="36" y="41"/>
                    <a:pt x="36" y="41"/>
                  </a:cubicBezTo>
                  <a:cubicBezTo>
                    <a:pt x="36" y="41"/>
                    <a:pt x="36" y="41"/>
                    <a:pt x="36" y="41"/>
                  </a:cubicBezTo>
                  <a:cubicBezTo>
                    <a:pt x="37" y="42"/>
                    <a:pt x="37" y="43"/>
                    <a:pt x="37" y="44"/>
                  </a:cubicBezTo>
                  <a:cubicBezTo>
                    <a:pt x="37" y="45"/>
                    <a:pt x="37" y="45"/>
                    <a:pt x="37" y="45"/>
                  </a:cubicBezTo>
                  <a:cubicBezTo>
                    <a:pt x="37" y="45"/>
                    <a:pt x="37" y="45"/>
                    <a:pt x="37" y="45"/>
                  </a:cubicBezTo>
                  <a:cubicBezTo>
                    <a:pt x="37" y="44"/>
                    <a:pt x="37" y="44"/>
                    <a:pt x="36" y="44"/>
                  </a:cubicBezTo>
                  <a:cubicBezTo>
                    <a:pt x="36" y="44"/>
                    <a:pt x="36" y="44"/>
                    <a:pt x="36" y="44"/>
                  </a:cubicBezTo>
                  <a:cubicBezTo>
                    <a:pt x="36" y="45"/>
                    <a:pt x="36" y="45"/>
                    <a:pt x="36" y="45"/>
                  </a:cubicBezTo>
                  <a:cubicBezTo>
                    <a:pt x="37" y="46"/>
                    <a:pt x="37" y="46"/>
                    <a:pt x="37" y="46"/>
                  </a:cubicBezTo>
                  <a:cubicBezTo>
                    <a:pt x="37" y="46"/>
                    <a:pt x="37" y="46"/>
                    <a:pt x="37" y="46"/>
                  </a:cubicBezTo>
                  <a:cubicBezTo>
                    <a:pt x="36" y="46"/>
                    <a:pt x="36" y="46"/>
                    <a:pt x="36" y="46"/>
                  </a:cubicBezTo>
                  <a:cubicBezTo>
                    <a:pt x="36" y="47"/>
                    <a:pt x="36" y="47"/>
                    <a:pt x="36" y="47"/>
                  </a:cubicBezTo>
                  <a:cubicBezTo>
                    <a:pt x="37" y="47"/>
                    <a:pt x="37" y="47"/>
                    <a:pt x="37" y="47"/>
                  </a:cubicBezTo>
                  <a:cubicBezTo>
                    <a:pt x="37" y="46"/>
                    <a:pt x="37" y="46"/>
                    <a:pt x="37" y="46"/>
                  </a:cubicBezTo>
                  <a:cubicBezTo>
                    <a:pt x="37" y="46"/>
                    <a:pt x="37" y="46"/>
                    <a:pt x="37" y="46"/>
                  </a:cubicBezTo>
                  <a:cubicBezTo>
                    <a:pt x="37" y="47"/>
                    <a:pt x="37" y="47"/>
                    <a:pt x="37" y="47"/>
                  </a:cubicBezTo>
                  <a:cubicBezTo>
                    <a:pt x="37" y="48"/>
                    <a:pt x="37" y="48"/>
                    <a:pt x="37" y="48"/>
                  </a:cubicBezTo>
                  <a:cubicBezTo>
                    <a:pt x="37" y="48"/>
                    <a:pt x="37" y="48"/>
                    <a:pt x="37" y="48"/>
                  </a:cubicBezTo>
                  <a:cubicBezTo>
                    <a:pt x="38" y="50"/>
                    <a:pt x="38" y="50"/>
                    <a:pt x="38" y="50"/>
                  </a:cubicBezTo>
                  <a:cubicBezTo>
                    <a:pt x="38" y="50"/>
                    <a:pt x="38" y="50"/>
                    <a:pt x="38" y="50"/>
                  </a:cubicBezTo>
                  <a:cubicBezTo>
                    <a:pt x="37" y="50"/>
                    <a:pt x="37" y="50"/>
                    <a:pt x="37" y="49"/>
                  </a:cubicBezTo>
                  <a:cubicBezTo>
                    <a:pt x="37" y="49"/>
                    <a:pt x="37" y="49"/>
                    <a:pt x="37" y="49"/>
                  </a:cubicBezTo>
                  <a:cubicBezTo>
                    <a:pt x="37" y="49"/>
                    <a:pt x="37" y="49"/>
                    <a:pt x="37" y="49"/>
                  </a:cubicBezTo>
                  <a:cubicBezTo>
                    <a:pt x="37" y="50"/>
                    <a:pt x="37" y="50"/>
                    <a:pt x="37" y="50"/>
                  </a:cubicBezTo>
                  <a:cubicBezTo>
                    <a:pt x="37" y="50"/>
                    <a:pt x="37" y="50"/>
                    <a:pt x="37" y="50"/>
                  </a:cubicBezTo>
                  <a:cubicBezTo>
                    <a:pt x="36" y="51"/>
                    <a:pt x="36" y="51"/>
                    <a:pt x="36" y="51"/>
                  </a:cubicBezTo>
                  <a:cubicBezTo>
                    <a:pt x="36" y="51"/>
                    <a:pt x="36" y="51"/>
                    <a:pt x="36" y="51"/>
                  </a:cubicBezTo>
                  <a:cubicBezTo>
                    <a:pt x="36" y="51"/>
                    <a:pt x="37" y="51"/>
                    <a:pt x="37" y="52"/>
                  </a:cubicBezTo>
                  <a:cubicBezTo>
                    <a:pt x="38" y="52"/>
                    <a:pt x="38" y="52"/>
                    <a:pt x="38" y="52"/>
                  </a:cubicBezTo>
                  <a:cubicBezTo>
                    <a:pt x="38" y="53"/>
                    <a:pt x="38" y="53"/>
                    <a:pt x="38" y="53"/>
                  </a:cubicBezTo>
                  <a:cubicBezTo>
                    <a:pt x="38" y="53"/>
                    <a:pt x="37" y="53"/>
                    <a:pt x="36" y="54"/>
                  </a:cubicBezTo>
                  <a:cubicBezTo>
                    <a:pt x="36" y="54"/>
                    <a:pt x="36" y="55"/>
                    <a:pt x="36" y="56"/>
                  </a:cubicBezTo>
                  <a:cubicBezTo>
                    <a:pt x="36" y="56"/>
                    <a:pt x="36" y="56"/>
                    <a:pt x="36" y="56"/>
                  </a:cubicBezTo>
                  <a:cubicBezTo>
                    <a:pt x="37" y="56"/>
                    <a:pt x="37" y="57"/>
                    <a:pt x="37" y="57"/>
                  </a:cubicBezTo>
                  <a:cubicBezTo>
                    <a:pt x="37" y="57"/>
                    <a:pt x="37" y="57"/>
                    <a:pt x="37" y="57"/>
                  </a:cubicBezTo>
                  <a:cubicBezTo>
                    <a:pt x="34" y="57"/>
                    <a:pt x="34" y="57"/>
                    <a:pt x="34" y="57"/>
                  </a:cubicBezTo>
                  <a:cubicBezTo>
                    <a:pt x="34" y="57"/>
                    <a:pt x="34" y="57"/>
                    <a:pt x="34" y="58"/>
                  </a:cubicBezTo>
                  <a:cubicBezTo>
                    <a:pt x="33" y="58"/>
                    <a:pt x="33" y="58"/>
                    <a:pt x="33" y="58"/>
                  </a:cubicBezTo>
                  <a:cubicBezTo>
                    <a:pt x="32" y="57"/>
                    <a:pt x="32" y="57"/>
                    <a:pt x="32" y="57"/>
                  </a:cubicBezTo>
                  <a:cubicBezTo>
                    <a:pt x="32" y="57"/>
                    <a:pt x="32" y="57"/>
                    <a:pt x="32" y="57"/>
                  </a:cubicBezTo>
                  <a:cubicBezTo>
                    <a:pt x="32" y="56"/>
                    <a:pt x="32" y="56"/>
                    <a:pt x="32" y="56"/>
                  </a:cubicBezTo>
                  <a:cubicBezTo>
                    <a:pt x="32" y="56"/>
                    <a:pt x="31" y="56"/>
                    <a:pt x="31" y="56"/>
                  </a:cubicBezTo>
                  <a:cubicBezTo>
                    <a:pt x="31" y="56"/>
                    <a:pt x="32" y="55"/>
                    <a:pt x="32" y="55"/>
                  </a:cubicBezTo>
                  <a:cubicBezTo>
                    <a:pt x="32" y="54"/>
                    <a:pt x="32" y="54"/>
                    <a:pt x="32" y="54"/>
                  </a:cubicBezTo>
                  <a:cubicBezTo>
                    <a:pt x="31" y="52"/>
                    <a:pt x="31" y="52"/>
                    <a:pt x="31" y="52"/>
                  </a:cubicBezTo>
                  <a:cubicBezTo>
                    <a:pt x="32" y="51"/>
                    <a:pt x="32" y="51"/>
                    <a:pt x="32" y="51"/>
                  </a:cubicBezTo>
                  <a:cubicBezTo>
                    <a:pt x="32" y="51"/>
                    <a:pt x="32" y="51"/>
                    <a:pt x="32" y="51"/>
                  </a:cubicBezTo>
                  <a:cubicBezTo>
                    <a:pt x="31" y="50"/>
                    <a:pt x="31" y="50"/>
                    <a:pt x="31" y="50"/>
                  </a:cubicBezTo>
                  <a:cubicBezTo>
                    <a:pt x="31" y="49"/>
                    <a:pt x="31" y="49"/>
                    <a:pt x="31" y="49"/>
                  </a:cubicBezTo>
                  <a:cubicBezTo>
                    <a:pt x="31" y="48"/>
                    <a:pt x="31" y="48"/>
                    <a:pt x="31" y="48"/>
                  </a:cubicBezTo>
                  <a:cubicBezTo>
                    <a:pt x="32" y="47"/>
                    <a:pt x="32" y="47"/>
                    <a:pt x="32" y="47"/>
                  </a:cubicBezTo>
                  <a:cubicBezTo>
                    <a:pt x="31" y="47"/>
                    <a:pt x="31" y="47"/>
                    <a:pt x="31" y="47"/>
                  </a:cubicBezTo>
                  <a:cubicBezTo>
                    <a:pt x="31" y="44"/>
                    <a:pt x="31" y="44"/>
                    <a:pt x="31" y="44"/>
                  </a:cubicBezTo>
                  <a:cubicBezTo>
                    <a:pt x="31" y="44"/>
                    <a:pt x="31" y="44"/>
                    <a:pt x="31" y="44"/>
                  </a:cubicBezTo>
                  <a:cubicBezTo>
                    <a:pt x="31" y="43"/>
                    <a:pt x="31" y="43"/>
                    <a:pt x="31" y="43"/>
                  </a:cubicBezTo>
                  <a:cubicBezTo>
                    <a:pt x="31" y="43"/>
                    <a:pt x="31" y="43"/>
                    <a:pt x="31" y="43"/>
                  </a:cubicBezTo>
                  <a:cubicBezTo>
                    <a:pt x="30" y="43"/>
                    <a:pt x="30" y="43"/>
                    <a:pt x="30" y="43"/>
                  </a:cubicBezTo>
                  <a:cubicBezTo>
                    <a:pt x="30" y="43"/>
                    <a:pt x="30" y="43"/>
                    <a:pt x="30" y="43"/>
                  </a:cubicBezTo>
                  <a:cubicBezTo>
                    <a:pt x="30" y="43"/>
                    <a:pt x="30" y="43"/>
                    <a:pt x="30" y="43"/>
                  </a:cubicBezTo>
                  <a:cubicBezTo>
                    <a:pt x="30" y="43"/>
                    <a:pt x="30" y="43"/>
                    <a:pt x="30" y="43"/>
                  </a:cubicBezTo>
                  <a:cubicBezTo>
                    <a:pt x="30" y="41"/>
                    <a:pt x="30" y="41"/>
                    <a:pt x="30" y="41"/>
                  </a:cubicBezTo>
                  <a:cubicBezTo>
                    <a:pt x="29" y="38"/>
                    <a:pt x="29" y="38"/>
                    <a:pt x="29" y="38"/>
                  </a:cubicBezTo>
                  <a:cubicBezTo>
                    <a:pt x="29" y="37"/>
                    <a:pt x="29" y="37"/>
                    <a:pt x="29" y="37"/>
                  </a:cubicBezTo>
                  <a:cubicBezTo>
                    <a:pt x="29" y="37"/>
                    <a:pt x="29" y="37"/>
                    <a:pt x="29" y="37"/>
                  </a:cubicBezTo>
                  <a:cubicBezTo>
                    <a:pt x="29" y="37"/>
                    <a:pt x="28" y="36"/>
                    <a:pt x="28" y="35"/>
                  </a:cubicBezTo>
                  <a:cubicBezTo>
                    <a:pt x="28" y="35"/>
                    <a:pt x="28" y="35"/>
                    <a:pt x="28" y="35"/>
                  </a:cubicBezTo>
                  <a:cubicBezTo>
                    <a:pt x="25" y="33"/>
                    <a:pt x="25" y="33"/>
                    <a:pt x="25" y="33"/>
                  </a:cubicBezTo>
                  <a:cubicBezTo>
                    <a:pt x="24" y="34"/>
                    <a:pt x="24" y="34"/>
                    <a:pt x="24" y="34"/>
                  </a:cubicBezTo>
                  <a:cubicBezTo>
                    <a:pt x="22" y="34"/>
                    <a:pt x="22" y="34"/>
                    <a:pt x="22" y="34"/>
                  </a:cubicBezTo>
                  <a:cubicBezTo>
                    <a:pt x="16" y="34"/>
                    <a:pt x="14" y="34"/>
                    <a:pt x="14" y="34"/>
                  </a:cubicBezTo>
                  <a:cubicBezTo>
                    <a:pt x="13" y="35"/>
                    <a:pt x="13" y="35"/>
                    <a:pt x="13" y="35"/>
                  </a:cubicBezTo>
                  <a:cubicBezTo>
                    <a:pt x="13" y="35"/>
                    <a:pt x="13" y="35"/>
                    <a:pt x="13" y="35"/>
                  </a:cubicBezTo>
                  <a:cubicBezTo>
                    <a:pt x="14" y="37"/>
                    <a:pt x="14" y="37"/>
                    <a:pt x="14" y="37"/>
                  </a:cubicBezTo>
                  <a:cubicBezTo>
                    <a:pt x="14" y="38"/>
                    <a:pt x="14" y="38"/>
                    <a:pt x="14" y="38"/>
                  </a:cubicBezTo>
                  <a:cubicBezTo>
                    <a:pt x="14" y="39"/>
                    <a:pt x="14" y="39"/>
                    <a:pt x="14" y="39"/>
                  </a:cubicBezTo>
                  <a:cubicBezTo>
                    <a:pt x="14" y="39"/>
                    <a:pt x="14" y="39"/>
                    <a:pt x="14" y="39"/>
                  </a:cubicBezTo>
                  <a:cubicBezTo>
                    <a:pt x="14" y="39"/>
                    <a:pt x="14" y="39"/>
                    <a:pt x="14" y="39"/>
                  </a:cubicBezTo>
                  <a:cubicBezTo>
                    <a:pt x="13" y="39"/>
                    <a:pt x="13" y="39"/>
                    <a:pt x="13" y="39"/>
                  </a:cubicBezTo>
                  <a:cubicBezTo>
                    <a:pt x="13" y="39"/>
                    <a:pt x="13" y="40"/>
                    <a:pt x="12" y="40"/>
                  </a:cubicBezTo>
                  <a:cubicBezTo>
                    <a:pt x="12" y="41"/>
                    <a:pt x="12" y="42"/>
                    <a:pt x="11" y="43"/>
                  </a:cubicBezTo>
                  <a:cubicBezTo>
                    <a:pt x="11" y="44"/>
                    <a:pt x="11" y="44"/>
                    <a:pt x="11" y="44"/>
                  </a:cubicBezTo>
                  <a:cubicBezTo>
                    <a:pt x="11" y="45"/>
                    <a:pt x="11" y="45"/>
                    <a:pt x="11" y="45"/>
                  </a:cubicBezTo>
                  <a:cubicBezTo>
                    <a:pt x="11" y="44"/>
                    <a:pt x="11" y="44"/>
                    <a:pt x="11" y="44"/>
                  </a:cubicBezTo>
                  <a:cubicBezTo>
                    <a:pt x="10" y="44"/>
                    <a:pt x="10" y="44"/>
                    <a:pt x="10" y="44"/>
                  </a:cubicBezTo>
                  <a:cubicBezTo>
                    <a:pt x="10" y="44"/>
                    <a:pt x="10" y="44"/>
                    <a:pt x="10" y="44"/>
                  </a:cubicBezTo>
                  <a:cubicBezTo>
                    <a:pt x="10" y="44"/>
                    <a:pt x="10" y="44"/>
                    <a:pt x="10" y="44"/>
                  </a:cubicBezTo>
                  <a:cubicBezTo>
                    <a:pt x="11" y="46"/>
                    <a:pt x="11" y="46"/>
                    <a:pt x="11" y="46"/>
                  </a:cubicBezTo>
                  <a:cubicBezTo>
                    <a:pt x="9" y="47"/>
                    <a:pt x="8" y="47"/>
                    <a:pt x="8" y="48"/>
                  </a:cubicBezTo>
                  <a:cubicBezTo>
                    <a:pt x="8" y="49"/>
                    <a:pt x="8" y="50"/>
                    <a:pt x="7" y="50"/>
                  </a:cubicBezTo>
                  <a:cubicBezTo>
                    <a:pt x="7" y="51"/>
                    <a:pt x="7" y="51"/>
                    <a:pt x="7" y="51"/>
                  </a:cubicBezTo>
                  <a:cubicBezTo>
                    <a:pt x="8" y="51"/>
                    <a:pt x="9" y="50"/>
                    <a:pt x="10" y="50"/>
                  </a:cubicBezTo>
                  <a:cubicBezTo>
                    <a:pt x="10" y="50"/>
                    <a:pt x="10" y="50"/>
                    <a:pt x="10" y="50"/>
                  </a:cubicBezTo>
                  <a:cubicBezTo>
                    <a:pt x="9" y="50"/>
                    <a:pt x="9" y="50"/>
                    <a:pt x="9" y="50"/>
                  </a:cubicBezTo>
                  <a:cubicBezTo>
                    <a:pt x="9" y="50"/>
                    <a:pt x="9" y="49"/>
                    <a:pt x="9" y="49"/>
                  </a:cubicBezTo>
                  <a:cubicBezTo>
                    <a:pt x="8" y="50"/>
                    <a:pt x="8" y="50"/>
                    <a:pt x="8" y="50"/>
                  </a:cubicBezTo>
                  <a:cubicBezTo>
                    <a:pt x="8" y="50"/>
                    <a:pt x="8" y="50"/>
                    <a:pt x="8" y="50"/>
                  </a:cubicBezTo>
                  <a:cubicBezTo>
                    <a:pt x="6" y="51"/>
                    <a:pt x="6" y="51"/>
                    <a:pt x="6" y="51"/>
                  </a:cubicBezTo>
                  <a:cubicBezTo>
                    <a:pt x="6" y="51"/>
                    <a:pt x="6" y="51"/>
                    <a:pt x="6" y="51"/>
                  </a:cubicBezTo>
                  <a:cubicBezTo>
                    <a:pt x="6" y="51"/>
                    <a:pt x="6" y="51"/>
                    <a:pt x="6" y="51"/>
                  </a:cubicBezTo>
                  <a:cubicBezTo>
                    <a:pt x="7" y="52"/>
                    <a:pt x="7" y="52"/>
                    <a:pt x="7" y="52"/>
                  </a:cubicBezTo>
                  <a:cubicBezTo>
                    <a:pt x="7" y="52"/>
                    <a:pt x="7" y="52"/>
                    <a:pt x="7" y="52"/>
                  </a:cubicBezTo>
                  <a:cubicBezTo>
                    <a:pt x="9" y="51"/>
                    <a:pt x="9" y="51"/>
                    <a:pt x="9" y="51"/>
                  </a:cubicBezTo>
                  <a:cubicBezTo>
                    <a:pt x="9" y="51"/>
                    <a:pt x="9" y="51"/>
                    <a:pt x="9" y="51"/>
                  </a:cubicBezTo>
                  <a:cubicBezTo>
                    <a:pt x="9" y="51"/>
                    <a:pt x="9" y="51"/>
                    <a:pt x="9" y="51"/>
                  </a:cubicBezTo>
                  <a:cubicBezTo>
                    <a:pt x="9" y="52"/>
                    <a:pt x="9" y="53"/>
                    <a:pt x="8" y="53"/>
                  </a:cubicBezTo>
                  <a:cubicBezTo>
                    <a:pt x="8" y="53"/>
                    <a:pt x="8" y="53"/>
                    <a:pt x="8" y="53"/>
                  </a:cubicBezTo>
                  <a:cubicBezTo>
                    <a:pt x="7" y="54"/>
                    <a:pt x="7" y="54"/>
                    <a:pt x="7" y="54"/>
                  </a:cubicBezTo>
                  <a:cubicBezTo>
                    <a:pt x="7" y="56"/>
                    <a:pt x="7" y="56"/>
                    <a:pt x="7" y="56"/>
                  </a:cubicBezTo>
                  <a:cubicBezTo>
                    <a:pt x="7" y="56"/>
                    <a:pt x="7" y="56"/>
                    <a:pt x="7" y="56"/>
                  </a:cubicBezTo>
                  <a:cubicBezTo>
                    <a:pt x="7" y="56"/>
                    <a:pt x="7" y="56"/>
                    <a:pt x="7" y="56"/>
                  </a:cubicBezTo>
                  <a:cubicBezTo>
                    <a:pt x="7" y="56"/>
                    <a:pt x="6" y="55"/>
                    <a:pt x="6" y="55"/>
                  </a:cubicBezTo>
                  <a:cubicBezTo>
                    <a:pt x="6" y="57"/>
                    <a:pt x="6" y="57"/>
                    <a:pt x="6" y="57"/>
                  </a:cubicBezTo>
                  <a:cubicBezTo>
                    <a:pt x="6" y="57"/>
                    <a:pt x="6" y="57"/>
                    <a:pt x="7" y="57"/>
                  </a:cubicBezTo>
                  <a:cubicBezTo>
                    <a:pt x="7" y="57"/>
                    <a:pt x="7" y="57"/>
                    <a:pt x="7" y="57"/>
                  </a:cubicBezTo>
                  <a:cubicBezTo>
                    <a:pt x="6" y="58"/>
                    <a:pt x="6" y="58"/>
                    <a:pt x="6" y="58"/>
                  </a:cubicBezTo>
                  <a:cubicBezTo>
                    <a:pt x="5" y="58"/>
                    <a:pt x="5" y="58"/>
                    <a:pt x="5" y="58"/>
                  </a:cubicBezTo>
                  <a:cubicBezTo>
                    <a:pt x="5" y="58"/>
                    <a:pt x="5" y="58"/>
                    <a:pt x="5" y="58"/>
                  </a:cubicBezTo>
                  <a:cubicBezTo>
                    <a:pt x="4" y="58"/>
                    <a:pt x="4" y="59"/>
                    <a:pt x="3" y="59"/>
                  </a:cubicBezTo>
                  <a:cubicBezTo>
                    <a:pt x="2" y="58"/>
                    <a:pt x="2" y="58"/>
                    <a:pt x="2" y="58"/>
                  </a:cubicBezTo>
                  <a:cubicBezTo>
                    <a:pt x="2" y="58"/>
                    <a:pt x="2" y="58"/>
                    <a:pt x="2" y="58"/>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1" y="59"/>
                    <a:pt x="1" y="59"/>
                    <a:pt x="0" y="58"/>
                  </a:cubicBezTo>
                  <a:cubicBezTo>
                    <a:pt x="2" y="54"/>
                    <a:pt x="2" y="54"/>
                    <a:pt x="2" y="54"/>
                  </a:cubicBezTo>
                  <a:cubicBezTo>
                    <a:pt x="2" y="54"/>
                    <a:pt x="2" y="54"/>
                    <a:pt x="2" y="54"/>
                  </a:cubicBezTo>
                  <a:cubicBezTo>
                    <a:pt x="2" y="54"/>
                    <a:pt x="2" y="54"/>
                    <a:pt x="2" y="54"/>
                  </a:cubicBezTo>
                  <a:cubicBezTo>
                    <a:pt x="2" y="54"/>
                    <a:pt x="1" y="53"/>
                    <a:pt x="1" y="53"/>
                  </a:cubicBezTo>
                  <a:cubicBezTo>
                    <a:pt x="2" y="52"/>
                    <a:pt x="2" y="51"/>
                    <a:pt x="3" y="50"/>
                  </a:cubicBezTo>
                  <a:cubicBezTo>
                    <a:pt x="3" y="50"/>
                    <a:pt x="3" y="50"/>
                    <a:pt x="3" y="50"/>
                  </a:cubicBezTo>
                  <a:cubicBezTo>
                    <a:pt x="3" y="50"/>
                    <a:pt x="3" y="50"/>
                    <a:pt x="3" y="50"/>
                  </a:cubicBezTo>
                  <a:cubicBezTo>
                    <a:pt x="3" y="50"/>
                    <a:pt x="3" y="49"/>
                    <a:pt x="4" y="47"/>
                  </a:cubicBezTo>
                  <a:cubicBezTo>
                    <a:pt x="4" y="44"/>
                    <a:pt x="4" y="44"/>
                    <a:pt x="4" y="44"/>
                  </a:cubicBezTo>
                  <a:cubicBezTo>
                    <a:pt x="4" y="43"/>
                    <a:pt x="4" y="43"/>
                    <a:pt x="4" y="43"/>
                  </a:cubicBezTo>
                  <a:cubicBezTo>
                    <a:pt x="5" y="43"/>
                    <a:pt x="5" y="43"/>
                    <a:pt x="5" y="43"/>
                  </a:cubicBezTo>
                  <a:cubicBezTo>
                    <a:pt x="5" y="42"/>
                    <a:pt x="5" y="42"/>
                    <a:pt x="5" y="42"/>
                  </a:cubicBezTo>
                  <a:cubicBezTo>
                    <a:pt x="5" y="40"/>
                    <a:pt x="5" y="40"/>
                    <a:pt x="5" y="40"/>
                  </a:cubicBezTo>
                  <a:cubicBezTo>
                    <a:pt x="6" y="40"/>
                    <a:pt x="6" y="40"/>
                    <a:pt x="6" y="40"/>
                  </a:cubicBezTo>
                  <a:cubicBezTo>
                    <a:pt x="6" y="39"/>
                    <a:pt x="7" y="37"/>
                    <a:pt x="8" y="35"/>
                  </a:cubicBezTo>
                  <a:cubicBezTo>
                    <a:pt x="8" y="33"/>
                    <a:pt x="8" y="33"/>
                    <a:pt x="8" y="33"/>
                  </a:cubicBezTo>
                  <a:cubicBezTo>
                    <a:pt x="10" y="33"/>
                    <a:pt x="10" y="33"/>
                    <a:pt x="10" y="33"/>
                  </a:cubicBezTo>
                  <a:cubicBezTo>
                    <a:pt x="8" y="32"/>
                    <a:pt x="8" y="32"/>
                    <a:pt x="8" y="32"/>
                  </a:cubicBezTo>
                  <a:cubicBezTo>
                    <a:pt x="9" y="31"/>
                    <a:pt x="9" y="31"/>
                    <a:pt x="9" y="31"/>
                  </a:cubicBezTo>
                  <a:cubicBezTo>
                    <a:pt x="10" y="30"/>
                    <a:pt x="10" y="30"/>
                    <a:pt x="10" y="30"/>
                  </a:cubicBezTo>
                  <a:cubicBezTo>
                    <a:pt x="10" y="30"/>
                    <a:pt x="10" y="30"/>
                    <a:pt x="10" y="30"/>
                  </a:cubicBezTo>
                  <a:cubicBezTo>
                    <a:pt x="11" y="30"/>
                    <a:pt x="11" y="30"/>
                    <a:pt x="11" y="30"/>
                  </a:cubicBezTo>
                  <a:cubicBezTo>
                    <a:pt x="10" y="29"/>
                    <a:pt x="10" y="29"/>
                    <a:pt x="10" y="29"/>
                  </a:cubicBezTo>
                  <a:cubicBezTo>
                    <a:pt x="10" y="29"/>
                    <a:pt x="10" y="29"/>
                    <a:pt x="10" y="29"/>
                  </a:cubicBezTo>
                  <a:cubicBezTo>
                    <a:pt x="11" y="27"/>
                    <a:pt x="11" y="27"/>
                    <a:pt x="11" y="27"/>
                  </a:cubicBezTo>
                  <a:cubicBezTo>
                    <a:pt x="11" y="25"/>
                    <a:pt x="11" y="25"/>
                    <a:pt x="11" y="25"/>
                  </a:cubicBezTo>
                  <a:cubicBezTo>
                    <a:pt x="11" y="25"/>
                    <a:pt x="11" y="25"/>
                    <a:pt x="11" y="25"/>
                  </a:cubicBezTo>
                  <a:cubicBezTo>
                    <a:pt x="11" y="24"/>
                    <a:pt x="11" y="24"/>
                    <a:pt x="11" y="24"/>
                  </a:cubicBezTo>
                  <a:cubicBezTo>
                    <a:pt x="12" y="23"/>
                    <a:pt x="12" y="23"/>
                    <a:pt x="12" y="23"/>
                  </a:cubicBezTo>
                  <a:cubicBezTo>
                    <a:pt x="12" y="23"/>
                    <a:pt x="12" y="23"/>
                    <a:pt x="12" y="23"/>
                  </a:cubicBezTo>
                  <a:cubicBezTo>
                    <a:pt x="12" y="23"/>
                    <a:pt x="12" y="22"/>
                    <a:pt x="13" y="21"/>
                  </a:cubicBezTo>
                  <a:cubicBezTo>
                    <a:pt x="14" y="21"/>
                    <a:pt x="14" y="21"/>
                    <a:pt x="14" y="21"/>
                  </a:cubicBezTo>
                  <a:cubicBezTo>
                    <a:pt x="14" y="20"/>
                    <a:pt x="14" y="20"/>
                    <a:pt x="14" y="20"/>
                  </a:cubicBezTo>
                  <a:cubicBezTo>
                    <a:pt x="16" y="15"/>
                    <a:pt x="16" y="15"/>
                    <a:pt x="16" y="15"/>
                  </a:cubicBezTo>
                  <a:cubicBezTo>
                    <a:pt x="15" y="15"/>
                    <a:pt x="15" y="15"/>
                    <a:pt x="15" y="15"/>
                  </a:cubicBezTo>
                  <a:cubicBezTo>
                    <a:pt x="15" y="15"/>
                    <a:pt x="15" y="15"/>
                    <a:pt x="15" y="15"/>
                  </a:cubicBezTo>
                  <a:cubicBezTo>
                    <a:pt x="15" y="15"/>
                    <a:pt x="15" y="15"/>
                    <a:pt x="15" y="15"/>
                  </a:cubicBezTo>
                  <a:cubicBezTo>
                    <a:pt x="17" y="13"/>
                    <a:pt x="18" y="10"/>
                    <a:pt x="18" y="9"/>
                  </a:cubicBezTo>
                  <a:cubicBezTo>
                    <a:pt x="18" y="8"/>
                    <a:pt x="19" y="8"/>
                    <a:pt x="19" y="7"/>
                  </a:cubicBezTo>
                  <a:cubicBezTo>
                    <a:pt x="18" y="7"/>
                    <a:pt x="18" y="7"/>
                    <a:pt x="18" y="7"/>
                  </a:cubicBezTo>
                  <a:cubicBezTo>
                    <a:pt x="18" y="7"/>
                    <a:pt x="18" y="7"/>
                    <a:pt x="18" y="7"/>
                  </a:cubicBezTo>
                  <a:cubicBezTo>
                    <a:pt x="18" y="5"/>
                    <a:pt x="18" y="5"/>
                    <a:pt x="19" y="5"/>
                  </a:cubicBezTo>
                  <a:cubicBezTo>
                    <a:pt x="19" y="5"/>
                    <a:pt x="19" y="5"/>
                    <a:pt x="19" y="5"/>
                  </a:cubicBezTo>
                  <a:cubicBezTo>
                    <a:pt x="19" y="4"/>
                    <a:pt x="19" y="4"/>
                    <a:pt x="19" y="4"/>
                  </a:cubicBezTo>
                  <a:cubicBezTo>
                    <a:pt x="18" y="4"/>
                    <a:pt x="18" y="4"/>
                    <a:pt x="18" y="4"/>
                  </a:cubicBezTo>
                  <a:cubicBezTo>
                    <a:pt x="19" y="3"/>
                    <a:pt x="19" y="3"/>
                    <a:pt x="19" y="3"/>
                  </a:cubicBezTo>
                  <a:cubicBezTo>
                    <a:pt x="19" y="2"/>
                    <a:pt x="19" y="2"/>
                    <a:pt x="19" y="2"/>
                  </a:cubicBezTo>
                  <a:cubicBezTo>
                    <a:pt x="19" y="2"/>
                    <a:pt x="20" y="2"/>
                    <a:pt x="20" y="1"/>
                  </a:cubicBezTo>
                  <a:cubicBezTo>
                    <a:pt x="20" y="0"/>
                    <a:pt x="20" y="0"/>
                    <a:pt x="20" y="0"/>
                  </a:cubicBezTo>
                  <a:close/>
                  <a:moveTo>
                    <a:pt x="23" y="5"/>
                  </a:moveTo>
                  <a:cubicBezTo>
                    <a:pt x="23" y="6"/>
                    <a:pt x="23" y="6"/>
                    <a:pt x="23" y="6"/>
                  </a:cubicBezTo>
                  <a:cubicBezTo>
                    <a:pt x="23" y="6"/>
                    <a:pt x="23" y="6"/>
                    <a:pt x="23" y="6"/>
                  </a:cubicBezTo>
                  <a:cubicBezTo>
                    <a:pt x="23" y="6"/>
                    <a:pt x="23" y="6"/>
                    <a:pt x="23" y="6"/>
                  </a:cubicBezTo>
                  <a:cubicBezTo>
                    <a:pt x="23" y="5"/>
                    <a:pt x="23" y="5"/>
                    <a:pt x="23" y="5"/>
                  </a:cubicBezTo>
                  <a:cubicBezTo>
                    <a:pt x="23" y="5"/>
                    <a:pt x="23" y="5"/>
                    <a:pt x="23" y="5"/>
                  </a:cubicBezTo>
                  <a:close/>
                  <a:moveTo>
                    <a:pt x="22" y="11"/>
                  </a:moveTo>
                  <a:cubicBezTo>
                    <a:pt x="22" y="12"/>
                    <a:pt x="22" y="12"/>
                    <a:pt x="22" y="12"/>
                  </a:cubicBezTo>
                  <a:cubicBezTo>
                    <a:pt x="22" y="12"/>
                    <a:pt x="22" y="12"/>
                    <a:pt x="21" y="13"/>
                  </a:cubicBezTo>
                  <a:cubicBezTo>
                    <a:pt x="21" y="13"/>
                    <a:pt x="21" y="14"/>
                    <a:pt x="21" y="14"/>
                  </a:cubicBezTo>
                  <a:cubicBezTo>
                    <a:pt x="21" y="15"/>
                    <a:pt x="21" y="15"/>
                    <a:pt x="21" y="15"/>
                  </a:cubicBezTo>
                  <a:cubicBezTo>
                    <a:pt x="21" y="15"/>
                    <a:pt x="21" y="15"/>
                    <a:pt x="21" y="15"/>
                  </a:cubicBezTo>
                  <a:cubicBezTo>
                    <a:pt x="21" y="15"/>
                    <a:pt x="21" y="15"/>
                    <a:pt x="21" y="14"/>
                  </a:cubicBezTo>
                  <a:cubicBezTo>
                    <a:pt x="21" y="14"/>
                    <a:pt x="21" y="14"/>
                    <a:pt x="21" y="14"/>
                  </a:cubicBezTo>
                  <a:cubicBezTo>
                    <a:pt x="22" y="15"/>
                    <a:pt x="22" y="15"/>
                    <a:pt x="22" y="15"/>
                  </a:cubicBezTo>
                  <a:cubicBezTo>
                    <a:pt x="21" y="16"/>
                    <a:pt x="20" y="17"/>
                    <a:pt x="20" y="18"/>
                  </a:cubicBezTo>
                  <a:cubicBezTo>
                    <a:pt x="20" y="18"/>
                    <a:pt x="20" y="18"/>
                    <a:pt x="20" y="18"/>
                  </a:cubicBezTo>
                  <a:cubicBezTo>
                    <a:pt x="20" y="18"/>
                    <a:pt x="20" y="18"/>
                    <a:pt x="20" y="18"/>
                  </a:cubicBezTo>
                  <a:cubicBezTo>
                    <a:pt x="20" y="18"/>
                    <a:pt x="20" y="18"/>
                    <a:pt x="20" y="17"/>
                  </a:cubicBezTo>
                  <a:cubicBezTo>
                    <a:pt x="19" y="17"/>
                    <a:pt x="19" y="17"/>
                    <a:pt x="19" y="17"/>
                  </a:cubicBezTo>
                  <a:cubicBezTo>
                    <a:pt x="19" y="17"/>
                    <a:pt x="19" y="17"/>
                    <a:pt x="19" y="17"/>
                  </a:cubicBezTo>
                  <a:cubicBezTo>
                    <a:pt x="19" y="19"/>
                    <a:pt x="19" y="20"/>
                    <a:pt x="18" y="22"/>
                  </a:cubicBezTo>
                  <a:cubicBezTo>
                    <a:pt x="18" y="22"/>
                    <a:pt x="18" y="22"/>
                    <a:pt x="18" y="22"/>
                  </a:cubicBezTo>
                  <a:cubicBezTo>
                    <a:pt x="18" y="22"/>
                    <a:pt x="18" y="22"/>
                    <a:pt x="18" y="22"/>
                  </a:cubicBezTo>
                  <a:cubicBezTo>
                    <a:pt x="19" y="22"/>
                    <a:pt x="19" y="22"/>
                    <a:pt x="19" y="22"/>
                  </a:cubicBezTo>
                  <a:cubicBezTo>
                    <a:pt x="19" y="22"/>
                    <a:pt x="19" y="22"/>
                    <a:pt x="19" y="22"/>
                  </a:cubicBezTo>
                  <a:cubicBezTo>
                    <a:pt x="18" y="26"/>
                    <a:pt x="17" y="28"/>
                    <a:pt x="16" y="28"/>
                  </a:cubicBezTo>
                  <a:cubicBezTo>
                    <a:pt x="16" y="28"/>
                    <a:pt x="16" y="28"/>
                    <a:pt x="16" y="28"/>
                  </a:cubicBezTo>
                  <a:cubicBezTo>
                    <a:pt x="16" y="28"/>
                    <a:pt x="16" y="28"/>
                    <a:pt x="16" y="28"/>
                  </a:cubicBezTo>
                  <a:cubicBezTo>
                    <a:pt x="17" y="28"/>
                    <a:pt x="17" y="29"/>
                    <a:pt x="17" y="31"/>
                  </a:cubicBezTo>
                  <a:cubicBezTo>
                    <a:pt x="17" y="31"/>
                    <a:pt x="20" y="31"/>
                    <a:pt x="27" y="30"/>
                  </a:cubicBezTo>
                  <a:cubicBezTo>
                    <a:pt x="27" y="29"/>
                    <a:pt x="27" y="29"/>
                    <a:pt x="27" y="29"/>
                  </a:cubicBezTo>
                  <a:cubicBezTo>
                    <a:pt x="27" y="29"/>
                    <a:pt x="27" y="29"/>
                    <a:pt x="27" y="29"/>
                  </a:cubicBezTo>
                  <a:cubicBezTo>
                    <a:pt x="27" y="29"/>
                    <a:pt x="27" y="29"/>
                    <a:pt x="27" y="29"/>
                  </a:cubicBezTo>
                  <a:cubicBezTo>
                    <a:pt x="27" y="28"/>
                    <a:pt x="27" y="28"/>
                    <a:pt x="27" y="28"/>
                  </a:cubicBezTo>
                  <a:cubicBezTo>
                    <a:pt x="27" y="28"/>
                    <a:pt x="27" y="28"/>
                    <a:pt x="27" y="28"/>
                  </a:cubicBezTo>
                  <a:cubicBezTo>
                    <a:pt x="27" y="29"/>
                    <a:pt x="27" y="29"/>
                    <a:pt x="27" y="29"/>
                  </a:cubicBezTo>
                  <a:cubicBezTo>
                    <a:pt x="28" y="29"/>
                    <a:pt x="28" y="29"/>
                    <a:pt x="28" y="29"/>
                  </a:cubicBezTo>
                  <a:cubicBezTo>
                    <a:pt x="28" y="29"/>
                    <a:pt x="28" y="29"/>
                    <a:pt x="28" y="29"/>
                  </a:cubicBezTo>
                  <a:cubicBezTo>
                    <a:pt x="28" y="28"/>
                    <a:pt x="28" y="28"/>
                    <a:pt x="27" y="27"/>
                  </a:cubicBezTo>
                  <a:cubicBezTo>
                    <a:pt x="27" y="26"/>
                    <a:pt x="27" y="26"/>
                    <a:pt x="27" y="26"/>
                  </a:cubicBezTo>
                  <a:cubicBezTo>
                    <a:pt x="27" y="26"/>
                    <a:pt x="27" y="26"/>
                    <a:pt x="27" y="26"/>
                  </a:cubicBezTo>
                  <a:cubicBezTo>
                    <a:pt x="27" y="26"/>
                    <a:pt x="27" y="26"/>
                    <a:pt x="27" y="26"/>
                  </a:cubicBezTo>
                  <a:cubicBezTo>
                    <a:pt x="28" y="26"/>
                    <a:pt x="28" y="26"/>
                    <a:pt x="28" y="26"/>
                  </a:cubicBezTo>
                  <a:cubicBezTo>
                    <a:pt x="28" y="24"/>
                    <a:pt x="28" y="24"/>
                    <a:pt x="28" y="24"/>
                  </a:cubicBezTo>
                  <a:cubicBezTo>
                    <a:pt x="28" y="23"/>
                    <a:pt x="28" y="23"/>
                    <a:pt x="28" y="23"/>
                  </a:cubicBezTo>
                  <a:cubicBezTo>
                    <a:pt x="28" y="23"/>
                    <a:pt x="28" y="23"/>
                    <a:pt x="28" y="23"/>
                  </a:cubicBezTo>
                  <a:cubicBezTo>
                    <a:pt x="28" y="23"/>
                    <a:pt x="28" y="23"/>
                    <a:pt x="28" y="24"/>
                  </a:cubicBezTo>
                  <a:cubicBezTo>
                    <a:pt x="28" y="24"/>
                    <a:pt x="28" y="24"/>
                    <a:pt x="28" y="24"/>
                  </a:cubicBezTo>
                  <a:cubicBezTo>
                    <a:pt x="27" y="24"/>
                    <a:pt x="27" y="24"/>
                    <a:pt x="27" y="24"/>
                  </a:cubicBezTo>
                  <a:cubicBezTo>
                    <a:pt x="27" y="24"/>
                    <a:pt x="27" y="23"/>
                    <a:pt x="27" y="23"/>
                  </a:cubicBezTo>
                  <a:cubicBezTo>
                    <a:pt x="27" y="23"/>
                    <a:pt x="27" y="22"/>
                    <a:pt x="28" y="22"/>
                  </a:cubicBezTo>
                  <a:cubicBezTo>
                    <a:pt x="28" y="22"/>
                    <a:pt x="28" y="22"/>
                    <a:pt x="28" y="22"/>
                  </a:cubicBezTo>
                  <a:cubicBezTo>
                    <a:pt x="28" y="22"/>
                    <a:pt x="27" y="21"/>
                    <a:pt x="27" y="21"/>
                  </a:cubicBezTo>
                  <a:cubicBezTo>
                    <a:pt x="27" y="20"/>
                    <a:pt x="27" y="20"/>
                    <a:pt x="27" y="20"/>
                  </a:cubicBezTo>
                  <a:cubicBezTo>
                    <a:pt x="27" y="20"/>
                    <a:pt x="27" y="20"/>
                    <a:pt x="27" y="20"/>
                  </a:cubicBezTo>
                  <a:cubicBezTo>
                    <a:pt x="27" y="20"/>
                    <a:pt x="27" y="19"/>
                    <a:pt x="26" y="19"/>
                  </a:cubicBezTo>
                  <a:cubicBezTo>
                    <a:pt x="26" y="17"/>
                    <a:pt x="26" y="17"/>
                    <a:pt x="26" y="17"/>
                  </a:cubicBezTo>
                  <a:cubicBezTo>
                    <a:pt x="26" y="16"/>
                    <a:pt x="25" y="13"/>
                    <a:pt x="25" y="9"/>
                  </a:cubicBezTo>
                  <a:cubicBezTo>
                    <a:pt x="25" y="8"/>
                    <a:pt x="25" y="8"/>
                    <a:pt x="24" y="8"/>
                  </a:cubicBezTo>
                  <a:cubicBezTo>
                    <a:pt x="24" y="8"/>
                    <a:pt x="24" y="8"/>
                    <a:pt x="24" y="9"/>
                  </a:cubicBezTo>
                  <a:cubicBezTo>
                    <a:pt x="24" y="10"/>
                    <a:pt x="24" y="10"/>
                    <a:pt x="24" y="10"/>
                  </a:cubicBezTo>
                  <a:cubicBezTo>
                    <a:pt x="23" y="10"/>
                    <a:pt x="23" y="10"/>
                    <a:pt x="22" y="11"/>
                  </a:cubicBezTo>
                  <a:cubicBezTo>
                    <a:pt x="22" y="11"/>
                    <a:pt x="22" y="11"/>
                    <a:pt x="22" y="11"/>
                  </a:cubicBezTo>
                  <a:close/>
                  <a:moveTo>
                    <a:pt x="28" y="13"/>
                  </a:moveTo>
                  <a:cubicBezTo>
                    <a:pt x="28" y="13"/>
                    <a:pt x="28" y="13"/>
                    <a:pt x="28" y="13"/>
                  </a:cubicBezTo>
                  <a:cubicBezTo>
                    <a:pt x="28" y="13"/>
                    <a:pt x="28" y="13"/>
                    <a:pt x="28" y="13"/>
                  </a:cubicBezTo>
                  <a:cubicBezTo>
                    <a:pt x="29" y="12"/>
                    <a:pt x="29" y="12"/>
                    <a:pt x="29" y="12"/>
                  </a:cubicBezTo>
                  <a:cubicBezTo>
                    <a:pt x="29" y="12"/>
                    <a:pt x="29" y="12"/>
                    <a:pt x="29" y="12"/>
                  </a:cubicBezTo>
                  <a:cubicBezTo>
                    <a:pt x="29" y="12"/>
                    <a:pt x="29" y="12"/>
                    <a:pt x="29" y="12"/>
                  </a:cubicBezTo>
                  <a:cubicBezTo>
                    <a:pt x="28" y="12"/>
                    <a:pt x="28" y="12"/>
                    <a:pt x="28" y="13"/>
                  </a:cubicBezTo>
                  <a:close/>
                  <a:moveTo>
                    <a:pt x="21" y="12"/>
                  </a:moveTo>
                  <a:cubicBezTo>
                    <a:pt x="21" y="13"/>
                    <a:pt x="21" y="13"/>
                    <a:pt x="21" y="13"/>
                  </a:cubicBezTo>
                  <a:cubicBezTo>
                    <a:pt x="21" y="13"/>
                    <a:pt x="21" y="13"/>
                    <a:pt x="21" y="13"/>
                  </a:cubicBezTo>
                  <a:cubicBezTo>
                    <a:pt x="21" y="12"/>
                    <a:pt x="21" y="12"/>
                    <a:pt x="21" y="12"/>
                  </a:cubicBezTo>
                  <a:cubicBezTo>
                    <a:pt x="21" y="12"/>
                    <a:pt x="21" y="12"/>
                    <a:pt x="21" y="12"/>
                  </a:cubicBezTo>
                  <a:cubicBezTo>
                    <a:pt x="21" y="12"/>
                    <a:pt x="21" y="12"/>
                    <a:pt x="21" y="12"/>
                  </a:cubicBezTo>
                  <a:close/>
                  <a:moveTo>
                    <a:pt x="16" y="22"/>
                  </a:moveTo>
                  <a:cubicBezTo>
                    <a:pt x="16" y="22"/>
                    <a:pt x="16" y="22"/>
                    <a:pt x="16" y="22"/>
                  </a:cubicBezTo>
                  <a:cubicBezTo>
                    <a:pt x="16" y="23"/>
                    <a:pt x="16" y="23"/>
                    <a:pt x="16" y="23"/>
                  </a:cubicBezTo>
                  <a:cubicBezTo>
                    <a:pt x="16" y="23"/>
                    <a:pt x="16" y="23"/>
                    <a:pt x="16" y="23"/>
                  </a:cubicBezTo>
                  <a:cubicBezTo>
                    <a:pt x="16" y="22"/>
                    <a:pt x="16" y="22"/>
                    <a:pt x="16" y="22"/>
                  </a:cubicBezTo>
                  <a:cubicBezTo>
                    <a:pt x="16" y="22"/>
                    <a:pt x="16" y="22"/>
                    <a:pt x="16" y="22"/>
                  </a:cubicBezTo>
                  <a:cubicBezTo>
                    <a:pt x="16" y="22"/>
                    <a:pt x="16" y="22"/>
                    <a:pt x="16" y="22"/>
                  </a:cubicBezTo>
                  <a:close/>
                  <a:moveTo>
                    <a:pt x="29" y="23"/>
                  </a:moveTo>
                  <a:cubicBezTo>
                    <a:pt x="29" y="24"/>
                    <a:pt x="29" y="24"/>
                    <a:pt x="29" y="24"/>
                  </a:cubicBezTo>
                  <a:cubicBezTo>
                    <a:pt x="29" y="24"/>
                    <a:pt x="29" y="24"/>
                    <a:pt x="29" y="24"/>
                  </a:cubicBezTo>
                  <a:cubicBezTo>
                    <a:pt x="29" y="24"/>
                    <a:pt x="29" y="24"/>
                    <a:pt x="29" y="24"/>
                  </a:cubicBezTo>
                  <a:cubicBezTo>
                    <a:pt x="30" y="24"/>
                    <a:pt x="30" y="24"/>
                    <a:pt x="30" y="24"/>
                  </a:cubicBezTo>
                  <a:cubicBezTo>
                    <a:pt x="30" y="23"/>
                    <a:pt x="30" y="23"/>
                    <a:pt x="30" y="23"/>
                  </a:cubicBezTo>
                  <a:cubicBezTo>
                    <a:pt x="30" y="23"/>
                    <a:pt x="30" y="23"/>
                    <a:pt x="30" y="23"/>
                  </a:cubicBezTo>
                  <a:lnTo>
                    <a:pt x="29" y="23"/>
                  </a:lnTo>
                  <a:close/>
                  <a:moveTo>
                    <a:pt x="31" y="24"/>
                  </a:moveTo>
                  <a:cubicBezTo>
                    <a:pt x="31" y="25"/>
                    <a:pt x="31" y="25"/>
                    <a:pt x="31" y="25"/>
                  </a:cubicBezTo>
                  <a:cubicBezTo>
                    <a:pt x="32" y="25"/>
                    <a:pt x="32" y="25"/>
                    <a:pt x="32" y="25"/>
                  </a:cubicBezTo>
                  <a:cubicBezTo>
                    <a:pt x="32" y="25"/>
                    <a:pt x="32" y="25"/>
                    <a:pt x="32" y="24"/>
                  </a:cubicBezTo>
                  <a:cubicBezTo>
                    <a:pt x="32" y="23"/>
                    <a:pt x="32" y="23"/>
                    <a:pt x="32" y="23"/>
                  </a:cubicBezTo>
                  <a:lnTo>
                    <a:pt x="31" y="24"/>
                  </a:lnTo>
                  <a:close/>
                  <a:moveTo>
                    <a:pt x="33" y="25"/>
                  </a:moveTo>
                  <a:cubicBezTo>
                    <a:pt x="34" y="25"/>
                    <a:pt x="34" y="25"/>
                    <a:pt x="34" y="25"/>
                  </a:cubicBezTo>
                  <a:cubicBezTo>
                    <a:pt x="34" y="26"/>
                    <a:pt x="34" y="26"/>
                    <a:pt x="34" y="26"/>
                  </a:cubicBezTo>
                  <a:cubicBezTo>
                    <a:pt x="34" y="26"/>
                    <a:pt x="34" y="26"/>
                    <a:pt x="34" y="26"/>
                  </a:cubicBezTo>
                  <a:cubicBezTo>
                    <a:pt x="34" y="26"/>
                    <a:pt x="34" y="26"/>
                    <a:pt x="34" y="26"/>
                  </a:cubicBezTo>
                  <a:cubicBezTo>
                    <a:pt x="34" y="26"/>
                    <a:pt x="33" y="25"/>
                    <a:pt x="33" y="25"/>
                  </a:cubicBezTo>
                  <a:close/>
                  <a:moveTo>
                    <a:pt x="17" y="25"/>
                  </a:moveTo>
                  <a:cubicBezTo>
                    <a:pt x="16" y="27"/>
                    <a:pt x="16" y="27"/>
                    <a:pt x="16" y="27"/>
                  </a:cubicBezTo>
                  <a:cubicBezTo>
                    <a:pt x="17" y="27"/>
                    <a:pt x="17" y="27"/>
                    <a:pt x="17" y="27"/>
                  </a:cubicBezTo>
                  <a:cubicBezTo>
                    <a:pt x="17" y="26"/>
                    <a:pt x="17" y="26"/>
                    <a:pt x="17" y="26"/>
                  </a:cubicBezTo>
                  <a:cubicBezTo>
                    <a:pt x="17" y="25"/>
                    <a:pt x="17" y="25"/>
                    <a:pt x="17" y="25"/>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lose/>
                  <a:moveTo>
                    <a:pt x="10" y="42"/>
                  </a:moveTo>
                  <a:cubicBezTo>
                    <a:pt x="10" y="42"/>
                    <a:pt x="10" y="42"/>
                    <a:pt x="10" y="42"/>
                  </a:cubicBezTo>
                  <a:cubicBezTo>
                    <a:pt x="11" y="42"/>
                    <a:pt x="11" y="42"/>
                    <a:pt x="11" y="42"/>
                  </a:cubicBezTo>
                  <a:cubicBezTo>
                    <a:pt x="11" y="41"/>
                    <a:pt x="11" y="41"/>
                    <a:pt x="11" y="41"/>
                  </a:cubicBezTo>
                  <a:cubicBezTo>
                    <a:pt x="10" y="41"/>
                    <a:pt x="10" y="41"/>
                    <a:pt x="10" y="41"/>
                  </a:cubicBezTo>
                  <a:lnTo>
                    <a:pt x="10" y="42"/>
                  </a:lnTo>
                  <a:close/>
                  <a:moveTo>
                    <a:pt x="9" y="48"/>
                  </a:moveTo>
                  <a:cubicBezTo>
                    <a:pt x="9" y="48"/>
                    <a:pt x="9" y="48"/>
                    <a:pt x="9" y="48"/>
                  </a:cubicBezTo>
                  <a:cubicBezTo>
                    <a:pt x="9" y="48"/>
                    <a:pt x="10" y="49"/>
                    <a:pt x="10" y="50"/>
                  </a:cubicBezTo>
                  <a:cubicBezTo>
                    <a:pt x="9" y="51"/>
                    <a:pt x="9" y="51"/>
                    <a:pt x="9" y="51"/>
                  </a:cubicBezTo>
                  <a:cubicBezTo>
                    <a:pt x="9" y="51"/>
                    <a:pt x="9" y="51"/>
                    <a:pt x="9" y="51"/>
                  </a:cubicBezTo>
                  <a:cubicBezTo>
                    <a:pt x="9" y="50"/>
                    <a:pt x="9" y="50"/>
                    <a:pt x="9" y="50"/>
                  </a:cubicBezTo>
                  <a:cubicBezTo>
                    <a:pt x="9" y="50"/>
                    <a:pt x="9" y="50"/>
                    <a:pt x="9" y="50"/>
                  </a:cubicBezTo>
                  <a:lnTo>
                    <a:pt x="9" y="48"/>
                  </a:lnTo>
                  <a:close/>
                  <a:moveTo>
                    <a:pt x="37" y="56"/>
                  </a:moveTo>
                  <a:cubicBezTo>
                    <a:pt x="37" y="56"/>
                    <a:pt x="37" y="56"/>
                    <a:pt x="37" y="56"/>
                  </a:cubicBezTo>
                  <a:cubicBezTo>
                    <a:pt x="38" y="56"/>
                    <a:pt x="38" y="56"/>
                    <a:pt x="38" y="56"/>
                  </a:cubicBezTo>
                  <a:cubicBezTo>
                    <a:pt x="38" y="56"/>
                    <a:pt x="38" y="56"/>
                    <a:pt x="38" y="56"/>
                  </a:cubicBezTo>
                  <a:cubicBezTo>
                    <a:pt x="38" y="56"/>
                    <a:pt x="38" y="56"/>
                    <a:pt x="38" y="56"/>
                  </a:cubicBezTo>
                  <a:cubicBezTo>
                    <a:pt x="37" y="56"/>
                    <a:pt x="37" y="56"/>
                    <a:pt x="37" y="56"/>
                  </a:cubicBezTo>
                  <a:close/>
                  <a:moveTo>
                    <a:pt x="4" y="57"/>
                  </a:moveTo>
                  <a:cubicBezTo>
                    <a:pt x="4" y="58"/>
                    <a:pt x="4" y="58"/>
                    <a:pt x="4" y="58"/>
                  </a:cubicBezTo>
                  <a:cubicBezTo>
                    <a:pt x="4" y="58"/>
                    <a:pt x="4" y="58"/>
                    <a:pt x="4" y="58"/>
                  </a:cubicBezTo>
                  <a:cubicBezTo>
                    <a:pt x="5" y="57"/>
                    <a:pt x="5" y="57"/>
                    <a:pt x="5" y="57"/>
                  </a:cubicBezTo>
                  <a:cubicBezTo>
                    <a:pt x="5" y="57"/>
                    <a:pt x="5" y="57"/>
                    <a:pt x="5" y="57"/>
                  </a:cubicBezTo>
                  <a:cubicBezTo>
                    <a:pt x="5" y="57"/>
                    <a:pt x="5" y="57"/>
                    <a:pt x="5" y="57"/>
                  </a:cubicBezTo>
                  <a:cubicBezTo>
                    <a:pt x="4" y="57"/>
                    <a:pt x="4" y="57"/>
                    <a:pt x="4" y="57"/>
                  </a:cubicBezTo>
                  <a:cubicBezTo>
                    <a:pt x="4" y="57"/>
                    <a:pt x="4" y="57"/>
                    <a:pt x="4" y="57"/>
                  </a:cubicBezTo>
                  <a:close/>
                  <a:moveTo>
                    <a:pt x="76" y="1"/>
                  </a:moveTo>
                  <a:cubicBezTo>
                    <a:pt x="76" y="2"/>
                    <a:pt x="76" y="2"/>
                    <a:pt x="77" y="2"/>
                  </a:cubicBezTo>
                  <a:cubicBezTo>
                    <a:pt x="77" y="3"/>
                    <a:pt x="77" y="3"/>
                    <a:pt x="77" y="3"/>
                  </a:cubicBezTo>
                  <a:cubicBezTo>
                    <a:pt x="77" y="3"/>
                    <a:pt x="77" y="3"/>
                    <a:pt x="77" y="3"/>
                  </a:cubicBezTo>
                  <a:cubicBezTo>
                    <a:pt x="78" y="2"/>
                    <a:pt x="78" y="2"/>
                    <a:pt x="79" y="2"/>
                  </a:cubicBezTo>
                  <a:cubicBezTo>
                    <a:pt x="79" y="2"/>
                    <a:pt x="79" y="3"/>
                    <a:pt x="79" y="4"/>
                  </a:cubicBezTo>
                  <a:cubicBezTo>
                    <a:pt x="79" y="4"/>
                    <a:pt x="79" y="4"/>
                    <a:pt x="79" y="4"/>
                  </a:cubicBezTo>
                  <a:cubicBezTo>
                    <a:pt x="79" y="5"/>
                    <a:pt x="79" y="5"/>
                    <a:pt x="79" y="5"/>
                  </a:cubicBezTo>
                  <a:cubicBezTo>
                    <a:pt x="79" y="7"/>
                    <a:pt x="79" y="7"/>
                    <a:pt x="79" y="7"/>
                  </a:cubicBezTo>
                  <a:cubicBezTo>
                    <a:pt x="79" y="8"/>
                    <a:pt x="78" y="8"/>
                    <a:pt x="77" y="8"/>
                  </a:cubicBezTo>
                  <a:cubicBezTo>
                    <a:pt x="77" y="8"/>
                    <a:pt x="76" y="8"/>
                    <a:pt x="76" y="8"/>
                  </a:cubicBezTo>
                  <a:cubicBezTo>
                    <a:pt x="74" y="8"/>
                    <a:pt x="74" y="8"/>
                    <a:pt x="74" y="8"/>
                  </a:cubicBezTo>
                  <a:cubicBezTo>
                    <a:pt x="73" y="8"/>
                    <a:pt x="73" y="8"/>
                    <a:pt x="73" y="8"/>
                  </a:cubicBezTo>
                  <a:cubicBezTo>
                    <a:pt x="73" y="8"/>
                    <a:pt x="72" y="9"/>
                    <a:pt x="71" y="9"/>
                  </a:cubicBezTo>
                  <a:cubicBezTo>
                    <a:pt x="70" y="9"/>
                    <a:pt x="70" y="8"/>
                    <a:pt x="70" y="8"/>
                  </a:cubicBezTo>
                  <a:cubicBezTo>
                    <a:pt x="68" y="8"/>
                    <a:pt x="68" y="8"/>
                    <a:pt x="68" y="8"/>
                  </a:cubicBezTo>
                  <a:cubicBezTo>
                    <a:pt x="68" y="8"/>
                    <a:pt x="68" y="8"/>
                    <a:pt x="68" y="8"/>
                  </a:cubicBezTo>
                  <a:cubicBezTo>
                    <a:pt x="67" y="8"/>
                    <a:pt x="67" y="8"/>
                    <a:pt x="67" y="7"/>
                  </a:cubicBezTo>
                  <a:cubicBezTo>
                    <a:pt x="67" y="7"/>
                    <a:pt x="67" y="7"/>
                    <a:pt x="67" y="7"/>
                  </a:cubicBezTo>
                  <a:cubicBezTo>
                    <a:pt x="66" y="8"/>
                    <a:pt x="66" y="8"/>
                    <a:pt x="66" y="8"/>
                  </a:cubicBezTo>
                  <a:cubicBezTo>
                    <a:pt x="66" y="8"/>
                    <a:pt x="66" y="8"/>
                    <a:pt x="66" y="8"/>
                  </a:cubicBezTo>
                  <a:cubicBezTo>
                    <a:pt x="65" y="8"/>
                    <a:pt x="65" y="8"/>
                    <a:pt x="65" y="7"/>
                  </a:cubicBezTo>
                  <a:cubicBezTo>
                    <a:pt x="65" y="7"/>
                    <a:pt x="65" y="7"/>
                    <a:pt x="65" y="7"/>
                  </a:cubicBezTo>
                  <a:cubicBezTo>
                    <a:pt x="64" y="8"/>
                    <a:pt x="64" y="8"/>
                    <a:pt x="63" y="8"/>
                  </a:cubicBezTo>
                  <a:cubicBezTo>
                    <a:pt x="63" y="9"/>
                    <a:pt x="63" y="9"/>
                    <a:pt x="63" y="9"/>
                  </a:cubicBezTo>
                  <a:cubicBezTo>
                    <a:pt x="63" y="9"/>
                    <a:pt x="63" y="10"/>
                    <a:pt x="62" y="10"/>
                  </a:cubicBezTo>
                  <a:cubicBezTo>
                    <a:pt x="61" y="10"/>
                    <a:pt x="61" y="10"/>
                    <a:pt x="61" y="10"/>
                  </a:cubicBezTo>
                  <a:cubicBezTo>
                    <a:pt x="61" y="10"/>
                    <a:pt x="61" y="10"/>
                    <a:pt x="61" y="10"/>
                  </a:cubicBezTo>
                  <a:cubicBezTo>
                    <a:pt x="62" y="11"/>
                    <a:pt x="62" y="11"/>
                    <a:pt x="62" y="11"/>
                  </a:cubicBezTo>
                  <a:cubicBezTo>
                    <a:pt x="61" y="11"/>
                    <a:pt x="61" y="11"/>
                    <a:pt x="61" y="11"/>
                  </a:cubicBezTo>
                  <a:cubicBezTo>
                    <a:pt x="61" y="11"/>
                    <a:pt x="61" y="11"/>
                    <a:pt x="61" y="11"/>
                  </a:cubicBezTo>
                  <a:cubicBezTo>
                    <a:pt x="60" y="11"/>
                    <a:pt x="60" y="11"/>
                    <a:pt x="60" y="11"/>
                  </a:cubicBezTo>
                  <a:cubicBezTo>
                    <a:pt x="60" y="11"/>
                    <a:pt x="60" y="11"/>
                    <a:pt x="60" y="11"/>
                  </a:cubicBezTo>
                  <a:cubicBezTo>
                    <a:pt x="60" y="12"/>
                    <a:pt x="61" y="12"/>
                    <a:pt x="64" y="13"/>
                  </a:cubicBezTo>
                  <a:cubicBezTo>
                    <a:pt x="64" y="13"/>
                    <a:pt x="64" y="13"/>
                    <a:pt x="64" y="13"/>
                  </a:cubicBezTo>
                  <a:cubicBezTo>
                    <a:pt x="64" y="13"/>
                    <a:pt x="64" y="13"/>
                    <a:pt x="64" y="13"/>
                  </a:cubicBezTo>
                  <a:cubicBezTo>
                    <a:pt x="64" y="13"/>
                    <a:pt x="63" y="14"/>
                    <a:pt x="63" y="15"/>
                  </a:cubicBezTo>
                  <a:cubicBezTo>
                    <a:pt x="63" y="15"/>
                    <a:pt x="63" y="15"/>
                    <a:pt x="63" y="15"/>
                  </a:cubicBezTo>
                  <a:cubicBezTo>
                    <a:pt x="64" y="18"/>
                    <a:pt x="64" y="18"/>
                    <a:pt x="64" y="18"/>
                  </a:cubicBezTo>
                  <a:cubicBezTo>
                    <a:pt x="64" y="19"/>
                    <a:pt x="64" y="19"/>
                    <a:pt x="63" y="20"/>
                  </a:cubicBezTo>
                  <a:cubicBezTo>
                    <a:pt x="63" y="20"/>
                    <a:pt x="63" y="20"/>
                    <a:pt x="63" y="20"/>
                  </a:cubicBezTo>
                  <a:cubicBezTo>
                    <a:pt x="63" y="20"/>
                    <a:pt x="63" y="20"/>
                    <a:pt x="63" y="20"/>
                  </a:cubicBezTo>
                  <a:cubicBezTo>
                    <a:pt x="64" y="20"/>
                    <a:pt x="64" y="20"/>
                    <a:pt x="64" y="20"/>
                  </a:cubicBezTo>
                  <a:cubicBezTo>
                    <a:pt x="64" y="20"/>
                    <a:pt x="64" y="20"/>
                    <a:pt x="64" y="20"/>
                  </a:cubicBezTo>
                  <a:cubicBezTo>
                    <a:pt x="64" y="20"/>
                    <a:pt x="64" y="20"/>
                    <a:pt x="64" y="20"/>
                  </a:cubicBezTo>
                  <a:cubicBezTo>
                    <a:pt x="63" y="23"/>
                    <a:pt x="63" y="23"/>
                    <a:pt x="63" y="23"/>
                  </a:cubicBezTo>
                  <a:cubicBezTo>
                    <a:pt x="63" y="23"/>
                    <a:pt x="64" y="24"/>
                    <a:pt x="64" y="25"/>
                  </a:cubicBezTo>
                  <a:cubicBezTo>
                    <a:pt x="63" y="27"/>
                    <a:pt x="63" y="27"/>
                    <a:pt x="63" y="27"/>
                  </a:cubicBezTo>
                  <a:cubicBezTo>
                    <a:pt x="65" y="28"/>
                    <a:pt x="65" y="28"/>
                    <a:pt x="65" y="28"/>
                  </a:cubicBezTo>
                  <a:cubicBezTo>
                    <a:pt x="65" y="31"/>
                    <a:pt x="65" y="31"/>
                    <a:pt x="65" y="31"/>
                  </a:cubicBezTo>
                  <a:cubicBezTo>
                    <a:pt x="65" y="33"/>
                    <a:pt x="65" y="34"/>
                    <a:pt x="64" y="34"/>
                  </a:cubicBezTo>
                  <a:cubicBezTo>
                    <a:pt x="63" y="34"/>
                    <a:pt x="63" y="34"/>
                    <a:pt x="63" y="34"/>
                  </a:cubicBezTo>
                  <a:cubicBezTo>
                    <a:pt x="63" y="35"/>
                    <a:pt x="63" y="35"/>
                    <a:pt x="63" y="35"/>
                  </a:cubicBezTo>
                  <a:cubicBezTo>
                    <a:pt x="63" y="36"/>
                    <a:pt x="63" y="36"/>
                    <a:pt x="64" y="36"/>
                  </a:cubicBezTo>
                  <a:cubicBezTo>
                    <a:pt x="64" y="36"/>
                    <a:pt x="64" y="36"/>
                    <a:pt x="64" y="36"/>
                  </a:cubicBezTo>
                  <a:cubicBezTo>
                    <a:pt x="64" y="36"/>
                    <a:pt x="64" y="36"/>
                    <a:pt x="64" y="36"/>
                  </a:cubicBezTo>
                  <a:cubicBezTo>
                    <a:pt x="64" y="35"/>
                    <a:pt x="64" y="35"/>
                    <a:pt x="64" y="35"/>
                  </a:cubicBezTo>
                  <a:cubicBezTo>
                    <a:pt x="64" y="34"/>
                    <a:pt x="64" y="34"/>
                    <a:pt x="65" y="34"/>
                  </a:cubicBezTo>
                  <a:cubicBezTo>
                    <a:pt x="65" y="34"/>
                    <a:pt x="65" y="34"/>
                    <a:pt x="65" y="35"/>
                  </a:cubicBezTo>
                  <a:cubicBezTo>
                    <a:pt x="65" y="36"/>
                    <a:pt x="64" y="38"/>
                    <a:pt x="64" y="39"/>
                  </a:cubicBezTo>
                  <a:cubicBezTo>
                    <a:pt x="65" y="41"/>
                    <a:pt x="65" y="41"/>
                    <a:pt x="65" y="41"/>
                  </a:cubicBezTo>
                  <a:cubicBezTo>
                    <a:pt x="64" y="41"/>
                    <a:pt x="64" y="41"/>
                    <a:pt x="64" y="41"/>
                  </a:cubicBezTo>
                  <a:cubicBezTo>
                    <a:pt x="64" y="42"/>
                    <a:pt x="64" y="43"/>
                    <a:pt x="65" y="45"/>
                  </a:cubicBezTo>
                  <a:cubicBezTo>
                    <a:pt x="64" y="47"/>
                    <a:pt x="64" y="47"/>
                    <a:pt x="64" y="47"/>
                  </a:cubicBezTo>
                  <a:cubicBezTo>
                    <a:pt x="64" y="47"/>
                    <a:pt x="64" y="47"/>
                    <a:pt x="64" y="47"/>
                  </a:cubicBezTo>
                  <a:cubicBezTo>
                    <a:pt x="65" y="47"/>
                    <a:pt x="65" y="47"/>
                    <a:pt x="65" y="47"/>
                  </a:cubicBezTo>
                  <a:cubicBezTo>
                    <a:pt x="66" y="47"/>
                    <a:pt x="66" y="47"/>
                    <a:pt x="66" y="47"/>
                  </a:cubicBezTo>
                  <a:cubicBezTo>
                    <a:pt x="66" y="47"/>
                    <a:pt x="66" y="47"/>
                    <a:pt x="66" y="47"/>
                  </a:cubicBezTo>
                  <a:cubicBezTo>
                    <a:pt x="66" y="48"/>
                    <a:pt x="66" y="49"/>
                    <a:pt x="66" y="50"/>
                  </a:cubicBezTo>
                  <a:cubicBezTo>
                    <a:pt x="66" y="50"/>
                    <a:pt x="66" y="50"/>
                    <a:pt x="66" y="50"/>
                  </a:cubicBezTo>
                  <a:cubicBezTo>
                    <a:pt x="66" y="51"/>
                    <a:pt x="65" y="51"/>
                    <a:pt x="65" y="52"/>
                  </a:cubicBezTo>
                  <a:cubicBezTo>
                    <a:pt x="65" y="52"/>
                    <a:pt x="65" y="52"/>
                    <a:pt x="65" y="52"/>
                  </a:cubicBezTo>
                  <a:cubicBezTo>
                    <a:pt x="66" y="52"/>
                    <a:pt x="66" y="52"/>
                    <a:pt x="66" y="52"/>
                  </a:cubicBezTo>
                  <a:cubicBezTo>
                    <a:pt x="66" y="53"/>
                    <a:pt x="66" y="53"/>
                    <a:pt x="66" y="53"/>
                  </a:cubicBezTo>
                  <a:cubicBezTo>
                    <a:pt x="66" y="53"/>
                    <a:pt x="65" y="53"/>
                    <a:pt x="65" y="54"/>
                  </a:cubicBezTo>
                  <a:cubicBezTo>
                    <a:pt x="65" y="54"/>
                    <a:pt x="65" y="54"/>
                    <a:pt x="65" y="54"/>
                  </a:cubicBezTo>
                  <a:cubicBezTo>
                    <a:pt x="66" y="54"/>
                    <a:pt x="66" y="54"/>
                    <a:pt x="66" y="54"/>
                  </a:cubicBezTo>
                  <a:cubicBezTo>
                    <a:pt x="66" y="55"/>
                    <a:pt x="65" y="56"/>
                    <a:pt x="64" y="57"/>
                  </a:cubicBezTo>
                  <a:cubicBezTo>
                    <a:pt x="64" y="57"/>
                    <a:pt x="64" y="57"/>
                    <a:pt x="64" y="57"/>
                  </a:cubicBezTo>
                  <a:cubicBezTo>
                    <a:pt x="63" y="56"/>
                    <a:pt x="63" y="56"/>
                    <a:pt x="63" y="56"/>
                  </a:cubicBezTo>
                  <a:cubicBezTo>
                    <a:pt x="63" y="57"/>
                    <a:pt x="62" y="58"/>
                    <a:pt x="60" y="57"/>
                  </a:cubicBezTo>
                  <a:cubicBezTo>
                    <a:pt x="59" y="57"/>
                    <a:pt x="59" y="57"/>
                    <a:pt x="59" y="57"/>
                  </a:cubicBezTo>
                  <a:cubicBezTo>
                    <a:pt x="59" y="56"/>
                    <a:pt x="59" y="56"/>
                    <a:pt x="59" y="56"/>
                  </a:cubicBezTo>
                  <a:cubicBezTo>
                    <a:pt x="59" y="56"/>
                    <a:pt x="59" y="56"/>
                    <a:pt x="59" y="56"/>
                  </a:cubicBezTo>
                  <a:cubicBezTo>
                    <a:pt x="59" y="56"/>
                    <a:pt x="59" y="56"/>
                    <a:pt x="59" y="56"/>
                  </a:cubicBezTo>
                  <a:cubicBezTo>
                    <a:pt x="59" y="56"/>
                    <a:pt x="59" y="56"/>
                    <a:pt x="59" y="56"/>
                  </a:cubicBezTo>
                  <a:cubicBezTo>
                    <a:pt x="60" y="56"/>
                    <a:pt x="60" y="56"/>
                    <a:pt x="60" y="56"/>
                  </a:cubicBezTo>
                  <a:cubicBezTo>
                    <a:pt x="60" y="56"/>
                    <a:pt x="60" y="56"/>
                    <a:pt x="60" y="56"/>
                  </a:cubicBezTo>
                  <a:cubicBezTo>
                    <a:pt x="60" y="56"/>
                    <a:pt x="59" y="55"/>
                    <a:pt x="58" y="54"/>
                  </a:cubicBezTo>
                  <a:cubicBezTo>
                    <a:pt x="57" y="53"/>
                    <a:pt x="57" y="53"/>
                    <a:pt x="57" y="53"/>
                  </a:cubicBezTo>
                  <a:cubicBezTo>
                    <a:pt x="57" y="53"/>
                    <a:pt x="57" y="53"/>
                    <a:pt x="57" y="53"/>
                  </a:cubicBezTo>
                  <a:cubicBezTo>
                    <a:pt x="58" y="52"/>
                    <a:pt x="58" y="52"/>
                    <a:pt x="58" y="52"/>
                  </a:cubicBezTo>
                  <a:cubicBezTo>
                    <a:pt x="57" y="51"/>
                    <a:pt x="57" y="51"/>
                    <a:pt x="57" y="51"/>
                  </a:cubicBezTo>
                  <a:cubicBezTo>
                    <a:pt x="58" y="51"/>
                    <a:pt x="58" y="50"/>
                    <a:pt x="58" y="50"/>
                  </a:cubicBezTo>
                  <a:cubicBezTo>
                    <a:pt x="58" y="49"/>
                    <a:pt x="58" y="49"/>
                    <a:pt x="58" y="49"/>
                  </a:cubicBezTo>
                  <a:cubicBezTo>
                    <a:pt x="57" y="40"/>
                    <a:pt x="57" y="40"/>
                    <a:pt x="57" y="40"/>
                  </a:cubicBezTo>
                  <a:cubicBezTo>
                    <a:pt x="57" y="40"/>
                    <a:pt x="57" y="40"/>
                    <a:pt x="57" y="40"/>
                  </a:cubicBezTo>
                  <a:cubicBezTo>
                    <a:pt x="57" y="40"/>
                    <a:pt x="58" y="41"/>
                    <a:pt x="58" y="42"/>
                  </a:cubicBezTo>
                  <a:cubicBezTo>
                    <a:pt x="58" y="43"/>
                    <a:pt x="58" y="43"/>
                    <a:pt x="58" y="43"/>
                  </a:cubicBezTo>
                  <a:cubicBezTo>
                    <a:pt x="59" y="42"/>
                    <a:pt x="59" y="42"/>
                    <a:pt x="59" y="42"/>
                  </a:cubicBezTo>
                  <a:cubicBezTo>
                    <a:pt x="59" y="41"/>
                    <a:pt x="59" y="41"/>
                    <a:pt x="59" y="41"/>
                  </a:cubicBezTo>
                  <a:cubicBezTo>
                    <a:pt x="59" y="40"/>
                    <a:pt x="59" y="40"/>
                    <a:pt x="59" y="40"/>
                  </a:cubicBezTo>
                  <a:cubicBezTo>
                    <a:pt x="59" y="39"/>
                    <a:pt x="59" y="39"/>
                    <a:pt x="59" y="39"/>
                  </a:cubicBezTo>
                  <a:cubicBezTo>
                    <a:pt x="58" y="40"/>
                    <a:pt x="58" y="40"/>
                    <a:pt x="58" y="40"/>
                  </a:cubicBezTo>
                  <a:cubicBezTo>
                    <a:pt x="58" y="40"/>
                    <a:pt x="58" y="40"/>
                    <a:pt x="58" y="40"/>
                  </a:cubicBezTo>
                  <a:cubicBezTo>
                    <a:pt x="58" y="40"/>
                    <a:pt x="58" y="40"/>
                    <a:pt x="58" y="40"/>
                  </a:cubicBezTo>
                  <a:cubicBezTo>
                    <a:pt x="58" y="38"/>
                    <a:pt x="58" y="38"/>
                    <a:pt x="58" y="38"/>
                  </a:cubicBezTo>
                  <a:cubicBezTo>
                    <a:pt x="57" y="38"/>
                    <a:pt x="57" y="38"/>
                    <a:pt x="57" y="38"/>
                  </a:cubicBezTo>
                  <a:cubicBezTo>
                    <a:pt x="57" y="37"/>
                    <a:pt x="58" y="37"/>
                    <a:pt x="59" y="37"/>
                  </a:cubicBezTo>
                  <a:cubicBezTo>
                    <a:pt x="59" y="37"/>
                    <a:pt x="59" y="37"/>
                    <a:pt x="59" y="37"/>
                  </a:cubicBezTo>
                  <a:cubicBezTo>
                    <a:pt x="59" y="36"/>
                    <a:pt x="58" y="36"/>
                    <a:pt x="58" y="36"/>
                  </a:cubicBezTo>
                  <a:cubicBezTo>
                    <a:pt x="58" y="32"/>
                    <a:pt x="58" y="32"/>
                    <a:pt x="58" y="32"/>
                  </a:cubicBezTo>
                  <a:cubicBezTo>
                    <a:pt x="58" y="32"/>
                    <a:pt x="58" y="32"/>
                    <a:pt x="58" y="32"/>
                  </a:cubicBezTo>
                  <a:cubicBezTo>
                    <a:pt x="58" y="32"/>
                    <a:pt x="58" y="32"/>
                    <a:pt x="58" y="32"/>
                  </a:cubicBezTo>
                  <a:cubicBezTo>
                    <a:pt x="59" y="32"/>
                    <a:pt x="59" y="32"/>
                    <a:pt x="59" y="32"/>
                  </a:cubicBezTo>
                  <a:cubicBezTo>
                    <a:pt x="59" y="31"/>
                    <a:pt x="59" y="31"/>
                    <a:pt x="59" y="31"/>
                  </a:cubicBezTo>
                  <a:cubicBezTo>
                    <a:pt x="59" y="31"/>
                    <a:pt x="58" y="31"/>
                    <a:pt x="57" y="30"/>
                  </a:cubicBezTo>
                  <a:cubicBezTo>
                    <a:pt x="57" y="30"/>
                    <a:pt x="57" y="30"/>
                    <a:pt x="57" y="30"/>
                  </a:cubicBezTo>
                  <a:cubicBezTo>
                    <a:pt x="57" y="30"/>
                    <a:pt x="57" y="30"/>
                    <a:pt x="57" y="30"/>
                  </a:cubicBezTo>
                  <a:cubicBezTo>
                    <a:pt x="58" y="30"/>
                    <a:pt x="58" y="30"/>
                    <a:pt x="58" y="30"/>
                  </a:cubicBezTo>
                  <a:cubicBezTo>
                    <a:pt x="58" y="29"/>
                    <a:pt x="58" y="29"/>
                    <a:pt x="58" y="29"/>
                  </a:cubicBezTo>
                  <a:cubicBezTo>
                    <a:pt x="57" y="28"/>
                    <a:pt x="57" y="28"/>
                    <a:pt x="57" y="28"/>
                  </a:cubicBezTo>
                  <a:cubicBezTo>
                    <a:pt x="57" y="26"/>
                    <a:pt x="57" y="26"/>
                    <a:pt x="57" y="26"/>
                  </a:cubicBezTo>
                  <a:cubicBezTo>
                    <a:pt x="57" y="25"/>
                    <a:pt x="57" y="25"/>
                    <a:pt x="57" y="25"/>
                  </a:cubicBezTo>
                  <a:cubicBezTo>
                    <a:pt x="56" y="24"/>
                    <a:pt x="56" y="24"/>
                    <a:pt x="56" y="24"/>
                  </a:cubicBezTo>
                  <a:cubicBezTo>
                    <a:pt x="56" y="24"/>
                    <a:pt x="56" y="24"/>
                    <a:pt x="56" y="24"/>
                  </a:cubicBezTo>
                  <a:cubicBezTo>
                    <a:pt x="57" y="23"/>
                    <a:pt x="58" y="22"/>
                    <a:pt x="59" y="21"/>
                  </a:cubicBezTo>
                  <a:cubicBezTo>
                    <a:pt x="59" y="20"/>
                    <a:pt x="59" y="20"/>
                    <a:pt x="59" y="20"/>
                  </a:cubicBezTo>
                  <a:cubicBezTo>
                    <a:pt x="57" y="19"/>
                    <a:pt x="57" y="19"/>
                    <a:pt x="57" y="19"/>
                  </a:cubicBezTo>
                  <a:cubicBezTo>
                    <a:pt x="58" y="18"/>
                    <a:pt x="58" y="18"/>
                    <a:pt x="58" y="18"/>
                  </a:cubicBezTo>
                  <a:cubicBezTo>
                    <a:pt x="58" y="18"/>
                    <a:pt x="58" y="18"/>
                    <a:pt x="58" y="18"/>
                  </a:cubicBezTo>
                  <a:cubicBezTo>
                    <a:pt x="57" y="17"/>
                    <a:pt x="57" y="16"/>
                    <a:pt x="57" y="16"/>
                  </a:cubicBezTo>
                  <a:cubicBezTo>
                    <a:pt x="57" y="15"/>
                    <a:pt x="57" y="15"/>
                    <a:pt x="57" y="15"/>
                  </a:cubicBezTo>
                  <a:cubicBezTo>
                    <a:pt x="58" y="13"/>
                    <a:pt x="58" y="13"/>
                    <a:pt x="59" y="13"/>
                  </a:cubicBezTo>
                  <a:cubicBezTo>
                    <a:pt x="59" y="12"/>
                    <a:pt x="59" y="12"/>
                    <a:pt x="59" y="12"/>
                  </a:cubicBezTo>
                  <a:cubicBezTo>
                    <a:pt x="59" y="11"/>
                    <a:pt x="59" y="11"/>
                    <a:pt x="59" y="11"/>
                  </a:cubicBezTo>
                  <a:cubicBezTo>
                    <a:pt x="59" y="10"/>
                    <a:pt x="59" y="10"/>
                    <a:pt x="59" y="10"/>
                  </a:cubicBezTo>
                  <a:cubicBezTo>
                    <a:pt x="59" y="10"/>
                    <a:pt x="59" y="10"/>
                    <a:pt x="59" y="10"/>
                  </a:cubicBezTo>
                  <a:cubicBezTo>
                    <a:pt x="58" y="10"/>
                    <a:pt x="58" y="10"/>
                    <a:pt x="58" y="10"/>
                  </a:cubicBezTo>
                  <a:cubicBezTo>
                    <a:pt x="58" y="10"/>
                    <a:pt x="58" y="10"/>
                    <a:pt x="58" y="10"/>
                  </a:cubicBezTo>
                  <a:cubicBezTo>
                    <a:pt x="58" y="10"/>
                    <a:pt x="58" y="10"/>
                    <a:pt x="58" y="10"/>
                  </a:cubicBezTo>
                  <a:cubicBezTo>
                    <a:pt x="58" y="10"/>
                    <a:pt x="59" y="10"/>
                    <a:pt x="59" y="11"/>
                  </a:cubicBezTo>
                  <a:cubicBezTo>
                    <a:pt x="59" y="11"/>
                    <a:pt x="59" y="11"/>
                    <a:pt x="59" y="11"/>
                  </a:cubicBezTo>
                  <a:cubicBezTo>
                    <a:pt x="58" y="11"/>
                    <a:pt x="58" y="11"/>
                    <a:pt x="58" y="11"/>
                  </a:cubicBezTo>
                  <a:cubicBezTo>
                    <a:pt x="58" y="11"/>
                    <a:pt x="58" y="11"/>
                    <a:pt x="58" y="11"/>
                  </a:cubicBezTo>
                  <a:cubicBezTo>
                    <a:pt x="57" y="11"/>
                    <a:pt x="57" y="11"/>
                    <a:pt x="57" y="10"/>
                  </a:cubicBezTo>
                  <a:cubicBezTo>
                    <a:pt x="57" y="9"/>
                    <a:pt x="57" y="9"/>
                    <a:pt x="57" y="9"/>
                  </a:cubicBezTo>
                  <a:cubicBezTo>
                    <a:pt x="57" y="9"/>
                    <a:pt x="57" y="8"/>
                    <a:pt x="55" y="8"/>
                  </a:cubicBezTo>
                  <a:cubicBezTo>
                    <a:pt x="55" y="8"/>
                    <a:pt x="55" y="8"/>
                    <a:pt x="55" y="8"/>
                  </a:cubicBezTo>
                  <a:cubicBezTo>
                    <a:pt x="55" y="8"/>
                    <a:pt x="55" y="8"/>
                    <a:pt x="55" y="8"/>
                  </a:cubicBezTo>
                  <a:cubicBezTo>
                    <a:pt x="54" y="8"/>
                    <a:pt x="54" y="8"/>
                    <a:pt x="54" y="8"/>
                  </a:cubicBezTo>
                  <a:cubicBezTo>
                    <a:pt x="54" y="8"/>
                    <a:pt x="54" y="8"/>
                    <a:pt x="54" y="8"/>
                  </a:cubicBezTo>
                  <a:cubicBezTo>
                    <a:pt x="53" y="7"/>
                    <a:pt x="53" y="7"/>
                    <a:pt x="53" y="7"/>
                  </a:cubicBezTo>
                  <a:cubicBezTo>
                    <a:pt x="52" y="7"/>
                    <a:pt x="52" y="7"/>
                    <a:pt x="52" y="7"/>
                  </a:cubicBezTo>
                  <a:cubicBezTo>
                    <a:pt x="53" y="7"/>
                    <a:pt x="53" y="7"/>
                    <a:pt x="53" y="7"/>
                  </a:cubicBezTo>
                  <a:cubicBezTo>
                    <a:pt x="53" y="8"/>
                    <a:pt x="53" y="8"/>
                    <a:pt x="53" y="8"/>
                  </a:cubicBezTo>
                  <a:cubicBezTo>
                    <a:pt x="52" y="9"/>
                    <a:pt x="52" y="9"/>
                    <a:pt x="52" y="9"/>
                  </a:cubicBezTo>
                  <a:cubicBezTo>
                    <a:pt x="51" y="9"/>
                    <a:pt x="51" y="9"/>
                    <a:pt x="51" y="9"/>
                  </a:cubicBezTo>
                  <a:cubicBezTo>
                    <a:pt x="51" y="8"/>
                    <a:pt x="51" y="8"/>
                    <a:pt x="51" y="8"/>
                  </a:cubicBezTo>
                  <a:cubicBezTo>
                    <a:pt x="51" y="8"/>
                    <a:pt x="51" y="8"/>
                    <a:pt x="51" y="8"/>
                  </a:cubicBezTo>
                  <a:cubicBezTo>
                    <a:pt x="51" y="7"/>
                    <a:pt x="51" y="7"/>
                    <a:pt x="51" y="7"/>
                  </a:cubicBezTo>
                  <a:cubicBezTo>
                    <a:pt x="51" y="7"/>
                    <a:pt x="51" y="7"/>
                    <a:pt x="51" y="7"/>
                  </a:cubicBezTo>
                  <a:cubicBezTo>
                    <a:pt x="51" y="7"/>
                    <a:pt x="50" y="8"/>
                    <a:pt x="50" y="8"/>
                  </a:cubicBezTo>
                  <a:cubicBezTo>
                    <a:pt x="50" y="8"/>
                    <a:pt x="50" y="8"/>
                    <a:pt x="50" y="8"/>
                  </a:cubicBezTo>
                  <a:cubicBezTo>
                    <a:pt x="49" y="8"/>
                    <a:pt x="48" y="8"/>
                    <a:pt x="48" y="8"/>
                  </a:cubicBezTo>
                  <a:cubicBezTo>
                    <a:pt x="48" y="7"/>
                    <a:pt x="48" y="7"/>
                    <a:pt x="48" y="7"/>
                  </a:cubicBezTo>
                  <a:cubicBezTo>
                    <a:pt x="48" y="7"/>
                    <a:pt x="48" y="7"/>
                    <a:pt x="48" y="7"/>
                  </a:cubicBezTo>
                  <a:cubicBezTo>
                    <a:pt x="48" y="7"/>
                    <a:pt x="47" y="7"/>
                    <a:pt x="47" y="8"/>
                  </a:cubicBezTo>
                  <a:cubicBezTo>
                    <a:pt x="46" y="7"/>
                    <a:pt x="46" y="6"/>
                    <a:pt x="45" y="6"/>
                  </a:cubicBezTo>
                  <a:cubicBezTo>
                    <a:pt x="44" y="6"/>
                    <a:pt x="44" y="6"/>
                    <a:pt x="44" y="6"/>
                  </a:cubicBezTo>
                  <a:cubicBezTo>
                    <a:pt x="44" y="7"/>
                    <a:pt x="44" y="7"/>
                    <a:pt x="44" y="7"/>
                  </a:cubicBezTo>
                  <a:cubicBezTo>
                    <a:pt x="44" y="7"/>
                    <a:pt x="44" y="7"/>
                    <a:pt x="44" y="7"/>
                  </a:cubicBezTo>
                  <a:cubicBezTo>
                    <a:pt x="44" y="8"/>
                    <a:pt x="44" y="8"/>
                    <a:pt x="44" y="8"/>
                  </a:cubicBezTo>
                  <a:cubicBezTo>
                    <a:pt x="44" y="9"/>
                    <a:pt x="44" y="9"/>
                    <a:pt x="44" y="9"/>
                  </a:cubicBezTo>
                  <a:cubicBezTo>
                    <a:pt x="44" y="9"/>
                    <a:pt x="44" y="9"/>
                    <a:pt x="44" y="9"/>
                  </a:cubicBezTo>
                  <a:cubicBezTo>
                    <a:pt x="42" y="8"/>
                    <a:pt x="42" y="8"/>
                    <a:pt x="42" y="8"/>
                  </a:cubicBezTo>
                  <a:cubicBezTo>
                    <a:pt x="41" y="5"/>
                    <a:pt x="41" y="5"/>
                    <a:pt x="41" y="5"/>
                  </a:cubicBezTo>
                  <a:cubicBezTo>
                    <a:pt x="42" y="4"/>
                    <a:pt x="42" y="4"/>
                    <a:pt x="42" y="4"/>
                  </a:cubicBezTo>
                  <a:cubicBezTo>
                    <a:pt x="43" y="5"/>
                    <a:pt x="43" y="5"/>
                    <a:pt x="43" y="5"/>
                  </a:cubicBezTo>
                  <a:cubicBezTo>
                    <a:pt x="44" y="5"/>
                    <a:pt x="44" y="4"/>
                    <a:pt x="44" y="4"/>
                  </a:cubicBezTo>
                  <a:cubicBezTo>
                    <a:pt x="44" y="4"/>
                    <a:pt x="44" y="4"/>
                    <a:pt x="44" y="4"/>
                  </a:cubicBezTo>
                  <a:cubicBezTo>
                    <a:pt x="44" y="4"/>
                    <a:pt x="44" y="4"/>
                    <a:pt x="44" y="4"/>
                  </a:cubicBezTo>
                  <a:cubicBezTo>
                    <a:pt x="44" y="3"/>
                    <a:pt x="44" y="3"/>
                    <a:pt x="44" y="3"/>
                  </a:cubicBezTo>
                  <a:cubicBezTo>
                    <a:pt x="45" y="3"/>
                    <a:pt x="45" y="4"/>
                    <a:pt x="45" y="4"/>
                  </a:cubicBezTo>
                  <a:cubicBezTo>
                    <a:pt x="45" y="3"/>
                    <a:pt x="45" y="3"/>
                    <a:pt x="46" y="2"/>
                  </a:cubicBezTo>
                  <a:cubicBezTo>
                    <a:pt x="46" y="3"/>
                    <a:pt x="46" y="3"/>
                    <a:pt x="46" y="3"/>
                  </a:cubicBezTo>
                  <a:cubicBezTo>
                    <a:pt x="46" y="3"/>
                    <a:pt x="46" y="3"/>
                    <a:pt x="46" y="3"/>
                  </a:cubicBezTo>
                  <a:cubicBezTo>
                    <a:pt x="51" y="2"/>
                    <a:pt x="51" y="2"/>
                    <a:pt x="51" y="2"/>
                  </a:cubicBezTo>
                  <a:cubicBezTo>
                    <a:pt x="51" y="2"/>
                    <a:pt x="52" y="2"/>
                    <a:pt x="52" y="3"/>
                  </a:cubicBezTo>
                  <a:cubicBezTo>
                    <a:pt x="52" y="3"/>
                    <a:pt x="52" y="3"/>
                    <a:pt x="52" y="3"/>
                  </a:cubicBezTo>
                  <a:cubicBezTo>
                    <a:pt x="52" y="4"/>
                    <a:pt x="52" y="4"/>
                    <a:pt x="52" y="4"/>
                  </a:cubicBezTo>
                  <a:cubicBezTo>
                    <a:pt x="52" y="4"/>
                    <a:pt x="52" y="4"/>
                    <a:pt x="52" y="4"/>
                  </a:cubicBezTo>
                  <a:cubicBezTo>
                    <a:pt x="52" y="4"/>
                    <a:pt x="52" y="4"/>
                    <a:pt x="52" y="4"/>
                  </a:cubicBezTo>
                  <a:cubicBezTo>
                    <a:pt x="53" y="3"/>
                    <a:pt x="53" y="3"/>
                    <a:pt x="54" y="3"/>
                  </a:cubicBezTo>
                  <a:cubicBezTo>
                    <a:pt x="56" y="1"/>
                    <a:pt x="56" y="1"/>
                    <a:pt x="56" y="1"/>
                  </a:cubicBezTo>
                  <a:cubicBezTo>
                    <a:pt x="57" y="1"/>
                    <a:pt x="57" y="1"/>
                    <a:pt x="57" y="1"/>
                  </a:cubicBezTo>
                  <a:cubicBezTo>
                    <a:pt x="57" y="2"/>
                    <a:pt x="57" y="3"/>
                    <a:pt x="57" y="3"/>
                  </a:cubicBezTo>
                  <a:cubicBezTo>
                    <a:pt x="57" y="2"/>
                    <a:pt x="58" y="1"/>
                    <a:pt x="59" y="1"/>
                  </a:cubicBezTo>
                  <a:cubicBezTo>
                    <a:pt x="59" y="1"/>
                    <a:pt x="59" y="1"/>
                    <a:pt x="59" y="1"/>
                  </a:cubicBezTo>
                  <a:cubicBezTo>
                    <a:pt x="59" y="1"/>
                    <a:pt x="59" y="2"/>
                    <a:pt x="59" y="2"/>
                  </a:cubicBezTo>
                  <a:cubicBezTo>
                    <a:pt x="60" y="2"/>
                    <a:pt x="60" y="2"/>
                    <a:pt x="60" y="2"/>
                  </a:cubicBezTo>
                  <a:cubicBezTo>
                    <a:pt x="61" y="1"/>
                    <a:pt x="61" y="1"/>
                    <a:pt x="61" y="1"/>
                  </a:cubicBezTo>
                  <a:cubicBezTo>
                    <a:pt x="61" y="1"/>
                    <a:pt x="61" y="1"/>
                    <a:pt x="61" y="1"/>
                  </a:cubicBezTo>
                  <a:cubicBezTo>
                    <a:pt x="62" y="1"/>
                    <a:pt x="62" y="1"/>
                    <a:pt x="62" y="2"/>
                  </a:cubicBezTo>
                  <a:cubicBezTo>
                    <a:pt x="63" y="2"/>
                    <a:pt x="63" y="2"/>
                    <a:pt x="63" y="2"/>
                  </a:cubicBezTo>
                  <a:cubicBezTo>
                    <a:pt x="65" y="1"/>
                    <a:pt x="65" y="1"/>
                    <a:pt x="65" y="1"/>
                  </a:cubicBezTo>
                  <a:cubicBezTo>
                    <a:pt x="65" y="2"/>
                    <a:pt x="65" y="2"/>
                    <a:pt x="66" y="2"/>
                  </a:cubicBezTo>
                  <a:cubicBezTo>
                    <a:pt x="71" y="2"/>
                    <a:pt x="71" y="2"/>
                    <a:pt x="71" y="2"/>
                  </a:cubicBezTo>
                  <a:cubicBezTo>
                    <a:pt x="71" y="2"/>
                    <a:pt x="72" y="3"/>
                    <a:pt x="72" y="3"/>
                  </a:cubicBezTo>
                  <a:cubicBezTo>
                    <a:pt x="74" y="2"/>
                    <a:pt x="74" y="2"/>
                    <a:pt x="74" y="2"/>
                  </a:cubicBezTo>
                  <a:cubicBezTo>
                    <a:pt x="74" y="2"/>
                    <a:pt x="74" y="2"/>
                    <a:pt x="74" y="2"/>
                  </a:cubicBezTo>
                  <a:cubicBezTo>
                    <a:pt x="74" y="2"/>
                    <a:pt x="74" y="2"/>
                    <a:pt x="74" y="2"/>
                  </a:cubicBezTo>
                  <a:cubicBezTo>
                    <a:pt x="75" y="2"/>
                    <a:pt x="75" y="2"/>
                    <a:pt x="75" y="2"/>
                  </a:cubicBezTo>
                  <a:cubicBezTo>
                    <a:pt x="75" y="2"/>
                    <a:pt x="75" y="2"/>
                    <a:pt x="75" y="2"/>
                  </a:cubicBezTo>
                  <a:cubicBezTo>
                    <a:pt x="75" y="2"/>
                    <a:pt x="75" y="2"/>
                    <a:pt x="75" y="2"/>
                  </a:cubicBezTo>
                  <a:cubicBezTo>
                    <a:pt x="75" y="2"/>
                    <a:pt x="75" y="2"/>
                    <a:pt x="75" y="2"/>
                  </a:cubicBezTo>
                  <a:lnTo>
                    <a:pt x="76" y="1"/>
                  </a:lnTo>
                  <a:close/>
                  <a:moveTo>
                    <a:pt x="77" y="4"/>
                  </a:moveTo>
                  <a:cubicBezTo>
                    <a:pt x="77" y="4"/>
                    <a:pt x="77" y="4"/>
                    <a:pt x="77" y="4"/>
                  </a:cubicBezTo>
                  <a:cubicBezTo>
                    <a:pt x="77" y="5"/>
                    <a:pt x="77" y="5"/>
                    <a:pt x="77" y="5"/>
                  </a:cubicBezTo>
                  <a:cubicBezTo>
                    <a:pt x="78" y="5"/>
                    <a:pt x="78" y="5"/>
                    <a:pt x="78" y="5"/>
                  </a:cubicBezTo>
                  <a:cubicBezTo>
                    <a:pt x="78" y="4"/>
                    <a:pt x="78" y="4"/>
                    <a:pt x="78" y="4"/>
                  </a:cubicBezTo>
                  <a:cubicBezTo>
                    <a:pt x="77" y="4"/>
                    <a:pt x="77" y="4"/>
                    <a:pt x="77" y="4"/>
                  </a:cubicBezTo>
                  <a:close/>
                  <a:moveTo>
                    <a:pt x="49" y="2"/>
                  </a:moveTo>
                  <a:cubicBezTo>
                    <a:pt x="49" y="3"/>
                    <a:pt x="49" y="3"/>
                    <a:pt x="49" y="3"/>
                  </a:cubicBezTo>
                  <a:cubicBezTo>
                    <a:pt x="49" y="3"/>
                    <a:pt x="49" y="4"/>
                    <a:pt x="50" y="4"/>
                  </a:cubicBezTo>
                  <a:cubicBezTo>
                    <a:pt x="50" y="3"/>
                    <a:pt x="50" y="3"/>
                    <a:pt x="50" y="3"/>
                  </a:cubicBezTo>
                  <a:cubicBezTo>
                    <a:pt x="50" y="3"/>
                    <a:pt x="50" y="3"/>
                    <a:pt x="50" y="3"/>
                  </a:cubicBezTo>
                  <a:cubicBezTo>
                    <a:pt x="50" y="3"/>
                    <a:pt x="50" y="3"/>
                    <a:pt x="50" y="3"/>
                  </a:cubicBezTo>
                  <a:lnTo>
                    <a:pt x="49" y="2"/>
                  </a:lnTo>
                  <a:close/>
                  <a:moveTo>
                    <a:pt x="47" y="4"/>
                  </a:moveTo>
                  <a:cubicBezTo>
                    <a:pt x="47" y="4"/>
                    <a:pt x="47" y="4"/>
                    <a:pt x="47" y="4"/>
                  </a:cubicBezTo>
                  <a:cubicBezTo>
                    <a:pt x="47" y="4"/>
                    <a:pt x="47" y="4"/>
                    <a:pt x="48" y="4"/>
                  </a:cubicBezTo>
                  <a:cubicBezTo>
                    <a:pt x="48" y="4"/>
                    <a:pt x="48" y="4"/>
                    <a:pt x="48" y="4"/>
                  </a:cubicBezTo>
                  <a:cubicBezTo>
                    <a:pt x="49" y="5"/>
                    <a:pt x="49" y="5"/>
                    <a:pt x="49" y="5"/>
                  </a:cubicBezTo>
                  <a:cubicBezTo>
                    <a:pt x="49" y="5"/>
                    <a:pt x="49" y="5"/>
                    <a:pt x="49" y="5"/>
                  </a:cubicBezTo>
                  <a:cubicBezTo>
                    <a:pt x="49" y="5"/>
                    <a:pt x="49" y="5"/>
                    <a:pt x="49" y="5"/>
                  </a:cubicBezTo>
                  <a:cubicBezTo>
                    <a:pt x="49" y="4"/>
                    <a:pt x="48" y="3"/>
                    <a:pt x="47" y="3"/>
                  </a:cubicBezTo>
                  <a:cubicBezTo>
                    <a:pt x="47" y="3"/>
                    <a:pt x="47" y="4"/>
                    <a:pt x="47" y="4"/>
                  </a:cubicBezTo>
                  <a:close/>
                  <a:moveTo>
                    <a:pt x="53" y="5"/>
                  </a:moveTo>
                  <a:cubicBezTo>
                    <a:pt x="53" y="6"/>
                    <a:pt x="53" y="6"/>
                    <a:pt x="53" y="6"/>
                  </a:cubicBezTo>
                  <a:cubicBezTo>
                    <a:pt x="53" y="6"/>
                    <a:pt x="53" y="6"/>
                    <a:pt x="53" y="6"/>
                  </a:cubicBezTo>
                  <a:cubicBezTo>
                    <a:pt x="54" y="6"/>
                    <a:pt x="54" y="6"/>
                    <a:pt x="54" y="6"/>
                  </a:cubicBezTo>
                  <a:cubicBezTo>
                    <a:pt x="54" y="5"/>
                    <a:pt x="54" y="5"/>
                    <a:pt x="54" y="5"/>
                  </a:cubicBezTo>
                  <a:cubicBezTo>
                    <a:pt x="54" y="4"/>
                    <a:pt x="54" y="4"/>
                    <a:pt x="54" y="4"/>
                  </a:cubicBezTo>
                  <a:lnTo>
                    <a:pt x="53" y="5"/>
                  </a:lnTo>
                  <a:close/>
                  <a:moveTo>
                    <a:pt x="60" y="9"/>
                  </a:moveTo>
                  <a:cubicBezTo>
                    <a:pt x="60" y="9"/>
                    <a:pt x="60" y="9"/>
                    <a:pt x="60" y="9"/>
                  </a:cubicBezTo>
                  <a:cubicBezTo>
                    <a:pt x="60" y="9"/>
                    <a:pt x="60" y="9"/>
                    <a:pt x="60" y="9"/>
                  </a:cubicBezTo>
                  <a:cubicBezTo>
                    <a:pt x="60" y="9"/>
                    <a:pt x="60" y="9"/>
                    <a:pt x="60" y="9"/>
                  </a:cubicBezTo>
                  <a:close/>
                  <a:moveTo>
                    <a:pt x="64" y="9"/>
                  </a:moveTo>
                  <a:cubicBezTo>
                    <a:pt x="64" y="10"/>
                    <a:pt x="64" y="10"/>
                    <a:pt x="64" y="10"/>
                  </a:cubicBezTo>
                  <a:cubicBezTo>
                    <a:pt x="64" y="10"/>
                    <a:pt x="64" y="10"/>
                    <a:pt x="64" y="10"/>
                  </a:cubicBezTo>
                  <a:cubicBezTo>
                    <a:pt x="64" y="10"/>
                    <a:pt x="64" y="10"/>
                    <a:pt x="64" y="10"/>
                  </a:cubicBezTo>
                  <a:cubicBezTo>
                    <a:pt x="64" y="10"/>
                    <a:pt x="64" y="10"/>
                    <a:pt x="63" y="9"/>
                  </a:cubicBezTo>
                  <a:cubicBezTo>
                    <a:pt x="64" y="9"/>
                    <a:pt x="64" y="9"/>
                    <a:pt x="64" y="9"/>
                  </a:cubicBezTo>
                  <a:close/>
                  <a:moveTo>
                    <a:pt x="63" y="11"/>
                  </a:moveTo>
                  <a:cubicBezTo>
                    <a:pt x="63" y="11"/>
                    <a:pt x="64" y="11"/>
                    <a:pt x="64" y="11"/>
                  </a:cubicBezTo>
                  <a:cubicBezTo>
                    <a:pt x="64" y="12"/>
                    <a:pt x="64" y="12"/>
                    <a:pt x="64" y="12"/>
                  </a:cubicBezTo>
                  <a:cubicBezTo>
                    <a:pt x="63" y="12"/>
                    <a:pt x="63" y="12"/>
                    <a:pt x="63" y="12"/>
                  </a:cubicBezTo>
                  <a:cubicBezTo>
                    <a:pt x="62" y="12"/>
                    <a:pt x="62" y="11"/>
                    <a:pt x="62" y="11"/>
                  </a:cubicBezTo>
                  <a:lnTo>
                    <a:pt x="63" y="11"/>
                  </a:lnTo>
                  <a:close/>
                  <a:moveTo>
                    <a:pt x="62" y="15"/>
                  </a:moveTo>
                  <a:cubicBezTo>
                    <a:pt x="62" y="16"/>
                    <a:pt x="62" y="16"/>
                    <a:pt x="62" y="16"/>
                  </a:cubicBezTo>
                  <a:cubicBezTo>
                    <a:pt x="62" y="16"/>
                    <a:pt x="62" y="16"/>
                    <a:pt x="62" y="16"/>
                  </a:cubicBezTo>
                  <a:cubicBezTo>
                    <a:pt x="63" y="16"/>
                    <a:pt x="63" y="16"/>
                    <a:pt x="63" y="16"/>
                  </a:cubicBezTo>
                  <a:cubicBezTo>
                    <a:pt x="63" y="15"/>
                    <a:pt x="63" y="15"/>
                    <a:pt x="63" y="15"/>
                  </a:cubicBezTo>
                  <a:cubicBezTo>
                    <a:pt x="62" y="15"/>
                    <a:pt x="62" y="15"/>
                    <a:pt x="62" y="15"/>
                  </a:cubicBezTo>
                  <a:close/>
                  <a:moveTo>
                    <a:pt x="61" y="18"/>
                  </a:moveTo>
                  <a:cubicBezTo>
                    <a:pt x="61" y="19"/>
                    <a:pt x="61" y="19"/>
                    <a:pt x="61" y="19"/>
                  </a:cubicBezTo>
                  <a:cubicBezTo>
                    <a:pt x="60" y="20"/>
                    <a:pt x="60" y="20"/>
                    <a:pt x="60" y="20"/>
                  </a:cubicBezTo>
                  <a:cubicBezTo>
                    <a:pt x="60" y="20"/>
                    <a:pt x="60" y="20"/>
                    <a:pt x="60" y="20"/>
                  </a:cubicBezTo>
                  <a:cubicBezTo>
                    <a:pt x="62" y="19"/>
                    <a:pt x="62" y="19"/>
                    <a:pt x="62" y="19"/>
                  </a:cubicBezTo>
                  <a:cubicBezTo>
                    <a:pt x="62" y="19"/>
                    <a:pt x="62" y="19"/>
                    <a:pt x="62" y="19"/>
                  </a:cubicBezTo>
                  <a:cubicBezTo>
                    <a:pt x="62" y="18"/>
                    <a:pt x="62" y="18"/>
                    <a:pt x="62" y="18"/>
                  </a:cubicBezTo>
                  <a:lnTo>
                    <a:pt x="61" y="18"/>
                  </a:lnTo>
                  <a:close/>
                  <a:moveTo>
                    <a:pt x="58" y="21"/>
                  </a:moveTo>
                  <a:cubicBezTo>
                    <a:pt x="58" y="21"/>
                    <a:pt x="58" y="21"/>
                    <a:pt x="58" y="21"/>
                  </a:cubicBezTo>
                  <a:cubicBezTo>
                    <a:pt x="57" y="22"/>
                    <a:pt x="57" y="22"/>
                    <a:pt x="57" y="22"/>
                  </a:cubicBezTo>
                  <a:cubicBezTo>
                    <a:pt x="57" y="22"/>
                    <a:pt x="57" y="22"/>
                    <a:pt x="57" y="22"/>
                  </a:cubicBezTo>
                  <a:cubicBezTo>
                    <a:pt x="57" y="21"/>
                    <a:pt x="57" y="21"/>
                    <a:pt x="58" y="21"/>
                  </a:cubicBezTo>
                  <a:close/>
                  <a:moveTo>
                    <a:pt x="62" y="26"/>
                  </a:moveTo>
                  <a:cubicBezTo>
                    <a:pt x="62" y="26"/>
                    <a:pt x="62" y="26"/>
                    <a:pt x="62" y="26"/>
                  </a:cubicBezTo>
                  <a:cubicBezTo>
                    <a:pt x="62" y="26"/>
                    <a:pt x="62" y="26"/>
                    <a:pt x="62" y="26"/>
                  </a:cubicBezTo>
                  <a:cubicBezTo>
                    <a:pt x="63" y="26"/>
                    <a:pt x="63" y="26"/>
                    <a:pt x="63" y="26"/>
                  </a:cubicBezTo>
                  <a:cubicBezTo>
                    <a:pt x="63" y="25"/>
                    <a:pt x="63" y="25"/>
                    <a:pt x="63" y="25"/>
                  </a:cubicBezTo>
                  <a:cubicBezTo>
                    <a:pt x="63" y="25"/>
                    <a:pt x="63" y="25"/>
                    <a:pt x="63" y="25"/>
                  </a:cubicBezTo>
                  <a:cubicBezTo>
                    <a:pt x="62" y="25"/>
                    <a:pt x="62" y="25"/>
                    <a:pt x="62" y="26"/>
                  </a:cubicBezTo>
                  <a:close/>
                  <a:moveTo>
                    <a:pt x="65" y="25"/>
                  </a:moveTo>
                  <a:cubicBezTo>
                    <a:pt x="65" y="25"/>
                    <a:pt x="65" y="25"/>
                    <a:pt x="65" y="25"/>
                  </a:cubicBezTo>
                  <a:cubicBezTo>
                    <a:pt x="65" y="25"/>
                    <a:pt x="65" y="25"/>
                    <a:pt x="65" y="25"/>
                  </a:cubicBezTo>
                  <a:cubicBezTo>
                    <a:pt x="64" y="26"/>
                    <a:pt x="64" y="26"/>
                    <a:pt x="64" y="26"/>
                  </a:cubicBezTo>
                  <a:cubicBezTo>
                    <a:pt x="64" y="26"/>
                    <a:pt x="64" y="26"/>
                    <a:pt x="64" y="26"/>
                  </a:cubicBezTo>
                  <a:cubicBezTo>
                    <a:pt x="64" y="26"/>
                    <a:pt x="64" y="26"/>
                    <a:pt x="64" y="26"/>
                  </a:cubicBezTo>
                  <a:cubicBezTo>
                    <a:pt x="64" y="25"/>
                    <a:pt x="64" y="25"/>
                    <a:pt x="65" y="25"/>
                  </a:cubicBezTo>
                  <a:close/>
                  <a:moveTo>
                    <a:pt x="59" y="33"/>
                  </a:moveTo>
                  <a:cubicBezTo>
                    <a:pt x="59" y="34"/>
                    <a:pt x="59" y="34"/>
                    <a:pt x="59" y="34"/>
                  </a:cubicBezTo>
                  <a:cubicBezTo>
                    <a:pt x="59" y="34"/>
                    <a:pt x="59" y="34"/>
                    <a:pt x="59" y="34"/>
                  </a:cubicBezTo>
                  <a:cubicBezTo>
                    <a:pt x="60" y="34"/>
                    <a:pt x="60" y="34"/>
                    <a:pt x="60" y="34"/>
                  </a:cubicBezTo>
                  <a:cubicBezTo>
                    <a:pt x="60" y="33"/>
                    <a:pt x="60" y="33"/>
                    <a:pt x="60" y="33"/>
                  </a:cubicBezTo>
                  <a:lnTo>
                    <a:pt x="59" y="33"/>
                  </a:lnTo>
                  <a:close/>
                  <a:moveTo>
                    <a:pt x="65" y="42"/>
                  </a:moveTo>
                  <a:cubicBezTo>
                    <a:pt x="66" y="42"/>
                    <a:pt x="66" y="42"/>
                    <a:pt x="66" y="42"/>
                  </a:cubicBezTo>
                  <a:cubicBezTo>
                    <a:pt x="66" y="42"/>
                    <a:pt x="66" y="42"/>
                    <a:pt x="66" y="42"/>
                  </a:cubicBezTo>
                  <a:cubicBezTo>
                    <a:pt x="66" y="42"/>
                    <a:pt x="66" y="42"/>
                    <a:pt x="66" y="42"/>
                  </a:cubicBezTo>
                  <a:cubicBezTo>
                    <a:pt x="66" y="42"/>
                    <a:pt x="66" y="42"/>
                    <a:pt x="66" y="42"/>
                  </a:cubicBezTo>
                  <a:cubicBezTo>
                    <a:pt x="65" y="42"/>
                    <a:pt x="65" y="42"/>
                    <a:pt x="65" y="42"/>
                  </a:cubicBezTo>
                  <a:cubicBezTo>
                    <a:pt x="65" y="42"/>
                    <a:pt x="65" y="42"/>
                    <a:pt x="65" y="42"/>
                  </a:cubicBezTo>
                  <a:close/>
                  <a:moveTo>
                    <a:pt x="65" y="43"/>
                  </a:moveTo>
                  <a:cubicBezTo>
                    <a:pt x="66" y="43"/>
                    <a:pt x="66" y="43"/>
                    <a:pt x="66" y="43"/>
                  </a:cubicBezTo>
                  <a:cubicBezTo>
                    <a:pt x="66" y="44"/>
                    <a:pt x="66" y="44"/>
                    <a:pt x="66" y="44"/>
                  </a:cubicBezTo>
                  <a:cubicBezTo>
                    <a:pt x="65" y="44"/>
                    <a:pt x="65" y="44"/>
                    <a:pt x="65" y="44"/>
                  </a:cubicBezTo>
                  <a:lnTo>
                    <a:pt x="65" y="43"/>
                  </a:lnTo>
                  <a:close/>
                  <a:moveTo>
                    <a:pt x="58" y="45"/>
                  </a:moveTo>
                  <a:cubicBezTo>
                    <a:pt x="58" y="45"/>
                    <a:pt x="58" y="46"/>
                    <a:pt x="59" y="46"/>
                  </a:cubicBezTo>
                  <a:cubicBezTo>
                    <a:pt x="59" y="46"/>
                    <a:pt x="59" y="46"/>
                    <a:pt x="59" y="46"/>
                  </a:cubicBezTo>
                  <a:cubicBezTo>
                    <a:pt x="59" y="46"/>
                    <a:pt x="59" y="46"/>
                    <a:pt x="59" y="46"/>
                  </a:cubicBezTo>
                  <a:cubicBezTo>
                    <a:pt x="58" y="45"/>
                    <a:pt x="58" y="45"/>
                    <a:pt x="58" y="45"/>
                  </a:cubicBezTo>
                  <a:close/>
                  <a:moveTo>
                    <a:pt x="58" y="53"/>
                  </a:moveTo>
                  <a:cubicBezTo>
                    <a:pt x="58" y="53"/>
                    <a:pt x="58" y="53"/>
                    <a:pt x="58" y="53"/>
                  </a:cubicBezTo>
                  <a:cubicBezTo>
                    <a:pt x="58" y="54"/>
                    <a:pt x="58" y="54"/>
                    <a:pt x="58" y="54"/>
                  </a:cubicBezTo>
                  <a:cubicBezTo>
                    <a:pt x="59" y="54"/>
                    <a:pt x="59" y="54"/>
                    <a:pt x="59" y="54"/>
                  </a:cubicBezTo>
                  <a:cubicBezTo>
                    <a:pt x="60" y="53"/>
                    <a:pt x="60" y="53"/>
                    <a:pt x="60" y="52"/>
                  </a:cubicBezTo>
                  <a:cubicBezTo>
                    <a:pt x="60" y="52"/>
                    <a:pt x="60" y="52"/>
                    <a:pt x="60" y="52"/>
                  </a:cubicBezTo>
                  <a:lnTo>
                    <a:pt x="58" y="53"/>
                  </a:lnTo>
                  <a:close/>
                  <a:moveTo>
                    <a:pt x="102" y="0"/>
                  </a:moveTo>
                  <a:cubicBezTo>
                    <a:pt x="103" y="0"/>
                    <a:pt x="103" y="0"/>
                    <a:pt x="103" y="0"/>
                  </a:cubicBezTo>
                  <a:cubicBezTo>
                    <a:pt x="103" y="0"/>
                    <a:pt x="103" y="0"/>
                    <a:pt x="103" y="0"/>
                  </a:cubicBezTo>
                  <a:cubicBezTo>
                    <a:pt x="102" y="0"/>
                    <a:pt x="102" y="1"/>
                    <a:pt x="102" y="2"/>
                  </a:cubicBezTo>
                  <a:cubicBezTo>
                    <a:pt x="102" y="2"/>
                    <a:pt x="102" y="2"/>
                    <a:pt x="102" y="2"/>
                  </a:cubicBezTo>
                  <a:cubicBezTo>
                    <a:pt x="102" y="1"/>
                    <a:pt x="102" y="1"/>
                    <a:pt x="102" y="1"/>
                  </a:cubicBezTo>
                  <a:lnTo>
                    <a:pt x="102" y="0"/>
                  </a:lnTo>
                  <a:close/>
                  <a:moveTo>
                    <a:pt x="97" y="1"/>
                  </a:moveTo>
                  <a:cubicBezTo>
                    <a:pt x="97" y="2"/>
                    <a:pt x="97" y="3"/>
                    <a:pt x="97" y="3"/>
                  </a:cubicBezTo>
                  <a:cubicBezTo>
                    <a:pt x="98" y="3"/>
                    <a:pt x="98" y="3"/>
                    <a:pt x="98" y="3"/>
                  </a:cubicBezTo>
                  <a:cubicBezTo>
                    <a:pt x="98" y="2"/>
                    <a:pt x="98" y="2"/>
                    <a:pt x="98" y="2"/>
                  </a:cubicBezTo>
                  <a:cubicBezTo>
                    <a:pt x="98" y="1"/>
                    <a:pt x="98" y="1"/>
                    <a:pt x="98" y="1"/>
                  </a:cubicBezTo>
                  <a:cubicBezTo>
                    <a:pt x="98" y="1"/>
                    <a:pt x="98" y="1"/>
                    <a:pt x="98" y="1"/>
                  </a:cubicBezTo>
                  <a:cubicBezTo>
                    <a:pt x="100" y="1"/>
                    <a:pt x="100" y="1"/>
                    <a:pt x="100" y="1"/>
                  </a:cubicBezTo>
                  <a:cubicBezTo>
                    <a:pt x="100" y="2"/>
                    <a:pt x="100" y="2"/>
                    <a:pt x="100" y="2"/>
                  </a:cubicBezTo>
                  <a:cubicBezTo>
                    <a:pt x="100" y="3"/>
                    <a:pt x="100" y="4"/>
                    <a:pt x="100" y="5"/>
                  </a:cubicBezTo>
                  <a:cubicBezTo>
                    <a:pt x="100" y="6"/>
                    <a:pt x="100" y="6"/>
                    <a:pt x="100" y="6"/>
                  </a:cubicBezTo>
                  <a:cubicBezTo>
                    <a:pt x="100" y="6"/>
                    <a:pt x="100" y="6"/>
                    <a:pt x="100" y="6"/>
                  </a:cubicBezTo>
                  <a:cubicBezTo>
                    <a:pt x="100" y="5"/>
                    <a:pt x="101" y="4"/>
                    <a:pt x="102" y="3"/>
                  </a:cubicBezTo>
                  <a:cubicBezTo>
                    <a:pt x="102" y="3"/>
                    <a:pt x="102" y="3"/>
                    <a:pt x="102" y="3"/>
                  </a:cubicBezTo>
                  <a:cubicBezTo>
                    <a:pt x="102" y="3"/>
                    <a:pt x="102" y="3"/>
                    <a:pt x="102" y="3"/>
                  </a:cubicBezTo>
                  <a:cubicBezTo>
                    <a:pt x="102" y="3"/>
                    <a:pt x="102" y="3"/>
                    <a:pt x="102" y="3"/>
                  </a:cubicBezTo>
                  <a:cubicBezTo>
                    <a:pt x="101" y="5"/>
                    <a:pt x="101" y="5"/>
                    <a:pt x="101" y="5"/>
                  </a:cubicBezTo>
                  <a:cubicBezTo>
                    <a:pt x="101" y="5"/>
                    <a:pt x="101" y="5"/>
                    <a:pt x="101" y="5"/>
                  </a:cubicBezTo>
                  <a:cubicBezTo>
                    <a:pt x="102" y="4"/>
                    <a:pt x="103" y="4"/>
                    <a:pt x="103" y="3"/>
                  </a:cubicBezTo>
                  <a:cubicBezTo>
                    <a:pt x="103" y="1"/>
                    <a:pt x="103" y="1"/>
                    <a:pt x="103" y="1"/>
                  </a:cubicBezTo>
                  <a:cubicBezTo>
                    <a:pt x="103" y="1"/>
                    <a:pt x="103" y="1"/>
                    <a:pt x="103" y="1"/>
                  </a:cubicBezTo>
                  <a:cubicBezTo>
                    <a:pt x="103" y="1"/>
                    <a:pt x="103" y="2"/>
                    <a:pt x="104" y="4"/>
                  </a:cubicBezTo>
                  <a:cubicBezTo>
                    <a:pt x="104" y="4"/>
                    <a:pt x="104" y="4"/>
                    <a:pt x="104" y="4"/>
                  </a:cubicBezTo>
                  <a:cubicBezTo>
                    <a:pt x="105" y="3"/>
                    <a:pt x="105" y="3"/>
                    <a:pt x="105" y="3"/>
                  </a:cubicBezTo>
                  <a:cubicBezTo>
                    <a:pt x="106" y="3"/>
                    <a:pt x="106" y="2"/>
                    <a:pt x="106" y="2"/>
                  </a:cubicBezTo>
                  <a:cubicBezTo>
                    <a:pt x="107" y="2"/>
                    <a:pt x="107" y="2"/>
                    <a:pt x="107" y="2"/>
                  </a:cubicBezTo>
                  <a:cubicBezTo>
                    <a:pt x="107" y="2"/>
                    <a:pt x="107" y="2"/>
                    <a:pt x="107" y="3"/>
                  </a:cubicBezTo>
                  <a:cubicBezTo>
                    <a:pt x="107" y="3"/>
                    <a:pt x="107" y="3"/>
                    <a:pt x="107" y="3"/>
                  </a:cubicBezTo>
                  <a:cubicBezTo>
                    <a:pt x="107" y="4"/>
                    <a:pt x="107" y="4"/>
                    <a:pt x="106" y="5"/>
                  </a:cubicBezTo>
                  <a:cubicBezTo>
                    <a:pt x="106" y="5"/>
                    <a:pt x="106" y="5"/>
                    <a:pt x="106" y="5"/>
                  </a:cubicBezTo>
                  <a:cubicBezTo>
                    <a:pt x="106" y="5"/>
                    <a:pt x="106" y="5"/>
                    <a:pt x="106" y="5"/>
                  </a:cubicBezTo>
                  <a:cubicBezTo>
                    <a:pt x="106" y="3"/>
                    <a:pt x="106" y="3"/>
                    <a:pt x="106" y="3"/>
                  </a:cubicBezTo>
                  <a:cubicBezTo>
                    <a:pt x="106" y="3"/>
                    <a:pt x="106" y="3"/>
                    <a:pt x="106" y="3"/>
                  </a:cubicBezTo>
                  <a:cubicBezTo>
                    <a:pt x="106" y="3"/>
                    <a:pt x="106" y="3"/>
                    <a:pt x="106" y="3"/>
                  </a:cubicBezTo>
                  <a:cubicBezTo>
                    <a:pt x="105" y="3"/>
                    <a:pt x="105" y="4"/>
                    <a:pt x="105" y="6"/>
                  </a:cubicBezTo>
                  <a:cubicBezTo>
                    <a:pt x="105" y="6"/>
                    <a:pt x="105" y="6"/>
                    <a:pt x="105" y="6"/>
                  </a:cubicBezTo>
                  <a:cubicBezTo>
                    <a:pt x="104" y="6"/>
                    <a:pt x="104" y="6"/>
                    <a:pt x="104" y="6"/>
                  </a:cubicBezTo>
                  <a:cubicBezTo>
                    <a:pt x="104" y="5"/>
                    <a:pt x="104" y="5"/>
                    <a:pt x="104" y="5"/>
                  </a:cubicBezTo>
                  <a:cubicBezTo>
                    <a:pt x="103" y="5"/>
                    <a:pt x="103" y="5"/>
                    <a:pt x="103" y="5"/>
                  </a:cubicBezTo>
                  <a:cubicBezTo>
                    <a:pt x="103" y="5"/>
                    <a:pt x="102" y="5"/>
                    <a:pt x="102" y="5"/>
                  </a:cubicBezTo>
                  <a:cubicBezTo>
                    <a:pt x="102" y="5"/>
                    <a:pt x="102" y="5"/>
                    <a:pt x="102" y="5"/>
                  </a:cubicBezTo>
                  <a:cubicBezTo>
                    <a:pt x="103" y="5"/>
                    <a:pt x="103" y="5"/>
                    <a:pt x="103" y="6"/>
                  </a:cubicBezTo>
                  <a:cubicBezTo>
                    <a:pt x="103" y="6"/>
                    <a:pt x="103" y="6"/>
                    <a:pt x="103" y="6"/>
                  </a:cubicBezTo>
                  <a:cubicBezTo>
                    <a:pt x="103" y="6"/>
                    <a:pt x="103" y="6"/>
                    <a:pt x="103" y="6"/>
                  </a:cubicBezTo>
                  <a:cubicBezTo>
                    <a:pt x="102" y="6"/>
                    <a:pt x="102" y="6"/>
                    <a:pt x="102" y="6"/>
                  </a:cubicBezTo>
                  <a:cubicBezTo>
                    <a:pt x="101" y="6"/>
                    <a:pt x="101" y="6"/>
                    <a:pt x="101" y="6"/>
                  </a:cubicBezTo>
                  <a:cubicBezTo>
                    <a:pt x="101" y="6"/>
                    <a:pt x="101" y="6"/>
                    <a:pt x="100" y="7"/>
                  </a:cubicBezTo>
                  <a:cubicBezTo>
                    <a:pt x="98" y="7"/>
                    <a:pt x="96" y="7"/>
                    <a:pt x="96" y="8"/>
                  </a:cubicBezTo>
                  <a:cubicBezTo>
                    <a:pt x="97" y="8"/>
                    <a:pt x="97" y="9"/>
                    <a:pt x="97" y="9"/>
                  </a:cubicBezTo>
                  <a:cubicBezTo>
                    <a:pt x="97" y="10"/>
                    <a:pt x="97" y="10"/>
                    <a:pt x="96" y="11"/>
                  </a:cubicBezTo>
                  <a:cubicBezTo>
                    <a:pt x="96" y="12"/>
                    <a:pt x="96" y="12"/>
                    <a:pt x="96" y="12"/>
                  </a:cubicBezTo>
                  <a:cubicBezTo>
                    <a:pt x="96" y="13"/>
                    <a:pt x="96" y="13"/>
                    <a:pt x="96" y="14"/>
                  </a:cubicBezTo>
                  <a:cubicBezTo>
                    <a:pt x="96" y="15"/>
                    <a:pt x="96" y="15"/>
                    <a:pt x="96" y="15"/>
                  </a:cubicBezTo>
                  <a:cubicBezTo>
                    <a:pt x="96" y="16"/>
                    <a:pt x="95" y="17"/>
                    <a:pt x="95" y="17"/>
                  </a:cubicBezTo>
                  <a:cubicBezTo>
                    <a:pt x="95" y="17"/>
                    <a:pt x="95" y="17"/>
                    <a:pt x="95" y="17"/>
                  </a:cubicBezTo>
                  <a:cubicBezTo>
                    <a:pt x="95" y="18"/>
                    <a:pt x="96" y="18"/>
                    <a:pt x="97" y="18"/>
                  </a:cubicBezTo>
                  <a:cubicBezTo>
                    <a:pt x="97" y="19"/>
                    <a:pt x="97" y="19"/>
                    <a:pt x="97" y="19"/>
                  </a:cubicBezTo>
                  <a:cubicBezTo>
                    <a:pt x="97" y="19"/>
                    <a:pt x="97" y="19"/>
                    <a:pt x="97" y="19"/>
                  </a:cubicBezTo>
                  <a:cubicBezTo>
                    <a:pt x="97" y="19"/>
                    <a:pt x="97" y="19"/>
                    <a:pt x="97" y="19"/>
                  </a:cubicBezTo>
                  <a:cubicBezTo>
                    <a:pt x="97" y="19"/>
                    <a:pt x="97" y="19"/>
                    <a:pt x="97" y="19"/>
                  </a:cubicBezTo>
                  <a:cubicBezTo>
                    <a:pt x="96" y="19"/>
                    <a:pt x="96" y="19"/>
                    <a:pt x="96" y="19"/>
                  </a:cubicBezTo>
                  <a:cubicBezTo>
                    <a:pt x="96" y="19"/>
                    <a:pt x="96" y="19"/>
                    <a:pt x="96" y="19"/>
                  </a:cubicBezTo>
                  <a:cubicBezTo>
                    <a:pt x="97" y="20"/>
                    <a:pt x="97" y="20"/>
                    <a:pt x="97" y="20"/>
                  </a:cubicBezTo>
                  <a:cubicBezTo>
                    <a:pt x="97" y="20"/>
                    <a:pt x="97" y="20"/>
                    <a:pt x="97" y="20"/>
                  </a:cubicBezTo>
                  <a:cubicBezTo>
                    <a:pt x="97" y="20"/>
                    <a:pt x="96" y="20"/>
                    <a:pt x="96" y="20"/>
                  </a:cubicBezTo>
                  <a:cubicBezTo>
                    <a:pt x="96" y="21"/>
                    <a:pt x="96" y="21"/>
                    <a:pt x="96" y="21"/>
                  </a:cubicBezTo>
                  <a:cubicBezTo>
                    <a:pt x="97" y="21"/>
                    <a:pt x="97" y="22"/>
                    <a:pt x="97" y="22"/>
                  </a:cubicBezTo>
                  <a:cubicBezTo>
                    <a:pt x="97" y="22"/>
                    <a:pt x="97" y="22"/>
                    <a:pt x="97" y="22"/>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6" y="24"/>
                    <a:pt x="96" y="24"/>
                    <a:pt x="96" y="24"/>
                  </a:cubicBezTo>
                  <a:cubicBezTo>
                    <a:pt x="96" y="24"/>
                    <a:pt x="96" y="24"/>
                    <a:pt x="96" y="24"/>
                  </a:cubicBezTo>
                  <a:cubicBezTo>
                    <a:pt x="96" y="25"/>
                    <a:pt x="97" y="25"/>
                    <a:pt x="98" y="26"/>
                  </a:cubicBezTo>
                  <a:cubicBezTo>
                    <a:pt x="97" y="26"/>
                    <a:pt x="97" y="26"/>
                    <a:pt x="97" y="27"/>
                  </a:cubicBezTo>
                  <a:cubicBezTo>
                    <a:pt x="97" y="28"/>
                    <a:pt x="97" y="28"/>
                    <a:pt x="97" y="28"/>
                  </a:cubicBezTo>
                  <a:cubicBezTo>
                    <a:pt x="96" y="30"/>
                    <a:pt x="96" y="30"/>
                    <a:pt x="96" y="30"/>
                  </a:cubicBezTo>
                  <a:cubicBezTo>
                    <a:pt x="96" y="30"/>
                    <a:pt x="96" y="30"/>
                    <a:pt x="96" y="30"/>
                  </a:cubicBezTo>
                  <a:cubicBezTo>
                    <a:pt x="97" y="31"/>
                    <a:pt x="97" y="31"/>
                    <a:pt x="97" y="31"/>
                  </a:cubicBezTo>
                  <a:cubicBezTo>
                    <a:pt x="96" y="31"/>
                    <a:pt x="96" y="32"/>
                    <a:pt x="96" y="33"/>
                  </a:cubicBezTo>
                  <a:cubicBezTo>
                    <a:pt x="96" y="33"/>
                    <a:pt x="96" y="33"/>
                    <a:pt x="96" y="33"/>
                  </a:cubicBezTo>
                  <a:cubicBezTo>
                    <a:pt x="96" y="34"/>
                    <a:pt x="96" y="34"/>
                    <a:pt x="96" y="34"/>
                  </a:cubicBezTo>
                  <a:cubicBezTo>
                    <a:pt x="97" y="34"/>
                    <a:pt x="97" y="34"/>
                    <a:pt x="97" y="34"/>
                  </a:cubicBezTo>
                  <a:cubicBezTo>
                    <a:pt x="97" y="33"/>
                    <a:pt x="97" y="33"/>
                    <a:pt x="97" y="33"/>
                  </a:cubicBezTo>
                  <a:cubicBezTo>
                    <a:pt x="98" y="33"/>
                    <a:pt x="98" y="33"/>
                    <a:pt x="98" y="33"/>
                  </a:cubicBezTo>
                  <a:cubicBezTo>
                    <a:pt x="98" y="33"/>
                    <a:pt x="98" y="33"/>
                    <a:pt x="98" y="33"/>
                  </a:cubicBezTo>
                  <a:cubicBezTo>
                    <a:pt x="97" y="34"/>
                    <a:pt x="97" y="34"/>
                    <a:pt x="97" y="34"/>
                  </a:cubicBezTo>
                  <a:cubicBezTo>
                    <a:pt x="97" y="35"/>
                    <a:pt x="97" y="35"/>
                    <a:pt x="97" y="35"/>
                  </a:cubicBezTo>
                  <a:cubicBezTo>
                    <a:pt x="98" y="35"/>
                    <a:pt x="98" y="35"/>
                    <a:pt x="98" y="35"/>
                  </a:cubicBezTo>
                  <a:cubicBezTo>
                    <a:pt x="98" y="35"/>
                    <a:pt x="98" y="35"/>
                    <a:pt x="98" y="35"/>
                  </a:cubicBezTo>
                  <a:cubicBezTo>
                    <a:pt x="98" y="35"/>
                    <a:pt x="97" y="36"/>
                    <a:pt x="97" y="36"/>
                  </a:cubicBezTo>
                  <a:cubicBezTo>
                    <a:pt x="97" y="36"/>
                    <a:pt x="97" y="37"/>
                    <a:pt x="96" y="37"/>
                  </a:cubicBezTo>
                  <a:cubicBezTo>
                    <a:pt x="97" y="37"/>
                    <a:pt x="97" y="37"/>
                    <a:pt x="97" y="37"/>
                  </a:cubicBezTo>
                  <a:cubicBezTo>
                    <a:pt x="97" y="37"/>
                    <a:pt x="97" y="37"/>
                    <a:pt x="97" y="37"/>
                  </a:cubicBezTo>
                  <a:cubicBezTo>
                    <a:pt x="96" y="38"/>
                    <a:pt x="96" y="38"/>
                    <a:pt x="96" y="38"/>
                  </a:cubicBezTo>
                  <a:cubicBezTo>
                    <a:pt x="96" y="38"/>
                    <a:pt x="96" y="38"/>
                    <a:pt x="96" y="38"/>
                  </a:cubicBezTo>
                  <a:cubicBezTo>
                    <a:pt x="97" y="39"/>
                    <a:pt x="97" y="39"/>
                    <a:pt x="97" y="39"/>
                  </a:cubicBezTo>
                  <a:cubicBezTo>
                    <a:pt x="96" y="39"/>
                    <a:pt x="96" y="39"/>
                    <a:pt x="96" y="39"/>
                  </a:cubicBezTo>
                  <a:cubicBezTo>
                    <a:pt x="96" y="40"/>
                    <a:pt x="96" y="40"/>
                    <a:pt x="96" y="40"/>
                  </a:cubicBezTo>
                  <a:cubicBezTo>
                    <a:pt x="97" y="40"/>
                    <a:pt x="97" y="40"/>
                    <a:pt x="97" y="40"/>
                  </a:cubicBezTo>
                  <a:cubicBezTo>
                    <a:pt x="98" y="40"/>
                    <a:pt x="98" y="40"/>
                    <a:pt x="98" y="40"/>
                  </a:cubicBezTo>
                  <a:cubicBezTo>
                    <a:pt x="98" y="40"/>
                    <a:pt x="98" y="40"/>
                    <a:pt x="98" y="40"/>
                  </a:cubicBezTo>
                  <a:cubicBezTo>
                    <a:pt x="97" y="40"/>
                    <a:pt x="97" y="40"/>
                    <a:pt x="97" y="41"/>
                  </a:cubicBezTo>
                  <a:cubicBezTo>
                    <a:pt x="97" y="41"/>
                    <a:pt x="97" y="41"/>
                    <a:pt x="97" y="41"/>
                  </a:cubicBezTo>
                  <a:cubicBezTo>
                    <a:pt x="97" y="41"/>
                    <a:pt x="97" y="42"/>
                    <a:pt x="98" y="44"/>
                  </a:cubicBezTo>
                  <a:cubicBezTo>
                    <a:pt x="98" y="44"/>
                    <a:pt x="98" y="44"/>
                    <a:pt x="98" y="44"/>
                  </a:cubicBezTo>
                  <a:cubicBezTo>
                    <a:pt x="97" y="45"/>
                    <a:pt x="97" y="45"/>
                    <a:pt x="97" y="45"/>
                  </a:cubicBezTo>
                  <a:cubicBezTo>
                    <a:pt x="97" y="45"/>
                    <a:pt x="97" y="45"/>
                    <a:pt x="97" y="45"/>
                  </a:cubicBezTo>
                  <a:cubicBezTo>
                    <a:pt x="97" y="45"/>
                    <a:pt x="97" y="45"/>
                    <a:pt x="97" y="45"/>
                  </a:cubicBezTo>
                  <a:cubicBezTo>
                    <a:pt x="97" y="44"/>
                    <a:pt x="97" y="44"/>
                    <a:pt x="97" y="44"/>
                  </a:cubicBezTo>
                  <a:cubicBezTo>
                    <a:pt x="97" y="43"/>
                    <a:pt x="97" y="43"/>
                    <a:pt x="97" y="43"/>
                  </a:cubicBezTo>
                  <a:cubicBezTo>
                    <a:pt x="96" y="43"/>
                    <a:pt x="96" y="43"/>
                    <a:pt x="96" y="43"/>
                  </a:cubicBezTo>
                  <a:cubicBezTo>
                    <a:pt x="96" y="43"/>
                    <a:pt x="96" y="43"/>
                    <a:pt x="96" y="43"/>
                  </a:cubicBezTo>
                  <a:cubicBezTo>
                    <a:pt x="97" y="43"/>
                    <a:pt x="97" y="45"/>
                    <a:pt x="97" y="48"/>
                  </a:cubicBezTo>
                  <a:cubicBezTo>
                    <a:pt x="98" y="48"/>
                    <a:pt x="98" y="49"/>
                    <a:pt x="98" y="50"/>
                  </a:cubicBezTo>
                  <a:cubicBezTo>
                    <a:pt x="98" y="50"/>
                    <a:pt x="99" y="51"/>
                    <a:pt x="99" y="52"/>
                  </a:cubicBezTo>
                  <a:cubicBezTo>
                    <a:pt x="99" y="52"/>
                    <a:pt x="100" y="52"/>
                    <a:pt x="100" y="52"/>
                  </a:cubicBezTo>
                  <a:cubicBezTo>
                    <a:pt x="100" y="52"/>
                    <a:pt x="100" y="52"/>
                    <a:pt x="100" y="52"/>
                  </a:cubicBezTo>
                  <a:cubicBezTo>
                    <a:pt x="99" y="52"/>
                    <a:pt x="99" y="53"/>
                    <a:pt x="98" y="55"/>
                  </a:cubicBezTo>
                  <a:cubicBezTo>
                    <a:pt x="97" y="55"/>
                    <a:pt x="97" y="55"/>
                    <a:pt x="97" y="55"/>
                  </a:cubicBezTo>
                  <a:cubicBezTo>
                    <a:pt x="96" y="55"/>
                    <a:pt x="96" y="55"/>
                    <a:pt x="96" y="55"/>
                  </a:cubicBezTo>
                  <a:cubicBezTo>
                    <a:pt x="96" y="56"/>
                    <a:pt x="96" y="56"/>
                    <a:pt x="94" y="56"/>
                  </a:cubicBezTo>
                  <a:cubicBezTo>
                    <a:pt x="94" y="56"/>
                    <a:pt x="94" y="56"/>
                    <a:pt x="94" y="56"/>
                  </a:cubicBezTo>
                  <a:cubicBezTo>
                    <a:pt x="92" y="56"/>
                    <a:pt x="92" y="56"/>
                    <a:pt x="92" y="56"/>
                  </a:cubicBezTo>
                  <a:cubicBezTo>
                    <a:pt x="92" y="56"/>
                    <a:pt x="91" y="57"/>
                    <a:pt x="91" y="57"/>
                  </a:cubicBezTo>
                  <a:cubicBezTo>
                    <a:pt x="90" y="57"/>
                    <a:pt x="90" y="57"/>
                    <a:pt x="90" y="57"/>
                  </a:cubicBezTo>
                  <a:cubicBezTo>
                    <a:pt x="90" y="57"/>
                    <a:pt x="90" y="57"/>
                    <a:pt x="90" y="57"/>
                  </a:cubicBezTo>
                  <a:cubicBezTo>
                    <a:pt x="90" y="57"/>
                    <a:pt x="90" y="57"/>
                    <a:pt x="90" y="57"/>
                  </a:cubicBezTo>
                  <a:cubicBezTo>
                    <a:pt x="89" y="57"/>
                    <a:pt x="89" y="57"/>
                    <a:pt x="89" y="57"/>
                  </a:cubicBezTo>
                  <a:cubicBezTo>
                    <a:pt x="88" y="57"/>
                    <a:pt x="88" y="57"/>
                    <a:pt x="88" y="57"/>
                  </a:cubicBezTo>
                  <a:cubicBezTo>
                    <a:pt x="87" y="56"/>
                    <a:pt x="87" y="56"/>
                    <a:pt x="87" y="56"/>
                  </a:cubicBezTo>
                  <a:cubicBezTo>
                    <a:pt x="87" y="56"/>
                    <a:pt x="87" y="56"/>
                    <a:pt x="87" y="56"/>
                  </a:cubicBezTo>
                  <a:cubicBezTo>
                    <a:pt x="86" y="57"/>
                    <a:pt x="86" y="57"/>
                    <a:pt x="86" y="57"/>
                  </a:cubicBezTo>
                  <a:cubicBezTo>
                    <a:pt x="85" y="57"/>
                    <a:pt x="85" y="57"/>
                    <a:pt x="85" y="57"/>
                  </a:cubicBezTo>
                  <a:cubicBezTo>
                    <a:pt x="85" y="57"/>
                    <a:pt x="84" y="57"/>
                    <a:pt x="84" y="57"/>
                  </a:cubicBezTo>
                  <a:cubicBezTo>
                    <a:pt x="81" y="57"/>
                    <a:pt x="81" y="57"/>
                    <a:pt x="81" y="57"/>
                  </a:cubicBezTo>
                  <a:cubicBezTo>
                    <a:pt x="80" y="57"/>
                    <a:pt x="79" y="57"/>
                    <a:pt x="79" y="56"/>
                  </a:cubicBezTo>
                  <a:cubicBezTo>
                    <a:pt x="80" y="56"/>
                    <a:pt x="81" y="55"/>
                    <a:pt x="82" y="55"/>
                  </a:cubicBezTo>
                  <a:cubicBezTo>
                    <a:pt x="82" y="54"/>
                    <a:pt x="84" y="54"/>
                    <a:pt x="86" y="53"/>
                  </a:cubicBezTo>
                  <a:cubicBezTo>
                    <a:pt x="87" y="53"/>
                    <a:pt x="88" y="53"/>
                    <a:pt x="89" y="53"/>
                  </a:cubicBezTo>
                  <a:cubicBezTo>
                    <a:pt x="89" y="53"/>
                    <a:pt x="89" y="53"/>
                    <a:pt x="89" y="53"/>
                  </a:cubicBezTo>
                  <a:cubicBezTo>
                    <a:pt x="90" y="53"/>
                    <a:pt x="90" y="53"/>
                    <a:pt x="90" y="53"/>
                  </a:cubicBezTo>
                  <a:cubicBezTo>
                    <a:pt x="90" y="53"/>
                    <a:pt x="90" y="53"/>
                    <a:pt x="90" y="52"/>
                  </a:cubicBezTo>
                  <a:cubicBezTo>
                    <a:pt x="90" y="52"/>
                    <a:pt x="90" y="52"/>
                    <a:pt x="90" y="52"/>
                  </a:cubicBezTo>
                  <a:cubicBezTo>
                    <a:pt x="90" y="52"/>
                    <a:pt x="90" y="52"/>
                    <a:pt x="90" y="52"/>
                  </a:cubicBezTo>
                  <a:cubicBezTo>
                    <a:pt x="90" y="53"/>
                    <a:pt x="90" y="53"/>
                    <a:pt x="90" y="53"/>
                  </a:cubicBezTo>
                  <a:cubicBezTo>
                    <a:pt x="91" y="52"/>
                    <a:pt x="91" y="52"/>
                    <a:pt x="91" y="52"/>
                  </a:cubicBezTo>
                  <a:cubicBezTo>
                    <a:pt x="91" y="51"/>
                    <a:pt x="91" y="51"/>
                    <a:pt x="91" y="51"/>
                  </a:cubicBezTo>
                  <a:cubicBezTo>
                    <a:pt x="91" y="51"/>
                    <a:pt x="91" y="51"/>
                    <a:pt x="91" y="51"/>
                  </a:cubicBezTo>
                  <a:cubicBezTo>
                    <a:pt x="90" y="52"/>
                    <a:pt x="90" y="52"/>
                    <a:pt x="90" y="52"/>
                  </a:cubicBezTo>
                  <a:cubicBezTo>
                    <a:pt x="90" y="52"/>
                    <a:pt x="90" y="52"/>
                    <a:pt x="90" y="52"/>
                  </a:cubicBezTo>
                  <a:cubicBezTo>
                    <a:pt x="90" y="51"/>
                    <a:pt x="90" y="51"/>
                    <a:pt x="90" y="51"/>
                  </a:cubicBezTo>
                  <a:cubicBezTo>
                    <a:pt x="90" y="49"/>
                    <a:pt x="90" y="47"/>
                    <a:pt x="91" y="45"/>
                  </a:cubicBezTo>
                  <a:cubicBezTo>
                    <a:pt x="90" y="44"/>
                    <a:pt x="90" y="44"/>
                    <a:pt x="90" y="44"/>
                  </a:cubicBezTo>
                  <a:cubicBezTo>
                    <a:pt x="91" y="44"/>
                    <a:pt x="91" y="44"/>
                    <a:pt x="91" y="44"/>
                  </a:cubicBezTo>
                  <a:cubicBezTo>
                    <a:pt x="90" y="43"/>
                    <a:pt x="90" y="43"/>
                    <a:pt x="90" y="43"/>
                  </a:cubicBezTo>
                  <a:cubicBezTo>
                    <a:pt x="90" y="42"/>
                    <a:pt x="91" y="42"/>
                    <a:pt x="92" y="41"/>
                  </a:cubicBezTo>
                  <a:cubicBezTo>
                    <a:pt x="92" y="41"/>
                    <a:pt x="92" y="41"/>
                    <a:pt x="92" y="41"/>
                  </a:cubicBezTo>
                  <a:cubicBezTo>
                    <a:pt x="92" y="41"/>
                    <a:pt x="92" y="41"/>
                    <a:pt x="92" y="41"/>
                  </a:cubicBezTo>
                  <a:cubicBezTo>
                    <a:pt x="91" y="41"/>
                    <a:pt x="91" y="41"/>
                    <a:pt x="91" y="41"/>
                  </a:cubicBezTo>
                  <a:cubicBezTo>
                    <a:pt x="91" y="41"/>
                    <a:pt x="91" y="41"/>
                    <a:pt x="91" y="41"/>
                  </a:cubicBezTo>
                  <a:cubicBezTo>
                    <a:pt x="91" y="41"/>
                    <a:pt x="91" y="41"/>
                    <a:pt x="91" y="41"/>
                  </a:cubicBezTo>
                  <a:cubicBezTo>
                    <a:pt x="90" y="41"/>
                    <a:pt x="90" y="41"/>
                    <a:pt x="90" y="41"/>
                  </a:cubicBezTo>
                  <a:cubicBezTo>
                    <a:pt x="90" y="41"/>
                    <a:pt x="90" y="41"/>
                    <a:pt x="90" y="41"/>
                  </a:cubicBezTo>
                  <a:cubicBezTo>
                    <a:pt x="90" y="41"/>
                    <a:pt x="90" y="41"/>
                    <a:pt x="90" y="41"/>
                  </a:cubicBezTo>
                  <a:cubicBezTo>
                    <a:pt x="90" y="41"/>
                    <a:pt x="90" y="40"/>
                    <a:pt x="91" y="40"/>
                  </a:cubicBezTo>
                  <a:cubicBezTo>
                    <a:pt x="91" y="39"/>
                    <a:pt x="91" y="39"/>
                    <a:pt x="91" y="39"/>
                  </a:cubicBezTo>
                  <a:cubicBezTo>
                    <a:pt x="90" y="39"/>
                    <a:pt x="90" y="38"/>
                    <a:pt x="90" y="37"/>
                  </a:cubicBezTo>
                  <a:cubicBezTo>
                    <a:pt x="90" y="37"/>
                    <a:pt x="90" y="37"/>
                    <a:pt x="90" y="37"/>
                  </a:cubicBezTo>
                  <a:cubicBezTo>
                    <a:pt x="91" y="37"/>
                    <a:pt x="91" y="37"/>
                    <a:pt x="91" y="37"/>
                  </a:cubicBezTo>
                  <a:cubicBezTo>
                    <a:pt x="91" y="37"/>
                    <a:pt x="91" y="37"/>
                    <a:pt x="91" y="37"/>
                  </a:cubicBezTo>
                  <a:cubicBezTo>
                    <a:pt x="91" y="37"/>
                    <a:pt x="91" y="37"/>
                    <a:pt x="91" y="37"/>
                  </a:cubicBezTo>
                  <a:cubicBezTo>
                    <a:pt x="91" y="36"/>
                    <a:pt x="90" y="35"/>
                    <a:pt x="90" y="33"/>
                  </a:cubicBezTo>
                  <a:cubicBezTo>
                    <a:pt x="90" y="33"/>
                    <a:pt x="90" y="33"/>
                    <a:pt x="90" y="33"/>
                  </a:cubicBezTo>
                  <a:cubicBezTo>
                    <a:pt x="90" y="32"/>
                    <a:pt x="91" y="31"/>
                    <a:pt x="91" y="31"/>
                  </a:cubicBezTo>
                  <a:cubicBezTo>
                    <a:pt x="91" y="31"/>
                    <a:pt x="92" y="31"/>
                    <a:pt x="92" y="31"/>
                  </a:cubicBezTo>
                  <a:cubicBezTo>
                    <a:pt x="92" y="30"/>
                    <a:pt x="91" y="30"/>
                    <a:pt x="91" y="30"/>
                  </a:cubicBezTo>
                  <a:cubicBezTo>
                    <a:pt x="91" y="30"/>
                    <a:pt x="91" y="30"/>
                    <a:pt x="91" y="30"/>
                  </a:cubicBezTo>
                  <a:cubicBezTo>
                    <a:pt x="90" y="30"/>
                    <a:pt x="90" y="30"/>
                    <a:pt x="90" y="30"/>
                  </a:cubicBezTo>
                  <a:cubicBezTo>
                    <a:pt x="90" y="30"/>
                    <a:pt x="90" y="30"/>
                    <a:pt x="90" y="30"/>
                  </a:cubicBezTo>
                  <a:cubicBezTo>
                    <a:pt x="90" y="28"/>
                    <a:pt x="90" y="28"/>
                    <a:pt x="91" y="28"/>
                  </a:cubicBezTo>
                  <a:cubicBezTo>
                    <a:pt x="91" y="28"/>
                    <a:pt x="92" y="29"/>
                    <a:pt x="92" y="29"/>
                  </a:cubicBezTo>
                  <a:cubicBezTo>
                    <a:pt x="92" y="29"/>
                    <a:pt x="92" y="29"/>
                    <a:pt x="92" y="29"/>
                  </a:cubicBezTo>
                  <a:cubicBezTo>
                    <a:pt x="92" y="29"/>
                    <a:pt x="92" y="29"/>
                    <a:pt x="92" y="29"/>
                  </a:cubicBezTo>
                  <a:cubicBezTo>
                    <a:pt x="90" y="26"/>
                    <a:pt x="90" y="26"/>
                    <a:pt x="90" y="26"/>
                  </a:cubicBezTo>
                  <a:cubicBezTo>
                    <a:pt x="91" y="26"/>
                    <a:pt x="91" y="26"/>
                    <a:pt x="91" y="26"/>
                  </a:cubicBezTo>
                  <a:cubicBezTo>
                    <a:pt x="91" y="24"/>
                    <a:pt x="91" y="24"/>
                    <a:pt x="91" y="24"/>
                  </a:cubicBezTo>
                  <a:cubicBezTo>
                    <a:pt x="91" y="24"/>
                    <a:pt x="91" y="24"/>
                    <a:pt x="91" y="24"/>
                  </a:cubicBezTo>
                  <a:cubicBezTo>
                    <a:pt x="91" y="24"/>
                    <a:pt x="91" y="24"/>
                    <a:pt x="91" y="24"/>
                  </a:cubicBezTo>
                  <a:cubicBezTo>
                    <a:pt x="91" y="22"/>
                    <a:pt x="91" y="22"/>
                    <a:pt x="91" y="22"/>
                  </a:cubicBezTo>
                  <a:cubicBezTo>
                    <a:pt x="91" y="20"/>
                    <a:pt x="91" y="20"/>
                    <a:pt x="91" y="20"/>
                  </a:cubicBezTo>
                  <a:cubicBezTo>
                    <a:pt x="91" y="18"/>
                    <a:pt x="91" y="18"/>
                    <a:pt x="91" y="18"/>
                  </a:cubicBezTo>
                  <a:cubicBezTo>
                    <a:pt x="91" y="14"/>
                    <a:pt x="91" y="14"/>
                    <a:pt x="91" y="14"/>
                  </a:cubicBezTo>
                  <a:cubicBezTo>
                    <a:pt x="91" y="14"/>
                    <a:pt x="91" y="14"/>
                    <a:pt x="91" y="14"/>
                  </a:cubicBezTo>
                  <a:cubicBezTo>
                    <a:pt x="91" y="14"/>
                    <a:pt x="91" y="14"/>
                    <a:pt x="91" y="13"/>
                  </a:cubicBezTo>
                  <a:cubicBezTo>
                    <a:pt x="91" y="13"/>
                    <a:pt x="91" y="12"/>
                    <a:pt x="91" y="12"/>
                  </a:cubicBezTo>
                  <a:cubicBezTo>
                    <a:pt x="92" y="12"/>
                    <a:pt x="92" y="12"/>
                    <a:pt x="92" y="12"/>
                  </a:cubicBezTo>
                  <a:cubicBezTo>
                    <a:pt x="92" y="12"/>
                    <a:pt x="92" y="12"/>
                    <a:pt x="92" y="12"/>
                  </a:cubicBezTo>
                  <a:cubicBezTo>
                    <a:pt x="92" y="12"/>
                    <a:pt x="92" y="12"/>
                    <a:pt x="92" y="12"/>
                  </a:cubicBezTo>
                  <a:cubicBezTo>
                    <a:pt x="92" y="12"/>
                    <a:pt x="93" y="12"/>
                    <a:pt x="93" y="11"/>
                  </a:cubicBezTo>
                  <a:cubicBezTo>
                    <a:pt x="92" y="11"/>
                    <a:pt x="91" y="11"/>
                    <a:pt x="91" y="9"/>
                  </a:cubicBezTo>
                  <a:cubicBezTo>
                    <a:pt x="91" y="5"/>
                    <a:pt x="91" y="5"/>
                    <a:pt x="91" y="5"/>
                  </a:cubicBezTo>
                  <a:cubicBezTo>
                    <a:pt x="91" y="4"/>
                    <a:pt x="91" y="3"/>
                    <a:pt x="90" y="3"/>
                  </a:cubicBezTo>
                  <a:cubicBezTo>
                    <a:pt x="90" y="3"/>
                    <a:pt x="90" y="3"/>
                    <a:pt x="90" y="3"/>
                  </a:cubicBezTo>
                  <a:cubicBezTo>
                    <a:pt x="90" y="4"/>
                    <a:pt x="90" y="4"/>
                    <a:pt x="90" y="4"/>
                  </a:cubicBezTo>
                  <a:cubicBezTo>
                    <a:pt x="90" y="4"/>
                    <a:pt x="91" y="5"/>
                    <a:pt x="91" y="5"/>
                  </a:cubicBezTo>
                  <a:cubicBezTo>
                    <a:pt x="90" y="5"/>
                    <a:pt x="90" y="5"/>
                    <a:pt x="90" y="5"/>
                  </a:cubicBezTo>
                  <a:cubicBezTo>
                    <a:pt x="90" y="5"/>
                    <a:pt x="90" y="5"/>
                    <a:pt x="90" y="5"/>
                  </a:cubicBezTo>
                  <a:cubicBezTo>
                    <a:pt x="89" y="5"/>
                    <a:pt x="89" y="5"/>
                    <a:pt x="88" y="4"/>
                  </a:cubicBezTo>
                  <a:cubicBezTo>
                    <a:pt x="88" y="4"/>
                    <a:pt x="88" y="4"/>
                    <a:pt x="88" y="4"/>
                  </a:cubicBezTo>
                  <a:cubicBezTo>
                    <a:pt x="87" y="4"/>
                    <a:pt x="87" y="4"/>
                    <a:pt x="87" y="4"/>
                  </a:cubicBezTo>
                  <a:cubicBezTo>
                    <a:pt x="87" y="4"/>
                    <a:pt x="87" y="4"/>
                    <a:pt x="87" y="4"/>
                  </a:cubicBezTo>
                  <a:cubicBezTo>
                    <a:pt x="87" y="3"/>
                    <a:pt x="87" y="3"/>
                    <a:pt x="87" y="3"/>
                  </a:cubicBezTo>
                  <a:cubicBezTo>
                    <a:pt x="85" y="3"/>
                    <a:pt x="85" y="3"/>
                    <a:pt x="85" y="3"/>
                  </a:cubicBezTo>
                  <a:cubicBezTo>
                    <a:pt x="85" y="3"/>
                    <a:pt x="85" y="3"/>
                    <a:pt x="85" y="3"/>
                  </a:cubicBezTo>
                  <a:cubicBezTo>
                    <a:pt x="86" y="2"/>
                    <a:pt x="86" y="2"/>
                    <a:pt x="86" y="2"/>
                  </a:cubicBezTo>
                  <a:cubicBezTo>
                    <a:pt x="86" y="2"/>
                    <a:pt x="86" y="2"/>
                    <a:pt x="86" y="2"/>
                  </a:cubicBezTo>
                  <a:cubicBezTo>
                    <a:pt x="88" y="3"/>
                    <a:pt x="88" y="3"/>
                    <a:pt x="88" y="3"/>
                  </a:cubicBezTo>
                  <a:cubicBezTo>
                    <a:pt x="88" y="2"/>
                    <a:pt x="89" y="2"/>
                    <a:pt x="89" y="2"/>
                  </a:cubicBezTo>
                  <a:cubicBezTo>
                    <a:pt x="90" y="2"/>
                    <a:pt x="91" y="2"/>
                    <a:pt x="92" y="3"/>
                  </a:cubicBezTo>
                  <a:cubicBezTo>
                    <a:pt x="93" y="4"/>
                    <a:pt x="93" y="4"/>
                    <a:pt x="93" y="4"/>
                  </a:cubicBezTo>
                  <a:cubicBezTo>
                    <a:pt x="95" y="2"/>
                    <a:pt x="95" y="2"/>
                    <a:pt x="95" y="2"/>
                  </a:cubicBezTo>
                  <a:cubicBezTo>
                    <a:pt x="95" y="2"/>
                    <a:pt x="95" y="2"/>
                    <a:pt x="95" y="2"/>
                  </a:cubicBezTo>
                  <a:cubicBezTo>
                    <a:pt x="95" y="2"/>
                    <a:pt x="95" y="2"/>
                    <a:pt x="95" y="2"/>
                  </a:cubicBezTo>
                  <a:cubicBezTo>
                    <a:pt x="96" y="2"/>
                    <a:pt x="96" y="2"/>
                    <a:pt x="96" y="1"/>
                  </a:cubicBezTo>
                  <a:lnTo>
                    <a:pt x="97" y="1"/>
                  </a:lnTo>
                  <a:close/>
                  <a:moveTo>
                    <a:pt x="93" y="1"/>
                  </a:moveTo>
                  <a:cubicBezTo>
                    <a:pt x="93" y="2"/>
                    <a:pt x="93" y="2"/>
                    <a:pt x="93" y="2"/>
                  </a:cubicBezTo>
                  <a:cubicBezTo>
                    <a:pt x="93" y="2"/>
                    <a:pt x="93" y="2"/>
                    <a:pt x="93" y="2"/>
                  </a:cubicBezTo>
                  <a:cubicBezTo>
                    <a:pt x="93" y="2"/>
                    <a:pt x="93" y="2"/>
                    <a:pt x="93" y="2"/>
                  </a:cubicBezTo>
                  <a:cubicBezTo>
                    <a:pt x="92" y="2"/>
                    <a:pt x="92" y="2"/>
                    <a:pt x="92" y="2"/>
                  </a:cubicBezTo>
                  <a:cubicBezTo>
                    <a:pt x="92" y="2"/>
                    <a:pt x="92" y="2"/>
                    <a:pt x="92" y="2"/>
                  </a:cubicBezTo>
                  <a:cubicBezTo>
                    <a:pt x="92" y="1"/>
                    <a:pt x="93" y="1"/>
                    <a:pt x="93" y="1"/>
                  </a:cubicBezTo>
                  <a:close/>
                  <a:moveTo>
                    <a:pt x="84" y="4"/>
                  </a:moveTo>
                  <a:cubicBezTo>
                    <a:pt x="84" y="4"/>
                    <a:pt x="84" y="4"/>
                    <a:pt x="84" y="4"/>
                  </a:cubicBezTo>
                  <a:cubicBezTo>
                    <a:pt x="84" y="4"/>
                    <a:pt x="84" y="4"/>
                    <a:pt x="84" y="4"/>
                  </a:cubicBezTo>
                  <a:cubicBezTo>
                    <a:pt x="84" y="5"/>
                    <a:pt x="84" y="5"/>
                    <a:pt x="84" y="5"/>
                  </a:cubicBezTo>
                  <a:cubicBezTo>
                    <a:pt x="84" y="5"/>
                    <a:pt x="84" y="5"/>
                    <a:pt x="84" y="5"/>
                  </a:cubicBezTo>
                  <a:cubicBezTo>
                    <a:pt x="84" y="4"/>
                    <a:pt x="84" y="4"/>
                    <a:pt x="84" y="4"/>
                  </a:cubicBezTo>
                  <a:close/>
                  <a:moveTo>
                    <a:pt x="90" y="6"/>
                  </a:moveTo>
                  <a:cubicBezTo>
                    <a:pt x="90" y="6"/>
                    <a:pt x="91" y="6"/>
                    <a:pt x="91" y="7"/>
                  </a:cubicBezTo>
                  <a:cubicBezTo>
                    <a:pt x="91" y="7"/>
                    <a:pt x="91" y="7"/>
                    <a:pt x="91" y="7"/>
                  </a:cubicBezTo>
                  <a:cubicBezTo>
                    <a:pt x="90" y="7"/>
                    <a:pt x="90" y="7"/>
                    <a:pt x="90" y="7"/>
                  </a:cubicBezTo>
                  <a:cubicBezTo>
                    <a:pt x="90" y="7"/>
                    <a:pt x="90" y="7"/>
                    <a:pt x="90" y="7"/>
                  </a:cubicBezTo>
                  <a:cubicBezTo>
                    <a:pt x="90" y="6"/>
                    <a:pt x="90" y="6"/>
                    <a:pt x="90" y="6"/>
                  </a:cubicBezTo>
                  <a:cubicBezTo>
                    <a:pt x="90" y="6"/>
                    <a:pt x="90" y="6"/>
                    <a:pt x="90" y="6"/>
                  </a:cubicBezTo>
                  <a:close/>
                  <a:moveTo>
                    <a:pt x="94" y="11"/>
                  </a:moveTo>
                  <a:cubicBezTo>
                    <a:pt x="94" y="11"/>
                    <a:pt x="94" y="11"/>
                    <a:pt x="94" y="11"/>
                  </a:cubicBezTo>
                  <a:cubicBezTo>
                    <a:pt x="95" y="13"/>
                    <a:pt x="95" y="13"/>
                    <a:pt x="95" y="13"/>
                  </a:cubicBezTo>
                  <a:cubicBezTo>
                    <a:pt x="95" y="13"/>
                    <a:pt x="95" y="13"/>
                    <a:pt x="95" y="13"/>
                  </a:cubicBezTo>
                  <a:cubicBezTo>
                    <a:pt x="95" y="12"/>
                    <a:pt x="95" y="12"/>
                    <a:pt x="94" y="11"/>
                  </a:cubicBezTo>
                  <a:close/>
                  <a:moveTo>
                    <a:pt x="97" y="16"/>
                  </a:moveTo>
                  <a:cubicBezTo>
                    <a:pt x="97" y="16"/>
                    <a:pt x="97" y="16"/>
                    <a:pt x="97" y="16"/>
                  </a:cubicBezTo>
                  <a:cubicBezTo>
                    <a:pt x="96" y="17"/>
                    <a:pt x="96" y="17"/>
                    <a:pt x="96" y="17"/>
                  </a:cubicBezTo>
                  <a:cubicBezTo>
                    <a:pt x="96" y="17"/>
                    <a:pt x="96" y="17"/>
                    <a:pt x="96" y="17"/>
                  </a:cubicBezTo>
                  <a:cubicBezTo>
                    <a:pt x="97" y="17"/>
                    <a:pt x="97" y="17"/>
                    <a:pt x="97" y="17"/>
                  </a:cubicBezTo>
                  <a:cubicBezTo>
                    <a:pt x="96" y="17"/>
                    <a:pt x="96" y="17"/>
                    <a:pt x="96" y="17"/>
                  </a:cubicBezTo>
                  <a:cubicBezTo>
                    <a:pt x="96" y="17"/>
                    <a:pt x="96" y="17"/>
                    <a:pt x="96" y="17"/>
                  </a:cubicBezTo>
                  <a:lnTo>
                    <a:pt x="97" y="16"/>
                  </a:lnTo>
                  <a:close/>
                  <a:moveTo>
                    <a:pt x="91" y="33"/>
                  </a:moveTo>
                  <a:cubicBezTo>
                    <a:pt x="91" y="34"/>
                    <a:pt x="91" y="34"/>
                    <a:pt x="91" y="34"/>
                  </a:cubicBezTo>
                  <a:cubicBezTo>
                    <a:pt x="91" y="34"/>
                    <a:pt x="91" y="34"/>
                    <a:pt x="91" y="34"/>
                  </a:cubicBezTo>
                  <a:cubicBezTo>
                    <a:pt x="92" y="34"/>
                    <a:pt x="92" y="34"/>
                    <a:pt x="92" y="34"/>
                  </a:cubicBezTo>
                  <a:cubicBezTo>
                    <a:pt x="92" y="33"/>
                    <a:pt x="92" y="33"/>
                    <a:pt x="91" y="33"/>
                  </a:cubicBezTo>
                  <a:close/>
                  <a:moveTo>
                    <a:pt x="94" y="39"/>
                  </a:moveTo>
                  <a:cubicBezTo>
                    <a:pt x="94" y="39"/>
                    <a:pt x="94" y="39"/>
                    <a:pt x="94" y="39"/>
                  </a:cubicBezTo>
                  <a:cubicBezTo>
                    <a:pt x="95" y="39"/>
                    <a:pt x="95" y="39"/>
                    <a:pt x="95" y="39"/>
                  </a:cubicBezTo>
                  <a:cubicBezTo>
                    <a:pt x="95" y="39"/>
                    <a:pt x="95" y="39"/>
                    <a:pt x="95" y="39"/>
                  </a:cubicBezTo>
                  <a:cubicBezTo>
                    <a:pt x="95" y="39"/>
                    <a:pt x="95" y="39"/>
                    <a:pt x="95" y="39"/>
                  </a:cubicBezTo>
                  <a:cubicBezTo>
                    <a:pt x="94" y="39"/>
                    <a:pt x="94" y="39"/>
                    <a:pt x="94" y="39"/>
                  </a:cubicBezTo>
                  <a:close/>
                  <a:moveTo>
                    <a:pt x="94" y="43"/>
                  </a:moveTo>
                  <a:cubicBezTo>
                    <a:pt x="94" y="44"/>
                    <a:pt x="94" y="44"/>
                    <a:pt x="94" y="44"/>
                  </a:cubicBezTo>
                  <a:cubicBezTo>
                    <a:pt x="95" y="44"/>
                    <a:pt x="95" y="44"/>
                    <a:pt x="95" y="44"/>
                  </a:cubicBezTo>
                  <a:cubicBezTo>
                    <a:pt x="95" y="44"/>
                    <a:pt x="95" y="43"/>
                    <a:pt x="96" y="43"/>
                  </a:cubicBezTo>
                  <a:cubicBezTo>
                    <a:pt x="96" y="43"/>
                    <a:pt x="96" y="43"/>
                    <a:pt x="96" y="43"/>
                  </a:cubicBezTo>
                  <a:cubicBezTo>
                    <a:pt x="95" y="43"/>
                    <a:pt x="95" y="43"/>
                    <a:pt x="95" y="43"/>
                  </a:cubicBezTo>
                  <a:lnTo>
                    <a:pt x="94" y="43"/>
                  </a:lnTo>
                  <a:close/>
                  <a:moveTo>
                    <a:pt x="95" y="46"/>
                  </a:moveTo>
                  <a:cubicBezTo>
                    <a:pt x="95" y="46"/>
                    <a:pt x="95" y="46"/>
                    <a:pt x="95" y="46"/>
                  </a:cubicBezTo>
                  <a:cubicBezTo>
                    <a:pt x="95" y="46"/>
                    <a:pt x="95" y="46"/>
                    <a:pt x="95" y="46"/>
                  </a:cubicBezTo>
                  <a:cubicBezTo>
                    <a:pt x="95" y="46"/>
                    <a:pt x="95" y="46"/>
                    <a:pt x="95" y="46"/>
                  </a:cubicBezTo>
                  <a:cubicBezTo>
                    <a:pt x="95" y="46"/>
                    <a:pt x="95" y="46"/>
                    <a:pt x="95" y="46"/>
                  </a:cubicBezTo>
                  <a:cubicBezTo>
                    <a:pt x="95" y="47"/>
                    <a:pt x="95" y="47"/>
                    <a:pt x="95" y="47"/>
                  </a:cubicBezTo>
                  <a:cubicBezTo>
                    <a:pt x="94" y="46"/>
                    <a:pt x="94" y="46"/>
                    <a:pt x="94" y="46"/>
                  </a:cubicBezTo>
                  <a:cubicBezTo>
                    <a:pt x="94" y="47"/>
                    <a:pt x="94" y="47"/>
                    <a:pt x="94" y="47"/>
                  </a:cubicBezTo>
                  <a:cubicBezTo>
                    <a:pt x="95" y="47"/>
                    <a:pt x="95" y="47"/>
                    <a:pt x="95" y="47"/>
                  </a:cubicBezTo>
                  <a:cubicBezTo>
                    <a:pt x="96" y="47"/>
                    <a:pt x="96" y="47"/>
                    <a:pt x="96" y="47"/>
                  </a:cubicBezTo>
                  <a:cubicBezTo>
                    <a:pt x="96" y="46"/>
                    <a:pt x="96" y="46"/>
                    <a:pt x="96" y="46"/>
                  </a:cubicBezTo>
                  <a:lnTo>
                    <a:pt x="95" y="46"/>
                  </a:lnTo>
                  <a:close/>
                  <a:moveTo>
                    <a:pt x="96" y="48"/>
                  </a:moveTo>
                  <a:cubicBezTo>
                    <a:pt x="96" y="49"/>
                    <a:pt x="97" y="49"/>
                    <a:pt x="97" y="50"/>
                  </a:cubicBezTo>
                  <a:cubicBezTo>
                    <a:pt x="97" y="50"/>
                    <a:pt x="97" y="50"/>
                    <a:pt x="97" y="50"/>
                  </a:cubicBezTo>
                  <a:cubicBezTo>
                    <a:pt x="97" y="49"/>
                    <a:pt x="97" y="49"/>
                    <a:pt x="97" y="49"/>
                  </a:cubicBezTo>
                  <a:cubicBezTo>
                    <a:pt x="97" y="48"/>
                    <a:pt x="97" y="48"/>
                    <a:pt x="96" y="48"/>
                  </a:cubicBezTo>
                  <a:cubicBezTo>
                    <a:pt x="96" y="48"/>
                    <a:pt x="96" y="48"/>
                    <a:pt x="96" y="48"/>
                  </a:cubicBezTo>
                  <a:close/>
                  <a:moveTo>
                    <a:pt x="96" y="51"/>
                  </a:moveTo>
                  <a:cubicBezTo>
                    <a:pt x="96" y="52"/>
                    <a:pt x="96" y="52"/>
                    <a:pt x="96" y="52"/>
                  </a:cubicBezTo>
                  <a:cubicBezTo>
                    <a:pt x="97" y="52"/>
                    <a:pt x="97" y="52"/>
                    <a:pt x="97" y="52"/>
                  </a:cubicBezTo>
                  <a:cubicBezTo>
                    <a:pt x="97" y="52"/>
                    <a:pt x="97" y="52"/>
                    <a:pt x="97" y="52"/>
                  </a:cubicBezTo>
                  <a:cubicBezTo>
                    <a:pt x="98" y="52"/>
                    <a:pt x="98" y="52"/>
                    <a:pt x="98" y="52"/>
                  </a:cubicBezTo>
                  <a:cubicBezTo>
                    <a:pt x="98" y="51"/>
                    <a:pt x="98" y="51"/>
                    <a:pt x="98" y="51"/>
                  </a:cubicBezTo>
                  <a:cubicBezTo>
                    <a:pt x="97" y="51"/>
                    <a:pt x="97" y="51"/>
                    <a:pt x="97" y="51"/>
                  </a:cubicBezTo>
                  <a:cubicBezTo>
                    <a:pt x="97" y="51"/>
                    <a:pt x="97" y="51"/>
                    <a:pt x="96" y="51"/>
                  </a:cubicBezTo>
                  <a:close/>
                  <a:moveTo>
                    <a:pt x="101" y="52"/>
                  </a:moveTo>
                  <a:cubicBezTo>
                    <a:pt x="101" y="52"/>
                    <a:pt x="101" y="52"/>
                    <a:pt x="101" y="52"/>
                  </a:cubicBezTo>
                  <a:cubicBezTo>
                    <a:pt x="102" y="53"/>
                    <a:pt x="102" y="53"/>
                    <a:pt x="102" y="53"/>
                  </a:cubicBezTo>
                  <a:cubicBezTo>
                    <a:pt x="102" y="53"/>
                    <a:pt x="102" y="53"/>
                    <a:pt x="102" y="53"/>
                  </a:cubicBezTo>
                  <a:cubicBezTo>
                    <a:pt x="101" y="53"/>
                    <a:pt x="101" y="53"/>
                    <a:pt x="101" y="53"/>
                  </a:cubicBezTo>
                  <a:cubicBezTo>
                    <a:pt x="101" y="53"/>
                    <a:pt x="101" y="53"/>
                    <a:pt x="101" y="53"/>
                  </a:cubicBezTo>
                  <a:lnTo>
                    <a:pt x="101" y="52"/>
                  </a:lnTo>
                  <a:close/>
                  <a:moveTo>
                    <a:pt x="99" y="53"/>
                  </a:moveTo>
                  <a:cubicBezTo>
                    <a:pt x="100" y="53"/>
                    <a:pt x="100" y="53"/>
                    <a:pt x="100" y="53"/>
                  </a:cubicBezTo>
                  <a:cubicBezTo>
                    <a:pt x="100" y="54"/>
                    <a:pt x="100" y="54"/>
                    <a:pt x="100" y="54"/>
                  </a:cubicBezTo>
                  <a:cubicBezTo>
                    <a:pt x="100" y="54"/>
                    <a:pt x="100" y="54"/>
                    <a:pt x="100" y="54"/>
                  </a:cubicBezTo>
                  <a:cubicBezTo>
                    <a:pt x="100" y="54"/>
                    <a:pt x="100" y="54"/>
                    <a:pt x="100" y="54"/>
                  </a:cubicBezTo>
                  <a:cubicBezTo>
                    <a:pt x="99" y="54"/>
                    <a:pt x="99" y="54"/>
                    <a:pt x="99" y="54"/>
                  </a:cubicBezTo>
                  <a:lnTo>
                    <a:pt x="99" y="53"/>
                  </a:lnTo>
                  <a:close/>
                  <a:moveTo>
                    <a:pt x="83" y="55"/>
                  </a:moveTo>
                  <a:cubicBezTo>
                    <a:pt x="83" y="55"/>
                    <a:pt x="83" y="55"/>
                    <a:pt x="83" y="55"/>
                  </a:cubicBezTo>
                  <a:cubicBezTo>
                    <a:pt x="84" y="55"/>
                    <a:pt x="84" y="55"/>
                    <a:pt x="84" y="55"/>
                  </a:cubicBezTo>
                  <a:cubicBezTo>
                    <a:pt x="84" y="55"/>
                    <a:pt x="84" y="55"/>
                    <a:pt x="84" y="55"/>
                  </a:cubicBezTo>
                  <a:lnTo>
                    <a:pt x="83" y="55"/>
                  </a:lnTo>
                  <a:close/>
                  <a:moveTo>
                    <a:pt x="125" y="0"/>
                  </a:moveTo>
                  <a:cubicBezTo>
                    <a:pt x="125" y="1"/>
                    <a:pt x="125" y="1"/>
                    <a:pt x="125" y="1"/>
                  </a:cubicBezTo>
                  <a:cubicBezTo>
                    <a:pt x="126" y="1"/>
                    <a:pt x="126" y="1"/>
                    <a:pt x="126" y="1"/>
                  </a:cubicBezTo>
                  <a:cubicBezTo>
                    <a:pt x="127" y="0"/>
                    <a:pt x="127" y="0"/>
                    <a:pt x="127" y="0"/>
                  </a:cubicBezTo>
                  <a:cubicBezTo>
                    <a:pt x="127" y="0"/>
                    <a:pt x="127" y="0"/>
                    <a:pt x="127" y="0"/>
                  </a:cubicBezTo>
                  <a:cubicBezTo>
                    <a:pt x="128" y="0"/>
                    <a:pt x="128" y="0"/>
                    <a:pt x="128" y="0"/>
                  </a:cubicBezTo>
                  <a:cubicBezTo>
                    <a:pt x="130" y="0"/>
                    <a:pt x="130" y="0"/>
                    <a:pt x="130" y="0"/>
                  </a:cubicBezTo>
                  <a:cubicBezTo>
                    <a:pt x="130" y="0"/>
                    <a:pt x="131" y="1"/>
                    <a:pt x="132" y="1"/>
                  </a:cubicBezTo>
                  <a:cubicBezTo>
                    <a:pt x="132" y="1"/>
                    <a:pt x="132" y="1"/>
                    <a:pt x="132" y="1"/>
                  </a:cubicBezTo>
                  <a:cubicBezTo>
                    <a:pt x="132" y="3"/>
                    <a:pt x="132" y="3"/>
                    <a:pt x="132" y="3"/>
                  </a:cubicBezTo>
                  <a:cubicBezTo>
                    <a:pt x="133" y="4"/>
                    <a:pt x="133" y="4"/>
                    <a:pt x="133" y="4"/>
                  </a:cubicBezTo>
                  <a:cubicBezTo>
                    <a:pt x="133" y="4"/>
                    <a:pt x="133" y="4"/>
                    <a:pt x="133" y="4"/>
                  </a:cubicBezTo>
                  <a:cubicBezTo>
                    <a:pt x="133" y="3"/>
                    <a:pt x="133" y="3"/>
                    <a:pt x="133" y="3"/>
                  </a:cubicBezTo>
                  <a:cubicBezTo>
                    <a:pt x="133" y="3"/>
                    <a:pt x="133" y="3"/>
                    <a:pt x="133" y="3"/>
                  </a:cubicBezTo>
                  <a:cubicBezTo>
                    <a:pt x="133" y="2"/>
                    <a:pt x="133" y="2"/>
                    <a:pt x="133" y="2"/>
                  </a:cubicBezTo>
                  <a:cubicBezTo>
                    <a:pt x="133" y="2"/>
                    <a:pt x="133" y="2"/>
                    <a:pt x="133" y="2"/>
                  </a:cubicBezTo>
                  <a:cubicBezTo>
                    <a:pt x="134" y="4"/>
                    <a:pt x="134" y="4"/>
                    <a:pt x="134" y="4"/>
                  </a:cubicBezTo>
                  <a:cubicBezTo>
                    <a:pt x="135" y="4"/>
                    <a:pt x="136" y="4"/>
                    <a:pt x="137" y="6"/>
                  </a:cubicBezTo>
                  <a:cubicBezTo>
                    <a:pt x="138" y="6"/>
                    <a:pt x="138" y="6"/>
                    <a:pt x="138" y="8"/>
                  </a:cubicBezTo>
                  <a:cubicBezTo>
                    <a:pt x="139" y="9"/>
                    <a:pt x="139" y="9"/>
                    <a:pt x="139" y="9"/>
                  </a:cubicBezTo>
                  <a:cubicBezTo>
                    <a:pt x="139" y="9"/>
                    <a:pt x="139" y="9"/>
                    <a:pt x="139" y="9"/>
                  </a:cubicBezTo>
                  <a:cubicBezTo>
                    <a:pt x="139" y="8"/>
                    <a:pt x="139" y="8"/>
                    <a:pt x="139" y="8"/>
                  </a:cubicBezTo>
                  <a:cubicBezTo>
                    <a:pt x="139" y="7"/>
                    <a:pt x="139" y="7"/>
                    <a:pt x="139" y="7"/>
                  </a:cubicBezTo>
                  <a:cubicBezTo>
                    <a:pt x="139" y="7"/>
                    <a:pt x="139" y="7"/>
                    <a:pt x="139" y="7"/>
                  </a:cubicBezTo>
                  <a:cubicBezTo>
                    <a:pt x="139" y="7"/>
                    <a:pt x="139" y="8"/>
                    <a:pt x="140" y="9"/>
                  </a:cubicBezTo>
                  <a:cubicBezTo>
                    <a:pt x="140" y="10"/>
                    <a:pt x="140" y="10"/>
                    <a:pt x="140" y="10"/>
                  </a:cubicBezTo>
                  <a:cubicBezTo>
                    <a:pt x="140" y="10"/>
                    <a:pt x="140" y="10"/>
                    <a:pt x="140" y="10"/>
                  </a:cubicBezTo>
                  <a:cubicBezTo>
                    <a:pt x="140" y="10"/>
                    <a:pt x="141" y="11"/>
                    <a:pt x="142" y="12"/>
                  </a:cubicBezTo>
                  <a:cubicBezTo>
                    <a:pt x="143" y="12"/>
                    <a:pt x="143" y="12"/>
                    <a:pt x="143" y="12"/>
                  </a:cubicBezTo>
                  <a:cubicBezTo>
                    <a:pt x="143" y="12"/>
                    <a:pt x="143" y="12"/>
                    <a:pt x="143" y="12"/>
                  </a:cubicBezTo>
                  <a:cubicBezTo>
                    <a:pt x="143" y="13"/>
                    <a:pt x="143" y="13"/>
                    <a:pt x="143" y="13"/>
                  </a:cubicBezTo>
                  <a:cubicBezTo>
                    <a:pt x="143" y="14"/>
                    <a:pt x="143" y="14"/>
                    <a:pt x="143" y="14"/>
                  </a:cubicBezTo>
                  <a:cubicBezTo>
                    <a:pt x="143" y="14"/>
                    <a:pt x="143" y="14"/>
                    <a:pt x="143" y="14"/>
                  </a:cubicBezTo>
                  <a:cubicBezTo>
                    <a:pt x="144" y="14"/>
                    <a:pt x="144" y="14"/>
                    <a:pt x="144" y="14"/>
                  </a:cubicBezTo>
                  <a:cubicBezTo>
                    <a:pt x="144" y="14"/>
                    <a:pt x="144" y="14"/>
                    <a:pt x="144" y="14"/>
                  </a:cubicBezTo>
                  <a:cubicBezTo>
                    <a:pt x="145" y="15"/>
                    <a:pt x="145" y="15"/>
                    <a:pt x="145" y="15"/>
                  </a:cubicBezTo>
                  <a:cubicBezTo>
                    <a:pt x="145" y="17"/>
                    <a:pt x="145" y="18"/>
                    <a:pt x="146" y="18"/>
                  </a:cubicBezTo>
                  <a:cubicBezTo>
                    <a:pt x="146" y="19"/>
                    <a:pt x="146" y="19"/>
                    <a:pt x="146" y="19"/>
                  </a:cubicBezTo>
                  <a:cubicBezTo>
                    <a:pt x="146" y="19"/>
                    <a:pt x="146" y="20"/>
                    <a:pt x="145" y="20"/>
                  </a:cubicBezTo>
                  <a:cubicBezTo>
                    <a:pt x="145" y="20"/>
                    <a:pt x="145" y="20"/>
                    <a:pt x="145" y="20"/>
                  </a:cubicBezTo>
                  <a:cubicBezTo>
                    <a:pt x="145" y="21"/>
                    <a:pt x="145" y="21"/>
                    <a:pt x="145" y="21"/>
                  </a:cubicBezTo>
                  <a:cubicBezTo>
                    <a:pt x="146" y="21"/>
                    <a:pt x="146" y="21"/>
                    <a:pt x="146" y="21"/>
                  </a:cubicBezTo>
                  <a:cubicBezTo>
                    <a:pt x="146" y="23"/>
                    <a:pt x="146" y="23"/>
                    <a:pt x="147" y="23"/>
                  </a:cubicBezTo>
                  <a:cubicBezTo>
                    <a:pt x="147" y="23"/>
                    <a:pt x="147" y="23"/>
                    <a:pt x="147" y="23"/>
                  </a:cubicBezTo>
                  <a:cubicBezTo>
                    <a:pt x="147" y="23"/>
                    <a:pt x="147" y="23"/>
                    <a:pt x="147" y="23"/>
                  </a:cubicBezTo>
                  <a:cubicBezTo>
                    <a:pt x="147" y="23"/>
                    <a:pt x="147" y="23"/>
                    <a:pt x="147" y="23"/>
                  </a:cubicBezTo>
                  <a:cubicBezTo>
                    <a:pt x="146" y="27"/>
                    <a:pt x="146" y="27"/>
                    <a:pt x="146" y="27"/>
                  </a:cubicBezTo>
                  <a:cubicBezTo>
                    <a:pt x="146" y="27"/>
                    <a:pt x="146" y="27"/>
                    <a:pt x="146" y="27"/>
                  </a:cubicBezTo>
                  <a:cubicBezTo>
                    <a:pt x="146" y="27"/>
                    <a:pt x="146" y="27"/>
                    <a:pt x="146" y="27"/>
                  </a:cubicBezTo>
                  <a:cubicBezTo>
                    <a:pt x="146" y="27"/>
                    <a:pt x="145" y="27"/>
                    <a:pt x="145" y="26"/>
                  </a:cubicBezTo>
                  <a:cubicBezTo>
                    <a:pt x="145" y="26"/>
                    <a:pt x="145" y="26"/>
                    <a:pt x="145" y="26"/>
                  </a:cubicBezTo>
                  <a:cubicBezTo>
                    <a:pt x="145" y="26"/>
                    <a:pt x="145" y="26"/>
                    <a:pt x="145" y="26"/>
                  </a:cubicBezTo>
                  <a:cubicBezTo>
                    <a:pt x="145" y="27"/>
                    <a:pt x="145" y="27"/>
                    <a:pt x="145" y="27"/>
                  </a:cubicBezTo>
                  <a:cubicBezTo>
                    <a:pt x="145" y="28"/>
                    <a:pt x="146" y="29"/>
                    <a:pt x="146" y="30"/>
                  </a:cubicBezTo>
                  <a:cubicBezTo>
                    <a:pt x="147" y="31"/>
                    <a:pt x="147" y="31"/>
                    <a:pt x="147" y="31"/>
                  </a:cubicBezTo>
                  <a:cubicBezTo>
                    <a:pt x="147" y="31"/>
                    <a:pt x="147" y="31"/>
                    <a:pt x="147" y="31"/>
                  </a:cubicBezTo>
                  <a:cubicBezTo>
                    <a:pt x="146" y="32"/>
                    <a:pt x="146" y="32"/>
                    <a:pt x="146" y="32"/>
                  </a:cubicBezTo>
                  <a:cubicBezTo>
                    <a:pt x="146" y="33"/>
                    <a:pt x="146" y="33"/>
                    <a:pt x="146" y="33"/>
                  </a:cubicBezTo>
                  <a:cubicBezTo>
                    <a:pt x="145" y="35"/>
                    <a:pt x="145" y="35"/>
                    <a:pt x="145" y="35"/>
                  </a:cubicBezTo>
                  <a:cubicBezTo>
                    <a:pt x="146" y="35"/>
                    <a:pt x="146" y="35"/>
                    <a:pt x="146" y="35"/>
                  </a:cubicBezTo>
                  <a:cubicBezTo>
                    <a:pt x="145" y="36"/>
                    <a:pt x="144" y="37"/>
                    <a:pt x="144" y="37"/>
                  </a:cubicBezTo>
                  <a:cubicBezTo>
                    <a:pt x="144" y="38"/>
                    <a:pt x="144" y="38"/>
                    <a:pt x="145" y="38"/>
                  </a:cubicBezTo>
                  <a:cubicBezTo>
                    <a:pt x="145" y="38"/>
                    <a:pt x="145" y="38"/>
                    <a:pt x="145" y="38"/>
                  </a:cubicBezTo>
                  <a:cubicBezTo>
                    <a:pt x="144" y="38"/>
                    <a:pt x="144" y="38"/>
                    <a:pt x="144" y="38"/>
                  </a:cubicBezTo>
                  <a:cubicBezTo>
                    <a:pt x="144" y="39"/>
                    <a:pt x="144" y="39"/>
                    <a:pt x="144" y="39"/>
                  </a:cubicBezTo>
                  <a:cubicBezTo>
                    <a:pt x="144" y="39"/>
                    <a:pt x="145" y="39"/>
                    <a:pt x="145" y="40"/>
                  </a:cubicBezTo>
                  <a:cubicBezTo>
                    <a:pt x="145" y="40"/>
                    <a:pt x="145" y="40"/>
                    <a:pt x="145" y="40"/>
                  </a:cubicBezTo>
                  <a:cubicBezTo>
                    <a:pt x="145" y="40"/>
                    <a:pt x="144" y="40"/>
                    <a:pt x="144" y="40"/>
                  </a:cubicBezTo>
                  <a:cubicBezTo>
                    <a:pt x="144" y="40"/>
                    <a:pt x="144" y="40"/>
                    <a:pt x="144" y="40"/>
                  </a:cubicBezTo>
                  <a:cubicBezTo>
                    <a:pt x="143" y="41"/>
                    <a:pt x="143" y="41"/>
                    <a:pt x="142" y="41"/>
                  </a:cubicBezTo>
                  <a:cubicBezTo>
                    <a:pt x="142" y="41"/>
                    <a:pt x="142" y="41"/>
                    <a:pt x="142" y="41"/>
                  </a:cubicBezTo>
                  <a:cubicBezTo>
                    <a:pt x="143" y="42"/>
                    <a:pt x="143" y="42"/>
                    <a:pt x="143" y="42"/>
                  </a:cubicBezTo>
                  <a:cubicBezTo>
                    <a:pt x="143" y="43"/>
                    <a:pt x="143" y="43"/>
                    <a:pt x="143" y="43"/>
                  </a:cubicBezTo>
                  <a:cubicBezTo>
                    <a:pt x="143" y="45"/>
                    <a:pt x="143" y="45"/>
                    <a:pt x="143" y="45"/>
                  </a:cubicBezTo>
                  <a:cubicBezTo>
                    <a:pt x="143" y="45"/>
                    <a:pt x="143" y="45"/>
                    <a:pt x="143" y="45"/>
                  </a:cubicBezTo>
                  <a:cubicBezTo>
                    <a:pt x="142" y="45"/>
                    <a:pt x="142" y="45"/>
                    <a:pt x="142" y="45"/>
                  </a:cubicBezTo>
                  <a:cubicBezTo>
                    <a:pt x="142" y="44"/>
                    <a:pt x="142" y="44"/>
                    <a:pt x="142" y="44"/>
                  </a:cubicBezTo>
                  <a:cubicBezTo>
                    <a:pt x="142" y="44"/>
                    <a:pt x="142" y="44"/>
                    <a:pt x="142" y="44"/>
                  </a:cubicBezTo>
                  <a:cubicBezTo>
                    <a:pt x="141" y="46"/>
                    <a:pt x="141" y="47"/>
                    <a:pt x="140" y="47"/>
                  </a:cubicBezTo>
                  <a:cubicBezTo>
                    <a:pt x="140" y="46"/>
                    <a:pt x="140" y="46"/>
                    <a:pt x="140" y="46"/>
                  </a:cubicBezTo>
                  <a:cubicBezTo>
                    <a:pt x="140" y="46"/>
                    <a:pt x="140" y="46"/>
                    <a:pt x="140" y="46"/>
                  </a:cubicBezTo>
                  <a:cubicBezTo>
                    <a:pt x="140" y="46"/>
                    <a:pt x="140" y="47"/>
                    <a:pt x="140" y="48"/>
                  </a:cubicBezTo>
                  <a:cubicBezTo>
                    <a:pt x="140" y="48"/>
                    <a:pt x="139" y="50"/>
                    <a:pt x="137" y="51"/>
                  </a:cubicBezTo>
                  <a:cubicBezTo>
                    <a:pt x="136" y="52"/>
                    <a:pt x="136" y="53"/>
                    <a:pt x="136" y="53"/>
                  </a:cubicBezTo>
                  <a:cubicBezTo>
                    <a:pt x="136" y="53"/>
                    <a:pt x="136" y="53"/>
                    <a:pt x="136" y="53"/>
                  </a:cubicBezTo>
                  <a:cubicBezTo>
                    <a:pt x="136" y="52"/>
                    <a:pt x="135" y="52"/>
                    <a:pt x="135" y="51"/>
                  </a:cubicBezTo>
                  <a:cubicBezTo>
                    <a:pt x="135" y="50"/>
                    <a:pt x="135" y="50"/>
                    <a:pt x="135" y="50"/>
                  </a:cubicBezTo>
                  <a:cubicBezTo>
                    <a:pt x="135" y="50"/>
                    <a:pt x="135" y="50"/>
                    <a:pt x="135" y="49"/>
                  </a:cubicBezTo>
                  <a:cubicBezTo>
                    <a:pt x="134" y="49"/>
                    <a:pt x="134" y="50"/>
                    <a:pt x="134" y="51"/>
                  </a:cubicBezTo>
                  <a:cubicBezTo>
                    <a:pt x="133" y="52"/>
                    <a:pt x="133" y="53"/>
                    <a:pt x="133" y="53"/>
                  </a:cubicBezTo>
                  <a:cubicBezTo>
                    <a:pt x="133" y="53"/>
                    <a:pt x="133" y="53"/>
                    <a:pt x="133" y="53"/>
                  </a:cubicBezTo>
                  <a:cubicBezTo>
                    <a:pt x="133" y="53"/>
                    <a:pt x="133" y="53"/>
                    <a:pt x="133" y="53"/>
                  </a:cubicBezTo>
                  <a:cubicBezTo>
                    <a:pt x="133" y="53"/>
                    <a:pt x="134" y="53"/>
                    <a:pt x="134" y="53"/>
                  </a:cubicBezTo>
                  <a:cubicBezTo>
                    <a:pt x="135" y="53"/>
                    <a:pt x="135" y="53"/>
                    <a:pt x="135" y="53"/>
                  </a:cubicBezTo>
                  <a:cubicBezTo>
                    <a:pt x="135" y="53"/>
                    <a:pt x="135" y="53"/>
                    <a:pt x="135" y="53"/>
                  </a:cubicBezTo>
                  <a:cubicBezTo>
                    <a:pt x="135" y="53"/>
                    <a:pt x="135" y="53"/>
                    <a:pt x="135" y="53"/>
                  </a:cubicBezTo>
                  <a:cubicBezTo>
                    <a:pt x="135" y="53"/>
                    <a:pt x="135" y="53"/>
                    <a:pt x="135" y="53"/>
                  </a:cubicBezTo>
                  <a:cubicBezTo>
                    <a:pt x="134" y="53"/>
                    <a:pt x="134" y="53"/>
                    <a:pt x="134" y="53"/>
                  </a:cubicBezTo>
                  <a:cubicBezTo>
                    <a:pt x="134" y="53"/>
                    <a:pt x="134" y="53"/>
                    <a:pt x="134" y="53"/>
                  </a:cubicBezTo>
                  <a:cubicBezTo>
                    <a:pt x="133" y="53"/>
                    <a:pt x="133" y="54"/>
                    <a:pt x="133" y="54"/>
                  </a:cubicBezTo>
                  <a:cubicBezTo>
                    <a:pt x="133" y="54"/>
                    <a:pt x="133" y="54"/>
                    <a:pt x="133" y="54"/>
                  </a:cubicBezTo>
                  <a:cubicBezTo>
                    <a:pt x="134" y="55"/>
                    <a:pt x="134" y="55"/>
                    <a:pt x="134" y="55"/>
                  </a:cubicBezTo>
                  <a:cubicBezTo>
                    <a:pt x="133" y="55"/>
                    <a:pt x="133" y="55"/>
                    <a:pt x="133" y="55"/>
                  </a:cubicBezTo>
                  <a:cubicBezTo>
                    <a:pt x="132" y="55"/>
                    <a:pt x="132" y="55"/>
                    <a:pt x="132" y="55"/>
                  </a:cubicBezTo>
                  <a:cubicBezTo>
                    <a:pt x="132" y="55"/>
                    <a:pt x="132" y="55"/>
                    <a:pt x="132" y="55"/>
                  </a:cubicBezTo>
                  <a:cubicBezTo>
                    <a:pt x="133" y="54"/>
                    <a:pt x="133" y="54"/>
                    <a:pt x="133" y="54"/>
                  </a:cubicBezTo>
                  <a:cubicBezTo>
                    <a:pt x="133" y="54"/>
                    <a:pt x="133" y="54"/>
                    <a:pt x="133" y="54"/>
                  </a:cubicBezTo>
                  <a:cubicBezTo>
                    <a:pt x="132" y="54"/>
                    <a:pt x="132" y="54"/>
                    <a:pt x="132" y="53"/>
                  </a:cubicBezTo>
                  <a:cubicBezTo>
                    <a:pt x="131" y="53"/>
                    <a:pt x="131" y="53"/>
                    <a:pt x="131" y="53"/>
                  </a:cubicBezTo>
                  <a:cubicBezTo>
                    <a:pt x="131" y="53"/>
                    <a:pt x="131" y="53"/>
                    <a:pt x="131" y="53"/>
                  </a:cubicBezTo>
                  <a:cubicBezTo>
                    <a:pt x="130" y="53"/>
                    <a:pt x="129" y="54"/>
                    <a:pt x="129" y="55"/>
                  </a:cubicBezTo>
                  <a:cubicBezTo>
                    <a:pt x="129" y="55"/>
                    <a:pt x="129" y="55"/>
                    <a:pt x="129" y="55"/>
                  </a:cubicBezTo>
                  <a:cubicBezTo>
                    <a:pt x="128" y="55"/>
                    <a:pt x="128" y="55"/>
                    <a:pt x="128" y="55"/>
                  </a:cubicBezTo>
                  <a:cubicBezTo>
                    <a:pt x="127" y="55"/>
                    <a:pt x="127" y="55"/>
                    <a:pt x="127" y="55"/>
                  </a:cubicBezTo>
                  <a:cubicBezTo>
                    <a:pt x="127" y="55"/>
                    <a:pt x="127" y="55"/>
                    <a:pt x="127" y="55"/>
                  </a:cubicBezTo>
                  <a:cubicBezTo>
                    <a:pt x="129" y="56"/>
                    <a:pt x="129" y="56"/>
                    <a:pt x="129" y="56"/>
                  </a:cubicBezTo>
                  <a:cubicBezTo>
                    <a:pt x="129" y="56"/>
                    <a:pt x="129" y="56"/>
                    <a:pt x="129" y="56"/>
                  </a:cubicBezTo>
                  <a:cubicBezTo>
                    <a:pt x="128" y="56"/>
                    <a:pt x="128" y="56"/>
                    <a:pt x="128" y="56"/>
                  </a:cubicBezTo>
                  <a:cubicBezTo>
                    <a:pt x="126" y="56"/>
                    <a:pt x="126" y="56"/>
                    <a:pt x="126" y="56"/>
                  </a:cubicBezTo>
                  <a:cubicBezTo>
                    <a:pt x="125" y="57"/>
                    <a:pt x="125" y="57"/>
                    <a:pt x="125" y="57"/>
                  </a:cubicBezTo>
                  <a:cubicBezTo>
                    <a:pt x="125" y="57"/>
                    <a:pt x="125" y="57"/>
                    <a:pt x="125" y="57"/>
                  </a:cubicBezTo>
                  <a:cubicBezTo>
                    <a:pt x="125" y="57"/>
                    <a:pt x="124" y="57"/>
                    <a:pt x="124" y="57"/>
                  </a:cubicBezTo>
                  <a:cubicBezTo>
                    <a:pt x="124" y="56"/>
                    <a:pt x="124" y="56"/>
                    <a:pt x="124" y="56"/>
                  </a:cubicBezTo>
                  <a:cubicBezTo>
                    <a:pt x="125" y="56"/>
                    <a:pt x="125" y="56"/>
                    <a:pt x="125" y="56"/>
                  </a:cubicBezTo>
                  <a:cubicBezTo>
                    <a:pt x="125" y="56"/>
                    <a:pt x="125" y="56"/>
                    <a:pt x="125" y="56"/>
                  </a:cubicBezTo>
                  <a:cubicBezTo>
                    <a:pt x="125" y="56"/>
                    <a:pt x="125" y="56"/>
                    <a:pt x="125" y="56"/>
                  </a:cubicBezTo>
                  <a:cubicBezTo>
                    <a:pt x="125" y="56"/>
                    <a:pt x="124" y="56"/>
                    <a:pt x="124" y="56"/>
                  </a:cubicBezTo>
                  <a:cubicBezTo>
                    <a:pt x="124" y="56"/>
                    <a:pt x="124" y="56"/>
                    <a:pt x="124" y="56"/>
                  </a:cubicBezTo>
                  <a:cubicBezTo>
                    <a:pt x="123" y="55"/>
                    <a:pt x="123" y="55"/>
                    <a:pt x="123" y="55"/>
                  </a:cubicBezTo>
                  <a:cubicBezTo>
                    <a:pt x="123" y="55"/>
                    <a:pt x="123" y="55"/>
                    <a:pt x="123" y="55"/>
                  </a:cubicBezTo>
                  <a:cubicBezTo>
                    <a:pt x="123" y="56"/>
                    <a:pt x="123" y="56"/>
                    <a:pt x="123" y="56"/>
                  </a:cubicBezTo>
                  <a:cubicBezTo>
                    <a:pt x="123" y="56"/>
                    <a:pt x="122" y="57"/>
                    <a:pt x="121" y="57"/>
                  </a:cubicBezTo>
                  <a:cubicBezTo>
                    <a:pt x="121" y="56"/>
                    <a:pt x="121" y="56"/>
                    <a:pt x="121" y="56"/>
                  </a:cubicBezTo>
                  <a:cubicBezTo>
                    <a:pt x="121" y="56"/>
                    <a:pt x="121" y="56"/>
                    <a:pt x="121" y="56"/>
                  </a:cubicBezTo>
                  <a:cubicBezTo>
                    <a:pt x="121" y="56"/>
                    <a:pt x="120" y="56"/>
                    <a:pt x="120" y="57"/>
                  </a:cubicBezTo>
                  <a:cubicBezTo>
                    <a:pt x="120" y="56"/>
                    <a:pt x="120" y="56"/>
                    <a:pt x="120" y="56"/>
                  </a:cubicBezTo>
                  <a:cubicBezTo>
                    <a:pt x="120" y="56"/>
                    <a:pt x="120" y="56"/>
                    <a:pt x="120" y="56"/>
                  </a:cubicBezTo>
                  <a:cubicBezTo>
                    <a:pt x="119" y="57"/>
                    <a:pt x="119" y="57"/>
                    <a:pt x="119" y="57"/>
                  </a:cubicBezTo>
                  <a:cubicBezTo>
                    <a:pt x="119" y="57"/>
                    <a:pt x="119" y="57"/>
                    <a:pt x="119" y="57"/>
                  </a:cubicBezTo>
                  <a:cubicBezTo>
                    <a:pt x="119" y="56"/>
                    <a:pt x="119" y="56"/>
                    <a:pt x="119" y="56"/>
                  </a:cubicBezTo>
                  <a:cubicBezTo>
                    <a:pt x="118" y="55"/>
                    <a:pt x="118" y="55"/>
                    <a:pt x="118" y="55"/>
                  </a:cubicBezTo>
                  <a:cubicBezTo>
                    <a:pt x="118" y="55"/>
                    <a:pt x="118" y="55"/>
                    <a:pt x="118" y="55"/>
                  </a:cubicBezTo>
                  <a:cubicBezTo>
                    <a:pt x="118" y="56"/>
                    <a:pt x="118" y="56"/>
                    <a:pt x="118" y="56"/>
                  </a:cubicBezTo>
                  <a:cubicBezTo>
                    <a:pt x="118" y="56"/>
                    <a:pt x="118" y="56"/>
                    <a:pt x="118" y="56"/>
                  </a:cubicBezTo>
                  <a:cubicBezTo>
                    <a:pt x="118" y="55"/>
                    <a:pt x="118" y="55"/>
                    <a:pt x="118" y="55"/>
                  </a:cubicBezTo>
                  <a:cubicBezTo>
                    <a:pt x="118" y="55"/>
                    <a:pt x="118" y="55"/>
                    <a:pt x="118" y="55"/>
                  </a:cubicBezTo>
                  <a:cubicBezTo>
                    <a:pt x="118" y="55"/>
                    <a:pt x="118" y="55"/>
                    <a:pt x="118" y="55"/>
                  </a:cubicBezTo>
                  <a:cubicBezTo>
                    <a:pt x="118" y="55"/>
                    <a:pt x="118" y="55"/>
                    <a:pt x="118" y="55"/>
                  </a:cubicBezTo>
                  <a:cubicBezTo>
                    <a:pt x="118" y="53"/>
                    <a:pt x="118" y="53"/>
                    <a:pt x="118" y="53"/>
                  </a:cubicBezTo>
                  <a:cubicBezTo>
                    <a:pt x="117" y="53"/>
                    <a:pt x="117" y="53"/>
                    <a:pt x="117" y="53"/>
                  </a:cubicBezTo>
                  <a:cubicBezTo>
                    <a:pt x="117" y="53"/>
                    <a:pt x="117" y="53"/>
                    <a:pt x="117" y="53"/>
                  </a:cubicBezTo>
                  <a:cubicBezTo>
                    <a:pt x="116" y="52"/>
                    <a:pt x="116" y="52"/>
                    <a:pt x="116" y="52"/>
                  </a:cubicBezTo>
                  <a:cubicBezTo>
                    <a:pt x="116" y="52"/>
                    <a:pt x="116" y="52"/>
                    <a:pt x="116" y="52"/>
                  </a:cubicBezTo>
                  <a:cubicBezTo>
                    <a:pt x="116" y="53"/>
                    <a:pt x="115" y="54"/>
                    <a:pt x="114" y="54"/>
                  </a:cubicBezTo>
                  <a:cubicBezTo>
                    <a:pt x="114" y="54"/>
                    <a:pt x="114" y="54"/>
                    <a:pt x="114" y="54"/>
                  </a:cubicBezTo>
                  <a:cubicBezTo>
                    <a:pt x="114" y="54"/>
                    <a:pt x="114" y="54"/>
                    <a:pt x="114" y="54"/>
                  </a:cubicBezTo>
                  <a:cubicBezTo>
                    <a:pt x="115" y="52"/>
                    <a:pt x="115" y="52"/>
                    <a:pt x="115" y="52"/>
                  </a:cubicBezTo>
                  <a:cubicBezTo>
                    <a:pt x="115" y="52"/>
                    <a:pt x="115" y="52"/>
                    <a:pt x="115" y="52"/>
                  </a:cubicBezTo>
                  <a:cubicBezTo>
                    <a:pt x="115" y="52"/>
                    <a:pt x="115" y="52"/>
                    <a:pt x="114" y="52"/>
                  </a:cubicBezTo>
                  <a:cubicBezTo>
                    <a:pt x="114" y="52"/>
                    <a:pt x="114" y="52"/>
                    <a:pt x="114" y="52"/>
                  </a:cubicBezTo>
                  <a:cubicBezTo>
                    <a:pt x="113" y="51"/>
                    <a:pt x="112" y="51"/>
                    <a:pt x="112" y="50"/>
                  </a:cubicBezTo>
                  <a:cubicBezTo>
                    <a:pt x="112" y="50"/>
                    <a:pt x="112" y="50"/>
                    <a:pt x="112" y="50"/>
                  </a:cubicBezTo>
                  <a:cubicBezTo>
                    <a:pt x="112" y="49"/>
                    <a:pt x="113" y="49"/>
                    <a:pt x="113" y="49"/>
                  </a:cubicBezTo>
                  <a:cubicBezTo>
                    <a:pt x="114" y="50"/>
                    <a:pt x="114" y="50"/>
                    <a:pt x="114" y="50"/>
                  </a:cubicBezTo>
                  <a:cubicBezTo>
                    <a:pt x="114" y="50"/>
                    <a:pt x="114" y="50"/>
                    <a:pt x="114" y="50"/>
                  </a:cubicBezTo>
                  <a:cubicBezTo>
                    <a:pt x="114" y="50"/>
                    <a:pt x="114" y="50"/>
                    <a:pt x="114" y="50"/>
                  </a:cubicBezTo>
                  <a:cubicBezTo>
                    <a:pt x="114" y="48"/>
                    <a:pt x="113" y="48"/>
                    <a:pt x="113" y="48"/>
                  </a:cubicBezTo>
                  <a:cubicBezTo>
                    <a:pt x="112" y="48"/>
                    <a:pt x="112" y="49"/>
                    <a:pt x="111" y="50"/>
                  </a:cubicBezTo>
                  <a:cubicBezTo>
                    <a:pt x="111" y="50"/>
                    <a:pt x="111" y="50"/>
                    <a:pt x="111" y="50"/>
                  </a:cubicBezTo>
                  <a:cubicBezTo>
                    <a:pt x="111" y="48"/>
                    <a:pt x="111" y="47"/>
                    <a:pt x="110" y="46"/>
                  </a:cubicBezTo>
                  <a:cubicBezTo>
                    <a:pt x="111" y="45"/>
                    <a:pt x="111" y="45"/>
                    <a:pt x="111" y="45"/>
                  </a:cubicBezTo>
                  <a:cubicBezTo>
                    <a:pt x="111" y="45"/>
                    <a:pt x="111" y="45"/>
                    <a:pt x="111" y="45"/>
                  </a:cubicBezTo>
                  <a:cubicBezTo>
                    <a:pt x="111" y="45"/>
                    <a:pt x="111" y="45"/>
                    <a:pt x="111" y="45"/>
                  </a:cubicBezTo>
                  <a:cubicBezTo>
                    <a:pt x="111" y="45"/>
                    <a:pt x="112" y="46"/>
                    <a:pt x="112" y="46"/>
                  </a:cubicBezTo>
                  <a:cubicBezTo>
                    <a:pt x="112" y="46"/>
                    <a:pt x="112" y="46"/>
                    <a:pt x="112" y="46"/>
                  </a:cubicBezTo>
                  <a:cubicBezTo>
                    <a:pt x="112" y="45"/>
                    <a:pt x="112" y="45"/>
                    <a:pt x="112" y="45"/>
                  </a:cubicBezTo>
                  <a:cubicBezTo>
                    <a:pt x="111" y="44"/>
                    <a:pt x="111" y="43"/>
                    <a:pt x="111" y="42"/>
                  </a:cubicBezTo>
                  <a:cubicBezTo>
                    <a:pt x="111" y="42"/>
                    <a:pt x="111" y="42"/>
                    <a:pt x="111" y="42"/>
                  </a:cubicBezTo>
                  <a:cubicBezTo>
                    <a:pt x="111" y="42"/>
                    <a:pt x="111" y="42"/>
                    <a:pt x="111" y="42"/>
                  </a:cubicBezTo>
                  <a:cubicBezTo>
                    <a:pt x="112" y="43"/>
                    <a:pt x="112" y="44"/>
                    <a:pt x="113" y="44"/>
                  </a:cubicBezTo>
                  <a:cubicBezTo>
                    <a:pt x="113" y="44"/>
                    <a:pt x="113" y="44"/>
                    <a:pt x="113" y="44"/>
                  </a:cubicBezTo>
                  <a:cubicBezTo>
                    <a:pt x="113" y="43"/>
                    <a:pt x="113" y="43"/>
                    <a:pt x="113" y="43"/>
                  </a:cubicBezTo>
                  <a:cubicBezTo>
                    <a:pt x="113" y="43"/>
                    <a:pt x="113" y="43"/>
                    <a:pt x="113" y="43"/>
                  </a:cubicBezTo>
                  <a:cubicBezTo>
                    <a:pt x="113" y="43"/>
                    <a:pt x="113" y="44"/>
                    <a:pt x="114" y="45"/>
                  </a:cubicBezTo>
                  <a:cubicBezTo>
                    <a:pt x="114" y="45"/>
                    <a:pt x="114" y="45"/>
                    <a:pt x="114" y="45"/>
                  </a:cubicBezTo>
                  <a:cubicBezTo>
                    <a:pt x="114" y="43"/>
                    <a:pt x="114" y="43"/>
                    <a:pt x="114" y="43"/>
                  </a:cubicBezTo>
                  <a:cubicBezTo>
                    <a:pt x="114" y="43"/>
                    <a:pt x="114" y="42"/>
                    <a:pt x="113" y="42"/>
                  </a:cubicBezTo>
                  <a:cubicBezTo>
                    <a:pt x="113" y="41"/>
                    <a:pt x="113" y="41"/>
                    <a:pt x="113" y="41"/>
                  </a:cubicBezTo>
                  <a:cubicBezTo>
                    <a:pt x="113" y="41"/>
                    <a:pt x="113" y="41"/>
                    <a:pt x="113" y="41"/>
                  </a:cubicBezTo>
                  <a:cubicBezTo>
                    <a:pt x="113" y="42"/>
                    <a:pt x="113" y="42"/>
                    <a:pt x="113" y="42"/>
                  </a:cubicBezTo>
                  <a:cubicBezTo>
                    <a:pt x="112" y="42"/>
                    <a:pt x="112" y="42"/>
                    <a:pt x="112" y="42"/>
                  </a:cubicBezTo>
                  <a:cubicBezTo>
                    <a:pt x="112" y="41"/>
                    <a:pt x="112" y="41"/>
                    <a:pt x="112" y="41"/>
                  </a:cubicBezTo>
                  <a:cubicBezTo>
                    <a:pt x="111" y="41"/>
                    <a:pt x="111" y="41"/>
                    <a:pt x="111" y="41"/>
                  </a:cubicBezTo>
                  <a:cubicBezTo>
                    <a:pt x="110" y="41"/>
                    <a:pt x="110" y="40"/>
                    <a:pt x="110" y="39"/>
                  </a:cubicBezTo>
                  <a:cubicBezTo>
                    <a:pt x="110" y="39"/>
                    <a:pt x="110" y="39"/>
                    <a:pt x="109" y="39"/>
                  </a:cubicBezTo>
                  <a:cubicBezTo>
                    <a:pt x="110" y="39"/>
                    <a:pt x="110" y="39"/>
                    <a:pt x="110" y="39"/>
                  </a:cubicBezTo>
                  <a:cubicBezTo>
                    <a:pt x="111" y="40"/>
                    <a:pt x="111" y="40"/>
                    <a:pt x="111" y="40"/>
                  </a:cubicBezTo>
                  <a:cubicBezTo>
                    <a:pt x="111" y="40"/>
                    <a:pt x="111" y="40"/>
                    <a:pt x="111" y="40"/>
                  </a:cubicBezTo>
                  <a:cubicBezTo>
                    <a:pt x="111" y="39"/>
                    <a:pt x="111" y="39"/>
                    <a:pt x="111" y="39"/>
                  </a:cubicBezTo>
                  <a:cubicBezTo>
                    <a:pt x="111" y="39"/>
                    <a:pt x="111" y="39"/>
                    <a:pt x="111" y="39"/>
                  </a:cubicBezTo>
                  <a:cubicBezTo>
                    <a:pt x="111" y="38"/>
                    <a:pt x="111" y="38"/>
                    <a:pt x="109" y="38"/>
                  </a:cubicBezTo>
                  <a:cubicBezTo>
                    <a:pt x="109" y="37"/>
                    <a:pt x="109" y="37"/>
                    <a:pt x="109" y="37"/>
                  </a:cubicBezTo>
                  <a:cubicBezTo>
                    <a:pt x="109" y="37"/>
                    <a:pt x="109" y="37"/>
                    <a:pt x="110" y="37"/>
                  </a:cubicBezTo>
                  <a:cubicBezTo>
                    <a:pt x="110" y="37"/>
                    <a:pt x="110" y="37"/>
                    <a:pt x="110" y="37"/>
                  </a:cubicBezTo>
                  <a:cubicBezTo>
                    <a:pt x="110" y="37"/>
                    <a:pt x="110" y="37"/>
                    <a:pt x="110" y="37"/>
                  </a:cubicBezTo>
                  <a:cubicBezTo>
                    <a:pt x="110" y="36"/>
                    <a:pt x="110" y="36"/>
                    <a:pt x="109" y="36"/>
                  </a:cubicBezTo>
                  <a:cubicBezTo>
                    <a:pt x="109" y="36"/>
                    <a:pt x="109" y="36"/>
                    <a:pt x="109" y="36"/>
                  </a:cubicBezTo>
                  <a:cubicBezTo>
                    <a:pt x="110" y="35"/>
                    <a:pt x="110" y="34"/>
                    <a:pt x="110" y="33"/>
                  </a:cubicBezTo>
                  <a:cubicBezTo>
                    <a:pt x="110" y="31"/>
                    <a:pt x="110" y="31"/>
                    <a:pt x="110" y="31"/>
                  </a:cubicBezTo>
                  <a:cubicBezTo>
                    <a:pt x="109" y="30"/>
                    <a:pt x="109" y="30"/>
                    <a:pt x="109" y="30"/>
                  </a:cubicBezTo>
                  <a:cubicBezTo>
                    <a:pt x="110" y="30"/>
                    <a:pt x="110" y="30"/>
                    <a:pt x="110" y="30"/>
                  </a:cubicBezTo>
                  <a:cubicBezTo>
                    <a:pt x="110" y="30"/>
                    <a:pt x="110" y="30"/>
                    <a:pt x="110" y="30"/>
                  </a:cubicBezTo>
                  <a:cubicBezTo>
                    <a:pt x="109" y="29"/>
                    <a:pt x="109" y="29"/>
                    <a:pt x="109" y="29"/>
                  </a:cubicBezTo>
                  <a:cubicBezTo>
                    <a:pt x="109" y="29"/>
                    <a:pt x="110" y="29"/>
                    <a:pt x="110" y="28"/>
                  </a:cubicBezTo>
                  <a:cubicBezTo>
                    <a:pt x="111" y="30"/>
                    <a:pt x="111" y="30"/>
                    <a:pt x="111" y="30"/>
                  </a:cubicBezTo>
                  <a:cubicBezTo>
                    <a:pt x="111" y="30"/>
                    <a:pt x="111" y="30"/>
                    <a:pt x="111" y="30"/>
                  </a:cubicBezTo>
                  <a:cubicBezTo>
                    <a:pt x="111" y="30"/>
                    <a:pt x="111" y="30"/>
                    <a:pt x="111" y="30"/>
                  </a:cubicBezTo>
                  <a:cubicBezTo>
                    <a:pt x="111" y="28"/>
                    <a:pt x="111" y="27"/>
                    <a:pt x="109" y="26"/>
                  </a:cubicBezTo>
                  <a:cubicBezTo>
                    <a:pt x="110" y="26"/>
                    <a:pt x="110" y="26"/>
                    <a:pt x="110" y="26"/>
                  </a:cubicBezTo>
                  <a:cubicBezTo>
                    <a:pt x="112" y="27"/>
                    <a:pt x="114" y="28"/>
                    <a:pt x="115" y="28"/>
                  </a:cubicBezTo>
                  <a:cubicBezTo>
                    <a:pt x="115" y="28"/>
                    <a:pt x="115" y="28"/>
                    <a:pt x="115" y="28"/>
                  </a:cubicBezTo>
                  <a:cubicBezTo>
                    <a:pt x="115" y="28"/>
                    <a:pt x="115" y="28"/>
                    <a:pt x="115" y="28"/>
                  </a:cubicBezTo>
                  <a:cubicBezTo>
                    <a:pt x="115" y="27"/>
                    <a:pt x="114" y="27"/>
                    <a:pt x="113" y="27"/>
                  </a:cubicBezTo>
                  <a:cubicBezTo>
                    <a:pt x="112" y="23"/>
                    <a:pt x="112" y="22"/>
                    <a:pt x="111" y="22"/>
                  </a:cubicBezTo>
                  <a:cubicBezTo>
                    <a:pt x="111" y="23"/>
                    <a:pt x="111" y="23"/>
                    <a:pt x="111" y="23"/>
                  </a:cubicBezTo>
                  <a:cubicBezTo>
                    <a:pt x="111" y="23"/>
                    <a:pt x="111" y="23"/>
                    <a:pt x="111" y="23"/>
                  </a:cubicBezTo>
                  <a:cubicBezTo>
                    <a:pt x="110" y="21"/>
                    <a:pt x="110" y="21"/>
                    <a:pt x="110" y="21"/>
                  </a:cubicBezTo>
                  <a:cubicBezTo>
                    <a:pt x="110" y="21"/>
                    <a:pt x="111" y="21"/>
                    <a:pt x="112" y="21"/>
                  </a:cubicBezTo>
                  <a:cubicBezTo>
                    <a:pt x="113" y="19"/>
                    <a:pt x="113" y="19"/>
                    <a:pt x="113" y="19"/>
                  </a:cubicBezTo>
                  <a:cubicBezTo>
                    <a:pt x="114" y="19"/>
                    <a:pt x="115" y="19"/>
                    <a:pt x="115" y="20"/>
                  </a:cubicBezTo>
                  <a:cubicBezTo>
                    <a:pt x="116" y="20"/>
                    <a:pt x="116" y="20"/>
                    <a:pt x="116" y="20"/>
                  </a:cubicBezTo>
                  <a:cubicBezTo>
                    <a:pt x="116" y="20"/>
                    <a:pt x="116" y="19"/>
                    <a:pt x="116" y="18"/>
                  </a:cubicBezTo>
                  <a:cubicBezTo>
                    <a:pt x="116" y="18"/>
                    <a:pt x="116" y="18"/>
                    <a:pt x="116" y="18"/>
                  </a:cubicBezTo>
                  <a:cubicBezTo>
                    <a:pt x="117" y="18"/>
                    <a:pt x="117" y="18"/>
                    <a:pt x="117" y="18"/>
                  </a:cubicBezTo>
                  <a:cubicBezTo>
                    <a:pt x="117" y="18"/>
                    <a:pt x="117" y="18"/>
                    <a:pt x="117" y="18"/>
                  </a:cubicBezTo>
                  <a:cubicBezTo>
                    <a:pt x="117" y="18"/>
                    <a:pt x="118" y="18"/>
                    <a:pt x="118" y="17"/>
                  </a:cubicBezTo>
                  <a:cubicBezTo>
                    <a:pt x="118" y="15"/>
                    <a:pt x="118" y="15"/>
                    <a:pt x="118" y="15"/>
                  </a:cubicBezTo>
                  <a:cubicBezTo>
                    <a:pt x="118" y="15"/>
                    <a:pt x="118" y="14"/>
                    <a:pt x="118" y="14"/>
                  </a:cubicBezTo>
                  <a:cubicBezTo>
                    <a:pt x="118" y="13"/>
                    <a:pt x="118" y="13"/>
                    <a:pt x="118" y="13"/>
                  </a:cubicBezTo>
                  <a:cubicBezTo>
                    <a:pt x="118" y="12"/>
                    <a:pt x="118" y="11"/>
                    <a:pt x="117" y="11"/>
                  </a:cubicBezTo>
                  <a:cubicBezTo>
                    <a:pt x="117" y="11"/>
                    <a:pt x="117" y="11"/>
                    <a:pt x="117" y="11"/>
                  </a:cubicBezTo>
                  <a:cubicBezTo>
                    <a:pt x="118" y="13"/>
                    <a:pt x="118" y="13"/>
                    <a:pt x="118" y="13"/>
                  </a:cubicBezTo>
                  <a:cubicBezTo>
                    <a:pt x="117" y="15"/>
                    <a:pt x="117" y="15"/>
                    <a:pt x="117" y="15"/>
                  </a:cubicBezTo>
                  <a:cubicBezTo>
                    <a:pt x="117" y="16"/>
                    <a:pt x="117" y="16"/>
                    <a:pt x="117" y="16"/>
                  </a:cubicBezTo>
                  <a:cubicBezTo>
                    <a:pt x="117" y="17"/>
                    <a:pt x="117" y="17"/>
                    <a:pt x="117" y="17"/>
                  </a:cubicBezTo>
                  <a:cubicBezTo>
                    <a:pt x="116" y="18"/>
                    <a:pt x="116" y="18"/>
                    <a:pt x="116" y="18"/>
                  </a:cubicBezTo>
                  <a:cubicBezTo>
                    <a:pt x="116" y="17"/>
                    <a:pt x="116" y="17"/>
                    <a:pt x="116" y="17"/>
                  </a:cubicBezTo>
                  <a:cubicBezTo>
                    <a:pt x="115" y="17"/>
                    <a:pt x="115" y="17"/>
                    <a:pt x="115" y="17"/>
                  </a:cubicBezTo>
                  <a:cubicBezTo>
                    <a:pt x="115" y="18"/>
                    <a:pt x="115" y="18"/>
                    <a:pt x="115" y="18"/>
                  </a:cubicBezTo>
                  <a:cubicBezTo>
                    <a:pt x="115" y="19"/>
                    <a:pt x="115" y="19"/>
                    <a:pt x="115" y="19"/>
                  </a:cubicBezTo>
                  <a:cubicBezTo>
                    <a:pt x="115" y="19"/>
                    <a:pt x="115" y="19"/>
                    <a:pt x="115" y="19"/>
                  </a:cubicBezTo>
                  <a:cubicBezTo>
                    <a:pt x="112" y="17"/>
                    <a:pt x="110" y="16"/>
                    <a:pt x="110" y="16"/>
                  </a:cubicBezTo>
                  <a:cubicBezTo>
                    <a:pt x="110" y="16"/>
                    <a:pt x="110" y="16"/>
                    <a:pt x="110" y="16"/>
                  </a:cubicBezTo>
                  <a:cubicBezTo>
                    <a:pt x="110" y="15"/>
                    <a:pt x="111" y="15"/>
                    <a:pt x="111" y="15"/>
                  </a:cubicBezTo>
                  <a:cubicBezTo>
                    <a:pt x="111" y="16"/>
                    <a:pt x="112" y="16"/>
                    <a:pt x="112" y="16"/>
                  </a:cubicBezTo>
                  <a:cubicBezTo>
                    <a:pt x="113" y="16"/>
                    <a:pt x="113" y="16"/>
                    <a:pt x="113" y="16"/>
                  </a:cubicBezTo>
                  <a:cubicBezTo>
                    <a:pt x="113" y="15"/>
                    <a:pt x="113" y="15"/>
                    <a:pt x="113" y="15"/>
                  </a:cubicBezTo>
                  <a:cubicBezTo>
                    <a:pt x="113" y="14"/>
                    <a:pt x="113" y="14"/>
                    <a:pt x="113" y="14"/>
                  </a:cubicBezTo>
                  <a:cubicBezTo>
                    <a:pt x="113" y="13"/>
                    <a:pt x="113" y="12"/>
                    <a:pt x="111" y="12"/>
                  </a:cubicBezTo>
                  <a:cubicBezTo>
                    <a:pt x="111" y="12"/>
                    <a:pt x="111" y="12"/>
                    <a:pt x="111" y="12"/>
                  </a:cubicBezTo>
                  <a:cubicBezTo>
                    <a:pt x="111" y="12"/>
                    <a:pt x="112" y="12"/>
                    <a:pt x="113" y="12"/>
                  </a:cubicBezTo>
                  <a:cubicBezTo>
                    <a:pt x="113" y="10"/>
                    <a:pt x="114" y="9"/>
                    <a:pt x="115" y="9"/>
                  </a:cubicBezTo>
                  <a:cubicBezTo>
                    <a:pt x="115" y="9"/>
                    <a:pt x="115" y="9"/>
                    <a:pt x="115" y="10"/>
                  </a:cubicBezTo>
                  <a:cubicBezTo>
                    <a:pt x="116" y="10"/>
                    <a:pt x="116" y="10"/>
                    <a:pt x="116" y="10"/>
                  </a:cubicBezTo>
                  <a:cubicBezTo>
                    <a:pt x="116" y="10"/>
                    <a:pt x="116" y="10"/>
                    <a:pt x="116" y="10"/>
                  </a:cubicBezTo>
                  <a:cubicBezTo>
                    <a:pt x="116" y="9"/>
                    <a:pt x="116" y="9"/>
                    <a:pt x="116" y="9"/>
                  </a:cubicBezTo>
                  <a:cubicBezTo>
                    <a:pt x="116" y="9"/>
                    <a:pt x="116" y="9"/>
                    <a:pt x="115" y="9"/>
                  </a:cubicBezTo>
                  <a:cubicBezTo>
                    <a:pt x="114" y="9"/>
                    <a:pt x="114" y="9"/>
                    <a:pt x="114" y="9"/>
                  </a:cubicBezTo>
                  <a:cubicBezTo>
                    <a:pt x="114" y="8"/>
                    <a:pt x="114" y="8"/>
                    <a:pt x="114" y="8"/>
                  </a:cubicBezTo>
                  <a:cubicBezTo>
                    <a:pt x="114" y="8"/>
                    <a:pt x="115" y="8"/>
                    <a:pt x="115" y="8"/>
                  </a:cubicBezTo>
                  <a:cubicBezTo>
                    <a:pt x="115" y="7"/>
                    <a:pt x="115" y="6"/>
                    <a:pt x="115" y="6"/>
                  </a:cubicBezTo>
                  <a:cubicBezTo>
                    <a:pt x="116" y="6"/>
                    <a:pt x="116" y="6"/>
                    <a:pt x="116" y="6"/>
                  </a:cubicBezTo>
                  <a:cubicBezTo>
                    <a:pt x="116" y="7"/>
                    <a:pt x="116" y="7"/>
                    <a:pt x="116" y="7"/>
                  </a:cubicBezTo>
                  <a:cubicBezTo>
                    <a:pt x="116" y="7"/>
                    <a:pt x="116" y="7"/>
                    <a:pt x="116" y="7"/>
                  </a:cubicBezTo>
                  <a:cubicBezTo>
                    <a:pt x="116" y="8"/>
                    <a:pt x="116" y="8"/>
                    <a:pt x="117" y="8"/>
                  </a:cubicBezTo>
                  <a:cubicBezTo>
                    <a:pt x="118" y="9"/>
                    <a:pt x="118" y="9"/>
                    <a:pt x="119" y="9"/>
                  </a:cubicBezTo>
                  <a:cubicBezTo>
                    <a:pt x="119" y="10"/>
                    <a:pt x="119" y="10"/>
                    <a:pt x="119" y="10"/>
                  </a:cubicBezTo>
                  <a:cubicBezTo>
                    <a:pt x="119" y="10"/>
                    <a:pt x="119" y="10"/>
                    <a:pt x="119" y="10"/>
                  </a:cubicBezTo>
                  <a:cubicBezTo>
                    <a:pt x="119" y="10"/>
                    <a:pt x="119" y="10"/>
                    <a:pt x="118" y="10"/>
                  </a:cubicBezTo>
                  <a:cubicBezTo>
                    <a:pt x="118" y="11"/>
                    <a:pt x="118" y="11"/>
                    <a:pt x="118" y="11"/>
                  </a:cubicBezTo>
                  <a:cubicBezTo>
                    <a:pt x="118" y="11"/>
                    <a:pt x="118" y="12"/>
                    <a:pt x="118" y="12"/>
                  </a:cubicBezTo>
                  <a:cubicBezTo>
                    <a:pt x="119" y="12"/>
                    <a:pt x="119" y="12"/>
                    <a:pt x="119" y="12"/>
                  </a:cubicBezTo>
                  <a:cubicBezTo>
                    <a:pt x="119" y="12"/>
                    <a:pt x="119" y="11"/>
                    <a:pt x="120" y="10"/>
                  </a:cubicBezTo>
                  <a:cubicBezTo>
                    <a:pt x="120" y="9"/>
                    <a:pt x="120" y="9"/>
                    <a:pt x="120" y="9"/>
                  </a:cubicBezTo>
                  <a:cubicBezTo>
                    <a:pt x="120" y="9"/>
                    <a:pt x="119" y="9"/>
                    <a:pt x="119" y="9"/>
                  </a:cubicBezTo>
                  <a:cubicBezTo>
                    <a:pt x="119" y="8"/>
                    <a:pt x="119" y="8"/>
                    <a:pt x="119" y="8"/>
                  </a:cubicBezTo>
                  <a:cubicBezTo>
                    <a:pt x="119" y="7"/>
                    <a:pt x="118" y="7"/>
                    <a:pt x="117" y="7"/>
                  </a:cubicBezTo>
                  <a:cubicBezTo>
                    <a:pt x="116" y="6"/>
                    <a:pt x="116" y="6"/>
                    <a:pt x="116" y="6"/>
                  </a:cubicBezTo>
                  <a:cubicBezTo>
                    <a:pt x="117" y="6"/>
                    <a:pt x="117" y="6"/>
                    <a:pt x="117" y="6"/>
                  </a:cubicBezTo>
                  <a:cubicBezTo>
                    <a:pt x="117" y="6"/>
                    <a:pt x="117" y="6"/>
                    <a:pt x="117" y="6"/>
                  </a:cubicBezTo>
                  <a:cubicBezTo>
                    <a:pt x="117" y="6"/>
                    <a:pt x="117" y="6"/>
                    <a:pt x="117" y="6"/>
                  </a:cubicBezTo>
                  <a:cubicBezTo>
                    <a:pt x="118" y="6"/>
                    <a:pt x="118" y="6"/>
                    <a:pt x="119" y="5"/>
                  </a:cubicBezTo>
                  <a:cubicBezTo>
                    <a:pt x="120" y="5"/>
                    <a:pt x="120" y="5"/>
                    <a:pt x="120" y="5"/>
                  </a:cubicBezTo>
                  <a:cubicBezTo>
                    <a:pt x="120" y="5"/>
                    <a:pt x="120" y="5"/>
                    <a:pt x="120" y="5"/>
                  </a:cubicBezTo>
                  <a:cubicBezTo>
                    <a:pt x="120" y="5"/>
                    <a:pt x="120" y="5"/>
                    <a:pt x="120" y="5"/>
                  </a:cubicBezTo>
                  <a:cubicBezTo>
                    <a:pt x="120" y="4"/>
                    <a:pt x="120" y="4"/>
                    <a:pt x="120" y="4"/>
                  </a:cubicBezTo>
                  <a:cubicBezTo>
                    <a:pt x="120" y="4"/>
                    <a:pt x="120" y="4"/>
                    <a:pt x="120" y="4"/>
                  </a:cubicBezTo>
                  <a:cubicBezTo>
                    <a:pt x="120" y="5"/>
                    <a:pt x="120" y="5"/>
                    <a:pt x="120" y="5"/>
                  </a:cubicBezTo>
                  <a:cubicBezTo>
                    <a:pt x="120" y="6"/>
                    <a:pt x="120" y="6"/>
                    <a:pt x="120" y="6"/>
                  </a:cubicBezTo>
                  <a:cubicBezTo>
                    <a:pt x="120" y="7"/>
                    <a:pt x="120" y="7"/>
                    <a:pt x="121" y="8"/>
                  </a:cubicBezTo>
                  <a:cubicBezTo>
                    <a:pt x="120" y="10"/>
                    <a:pt x="120" y="10"/>
                    <a:pt x="120" y="10"/>
                  </a:cubicBezTo>
                  <a:cubicBezTo>
                    <a:pt x="120" y="10"/>
                    <a:pt x="120" y="10"/>
                    <a:pt x="120" y="10"/>
                  </a:cubicBezTo>
                  <a:cubicBezTo>
                    <a:pt x="121" y="10"/>
                    <a:pt x="121" y="10"/>
                    <a:pt x="121" y="10"/>
                  </a:cubicBezTo>
                  <a:cubicBezTo>
                    <a:pt x="121" y="11"/>
                    <a:pt x="121" y="11"/>
                    <a:pt x="121" y="11"/>
                  </a:cubicBezTo>
                  <a:cubicBezTo>
                    <a:pt x="121" y="11"/>
                    <a:pt x="120" y="11"/>
                    <a:pt x="120" y="13"/>
                  </a:cubicBezTo>
                  <a:cubicBezTo>
                    <a:pt x="119" y="13"/>
                    <a:pt x="119" y="13"/>
                    <a:pt x="119" y="13"/>
                  </a:cubicBezTo>
                  <a:cubicBezTo>
                    <a:pt x="119" y="15"/>
                    <a:pt x="119" y="15"/>
                    <a:pt x="119" y="15"/>
                  </a:cubicBezTo>
                  <a:cubicBezTo>
                    <a:pt x="118" y="17"/>
                    <a:pt x="118" y="17"/>
                    <a:pt x="118" y="17"/>
                  </a:cubicBezTo>
                  <a:cubicBezTo>
                    <a:pt x="118" y="17"/>
                    <a:pt x="118" y="17"/>
                    <a:pt x="118" y="17"/>
                  </a:cubicBezTo>
                  <a:cubicBezTo>
                    <a:pt x="119" y="17"/>
                    <a:pt x="119" y="17"/>
                    <a:pt x="119" y="17"/>
                  </a:cubicBezTo>
                  <a:cubicBezTo>
                    <a:pt x="119" y="17"/>
                    <a:pt x="119" y="17"/>
                    <a:pt x="119" y="17"/>
                  </a:cubicBezTo>
                  <a:cubicBezTo>
                    <a:pt x="119" y="18"/>
                    <a:pt x="119" y="18"/>
                    <a:pt x="118" y="18"/>
                  </a:cubicBezTo>
                  <a:cubicBezTo>
                    <a:pt x="118" y="19"/>
                    <a:pt x="118" y="19"/>
                    <a:pt x="118" y="19"/>
                  </a:cubicBezTo>
                  <a:cubicBezTo>
                    <a:pt x="119" y="20"/>
                    <a:pt x="119" y="20"/>
                    <a:pt x="119" y="20"/>
                  </a:cubicBezTo>
                  <a:cubicBezTo>
                    <a:pt x="118" y="20"/>
                    <a:pt x="118" y="20"/>
                    <a:pt x="118" y="20"/>
                  </a:cubicBezTo>
                  <a:cubicBezTo>
                    <a:pt x="118" y="22"/>
                    <a:pt x="118" y="22"/>
                    <a:pt x="118" y="22"/>
                  </a:cubicBezTo>
                  <a:cubicBezTo>
                    <a:pt x="118" y="22"/>
                    <a:pt x="118" y="22"/>
                    <a:pt x="118" y="22"/>
                  </a:cubicBezTo>
                  <a:cubicBezTo>
                    <a:pt x="117" y="22"/>
                    <a:pt x="117" y="21"/>
                    <a:pt x="117" y="21"/>
                  </a:cubicBezTo>
                  <a:cubicBezTo>
                    <a:pt x="117" y="21"/>
                    <a:pt x="117" y="21"/>
                    <a:pt x="117" y="21"/>
                  </a:cubicBezTo>
                  <a:cubicBezTo>
                    <a:pt x="117" y="21"/>
                    <a:pt x="117" y="21"/>
                    <a:pt x="117" y="21"/>
                  </a:cubicBezTo>
                  <a:cubicBezTo>
                    <a:pt x="117" y="21"/>
                    <a:pt x="117" y="21"/>
                    <a:pt x="117" y="21"/>
                  </a:cubicBezTo>
                  <a:cubicBezTo>
                    <a:pt x="117" y="22"/>
                    <a:pt x="117" y="23"/>
                    <a:pt x="117" y="24"/>
                  </a:cubicBezTo>
                  <a:cubicBezTo>
                    <a:pt x="117" y="25"/>
                    <a:pt x="117" y="25"/>
                    <a:pt x="117" y="26"/>
                  </a:cubicBezTo>
                  <a:cubicBezTo>
                    <a:pt x="117" y="26"/>
                    <a:pt x="117" y="26"/>
                    <a:pt x="117" y="26"/>
                  </a:cubicBezTo>
                  <a:cubicBezTo>
                    <a:pt x="117" y="28"/>
                    <a:pt x="117" y="28"/>
                    <a:pt x="117" y="28"/>
                  </a:cubicBezTo>
                  <a:cubicBezTo>
                    <a:pt x="117" y="31"/>
                    <a:pt x="117" y="32"/>
                    <a:pt x="116" y="32"/>
                  </a:cubicBezTo>
                  <a:cubicBezTo>
                    <a:pt x="116" y="32"/>
                    <a:pt x="116" y="32"/>
                    <a:pt x="116" y="32"/>
                  </a:cubicBezTo>
                  <a:cubicBezTo>
                    <a:pt x="116" y="32"/>
                    <a:pt x="116" y="32"/>
                    <a:pt x="116" y="32"/>
                  </a:cubicBezTo>
                  <a:cubicBezTo>
                    <a:pt x="114" y="32"/>
                    <a:pt x="114" y="32"/>
                    <a:pt x="114" y="32"/>
                  </a:cubicBezTo>
                  <a:cubicBezTo>
                    <a:pt x="114" y="32"/>
                    <a:pt x="114" y="32"/>
                    <a:pt x="114" y="32"/>
                  </a:cubicBezTo>
                  <a:cubicBezTo>
                    <a:pt x="114" y="31"/>
                    <a:pt x="115" y="31"/>
                    <a:pt x="115" y="31"/>
                  </a:cubicBezTo>
                  <a:cubicBezTo>
                    <a:pt x="115" y="30"/>
                    <a:pt x="115" y="30"/>
                    <a:pt x="115" y="30"/>
                  </a:cubicBezTo>
                  <a:cubicBezTo>
                    <a:pt x="114" y="29"/>
                    <a:pt x="114" y="29"/>
                    <a:pt x="114" y="29"/>
                  </a:cubicBezTo>
                  <a:cubicBezTo>
                    <a:pt x="114" y="29"/>
                    <a:pt x="114" y="29"/>
                    <a:pt x="114" y="29"/>
                  </a:cubicBezTo>
                  <a:cubicBezTo>
                    <a:pt x="114" y="30"/>
                    <a:pt x="114" y="31"/>
                    <a:pt x="113" y="31"/>
                  </a:cubicBezTo>
                  <a:cubicBezTo>
                    <a:pt x="113" y="32"/>
                    <a:pt x="113" y="32"/>
                    <a:pt x="113" y="32"/>
                  </a:cubicBezTo>
                  <a:cubicBezTo>
                    <a:pt x="113" y="33"/>
                    <a:pt x="113" y="33"/>
                    <a:pt x="113" y="33"/>
                  </a:cubicBezTo>
                  <a:cubicBezTo>
                    <a:pt x="113" y="33"/>
                    <a:pt x="113" y="33"/>
                    <a:pt x="113" y="33"/>
                  </a:cubicBezTo>
                  <a:cubicBezTo>
                    <a:pt x="113" y="33"/>
                    <a:pt x="113" y="33"/>
                    <a:pt x="113" y="33"/>
                  </a:cubicBezTo>
                  <a:cubicBezTo>
                    <a:pt x="114" y="33"/>
                    <a:pt x="114" y="33"/>
                    <a:pt x="114" y="33"/>
                  </a:cubicBezTo>
                  <a:cubicBezTo>
                    <a:pt x="115" y="33"/>
                    <a:pt x="116" y="34"/>
                    <a:pt x="117" y="34"/>
                  </a:cubicBezTo>
                  <a:cubicBezTo>
                    <a:pt x="117" y="34"/>
                    <a:pt x="117" y="34"/>
                    <a:pt x="117" y="34"/>
                  </a:cubicBezTo>
                  <a:cubicBezTo>
                    <a:pt x="117" y="34"/>
                    <a:pt x="117" y="34"/>
                    <a:pt x="117" y="34"/>
                  </a:cubicBezTo>
                  <a:cubicBezTo>
                    <a:pt x="116" y="35"/>
                    <a:pt x="116" y="35"/>
                    <a:pt x="116" y="35"/>
                  </a:cubicBezTo>
                  <a:cubicBezTo>
                    <a:pt x="116" y="35"/>
                    <a:pt x="116" y="35"/>
                    <a:pt x="116" y="35"/>
                  </a:cubicBezTo>
                  <a:cubicBezTo>
                    <a:pt x="116" y="36"/>
                    <a:pt x="116" y="36"/>
                    <a:pt x="117" y="36"/>
                  </a:cubicBezTo>
                  <a:cubicBezTo>
                    <a:pt x="117" y="36"/>
                    <a:pt x="117" y="36"/>
                    <a:pt x="117" y="36"/>
                  </a:cubicBezTo>
                  <a:cubicBezTo>
                    <a:pt x="117" y="36"/>
                    <a:pt x="117" y="36"/>
                    <a:pt x="117" y="36"/>
                  </a:cubicBezTo>
                  <a:cubicBezTo>
                    <a:pt x="117" y="36"/>
                    <a:pt x="117" y="36"/>
                    <a:pt x="117" y="36"/>
                  </a:cubicBezTo>
                  <a:cubicBezTo>
                    <a:pt x="117" y="35"/>
                    <a:pt x="117" y="35"/>
                    <a:pt x="117" y="35"/>
                  </a:cubicBezTo>
                  <a:cubicBezTo>
                    <a:pt x="117" y="35"/>
                    <a:pt x="117" y="35"/>
                    <a:pt x="117" y="35"/>
                  </a:cubicBezTo>
                  <a:cubicBezTo>
                    <a:pt x="117" y="36"/>
                    <a:pt x="118" y="37"/>
                    <a:pt x="118" y="37"/>
                  </a:cubicBezTo>
                  <a:cubicBezTo>
                    <a:pt x="117" y="37"/>
                    <a:pt x="117" y="37"/>
                    <a:pt x="117" y="37"/>
                  </a:cubicBezTo>
                  <a:cubicBezTo>
                    <a:pt x="117" y="37"/>
                    <a:pt x="117" y="37"/>
                    <a:pt x="117" y="37"/>
                  </a:cubicBezTo>
                  <a:cubicBezTo>
                    <a:pt x="117" y="39"/>
                    <a:pt x="117" y="40"/>
                    <a:pt x="117" y="40"/>
                  </a:cubicBezTo>
                  <a:cubicBezTo>
                    <a:pt x="118" y="40"/>
                    <a:pt x="118" y="40"/>
                    <a:pt x="118" y="40"/>
                  </a:cubicBezTo>
                  <a:cubicBezTo>
                    <a:pt x="118" y="40"/>
                    <a:pt x="118" y="40"/>
                    <a:pt x="118" y="40"/>
                  </a:cubicBezTo>
                  <a:cubicBezTo>
                    <a:pt x="118" y="40"/>
                    <a:pt x="118" y="40"/>
                    <a:pt x="118" y="40"/>
                  </a:cubicBezTo>
                  <a:cubicBezTo>
                    <a:pt x="118" y="41"/>
                    <a:pt x="118" y="41"/>
                    <a:pt x="118" y="41"/>
                  </a:cubicBezTo>
                  <a:cubicBezTo>
                    <a:pt x="118" y="41"/>
                    <a:pt x="118" y="41"/>
                    <a:pt x="118" y="41"/>
                  </a:cubicBezTo>
                  <a:cubicBezTo>
                    <a:pt x="118" y="41"/>
                    <a:pt x="118" y="41"/>
                    <a:pt x="118" y="41"/>
                  </a:cubicBezTo>
                  <a:cubicBezTo>
                    <a:pt x="118" y="41"/>
                    <a:pt x="118" y="41"/>
                    <a:pt x="118" y="41"/>
                  </a:cubicBezTo>
                  <a:cubicBezTo>
                    <a:pt x="118" y="41"/>
                    <a:pt x="118" y="41"/>
                    <a:pt x="118" y="41"/>
                  </a:cubicBezTo>
                  <a:cubicBezTo>
                    <a:pt x="117" y="41"/>
                    <a:pt x="117" y="41"/>
                    <a:pt x="117" y="41"/>
                  </a:cubicBezTo>
                  <a:cubicBezTo>
                    <a:pt x="117" y="42"/>
                    <a:pt x="117" y="42"/>
                    <a:pt x="117" y="42"/>
                  </a:cubicBezTo>
                  <a:cubicBezTo>
                    <a:pt x="118" y="44"/>
                    <a:pt x="118" y="44"/>
                    <a:pt x="118" y="44"/>
                  </a:cubicBezTo>
                  <a:cubicBezTo>
                    <a:pt x="118" y="44"/>
                    <a:pt x="118" y="44"/>
                    <a:pt x="118" y="44"/>
                  </a:cubicBezTo>
                  <a:cubicBezTo>
                    <a:pt x="118" y="44"/>
                    <a:pt x="118" y="44"/>
                    <a:pt x="118" y="44"/>
                  </a:cubicBezTo>
                  <a:cubicBezTo>
                    <a:pt x="118" y="44"/>
                    <a:pt x="118" y="44"/>
                    <a:pt x="117" y="44"/>
                  </a:cubicBezTo>
                  <a:cubicBezTo>
                    <a:pt x="117" y="44"/>
                    <a:pt x="117" y="44"/>
                    <a:pt x="117" y="44"/>
                  </a:cubicBezTo>
                  <a:cubicBezTo>
                    <a:pt x="117" y="44"/>
                    <a:pt x="117" y="44"/>
                    <a:pt x="117" y="44"/>
                  </a:cubicBezTo>
                  <a:cubicBezTo>
                    <a:pt x="117" y="45"/>
                    <a:pt x="117" y="45"/>
                    <a:pt x="118" y="45"/>
                  </a:cubicBezTo>
                  <a:cubicBezTo>
                    <a:pt x="118" y="45"/>
                    <a:pt x="119" y="46"/>
                    <a:pt x="119" y="46"/>
                  </a:cubicBezTo>
                  <a:cubicBezTo>
                    <a:pt x="119" y="46"/>
                    <a:pt x="119" y="47"/>
                    <a:pt x="120" y="48"/>
                  </a:cubicBezTo>
                  <a:cubicBezTo>
                    <a:pt x="119" y="51"/>
                    <a:pt x="119" y="51"/>
                    <a:pt x="119" y="51"/>
                  </a:cubicBezTo>
                  <a:cubicBezTo>
                    <a:pt x="119" y="51"/>
                    <a:pt x="119" y="51"/>
                    <a:pt x="119" y="51"/>
                  </a:cubicBezTo>
                  <a:cubicBezTo>
                    <a:pt x="119" y="51"/>
                    <a:pt x="119" y="51"/>
                    <a:pt x="119" y="51"/>
                  </a:cubicBezTo>
                  <a:cubicBezTo>
                    <a:pt x="120" y="51"/>
                    <a:pt x="120" y="51"/>
                    <a:pt x="120" y="50"/>
                  </a:cubicBezTo>
                  <a:cubicBezTo>
                    <a:pt x="120" y="50"/>
                    <a:pt x="120" y="50"/>
                    <a:pt x="120" y="50"/>
                  </a:cubicBezTo>
                  <a:cubicBezTo>
                    <a:pt x="120" y="50"/>
                    <a:pt x="120" y="50"/>
                    <a:pt x="120" y="50"/>
                  </a:cubicBezTo>
                  <a:cubicBezTo>
                    <a:pt x="121" y="50"/>
                    <a:pt x="121" y="50"/>
                    <a:pt x="121" y="50"/>
                  </a:cubicBezTo>
                  <a:cubicBezTo>
                    <a:pt x="121" y="51"/>
                    <a:pt x="121" y="51"/>
                    <a:pt x="121" y="51"/>
                  </a:cubicBezTo>
                  <a:cubicBezTo>
                    <a:pt x="121" y="52"/>
                    <a:pt x="121" y="52"/>
                    <a:pt x="121" y="52"/>
                  </a:cubicBezTo>
                  <a:cubicBezTo>
                    <a:pt x="122" y="52"/>
                    <a:pt x="122" y="52"/>
                    <a:pt x="122" y="52"/>
                  </a:cubicBezTo>
                  <a:cubicBezTo>
                    <a:pt x="124" y="51"/>
                    <a:pt x="124" y="51"/>
                    <a:pt x="124" y="51"/>
                  </a:cubicBezTo>
                  <a:cubicBezTo>
                    <a:pt x="125" y="51"/>
                    <a:pt x="125" y="51"/>
                    <a:pt x="125" y="51"/>
                  </a:cubicBezTo>
                  <a:cubicBezTo>
                    <a:pt x="125" y="51"/>
                    <a:pt x="126" y="51"/>
                    <a:pt x="127" y="51"/>
                  </a:cubicBezTo>
                  <a:cubicBezTo>
                    <a:pt x="127" y="50"/>
                    <a:pt x="130" y="49"/>
                    <a:pt x="133" y="46"/>
                  </a:cubicBezTo>
                  <a:cubicBezTo>
                    <a:pt x="138" y="40"/>
                    <a:pt x="138" y="40"/>
                    <a:pt x="138" y="40"/>
                  </a:cubicBezTo>
                  <a:cubicBezTo>
                    <a:pt x="138" y="38"/>
                    <a:pt x="139" y="35"/>
                    <a:pt x="140" y="31"/>
                  </a:cubicBezTo>
                  <a:cubicBezTo>
                    <a:pt x="140" y="31"/>
                    <a:pt x="140" y="31"/>
                    <a:pt x="140" y="30"/>
                  </a:cubicBezTo>
                  <a:cubicBezTo>
                    <a:pt x="140" y="25"/>
                    <a:pt x="140" y="21"/>
                    <a:pt x="139" y="18"/>
                  </a:cubicBezTo>
                  <a:cubicBezTo>
                    <a:pt x="139" y="17"/>
                    <a:pt x="139" y="17"/>
                    <a:pt x="139" y="17"/>
                  </a:cubicBezTo>
                  <a:cubicBezTo>
                    <a:pt x="137" y="13"/>
                    <a:pt x="136" y="10"/>
                    <a:pt x="135" y="10"/>
                  </a:cubicBezTo>
                  <a:cubicBezTo>
                    <a:pt x="135" y="9"/>
                    <a:pt x="135" y="9"/>
                    <a:pt x="135" y="9"/>
                  </a:cubicBezTo>
                  <a:cubicBezTo>
                    <a:pt x="136" y="9"/>
                    <a:pt x="136" y="8"/>
                    <a:pt x="136" y="8"/>
                  </a:cubicBezTo>
                  <a:cubicBezTo>
                    <a:pt x="135" y="8"/>
                    <a:pt x="135" y="8"/>
                    <a:pt x="135" y="8"/>
                  </a:cubicBezTo>
                  <a:cubicBezTo>
                    <a:pt x="135" y="8"/>
                    <a:pt x="135" y="8"/>
                    <a:pt x="134" y="8"/>
                  </a:cubicBezTo>
                  <a:cubicBezTo>
                    <a:pt x="132" y="5"/>
                    <a:pt x="130" y="4"/>
                    <a:pt x="129" y="4"/>
                  </a:cubicBezTo>
                  <a:cubicBezTo>
                    <a:pt x="129" y="3"/>
                    <a:pt x="129" y="3"/>
                    <a:pt x="129" y="3"/>
                  </a:cubicBezTo>
                  <a:cubicBezTo>
                    <a:pt x="127" y="3"/>
                    <a:pt x="127" y="3"/>
                    <a:pt x="127" y="3"/>
                  </a:cubicBezTo>
                  <a:cubicBezTo>
                    <a:pt x="127" y="2"/>
                    <a:pt x="127" y="2"/>
                    <a:pt x="127" y="2"/>
                  </a:cubicBezTo>
                  <a:cubicBezTo>
                    <a:pt x="127" y="2"/>
                    <a:pt x="127" y="2"/>
                    <a:pt x="127" y="2"/>
                  </a:cubicBezTo>
                  <a:cubicBezTo>
                    <a:pt x="126" y="2"/>
                    <a:pt x="126" y="2"/>
                    <a:pt x="126" y="2"/>
                  </a:cubicBezTo>
                  <a:cubicBezTo>
                    <a:pt x="126" y="2"/>
                    <a:pt x="125" y="1"/>
                    <a:pt x="125" y="0"/>
                  </a:cubicBezTo>
                  <a:cubicBezTo>
                    <a:pt x="125" y="0"/>
                    <a:pt x="125" y="0"/>
                    <a:pt x="125" y="0"/>
                  </a:cubicBezTo>
                  <a:close/>
                  <a:moveTo>
                    <a:pt x="123" y="0"/>
                  </a:moveTo>
                  <a:cubicBezTo>
                    <a:pt x="123" y="0"/>
                    <a:pt x="123" y="0"/>
                    <a:pt x="123" y="0"/>
                  </a:cubicBezTo>
                  <a:cubicBezTo>
                    <a:pt x="124" y="0"/>
                    <a:pt x="124" y="0"/>
                    <a:pt x="124" y="0"/>
                  </a:cubicBezTo>
                  <a:cubicBezTo>
                    <a:pt x="124" y="1"/>
                    <a:pt x="124" y="1"/>
                    <a:pt x="124" y="1"/>
                  </a:cubicBezTo>
                  <a:cubicBezTo>
                    <a:pt x="123" y="0"/>
                    <a:pt x="123" y="0"/>
                    <a:pt x="123" y="0"/>
                  </a:cubicBezTo>
                  <a:close/>
                  <a:moveTo>
                    <a:pt x="120" y="1"/>
                  </a:moveTo>
                  <a:cubicBezTo>
                    <a:pt x="120" y="1"/>
                    <a:pt x="120" y="1"/>
                    <a:pt x="120" y="1"/>
                  </a:cubicBezTo>
                  <a:cubicBezTo>
                    <a:pt x="121" y="2"/>
                    <a:pt x="121" y="2"/>
                    <a:pt x="121" y="2"/>
                  </a:cubicBezTo>
                  <a:cubicBezTo>
                    <a:pt x="122" y="1"/>
                    <a:pt x="122" y="1"/>
                    <a:pt x="122" y="1"/>
                  </a:cubicBezTo>
                  <a:cubicBezTo>
                    <a:pt x="122" y="1"/>
                    <a:pt x="122" y="1"/>
                    <a:pt x="122" y="1"/>
                  </a:cubicBezTo>
                  <a:cubicBezTo>
                    <a:pt x="122" y="2"/>
                    <a:pt x="122" y="2"/>
                    <a:pt x="122" y="2"/>
                  </a:cubicBezTo>
                  <a:cubicBezTo>
                    <a:pt x="122" y="2"/>
                    <a:pt x="122" y="2"/>
                    <a:pt x="121" y="2"/>
                  </a:cubicBezTo>
                  <a:cubicBezTo>
                    <a:pt x="121" y="2"/>
                    <a:pt x="120" y="2"/>
                    <a:pt x="120" y="1"/>
                  </a:cubicBezTo>
                  <a:close/>
                  <a:moveTo>
                    <a:pt x="124" y="1"/>
                  </a:moveTo>
                  <a:cubicBezTo>
                    <a:pt x="125" y="1"/>
                    <a:pt x="125" y="1"/>
                    <a:pt x="125" y="1"/>
                  </a:cubicBezTo>
                  <a:cubicBezTo>
                    <a:pt x="125" y="2"/>
                    <a:pt x="125" y="2"/>
                    <a:pt x="125" y="2"/>
                  </a:cubicBezTo>
                  <a:cubicBezTo>
                    <a:pt x="125" y="2"/>
                    <a:pt x="125" y="2"/>
                    <a:pt x="125" y="2"/>
                  </a:cubicBezTo>
                  <a:cubicBezTo>
                    <a:pt x="125" y="2"/>
                    <a:pt x="125" y="2"/>
                    <a:pt x="125" y="2"/>
                  </a:cubicBezTo>
                  <a:cubicBezTo>
                    <a:pt x="124" y="2"/>
                    <a:pt x="124" y="2"/>
                    <a:pt x="124" y="2"/>
                  </a:cubicBezTo>
                  <a:cubicBezTo>
                    <a:pt x="124" y="2"/>
                    <a:pt x="124" y="2"/>
                    <a:pt x="124" y="2"/>
                  </a:cubicBezTo>
                  <a:lnTo>
                    <a:pt x="124" y="1"/>
                  </a:lnTo>
                  <a:close/>
                  <a:moveTo>
                    <a:pt x="117" y="2"/>
                  </a:moveTo>
                  <a:cubicBezTo>
                    <a:pt x="117" y="2"/>
                    <a:pt x="117" y="2"/>
                    <a:pt x="117" y="2"/>
                  </a:cubicBezTo>
                  <a:cubicBezTo>
                    <a:pt x="117" y="3"/>
                    <a:pt x="117" y="3"/>
                    <a:pt x="117" y="3"/>
                  </a:cubicBezTo>
                  <a:cubicBezTo>
                    <a:pt x="117" y="2"/>
                    <a:pt x="117" y="2"/>
                    <a:pt x="117" y="2"/>
                  </a:cubicBezTo>
                  <a:close/>
                  <a:moveTo>
                    <a:pt x="123" y="3"/>
                  </a:moveTo>
                  <a:cubicBezTo>
                    <a:pt x="123" y="3"/>
                    <a:pt x="123" y="3"/>
                    <a:pt x="123" y="3"/>
                  </a:cubicBezTo>
                  <a:cubicBezTo>
                    <a:pt x="124" y="4"/>
                    <a:pt x="124" y="4"/>
                    <a:pt x="124" y="4"/>
                  </a:cubicBezTo>
                  <a:cubicBezTo>
                    <a:pt x="123" y="4"/>
                    <a:pt x="123" y="4"/>
                    <a:pt x="123" y="4"/>
                  </a:cubicBezTo>
                  <a:cubicBezTo>
                    <a:pt x="123" y="4"/>
                    <a:pt x="123" y="4"/>
                    <a:pt x="123" y="4"/>
                  </a:cubicBezTo>
                  <a:cubicBezTo>
                    <a:pt x="123" y="4"/>
                    <a:pt x="123" y="4"/>
                    <a:pt x="123" y="4"/>
                  </a:cubicBezTo>
                  <a:lnTo>
                    <a:pt x="123" y="3"/>
                  </a:lnTo>
                  <a:close/>
                  <a:moveTo>
                    <a:pt x="114" y="13"/>
                  </a:moveTo>
                  <a:cubicBezTo>
                    <a:pt x="114" y="13"/>
                    <a:pt x="114" y="13"/>
                    <a:pt x="114" y="13"/>
                  </a:cubicBezTo>
                  <a:cubicBezTo>
                    <a:pt x="114" y="14"/>
                    <a:pt x="115" y="15"/>
                    <a:pt x="115" y="15"/>
                  </a:cubicBezTo>
                  <a:cubicBezTo>
                    <a:pt x="115" y="14"/>
                    <a:pt x="115" y="13"/>
                    <a:pt x="115" y="13"/>
                  </a:cubicBezTo>
                  <a:lnTo>
                    <a:pt x="114" y="13"/>
                  </a:lnTo>
                  <a:close/>
                  <a:moveTo>
                    <a:pt x="141" y="14"/>
                  </a:moveTo>
                  <a:cubicBezTo>
                    <a:pt x="141" y="15"/>
                    <a:pt x="141" y="15"/>
                    <a:pt x="141" y="15"/>
                  </a:cubicBezTo>
                  <a:cubicBezTo>
                    <a:pt x="142" y="15"/>
                    <a:pt x="142" y="15"/>
                    <a:pt x="142" y="15"/>
                  </a:cubicBezTo>
                  <a:cubicBezTo>
                    <a:pt x="142" y="15"/>
                    <a:pt x="142" y="15"/>
                    <a:pt x="142" y="15"/>
                  </a:cubicBezTo>
                  <a:cubicBezTo>
                    <a:pt x="142" y="15"/>
                    <a:pt x="142" y="15"/>
                    <a:pt x="142" y="15"/>
                  </a:cubicBezTo>
                  <a:cubicBezTo>
                    <a:pt x="142" y="14"/>
                    <a:pt x="142" y="14"/>
                    <a:pt x="142" y="14"/>
                  </a:cubicBezTo>
                  <a:lnTo>
                    <a:pt x="141" y="14"/>
                  </a:lnTo>
                  <a:close/>
                  <a:moveTo>
                    <a:pt x="114" y="16"/>
                  </a:moveTo>
                  <a:cubicBezTo>
                    <a:pt x="114" y="17"/>
                    <a:pt x="114" y="17"/>
                    <a:pt x="114" y="17"/>
                  </a:cubicBezTo>
                  <a:cubicBezTo>
                    <a:pt x="114" y="17"/>
                    <a:pt x="114" y="18"/>
                    <a:pt x="114" y="18"/>
                  </a:cubicBezTo>
                  <a:cubicBezTo>
                    <a:pt x="114" y="17"/>
                    <a:pt x="114" y="17"/>
                    <a:pt x="114" y="17"/>
                  </a:cubicBezTo>
                  <a:cubicBezTo>
                    <a:pt x="114" y="16"/>
                    <a:pt x="114" y="16"/>
                    <a:pt x="114" y="16"/>
                  </a:cubicBezTo>
                  <a:cubicBezTo>
                    <a:pt x="114" y="16"/>
                    <a:pt x="114" y="16"/>
                    <a:pt x="114" y="16"/>
                  </a:cubicBezTo>
                  <a:close/>
                  <a:moveTo>
                    <a:pt x="115" y="16"/>
                  </a:moveTo>
                  <a:cubicBezTo>
                    <a:pt x="115" y="17"/>
                    <a:pt x="115" y="17"/>
                    <a:pt x="115" y="17"/>
                  </a:cubicBezTo>
                  <a:cubicBezTo>
                    <a:pt x="116" y="17"/>
                    <a:pt x="116" y="17"/>
                    <a:pt x="116" y="17"/>
                  </a:cubicBezTo>
                  <a:cubicBezTo>
                    <a:pt x="116" y="16"/>
                    <a:pt x="116" y="16"/>
                    <a:pt x="116" y="16"/>
                  </a:cubicBezTo>
                  <a:cubicBezTo>
                    <a:pt x="116" y="16"/>
                    <a:pt x="116" y="16"/>
                    <a:pt x="116" y="16"/>
                  </a:cubicBezTo>
                  <a:cubicBezTo>
                    <a:pt x="116" y="16"/>
                    <a:pt x="116" y="16"/>
                    <a:pt x="116" y="16"/>
                  </a:cubicBezTo>
                  <a:lnTo>
                    <a:pt x="115" y="16"/>
                  </a:lnTo>
                  <a:close/>
                  <a:moveTo>
                    <a:pt x="112" y="18"/>
                  </a:moveTo>
                  <a:cubicBezTo>
                    <a:pt x="112" y="18"/>
                    <a:pt x="112" y="18"/>
                    <a:pt x="112" y="18"/>
                  </a:cubicBezTo>
                  <a:cubicBezTo>
                    <a:pt x="112" y="18"/>
                    <a:pt x="112" y="18"/>
                    <a:pt x="112" y="18"/>
                  </a:cubicBezTo>
                  <a:cubicBezTo>
                    <a:pt x="112" y="18"/>
                    <a:pt x="112" y="18"/>
                    <a:pt x="112" y="18"/>
                  </a:cubicBezTo>
                  <a:cubicBezTo>
                    <a:pt x="112" y="19"/>
                    <a:pt x="112" y="19"/>
                    <a:pt x="112" y="19"/>
                  </a:cubicBezTo>
                  <a:cubicBezTo>
                    <a:pt x="112" y="19"/>
                    <a:pt x="112" y="19"/>
                    <a:pt x="112" y="19"/>
                  </a:cubicBezTo>
                  <a:cubicBezTo>
                    <a:pt x="111" y="19"/>
                    <a:pt x="111" y="19"/>
                    <a:pt x="111" y="19"/>
                  </a:cubicBezTo>
                  <a:cubicBezTo>
                    <a:pt x="111" y="18"/>
                    <a:pt x="111" y="18"/>
                    <a:pt x="111" y="18"/>
                  </a:cubicBezTo>
                  <a:lnTo>
                    <a:pt x="112" y="18"/>
                  </a:lnTo>
                  <a:close/>
                  <a:moveTo>
                    <a:pt x="144" y="18"/>
                  </a:moveTo>
                  <a:cubicBezTo>
                    <a:pt x="144" y="19"/>
                    <a:pt x="144" y="19"/>
                    <a:pt x="144" y="19"/>
                  </a:cubicBezTo>
                  <a:cubicBezTo>
                    <a:pt x="145" y="19"/>
                    <a:pt x="145" y="19"/>
                    <a:pt x="145" y="19"/>
                  </a:cubicBezTo>
                  <a:cubicBezTo>
                    <a:pt x="145" y="19"/>
                    <a:pt x="145" y="19"/>
                    <a:pt x="145" y="19"/>
                  </a:cubicBezTo>
                  <a:cubicBezTo>
                    <a:pt x="146" y="19"/>
                    <a:pt x="146" y="19"/>
                    <a:pt x="146" y="19"/>
                  </a:cubicBezTo>
                  <a:cubicBezTo>
                    <a:pt x="146" y="19"/>
                    <a:pt x="146" y="19"/>
                    <a:pt x="146" y="19"/>
                  </a:cubicBezTo>
                  <a:cubicBezTo>
                    <a:pt x="145" y="18"/>
                    <a:pt x="145" y="18"/>
                    <a:pt x="145" y="18"/>
                  </a:cubicBezTo>
                  <a:cubicBezTo>
                    <a:pt x="145" y="18"/>
                    <a:pt x="145" y="18"/>
                    <a:pt x="145" y="18"/>
                  </a:cubicBezTo>
                  <a:lnTo>
                    <a:pt x="144" y="18"/>
                  </a:lnTo>
                  <a:close/>
                  <a:moveTo>
                    <a:pt x="142" y="18"/>
                  </a:moveTo>
                  <a:cubicBezTo>
                    <a:pt x="142" y="19"/>
                    <a:pt x="142" y="19"/>
                    <a:pt x="142" y="19"/>
                  </a:cubicBezTo>
                  <a:cubicBezTo>
                    <a:pt x="142" y="19"/>
                    <a:pt x="142" y="19"/>
                    <a:pt x="142" y="19"/>
                  </a:cubicBezTo>
                  <a:cubicBezTo>
                    <a:pt x="142" y="18"/>
                    <a:pt x="142" y="18"/>
                    <a:pt x="142" y="18"/>
                  </a:cubicBezTo>
                  <a:close/>
                  <a:moveTo>
                    <a:pt x="110" y="18"/>
                  </a:moveTo>
                  <a:cubicBezTo>
                    <a:pt x="110" y="18"/>
                    <a:pt x="110" y="18"/>
                    <a:pt x="110" y="18"/>
                  </a:cubicBezTo>
                  <a:cubicBezTo>
                    <a:pt x="110" y="18"/>
                    <a:pt x="111" y="19"/>
                    <a:pt x="111" y="19"/>
                  </a:cubicBezTo>
                  <a:cubicBezTo>
                    <a:pt x="110" y="20"/>
                    <a:pt x="110" y="20"/>
                    <a:pt x="110" y="20"/>
                  </a:cubicBezTo>
                  <a:cubicBezTo>
                    <a:pt x="110" y="20"/>
                    <a:pt x="110" y="20"/>
                    <a:pt x="110" y="20"/>
                  </a:cubicBezTo>
                  <a:cubicBezTo>
                    <a:pt x="110" y="19"/>
                    <a:pt x="110" y="19"/>
                    <a:pt x="110" y="19"/>
                  </a:cubicBezTo>
                  <a:lnTo>
                    <a:pt x="110" y="18"/>
                  </a:lnTo>
                  <a:close/>
                  <a:moveTo>
                    <a:pt x="114" y="21"/>
                  </a:moveTo>
                  <a:cubicBezTo>
                    <a:pt x="114" y="21"/>
                    <a:pt x="114" y="21"/>
                    <a:pt x="114" y="21"/>
                  </a:cubicBezTo>
                  <a:cubicBezTo>
                    <a:pt x="114" y="21"/>
                    <a:pt x="114" y="21"/>
                    <a:pt x="114" y="21"/>
                  </a:cubicBezTo>
                  <a:cubicBezTo>
                    <a:pt x="115" y="21"/>
                    <a:pt x="115" y="21"/>
                    <a:pt x="115" y="21"/>
                  </a:cubicBezTo>
                  <a:cubicBezTo>
                    <a:pt x="115" y="20"/>
                    <a:pt x="115" y="20"/>
                    <a:pt x="115" y="20"/>
                  </a:cubicBezTo>
                  <a:cubicBezTo>
                    <a:pt x="114" y="20"/>
                    <a:pt x="114" y="20"/>
                    <a:pt x="114" y="20"/>
                  </a:cubicBezTo>
                  <a:lnTo>
                    <a:pt x="114" y="21"/>
                  </a:lnTo>
                  <a:close/>
                  <a:moveTo>
                    <a:pt x="112" y="21"/>
                  </a:moveTo>
                  <a:cubicBezTo>
                    <a:pt x="112" y="22"/>
                    <a:pt x="112" y="22"/>
                    <a:pt x="112" y="22"/>
                  </a:cubicBezTo>
                  <a:cubicBezTo>
                    <a:pt x="113" y="22"/>
                    <a:pt x="113" y="22"/>
                    <a:pt x="113" y="22"/>
                  </a:cubicBezTo>
                  <a:cubicBezTo>
                    <a:pt x="113" y="22"/>
                    <a:pt x="113" y="22"/>
                    <a:pt x="113" y="22"/>
                  </a:cubicBezTo>
                  <a:cubicBezTo>
                    <a:pt x="113" y="22"/>
                    <a:pt x="113" y="22"/>
                    <a:pt x="113" y="22"/>
                  </a:cubicBezTo>
                  <a:cubicBezTo>
                    <a:pt x="112" y="21"/>
                    <a:pt x="112" y="21"/>
                    <a:pt x="112" y="21"/>
                  </a:cubicBezTo>
                  <a:close/>
                  <a:moveTo>
                    <a:pt x="110" y="21"/>
                  </a:moveTo>
                  <a:cubicBezTo>
                    <a:pt x="110" y="22"/>
                    <a:pt x="110" y="22"/>
                    <a:pt x="110" y="22"/>
                  </a:cubicBezTo>
                  <a:cubicBezTo>
                    <a:pt x="110" y="22"/>
                    <a:pt x="110" y="22"/>
                    <a:pt x="110" y="22"/>
                  </a:cubicBezTo>
                  <a:cubicBezTo>
                    <a:pt x="110" y="22"/>
                    <a:pt x="110" y="22"/>
                    <a:pt x="110" y="22"/>
                  </a:cubicBezTo>
                  <a:lnTo>
                    <a:pt x="110" y="21"/>
                  </a:lnTo>
                  <a:close/>
                  <a:moveTo>
                    <a:pt x="144" y="22"/>
                  </a:moveTo>
                  <a:cubicBezTo>
                    <a:pt x="144" y="22"/>
                    <a:pt x="144" y="22"/>
                    <a:pt x="144" y="22"/>
                  </a:cubicBezTo>
                  <a:cubicBezTo>
                    <a:pt x="145" y="23"/>
                    <a:pt x="145" y="23"/>
                    <a:pt x="145" y="23"/>
                  </a:cubicBezTo>
                  <a:cubicBezTo>
                    <a:pt x="145" y="23"/>
                    <a:pt x="145" y="23"/>
                    <a:pt x="145" y="22"/>
                  </a:cubicBezTo>
                  <a:cubicBezTo>
                    <a:pt x="145" y="22"/>
                    <a:pt x="145" y="22"/>
                    <a:pt x="145" y="22"/>
                  </a:cubicBezTo>
                  <a:cubicBezTo>
                    <a:pt x="145" y="22"/>
                    <a:pt x="145" y="22"/>
                    <a:pt x="145" y="22"/>
                  </a:cubicBezTo>
                  <a:lnTo>
                    <a:pt x="144" y="22"/>
                  </a:lnTo>
                  <a:close/>
                  <a:moveTo>
                    <a:pt x="114" y="22"/>
                  </a:moveTo>
                  <a:cubicBezTo>
                    <a:pt x="114" y="23"/>
                    <a:pt x="114" y="23"/>
                    <a:pt x="114" y="23"/>
                  </a:cubicBezTo>
                  <a:cubicBezTo>
                    <a:pt x="114" y="23"/>
                    <a:pt x="114" y="23"/>
                    <a:pt x="114" y="23"/>
                  </a:cubicBezTo>
                  <a:cubicBezTo>
                    <a:pt x="115" y="23"/>
                    <a:pt x="115" y="23"/>
                    <a:pt x="115" y="23"/>
                  </a:cubicBezTo>
                  <a:cubicBezTo>
                    <a:pt x="115" y="22"/>
                    <a:pt x="115" y="22"/>
                    <a:pt x="115" y="22"/>
                  </a:cubicBezTo>
                  <a:lnTo>
                    <a:pt x="114" y="22"/>
                  </a:lnTo>
                  <a:close/>
                  <a:moveTo>
                    <a:pt x="115" y="24"/>
                  </a:moveTo>
                  <a:cubicBezTo>
                    <a:pt x="116" y="25"/>
                    <a:pt x="116" y="25"/>
                    <a:pt x="116" y="25"/>
                  </a:cubicBezTo>
                  <a:cubicBezTo>
                    <a:pt x="115" y="25"/>
                    <a:pt x="115" y="25"/>
                    <a:pt x="115" y="25"/>
                  </a:cubicBezTo>
                  <a:cubicBezTo>
                    <a:pt x="114" y="24"/>
                    <a:pt x="114" y="24"/>
                    <a:pt x="114" y="24"/>
                  </a:cubicBezTo>
                  <a:cubicBezTo>
                    <a:pt x="114" y="24"/>
                    <a:pt x="114" y="24"/>
                    <a:pt x="114" y="24"/>
                  </a:cubicBezTo>
                  <a:cubicBezTo>
                    <a:pt x="115" y="27"/>
                    <a:pt x="115" y="27"/>
                    <a:pt x="115" y="27"/>
                  </a:cubicBezTo>
                  <a:cubicBezTo>
                    <a:pt x="116" y="29"/>
                    <a:pt x="116" y="30"/>
                    <a:pt x="116" y="30"/>
                  </a:cubicBezTo>
                  <a:cubicBezTo>
                    <a:pt x="117" y="29"/>
                    <a:pt x="117" y="29"/>
                    <a:pt x="117" y="29"/>
                  </a:cubicBezTo>
                  <a:cubicBezTo>
                    <a:pt x="117" y="28"/>
                    <a:pt x="117" y="28"/>
                    <a:pt x="117" y="28"/>
                  </a:cubicBezTo>
                  <a:cubicBezTo>
                    <a:pt x="116" y="28"/>
                    <a:pt x="116" y="27"/>
                    <a:pt x="116" y="27"/>
                  </a:cubicBezTo>
                  <a:cubicBezTo>
                    <a:pt x="117" y="24"/>
                    <a:pt x="117" y="24"/>
                    <a:pt x="117" y="24"/>
                  </a:cubicBezTo>
                  <a:lnTo>
                    <a:pt x="115" y="24"/>
                  </a:lnTo>
                  <a:close/>
                  <a:moveTo>
                    <a:pt x="109" y="27"/>
                  </a:moveTo>
                  <a:cubicBezTo>
                    <a:pt x="109" y="28"/>
                    <a:pt x="110" y="28"/>
                    <a:pt x="110" y="28"/>
                  </a:cubicBezTo>
                  <a:cubicBezTo>
                    <a:pt x="109" y="28"/>
                    <a:pt x="109" y="28"/>
                    <a:pt x="109" y="28"/>
                  </a:cubicBezTo>
                  <a:cubicBezTo>
                    <a:pt x="109" y="28"/>
                    <a:pt x="109" y="28"/>
                    <a:pt x="109" y="28"/>
                  </a:cubicBezTo>
                  <a:lnTo>
                    <a:pt x="109" y="27"/>
                  </a:lnTo>
                  <a:close/>
                  <a:moveTo>
                    <a:pt x="112" y="28"/>
                  </a:moveTo>
                  <a:cubicBezTo>
                    <a:pt x="112" y="29"/>
                    <a:pt x="112" y="29"/>
                    <a:pt x="112" y="29"/>
                  </a:cubicBezTo>
                  <a:cubicBezTo>
                    <a:pt x="113" y="29"/>
                    <a:pt x="113" y="29"/>
                    <a:pt x="113" y="29"/>
                  </a:cubicBezTo>
                  <a:cubicBezTo>
                    <a:pt x="113" y="29"/>
                    <a:pt x="113" y="29"/>
                    <a:pt x="113" y="29"/>
                  </a:cubicBezTo>
                  <a:cubicBezTo>
                    <a:pt x="113" y="28"/>
                    <a:pt x="113" y="28"/>
                    <a:pt x="113" y="28"/>
                  </a:cubicBezTo>
                  <a:lnTo>
                    <a:pt x="112" y="28"/>
                  </a:lnTo>
                  <a:close/>
                  <a:moveTo>
                    <a:pt x="145" y="30"/>
                  </a:moveTo>
                  <a:cubicBezTo>
                    <a:pt x="145" y="31"/>
                    <a:pt x="145" y="31"/>
                    <a:pt x="145" y="31"/>
                  </a:cubicBezTo>
                  <a:cubicBezTo>
                    <a:pt x="146" y="31"/>
                    <a:pt x="146" y="31"/>
                    <a:pt x="146" y="31"/>
                  </a:cubicBezTo>
                  <a:cubicBezTo>
                    <a:pt x="146" y="31"/>
                    <a:pt x="146" y="31"/>
                    <a:pt x="146" y="31"/>
                  </a:cubicBezTo>
                  <a:cubicBezTo>
                    <a:pt x="146" y="31"/>
                    <a:pt x="146" y="31"/>
                    <a:pt x="146" y="31"/>
                  </a:cubicBezTo>
                  <a:cubicBezTo>
                    <a:pt x="145" y="30"/>
                    <a:pt x="145" y="30"/>
                    <a:pt x="145" y="30"/>
                  </a:cubicBezTo>
                  <a:close/>
                  <a:moveTo>
                    <a:pt x="109" y="31"/>
                  </a:moveTo>
                  <a:cubicBezTo>
                    <a:pt x="109" y="31"/>
                    <a:pt x="109" y="31"/>
                    <a:pt x="109" y="31"/>
                  </a:cubicBezTo>
                  <a:cubicBezTo>
                    <a:pt x="109" y="32"/>
                    <a:pt x="109" y="32"/>
                    <a:pt x="109" y="32"/>
                  </a:cubicBezTo>
                  <a:cubicBezTo>
                    <a:pt x="109" y="32"/>
                    <a:pt x="109" y="32"/>
                    <a:pt x="109" y="32"/>
                  </a:cubicBezTo>
                  <a:lnTo>
                    <a:pt x="109" y="31"/>
                  </a:lnTo>
                  <a:close/>
                  <a:moveTo>
                    <a:pt x="111" y="33"/>
                  </a:moveTo>
                  <a:cubicBezTo>
                    <a:pt x="111" y="34"/>
                    <a:pt x="111" y="34"/>
                    <a:pt x="111" y="34"/>
                  </a:cubicBezTo>
                  <a:cubicBezTo>
                    <a:pt x="111" y="34"/>
                    <a:pt x="111" y="34"/>
                    <a:pt x="111" y="34"/>
                  </a:cubicBezTo>
                  <a:cubicBezTo>
                    <a:pt x="111" y="33"/>
                    <a:pt x="111" y="33"/>
                    <a:pt x="111" y="33"/>
                  </a:cubicBezTo>
                  <a:cubicBezTo>
                    <a:pt x="112" y="32"/>
                    <a:pt x="112" y="32"/>
                    <a:pt x="112" y="32"/>
                  </a:cubicBezTo>
                  <a:cubicBezTo>
                    <a:pt x="112" y="32"/>
                    <a:pt x="112" y="32"/>
                    <a:pt x="112" y="32"/>
                  </a:cubicBezTo>
                  <a:cubicBezTo>
                    <a:pt x="112" y="32"/>
                    <a:pt x="112" y="32"/>
                    <a:pt x="112" y="32"/>
                  </a:cubicBezTo>
                  <a:cubicBezTo>
                    <a:pt x="111" y="32"/>
                    <a:pt x="111" y="32"/>
                    <a:pt x="111" y="33"/>
                  </a:cubicBezTo>
                  <a:close/>
                  <a:moveTo>
                    <a:pt x="144" y="34"/>
                  </a:moveTo>
                  <a:cubicBezTo>
                    <a:pt x="144" y="34"/>
                    <a:pt x="144" y="34"/>
                    <a:pt x="144" y="34"/>
                  </a:cubicBezTo>
                  <a:cubicBezTo>
                    <a:pt x="145" y="34"/>
                    <a:pt x="145" y="34"/>
                    <a:pt x="145" y="34"/>
                  </a:cubicBezTo>
                  <a:cubicBezTo>
                    <a:pt x="145" y="34"/>
                    <a:pt x="146" y="34"/>
                    <a:pt x="146" y="33"/>
                  </a:cubicBezTo>
                  <a:cubicBezTo>
                    <a:pt x="146" y="32"/>
                    <a:pt x="146" y="32"/>
                    <a:pt x="146" y="32"/>
                  </a:cubicBezTo>
                  <a:cubicBezTo>
                    <a:pt x="146" y="32"/>
                    <a:pt x="146" y="32"/>
                    <a:pt x="146" y="32"/>
                  </a:cubicBezTo>
                  <a:cubicBezTo>
                    <a:pt x="145" y="32"/>
                    <a:pt x="145" y="33"/>
                    <a:pt x="144" y="34"/>
                  </a:cubicBezTo>
                  <a:close/>
                  <a:moveTo>
                    <a:pt x="143" y="35"/>
                  </a:moveTo>
                  <a:cubicBezTo>
                    <a:pt x="143" y="36"/>
                    <a:pt x="143" y="36"/>
                    <a:pt x="143" y="36"/>
                  </a:cubicBezTo>
                  <a:cubicBezTo>
                    <a:pt x="144" y="36"/>
                    <a:pt x="144" y="36"/>
                    <a:pt x="144" y="36"/>
                  </a:cubicBezTo>
                  <a:cubicBezTo>
                    <a:pt x="144" y="35"/>
                    <a:pt x="144" y="35"/>
                    <a:pt x="144" y="35"/>
                  </a:cubicBezTo>
                  <a:cubicBezTo>
                    <a:pt x="144" y="35"/>
                    <a:pt x="144" y="35"/>
                    <a:pt x="144" y="35"/>
                  </a:cubicBezTo>
                  <a:cubicBezTo>
                    <a:pt x="144" y="35"/>
                    <a:pt x="144" y="35"/>
                    <a:pt x="144" y="35"/>
                  </a:cubicBezTo>
                  <a:lnTo>
                    <a:pt x="143" y="35"/>
                  </a:lnTo>
                  <a:close/>
                  <a:moveTo>
                    <a:pt x="111" y="35"/>
                  </a:moveTo>
                  <a:cubicBezTo>
                    <a:pt x="111" y="36"/>
                    <a:pt x="111" y="36"/>
                    <a:pt x="111" y="36"/>
                  </a:cubicBezTo>
                  <a:cubicBezTo>
                    <a:pt x="111" y="36"/>
                    <a:pt x="111" y="36"/>
                    <a:pt x="111" y="37"/>
                  </a:cubicBezTo>
                  <a:cubicBezTo>
                    <a:pt x="112" y="37"/>
                    <a:pt x="112" y="36"/>
                    <a:pt x="112" y="36"/>
                  </a:cubicBezTo>
                  <a:cubicBezTo>
                    <a:pt x="112" y="35"/>
                    <a:pt x="112" y="35"/>
                    <a:pt x="112" y="35"/>
                  </a:cubicBezTo>
                  <a:cubicBezTo>
                    <a:pt x="112" y="35"/>
                    <a:pt x="112" y="35"/>
                    <a:pt x="112" y="35"/>
                  </a:cubicBezTo>
                  <a:cubicBezTo>
                    <a:pt x="112" y="35"/>
                    <a:pt x="112" y="35"/>
                    <a:pt x="112" y="35"/>
                  </a:cubicBezTo>
                  <a:cubicBezTo>
                    <a:pt x="111" y="35"/>
                    <a:pt x="111" y="35"/>
                    <a:pt x="111" y="35"/>
                  </a:cubicBezTo>
                  <a:close/>
                  <a:moveTo>
                    <a:pt x="113" y="38"/>
                  </a:moveTo>
                  <a:cubicBezTo>
                    <a:pt x="112" y="37"/>
                    <a:pt x="112" y="37"/>
                    <a:pt x="112" y="37"/>
                  </a:cubicBezTo>
                  <a:cubicBezTo>
                    <a:pt x="112" y="38"/>
                    <a:pt x="112" y="38"/>
                    <a:pt x="112" y="38"/>
                  </a:cubicBezTo>
                  <a:cubicBezTo>
                    <a:pt x="112" y="38"/>
                    <a:pt x="112" y="38"/>
                    <a:pt x="113" y="38"/>
                  </a:cubicBezTo>
                  <a:cubicBezTo>
                    <a:pt x="113" y="39"/>
                    <a:pt x="114" y="40"/>
                    <a:pt x="115" y="40"/>
                  </a:cubicBezTo>
                  <a:cubicBezTo>
                    <a:pt x="115" y="40"/>
                    <a:pt x="115" y="40"/>
                    <a:pt x="115" y="40"/>
                  </a:cubicBezTo>
                  <a:cubicBezTo>
                    <a:pt x="114" y="39"/>
                    <a:pt x="114" y="39"/>
                    <a:pt x="114" y="39"/>
                  </a:cubicBezTo>
                  <a:cubicBezTo>
                    <a:pt x="115" y="39"/>
                    <a:pt x="115" y="39"/>
                    <a:pt x="115" y="39"/>
                  </a:cubicBezTo>
                  <a:cubicBezTo>
                    <a:pt x="115" y="39"/>
                    <a:pt x="115" y="39"/>
                    <a:pt x="115" y="39"/>
                  </a:cubicBezTo>
                  <a:cubicBezTo>
                    <a:pt x="115" y="39"/>
                    <a:pt x="116" y="40"/>
                    <a:pt x="116" y="43"/>
                  </a:cubicBezTo>
                  <a:cubicBezTo>
                    <a:pt x="116" y="43"/>
                    <a:pt x="116" y="43"/>
                    <a:pt x="116" y="43"/>
                  </a:cubicBezTo>
                  <a:cubicBezTo>
                    <a:pt x="116" y="43"/>
                    <a:pt x="116" y="43"/>
                    <a:pt x="116" y="43"/>
                  </a:cubicBezTo>
                  <a:cubicBezTo>
                    <a:pt x="116" y="42"/>
                    <a:pt x="116" y="42"/>
                    <a:pt x="116" y="42"/>
                  </a:cubicBezTo>
                  <a:cubicBezTo>
                    <a:pt x="116" y="40"/>
                    <a:pt x="116" y="40"/>
                    <a:pt x="116" y="40"/>
                  </a:cubicBezTo>
                  <a:cubicBezTo>
                    <a:pt x="116" y="38"/>
                    <a:pt x="116" y="37"/>
                    <a:pt x="115" y="35"/>
                  </a:cubicBezTo>
                  <a:cubicBezTo>
                    <a:pt x="115" y="35"/>
                    <a:pt x="115" y="35"/>
                    <a:pt x="115" y="35"/>
                  </a:cubicBezTo>
                  <a:cubicBezTo>
                    <a:pt x="114" y="35"/>
                    <a:pt x="114" y="36"/>
                    <a:pt x="114" y="36"/>
                  </a:cubicBezTo>
                  <a:cubicBezTo>
                    <a:pt x="114" y="37"/>
                    <a:pt x="114" y="37"/>
                    <a:pt x="114" y="37"/>
                  </a:cubicBezTo>
                  <a:cubicBezTo>
                    <a:pt x="114" y="37"/>
                    <a:pt x="114" y="37"/>
                    <a:pt x="113" y="38"/>
                  </a:cubicBezTo>
                  <a:close/>
                  <a:moveTo>
                    <a:pt x="115" y="36"/>
                  </a:moveTo>
                  <a:cubicBezTo>
                    <a:pt x="115" y="36"/>
                    <a:pt x="115" y="36"/>
                    <a:pt x="115" y="36"/>
                  </a:cubicBezTo>
                  <a:cubicBezTo>
                    <a:pt x="115" y="37"/>
                    <a:pt x="115" y="37"/>
                    <a:pt x="115" y="37"/>
                  </a:cubicBezTo>
                  <a:cubicBezTo>
                    <a:pt x="115" y="37"/>
                    <a:pt x="115" y="37"/>
                    <a:pt x="115" y="37"/>
                  </a:cubicBezTo>
                  <a:cubicBezTo>
                    <a:pt x="115" y="37"/>
                    <a:pt x="115" y="37"/>
                    <a:pt x="115" y="37"/>
                  </a:cubicBezTo>
                  <a:cubicBezTo>
                    <a:pt x="115" y="37"/>
                    <a:pt x="115" y="37"/>
                    <a:pt x="115" y="37"/>
                  </a:cubicBezTo>
                  <a:lnTo>
                    <a:pt x="115" y="36"/>
                  </a:lnTo>
                  <a:close/>
                  <a:moveTo>
                    <a:pt x="144" y="41"/>
                  </a:moveTo>
                  <a:cubicBezTo>
                    <a:pt x="144" y="41"/>
                    <a:pt x="144" y="41"/>
                    <a:pt x="144" y="41"/>
                  </a:cubicBezTo>
                  <a:cubicBezTo>
                    <a:pt x="144" y="42"/>
                    <a:pt x="144" y="42"/>
                    <a:pt x="144" y="42"/>
                  </a:cubicBezTo>
                  <a:cubicBezTo>
                    <a:pt x="144" y="42"/>
                    <a:pt x="144" y="42"/>
                    <a:pt x="144" y="42"/>
                  </a:cubicBezTo>
                  <a:cubicBezTo>
                    <a:pt x="144" y="42"/>
                    <a:pt x="144" y="42"/>
                    <a:pt x="144" y="42"/>
                  </a:cubicBezTo>
                  <a:cubicBezTo>
                    <a:pt x="143" y="42"/>
                    <a:pt x="143" y="42"/>
                    <a:pt x="143" y="42"/>
                  </a:cubicBezTo>
                  <a:lnTo>
                    <a:pt x="144" y="41"/>
                  </a:lnTo>
                  <a:close/>
                  <a:moveTo>
                    <a:pt x="110" y="42"/>
                  </a:moveTo>
                  <a:cubicBezTo>
                    <a:pt x="110" y="42"/>
                    <a:pt x="110" y="42"/>
                    <a:pt x="110" y="42"/>
                  </a:cubicBezTo>
                  <a:cubicBezTo>
                    <a:pt x="110" y="42"/>
                    <a:pt x="110" y="43"/>
                    <a:pt x="110" y="43"/>
                  </a:cubicBezTo>
                  <a:cubicBezTo>
                    <a:pt x="110" y="45"/>
                    <a:pt x="110" y="45"/>
                    <a:pt x="110" y="45"/>
                  </a:cubicBezTo>
                  <a:cubicBezTo>
                    <a:pt x="110" y="45"/>
                    <a:pt x="110" y="45"/>
                    <a:pt x="110" y="45"/>
                  </a:cubicBezTo>
                  <a:cubicBezTo>
                    <a:pt x="110" y="44"/>
                    <a:pt x="110" y="44"/>
                    <a:pt x="110" y="44"/>
                  </a:cubicBezTo>
                  <a:lnTo>
                    <a:pt x="110" y="42"/>
                  </a:lnTo>
                  <a:close/>
                  <a:moveTo>
                    <a:pt x="116" y="46"/>
                  </a:moveTo>
                  <a:cubicBezTo>
                    <a:pt x="116" y="48"/>
                    <a:pt x="116" y="48"/>
                    <a:pt x="116" y="48"/>
                  </a:cubicBezTo>
                  <a:cubicBezTo>
                    <a:pt x="116" y="49"/>
                    <a:pt x="116" y="50"/>
                    <a:pt x="116" y="50"/>
                  </a:cubicBezTo>
                  <a:cubicBezTo>
                    <a:pt x="116" y="50"/>
                    <a:pt x="116" y="48"/>
                    <a:pt x="116" y="46"/>
                  </a:cubicBezTo>
                  <a:cubicBezTo>
                    <a:pt x="116" y="46"/>
                    <a:pt x="116" y="46"/>
                    <a:pt x="116" y="46"/>
                  </a:cubicBezTo>
                  <a:close/>
                  <a:moveTo>
                    <a:pt x="117" y="46"/>
                  </a:moveTo>
                  <a:cubicBezTo>
                    <a:pt x="117" y="47"/>
                    <a:pt x="117" y="47"/>
                    <a:pt x="117" y="47"/>
                  </a:cubicBezTo>
                  <a:cubicBezTo>
                    <a:pt x="118" y="47"/>
                    <a:pt x="118" y="47"/>
                    <a:pt x="118" y="47"/>
                  </a:cubicBezTo>
                  <a:cubicBezTo>
                    <a:pt x="118" y="47"/>
                    <a:pt x="118" y="47"/>
                    <a:pt x="118" y="47"/>
                  </a:cubicBezTo>
                  <a:cubicBezTo>
                    <a:pt x="118" y="46"/>
                    <a:pt x="118" y="46"/>
                    <a:pt x="118" y="46"/>
                  </a:cubicBezTo>
                  <a:lnTo>
                    <a:pt x="117" y="46"/>
                  </a:lnTo>
                  <a:close/>
                  <a:moveTo>
                    <a:pt x="114" y="46"/>
                  </a:moveTo>
                  <a:cubicBezTo>
                    <a:pt x="114" y="47"/>
                    <a:pt x="114" y="47"/>
                    <a:pt x="114" y="47"/>
                  </a:cubicBezTo>
                  <a:cubicBezTo>
                    <a:pt x="114" y="47"/>
                    <a:pt x="114" y="47"/>
                    <a:pt x="114" y="47"/>
                  </a:cubicBezTo>
                  <a:cubicBezTo>
                    <a:pt x="114" y="46"/>
                    <a:pt x="114" y="46"/>
                    <a:pt x="114" y="46"/>
                  </a:cubicBezTo>
                  <a:close/>
                  <a:moveTo>
                    <a:pt x="133" y="49"/>
                  </a:moveTo>
                  <a:cubicBezTo>
                    <a:pt x="133" y="49"/>
                    <a:pt x="133" y="49"/>
                    <a:pt x="133" y="49"/>
                  </a:cubicBezTo>
                  <a:cubicBezTo>
                    <a:pt x="133" y="49"/>
                    <a:pt x="133" y="49"/>
                    <a:pt x="133" y="48"/>
                  </a:cubicBezTo>
                  <a:cubicBezTo>
                    <a:pt x="133" y="48"/>
                    <a:pt x="133" y="48"/>
                    <a:pt x="133" y="48"/>
                  </a:cubicBezTo>
                  <a:cubicBezTo>
                    <a:pt x="133" y="48"/>
                    <a:pt x="133" y="48"/>
                    <a:pt x="133" y="49"/>
                  </a:cubicBezTo>
                  <a:close/>
                  <a:moveTo>
                    <a:pt x="117" y="52"/>
                  </a:moveTo>
                  <a:cubicBezTo>
                    <a:pt x="117" y="53"/>
                    <a:pt x="117" y="53"/>
                    <a:pt x="117" y="53"/>
                  </a:cubicBezTo>
                  <a:cubicBezTo>
                    <a:pt x="118" y="53"/>
                    <a:pt x="118" y="53"/>
                    <a:pt x="118" y="53"/>
                  </a:cubicBezTo>
                  <a:cubicBezTo>
                    <a:pt x="119" y="52"/>
                    <a:pt x="120" y="52"/>
                    <a:pt x="120" y="52"/>
                  </a:cubicBezTo>
                  <a:cubicBezTo>
                    <a:pt x="120" y="52"/>
                    <a:pt x="120" y="52"/>
                    <a:pt x="120" y="52"/>
                  </a:cubicBezTo>
                  <a:cubicBezTo>
                    <a:pt x="120" y="52"/>
                    <a:pt x="120" y="52"/>
                    <a:pt x="120" y="52"/>
                  </a:cubicBezTo>
                  <a:cubicBezTo>
                    <a:pt x="118" y="52"/>
                    <a:pt x="117" y="52"/>
                    <a:pt x="117" y="52"/>
                  </a:cubicBezTo>
                  <a:close/>
                  <a:moveTo>
                    <a:pt x="131" y="53"/>
                  </a:moveTo>
                  <a:cubicBezTo>
                    <a:pt x="131" y="53"/>
                    <a:pt x="131" y="53"/>
                    <a:pt x="131" y="53"/>
                  </a:cubicBezTo>
                  <a:cubicBezTo>
                    <a:pt x="131" y="54"/>
                    <a:pt x="131" y="54"/>
                    <a:pt x="131" y="54"/>
                  </a:cubicBezTo>
                  <a:cubicBezTo>
                    <a:pt x="131" y="54"/>
                    <a:pt x="131" y="55"/>
                    <a:pt x="130" y="56"/>
                  </a:cubicBezTo>
                  <a:cubicBezTo>
                    <a:pt x="130" y="55"/>
                    <a:pt x="130" y="55"/>
                    <a:pt x="130" y="55"/>
                  </a:cubicBezTo>
                  <a:cubicBezTo>
                    <a:pt x="130" y="55"/>
                    <a:pt x="130" y="55"/>
                    <a:pt x="130" y="55"/>
                  </a:cubicBezTo>
                  <a:cubicBezTo>
                    <a:pt x="130" y="54"/>
                    <a:pt x="131" y="53"/>
                    <a:pt x="131" y="5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šļïḑé"/>
            <p:cNvSpPr/>
            <p:nvPr/>
          </p:nvSpPr>
          <p:spPr bwMode="auto">
            <a:xfrm>
              <a:off x="6745508" y="1947402"/>
              <a:ext cx="162695" cy="264379"/>
            </a:xfrm>
            <a:custGeom>
              <a:avLst/>
              <a:gdLst>
                <a:gd name="T0" fmla="*/ 36 w 37"/>
                <a:gd name="T1" fmla="*/ 17 h 60"/>
                <a:gd name="T2" fmla="*/ 36 w 37"/>
                <a:gd name="T3" fmla="*/ 25 h 60"/>
                <a:gd name="T4" fmla="*/ 36 w 37"/>
                <a:gd name="T5" fmla="*/ 34 h 60"/>
                <a:gd name="T6" fmla="*/ 36 w 37"/>
                <a:gd name="T7" fmla="*/ 52 h 60"/>
                <a:gd name="T8" fmla="*/ 34 w 37"/>
                <a:gd name="T9" fmla="*/ 52 h 60"/>
                <a:gd name="T10" fmla="*/ 31 w 37"/>
                <a:gd name="T11" fmla="*/ 57 h 60"/>
                <a:gd name="T12" fmla="*/ 23 w 37"/>
                <a:gd name="T13" fmla="*/ 55 h 60"/>
                <a:gd name="T14" fmla="*/ 17 w 37"/>
                <a:gd name="T15" fmla="*/ 42 h 60"/>
                <a:gd name="T16" fmla="*/ 18 w 37"/>
                <a:gd name="T17" fmla="*/ 37 h 60"/>
                <a:gd name="T18" fmla="*/ 16 w 37"/>
                <a:gd name="T19" fmla="*/ 35 h 60"/>
                <a:gd name="T20" fmla="*/ 12 w 37"/>
                <a:gd name="T21" fmla="*/ 28 h 60"/>
                <a:gd name="T22" fmla="*/ 9 w 37"/>
                <a:gd name="T23" fmla="*/ 25 h 60"/>
                <a:gd name="T24" fmla="*/ 8 w 37"/>
                <a:gd name="T25" fmla="*/ 31 h 60"/>
                <a:gd name="T26" fmla="*/ 7 w 37"/>
                <a:gd name="T27" fmla="*/ 37 h 60"/>
                <a:gd name="T28" fmla="*/ 9 w 37"/>
                <a:gd name="T29" fmla="*/ 44 h 60"/>
                <a:gd name="T30" fmla="*/ 10 w 37"/>
                <a:gd name="T31" fmla="*/ 59 h 60"/>
                <a:gd name="T32" fmla="*/ 4 w 37"/>
                <a:gd name="T33" fmla="*/ 57 h 60"/>
                <a:gd name="T34" fmla="*/ 2 w 37"/>
                <a:gd name="T35" fmla="*/ 51 h 60"/>
                <a:gd name="T36" fmla="*/ 1 w 37"/>
                <a:gd name="T37" fmla="*/ 45 h 60"/>
                <a:gd name="T38" fmla="*/ 0 w 37"/>
                <a:gd name="T39" fmla="*/ 31 h 60"/>
                <a:gd name="T40" fmla="*/ 1 w 37"/>
                <a:gd name="T41" fmla="*/ 23 h 60"/>
                <a:gd name="T42" fmla="*/ 1 w 37"/>
                <a:gd name="T43" fmla="*/ 7 h 60"/>
                <a:gd name="T44" fmla="*/ 6 w 37"/>
                <a:gd name="T45" fmla="*/ 7 h 60"/>
                <a:gd name="T46" fmla="*/ 11 w 37"/>
                <a:gd name="T47" fmla="*/ 12 h 60"/>
                <a:gd name="T48" fmla="*/ 14 w 37"/>
                <a:gd name="T49" fmla="*/ 17 h 60"/>
                <a:gd name="T50" fmla="*/ 20 w 37"/>
                <a:gd name="T51" fmla="*/ 27 h 60"/>
                <a:gd name="T52" fmla="*/ 21 w 37"/>
                <a:gd name="T53" fmla="*/ 33 h 60"/>
                <a:gd name="T54" fmla="*/ 24 w 37"/>
                <a:gd name="T55" fmla="*/ 41 h 60"/>
                <a:gd name="T56" fmla="*/ 28 w 37"/>
                <a:gd name="T57" fmla="*/ 39 h 60"/>
                <a:gd name="T58" fmla="*/ 28 w 37"/>
                <a:gd name="T59" fmla="*/ 31 h 60"/>
                <a:gd name="T60" fmla="*/ 29 w 37"/>
                <a:gd name="T61" fmla="*/ 25 h 60"/>
                <a:gd name="T62" fmla="*/ 29 w 37"/>
                <a:gd name="T63" fmla="*/ 17 h 60"/>
                <a:gd name="T64" fmla="*/ 28 w 37"/>
                <a:gd name="T65" fmla="*/ 11 h 60"/>
                <a:gd name="T66" fmla="*/ 28 w 37"/>
                <a:gd name="T67" fmla="*/ 1 h 60"/>
                <a:gd name="T68" fmla="*/ 5 w 37"/>
                <a:gd name="T69" fmla="*/ 11 h 60"/>
                <a:gd name="T70" fmla="*/ 30 w 37"/>
                <a:gd name="T71" fmla="*/ 10 h 60"/>
                <a:gd name="T72" fmla="*/ 3 w 37"/>
                <a:gd name="T73" fmla="*/ 19 h 60"/>
                <a:gd name="T74" fmla="*/ 10 w 37"/>
                <a:gd name="T75" fmla="*/ 21 h 60"/>
                <a:gd name="T76" fmla="*/ 7 w 37"/>
                <a:gd name="T77" fmla="*/ 19 h 60"/>
                <a:gd name="T78" fmla="*/ 32 w 37"/>
                <a:gd name="T79" fmla="*/ 20 h 60"/>
                <a:gd name="T80" fmla="*/ 7 w 37"/>
                <a:gd name="T81" fmla="*/ 23 h 60"/>
                <a:gd name="T82" fmla="*/ 2 w 37"/>
                <a:gd name="T83" fmla="*/ 26 h 60"/>
                <a:gd name="T84" fmla="*/ 19 w 37"/>
                <a:gd name="T85" fmla="*/ 24 h 60"/>
                <a:gd name="T86" fmla="*/ 14 w 37"/>
                <a:gd name="T87" fmla="*/ 27 h 60"/>
                <a:gd name="T88" fmla="*/ 19 w 37"/>
                <a:gd name="T89" fmla="*/ 27 h 60"/>
                <a:gd name="T90" fmla="*/ 1 w 37"/>
                <a:gd name="T91" fmla="*/ 32 h 60"/>
                <a:gd name="T92" fmla="*/ 33 w 37"/>
                <a:gd name="T93" fmla="*/ 33 h 60"/>
                <a:gd name="T94" fmla="*/ 3 w 37"/>
                <a:gd name="T95" fmla="*/ 37 h 60"/>
                <a:gd name="T96" fmla="*/ 32 w 37"/>
                <a:gd name="T97" fmla="*/ 35 h 60"/>
                <a:gd name="T98" fmla="*/ 18 w 37"/>
                <a:gd name="T99" fmla="*/ 41 h 60"/>
                <a:gd name="T100" fmla="*/ 3 w 37"/>
                <a:gd name="T101" fmla="*/ 44 h 60"/>
                <a:gd name="T102" fmla="*/ 4 w 37"/>
                <a:gd name="T103" fmla="*/ 44 h 60"/>
                <a:gd name="T104" fmla="*/ 2 w 37"/>
                <a:gd name="T105" fmla="*/ 47 h 60"/>
                <a:gd name="T106" fmla="*/ 25 w 37"/>
                <a:gd name="T107" fmla="*/ 42 h 60"/>
                <a:gd name="T108" fmla="*/ 31 w 37"/>
                <a:gd name="T109" fmla="*/ 43 h 60"/>
                <a:gd name="T110" fmla="*/ 2 w 37"/>
                <a:gd name="T111" fmla="*/ 48 h 60"/>
                <a:gd name="T112" fmla="*/ 29 w 37"/>
                <a:gd name="T113" fmla="*/ 48 h 60"/>
                <a:gd name="T114" fmla="*/ 31 w 37"/>
                <a:gd name="T115" fmla="*/ 46 h 60"/>
                <a:gd name="T116" fmla="*/ 31 w 37"/>
                <a:gd name="T117" fmla="*/ 50 h 60"/>
                <a:gd name="T118" fmla="*/ 24 w 37"/>
                <a:gd name="T119" fmla="*/ 54 h 60"/>
                <a:gd name="T120" fmla="*/ 24 w 37"/>
                <a:gd name="T12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 h="60">
                  <a:moveTo>
                    <a:pt x="29" y="0"/>
                  </a:moveTo>
                  <a:cubicBezTo>
                    <a:pt x="29" y="0"/>
                    <a:pt x="29" y="0"/>
                    <a:pt x="29" y="0"/>
                  </a:cubicBezTo>
                  <a:cubicBezTo>
                    <a:pt x="32" y="1"/>
                    <a:pt x="32" y="1"/>
                    <a:pt x="32" y="1"/>
                  </a:cubicBezTo>
                  <a:cubicBezTo>
                    <a:pt x="33" y="1"/>
                    <a:pt x="34" y="1"/>
                    <a:pt x="34" y="3"/>
                  </a:cubicBezTo>
                  <a:cubicBezTo>
                    <a:pt x="35" y="3"/>
                    <a:pt x="35" y="3"/>
                    <a:pt x="35" y="3"/>
                  </a:cubicBezTo>
                  <a:cubicBezTo>
                    <a:pt x="34" y="5"/>
                    <a:pt x="34" y="5"/>
                    <a:pt x="34" y="5"/>
                  </a:cubicBezTo>
                  <a:cubicBezTo>
                    <a:pt x="35" y="5"/>
                    <a:pt x="35" y="6"/>
                    <a:pt x="35" y="8"/>
                  </a:cubicBezTo>
                  <a:cubicBezTo>
                    <a:pt x="35" y="8"/>
                    <a:pt x="34" y="9"/>
                    <a:pt x="34" y="9"/>
                  </a:cubicBezTo>
                  <a:cubicBezTo>
                    <a:pt x="35" y="9"/>
                    <a:pt x="35" y="9"/>
                    <a:pt x="35" y="9"/>
                  </a:cubicBezTo>
                  <a:cubicBezTo>
                    <a:pt x="35" y="10"/>
                    <a:pt x="35" y="11"/>
                    <a:pt x="35" y="12"/>
                  </a:cubicBezTo>
                  <a:cubicBezTo>
                    <a:pt x="35" y="13"/>
                    <a:pt x="35" y="13"/>
                    <a:pt x="35" y="13"/>
                  </a:cubicBezTo>
                  <a:cubicBezTo>
                    <a:pt x="36" y="15"/>
                    <a:pt x="36" y="15"/>
                    <a:pt x="36" y="15"/>
                  </a:cubicBezTo>
                  <a:cubicBezTo>
                    <a:pt x="36" y="17"/>
                    <a:pt x="36" y="17"/>
                    <a:pt x="36" y="17"/>
                  </a:cubicBezTo>
                  <a:cubicBezTo>
                    <a:pt x="36" y="19"/>
                    <a:pt x="36" y="19"/>
                    <a:pt x="36" y="19"/>
                  </a:cubicBezTo>
                  <a:cubicBezTo>
                    <a:pt x="36" y="20"/>
                    <a:pt x="36" y="20"/>
                    <a:pt x="36" y="20"/>
                  </a:cubicBezTo>
                  <a:cubicBezTo>
                    <a:pt x="36" y="21"/>
                    <a:pt x="36" y="21"/>
                    <a:pt x="36" y="21"/>
                  </a:cubicBezTo>
                  <a:cubicBezTo>
                    <a:pt x="36" y="22"/>
                    <a:pt x="36" y="22"/>
                    <a:pt x="36" y="22"/>
                  </a:cubicBezTo>
                  <a:cubicBezTo>
                    <a:pt x="36" y="23"/>
                    <a:pt x="36" y="23"/>
                    <a:pt x="36" y="23"/>
                  </a:cubicBezTo>
                  <a:cubicBezTo>
                    <a:pt x="36" y="24"/>
                    <a:pt x="36" y="24"/>
                    <a:pt x="36" y="24"/>
                  </a:cubicBezTo>
                  <a:cubicBezTo>
                    <a:pt x="36" y="24"/>
                    <a:pt x="36" y="24"/>
                    <a:pt x="36" y="24"/>
                  </a:cubicBezTo>
                  <a:cubicBezTo>
                    <a:pt x="35" y="24"/>
                    <a:pt x="35" y="24"/>
                    <a:pt x="35" y="24"/>
                  </a:cubicBezTo>
                  <a:cubicBezTo>
                    <a:pt x="35" y="24"/>
                    <a:pt x="35" y="24"/>
                    <a:pt x="35" y="24"/>
                  </a:cubicBezTo>
                  <a:cubicBezTo>
                    <a:pt x="35" y="24"/>
                    <a:pt x="35" y="24"/>
                    <a:pt x="35" y="24"/>
                  </a:cubicBezTo>
                  <a:cubicBezTo>
                    <a:pt x="35" y="25"/>
                    <a:pt x="35" y="25"/>
                    <a:pt x="36" y="25"/>
                  </a:cubicBezTo>
                  <a:cubicBezTo>
                    <a:pt x="36" y="25"/>
                    <a:pt x="36" y="25"/>
                    <a:pt x="36" y="25"/>
                  </a:cubicBezTo>
                  <a:cubicBezTo>
                    <a:pt x="36" y="25"/>
                    <a:pt x="36" y="25"/>
                    <a:pt x="36" y="25"/>
                  </a:cubicBezTo>
                  <a:cubicBezTo>
                    <a:pt x="35" y="27"/>
                    <a:pt x="35" y="27"/>
                    <a:pt x="35" y="27"/>
                  </a:cubicBezTo>
                  <a:cubicBezTo>
                    <a:pt x="35" y="27"/>
                    <a:pt x="35" y="27"/>
                    <a:pt x="35" y="27"/>
                  </a:cubicBezTo>
                  <a:cubicBezTo>
                    <a:pt x="35" y="27"/>
                    <a:pt x="35" y="27"/>
                    <a:pt x="35" y="27"/>
                  </a:cubicBezTo>
                  <a:cubicBezTo>
                    <a:pt x="35" y="28"/>
                    <a:pt x="35" y="28"/>
                    <a:pt x="35" y="28"/>
                  </a:cubicBezTo>
                  <a:cubicBezTo>
                    <a:pt x="35" y="29"/>
                    <a:pt x="35" y="29"/>
                    <a:pt x="35" y="29"/>
                  </a:cubicBezTo>
                  <a:cubicBezTo>
                    <a:pt x="36" y="32"/>
                    <a:pt x="36" y="32"/>
                    <a:pt x="36" y="32"/>
                  </a:cubicBezTo>
                  <a:cubicBezTo>
                    <a:pt x="35" y="31"/>
                    <a:pt x="35" y="31"/>
                    <a:pt x="35" y="31"/>
                  </a:cubicBezTo>
                  <a:cubicBezTo>
                    <a:pt x="35" y="31"/>
                    <a:pt x="35" y="31"/>
                    <a:pt x="35" y="31"/>
                  </a:cubicBezTo>
                  <a:cubicBezTo>
                    <a:pt x="35" y="32"/>
                    <a:pt x="35" y="32"/>
                    <a:pt x="35" y="32"/>
                  </a:cubicBezTo>
                  <a:cubicBezTo>
                    <a:pt x="35" y="33"/>
                    <a:pt x="35" y="33"/>
                    <a:pt x="35" y="34"/>
                  </a:cubicBezTo>
                  <a:cubicBezTo>
                    <a:pt x="35" y="34"/>
                    <a:pt x="35" y="34"/>
                    <a:pt x="35" y="34"/>
                  </a:cubicBezTo>
                  <a:cubicBezTo>
                    <a:pt x="35" y="34"/>
                    <a:pt x="35" y="34"/>
                    <a:pt x="35" y="34"/>
                  </a:cubicBezTo>
                  <a:cubicBezTo>
                    <a:pt x="36" y="34"/>
                    <a:pt x="36" y="34"/>
                    <a:pt x="36" y="34"/>
                  </a:cubicBezTo>
                  <a:cubicBezTo>
                    <a:pt x="36" y="36"/>
                    <a:pt x="36" y="36"/>
                    <a:pt x="36" y="36"/>
                  </a:cubicBezTo>
                  <a:cubicBezTo>
                    <a:pt x="36" y="37"/>
                    <a:pt x="37" y="37"/>
                    <a:pt x="37" y="37"/>
                  </a:cubicBezTo>
                  <a:cubicBezTo>
                    <a:pt x="36" y="38"/>
                    <a:pt x="36" y="38"/>
                    <a:pt x="36" y="38"/>
                  </a:cubicBezTo>
                  <a:cubicBezTo>
                    <a:pt x="37" y="39"/>
                    <a:pt x="37" y="39"/>
                    <a:pt x="37" y="39"/>
                  </a:cubicBezTo>
                  <a:cubicBezTo>
                    <a:pt x="37" y="40"/>
                    <a:pt x="36" y="40"/>
                    <a:pt x="36" y="40"/>
                  </a:cubicBezTo>
                  <a:cubicBezTo>
                    <a:pt x="36" y="42"/>
                    <a:pt x="36" y="42"/>
                    <a:pt x="36" y="42"/>
                  </a:cubicBezTo>
                  <a:cubicBezTo>
                    <a:pt x="36" y="45"/>
                    <a:pt x="36" y="45"/>
                    <a:pt x="36" y="45"/>
                  </a:cubicBezTo>
                  <a:cubicBezTo>
                    <a:pt x="36" y="46"/>
                    <a:pt x="36" y="46"/>
                    <a:pt x="36" y="46"/>
                  </a:cubicBezTo>
                  <a:cubicBezTo>
                    <a:pt x="36" y="48"/>
                    <a:pt x="36" y="48"/>
                    <a:pt x="36" y="48"/>
                  </a:cubicBezTo>
                  <a:cubicBezTo>
                    <a:pt x="36" y="49"/>
                    <a:pt x="36" y="49"/>
                    <a:pt x="35" y="49"/>
                  </a:cubicBezTo>
                  <a:cubicBezTo>
                    <a:pt x="36" y="50"/>
                    <a:pt x="36" y="51"/>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3"/>
                    <a:pt x="35" y="53"/>
                    <a:pt x="35" y="53"/>
                  </a:cubicBezTo>
                  <a:cubicBezTo>
                    <a:pt x="35" y="54"/>
                    <a:pt x="35" y="54"/>
                    <a:pt x="35" y="54"/>
                  </a:cubicBezTo>
                  <a:cubicBezTo>
                    <a:pt x="35" y="54"/>
                    <a:pt x="35" y="54"/>
                    <a:pt x="35" y="54"/>
                  </a:cubicBezTo>
                  <a:cubicBezTo>
                    <a:pt x="34" y="54"/>
                    <a:pt x="34" y="54"/>
                    <a:pt x="34" y="54"/>
                  </a:cubicBezTo>
                  <a:cubicBezTo>
                    <a:pt x="34" y="54"/>
                    <a:pt x="34" y="54"/>
                    <a:pt x="34" y="54"/>
                  </a:cubicBezTo>
                  <a:cubicBezTo>
                    <a:pt x="34" y="52"/>
                    <a:pt x="35" y="52"/>
                    <a:pt x="36" y="51"/>
                  </a:cubicBezTo>
                  <a:cubicBezTo>
                    <a:pt x="36" y="51"/>
                    <a:pt x="35" y="50"/>
                    <a:pt x="34" y="50"/>
                  </a:cubicBezTo>
                  <a:cubicBezTo>
                    <a:pt x="34" y="50"/>
                    <a:pt x="34" y="50"/>
                    <a:pt x="34" y="50"/>
                  </a:cubicBezTo>
                  <a:cubicBezTo>
                    <a:pt x="34" y="51"/>
                    <a:pt x="34" y="51"/>
                    <a:pt x="34" y="51"/>
                  </a:cubicBezTo>
                  <a:cubicBezTo>
                    <a:pt x="34" y="51"/>
                    <a:pt x="34" y="52"/>
                    <a:pt x="34" y="52"/>
                  </a:cubicBezTo>
                  <a:cubicBezTo>
                    <a:pt x="33" y="52"/>
                    <a:pt x="33" y="52"/>
                    <a:pt x="33" y="52"/>
                  </a:cubicBezTo>
                  <a:cubicBezTo>
                    <a:pt x="33" y="52"/>
                    <a:pt x="33" y="51"/>
                    <a:pt x="32" y="51"/>
                  </a:cubicBezTo>
                  <a:cubicBezTo>
                    <a:pt x="32" y="52"/>
                    <a:pt x="32" y="52"/>
                    <a:pt x="32" y="52"/>
                  </a:cubicBezTo>
                  <a:cubicBezTo>
                    <a:pt x="31" y="52"/>
                    <a:pt x="31" y="52"/>
                    <a:pt x="31" y="52"/>
                  </a:cubicBezTo>
                  <a:cubicBezTo>
                    <a:pt x="31" y="52"/>
                    <a:pt x="31" y="52"/>
                    <a:pt x="31" y="52"/>
                  </a:cubicBezTo>
                  <a:cubicBezTo>
                    <a:pt x="30" y="52"/>
                    <a:pt x="30" y="52"/>
                    <a:pt x="30" y="52"/>
                  </a:cubicBezTo>
                  <a:cubicBezTo>
                    <a:pt x="30" y="52"/>
                    <a:pt x="30" y="52"/>
                    <a:pt x="30" y="52"/>
                  </a:cubicBezTo>
                  <a:cubicBezTo>
                    <a:pt x="30" y="53"/>
                    <a:pt x="31" y="53"/>
                    <a:pt x="32" y="53"/>
                  </a:cubicBezTo>
                  <a:cubicBezTo>
                    <a:pt x="32" y="53"/>
                    <a:pt x="32" y="53"/>
                    <a:pt x="32" y="53"/>
                  </a:cubicBezTo>
                  <a:cubicBezTo>
                    <a:pt x="31" y="54"/>
                    <a:pt x="31" y="54"/>
                    <a:pt x="31" y="54"/>
                  </a:cubicBezTo>
                  <a:cubicBezTo>
                    <a:pt x="31" y="54"/>
                    <a:pt x="31" y="54"/>
                    <a:pt x="31" y="54"/>
                  </a:cubicBezTo>
                  <a:cubicBezTo>
                    <a:pt x="32" y="54"/>
                    <a:pt x="33" y="54"/>
                    <a:pt x="33" y="55"/>
                  </a:cubicBezTo>
                  <a:cubicBezTo>
                    <a:pt x="34" y="56"/>
                    <a:pt x="33" y="57"/>
                    <a:pt x="31" y="57"/>
                  </a:cubicBezTo>
                  <a:cubicBezTo>
                    <a:pt x="31" y="57"/>
                    <a:pt x="30" y="57"/>
                    <a:pt x="30" y="56"/>
                  </a:cubicBezTo>
                  <a:cubicBezTo>
                    <a:pt x="30" y="57"/>
                    <a:pt x="30" y="57"/>
                    <a:pt x="30" y="57"/>
                  </a:cubicBezTo>
                  <a:cubicBezTo>
                    <a:pt x="28" y="56"/>
                    <a:pt x="28" y="56"/>
                    <a:pt x="27" y="56"/>
                  </a:cubicBezTo>
                  <a:cubicBezTo>
                    <a:pt x="27" y="56"/>
                    <a:pt x="27" y="56"/>
                    <a:pt x="27" y="56"/>
                  </a:cubicBezTo>
                  <a:cubicBezTo>
                    <a:pt x="28" y="57"/>
                    <a:pt x="28" y="57"/>
                    <a:pt x="28" y="57"/>
                  </a:cubicBezTo>
                  <a:cubicBezTo>
                    <a:pt x="28" y="57"/>
                    <a:pt x="28" y="57"/>
                    <a:pt x="28" y="57"/>
                  </a:cubicBezTo>
                  <a:cubicBezTo>
                    <a:pt x="25" y="56"/>
                    <a:pt x="25" y="56"/>
                    <a:pt x="25" y="56"/>
                  </a:cubicBezTo>
                  <a:cubicBezTo>
                    <a:pt x="25" y="56"/>
                    <a:pt x="25" y="56"/>
                    <a:pt x="25" y="56"/>
                  </a:cubicBezTo>
                  <a:cubicBezTo>
                    <a:pt x="25" y="56"/>
                    <a:pt x="26" y="56"/>
                    <a:pt x="26" y="55"/>
                  </a:cubicBezTo>
                  <a:cubicBezTo>
                    <a:pt x="26" y="54"/>
                    <a:pt x="26" y="54"/>
                    <a:pt x="26" y="54"/>
                  </a:cubicBezTo>
                  <a:cubicBezTo>
                    <a:pt x="26" y="54"/>
                    <a:pt x="26" y="54"/>
                    <a:pt x="26" y="54"/>
                  </a:cubicBezTo>
                  <a:cubicBezTo>
                    <a:pt x="26" y="54"/>
                    <a:pt x="26" y="54"/>
                    <a:pt x="26" y="54"/>
                  </a:cubicBezTo>
                  <a:cubicBezTo>
                    <a:pt x="23" y="55"/>
                    <a:pt x="23" y="55"/>
                    <a:pt x="23" y="55"/>
                  </a:cubicBezTo>
                  <a:cubicBezTo>
                    <a:pt x="23" y="55"/>
                    <a:pt x="23" y="55"/>
                    <a:pt x="23" y="55"/>
                  </a:cubicBezTo>
                  <a:cubicBezTo>
                    <a:pt x="23" y="52"/>
                    <a:pt x="23" y="52"/>
                    <a:pt x="23" y="52"/>
                  </a:cubicBezTo>
                  <a:cubicBezTo>
                    <a:pt x="23" y="52"/>
                    <a:pt x="23" y="52"/>
                    <a:pt x="23" y="52"/>
                  </a:cubicBezTo>
                  <a:cubicBezTo>
                    <a:pt x="23" y="51"/>
                    <a:pt x="22" y="50"/>
                    <a:pt x="22" y="50"/>
                  </a:cubicBezTo>
                  <a:cubicBezTo>
                    <a:pt x="21" y="49"/>
                    <a:pt x="21" y="49"/>
                    <a:pt x="21" y="49"/>
                  </a:cubicBezTo>
                  <a:cubicBezTo>
                    <a:pt x="21" y="48"/>
                    <a:pt x="22" y="47"/>
                    <a:pt x="22" y="47"/>
                  </a:cubicBezTo>
                  <a:cubicBezTo>
                    <a:pt x="22" y="47"/>
                    <a:pt x="22" y="47"/>
                    <a:pt x="22" y="47"/>
                  </a:cubicBezTo>
                  <a:cubicBezTo>
                    <a:pt x="22" y="47"/>
                    <a:pt x="22" y="47"/>
                    <a:pt x="22" y="47"/>
                  </a:cubicBezTo>
                  <a:cubicBezTo>
                    <a:pt x="20" y="47"/>
                    <a:pt x="20" y="47"/>
                    <a:pt x="20" y="47"/>
                  </a:cubicBezTo>
                  <a:cubicBezTo>
                    <a:pt x="19" y="47"/>
                    <a:pt x="19" y="46"/>
                    <a:pt x="19" y="44"/>
                  </a:cubicBezTo>
                  <a:cubicBezTo>
                    <a:pt x="18" y="42"/>
                    <a:pt x="18" y="42"/>
                    <a:pt x="18" y="42"/>
                  </a:cubicBezTo>
                  <a:cubicBezTo>
                    <a:pt x="18" y="42"/>
                    <a:pt x="18" y="42"/>
                    <a:pt x="18" y="42"/>
                  </a:cubicBezTo>
                  <a:cubicBezTo>
                    <a:pt x="17" y="42"/>
                    <a:pt x="17" y="42"/>
                    <a:pt x="17" y="42"/>
                  </a:cubicBezTo>
                  <a:cubicBezTo>
                    <a:pt x="17" y="42"/>
                    <a:pt x="17" y="42"/>
                    <a:pt x="17" y="42"/>
                  </a:cubicBezTo>
                  <a:cubicBezTo>
                    <a:pt x="17" y="42"/>
                    <a:pt x="17" y="42"/>
                    <a:pt x="17" y="42"/>
                  </a:cubicBezTo>
                  <a:cubicBezTo>
                    <a:pt x="17" y="41"/>
                    <a:pt x="17" y="40"/>
                    <a:pt x="17" y="40"/>
                  </a:cubicBezTo>
                  <a:cubicBezTo>
                    <a:pt x="17" y="39"/>
                    <a:pt x="17" y="39"/>
                    <a:pt x="17" y="39"/>
                  </a:cubicBezTo>
                  <a:cubicBezTo>
                    <a:pt x="17" y="39"/>
                    <a:pt x="17" y="39"/>
                    <a:pt x="17" y="39"/>
                  </a:cubicBezTo>
                  <a:cubicBezTo>
                    <a:pt x="16" y="39"/>
                    <a:pt x="16" y="39"/>
                    <a:pt x="16" y="39"/>
                  </a:cubicBezTo>
                  <a:cubicBezTo>
                    <a:pt x="16" y="38"/>
                    <a:pt x="16" y="38"/>
                    <a:pt x="16" y="38"/>
                  </a:cubicBezTo>
                  <a:cubicBezTo>
                    <a:pt x="16" y="38"/>
                    <a:pt x="16" y="37"/>
                    <a:pt x="17" y="37"/>
                  </a:cubicBezTo>
                  <a:cubicBezTo>
                    <a:pt x="17" y="37"/>
                    <a:pt x="17" y="37"/>
                    <a:pt x="17" y="38"/>
                  </a:cubicBezTo>
                  <a:cubicBezTo>
                    <a:pt x="17" y="38"/>
                    <a:pt x="17" y="38"/>
                    <a:pt x="17" y="38"/>
                  </a:cubicBezTo>
                  <a:cubicBezTo>
                    <a:pt x="17" y="38"/>
                    <a:pt x="17" y="38"/>
                    <a:pt x="17" y="38"/>
                  </a:cubicBezTo>
                  <a:cubicBezTo>
                    <a:pt x="18" y="37"/>
                    <a:pt x="18" y="37"/>
                    <a:pt x="18" y="37"/>
                  </a:cubicBezTo>
                  <a:cubicBezTo>
                    <a:pt x="18" y="37"/>
                    <a:pt x="18" y="37"/>
                    <a:pt x="18" y="37"/>
                  </a:cubicBezTo>
                  <a:cubicBezTo>
                    <a:pt x="18" y="36"/>
                    <a:pt x="18" y="36"/>
                    <a:pt x="17" y="36"/>
                  </a:cubicBezTo>
                  <a:cubicBezTo>
                    <a:pt x="17" y="36"/>
                    <a:pt x="17" y="36"/>
                    <a:pt x="17" y="36"/>
                  </a:cubicBezTo>
                  <a:cubicBezTo>
                    <a:pt x="17" y="36"/>
                    <a:pt x="17" y="36"/>
                    <a:pt x="16" y="36"/>
                  </a:cubicBezTo>
                  <a:cubicBezTo>
                    <a:pt x="15" y="36"/>
                    <a:pt x="14" y="35"/>
                    <a:pt x="14" y="34"/>
                  </a:cubicBezTo>
                  <a:cubicBezTo>
                    <a:pt x="13" y="33"/>
                    <a:pt x="13" y="33"/>
                    <a:pt x="13" y="33"/>
                  </a:cubicBezTo>
                  <a:cubicBezTo>
                    <a:pt x="13" y="32"/>
                    <a:pt x="13" y="32"/>
                    <a:pt x="13" y="32"/>
                  </a:cubicBezTo>
                  <a:cubicBezTo>
                    <a:pt x="13" y="32"/>
                    <a:pt x="13" y="32"/>
                    <a:pt x="13" y="32"/>
                  </a:cubicBezTo>
                  <a:cubicBezTo>
                    <a:pt x="13" y="33"/>
                    <a:pt x="14" y="33"/>
                    <a:pt x="14" y="33"/>
                  </a:cubicBezTo>
                  <a:cubicBezTo>
                    <a:pt x="15" y="35"/>
                    <a:pt x="15" y="36"/>
                    <a:pt x="15" y="36"/>
                  </a:cubicBezTo>
                  <a:cubicBezTo>
                    <a:pt x="16" y="36"/>
                    <a:pt x="16" y="36"/>
                    <a:pt x="16" y="36"/>
                  </a:cubicBezTo>
                  <a:cubicBezTo>
                    <a:pt x="16" y="35"/>
                    <a:pt x="16" y="35"/>
                    <a:pt x="16" y="35"/>
                  </a:cubicBezTo>
                  <a:cubicBezTo>
                    <a:pt x="16" y="35"/>
                    <a:pt x="16" y="35"/>
                    <a:pt x="16" y="35"/>
                  </a:cubicBezTo>
                  <a:cubicBezTo>
                    <a:pt x="16" y="35"/>
                    <a:pt x="16" y="35"/>
                    <a:pt x="16" y="35"/>
                  </a:cubicBezTo>
                  <a:cubicBezTo>
                    <a:pt x="17" y="34"/>
                    <a:pt x="17" y="34"/>
                    <a:pt x="17" y="34"/>
                  </a:cubicBezTo>
                  <a:cubicBezTo>
                    <a:pt x="17" y="34"/>
                    <a:pt x="17" y="34"/>
                    <a:pt x="17" y="34"/>
                  </a:cubicBezTo>
                  <a:cubicBezTo>
                    <a:pt x="17" y="34"/>
                    <a:pt x="16" y="34"/>
                    <a:pt x="16" y="34"/>
                  </a:cubicBezTo>
                  <a:cubicBezTo>
                    <a:pt x="15" y="33"/>
                    <a:pt x="14" y="31"/>
                    <a:pt x="14" y="31"/>
                  </a:cubicBezTo>
                  <a:cubicBezTo>
                    <a:pt x="14" y="30"/>
                    <a:pt x="14" y="30"/>
                    <a:pt x="14" y="30"/>
                  </a:cubicBezTo>
                  <a:cubicBezTo>
                    <a:pt x="14" y="30"/>
                    <a:pt x="14" y="30"/>
                    <a:pt x="14" y="30"/>
                  </a:cubicBezTo>
                  <a:cubicBezTo>
                    <a:pt x="13" y="31"/>
                    <a:pt x="13" y="31"/>
                    <a:pt x="13" y="31"/>
                  </a:cubicBezTo>
                  <a:cubicBezTo>
                    <a:pt x="13" y="31"/>
                    <a:pt x="13" y="31"/>
                    <a:pt x="13" y="31"/>
                  </a:cubicBezTo>
                  <a:cubicBezTo>
                    <a:pt x="13" y="30"/>
                    <a:pt x="13" y="30"/>
                    <a:pt x="13" y="30"/>
                  </a:cubicBezTo>
                  <a:cubicBezTo>
                    <a:pt x="13" y="29"/>
                    <a:pt x="13" y="29"/>
                    <a:pt x="13" y="29"/>
                  </a:cubicBezTo>
                  <a:cubicBezTo>
                    <a:pt x="13" y="28"/>
                    <a:pt x="13" y="28"/>
                    <a:pt x="13" y="28"/>
                  </a:cubicBezTo>
                  <a:cubicBezTo>
                    <a:pt x="12" y="28"/>
                    <a:pt x="12" y="28"/>
                    <a:pt x="12" y="28"/>
                  </a:cubicBezTo>
                  <a:cubicBezTo>
                    <a:pt x="12" y="28"/>
                    <a:pt x="12" y="28"/>
                    <a:pt x="12" y="28"/>
                  </a:cubicBezTo>
                  <a:cubicBezTo>
                    <a:pt x="12" y="28"/>
                    <a:pt x="12" y="28"/>
                    <a:pt x="12" y="28"/>
                  </a:cubicBezTo>
                  <a:cubicBezTo>
                    <a:pt x="12" y="28"/>
                    <a:pt x="12" y="28"/>
                    <a:pt x="12" y="28"/>
                  </a:cubicBezTo>
                  <a:cubicBezTo>
                    <a:pt x="12" y="27"/>
                    <a:pt x="12" y="27"/>
                    <a:pt x="11" y="26"/>
                  </a:cubicBezTo>
                  <a:cubicBezTo>
                    <a:pt x="11" y="26"/>
                    <a:pt x="11" y="26"/>
                    <a:pt x="11" y="26"/>
                  </a:cubicBezTo>
                  <a:cubicBezTo>
                    <a:pt x="11" y="26"/>
                    <a:pt x="12" y="26"/>
                    <a:pt x="12" y="25"/>
                  </a:cubicBezTo>
                  <a:cubicBezTo>
                    <a:pt x="10" y="24"/>
                    <a:pt x="10" y="24"/>
                    <a:pt x="10" y="24"/>
                  </a:cubicBezTo>
                  <a:cubicBezTo>
                    <a:pt x="11" y="23"/>
                    <a:pt x="11" y="23"/>
                    <a:pt x="11" y="23"/>
                  </a:cubicBezTo>
                  <a:cubicBezTo>
                    <a:pt x="11" y="23"/>
                    <a:pt x="11" y="23"/>
                    <a:pt x="11" y="23"/>
                  </a:cubicBezTo>
                  <a:cubicBezTo>
                    <a:pt x="10" y="23"/>
                    <a:pt x="10" y="23"/>
                    <a:pt x="10" y="23"/>
                  </a:cubicBezTo>
                  <a:cubicBezTo>
                    <a:pt x="9" y="24"/>
                    <a:pt x="8" y="24"/>
                    <a:pt x="8" y="24"/>
                  </a:cubicBezTo>
                  <a:cubicBezTo>
                    <a:pt x="8" y="25"/>
                    <a:pt x="8" y="25"/>
                    <a:pt x="8" y="25"/>
                  </a:cubicBezTo>
                  <a:cubicBezTo>
                    <a:pt x="9" y="25"/>
                    <a:pt x="9" y="25"/>
                    <a:pt x="9" y="25"/>
                  </a:cubicBezTo>
                  <a:cubicBezTo>
                    <a:pt x="9" y="25"/>
                    <a:pt x="9" y="25"/>
                    <a:pt x="9" y="25"/>
                  </a:cubicBezTo>
                  <a:cubicBezTo>
                    <a:pt x="8" y="26"/>
                    <a:pt x="8" y="26"/>
                    <a:pt x="8" y="26"/>
                  </a:cubicBezTo>
                  <a:cubicBezTo>
                    <a:pt x="8" y="26"/>
                    <a:pt x="8" y="27"/>
                    <a:pt x="8" y="27"/>
                  </a:cubicBezTo>
                  <a:cubicBezTo>
                    <a:pt x="8" y="27"/>
                    <a:pt x="8" y="27"/>
                    <a:pt x="8" y="27"/>
                  </a:cubicBezTo>
                  <a:cubicBezTo>
                    <a:pt x="8" y="28"/>
                    <a:pt x="9" y="28"/>
                    <a:pt x="9" y="29"/>
                  </a:cubicBezTo>
                  <a:cubicBezTo>
                    <a:pt x="8" y="29"/>
                    <a:pt x="8" y="29"/>
                    <a:pt x="8" y="29"/>
                  </a:cubicBezTo>
                  <a:cubicBezTo>
                    <a:pt x="8" y="29"/>
                    <a:pt x="8" y="28"/>
                    <a:pt x="7" y="28"/>
                  </a:cubicBezTo>
                  <a:cubicBezTo>
                    <a:pt x="7" y="28"/>
                    <a:pt x="7" y="28"/>
                    <a:pt x="7" y="28"/>
                  </a:cubicBezTo>
                  <a:cubicBezTo>
                    <a:pt x="7" y="29"/>
                    <a:pt x="7" y="29"/>
                    <a:pt x="7" y="29"/>
                  </a:cubicBezTo>
                  <a:cubicBezTo>
                    <a:pt x="7" y="29"/>
                    <a:pt x="8" y="29"/>
                    <a:pt x="9" y="30"/>
                  </a:cubicBezTo>
                  <a:cubicBezTo>
                    <a:pt x="9" y="31"/>
                    <a:pt x="9" y="31"/>
                    <a:pt x="9" y="31"/>
                  </a:cubicBezTo>
                  <a:cubicBezTo>
                    <a:pt x="9" y="30"/>
                    <a:pt x="9" y="30"/>
                    <a:pt x="9" y="30"/>
                  </a:cubicBezTo>
                  <a:cubicBezTo>
                    <a:pt x="9" y="30"/>
                    <a:pt x="9" y="30"/>
                    <a:pt x="9" y="30"/>
                  </a:cubicBezTo>
                  <a:cubicBezTo>
                    <a:pt x="8" y="31"/>
                    <a:pt x="8" y="31"/>
                    <a:pt x="8" y="31"/>
                  </a:cubicBezTo>
                  <a:cubicBezTo>
                    <a:pt x="9" y="33"/>
                    <a:pt x="9" y="33"/>
                    <a:pt x="9" y="33"/>
                  </a:cubicBezTo>
                  <a:cubicBezTo>
                    <a:pt x="9" y="33"/>
                    <a:pt x="9" y="33"/>
                    <a:pt x="9" y="33"/>
                  </a:cubicBezTo>
                  <a:cubicBezTo>
                    <a:pt x="9" y="33"/>
                    <a:pt x="8" y="33"/>
                    <a:pt x="8" y="33"/>
                  </a:cubicBezTo>
                  <a:cubicBezTo>
                    <a:pt x="8" y="34"/>
                    <a:pt x="8" y="34"/>
                    <a:pt x="8" y="34"/>
                  </a:cubicBezTo>
                  <a:cubicBezTo>
                    <a:pt x="8" y="34"/>
                    <a:pt x="8" y="34"/>
                    <a:pt x="8" y="34"/>
                  </a:cubicBezTo>
                  <a:cubicBezTo>
                    <a:pt x="8" y="35"/>
                    <a:pt x="8" y="35"/>
                    <a:pt x="8" y="35"/>
                  </a:cubicBezTo>
                  <a:cubicBezTo>
                    <a:pt x="9" y="36"/>
                    <a:pt x="9" y="36"/>
                    <a:pt x="9" y="36"/>
                  </a:cubicBezTo>
                  <a:cubicBezTo>
                    <a:pt x="9" y="37"/>
                    <a:pt x="9" y="37"/>
                    <a:pt x="9" y="37"/>
                  </a:cubicBezTo>
                  <a:cubicBezTo>
                    <a:pt x="8" y="37"/>
                    <a:pt x="8" y="37"/>
                    <a:pt x="8" y="37"/>
                  </a:cubicBezTo>
                  <a:cubicBezTo>
                    <a:pt x="8" y="38"/>
                    <a:pt x="8" y="38"/>
                    <a:pt x="8" y="38"/>
                  </a:cubicBezTo>
                  <a:cubicBezTo>
                    <a:pt x="7" y="37"/>
                    <a:pt x="7" y="37"/>
                    <a:pt x="7" y="37"/>
                  </a:cubicBezTo>
                  <a:cubicBezTo>
                    <a:pt x="7" y="37"/>
                    <a:pt x="7" y="37"/>
                    <a:pt x="7" y="37"/>
                  </a:cubicBezTo>
                  <a:cubicBezTo>
                    <a:pt x="7" y="37"/>
                    <a:pt x="7" y="37"/>
                    <a:pt x="7" y="37"/>
                  </a:cubicBezTo>
                  <a:cubicBezTo>
                    <a:pt x="7" y="38"/>
                    <a:pt x="7" y="38"/>
                    <a:pt x="8" y="39"/>
                  </a:cubicBezTo>
                  <a:cubicBezTo>
                    <a:pt x="8" y="39"/>
                    <a:pt x="8" y="39"/>
                    <a:pt x="8" y="39"/>
                  </a:cubicBezTo>
                  <a:cubicBezTo>
                    <a:pt x="7" y="39"/>
                    <a:pt x="7" y="40"/>
                    <a:pt x="7" y="40"/>
                  </a:cubicBezTo>
                  <a:cubicBezTo>
                    <a:pt x="7" y="41"/>
                    <a:pt x="7" y="41"/>
                    <a:pt x="7" y="41"/>
                  </a:cubicBezTo>
                  <a:cubicBezTo>
                    <a:pt x="8" y="41"/>
                    <a:pt x="8" y="41"/>
                    <a:pt x="8" y="41"/>
                  </a:cubicBezTo>
                  <a:cubicBezTo>
                    <a:pt x="9" y="41"/>
                    <a:pt x="9" y="41"/>
                    <a:pt x="9" y="41"/>
                  </a:cubicBezTo>
                  <a:cubicBezTo>
                    <a:pt x="9" y="42"/>
                    <a:pt x="9" y="42"/>
                    <a:pt x="9" y="42"/>
                  </a:cubicBezTo>
                  <a:cubicBezTo>
                    <a:pt x="9" y="42"/>
                    <a:pt x="9" y="42"/>
                    <a:pt x="9" y="42"/>
                  </a:cubicBezTo>
                  <a:cubicBezTo>
                    <a:pt x="9" y="43"/>
                    <a:pt x="9" y="43"/>
                    <a:pt x="8" y="43"/>
                  </a:cubicBezTo>
                  <a:cubicBezTo>
                    <a:pt x="8" y="43"/>
                    <a:pt x="8" y="43"/>
                    <a:pt x="8" y="43"/>
                  </a:cubicBezTo>
                  <a:cubicBezTo>
                    <a:pt x="8" y="43"/>
                    <a:pt x="8" y="43"/>
                    <a:pt x="8" y="43"/>
                  </a:cubicBezTo>
                  <a:cubicBezTo>
                    <a:pt x="8" y="44"/>
                    <a:pt x="8" y="44"/>
                    <a:pt x="8" y="44"/>
                  </a:cubicBezTo>
                  <a:cubicBezTo>
                    <a:pt x="9" y="44"/>
                    <a:pt x="9" y="44"/>
                    <a:pt x="9" y="44"/>
                  </a:cubicBezTo>
                  <a:cubicBezTo>
                    <a:pt x="9" y="44"/>
                    <a:pt x="9" y="43"/>
                    <a:pt x="9" y="43"/>
                  </a:cubicBezTo>
                  <a:cubicBezTo>
                    <a:pt x="10" y="43"/>
                    <a:pt x="10" y="43"/>
                    <a:pt x="10" y="43"/>
                  </a:cubicBezTo>
                  <a:cubicBezTo>
                    <a:pt x="10" y="44"/>
                    <a:pt x="10" y="44"/>
                    <a:pt x="10" y="44"/>
                  </a:cubicBezTo>
                  <a:cubicBezTo>
                    <a:pt x="10" y="44"/>
                    <a:pt x="10" y="44"/>
                    <a:pt x="10" y="44"/>
                  </a:cubicBezTo>
                  <a:cubicBezTo>
                    <a:pt x="10" y="45"/>
                    <a:pt x="10" y="45"/>
                    <a:pt x="10" y="45"/>
                  </a:cubicBezTo>
                  <a:cubicBezTo>
                    <a:pt x="10" y="46"/>
                    <a:pt x="10" y="46"/>
                    <a:pt x="10" y="46"/>
                  </a:cubicBezTo>
                  <a:cubicBezTo>
                    <a:pt x="10" y="46"/>
                    <a:pt x="10" y="49"/>
                    <a:pt x="10" y="53"/>
                  </a:cubicBezTo>
                  <a:cubicBezTo>
                    <a:pt x="10" y="54"/>
                    <a:pt x="10" y="55"/>
                    <a:pt x="10" y="56"/>
                  </a:cubicBezTo>
                  <a:cubicBezTo>
                    <a:pt x="10" y="56"/>
                    <a:pt x="10" y="56"/>
                    <a:pt x="10" y="57"/>
                  </a:cubicBezTo>
                  <a:cubicBezTo>
                    <a:pt x="9" y="58"/>
                    <a:pt x="9" y="58"/>
                    <a:pt x="9" y="58"/>
                  </a:cubicBezTo>
                  <a:cubicBezTo>
                    <a:pt x="9" y="58"/>
                    <a:pt x="9" y="58"/>
                    <a:pt x="9" y="58"/>
                  </a:cubicBezTo>
                  <a:cubicBezTo>
                    <a:pt x="10" y="58"/>
                    <a:pt x="10" y="58"/>
                    <a:pt x="10" y="58"/>
                  </a:cubicBezTo>
                  <a:cubicBezTo>
                    <a:pt x="10" y="59"/>
                    <a:pt x="10" y="59"/>
                    <a:pt x="10" y="59"/>
                  </a:cubicBezTo>
                  <a:cubicBezTo>
                    <a:pt x="10" y="59"/>
                    <a:pt x="10" y="59"/>
                    <a:pt x="10" y="59"/>
                  </a:cubicBezTo>
                  <a:cubicBezTo>
                    <a:pt x="9" y="59"/>
                    <a:pt x="9" y="59"/>
                    <a:pt x="9" y="59"/>
                  </a:cubicBezTo>
                  <a:cubicBezTo>
                    <a:pt x="7" y="58"/>
                    <a:pt x="7" y="58"/>
                    <a:pt x="7" y="58"/>
                  </a:cubicBezTo>
                  <a:cubicBezTo>
                    <a:pt x="7" y="58"/>
                    <a:pt x="7" y="58"/>
                    <a:pt x="7" y="58"/>
                  </a:cubicBezTo>
                  <a:cubicBezTo>
                    <a:pt x="6" y="60"/>
                    <a:pt x="6" y="60"/>
                    <a:pt x="6" y="60"/>
                  </a:cubicBezTo>
                  <a:cubicBezTo>
                    <a:pt x="5" y="60"/>
                    <a:pt x="5" y="60"/>
                    <a:pt x="5" y="60"/>
                  </a:cubicBezTo>
                  <a:cubicBezTo>
                    <a:pt x="5" y="59"/>
                    <a:pt x="5" y="58"/>
                    <a:pt x="5" y="58"/>
                  </a:cubicBezTo>
                  <a:cubicBezTo>
                    <a:pt x="4" y="58"/>
                    <a:pt x="4" y="58"/>
                    <a:pt x="4" y="58"/>
                  </a:cubicBezTo>
                  <a:cubicBezTo>
                    <a:pt x="4" y="59"/>
                    <a:pt x="4" y="59"/>
                    <a:pt x="3" y="59"/>
                  </a:cubicBezTo>
                  <a:cubicBezTo>
                    <a:pt x="3" y="59"/>
                    <a:pt x="3" y="59"/>
                    <a:pt x="3" y="59"/>
                  </a:cubicBezTo>
                  <a:cubicBezTo>
                    <a:pt x="2" y="59"/>
                    <a:pt x="2" y="59"/>
                    <a:pt x="2" y="59"/>
                  </a:cubicBezTo>
                  <a:cubicBezTo>
                    <a:pt x="2" y="59"/>
                    <a:pt x="2" y="59"/>
                    <a:pt x="2" y="59"/>
                  </a:cubicBezTo>
                  <a:cubicBezTo>
                    <a:pt x="3" y="58"/>
                    <a:pt x="4" y="58"/>
                    <a:pt x="4" y="57"/>
                  </a:cubicBezTo>
                  <a:cubicBezTo>
                    <a:pt x="4" y="57"/>
                    <a:pt x="4" y="57"/>
                    <a:pt x="4" y="57"/>
                  </a:cubicBezTo>
                  <a:cubicBezTo>
                    <a:pt x="4" y="57"/>
                    <a:pt x="4" y="57"/>
                    <a:pt x="4" y="57"/>
                  </a:cubicBezTo>
                  <a:cubicBezTo>
                    <a:pt x="2" y="58"/>
                    <a:pt x="2" y="58"/>
                    <a:pt x="2" y="58"/>
                  </a:cubicBezTo>
                  <a:cubicBezTo>
                    <a:pt x="2" y="58"/>
                    <a:pt x="2" y="58"/>
                    <a:pt x="2" y="58"/>
                  </a:cubicBezTo>
                  <a:cubicBezTo>
                    <a:pt x="3" y="56"/>
                    <a:pt x="3" y="55"/>
                    <a:pt x="3" y="54"/>
                  </a:cubicBezTo>
                  <a:cubicBezTo>
                    <a:pt x="3" y="53"/>
                    <a:pt x="3" y="53"/>
                    <a:pt x="3" y="53"/>
                  </a:cubicBezTo>
                  <a:cubicBezTo>
                    <a:pt x="2" y="53"/>
                    <a:pt x="2" y="53"/>
                    <a:pt x="2" y="53"/>
                  </a:cubicBezTo>
                  <a:cubicBezTo>
                    <a:pt x="2" y="53"/>
                    <a:pt x="2" y="53"/>
                    <a:pt x="2" y="53"/>
                  </a:cubicBezTo>
                  <a:cubicBezTo>
                    <a:pt x="2" y="53"/>
                    <a:pt x="2" y="53"/>
                    <a:pt x="2" y="54"/>
                  </a:cubicBezTo>
                  <a:cubicBezTo>
                    <a:pt x="1" y="54"/>
                    <a:pt x="1" y="54"/>
                    <a:pt x="1" y="54"/>
                  </a:cubicBezTo>
                  <a:cubicBezTo>
                    <a:pt x="1" y="53"/>
                    <a:pt x="1" y="53"/>
                    <a:pt x="1" y="53"/>
                  </a:cubicBezTo>
                  <a:cubicBezTo>
                    <a:pt x="2" y="53"/>
                    <a:pt x="2" y="52"/>
                    <a:pt x="2" y="52"/>
                  </a:cubicBezTo>
                  <a:cubicBezTo>
                    <a:pt x="2" y="51"/>
                    <a:pt x="2" y="51"/>
                    <a:pt x="2" y="51"/>
                  </a:cubicBezTo>
                  <a:cubicBezTo>
                    <a:pt x="1" y="51"/>
                    <a:pt x="1" y="51"/>
                    <a:pt x="1" y="51"/>
                  </a:cubicBezTo>
                  <a:cubicBezTo>
                    <a:pt x="1" y="51"/>
                    <a:pt x="1" y="51"/>
                    <a:pt x="1" y="51"/>
                  </a:cubicBezTo>
                  <a:cubicBezTo>
                    <a:pt x="2" y="51"/>
                    <a:pt x="2" y="51"/>
                    <a:pt x="2" y="51"/>
                  </a:cubicBezTo>
                  <a:cubicBezTo>
                    <a:pt x="2" y="51"/>
                    <a:pt x="2" y="51"/>
                    <a:pt x="2" y="51"/>
                  </a:cubicBezTo>
                  <a:cubicBezTo>
                    <a:pt x="2" y="51"/>
                    <a:pt x="2" y="51"/>
                    <a:pt x="2" y="51"/>
                  </a:cubicBezTo>
                  <a:cubicBezTo>
                    <a:pt x="2" y="51"/>
                    <a:pt x="2" y="51"/>
                    <a:pt x="2" y="51"/>
                  </a:cubicBezTo>
                  <a:cubicBezTo>
                    <a:pt x="2" y="50"/>
                    <a:pt x="2" y="50"/>
                    <a:pt x="2" y="50"/>
                  </a:cubicBezTo>
                  <a:cubicBezTo>
                    <a:pt x="1" y="49"/>
                    <a:pt x="1" y="49"/>
                    <a:pt x="1" y="49"/>
                  </a:cubicBezTo>
                  <a:cubicBezTo>
                    <a:pt x="1" y="48"/>
                    <a:pt x="1" y="47"/>
                    <a:pt x="1" y="47"/>
                  </a:cubicBezTo>
                  <a:cubicBezTo>
                    <a:pt x="1" y="46"/>
                    <a:pt x="1" y="46"/>
                    <a:pt x="1" y="46"/>
                  </a:cubicBezTo>
                  <a:cubicBezTo>
                    <a:pt x="1" y="46"/>
                    <a:pt x="1" y="46"/>
                    <a:pt x="1" y="46"/>
                  </a:cubicBezTo>
                  <a:cubicBezTo>
                    <a:pt x="0" y="46"/>
                    <a:pt x="0" y="46"/>
                    <a:pt x="0" y="46"/>
                  </a:cubicBezTo>
                  <a:cubicBezTo>
                    <a:pt x="1" y="45"/>
                    <a:pt x="1" y="45"/>
                    <a:pt x="1" y="45"/>
                  </a:cubicBezTo>
                  <a:cubicBezTo>
                    <a:pt x="1" y="44"/>
                    <a:pt x="1" y="44"/>
                    <a:pt x="1" y="44"/>
                  </a:cubicBezTo>
                  <a:cubicBezTo>
                    <a:pt x="1" y="44"/>
                    <a:pt x="1" y="44"/>
                    <a:pt x="1" y="43"/>
                  </a:cubicBezTo>
                  <a:cubicBezTo>
                    <a:pt x="1" y="43"/>
                    <a:pt x="1" y="43"/>
                    <a:pt x="1" y="43"/>
                  </a:cubicBezTo>
                  <a:cubicBezTo>
                    <a:pt x="1" y="43"/>
                    <a:pt x="1" y="43"/>
                    <a:pt x="1" y="43"/>
                  </a:cubicBezTo>
                  <a:cubicBezTo>
                    <a:pt x="1" y="42"/>
                    <a:pt x="1" y="42"/>
                    <a:pt x="1" y="42"/>
                  </a:cubicBezTo>
                  <a:cubicBezTo>
                    <a:pt x="1" y="42"/>
                    <a:pt x="1" y="42"/>
                    <a:pt x="1" y="42"/>
                  </a:cubicBezTo>
                  <a:cubicBezTo>
                    <a:pt x="1" y="41"/>
                    <a:pt x="1" y="40"/>
                    <a:pt x="1" y="39"/>
                  </a:cubicBezTo>
                  <a:cubicBezTo>
                    <a:pt x="1" y="38"/>
                    <a:pt x="1" y="38"/>
                    <a:pt x="1" y="38"/>
                  </a:cubicBezTo>
                  <a:cubicBezTo>
                    <a:pt x="0" y="36"/>
                    <a:pt x="0" y="36"/>
                    <a:pt x="0" y="36"/>
                  </a:cubicBezTo>
                  <a:cubicBezTo>
                    <a:pt x="1" y="36"/>
                    <a:pt x="1" y="36"/>
                    <a:pt x="1" y="36"/>
                  </a:cubicBezTo>
                  <a:cubicBezTo>
                    <a:pt x="1" y="36"/>
                    <a:pt x="1" y="36"/>
                    <a:pt x="1" y="36"/>
                  </a:cubicBezTo>
                  <a:cubicBezTo>
                    <a:pt x="1" y="34"/>
                    <a:pt x="1" y="34"/>
                    <a:pt x="1" y="34"/>
                  </a:cubicBezTo>
                  <a:cubicBezTo>
                    <a:pt x="0" y="31"/>
                    <a:pt x="0" y="31"/>
                    <a:pt x="0" y="31"/>
                  </a:cubicBezTo>
                  <a:cubicBezTo>
                    <a:pt x="0" y="30"/>
                    <a:pt x="0" y="30"/>
                    <a:pt x="0" y="30"/>
                  </a:cubicBezTo>
                  <a:cubicBezTo>
                    <a:pt x="1" y="31"/>
                    <a:pt x="1" y="31"/>
                    <a:pt x="1" y="31"/>
                  </a:cubicBezTo>
                  <a:cubicBezTo>
                    <a:pt x="2" y="30"/>
                    <a:pt x="2" y="30"/>
                    <a:pt x="2" y="30"/>
                  </a:cubicBezTo>
                  <a:cubicBezTo>
                    <a:pt x="2" y="30"/>
                    <a:pt x="3" y="30"/>
                    <a:pt x="3" y="29"/>
                  </a:cubicBezTo>
                  <a:cubicBezTo>
                    <a:pt x="2" y="27"/>
                    <a:pt x="2" y="27"/>
                    <a:pt x="2" y="27"/>
                  </a:cubicBezTo>
                  <a:cubicBezTo>
                    <a:pt x="2" y="25"/>
                    <a:pt x="2" y="24"/>
                    <a:pt x="3" y="24"/>
                  </a:cubicBezTo>
                  <a:cubicBezTo>
                    <a:pt x="3" y="24"/>
                    <a:pt x="3" y="24"/>
                    <a:pt x="3" y="24"/>
                  </a:cubicBezTo>
                  <a:cubicBezTo>
                    <a:pt x="3" y="24"/>
                    <a:pt x="3" y="23"/>
                    <a:pt x="3" y="23"/>
                  </a:cubicBezTo>
                  <a:cubicBezTo>
                    <a:pt x="3" y="22"/>
                    <a:pt x="3" y="22"/>
                    <a:pt x="3" y="22"/>
                  </a:cubicBezTo>
                  <a:cubicBezTo>
                    <a:pt x="3" y="22"/>
                    <a:pt x="3" y="22"/>
                    <a:pt x="3" y="22"/>
                  </a:cubicBezTo>
                  <a:cubicBezTo>
                    <a:pt x="2" y="22"/>
                    <a:pt x="2" y="22"/>
                    <a:pt x="2" y="23"/>
                  </a:cubicBezTo>
                  <a:cubicBezTo>
                    <a:pt x="1" y="23"/>
                    <a:pt x="1" y="23"/>
                    <a:pt x="1" y="23"/>
                  </a:cubicBezTo>
                  <a:cubicBezTo>
                    <a:pt x="1" y="23"/>
                    <a:pt x="1" y="23"/>
                    <a:pt x="1" y="23"/>
                  </a:cubicBezTo>
                  <a:cubicBezTo>
                    <a:pt x="1" y="22"/>
                    <a:pt x="2" y="19"/>
                    <a:pt x="1" y="15"/>
                  </a:cubicBezTo>
                  <a:cubicBezTo>
                    <a:pt x="2" y="14"/>
                    <a:pt x="2" y="14"/>
                    <a:pt x="2" y="14"/>
                  </a:cubicBezTo>
                  <a:cubicBezTo>
                    <a:pt x="3" y="13"/>
                    <a:pt x="3" y="13"/>
                    <a:pt x="3" y="12"/>
                  </a:cubicBezTo>
                  <a:cubicBezTo>
                    <a:pt x="3" y="12"/>
                    <a:pt x="3" y="12"/>
                    <a:pt x="3" y="12"/>
                  </a:cubicBezTo>
                  <a:cubicBezTo>
                    <a:pt x="1" y="13"/>
                    <a:pt x="1" y="13"/>
                    <a:pt x="1" y="13"/>
                  </a:cubicBezTo>
                  <a:cubicBezTo>
                    <a:pt x="1" y="13"/>
                    <a:pt x="1" y="13"/>
                    <a:pt x="1" y="13"/>
                  </a:cubicBezTo>
                  <a:cubicBezTo>
                    <a:pt x="1" y="13"/>
                    <a:pt x="1" y="13"/>
                    <a:pt x="1" y="13"/>
                  </a:cubicBezTo>
                  <a:cubicBezTo>
                    <a:pt x="1" y="11"/>
                    <a:pt x="1" y="11"/>
                    <a:pt x="1" y="11"/>
                  </a:cubicBezTo>
                  <a:cubicBezTo>
                    <a:pt x="0" y="11"/>
                    <a:pt x="0" y="10"/>
                    <a:pt x="0" y="9"/>
                  </a:cubicBezTo>
                  <a:cubicBezTo>
                    <a:pt x="1" y="9"/>
                    <a:pt x="1" y="9"/>
                    <a:pt x="1" y="9"/>
                  </a:cubicBezTo>
                  <a:cubicBezTo>
                    <a:pt x="1" y="9"/>
                    <a:pt x="1" y="9"/>
                    <a:pt x="1" y="9"/>
                  </a:cubicBezTo>
                  <a:cubicBezTo>
                    <a:pt x="1" y="8"/>
                    <a:pt x="1" y="8"/>
                    <a:pt x="1" y="8"/>
                  </a:cubicBezTo>
                  <a:cubicBezTo>
                    <a:pt x="1" y="7"/>
                    <a:pt x="1" y="7"/>
                    <a:pt x="1" y="7"/>
                  </a:cubicBezTo>
                  <a:cubicBezTo>
                    <a:pt x="1" y="7"/>
                    <a:pt x="1" y="7"/>
                    <a:pt x="1" y="7"/>
                  </a:cubicBezTo>
                  <a:cubicBezTo>
                    <a:pt x="1" y="8"/>
                    <a:pt x="1" y="8"/>
                    <a:pt x="2" y="8"/>
                  </a:cubicBezTo>
                  <a:cubicBezTo>
                    <a:pt x="2" y="8"/>
                    <a:pt x="2" y="8"/>
                    <a:pt x="2" y="8"/>
                  </a:cubicBezTo>
                  <a:cubicBezTo>
                    <a:pt x="2" y="7"/>
                    <a:pt x="2" y="7"/>
                    <a:pt x="2" y="7"/>
                  </a:cubicBezTo>
                  <a:cubicBezTo>
                    <a:pt x="2" y="7"/>
                    <a:pt x="2" y="7"/>
                    <a:pt x="2" y="7"/>
                  </a:cubicBezTo>
                  <a:cubicBezTo>
                    <a:pt x="1" y="7"/>
                    <a:pt x="1" y="7"/>
                    <a:pt x="1" y="7"/>
                  </a:cubicBezTo>
                  <a:cubicBezTo>
                    <a:pt x="1" y="7"/>
                    <a:pt x="1" y="7"/>
                    <a:pt x="1" y="7"/>
                  </a:cubicBezTo>
                  <a:cubicBezTo>
                    <a:pt x="1" y="7"/>
                    <a:pt x="1" y="7"/>
                    <a:pt x="1" y="7"/>
                  </a:cubicBezTo>
                  <a:cubicBezTo>
                    <a:pt x="1" y="7"/>
                    <a:pt x="1" y="7"/>
                    <a:pt x="1" y="7"/>
                  </a:cubicBezTo>
                  <a:cubicBezTo>
                    <a:pt x="1" y="6"/>
                    <a:pt x="2" y="5"/>
                    <a:pt x="2" y="5"/>
                  </a:cubicBezTo>
                  <a:cubicBezTo>
                    <a:pt x="5" y="6"/>
                    <a:pt x="6" y="6"/>
                    <a:pt x="6" y="7"/>
                  </a:cubicBezTo>
                  <a:cubicBezTo>
                    <a:pt x="6" y="7"/>
                    <a:pt x="6" y="7"/>
                    <a:pt x="6" y="7"/>
                  </a:cubicBezTo>
                  <a:cubicBezTo>
                    <a:pt x="6" y="7"/>
                    <a:pt x="6" y="7"/>
                    <a:pt x="6" y="7"/>
                  </a:cubicBezTo>
                  <a:cubicBezTo>
                    <a:pt x="5" y="7"/>
                    <a:pt x="5" y="7"/>
                    <a:pt x="5" y="7"/>
                  </a:cubicBezTo>
                  <a:cubicBezTo>
                    <a:pt x="5" y="7"/>
                    <a:pt x="5" y="7"/>
                    <a:pt x="5" y="7"/>
                  </a:cubicBezTo>
                  <a:cubicBezTo>
                    <a:pt x="5" y="7"/>
                    <a:pt x="5" y="7"/>
                    <a:pt x="5" y="7"/>
                  </a:cubicBezTo>
                  <a:cubicBezTo>
                    <a:pt x="6" y="8"/>
                    <a:pt x="7" y="8"/>
                    <a:pt x="8" y="8"/>
                  </a:cubicBezTo>
                  <a:cubicBezTo>
                    <a:pt x="8" y="8"/>
                    <a:pt x="8" y="8"/>
                    <a:pt x="8" y="8"/>
                  </a:cubicBezTo>
                  <a:cubicBezTo>
                    <a:pt x="8" y="8"/>
                    <a:pt x="8" y="8"/>
                    <a:pt x="8" y="8"/>
                  </a:cubicBezTo>
                  <a:cubicBezTo>
                    <a:pt x="8" y="9"/>
                    <a:pt x="8" y="9"/>
                    <a:pt x="8" y="9"/>
                  </a:cubicBezTo>
                  <a:cubicBezTo>
                    <a:pt x="8" y="9"/>
                    <a:pt x="8" y="9"/>
                    <a:pt x="8" y="9"/>
                  </a:cubicBezTo>
                  <a:cubicBezTo>
                    <a:pt x="10" y="10"/>
                    <a:pt x="10" y="10"/>
                    <a:pt x="10" y="10"/>
                  </a:cubicBezTo>
                  <a:cubicBezTo>
                    <a:pt x="10" y="10"/>
                    <a:pt x="10" y="10"/>
                    <a:pt x="10" y="10"/>
                  </a:cubicBezTo>
                  <a:cubicBezTo>
                    <a:pt x="11" y="10"/>
                    <a:pt x="11" y="11"/>
                    <a:pt x="11" y="11"/>
                  </a:cubicBezTo>
                  <a:cubicBezTo>
                    <a:pt x="11" y="11"/>
                    <a:pt x="11" y="12"/>
                    <a:pt x="11" y="12"/>
                  </a:cubicBezTo>
                  <a:cubicBezTo>
                    <a:pt x="11" y="12"/>
                    <a:pt x="11" y="12"/>
                    <a:pt x="11" y="12"/>
                  </a:cubicBezTo>
                  <a:cubicBezTo>
                    <a:pt x="11" y="12"/>
                    <a:pt x="11" y="13"/>
                    <a:pt x="12" y="13"/>
                  </a:cubicBezTo>
                  <a:cubicBezTo>
                    <a:pt x="12" y="13"/>
                    <a:pt x="12" y="13"/>
                    <a:pt x="12" y="13"/>
                  </a:cubicBezTo>
                  <a:cubicBezTo>
                    <a:pt x="12" y="15"/>
                    <a:pt x="12" y="15"/>
                    <a:pt x="12" y="15"/>
                  </a:cubicBezTo>
                  <a:cubicBezTo>
                    <a:pt x="12" y="15"/>
                    <a:pt x="12" y="15"/>
                    <a:pt x="12" y="15"/>
                  </a:cubicBezTo>
                  <a:cubicBezTo>
                    <a:pt x="12" y="15"/>
                    <a:pt x="12" y="15"/>
                    <a:pt x="12" y="15"/>
                  </a:cubicBezTo>
                  <a:cubicBezTo>
                    <a:pt x="13" y="14"/>
                    <a:pt x="13" y="14"/>
                    <a:pt x="13" y="14"/>
                  </a:cubicBezTo>
                  <a:cubicBezTo>
                    <a:pt x="13" y="15"/>
                    <a:pt x="13" y="15"/>
                    <a:pt x="13" y="15"/>
                  </a:cubicBezTo>
                  <a:cubicBezTo>
                    <a:pt x="13" y="15"/>
                    <a:pt x="13" y="15"/>
                    <a:pt x="13" y="15"/>
                  </a:cubicBezTo>
                  <a:cubicBezTo>
                    <a:pt x="13" y="15"/>
                    <a:pt x="13" y="15"/>
                    <a:pt x="13" y="15"/>
                  </a:cubicBezTo>
                  <a:cubicBezTo>
                    <a:pt x="13" y="16"/>
                    <a:pt x="13" y="16"/>
                    <a:pt x="13" y="18"/>
                  </a:cubicBezTo>
                  <a:cubicBezTo>
                    <a:pt x="13" y="18"/>
                    <a:pt x="13" y="18"/>
                    <a:pt x="14" y="18"/>
                  </a:cubicBezTo>
                  <a:cubicBezTo>
                    <a:pt x="14" y="18"/>
                    <a:pt x="14" y="18"/>
                    <a:pt x="14" y="18"/>
                  </a:cubicBezTo>
                  <a:cubicBezTo>
                    <a:pt x="14" y="17"/>
                    <a:pt x="14" y="17"/>
                    <a:pt x="14" y="17"/>
                  </a:cubicBezTo>
                  <a:cubicBezTo>
                    <a:pt x="14" y="17"/>
                    <a:pt x="15" y="18"/>
                    <a:pt x="16" y="19"/>
                  </a:cubicBezTo>
                  <a:cubicBezTo>
                    <a:pt x="16" y="19"/>
                    <a:pt x="16" y="19"/>
                    <a:pt x="16" y="19"/>
                  </a:cubicBezTo>
                  <a:cubicBezTo>
                    <a:pt x="16" y="19"/>
                    <a:pt x="16" y="19"/>
                    <a:pt x="16" y="19"/>
                  </a:cubicBezTo>
                  <a:cubicBezTo>
                    <a:pt x="16" y="18"/>
                    <a:pt x="16" y="18"/>
                    <a:pt x="16" y="18"/>
                  </a:cubicBezTo>
                  <a:cubicBezTo>
                    <a:pt x="17" y="18"/>
                    <a:pt x="17" y="18"/>
                    <a:pt x="17" y="18"/>
                  </a:cubicBezTo>
                  <a:cubicBezTo>
                    <a:pt x="17" y="19"/>
                    <a:pt x="17" y="20"/>
                    <a:pt x="17" y="21"/>
                  </a:cubicBezTo>
                  <a:cubicBezTo>
                    <a:pt x="17" y="21"/>
                    <a:pt x="17" y="21"/>
                    <a:pt x="17" y="21"/>
                  </a:cubicBezTo>
                  <a:cubicBezTo>
                    <a:pt x="17" y="22"/>
                    <a:pt x="17" y="22"/>
                    <a:pt x="17" y="22"/>
                  </a:cubicBezTo>
                  <a:cubicBezTo>
                    <a:pt x="17" y="22"/>
                    <a:pt x="17" y="22"/>
                    <a:pt x="17" y="22"/>
                  </a:cubicBezTo>
                  <a:cubicBezTo>
                    <a:pt x="17" y="22"/>
                    <a:pt x="18" y="23"/>
                    <a:pt x="18" y="23"/>
                  </a:cubicBezTo>
                  <a:cubicBezTo>
                    <a:pt x="18" y="24"/>
                    <a:pt x="18" y="25"/>
                    <a:pt x="17" y="25"/>
                  </a:cubicBezTo>
                  <a:cubicBezTo>
                    <a:pt x="17" y="25"/>
                    <a:pt x="17" y="25"/>
                    <a:pt x="17" y="25"/>
                  </a:cubicBezTo>
                  <a:cubicBezTo>
                    <a:pt x="19" y="25"/>
                    <a:pt x="19" y="26"/>
                    <a:pt x="20" y="27"/>
                  </a:cubicBezTo>
                  <a:cubicBezTo>
                    <a:pt x="20" y="27"/>
                    <a:pt x="20" y="28"/>
                    <a:pt x="19" y="28"/>
                  </a:cubicBezTo>
                  <a:cubicBezTo>
                    <a:pt x="19" y="28"/>
                    <a:pt x="19" y="28"/>
                    <a:pt x="19" y="28"/>
                  </a:cubicBezTo>
                  <a:cubicBezTo>
                    <a:pt x="19" y="28"/>
                    <a:pt x="19" y="28"/>
                    <a:pt x="19" y="28"/>
                  </a:cubicBezTo>
                  <a:cubicBezTo>
                    <a:pt x="19" y="29"/>
                    <a:pt x="19" y="29"/>
                    <a:pt x="19" y="29"/>
                  </a:cubicBezTo>
                  <a:cubicBezTo>
                    <a:pt x="20" y="29"/>
                    <a:pt x="20" y="28"/>
                    <a:pt x="21" y="28"/>
                  </a:cubicBezTo>
                  <a:cubicBezTo>
                    <a:pt x="21" y="28"/>
                    <a:pt x="21" y="28"/>
                    <a:pt x="22" y="30"/>
                  </a:cubicBezTo>
                  <a:cubicBezTo>
                    <a:pt x="21" y="30"/>
                    <a:pt x="21" y="30"/>
                    <a:pt x="21" y="30"/>
                  </a:cubicBezTo>
                  <a:cubicBezTo>
                    <a:pt x="21" y="30"/>
                    <a:pt x="21" y="29"/>
                    <a:pt x="20" y="29"/>
                  </a:cubicBezTo>
                  <a:cubicBezTo>
                    <a:pt x="20" y="29"/>
                    <a:pt x="20" y="29"/>
                    <a:pt x="20" y="29"/>
                  </a:cubicBezTo>
                  <a:cubicBezTo>
                    <a:pt x="20" y="30"/>
                    <a:pt x="20" y="30"/>
                    <a:pt x="20" y="30"/>
                  </a:cubicBezTo>
                  <a:cubicBezTo>
                    <a:pt x="20" y="31"/>
                    <a:pt x="20" y="31"/>
                    <a:pt x="20" y="31"/>
                  </a:cubicBezTo>
                  <a:cubicBezTo>
                    <a:pt x="20" y="32"/>
                    <a:pt x="20" y="32"/>
                    <a:pt x="21" y="32"/>
                  </a:cubicBezTo>
                  <a:cubicBezTo>
                    <a:pt x="21" y="33"/>
                    <a:pt x="21" y="33"/>
                    <a:pt x="21" y="33"/>
                  </a:cubicBezTo>
                  <a:cubicBezTo>
                    <a:pt x="20" y="33"/>
                    <a:pt x="20" y="33"/>
                    <a:pt x="20" y="34"/>
                  </a:cubicBezTo>
                  <a:cubicBezTo>
                    <a:pt x="20" y="34"/>
                    <a:pt x="20" y="34"/>
                    <a:pt x="20" y="34"/>
                  </a:cubicBezTo>
                  <a:cubicBezTo>
                    <a:pt x="20" y="34"/>
                    <a:pt x="20" y="34"/>
                    <a:pt x="20" y="34"/>
                  </a:cubicBezTo>
                  <a:cubicBezTo>
                    <a:pt x="21" y="34"/>
                    <a:pt x="21" y="34"/>
                    <a:pt x="21" y="34"/>
                  </a:cubicBezTo>
                  <a:cubicBezTo>
                    <a:pt x="21" y="34"/>
                    <a:pt x="21" y="34"/>
                    <a:pt x="21" y="34"/>
                  </a:cubicBezTo>
                  <a:cubicBezTo>
                    <a:pt x="21" y="35"/>
                    <a:pt x="21" y="35"/>
                    <a:pt x="21" y="35"/>
                  </a:cubicBezTo>
                  <a:cubicBezTo>
                    <a:pt x="22" y="35"/>
                    <a:pt x="22" y="36"/>
                    <a:pt x="22" y="36"/>
                  </a:cubicBezTo>
                  <a:cubicBezTo>
                    <a:pt x="22" y="37"/>
                    <a:pt x="22" y="37"/>
                    <a:pt x="22" y="37"/>
                  </a:cubicBezTo>
                  <a:cubicBezTo>
                    <a:pt x="22" y="37"/>
                    <a:pt x="22" y="37"/>
                    <a:pt x="23" y="37"/>
                  </a:cubicBezTo>
                  <a:cubicBezTo>
                    <a:pt x="24" y="38"/>
                    <a:pt x="24" y="38"/>
                    <a:pt x="24" y="38"/>
                  </a:cubicBezTo>
                  <a:cubicBezTo>
                    <a:pt x="23" y="39"/>
                    <a:pt x="23" y="39"/>
                    <a:pt x="23" y="40"/>
                  </a:cubicBezTo>
                  <a:cubicBezTo>
                    <a:pt x="23" y="40"/>
                    <a:pt x="23" y="40"/>
                    <a:pt x="23" y="40"/>
                  </a:cubicBezTo>
                  <a:cubicBezTo>
                    <a:pt x="23" y="41"/>
                    <a:pt x="24" y="41"/>
                    <a:pt x="24" y="41"/>
                  </a:cubicBezTo>
                  <a:cubicBezTo>
                    <a:pt x="24" y="41"/>
                    <a:pt x="24" y="41"/>
                    <a:pt x="24" y="41"/>
                  </a:cubicBezTo>
                  <a:cubicBezTo>
                    <a:pt x="25" y="43"/>
                    <a:pt x="24" y="43"/>
                    <a:pt x="24" y="43"/>
                  </a:cubicBezTo>
                  <a:cubicBezTo>
                    <a:pt x="23" y="43"/>
                    <a:pt x="23" y="43"/>
                    <a:pt x="23" y="43"/>
                  </a:cubicBezTo>
                  <a:cubicBezTo>
                    <a:pt x="23" y="43"/>
                    <a:pt x="23" y="43"/>
                    <a:pt x="23" y="43"/>
                  </a:cubicBezTo>
                  <a:cubicBezTo>
                    <a:pt x="23" y="44"/>
                    <a:pt x="24" y="44"/>
                    <a:pt x="26" y="44"/>
                  </a:cubicBezTo>
                  <a:cubicBezTo>
                    <a:pt x="27" y="45"/>
                    <a:pt x="27" y="45"/>
                    <a:pt x="27" y="45"/>
                  </a:cubicBezTo>
                  <a:cubicBezTo>
                    <a:pt x="28" y="45"/>
                    <a:pt x="28" y="45"/>
                    <a:pt x="28" y="45"/>
                  </a:cubicBezTo>
                  <a:cubicBezTo>
                    <a:pt x="28" y="44"/>
                    <a:pt x="28" y="44"/>
                    <a:pt x="28" y="44"/>
                  </a:cubicBezTo>
                  <a:cubicBezTo>
                    <a:pt x="29" y="44"/>
                    <a:pt x="29" y="44"/>
                    <a:pt x="29" y="44"/>
                  </a:cubicBezTo>
                  <a:cubicBezTo>
                    <a:pt x="29" y="44"/>
                    <a:pt x="29" y="44"/>
                    <a:pt x="29" y="44"/>
                  </a:cubicBezTo>
                  <a:cubicBezTo>
                    <a:pt x="28" y="41"/>
                    <a:pt x="28" y="41"/>
                    <a:pt x="28" y="41"/>
                  </a:cubicBezTo>
                  <a:cubicBezTo>
                    <a:pt x="28" y="39"/>
                    <a:pt x="28" y="39"/>
                    <a:pt x="28" y="39"/>
                  </a:cubicBezTo>
                  <a:cubicBezTo>
                    <a:pt x="28" y="39"/>
                    <a:pt x="28" y="39"/>
                    <a:pt x="28" y="39"/>
                  </a:cubicBezTo>
                  <a:cubicBezTo>
                    <a:pt x="28" y="37"/>
                    <a:pt x="28" y="37"/>
                    <a:pt x="28" y="37"/>
                  </a:cubicBezTo>
                  <a:cubicBezTo>
                    <a:pt x="28" y="37"/>
                    <a:pt x="28" y="37"/>
                    <a:pt x="28" y="37"/>
                  </a:cubicBezTo>
                  <a:cubicBezTo>
                    <a:pt x="29" y="38"/>
                    <a:pt x="29" y="38"/>
                    <a:pt x="29" y="38"/>
                  </a:cubicBezTo>
                  <a:cubicBezTo>
                    <a:pt x="29" y="37"/>
                    <a:pt x="29" y="37"/>
                    <a:pt x="29" y="37"/>
                  </a:cubicBezTo>
                  <a:cubicBezTo>
                    <a:pt x="28" y="36"/>
                    <a:pt x="28" y="36"/>
                    <a:pt x="28" y="36"/>
                  </a:cubicBezTo>
                  <a:cubicBezTo>
                    <a:pt x="28" y="36"/>
                    <a:pt x="28" y="35"/>
                    <a:pt x="28" y="34"/>
                  </a:cubicBezTo>
                  <a:cubicBezTo>
                    <a:pt x="28" y="35"/>
                    <a:pt x="28" y="35"/>
                    <a:pt x="28" y="35"/>
                  </a:cubicBezTo>
                  <a:cubicBezTo>
                    <a:pt x="29" y="35"/>
                    <a:pt x="29" y="35"/>
                    <a:pt x="29" y="35"/>
                  </a:cubicBezTo>
                  <a:cubicBezTo>
                    <a:pt x="29" y="34"/>
                    <a:pt x="29" y="34"/>
                    <a:pt x="29" y="34"/>
                  </a:cubicBezTo>
                  <a:cubicBezTo>
                    <a:pt x="29" y="34"/>
                    <a:pt x="29" y="34"/>
                    <a:pt x="29" y="34"/>
                  </a:cubicBezTo>
                  <a:cubicBezTo>
                    <a:pt x="29" y="34"/>
                    <a:pt x="29" y="34"/>
                    <a:pt x="28" y="33"/>
                  </a:cubicBezTo>
                  <a:cubicBezTo>
                    <a:pt x="28" y="33"/>
                    <a:pt x="28" y="33"/>
                    <a:pt x="28" y="33"/>
                  </a:cubicBezTo>
                  <a:cubicBezTo>
                    <a:pt x="28" y="32"/>
                    <a:pt x="28" y="31"/>
                    <a:pt x="28" y="31"/>
                  </a:cubicBezTo>
                  <a:cubicBezTo>
                    <a:pt x="28" y="32"/>
                    <a:pt x="28" y="32"/>
                    <a:pt x="28" y="32"/>
                  </a:cubicBezTo>
                  <a:cubicBezTo>
                    <a:pt x="28" y="33"/>
                    <a:pt x="28" y="33"/>
                    <a:pt x="28" y="33"/>
                  </a:cubicBezTo>
                  <a:cubicBezTo>
                    <a:pt x="28" y="33"/>
                    <a:pt x="28" y="33"/>
                    <a:pt x="28" y="33"/>
                  </a:cubicBezTo>
                  <a:cubicBezTo>
                    <a:pt x="29" y="33"/>
                    <a:pt x="29" y="32"/>
                    <a:pt x="30" y="31"/>
                  </a:cubicBezTo>
                  <a:cubicBezTo>
                    <a:pt x="30" y="31"/>
                    <a:pt x="30" y="31"/>
                    <a:pt x="30" y="31"/>
                  </a:cubicBezTo>
                  <a:cubicBezTo>
                    <a:pt x="30" y="30"/>
                    <a:pt x="30" y="30"/>
                    <a:pt x="30" y="30"/>
                  </a:cubicBezTo>
                  <a:cubicBezTo>
                    <a:pt x="29" y="30"/>
                    <a:pt x="29" y="30"/>
                    <a:pt x="29" y="30"/>
                  </a:cubicBezTo>
                  <a:cubicBezTo>
                    <a:pt x="30" y="29"/>
                    <a:pt x="30" y="29"/>
                    <a:pt x="30" y="29"/>
                  </a:cubicBezTo>
                  <a:cubicBezTo>
                    <a:pt x="30" y="29"/>
                    <a:pt x="30" y="29"/>
                    <a:pt x="30" y="29"/>
                  </a:cubicBezTo>
                  <a:cubicBezTo>
                    <a:pt x="29" y="29"/>
                    <a:pt x="29" y="29"/>
                    <a:pt x="29" y="29"/>
                  </a:cubicBezTo>
                  <a:cubicBezTo>
                    <a:pt x="28" y="30"/>
                    <a:pt x="28" y="30"/>
                    <a:pt x="28" y="30"/>
                  </a:cubicBezTo>
                  <a:cubicBezTo>
                    <a:pt x="28" y="30"/>
                    <a:pt x="28" y="30"/>
                    <a:pt x="28" y="29"/>
                  </a:cubicBezTo>
                  <a:cubicBezTo>
                    <a:pt x="28" y="28"/>
                    <a:pt x="28" y="27"/>
                    <a:pt x="29" y="25"/>
                  </a:cubicBezTo>
                  <a:cubicBezTo>
                    <a:pt x="29" y="25"/>
                    <a:pt x="29" y="25"/>
                    <a:pt x="29" y="25"/>
                  </a:cubicBezTo>
                  <a:cubicBezTo>
                    <a:pt x="28" y="24"/>
                    <a:pt x="28" y="24"/>
                    <a:pt x="28" y="24"/>
                  </a:cubicBezTo>
                  <a:cubicBezTo>
                    <a:pt x="28" y="24"/>
                    <a:pt x="28" y="24"/>
                    <a:pt x="28" y="24"/>
                  </a:cubicBezTo>
                  <a:cubicBezTo>
                    <a:pt x="28" y="23"/>
                    <a:pt x="28" y="23"/>
                    <a:pt x="28" y="23"/>
                  </a:cubicBezTo>
                  <a:cubicBezTo>
                    <a:pt x="27" y="21"/>
                    <a:pt x="27" y="21"/>
                    <a:pt x="27" y="21"/>
                  </a:cubicBezTo>
                  <a:cubicBezTo>
                    <a:pt x="27" y="20"/>
                    <a:pt x="27" y="20"/>
                    <a:pt x="28" y="20"/>
                  </a:cubicBezTo>
                  <a:cubicBezTo>
                    <a:pt x="28" y="21"/>
                    <a:pt x="29" y="22"/>
                    <a:pt x="30" y="22"/>
                  </a:cubicBezTo>
                  <a:cubicBezTo>
                    <a:pt x="30" y="22"/>
                    <a:pt x="30" y="22"/>
                    <a:pt x="30" y="22"/>
                  </a:cubicBezTo>
                  <a:cubicBezTo>
                    <a:pt x="30" y="21"/>
                    <a:pt x="30" y="21"/>
                    <a:pt x="30" y="21"/>
                  </a:cubicBezTo>
                  <a:cubicBezTo>
                    <a:pt x="29" y="21"/>
                    <a:pt x="29" y="20"/>
                    <a:pt x="29" y="18"/>
                  </a:cubicBezTo>
                  <a:cubicBezTo>
                    <a:pt x="28" y="18"/>
                    <a:pt x="28" y="18"/>
                    <a:pt x="28" y="18"/>
                  </a:cubicBezTo>
                  <a:cubicBezTo>
                    <a:pt x="28" y="17"/>
                    <a:pt x="28" y="17"/>
                    <a:pt x="28" y="17"/>
                  </a:cubicBezTo>
                  <a:cubicBezTo>
                    <a:pt x="29" y="17"/>
                    <a:pt x="29" y="17"/>
                    <a:pt x="29" y="17"/>
                  </a:cubicBezTo>
                  <a:cubicBezTo>
                    <a:pt x="29" y="16"/>
                    <a:pt x="29" y="16"/>
                    <a:pt x="29" y="16"/>
                  </a:cubicBezTo>
                  <a:cubicBezTo>
                    <a:pt x="29" y="16"/>
                    <a:pt x="29" y="16"/>
                    <a:pt x="29" y="16"/>
                  </a:cubicBezTo>
                  <a:cubicBezTo>
                    <a:pt x="28" y="16"/>
                    <a:pt x="28" y="16"/>
                    <a:pt x="28" y="16"/>
                  </a:cubicBezTo>
                  <a:cubicBezTo>
                    <a:pt x="28" y="15"/>
                    <a:pt x="29" y="15"/>
                    <a:pt x="29" y="15"/>
                  </a:cubicBezTo>
                  <a:cubicBezTo>
                    <a:pt x="28" y="14"/>
                    <a:pt x="28" y="14"/>
                    <a:pt x="28" y="14"/>
                  </a:cubicBezTo>
                  <a:cubicBezTo>
                    <a:pt x="28" y="14"/>
                    <a:pt x="28" y="14"/>
                    <a:pt x="28" y="14"/>
                  </a:cubicBezTo>
                  <a:cubicBezTo>
                    <a:pt x="28" y="13"/>
                    <a:pt x="28" y="13"/>
                    <a:pt x="29" y="13"/>
                  </a:cubicBezTo>
                  <a:cubicBezTo>
                    <a:pt x="29" y="13"/>
                    <a:pt x="29" y="13"/>
                    <a:pt x="29" y="14"/>
                  </a:cubicBezTo>
                  <a:cubicBezTo>
                    <a:pt x="29" y="14"/>
                    <a:pt x="29" y="14"/>
                    <a:pt x="29" y="14"/>
                  </a:cubicBezTo>
                  <a:cubicBezTo>
                    <a:pt x="30" y="13"/>
                    <a:pt x="30" y="12"/>
                    <a:pt x="30" y="11"/>
                  </a:cubicBezTo>
                  <a:cubicBezTo>
                    <a:pt x="30" y="11"/>
                    <a:pt x="30" y="11"/>
                    <a:pt x="29" y="11"/>
                  </a:cubicBezTo>
                  <a:cubicBezTo>
                    <a:pt x="29" y="11"/>
                    <a:pt x="29" y="11"/>
                    <a:pt x="29" y="11"/>
                  </a:cubicBezTo>
                  <a:cubicBezTo>
                    <a:pt x="28" y="11"/>
                    <a:pt x="28" y="11"/>
                    <a:pt x="28" y="11"/>
                  </a:cubicBezTo>
                  <a:cubicBezTo>
                    <a:pt x="28" y="7"/>
                    <a:pt x="28" y="7"/>
                    <a:pt x="28" y="7"/>
                  </a:cubicBezTo>
                  <a:cubicBezTo>
                    <a:pt x="28" y="7"/>
                    <a:pt x="28" y="7"/>
                    <a:pt x="28" y="7"/>
                  </a:cubicBezTo>
                  <a:cubicBezTo>
                    <a:pt x="28" y="6"/>
                    <a:pt x="28" y="6"/>
                    <a:pt x="28" y="6"/>
                  </a:cubicBezTo>
                  <a:cubicBezTo>
                    <a:pt x="28" y="6"/>
                    <a:pt x="28" y="6"/>
                    <a:pt x="28" y="6"/>
                  </a:cubicBezTo>
                  <a:cubicBezTo>
                    <a:pt x="28" y="1"/>
                    <a:pt x="28" y="1"/>
                    <a:pt x="28" y="1"/>
                  </a:cubicBezTo>
                  <a:cubicBezTo>
                    <a:pt x="28" y="1"/>
                    <a:pt x="28" y="0"/>
                    <a:pt x="29" y="0"/>
                  </a:cubicBezTo>
                  <a:close/>
                  <a:moveTo>
                    <a:pt x="28" y="1"/>
                  </a:moveTo>
                  <a:cubicBezTo>
                    <a:pt x="29" y="3"/>
                    <a:pt x="29" y="3"/>
                    <a:pt x="29" y="3"/>
                  </a:cubicBezTo>
                  <a:cubicBezTo>
                    <a:pt x="29" y="3"/>
                    <a:pt x="29" y="4"/>
                    <a:pt x="29" y="4"/>
                  </a:cubicBezTo>
                  <a:cubicBezTo>
                    <a:pt x="30" y="4"/>
                    <a:pt x="30" y="4"/>
                    <a:pt x="30" y="4"/>
                  </a:cubicBezTo>
                  <a:cubicBezTo>
                    <a:pt x="29" y="3"/>
                    <a:pt x="29" y="3"/>
                    <a:pt x="29" y="3"/>
                  </a:cubicBezTo>
                  <a:cubicBezTo>
                    <a:pt x="29" y="1"/>
                    <a:pt x="29" y="1"/>
                    <a:pt x="29" y="1"/>
                  </a:cubicBezTo>
                  <a:lnTo>
                    <a:pt x="28" y="1"/>
                  </a:lnTo>
                  <a:close/>
                  <a:moveTo>
                    <a:pt x="3" y="8"/>
                  </a:moveTo>
                  <a:cubicBezTo>
                    <a:pt x="4" y="8"/>
                    <a:pt x="4" y="8"/>
                    <a:pt x="4" y="7"/>
                  </a:cubicBezTo>
                  <a:cubicBezTo>
                    <a:pt x="4" y="7"/>
                    <a:pt x="4" y="7"/>
                    <a:pt x="4" y="7"/>
                  </a:cubicBezTo>
                  <a:cubicBezTo>
                    <a:pt x="3" y="7"/>
                    <a:pt x="3" y="8"/>
                    <a:pt x="3" y="8"/>
                  </a:cubicBezTo>
                  <a:close/>
                  <a:moveTo>
                    <a:pt x="2" y="9"/>
                  </a:moveTo>
                  <a:cubicBezTo>
                    <a:pt x="2" y="10"/>
                    <a:pt x="2" y="10"/>
                    <a:pt x="2" y="10"/>
                  </a:cubicBezTo>
                  <a:cubicBezTo>
                    <a:pt x="2" y="10"/>
                    <a:pt x="2" y="10"/>
                    <a:pt x="3" y="11"/>
                  </a:cubicBezTo>
                  <a:cubicBezTo>
                    <a:pt x="3" y="11"/>
                    <a:pt x="3" y="11"/>
                    <a:pt x="3" y="11"/>
                  </a:cubicBezTo>
                  <a:cubicBezTo>
                    <a:pt x="3" y="10"/>
                    <a:pt x="3" y="9"/>
                    <a:pt x="2" y="9"/>
                  </a:cubicBezTo>
                  <a:close/>
                  <a:moveTo>
                    <a:pt x="4" y="10"/>
                  </a:moveTo>
                  <a:cubicBezTo>
                    <a:pt x="4" y="10"/>
                    <a:pt x="4" y="10"/>
                    <a:pt x="4" y="10"/>
                  </a:cubicBezTo>
                  <a:cubicBezTo>
                    <a:pt x="5" y="11"/>
                    <a:pt x="5" y="11"/>
                    <a:pt x="5" y="11"/>
                  </a:cubicBezTo>
                  <a:cubicBezTo>
                    <a:pt x="5" y="11"/>
                    <a:pt x="5" y="11"/>
                    <a:pt x="5" y="11"/>
                  </a:cubicBezTo>
                  <a:cubicBezTo>
                    <a:pt x="5" y="10"/>
                    <a:pt x="5" y="10"/>
                    <a:pt x="5" y="10"/>
                  </a:cubicBezTo>
                  <a:cubicBezTo>
                    <a:pt x="5" y="10"/>
                    <a:pt x="5" y="10"/>
                    <a:pt x="5" y="10"/>
                  </a:cubicBezTo>
                  <a:lnTo>
                    <a:pt x="4" y="10"/>
                  </a:lnTo>
                  <a:close/>
                  <a:moveTo>
                    <a:pt x="33" y="9"/>
                  </a:moveTo>
                  <a:cubicBezTo>
                    <a:pt x="33" y="9"/>
                    <a:pt x="33" y="9"/>
                    <a:pt x="33" y="9"/>
                  </a:cubicBezTo>
                  <a:cubicBezTo>
                    <a:pt x="33" y="9"/>
                    <a:pt x="33" y="9"/>
                    <a:pt x="33" y="9"/>
                  </a:cubicBezTo>
                  <a:cubicBezTo>
                    <a:pt x="33" y="9"/>
                    <a:pt x="33" y="9"/>
                    <a:pt x="33" y="9"/>
                  </a:cubicBezTo>
                  <a:cubicBezTo>
                    <a:pt x="33" y="8"/>
                    <a:pt x="33" y="8"/>
                    <a:pt x="33" y="8"/>
                  </a:cubicBezTo>
                  <a:cubicBezTo>
                    <a:pt x="33" y="8"/>
                    <a:pt x="33" y="8"/>
                    <a:pt x="33" y="8"/>
                  </a:cubicBezTo>
                  <a:lnTo>
                    <a:pt x="33" y="9"/>
                  </a:lnTo>
                  <a:close/>
                  <a:moveTo>
                    <a:pt x="30" y="9"/>
                  </a:moveTo>
                  <a:cubicBezTo>
                    <a:pt x="30" y="9"/>
                    <a:pt x="30" y="9"/>
                    <a:pt x="30" y="9"/>
                  </a:cubicBezTo>
                  <a:cubicBezTo>
                    <a:pt x="30" y="10"/>
                    <a:pt x="30" y="10"/>
                    <a:pt x="30" y="10"/>
                  </a:cubicBezTo>
                  <a:cubicBezTo>
                    <a:pt x="30" y="10"/>
                    <a:pt x="30" y="10"/>
                    <a:pt x="30" y="10"/>
                  </a:cubicBezTo>
                  <a:cubicBezTo>
                    <a:pt x="30" y="9"/>
                    <a:pt x="30" y="9"/>
                    <a:pt x="30" y="9"/>
                  </a:cubicBezTo>
                  <a:cubicBezTo>
                    <a:pt x="30" y="9"/>
                    <a:pt x="30" y="9"/>
                    <a:pt x="30" y="9"/>
                  </a:cubicBezTo>
                  <a:close/>
                  <a:moveTo>
                    <a:pt x="8" y="17"/>
                  </a:moveTo>
                  <a:cubicBezTo>
                    <a:pt x="8" y="17"/>
                    <a:pt x="8" y="17"/>
                    <a:pt x="8" y="17"/>
                  </a:cubicBezTo>
                  <a:cubicBezTo>
                    <a:pt x="8" y="18"/>
                    <a:pt x="8" y="18"/>
                    <a:pt x="9" y="18"/>
                  </a:cubicBezTo>
                  <a:cubicBezTo>
                    <a:pt x="9" y="18"/>
                    <a:pt x="9" y="18"/>
                    <a:pt x="9" y="18"/>
                  </a:cubicBezTo>
                  <a:cubicBezTo>
                    <a:pt x="9" y="17"/>
                    <a:pt x="9" y="17"/>
                    <a:pt x="9" y="17"/>
                  </a:cubicBezTo>
                  <a:cubicBezTo>
                    <a:pt x="8" y="17"/>
                    <a:pt x="8" y="17"/>
                    <a:pt x="8" y="17"/>
                  </a:cubicBezTo>
                  <a:cubicBezTo>
                    <a:pt x="8" y="17"/>
                    <a:pt x="8" y="17"/>
                    <a:pt x="8" y="17"/>
                  </a:cubicBezTo>
                  <a:close/>
                  <a:moveTo>
                    <a:pt x="3" y="17"/>
                  </a:moveTo>
                  <a:cubicBezTo>
                    <a:pt x="3" y="18"/>
                    <a:pt x="3" y="18"/>
                    <a:pt x="3" y="18"/>
                  </a:cubicBezTo>
                  <a:cubicBezTo>
                    <a:pt x="3" y="19"/>
                    <a:pt x="3" y="19"/>
                    <a:pt x="3" y="19"/>
                  </a:cubicBezTo>
                  <a:cubicBezTo>
                    <a:pt x="3" y="19"/>
                    <a:pt x="3" y="19"/>
                    <a:pt x="3" y="19"/>
                  </a:cubicBezTo>
                  <a:cubicBezTo>
                    <a:pt x="4" y="18"/>
                    <a:pt x="4" y="18"/>
                    <a:pt x="4" y="18"/>
                  </a:cubicBezTo>
                  <a:cubicBezTo>
                    <a:pt x="3" y="17"/>
                    <a:pt x="3" y="17"/>
                    <a:pt x="3" y="17"/>
                  </a:cubicBezTo>
                  <a:close/>
                  <a:moveTo>
                    <a:pt x="15" y="16"/>
                  </a:moveTo>
                  <a:cubicBezTo>
                    <a:pt x="16" y="17"/>
                    <a:pt x="16" y="17"/>
                    <a:pt x="16" y="17"/>
                  </a:cubicBezTo>
                  <a:cubicBezTo>
                    <a:pt x="16" y="17"/>
                    <a:pt x="16" y="17"/>
                    <a:pt x="16" y="17"/>
                  </a:cubicBezTo>
                  <a:cubicBezTo>
                    <a:pt x="15" y="17"/>
                    <a:pt x="15" y="17"/>
                    <a:pt x="15" y="16"/>
                  </a:cubicBezTo>
                  <a:cubicBezTo>
                    <a:pt x="15" y="16"/>
                    <a:pt x="15" y="16"/>
                    <a:pt x="15" y="16"/>
                  </a:cubicBezTo>
                  <a:close/>
                  <a:moveTo>
                    <a:pt x="7" y="19"/>
                  </a:moveTo>
                  <a:cubicBezTo>
                    <a:pt x="7" y="20"/>
                    <a:pt x="8" y="21"/>
                    <a:pt x="11" y="22"/>
                  </a:cubicBezTo>
                  <a:cubicBezTo>
                    <a:pt x="11" y="21"/>
                    <a:pt x="11" y="21"/>
                    <a:pt x="11" y="21"/>
                  </a:cubicBezTo>
                  <a:cubicBezTo>
                    <a:pt x="10" y="21"/>
                    <a:pt x="10" y="21"/>
                    <a:pt x="10" y="21"/>
                  </a:cubicBezTo>
                  <a:cubicBezTo>
                    <a:pt x="10" y="21"/>
                    <a:pt x="10" y="21"/>
                    <a:pt x="10" y="21"/>
                  </a:cubicBezTo>
                  <a:cubicBezTo>
                    <a:pt x="10" y="20"/>
                    <a:pt x="10" y="20"/>
                    <a:pt x="10" y="20"/>
                  </a:cubicBezTo>
                  <a:cubicBezTo>
                    <a:pt x="10" y="20"/>
                    <a:pt x="11" y="19"/>
                    <a:pt x="11" y="19"/>
                  </a:cubicBezTo>
                  <a:cubicBezTo>
                    <a:pt x="11" y="19"/>
                    <a:pt x="11" y="19"/>
                    <a:pt x="11" y="19"/>
                  </a:cubicBezTo>
                  <a:cubicBezTo>
                    <a:pt x="11" y="19"/>
                    <a:pt x="11" y="19"/>
                    <a:pt x="11" y="19"/>
                  </a:cubicBezTo>
                  <a:cubicBezTo>
                    <a:pt x="11" y="19"/>
                    <a:pt x="11" y="19"/>
                    <a:pt x="10" y="18"/>
                  </a:cubicBezTo>
                  <a:cubicBezTo>
                    <a:pt x="10" y="18"/>
                    <a:pt x="10" y="18"/>
                    <a:pt x="10" y="18"/>
                  </a:cubicBezTo>
                  <a:cubicBezTo>
                    <a:pt x="10" y="19"/>
                    <a:pt x="9" y="20"/>
                    <a:pt x="9" y="20"/>
                  </a:cubicBezTo>
                  <a:cubicBezTo>
                    <a:pt x="8" y="20"/>
                    <a:pt x="8" y="20"/>
                    <a:pt x="8" y="20"/>
                  </a:cubicBezTo>
                  <a:cubicBezTo>
                    <a:pt x="8" y="20"/>
                    <a:pt x="8" y="20"/>
                    <a:pt x="8" y="20"/>
                  </a:cubicBezTo>
                  <a:cubicBezTo>
                    <a:pt x="8" y="20"/>
                    <a:pt x="8" y="20"/>
                    <a:pt x="8" y="20"/>
                  </a:cubicBezTo>
                  <a:cubicBezTo>
                    <a:pt x="8" y="19"/>
                    <a:pt x="8" y="19"/>
                    <a:pt x="8" y="19"/>
                  </a:cubicBezTo>
                  <a:cubicBezTo>
                    <a:pt x="8" y="20"/>
                    <a:pt x="7" y="19"/>
                    <a:pt x="7" y="19"/>
                  </a:cubicBezTo>
                  <a:cubicBezTo>
                    <a:pt x="7" y="19"/>
                    <a:pt x="7" y="19"/>
                    <a:pt x="7" y="19"/>
                  </a:cubicBezTo>
                  <a:close/>
                  <a:moveTo>
                    <a:pt x="30" y="17"/>
                  </a:moveTo>
                  <a:cubicBezTo>
                    <a:pt x="30" y="17"/>
                    <a:pt x="30" y="17"/>
                    <a:pt x="30" y="17"/>
                  </a:cubicBezTo>
                  <a:cubicBezTo>
                    <a:pt x="30" y="18"/>
                    <a:pt x="30" y="18"/>
                    <a:pt x="30" y="18"/>
                  </a:cubicBezTo>
                  <a:cubicBezTo>
                    <a:pt x="31" y="18"/>
                    <a:pt x="31" y="18"/>
                    <a:pt x="31" y="18"/>
                  </a:cubicBezTo>
                  <a:cubicBezTo>
                    <a:pt x="31" y="17"/>
                    <a:pt x="31" y="17"/>
                    <a:pt x="31" y="17"/>
                  </a:cubicBezTo>
                  <a:cubicBezTo>
                    <a:pt x="31" y="17"/>
                    <a:pt x="31" y="17"/>
                    <a:pt x="31" y="17"/>
                  </a:cubicBezTo>
                  <a:cubicBezTo>
                    <a:pt x="30" y="17"/>
                    <a:pt x="30" y="17"/>
                    <a:pt x="30" y="17"/>
                  </a:cubicBezTo>
                  <a:close/>
                  <a:moveTo>
                    <a:pt x="32" y="20"/>
                  </a:moveTo>
                  <a:cubicBezTo>
                    <a:pt x="32" y="20"/>
                    <a:pt x="32" y="20"/>
                    <a:pt x="32" y="20"/>
                  </a:cubicBezTo>
                  <a:cubicBezTo>
                    <a:pt x="33" y="19"/>
                    <a:pt x="33" y="19"/>
                    <a:pt x="33" y="18"/>
                  </a:cubicBezTo>
                  <a:cubicBezTo>
                    <a:pt x="33" y="18"/>
                    <a:pt x="33" y="18"/>
                    <a:pt x="33" y="18"/>
                  </a:cubicBezTo>
                  <a:cubicBezTo>
                    <a:pt x="33" y="18"/>
                    <a:pt x="33" y="18"/>
                    <a:pt x="33" y="18"/>
                  </a:cubicBezTo>
                  <a:cubicBezTo>
                    <a:pt x="32" y="18"/>
                    <a:pt x="32" y="18"/>
                    <a:pt x="32" y="20"/>
                  </a:cubicBezTo>
                  <a:close/>
                  <a:moveTo>
                    <a:pt x="7" y="22"/>
                  </a:moveTo>
                  <a:cubicBezTo>
                    <a:pt x="7" y="22"/>
                    <a:pt x="7" y="22"/>
                    <a:pt x="7" y="22"/>
                  </a:cubicBezTo>
                  <a:cubicBezTo>
                    <a:pt x="7" y="23"/>
                    <a:pt x="7" y="23"/>
                    <a:pt x="7" y="23"/>
                  </a:cubicBezTo>
                  <a:cubicBezTo>
                    <a:pt x="8" y="22"/>
                    <a:pt x="8" y="22"/>
                    <a:pt x="8" y="22"/>
                  </a:cubicBezTo>
                  <a:cubicBezTo>
                    <a:pt x="8" y="22"/>
                    <a:pt x="8" y="22"/>
                    <a:pt x="8" y="22"/>
                  </a:cubicBezTo>
                  <a:cubicBezTo>
                    <a:pt x="7" y="22"/>
                    <a:pt x="7" y="22"/>
                    <a:pt x="7" y="22"/>
                  </a:cubicBezTo>
                  <a:close/>
                  <a:moveTo>
                    <a:pt x="7" y="23"/>
                  </a:moveTo>
                  <a:cubicBezTo>
                    <a:pt x="7" y="24"/>
                    <a:pt x="7" y="24"/>
                    <a:pt x="7" y="24"/>
                  </a:cubicBezTo>
                  <a:cubicBezTo>
                    <a:pt x="7" y="24"/>
                    <a:pt x="7" y="24"/>
                    <a:pt x="7" y="24"/>
                  </a:cubicBezTo>
                  <a:cubicBezTo>
                    <a:pt x="8" y="24"/>
                    <a:pt x="8" y="24"/>
                    <a:pt x="8" y="24"/>
                  </a:cubicBezTo>
                  <a:cubicBezTo>
                    <a:pt x="8" y="24"/>
                    <a:pt x="8" y="24"/>
                    <a:pt x="8" y="23"/>
                  </a:cubicBezTo>
                  <a:cubicBezTo>
                    <a:pt x="8" y="23"/>
                    <a:pt x="8" y="23"/>
                    <a:pt x="8" y="23"/>
                  </a:cubicBezTo>
                  <a:lnTo>
                    <a:pt x="7" y="23"/>
                  </a:lnTo>
                  <a:close/>
                  <a:moveTo>
                    <a:pt x="12" y="24"/>
                  </a:moveTo>
                  <a:cubicBezTo>
                    <a:pt x="12" y="24"/>
                    <a:pt x="12" y="24"/>
                    <a:pt x="12" y="24"/>
                  </a:cubicBezTo>
                  <a:cubicBezTo>
                    <a:pt x="12" y="24"/>
                    <a:pt x="13" y="24"/>
                    <a:pt x="13" y="25"/>
                  </a:cubicBezTo>
                  <a:cubicBezTo>
                    <a:pt x="13" y="25"/>
                    <a:pt x="13" y="25"/>
                    <a:pt x="13" y="25"/>
                  </a:cubicBezTo>
                  <a:cubicBezTo>
                    <a:pt x="13" y="24"/>
                    <a:pt x="13" y="24"/>
                    <a:pt x="13" y="24"/>
                  </a:cubicBezTo>
                  <a:cubicBezTo>
                    <a:pt x="13" y="24"/>
                    <a:pt x="13" y="24"/>
                    <a:pt x="13" y="24"/>
                  </a:cubicBezTo>
                  <a:cubicBezTo>
                    <a:pt x="13" y="24"/>
                    <a:pt x="13" y="23"/>
                    <a:pt x="13" y="23"/>
                  </a:cubicBezTo>
                  <a:cubicBezTo>
                    <a:pt x="12" y="23"/>
                    <a:pt x="12" y="23"/>
                    <a:pt x="12" y="23"/>
                  </a:cubicBezTo>
                  <a:lnTo>
                    <a:pt x="12" y="24"/>
                  </a:lnTo>
                  <a:close/>
                  <a:moveTo>
                    <a:pt x="1" y="25"/>
                  </a:moveTo>
                  <a:cubicBezTo>
                    <a:pt x="1" y="25"/>
                    <a:pt x="1" y="25"/>
                    <a:pt x="1" y="25"/>
                  </a:cubicBezTo>
                  <a:cubicBezTo>
                    <a:pt x="1" y="25"/>
                    <a:pt x="2" y="25"/>
                    <a:pt x="2" y="26"/>
                  </a:cubicBezTo>
                  <a:cubicBezTo>
                    <a:pt x="2" y="26"/>
                    <a:pt x="2" y="26"/>
                    <a:pt x="2" y="26"/>
                  </a:cubicBezTo>
                  <a:cubicBezTo>
                    <a:pt x="1" y="27"/>
                    <a:pt x="1" y="28"/>
                    <a:pt x="1" y="29"/>
                  </a:cubicBezTo>
                  <a:cubicBezTo>
                    <a:pt x="0" y="29"/>
                    <a:pt x="0" y="29"/>
                    <a:pt x="0" y="29"/>
                  </a:cubicBezTo>
                  <a:cubicBezTo>
                    <a:pt x="0" y="28"/>
                    <a:pt x="0" y="28"/>
                    <a:pt x="0" y="28"/>
                  </a:cubicBezTo>
                  <a:cubicBezTo>
                    <a:pt x="0" y="27"/>
                    <a:pt x="0" y="27"/>
                    <a:pt x="1" y="26"/>
                  </a:cubicBezTo>
                  <a:lnTo>
                    <a:pt x="1" y="25"/>
                  </a:lnTo>
                  <a:close/>
                  <a:moveTo>
                    <a:pt x="28" y="23"/>
                  </a:moveTo>
                  <a:cubicBezTo>
                    <a:pt x="28" y="23"/>
                    <a:pt x="28" y="23"/>
                    <a:pt x="28" y="23"/>
                  </a:cubicBezTo>
                  <a:cubicBezTo>
                    <a:pt x="29" y="24"/>
                    <a:pt x="29" y="24"/>
                    <a:pt x="29" y="24"/>
                  </a:cubicBezTo>
                  <a:cubicBezTo>
                    <a:pt x="29" y="24"/>
                    <a:pt x="29" y="24"/>
                    <a:pt x="29" y="24"/>
                  </a:cubicBezTo>
                  <a:cubicBezTo>
                    <a:pt x="29" y="24"/>
                    <a:pt x="29" y="24"/>
                    <a:pt x="29" y="24"/>
                  </a:cubicBezTo>
                  <a:cubicBezTo>
                    <a:pt x="29" y="23"/>
                    <a:pt x="29" y="22"/>
                    <a:pt x="28" y="22"/>
                  </a:cubicBezTo>
                  <a:lnTo>
                    <a:pt x="28" y="23"/>
                  </a:lnTo>
                  <a:close/>
                  <a:moveTo>
                    <a:pt x="19" y="24"/>
                  </a:moveTo>
                  <a:cubicBezTo>
                    <a:pt x="19" y="24"/>
                    <a:pt x="19" y="24"/>
                    <a:pt x="19" y="24"/>
                  </a:cubicBezTo>
                  <a:cubicBezTo>
                    <a:pt x="20" y="25"/>
                    <a:pt x="20" y="25"/>
                    <a:pt x="20" y="25"/>
                  </a:cubicBezTo>
                  <a:cubicBezTo>
                    <a:pt x="20" y="25"/>
                    <a:pt x="20" y="25"/>
                    <a:pt x="20" y="25"/>
                  </a:cubicBezTo>
                  <a:cubicBezTo>
                    <a:pt x="20" y="25"/>
                    <a:pt x="20" y="25"/>
                    <a:pt x="20" y="25"/>
                  </a:cubicBezTo>
                  <a:cubicBezTo>
                    <a:pt x="20" y="26"/>
                    <a:pt x="19" y="25"/>
                    <a:pt x="19" y="24"/>
                  </a:cubicBezTo>
                  <a:close/>
                  <a:moveTo>
                    <a:pt x="16" y="25"/>
                  </a:moveTo>
                  <a:cubicBezTo>
                    <a:pt x="16" y="26"/>
                    <a:pt x="16" y="26"/>
                    <a:pt x="16" y="26"/>
                  </a:cubicBezTo>
                  <a:cubicBezTo>
                    <a:pt x="17" y="26"/>
                    <a:pt x="17" y="26"/>
                    <a:pt x="17" y="26"/>
                  </a:cubicBezTo>
                  <a:cubicBezTo>
                    <a:pt x="17" y="25"/>
                    <a:pt x="17" y="25"/>
                    <a:pt x="17" y="25"/>
                  </a:cubicBezTo>
                  <a:lnTo>
                    <a:pt x="16" y="25"/>
                  </a:lnTo>
                  <a:close/>
                  <a:moveTo>
                    <a:pt x="13" y="27"/>
                  </a:moveTo>
                  <a:cubicBezTo>
                    <a:pt x="13" y="27"/>
                    <a:pt x="13" y="27"/>
                    <a:pt x="13" y="27"/>
                  </a:cubicBezTo>
                  <a:cubicBezTo>
                    <a:pt x="13" y="27"/>
                    <a:pt x="13" y="27"/>
                    <a:pt x="14" y="27"/>
                  </a:cubicBezTo>
                  <a:cubicBezTo>
                    <a:pt x="14" y="27"/>
                    <a:pt x="14" y="27"/>
                    <a:pt x="14" y="27"/>
                  </a:cubicBezTo>
                  <a:cubicBezTo>
                    <a:pt x="14" y="27"/>
                    <a:pt x="14" y="27"/>
                    <a:pt x="14" y="27"/>
                  </a:cubicBezTo>
                  <a:lnTo>
                    <a:pt x="13" y="27"/>
                  </a:lnTo>
                  <a:close/>
                  <a:moveTo>
                    <a:pt x="2" y="28"/>
                  </a:moveTo>
                  <a:cubicBezTo>
                    <a:pt x="2" y="28"/>
                    <a:pt x="2" y="28"/>
                    <a:pt x="2" y="28"/>
                  </a:cubicBezTo>
                  <a:cubicBezTo>
                    <a:pt x="1" y="29"/>
                    <a:pt x="1" y="29"/>
                    <a:pt x="1" y="29"/>
                  </a:cubicBezTo>
                  <a:cubicBezTo>
                    <a:pt x="1" y="30"/>
                    <a:pt x="1" y="30"/>
                    <a:pt x="1" y="30"/>
                  </a:cubicBezTo>
                  <a:cubicBezTo>
                    <a:pt x="2" y="29"/>
                    <a:pt x="2" y="28"/>
                    <a:pt x="2" y="28"/>
                  </a:cubicBezTo>
                  <a:close/>
                  <a:moveTo>
                    <a:pt x="16" y="28"/>
                  </a:moveTo>
                  <a:cubicBezTo>
                    <a:pt x="16" y="29"/>
                    <a:pt x="16" y="29"/>
                    <a:pt x="17" y="29"/>
                  </a:cubicBezTo>
                  <a:cubicBezTo>
                    <a:pt x="17" y="29"/>
                    <a:pt x="17" y="29"/>
                    <a:pt x="17" y="29"/>
                  </a:cubicBezTo>
                  <a:cubicBezTo>
                    <a:pt x="17" y="29"/>
                    <a:pt x="18" y="28"/>
                    <a:pt x="19" y="27"/>
                  </a:cubicBezTo>
                  <a:cubicBezTo>
                    <a:pt x="19" y="27"/>
                    <a:pt x="19" y="27"/>
                    <a:pt x="19" y="27"/>
                  </a:cubicBezTo>
                  <a:cubicBezTo>
                    <a:pt x="18" y="27"/>
                    <a:pt x="18" y="27"/>
                    <a:pt x="18" y="27"/>
                  </a:cubicBezTo>
                  <a:cubicBezTo>
                    <a:pt x="18" y="27"/>
                    <a:pt x="18" y="27"/>
                    <a:pt x="18" y="27"/>
                  </a:cubicBezTo>
                  <a:cubicBezTo>
                    <a:pt x="18" y="27"/>
                    <a:pt x="17" y="27"/>
                    <a:pt x="16" y="28"/>
                  </a:cubicBezTo>
                  <a:cubicBezTo>
                    <a:pt x="16" y="28"/>
                    <a:pt x="16" y="28"/>
                    <a:pt x="16" y="28"/>
                  </a:cubicBezTo>
                  <a:close/>
                  <a:moveTo>
                    <a:pt x="1" y="31"/>
                  </a:moveTo>
                  <a:cubicBezTo>
                    <a:pt x="1" y="32"/>
                    <a:pt x="1" y="33"/>
                    <a:pt x="2" y="34"/>
                  </a:cubicBezTo>
                  <a:cubicBezTo>
                    <a:pt x="3" y="34"/>
                    <a:pt x="3" y="34"/>
                    <a:pt x="3" y="34"/>
                  </a:cubicBezTo>
                  <a:cubicBezTo>
                    <a:pt x="3" y="33"/>
                    <a:pt x="3" y="33"/>
                    <a:pt x="3" y="33"/>
                  </a:cubicBezTo>
                  <a:cubicBezTo>
                    <a:pt x="3" y="33"/>
                    <a:pt x="3" y="33"/>
                    <a:pt x="3" y="33"/>
                  </a:cubicBezTo>
                  <a:cubicBezTo>
                    <a:pt x="3" y="32"/>
                    <a:pt x="2" y="31"/>
                    <a:pt x="2" y="31"/>
                  </a:cubicBezTo>
                  <a:cubicBezTo>
                    <a:pt x="2" y="31"/>
                    <a:pt x="2" y="31"/>
                    <a:pt x="2" y="31"/>
                  </a:cubicBezTo>
                  <a:cubicBezTo>
                    <a:pt x="2" y="32"/>
                    <a:pt x="2" y="32"/>
                    <a:pt x="2" y="32"/>
                  </a:cubicBezTo>
                  <a:cubicBezTo>
                    <a:pt x="1" y="32"/>
                    <a:pt x="1" y="32"/>
                    <a:pt x="1" y="32"/>
                  </a:cubicBezTo>
                  <a:cubicBezTo>
                    <a:pt x="1" y="31"/>
                    <a:pt x="1" y="31"/>
                    <a:pt x="1" y="31"/>
                  </a:cubicBezTo>
                  <a:close/>
                  <a:moveTo>
                    <a:pt x="18" y="34"/>
                  </a:moveTo>
                  <a:cubicBezTo>
                    <a:pt x="18" y="34"/>
                    <a:pt x="18" y="34"/>
                    <a:pt x="18" y="34"/>
                  </a:cubicBezTo>
                  <a:cubicBezTo>
                    <a:pt x="18" y="34"/>
                    <a:pt x="18" y="34"/>
                    <a:pt x="18" y="34"/>
                  </a:cubicBezTo>
                  <a:cubicBezTo>
                    <a:pt x="19" y="34"/>
                    <a:pt x="19" y="33"/>
                    <a:pt x="19" y="33"/>
                  </a:cubicBezTo>
                  <a:cubicBezTo>
                    <a:pt x="19" y="32"/>
                    <a:pt x="19" y="32"/>
                    <a:pt x="19" y="32"/>
                  </a:cubicBezTo>
                  <a:cubicBezTo>
                    <a:pt x="18" y="32"/>
                    <a:pt x="18" y="32"/>
                    <a:pt x="18" y="32"/>
                  </a:cubicBezTo>
                  <a:cubicBezTo>
                    <a:pt x="18" y="32"/>
                    <a:pt x="18" y="33"/>
                    <a:pt x="18" y="34"/>
                  </a:cubicBezTo>
                  <a:close/>
                  <a:moveTo>
                    <a:pt x="33" y="31"/>
                  </a:moveTo>
                  <a:cubicBezTo>
                    <a:pt x="33" y="31"/>
                    <a:pt x="33" y="31"/>
                    <a:pt x="33" y="31"/>
                  </a:cubicBezTo>
                  <a:cubicBezTo>
                    <a:pt x="33" y="31"/>
                    <a:pt x="33" y="31"/>
                    <a:pt x="33" y="31"/>
                  </a:cubicBezTo>
                  <a:cubicBezTo>
                    <a:pt x="33" y="33"/>
                    <a:pt x="33" y="33"/>
                    <a:pt x="33" y="33"/>
                  </a:cubicBezTo>
                  <a:cubicBezTo>
                    <a:pt x="33" y="33"/>
                    <a:pt x="33" y="33"/>
                    <a:pt x="33" y="33"/>
                  </a:cubicBezTo>
                  <a:cubicBezTo>
                    <a:pt x="34" y="33"/>
                    <a:pt x="34" y="32"/>
                    <a:pt x="34" y="31"/>
                  </a:cubicBezTo>
                  <a:cubicBezTo>
                    <a:pt x="34" y="31"/>
                    <a:pt x="34" y="31"/>
                    <a:pt x="34" y="31"/>
                  </a:cubicBezTo>
                  <a:lnTo>
                    <a:pt x="33" y="31"/>
                  </a:lnTo>
                  <a:close/>
                  <a:moveTo>
                    <a:pt x="22" y="34"/>
                  </a:moveTo>
                  <a:cubicBezTo>
                    <a:pt x="23" y="34"/>
                    <a:pt x="23" y="34"/>
                    <a:pt x="23" y="34"/>
                  </a:cubicBezTo>
                  <a:cubicBezTo>
                    <a:pt x="23" y="34"/>
                    <a:pt x="23" y="34"/>
                    <a:pt x="23" y="34"/>
                  </a:cubicBezTo>
                  <a:cubicBezTo>
                    <a:pt x="23" y="35"/>
                    <a:pt x="23" y="35"/>
                    <a:pt x="23" y="35"/>
                  </a:cubicBezTo>
                  <a:cubicBezTo>
                    <a:pt x="23" y="35"/>
                    <a:pt x="23" y="35"/>
                    <a:pt x="23" y="35"/>
                  </a:cubicBezTo>
                  <a:cubicBezTo>
                    <a:pt x="22" y="34"/>
                    <a:pt x="22" y="34"/>
                    <a:pt x="22" y="34"/>
                  </a:cubicBezTo>
                  <a:close/>
                  <a:moveTo>
                    <a:pt x="2" y="36"/>
                  </a:moveTo>
                  <a:cubicBezTo>
                    <a:pt x="2" y="37"/>
                    <a:pt x="2" y="37"/>
                    <a:pt x="2" y="37"/>
                  </a:cubicBezTo>
                  <a:cubicBezTo>
                    <a:pt x="3" y="37"/>
                    <a:pt x="3" y="37"/>
                    <a:pt x="3" y="37"/>
                  </a:cubicBezTo>
                  <a:cubicBezTo>
                    <a:pt x="3" y="37"/>
                    <a:pt x="3" y="37"/>
                    <a:pt x="3" y="37"/>
                  </a:cubicBezTo>
                  <a:cubicBezTo>
                    <a:pt x="3" y="36"/>
                    <a:pt x="3" y="36"/>
                    <a:pt x="3" y="36"/>
                  </a:cubicBezTo>
                  <a:cubicBezTo>
                    <a:pt x="2" y="36"/>
                    <a:pt x="2" y="36"/>
                    <a:pt x="2" y="36"/>
                  </a:cubicBezTo>
                  <a:close/>
                  <a:moveTo>
                    <a:pt x="0" y="37"/>
                  </a:moveTo>
                  <a:cubicBezTo>
                    <a:pt x="0" y="37"/>
                    <a:pt x="0" y="37"/>
                    <a:pt x="0" y="38"/>
                  </a:cubicBezTo>
                  <a:cubicBezTo>
                    <a:pt x="0" y="38"/>
                    <a:pt x="0" y="38"/>
                    <a:pt x="0" y="38"/>
                  </a:cubicBezTo>
                  <a:cubicBezTo>
                    <a:pt x="0" y="38"/>
                    <a:pt x="0" y="37"/>
                    <a:pt x="0" y="37"/>
                  </a:cubicBezTo>
                  <a:close/>
                  <a:moveTo>
                    <a:pt x="32" y="35"/>
                  </a:moveTo>
                  <a:cubicBezTo>
                    <a:pt x="33" y="35"/>
                    <a:pt x="33" y="36"/>
                    <a:pt x="33" y="36"/>
                  </a:cubicBezTo>
                  <a:cubicBezTo>
                    <a:pt x="34" y="36"/>
                    <a:pt x="34" y="36"/>
                    <a:pt x="34" y="36"/>
                  </a:cubicBezTo>
                  <a:cubicBezTo>
                    <a:pt x="34" y="35"/>
                    <a:pt x="34" y="35"/>
                    <a:pt x="34" y="35"/>
                  </a:cubicBezTo>
                  <a:cubicBezTo>
                    <a:pt x="34" y="35"/>
                    <a:pt x="34" y="35"/>
                    <a:pt x="34" y="34"/>
                  </a:cubicBezTo>
                  <a:cubicBezTo>
                    <a:pt x="34" y="34"/>
                    <a:pt x="34" y="34"/>
                    <a:pt x="34" y="34"/>
                  </a:cubicBezTo>
                  <a:cubicBezTo>
                    <a:pt x="33" y="34"/>
                    <a:pt x="32" y="35"/>
                    <a:pt x="32" y="35"/>
                  </a:cubicBezTo>
                  <a:close/>
                  <a:moveTo>
                    <a:pt x="2" y="40"/>
                  </a:moveTo>
                  <a:cubicBezTo>
                    <a:pt x="2" y="40"/>
                    <a:pt x="2" y="40"/>
                    <a:pt x="2" y="40"/>
                  </a:cubicBezTo>
                  <a:cubicBezTo>
                    <a:pt x="2" y="41"/>
                    <a:pt x="2" y="41"/>
                    <a:pt x="2" y="41"/>
                  </a:cubicBezTo>
                  <a:cubicBezTo>
                    <a:pt x="3" y="41"/>
                    <a:pt x="3" y="40"/>
                    <a:pt x="3" y="40"/>
                  </a:cubicBezTo>
                  <a:cubicBezTo>
                    <a:pt x="2" y="39"/>
                    <a:pt x="2" y="39"/>
                    <a:pt x="2" y="39"/>
                  </a:cubicBezTo>
                  <a:cubicBezTo>
                    <a:pt x="2" y="39"/>
                    <a:pt x="2" y="39"/>
                    <a:pt x="2" y="39"/>
                  </a:cubicBezTo>
                  <a:lnTo>
                    <a:pt x="2" y="40"/>
                  </a:lnTo>
                  <a:close/>
                  <a:moveTo>
                    <a:pt x="35" y="37"/>
                  </a:moveTo>
                  <a:cubicBezTo>
                    <a:pt x="35" y="38"/>
                    <a:pt x="35" y="38"/>
                    <a:pt x="35" y="38"/>
                  </a:cubicBezTo>
                  <a:cubicBezTo>
                    <a:pt x="35" y="38"/>
                    <a:pt x="35" y="38"/>
                    <a:pt x="35" y="38"/>
                  </a:cubicBezTo>
                  <a:cubicBezTo>
                    <a:pt x="35" y="37"/>
                    <a:pt x="35" y="37"/>
                    <a:pt x="35" y="37"/>
                  </a:cubicBezTo>
                  <a:close/>
                  <a:moveTo>
                    <a:pt x="18" y="41"/>
                  </a:moveTo>
                  <a:cubicBezTo>
                    <a:pt x="18" y="41"/>
                    <a:pt x="18" y="41"/>
                    <a:pt x="18" y="41"/>
                  </a:cubicBezTo>
                  <a:cubicBezTo>
                    <a:pt x="20" y="40"/>
                    <a:pt x="20" y="40"/>
                    <a:pt x="20" y="40"/>
                  </a:cubicBezTo>
                  <a:cubicBezTo>
                    <a:pt x="20" y="40"/>
                    <a:pt x="20" y="40"/>
                    <a:pt x="20" y="40"/>
                  </a:cubicBezTo>
                  <a:cubicBezTo>
                    <a:pt x="20" y="40"/>
                    <a:pt x="20" y="40"/>
                    <a:pt x="20" y="40"/>
                  </a:cubicBezTo>
                  <a:cubicBezTo>
                    <a:pt x="19" y="40"/>
                    <a:pt x="18" y="40"/>
                    <a:pt x="18" y="41"/>
                  </a:cubicBezTo>
                  <a:close/>
                  <a:moveTo>
                    <a:pt x="28" y="41"/>
                  </a:moveTo>
                  <a:cubicBezTo>
                    <a:pt x="29" y="42"/>
                    <a:pt x="29" y="42"/>
                    <a:pt x="29" y="42"/>
                  </a:cubicBezTo>
                  <a:cubicBezTo>
                    <a:pt x="29" y="42"/>
                    <a:pt x="29" y="42"/>
                    <a:pt x="29" y="42"/>
                  </a:cubicBezTo>
                  <a:cubicBezTo>
                    <a:pt x="29" y="42"/>
                    <a:pt x="30" y="41"/>
                    <a:pt x="30" y="41"/>
                  </a:cubicBezTo>
                  <a:cubicBezTo>
                    <a:pt x="29" y="40"/>
                    <a:pt x="29" y="40"/>
                    <a:pt x="29" y="40"/>
                  </a:cubicBezTo>
                  <a:cubicBezTo>
                    <a:pt x="28" y="40"/>
                    <a:pt x="28" y="40"/>
                    <a:pt x="28" y="41"/>
                  </a:cubicBezTo>
                  <a:close/>
                  <a:moveTo>
                    <a:pt x="2" y="44"/>
                  </a:moveTo>
                  <a:cubicBezTo>
                    <a:pt x="2" y="44"/>
                    <a:pt x="2" y="44"/>
                    <a:pt x="2" y="44"/>
                  </a:cubicBezTo>
                  <a:cubicBezTo>
                    <a:pt x="3" y="44"/>
                    <a:pt x="3" y="44"/>
                    <a:pt x="3" y="44"/>
                  </a:cubicBezTo>
                  <a:cubicBezTo>
                    <a:pt x="3" y="44"/>
                    <a:pt x="3" y="44"/>
                    <a:pt x="3" y="44"/>
                  </a:cubicBezTo>
                  <a:cubicBezTo>
                    <a:pt x="3" y="43"/>
                    <a:pt x="3" y="43"/>
                    <a:pt x="3" y="43"/>
                  </a:cubicBezTo>
                  <a:cubicBezTo>
                    <a:pt x="2" y="43"/>
                    <a:pt x="2" y="43"/>
                    <a:pt x="2" y="43"/>
                  </a:cubicBezTo>
                  <a:lnTo>
                    <a:pt x="2" y="44"/>
                  </a:lnTo>
                  <a:close/>
                  <a:moveTo>
                    <a:pt x="33" y="41"/>
                  </a:moveTo>
                  <a:cubicBezTo>
                    <a:pt x="33" y="42"/>
                    <a:pt x="33" y="42"/>
                    <a:pt x="33" y="42"/>
                  </a:cubicBezTo>
                  <a:cubicBezTo>
                    <a:pt x="33" y="42"/>
                    <a:pt x="33" y="42"/>
                    <a:pt x="33" y="42"/>
                  </a:cubicBezTo>
                  <a:cubicBezTo>
                    <a:pt x="34" y="41"/>
                    <a:pt x="34" y="41"/>
                    <a:pt x="34" y="41"/>
                  </a:cubicBezTo>
                  <a:cubicBezTo>
                    <a:pt x="34" y="41"/>
                    <a:pt x="34" y="41"/>
                    <a:pt x="34" y="41"/>
                  </a:cubicBezTo>
                  <a:cubicBezTo>
                    <a:pt x="33" y="41"/>
                    <a:pt x="33" y="41"/>
                    <a:pt x="33" y="41"/>
                  </a:cubicBezTo>
                  <a:close/>
                  <a:moveTo>
                    <a:pt x="4" y="44"/>
                  </a:moveTo>
                  <a:cubicBezTo>
                    <a:pt x="4" y="45"/>
                    <a:pt x="4" y="45"/>
                    <a:pt x="4" y="45"/>
                  </a:cubicBezTo>
                  <a:cubicBezTo>
                    <a:pt x="4" y="44"/>
                    <a:pt x="4" y="44"/>
                    <a:pt x="4" y="44"/>
                  </a:cubicBezTo>
                  <a:cubicBezTo>
                    <a:pt x="4" y="44"/>
                    <a:pt x="4" y="44"/>
                    <a:pt x="4" y="44"/>
                  </a:cubicBezTo>
                  <a:close/>
                  <a:moveTo>
                    <a:pt x="19" y="44"/>
                  </a:moveTo>
                  <a:cubicBezTo>
                    <a:pt x="19" y="44"/>
                    <a:pt x="19" y="44"/>
                    <a:pt x="19" y="44"/>
                  </a:cubicBezTo>
                  <a:cubicBezTo>
                    <a:pt x="19" y="45"/>
                    <a:pt x="19" y="45"/>
                    <a:pt x="19" y="45"/>
                  </a:cubicBezTo>
                  <a:cubicBezTo>
                    <a:pt x="20" y="45"/>
                    <a:pt x="20" y="45"/>
                    <a:pt x="20" y="45"/>
                  </a:cubicBezTo>
                  <a:cubicBezTo>
                    <a:pt x="20" y="44"/>
                    <a:pt x="20" y="44"/>
                    <a:pt x="20" y="44"/>
                  </a:cubicBezTo>
                  <a:cubicBezTo>
                    <a:pt x="20" y="43"/>
                    <a:pt x="20" y="43"/>
                    <a:pt x="20" y="43"/>
                  </a:cubicBezTo>
                  <a:cubicBezTo>
                    <a:pt x="20" y="43"/>
                    <a:pt x="20" y="43"/>
                    <a:pt x="20" y="43"/>
                  </a:cubicBezTo>
                  <a:cubicBezTo>
                    <a:pt x="21" y="43"/>
                    <a:pt x="21" y="43"/>
                    <a:pt x="21" y="43"/>
                  </a:cubicBezTo>
                  <a:cubicBezTo>
                    <a:pt x="20" y="43"/>
                    <a:pt x="20" y="42"/>
                    <a:pt x="19" y="42"/>
                  </a:cubicBezTo>
                  <a:cubicBezTo>
                    <a:pt x="19" y="43"/>
                    <a:pt x="19" y="43"/>
                    <a:pt x="19" y="44"/>
                  </a:cubicBezTo>
                  <a:close/>
                  <a:moveTo>
                    <a:pt x="2" y="46"/>
                  </a:moveTo>
                  <a:cubicBezTo>
                    <a:pt x="2" y="47"/>
                    <a:pt x="2" y="47"/>
                    <a:pt x="2" y="47"/>
                  </a:cubicBezTo>
                  <a:cubicBezTo>
                    <a:pt x="3" y="47"/>
                    <a:pt x="3" y="46"/>
                    <a:pt x="3" y="45"/>
                  </a:cubicBezTo>
                  <a:cubicBezTo>
                    <a:pt x="3" y="45"/>
                    <a:pt x="3" y="45"/>
                    <a:pt x="3" y="45"/>
                  </a:cubicBezTo>
                  <a:cubicBezTo>
                    <a:pt x="2" y="45"/>
                    <a:pt x="2" y="45"/>
                    <a:pt x="2" y="45"/>
                  </a:cubicBezTo>
                  <a:cubicBezTo>
                    <a:pt x="2" y="45"/>
                    <a:pt x="2" y="45"/>
                    <a:pt x="2" y="45"/>
                  </a:cubicBezTo>
                  <a:cubicBezTo>
                    <a:pt x="2" y="45"/>
                    <a:pt x="2" y="45"/>
                    <a:pt x="2" y="46"/>
                  </a:cubicBezTo>
                  <a:close/>
                  <a:moveTo>
                    <a:pt x="25" y="42"/>
                  </a:moveTo>
                  <a:cubicBezTo>
                    <a:pt x="26" y="42"/>
                    <a:pt x="26" y="42"/>
                    <a:pt x="26" y="42"/>
                  </a:cubicBezTo>
                  <a:cubicBezTo>
                    <a:pt x="26" y="42"/>
                    <a:pt x="26" y="42"/>
                    <a:pt x="26" y="42"/>
                  </a:cubicBezTo>
                  <a:cubicBezTo>
                    <a:pt x="26" y="42"/>
                    <a:pt x="26" y="42"/>
                    <a:pt x="26" y="42"/>
                  </a:cubicBezTo>
                  <a:cubicBezTo>
                    <a:pt x="26" y="43"/>
                    <a:pt x="26" y="43"/>
                    <a:pt x="25" y="43"/>
                  </a:cubicBezTo>
                  <a:cubicBezTo>
                    <a:pt x="25" y="43"/>
                    <a:pt x="25" y="43"/>
                    <a:pt x="25" y="43"/>
                  </a:cubicBezTo>
                  <a:cubicBezTo>
                    <a:pt x="25" y="43"/>
                    <a:pt x="25" y="43"/>
                    <a:pt x="25" y="43"/>
                  </a:cubicBezTo>
                  <a:lnTo>
                    <a:pt x="25" y="42"/>
                  </a:lnTo>
                  <a:close/>
                  <a:moveTo>
                    <a:pt x="27" y="43"/>
                  </a:moveTo>
                  <a:cubicBezTo>
                    <a:pt x="27" y="43"/>
                    <a:pt x="27" y="43"/>
                    <a:pt x="27" y="43"/>
                  </a:cubicBezTo>
                  <a:cubicBezTo>
                    <a:pt x="28" y="43"/>
                    <a:pt x="28" y="43"/>
                    <a:pt x="28" y="43"/>
                  </a:cubicBezTo>
                  <a:cubicBezTo>
                    <a:pt x="28" y="43"/>
                    <a:pt x="28" y="43"/>
                    <a:pt x="28" y="43"/>
                  </a:cubicBezTo>
                  <a:cubicBezTo>
                    <a:pt x="27" y="43"/>
                    <a:pt x="27" y="43"/>
                    <a:pt x="27" y="43"/>
                  </a:cubicBezTo>
                  <a:close/>
                  <a:moveTo>
                    <a:pt x="31" y="43"/>
                  </a:moveTo>
                  <a:cubicBezTo>
                    <a:pt x="31" y="43"/>
                    <a:pt x="31" y="43"/>
                    <a:pt x="31" y="43"/>
                  </a:cubicBezTo>
                  <a:cubicBezTo>
                    <a:pt x="32" y="44"/>
                    <a:pt x="32" y="44"/>
                    <a:pt x="32" y="44"/>
                  </a:cubicBezTo>
                  <a:cubicBezTo>
                    <a:pt x="33" y="44"/>
                    <a:pt x="33" y="44"/>
                    <a:pt x="33" y="44"/>
                  </a:cubicBezTo>
                  <a:cubicBezTo>
                    <a:pt x="33" y="44"/>
                    <a:pt x="33" y="44"/>
                    <a:pt x="33" y="44"/>
                  </a:cubicBezTo>
                  <a:cubicBezTo>
                    <a:pt x="33" y="43"/>
                    <a:pt x="33" y="43"/>
                    <a:pt x="32" y="43"/>
                  </a:cubicBezTo>
                  <a:cubicBezTo>
                    <a:pt x="32" y="43"/>
                    <a:pt x="32" y="43"/>
                    <a:pt x="32" y="43"/>
                  </a:cubicBezTo>
                  <a:lnTo>
                    <a:pt x="31" y="43"/>
                  </a:lnTo>
                  <a:close/>
                  <a:moveTo>
                    <a:pt x="34" y="45"/>
                  </a:moveTo>
                  <a:cubicBezTo>
                    <a:pt x="34" y="45"/>
                    <a:pt x="34" y="45"/>
                    <a:pt x="35" y="45"/>
                  </a:cubicBezTo>
                  <a:cubicBezTo>
                    <a:pt x="35" y="45"/>
                    <a:pt x="35" y="45"/>
                    <a:pt x="35" y="45"/>
                  </a:cubicBezTo>
                  <a:cubicBezTo>
                    <a:pt x="35" y="44"/>
                    <a:pt x="34" y="44"/>
                    <a:pt x="34" y="44"/>
                  </a:cubicBezTo>
                  <a:cubicBezTo>
                    <a:pt x="34" y="44"/>
                    <a:pt x="34" y="44"/>
                    <a:pt x="34" y="44"/>
                  </a:cubicBezTo>
                  <a:cubicBezTo>
                    <a:pt x="34" y="44"/>
                    <a:pt x="34" y="44"/>
                    <a:pt x="34" y="45"/>
                  </a:cubicBezTo>
                  <a:close/>
                  <a:moveTo>
                    <a:pt x="2" y="48"/>
                  </a:moveTo>
                  <a:cubicBezTo>
                    <a:pt x="2" y="48"/>
                    <a:pt x="2" y="48"/>
                    <a:pt x="2" y="48"/>
                  </a:cubicBezTo>
                  <a:cubicBezTo>
                    <a:pt x="2" y="49"/>
                    <a:pt x="2" y="49"/>
                    <a:pt x="2" y="49"/>
                  </a:cubicBezTo>
                  <a:cubicBezTo>
                    <a:pt x="2" y="49"/>
                    <a:pt x="2" y="49"/>
                    <a:pt x="2" y="49"/>
                  </a:cubicBezTo>
                  <a:cubicBezTo>
                    <a:pt x="3" y="49"/>
                    <a:pt x="3" y="48"/>
                    <a:pt x="3" y="48"/>
                  </a:cubicBezTo>
                  <a:cubicBezTo>
                    <a:pt x="2" y="47"/>
                    <a:pt x="2" y="47"/>
                    <a:pt x="2" y="47"/>
                  </a:cubicBezTo>
                  <a:lnTo>
                    <a:pt x="2" y="48"/>
                  </a:lnTo>
                  <a:close/>
                  <a:moveTo>
                    <a:pt x="29" y="47"/>
                  </a:moveTo>
                  <a:cubicBezTo>
                    <a:pt x="29" y="47"/>
                    <a:pt x="29" y="46"/>
                    <a:pt x="29" y="46"/>
                  </a:cubicBezTo>
                  <a:cubicBezTo>
                    <a:pt x="29" y="46"/>
                    <a:pt x="29" y="46"/>
                    <a:pt x="29" y="46"/>
                  </a:cubicBezTo>
                  <a:cubicBezTo>
                    <a:pt x="29" y="46"/>
                    <a:pt x="29" y="46"/>
                    <a:pt x="29" y="46"/>
                  </a:cubicBezTo>
                  <a:cubicBezTo>
                    <a:pt x="29" y="46"/>
                    <a:pt x="28" y="47"/>
                    <a:pt x="28" y="47"/>
                  </a:cubicBezTo>
                  <a:cubicBezTo>
                    <a:pt x="28" y="48"/>
                    <a:pt x="28" y="48"/>
                    <a:pt x="28" y="48"/>
                  </a:cubicBezTo>
                  <a:cubicBezTo>
                    <a:pt x="29" y="49"/>
                    <a:pt x="29" y="49"/>
                    <a:pt x="29" y="49"/>
                  </a:cubicBezTo>
                  <a:cubicBezTo>
                    <a:pt x="29" y="49"/>
                    <a:pt x="29" y="49"/>
                    <a:pt x="29" y="49"/>
                  </a:cubicBezTo>
                  <a:cubicBezTo>
                    <a:pt x="29" y="48"/>
                    <a:pt x="29" y="48"/>
                    <a:pt x="29" y="48"/>
                  </a:cubicBezTo>
                  <a:cubicBezTo>
                    <a:pt x="29" y="48"/>
                    <a:pt x="29" y="48"/>
                    <a:pt x="29" y="48"/>
                  </a:cubicBezTo>
                  <a:cubicBezTo>
                    <a:pt x="29" y="47"/>
                    <a:pt x="29" y="47"/>
                    <a:pt x="29" y="47"/>
                  </a:cubicBezTo>
                  <a:cubicBezTo>
                    <a:pt x="29" y="47"/>
                    <a:pt x="29" y="47"/>
                    <a:pt x="29" y="47"/>
                  </a:cubicBezTo>
                  <a:cubicBezTo>
                    <a:pt x="29" y="47"/>
                    <a:pt x="29" y="47"/>
                    <a:pt x="29" y="48"/>
                  </a:cubicBezTo>
                  <a:cubicBezTo>
                    <a:pt x="30" y="48"/>
                    <a:pt x="30" y="48"/>
                    <a:pt x="30" y="48"/>
                  </a:cubicBezTo>
                  <a:cubicBezTo>
                    <a:pt x="30" y="48"/>
                    <a:pt x="30" y="48"/>
                    <a:pt x="30" y="48"/>
                  </a:cubicBezTo>
                  <a:cubicBezTo>
                    <a:pt x="31" y="47"/>
                    <a:pt x="31" y="47"/>
                    <a:pt x="31" y="47"/>
                  </a:cubicBezTo>
                  <a:cubicBezTo>
                    <a:pt x="31" y="47"/>
                    <a:pt x="31" y="47"/>
                    <a:pt x="31" y="47"/>
                  </a:cubicBezTo>
                  <a:cubicBezTo>
                    <a:pt x="32" y="48"/>
                    <a:pt x="32" y="48"/>
                    <a:pt x="32" y="48"/>
                  </a:cubicBezTo>
                  <a:cubicBezTo>
                    <a:pt x="31" y="49"/>
                    <a:pt x="30" y="49"/>
                    <a:pt x="31" y="50"/>
                  </a:cubicBezTo>
                  <a:cubicBezTo>
                    <a:pt x="31" y="50"/>
                    <a:pt x="31" y="50"/>
                    <a:pt x="31" y="50"/>
                  </a:cubicBezTo>
                  <a:cubicBezTo>
                    <a:pt x="31" y="50"/>
                    <a:pt x="31" y="50"/>
                    <a:pt x="31" y="50"/>
                  </a:cubicBezTo>
                  <a:cubicBezTo>
                    <a:pt x="32" y="49"/>
                    <a:pt x="32" y="48"/>
                    <a:pt x="32" y="46"/>
                  </a:cubicBezTo>
                  <a:cubicBezTo>
                    <a:pt x="32" y="45"/>
                    <a:pt x="32" y="45"/>
                    <a:pt x="32" y="45"/>
                  </a:cubicBezTo>
                  <a:cubicBezTo>
                    <a:pt x="32" y="45"/>
                    <a:pt x="32" y="45"/>
                    <a:pt x="32" y="45"/>
                  </a:cubicBezTo>
                  <a:cubicBezTo>
                    <a:pt x="31" y="45"/>
                    <a:pt x="31" y="45"/>
                    <a:pt x="31" y="45"/>
                  </a:cubicBezTo>
                  <a:cubicBezTo>
                    <a:pt x="31" y="46"/>
                    <a:pt x="31" y="46"/>
                    <a:pt x="31" y="46"/>
                  </a:cubicBezTo>
                  <a:cubicBezTo>
                    <a:pt x="31" y="47"/>
                    <a:pt x="31" y="47"/>
                    <a:pt x="31" y="47"/>
                  </a:cubicBezTo>
                  <a:cubicBezTo>
                    <a:pt x="30" y="46"/>
                    <a:pt x="30" y="46"/>
                    <a:pt x="30" y="46"/>
                  </a:cubicBezTo>
                  <a:cubicBezTo>
                    <a:pt x="31" y="45"/>
                    <a:pt x="31" y="45"/>
                    <a:pt x="31" y="45"/>
                  </a:cubicBezTo>
                  <a:cubicBezTo>
                    <a:pt x="30" y="45"/>
                    <a:pt x="30" y="45"/>
                    <a:pt x="30" y="46"/>
                  </a:cubicBezTo>
                  <a:lnTo>
                    <a:pt x="29" y="47"/>
                  </a:lnTo>
                  <a:close/>
                  <a:moveTo>
                    <a:pt x="8" y="50"/>
                  </a:moveTo>
                  <a:cubicBezTo>
                    <a:pt x="8" y="50"/>
                    <a:pt x="8" y="50"/>
                    <a:pt x="8" y="50"/>
                  </a:cubicBezTo>
                  <a:cubicBezTo>
                    <a:pt x="9" y="50"/>
                    <a:pt x="9" y="50"/>
                    <a:pt x="9" y="49"/>
                  </a:cubicBezTo>
                  <a:cubicBezTo>
                    <a:pt x="9" y="49"/>
                    <a:pt x="9" y="49"/>
                    <a:pt x="9" y="49"/>
                  </a:cubicBezTo>
                  <a:cubicBezTo>
                    <a:pt x="8" y="48"/>
                    <a:pt x="8" y="48"/>
                    <a:pt x="8" y="48"/>
                  </a:cubicBezTo>
                  <a:cubicBezTo>
                    <a:pt x="8" y="48"/>
                    <a:pt x="8" y="48"/>
                    <a:pt x="8" y="48"/>
                  </a:cubicBezTo>
                  <a:cubicBezTo>
                    <a:pt x="8" y="48"/>
                    <a:pt x="8" y="49"/>
                    <a:pt x="8" y="50"/>
                  </a:cubicBezTo>
                  <a:close/>
                  <a:moveTo>
                    <a:pt x="31" y="50"/>
                  </a:moveTo>
                  <a:cubicBezTo>
                    <a:pt x="31" y="51"/>
                    <a:pt x="31" y="51"/>
                    <a:pt x="31" y="51"/>
                  </a:cubicBezTo>
                  <a:cubicBezTo>
                    <a:pt x="31" y="51"/>
                    <a:pt x="31" y="51"/>
                    <a:pt x="31" y="51"/>
                  </a:cubicBezTo>
                  <a:cubicBezTo>
                    <a:pt x="32" y="51"/>
                    <a:pt x="32" y="51"/>
                    <a:pt x="32" y="51"/>
                  </a:cubicBezTo>
                  <a:cubicBezTo>
                    <a:pt x="32" y="51"/>
                    <a:pt x="32" y="51"/>
                    <a:pt x="32" y="51"/>
                  </a:cubicBezTo>
                  <a:cubicBezTo>
                    <a:pt x="31" y="50"/>
                    <a:pt x="31" y="50"/>
                    <a:pt x="31" y="50"/>
                  </a:cubicBezTo>
                  <a:close/>
                  <a:moveTo>
                    <a:pt x="29" y="52"/>
                  </a:moveTo>
                  <a:cubicBezTo>
                    <a:pt x="29" y="53"/>
                    <a:pt x="29" y="53"/>
                    <a:pt x="29" y="53"/>
                  </a:cubicBezTo>
                  <a:cubicBezTo>
                    <a:pt x="30" y="53"/>
                    <a:pt x="30" y="53"/>
                    <a:pt x="30" y="53"/>
                  </a:cubicBezTo>
                  <a:cubicBezTo>
                    <a:pt x="30" y="52"/>
                    <a:pt x="30" y="52"/>
                    <a:pt x="30" y="52"/>
                  </a:cubicBezTo>
                  <a:cubicBezTo>
                    <a:pt x="30" y="52"/>
                    <a:pt x="30" y="52"/>
                    <a:pt x="30" y="52"/>
                  </a:cubicBezTo>
                  <a:cubicBezTo>
                    <a:pt x="29" y="52"/>
                    <a:pt x="29" y="52"/>
                    <a:pt x="29" y="52"/>
                  </a:cubicBezTo>
                  <a:cubicBezTo>
                    <a:pt x="29" y="52"/>
                    <a:pt x="29" y="52"/>
                    <a:pt x="29" y="52"/>
                  </a:cubicBezTo>
                  <a:close/>
                  <a:moveTo>
                    <a:pt x="24" y="54"/>
                  </a:moveTo>
                  <a:cubicBezTo>
                    <a:pt x="24" y="54"/>
                    <a:pt x="24" y="54"/>
                    <a:pt x="24" y="54"/>
                  </a:cubicBezTo>
                  <a:cubicBezTo>
                    <a:pt x="24" y="54"/>
                    <a:pt x="24" y="54"/>
                    <a:pt x="24" y="54"/>
                  </a:cubicBezTo>
                  <a:cubicBezTo>
                    <a:pt x="24" y="54"/>
                    <a:pt x="24" y="54"/>
                    <a:pt x="24" y="54"/>
                  </a:cubicBezTo>
                  <a:cubicBezTo>
                    <a:pt x="25" y="54"/>
                    <a:pt x="25" y="54"/>
                    <a:pt x="25" y="53"/>
                  </a:cubicBezTo>
                  <a:cubicBezTo>
                    <a:pt x="24" y="53"/>
                    <a:pt x="24" y="53"/>
                    <a:pt x="24" y="53"/>
                  </a:cubicBezTo>
                  <a:lnTo>
                    <a:pt x="24" y="54"/>
                  </a:lnTo>
                  <a:close/>
                  <a:moveTo>
                    <a:pt x="24" y="56"/>
                  </a:moveTo>
                  <a:cubicBezTo>
                    <a:pt x="25" y="56"/>
                    <a:pt x="25" y="56"/>
                    <a:pt x="25" y="56"/>
                  </a:cubicBezTo>
                  <a:cubicBezTo>
                    <a:pt x="25" y="57"/>
                    <a:pt x="25" y="57"/>
                    <a:pt x="25" y="57"/>
                  </a:cubicBezTo>
                  <a:cubicBezTo>
                    <a:pt x="25" y="57"/>
                    <a:pt x="25" y="57"/>
                    <a:pt x="25" y="57"/>
                  </a:cubicBezTo>
                  <a:cubicBezTo>
                    <a:pt x="25" y="57"/>
                    <a:pt x="25" y="57"/>
                    <a:pt x="25" y="57"/>
                  </a:cubicBezTo>
                  <a:cubicBezTo>
                    <a:pt x="24" y="57"/>
                    <a:pt x="24" y="57"/>
                    <a:pt x="24" y="57"/>
                  </a:cubicBezTo>
                  <a:cubicBezTo>
                    <a:pt x="24" y="56"/>
                    <a:pt x="24" y="56"/>
                    <a:pt x="24" y="56"/>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š1íḋê"/>
            <p:cNvSpPr/>
            <p:nvPr/>
          </p:nvSpPr>
          <p:spPr bwMode="auto">
            <a:xfrm>
              <a:off x="5855772" y="2860019"/>
              <a:ext cx="213537" cy="91516"/>
            </a:xfrm>
            <a:custGeom>
              <a:avLst/>
              <a:gdLst>
                <a:gd name="T0" fmla="*/ 84 w 84"/>
                <a:gd name="T1" fmla="*/ 0 h 36"/>
                <a:gd name="T2" fmla="*/ 10 w 84"/>
                <a:gd name="T3" fmla="*/ 0 h 36"/>
                <a:gd name="T4" fmla="*/ 0 w 84"/>
                <a:gd name="T5" fmla="*/ 34 h 36"/>
                <a:gd name="T6" fmla="*/ 74 w 84"/>
                <a:gd name="T7" fmla="*/ 36 h 36"/>
                <a:gd name="T8" fmla="*/ 84 w 84"/>
                <a:gd name="T9" fmla="*/ 0 h 36"/>
              </a:gdLst>
              <a:ahLst/>
              <a:cxnLst>
                <a:cxn ang="0">
                  <a:pos x="T0" y="T1"/>
                </a:cxn>
                <a:cxn ang="0">
                  <a:pos x="T2" y="T3"/>
                </a:cxn>
                <a:cxn ang="0">
                  <a:pos x="T4" y="T5"/>
                </a:cxn>
                <a:cxn ang="0">
                  <a:pos x="T6" y="T7"/>
                </a:cxn>
                <a:cxn ang="0">
                  <a:pos x="T8" y="T9"/>
                </a:cxn>
              </a:cxnLst>
              <a:rect l="0" t="0" r="r" b="b"/>
              <a:pathLst>
                <a:path w="84" h="36">
                  <a:moveTo>
                    <a:pt x="84" y="0"/>
                  </a:moveTo>
                  <a:lnTo>
                    <a:pt x="10" y="0"/>
                  </a:lnTo>
                  <a:lnTo>
                    <a:pt x="0" y="34"/>
                  </a:lnTo>
                  <a:lnTo>
                    <a:pt x="74" y="36"/>
                  </a:lnTo>
                  <a:lnTo>
                    <a:pt x="84" y="0"/>
                  </a:lnTo>
                  <a:close/>
                </a:path>
              </a:pathLst>
            </a:custGeom>
            <a:solidFill>
              <a:srgbClr val="BBA3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is1îḋé"/>
            <p:cNvSpPr/>
            <p:nvPr/>
          </p:nvSpPr>
          <p:spPr bwMode="auto">
            <a:xfrm>
              <a:off x="6618403" y="2684613"/>
              <a:ext cx="277090" cy="55926"/>
            </a:xfrm>
            <a:custGeom>
              <a:avLst/>
              <a:gdLst>
                <a:gd name="T0" fmla="*/ 3 w 63"/>
                <a:gd name="T1" fmla="*/ 0 h 13"/>
                <a:gd name="T2" fmla="*/ 60 w 63"/>
                <a:gd name="T3" fmla="*/ 0 h 13"/>
                <a:gd name="T4" fmla="*/ 63 w 63"/>
                <a:gd name="T5" fmla="*/ 3 h 13"/>
                <a:gd name="T6" fmla="*/ 63 w 63"/>
                <a:gd name="T7" fmla="*/ 9 h 13"/>
                <a:gd name="T8" fmla="*/ 60 w 63"/>
                <a:gd name="T9" fmla="*/ 13 h 13"/>
                <a:gd name="T10" fmla="*/ 3 w 63"/>
                <a:gd name="T11" fmla="*/ 13 h 13"/>
                <a:gd name="T12" fmla="*/ 0 w 63"/>
                <a:gd name="T13" fmla="*/ 9 h 13"/>
                <a:gd name="T14" fmla="*/ 0 w 63"/>
                <a:gd name="T15" fmla="*/ 3 h 13"/>
                <a:gd name="T16" fmla="*/ 3 w 6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
                  <a:moveTo>
                    <a:pt x="3" y="0"/>
                  </a:moveTo>
                  <a:cubicBezTo>
                    <a:pt x="60" y="0"/>
                    <a:pt x="60" y="0"/>
                    <a:pt x="60" y="0"/>
                  </a:cubicBezTo>
                  <a:cubicBezTo>
                    <a:pt x="61" y="0"/>
                    <a:pt x="63" y="1"/>
                    <a:pt x="63" y="3"/>
                  </a:cubicBezTo>
                  <a:cubicBezTo>
                    <a:pt x="63" y="9"/>
                    <a:pt x="63" y="9"/>
                    <a:pt x="63" y="9"/>
                  </a:cubicBezTo>
                  <a:cubicBezTo>
                    <a:pt x="63" y="11"/>
                    <a:pt x="61" y="13"/>
                    <a:pt x="60" y="13"/>
                  </a:cubicBezTo>
                  <a:cubicBezTo>
                    <a:pt x="3" y="13"/>
                    <a:pt x="3" y="13"/>
                    <a:pt x="3" y="13"/>
                  </a:cubicBezTo>
                  <a:cubicBezTo>
                    <a:pt x="1" y="13"/>
                    <a:pt x="0" y="11"/>
                    <a:pt x="0" y="9"/>
                  </a:cubicBezTo>
                  <a:cubicBezTo>
                    <a:pt x="0" y="3"/>
                    <a:pt x="0" y="3"/>
                    <a:pt x="0" y="3"/>
                  </a:cubicBezTo>
                  <a:cubicBezTo>
                    <a:pt x="0" y="1"/>
                    <a:pt x="1" y="0"/>
                    <a:pt x="3"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íṧlîdè"/>
            <p:cNvSpPr/>
            <p:nvPr/>
          </p:nvSpPr>
          <p:spPr bwMode="auto">
            <a:xfrm>
              <a:off x="4150019" y="2796465"/>
              <a:ext cx="1184620" cy="1756595"/>
            </a:xfrm>
            <a:custGeom>
              <a:avLst/>
              <a:gdLst>
                <a:gd name="T0" fmla="*/ 121 w 270"/>
                <a:gd name="T1" fmla="*/ 0 h 401"/>
                <a:gd name="T2" fmla="*/ 117 w 270"/>
                <a:gd name="T3" fmla="*/ 10 h 401"/>
                <a:gd name="T4" fmla="*/ 116 w 270"/>
                <a:gd name="T5" fmla="*/ 10 h 401"/>
                <a:gd name="T6" fmla="*/ 128 w 270"/>
                <a:gd name="T7" fmla="*/ 101 h 401"/>
                <a:gd name="T8" fmla="*/ 115 w 270"/>
                <a:gd name="T9" fmla="*/ 121 h 401"/>
                <a:gd name="T10" fmla="*/ 101 w 270"/>
                <a:gd name="T11" fmla="*/ 101 h 401"/>
                <a:gd name="T12" fmla="*/ 112 w 270"/>
                <a:gd name="T13" fmla="*/ 10 h 401"/>
                <a:gd name="T14" fmla="*/ 112 w 270"/>
                <a:gd name="T15" fmla="*/ 10 h 401"/>
                <a:gd name="T16" fmla="*/ 108 w 270"/>
                <a:gd name="T17" fmla="*/ 0 h 401"/>
                <a:gd name="T18" fmla="*/ 40 w 270"/>
                <a:gd name="T19" fmla="*/ 17 h 401"/>
                <a:gd name="T20" fmla="*/ 39 w 270"/>
                <a:gd name="T21" fmla="*/ 18 h 401"/>
                <a:gd name="T22" fmla="*/ 35 w 270"/>
                <a:gd name="T23" fmla="*/ 20 h 401"/>
                <a:gd name="T24" fmla="*/ 33 w 270"/>
                <a:gd name="T25" fmla="*/ 23 h 401"/>
                <a:gd name="T26" fmla="*/ 31 w 270"/>
                <a:gd name="T27" fmla="*/ 26 h 401"/>
                <a:gd name="T28" fmla="*/ 30 w 270"/>
                <a:gd name="T29" fmla="*/ 29 h 401"/>
                <a:gd name="T30" fmla="*/ 29 w 270"/>
                <a:gd name="T31" fmla="*/ 31 h 401"/>
                <a:gd name="T32" fmla="*/ 2 w 270"/>
                <a:gd name="T33" fmla="*/ 172 h 401"/>
                <a:gd name="T34" fmla="*/ 15 w 270"/>
                <a:gd name="T35" fmla="*/ 195 h 401"/>
                <a:gd name="T36" fmla="*/ 19 w 270"/>
                <a:gd name="T37" fmla="*/ 196 h 401"/>
                <a:gd name="T38" fmla="*/ 35 w 270"/>
                <a:gd name="T39" fmla="*/ 180 h 401"/>
                <a:gd name="T40" fmla="*/ 60 w 270"/>
                <a:gd name="T41" fmla="*/ 50 h 401"/>
                <a:gd name="T42" fmla="*/ 66 w 270"/>
                <a:gd name="T43" fmla="*/ 48 h 401"/>
                <a:gd name="T44" fmla="*/ 66 w 270"/>
                <a:gd name="T45" fmla="*/ 182 h 401"/>
                <a:gd name="T46" fmla="*/ 53 w 270"/>
                <a:gd name="T47" fmla="*/ 375 h 401"/>
                <a:gd name="T48" fmla="*/ 72 w 270"/>
                <a:gd name="T49" fmla="*/ 401 h 401"/>
                <a:gd name="T50" fmla="*/ 73 w 270"/>
                <a:gd name="T51" fmla="*/ 401 h 401"/>
                <a:gd name="T52" fmla="*/ 94 w 270"/>
                <a:gd name="T53" fmla="*/ 379 h 401"/>
                <a:gd name="T54" fmla="*/ 106 w 270"/>
                <a:gd name="T55" fmla="*/ 204 h 401"/>
                <a:gd name="T56" fmla="*/ 114 w 270"/>
                <a:gd name="T57" fmla="*/ 206 h 401"/>
                <a:gd name="T58" fmla="*/ 123 w 270"/>
                <a:gd name="T59" fmla="*/ 204 h 401"/>
                <a:gd name="T60" fmla="*/ 135 w 270"/>
                <a:gd name="T61" fmla="*/ 379 h 401"/>
                <a:gd name="T62" fmla="*/ 155 w 270"/>
                <a:gd name="T63" fmla="*/ 401 h 401"/>
                <a:gd name="T64" fmla="*/ 157 w 270"/>
                <a:gd name="T65" fmla="*/ 401 h 401"/>
                <a:gd name="T66" fmla="*/ 176 w 270"/>
                <a:gd name="T67" fmla="*/ 375 h 401"/>
                <a:gd name="T68" fmla="*/ 162 w 270"/>
                <a:gd name="T69" fmla="*/ 182 h 401"/>
                <a:gd name="T70" fmla="*/ 162 w 270"/>
                <a:gd name="T71" fmla="*/ 48 h 401"/>
                <a:gd name="T72" fmla="*/ 177 w 270"/>
                <a:gd name="T73" fmla="*/ 54 h 401"/>
                <a:gd name="T74" fmla="*/ 184 w 270"/>
                <a:gd name="T75" fmla="*/ 56 h 401"/>
                <a:gd name="T76" fmla="*/ 234 w 270"/>
                <a:gd name="T77" fmla="*/ 75 h 401"/>
                <a:gd name="T78" fmla="*/ 245 w 270"/>
                <a:gd name="T79" fmla="*/ 80 h 401"/>
                <a:gd name="T80" fmla="*/ 251 w 270"/>
                <a:gd name="T81" fmla="*/ 81 h 401"/>
                <a:gd name="T82" fmla="*/ 267 w 270"/>
                <a:gd name="T83" fmla="*/ 54 h 401"/>
                <a:gd name="T84" fmla="*/ 245 w 270"/>
                <a:gd name="T85" fmla="*/ 77 h 401"/>
                <a:gd name="T86" fmla="*/ 234 w 270"/>
                <a:gd name="T87" fmla="*/ 72 h 401"/>
                <a:gd name="T88" fmla="*/ 261 w 270"/>
                <a:gd name="T89" fmla="*/ 45 h 401"/>
                <a:gd name="T90" fmla="*/ 256 w 270"/>
                <a:gd name="T91" fmla="*/ 43 h 401"/>
                <a:gd name="T92" fmla="*/ 234 w 270"/>
                <a:gd name="T93" fmla="*/ 35 h 401"/>
                <a:gd name="T94" fmla="*/ 184 w 270"/>
                <a:gd name="T95" fmla="*/ 18 h 401"/>
                <a:gd name="T96" fmla="*/ 121 w 270"/>
                <a:gd name="T9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401">
                  <a:moveTo>
                    <a:pt x="121" y="0"/>
                  </a:moveTo>
                  <a:cubicBezTo>
                    <a:pt x="117" y="10"/>
                    <a:pt x="117" y="10"/>
                    <a:pt x="117" y="10"/>
                  </a:cubicBezTo>
                  <a:cubicBezTo>
                    <a:pt x="116" y="10"/>
                    <a:pt x="116" y="10"/>
                    <a:pt x="116" y="10"/>
                  </a:cubicBezTo>
                  <a:cubicBezTo>
                    <a:pt x="128" y="101"/>
                    <a:pt x="128" y="101"/>
                    <a:pt x="128" y="101"/>
                  </a:cubicBezTo>
                  <a:cubicBezTo>
                    <a:pt x="115" y="121"/>
                    <a:pt x="115" y="121"/>
                    <a:pt x="115" y="121"/>
                  </a:cubicBezTo>
                  <a:cubicBezTo>
                    <a:pt x="101" y="101"/>
                    <a:pt x="101" y="101"/>
                    <a:pt x="101" y="101"/>
                  </a:cubicBezTo>
                  <a:cubicBezTo>
                    <a:pt x="112" y="10"/>
                    <a:pt x="112" y="10"/>
                    <a:pt x="112" y="10"/>
                  </a:cubicBezTo>
                  <a:cubicBezTo>
                    <a:pt x="112" y="10"/>
                    <a:pt x="112" y="10"/>
                    <a:pt x="112" y="10"/>
                  </a:cubicBezTo>
                  <a:cubicBezTo>
                    <a:pt x="108" y="0"/>
                    <a:pt x="108" y="0"/>
                    <a:pt x="108" y="0"/>
                  </a:cubicBezTo>
                  <a:cubicBezTo>
                    <a:pt x="76" y="2"/>
                    <a:pt x="42" y="16"/>
                    <a:pt x="40" y="17"/>
                  </a:cubicBezTo>
                  <a:cubicBezTo>
                    <a:pt x="40" y="17"/>
                    <a:pt x="39" y="18"/>
                    <a:pt x="39" y="18"/>
                  </a:cubicBezTo>
                  <a:cubicBezTo>
                    <a:pt x="37" y="19"/>
                    <a:pt x="36" y="19"/>
                    <a:pt x="35" y="20"/>
                  </a:cubicBezTo>
                  <a:cubicBezTo>
                    <a:pt x="35" y="21"/>
                    <a:pt x="34" y="22"/>
                    <a:pt x="33" y="23"/>
                  </a:cubicBezTo>
                  <a:cubicBezTo>
                    <a:pt x="32" y="23"/>
                    <a:pt x="32" y="25"/>
                    <a:pt x="31" y="26"/>
                  </a:cubicBezTo>
                  <a:cubicBezTo>
                    <a:pt x="31" y="27"/>
                    <a:pt x="30" y="28"/>
                    <a:pt x="30" y="29"/>
                  </a:cubicBezTo>
                  <a:cubicBezTo>
                    <a:pt x="30" y="30"/>
                    <a:pt x="29" y="30"/>
                    <a:pt x="29" y="31"/>
                  </a:cubicBezTo>
                  <a:cubicBezTo>
                    <a:pt x="2" y="172"/>
                    <a:pt x="2" y="172"/>
                    <a:pt x="2" y="172"/>
                  </a:cubicBezTo>
                  <a:cubicBezTo>
                    <a:pt x="0" y="182"/>
                    <a:pt x="6" y="193"/>
                    <a:pt x="15" y="195"/>
                  </a:cubicBezTo>
                  <a:cubicBezTo>
                    <a:pt x="16" y="195"/>
                    <a:pt x="17" y="196"/>
                    <a:pt x="19" y="196"/>
                  </a:cubicBezTo>
                  <a:cubicBezTo>
                    <a:pt x="26" y="196"/>
                    <a:pt x="33" y="189"/>
                    <a:pt x="35" y="180"/>
                  </a:cubicBezTo>
                  <a:cubicBezTo>
                    <a:pt x="60" y="50"/>
                    <a:pt x="60" y="50"/>
                    <a:pt x="60" y="50"/>
                  </a:cubicBezTo>
                  <a:cubicBezTo>
                    <a:pt x="62" y="50"/>
                    <a:pt x="64" y="49"/>
                    <a:pt x="66" y="48"/>
                  </a:cubicBezTo>
                  <a:cubicBezTo>
                    <a:pt x="66" y="182"/>
                    <a:pt x="66" y="182"/>
                    <a:pt x="66" y="182"/>
                  </a:cubicBezTo>
                  <a:cubicBezTo>
                    <a:pt x="53" y="375"/>
                    <a:pt x="53" y="375"/>
                    <a:pt x="53" y="375"/>
                  </a:cubicBezTo>
                  <a:cubicBezTo>
                    <a:pt x="52" y="388"/>
                    <a:pt x="60" y="400"/>
                    <a:pt x="72" y="401"/>
                  </a:cubicBezTo>
                  <a:cubicBezTo>
                    <a:pt x="72" y="401"/>
                    <a:pt x="73" y="401"/>
                    <a:pt x="73" y="401"/>
                  </a:cubicBezTo>
                  <a:cubicBezTo>
                    <a:pt x="84" y="401"/>
                    <a:pt x="93" y="391"/>
                    <a:pt x="94" y="379"/>
                  </a:cubicBezTo>
                  <a:cubicBezTo>
                    <a:pt x="106" y="204"/>
                    <a:pt x="106" y="204"/>
                    <a:pt x="106" y="204"/>
                  </a:cubicBezTo>
                  <a:cubicBezTo>
                    <a:pt x="109" y="206"/>
                    <a:pt x="111" y="206"/>
                    <a:pt x="114" y="206"/>
                  </a:cubicBezTo>
                  <a:cubicBezTo>
                    <a:pt x="117" y="206"/>
                    <a:pt x="120" y="206"/>
                    <a:pt x="123" y="204"/>
                  </a:cubicBezTo>
                  <a:cubicBezTo>
                    <a:pt x="135" y="379"/>
                    <a:pt x="135" y="379"/>
                    <a:pt x="135" y="379"/>
                  </a:cubicBezTo>
                  <a:cubicBezTo>
                    <a:pt x="136" y="391"/>
                    <a:pt x="145" y="401"/>
                    <a:pt x="155" y="401"/>
                  </a:cubicBezTo>
                  <a:cubicBezTo>
                    <a:pt x="156" y="401"/>
                    <a:pt x="156" y="401"/>
                    <a:pt x="157" y="401"/>
                  </a:cubicBezTo>
                  <a:cubicBezTo>
                    <a:pt x="168" y="400"/>
                    <a:pt x="177" y="388"/>
                    <a:pt x="176" y="375"/>
                  </a:cubicBezTo>
                  <a:cubicBezTo>
                    <a:pt x="162" y="182"/>
                    <a:pt x="162" y="182"/>
                    <a:pt x="162" y="182"/>
                  </a:cubicBezTo>
                  <a:cubicBezTo>
                    <a:pt x="162" y="48"/>
                    <a:pt x="162" y="48"/>
                    <a:pt x="162" y="48"/>
                  </a:cubicBezTo>
                  <a:cubicBezTo>
                    <a:pt x="167" y="50"/>
                    <a:pt x="172" y="52"/>
                    <a:pt x="177" y="54"/>
                  </a:cubicBezTo>
                  <a:cubicBezTo>
                    <a:pt x="179" y="55"/>
                    <a:pt x="182" y="55"/>
                    <a:pt x="184" y="56"/>
                  </a:cubicBezTo>
                  <a:cubicBezTo>
                    <a:pt x="234" y="75"/>
                    <a:pt x="234" y="75"/>
                    <a:pt x="234" y="75"/>
                  </a:cubicBezTo>
                  <a:cubicBezTo>
                    <a:pt x="238" y="77"/>
                    <a:pt x="242" y="78"/>
                    <a:pt x="245" y="80"/>
                  </a:cubicBezTo>
                  <a:cubicBezTo>
                    <a:pt x="247" y="80"/>
                    <a:pt x="249" y="81"/>
                    <a:pt x="251" y="81"/>
                  </a:cubicBezTo>
                  <a:cubicBezTo>
                    <a:pt x="264" y="81"/>
                    <a:pt x="270" y="66"/>
                    <a:pt x="267" y="54"/>
                  </a:cubicBezTo>
                  <a:cubicBezTo>
                    <a:pt x="245" y="77"/>
                    <a:pt x="245" y="77"/>
                    <a:pt x="245" y="77"/>
                  </a:cubicBezTo>
                  <a:cubicBezTo>
                    <a:pt x="234" y="72"/>
                    <a:pt x="234" y="72"/>
                    <a:pt x="234" y="72"/>
                  </a:cubicBezTo>
                  <a:cubicBezTo>
                    <a:pt x="261" y="45"/>
                    <a:pt x="261" y="45"/>
                    <a:pt x="261" y="45"/>
                  </a:cubicBezTo>
                  <a:cubicBezTo>
                    <a:pt x="259" y="44"/>
                    <a:pt x="258" y="43"/>
                    <a:pt x="256" y="43"/>
                  </a:cubicBezTo>
                  <a:cubicBezTo>
                    <a:pt x="234" y="35"/>
                    <a:pt x="234" y="35"/>
                    <a:pt x="234" y="35"/>
                  </a:cubicBezTo>
                  <a:cubicBezTo>
                    <a:pt x="184" y="18"/>
                    <a:pt x="184" y="18"/>
                    <a:pt x="184" y="18"/>
                  </a:cubicBezTo>
                  <a:cubicBezTo>
                    <a:pt x="156" y="9"/>
                    <a:pt x="129" y="1"/>
                    <a:pt x="121" y="0"/>
                  </a:cubicBez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šḷiďê"/>
            <p:cNvSpPr/>
            <p:nvPr/>
          </p:nvSpPr>
          <p:spPr bwMode="auto">
            <a:xfrm>
              <a:off x="4508456" y="2417692"/>
              <a:ext cx="282174" cy="340642"/>
            </a:xfrm>
            <a:prstGeom prst="ellipse">
              <a:avLst/>
            </a:pr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îś1iḑê"/>
            <p:cNvSpPr/>
            <p:nvPr/>
          </p:nvSpPr>
          <p:spPr bwMode="auto">
            <a:xfrm>
              <a:off x="5189740" y="2262623"/>
              <a:ext cx="866858" cy="864315"/>
            </a:xfrm>
            <a:custGeom>
              <a:avLst/>
              <a:gdLst>
                <a:gd name="T0" fmla="*/ 0 w 341"/>
                <a:gd name="T1" fmla="*/ 333 h 340"/>
                <a:gd name="T2" fmla="*/ 341 w 341"/>
                <a:gd name="T3" fmla="*/ 0 h 340"/>
                <a:gd name="T4" fmla="*/ 13 w 341"/>
                <a:gd name="T5" fmla="*/ 340 h 340"/>
                <a:gd name="T6" fmla="*/ 0 w 341"/>
                <a:gd name="T7" fmla="*/ 333 h 340"/>
              </a:gdLst>
              <a:ahLst/>
              <a:cxnLst>
                <a:cxn ang="0">
                  <a:pos x="T0" y="T1"/>
                </a:cxn>
                <a:cxn ang="0">
                  <a:pos x="T2" y="T3"/>
                </a:cxn>
                <a:cxn ang="0">
                  <a:pos x="T4" y="T5"/>
                </a:cxn>
                <a:cxn ang="0">
                  <a:pos x="T6" y="T7"/>
                </a:cxn>
              </a:cxnLst>
              <a:rect l="0" t="0" r="r" b="b"/>
              <a:pathLst>
                <a:path w="341" h="340">
                  <a:moveTo>
                    <a:pt x="0" y="333"/>
                  </a:moveTo>
                  <a:lnTo>
                    <a:pt x="341" y="0"/>
                  </a:lnTo>
                  <a:lnTo>
                    <a:pt x="13" y="340"/>
                  </a:lnTo>
                  <a:lnTo>
                    <a:pt x="0" y="333"/>
                  </a:lnTo>
                  <a:close/>
                </a:path>
              </a:pathLst>
            </a:custGeom>
            <a:solidFill>
              <a:srgbClr val="22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śḻíḑe"/>
            <p:cNvSpPr/>
            <p:nvPr/>
          </p:nvSpPr>
          <p:spPr bwMode="auto">
            <a:xfrm>
              <a:off x="4381351" y="4578481"/>
              <a:ext cx="3660630" cy="1471879"/>
            </a:xfrm>
            <a:custGeom>
              <a:avLst/>
              <a:gdLst>
                <a:gd name="T0" fmla="*/ 759 w 835"/>
                <a:gd name="T1" fmla="*/ 132 h 336"/>
                <a:gd name="T2" fmla="*/ 703 w 835"/>
                <a:gd name="T3" fmla="*/ 132 h 336"/>
                <a:gd name="T4" fmla="*/ 0 w 835"/>
                <a:gd name="T5" fmla="*/ 218 h 336"/>
                <a:gd name="T6" fmla="*/ 835 w 835"/>
                <a:gd name="T7" fmla="*/ 336 h 336"/>
                <a:gd name="T8" fmla="*/ 0 w 835"/>
                <a:gd name="T9" fmla="*/ 218 h 336"/>
                <a:gd name="T10" fmla="*/ 671 w 835"/>
                <a:gd name="T11" fmla="*/ 22 h 336"/>
                <a:gd name="T12" fmla="*/ 631 w 835"/>
                <a:gd name="T13" fmla="*/ 22 h 336"/>
                <a:gd name="T14" fmla="*/ 494 w 835"/>
                <a:gd name="T15" fmla="*/ 0 h 336"/>
                <a:gd name="T16" fmla="*/ 494 w 835"/>
                <a:gd name="T17" fmla="*/ 44 h 336"/>
                <a:gd name="T18" fmla="*/ 494 w 835"/>
                <a:gd name="T19" fmla="*/ 0 h 336"/>
                <a:gd name="T20" fmla="*/ 360 w 835"/>
                <a:gd name="T21" fmla="*/ 22 h 336"/>
                <a:gd name="T22" fmla="*/ 320 w 835"/>
                <a:gd name="T23" fmla="*/ 22 h 336"/>
                <a:gd name="T24" fmla="*/ 185 w 835"/>
                <a:gd name="T25" fmla="*/ 0 h 336"/>
                <a:gd name="T26" fmla="*/ 185 w 835"/>
                <a:gd name="T27" fmla="*/ 44 h 336"/>
                <a:gd name="T28" fmla="*/ 185 w 835"/>
                <a:gd name="T29" fmla="*/ 0 h 336"/>
                <a:gd name="T30" fmla="*/ 759 w 835"/>
                <a:gd name="T31" fmla="*/ 51 h 336"/>
                <a:gd name="T32" fmla="*/ 701 w 835"/>
                <a:gd name="T33" fmla="*/ 51 h 336"/>
                <a:gd name="T34" fmla="*/ 559 w 835"/>
                <a:gd name="T35" fmla="*/ 20 h 336"/>
                <a:gd name="T36" fmla="*/ 559 w 835"/>
                <a:gd name="T37" fmla="*/ 82 h 336"/>
                <a:gd name="T38" fmla="*/ 559 w 835"/>
                <a:gd name="T39" fmla="*/ 20 h 336"/>
                <a:gd name="T40" fmla="*/ 451 w 835"/>
                <a:gd name="T41" fmla="*/ 51 h 336"/>
                <a:gd name="T42" fmla="*/ 393 w 835"/>
                <a:gd name="T43" fmla="*/ 51 h 336"/>
                <a:gd name="T44" fmla="*/ 262 w 835"/>
                <a:gd name="T45" fmla="*/ 20 h 336"/>
                <a:gd name="T46" fmla="*/ 262 w 835"/>
                <a:gd name="T47" fmla="*/ 82 h 336"/>
                <a:gd name="T48" fmla="*/ 262 w 835"/>
                <a:gd name="T49" fmla="*/ 20 h 336"/>
                <a:gd name="T50" fmla="*/ 126 w 835"/>
                <a:gd name="T51" fmla="*/ 51 h 336"/>
                <a:gd name="T52" fmla="*/ 68 w 835"/>
                <a:gd name="T53" fmla="*/ 51 h 336"/>
                <a:gd name="T54" fmla="*/ 185 w 835"/>
                <a:gd name="T55" fmla="*/ 66 h 336"/>
                <a:gd name="T56" fmla="*/ 185 w 835"/>
                <a:gd name="T57" fmla="*/ 135 h 336"/>
                <a:gd name="T58" fmla="*/ 185 w 835"/>
                <a:gd name="T59" fmla="*/ 66 h 336"/>
                <a:gd name="T60" fmla="*/ 683 w 835"/>
                <a:gd name="T61" fmla="*/ 100 h 336"/>
                <a:gd name="T62" fmla="*/ 619 w 835"/>
                <a:gd name="T63" fmla="*/ 100 h 336"/>
                <a:gd name="T64" fmla="*/ 494 w 835"/>
                <a:gd name="T65" fmla="*/ 66 h 336"/>
                <a:gd name="T66" fmla="*/ 494 w 835"/>
                <a:gd name="T67" fmla="*/ 135 h 336"/>
                <a:gd name="T68" fmla="*/ 494 w 835"/>
                <a:gd name="T69" fmla="*/ 66 h 336"/>
                <a:gd name="T70" fmla="*/ 372 w 835"/>
                <a:gd name="T71" fmla="*/ 100 h 336"/>
                <a:gd name="T72" fmla="*/ 308 w 835"/>
                <a:gd name="T73" fmla="*/ 100 h 336"/>
                <a:gd name="T74" fmla="*/ 47 w 835"/>
                <a:gd name="T75" fmla="*/ 212 h 336"/>
                <a:gd name="T76" fmla="*/ 134 w 835"/>
                <a:gd name="T77" fmla="*/ 170 h 336"/>
                <a:gd name="T78" fmla="*/ 47 w 835"/>
                <a:gd name="T79" fmla="*/ 212 h 336"/>
                <a:gd name="T80" fmla="*/ 132 w 835"/>
                <a:gd name="T81" fmla="*/ 137 h 336"/>
                <a:gd name="T82" fmla="*/ 76 w 835"/>
                <a:gd name="T83" fmla="*/ 137 h 336"/>
                <a:gd name="T84" fmla="*/ 211 w 835"/>
                <a:gd name="T85" fmla="*/ 212 h 336"/>
                <a:gd name="T86" fmla="*/ 298 w 835"/>
                <a:gd name="T87" fmla="*/ 170 h 336"/>
                <a:gd name="T88" fmla="*/ 211 w 835"/>
                <a:gd name="T89" fmla="*/ 212 h 336"/>
                <a:gd name="T90" fmla="*/ 295 w 835"/>
                <a:gd name="T91" fmla="*/ 137 h 336"/>
                <a:gd name="T92" fmla="*/ 239 w 835"/>
                <a:gd name="T93" fmla="*/ 137 h 336"/>
                <a:gd name="T94" fmla="*/ 365 w 835"/>
                <a:gd name="T95" fmla="*/ 212 h 336"/>
                <a:gd name="T96" fmla="*/ 452 w 835"/>
                <a:gd name="T97" fmla="*/ 170 h 336"/>
                <a:gd name="T98" fmla="*/ 365 w 835"/>
                <a:gd name="T99" fmla="*/ 212 h 336"/>
                <a:gd name="T100" fmla="*/ 449 w 835"/>
                <a:gd name="T101" fmla="*/ 137 h 336"/>
                <a:gd name="T102" fmla="*/ 394 w 835"/>
                <a:gd name="T103" fmla="*/ 137 h 336"/>
                <a:gd name="T104" fmla="*/ 517 w 835"/>
                <a:gd name="T105" fmla="*/ 212 h 336"/>
                <a:gd name="T106" fmla="*/ 604 w 835"/>
                <a:gd name="T107" fmla="*/ 170 h 336"/>
                <a:gd name="T108" fmla="*/ 517 w 835"/>
                <a:gd name="T109" fmla="*/ 212 h 336"/>
                <a:gd name="T110" fmla="*/ 601 w 835"/>
                <a:gd name="T111" fmla="*/ 137 h 336"/>
                <a:gd name="T112" fmla="*/ 546 w 835"/>
                <a:gd name="T113" fmla="*/ 137 h 336"/>
                <a:gd name="T114" fmla="*/ 675 w 835"/>
                <a:gd name="T115" fmla="*/ 207 h 336"/>
                <a:gd name="T116" fmla="*/ 762 w 835"/>
                <a:gd name="T117" fmla="*/ 165 h 336"/>
                <a:gd name="T118" fmla="*/ 675 w 835"/>
                <a:gd name="T119" fmla="*/ 20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5" h="336">
                  <a:moveTo>
                    <a:pt x="731" y="102"/>
                  </a:moveTo>
                  <a:cubicBezTo>
                    <a:pt x="747" y="102"/>
                    <a:pt x="759" y="116"/>
                    <a:pt x="759" y="132"/>
                  </a:cubicBezTo>
                  <a:cubicBezTo>
                    <a:pt x="759" y="149"/>
                    <a:pt x="747" y="163"/>
                    <a:pt x="731" y="163"/>
                  </a:cubicBezTo>
                  <a:cubicBezTo>
                    <a:pt x="716" y="163"/>
                    <a:pt x="703" y="149"/>
                    <a:pt x="703" y="132"/>
                  </a:cubicBezTo>
                  <a:cubicBezTo>
                    <a:pt x="703" y="116"/>
                    <a:pt x="716" y="102"/>
                    <a:pt x="731" y="102"/>
                  </a:cubicBezTo>
                  <a:close/>
                  <a:moveTo>
                    <a:pt x="0" y="218"/>
                  </a:moveTo>
                  <a:cubicBezTo>
                    <a:pt x="835" y="218"/>
                    <a:pt x="835" y="218"/>
                    <a:pt x="835" y="218"/>
                  </a:cubicBezTo>
                  <a:cubicBezTo>
                    <a:pt x="835" y="336"/>
                    <a:pt x="835" y="336"/>
                    <a:pt x="835" y="336"/>
                  </a:cubicBezTo>
                  <a:cubicBezTo>
                    <a:pt x="0" y="336"/>
                    <a:pt x="0" y="336"/>
                    <a:pt x="0" y="336"/>
                  </a:cubicBezTo>
                  <a:lnTo>
                    <a:pt x="0" y="218"/>
                  </a:lnTo>
                  <a:close/>
                  <a:moveTo>
                    <a:pt x="651" y="0"/>
                  </a:moveTo>
                  <a:cubicBezTo>
                    <a:pt x="662" y="0"/>
                    <a:pt x="671" y="10"/>
                    <a:pt x="671" y="22"/>
                  </a:cubicBezTo>
                  <a:cubicBezTo>
                    <a:pt x="671" y="34"/>
                    <a:pt x="662" y="44"/>
                    <a:pt x="651" y="44"/>
                  </a:cubicBezTo>
                  <a:cubicBezTo>
                    <a:pt x="640" y="44"/>
                    <a:pt x="631" y="34"/>
                    <a:pt x="631" y="22"/>
                  </a:cubicBezTo>
                  <a:cubicBezTo>
                    <a:pt x="631" y="10"/>
                    <a:pt x="640" y="0"/>
                    <a:pt x="651" y="0"/>
                  </a:cubicBezTo>
                  <a:close/>
                  <a:moveTo>
                    <a:pt x="494" y="0"/>
                  </a:moveTo>
                  <a:cubicBezTo>
                    <a:pt x="505" y="0"/>
                    <a:pt x="514" y="10"/>
                    <a:pt x="514" y="22"/>
                  </a:cubicBezTo>
                  <a:cubicBezTo>
                    <a:pt x="514" y="34"/>
                    <a:pt x="505" y="44"/>
                    <a:pt x="494" y="44"/>
                  </a:cubicBezTo>
                  <a:cubicBezTo>
                    <a:pt x="483" y="44"/>
                    <a:pt x="474" y="34"/>
                    <a:pt x="474" y="22"/>
                  </a:cubicBezTo>
                  <a:cubicBezTo>
                    <a:pt x="474" y="10"/>
                    <a:pt x="483" y="0"/>
                    <a:pt x="494" y="0"/>
                  </a:cubicBezTo>
                  <a:close/>
                  <a:moveTo>
                    <a:pt x="340" y="0"/>
                  </a:moveTo>
                  <a:cubicBezTo>
                    <a:pt x="351" y="0"/>
                    <a:pt x="360" y="10"/>
                    <a:pt x="360" y="22"/>
                  </a:cubicBezTo>
                  <a:cubicBezTo>
                    <a:pt x="360" y="34"/>
                    <a:pt x="351" y="44"/>
                    <a:pt x="340" y="44"/>
                  </a:cubicBezTo>
                  <a:cubicBezTo>
                    <a:pt x="329" y="44"/>
                    <a:pt x="320" y="34"/>
                    <a:pt x="320" y="22"/>
                  </a:cubicBezTo>
                  <a:cubicBezTo>
                    <a:pt x="320" y="10"/>
                    <a:pt x="329" y="0"/>
                    <a:pt x="340" y="0"/>
                  </a:cubicBezTo>
                  <a:close/>
                  <a:moveTo>
                    <a:pt x="185" y="0"/>
                  </a:moveTo>
                  <a:cubicBezTo>
                    <a:pt x="196" y="0"/>
                    <a:pt x="205" y="10"/>
                    <a:pt x="205" y="22"/>
                  </a:cubicBezTo>
                  <a:cubicBezTo>
                    <a:pt x="205" y="34"/>
                    <a:pt x="196" y="44"/>
                    <a:pt x="185" y="44"/>
                  </a:cubicBezTo>
                  <a:cubicBezTo>
                    <a:pt x="174" y="44"/>
                    <a:pt x="165" y="34"/>
                    <a:pt x="165" y="22"/>
                  </a:cubicBezTo>
                  <a:cubicBezTo>
                    <a:pt x="165" y="10"/>
                    <a:pt x="174" y="0"/>
                    <a:pt x="185" y="0"/>
                  </a:cubicBezTo>
                  <a:close/>
                  <a:moveTo>
                    <a:pt x="730" y="20"/>
                  </a:moveTo>
                  <a:cubicBezTo>
                    <a:pt x="746" y="20"/>
                    <a:pt x="759" y="34"/>
                    <a:pt x="759" y="51"/>
                  </a:cubicBezTo>
                  <a:cubicBezTo>
                    <a:pt x="759" y="68"/>
                    <a:pt x="746" y="82"/>
                    <a:pt x="730" y="82"/>
                  </a:cubicBezTo>
                  <a:cubicBezTo>
                    <a:pt x="714" y="82"/>
                    <a:pt x="701" y="68"/>
                    <a:pt x="701" y="51"/>
                  </a:cubicBezTo>
                  <a:cubicBezTo>
                    <a:pt x="701" y="34"/>
                    <a:pt x="714" y="20"/>
                    <a:pt x="730" y="20"/>
                  </a:cubicBezTo>
                  <a:close/>
                  <a:moveTo>
                    <a:pt x="559" y="20"/>
                  </a:moveTo>
                  <a:cubicBezTo>
                    <a:pt x="575" y="20"/>
                    <a:pt x="588" y="34"/>
                    <a:pt x="588" y="51"/>
                  </a:cubicBezTo>
                  <a:cubicBezTo>
                    <a:pt x="588" y="68"/>
                    <a:pt x="575" y="82"/>
                    <a:pt x="559" y="82"/>
                  </a:cubicBezTo>
                  <a:cubicBezTo>
                    <a:pt x="543" y="82"/>
                    <a:pt x="530" y="68"/>
                    <a:pt x="530" y="51"/>
                  </a:cubicBezTo>
                  <a:cubicBezTo>
                    <a:pt x="530" y="34"/>
                    <a:pt x="543" y="20"/>
                    <a:pt x="559" y="20"/>
                  </a:cubicBezTo>
                  <a:close/>
                  <a:moveTo>
                    <a:pt x="422" y="20"/>
                  </a:moveTo>
                  <a:cubicBezTo>
                    <a:pt x="438" y="20"/>
                    <a:pt x="451" y="34"/>
                    <a:pt x="451" y="51"/>
                  </a:cubicBezTo>
                  <a:cubicBezTo>
                    <a:pt x="451" y="68"/>
                    <a:pt x="438" y="82"/>
                    <a:pt x="422" y="82"/>
                  </a:cubicBezTo>
                  <a:cubicBezTo>
                    <a:pt x="406" y="82"/>
                    <a:pt x="393" y="68"/>
                    <a:pt x="393" y="51"/>
                  </a:cubicBezTo>
                  <a:cubicBezTo>
                    <a:pt x="393" y="34"/>
                    <a:pt x="406" y="20"/>
                    <a:pt x="422" y="20"/>
                  </a:cubicBezTo>
                  <a:close/>
                  <a:moveTo>
                    <a:pt x="262" y="20"/>
                  </a:moveTo>
                  <a:cubicBezTo>
                    <a:pt x="278" y="20"/>
                    <a:pt x="291" y="34"/>
                    <a:pt x="291" y="51"/>
                  </a:cubicBezTo>
                  <a:cubicBezTo>
                    <a:pt x="291" y="68"/>
                    <a:pt x="278" y="82"/>
                    <a:pt x="262" y="82"/>
                  </a:cubicBezTo>
                  <a:cubicBezTo>
                    <a:pt x="246" y="82"/>
                    <a:pt x="233" y="68"/>
                    <a:pt x="233" y="51"/>
                  </a:cubicBezTo>
                  <a:cubicBezTo>
                    <a:pt x="233" y="34"/>
                    <a:pt x="246" y="20"/>
                    <a:pt x="262" y="20"/>
                  </a:cubicBezTo>
                  <a:close/>
                  <a:moveTo>
                    <a:pt x="97" y="20"/>
                  </a:moveTo>
                  <a:cubicBezTo>
                    <a:pt x="113" y="20"/>
                    <a:pt x="126" y="34"/>
                    <a:pt x="126" y="51"/>
                  </a:cubicBezTo>
                  <a:cubicBezTo>
                    <a:pt x="126" y="68"/>
                    <a:pt x="113" y="82"/>
                    <a:pt x="97" y="82"/>
                  </a:cubicBezTo>
                  <a:cubicBezTo>
                    <a:pt x="81" y="82"/>
                    <a:pt x="68" y="68"/>
                    <a:pt x="68" y="51"/>
                  </a:cubicBezTo>
                  <a:cubicBezTo>
                    <a:pt x="68" y="34"/>
                    <a:pt x="81" y="20"/>
                    <a:pt x="97" y="20"/>
                  </a:cubicBezTo>
                  <a:close/>
                  <a:moveTo>
                    <a:pt x="185" y="66"/>
                  </a:moveTo>
                  <a:cubicBezTo>
                    <a:pt x="203" y="66"/>
                    <a:pt x="217" y="81"/>
                    <a:pt x="217" y="100"/>
                  </a:cubicBezTo>
                  <a:cubicBezTo>
                    <a:pt x="217" y="120"/>
                    <a:pt x="203" y="135"/>
                    <a:pt x="185" y="135"/>
                  </a:cubicBezTo>
                  <a:cubicBezTo>
                    <a:pt x="167" y="135"/>
                    <a:pt x="153" y="120"/>
                    <a:pt x="153" y="100"/>
                  </a:cubicBezTo>
                  <a:cubicBezTo>
                    <a:pt x="153" y="81"/>
                    <a:pt x="167" y="66"/>
                    <a:pt x="185" y="66"/>
                  </a:cubicBezTo>
                  <a:close/>
                  <a:moveTo>
                    <a:pt x="651" y="66"/>
                  </a:moveTo>
                  <a:cubicBezTo>
                    <a:pt x="669" y="66"/>
                    <a:pt x="683" y="81"/>
                    <a:pt x="683" y="100"/>
                  </a:cubicBezTo>
                  <a:cubicBezTo>
                    <a:pt x="683" y="120"/>
                    <a:pt x="669" y="135"/>
                    <a:pt x="651" y="135"/>
                  </a:cubicBezTo>
                  <a:cubicBezTo>
                    <a:pt x="633" y="135"/>
                    <a:pt x="619" y="120"/>
                    <a:pt x="619" y="100"/>
                  </a:cubicBezTo>
                  <a:cubicBezTo>
                    <a:pt x="619" y="81"/>
                    <a:pt x="633" y="66"/>
                    <a:pt x="651" y="66"/>
                  </a:cubicBezTo>
                  <a:close/>
                  <a:moveTo>
                    <a:pt x="494" y="66"/>
                  </a:moveTo>
                  <a:cubicBezTo>
                    <a:pt x="511" y="66"/>
                    <a:pt x="526" y="81"/>
                    <a:pt x="526" y="100"/>
                  </a:cubicBezTo>
                  <a:cubicBezTo>
                    <a:pt x="526" y="120"/>
                    <a:pt x="511" y="135"/>
                    <a:pt x="494" y="135"/>
                  </a:cubicBezTo>
                  <a:cubicBezTo>
                    <a:pt x="476" y="135"/>
                    <a:pt x="461" y="120"/>
                    <a:pt x="461" y="100"/>
                  </a:cubicBezTo>
                  <a:cubicBezTo>
                    <a:pt x="461" y="81"/>
                    <a:pt x="476" y="66"/>
                    <a:pt x="494" y="66"/>
                  </a:cubicBezTo>
                  <a:close/>
                  <a:moveTo>
                    <a:pt x="340" y="66"/>
                  </a:moveTo>
                  <a:cubicBezTo>
                    <a:pt x="358" y="66"/>
                    <a:pt x="372" y="81"/>
                    <a:pt x="372" y="100"/>
                  </a:cubicBezTo>
                  <a:cubicBezTo>
                    <a:pt x="372" y="120"/>
                    <a:pt x="358" y="135"/>
                    <a:pt x="340" y="135"/>
                  </a:cubicBezTo>
                  <a:cubicBezTo>
                    <a:pt x="322" y="135"/>
                    <a:pt x="308" y="120"/>
                    <a:pt x="308" y="100"/>
                  </a:cubicBezTo>
                  <a:cubicBezTo>
                    <a:pt x="308" y="81"/>
                    <a:pt x="322" y="66"/>
                    <a:pt x="340" y="66"/>
                  </a:cubicBezTo>
                  <a:close/>
                  <a:moveTo>
                    <a:pt x="47" y="212"/>
                  </a:moveTo>
                  <a:cubicBezTo>
                    <a:pt x="52" y="199"/>
                    <a:pt x="60" y="177"/>
                    <a:pt x="73" y="170"/>
                  </a:cubicBezTo>
                  <a:cubicBezTo>
                    <a:pt x="93" y="170"/>
                    <a:pt x="114" y="170"/>
                    <a:pt x="134" y="170"/>
                  </a:cubicBezTo>
                  <a:cubicBezTo>
                    <a:pt x="148" y="177"/>
                    <a:pt x="157" y="199"/>
                    <a:pt x="161" y="212"/>
                  </a:cubicBezTo>
                  <a:cubicBezTo>
                    <a:pt x="123" y="212"/>
                    <a:pt x="85" y="212"/>
                    <a:pt x="47" y="212"/>
                  </a:cubicBezTo>
                  <a:close/>
                  <a:moveTo>
                    <a:pt x="104" y="107"/>
                  </a:moveTo>
                  <a:cubicBezTo>
                    <a:pt x="119" y="107"/>
                    <a:pt x="132" y="121"/>
                    <a:pt x="132" y="137"/>
                  </a:cubicBezTo>
                  <a:cubicBezTo>
                    <a:pt x="132" y="154"/>
                    <a:pt x="119" y="168"/>
                    <a:pt x="104" y="168"/>
                  </a:cubicBezTo>
                  <a:cubicBezTo>
                    <a:pt x="89" y="168"/>
                    <a:pt x="76" y="154"/>
                    <a:pt x="76" y="137"/>
                  </a:cubicBezTo>
                  <a:cubicBezTo>
                    <a:pt x="76" y="121"/>
                    <a:pt x="89" y="107"/>
                    <a:pt x="104" y="107"/>
                  </a:cubicBezTo>
                  <a:close/>
                  <a:moveTo>
                    <a:pt x="211" y="212"/>
                  </a:moveTo>
                  <a:cubicBezTo>
                    <a:pt x="215" y="199"/>
                    <a:pt x="223" y="177"/>
                    <a:pt x="236" y="170"/>
                  </a:cubicBezTo>
                  <a:cubicBezTo>
                    <a:pt x="256" y="170"/>
                    <a:pt x="277" y="170"/>
                    <a:pt x="298" y="170"/>
                  </a:cubicBezTo>
                  <a:cubicBezTo>
                    <a:pt x="311" y="177"/>
                    <a:pt x="320" y="199"/>
                    <a:pt x="324" y="212"/>
                  </a:cubicBezTo>
                  <a:cubicBezTo>
                    <a:pt x="286" y="212"/>
                    <a:pt x="248" y="212"/>
                    <a:pt x="211" y="212"/>
                  </a:cubicBezTo>
                  <a:close/>
                  <a:moveTo>
                    <a:pt x="267" y="107"/>
                  </a:moveTo>
                  <a:cubicBezTo>
                    <a:pt x="283" y="107"/>
                    <a:pt x="295" y="121"/>
                    <a:pt x="295" y="137"/>
                  </a:cubicBezTo>
                  <a:cubicBezTo>
                    <a:pt x="295" y="154"/>
                    <a:pt x="283" y="168"/>
                    <a:pt x="267" y="168"/>
                  </a:cubicBezTo>
                  <a:cubicBezTo>
                    <a:pt x="252" y="168"/>
                    <a:pt x="239" y="154"/>
                    <a:pt x="239" y="137"/>
                  </a:cubicBezTo>
                  <a:cubicBezTo>
                    <a:pt x="239" y="121"/>
                    <a:pt x="252" y="107"/>
                    <a:pt x="267" y="107"/>
                  </a:cubicBezTo>
                  <a:close/>
                  <a:moveTo>
                    <a:pt x="365" y="212"/>
                  </a:moveTo>
                  <a:cubicBezTo>
                    <a:pt x="369" y="199"/>
                    <a:pt x="378" y="177"/>
                    <a:pt x="390" y="170"/>
                  </a:cubicBezTo>
                  <a:cubicBezTo>
                    <a:pt x="411" y="170"/>
                    <a:pt x="431" y="170"/>
                    <a:pt x="452" y="170"/>
                  </a:cubicBezTo>
                  <a:cubicBezTo>
                    <a:pt x="465" y="177"/>
                    <a:pt x="474" y="199"/>
                    <a:pt x="478" y="212"/>
                  </a:cubicBezTo>
                  <a:cubicBezTo>
                    <a:pt x="440" y="212"/>
                    <a:pt x="403" y="212"/>
                    <a:pt x="365" y="212"/>
                  </a:cubicBezTo>
                  <a:close/>
                  <a:moveTo>
                    <a:pt x="422" y="107"/>
                  </a:moveTo>
                  <a:cubicBezTo>
                    <a:pt x="437" y="107"/>
                    <a:pt x="449" y="121"/>
                    <a:pt x="449" y="137"/>
                  </a:cubicBezTo>
                  <a:cubicBezTo>
                    <a:pt x="449" y="154"/>
                    <a:pt x="437" y="168"/>
                    <a:pt x="422" y="168"/>
                  </a:cubicBezTo>
                  <a:cubicBezTo>
                    <a:pt x="406" y="168"/>
                    <a:pt x="394" y="154"/>
                    <a:pt x="394" y="137"/>
                  </a:cubicBezTo>
                  <a:cubicBezTo>
                    <a:pt x="394" y="121"/>
                    <a:pt x="406" y="107"/>
                    <a:pt x="422" y="107"/>
                  </a:cubicBezTo>
                  <a:close/>
                  <a:moveTo>
                    <a:pt x="517" y="212"/>
                  </a:moveTo>
                  <a:cubicBezTo>
                    <a:pt x="521" y="199"/>
                    <a:pt x="530" y="177"/>
                    <a:pt x="542" y="170"/>
                  </a:cubicBezTo>
                  <a:cubicBezTo>
                    <a:pt x="563" y="170"/>
                    <a:pt x="583" y="170"/>
                    <a:pt x="604" y="170"/>
                  </a:cubicBezTo>
                  <a:cubicBezTo>
                    <a:pt x="617" y="177"/>
                    <a:pt x="626" y="199"/>
                    <a:pt x="630" y="212"/>
                  </a:cubicBezTo>
                  <a:cubicBezTo>
                    <a:pt x="592" y="212"/>
                    <a:pt x="555" y="212"/>
                    <a:pt x="517" y="212"/>
                  </a:cubicBezTo>
                  <a:close/>
                  <a:moveTo>
                    <a:pt x="573" y="107"/>
                  </a:moveTo>
                  <a:cubicBezTo>
                    <a:pt x="589" y="107"/>
                    <a:pt x="601" y="121"/>
                    <a:pt x="601" y="137"/>
                  </a:cubicBezTo>
                  <a:cubicBezTo>
                    <a:pt x="601" y="154"/>
                    <a:pt x="589" y="168"/>
                    <a:pt x="573" y="168"/>
                  </a:cubicBezTo>
                  <a:cubicBezTo>
                    <a:pt x="558" y="168"/>
                    <a:pt x="546" y="154"/>
                    <a:pt x="546" y="137"/>
                  </a:cubicBezTo>
                  <a:cubicBezTo>
                    <a:pt x="546" y="121"/>
                    <a:pt x="558" y="107"/>
                    <a:pt x="573" y="107"/>
                  </a:cubicBezTo>
                  <a:close/>
                  <a:moveTo>
                    <a:pt x="675" y="207"/>
                  </a:moveTo>
                  <a:cubicBezTo>
                    <a:pt x="679" y="194"/>
                    <a:pt x="688" y="172"/>
                    <a:pt x="700" y="165"/>
                  </a:cubicBezTo>
                  <a:cubicBezTo>
                    <a:pt x="721" y="165"/>
                    <a:pt x="741" y="165"/>
                    <a:pt x="762" y="165"/>
                  </a:cubicBezTo>
                  <a:cubicBezTo>
                    <a:pt x="775" y="172"/>
                    <a:pt x="784" y="194"/>
                    <a:pt x="788" y="207"/>
                  </a:cubicBezTo>
                  <a:cubicBezTo>
                    <a:pt x="750" y="207"/>
                    <a:pt x="712" y="207"/>
                    <a:pt x="675" y="207"/>
                  </a:cubicBezTo>
                  <a:close/>
                </a:path>
              </a:pathLst>
            </a:custGeom>
            <a:solidFill>
              <a:srgbClr val="5252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3352" y="796446"/>
            <a:ext cx="6696744" cy="523220"/>
          </a:xfrm>
          <a:prstGeom prst="rect">
            <a:avLst/>
          </a:prstGeom>
        </p:spPr>
        <p:txBody>
          <a:bodyPr wrap="square">
            <a:spAutoFit/>
          </a:bodyPr>
          <a:lstStyle/>
          <a:p>
            <a:r>
              <a:rPr lang="zh-CN" altLang="en-US" sz="2800" b="1" dirty="0">
                <a:solidFill>
                  <a:srgbClr val="C00000"/>
                </a:solidFill>
                <a:latin typeface="+mj-ea"/>
                <a:ea typeface="+mj-ea"/>
              </a:rPr>
              <a:t>沈阳市</a:t>
            </a:r>
            <a:r>
              <a:rPr lang="en-US" altLang="zh-CN" sz="2800" b="1" dirty="0">
                <a:solidFill>
                  <a:srgbClr val="C00000"/>
                </a:solidFill>
                <a:latin typeface="+mj-ea"/>
                <a:ea typeface="+mj-ea"/>
              </a:rPr>
              <a:t>2018</a:t>
            </a:r>
            <a:r>
              <a:rPr lang="zh-CN" altLang="en-US" sz="2800" b="1" dirty="0">
                <a:solidFill>
                  <a:srgbClr val="C00000"/>
                </a:solidFill>
                <a:latin typeface="+mj-ea"/>
                <a:ea typeface="+mj-ea"/>
              </a:rPr>
              <a:t>年上半年安全生产形势</a:t>
            </a:r>
          </a:p>
        </p:txBody>
      </p:sp>
      <p:sp>
        <p:nvSpPr>
          <p:cNvPr id="3" name="内容占位符 5"/>
          <p:cNvSpPr txBox="1"/>
          <p:nvPr/>
        </p:nvSpPr>
        <p:spPr>
          <a:xfrm>
            <a:off x="295364" y="1556792"/>
            <a:ext cx="9833084" cy="5040560"/>
          </a:xfrm>
          <a:prstGeom prst="rect">
            <a:avLst/>
          </a:prstGeom>
        </p:spPr>
        <p:txBody>
          <a:bodyPr>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just">
              <a:lnSpc>
                <a:spcPct val="150000"/>
              </a:lnSpc>
              <a:spcBef>
                <a:spcPts val="600"/>
              </a:spcBef>
            </a:pPr>
            <a:r>
              <a:rPr lang="zh-CN" altLang="en-US" sz="2000" dirty="0">
                <a:latin typeface="+mj-ea"/>
                <a:ea typeface="+mj-ea"/>
              </a:rPr>
              <a:t>从行业领域上看，</a:t>
            </a:r>
            <a:r>
              <a:rPr lang="zh-CN" altLang="en-US" sz="2000" kern="100" dirty="0">
                <a:solidFill>
                  <a:srgbClr val="C00000"/>
                </a:solidFill>
                <a:latin typeface="+mj-ea"/>
                <a:ea typeface="+mj-ea"/>
                <a:cs typeface="方正仿宋_GBK"/>
              </a:rPr>
              <a:t>制造业发生事故最多</a:t>
            </a:r>
            <a:r>
              <a:rPr lang="zh-CN" altLang="en-US" sz="2000" dirty="0">
                <a:latin typeface="+mj-ea"/>
                <a:ea typeface="+mj-ea"/>
              </a:rPr>
              <a:t>，共</a:t>
            </a:r>
            <a:r>
              <a:rPr lang="en-US" altLang="zh-CN" sz="2000" kern="100" dirty="0">
                <a:solidFill>
                  <a:srgbClr val="C00000"/>
                </a:solidFill>
                <a:latin typeface="+mj-ea"/>
                <a:ea typeface="+mj-ea"/>
                <a:cs typeface="方正仿宋_GBK"/>
              </a:rPr>
              <a:t>5</a:t>
            </a:r>
            <a:r>
              <a:rPr lang="zh-CN" altLang="en-US" sz="2000" dirty="0">
                <a:latin typeface="+mj-ea"/>
                <a:ea typeface="+mj-ea"/>
              </a:rPr>
              <a:t>起、死亡</a:t>
            </a:r>
            <a:r>
              <a:rPr lang="en-US" altLang="zh-CN" sz="2000" kern="100" dirty="0">
                <a:solidFill>
                  <a:srgbClr val="C00000"/>
                </a:solidFill>
                <a:latin typeface="+mj-ea"/>
                <a:ea typeface="+mj-ea"/>
                <a:cs typeface="方正仿宋_GBK"/>
              </a:rPr>
              <a:t>7</a:t>
            </a:r>
            <a:r>
              <a:rPr lang="zh-CN" altLang="en-US" sz="2000" dirty="0">
                <a:latin typeface="+mj-ea"/>
                <a:ea typeface="+mj-ea"/>
              </a:rPr>
              <a:t>人，占死亡总人数的</a:t>
            </a:r>
            <a:r>
              <a:rPr lang="en-US" altLang="zh-CN" sz="2000" dirty="0">
                <a:latin typeface="+mj-ea"/>
                <a:ea typeface="+mj-ea"/>
              </a:rPr>
              <a:t>63.6%</a:t>
            </a:r>
            <a:r>
              <a:rPr lang="zh-CN" altLang="en-US" sz="2000" dirty="0">
                <a:latin typeface="+mj-ea"/>
                <a:ea typeface="+mj-ea"/>
              </a:rPr>
              <a:t>；建筑业、居民服务业、仓储业和畜牧业</a:t>
            </a:r>
            <a:r>
              <a:rPr lang="en-US" altLang="zh-CN" sz="2000" dirty="0">
                <a:latin typeface="+mj-ea"/>
                <a:ea typeface="+mj-ea"/>
              </a:rPr>
              <a:t>4</a:t>
            </a:r>
            <a:r>
              <a:rPr lang="zh-CN" altLang="en-US" sz="2000" dirty="0">
                <a:latin typeface="+mj-ea"/>
                <a:ea typeface="+mj-ea"/>
              </a:rPr>
              <a:t>行业，分别发生</a:t>
            </a:r>
            <a:r>
              <a:rPr lang="en-US" altLang="zh-CN" sz="2000" dirty="0">
                <a:latin typeface="+mj-ea"/>
                <a:ea typeface="+mj-ea"/>
              </a:rPr>
              <a:t>1</a:t>
            </a:r>
            <a:r>
              <a:rPr lang="zh-CN" altLang="en-US" sz="2000" dirty="0">
                <a:latin typeface="+mj-ea"/>
                <a:ea typeface="+mj-ea"/>
              </a:rPr>
              <a:t>起、共死亡</a:t>
            </a:r>
            <a:r>
              <a:rPr lang="en-US" altLang="zh-CN" sz="2000" dirty="0">
                <a:latin typeface="+mj-ea"/>
                <a:ea typeface="+mj-ea"/>
              </a:rPr>
              <a:t>4</a:t>
            </a:r>
            <a:r>
              <a:rPr lang="zh-CN" altLang="en-US" sz="2000" dirty="0">
                <a:latin typeface="+mj-ea"/>
                <a:ea typeface="+mj-ea"/>
              </a:rPr>
              <a:t>人，占死亡总人数的</a:t>
            </a:r>
            <a:r>
              <a:rPr lang="en-US" altLang="zh-CN" sz="2000" dirty="0">
                <a:latin typeface="+mj-ea"/>
                <a:ea typeface="+mj-ea"/>
              </a:rPr>
              <a:t>36.4</a:t>
            </a:r>
            <a:r>
              <a:rPr lang="zh-CN" altLang="en-US" sz="2000" dirty="0">
                <a:latin typeface="+mj-ea"/>
                <a:ea typeface="+mj-ea"/>
              </a:rPr>
              <a:t>％。</a:t>
            </a:r>
          </a:p>
          <a:p>
            <a:pPr algn="just">
              <a:lnSpc>
                <a:spcPct val="150000"/>
              </a:lnSpc>
              <a:spcBef>
                <a:spcPts val="600"/>
              </a:spcBef>
            </a:pPr>
            <a:r>
              <a:rPr lang="zh-CN" altLang="en-US" sz="2000" dirty="0">
                <a:latin typeface="+mj-ea"/>
                <a:ea typeface="+mj-ea"/>
              </a:rPr>
              <a:t>从事故类型上看，</a:t>
            </a:r>
            <a:r>
              <a:rPr lang="zh-CN" altLang="en-US" sz="2000" kern="100" dirty="0">
                <a:solidFill>
                  <a:srgbClr val="C00000"/>
                </a:solidFill>
                <a:latin typeface="+mj-ea"/>
                <a:ea typeface="+mj-ea"/>
                <a:cs typeface="方正仿宋_GBK"/>
              </a:rPr>
              <a:t>高处坠落事故最多</a:t>
            </a:r>
            <a:r>
              <a:rPr lang="zh-CN" altLang="en-US" sz="2000" dirty="0">
                <a:latin typeface="+mj-ea"/>
                <a:ea typeface="+mj-ea"/>
              </a:rPr>
              <a:t>，共发生</a:t>
            </a:r>
            <a:r>
              <a:rPr lang="en-US" altLang="zh-CN" sz="2000" kern="100" dirty="0">
                <a:solidFill>
                  <a:srgbClr val="C00000"/>
                </a:solidFill>
                <a:latin typeface="+mj-ea"/>
                <a:ea typeface="+mj-ea"/>
                <a:cs typeface="方正仿宋_GBK"/>
              </a:rPr>
              <a:t>3</a:t>
            </a:r>
            <a:r>
              <a:rPr lang="zh-CN" altLang="en-US" sz="2000" dirty="0">
                <a:latin typeface="+mj-ea"/>
                <a:ea typeface="+mj-ea"/>
              </a:rPr>
              <a:t>起、死亡</a:t>
            </a:r>
            <a:r>
              <a:rPr lang="en-US" altLang="zh-CN" sz="2000" kern="100" dirty="0">
                <a:solidFill>
                  <a:srgbClr val="C00000"/>
                </a:solidFill>
                <a:latin typeface="+mj-ea"/>
                <a:ea typeface="+mj-ea"/>
                <a:cs typeface="方正仿宋_GBK"/>
              </a:rPr>
              <a:t>3</a:t>
            </a:r>
            <a:r>
              <a:rPr lang="zh-CN" altLang="en-US" sz="2000" dirty="0">
                <a:latin typeface="+mj-ea"/>
                <a:ea typeface="+mj-ea"/>
              </a:rPr>
              <a:t>人，占死亡总人数的</a:t>
            </a:r>
            <a:r>
              <a:rPr lang="en-US" altLang="zh-CN" sz="2000" dirty="0">
                <a:latin typeface="+mj-ea"/>
                <a:ea typeface="+mj-ea"/>
              </a:rPr>
              <a:t>27.3%</a:t>
            </a:r>
            <a:r>
              <a:rPr lang="zh-CN" altLang="en-US" sz="2000" dirty="0">
                <a:latin typeface="+mj-ea"/>
                <a:ea typeface="+mj-ea"/>
              </a:rPr>
              <a:t>；机械伤害事故共发生</a:t>
            </a:r>
            <a:r>
              <a:rPr lang="en-US" altLang="zh-CN" sz="2000" dirty="0">
                <a:latin typeface="+mj-ea"/>
                <a:ea typeface="+mj-ea"/>
              </a:rPr>
              <a:t>2</a:t>
            </a:r>
            <a:r>
              <a:rPr lang="zh-CN" altLang="en-US" sz="2000" dirty="0">
                <a:latin typeface="+mj-ea"/>
                <a:ea typeface="+mj-ea"/>
              </a:rPr>
              <a:t>起、死亡</a:t>
            </a:r>
            <a:r>
              <a:rPr lang="en-US" altLang="zh-CN" sz="2000" dirty="0">
                <a:latin typeface="+mj-ea"/>
                <a:ea typeface="+mj-ea"/>
              </a:rPr>
              <a:t>2</a:t>
            </a:r>
            <a:r>
              <a:rPr lang="zh-CN" altLang="en-US" sz="2000" dirty="0">
                <a:latin typeface="+mj-ea"/>
                <a:ea typeface="+mj-ea"/>
              </a:rPr>
              <a:t>人，占死亡总人数的</a:t>
            </a:r>
            <a:r>
              <a:rPr lang="en-US" altLang="zh-CN" sz="2000" dirty="0">
                <a:latin typeface="+mj-ea"/>
                <a:ea typeface="+mj-ea"/>
              </a:rPr>
              <a:t>18.2%</a:t>
            </a:r>
            <a:r>
              <a:rPr lang="zh-CN" altLang="en-US" sz="2000" dirty="0">
                <a:latin typeface="+mj-ea"/>
                <a:ea typeface="+mj-ea"/>
              </a:rPr>
              <a:t>；车辆伤害、坍塌、物体打击、触电事故分别发生</a:t>
            </a:r>
            <a:r>
              <a:rPr lang="en-US" altLang="zh-CN" sz="2000" dirty="0">
                <a:latin typeface="+mj-ea"/>
                <a:ea typeface="+mj-ea"/>
              </a:rPr>
              <a:t>1</a:t>
            </a:r>
            <a:r>
              <a:rPr lang="zh-CN" altLang="en-US" sz="2000" dirty="0">
                <a:latin typeface="+mj-ea"/>
                <a:ea typeface="+mj-ea"/>
              </a:rPr>
              <a:t>起、死亡</a:t>
            </a:r>
            <a:r>
              <a:rPr lang="en-US" altLang="zh-CN" sz="2000" dirty="0">
                <a:latin typeface="+mj-ea"/>
                <a:ea typeface="+mj-ea"/>
              </a:rPr>
              <a:t>1</a:t>
            </a:r>
            <a:r>
              <a:rPr lang="zh-CN" altLang="en-US" sz="2000" dirty="0">
                <a:latin typeface="+mj-ea"/>
                <a:ea typeface="+mj-ea"/>
              </a:rPr>
              <a:t>人。</a:t>
            </a:r>
          </a:p>
          <a:p>
            <a:pPr algn="just">
              <a:lnSpc>
                <a:spcPct val="150000"/>
              </a:lnSpc>
              <a:spcBef>
                <a:spcPts val="600"/>
              </a:spcBef>
            </a:pPr>
            <a:r>
              <a:rPr lang="zh-CN" altLang="en-US" sz="2000" dirty="0">
                <a:latin typeface="+mj-ea"/>
                <a:ea typeface="+mj-ea"/>
              </a:rPr>
              <a:t>从事故发生原因上看，因</a:t>
            </a:r>
            <a:r>
              <a:rPr lang="zh-CN" altLang="en-US" sz="2000" kern="100" dirty="0">
                <a:solidFill>
                  <a:srgbClr val="C00000"/>
                </a:solidFill>
                <a:latin typeface="+mj-ea"/>
                <a:ea typeface="+mj-ea"/>
                <a:cs typeface="方正仿宋_GBK"/>
              </a:rPr>
              <a:t>“三违”行为引发事故仍然很多</a:t>
            </a:r>
            <a:r>
              <a:rPr lang="zh-CN" altLang="en-US" sz="2000" dirty="0">
                <a:latin typeface="+mj-ea"/>
                <a:ea typeface="+mj-ea"/>
              </a:rPr>
              <a:t>，发生的</a:t>
            </a:r>
            <a:r>
              <a:rPr lang="en-US" altLang="zh-CN" sz="2000" kern="100" dirty="0">
                <a:solidFill>
                  <a:srgbClr val="C00000"/>
                </a:solidFill>
                <a:latin typeface="+mj-ea"/>
                <a:ea typeface="+mj-ea"/>
                <a:cs typeface="方正仿宋_GBK"/>
              </a:rPr>
              <a:t>9</a:t>
            </a:r>
            <a:r>
              <a:rPr lang="zh-CN" altLang="en-US" sz="2000" dirty="0">
                <a:latin typeface="+mj-ea"/>
                <a:ea typeface="+mj-ea"/>
              </a:rPr>
              <a:t>起事故中，有</a:t>
            </a:r>
            <a:r>
              <a:rPr lang="en-US" altLang="zh-CN" sz="2000" kern="100" dirty="0">
                <a:solidFill>
                  <a:srgbClr val="C00000"/>
                </a:solidFill>
                <a:latin typeface="+mj-ea"/>
                <a:ea typeface="+mj-ea"/>
                <a:cs typeface="方正仿宋_GBK"/>
              </a:rPr>
              <a:t>8</a:t>
            </a:r>
            <a:r>
              <a:rPr lang="zh-CN" altLang="en-US" sz="2000" dirty="0">
                <a:latin typeface="+mj-ea"/>
                <a:ea typeface="+mj-ea"/>
              </a:rPr>
              <a:t>起是因“三违”行为引发的，占比高达</a:t>
            </a:r>
            <a:r>
              <a:rPr lang="en-US" altLang="zh-CN" sz="2000" dirty="0">
                <a:latin typeface="+mj-ea"/>
                <a:ea typeface="+mj-ea"/>
              </a:rPr>
              <a:t>88.9%</a:t>
            </a:r>
            <a:r>
              <a:rPr lang="zh-CN" altLang="en-US" sz="2000" dirty="0">
                <a:latin typeface="+mj-ea"/>
                <a:ea typeface="+mj-ea"/>
              </a:rPr>
              <a:t>。</a:t>
            </a:r>
          </a:p>
          <a:p>
            <a:pPr algn="just">
              <a:lnSpc>
                <a:spcPct val="150000"/>
              </a:lnSpc>
              <a:spcBef>
                <a:spcPts val="600"/>
              </a:spcBef>
            </a:pPr>
            <a:r>
              <a:rPr lang="zh-CN" altLang="en-US" sz="2000" dirty="0">
                <a:latin typeface="+mj-ea"/>
                <a:ea typeface="+mj-ea"/>
              </a:rPr>
              <a:t>从事故发生时间上看，上半年，我市非煤工矿商贸领域事故主要集中在</a:t>
            </a:r>
            <a:r>
              <a:rPr lang="en-US" altLang="zh-CN" sz="2000" dirty="0">
                <a:latin typeface="+mj-ea"/>
                <a:ea typeface="+mj-ea"/>
              </a:rPr>
              <a:t>3</a:t>
            </a:r>
            <a:r>
              <a:rPr lang="zh-CN" altLang="en-US" sz="2000" dirty="0">
                <a:latin typeface="+mj-ea"/>
                <a:ea typeface="+mj-ea"/>
              </a:rPr>
              <a:t>月份和</a:t>
            </a:r>
            <a:r>
              <a:rPr lang="en-US" altLang="zh-CN" sz="2000" dirty="0">
                <a:latin typeface="+mj-ea"/>
                <a:ea typeface="+mj-ea"/>
              </a:rPr>
              <a:t>5</a:t>
            </a:r>
            <a:r>
              <a:rPr lang="zh-CN" altLang="en-US" sz="2000" dirty="0">
                <a:latin typeface="+mj-ea"/>
                <a:ea typeface="+mj-ea"/>
              </a:rPr>
              <a:t>月份，共发生事故</a:t>
            </a:r>
            <a:r>
              <a:rPr lang="en-US" altLang="zh-CN" sz="2000" dirty="0">
                <a:latin typeface="+mj-ea"/>
                <a:ea typeface="+mj-ea"/>
              </a:rPr>
              <a:t>6</a:t>
            </a:r>
            <a:r>
              <a:rPr lang="zh-CN" altLang="en-US" sz="2000" dirty="0">
                <a:latin typeface="+mj-ea"/>
                <a:ea typeface="+mj-ea"/>
              </a:rPr>
              <a:t>起、死亡</a:t>
            </a:r>
            <a:r>
              <a:rPr lang="en-US" altLang="zh-CN" sz="2000" dirty="0">
                <a:latin typeface="+mj-ea"/>
                <a:ea typeface="+mj-ea"/>
              </a:rPr>
              <a:t>9</a:t>
            </a:r>
            <a:r>
              <a:rPr lang="zh-CN" altLang="en-US" sz="2000" dirty="0">
                <a:latin typeface="+mj-ea"/>
                <a:ea typeface="+mj-ea"/>
              </a:rPr>
              <a:t>人，占死亡总人数的</a:t>
            </a:r>
            <a:r>
              <a:rPr lang="en-US" altLang="zh-CN" sz="2000" dirty="0">
                <a:latin typeface="+mj-ea"/>
                <a:ea typeface="+mj-ea"/>
              </a:rPr>
              <a:t>81.8%</a:t>
            </a:r>
            <a:r>
              <a:rPr lang="zh-CN" altLang="en-US" sz="2000" dirty="0">
                <a:latin typeface="+mj-ea"/>
                <a:ea typeface="+mj-ea"/>
              </a:rPr>
              <a:t>；</a:t>
            </a:r>
            <a:r>
              <a:rPr lang="en-US" altLang="zh-CN" sz="2000" dirty="0">
                <a:latin typeface="+mj-ea"/>
                <a:ea typeface="+mj-ea"/>
              </a:rPr>
              <a:t>2</a:t>
            </a:r>
            <a:r>
              <a:rPr lang="zh-CN" altLang="en-US" sz="2000" dirty="0">
                <a:latin typeface="+mj-ea"/>
                <a:ea typeface="+mj-ea"/>
              </a:rPr>
              <a:t>月份和</a:t>
            </a:r>
            <a:r>
              <a:rPr lang="en-US" altLang="zh-CN" sz="2000" dirty="0">
                <a:latin typeface="+mj-ea"/>
                <a:ea typeface="+mj-ea"/>
              </a:rPr>
              <a:t>4</a:t>
            </a:r>
            <a:r>
              <a:rPr lang="zh-CN" altLang="en-US" sz="2000" dirty="0">
                <a:latin typeface="+mj-ea"/>
                <a:ea typeface="+mj-ea"/>
              </a:rPr>
              <a:t>月份未发生。</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p:cNvPicPr>
            <a:picLocks noChangeAspect="1" noChangeArrowheads="1"/>
          </p:cNvPicPr>
          <p:nvPr/>
        </p:nvPicPr>
        <p:blipFill>
          <a:blip r:embed="rId3">
            <a:extLst>
              <a:ext uri="{28A0092B-C50C-407E-A947-70E740481C1C}">
                <a14:useLocalDpi xmlns:a14="http://schemas.microsoft.com/office/drawing/2010/main" val="0"/>
              </a:ext>
            </a:extLst>
          </a:blip>
          <a:srcRect t="912" r="6531" b="12695"/>
          <a:stretch>
            <a:fillRect/>
          </a:stretch>
        </p:blipFill>
        <p:spPr bwMode="auto">
          <a:xfrm>
            <a:off x="4206875" y="2509838"/>
            <a:ext cx="38735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4"/>
          <p:cNvPicPr>
            <a:picLocks noChangeAspect="1" noChangeArrowheads="1"/>
          </p:cNvPicPr>
          <p:nvPr/>
        </p:nvPicPr>
        <p:blipFill>
          <a:blip r:embed="rId4">
            <a:extLst>
              <a:ext uri="{28A0092B-C50C-407E-A947-70E740481C1C}">
                <a14:useLocalDpi xmlns:a14="http://schemas.microsoft.com/office/drawing/2010/main" val="0"/>
              </a:ext>
            </a:extLst>
          </a:blip>
          <a:srcRect t="5618" b="32829"/>
          <a:stretch>
            <a:fillRect/>
          </a:stretch>
        </p:blipFill>
        <p:spPr bwMode="auto">
          <a:xfrm>
            <a:off x="8142288" y="2503488"/>
            <a:ext cx="3940175"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5">
            <a:extLst>
              <a:ext uri="{28A0092B-C50C-407E-A947-70E740481C1C}">
                <a14:useLocalDpi xmlns:a14="http://schemas.microsoft.com/office/drawing/2010/main" val="0"/>
              </a:ext>
            </a:extLst>
          </a:blip>
          <a:srcRect b="4411"/>
          <a:stretch>
            <a:fillRect/>
          </a:stretch>
        </p:blipFill>
        <p:spPr bwMode="auto">
          <a:xfrm>
            <a:off x="109538" y="2509838"/>
            <a:ext cx="403225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9063" y="1916113"/>
            <a:ext cx="11987212" cy="4221162"/>
          </a:xfrm>
          <a:prstGeom prst="rect">
            <a:avLst/>
          </a:prstGeom>
          <a:solidFill>
            <a:schemeClr val="tx1">
              <a:lumMod val="95000"/>
              <a:lumOff val="5000"/>
              <a:alpha val="70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60" name="矩形 59"/>
          <p:cNvSpPr>
            <a:spLocks noChangeArrowheads="1"/>
          </p:cNvSpPr>
          <p:nvPr/>
        </p:nvSpPr>
        <p:spPr bwMode="auto">
          <a:xfrm>
            <a:off x="731838" y="2636838"/>
            <a:ext cx="10729912"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150000"/>
              </a:lnSpc>
            </a:pPr>
            <a:r>
              <a:rPr lang="zh-CN" altLang="en-US" sz="5400" b="1">
                <a:solidFill>
                  <a:schemeClr val="bg1"/>
                </a:solidFill>
                <a:latin typeface="微软雅黑" pitchFamily="34" charset="-122"/>
                <a:ea typeface="微软雅黑" pitchFamily="34" charset="-122"/>
                <a:cs typeface="思源宋体 CN Heavy" pitchFamily="18" charset="-122"/>
              </a:rPr>
              <a:t>少花</a:t>
            </a:r>
            <a:r>
              <a:rPr lang="en-US" altLang="zh-CN" sz="5400" b="1">
                <a:solidFill>
                  <a:schemeClr val="bg1"/>
                </a:solidFill>
                <a:latin typeface="微软雅黑" pitchFamily="34" charset="-122"/>
                <a:ea typeface="微软雅黑" pitchFamily="34" charset="-122"/>
                <a:cs typeface="思源宋体 CN Heavy" pitchFamily="18" charset="-122"/>
              </a:rPr>
              <a:t>10</a:t>
            </a:r>
            <a:r>
              <a:rPr lang="zh-CN" altLang="en-US" sz="5400" b="1">
                <a:solidFill>
                  <a:schemeClr val="bg1"/>
                </a:solidFill>
                <a:latin typeface="微软雅黑" pitchFamily="34" charset="-122"/>
                <a:ea typeface="微软雅黑" pitchFamily="34" charset="-122"/>
                <a:cs typeface="思源宋体 CN Heavy" pitchFamily="18" charset="-122"/>
              </a:rPr>
              <a:t>万元，</a:t>
            </a:r>
            <a:endParaRPr lang="en-US" altLang="zh-CN" sz="5400" b="1">
              <a:solidFill>
                <a:schemeClr val="bg1"/>
              </a:solidFill>
              <a:latin typeface="微软雅黑" pitchFamily="34" charset="-122"/>
              <a:ea typeface="微软雅黑" pitchFamily="34" charset="-122"/>
              <a:cs typeface="思源宋体 CN Heavy" pitchFamily="18" charset="-122"/>
            </a:endParaRPr>
          </a:p>
          <a:p>
            <a:pPr algn="ctr">
              <a:lnSpc>
                <a:spcPct val="150000"/>
              </a:lnSpc>
            </a:pPr>
            <a:r>
              <a:rPr lang="zh-CN" altLang="en-US" sz="5400" b="1">
                <a:solidFill>
                  <a:schemeClr val="bg1"/>
                </a:solidFill>
                <a:latin typeface="微软雅黑" pitchFamily="34" charset="-122"/>
                <a:ea typeface="微软雅黑" pitchFamily="34" charset="-122"/>
                <a:cs typeface="思源宋体 CN Heavy" pitchFamily="18" charset="-122"/>
              </a:rPr>
              <a:t>付出</a:t>
            </a:r>
            <a:r>
              <a:rPr lang="en-US" altLang="zh-CN" sz="5400" b="1">
                <a:solidFill>
                  <a:schemeClr val="bg1"/>
                </a:solidFill>
                <a:latin typeface="微软雅黑" pitchFamily="34" charset="-122"/>
                <a:ea typeface="微软雅黑" pitchFamily="34" charset="-122"/>
                <a:cs typeface="思源宋体 CN Heavy" pitchFamily="18" charset="-122"/>
              </a:rPr>
              <a:t>355</a:t>
            </a:r>
            <a:r>
              <a:rPr lang="zh-CN" altLang="en-US" sz="5400" b="1">
                <a:solidFill>
                  <a:schemeClr val="bg1"/>
                </a:solidFill>
                <a:latin typeface="微软雅黑" pitchFamily="34" charset="-122"/>
                <a:ea typeface="微软雅黑" pitchFamily="34" charset="-122"/>
                <a:cs typeface="思源宋体 CN Heavy" pitchFamily="18" charset="-122"/>
              </a:rPr>
              <a:t>万的损失和</a:t>
            </a:r>
            <a:r>
              <a:rPr lang="en-US" altLang="zh-CN" sz="5400" b="1">
                <a:solidFill>
                  <a:schemeClr val="bg1"/>
                </a:solidFill>
                <a:latin typeface="微软雅黑" pitchFamily="34" charset="-122"/>
                <a:ea typeface="微软雅黑" pitchFamily="34" charset="-122"/>
                <a:cs typeface="思源宋体 CN Heavy" pitchFamily="18" charset="-122"/>
              </a:rPr>
              <a:t>3</a:t>
            </a:r>
            <a:r>
              <a:rPr lang="zh-CN" altLang="en-US" sz="5400" b="1">
                <a:solidFill>
                  <a:schemeClr val="bg1"/>
                </a:solidFill>
                <a:latin typeface="微软雅黑" pitchFamily="34" charset="-122"/>
                <a:ea typeface="微软雅黑" pitchFamily="34" charset="-122"/>
                <a:cs typeface="思源宋体 CN Heavy" pitchFamily="18" charset="-122"/>
              </a:rPr>
              <a:t>条人命。</a:t>
            </a:r>
          </a:p>
        </p:txBody>
      </p:sp>
      <p:sp>
        <p:nvSpPr>
          <p:cNvPr id="11" name="矩形 10"/>
          <p:cNvSpPr/>
          <p:nvPr/>
        </p:nvSpPr>
        <p:spPr>
          <a:xfrm>
            <a:off x="104775" y="5589588"/>
            <a:ext cx="11988800" cy="142875"/>
          </a:xfrm>
          <a:prstGeom prst="rect">
            <a:avLst/>
          </a:prstGeom>
          <a:solidFill>
            <a:srgbClr val="BA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12" name="矩形 11"/>
          <p:cNvSpPr/>
          <p:nvPr/>
        </p:nvSpPr>
        <p:spPr>
          <a:xfrm>
            <a:off x="104775" y="2382838"/>
            <a:ext cx="11988800" cy="142875"/>
          </a:xfrm>
          <a:prstGeom prst="rect">
            <a:avLst/>
          </a:prstGeom>
          <a:solidFill>
            <a:srgbClr val="BA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13" name="矩形 12"/>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沈阳元良实业有限公司基坑坍塌事故</a:t>
            </a:r>
            <a:r>
              <a:rPr lang="en-US" altLang="zh-CN" sz="2800" b="1" dirty="0">
                <a:solidFill>
                  <a:srgbClr val="C00000"/>
                </a:solidFill>
                <a:latin typeface="+mj-ea"/>
                <a:ea typeface="+mj-ea"/>
              </a:rPr>
              <a:t>(2018</a:t>
            </a:r>
            <a:r>
              <a:rPr lang="zh-CN" altLang="en-US" sz="2800" b="1" dirty="0">
                <a:solidFill>
                  <a:srgbClr val="C00000"/>
                </a:solidFill>
                <a:latin typeface="+mj-ea"/>
                <a:ea typeface="+mj-ea"/>
              </a:rPr>
              <a:t>年</a:t>
            </a:r>
            <a:r>
              <a:rPr lang="en-US" altLang="zh-CN" sz="2800" b="1" dirty="0">
                <a:solidFill>
                  <a:srgbClr val="C00000"/>
                </a:solidFill>
                <a:latin typeface="+mj-ea"/>
                <a:ea typeface="+mj-ea"/>
              </a:rPr>
              <a:t>3</a:t>
            </a:r>
            <a:r>
              <a:rPr lang="zh-CN" altLang="en-US" sz="2800" b="1" dirty="0">
                <a:solidFill>
                  <a:srgbClr val="C00000"/>
                </a:solidFill>
                <a:latin typeface="+mj-ea"/>
                <a:ea typeface="+mj-ea"/>
              </a:rPr>
              <a:t>月</a:t>
            </a:r>
            <a:r>
              <a:rPr lang="en-US" altLang="zh-CN" sz="2800" b="1" dirty="0">
                <a:solidFill>
                  <a:srgbClr val="C00000"/>
                </a:solidFill>
                <a:latin typeface="+mj-ea"/>
                <a:ea typeface="+mj-ea"/>
              </a:rPr>
              <a:t>26</a:t>
            </a:r>
            <a:r>
              <a:rPr lang="zh-CN" altLang="en-US" sz="2800" b="1" dirty="0">
                <a:solidFill>
                  <a:srgbClr val="C00000"/>
                </a:solidFill>
                <a:latin typeface="+mj-ea"/>
                <a:ea typeface="+mj-ea"/>
              </a:rPr>
              <a:t>日</a:t>
            </a:r>
            <a:r>
              <a:rPr lang="en-US" altLang="zh-CN" sz="2800" b="1" dirty="0">
                <a:solidFill>
                  <a:srgbClr val="C00000"/>
                </a:solidFill>
                <a:latin typeface="+mj-ea"/>
                <a:ea typeface="+mj-ea"/>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17475" y="5578475"/>
            <a:ext cx="3887788" cy="457200"/>
          </a:xfrm>
          <a:prstGeom prst="rect">
            <a:avLst/>
          </a:prstGeom>
          <a:solidFill>
            <a:srgbClr val="F29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56" name="矩形 55"/>
          <p:cNvSpPr/>
          <p:nvPr/>
        </p:nvSpPr>
        <p:spPr>
          <a:xfrm>
            <a:off x="4149725" y="5592763"/>
            <a:ext cx="3889375" cy="457200"/>
          </a:xfrm>
          <a:prstGeom prst="rect">
            <a:avLst/>
          </a:prstGeom>
          <a:solidFill>
            <a:srgbClr val="F29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pic>
        <p:nvPicPr>
          <p:cNvPr id="15366" name="图片 1" descr="微信图片_20180803103404.jpg"/>
          <p:cNvPicPr>
            <a:picLocks noChangeAspect="1" noChangeArrowheads="1"/>
          </p:cNvPicPr>
          <p:nvPr/>
        </p:nvPicPr>
        <p:blipFill>
          <a:blip r:embed="rId3">
            <a:extLst>
              <a:ext uri="{28A0092B-C50C-407E-A947-70E740481C1C}">
                <a14:useLocalDpi xmlns:a14="http://schemas.microsoft.com/office/drawing/2010/main" val="0"/>
              </a:ext>
            </a:extLst>
          </a:blip>
          <a:srcRect b="9393"/>
          <a:stretch>
            <a:fillRect/>
          </a:stretch>
        </p:blipFill>
        <p:spPr bwMode="auto">
          <a:xfrm>
            <a:off x="119063" y="1557338"/>
            <a:ext cx="3889375"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图片 2" descr="微信图片_20180803103455.jpg"/>
          <p:cNvPicPr>
            <a:picLocks noChangeAspect="1" noChangeArrowheads="1"/>
          </p:cNvPicPr>
          <p:nvPr/>
        </p:nvPicPr>
        <p:blipFill>
          <a:blip r:embed="rId4">
            <a:extLst>
              <a:ext uri="{28A0092B-C50C-407E-A947-70E740481C1C}">
                <a14:useLocalDpi xmlns:a14="http://schemas.microsoft.com/office/drawing/2010/main" val="0"/>
              </a:ext>
            </a:extLst>
          </a:blip>
          <a:srcRect l="13577" r="13110" b="9961"/>
          <a:stretch>
            <a:fillRect/>
          </a:stretch>
        </p:blipFill>
        <p:spPr bwMode="auto">
          <a:xfrm>
            <a:off x="8183563" y="1557338"/>
            <a:ext cx="38893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文本框 40"/>
          <p:cNvSpPr txBox="1"/>
          <p:nvPr/>
        </p:nvSpPr>
        <p:spPr>
          <a:xfrm>
            <a:off x="4329113" y="5637213"/>
            <a:ext cx="3535362" cy="368300"/>
          </a:xfrm>
          <a:prstGeom prst="rect">
            <a:avLst/>
          </a:prstGeom>
          <a:noFill/>
        </p:spPr>
        <p:txBody>
          <a:bodyPr>
            <a:spAutoFit/>
          </a:bodyPr>
          <a:lstStyle>
            <a:defPPr>
              <a:defRPr lang="zh-CN"/>
            </a:defPPr>
            <a:lvl1pPr algn="ctr">
              <a:defRPr sz="2800">
                <a:solidFill>
                  <a:srgbClr val="B72023"/>
                </a:solidFill>
                <a:latin typeface="思源宋体 CN Heavy" pitchFamily="18" charset="-122"/>
                <a:ea typeface="思源宋体 CN Heavy" pitchFamily="18" charset="-122"/>
              </a:defRPr>
            </a:lvl1pPr>
          </a:lstStyle>
          <a:p>
            <a:pPr>
              <a:defRPr/>
            </a:pPr>
            <a:r>
              <a:rPr lang="zh-CN" altLang="en-US" sz="1800" dirty="0">
                <a:solidFill>
                  <a:schemeClr val="tx1">
                    <a:lumMod val="85000"/>
                    <a:lumOff val="15000"/>
                  </a:schemeClr>
                </a:solidFill>
                <a:latin typeface="微软雅黑" pitchFamily="34" charset="-122"/>
                <a:ea typeface="微软雅黑" pitchFamily="34" charset="-122"/>
              </a:rPr>
              <a:t>地面塌陷区航拍</a:t>
            </a:r>
            <a:endParaRPr lang="en-US" altLang="zh-CN" sz="1800" dirty="0">
              <a:solidFill>
                <a:schemeClr val="tx1">
                  <a:lumMod val="85000"/>
                  <a:lumOff val="15000"/>
                </a:schemeClr>
              </a:solidFill>
              <a:latin typeface="微软雅黑" pitchFamily="34" charset="-122"/>
              <a:ea typeface="微软雅黑" pitchFamily="34" charset="-122"/>
            </a:endParaRPr>
          </a:p>
        </p:txBody>
      </p:sp>
      <p:pic>
        <p:nvPicPr>
          <p:cNvPr id="15369" name="图片 7"/>
          <p:cNvPicPr preferRelativeResize="0">
            <a:picLocks noChangeArrowheads="1"/>
          </p:cNvPicPr>
          <p:nvPr/>
        </p:nvPicPr>
        <p:blipFill>
          <a:blip r:embed="rId5">
            <a:extLst>
              <a:ext uri="{28A0092B-C50C-407E-A947-70E740481C1C}">
                <a14:useLocalDpi xmlns:a14="http://schemas.microsoft.com/office/drawing/2010/main" val="0"/>
              </a:ext>
            </a:extLst>
          </a:blip>
          <a:srcRect l="15302" t="5544" r="21019"/>
          <a:stretch>
            <a:fillRect/>
          </a:stretch>
        </p:blipFill>
        <p:spPr bwMode="auto">
          <a:xfrm>
            <a:off x="4151313" y="1557338"/>
            <a:ext cx="3889375"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本框 48"/>
          <p:cNvSpPr txBox="1"/>
          <p:nvPr/>
        </p:nvSpPr>
        <p:spPr>
          <a:xfrm>
            <a:off x="296863" y="5637213"/>
            <a:ext cx="3535362" cy="368300"/>
          </a:xfrm>
          <a:prstGeom prst="rect">
            <a:avLst/>
          </a:prstGeom>
          <a:noFill/>
        </p:spPr>
        <p:txBody>
          <a:bodyPr>
            <a:spAutoFit/>
          </a:bodyPr>
          <a:lstStyle>
            <a:defPPr>
              <a:defRPr lang="zh-CN"/>
            </a:defPPr>
            <a:lvl1pPr algn="ctr">
              <a:defRPr sz="2800">
                <a:solidFill>
                  <a:srgbClr val="B72023"/>
                </a:solidFill>
                <a:latin typeface="思源宋体 CN Heavy" pitchFamily="18" charset="-122"/>
                <a:ea typeface="思源宋体 CN Heavy" pitchFamily="18" charset="-122"/>
              </a:defRPr>
            </a:lvl1pPr>
          </a:lstStyle>
          <a:p>
            <a:pPr>
              <a:defRPr/>
            </a:pPr>
            <a:r>
              <a:rPr lang="zh-CN" altLang="en-US" sz="1800" dirty="0">
                <a:solidFill>
                  <a:schemeClr val="tx1">
                    <a:lumMod val="85000"/>
                    <a:lumOff val="15000"/>
                  </a:schemeClr>
                </a:solidFill>
                <a:latin typeface="微软雅黑" pitchFamily="34" charset="-122"/>
                <a:ea typeface="微软雅黑" pitchFamily="34" charset="-122"/>
              </a:rPr>
              <a:t>路面塌陷</a:t>
            </a:r>
            <a:endParaRPr lang="en-US" altLang="zh-CN" sz="1800" dirty="0">
              <a:solidFill>
                <a:schemeClr val="tx1">
                  <a:lumMod val="85000"/>
                  <a:lumOff val="15000"/>
                </a:schemeClr>
              </a:solidFill>
              <a:latin typeface="微软雅黑" pitchFamily="34" charset="-122"/>
              <a:ea typeface="微软雅黑" pitchFamily="34" charset="-122"/>
            </a:endParaRPr>
          </a:p>
        </p:txBody>
      </p:sp>
      <p:sp>
        <p:nvSpPr>
          <p:cNvPr id="50" name="矩形 49"/>
          <p:cNvSpPr/>
          <p:nvPr/>
        </p:nvSpPr>
        <p:spPr>
          <a:xfrm>
            <a:off x="119063" y="5480050"/>
            <a:ext cx="3889375" cy="136525"/>
          </a:xfrm>
          <a:prstGeom prst="rect">
            <a:avLst/>
          </a:prstGeom>
          <a:solidFill>
            <a:srgbClr val="BA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51" name="矩形 50"/>
          <p:cNvSpPr/>
          <p:nvPr/>
        </p:nvSpPr>
        <p:spPr>
          <a:xfrm>
            <a:off x="8181975" y="5589588"/>
            <a:ext cx="3889375" cy="457200"/>
          </a:xfrm>
          <a:prstGeom prst="rect">
            <a:avLst/>
          </a:prstGeom>
          <a:solidFill>
            <a:srgbClr val="F29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52" name="文本框 51"/>
          <p:cNvSpPr txBox="1"/>
          <p:nvPr/>
        </p:nvSpPr>
        <p:spPr>
          <a:xfrm>
            <a:off x="8359775" y="5621338"/>
            <a:ext cx="3535363" cy="369887"/>
          </a:xfrm>
          <a:prstGeom prst="rect">
            <a:avLst/>
          </a:prstGeom>
          <a:noFill/>
        </p:spPr>
        <p:txBody>
          <a:bodyPr>
            <a:spAutoFit/>
          </a:bodyPr>
          <a:lstStyle>
            <a:defPPr>
              <a:defRPr lang="zh-CN"/>
            </a:defPPr>
            <a:lvl1pPr algn="ctr">
              <a:defRPr sz="2800">
                <a:solidFill>
                  <a:srgbClr val="B72023"/>
                </a:solidFill>
                <a:latin typeface="思源宋体 CN Heavy" pitchFamily="18" charset="-122"/>
                <a:ea typeface="思源宋体 CN Heavy" pitchFamily="18" charset="-122"/>
              </a:defRPr>
            </a:lvl1pPr>
          </a:lstStyle>
          <a:p>
            <a:pPr>
              <a:defRPr/>
            </a:pPr>
            <a:r>
              <a:rPr lang="zh-CN" altLang="en-US" sz="1800" dirty="0">
                <a:solidFill>
                  <a:schemeClr val="tx1">
                    <a:lumMod val="85000"/>
                    <a:lumOff val="15000"/>
                  </a:schemeClr>
                </a:solidFill>
                <a:latin typeface="微软雅黑" pitchFamily="34" charset="-122"/>
                <a:ea typeface="微软雅黑" pitchFamily="34" charset="-122"/>
              </a:rPr>
              <a:t>救援现场</a:t>
            </a:r>
            <a:endParaRPr lang="en-US" altLang="zh-CN" sz="1800" dirty="0">
              <a:solidFill>
                <a:schemeClr val="tx1">
                  <a:lumMod val="85000"/>
                  <a:lumOff val="15000"/>
                </a:schemeClr>
              </a:solidFill>
              <a:latin typeface="微软雅黑" pitchFamily="34" charset="-122"/>
              <a:ea typeface="微软雅黑" pitchFamily="34" charset="-122"/>
            </a:endParaRPr>
          </a:p>
        </p:txBody>
      </p:sp>
      <p:sp>
        <p:nvSpPr>
          <p:cNvPr id="53" name="矩形 52"/>
          <p:cNvSpPr/>
          <p:nvPr/>
        </p:nvSpPr>
        <p:spPr>
          <a:xfrm>
            <a:off x="8183563" y="5480050"/>
            <a:ext cx="3887787" cy="136525"/>
          </a:xfrm>
          <a:prstGeom prst="rect">
            <a:avLst/>
          </a:prstGeom>
          <a:solidFill>
            <a:srgbClr val="BA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58" name="矩形 57"/>
          <p:cNvSpPr/>
          <p:nvPr/>
        </p:nvSpPr>
        <p:spPr>
          <a:xfrm>
            <a:off x="4148138" y="5480050"/>
            <a:ext cx="3887787" cy="136525"/>
          </a:xfrm>
          <a:prstGeom prst="rect">
            <a:avLst/>
          </a:prstGeom>
          <a:solidFill>
            <a:srgbClr val="BA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59" name="矩形 58"/>
          <p:cNvSpPr/>
          <p:nvPr/>
        </p:nvSpPr>
        <p:spPr>
          <a:xfrm>
            <a:off x="117475" y="6035675"/>
            <a:ext cx="11953875" cy="706438"/>
          </a:xfrm>
          <a:prstGeom prst="rect">
            <a:avLst/>
          </a:prstGeom>
          <a:solidFill>
            <a:srgbClr val="BA1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15377" name="矩形 9"/>
          <p:cNvSpPr>
            <a:spLocks noChangeArrowheads="1"/>
          </p:cNvSpPr>
          <p:nvPr/>
        </p:nvSpPr>
        <p:spPr bwMode="auto">
          <a:xfrm>
            <a:off x="725488" y="6132513"/>
            <a:ext cx="1072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zh-CN" sz="2800">
                <a:solidFill>
                  <a:schemeClr val="bg1"/>
                </a:solidFill>
                <a:latin typeface="微软雅黑" pitchFamily="34" charset="-122"/>
                <a:ea typeface="微软雅黑" pitchFamily="34" charset="-122"/>
                <a:cs typeface="思源宋体 CN Heavy" pitchFamily="18" charset="-122"/>
              </a:rPr>
              <a:t>造成</a:t>
            </a:r>
            <a:r>
              <a:rPr lang="en-US" altLang="zh-CN" sz="2800">
                <a:solidFill>
                  <a:schemeClr val="bg1"/>
                </a:solidFill>
                <a:latin typeface="微软雅黑" pitchFamily="34" charset="-122"/>
                <a:ea typeface="微软雅黑" pitchFamily="34" charset="-122"/>
                <a:cs typeface="思源宋体 CN Heavy" pitchFamily="18" charset="-122"/>
              </a:rPr>
              <a:t>11</a:t>
            </a:r>
            <a:r>
              <a:rPr lang="zh-CN" altLang="zh-CN" sz="2800">
                <a:solidFill>
                  <a:schemeClr val="bg1"/>
                </a:solidFill>
                <a:latin typeface="微软雅黑" pitchFamily="34" charset="-122"/>
                <a:ea typeface="微软雅黑" pitchFamily="34" charset="-122"/>
                <a:cs typeface="思源宋体 CN Heavy" pitchFamily="18" charset="-122"/>
              </a:rPr>
              <a:t>人死亡、</a:t>
            </a:r>
            <a:r>
              <a:rPr lang="en-US" altLang="zh-CN" sz="2800">
                <a:solidFill>
                  <a:schemeClr val="bg1"/>
                </a:solidFill>
                <a:latin typeface="微软雅黑" pitchFamily="34" charset="-122"/>
                <a:ea typeface="微软雅黑" pitchFamily="34" charset="-122"/>
                <a:cs typeface="思源宋体 CN Heavy" pitchFamily="18" charset="-122"/>
              </a:rPr>
              <a:t>1</a:t>
            </a:r>
            <a:r>
              <a:rPr lang="zh-CN" altLang="zh-CN" sz="2800">
                <a:solidFill>
                  <a:schemeClr val="bg1"/>
                </a:solidFill>
                <a:latin typeface="微软雅黑" pitchFamily="34" charset="-122"/>
                <a:ea typeface="微软雅黑" pitchFamily="34" charset="-122"/>
                <a:cs typeface="思源宋体 CN Heavy" pitchFamily="18" charset="-122"/>
              </a:rPr>
              <a:t>人失踪、</a:t>
            </a:r>
            <a:r>
              <a:rPr lang="en-US" altLang="zh-CN" sz="2800">
                <a:solidFill>
                  <a:schemeClr val="bg1"/>
                </a:solidFill>
                <a:latin typeface="微软雅黑" pitchFamily="34" charset="-122"/>
                <a:ea typeface="微软雅黑" pitchFamily="34" charset="-122"/>
                <a:cs typeface="思源宋体 CN Heavy" pitchFamily="18" charset="-122"/>
              </a:rPr>
              <a:t>8</a:t>
            </a:r>
            <a:r>
              <a:rPr lang="zh-CN" altLang="zh-CN" sz="2800">
                <a:solidFill>
                  <a:schemeClr val="bg1"/>
                </a:solidFill>
                <a:latin typeface="微软雅黑" pitchFamily="34" charset="-122"/>
                <a:ea typeface="微软雅黑" pitchFamily="34" charset="-122"/>
                <a:cs typeface="思源宋体 CN Heavy" pitchFamily="18" charset="-122"/>
              </a:rPr>
              <a:t>人受伤，直接经济损失约</a:t>
            </a:r>
            <a:r>
              <a:rPr lang="en-US" altLang="zh-CN" sz="2800">
                <a:solidFill>
                  <a:schemeClr val="bg1"/>
                </a:solidFill>
                <a:latin typeface="微软雅黑" pitchFamily="34" charset="-122"/>
                <a:ea typeface="微软雅黑" pitchFamily="34" charset="-122"/>
                <a:cs typeface="思源宋体 CN Heavy" pitchFamily="18" charset="-122"/>
              </a:rPr>
              <a:t>5323.8</a:t>
            </a:r>
            <a:r>
              <a:rPr lang="zh-CN" altLang="zh-CN" sz="2800">
                <a:solidFill>
                  <a:schemeClr val="bg1"/>
                </a:solidFill>
                <a:latin typeface="微软雅黑" pitchFamily="34" charset="-122"/>
                <a:ea typeface="微软雅黑" pitchFamily="34" charset="-122"/>
                <a:cs typeface="思源宋体 CN Heavy" pitchFamily="18" charset="-122"/>
              </a:rPr>
              <a:t>万元</a:t>
            </a:r>
            <a:r>
              <a:rPr lang="zh-CN" altLang="en-US" sz="2800">
                <a:solidFill>
                  <a:schemeClr val="bg1"/>
                </a:solidFill>
                <a:latin typeface="微软雅黑" pitchFamily="34" charset="-122"/>
                <a:ea typeface="微软雅黑" pitchFamily="34" charset="-122"/>
                <a:cs typeface="思源宋体 CN Heavy" pitchFamily="18" charset="-122"/>
              </a:rPr>
              <a:t>。</a:t>
            </a:r>
          </a:p>
        </p:txBody>
      </p:sp>
      <p:sp>
        <p:nvSpPr>
          <p:cNvPr id="9" name="矩形 8"/>
          <p:cNvSpPr/>
          <p:nvPr/>
        </p:nvSpPr>
        <p:spPr>
          <a:xfrm>
            <a:off x="117475" y="1557338"/>
            <a:ext cx="11953875" cy="5184775"/>
          </a:xfrm>
          <a:prstGeom prst="rect">
            <a:avLst/>
          </a:prstGeom>
          <a:solidFill>
            <a:schemeClr val="tx1">
              <a:lumMod val="95000"/>
              <a:lumOff val="5000"/>
              <a:alpha val="70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60" name="矩形 59"/>
          <p:cNvSpPr>
            <a:spLocks noChangeArrowheads="1"/>
          </p:cNvSpPr>
          <p:nvPr/>
        </p:nvSpPr>
        <p:spPr bwMode="auto">
          <a:xfrm>
            <a:off x="731838" y="3513138"/>
            <a:ext cx="10729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5400" b="1">
                <a:solidFill>
                  <a:schemeClr val="bg1"/>
                </a:solidFill>
                <a:latin typeface="微软雅黑" pitchFamily="34" charset="-122"/>
                <a:ea typeface="微软雅黑" pitchFamily="34" charset="-122"/>
                <a:cs typeface="思源宋体 CN Heavy" pitchFamily="18" charset="-122"/>
              </a:rPr>
              <a:t>主体责任落实不力，被追究刑责。</a:t>
            </a:r>
          </a:p>
        </p:txBody>
      </p:sp>
      <p:sp>
        <p:nvSpPr>
          <p:cNvPr id="22" name="矩形 21"/>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佛山地铁透水坍塌事故</a:t>
            </a:r>
            <a:r>
              <a:rPr lang="en-US" altLang="zh-CN" sz="2800" b="1" dirty="0">
                <a:solidFill>
                  <a:srgbClr val="C00000"/>
                </a:solidFill>
                <a:latin typeface="+mj-ea"/>
                <a:ea typeface="+mj-ea"/>
              </a:rPr>
              <a:t>(2018</a:t>
            </a:r>
            <a:r>
              <a:rPr lang="zh-CN" altLang="en-US" sz="2800" b="1" dirty="0">
                <a:solidFill>
                  <a:srgbClr val="C00000"/>
                </a:solidFill>
                <a:latin typeface="+mj-ea"/>
                <a:ea typeface="+mj-ea"/>
              </a:rPr>
              <a:t>年</a:t>
            </a:r>
            <a:r>
              <a:rPr lang="en-US" altLang="zh-CN" sz="2800" b="1" dirty="0">
                <a:solidFill>
                  <a:srgbClr val="C00000"/>
                </a:solidFill>
                <a:latin typeface="+mj-ea"/>
                <a:ea typeface="+mj-ea"/>
              </a:rPr>
              <a:t>2</a:t>
            </a:r>
            <a:r>
              <a:rPr lang="zh-CN" altLang="en-US" sz="2800" b="1" dirty="0">
                <a:solidFill>
                  <a:srgbClr val="C00000"/>
                </a:solidFill>
                <a:latin typeface="+mj-ea"/>
                <a:ea typeface="+mj-ea"/>
              </a:rPr>
              <a:t>月</a:t>
            </a:r>
            <a:r>
              <a:rPr lang="en-US" altLang="zh-CN" sz="2800" b="1" dirty="0">
                <a:solidFill>
                  <a:srgbClr val="C00000"/>
                </a:solidFill>
                <a:latin typeface="+mj-ea"/>
                <a:ea typeface="+mj-ea"/>
              </a:rPr>
              <a:t>7</a:t>
            </a:r>
            <a:r>
              <a:rPr lang="zh-CN" altLang="en-US" sz="2800" b="1" dirty="0">
                <a:solidFill>
                  <a:srgbClr val="C00000"/>
                </a:solidFill>
                <a:latin typeface="+mj-ea"/>
                <a:ea typeface="+mj-ea"/>
              </a:rPr>
              <a:t>日</a:t>
            </a:r>
            <a:r>
              <a:rPr lang="en-US" altLang="zh-CN" sz="2800" b="1" dirty="0">
                <a:solidFill>
                  <a:srgbClr val="C00000"/>
                </a:solidFill>
                <a:latin typeface="+mj-ea"/>
                <a:ea typeface="+mj-ea"/>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宜宾恒达科技有限公司危化品爆炸事故</a:t>
            </a:r>
            <a:r>
              <a:rPr lang="en-US" altLang="zh-CN" sz="2800" b="1" dirty="0">
                <a:solidFill>
                  <a:srgbClr val="C00000"/>
                </a:solidFill>
                <a:latin typeface="+mj-ea"/>
                <a:ea typeface="+mj-ea"/>
              </a:rPr>
              <a:t>(2017</a:t>
            </a:r>
            <a:r>
              <a:rPr lang="zh-CN" altLang="en-US" sz="2800" b="1" dirty="0">
                <a:solidFill>
                  <a:srgbClr val="C00000"/>
                </a:solidFill>
                <a:latin typeface="+mj-ea"/>
                <a:ea typeface="+mj-ea"/>
              </a:rPr>
              <a:t>年</a:t>
            </a:r>
            <a:r>
              <a:rPr lang="en-US" altLang="zh-CN" sz="2800" b="1" dirty="0">
                <a:solidFill>
                  <a:srgbClr val="C00000"/>
                </a:solidFill>
                <a:latin typeface="+mj-ea"/>
                <a:ea typeface="+mj-ea"/>
              </a:rPr>
              <a:t>7</a:t>
            </a:r>
            <a:r>
              <a:rPr lang="zh-CN" altLang="en-US" sz="2800" b="1" dirty="0">
                <a:solidFill>
                  <a:srgbClr val="C00000"/>
                </a:solidFill>
                <a:latin typeface="+mj-ea"/>
                <a:ea typeface="+mj-ea"/>
              </a:rPr>
              <a:t>月</a:t>
            </a:r>
            <a:r>
              <a:rPr lang="en-US" altLang="zh-CN" sz="2800" b="1" dirty="0">
                <a:solidFill>
                  <a:srgbClr val="C00000"/>
                </a:solidFill>
                <a:latin typeface="+mj-ea"/>
                <a:ea typeface="+mj-ea"/>
              </a:rPr>
              <a:t>12</a:t>
            </a:r>
            <a:r>
              <a:rPr lang="zh-CN" altLang="en-US" sz="2800" b="1" dirty="0">
                <a:solidFill>
                  <a:srgbClr val="C00000"/>
                </a:solidFill>
                <a:latin typeface="+mj-ea"/>
                <a:ea typeface="+mj-ea"/>
              </a:rPr>
              <a:t>日</a:t>
            </a:r>
            <a:r>
              <a:rPr lang="en-US" altLang="zh-CN" sz="2800" b="1" dirty="0">
                <a:solidFill>
                  <a:srgbClr val="C00000"/>
                </a:solidFill>
                <a:latin typeface="+mj-ea"/>
                <a:ea typeface="+mj-ea"/>
              </a:rPr>
              <a:t>)</a:t>
            </a:r>
          </a:p>
        </p:txBody>
      </p:sp>
      <p:pic>
        <p:nvPicPr>
          <p:cNvPr id="7"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563688"/>
            <a:ext cx="79200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a:spLocks noChangeArrowheads="1"/>
          </p:cNvSpPr>
          <p:nvPr/>
        </p:nvSpPr>
        <p:spPr bwMode="auto">
          <a:xfrm>
            <a:off x="1908175" y="1989138"/>
            <a:ext cx="8580438"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150000"/>
              </a:lnSpc>
            </a:pPr>
            <a:r>
              <a:rPr lang="zh-CN" altLang="en-US" sz="4000" b="1" dirty="0">
                <a:solidFill>
                  <a:schemeClr val="bg1"/>
                </a:solidFill>
                <a:latin typeface="微软雅黑" pitchFamily="34" charset="-122"/>
                <a:ea typeface="微软雅黑" pitchFamily="34" charset="-122"/>
                <a:cs typeface="思源宋体 CN Heavy" pitchFamily="18" charset="-122"/>
              </a:rPr>
              <a:t>应急管理部批四川重大爆炸事故：</a:t>
            </a:r>
            <a:endParaRPr lang="en-US" altLang="zh-CN" sz="4000" b="1" dirty="0">
              <a:solidFill>
                <a:schemeClr val="bg1"/>
              </a:solidFill>
              <a:latin typeface="微软雅黑" pitchFamily="34" charset="-122"/>
              <a:ea typeface="微软雅黑" pitchFamily="34" charset="-122"/>
              <a:cs typeface="思源宋体 CN Heavy" pitchFamily="18" charset="-122"/>
            </a:endParaRPr>
          </a:p>
          <a:p>
            <a:pPr algn="ctr">
              <a:lnSpc>
                <a:spcPct val="150000"/>
              </a:lnSpc>
            </a:pPr>
            <a:r>
              <a:rPr lang="zh-CN" altLang="en-US" sz="4000" b="1" dirty="0">
                <a:solidFill>
                  <a:schemeClr val="bg1"/>
                </a:solidFill>
                <a:latin typeface="微软雅黑" pitchFamily="34" charset="-122"/>
                <a:ea typeface="微软雅黑" pitchFamily="34" charset="-122"/>
                <a:cs typeface="思源宋体 CN Heavy" pitchFamily="18" charset="-122"/>
              </a:rPr>
              <a:t>无法无天、利欲熏心。</a:t>
            </a:r>
          </a:p>
        </p:txBody>
      </p:sp>
      <p:sp>
        <p:nvSpPr>
          <p:cNvPr id="9" name="矩形 8"/>
          <p:cNvSpPr>
            <a:spLocks noChangeArrowheads="1"/>
          </p:cNvSpPr>
          <p:nvPr/>
        </p:nvSpPr>
        <p:spPr bwMode="auto">
          <a:xfrm>
            <a:off x="1849438" y="5013325"/>
            <a:ext cx="8783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3600" b="1">
                <a:solidFill>
                  <a:schemeClr val="bg1"/>
                </a:solidFill>
                <a:latin typeface="微软雅黑" pitchFamily="34" charset="-122"/>
                <a:ea typeface="微软雅黑" pitchFamily="34" charset="-122"/>
                <a:cs typeface="思源宋体 CN Heavy" pitchFamily="18" charset="-122"/>
              </a:rPr>
              <a:t>投资</a:t>
            </a:r>
            <a:r>
              <a:rPr lang="en-US" altLang="zh-CN" sz="3600" b="1">
                <a:solidFill>
                  <a:schemeClr val="bg1"/>
                </a:solidFill>
                <a:latin typeface="微软雅黑" pitchFamily="34" charset="-122"/>
                <a:ea typeface="微软雅黑" pitchFamily="34" charset="-122"/>
                <a:cs typeface="思源宋体 CN Heavy" pitchFamily="18" charset="-122"/>
              </a:rPr>
              <a:t>4000</a:t>
            </a:r>
            <a:r>
              <a:rPr lang="zh-CN" altLang="en-US" sz="3600" b="1">
                <a:solidFill>
                  <a:schemeClr val="bg1"/>
                </a:solidFill>
                <a:latin typeface="微软雅黑" pitchFamily="34" charset="-122"/>
                <a:ea typeface="微软雅黑" pitchFamily="34" charset="-122"/>
                <a:cs typeface="思源宋体 CN Heavy" pitchFamily="18" charset="-122"/>
              </a:rPr>
              <a:t>万元，非法生产、倾家荡产。</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a:spLocks noChangeArrowheads="1"/>
          </p:cNvSpPr>
          <p:nvPr/>
        </p:nvSpPr>
        <p:spPr bwMode="auto">
          <a:xfrm>
            <a:off x="4808538" y="782638"/>
            <a:ext cx="2366962" cy="714375"/>
          </a:xfrm>
          <a:prstGeom prst="roundRect">
            <a:avLst>
              <a:gd name="adj" fmla="val 16667"/>
            </a:avLst>
          </a:prstGeom>
          <a:noFill/>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r>
              <a:rPr lang="zh-CN" altLang="en-US" sz="3600" b="1" dirty="0">
                <a:solidFill>
                  <a:schemeClr val="tx1">
                    <a:lumMod val="75000"/>
                    <a:lumOff val="25000"/>
                  </a:schemeClr>
                </a:solidFill>
                <a:latin typeface="微软雅黑" pitchFamily="34" charset="-122"/>
                <a:ea typeface="微软雅黑" pitchFamily="34" charset="-122"/>
              </a:rPr>
              <a:t>目   录</a:t>
            </a:r>
          </a:p>
        </p:txBody>
      </p:sp>
      <p:sp>
        <p:nvSpPr>
          <p:cNvPr id="6" name="矩形 5"/>
          <p:cNvSpPr/>
          <p:nvPr/>
        </p:nvSpPr>
        <p:spPr>
          <a:xfrm rot="5400000">
            <a:off x="5958681" y="694532"/>
            <a:ext cx="71437" cy="1511300"/>
          </a:xfrm>
          <a:prstGeom prst="rect">
            <a:avLst/>
          </a:prstGeom>
          <a:solidFill>
            <a:srgbClr val="9D1D1A"/>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b="1" dirty="0">
              <a:latin typeface="微软雅黑" pitchFamily="34" charset="-122"/>
              <a:ea typeface="微软雅黑" pitchFamily="34" charset="-122"/>
            </a:endParaRPr>
          </a:p>
        </p:txBody>
      </p:sp>
      <p:sp>
        <p:nvSpPr>
          <p:cNvPr id="9" name="TextBox 16"/>
          <p:cNvSpPr>
            <a:spLocks noChangeArrowheads="1"/>
          </p:cNvSpPr>
          <p:nvPr/>
        </p:nvSpPr>
        <p:spPr bwMode="auto">
          <a:xfrm>
            <a:off x="4806950" y="1436688"/>
            <a:ext cx="2366963" cy="407987"/>
          </a:xfrm>
          <a:prstGeom prst="roundRect">
            <a:avLst>
              <a:gd name="adj" fmla="val 16667"/>
            </a:avLst>
          </a:prstGeom>
          <a:noFill/>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r>
              <a:rPr lang="en-US" altLang="zh-CN" b="1" dirty="0">
                <a:solidFill>
                  <a:schemeClr val="tx1">
                    <a:lumMod val="75000"/>
                    <a:lumOff val="25000"/>
                  </a:schemeClr>
                </a:solidFill>
                <a:latin typeface="微软雅黑" pitchFamily="34" charset="-122"/>
                <a:ea typeface="微软雅黑" pitchFamily="34" charset="-122"/>
              </a:rPr>
              <a:t>CONTENT</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 name="矩形: 圆角 9"/>
          <p:cNvSpPr/>
          <p:nvPr/>
        </p:nvSpPr>
        <p:spPr>
          <a:xfrm>
            <a:off x="2663825" y="2359025"/>
            <a:ext cx="7272338" cy="714375"/>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8438" name="文本框 10"/>
          <p:cNvSpPr txBox="1">
            <a:spLocks noChangeArrowheads="1"/>
          </p:cNvSpPr>
          <p:nvPr/>
        </p:nvSpPr>
        <p:spPr bwMode="auto">
          <a:xfrm>
            <a:off x="3287688" y="2430463"/>
            <a:ext cx="5651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dirty="0">
                <a:solidFill>
                  <a:schemeClr val="bg1"/>
                </a:solidFill>
                <a:latin typeface="微软雅黑" pitchFamily="34" charset="-122"/>
                <a:ea typeface="微软雅黑" pitchFamily="34" charset="-122"/>
                <a:cs typeface="思源宋体 CN Heavy" pitchFamily="18" charset="-122"/>
              </a:rPr>
              <a:t>开课前言</a:t>
            </a:r>
            <a:endParaRPr lang="en-US" altLang="zh-CN" sz="3200" b="1" dirty="0">
              <a:solidFill>
                <a:schemeClr val="bg1"/>
              </a:solidFill>
              <a:latin typeface="微软雅黑" pitchFamily="34" charset="-122"/>
              <a:ea typeface="微软雅黑" pitchFamily="34" charset="-122"/>
              <a:cs typeface="思源宋体 CN Heavy" pitchFamily="18" charset="-122"/>
            </a:endParaRPr>
          </a:p>
        </p:txBody>
      </p:sp>
      <p:sp>
        <p:nvSpPr>
          <p:cNvPr id="15" name="矩形: 圆角 14"/>
          <p:cNvSpPr/>
          <p:nvPr/>
        </p:nvSpPr>
        <p:spPr>
          <a:xfrm>
            <a:off x="2663825" y="51704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8440" name="文本框 12"/>
          <p:cNvSpPr txBox="1">
            <a:spLocks noChangeArrowheads="1"/>
          </p:cNvSpPr>
          <p:nvPr/>
        </p:nvSpPr>
        <p:spPr bwMode="auto">
          <a:xfrm>
            <a:off x="3251200" y="5233988"/>
            <a:ext cx="8713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a:solidFill>
                  <a:schemeClr val="bg1"/>
                </a:solidFill>
                <a:latin typeface="微软雅黑" pitchFamily="34" charset="-122"/>
                <a:ea typeface="微软雅黑" pitchFamily="34" charset="-122"/>
                <a:cs typeface="思源宋体 CN Heavy" pitchFamily="18" charset="-122"/>
              </a:rPr>
              <a:t>企业主要负责人安全生产法定职责</a:t>
            </a:r>
          </a:p>
        </p:txBody>
      </p:sp>
      <p:sp>
        <p:nvSpPr>
          <p:cNvPr id="16" name="平行四边形 15"/>
          <p:cNvSpPr/>
          <p:nvPr/>
        </p:nvSpPr>
        <p:spPr>
          <a:xfrm>
            <a:off x="2016125" y="227647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8442" name="文本框 16"/>
          <p:cNvSpPr txBox="1">
            <a:spLocks noChangeArrowheads="1"/>
          </p:cNvSpPr>
          <p:nvPr/>
        </p:nvSpPr>
        <p:spPr bwMode="auto">
          <a:xfrm>
            <a:off x="2317750" y="2406650"/>
            <a:ext cx="792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a:solidFill>
                  <a:srgbClr val="B51E23"/>
                </a:solidFill>
                <a:latin typeface="微软雅黑" pitchFamily="34" charset="-122"/>
                <a:ea typeface="微软雅黑" pitchFamily="34" charset="-122"/>
                <a:cs typeface="思源宋体 CN Heavy" pitchFamily="18" charset="-122"/>
              </a:rPr>
              <a:t>01</a:t>
            </a:r>
          </a:p>
        </p:txBody>
      </p:sp>
      <p:grpSp>
        <p:nvGrpSpPr>
          <p:cNvPr id="2" name="组合 1"/>
          <p:cNvGrpSpPr/>
          <p:nvPr/>
        </p:nvGrpSpPr>
        <p:grpSpPr bwMode="auto">
          <a:xfrm>
            <a:off x="1982788" y="3667125"/>
            <a:ext cx="7953375" cy="796925"/>
            <a:chOff x="1982788" y="3667125"/>
            <a:chExt cx="7953375" cy="796925"/>
          </a:xfrm>
        </p:grpSpPr>
        <p:sp>
          <p:nvSpPr>
            <p:cNvPr id="12" name="矩形: 圆角 11"/>
            <p:cNvSpPr/>
            <p:nvPr/>
          </p:nvSpPr>
          <p:spPr>
            <a:xfrm>
              <a:off x="2663825" y="37480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8447" name="文本框 1"/>
            <p:cNvSpPr txBox="1">
              <a:spLocks noChangeArrowheads="1"/>
            </p:cNvSpPr>
            <p:nvPr/>
          </p:nvSpPr>
          <p:spPr bwMode="auto">
            <a:xfrm>
              <a:off x="3240088" y="3844925"/>
              <a:ext cx="597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a:solidFill>
                    <a:schemeClr val="bg1"/>
                  </a:solidFill>
                  <a:latin typeface="微软雅黑" pitchFamily="34" charset="-122"/>
                  <a:ea typeface="微软雅黑" pitchFamily="34" charset="-122"/>
                  <a:cs typeface="思源宋体 CN Heavy" pitchFamily="18" charset="-122"/>
                </a:rPr>
                <a:t>生产经营单位安全生产主体责任</a:t>
              </a:r>
            </a:p>
          </p:txBody>
        </p:sp>
        <p:sp>
          <p:nvSpPr>
            <p:cNvPr id="18" name="平行四边形 17"/>
            <p:cNvSpPr/>
            <p:nvPr/>
          </p:nvSpPr>
          <p:spPr>
            <a:xfrm>
              <a:off x="1982788" y="36671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8449" name="文本框 18"/>
            <p:cNvSpPr txBox="1">
              <a:spLocks noChangeArrowheads="1"/>
            </p:cNvSpPr>
            <p:nvPr/>
          </p:nvSpPr>
          <p:spPr bwMode="auto">
            <a:xfrm>
              <a:off x="2286000" y="3797300"/>
              <a:ext cx="792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a:solidFill>
                    <a:srgbClr val="B51E23"/>
                  </a:solidFill>
                  <a:latin typeface="微软雅黑" pitchFamily="34" charset="-122"/>
                  <a:ea typeface="微软雅黑" pitchFamily="34" charset="-122"/>
                  <a:cs typeface="思源宋体 CN Heavy" pitchFamily="18" charset="-122"/>
                </a:rPr>
                <a:t>02</a:t>
              </a:r>
            </a:p>
          </p:txBody>
        </p:sp>
      </p:grpSp>
      <p:sp>
        <p:nvSpPr>
          <p:cNvPr id="20" name="平行四边形 19"/>
          <p:cNvSpPr/>
          <p:nvPr/>
        </p:nvSpPr>
        <p:spPr>
          <a:xfrm>
            <a:off x="1982788" y="50895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8445" name="文本框 20"/>
          <p:cNvSpPr txBox="1">
            <a:spLocks noChangeArrowheads="1"/>
          </p:cNvSpPr>
          <p:nvPr/>
        </p:nvSpPr>
        <p:spPr bwMode="auto">
          <a:xfrm>
            <a:off x="2286000" y="5219700"/>
            <a:ext cx="792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a:solidFill>
                  <a:srgbClr val="B51E23"/>
                </a:solidFill>
                <a:latin typeface="微软雅黑" pitchFamily="34" charset="-122"/>
                <a:ea typeface="微软雅黑" pitchFamily="34" charset="-122"/>
                <a:cs typeface="思源宋体 CN Heavy" pitchFamily="18" charset="-122"/>
              </a:rPr>
              <a:t>03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a:off x="479425" y="1730375"/>
            <a:ext cx="11233150" cy="4699000"/>
          </a:xfrm>
          <a:custGeom>
            <a:avLst/>
            <a:gdLst>
              <a:gd name="connsiteX0" fmla="*/ 0 w 10779367"/>
              <a:gd name="connsiteY0" fmla="*/ 0 h 4745738"/>
              <a:gd name="connsiteX1" fmla="*/ 3010618 w 10779367"/>
              <a:gd name="connsiteY1" fmla="*/ 0 h 4745738"/>
              <a:gd name="connsiteX2" fmla="*/ 3298785 w 10779367"/>
              <a:gd name="connsiteY2" fmla="*/ 0 h 4745738"/>
              <a:gd name="connsiteX3" fmla="*/ 10779367 w 10779367"/>
              <a:gd name="connsiteY3" fmla="*/ 0 h 4745738"/>
              <a:gd name="connsiteX4" fmla="*/ 10779367 w 10779367"/>
              <a:gd name="connsiteY4" fmla="*/ 4740070 h 4745738"/>
              <a:gd name="connsiteX5" fmla="*/ 3298785 w 10779367"/>
              <a:gd name="connsiteY5" fmla="*/ 4740070 h 4745738"/>
              <a:gd name="connsiteX6" fmla="*/ 3298785 w 10779367"/>
              <a:gd name="connsiteY6" fmla="*/ 4745738 h 4745738"/>
              <a:gd name="connsiteX7" fmla="*/ 0 w 10779367"/>
              <a:gd name="connsiteY7" fmla="*/ 4745738 h 474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9367" h="4745738">
                <a:moveTo>
                  <a:pt x="0" y="0"/>
                </a:moveTo>
                <a:lnTo>
                  <a:pt x="3010618" y="0"/>
                </a:lnTo>
                <a:lnTo>
                  <a:pt x="3298785" y="0"/>
                </a:lnTo>
                <a:lnTo>
                  <a:pt x="10779367" y="0"/>
                </a:lnTo>
                <a:lnTo>
                  <a:pt x="10779367" y="4740070"/>
                </a:lnTo>
                <a:lnTo>
                  <a:pt x="3298785" y="4740070"/>
                </a:lnTo>
                <a:lnTo>
                  <a:pt x="3298785" y="4745738"/>
                </a:lnTo>
                <a:lnTo>
                  <a:pt x="0" y="4745738"/>
                </a:lnTo>
                <a:close/>
              </a:path>
            </a:pathLst>
          </a:custGeom>
          <a:solidFill>
            <a:srgbClr val="CA0000"/>
          </a:solidFill>
          <a:ln>
            <a:noFill/>
          </a:ln>
          <a:effectLst>
            <a:outerShdw blurRad="177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微软雅黑" pitchFamily="34" charset="-122"/>
              <a:ea typeface="微软雅黑" pitchFamily="34" charset="-122"/>
            </a:endParaRPr>
          </a:p>
        </p:txBody>
      </p:sp>
      <p:sp>
        <p:nvSpPr>
          <p:cNvPr id="8" name="矩形 7"/>
          <p:cNvSpPr/>
          <p:nvPr/>
        </p:nvSpPr>
        <p:spPr>
          <a:xfrm>
            <a:off x="10231438" y="3608388"/>
            <a:ext cx="1481137" cy="395287"/>
          </a:xfrm>
          <a:prstGeom prst="rect">
            <a:avLst/>
          </a:prstGeom>
          <a:solidFill>
            <a:srgbClr val="FA8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软雅黑" pitchFamily="34" charset="-122"/>
              <a:ea typeface="微软雅黑" pitchFamily="34" charset="-122"/>
            </a:endParaRPr>
          </a:p>
        </p:txBody>
      </p:sp>
      <p:sp>
        <p:nvSpPr>
          <p:cNvPr id="19461" name="文本框 8"/>
          <p:cNvSpPr txBox="1">
            <a:spLocks noChangeArrowheads="1"/>
          </p:cNvSpPr>
          <p:nvPr/>
        </p:nvSpPr>
        <p:spPr bwMode="auto">
          <a:xfrm>
            <a:off x="10188575" y="36464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r>
              <a:rPr lang="en-US" altLang="zh-CN">
                <a:solidFill>
                  <a:schemeClr val="bg1"/>
                </a:solidFill>
                <a:latin typeface="微软雅黑" pitchFamily="34" charset="-122"/>
                <a:ea typeface="微软雅黑" pitchFamily="34" charset="-122"/>
                <a:cs typeface="Source Han Sans Normal"/>
              </a:rPr>
              <a:t>2014</a:t>
            </a:r>
            <a:r>
              <a:rPr lang="zh-CN" altLang="en-US">
                <a:solidFill>
                  <a:schemeClr val="bg1"/>
                </a:solidFill>
                <a:latin typeface="微软雅黑" pitchFamily="34" charset="-122"/>
                <a:ea typeface="微软雅黑" pitchFamily="34" charset="-122"/>
                <a:cs typeface="Source Han Sans Normal"/>
              </a:rPr>
              <a:t>年</a:t>
            </a:r>
            <a:r>
              <a:rPr lang="en-US" altLang="zh-CN">
                <a:solidFill>
                  <a:schemeClr val="bg1"/>
                </a:solidFill>
                <a:latin typeface="微软雅黑" pitchFamily="34" charset="-122"/>
                <a:ea typeface="微软雅黑" pitchFamily="34" charset="-122"/>
                <a:cs typeface="Source Han Sans Normal"/>
              </a:rPr>
              <a:t>12</a:t>
            </a:r>
            <a:r>
              <a:rPr lang="zh-CN" altLang="en-US">
                <a:solidFill>
                  <a:schemeClr val="bg1"/>
                </a:solidFill>
                <a:latin typeface="微软雅黑" pitchFamily="34" charset="-122"/>
                <a:ea typeface="微软雅黑" pitchFamily="34" charset="-122"/>
                <a:cs typeface="Source Han Sans Normal"/>
              </a:rPr>
              <a:t>月</a:t>
            </a:r>
          </a:p>
        </p:txBody>
      </p:sp>
      <p:cxnSp>
        <p:nvCxnSpPr>
          <p:cNvPr id="10" name="直接连接符 9"/>
          <p:cNvCxnSpPr/>
          <p:nvPr/>
        </p:nvCxnSpPr>
        <p:spPr>
          <a:xfrm>
            <a:off x="8924925" y="1928813"/>
            <a:ext cx="2787650" cy="0"/>
          </a:xfrm>
          <a:prstGeom prst="line">
            <a:avLst/>
          </a:prstGeom>
          <a:ln w="57150">
            <a:solidFill>
              <a:srgbClr val="D708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53500" y="1928813"/>
            <a:ext cx="0" cy="4418012"/>
          </a:xfrm>
          <a:prstGeom prst="line">
            <a:avLst/>
          </a:prstGeom>
          <a:ln w="57150">
            <a:solidFill>
              <a:srgbClr val="D708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337425" y="2071688"/>
            <a:ext cx="4375150" cy="1344612"/>
          </a:xfrm>
          <a:prstGeom prst="rect">
            <a:avLst/>
          </a:prstGeom>
          <a:solidFill>
            <a:srgbClr val="FEC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19465" name="文本框 12"/>
          <p:cNvSpPr txBox="1">
            <a:spLocks noChangeArrowheads="1"/>
          </p:cNvSpPr>
          <p:nvPr/>
        </p:nvSpPr>
        <p:spPr bwMode="auto">
          <a:xfrm>
            <a:off x="6775450" y="4257675"/>
            <a:ext cx="49371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just">
              <a:lnSpc>
                <a:spcPct val="150000"/>
              </a:lnSpc>
            </a:pPr>
            <a:r>
              <a:rPr lang="zh-CN" altLang="zh-CN" dirty="0">
                <a:solidFill>
                  <a:schemeClr val="bg1"/>
                </a:solidFill>
                <a:latin typeface="微软雅黑" pitchFamily="34" charset="-122"/>
                <a:ea typeface="微软雅黑" pitchFamily="34" charset="-122"/>
                <a:cs typeface="思源宋体 CN Heavy" pitchFamily="18" charset="-122"/>
              </a:rPr>
              <a:t>安全生产工作应当以人为本、坚持安全发展，坚持安全第一、预防为主、综合治理的方针，强化和落实生产经营单位的主体责任，建立生产经营单位负责、职工参与、政府监管、行业自律和社会监督的机制。</a:t>
            </a:r>
          </a:p>
        </p:txBody>
      </p:sp>
      <p:sp>
        <p:nvSpPr>
          <p:cNvPr id="19466" name="文本框 13"/>
          <p:cNvSpPr txBox="1">
            <a:spLocks noChangeArrowheads="1"/>
          </p:cNvSpPr>
          <p:nvPr/>
        </p:nvSpPr>
        <p:spPr bwMode="auto">
          <a:xfrm>
            <a:off x="7464152" y="2219325"/>
            <a:ext cx="410445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3200" b="1" dirty="0">
                <a:solidFill>
                  <a:srgbClr val="CA0000"/>
                </a:solidFill>
                <a:latin typeface="微软雅黑" pitchFamily="34" charset="-122"/>
                <a:ea typeface="微软雅黑" pitchFamily="34" charset="-122"/>
                <a:cs typeface="思源宋体 CN Heavy" pitchFamily="18" charset="-122"/>
              </a:rPr>
              <a:t>新</a:t>
            </a:r>
            <a:r>
              <a:rPr lang="en-US" altLang="zh-CN" sz="3200" b="1" dirty="0">
                <a:solidFill>
                  <a:srgbClr val="CA0000"/>
                </a:solidFill>
                <a:latin typeface="微软雅黑" pitchFamily="34" charset="-122"/>
                <a:ea typeface="微软雅黑" pitchFamily="34" charset="-122"/>
                <a:cs typeface="思源宋体 CN Heavy" pitchFamily="18" charset="-122"/>
              </a:rPr>
              <a:t>《</a:t>
            </a:r>
            <a:r>
              <a:rPr lang="zh-CN" altLang="en-US" sz="3200" b="1" dirty="0">
                <a:solidFill>
                  <a:srgbClr val="CA0000"/>
                </a:solidFill>
                <a:latin typeface="微软雅黑" pitchFamily="34" charset="-122"/>
                <a:ea typeface="微软雅黑" pitchFamily="34" charset="-122"/>
                <a:cs typeface="思源宋体 CN Heavy" pitchFamily="18" charset="-122"/>
              </a:rPr>
              <a:t>安全生产法</a:t>
            </a:r>
            <a:r>
              <a:rPr lang="en-US" altLang="zh-CN" sz="3200" b="1" dirty="0">
                <a:solidFill>
                  <a:srgbClr val="CA0000"/>
                </a:solidFill>
                <a:latin typeface="微软雅黑" pitchFamily="34" charset="-122"/>
                <a:ea typeface="微软雅黑" pitchFamily="34" charset="-122"/>
                <a:cs typeface="思源宋体 CN Heavy" pitchFamily="18" charset="-122"/>
              </a:rPr>
              <a:t>》</a:t>
            </a:r>
          </a:p>
          <a:p>
            <a:pPr algn="ctr"/>
            <a:r>
              <a:rPr lang="zh-CN" altLang="en-US" sz="3200" b="1" dirty="0">
                <a:solidFill>
                  <a:srgbClr val="CA0000"/>
                </a:solidFill>
                <a:latin typeface="微软雅黑" pitchFamily="34" charset="-122"/>
                <a:ea typeface="微软雅黑" pitchFamily="34" charset="-122"/>
                <a:cs typeface="思源宋体 CN Heavy" pitchFamily="18" charset="-122"/>
              </a:rPr>
              <a:t>第三条</a:t>
            </a:r>
          </a:p>
        </p:txBody>
      </p:sp>
      <p:cxnSp>
        <p:nvCxnSpPr>
          <p:cNvPr id="15" name="直接连接符 14"/>
          <p:cNvCxnSpPr/>
          <p:nvPr/>
        </p:nvCxnSpPr>
        <p:spPr>
          <a:xfrm>
            <a:off x="9048750" y="3810000"/>
            <a:ext cx="1152525" cy="0"/>
          </a:xfrm>
          <a:prstGeom prst="line">
            <a:avLst/>
          </a:prstGeom>
          <a:ln w="12700">
            <a:solidFill>
              <a:srgbClr val="EF7000"/>
            </a:solidFill>
          </a:ln>
        </p:spPr>
        <p:style>
          <a:lnRef idx="1">
            <a:schemeClr val="accent1"/>
          </a:lnRef>
          <a:fillRef idx="0">
            <a:schemeClr val="accent1"/>
          </a:fillRef>
          <a:effectRef idx="0">
            <a:schemeClr val="accent1"/>
          </a:effectRef>
          <a:fontRef idx="minor">
            <a:schemeClr val="tx1"/>
          </a:fontRef>
        </p:style>
      </p:cxnSp>
      <p:pic>
        <p:nvPicPr>
          <p:cNvPr id="19468"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1731963"/>
            <a:ext cx="629602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pic>
        <p:nvPicPr>
          <p:cNvPr id="82" name="Picture 4" descr="https://timgsa.baidu.com/timg?image&amp;quality=80&amp;size=b9999_10000&amp;sec=1517255658341&amp;di=12b980fc0a90bc689edb164ce746f987&amp;imgtype=0&amp;src=http%3A%2F%2Fc.hiphotos.baidu.com%2Fzhidao%2Fpic%2Fitem%2F0ff41bd5ad6eddc45b3848f73ddbb6fd536633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1772816"/>
            <a:ext cx="3888432" cy="154106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https://timgsa.baidu.com/timg?image&amp;quality=80&amp;size=b9999_10000&amp;sec=1517255718160&amp;di=1d68d67ad7672e3caccf7fd3a4456cb5&amp;imgtype=0&amp;src=http%3A%2F%2Fimgsrc.baidu.com%2Fimgad%2Fpic%2Fitem%2F0e2442a7d933c895debc7d52da1373f0830200d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368" y="3544124"/>
            <a:ext cx="3888432" cy="2867051"/>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367808" y="1769769"/>
            <a:ext cx="6007100" cy="4269502"/>
          </a:xfrm>
          <a:prstGeom prst="rect">
            <a:avLst/>
          </a:prstGeom>
        </p:spPr>
        <p:txBody>
          <a:bodyPr wrap="square">
            <a:spAutoFit/>
          </a:bodyPr>
          <a:lstStyle/>
          <a:p>
            <a:pPr indent="457200" algn="just">
              <a:lnSpc>
                <a:spcPct val="150000"/>
              </a:lnSpc>
              <a:spcBef>
                <a:spcPts val="600"/>
              </a:spcBef>
            </a:pPr>
            <a:r>
              <a:rPr lang="zh-CN" altLang="en-US" sz="2000" kern="100" dirty="0">
                <a:solidFill>
                  <a:srgbClr val="C00000"/>
                </a:solidFill>
                <a:latin typeface="+mj-ea"/>
                <a:ea typeface="+mj-ea"/>
                <a:cs typeface="Times New Roman" pitchFamily="18" charset="0"/>
              </a:rPr>
              <a:t>“安全第一，预防为主”的方针，是我国</a:t>
            </a:r>
            <a:r>
              <a:rPr lang="en-US" altLang="zh-CN" sz="2000" kern="100" dirty="0">
                <a:solidFill>
                  <a:srgbClr val="C00000"/>
                </a:solidFill>
                <a:latin typeface="+mj-ea"/>
                <a:ea typeface="+mj-ea"/>
                <a:cs typeface="Times New Roman" pitchFamily="18" charset="0"/>
              </a:rPr>
              <a:t>1985</a:t>
            </a:r>
            <a:r>
              <a:rPr lang="zh-CN" altLang="en-US" sz="2000" kern="100" dirty="0">
                <a:solidFill>
                  <a:srgbClr val="C00000"/>
                </a:solidFill>
                <a:latin typeface="+mj-ea"/>
                <a:ea typeface="+mj-ea"/>
                <a:cs typeface="Times New Roman" pitchFamily="18" charset="0"/>
              </a:rPr>
              <a:t>年</a:t>
            </a:r>
            <a:r>
              <a:rPr lang="en-US" altLang="zh-CN" sz="2000" kern="100" dirty="0">
                <a:solidFill>
                  <a:srgbClr val="C00000"/>
                </a:solidFill>
                <a:latin typeface="+mj-ea"/>
                <a:ea typeface="+mj-ea"/>
                <a:cs typeface="Times New Roman" pitchFamily="18" charset="0"/>
              </a:rPr>
              <a:t>1</a:t>
            </a:r>
            <a:r>
              <a:rPr lang="zh-CN" altLang="en-US" sz="2000" kern="100" dirty="0">
                <a:solidFill>
                  <a:srgbClr val="C00000"/>
                </a:solidFill>
                <a:latin typeface="+mj-ea"/>
                <a:ea typeface="+mj-ea"/>
                <a:cs typeface="Times New Roman" pitchFamily="18" charset="0"/>
              </a:rPr>
              <a:t>月</a:t>
            </a:r>
            <a:r>
              <a:rPr lang="en-US" altLang="zh-CN" sz="2000" kern="100" dirty="0">
                <a:solidFill>
                  <a:srgbClr val="C00000"/>
                </a:solidFill>
                <a:latin typeface="+mj-ea"/>
                <a:ea typeface="+mj-ea"/>
                <a:cs typeface="Times New Roman" pitchFamily="18" charset="0"/>
              </a:rPr>
              <a:t>3</a:t>
            </a:r>
            <a:r>
              <a:rPr lang="zh-CN" altLang="en-US" sz="2000" kern="100" dirty="0">
                <a:solidFill>
                  <a:srgbClr val="C00000"/>
                </a:solidFill>
                <a:latin typeface="+mj-ea"/>
                <a:ea typeface="+mj-ea"/>
                <a:cs typeface="Times New Roman" pitchFamily="18" charset="0"/>
              </a:rPr>
              <a:t>日，由全国安全生产委员会正式确定的安全生产方针，已被写入了党的十三届五中全会决议作为党的工作方针。</a:t>
            </a:r>
            <a:endParaRPr lang="en-US" altLang="zh-CN" sz="2000" kern="100" dirty="0">
              <a:solidFill>
                <a:srgbClr val="C00000"/>
              </a:solidFill>
              <a:latin typeface="+mj-ea"/>
              <a:ea typeface="+mj-ea"/>
              <a:cs typeface="Times New Roman" pitchFamily="18" charset="0"/>
            </a:endParaRPr>
          </a:p>
          <a:p>
            <a:pPr indent="457200" algn="just">
              <a:lnSpc>
                <a:spcPct val="150000"/>
              </a:lnSpc>
              <a:spcBef>
                <a:spcPts val="600"/>
              </a:spcBef>
            </a:pPr>
            <a:r>
              <a:rPr lang="en-US" altLang="zh-CN" sz="2000" dirty="0">
                <a:latin typeface="+mj-ea"/>
                <a:ea typeface="+mj-ea"/>
              </a:rPr>
              <a:t>“</a:t>
            </a:r>
            <a:r>
              <a:rPr lang="zh-CN" altLang="zh-CN" sz="2000" dirty="0">
                <a:latin typeface="+mj-ea"/>
                <a:ea typeface="+mj-ea"/>
              </a:rPr>
              <a:t>安全第一</a:t>
            </a:r>
            <a:r>
              <a:rPr lang="en-US" altLang="zh-CN" sz="2000" dirty="0">
                <a:latin typeface="+mj-ea"/>
                <a:ea typeface="+mj-ea"/>
              </a:rPr>
              <a:t>”</a:t>
            </a:r>
            <a:r>
              <a:rPr lang="zh-CN" altLang="zh-CN" sz="2000" dirty="0">
                <a:latin typeface="+mj-ea"/>
                <a:ea typeface="+mj-ea"/>
              </a:rPr>
              <a:t>不是哪国政府、哪个人随心所欲想出来的，更不是臆造的，而是根据事物自身的客观规律和企业生产经营活动失败与教训中，总结出来的方针，违背这条规律就要受到血与生命为代价的惩罚。</a:t>
            </a:r>
            <a:endParaRPr lang="zh-CN" altLang="zh-CN" sz="2000" kern="100" dirty="0">
              <a:solidFill>
                <a:srgbClr val="C00000"/>
              </a:solidFill>
              <a:latin typeface="+mj-ea"/>
              <a:ea typeface="+mj-ea"/>
              <a:cs typeface="Times New Roman" pitchFamily="18"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
        <p:nvSpPr>
          <p:cNvPr id="3" name="矩形 2"/>
          <p:cNvSpPr/>
          <p:nvPr/>
        </p:nvSpPr>
        <p:spPr>
          <a:xfrm>
            <a:off x="335361" y="1628800"/>
            <a:ext cx="9649072" cy="4456861"/>
          </a:xfrm>
          <a:prstGeom prst="rect">
            <a:avLst/>
          </a:prstGeom>
        </p:spPr>
        <p:txBody>
          <a:bodyPr wrap="square">
            <a:spAutoFit/>
          </a:bodyPr>
          <a:lstStyle/>
          <a:p>
            <a:pPr marL="342900" indent="-342900" algn="just">
              <a:lnSpc>
                <a:spcPct val="200000"/>
              </a:lnSpc>
              <a:spcBef>
                <a:spcPts val="600"/>
              </a:spcBef>
              <a:spcAft>
                <a:spcPts val="600"/>
              </a:spcAft>
              <a:buFont typeface="Arial" charset="0"/>
              <a:buChar char="•"/>
            </a:pPr>
            <a:r>
              <a:rPr lang="zh-CN" altLang="en-US" sz="2000" dirty="0">
                <a:latin typeface="+mj-ea"/>
                <a:ea typeface="+mj-ea"/>
                <a:cs typeface="Times New Roman" pitchFamily="18" charset="0"/>
              </a:rPr>
              <a:t>要把</a:t>
            </a:r>
            <a:r>
              <a:rPr lang="zh-CN" altLang="en-US" sz="2000" dirty="0">
                <a:solidFill>
                  <a:srgbClr val="BE0000"/>
                </a:solidFill>
                <a:latin typeface="+mj-ea"/>
                <a:ea typeface="+mj-ea"/>
                <a:cs typeface="Times New Roman" pitchFamily="18" charset="0"/>
              </a:rPr>
              <a:t>安全作为第一要求</a:t>
            </a:r>
            <a:r>
              <a:rPr lang="zh-CN" altLang="en-US" sz="2000" dirty="0">
                <a:latin typeface="+mj-ea"/>
                <a:ea typeface="+mj-ea"/>
                <a:cs typeface="Times New Roman" pitchFamily="18" charset="0"/>
              </a:rPr>
              <a:t>。各项工作都要把安全的要求摆在第一位。年度工作会议要讲安全，年度工作部署要有安全，党委第一次常委会、政府第一次常务会都要强调安全。</a:t>
            </a:r>
          </a:p>
          <a:p>
            <a:pPr marL="342900" indent="-342900" algn="just">
              <a:lnSpc>
                <a:spcPct val="200000"/>
              </a:lnSpc>
              <a:spcBef>
                <a:spcPts val="600"/>
              </a:spcBef>
              <a:spcAft>
                <a:spcPts val="600"/>
              </a:spcAft>
              <a:buFont typeface="Arial" charset="0"/>
              <a:buChar char="•"/>
            </a:pPr>
            <a:r>
              <a:rPr lang="zh-CN" altLang="en-US" sz="2000" dirty="0">
                <a:latin typeface="+mj-ea"/>
                <a:ea typeface="+mj-ea"/>
                <a:cs typeface="Times New Roman" pitchFamily="18" charset="0"/>
              </a:rPr>
              <a:t>要把</a:t>
            </a:r>
            <a:r>
              <a:rPr lang="zh-CN" altLang="en-US" sz="2000" dirty="0">
                <a:solidFill>
                  <a:srgbClr val="BE0000"/>
                </a:solidFill>
                <a:latin typeface="+mj-ea"/>
                <a:ea typeface="+mj-ea"/>
                <a:cs typeface="Times New Roman" pitchFamily="18" charset="0"/>
              </a:rPr>
              <a:t>安全作为第一责任</a:t>
            </a:r>
            <a:r>
              <a:rPr lang="zh-CN" altLang="en-US" sz="2000" dirty="0">
                <a:latin typeface="+mj-ea"/>
                <a:ea typeface="+mj-ea"/>
                <a:cs typeface="Times New Roman" pitchFamily="18" charset="0"/>
              </a:rPr>
              <a:t>。要把安全生产真正作为“一把手”工程，地方党政“一把手”是区域安全生产第一责任人、企业主要负责人以及实际控制人是本企业安全生产第一责任人。各级安委会主任要由政府主要负责同志担任，企业安委会主任则应由董事长或总经理担任。</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76737" y="1634390"/>
            <a:ext cx="10851821" cy="4554107"/>
          </a:xfrm>
          <a:prstGeom prst="rect">
            <a:avLst/>
          </a:prstGeom>
        </p:spPr>
      </p:pic>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江西丰城电厂“</a:t>
            </a:r>
            <a:r>
              <a:rPr lang="en-US" altLang="zh-CN" sz="2800" b="1" dirty="0">
                <a:solidFill>
                  <a:srgbClr val="C00000"/>
                </a:solidFill>
                <a:latin typeface="+mj-ea"/>
                <a:ea typeface="+mj-ea"/>
              </a:rPr>
              <a:t>11·24”</a:t>
            </a:r>
            <a:r>
              <a:rPr lang="zh-CN" altLang="en-US" sz="2800" b="1" dirty="0">
                <a:solidFill>
                  <a:srgbClr val="C00000"/>
                </a:solidFill>
                <a:latin typeface="+mj-ea"/>
                <a:ea typeface="+mj-ea"/>
              </a:rPr>
              <a:t>特别重大事故</a:t>
            </a:r>
          </a:p>
        </p:txBody>
      </p:sp>
      <p:pic>
        <p:nvPicPr>
          <p:cNvPr id="5" name="Picture 7"/>
          <p:cNvPicPr preferRelativeResize="0">
            <a:picLocks noChangeArrowheads="1"/>
          </p:cNvPicPr>
          <p:nvPr/>
        </p:nvPicPr>
        <p:blipFill>
          <a:blip r:embed="rId3"/>
          <a:srcRect/>
          <a:stretch>
            <a:fillRect/>
          </a:stretch>
        </p:blipFill>
        <p:spPr bwMode="auto">
          <a:xfrm>
            <a:off x="5171677" y="1591678"/>
            <a:ext cx="5040000" cy="4320000"/>
          </a:xfrm>
          <a:prstGeom prst="rect">
            <a:avLst/>
          </a:prstGeom>
          <a:noFill/>
          <a:ln w="9525" cmpd="sng">
            <a:noFill/>
            <a:miter lim="800000"/>
            <a:headEnd/>
            <a:tailEnd/>
          </a:ln>
          <a:effectLst>
            <a:outerShdw dist="17961" dir="13500000" algn="ctr" rotWithShape="0">
              <a:schemeClr val="accent1">
                <a:gamma/>
                <a:shade val="60000"/>
                <a:invGamma/>
                <a:alpha val="50000"/>
              </a:schemeClr>
            </a:outerShdw>
          </a:effectLst>
        </p:spPr>
      </p:pic>
      <p:pic>
        <p:nvPicPr>
          <p:cNvPr id="6" name="Picture 2"/>
          <p:cNvPicPr preferRelativeResize="0">
            <a:picLocks noChangeArrowheads="1"/>
          </p:cNvPicPr>
          <p:nvPr/>
        </p:nvPicPr>
        <p:blipFill>
          <a:blip r:embed="rId4"/>
          <a:srcRect/>
          <a:stretch>
            <a:fillRect/>
          </a:stretch>
        </p:blipFill>
        <p:spPr bwMode="auto">
          <a:xfrm>
            <a:off x="131677" y="1591678"/>
            <a:ext cx="5040000" cy="4320000"/>
          </a:xfrm>
          <a:prstGeom prst="rect">
            <a:avLst/>
          </a:prstGeom>
          <a:noFill/>
          <a:ln w="9525" cmpd="sng">
            <a:noFill/>
            <a:miter lim="800000"/>
            <a:headEnd/>
            <a:tailEnd/>
          </a:ln>
          <a:effectLst>
            <a:outerShdw dist="17961" dir="13500000" algn="ctr" rotWithShape="0">
              <a:schemeClr val="accent1">
                <a:gamma/>
                <a:shade val="60000"/>
                <a:invGamma/>
                <a:alpha val="50000"/>
              </a:schemeClr>
            </a:outerShdw>
          </a:effectLst>
        </p:spPr>
      </p:pic>
      <p:sp>
        <p:nvSpPr>
          <p:cNvPr id="7" name="矩形 26"/>
          <p:cNvSpPr>
            <a:spLocks noChangeArrowheads="1"/>
          </p:cNvSpPr>
          <p:nvPr/>
        </p:nvSpPr>
        <p:spPr bwMode="auto">
          <a:xfrm>
            <a:off x="131674" y="1591678"/>
            <a:ext cx="10080001" cy="4320000"/>
          </a:xfrm>
          <a:prstGeom prst="rect">
            <a:avLst/>
          </a:prstGeom>
          <a:solidFill>
            <a:schemeClr val="tx1">
              <a:alpha val="16862"/>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黑体" pitchFamily="49" charset="-122"/>
                <a:ea typeface="宋体" charset="-122"/>
              </a:defRPr>
            </a:lvl1pPr>
            <a:lvl2pPr marL="742950" indent="-285750">
              <a:defRPr>
                <a:solidFill>
                  <a:schemeClr val="tx1"/>
                </a:solidFill>
                <a:latin typeface="黑体" pitchFamily="49" charset="-122"/>
                <a:ea typeface="宋体" charset="-122"/>
              </a:defRPr>
            </a:lvl2pPr>
            <a:lvl3pPr marL="1143000" indent="-228600">
              <a:defRPr>
                <a:solidFill>
                  <a:schemeClr val="tx1"/>
                </a:solidFill>
                <a:latin typeface="黑体" pitchFamily="49" charset="-122"/>
                <a:ea typeface="宋体" charset="-122"/>
              </a:defRPr>
            </a:lvl3pPr>
            <a:lvl4pPr marL="1600200" indent="-228600">
              <a:defRPr>
                <a:solidFill>
                  <a:schemeClr val="tx1"/>
                </a:solidFill>
                <a:latin typeface="黑体" pitchFamily="49" charset="-122"/>
                <a:ea typeface="宋体" charset="-122"/>
              </a:defRPr>
            </a:lvl4pPr>
            <a:lvl5pPr marL="2057400" indent="-228600">
              <a:defRPr>
                <a:solidFill>
                  <a:schemeClr val="tx1"/>
                </a:solidFill>
                <a:latin typeface="黑体" pitchFamily="49" charset="-122"/>
                <a:ea typeface="宋体" charset="-122"/>
              </a:defRPr>
            </a:lvl5pPr>
            <a:lvl6pPr marL="2514600" indent="-228600" eaLnBrk="0" fontAlgn="base" hangingPunct="0">
              <a:spcBef>
                <a:spcPct val="0"/>
              </a:spcBef>
              <a:spcAft>
                <a:spcPct val="0"/>
              </a:spcAft>
              <a:buFont typeface="Arial" charset="0"/>
              <a:defRPr>
                <a:solidFill>
                  <a:schemeClr val="tx1"/>
                </a:solidFill>
                <a:latin typeface="黑体" pitchFamily="49" charset="-122"/>
                <a:ea typeface="宋体" charset="-122"/>
              </a:defRPr>
            </a:lvl6pPr>
            <a:lvl7pPr marL="2971800" indent="-228600" eaLnBrk="0" fontAlgn="base" hangingPunct="0">
              <a:spcBef>
                <a:spcPct val="0"/>
              </a:spcBef>
              <a:spcAft>
                <a:spcPct val="0"/>
              </a:spcAft>
              <a:buFont typeface="Arial" charset="0"/>
              <a:defRPr>
                <a:solidFill>
                  <a:schemeClr val="tx1"/>
                </a:solidFill>
                <a:latin typeface="黑体" pitchFamily="49" charset="-122"/>
                <a:ea typeface="宋体" charset="-122"/>
              </a:defRPr>
            </a:lvl7pPr>
            <a:lvl8pPr marL="3429000" indent="-228600" eaLnBrk="0" fontAlgn="base" hangingPunct="0">
              <a:spcBef>
                <a:spcPct val="0"/>
              </a:spcBef>
              <a:spcAft>
                <a:spcPct val="0"/>
              </a:spcAft>
              <a:buFont typeface="Arial" charset="0"/>
              <a:defRPr>
                <a:solidFill>
                  <a:schemeClr val="tx1"/>
                </a:solidFill>
                <a:latin typeface="黑体" pitchFamily="49" charset="-122"/>
                <a:ea typeface="宋体" charset="-122"/>
              </a:defRPr>
            </a:lvl8pPr>
            <a:lvl9pPr marL="3886200" indent="-228600" eaLnBrk="0" fontAlgn="base" hangingPunct="0">
              <a:spcBef>
                <a:spcPct val="0"/>
              </a:spcBef>
              <a:spcAft>
                <a:spcPct val="0"/>
              </a:spcAft>
              <a:buFont typeface="Arial" charset="0"/>
              <a:defRPr>
                <a:solidFill>
                  <a:schemeClr val="tx1"/>
                </a:solidFill>
                <a:latin typeface="黑体" pitchFamily="49" charset="-122"/>
                <a:ea typeface="宋体" charset="-122"/>
              </a:defRPr>
            </a:lvl9pPr>
          </a:lstStyle>
          <a:p>
            <a:pPr>
              <a:buFontTx/>
              <a:buNone/>
            </a:pPr>
            <a:endParaRPr lang="zh-CN" altLang="en-US" b="1">
              <a:ea typeface="华文细黑" pitchFamily="2" charset="-122"/>
            </a:endParaRPr>
          </a:p>
        </p:txBody>
      </p:sp>
      <p:sp>
        <p:nvSpPr>
          <p:cNvPr id="8" name="矩形 7"/>
          <p:cNvSpPr/>
          <p:nvPr/>
        </p:nvSpPr>
        <p:spPr>
          <a:xfrm>
            <a:off x="131677" y="2894428"/>
            <a:ext cx="10080000" cy="1714500"/>
          </a:xfrm>
          <a:prstGeom prst="rect">
            <a:avLst/>
          </a:prstGeom>
          <a:solidFill>
            <a:schemeClr val="tx2">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dirty="0">
              <a:solidFill>
                <a:prstClr val="white"/>
              </a:solidFill>
              <a:latin typeface="微软雅黑" pitchFamily="34" charset="-122"/>
              <a:ea typeface="微软雅黑" pitchFamily="34" charset="-122"/>
            </a:endParaRPr>
          </a:p>
        </p:txBody>
      </p:sp>
      <p:sp>
        <p:nvSpPr>
          <p:cNvPr id="9" name="矩形 15"/>
          <p:cNvSpPr>
            <a:spLocks noChangeArrowheads="1"/>
          </p:cNvSpPr>
          <p:nvPr/>
        </p:nvSpPr>
        <p:spPr bwMode="auto">
          <a:xfrm>
            <a:off x="131675" y="3366957"/>
            <a:ext cx="100800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黑体" pitchFamily="49" charset="-122"/>
                <a:ea typeface="宋体" charset="-122"/>
              </a:defRPr>
            </a:lvl1pPr>
            <a:lvl2pPr marL="742950" indent="-285750">
              <a:defRPr>
                <a:solidFill>
                  <a:schemeClr val="tx1"/>
                </a:solidFill>
                <a:latin typeface="黑体" pitchFamily="49" charset="-122"/>
                <a:ea typeface="宋体" charset="-122"/>
              </a:defRPr>
            </a:lvl2pPr>
            <a:lvl3pPr marL="1143000" indent="-228600">
              <a:defRPr>
                <a:solidFill>
                  <a:schemeClr val="tx1"/>
                </a:solidFill>
                <a:latin typeface="黑体" pitchFamily="49" charset="-122"/>
                <a:ea typeface="宋体" charset="-122"/>
              </a:defRPr>
            </a:lvl3pPr>
            <a:lvl4pPr marL="1600200" indent="-228600">
              <a:defRPr>
                <a:solidFill>
                  <a:schemeClr val="tx1"/>
                </a:solidFill>
                <a:latin typeface="黑体" pitchFamily="49" charset="-122"/>
                <a:ea typeface="宋体" charset="-122"/>
              </a:defRPr>
            </a:lvl4pPr>
            <a:lvl5pPr marL="2057400" indent="-228600">
              <a:defRPr>
                <a:solidFill>
                  <a:schemeClr val="tx1"/>
                </a:solidFill>
                <a:latin typeface="黑体" pitchFamily="49" charset="-122"/>
                <a:ea typeface="宋体" charset="-122"/>
              </a:defRPr>
            </a:lvl5pPr>
            <a:lvl6pPr marL="2514600" indent="-228600" eaLnBrk="0" fontAlgn="base" hangingPunct="0">
              <a:spcBef>
                <a:spcPct val="0"/>
              </a:spcBef>
              <a:spcAft>
                <a:spcPct val="0"/>
              </a:spcAft>
              <a:buFont typeface="Arial" charset="0"/>
              <a:defRPr>
                <a:solidFill>
                  <a:schemeClr val="tx1"/>
                </a:solidFill>
                <a:latin typeface="黑体" pitchFamily="49" charset="-122"/>
                <a:ea typeface="宋体" charset="-122"/>
              </a:defRPr>
            </a:lvl6pPr>
            <a:lvl7pPr marL="2971800" indent="-228600" eaLnBrk="0" fontAlgn="base" hangingPunct="0">
              <a:spcBef>
                <a:spcPct val="0"/>
              </a:spcBef>
              <a:spcAft>
                <a:spcPct val="0"/>
              </a:spcAft>
              <a:buFont typeface="Arial" charset="0"/>
              <a:defRPr>
                <a:solidFill>
                  <a:schemeClr val="tx1"/>
                </a:solidFill>
                <a:latin typeface="黑体" pitchFamily="49" charset="-122"/>
                <a:ea typeface="宋体" charset="-122"/>
              </a:defRPr>
            </a:lvl7pPr>
            <a:lvl8pPr marL="3429000" indent="-228600" eaLnBrk="0" fontAlgn="base" hangingPunct="0">
              <a:spcBef>
                <a:spcPct val="0"/>
              </a:spcBef>
              <a:spcAft>
                <a:spcPct val="0"/>
              </a:spcAft>
              <a:buFont typeface="Arial" charset="0"/>
              <a:defRPr>
                <a:solidFill>
                  <a:schemeClr val="tx1"/>
                </a:solidFill>
                <a:latin typeface="黑体" pitchFamily="49" charset="-122"/>
                <a:ea typeface="宋体" charset="-122"/>
              </a:defRPr>
            </a:lvl8pPr>
            <a:lvl9pPr marL="3886200" indent="-228600" eaLnBrk="0" fontAlgn="base" hangingPunct="0">
              <a:spcBef>
                <a:spcPct val="0"/>
              </a:spcBef>
              <a:spcAft>
                <a:spcPct val="0"/>
              </a:spcAft>
              <a:buFont typeface="Arial" charset="0"/>
              <a:defRPr>
                <a:solidFill>
                  <a:schemeClr val="tx1"/>
                </a:solidFill>
                <a:latin typeface="黑体" pitchFamily="49" charset="-122"/>
                <a:ea typeface="宋体" charset="-122"/>
              </a:defRPr>
            </a:lvl9pPr>
          </a:lstStyle>
          <a:p>
            <a:pPr algn="ctr"/>
            <a:r>
              <a:rPr lang="zh-CN" altLang="en-US" sz="4000" b="1" dirty="0">
                <a:solidFill>
                  <a:schemeClr val="bg1"/>
                </a:solidFill>
                <a:latin typeface="微软雅黑" pitchFamily="34" charset="-122"/>
                <a:ea typeface="微软雅黑" pitchFamily="34" charset="-122"/>
              </a:rPr>
              <a:t>江西丰城电厂“</a:t>
            </a:r>
            <a:r>
              <a:rPr lang="en-US" altLang="zh-CN" sz="4000" b="1" dirty="0">
                <a:solidFill>
                  <a:schemeClr val="bg1"/>
                </a:solidFill>
                <a:latin typeface="微软雅黑" pitchFamily="34" charset="-122"/>
                <a:ea typeface="微软雅黑" pitchFamily="34" charset="-122"/>
              </a:rPr>
              <a:t>11·24”</a:t>
            </a:r>
            <a:r>
              <a:rPr lang="zh-CN" altLang="en-US" sz="4000" b="1" dirty="0">
                <a:solidFill>
                  <a:schemeClr val="bg1"/>
                </a:solidFill>
                <a:latin typeface="微软雅黑" pitchFamily="34" charset="-122"/>
                <a:ea typeface="微软雅黑" pitchFamily="34" charset="-122"/>
              </a:rPr>
              <a:t>特别重大事故</a:t>
            </a:r>
            <a:endParaRPr lang="en-US" altLang="zh-CN" sz="4000" b="1" dirty="0">
              <a:solidFill>
                <a:schemeClr val="bg1"/>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a:spLocks noChangeArrowheads="1"/>
          </p:cNvSpPr>
          <p:nvPr/>
        </p:nvSpPr>
        <p:spPr bwMode="auto">
          <a:xfrm>
            <a:off x="4809721" y="775191"/>
            <a:ext cx="2366962" cy="714375"/>
          </a:xfrm>
          <a:prstGeom prst="roundRect">
            <a:avLst>
              <a:gd name="adj" fmla="val 16667"/>
            </a:avLst>
          </a:prstGeom>
          <a:noFill/>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r>
              <a:rPr lang="zh-CN" altLang="en-US" sz="3600" b="1" dirty="0">
                <a:solidFill>
                  <a:schemeClr val="tx1">
                    <a:lumMod val="75000"/>
                    <a:lumOff val="25000"/>
                  </a:schemeClr>
                </a:solidFill>
                <a:latin typeface="微软雅黑" pitchFamily="34" charset="-122"/>
                <a:ea typeface="微软雅黑" pitchFamily="34" charset="-122"/>
              </a:rPr>
              <a:t>目   录</a:t>
            </a:r>
          </a:p>
        </p:txBody>
      </p:sp>
      <p:sp>
        <p:nvSpPr>
          <p:cNvPr id="6" name="矩形 5"/>
          <p:cNvSpPr/>
          <p:nvPr/>
        </p:nvSpPr>
        <p:spPr>
          <a:xfrm rot="5400000">
            <a:off x="5958681" y="694532"/>
            <a:ext cx="71437" cy="1511300"/>
          </a:xfrm>
          <a:prstGeom prst="rect">
            <a:avLst/>
          </a:prstGeom>
          <a:solidFill>
            <a:srgbClr val="9D1D1A"/>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itchFamily="34" charset="-122"/>
              <a:ea typeface="微软雅黑" pitchFamily="34" charset="-122"/>
            </a:endParaRPr>
          </a:p>
        </p:txBody>
      </p:sp>
      <p:sp>
        <p:nvSpPr>
          <p:cNvPr id="9" name="TextBox 16"/>
          <p:cNvSpPr>
            <a:spLocks noChangeArrowheads="1"/>
          </p:cNvSpPr>
          <p:nvPr/>
        </p:nvSpPr>
        <p:spPr bwMode="auto">
          <a:xfrm>
            <a:off x="5238749" y="1529556"/>
            <a:ext cx="1511301" cy="407987"/>
          </a:xfrm>
          <a:prstGeom prst="roundRect">
            <a:avLst>
              <a:gd name="adj" fmla="val 16667"/>
            </a:avLst>
          </a:prstGeom>
          <a:noFill/>
        </p:spPr>
        <p:txBody>
          <a:bodyPr wrap="square">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r>
              <a:rPr lang="en-US" altLang="zh-CN" b="1" dirty="0">
                <a:solidFill>
                  <a:schemeClr val="tx1">
                    <a:lumMod val="75000"/>
                    <a:lumOff val="25000"/>
                  </a:schemeClr>
                </a:solidFill>
                <a:latin typeface="微软雅黑" pitchFamily="34" charset="-122"/>
                <a:ea typeface="微软雅黑" pitchFamily="34" charset="-122"/>
              </a:rPr>
              <a:t>CONTENT</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2" name="矩形: 圆角 11"/>
          <p:cNvSpPr/>
          <p:nvPr/>
        </p:nvSpPr>
        <p:spPr>
          <a:xfrm>
            <a:off x="2663825" y="37480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13318" name="文本框 1"/>
          <p:cNvSpPr txBox="1">
            <a:spLocks noChangeArrowheads="1"/>
          </p:cNvSpPr>
          <p:nvPr/>
        </p:nvSpPr>
        <p:spPr bwMode="auto">
          <a:xfrm>
            <a:off x="3240088" y="3844925"/>
            <a:ext cx="597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dirty="0">
                <a:solidFill>
                  <a:schemeClr val="bg1"/>
                </a:solidFill>
                <a:latin typeface="微软雅黑" pitchFamily="34" charset="-122"/>
                <a:ea typeface="微软雅黑" pitchFamily="34" charset="-122"/>
                <a:cs typeface="思源宋体 CN Heavy" pitchFamily="18" charset="-122"/>
              </a:rPr>
              <a:t>生产经营单位安全生产主体责任</a:t>
            </a:r>
          </a:p>
        </p:txBody>
      </p:sp>
      <p:sp>
        <p:nvSpPr>
          <p:cNvPr id="15" name="矩形: 圆角 14"/>
          <p:cNvSpPr/>
          <p:nvPr/>
        </p:nvSpPr>
        <p:spPr>
          <a:xfrm>
            <a:off x="2663825" y="51704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13320" name="文本框 12"/>
          <p:cNvSpPr txBox="1">
            <a:spLocks noChangeArrowheads="1"/>
          </p:cNvSpPr>
          <p:nvPr/>
        </p:nvSpPr>
        <p:spPr bwMode="auto">
          <a:xfrm>
            <a:off x="3251200" y="5233988"/>
            <a:ext cx="8713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dirty="0">
                <a:solidFill>
                  <a:schemeClr val="bg1"/>
                </a:solidFill>
                <a:latin typeface="微软雅黑" pitchFamily="34" charset="-122"/>
                <a:ea typeface="微软雅黑" pitchFamily="34" charset="-122"/>
                <a:cs typeface="思源宋体 CN Heavy" pitchFamily="18" charset="-122"/>
              </a:rPr>
              <a:t>企业主要负责人安全生产法定职责</a:t>
            </a:r>
          </a:p>
        </p:txBody>
      </p:sp>
      <p:grpSp>
        <p:nvGrpSpPr>
          <p:cNvPr id="2" name="组合 1"/>
          <p:cNvGrpSpPr/>
          <p:nvPr/>
        </p:nvGrpSpPr>
        <p:grpSpPr bwMode="auto">
          <a:xfrm>
            <a:off x="2016125" y="2276475"/>
            <a:ext cx="7920038" cy="796925"/>
            <a:chOff x="2016125" y="2276475"/>
            <a:chExt cx="7920038" cy="796925"/>
          </a:xfrm>
        </p:grpSpPr>
        <p:sp>
          <p:nvSpPr>
            <p:cNvPr id="10" name="矩形: 圆角 9"/>
            <p:cNvSpPr/>
            <p:nvPr/>
          </p:nvSpPr>
          <p:spPr>
            <a:xfrm>
              <a:off x="2663825" y="2359025"/>
              <a:ext cx="7272338" cy="714375"/>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3327" name="文本框 10"/>
            <p:cNvSpPr txBox="1">
              <a:spLocks noChangeArrowheads="1"/>
            </p:cNvSpPr>
            <p:nvPr/>
          </p:nvSpPr>
          <p:spPr bwMode="auto">
            <a:xfrm>
              <a:off x="3251200" y="2430463"/>
              <a:ext cx="56880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dirty="0">
                  <a:solidFill>
                    <a:schemeClr val="bg1"/>
                  </a:solidFill>
                  <a:latin typeface="微软雅黑" pitchFamily="34" charset="-122"/>
                  <a:ea typeface="微软雅黑" pitchFamily="34" charset="-122"/>
                  <a:cs typeface="思源宋体 CN Heavy" pitchFamily="18" charset="-122"/>
                </a:rPr>
                <a:t>开课前言</a:t>
              </a:r>
              <a:endParaRPr lang="en-US" altLang="zh-CN" sz="3200" b="1" dirty="0">
                <a:solidFill>
                  <a:schemeClr val="bg1"/>
                </a:solidFill>
                <a:latin typeface="微软雅黑" pitchFamily="34" charset="-122"/>
                <a:ea typeface="微软雅黑" pitchFamily="34" charset="-122"/>
                <a:cs typeface="思源宋体 CN Heavy" pitchFamily="18" charset="-122"/>
              </a:endParaRPr>
            </a:p>
          </p:txBody>
        </p:sp>
        <p:sp>
          <p:nvSpPr>
            <p:cNvPr id="16" name="平行四边形 15"/>
            <p:cNvSpPr/>
            <p:nvPr/>
          </p:nvSpPr>
          <p:spPr>
            <a:xfrm>
              <a:off x="2016125" y="227647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13329" name="文本框 16"/>
            <p:cNvSpPr txBox="1">
              <a:spLocks noChangeArrowheads="1"/>
            </p:cNvSpPr>
            <p:nvPr/>
          </p:nvSpPr>
          <p:spPr bwMode="auto">
            <a:xfrm>
              <a:off x="2317750" y="2406650"/>
              <a:ext cx="792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dirty="0">
                  <a:solidFill>
                    <a:srgbClr val="B51E23"/>
                  </a:solidFill>
                  <a:latin typeface="微软雅黑" pitchFamily="34" charset="-122"/>
                  <a:ea typeface="微软雅黑" pitchFamily="34" charset="-122"/>
                  <a:cs typeface="思源宋体 CN Heavy" pitchFamily="18" charset="-122"/>
                </a:rPr>
                <a:t>01</a:t>
              </a:r>
            </a:p>
          </p:txBody>
        </p:sp>
      </p:grpSp>
      <p:sp>
        <p:nvSpPr>
          <p:cNvPr id="18" name="平行四边形 17"/>
          <p:cNvSpPr/>
          <p:nvPr/>
        </p:nvSpPr>
        <p:spPr>
          <a:xfrm>
            <a:off x="1982788" y="36671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13323" name="文本框 18"/>
          <p:cNvSpPr txBox="1">
            <a:spLocks noChangeArrowheads="1"/>
          </p:cNvSpPr>
          <p:nvPr/>
        </p:nvSpPr>
        <p:spPr bwMode="auto">
          <a:xfrm>
            <a:off x="2286000" y="3797300"/>
            <a:ext cx="792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dirty="0">
                <a:solidFill>
                  <a:srgbClr val="B51E23"/>
                </a:solidFill>
                <a:latin typeface="微软雅黑" pitchFamily="34" charset="-122"/>
                <a:ea typeface="微软雅黑" pitchFamily="34" charset="-122"/>
                <a:cs typeface="思源宋体 CN Heavy" pitchFamily="18" charset="-122"/>
              </a:rPr>
              <a:t>02</a:t>
            </a:r>
          </a:p>
        </p:txBody>
      </p:sp>
      <p:sp>
        <p:nvSpPr>
          <p:cNvPr id="20" name="平行四边形 19"/>
          <p:cNvSpPr/>
          <p:nvPr/>
        </p:nvSpPr>
        <p:spPr>
          <a:xfrm>
            <a:off x="1982788" y="50895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13325" name="文本框 20"/>
          <p:cNvSpPr txBox="1">
            <a:spLocks noChangeArrowheads="1"/>
          </p:cNvSpPr>
          <p:nvPr/>
        </p:nvSpPr>
        <p:spPr bwMode="auto">
          <a:xfrm>
            <a:off x="2286000" y="5219700"/>
            <a:ext cx="792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dirty="0">
                <a:solidFill>
                  <a:srgbClr val="B51E23"/>
                </a:solidFill>
                <a:latin typeface="微软雅黑" pitchFamily="34" charset="-122"/>
                <a:ea typeface="微软雅黑" pitchFamily="34" charset="-122"/>
                <a:cs typeface="思源宋体 CN Heavy" pitchFamily="18" charset="-122"/>
              </a:rPr>
              <a:t>03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江西丰城电厂“</a:t>
            </a:r>
            <a:r>
              <a:rPr lang="en-US" altLang="zh-CN" sz="2800" b="1" dirty="0">
                <a:solidFill>
                  <a:srgbClr val="C00000"/>
                </a:solidFill>
                <a:latin typeface="+mj-ea"/>
                <a:ea typeface="+mj-ea"/>
              </a:rPr>
              <a:t>11·24”</a:t>
            </a:r>
            <a:r>
              <a:rPr lang="zh-CN" altLang="en-US" sz="2800" b="1" dirty="0">
                <a:solidFill>
                  <a:srgbClr val="C00000"/>
                </a:solidFill>
                <a:latin typeface="+mj-ea"/>
                <a:ea typeface="+mj-ea"/>
              </a:rPr>
              <a:t>特别重大事故</a:t>
            </a:r>
          </a:p>
        </p:txBody>
      </p:sp>
      <p:pic>
        <p:nvPicPr>
          <p:cNvPr id="2" name="图片 1"/>
          <p:cNvPicPr>
            <a:picLocks noChangeAspect="1"/>
          </p:cNvPicPr>
          <p:nvPr/>
        </p:nvPicPr>
        <p:blipFill>
          <a:blip r:embed="rId3"/>
          <a:stretch>
            <a:fillRect/>
          </a:stretch>
        </p:blipFill>
        <p:spPr>
          <a:xfrm>
            <a:off x="584739" y="1620516"/>
            <a:ext cx="8967646" cy="4692142"/>
          </a:xfrm>
          <a:prstGeom prst="rect">
            <a:avLst/>
          </a:prstGeom>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江西丰城电厂“</a:t>
            </a:r>
            <a:r>
              <a:rPr lang="en-US" altLang="zh-CN" sz="2800" b="1" dirty="0">
                <a:solidFill>
                  <a:srgbClr val="C00000"/>
                </a:solidFill>
                <a:latin typeface="+mj-ea"/>
                <a:ea typeface="+mj-ea"/>
              </a:rPr>
              <a:t>11·24”</a:t>
            </a:r>
            <a:r>
              <a:rPr lang="zh-CN" altLang="en-US" sz="2800" b="1" dirty="0">
                <a:solidFill>
                  <a:srgbClr val="C00000"/>
                </a:solidFill>
                <a:latin typeface="+mj-ea"/>
                <a:ea typeface="+mj-ea"/>
              </a:rPr>
              <a:t>特别重大事故</a:t>
            </a:r>
          </a:p>
        </p:txBody>
      </p:sp>
      <p:graphicFrame>
        <p:nvGraphicFramePr>
          <p:cNvPr id="4" name="图示 3"/>
          <p:cNvGraphicFramePr/>
          <p:nvPr/>
        </p:nvGraphicFramePr>
        <p:xfrm>
          <a:off x="258043" y="5431425"/>
          <a:ext cx="9968819" cy="1285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261517" y="1628800"/>
            <a:ext cx="9972000" cy="369332"/>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zh-CN" altLang="en-US" dirty="0">
                <a:latin typeface="+mj-ea"/>
                <a:ea typeface="+mj-ea"/>
              </a:rPr>
              <a:t>施工合同中，</a:t>
            </a:r>
            <a:r>
              <a:rPr lang="en-US" dirty="0">
                <a:latin typeface="+mj-ea"/>
                <a:ea typeface="+mj-ea"/>
              </a:rPr>
              <a:t>7</a:t>
            </a:r>
            <a:r>
              <a:rPr lang="zh-CN" altLang="en-US" dirty="0">
                <a:latin typeface="+mj-ea"/>
                <a:ea typeface="+mj-ea"/>
              </a:rPr>
              <a:t>号冷却塔总工期为</a:t>
            </a:r>
            <a:r>
              <a:rPr lang="en-US" dirty="0">
                <a:latin typeface="+mj-ea"/>
                <a:ea typeface="+mj-ea"/>
              </a:rPr>
              <a:t>437</a:t>
            </a:r>
            <a:r>
              <a:rPr lang="zh-CN" altLang="en-US" dirty="0">
                <a:latin typeface="+mj-ea"/>
                <a:ea typeface="+mj-ea"/>
              </a:rPr>
              <a:t>天       </a:t>
            </a:r>
          </a:p>
        </p:txBody>
      </p:sp>
      <p:sp>
        <p:nvSpPr>
          <p:cNvPr id="6" name="矩形 5"/>
          <p:cNvSpPr/>
          <p:nvPr/>
        </p:nvSpPr>
        <p:spPr bwMode="auto">
          <a:xfrm>
            <a:off x="1220030" y="4081262"/>
            <a:ext cx="7929562" cy="720000"/>
          </a:xfrm>
          <a:prstGeom prst="rect">
            <a:avLst/>
          </a:prstGeom>
          <a:solidFill>
            <a:srgbClr val="00B050"/>
          </a:solidFill>
          <a:ln w="9525" cap="flat" cmpd="sng" algn="ctr">
            <a:noFill/>
            <a:prstDash val="solid"/>
            <a:round/>
            <a:headEnd type="none" w="med" len="med"/>
            <a:tailEnd type="none" w="med" len="med"/>
          </a:ln>
          <a:effectLst>
            <a:outerShdw dist="17961" dir="13500000" algn="ctr" rotWithShape="0">
              <a:schemeClr val="tx1">
                <a:gamma/>
                <a:shade val="60000"/>
                <a:invGamma/>
                <a:alpha val="50000"/>
              </a:schemeClr>
            </a:outerShdw>
          </a:effectLst>
        </p:spPr>
        <p:txBody>
          <a:bodyPr anchor="ctr"/>
          <a:lstStyle/>
          <a:p>
            <a:pPr>
              <a:defRPr/>
            </a:pPr>
            <a:r>
              <a:rPr lang="en-US" sz="1600" dirty="0">
                <a:solidFill>
                  <a:schemeClr val="bg1"/>
                </a:solidFill>
                <a:latin typeface="+mj-ea"/>
                <a:ea typeface="+mj-ea"/>
              </a:rPr>
              <a:t>                                  </a:t>
            </a:r>
          </a:p>
          <a:p>
            <a:pPr>
              <a:defRPr/>
            </a:pPr>
            <a:r>
              <a:rPr lang="en-US" sz="1600" dirty="0">
                <a:latin typeface="+mj-ea"/>
                <a:ea typeface="+mj-ea"/>
              </a:rPr>
              <a:t>                                </a:t>
            </a:r>
            <a:r>
              <a:rPr lang="en-US" sz="1600" dirty="0">
                <a:solidFill>
                  <a:schemeClr val="bg1"/>
                </a:solidFill>
                <a:latin typeface="+mj-ea"/>
                <a:ea typeface="+mj-ea"/>
              </a:rPr>
              <a:t>7</a:t>
            </a:r>
            <a:r>
              <a:rPr lang="zh-CN" altLang="en-US" sz="1600" dirty="0">
                <a:solidFill>
                  <a:schemeClr val="bg1"/>
                </a:solidFill>
                <a:latin typeface="+mj-ea"/>
                <a:ea typeface="+mj-ea"/>
              </a:rPr>
              <a:t>号冷却塔总工期为</a:t>
            </a:r>
            <a:r>
              <a:rPr lang="en-US" sz="1600" dirty="0">
                <a:solidFill>
                  <a:schemeClr val="bg1"/>
                </a:solidFill>
                <a:latin typeface="+mj-ea"/>
                <a:ea typeface="+mj-ea"/>
              </a:rPr>
              <a:t>437</a:t>
            </a:r>
            <a:r>
              <a:rPr lang="zh-CN" altLang="en-US" sz="1600" dirty="0">
                <a:solidFill>
                  <a:schemeClr val="bg1"/>
                </a:solidFill>
                <a:latin typeface="+mj-ea"/>
                <a:ea typeface="+mj-ea"/>
              </a:rPr>
              <a:t>天</a:t>
            </a:r>
          </a:p>
          <a:p>
            <a:pPr>
              <a:defRPr/>
            </a:pPr>
            <a:endParaRPr lang="zh-CN" altLang="en-US" sz="1600" dirty="0">
              <a:solidFill>
                <a:schemeClr val="bg1"/>
              </a:solidFill>
              <a:latin typeface="+mj-ea"/>
              <a:ea typeface="+mj-ea"/>
            </a:endParaRPr>
          </a:p>
        </p:txBody>
      </p:sp>
      <p:sp>
        <p:nvSpPr>
          <p:cNvPr id="7" name="矩形 6"/>
          <p:cNvSpPr/>
          <p:nvPr/>
        </p:nvSpPr>
        <p:spPr>
          <a:xfrm>
            <a:off x="261519" y="2045933"/>
            <a:ext cx="9972000" cy="369332"/>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en-US" dirty="0">
                <a:latin typeface="+mj-ea"/>
                <a:ea typeface="+mj-ea"/>
              </a:rPr>
              <a:t>《</a:t>
            </a:r>
            <a:r>
              <a:rPr lang="zh-CN" altLang="en-US" dirty="0">
                <a:latin typeface="+mj-ea"/>
                <a:ea typeface="+mj-ea"/>
              </a:rPr>
              <a:t>施工</a:t>
            </a:r>
            <a:r>
              <a:rPr lang="en-US" dirty="0">
                <a:latin typeface="+mj-ea"/>
                <a:ea typeface="+mj-ea"/>
              </a:rPr>
              <a:t>D</a:t>
            </a:r>
            <a:r>
              <a:rPr lang="zh-CN" altLang="en-US" dirty="0">
                <a:latin typeface="+mj-ea"/>
                <a:ea typeface="+mj-ea"/>
              </a:rPr>
              <a:t>标段冷却塔与烟囱施工组织设计</a:t>
            </a:r>
            <a:r>
              <a:rPr lang="en-US" dirty="0">
                <a:latin typeface="+mj-ea"/>
                <a:ea typeface="+mj-ea"/>
              </a:rPr>
              <a:t>》</a:t>
            </a:r>
            <a:r>
              <a:rPr lang="zh-CN" altLang="en-US" dirty="0">
                <a:latin typeface="+mj-ea"/>
                <a:ea typeface="+mj-ea"/>
              </a:rPr>
              <a:t>中，</a:t>
            </a:r>
            <a:r>
              <a:rPr lang="en-US" dirty="0">
                <a:latin typeface="+mj-ea"/>
                <a:ea typeface="+mj-ea"/>
              </a:rPr>
              <a:t>7</a:t>
            </a:r>
            <a:r>
              <a:rPr lang="zh-CN" altLang="en-US" dirty="0">
                <a:latin typeface="+mj-ea"/>
                <a:ea typeface="+mj-ea"/>
              </a:rPr>
              <a:t>号冷却塔施工总工期调整为</a:t>
            </a:r>
            <a:r>
              <a:rPr lang="en-US" dirty="0">
                <a:latin typeface="+mj-ea"/>
                <a:ea typeface="+mj-ea"/>
              </a:rPr>
              <a:t>380</a:t>
            </a:r>
            <a:r>
              <a:rPr lang="zh-CN" altLang="en-US" dirty="0">
                <a:latin typeface="+mj-ea"/>
                <a:ea typeface="+mj-ea"/>
              </a:rPr>
              <a:t>天            </a:t>
            </a:r>
          </a:p>
        </p:txBody>
      </p:sp>
      <p:cxnSp>
        <p:nvCxnSpPr>
          <p:cNvPr id="8" name="直接连接符 7"/>
          <p:cNvCxnSpPr/>
          <p:nvPr/>
        </p:nvCxnSpPr>
        <p:spPr bwMode="auto">
          <a:xfrm rot="5400000">
            <a:off x="291342" y="4359862"/>
            <a:ext cx="1857375" cy="0"/>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alpha val="50000"/>
              </a:schemeClr>
            </a:outerShdw>
          </a:effectLst>
        </p:spPr>
      </p:cxnSp>
      <p:cxnSp>
        <p:nvCxnSpPr>
          <p:cNvPr id="9" name="直接连接符 8"/>
          <p:cNvCxnSpPr/>
          <p:nvPr/>
        </p:nvCxnSpPr>
        <p:spPr bwMode="auto">
          <a:xfrm rot="5400000">
            <a:off x="8185979" y="4323349"/>
            <a:ext cx="1928813"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alpha val="50000"/>
              </a:schemeClr>
            </a:outerShdw>
          </a:effectLst>
        </p:spPr>
      </p:cxnSp>
      <p:sp>
        <p:nvSpPr>
          <p:cNvPr id="10" name="矩形 9"/>
          <p:cNvSpPr>
            <a:spLocks noChangeArrowheads="1"/>
          </p:cNvSpPr>
          <p:nvPr/>
        </p:nvSpPr>
        <p:spPr bwMode="auto">
          <a:xfrm>
            <a:off x="3013021" y="4064483"/>
            <a:ext cx="3379787" cy="51052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黑体" pitchFamily="49" charset="-122"/>
                <a:ea typeface="宋体" charset="-122"/>
              </a:defRPr>
            </a:lvl1pPr>
            <a:lvl2pPr marL="742950" indent="-285750">
              <a:defRPr>
                <a:solidFill>
                  <a:schemeClr val="tx1"/>
                </a:solidFill>
                <a:latin typeface="黑体" pitchFamily="49" charset="-122"/>
                <a:ea typeface="宋体" charset="-122"/>
              </a:defRPr>
            </a:lvl2pPr>
            <a:lvl3pPr marL="1143000" indent="-228600">
              <a:defRPr>
                <a:solidFill>
                  <a:schemeClr val="tx1"/>
                </a:solidFill>
                <a:latin typeface="黑体" pitchFamily="49" charset="-122"/>
                <a:ea typeface="宋体" charset="-122"/>
              </a:defRPr>
            </a:lvl3pPr>
            <a:lvl4pPr marL="1600200" indent="-228600">
              <a:defRPr>
                <a:solidFill>
                  <a:schemeClr val="tx1"/>
                </a:solidFill>
                <a:latin typeface="黑体" pitchFamily="49" charset="-122"/>
                <a:ea typeface="宋体" charset="-122"/>
              </a:defRPr>
            </a:lvl4pPr>
            <a:lvl5pPr marL="2057400" indent="-228600">
              <a:defRPr>
                <a:solidFill>
                  <a:schemeClr val="tx1"/>
                </a:solidFill>
                <a:latin typeface="黑体" pitchFamily="49" charset="-122"/>
                <a:ea typeface="宋体" charset="-122"/>
              </a:defRPr>
            </a:lvl5pPr>
            <a:lvl6pPr marL="2514600" indent="-228600" eaLnBrk="0" fontAlgn="base" hangingPunct="0">
              <a:spcBef>
                <a:spcPct val="0"/>
              </a:spcBef>
              <a:spcAft>
                <a:spcPct val="0"/>
              </a:spcAft>
              <a:buFont typeface="Arial" charset="0"/>
              <a:defRPr>
                <a:solidFill>
                  <a:schemeClr val="tx1"/>
                </a:solidFill>
                <a:latin typeface="黑体" pitchFamily="49" charset="-122"/>
                <a:ea typeface="宋体" charset="-122"/>
              </a:defRPr>
            </a:lvl6pPr>
            <a:lvl7pPr marL="2971800" indent="-228600" eaLnBrk="0" fontAlgn="base" hangingPunct="0">
              <a:spcBef>
                <a:spcPct val="0"/>
              </a:spcBef>
              <a:spcAft>
                <a:spcPct val="0"/>
              </a:spcAft>
              <a:buFont typeface="Arial" charset="0"/>
              <a:defRPr>
                <a:solidFill>
                  <a:schemeClr val="tx1"/>
                </a:solidFill>
                <a:latin typeface="黑体" pitchFamily="49" charset="-122"/>
                <a:ea typeface="宋体" charset="-122"/>
              </a:defRPr>
            </a:lvl7pPr>
            <a:lvl8pPr marL="3429000" indent="-228600" eaLnBrk="0" fontAlgn="base" hangingPunct="0">
              <a:spcBef>
                <a:spcPct val="0"/>
              </a:spcBef>
              <a:spcAft>
                <a:spcPct val="0"/>
              </a:spcAft>
              <a:buFont typeface="Arial" charset="0"/>
              <a:defRPr>
                <a:solidFill>
                  <a:schemeClr val="tx1"/>
                </a:solidFill>
                <a:latin typeface="黑体" pitchFamily="49" charset="-122"/>
                <a:ea typeface="宋体" charset="-122"/>
              </a:defRPr>
            </a:lvl8pPr>
            <a:lvl9pPr marL="3886200" indent="-228600" eaLnBrk="0" fontAlgn="base" hangingPunct="0">
              <a:spcBef>
                <a:spcPct val="0"/>
              </a:spcBef>
              <a:spcAft>
                <a:spcPct val="0"/>
              </a:spcAft>
              <a:buFont typeface="Arial" charset="0"/>
              <a:defRPr>
                <a:solidFill>
                  <a:schemeClr val="tx1"/>
                </a:solidFill>
                <a:latin typeface="黑体" pitchFamily="49" charset="-122"/>
                <a:ea typeface="宋体" charset="-122"/>
              </a:defRPr>
            </a:lvl9pPr>
          </a:lstStyle>
          <a:p>
            <a:pPr algn="ctr">
              <a:lnSpc>
                <a:spcPct val="200000"/>
              </a:lnSpc>
            </a:pPr>
            <a:r>
              <a:rPr lang="zh-CN" altLang="en-US" sz="1600" dirty="0">
                <a:latin typeface="+mj-ea"/>
                <a:ea typeface="+mj-ea"/>
              </a:rPr>
              <a:t>   </a:t>
            </a:r>
            <a:r>
              <a:rPr lang="zh-CN" altLang="en-US" sz="1600" dirty="0">
                <a:solidFill>
                  <a:schemeClr val="bg1"/>
                </a:solidFill>
                <a:latin typeface="+mj-ea"/>
                <a:ea typeface="+mj-ea"/>
              </a:rPr>
              <a:t>总工期调整为</a:t>
            </a:r>
            <a:r>
              <a:rPr lang="en-US" altLang="zh-CN" sz="1600" dirty="0">
                <a:solidFill>
                  <a:schemeClr val="bg1"/>
                </a:solidFill>
                <a:latin typeface="+mj-ea"/>
                <a:ea typeface="+mj-ea"/>
              </a:rPr>
              <a:t>380</a:t>
            </a:r>
            <a:r>
              <a:rPr lang="zh-CN" altLang="en-US" sz="1600" dirty="0">
                <a:solidFill>
                  <a:schemeClr val="bg1"/>
                </a:solidFill>
                <a:latin typeface="+mj-ea"/>
                <a:ea typeface="+mj-ea"/>
              </a:rPr>
              <a:t>天         </a:t>
            </a:r>
          </a:p>
        </p:txBody>
      </p:sp>
      <p:sp>
        <p:nvSpPr>
          <p:cNvPr id="11" name="矩形 10"/>
          <p:cNvSpPr/>
          <p:nvPr/>
        </p:nvSpPr>
        <p:spPr>
          <a:xfrm>
            <a:off x="261517" y="2485722"/>
            <a:ext cx="9972000" cy="369332"/>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zh-CN" altLang="en-US" dirty="0">
                <a:latin typeface="+mj-ea"/>
                <a:ea typeface="+mj-ea"/>
              </a:rPr>
              <a:t>其中筒壁工程工期为</a:t>
            </a:r>
            <a:r>
              <a:rPr lang="en-US" dirty="0">
                <a:latin typeface="+mj-ea"/>
                <a:ea typeface="+mj-ea"/>
              </a:rPr>
              <a:t>212</a:t>
            </a:r>
            <a:r>
              <a:rPr lang="zh-CN" altLang="en-US" dirty="0">
                <a:latin typeface="+mj-ea"/>
                <a:ea typeface="+mj-ea"/>
              </a:rPr>
              <a:t>天                 </a:t>
            </a:r>
          </a:p>
        </p:txBody>
      </p:sp>
      <p:sp>
        <p:nvSpPr>
          <p:cNvPr id="12" name="TextBox 40"/>
          <p:cNvSpPr txBox="1">
            <a:spLocks noChangeArrowheads="1"/>
          </p:cNvSpPr>
          <p:nvPr/>
        </p:nvSpPr>
        <p:spPr bwMode="auto">
          <a:xfrm>
            <a:off x="8292342" y="4069013"/>
            <a:ext cx="857250" cy="756000"/>
          </a:xfrm>
          <a:prstGeom prst="rect">
            <a:avLst/>
          </a:prstGeom>
          <a:solidFill>
            <a:srgbClr val="EFEFEF"/>
          </a:solidFill>
          <a:ln>
            <a:noFill/>
          </a:ln>
        </p:spPr>
        <p:txBody>
          <a:bodyPr wrap="square">
            <a:spAutoFit/>
          </a:bodyPr>
          <a:lstStyle>
            <a:lvl1pPr>
              <a:defRPr>
                <a:solidFill>
                  <a:schemeClr val="tx1"/>
                </a:solidFill>
                <a:latin typeface="黑体" pitchFamily="49" charset="-122"/>
                <a:ea typeface="宋体" charset="-122"/>
              </a:defRPr>
            </a:lvl1pPr>
            <a:lvl2pPr marL="742950" indent="-285750">
              <a:defRPr>
                <a:solidFill>
                  <a:schemeClr val="tx1"/>
                </a:solidFill>
                <a:latin typeface="黑体" pitchFamily="49" charset="-122"/>
                <a:ea typeface="宋体" charset="-122"/>
              </a:defRPr>
            </a:lvl2pPr>
            <a:lvl3pPr marL="1143000" indent="-228600">
              <a:defRPr>
                <a:solidFill>
                  <a:schemeClr val="tx1"/>
                </a:solidFill>
                <a:latin typeface="黑体" pitchFamily="49" charset="-122"/>
                <a:ea typeface="宋体" charset="-122"/>
              </a:defRPr>
            </a:lvl3pPr>
            <a:lvl4pPr marL="1600200" indent="-228600">
              <a:defRPr>
                <a:solidFill>
                  <a:schemeClr val="tx1"/>
                </a:solidFill>
                <a:latin typeface="黑体" pitchFamily="49" charset="-122"/>
                <a:ea typeface="宋体" charset="-122"/>
              </a:defRPr>
            </a:lvl4pPr>
            <a:lvl5pPr marL="2057400" indent="-228600">
              <a:defRPr>
                <a:solidFill>
                  <a:schemeClr val="tx1"/>
                </a:solidFill>
                <a:latin typeface="黑体" pitchFamily="49" charset="-122"/>
                <a:ea typeface="宋体" charset="-122"/>
              </a:defRPr>
            </a:lvl5pPr>
            <a:lvl6pPr marL="2514600" indent="-228600" eaLnBrk="0" fontAlgn="base" hangingPunct="0">
              <a:spcBef>
                <a:spcPct val="0"/>
              </a:spcBef>
              <a:spcAft>
                <a:spcPct val="0"/>
              </a:spcAft>
              <a:buFont typeface="Arial" charset="0"/>
              <a:defRPr>
                <a:solidFill>
                  <a:schemeClr val="tx1"/>
                </a:solidFill>
                <a:latin typeface="黑体" pitchFamily="49" charset="-122"/>
                <a:ea typeface="宋体" charset="-122"/>
              </a:defRPr>
            </a:lvl6pPr>
            <a:lvl7pPr marL="2971800" indent="-228600" eaLnBrk="0" fontAlgn="base" hangingPunct="0">
              <a:spcBef>
                <a:spcPct val="0"/>
              </a:spcBef>
              <a:spcAft>
                <a:spcPct val="0"/>
              </a:spcAft>
              <a:buFont typeface="Arial" charset="0"/>
              <a:defRPr>
                <a:solidFill>
                  <a:schemeClr val="tx1"/>
                </a:solidFill>
                <a:latin typeface="黑体" pitchFamily="49" charset="-122"/>
                <a:ea typeface="宋体" charset="-122"/>
              </a:defRPr>
            </a:lvl7pPr>
            <a:lvl8pPr marL="3429000" indent="-228600" eaLnBrk="0" fontAlgn="base" hangingPunct="0">
              <a:spcBef>
                <a:spcPct val="0"/>
              </a:spcBef>
              <a:spcAft>
                <a:spcPct val="0"/>
              </a:spcAft>
              <a:buFont typeface="Arial" charset="0"/>
              <a:defRPr>
                <a:solidFill>
                  <a:schemeClr val="tx1"/>
                </a:solidFill>
                <a:latin typeface="黑体" pitchFamily="49" charset="-122"/>
                <a:ea typeface="宋体" charset="-122"/>
              </a:defRPr>
            </a:lvl8pPr>
            <a:lvl9pPr marL="3886200" indent="-228600" eaLnBrk="0" fontAlgn="base" hangingPunct="0">
              <a:spcBef>
                <a:spcPct val="0"/>
              </a:spcBef>
              <a:spcAft>
                <a:spcPct val="0"/>
              </a:spcAft>
              <a:buFont typeface="Arial" charset="0"/>
              <a:defRPr>
                <a:solidFill>
                  <a:schemeClr val="tx1"/>
                </a:solidFill>
                <a:latin typeface="黑体" pitchFamily="49" charset="-122"/>
                <a:ea typeface="宋体" charset="-122"/>
              </a:defRPr>
            </a:lvl9pPr>
          </a:lstStyle>
          <a:p>
            <a:endParaRPr lang="en-US" altLang="zh-CN" sz="1600" dirty="0">
              <a:latin typeface="+mj-ea"/>
              <a:ea typeface="+mj-ea"/>
            </a:endParaRPr>
          </a:p>
          <a:p>
            <a:endParaRPr lang="en-US" altLang="zh-CN" sz="1600" dirty="0">
              <a:latin typeface="+mj-ea"/>
              <a:ea typeface="+mj-ea"/>
            </a:endParaRPr>
          </a:p>
          <a:p>
            <a:endParaRPr lang="zh-CN" altLang="en-US" sz="1600" dirty="0">
              <a:latin typeface="+mj-ea"/>
              <a:ea typeface="+mj-ea"/>
            </a:endParaRPr>
          </a:p>
        </p:txBody>
      </p:sp>
      <p:sp>
        <p:nvSpPr>
          <p:cNvPr id="13" name="矩形 12"/>
          <p:cNvSpPr/>
          <p:nvPr/>
        </p:nvSpPr>
        <p:spPr bwMode="auto">
          <a:xfrm>
            <a:off x="1220029" y="4064483"/>
            <a:ext cx="3000375" cy="720000"/>
          </a:xfrm>
          <a:prstGeom prst="rect">
            <a:avLst/>
          </a:prstGeom>
          <a:solidFill>
            <a:srgbClr val="FFC000"/>
          </a:solidFill>
          <a:ln w="9525" cap="flat" cmpd="sng" algn="ctr">
            <a:noFill/>
            <a:prstDash val="solid"/>
            <a:round/>
            <a:headEnd type="none" w="med" len="med"/>
            <a:tailEnd type="none" w="med" len="med"/>
          </a:ln>
          <a:effectLst>
            <a:outerShdw dist="17961" dir="13500000" algn="ctr" rotWithShape="0">
              <a:schemeClr val="tx1">
                <a:gamma/>
                <a:shade val="60000"/>
                <a:invGamma/>
                <a:alpha val="50000"/>
              </a:schemeClr>
            </a:outerShdw>
          </a:effectLst>
        </p:spPr>
        <p:txBody>
          <a:bodyPr anchor="ctr"/>
          <a:lstStyle/>
          <a:p>
            <a:pPr algn="ctr">
              <a:defRPr/>
            </a:pPr>
            <a:r>
              <a:rPr lang="zh-CN" altLang="en-US" sz="1600" dirty="0">
                <a:latin typeface="+mj-ea"/>
                <a:ea typeface="+mj-ea"/>
              </a:rPr>
              <a:t>环形基础施工</a:t>
            </a:r>
          </a:p>
        </p:txBody>
      </p:sp>
      <p:sp>
        <p:nvSpPr>
          <p:cNvPr id="14" name="矩形 13"/>
          <p:cNvSpPr/>
          <p:nvPr/>
        </p:nvSpPr>
        <p:spPr bwMode="auto">
          <a:xfrm>
            <a:off x="4220405" y="4081262"/>
            <a:ext cx="4071937" cy="720000"/>
          </a:xfrm>
          <a:prstGeom prst="rect">
            <a:avLst/>
          </a:prstGeom>
          <a:solidFill>
            <a:srgbClr val="C00000"/>
          </a:solidFill>
          <a:ln w="9525" cap="flat" cmpd="sng" algn="ctr">
            <a:noFill/>
            <a:prstDash val="solid"/>
            <a:round/>
            <a:headEnd type="none" w="med" len="med"/>
            <a:tailEnd type="none" w="med" len="med"/>
          </a:ln>
          <a:effectLst>
            <a:outerShdw dist="17961" dir="13500000" algn="ctr" rotWithShape="0">
              <a:schemeClr val="tx1">
                <a:gamma/>
                <a:shade val="60000"/>
                <a:invGamma/>
                <a:alpha val="50000"/>
              </a:schemeClr>
            </a:outerShdw>
          </a:effectLst>
        </p:spPr>
        <p:txBody>
          <a:bodyPr anchor="ctr"/>
          <a:lstStyle/>
          <a:p>
            <a:pPr algn="ctr">
              <a:defRPr/>
            </a:pPr>
            <a:r>
              <a:rPr lang="zh-CN" altLang="en-US" sz="1600" dirty="0">
                <a:solidFill>
                  <a:schemeClr val="bg1"/>
                </a:solidFill>
                <a:latin typeface="+mj-ea"/>
                <a:ea typeface="+mj-ea"/>
              </a:rPr>
              <a:t>筒壁工程工期</a:t>
            </a:r>
            <a:r>
              <a:rPr lang="en-US" altLang="zh-CN" sz="1600" dirty="0">
                <a:solidFill>
                  <a:schemeClr val="bg1"/>
                </a:solidFill>
                <a:latin typeface="+mj-ea"/>
                <a:ea typeface="+mj-ea"/>
              </a:rPr>
              <a:t>212</a:t>
            </a:r>
            <a:r>
              <a:rPr lang="zh-CN" altLang="en-US" sz="1600" dirty="0">
                <a:solidFill>
                  <a:schemeClr val="bg1"/>
                </a:solidFill>
                <a:latin typeface="+mj-ea"/>
                <a:ea typeface="+mj-ea"/>
              </a:rPr>
              <a:t>天</a:t>
            </a:r>
          </a:p>
        </p:txBody>
      </p:sp>
      <p:sp>
        <p:nvSpPr>
          <p:cNvPr id="15" name="矩形 14"/>
          <p:cNvSpPr/>
          <p:nvPr/>
        </p:nvSpPr>
        <p:spPr>
          <a:xfrm>
            <a:off x="261517" y="2911456"/>
            <a:ext cx="9972000" cy="369332"/>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zh-CN" altLang="en-US" dirty="0">
                <a:latin typeface="+mj-ea"/>
                <a:ea typeface="+mj-ea"/>
              </a:rPr>
              <a:t>在工程联系单</a:t>
            </a:r>
            <a:r>
              <a:rPr lang="en-US" altLang="zh-CN" dirty="0">
                <a:latin typeface="+mj-ea"/>
                <a:ea typeface="+mj-ea"/>
              </a:rPr>
              <a:t>《</a:t>
            </a:r>
            <a:r>
              <a:rPr lang="zh-CN" altLang="en-US" dirty="0">
                <a:latin typeface="+mj-ea"/>
                <a:ea typeface="+mj-ea"/>
              </a:rPr>
              <a:t>关于里程碑计划事宜</a:t>
            </a:r>
            <a:r>
              <a:rPr lang="en-US" altLang="zh-CN" dirty="0">
                <a:latin typeface="+mj-ea"/>
                <a:ea typeface="+mj-ea"/>
              </a:rPr>
              <a:t>》</a:t>
            </a:r>
            <a:r>
              <a:rPr lang="zh-CN" altLang="en-US" dirty="0">
                <a:latin typeface="+mj-ea"/>
                <a:ea typeface="+mj-ea"/>
              </a:rPr>
              <a:t>中，筒壁工程工期由</a:t>
            </a:r>
            <a:r>
              <a:rPr lang="en-US" altLang="zh-CN" dirty="0">
                <a:latin typeface="+mj-ea"/>
                <a:ea typeface="+mj-ea"/>
              </a:rPr>
              <a:t>212</a:t>
            </a:r>
            <a:r>
              <a:rPr lang="zh-CN" altLang="en-US" dirty="0">
                <a:latin typeface="+mj-ea"/>
                <a:ea typeface="+mj-ea"/>
              </a:rPr>
              <a:t>天调整为</a:t>
            </a:r>
            <a:r>
              <a:rPr lang="en-US" altLang="zh-CN" dirty="0">
                <a:latin typeface="+mj-ea"/>
                <a:ea typeface="+mj-ea"/>
              </a:rPr>
              <a:t>110</a:t>
            </a:r>
            <a:r>
              <a:rPr lang="zh-CN" altLang="en-US" dirty="0">
                <a:latin typeface="+mj-ea"/>
                <a:ea typeface="+mj-ea"/>
              </a:rPr>
              <a:t>天，压缩了</a:t>
            </a:r>
            <a:r>
              <a:rPr lang="en-US" altLang="zh-CN" dirty="0">
                <a:latin typeface="+mj-ea"/>
                <a:ea typeface="+mj-ea"/>
              </a:rPr>
              <a:t>102</a:t>
            </a:r>
            <a:r>
              <a:rPr lang="zh-CN" altLang="en-US" dirty="0">
                <a:latin typeface="+mj-ea"/>
                <a:ea typeface="+mj-ea"/>
              </a:rPr>
              <a:t>天</a:t>
            </a:r>
          </a:p>
        </p:txBody>
      </p:sp>
      <p:sp>
        <p:nvSpPr>
          <p:cNvPr id="16" name="矩形 15"/>
          <p:cNvSpPr/>
          <p:nvPr/>
        </p:nvSpPr>
        <p:spPr bwMode="auto">
          <a:xfrm>
            <a:off x="4220405" y="4081262"/>
            <a:ext cx="4071937" cy="720000"/>
          </a:xfrm>
          <a:prstGeom prst="rect">
            <a:avLst/>
          </a:prstGeom>
          <a:solidFill>
            <a:srgbClr val="C00000"/>
          </a:solidFill>
          <a:ln w="9525" cap="flat" cmpd="sng" algn="ctr">
            <a:noFill/>
            <a:prstDash val="solid"/>
            <a:round/>
            <a:headEnd type="none" w="med" len="med"/>
            <a:tailEnd type="none" w="med" len="med"/>
          </a:ln>
          <a:effectLst>
            <a:outerShdw dist="17961" dir="13500000" algn="ctr" rotWithShape="0">
              <a:schemeClr val="tx1">
                <a:gamma/>
                <a:shade val="60000"/>
                <a:invGamma/>
                <a:alpha val="50000"/>
              </a:schemeClr>
            </a:outerShdw>
          </a:effectLst>
        </p:spPr>
        <p:txBody>
          <a:bodyPr anchor="ctr"/>
          <a:lstStyle/>
          <a:p>
            <a:pPr algn="ctr">
              <a:defRPr/>
            </a:pPr>
            <a:endParaRPr lang="zh-CN" altLang="en-US" sz="1600" dirty="0">
              <a:solidFill>
                <a:schemeClr val="bg1"/>
              </a:solidFill>
              <a:latin typeface="+mj-ea"/>
              <a:ea typeface="+mj-ea"/>
            </a:endParaRPr>
          </a:p>
        </p:txBody>
      </p:sp>
      <p:sp>
        <p:nvSpPr>
          <p:cNvPr id="17" name="TextBox 43"/>
          <p:cNvSpPr txBox="1">
            <a:spLocks noChangeArrowheads="1"/>
          </p:cNvSpPr>
          <p:nvPr/>
        </p:nvSpPr>
        <p:spPr bwMode="auto">
          <a:xfrm>
            <a:off x="6267687" y="4064483"/>
            <a:ext cx="2071688" cy="756000"/>
          </a:xfrm>
          <a:prstGeom prst="rect">
            <a:avLst/>
          </a:prstGeom>
          <a:solidFill>
            <a:srgbClr val="EFEFEF"/>
          </a:solidFill>
          <a:ln>
            <a:noFill/>
          </a:ln>
        </p:spPr>
        <p:txBody>
          <a:bodyPr wrap="square">
            <a:spAutoFit/>
          </a:bodyPr>
          <a:lstStyle>
            <a:lvl1pPr>
              <a:defRPr>
                <a:solidFill>
                  <a:schemeClr val="tx1"/>
                </a:solidFill>
                <a:latin typeface="黑体" pitchFamily="49" charset="-122"/>
                <a:ea typeface="宋体" charset="-122"/>
              </a:defRPr>
            </a:lvl1pPr>
            <a:lvl2pPr marL="742950" indent="-285750">
              <a:defRPr>
                <a:solidFill>
                  <a:schemeClr val="tx1"/>
                </a:solidFill>
                <a:latin typeface="黑体" pitchFamily="49" charset="-122"/>
                <a:ea typeface="宋体" charset="-122"/>
              </a:defRPr>
            </a:lvl2pPr>
            <a:lvl3pPr marL="1143000" indent="-228600">
              <a:defRPr>
                <a:solidFill>
                  <a:schemeClr val="tx1"/>
                </a:solidFill>
                <a:latin typeface="黑体" pitchFamily="49" charset="-122"/>
                <a:ea typeface="宋体" charset="-122"/>
              </a:defRPr>
            </a:lvl3pPr>
            <a:lvl4pPr marL="1600200" indent="-228600">
              <a:defRPr>
                <a:solidFill>
                  <a:schemeClr val="tx1"/>
                </a:solidFill>
                <a:latin typeface="黑体" pitchFamily="49" charset="-122"/>
                <a:ea typeface="宋体" charset="-122"/>
              </a:defRPr>
            </a:lvl4pPr>
            <a:lvl5pPr marL="2057400" indent="-228600">
              <a:defRPr>
                <a:solidFill>
                  <a:schemeClr val="tx1"/>
                </a:solidFill>
                <a:latin typeface="黑体" pitchFamily="49" charset="-122"/>
                <a:ea typeface="宋体" charset="-122"/>
              </a:defRPr>
            </a:lvl5pPr>
            <a:lvl6pPr marL="2514600" indent="-228600" eaLnBrk="0" fontAlgn="base" hangingPunct="0">
              <a:spcBef>
                <a:spcPct val="0"/>
              </a:spcBef>
              <a:spcAft>
                <a:spcPct val="0"/>
              </a:spcAft>
              <a:buFont typeface="Arial" charset="0"/>
              <a:defRPr>
                <a:solidFill>
                  <a:schemeClr val="tx1"/>
                </a:solidFill>
                <a:latin typeface="黑体" pitchFamily="49" charset="-122"/>
                <a:ea typeface="宋体" charset="-122"/>
              </a:defRPr>
            </a:lvl6pPr>
            <a:lvl7pPr marL="2971800" indent="-228600" eaLnBrk="0" fontAlgn="base" hangingPunct="0">
              <a:spcBef>
                <a:spcPct val="0"/>
              </a:spcBef>
              <a:spcAft>
                <a:spcPct val="0"/>
              </a:spcAft>
              <a:buFont typeface="Arial" charset="0"/>
              <a:defRPr>
                <a:solidFill>
                  <a:schemeClr val="tx1"/>
                </a:solidFill>
                <a:latin typeface="黑体" pitchFamily="49" charset="-122"/>
                <a:ea typeface="宋体" charset="-122"/>
              </a:defRPr>
            </a:lvl7pPr>
            <a:lvl8pPr marL="3429000" indent="-228600" eaLnBrk="0" fontAlgn="base" hangingPunct="0">
              <a:spcBef>
                <a:spcPct val="0"/>
              </a:spcBef>
              <a:spcAft>
                <a:spcPct val="0"/>
              </a:spcAft>
              <a:buFont typeface="Arial" charset="0"/>
              <a:defRPr>
                <a:solidFill>
                  <a:schemeClr val="tx1"/>
                </a:solidFill>
                <a:latin typeface="黑体" pitchFamily="49" charset="-122"/>
                <a:ea typeface="宋体" charset="-122"/>
              </a:defRPr>
            </a:lvl8pPr>
            <a:lvl9pPr marL="3886200" indent="-228600" eaLnBrk="0" fontAlgn="base" hangingPunct="0">
              <a:spcBef>
                <a:spcPct val="0"/>
              </a:spcBef>
              <a:spcAft>
                <a:spcPct val="0"/>
              </a:spcAft>
              <a:buFont typeface="Arial" charset="0"/>
              <a:defRPr>
                <a:solidFill>
                  <a:schemeClr val="tx1"/>
                </a:solidFill>
                <a:latin typeface="黑体" pitchFamily="49" charset="-122"/>
                <a:ea typeface="宋体" charset="-122"/>
              </a:defRPr>
            </a:lvl9pPr>
          </a:lstStyle>
          <a:p>
            <a:endParaRPr lang="en-US" altLang="zh-CN" sz="1600">
              <a:latin typeface="+mj-ea"/>
              <a:ea typeface="+mj-ea"/>
            </a:endParaRPr>
          </a:p>
          <a:p>
            <a:endParaRPr lang="en-US" altLang="zh-CN" sz="1600">
              <a:latin typeface="+mj-ea"/>
              <a:ea typeface="+mj-ea"/>
            </a:endParaRPr>
          </a:p>
          <a:p>
            <a:endParaRPr lang="zh-CN" altLang="en-US" sz="1600">
              <a:latin typeface="+mj-ea"/>
              <a:ea typeface="+mj-ea"/>
            </a:endParaRPr>
          </a:p>
        </p:txBody>
      </p:sp>
      <p:sp>
        <p:nvSpPr>
          <p:cNvPr id="18" name="矩形 17"/>
          <p:cNvSpPr/>
          <p:nvPr/>
        </p:nvSpPr>
        <p:spPr bwMode="auto">
          <a:xfrm>
            <a:off x="4235045" y="4064483"/>
            <a:ext cx="2071687" cy="720000"/>
          </a:xfrm>
          <a:prstGeom prst="rect">
            <a:avLst/>
          </a:prstGeom>
          <a:solidFill>
            <a:srgbClr val="C00000"/>
          </a:solidFill>
          <a:ln w="9525" cap="flat" cmpd="sng" algn="ctr">
            <a:noFill/>
            <a:prstDash val="solid"/>
            <a:round/>
            <a:headEnd type="none" w="med" len="med"/>
            <a:tailEnd type="none" w="med" len="med"/>
          </a:ln>
          <a:effectLst>
            <a:outerShdw dist="17961" dir="13500000" algn="ctr" rotWithShape="0">
              <a:schemeClr val="tx1">
                <a:gamma/>
                <a:shade val="60000"/>
                <a:invGamma/>
                <a:alpha val="50000"/>
              </a:schemeClr>
            </a:outerShdw>
          </a:effectLst>
        </p:spPr>
        <p:txBody>
          <a:bodyPr anchor="ctr"/>
          <a:lstStyle/>
          <a:p>
            <a:pPr algn="ctr">
              <a:defRPr/>
            </a:pPr>
            <a:r>
              <a:rPr lang="zh-CN" altLang="en-US" sz="1600" dirty="0">
                <a:solidFill>
                  <a:schemeClr val="bg1"/>
                </a:solidFill>
                <a:latin typeface="+mj-ea"/>
                <a:ea typeface="+mj-ea"/>
              </a:rPr>
              <a:t>筒壁工程工期</a:t>
            </a:r>
            <a:r>
              <a:rPr lang="en-US" altLang="zh-CN" sz="1600" dirty="0">
                <a:solidFill>
                  <a:schemeClr val="bg1"/>
                </a:solidFill>
                <a:latin typeface="+mj-ea"/>
                <a:ea typeface="+mj-ea"/>
              </a:rPr>
              <a:t>110</a:t>
            </a:r>
            <a:r>
              <a:rPr lang="zh-CN" altLang="en-US" sz="1600" dirty="0">
                <a:solidFill>
                  <a:schemeClr val="bg1"/>
                </a:solidFill>
                <a:latin typeface="+mj-ea"/>
                <a:ea typeface="+mj-ea"/>
              </a:rPr>
              <a:t>天</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 fill="hold"/>
                                        <p:tgtEl>
                                          <p:spTgt spid="9"/>
                                        </p:tgtEl>
                                        <p:attrNameLst>
                                          <p:attrName>ppt_w</p:attrName>
                                        </p:attrNameLst>
                                      </p:cBhvr>
                                      <p:tavLst>
                                        <p:tav tm="0">
                                          <p:val>
                                            <p:fltVal val="0"/>
                                          </p:val>
                                        </p:tav>
                                        <p:tav tm="100000">
                                          <p:val>
                                            <p:strVal val="#ppt_w"/>
                                          </p:val>
                                        </p:tav>
                                      </p:tavLst>
                                    </p:anim>
                                    <p:anim calcmode="lin" valueType="num">
                                      <p:cBhvr>
                                        <p:cTn id="12" dur="2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 fill="hold"/>
                                        <p:tgtEl>
                                          <p:spTgt spid="6"/>
                                        </p:tgtEl>
                                        <p:attrNameLst>
                                          <p:attrName>ppt_w</p:attrName>
                                        </p:attrNameLst>
                                      </p:cBhvr>
                                      <p:tavLst>
                                        <p:tav tm="0">
                                          <p:val>
                                            <p:fltVal val="0"/>
                                          </p:val>
                                        </p:tav>
                                        <p:tav tm="100000">
                                          <p:val>
                                            <p:strVal val="#ppt_w"/>
                                          </p:val>
                                        </p:tav>
                                      </p:tavLst>
                                    </p:anim>
                                    <p:anim calcmode="lin" valueType="num">
                                      <p:cBhvr>
                                        <p:cTn id="17" dur="2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7"/>
                                        </p:tgtEl>
                                        <p:attrNameLst>
                                          <p:attrName>style.visibility</p:attrName>
                                        </p:attrNameLst>
                                      </p:cBhvr>
                                      <p:to>
                                        <p:strVal val="visible"/>
                                      </p:to>
                                    </p:set>
                                    <p:anim calcmode="discrete" valueType="clr">
                                      <p:cBhvr override="childStyle">
                                        <p:cTn id="22" dur="2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3" dur="200"/>
                                        <p:tgtEl>
                                          <p:spTgt spid="7"/>
                                        </p:tgtEl>
                                        <p:attrNameLst>
                                          <p:attrName>fillcolor</p:attrName>
                                        </p:attrNameLst>
                                      </p:cBhvr>
                                      <p:tavLst>
                                        <p:tav tm="0">
                                          <p:val>
                                            <p:clrVal>
                                              <a:schemeClr val="accent2"/>
                                            </p:clrVal>
                                          </p:val>
                                        </p:tav>
                                        <p:tav tm="50000">
                                          <p:val>
                                            <p:clrVal>
                                              <a:schemeClr val="hlink"/>
                                            </p:clrVal>
                                          </p:val>
                                        </p:tav>
                                      </p:tavLst>
                                    </p:anim>
                                    <p:set>
                                      <p:cBhvr>
                                        <p:cTn id="24" dur="200"/>
                                        <p:tgtEl>
                                          <p:spTgt spid="7"/>
                                        </p:tgtEl>
                                        <p:attrNameLst>
                                          <p:attrName>fill.type</p:attrName>
                                        </p:attrNameLst>
                                      </p:cBhvr>
                                      <p:to>
                                        <p:strVal val="solid"/>
                                      </p:to>
                                    </p:set>
                                  </p:childTnLst>
                                </p:cTn>
                              </p:par>
                            </p:childTnLst>
                          </p:cTn>
                        </p:par>
                        <p:par>
                          <p:cTn id="25" fill="hold">
                            <p:stCondLst>
                              <p:cond delay="2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700"/>
                            </p:stCondLst>
                            <p:childTnLst>
                              <p:par>
                                <p:cTn id="30" presetID="2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11"/>
                                        </p:tgtEl>
                                        <p:attrNameLst>
                                          <p:attrName>style.visibility</p:attrName>
                                        </p:attrNameLst>
                                      </p:cBhvr>
                                      <p:to>
                                        <p:strVal val="visible"/>
                                      </p:to>
                                    </p:set>
                                    <p:anim calcmode="discrete" valueType="clr">
                                      <p:cBhvr override="childStyle">
                                        <p:cTn id="38" dur="3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9" dur="300"/>
                                        <p:tgtEl>
                                          <p:spTgt spid="11"/>
                                        </p:tgtEl>
                                        <p:attrNameLst>
                                          <p:attrName>fillcolor</p:attrName>
                                        </p:attrNameLst>
                                      </p:cBhvr>
                                      <p:tavLst>
                                        <p:tav tm="0">
                                          <p:val>
                                            <p:clrVal>
                                              <a:schemeClr val="accent2"/>
                                            </p:clrVal>
                                          </p:val>
                                        </p:tav>
                                        <p:tav tm="50000">
                                          <p:val>
                                            <p:clrVal>
                                              <a:schemeClr val="hlink"/>
                                            </p:clrVal>
                                          </p:val>
                                        </p:tav>
                                      </p:tavLst>
                                    </p:anim>
                                    <p:set>
                                      <p:cBhvr>
                                        <p:cTn id="40" dur="300"/>
                                        <p:tgtEl>
                                          <p:spTgt spid="11"/>
                                        </p:tgtEl>
                                        <p:attrNameLst>
                                          <p:attrName>fill.type</p:attrName>
                                        </p:attrNameLst>
                                      </p:cBhvr>
                                      <p:to>
                                        <p:strVal val="solid"/>
                                      </p:to>
                                    </p:set>
                                  </p:childTnLst>
                                </p:cTn>
                              </p:par>
                            </p:childTnLst>
                          </p:cTn>
                        </p:par>
                        <p:par>
                          <p:cTn id="41" fill="hold">
                            <p:stCondLst>
                              <p:cond delay="300"/>
                            </p:stCondLst>
                            <p:childTnLst>
                              <p:par>
                                <p:cTn id="42" presetID="3" presetClass="entr" presetSubtype="1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childTnLst>
                          </p:cTn>
                        </p:par>
                        <p:par>
                          <p:cTn id="45" fill="hold">
                            <p:stCondLst>
                              <p:cond delay="800"/>
                            </p:stCondLst>
                            <p:childTnLst>
                              <p:par>
                                <p:cTn id="46" presetID="53"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15"/>
                                        </p:tgtEl>
                                        <p:attrNameLst>
                                          <p:attrName>style.visibility</p:attrName>
                                        </p:attrNameLst>
                                      </p:cBhvr>
                                      <p:to>
                                        <p:strVal val="visible"/>
                                      </p:to>
                                    </p:set>
                                    <p:anim calcmode="discrete" valueType="clr">
                                      <p:cBhvr override="childStyle">
                                        <p:cTn id="55" dur="20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6" dur="200"/>
                                        <p:tgtEl>
                                          <p:spTgt spid="15"/>
                                        </p:tgtEl>
                                        <p:attrNameLst>
                                          <p:attrName>fillcolor</p:attrName>
                                        </p:attrNameLst>
                                      </p:cBhvr>
                                      <p:tavLst>
                                        <p:tav tm="0">
                                          <p:val>
                                            <p:clrVal>
                                              <a:schemeClr val="accent2"/>
                                            </p:clrVal>
                                          </p:val>
                                        </p:tav>
                                        <p:tav tm="50000">
                                          <p:val>
                                            <p:clrVal>
                                              <a:schemeClr val="hlink"/>
                                            </p:clrVal>
                                          </p:val>
                                        </p:tav>
                                      </p:tavLst>
                                    </p:anim>
                                    <p:set>
                                      <p:cBhvr>
                                        <p:cTn id="57" dur="200"/>
                                        <p:tgtEl>
                                          <p:spTgt spid="15"/>
                                        </p:tgtEl>
                                        <p:attrNameLst>
                                          <p:attrName>fill.type</p:attrName>
                                        </p:attrNameLst>
                                      </p:cBhvr>
                                      <p:to>
                                        <p:strVal val="solid"/>
                                      </p:to>
                                    </p:set>
                                  </p:childTnLst>
                                </p:cTn>
                              </p:par>
                            </p:childTnLst>
                          </p:cTn>
                        </p:par>
                        <p:par>
                          <p:cTn id="58" fill="hold">
                            <p:stCondLst>
                              <p:cond delay="200"/>
                            </p:stCondLst>
                            <p:childTnLst>
                              <p:par>
                                <p:cTn id="59" presetID="1"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par>
                          <p:cTn id="61" fill="hold">
                            <p:stCondLst>
                              <p:cond delay="200"/>
                            </p:stCondLst>
                            <p:childTnLst>
                              <p:par>
                                <p:cTn id="62" presetID="22" presetClass="entr" presetSubtype="4"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par>
                          <p:cTn id="65" fill="hold">
                            <p:stCondLst>
                              <p:cond delay="700"/>
                            </p:stCondLst>
                            <p:childTnLst>
                              <p:par>
                                <p:cTn id="66" presetID="53"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1200"/>
                            </p:stCondLst>
                            <p:childTnLst>
                              <p:par>
                                <p:cTn id="72" presetID="23" presetClass="entr" presetSubtype="16" fill="hold" grpId="0" nodeType="afterEffect">
                                  <p:stCondLst>
                                    <p:cond delay="200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10" grpId="0" animBg="1"/>
      <p:bldP spid="12" grpId="0" animBg="1"/>
      <p:bldP spid="13" grpId="0" animBg="1"/>
      <p:bldP spid="14"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江西丰城电厂“</a:t>
            </a:r>
            <a:r>
              <a:rPr lang="en-US" altLang="zh-CN" sz="2800" b="1" dirty="0">
                <a:solidFill>
                  <a:srgbClr val="C00000"/>
                </a:solidFill>
                <a:latin typeface="+mj-ea"/>
                <a:ea typeface="+mj-ea"/>
              </a:rPr>
              <a:t>11·24”</a:t>
            </a:r>
            <a:r>
              <a:rPr lang="zh-CN" altLang="en-US" sz="2800" b="1" dirty="0">
                <a:solidFill>
                  <a:srgbClr val="C00000"/>
                </a:solidFill>
                <a:latin typeface="+mj-ea"/>
                <a:ea typeface="+mj-ea"/>
              </a:rPr>
              <a:t>特别重大事故</a:t>
            </a:r>
          </a:p>
        </p:txBody>
      </p:sp>
      <p:graphicFrame>
        <p:nvGraphicFramePr>
          <p:cNvPr id="11" name="图示 10"/>
          <p:cNvGraphicFramePr/>
          <p:nvPr/>
        </p:nvGraphicFramePr>
        <p:xfrm>
          <a:off x="338782" y="5085184"/>
          <a:ext cx="10005690"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图示 11"/>
          <p:cNvGraphicFramePr/>
          <p:nvPr/>
        </p:nvGraphicFramePr>
        <p:xfrm>
          <a:off x="335360" y="1544101"/>
          <a:ext cx="10009112" cy="31810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reeform 5"/>
          <p:cNvSpPr/>
          <p:nvPr/>
        </p:nvSpPr>
        <p:spPr bwMode="auto">
          <a:xfrm>
            <a:off x="1439863" y="4381500"/>
            <a:ext cx="88900" cy="85725"/>
          </a:xfrm>
          <a:custGeom>
            <a:avLst/>
            <a:gdLst>
              <a:gd name="T0" fmla="*/ 0 w 32"/>
              <a:gd name="T1" fmla="*/ 2147483646 h 32"/>
              <a:gd name="T2" fmla="*/ 2147483646 w 32"/>
              <a:gd name="T3" fmla="*/ 0 h 32"/>
              <a:gd name="T4" fmla="*/ 2147483646 w 32"/>
              <a:gd name="T5" fmla="*/ 2147483646 h 32"/>
              <a:gd name="T6" fmla="*/ 0 w 32"/>
              <a:gd name="T7" fmla="*/ 2147483646 h 32"/>
              <a:gd name="T8" fmla="*/ 0 60000 65536"/>
              <a:gd name="T9" fmla="*/ 0 60000 65536"/>
              <a:gd name="T10" fmla="*/ 0 60000 65536"/>
              <a:gd name="T11" fmla="*/ 0 60000 65536"/>
              <a:gd name="T12" fmla="*/ 0 w 32"/>
              <a:gd name="T13" fmla="*/ 0 h 32"/>
              <a:gd name="T14" fmla="*/ 32 w 32"/>
              <a:gd name="T15" fmla="*/ 32 h 32"/>
            </a:gdLst>
            <a:ahLst/>
            <a:cxnLst>
              <a:cxn ang="T8">
                <a:pos x="T0" y="T1"/>
              </a:cxn>
              <a:cxn ang="T9">
                <a:pos x="T2" y="T3"/>
              </a:cxn>
              <a:cxn ang="T10">
                <a:pos x="T4" y="T5"/>
              </a:cxn>
              <a:cxn ang="T11">
                <a:pos x="T6" y="T7"/>
              </a:cxn>
            </a:cxnLst>
            <a:rect l="T12" t="T13" r="T14" b="T15"/>
            <a:pathLst>
              <a:path w="32" h="32">
                <a:moveTo>
                  <a:pt x="0" y="32"/>
                </a:moveTo>
                <a:cubicBezTo>
                  <a:pt x="5" y="0"/>
                  <a:pt x="5" y="0"/>
                  <a:pt x="5" y="0"/>
                </a:cubicBezTo>
                <a:cubicBezTo>
                  <a:pt x="5" y="0"/>
                  <a:pt x="21" y="10"/>
                  <a:pt x="32" y="11"/>
                </a:cubicBezTo>
                <a:cubicBezTo>
                  <a:pt x="24" y="16"/>
                  <a:pt x="14" y="23"/>
                  <a:pt x="0" y="32"/>
                </a:cubicBezTo>
                <a:close/>
              </a:path>
            </a:pathLst>
          </a:custGeom>
          <a:noFill/>
          <a:ln w="7938" cap="flat">
            <a:solidFill>
              <a:srgbClr val="01010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84" name="Freeform 6"/>
          <p:cNvSpPr/>
          <p:nvPr/>
        </p:nvSpPr>
        <p:spPr bwMode="auto">
          <a:xfrm>
            <a:off x="-1376363" y="3878263"/>
            <a:ext cx="3167063" cy="3006725"/>
          </a:xfrm>
          <a:custGeom>
            <a:avLst/>
            <a:gdLst>
              <a:gd name="T0" fmla="*/ 2147483646 w 1129"/>
              <a:gd name="T1" fmla="*/ 2147483646 h 1144"/>
              <a:gd name="T2" fmla="*/ 2147483646 w 1129"/>
              <a:gd name="T3" fmla="*/ 2147483646 h 1144"/>
              <a:gd name="T4" fmla="*/ 2147483646 w 1129"/>
              <a:gd name="T5" fmla="*/ 2147483646 h 1144"/>
              <a:gd name="T6" fmla="*/ 2147483646 w 1129"/>
              <a:gd name="T7" fmla="*/ 2147483646 h 1144"/>
              <a:gd name="T8" fmla="*/ 2147483646 w 1129"/>
              <a:gd name="T9" fmla="*/ 2147483646 h 1144"/>
              <a:gd name="T10" fmla="*/ 2147483646 w 1129"/>
              <a:gd name="T11" fmla="*/ 2147483646 h 1144"/>
              <a:gd name="T12" fmla="*/ 2147483646 w 1129"/>
              <a:gd name="T13" fmla="*/ 2147483646 h 1144"/>
              <a:gd name="T14" fmla="*/ 2147483646 w 1129"/>
              <a:gd name="T15" fmla="*/ 2147483646 h 1144"/>
              <a:gd name="T16" fmla="*/ 2147483646 w 1129"/>
              <a:gd name="T17" fmla="*/ 2147483646 h 1144"/>
              <a:gd name="T18" fmla="*/ 2147483646 w 1129"/>
              <a:gd name="T19" fmla="*/ 2147483646 h 1144"/>
              <a:gd name="T20" fmla="*/ 2147483646 w 1129"/>
              <a:gd name="T21" fmla="*/ 2147483646 h 1144"/>
              <a:gd name="T22" fmla="*/ 2147483646 w 1129"/>
              <a:gd name="T23" fmla="*/ 2147483646 h 1144"/>
              <a:gd name="T24" fmla="*/ 2147483646 w 1129"/>
              <a:gd name="T25" fmla="*/ 2147483646 h 1144"/>
              <a:gd name="T26" fmla="*/ 2147483646 w 1129"/>
              <a:gd name="T27" fmla="*/ 2147483646 h 1144"/>
              <a:gd name="T28" fmla="*/ 2147483646 w 1129"/>
              <a:gd name="T29" fmla="*/ 2147483646 h 1144"/>
              <a:gd name="T30" fmla="*/ 2147483646 w 1129"/>
              <a:gd name="T31" fmla="*/ 2147483646 h 1144"/>
              <a:gd name="T32" fmla="*/ 2147483646 w 1129"/>
              <a:gd name="T33" fmla="*/ 2147483646 h 1144"/>
              <a:gd name="T34" fmla="*/ 2147483646 w 1129"/>
              <a:gd name="T35" fmla="*/ 2147483646 h 1144"/>
              <a:gd name="T36" fmla="*/ 0 w 1129"/>
              <a:gd name="T37" fmla="*/ 2147483646 h 1144"/>
              <a:gd name="T38" fmla="*/ 2147483646 w 1129"/>
              <a:gd name="T39" fmla="*/ 2147483646 h 1144"/>
              <a:gd name="T40" fmla="*/ 2147483646 w 1129"/>
              <a:gd name="T41" fmla="*/ 2147483646 h 1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9"/>
              <a:gd name="T64" fmla="*/ 0 h 1144"/>
              <a:gd name="T65" fmla="*/ 1129 w 1129"/>
              <a:gd name="T66" fmla="*/ 1144 h 1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9" h="1144">
                <a:moveTo>
                  <a:pt x="285" y="1144"/>
                </a:moveTo>
                <a:cubicBezTo>
                  <a:pt x="334" y="1103"/>
                  <a:pt x="375" y="1064"/>
                  <a:pt x="406" y="1022"/>
                </a:cubicBezTo>
                <a:cubicBezTo>
                  <a:pt x="505" y="888"/>
                  <a:pt x="587" y="832"/>
                  <a:pt x="695" y="707"/>
                </a:cubicBezTo>
                <a:cubicBezTo>
                  <a:pt x="724" y="674"/>
                  <a:pt x="747" y="582"/>
                  <a:pt x="747" y="582"/>
                </a:cubicBezTo>
                <a:cubicBezTo>
                  <a:pt x="747" y="582"/>
                  <a:pt x="760" y="622"/>
                  <a:pt x="795" y="604"/>
                </a:cubicBezTo>
                <a:cubicBezTo>
                  <a:pt x="829" y="585"/>
                  <a:pt x="842" y="529"/>
                  <a:pt x="842" y="529"/>
                </a:cubicBezTo>
                <a:cubicBezTo>
                  <a:pt x="842" y="529"/>
                  <a:pt x="884" y="555"/>
                  <a:pt x="904" y="524"/>
                </a:cubicBezTo>
                <a:cubicBezTo>
                  <a:pt x="924" y="493"/>
                  <a:pt x="927" y="409"/>
                  <a:pt x="927" y="409"/>
                </a:cubicBezTo>
                <a:cubicBezTo>
                  <a:pt x="927" y="409"/>
                  <a:pt x="977" y="370"/>
                  <a:pt x="1018" y="332"/>
                </a:cubicBezTo>
                <a:cubicBezTo>
                  <a:pt x="1059" y="293"/>
                  <a:pt x="1073" y="268"/>
                  <a:pt x="1073" y="268"/>
                </a:cubicBezTo>
                <a:cubicBezTo>
                  <a:pt x="1073" y="268"/>
                  <a:pt x="1129" y="260"/>
                  <a:pt x="1128" y="230"/>
                </a:cubicBezTo>
                <a:cubicBezTo>
                  <a:pt x="1127" y="201"/>
                  <a:pt x="1075" y="168"/>
                  <a:pt x="1049" y="142"/>
                </a:cubicBezTo>
                <a:cubicBezTo>
                  <a:pt x="1024" y="116"/>
                  <a:pt x="977" y="87"/>
                  <a:pt x="918" y="65"/>
                </a:cubicBezTo>
                <a:cubicBezTo>
                  <a:pt x="859" y="44"/>
                  <a:pt x="803" y="0"/>
                  <a:pt x="774" y="4"/>
                </a:cubicBezTo>
                <a:cubicBezTo>
                  <a:pt x="744" y="7"/>
                  <a:pt x="646" y="37"/>
                  <a:pt x="598" y="52"/>
                </a:cubicBezTo>
                <a:cubicBezTo>
                  <a:pt x="551" y="67"/>
                  <a:pt x="403" y="87"/>
                  <a:pt x="379" y="117"/>
                </a:cubicBezTo>
                <a:cubicBezTo>
                  <a:pt x="354" y="147"/>
                  <a:pt x="336" y="158"/>
                  <a:pt x="324" y="236"/>
                </a:cubicBezTo>
                <a:cubicBezTo>
                  <a:pt x="312" y="313"/>
                  <a:pt x="272" y="565"/>
                  <a:pt x="232" y="669"/>
                </a:cubicBezTo>
                <a:cubicBezTo>
                  <a:pt x="192" y="772"/>
                  <a:pt x="107" y="889"/>
                  <a:pt x="0" y="1043"/>
                </a:cubicBezTo>
                <a:cubicBezTo>
                  <a:pt x="32" y="1144"/>
                  <a:pt x="32" y="1144"/>
                  <a:pt x="32" y="1144"/>
                </a:cubicBezTo>
                <a:lnTo>
                  <a:pt x="285" y="1144"/>
                </a:ln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5" name="Freeform 7"/>
          <p:cNvSpPr/>
          <p:nvPr/>
        </p:nvSpPr>
        <p:spPr bwMode="auto">
          <a:xfrm>
            <a:off x="719138" y="4953000"/>
            <a:ext cx="504825" cy="560388"/>
          </a:xfrm>
          <a:custGeom>
            <a:avLst/>
            <a:gdLst>
              <a:gd name="T0" fmla="*/ 0 w 180"/>
              <a:gd name="T1" fmla="*/ 2147483646 h 213"/>
              <a:gd name="T2" fmla="*/ 2147483646 w 180"/>
              <a:gd name="T3" fmla="*/ 2147483646 h 213"/>
              <a:gd name="T4" fmla="*/ 2147483646 w 180"/>
              <a:gd name="T5" fmla="*/ 2147483646 h 213"/>
              <a:gd name="T6" fmla="*/ 2147483646 w 180"/>
              <a:gd name="T7" fmla="*/ 2147483646 h 213"/>
              <a:gd name="T8" fmla="*/ 2147483646 w 180"/>
              <a:gd name="T9" fmla="*/ 0 h 213"/>
              <a:gd name="T10" fmla="*/ 0 w 180"/>
              <a:gd name="T11" fmla="*/ 2147483646 h 213"/>
              <a:gd name="T12" fmla="*/ 0 60000 65536"/>
              <a:gd name="T13" fmla="*/ 0 60000 65536"/>
              <a:gd name="T14" fmla="*/ 0 60000 65536"/>
              <a:gd name="T15" fmla="*/ 0 60000 65536"/>
              <a:gd name="T16" fmla="*/ 0 60000 65536"/>
              <a:gd name="T17" fmla="*/ 0 60000 65536"/>
              <a:gd name="T18" fmla="*/ 0 w 180"/>
              <a:gd name="T19" fmla="*/ 0 h 213"/>
              <a:gd name="T20" fmla="*/ 180 w 1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180" h="213">
                <a:moveTo>
                  <a:pt x="0" y="173"/>
                </a:moveTo>
                <a:cubicBezTo>
                  <a:pt x="0" y="173"/>
                  <a:pt x="13" y="213"/>
                  <a:pt x="48" y="195"/>
                </a:cubicBezTo>
                <a:cubicBezTo>
                  <a:pt x="82" y="176"/>
                  <a:pt x="95" y="120"/>
                  <a:pt x="95" y="120"/>
                </a:cubicBezTo>
                <a:cubicBezTo>
                  <a:pt x="95" y="120"/>
                  <a:pt x="137" y="146"/>
                  <a:pt x="157" y="115"/>
                </a:cubicBezTo>
                <a:cubicBezTo>
                  <a:pt x="177" y="84"/>
                  <a:pt x="180" y="0"/>
                  <a:pt x="180" y="0"/>
                </a:cubicBezTo>
                <a:cubicBezTo>
                  <a:pt x="144" y="29"/>
                  <a:pt x="34" y="115"/>
                  <a:pt x="0" y="173"/>
                </a:cubicBezTo>
                <a:close/>
              </a:path>
            </a:pathLst>
          </a:custGeom>
          <a:solidFill>
            <a:srgbClr val="AB826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6" name="Freeform 8"/>
          <p:cNvSpPr/>
          <p:nvPr/>
        </p:nvSpPr>
        <p:spPr bwMode="auto">
          <a:xfrm>
            <a:off x="-144463" y="4086225"/>
            <a:ext cx="1711326" cy="930275"/>
          </a:xfrm>
          <a:custGeom>
            <a:avLst/>
            <a:gdLst>
              <a:gd name="T0" fmla="*/ 2147483646 w 610"/>
              <a:gd name="T1" fmla="*/ 2147483646 h 354"/>
              <a:gd name="T2" fmla="*/ 2147483646 w 610"/>
              <a:gd name="T3" fmla="*/ 2147483646 h 354"/>
              <a:gd name="T4" fmla="*/ 2147483646 w 610"/>
              <a:gd name="T5" fmla="*/ 2147483646 h 354"/>
              <a:gd name="T6" fmla="*/ 2147483646 w 610"/>
              <a:gd name="T7" fmla="*/ 2147483646 h 354"/>
              <a:gd name="T8" fmla="*/ 2147483646 w 610"/>
              <a:gd name="T9" fmla="*/ 2147483646 h 354"/>
              <a:gd name="T10" fmla="*/ 2147483646 w 610"/>
              <a:gd name="T11" fmla="*/ 2147483646 h 354"/>
              <a:gd name="T12" fmla="*/ 2147483646 w 610"/>
              <a:gd name="T13" fmla="*/ 2147483646 h 354"/>
              <a:gd name="T14" fmla="*/ 2147483646 w 610"/>
              <a:gd name="T15" fmla="*/ 2147483646 h 354"/>
              <a:gd name="T16" fmla="*/ 2147483646 w 610"/>
              <a:gd name="T17" fmla="*/ 2147483646 h 354"/>
              <a:gd name="T18" fmla="*/ 2147483646 w 610"/>
              <a:gd name="T19" fmla="*/ 2147483646 h 354"/>
              <a:gd name="T20" fmla="*/ 2147483646 w 610"/>
              <a:gd name="T21" fmla="*/ 2147483646 h 354"/>
              <a:gd name="T22" fmla="*/ 2147483646 w 610"/>
              <a:gd name="T23" fmla="*/ 2147483646 h 354"/>
              <a:gd name="T24" fmla="*/ 2147483646 w 610"/>
              <a:gd name="T25" fmla="*/ 2147483646 h 354"/>
              <a:gd name="T26" fmla="*/ 2147483646 w 610"/>
              <a:gd name="T27" fmla="*/ 2147483646 h 354"/>
              <a:gd name="T28" fmla="*/ 2147483646 w 610"/>
              <a:gd name="T29" fmla="*/ 2147483646 h 354"/>
              <a:gd name="T30" fmla="*/ 2147483646 w 610"/>
              <a:gd name="T31" fmla="*/ 2147483646 h 354"/>
              <a:gd name="T32" fmla="*/ 2147483646 w 610"/>
              <a:gd name="T33" fmla="*/ 2147483646 h 354"/>
              <a:gd name="T34" fmla="*/ 2147483646 w 610"/>
              <a:gd name="T35" fmla="*/ 2147483646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0"/>
              <a:gd name="T55" fmla="*/ 0 h 354"/>
              <a:gd name="T56" fmla="*/ 610 w 610"/>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0" h="354">
                <a:moveTo>
                  <a:pt x="168" y="354"/>
                </a:moveTo>
                <a:cubicBezTo>
                  <a:pt x="181" y="329"/>
                  <a:pt x="165" y="316"/>
                  <a:pt x="126" y="320"/>
                </a:cubicBezTo>
                <a:cubicBezTo>
                  <a:pt x="86" y="323"/>
                  <a:pt x="87" y="310"/>
                  <a:pt x="122" y="300"/>
                </a:cubicBezTo>
                <a:cubicBezTo>
                  <a:pt x="158" y="291"/>
                  <a:pt x="221" y="327"/>
                  <a:pt x="183" y="295"/>
                </a:cubicBezTo>
                <a:cubicBezTo>
                  <a:pt x="146" y="263"/>
                  <a:pt x="0" y="148"/>
                  <a:pt x="44" y="169"/>
                </a:cubicBezTo>
                <a:cubicBezTo>
                  <a:pt x="88" y="191"/>
                  <a:pt x="124" y="238"/>
                  <a:pt x="162" y="202"/>
                </a:cubicBezTo>
                <a:cubicBezTo>
                  <a:pt x="200" y="166"/>
                  <a:pt x="176" y="127"/>
                  <a:pt x="146" y="104"/>
                </a:cubicBezTo>
                <a:cubicBezTo>
                  <a:pt x="116" y="81"/>
                  <a:pt x="137" y="86"/>
                  <a:pt x="174" y="100"/>
                </a:cubicBezTo>
                <a:cubicBezTo>
                  <a:pt x="211" y="114"/>
                  <a:pt x="274" y="99"/>
                  <a:pt x="302" y="87"/>
                </a:cubicBezTo>
                <a:cubicBezTo>
                  <a:pt x="330" y="74"/>
                  <a:pt x="327" y="0"/>
                  <a:pt x="337" y="19"/>
                </a:cubicBezTo>
                <a:cubicBezTo>
                  <a:pt x="348" y="38"/>
                  <a:pt x="344" y="57"/>
                  <a:pt x="369" y="69"/>
                </a:cubicBezTo>
                <a:cubicBezTo>
                  <a:pt x="394" y="81"/>
                  <a:pt x="437" y="91"/>
                  <a:pt x="459" y="91"/>
                </a:cubicBezTo>
                <a:cubicBezTo>
                  <a:pt x="480" y="91"/>
                  <a:pt x="480" y="89"/>
                  <a:pt x="496" y="67"/>
                </a:cubicBezTo>
                <a:cubicBezTo>
                  <a:pt x="512" y="44"/>
                  <a:pt x="483" y="99"/>
                  <a:pt x="510" y="87"/>
                </a:cubicBezTo>
                <a:cubicBezTo>
                  <a:pt x="538" y="74"/>
                  <a:pt x="585" y="65"/>
                  <a:pt x="610" y="63"/>
                </a:cubicBezTo>
                <a:cubicBezTo>
                  <a:pt x="571" y="79"/>
                  <a:pt x="535" y="81"/>
                  <a:pt x="409" y="175"/>
                </a:cubicBezTo>
                <a:cubicBezTo>
                  <a:pt x="359" y="213"/>
                  <a:pt x="323" y="250"/>
                  <a:pt x="292" y="271"/>
                </a:cubicBezTo>
                <a:cubicBezTo>
                  <a:pt x="241" y="306"/>
                  <a:pt x="207" y="319"/>
                  <a:pt x="168" y="354"/>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7" name="Freeform 9"/>
          <p:cNvSpPr/>
          <p:nvPr/>
        </p:nvSpPr>
        <p:spPr bwMode="auto">
          <a:xfrm>
            <a:off x="1955800" y="4373563"/>
            <a:ext cx="155575" cy="207962"/>
          </a:xfrm>
          <a:custGeom>
            <a:avLst/>
            <a:gdLst>
              <a:gd name="T0" fmla="*/ 0 w 55"/>
              <a:gd name="T1" fmla="*/ 2147483646 h 79"/>
              <a:gd name="T2" fmla="*/ 2147483646 w 55"/>
              <a:gd name="T3" fmla="*/ 2147483646 h 79"/>
              <a:gd name="T4" fmla="*/ 2147483646 w 55"/>
              <a:gd name="T5" fmla="*/ 0 h 79"/>
              <a:gd name="T6" fmla="*/ 0 w 55"/>
              <a:gd name="T7" fmla="*/ 2147483646 h 79"/>
              <a:gd name="T8" fmla="*/ 0 60000 65536"/>
              <a:gd name="T9" fmla="*/ 0 60000 65536"/>
              <a:gd name="T10" fmla="*/ 0 60000 65536"/>
              <a:gd name="T11" fmla="*/ 0 60000 65536"/>
              <a:gd name="T12" fmla="*/ 0 w 55"/>
              <a:gd name="T13" fmla="*/ 0 h 79"/>
              <a:gd name="T14" fmla="*/ 55 w 55"/>
              <a:gd name="T15" fmla="*/ 79 h 79"/>
            </a:gdLst>
            <a:ahLst/>
            <a:cxnLst>
              <a:cxn ang="T8">
                <a:pos x="T0" y="T1"/>
              </a:cxn>
              <a:cxn ang="T9">
                <a:pos x="T2" y="T3"/>
              </a:cxn>
              <a:cxn ang="T10">
                <a:pos x="T4" y="T5"/>
              </a:cxn>
              <a:cxn ang="T11">
                <a:pos x="T6" y="T7"/>
              </a:cxn>
            </a:cxnLst>
            <a:rect l="T12" t="T13" r="T14" b="T15"/>
            <a:pathLst>
              <a:path w="55" h="79">
                <a:moveTo>
                  <a:pt x="0" y="79"/>
                </a:moveTo>
                <a:cubicBezTo>
                  <a:pt x="8" y="78"/>
                  <a:pt x="55" y="69"/>
                  <a:pt x="54" y="41"/>
                </a:cubicBezTo>
                <a:cubicBezTo>
                  <a:pt x="54" y="28"/>
                  <a:pt x="43" y="14"/>
                  <a:pt x="29" y="0"/>
                </a:cubicBezTo>
                <a:cubicBezTo>
                  <a:pt x="36" y="33"/>
                  <a:pt x="15" y="62"/>
                  <a:pt x="0" y="79"/>
                </a:cubicBezTo>
                <a:close/>
              </a:path>
            </a:pathLst>
          </a:custGeom>
          <a:solidFill>
            <a:srgbClr val="AB826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8" name="Freeform 10"/>
          <p:cNvSpPr/>
          <p:nvPr/>
        </p:nvSpPr>
        <p:spPr bwMode="auto">
          <a:xfrm>
            <a:off x="1431925" y="5000625"/>
            <a:ext cx="106363" cy="269875"/>
          </a:xfrm>
          <a:custGeom>
            <a:avLst/>
            <a:gdLst>
              <a:gd name="T0" fmla="*/ 2147483646 w 38"/>
              <a:gd name="T1" fmla="*/ 2147483646 h 103"/>
              <a:gd name="T2" fmla="*/ 2147483646 w 38"/>
              <a:gd name="T3" fmla="*/ 2147483646 h 103"/>
              <a:gd name="T4" fmla="*/ 2147483646 w 38"/>
              <a:gd name="T5" fmla="*/ 2147483646 h 103"/>
              <a:gd name="T6" fmla="*/ 2147483646 w 38"/>
              <a:gd name="T7" fmla="*/ 2147483646 h 103"/>
              <a:gd name="T8" fmla="*/ 2147483646 w 38"/>
              <a:gd name="T9" fmla="*/ 2147483646 h 103"/>
              <a:gd name="T10" fmla="*/ 0 60000 65536"/>
              <a:gd name="T11" fmla="*/ 0 60000 65536"/>
              <a:gd name="T12" fmla="*/ 0 60000 65536"/>
              <a:gd name="T13" fmla="*/ 0 60000 65536"/>
              <a:gd name="T14" fmla="*/ 0 60000 65536"/>
              <a:gd name="T15" fmla="*/ 0 w 38"/>
              <a:gd name="T16" fmla="*/ 0 h 103"/>
              <a:gd name="T17" fmla="*/ 38 w 38"/>
              <a:gd name="T18" fmla="*/ 103 h 103"/>
            </a:gdLst>
            <a:ahLst/>
            <a:cxnLst>
              <a:cxn ang="T10">
                <a:pos x="T0" y="T1"/>
              </a:cxn>
              <a:cxn ang="T11">
                <a:pos x="T2" y="T3"/>
              </a:cxn>
              <a:cxn ang="T12">
                <a:pos x="T4" y="T5"/>
              </a:cxn>
              <a:cxn ang="T13">
                <a:pos x="T6" y="T7"/>
              </a:cxn>
              <a:cxn ang="T14">
                <a:pos x="T8" y="T9"/>
              </a:cxn>
            </a:cxnLst>
            <a:rect l="T15" t="T16" r="T17" b="T18"/>
            <a:pathLst>
              <a:path w="38" h="103">
                <a:moveTo>
                  <a:pt x="12" y="103"/>
                </a:moveTo>
                <a:cubicBezTo>
                  <a:pt x="14" y="101"/>
                  <a:pt x="15" y="99"/>
                  <a:pt x="17" y="97"/>
                </a:cubicBezTo>
                <a:cubicBezTo>
                  <a:pt x="30" y="77"/>
                  <a:pt x="36" y="33"/>
                  <a:pt x="38" y="6"/>
                </a:cubicBezTo>
                <a:cubicBezTo>
                  <a:pt x="9" y="0"/>
                  <a:pt x="8" y="41"/>
                  <a:pt x="4" y="50"/>
                </a:cubicBezTo>
                <a:cubicBezTo>
                  <a:pt x="0" y="58"/>
                  <a:pt x="7" y="85"/>
                  <a:pt x="12" y="103"/>
                </a:cubicBez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89" name="Freeform 11"/>
          <p:cNvSpPr/>
          <p:nvPr/>
        </p:nvSpPr>
        <p:spPr bwMode="auto">
          <a:xfrm>
            <a:off x="828675" y="5221288"/>
            <a:ext cx="153988" cy="252412"/>
          </a:xfrm>
          <a:custGeom>
            <a:avLst/>
            <a:gdLst>
              <a:gd name="T0" fmla="*/ 2147483646 w 55"/>
              <a:gd name="T1" fmla="*/ 2147483646 h 96"/>
              <a:gd name="T2" fmla="*/ 2147483646 w 55"/>
              <a:gd name="T3" fmla="*/ 2147483646 h 96"/>
              <a:gd name="T4" fmla="*/ 2147483646 w 55"/>
              <a:gd name="T5" fmla="*/ 2147483646 h 96"/>
              <a:gd name="T6" fmla="*/ 2147483646 w 55"/>
              <a:gd name="T7" fmla="*/ 2147483646 h 96"/>
              <a:gd name="T8" fmla="*/ 2147483646 w 55"/>
              <a:gd name="T9" fmla="*/ 2147483646 h 96"/>
              <a:gd name="T10" fmla="*/ 2147483646 w 55"/>
              <a:gd name="T11" fmla="*/ 2147483646 h 96"/>
              <a:gd name="T12" fmla="*/ 0 60000 65536"/>
              <a:gd name="T13" fmla="*/ 0 60000 65536"/>
              <a:gd name="T14" fmla="*/ 0 60000 65536"/>
              <a:gd name="T15" fmla="*/ 0 60000 65536"/>
              <a:gd name="T16" fmla="*/ 0 60000 65536"/>
              <a:gd name="T17" fmla="*/ 0 60000 65536"/>
              <a:gd name="T18" fmla="*/ 0 w 55"/>
              <a:gd name="T19" fmla="*/ 0 h 96"/>
              <a:gd name="T20" fmla="*/ 55 w 55"/>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55" h="96">
                <a:moveTo>
                  <a:pt x="3" y="96"/>
                </a:moveTo>
                <a:cubicBezTo>
                  <a:pt x="5" y="95"/>
                  <a:pt x="7" y="94"/>
                  <a:pt x="9" y="93"/>
                </a:cubicBezTo>
                <a:cubicBezTo>
                  <a:pt x="38" y="77"/>
                  <a:pt x="52" y="34"/>
                  <a:pt x="55" y="21"/>
                </a:cubicBezTo>
                <a:cubicBezTo>
                  <a:pt x="52" y="17"/>
                  <a:pt x="47" y="13"/>
                  <a:pt x="42" y="9"/>
                </a:cubicBezTo>
                <a:cubicBezTo>
                  <a:pt x="33" y="0"/>
                  <a:pt x="15" y="37"/>
                  <a:pt x="8" y="47"/>
                </a:cubicBezTo>
                <a:cubicBezTo>
                  <a:pt x="3" y="55"/>
                  <a:pt x="0" y="78"/>
                  <a:pt x="3" y="96"/>
                </a:cubicBez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0" name="Freeform 12"/>
          <p:cNvSpPr/>
          <p:nvPr/>
        </p:nvSpPr>
        <p:spPr bwMode="auto">
          <a:xfrm>
            <a:off x="-1328738" y="3932238"/>
            <a:ext cx="2735263" cy="2952750"/>
          </a:xfrm>
          <a:custGeom>
            <a:avLst/>
            <a:gdLst>
              <a:gd name="T0" fmla="*/ 2147483646 w 975"/>
              <a:gd name="T1" fmla="*/ 2147483646 h 1123"/>
              <a:gd name="T2" fmla="*/ 2147483646 w 975"/>
              <a:gd name="T3" fmla="*/ 2147483646 h 1123"/>
              <a:gd name="T4" fmla="*/ 2147483646 w 975"/>
              <a:gd name="T5" fmla="*/ 2147483646 h 1123"/>
              <a:gd name="T6" fmla="*/ 2147483646 w 975"/>
              <a:gd name="T7" fmla="*/ 2147483646 h 1123"/>
              <a:gd name="T8" fmla="*/ 2147483646 w 975"/>
              <a:gd name="T9" fmla="*/ 2147483646 h 1123"/>
              <a:gd name="T10" fmla="*/ 2147483646 w 975"/>
              <a:gd name="T11" fmla="*/ 2147483646 h 1123"/>
              <a:gd name="T12" fmla="*/ 2147483646 w 975"/>
              <a:gd name="T13" fmla="*/ 2147483646 h 1123"/>
              <a:gd name="T14" fmla="*/ 2147483646 w 975"/>
              <a:gd name="T15" fmla="*/ 2147483646 h 1123"/>
              <a:gd name="T16" fmla="*/ 2147483646 w 975"/>
              <a:gd name="T17" fmla="*/ 2147483646 h 1123"/>
              <a:gd name="T18" fmla="*/ 2147483646 w 975"/>
              <a:gd name="T19" fmla="*/ 2147483646 h 1123"/>
              <a:gd name="T20" fmla="*/ 2147483646 w 975"/>
              <a:gd name="T21" fmla="*/ 2147483646 h 1123"/>
              <a:gd name="T22" fmla="*/ 2147483646 w 975"/>
              <a:gd name="T23" fmla="*/ 2147483646 h 1123"/>
              <a:gd name="T24" fmla="*/ 2147483646 w 975"/>
              <a:gd name="T25" fmla="*/ 2147483646 h 1123"/>
              <a:gd name="T26" fmla="*/ 2147483646 w 975"/>
              <a:gd name="T27" fmla="*/ 2147483646 h 1123"/>
              <a:gd name="T28" fmla="*/ 2147483646 w 975"/>
              <a:gd name="T29" fmla="*/ 2147483646 h 1123"/>
              <a:gd name="T30" fmla="*/ 2147483646 w 975"/>
              <a:gd name="T31" fmla="*/ 2147483646 h 1123"/>
              <a:gd name="T32" fmla="*/ 2147483646 w 975"/>
              <a:gd name="T33" fmla="*/ 2147483646 h 1123"/>
              <a:gd name="T34" fmla="*/ 2147483646 w 975"/>
              <a:gd name="T35" fmla="*/ 2147483646 h 1123"/>
              <a:gd name="T36" fmla="*/ 2147483646 w 975"/>
              <a:gd name="T37" fmla="*/ 2147483646 h 1123"/>
              <a:gd name="T38" fmla="*/ 2147483646 w 975"/>
              <a:gd name="T39" fmla="*/ 2147483646 h 1123"/>
              <a:gd name="T40" fmla="*/ 2147483646 w 975"/>
              <a:gd name="T41" fmla="*/ 2147483646 h 1123"/>
              <a:gd name="T42" fmla="*/ 2147483646 w 975"/>
              <a:gd name="T43" fmla="*/ 2147483646 h 1123"/>
              <a:gd name="T44" fmla="*/ 0 w 975"/>
              <a:gd name="T45" fmla="*/ 2147483646 h 1123"/>
              <a:gd name="T46" fmla="*/ 2147483646 w 975"/>
              <a:gd name="T47" fmla="*/ 2147483646 h 1123"/>
              <a:gd name="T48" fmla="*/ 2147483646 w 975"/>
              <a:gd name="T49" fmla="*/ 2147483646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5"/>
              <a:gd name="T76" fmla="*/ 0 h 1123"/>
              <a:gd name="T77" fmla="*/ 975 w 975"/>
              <a:gd name="T78" fmla="*/ 1123 h 1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5" h="1123">
                <a:moveTo>
                  <a:pt x="222" y="1123"/>
                </a:moveTo>
                <a:cubicBezTo>
                  <a:pt x="266" y="1078"/>
                  <a:pt x="303" y="1035"/>
                  <a:pt x="336" y="995"/>
                </a:cubicBezTo>
                <a:cubicBezTo>
                  <a:pt x="403" y="911"/>
                  <a:pt x="544" y="788"/>
                  <a:pt x="610" y="658"/>
                </a:cubicBezTo>
                <a:cubicBezTo>
                  <a:pt x="676" y="529"/>
                  <a:pt x="714" y="471"/>
                  <a:pt x="795" y="421"/>
                </a:cubicBezTo>
                <a:cubicBezTo>
                  <a:pt x="876" y="370"/>
                  <a:pt x="863" y="365"/>
                  <a:pt x="843" y="342"/>
                </a:cubicBezTo>
                <a:cubicBezTo>
                  <a:pt x="823" y="319"/>
                  <a:pt x="795" y="296"/>
                  <a:pt x="739" y="347"/>
                </a:cubicBezTo>
                <a:cubicBezTo>
                  <a:pt x="682" y="398"/>
                  <a:pt x="599" y="445"/>
                  <a:pt x="573" y="419"/>
                </a:cubicBezTo>
                <a:cubicBezTo>
                  <a:pt x="546" y="392"/>
                  <a:pt x="550" y="386"/>
                  <a:pt x="506" y="386"/>
                </a:cubicBezTo>
                <a:cubicBezTo>
                  <a:pt x="461" y="387"/>
                  <a:pt x="534" y="345"/>
                  <a:pt x="510" y="318"/>
                </a:cubicBezTo>
                <a:cubicBezTo>
                  <a:pt x="486" y="291"/>
                  <a:pt x="394" y="175"/>
                  <a:pt x="449" y="192"/>
                </a:cubicBezTo>
                <a:cubicBezTo>
                  <a:pt x="503" y="208"/>
                  <a:pt x="517" y="238"/>
                  <a:pt x="541" y="215"/>
                </a:cubicBezTo>
                <a:cubicBezTo>
                  <a:pt x="566" y="191"/>
                  <a:pt x="505" y="109"/>
                  <a:pt x="553" y="122"/>
                </a:cubicBezTo>
                <a:cubicBezTo>
                  <a:pt x="601" y="135"/>
                  <a:pt x="609" y="144"/>
                  <a:pt x="664" y="127"/>
                </a:cubicBezTo>
                <a:cubicBezTo>
                  <a:pt x="718" y="109"/>
                  <a:pt x="741" y="39"/>
                  <a:pt x="763" y="58"/>
                </a:cubicBezTo>
                <a:cubicBezTo>
                  <a:pt x="785" y="78"/>
                  <a:pt x="797" y="80"/>
                  <a:pt x="830" y="99"/>
                </a:cubicBezTo>
                <a:cubicBezTo>
                  <a:pt x="863" y="119"/>
                  <a:pt x="875" y="102"/>
                  <a:pt x="896" y="96"/>
                </a:cubicBezTo>
                <a:cubicBezTo>
                  <a:pt x="917" y="91"/>
                  <a:pt x="931" y="123"/>
                  <a:pt x="953" y="112"/>
                </a:cubicBezTo>
                <a:cubicBezTo>
                  <a:pt x="975" y="100"/>
                  <a:pt x="889" y="70"/>
                  <a:pt x="855" y="48"/>
                </a:cubicBezTo>
                <a:cubicBezTo>
                  <a:pt x="822" y="26"/>
                  <a:pt x="773" y="0"/>
                  <a:pt x="656" y="33"/>
                </a:cubicBezTo>
                <a:cubicBezTo>
                  <a:pt x="539" y="67"/>
                  <a:pt x="356" y="104"/>
                  <a:pt x="361" y="156"/>
                </a:cubicBezTo>
                <a:cubicBezTo>
                  <a:pt x="366" y="208"/>
                  <a:pt x="346" y="322"/>
                  <a:pt x="316" y="411"/>
                </a:cubicBezTo>
                <a:cubicBezTo>
                  <a:pt x="287" y="500"/>
                  <a:pt x="265" y="620"/>
                  <a:pt x="244" y="663"/>
                </a:cubicBezTo>
                <a:cubicBezTo>
                  <a:pt x="222" y="706"/>
                  <a:pt x="115" y="887"/>
                  <a:pt x="0" y="1076"/>
                </a:cubicBezTo>
                <a:cubicBezTo>
                  <a:pt x="15" y="1123"/>
                  <a:pt x="15" y="1123"/>
                  <a:pt x="15" y="1123"/>
                </a:cubicBezTo>
                <a:lnTo>
                  <a:pt x="222" y="1123"/>
                </a:ln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1" name="Freeform 13"/>
          <p:cNvSpPr/>
          <p:nvPr/>
        </p:nvSpPr>
        <p:spPr bwMode="auto">
          <a:xfrm>
            <a:off x="1179513" y="4171950"/>
            <a:ext cx="963612" cy="628650"/>
          </a:xfrm>
          <a:custGeom>
            <a:avLst/>
            <a:gdLst>
              <a:gd name="T0" fmla="*/ 0 w 344"/>
              <a:gd name="T1" fmla="*/ 2147483646 h 239"/>
              <a:gd name="T2" fmla="*/ 2147483646 w 344"/>
              <a:gd name="T3" fmla="*/ 2147483646 h 239"/>
              <a:gd name="T4" fmla="*/ 2147483646 w 344"/>
              <a:gd name="T5" fmla="*/ 2147483646 h 239"/>
              <a:gd name="T6" fmla="*/ 2147483646 w 344"/>
              <a:gd name="T7" fmla="*/ 2147483646 h 239"/>
              <a:gd name="T8" fmla="*/ 0 w 344"/>
              <a:gd name="T9" fmla="*/ 2147483646 h 239"/>
              <a:gd name="T10" fmla="*/ 0 60000 65536"/>
              <a:gd name="T11" fmla="*/ 0 60000 65536"/>
              <a:gd name="T12" fmla="*/ 0 60000 65536"/>
              <a:gd name="T13" fmla="*/ 0 60000 65536"/>
              <a:gd name="T14" fmla="*/ 0 60000 65536"/>
              <a:gd name="T15" fmla="*/ 0 w 344"/>
              <a:gd name="T16" fmla="*/ 0 h 239"/>
              <a:gd name="T17" fmla="*/ 344 w 344"/>
              <a:gd name="T18" fmla="*/ 239 h 239"/>
            </a:gdLst>
            <a:ahLst/>
            <a:cxnLst>
              <a:cxn ang="T10">
                <a:pos x="T0" y="T1"/>
              </a:cxn>
              <a:cxn ang="T11">
                <a:pos x="T2" y="T3"/>
              </a:cxn>
              <a:cxn ang="T12">
                <a:pos x="T4" y="T5"/>
              </a:cxn>
              <a:cxn ang="T13">
                <a:pos x="T6" y="T7"/>
              </a:cxn>
              <a:cxn ang="T14">
                <a:pos x="T8" y="T9"/>
              </a:cxn>
            </a:cxnLst>
            <a:rect l="T15" t="T16" r="T17" b="T18"/>
            <a:pathLst>
              <a:path w="344" h="239">
                <a:moveTo>
                  <a:pt x="0" y="183"/>
                </a:moveTo>
                <a:cubicBezTo>
                  <a:pt x="87" y="109"/>
                  <a:pt x="238" y="0"/>
                  <a:pt x="291" y="50"/>
                </a:cubicBezTo>
                <a:cubicBezTo>
                  <a:pt x="344" y="101"/>
                  <a:pt x="260" y="181"/>
                  <a:pt x="199" y="239"/>
                </a:cubicBezTo>
                <a:cubicBezTo>
                  <a:pt x="192" y="232"/>
                  <a:pt x="183" y="224"/>
                  <a:pt x="175" y="220"/>
                </a:cubicBezTo>
                <a:cubicBezTo>
                  <a:pt x="126" y="193"/>
                  <a:pt x="67" y="162"/>
                  <a:pt x="0" y="183"/>
                </a:cubicBez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2" name="Freeform 14"/>
          <p:cNvSpPr/>
          <p:nvPr/>
        </p:nvSpPr>
        <p:spPr bwMode="auto">
          <a:xfrm>
            <a:off x="1622425" y="4235450"/>
            <a:ext cx="457200" cy="409575"/>
          </a:xfrm>
          <a:custGeom>
            <a:avLst/>
            <a:gdLst>
              <a:gd name="T0" fmla="*/ 2147483646 w 163"/>
              <a:gd name="T1" fmla="*/ 2147483646 h 156"/>
              <a:gd name="T2" fmla="*/ 2147483646 w 163"/>
              <a:gd name="T3" fmla="*/ 2147483646 h 156"/>
              <a:gd name="T4" fmla="*/ 2147483646 w 163"/>
              <a:gd name="T5" fmla="*/ 2147483646 h 156"/>
              <a:gd name="T6" fmla="*/ 2147483646 w 163"/>
              <a:gd name="T7" fmla="*/ 2147483646 h 156"/>
              <a:gd name="T8" fmla="*/ 2147483646 w 163"/>
              <a:gd name="T9" fmla="*/ 2147483646 h 156"/>
              <a:gd name="T10" fmla="*/ 0 60000 65536"/>
              <a:gd name="T11" fmla="*/ 0 60000 65536"/>
              <a:gd name="T12" fmla="*/ 0 60000 65536"/>
              <a:gd name="T13" fmla="*/ 0 60000 65536"/>
              <a:gd name="T14" fmla="*/ 0 60000 65536"/>
              <a:gd name="T15" fmla="*/ 0 w 163"/>
              <a:gd name="T16" fmla="*/ 0 h 156"/>
              <a:gd name="T17" fmla="*/ 163 w 163"/>
              <a:gd name="T18" fmla="*/ 156 h 156"/>
            </a:gdLst>
            <a:ahLst/>
            <a:cxnLst>
              <a:cxn ang="T10">
                <a:pos x="T0" y="T1"/>
              </a:cxn>
              <a:cxn ang="T11">
                <a:pos x="T2" y="T3"/>
              </a:cxn>
              <a:cxn ang="T12">
                <a:pos x="T4" y="T5"/>
              </a:cxn>
              <a:cxn ang="T13">
                <a:pos x="T6" y="T7"/>
              </a:cxn>
              <a:cxn ang="T14">
                <a:pos x="T8" y="T9"/>
              </a:cxn>
            </a:cxnLst>
            <a:rect l="T15" t="T16" r="T17" b="T18"/>
            <a:pathLst>
              <a:path w="163" h="156">
                <a:moveTo>
                  <a:pt x="39" y="126"/>
                </a:moveTo>
                <a:cubicBezTo>
                  <a:pt x="21" y="101"/>
                  <a:pt x="0" y="75"/>
                  <a:pt x="18" y="59"/>
                </a:cubicBezTo>
                <a:cubicBezTo>
                  <a:pt x="35" y="42"/>
                  <a:pt x="91" y="0"/>
                  <a:pt x="127" y="35"/>
                </a:cubicBezTo>
                <a:cubicBezTo>
                  <a:pt x="163" y="70"/>
                  <a:pt x="128" y="112"/>
                  <a:pt x="97" y="134"/>
                </a:cubicBezTo>
                <a:cubicBezTo>
                  <a:pt x="65" y="156"/>
                  <a:pt x="59" y="150"/>
                  <a:pt x="39" y="126"/>
                </a:cubicBezTo>
                <a:close/>
              </a:path>
            </a:pathLst>
          </a:custGeom>
          <a:solidFill>
            <a:srgbClr val="DBBC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3" name="Freeform 15"/>
          <p:cNvSpPr>
            <a:spLocks noEditPoints="1"/>
          </p:cNvSpPr>
          <p:nvPr/>
        </p:nvSpPr>
        <p:spPr bwMode="auto">
          <a:xfrm>
            <a:off x="1330325" y="4576763"/>
            <a:ext cx="287338" cy="312737"/>
          </a:xfrm>
          <a:custGeom>
            <a:avLst/>
            <a:gdLst>
              <a:gd name="T0" fmla="*/ 2147483646 w 102"/>
              <a:gd name="T1" fmla="*/ 2147483646 h 119"/>
              <a:gd name="T2" fmla="*/ 2147483646 w 102"/>
              <a:gd name="T3" fmla="*/ 2147483646 h 119"/>
              <a:gd name="T4" fmla="*/ 2147483646 w 102"/>
              <a:gd name="T5" fmla="*/ 2147483646 h 119"/>
              <a:gd name="T6" fmla="*/ 2147483646 w 102"/>
              <a:gd name="T7" fmla="*/ 2147483646 h 119"/>
              <a:gd name="T8" fmla="*/ 2147483646 w 102"/>
              <a:gd name="T9" fmla="*/ 2147483646 h 119"/>
              <a:gd name="T10" fmla="*/ 2147483646 w 102"/>
              <a:gd name="T11" fmla="*/ 2147483646 h 119"/>
              <a:gd name="T12" fmla="*/ 2147483646 w 102"/>
              <a:gd name="T13" fmla="*/ 2147483646 h 119"/>
              <a:gd name="T14" fmla="*/ 2147483646 w 102"/>
              <a:gd name="T15" fmla="*/ 2147483646 h 119"/>
              <a:gd name="T16" fmla="*/ 0 w 102"/>
              <a:gd name="T17" fmla="*/ 2147483646 h 119"/>
              <a:gd name="T18" fmla="*/ 2147483646 w 102"/>
              <a:gd name="T19" fmla="*/ 2147483646 h 119"/>
              <a:gd name="T20" fmla="*/ 2147483646 w 102"/>
              <a:gd name="T21" fmla="*/ 2147483646 h 119"/>
              <a:gd name="T22" fmla="*/ 0 w 102"/>
              <a:gd name="T23" fmla="*/ 2147483646 h 119"/>
              <a:gd name="T24" fmla="*/ 2147483646 w 102"/>
              <a:gd name="T25" fmla="*/ 2147483646 h 119"/>
              <a:gd name="T26" fmla="*/ 2147483646 w 102"/>
              <a:gd name="T27" fmla="*/ 2147483646 h 119"/>
              <a:gd name="T28" fmla="*/ 2147483646 w 102"/>
              <a:gd name="T29" fmla="*/ 0 h 119"/>
              <a:gd name="T30" fmla="*/ 2147483646 w 102"/>
              <a:gd name="T31" fmla="*/ 2147483646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19"/>
              <a:gd name="T50" fmla="*/ 102 w 102"/>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19">
                <a:moveTo>
                  <a:pt x="46" y="108"/>
                </a:moveTo>
                <a:cubicBezTo>
                  <a:pt x="51" y="113"/>
                  <a:pt x="56" y="116"/>
                  <a:pt x="61" y="119"/>
                </a:cubicBezTo>
                <a:cubicBezTo>
                  <a:pt x="57" y="114"/>
                  <a:pt x="52" y="108"/>
                  <a:pt x="46" y="101"/>
                </a:cubicBezTo>
                <a:cubicBezTo>
                  <a:pt x="46" y="108"/>
                  <a:pt x="46" y="108"/>
                  <a:pt x="46" y="108"/>
                </a:cubicBezTo>
                <a:close/>
                <a:moveTo>
                  <a:pt x="46" y="14"/>
                </a:moveTo>
                <a:cubicBezTo>
                  <a:pt x="46" y="8"/>
                  <a:pt x="46" y="8"/>
                  <a:pt x="46" y="8"/>
                </a:cubicBezTo>
                <a:cubicBezTo>
                  <a:pt x="70" y="26"/>
                  <a:pt x="93" y="57"/>
                  <a:pt x="102" y="87"/>
                </a:cubicBezTo>
                <a:cubicBezTo>
                  <a:pt x="85" y="62"/>
                  <a:pt x="63" y="33"/>
                  <a:pt x="46" y="14"/>
                </a:cubicBezTo>
                <a:close/>
                <a:moveTo>
                  <a:pt x="0" y="37"/>
                </a:moveTo>
                <a:cubicBezTo>
                  <a:pt x="6" y="63"/>
                  <a:pt x="27" y="91"/>
                  <a:pt x="46" y="108"/>
                </a:cubicBezTo>
                <a:cubicBezTo>
                  <a:pt x="46" y="101"/>
                  <a:pt x="46" y="101"/>
                  <a:pt x="46" y="101"/>
                </a:cubicBezTo>
                <a:cubicBezTo>
                  <a:pt x="31" y="82"/>
                  <a:pt x="12" y="57"/>
                  <a:pt x="0" y="37"/>
                </a:cubicBezTo>
                <a:close/>
                <a:moveTo>
                  <a:pt x="46" y="8"/>
                </a:moveTo>
                <a:cubicBezTo>
                  <a:pt x="46" y="14"/>
                  <a:pt x="46" y="14"/>
                  <a:pt x="46" y="14"/>
                </a:cubicBezTo>
                <a:cubicBezTo>
                  <a:pt x="41" y="8"/>
                  <a:pt x="36" y="3"/>
                  <a:pt x="32" y="0"/>
                </a:cubicBezTo>
                <a:cubicBezTo>
                  <a:pt x="37" y="2"/>
                  <a:pt x="42" y="5"/>
                  <a:pt x="46" y="8"/>
                </a:cubicBezTo>
                <a:close/>
              </a:path>
            </a:pathLst>
          </a:custGeom>
          <a:solidFill>
            <a:srgbClr val="AB826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8" name="Freeform 30"/>
          <p:cNvSpPr/>
          <p:nvPr/>
        </p:nvSpPr>
        <p:spPr bwMode="auto">
          <a:xfrm>
            <a:off x="976313" y="2471738"/>
            <a:ext cx="4676775" cy="3392487"/>
          </a:xfrm>
          <a:custGeom>
            <a:avLst/>
            <a:gdLst>
              <a:gd name="T0" fmla="*/ 0 w 1667"/>
              <a:gd name="T1" fmla="*/ 2147483646 h 1290"/>
              <a:gd name="T2" fmla="*/ 0 w 1667"/>
              <a:gd name="T3" fmla="*/ 2147483646 h 1290"/>
              <a:gd name="T4" fmla="*/ 2147483646 w 1667"/>
              <a:gd name="T5" fmla="*/ 0 h 1290"/>
              <a:gd name="T6" fmla="*/ 2147483646 w 1667"/>
              <a:gd name="T7" fmla="*/ 0 h 1290"/>
              <a:gd name="T8" fmla="*/ 2147483646 w 1667"/>
              <a:gd name="T9" fmla="*/ 2147483646 h 1290"/>
              <a:gd name="T10" fmla="*/ 2147483646 w 1667"/>
              <a:gd name="T11" fmla="*/ 2147483646 h 1290"/>
              <a:gd name="T12" fmla="*/ 2147483646 w 1667"/>
              <a:gd name="T13" fmla="*/ 2147483646 h 1290"/>
              <a:gd name="T14" fmla="*/ 2147483646 w 1667"/>
              <a:gd name="T15" fmla="*/ 2147483646 h 1290"/>
              <a:gd name="T16" fmla="*/ 0 w 1667"/>
              <a:gd name="T17" fmla="*/ 2147483646 h 1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7"/>
              <a:gd name="T28" fmla="*/ 0 h 1290"/>
              <a:gd name="T29" fmla="*/ 1667 w 1667"/>
              <a:gd name="T30" fmla="*/ 1290 h 1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7" h="1290">
                <a:moveTo>
                  <a:pt x="0" y="1231"/>
                </a:moveTo>
                <a:cubicBezTo>
                  <a:pt x="0" y="58"/>
                  <a:pt x="0" y="58"/>
                  <a:pt x="0" y="58"/>
                </a:cubicBezTo>
                <a:cubicBezTo>
                  <a:pt x="0" y="26"/>
                  <a:pt x="27" y="0"/>
                  <a:pt x="59" y="0"/>
                </a:cubicBezTo>
                <a:cubicBezTo>
                  <a:pt x="1609" y="0"/>
                  <a:pt x="1609" y="0"/>
                  <a:pt x="1609" y="0"/>
                </a:cubicBezTo>
                <a:cubicBezTo>
                  <a:pt x="1641" y="0"/>
                  <a:pt x="1667" y="26"/>
                  <a:pt x="1667" y="58"/>
                </a:cubicBezTo>
                <a:cubicBezTo>
                  <a:pt x="1667" y="1231"/>
                  <a:pt x="1667" y="1231"/>
                  <a:pt x="1667" y="1231"/>
                </a:cubicBezTo>
                <a:cubicBezTo>
                  <a:pt x="1667" y="1264"/>
                  <a:pt x="1641" y="1290"/>
                  <a:pt x="1609" y="1290"/>
                </a:cubicBezTo>
                <a:cubicBezTo>
                  <a:pt x="59" y="1290"/>
                  <a:pt x="59" y="1290"/>
                  <a:pt x="59" y="1290"/>
                </a:cubicBezTo>
                <a:cubicBezTo>
                  <a:pt x="27" y="1290"/>
                  <a:pt x="0" y="1264"/>
                  <a:pt x="0" y="1231"/>
                </a:cubicBezTo>
                <a:close/>
              </a:path>
            </a:pathLst>
          </a:custGeom>
          <a:solidFill>
            <a:srgbClr val="C0BF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9" name="Freeform 31"/>
          <p:cNvSpPr/>
          <p:nvPr/>
        </p:nvSpPr>
        <p:spPr bwMode="auto">
          <a:xfrm>
            <a:off x="1006475" y="2498725"/>
            <a:ext cx="4618038" cy="3336925"/>
          </a:xfrm>
          <a:custGeom>
            <a:avLst/>
            <a:gdLst>
              <a:gd name="T0" fmla="*/ 0 w 1646"/>
              <a:gd name="T1" fmla="*/ 2147483646 h 1269"/>
              <a:gd name="T2" fmla="*/ 0 w 1646"/>
              <a:gd name="T3" fmla="*/ 2147483646 h 1269"/>
              <a:gd name="T4" fmla="*/ 2147483646 w 1646"/>
              <a:gd name="T5" fmla="*/ 0 h 1269"/>
              <a:gd name="T6" fmla="*/ 2147483646 w 1646"/>
              <a:gd name="T7" fmla="*/ 0 h 1269"/>
              <a:gd name="T8" fmla="*/ 2147483646 w 1646"/>
              <a:gd name="T9" fmla="*/ 2147483646 h 1269"/>
              <a:gd name="T10" fmla="*/ 2147483646 w 1646"/>
              <a:gd name="T11" fmla="*/ 2147483646 h 1269"/>
              <a:gd name="T12" fmla="*/ 2147483646 w 1646"/>
              <a:gd name="T13" fmla="*/ 2147483646 h 1269"/>
              <a:gd name="T14" fmla="*/ 2147483646 w 1646"/>
              <a:gd name="T15" fmla="*/ 2147483646 h 1269"/>
              <a:gd name="T16" fmla="*/ 0 w 1646"/>
              <a:gd name="T17" fmla="*/ 2147483646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6"/>
              <a:gd name="T28" fmla="*/ 0 h 1269"/>
              <a:gd name="T29" fmla="*/ 1646 w 1646"/>
              <a:gd name="T30" fmla="*/ 1269 h 12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6" h="1269">
                <a:moveTo>
                  <a:pt x="0" y="1221"/>
                </a:moveTo>
                <a:cubicBezTo>
                  <a:pt x="0" y="48"/>
                  <a:pt x="0" y="48"/>
                  <a:pt x="0" y="48"/>
                </a:cubicBezTo>
                <a:cubicBezTo>
                  <a:pt x="0" y="22"/>
                  <a:pt x="22" y="0"/>
                  <a:pt x="48" y="0"/>
                </a:cubicBezTo>
                <a:cubicBezTo>
                  <a:pt x="1598" y="0"/>
                  <a:pt x="1598" y="0"/>
                  <a:pt x="1598" y="0"/>
                </a:cubicBezTo>
                <a:cubicBezTo>
                  <a:pt x="1624" y="0"/>
                  <a:pt x="1646" y="22"/>
                  <a:pt x="1646" y="48"/>
                </a:cubicBezTo>
                <a:cubicBezTo>
                  <a:pt x="1646" y="1221"/>
                  <a:pt x="1646" y="1221"/>
                  <a:pt x="1646" y="1221"/>
                </a:cubicBezTo>
                <a:cubicBezTo>
                  <a:pt x="1646" y="1248"/>
                  <a:pt x="1624" y="1269"/>
                  <a:pt x="1598" y="1269"/>
                </a:cubicBezTo>
                <a:cubicBezTo>
                  <a:pt x="48" y="1269"/>
                  <a:pt x="48" y="1269"/>
                  <a:pt x="48" y="1269"/>
                </a:cubicBezTo>
                <a:cubicBezTo>
                  <a:pt x="22" y="1269"/>
                  <a:pt x="0" y="1248"/>
                  <a:pt x="0" y="1221"/>
                </a:cubicBezTo>
                <a:close/>
              </a:path>
            </a:pathLst>
          </a:custGeom>
          <a:solidFill>
            <a:srgbClr val="716F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0" name="Freeform 32"/>
          <p:cNvSpPr/>
          <p:nvPr/>
        </p:nvSpPr>
        <p:spPr bwMode="auto">
          <a:xfrm>
            <a:off x="1038225" y="2498725"/>
            <a:ext cx="3975100" cy="1897063"/>
          </a:xfrm>
          <a:custGeom>
            <a:avLst/>
            <a:gdLst>
              <a:gd name="T0" fmla="*/ 0 w 1417"/>
              <a:gd name="T1" fmla="*/ 2147483646 h 722"/>
              <a:gd name="T2" fmla="*/ 0 w 1417"/>
              <a:gd name="T3" fmla="*/ 2147483646 h 722"/>
              <a:gd name="T4" fmla="*/ 2147483646 w 1417"/>
              <a:gd name="T5" fmla="*/ 0 h 722"/>
              <a:gd name="T6" fmla="*/ 2147483646 w 1417"/>
              <a:gd name="T7" fmla="*/ 0 h 722"/>
              <a:gd name="T8" fmla="*/ 0 w 1417"/>
              <a:gd name="T9" fmla="*/ 2147483646 h 722"/>
              <a:gd name="T10" fmla="*/ 0 60000 65536"/>
              <a:gd name="T11" fmla="*/ 0 60000 65536"/>
              <a:gd name="T12" fmla="*/ 0 60000 65536"/>
              <a:gd name="T13" fmla="*/ 0 60000 65536"/>
              <a:gd name="T14" fmla="*/ 0 60000 65536"/>
              <a:gd name="T15" fmla="*/ 0 w 1417"/>
              <a:gd name="T16" fmla="*/ 0 h 722"/>
              <a:gd name="T17" fmla="*/ 1417 w 1417"/>
              <a:gd name="T18" fmla="*/ 722 h 722"/>
            </a:gdLst>
            <a:ahLst/>
            <a:cxnLst>
              <a:cxn ang="T10">
                <a:pos x="T0" y="T1"/>
              </a:cxn>
              <a:cxn ang="T11">
                <a:pos x="T2" y="T3"/>
              </a:cxn>
              <a:cxn ang="T12">
                <a:pos x="T4" y="T5"/>
              </a:cxn>
              <a:cxn ang="T13">
                <a:pos x="T6" y="T7"/>
              </a:cxn>
              <a:cxn ang="T14">
                <a:pos x="T8" y="T9"/>
              </a:cxn>
            </a:cxnLst>
            <a:rect l="T15" t="T16" r="T17" b="T18"/>
            <a:pathLst>
              <a:path w="1417" h="722">
                <a:moveTo>
                  <a:pt x="0" y="722"/>
                </a:moveTo>
                <a:cubicBezTo>
                  <a:pt x="0" y="48"/>
                  <a:pt x="0" y="48"/>
                  <a:pt x="0" y="48"/>
                </a:cubicBezTo>
                <a:cubicBezTo>
                  <a:pt x="0" y="22"/>
                  <a:pt x="22" y="0"/>
                  <a:pt x="48" y="0"/>
                </a:cubicBezTo>
                <a:cubicBezTo>
                  <a:pt x="1417" y="0"/>
                  <a:pt x="1417" y="0"/>
                  <a:pt x="1417" y="0"/>
                </a:cubicBezTo>
                <a:lnTo>
                  <a:pt x="0" y="722"/>
                </a:lnTo>
                <a:close/>
              </a:path>
            </a:pathLst>
          </a:custGeom>
          <a:solidFill>
            <a:srgbClr val="C0BF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1" name="Rectangle 33"/>
          <p:cNvSpPr>
            <a:spLocks noChangeArrowheads="1"/>
          </p:cNvSpPr>
          <p:nvPr/>
        </p:nvSpPr>
        <p:spPr bwMode="auto">
          <a:xfrm>
            <a:off x="1419225" y="2809875"/>
            <a:ext cx="3803650" cy="2714625"/>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endParaRPr lang="en-US" altLang="zh-CN">
              <a:latin typeface="微软雅黑" pitchFamily="34" charset="-122"/>
              <a:ea typeface="微软雅黑" pitchFamily="34" charset="-122"/>
            </a:endParaRPr>
          </a:p>
        </p:txBody>
      </p:sp>
      <p:sp>
        <p:nvSpPr>
          <p:cNvPr id="20512" name="Freeform 34"/>
          <p:cNvSpPr/>
          <p:nvPr/>
        </p:nvSpPr>
        <p:spPr bwMode="auto">
          <a:xfrm>
            <a:off x="1439863" y="4397375"/>
            <a:ext cx="88900" cy="69850"/>
          </a:xfrm>
          <a:custGeom>
            <a:avLst/>
            <a:gdLst>
              <a:gd name="T0" fmla="*/ 0 w 32"/>
              <a:gd name="T1" fmla="*/ 2147483646 h 26"/>
              <a:gd name="T2" fmla="*/ 2147483646 w 32"/>
              <a:gd name="T3" fmla="*/ 2147483646 h 26"/>
              <a:gd name="T4" fmla="*/ 2147483646 w 32"/>
              <a:gd name="T5" fmla="*/ 0 h 26"/>
              <a:gd name="T6" fmla="*/ 2147483646 w 32"/>
              <a:gd name="T7" fmla="*/ 2147483646 h 26"/>
              <a:gd name="T8" fmla="*/ 0 w 32"/>
              <a:gd name="T9" fmla="*/ 2147483646 h 26"/>
              <a:gd name="T10" fmla="*/ 0 60000 65536"/>
              <a:gd name="T11" fmla="*/ 0 60000 65536"/>
              <a:gd name="T12" fmla="*/ 0 60000 65536"/>
              <a:gd name="T13" fmla="*/ 0 60000 65536"/>
              <a:gd name="T14" fmla="*/ 0 60000 65536"/>
              <a:gd name="T15" fmla="*/ 0 w 32"/>
              <a:gd name="T16" fmla="*/ 0 h 26"/>
              <a:gd name="T17" fmla="*/ 32 w 32"/>
              <a:gd name="T18" fmla="*/ 26 h 26"/>
            </a:gdLst>
            <a:ahLst/>
            <a:cxnLst>
              <a:cxn ang="T10">
                <a:pos x="T0" y="T1"/>
              </a:cxn>
              <a:cxn ang="T11">
                <a:pos x="T2" y="T3"/>
              </a:cxn>
              <a:cxn ang="T12">
                <a:pos x="T4" y="T5"/>
              </a:cxn>
              <a:cxn ang="T13">
                <a:pos x="T6" y="T7"/>
              </a:cxn>
              <a:cxn ang="T14">
                <a:pos x="T8" y="T9"/>
              </a:cxn>
            </a:cxnLst>
            <a:rect l="T15" t="T16" r="T17" b="T18"/>
            <a:pathLst>
              <a:path w="32" h="26">
                <a:moveTo>
                  <a:pt x="0" y="26"/>
                </a:moveTo>
                <a:cubicBezTo>
                  <a:pt x="3" y="10"/>
                  <a:pt x="3" y="10"/>
                  <a:pt x="3" y="10"/>
                </a:cubicBezTo>
                <a:cubicBezTo>
                  <a:pt x="7" y="7"/>
                  <a:pt x="12" y="3"/>
                  <a:pt x="17" y="0"/>
                </a:cubicBezTo>
                <a:cubicBezTo>
                  <a:pt x="22" y="2"/>
                  <a:pt x="27" y="4"/>
                  <a:pt x="32" y="5"/>
                </a:cubicBezTo>
                <a:cubicBezTo>
                  <a:pt x="24" y="10"/>
                  <a:pt x="14" y="17"/>
                  <a:pt x="0" y="26"/>
                </a:cubicBezTo>
                <a:close/>
              </a:path>
            </a:pathLst>
          </a:custGeom>
          <a:noFill/>
          <a:ln w="7938" cap="flat">
            <a:solidFill>
              <a:srgbClr val="01010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13" name="Freeform 36"/>
          <p:cNvSpPr>
            <a:spLocks noEditPoints="1"/>
          </p:cNvSpPr>
          <p:nvPr/>
        </p:nvSpPr>
        <p:spPr bwMode="auto">
          <a:xfrm>
            <a:off x="719138" y="4953000"/>
            <a:ext cx="504825" cy="468313"/>
          </a:xfrm>
          <a:custGeom>
            <a:avLst/>
            <a:gdLst>
              <a:gd name="T0" fmla="*/ 0 w 180"/>
              <a:gd name="T1" fmla="*/ 2147483646 h 178"/>
              <a:gd name="T2" fmla="*/ 2147483646 w 180"/>
              <a:gd name="T3" fmla="*/ 2147483646 h 178"/>
              <a:gd name="T4" fmla="*/ 2147483646 w 180"/>
              <a:gd name="T5" fmla="*/ 2147483646 h 178"/>
              <a:gd name="T6" fmla="*/ 0 w 180"/>
              <a:gd name="T7" fmla="*/ 2147483646 h 178"/>
              <a:gd name="T8" fmla="*/ 2147483646 w 180"/>
              <a:gd name="T9" fmla="*/ 2147483646 h 178"/>
              <a:gd name="T10" fmla="*/ 2147483646 w 180"/>
              <a:gd name="T11" fmla="*/ 0 h 178"/>
              <a:gd name="T12" fmla="*/ 2147483646 w 180"/>
              <a:gd name="T13" fmla="*/ 2147483646 h 178"/>
              <a:gd name="T14" fmla="*/ 2147483646 w 180"/>
              <a:gd name="T15" fmla="*/ 2147483646 h 178"/>
              <a:gd name="T16" fmla="*/ 0 60000 65536"/>
              <a:gd name="T17" fmla="*/ 0 60000 65536"/>
              <a:gd name="T18" fmla="*/ 0 60000 65536"/>
              <a:gd name="T19" fmla="*/ 0 60000 65536"/>
              <a:gd name="T20" fmla="*/ 0 60000 65536"/>
              <a:gd name="T21" fmla="*/ 0 60000 65536"/>
              <a:gd name="T22" fmla="*/ 0 60000 65536"/>
              <a:gd name="T23" fmla="*/ 0 60000 65536"/>
              <a:gd name="T24" fmla="*/ 0 w 180"/>
              <a:gd name="T25" fmla="*/ 0 h 178"/>
              <a:gd name="T26" fmla="*/ 180 w 180"/>
              <a:gd name="T27" fmla="*/ 178 h 1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 h="178">
                <a:moveTo>
                  <a:pt x="0" y="173"/>
                </a:moveTo>
                <a:cubicBezTo>
                  <a:pt x="0" y="173"/>
                  <a:pt x="1" y="175"/>
                  <a:pt x="2" y="178"/>
                </a:cubicBezTo>
                <a:cubicBezTo>
                  <a:pt x="20" y="144"/>
                  <a:pt x="40" y="126"/>
                  <a:pt x="57" y="105"/>
                </a:cubicBezTo>
                <a:cubicBezTo>
                  <a:pt x="33" y="129"/>
                  <a:pt x="12" y="152"/>
                  <a:pt x="0" y="173"/>
                </a:cubicBezTo>
                <a:close/>
                <a:moveTo>
                  <a:pt x="180" y="1"/>
                </a:moveTo>
                <a:cubicBezTo>
                  <a:pt x="180" y="0"/>
                  <a:pt x="180" y="0"/>
                  <a:pt x="180" y="0"/>
                </a:cubicBezTo>
                <a:cubicBezTo>
                  <a:pt x="162" y="14"/>
                  <a:pt x="128" y="41"/>
                  <a:pt x="93" y="72"/>
                </a:cubicBezTo>
                <a:cubicBezTo>
                  <a:pt x="116" y="53"/>
                  <a:pt x="147" y="28"/>
                  <a:pt x="180" y="1"/>
                </a:cubicBezTo>
                <a:close/>
              </a:path>
            </a:pathLst>
          </a:custGeom>
          <a:solidFill>
            <a:srgbClr val="AB826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5" name="Oval 6"/>
          <p:cNvSpPr>
            <a:spLocks noChangeArrowheads="1"/>
          </p:cNvSpPr>
          <p:nvPr/>
        </p:nvSpPr>
        <p:spPr bwMode="auto">
          <a:xfrm rot="-2086981">
            <a:off x="712788" y="4400550"/>
            <a:ext cx="1816100" cy="665163"/>
          </a:xfrm>
          <a:prstGeom prst="ellipse">
            <a:avLst/>
          </a:prstGeom>
          <a:gradFill rotWithShape="1">
            <a:gsLst>
              <a:gs pos="0">
                <a:srgbClr val="000000">
                  <a:alpha val="26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endParaRPr lang="zh-CN" altLang="en-US" b="1" i="1">
              <a:solidFill>
                <a:srgbClr val="000000"/>
              </a:solidFill>
              <a:latin typeface="微软雅黑" pitchFamily="34" charset="-122"/>
              <a:ea typeface="微软雅黑" pitchFamily="34" charset="-122"/>
            </a:endParaRPr>
          </a:p>
        </p:txBody>
      </p:sp>
      <p:grpSp>
        <p:nvGrpSpPr>
          <p:cNvPr id="20516" name="Group 95"/>
          <p:cNvGrpSpPr/>
          <p:nvPr/>
        </p:nvGrpSpPr>
        <p:grpSpPr bwMode="auto">
          <a:xfrm>
            <a:off x="-320675" y="4152900"/>
            <a:ext cx="2162175" cy="1973263"/>
            <a:chOff x="1354434" y="3405153"/>
            <a:chExt cx="2562798" cy="2495320"/>
          </a:xfrm>
        </p:grpSpPr>
        <p:grpSp>
          <p:nvGrpSpPr>
            <p:cNvPr id="20553" name="Group 134"/>
            <p:cNvGrpSpPr/>
            <p:nvPr/>
          </p:nvGrpSpPr>
          <p:grpSpPr bwMode="auto">
            <a:xfrm>
              <a:off x="1354434" y="3405153"/>
              <a:ext cx="2562798" cy="2495320"/>
              <a:chOff x="1354434" y="3405153"/>
              <a:chExt cx="2562798" cy="2495320"/>
            </a:xfrm>
          </p:grpSpPr>
          <p:sp>
            <p:nvSpPr>
              <p:cNvPr id="20555" name="Freeform 35"/>
              <p:cNvSpPr/>
              <p:nvPr/>
            </p:nvSpPr>
            <p:spPr bwMode="auto">
              <a:xfrm>
                <a:off x="1354434" y="3499343"/>
                <a:ext cx="2433463" cy="2401130"/>
              </a:xfrm>
              <a:custGeom>
                <a:avLst/>
                <a:gdLst>
                  <a:gd name="T0" fmla="*/ 2147483646 w 732"/>
                  <a:gd name="T1" fmla="*/ 2147483646 h 722"/>
                  <a:gd name="T2" fmla="*/ 2147483646 w 732"/>
                  <a:gd name="T3" fmla="*/ 2147483646 h 722"/>
                  <a:gd name="T4" fmla="*/ 2147483646 w 732"/>
                  <a:gd name="T5" fmla="*/ 2147483646 h 722"/>
                  <a:gd name="T6" fmla="*/ 2147483646 w 732"/>
                  <a:gd name="T7" fmla="*/ 2147483646 h 722"/>
                  <a:gd name="T8" fmla="*/ 2147483646 w 732"/>
                  <a:gd name="T9" fmla="*/ 2147483646 h 722"/>
                  <a:gd name="T10" fmla="*/ 2147483646 w 732"/>
                  <a:gd name="T11" fmla="*/ 2147483646 h 722"/>
                  <a:gd name="T12" fmla="*/ 2147483646 w 732"/>
                  <a:gd name="T13" fmla="*/ 2147483646 h 722"/>
                  <a:gd name="T14" fmla="*/ 2147483646 w 732"/>
                  <a:gd name="T15" fmla="*/ 2147483646 h 722"/>
                  <a:gd name="T16" fmla="*/ 2147483646 w 732"/>
                  <a:gd name="T17" fmla="*/ 2147483646 h 722"/>
                  <a:gd name="T18" fmla="*/ 2147483646 w 732"/>
                  <a:gd name="T19" fmla="*/ 2147483646 h 722"/>
                  <a:gd name="T20" fmla="*/ 2147483646 w 732"/>
                  <a:gd name="T21" fmla="*/ 2147483646 h 722"/>
                  <a:gd name="T22" fmla="*/ 2147483646 w 732"/>
                  <a:gd name="T23" fmla="*/ 2147483646 h 722"/>
                  <a:gd name="T24" fmla="*/ 2147483646 w 732"/>
                  <a:gd name="T25" fmla="*/ 2147483646 h 722"/>
                  <a:gd name="T26" fmla="*/ 2147483646 w 732"/>
                  <a:gd name="T27" fmla="*/ 2147483646 h 722"/>
                  <a:gd name="T28" fmla="*/ 2147483646 w 732"/>
                  <a:gd name="T29" fmla="*/ 2147483646 h 722"/>
                  <a:gd name="T30" fmla="*/ 2147483646 w 732"/>
                  <a:gd name="T31" fmla="*/ 2147483646 h 722"/>
                  <a:gd name="T32" fmla="*/ 2147483646 w 732"/>
                  <a:gd name="T33" fmla="*/ 2147483646 h 722"/>
                  <a:gd name="T34" fmla="*/ 2147483646 w 732"/>
                  <a:gd name="T35" fmla="*/ 2147483646 h 722"/>
                  <a:gd name="T36" fmla="*/ 2147483646 w 732"/>
                  <a:gd name="T37" fmla="*/ 2147483646 h 722"/>
                  <a:gd name="T38" fmla="*/ 2147483646 w 732"/>
                  <a:gd name="T39" fmla="*/ 2147483646 h 7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2"/>
                  <a:gd name="T61" fmla="*/ 0 h 722"/>
                  <a:gd name="T62" fmla="*/ 732 w 732"/>
                  <a:gd name="T63" fmla="*/ 722 h 7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2" h="722">
                    <a:moveTo>
                      <a:pt x="181" y="719"/>
                    </a:moveTo>
                    <a:cubicBezTo>
                      <a:pt x="187" y="713"/>
                      <a:pt x="193" y="707"/>
                      <a:pt x="199" y="701"/>
                    </a:cubicBezTo>
                    <a:cubicBezTo>
                      <a:pt x="223" y="666"/>
                      <a:pt x="261" y="636"/>
                      <a:pt x="294" y="603"/>
                    </a:cubicBezTo>
                    <a:cubicBezTo>
                      <a:pt x="301" y="594"/>
                      <a:pt x="309" y="586"/>
                      <a:pt x="316" y="577"/>
                    </a:cubicBezTo>
                    <a:cubicBezTo>
                      <a:pt x="322" y="570"/>
                      <a:pt x="327" y="562"/>
                      <a:pt x="332" y="555"/>
                    </a:cubicBezTo>
                    <a:cubicBezTo>
                      <a:pt x="338" y="545"/>
                      <a:pt x="343" y="533"/>
                      <a:pt x="348" y="521"/>
                    </a:cubicBezTo>
                    <a:cubicBezTo>
                      <a:pt x="348" y="520"/>
                      <a:pt x="348" y="518"/>
                      <a:pt x="349" y="517"/>
                    </a:cubicBezTo>
                    <a:cubicBezTo>
                      <a:pt x="354" y="500"/>
                      <a:pt x="359" y="486"/>
                      <a:pt x="364" y="473"/>
                    </a:cubicBezTo>
                    <a:cubicBezTo>
                      <a:pt x="369" y="459"/>
                      <a:pt x="371" y="449"/>
                      <a:pt x="371" y="449"/>
                    </a:cubicBezTo>
                    <a:cubicBezTo>
                      <a:pt x="371" y="449"/>
                      <a:pt x="372" y="451"/>
                      <a:pt x="373" y="454"/>
                    </a:cubicBezTo>
                    <a:cubicBezTo>
                      <a:pt x="392" y="420"/>
                      <a:pt x="411" y="402"/>
                      <a:pt x="429" y="381"/>
                    </a:cubicBezTo>
                    <a:cubicBezTo>
                      <a:pt x="442" y="364"/>
                      <a:pt x="495" y="323"/>
                      <a:pt x="551" y="277"/>
                    </a:cubicBezTo>
                    <a:cubicBezTo>
                      <a:pt x="551" y="276"/>
                      <a:pt x="551" y="276"/>
                      <a:pt x="551" y="276"/>
                    </a:cubicBezTo>
                    <a:cubicBezTo>
                      <a:pt x="551" y="276"/>
                      <a:pt x="601" y="237"/>
                      <a:pt x="642" y="199"/>
                    </a:cubicBezTo>
                    <a:cubicBezTo>
                      <a:pt x="683" y="160"/>
                      <a:pt x="697" y="135"/>
                      <a:pt x="697" y="135"/>
                    </a:cubicBezTo>
                    <a:cubicBezTo>
                      <a:pt x="697" y="135"/>
                      <a:pt x="700" y="135"/>
                      <a:pt x="704" y="134"/>
                    </a:cubicBezTo>
                    <a:cubicBezTo>
                      <a:pt x="728" y="100"/>
                      <a:pt x="732" y="76"/>
                      <a:pt x="729" y="58"/>
                    </a:cubicBezTo>
                    <a:cubicBezTo>
                      <a:pt x="714" y="43"/>
                      <a:pt x="694" y="29"/>
                      <a:pt x="680" y="15"/>
                    </a:cubicBezTo>
                    <a:cubicBezTo>
                      <a:pt x="570" y="0"/>
                      <a:pt x="391" y="166"/>
                      <a:pt x="322" y="240"/>
                    </a:cubicBezTo>
                    <a:cubicBezTo>
                      <a:pt x="0" y="402"/>
                      <a:pt x="128" y="722"/>
                      <a:pt x="181" y="719"/>
                    </a:cubicBez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6" name="Freeform 37"/>
              <p:cNvSpPr>
                <a:spLocks noEditPoints="1"/>
              </p:cNvSpPr>
              <p:nvPr/>
            </p:nvSpPr>
            <p:spPr bwMode="auto">
              <a:xfrm>
                <a:off x="2122008" y="3545735"/>
                <a:ext cx="1426901" cy="951736"/>
              </a:xfrm>
              <a:custGeom>
                <a:avLst/>
                <a:gdLst>
                  <a:gd name="T0" fmla="*/ 0 w 429"/>
                  <a:gd name="T1" fmla="*/ 2147483646 h 286"/>
                  <a:gd name="T2" fmla="*/ 2147483646 w 429"/>
                  <a:gd name="T3" fmla="*/ 2147483646 h 286"/>
                  <a:gd name="T4" fmla="*/ 2147483646 w 429"/>
                  <a:gd name="T5" fmla="*/ 2147483646 h 286"/>
                  <a:gd name="T6" fmla="*/ 0 w 429"/>
                  <a:gd name="T7" fmla="*/ 2147483646 h 286"/>
                  <a:gd name="T8" fmla="*/ 2147483646 w 429"/>
                  <a:gd name="T9" fmla="*/ 0 h 286"/>
                  <a:gd name="T10" fmla="*/ 2147483646 w 429"/>
                  <a:gd name="T11" fmla="*/ 2147483646 h 286"/>
                  <a:gd name="T12" fmla="*/ 2147483646 w 429"/>
                  <a:gd name="T13" fmla="*/ 2147483646 h 286"/>
                  <a:gd name="T14" fmla="*/ 2147483646 w 429"/>
                  <a:gd name="T15" fmla="*/ 2147483646 h 286"/>
                  <a:gd name="T16" fmla="*/ 2147483646 w 429"/>
                  <a:gd name="T17" fmla="*/ 0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9"/>
                  <a:gd name="T28" fmla="*/ 0 h 286"/>
                  <a:gd name="T29" fmla="*/ 429 w 429"/>
                  <a:gd name="T30" fmla="*/ 286 h 2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9" h="286">
                    <a:moveTo>
                      <a:pt x="0" y="286"/>
                    </a:moveTo>
                    <a:cubicBezTo>
                      <a:pt x="0" y="286"/>
                      <a:pt x="0" y="285"/>
                      <a:pt x="1" y="284"/>
                    </a:cubicBezTo>
                    <a:cubicBezTo>
                      <a:pt x="22" y="267"/>
                      <a:pt x="46" y="250"/>
                      <a:pt x="74" y="235"/>
                    </a:cubicBezTo>
                    <a:cubicBezTo>
                      <a:pt x="48" y="251"/>
                      <a:pt x="25" y="264"/>
                      <a:pt x="0" y="286"/>
                    </a:cubicBezTo>
                    <a:close/>
                    <a:moveTo>
                      <a:pt x="429" y="0"/>
                    </a:moveTo>
                    <a:cubicBezTo>
                      <a:pt x="394" y="13"/>
                      <a:pt x="352" y="24"/>
                      <a:pt x="241" y="107"/>
                    </a:cubicBezTo>
                    <a:cubicBezTo>
                      <a:pt x="191" y="145"/>
                      <a:pt x="155" y="182"/>
                      <a:pt x="124" y="203"/>
                    </a:cubicBezTo>
                    <a:cubicBezTo>
                      <a:pt x="113" y="211"/>
                      <a:pt x="103" y="217"/>
                      <a:pt x="94" y="223"/>
                    </a:cubicBezTo>
                    <a:cubicBezTo>
                      <a:pt x="166" y="151"/>
                      <a:pt x="323" y="2"/>
                      <a:pt x="429" y="0"/>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7" name="Freeform 38"/>
              <p:cNvSpPr/>
              <p:nvPr/>
            </p:nvSpPr>
            <p:spPr bwMode="auto">
              <a:xfrm>
                <a:off x="1587799" y="4110872"/>
                <a:ext cx="1485945" cy="1694006"/>
              </a:xfrm>
              <a:custGeom>
                <a:avLst/>
                <a:gdLst>
                  <a:gd name="T0" fmla="*/ 2147483646 w 447"/>
                  <a:gd name="T1" fmla="*/ 2147483646 h 509"/>
                  <a:gd name="T2" fmla="*/ 2147483646 w 447"/>
                  <a:gd name="T3" fmla="*/ 2147483646 h 509"/>
                  <a:gd name="T4" fmla="*/ 2147483646 w 447"/>
                  <a:gd name="T5" fmla="*/ 2147483646 h 509"/>
                  <a:gd name="T6" fmla="*/ 2147483646 w 447"/>
                  <a:gd name="T7" fmla="*/ 2147483646 h 509"/>
                  <a:gd name="T8" fmla="*/ 2147483646 w 447"/>
                  <a:gd name="T9" fmla="*/ 2147483646 h 509"/>
                  <a:gd name="T10" fmla="*/ 2147483646 w 447"/>
                  <a:gd name="T11" fmla="*/ 2147483646 h 509"/>
                  <a:gd name="T12" fmla="*/ 2147483646 w 447"/>
                  <a:gd name="T13" fmla="*/ 2147483646 h 509"/>
                  <a:gd name="T14" fmla="*/ 0 60000 65536"/>
                  <a:gd name="T15" fmla="*/ 0 60000 65536"/>
                  <a:gd name="T16" fmla="*/ 0 60000 65536"/>
                  <a:gd name="T17" fmla="*/ 0 60000 65536"/>
                  <a:gd name="T18" fmla="*/ 0 60000 65536"/>
                  <a:gd name="T19" fmla="*/ 0 60000 65536"/>
                  <a:gd name="T20" fmla="*/ 0 60000 65536"/>
                  <a:gd name="T21" fmla="*/ 0 w 447"/>
                  <a:gd name="T22" fmla="*/ 0 h 509"/>
                  <a:gd name="T23" fmla="*/ 447 w 447"/>
                  <a:gd name="T24" fmla="*/ 509 h 5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7" h="509">
                    <a:moveTo>
                      <a:pt x="79" y="509"/>
                    </a:moveTo>
                    <a:cubicBezTo>
                      <a:pt x="118" y="462"/>
                      <a:pt x="155" y="413"/>
                      <a:pt x="181" y="362"/>
                    </a:cubicBezTo>
                    <a:cubicBezTo>
                      <a:pt x="247" y="233"/>
                      <a:pt x="285" y="175"/>
                      <a:pt x="366" y="125"/>
                    </a:cubicBezTo>
                    <a:cubicBezTo>
                      <a:pt x="447" y="74"/>
                      <a:pt x="434" y="69"/>
                      <a:pt x="414" y="46"/>
                    </a:cubicBezTo>
                    <a:cubicBezTo>
                      <a:pt x="394" y="23"/>
                      <a:pt x="366" y="0"/>
                      <a:pt x="310" y="51"/>
                    </a:cubicBezTo>
                    <a:cubicBezTo>
                      <a:pt x="256" y="100"/>
                      <a:pt x="178" y="145"/>
                      <a:pt x="148" y="126"/>
                    </a:cubicBezTo>
                    <a:cubicBezTo>
                      <a:pt x="0" y="261"/>
                      <a:pt x="35" y="442"/>
                      <a:pt x="79" y="509"/>
                    </a:cubicBez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8" name="Freeform 39"/>
              <p:cNvSpPr/>
              <p:nvPr/>
            </p:nvSpPr>
            <p:spPr bwMode="auto">
              <a:xfrm>
                <a:off x="2754624" y="3405153"/>
                <a:ext cx="1162608" cy="819590"/>
              </a:xfrm>
              <a:custGeom>
                <a:avLst/>
                <a:gdLst>
                  <a:gd name="T0" fmla="*/ 0 w 350"/>
                  <a:gd name="T1" fmla="*/ 2147483646 h 246"/>
                  <a:gd name="T2" fmla="*/ 2147483646 w 350"/>
                  <a:gd name="T3" fmla="*/ 2147483646 h 246"/>
                  <a:gd name="T4" fmla="*/ 2147483646 w 350"/>
                  <a:gd name="T5" fmla="*/ 2147483646 h 246"/>
                  <a:gd name="T6" fmla="*/ 2147483646 w 350"/>
                  <a:gd name="T7" fmla="*/ 2147483646 h 246"/>
                  <a:gd name="T8" fmla="*/ 0 w 350"/>
                  <a:gd name="T9" fmla="*/ 2147483646 h 246"/>
                  <a:gd name="T10" fmla="*/ 0 60000 65536"/>
                  <a:gd name="T11" fmla="*/ 0 60000 65536"/>
                  <a:gd name="T12" fmla="*/ 0 60000 65536"/>
                  <a:gd name="T13" fmla="*/ 0 60000 65536"/>
                  <a:gd name="T14" fmla="*/ 0 60000 65536"/>
                  <a:gd name="T15" fmla="*/ 0 w 350"/>
                  <a:gd name="T16" fmla="*/ 0 h 246"/>
                  <a:gd name="T17" fmla="*/ 350 w 350"/>
                  <a:gd name="T18" fmla="*/ 246 h 246"/>
                </a:gdLst>
                <a:ahLst/>
                <a:cxnLst>
                  <a:cxn ang="T10">
                    <a:pos x="T0" y="T1"/>
                  </a:cxn>
                  <a:cxn ang="T11">
                    <a:pos x="T2" y="T3"/>
                  </a:cxn>
                  <a:cxn ang="T12">
                    <a:pos x="T4" y="T5"/>
                  </a:cxn>
                  <a:cxn ang="T13">
                    <a:pos x="T6" y="T7"/>
                  </a:cxn>
                  <a:cxn ang="T14">
                    <a:pos x="T8" y="T9"/>
                  </a:cxn>
                </a:cxnLst>
                <a:rect l="T15" t="T16" r="T17" b="T18"/>
                <a:pathLst>
                  <a:path w="350" h="246">
                    <a:moveTo>
                      <a:pt x="0" y="190"/>
                    </a:moveTo>
                    <a:cubicBezTo>
                      <a:pt x="87" y="116"/>
                      <a:pt x="232" y="0"/>
                      <a:pt x="291" y="57"/>
                    </a:cubicBezTo>
                    <a:cubicBezTo>
                      <a:pt x="350" y="115"/>
                      <a:pt x="260" y="188"/>
                      <a:pt x="199" y="246"/>
                    </a:cubicBezTo>
                    <a:cubicBezTo>
                      <a:pt x="192" y="239"/>
                      <a:pt x="183" y="231"/>
                      <a:pt x="175" y="227"/>
                    </a:cubicBezTo>
                    <a:cubicBezTo>
                      <a:pt x="126" y="200"/>
                      <a:pt x="67" y="169"/>
                      <a:pt x="0" y="190"/>
                    </a:cubicBez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9" name="Freeform 40"/>
              <p:cNvSpPr/>
              <p:nvPr/>
            </p:nvSpPr>
            <p:spPr bwMode="auto">
              <a:xfrm>
                <a:off x="3278992" y="3509183"/>
                <a:ext cx="542644" cy="518745"/>
              </a:xfrm>
              <a:custGeom>
                <a:avLst/>
                <a:gdLst>
                  <a:gd name="T0" fmla="*/ 2147483646 w 163"/>
                  <a:gd name="T1" fmla="*/ 2147483646 h 156"/>
                  <a:gd name="T2" fmla="*/ 2147483646 w 163"/>
                  <a:gd name="T3" fmla="*/ 2147483646 h 156"/>
                  <a:gd name="T4" fmla="*/ 2147483646 w 163"/>
                  <a:gd name="T5" fmla="*/ 2147483646 h 156"/>
                  <a:gd name="T6" fmla="*/ 2147483646 w 163"/>
                  <a:gd name="T7" fmla="*/ 2147483646 h 156"/>
                  <a:gd name="T8" fmla="*/ 2147483646 w 163"/>
                  <a:gd name="T9" fmla="*/ 2147483646 h 156"/>
                  <a:gd name="T10" fmla="*/ 0 60000 65536"/>
                  <a:gd name="T11" fmla="*/ 0 60000 65536"/>
                  <a:gd name="T12" fmla="*/ 0 60000 65536"/>
                  <a:gd name="T13" fmla="*/ 0 60000 65536"/>
                  <a:gd name="T14" fmla="*/ 0 60000 65536"/>
                  <a:gd name="T15" fmla="*/ 0 w 163"/>
                  <a:gd name="T16" fmla="*/ 0 h 156"/>
                  <a:gd name="T17" fmla="*/ 163 w 163"/>
                  <a:gd name="T18" fmla="*/ 156 h 156"/>
                </a:gdLst>
                <a:ahLst/>
                <a:cxnLst>
                  <a:cxn ang="T10">
                    <a:pos x="T0" y="T1"/>
                  </a:cxn>
                  <a:cxn ang="T11">
                    <a:pos x="T2" y="T3"/>
                  </a:cxn>
                  <a:cxn ang="T12">
                    <a:pos x="T4" y="T5"/>
                  </a:cxn>
                  <a:cxn ang="T13">
                    <a:pos x="T6" y="T7"/>
                  </a:cxn>
                  <a:cxn ang="T14">
                    <a:pos x="T8" y="T9"/>
                  </a:cxn>
                </a:cxnLst>
                <a:rect l="T15" t="T16" r="T17" b="T18"/>
                <a:pathLst>
                  <a:path w="163" h="156">
                    <a:moveTo>
                      <a:pt x="39" y="126"/>
                    </a:moveTo>
                    <a:cubicBezTo>
                      <a:pt x="21" y="101"/>
                      <a:pt x="0" y="75"/>
                      <a:pt x="18" y="59"/>
                    </a:cubicBezTo>
                    <a:cubicBezTo>
                      <a:pt x="35" y="42"/>
                      <a:pt x="91" y="0"/>
                      <a:pt x="127" y="35"/>
                    </a:cubicBezTo>
                    <a:cubicBezTo>
                      <a:pt x="163" y="70"/>
                      <a:pt x="128" y="112"/>
                      <a:pt x="97" y="134"/>
                    </a:cubicBezTo>
                    <a:cubicBezTo>
                      <a:pt x="65" y="156"/>
                      <a:pt x="59" y="150"/>
                      <a:pt x="39" y="126"/>
                    </a:cubicBezTo>
                    <a:close/>
                  </a:path>
                </a:pathLst>
              </a:custGeom>
              <a:solidFill>
                <a:srgbClr val="DBBC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554" name="Freeform 41"/>
            <p:cNvSpPr>
              <a:spLocks noEditPoints="1"/>
            </p:cNvSpPr>
            <p:nvPr/>
          </p:nvSpPr>
          <p:spPr bwMode="auto">
            <a:xfrm>
              <a:off x="2933162" y="3940768"/>
              <a:ext cx="340207" cy="396440"/>
            </a:xfrm>
            <a:custGeom>
              <a:avLst/>
              <a:gdLst>
                <a:gd name="T0" fmla="*/ 2147483646 w 102"/>
                <a:gd name="T1" fmla="*/ 2147483646 h 119"/>
                <a:gd name="T2" fmla="*/ 2147483646 w 102"/>
                <a:gd name="T3" fmla="*/ 2147483646 h 119"/>
                <a:gd name="T4" fmla="*/ 2147483646 w 102"/>
                <a:gd name="T5" fmla="*/ 2147483646 h 119"/>
                <a:gd name="T6" fmla="*/ 2147483646 w 102"/>
                <a:gd name="T7" fmla="*/ 2147483646 h 119"/>
                <a:gd name="T8" fmla="*/ 2147483646 w 102"/>
                <a:gd name="T9" fmla="*/ 2147483646 h 119"/>
                <a:gd name="T10" fmla="*/ 2147483646 w 102"/>
                <a:gd name="T11" fmla="*/ 2147483646 h 119"/>
                <a:gd name="T12" fmla="*/ 2147483646 w 102"/>
                <a:gd name="T13" fmla="*/ 2147483646 h 119"/>
                <a:gd name="T14" fmla="*/ 2147483646 w 102"/>
                <a:gd name="T15" fmla="*/ 2147483646 h 119"/>
                <a:gd name="T16" fmla="*/ 0 w 102"/>
                <a:gd name="T17" fmla="*/ 2147483646 h 119"/>
                <a:gd name="T18" fmla="*/ 2147483646 w 102"/>
                <a:gd name="T19" fmla="*/ 2147483646 h 119"/>
                <a:gd name="T20" fmla="*/ 2147483646 w 102"/>
                <a:gd name="T21" fmla="*/ 2147483646 h 119"/>
                <a:gd name="T22" fmla="*/ 0 w 102"/>
                <a:gd name="T23" fmla="*/ 2147483646 h 119"/>
                <a:gd name="T24" fmla="*/ 2147483646 w 102"/>
                <a:gd name="T25" fmla="*/ 2147483646 h 119"/>
                <a:gd name="T26" fmla="*/ 2147483646 w 102"/>
                <a:gd name="T27" fmla="*/ 2147483646 h 119"/>
                <a:gd name="T28" fmla="*/ 2147483646 w 102"/>
                <a:gd name="T29" fmla="*/ 0 h 119"/>
                <a:gd name="T30" fmla="*/ 2147483646 w 102"/>
                <a:gd name="T31" fmla="*/ 2147483646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19"/>
                <a:gd name="T50" fmla="*/ 102 w 102"/>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19">
                  <a:moveTo>
                    <a:pt x="46" y="108"/>
                  </a:moveTo>
                  <a:cubicBezTo>
                    <a:pt x="51" y="113"/>
                    <a:pt x="56" y="116"/>
                    <a:pt x="61" y="119"/>
                  </a:cubicBezTo>
                  <a:cubicBezTo>
                    <a:pt x="57" y="114"/>
                    <a:pt x="52" y="108"/>
                    <a:pt x="46" y="101"/>
                  </a:cubicBezTo>
                  <a:cubicBezTo>
                    <a:pt x="46" y="108"/>
                    <a:pt x="46" y="108"/>
                    <a:pt x="46" y="108"/>
                  </a:cubicBezTo>
                  <a:close/>
                  <a:moveTo>
                    <a:pt x="46" y="14"/>
                  </a:moveTo>
                  <a:cubicBezTo>
                    <a:pt x="46" y="8"/>
                    <a:pt x="46" y="8"/>
                    <a:pt x="46" y="8"/>
                  </a:cubicBezTo>
                  <a:cubicBezTo>
                    <a:pt x="70" y="26"/>
                    <a:pt x="93" y="57"/>
                    <a:pt x="102" y="87"/>
                  </a:cubicBezTo>
                  <a:cubicBezTo>
                    <a:pt x="85" y="62"/>
                    <a:pt x="63" y="33"/>
                    <a:pt x="46" y="14"/>
                  </a:cubicBezTo>
                  <a:close/>
                  <a:moveTo>
                    <a:pt x="0" y="37"/>
                  </a:moveTo>
                  <a:cubicBezTo>
                    <a:pt x="6" y="63"/>
                    <a:pt x="27" y="91"/>
                    <a:pt x="46" y="108"/>
                  </a:cubicBezTo>
                  <a:cubicBezTo>
                    <a:pt x="46" y="101"/>
                    <a:pt x="46" y="101"/>
                    <a:pt x="46" y="101"/>
                  </a:cubicBezTo>
                  <a:cubicBezTo>
                    <a:pt x="31" y="82"/>
                    <a:pt x="12" y="57"/>
                    <a:pt x="0" y="37"/>
                  </a:cubicBezTo>
                  <a:close/>
                  <a:moveTo>
                    <a:pt x="46" y="8"/>
                  </a:moveTo>
                  <a:cubicBezTo>
                    <a:pt x="46" y="14"/>
                    <a:pt x="46" y="14"/>
                    <a:pt x="46" y="14"/>
                  </a:cubicBezTo>
                  <a:cubicBezTo>
                    <a:pt x="41" y="8"/>
                    <a:pt x="36" y="3"/>
                    <a:pt x="32" y="0"/>
                  </a:cubicBezTo>
                  <a:cubicBezTo>
                    <a:pt x="37" y="2"/>
                    <a:pt x="42" y="5"/>
                    <a:pt x="46" y="8"/>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517" name="Oval 6"/>
          <p:cNvSpPr>
            <a:spLocks noChangeArrowheads="1"/>
          </p:cNvSpPr>
          <p:nvPr/>
        </p:nvSpPr>
        <p:spPr bwMode="auto">
          <a:xfrm rot="4030739">
            <a:off x="3602832" y="3942556"/>
            <a:ext cx="1701800" cy="709613"/>
          </a:xfrm>
          <a:prstGeom prst="ellipse">
            <a:avLst/>
          </a:prstGeom>
          <a:gradFill rotWithShape="1">
            <a:gsLst>
              <a:gs pos="0">
                <a:srgbClr val="000000">
                  <a:alpha val="26999"/>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endParaRPr lang="zh-CN" altLang="en-US" b="1" i="1">
              <a:solidFill>
                <a:srgbClr val="000000"/>
              </a:solidFill>
              <a:latin typeface="微软雅黑" pitchFamily="34" charset="-122"/>
              <a:ea typeface="微软雅黑" pitchFamily="34" charset="-122"/>
            </a:endParaRPr>
          </a:p>
        </p:txBody>
      </p:sp>
      <p:grpSp>
        <p:nvGrpSpPr>
          <p:cNvPr id="20518" name="Group 97"/>
          <p:cNvGrpSpPr/>
          <p:nvPr/>
        </p:nvGrpSpPr>
        <p:grpSpPr bwMode="auto">
          <a:xfrm>
            <a:off x="3351213" y="4518025"/>
            <a:ext cx="3373437" cy="3448050"/>
            <a:chOff x="9531350" y="3881438"/>
            <a:chExt cx="2660650" cy="2976562"/>
          </a:xfrm>
        </p:grpSpPr>
        <p:sp>
          <p:nvSpPr>
            <p:cNvPr id="20526" name="Freeform 96"/>
            <p:cNvSpPr/>
            <p:nvPr/>
          </p:nvSpPr>
          <p:spPr bwMode="auto">
            <a:xfrm>
              <a:off x="9531350" y="3881438"/>
              <a:ext cx="2411413" cy="2974975"/>
            </a:xfrm>
            <a:custGeom>
              <a:avLst/>
              <a:gdLst>
                <a:gd name="T0" fmla="*/ 2147483646 w 1068"/>
                <a:gd name="T1" fmla="*/ 2147483646 h 1318"/>
                <a:gd name="T2" fmla="*/ 2147483646 w 1068"/>
                <a:gd name="T3" fmla="*/ 2147483646 h 1318"/>
                <a:gd name="T4" fmla="*/ 2147483646 w 1068"/>
                <a:gd name="T5" fmla="*/ 2147483646 h 1318"/>
                <a:gd name="T6" fmla="*/ 2147483646 w 1068"/>
                <a:gd name="T7" fmla="*/ 2147483646 h 1318"/>
                <a:gd name="T8" fmla="*/ 2147483646 w 1068"/>
                <a:gd name="T9" fmla="*/ 2147483646 h 1318"/>
                <a:gd name="T10" fmla="*/ 2147483646 w 1068"/>
                <a:gd name="T11" fmla="*/ 2147483646 h 1318"/>
                <a:gd name="T12" fmla="*/ 2147483646 w 1068"/>
                <a:gd name="T13" fmla="*/ 2147483646 h 1318"/>
                <a:gd name="T14" fmla="*/ 2147483646 w 1068"/>
                <a:gd name="T15" fmla="*/ 2147483646 h 1318"/>
                <a:gd name="T16" fmla="*/ 2147483646 w 1068"/>
                <a:gd name="T17" fmla="*/ 2147483646 h 1318"/>
                <a:gd name="T18" fmla="*/ 2147483646 w 1068"/>
                <a:gd name="T19" fmla="*/ 2147483646 h 1318"/>
                <a:gd name="T20" fmla="*/ 2147483646 w 1068"/>
                <a:gd name="T21" fmla="*/ 2147483646 h 1318"/>
                <a:gd name="T22" fmla="*/ 2147483646 w 1068"/>
                <a:gd name="T23" fmla="*/ 2147483646 h 1318"/>
                <a:gd name="T24" fmla="*/ 2147483646 w 1068"/>
                <a:gd name="T25" fmla="*/ 2147483646 h 1318"/>
                <a:gd name="T26" fmla="*/ 2147483646 w 1068"/>
                <a:gd name="T27" fmla="*/ 2147483646 h 1318"/>
                <a:gd name="T28" fmla="*/ 2147483646 w 1068"/>
                <a:gd name="T29" fmla="*/ 2147483646 h 1318"/>
                <a:gd name="T30" fmla="*/ 2147483646 w 1068"/>
                <a:gd name="T31" fmla="*/ 2147483646 h 1318"/>
                <a:gd name="T32" fmla="*/ 2147483646 w 1068"/>
                <a:gd name="T33" fmla="*/ 2147483646 h 1318"/>
                <a:gd name="T34" fmla="*/ 2147483646 w 1068"/>
                <a:gd name="T35" fmla="*/ 2147483646 h 1318"/>
                <a:gd name="T36" fmla="*/ 2147483646 w 1068"/>
                <a:gd name="T37" fmla="*/ 2147483646 h 1318"/>
                <a:gd name="T38" fmla="*/ 2147483646 w 1068"/>
                <a:gd name="T39" fmla="*/ 2147483646 h 1318"/>
                <a:gd name="T40" fmla="*/ 2147483646 w 1068"/>
                <a:gd name="T41" fmla="*/ 2147483646 h 1318"/>
                <a:gd name="T42" fmla="*/ 2147483646 w 1068"/>
                <a:gd name="T43" fmla="*/ 2147483646 h 1318"/>
                <a:gd name="T44" fmla="*/ 2147483646 w 1068"/>
                <a:gd name="T45" fmla="*/ 2147483646 h 1318"/>
                <a:gd name="T46" fmla="*/ 2147483646 w 1068"/>
                <a:gd name="T47" fmla="*/ 2147483646 h 1318"/>
                <a:gd name="T48" fmla="*/ 2147483646 w 1068"/>
                <a:gd name="T49" fmla="*/ 2147483646 h 1318"/>
                <a:gd name="T50" fmla="*/ 2147483646 w 1068"/>
                <a:gd name="T51" fmla="*/ 2147483646 h 1318"/>
                <a:gd name="T52" fmla="*/ 2147483646 w 1068"/>
                <a:gd name="T53" fmla="*/ 2147483646 h 1318"/>
                <a:gd name="T54" fmla="*/ 2147483646 w 1068"/>
                <a:gd name="T55" fmla="*/ 2147483646 h 13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68"/>
                <a:gd name="T85" fmla="*/ 0 h 1318"/>
                <a:gd name="T86" fmla="*/ 1068 w 1068"/>
                <a:gd name="T87" fmla="*/ 1318 h 13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68" h="1318">
                  <a:moveTo>
                    <a:pt x="1068" y="1174"/>
                  </a:moveTo>
                  <a:cubicBezTo>
                    <a:pt x="1054" y="1151"/>
                    <a:pt x="1043" y="1133"/>
                    <a:pt x="1039" y="1123"/>
                  </a:cubicBezTo>
                  <a:cubicBezTo>
                    <a:pt x="1022" y="1081"/>
                    <a:pt x="977" y="1011"/>
                    <a:pt x="936" y="942"/>
                  </a:cubicBezTo>
                  <a:cubicBezTo>
                    <a:pt x="895" y="873"/>
                    <a:pt x="868" y="703"/>
                    <a:pt x="850" y="609"/>
                  </a:cubicBezTo>
                  <a:cubicBezTo>
                    <a:pt x="832" y="516"/>
                    <a:pt x="797" y="441"/>
                    <a:pt x="753" y="395"/>
                  </a:cubicBezTo>
                  <a:cubicBezTo>
                    <a:pt x="710" y="349"/>
                    <a:pt x="662" y="278"/>
                    <a:pt x="620" y="301"/>
                  </a:cubicBezTo>
                  <a:cubicBezTo>
                    <a:pt x="578" y="324"/>
                    <a:pt x="578" y="342"/>
                    <a:pt x="578" y="342"/>
                  </a:cubicBezTo>
                  <a:cubicBezTo>
                    <a:pt x="578" y="342"/>
                    <a:pt x="516" y="261"/>
                    <a:pt x="466" y="276"/>
                  </a:cubicBezTo>
                  <a:cubicBezTo>
                    <a:pt x="417" y="291"/>
                    <a:pt x="414" y="326"/>
                    <a:pt x="414" y="326"/>
                  </a:cubicBezTo>
                  <a:cubicBezTo>
                    <a:pt x="414" y="326"/>
                    <a:pt x="381" y="260"/>
                    <a:pt x="328" y="274"/>
                  </a:cubicBezTo>
                  <a:cubicBezTo>
                    <a:pt x="275" y="288"/>
                    <a:pt x="273" y="313"/>
                    <a:pt x="273" y="313"/>
                  </a:cubicBezTo>
                  <a:cubicBezTo>
                    <a:pt x="273" y="313"/>
                    <a:pt x="184" y="167"/>
                    <a:pt x="150" y="101"/>
                  </a:cubicBezTo>
                  <a:cubicBezTo>
                    <a:pt x="117" y="34"/>
                    <a:pt x="95" y="0"/>
                    <a:pt x="64" y="11"/>
                  </a:cubicBezTo>
                  <a:cubicBezTo>
                    <a:pt x="34" y="22"/>
                    <a:pt x="0" y="59"/>
                    <a:pt x="44" y="144"/>
                  </a:cubicBezTo>
                  <a:cubicBezTo>
                    <a:pt x="87" y="229"/>
                    <a:pt x="137" y="369"/>
                    <a:pt x="168" y="431"/>
                  </a:cubicBezTo>
                  <a:cubicBezTo>
                    <a:pt x="199" y="493"/>
                    <a:pt x="262" y="623"/>
                    <a:pt x="280" y="701"/>
                  </a:cubicBezTo>
                  <a:cubicBezTo>
                    <a:pt x="299" y="779"/>
                    <a:pt x="305" y="779"/>
                    <a:pt x="281" y="768"/>
                  </a:cubicBezTo>
                  <a:cubicBezTo>
                    <a:pt x="256" y="757"/>
                    <a:pt x="256" y="703"/>
                    <a:pt x="236" y="683"/>
                  </a:cubicBezTo>
                  <a:cubicBezTo>
                    <a:pt x="216" y="664"/>
                    <a:pt x="213" y="607"/>
                    <a:pt x="221" y="582"/>
                  </a:cubicBezTo>
                  <a:cubicBezTo>
                    <a:pt x="228" y="557"/>
                    <a:pt x="186" y="485"/>
                    <a:pt x="158" y="479"/>
                  </a:cubicBezTo>
                  <a:cubicBezTo>
                    <a:pt x="131" y="473"/>
                    <a:pt x="124" y="495"/>
                    <a:pt x="123" y="560"/>
                  </a:cubicBezTo>
                  <a:cubicBezTo>
                    <a:pt x="122" y="624"/>
                    <a:pt x="63" y="660"/>
                    <a:pt x="89" y="712"/>
                  </a:cubicBezTo>
                  <a:cubicBezTo>
                    <a:pt x="115" y="765"/>
                    <a:pt x="159" y="850"/>
                    <a:pt x="173" y="882"/>
                  </a:cubicBezTo>
                  <a:cubicBezTo>
                    <a:pt x="187" y="913"/>
                    <a:pt x="263" y="978"/>
                    <a:pt x="338" y="1010"/>
                  </a:cubicBezTo>
                  <a:cubicBezTo>
                    <a:pt x="413" y="1042"/>
                    <a:pt x="550" y="1103"/>
                    <a:pt x="601" y="1172"/>
                  </a:cubicBezTo>
                  <a:cubicBezTo>
                    <a:pt x="618" y="1197"/>
                    <a:pt x="654" y="1253"/>
                    <a:pt x="694" y="1318"/>
                  </a:cubicBezTo>
                  <a:cubicBezTo>
                    <a:pt x="854" y="1318"/>
                    <a:pt x="854" y="1318"/>
                    <a:pt x="854" y="1318"/>
                  </a:cubicBezTo>
                  <a:lnTo>
                    <a:pt x="1068" y="1174"/>
                  </a:ln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7" name="Freeform 97"/>
            <p:cNvSpPr/>
            <p:nvPr/>
          </p:nvSpPr>
          <p:spPr bwMode="auto">
            <a:xfrm>
              <a:off x="10148887" y="4587874"/>
              <a:ext cx="296863" cy="442913"/>
            </a:xfrm>
            <a:custGeom>
              <a:avLst/>
              <a:gdLst>
                <a:gd name="T0" fmla="*/ 0 w 132"/>
                <a:gd name="T1" fmla="*/ 0 h 196"/>
                <a:gd name="T2" fmla="*/ 2147483646 w 132"/>
                <a:gd name="T3" fmla="*/ 2147483646 h 196"/>
                <a:gd name="T4" fmla="*/ 2147483646 w 132"/>
                <a:gd name="T5" fmla="*/ 2147483646 h 196"/>
                <a:gd name="T6" fmla="*/ 0 w 132"/>
                <a:gd name="T7" fmla="*/ 0 h 196"/>
                <a:gd name="T8" fmla="*/ 0 60000 65536"/>
                <a:gd name="T9" fmla="*/ 0 60000 65536"/>
                <a:gd name="T10" fmla="*/ 0 60000 65536"/>
                <a:gd name="T11" fmla="*/ 0 60000 65536"/>
                <a:gd name="T12" fmla="*/ 0 w 132"/>
                <a:gd name="T13" fmla="*/ 0 h 196"/>
                <a:gd name="T14" fmla="*/ 132 w 132"/>
                <a:gd name="T15" fmla="*/ 196 h 196"/>
              </a:gdLst>
              <a:ahLst/>
              <a:cxnLst>
                <a:cxn ang="T8">
                  <a:pos x="T0" y="T1"/>
                </a:cxn>
                <a:cxn ang="T9">
                  <a:pos x="T2" y="T3"/>
                </a:cxn>
                <a:cxn ang="T10">
                  <a:pos x="T4" y="T5"/>
                </a:cxn>
                <a:cxn ang="T11">
                  <a:pos x="T6" y="T7"/>
                </a:cxn>
              </a:cxnLst>
              <a:rect l="T12" t="T13" r="T14" b="T15"/>
              <a:pathLst>
                <a:path w="132" h="196">
                  <a:moveTo>
                    <a:pt x="0" y="0"/>
                  </a:moveTo>
                  <a:cubicBezTo>
                    <a:pt x="14" y="22"/>
                    <a:pt x="67" y="129"/>
                    <a:pt x="83" y="161"/>
                  </a:cubicBezTo>
                  <a:cubicBezTo>
                    <a:pt x="100" y="193"/>
                    <a:pt x="132" y="196"/>
                    <a:pt x="110" y="177"/>
                  </a:cubicBezTo>
                  <a:cubicBezTo>
                    <a:pt x="88" y="159"/>
                    <a:pt x="45" y="63"/>
                    <a:pt x="0" y="0"/>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8" name="Freeform 98"/>
            <p:cNvSpPr/>
            <p:nvPr/>
          </p:nvSpPr>
          <p:spPr bwMode="auto">
            <a:xfrm>
              <a:off x="10466387" y="4616449"/>
              <a:ext cx="293688" cy="342900"/>
            </a:xfrm>
            <a:custGeom>
              <a:avLst/>
              <a:gdLst>
                <a:gd name="T0" fmla="*/ 0 w 130"/>
                <a:gd name="T1" fmla="*/ 0 h 152"/>
                <a:gd name="T2" fmla="*/ 2147483646 w 130"/>
                <a:gd name="T3" fmla="*/ 2147483646 h 152"/>
                <a:gd name="T4" fmla="*/ 2147483646 w 130"/>
                <a:gd name="T5" fmla="*/ 2147483646 h 152"/>
                <a:gd name="T6" fmla="*/ 0 w 130"/>
                <a:gd name="T7" fmla="*/ 0 h 152"/>
                <a:gd name="T8" fmla="*/ 0 60000 65536"/>
                <a:gd name="T9" fmla="*/ 0 60000 65536"/>
                <a:gd name="T10" fmla="*/ 0 60000 65536"/>
                <a:gd name="T11" fmla="*/ 0 60000 65536"/>
                <a:gd name="T12" fmla="*/ 0 w 130"/>
                <a:gd name="T13" fmla="*/ 0 h 152"/>
                <a:gd name="T14" fmla="*/ 130 w 130"/>
                <a:gd name="T15" fmla="*/ 152 h 152"/>
              </a:gdLst>
              <a:ahLst/>
              <a:cxnLst>
                <a:cxn ang="T8">
                  <a:pos x="T0" y="T1"/>
                </a:cxn>
                <a:cxn ang="T9">
                  <a:pos x="T2" y="T3"/>
                </a:cxn>
                <a:cxn ang="T10">
                  <a:pos x="T4" y="T5"/>
                </a:cxn>
                <a:cxn ang="T11">
                  <a:pos x="T6" y="T7"/>
                </a:cxn>
              </a:cxnLst>
              <a:rect l="T12" t="T13" r="T14" b="T15"/>
              <a:pathLst>
                <a:path w="130" h="152">
                  <a:moveTo>
                    <a:pt x="0" y="0"/>
                  </a:moveTo>
                  <a:cubicBezTo>
                    <a:pt x="16" y="31"/>
                    <a:pt x="62" y="116"/>
                    <a:pt x="96" y="134"/>
                  </a:cubicBezTo>
                  <a:cubicBezTo>
                    <a:pt x="130" y="152"/>
                    <a:pt x="113" y="129"/>
                    <a:pt x="82" y="98"/>
                  </a:cubicBezTo>
                  <a:cubicBezTo>
                    <a:pt x="50" y="66"/>
                    <a:pt x="38" y="47"/>
                    <a:pt x="0" y="0"/>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9" name="Freeform 99"/>
            <p:cNvSpPr/>
            <p:nvPr/>
          </p:nvSpPr>
          <p:spPr bwMode="auto">
            <a:xfrm>
              <a:off x="10836274" y="4652962"/>
              <a:ext cx="331788" cy="261938"/>
            </a:xfrm>
            <a:custGeom>
              <a:avLst/>
              <a:gdLst>
                <a:gd name="T0" fmla="*/ 0 w 147"/>
                <a:gd name="T1" fmla="*/ 0 h 116"/>
                <a:gd name="T2" fmla="*/ 2147483646 w 147"/>
                <a:gd name="T3" fmla="*/ 2147483646 h 116"/>
                <a:gd name="T4" fmla="*/ 2147483646 w 147"/>
                <a:gd name="T5" fmla="*/ 2147483646 h 116"/>
                <a:gd name="T6" fmla="*/ 0 w 147"/>
                <a:gd name="T7" fmla="*/ 0 h 116"/>
                <a:gd name="T8" fmla="*/ 0 60000 65536"/>
                <a:gd name="T9" fmla="*/ 0 60000 65536"/>
                <a:gd name="T10" fmla="*/ 0 60000 65536"/>
                <a:gd name="T11" fmla="*/ 0 60000 65536"/>
                <a:gd name="T12" fmla="*/ 0 w 147"/>
                <a:gd name="T13" fmla="*/ 0 h 116"/>
                <a:gd name="T14" fmla="*/ 147 w 147"/>
                <a:gd name="T15" fmla="*/ 116 h 116"/>
              </a:gdLst>
              <a:ahLst/>
              <a:cxnLst>
                <a:cxn ang="T8">
                  <a:pos x="T0" y="T1"/>
                </a:cxn>
                <a:cxn ang="T9">
                  <a:pos x="T2" y="T3"/>
                </a:cxn>
                <a:cxn ang="T10">
                  <a:pos x="T4" y="T5"/>
                </a:cxn>
                <a:cxn ang="T11">
                  <a:pos x="T6" y="T7"/>
                </a:cxn>
              </a:cxnLst>
              <a:rect l="T12" t="T13" r="T14" b="T15"/>
              <a:pathLst>
                <a:path w="147" h="116">
                  <a:moveTo>
                    <a:pt x="0" y="0"/>
                  </a:moveTo>
                  <a:cubicBezTo>
                    <a:pt x="20" y="38"/>
                    <a:pt x="63" y="109"/>
                    <a:pt x="105" y="112"/>
                  </a:cubicBezTo>
                  <a:cubicBezTo>
                    <a:pt x="147" y="116"/>
                    <a:pt x="104" y="95"/>
                    <a:pt x="87" y="84"/>
                  </a:cubicBezTo>
                  <a:cubicBezTo>
                    <a:pt x="69" y="73"/>
                    <a:pt x="43" y="52"/>
                    <a:pt x="0" y="0"/>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0" name="Freeform 100"/>
            <p:cNvSpPr/>
            <p:nvPr/>
          </p:nvSpPr>
          <p:spPr bwMode="auto">
            <a:xfrm>
              <a:off x="9586912" y="3886199"/>
              <a:ext cx="203200" cy="219075"/>
            </a:xfrm>
            <a:custGeom>
              <a:avLst/>
              <a:gdLst>
                <a:gd name="T0" fmla="*/ 2147483646 w 90"/>
                <a:gd name="T1" fmla="*/ 2147483646 h 97"/>
                <a:gd name="T2" fmla="*/ 2147483646 w 90"/>
                <a:gd name="T3" fmla="*/ 2147483646 h 97"/>
                <a:gd name="T4" fmla="*/ 2147483646 w 90"/>
                <a:gd name="T5" fmla="*/ 2147483646 h 97"/>
                <a:gd name="T6" fmla="*/ 2147483646 w 90"/>
                <a:gd name="T7" fmla="*/ 2147483646 h 97"/>
                <a:gd name="T8" fmla="*/ 2147483646 w 90"/>
                <a:gd name="T9" fmla="*/ 2147483646 h 97"/>
                <a:gd name="T10" fmla="*/ 0 60000 65536"/>
                <a:gd name="T11" fmla="*/ 0 60000 65536"/>
                <a:gd name="T12" fmla="*/ 0 60000 65536"/>
                <a:gd name="T13" fmla="*/ 0 60000 65536"/>
                <a:gd name="T14" fmla="*/ 0 60000 65536"/>
                <a:gd name="T15" fmla="*/ 0 w 90"/>
                <a:gd name="T16" fmla="*/ 0 h 97"/>
                <a:gd name="T17" fmla="*/ 90 w 90"/>
                <a:gd name="T18" fmla="*/ 97 h 97"/>
              </a:gdLst>
              <a:ahLst/>
              <a:cxnLst>
                <a:cxn ang="T10">
                  <a:pos x="T0" y="T1"/>
                </a:cxn>
                <a:cxn ang="T11">
                  <a:pos x="T2" y="T3"/>
                </a:cxn>
                <a:cxn ang="T12">
                  <a:pos x="T4" y="T5"/>
                </a:cxn>
                <a:cxn ang="T13">
                  <a:pos x="T6" y="T7"/>
                </a:cxn>
                <a:cxn ang="T14">
                  <a:pos x="T8" y="T9"/>
                </a:cxn>
              </a:cxnLst>
              <a:rect l="T15" t="T16" r="T17" b="T18"/>
              <a:pathLst>
                <a:path w="90" h="97">
                  <a:moveTo>
                    <a:pt x="33" y="9"/>
                  </a:moveTo>
                  <a:cubicBezTo>
                    <a:pt x="18" y="16"/>
                    <a:pt x="0" y="30"/>
                    <a:pt x="11" y="50"/>
                  </a:cubicBezTo>
                  <a:cubicBezTo>
                    <a:pt x="21" y="71"/>
                    <a:pt x="44" y="97"/>
                    <a:pt x="66" y="89"/>
                  </a:cubicBezTo>
                  <a:cubicBezTo>
                    <a:pt x="87" y="81"/>
                    <a:pt x="90" y="58"/>
                    <a:pt x="76" y="33"/>
                  </a:cubicBezTo>
                  <a:cubicBezTo>
                    <a:pt x="61" y="7"/>
                    <a:pt x="51" y="0"/>
                    <a:pt x="33" y="9"/>
                  </a:cubicBezTo>
                  <a:close/>
                </a:path>
              </a:pathLst>
            </a:custGeom>
            <a:solidFill>
              <a:srgbClr val="DBBC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1" name="Freeform 101"/>
            <p:cNvSpPr/>
            <p:nvPr/>
          </p:nvSpPr>
          <p:spPr bwMode="auto">
            <a:xfrm>
              <a:off x="9715499" y="4214812"/>
              <a:ext cx="344488" cy="384175"/>
            </a:xfrm>
            <a:custGeom>
              <a:avLst/>
              <a:gdLst>
                <a:gd name="T0" fmla="*/ 2147483646 w 153"/>
                <a:gd name="T1" fmla="*/ 2147483646 h 170"/>
                <a:gd name="T2" fmla="*/ 2147483646 w 153"/>
                <a:gd name="T3" fmla="*/ 2147483646 h 170"/>
                <a:gd name="T4" fmla="*/ 2147483646 w 153"/>
                <a:gd name="T5" fmla="*/ 2147483646 h 170"/>
                <a:gd name="T6" fmla="*/ 0 60000 65536"/>
                <a:gd name="T7" fmla="*/ 0 60000 65536"/>
                <a:gd name="T8" fmla="*/ 0 60000 65536"/>
                <a:gd name="T9" fmla="*/ 0 w 153"/>
                <a:gd name="T10" fmla="*/ 0 h 170"/>
                <a:gd name="T11" fmla="*/ 153 w 153"/>
                <a:gd name="T12" fmla="*/ 170 h 170"/>
              </a:gdLst>
              <a:ahLst/>
              <a:cxnLst>
                <a:cxn ang="T6">
                  <a:pos x="T0" y="T1"/>
                </a:cxn>
                <a:cxn ang="T7">
                  <a:pos x="T2" y="T3"/>
                </a:cxn>
                <a:cxn ang="T8">
                  <a:pos x="T4" y="T5"/>
                </a:cxn>
              </a:cxnLst>
              <a:rect l="T9" t="T10" r="T11" b="T12"/>
              <a:pathLst>
                <a:path w="153" h="170">
                  <a:moveTo>
                    <a:pt x="48" y="21"/>
                  </a:moveTo>
                  <a:cubicBezTo>
                    <a:pt x="0" y="46"/>
                    <a:pt x="46" y="170"/>
                    <a:pt x="100" y="144"/>
                  </a:cubicBezTo>
                  <a:cubicBezTo>
                    <a:pt x="153" y="118"/>
                    <a:pt x="89" y="0"/>
                    <a:pt x="48" y="21"/>
                  </a:cubicBez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2" name="Freeform 102"/>
            <p:cNvSpPr/>
            <p:nvPr/>
          </p:nvSpPr>
          <p:spPr bwMode="auto">
            <a:xfrm>
              <a:off x="9812337" y="4972049"/>
              <a:ext cx="53975" cy="173038"/>
            </a:xfrm>
            <a:custGeom>
              <a:avLst/>
              <a:gdLst>
                <a:gd name="T0" fmla="*/ 2147483646 w 24"/>
                <a:gd name="T1" fmla="*/ 0 h 77"/>
                <a:gd name="T2" fmla="*/ 0 w 24"/>
                <a:gd name="T3" fmla="*/ 2147483646 h 77"/>
                <a:gd name="T4" fmla="*/ 0 w 24"/>
                <a:gd name="T5" fmla="*/ 2147483646 h 77"/>
                <a:gd name="T6" fmla="*/ 2147483646 w 24"/>
                <a:gd name="T7" fmla="*/ 2147483646 h 77"/>
                <a:gd name="T8" fmla="*/ 2147483646 w 24"/>
                <a:gd name="T9" fmla="*/ 0 h 77"/>
                <a:gd name="T10" fmla="*/ 0 60000 65536"/>
                <a:gd name="T11" fmla="*/ 0 60000 65536"/>
                <a:gd name="T12" fmla="*/ 0 60000 65536"/>
                <a:gd name="T13" fmla="*/ 0 60000 65536"/>
                <a:gd name="T14" fmla="*/ 0 60000 65536"/>
                <a:gd name="T15" fmla="*/ 0 w 24"/>
                <a:gd name="T16" fmla="*/ 0 h 77"/>
                <a:gd name="T17" fmla="*/ 24 w 24"/>
                <a:gd name="T18" fmla="*/ 77 h 77"/>
              </a:gdLst>
              <a:ahLst/>
              <a:cxnLst>
                <a:cxn ang="T10">
                  <a:pos x="T0" y="T1"/>
                </a:cxn>
                <a:cxn ang="T11">
                  <a:pos x="T2" y="T3"/>
                </a:cxn>
                <a:cxn ang="T12">
                  <a:pos x="T4" y="T5"/>
                </a:cxn>
                <a:cxn ang="T13">
                  <a:pos x="T6" y="T7"/>
                </a:cxn>
                <a:cxn ang="T14">
                  <a:pos x="T8" y="T9"/>
                </a:cxn>
              </a:cxnLst>
              <a:rect l="T15" t="T16" r="T17" b="T18"/>
              <a:pathLst>
                <a:path w="24" h="77">
                  <a:moveTo>
                    <a:pt x="14" y="0"/>
                  </a:moveTo>
                  <a:cubicBezTo>
                    <a:pt x="3" y="9"/>
                    <a:pt x="0" y="33"/>
                    <a:pt x="0" y="76"/>
                  </a:cubicBezTo>
                  <a:cubicBezTo>
                    <a:pt x="0" y="77"/>
                    <a:pt x="0" y="77"/>
                    <a:pt x="0" y="77"/>
                  </a:cubicBezTo>
                  <a:cubicBezTo>
                    <a:pt x="17" y="69"/>
                    <a:pt x="20" y="49"/>
                    <a:pt x="22" y="34"/>
                  </a:cubicBezTo>
                  <a:cubicBezTo>
                    <a:pt x="24" y="17"/>
                    <a:pt x="22" y="6"/>
                    <a:pt x="14" y="0"/>
                  </a:cubicBezTo>
                  <a:close/>
                </a:path>
              </a:pathLst>
            </a:custGeom>
            <a:solidFill>
              <a:srgbClr val="DBBCA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3" name="Freeform 103"/>
            <p:cNvSpPr>
              <a:spLocks noEditPoints="1"/>
            </p:cNvSpPr>
            <p:nvPr/>
          </p:nvSpPr>
          <p:spPr bwMode="auto">
            <a:xfrm>
              <a:off x="9888537" y="4570412"/>
              <a:ext cx="204788" cy="179388"/>
            </a:xfrm>
            <a:custGeom>
              <a:avLst/>
              <a:gdLst>
                <a:gd name="T0" fmla="*/ 2147483646 w 91"/>
                <a:gd name="T1" fmla="*/ 2147483646 h 80"/>
                <a:gd name="T2" fmla="*/ 2147483646 w 91"/>
                <a:gd name="T3" fmla="*/ 2147483646 h 80"/>
                <a:gd name="T4" fmla="*/ 2147483646 w 91"/>
                <a:gd name="T5" fmla="*/ 2147483646 h 80"/>
                <a:gd name="T6" fmla="*/ 2147483646 w 91"/>
                <a:gd name="T7" fmla="*/ 2147483646 h 80"/>
                <a:gd name="T8" fmla="*/ 0 w 91"/>
                <a:gd name="T9" fmla="*/ 2147483646 h 80"/>
                <a:gd name="T10" fmla="*/ 2147483646 w 91"/>
                <a:gd name="T11" fmla="*/ 2147483646 h 80"/>
                <a:gd name="T12" fmla="*/ 0 60000 65536"/>
                <a:gd name="T13" fmla="*/ 0 60000 65536"/>
                <a:gd name="T14" fmla="*/ 0 60000 65536"/>
                <a:gd name="T15" fmla="*/ 0 60000 65536"/>
                <a:gd name="T16" fmla="*/ 0 60000 65536"/>
                <a:gd name="T17" fmla="*/ 0 60000 65536"/>
                <a:gd name="T18" fmla="*/ 0 w 91"/>
                <a:gd name="T19" fmla="*/ 0 h 80"/>
                <a:gd name="T20" fmla="*/ 91 w 9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91" h="80">
                  <a:moveTo>
                    <a:pt x="17" y="80"/>
                  </a:moveTo>
                  <a:cubicBezTo>
                    <a:pt x="49" y="78"/>
                    <a:pt x="74" y="64"/>
                    <a:pt x="91" y="47"/>
                  </a:cubicBezTo>
                  <a:cubicBezTo>
                    <a:pt x="67" y="59"/>
                    <a:pt x="41" y="72"/>
                    <a:pt x="17" y="80"/>
                  </a:cubicBezTo>
                  <a:close/>
                  <a:moveTo>
                    <a:pt x="71" y="3"/>
                  </a:moveTo>
                  <a:cubicBezTo>
                    <a:pt x="53" y="0"/>
                    <a:pt x="13" y="22"/>
                    <a:pt x="0" y="47"/>
                  </a:cubicBezTo>
                  <a:cubicBezTo>
                    <a:pt x="19" y="31"/>
                    <a:pt x="57" y="6"/>
                    <a:pt x="71" y="3"/>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4" name="Freeform 104"/>
            <p:cNvSpPr/>
            <p:nvPr/>
          </p:nvSpPr>
          <p:spPr bwMode="auto">
            <a:xfrm>
              <a:off x="9637712" y="4067174"/>
              <a:ext cx="273050" cy="206375"/>
            </a:xfrm>
            <a:custGeom>
              <a:avLst/>
              <a:gdLst>
                <a:gd name="T0" fmla="*/ 2147483646 w 121"/>
                <a:gd name="T1" fmla="*/ 2147483646 h 92"/>
                <a:gd name="T2" fmla="*/ 2147483646 w 121"/>
                <a:gd name="T3" fmla="*/ 2147483646 h 92"/>
                <a:gd name="T4" fmla="*/ 2147483646 w 121"/>
                <a:gd name="T5" fmla="*/ 2147483646 h 92"/>
                <a:gd name="T6" fmla="*/ 0 60000 65536"/>
                <a:gd name="T7" fmla="*/ 0 60000 65536"/>
                <a:gd name="T8" fmla="*/ 0 60000 65536"/>
                <a:gd name="T9" fmla="*/ 0 w 121"/>
                <a:gd name="T10" fmla="*/ 0 h 92"/>
                <a:gd name="T11" fmla="*/ 121 w 121"/>
                <a:gd name="T12" fmla="*/ 92 h 92"/>
              </a:gdLst>
              <a:ahLst/>
              <a:cxnLst>
                <a:cxn ang="T6">
                  <a:pos x="T0" y="T1"/>
                </a:cxn>
                <a:cxn ang="T7">
                  <a:pos x="T2" y="T3"/>
                </a:cxn>
                <a:cxn ang="T8">
                  <a:pos x="T4" y="T5"/>
                </a:cxn>
              </a:cxnLst>
              <a:rect l="T9" t="T10" r="T11" b="T12"/>
              <a:pathLst>
                <a:path w="121" h="92">
                  <a:moveTo>
                    <a:pt x="48" y="21"/>
                  </a:moveTo>
                  <a:cubicBezTo>
                    <a:pt x="0" y="45"/>
                    <a:pt x="14" y="92"/>
                    <a:pt x="68" y="65"/>
                  </a:cubicBezTo>
                  <a:cubicBezTo>
                    <a:pt x="121" y="39"/>
                    <a:pt x="90" y="0"/>
                    <a:pt x="48" y="21"/>
                  </a:cubicBez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5" name="Freeform 105"/>
            <p:cNvSpPr/>
            <p:nvPr/>
          </p:nvSpPr>
          <p:spPr bwMode="auto">
            <a:xfrm>
              <a:off x="10247312" y="4470399"/>
              <a:ext cx="571500" cy="622300"/>
            </a:xfrm>
            <a:custGeom>
              <a:avLst/>
              <a:gdLst>
                <a:gd name="T0" fmla="*/ 2147483646 w 253"/>
                <a:gd name="T1" fmla="*/ 2147483646 h 276"/>
                <a:gd name="T2" fmla="*/ 2147483646 w 253"/>
                <a:gd name="T3" fmla="*/ 2147483646 h 276"/>
                <a:gd name="T4" fmla="*/ 2147483646 w 253"/>
                <a:gd name="T5" fmla="*/ 2147483646 h 276"/>
                <a:gd name="T6" fmla="*/ 2147483646 w 253"/>
                <a:gd name="T7" fmla="*/ 2147483646 h 276"/>
                <a:gd name="T8" fmla="*/ 2147483646 w 253"/>
                <a:gd name="T9" fmla="*/ 2147483646 h 276"/>
                <a:gd name="T10" fmla="*/ 0 60000 65536"/>
                <a:gd name="T11" fmla="*/ 0 60000 65536"/>
                <a:gd name="T12" fmla="*/ 0 60000 65536"/>
                <a:gd name="T13" fmla="*/ 0 60000 65536"/>
                <a:gd name="T14" fmla="*/ 0 60000 65536"/>
                <a:gd name="T15" fmla="*/ 0 w 253"/>
                <a:gd name="T16" fmla="*/ 0 h 276"/>
                <a:gd name="T17" fmla="*/ 253 w 253"/>
                <a:gd name="T18" fmla="*/ 276 h 276"/>
              </a:gdLst>
              <a:ahLst/>
              <a:cxnLst>
                <a:cxn ang="T10">
                  <a:pos x="T0" y="T1"/>
                </a:cxn>
                <a:cxn ang="T11">
                  <a:pos x="T2" y="T3"/>
                </a:cxn>
                <a:cxn ang="T12">
                  <a:pos x="T4" y="T5"/>
                </a:cxn>
                <a:cxn ang="T13">
                  <a:pos x="T6" y="T7"/>
                </a:cxn>
                <a:cxn ang="T14">
                  <a:pos x="T8" y="T9"/>
                </a:cxn>
              </a:cxnLst>
              <a:rect l="T15" t="T16" r="T17" b="T18"/>
              <a:pathLst>
                <a:path w="253" h="276">
                  <a:moveTo>
                    <a:pt x="23" y="21"/>
                  </a:moveTo>
                  <a:cubicBezTo>
                    <a:pt x="0" y="33"/>
                    <a:pt x="48" y="125"/>
                    <a:pt x="71" y="177"/>
                  </a:cubicBezTo>
                  <a:cubicBezTo>
                    <a:pt x="93" y="228"/>
                    <a:pt x="253" y="276"/>
                    <a:pt x="219" y="240"/>
                  </a:cubicBezTo>
                  <a:cubicBezTo>
                    <a:pt x="184" y="204"/>
                    <a:pt x="155" y="145"/>
                    <a:pt x="126" y="114"/>
                  </a:cubicBezTo>
                  <a:cubicBezTo>
                    <a:pt x="98" y="84"/>
                    <a:pt x="61" y="0"/>
                    <a:pt x="23" y="21"/>
                  </a:cubicBez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6" name="Freeform 106"/>
            <p:cNvSpPr/>
            <p:nvPr/>
          </p:nvSpPr>
          <p:spPr bwMode="auto">
            <a:xfrm>
              <a:off x="9786937" y="4667249"/>
              <a:ext cx="2144713" cy="2189163"/>
            </a:xfrm>
            <a:custGeom>
              <a:avLst/>
              <a:gdLst>
                <a:gd name="T0" fmla="*/ 2147483646 w 950"/>
                <a:gd name="T1" fmla="*/ 2147483646 h 970"/>
                <a:gd name="T2" fmla="*/ 2147483646 w 950"/>
                <a:gd name="T3" fmla="*/ 2147483646 h 970"/>
                <a:gd name="T4" fmla="*/ 2147483646 w 950"/>
                <a:gd name="T5" fmla="*/ 2147483646 h 970"/>
                <a:gd name="T6" fmla="*/ 2147483646 w 950"/>
                <a:gd name="T7" fmla="*/ 2147483646 h 970"/>
                <a:gd name="T8" fmla="*/ 2147483646 w 950"/>
                <a:gd name="T9" fmla="*/ 2147483646 h 970"/>
                <a:gd name="T10" fmla="*/ 2147483646 w 950"/>
                <a:gd name="T11" fmla="*/ 2147483646 h 970"/>
                <a:gd name="T12" fmla="*/ 2147483646 w 950"/>
                <a:gd name="T13" fmla="*/ 2147483646 h 970"/>
                <a:gd name="T14" fmla="*/ 2147483646 w 950"/>
                <a:gd name="T15" fmla="*/ 2147483646 h 970"/>
                <a:gd name="T16" fmla="*/ 2147483646 w 950"/>
                <a:gd name="T17" fmla="*/ 2147483646 h 970"/>
                <a:gd name="T18" fmla="*/ 2147483646 w 950"/>
                <a:gd name="T19" fmla="*/ 2147483646 h 970"/>
                <a:gd name="T20" fmla="*/ 2147483646 w 950"/>
                <a:gd name="T21" fmla="*/ 2147483646 h 970"/>
                <a:gd name="T22" fmla="*/ 2147483646 w 950"/>
                <a:gd name="T23" fmla="*/ 2147483646 h 970"/>
                <a:gd name="T24" fmla="*/ 2147483646 w 950"/>
                <a:gd name="T25" fmla="*/ 2147483646 h 970"/>
                <a:gd name="T26" fmla="*/ 2147483646 w 950"/>
                <a:gd name="T27" fmla="*/ 2147483646 h 970"/>
                <a:gd name="T28" fmla="*/ 2147483646 w 950"/>
                <a:gd name="T29" fmla="*/ 2147483646 h 970"/>
                <a:gd name="T30" fmla="*/ 2147483646 w 950"/>
                <a:gd name="T31" fmla="*/ 2147483646 h 970"/>
                <a:gd name="T32" fmla="*/ 2147483646 w 950"/>
                <a:gd name="T33" fmla="*/ 2147483646 h 970"/>
                <a:gd name="T34" fmla="*/ 2147483646 w 950"/>
                <a:gd name="T35" fmla="*/ 2147483646 h 970"/>
                <a:gd name="T36" fmla="*/ 2147483646 w 950"/>
                <a:gd name="T37" fmla="*/ 2147483646 h 970"/>
                <a:gd name="T38" fmla="*/ 2147483646 w 950"/>
                <a:gd name="T39" fmla="*/ 2147483646 h 970"/>
                <a:gd name="T40" fmla="*/ 2147483646 w 950"/>
                <a:gd name="T41" fmla="*/ 2147483646 h 970"/>
                <a:gd name="T42" fmla="*/ 2147483646 w 950"/>
                <a:gd name="T43" fmla="*/ 2147483646 h 970"/>
                <a:gd name="T44" fmla="*/ 2147483646 w 950"/>
                <a:gd name="T45" fmla="*/ 2147483646 h 970"/>
                <a:gd name="T46" fmla="*/ 2147483646 w 950"/>
                <a:gd name="T47" fmla="*/ 2147483646 h 970"/>
                <a:gd name="T48" fmla="*/ 2147483646 w 950"/>
                <a:gd name="T49" fmla="*/ 2147483646 h 970"/>
                <a:gd name="T50" fmla="*/ 2147483646 w 950"/>
                <a:gd name="T51" fmla="*/ 2147483646 h 9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0"/>
                <a:gd name="T79" fmla="*/ 0 h 970"/>
                <a:gd name="T80" fmla="*/ 950 w 950"/>
                <a:gd name="T81" fmla="*/ 970 h 9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0" h="970">
                  <a:moveTo>
                    <a:pt x="130" y="63"/>
                  </a:moveTo>
                  <a:cubicBezTo>
                    <a:pt x="159" y="47"/>
                    <a:pt x="170" y="0"/>
                    <a:pt x="195" y="50"/>
                  </a:cubicBezTo>
                  <a:cubicBezTo>
                    <a:pt x="220" y="100"/>
                    <a:pt x="256" y="176"/>
                    <a:pt x="271" y="193"/>
                  </a:cubicBezTo>
                  <a:cubicBezTo>
                    <a:pt x="287" y="211"/>
                    <a:pt x="347" y="279"/>
                    <a:pt x="355" y="240"/>
                  </a:cubicBezTo>
                  <a:cubicBezTo>
                    <a:pt x="362" y="201"/>
                    <a:pt x="429" y="170"/>
                    <a:pt x="460" y="194"/>
                  </a:cubicBezTo>
                  <a:cubicBezTo>
                    <a:pt x="490" y="217"/>
                    <a:pt x="489" y="163"/>
                    <a:pt x="520" y="152"/>
                  </a:cubicBezTo>
                  <a:cubicBezTo>
                    <a:pt x="552" y="140"/>
                    <a:pt x="591" y="179"/>
                    <a:pt x="611" y="168"/>
                  </a:cubicBezTo>
                  <a:cubicBezTo>
                    <a:pt x="631" y="157"/>
                    <a:pt x="659" y="113"/>
                    <a:pt x="683" y="131"/>
                  </a:cubicBezTo>
                  <a:cubicBezTo>
                    <a:pt x="708" y="150"/>
                    <a:pt x="734" y="286"/>
                    <a:pt x="741" y="337"/>
                  </a:cubicBezTo>
                  <a:cubicBezTo>
                    <a:pt x="749" y="388"/>
                    <a:pt x="747" y="467"/>
                    <a:pt x="783" y="534"/>
                  </a:cubicBezTo>
                  <a:cubicBezTo>
                    <a:pt x="820" y="601"/>
                    <a:pt x="866" y="674"/>
                    <a:pt x="890" y="722"/>
                  </a:cubicBezTo>
                  <a:cubicBezTo>
                    <a:pt x="898" y="738"/>
                    <a:pt x="921" y="780"/>
                    <a:pt x="950" y="830"/>
                  </a:cubicBezTo>
                  <a:cubicBezTo>
                    <a:pt x="741" y="970"/>
                    <a:pt x="741" y="970"/>
                    <a:pt x="741" y="970"/>
                  </a:cubicBezTo>
                  <a:cubicBezTo>
                    <a:pt x="634" y="970"/>
                    <a:pt x="634" y="970"/>
                    <a:pt x="634" y="970"/>
                  </a:cubicBezTo>
                  <a:cubicBezTo>
                    <a:pt x="574" y="876"/>
                    <a:pt x="518" y="792"/>
                    <a:pt x="499" y="775"/>
                  </a:cubicBezTo>
                  <a:cubicBezTo>
                    <a:pt x="454" y="736"/>
                    <a:pt x="380" y="681"/>
                    <a:pt x="314" y="660"/>
                  </a:cubicBezTo>
                  <a:cubicBezTo>
                    <a:pt x="247" y="638"/>
                    <a:pt x="131" y="607"/>
                    <a:pt x="106" y="562"/>
                  </a:cubicBezTo>
                  <a:cubicBezTo>
                    <a:pt x="82" y="518"/>
                    <a:pt x="49" y="432"/>
                    <a:pt x="28" y="394"/>
                  </a:cubicBezTo>
                  <a:cubicBezTo>
                    <a:pt x="7" y="356"/>
                    <a:pt x="0" y="328"/>
                    <a:pt x="13" y="298"/>
                  </a:cubicBezTo>
                  <a:cubicBezTo>
                    <a:pt x="25" y="268"/>
                    <a:pt x="47" y="218"/>
                    <a:pt x="50" y="260"/>
                  </a:cubicBezTo>
                  <a:cubicBezTo>
                    <a:pt x="53" y="302"/>
                    <a:pt x="57" y="320"/>
                    <a:pt x="83" y="357"/>
                  </a:cubicBezTo>
                  <a:cubicBezTo>
                    <a:pt x="110" y="395"/>
                    <a:pt x="116" y="412"/>
                    <a:pt x="131" y="444"/>
                  </a:cubicBezTo>
                  <a:cubicBezTo>
                    <a:pt x="146" y="477"/>
                    <a:pt x="171" y="544"/>
                    <a:pt x="197" y="506"/>
                  </a:cubicBezTo>
                  <a:cubicBezTo>
                    <a:pt x="223" y="469"/>
                    <a:pt x="198" y="381"/>
                    <a:pt x="164" y="310"/>
                  </a:cubicBezTo>
                  <a:cubicBezTo>
                    <a:pt x="131" y="239"/>
                    <a:pt x="48" y="67"/>
                    <a:pt x="78" y="68"/>
                  </a:cubicBezTo>
                  <a:cubicBezTo>
                    <a:pt x="107" y="69"/>
                    <a:pt x="110" y="79"/>
                    <a:pt x="130" y="63"/>
                  </a:cubicBez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7" name="Freeform 107"/>
            <p:cNvSpPr/>
            <p:nvPr/>
          </p:nvSpPr>
          <p:spPr bwMode="auto">
            <a:xfrm>
              <a:off x="10552112" y="4514849"/>
              <a:ext cx="536575" cy="481013"/>
            </a:xfrm>
            <a:custGeom>
              <a:avLst/>
              <a:gdLst>
                <a:gd name="T0" fmla="*/ 2147483646 w 238"/>
                <a:gd name="T1" fmla="*/ 2147483646 h 213"/>
                <a:gd name="T2" fmla="*/ 2147483646 w 238"/>
                <a:gd name="T3" fmla="*/ 2147483646 h 213"/>
                <a:gd name="T4" fmla="*/ 2147483646 w 238"/>
                <a:gd name="T5" fmla="*/ 2147483646 h 213"/>
                <a:gd name="T6" fmla="*/ 2147483646 w 238"/>
                <a:gd name="T7" fmla="*/ 2147483646 h 213"/>
                <a:gd name="T8" fmla="*/ 2147483646 w 238"/>
                <a:gd name="T9" fmla="*/ 2147483646 h 213"/>
                <a:gd name="T10" fmla="*/ 0 60000 65536"/>
                <a:gd name="T11" fmla="*/ 0 60000 65536"/>
                <a:gd name="T12" fmla="*/ 0 60000 65536"/>
                <a:gd name="T13" fmla="*/ 0 60000 65536"/>
                <a:gd name="T14" fmla="*/ 0 60000 65536"/>
                <a:gd name="T15" fmla="*/ 0 w 238"/>
                <a:gd name="T16" fmla="*/ 0 h 213"/>
                <a:gd name="T17" fmla="*/ 238 w 238"/>
                <a:gd name="T18" fmla="*/ 213 h 213"/>
              </a:gdLst>
              <a:ahLst/>
              <a:cxnLst>
                <a:cxn ang="T10">
                  <a:pos x="T0" y="T1"/>
                </a:cxn>
                <a:cxn ang="T11">
                  <a:pos x="T2" y="T3"/>
                </a:cxn>
                <a:cxn ang="T12">
                  <a:pos x="T4" y="T5"/>
                </a:cxn>
                <a:cxn ang="T13">
                  <a:pos x="T6" y="T7"/>
                </a:cxn>
                <a:cxn ang="T14">
                  <a:pos x="T8" y="T9"/>
                </a:cxn>
              </a:cxnLst>
              <a:rect l="T15" t="T16" r="T17" b="T18"/>
              <a:pathLst>
                <a:path w="238" h="213">
                  <a:moveTo>
                    <a:pt x="27" y="11"/>
                  </a:moveTo>
                  <a:cubicBezTo>
                    <a:pt x="0" y="20"/>
                    <a:pt x="21" y="84"/>
                    <a:pt x="59" y="127"/>
                  </a:cubicBezTo>
                  <a:cubicBezTo>
                    <a:pt x="97" y="170"/>
                    <a:pt x="144" y="213"/>
                    <a:pt x="175" y="202"/>
                  </a:cubicBezTo>
                  <a:cubicBezTo>
                    <a:pt x="206" y="190"/>
                    <a:pt x="238" y="190"/>
                    <a:pt x="185" y="141"/>
                  </a:cubicBezTo>
                  <a:cubicBezTo>
                    <a:pt x="132" y="92"/>
                    <a:pt x="52" y="0"/>
                    <a:pt x="27" y="11"/>
                  </a:cubicBez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8" name="Freeform 108"/>
            <p:cNvSpPr/>
            <p:nvPr/>
          </p:nvSpPr>
          <p:spPr bwMode="auto">
            <a:xfrm>
              <a:off x="10912474" y="4576762"/>
              <a:ext cx="401638" cy="355600"/>
            </a:xfrm>
            <a:custGeom>
              <a:avLst/>
              <a:gdLst>
                <a:gd name="T0" fmla="*/ 2147483646 w 178"/>
                <a:gd name="T1" fmla="*/ 2147483646 h 158"/>
                <a:gd name="T2" fmla="*/ 2147483646 w 178"/>
                <a:gd name="T3" fmla="*/ 2147483646 h 158"/>
                <a:gd name="T4" fmla="*/ 2147483646 w 178"/>
                <a:gd name="T5" fmla="*/ 2147483646 h 158"/>
                <a:gd name="T6" fmla="*/ 2147483646 w 178"/>
                <a:gd name="T7" fmla="*/ 2147483646 h 158"/>
                <a:gd name="T8" fmla="*/ 0 60000 65536"/>
                <a:gd name="T9" fmla="*/ 0 60000 65536"/>
                <a:gd name="T10" fmla="*/ 0 60000 65536"/>
                <a:gd name="T11" fmla="*/ 0 60000 65536"/>
                <a:gd name="T12" fmla="*/ 0 w 178"/>
                <a:gd name="T13" fmla="*/ 0 h 158"/>
                <a:gd name="T14" fmla="*/ 178 w 178"/>
                <a:gd name="T15" fmla="*/ 158 h 158"/>
              </a:gdLst>
              <a:ahLst/>
              <a:cxnLst>
                <a:cxn ang="T8">
                  <a:pos x="T0" y="T1"/>
                </a:cxn>
                <a:cxn ang="T9">
                  <a:pos x="T2" y="T3"/>
                </a:cxn>
                <a:cxn ang="T10">
                  <a:pos x="T4" y="T5"/>
                </a:cxn>
                <a:cxn ang="T11">
                  <a:pos x="T6" y="T7"/>
                </a:cxn>
              </a:cxnLst>
              <a:rect l="T12" t="T13" r="T14" b="T15"/>
              <a:pathLst>
                <a:path w="178" h="158">
                  <a:moveTo>
                    <a:pt x="27" y="6"/>
                  </a:moveTo>
                  <a:cubicBezTo>
                    <a:pt x="0" y="27"/>
                    <a:pt x="30" y="103"/>
                    <a:pt x="75" y="130"/>
                  </a:cubicBezTo>
                  <a:cubicBezTo>
                    <a:pt x="119" y="158"/>
                    <a:pt x="178" y="149"/>
                    <a:pt x="147" y="108"/>
                  </a:cubicBezTo>
                  <a:cubicBezTo>
                    <a:pt x="115" y="67"/>
                    <a:pt x="43" y="0"/>
                    <a:pt x="27" y="6"/>
                  </a:cubicBezTo>
                  <a:close/>
                </a:path>
              </a:pathLst>
            </a:custGeom>
            <a:solidFill>
              <a:srgbClr val="C89E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9" name="Freeform 109"/>
            <p:cNvSpPr>
              <a:spLocks noEditPoints="1"/>
            </p:cNvSpPr>
            <p:nvPr/>
          </p:nvSpPr>
          <p:spPr bwMode="auto">
            <a:xfrm>
              <a:off x="9929812" y="5294312"/>
              <a:ext cx="261938" cy="423863"/>
            </a:xfrm>
            <a:custGeom>
              <a:avLst/>
              <a:gdLst>
                <a:gd name="T0" fmla="*/ 0 w 116"/>
                <a:gd name="T1" fmla="*/ 2147483646 h 188"/>
                <a:gd name="T2" fmla="*/ 2147483646 w 116"/>
                <a:gd name="T3" fmla="*/ 2147483646 h 188"/>
                <a:gd name="T4" fmla="*/ 0 w 116"/>
                <a:gd name="T5" fmla="*/ 2147483646 h 188"/>
                <a:gd name="T6" fmla="*/ 2147483646 w 116"/>
                <a:gd name="T7" fmla="*/ 2147483646 h 188"/>
                <a:gd name="T8" fmla="*/ 2147483646 w 116"/>
                <a:gd name="T9" fmla="*/ 2147483646 h 188"/>
                <a:gd name="T10" fmla="*/ 2147483646 w 116"/>
                <a:gd name="T11" fmla="*/ 2147483646 h 188"/>
                <a:gd name="T12" fmla="*/ 0 60000 65536"/>
                <a:gd name="T13" fmla="*/ 0 60000 65536"/>
                <a:gd name="T14" fmla="*/ 0 60000 65536"/>
                <a:gd name="T15" fmla="*/ 0 60000 65536"/>
                <a:gd name="T16" fmla="*/ 0 60000 65536"/>
                <a:gd name="T17" fmla="*/ 0 60000 65536"/>
                <a:gd name="T18" fmla="*/ 0 w 116"/>
                <a:gd name="T19" fmla="*/ 0 h 188"/>
                <a:gd name="T20" fmla="*/ 116 w 116"/>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16" h="188">
                  <a:moveTo>
                    <a:pt x="0" y="16"/>
                  </a:moveTo>
                  <a:cubicBezTo>
                    <a:pt x="23" y="0"/>
                    <a:pt x="36" y="11"/>
                    <a:pt x="46" y="29"/>
                  </a:cubicBezTo>
                  <a:cubicBezTo>
                    <a:pt x="33" y="21"/>
                    <a:pt x="22" y="8"/>
                    <a:pt x="0" y="16"/>
                  </a:cubicBezTo>
                  <a:close/>
                  <a:moveTo>
                    <a:pt x="97" y="188"/>
                  </a:moveTo>
                  <a:cubicBezTo>
                    <a:pt x="111" y="175"/>
                    <a:pt x="116" y="171"/>
                    <a:pt x="113" y="146"/>
                  </a:cubicBezTo>
                  <a:cubicBezTo>
                    <a:pt x="106" y="171"/>
                    <a:pt x="104" y="175"/>
                    <a:pt x="97" y="188"/>
                  </a:cubicBezTo>
                  <a:close/>
                </a:path>
              </a:pathLst>
            </a:custGeom>
            <a:solidFill>
              <a:srgbClr val="8C6A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0" name="Freeform 110"/>
            <p:cNvSpPr/>
            <p:nvPr/>
          </p:nvSpPr>
          <p:spPr bwMode="auto">
            <a:xfrm>
              <a:off x="10879137" y="6007099"/>
              <a:ext cx="1009650" cy="823913"/>
            </a:xfrm>
            <a:custGeom>
              <a:avLst/>
              <a:gdLst>
                <a:gd name="T0" fmla="*/ 2147483646 w 447"/>
                <a:gd name="T1" fmla="*/ 2147483646 h 365"/>
                <a:gd name="T2" fmla="*/ 0 w 447"/>
                <a:gd name="T3" fmla="*/ 2147483646 h 365"/>
                <a:gd name="T4" fmla="*/ 2147483646 w 447"/>
                <a:gd name="T5" fmla="*/ 0 h 365"/>
                <a:gd name="T6" fmla="*/ 2147483646 w 447"/>
                <a:gd name="T7" fmla="*/ 2147483646 h 365"/>
                <a:gd name="T8" fmla="*/ 2147483646 w 447"/>
                <a:gd name="T9" fmla="*/ 2147483646 h 365"/>
                <a:gd name="T10" fmla="*/ 0 60000 65536"/>
                <a:gd name="T11" fmla="*/ 0 60000 65536"/>
                <a:gd name="T12" fmla="*/ 0 60000 65536"/>
                <a:gd name="T13" fmla="*/ 0 60000 65536"/>
                <a:gd name="T14" fmla="*/ 0 60000 65536"/>
                <a:gd name="T15" fmla="*/ 0 w 447"/>
                <a:gd name="T16" fmla="*/ 0 h 365"/>
                <a:gd name="T17" fmla="*/ 447 w 447"/>
                <a:gd name="T18" fmla="*/ 365 h 365"/>
              </a:gdLst>
              <a:ahLst/>
              <a:cxnLst>
                <a:cxn ang="T10">
                  <a:pos x="T0" y="T1"/>
                </a:cxn>
                <a:cxn ang="T11">
                  <a:pos x="T2" y="T3"/>
                </a:cxn>
                <a:cxn ang="T12">
                  <a:pos x="T4" y="T5"/>
                </a:cxn>
                <a:cxn ang="T13">
                  <a:pos x="T6" y="T7"/>
                </a:cxn>
                <a:cxn ang="T14">
                  <a:pos x="T8" y="T9"/>
                </a:cxn>
              </a:cxnLst>
              <a:rect l="T15" t="T16" r="T17" b="T18"/>
              <a:pathLst>
                <a:path w="447" h="365">
                  <a:moveTo>
                    <a:pt x="26" y="305"/>
                  </a:moveTo>
                  <a:cubicBezTo>
                    <a:pt x="10" y="300"/>
                    <a:pt x="0" y="259"/>
                    <a:pt x="0" y="259"/>
                  </a:cubicBezTo>
                  <a:cubicBezTo>
                    <a:pt x="41" y="210"/>
                    <a:pt x="299" y="48"/>
                    <a:pt x="417" y="0"/>
                  </a:cubicBezTo>
                  <a:cubicBezTo>
                    <a:pt x="417" y="0"/>
                    <a:pt x="447" y="28"/>
                    <a:pt x="432" y="87"/>
                  </a:cubicBezTo>
                  <a:cubicBezTo>
                    <a:pt x="417" y="146"/>
                    <a:pt x="122" y="365"/>
                    <a:pt x="26" y="305"/>
                  </a:cubicBezTo>
                  <a:close/>
                </a:path>
              </a:pathLst>
            </a:custGeom>
            <a:solidFill>
              <a:srgbClr val="DCF2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1" name="Freeform 111"/>
            <p:cNvSpPr/>
            <p:nvPr/>
          </p:nvSpPr>
          <p:spPr bwMode="auto">
            <a:xfrm>
              <a:off x="10869612" y="6037262"/>
              <a:ext cx="1322388" cy="820738"/>
            </a:xfrm>
            <a:custGeom>
              <a:avLst/>
              <a:gdLst>
                <a:gd name="T0" fmla="*/ 2147483646 w 586"/>
                <a:gd name="T1" fmla="*/ 2147483646 h 364"/>
                <a:gd name="T2" fmla="*/ 2147483646 w 586"/>
                <a:gd name="T3" fmla="*/ 2147483646 h 364"/>
                <a:gd name="T4" fmla="*/ 2147483646 w 586"/>
                <a:gd name="T5" fmla="*/ 2147483646 h 364"/>
                <a:gd name="T6" fmla="*/ 2147483646 w 586"/>
                <a:gd name="T7" fmla="*/ 0 h 364"/>
                <a:gd name="T8" fmla="*/ 2147483646 w 586"/>
                <a:gd name="T9" fmla="*/ 2147483646 h 364"/>
                <a:gd name="T10" fmla="*/ 2147483646 w 586"/>
                <a:gd name="T11" fmla="*/ 2147483646 h 364"/>
                <a:gd name="T12" fmla="*/ 2147483646 w 586"/>
                <a:gd name="T13" fmla="*/ 2147483646 h 364"/>
                <a:gd name="T14" fmla="*/ 2147483646 w 586"/>
                <a:gd name="T15" fmla="*/ 2147483646 h 364"/>
                <a:gd name="T16" fmla="*/ 2147483646 w 586"/>
                <a:gd name="T17" fmla="*/ 214748364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6"/>
                <a:gd name="T28" fmla="*/ 0 h 364"/>
                <a:gd name="T29" fmla="*/ 586 w 586"/>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6" h="364">
                  <a:moveTo>
                    <a:pt x="50" y="363"/>
                  </a:moveTo>
                  <a:cubicBezTo>
                    <a:pt x="19" y="312"/>
                    <a:pt x="21" y="310"/>
                    <a:pt x="13" y="298"/>
                  </a:cubicBezTo>
                  <a:cubicBezTo>
                    <a:pt x="0" y="273"/>
                    <a:pt x="39" y="249"/>
                    <a:pt x="109" y="199"/>
                  </a:cubicBezTo>
                  <a:cubicBezTo>
                    <a:pt x="179" y="150"/>
                    <a:pt x="411" y="10"/>
                    <a:pt x="436" y="0"/>
                  </a:cubicBezTo>
                  <a:cubicBezTo>
                    <a:pt x="448" y="17"/>
                    <a:pt x="550" y="162"/>
                    <a:pt x="586" y="212"/>
                  </a:cubicBezTo>
                  <a:cubicBezTo>
                    <a:pt x="585" y="363"/>
                    <a:pt x="585" y="363"/>
                    <a:pt x="585" y="363"/>
                  </a:cubicBezTo>
                  <a:cubicBezTo>
                    <a:pt x="250" y="363"/>
                    <a:pt x="250" y="363"/>
                    <a:pt x="250" y="363"/>
                  </a:cubicBezTo>
                  <a:cubicBezTo>
                    <a:pt x="250" y="364"/>
                    <a:pt x="250" y="364"/>
                    <a:pt x="250" y="364"/>
                  </a:cubicBezTo>
                  <a:lnTo>
                    <a:pt x="50" y="363"/>
                  </a:ln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2" name="Freeform 112"/>
            <p:cNvSpPr/>
            <p:nvPr/>
          </p:nvSpPr>
          <p:spPr bwMode="auto">
            <a:xfrm>
              <a:off x="10909299" y="6080124"/>
              <a:ext cx="1282700" cy="776288"/>
            </a:xfrm>
            <a:custGeom>
              <a:avLst/>
              <a:gdLst>
                <a:gd name="T0" fmla="*/ 2147483646 w 569"/>
                <a:gd name="T1" fmla="*/ 2147483646 h 344"/>
                <a:gd name="T2" fmla="*/ 2147483646 w 569"/>
                <a:gd name="T3" fmla="*/ 2147483646 h 344"/>
                <a:gd name="T4" fmla="*/ 2147483646 w 569"/>
                <a:gd name="T5" fmla="*/ 2147483646 h 344"/>
                <a:gd name="T6" fmla="*/ 2147483646 w 569"/>
                <a:gd name="T7" fmla="*/ 0 h 344"/>
                <a:gd name="T8" fmla="*/ 2147483646 w 569"/>
                <a:gd name="T9" fmla="*/ 2147483646 h 344"/>
                <a:gd name="T10" fmla="*/ 2147483646 w 569"/>
                <a:gd name="T11" fmla="*/ 2147483646 h 344"/>
                <a:gd name="T12" fmla="*/ 2147483646 w 569"/>
                <a:gd name="T13" fmla="*/ 2147483646 h 344"/>
                <a:gd name="T14" fmla="*/ 2147483646 w 569"/>
                <a:gd name="T15" fmla="*/ 2147483646 h 344"/>
                <a:gd name="T16" fmla="*/ 2147483646 w 569"/>
                <a:gd name="T17" fmla="*/ 2147483646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9"/>
                <a:gd name="T28" fmla="*/ 0 h 344"/>
                <a:gd name="T29" fmla="*/ 569 w 569"/>
                <a:gd name="T30" fmla="*/ 344 h 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9" h="344">
                  <a:moveTo>
                    <a:pt x="48" y="344"/>
                  </a:moveTo>
                  <a:cubicBezTo>
                    <a:pt x="30" y="313"/>
                    <a:pt x="24" y="301"/>
                    <a:pt x="12" y="282"/>
                  </a:cubicBezTo>
                  <a:cubicBezTo>
                    <a:pt x="0" y="263"/>
                    <a:pt x="37" y="236"/>
                    <a:pt x="103" y="189"/>
                  </a:cubicBezTo>
                  <a:cubicBezTo>
                    <a:pt x="169" y="142"/>
                    <a:pt x="388" y="10"/>
                    <a:pt x="413" y="0"/>
                  </a:cubicBezTo>
                  <a:cubicBezTo>
                    <a:pt x="418" y="11"/>
                    <a:pt x="524" y="160"/>
                    <a:pt x="569" y="221"/>
                  </a:cubicBezTo>
                  <a:cubicBezTo>
                    <a:pt x="569" y="344"/>
                    <a:pt x="569" y="344"/>
                    <a:pt x="569" y="344"/>
                  </a:cubicBezTo>
                  <a:cubicBezTo>
                    <a:pt x="233" y="344"/>
                    <a:pt x="233" y="344"/>
                    <a:pt x="233" y="344"/>
                  </a:cubicBezTo>
                  <a:cubicBezTo>
                    <a:pt x="233" y="344"/>
                    <a:pt x="233" y="344"/>
                    <a:pt x="233" y="344"/>
                  </a:cubicBezTo>
                  <a:lnTo>
                    <a:pt x="48" y="344"/>
                  </a:lnTo>
                  <a:close/>
                </a:path>
              </a:pathLst>
            </a:custGeom>
            <a:solidFill>
              <a:srgbClr val="0F37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3" name="Freeform 113"/>
            <p:cNvSpPr/>
            <p:nvPr/>
          </p:nvSpPr>
          <p:spPr bwMode="auto">
            <a:xfrm>
              <a:off x="11531599" y="6327774"/>
              <a:ext cx="347663" cy="528638"/>
            </a:xfrm>
            <a:custGeom>
              <a:avLst/>
              <a:gdLst>
                <a:gd name="T0" fmla="*/ 0 w 154"/>
                <a:gd name="T1" fmla="*/ 0 h 234"/>
                <a:gd name="T2" fmla="*/ 2147483646 w 154"/>
                <a:gd name="T3" fmla="*/ 2147483646 h 234"/>
                <a:gd name="T4" fmla="*/ 2147483646 w 154"/>
                <a:gd name="T5" fmla="*/ 2147483646 h 234"/>
                <a:gd name="T6" fmla="*/ 0 w 154"/>
                <a:gd name="T7" fmla="*/ 0 h 234"/>
                <a:gd name="T8" fmla="*/ 0 60000 65536"/>
                <a:gd name="T9" fmla="*/ 0 60000 65536"/>
                <a:gd name="T10" fmla="*/ 0 60000 65536"/>
                <a:gd name="T11" fmla="*/ 0 60000 65536"/>
                <a:gd name="T12" fmla="*/ 0 w 154"/>
                <a:gd name="T13" fmla="*/ 0 h 234"/>
                <a:gd name="T14" fmla="*/ 154 w 154"/>
                <a:gd name="T15" fmla="*/ 234 h 234"/>
              </a:gdLst>
              <a:ahLst/>
              <a:cxnLst>
                <a:cxn ang="T8">
                  <a:pos x="T0" y="T1"/>
                </a:cxn>
                <a:cxn ang="T9">
                  <a:pos x="T2" y="T3"/>
                </a:cxn>
                <a:cxn ang="T10">
                  <a:pos x="T4" y="T5"/>
                </a:cxn>
                <a:cxn ang="T11">
                  <a:pos x="T6" y="T7"/>
                </a:cxn>
              </a:cxnLst>
              <a:rect l="T12" t="T13" r="T14" b="T15"/>
              <a:pathLst>
                <a:path w="154" h="234">
                  <a:moveTo>
                    <a:pt x="0" y="0"/>
                  </a:moveTo>
                  <a:cubicBezTo>
                    <a:pt x="43" y="80"/>
                    <a:pt x="99" y="167"/>
                    <a:pt x="145" y="234"/>
                  </a:cubicBezTo>
                  <a:cubicBezTo>
                    <a:pt x="154" y="234"/>
                    <a:pt x="154" y="234"/>
                    <a:pt x="154" y="234"/>
                  </a:cubicBezTo>
                  <a:cubicBezTo>
                    <a:pt x="115" y="164"/>
                    <a:pt x="55" y="77"/>
                    <a:pt x="0" y="0"/>
                  </a:cubicBez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4" name="Freeform 114"/>
            <p:cNvSpPr>
              <a:spLocks noEditPoints="1"/>
            </p:cNvSpPr>
            <p:nvPr/>
          </p:nvSpPr>
          <p:spPr bwMode="auto">
            <a:xfrm>
              <a:off x="11525249" y="6613524"/>
              <a:ext cx="193675" cy="171450"/>
            </a:xfrm>
            <a:custGeom>
              <a:avLst/>
              <a:gdLst>
                <a:gd name="T0" fmla="*/ 2147483646 w 86"/>
                <a:gd name="T1" fmla="*/ 0 h 76"/>
                <a:gd name="T2" fmla="*/ 2147483646 w 86"/>
                <a:gd name="T3" fmla="*/ 2147483646 h 76"/>
                <a:gd name="T4" fmla="*/ 2147483646 w 86"/>
                <a:gd name="T5" fmla="*/ 2147483646 h 76"/>
                <a:gd name="T6" fmla="*/ 2147483646 w 86"/>
                <a:gd name="T7" fmla="*/ 2147483646 h 76"/>
                <a:gd name="T8" fmla="*/ 2147483646 w 86"/>
                <a:gd name="T9" fmla="*/ 2147483646 h 76"/>
                <a:gd name="T10" fmla="*/ 2147483646 w 86"/>
                <a:gd name="T11" fmla="*/ 2147483646 h 76"/>
                <a:gd name="T12" fmla="*/ 2147483646 w 86"/>
                <a:gd name="T13" fmla="*/ 2147483646 h 76"/>
                <a:gd name="T14" fmla="*/ 2147483646 w 86"/>
                <a:gd name="T15" fmla="*/ 2147483646 h 76"/>
                <a:gd name="T16" fmla="*/ 2147483646 w 86"/>
                <a:gd name="T17" fmla="*/ 0 h 76"/>
                <a:gd name="T18" fmla="*/ 2147483646 w 86"/>
                <a:gd name="T19" fmla="*/ 2147483646 h 76"/>
                <a:gd name="T20" fmla="*/ 2147483646 w 86"/>
                <a:gd name="T21" fmla="*/ 2147483646 h 76"/>
                <a:gd name="T22" fmla="*/ 2147483646 w 86"/>
                <a:gd name="T23" fmla="*/ 0 h 76"/>
                <a:gd name="T24" fmla="*/ 2147483646 w 86"/>
                <a:gd name="T25" fmla="*/ 2147483646 h 76"/>
                <a:gd name="T26" fmla="*/ 2147483646 w 86"/>
                <a:gd name="T27" fmla="*/ 2147483646 h 76"/>
                <a:gd name="T28" fmla="*/ 2147483646 w 86"/>
                <a:gd name="T29" fmla="*/ 2147483646 h 76"/>
                <a:gd name="T30" fmla="*/ 2147483646 w 86"/>
                <a:gd name="T31" fmla="*/ 2147483646 h 76"/>
                <a:gd name="T32" fmla="*/ 2147483646 w 86"/>
                <a:gd name="T33" fmla="*/ 2147483646 h 76"/>
                <a:gd name="T34" fmla="*/ 2147483646 w 86"/>
                <a:gd name="T35" fmla="*/ 214748364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76"/>
                <a:gd name="T56" fmla="*/ 86 w 86"/>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76">
                  <a:moveTo>
                    <a:pt x="43" y="0"/>
                  </a:moveTo>
                  <a:cubicBezTo>
                    <a:pt x="49" y="0"/>
                    <a:pt x="55" y="1"/>
                    <a:pt x="61" y="4"/>
                  </a:cubicBezTo>
                  <a:cubicBezTo>
                    <a:pt x="79" y="14"/>
                    <a:pt x="86" y="37"/>
                    <a:pt x="77" y="56"/>
                  </a:cubicBezTo>
                  <a:cubicBezTo>
                    <a:pt x="70" y="68"/>
                    <a:pt x="57" y="76"/>
                    <a:pt x="43" y="76"/>
                  </a:cubicBezTo>
                  <a:cubicBezTo>
                    <a:pt x="43" y="67"/>
                    <a:pt x="43" y="67"/>
                    <a:pt x="43" y="67"/>
                  </a:cubicBezTo>
                  <a:cubicBezTo>
                    <a:pt x="54" y="67"/>
                    <a:pt x="64" y="61"/>
                    <a:pt x="69" y="51"/>
                  </a:cubicBezTo>
                  <a:cubicBezTo>
                    <a:pt x="76" y="37"/>
                    <a:pt x="71" y="20"/>
                    <a:pt x="57" y="12"/>
                  </a:cubicBezTo>
                  <a:cubicBezTo>
                    <a:pt x="52" y="10"/>
                    <a:pt x="48" y="9"/>
                    <a:pt x="43" y="9"/>
                  </a:cubicBezTo>
                  <a:lnTo>
                    <a:pt x="43" y="0"/>
                  </a:lnTo>
                  <a:close/>
                  <a:moveTo>
                    <a:pt x="25" y="71"/>
                  </a:moveTo>
                  <a:cubicBezTo>
                    <a:pt x="7" y="62"/>
                    <a:pt x="0" y="39"/>
                    <a:pt x="10" y="20"/>
                  </a:cubicBezTo>
                  <a:cubicBezTo>
                    <a:pt x="16" y="7"/>
                    <a:pt x="30" y="0"/>
                    <a:pt x="43" y="0"/>
                  </a:cubicBezTo>
                  <a:cubicBezTo>
                    <a:pt x="43" y="9"/>
                    <a:pt x="43" y="9"/>
                    <a:pt x="43" y="9"/>
                  </a:cubicBezTo>
                  <a:cubicBezTo>
                    <a:pt x="33" y="9"/>
                    <a:pt x="23" y="14"/>
                    <a:pt x="17" y="24"/>
                  </a:cubicBezTo>
                  <a:cubicBezTo>
                    <a:pt x="10" y="38"/>
                    <a:pt x="15" y="56"/>
                    <a:pt x="30" y="64"/>
                  </a:cubicBezTo>
                  <a:cubicBezTo>
                    <a:pt x="34" y="66"/>
                    <a:pt x="39" y="67"/>
                    <a:pt x="43" y="67"/>
                  </a:cubicBezTo>
                  <a:cubicBezTo>
                    <a:pt x="43" y="76"/>
                    <a:pt x="43" y="76"/>
                    <a:pt x="43" y="76"/>
                  </a:cubicBezTo>
                  <a:cubicBezTo>
                    <a:pt x="37" y="76"/>
                    <a:pt x="31" y="74"/>
                    <a:pt x="25" y="71"/>
                  </a:cubicBez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5" name="Freeform 115"/>
            <p:cNvSpPr/>
            <p:nvPr/>
          </p:nvSpPr>
          <p:spPr bwMode="auto">
            <a:xfrm>
              <a:off x="11590337" y="6704012"/>
              <a:ext cx="38100" cy="36513"/>
            </a:xfrm>
            <a:custGeom>
              <a:avLst/>
              <a:gdLst>
                <a:gd name="T0" fmla="*/ 2147483646 w 17"/>
                <a:gd name="T1" fmla="*/ 2147483646 h 16"/>
                <a:gd name="T2" fmla="*/ 2147483646 w 17"/>
                <a:gd name="T3" fmla="*/ 2147483646 h 16"/>
                <a:gd name="T4" fmla="*/ 2147483646 w 17"/>
                <a:gd name="T5" fmla="*/ 2147483646 h 16"/>
                <a:gd name="T6" fmla="*/ 2147483646 w 17"/>
                <a:gd name="T7" fmla="*/ 2147483646 h 16"/>
                <a:gd name="T8" fmla="*/ 2147483646 w 17"/>
                <a:gd name="T9" fmla="*/ 2147483646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5" y="15"/>
                  </a:moveTo>
                  <a:cubicBezTo>
                    <a:pt x="2" y="13"/>
                    <a:pt x="0" y="8"/>
                    <a:pt x="2" y="5"/>
                  </a:cubicBezTo>
                  <a:cubicBezTo>
                    <a:pt x="4" y="1"/>
                    <a:pt x="9" y="0"/>
                    <a:pt x="12" y="2"/>
                  </a:cubicBezTo>
                  <a:cubicBezTo>
                    <a:pt x="16" y="4"/>
                    <a:pt x="17" y="8"/>
                    <a:pt x="15" y="11"/>
                  </a:cubicBezTo>
                  <a:cubicBezTo>
                    <a:pt x="13" y="15"/>
                    <a:pt x="9" y="16"/>
                    <a:pt x="5" y="15"/>
                  </a:cubicBez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6" name="Freeform 116"/>
            <p:cNvSpPr/>
            <p:nvPr/>
          </p:nvSpPr>
          <p:spPr bwMode="auto">
            <a:xfrm>
              <a:off x="11615737" y="6656387"/>
              <a:ext cx="38100" cy="39688"/>
            </a:xfrm>
            <a:custGeom>
              <a:avLst/>
              <a:gdLst>
                <a:gd name="T0" fmla="*/ 2147483646 w 17"/>
                <a:gd name="T1" fmla="*/ 2147483646 h 17"/>
                <a:gd name="T2" fmla="*/ 2147483646 w 17"/>
                <a:gd name="T3" fmla="*/ 2147483646 h 17"/>
                <a:gd name="T4" fmla="*/ 2147483646 w 17"/>
                <a:gd name="T5" fmla="*/ 2147483646 h 17"/>
                <a:gd name="T6" fmla="*/ 2147483646 w 17"/>
                <a:gd name="T7" fmla="*/ 2147483646 h 17"/>
                <a:gd name="T8" fmla="*/ 2147483646 w 17"/>
                <a:gd name="T9" fmla="*/ 214748364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5"/>
                  </a:moveTo>
                  <a:cubicBezTo>
                    <a:pt x="2" y="13"/>
                    <a:pt x="0" y="9"/>
                    <a:pt x="2" y="5"/>
                  </a:cubicBezTo>
                  <a:cubicBezTo>
                    <a:pt x="4" y="2"/>
                    <a:pt x="8" y="0"/>
                    <a:pt x="12" y="2"/>
                  </a:cubicBezTo>
                  <a:cubicBezTo>
                    <a:pt x="15" y="4"/>
                    <a:pt x="17" y="9"/>
                    <a:pt x="15" y="12"/>
                  </a:cubicBezTo>
                  <a:cubicBezTo>
                    <a:pt x="13" y="16"/>
                    <a:pt x="9" y="17"/>
                    <a:pt x="5" y="15"/>
                  </a:cubicBez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7" name="Freeform 117"/>
            <p:cNvSpPr/>
            <p:nvPr/>
          </p:nvSpPr>
          <p:spPr bwMode="auto">
            <a:xfrm>
              <a:off x="11645899" y="6777037"/>
              <a:ext cx="169863" cy="79375"/>
            </a:xfrm>
            <a:custGeom>
              <a:avLst/>
              <a:gdLst>
                <a:gd name="T0" fmla="*/ 0 w 75"/>
                <a:gd name="T1" fmla="*/ 2147483646 h 35"/>
                <a:gd name="T2" fmla="*/ 2147483646 w 75"/>
                <a:gd name="T3" fmla="*/ 2147483646 h 35"/>
                <a:gd name="T4" fmla="*/ 2147483646 w 75"/>
                <a:gd name="T5" fmla="*/ 2147483646 h 35"/>
                <a:gd name="T6" fmla="*/ 2147483646 w 75"/>
                <a:gd name="T7" fmla="*/ 2147483646 h 35"/>
                <a:gd name="T8" fmla="*/ 2147483646 w 75"/>
                <a:gd name="T9" fmla="*/ 2147483646 h 35"/>
                <a:gd name="T10" fmla="*/ 2147483646 w 75"/>
                <a:gd name="T11" fmla="*/ 2147483646 h 35"/>
                <a:gd name="T12" fmla="*/ 2147483646 w 75"/>
                <a:gd name="T13" fmla="*/ 2147483646 h 35"/>
                <a:gd name="T14" fmla="*/ 2147483646 w 75"/>
                <a:gd name="T15" fmla="*/ 2147483646 h 35"/>
                <a:gd name="T16" fmla="*/ 0 w 75"/>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35"/>
                <a:gd name="T29" fmla="*/ 75 w 7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35">
                  <a:moveTo>
                    <a:pt x="0" y="35"/>
                  </a:moveTo>
                  <a:cubicBezTo>
                    <a:pt x="3" y="25"/>
                    <a:pt x="9" y="16"/>
                    <a:pt x="18" y="10"/>
                  </a:cubicBezTo>
                  <a:cubicBezTo>
                    <a:pt x="36" y="0"/>
                    <a:pt x="59" y="5"/>
                    <a:pt x="70" y="23"/>
                  </a:cubicBezTo>
                  <a:cubicBezTo>
                    <a:pt x="72" y="27"/>
                    <a:pt x="74" y="31"/>
                    <a:pt x="75" y="35"/>
                  </a:cubicBezTo>
                  <a:cubicBezTo>
                    <a:pt x="65" y="35"/>
                    <a:pt x="65" y="35"/>
                    <a:pt x="65" y="35"/>
                  </a:cubicBezTo>
                  <a:cubicBezTo>
                    <a:pt x="65" y="32"/>
                    <a:pt x="64" y="30"/>
                    <a:pt x="62" y="28"/>
                  </a:cubicBezTo>
                  <a:cubicBezTo>
                    <a:pt x="54" y="14"/>
                    <a:pt x="36" y="10"/>
                    <a:pt x="23" y="18"/>
                  </a:cubicBezTo>
                  <a:cubicBezTo>
                    <a:pt x="16" y="22"/>
                    <a:pt x="12" y="28"/>
                    <a:pt x="10" y="35"/>
                  </a:cubicBezTo>
                  <a:lnTo>
                    <a:pt x="0" y="35"/>
                  </a:ln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8" name="Freeform 118"/>
            <p:cNvSpPr/>
            <p:nvPr/>
          </p:nvSpPr>
          <p:spPr bwMode="auto">
            <a:xfrm>
              <a:off x="11701462" y="6832599"/>
              <a:ext cx="33338" cy="23813"/>
            </a:xfrm>
            <a:custGeom>
              <a:avLst/>
              <a:gdLst>
                <a:gd name="T0" fmla="*/ 2147483646 w 15"/>
                <a:gd name="T1" fmla="*/ 2147483646 h 10"/>
                <a:gd name="T2" fmla="*/ 2147483646 w 15"/>
                <a:gd name="T3" fmla="*/ 2147483646 h 10"/>
                <a:gd name="T4" fmla="*/ 2147483646 w 15"/>
                <a:gd name="T5" fmla="*/ 2147483646 h 10"/>
                <a:gd name="T6" fmla="*/ 2147483646 w 15"/>
                <a:gd name="T7" fmla="*/ 2147483646 h 10"/>
                <a:gd name="T8" fmla="*/ 2147483646 w 15"/>
                <a:gd name="T9" fmla="*/ 2147483646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1" y="10"/>
                  </a:moveTo>
                  <a:cubicBezTo>
                    <a:pt x="0" y="7"/>
                    <a:pt x="1" y="3"/>
                    <a:pt x="4" y="2"/>
                  </a:cubicBezTo>
                  <a:cubicBezTo>
                    <a:pt x="7" y="0"/>
                    <a:pt x="12" y="1"/>
                    <a:pt x="14" y="4"/>
                  </a:cubicBezTo>
                  <a:cubicBezTo>
                    <a:pt x="15" y="6"/>
                    <a:pt x="15" y="8"/>
                    <a:pt x="15" y="10"/>
                  </a:cubicBezTo>
                  <a:lnTo>
                    <a:pt x="1" y="10"/>
                  </a:ln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9" name="Freeform 119"/>
            <p:cNvSpPr>
              <a:spLocks noEditPoints="1"/>
            </p:cNvSpPr>
            <p:nvPr/>
          </p:nvSpPr>
          <p:spPr bwMode="auto">
            <a:xfrm>
              <a:off x="11396662" y="6430962"/>
              <a:ext cx="192088" cy="171450"/>
            </a:xfrm>
            <a:custGeom>
              <a:avLst/>
              <a:gdLst>
                <a:gd name="T0" fmla="*/ 2147483646 w 85"/>
                <a:gd name="T1" fmla="*/ 2147483646 h 76"/>
                <a:gd name="T2" fmla="*/ 2147483646 w 85"/>
                <a:gd name="T3" fmla="*/ 2147483646 h 76"/>
                <a:gd name="T4" fmla="*/ 2147483646 w 85"/>
                <a:gd name="T5" fmla="*/ 2147483646 h 76"/>
                <a:gd name="T6" fmla="*/ 2147483646 w 85"/>
                <a:gd name="T7" fmla="*/ 2147483646 h 76"/>
                <a:gd name="T8" fmla="*/ 2147483646 w 85"/>
                <a:gd name="T9" fmla="*/ 2147483646 h 76"/>
                <a:gd name="T10" fmla="*/ 2147483646 w 85"/>
                <a:gd name="T11" fmla="*/ 2147483646 h 76"/>
                <a:gd name="T12" fmla="*/ 2147483646 w 85"/>
                <a:gd name="T13" fmla="*/ 0 h 76"/>
                <a:gd name="T14" fmla="*/ 2147483646 w 85"/>
                <a:gd name="T15" fmla="*/ 2147483646 h 76"/>
                <a:gd name="T16" fmla="*/ 2147483646 w 85"/>
                <a:gd name="T17" fmla="*/ 2147483646 h 76"/>
                <a:gd name="T18" fmla="*/ 2147483646 w 85"/>
                <a:gd name="T19" fmla="*/ 2147483646 h 76"/>
                <a:gd name="T20" fmla="*/ 2147483646 w 85"/>
                <a:gd name="T21" fmla="*/ 2147483646 h 76"/>
                <a:gd name="T22" fmla="*/ 2147483646 w 85"/>
                <a:gd name="T23" fmla="*/ 2147483646 h 76"/>
                <a:gd name="T24" fmla="*/ 2147483646 w 85"/>
                <a:gd name="T25" fmla="*/ 0 h 76"/>
                <a:gd name="T26" fmla="*/ 2147483646 w 85"/>
                <a:gd name="T27" fmla="*/ 2147483646 h 76"/>
                <a:gd name="T28" fmla="*/ 2147483646 w 85"/>
                <a:gd name="T29" fmla="*/ 2147483646 h 76"/>
                <a:gd name="T30" fmla="*/ 2147483646 w 85"/>
                <a:gd name="T31" fmla="*/ 2147483646 h 76"/>
                <a:gd name="T32" fmla="*/ 2147483646 w 85"/>
                <a:gd name="T33" fmla="*/ 2147483646 h 76"/>
                <a:gd name="T34" fmla="*/ 2147483646 w 85"/>
                <a:gd name="T35" fmla="*/ 214748364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76"/>
                <a:gd name="T56" fmla="*/ 85 w 85"/>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76">
                  <a:moveTo>
                    <a:pt x="67" y="66"/>
                  </a:moveTo>
                  <a:cubicBezTo>
                    <a:pt x="60" y="73"/>
                    <a:pt x="51" y="76"/>
                    <a:pt x="42" y="76"/>
                  </a:cubicBezTo>
                  <a:cubicBezTo>
                    <a:pt x="42" y="67"/>
                    <a:pt x="42" y="67"/>
                    <a:pt x="42" y="67"/>
                  </a:cubicBezTo>
                  <a:cubicBezTo>
                    <a:pt x="49" y="67"/>
                    <a:pt x="56" y="65"/>
                    <a:pt x="61" y="60"/>
                  </a:cubicBezTo>
                  <a:cubicBezTo>
                    <a:pt x="73" y="49"/>
                    <a:pt x="75" y="31"/>
                    <a:pt x="64" y="19"/>
                  </a:cubicBezTo>
                  <a:cubicBezTo>
                    <a:pt x="58" y="12"/>
                    <a:pt x="50" y="9"/>
                    <a:pt x="42" y="9"/>
                  </a:cubicBezTo>
                  <a:cubicBezTo>
                    <a:pt x="42" y="0"/>
                    <a:pt x="42" y="0"/>
                    <a:pt x="42" y="0"/>
                  </a:cubicBezTo>
                  <a:cubicBezTo>
                    <a:pt x="53" y="0"/>
                    <a:pt x="63" y="4"/>
                    <a:pt x="71" y="13"/>
                  </a:cubicBezTo>
                  <a:cubicBezTo>
                    <a:pt x="85" y="29"/>
                    <a:pt x="83" y="53"/>
                    <a:pt x="67" y="66"/>
                  </a:cubicBezTo>
                  <a:close/>
                  <a:moveTo>
                    <a:pt x="42" y="76"/>
                  </a:moveTo>
                  <a:cubicBezTo>
                    <a:pt x="32" y="76"/>
                    <a:pt x="21" y="71"/>
                    <a:pt x="14" y="63"/>
                  </a:cubicBezTo>
                  <a:cubicBezTo>
                    <a:pt x="0" y="47"/>
                    <a:pt x="1" y="23"/>
                    <a:pt x="17" y="9"/>
                  </a:cubicBezTo>
                  <a:cubicBezTo>
                    <a:pt x="24" y="3"/>
                    <a:pt x="33" y="0"/>
                    <a:pt x="42" y="0"/>
                  </a:cubicBezTo>
                  <a:cubicBezTo>
                    <a:pt x="42" y="9"/>
                    <a:pt x="42" y="9"/>
                    <a:pt x="42" y="9"/>
                  </a:cubicBezTo>
                  <a:cubicBezTo>
                    <a:pt x="35" y="9"/>
                    <a:pt x="29" y="11"/>
                    <a:pt x="23" y="16"/>
                  </a:cubicBezTo>
                  <a:cubicBezTo>
                    <a:pt x="11" y="27"/>
                    <a:pt x="10" y="45"/>
                    <a:pt x="20" y="57"/>
                  </a:cubicBezTo>
                  <a:cubicBezTo>
                    <a:pt x="26" y="64"/>
                    <a:pt x="34" y="67"/>
                    <a:pt x="42" y="67"/>
                  </a:cubicBezTo>
                  <a:lnTo>
                    <a:pt x="42" y="76"/>
                  </a:ln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0" name="Freeform 120"/>
            <p:cNvSpPr/>
            <p:nvPr/>
          </p:nvSpPr>
          <p:spPr bwMode="auto">
            <a:xfrm>
              <a:off x="11490324" y="6516687"/>
              <a:ext cx="36513" cy="38100"/>
            </a:xfrm>
            <a:custGeom>
              <a:avLst/>
              <a:gdLst>
                <a:gd name="T0" fmla="*/ 2147483646 w 16"/>
                <a:gd name="T1" fmla="*/ 2147483646 h 17"/>
                <a:gd name="T2" fmla="*/ 2147483646 w 16"/>
                <a:gd name="T3" fmla="*/ 2147483646 h 17"/>
                <a:gd name="T4" fmla="*/ 2147483646 w 16"/>
                <a:gd name="T5" fmla="*/ 2147483646 h 17"/>
                <a:gd name="T6" fmla="*/ 2147483646 w 16"/>
                <a:gd name="T7" fmla="*/ 2147483646 h 17"/>
                <a:gd name="T8" fmla="*/ 2147483646 w 16"/>
                <a:gd name="T9" fmla="*/ 2147483646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13" y="14"/>
                  </a:moveTo>
                  <a:cubicBezTo>
                    <a:pt x="10" y="17"/>
                    <a:pt x="5" y="16"/>
                    <a:pt x="2" y="13"/>
                  </a:cubicBezTo>
                  <a:cubicBezTo>
                    <a:pt x="0" y="10"/>
                    <a:pt x="0" y="6"/>
                    <a:pt x="3" y="3"/>
                  </a:cubicBezTo>
                  <a:cubicBezTo>
                    <a:pt x="6" y="0"/>
                    <a:pt x="11" y="1"/>
                    <a:pt x="13" y="4"/>
                  </a:cubicBezTo>
                  <a:cubicBezTo>
                    <a:pt x="16" y="7"/>
                    <a:pt x="16" y="11"/>
                    <a:pt x="13" y="14"/>
                  </a:cubicBez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1" name="Freeform 121"/>
            <p:cNvSpPr/>
            <p:nvPr/>
          </p:nvSpPr>
          <p:spPr bwMode="auto">
            <a:xfrm>
              <a:off x="11456987" y="6478587"/>
              <a:ext cx="36513" cy="36513"/>
            </a:xfrm>
            <a:custGeom>
              <a:avLst/>
              <a:gdLst>
                <a:gd name="T0" fmla="*/ 2147483646 w 16"/>
                <a:gd name="T1" fmla="*/ 2147483646 h 16"/>
                <a:gd name="T2" fmla="*/ 2147483646 w 16"/>
                <a:gd name="T3" fmla="*/ 2147483646 h 16"/>
                <a:gd name="T4" fmla="*/ 2147483646 w 16"/>
                <a:gd name="T5" fmla="*/ 2147483646 h 16"/>
                <a:gd name="T6" fmla="*/ 2147483646 w 16"/>
                <a:gd name="T7" fmla="*/ 2147483646 h 16"/>
                <a:gd name="T8" fmla="*/ 2147483646 w 16"/>
                <a:gd name="T9" fmla="*/ 2147483646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12" y="14"/>
                  </a:moveTo>
                  <a:cubicBezTo>
                    <a:pt x="9" y="16"/>
                    <a:pt x="5" y="16"/>
                    <a:pt x="2" y="13"/>
                  </a:cubicBezTo>
                  <a:cubicBezTo>
                    <a:pt x="0" y="10"/>
                    <a:pt x="0" y="5"/>
                    <a:pt x="3" y="3"/>
                  </a:cubicBezTo>
                  <a:cubicBezTo>
                    <a:pt x="6" y="0"/>
                    <a:pt x="10" y="0"/>
                    <a:pt x="13" y="3"/>
                  </a:cubicBezTo>
                  <a:cubicBezTo>
                    <a:pt x="16" y="6"/>
                    <a:pt x="15" y="11"/>
                    <a:pt x="12" y="14"/>
                  </a:cubicBezTo>
                  <a:close/>
                </a:path>
              </a:pathLst>
            </a:custGeom>
            <a:solidFill>
              <a:srgbClr val="0C222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2" name="Freeform 122"/>
            <p:cNvSpPr/>
            <p:nvPr/>
          </p:nvSpPr>
          <p:spPr bwMode="auto">
            <a:xfrm>
              <a:off x="10883899" y="5989637"/>
              <a:ext cx="809625" cy="522288"/>
            </a:xfrm>
            <a:custGeom>
              <a:avLst/>
              <a:gdLst>
                <a:gd name="T0" fmla="*/ 0 w 359"/>
                <a:gd name="T1" fmla="*/ 2147483646 h 232"/>
                <a:gd name="T2" fmla="*/ 2147483646 w 359"/>
                <a:gd name="T3" fmla="*/ 2147483646 h 232"/>
                <a:gd name="T4" fmla="*/ 2147483646 w 359"/>
                <a:gd name="T5" fmla="*/ 2147483646 h 232"/>
                <a:gd name="T6" fmla="*/ 2147483646 w 359"/>
                <a:gd name="T7" fmla="*/ 2147483646 h 232"/>
                <a:gd name="T8" fmla="*/ 2147483646 w 359"/>
                <a:gd name="T9" fmla="*/ 2147483646 h 232"/>
                <a:gd name="T10" fmla="*/ 0 w 359"/>
                <a:gd name="T11" fmla="*/ 2147483646 h 232"/>
                <a:gd name="T12" fmla="*/ 0 60000 65536"/>
                <a:gd name="T13" fmla="*/ 0 60000 65536"/>
                <a:gd name="T14" fmla="*/ 0 60000 65536"/>
                <a:gd name="T15" fmla="*/ 0 60000 65536"/>
                <a:gd name="T16" fmla="*/ 0 60000 65536"/>
                <a:gd name="T17" fmla="*/ 0 60000 65536"/>
                <a:gd name="T18" fmla="*/ 0 w 359"/>
                <a:gd name="T19" fmla="*/ 0 h 232"/>
                <a:gd name="T20" fmla="*/ 359 w 359"/>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359" h="232">
                  <a:moveTo>
                    <a:pt x="0" y="178"/>
                  </a:moveTo>
                  <a:cubicBezTo>
                    <a:pt x="30" y="209"/>
                    <a:pt x="102" y="156"/>
                    <a:pt x="167" y="117"/>
                  </a:cubicBezTo>
                  <a:cubicBezTo>
                    <a:pt x="232" y="79"/>
                    <a:pt x="359" y="37"/>
                    <a:pt x="337" y="8"/>
                  </a:cubicBezTo>
                  <a:cubicBezTo>
                    <a:pt x="331" y="0"/>
                    <a:pt x="340" y="13"/>
                    <a:pt x="353" y="37"/>
                  </a:cubicBezTo>
                  <a:cubicBezTo>
                    <a:pt x="250" y="89"/>
                    <a:pt x="108" y="178"/>
                    <a:pt x="37" y="232"/>
                  </a:cubicBezTo>
                  <a:cubicBezTo>
                    <a:pt x="22" y="214"/>
                    <a:pt x="9" y="195"/>
                    <a:pt x="0" y="178"/>
                  </a:cubicBezTo>
                  <a:close/>
                </a:path>
              </a:pathLst>
            </a:custGeom>
            <a:solidFill>
              <a:srgbClr val="BC90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 name="矩形 2"/>
          <p:cNvSpPr/>
          <p:nvPr/>
        </p:nvSpPr>
        <p:spPr>
          <a:xfrm>
            <a:off x="6499225" y="2565400"/>
            <a:ext cx="3465513" cy="400050"/>
          </a:xfrm>
          <a:prstGeom prst="rect">
            <a:avLst/>
          </a:prstGeom>
          <a:noFill/>
        </p:spPr>
        <p:txBody>
          <a:bodyPr>
            <a:spAutoFit/>
          </a:bodyPr>
          <a:lstStyle/>
          <a:p>
            <a:pPr>
              <a:defRPr/>
            </a:pPr>
            <a:r>
              <a:rPr lang="zh-CN" altLang="zh-CN" sz="2000" b="1" dirty="0">
                <a:solidFill>
                  <a:schemeClr val="tx1">
                    <a:lumMod val="85000"/>
                    <a:lumOff val="15000"/>
                  </a:schemeClr>
                </a:solidFill>
                <a:latin typeface="微软雅黑" pitchFamily="34" charset="-122"/>
                <a:ea typeface="微软雅黑" pitchFamily="34" charset="-122"/>
              </a:rPr>
              <a:t>我市每年工矿商贸领域事故</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20520" name="矩形 4"/>
          <p:cNvSpPr>
            <a:spLocks noChangeArrowheads="1"/>
          </p:cNvSpPr>
          <p:nvPr/>
        </p:nvSpPr>
        <p:spPr bwMode="auto">
          <a:xfrm flipH="1">
            <a:off x="2566988" y="4365625"/>
            <a:ext cx="84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en-US" altLang="zh-CN">
                <a:solidFill>
                  <a:schemeClr val="bg1"/>
                </a:solidFill>
                <a:latin typeface="微软雅黑" pitchFamily="34" charset="-122"/>
                <a:ea typeface="微软雅黑" pitchFamily="34" charset="-122"/>
                <a:cs typeface="思源宋体 CN Heavy" pitchFamily="18" charset="-122"/>
              </a:rPr>
              <a:t>80%</a:t>
            </a:r>
            <a:endParaRPr lang="zh-CN" altLang="en-US">
              <a:solidFill>
                <a:schemeClr val="bg1"/>
              </a:solidFill>
              <a:latin typeface="微软雅黑" pitchFamily="34" charset="-122"/>
              <a:ea typeface="微软雅黑" pitchFamily="34" charset="-122"/>
              <a:cs typeface="思源宋体 CN Heavy" pitchFamily="18" charset="-122"/>
            </a:endParaRPr>
          </a:p>
        </p:txBody>
      </p:sp>
      <p:sp>
        <p:nvSpPr>
          <p:cNvPr id="20521" name="矩形 95"/>
          <p:cNvSpPr>
            <a:spLocks noChangeArrowheads="1"/>
          </p:cNvSpPr>
          <p:nvPr/>
        </p:nvSpPr>
        <p:spPr bwMode="auto">
          <a:xfrm flipH="1">
            <a:off x="3433763" y="3578225"/>
            <a:ext cx="84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en-US" altLang="zh-CN">
                <a:solidFill>
                  <a:schemeClr val="bg1"/>
                </a:solidFill>
                <a:latin typeface="微软雅黑" pitchFamily="34" charset="-122"/>
                <a:ea typeface="微软雅黑" pitchFamily="34" charset="-122"/>
                <a:cs typeface="思源宋体 CN Heavy" pitchFamily="18" charset="-122"/>
              </a:rPr>
              <a:t>20%</a:t>
            </a:r>
            <a:endParaRPr lang="zh-CN" altLang="en-US">
              <a:solidFill>
                <a:schemeClr val="bg1"/>
              </a:solidFill>
              <a:latin typeface="微软雅黑" pitchFamily="34" charset="-122"/>
              <a:ea typeface="微软雅黑" pitchFamily="34" charset="-122"/>
              <a:cs typeface="思源宋体 CN Heavy" pitchFamily="18" charset="-122"/>
            </a:endParaRPr>
          </a:p>
        </p:txBody>
      </p:sp>
      <p:pic>
        <p:nvPicPr>
          <p:cNvPr id="20522" name="图片 9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722" t="5901" r="9703" b="14198"/>
          <a:stretch>
            <a:fillRect/>
          </a:stretch>
        </p:blipFill>
        <p:spPr bwMode="auto">
          <a:xfrm>
            <a:off x="6257925" y="3178175"/>
            <a:ext cx="63341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矩形 97"/>
          <p:cNvSpPr/>
          <p:nvPr/>
        </p:nvSpPr>
        <p:spPr>
          <a:xfrm>
            <a:off x="6959600" y="3340100"/>
            <a:ext cx="2919413" cy="400050"/>
          </a:xfrm>
          <a:prstGeom prst="rect">
            <a:avLst/>
          </a:prstGeom>
          <a:noFill/>
        </p:spPr>
        <p:txBody>
          <a:bodyPr>
            <a:spAutoFit/>
          </a:bodyPr>
          <a:lstStyle/>
          <a:p>
            <a:pPr>
              <a:defRPr/>
            </a:pPr>
            <a:r>
              <a:rPr lang="zh-CN" altLang="zh-CN" sz="2000" dirty="0">
                <a:solidFill>
                  <a:schemeClr val="tx1">
                    <a:lumMod val="85000"/>
                    <a:lumOff val="15000"/>
                  </a:schemeClr>
                </a:solidFill>
                <a:latin typeface="微软雅黑" pitchFamily="34" charset="-122"/>
                <a:ea typeface="微软雅黑" pitchFamily="34" charset="-122"/>
              </a:rPr>
              <a:t>死亡人数约</a:t>
            </a:r>
            <a:r>
              <a:rPr lang="en-US" altLang="zh-CN" sz="2000" b="1" dirty="0">
                <a:solidFill>
                  <a:schemeClr val="tx1">
                    <a:lumMod val="85000"/>
                    <a:lumOff val="15000"/>
                  </a:schemeClr>
                </a:solidFill>
                <a:latin typeface="微软雅黑" pitchFamily="34" charset="-122"/>
                <a:ea typeface="微软雅黑" pitchFamily="34" charset="-122"/>
              </a:rPr>
              <a:t>50</a:t>
            </a:r>
            <a:r>
              <a:rPr lang="zh-CN" altLang="zh-CN" sz="2000" dirty="0">
                <a:solidFill>
                  <a:schemeClr val="tx1">
                    <a:lumMod val="85000"/>
                    <a:lumOff val="15000"/>
                  </a:schemeClr>
                </a:solidFill>
                <a:latin typeface="微软雅黑" pitchFamily="34" charset="-122"/>
                <a:ea typeface="微软雅黑" pitchFamily="34" charset="-122"/>
              </a:rPr>
              <a:t>人</a:t>
            </a:r>
            <a:endParaRPr lang="zh-CN" altLang="en-US" sz="2000" dirty="0">
              <a:solidFill>
                <a:schemeClr val="tx1">
                  <a:lumMod val="85000"/>
                  <a:lumOff val="15000"/>
                </a:schemeClr>
              </a:solidFill>
              <a:latin typeface="微软雅黑" pitchFamily="34" charset="-122"/>
              <a:ea typeface="微软雅黑" pitchFamily="34" charset="-122"/>
            </a:endParaRPr>
          </a:p>
        </p:txBody>
      </p:sp>
      <p:pic>
        <p:nvPicPr>
          <p:cNvPr id="20524" name="Picture 2" descr="http://www.sznews.com/mb/images/attachement/png/site3/20161202/1561848481517779241_small.png"/>
          <p:cNvPicPr>
            <a:picLocks noChangeAspect="1" noChangeArrowheads="1"/>
          </p:cNvPicPr>
          <p:nvPr/>
        </p:nvPicPr>
        <p:blipFill>
          <a:blip r:embed="rId4">
            <a:clrChange>
              <a:clrFrom>
                <a:srgbClr val="DEDEDE"/>
              </a:clrFrom>
              <a:clrTo>
                <a:srgbClr val="DEDEDE">
                  <a:alpha val="0"/>
                </a:srgbClr>
              </a:clrTo>
            </a:clrChange>
            <a:extLst>
              <a:ext uri="{28A0092B-C50C-407E-A947-70E740481C1C}">
                <a14:useLocalDpi xmlns:a14="http://schemas.microsoft.com/office/drawing/2010/main" val="0"/>
              </a:ext>
            </a:extLst>
          </a:blip>
          <a:srcRect l="11696" r="30087"/>
          <a:stretch>
            <a:fillRect/>
          </a:stretch>
        </p:blipFill>
        <p:spPr bwMode="auto">
          <a:xfrm>
            <a:off x="6249988" y="3979863"/>
            <a:ext cx="70961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矩形 99"/>
          <p:cNvSpPr/>
          <p:nvPr/>
        </p:nvSpPr>
        <p:spPr>
          <a:xfrm>
            <a:off x="7004050" y="3895725"/>
            <a:ext cx="3195638" cy="1938338"/>
          </a:xfrm>
          <a:prstGeom prst="rect">
            <a:avLst/>
          </a:prstGeom>
          <a:noFill/>
        </p:spPr>
        <p:txBody>
          <a:bodyPr>
            <a:spAutoFit/>
          </a:bodyPr>
          <a:lstStyle/>
          <a:p>
            <a:pPr>
              <a:lnSpc>
                <a:spcPct val="150000"/>
              </a:lnSpc>
              <a:defRPr/>
            </a:pPr>
            <a:r>
              <a:rPr lang="en-US" altLang="zh-CN" sz="2000" b="1" dirty="0">
                <a:solidFill>
                  <a:schemeClr val="tx1">
                    <a:lumMod val="85000"/>
                    <a:lumOff val="15000"/>
                  </a:schemeClr>
                </a:solidFill>
                <a:latin typeface="微软雅黑" pitchFamily="34" charset="-122"/>
                <a:ea typeface="微软雅黑" pitchFamily="34" charset="-122"/>
              </a:rPr>
              <a:t>80%</a:t>
            </a:r>
            <a:r>
              <a:rPr lang="zh-CN" altLang="en-US" sz="2000" dirty="0">
                <a:solidFill>
                  <a:schemeClr val="tx1">
                    <a:lumMod val="85000"/>
                    <a:lumOff val="15000"/>
                  </a:schemeClr>
                </a:solidFill>
                <a:latin typeface="微软雅黑" pitchFamily="34" charset="-122"/>
                <a:ea typeface="微软雅黑" pitchFamily="34" charset="-122"/>
              </a:rPr>
              <a:t>事故发生在中小微型生产经营单位，特别是一些非传统高危行业领域的事故呈现多发态势。</a:t>
            </a:r>
          </a:p>
        </p:txBody>
      </p:sp>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pic>
        <p:nvPicPr>
          <p:cNvPr id="1025" name="图片 1024"/>
          <p:cNvPicPr>
            <a:picLocks noChangeAspect="1"/>
          </p:cNvPicPr>
          <p:nvPr/>
        </p:nvPicPr>
        <p:blipFill>
          <a:blip r:embed="rId5"/>
          <a:stretch>
            <a:fillRect/>
          </a:stretch>
        </p:blipFill>
        <p:spPr>
          <a:xfrm>
            <a:off x="1562100" y="3073400"/>
            <a:ext cx="3873500" cy="2641600"/>
          </a:xfrm>
          <a:prstGeom prst="rect">
            <a:avLst/>
          </a:prstGeom>
          <a:noFill/>
          <a:ln w="9525">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3888" y="3389313"/>
            <a:ext cx="3505200" cy="1938337"/>
          </a:xfrm>
          <a:prstGeom prst="rect">
            <a:avLst/>
          </a:prstGeom>
          <a:noFill/>
        </p:spPr>
        <p:txBody>
          <a:bodyPr>
            <a:spAutoFit/>
          </a:bodyPr>
          <a:lstStyle/>
          <a:p>
            <a:pPr indent="457200">
              <a:lnSpc>
                <a:spcPct val="150000"/>
              </a:lnSpc>
              <a:defRPr/>
            </a:pPr>
            <a:r>
              <a:rPr lang="zh-CN" altLang="zh-CN" sz="2000" dirty="0">
                <a:solidFill>
                  <a:schemeClr val="tx1">
                    <a:lumMod val="85000"/>
                    <a:lumOff val="15000"/>
                  </a:schemeClr>
                </a:solidFill>
                <a:latin typeface="微软雅黑" pitchFamily="34" charset="-122"/>
                <a:ea typeface="微软雅黑" pitchFamily="34" charset="-122"/>
              </a:rPr>
              <a:t>今年</a:t>
            </a:r>
            <a:r>
              <a:rPr lang="en-US" altLang="zh-CN" sz="2000" dirty="0">
                <a:solidFill>
                  <a:schemeClr val="tx1">
                    <a:lumMod val="85000"/>
                    <a:lumOff val="15000"/>
                  </a:schemeClr>
                </a:solidFill>
                <a:latin typeface="微软雅黑" pitchFamily="34" charset="-122"/>
                <a:ea typeface="微软雅黑" pitchFamily="34" charset="-122"/>
              </a:rPr>
              <a:t>3</a:t>
            </a:r>
            <a:r>
              <a:rPr lang="zh-CN" altLang="zh-CN" sz="2000" dirty="0">
                <a:solidFill>
                  <a:schemeClr val="tx1">
                    <a:lumMod val="85000"/>
                    <a:lumOff val="15000"/>
                  </a:schemeClr>
                </a:solidFill>
                <a:latin typeface="微软雅黑" pitchFamily="34" charset="-122"/>
                <a:ea typeface="微软雅黑" pitchFamily="34" charset="-122"/>
              </a:rPr>
              <a:t>月份，我市沈河区一家律师事务服务所雇佣一个体户安装经营单位户外牌匾时，工人从梯子上跌落死亡。</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4348163" y="3178175"/>
            <a:ext cx="3506787" cy="2400300"/>
          </a:xfrm>
          <a:prstGeom prst="rect">
            <a:avLst/>
          </a:prstGeom>
          <a:noFill/>
        </p:spPr>
        <p:txBody>
          <a:bodyPr>
            <a:spAutoFit/>
          </a:bodyPr>
          <a:lstStyle/>
          <a:p>
            <a:pPr indent="457200">
              <a:lnSpc>
                <a:spcPct val="150000"/>
              </a:lnSpc>
              <a:defRPr/>
            </a:pPr>
            <a:r>
              <a:rPr lang="zh-CN" altLang="zh-CN" sz="2000" dirty="0">
                <a:solidFill>
                  <a:schemeClr val="tx1">
                    <a:lumMod val="85000"/>
                    <a:lumOff val="15000"/>
                  </a:schemeClr>
                </a:solidFill>
                <a:latin typeface="微软雅黑" pitchFamily="34" charset="-122"/>
                <a:ea typeface="微软雅黑" pitchFamily="34" charset="-122"/>
              </a:rPr>
              <a:t>我市某物流仓库拆卸货架时，负责人在未有任何保护措施和登高设备的情况下攀爬货架给工人示范拆卸作业流程时跌落死亡；</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4" name="矩形 3"/>
          <p:cNvSpPr/>
          <p:nvPr/>
        </p:nvSpPr>
        <p:spPr>
          <a:xfrm>
            <a:off x="8059738" y="2954338"/>
            <a:ext cx="3505200" cy="2862262"/>
          </a:xfrm>
          <a:prstGeom prst="rect">
            <a:avLst/>
          </a:prstGeom>
          <a:solidFill>
            <a:schemeClr val="bg1">
              <a:alpha val="50000"/>
            </a:schemeClr>
          </a:solidFill>
        </p:spPr>
        <p:txBody>
          <a:bodyPr>
            <a:spAutoFit/>
          </a:bodyPr>
          <a:lstStyle/>
          <a:p>
            <a:pPr indent="457200">
              <a:lnSpc>
                <a:spcPct val="150000"/>
              </a:lnSpc>
              <a:defRPr/>
            </a:pPr>
            <a:r>
              <a:rPr lang="zh-CN" altLang="zh-CN" sz="2000" dirty="0">
                <a:solidFill>
                  <a:schemeClr val="tx1">
                    <a:lumMod val="85000"/>
                    <a:lumOff val="15000"/>
                  </a:schemeClr>
                </a:solidFill>
                <a:latin typeface="微软雅黑" pitchFamily="34" charset="-122"/>
                <a:ea typeface="微软雅黑" pitchFamily="34" charset="-122"/>
              </a:rPr>
              <a:t>我市某商厦内经营公司在内部装修过程中，将装修工程委托给自然人进行装修，工人违章作业触电死亡，经营公司承担事故主要责任和赔偿责任等等。</a:t>
            </a:r>
            <a:endParaRPr lang="zh-CN" altLang="en-US" sz="2000" dirty="0">
              <a:solidFill>
                <a:schemeClr val="tx1">
                  <a:lumMod val="85000"/>
                  <a:lumOff val="15000"/>
                </a:schemeClr>
              </a:solidFill>
              <a:latin typeface="微软雅黑" pitchFamily="34" charset="-122"/>
              <a:ea typeface="微软雅黑" pitchFamily="34" charset="-122"/>
            </a:endParaRPr>
          </a:p>
        </p:txBody>
      </p:sp>
      <p:grpSp>
        <p:nvGrpSpPr>
          <p:cNvPr id="21509" name="Group 76"/>
          <p:cNvGrpSpPr/>
          <p:nvPr/>
        </p:nvGrpSpPr>
        <p:grpSpPr bwMode="auto">
          <a:xfrm>
            <a:off x="4338638" y="2235200"/>
            <a:ext cx="3505200" cy="3713163"/>
            <a:chOff x="1302935" y="2124963"/>
            <a:chExt cx="2189142" cy="3479179"/>
          </a:xfrm>
        </p:grpSpPr>
        <p:grpSp>
          <p:nvGrpSpPr>
            <p:cNvPr id="21530" name="Group 33"/>
            <p:cNvGrpSpPr/>
            <p:nvPr/>
          </p:nvGrpSpPr>
          <p:grpSpPr bwMode="auto">
            <a:xfrm>
              <a:off x="1302935" y="2124963"/>
              <a:ext cx="2189142" cy="845847"/>
              <a:chOff x="1324809" y="1811334"/>
              <a:chExt cx="2189142" cy="845847"/>
            </a:xfrm>
          </p:grpSpPr>
          <p:sp>
            <p:nvSpPr>
              <p:cNvPr id="11" name="Pentagon 34"/>
              <p:cNvSpPr/>
              <p:nvPr/>
            </p:nvSpPr>
            <p:spPr>
              <a:xfrm rot="5400000">
                <a:off x="2054455" y="1089619"/>
                <a:ext cx="731833" cy="2175262"/>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1534" name="Rectangle 35"/>
              <p:cNvSpPr>
                <a:spLocks noChangeArrowheads="1"/>
              </p:cNvSpPr>
              <p:nvPr/>
            </p:nvSpPr>
            <p:spPr bwMode="auto">
              <a:xfrm>
                <a:off x="1704538" y="2311122"/>
                <a:ext cx="1339462" cy="34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13" name="Flowchart: Process 36"/>
              <p:cNvSpPr/>
              <p:nvPr/>
            </p:nvSpPr>
            <p:spPr>
              <a:xfrm>
                <a:off x="1324809" y="1830672"/>
                <a:ext cx="2189142" cy="105610"/>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1536" name="Rectangle 37"/>
              <p:cNvSpPr>
                <a:spLocks noChangeArrowheads="1"/>
              </p:cNvSpPr>
              <p:nvPr/>
            </p:nvSpPr>
            <p:spPr bwMode="auto">
              <a:xfrm>
                <a:off x="1428631" y="1843964"/>
                <a:ext cx="1854287" cy="28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9" name="Rounded Rectangle 53"/>
            <p:cNvSpPr/>
            <p:nvPr/>
          </p:nvSpPr>
          <p:spPr>
            <a:xfrm>
              <a:off x="1303926" y="5467295"/>
              <a:ext cx="2175262" cy="105609"/>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10" name="Rounded Rectangle 53"/>
            <p:cNvSpPr/>
            <p:nvPr/>
          </p:nvSpPr>
          <p:spPr>
            <a:xfrm>
              <a:off x="1308884" y="2144301"/>
              <a:ext cx="2177244" cy="3459841"/>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sp>
        <p:nvSpPr>
          <p:cNvPr id="21510" name="文本框 14"/>
          <p:cNvSpPr txBox="1">
            <a:spLocks noChangeArrowheads="1"/>
          </p:cNvSpPr>
          <p:nvPr/>
        </p:nvSpPr>
        <p:spPr bwMode="auto">
          <a:xfrm>
            <a:off x="5262563" y="2419350"/>
            <a:ext cx="166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400" b="1">
                <a:solidFill>
                  <a:schemeClr val="bg1"/>
                </a:solidFill>
                <a:latin typeface="微软雅黑" pitchFamily="34" charset="-122"/>
                <a:ea typeface="微软雅黑" pitchFamily="34" charset="-122"/>
                <a:cs typeface="思源宋体 CN Heavy" pitchFamily="18" charset="-122"/>
              </a:rPr>
              <a:t>案例</a:t>
            </a:r>
            <a:r>
              <a:rPr lang="en-US" altLang="zh-CN" sz="2400" b="1">
                <a:solidFill>
                  <a:schemeClr val="bg1"/>
                </a:solidFill>
                <a:latin typeface="微软雅黑" pitchFamily="34" charset="-122"/>
                <a:ea typeface="微软雅黑" pitchFamily="34" charset="-122"/>
                <a:cs typeface="思源宋体 CN Heavy" pitchFamily="18" charset="-122"/>
              </a:rPr>
              <a:t>2</a:t>
            </a:r>
            <a:endParaRPr lang="zh-CN" altLang="en-US" sz="2400" b="1">
              <a:solidFill>
                <a:schemeClr val="bg1"/>
              </a:solidFill>
              <a:latin typeface="微软雅黑" pitchFamily="34" charset="-122"/>
              <a:ea typeface="微软雅黑" pitchFamily="34" charset="-122"/>
              <a:cs typeface="思源宋体 CN Heavy" pitchFamily="18" charset="-122"/>
            </a:endParaRPr>
          </a:p>
        </p:txBody>
      </p:sp>
      <p:grpSp>
        <p:nvGrpSpPr>
          <p:cNvPr id="21511" name="Group 76"/>
          <p:cNvGrpSpPr/>
          <p:nvPr/>
        </p:nvGrpSpPr>
        <p:grpSpPr bwMode="auto">
          <a:xfrm>
            <a:off x="619125" y="2233613"/>
            <a:ext cx="3505200" cy="3713162"/>
            <a:chOff x="1302935" y="2124963"/>
            <a:chExt cx="2189142" cy="3479179"/>
          </a:xfrm>
        </p:grpSpPr>
        <p:grpSp>
          <p:nvGrpSpPr>
            <p:cNvPr id="21523" name="Group 33"/>
            <p:cNvGrpSpPr/>
            <p:nvPr/>
          </p:nvGrpSpPr>
          <p:grpSpPr bwMode="auto">
            <a:xfrm>
              <a:off x="1302935" y="2124963"/>
              <a:ext cx="2189142" cy="845847"/>
              <a:chOff x="1324809" y="1811334"/>
              <a:chExt cx="2189142" cy="845847"/>
            </a:xfrm>
          </p:grpSpPr>
          <p:sp>
            <p:nvSpPr>
              <p:cNvPr id="20" name="Pentagon 34"/>
              <p:cNvSpPr/>
              <p:nvPr/>
            </p:nvSpPr>
            <p:spPr>
              <a:xfrm rot="5400000">
                <a:off x="2054455" y="1089619"/>
                <a:ext cx="731833" cy="2175262"/>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1527" name="Rectangle 35"/>
              <p:cNvSpPr>
                <a:spLocks noChangeArrowheads="1"/>
              </p:cNvSpPr>
              <p:nvPr/>
            </p:nvSpPr>
            <p:spPr bwMode="auto">
              <a:xfrm>
                <a:off x="1704538" y="2311122"/>
                <a:ext cx="1339461" cy="34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22" name="Flowchart: Process 36"/>
              <p:cNvSpPr/>
              <p:nvPr/>
            </p:nvSpPr>
            <p:spPr>
              <a:xfrm>
                <a:off x="1324809" y="1830671"/>
                <a:ext cx="2189142" cy="105610"/>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1529" name="Rectangle 37"/>
              <p:cNvSpPr>
                <a:spLocks noChangeArrowheads="1"/>
              </p:cNvSpPr>
              <p:nvPr/>
            </p:nvSpPr>
            <p:spPr bwMode="auto">
              <a:xfrm>
                <a:off x="1428631" y="1843964"/>
                <a:ext cx="1854287" cy="28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18" name="Rounded Rectangle 53"/>
            <p:cNvSpPr/>
            <p:nvPr/>
          </p:nvSpPr>
          <p:spPr>
            <a:xfrm>
              <a:off x="1303927" y="5467295"/>
              <a:ext cx="2175262" cy="105610"/>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19" name="Rounded Rectangle 53"/>
            <p:cNvSpPr/>
            <p:nvPr/>
          </p:nvSpPr>
          <p:spPr>
            <a:xfrm>
              <a:off x="1308884" y="2144300"/>
              <a:ext cx="2177244" cy="3459842"/>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sp>
        <p:nvSpPr>
          <p:cNvPr id="21512" name="文本框 23"/>
          <p:cNvSpPr txBox="1">
            <a:spLocks noChangeArrowheads="1"/>
          </p:cNvSpPr>
          <p:nvPr/>
        </p:nvSpPr>
        <p:spPr bwMode="auto">
          <a:xfrm>
            <a:off x="1541463" y="2417763"/>
            <a:ext cx="1662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400" b="1">
                <a:solidFill>
                  <a:schemeClr val="bg1"/>
                </a:solidFill>
                <a:latin typeface="微软雅黑" pitchFamily="34" charset="-122"/>
                <a:ea typeface="微软雅黑" pitchFamily="34" charset="-122"/>
                <a:cs typeface="思源宋体 CN Heavy" pitchFamily="18" charset="-122"/>
              </a:rPr>
              <a:t>案例</a:t>
            </a:r>
            <a:r>
              <a:rPr lang="en-US" altLang="zh-CN" sz="2400" b="1">
                <a:solidFill>
                  <a:schemeClr val="bg1"/>
                </a:solidFill>
                <a:latin typeface="微软雅黑" pitchFamily="34" charset="-122"/>
                <a:ea typeface="微软雅黑" pitchFamily="34" charset="-122"/>
                <a:cs typeface="思源宋体 CN Heavy" pitchFamily="18" charset="-122"/>
              </a:rPr>
              <a:t>1</a:t>
            </a:r>
            <a:endParaRPr lang="zh-CN" altLang="en-US" sz="2400" b="1">
              <a:solidFill>
                <a:schemeClr val="bg1"/>
              </a:solidFill>
              <a:latin typeface="微软雅黑" pitchFamily="34" charset="-122"/>
              <a:ea typeface="微软雅黑" pitchFamily="34" charset="-122"/>
              <a:cs typeface="思源宋体 CN Heavy" pitchFamily="18" charset="-122"/>
            </a:endParaRPr>
          </a:p>
        </p:txBody>
      </p:sp>
      <p:grpSp>
        <p:nvGrpSpPr>
          <p:cNvPr id="21513" name="Group 76"/>
          <p:cNvGrpSpPr/>
          <p:nvPr/>
        </p:nvGrpSpPr>
        <p:grpSpPr bwMode="auto">
          <a:xfrm>
            <a:off x="8056563" y="2236788"/>
            <a:ext cx="3505200" cy="3713162"/>
            <a:chOff x="1302935" y="2124963"/>
            <a:chExt cx="2189142" cy="3479179"/>
          </a:xfrm>
        </p:grpSpPr>
        <p:grpSp>
          <p:nvGrpSpPr>
            <p:cNvPr id="21516" name="Group 33"/>
            <p:cNvGrpSpPr/>
            <p:nvPr/>
          </p:nvGrpSpPr>
          <p:grpSpPr bwMode="auto">
            <a:xfrm>
              <a:off x="1302935" y="2124963"/>
              <a:ext cx="2189142" cy="845847"/>
              <a:chOff x="1324809" y="1811334"/>
              <a:chExt cx="2189142" cy="845847"/>
            </a:xfrm>
          </p:grpSpPr>
          <p:sp>
            <p:nvSpPr>
              <p:cNvPr id="39" name="Pentagon 34"/>
              <p:cNvSpPr/>
              <p:nvPr/>
            </p:nvSpPr>
            <p:spPr>
              <a:xfrm rot="5400000">
                <a:off x="2054455" y="1089619"/>
                <a:ext cx="731833" cy="2175262"/>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1520" name="Rectangle 35"/>
              <p:cNvSpPr>
                <a:spLocks noChangeArrowheads="1"/>
              </p:cNvSpPr>
              <p:nvPr/>
            </p:nvSpPr>
            <p:spPr bwMode="auto">
              <a:xfrm>
                <a:off x="1704538" y="2311122"/>
                <a:ext cx="1339462" cy="34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41" name="Flowchart: Process 36"/>
              <p:cNvSpPr/>
              <p:nvPr/>
            </p:nvSpPr>
            <p:spPr>
              <a:xfrm>
                <a:off x="1324809" y="1830671"/>
                <a:ext cx="2189142" cy="105610"/>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1522" name="Rectangle 37"/>
              <p:cNvSpPr>
                <a:spLocks noChangeArrowheads="1"/>
              </p:cNvSpPr>
              <p:nvPr/>
            </p:nvSpPr>
            <p:spPr bwMode="auto">
              <a:xfrm>
                <a:off x="1428631" y="1843964"/>
                <a:ext cx="1854287" cy="28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37" name="Rounded Rectangle 53"/>
            <p:cNvSpPr/>
            <p:nvPr/>
          </p:nvSpPr>
          <p:spPr>
            <a:xfrm>
              <a:off x="1303926" y="5467295"/>
              <a:ext cx="2175262" cy="105610"/>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38" name="Rounded Rectangle 53"/>
            <p:cNvSpPr/>
            <p:nvPr/>
          </p:nvSpPr>
          <p:spPr>
            <a:xfrm>
              <a:off x="1308884" y="2144300"/>
              <a:ext cx="2177244" cy="3459842"/>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sp>
        <p:nvSpPr>
          <p:cNvPr id="21514" name="文本框 42"/>
          <p:cNvSpPr txBox="1">
            <a:spLocks noChangeArrowheads="1"/>
          </p:cNvSpPr>
          <p:nvPr/>
        </p:nvSpPr>
        <p:spPr bwMode="auto">
          <a:xfrm>
            <a:off x="8978900" y="2420938"/>
            <a:ext cx="1662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400" b="1">
                <a:solidFill>
                  <a:schemeClr val="bg1"/>
                </a:solidFill>
                <a:latin typeface="微软雅黑" pitchFamily="34" charset="-122"/>
                <a:ea typeface="微软雅黑" pitchFamily="34" charset="-122"/>
                <a:cs typeface="思源宋体 CN Heavy" pitchFamily="18" charset="-122"/>
              </a:rPr>
              <a:t>案例</a:t>
            </a:r>
            <a:r>
              <a:rPr lang="en-US" altLang="zh-CN" sz="2400" b="1">
                <a:solidFill>
                  <a:schemeClr val="bg1"/>
                </a:solidFill>
                <a:latin typeface="微软雅黑" pitchFamily="34" charset="-122"/>
                <a:ea typeface="微软雅黑" pitchFamily="34" charset="-122"/>
                <a:cs typeface="思源宋体 CN Heavy" pitchFamily="18" charset="-122"/>
              </a:rPr>
              <a:t>3</a:t>
            </a:r>
            <a:endParaRPr lang="zh-CN" altLang="en-US" sz="2400" b="1">
              <a:solidFill>
                <a:schemeClr val="bg1"/>
              </a:solidFill>
              <a:latin typeface="微软雅黑" pitchFamily="34" charset="-122"/>
              <a:ea typeface="微软雅黑" pitchFamily="34" charset="-122"/>
              <a:cs typeface="思源宋体 CN Heavy" pitchFamily="18" charset="-122"/>
            </a:endParaRPr>
          </a:p>
        </p:txBody>
      </p:sp>
      <p:sp>
        <p:nvSpPr>
          <p:cNvPr id="33" name="矩形 32"/>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710" y="1535487"/>
            <a:ext cx="9361488" cy="461665"/>
          </a:xfrm>
          <a:prstGeom prst="rect">
            <a:avLst/>
          </a:prstGeom>
          <a:noFill/>
        </p:spPr>
        <p:txBody>
          <a:bodyPr>
            <a:spAutoFit/>
          </a:bodyPr>
          <a:lstStyle/>
          <a:p>
            <a:pPr>
              <a:defRPr/>
            </a:pPr>
            <a:r>
              <a:rPr lang="en-US" altLang="zh-CN" sz="2400" b="1" dirty="0">
                <a:solidFill>
                  <a:schemeClr val="tx1">
                    <a:lumMod val="85000"/>
                    <a:lumOff val="15000"/>
                  </a:schemeClr>
                </a:solidFill>
                <a:latin typeface="微软雅黑" pitchFamily="34" charset="-122"/>
                <a:ea typeface="微软雅黑" pitchFamily="34" charset="-122"/>
              </a:rPr>
              <a:t>1.</a:t>
            </a:r>
            <a:r>
              <a:rPr lang="zh-CN" altLang="zh-CN" sz="2400" b="1" dirty="0">
                <a:solidFill>
                  <a:schemeClr val="tx1">
                    <a:lumMod val="85000"/>
                    <a:lumOff val="15000"/>
                  </a:schemeClr>
                </a:solidFill>
                <a:latin typeface="微软雅黑" pitchFamily="34" charset="-122"/>
                <a:ea typeface="微软雅黑" pitchFamily="34" charset="-122"/>
              </a:rPr>
              <a:t>什么样的单位是生产经营单位，哪些活动属于生产经营活动</a:t>
            </a:r>
            <a:endParaRPr lang="zh-CN" altLang="en-US" sz="2400" b="1" dirty="0">
              <a:solidFill>
                <a:schemeClr val="tx1">
                  <a:lumMod val="85000"/>
                  <a:lumOff val="15000"/>
                </a:schemeClr>
              </a:solidFill>
              <a:latin typeface="微软雅黑" pitchFamily="34" charset="-122"/>
              <a:ea typeface="微软雅黑" pitchFamily="34" charset="-122"/>
            </a:endParaRPr>
          </a:p>
        </p:txBody>
      </p:sp>
      <p:sp>
        <p:nvSpPr>
          <p:cNvPr id="3" name="矩形 2"/>
          <p:cNvSpPr/>
          <p:nvPr/>
        </p:nvSpPr>
        <p:spPr>
          <a:xfrm>
            <a:off x="263352" y="2033492"/>
            <a:ext cx="11593513" cy="2461700"/>
          </a:xfrm>
          <a:prstGeom prst="rect">
            <a:avLst/>
          </a:prstGeom>
          <a:noFill/>
        </p:spPr>
        <p:txBody>
          <a:bodyPr>
            <a:spAutoFit/>
          </a:bodyPr>
          <a:lstStyle/>
          <a:p>
            <a:pPr marL="457200" indent="-457200" algn="just">
              <a:lnSpc>
                <a:spcPct val="200000"/>
              </a:lnSpc>
              <a:buFont typeface="Wingdings" charset="2"/>
              <a:buChar char="Ø"/>
              <a:defRPr/>
            </a:pPr>
            <a:r>
              <a:rPr lang="zh-CN" altLang="zh-CN" sz="2000" dirty="0">
                <a:solidFill>
                  <a:schemeClr val="tx1">
                    <a:lumMod val="85000"/>
                    <a:lumOff val="15000"/>
                  </a:schemeClr>
                </a:solidFill>
                <a:latin typeface="微软雅黑" pitchFamily="34" charset="-122"/>
                <a:ea typeface="微软雅黑" pitchFamily="34" charset="-122"/>
              </a:rPr>
              <a:t>生产经营单位的范畴</a:t>
            </a:r>
            <a:r>
              <a:rPr lang="zh-CN" altLang="en-US" sz="2000" dirty="0">
                <a:solidFill>
                  <a:schemeClr val="tx1">
                    <a:lumMod val="85000"/>
                    <a:lumOff val="15000"/>
                  </a:schemeClr>
                </a:solidFill>
                <a:latin typeface="微软雅黑" pitchFamily="34" charset="-122"/>
                <a:ea typeface="微软雅黑" pitchFamily="34" charset="-122"/>
              </a:rPr>
              <a:t>：不论其性质如何、规模大小</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只要是在中华人民共和国领域内从事生产经营活动</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都应遵守安法的各项规定。</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200000"/>
              </a:lnSpc>
              <a:buFont typeface="Wingdings" charset="2"/>
              <a:buChar char="Ø"/>
              <a:defRPr/>
            </a:pPr>
            <a:r>
              <a:rPr lang="zh-CN" altLang="zh-CN" sz="2000" dirty="0">
                <a:solidFill>
                  <a:schemeClr val="tx1">
                    <a:lumMod val="85000"/>
                    <a:lumOff val="15000"/>
                  </a:schemeClr>
                </a:solidFill>
                <a:latin typeface="微软雅黑" pitchFamily="34" charset="-122"/>
                <a:ea typeface="微软雅黑" pitchFamily="34" charset="-122"/>
              </a:rPr>
              <a:t>生产经营活动的范畴</a:t>
            </a:r>
            <a:r>
              <a:rPr lang="zh-CN" altLang="en-US" sz="2000" dirty="0">
                <a:solidFill>
                  <a:schemeClr val="tx1">
                    <a:lumMod val="85000"/>
                    <a:lumOff val="15000"/>
                  </a:schemeClr>
                </a:solidFill>
                <a:latin typeface="微软雅黑" pitchFamily="34" charset="-122"/>
                <a:ea typeface="微软雅黑" pitchFamily="34" charset="-122"/>
              </a:rPr>
              <a:t>：既包括资源的开采活动，各种产品的加工、制作活动</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也包括各类工程建设和商业、娱乐业以及其他服务业的经营活动。</a:t>
            </a:r>
            <a:endParaRPr lang="zh-CN" altLang="zh-CN" sz="2000" dirty="0">
              <a:solidFill>
                <a:schemeClr val="tx1">
                  <a:lumMod val="85000"/>
                  <a:lumOff val="15000"/>
                </a:schemeClr>
              </a:solidFill>
              <a:latin typeface="微软雅黑" pitchFamily="34" charset="-122"/>
              <a:ea typeface="微软雅黑" pitchFamily="34" charset="-122"/>
            </a:endParaRPr>
          </a:p>
        </p:txBody>
      </p:sp>
      <p:pic>
        <p:nvPicPr>
          <p:cNvPr id="22533" name="Picture 4" descr="http://imgsrc.baidu.com/imgad/pic/item/fc1f4134970a304e4ad9a8e4dbc8a786c9175c3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1666952"/>
            <a:ext cx="1793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形状 41"/>
          <p:cNvSpPr/>
          <p:nvPr/>
        </p:nvSpPr>
        <p:spPr>
          <a:xfrm>
            <a:off x="1285875" y="4718497"/>
            <a:ext cx="1025525" cy="2108200"/>
          </a:xfrm>
          <a:custGeom>
            <a:avLst/>
            <a:gdLst>
              <a:gd name="connsiteX0" fmla="*/ 69366 w 1025628"/>
              <a:gd name="connsiteY0" fmla="*/ 0 h 2108390"/>
              <a:gd name="connsiteX1" fmla="*/ 1025628 w 1025628"/>
              <a:gd name="connsiteY1" fmla="*/ 0 h 2108390"/>
              <a:gd name="connsiteX2" fmla="*/ 1025628 w 1025628"/>
              <a:gd name="connsiteY2" fmla="*/ 2108390 h 2108390"/>
              <a:gd name="connsiteX3" fmla="*/ 69366 w 1025628"/>
              <a:gd name="connsiteY3" fmla="*/ 2108390 h 2108390"/>
              <a:gd name="connsiteX4" fmla="*/ 0 w 1025628"/>
              <a:gd name="connsiteY4" fmla="*/ 2039024 h 2108390"/>
              <a:gd name="connsiteX5" fmla="*/ 0 w 1025628"/>
              <a:gd name="connsiteY5" fmla="*/ 69366 h 2108390"/>
              <a:gd name="connsiteX6" fmla="*/ 69366 w 1025628"/>
              <a:gd name="connsiteY6" fmla="*/ 0 h 210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628" h="2108390">
                <a:moveTo>
                  <a:pt x="69366" y="0"/>
                </a:moveTo>
                <a:lnTo>
                  <a:pt x="1025628" y="0"/>
                </a:lnTo>
                <a:lnTo>
                  <a:pt x="1025628" y="2108390"/>
                </a:lnTo>
                <a:lnTo>
                  <a:pt x="69366" y="2108390"/>
                </a:lnTo>
                <a:cubicBezTo>
                  <a:pt x="31056" y="2108390"/>
                  <a:pt x="0" y="2077334"/>
                  <a:pt x="0" y="2039024"/>
                </a:cubicBezTo>
                <a:lnTo>
                  <a:pt x="0" y="69366"/>
                </a:lnTo>
                <a:cubicBezTo>
                  <a:pt x="0" y="31056"/>
                  <a:pt x="31056" y="0"/>
                  <a:pt x="69366" y="0"/>
                </a:cubicBezTo>
                <a:close/>
              </a:path>
            </a:pathLst>
          </a:custGeom>
          <a:solidFill>
            <a:srgbClr val="C00000"/>
          </a:solid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mj-ea"/>
              <a:ea typeface="+mj-ea"/>
            </a:endParaRPr>
          </a:p>
        </p:txBody>
      </p:sp>
      <p:sp>
        <p:nvSpPr>
          <p:cNvPr id="5" name="矩形 4"/>
          <p:cNvSpPr/>
          <p:nvPr/>
        </p:nvSpPr>
        <p:spPr>
          <a:xfrm>
            <a:off x="212725" y="1519238"/>
            <a:ext cx="11067851" cy="461665"/>
          </a:xfrm>
          <a:prstGeom prst="rect">
            <a:avLst/>
          </a:prstGeom>
          <a:noFill/>
        </p:spPr>
        <p:txBody>
          <a:bodyPr wrap="square">
            <a:spAutoFit/>
          </a:bodyPr>
          <a:lstStyle/>
          <a:p>
            <a:pPr>
              <a:defRPr/>
            </a:pPr>
            <a:r>
              <a:rPr lang="en-US" altLang="zh-CN" sz="2400" b="1" dirty="0">
                <a:solidFill>
                  <a:schemeClr val="tx1">
                    <a:lumMod val="85000"/>
                    <a:lumOff val="15000"/>
                  </a:schemeClr>
                </a:solidFill>
                <a:latin typeface="微软雅黑" pitchFamily="34" charset="-122"/>
                <a:ea typeface="微软雅黑" pitchFamily="34" charset="-122"/>
              </a:rPr>
              <a:t>2.</a:t>
            </a:r>
            <a:r>
              <a:rPr lang="zh-CN" altLang="zh-CN" sz="2400" b="1" dirty="0">
                <a:solidFill>
                  <a:schemeClr val="tx1">
                    <a:lumMod val="85000"/>
                    <a:lumOff val="15000"/>
                  </a:schemeClr>
                </a:solidFill>
                <a:latin typeface="微软雅黑" pitchFamily="34" charset="-122"/>
                <a:ea typeface="微软雅黑" pitchFamily="34" charset="-122"/>
              </a:rPr>
              <a:t>范畴明确了，生产经营单位的主体责任是什么</a:t>
            </a:r>
            <a:r>
              <a:rPr lang="en-US" altLang="zh-CN" sz="2400" b="1" dirty="0">
                <a:solidFill>
                  <a:schemeClr val="tx1">
                    <a:lumMod val="85000"/>
                    <a:lumOff val="15000"/>
                  </a:schemeClr>
                </a:solidFill>
                <a:latin typeface="微软雅黑" pitchFamily="34" charset="-122"/>
                <a:ea typeface="微软雅黑" pitchFamily="34" charset="-122"/>
              </a:rPr>
              <a:t>     </a:t>
            </a:r>
            <a:r>
              <a:rPr lang="zh-CN" altLang="zh-CN" sz="2400" b="1" dirty="0">
                <a:solidFill>
                  <a:schemeClr val="tx1">
                    <a:lumMod val="85000"/>
                    <a:lumOff val="15000"/>
                  </a:schemeClr>
                </a:solidFill>
                <a:latin typeface="微软雅黑" pitchFamily="34" charset="-122"/>
                <a:ea typeface="微软雅黑" pitchFamily="34" charset="-122"/>
              </a:rPr>
              <a:t>承担责任和义务是什么</a:t>
            </a:r>
          </a:p>
        </p:txBody>
      </p:sp>
      <p:pic>
        <p:nvPicPr>
          <p:cNvPr id="23557" name="Picture 4" descr="http://imgsrc.baidu.com/imgad/pic/item/fc1f4134970a304e4ad9a8e4dbc8a786c9175c3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72464" y="1571080"/>
            <a:ext cx="1793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imgsrc.baidu.com/imgad/pic/item/fc1f4134970a304e4ad9a8e4dbc8a786c9175c3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4969" y="1557835"/>
            <a:ext cx="179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35360" y="1914525"/>
            <a:ext cx="11521280" cy="1422954"/>
          </a:xfrm>
          <a:prstGeom prst="rect">
            <a:avLst/>
          </a:prstGeom>
          <a:noFill/>
        </p:spPr>
        <p:txBody>
          <a:bodyPr wrap="square">
            <a:spAutoFit/>
          </a:bodyPr>
          <a:lstStyle/>
          <a:p>
            <a:pPr algn="just">
              <a:lnSpc>
                <a:spcPct val="150000"/>
              </a:lnSpc>
              <a:defRPr/>
            </a:pPr>
            <a:r>
              <a:rPr lang="zh-CN" altLang="zh-CN" sz="2000" dirty="0">
                <a:latin typeface="微软雅黑" pitchFamily="34" charset="-122"/>
                <a:ea typeface="微软雅黑" pitchFamily="34" charset="-122"/>
              </a:rPr>
              <a:t>生产经营单位承担的安全生产主体责任，是指生产经营单位在生产经营活动全过程中必须在以下方面履行义务，承担责任，接受未尽责的追究。</a:t>
            </a:r>
            <a:endParaRPr lang="en-US" altLang="zh-CN" sz="2000" dirty="0">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en-US" sz="2000" dirty="0">
                <a:latin typeface="微软雅黑" pitchFamily="34" charset="-122"/>
                <a:ea typeface="微软雅黑" pitchFamily="34" charset="-122"/>
              </a:rPr>
              <a:t>依法建立安全生产管理机构。</a:t>
            </a:r>
            <a:endParaRPr lang="en-US" altLang="zh-CN" sz="2000" dirty="0">
              <a:latin typeface="微软雅黑" pitchFamily="34" charset="-122"/>
              <a:ea typeface="微软雅黑" pitchFamily="34" charset="-122"/>
            </a:endParaRPr>
          </a:p>
        </p:txBody>
      </p:sp>
      <p:pic>
        <p:nvPicPr>
          <p:cNvPr id="23560" name="图片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9975" y="3472309"/>
            <a:ext cx="552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图片 6"/>
          <p:cNvPicPr>
            <a:picLocks noChangeAspect="1" noChangeArrowheads="1"/>
          </p:cNvPicPr>
          <p:nvPr/>
        </p:nvPicPr>
        <p:blipFill>
          <a:blip r:embed="rId5">
            <a:clrChange>
              <a:clrFrom>
                <a:srgbClr val="FDFEFC"/>
              </a:clrFrom>
              <a:clrTo>
                <a:srgbClr val="FDFEFC">
                  <a:alpha val="0"/>
                </a:srgbClr>
              </a:clrTo>
            </a:clrChange>
            <a:extLst>
              <a:ext uri="{28A0092B-C50C-407E-A947-70E740481C1C}">
                <a14:useLocalDpi xmlns:a14="http://schemas.microsoft.com/office/drawing/2010/main" val="0"/>
              </a:ext>
            </a:extLst>
          </a:blip>
          <a:srcRect/>
          <a:stretch>
            <a:fillRect/>
          </a:stretch>
        </p:blipFill>
        <p:spPr bwMode="auto">
          <a:xfrm>
            <a:off x="1935163" y="3462784"/>
            <a:ext cx="5048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图片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650" y="3462784"/>
            <a:ext cx="7429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图片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2675" y="3437384"/>
            <a:ext cx="904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0425" y="3477072"/>
            <a:ext cx="6096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圆角 11"/>
          <p:cNvSpPr/>
          <p:nvPr/>
        </p:nvSpPr>
        <p:spPr>
          <a:xfrm>
            <a:off x="839788" y="3364086"/>
            <a:ext cx="4695825" cy="1289050"/>
          </a:xfrm>
          <a:prstGeom prst="roundRect">
            <a:avLst>
              <a:gd name="adj" fmla="val 9689"/>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mj-ea"/>
              <a:ea typeface="+mj-ea"/>
            </a:endParaRPr>
          </a:p>
        </p:txBody>
      </p:sp>
      <p:sp>
        <p:nvSpPr>
          <p:cNvPr id="16" name="矩形 15"/>
          <p:cNvSpPr/>
          <p:nvPr/>
        </p:nvSpPr>
        <p:spPr>
          <a:xfrm>
            <a:off x="839788" y="4113659"/>
            <a:ext cx="1022350"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建筑施工</a:t>
            </a:r>
          </a:p>
        </p:txBody>
      </p:sp>
      <p:sp>
        <p:nvSpPr>
          <p:cNvPr id="17" name="矩形 16"/>
          <p:cNvSpPr/>
          <p:nvPr/>
        </p:nvSpPr>
        <p:spPr>
          <a:xfrm>
            <a:off x="1746250" y="4113659"/>
            <a:ext cx="1027113"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金属冶炼</a:t>
            </a:r>
          </a:p>
        </p:txBody>
      </p:sp>
      <p:sp>
        <p:nvSpPr>
          <p:cNvPr id="18" name="矩形 17"/>
          <p:cNvSpPr/>
          <p:nvPr/>
        </p:nvSpPr>
        <p:spPr>
          <a:xfrm>
            <a:off x="2657475" y="4113659"/>
            <a:ext cx="1027113"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矿山</a:t>
            </a:r>
          </a:p>
        </p:txBody>
      </p:sp>
      <p:sp>
        <p:nvSpPr>
          <p:cNvPr id="19" name="矩形 18"/>
          <p:cNvSpPr/>
          <p:nvPr/>
        </p:nvSpPr>
        <p:spPr>
          <a:xfrm>
            <a:off x="3568700" y="4113659"/>
            <a:ext cx="1027113"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道路运输</a:t>
            </a:r>
          </a:p>
        </p:txBody>
      </p:sp>
      <p:sp>
        <p:nvSpPr>
          <p:cNvPr id="20" name="矩形 19"/>
          <p:cNvSpPr/>
          <p:nvPr/>
        </p:nvSpPr>
        <p:spPr>
          <a:xfrm>
            <a:off x="4479925" y="4113659"/>
            <a:ext cx="1027113"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危险物品</a:t>
            </a:r>
          </a:p>
        </p:txBody>
      </p:sp>
      <p:pic>
        <p:nvPicPr>
          <p:cNvPr id="23571" name="图片 1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8288" y="3289747"/>
            <a:ext cx="11652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图片 13"/>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950" y="3326259"/>
            <a:ext cx="8270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7680325" y="3692972"/>
            <a:ext cx="1027113"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或</a:t>
            </a:r>
          </a:p>
        </p:txBody>
      </p:sp>
      <p:sp>
        <p:nvSpPr>
          <p:cNvPr id="24" name="矩形 23"/>
          <p:cNvSpPr/>
          <p:nvPr/>
        </p:nvSpPr>
        <p:spPr>
          <a:xfrm>
            <a:off x="6337300" y="4200972"/>
            <a:ext cx="1812925"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安全生产管理机构</a:t>
            </a:r>
          </a:p>
        </p:txBody>
      </p:sp>
      <p:sp>
        <p:nvSpPr>
          <p:cNvPr id="25" name="矩形 24"/>
          <p:cNvSpPr/>
          <p:nvPr/>
        </p:nvSpPr>
        <p:spPr>
          <a:xfrm>
            <a:off x="8002588" y="4200972"/>
            <a:ext cx="2054225"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专职安全生产管理人员</a:t>
            </a:r>
          </a:p>
        </p:txBody>
      </p:sp>
      <p:sp>
        <p:nvSpPr>
          <p:cNvPr id="26" name="矩形: 圆角 25"/>
          <p:cNvSpPr/>
          <p:nvPr/>
        </p:nvSpPr>
        <p:spPr>
          <a:xfrm>
            <a:off x="6432550" y="3364086"/>
            <a:ext cx="3548063" cy="1289050"/>
          </a:xfrm>
          <a:prstGeom prst="roundRect">
            <a:avLst>
              <a:gd name="adj" fmla="val 9689"/>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mj-ea"/>
              <a:ea typeface="+mj-ea"/>
            </a:endParaRPr>
          </a:p>
        </p:txBody>
      </p:sp>
      <p:grpSp>
        <p:nvGrpSpPr>
          <p:cNvPr id="23577" name="组合 14"/>
          <p:cNvGrpSpPr/>
          <p:nvPr/>
        </p:nvGrpSpPr>
        <p:grpSpPr bwMode="auto">
          <a:xfrm>
            <a:off x="5591175" y="3973959"/>
            <a:ext cx="823913" cy="141288"/>
            <a:chOff x="4072368" y="5301208"/>
            <a:chExt cx="823913" cy="369887"/>
          </a:xfrm>
        </p:grpSpPr>
        <p:sp>
          <p:nvSpPr>
            <p:cNvPr id="31" name="箭头: V 形 30"/>
            <p:cNvSpPr/>
            <p:nvPr/>
          </p:nvSpPr>
          <p:spPr bwMode="auto">
            <a:xfrm>
              <a:off x="4537506" y="5301208"/>
              <a:ext cx="358775"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32" name="箭头: V 形 31"/>
            <p:cNvSpPr/>
            <p:nvPr/>
          </p:nvSpPr>
          <p:spPr bwMode="auto">
            <a:xfrm>
              <a:off x="4305731" y="5301208"/>
              <a:ext cx="360362"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33" name="箭头: V 形 32"/>
            <p:cNvSpPr/>
            <p:nvPr/>
          </p:nvSpPr>
          <p:spPr bwMode="auto">
            <a:xfrm>
              <a:off x="4072368" y="5301208"/>
              <a:ext cx="360363"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grpSp>
      <p:sp>
        <p:nvSpPr>
          <p:cNvPr id="35" name="矩形 34"/>
          <p:cNvSpPr/>
          <p:nvPr/>
        </p:nvSpPr>
        <p:spPr>
          <a:xfrm>
            <a:off x="5483225" y="3680272"/>
            <a:ext cx="1027113" cy="306387"/>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设置</a:t>
            </a:r>
          </a:p>
        </p:txBody>
      </p:sp>
      <p:pic>
        <p:nvPicPr>
          <p:cNvPr id="23579" name="图片 20"/>
          <p:cNvPicPr>
            <a:picLocks noChangeAspect="1" noChangeArrowheads="1"/>
          </p:cNvPicPr>
          <p:nvPr/>
        </p:nvPicPr>
        <p:blipFill>
          <a:blip r:embed="rId11">
            <a:clrChange>
              <a:clrFrom>
                <a:srgbClr val="0072C6"/>
              </a:clrFrom>
              <a:clrTo>
                <a:srgbClr val="0072C6">
                  <a:alpha val="0"/>
                </a:srgbClr>
              </a:clrTo>
            </a:clrChange>
            <a:extLst>
              <a:ext uri="{28A0092B-C50C-407E-A947-70E740481C1C}">
                <a14:useLocalDpi xmlns:a14="http://schemas.microsoft.com/office/drawing/2010/main" val="0"/>
              </a:ext>
            </a:extLst>
          </a:blip>
          <a:srcRect/>
          <a:stretch>
            <a:fillRect/>
          </a:stretch>
        </p:blipFill>
        <p:spPr bwMode="auto">
          <a:xfrm>
            <a:off x="1243013" y="5007422"/>
            <a:ext cx="11334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矩形 37"/>
          <p:cNvSpPr>
            <a:spLocks noChangeArrowheads="1"/>
          </p:cNvSpPr>
          <p:nvPr/>
        </p:nvSpPr>
        <p:spPr bwMode="auto">
          <a:xfrm>
            <a:off x="1358900" y="6015484"/>
            <a:ext cx="866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1200">
                <a:solidFill>
                  <a:schemeClr val="bg1"/>
                </a:solidFill>
                <a:latin typeface="+mj-ea"/>
                <a:ea typeface="+mj-ea"/>
              </a:rPr>
              <a:t>其他生产经营单位</a:t>
            </a:r>
          </a:p>
        </p:txBody>
      </p:sp>
      <p:cxnSp>
        <p:nvCxnSpPr>
          <p:cNvPr id="34" name="直接连接符 33"/>
          <p:cNvCxnSpPr/>
          <p:nvPr/>
        </p:nvCxnSpPr>
        <p:spPr>
          <a:xfrm>
            <a:off x="2305050" y="4718497"/>
            <a:ext cx="0" cy="2108200"/>
          </a:xfrm>
          <a:prstGeom prst="line">
            <a:avLst/>
          </a:prstGeom>
        </p:spPr>
        <p:style>
          <a:lnRef idx="1">
            <a:schemeClr val="dk1"/>
          </a:lnRef>
          <a:fillRef idx="0">
            <a:schemeClr val="dk1"/>
          </a:fillRef>
          <a:effectRef idx="0">
            <a:schemeClr val="dk1"/>
          </a:effectRef>
          <a:fontRef idx="minor">
            <a:schemeClr val="tx1"/>
          </a:fontRef>
        </p:style>
      </p:cxnSp>
      <p:sp>
        <p:nvSpPr>
          <p:cNvPr id="39" name="矩形: 圆角 38"/>
          <p:cNvSpPr/>
          <p:nvPr/>
        </p:nvSpPr>
        <p:spPr>
          <a:xfrm>
            <a:off x="1285875" y="4718497"/>
            <a:ext cx="8353425" cy="2108200"/>
          </a:xfrm>
          <a:prstGeom prst="roundRect">
            <a:avLst>
              <a:gd name="adj" fmla="val 3295"/>
            </a:avLst>
          </a:prstGeom>
          <a:noFill/>
          <a:ln w="317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mj-ea"/>
              <a:ea typeface="+mj-ea"/>
            </a:endParaRPr>
          </a:p>
        </p:txBody>
      </p:sp>
      <p:pic>
        <p:nvPicPr>
          <p:cNvPr id="23583" name="图片 39"/>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7975" y="4880422"/>
            <a:ext cx="7588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直接连接符 44"/>
          <p:cNvCxnSpPr>
            <a:endCxn id="39" idx="3"/>
          </p:cNvCxnSpPr>
          <p:nvPr/>
        </p:nvCxnSpPr>
        <p:spPr>
          <a:xfrm>
            <a:off x="2308225" y="5772597"/>
            <a:ext cx="7331075" cy="0"/>
          </a:xfrm>
          <a:prstGeom prst="line">
            <a:avLst/>
          </a:prstGeom>
        </p:spPr>
        <p:style>
          <a:lnRef idx="1">
            <a:schemeClr val="accent2"/>
          </a:lnRef>
          <a:fillRef idx="0">
            <a:schemeClr val="accent2"/>
          </a:fillRef>
          <a:effectRef idx="0">
            <a:schemeClr val="accent2"/>
          </a:effectRef>
          <a:fontRef idx="minor">
            <a:schemeClr val="tx1"/>
          </a:fontRef>
        </p:style>
      </p:cxnSp>
      <p:sp>
        <p:nvSpPr>
          <p:cNvPr id="47" name="矩形 46"/>
          <p:cNvSpPr/>
          <p:nvPr/>
        </p:nvSpPr>
        <p:spPr>
          <a:xfrm>
            <a:off x="2520950" y="5432872"/>
            <a:ext cx="1463675"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从业人员</a:t>
            </a:r>
            <a:r>
              <a:rPr lang="en-US" altLang="zh-CN" sz="1400" dirty="0">
                <a:solidFill>
                  <a:schemeClr val="tx1">
                    <a:lumMod val="85000"/>
                    <a:lumOff val="15000"/>
                  </a:schemeClr>
                </a:solidFill>
                <a:latin typeface="+mj-ea"/>
                <a:ea typeface="+mj-ea"/>
              </a:rPr>
              <a:t>100 +</a:t>
            </a:r>
            <a:endParaRPr lang="zh-CN" altLang="en-US" sz="1400" dirty="0">
              <a:solidFill>
                <a:schemeClr val="tx1">
                  <a:lumMod val="85000"/>
                  <a:lumOff val="15000"/>
                </a:schemeClr>
              </a:solidFill>
              <a:latin typeface="+mj-ea"/>
              <a:ea typeface="+mj-ea"/>
            </a:endParaRPr>
          </a:p>
        </p:txBody>
      </p:sp>
      <p:grpSp>
        <p:nvGrpSpPr>
          <p:cNvPr id="23586" name="组合 47"/>
          <p:cNvGrpSpPr/>
          <p:nvPr/>
        </p:nvGrpSpPr>
        <p:grpSpPr bwMode="auto">
          <a:xfrm>
            <a:off x="4191000" y="5312222"/>
            <a:ext cx="823913" cy="141287"/>
            <a:chOff x="4072368" y="5301208"/>
            <a:chExt cx="823913" cy="369887"/>
          </a:xfrm>
        </p:grpSpPr>
        <p:sp>
          <p:nvSpPr>
            <p:cNvPr id="49" name="箭头: V 形 48"/>
            <p:cNvSpPr/>
            <p:nvPr/>
          </p:nvSpPr>
          <p:spPr bwMode="auto">
            <a:xfrm>
              <a:off x="4537506" y="5301208"/>
              <a:ext cx="358775"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50" name="箭头: V 形 49"/>
            <p:cNvSpPr/>
            <p:nvPr/>
          </p:nvSpPr>
          <p:spPr bwMode="auto">
            <a:xfrm>
              <a:off x="4305731" y="5301208"/>
              <a:ext cx="360362"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51" name="箭头: V 形 50"/>
            <p:cNvSpPr/>
            <p:nvPr/>
          </p:nvSpPr>
          <p:spPr bwMode="auto">
            <a:xfrm>
              <a:off x="4072368" y="5301208"/>
              <a:ext cx="360363"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grpSp>
      <p:sp>
        <p:nvSpPr>
          <p:cNvPr id="52" name="矩形 51"/>
          <p:cNvSpPr/>
          <p:nvPr/>
        </p:nvSpPr>
        <p:spPr>
          <a:xfrm>
            <a:off x="4081463" y="5016947"/>
            <a:ext cx="1027112"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设置</a:t>
            </a:r>
          </a:p>
        </p:txBody>
      </p:sp>
      <p:pic>
        <p:nvPicPr>
          <p:cNvPr id="23588" name="图片 5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5638" y="4674047"/>
            <a:ext cx="9207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9" name="图片 5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9413" y="4739134"/>
            <a:ext cx="6572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矩形 55"/>
          <p:cNvSpPr/>
          <p:nvPr/>
        </p:nvSpPr>
        <p:spPr>
          <a:xfrm>
            <a:off x="6672263" y="4988372"/>
            <a:ext cx="1027112" cy="306387"/>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或</a:t>
            </a:r>
          </a:p>
        </p:txBody>
      </p:sp>
      <p:sp>
        <p:nvSpPr>
          <p:cNvPr id="57" name="矩形 56"/>
          <p:cNvSpPr/>
          <p:nvPr/>
        </p:nvSpPr>
        <p:spPr>
          <a:xfrm>
            <a:off x="5291138" y="5496372"/>
            <a:ext cx="1812925"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安全生产管理机构</a:t>
            </a:r>
          </a:p>
        </p:txBody>
      </p:sp>
      <p:sp>
        <p:nvSpPr>
          <p:cNvPr id="58" name="矩形 57"/>
          <p:cNvSpPr/>
          <p:nvPr/>
        </p:nvSpPr>
        <p:spPr>
          <a:xfrm>
            <a:off x="7296150" y="5496372"/>
            <a:ext cx="2055813"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专职安全生产管理人员</a:t>
            </a:r>
          </a:p>
        </p:txBody>
      </p:sp>
      <p:sp>
        <p:nvSpPr>
          <p:cNvPr id="59" name="矩形: 圆角 58"/>
          <p:cNvSpPr/>
          <p:nvPr/>
        </p:nvSpPr>
        <p:spPr>
          <a:xfrm>
            <a:off x="5381625" y="4756597"/>
            <a:ext cx="3894138" cy="996950"/>
          </a:xfrm>
          <a:prstGeom prst="roundRect">
            <a:avLst>
              <a:gd name="adj" fmla="val 9689"/>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mj-ea"/>
              <a:ea typeface="+mj-ea"/>
            </a:endParaRPr>
          </a:p>
        </p:txBody>
      </p:sp>
      <p:pic>
        <p:nvPicPr>
          <p:cNvPr id="23594" name="图片 45"/>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650" y="5942459"/>
            <a:ext cx="5778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61"/>
          <p:cNvSpPr/>
          <p:nvPr/>
        </p:nvSpPr>
        <p:spPr>
          <a:xfrm>
            <a:off x="2454275" y="6512372"/>
            <a:ext cx="1465263"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从业人员</a:t>
            </a:r>
            <a:r>
              <a:rPr lang="en-US" altLang="zh-CN" sz="1400" dirty="0">
                <a:solidFill>
                  <a:schemeClr val="tx1">
                    <a:lumMod val="85000"/>
                    <a:lumOff val="15000"/>
                  </a:schemeClr>
                </a:solidFill>
                <a:latin typeface="+mj-ea"/>
                <a:ea typeface="+mj-ea"/>
              </a:rPr>
              <a:t>100 -</a:t>
            </a:r>
            <a:endParaRPr lang="zh-CN" altLang="en-US" sz="1400" dirty="0">
              <a:solidFill>
                <a:schemeClr val="tx1">
                  <a:lumMod val="85000"/>
                  <a:lumOff val="15000"/>
                </a:schemeClr>
              </a:solidFill>
              <a:latin typeface="+mj-ea"/>
              <a:ea typeface="+mj-ea"/>
            </a:endParaRPr>
          </a:p>
        </p:txBody>
      </p:sp>
      <p:grpSp>
        <p:nvGrpSpPr>
          <p:cNvPr id="23596" name="组合 62"/>
          <p:cNvGrpSpPr/>
          <p:nvPr/>
        </p:nvGrpSpPr>
        <p:grpSpPr bwMode="auto">
          <a:xfrm>
            <a:off x="4191000" y="6359972"/>
            <a:ext cx="823913" cy="141287"/>
            <a:chOff x="4072368" y="5301208"/>
            <a:chExt cx="823913" cy="369887"/>
          </a:xfrm>
        </p:grpSpPr>
        <p:sp>
          <p:nvSpPr>
            <p:cNvPr id="64" name="箭头: V 形 63"/>
            <p:cNvSpPr/>
            <p:nvPr/>
          </p:nvSpPr>
          <p:spPr bwMode="auto">
            <a:xfrm>
              <a:off x="4537506" y="5301208"/>
              <a:ext cx="358775"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65" name="箭头: V 形 64"/>
            <p:cNvSpPr/>
            <p:nvPr/>
          </p:nvSpPr>
          <p:spPr bwMode="auto">
            <a:xfrm>
              <a:off x="4305731" y="5301208"/>
              <a:ext cx="360362"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66" name="箭头: V 形 65"/>
            <p:cNvSpPr/>
            <p:nvPr/>
          </p:nvSpPr>
          <p:spPr bwMode="auto">
            <a:xfrm>
              <a:off x="4072368" y="5301208"/>
              <a:ext cx="360363" cy="369887"/>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grpSp>
      <p:sp>
        <p:nvSpPr>
          <p:cNvPr id="67" name="矩形 66"/>
          <p:cNvSpPr/>
          <p:nvPr/>
        </p:nvSpPr>
        <p:spPr>
          <a:xfrm>
            <a:off x="4081463" y="6064697"/>
            <a:ext cx="1027112"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设置</a:t>
            </a:r>
          </a:p>
        </p:txBody>
      </p:sp>
      <p:pic>
        <p:nvPicPr>
          <p:cNvPr id="23598" name="图片 68"/>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4563" y="5786884"/>
            <a:ext cx="6572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矩形 69"/>
          <p:cNvSpPr/>
          <p:nvPr/>
        </p:nvSpPr>
        <p:spPr>
          <a:xfrm>
            <a:off x="6824663" y="6036122"/>
            <a:ext cx="1028700" cy="306387"/>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或</a:t>
            </a:r>
          </a:p>
        </p:txBody>
      </p:sp>
      <p:sp>
        <p:nvSpPr>
          <p:cNvPr id="72" name="矩形 71"/>
          <p:cNvSpPr/>
          <p:nvPr/>
        </p:nvSpPr>
        <p:spPr>
          <a:xfrm>
            <a:off x="5303838" y="6544122"/>
            <a:ext cx="2054225"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专职安全生产管理人员</a:t>
            </a:r>
          </a:p>
        </p:txBody>
      </p:sp>
      <p:sp>
        <p:nvSpPr>
          <p:cNvPr id="73" name="矩形: 圆角 72"/>
          <p:cNvSpPr/>
          <p:nvPr/>
        </p:nvSpPr>
        <p:spPr>
          <a:xfrm>
            <a:off x="5381625" y="5804347"/>
            <a:ext cx="3894138" cy="996950"/>
          </a:xfrm>
          <a:prstGeom prst="roundRect">
            <a:avLst>
              <a:gd name="adj" fmla="val 9689"/>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mj-ea"/>
              <a:ea typeface="+mj-ea"/>
            </a:endParaRPr>
          </a:p>
        </p:txBody>
      </p:sp>
      <p:pic>
        <p:nvPicPr>
          <p:cNvPr id="23602" name="图片 5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1475" y="5845622"/>
            <a:ext cx="625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矩形 74"/>
          <p:cNvSpPr/>
          <p:nvPr/>
        </p:nvSpPr>
        <p:spPr>
          <a:xfrm>
            <a:off x="7256463" y="6544122"/>
            <a:ext cx="2054225" cy="307975"/>
          </a:xfrm>
          <a:prstGeom prst="rect">
            <a:avLst/>
          </a:prstGeom>
          <a:noFill/>
        </p:spPr>
        <p:txBody>
          <a:bodyPr>
            <a:spAutoFit/>
          </a:bodyPr>
          <a:lstStyle/>
          <a:p>
            <a:pPr algn="ctr">
              <a:defRPr/>
            </a:pPr>
            <a:r>
              <a:rPr lang="zh-CN" altLang="en-US" sz="1400" dirty="0">
                <a:solidFill>
                  <a:schemeClr val="tx1">
                    <a:lumMod val="85000"/>
                    <a:lumOff val="15000"/>
                  </a:schemeClr>
                </a:solidFill>
                <a:latin typeface="+mj-ea"/>
                <a:ea typeface="+mj-ea"/>
              </a:rPr>
              <a:t>兼职安全生产管理人员</a:t>
            </a:r>
          </a:p>
        </p:txBody>
      </p:sp>
      <p:sp>
        <p:nvSpPr>
          <p:cNvPr id="61" name="矩形 60"/>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
        <p:nvSpPr>
          <p:cNvPr id="2" name="矩形 1"/>
          <p:cNvSpPr/>
          <p:nvPr/>
        </p:nvSpPr>
        <p:spPr>
          <a:xfrm>
            <a:off x="335360" y="1556792"/>
            <a:ext cx="9721080" cy="5116272"/>
          </a:xfrm>
          <a:prstGeom prst="rect">
            <a:avLst/>
          </a:prstGeom>
        </p:spPr>
        <p:txBody>
          <a:bodyPr wrap="square">
            <a:spAutoFit/>
          </a:bodyPr>
          <a:lstStyle/>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建立健全安全生产责任制和各项管理制度。</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持续具备法律法规、规章、国家标准和行业标准规定的安全生产条件。</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确保资金投入满足安全生产条件需要。</a:t>
            </a: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依法组织从业人员参加安全生产教育和培训。</a:t>
            </a: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如实告知从业人员作业场所和工作岗位存在的危险、危害因素、防范措施和事故应急措施</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教育职工自觉承担安全生产义务。 </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为从业人员提供符合国家标准或行业标准的劳动防护用品</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并监督教育从业人员按照规定佩戴使用。</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对重大危险源实施有效的检测、监控。</a:t>
            </a: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预防和减少作业场所职业危害。</a:t>
            </a:r>
          </a:p>
          <a:p>
            <a:pPr marL="457200" indent="-457200">
              <a:lnSpc>
                <a:spcPct val="150000"/>
              </a:lnSpc>
              <a:buFont typeface="+mj-ea"/>
              <a:buAutoNum type="circleNumDbPlain" startAt="2"/>
              <a:defRPr/>
            </a:pPr>
            <a:r>
              <a:rPr lang="zh-CN" altLang="en-US" sz="2000" dirty="0">
                <a:solidFill>
                  <a:schemeClr val="tx1">
                    <a:lumMod val="85000"/>
                    <a:lumOff val="15000"/>
                  </a:schemeClr>
                </a:solidFill>
                <a:latin typeface="微软雅黑" pitchFamily="34" charset="-122"/>
                <a:ea typeface="微软雅黑" pitchFamily="34" charset="-122"/>
              </a:rPr>
              <a:t>安全设施、设备</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包括特种设备</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符合安全管理的有关要求</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按规定定期检测检验。</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生产经营单位安全生产主体责任</a:t>
            </a:r>
          </a:p>
        </p:txBody>
      </p:sp>
      <p:sp>
        <p:nvSpPr>
          <p:cNvPr id="2" name="矩形 1"/>
          <p:cNvSpPr/>
          <p:nvPr/>
        </p:nvSpPr>
        <p:spPr>
          <a:xfrm>
            <a:off x="335360" y="1556792"/>
            <a:ext cx="9865096" cy="4654608"/>
          </a:xfrm>
          <a:prstGeom prst="rect">
            <a:avLst/>
          </a:prstGeom>
        </p:spPr>
        <p:txBody>
          <a:bodyPr wrap="square">
            <a:spAutoFit/>
          </a:bodyPr>
          <a:lstStyle/>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依法制定生产安全事故应急救援预案</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落实操作岗位应急措施。</a:t>
            </a:r>
          </a:p>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及时发现、治理和消除本单位安全事故隐患。</a:t>
            </a:r>
          </a:p>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积极采取先进的安全生产技术、设备和工艺</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提高安全生产科技保障水平</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确保所使用的工艺装备及相关劳动工具符合安全生产要求。</a:t>
            </a:r>
          </a:p>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保证新建、改建、扩建工程项目依法实施安全设施“三同时”。</a:t>
            </a:r>
          </a:p>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统一协调管理承包、承租单位安全生产工作。 </a:t>
            </a:r>
          </a:p>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依法参加工伤保险</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为从业人员缴纳保险费。</a:t>
            </a:r>
          </a:p>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按要求上报生产安全事故</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做好事故抢险救援</a:t>
            </a:r>
            <a:r>
              <a:rPr lang="en-US" altLang="zh-CN" sz="2000"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妥善处理对事故伤亡人员依法赔偿等事故善后工作。</a:t>
            </a:r>
          </a:p>
          <a:p>
            <a:pPr marL="457200" indent="-457200">
              <a:lnSpc>
                <a:spcPct val="150000"/>
              </a:lnSpc>
              <a:buFont typeface="+mj-ea"/>
              <a:buAutoNum type="circleNumDbPlain" startAt="11"/>
              <a:defRPr/>
            </a:pPr>
            <a:r>
              <a:rPr lang="zh-CN" altLang="en-US" sz="2000" dirty="0">
                <a:solidFill>
                  <a:schemeClr val="tx1">
                    <a:lumMod val="85000"/>
                    <a:lumOff val="15000"/>
                  </a:schemeClr>
                </a:solidFill>
                <a:latin typeface="微软雅黑" pitchFamily="34" charset="-122"/>
                <a:ea typeface="微软雅黑" pitchFamily="34" charset="-122"/>
              </a:rPr>
              <a:t>法律、法规规定的其他安全生产责任。</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a:spLocks noChangeArrowheads="1"/>
          </p:cNvSpPr>
          <p:nvPr/>
        </p:nvSpPr>
        <p:spPr bwMode="auto">
          <a:xfrm>
            <a:off x="4808538" y="782638"/>
            <a:ext cx="2366962" cy="714375"/>
          </a:xfrm>
          <a:prstGeom prst="roundRect">
            <a:avLst>
              <a:gd name="adj" fmla="val 16667"/>
            </a:avLst>
          </a:prstGeom>
          <a:noFill/>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r>
              <a:rPr lang="zh-CN" altLang="en-US" sz="3600" b="1" dirty="0">
                <a:solidFill>
                  <a:schemeClr val="tx1">
                    <a:lumMod val="75000"/>
                    <a:lumOff val="25000"/>
                  </a:schemeClr>
                </a:solidFill>
                <a:latin typeface="微软雅黑" pitchFamily="34" charset="-122"/>
                <a:ea typeface="微软雅黑" pitchFamily="34" charset="-122"/>
              </a:rPr>
              <a:t>目   录</a:t>
            </a:r>
          </a:p>
        </p:txBody>
      </p:sp>
      <p:sp>
        <p:nvSpPr>
          <p:cNvPr id="6" name="矩形 5"/>
          <p:cNvSpPr/>
          <p:nvPr/>
        </p:nvSpPr>
        <p:spPr>
          <a:xfrm rot="5400000">
            <a:off x="5958681" y="694532"/>
            <a:ext cx="71437" cy="1511300"/>
          </a:xfrm>
          <a:prstGeom prst="rect">
            <a:avLst/>
          </a:prstGeom>
          <a:solidFill>
            <a:srgbClr val="9D1D1A"/>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b="1" dirty="0">
              <a:latin typeface="微软雅黑" pitchFamily="34" charset="-122"/>
              <a:ea typeface="微软雅黑" pitchFamily="34" charset="-122"/>
            </a:endParaRPr>
          </a:p>
        </p:txBody>
      </p:sp>
      <p:sp>
        <p:nvSpPr>
          <p:cNvPr id="9" name="TextBox 16"/>
          <p:cNvSpPr>
            <a:spLocks noChangeArrowheads="1"/>
          </p:cNvSpPr>
          <p:nvPr/>
        </p:nvSpPr>
        <p:spPr bwMode="auto">
          <a:xfrm>
            <a:off x="4806950" y="1436688"/>
            <a:ext cx="2366963" cy="407987"/>
          </a:xfrm>
          <a:prstGeom prst="roundRect">
            <a:avLst>
              <a:gd name="adj" fmla="val 16667"/>
            </a:avLst>
          </a:prstGeom>
          <a:noFill/>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r>
              <a:rPr lang="en-US" altLang="zh-CN" b="1" dirty="0">
                <a:solidFill>
                  <a:schemeClr val="tx1">
                    <a:lumMod val="75000"/>
                    <a:lumOff val="25000"/>
                  </a:schemeClr>
                </a:solidFill>
                <a:latin typeface="微软雅黑" pitchFamily="34" charset="-122"/>
                <a:ea typeface="微软雅黑" pitchFamily="34" charset="-122"/>
              </a:rPr>
              <a:t>CONTENT</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 name="矩形: 圆角 9"/>
          <p:cNvSpPr/>
          <p:nvPr/>
        </p:nvSpPr>
        <p:spPr>
          <a:xfrm>
            <a:off x="2663825" y="2359025"/>
            <a:ext cx="7272338" cy="714375"/>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26630" name="文本框 10"/>
          <p:cNvSpPr txBox="1">
            <a:spLocks noChangeArrowheads="1"/>
          </p:cNvSpPr>
          <p:nvPr/>
        </p:nvSpPr>
        <p:spPr bwMode="auto">
          <a:xfrm>
            <a:off x="3251200" y="2430463"/>
            <a:ext cx="56880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a:solidFill>
                  <a:schemeClr val="bg1"/>
                </a:solidFill>
                <a:latin typeface="微软雅黑" pitchFamily="34" charset="-122"/>
                <a:ea typeface="微软雅黑" pitchFamily="34" charset="-122"/>
                <a:cs typeface="思源宋体 CN Heavy" pitchFamily="18" charset="-122"/>
              </a:rPr>
              <a:t>开课前言</a:t>
            </a:r>
            <a:endParaRPr lang="en-US" altLang="zh-CN" sz="3200" b="1">
              <a:solidFill>
                <a:schemeClr val="bg1"/>
              </a:solidFill>
              <a:latin typeface="微软雅黑" pitchFamily="34" charset="-122"/>
              <a:ea typeface="微软雅黑" pitchFamily="34" charset="-122"/>
              <a:cs typeface="思源宋体 CN Heavy" pitchFamily="18" charset="-122"/>
            </a:endParaRPr>
          </a:p>
        </p:txBody>
      </p:sp>
      <p:sp>
        <p:nvSpPr>
          <p:cNvPr id="12" name="矩形: 圆角 11"/>
          <p:cNvSpPr/>
          <p:nvPr/>
        </p:nvSpPr>
        <p:spPr>
          <a:xfrm>
            <a:off x="2663825" y="37480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26632" name="文本框 1"/>
          <p:cNvSpPr txBox="1">
            <a:spLocks noChangeArrowheads="1"/>
          </p:cNvSpPr>
          <p:nvPr/>
        </p:nvSpPr>
        <p:spPr bwMode="auto">
          <a:xfrm>
            <a:off x="3240088" y="3844925"/>
            <a:ext cx="597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a:solidFill>
                  <a:schemeClr val="bg1"/>
                </a:solidFill>
                <a:latin typeface="微软雅黑" pitchFamily="34" charset="-122"/>
                <a:ea typeface="微软雅黑" pitchFamily="34" charset="-122"/>
                <a:cs typeface="思源宋体 CN Heavy" pitchFamily="18" charset="-122"/>
              </a:rPr>
              <a:t>生产经营单位安全生产主体责任</a:t>
            </a:r>
          </a:p>
        </p:txBody>
      </p:sp>
      <p:sp>
        <p:nvSpPr>
          <p:cNvPr id="16" name="平行四边形 15"/>
          <p:cNvSpPr/>
          <p:nvPr/>
        </p:nvSpPr>
        <p:spPr>
          <a:xfrm>
            <a:off x="2016125" y="2276475"/>
            <a:ext cx="1223963"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26634" name="文本框 16"/>
          <p:cNvSpPr txBox="1">
            <a:spLocks noChangeArrowheads="1"/>
          </p:cNvSpPr>
          <p:nvPr/>
        </p:nvSpPr>
        <p:spPr bwMode="auto">
          <a:xfrm>
            <a:off x="2317750" y="2406650"/>
            <a:ext cx="792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a:solidFill>
                  <a:srgbClr val="B51E23"/>
                </a:solidFill>
                <a:latin typeface="微软雅黑" pitchFamily="34" charset="-122"/>
                <a:ea typeface="微软雅黑" pitchFamily="34" charset="-122"/>
                <a:cs typeface="思源宋体 CN Heavy" pitchFamily="18" charset="-122"/>
              </a:rPr>
              <a:t>01</a:t>
            </a:r>
          </a:p>
        </p:txBody>
      </p:sp>
      <p:sp>
        <p:nvSpPr>
          <p:cNvPr id="18" name="平行四边形 17"/>
          <p:cNvSpPr/>
          <p:nvPr/>
        </p:nvSpPr>
        <p:spPr>
          <a:xfrm>
            <a:off x="1982788" y="36671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26636" name="文本框 18"/>
          <p:cNvSpPr txBox="1">
            <a:spLocks noChangeArrowheads="1"/>
          </p:cNvSpPr>
          <p:nvPr/>
        </p:nvSpPr>
        <p:spPr bwMode="auto">
          <a:xfrm>
            <a:off x="2286000" y="3797300"/>
            <a:ext cx="792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a:solidFill>
                  <a:srgbClr val="B51E23"/>
                </a:solidFill>
                <a:latin typeface="微软雅黑" pitchFamily="34" charset="-122"/>
                <a:ea typeface="微软雅黑" pitchFamily="34" charset="-122"/>
                <a:cs typeface="思源宋体 CN Heavy" pitchFamily="18" charset="-122"/>
              </a:rPr>
              <a:t>02</a:t>
            </a:r>
          </a:p>
        </p:txBody>
      </p:sp>
      <p:grpSp>
        <p:nvGrpSpPr>
          <p:cNvPr id="2" name="组合 3"/>
          <p:cNvGrpSpPr/>
          <p:nvPr/>
        </p:nvGrpSpPr>
        <p:grpSpPr bwMode="auto">
          <a:xfrm>
            <a:off x="1982788" y="5089525"/>
            <a:ext cx="7953375" cy="796925"/>
            <a:chOff x="1982788" y="5089525"/>
            <a:chExt cx="7953375" cy="796925"/>
          </a:xfrm>
        </p:grpSpPr>
        <p:sp>
          <p:nvSpPr>
            <p:cNvPr id="15" name="矩形: 圆角 14"/>
            <p:cNvSpPr/>
            <p:nvPr/>
          </p:nvSpPr>
          <p:spPr>
            <a:xfrm>
              <a:off x="2663825" y="5170488"/>
              <a:ext cx="7272338" cy="715962"/>
            </a:xfrm>
            <a:prstGeom prst="roundRect">
              <a:avLst>
                <a:gd name="adj" fmla="val 8075"/>
              </a:avLst>
            </a:prstGeom>
            <a:solidFill>
              <a:srgbClr val="C624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20" name="平行四边形 19"/>
            <p:cNvSpPr/>
            <p:nvPr/>
          </p:nvSpPr>
          <p:spPr>
            <a:xfrm>
              <a:off x="1982788" y="5089525"/>
              <a:ext cx="1223962" cy="796925"/>
            </a:xfrm>
            <a:prstGeom prst="parallelogram">
              <a:avLst>
                <a:gd name="adj" fmla="val 49471"/>
              </a:avLst>
            </a:prstGeom>
            <a:solidFill>
              <a:srgbClr val="EFEFEF"/>
            </a:solidFill>
            <a:ln w="3175">
              <a:solidFill>
                <a:srgbClr val="C0000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b="1" dirty="0">
                <a:latin typeface="微软雅黑" pitchFamily="34" charset="-122"/>
                <a:ea typeface="微软雅黑" pitchFamily="34" charset="-122"/>
              </a:endParaRPr>
            </a:p>
          </p:txBody>
        </p:sp>
        <p:sp>
          <p:nvSpPr>
            <p:cNvPr id="26640" name="文本框 20"/>
            <p:cNvSpPr txBox="1">
              <a:spLocks noChangeArrowheads="1"/>
            </p:cNvSpPr>
            <p:nvPr/>
          </p:nvSpPr>
          <p:spPr bwMode="auto">
            <a:xfrm>
              <a:off x="2286000" y="5219700"/>
              <a:ext cx="792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en-US" altLang="zh-CN" sz="3200" b="1">
                  <a:solidFill>
                    <a:srgbClr val="B51E23"/>
                  </a:solidFill>
                  <a:latin typeface="微软雅黑" pitchFamily="34" charset="-122"/>
                  <a:ea typeface="微软雅黑" pitchFamily="34" charset="-122"/>
                  <a:cs typeface="思源宋体 CN Heavy" pitchFamily="18" charset="-122"/>
                </a:rPr>
                <a:t>03</a:t>
              </a:r>
            </a:p>
          </p:txBody>
        </p:sp>
        <p:sp>
          <p:nvSpPr>
            <p:cNvPr id="26641" name="文本框 12"/>
            <p:cNvSpPr txBox="1">
              <a:spLocks noChangeArrowheads="1"/>
            </p:cNvSpPr>
            <p:nvPr/>
          </p:nvSpPr>
          <p:spPr bwMode="auto">
            <a:xfrm>
              <a:off x="3251200" y="5233988"/>
              <a:ext cx="644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3200" b="1">
                  <a:solidFill>
                    <a:schemeClr val="bg1"/>
                  </a:solidFill>
                  <a:latin typeface="微软雅黑" pitchFamily="34" charset="-122"/>
                  <a:ea typeface="微软雅黑" pitchFamily="34" charset="-122"/>
                  <a:cs typeface="思源宋体 CN Heavy" pitchFamily="18" charset="-122"/>
                </a:rPr>
                <a:t>企业主要负责人安全生产法定职责</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2672"/>
            <a:ext cx="6497885" cy="4785328"/>
          </a:xfrm>
          <a:prstGeom prst="rect">
            <a:avLst/>
          </a:prstGeom>
        </p:spPr>
      </p:pic>
      <p:sp>
        <p:nvSpPr>
          <p:cNvPr id="3" name="矩形 2"/>
          <p:cNvSpPr/>
          <p:nvPr/>
        </p:nvSpPr>
        <p:spPr>
          <a:xfrm>
            <a:off x="3503712" y="1124744"/>
            <a:ext cx="8136904" cy="3222998"/>
          </a:xfrm>
          <a:prstGeom prst="rect">
            <a:avLst/>
          </a:prstGeom>
          <a:ln>
            <a:noFill/>
          </a:ln>
        </p:spPr>
        <p:txBody>
          <a:bodyPr wrap="square">
            <a:spAutoFit/>
          </a:bodyPr>
          <a:lstStyle/>
          <a:p>
            <a:pPr indent="457200" algn="just">
              <a:lnSpc>
                <a:spcPct val="150000"/>
              </a:lnSpc>
              <a:spcBef>
                <a:spcPts val="600"/>
              </a:spcBef>
            </a:pPr>
            <a:r>
              <a:rPr lang="zh-CN" altLang="en-US" sz="2800" b="1" dirty="0">
                <a:latin typeface="+mj-ea"/>
                <a:ea typeface="+mj-ea"/>
              </a:rPr>
              <a:t>党的十九大精神，以习近平新时代中国特色社会主义思想为指导</a:t>
            </a:r>
            <a:r>
              <a:rPr lang="zh-CN" altLang="en-US" sz="2800" dirty="0">
                <a:latin typeface="+mj-ea"/>
                <a:ea typeface="+mj-ea"/>
              </a:rPr>
              <a:t>，</a:t>
            </a:r>
            <a:r>
              <a:rPr lang="zh-CN" altLang="en-US" sz="2800" b="1" dirty="0">
                <a:solidFill>
                  <a:srgbClr val="C00000"/>
                </a:solidFill>
                <a:latin typeface="+mj-ea"/>
                <a:ea typeface="+mj-ea"/>
              </a:rPr>
              <a:t>牢固树立安全发展理念，统筹推进安全生产领域改革发展，全力打造安全生产治理新格局</a:t>
            </a:r>
            <a:r>
              <a:rPr lang="zh-CN" altLang="en-US" sz="2800" b="1" dirty="0">
                <a:latin typeface="+mj-ea"/>
                <a:ea typeface="+mj-ea"/>
              </a:rPr>
              <a:t>，为促进经济社会持续健康发展、决胜全面建成小康社会创造良好安全生产环境。</a:t>
            </a:r>
            <a:endParaRPr lang="en-US" altLang="zh-CN" sz="2800" b="1" dirty="0">
              <a:latin typeface="+mj-ea"/>
              <a:ea typeface="+mj-ea"/>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988" y="1585913"/>
            <a:ext cx="12244388" cy="646112"/>
          </a:xfrm>
          <a:prstGeom prst="rect">
            <a:avLst/>
          </a:prstGeom>
          <a:noFill/>
        </p:spPr>
        <p:txBody>
          <a:bodyPr>
            <a:spAutoFit/>
          </a:bodyPr>
          <a:lstStyle/>
          <a:p>
            <a:pPr algn="ctr">
              <a:lnSpc>
                <a:spcPct val="150000"/>
              </a:lnSpc>
              <a:defRPr/>
            </a:pPr>
            <a:r>
              <a:rPr lang="zh-CN" altLang="zh-CN" sz="2400" dirty="0">
                <a:solidFill>
                  <a:schemeClr val="tx1">
                    <a:lumMod val="85000"/>
                    <a:lumOff val="15000"/>
                  </a:schemeClr>
                </a:solidFill>
                <a:latin typeface="微软雅黑" pitchFamily="34" charset="-122"/>
                <a:ea typeface="微软雅黑" pitchFamily="34" charset="-122"/>
              </a:rPr>
              <a:t>《安全生产法》规定</a:t>
            </a:r>
            <a:r>
              <a:rPr lang="zh-CN" altLang="en-US" sz="2400" dirty="0">
                <a:solidFill>
                  <a:schemeClr val="tx1">
                    <a:lumMod val="85000"/>
                    <a:lumOff val="15000"/>
                  </a:schemeClr>
                </a:solidFill>
                <a:latin typeface="微软雅黑" pitchFamily="34" charset="-122"/>
                <a:ea typeface="微软雅黑" pitchFamily="34" charset="-122"/>
              </a:rPr>
              <a:t>：</a:t>
            </a:r>
            <a:r>
              <a:rPr lang="zh-CN" altLang="zh-CN" sz="2400" dirty="0">
                <a:solidFill>
                  <a:schemeClr val="tx1">
                    <a:lumMod val="85000"/>
                    <a:lumOff val="15000"/>
                  </a:schemeClr>
                </a:solidFill>
                <a:latin typeface="微软雅黑" pitchFamily="34" charset="-122"/>
                <a:ea typeface="微软雅黑" pitchFamily="34" charset="-122"/>
              </a:rPr>
              <a:t>生产经营单位的</a:t>
            </a:r>
            <a:r>
              <a:rPr lang="en-US" altLang="zh-CN" sz="2400" dirty="0">
                <a:solidFill>
                  <a:schemeClr val="tx1">
                    <a:lumMod val="85000"/>
                    <a:lumOff val="15000"/>
                  </a:schemeClr>
                </a:solidFill>
                <a:latin typeface="微软雅黑" pitchFamily="34" charset="-122"/>
                <a:ea typeface="微软雅黑" pitchFamily="34" charset="-122"/>
              </a:rPr>
              <a:t> </a:t>
            </a:r>
            <a:r>
              <a:rPr lang="zh-CN" altLang="zh-CN" sz="2400" b="1" dirty="0">
                <a:solidFill>
                  <a:schemeClr val="tx1">
                    <a:lumMod val="85000"/>
                    <a:lumOff val="15000"/>
                  </a:schemeClr>
                </a:solidFill>
                <a:latin typeface="微软雅黑" pitchFamily="34" charset="-122"/>
                <a:ea typeface="微软雅黑" pitchFamily="34" charset="-122"/>
              </a:rPr>
              <a:t>主要负责人</a:t>
            </a:r>
            <a:r>
              <a:rPr lang="en-US" altLang="zh-CN" sz="2400" b="1" dirty="0">
                <a:solidFill>
                  <a:schemeClr val="tx1">
                    <a:lumMod val="85000"/>
                    <a:lumOff val="15000"/>
                  </a:schemeClr>
                </a:solidFill>
                <a:latin typeface="微软雅黑" pitchFamily="34" charset="-122"/>
                <a:ea typeface="微软雅黑" pitchFamily="34" charset="-122"/>
              </a:rPr>
              <a:t> </a:t>
            </a:r>
            <a:r>
              <a:rPr lang="zh-CN" altLang="zh-CN" sz="2400" dirty="0">
                <a:solidFill>
                  <a:schemeClr val="tx1">
                    <a:lumMod val="85000"/>
                    <a:lumOff val="15000"/>
                  </a:schemeClr>
                </a:solidFill>
                <a:latin typeface="微软雅黑" pitchFamily="34" charset="-122"/>
                <a:ea typeface="微软雅黑" pitchFamily="34" charset="-122"/>
              </a:rPr>
              <a:t>对本单位的安全生产工作</a:t>
            </a:r>
            <a:r>
              <a:rPr lang="en-US" altLang="zh-CN" sz="2400" dirty="0">
                <a:solidFill>
                  <a:schemeClr val="tx1">
                    <a:lumMod val="85000"/>
                    <a:lumOff val="15000"/>
                  </a:schemeClr>
                </a:solidFill>
                <a:latin typeface="微软雅黑" pitchFamily="34" charset="-122"/>
                <a:ea typeface="微软雅黑" pitchFamily="34" charset="-122"/>
              </a:rPr>
              <a:t> </a:t>
            </a:r>
            <a:r>
              <a:rPr lang="zh-CN" altLang="zh-CN" sz="2400" b="1" dirty="0">
                <a:solidFill>
                  <a:schemeClr val="tx1">
                    <a:lumMod val="85000"/>
                    <a:lumOff val="15000"/>
                  </a:schemeClr>
                </a:solidFill>
                <a:latin typeface="微软雅黑" pitchFamily="34" charset="-122"/>
                <a:ea typeface="微软雅黑" pitchFamily="34" charset="-122"/>
              </a:rPr>
              <a:t>全面负责</a:t>
            </a:r>
            <a:r>
              <a:rPr lang="en-US" altLang="zh-CN" sz="2400" b="1" dirty="0">
                <a:solidFill>
                  <a:schemeClr val="tx1">
                    <a:lumMod val="85000"/>
                    <a:lumOff val="15000"/>
                  </a:schemeClr>
                </a:solidFill>
                <a:latin typeface="微软雅黑" pitchFamily="34" charset="-122"/>
                <a:ea typeface="微软雅黑" pitchFamily="34" charset="-122"/>
              </a:rPr>
              <a:t> </a:t>
            </a:r>
            <a:r>
              <a:rPr lang="zh-CN" altLang="zh-CN" sz="2400" dirty="0">
                <a:solidFill>
                  <a:schemeClr val="tx1">
                    <a:lumMod val="85000"/>
                    <a:lumOff val="15000"/>
                  </a:schemeClr>
                </a:solidFill>
                <a:latin typeface="微软雅黑" pitchFamily="34" charset="-122"/>
                <a:ea typeface="微软雅黑" pitchFamily="34" charset="-122"/>
              </a:rPr>
              <a:t>。</a:t>
            </a:r>
          </a:p>
        </p:txBody>
      </p:sp>
      <p:grpSp>
        <p:nvGrpSpPr>
          <p:cNvPr id="2" name="组合 13"/>
          <p:cNvGrpSpPr/>
          <p:nvPr/>
        </p:nvGrpSpPr>
        <p:grpSpPr bwMode="auto">
          <a:xfrm>
            <a:off x="10169525" y="1533525"/>
            <a:ext cx="1800225" cy="771525"/>
            <a:chOff x="10169586" y="1532882"/>
            <a:chExt cx="1800200" cy="772477"/>
          </a:xfrm>
        </p:grpSpPr>
        <p:sp>
          <p:nvSpPr>
            <p:cNvPr id="27678" name="椭圆 15"/>
            <p:cNvSpPr>
              <a:spLocks noChangeArrowheads="1"/>
            </p:cNvSpPr>
            <p:nvPr/>
          </p:nvSpPr>
          <p:spPr bwMode="auto">
            <a:xfrm rot="5400000">
              <a:off x="10698438" y="1250923"/>
              <a:ext cx="772477" cy="1336395"/>
            </a:xfrm>
            <a:prstGeom prst="roundRect">
              <a:avLst>
                <a:gd name="adj" fmla="val 10875"/>
              </a:avLst>
            </a:prstGeom>
            <a:solidFill>
              <a:srgbClr val="EFEFEF"/>
            </a:solidFill>
            <a:ln w="9525">
              <a:solidFill>
                <a:srgbClr val="C00000"/>
              </a:solidFill>
              <a:round/>
            </a:ln>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zh-CN" altLang="zh-CN">
                <a:solidFill>
                  <a:srgbClr val="FFFFFF"/>
                </a:solidFill>
                <a:latin typeface="微软雅黑" pitchFamily="34" charset="-122"/>
                <a:ea typeface="微软雅黑" pitchFamily="34" charset="-122"/>
                <a:sym typeface="宋体" charset="-122"/>
              </a:endParaRPr>
            </a:p>
          </p:txBody>
        </p:sp>
        <p:sp>
          <p:nvSpPr>
            <p:cNvPr id="27679" name="矩形 12"/>
            <p:cNvSpPr>
              <a:spLocks noChangeArrowheads="1"/>
            </p:cNvSpPr>
            <p:nvPr/>
          </p:nvSpPr>
          <p:spPr bwMode="auto">
            <a:xfrm>
              <a:off x="10169586" y="1586772"/>
              <a:ext cx="1800200" cy="64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150000"/>
                </a:lnSpc>
              </a:pPr>
              <a:r>
                <a:rPr lang="zh-CN" altLang="zh-CN" sz="2400" b="1">
                  <a:solidFill>
                    <a:srgbClr val="C00000"/>
                  </a:solidFill>
                  <a:latin typeface="微软雅黑" pitchFamily="34" charset="-122"/>
                  <a:ea typeface="微软雅黑" pitchFamily="34" charset="-122"/>
                  <a:cs typeface="思源宋体 CN Heavy" pitchFamily="18" charset="-122"/>
                </a:rPr>
                <a:t>全面负责</a:t>
              </a:r>
              <a:r>
                <a:rPr lang="en-US" altLang="zh-CN" sz="2400" b="1">
                  <a:solidFill>
                    <a:srgbClr val="C00000"/>
                  </a:solidFill>
                  <a:latin typeface="微软雅黑" pitchFamily="34" charset="-122"/>
                  <a:ea typeface="微软雅黑" pitchFamily="34" charset="-122"/>
                  <a:cs typeface="思源宋体 CN Heavy" pitchFamily="18" charset="-122"/>
                </a:rPr>
                <a:t> </a:t>
              </a:r>
              <a:endParaRPr lang="zh-CN" altLang="zh-CN" sz="2400" b="1">
                <a:solidFill>
                  <a:srgbClr val="C00000"/>
                </a:solidFill>
                <a:latin typeface="微软雅黑" pitchFamily="34" charset="-122"/>
                <a:ea typeface="微软雅黑" pitchFamily="34" charset="-122"/>
                <a:cs typeface="思源宋体 CN Heavy" pitchFamily="18" charset="-122"/>
              </a:endParaRPr>
            </a:p>
          </p:txBody>
        </p:sp>
      </p:grpSp>
      <p:grpSp>
        <p:nvGrpSpPr>
          <p:cNvPr id="7" name="组合 21"/>
          <p:cNvGrpSpPr/>
          <p:nvPr/>
        </p:nvGrpSpPr>
        <p:grpSpPr bwMode="auto">
          <a:xfrm>
            <a:off x="5270500" y="1536700"/>
            <a:ext cx="1800225" cy="773113"/>
            <a:chOff x="5269784" y="1536793"/>
            <a:chExt cx="1800200" cy="772477"/>
          </a:xfrm>
        </p:grpSpPr>
        <p:sp>
          <p:nvSpPr>
            <p:cNvPr id="27676" name="椭圆 15"/>
            <p:cNvSpPr>
              <a:spLocks noChangeArrowheads="1"/>
            </p:cNvSpPr>
            <p:nvPr/>
          </p:nvSpPr>
          <p:spPr bwMode="auto">
            <a:xfrm rot="5400000">
              <a:off x="5773671" y="1107856"/>
              <a:ext cx="772477" cy="1630352"/>
            </a:xfrm>
            <a:prstGeom prst="roundRect">
              <a:avLst>
                <a:gd name="adj" fmla="val 10875"/>
              </a:avLst>
            </a:prstGeom>
            <a:solidFill>
              <a:srgbClr val="EFEFEF"/>
            </a:solidFill>
            <a:ln w="9525">
              <a:solidFill>
                <a:srgbClr val="C00000"/>
              </a:solidFill>
              <a:round/>
            </a:ln>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zh-CN" altLang="zh-CN">
                <a:solidFill>
                  <a:srgbClr val="FFFFFF"/>
                </a:solidFill>
                <a:latin typeface="微软雅黑" pitchFamily="34" charset="-122"/>
                <a:ea typeface="微软雅黑" pitchFamily="34" charset="-122"/>
                <a:sym typeface="宋体" charset="-122"/>
              </a:endParaRPr>
            </a:p>
          </p:txBody>
        </p:sp>
        <p:sp>
          <p:nvSpPr>
            <p:cNvPr id="27677" name="矩形 20"/>
            <p:cNvSpPr>
              <a:spLocks noChangeArrowheads="1"/>
            </p:cNvSpPr>
            <p:nvPr/>
          </p:nvSpPr>
          <p:spPr bwMode="auto">
            <a:xfrm>
              <a:off x="5269784" y="1590682"/>
              <a:ext cx="1800200" cy="64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150000"/>
                </a:lnSpc>
              </a:pPr>
              <a:r>
                <a:rPr lang="zh-CN" altLang="en-US" sz="2400" b="1">
                  <a:solidFill>
                    <a:srgbClr val="C00000"/>
                  </a:solidFill>
                  <a:latin typeface="微软雅黑" pitchFamily="34" charset="-122"/>
                  <a:ea typeface="微软雅黑" pitchFamily="34" charset="-122"/>
                  <a:cs typeface="思源宋体 CN Heavy" pitchFamily="18" charset="-122"/>
                </a:rPr>
                <a:t>主要</a:t>
              </a:r>
              <a:r>
                <a:rPr lang="zh-CN" altLang="zh-CN" sz="2400" b="1">
                  <a:solidFill>
                    <a:srgbClr val="C00000"/>
                  </a:solidFill>
                  <a:latin typeface="微软雅黑" pitchFamily="34" charset="-122"/>
                  <a:ea typeface="微软雅黑" pitchFamily="34" charset="-122"/>
                  <a:cs typeface="思源宋体 CN Heavy" pitchFamily="18" charset="-122"/>
                </a:rPr>
                <a:t>负责</a:t>
              </a:r>
              <a:r>
                <a:rPr lang="zh-CN" altLang="en-US" sz="2400" b="1">
                  <a:solidFill>
                    <a:srgbClr val="C00000"/>
                  </a:solidFill>
                  <a:latin typeface="微软雅黑" pitchFamily="34" charset="-122"/>
                  <a:ea typeface="微软雅黑" pitchFamily="34" charset="-122"/>
                  <a:cs typeface="思源宋体 CN Heavy" pitchFamily="18" charset="-122"/>
                </a:rPr>
                <a:t>人</a:t>
              </a:r>
              <a:r>
                <a:rPr lang="en-US" altLang="zh-CN" sz="2400" b="1">
                  <a:solidFill>
                    <a:srgbClr val="C00000"/>
                  </a:solidFill>
                  <a:latin typeface="微软雅黑" pitchFamily="34" charset="-122"/>
                  <a:ea typeface="微软雅黑" pitchFamily="34" charset="-122"/>
                  <a:cs typeface="思源宋体 CN Heavy" pitchFamily="18" charset="-122"/>
                </a:rPr>
                <a:t> </a:t>
              </a:r>
              <a:endParaRPr lang="zh-CN" altLang="zh-CN" sz="2400" b="1">
                <a:solidFill>
                  <a:srgbClr val="C00000"/>
                </a:solidFill>
                <a:latin typeface="微软雅黑" pitchFamily="34" charset="-122"/>
                <a:ea typeface="微软雅黑" pitchFamily="34" charset="-122"/>
                <a:cs typeface="思源宋体 CN Heavy" pitchFamily="18" charset="-122"/>
              </a:endParaRPr>
            </a:p>
          </p:txBody>
        </p:sp>
      </p:grpSp>
      <p:sp>
        <p:nvSpPr>
          <p:cNvPr id="24" name="箭头: 圆角右 23"/>
          <p:cNvSpPr/>
          <p:nvPr/>
        </p:nvSpPr>
        <p:spPr>
          <a:xfrm rot="10800000">
            <a:off x="5815013" y="2319338"/>
            <a:ext cx="496887" cy="1484312"/>
          </a:xfrm>
          <a:prstGeom prst="bentArrow">
            <a:avLst>
              <a:gd name="adj1" fmla="val 21763"/>
              <a:gd name="adj2" fmla="val 25000"/>
              <a:gd name="adj3" fmla="val 25000"/>
              <a:gd name="adj4" fmla="val 19646"/>
            </a:avLst>
          </a:prstGeom>
          <a:noFill/>
          <a:ln w="317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5" name="箭头: 圆角右 24"/>
          <p:cNvSpPr/>
          <p:nvPr/>
        </p:nvSpPr>
        <p:spPr>
          <a:xfrm rot="10800000">
            <a:off x="11080750" y="2308225"/>
            <a:ext cx="447675" cy="1481138"/>
          </a:xfrm>
          <a:prstGeom prst="bentArrow">
            <a:avLst>
              <a:gd name="adj1" fmla="val 21763"/>
              <a:gd name="adj2" fmla="val 25000"/>
              <a:gd name="adj3" fmla="val 25000"/>
              <a:gd name="adj4" fmla="val 19646"/>
            </a:avLst>
          </a:prstGeom>
          <a:noFill/>
          <a:ln w="317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grpSp>
        <p:nvGrpSpPr>
          <p:cNvPr id="8" name="组合 51"/>
          <p:cNvGrpSpPr/>
          <p:nvPr/>
        </p:nvGrpSpPr>
        <p:grpSpPr bwMode="auto">
          <a:xfrm>
            <a:off x="134938" y="2622550"/>
            <a:ext cx="5688012" cy="4002088"/>
            <a:chOff x="134328" y="2622897"/>
            <a:chExt cx="5688001" cy="4002154"/>
          </a:xfrm>
        </p:grpSpPr>
        <p:sp>
          <p:nvSpPr>
            <p:cNvPr id="6" name="矩形 5"/>
            <p:cNvSpPr/>
            <p:nvPr/>
          </p:nvSpPr>
          <p:spPr>
            <a:xfrm>
              <a:off x="191478" y="3184881"/>
              <a:ext cx="5616564" cy="3324280"/>
            </a:xfrm>
            <a:prstGeom prst="rect">
              <a:avLst/>
            </a:prstGeom>
            <a:noFill/>
          </p:spPr>
          <p:txBody>
            <a:bodyPr>
              <a:spAutoFit/>
            </a:bodyPr>
            <a:lstStyle/>
            <a:p>
              <a:pPr algn="just">
                <a:lnSpc>
                  <a:spcPct val="150000"/>
                </a:lnSpc>
                <a:defRPr/>
              </a:pPr>
              <a:r>
                <a:rPr lang="zh-CN" altLang="zh-CN" sz="2000" dirty="0">
                  <a:solidFill>
                    <a:schemeClr val="tx1">
                      <a:lumMod val="85000"/>
                      <a:lumOff val="15000"/>
                    </a:schemeClr>
                  </a:solidFill>
                  <a:latin typeface="微软雅黑" pitchFamily="34" charset="-122"/>
                  <a:ea typeface="微软雅黑" pitchFamily="34" charset="-122"/>
                </a:rPr>
                <a:t>对企业而言，不同组织形式的企业有所不同</a:t>
              </a:r>
              <a:r>
                <a:rPr lang="zh-CN" altLang="en-US" sz="2000" dirty="0">
                  <a:solidFill>
                    <a:schemeClr val="tx1">
                      <a:lumMod val="85000"/>
                      <a:lumOff val="15000"/>
                    </a:schemeClr>
                  </a:solidFill>
                  <a:latin typeface="微软雅黑" pitchFamily="34" charset="-122"/>
                  <a:ea typeface="微软雅黑" pitchFamily="34" charset="-122"/>
                </a:rPr>
                <a:t>：</a:t>
              </a:r>
              <a:endParaRPr lang="zh-CN" altLang="zh-CN" sz="2000" dirty="0">
                <a:solidFill>
                  <a:schemeClr val="tx1">
                    <a:lumMod val="85000"/>
                    <a:lumOff val="15000"/>
                  </a:schemeClr>
                </a:solidFill>
                <a:latin typeface="微软雅黑" pitchFamily="34" charset="-122"/>
                <a:ea typeface="微软雅黑" pitchFamily="34" charset="-122"/>
              </a:endParaRPr>
            </a:p>
            <a:p>
              <a:pPr algn="just">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1</a:t>
              </a:r>
              <a:r>
                <a:rPr lang="zh-CN" altLang="zh-CN" sz="2000" dirty="0">
                  <a:solidFill>
                    <a:schemeClr val="tx1">
                      <a:lumMod val="85000"/>
                      <a:lumOff val="15000"/>
                    </a:schemeClr>
                  </a:solidFill>
                  <a:latin typeface="微软雅黑" pitchFamily="34" charset="-122"/>
                  <a:ea typeface="微软雅黑" pitchFamily="34" charset="-122"/>
                </a:rPr>
                <a:t>．公司制的企业，有限责任公司和股份有限公司的主要负责人是公司</a:t>
              </a:r>
              <a:r>
                <a:rPr lang="zh-CN" altLang="zh-CN" sz="2000" b="1" dirty="0">
                  <a:solidFill>
                    <a:schemeClr val="tx1">
                      <a:lumMod val="85000"/>
                      <a:lumOff val="15000"/>
                    </a:schemeClr>
                  </a:solidFill>
                  <a:latin typeface="微软雅黑" pitchFamily="34" charset="-122"/>
                  <a:ea typeface="微软雅黑" pitchFamily="34" charset="-122"/>
                </a:rPr>
                <a:t>董事长</a:t>
              </a:r>
              <a:r>
                <a:rPr lang="zh-CN" altLang="zh-CN" sz="2000" dirty="0">
                  <a:solidFill>
                    <a:schemeClr val="tx1">
                      <a:lumMod val="85000"/>
                      <a:lumOff val="15000"/>
                    </a:schemeClr>
                  </a:solidFill>
                  <a:latin typeface="微软雅黑" pitchFamily="34" charset="-122"/>
                  <a:ea typeface="微软雅黑" pitchFamily="34" charset="-122"/>
                </a:rPr>
                <a:t>和</a:t>
              </a:r>
              <a:r>
                <a:rPr lang="zh-CN" altLang="zh-CN" sz="2000" b="1" dirty="0">
                  <a:solidFill>
                    <a:schemeClr val="tx1">
                      <a:lumMod val="85000"/>
                      <a:lumOff val="15000"/>
                    </a:schemeClr>
                  </a:solidFill>
                  <a:latin typeface="微软雅黑" pitchFamily="34" charset="-122"/>
                  <a:ea typeface="微软雅黑" pitchFamily="34" charset="-122"/>
                </a:rPr>
                <a:t>经理</a:t>
              </a:r>
              <a:r>
                <a:rPr lang="zh-CN" altLang="zh-CN" sz="2000" dirty="0">
                  <a:solidFill>
                    <a:schemeClr val="tx1">
                      <a:lumMod val="85000"/>
                      <a:lumOff val="15000"/>
                    </a:schemeClr>
                  </a:solidFill>
                  <a:latin typeface="微软雅黑" pitchFamily="34" charset="-122"/>
                  <a:ea typeface="微软雅黑" pitchFamily="34" charset="-122"/>
                </a:rPr>
                <a:t>（总经理</a:t>
              </a:r>
              <a:r>
                <a:rPr lang="zh-CN" altLang="zh-CN" sz="2000">
                  <a:solidFill>
                    <a:schemeClr val="tx1">
                      <a:lumMod val="85000"/>
                      <a:lumOff val="15000"/>
                    </a:schemeClr>
                  </a:solidFill>
                  <a:latin typeface="微软雅黑" pitchFamily="34" charset="-122"/>
                  <a:ea typeface="微软雅黑" pitchFamily="34" charset="-122"/>
                </a:rPr>
                <a:t>、首席执行官或者</a:t>
              </a:r>
              <a:r>
                <a:rPr lang="zh-CN" altLang="zh-CN" sz="2000" dirty="0">
                  <a:solidFill>
                    <a:schemeClr val="tx1">
                      <a:lumMod val="85000"/>
                      <a:lumOff val="15000"/>
                    </a:schemeClr>
                  </a:solidFill>
                  <a:latin typeface="微软雅黑" pitchFamily="34" charset="-122"/>
                  <a:ea typeface="微软雅黑" pitchFamily="34" charset="-122"/>
                </a:rPr>
                <a:t>其他实际履行经理职责的企业负责人）</a:t>
              </a:r>
              <a:r>
                <a:rPr lang="zh-CN" altLang="en-US" sz="2000" dirty="0">
                  <a:solidFill>
                    <a:schemeClr val="tx1">
                      <a:lumMod val="85000"/>
                      <a:lumOff val="15000"/>
                    </a:schemeClr>
                  </a:solidFill>
                  <a:latin typeface="微软雅黑" pitchFamily="34" charset="-122"/>
                  <a:ea typeface="微软雅黑" pitchFamily="34" charset="-122"/>
                </a:rPr>
                <a:t>和</a:t>
              </a:r>
              <a:r>
                <a:rPr lang="zh-CN" altLang="en-US" sz="2000" b="1" dirty="0">
                  <a:solidFill>
                    <a:schemeClr val="tx1">
                      <a:lumMod val="85000"/>
                      <a:lumOff val="15000"/>
                    </a:schemeClr>
                  </a:solidFill>
                  <a:latin typeface="微软雅黑" pitchFamily="34" charset="-122"/>
                  <a:ea typeface="微软雅黑" pitchFamily="34" charset="-122"/>
                </a:rPr>
                <a:t>实际控制人</a:t>
              </a:r>
              <a:r>
                <a:rPr lang="zh-CN" altLang="zh-CN" sz="2000" dirty="0">
                  <a:solidFill>
                    <a:schemeClr val="tx1">
                      <a:lumMod val="85000"/>
                      <a:lumOff val="15000"/>
                    </a:schemeClr>
                  </a:solidFill>
                  <a:latin typeface="微软雅黑" pitchFamily="34" charset="-122"/>
                  <a:ea typeface="微软雅黑" pitchFamily="34" charset="-122"/>
                </a:rPr>
                <a:t>。</a:t>
              </a:r>
            </a:p>
            <a:p>
              <a:pPr algn="just">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2</a:t>
              </a:r>
              <a:r>
                <a:rPr lang="zh-CN" altLang="zh-CN" sz="2000" dirty="0">
                  <a:solidFill>
                    <a:schemeClr val="tx1">
                      <a:lumMod val="85000"/>
                      <a:lumOff val="15000"/>
                    </a:schemeClr>
                  </a:solidFill>
                  <a:latin typeface="微软雅黑" pitchFamily="34" charset="-122"/>
                  <a:ea typeface="微软雅黑" pitchFamily="34" charset="-122"/>
                </a:rPr>
                <a:t>．非公司制的企业，主要负责人为企业</a:t>
              </a:r>
              <a:r>
                <a:rPr lang="zh-CN" altLang="zh-CN" sz="2000" b="1" dirty="0">
                  <a:solidFill>
                    <a:schemeClr val="tx1">
                      <a:lumMod val="85000"/>
                      <a:lumOff val="15000"/>
                    </a:schemeClr>
                  </a:solidFill>
                  <a:latin typeface="微软雅黑" pitchFamily="34" charset="-122"/>
                  <a:ea typeface="微软雅黑" pitchFamily="34" charset="-122"/>
                </a:rPr>
                <a:t>厂长、经理、矿长等企业“一把手”</a:t>
              </a:r>
              <a:r>
                <a:rPr lang="zh-CN" altLang="en-US" sz="2000" dirty="0">
                  <a:solidFill>
                    <a:schemeClr val="tx1">
                      <a:lumMod val="85000"/>
                      <a:lumOff val="15000"/>
                    </a:schemeClr>
                  </a:solidFill>
                  <a:latin typeface="微软雅黑" pitchFamily="34" charset="-122"/>
                  <a:ea typeface="微软雅黑" pitchFamily="34" charset="-122"/>
                </a:rPr>
                <a:t>和</a:t>
              </a:r>
              <a:r>
                <a:rPr lang="zh-CN" altLang="en-US" sz="2000" b="1" dirty="0">
                  <a:solidFill>
                    <a:schemeClr val="tx1">
                      <a:lumMod val="85000"/>
                      <a:lumOff val="15000"/>
                    </a:schemeClr>
                  </a:solidFill>
                  <a:latin typeface="微软雅黑" pitchFamily="34" charset="-122"/>
                  <a:ea typeface="微软雅黑" pitchFamily="34" charset="-122"/>
                </a:rPr>
                <a:t>实际控制人</a:t>
              </a:r>
              <a:r>
                <a:rPr lang="zh-CN" altLang="zh-CN" sz="2000" dirty="0">
                  <a:solidFill>
                    <a:schemeClr val="tx1">
                      <a:lumMod val="85000"/>
                      <a:lumOff val="15000"/>
                    </a:schemeClr>
                  </a:solidFill>
                  <a:latin typeface="微软雅黑" pitchFamily="34" charset="-122"/>
                  <a:ea typeface="微软雅黑" pitchFamily="34" charset="-122"/>
                </a:rPr>
                <a:t>。</a:t>
              </a:r>
            </a:p>
          </p:txBody>
        </p:sp>
        <p:grpSp>
          <p:nvGrpSpPr>
            <p:cNvPr id="27668" name="Group 76"/>
            <p:cNvGrpSpPr/>
            <p:nvPr/>
          </p:nvGrpSpPr>
          <p:grpSpPr bwMode="auto">
            <a:xfrm>
              <a:off x="134328" y="2622897"/>
              <a:ext cx="5688001" cy="4002154"/>
              <a:chOff x="1302935" y="2124963"/>
              <a:chExt cx="2126084" cy="3479179"/>
            </a:xfrm>
          </p:grpSpPr>
          <p:grpSp>
            <p:nvGrpSpPr>
              <p:cNvPr id="27669" name="Group 33"/>
              <p:cNvGrpSpPr/>
              <p:nvPr/>
            </p:nvGrpSpPr>
            <p:grpSpPr bwMode="auto">
              <a:xfrm>
                <a:off x="1302935" y="2124963"/>
                <a:ext cx="2126084" cy="820664"/>
                <a:chOff x="1324809" y="1811334"/>
                <a:chExt cx="2126084" cy="820664"/>
              </a:xfrm>
            </p:grpSpPr>
            <p:sp>
              <p:nvSpPr>
                <p:cNvPr id="31" name="Pentagon 34"/>
                <p:cNvSpPr/>
                <p:nvPr/>
              </p:nvSpPr>
              <p:spPr>
                <a:xfrm rot="5400000">
                  <a:off x="2154424" y="989432"/>
                  <a:ext cx="469227" cy="2113030"/>
                </a:xfrm>
                <a:prstGeom prst="homePlate">
                  <a:avLst>
                    <a:gd name="adj" fmla="val 50457"/>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7673" name="Rectangle 35"/>
                <p:cNvSpPr>
                  <a:spLocks noChangeArrowheads="1"/>
                </p:cNvSpPr>
                <p:nvPr/>
              </p:nvSpPr>
              <p:spPr bwMode="auto">
                <a:xfrm>
                  <a:off x="1705166" y="2310923"/>
                  <a:ext cx="1338668" cy="3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33" name="Flowchart: Process 36"/>
                <p:cNvSpPr/>
                <p:nvPr/>
              </p:nvSpPr>
              <p:spPr>
                <a:xfrm>
                  <a:off x="1324809" y="1811334"/>
                  <a:ext cx="2126084" cy="125588"/>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7675" name="Rectangle 37"/>
                <p:cNvSpPr>
                  <a:spLocks noChangeArrowheads="1"/>
                </p:cNvSpPr>
                <p:nvPr/>
              </p:nvSpPr>
              <p:spPr bwMode="auto">
                <a:xfrm>
                  <a:off x="1428631" y="1843964"/>
                  <a:ext cx="1854287" cy="2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30" name="Rounded Rectangle 53"/>
              <p:cNvSpPr/>
              <p:nvPr/>
            </p:nvSpPr>
            <p:spPr>
              <a:xfrm>
                <a:off x="1303528" y="5467514"/>
                <a:ext cx="2113030" cy="124207"/>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41" name="Rounded Rectangle 53"/>
              <p:cNvSpPr/>
              <p:nvPr/>
            </p:nvSpPr>
            <p:spPr>
              <a:xfrm>
                <a:off x="1309462" y="2144284"/>
                <a:ext cx="2113030" cy="3459858"/>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grpSp>
      <p:grpSp>
        <p:nvGrpSpPr>
          <p:cNvPr id="27659" name="Group 76"/>
          <p:cNvGrpSpPr/>
          <p:nvPr/>
        </p:nvGrpSpPr>
        <p:grpSpPr bwMode="auto">
          <a:xfrm>
            <a:off x="6746875" y="3240088"/>
            <a:ext cx="4333875" cy="2808287"/>
            <a:chOff x="1302935" y="2124964"/>
            <a:chExt cx="2126084" cy="3479178"/>
          </a:xfrm>
        </p:grpSpPr>
        <p:grpSp>
          <p:nvGrpSpPr>
            <p:cNvPr id="27660" name="Group 33"/>
            <p:cNvGrpSpPr/>
            <p:nvPr/>
          </p:nvGrpSpPr>
          <p:grpSpPr bwMode="auto">
            <a:xfrm>
              <a:off x="1302935" y="2124964"/>
              <a:ext cx="2126084" cy="957118"/>
              <a:chOff x="1324809" y="1811335"/>
              <a:chExt cx="2126084" cy="957118"/>
            </a:xfrm>
          </p:grpSpPr>
          <p:sp>
            <p:nvSpPr>
              <p:cNvPr id="47" name="Pentagon 34"/>
              <p:cNvSpPr/>
              <p:nvPr/>
            </p:nvSpPr>
            <p:spPr>
              <a:xfrm rot="5400000">
                <a:off x="2153993" y="989939"/>
                <a:ext cx="470052" cy="2112845"/>
              </a:xfrm>
              <a:prstGeom prst="homePlate">
                <a:avLst>
                  <a:gd name="adj" fmla="val 50457"/>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7664" name="Rectangle 35"/>
              <p:cNvSpPr>
                <a:spLocks noChangeArrowheads="1"/>
              </p:cNvSpPr>
              <p:nvPr/>
            </p:nvSpPr>
            <p:spPr bwMode="auto">
              <a:xfrm>
                <a:off x="1704856" y="2310889"/>
                <a:ext cx="1338732" cy="45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49" name="Flowchart: Process 36"/>
              <p:cNvSpPr/>
              <p:nvPr/>
            </p:nvSpPr>
            <p:spPr>
              <a:xfrm>
                <a:off x="1324809" y="1811335"/>
                <a:ext cx="2126084" cy="125872"/>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7666" name="Rectangle 37"/>
              <p:cNvSpPr>
                <a:spLocks noChangeArrowheads="1"/>
              </p:cNvSpPr>
              <p:nvPr/>
            </p:nvSpPr>
            <p:spPr bwMode="auto">
              <a:xfrm>
                <a:off x="1428631" y="1843964"/>
                <a:ext cx="1854287" cy="38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45" name="Rounded Rectangle 53"/>
            <p:cNvSpPr/>
            <p:nvPr/>
          </p:nvSpPr>
          <p:spPr>
            <a:xfrm>
              <a:off x="1303714" y="5466470"/>
              <a:ext cx="2112844" cy="125872"/>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46" name="Rounded Rectangle 53"/>
            <p:cNvSpPr/>
            <p:nvPr/>
          </p:nvSpPr>
          <p:spPr>
            <a:xfrm>
              <a:off x="1309944" y="2144631"/>
              <a:ext cx="2112066" cy="3459511"/>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sp>
        <p:nvSpPr>
          <p:cNvPr id="32" name="矩形 31"/>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企业主要负责人安全生产法定职责</a:t>
            </a:r>
          </a:p>
        </p:txBody>
      </p:sp>
      <p:pic>
        <p:nvPicPr>
          <p:cNvPr id="3" name="图片 2"/>
          <p:cNvPicPr>
            <a:picLocks noChangeAspect="1"/>
          </p:cNvPicPr>
          <p:nvPr/>
        </p:nvPicPr>
        <p:blipFill>
          <a:blip r:embed="rId3"/>
          <a:stretch>
            <a:fillRect/>
          </a:stretch>
        </p:blipFill>
        <p:spPr>
          <a:xfrm>
            <a:off x="6783395" y="3551342"/>
            <a:ext cx="4304149" cy="24325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1000"/>
                                        <p:tgtEl>
                                          <p:spTgt spid="24"/>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3"/>
          <p:cNvSpPr/>
          <p:nvPr/>
        </p:nvSpPr>
        <p:spPr>
          <a:xfrm>
            <a:off x="-3121025" y="1384300"/>
            <a:ext cx="5111750" cy="5429250"/>
          </a:xfrm>
          <a:prstGeom prst="arc">
            <a:avLst>
              <a:gd name="adj1" fmla="val 16200000"/>
              <a:gd name="adj2" fmla="val 5370932"/>
            </a:avLst>
          </a:prstGeom>
          <a:solidFill>
            <a:srgbClr val="EFEFEF"/>
          </a:solidFill>
          <a:ln cmpd="sng">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latin typeface="微软雅黑" pitchFamily="34" charset="-122"/>
              <a:ea typeface="微软雅黑" pitchFamily="34" charset="-122"/>
            </a:endParaRPr>
          </a:p>
        </p:txBody>
      </p:sp>
      <p:sp>
        <p:nvSpPr>
          <p:cNvPr id="3" name="Oval 14"/>
          <p:cNvSpPr/>
          <p:nvPr/>
        </p:nvSpPr>
        <p:spPr>
          <a:xfrm>
            <a:off x="1759762" y="3278413"/>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itchFamily="34" charset="-122"/>
              <a:ea typeface="微软雅黑" pitchFamily="34" charset="-122"/>
            </a:endParaRPr>
          </a:p>
        </p:txBody>
      </p:sp>
      <p:sp>
        <p:nvSpPr>
          <p:cNvPr id="4" name="Oval 15"/>
          <p:cNvSpPr/>
          <p:nvPr/>
        </p:nvSpPr>
        <p:spPr>
          <a:xfrm>
            <a:off x="1846760" y="4046499"/>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itchFamily="34" charset="-122"/>
              <a:ea typeface="微软雅黑" pitchFamily="34" charset="-122"/>
            </a:endParaRPr>
          </a:p>
        </p:txBody>
      </p:sp>
      <p:sp>
        <p:nvSpPr>
          <p:cNvPr id="5" name="Oval 16"/>
          <p:cNvSpPr/>
          <p:nvPr/>
        </p:nvSpPr>
        <p:spPr>
          <a:xfrm>
            <a:off x="1362272" y="5582670"/>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itchFamily="34" charset="-122"/>
              <a:ea typeface="微软雅黑" pitchFamily="34" charset="-122"/>
            </a:endParaRPr>
          </a:p>
        </p:txBody>
      </p:sp>
      <p:sp>
        <p:nvSpPr>
          <p:cNvPr id="6" name="Oval 14"/>
          <p:cNvSpPr/>
          <p:nvPr/>
        </p:nvSpPr>
        <p:spPr>
          <a:xfrm>
            <a:off x="793678" y="1742241"/>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微软雅黑" pitchFamily="34" charset="-122"/>
              <a:ea typeface="微软雅黑" pitchFamily="34" charset="-122"/>
            </a:endParaRPr>
          </a:p>
        </p:txBody>
      </p:sp>
      <p:sp>
        <p:nvSpPr>
          <p:cNvPr id="7" name="Oval 16"/>
          <p:cNvSpPr/>
          <p:nvPr/>
        </p:nvSpPr>
        <p:spPr>
          <a:xfrm>
            <a:off x="540204" y="6350754"/>
            <a:ext cx="259358" cy="273636"/>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微软雅黑" pitchFamily="34" charset="-122"/>
              <a:ea typeface="微软雅黑" pitchFamily="34" charset="-122"/>
            </a:endParaRPr>
          </a:p>
        </p:txBody>
      </p:sp>
      <p:sp>
        <p:nvSpPr>
          <p:cNvPr id="8" name="Oval 14"/>
          <p:cNvSpPr/>
          <p:nvPr/>
        </p:nvSpPr>
        <p:spPr>
          <a:xfrm>
            <a:off x="1443386" y="2510327"/>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itchFamily="34" charset="-122"/>
              <a:ea typeface="微软雅黑" pitchFamily="34" charset="-122"/>
            </a:endParaRPr>
          </a:p>
        </p:txBody>
      </p:sp>
      <p:sp>
        <p:nvSpPr>
          <p:cNvPr id="9" name="文本框 8"/>
          <p:cNvSpPr txBox="1"/>
          <p:nvPr/>
        </p:nvSpPr>
        <p:spPr>
          <a:xfrm>
            <a:off x="2233613" y="3925888"/>
            <a:ext cx="6070600" cy="461962"/>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四</a:t>
            </a: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保证本单位安全生产投入的有效实施</a:t>
            </a:r>
          </a:p>
        </p:txBody>
      </p:sp>
      <p:sp>
        <p:nvSpPr>
          <p:cNvPr id="11" name="Oval 15"/>
          <p:cNvSpPr/>
          <p:nvPr/>
        </p:nvSpPr>
        <p:spPr>
          <a:xfrm>
            <a:off x="1758456" y="4814585"/>
            <a:ext cx="259358" cy="273637"/>
          </a:xfrm>
          <a:prstGeom prst="ellipse">
            <a:avLst/>
          </a:prstGeom>
          <a:solidFill>
            <a:srgbClr val="C8262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85000"/>
                  <a:lumOff val="15000"/>
                </a:schemeClr>
              </a:solidFill>
              <a:latin typeface="微软雅黑" pitchFamily="34" charset="-122"/>
              <a:ea typeface="微软雅黑" pitchFamily="34" charset="-122"/>
            </a:endParaRPr>
          </a:p>
        </p:txBody>
      </p:sp>
      <p:sp>
        <p:nvSpPr>
          <p:cNvPr id="12" name="文本框 11"/>
          <p:cNvSpPr txBox="1"/>
          <p:nvPr/>
        </p:nvSpPr>
        <p:spPr>
          <a:xfrm>
            <a:off x="2165350" y="3155950"/>
            <a:ext cx="7996238" cy="460375"/>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三</a:t>
            </a: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组织制定并实施本单位安全生产教育和培训计划</a:t>
            </a:r>
          </a:p>
        </p:txBody>
      </p:sp>
      <p:sp>
        <p:nvSpPr>
          <p:cNvPr id="13" name="文本框 12"/>
          <p:cNvSpPr txBox="1"/>
          <p:nvPr/>
        </p:nvSpPr>
        <p:spPr>
          <a:xfrm>
            <a:off x="1817688" y="2384425"/>
            <a:ext cx="7407275" cy="461963"/>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二</a:t>
            </a: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组织制定本单位安全生产规章制度和操作规程</a:t>
            </a:r>
          </a:p>
        </p:txBody>
      </p:sp>
      <p:sp>
        <p:nvSpPr>
          <p:cNvPr id="14" name="文本框 13"/>
          <p:cNvSpPr txBox="1"/>
          <p:nvPr/>
        </p:nvSpPr>
        <p:spPr>
          <a:xfrm>
            <a:off x="1160463" y="1614488"/>
            <a:ext cx="5607050" cy="461962"/>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一</a:t>
            </a: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建立、健全本单位安全生产责任制</a:t>
            </a:r>
          </a:p>
        </p:txBody>
      </p:sp>
      <p:sp>
        <p:nvSpPr>
          <p:cNvPr id="15" name="文本框 14"/>
          <p:cNvSpPr txBox="1"/>
          <p:nvPr/>
        </p:nvSpPr>
        <p:spPr>
          <a:xfrm>
            <a:off x="2138363" y="4695825"/>
            <a:ext cx="9328150" cy="461963"/>
          </a:xfrm>
          <a:prstGeom prst="rect">
            <a:avLst/>
          </a:prstGeom>
          <a:solidFill>
            <a:srgbClr val="EFEFEF">
              <a:alpha val="75000"/>
            </a:srgbClr>
          </a:solid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五</a:t>
            </a: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督促、检查本单位的安全生产工作，及时消除生产安全事故隐患</a:t>
            </a:r>
          </a:p>
        </p:txBody>
      </p:sp>
      <p:sp>
        <p:nvSpPr>
          <p:cNvPr id="16" name="文本框 15"/>
          <p:cNvSpPr txBox="1"/>
          <p:nvPr/>
        </p:nvSpPr>
        <p:spPr>
          <a:xfrm>
            <a:off x="1724025" y="5467350"/>
            <a:ext cx="8151813" cy="460375"/>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六</a:t>
            </a:r>
            <a:r>
              <a:rPr lang="en-US" altLang="zh-CN" sz="2400" dirty="0">
                <a:solidFill>
                  <a:schemeClr val="tx1">
                    <a:lumMod val="85000"/>
                    <a:lumOff val="15000"/>
                  </a:schemeClr>
                </a:solidFill>
                <a:latin typeface="微软雅黑" pitchFamily="34" charset="-122"/>
                <a:ea typeface="微软雅黑" pitchFamily="34" charset="-122"/>
              </a:rPr>
              <a:t>)</a:t>
            </a:r>
            <a:r>
              <a:rPr lang="zh-CN" altLang="en-US" sz="2400" dirty="0">
                <a:solidFill>
                  <a:schemeClr val="tx1">
                    <a:lumMod val="85000"/>
                    <a:lumOff val="15000"/>
                  </a:schemeClr>
                </a:solidFill>
                <a:latin typeface="微软雅黑" pitchFamily="34" charset="-122"/>
                <a:ea typeface="微软雅黑" pitchFamily="34" charset="-122"/>
              </a:rPr>
              <a:t>组织制定并实施本单位的生产安全事故应急救援预案</a:t>
            </a:r>
          </a:p>
        </p:txBody>
      </p:sp>
      <p:sp>
        <p:nvSpPr>
          <p:cNvPr id="17" name="文本框 16"/>
          <p:cNvSpPr txBox="1"/>
          <p:nvPr/>
        </p:nvSpPr>
        <p:spPr>
          <a:xfrm>
            <a:off x="928688" y="6237288"/>
            <a:ext cx="5607050" cy="461962"/>
          </a:xfrm>
          <a:prstGeom prst="rect">
            <a:avLst/>
          </a:prstGeom>
          <a:noFill/>
        </p:spPr>
        <p:txBody>
          <a:bodyPr>
            <a:spAutoFit/>
          </a:bodyPr>
          <a:lstStyle>
            <a:defPPr>
              <a:defRPr lang="zh-CN"/>
            </a:defPPr>
            <a:lvl1pPr>
              <a:defRPr sz="2400">
                <a:solidFill>
                  <a:srgbClr val="C00000"/>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zh-CN" dirty="0">
                <a:solidFill>
                  <a:schemeClr val="tx1">
                    <a:lumMod val="85000"/>
                    <a:lumOff val="15000"/>
                  </a:schemeClr>
                </a:solidFill>
                <a:latin typeface="微软雅黑" pitchFamily="34" charset="-122"/>
                <a:ea typeface="微软雅黑" pitchFamily="34" charset="-122"/>
              </a:rPr>
              <a:t>(</a:t>
            </a:r>
            <a:r>
              <a:rPr lang="zh-CN" altLang="zh-CN" dirty="0">
                <a:solidFill>
                  <a:schemeClr val="tx1">
                    <a:lumMod val="85000"/>
                    <a:lumOff val="15000"/>
                  </a:schemeClr>
                </a:solidFill>
                <a:latin typeface="微软雅黑" pitchFamily="34" charset="-122"/>
                <a:ea typeface="微软雅黑" pitchFamily="34" charset="-122"/>
              </a:rPr>
              <a:t>七</a:t>
            </a:r>
            <a:r>
              <a:rPr lang="en-US" altLang="zh-CN" dirty="0">
                <a:solidFill>
                  <a:schemeClr val="tx1">
                    <a:lumMod val="85000"/>
                    <a:lumOff val="15000"/>
                  </a:schemeClr>
                </a:solidFill>
                <a:latin typeface="微软雅黑" pitchFamily="34" charset="-122"/>
                <a:ea typeface="微软雅黑" pitchFamily="34" charset="-122"/>
              </a:rPr>
              <a:t>)</a:t>
            </a:r>
            <a:r>
              <a:rPr lang="zh-CN" altLang="zh-CN" dirty="0">
                <a:solidFill>
                  <a:schemeClr val="tx1">
                    <a:lumMod val="85000"/>
                    <a:lumOff val="15000"/>
                  </a:schemeClr>
                </a:solidFill>
                <a:latin typeface="微软雅黑" pitchFamily="34" charset="-122"/>
                <a:ea typeface="微软雅黑" pitchFamily="34" charset="-122"/>
              </a:rPr>
              <a:t>及时、如实报告生产安全事故</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18" name="矩形 17"/>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生产经营单位主要负责人安全生产工作职责</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263525" y="1985963"/>
            <a:ext cx="5569448" cy="4322762"/>
            <a:chOff x="134328" y="2622897"/>
            <a:chExt cx="5856702" cy="4002154"/>
          </a:xfrm>
        </p:grpSpPr>
        <p:sp>
          <p:nvSpPr>
            <p:cNvPr id="6" name="矩形 5"/>
            <p:cNvSpPr/>
            <p:nvPr/>
          </p:nvSpPr>
          <p:spPr>
            <a:xfrm>
              <a:off x="255362" y="3437144"/>
              <a:ext cx="5633651" cy="3077676"/>
            </a:xfrm>
            <a:prstGeom prst="rect">
              <a:avLst/>
            </a:prstGeom>
            <a:noFill/>
          </p:spPr>
          <p:txBody>
            <a:bodyPr wrap="square">
              <a:spAutoFit/>
            </a:bodyPr>
            <a:lstStyle/>
            <a:p>
              <a:pPr indent="457200" algn="just">
                <a:lnSpc>
                  <a:spcPct val="150000"/>
                </a:lnSpc>
                <a:defRPr/>
              </a:pPr>
              <a:r>
                <a:rPr lang="zh-CN" altLang="en-US" sz="2000" dirty="0">
                  <a:solidFill>
                    <a:schemeClr val="tx1">
                      <a:lumMod val="85000"/>
                      <a:lumOff val="15000"/>
                    </a:schemeClr>
                  </a:solidFill>
                  <a:latin typeface="微软雅黑" pitchFamily="34" charset="-122"/>
                  <a:ea typeface="微软雅黑" pitchFamily="34" charset="-122"/>
                </a:rPr>
                <a:t>根据安全生产法律、法规，按照“</a:t>
              </a:r>
              <a:r>
                <a:rPr lang="zh-CN" altLang="en-US" sz="2000" b="1" dirty="0">
                  <a:solidFill>
                    <a:schemeClr val="tx1">
                      <a:lumMod val="85000"/>
                      <a:lumOff val="15000"/>
                    </a:schemeClr>
                  </a:solidFill>
                  <a:latin typeface="微软雅黑" pitchFamily="34" charset="-122"/>
                  <a:ea typeface="微软雅黑" pitchFamily="34" charset="-122"/>
                </a:rPr>
                <a:t>安全第一、预防为主、综合治理</a:t>
              </a:r>
              <a:r>
                <a:rPr lang="zh-CN" altLang="en-US" sz="2000" dirty="0">
                  <a:solidFill>
                    <a:schemeClr val="tx1">
                      <a:lumMod val="85000"/>
                      <a:lumOff val="15000"/>
                    </a:schemeClr>
                  </a:solidFill>
                  <a:latin typeface="微软雅黑" pitchFamily="34" charset="-122"/>
                  <a:ea typeface="微软雅黑" pitchFamily="34" charset="-122"/>
                </a:rPr>
                <a:t>”的方针以及“</a:t>
              </a:r>
              <a:r>
                <a:rPr lang="zh-CN" altLang="en-US" sz="2000" b="1" dirty="0">
                  <a:solidFill>
                    <a:schemeClr val="tx1">
                      <a:lumMod val="85000"/>
                      <a:lumOff val="15000"/>
                    </a:schemeClr>
                  </a:solidFill>
                  <a:latin typeface="微软雅黑" pitchFamily="34" charset="-122"/>
                  <a:ea typeface="微软雅黑" pitchFamily="34" charset="-122"/>
                </a:rPr>
                <a:t>管生产经营必须同时管安全</a:t>
              </a:r>
              <a:r>
                <a:rPr lang="zh-CN" altLang="en-US" sz="2000" dirty="0">
                  <a:solidFill>
                    <a:schemeClr val="tx1">
                      <a:lumMod val="85000"/>
                      <a:lumOff val="15000"/>
                    </a:schemeClr>
                  </a:solidFill>
                  <a:latin typeface="微软雅黑" pitchFamily="34" charset="-122"/>
                  <a:ea typeface="微软雅黑" pitchFamily="34" charset="-122"/>
                </a:rPr>
                <a:t>”的原则，将单位的主要负责人与其他负责人员、职能部门及其工作人员、工程技术人员和各岗位操作人员在安全生产方面应做的事情及应负的责任加以明确规定的一种制度。</a:t>
              </a:r>
            </a:p>
          </p:txBody>
        </p:sp>
        <p:grpSp>
          <p:nvGrpSpPr>
            <p:cNvPr id="29713" name="Group 76"/>
            <p:cNvGrpSpPr/>
            <p:nvPr/>
          </p:nvGrpSpPr>
          <p:grpSpPr bwMode="auto">
            <a:xfrm>
              <a:off x="134328" y="2622897"/>
              <a:ext cx="5856702" cy="4002154"/>
              <a:chOff x="1302935" y="2124963"/>
              <a:chExt cx="2189142" cy="3479179"/>
            </a:xfrm>
          </p:grpSpPr>
          <p:grpSp>
            <p:nvGrpSpPr>
              <p:cNvPr id="29714" name="Group 33"/>
              <p:cNvGrpSpPr/>
              <p:nvPr/>
            </p:nvGrpSpPr>
            <p:grpSpPr bwMode="auto">
              <a:xfrm>
                <a:off x="1302935" y="2124963"/>
                <a:ext cx="2189142" cy="796838"/>
                <a:chOff x="1324809" y="1811334"/>
                <a:chExt cx="2189142" cy="796838"/>
              </a:xfrm>
            </p:grpSpPr>
            <p:sp>
              <p:nvSpPr>
                <p:cNvPr id="11" name="Pentagon 34"/>
                <p:cNvSpPr/>
                <p:nvPr/>
              </p:nvSpPr>
              <p:spPr>
                <a:xfrm rot="5400000">
                  <a:off x="2054900" y="1088783"/>
                  <a:ext cx="730845" cy="2175947"/>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9718" name="Rectangle 35"/>
                <p:cNvSpPr>
                  <a:spLocks noChangeArrowheads="1"/>
                </p:cNvSpPr>
                <p:nvPr/>
              </p:nvSpPr>
              <p:spPr bwMode="auto">
                <a:xfrm>
                  <a:off x="1704956" y="2310915"/>
                  <a:ext cx="1338996" cy="2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13" name="Flowchart: Process 36"/>
                <p:cNvSpPr/>
                <p:nvPr/>
              </p:nvSpPr>
              <p:spPr>
                <a:xfrm>
                  <a:off x="1324809" y="1830499"/>
                  <a:ext cx="2189142" cy="106050"/>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9720" name="Rectangle 37"/>
                <p:cNvSpPr>
                  <a:spLocks noChangeArrowheads="1"/>
                </p:cNvSpPr>
                <p:nvPr/>
              </p:nvSpPr>
              <p:spPr bwMode="auto">
                <a:xfrm>
                  <a:off x="1428631" y="1843964"/>
                  <a:ext cx="1854287" cy="2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9" name="Rounded Rectangle 53"/>
              <p:cNvSpPr/>
              <p:nvPr/>
            </p:nvSpPr>
            <p:spPr>
              <a:xfrm>
                <a:off x="1303564" y="5467428"/>
                <a:ext cx="2175318" cy="106049"/>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10" name="Rounded Rectangle 53"/>
              <p:cNvSpPr/>
              <p:nvPr/>
            </p:nvSpPr>
            <p:spPr>
              <a:xfrm>
                <a:off x="1309218" y="2144128"/>
                <a:ext cx="2177204" cy="3460014"/>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grpSp>
      <p:sp>
        <p:nvSpPr>
          <p:cNvPr id="29700" name="文本框 14"/>
          <p:cNvSpPr txBox="1">
            <a:spLocks noChangeArrowheads="1"/>
          </p:cNvSpPr>
          <p:nvPr/>
        </p:nvSpPr>
        <p:spPr bwMode="auto">
          <a:xfrm>
            <a:off x="1819275" y="2216150"/>
            <a:ext cx="262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400" b="1">
                <a:solidFill>
                  <a:schemeClr val="bg1"/>
                </a:solidFill>
                <a:latin typeface="微软雅黑" pitchFamily="34" charset="-122"/>
                <a:ea typeface="微软雅黑" pitchFamily="34" charset="-122"/>
                <a:cs typeface="思源宋体 CN Heavy" pitchFamily="18" charset="-122"/>
              </a:rPr>
              <a:t>安全生产责任制</a:t>
            </a:r>
          </a:p>
        </p:txBody>
      </p:sp>
      <p:grpSp>
        <p:nvGrpSpPr>
          <p:cNvPr id="7" name="组合 15"/>
          <p:cNvGrpSpPr/>
          <p:nvPr/>
        </p:nvGrpSpPr>
        <p:grpSpPr bwMode="auto">
          <a:xfrm>
            <a:off x="6386513" y="1985963"/>
            <a:ext cx="5530850" cy="4322762"/>
            <a:chOff x="134328" y="2622897"/>
            <a:chExt cx="5856702" cy="4002154"/>
          </a:xfrm>
        </p:grpSpPr>
        <p:sp>
          <p:nvSpPr>
            <p:cNvPr id="17" name="矩形 16"/>
            <p:cNvSpPr/>
            <p:nvPr/>
          </p:nvSpPr>
          <p:spPr>
            <a:xfrm>
              <a:off x="255362" y="3626742"/>
              <a:ext cx="5626401" cy="2649976"/>
            </a:xfrm>
            <a:prstGeom prst="rect">
              <a:avLst/>
            </a:prstGeom>
            <a:noFill/>
          </p:spPr>
          <p:txBody>
            <a:bodyPr>
              <a:spAutoFit/>
            </a:bodyPr>
            <a:lstStyle/>
            <a:p>
              <a:pPr indent="457200" algn="just">
                <a:lnSpc>
                  <a:spcPct val="150000"/>
                </a:lnSpc>
                <a:defRPr/>
              </a:pPr>
              <a:r>
                <a:rPr lang="zh-CN" altLang="en-US" sz="2000" dirty="0">
                  <a:solidFill>
                    <a:schemeClr val="tx1">
                      <a:lumMod val="85000"/>
                      <a:lumOff val="15000"/>
                    </a:schemeClr>
                  </a:solidFill>
                  <a:latin typeface="微软雅黑" pitchFamily="34" charset="-122"/>
                  <a:ea typeface="微软雅黑" pitchFamily="34" charset="-122"/>
                </a:rPr>
                <a:t>在企业生产一线全面建立“</a:t>
              </a:r>
              <a:r>
                <a:rPr lang="zh-CN" altLang="en-US" sz="2000" b="1" dirty="0">
                  <a:solidFill>
                    <a:schemeClr val="tx1">
                      <a:lumMod val="85000"/>
                      <a:lumOff val="15000"/>
                    </a:schemeClr>
                  </a:solidFill>
                  <a:latin typeface="微软雅黑" pitchFamily="34" charset="-122"/>
                  <a:ea typeface="微软雅黑" pitchFamily="34" charset="-122"/>
                </a:rPr>
                <a:t>四个一</a:t>
              </a:r>
              <a:r>
                <a:rPr lang="zh-CN" altLang="en-US" sz="2000" dirty="0">
                  <a:solidFill>
                    <a:schemeClr val="tx1">
                      <a:lumMod val="85000"/>
                      <a:lumOff val="15000"/>
                    </a:schemeClr>
                  </a:solidFill>
                  <a:latin typeface="微软雅黑" pitchFamily="34" charset="-122"/>
                  <a:ea typeface="微软雅黑" pitchFamily="34" charset="-122"/>
                </a:rPr>
                <a:t>”安全生产责任防线：</a:t>
              </a:r>
              <a:endParaRPr lang="en-US" altLang="zh-CN" sz="2000" dirty="0">
                <a:solidFill>
                  <a:schemeClr val="tx1">
                    <a:lumMod val="85000"/>
                    <a:lumOff val="15000"/>
                  </a:schemeClr>
                </a:solidFill>
                <a:latin typeface="微软雅黑" pitchFamily="34" charset="-122"/>
                <a:ea typeface="微软雅黑" pitchFamily="34" charset="-122"/>
              </a:endParaRPr>
            </a:p>
            <a:p>
              <a:pPr indent="457200" algn="just">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1.</a:t>
              </a:r>
              <a:r>
                <a:rPr lang="zh-CN" altLang="en-US" sz="2000" dirty="0">
                  <a:solidFill>
                    <a:schemeClr val="tx1">
                      <a:lumMod val="85000"/>
                      <a:lumOff val="15000"/>
                    </a:schemeClr>
                  </a:solidFill>
                  <a:latin typeface="微软雅黑" pitchFamily="34" charset="-122"/>
                  <a:ea typeface="微软雅黑" pitchFamily="34" charset="-122"/>
                </a:rPr>
                <a:t>班组指定一名安全员；</a:t>
              </a:r>
              <a:endParaRPr lang="en-US" altLang="zh-CN" sz="2000" dirty="0">
                <a:solidFill>
                  <a:schemeClr val="tx1">
                    <a:lumMod val="85000"/>
                    <a:lumOff val="15000"/>
                  </a:schemeClr>
                </a:solidFill>
                <a:latin typeface="微软雅黑" pitchFamily="34" charset="-122"/>
                <a:ea typeface="微软雅黑" pitchFamily="34" charset="-122"/>
              </a:endParaRPr>
            </a:p>
            <a:p>
              <a:pPr indent="457200" algn="just">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2.</a:t>
              </a:r>
              <a:r>
                <a:rPr lang="zh-CN" altLang="en-US" sz="2000" dirty="0">
                  <a:solidFill>
                    <a:schemeClr val="tx1">
                      <a:lumMod val="85000"/>
                      <a:lumOff val="15000"/>
                    </a:schemeClr>
                  </a:solidFill>
                  <a:latin typeface="微软雅黑" pitchFamily="34" charset="-122"/>
                  <a:ea typeface="微软雅黑" pitchFamily="34" charset="-122"/>
                </a:rPr>
                <a:t>班前班后召开一次安全会；</a:t>
              </a:r>
              <a:endParaRPr lang="en-US" altLang="zh-CN" sz="2000" dirty="0">
                <a:solidFill>
                  <a:schemeClr val="tx1">
                    <a:lumMod val="85000"/>
                    <a:lumOff val="15000"/>
                  </a:schemeClr>
                </a:solidFill>
                <a:latin typeface="微软雅黑" pitchFamily="34" charset="-122"/>
                <a:ea typeface="微软雅黑" pitchFamily="34" charset="-122"/>
              </a:endParaRPr>
            </a:p>
            <a:p>
              <a:pPr indent="457200" algn="just">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3.</a:t>
              </a:r>
              <a:r>
                <a:rPr lang="zh-CN" altLang="en-US" sz="2000" dirty="0">
                  <a:solidFill>
                    <a:schemeClr val="tx1">
                      <a:lumMod val="85000"/>
                      <a:lumOff val="15000"/>
                    </a:schemeClr>
                  </a:solidFill>
                  <a:latin typeface="微软雅黑" pitchFamily="34" charset="-122"/>
                  <a:ea typeface="微软雅黑" pitchFamily="34" charset="-122"/>
                </a:rPr>
                <a:t>人人安全责任一口清；</a:t>
              </a:r>
              <a:endParaRPr lang="en-US" altLang="zh-CN" sz="2000" dirty="0">
                <a:solidFill>
                  <a:schemeClr val="tx1">
                    <a:lumMod val="85000"/>
                    <a:lumOff val="15000"/>
                  </a:schemeClr>
                </a:solidFill>
                <a:latin typeface="微软雅黑" pitchFamily="34" charset="-122"/>
                <a:ea typeface="微软雅黑" pitchFamily="34" charset="-122"/>
              </a:endParaRPr>
            </a:p>
            <a:p>
              <a:pPr indent="457200" algn="just">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4.</a:t>
              </a:r>
              <a:r>
                <a:rPr lang="zh-CN" altLang="en-US" sz="2000" dirty="0">
                  <a:solidFill>
                    <a:schemeClr val="tx1">
                      <a:lumMod val="85000"/>
                      <a:lumOff val="15000"/>
                    </a:schemeClr>
                  </a:solidFill>
                  <a:latin typeface="微软雅黑" pitchFamily="34" charset="-122"/>
                  <a:ea typeface="微软雅黑" pitchFamily="34" charset="-122"/>
                </a:rPr>
                <a:t>层层建立一个安全工作群。</a:t>
              </a:r>
            </a:p>
          </p:txBody>
        </p:sp>
        <p:grpSp>
          <p:nvGrpSpPr>
            <p:cNvPr id="29704" name="Group 76"/>
            <p:cNvGrpSpPr/>
            <p:nvPr/>
          </p:nvGrpSpPr>
          <p:grpSpPr bwMode="auto">
            <a:xfrm>
              <a:off x="134328" y="2622897"/>
              <a:ext cx="5856702" cy="4002154"/>
              <a:chOff x="1302935" y="2124963"/>
              <a:chExt cx="2189142" cy="3479179"/>
            </a:xfrm>
          </p:grpSpPr>
          <p:grpSp>
            <p:nvGrpSpPr>
              <p:cNvPr id="29705" name="Group 33"/>
              <p:cNvGrpSpPr/>
              <p:nvPr/>
            </p:nvGrpSpPr>
            <p:grpSpPr bwMode="auto">
              <a:xfrm>
                <a:off x="1302935" y="2124963"/>
                <a:ext cx="2189142" cy="796838"/>
                <a:chOff x="1324809" y="1811334"/>
                <a:chExt cx="2189142" cy="796838"/>
              </a:xfrm>
            </p:grpSpPr>
            <p:sp>
              <p:nvSpPr>
                <p:cNvPr id="22" name="Pentagon 34"/>
                <p:cNvSpPr/>
                <p:nvPr/>
              </p:nvSpPr>
              <p:spPr>
                <a:xfrm rot="5400000">
                  <a:off x="2054900" y="1088783"/>
                  <a:ext cx="730845" cy="2175947"/>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9709" name="Rectangle 35"/>
                <p:cNvSpPr>
                  <a:spLocks noChangeArrowheads="1"/>
                </p:cNvSpPr>
                <p:nvPr/>
              </p:nvSpPr>
              <p:spPr bwMode="auto">
                <a:xfrm>
                  <a:off x="1704955" y="2310915"/>
                  <a:ext cx="1338996" cy="2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24" name="Flowchart: Process 36"/>
                <p:cNvSpPr/>
                <p:nvPr/>
              </p:nvSpPr>
              <p:spPr>
                <a:xfrm>
                  <a:off x="1324809" y="1830499"/>
                  <a:ext cx="2189142" cy="106050"/>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29711" name="Rectangle 37"/>
                <p:cNvSpPr>
                  <a:spLocks noChangeArrowheads="1"/>
                </p:cNvSpPr>
                <p:nvPr/>
              </p:nvSpPr>
              <p:spPr bwMode="auto">
                <a:xfrm>
                  <a:off x="1428631" y="1843964"/>
                  <a:ext cx="1854287" cy="2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20" name="Rounded Rectangle 53"/>
              <p:cNvSpPr/>
              <p:nvPr/>
            </p:nvSpPr>
            <p:spPr>
              <a:xfrm>
                <a:off x="1303563" y="5467428"/>
                <a:ext cx="2175318" cy="106049"/>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21" name="Rounded Rectangle 53"/>
              <p:cNvSpPr/>
              <p:nvPr/>
            </p:nvSpPr>
            <p:spPr>
              <a:xfrm>
                <a:off x="1309218" y="2144128"/>
                <a:ext cx="2177203" cy="3460014"/>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grpSp>
      <p:sp>
        <p:nvSpPr>
          <p:cNvPr id="29702" name="文本框 25"/>
          <p:cNvSpPr txBox="1">
            <a:spLocks noChangeArrowheads="1"/>
          </p:cNvSpPr>
          <p:nvPr/>
        </p:nvSpPr>
        <p:spPr bwMode="auto">
          <a:xfrm>
            <a:off x="7319963" y="2216150"/>
            <a:ext cx="3643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400" b="1">
                <a:solidFill>
                  <a:schemeClr val="bg1"/>
                </a:solidFill>
                <a:latin typeface="微软雅黑" pitchFamily="34" charset="-122"/>
                <a:ea typeface="微软雅黑" pitchFamily="34" charset="-122"/>
                <a:cs typeface="思源宋体 CN Heavy" pitchFamily="18" charset="-122"/>
              </a:rPr>
              <a:t>企业全员安全生产责任制</a:t>
            </a:r>
          </a:p>
        </p:txBody>
      </p:sp>
      <p:sp>
        <p:nvSpPr>
          <p:cNvPr id="25" name="矩形 24"/>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一</a:t>
            </a:r>
            <a:r>
              <a:rPr lang="en-US" altLang="zh-CN" sz="2800" b="1" dirty="0">
                <a:solidFill>
                  <a:srgbClr val="C00000"/>
                </a:solidFill>
                <a:latin typeface="+mj-ea"/>
                <a:ea typeface="+mj-ea"/>
              </a:rPr>
              <a:t>) </a:t>
            </a:r>
            <a:r>
              <a:rPr lang="zh-CN" altLang="en-US" sz="2800" b="1" dirty="0">
                <a:solidFill>
                  <a:srgbClr val="C00000"/>
                </a:solidFill>
                <a:latin typeface="+mj-ea"/>
                <a:ea typeface="+mj-ea"/>
              </a:rPr>
              <a:t>建立、健全本单位安全生产责任制</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15969" y="1939503"/>
            <a:ext cx="2603500" cy="2016125"/>
          </a:xfrm>
          <a:prstGeom prst="rect">
            <a:avLst/>
          </a:prstGeom>
        </p:spPr>
        <p:txBody>
          <a:bodyPr>
            <a:spAutoFit/>
          </a:bodyPr>
          <a:lstStyle/>
          <a:p>
            <a:pPr algn="r">
              <a:lnSpc>
                <a:spcPts val="3000"/>
              </a:lnSpc>
              <a:spcAft>
                <a:spcPts val="0"/>
              </a:spcAft>
              <a:defRPr/>
            </a:pPr>
            <a:r>
              <a:rPr lang="zh-CN" altLang="zh-CN" dirty="0">
                <a:latin typeface="+mj-ea"/>
                <a:ea typeface="+mj-ea"/>
              </a:rPr>
              <a:t>电气安全技术</a:t>
            </a:r>
            <a:endParaRPr lang="en-US" altLang="zh-CN" dirty="0">
              <a:latin typeface="+mj-ea"/>
              <a:ea typeface="+mj-ea"/>
            </a:endParaRPr>
          </a:p>
          <a:p>
            <a:pPr algn="r">
              <a:lnSpc>
                <a:spcPts val="3000"/>
              </a:lnSpc>
              <a:spcAft>
                <a:spcPts val="0"/>
              </a:spcAft>
              <a:defRPr/>
            </a:pPr>
            <a:r>
              <a:rPr lang="zh-CN" altLang="zh-CN" dirty="0">
                <a:latin typeface="+mj-ea"/>
                <a:ea typeface="+mj-ea"/>
              </a:rPr>
              <a:t>锅炉压力容器安全技术</a:t>
            </a:r>
            <a:endParaRPr lang="en-US" altLang="zh-CN" dirty="0">
              <a:latin typeface="+mj-ea"/>
              <a:ea typeface="+mj-ea"/>
            </a:endParaRPr>
          </a:p>
          <a:p>
            <a:pPr algn="r">
              <a:lnSpc>
                <a:spcPts val="3000"/>
              </a:lnSpc>
              <a:spcAft>
                <a:spcPts val="0"/>
              </a:spcAft>
              <a:defRPr/>
            </a:pPr>
            <a:r>
              <a:rPr lang="zh-CN" altLang="zh-CN" dirty="0">
                <a:latin typeface="+mj-ea"/>
                <a:ea typeface="+mj-ea"/>
              </a:rPr>
              <a:t>建筑施工安全技术</a:t>
            </a:r>
            <a:endParaRPr lang="en-US" altLang="zh-CN" dirty="0">
              <a:latin typeface="+mj-ea"/>
              <a:ea typeface="+mj-ea"/>
            </a:endParaRPr>
          </a:p>
          <a:p>
            <a:pPr algn="r">
              <a:lnSpc>
                <a:spcPts val="3000"/>
              </a:lnSpc>
              <a:spcAft>
                <a:spcPts val="0"/>
              </a:spcAft>
              <a:defRPr/>
            </a:pPr>
            <a:r>
              <a:rPr lang="zh-CN" altLang="zh-CN" dirty="0">
                <a:latin typeface="+mj-ea"/>
                <a:ea typeface="+mj-ea"/>
              </a:rPr>
              <a:t>危险场所作业安全技术</a:t>
            </a:r>
            <a:endParaRPr lang="en-US" altLang="zh-CN" dirty="0">
              <a:latin typeface="+mj-ea"/>
              <a:ea typeface="+mj-ea"/>
            </a:endParaRPr>
          </a:p>
          <a:p>
            <a:pPr algn="r">
              <a:lnSpc>
                <a:spcPts val="3000"/>
              </a:lnSpc>
              <a:spcAft>
                <a:spcPts val="0"/>
              </a:spcAft>
              <a:defRPr/>
            </a:pPr>
            <a:r>
              <a:rPr lang="zh-CN" altLang="zh-CN" dirty="0">
                <a:latin typeface="+mj-ea"/>
                <a:ea typeface="+mj-ea"/>
              </a:rPr>
              <a:t>矿山灾害治理</a:t>
            </a:r>
            <a:endParaRPr lang="zh-CN" altLang="zh-CN" sz="1100" kern="100" dirty="0">
              <a:latin typeface="+mj-ea"/>
              <a:ea typeface="+mj-ea"/>
            </a:endParaRPr>
          </a:p>
        </p:txBody>
      </p:sp>
      <p:sp>
        <p:nvSpPr>
          <p:cNvPr id="3" name="矩形 2"/>
          <p:cNvSpPr/>
          <p:nvPr/>
        </p:nvSpPr>
        <p:spPr>
          <a:xfrm>
            <a:off x="1321569" y="1910928"/>
            <a:ext cx="4105275" cy="4708525"/>
          </a:xfrm>
          <a:prstGeom prst="rect">
            <a:avLst/>
          </a:prstGeom>
        </p:spPr>
        <p:txBody>
          <a:bodyPr lIns="0">
            <a:spAutoFit/>
          </a:bodyPr>
          <a:lstStyle/>
          <a:p>
            <a:pPr>
              <a:lnSpc>
                <a:spcPts val="3000"/>
              </a:lnSpc>
              <a:defRPr/>
            </a:pPr>
            <a:r>
              <a:rPr lang="zh-CN" altLang="zh-CN" dirty="0">
                <a:latin typeface="+mj-ea"/>
                <a:ea typeface="+mj-ea"/>
              </a:rPr>
              <a:t>安全生产责任制安全生产教育和培训</a:t>
            </a:r>
            <a:endParaRPr lang="en-US" altLang="zh-CN" dirty="0">
              <a:latin typeface="+mj-ea"/>
              <a:ea typeface="+mj-ea"/>
            </a:endParaRPr>
          </a:p>
          <a:p>
            <a:pPr>
              <a:lnSpc>
                <a:spcPts val="3000"/>
              </a:lnSpc>
              <a:defRPr/>
            </a:pPr>
            <a:r>
              <a:rPr lang="zh-CN" altLang="zh-CN" dirty="0">
                <a:latin typeface="+mj-ea"/>
                <a:ea typeface="+mj-ea"/>
              </a:rPr>
              <a:t>安全生产现场检查</a:t>
            </a:r>
            <a:endParaRPr lang="en-US" altLang="zh-CN" dirty="0">
              <a:latin typeface="+mj-ea"/>
              <a:ea typeface="+mj-ea"/>
            </a:endParaRPr>
          </a:p>
          <a:p>
            <a:pPr>
              <a:lnSpc>
                <a:spcPts val="3000"/>
              </a:lnSpc>
              <a:defRPr/>
            </a:pPr>
            <a:r>
              <a:rPr lang="zh-CN" altLang="zh-CN" dirty="0">
                <a:latin typeface="+mj-ea"/>
                <a:ea typeface="+mj-ea"/>
              </a:rPr>
              <a:t>生产安全事故报告</a:t>
            </a:r>
            <a:endParaRPr lang="en-US" altLang="zh-CN" dirty="0">
              <a:latin typeface="+mj-ea"/>
              <a:ea typeface="+mj-ea"/>
            </a:endParaRPr>
          </a:p>
          <a:p>
            <a:pPr>
              <a:lnSpc>
                <a:spcPts val="3000"/>
              </a:lnSpc>
              <a:defRPr/>
            </a:pPr>
            <a:r>
              <a:rPr lang="zh-CN" altLang="zh-CN" dirty="0">
                <a:latin typeface="+mj-ea"/>
                <a:ea typeface="+mj-ea"/>
              </a:rPr>
              <a:t>特殊区域内施工审批</a:t>
            </a:r>
            <a:endParaRPr lang="en-US" altLang="zh-CN" dirty="0">
              <a:latin typeface="+mj-ea"/>
              <a:ea typeface="+mj-ea"/>
            </a:endParaRPr>
          </a:p>
          <a:p>
            <a:pPr>
              <a:lnSpc>
                <a:spcPts val="3000"/>
              </a:lnSpc>
              <a:defRPr/>
            </a:pPr>
            <a:r>
              <a:rPr lang="zh-CN" altLang="zh-CN" dirty="0">
                <a:latin typeface="+mj-ea"/>
                <a:ea typeface="+mj-ea"/>
              </a:rPr>
              <a:t>危险物品安全管理</a:t>
            </a:r>
            <a:endParaRPr lang="en-US" altLang="zh-CN" dirty="0">
              <a:latin typeface="+mj-ea"/>
              <a:ea typeface="+mj-ea"/>
            </a:endParaRPr>
          </a:p>
          <a:p>
            <a:pPr>
              <a:lnSpc>
                <a:spcPts val="3000"/>
              </a:lnSpc>
              <a:defRPr/>
            </a:pPr>
            <a:r>
              <a:rPr lang="zh-CN" altLang="zh-CN" dirty="0">
                <a:latin typeface="+mj-ea"/>
                <a:ea typeface="+mj-ea"/>
              </a:rPr>
              <a:t>安全设施管理</a:t>
            </a:r>
            <a:endParaRPr lang="en-US" altLang="zh-CN" dirty="0">
              <a:latin typeface="+mj-ea"/>
              <a:ea typeface="+mj-ea"/>
            </a:endParaRPr>
          </a:p>
          <a:p>
            <a:pPr>
              <a:lnSpc>
                <a:spcPts val="3000"/>
              </a:lnSpc>
              <a:defRPr/>
            </a:pPr>
            <a:r>
              <a:rPr lang="zh-CN" altLang="zh-CN" dirty="0">
                <a:latin typeface="+mj-ea"/>
                <a:ea typeface="+mj-ea"/>
              </a:rPr>
              <a:t>要害岗位管理</a:t>
            </a:r>
            <a:endParaRPr lang="en-US" altLang="zh-CN" dirty="0">
              <a:latin typeface="+mj-ea"/>
              <a:ea typeface="+mj-ea"/>
            </a:endParaRPr>
          </a:p>
          <a:p>
            <a:pPr>
              <a:lnSpc>
                <a:spcPts val="3000"/>
              </a:lnSpc>
              <a:defRPr/>
            </a:pPr>
            <a:r>
              <a:rPr lang="zh-CN" altLang="zh-CN" dirty="0">
                <a:latin typeface="+mj-ea"/>
                <a:ea typeface="+mj-ea"/>
              </a:rPr>
              <a:t>特种作业安全管理</a:t>
            </a:r>
            <a:endParaRPr lang="en-US" altLang="zh-CN" dirty="0">
              <a:latin typeface="+mj-ea"/>
              <a:ea typeface="+mj-ea"/>
            </a:endParaRPr>
          </a:p>
          <a:p>
            <a:pPr>
              <a:lnSpc>
                <a:spcPts val="3000"/>
              </a:lnSpc>
              <a:defRPr/>
            </a:pPr>
            <a:r>
              <a:rPr lang="zh-CN" altLang="zh-CN" dirty="0">
                <a:latin typeface="+mj-ea"/>
                <a:ea typeface="+mj-ea"/>
              </a:rPr>
              <a:t>安全值班</a:t>
            </a:r>
            <a:endParaRPr lang="en-US" altLang="zh-CN" dirty="0">
              <a:latin typeface="+mj-ea"/>
              <a:ea typeface="+mj-ea"/>
            </a:endParaRPr>
          </a:p>
          <a:p>
            <a:pPr>
              <a:lnSpc>
                <a:spcPts val="3000"/>
              </a:lnSpc>
              <a:defRPr/>
            </a:pPr>
            <a:r>
              <a:rPr lang="zh-CN" altLang="zh-CN" dirty="0">
                <a:latin typeface="+mj-ea"/>
                <a:ea typeface="+mj-ea"/>
              </a:rPr>
              <a:t>安全生产竞赛</a:t>
            </a:r>
            <a:endParaRPr lang="en-US" altLang="zh-CN" dirty="0">
              <a:latin typeface="+mj-ea"/>
              <a:ea typeface="+mj-ea"/>
            </a:endParaRPr>
          </a:p>
          <a:p>
            <a:pPr>
              <a:lnSpc>
                <a:spcPts val="3000"/>
              </a:lnSpc>
              <a:defRPr/>
            </a:pPr>
            <a:r>
              <a:rPr lang="zh-CN" altLang="zh-CN" dirty="0">
                <a:latin typeface="+mj-ea"/>
                <a:ea typeface="+mj-ea"/>
              </a:rPr>
              <a:t>安全生产奖惩</a:t>
            </a:r>
            <a:endParaRPr lang="en-US" altLang="zh-CN" dirty="0">
              <a:latin typeface="+mj-ea"/>
              <a:ea typeface="+mj-ea"/>
            </a:endParaRPr>
          </a:p>
          <a:p>
            <a:pPr>
              <a:lnSpc>
                <a:spcPts val="3000"/>
              </a:lnSpc>
              <a:defRPr/>
            </a:pPr>
            <a:r>
              <a:rPr lang="zh-CN" altLang="zh-CN" dirty="0">
                <a:latin typeface="+mj-ea"/>
                <a:ea typeface="+mj-ea"/>
              </a:rPr>
              <a:t>劳动防护用品的配备和发放</a:t>
            </a:r>
            <a:endParaRPr lang="zh-CN" altLang="zh-CN" sz="1100" b="1" kern="100" dirty="0">
              <a:latin typeface="+mj-ea"/>
              <a:ea typeface="+mj-ea"/>
            </a:endParaRPr>
          </a:p>
        </p:txBody>
      </p:sp>
      <p:grpSp>
        <p:nvGrpSpPr>
          <p:cNvPr id="30725" name="Group 98"/>
          <p:cNvGrpSpPr>
            <a:grpSpLocks noChangeAspect="1"/>
          </p:cNvGrpSpPr>
          <p:nvPr/>
        </p:nvGrpSpPr>
        <p:grpSpPr bwMode="auto">
          <a:xfrm>
            <a:off x="4445769" y="2817391"/>
            <a:ext cx="2309812" cy="3900487"/>
            <a:chOff x="2986" y="1515"/>
            <a:chExt cx="1455" cy="2457"/>
          </a:xfrm>
        </p:grpSpPr>
        <p:sp>
          <p:nvSpPr>
            <p:cNvPr id="30802" name="Rectangle 99"/>
            <p:cNvSpPr>
              <a:spLocks noChangeArrowheads="1"/>
            </p:cNvSpPr>
            <p:nvPr/>
          </p:nvSpPr>
          <p:spPr bwMode="auto">
            <a:xfrm>
              <a:off x="3593" y="2902"/>
              <a:ext cx="240" cy="60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endParaRPr lang="id-ID" altLang="zh-CN">
                <a:latin typeface="+mj-ea"/>
                <a:ea typeface="+mj-ea"/>
              </a:endParaRPr>
            </a:p>
          </p:txBody>
        </p:sp>
        <p:sp>
          <p:nvSpPr>
            <p:cNvPr id="30803" name="Rectangle 100"/>
            <p:cNvSpPr>
              <a:spLocks noChangeArrowheads="1"/>
            </p:cNvSpPr>
            <p:nvPr/>
          </p:nvSpPr>
          <p:spPr bwMode="auto">
            <a:xfrm>
              <a:off x="3649" y="2902"/>
              <a:ext cx="64" cy="6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endParaRPr lang="id-ID" altLang="zh-CN">
                <a:latin typeface="+mj-ea"/>
                <a:ea typeface="+mj-ea"/>
              </a:endParaRPr>
            </a:p>
          </p:txBody>
        </p:sp>
        <p:sp>
          <p:nvSpPr>
            <p:cNvPr id="30804" name="Freeform 101"/>
            <p:cNvSpPr/>
            <p:nvPr/>
          </p:nvSpPr>
          <p:spPr bwMode="auto">
            <a:xfrm>
              <a:off x="3535" y="3240"/>
              <a:ext cx="357" cy="732"/>
            </a:xfrm>
            <a:custGeom>
              <a:avLst/>
              <a:gdLst>
                <a:gd name="T0" fmla="*/ 161 w 301"/>
                <a:gd name="T1" fmla="*/ 2002 h 619"/>
                <a:gd name="T2" fmla="*/ 829 w 301"/>
                <a:gd name="T3" fmla="*/ 2002 h 619"/>
                <a:gd name="T4" fmla="*/ 993 w 301"/>
                <a:gd name="T5" fmla="*/ 1840 h 619"/>
                <a:gd name="T6" fmla="*/ 993 w 301"/>
                <a:gd name="T7" fmla="*/ 161 h 619"/>
                <a:gd name="T8" fmla="*/ 829 w 301"/>
                <a:gd name="T9" fmla="*/ 0 h 619"/>
                <a:gd name="T10" fmla="*/ 161 w 301"/>
                <a:gd name="T11" fmla="*/ 0 h 619"/>
                <a:gd name="T12" fmla="*/ 0 w 301"/>
                <a:gd name="T13" fmla="*/ 161 h 619"/>
                <a:gd name="T14" fmla="*/ 0 w 301"/>
                <a:gd name="T15" fmla="*/ 1840 h 619"/>
                <a:gd name="T16" fmla="*/ 161 w 301"/>
                <a:gd name="T17" fmla="*/ 2002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619"/>
                <a:gd name="T29" fmla="*/ 301 w 301"/>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619">
                  <a:moveTo>
                    <a:pt x="49" y="619"/>
                  </a:moveTo>
                  <a:cubicBezTo>
                    <a:pt x="251" y="619"/>
                    <a:pt x="251" y="619"/>
                    <a:pt x="251" y="619"/>
                  </a:cubicBezTo>
                  <a:cubicBezTo>
                    <a:pt x="278" y="619"/>
                    <a:pt x="301" y="596"/>
                    <a:pt x="301" y="569"/>
                  </a:cubicBezTo>
                  <a:cubicBezTo>
                    <a:pt x="301" y="49"/>
                    <a:pt x="301" y="49"/>
                    <a:pt x="301" y="49"/>
                  </a:cubicBezTo>
                  <a:cubicBezTo>
                    <a:pt x="301" y="22"/>
                    <a:pt x="278" y="0"/>
                    <a:pt x="251" y="0"/>
                  </a:cubicBezTo>
                  <a:cubicBezTo>
                    <a:pt x="49" y="0"/>
                    <a:pt x="49" y="0"/>
                    <a:pt x="49" y="0"/>
                  </a:cubicBezTo>
                  <a:cubicBezTo>
                    <a:pt x="22" y="0"/>
                    <a:pt x="0" y="22"/>
                    <a:pt x="0" y="49"/>
                  </a:cubicBezTo>
                  <a:cubicBezTo>
                    <a:pt x="0" y="569"/>
                    <a:pt x="0" y="569"/>
                    <a:pt x="0" y="569"/>
                  </a:cubicBezTo>
                  <a:cubicBezTo>
                    <a:pt x="0" y="596"/>
                    <a:pt x="22" y="619"/>
                    <a:pt x="49" y="619"/>
                  </a:cubicBezTo>
                  <a:close/>
                </a:path>
              </a:pathLst>
            </a:custGeom>
            <a:solidFill>
              <a:srgbClr val="AA1D2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j-ea"/>
                <a:ea typeface="+mj-ea"/>
              </a:endParaRPr>
            </a:p>
          </p:txBody>
        </p:sp>
        <p:sp>
          <p:nvSpPr>
            <p:cNvPr id="30805" name="Freeform 102"/>
            <p:cNvSpPr>
              <a:spLocks noEditPoints="1"/>
            </p:cNvSpPr>
            <p:nvPr/>
          </p:nvSpPr>
          <p:spPr bwMode="auto">
            <a:xfrm>
              <a:off x="2986" y="1515"/>
              <a:ext cx="1455" cy="1454"/>
            </a:xfrm>
            <a:custGeom>
              <a:avLst/>
              <a:gdLst>
                <a:gd name="T0" fmla="*/ 2002 w 1229"/>
                <a:gd name="T1" fmla="*/ 0 h 1229"/>
                <a:gd name="T2" fmla="*/ 4007 w 1229"/>
                <a:gd name="T3" fmla="*/ 1990 h 1229"/>
                <a:gd name="T4" fmla="*/ 2002 w 1229"/>
                <a:gd name="T5" fmla="*/ 3988 h 1229"/>
                <a:gd name="T6" fmla="*/ 2002 w 1229"/>
                <a:gd name="T7" fmla="*/ 3548 h 1229"/>
                <a:gd name="T8" fmla="*/ 3566 w 1229"/>
                <a:gd name="T9" fmla="*/ 1990 h 1229"/>
                <a:gd name="T10" fmla="*/ 2002 w 1229"/>
                <a:gd name="T11" fmla="*/ 435 h 1229"/>
                <a:gd name="T12" fmla="*/ 2002 w 1229"/>
                <a:gd name="T13" fmla="*/ 0 h 1229"/>
                <a:gd name="T14" fmla="*/ 2002 w 1229"/>
                <a:gd name="T15" fmla="*/ 3988 h 1229"/>
                <a:gd name="T16" fmla="*/ 0 w 1229"/>
                <a:gd name="T17" fmla="*/ 1990 h 1229"/>
                <a:gd name="T18" fmla="*/ 2002 w 1229"/>
                <a:gd name="T19" fmla="*/ 0 h 1229"/>
                <a:gd name="T20" fmla="*/ 2002 w 1229"/>
                <a:gd name="T21" fmla="*/ 435 h 1229"/>
                <a:gd name="T22" fmla="*/ 439 w 1229"/>
                <a:gd name="T23" fmla="*/ 1990 h 1229"/>
                <a:gd name="T24" fmla="*/ 2002 w 1229"/>
                <a:gd name="T25" fmla="*/ 3548 h 1229"/>
                <a:gd name="T26" fmla="*/ 2002 w 1229"/>
                <a:gd name="T27" fmla="*/ 3988 h 1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9"/>
                <a:gd name="T43" fmla="*/ 0 h 1229"/>
                <a:gd name="T44" fmla="*/ 1229 w 1229"/>
                <a:gd name="T45" fmla="*/ 1229 h 1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j-ea"/>
                <a:ea typeface="+mj-ea"/>
              </a:endParaRPr>
            </a:p>
          </p:txBody>
        </p:sp>
        <p:sp>
          <p:nvSpPr>
            <p:cNvPr id="30806" name="Freeform 103"/>
            <p:cNvSpPr/>
            <p:nvPr/>
          </p:nvSpPr>
          <p:spPr bwMode="auto">
            <a:xfrm>
              <a:off x="3588" y="3303"/>
              <a:ext cx="125" cy="605"/>
            </a:xfrm>
            <a:custGeom>
              <a:avLst/>
              <a:gdLst>
                <a:gd name="T0" fmla="*/ 126 w 106"/>
                <a:gd name="T1" fmla="*/ 1646 h 512"/>
                <a:gd name="T2" fmla="*/ 335 w 106"/>
                <a:gd name="T3" fmla="*/ 1646 h 512"/>
                <a:gd name="T4" fmla="*/ 335 w 106"/>
                <a:gd name="T5" fmla="*/ 0 h 512"/>
                <a:gd name="T6" fmla="*/ 126 w 106"/>
                <a:gd name="T7" fmla="*/ 0 h 512"/>
                <a:gd name="T8" fmla="*/ 0 w 106"/>
                <a:gd name="T9" fmla="*/ 110 h 512"/>
                <a:gd name="T10" fmla="*/ 0 w 106"/>
                <a:gd name="T11" fmla="*/ 1535 h 512"/>
                <a:gd name="T12" fmla="*/ 126 w 106"/>
                <a:gd name="T13" fmla="*/ 1646 h 512"/>
                <a:gd name="T14" fmla="*/ 0 60000 65536"/>
                <a:gd name="T15" fmla="*/ 0 60000 65536"/>
                <a:gd name="T16" fmla="*/ 0 60000 65536"/>
                <a:gd name="T17" fmla="*/ 0 60000 65536"/>
                <a:gd name="T18" fmla="*/ 0 60000 65536"/>
                <a:gd name="T19" fmla="*/ 0 60000 65536"/>
                <a:gd name="T20" fmla="*/ 0 60000 65536"/>
                <a:gd name="T21" fmla="*/ 0 w 106"/>
                <a:gd name="T22" fmla="*/ 0 h 512"/>
                <a:gd name="T23" fmla="*/ 106 w 106"/>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j-ea"/>
                <a:ea typeface="+mj-ea"/>
              </a:endParaRPr>
            </a:p>
          </p:txBody>
        </p:sp>
        <p:sp>
          <p:nvSpPr>
            <p:cNvPr id="30807" name="Freeform 104"/>
            <p:cNvSpPr>
              <a:spLocks noEditPoints="1"/>
            </p:cNvSpPr>
            <p:nvPr/>
          </p:nvSpPr>
          <p:spPr bwMode="auto">
            <a:xfrm>
              <a:off x="3058" y="1587"/>
              <a:ext cx="1310" cy="1309"/>
            </a:xfrm>
            <a:custGeom>
              <a:avLst/>
              <a:gdLst>
                <a:gd name="T0" fmla="*/ 1810 w 1106"/>
                <a:gd name="T1" fmla="*/ 0 h 1106"/>
                <a:gd name="T2" fmla="*/ 3618 w 1106"/>
                <a:gd name="T3" fmla="*/ 1799 h 1106"/>
                <a:gd name="T4" fmla="*/ 1810 w 1106"/>
                <a:gd name="T5" fmla="*/ 3596 h 1106"/>
                <a:gd name="T6" fmla="*/ 1810 w 1106"/>
                <a:gd name="T7" fmla="*/ 3493 h 1106"/>
                <a:gd name="T8" fmla="*/ 3510 w 1106"/>
                <a:gd name="T9" fmla="*/ 1799 h 1106"/>
                <a:gd name="T10" fmla="*/ 1810 w 1106"/>
                <a:gd name="T11" fmla="*/ 109 h 1106"/>
                <a:gd name="T12" fmla="*/ 1810 w 1106"/>
                <a:gd name="T13" fmla="*/ 0 h 1106"/>
                <a:gd name="T14" fmla="*/ 1810 w 1106"/>
                <a:gd name="T15" fmla="*/ 0 h 1106"/>
                <a:gd name="T16" fmla="*/ 1810 w 1106"/>
                <a:gd name="T17" fmla="*/ 0 h 1106"/>
                <a:gd name="T18" fmla="*/ 1810 w 1106"/>
                <a:gd name="T19" fmla="*/ 109 h 1106"/>
                <a:gd name="T20" fmla="*/ 1810 w 1106"/>
                <a:gd name="T21" fmla="*/ 109 h 1106"/>
                <a:gd name="T22" fmla="*/ 109 w 1106"/>
                <a:gd name="T23" fmla="*/ 1799 h 1106"/>
                <a:gd name="T24" fmla="*/ 1810 w 1106"/>
                <a:gd name="T25" fmla="*/ 3493 h 1106"/>
                <a:gd name="T26" fmla="*/ 1810 w 1106"/>
                <a:gd name="T27" fmla="*/ 3493 h 1106"/>
                <a:gd name="T28" fmla="*/ 1810 w 1106"/>
                <a:gd name="T29" fmla="*/ 3596 h 1106"/>
                <a:gd name="T30" fmla="*/ 1810 w 1106"/>
                <a:gd name="T31" fmla="*/ 3596 h 1106"/>
                <a:gd name="T32" fmla="*/ 0 w 1106"/>
                <a:gd name="T33" fmla="*/ 1799 h 1106"/>
                <a:gd name="T34" fmla="*/ 1810 w 1106"/>
                <a:gd name="T35" fmla="*/ 0 h 1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6"/>
                <a:gd name="T55" fmla="*/ 0 h 1106"/>
                <a:gd name="T56" fmla="*/ 1106 w 1106"/>
                <a:gd name="T57" fmla="*/ 1106 h 1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j-ea"/>
                <a:ea typeface="+mj-ea"/>
              </a:endParaRPr>
            </a:p>
          </p:txBody>
        </p:sp>
      </p:grpSp>
      <p:sp>
        <p:nvSpPr>
          <p:cNvPr id="107" name="文本框 106"/>
          <p:cNvSpPr txBox="1"/>
          <p:nvPr/>
        </p:nvSpPr>
        <p:spPr>
          <a:xfrm>
            <a:off x="4844231" y="3571453"/>
            <a:ext cx="1535113" cy="830263"/>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400" b="1" dirty="0">
                <a:solidFill>
                  <a:schemeClr val="tx1">
                    <a:lumMod val="85000"/>
                    <a:lumOff val="15000"/>
                  </a:schemeClr>
                </a:solidFill>
                <a:latin typeface="+mj-ea"/>
                <a:ea typeface="+mj-ea"/>
              </a:rPr>
              <a:t>安全生产规章制度</a:t>
            </a:r>
          </a:p>
        </p:txBody>
      </p:sp>
      <p:sp>
        <p:nvSpPr>
          <p:cNvPr id="113" name="文本框 112"/>
          <p:cNvSpPr txBox="1"/>
          <p:nvPr/>
        </p:nvSpPr>
        <p:spPr>
          <a:xfrm>
            <a:off x="5209356" y="2422103"/>
            <a:ext cx="784225" cy="338138"/>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1600" dirty="0">
                <a:solidFill>
                  <a:schemeClr val="tx1">
                    <a:lumMod val="85000"/>
                    <a:lumOff val="15000"/>
                  </a:schemeClr>
                </a:solidFill>
                <a:latin typeface="+mj-ea"/>
                <a:ea typeface="+mj-ea"/>
              </a:rPr>
              <a:t>包  括</a:t>
            </a:r>
          </a:p>
        </p:txBody>
      </p:sp>
      <p:sp>
        <p:nvSpPr>
          <p:cNvPr id="116" name="矩形 115"/>
          <p:cNvSpPr/>
          <p:nvPr/>
        </p:nvSpPr>
        <p:spPr>
          <a:xfrm>
            <a:off x="777056" y="1495003"/>
            <a:ext cx="4573588" cy="400050"/>
          </a:xfrm>
          <a:prstGeom prst="rect">
            <a:avLst/>
          </a:prstGeom>
          <a:noFill/>
        </p:spPr>
        <p:txBody>
          <a:bodyPr>
            <a:spAutoFit/>
          </a:bodyPr>
          <a:lstStyle/>
          <a:p>
            <a:pPr algn="ctr">
              <a:defRPr/>
            </a:pPr>
            <a:r>
              <a:rPr lang="zh-CN" altLang="zh-CN" sz="2000" dirty="0">
                <a:solidFill>
                  <a:schemeClr val="tx1">
                    <a:lumMod val="85000"/>
                    <a:lumOff val="15000"/>
                  </a:schemeClr>
                </a:solidFill>
                <a:latin typeface="+mj-ea"/>
                <a:ea typeface="+mj-ea"/>
              </a:rPr>
              <a:t>安全生产管理方面的规章制度</a:t>
            </a:r>
          </a:p>
        </p:txBody>
      </p:sp>
      <p:grpSp>
        <p:nvGrpSpPr>
          <p:cNvPr id="30729" name="Group 30"/>
          <p:cNvGrpSpPr/>
          <p:nvPr/>
        </p:nvGrpSpPr>
        <p:grpSpPr bwMode="auto">
          <a:xfrm>
            <a:off x="1050106" y="2433216"/>
            <a:ext cx="215900" cy="215900"/>
            <a:chOff x="3760631" y="2078243"/>
            <a:chExt cx="989462" cy="988804"/>
          </a:xfrm>
        </p:grpSpPr>
        <p:sp>
          <p:nvSpPr>
            <p:cNvPr id="119"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20"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21"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0" name="Group 30"/>
          <p:cNvGrpSpPr/>
          <p:nvPr/>
        </p:nvGrpSpPr>
        <p:grpSpPr bwMode="auto">
          <a:xfrm>
            <a:off x="1050106" y="2814216"/>
            <a:ext cx="215900" cy="215900"/>
            <a:chOff x="3760631" y="2078243"/>
            <a:chExt cx="989462" cy="988804"/>
          </a:xfrm>
        </p:grpSpPr>
        <p:sp>
          <p:nvSpPr>
            <p:cNvPr id="129"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30"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31"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1" name="Group 30"/>
          <p:cNvGrpSpPr/>
          <p:nvPr/>
        </p:nvGrpSpPr>
        <p:grpSpPr bwMode="auto">
          <a:xfrm>
            <a:off x="1050106" y="3576216"/>
            <a:ext cx="215900" cy="215900"/>
            <a:chOff x="3760631" y="2078243"/>
            <a:chExt cx="989462" cy="988804"/>
          </a:xfrm>
        </p:grpSpPr>
        <p:sp>
          <p:nvSpPr>
            <p:cNvPr id="133"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34"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35"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2" name="Group 30"/>
          <p:cNvGrpSpPr/>
          <p:nvPr/>
        </p:nvGrpSpPr>
        <p:grpSpPr bwMode="auto">
          <a:xfrm>
            <a:off x="1050106" y="4338216"/>
            <a:ext cx="215900" cy="217487"/>
            <a:chOff x="3760631" y="2078243"/>
            <a:chExt cx="989462" cy="988804"/>
          </a:xfrm>
        </p:grpSpPr>
        <p:sp>
          <p:nvSpPr>
            <p:cNvPr id="137" name="Rectangle 31"/>
            <p:cNvSpPr/>
            <p:nvPr/>
          </p:nvSpPr>
          <p:spPr>
            <a:xfrm>
              <a:off x="3760631" y="2200939"/>
              <a:ext cx="873055" cy="866108"/>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38" name="Rectangle 32"/>
            <p:cNvSpPr/>
            <p:nvPr/>
          </p:nvSpPr>
          <p:spPr>
            <a:xfrm>
              <a:off x="3877038" y="2078243"/>
              <a:ext cx="873055" cy="866108"/>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39" name="Oval 33"/>
            <p:cNvSpPr/>
            <p:nvPr/>
          </p:nvSpPr>
          <p:spPr>
            <a:xfrm>
              <a:off x="3818835" y="2135984"/>
              <a:ext cx="873055" cy="87332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3" name="Group 30"/>
          <p:cNvGrpSpPr/>
          <p:nvPr/>
        </p:nvGrpSpPr>
        <p:grpSpPr bwMode="auto">
          <a:xfrm>
            <a:off x="1050106" y="5101803"/>
            <a:ext cx="215900" cy="215900"/>
            <a:chOff x="3760631" y="2078243"/>
            <a:chExt cx="989462" cy="988804"/>
          </a:xfrm>
        </p:grpSpPr>
        <p:sp>
          <p:nvSpPr>
            <p:cNvPr id="141" name="Rectangle 31"/>
            <p:cNvSpPr/>
            <p:nvPr/>
          </p:nvSpPr>
          <p:spPr>
            <a:xfrm>
              <a:off x="3760631" y="2201846"/>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42" name="Rectangle 32"/>
            <p:cNvSpPr/>
            <p:nvPr/>
          </p:nvSpPr>
          <p:spPr>
            <a:xfrm>
              <a:off x="3877038" y="2078243"/>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43" name="Oval 33"/>
            <p:cNvSpPr/>
            <p:nvPr/>
          </p:nvSpPr>
          <p:spPr>
            <a:xfrm>
              <a:off x="3818835" y="2136408"/>
              <a:ext cx="873055" cy="87974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4" name="Group 30"/>
          <p:cNvGrpSpPr/>
          <p:nvPr/>
        </p:nvGrpSpPr>
        <p:grpSpPr bwMode="auto">
          <a:xfrm>
            <a:off x="1050106" y="5482803"/>
            <a:ext cx="215900" cy="215900"/>
            <a:chOff x="3760631" y="2078243"/>
            <a:chExt cx="989462" cy="988804"/>
          </a:xfrm>
        </p:grpSpPr>
        <p:sp>
          <p:nvSpPr>
            <p:cNvPr id="145" name="Rectangle 31"/>
            <p:cNvSpPr/>
            <p:nvPr/>
          </p:nvSpPr>
          <p:spPr>
            <a:xfrm>
              <a:off x="3760631" y="2201846"/>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46" name="Rectangle 32"/>
            <p:cNvSpPr/>
            <p:nvPr/>
          </p:nvSpPr>
          <p:spPr>
            <a:xfrm>
              <a:off x="3877038" y="2078243"/>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47" name="Oval 33"/>
            <p:cNvSpPr/>
            <p:nvPr/>
          </p:nvSpPr>
          <p:spPr>
            <a:xfrm>
              <a:off x="3818835" y="2136408"/>
              <a:ext cx="873055" cy="87974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5" name="Group 30"/>
          <p:cNvGrpSpPr/>
          <p:nvPr/>
        </p:nvGrpSpPr>
        <p:grpSpPr bwMode="auto">
          <a:xfrm>
            <a:off x="1050106" y="6244803"/>
            <a:ext cx="215900" cy="215900"/>
            <a:chOff x="3760631" y="2078243"/>
            <a:chExt cx="989462" cy="988804"/>
          </a:xfrm>
        </p:grpSpPr>
        <p:sp>
          <p:nvSpPr>
            <p:cNvPr id="149" name="Rectangle 31"/>
            <p:cNvSpPr/>
            <p:nvPr/>
          </p:nvSpPr>
          <p:spPr>
            <a:xfrm>
              <a:off x="3760631" y="2201846"/>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50" name="Rectangle 32"/>
            <p:cNvSpPr/>
            <p:nvPr/>
          </p:nvSpPr>
          <p:spPr>
            <a:xfrm>
              <a:off x="3877038" y="2078243"/>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51" name="Oval 33"/>
            <p:cNvSpPr/>
            <p:nvPr/>
          </p:nvSpPr>
          <p:spPr>
            <a:xfrm>
              <a:off x="3818835" y="2136408"/>
              <a:ext cx="873055" cy="87974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6" name="Group 30"/>
          <p:cNvGrpSpPr/>
          <p:nvPr/>
        </p:nvGrpSpPr>
        <p:grpSpPr bwMode="auto">
          <a:xfrm>
            <a:off x="1050106" y="5863803"/>
            <a:ext cx="215900" cy="215900"/>
            <a:chOff x="3760631" y="2078243"/>
            <a:chExt cx="989462" cy="988804"/>
          </a:xfrm>
        </p:grpSpPr>
        <p:sp>
          <p:nvSpPr>
            <p:cNvPr id="153" name="Rectangle 31"/>
            <p:cNvSpPr/>
            <p:nvPr/>
          </p:nvSpPr>
          <p:spPr>
            <a:xfrm>
              <a:off x="3760631" y="2201846"/>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54" name="Rectangle 32"/>
            <p:cNvSpPr/>
            <p:nvPr/>
          </p:nvSpPr>
          <p:spPr>
            <a:xfrm>
              <a:off x="3877038" y="2078243"/>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55" name="Oval 33"/>
            <p:cNvSpPr/>
            <p:nvPr/>
          </p:nvSpPr>
          <p:spPr>
            <a:xfrm>
              <a:off x="3818835" y="2136408"/>
              <a:ext cx="873055" cy="87974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7" name="Group 30"/>
          <p:cNvGrpSpPr/>
          <p:nvPr/>
        </p:nvGrpSpPr>
        <p:grpSpPr bwMode="auto">
          <a:xfrm>
            <a:off x="1050106" y="4719216"/>
            <a:ext cx="215900" cy="217487"/>
            <a:chOff x="3760631" y="2078243"/>
            <a:chExt cx="989462" cy="988804"/>
          </a:xfrm>
        </p:grpSpPr>
        <p:sp>
          <p:nvSpPr>
            <p:cNvPr id="157" name="Rectangle 31"/>
            <p:cNvSpPr/>
            <p:nvPr/>
          </p:nvSpPr>
          <p:spPr>
            <a:xfrm>
              <a:off x="3760631" y="2200939"/>
              <a:ext cx="873055" cy="866108"/>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58" name="Rectangle 32"/>
            <p:cNvSpPr/>
            <p:nvPr/>
          </p:nvSpPr>
          <p:spPr>
            <a:xfrm>
              <a:off x="3877038" y="2078243"/>
              <a:ext cx="873055" cy="866108"/>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59" name="Oval 33"/>
            <p:cNvSpPr/>
            <p:nvPr/>
          </p:nvSpPr>
          <p:spPr>
            <a:xfrm>
              <a:off x="3818835" y="2135984"/>
              <a:ext cx="873055" cy="87332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8" name="Group 30"/>
          <p:cNvGrpSpPr/>
          <p:nvPr/>
        </p:nvGrpSpPr>
        <p:grpSpPr bwMode="auto">
          <a:xfrm>
            <a:off x="1050106" y="3957216"/>
            <a:ext cx="215900" cy="215900"/>
            <a:chOff x="3760631" y="2078243"/>
            <a:chExt cx="989462" cy="988804"/>
          </a:xfrm>
        </p:grpSpPr>
        <p:sp>
          <p:nvSpPr>
            <p:cNvPr id="161"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62"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63"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39" name="Group 30"/>
          <p:cNvGrpSpPr/>
          <p:nvPr/>
        </p:nvGrpSpPr>
        <p:grpSpPr bwMode="auto">
          <a:xfrm>
            <a:off x="1050106" y="3195216"/>
            <a:ext cx="215900" cy="215900"/>
            <a:chOff x="3760631" y="2078243"/>
            <a:chExt cx="989462" cy="988804"/>
          </a:xfrm>
        </p:grpSpPr>
        <p:sp>
          <p:nvSpPr>
            <p:cNvPr id="165"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66"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67"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40" name="Group 30"/>
          <p:cNvGrpSpPr/>
          <p:nvPr/>
        </p:nvGrpSpPr>
        <p:grpSpPr bwMode="auto">
          <a:xfrm>
            <a:off x="1050106" y="2052216"/>
            <a:ext cx="215900" cy="215900"/>
            <a:chOff x="3760631" y="2078243"/>
            <a:chExt cx="989462" cy="988804"/>
          </a:xfrm>
        </p:grpSpPr>
        <p:sp>
          <p:nvSpPr>
            <p:cNvPr id="169"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70"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71"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sp>
        <p:nvSpPr>
          <p:cNvPr id="173" name="矩形 172"/>
          <p:cNvSpPr/>
          <p:nvPr/>
        </p:nvSpPr>
        <p:spPr>
          <a:xfrm>
            <a:off x="5818956" y="1495003"/>
            <a:ext cx="4572000" cy="400050"/>
          </a:xfrm>
          <a:prstGeom prst="rect">
            <a:avLst/>
          </a:prstGeom>
          <a:noFill/>
        </p:spPr>
        <p:txBody>
          <a:bodyPr>
            <a:spAutoFit/>
          </a:bodyPr>
          <a:lstStyle/>
          <a:p>
            <a:pPr algn="ctr">
              <a:defRPr/>
            </a:pPr>
            <a:r>
              <a:rPr lang="zh-CN" altLang="zh-CN" sz="2000" dirty="0">
                <a:solidFill>
                  <a:schemeClr val="tx1">
                    <a:lumMod val="85000"/>
                    <a:lumOff val="15000"/>
                  </a:schemeClr>
                </a:solidFill>
                <a:latin typeface="+mj-ea"/>
                <a:ea typeface="+mj-ea"/>
              </a:rPr>
              <a:t>安全生产</a:t>
            </a:r>
            <a:r>
              <a:rPr lang="zh-CN" altLang="en-US" sz="2000" dirty="0">
                <a:solidFill>
                  <a:schemeClr val="tx1">
                    <a:lumMod val="85000"/>
                    <a:lumOff val="15000"/>
                  </a:schemeClr>
                </a:solidFill>
                <a:latin typeface="+mj-ea"/>
                <a:ea typeface="+mj-ea"/>
              </a:rPr>
              <a:t>技术</a:t>
            </a:r>
            <a:r>
              <a:rPr lang="zh-CN" altLang="zh-CN" sz="2000" dirty="0">
                <a:solidFill>
                  <a:schemeClr val="tx1">
                    <a:lumMod val="85000"/>
                    <a:lumOff val="15000"/>
                  </a:schemeClr>
                </a:solidFill>
                <a:latin typeface="+mj-ea"/>
                <a:ea typeface="+mj-ea"/>
              </a:rPr>
              <a:t>方面的规章制度</a:t>
            </a:r>
          </a:p>
        </p:txBody>
      </p:sp>
      <p:grpSp>
        <p:nvGrpSpPr>
          <p:cNvPr id="30742" name="Group 30"/>
          <p:cNvGrpSpPr/>
          <p:nvPr/>
        </p:nvGrpSpPr>
        <p:grpSpPr bwMode="auto">
          <a:xfrm>
            <a:off x="9882956" y="2461791"/>
            <a:ext cx="215900" cy="215900"/>
            <a:chOff x="3760631" y="2078243"/>
            <a:chExt cx="989462" cy="988804"/>
          </a:xfrm>
        </p:grpSpPr>
        <p:sp>
          <p:nvSpPr>
            <p:cNvPr id="175"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76"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77"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43" name="Group 30"/>
          <p:cNvGrpSpPr/>
          <p:nvPr/>
        </p:nvGrpSpPr>
        <p:grpSpPr bwMode="auto">
          <a:xfrm>
            <a:off x="9882956" y="2839616"/>
            <a:ext cx="215900" cy="215900"/>
            <a:chOff x="3760631" y="2078243"/>
            <a:chExt cx="989462" cy="988804"/>
          </a:xfrm>
        </p:grpSpPr>
        <p:sp>
          <p:nvSpPr>
            <p:cNvPr id="179"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80"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81"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44" name="Group 30"/>
          <p:cNvGrpSpPr/>
          <p:nvPr/>
        </p:nvGrpSpPr>
        <p:grpSpPr bwMode="auto">
          <a:xfrm>
            <a:off x="9882956" y="3598441"/>
            <a:ext cx="215900" cy="215900"/>
            <a:chOff x="3760631" y="2078243"/>
            <a:chExt cx="989462" cy="988804"/>
          </a:xfrm>
        </p:grpSpPr>
        <p:sp>
          <p:nvSpPr>
            <p:cNvPr id="183" name="Rectangle 31"/>
            <p:cNvSpPr/>
            <p:nvPr/>
          </p:nvSpPr>
          <p:spPr>
            <a:xfrm>
              <a:off x="3760631" y="2201841"/>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84" name="Rectangle 32"/>
            <p:cNvSpPr/>
            <p:nvPr/>
          </p:nvSpPr>
          <p:spPr>
            <a:xfrm>
              <a:off x="3877038" y="2078243"/>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85" name="Oval 33"/>
            <p:cNvSpPr/>
            <p:nvPr/>
          </p:nvSpPr>
          <p:spPr>
            <a:xfrm>
              <a:off x="3818835" y="2136408"/>
              <a:ext cx="873055" cy="87974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45" name="Group 30"/>
          <p:cNvGrpSpPr/>
          <p:nvPr/>
        </p:nvGrpSpPr>
        <p:grpSpPr bwMode="auto">
          <a:xfrm>
            <a:off x="9882956" y="3219028"/>
            <a:ext cx="215900" cy="215900"/>
            <a:chOff x="3760631" y="2078243"/>
            <a:chExt cx="989462" cy="988804"/>
          </a:xfrm>
        </p:grpSpPr>
        <p:sp>
          <p:nvSpPr>
            <p:cNvPr id="187" name="Rectangle 31"/>
            <p:cNvSpPr/>
            <p:nvPr/>
          </p:nvSpPr>
          <p:spPr>
            <a:xfrm>
              <a:off x="3760631" y="2201846"/>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88" name="Rectangle 32"/>
            <p:cNvSpPr/>
            <p:nvPr/>
          </p:nvSpPr>
          <p:spPr>
            <a:xfrm>
              <a:off x="3877038" y="2078243"/>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89" name="Oval 33"/>
            <p:cNvSpPr/>
            <p:nvPr/>
          </p:nvSpPr>
          <p:spPr>
            <a:xfrm>
              <a:off x="3818835" y="2136408"/>
              <a:ext cx="873055" cy="87974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grpSp>
        <p:nvGrpSpPr>
          <p:cNvPr id="30746" name="Group 30"/>
          <p:cNvGrpSpPr/>
          <p:nvPr/>
        </p:nvGrpSpPr>
        <p:grpSpPr bwMode="auto">
          <a:xfrm>
            <a:off x="9882956" y="2082378"/>
            <a:ext cx="215900" cy="215900"/>
            <a:chOff x="3760631" y="2078243"/>
            <a:chExt cx="989462" cy="988804"/>
          </a:xfrm>
        </p:grpSpPr>
        <p:sp>
          <p:nvSpPr>
            <p:cNvPr id="191" name="Rectangle 31"/>
            <p:cNvSpPr/>
            <p:nvPr/>
          </p:nvSpPr>
          <p:spPr>
            <a:xfrm>
              <a:off x="3760631" y="2201846"/>
              <a:ext cx="873055" cy="865201"/>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92" name="Rectangle 32"/>
            <p:cNvSpPr/>
            <p:nvPr/>
          </p:nvSpPr>
          <p:spPr>
            <a:xfrm>
              <a:off x="3877038" y="2078243"/>
              <a:ext cx="873055" cy="865206"/>
            </a:xfrm>
            <a:prstGeom prst="rect">
              <a:avLst/>
            </a:prstGeom>
            <a:solidFill>
              <a:srgbClr val="AA1D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mj-ea"/>
                <a:ea typeface="+mj-ea"/>
              </a:endParaRPr>
            </a:p>
          </p:txBody>
        </p:sp>
        <p:sp>
          <p:nvSpPr>
            <p:cNvPr id="193" name="Oval 33"/>
            <p:cNvSpPr/>
            <p:nvPr/>
          </p:nvSpPr>
          <p:spPr>
            <a:xfrm>
              <a:off x="3818835" y="2136408"/>
              <a:ext cx="873055" cy="87974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mj-ea"/>
                <a:ea typeface="+mj-ea"/>
              </a:endParaRPr>
            </a:p>
          </p:txBody>
        </p:sp>
      </p:grpSp>
      <p:cxnSp>
        <p:nvCxnSpPr>
          <p:cNvPr id="197" name="直接连接符 196"/>
          <p:cNvCxnSpPr/>
          <p:nvPr/>
        </p:nvCxnSpPr>
        <p:spPr>
          <a:xfrm flipH="1">
            <a:off x="1140594" y="1880766"/>
            <a:ext cx="20637" cy="4551362"/>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98" name="直接连接符 197"/>
          <p:cNvCxnSpPr/>
          <p:nvPr/>
        </p:nvCxnSpPr>
        <p:spPr>
          <a:xfrm>
            <a:off x="9990906" y="1887116"/>
            <a:ext cx="12700" cy="1674812"/>
          </a:xfrm>
          <a:prstGeom prst="line">
            <a:avLst/>
          </a:prstGeom>
          <a:ln>
            <a:prstDash val="sysDot"/>
          </a:ln>
        </p:spPr>
        <p:style>
          <a:lnRef idx="1">
            <a:schemeClr val="accent2"/>
          </a:lnRef>
          <a:fillRef idx="0">
            <a:schemeClr val="accent2"/>
          </a:fillRef>
          <a:effectRef idx="0">
            <a:schemeClr val="accent2"/>
          </a:effectRef>
          <a:fontRef idx="minor">
            <a:schemeClr val="tx1"/>
          </a:fontRef>
        </p:style>
      </p:cxnSp>
      <p:sp>
        <p:nvSpPr>
          <p:cNvPr id="200" name="箭头: 圆角右 199"/>
          <p:cNvSpPr/>
          <p:nvPr/>
        </p:nvSpPr>
        <p:spPr>
          <a:xfrm>
            <a:off x="5591944" y="1772816"/>
            <a:ext cx="4413250" cy="1035050"/>
          </a:xfrm>
          <a:prstGeom prst="bentArrow">
            <a:avLst>
              <a:gd name="adj1" fmla="val 5966"/>
              <a:gd name="adj2" fmla="val 11857"/>
              <a:gd name="adj3" fmla="val 22734"/>
              <a:gd name="adj4" fmla="val 43750"/>
            </a:avLst>
          </a:prstGeom>
          <a:solidFill>
            <a:srgbClr val="C00000"/>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201" name="箭头: 圆角右 200"/>
          <p:cNvSpPr/>
          <p:nvPr/>
        </p:nvSpPr>
        <p:spPr>
          <a:xfrm flipH="1">
            <a:off x="1165994" y="1790278"/>
            <a:ext cx="4464050" cy="1035050"/>
          </a:xfrm>
          <a:prstGeom prst="bentArrow">
            <a:avLst>
              <a:gd name="adj1" fmla="val 5966"/>
              <a:gd name="adj2" fmla="val 11857"/>
              <a:gd name="adj3" fmla="val 22734"/>
              <a:gd name="adj4" fmla="val 43750"/>
            </a:avLst>
          </a:prstGeom>
          <a:solidFill>
            <a:srgbClr val="C00000"/>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mj-ea"/>
              <a:ea typeface="+mj-ea"/>
            </a:endParaRPr>
          </a:p>
        </p:txBody>
      </p:sp>
      <p:sp>
        <p:nvSpPr>
          <p:cNvPr id="88" name="矩形 87"/>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二</a:t>
            </a:r>
            <a:r>
              <a:rPr lang="en-US" altLang="zh-CN" sz="2800" b="1" dirty="0">
                <a:solidFill>
                  <a:srgbClr val="C00000"/>
                </a:solidFill>
                <a:latin typeface="+mj-ea"/>
                <a:ea typeface="+mj-ea"/>
              </a:rPr>
              <a:t>) </a:t>
            </a:r>
            <a:r>
              <a:rPr lang="zh-CN" altLang="en-US" sz="2800" b="1" dirty="0">
                <a:solidFill>
                  <a:srgbClr val="C00000"/>
                </a:solidFill>
                <a:latin typeface="+mj-ea"/>
                <a:ea typeface="+mj-ea"/>
              </a:rPr>
              <a:t>组织制定本单位安全生产规章制度和操作规程</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054475" y="1743547"/>
            <a:ext cx="4103688" cy="522287"/>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zh-CN" altLang="en-US" sz="2800" b="1" dirty="0">
                <a:solidFill>
                  <a:schemeClr val="tx1">
                    <a:lumMod val="85000"/>
                    <a:lumOff val="15000"/>
                  </a:schemeClr>
                </a:solidFill>
                <a:latin typeface="微软雅黑" pitchFamily="34" charset="-122"/>
                <a:ea typeface="微软雅黑" pitchFamily="34" charset="-122"/>
              </a:rPr>
              <a:t>为什么做安全培训工作</a:t>
            </a:r>
          </a:p>
        </p:txBody>
      </p:sp>
      <p:pic>
        <p:nvPicPr>
          <p:cNvPr id="31748" name="图片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325" y="1484784"/>
            <a:ext cx="677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5"/>
          <p:cNvGrpSpPr/>
          <p:nvPr/>
        </p:nvGrpSpPr>
        <p:grpSpPr bwMode="auto">
          <a:xfrm>
            <a:off x="4904851" y="3361085"/>
            <a:ext cx="628698" cy="419097"/>
            <a:chOff x="6341325" y="2556709"/>
            <a:chExt cx="450589" cy="276683"/>
          </a:xfrm>
          <a:solidFill>
            <a:srgbClr val="FFC000"/>
          </a:solidFill>
        </p:grpSpPr>
        <p:sp>
          <p:nvSpPr>
            <p:cNvPr id="8" name="Rectangle 46"/>
            <p:cNvSpPr/>
            <p:nvPr/>
          </p:nvSpPr>
          <p:spPr>
            <a:xfrm>
              <a:off x="6383290" y="2585540"/>
              <a:ext cx="361257" cy="1731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微软雅黑" pitchFamily="34" charset="-122"/>
                <a:ea typeface="微软雅黑" pitchFamily="34" charset="-122"/>
              </a:endParaRPr>
            </a:p>
          </p:txBody>
        </p:sp>
        <p:sp>
          <p:nvSpPr>
            <p:cNvPr id="10" name="Isosceles Triangle 47"/>
            <p:cNvSpPr/>
            <p:nvPr/>
          </p:nvSpPr>
          <p:spPr>
            <a:xfrm flipV="1">
              <a:off x="6500540" y="2758719"/>
              <a:ext cx="126757" cy="746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微软雅黑" pitchFamily="34" charset="-122"/>
                <a:ea typeface="微软雅黑" pitchFamily="34" charset="-122"/>
              </a:endParaRPr>
            </a:p>
          </p:txBody>
        </p:sp>
        <p:sp>
          <p:nvSpPr>
            <p:cNvPr id="12" name="TextBox 124"/>
            <p:cNvSpPr txBox="1">
              <a:spLocks noChangeArrowheads="1"/>
            </p:cNvSpPr>
            <p:nvPr/>
          </p:nvSpPr>
          <p:spPr bwMode="auto">
            <a:xfrm>
              <a:off x="6341325" y="2556709"/>
              <a:ext cx="450589" cy="223509"/>
            </a:xfrm>
            <a:prstGeom prst="rect">
              <a:avLst/>
            </a:prstGeom>
            <a:grpFill/>
            <a:ln>
              <a:noFill/>
            </a:ln>
          </p:spPr>
          <p:txBody>
            <a:bodyPr wrap="none">
              <a:spAutoFit/>
            </a:bodyPr>
            <a:lstStyle>
              <a:lvl1pPr>
                <a:defRPr>
                  <a:solidFill>
                    <a:schemeClr val="tx1"/>
                  </a:solidFill>
                  <a:latin typeface="Calibri" pitchFamily="34" charset="0"/>
                  <a:ea typeface="ＭＳ Ｐゴシック" charset="0"/>
                </a:defRPr>
              </a:lvl1pPr>
              <a:lvl2pPr marL="742950" indent="-285750">
                <a:defRPr>
                  <a:solidFill>
                    <a:schemeClr val="tx1"/>
                  </a:solidFill>
                  <a:latin typeface="Calibri" pitchFamily="34" charset="0"/>
                  <a:ea typeface="ＭＳ Ｐゴシック" charset="0"/>
                </a:defRPr>
              </a:lvl2pPr>
              <a:lvl3pPr marL="1143000" indent="-228600">
                <a:defRPr>
                  <a:solidFill>
                    <a:schemeClr val="tx1"/>
                  </a:solidFill>
                  <a:latin typeface="Calibri" pitchFamily="34" charset="0"/>
                  <a:ea typeface="ＭＳ Ｐゴシック" charset="0"/>
                </a:defRPr>
              </a:lvl3pPr>
              <a:lvl4pPr marL="1600200" indent="-228600">
                <a:defRPr>
                  <a:solidFill>
                    <a:schemeClr val="tx1"/>
                  </a:solidFill>
                  <a:latin typeface="Calibri" pitchFamily="34" charset="0"/>
                  <a:ea typeface="ＭＳ Ｐゴシック" charset="0"/>
                </a:defRPr>
              </a:lvl4pPr>
              <a:lvl5pPr marL="2057400" indent="-228600">
                <a:defRPr>
                  <a:solidFill>
                    <a:schemeClr val="tx1"/>
                  </a:solidFill>
                  <a:latin typeface="Calibri" pitchFamily="34" charset="0"/>
                  <a:ea typeface="ＭＳ Ｐゴシック" charset="0"/>
                </a:defRPr>
              </a:lvl5pPr>
              <a:lvl6pPr marL="2514600" indent="-228600" fontAlgn="base">
                <a:spcBef>
                  <a:spcPct val="0"/>
                </a:spcBef>
                <a:spcAft>
                  <a:spcPct val="0"/>
                </a:spcAft>
                <a:defRPr>
                  <a:solidFill>
                    <a:schemeClr val="tx1"/>
                  </a:solidFill>
                  <a:latin typeface="Calibri" pitchFamily="34" charset="0"/>
                  <a:ea typeface="ＭＳ Ｐゴシック" charset="0"/>
                </a:defRPr>
              </a:lvl6pPr>
              <a:lvl7pPr marL="2971800" indent="-228600" fontAlgn="base">
                <a:spcBef>
                  <a:spcPct val="0"/>
                </a:spcBef>
                <a:spcAft>
                  <a:spcPct val="0"/>
                </a:spcAft>
                <a:defRPr>
                  <a:solidFill>
                    <a:schemeClr val="tx1"/>
                  </a:solidFill>
                  <a:latin typeface="Calibri" pitchFamily="34" charset="0"/>
                  <a:ea typeface="ＭＳ Ｐゴシック" charset="0"/>
                </a:defRPr>
              </a:lvl7pPr>
              <a:lvl8pPr marL="3429000" indent="-228600" fontAlgn="base">
                <a:spcBef>
                  <a:spcPct val="0"/>
                </a:spcBef>
                <a:spcAft>
                  <a:spcPct val="0"/>
                </a:spcAft>
                <a:defRPr>
                  <a:solidFill>
                    <a:schemeClr val="tx1"/>
                  </a:solidFill>
                  <a:latin typeface="Calibri" pitchFamily="34" charset="0"/>
                  <a:ea typeface="ＭＳ Ｐゴシック" charset="0"/>
                </a:defRPr>
              </a:lvl8pPr>
              <a:lvl9pPr marL="3886200" indent="-228600" fontAlgn="base">
                <a:spcBef>
                  <a:spcPct val="0"/>
                </a:spcBef>
                <a:spcAft>
                  <a:spcPct val="0"/>
                </a:spcAft>
                <a:defRPr>
                  <a:solidFill>
                    <a:schemeClr val="tx1"/>
                  </a:solidFill>
                  <a:latin typeface="Calibri" pitchFamily="34" charset="0"/>
                  <a:ea typeface="ＭＳ Ｐゴシック" charset="0"/>
                </a:defRPr>
              </a:lvl9pPr>
            </a:lstStyle>
            <a:p>
              <a:pPr algn="ctr">
                <a:defRPr/>
              </a:pPr>
              <a:r>
                <a:rPr lang="en-US" sz="1600" b="1" dirty="0">
                  <a:solidFill>
                    <a:schemeClr val="bg1"/>
                  </a:solidFill>
                  <a:latin typeface="微软雅黑" pitchFamily="34" charset="-122"/>
                  <a:ea typeface="微软雅黑" pitchFamily="34" charset="-122"/>
                </a:rPr>
                <a:t>82%</a:t>
              </a:r>
            </a:p>
          </p:txBody>
        </p:sp>
      </p:grpSp>
      <p:sp>
        <p:nvSpPr>
          <p:cNvPr id="13" name="Rounded Rectangle 57"/>
          <p:cNvSpPr/>
          <p:nvPr/>
        </p:nvSpPr>
        <p:spPr>
          <a:xfrm>
            <a:off x="334963" y="2743671"/>
            <a:ext cx="5689600" cy="381000"/>
          </a:xfrm>
          <a:prstGeom prst="roundRect">
            <a:avLst>
              <a:gd name="adj" fmla="val 0"/>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p>
            <a:pPr algn="ctr">
              <a:defRPr/>
            </a:pPr>
            <a:endParaRPr lang="en-US" dirty="0">
              <a:solidFill>
                <a:schemeClr val="tx1"/>
              </a:solidFill>
              <a:latin typeface="微软雅黑" pitchFamily="34" charset="-122"/>
              <a:ea typeface="微软雅黑" pitchFamily="34" charset="-122"/>
            </a:endParaRPr>
          </a:p>
        </p:txBody>
      </p:sp>
      <p:sp>
        <p:nvSpPr>
          <p:cNvPr id="14" name="Rounded Rectangle 58"/>
          <p:cNvSpPr/>
          <p:nvPr/>
        </p:nvSpPr>
        <p:spPr>
          <a:xfrm>
            <a:off x="331788" y="3757142"/>
            <a:ext cx="4900612" cy="381000"/>
          </a:xfrm>
          <a:prstGeom prst="roundRect">
            <a:avLst>
              <a:gd name="adj" fmla="val 0"/>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p>
            <a:pPr algn="ctr">
              <a:defRPr/>
            </a:pPr>
            <a:endParaRPr lang="en-US" dirty="0">
              <a:latin typeface="微软雅黑" pitchFamily="34" charset="-122"/>
              <a:ea typeface="微软雅黑" pitchFamily="34" charset="-122"/>
            </a:endParaRPr>
          </a:p>
        </p:txBody>
      </p:sp>
      <p:sp>
        <p:nvSpPr>
          <p:cNvPr id="31752" name="文本框 15"/>
          <p:cNvSpPr txBox="1">
            <a:spLocks noChangeArrowheads="1"/>
          </p:cNvSpPr>
          <p:nvPr/>
        </p:nvSpPr>
        <p:spPr bwMode="auto">
          <a:xfrm>
            <a:off x="6096000" y="2734147"/>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b="1" dirty="0">
                <a:latin typeface="微软雅黑" pitchFamily="34" charset="-122"/>
                <a:ea typeface="微软雅黑" pitchFamily="34" charset="-122"/>
                <a:cs typeface="思源宋体 CN Heavy" pitchFamily="18" charset="-122"/>
              </a:rPr>
              <a:t>我市工矿商贸领域事故数</a:t>
            </a:r>
          </a:p>
        </p:txBody>
      </p:sp>
      <p:sp>
        <p:nvSpPr>
          <p:cNvPr id="17" name="Rounded Rectangle 58"/>
          <p:cNvSpPr/>
          <p:nvPr/>
        </p:nvSpPr>
        <p:spPr>
          <a:xfrm>
            <a:off x="331788" y="4755346"/>
            <a:ext cx="3963987" cy="381000"/>
          </a:xfrm>
          <a:prstGeom prst="roundRect">
            <a:avLst>
              <a:gd name="adj" fmla="val 0"/>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p>
            <a:pPr algn="ctr">
              <a:defRPr/>
            </a:pPr>
            <a:endParaRPr lang="en-US" dirty="0">
              <a:latin typeface="微软雅黑" pitchFamily="34" charset="-122"/>
              <a:ea typeface="微软雅黑" pitchFamily="34" charset="-122"/>
            </a:endParaRPr>
          </a:p>
        </p:txBody>
      </p:sp>
      <p:grpSp>
        <p:nvGrpSpPr>
          <p:cNvPr id="3" name="Group 45"/>
          <p:cNvGrpSpPr/>
          <p:nvPr/>
        </p:nvGrpSpPr>
        <p:grpSpPr bwMode="auto">
          <a:xfrm>
            <a:off x="3749253" y="4353113"/>
            <a:ext cx="1099461" cy="419097"/>
            <a:chOff x="6285604" y="2556709"/>
            <a:chExt cx="562031" cy="276683"/>
          </a:xfrm>
          <a:solidFill>
            <a:srgbClr val="DE0000"/>
          </a:solidFill>
        </p:grpSpPr>
        <p:sp>
          <p:nvSpPr>
            <p:cNvPr id="19" name="Rectangle 46"/>
            <p:cNvSpPr/>
            <p:nvPr/>
          </p:nvSpPr>
          <p:spPr>
            <a:xfrm>
              <a:off x="6383290" y="2585540"/>
              <a:ext cx="361257" cy="1731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微软雅黑" pitchFamily="34" charset="-122"/>
                <a:ea typeface="微软雅黑" pitchFamily="34" charset="-122"/>
              </a:endParaRPr>
            </a:p>
          </p:txBody>
        </p:sp>
        <p:sp>
          <p:nvSpPr>
            <p:cNvPr id="20" name="Isosceles Triangle 47"/>
            <p:cNvSpPr/>
            <p:nvPr/>
          </p:nvSpPr>
          <p:spPr>
            <a:xfrm flipV="1">
              <a:off x="6500540" y="2758719"/>
              <a:ext cx="126757" cy="746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微软雅黑" pitchFamily="34" charset="-122"/>
                <a:ea typeface="微软雅黑" pitchFamily="34" charset="-122"/>
              </a:endParaRPr>
            </a:p>
          </p:txBody>
        </p:sp>
        <p:sp>
          <p:nvSpPr>
            <p:cNvPr id="21" name="TextBox 124"/>
            <p:cNvSpPr txBox="1">
              <a:spLocks noChangeArrowheads="1"/>
            </p:cNvSpPr>
            <p:nvPr/>
          </p:nvSpPr>
          <p:spPr bwMode="auto">
            <a:xfrm>
              <a:off x="6285604" y="2556709"/>
              <a:ext cx="562031" cy="223509"/>
            </a:xfrm>
            <a:prstGeom prst="rect">
              <a:avLst/>
            </a:prstGeom>
            <a:noFill/>
            <a:ln>
              <a:noFill/>
            </a:ln>
          </p:spPr>
          <p:txBody>
            <a:bodyPr wrap="none">
              <a:spAutoFit/>
            </a:bodyPr>
            <a:lstStyle>
              <a:lvl1pPr>
                <a:defRPr>
                  <a:solidFill>
                    <a:schemeClr val="tx1"/>
                  </a:solidFill>
                  <a:latin typeface="Calibri" pitchFamily="34" charset="0"/>
                  <a:ea typeface="ＭＳ Ｐゴシック" charset="0"/>
                </a:defRPr>
              </a:lvl1pPr>
              <a:lvl2pPr marL="742950" indent="-285750">
                <a:defRPr>
                  <a:solidFill>
                    <a:schemeClr val="tx1"/>
                  </a:solidFill>
                  <a:latin typeface="Calibri" pitchFamily="34" charset="0"/>
                  <a:ea typeface="ＭＳ Ｐゴシック" charset="0"/>
                </a:defRPr>
              </a:lvl2pPr>
              <a:lvl3pPr marL="1143000" indent="-228600">
                <a:defRPr>
                  <a:solidFill>
                    <a:schemeClr val="tx1"/>
                  </a:solidFill>
                  <a:latin typeface="Calibri" pitchFamily="34" charset="0"/>
                  <a:ea typeface="ＭＳ Ｐゴシック" charset="0"/>
                </a:defRPr>
              </a:lvl3pPr>
              <a:lvl4pPr marL="1600200" indent="-228600">
                <a:defRPr>
                  <a:solidFill>
                    <a:schemeClr val="tx1"/>
                  </a:solidFill>
                  <a:latin typeface="Calibri" pitchFamily="34" charset="0"/>
                  <a:ea typeface="ＭＳ Ｐゴシック" charset="0"/>
                </a:defRPr>
              </a:lvl4pPr>
              <a:lvl5pPr marL="2057400" indent="-228600">
                <a:defRPr>
                  <a:solidFill>
                    <a:schemeClr val="tx1"/>
                  </a:solidFill>
                  <a:latin typeface="Calibri" pitchFamily="34" charset="0"/>
                  <a:ea typeface="ＭＳ Ｐゴシック" charset="0"/>
                </a:defRPr>
              </a:lvl5pPr>
              <a:lvl6pPr marL="2514600" indent="-228600" fontAlgn="base">
                <a:spcBef>
                  <a:spcPct val="0"/>
                </a:spcBef>
                <a:spcAft>
                  <a:spcPct val="0"/>
                </a:spcAft>
                <a:defRPr>
                  <a:solidFill>
                    <a:schemeClr val="tx1"/>
                  </a:solidFill>
                  <a:latin typeface="Calibri" pitchFamily="34" charset="0"/>
                  <a:ea typeface="ＭＳ Ｐゴシック" charset="0"/>
                </a:defRPr>
              </a:lvl6pPr>
              <a:lvl7pPr marL="2971800" indent="-228600" fontAlgn="base">
                <a:spcBef>
                  <a:spcPct val="0"/>
                </a:spcBef>
                <a:spcAft>
                  <a:spcPct val="0"/>
                </a:spcAft>
                <a:defRPr>
                  <a:solidFill>
                    <a:schemeClr val="tx1"/>
                  </a:solidFill>
                  <a:latin typeface="Calibri" pitchFamily="34" charset="0"/>
                  <a:ea typeface="ＭＳ Ｐゴシック" charset="0"/>
                </a:defRPr>
              </a:lvl7pPr>
              <a:lvl8pPr marL="3429000" indent="-228600" fontAlgn="base">
                <a:spcBef>
                  <a:spcPct val="0"/>
                </a:spcBef>
                <a:spcAft>
                  <a:spcPct val="0"/>
                </a:spcAft>
                <a:defRPr>
                  <a:solidFill>
                    <a:schemeClr val="tx1"/>
                  </a:solidFill>
                  <a:latin typeface="Calibri" pitchFamily="34" charset="0"/>
                  <a:ea typeface="ＭＳ Ｐゴシック" charset="0"/>
                </a:defRPr>
              </a:lvl8pPr>
              <a:lvl9pPr marL="3886200" indent="-228600" fontAlgn="base">
                <a:spcBef>
                  <a:spcPct val="0"/>
                </a:spcBef>
                <a:spcAft>
                  <a:spcPct val="0"/>
                </a:spcAft>
                <a:defRPr>
                  <a:solidFill>
                    <a:schemeClr val="tx1"/>
                  </a:solidFill>
                  <a:latin typeface="Calibri" pitchFamily="34" charset="0"/>
                  <a:ea typeface="ＭＳ Ｐゴシック" charset="0"/>
                </a:defRPr>
              </a:lvl9pPr>
            </a:lstStyle>
            <a:p>
              <a:pPr algn="ctr">
                <a:defRPr/>
              </a:pPr>
              <a:r>
                <a:rPr lang="en-US" sz="1600" b="1" dirty="0">
                  <a:solidFill>
                    <a:schemeClr val="bg1"/>
                  </a:solidFill>
                  <a:latin typeface="微软雅黑" pitchFamily="34" charset="-122"/>
                  <a:ea typeface="微软雅黑" pitchFamily="34" charset="-122"/>
                </a:rPr>
                <a:t>&gt;50%</a:t>
              </a:r>
            </a:p>
          </p:txBody>
        </p:sp>
      </p:grpSp>
      <p:sp>
        <p:nvSpPr>
          <p:cNvPr id="31755" name="矩形 1"/>
          <p:cNvSpPr>
            <a:spLocks noChangeArrowheads="1"/>
          </p:cNvSpPr>
          <p:nvPr/>
        </p:nvSpPr>
        <p:spPr bwMode="auto">
          <a:xfrm>
            <a:off x="6096000" y="3753967"/>
            <a:ext cx="6010275" cy="368300"/>
          </a:xfrm>
          <a:prstGeom prst="rect">
            <a:avLst/>
          </a:prstGeom>
          <a:solidFill>
            <a:srgbClr val="EFEFE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zh-CN" b="1" dirty="0">
                <a:solidFill>
                  <a:srgbClr val="FFC000"/>
                </a:solidFill>
                <a:latin typeface="微软雅黑" pitchFamily="34" charset="-122"/>
                <a:ea typeface="微软雅黑" pitchFamily="34" charset="-122"/>
                <a:cs typeface="思源宋体 CN Heavy" pitchFamily="18" charset="-122"/>
              </a:rPr>
              <a:t>事故原因</a:t>
            </a:r>
            <a:r>
              <a:rPr lang="zh-CN" altLang="en-US" b="1" dirty="0">
                <a:solidFill>
                  <a:srgbClr val="FFC000"/>
                </a:solidFill>
                <a:latin typeface="微软雅黑" pitchFamily="34" charset="-122"/>
                <a:ea typeface="微软雅黑" pitchFamily="34" charset="-122"/>
                <a:cs typeface="思源宋体 CN Heavy" pitchFamily="18" charset="-122"/>
              </a:rPr>
              <a:t>：</a:t>
            </a:r>
            <a:r>
              <a:rPr lang="zh-CN" altLang="zh-CN" b="1" dirty="0">
                <a:solidFill>
                  <a:srgbClr val="FFC000"/>
                </a:solidFill>
                <a:latin typeface="微软雅黑" pitchFamily="34" charset="-122"/>
                <a:ea typeface="微软雅黑" pitchFamily="34" charset="-122"/>
                <a:cs typeface="思源宋体 CN Heavy" pitchFamily="18" charset="-122"/>
              </a:rPr>
              <a:t>从业人员违章指挥、违章作业和违反劳动纪律</a:t>
            </a:r>
            <a:endParaRPr lang="zh-CN" altLang="en-US" b="1" dirty="0">
              <a:solidFill>
                <a:srgbClr val="FFC000"/>
              </a:solidFill>
              <a:latin typeface="微软雅黑" pitchFamily="34" charset="-122"/>
              <a:ea typeface="微软雅黑" pitchFamily="34" charset="-122"/>
              <a:cs typeface="思源宋体 CN Heavy" pitchFamily="18" charset="-122"/>
            </a:endParaRPr>
          </a:p>
        </p:txBody>
      </p:sp>
      <p:sp>
        <p:nvSpPr>
          <p:cNvPr id="31756" name="矩形 4"/>
          <p:cNvSpPr>
            <a:spLocks noChangeArrowheads="1"/>
          </p:cNvSpPr>
          <p:nvPr/>
        </p:nvSpPr>
        <p:spPr bwMode="auto">
          <a:xfrm>
            <a:off x="6096000" y="4752000"/>
            <a:ext cx="4570412" cy="369887"/>
          </a:xfrm>
          <a:prstGeom prst="rect">
            <a:avLst/>
          </a:prstGeom>
          <a:solidFill>
            <a:srgbClr val="EFEFE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b="1" dirty="0">
                <a:solidFill>
                  <a:srgbClr val="C00000"/>
                </a:solidFill>
                <a:latin typeface="微软雅黑" pitchFamily="34" charset="-122"/>
                <a:ea typeface="微软雅黑" pitchFamily="34" charset="-122"/>
                <a:cs typeface="思源宋体 CN Heavy" pitchFamily="18" charset="-122"/>
              </a:rPr>
              <a:t>绝大部分：从业人员的习惯性违章行为引发</a:t>
            </a:r>
          </a:p>
        </p:txBody>
      </p:sp>
      <p:sp>
        <p:nvSpPr>
          <p:cNvPr id="22" name="矩形 21"/>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三</a:t>
            </a:r>
            <a:r>
              <a:rPr lang="en-US" altLang="zh-CN" sz="2800" b="1" dirty="0">
                <a:solidFill>
                  <a:srgbClr val="C00000"/>
                </a:solidFill>
                <a:latin typeface="+mj-ea"/>
                <a:ea typeface="+mj-ea"/>
              </a:rPr>
              <a:t>) </a:t>
            </a:r>
            <a:r>
              <a:rPr lang="zh-CN" altLang="en-US" sz="2800" b="1" dirty="0">
                <a:solidFill>
                  <a:srgbClr val="C00000"/>
                </a:solidFill>
                <a:latin typeface="+mj-ea"/>
                <a:ea typeface="+mj-ea"/>
              </a:rPr>
              <a:t>组织制定并实施本单位安全生产教育和培训计划</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图片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2700" y="1984375"/>
            <a:ext cx="71056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文本框 5"/>
          <p:cNvSpPr txBox="1">
            <a:spLocks noChangeArrowheads="1"/>
          </p:cNvSpPr>
          <p:nvPr/>
        </p:nvSpPr>
        <p:spPr bwMode="auto">
          <a:xfrm>
            <a:off x="8272463" y="4254500"/>
            <a:ext cx="1366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3600" b="1">
                <a:solidFill>
                  <a:srgbClr val="C00000"/>
                </a:solidFill>
                <a:latin typeface="微软雅黑" pitchFamily="34" charset="-122"/>
                <a:ea typeface="微软雅黑" pitchFamily="34" charset="-122"/>
                <a:cs typeface="思源宋体 CN Heavy" pitchFamily="18" charset="-122"/>
              </a:rPr>
              <a:t>培训</a:t>
            </a:r>
          </a:p>
        </p:txBody>
      </p:sp>
      <p:cxnSp>
        <p:nvCxnSpPr>
          <p:cNvPr id="5" name="直接箭头连接符 4"/>
          <p:cNvCxnSpPr/>
          <p:nvPr/>
        </p:nvCxnSpPr>
        <p:spPr>
          <a:xfrm>
            <a:off x="7751763" y="4365625"/>
            <a:ext cx="720725" cy="215900"/>
          </a:xfrm>
          <a:prstGeom prst="straightConnector1">
            <a:avLst/>
          </a:prstGeom>
          <a:ln w="508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rot="1848973">
            <a:off x="7504113" y="2376488"/>
            <a:ext cx="2232025" cy="369887"/>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1800" dirty="0">
                <a:solidFill>
                  <a:schemeClr val="tx1">
                    <a:lumMod val="85000"/>
                    <a:lumOff val="15000"/>
                  </a:schemeClr>
                </a:solidFill>
                <a:latin typeface="微软雅黑" pitchFamily="34" charset="-122"/>
                <a:ea typeface="微软雅黑" pitchFamily="34" charset="-122"/>
              </a:rPr>
              <a:t>环境的安全条件</a:t>
            </a:r>
          </a:p>
        </p:txBody>
      </p:sp>
      <p:sp>
        <p:nvSpPr>
          <p:cNvPr id="11" name="文本框 10"/>
          <p:cNvSpPr txBox="1"/>
          <p:nvPr/>
        </p:nvSpPr>
        <p:spPr>
          <a:xfrm rot="20786480">
            <a:off x="5208588" y="3189288"/>
            <a:ext cx="2232025" cy="368300"/>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1800" dirty="0">
                <a:solidFill>
                  <a:schemeClr val="tx1">
                    <a:lumMod val="85000"/>
                    <a:lumOff val="15000"/>
                  </a:schemeClr>
                </a:solidFill>
                <a:latin typeface="微软雅黑" pitchFamily="34" charset="-122"/>
                <a:ea typeface="微软雅黑" pitchFamily="34" charset="-122"/>
              </a:rPr>
              <a:t>技术和装备</a:t>
            </a:r>
          </a:p>
        </p:txBody>
      </p:sp>
      <p:sp>
        <p:nvSpPr>
          <p:cNvPr id="12" name="文本框 11"/>
          <p:cNvSpPr txBox="1"/>
          <p:nvPr/>
        </p:nvSpPr>
        <p:spPr>
          <a:xfrm rot="1151032">
            <a:off x="5875338" y="5799138"/>
            <a:ext cx="2232025" cy="369887"/>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1800" dirty="0">
                <a:solidFill>
                  <a:schemeClr val="tx1">
                    <a:lumMod val="85000"/>
                    <a:lumOff val="15000"/>
                  </a:schemeClr>
                </a:solidFill>
                <a:latin typeface="微软雅黑" pitchFamily="34" charset="-122"/>
                <a:ea typeface="微软雅黑" pitchFamily="34" charset="-122"/>
              </a:rPr>
              <a:t>物的安全状态</a:t>
            </a:r>
          </a:p>
        </p:txBody>
      </p:sp>
      <p:sp>
        <p:nvSpPr>
          <p:cNvPr id="13" name="文本框 12"/>
          <p:cNvSpPr txBox="1"/>
          <p:nvPr/>
        </p:nvSpPr>
        <p:spPr>
          <a:xfrm rot="3624020">
            <a:off x="2459831" y="3105944"/>
            <a:ext cx="2232025" cy="369888"/>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1800" dirty="0">
                <a:solidFill>
                  <a:schemeClr val="tx1">
                    <a:lumMod val="85000"/>
                    <a:lumOff val="15000"/>
                  </a:schemeClr>
                </a:solidFill>
                <a:latin typeface="微软雅黑" pitchFamily="34" charset="-122"/>
                <a:ea typeface="微软雅黑" pitchFamily="34" charset="-122"/>
              </a:rPr>
              <a:t>人的安全行为</a:t>
            </a:r>
          </a:p>
        </p:txBody>
      </p:sp>
      <p:sp>
        <p:nvSpPr>
          <p:cNvPr id="14" name="文本框 13"/>
          <p:cNvSpPr txBox="1"/>
          <p:nvPr/>
        </p:nvSpPr>
        <p:spPr>
          <a:xfrm rot="472082">
            <a:off x="1747838" y="5359400"/>
            <a:ext cx="2232025" cy="369888"/>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1800" dirty="0">
                <a:solidFill>
                  <a:schemeClr val="tx1">
                    <a:lumMod val="85000"/>
                    <a:lumOff val="15000"/>
                  </a:schemeClr>
                </a:solidFill>
                <a:latin typeface="微软雅黑" pitchFamily="34" charset="-122"/>
                <a:ea typeface="微软雅黑" pitchFamily="34" charset="-122"/>
              </a:rPr>
              <a:t>监督和管理</a:t>
            </a:r>
          </a:p>
        </p:txBody>
      </p:sp>
      <p:sp>
        <p:nvSpPr>
          <p:cNvPr id="15" name="矩形 14"/>
          <p:cNvSpPr/>
          <p:nvPr/>
        </p:nvSpPr>
        <p:spPr>
          <a:xfrm>
            <a:off x="2173288" y="1792288"/>
            <a:ext cx="7848600" cy="4911725"/>
          </a:xfrm>
          <a:prstGeom prst="rect">
            <a:avLst/>
          </a:prstGeom>
          <a:solidFill>
            <a:schemeClr val="tx1">
              <a:lumMod val="95000"/>
              <a:lumOff val="5000"/>
              <a:alpha val="70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16" name="矩形 15"/>
          <p:cNvSpPr>
            <a:spLocks noChangeArrowheads="1"/>
          </p:cNvSpPr>
          <p:nvPr/>
        </p:nvSpPr>
        <p:spPr bwMode="auto">
          <a:xfrm>
            <a:off x="3135313" y="3213100"/>
            <a:ext cx="64897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150000"/>
              </a:lnSpc>
            </a:pPr>
            <a:r>
              <a:rPr lang="zh-CN" altLang="en-US" sz="4800" b="1">
                <a:solidFill>
                  <a:schemeClr val="bg1"/>
                </a:solidFill>
                <a:latin typeface="微软雅黑" pitchFamily="34" charset="-122"/>
                <a:ea typeface="微软雅黑" pitchFamily="34" charset="-122"/>
                <a:cs typeface="思源宋体 CN Heavy" pitchFamily="18" charset="-122"/>
              </a:rPr>
              <a:t>智者用教训避免流血，</a:t>
            </a:r>
            <a:endParaRPr lang="en-US" altLang="zh-CN" sz="4800" b="1">
              <a:solidFill>
                <a:schemeClr val="bg1"/>
              </a:solidFill>
              <a:latin typeface="微软雅黑" pitchFamily="34" charset="-122"/>
              <a:ea typeface="微软雅黑" pitchFamily="34" charset="-122"/>
              <a:cs typeface="思源宋体 CN Heavy" pitchFamily="18" charset="-122"/>
            </a:endParaRPr>
          </a:p>
          <a:p>
            <a:pPr algn="ctr">
              <a:lnSpc>
                <a:spcPct val="150000"/>
              </a:lnSpc>
            </a:pPr>
            <a:r>
              <a:rPr lang="zh-CN" altLang="en-US" sz="4800" b="1">
                <a:solidFill>
                  <a:schemeClr val="bg1"/>
                </a:solidFill>
                <a:latin typeface="微软雅黑" pitchFamily="34" charset="-122"/>
                <a:ea typeface="微软雅黑" pitchFamily="34" charset="-122"/>
                <a:cs typeface="思源宋体 CN Heavy" pitchFamily="18" charset="-122"/>
              </a:rPr>
              <a:t>愚者用鲜血换取教训。</a:t>
            </a:r>
          </a:p>
        </p:txBody>
      </p:sp>
      <p:sp>
        <p:nvSpPr>
          <p:cNvPr id="17" name="矩形 16"/>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三</a:t>
            </a:r>
            <a:r>
              <a:rPr lang="en-US" altLang="zh-CN" sz="2800" b="1" dirty="0">
                <a:solidFill>
                  <a:srgbClr val="C00000"/>
                </a:solidFill>
                <a:latin typeface="+mj-ea"/>
                <a:ea typeface="+mj-ea"/>
              </a:rPr>
              <a:t>) </a:t>
            </a:r>
            <a:r>
              <a:rPr lang="zh-CN" altLang="en-US" sz="2800" b="1" dirty="0">
                <a:solidFill>
                  <a:srgbClr val="C00000"/>
                </a:solidFill>
                <a:latin typeface="+mj-ea"/>
                <a:ea typeface="+mj-ea"/>
              </a:rPr>
              <a:t>组织制定并实施本单位安全生产教育和培训计划</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4"/>
          <p:cNvGrpSpPr>
            <a:grpSpLocks noChangeAspect="1"/>
          </p:cNvGrpSpPr>
          <p:nvPr/>
        </p:nvGrpSpPr>
        <p:grpSpPr bwMode="auto">
          <a:xfrm>
            <a:off x="2797175" y="1514475"/>
            <a:ext cx="1022350" cy="1735138"/>
            <a:chOff x="945" y="1492"/>
            <a:chExt cx="1564" cy="2343"/>
          </a:xfrm>
        </p:grpSpPr>
        <p:sp>
          <p:nvSpPr>
            <p:cNvPr id="33819" name="Freeform 5"/>
            <p:cNvSpPr>
              <a:spLocks noEditPoints="1"/>
            </p:cNvSpPr>
            <p:nvPr/>
          </p:nvSpPr>
          <p:spPr bwMode="auto">
            <a:xfrm>
              <a:off x="1182" y="1679"/>
              <a:ext cx="1267" cy="1964"/>
            </a:xfrm>
            <a:custGeom>
              <a:avLst/>
              <a:gdLst>
                <a:gd name="T0" fmla="*/ 54071 w 534"/>
                <a:gd name="T1" fmla="*/ 85369 h 829"/>
                <a:gd name="T2" fmla="*/ 50834 w 534"/>
                <a:gd name="T3" fmla="*/ 65741 h 829"/>
                <a:gd name="T4" fmla="*/ 60816 w 534"/>
                <a:gd name="T5" fmla="*/ 55885 h 829"/>
                <a:gd name="T6" fmla="*/ 70295 w 534"/>
                <a:gd name="T7" fmla="*/ 66286 h 829"/>
                <a:gd name="T8" fmla="*/ 68866 w 534"/>
                <a:gd name="T9" fmla="*/ 83827 h 829"/>
                <a:gd name="T10" fmla="*/ 60467 w 534"/>
                <a:gd name="T11" fmla="*/ 44919 h 829"/>
                <a:gd name="T12" fmla="*/ 50170 w 534"/>
                <a:gd name="T13" fmla="*/ 48297 h 829"/>
                <a:gd name="T14" fmla="*/ 43168 w 534"/>
                <a:gd name="T15" fmla="*/ 60837 h 829"/>
                <a:gd name="T16" fmla="*/ 42504 w 534"/>
                <a:gd name="T17" fmla="*/ 79425 h 829"/>
                <a:gd name="T18" fmla="*/ 48874 w 534"/>
                <a:gd name="T19" fmla="*/ 94248 h 829"/>
                <a:gd name="T20" fmla="*/ 58880 w 534"/>
                <a:gd name="T21" fmla="*/ 100619 h 829"/>
                <a:gd name="T22" fmla="*/ 68641 w 534"/>
                <a:gd name="T23" fmla="*/ 97094 h 829"/>
                <a:gd name="T24" fmla="*/ 74986 w 534"/>
                <a:gd name="T25" fmla="*/ 86660 h 829"/>
                <a:gd name="T26" fmla="*/ 76910 w 534"/>
                <a:gd name="T27" fmla="*/ 72324 h 829"/>
                <a:gd name="T28" fmla="*/ 73837 w 534"/>
                <a:gd name="T29" fmla="*/ 58148 h 829"/>
                <a:gd name="T30" fmla="*/ 66930 w 534"/>
                <a:gd name="T31" fmla="*/ 48067 h 829"/>
                <a:gd name="T32" fmla="*/ 62776 w 534"/>
                <a:gd name="T33" fmla="*/ 112244 h 829"/>
                <a:gd name="T34" fmla="*/ 35343 w 534"/>
                <a:gd name="T35" fmla="*/ 91206 h 829"/>
                <a:gd name="T36" fmla="*/ 40684 w 534"/>
                <a:gd name="T37" fmla="*/ 41327 h 829"/>
                <a:gd name="T38" fmla="*/ 69244 w 534"/>
                <a:gd name="T39" fmla="*/ 38375 h 829"/>
                <a:gd name="T40" fmla="*/ 82652 w 534"/>
                <a:gd name="T41" fmla="*/ 72324 h 829"/>
                <a:gd name="T42" fmla="*/ 71754 w 534"/>
                <a:gd name="T43" fmla="*/ 106788 h 829"/>
                <a:gd name="T44" fmla="*/ 53148 w 534"/>
                <a:gd name="T45" fmla="*/ 22990 h 829"/>
                <a:gd name="T46" fmla="*/ 34954 w 534"/>
                <a:gd name="T47" fmla="*/ 32924 h 829"/>
                <a:gd name="T48" fmla="*/ 23762 w 534"/>
                <a:gd name="T49" fmla="*/ 60993 h 829"/>
                <a:gd name="T50" fmla="*/ 27663 w 534"/>
                <a:gd name="T51" fmla="*/ 96712 h 829"/>
                <a:gd name="T52" fmla="*/ 43702 w 534"/>
                <a:gd name="T53" fmla="*/ 118956 h 829"/>
                <a:gd name="T54" fmla="*/ 63163 w 534"/>
                <a:gd name="T55" fmla="*/ 121792 h 829"/>
                <a:gd name="T56" fmla="*/ 77963 w 534"/>
                <a:gd name="T57" fmla="*/ 108904 h 829"/>
                <a:gd name="T58" fmla="*/ 85632 w 534"/>
                <a:gd name="T59" fmla="*/ 88214 h 829"/>
                <a:gd name="T60" fmla="*/ 86007 w 534"/>
                <a:gd name="T61" fmla="*/ 64042 h 829"/>
                <a:gd name="T62" fmla="*/ 79033 w 534"/>
                <a:gd name="T63" fmla="*/ 42085 h 829"/>
                <a:gd name="T64" fmla="*/ 65635 w 534"/>
                <a:gd name="T65" fmla="*/ 26487 h 829"/>
                <a:gd name="T66" fmla="*/ 47282 w 534"/>
                <a:gd name="T67" fmla="*/ 135244 h 829"/>
                <a:gd name="T68" fmla="*/ 10898 w 534"/>
                <a:gd name="T69" fmla="*/ 73590 h 829"/>
                <a:gd name="T70" fmla="*/ 43009 w 534"/>
                <a:gd name="T71" fmla="*/ 11118 h 829"/>
                <a:gd name="T72" fmla="*/ 82770 w 534"/>
                <a:gd name="T73" fmla="*/ 35916 h 829"/>
                <a:gd name="T74" fmla="*/ 90455 w 534"/>
                <a:gd name="T75" fmla="*/ 91420 h 829"/>
                <a:gd name="T76" fmla="*/ 63540 w 534"/>
                <a:gd name="T77" fmla="*/ 133661 h 829"/>
                <a:gd name="T78" fmla="*/ 39778 w 534"/>
                <a:gd name="T79" fmla="*/ 663 h 829"/>
                <a:gd name="T80" fmla="*/ 12328 w 534"/>
                <a:gd name="T81" fmla="*/ 22301 h 829"/>
                <a:gd name="T82" fmla="*/ 157 w 534"/>
                <a:gd name="T83" fmla="*/ 73746 h 829"/>
                <a:gd name="T84" fmla="*/ 15493 w 534"/>
                <a:gd name="T85" fmla="*/ 125170 h 829"/>
                <a:gd name="T86" fmla="*/ 44810 w 534"/>
                <a:gd name="T87" fmla="*/ 146042 h 829"/>
                <a:gd name="T88" fmla="*/ 72103 w 534"/>
                <a:gd name="T89" fmla="*/ 137546 h 829"/>
                <a:gd name="T90" fmla="*/ 88519 w 534"/>
                <a:gd name="T91" fmla="*/ 113372 h 829"/>
                <a:gd name="T92" fmla="*/ 95099 w 534"/>
                <a:gd name="T93" fmla="*/ 83068 h 829"/>
                <a:gd name="T94" fmla="*/ 92256 w 534"/>
                <a:gd name="T95" fmla="*/ 50593 h 829"/>
                <a:gd name="T96" fmla="*/ 80462 w 534"/>
                <a:gd name="T97" fmla="*/ 22457 h 829"/>
                <a:gd name="T98" fmla="*/ 58880 w 534"/>
                <a:gd name="T99" fmla="*/ 2992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829"/>
                <a:gd name="T152" fmla="*/ 534 w 534"/>
                <a:gd name="T153" fmla="*/ 829 h 8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0" name="Freeform 6"/>
            <p:cNvSpPr>
              <a:spLocks noEditPoints="1"/>
            </p:cNvSpPr>
            <p:nvPr/>
          </p:nvSpPr>
          <p:spPr bwMode="auto">
            <a:xfrm>
              <a:off x="945" y="1492"/>
              <a:ext cx="1538" cy="2343"/>
            </a:xfrm>
            <a:custGeom>
              <a:avLst/>
              <a:gdLst>
                <a:gd name="T0" fmla="*/ 85115 w 648"/>
                <a:gd name="T1" fmla="*/ 52318 h 989"/>
                <a:gd name="T2" fmla="*/ 56647 w 648"/>
                <a:gd name="T3" fmla="*/ 55379 h 989"/>
                <a:gd name="T4" fmla="*/ 51290 w 648"/>
                <a:gd name="T5" fmla="*/ 105210 h 989"/>
                <a:gd name="T6" fmla="*/ 78860 w 648"/>
                <a:gd name="T7" fmla="*/ 126247 h 989"/>
                <a:gd name="T8" fmla="*/ 97620 w 648"/>
                <a:gd name="T9" fmla="*/ 99695 h 989"/>
                <a:gd name="T10" fmla="*/ 92793 w 648"/>
                <a:gd name="T11" fmla="*/ 91410 h 989"/>
                <a:gd name="T12" fmla="*/ 89394 w 648"/>
                <a:gd name="T13" fmla="*/ 104615 h 989"/>
                <a:gd name="T14" fmla="*/ 81723 w 648"/>
                <a:gd name="T15" fmla="*/ 113113 h 989"/>
                <a:gd name="T16" fmla="*/ 71346 w 648"/>
                <a:gd name="T17" fmla="*/ 113495 h 989"/>
                <a:gd name="T18" fmla="*/ 62196 w 648"/>
                <a:gd name="T19" fmla="*/ 104111 h 989"/>
                <a:gd name="T20" fmla="*/ 57922 w 648"/>
                <a:gd name="T21" fmla="*/ 86999 h 989"/>
                <a:gd name="T22" fmla="*/ 60929 w 648"/>
                <a:gd name="T23" fmla="*/ 69830 h 989"/>
                <a:gd name="T24" fmla="*/ 69362 w 648"/>
                <a:gd name="T25" fmla="*/ 59914 h 989"/>
                <a:gd name="T26" fmla="*/ 79902 w 648"/>
                <a:gd name="T27" fmla="*/ 59914 h 989"/>
                <a:gd name="T28" fmla="*/ 88122 w 648"/>
                <a:gd name="T29" fmla="*/ 68196 h 989"/>
                <a:gd name="T30" fmla="*/ 92415 w 648"/>
                <a:gd name="T31" fmla="*/ 81335 h 989"/>
                <a:gd name="T32" fmla="*/ 104921 w 648"/>
                <a:gd name="T33" fmla="*/ 67002 h 989"/>
                <a:gd name="T34" fmla="*/ 75234 w 648"/>
                <a:gd name="T35" fmla="*/ 26204 h 989"/>
                <a:gd name="T36" fmla="*/ 31102 w 648"/>
                <a:gd name="T37" fmla="*/ 56696 h 989"/>
                <a:gd name="T38" fmla="*/ 46622 w 648"/>
                <a:gd name="T39" fmla="*/ 139706 h 989"/>
                <a:gd name="T40" fmla="*/ 92793 w 648"/>
                <a:gd name="T41" fmla="*/ 137522 h 989"/>
                <a:gd name="T42" fmla="*/ 107646 w 648"/>
                <a:gd name="T43" fmla="*/ 86118 h 989"/>
                <a:gd name="T44" fmla="*/ 101681 w 648"/>
                <a:gd name="T45" fmla="*/ 102151 h 989"/>
                <a:gd name="T46" fmla="*/ 93991 w 648"/>
                <a:gd name="T47" fmla="*/ 122817 h 989"/>
                <a:gd name="T48" fmla="*/ 79181 w 648"/>
                <a:gd name="T49" fmla="*/ 135726 h 989"/>
                <a:gd name="T50" fmla="*/ 59723 w 648"/>
                <a:gd name="T51" fmla="*/ 132987 h 989"/>
                <a:gd name="T52" fmla="*/ 43603 w 648"/>
                <a:gd name="T53" fmla="*/ 110666 h 989"/>
                <a:gd name="T54" fmla="*/ 39698 w 648"/>
                <a:gd name="T55" fmla="*/ 74938 h 989"/>
                <a:gd name="T56" fmla="*/ 50778 w 648"/>
                <a:gd name="T57" fmla="*/ 46869 h 989"/>
                <a:gd name="T58" fmla="*/ 69217 w 648"/>
                <a:gd name="T59" fmla="*/ 36953 h 989"/>
                <a:gd name="T60" fmla="*/ 86921 w 648"/>
                <a:gd name="T61" fmla="*/ 44704 h 989"/>
                <a:gd name="T62" fmla="*/ 98154 w 648"/>
                <a:gd name="T63" fmla="*/ 62747 h 989"/>
                <a:gd name="T64" fmla="*/ 102818 w 648"/>
                <a:gd name="T65" fmla="*/ 86118 h 989"/>
                <a:gd name="T66" fmla="*/ 112312 w 648"/>
                <a:gd name="T67" fmla="*/ 61709 h 989"/>
                <a:gd name="T68" fmla="*/ 74579 w 648"/>
                <a:gd name="T69" fmla="*/ 5292 h 989"/>
                <a:gd name="T70" fmla="*/ 7835 w 648"/>
                <a:gd name="T71" fmla="*/ 41712 h 989"/>
                <a:gd name="T72" fmla="*/ 32533 w 648"/>
                <a:gd name="T73" fmla="*/ 163861 h 989"/>
                <a:gd name="T74" fmla="*/ 97457 w 648"/>
                <a:gd name="T75" fmla="*/ 153281 h 989"/>
                <a:gd name="T76" fmla="*/ 115483 w 648"/>
                <a:gd name="T77" fmla="*/ 85893 h 989"/>
                <a:gd name="T78" fmla="*/ 107764 w 648"/>
                <a:gd name="T79" fmla="*/ 117749 h 989"/>
                <a:gd name="T80" fmla="*/ 94758 w 648"/>
                <a:gd name="T81" fmla="*/ 144610 h 989"/>
                <a:gd name="T82" fmla="*/ 70636 w 648"/>
                <a:gd name="T83" fmla="*/ 159983 h 989"/>
                <a:gd name="T84" fmla="*/ 40752 w 648"/>
                <a:gd name="T85" fmla="*/ 149779 h 989"/>
                <a:gd name="T86" fmla="*/ 18371 w 648"/>
                <a:gd name="T87" fmla="*/ 107444 h 989"/>
                <a:gd name="T88" fmla="*/ 21447 w 648"/>
                <a:gd name="T89" fmla="*/ 50591 h 989"/>
                <a:gd name="T90" fmla="*/ 45957 w 648"/>
                <a:gd name="T91" fmla="*/ 18201 h 989"/>
                <a:gd name="T92" fmla="*/ 74861 w 648"/>
                <a:gd name="T93" fmla="*/ 16955 h 989"/>
                <a:gd name="T94" fmla="*/ 96559 w 648"/>
                <a:gd name="T95" fmla="*/ 36420 h 989"/>
                <a:gd name="T96" fmla="*/ 108310 w 648"/>
                <a:gd name="T97" fmla="*/ 64538 h 989"/>
                <a:gd name="T98" fmla="*/ 111161 w 648"/>
                <a:gd name="T99" fmla="*/ 97079 h 989"/>
                <a:gd name="T100" fmla="*/ 80826 w 648"/>
                <a:gd name="T101" fmla="*/ 71413 h 989"/>
                <a:gd name="T102" fmla="*/ 69217 w 648"/>
                <a:gd name="T103" fmla="*/ 74246 h 989"/>
                <a:gd name="T104" fmla="*/ 67401 w 648"/>
                <a:gd name="T105" fmla="*/ 93874 h 989"/>
                <a:gd name="T106" fmla="*/ 77975 w 648"/>
                <a:gd name="T107" fmla="*/ 103443 h 989"/>
                <a:gd name="T108" fmla="*/ 86691 w 648"/>
                <a:gd name="T109" fmla="*/ 92611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7"/>
            <p:cNvSpPr>
              <a:spLocks noEditPoints="1"/>
            </p:cNvSpPr>
            <p:nvPr/>
          </p:nvSpPr>
          <p:spPr bwMode="auto">
            <a:xfrm>
              <a:off x="972" y="1492"/>
              <a:ext cx="1537"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tx1">
                <a:lumMod val="50000"/>
                <a:lumOff val="50000"/>
              </a:schemeClr>
            </a:solidFill>
            <a:ln>
              <a:noFill/>
            </a:ln>
          </p:spPr>
          <p:txBody>
            <a:bodyPr/>
            <a:lstStyle/>
            <a:p>
              <a:pPr>
                <a:defRPr/>
              </a:pPr>
              <a:endParaRPr lang="zh-CN" altLang="en-US">
                <a:latin typeface="微软雅黑" pitchFamily="34" charset="-122"/>
                <a:ea typeface="微软雅黑" pitchFamily="34" charset="-122"/>
              </a:endParaRPr>
            </a:p>
          </p:txBody>
        </p:sp>
      </p:grpSp>
      <p:sp>
        <p:nvSpPr>
          <p:cNvPr id="34" name="任意多边形 13"/>
          <p:cNvSpPr/>
          <p:nvPr/>
        </p:nvSpPr>
        <p:spPr>
          <a:xfrm rot="5400000">
            <a:off x="7639843" y="1828007"/>
            <a:ext cx="906463" cy="1123950"/>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33" name="任意多边形 13"/>
          <p:cNvSpPr/>
          <p:nvPr/>
        </p:nvSpPr>
        <p:spPr>
          <a:xfrm rot="5400000">
            <a:off x="6604793" y="1828007"/>
            <a:ext cx="906463" cy="1123950"/>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32" name="任意多边形 13"/>
          <p:cNvSpPr/>
          <p:nvPr/>
        </p:nvSpPr>
        <p:spPr>
          <a:xfrm rot="5400000">
            <a:off x="5566569" y="1828007"/>
            <a:ext cx="908050" cy="1122362"/>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2" name="矩形: 圆角 1"/>
          <p:cNvSpPr/>
          <p:nvPr/>
        </p:nvSpPr>
        <p:spPr>
          <a:xfrm>
            <a:off x="1116013" y="3767138"/>
            <a:ext cx="8181975" cy="2565400"/>
          </a:xfrm>
          <a:prstGeom prst="roundRect">
            <a:avLst>
              <a:gd name="adj" fmla="val 6108"/>
            </a:avLst>
          </a:prstGeom>
          <a:noFill/>
          <a:ln>
            <a:solidFill>
              <a:srgbClr val="A0A0A0"/>
            </a:solidFill>
          </a:ln>
        </p:spPr>
        <p:txBody>
          <a:bodyPr>
            <a:spAutoFit/>
          </a:bodyPr>
          <a:lstStyle/>
          <a:p>
            <a:pPr>
              <a:lnSpc>
                <a:spcPct val="150000"/>
              </a:lnSpc>
              <a:defRPr/>
            </a:pPr>
            <a:r>
              <a:rPr lang="zh-CN" altLang="zh-CN" sz="2400" b="1" dirty="0">
                <a:solidFill>
                  <a:schemeClr val="tx1">
                    <a:lumMod val="85000"/>
                    <a:lumOff val="15000"/>
                  </a:schemeClr>
                </a:solidFill>
                <a:latin typeface="微软雅黑" pitchFamily="34" charset="-122"/>
                <a:ea typeface="微软雅黑" pitchFamily="34" charset="-122"/>
              </a:rPr>
              <a:t>分级分类开展全员培训教育</a:t>
            </a:r>
            <a:r>
              <a:rPr lang="zh-CN" altLang="en-US" sz="2400" b="1" dirty="0">
                <a:solidFill>
                  <a:schemeClr val="tx1">
                    <a:lumMod val="85000"/>
                    <a:lumOff val="15000"/>
                  </a:schemeClr>
                </a:solidFill>
                <a:latin typeface="微软雅黑" pitchFamily="34" charset="-122"/>
                <a:ea typeface="微软雅黑" pitchFamily="34" charset="-122"/>
              </a:rPr>
              <a:t>：</a:t>
            </a:r>
            <a:endParaRPr lang="en-US" altLang="zh-CN" sz="2400" b="1" dirty="0">
              <a:solidFill>
                <a:schemeClr val="tx1">
                  <a:lumMod val="85000"/>
                  <a:lumOff val="15000"/>
                </a:schemeClr>
              </a:solidFill>
              <a:latin typeface="微软雅黑" pitchFamily="34" charset="-122"/>
              <a:ea typeface="微软雅黑" pitchFamily="34" charset="-122"/>
            </a:endParaRPr>
          </a:p>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1.</a:t>
            </a:r>
            <a:r>
              <a:rPr lang="zh-CN" altLang="zh-CN" sz="2000" dirty="0">
                <a:solidFill>
                  <a:schemeClr val="tx1">
                    <a:lumMod val="85000"/>
                    <a:lumOff val="15000"/>
                  </a:schemeClr>
                </a:solidFill>
                <a:latin typeface="微软雅黑" pitchFamily="34" charset="-122"/>
                <a:ea typeface="微软雅黑" pitchFamily="34" charset="-122"/>
              </a:rPr>
              <a:t>企业的</a:t>
            </a:r>
            <a:r>
              <a:rPr lang="zh-CN" altLang="zh-CN" sz="2000" b="1" dirty="0">
                <a:solidFill>
                  <a:schemeClr val="tx1">
                    <a:lumMod val="85000"/>
                    <a:lumOff val="15000"/>
                  </a:schemeClr>
                </a:solidFill>
                <a:latin typeface="微软雅黑" pitchFamily="34" charset="-122"/>
                <a:ea typeface="微软雅黑" pitchFamily="34" charset="-122"/>
              </a:rPr>
              <a:t>主要负责人</a:t>
            </a:r>
            <a:r>
              <a:rPr lang="zh-CN" altLang="zh-CN" sz="2000" dirty="0">
                <a:solidFill>
                  <a:schemeClr val="tx1">
                    <a:lumMod val="85000"/>
                    <a:lumOff val="15000"/>
                  </a:schemeClr>
                </a:solidFill>
                <a:latin typeface="微软雅黑" pitchFamily="34" charset="-122"/>
                <a:ea typeface="微软雅黑" pitchFamily="34" charset="-122"/>
              </a:rPr>
              <a:t>由</a:t>
            </a:r>
            <a:r>
              <a:rPr lang="zh-CN" altLang="zh-CN" sz="2000" b="1" dirty="0">
                <a:solidFill>
                  <a:schemeClr val="tx1">
                    <a:lumMod val="85000"/>
                    <a:lumOff val="15000"/>
                  </a:schemeClr>
                </a:solidFill>
                <a:latin typeface="微软雅黑" pitchFamily="34" charset="-122"/>
                <a:ea typeface="微软雅黑" pitchFamily="34" charset="-122"/>
              </a:rPr>
              <a:t>市安委会办公室</a:t>
            </a:r>
            <a:r>
              <a:rPr lang="zh-CN" altLang="zh-CN" sz="2000" dirty="0">
                <a:solidFill>
                  <a:schemeClr val="tx1">
                    <a:lumMod val="85000"/>
                    <a:lumOff val="15000"/>
                  </a:schemeClr>
                </a:solidFill>
                <a:latin typeface="微软雅黑" pitchFamily="34" charset="-122"/>
                <a:ea typeface="微软雅黑" pitchFamily="34" charset="-122"/>
              </a:rPr>
              <a:t>组织各行业管理部门统一组织实施、统一培训教案、统一考试、统一签订安全生产责任确认书。</a:t>
            </a:r>
            <a:endParaRPr lang="en-US" altLang="zh-CN" sz="2000" dirty="0">
              <a:solidFill>
                <a:schemeClr val="tx1">
                  <a:lumMod val="85000"/>
                  <a:lumOff val="15000"/>
                </a:schemeClr>
              </a:solidFill>
              <a:latin typeface="微软雅黑" pitchFamily="34" charset="-122"/>
              <a:ea typeface="微软雅黑" pitchFamily="34" charset="-122"/>
            </a:endParaRPr>
          </a:p>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2</a:t>
            </a:r>
            <a:r>
              <a:rPr lang="en-US" altLang="zh-CN" sz="2000" b="1" dirty="0">
                <a:solidFill>
                  <a:schemeClr val="tx1">
                    <a:lumMod val="85000"/>
                    <a:lumOff val="15000"/>
                  </a:schemeClr>
                </a:solidFill>
                <a:latin typeface="微软雅黑" pitchFamily="34" charset="-122"/>
                <a:ea typeface="微软雅黑" pitchFamily="34" charset="-122"/>
              </a:rPr>
              <a:t>.</a:t>
            </a:r>
            <a:r>
              <a:rPr lang="zh-CN" altLang="zh-CN" sz="2000" b="1" dirty="0">
                <a:solidFill>
                  <a:schemeClr val="tx1">
                    <a:lumMod val="85000"/>
                    <a:lumOff val="15000"/>
                  </a:schemeClr>
                </a:solidFill>
                <a:latin typeface="微软雅黑" pitchFamily="34" charset="-122"/>
                <a:ea typeface="微软雅黑" pitchFamily="34" charset="-122"/>
              </a:rPr>
              <a:t>安全管理人员和其他从业人员</a:t>
            </a:r>
            <a:r>
              <a:rPr lang="zh-CN" altLang="zh-CN" sz="2000" dirty="0">
                <a:solidFill>
                  <a:schemeClr val="tx1">
                    <a:lumMod val="85000"/>
                    <a:lumOff val="15000"/>
                  </a:schemeClr>
                </a:solidFill>
                <a:latin typeface="微软雅黑" pitchFamily="34" charset="-122"/>
                <a:ea typeface="微软雅黑" pitchFamily="34" charset="-122"/>
              </a:rPr>
              <a:t>由企业</a:t>
            </a:r>
            <a:r>
              <a:rPr lang="zh-CN" altLang="zh-CN" sz="2000" b="1" dirty="0">
                <a:solidFill>
                  <a:schemeClr val="tx1">
                    <a:lumMod val="85000"/>
                    <a:lumOff val="15000"/>
                  </a:schemeClr>
                </a:solidFill>
                <a:latin typeface="微软雅黑" pitchFamily="34" charset="-122"/>
                <a:ea typeface="微软雅黑" pitchFamily="34" charset="-122"/>
              </a:rPr>
              <a:t>自行组织或委托培训机构</a:t>
            </a:r>
            <a:r>
              <a:rPr lang="zh-CN" altLang="zh-CN" sz="2000" dirty="0">
                <a:solidFill>
                  <a:schemeClr val="tx1">
                    <a:lumMod val="85000"/>
                    <a:lumOff val="15000"/>
                  </a:schemeClr>
                </a:solidFill>
                <a:latin typeface="微软雅黑" pitchFamily="34" charset="-122"/>
                <a:ea typeface="微软雅黑" pitchFamily="34" charset="-122"/>
              </a:rPr>
              <a:t>开展，也可预约所在地</a:t>
            </a:r>
            <a:r>
              <a:rPr lang="zh-CN" altLang="zh-CN" sz="2000" b="1" dirty="0">
                <a:solidFill>
                  <a:schemeClr val="tx1">
                    <a:lumMod val="85000"/>
                    <a:lumOff val="15000"/>
                  </a:schemeClr>
                </a:solidFill>
                <a:latin typeface="微软雅黑" pitchFamily="34" charset="-122"/>
                <a:ea typeface="微软雅黑" pitchFamily="34" charset="-122"/>
              </a:rPr>
              <a:t>网格安全员</a:t>
            </a:r>
            <a:r>
              <a:rPr lang="zh-CN" altLang="zh-CN" sz="2000" dirty="0">
                <a:solidFill>
                  <a:schemeClr val="tx1">
                    <a:lumMod val="85000"/>
                    <a:lumOff val="15000"/>
                  </a:schemeClr>
                </a:solidFill>
                <a:latin typeface="微软雅黑" pitchFamily="34" charset="-122"/>
                <a:ea typeface="微软雅黑" pitchFamily="34" charset="-122"/>
              </a:rPr>
              <a:t>免费授课。</a:t>
            </a:r>
            <a:endParaRPr lang="en-US" altLang="zh-CN" sz="2000" dirty="0">
              <a:solidFill>
                <a:schemeClr val="tx1">
                  <a:lumMod val="85000"/>
                  <a:lumOff val="15000"/>
                </a:schemeClr>
              </a:solidFill>
              <a:latin typeface="微软雅黑" pitchFamily="34" charset="-122"/>
              <a:ea typeface="微软雅黑" pitchFamily="34" charset="-122"/>
            </a:endParaRPr>
          </a:p>
        </p:txBody>
      </p:sp>
      <p:sp>
        <p:nvSpPr>
          <p:cNvPr id="9" name="任意多边形 17"/>
          <p:cNvSpPr/>
          <p:nvPr/>
        </p:nvSpPr>
        <p:spPr>
          <a:xfrm rot="10800000">
            <a:off x="8566150" y="1628775"/>
            <a:ext cx="1054100" cy="1511300"/>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 name="任意多边形 13"/>
          <p:cNvSpPr/>
          <p:nvPr/>
        </p:nvSpPr>
        <p:spPr>
          <a:xfrm rot="5400000">
            <a:off x="4541044" y="1828007"/>
            <a:ext cx="908050" cy="1122362"/>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31" name="文本框 30"/>
          <p:cNvSpPr txBox="1"/>
          <p:nvPr/>
        </p:nvSpPr>
        <p:spPr>
          <a:xfrm>
            <a:off x="2495550" y="1692275"/>
            <a:ext cx="395288" cy="1323975"/>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defRPr/>
            </a:pPr>
            <a:r>
              <a:rPr lang="zh-CN" altLang="en-US" sz="1600" dirty="0">
                <a:solidFill>
                  <a:schemeClr val="tx1">
                    <a:lumMod val="85000"/>
                    <a:lumOff val="15000"/>
                  </a:schemeClr>
                </a:solidFill>
                <a:latin typeface="微软雅黑" pitchFamily="34" charset="-122"/>
                <a:ea typeface="微软雅黑" pitchFamily="34" charset="-122"/>
              </a:rPr>
              <a:t>习惯性违章</a:t>
            </a:r>
          </a:p>
        </p:txBody>
      </p:sp>
      <p:sp>
        <p:nvSpPr>
          <p:cNvPr id="13" name="任意多边形 10"/>
          <p:cNvSpPr/>
          <p:nvPr/>
        </p:nvSpPr>
        <p:spPr>
          <a:xfrm rot="16200000">
            <a:off x="3561557" y="1932781"/>
            <a:ext cx="901700" cy="906463"/>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itchFamily="34" charset="-122"/>
              <a:ea typeface="微软雅黑" pitchFamily="34" charset="-122"/>
            </a:endParaRPr>
          </a:p>
        </p:txBody>
      </p:sp>
      <p:sp>
        <p:nvSpPr>
          <p:cNvPr id="33804" name="文本框 45"/>
          <p:cNvSpPr txBox="1">
            <a:spLocks noChangeArrowheads="1"/>
          </p:cNvSpPr>
          <p:nvPr/>
        </p:nvSpPr>
        <p:spPr bwMode="auto">
          <a:xfrm>
            <a:off x="4195763" y="2089150"/>
            <a:ext cx="459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3200">
                <a:solidFill>
                  <a:srgbClr val="C00000"/>
                </a:solidFill>
                <a:latin typeface="微软雅黑" pitchFamily="34" charset="-122"/>
                <a:ea typeface="微软雅黑" pitchFamily="34" charset="-122"/>
                <a:cs typeface="思源宋体 CN Heavy" pitchFamily="18" charset="-122"/>
              </a:rPr>
              <a:t>全员安全生产培训教育</a:t>
            </a:r>
          </a:p>
        </p:txBody>
      </p:sp>
      <p:sp>
        <p:nvSpPr>
          <p:cNvPr id="47" name="文本框 46"/>
          <p:cNvSpPr txBox="1"/>
          <p:nvPr/>
        </p:nvSpPr>
        <p:spPr>
          <a:xfrm>
            <a:off x="5953125" y="2760663"/>
            <a:ext cx="1069975" cy="368300"/>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zh-CN" sz="1800" dirty="0">
                <a:solidFill>
                  <a:schemeClr val="tx1">
                    <a:lumMod val="85000"/>
                    <a:lumOff val="15000"/>
                  </a:schemeClr>
                </a:solidFill>
                <a:latin typeface="微软雅黑" pitchFamily="34" charset="-122"/>
                <a:ea typeface="微软雅黑" pitchFamily="34" charset="-122"/>
              </a:rPr>
              <a:t>4</a:t>
            </a:r>
            <a:r>
              <a:rPr lang="zh-CN" altLang="en-US" sz="1800" dirty="0">
                <a:solidFill>
                  <a:schemeClr val="tx1">
                    <a:lumMod val="85000"/>
                    <a:lumOff val="15000"/>
                  </a:schemeClr>
                </a:solidFill>
                <a:latin typeface="微软雅黑" pitchFamily="34" charset="-122"/>
                <a:ea typeface="微软雅黑" pitchFamily="34" charset="-122"/>
              </a:rPr>
              <a:t>个月</a:t>
            </a:r>
          </a:p>
        </p:txBody>
      </p:sp>
      <p:cxnSp>
        <p:nvCxnSpPr>
          <p:cNvPr id="48" name="直接连接符 47"/>
          <p:cNvCxnSpPr/>
          <p:nvPr/>
        </p:nvCxnSpPr>
        <p:spPr>
          <a:xfrm rot="180000">
            <a:off x="4414838" y="2762250"/>
            <a:ext cx="20637" cy="3603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80000">
            <a:off x="8539163" y="2786063"/>
            <a:ext cx="20637" cy="3603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097713" y="2946400"/>
            <a:ext cx="145256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4424363" y="2946400"/>
            <a:ext cx="145415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1238250" y="3128963"/>
            <a:ext cx="3186113" cy="606425"/>
          </a:xfrm>
          <a:prstGeom prst="line">
            <a:avLst/>
          </a:prstGeom>
          <a:ln>
            <a:solidFill>
              <a:srgbClr val="A0A0A0"/>
            </a:solidFill>
          </a:ln>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a:off x="8548688" y="3146425"/>
            <a:ext cx="693737" cy="647700"/>
          </a:xfrm>
          <a:prstGeom prst="line">
            <a:avLst/>
          </a:prstGeom>
          <a:ln>
            <a:solidFill>
              <a:srgbClr val="A0A0A0"/>
            </a:solidFill>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550863" y="1514475"/>
            <a:ext cx="11090275" cy="5227638"/>
          </a:xfrm>
          <a:prstGeom prst="rect">
            <a:avLst/>
          </a:prstGeom>
          <a:solidFill>
            <a:schemeClr val="tx1">
              <a:lumMod val="95000"/>
              <a:lumOff val="5000"/>
              <a:alpha val="70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59" name="矩形 58"/>
          <p:cNvSpPr>
            <a:spLocks noChangeArrowheads="1"/>
          </p:cNvSpPr>
          <p:nvPr/>
        </p:nvSpPr>
        <p:spPr bwMode="auto">
          <a:xfrm>
            <a:off x="3006725" y="1876425"/>
            <a:ext cx="62071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150000"/>
              </a:lnSpc>
            </a:pPr>
            <a:r>
              <a:rPr lang="zh-CN" altLang="en-US" sz="2800" b="1">
                <a:solidFill>
                  <a:schemeClr val="bg1"/>
                </a:solidFill>
                <a:latin typeface="微软雅黑" pitchFamily="34" charset="-122"/>
                <a:ea typeface="微软雅黑" pitchFamily="34" charset="-122"/>
                <a:cs typeface="思源宋体 CN Heavy" pitchFamily="18" charset="-122"/>
              </a:rPr>
              <a:t>期间，市安委会将组织开展：</a:t>
            </a:r>
          </a:p>
        </p:txBody>
      </p:sp>
      <p:grpSp>
        <p:nvGrpSpPr>
          <p:cNvPr id="5" name="组合 63"/>
          <p:cNvGrpSpPr/>
          <p:nvPr/>
        </p:nvGrpSpPr>
        <p:grpSpPr bwMode="auto">
          <a:xfrm>
            <a:off x="839788" y="2492375"/>
            <a:ext cx="10491787" cy="2698750"/>
            <a:chOff x="839416" y="2492896"/>
            <a:chExt cx="10492024" cy="2697476"/>
          </a:xfrm>
        </p:grpSpPr>
        <p:sp>
          <p:nvSpPr>
            <p:cNvPr id="33816" name="矩形 59"/>
            <p:cNvSpPr>
              <a:spLocks noChangeArrowheads="1"/>
            </p:cNvSpPr>
            <p:nvPr/>
          </p:nvSpPr>
          <p:spPr bwMode="auto">
            <a:xfrm>
              <a:off x="839416" y="2543302"/>
              <a:ext cx="6096000" cy="255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岗位安全责任“一口清”编写大赛</a:t>
              </a:r>
            </a:p>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全员安全培训考试</a:t>
              </a:r>
            </a:p>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观看安全警示教育片</a:t>
              </a:r>
            </a:p>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组织</a:t>
              </a:r>
              <a:r>
                <a:rPr lang="en-US" altLang="zh-CN" sz="2000">
                  <a:solidFill>
                    <a:schemeClr val="bg1"/>
                  </a:solidFill>
                  <a:latin typeface="微软雅黑" pitchFamily="34" charset="-122"/>
                  <a:ea typeface="微软雅黑" pitchFamily="34" charset="-122"/>
                  <a:cs typeface="思源宋体 CN Heavy" pitchFamily="18" charset="-122"/>
                </a:rPr>
                <a:t>VR</a:t>
              </a:r>
              <a:r>
                <a:rPr lang="zh-CN" altLang="en-US" sz="2000">
                  <a:solidFill>
                    <a:schemeClr val="bg1"/>
                  </a:solidFill>
                  <a:latin typeface="微软雅黑" pitchFamily="34" charset="-122"/>
                  <a:ea typeface="微软雅黑" pitchFamily="34" charset="-122"/>
                  <a:cs typeface="思源宋体 CN Heavy" pitchFamily="18" charset="-122"/>
                </a:rPr>
                <a:t>安全体验</a:t>
              </a:r>
            </a:p>
          </p:txBody>
        </p:sp>
        <p:sp>
          <p:nvSpPr>
            <p:cNvPr id="33817" name="矩形 60"/>
            <p:cNvSpPr>
              <a:spLocks noChangeArrowheads="1"/>
            </p:cNvSpPr>
            <p:nvPr/>
          </p:nvSpPr>
          <p:spPr bwMode="auto">
            <a:xfrm>
              <a:off x="5235440" y="2564904"/>
              <a:ext cx="6096000" cy="255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隐患排查大比武练兵活动</a:t>
              </a:r>
            </a:p>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签订安全生产承诺书</a:t>
              </a:r>
            </a:p>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开展警示教育大讨论</a:t>
              </a:r>
            </a:p>
            <a:p>
              <a:pPr algn="ctr">
                <a:lnSpc>
                  <a:spcPct val="200000"/>
                </a:lnSpc>
              </a:pPr>
              <a:r>
                <a:rPr lang="zh-CN" altLang="en-US" sz="2000">
                  <a:solidFill>
                    <a:schemeClr val="bg1"/>
                  </a:solidFill>
                  <a:latin typeface="微软雅黑" pitchFamily="34" charset="-122"/>
                  <a:ea typeface="微软雅黑" pitchFamily="34" charset="-122"/>
                  <a:cs typeface="思源宋体 CN Heavy" pitchFamily="18" charset="-122"/>
                </a:rPr>
                <a:t>应急演练活动</a:t>
              </a:r>
            </a:p>
          </p:txBody>
        </p:sp>
        <p:sp>
          <p:nvSpPr>
            <p:cNvPr id="62" name="矩形: 圆角 61"/>
            <p:cNvSpPr/>
            <p:nvPr/>
          </p:nvSpPr>
          <p:spPr>
            <a:xfrm>
              <a:off x="1733198" y="2492896"/>
              <a:ext cx="8713985" cy="2697476"/>
            </a:xfrm>
            <a:prstGeom prst="roundRect">
              <a:avLst>
                <a:gd name="adj" fmla="val 9998"/>
              </a:avLst>
            </a:prstGeom>
            <a:noFill/>
            <a:ln w="31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grpSp>
      <p:sp>
        <p:nvSpPr>
          <p:cNvPr id="63" name="矩形 62"/>
          <p:cNvSpPr>
            <a:spLocks noChangeArrowheads="1"/>
          </p:cNvSpPr>
          <p:nvPr/>
        </p:nvSpPr>
        <p:spPr bwMode="auto">
          <a:xfrm>
            <a:off x="1666875" y="5445125"/>
            <a:ext cx="89773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50000"/>
              </a:lnSpc>
            </a:pPr>
            <a:r>
              <a:rPr lang="zh-CN" altLang="zh-CN" sz="2400" b="1">
                <a:solidFill>
                  <a:schemeClr val="bg1"/>
                </a:solidFill>
                <a:latin typeface="微软雅黑" pitchFamily="34" charset="-122"/>
                <a:ea typeface="微软雅黑" pitchFamily="34" charset="-122"/>
                <a:cs typeface="思源宋体 CN Heavy" pitchFamily="18" charset="-122"/>
              </a:rPr>
              <a:t>最终目的</a:t>
            </a:r>
            <a:r>
              <a:rPr lang="zh-CN" altLang="en-US" sz="2400" b="1">
                <a:solidFill>
                  <a:schemeClr val="bg1"/>
                </a:solidFill>
                <a:latin typeface="微软雅黑" pitchFamily="34" charset="-122"/>
                <a:ea typeface="微软雅黑" pitchFamily="34" charset="-122"/>
                <a:cs typeface="思源宋体 CN Heavy" pitchFamily="18" charset="-122"/>
              </a:rPr>
              <a:t>：</a:t>
            </a:r>
            <a:r>
              <a:rPr lang="zh-CN" altLang="zh-CN" sz="2400" b="1">
                <a:solidFill>
                  <a:schemeClr val="bg1"/>
                </a:solidFill>
                <a:latin typeface="微软雅黑" pitchFamily="34" charset="-122"/>
                <a:ea typeface="微软雅黑" pitchFamily="34" charset="-122"/>
                <a:cs typeface="思源宋体 CN Heavy" pitchFamily="18" charset="-122"/>
              </a:rPr>
              <a:t>提升从业人员安全意识和岗位安全技能、应急逃生能力，压实一线岗位事故防控责任。</a:t>
            </a:r>
          </a:p>
        </p:txBody>
      </p:sp>
      <p:sp>
        <p:nvSpPr>
          <p:cNvPr id="30" name="矩形 29"/>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三</a:t>
            </a:r>
            <a:r>
              <a:rPr lang="en-US" altLang="zh-CN" sz="2800" b="1" dirty="0">
                <a:solidFill>
                  <a:srgbClr val="C00000"/>
                </a:solidFill>
                <a:latin typeface="+mj-ea"/>
                <a:ea typeface="+mj-ea"/>
              </a:rPr>
              <a:t>) </a:t>
            </a:r>
            <a:r>
              <a:rPr lang="zh-CN" altLang="en-US" sz="2800" b="1" dirty="0">
                <a:solidFill>
                  <a:srgbClr val="C00000"/>
                </a:solidFill>
                <a:latin typeface="+mj-ea"/>
                <a:ea typeface="+mj-ea"/>
              </a:rPr>
              <a:t>组织制定并实施本单位安全生产教育和培训计划</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413296" y="1628800"/>
            <a:ext cx="9715153" cy="4697412"/>
          </a:xfrm>
          <a:custGeom>
            <a:avLst/>
            <a:gdLst>
              <a:gd name="connsiteX0" fmla="*/ 0 w 10779367"/>
              <a:gd name="connsiteY0" fmla="*/ 0 h 4745738"/>
              <a:gd name="connsiteX1" fmla="*/ 3010618 w 10779367"/>
              <a:gd name="connsiteY1" fmla="*/ 0 h 4745738"/>
              <a:gd name="connsiteX2" fmla="*/ 3298785 w 10779367"/>
              <a:gd name="connsiteY2" fmla="*/ 0 h 4745738"/>
              <a:gd name="connsiteX3" fmla="*/ 10779367 w 10779367"/>
              <a:gd name="connsiteY3" fmla="*/ 0 h 4745738"/>
              <a:gd name="connsiteX4" fmla="*/ 10779367 w 10779367"/>
              <a:gd name="connsiteY4" fmla="*/ 4740070 h 4745738"/>
              <a:gd name="connsiteX5" fmla="*/ 3298785 w 10779367"/>
              <a:gd name="connsiteY5" fmla="*/ 4740070 h 4745738"/>
              <a:gd name="connsiteX6" fmla="*/ 3298785 w 10779367"/>
              <a:gd name="connsiteY6" fmla="*/ 4745738 h 4745738"/>
              <a:gd name="connsiteX7" fmla="*/ 0 w 10779367"/>
              <a:gd name="connsiteY7" fmla="*/ 4745738 h 474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9367" h="4745738">
                <a:moveTo>
                  <a:pt x="0" y="0"/>
                </a:moveTo>
                <a:lnTo>
                  <a:pt x="3010618" y="0"/>
                </a:lnTo>
                <a:lnTo>
                  <a:pt x="3298785" y="0"/>
                </a:lnTo>
                <a:lnTo>
                  <a:pt x="10779367" y="0"/>
                </a:lnTo>
                <a:lnTo>
                  <a:pt x="10779367" y="4740070"/>
                </a:lnTo>
                <a:lnTo>
                  <a:pt x="3298785" y="4740070"/>
                </a:lnTo>
                <a:lnTo>
                  <a:pt x="3298785" y="4745738"/>
                </a:lnTo>
                <a:lnTo>
                  <a:pt x="0" y="4745738"/>
                </a:lnTo>
                <a:close/>
              </a:path>
            </a:pathLst>
          </a:custGeom>
          <a:solidFill>
            <a:srgbClr val="CA0000"/>
          </a:solidFill>
          <a:ln>
            <a:noFill/>
          </a:ln>
          <a:effectLst>
            <a:outerShdw blurRad="177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微软雅黑" pitchFamily="34" charset="-122"/>
              <a:ea typeface="微软雅黑" pitchFamily="34" charset="-122"/>
            </a:endParaRPr>
          </a:p>
        </p:txBody>
      </p:sp>
      <p:sp>
        <p:nvSpPr>
          <p:cNvPr id="8" name="矩形 7"/>
          <p:cNvSpPr/>
          <p:nvPr/>
        </p:nvSpPr>
        <p:spPr>
          <a:xfrm>
            <a:off x="1889671" y="3865587"/>
            <a:ext cx="1479550" cy="396875"/>
          </a:xfrm>
          <a:prstGeom prst="rect">
            <a:avLst/>
          </a:prstGeom>
          <a:solidFill>
            <a:srgbClr val="FA8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软雅黑" pitchFamily="34" charset="-122"/>
              <a:ea typeface="微软雅黑" pitchFamily="34" charset="-122"/>
            </a:endParaRPr>
          </a:p>
        </p:txBody>
      </p:sp>
      <p:sp>
        <p:nvSpPr>
          <p:cNvPr id="34821" name="文本框 8"/>
          <p:cNvSpPr txBox="1">
            <a:spLocks noChangeArrowheads="1"/>
          </p:cNvSpPr>
          <p:nvPr/>
        </p:nvSpPr>
        <p:spPr bwMode="auto">
          <a:xfrm>
            <a:off x="1994446" y="3905275"/>
            <a:ext cx="1273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r>
              <a:rPr lang="en-US" altLang="zh-CN">
                <a:solidFill>
                  <a:schemeClr val="bg1"/>
                </a:solidFill>
                <a:latin typeface="微软雅黑" pitchFamily="34" charset="-122"/>
                <a:ea typeface="微软雅黑" pitchFamily="34" charset="-122"/>
                <a:cs typeface="Source Han Sans Normal"/>
              </a:rPr>
              <a:t>7</a:t>
            </a:r>
            <a:r>
              <a:rPr lang="zh-CN" altLang="en-US">
                <a:solidFill>
                  <a:schemeClr val="bg1"/>
                </a:solidFill>
                <a:latin typeface="微软雅黑" pitchFamily="34" charset="-122"/>
                <a:ea typeface="微软雅黑" pitchFamily="34" charset="-122"/>
                <a:cs typeface="Source Han Sans Normal"/>
              </a:rPr>
              <a:t>月</a:t>
            </a:r>
            <a:r>
              <a:rPr lang="en-US" altLang="zh-CN">
                <a:solidFill>
                  <a:schemeClr val="bg1"/>
                </a:solidFill>
                <a:latin typeface="微软雅黑" pitchFamily="34" charset="-122"/>
                <a:ea typeface="微软雅黑" pitchFamily="34" charset="-122"/>
                <a:cs typeface="Source Han Sans Normal"/>
              </a:rPr>
              <a:t>27</a:t>
            </a:r>
            <a:r>
              <a:rPr lang="zh-CN" altLang="en-US">
                <a:solidFill>
                  <a:schemeClr val="bg1"/>
                </a:solidFill>
                <a:latin typeface="微软雅黑" pitchFamily="34" charset="-122"/>
                <a:ea typeface="微软雅黑" pitchFamily="34" charset="-122"/>
                <a:cs typeface="Source Han Sans Normal"/>
              </a:rPr>
              <a:t>日</a:t>
            </a:r>
          </a:p>
        </p:txBody>
      </p:sp>
      <p:cxnSp>
        <p:nvCxnSpPr>
          <p:cNvPr id="11" name="直接连接符 10"/>
          <p:cNvCxnSpPr/>
          <p:nvPr/>
        </p:nvCxnSpPr>
        <p:spPr>
          <a:xfrm>
            <a:off x="565696" y="1908200"/>
            <a:ext cx="2789237" cy="0"/>
          </a:xfrm>
          <a:prstGeom prst="line">
            <a:avLst/>
          </a:prstGeom>
          <a:ln w="57150">
            <a:solidFill>
              <a:srgbClr val="D708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95858" y="1908200"/>
            <a:ext cx="0" cy="4418012"/>
          </a:xfrm>
          <a:prstGeom prst="line">
            <a:avLst/>
          </a:prstGeom>
          <a:ln w="57150">
            <a:solidFill>
              <a:srgbClr val="D708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94246" y="2087587"/>
            <a:ext cx="2960687" cy="1571625"/>
          </a:xfrm>
          <a:prstGeom prst="rect">
            <a:avLst/>
          </a:prstGeom>
          <a:solidFill>
            <a:srgbClr val="FEC5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34825" name="文本框 14"/>
          <p:cNvSpPr txBox="1">
            <a:spLocks noChangeArrowheads="1"/>
          </p:cNvSpPr>
          <p:nvPr/>
        </p:nvSpPr>
        <p:spPr bwMode="auto">
          <a:xfrm>
            <a:off x="595858" y="4389462"/>
            <a:ext cx="201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r>
              <a:rPr lang="zh-CN" altLang="en-US" sz="2400">
                <a:solidFill>
                  <a:schemeClr val="bg1"/>
                </a:solidFill>
                <a:latin typeface="微软雅黑" pitchFamily="34" charset="-122"/>
                <a:ea typeface="微软雅黑" pitchFamily="34" charset="-122"/>
                <a:cs typeface="思源宋体 CN Heavy" pitchFamily="18" charset="-122"/>
              </a:rPr>
              <a:t>国务院副总理</a:t>
            </a:r>
            <a:endParaRPr lang="en-US" altLang="zh-CN" sz="2400">
              <a:solidFill>
                <a:schemeClr val="bg1"/>
              </a:solidFill>
              <a:latin typeface="微软雅黑" pitchFamily="34" charset="-122"/>
              <a:ea typeface="微软雅黑" pitchFamily="34" charset="-122"/>
              <a:cs typeface="思源宋体 CN Heavy" pitchFamily="18" charset="-122"/>
            </a:endParaRPr>
          </a:p>
        </p:txBody>
      </p:sp>
      <p:sp>
        <p:nvSpPr>
          <p:cNvPr id="34826" name="文本框 15"/>
          <p:cNvSpPr txBox="1">
            <a:spLocks noChangeArrowheads="1"/>
          </p:cNvSpPr>
          <p:nvPr/>
        </p:nvSpPr>
        <p:spPr bwMode="auto">
          <a:xfrm>
            <a:off x="467271" y="2343175"/>
            <a:ext cx="2822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3200" dirty="0">
                <a:solidFill>
                  <a:srgbClr val="CA0000"/>
                </a:solidFill>
                <a:latin typeface="微软雅黑" pitchFamily="34" charset="-122"/>
                <a:ea typeface="微软雅黑" pitchFamily="34" charset="-122"/>
                <a:cs typeface="思源宋体 CN Heavy" pitchFamily="18" charset="-122"/>
              </a:rPr>
              <a:t>全国安全生产电视电话会议</a:t>
            </a:r>
          </a:p>
        </p:txBody>
      </p:sp>
      <p:cxnSp>
        <p:nvCxnSpPr>
          <p:cNvPr id="17" name="直接连接符 16"/>
          <p:cNvCxnSpPr/>
          <p:nvPr/>
        </p:nvCxnSpPr>
        <p:spPr>
          <a:xfrm>
            <a:off x="705396" y="4067200"/>
            <a:ext cx="1152525" cy="0"/>
          </a:xfrm>
          <a:prstGeom prst="line">
            <a:avLst/>
          </a:prstGeom>
          <a:ln w="12700">
            <a:solidFill>
              <a:srgbClr val="EF7000"/>
            </a:solidFill>
          </a:ln>
        </p:spPr>
        <p:style>
          <a:lnRef idx="1">
            <a:schemeClr val="accent1"/>
          </a:lnRef>
          <a:fillRef idx="0">
            <a:schemeClr val="accent1"/>
          </a:fillRef>
          <a:effectRef idx="0">
            <a:schemeClr val="accent1"/>
          </a:effectRef>
          <a:fontRef idx="minor">
            <a:schemeClr val="tx1"/>
          </a:fontRef>
        </p:style>
      </p:cxnSp>
      <p:sp>
        <p:nvSpPr>
          <p:cNvPr id="34828" name="文本框 17"/>
          <p:cNvSpPr txBox="1">
            <a:spLocks noChangeArrowheads="1"/>
          </p:cNvSpPr>
          <p:nvPr/>
        </p:nvSpPr>
        <p:spPr bwMode="auto">
          <a:xfrm>
            <a:off x="578396" y="4811737"/>
            <a:ext cx="249666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4800" b="1" dirty="0">
                <a:solidFill>
                  <a:srgbClr val="FECB01"/>
                </a:solidFill>
                <a:latin typeface="微软雅黑" pitchFamily="34" charset="-122"/>
                <a:ea typeface="微软雅黑" pitchFamily="34" charset="-122"/>
                <a:cs typeface="思源宋体 CN Heavy" pitchFamily="18" charset="-122"/>
              </a:rPr>
              <a:t>刘　鹤</a:t>
            </a:r>
            <a:endParaRPr lang="en-US" altLang="zh-CN" sz="4800" b="1" dirty="0">
              <a:solidFill>
                <a:srgbClr val="FECB01"/>
              </a:solidFill>
              <a:latin typeface="微软雅黑" pitchFamily="34" charset="-122"/>
              <a:ea typeface="微软雅黑" pitchFamily="34" charset="-122"/>
              <a:cs typeface="思源宋体 CN Heavy" pitchFamily="18" charset="-122"/>
            </a:endParaRPr>
          </a:p>
        </p:txBody>
      </p:sp>
      <p:pic>
        <p:nvPicPr>
          <p:cNvPr id="34829" name="Picture 2" descr="http://5b0988e595225.cdn.sohucs.com/images/20180726/5f693dc702d9437dac7b810e1399f299.jpe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697" y="1628800"/>
            <a:ext cx="6768752"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文本框 23"/>
          <p:cNvSpPr txBox="1">
            <a:spLocks noChangeArrowheads="1"/>
          </p:cNvSpPr>
          <p:nvPr/>
        </p:nvSpPr>
        <p:spPr bwMode="auto">
          <a:xfrm>
            <a:off x="554583" y="5715025"/>
            <a:ext cx="2719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a:solidFill>
                  <a:schemeClr val="bg1"/>
                </a:solidFill>
                <a:latin typeface="微软雅黑" pitchFamily="34" charset="-122"/>
                <a:ea typeface="微软雅黑" pitchFamily="34" charset="-122"/>
                <a:cs typeface="思源宋体 CN Heavy" pitchFamily="18" charset="-122"/>
              </a:rPr>
              <a:t>加大安全投入，</a:t>
            </a:r>
            <a:endParaRPr lang="en-US" altLang="zh-CN">
              <a:solidFill>
                <a:schemeClr val="bg1"/>
              </a:solidFill>
              <a:latin typeface="微软雅黑" pitchFamily="34" charset="-122"/>
              <a:ea typeface="微软雅黑" pitchFamily="34" charset="-122"/>
              <a:cs typeface="思源宋体 CN Heavy" pitchFamily="18" charset="-122"/>
            </a:endParaRPr>
          </a:p>
          <a:p>
            <a:pPr algn="ctr"/>
            <a:r>
              <a:rPr lang="zh-CN" altLang="en-US">
                <a:solidFill>
                  <a:schemeClr val="bg1"/>
                </a:solidFill>
                <a:latin typeface="微软雅黑" pitchFamily="34" charset="-122"/>
                <a:ea typeface="微软雅黑" pitchFamily="34" charset="-122"/>
                <a:cs typeface="思源宋体 CN Heavy" pitchFamily="18" charset="-122"/>
              </a:rPr>
              <a:t>夯实安全生产基础。</a:t>
            </a:r>
          </a:p>
        </p:txBody>
      </p:sp>
      <p:sp>
        <p:nvSpPr>
          <p:cNvPr id="15" name="矩形 14"/>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四</a:t>
            </a:r>
            <a:r>
              <a:rPr lang="en-US" altLang="zh-CN" sz="2800" b="1" dirty="0">
                <a:solidFill>
                  <a:srgbClr val="C00000"/>
                </a:solidFill>
                <a:latin typeface="+mj-ea"/>
                <a:ea typeface="+mj-ea"/>
              </a:rPr>
              <a:t>) </a:t>
            </a:r>
            <a:r>
              <a:rPr lang="zh-CN" altLang="en-US" sz="2800" b="1" dirty="0">
                <a:solidFill>
                  <a:srgbClr val="C00000"/>
                </a:solidFill>
                <a:latin typeface="+mj-ea"/>
                <a:ea typeface="+mj-ea"/>
              </a:rPr>
              <a:t>保证本单位的安全生产投入有效实施</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四</a:t>
            </a:r>
            <a:r>
              <a:rPr lang="en-US" altLang="zh-CN" sz="2800" b="1" dirty="0">
                <a:solidFill>
                  <a:srgbClr val="C00000"/>
                </a:solidFill>
                <a:latin typeface="+mj-ea"/>
                <a:ea typeface="+mj-ea"/>
              </a:rPr>
              <a:t>) </a:t>
            </a:r>
            <a:r>
              <a:rPr lang="zh-CN" altLang="en-US" sz="2800" b="1" dirty="0">
                <a:solidFill>
                  <a:srgbClr val="C00000"/>
                </a:solidFill>
                <a:latin typeface="+mj-ea"/>
                <a:ea typeface="+mj-ea"/>
              </a:rPr>
              <a:t>保证本单位的安全生产投入有效实施</a:t>
            </a:r>
          </a:p>
        </p:txBody>
      </p:sp>
      <p:pic>
        <p:nvPicPr>
          <p:cNvPr id="18"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5746254"/>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5516067"/>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5287467"/>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5057279"/>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4827092"/>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4598492"/>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4368304"/>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4138117"/>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3906342"/>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http://pic6.nipic.com/20100404/3679306_140831046995_2.jpg"/>
          <p:cNvPicPr>
            <a:picLocks noChangeAspect="1" noChangeArrowheads="1"/>
          </p:cNvPicPr>
          <p:nvPr/>
        </p:nvPicPr>
        <p:blipFill>
          <a:blip r:embed="rId3">
            <a:grayscl/>
            <a:extLst>
              <a:ext uri="{28A0092B-C50C-407E-A947-70E740481C1C}">
                <a14:useLocalDpi xmlns:a14="http://schemas.microsoft.com/office/drawing/2010/main" val="0"/>
              </a:ext>
            </a:extLst>
          </a:blip>
          <a:srcRect l="42570" t="45566" r="29539" b="29579"/>
          <a:stretch>
            <a:fillRect/>
          </a:stretch>
        </p:blipFill>
        <p:spPr bwMode="auto">
          <a:xfrm>
            <a:off x="2347069" y="3677742"/>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http://pic6.nipic.com/20100404/3679306_140831046995_2.jpg"/>
          <p:cNvPicPr>
            <a:picLocks noChangeAspect="1" noChangeArrowheads="1"/>
          </p:cNvPicPr>
          <p:nvPr/>
        </p:nvPicPr>
        <p:blipFill>
          <a:blip r:embed="rId3">
            <a:extLst>
              <a:ext uri="{28A0092B-C50C-407E-A947-70E740481C1C}">
                <a14:useLocalDpi xmlns:a14="http://schemas.microsoft.com/office/drawing/2010/main" val="0"/>
              </a:ext>
            </a:extLst>
          </a:blip>
          <a:srcRect l="42570" t="45566" r="29539" b="29579"/>
          <a:stretch>
            <a:fillRect/>
          </a:stretch>
        </p:blipFill>
        <p:spPr bwMode="auto">
          <a:xfrm>
            <a:off x="2347069" y="3447554"/>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http://pic6.nipic.com/20100404/3679306_140831046995_2.jpg"/>
          <p:cNvPicPr>
            <a:picLocks noChangeAspect="1" noChangeArrowheads="1"/>
          </p:cNvPicPr>
          <p:nvPr/>
        </p:nvPicPr>
        <p:blipFill>
          <a:blip r:embed="rId3">
            <a:extLst>
              <a:ext uri="{28A0092B-C50C-407E-A947-70E740481C1C}">
                <a14:useLocalDpi xmlns:a14="http://schemas.microsoft.com/office/drawing/2010/main" val="0"/>
              </a:ext>
            </a:extLst>
          </a:blip>
          <a:srcRect l="42570" t="45566" r="29539" b="29579"/>
          <a:stretch>
            <a:fillRect/>
          </a:stretch>
        </p:blipFill>
        <p:spPr bwMode="auto">
          <a:xfrm>
            <a:off x="2347069" y="3217367"/>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http://pic6.nipic.com/20100404/3679306_140831046995_2.jpg"/>
          <p:cNvPicPr>
            <a:picLocks noChangeAspect="1" noChangeArrowheads="1"/>
          </p:cNvPicPr>
          <p:nvPr/>
        </p:nvPicPr>
        <p:blipFill>
          <a:blip r:embed="rId3">
            <a:extLst>
              <a:ext uri="{28A0092B-C50C-407E-A947-70E740481C1C}">
                <a14:useLocalDpi xmlns:a14="http://schemas.microsoft.com/office/drawing/2010/main" val="0"/>
              </a:ext>
            </a:extLst>
          </a:blip>
          <a:srcRect l="42570" t="45566" r="29539" b="29579"/>
          <a:stretch>
            <a:fillRect/>
          </a:stretch>
        </p:blipFill>
        <p:spPr bwMode="auto">
          <a:xfrm>
            <a:off x="2347069" y="2988767"/>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http://pic6.nipic.com/20100404/3679306_140831046995_2.jpg"/>
          <p:cNvPicPr>
            <a:picLocks noChangeAspect="1" noChangeArrowheads="1"/>
          </p:cNvPicPr>
          <p:nvPr/>
        </p:nvPicPr>
        <p:blipFill>
          <a:blip r:embed="rId3">
            <a:extLst>
              <a:ext uri="{28A0092B-C50C-407E-A947-70E740481C1C}">
                <a14:useLocalDpi xmlns:a14="http://schemas.microsoft.com/office/drawing/2010/main" val="0"/>
              </a:ext>
            </a:extLst>
          </a:blip>
          <a:srcRect l="42570" t="45566" r="29539" b="29579"/>
          <a:stretch>
            <a:fillRect/>
          </a:stretch>
        </p:blipFill>
        <p:spPr bwMode="auto">
          <a:xfrm>
            <a:off x="2347069" y="2758579"/>
            <a:ext cx="13684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http://pic6.nipic.com/20100404/3679306_140831046995_2.jpg"/>
          <p:cNvPicPr>
            <a:picLocks noChangeAspect="1" noChangeArrowheads="1"/>
          </p:cNvPicPr>
          <p:nvPr/>
        </p:nvPicPr>
        <p:blipFill>
          <a:blip r:embed="rId3">
            <a:extLst>
              <a:ext uri="{28A0092B-C50C-407E-A947-70E740481C1C}">
                <a14:useLocalDpi xmlns:a14="http://schemas.microsoft.com/office/drawing/2010/main" val="0"/>
              </a:ext>
            </a:extLst>
          </a:blip>
          <a:srcRect l="42570" t="45566" r="29539" b="29579"/>
          <a:stretch>
            <a:fillRect/>
          </a:stretch>
        </p:blipFill>
        <p:spPr bwMode="auto">
          <a:xfrm>
            <a:off x="2347069" y="2528392"/>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656381" y="3771404"/>
            <a:ext cx="647700" cy="1488934"/>
          </a:xfrm>
          <a:prstGeom prst="rect">
            <a:avLst/>
          </a:prstGeom>
          <a:noFill/>
        </p:spPr>
        <p:txBody>
          <a:bodyPr>
            <a:spAutoFit/>
          </a:bodyPr>
          <a:lstStyle/>
          <a:p>
            <a:pPr rtl="0" eaLnBrk="0" hangingPunct="0">
              <a:lnSpc>
                <a:spcPct val="150000"/>
              </a:lnSpc>
              <a:defRPr/>
            </a:pPr>
            <a:r>
              <a:rPr lang="zh-CN" altLang="en-US" sz="3200" b="1" dirty="0">
                <a:latin typeface="+mj-ea"/>
                <a:ea typeface="+mj-ea"/>
              </a:rPr>
              <a:t>成</a:t>
            </a:r>
            <a:endParaRPr lang="en-US" altLang="zh-CN" sz="3200" b="1" dirty="0">
              <a:latin typeface="+mj-ea"/>
              <a:ea typeface="+mj-ea"/>
            </a:endParaRPr>
          </a:p>
          <a:p>
            <a:pPr rtl="0" eaLnBrk="0" hangingPunct="0">
              <a:lnSpc>
                <a:spcPct val="150000"/>
              </a:lnSpc>
              <a:defRPr/>
            </a:pPr>
            <a:r>
              <a:rPr lang="zh-CN" altLang="en-US" sz="3200" b="1" dirty="0">
                <a:latin typeface="+mj-ea"/>
                <a:ea typeface="+mj-ea"/>
              </a:rPr>
              <a:t>本</a:t>
            </a:r>
          </a:p>
        </p:txBody>
      </p:sp>
      <p:pic>
        <p:nvPicPr>
          <p:cNvPr id="34" name="图片 23"/>
          <p:cNvPicPr>
            <a:picLocks noChangeAspect="1"/>
          </p:cNvPicPr>
          <p:nvPr/>
        </p:nvPicPr>
        <p:blipFill>
          <a:blip r:embed="rId4">
            <a:extLst>
              <a:ext uri="{28A0092B-C50C-407E-A947-70E740481C1C}">
                <a14:useLocalDpi xmlns:a14="http://schemas.microsoft.com/office/drawing/2010/main" val="0"/>
              </a:ext>
            </a:extLst>
          </a:blip>
          <a:srcRect l="43045" t="24750" r="36092" b="29860"/>
          <a:stretch>
            <a:fillRect/>
          </a:stretch>
        </p:blipFill>
        <p:spPr bwMode="auto">
          <a:xfrm>
            <a:off x="1051669" y="2852242"/>
            <a:ext cx="12954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25"/>
          <p:cNvPicPr>
            <a:picLocks noChangeAspect="1"/>
          </p:cNvPicPr>
          <p:nvPr/>
        </p:nvPicPr>
        <p:blipFill>
          <a:blip r:embed="rId5">
            <a:extLst>
              <a:ext uri="{28A0092B-C50C-407E-A947-70E740481C1C}">
                <a14:useLocalDpi xmlns:a14="http://schemas.microsoft.com/office/drawing/2010/main" val="0"/>
              </a:ext>
            </a:extLst>
          </a:blip>
          <a:srcRect l="36092" t="24750" r="43045" b="29860"/>
          <a:stretch>
            <a:fillRect/>
          </a:stretch>
        </p:blipFill>
        <p:spPr bwMode="auto">
          <a:xfrm>
            <a:off x="3778994" y="2858592"/>
            <a:ext cx="4699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p:cNvSpPr txBox="1"/>
          <p:nvPr/>
        </p:nvSpPr>
        <p:spPr>
          <a:xfrm>
            <a:off x="4056806" y="2979242"/>
            <a:ext cx="1911350" cy="1139799"/>
          </a:xfrm>
          <a:prstGeom prst="rect">
            <a:avLst/>
          </a:prstGeom>
          <a:noFill/>
        </p:spPr>
        <p:txBody>
          <a:bodyPr>
            <a:spAutoFit/>
          </a:bodyPr>
          <a:lstStyle/>
          <a:p>
            <a:pPr algn="ctr" rtl="0" eaLnBrk="0" hangingPunct="0">
              <a:lnSpc>
                <a:spcPct val="150000"/>
              </a:lnSpc>
              <a:defRPr/>
            </a:pPr>
            <a:r>
              <a:rPr lang="zh-CN" altLang="en-US" sz="2400" b="1" dirty="0">
                <a:latin typeface="+mj-ea"/>
                <a:ea typeface="+mj-ea"/>
              </a:rPr>
              <a:t>安全生产</a:t>
            </a:r>
            <a:endParaRPr lang="en-US" altLang="zh-CN" sz="2400" b="1" dirty="0">
              <a:latin typeface="+mj-ea"/>
              <a:ea typeface="+mj-ea"/>
            </a:endParaRPr>
          </a:p>
          <a:p>
            <a:pPr algn="ctr" rtl="0" eaLnBrk="0" hangingPunct="0">
              <a:lnSpc>
                <a:spcPct val="150000"/>
              </a:lnSpc>
              <a:defRPr/>
            </a:pPr>
            <a:r>
              <a:rPr lang="zh-CN" altLang="en-US" sz="2400" b="1" dirty="0">
                <a:latin typeface="+mj-ea"/>
                <a:ea typeface="+mj-ea"/>
              </a:rPr>
              <a:t>费用</a:t>
            </a:r>
          </a:p>
        </p:txBody>
      </p:sp>
      <p:sp>
        <p:nvSpPr>
          <p:cNvPr id="37" name="文本框 27"/>
          <p:cNvSpPr txBox="1">
            <a:spLocks noChangeArrowheads="1"/>
          </p:cNvSpPr>
          <p:nvPr/>
        </p:nvSpPr>
        <p:spPr bwMode="auto">
          <a:xfrm>
            <a:off x="3884957" y="5861077"/>
            <a:ext cx="3575050" cy="46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rtl="0" eaLnBrk="0" hangingPunct="0">
              <a:lnSpc>
                <a:spcPct val="150000"/>
              </a:lnSpc>
              <a:spcBef>
                <a:spcPct val="0"/>
              </a:spcBef>
              <a:buFontTx/>
              <a:buNone/>
            </a:pPr>
            <a:r>
              <a:rPr lang="zh-CN" altLang="en-US" sz="1800" dirty="0">
                <a:latin typeface="+mj-ea"/>
                <a:ea typeface="+mj-ea"/>
              </a:rPr>
              <a:t>安全生产费用在成本中据实列支</a:t>
            </a:r>
          </a:p>
        </p:txBody>
      </p:sp>
      <p:sp>
        <p:nvSpPr>
          <p:cNvPr id="38" name="圆角矩形 30"/>
          <p:cNvSpPr/>
          <p:nvPr/>
        </p:nvSpPr>
        <p:spPr>
          <a:xfrm>
            <a:off x="7174656" y="2891929"/>
            <a:ext cx="2447925" cy="1311275"/>
          </a:xfrm>
          <a:prstGeom prst="roundRect">
            <a:avLst>
              <a:gd name="adj" fmla="val 5341"/>
            </a:avLst>
          </a:prstGeom>
          <a:solidFill>
            <a:srgbClr val="FED23F"/>
          </a:solidFill>
          <a:ln w="12700" cap="flat" cmpd="sng" algn="ctr">
            <a:solidFill>
              <a:sysClr val="window" lastClr="FFFFFF">
                <a:hueOff val="0"/>
                <a:satOff val="0"/>
                <a:lumOff val="0"/>
                <a:alphaOff val="0"/>
              </a:sysClr>
            </a:solidFill>
            <a:prstDash val="solid"/>
            <a:miter lim="800000"/>
          </a:ln>
          <a:effectLst/>
        </p:spPr>
        <p:txBody>
          <a:bodyPr lIns="248331" tIns="248331" rIns="248331" bIns="248331" spcCol="1270" anchor="ctr"/>
          <a:lstStyle/>
          <a:p>
            <a:pPr marL="0" marR="0" lvl="0" indent="0" defTabSz="914400" rtl="0" eaLnBrk="0" fontAlgn="auto" latinLnBrk="0" hangingPunct="0">
              <a:lnSpc>
                <a:spcPct val="150000"/>
              </a:lnSpc>
              <a:spcBef>
                <a:spcPts val="0"/>
              </a:spcBef>
              <a:spcAft>
                <a:spcPts val="0"/>
              </a:spcAft>
              <a:buClrTx/>
              <a:buSzTx/>
              <a:buFontTx/>
              <a:buNone/>
              <a:defRPr/>
            </a:pPr>
            <a:r>
              <a:rPr kumimoji="0" lang="zh-CN" altLang="en-US" sz="1800" i="0" u="none" strike="noStrike" kern="0" cap="none" spc="0" normalizeH="0" baseline="0" noProof="0" dirty="0">
                <a:ln>
                  <a:noFill/>
                </a:ln>
                <a:effectLst/>
                <a:uLnTx/>
                <a:uFillTx/>
                <a:latin typeface="+mj-ea"/>
                <a:ea typeface="+mj-ea"/>
              </a:rPr>
              <a:t>决策机构</a:t>
            </a:r>
            <a:endParaRPr kumimoji="0" lang="en-US" altLang="zh-CN" sz="1800" i="0" u="none" strike="noStrike" kern="0" cap="none" spc="0" normalizeH="0" baseline="0" noProof="0" dirty="0">
              <a:ln>
                <a:noFill/>
              </a:ln>
              <a:effectLst/>
              <a:uLnTx/>
              <a:uFillTx/>
              <a:latin typeface="+mj-ea"/>
              <a:ea typeface="+mj-ea"/>
            </a:endParaRPr>
          </a:p>
          <a:p>
            <a:pPr marL="0" marR="0" lvl="0" indent="0" defTabSz="914400" rtl="0" eaLnBrk="0" fontAlgn="auto" latinLnBrk="0" hangingPunct="0">
              <a:lnSpc>
                <a:spcPct val="150000"/>
              </a:lnSpc>
              <a:spcBef>
                <a:spcPts val="0"/>
              </a:spcBef>
              <a:spcAft>
                <a:spcPts val="0"/>
              </a:spcAft>
              <a:buClrTx/>
              <a:buSzTx/>
              <a:buFontTx/>
              <a:buNone/>
              <a:defRPr/>
            </a:pPr>
            <a:r>
              <a:rPr kumimoji="0" lang="zh-CN" altLang="en-US" sz="1800" i="0" u="none" strike="noStrike" kern="0" cap="none" spc="0" normalizeH="0" baseline="0" noProof="0" dirty="0">
                <a:ln>
                  <a:noFill/>
                </a:ln>
                <a:effectLst/>
                <a:uLnTx/>
                <a:uFillTx/>
                <a:latin typeface="+mj-ea"/>
                <a:ea typeface="+mj-ea"/>
              </a:rPr>
              <a:t>主要负责人</a:t>
            </a:r>
            <a:endParaRPr kumimoji="0" lang="en-US" altLang="zh-CN" sz="1800" i="0" u="none" strike="noStrike" kern="0" cap="none" spc="0" normalizeH="0" baseline="0" noProof="0" dirty="0">
              <a:ln>
                <a:noFill/>
              </a:ln>
              <a:effectLst/>
              <a:uLnTx/>
              <a:uFillTx/>
              <a:latin typeface="+mj-ea"/>
              <a:ea typeface="+mj-ea"/>
            </a:endParaRPr>
          </a:p>
          <a:p>
            <a:pPr marL="0" marR="0" lvl="0" indent="0" defTabSz="914400" rtl="0" eaLnBrk="0" fontAlgn="auto" latinLnBrk="0" hangingPunct="0">
              <a:lnSpc>
                <a:spcPct val="150000"/>
              </a:lnSpc>
              <a:spcBef>
                <a:spcPts val="0"/>
              </a:spcBef>
              <a:spcAft>
                <a:spcPts val="0"/>
              </a:spcAft>
              <a:buClrTx/>
              <a:buSzTx/>
              <a:buFontTx/>
              <a:buNone/>
              <a:defRPr/>
            </a:pPr>
            <a:r>
              <a:rPr kumimoji="0" lang="zh-CN" altLang="en-US" sz="1800" i="0" u="none" strike="noStrike" kern="0" cap="none" spc="0" normalizeH="0" baseline="0" noProof="0" dirty="0">
                <a:ln>
                  <a:noFill/>
                </a:ln>
                <a:effectLst/>
                <a:uLnTx/>
                <a:uFillTx/>
                <a:latin typeface="+mj-ea"/>
                <a:ea typeface="+mj-ea"/>
              </a:rPr>
              <a:t>个人经营的投资人</a:t>
            </a:r>
          </a:p>
        </p:txBody>
      </p:sp>
      <p:sp>
        <p:nvSpPr>
          <p:cNvPr id="39" name="左箭头 29"/>
          <p:cNvSpPr/>
          <p:nvPr/>
        </p:nvSpPr>
        <p:spPr>
          <a:xfrm>
            <a:off x="5650656" y="3118942"/>
            <a:ext cx="1439863" cy="982662"/>
          </a:xfrm>
          <a:prstGeom prst="leftArrow">
            <a:avLst/>
          </a:prstGeom>
          <a:solidFill>
            <a:srgbClr val="DC3C00"/>
          </a:solidFill>
          <a:ln w="12700" cap="flat" cmpd="sng" algn="ctr">
            <a:noFill/>
            <a:prstDash val="solid"/>
            <a:miter lim="800000"/>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endParaRPr>
          </a:p>
        </p:txBody>
      </p:sp>
      <p:sp>
        <p:nvSpPr>
          <p:cNvPr id="40" name="矩形 28"/>
          <p:cNvSpPr>
            <a:spLocks noChangeArrowheads="1"/>
          </p:cNvSpPr>
          <p:nvPr/>
        </p:nvSpPr>
        <p:spPr bwMode="auto">
          <a:xfrm>
            <a:off x="5901481" y="3438029"/>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rtl="0" eaLnBrk="0" hangingPunct="0">
              <a:lnSpc>
                <a:spcPct val="100000"/>
              </a:lnSpc>
              <a:spcBef>
                <a:spcPct val="0"/>
              </a:spcBef>
              <a:buFontTx/>
              <a:buNone/>
            </a:pPr>
            <a:r>
              <a:rPr lang="zh-CN" altLang="en-US" sz="1800" b="1">
                <a:latin typeface="+mj-ea"/>
                <a:ea typeface="+mj-ea"/>
              </a:rPr>
              <a:t>予以保证</a:t>
            </a:r>
          </a:p>
        </p:txBody>
      </p:sp>
      <p:sp>
        <p:nvSpPr>
          <p:cNvPr id="41" name="矩形 48128"/>
          <p:cNvSpPr>
            <a:spLocks noChangeArrowheads="1"/>
          </p:cNvSpPr>
          <p:nvPr/>
        </p:nvSpPr>
        <p:spPr bwMode="auto">
          <a:xfrm>
            <a:off x="7125444" y="1652092"/>
            <a:ext cx="249713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rtl="0" eaLnBrk="0" hangingPunct="0">
              <a:lnSpc>
                <a:spcPct val="150000"/>
              </a:lnSpc>
              <a:spcBef>
                <a:spcPct val="0"/>
              </a:spcBef>
              <a:buFontTx/>
              <a:buNone/>
            </a:pPr>
            <a:r>
              <a:rPr lang="zh-CN" altLang="en-US" sz="1800" dirty="0">
                <a:latin typeface="+mj-ea"/>
                <a:ea typeface="+mj-ea"/>
              </a:rPr>
              <a:t>资金投入不足</a:t>
            </a:r>
            <a:endParaRPr lang="en-US" altLang="zh-CN" sz="1800" dirty="0">
              <a:latin typeface="+mj-ea"/>
              <a:ea typeface="+mj-ea"/>
            </a:endParaRPr>
          </a:p>
          <a:p>
            <a:pPr algn="ctr" rtl="0" eaLnBrk="0" hangingPunct="0">
              <a:lnSpc>
                <a:spcPct val="150000"/>
              </a:lnSpc>
              <a:spcBef>
                <a:spcPct val="0"/>
              </a:spcBef>
              <a:buFontTx/>
              <a:buNone/>
            </a:pPr>
            <a:r>
              <a:rPr lang="zh-CN" altLang="en-US" sz="1800" dirty="0">
                <a:latin typeface="+mj-ea"/>
                <a:ea typeface="+mj-ea"/>
              </a:rPr>
              <a:t>导致的后果承担责任</a:t>
            </a:r>
          </a:p>
          <a:p>
            <a:pPr algn="ctr" rtl="0" eaLnBrk="0" hangingPunct="0">
              <a:lnSpc>
                <a:spcPct val="150000"/>
              </a:lnSpc>
              <a:spcBef>
                <a:spcPct val="0"/>
              </a:spcBef>
              <a:buFontTx/>
              <a:buNone/>
            </a:pPr>
            <a:endParaRPr lang="zh-CN" altLang="en-US" sz="1800" dirty="0">
              <a:latin typeface="+mj-ea"/>
              <a:ea typeface="+mj-ea"/>
            </a:endParaRPr>
          </a:p>
        </p:txBody>
      </p:sp>
      <p:sp>
        <p:nvSpPr>
          <p:cNvPr id="42" name="等腰三角形 41"/>
          <p:cNvSpPr/>
          <p:nvPr/>
        </p:nvSpPr>
        <p:spPr>
          <a:xfrm>
            <a:off x="7392144" y="2564904"/>
            <a:ext cx="2012950" cy="288925"/>
          </a:xfrm>
          <a:prstGeom prst="triangle">
            <a:avLst>
              <a:gd name="adj" fmla="val 48525"/>
            </a:avLst>
          </a:prstGeom>
          <a:solidFill>
            <a:srgbClr val="DC3C00"/>
          </a:solidFill>
          <a:ln w="12700" cap="flat" cmpd="sng" algn="ctr">
            <a:noFill/>
            <a:prstDash val="solid"/>
            <a:miter lim="800000"/>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endParaRPr>
          </a:p>
        </p:txBody>
      </p:sp>
      <p:sp>
        <p:nvSpPr>
          <p:cNvPr id="43" name="矩形 42"/>
          <p:cNvSpPr/>
          <p:nvPr/>
        </p:nvSpPr>
        <p:spPr>
          <a:xfrm>
            <a:off x="3969933" y="4580505"/>
            <a:ext cx="3405099" cy="584775"/>
          </a:xfrm>
          <a:prstGeom prst="rect">
            <a:avLst/>
          </a:prstGeom>
          <a:solidFill>
            <a:srgbClr val="FED23F"/>
          </a:solidFill>
          <a:ln>
            <a:noFill/>
          </a:ln>
        </p:spPr>
        <p:txBody>
          <a:bodyPr wrap="none">
            <a:spAutoFit/>
          </a:bodyPr>
          <a:lstStyle/>
          <a:p>
            <a:r>
              <a:rPr lang="zh-CN" altLang="en-US" sz="3200" spc="300" dirty="0">
                <a:latin typeface="+mj-ea"/>
                <a:ea typeface="+mj-ea"/>
              </a:rPr>
              <a:t>财企</a:t>
            </a:r>
            <a:r>
              <a:rPr lang="en-US" altLang="zh-CN" sz="3200" spc="300" dirty="0">
                <a:latin typeface="+mj-ea"/>
                <a:ea typeface="+mj-ea"/>
              </a:rPr>
              <a:t>2012-16</a:t>
            </a:r>
            <a:r>
              <a:rPr lang="zh-CN" altLang="en-US" sz="3200" spc="300" dirty="0">
                <a:latin typeface="+mj-ea"/>
                <a:ea typeface="+mj-ea"/>
              </a:rPr>
              <a:t>号</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91208" y="4005064"/>
            <a:ext cx="3431434" cy="2280137"/>
          </a:xfrm>
          <a:prstGeom prst="rect">
            <a:avLst/>
          </a:prstGeom>
          <a:solidFill>
            <a:srgbClr val="BA2023"/>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5" name="矩形 4"/>
          <p:cNvSpPr/>
          <p:nvPr/>
        </p:nvSpPr>
        <p:spPr>
          <a:xfrm>
            <a:off x="491208" y="1705571"/>
            <a:ext cx="3431434" cy="2299493"/>
          </a:xfrm>
          <a:prstGeom prst="rect">
            <a:avLst/>
          </a:prstGeom>
          <a:solidFill>
            <a:srgbClr val="BA2023"/>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5845" name="矩形 1"/>
          <p:cNvSpPr>
            <a:spLocks noChangeArrowheads="1"/>
          </p:cNvSpPr>
          <p:nvPr/>
        </p:nvSpPr>
        <p:spPr bwMode="auto">
          <a:xfrm>
            <a:off x="659978" y="1835361"/>
            <a:ext cx="2951163" cy="195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just">
              <a:lnSpc>
                <a:spcPct val="150000"/>
              </a:lnSpc>
            </a:pPr>
            <a:r>
              <a:rPr lang="zh-CN" altLang="zh-CN" sz="2400" dirty="0">
                <a:solidFill>
                  <a:srgbClr val="EAEAEA"/>
                </a:solidFill>
                <a:latin typeface="微软雅黑" pitchFamily="34" charset="-122"/>
                <a:ea typeface="微软雅黑" pitchFamily="34" charset="-122"/>
                <a:cs typeface="思源宋体 CN Heavy" pitchFamily="18" charset="-122"/>
              </a:rPr>
              <a:t>要继续开展</a:t>
            </a:r>
            <a:r>
              <a:rPr lang="zh-CN" altLang="zh-CN" sz="2800" b="1" dirty="0">
                <a:solidFill>
                  <a:srgbClr val="EAEAEA"/>
                </a:solidFill>
                <a:latin typeface="微软雅黑" pitchFamily="34" charset="-122"/>
                <a:ea typeface="微软雅黑" pitchFamily="34" charset="-122"/>
                <a:cs typeface="思源宋体 CN Heavy" pitchFamily="18" charset="-122"/>
              </a:rPr>
              <a:t>机械化换人、自动化减人</a:t>
            </a:r>
            <a:r>
              <a:rPr lang="zh-CN" altLang="zh-CN" sz="2400" dirty="0">
                <a:solidFill>
                  <a:srgbClr val="EAEAEA"/>
                </a:solidFill>
                <a:latin typeface="微软雅黑" pitchFamily="34" charset="-122"/>
                <a:ea typeface="微软雅黑" pitchFamily="34" charset="-122"/>
                <a:cs typeface="思源宋体 CN Heavy" pitchFamily="18" charset="-122"/>
              </a:rPr>
              <a:t>的科技行动</a:t>
            </a:r>
            <a:r>
              <a:rPr lang="zh-CN" altLang="en-US" sz="2400" dirty="0">
                <a:solidFill>
                  <a:srgbClr val="EAEAEA"/>
                </a:solidFill>
                <a:latin typeface="微软雅黑" pitchFamily="34" charset="-122"/>
                <a:ea typeface="微软雅黑" pitchFamily="34" charset="-122"/>
                <a:cs typeface="思源宋体 CN Heavy" pitchFamily="18" charset="-122"/>
              </a:rPr>
              <a:t>。</a:t>
            </a:r>
            <a:endParaRPr lang="zh-CN" altLang="zh-CN" sz="2400" dirty="0">
              <a:solidFill>
                <a:srgbClr val="EAEAEA"/>
              </a:solidFill>
              <a:latin typeface="微软雅黑" pitchFamily="34" charset="-122"/>
              <a:ea typeface="微软雅黑" pitchFamily="34" charset="-122"/>
              <a:cs typeface="思源宋体 CN Heavy" pitchFamily="18" charset="-122"/>
            </a:endParaRPr>
          </a:p>
        </p:txBody>
      </p:sp>
      <p:sp>
        <p:nvSpPr>
          <p:cNvPr id="35846" name="矩形 19"/>
          <p:cNvSpPr>
            <a:spLocks noChangeArrowheads="1"/>
          </p:cNvSpPr>
          <p:nvPr/>
        </p:nvSpPr>
        <p:spPr bwMode="auto">
          <a:xfrm>
            <a:off x="675305" y="4228649"/>
            <a:ext cx="2951163" cy="149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just">
              <a:lnSpc>
                <a:spcPct val="150000"/>
              </a:lnSpc>
            </a:pPr>
            <a:r>
              <a:rPr lang="zh-CN" altLang="zh-CN" sz="2800" dirty="0">
                <a:solidFill>
                  <a:schemeClr val="bg1"/>
                </a:solidFill>
                <a:latin typeface="微软雅黑" pitchFamily="34" charset="-122"/>
                <a:ea typeface="微软雅黑" pitchFamily="34" charset="-122"/>
                <a:cs typeface="思源宋体 CN Heavy" pitchFamily="18" charset="-122"/>
              </a:rPr>
              <a:t>从</a:t>
            </a:r>
            <a:r>
              <a:rPr lang="zh-CN" altLang="zh-CN" sz="3600" b="1" dirty="0">
                <a:solidFill>
                  <a:schemeClr val="bg1"/>
                </a:solidFill>
                <a:latin typeface="微软雅黑" pitchFamily="34" charset="-122"/>
                <a:ea typeface="微软雅黑" pitchFamily="34" charset="-122"/>
                <a:cs typeface="思源宋体 CN Heavy" pitchFamily="18" charset="-122"/>
              </a:rPr>
              <a:t>技防</a:t>
            </a:r>
            <a:r>
              <a:rPr lang="zh-CN" altLang="zh-CN" sz="2800" dirty="0">
                <a:solidFill>
                  <a:schemeClr val="bg1"/>
                </a:solidFill>
                <a:latin typeface="微软雅黑" pitchFamily="34" charset="-122"/>
                <a:ea typeface="微软雅黑" pitchFamily="34" charset="-122"/>
                <a:cs typeface="思源宋体 CN Heavy" pitchFamily="18" charset="-122"/>
              </a:rPr>
              <a:t>角度提高本质安全水平。</a:t>
            </a:r>
          </a:p>
        </p:txBody>
      </p:sp>
      <p:pic>
        <p:nvPicPr>
          <p:cNvPr id="2" name="太牛了2.mp4">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922642" y="1700808"/>
            <a:ext cx="6133798" cy="46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四</a:t>
            </a:r>
            <a:r>
              <a:rPr lang="en-US" altLang="zh-CN" sz="2800" b="1" dirty="0">
                <a:solidFill>
                  <a:srgbClr val="C00000"/>
                </a:solidFill>
                <a:latin typeface="+mj-ea"/>
                <a:ea typeface="+mj-ea"/>
              </a:rPr>
              <a:t>) </a:t>
            </a:r>
            <a:r>
              <a:rPr lang="zh-CN" altLang="en-US" sz="2800" b="1" dirty="0">
                <a:solidFill>
                  <a:srgbClr val="C00000"/>
                </a:solidFill>
                <a:latin typeface="+mj-ea"/>
                <a:ea typeface="+mj-ea"/>
              </a:rPr>
              <a:t>保证本单位的安全生产投入有效实施</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p:cNvSpPr/>
          <p:nvPr/>
        </p:nvSpPr>
        <p:spPr bwMode="auto">
          <a:xfrm>
            <a:off x="564804" y="1662264"/>
            <a:ext cx="2855851" cy="320212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rgbClr val="BE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endParaRPr>
          </a:p>
        </p:txBody>
      </p:sp>
      <p:sp>
        <p:nvSpPr>
          <p:cNvPr id="33" name="Freeform 5"/>
          <p:cNvSpPr/>
          <p:nvPr/>
        </p:nvSpPr>
        <p:spPr bwMode="auto">
          <a:xfrm>
            <a:off x="794837" y="1866079"/>
            <a:ext cx="2395783" cy="2686277"/>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D20000"/>
          </a:solidFill>
          <a:ln w="28575" cap="flat" cmpd="sng" algn="ctr">
            <a:gradFill>
              <a:gsLst>
                <a:gs pos="50000">
                  <a:srgbClr val="FFFF00"/>
                </a:gs>
                <a:gs pos="0">
                  <a:srgbClr val="FFA000"/>
                </a:gs>
                <a:gs pos="100000">
                  <a:srgbClr val="FFA000"/>
                </a:gs>
              </a:gsLst>
              <a:lin ang="1800000" scaled="0"/>
            </a:gradFill>
            <a:prstDash val="solid"/>
            <a:miter lim="800000"/>
          </a:ln>
          <a:effectLst>
            <a:outerShdw blurRad="203200" dist="1016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cs typeface="+mn-cs"/>
            </a:endParaRPr>
          </a:p>
        </p:txBody>
      </p:sp>
      <p:sp>
        <p:nvSpPr>
          <p:cNvPr id="34" name="矩形 33"/>
          <p:cNvSpPr/>
          <p:nvPr/>
        </p:nvSpPr>
        <p:spPr>
          <a:xfrm>
            <a:off x="794837" y="2927137"/>
            <a:ext cx="2377804" cy="923330"/>
          </a:xfrm>
          <a:prstGeom prst="rect">
            <a:avLst/>
          </a:prstGeom>
          <a:noFill/>
          <a:effectLst/>
        </p:spPr>
        <p:txBody>
          <a:bodyPr wrap="square" rtlCol="0">
            <a:spAutoFit/>
          </a:bodyPr>
          <a:lstStyle/>
          <a:p>
            <a:pPr algn="ctr" eaLnBrk="1" fontAlgn="auto" hangingPunct="1">
              <a:spcBef>
                <a:spcPts val="0"/>
              </a:spcBef>
              <a:spcAft>
                <a:spcPts val="0"/>
              </a:spcAft>
            </a:pPr>
            <a:r>
              <a:rPr lang="zh-CN" altLang="en-US"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十九大</a:t>
            </a:r>
          </a:p>
        </p:txBody>
      </p:sp>
      <p:pic>
        <p:nvPicPr>
          <p:cNvPr id="35" name="图片 3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99941" y="2193576"/>
            <a:ext cx="785577" cy="668160"/>
          </a:xfrm>
          <a:prstGeom prst="rect">
            <a:avLst/>
          </a:prstGeom>
        </p:spPr>
      </p:pic>
      <p:grpSp>
        <p:nvGrpSpPr>
          <p:cNvPr id="36" name="组合 35"/>
          <p:cNvGrpSpPr/>
          <p:nvPr/>
        </p:nvGrpSpPr>
        <p:grpSpPr>
          <a:xfrm>
            <a:off x="3938219" y="1340768"/>
            <a:ext cx="5470149" cy="523220"/>
            <a:chOff x="5544649" y="861109"/>
            <a:chExt cx="4752902" cy="523220"/>
          </a:xfrm>
        </p:grpSpPr>
        <p:sp>
          <p:nvSpPr>
            <p:cNvPr id="37" name="圆角矩形 12"/>
            <p:cNvSpPr/>
            <p:nvPr/>
          </p:nvSpPr>
          <p:spPr>
            <a:xfrm>
              <a:off x="5544649" y="861109"/>
              <a:ext cx="4752902" cy="523220"/>
            </a:xfrm>
            <a:prstGeom prst="roundRect">
              <a:avLst/>
            </a:prstGeom>
            <a:solidFill>
              <a:srgbClr val="BE0000"/>
            </a:solidFill>
            <a:ln w="12700" cap="flat" cmpd="sng" algn="ctr">
              <a:noFill/>
              <a:prstDash val="solid"/>
              <a:miter lim="800000"/>
            </a:ln>
            <a:effectLst>
              <a:outerShdw blurRad="127000" dist="508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cs typeface="+mn-cs"/>
              </a:endParaRPr>
            </a:p>
          </p:txBody>
        </p:sp>
        <p:sp>
          <p:nvSpPr>
            <p:cNvPr id="38" name="矩形 37"/>
            <p:cNvSpPr/>
            <p:nvPr/>
          </p:nvSpPr>
          <p:spPr>
            <a:xfrm>
              <a:off x="6088185" y="891887"/>
              <a:ext cx="420936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rPr>
                <a:t>树立安全发展理念</a:t>
              </a:r>
            </a:p>
          </p:txBody>
        </p:sp>
        <p:sp>
          <p:nvSpPr>
            <p:cNvPr id="39" name="圆角矩形 18"/>
            <p:cNvSpPr>
              <a:spLocks noChangeAspect="1"/>
            </p:cNvSpPr>
            <p:nvPr/>
          </p:nvSpPr>
          <p:spPr>
            <a:xfrm>
              <a:off x="5600920" y="906719"/>
              <a:ext cx="430993" cy="43200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1</a:t>
              </a:r>
              <a:endParaRPr kumimoji="0" lang="zh-CN" altLang="en-US"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grpSp>
      <p:grpSp>
        <p:nvGrpSpPr>
          <p:cNvPr id="40" name="组合 39"/>
          <p:cNvGrpSpPr/>
          <p:nvPr/>
        </p:nvGrpSpPr>
        <p:grpSpPr>
          <a:xfrm>
            <a:off x="3938219" y="2055827"/>
            <a:ext cx="5470149" cy="523220"/>
            <a:chOff x="5544649" y="1533136"/>
            <a:chExt cx="4752902" cy="523220"/>
          </a:xfrm>
        </p:grpSpPr>
        <p:sp>
          <p:nvSpPr>
            <p:cNvPr id="41" name="圆角矩形 13"/>
            <p:cNvSpPr/>
            <p:nvPr/>
          </p:nvSpPr>
          <p:spPr>
            <a:xfrm>
              <a:off x="5544649" y="1533136"/>
              <a:ext cx="4752902" cy="523220"/>
            </a:xfrm>
            <a:prstGeom prst="roundRect">
              <a:avLst/>
            </a:prstGeom>
            <a:solidFill>
              <a:srgbClr val="BE0000"/>
            </a:solidFill>
            <a:ln w="12700" cap="flat" cmpd="sng" algn="ctr">
              <a:noFill/>
              <a:prstDash val="solid"/>
              <a:miter lim="800000"/>
            </a:ln>
            <a:effectLst>
              <a:outerShdw blurRad="127000" dist="508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cs typeface="+mn-cs"/>
              </a:endParaRPr>
            </a:p>
          </p:txBody>
        </p:sp>
        <p:sp>
          <p:nvSpPr>
            <p:cNvPr id="42" name="矩形 41"/>
            <p:cNvSpPr/>
            <p:nvPr/>
          </p:nvSpPr>
          <p:spPr>
            <a:xfrm>
              <a:off x="6088185" y="1563914"/>
              <a:ext cx="420936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rPr>
                <a:t>弘扬生命至上、安全第一的思想</a:t>
              </a:r>
            </a:p>
          </p:txBody>
        </p:sp>
        <p:sp>
          <p:nvSpPr>
            <p:cNvPr id="43" name="圆角矩形 19"/>
            <p:cNvSpPr>
              <a:spLocks noChangeAspect="1"/>
            </p:cNvSpPr>
            <p:nvPr/>
          </p:nvSpPr>
          <p:spPr>
            <a:xfrm>
              <a:off x="5600920" y="1578746"/>
              <a:ext cx="430993" cy="43200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2</a:t>
              </a:r>
              <a:endParaRPr kumimoji="0" lang="zh-CN" altLang="en-US"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grpSp>
      <p:grpSp>
        <p:nvGrpSpPr>
          <p:cNvPr id="44" name="组合 43"/>
          <p:cNvGrpSpPr/>
          <p:nvPr/>
        </p:nvGrpSpPr>
        <p:grpSpPr>
          <a:xfrm>
            <a:off x="3938219" y="2770886"/>
            <a:ext cx="5470149" cy="523220"/>
            <a:chOff x="5544649" y="2205163"/>
            <a:chExt cx="4752902" cy="523220"/>
          </a:xfrm>
        </p:grpSpPr>
        <p:sp>
          <p:nvSpPr>
            <p:cNvPr id="45" name="圆角矩形 14"/>
            <p:cNvSpPr/>
            <p:nvPr/>
          </p:nvSpPr>
          <p:spPr>
            <a:xfrm>
              <a:off x="5544649" y="2205163"/>
              <a:ext cx="4752902" cy="523220"/>
            </a:xfrm>
            <a:prstGeom prst="roundRect">
              <a:avLst/>
            </a:prstGeom>
            <a:solidFill>
              <a:srgbClr val="BE0000"/>
            </a:solidFill>
            <a:ln w="12700" cap="flat" cmpd="sng" algn="ctr">
              <a:noFill/>
              <a:prstDash val="solid"/>
              <a:miter lim="800000"/>
            </a:ln>
            <a:effectLst>
              <a:outerShdw blurRad="127000" dist="508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cs typeface="+mn-cs"/>
              </a:endParaRPr>
            </a:p>
          </p:txBody>
        </p:sp>
        <p:sp>
          <p:nvSpPr>
            <p:cNvPr id="46" name="矩形 45"/>
            <p:cNvSpPr/>
            <p:nvPr/>
          </p:nvSpPr>
          <p:spPr>
            <a:xfrm>
              <a:off x="6088185" y="2235941"/>
              <a:ext cx="420936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rPr>
                <a:t>健全公共安全体系</a:t>
              </a:r>
            </a:p>
          </p:txBody>
        </p:sp>
        <p:sp>
          <p:nvSpPr>
            <p:cNvPr id="47" name="圆角矩形 20"/>
            <p:cNvSpPr>
              <a:spLocks noChangeAspect="1"/>
            </p:cNvSpPr>
            <p:nvPr/>
          </p:nvSpPr>
          <p:spPr>
            <a:xfrm>
              <a:off x="5600920" y="2250773"/>
              <a:ext cx="430993" cy="43200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3</a:t>
              </a:r>
              <a:endParaRPr kumimoji="0" lang="zh-CN" altLang="en-US"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grpSp>
      <p:grpSp>
        <p:nvGrpSpPr>
          <p:cNvPr id="48" name="组合 47"/>
          <p:cNvGrpSpPr/>
          <p:nvPr/>
        </p:nvGrpSpPr>
        <p:grpSpPr>
          <a:xfrm>
            <a:off x="3938219" y="3485945"/>
            <a:ext cx="5470149" cy="523220"/>
            <a:chOff x="5544649" y="2877190"/>
            <a:chExt cx="4752902" cy="523220"/>
          </a:xfrm>
        </p:grpSpPr>
        <p:sp>
          <p:nvSpPr>
            <p:cNvPr id="49" name="圆角矩形 15"/>
            <p:cNvSpPr/>
            <p:nvPr/>
          </p:nvSpPr>
          <p:spPr>
            <a:xfrm>
              <a:off x="5544649" y="2877190"/>
              <a:ext cx="4752902" cy="523220"/>
            </a:xfrm>
            <a:prstGeom prst="roundRect">
              <a:avLst/>
            </a:prstGeom>
            <a:solidFill>
              <a:srgbClr val="BE0000"/>
            </a:solidFill>
            <a:ln w="12700" cap="flat" cmpd="sng" algn="ctr">
              <a:noFill/>
              <a:prstDash val="solid"/>
              <a:miter lim="800000"/>
            </a:ln>
            <a:effectLst>
              <a:outerShdw blurRad="127000" dist="508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cs typeface="+mn-cs"/>
              </a:endParaRPr>
            </a:p>
          </p:txBody>
        </p:sp>
        <p:sp>
          <p:nvSpPr>
            <p:cNvPr id="50" name="矩形 49"/>
            <p:cNvSpPr/>
            <p:nvPr/>
          </p:nvSpPr>
          <p:spPr>
            <a:xfrm>
              <a:off x="6088185" y="2907968"/>
              <a:ext cx="420936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rPr>
                <a:t>完善安全生产责任制</a:t>
              </a:r>
            </a:p>
          </p:txBody>
        </p:sp>
        <p:sp>
          <p:nvSpPr>
            <p:cNvPr id="51" name="圆角矩形 21"/>
            <p:cNvSpPr>
              <a:spLocks noChangeAspect="1"/>
            </p:cNvSpPr>
            <p:nvPr/>
          </p:nvSpPr>
          <p:spPr>
            <a:xfrm>
              <a:off x="5600920" y="2922800"/>
              <a:ext cx="430993" cy="43200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4</a:t>
              </a:r>
              <a:endParaRPr kumimoji="0" lang="zh-CN" altLang="en-US"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grpSp>
      <p:grpSp>
        <p:nvGrpSpPr>
          <p:cNvPr id="52" name="组合 51"/>
          <p:cNvGrpSpPr/>
          <p:nvPr/>
        </p:nvGrpSpPr>
        <p:grpSpPr>
          <a:xfrm>
            <a:off x="3938219" y="4201004"/>
            <a:ext cx="5470149" cy="523220"/>
            <a:chOff x="5544649" y="3549217"/>
            <a:chExt cx="4752902" cy="523220"/>
          </a:xfrm>
        </p:grpSpPr>
        <p:sp>
          <p:nvSpPr>
            <p:cNvPr id="53" name="圆角矩形 16"/>
            <p:cNvSpPr/>
            <p:nvPr/>
          </p:nvSpPr>
          <p:spPr>
            <a:xfrm>
              <a:off x="5544649" y="3549217"/>
              <a:ext cx="4752902" cy="523220"/>
            </a:xfrm>
            <a:prstGeom prst="roundRect">
              <a:avLst/>
            </a:prstGeom>
            <a:solidFill>
              <a:srgbClr val="BE0000"/>
            </a:solidFill>
            <a:ln w="12700" cap="flat" cmpd="sng" algn="ctr">
              <a:noFill/>
              <a:prstDash val="solid"/>
              <a:miter lim="800000"/>
            </a:ln>
            <a:effectLst>
              <a:outerShdw blurRad="127000" dist="508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cs typeface="+mn-cs"/>
              </a:endParaRPr>
            </a:p>
          </p:txBody>
        </p:sp>
        <p:sp>
          <p:nvSpPr>
            <p:cNvPr id="54" name="矩形 53"/>
            <p:cNvSpPr/>
            <p:nvPr/>
          </p:nvSpPr>
          <p:spPr>
            <a:xfrm>
              <a:off x="6088185" y="3579995"/>
              <a:ext cx="420936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rPr>
                <a:t>坚决遏制重特大安全事故</a:t>
              </a:r>
            </a:p>
          </p:txBody>
        </p:sp>
        <p:sp>
          <p:nvSpPr>
            <p:cNvPr id="55" name="圆角矩形 22"/>
            <p:cNvSpPr>
              <a:spLocks noChangeAspect="1"/>
            </p:cNvSpPr>
            <p:nvPr/>
          </p:nvSpPr>
          <p:spPr>
            <a:xfrm>
              <a:off x="5600920" y="3594827"/>
              <a:ext cx="430993" cy="43200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5</a:t>
              </a:r>
              <a:endParaRPr kumimoji="0" lang="zh-CN" altLang="en-US"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grpSp>
      <p:grpSp>
        <p:nvGrpSpPr>
          <p:cNvPr id="56" name="组合 55"/>
          <p:cNvGrpSpPr/>
          <p:nvPr/>
        </p:nvGrpSpPr>
        <p:grpSpPr>
          <a:xfrm>
            <a:off x="3938219" y="4916061"/>
            <a:ext cx="5470149" cy="523220"/>
            <a:chOff x="5544649" y="4221242"/>
            <a:chExt cx="4752902" cy="523220"/>
          </a:xfrm>
        </p:grpSpPr>
        <p:sp>
          <p:nvSpPr>
            <p:cNvPr id="57" name="圆角矩形 17"/>
            <p:cNvSpPr/>
            <p:nvPr/>
          </p:nvSpPr>
          <p:spPr>
            <a:xfrm>
              <a:off x="5544649" y="4221242"/>
              <a:ext cx="4752902" cy="523220"/>
            </a:xfrm>
            <a:prstGeom prst="roundRect">
              <a:avLst/>
            </a:prstGeom>
            <a:solidFill>
              <a:srgbClr val="BE0000"/>
            </a:solidFill>
            <a:ln w="12700" cap="flat" cmpd="sng" algn="ctr">
              <a:noFill/>
              <a:prstDash val="solid"/>
              <a:miter lim="800000"/>
            </a:ln>
            <a:effectLst>
              <a:outerShdw blurRad="127000" dist="508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Calibri" pitchFamily="34" charset="0"/>
                <a:ea typeface="宋体" charset="-122"/>
                <a:cs typeface="+mn-cs"/>
              </a:endParaRPr>
            </a:p>
          </p:txBody>
        </p:sp>
        <p:sp>
          <p:nvSpPr>
            <p:cNvPr id="58" name="矩形 57"/>
            <p:cNvSpPr/>
            <p:nvPr/>
          </p:nvSpPr>
          <p:spPr>
            <a:xfrm>
              <a:off x="6088185" y="4252020"/>
              <a:ext cx="420936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itchFamily="34" charset="-122"/>
                  <a:ea typeface="微软雅黑" pitchFamily="34" charset="-122"/>
                </a:rPr>
                <a:t>提升防灾减灾救灾能力</a:t>
              </a:r>
            </a:p>
          </p:txBody>
        </p:sp>
        <p:sp>
          <p:nvSpPr>
            <p:cNvPr id="59" name="圆角矩形 23"/>
            <p:cNvSpPr>
              <a:spLocks noChangeAspect="1"/>
            </p:cNvSpPr>
            <p:nvPr/>
          </p:nvSpPr>
          <p:spPr>
            <a:xfrm>
              <a:off x="5600920" y="4266852"/>
              <a:ext cx="430993" cy="43200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6</a:t>
              </a:r>
              <a:endParaRPr kumimoji="0" lang="zh-CN" altLang="en-US" sz="2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50" fill="hold"/>
                                        <p:tgtEl>
                                          <p:spTgt spid="32"/>
                                        </p:tgtEl>
                                        <p:attrNameLst>
                                          <p:attrName>ppt_w</p:attrName>
                                        </p:attrNameLst>
                                      </p:cBhvr>
                                      <p:tavLst>
                                        <p:tav tm="0">
                                          <p:val>
                                            <p:fltVal val="0"/>
                                          </p:val>
                                        </p:tav>
                                        <p:tav tm="100000">
                                          <p:val>
                                            <p:strVal val="#ppt_w"/>
                                          </p:val>
                                        </p:tav>
                                      </p:tavLst>
                                    </p:anim>
                                    <p:anim calcmode="lin" valueType="num">
                                      <p:cBhvr>
                                        <p:cTn id="8" dur="250" fill="hold"/>
                                        <p:tgtEl>
                                          <p:spTgt spid="32"/>
                                        </p:tgtEl>
                                        <p:attrNameLst>
                                          <p:attrName>ppt_h</p:attrName>
                                        </p:attrNameLst>
                                      </p:cBhvr>
                                      <p:tavLst>
                                        <p:tav tm="0">
                                          <p:val>
                                            <p:fltVal val="0"/>
                                          </p:val>
                                        </p:tav>
                                        <p:tav tm="100000">
                                          <p:val>
                                            <p:strVal val="#ppt_h"/>
                                          </p:val>
                                        </p:tav>
                                      </p:tavLst>
                                    </p:anim>
                                    <p:animEffect transition="in" filter="fade">
                                      <p:cBhvr>
                                        <p:cTn id="9" dur="250"/>
                                        <p:tgtEl>
                                          <p:spTgt spid="32"/>
                                        </p:tgtEl>
                                      </p:cBhvr>
                                    </p:animEffect>
                                  </p:childTnLst>
                                </p:cTn>
                              </p:par>
                              <p:par>
                                <p:cTn id="10" presetID="6" presetClass="emph" presetSubtype="0" decel="100000" fill="hold" grpId="1" nodeType="withEffect">
                                  <p:stCondLst>
                                    <p:cond delay="200"/>
                                  </p:stCondLst>
                                  <p:childTnLst>
                                    <p:animScale>
                                      <p:cBhvr>
                                        <p:cTn id="11" dur="250" fill="hold"/>
                                        <p:tgtEl>
                                          <p:spTgt spid="32"/>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32"/>
                                        </p:tgtEl>
                                      </p:cBhvr>
                                      <p:by x="83000" y="83000"/>
                                    </p:animScale>
                                  </p:childTnLst>
                                </p:cTn>
                              </p:par>
                              <p:par>
                                <p:cTn id="14" presetID="10" presetClass="entr" presetSubtype="0" fill="hold" grpId="0" nodeType="withEffect">
                                  <p:stCondLst>
                                    <p:cond delay="400"/>
                                  </p:stCondLst>
                                  <p:childTnLst>
                                    <p:set>
                                      <p:cBhvr>
                                        <p:cTn id="15" dur="1" fill="hold">
                                          <p:stCondLst>
                                            <p:cond delay="0"/>
                                          </p:stCondLst>
                                        </p:cTn>
                                        <p:tgtEl>
                                          <p:spTgt spid="33"/>
                                        </p:tgtEl>
                                        <p:attrNameLst>
                                          <p:attrName>style.visibility</p:attrName>
                                        </p:attrNameLst>
                                      </p:cBhvr>
                                      <p:to>
                                        <p:strVal val="visible"/>
                                      </p:to>
                                    </p:set>
                                    <p:anim calcmode="lin" valueType="num">
                                      <p:cBhvr>
                                        <p:cTn id="16" dur="250" fill="hold"/>
                                        <p:tgtEl>
                                          <p:spTgt spid="33"/>
                                        </p:tgtEl>
                                        <p:attrNameLst>
                                          <p:attrName>ppt_w</p:attrName>
                                        </p:attrNameLst>
                                      </p:cBhvr>
                                      <p:tavLst>
                                        <p:tav tm="0">
                                          <p:val>
                                            <p:fltVal val="0"/>
                                          </p:val>
                                        </p:tav>
                                        <p:tav tm="100000">
                                          <p:val>
                                            <p:strVal val="#ppt_w"/>
                                          </p:val>
                                        </p:tav>
                                      </p:tavLst>
                                    </p:anim>
                                    <p:anim calcmode="lin" valueType="num">
                                      <p:cBhvr>
                                        <p:cTn id="17" dur="250" fill="hold"/>
                                        <p:tgtEl>
                                          <p:spTgt spid="33"/>
                                        </p:tgtEl>
                                        <p:attrNameLst>
                                          <p:attrName>ppt_h</p:attrName>
                                        </p:attrNameLst>
                                      </p:cBhvr>
                                      <p:tavLst>
                                        <p:tav tm="0">
                                          <p:val>
                                            <p:fltVal val="0"/>
                                          </p:val>
                                        </p:tav>
                                        <p:tav tm="100000">
                                          <p:val>
                                            <p:strVal val="#ppt_h"/>
                                          </p:val>
                                        </p:tav>
                                      </p:tavLst>
                                    </p:anim>
                                    <p:animEffect transition="in" filter="fade">
                                      <p:cBhvr>
                                        <p:cTn id="18" dur="250"/>
                                        <p:tgtEl>
                                          <p:spTgt spid="33"/>
                                        </p:tgtEl>
                                      </p:cBhvr>
                                    </p:animEffect>
                                  </p:childTnLst>
                                </p:cTn>
                              </p:par>
                              <p:par>
                                <p:cTn id="19" presetID="6" presetClass="emph" presetSubtype="0" decel="100000" fill="hold" grpId="1" nodeType="withEffect">
                                  <p:stCondLst>
                                    <p:cond delay="600"/>
                                  </p:stCondLst>
                                  <p:childTnLst>
                                    <p:animScale>
                                      <p:cBhvr>
                                        <p:cTn id="20" dur="250" fill="hold"/>
                                        <p:tgtEl>
                                          <p:spTgt spid="33"/>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33"/>
                                        </p:tgtEl>
                                      </p:cBhvr>
                                      <p:by x="83000" y="83000"/>
                                    </p:animScale>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 calcmode="lin" valueType="num">
                                      <p:cBhvr>
                                        <p:cTn id="25" dur="250" fill="hold"/>
                                        <p:tgtEl>
                                          <p:spTgt spid="35"/>
                                        </p:tgtEl>
                                        <p:attrNameLst>
                                          <p:attrName>ppt_w</p:attrName>
                                        </p:attrNameLst>
                                      </p:cBhvr>
                                      <p:tavLst>
                                        <p:tav tm="0">
                                          <p:val>
                                            <p:fltVal val="0"/>
                                          </p:val>
                                        </p:tav>
                                        <p:tav tm="100000">
                                          <p:val>
                                            <p:strVal val="#ppt_w"/>
                                          </p:val>
                                        </p:tav>
                                      </p:tavLst>
                                    </p:anim>
                                    <p:anim calcmode="lin" valueType="num">
                                      <p:cBhvr>
                                        <p:cTn id="26" dur="250" fill="hold"/>
                                        <p:tgtEl>
                                          <p:spTgt spid="35"/>
                                        </p:tgtEl>
                                        <p:attrNameLst>
                                          <p:attrName>ppt_h</p:attrName>
                                        </p:attrNameLst>
                                      </p:cBhvr>
                                      <p:tavLst>
                                        <p:tav tm="0">
                                          <p:val>
                                            <p:fltVal val="0"/>
                                          </p:val>
                                        </p:tav>
                                        <p:tav tm="100000">
                                          <p:val>
                                            <p:strVal val="#ppt_h"/>
                                          </p:val>
                                        </p:tav>
                                      </p:tavLst>
                                    </p:anim>
                                    <p:animEffect transition="in" filter="fade">
                                      <p:cBhvr>
                                        <p:cTn id="27" dur="250"/>
                                        <p:tgtEl>
                                          <p:spTgt spid="35"/>
                                        </p:tgtEl>
                                      </p:cBhvr>
                                    </p:animEffect>
                                  </p:childTnLst>
                                </p:cTn>
                              </p:par>
                              <p:par>
                                <p:cTn id="28" presetID="6" presetClass="emph" presetSubtype="0" decel="100000" fill="hold" nodeType="withEffect">
                                  <p:stCondLst>
                                    <p:cond delay="800"/>
                                  </p:stCondLst>
                                  <p:childTnLst>
                                    <p:animScale>
                                      <p:cBhvr>
                                        <p:cTn id="29" dur="250" fill="hold"/>
                                        <p:tgtEl>
                                          <p:spTgt spid="35"/>
                                        </p:tgtEl>
                                      </p:cBhvr>
                                      <p:by x="120000" y="120000"/>
                                    </p:animScale>
                                  </p:childTnLst>
                                </p:cTn>
                              </p:par>
                              <p:par>
                                <p:cTn id="30" presetID="6" presetClass="emph" presetSubtype="0" decel="100000" fill="hold" nodeType="withEffect">
                                  <p:stCondLst>
                                    <p:cond delay="1000"/>
                                  </p:stCondLst>
                                  <p:childTnLst>
                                    <p:animScale>
                                      <p:cBhvr>
                                        <p:cTn id="31" dur="250" fill="hold"/>
                                        <p:tgtEl>
                                          <p:spTgt spid="35"/>
                                        </p:tgtEl>
                                      </p:cBhvr>
                                      <p:by x="83000" y="83000"/>
                                    </p:animScale>
                                  </p:childTnLst>
                                </p:cTn>
                              </p:par>
                              <p:par>
                                <p:cTn id="32" presetID="10" presetClass="entr" presetSubtype="0"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 calcmode="lin" valueType="num">
                                      <p:cBhvr>
                                        <p:cTn id="34" dur="250" fill="hold"/>
                                        <p:tgtEl>
                                          <p:spTgt spid="34"/>
                                        </p:tgtEl>
                                        <p:attrNameLst>
                                          <p:attrName>ppt_w</p:attrName>
                                        </p:attrNameLst>
                                      </p:cBhvr>
                                      <p:tavLst>
                                        <p:tav tm="0">
                                          <p:val>
                                            <p:fltVal val="0"/>
                                          </p:val>
                                        </p:tav>
                                        <p:tav tm="100000">
                                          <p:val>
                                            <p:strVal val="#ppt_w"/>
                                          </p:val>
                                        </p:tav>
                                      </p:tavLst>
                                    </p:anim>
                                    <p:anim calcmode="lin" valueType="num">
                                      <p:cBhvr>
                                        <p:cTn id="35" dur="250" fill="hold"/>
                                        <p:tgtEl>
                                          <p:spTgt spid="34"/>
                                        </p:tgtEl>
                                        <p:attrNameLst>
                                          <p:attrName>ppt_h</p:attrName>
                                        </p:attrNameLst>
                                      </p:cBhvr>
                                      <p:tavLst>
                                        <p:tav tm="0">
                                          <p:val>
                                            <p:fltVal val="0"/>
                                          </p:val>
                                        </p:tav>
                                        <p:tav tm="100000">
                                          <p:val>
                                            <p:strVal val="#ppt_h"/>
                                          </p:val>
                                        </p:tav>
                                      </p:tavLst>
                                    </p:anim>
                                    <p:animEffect transition="in" filter="fade">
                                      <p:cBhvr>
                                        <p:cTn id="36" dur="250"/>
                                        <p:tgtEl>
                                          <p:spTgt spid="34"/>
                                        </p:tgtEl>
                                      </p:cBhvr>
                                    </p:animEffect>
                                  </p:childTnLst>
                                </p:cTn>
                              </p:par>
                              <p:par>
                                <p:cTn id="37" presetID="6" presetClass="emph" presetSubtype="0" decel="100000" fill="hold" grpId="1" nodeType="withEffect">
                                  <p:stCondLst>
                                    <p:cond delay="800"/>
                                  </p:stCondLst>
                                  <p:childTnLst>
                                    <p:animScale>
                                      <p:cBhvr>
                                        <p:cTn id="38" dur="250" fill="hold"/>
                                        <p:tgtEl>
                                          <p:spTgt spid="34"/>
                                        </p:tgtEl>
                                      </p:cBhvr>
                                      <p:by x="120000" y="120000"/>
                                    </p:animScale>
                                  </p:childTnLst>
                                </p:cTn>
                              </p:par>
                              <p:par>
                                <p:cTn id="39" presetID="6" presetClass="emph" presetSubtype="0" decel="100000" fill="hold" grpId="2" nodeType="withEffect">
                                  <p:stCondLst>
                                    <p:cond delay="1000"/>
                                  </p:stCondLst>
                                  <p:childTnLst>
                                    <p:animScale>
                                      <p:cBhvr>
                                        <p:cTn id="40" dur="250" fill="hold"/>
                                        <p:tgtEl>
                                          <p:spTgt spid="34"/>
                                        </p:tgtEl>
                                      </p:cBhvr>
                                      <p:by x="83000" y="83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35" presetClass="path" presetSubtype="0" accel="50000" decel="50000" fill="hold" nodeType="withEffect">
                                  <p:stCondLst>
                                    <p:cond delay="0"/>
                                  </p:stCondLst>
                                  <p:childTnLst>
                                    <p:animMotion origin="layout" path="M 2.08333E-7 -7.40741E-7 L 0.31576 -7.40741E-7 " pathEditMode="relative" rAng="0" ptsTypes="AA">
                                      <p:cBhvr>
                                        <p:cTn id="49" dur="1000" spd="-100000" fill="hold"/>
                                        <p:tgtEl>
                                          <p:spTgt spid="36"/>
                                        </p:tgtEl>
                                        <p:attrNameLst>
                                          <p:attrName>ppt_x</p:attrName>
                                          <p:attrName>ppt_y</p:attrName>
                                        </p:attrNameLst>
                                      </p:cBhvr>
                                      <p:rCtr x="15781" y="0"/>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35" presetClass="path" presetSubtype="0" accel="50000" decel="50000" fill="hold" nodeType="withEffect">
                                  <p:stCondLst>
                                    <p:cond delay="0"/>
                                  </p:stCondLst>
                                  <p:childTnLst>
                                    <p:animMotion origin="layout" path="M 2.08333E-7 2.59259E-6 L 0.31576 2.59259E-6 " pathEditMode="relative" rAng="0" ptsTypes="AA">
                                      <p:cBhvr>
                                        <p:cTn id="58" dur="1000" spd="-100000" fill="hold"/>
                                        <p:tgtEl>
                                          <p:spTgt spid="40"/>
                                        </p:tgtEl>
                                        <p:attrNameLst>
                                          <p:attrName>ppt_x</p:attrName>
                                          <p:attrName>ppt_y</p:attrName>
                                        </p:attrNameLst>
                                      </p:cBhvr>
                                      <p:rCtr x="15781" y="0"/>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35" presetClass="path" presetSubtype="0" accel="50000" decel="50000" fill="hold" nodeType="withEffect">
                                  <p:stCondLst>
                                    <p:cond delay="0"/>
                                  </p:stCondLst>
                                  <p:childTnLst>
                                    <p:animMotion origin="layout" path="M 2.08333E-7 4.44444E-6 L 0.31576 4.44444E-6 " pathEditMode="relative" rAng="0" ptsTypes="AA">
                                      <p:cBhvr>
                                        <p:cTn id="67" dur="1000" spd="-100000" fill="hold"/>
                                        <p:tgtEl>
                                          <p:spTgt spid="44"/>
                                        </p:tgtEl>
                                        <p:attrNameLst>
                                          <p:attrName>ppt_x</p:attrName>
                                          <p:attrName>ppt_y</p:attrName>
                                        </p:attrNameLst>
                                      </p:cBhvr>
                                      <p:rCtr x="15781" y="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par>
                                <p:cTn id="75" presetID="35" presetClass="path" presetSubtype="0" accel="50000" decel="50000" fill="hold" nodeType="withEffect">
                                  <p:stCondLst>
                                    <p:cond delay="0"/>
                                  </p:stCondLst>
                                  <p:childTnLst>
                                    <p:animMotion origin="layout" path="M 2.08333E-7 -2.22222E-6 L 0.31576 -2.22222E-6 " pathEditMode="relative" rAng="0" ptsTypes="AA">
                                      <p:cBhvr>
                                        <p:cTn id="76" dur="1000" spd="-100000" fill="hold"/>
                                        <p:tgtEl>
                                          <p:spTgt spid="48"/>
                                        </p:tgtEl>
                                        <p:attrNameLst>
                                          <p:attrName>ppt_x</p:attrName>
                                          <p:attrName>ppt_y</p:attrName>
                                        </p:attrNameLst>
                                      </p:cBhvr>
                                      <p:rCtr x="15781" y="0"/>
                                    </p:animMotion>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par>
                                <p:cTn id="84" presetID="35" presetClass="path" presetSubtype="0" accel="50000" decel="50000" fill="hold" nodeType="withEffect">
                                  <p:stCondLst>
                                    <p:cond delay="0"/>
                                  </p:stCondLst>
                                  <p:childTnLst>
                                    <p:animMotion origin="layout" path="M 2.08333E-7 -3.7037E-7 L 0.31576 -3.7037E-7 " pathEditMode="relative" rAng="0" ptsTypes="AA">
                                      <p:cBhvr>
                                        <p:cTn id="85" dur="1000" spd="-100000" fill="hold"/>
                                        <p:tgtEl>
                                          <p:spTgt spid="52"/>
                                        </p:tgtEl>
                                        <p:attrNameLst>
                                          <p:attrName>ppt_x</p:attrName>
                                          <p:attrName>ppt_y</p:attrName>
                                        </p:attrNameLst>
                                      </p:cBhvr>
                                      <p:rCtr x="15781" y="0"/>
                                    </p:animMotion>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par>
                                <p:cTn id="93" presetID="35" presetClass="path" presetSubtype="0" accel="50000" decel="50000" fill="hold" nodeType="withEffect">
                                  <p:stCondLst>
                                    <p:cond delay="0"/>
                                  </p:stCondLst>
                                  <p:childTnLst>
                                    <p:animMotion origin="layout" path="M 2.08333E-7 2.96296E-6 L 0.31576 2.96296E-6 " pathEditMode="relative" rAng="0" ptsTypes="AA">
                                      <p:cBhvr>
                                        <p:cTn id="94" dur="1000" spd="-100000" fill="hold"/>
                                        <p:tgtEl>
                                          <p:spTgt spid="56"/>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animBg="1"/>
      <p:bldP spid="33" grpId="1" animBg="1"/>
      <p:bldP spid="33" grpId="2" animBg="1"/>
      <p:bldP spid="34" grpId="0"/>
      <p:bldP spid="34" grpId="1"/>
      <p:bldP spid="3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圆角 39"/>
          <p:cNvSpPr/>
          <p:nvPr/>
        </p:nvSpPr>
        <p:spPr>
          <a:xfrm>
            <a:off x="1416050" y="4857750"/>
            <a:ext cx="3162300" cy="1766888"/>
          </a:xfrm>
          <a:prstGeom prst="roundRect">
            <a:avLst>
              <a:gd name="adj" fmla="val 8730"/>
            </a:avLst>
          </a:prstGeom>
          <a:noFill/>
          <a:ln w="317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1" name="矩形: 圆角 30"/>
          <p:cNvSpPr/>
          <p:nvPr/>
        </p:nvSpPr>
        <p:spPr>
          <a:xfrm>
            <a:off x="6327775" y="4878388"/>
            <a:ext cx="2762250" cy="1768475"/>
          </a:xfrm>
          <a:prstGeom prst="roundRect">
            <a:avLst>
              <a:gd name="adj" fmla="val 8730"/>
            </a:avLst>
          </a:prstGeom>
          <a:noFill/>
          <a:ln w="317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pic>
        <p:nvPicPr>
          <p:cNvPr id="36869" name="图片 2"/>
          <p:cNvPicPr>
            <a:picLocks noChangeAspect="1" noChangeArrowheads="1"/>
          </p:cNvPicPr>
          <p:nvPr/>
        </p:nvPicPr>
        <p:blipFill>
          <a:blip r:embed="rId3">
            <a:extLst>
              <a:ext uri="{28A0092B-C50C-407E-A947-70E740481C1C}">
                <a14:useLocalDpi xmlns:a14="http://schemas.microsoft.com/office/drawing/2010/main" val="0"/>
              </a:ext>
            </a:extLst>
          </a:blip>
          <a:srcRect l="20279" t="12167" r="20914" b="6718"/>
          <a:stretch>
            <a:fillRect/>
          </a:stretch>
        </p:blipFill>
        <p:spPr bwMode="auto">
          <a:xfrm>
            <a:off x="3071813" y="1819275"/>
            <a:ext cx="12525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855913" y="3475038"/>
            <a:ext cx="1724025" cy="369887"/>
          </a:xfrm>
          <a:prstGeom prst="rect">
            <a:avLst/>
          </a:prstGeom>
          <a:noFill/>
        </p:spPr>
        <p:txBody>
          <a:bodyPr>
            <a:spAutoFit/>
          </a:bodyPr>
          <a:lstStyle/>
          <a:p>
            <a:pPr algn="ctr">
              <a:defRPr/>
            </a:pPr>
            <a:r>
              <a:rPr lang="zh-CN" altLang="zh-CN" dirty="0">
                <a:solidFill>
                  <a:schemeClr val="tx1">
                    <a:lumMod val="85000"/>
                    <a:lumOff val="15000"/>
                  </a:schemeClr>
                </a:solidFill>
                <a:latin typeface="微软雅黑" pitchFamily="34" charset="-122"/>
                <a:ea typeface="微软雅黑" pitchFamily="34" charset="-122"/>
              </a:rPr>
              <a:t>主要负责人</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5" name="矩形: 圆角 4"/>
          <p:cNvSpPr/>
          <p:nvPr/>
        </p:nvSpPr>
        <p:spPr>
          <a:xfrm>
            <a:off x="6096000" y="2106613"/>
            <a:ext cx="3168650" cy="1081087"/>
          </a:xfrm>
          <a:prstGeom prst="roundRect">
            <a:avLst>
              <a:gd name="adj" fmla="val 13797"/>
            </a:avLst>
          </a:prstGeom>
          <a:solidFill>
            <a:srgbClr val="C00000"/>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6872" name="矩形 6"/>
          <p:cNvSpPr>
            <a:spLocks noChangeArrowheads="1"/>
          </p:cNvSpPr>
          <p:nvPr/>
        </p:nvSpPr>
        <p:spPr bwMode="auto">
          <a:xfrm>
            <a:off x="6286500" y="2360613"/>
            <a:ext cx="279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3200" b="1">
                <a:solidFill>
                  <a:schemeClr val="bg1"/>
                </a:solidFill>
                <a:latin typeface="微软雅黑" pitchFamily="34" charset="-122"/>
                <a:ea typeface="微软雅黑" pitchFamily="34" charset="-122"/>
                <a:cs typeface="思源宋体 CN Heavy" pitchFamily="18" charset="-122"/>
              </a:rPr>
              <a:t>重大事故隐患</a:t>
            </a:r>
          </a:p>
        </p:txBody>
      </p:sp>
      <p:grpSp>
        <p:nvGrpSpPr>
          <p:cNvPr id="36873" name="组合 21"/>
          <p:cNvGrpSpPr/>
          <p:nvPr/>
        </p:nvGrpSpPr>
        <p:grpSpPr bwMode="auto">
          <a:xfrm>
            <a:off x="4440238" y="2601913"/>
            <a:ext cx="1522412" cy="368300"/>
            <a:chOff x="4505902" y="2601649"/>
            <a:chExt cx="1522075" cy="369332"/>
          </a:xfrm>
        </p:grpSpPr>
        <p:sp>
          <p:nvSpPr>
            <p:cNvPr id="11" name="箭头: V 形 10"/>
            <p:cNvSpPr/>
            <p:nvPr/>
          </p:nvSpPr>
          <p:spPr>
            <a:xfrm>
              <a:off x="5667695"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3" name="箭头: V 形 12"/>
            <p:cNvSpPr/>
            <p:nvPr/>
          </p:nvSpPr>
          <p:spPr>
            <a:xfrm>
              <a:off x="5434383"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4" name="箭头: V 形 13"/>
            <p:cNvSpPr/>
            <p:nvPr/>
          </p:nvSpPr>
          <p:spPr>
            <a:xfrm>
              <a:off x="5204247"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5" name="箭头: V 形 14"/>
            <p:cNvSpPr/>
            <p:nvPr/>
          </p:nvSpPr>
          <p:spPr>
            <a:xfrm>
              <a:off x="4970936" y="2601649"/>
              <a:ext cx="358696"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6" name="箭头: V 形 15"/>
            <p:cNvSpPr/>
            <p:nvPr/>
          </p:nvSpPr>
          <p:spPr>
            <a:xfrm>
              <a:off x="4739212"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7" name="箭头: V 形 16"/>
            <p:cNvSpPr/>
            <p:nvPr/>
          </p:nvSpPr>
          <p:spPr>
            <a:xfrm>
              <a:off x="4505902"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grpSp>
      <p:sp>
        <p:nvSpPr>
          <p:cNvPr id="20" name="矩形 19"/>
          <p:cNvSpPr/>
          <p:nvPr/>
        </p:nvSpPr>
        <p:spPr>
          <a:xfrm>
            <a:off x="4295775" y="2251075"/>
            <a:ext cx="1724025" cy="338138"/>
          </a:xfrm>
          <a:prstGeom prst="rect">
            <a:avLst/>
          </a:prstGeom>
          <a:noFill/>
        </p:spPr>
        <p:txBody>
          <a:bodyPr>
            <a:spAutoFit/>
          </a:bodyPr>
          <a:lstStyle/>
          <a:p>
            <a:pPr algn="ctr">
              <a:defRPr/>
            </a:pPr>
            <a:r>
              <a:rPr lang="zh-CN" altLang="en-US" sz="1600" b="1" dirty="0">
                <a:solidFill>
                  <a:schemeClr val="tx1">
                    <a:lumMod val="85000"/>
                    <a:lumOff val="15000"/>
                  </a:schemeClr>
                </a:solidFill>
                <a:latin typeface="微软雅黑" pitchFamily="34" charset="-122"/>
                <a:ea typeface="微软雅黑" pitchFamily="34" charset="-122"/>
              </a:rPr>
              <a:t>经常性检查</a:t>
            </a:r>
          </a:p>
        </p:txBody>
      </p:sp>
      <p:sp>
        <p:nvSpPr>
          <p:cNvPr id="12" name="矩形 11"/>
          <p:cNvSpPr/>
          <p:nvPr/>
        </p:nvSpPr>
        <p:spPr>
          <a:xfrm>
            <a:off x="6388100" y="4941888"/>
            <a:ext cx="2732088" cy="1754187"/>
          </a:xfrm>
          <a:prstGeom prst="rect">
            <a:avLst/>
          </a:prstGeom>
          <a:noFill/>
          <a:ln>
            <a:noFill/>
          </a:ln>
        </p:spPr>
        <p:txBody>
          <a:bodyPr>
            <a:spAutoFit/>
          </a:bodyPr>
          <a:lstStyle/>
          <a:p>
            <a:pPr algn="ctr">
              <a:lnSpc>
                <a:spcPct val="150000"/>
              </a:lnSpc>
              <a:defRPr/>
            </a:pPr>
            <a:r>
              <a:rPr lang="zh-CN" altLang="zh-CN" sz="2400" dirty="0">
                <a:solidFill>
                  <a:schemeClr val="tx1">
                    <a:lumMod val="85000"/>
                    <a:lumOff val="15000"/>
                  </a:schemeClr>
                </a:solidFill>
                <a:latin typeface="微软雅黑" pitchFamily="34" charset="-122"/>
                <a:ea typeface="微软雅黑" pitchFamily="34" charset="-122"/>
              </a:rPr>
              <a:t>落实隐患整改的</a:t>
            </a:r>
            <a:r>
              <a:rPr lang="zh-CN" altLang="zh-CN" sz="2400" b="1" dirty="0">
                <a:solidFill>
                  <a:schemeClr val="tx1">
                    <a:lumMod val="85000"/>
                    <a:lumOff val="15000"/>
                  </a:schemeClr>
                </a:solidFill>
                <a:latin typeface="微软雅黑" pitchFamily="34" charset="-122"/>
                <a:ea typeface="微软雅黑" pitchFamily="34" charset="-122"/>
              </a:rPr>
              <a:t>方案</a:t>
            </a:r>
            <a:r>
              <a:rPr lang="zh-CN" altLang="zh-CN" sz="2400" dirty="0">
                <a:solidFill>
                  <a:schemeClr val="tx1">
                    <a:lumMod val="85000"/>
                    <a:lumOff val="15000"/>
                  </a:schemeClr>
                </a:solidFill>
                <a:latin typeface="微软雅黑" pitchFamily="34" charset="-122"/>
                <a:ea typeface="微软雅黑" pitchFamily="34" charset="-122"/>
              </a:rPr>
              <a:t>、</a:t>
            </a:r>
            <a:r>
              <a:rPr lang="zh-CN" altLang="zh-CN" sz="2400" b="1" dirty="0">
                <a:solidFill>
                  <a:schemeClr val="tx1">
                    <a:lumMod val="85000"/>
                    <a:lumOff val="15000"/>
                  </a:schemeClr>
                </a:solidFill>
                <a:latin typeface="微软雅黑" pitchFamily="34" charset="-122"/>
                <a:ea typeface="微软雅黑" pitchFamily="34" charset="-122"/>
              </a:rPr>
              <a:t>责任</a:t>
            </a:r>
            <a:r>
              <a:rPr lang="zh-CN" altLang="zh-CN" sz="2400" dirty="0">
                <a:solidFill>
                  <a:schemeClr val="tx1">
                    <a:lumMod val="85000"/>
                    <a:lumOff val="15000"/>
                  </a:schemeClr>
                </a:solidFill>
                <a:latin typeface="微软雅黑" pitchFamily="34" charset="-122"/>
                <a:ea typeface="微软雅黑" pitchFamily="34" charset="-122"/>
              </a:rPr>
              <a:t>、</a:t>
            </a:r>
            <a:r>
              <a:rPr lang="zh-CN" altLang="zh-CN" sz="2400" b="1" dirty="0">
                <a:solidFill>
                  <a:schemeClr val="tx1">
                    <a:lumMod val="85000"/>
                    <a:lumOff val="15000"/>
                  </a:schemeClr>
                </a:solidFill>
                <a:latin typeface="微软雅黑" pitchFamily="34" charset="-122"/>
                <a:ea typeface="微软雅黑" pitchFamily="34" charset="-122"/>
              </a:rPr>
              <a:t>时限</a:t>
            </a:r>
            <a:r>
              <a:rPr lang="zh-CN" altLang="zh-CN" sz="2400" dirty="0">
                <a:solidFill>
                  <a:schemeClr val="tx1">
                    <a:lumMod val="85000"/>
                    <a:lumOff val="15000"/>
                  </a:schemeClr>
                </a:solidFill>
                <a:latin typeface="微软雅黑" pitchFamily="34" charset="-122"/>
                <a:ea typeface="微软雅黑" pitchFamily="34" charset="-122"/>
              </a:rPr>
              <a:t>、</a:t>
            </a:r>
            <a:r>
              <a:rPr lang="zh-CN" altLang="zh-CN" sz="2400" b="1" dirty="0">
                <a:solidFill>
                  <a:schemeClr val="tx1">
                    <a:lumMod val="85000"/>
                    <a:lumOff val="15000"/>
                  </a:schemeClr>
                </a:solidFill>
                <a:latin typeface="微软雅黑" pitchFamily="34" charset="-122"/>
                <a:ea typeface="微软雅黑" pitchFamily="34" charset="-122"/>
              </a:rPr>
              <a:t>资金</a:t>
            </a:r>
            <a:r>
              <a:rPr lang="zh-CN" altLang="zh-CN" sz="2400" dirty="0">
                <a:solidFill>
                  <a:schemeClr val="tx1">
                    <a:lumMod val="85000"/>
                    <a:lumOff val="15000"/>
                  </a:schemeClr>
                </a:solidFill>
                <a:latin typeface="微软雅黑" pitchFamily="34" charset="-122"/>
                <a:ea typeface="微软雅黑" pitchFamily="34" charset="-122"/>
              </a:rPr>
              <a:t>和</a:t>
            </a:r>
            <a:r>
              <a:rPr lang="zh-CN" altLang="zh-CN" sz="2400" b="1" dirty="0">
                <a:solidFill>
                  <a:schemeClr val="tx1">
                    <a:lumMod val="85000"/>
                    <a:lumOff val="15000"/>
                  </a:schemeClr>
                </a:solidFill>
                <a:latin typeface="微软雅黑" pitchFamily="34" charset="-122"/>
                <a:ea typeface="微软雅黑" pitchFamily="34" charset="-122"/>
              </a:rPr>
              <a:t>应急措施</a:t>
            </a:r>
            <a:endParaRPr lang="zh-CN" altLang="en-US" sz="2400" b="1" dirty="0">
              <a:solidFill>
                <a:schemeClr val="tx1">
                  <a:lumMod val="85000"/>
                  <a:lumOff val="15000"/>
                </a:schemeClr>
              </a:solidFill>
              <a:latin typeface="微软雅黑" pitchFamily="34" charset="-122"/>
              <a:ea typeface="微软雅黑" pitchFamily="34" charset="-122"/>
            </a:endParaRPr>
          </a:p>
        </p:txBody>
      </p:sp>
      <p:sp>
        <p:nvSpPr>
          <p:cNvPr id="21" name="矩形 20"/>
          <p:cNvSpPr/>
          <p:nvPr/>
        </p:nvSpPr>
        <p:spPr>
          <a:xfrm>
            <a:off x="1416050" y="4868863"/>
            <a:ext cx="3057525" cy="1754187"/>
          </a:xfrm>
          <a:prstGeom prst="rect">
            <a:avLst/>
          </a:prstGeom>
          <a:noFill/>
        </p:spPr>
        <p:txBody>
          <a:bodyPr>
            <a:spAutoFit/>
          </a:bodyPr>
          <a:lstStyle/>
          <a:p>
            <a:pPr algn="ctr">
              <a:lnSpc>
                <a:spcPct val="150000"/>
              </a:lnSpc>
              <a:defRPr/>
            </a:pPr>
            <a:r>
              <a:rPr lang="zh-CN" altLang="zh-CN" sz="2400" dirty="0">
                <a:solidFill>
                  <a:schemeClr val="tx1">
                    <a:lumMod val="85000"/>
                    <a:lumOff val="15000"/>
                  </a:schemeClr>
                </a:solidFill>
                <a:latin typeface="微软雅黑" pitchFamily="34" charset="-122"/>
                <a:ea typeface="微软雅黑" pitchFamily="34" charset="-122"/>
              </a:rPr>
              <a:t>向企业职工代表大会和负有监督管理职责的部门“</a:t>
            </a:r>
            <a:r>
              <a:rPr lang="zh-CN" altLang="zh-CN" sz="2400" b="1" dirty="0">
                <a:solidFill>
                  <a:schemeClr val="tx1">
                    <a:lumMod val="85000"/>
                    <a:lumOff val="15000"/>
                  </a:schemeClr>
                </a:solidFill>
                <a:latin typeface="微软雅黑" pitchFamily="34" charset="-122"/>
                <a:ea typeface="微软雅黑" pitchFamily="34" charset="-122"/>
              </a:rPr>
              <a:t>双报告</a:t>
            </a:r>
            <a:r>
              <a:rPr lang="zh-CN" altLang="zh-CN" sz="2400" dirty="0">
                <a:solidFill>
                  <a:schemeClr val="tx1">
                    <a:lumMod val="85000"/>
                    <a:lumOff val="15000"/>
                  </a:schemeClr>
                </a:solidFill>
                <a:latin typeface="微软雅黑" pitchFamily="34" charset="-122"/>
                <a:ea typeface="微软雅黑" pitchFamily="34" charset="-122"/>
              </a:rPr>
              <a:t>”</a:t>
            </a:r>
            <a:endParaRPr lang="zh-CN" altLang="en-US" sz="2400" dirty="0">
              <a:solidFill>
                <a:schemeClr val="tx1">
                  <a:lumMod val="85000"/>
                  <a:lumOff val="15000"/>
                </a:schemeClr>
              </a:solidFill>
              <a:latin typeface="微软雅黑" pitchFamily="34" charset="-122"/>
              <a:ea typeface="微软雅黑" pitchFamily="34" charset="-122"/>
            </a:endParaRPr>
          </a:p>
        </p:txBody>
      </p:sp>
      <p:grpSp>
        <p:nvGrpSpPr>
          <p:cNvPr id="36877" name="组合 23"/>
          <p:cNvGrpSpPr/>
          <p:nvPr/>
        </p:nvGrpSpPr>
        <p:grpSpPr bwMode="auto">
          <a:xfrm rot="5400000">
            <a:off x="6959601" y="3860800"/>
            <a:ext cx="1522412" cy="369887"/>
            <a:chOff x="4505902" y="2601649"/>
            <a:chExt cx="1522075" cy="369332"/>
          </a:xfrm>
        </p:grpSpPr>
        <p:sp>
          <p:nvSpPr>
            <p:cNvPr id="25" name="箭头: V 形 24"/>
            <p:cNvSpPr/>
            <p:nvPr/>
          </p:nvSpPr>
          <p:spPr>
            <a:xfrm>
              <a:off x="5667695"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6" name="箭头: V 形 25"/>
            <p:cNvSpPr/>
            <p:nvPr/>
          </p:nvSpPr>
          <p:spPr>
            <a:xfrm>
              <a:off x="5434384"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7" name="箭头: V 形 26"/>
            <p:cNvSpPr/>
            <p:nvPr/>
          </p:nvSpPr>
          <p:spPr>
            <a:xfrm>
              <a:off x="5204247"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8" name="箭头: V 形 27"/>
            <p:cNvSpPr/>
            <p:nvPr/>
          </p:nvSpPr>
          <p:spPr>
            <a:xfrm>
              <a:off x="4970937" y="2601649"/>
              <a:ext cx="358696"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9" name="箭头: V 形 28"/>
            <p:cNvSpPr/>
            <p:nvPr/>
          </p:nvSpPr>
          <p:spPr>
            <a:xfrm>
              <a:off x="4739213"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0" name="箭头: V 形 29"/>
            <p:cNvSpPr/>
            <p:nvPr/>
          </p:nvSpPr>
          <p:spPr>
            <a:xfrm>
              <a:off x="4505902"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grpSp>
      <p:grpSp>
        <p:nvGrpSpPr>
          <p:cNvPr id="36878" name="组合 31"/>
          <p:cNvGrpSpPr/>
          <p:nvPr/>
        </p:nvGrpSpPr>
        <p:grpSpPr bwMode="auto">
          <a:xfrm rot="10800000">
            <a:off x="4673600" y="5580063"/>
            <a:ext cx="1522413" cy="369887"/>
            <a:chOff x="4505902" y="2601649"/>
            <a:chExt cx="1522075" cy="369332"/>
          </a:xfrm>
        </p:grpSpPr>
        <p:sp>
          <p:nvSpPr>
            <p:cNvPr id="33" name="箭头: V 形 32"/>
            <p:cNvSpPr/>
            <p:nvPr/>
          </p:nvSpPr>
          <p:spPr>
            <a:xfrm>
              <a:off x="5677217"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4" name="箭头: V 形 33"/>
            <p:cNvSpPr/>
            <p:nvPr/>
          </p:nvSpPr>
          <p:spPr>
            <a:xfrm>
              <a:off x="5443907"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5" name="箭头: V 形 34"/>
            <p:cNvSpPr/>
            <p:nvPr/>
          </p:nvSpPr>
          <p:spPr>
            <a:xfrm>
              <a:off x="5213770"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6" name="箭头: V 形 35"/>
            <p:cNvSpPr/>
            <p:nvPr/>
          </p:nvSpPr>
          <p:spPr>
            <a:xfrm>
              <a:off x="4970937" y="2601649"/>
              <a:ext cx="358695"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7" name="箭头: V 形 36"/>
            <p:cNvSpPr/>
            <p:nvPr/>
          </p:nvSpPr>
          <p:spPr>
            <a:xfrm>
              <a:off x="4748736"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8" name="箭头: V 形 37"/>
            <p:cNvSpPr/>
            <p:nvPr/>
          </p:nvSpPr>
          <p:spPr>
            <a:xfrm>
              <a:off x="4515425"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grpSp>
      <p:sp>
        <p:nvSpPr>
          <p:cNvPr id="39" name="矩形 38"/>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五</a:t>
            </a:r>
            <a:r>
              <a:rPr lang="en-US" altLang="zh-CN" sz="2800" b="1" dirty="0">
                <a:solidFill>
                  <a:srgbClr val="C00000"/>
                </a:solidFill>
                <a:latin typeface="+mj-ea"/>
                <a:ea typeface="+mj-ea"/>
              </a:rPr>
              <a:t>) </a:t>
            </a:r>
            <a:r>
              <a:rPr lang="zh-CN" altLang="en-US" sz="2800" b="1" dirty="0">
                <a:solidFill>
                  <a:srgbClr val="C00000"/>
                </a:solidFill>
                <a:latin typeface="+mj-ea"/>
                <a:ea typeface="+mj-ea"/>
              </a:rPr>
              <a:t>督促、检查本单位的安全生产工作，及时消除生产安全事故隐患</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7"/>
          <p:cNvGrpSpPr/>
          <p:nvPr/>
        </p:nvGrpSpPr>
        <p:grpSpPr bwMode="auto">
          <a:xfrm>
            <a:off x="192088" y="2308225"/>
            <a:ext cx="4021137" cy="4967288"/>
            <a:chOff x="4249780" y="1628800"/>
            <a:chExt cx="3677042" cy="4968000"/>
          </a:xfrm>
        </p:grpSpPr>
        <p:grpSp>
          <p:nvGrpSpPr>
            <p:cNvPr id="37906" name="Group 16"/>
            <p:cNvGrpSpPr/>
            <p:nvPr/>
          </p:nvGrpSpPr>
          <p:grpSpPr bwMode="auto">
            <a:xfrm>
              <a:off x="4254555" y="1628800"/>
              <a:ext cx="3672267" cy="4968000"/>
              <a:chOff x="390" y="-456"/>
              <a:chExt cx="1828991" cy="2972218"/>
            </a:xfrm>
          </p:grpSpPr>
          <p:sp>
            <p:nvSpPr>
              <p:cNvPr id="10" name="Rectangle 17"/>
              <p:cNvSpPr/>
              <p:nvPr/>
            </p:nvSpPr>
            <p:spPr>
              <a:xfrm>
                <a:off x="180" y="-456"/>
                <a:ext cx="1739548" cy="1601521"/>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latin typeface="微软雅黑" pitchFamily="34" charset="-122"/>
                  <a:ea typeface="微软雅黑" pitchFamily="34" charset="-122"/>
                </a:endParaRPr>
              </a:p>
            </p:txBody>
          </p:sp>
          <p:sp>
            <p:nvSpPr>
              <p:cNvPr id="11" name="Rectangle 18"/>
              <p:cNvSpPr/>
              <p:nvPr/>
            </p:nvSpPr>
            <p:spPr>
              <a:xfrm>
                <a:off x="180" y="1486128"/>
                <a:ext cx="1829201" cy="148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latin typeface="微软雅黑" pitchFamily="34" charset="-122"/>
                  <a:ea typeface="微软雅黑" pitchFamily="34" charset="-122"/>
                </a:endParaRPr>
              </a:p>
            </p:txBody>
          </p:sp>
        </p:grpSp>
        <p:sp>
          <p:nvSpPr>
            <p:cNvPr id="3" name="矩形 2"/>
            <p:cNvSpPr/>
            <p:nvPr/>
          </p:nvSpPr>
          <p:spPr>
            <a:xfrm>
              <a:off x="4315104" y="2100356"/>
              <a:ext cx="3363485" cy="2170423"/>
            </a:xfrm>
            <a:prstGeom prst="rect">
              <a:avLst/>
            </a:prstGeom>
            <a:noFill/>
          </p:spPr>
          <p:txBody>
            <a:bodyPr>
              <a:spAutoFit/>
            </a:bodyPr>
            <a:lstStyle/>
            <a:p>
              <a:pPr>
                <a:lnSpc>
                  <a:spcPct val="150000"/>
                </a:lnSpc>
                <a:defRPr/>
              </a:pPr>
              <a:r>
                <a:rPr lang="zh-CN" altLang="zh-CN" dirty="0">
                  <a:solidFill>
                    <a:schemeClr val="tx1">
                      <a:lumMod val="85000"/>
                      <a:lumOff val="15000"/>
                    </a:schemeClr>
                  </a:solidFill>
                  <a:latin typeface="微软雅黑" pitchFamily="34" charset="-122"/>
                  <a:ea typeface="微软雅黑" pitchFamily="34" charset="-122"/>
                </a:rPr>
                <a:t>对本企业存在的有限空间、登高、临时用电、动火、深基坑、起重吊装和安装拆卸等危险作业和纳入企业危险作业审批管理的作业项目实施安全承诺公告。</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13" name="Rectangle 36"/>
            <p:cNvSpPr/>
            <p:nvPr/>
          </p:nvSpPr>
          <p:spPr>
            <a:xfrm>
              <a:off x="4249780" y="1628800"/>
              <a:ext cx="3502843" cy="462029"/>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endParaRPr lang="en-US" altLang="zh-CN" sz="1400">
                <a:solidFill>
                  <a:srgbClr val="F2F2F2"/>
                </a:solidFill>
                <a:latin typeface="微软雅黑" pitchFamily="34" charset="-122"/>
                <a:ea typeface="微软雅黑" pitchFamily="34" charset="-122"/>
              </a:endParaRPr>
            </a:p>
          </p:txBody>
        </p:sp>
        <p:sp>
          <p:nvSpPr>
            <p:cNvPr id="37909" name="矩形 17"/>
            <p:cNvSpPr>
              <a:spLocks noChangeArrowheads="1"/>
            </p:cNvSpPr>
            <p:nvPr/>
          </p:nvSpPr>
          <p:spPr bwMode="auto">
            <a:xfrm>
              <a:off x="4325993" y="1643790"/>
              <a:ext cx="34270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zh-CN" sz="2000" b="1">
                  <a:solidFill>
                    <a:schemeClr val="bg1"/>
                  </a:solidFill>
                  <a:latin typeface="微软雅黑" pitchFamily="34" charset="-122"/>
                  <a:ea typeface="微软雅黑" pitchFamily="34" charset="-122"/>
                  <a:cs typeface="思源宋体 CN Heavy" pitchFamily="18" charset="-122"/>
                </a:rPr>
                <a:t>危险企业和安全承诺公告</a:t>
              </a:r>
              <a:endParaRPr lang="zh-CN" altLang="en-US" sz="2000" b="1">
                <a:solidFill>
                  <a:schemeClr val="bg1"/>
                </a:solidFill>
                <a:latin typeface="微软雅黑" pitchFamily="34" charset="-122"/>
                <a:ea typeface="微软雅黑" pitchFamily="34" charset="-122"/>
                <a:cs typeface="思源宋体 CN Heavy" pitchFamily="18" charset="-122"/>
              </a:endParaRPr>
            </a:p>
          </p:txBody>
        </p:sp>
      </p:grpSp>
      <p:grpSp>
        <p:nvGrpSpPr>
          <p:cNvPr id="37892" name="组合 38"/>
          <p:cNvGrpSpPr/>
          <p:nvPr/>
        </p:nvGrpSpPr>
        <p:grpSpPr bwMode="auto">
          <a:xfrm>
            <a:off x="4016375" y="2767013"/>
            <a:ext cx="4105275" cy="5341937"/>
            <a:chOff x="131615" y="4135786"/>
            <a:chExt cx="4104225" cy="5341886"/>
          </a:xfrm>
        </p:grpSpPr>
        <p:grpSp>
          <p:nvGrpSpPr>
            <p:cNvPr id="37900" name="Group 16"/>
            <p:cNvGrpSpPr/>
            <p:nvPr/>
          </p:nvGrpSpPr>
          <p:grpSpPr bwMode="auto">
            <a:xfrm>
              <a:off x="185832" y="4178437"/>
              <a:ext cx="4037960" cy="5299235"/>
              <a:chOff x="0" y="-456"/>
              <a:chExt cx="1829061" cy="2972218"/>
            </a:xfrm>
          </p:grpSpPr>
          <p:sp>
            <p:nvSpPr>
              <p:cNvPr id="20" name="Rectangle 17"/>
              <p:cNvSpPr/>
              <p:nvPr/>
            </p:nvSpPr>
            <p:spPr>
              <a:xfrm>
                <a:off x="-116" y="-338"/>
                <a:ext cx="1828883" cy="148605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latin typeface="微软雅黑" pitchFamily="34" charset="-122"/>
                  <a:ea typeface="微软雅黑" pitchFamily="34" charset="-122"/>
                </a:endParaRPr>
              </a:p>
            </p:txBody>
          </p:sp>
          <p:sp>
            <p:nvSpPr>
              <p:cNvPr id="21" name="Rectangle 18"/>
              <p:cNvSpPr/>
              <p:nvPr/>
            </p:nvSpPr>
            <p:spPr>
              <a:xfrm>
                <a:off x="-116" y="1485712"/>
                <a:ext cx="1828883" cy="1486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latin typeface="微软雅黑" pitchFamily="34" charset="-122"/>
                  <a:ea typeface="微软雅黑" pitchFamily="34" charset="-122"/>
                </a:endParaRPr>
              </a:p>
            </p:txBody>
          </p:sp>
        </p:grpSp>
        <p:sp>
          <p:nvSpPr>
            <p:cNvPr id="22" name="矩形 21"/>
            <p:cNvSpPr/>
            <p:nvPr/>
          </p:nvSpPr>
          <p:spPr>
            <a:xfrm>
              <a:off x="131615" y="4581869"/>
              <a:ext cx="4039155" cy="2308203"/>
            </a:xfrm>
            <a:prstGeom prst="rect">
              <a:avLst/>
            </a:prstGeom>
            <a:noFill/>
          </p:spPr>
          <p:txBody>
            <a:bodyPr>
              <a:spAutoFit/>
            </a:bodyPr>
            <a:lstStyle/>
            <a:p>
              <a:pPr>
                <a:lnSpc>
                  <a:spcPct val="150000"/>
                </a:lnSpc>
                <a:defRPr/>
              </a:pPr>
              <a:r>
                <a:rPr lang="en-US" altLang="zh-CN" sz="1600" dirty="0">
                  <a:solidFill>
                    <a:schemeClr val="tx1">
                      <a:lumMod val="85000"/>
                      <a:lumOff val="15000"/>
                    </a:schemeClr>
                  </a:solidFill>
                  <a:latin typeface="微软雅黑" pitchFamily="34" charset="-122"/>
                  <a:ea typeface="微软雅黑" pitchFamily="34" charset="-122"/>
                </a:rPr>
                <a:t>1.</a:t>
              </a:r>
              <a:r>
                <a:rPr lang="zh-CN" altLang="en-US" sz="1600" dirty="0">
                  <a:solidFill>
                    <a:schemeClr val="tx1">
                      <a:lumMod val="85000"/>
                      <a:lumOff val="15000"/>
                    </a:schemeClr>
                  </a:solidFill>
                  <a:latin typeface="微软雅黑" pitchFamily="34" charset="-122"/>
                  <a:ea typeface="微软雅黑" pitchFamily="34" charset="-122"/>
                </a:rPr>
                <a:t>企业危险作业的时间、地点和危险作业从业人员数；</a:t>
              </a:r>
              <a:endParaRPr lang="en-US" altLang="zh-CN" sz="1600" dirty="0">
                <a:solidFill>
                  <a:schemeClr val="tx1">
                    <a:lumMod val="85000"/>
                    <a:lumOff val="15000"/>
                  </a:schemeClr>
                </a:solidFill>
                <a:latin typeface="微软雅黑" pitchFamily="34" charset="-122"/>
                <a:ea typeface="微软雅黑" pitchFamily="34" charset="-122"/>
              </a:endParaRPr>
            </a:p>
            <a:p>
              <a:pPr>
                <a:lnSpc>
                  <a:spcPct val="150000"/>
                </a:lnSpc>
                <a:defRPr/>
              </a:pPr>
              <a:r>
                <a:rPr lang="en-US" altLang="zh-CN" sz="1600" dirty="0">
                  <a:solidFill>
                    <a:schemeClr val="tx1">
                      <a:lumMod val="85000"/>
                      <a:lumOff val="15000"/>
                    </a:schemeClr>
                  </a:solidFill>
                  <a:latin typeface="微软雅黑" pitchFamily="34" charset="-122"/>
                  <a:ea typeface="微软雅黑" pitchFamily="34" charset="-122"/>
                </a:rPr>
                <a:t>2.</a:t>
              </a:r>
              <a:r>
                <a:rPr lang="zh-CN" altLang="en-US" sz="1600" dirty="0">
                  <a:solidFill>
                    <a:schemeClr val="tx1">
                      <a:lumMod val="85000"/>
                      <a:lumOff val="15000"/>
                    </a:schemeClr>
                  </a:solidFill>
                  <a:latin typeface="微软雅黑" pitchFamily="34" charset="-122"/>
                  <a:ea typeface="微软雅黑" pitchFamily="34" charset="-122"/>
                </a:rPr>
                <a:t>对危险作业安全风险研判、隐患排查和危险作业区域安全情况；</a:t>
              </a:r>
            </a:p>
            <a:p>
              <a:pPr>
                <a:lnSpc>
                  <a:spcPct val="150000"/>
                </a:lnSpc>
                <a:defRPr/>
              </a:pPr>
              <a:r>
                <a:rPr lang="en-US" altLang="zh-CN" sz="1600" dirty="0">
                  <a:solidFill>
                    <a:schemeClr val="tx1">
                      <a:lumMod val="85000"/>
                      <a:lumOff val="15000"/>
                    </a:schemeClr>
                  </a:solidFill>
                  <a:latin typeface="微软雅黑" pitchFamily="34" charset="-122"/>
                  <a:ea typeface="微软雅黑" pitchFamily="34" charset="-122"/>
                </a:rPr>
                <a:t>3.</a:t>
              </a:r>
              <a:r>
                <a:rPr lang="zh-CN" altLang="en-US" sz="1600" dirty="0">
                  <a:solidFill>
                    <a:schemeClr val="tx1">
                      <a:lumMod val="85000"/>
                      <a:lumOff val="15000"/>
                    </a:schemeClr>
                  </a:solidFill>
                  <a:latin typeface="微软雅黑" pitchFamily="34" charset="-122"/>
                  <a:ea typeface="微软雅黑" pitchFamily="34" charset="-122"/>
                </a:rPr>
                <a:t>危险作业前从业人员安全教育情况；</a:t>
              </a:r>
            </a:p>
            <a:p>
              <a:pPr>
                <a:lnSpc>
                  <a:spcPct val="150000"/>
                </a:lnSpc>
                <a:defRPr/>
              </a:pPr>
              <a:r>
                <a:rPr lang="en-US" altLang="zh-CN" sz="1600" dirty="0">
                  <a:solidFill>
                    <a:schemeClr val="tx1">
                      <a:lumMod val="85000"/>
                      <a:lumOff val="15000"/>
                    </a:schemeClr>
                  </a:solidFill>
                  <a:latin typeface="微软雅黑" pitchFamily="34" charset="-122"/>
                  <a:ea typeface="微软雅黑" pitchFamily="34" charset="-122"/>
                </a:rPr>
                <a:t>4.</a:t>
              </a:r>
              <a:r>
                <a:rPr lang="zh-CN" altLang="en-US" sz="1600" dirty="0">
                  <a:solidFill>
                    <a:schemeClr val="tx1">
                      <a:lumMod val="85000"/>
                      <a:lumOff val="15000"/>
                    </a:schemeClr>
                  </a:solidFill>
                  <a:latin typeface="微软雅黑" pitchFamily="34" charset="-122"/>
                  <a:ea typeface="微软雅黑" pitchFamily="34" charset="-122"/>
                </a:rPr>
                <a:t>危险作业审批责任人、安全承诺责任人。</a:t>
              </a:r>
            </a:p>
          </p:txBody>
        </p:sp>
        <p:sp>
          <p:nvSpPr>
            <p:cNvPr id="23" name="Rectangle 36"/>
            <p:cNvSpPr/>
            <p:nvPr/>
          </p:nvSpPr>
          <p:spPr>
            <a:xfrm>
              <a:off x="185576" y="4135786"/>
              <a:ext cx="4050264" cy="46195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endParaRPr lang="en-US" altLang="zh-CN" sz="1400">
                <a:solidFill>
                  <a:srgbClr val="F2F2F2"/>
                </a:solidFill>
                <a:latin typeface="微软雅黑" pitchFamily="34" charset="-122"/>
                <a:ea typeface="微软雅黑" pitchFamily="34" charset="-122"/>
              </a:endParaRPr>
            </a:p>
          </p:txBody>
        </p:sp>
        <p:sp>
          <p:nvSpPr>
            <p:cNvPr id="37903" name="矩形 23"/>
            <p:cNvSpPr>
              <a:spLocks noChangeArrowheads="1"/>
            </p:cNvSpPr>
            <p:nvPr/>
          </p:nvSpPr>
          <p:spPr bwMode="auto">
            <a:xfrm>
              <a:off x="407368" y="4150776"/>
              <a:ext cx="3570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zh-CN" sz="2000" b="1">
                  <a:solidFill>
                    <a:schemeClr val="bg1"/>
                  </a:solidFill>
                  <a:latin typeface="微软雅黑" pitchFamily="34" charset="-122"/>
                  <a:ea typeface="微软雅黑" pitchFamily="34" charset="-122"/>
                  <a:cs typeface="思源宋体 CN Heavy" pitchFamily="18" charset="-122"/>
                </a:rPr>
                <a:t>公告</a:t>
              </a:r>
              <a:r>
                <a:rPr lang="zh-CN" altLang="en-US" sz="2000" b="1">
                  <a:solidFill>
                    <a:schemeClr val="bg1"/>
                  </a:solidFill>
                  <a:latin typeface="微软雅黑" pitchFamily="34" charset="-122"/>
                  <a:ea typeface="微软雅黑" pitchFamily="34" charset="-122"/>
                  <a:cs typeface="思源宋体 CN Heavy" pitchFamily="18" charset="-122"/>
                </a:rPr>
                <a:t>内容</a:t>
              </a:r>
            </a:p>
          </p:txBody>
        </p:sp>
      </p:grpSp>
      <p:grpSp>
        <p:nvGrpSpPr>
          <p:cNvPr id="37893" name="组合 36"/>
          <p:cNvGrpSpPr/>
          <p:nvPr/>
        </p:nvGrpSpPr>
        <p:grpSpPr bwMode="auto">
          <a:xfrm>
            <a:off x="8169275" y="3243263"/>
            <a:ext cx="3903663" cy="5353050"/>
            <a:chOff x="7940152" y="4124086"/>
            <a:chExt cx="4121980" cy="5353587"/>
          </a:xfrm>
        </p:grpSpPr>
        <p:grpSp>
          <p:nvGrpSpPr>
            <p:cNvPr id="37894" name="Group 16"/>
            <p:cNvGrpSpPr/>
            <p:nvPr/>
          </p:nvGrpSpPr>
          <p:grpSpPr bwMode="auto">
            <a:xfrm>
              <a:off x="7940152" y="4124086"/>
              <a:ext cx="4051026" cy="5353587"/>
              <a:chOff x="0" y="-456"/>
              <a:chExt cx="1829061" cy="2972218"/>
            </a:xfrm>
          </p:grpSpPr>
          <p:sp>
            <p:nvSpPr>
              <p:cNvPr id="35" name="Rectangle 17"/>
              <p:cNvSpPr/>
              <p:nvPr/>
            </p:nvSpPr>
            <p:spPr>
              <a:xfrm>
                <a:off x="0" y="-456"/>
                <a:ext cx="1829309" cy="1486109"/>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latin typeface="微软雅黑" pitchFamily="34" charset="-122"/>
                  <a:ea typeface="微软雅黑" pitchFamily="34" charset="-122"/>
                </a:endParaRPr>
              </a:p>
            </p:txBody>
          </p:sp>
          <p:sp>
            <p:nvSpPr>
              <p:cNvPr id="36" name="Rectangle 18"/>
              <p:cNvSpPr/>
              <p:nvPr/>
            </p:nvSpPr>
            <p:spPr>
              <a:xfrm>
                <a:off x="0" y="1485653"/>
                <a:ext cx="1829309" cy="1486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latin typeface="微软雅黑" pitchFamily="34" charset="-122"/>
                  <a:ea typeface="微软雅黑" pitchFamily="34" charset="-122"/>
                </a:endParaRPr>
              </a:p>
            </p:txBody>
          </p:sp>
        </p:grpSp>
        <p:sp>
          <p:nvSpPr>
            <p:cNvPr id="31" name="矩形 30"/>
            <p:cNvSpPr/>
            <p:nvPr/>
          </p:nvSpPr>
          <p:spPr>
            <a:xfrm>
              <a:off x="8023966" y="4525763"/>
              <a:ext cx="4038166" cy="2308457"/>
            </a:xfrm>
            <a:prstGeom prst="rect">
              <a:avLst/>
            </a:prstGeom>
            <a:noFill/>
          </p:spPr>
          <p:txBody>
            <a:bodyPr>
              <a:spAutoFit/>
            </a:bodyPr>
            <a:lstStyle/>
            <a:p>
              <a:pPr>
                <a:lnSpc>
                  <a:spcPct val="150000"/>
                </a:lnSpc>
                <a:defRPr/>
              </a:pPr>
              <a:r>
                <a:rPr lang="zh-CN" altLang="en-US" sz="1600" dirty="0">
                  <a:solidFill>
                    <a:schemeClr val="tx1">
                      <a:lumMod val="85000"/>
                      <a:lumOff val="15000"/>
                    </a:schemeClr>
                  </a:solidFill>
                  <a:latin typeface="微软雅黑" pitchFamily="34" charset="-122"/>
                  <a:ea typeface="微软雅黑" pitchFamily="34" charset="-122"/>
                </a:rPr>
                <a:t>以本企业董事长或总经理等</a:t>
              </a:r>
              <a:r>
                <a:rPr lang="zh-CN" altLang="en-US" sz="1600" b="1" dirty="0">
                  <a:solidFill>
                    <a:schemeClr val="tx1">
                      <a:lumMod val="85000"/>
                      <a:lumOff val="15000"/>
                    </a:schemeClr>
                  </a:solidFill>
                  <a:latin typeface="微软雅黑" pitchFamily="34" charset="-122"/>
                  <a:ea typeface="微软雅黑" pitchFamily="34" charset="-122"/>
                </a:rPr>
                <a:t>主要负责人的名义</a:t>
              </a:r>
              <a:r>
                <a:rPr lang="zh-CN" altLang="en-US" sz="1600" dirty="0">
                  <a:solidFill>
                    <a:schemeClr val="tx1">
                      <a:lumMod val="85000"/>
                      <a:lumOff val="15000"/>
                    </a:schemeClr>
                  </a:solidFill>
                  <a:latin typeface="微软雅黑" pitchFamily="34" charset="-122"/>
                  <a:ea typeface="微软雅黑" pitchFamily="34" charset="-122"/>
                </a:rPr>
                <a:t>，于每天</a:t>
              </a:r>
              <a:r>
                <a:rPr lang="en-US" altLang="zh-CN" sz="1600" dirty="0">
                  <a:solidFill>
                    <a:schemeClr val="tx1">
                      <a:lumMod val="85000"/>
                      <a:lumOff val="15000"/>
                    </a:schemeClr>
                  </a:solidFill>
                  <a:latin typeface="微软雅黑" pitchFamily="34" charset="-122"/>
                  <a:ea typeface="微软雅黑" pitchFamily="34" charset="-122"/>
                </a:rPr>
                <a:t>10</a:t>
              </a:r>
              <a:r>
                <a:rPr lang="zh-CN" altLang="en-US" sz="1600" dirty="0">
                  <a:solidFill>
                    <a:schemeClr val="tx1">
                      <a:lumMod val="85000"/>
                      <a:lumOff val="15000"/>
                    </a:schemeClr>
                  </a:solidFill>
                  <a:latin typeface="微软雅黑" pitchFamily="34" charset="-122"/>
                  <a:ea typeface="微软雅黑" pitchFamily="34" charset="-122"/>
                </a:rPr>
                <a:t>时前，通过企业</a:t>
              </a:r>
              <a:r>
                <a:rPr lang="en-US" altLang="zh-CN" sz="1600" dirty="0">
                  <a:solidFill>
                    <a:schemeClr val="tx1">
                      <a:lumMod val="85000"/>
                      <a:lumOff val="15000"/>
                    </a:schemeClr>
                  </a:solidFill>
                  <a:latin typeface="微软雅黑" pitchFamily="34" charset="-122"/>
                  <a:ea typeface="微软雅黑" pitchFamily="34" charset="-122"/>
                </a:rPr>
                <a:t>LED</a:t>
              </a:r>
              <a:r>
                <a:rPr lang="zh-CN" altLang="en-US" sz="1600" dirty="0">
                  <a:solidFill>
                    <a:schemeClr val="tx1">
                      <a:lumMod val="85000"/>
                      <a:lumOff val="15000"/>
                    </a:schemeClr>
                  </a:solidFill>
                  <a:latin typeface="微软雅黑" pitchFamily="34" charset="-122"/>
                  <a:ea typeface="微软雅黑" pitchFamily="34" charset="-122"/>
                </a:rPr>
                <a:t>显示屏、微信公众号等媒介，向企业员工</a:t>
              </a:r>
              <a:r>
                <a:rPr lang="zh-CN" altLang="en-US" sz="1600" b="1" dirty="0">
                  <a:solidFill>
                    <a:schemeClr val="tx1">
                      <a:lumMod val="85000"/>
                      <a:lumOff val="15000"/>
                    </a:schemeClr>
                  </a:solidFill>
                  <a:latin typeface="微软雅黑" pitchFamily="34" charset="-122"/>
                  <a:ea typeface="微软雅黑" pitchFamily="34" charset="-122"/>
                </a:rPr>
                <a:t>发布企业危险作业和安全承诺公告</a:t>
              </a:r>
              <a:r>
                <a:rPr lang="zh-CN" altLang="en-US" sz="1600" dirty="0">
                  <a:solidFill>
                    <a:schemeClr val="tx1">
                      <a:lumMod val="85000"/>
                      <a:lumOff val="15000"/>
                    </a:schemeClr>
                  </a:solidFill>
                  <a:latin typeface="微软雅黑" pitchFamily="34" charset="-122"/>
                  <a:ea typeface="微软雅黑" pitchFamily="34" charset="-122"/>
                </a:rPr>
                <a:t>，并按照管理权限通过</a:t>
              </a:r>
              <a:r>
                <a:rPr lang="zh-CN" altLang="en-US" sz="1600" b="1" dirty="0">
                  <a:solidFill>
                    <a:schemeClr val="tx1">
                      <a:lumMod val="85000"/>
                      <a:lumOff val="15000"/>
                    </a:schemeClr>
                  </a:solidFill>
                  <a:latin typeface="微软雅黑" pitchFamily="34" charset="-122"/>
                  <a:ea typeface="微软雅黑" pitchFamily="34" charset="-122"/>
                </a:rPr>
                <a:t>市或区智慧安监大数据平台</a:t>
              </a:r>
              <a:r>
                <a:rPr lang="zh-CN" altLang="en-US" sz="1600" dirty="0">
                  <a:solidFill>
                    <a:schemeClr val="tx1">
                      <a:lumMod val="85000"/>
                      <a:lumOff val="15000"/>
                    </a:schemeClr>
                  </a:solidFill>
                  <a:latin typeface="微软雅黑" pitchFamily="34" charset="-122"/>
                  <a:ea typeface="微软雅黑" pitchFamily="34" charset="-122"/>
                </a:rPr>
                <a:t>向社会发布。</a:t>
              </a:r>
            </a:p>
          </p:txBody>
        </p:sp>
        <p:sp>
          <p:nvSpPr>
            <p:cNvPr id="32" name="Rectangle 36"/>
            <p:cNvSpPr/>
            <p:nvPr/>
          </p:nvSpPr>
          <p:spPr>
            <a:xfrm>
              <a:off x="7941829" y="4124086"/>
              <a:ext cx="4048222" cy="46200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defRPr/>
              </a:pPr>
              <a:endParaRPr lang="en-US" altLang="zh-CN" sz="1400">
                <a:solidFill>
                  <a:srgbClr val="F2F2F2"/>
                </a:solidFill>
                <a:latin typeface="微软雅黑" pitchFamily="34" charset="-122"/>
                <a:ea typeface="微软雅黑" pitchFamily="34" charset="-122"/>
              </a:endParaRPr>
            </a:p>
          </p:txBody>
        </p:sp>
        <p:sp>
          <p:nvSpPr>
            <p:cNvPr id="37897" name="矩形 32"/>
            <p:cNvSpPr>
              <a:spLocks noChangeArrowheads="1"/>
            </p:cNvSpPr>
            <p:nvPr/>
          </p:nvSpPr>
          <p:spPr bwMode="auto">
            <a:xfrm>
              <a:off x="8162706" y="4139076"/>
              <a:ext cx="3570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zh-CN" sz="2000" b="1">
                  <a:solidFill>
                    <a:schemeClr val="bg1"/>
                  </a:solidFill>
                  <a:latin typeface="微软雅黑" pitchFamily="34" charset="-122"/>
                  <a:ea typeface="微软雅黑" pitchFamily="34" charset="-122"/>
                  <a:cs typeface="思源宋体 CN Heavy" pitchFamily="18" charset="-122"/>
                </a:rPr>
                <a:t>公告</a:t>
              </a:r>
              <a:r>
                <a:rPr lang="zh-CN" altLang="en-US" sz="2000" b="1">
                  <a:solidFill>
                    <a:schemeClr val="bg1"/>
                  </a:solidFill>
                  <a:latin typeface="微软雅黑" pitchFamily="34" charset="-122"/>
                  <a:ea typeface="微软雅黑" pitchFamily="34" charset="-122"/>
                  <a:cs typeface="思源宋体 CN Heavy" pitchFamily="18" charset="-122"/>
                </a:rPr>
                <a:t>方式</a:t>
              </a:r>
            </a:p>
          </p:txBody>
        </p:sp>
      </p:grpSp>
      <p:sp>
        <p:nvSpPr>
          <p:cNvPr id="24" name="矩形 23"/>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五</a:t>
            </a:r>
            <a:r>
              <a:rPr lang="en-US" altLang="zh-CN" sz="2800" b="1" dirty="0">
                <a:solidFill>
                  <a:srgbClr val="C00000"/>
                </a:solidFill>
                <a:latin typeface="+mj-ea"/>
                <a:ea typeface="+mj-ea"/>
              </a:rPr>
              <a:t>) </a:t>
            </a:r>
            <a:r>
              <a:rPr lang="zh-CN" altLang="en-US" sz="2800" b="1" dirty="0">
                <a:solidFill>
                  <a:srgbClr val="C00000"/>
                </a:solidFill>
                <a:latin typeface="+mj-ea"/>
                <a:ea typeface="+mj-ea"/>
              </a:rPr>
              <a:t>督促、检查本单位的安全生产工作，及时消除生产安全事故隐患</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623392" y="1556792"/>
            <a:ext cx="8799513" cy="4326719"/>
          </a:xfrm>
          <a:prstGeom prst="roundRect">
            <a:avLst>
              <a:gd name="adj" fmla="val 2117"/>
            </a:avLst>
          </a:prstGeom>
          <a:solidFill>
            <a:schemeClr val="bg1">
              <a:lumMod val="85000"/>
              <a:alpha val="50000"/>
            </a:schemeClr>
          </a:solidFill>
          <a:ln>
            <a:noFill/>
          </a:ln>
        </p:spPr>
        <p:txBody>
          <a:bodyPr>
            <a:spAutoFit/>
          </a:bodyPr>
          <a:lstStyle/>
          <a:p>
            <a:pPr algn="ctr">
              <a:lnSpc>
                <a:spcPct val="150000"/>
              </a:lnSpc>
              <a:defRPr/>
            </a:pPr>
            <a:r>
              <a:rPr lang="zh-CN" altLang="zh-CN" sz="2400" b="1" dirty="0">
                <a:solidFill>
                  <a:schemeClr val="tx1">
                    <a:lumMod val="85000"/>
                    <a:lumOff val="15000"/>
                  </a:schemeClr>
                </a:solidFill>
                <a:latin typeface="微软雅黑" pitchFamily="34" charset="-122"/>
                <a:ea typeface="微软雅黑" pitchFamily="34" charset="-122"/>
              </a:rPr>
              <a:t>应急救援预案</a:t>
            </a:r>
            <a:r>
              <a:rPr lang="zh-CN" altLang="en-US" sz="2400" b="1" dirty="0">
                <a:solidFill>
                  <a:schemeClr val="tx1">
                    <a:lumMod val="85000"/>
                    <a:lumOff val="15000"/>
                  </a:schemeClr>
                </a:solidFill>
                <a:latin typeface="微软雅黑" pitchFamily="34" charset="-122"/>
                <a:ea typeface="微软雅黑" pitchFamily="34" charset="-122"/>
              </a:rPr>
              <a:t>的</a:t>
            </a:r>
            <a:r>
              <a:rPr lang="zh-CN" altLang="zh-CN" sz="2400" b="1" dirty="0">
                <a:solidFill>
                  <a:schemeClr val="tx1">
                    <a:lumMod val="85000"/>
                    <a:lumOff val="15000"/>
                  </a:schemeClr>
                </a:solidFill>
                <a:latin typeface="微软雅黑" pitchFamily="34" charset="-122"/>
                <a:ea typeface="微软雅黑" pitchFamily="34" charset="-122"/>
              </a:rPr>
              <a:t>基本要求</a:t>
            </a:r>
            <a:endParaRPr lang="en-US" altLang="zh-CN" sz="2400" b="1"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符合有关法律、法规章、标准和安全技术规范的规定</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结合本单位的生产经营动的特点和安全生产实际情况</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结合本单位的危险性情况</a:t>
            </a:r>
            <a:r>
              <a:rPr lang="en-US" altLang="zh-CN" sz="2000" dirty="0">
                <a:solidFill>
                  <a:schemeClr val="tx1">
                    <a:lumMod val="85000"/>
                    <a:lumOff val="15000"/>
                  </a:schemeClr>
                </a:solidFill>
                <a:latin typeface="微软雅黑" pitchFamily="34" charset="-122"/>
                <a:ea typeface="微软雅黑" pitchFamily="34" charset="-122"/>
              </a:rPr>
              <a:t>,</a:t>
            </a:r>
            <a:r>
              <a:rPr lang="zh-CN" altLang="zh-CN" sz="2000" dirty="0">
                <a:solidFill>
                  <a:schemeClr val="tx1">
                    <a:lumMod val="85000"/>
                    <a:lumOff val="15000"/>
                  </a:schemeClr>
                </a:solidFill>
                <a:latin typeface="微软雅黑" pitchFamily="34" charset="-122"/>
                <a:ea typeface="微软雅黑" pitchFamily="34" charset="-122"/>
              </a:rPr>
              <a:t>针对本单位的风险隐患特点</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应急组织和人员的际分工明确</a:t>
            </a:r>
            <a:r>
              <a:rPr lang="en-US" altLang="zh-CN" sz="2000" dirty="0">
                <a:solidFill>
                  <a:schemeClr val="tx1">
                    <a:lumMod val="85000"/>
                    <a:lumOff val="15000"/>
                  </a:schemeClr>
                </a:solidFill>
                <a:latin typeface="微软雅黑" pitchFamily="34" charset="-122"/>
                <a:ea typeface="微软雅黑" pitchFamily="34" charset="-122"/>
              </a:rPr>
              <a:t>,</a:t>
            </a:r>
            <a:r>
              <a:rPr lang="zh-CN" altLang="zh-CN" sz="2000" dirty="0">
                <a:solidFill>
                  <a:schemeClr val="tx1">
                    <a:lumMod val="85000"/>
                    <a:lumOff val="15000"/>
                  </a:schemeClr>
                </a:solidFill>
                <a:latin typeface="微软雅黑" pitchFamily="34" charset="-122"/>
                <a:ea typeface="微软雅黑" pitchFamily="34" charset="-122"/>
              </a:rPr>
              <a:t>并有具体的落实措施</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有明确、具体的事措施和应急程序</a:t>
            </a:r>
            <a:r>
              <a:rPr lang="en-US" altLang="zh-CN" sz="2000" dirty="0">
                <a:solidFill>
                  <a:schemeClr val="tx1">
                    <a:lumMod val="85000"/>
                    <a:lumOff val="15000"/>
                  </a:schemeClr>
                </a:solidFill>
                <a:latin typeface="微软雅黑" pitchFamily="34" charset="-122"/>
                <a:ea typeface="微软雅黑" pitchFamily="34" charset="-122"/>
              </a:rPr>
              <a:t>,</a:t>
            </a:r>
            <a:r>
              <a:rPr lang="zh-CN" altLang="zh-CN" sz="2000" dirty="0">
                <a:solidFill>
                  <a:schemeClr val="tx1">
                    <a:lumMod val="85000"/>
                    <a:lumOff val="15000"/>
                  </a:schemeClr>
                </a:solidFill>
                <a:latin typeface="微软雅黑" pitchFamily="34" charset="-122"/>
                <a:ea typeface="微软雅黑" pitchFamily="34" charset="-122"/>
              </a:rPr>
              <a:t>并与其应急能力相适应</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有明确的障措施</a:t>
            </a:r>
            <a:r>
              <a:rPr lang="en-US" altLang="zh-CN" sz="2000" dirty="0">
                <a:solidFill>
                  <a:schemeClr val="tx1">
                    <a:lumMod val="85000"/>
                    <a:lumOff val="15000"/>
                  </a:schemeClr>
                </a:solidFill>
                <a:latin typeface="微软雅黑" pitchFamily="34" charset="-122"/>
                <a:ea typeface="微软雅黑" pitchFamily="34" charset="-122"/>
              </a:rPr>
              <a:t>,</a:t>
            </a:r>
            <a:r>
              <a:rPr lang="zh-CN" altLang="zh-CN" sz="2000" dirty="0">
                <a:solidFill>
                  <a:schemeClr val="tx1">
                    <a:lumMod val="85000"/>
                    <a:lumOff val="15000"/>
                  </a:schemeClr>
                </a:solidFill>
                <a:latin typeface="微软雅黑" pitchFamily="34" charset="-122"/>
                <a:ea typeface="微软雅黑" pitchFamily="34" charset="-122"/>
              </a:rPr>
              <a:t>并能满足本单位的应急工作要求</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预案基本要素齐全、完整</a:t>
            </a:r>
            <a:r>
              <a:rPr lang="en-US" altLang="zh-CN" sz="2000" dirty="0">
                <a:solidFill>
                  <a:schemeClr val="tx1">
                    <a:lumMod val="85000"/>
                    <a:lumOff val="15000"/>
                  </a:schemeClr>
                </a:solidFill>
                <a:latin typeface="微软雅黑" pitchFamily="34" charset="-122"/>
                <a:ea typeface="微软雅黑" pitchFamily="34" charset="-122"/>
              </a:rPr>
              <a:t>,</a:t>
            </a:r>
            <a:r>
              <a:rPr lang="zh-CN" altLang="zh-CN" sz="2000" dirty="0">
                <a:solidFill>
                  <a:schemeClr val="tx1">
                    <a:lumMod val="85000"/>
                    <a:lumOff val="15000"/>
                  </a:schemeClr>
                </a:solidFill>
                <a:latin typeface="微软雅黑" pitchFamily="34" charset="-122"/>
                <a:ea typeface="微软雅黑" pitchFamily="34" charset="-122"/>
              </a:rPr>
              <a:t>预案附件提供的信息准确</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a:p>
            <a:pPr marL="457200" indent="-457200" algn="just">
              <a:lnSpc>
                <a:spcPct val="150000"/>
              </a:lnSpc>
              <a:buFont typeface="+mj-ea"/>
              <a:buAutoNum type="circleNumDbPlain"/>
              <a:defRPr/>
            </a:pPr>
            <a:r>
              <a:rPr lang="zh-CN" altLang="zh-CN" sz="2000" dirty="0">
                <a:solidFill>
                  <a:schemeClr val="tx1">
                    <a:lumMod val="85000"/>
                    <a:lumOff val="15000"/>
                  </a:schemeClr>
                </a:solidFill>
                <a:latin typeface="微软雅黑" pitchFamily="34" charset="-122"/>
                <a:ea typeface="微软雅黑" pitchFamily="34" charset="-122"/>
              </a:rPr>
              <a:t>预案内容与相关应急救援预案相互衔接</a:t>
            </a:r>
            <a:r>
              <a:rPr lang="zh-CN" altLang="en-US" sz="2000" dirty="0">
                <a:solidFill>
                  <a:schemeClr val="tx1">
                    <a:lumMod val="85000"/>
                    <a:lumOff val="15000"/>
                  </a:schemeClr>
                </a:solidFill>
                <a:latin typeface="微软雅黑" pitchFamily="34" charset="-122"/>
                <a:ea typeface="微软雅黑" pitchFamily="34" charset="-122"/>
              </a:rPr>
              <a:t>。</a:t>
            </a:r>
            <a:endParaRPr lang="en-US" altLang="zh-CN" sz="2000" dirty="0">
              <a:solidFill>
                <a:schemeClr val="tx1">
                  <a:lumMod val="85000"/>
                  <a:lumOff val="15000"/>
                </a:schemeClr>
              </a:solidFill>
              <a:latin typeface="微软雅黑" pitchFamily="34" charset="-122"/>
              <a:ea typeface="微软雅黑" pitchFamily="34" charset="-122"/>
            </a:endParaRPr>
          </a:p>
        </p:txBody>
      </p:sp>
      <p:cxnSp>
        <p:nvCxnSpPr>
          <p:cNvPr id="6" name="直接连接符 5"/>
          <p:cNvCxnSpPr/>
          <p:nvPr/>
        </p:nvCxnSpPr>
        <p:spPr>
          <a:xfrm>
            <a:off x="3294360" y="2204864"/>
            <a:ext cx="3457575" cy="0"/>
          </a:xfrm>
          <a:prstGeom prst="line">
            <a:avLst/>
          </a:prstGeom>
        </p:spPr>
        <p:style>
          <a:lnRef idx="1">
            <a:schemeClr val="accent2"/>
          </a:lnRef>
          <a:fillRef idx="0">
            <a:schemeClr val="accent2"/>
          </a:fillRef>
          <a:effectRef idx="0">
            <a:schemeClr val="accent2"/>
          </a:effectRef>
          <a:fontRef idx="minor">
            <a:schemeClr val="tx1"/>
          </a:fontRef>
        </p:style>
      </p:cxnSp>
      <p:sp>
        <p:nvSpPr>
          <p:cNvPr id="5" name="矩形 4"/>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六</a:t>
            </a:r>
            <a:r>
              <a:rPr lang="en-US" altLang="zh-CN" sz="2800" b="1" dirty="0">
                <a:solidFill>
                  <a:srgbClr val="C00000"/>
                </a:solidFill>
                <a:latin typeface="+mj-ea"/>
                <a:ea typeface="+mj-ea"/>
              </a:rPr>
              <a:t>) </a:t>
            </a:r>
            <a:r>
              <a:rPr lang="zh-CN" altLang="en-US" sz="2800" b="1" dirty="0">
                <a:solidFill>
                  <a:srgbClr val="C00000"/>
                </a:solidFill>
                <a:latin typeface="+mj-ea"/>
                <a:ea typeface="+mj-ea"/>
              </a:rPr>
              <a:t>组织制定并实施本单位的生产安全事故应急救援预案</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982663" y="1628775"/>
            <a:ext cx="10226675" cy="5127625"/>
          </a:xfrm>
          <a:prstGeom prst="roundRect">
            <a:avLst>
              <a:gd name="adj" fmla="val 2117"/>
            </a:avLst>
          </a:prstGeom>
          <a:solidFill>
            <a:schemeClr val="bg1">
              <a:lumMod val="85000"/>
              <a:alpha val="50000"/>
            </a:schemeClr>
          </a:solidFill>
          <a:ln>
            <a:noFill/>
          </a:ln>
        </p:spPr>
        <p:txBody>
          <a:bodyPr>
            <a:spAutoFit/>
          </a:bodyPr>
          <a:lstStyle/>
          <a:p>
            <a:pPr algn="ctr">
              <a:lnSpc>
                <a:spcPct val="150000"/>
              </a:lnSpc>
              <a:defRPr/>
            </a:pPr>
            <a:r>
              <a:rPr lang="zh-CN" altLang="zh-CN" sz="2400" b="1" dirty="0">
                <a:solidFill>
                  <a:schemeClr val="tx1">
                    <a:lumMod val="85000"/>
                    <a:lumOff val="15000"/>
                  </a:schemeClr>
                </a:solidFill>
                <a:latin typeface="微软雅黑" pitchFamily="34" charset="-122"/>
                <a:ea typeface="微软雅黑" pitchFamily="34" charset="-122"/>
              </a:rPr>
              <a:t>应急救援预案</a:t>
            </a:r>
            <a:r>
              <a:rPr lang="zh-CN" altLang="en-US" sz="2400" b="1" dirty="0">
                <a:solidFill>
                  <a:schemeClr val="tx1">
                    <a:lumMod val="85000"/>
                    <a:lumOff val="15000"/>
                  </a:schemeClr>
                </a:solidFill>
                <a:latin typeface="微软雅黑" pitchFamily="34" charset="-122"/>
                <a:ea typeface="微软雅黑" pitchFamily="34" charset="-122"/>
              </a:rPr>
              <a:t>的层次</a:t>
            </a: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a:p>
            <a:pPr algn="ctr">
              <a:lnSpc>
                <a:spcPct val="150000"/>
              </a:lnSpc>
              <a:defRPr/>
            </a:pPr>
            <a:endParaRPr lang="en-US" altLang="zh-CN" sz="2400" b="1" dirty="0">
              <a:solidFill>
                <a:schemeClr val="tx1">
                  <a:lumMod val="85000"/>
                  <a:lumOff val="15000"/>
                </a:schemeClr>
              </a:solidFill>
              <a:latin typeface="微软雅黑" pitchFamily="34" charset="-122"/>
              <a:ea typeface="微软雅黑" pitchFamily="34" charset="-122"/>
            </a:endParaRPr>
          </a:p>
        </p:txBody>
      </p:sp>
      <p:cxnSp>
        <p:nvCxnSpPr>
          <p:cNvPr id="6" name="直接连接符 5"/>
          <p:cNvCxnSpPr/>
          <p:nvPr/>
        </p:nvCxnSpPr>
        <p:spPr>
          <a:xfrm>
            <a:off x="4367213" y="2276475"/>
            <a:ext cx="345757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直接连接符 4"/>
          <p:cNvCxnSpPr/>
          <p:nvPr/>
        </p:nvCxnSpPr>
        <p:spPr>
          <a:xfrm>
            <a:off x="2279650" y="3716338"/>
            <a:ext cx="7848600" cy="0"/>
          </a:xfrm>
          <a:prstGeom prst="line">
            <a:avLst/>
          </a:prstGeom>
          <a:ln>
            <a:solidFill>
              <a:schemeClr val="bg1">
                <a:lumMod val="50000"/>
              </a:schemeClr>
            </a:solidFill>
            <a:prstDash val="dashDot"/>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2206625" y="5084763"/>
            <a:ext cx="7848600" cy="0"/>
          </a:xfrm>
          <a:prstGeom prst="line">
            <a:avLst/>
          </a:prstGeom>
          <a:ln>
            <a:solidFill>
              <a:schemeClr val="bg1">
                <a:lumMod val="50000"/>
              </a:schemeClr>
            </a:solidFill>
            <a:prstDash val="dashDot"/>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6932613" y="2816225"/>
            <a:ext cx="2016125" cy="523875"/>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800" dirty="0">
                <a:solidFill>
                  <a:schemeClr val="tx1">
                    <a:lumMod val="85000"/>
                    <a:lumOff val="15000"/>
                  </a:schemeClr>
                </a:solidFill>
                <a:latin typeface="微软雅黑" pitchFamily="34" charset="-122"/>
                <a:ea typeface="微软雅黑" pitchFamily="34" charset="-122"/>
              </a:rPr>
              <a:t>综合预案</a:t>
            </a:r>
          </a:p>
        </p:txBody>
      </p:sp>
      <p:sp>
        <p:nvSpPr>
          <p:cNvPr id="11" name="矩形: 圆角 10"/>
          <p:cNvSpPr/>
          <p:nvPr/>
        </p:nvSpPr>
        <p:spPr>
          <a:xfrm>
            <a:off x="2206625" y="2609850"/>
            <a:ext cx="2546350" cy="917575"/>
          </a:xfrm>
          <a:prstGeom prst="roundRect">
            <a:avLst>
              <a:gd name="adj" fmla="val 13797"/>
            </a:avLst>
          </a:prstGeom>
          <a:solidFill>
            <a:srgbClr val="C00000"/>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9945" name="文本框 9"/>
          <p:cNvSpPr txBox="1">
            <a:spLocks noChangeArrowheads="1"/>
          </p:cNvSpPr>
          <p:nvPr/>
        </p:nvSpPr>
        <p:spPr bwMode="auto">
          <a:xfrm>
            <a:off x="2192338" y="2803525"/>
            <a:ext cx="2547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800">
                <a:solidFill>
                  <a:schemeClr val="bg1"/>
                </a:solidFill>
                <a:latin typeface="微软雅黑" pitchFamily="34" charset="-122"/>
                <a:ea typeface="微软雅黑" pitchFamily="34" charset="-122"/>
                <a:cs typeface="思源宋体 CN Heavy" pitchFamily="18" charset="-122"/>
              </a:rPr>
              <a:t>综合应急预案</a:t>
            </a:r>
          </a:p>
        </p:txBody>
      </p:sp>
      <p:sp>
        <p:nvSpPr>
          <p:cNvPr id="12" name="矩形: 圆角 11"/>
          <p:cNvSpPr/>
          <p:nvPr/>
        </p:nvSpPr>
        <p:spPr>
          <a:xfrm>
            <a:off x="2206625" y="3948113"/>
            <a:ext cx="2546350" cy="917575"/>
          </a:xfrm>
          <a:prstGeom prst="roundRect">
            <a:avLst>
              <a:gd name="adj" fmla="val 13797"/>
            </a:avLst>
          </a:prstGeom>
          <a:solidFill>
            <a:srgbClr val="FF7C80"/>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9947" name="文本框 12"/>
          <p:cNvSpPr txBox="1">
            <a:spLocks noChangeArrowheads="1"/>
          </p:cNvSpPr>
          <p:nvPr/>
        </p:nvSpPr>
        <p:spPr bwMode="auto">
          <a:xfrm>
            <a:off x="2192338" y="4141788"/>
            <a:ext cx="2547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800">
                <a:solidFill>
                  <a:schemeClr val="bg1"/>
                </a:solidFill>
                <a:latin typeface="微软雅黑" pitchFamily="34" charset="-122"/>
                <a:ea typeface="微软雅黑" pitchFamily="34" charset="-122"/>
                <a:cs typeface="思源宋体 CN Heavy" pitchFamily="18" charset="-122"/>
              </a:rPr>
              <a:t>专项应急预案</a:t>
            </a:r>
          </a:p>
        </p:txBody>
      </p:sp>
      <p:sp>
        <p:nvSpPr>
          <p:cNvPr id="14" name="矩形: 圆角 13"/>
          <p:cNvSpPr/>
          <p:nvPr/>
        </p:nvSpPr>
        <p:spPr>
          <a:xfrm>
            <a:off x="2192338" y="5429250"/>
            <a:ext cx="2547937" cy="919163"/>
          </a:xfrm>
          <a:prstGeom prst="roundRect">
            <a:avLst>
              <a:gd name="adj" fmla="val 13797"/>
            </a:avLst>
          </a:prstGeom>
          <a:solidFill>
            <a:schemeClr val="bg1">
              <a:lumMod val="50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9949" name="文本框 14"/>
          <p:cNvSpPr txBox="1">
            <a:spLocks noChangeArrowheads="1"/>
          </p:cNvSpPr>
          <p:nvPr/>
        </p:nvSpPr>
        <p:spPr bwMode="auto">
          <a:xfrm>
            <a:off x="2179638" y="5622925"/>
            <a:ext cx="254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800">
                <a:solidFill>
                  <a:schemeClr val="bg1"/>
                </a:solidFill>
                <a:latin typeface="微软雅黑" pitchFamily="34" charset="-122"/>
                <a:ea typeface="微软雅黑" pitchFamily="34" charset="-122"/>
                <a:cs typeface="思源宋体 CN Heavy" pitchFamily="18" charset="-122"/>
              </a:rPr>
              <a:t>现场处置方案</a:t>
            </a:r>
          </a:p>
        </p:txBody>
      </p:sp>
      <p:sp>
        <p:nvSpPr>
          <p:cNvPr id="7" name="椭圆 6"/>
          <p:cNvSpPr/>
          <p:nvPr/>
        </p:nvSpPr>
        <p:spPr>
          <a:xfrm>
            <a:off x="6900863" y="2609850"/>
            <a:ext cx="2087562" cy="908050"/>
          </a:xfrm>
          <a:prstGeom prst="ellipse">
            <a:avLst/>
          </a:prstGeom>
          <a:noFill/>
          <a:ln w="317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17" name="文本框 16"/>
          <p:cNvSpPr txBox="1"/>
          <p:nvPr/>
        </p:nvSpPr>
        <p:spPr>
          <a:xfrm>
            <a:off x="7391400" y="3819525"/>
            <a:ext cx="1149350" cy="1200150"/>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400" dirty="0">
                <a:solidFill>
                  <a:schemeClr val="tx1">
                    <a:lumMod val="85000"/>
                    <a:lumOff val="15000"/>
                  </a:schemeClr>
                </a:solidFill>
                <a:latin typeface="微软雅黑" pitchFamily="34" charset="-122"/>
                <a:ea typeface="微软雅黑" pitchFamily="34" charset="-122"/>
              </a:rPr>
              <a:t>防洪</a:t>
            </a:r>
            <a:endParaRPr lang="en-US" altLang="zh-CN" sz="2400" dirty="0">
              <a:solidFill>
                <a:schemeClr val="tx1">
                  <a:lumMod val="85000"/>
                  <a:lumOff val="15000"/>
                </a:schemeClr>
              </a:solidFill>
              <a:latin typeface="微软雅黑" pitchFamily="34" charset="-122"/>
              <a:ea typeface="微软雅黑" pitchFamily="34" charset="-122"/>
            </a:endParaRPr>
          </a:p>
          <a:p>
            <a:pPr>
              <a:defRPr/>
            </a:pPr>
            <a:r>
              <a:rPr lang="zh-CN" altLang="en-US" sz="2400" dirty="0">
                <a:solidFill>
                  <a:schemeClr val="tx1">
                    <a:lumMod val="85000"/>
                    <a:lumOff val="15000"/>
                  </a:schemeClr>
                </a:solidFill>
                <a:latin typeface="微软雅黑" pitchFamily="34" charset="-122"/>
                <a:ea typeface="微软雅黑" pitchFamily="34" charset="-122"/>
              </a:rPr>
              <a:t>专项</a:t>
            </a:r>
            <a:endParaRPr lang="en-US" altLang="zh-CN" sz="2400" dirty="0">
              <a:solidFill>
                <a:schemeClr val="tx1">
                  <a:lumMod val="85000"/>
                  <a:lumOff val="15000"/>
                </a:schemeClr>
              </a:solidFill>
              <a:latin typeface="微软雅黑" pitchFamily="34" charset="-122"/>
              <a:ea typeface="微软雅黑" pitchFamily="34" charset="-122"/>
            </a:endParaRPr>
          </a:p>
          <a:p>
            <a:pPr>
              <a:defRPr/>
            </a:pPr>
            <a:r>
              <a:rPr lang="zh-CN" altLang="en-US" sz="2400" dirty="0">
                <a:solidFill>
                  <a:schemeClr val="tx1">
                    <a:lumMod val="85000"/>
                    <a:lumOff val="15000"/>
                  </a:schemeClr>
                </a:solidFill>
                <a:latin typeface="微软雅黑" pitchFamily="34" charset="-122"/>
                <a:ea typeface="微软雅黑" pitchFamily="34" charset="-122"/>
              </a:rPr>
              <a:t>预案</a:t>
            </a:r>
          </a:p>
        </p:txBody>
      </p:sp>
      <p:sp>
        <p:nvSpPr>
          <p:cNvPr id="18" name="椭圆 17"/>
          <p:cNvSpPr/>
          <p:nvPr/>
        </p:nvSpPr>
        <p:spPr>
          <a:xfrm>
            <a:off x="7319963" y="3725863"/>
            <a:ext cx="1296987" cy="1358900"/>
          </a:xfrm>
          <a:prstGeom prst="ellipse">
            <a:avLst/>
          </a:prstGeom>
          <a:noFill/>
          <a:ln w="3175">
            <a:solidFill>
              <a:srgbClr val="FF7C8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sz="1600" dirty="0">
              <a:latin typeface="微软雅黑" pitchFamily="34" charset="-122"/>
              <a:ea typeface="微软雅黑" pitchFamily="34" charset="-122"/>
            </a:endParaRPr>
          </a:p>
        </p:txBody>
      </p:sp>
      <p:sp>
        <p:nvSpPr>
          <p:cNvPr id="19" name="文本框 18"/>
          <p:cNvSpPr txBox="1"/>
          <p:nvPr/>
        </p:nvSpPr>
        <p:spPr>
          <a:xfrm>
            <a:off x="5840413" y="3814763"/>
            <a:ext cx="1149350" cy="1200150"/>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400" dirty="0">
                <a:solidFill>
                  <a:schemeClr val="tx1">
                    <a:lumMod val="85000"/>
                    <a:lumOff val="15000"/>
                  </a:schemeClr>
                </a:solidFill>
                <a:latin typeface="微软雅黑" pitchFamily="34" charset="-122"/>
                <a:ea typeface="微软雅黑" pitchFamily="34" charset="-122"/>
              </a:rPr>
              <a:t>危化</a:t>
            </a:r>
            <a:endParaRPr lang="en-US" altLang="zh-CN" sz="2400" dirty="0">
              <a:solidFill>
                <a:schemeClr val="tx1">
                  <a:lumMod val="85000"/>
                  <a:lumOff val="15000"/>
                </a:schemeClr>
              </a:solidFill>
              <a:latin typeface="微软雅黑" pitchFamily="34" charset="-122"/>
              <a:ea typeface="微软雅黑" pitchFamily="34" charset="-122"/>
            </a:endParaRPr>
          </a:p>
          <a:p>
            <a:pPr>
              <a:defRPr/>
            </a:pPr>
            <a:r>
              <a:rPr lang="zh-CN" altLang="en-US" sz="2400" dirty="0">
                <a:solidFill>
                  <a:schemeClr val="tx1">
                    <a:lumMod val="85000"/>
                    <a:lumOff val="15000"/>
                  </a:schemeClr>
                </a:solidFill>
                <a:latin typeface="微软雅黑" pitchFamily="34" charset="-122"/>
                <a:ea typeface="微软雅黑" pitchFamily="34" charset="-122"/>
              </a:rPr>
              <a:t>专项</a:t>
            </a:r>
            <a:endParaRPr lang="en-US" altLang="zh-CN" sz="2400" dirty="0">
              <a:solidFill>
                <a:schemeClr val="tx1">
                  <a:lumMod val="85000"/>
                  <a:lumOff val="15000"/>
                </a:schemeClr>
              </a:solidFill>
              <a:latin typeface="微软雅黑" pitchFamily="34" charset="-122"/>
              <a:ea typeface="微软雅黑" pitchFamily="34" charset="-122"/>
            </a:endParaRPr>
          </a:p>
          <a:p>
            <a:pPr>
              <a:defRPr/>
            </a:pPr>
            <a:r>
              <a:rPr lang="zh-CN" altLang="en-US" sz="2400" dirty="0">
                <a:solidFill>
                  <a:schemeClr val="tx1">
                    <a:lumMod val="85000"/>
                    <a:lumOff val="15000"/>
                  </a:schemeClr>
                </a:solidFill>
                <a:latin typeface="微软雅黑" pitchFamily="34" charset="-122"/>
                <a:ea typeface="微软雅黑" pitchFamily="34" charset="-122"/>
              </a:rPr>
              <a:t>预案</a:t>
            </a:r>
          </a:p>
        </p:txBody>
      </p:sp>
      <p:sp>
        <p:nvSpPr>
          <p:cNvPr id="20" name="椭圆 19"/>
          <p:cNvSpPr/>
          <p:nvPr/>
        </p:nvSpPr>
        <p:spPr>
          <a:xfrm>
            <a:off x="5768975" y="3721100"/>
            <a:ext cx="1295400" cy="1358900"/>
          </a:xfrm>
          <a:prstGeom prst="ellipse">
            <a:avLst/>
          </a:prstGeom>
          <a:noFill/>
          <a:ln w="3175">
            <a:solidFill>
              <a:srgbClr val="FF7C8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sz="1600" dirty="0">
              <a:latin typeface="微软雅黑" pitchFamily="34" charset="-122"/>
              <a:ea typeface="微软雅黑" pitchFamily="34" charset="-122"/>
            </a:endParaRPr>
          </a:p>
        </p:txBody>
      </p:sp>
      <p:sp>
        <p:nvSpPr>
          <p:cNvPr id="21" name="文本框 20"/>
          <p:cNvSpPr txBox="1"/>
          <p:nvPr/>
        </p:nvSpPr>
        <p:spPr>
          <a:xfrm>
            <a:off x="8918575" y="3821113"/>
            <a:ext cx="1149350" cy="1200150"/>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400" dirty="0">
                <a:solidFill>
                  <a:schemeClr val="tx1">
                    <a:lumMod val="85000"/>
                    <a:lumOff val="15000"/>
                  </a:schemeClr>
                </a:solidFill>
                <a:latin typeface="微软雅黑" pitchFamily="34" charset="-122"/>
                <a:ea typeface="微软雅黑" pitchFamily="34" charset="-122"/>
              </a:rPr>
              <a:t>火灾</a:t>
            </a:r>
            <a:endParaRPr lang="en-US" altLang="zh-CN" sz="2400" dirty="0">
              <a:solidFill>
                <a:schemeClr val="tx1">
                  <a:lumMod val="85000"/>
                  <a:lumOff val="15000"/>
                </a:schemeClr>
              </a:solidFill>
              <a:latin typeface="微软雅黑" pitchFamily="34" charset="-122"/>
              <a:ea typeface="微软雅黑" pitchFamily="34" charset="-122"/>
            </a:endParaRPr>
          </a:p>
          <a:p>
            <a:pPr>
              <a:defRPr/>
            </a:pPr>
            <a:r>
              <a:rPr lang="zh-CN" altLang="en-US" sz="2400" dirty="0">
                <a:solidFill>
                  <a:schemeClr val="tx1">
                    <a:lumMod val="85000"/>
                    <a:lumOff val="15000"/>
                  </a:schemeClr>
                </a:solidFill>
                <a:latin typeface="微软雅黑" pitchFamily="34" charset="-122"/>
                <a:ea typeface="微软雅黑" pitchFamily="34" charset="-122"/>
              </a:rPr>
              <a:t>专项</a:t>
            </a:r>
            <a:endParaRPr lang="en-US" altLang="zh-CN" sz="2400" dirty="0">
              <a:solidFill>
                <a:schemeClr val="tx1">
                  <a:lumMod val="85000"/>
                  <a:lumOff val="15000"/>
                </a:schemeClr>
              </a:solidFill>
              <a:latin typeface="微软雅黑" pitchFamily="34" charset="-122"/>
              <a:ea typeface="微软雅黑" pitchFamily="34" charset="-122"/>
            </a:endParaRPr>
          </a:p>
          <a:p>
            <a:pPr>
              <a:defRPr/>
            </a:pPr>
            <a:r>
              <a:rPr lang="zh-CN" altLang="en-US" sz="2400" dirty="0">
                <a:solidFill>
                  <a:schemeClr val="tx1">
                    <a:lumMod val="85000"/>
                    <a:lumOff val="15000"/>
                  </a:schemeClr>
                </a:solidFill>
                <a:latin typeface="微软雅黑" pitchFamily="34" charset="-122"/>
                <a:ea typeface="微软雅黑" pitchFamily="34" charset="-122"/>
              </a:rPr>
              <a:t>预案</a:t>
            </a:r>
          </a:p>
        </p:txBody>
      </p:sp>
      <p:sp>
        <p:nvSpPr>
          <p:cNvPr id="22" name="椭圆 21"/>
          <p:cNvSpPr/>
          <p:nvPr/>
        </p:nvSpPr>
        <p:spPr>
          <a:xfrm>
            <a:off x="8847138" y="3727450"/>
            <a:ext cx="1296987" cy="1360488"/>
          </a:xfrm>
          <a:prstGeom prst="ellipse">
            <a:avLst/>
          </a:prstGeom>
          <a:noFill/>
          <a:ln w="3175">
            <a:solidFill>
              <a:srgbClr val="FF7C8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sz="1600" dirty="0">
              <a:latin typeface="微软雅黑" pitchFamily="34" charset="-122"/>
              <a:ea typeface="微软雅黑" pitchFamily="34" charset="-122"/>
            </a:endParaRPr>
          </a:p>
        </p:txBody>
      </p:sp>
      <p:sp>
        <p:nvSpPr>
          <p:cNvPr id="23" name="文本框 22"/>
          <p:cNvSpPr txBox="1"/>
          <p:nvPr/>
        </p:nvSpPr>
        <p:spPr>
          <a:xfrm>
            <a:off x="7248525" y="5473700"/>
            <a:ext cx="1582738" cy="706438"/>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000" dirty="0">
                <a:solidFill>
                  <a:schemeClr val="tx1">
                    <a:lumMod val="85000"/>
                    <a:lumOff val="15000"/>
                  </a:schemeClr>
                </a:solidFill>
                <a:latin typeface="微软雅黑" pitchFamily="34" charset="-122"/>
                <a:ea typeface="微软雅黑" pitchFamily="34" charset="-122"/>
              </a:rPr>
              <a:t>现场</a:t>
            </a:r>
            <a:endParaRPr lang="en-US" altLang="zh-CN" sz="2000" dirty="0">
              <a:solidFill>
                <a:schemeClr val="tx1">
                  <a:lumMod val="85000"/>
                  <a:lumOff val="15000"/>
                </a:schemeClr>
              </a:solidFill>
              <a:latin typeface="微软雅黑" pitchFamily="34" charset="-122"/>
              <a:ea typeface="微软雅黑" pitchFamily="34" charset="-122"/>
            </a:endParaRPr>
          </a:p>
          <a:p>
            <a:pPr>
              <a:defRPr/>
            </a:pPr>
            <a:r>
              <a:rPr lang="zh-CN" altLang="en-US" sz="2000" dirty="0">
                <a:solidFill>
                  <a:schemeClr val="tx1">
                    <a:lumMod val="85000"/>
                    <a:lumOff val="15000"/>
                  </a:schemeClr>
                </a:solidFill>
                <a:latin typeface="微软雅黑" pitchFamily="34" charset="-122"/>
                <a:ea typeface="微软雅黑" pitchFamily="34" charset="-122"/>
              </a:rPr>
              <a:t>处置方案</a:t>
            </a:r>
            <a:r>
              <a:rPr lang="en-US" altLang="zh-CN" sz="2000" dirty="0">
                <a:solidFill>
                  <a:schemeClr val="tx1">
                    <a:lumMod val="85000"/>
                    <a:lumOff val="15000"/>
                  </a:schemeClr>
                </a:solidFill>
                <a:latin typeface="微软雅黑" pitchFamily="34" charset="-122"/>
                <a:ea typeface="微软雅黑" pitchFamily="34" charset="-122"/>
              </a:rPr>
              <a:t>2</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24" name="椭圆 23"/>
          <p:cNvSpPr/>
          <p:nvPr/>
        </p:nvSpPr>
        <p:spPr>
          <a:xfrm>
            <a:off x="7248525" y="5473700"/>
            <a:ext cx="1530350" cy="830263"/>
          </a:xfrm>
          <a:prstGeom prst="ellipse">
            <a:avLst/>
          </a:prstGeom>
          <a:noFill/>
          <a:ln w="3175">
            <a:solidFill>
              <a:srgbClr val="7F7F7F"/>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sz="1600" dirty="0">
              <a:latin typeface="微软雅黑" pitchFamily="34" charset="-122"/>
              <a:ea typeface="微软雅黑" pitchFamily="34" charset="-122"/>
            </a:endParaRPr>
          </a:p>
        </p:txBody>
      </p:sp>
      <p:sp>
        <p:nvSpPr>
          <p:cNvPr id="29" name="文本框 28"/>
          <p:cNvSpPr txBox="1"/>
          <p:nvPr/>
        </p:nvSpPr>
        <p:spPr>
          <a:xfrm>
            <a:off x="5562600" y="5454650"/>
            <a:ext cx="1582738" cy="708025"/>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000" dirty="0">
                <a:solidFill>
                  <a:schemeClr val="tx1">
                    <a:lumMod val="85000"/>
                    <a:lumOff val="15000"/>
                  </a:schemeClr>
                </a:solidFill>
                <a:latin typeface="微软雅黑" pitchFamily="34" charset="-122"/>
                <a:ea typeface="微软雅黑" pitchFamily="34" charset="-122"/>
              </a:rPr>
              <a:t>现场</a:t>
            </a:r>
            <a:endParaRPr lang="en-US" altLang="zh-CN" sz="2000" dirty="0">
              <a:solidFill>
                <a:schemeClr val="tx1">
                  <a:lumMod val="85000"/>
                  <a:lumOff val="15000"/>
                </a:schemeClr>
              </a:solidFill>
              <a:latin typeface="微软雅黑" pitchFamily="34" charset="-122"/>
              <a:ea typeface="微软雅黑" pitchFamily="34" charset="-122"/>
            </a:endParaRPr>
          </a:p>
          <a:p>
            <a:pPr>
              <a:defRPr/>
            </a:pPr>
            <a:r>
              <a:rPr lang="zh-CN" altLang="en-US" sz="2000" dirty="0">
                <a:solidFill>
                  <a:schemeClr val="tx1">
                    <a:lumMod val="85000"/>
                    <a:lumOff val="15000"/>
                  </a:schemeClr>
                </a:solidFill>
                <a:latin typeface="微软雅黑" pitchFamily="34" charset="-122"/>
                <a:ea typeface="微软雅黑" pitchFamily="34" charset="-122"/>
              </a:rPr>
              <a:t>处置方案</a:t>
            </a:r>
            <a:r>
              <a:rPr lang="en-US" altLang="zh-CN" sz="2000" dirty="0">
                <a:solidFill>
                  <a:schemeClr val="tx1">
                    <a:lumMod val="85000"/>
                    <a:lumOff val="15000"/>
                  </a:schemeClr>
                </a:solidFill>
                <a:latin typeface="微软雅黑" pitchFamily="34" charset="-122"/>
                <a:ea typeface="微软雅黑" pitchFamily="34" charset="-122"/>
              </a:rPr>
              <a:t>1</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30" name="椭圆 29"/>
          <p:cNvSpPr/>
          <p:nvPr/>
        </p:nvSpPr>
        <p:spPr>
          <a:xfrm>
            <a:off x="5562600" y="5454650"/>
            <a:ext cx="1530350" cy="830263"/>
          </a:xfrm>
          <a:prstGeom prst="ellipse">
            <a:avLst/>
          </a:prstGeom>
          <a:noFill/>
          <a:ln w="3175">
            <a:solidFill>
              <a:srgbClr val="7F7F7F"/>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sz="1600" dirty="0">
              <a:latin typeface="微软雅黑" pitchFamily="34" charset="-122"/>
              <a:ea typeface="微软雅黑" pitchFamily="34" charset="-122"/>
            </a:endParaRPr>
          </a:p>
        </p:txBody>
      </p:sp>
      <p:sp>
        <p:nvSpPr>
          <p:cNvPr id="31" name="文本框 30"/>
          <p:cNvSpPr txBox="1"/>
          <p:nvPr/>
        </p:nvSpPr>
        <p:spPr>
          <a:xfrm>
            <a:off x="8934450" y="5478463"/>
            <a:ext cx="1582738" cy="708025"/>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000" dirty="0">
                <a:solidFill>
                  <a:schemeClr val="tx1">
                    <a:lumMod val="85000"/>
                    <a:lumOff val="15000"/>
                  </a:schemeClr>
                </a:solidFill>
                <a:latin typeface="微软雅黑" pitchFamily="34" charset="-122"/>
                <a:ea typeface="微软雅黑" pitchFamily="34" charset="-122"/>
              </a:rPr>
              <a:t>现场</a:t>
            </a:r>
            <a:endParaRPr lang="en-US" altLang="zh-CN" sz="2000" dirty="0">
              <a:solidFill>
                <a:schemeClr val="tx1">
                  <a:lumMod val="85000"/>
                  <a:lumOff val="15000"/>
                </a:schemeClr>
              </a:solidFill>
              <a:latin typeface="微软雅黑" pitchFamily="34" charset="-122"/>
              <a:ea typeface="微软雅黑" pitchFamily="34" charset="-122"/>
            </a:endParaRPr>
          </a:p>
          <a:p>
            <a:pPr>
              <a:defRPr/>
            </a:pPr>
            <a:r>
              <a:rPr lang="zh-CN" altLang="en-US" sz="2000" dirty="0">
                <a:solidFill>
                  <a:schemeClr val="tx1">
                    <a:lumMod val="85000"/>
                    <a:lumOff val="15000"/>
                  </a:schemeClr>
                </a:solidFill>
                <a:latin typeface="微软雅黑" pitchFamily="34" charset="-122"/>
                <a:ea typeface="微软雅黑" pitchFamily="34" charset="-122"/>
              </a:rPr>
              <a:t>处置方案</a:t>
            </a:r>
            <a:r>
              <a:rPr lang="en-US" altLang="zh-CN" sz="2000" dirty="0">
                <a:solidFill>
                  <a:schemeClr val="tx1">
                    <a:lumMod val="85000"/>
                    <a:lumOff val="15000"/>
                  </a:schemeClr>
                </a:solidFill>
                <a:latin typeface="微软雅黑" pitchFamily="34" charset="-122"/>
                <a:ea typeface="微软雅黑" pitchFamily="34" charset="-122"/>
              </a:rPr>
              <a:t>3</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32" name="椭圆 31"/>
          <p:cNvSpPr/>
          <p:nvPr/>
        </p:nvSpPr>
        <p:spPr>
          <a:xfrm>
            <a:off x="8934450" y="5478463"/>
            <a:ext cx="1530350" cy="830262"/>
          </a:xfrm>
          <a:prstGeom prst="ellipse">
            <a:avLst/>
          </a:prstGeom>
          <a:noFill/>
          <a:ln w="3175">
            <a:solidFill>
              <a:srgbClr val="7F7F7F"/>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sz="1600" dirty="0">
              <a:latin typeface="微软雅黑" pitchFamily="34" charset="-122"/>
              <a:ea typeface="微软雅黑" pitchFamily="34" charset="-122"/>
            </a:endParaRPr>
          </a:p>
        </p:txBody>
      </p:sp>
      <p:sp>
        <p:nvSpPr>
          <p:cNvPr id="33" name="文本框 32"/>
          <p:cNvSpPr txBox="1"/>
          <p:nvPr/>
        </p:nvSpPr>
        <p:spPr>
          <a:xfrm>
            <a:off x="9840913" y="4052888"/>
            <a:ext cx="1149350" cy="461962"/>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zh-CN" sz="2400" dirty="0">
                <a:solidFill>
                  <a:schemeClr val="tx1">
                    <a:lumMod val="85000"/>
                    <a:lumOff val="15000"/>
                  </a:schemeClr>
                </a:solidFill>
                <a:latin typeface="微软雅黑" pitchFamily="34" charset="-122"/>
                <a:ea typeface="微软雅黑" pitchFamily="34" charset="-122"/>
              </a:rPr>
              <a:t>…</a:t>
            </a:r>
          </a:p>
        </p:txBody>
      </p:sp>
      <p:sp>
        <p:nvSpPr>
          <p:cNvPr id="34" name="文本框 33"/>
          <p:cNvSpPr txBox="1"/>
          <p:nvPr/>
        </p:nvSpPr>
        <p:spPr>
          <a:xfrm>
            <a:off x="10229850" y="5530850"/>
            <a:ext cx="1149350" cy="461963"/>
          </a:xfrm>
          <a:prstGeom prst="rect">
            <a:avLst/>
          </a:prstGeom>
          <a:noFill/>
        </p:spPr>
        <p:txBody>
          <a:bodyPr>
            <a:spAutoFit/>
          </a:bodyPr>
          <a:lstStyle>
            <a:defPPr>
              <a:defRPr lang="zh-CN"/>
            </a:defPPr>
            <a:lvl1pPr algn="ctr">
              <a:defRPr sz="3600">
                <a:solidFill>
                  <a:schemeClr val="tx1">
                    <a:lumMod val="75000"/>
                    <a:lumOff val="25000"/>
                  </a:schemeClr>
                </a:solidFill>
                <a:ea typeface="思源宋体 CN Heavy" pitchFamily="18"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zh-CN" sz="2400" dirty="0">
                <a:solidFill>
                  <a:schemeClr val="tx1">
                    <a:lumMod val="85000"/>
                    <a:lumOff val="15000"/>
                  </a:schemeClr>
                </a:solidFill>
                <a:latin typeface="微软雅黑" pitchFamily="34" charset="-122"/>
                <a:ea typeface="微软雅黑" pitchFamily="34" charset="-122"/>
              </a:rPr>
              <a:t>…</a:t>
            </a:r>
          </a:p>
        </p:txBody>
      </p:sp>
      <p:cxnSp>
        <p:nvCxnSpPr>
          <p:cNvPr id="35" name="直接连接符 34"/>
          <p:cNvCxnSpPr>
            <a:endCxn id="18" idx="0"/>
          </p:cNvCxnSpPr>
          <p:nvPr/>
        </p:nvCxnSpPr>
        <p:spPr>
          <a:xfrm>
            <a:off x="7967663" y="3527425"/>
            <a:ext cx="0" cy="198438"/>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直接连接符 37"/>
          <p:cNvCxnSpPr>
            <a:endCxn id="20" idx="0"/>
          </p:cNvCxnSpPr>
          <p:nvPr/>
        </p:nvCxnSpPr>
        <p:spPr>
          <a:xfrm flipH="1">
            <a:off x="6416675" y="3289300"/>
            <a:ext cx="598488" cy="431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直接连接符 42"/>
          <p:cNvCxnSpPr/>
          <p:nvPr/>
        </p:nvCxnSpPr>
        <p:spPr>
          <a:xfrm flipH="1" flipV="1">
            <a:off x="8832850" y="3332163"/>
            <a:ext cx="539750" cy="390525"/>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直接连接符 48"/>
          <p:cNvCxnSpPr>
            <a:endCxn id="30" idx="7"/>
          </p:cNvCxnSpPr>
          <p:nvPr/>
        </p:nvCxnSpPr>
        <p:spPr>
          <a:xfrm flipH="1">
            <a:off x="6869113" y="5024438"/>
            <a:ext cx="852487" cy="552450"/>
          </a:xfrm>
          <a:prstGeom prst="line">
            <a:avLst/>
          </a:prstGeom>
          <a:ln>
            <a:solidFill>
              <a:srgbClr val="FF7C80"/>
            </a:solidFill>
          </a:ln>
        </p:spPr>
        <p:style>
          <a:lnRef idx="1">
            <a:schemeClr val="accent2"/>
          </a:lnRef>
          <a:fillRef idx="0">
            <a:schemeClr val="accent2"/>
          </a:fillRef>
          <a:effectRef idx="0">
            <a:schemeClr val="accent2"/>
          </a:effectRef>
          <a:fontRef idx="minor">
            <a:schemeClr val="tx1"/>
          </a:fontRef>
        </p:style>
      </p:cxnSp>
      <p:cxnSp>
        <p:nvCxnSpPr>
          <p:cNvPr id="51" name="直接连接符 50"/>
          <p:cNvCxnSpPr>
            <a:stCxn id="32" idx="1"/>
          </p:cNvCxnSpPr>
          <p:nvPr/>
        </p:nvCxnSpPr>
        <p:spPr>
          <a:xfrm flipH="1" flipV="1">
            <a:off x="8234363" y="5006975"/>
            <a:ext cx="923925" cy="593725"/>
          </a:xfrm>
          <a:prstGeom prst="line">
            <a:avLst/>
          </a:prstGeom>
          <a:ln>
            <a:solidFill>
              <a:srgbClr val="FF7C80"/>
            </a:solidFill>
          </a:ln>
        </p:spPr>
        <p:style>
          <a:lnRef idx="1">
            <a:schemeClr val="accent2"/>
          </a:lnRef>
          <a:fillRef idx="0">
            <a:schemeClr val="accent2"/>
          </a:fillRef>
          <a:effectRef idx="0">
            <a:schemeClr val="accent2"/>
          </a:effectRef>
          <a:fontRef idx="minor">
            <a:schemeClr val="tx1"/>
          </a:fontRef>
        </p:style>
      </p:cxnSp>
      <p:cxnSp>
        <p:nvCxnSpPr>
          <p:cNvPr id="54" name="直接连接符 53"/>
          <p:cNvCxnSpPr>
            <a:endCxn id="24" idx="0"/>
          </p:cNvCxnSpPr>
          <p:nvPr/>
        </p:nvCxnSpPr>
        <p:spPr>
          <a:xfrm>
            <a:off x="8005763" y="5078413"/>
            <a:ext cx="7937" cy="395287"/>
          </a:xfrm>
          <a:prstGeom prst="line">
            <a:avLst/>
          </a:prstGeom>
          <a:ln>
            <a:solidFill>
              <a:srgbClr val="FF7C80"/>
            </a:solidFill>
          </a:ln>
        </p:spPr>
        <p:style>
          <a:lnRef idx="1">
            <a:schemeClr val="accent2"/>
          </a:lnRef>
          <a:fillRef idx="0">
            <a:schemeClr val="accent2"/>
          </a:fillRef>
          <a:effectRef idx="0">
            <a:schemeClr val="accent2"/>
          </a:effectRef>
          <a:fontRef idx="minor">
            <a:schemeClr val="tx1"/>
          </a:fontRef>
        </p:style>
      </p:cxnSp>
      <p:sp>
        <p:nvSpPr>
          <p:cNvPr id="36" name="矩形 35"/>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六</a:t>
            </a:r>
            <a:r>
              <a:rPr lang="en-US" altLang="zh-CN" sz="2800" b="1" dirty="0">
                <a:solidFill>
                  <a:srgbClr val="C00000"/>
                </a:solidFill>
                <a:latin typeface="+mj-ea"/>
                <a:ea typeface="+mj-ea"/>
              </a:rPr>
              <a:t>) </a:t>
            </a:r>
            <a:r>
              <a:rPr lang="zh-CN" altLang="en-US" sz="2800" b="1" dirty="0">
                <a:solidFill>
                  <a:srgbClr val="C00000"/>
                </a:solidFill>
                <a:latin typeface="+mj-ea"/>
                <a:ea typeface="+mj-ea"/>
              </a:rPr>
              <a:t>组织制定并实施本单位的生产安全事故应急救援预案</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图片 38"/>
          <p:cNvPicPr>
            <a:picLocks noChangeAspect="1" noChangeArrowheads="1"/>
          </p:cNvPicPr>
          <p:nvPr/>
        </p:nvPicPr>
        <p:blipFill>
          <a:blip r:embed="rId3" cstate="print">
            <a:extLst>
              <a:ext uri="{28A0092B-C50C-407E-A947-70E740481C1C}">
                <a14:useLocalDpi xmlns:a14="http://schemas.microsoft.com/office/drawing/2010/main" val="0"/>
              </a:ext>
            </a:extLst>
          </a:blip>
          <a:srcRect l="20279" t="12167" r="20914" b="6718"/>
          <a:stretch>
            <a:fillRect/>
          </a:stretch>
        </p:blipFill>
        <p:spPr bwMode="auto">
          <a:xfrm>
            <a:off x="7536160" y="1628800"/>
            <a:ext cx="12525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39"/>
          <p:cNvSpPr/>
          <p:nvPr/>
        </p:nvSpPr>
        <p:spPr>
          <a:xfrm>
            <a:off x="7320260" y="3284562"/>
            <a:ext cx="1724025" cy="369888"/>
          </a:xfrm>
          <a:prstGeom prst="rect">
            <a:avLst/>
          </a:prstGeom>
          <a:noFill/>
        </p:spPr>
        <p:txBody>
          <a:bodyPr>
            <a:spAutoFit/>
          </a:bodyPr>
          <a:lstStyle/>
          <a:p>
            <a:pPr algn="ctr">
              <a:defRPr/>
            </a:pPr>
            <a:r>
              <a:rPr lang="zh-CN" altLang="en-US" dirty="0">
                <a:solidFill>
                  <a:schemeClr val="tx1">
                    <a:lumMod val="85000"/>
                    <a:lumOff val="15000"/>
                  </a:schemeClr>
                </a:solidFill>
                <a:latin typeface="微软雅黑" pitchFamily="34" charset="-122"/>
                <a:ea typeface="微软雅黑" pitchFamily="34" charset="-122"/>
              </a:rPr>
              <a:t>单位</a:t>
            </a:r>
            <a:r>
              <a:rPr lang="zh-CN" altLang="zh-CN" dirty="0">
                <a:solidFill>
                  <a:schemeClr val="tx1">
                    <a:lumMod val="85000"/>
                    <a:lumOff val="15000"/>
                  </a:schemeClr>
                </a:solidFill>
                <a:latin typeface="微软雅黑" pitchFamily="34" charset="-122"/>
                <a:ea typeface="微软雅黑" pitchFamily="34" charset="-122"/>
              </a:rPr>
              <a:t>负责人</a:t>
            </a:r>
            <a:endParaRPr lang="zh-CN" altLang="en-US" dirty="0">
              <a:solidFill>
                <a:schemeClr val="tx1">
                  <a:lumMod val="85000"/>
                  <a:lumOff val="15000"/>
                </a:schemeClr>
              </a:solidFill>
              <a:latin typeface="微软雅黑" pitchFamily="34" charset="-122"/>
              <a:ea typeface="微软雅黑" pitchFamily="34" charset="-122"/>
            </a:endParaRPr>
          </a:p>
        </p:txBody>
      </p:sp>
      <p:sp>
        <p:nvSpPr>
          <p:cNvPr id="41" name="矩形: 圆角 40"/>
          <p:cNvSpPr/>
          <p:nvPr/>
        </p:nvSpPr>
        <p:spPr>
          <a:xfrm>
            <a:off x="674985" y="2009800"/>
            <a:ext cx="3168650" cy="1079500"/>
          </a:xfrm>
          <a:prstGeom prst="roundRect">
            <a:avLst>
              <a:gd name="adj" fmla="val 13797"/>
            </a:avLst>
          </a:prstGeom>
          <a:solidFill>
            <a:srgbClr val="C00000"/>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40966" name="矩形 41"/>
          <p:cNvSpPr>
            <a:spLocks noChangeArrowheads="1"/>
          </p:cNvSpPr>
          <p:nvPr/>
        </p:nvSpPr>
        <p:spPr bwMode="auto">
          <a:xfrm>
            <a:off x="865485" y="2262212"/>
            <a:ext cx="2797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3200" b="1">
                <a:solidFill>
                  <a:schemeClr val="bg1"/>
                </a:solidFill>
                <a:latin typeface="微软雅黑" pitchFamily="34" charset="-122"/>
                <a:ea typeface="微软雅黑" pitchFamily="34" charset="-122"/>
                <a:cs typeface="思源宋体 CN Heavy" pitchFamily="18" charset="-122"/>
              </a:rPr>
              <a:t>发生安全事故</a:t>
            </a:r>
          </a:p>
        </p:txBody>
      </p:sp>
      <p:grpSp>
        <p:nvGrpSpPr>
          <p:cNvPr id="40967" name="组合 43"/>
          <p:cNvGrpSpPr/>
          <p:nvPr/>
        </p:nvGrpSpPr>
        <p:grpSpPr bwMode="auto">
          <a:xfrm>
            <a:off x="5794672" y="2562250"/>
            <a:ext cx="1522413" cy="368300"/>
            <a:chOff x="4505902" y="2601649"/>
            <a:chExt cx="1522075" cy="369332"/>
          </a:xfrm>
        </p:grpSpPr>
        <p:sp>
          <p:nvSpPr>
            <p:cNvPr id="45" name="箭头: V 形 44"/>
            <p:cNvSpPr/>
            <p:nvPr/>
          </p:nvSpPr>
          <p:spPr>
            <a:xfrm>
              <a:off x="5667694"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46" name="箭头: V 形 45"/>
            <p:cNvSpPr/>
            <p:nvPr/>
          </p:nvSpPr>
          <p:spPr>
            <a:xfrm>
              <a:off x="5434384"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47" name="箭头: V 形 46"/>
            <p:cNvSpPr/>
            <p:nvPr/>
          </p:nvSpPr>
          <p:spPr>
            <a:xfrm>
              <a:off x="5204247"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48" name="箭头: V 形 47"/>
            <p:cNvSpPr/>
            <p:nvPr/>
          </p:nvSpPr>
          <p:spPr>
            <a:xfrm>
              <a:off x="4970937" y="2601649"/>
              <a:ext cx="358695"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0" name="箭头: V 形 49"/>
            <p:cNvSpPr/>
            <p:nvPr/>
          </p:nvSpPr>
          <p:spPr>
            <a:xfrm>
              <a:off x="4739213" y="2601649"/>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2" name="箭头: V 形 51"/>
            <p:cNvSpPr/>
            <p:nvPr/>
          </p:nvSpPr>
          <p:spPr>
            <a:xfrm>
              <a:off x="4505902" y="260164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grpSp>
      <p:sp>
        <p:nvSpPr>
          <p:cNvPr id="53" name="矩形 52"/>
          <p:cNvSpPr/>
          <p:nvPr/>
        </p:nvSpPr>
        <p:spPr>
          <a:xfrm>
            <a:off x="5651797" y="2211412"/>
            <a:ext cx="1722438" cy="338138"/>
          </a:xfrm>
          <a:prstGeom prst="rect">
            <a:avLst/>
          </a:prstGeom>
          <a:noFill/>
        </p:spPr>
        <p:txBody>
          <a:bodyPr>
            <a:spAutoFit/>
          </a:bodyPr>
          <a:lstStyle/>
          <a:p>
            <a:pPr algn="ctr">
              <a:defRPr/>
            </a:pPr>
            <a:r>
              <a:rPr lang="zh-CN" altLang="en-US" sz="1600" b="1" dirty="0">
                <a:solidFill>
                  <a:schemeClr val="tx1">
                    <a:lumMod val="85000"/>
                    <a:lumOff val="15000"/>
                  </a:schemeClr>
                </a:solidFill>
                <a:latin typeface="微软雅黑" pitchFamily="34" charset="-122"/>
                <a:ea typeface="微软雅黑" pitchFamily="34" charset="-122"/>
              </a:rPr>
              <a:t>立即报告</a:t>
            </a:r>
          </a:p>
        </p:txBody>
      </p:sp>
      <p:sp>
        <p:nvSpPr>
          <p:cNvPr id="55" name="矩形 54"/>
          <p:cNvSpPr/>
          <p:nvPr/>
        </p:nvSpPr>
        <p:spPr>
          <a:xfrm>
            <a:off x="1849735" y="4662512"/>
            <a:ext cx="3292475" cy="461963"/>
          </a:xfrm>
          <a:prstGeom prst="rect">
            <a:avLst/>
          </a:prstGeom>
          <a:noFill/>
          <a:ln>
            <a:noFill/>
          </a:ln>
        </p:spPr>
        <p:txBody>
          <a:bodyPr>
            <a:spAutoFit/>
          </a:bodyPr>
          <a:lstStyle/>
          <a:p>
            <a:pPr algn="ctr">
              <a:lnSpc>
                <a:spcPct val="150000"/>
              </a:lnSpc>
              <a:defRPr/>
            </a:pPr>
            <a:r>
              <a:rPr lang="zh-CN" altLang="en-US" sz="1600" dirty="0">
                <a:solidFill>
                  <a:schemeClr val="tx1">
                    <a:lumMod val="85000"/>
                    <a:lumOff val="15000"/>
                  </a:schemeClr>
                </a:solidFill>
                <a:latin typeface="微软雅黑" pitchFamily="34" charset="-122"/>
                <a:ea typeface="微软雅黑" pitchFamily="34" charset="-122"/>
              </a:rPr>
              <a:t>采取有效措施组织抢救</a:t>
            </a:r>
          </a:p>
        </p:txBody>
      </p:sp>
      <p:sp>
        <p:nvSpPr>
          <p:cNvPr id="56" name="矩形 55"/>
          <p:cNvSpPr/>
          <p:nvPr/>
        </p:nvSpPr>
        <p:spPr>
          <a:xfrm>
            <a:off x="2130722" y="5543575"/>
            <a:ext cx="4924425" cy="830262"/>
          </a:xfrm>
          <a:prstGeom prst="rect">
            <a:avLst/>
          </a:prstGeom>
          <a:noFill/>
        </p:spPr>
        <p:txBody>
          <a:bodyPr>
            <a:spAutoFit/>
          </a:bodyPr>
          <a:lstStyle/>
          <a:p>
            <a:pPr algn="ctr">
              <a:lnSpc>
                <a:spcPct val="150000"/>
              </a:lnSpc>
              <a:defRPr/>
            </a:pPr>
            <a:r>
              <a:rPr lang="en-US" altLang="zh-CN" b="1" dirty="0">
                <a:solidFill>
                  <a:srgbClr val="FF0000"/>
                </a:solidFill>
                <a:latin typeface="微软雅黑" pitchFamily="34" charset="-122"/>
                <a:ea typeface="微软雅黑" pitchFamily="34" charset="-122"/>
              </a:rPr>
              <a:t>1</a:t>
            </a:r>
            <a:r>
              <a:rPr lang="zh-CN" altLang="en-US" b="1" dirty="0">
                <a:solidFill>
                  <a:srgbClr val="FF0000"/>
                </a:solidFill>
                <a:latin typeface="微软雅黑" pitchFamily="34" charset="-122"/>
                <a:ea typeface="微软雅黑" pitchFamily="34" charset="-122"/>
              </a:rPr>
              <a:t>小时内</a:t>
            </a:r>
            <a:r>
              <a:rPr lang="zh-CN" altLang="en-US" sz="1600" dirty="0">
                <a:solidFill>
                  <a:schemeClr val="tx1">
                    <a:lumMod val="85000"/>
                    <a:lumOff val="15000"/>
                  </a:schemeClr>
                </a:solidFill>
                <a:latin typeface="微软雅黑" pitchFamily="34" charset="-122"/>
                <a:ea typeface="微软雅黑" pitchFamily="34" charset="-122"/>
              </a:rPr>
              <a:t>向事故发生地县级以上人民政府安全监督管理部门和负有安全生产监督管理职责的有关部门报告</a:t>
            </a:r>
          </a:p>
        </p:txBody>
      </p:sp>
      <p:grpSp>
        <p:nvGrpSpPr>
          <p:cNvPr id="40971" name="组合 56"/>
          <p:cNvGrpSpPr/>
          <p:nvPr/>
        </p:nvGrpSpPr>
        <p:grpSpPr bwMode="auto">
          <a:xfrm rot="6240831">
            <a:off x="7401223" y="4310087"/>
            <a:ext cx="1522412" cy="369887"/>
            <a:chOff x="4505902" y="2601649"/>
            <a:chExt cx="1522075" cy="369332"/>
          </a:xfrm>
        </p:grpSpPr>
        <p:sp>
          <p:nvSpPr>
            <p:cNvPr id="58" name="箭头: V 形 57"/>
            <p:cNvSpPr/>
            <p:nvPr/>
          </p:nvSpPr>
          <p:spPr>
            <a:xfrm>
              <a:off x="5667673" y="2602260"/>
              <a:ext cx="360283" cy="369333"/>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9" name="箭头: V 形 58"/>
            <p:cNvSpPr/>
            <p:nvPr/>
          </p:nvSpPr>
          <p:spPr>
            <a:xfrm>
              <a:off x="5432859" y="2605244"/>
              <a:ext cx="360283" cy="369333"/>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0" name="箭头: V 形 59"/>
            <p:cNvSpPr/>
            <p:nvPr/>
          </p:nvSpPr>
          <p:spPr>
            <a:xfrm>
              <a:off x="5199968" y="2609382"/>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1" name="箭头: V 形 60"/>
            <p:cNvSpPr/>
            <p:nvPr/>
          </p:nvSpPr>
          <p:spPr>
            <a:xfrm>
              <a:off x="4965948" y="2609099"/>
              <a:ext cx="358696"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2" name="箭头: V 形 61"/>
            <p:cNvSpPr/>
            <p:nvPr/>
          </p:nvSpPr>
          <p:spPr>
            <a:xfrm>
              <a:off x="4738428" y="2601898"/>
              <a:ext cx="360283" cy="369333"/>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3" name="箭头: V 形 62"/>
            <p:cNvSpPr/>
            <p:nvPr/>
          </p:nvSpPr>
          <p:spPr>
            <a:xfrm>
              <a:off x="4501686" y="2610263"/>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grpSp>
      <p:grpSp>
        <p:nvGrpSpPr>
          <p:cNvPr id="40972" name="组合 63"/>
          <p:cNvGrpSpPr/>
          <p:nvPr/>
        </p:nvGrpSpPr>
        <p:grpSpPr bwMode="auto">
          <a:xfrm rot="9180411">
            <a:off x="5947072" y="3873525"/>
            <a:ext cx="1522413" cy="369887"/>
            <a:chOff x="4505902" y="2601649"/>
            <a:chExt cx="1522075" cy="369332"/>
          </a:xfrm>
        </p:grpSpPr>
        <p:sp>
          <p:nvSpPr>
            <p:cNvPr id="65" name="箭头: V 形 64"/>
            <p:cNvSpPr/>
            <p:nvPr/>
          </p:nvSpPr>
          <p:spPr>
            <a:xfrm>
              <a:off x="5669507" y="2608124"/>
              <a:ext cx="360282" cy="369333"/>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6" name="箭头: V 形 65"/>
            <p:cNvSpPr/>
            <p:nvPr/>
          </p:nvSpPr>
          <p:spPr>
            <a:xfrm>
              <a:off x="5436002" y="2604964"/>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7" name="箭头: V 形 66"/>
            <p:cNvSpPr/>
            <p:nvPr/>
          </p:nvSpPr>
          <p:spPr>
            <a:xfrm>
              <a:off x="5204578" y="2608199"/>
              <a:ext cx="360283"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8" name="箭头: V 形 67"/>
            <p:cNvSpPr/>
            <p:nvPr/>
          </p:nvSpPr>
          <p:spPr>
            <a:xfrm>
              <a:off x="4962648" y="2603906"/>
              <a:ext cx="358695" cy="369333"/>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9" name="箭头: V 形 68"/>
            <p:cNvSpPr/>
            <p:nvPr/>
          </p:nvSpPr>
          <p:spPr>
            <a:xfrm>
              <a:off x="4739650" y="2608274"/>
              <a:ext cx="360282" cy="369333"/>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70" name="箭头: V 形 69"/>
            <p:cNvSpPr/>
            <p:nvPr/>
          </p:nvSpPr>
          <p:spPr>
            <a:xfrm>
              <a:off x="4506145" y="2605114"/>
              <a:ext cx="360282" cy="369332"/>
            </a:xfrm>
            <a:prstGeom prst="chevron">
              <a:avLst/>
            </a:prstGeom>
            <a:solidFill>
              <a:schemeClr val="tx1">
                <a:alpha val="29000"/>
              </a:schemeClr>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grpSp>
      <p:pic>
        <p:nvPicPr>
          <p:cNvPr id="40973" name="Picture 2" descr="http://pic-cdn.35pic.com/58pic/14/97/12/51958PICmIQ.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2222" y="1841525"/>
            <a:ext cx="15001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矩形 70"/>
          <p:cNvSpPr/>
          <p:nvPr/>
        </p:nvSpPr>
        <p:spPr>
          <a:xfrm>
            <a:off x="3673772" y="3316312"/>
            <a:ext cx="2103438" cy="339725"/>
          </a:xfrm>
          <a:prstGeom prst="rect">
            <a:avLst/>
          </a:prstGeom>
          <a:noFill/>
        </p:spPr>
        <p:txBody>
          <a:bodyPr>
            <a:spAutoFit/>
          </a:bodyPr>
          <a:lstStyle/>
          <a:p>
            <a:pPr algn="ctr">
              <a:defRPr/>
            </a:pPr>
            <a:r>
              <a:rPr lang="zh-CN" altLang="en-US" sz="1600" dirty="0">
                <a:solidFill>
                  <a:schemeClr val="tx1">
                    <a:lumMod val="85000"/>
                    <a:lumOff val="15000"/>
                  </a:schemeClr>
                </a:solidFill>
                <a:latin typeface="微软雅黑" pitchFamily="34" charset="-122"/>
                <a:ea typeface="微软雅黑" pitchFamily="34" charset="-122"/>
              </a:rPr>
              <a:t>事故现场有关人员</a:t>
            </a:r>
          </a:p>
        </p:txBody>
      </p:sp>
      <p:pic>
        <p:nvPicPr>
          <p:cNvPr id="40975" name="Picture 4" descr="http://upload.ahwang.cn/2015/0308/1425809542309.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1647" y="4195787"/>
            <a:ext cx="16144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图片 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5721"/>
          <a:stretch>
            <a:fillRect/>
          </a:stretch>
        </p:blipFill>
        <p:spPr bwMode="auto">
          <a:xfrm>
            <a:off x="7012285" y="4951437"/>
            <a:ext cx="122713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七</a:t>
            </a:r>
            <a:r>
              <a:rPr lang="en-US" altLang="zh-CN" sz="2800" b="1" dirty="0">
                <a:solidFill>
                  <a:srgbClr val="C00000"/>
                </a:solidFill>
                <a:latin typeface="+mj-ea"/>
                <a:ea typeface="+mj-ea"/>
              </a:rPr>
              <a:t>) </a:t>
            </a:r>
            <a:r>
              <a:rPr lang="zh-CN" altLang="en-US" sz="2800" b="1" dirty="0">
                <a:solidFill>
                  <a:srgbClr val="C00000"/>
                </a:solidFill>
                <a:latin typeface="+mj-ea"/>
                <a:ea typeface="+mj-ea"/>
              </a:rPr>
              <a:t>及时、如实报告生产安全事故</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09613" y="2725738"/>
            <a:ext cx="10728325" cy="3730625"/>
          </a:xfrm>
          <a:prstGeom prst="rect">
            <a:avLst/>
          </a:prstGeom>
          <a:solidFill>
            <a:srgbClr val="EFEFEF">
              <a:alpha val="50000"/>
            </a:srgbClr>
          </a:solidFill>
        </p:spPr>
        <p:txBody>
          <a:bodyPr>
            <a:spAutoFit/>
          </a:bodyPr>
          <a:lstStyle/>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1.</a:t>
            </a:r>
            <a:r>
              <a:rPr lang="zh-CN" altLang="en-US" sz="2000" dirty="0">
                <a:solidFill>
                  <a:schemeClr val="tx1">
                    <a:lumMod val="85000"/>
                    <a:lumOff val="15000"/>
                  </a:schemeClr>
                </a:solidFill>
                <a:latin typeface="微软雅黑" pitchFamily="34" charset="-122"/>
                <a:ea typeface="微软雅黑" pitchFamily="34" charset="-122"/>
              </a:rPr>
              <a:t>事故发生单位概况；</a:t>
            </a:r>
          </a:p>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2.</a:t>
            </a:r>
            <a:r>
              <a:rPr lang="zh-CN" altLang="en-US" sz="2000" dirty="0">
                <a:solidFill>
                  <a:schemeClr val="tx1">
                    <a:lumMod val="85000"/>
                    <a:lumOff val="15000"/>
                  </a:schemeClr>
                </a:solidFill>
                <a:latin typeface="微软雅黑" pitchFamily="34" charset="-122"/>
                <a:ea typeface="微软雅黑" pitchFamily="34" charset="-122"/>
              </a:rPr>
              <a:t>事故发生的时间、地点以及事故现场情况；</a:t>
            </a:r>
          </a:p>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3.</a:t>
            </a:r>
            <a:r>
              <a:rPr lang="zh-CN" altLang="en-US" sz="2000" dirty="0">
                <a:solidFill>
                  <a:schemeClr val="tx1">
                    <a:lumMod val="85000"/>
                    <a:lumOff val="15000"/>
                  </a:schemeClr>
                </a:solidFill>
                <a:latin typeface="微软雅黑" pitchFamily="34" charset="-122"/>
                <a:ea typeface="微软雅黑" pitchFamily="34" charset="-122"/>
              </a:rPr>
              <a:t>事故的简要经过；</a:t>
            </a:r>
          </a:p>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4.</a:t>
            </a:r>
            <a:r>
              <a:rPr lang="zh-CN" altLang="en-US" sz="2000" dirty="0">
                <a:solidFill>
                  <a:schemeClr val="tx1">
                    <a:lumMod val="85000"/>
                    <a:lumOff val="15000"/>
                  </a:schemeClr>
                </a:solidFill>
                <a:latin typeface="微软雅黑" pitchFamily="34" charset="-122"/>
                <a:ea typeface="微软雅黑" pitchFamily="34" charset="-122"/>
              </a:rPr>
              <a:t>事故已经造成或者可能造成的伤亡人数（包括下落不明的人数）和初步估计的直接经济损失</a:t>
            </a:r>
            <a:r>
              <a:rPr lang="en-US" altLang="zh-CN" sz="2000" dirty="0">
                <a:solidFill>
                  <a:schemeClr val="tx1">
                    <a:lumMod val="85000"/>
                    <a:lumOff val="15000"/>
                  </a:schemeClr>
                </a:solidFill>
                <a:latin typeface="微软雅黑" pitchFamily="34" charset="-122"/>
                <a:ea typeface="微软雅黑" pitchFamily="34" charset="-122"/>
              </a:rPr>
              <a:t>;</a:t>
            </a:r>
            <a:endParaRPr lang="zh-CN" altLang="en-US" sz="2000" dirty="0">
              <a:solidFill>
                <a:schemeClr val="tx1">
                  <a:lumMod val="85000"/>
                  <a:lumOff val="15000"/>
                </a:schemeClr>
              </a:solidFill>
              <a:latin typeface="微软雅黑" pitchFamily="34" charset="-122"/>
              <a:ea typeface="微软雅黑" pitchFamily="34" charset="-122"/>
            </a:endParaRPr>
          </a:p>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5.</a:t>
            </a:r>
            <a:r>
              <a:rPr lang="zh-CN" altLang="en-US" sz="2000" dirty="0">
                <a:solidFill>
                  <a:schemeClr val="tx1">
                    <a:lumMod val="85000"/>
                    <a:lumOff val="15000"/>
                  </a:schemeClr>
                </a:solidFill>
                <a:latin typeface="微软雅黑" pitchFamily="34" charset="-122"/>
                <a:ea typeface="微软雅黑" pitchFamily="34" charset="-122"/>
              </a:rPr>
              <a:t>已经采取的措施；</a:t>
            </a:r>
          </a:p>
          <a:p>
            <a:pPr>
              <a:lnSpc>
                <a:spcPct val="150000"/>
              </a:lnSpc>
              <a:defRPr/>
            </a:pPr>
            <a:r>
              <a:rPr lang="en-US" altLang="zh-CN" sz="2000" dirty="0">
                <a:solidFill>
                  <a:schemeClr val="tx1">
                    <a:lumMod val="85000"/>
                    <a:lumOff val="15000"/>
                  </a:schemeClr>
                </a:solidFill>
                <a:latin typeface="微软雅黑" pitchFamily="34" charset="-122"/>
                <a:ea typeface="微软雅黑" pitchFamily="34" charset="-122"/>
              </a:rPr>
              <a:t>6.</a:t>
            </a:r>
            <a:r>
              <a:rPr lang="zh-CN" altLang="en-US" sz="2000" dirty="0">
                <a:solidFill>
                  <a:schemeClr val="tx1">
                    <a:lumMod val="85000"/>
                    <a:lumOff val="15000"/>
                  </a:schemeClr>
                </a:solidFill>
                <a:latin typeface="微软雅黑" pitchFamily="34" charset="-122"/>
                <a:ea typeface="微软雅黑" pitchFamily="34" charset="-122"/>
              </a:rPr>
              <a:t>其他应当报告的情况。</a:t>
            </a:r>
          </a:p>
          <a:p>
            <a:pPr indent="457200">
              <a:lnSpc>
                <a:spcPct val="150000"/>
              </a:lnSpc>
              <a:defRPr/>
            </a:pPr>
            <a:r>
              <a:rPr lang="zh-CN" altLang="en-US" sz="2000" dirty="0">
                <a:solidFill>
                  <a:schemeClr val="tx1">
                    <a:lumMod val="85000"/>
                    <a:lumOff val="15000"/>
                  </a:schemeClr>
                </a:solidFill>
                <a:latin typeface="微软雅黑" pitchFamily="34" charset="-122"/>
                <a:ea typeface="微软雅黑" pitchFamily="34" charset="-122"/>
              </a:rPr>
              <a:t>事故发生之日起</a:t>
            </a:r>
            <a:r>
              <a:rPr lang="en-US" altLang="zh-CN" sz="2000" dirty="0">
                <a:solidFill>
                  <a:schemeClr val="tx1">
                    <a:lumMod val="85000"/>
                    <a:lumOff val="15000"/>
                  </a:schemeClr>
                </a:solidFill>
                <a:latin typeface="微软雅黑" pitchFamily="34" charset="-122"/>
                <a:ea typeface="微软雅黑" pitchFamily="34" charset="-122"/>
              </a:rPr>
              <a:t>30</a:t>
            </a:r>
            <a:r>
              <a:rPr lang="zh-CN" altLang="en-US" sz="2000" dirty="0">
                <a:solidFill>
                  <a:schemeClr val="tx1">
                    <a:lumMod val="85000"/>
                    <a:lumOff val="15000"/>
                  </a:schemeClr>
                </a:solidFill>
                <a:latin typeface="微软雅黑" pitchFamily="34" charset="-122"/>
                <a:ea typeface="微软雅黑" pitchFamily="34" charset="-122"/>
              </a:rPr>
              <a:t>日内，事故造成的伤亡人数发生变化的，及时补报。火灾、交通事故发生之日起</a:t>
            </a:r>
            <a:r>
              <a:rPr lang="en-US" altLang="zh-CN" sz="2000" dirty="0">
                <a:solidFill>
                  <a:schemeClr val="tx1">
                    <a:lumMod val="85000"/>
                    <a:lumOff val="15000"/>
                  </a:schemeClr>
                </a:solidFill>
                <a:latin typeface="微软雅黑" pitchFamily="34" charset="-122"/>
                <a:ea typeface="微软雅黑" pitchFamily="34" charset="-122"/>
              </a:rPr>
              <a:t>7</a:t>
            </a:r>
            <a:r>
              <a:rPr lang="zh-CN" altLang="en-US" sz="2000" dirty="0">
                <a:solidFill>
                  <a:schemeClr val="tx1">
                    <a:lumMod val="85000"/>
                    <a:lumOff val="15000"/>
                  </a:schemeClr>
                </a:solidFill>
                <a:latin typeface="微软雅黑" pitchFamily="34" charset="-122"/>
                <a:ea typeface="微软雅黑" pitchFamily="34" charset="-122"/>
              </a:rPr>
              <a:t>日内，事故造成的伤亡人数发生变化的，及时补报。</a:t>
            </a:r>
          </a:p>
        </p:txBody>
      </p:sp>
      <p:grpSp>
        <p:nvGrpSpPr>
          <p:cNvPr id="43012" name="Group 76"/>
          <p:cNvGrpSpPr/>
          <p:nvPr/>
        </p:nvGrpSpPr>
        <p:grpSpPr bwMode="auto">
          <a:xfrm>
            <a:off x="623888" y="1844675"/>
            <a:ext cx="10842625" cy="4772025"/>
            <a:chOff x="1302935" y="2124963"/>
            <a:chExt cx="2189142" cy="3479179"/>
          </a:xfrm>
        </p:grpSpPr>
        <p:grpSp>
          <p:nvGrpSpPr>
            <p:cNvPr id="43014" name="Group 33"/>
            <p:cNvGrpSpPr/>
            <p:nvPr/>
          </p:nvGrpSpPr>
          <p:grpSpPr bwMode="auto">
            <a:xfrm>
              <a:off x="1302935" y="2124963"/>
              <a:ext cx="2189142" cy="769274"/>
              <a:chOff x="1324809" y="1811334"/>
              <a:chExt cx="2189142" cy="769274"/>
            </a:xfrm>
          </p:grpSpPr>
          <p:sp>
            <p:nvSpPr>
              <p:cNvPr id="25" name="Pentagon 34"/>
              <p:cNvSpPr/>
              <p:nvPr/>
            </p:nvSpPr>
            <p:spPr>
              <a:xfrm rot="5400000">
                <a:off x="2055178" y="1088658"/>
                <a:ext cx="730327" cy="2175680"/>
              </a:xfrm>
              <a:prstGeom prst="homePlate">
                <a:avLst>
                  <a:gd name="adj" fmla="val 33401"/>
                </a:avLst>
              </a:prstGeom>
              <a:solidFill>
                <a:srgbClr val="E54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43018" name="Rectangle 35"/>
              <p:cNvSpPr>
                <a:spLocks noChangeArrowheads="1"/>
              </p:cNvSpPr>
              <p:nvPr/>
            </p:nvSpPr>
            <p:spPr bwMode="auto">
              <a:xfrm>
                <a:off x="1704944" y="2311336"/>
                <a:ext cx="1339127" cy="26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a:latin typeface="微软雅黑" pitchFamily="34" charset="-122"/>
                  <a:ea typeface="微软雅黑" pitchFamily="34" charset="-122"/>
                </a:endParaRPr>
              </a:p>
            </p:txBody>
          </p:sp>
          <p:sp>
            <p:nvSpPr>
              <p:cNvPr id="27" name="Flowchart: Process 36"/>
              <p:cNvSpPr/>
              <p:nvPr/>
            </p:nvSpPr>
            <p:spPr>
              <a:xfrm>
                <a:off x="1324809" y="1831010"/>
                <a:ext cx="2189142" cy="105324"/>
              </a:xfrm>
              <a:prstGeom prst="flowChartProcess">
                <a:avLst/>
              </a:prstGeom>
              <a:solidFill>
                <a:srgbClr val="B71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dirty="0">
                  <a:latin typeface="微软雅黑" pitchFamily="34" charset="-122"/>
                  <a:ea typeface="微软雅黑" pitchFamily="34" charset="-122"/>
                </a:endParaRPr>
              </a:p>
            </p:txBody>
          </p:sp>
          <p:sp>
            <p:nvSpPr>
              <p:cNvPr id="43020" name="Rectangle 37"/>
              <p:cNvSpPr>
                <a:spLocks noChangeArrowheads="1"/>
              </p:cNvSpPr>
              <p:nvPr/>
            </p:nvSpPr>
            <p:spPr bwMode="auto">
              <a:xfrm>
                <a:off x="1428631" y="1843964"/>
                <a:ext cx="1854287" cy="22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eaLnBrk="1" hangingPunct="1"/>
                <a:endParaRPr lang="en-US" altLang="zh-CN" sz="1400">
                  <a:latin typeface="微软雅黑" pitchFamily="34" charset="-122"/>
                  <a:ea typeface="微软雅黑" pitchFamily="34" charset="-122"/>
                </a:endParaRPr>
              </a:p>
            </p:txBody>
          </p:sp>
        </p:grpSp>
        <p:sp>
          <p:nvSpPr>
            <p:cNvPr id="23" name="Rounded Rectangle 53"/>
            <p:cNvSpPr/>
            <p:nvPr/>
          </p:nvSpPr>
          <p:spPr>
            <a:xfrm>
              <a:off x="1303576" y="5467567"/>
              <a:ext cx="2175360" cy="106482"/>
            </a:xfrm>
            <a:prstGeom prst="roundRect">
              <a:avLst/>
            </a:prstGeom>
            <a:solidFill>
              <a:srgbClr val="E5402F"/>
            </a:solid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sp>
          <p:nvSpPr>
            <p:cNvPr id="24" name="Rounded Rectangle 53"/>
            <p:cNvSpPr/>
            <p:nvPr/>
          </p:nvSpPr>
          <p:spPr>
            <a:xfrm>
              <a:off x="1309345" y="2144639"/>
              <a:ext cx="2176962" cy="3459503"/>
            </a:xfrm>
            <a:prstGeom prst="roundRect">
              <a:avLst>
                <a:gd name="adj" fmla="val 0"/>
              </a:avLst>
            </a:prstGeom>
            <a:noFill/>
            <a:ln>
              <a:solidFill>
                <a:srgbClr val="B71F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id-ID" sz="1400" b="1" dirty="0">
                <a:latin typeface="微软雅黑" pitchFamily="34" charset="-122"/>
                <a:ea typeface="微软雅黑" pitchFamily="34" charset="-122"/>
              </a:endParaRPr>
            </a:p>
          </p:txBody>
        </p:sp>
      </p:grpSp>
      <p:sp>
        <p:nvSpPr>
          <p:cNvPr id="43013" name="文本框 14"/>
          <p:cNvSpPr txBox="1">
            <a:spLocks noChangeArrowheads="1"/>
          </p:cNvSpPr>
          <p:nvPr/>
        </p:nvSpPr>
        <p:spPr bwMode="auto">
          <a:xfrm>
            <a:off x="4800600" y="2103438"/>
            <a:ext cx="2622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gn="ctr"/>
            <a:r>
              <a:rPr lang="zh-CN" altLang="en-US" sz="2400" b="1">
                <a:solidFill>
                  <a:schemeClr val="bg1"/>
                </a:solidFill>
                <a:latin typeface="微软雅黑" pitchFamily="34" charset="-122"/>
                <a:ea typeface="微软雅黑" pitchFamily="34" charset="-122"/>
                <a:cs typeface="思源宋体 CN Heavy" pitchFamily="18" charset="-122"/>
              </a:rPr>
              <a:t>事故报告的内容</a:t>
            </a:r>
          </a:p>
        </p:txBody>
      </p:sp>
      <p:sp>
        <p:nvSpPr>
          <p:cNvPr id="13" name="矩形 12"/>
          <p:cNvSpPr/>
          <p:nvPr/>
        </p:nvSpPr>
        <p:spPr>
          <a:xfrm>
            <a:off x="263352" y="796446"/>
            <a:ext cx="10945216" cy="523220"/>
          </a:xfrm>
          <a:prstGeom prst="rect">
            <a:avLst/>
          </a:prstGeom>
        </p:spPr>
        <p:txBody>
          <a:bodyPr wrap="square">
            <a:spAutoFit/>
          </a:bodyPr>
          <a:lstStyle/>
          <a:p>
            <a:r>
              <a:rPr lang="en-US" altLang="zh-CN" sz="2800" b="1" dirty="0">
                <a:solidFill>
                  <a:srgbClr val="C00000"/>
                </a:solidFill>
                <a:latin typeface="+mj-ea"/>
                <a:ea typeface="+mj-ea"/>
              </a:rPr>
              <a:t>(</a:t>
            </a:r>
            <a:r>
              <a:rPr lang="zh-CN" altLang="en-US" sz="2800" b="1" dirty="0">
                <a:solidFill>
                  <a:srgbClr val="C00000"/>
                </a:solidFill>
                <a:latin typeface="+mj-ea"/>
                <a:ea typeface="+mj-ea"/>
              </a:rPr>
              <a:t>七</a:t>
            </a:r>
            <a:r>
              <a:rPr lang="en-US" altLang="zh-CN" sz="2800" b="1" dirty="0">
                <a:solidFill>
                  <a:srgbClr val="C00000"/>
                </a:solidFill>
                <a:latin typeface="+mj-ea"/>
                <a:ea typeface="+mj-ea"/>
              </a:rPr>
              <a:t>) </a:t>
            </a:r>
            <a:r>
              <a:rPr lang="zh-CN" altLang="en-US" sz="2800" b="1" dirty="0">
                <a:solidFill>
                  <a:srgbClr val="C00000"/>
                </a:solidFill>
                <a:latin typeface="+mj-ea"/>
                <a:ea typeface="+mj-ea"/>
              </a:rPr>
              <a:t>及时、如实报告生产安全事故</a:t>
            </a: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面临的责任追究</a:t>
            </a:r>
          </a:p>
        </p:txBody>
      </p:sp>
      <p:pic>
        <p:nvPicPr>
          <p:cNvPr id="3" name="图片 2"/>
          <p:cNvPicPr>
            <a:picLocks noChangeAspect="1"/>
          </p:cNvPicPr>
          <p:nvPr/>
        </p:nvPicPr>
        <p:blipFill>
          <a:blip r:embed="rId3" cstate="print"/>
          <a:stretch>
            <a:fillRect/>
          </a:stretch>
        </p:blipFill>
        <p:spPr>
          <a:xfrm>
            <a:off x="420447" y="2066770"/>
            <a:ext cx="2731113" cy="3981450"/>
          </a:xfrm>
          <a:prstGeom prst="rect">
            <a:avLst/>
          </a:prstGeom>
        </p:spPr>
      </p:pic>
      <p:pic>
        <p:nvPicPr>
          <p:cNvPr id="4" name="图片 3"/>
          <p:cNvPicPr>
            <a:picLocks noChangeAspect="1"/>
          </p:cNvPicPr>
          <p:nvPr/>
        </p:nvPicPr>
        <p:blipFill rotWithShape="1">
          <a:blip r:embed="rId4"/>
          <a:srcRect l="4172" t="334" b="-334"/>
          <a:stretch>
            <a:fillRect/>
          </a:stretch>
        </p:blipFill>
        <p:spPr>
          <a:xfrm>
            <a:off x="3726275" y="2060103"/>
            <a:ext cx="2731113" cy="3994784"/>
          </a:xfrm>
          <a:prstGeom prst="rect">
            <a:avLst/>
          </a:prstGeom>
        </p:spPr>
      </p:pic>
      <p:pic>
        <p:nvPicPr>
          <p:cNvPr id="5" name="图片 4"/>
          <p:cNvPicPr>
            <a:picLocks noChangeAspect="1"/>
          </p:cNvPicPr>
          <p:nvPr/>
        </p:nvPicPr>
        <p:blipFill rotWithShape="1">
          <a:blip r:embed="rId5"/>
          <a:srcRect l="4573" r="4573"/>
          <a:stretch>
            <a:fillRect/>
          </a:stretch>
        </p:blipFill>
        <p:spPr>
          <a:xfrm>
            <a:off x="7032104" y="2053437"/>
            <a:ext cx="2731113" cy="4008117"/>
          </a:xfrm>
          <a:prstGeom prst="rect">
            <a:avLst/>
          </a:prstGeom>
        </p:spPr>
      </p:pic>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面临的责任追究</a:t>
            </a:r>
          </a:p>
        </p:txBody>
      </p:sp>
      <p:sp>
        <p:nvSpPr>
          <p:cNvPr id="3" name="七边形 28"/>
          <p:cNvSpPr/>
          <p:nvPr/>
        </p:nvSpPr>
        <p:spPr>
          <a:xfrm>
            <a:off x="4295800" y="2348880"/>
            <a:ext cx="2700755" cy="2715646"/>
          </a:xfrm>
          <a:custGeom>
            <a:avLst/>
            <a:gdLst>
              <a:gd name="connsiteX0" fmla="*/ 8588 w 2700755"/>
              <a:gd name="connsiteY0" fmla="*/ 1149427 h 2715646"/>
              <a:gd name="connsiteX1" fmla="*/ 207398 w 2700755"/>
              <a:gd name="connsiteY1" fmla="*/ 2042854 h 2715646"/>
              <a:gd name="connsiteX2" fmla="*/ 399368 w 2700755"/>
              <a:gd name="connsiteY2" fmla="*/ 2287428 h 2715646"/>
              <a:gd name="connsiteX3" fmla="*/ 1190943 w 2700755"/>
              <a:gd name="connsiteY3" fmla="*/ 2678434 h 2715646"/>
              <a:gd name="connsiteX4" fmla="*/ 1509813 w 2700755"/>
              <a:gd name="connsiteY4" fmla="*/ 2678434 h 2715646"/>
              <a:gd name="connsiteX5" fmla="*/ 2301389 w 2700755"/>
              <a:gd name="connsiteY5" fmla="*/ 2287428 h 2715646"/>
              <a:gd name="connsiteX6" fmla="*/ 2493358 w 2700755"/>
              <a:gd name="connsiteY6" fmla="*/ 2042854 h 2715646"/>
              <a:gd name="connsiteX7" fmla="*/ 2692167 w 2700755"/>
              <a:gd name="connsiteY7" fmla="*/ 1149427 h 2715646"/>
              <a:gd name="connsiteX8" fmla="*/ 2624970 w 2700755"/>
              <a:gd name="connsiteY8" fmla="*/ 850265 h 2715646"/>
              <a:gd name="connsiteX9" fmla="*/ 2072000 w 2700755"/>
              <a:gd name="connsiteY9" fmla="*/ 139034 h 2715646"/>
              <a:gd name="connsiteX10" fmla="*/ 1787793 w 2700755"/>
              <a:gd name="connsiteY10" fmla="*/ 0 h 2715646"/>
              <a:gd name="connsiteX11" fmla="*/ 912963 w 2700755"/>
              <a:gd name="connsiteY11" fmla="*/ 0 h 2715646"/>
              <a:gd name="connsiteX12" fmla="*/ 628756 w 2700755"/>
              <a:gd name="connsiteY12" fmla="*/ 139034 h 2715646"/>
              <a:gd name="connsiteX13" fmla="*/ 75786 w 2700755"/>
              <a:gd name="connsiteY13" fmla="*/ 850265 h 2715646"/>
              <a:gd name="connsiteX14" fmla="*/ 8588 w 2700755"/>
              <a:gd name="connsiteY14" fmla="*/ 1149427 h 271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755" h="2715646">
                <a:moveTo>
                  <a:pt x="8588" y="1149427"/>
                </a:moveTo>
                <a:lnTo>
                  <a:pt x="207398" y="2042854"/>
                </a:lnTo>
                <a:cubicBezTo>
                  <a:pt x="231059" y="2149182"/>
                  <a:pt x="301703" y="2239185"/>
                  <a:pt x="399368" y="2287428"/>
                </a:cubicBezTo>
                <a:lnTo>
                  <a:pt x="1190943" y="2678434"/>
                </a:lnTo>
                <a:cubicBezTo>
                  <a:pt x="1291387" y="2728050"/>
                  <a:pt x="1409369" y="2728050"/>
                  <a:pt x="1509813" y="2678434"/>
                </a:cubicBezTo>
                <a:lnTo>
                  <a:pt x="2301389" y="2287428"/>
                </a:lnTo>
                <a:cubicBezTo>
                  <a:pt x="2399052" y="2239186"/>
                  <a:pt x="2469698" y="2149182"/>
                  <a:pt x="2493358" y="2042854"/>
                </a:cubicBezTo>
                <a:lnTo>
                  <a:pt x="2692167" y="1149427"/>
                </a:lnTo>
                <a:cubicBezTo>
                  <a:pt x="2715465" y="1044732"/>
                  <a:pt x="2690803" y="934939"/>
                  <a:pt x="2624970" y="850265"/>
                </a:cubicBezTo>
                <a:lnTo>
                  <a:pt x="2072000" y="139034"/>
                </a:lnTo>
                <a:cubicBezTo>
                  <a:pt x="2003791" y="51303"/>
                  <a:pt x="1898919" y="0"/>
                  <a:pt x="1787793" y="0"/>
                </a:cubicBezTo>
                <a:lnTo>
                  <a:pt x="912963" y="0"/>
                </a:lnTo>
                <a:cubicBezTo>
                  <a:pt x="801837" y="0"/>
                  <a:pt x="696965" y="51303"/>
                  <a:pt x="628756" y="139034"/>
                </a:cubicBezTo>
                <a:lnTo>
                  <a:pt x="75786" y="850265"/>
                </a:lnTo>
                <a:cubicBezTo>
                  <a:pt x="9953" y="934939"/>
                  <a:pt x="-14709" y="1044732"/>
                  <a:pt x="8588" y="1149427"/>
                </a:cubicBezTo>
              </a:path>
            </a:pathLst>
          </a:custGeom>
          <a:solidFill>
            <a:srgbClr val="FFDE33"/>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prstClr val="white"/>
              </a:solidFill>
              <a:effectLst/>
              <a:uLnTx/>
              <a:uFillTx/>
              <a:latin typeface="+mj-ea"/>
              <a:ea typeface="+mj-ea"/>
            </a:endParaRPr>
          </a:p>
        </p:txBody>
      </p:sp>
      <p:sp>
        <p:nvSpPr>
          <p:cNvPr id="4" name="椭圆 3"/>
          <p:cNvSpPr/>
          <p:nvPr/>
        </p:nvSpPr>
        <p:spPr>
          <a:xfrm>
            <a:off x="6387519" y="1981159"/>
            <a:ext cx="504000" cy="504000"/>
          </a:xfrm>
          <a:prstGeom prst="ellipse">
            <a:avLst/>
          </a:prstGeom>
          <a:solidFill>
            <a:srgbClr val="FFDE3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mj-ea"/>
                <a:ea typeface="+mj-ea"/>
                <a:cs typeface="Arial" charset="0"/>
              </a:rPr>
              <a:t>4</a:t>
            </a:r>
            <a:endParaRPr kumimoji="0" lang="zh-CN" altLang="en-US" sz="2000" b="1" i="0" u="none" strike="noStrike" kern="0" cap="none" spc="0" normalizeH="0" baseline="0" noProof="0" dirty="0">
              <a:ln>
                <a:noFill/>
              </a:ln>
              <a:solidFill>
                <a:prstClr val="black"/>
              </a:solidFill>
              <a:effectLst/>
              <a:uLnTx/>
              <a:uFillTx/>
              <a:latin typeface="+mj-ea"/>
              <a:ea typeface="+mj-ea"/>
              <a:cs typeface="Arial" charset="0"/>
            </a:endParaRPr>
          </a:p>
        </p:txBody>
      </p:sp>
      <p:sp>
        <p:nvSpPr>
          <p:cNvPr id="5" name="椭圆 4"/>
          <p:cNvSpPr/>
          <p:nvPr/>
        </p:nvSpPr>
        <p:spPr>
          <a:xfrm>
            <a:off x="6797343" y="4533290"/>
            <a:ext cx="504000" cy="504000"/>
          </a:xfrm>
          <a:prstGeom prst="ellipse">
            <a:avLst/>
          </a:prstGeom>
          <a:solidFill>
            <a:srgbClr val="FFDE3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mj-ea"/>
                <a:ea typeface="+mj-ea"/>
                <a:cs typeface="Arial" charset="0"/>
              </a:rPr>
              <a:t>6</a:t>
            </a:r>
            <a:endParaRPr kumimoji="0" lang="zh-CN" altLang="en-US" sz="2000" b="1" i="0" u="none" strike="noStrike" kern="0" cap="none" spc="0" normalizeH="0" baseline="0" noProof="0" dirty="0">
              <a:ln>
                <a:noFill/>
              </a:ln>
              <a:solidFill>
                <a:prstClr val="black"/>
              </a:solidFill>
              <a:effectLst/>
              <a:uLnTx/>
              <a:uFillTx/>
              <a:latin typeface="+mj-ea"/>
              <a:ea typeface="+mj-ea"/>
              <a:cs typeface="Arial" charset="0"/>
            </a:endParaRPr>
          </a:p>
        </p:txBody>
      </p:sp>
      <p:sp>
        <p:nvSpPr>
          <p:cNvPr id="6" name="椭圆 5"/>
          <p:cNvSpPr/>
          <p:nvPr/>
        </p:nvSpPr>
        <p:spPr>
          <a:xfrm>
            <a:off x="7156817" y="3108005"/>
            <a:ext cx="504000" cy="504000"/>
          </a:xfrm>
          <a:prstGeom prst="ellipse">
            <a:avLst/>
          </a:prstGeom>
          <a:solidFill>
            <a:srgbClr val="FFDE3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mj-ea"/>
                <a:ea typeface="+mj-ea"/>
                <a:cs typeface="Arial" charset="0"/>
              </a:rPr>
              <a:t>5</a:t>
            </a:r>
            <a:endParaRPr kumimoji="0" lang="zh-CN" altLang="en-US" sz="2000" b="1" i="0" u="none" strike="noStrike" kern="0" cap="none" spc="0" normalizeH="0" baseline="0" noProof="0" dirty="0">
              <a:ln>
                <a:noFill/>
              </a:ln>
              <a:solidFill>
                <a:prstClr val="black"/>
              </a:solidFill>
              <a:effectLst/>
              <a:uLnTx/>
              <a:uFillTx/>
              <a:latin typeface="+mj-ea"/>
              <a:ea typeface="+mj-ea"/>
              <a:cs typeface="Arial" charset="0"/>
            </a:endParaRPr>
          </a:p>
        </p:txBody>
      </p:sp>
      <p:sp>
        <p:nvSpPr>
          <p:cNvPr id="7" name="椭圆 6"/>
          <p:cNvSpPr/>
          <p:nvPr/>
        </p:nvSpPr>
        <p:spPr>
          <a:xfrm>
            <a:off x="4374142" y="1981159"/>
            <a:ext cx="504000" cy="504000"/>
          </a:xfrm>
          <a:prstGeom prst="ellipse">
            <a:avLst/>
          </a:prstGeom>
          <a:solidFill>
            <a:srgbClr val="FFDE3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mj-ea"/>
                <a:ea typeface="+mj-ea"/>
                <a:cs typeface="Arial" charset="0"/>
              </a:rPr>
              <a:t>1</a:t>
            </a:r>
            <a:endParaRPr kumimoji="0" lang="zh-CN" altLang="en-US" sz="2000" b="1" i="0" u="none" strike="noStrike" kern="0" cap="none" spc="0" normalizeH="0" baseline="0" noProof="0" dirty="0">
              <a:ln>
                <a:noFill/>
              </a:ln>
              <a:solidFill>
                <a:prstClr val="black"/>
              </a:solidFill>
              <a:effectLst/>
              <a:uLnTx/>
              <a:uFillTx/>
              <a:latin typeface="+mj-ea"/>
              <a:ea typeface="+mj-ea"/>
              <a:cs typeface="Arial" charset="0"/>
            </a:endParaRPr>
          </a:p>
        </p:txBody>
      </p:sp>
      <p:sp>
        <p:nvSpPr>
          <p:cNvPr id="8" name="椭圆 7"/>
          <p:cNvSpPr/>
          <p:nvPr/>
        </p:nvSpPr>
        <p:spPr>
          <a:xfrm>
            <a:off x="3655754" y="3108005"/>
            <a:ext cx="504000" cy="504000"/>
          </a:xfrm>
          <a:prstGeom prst="ellipse">
            <a:avLst/>
          </a:prstGeom>
          <a:solidFill>
            <a:srgbClr val="FFDE3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mj-ea"/>
                <a:ea typeface="+mj-ea"/>
                <a:cs typeface="Arial" charset="0"/>
              </a:rPr>
              <a:t>2</a:t>
            </a:r>
            <a:endParaRPr kumimoji="0" lang="zh-CN" altLang="en-US" sz="2000" b="1" i="0" u="none" strike="noStrike" kern="0" cap="none" spc="0" normalizeH="0" baseline="0" noProof="0" dirty="0">
              <a:ln>
                <a:noFill/>
              </a:ln>
              <a:solidFill>
                <a:prstClr val="black"/>
              </a:solidFill>
              <a:effectLst/>
              <a:uLnTx/>
              <a:uFillTx/>
              <a:latin typeface="+mj-ea"/>
              <a:ea typeface="+mj-ea"/>
              <a:cs typeface="Arial" charset="0"/>
            </a:endParaRPr>
          </a:p>
        </p:txBody>
      </p:sp>
      <p:sp>
        <p:nvSpPr>
          <p:cNvPr id="9" name="椭圆 8"/>
          <p:cNvSpPr/>
          <p:nvPr/>
        </p:nvSpPr>
        <p:spPr>
          <a:xfrm>
            <a:off x="3962455" y="4533290"/>
            <a:ext cx="504000" cy="504000"/>
          </a:xfrm>
          <a:prstGeom prst="ellipse">
            <a:avLst/>
          </a:prstGeom>
          <a:solidFill>
            <a:srgbClr val="FFDE3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mj-ea"/>
                <a:ea typeface="+mj-ea"/>
                <a:cs typeface="Arial" charset="0"/>
              </a:rPr>
              <a:t>3</a:t>
            </a:r>
            <a:endParaRPr kumimoji="0" lang="zh-CN" altLang="en-US" sz="2000" b="1" i="0" u="none" strike="noStrike" kern="0" cap="none" spc="0" normalizeH="0" baseline="0" noProof="0" dirty="0">
              <a:ln>
                <a:noFill/>
              </a:ln>
              <a:solidFill>
                <a:prstClr val="black"/>
              </a:solidFill>
              <a:effectLst/>
              <a:uLnTx/>
              <a:uFillTx/>
              <a:latin typeface="+mj-ea"/>
              <a:ea typeface="+mj-ea"/>
              <a:cs typeface="Arial" charset="0"/>
            </a:endParaRPr>
          </a:p>
        </p:txBody>
      </p:sp>
      <p:sp>
        <p:nvSpPr>
          <p:cNvPr id="10" name="矩形 8"/>
          <p:cNvSpPr>
            <a:spLocks noChangeArrowheads="1"/>
          </p:cNvSpPr>
          <p:nvPr/>
        </p:nvSpPr>
        <p:spPr bwMode="auto">
          <a:xfrm flipH="1">
            <a:off x="4650278" y="3010722"/>
            <a:ext cx="2048365" cy="914738"/>
          </a:xfrm>
          <a:prstGeom prst="rect">
            <a:avLst/>
          </a:prstGeom>
        </p:spPr>
        <p:txBody>
          <a:bodyPr wrap="square">
            <a:spAutoFit/>
          </a:bodyPr>
          <a:lstStyle/>
          <a:p>
            <a:pPr algn="ctr" defTabSz="457200" rtl="0" fontAlgn="auto">
              <a:lnSpc>
                <a:spcPct val="150000"/>
              </a:lnSpc>
              <a:spcBef>
                <a:spcPts val="0"/>
              </a:spcBef>
              <a:spcAft>
                <a:spcPts val="0"/>
              </a:spcAft>
            </a:pPr>
            <a:r>
              <a:rPr lang="zh-CN" altLang="en-US" sz="4000" b="1" dirty="0">
                <a:solidFill>
                  <a:srgbClr val="C00000"/>
                </a:solidFill>
                <a:latin typeface="+mj-ea"/>
                <a:ea typeface="+mj-ea"/>
              </a:rPr>
              <a:t>七宗罪</a:t>
            </a:r>
          </a:p>
        </p:txBody>
      </p:sp>
      <p:sp>
        <p:nvSpPr>
          <p:cNvPr id="11" name="矩形 10"/>
          <p:cNvSpPr/>
          <p:nvPr/>
        </p:nvSpPr>
        <p:spPr>
          <a:xfrm>
            <a:off x="475862" y="1717411"/>
            <a:ext cx="3819938" cy="668003"/>
          </a:xfrm>
          <a:prstGeom prst="rect">
            <a:avLst/>
          </a:prstGeom>
        </p:spPr>
        <p:txBody>
          <a:bodyPr wrap="square">
            <a:spAutoFit/>
          </a:bodyPr>
          <a:lstStyle/>
          <a:p>
            <a:pPr algn="r" defTabSz="457200" rtl="0" fontAlgn="auto">
              <a:lnSpc>
                <a:spcPct val="150000"/>
              </a:lnSpc>
              <a:spcBef>
                <a:spcPts val="0"/>
              </a:spcBef>
              <a:spcAft>
                <a:spcPts val="0"/>
              </a:spcAft>
            </a:pPr>
            <a:r>
              <a:rPr lang="zh-CN" altLang="en-US" sz="2800" b="1" dirty="0">
                <a:solidFill>
                  <a:srgbClr val="C00000"/>
                </a:solidFill>
                <a:latin typeface="+mj-ea"/>
                <a:ea typeface="+mj-ea"/>
              </a:rPr>
              <a:t>重大责任事故罪</a:t>
            </a:r>
          </a:p>
        </p:txBody>
      </p:sp>
      <p:sp>
        <p:nvSpPr>
          <p:cNvPr id="12" name="矩形 11"/>
          <p:cNvSpPr/>
          <p:nvPr/>
        </p:nvSpPr>
        <p:spPr>
          <a:xfrm>
            <a:off x="-351217" y="2903617"/>
            <a:ext cx="3951695" cy="668003"/>
          </a:xfrm>
          <a:prstGeom prst="rect">
            <a:avLst/>
          </a:prstGeom>
        </p:spPr>
        <p:txBody>
          <a:bodyPr wrap="square">
            <a:spAutoFit/>
          </a:bodyPr>
          <a:lstStyle/>
          <a:p>
            <a:pPr algn="r" defTabSz="457200" rtl="0" fontAlgn="auto">
              <a:lnSpc>
                <a:spcPct val="150000"/>
              </a:lnSpc>
              <a:spcBef>
                <a:spcPts val="0"/>
              </a:spcBef>
              <a:spcAft>
                <a:spcPts val="0"/>
              </a:spcAft>
            </a:pPr>
            <a:r>
              <a:rPr lang="zh-CN" altLang="en-US" sz="2800" b="1" dirty="0">
                <a:solidFill>
                  <a:srgbClr val="C00000"/>
                </a:solidFill>
                <a:latin typeface="+mj-ea"/>
                <a:ea typeface="+mj-ea"/>
              </a:rPr>
              <a:t>强令违章冒险作业罪</a:t>
            </a:r>
          </a:p>
        </p:txBody>
      </p:sp>
      <p:sp>
        <p:nvSpPr>
          <p:cNvPr id="13" name="矩形 12"/>
          <p:cNvSpPr/>
          <p:nvPr/>
        </p:nvSpPr>
        <p:spPr>
          <a:xfrm>
            <a:off x="-363093" y="4338193"/>
            <a:ext cx="4257525" cy="668003"/>
          </a:xfrm>
          <a:prstGeom prst="rect">
            <a:avLst/>
          </a:prstGeom>
        </p:spPr>
        <p:txBody>
          <a:bodyPr wrap="square">
            <a:spAutoFit/>
          </a:bodyPr>
          <a:lstStyle/>
          <a:p>
            <a:pPr algn="r" defTabSz="457200" rtl="0" fontAlgn="auto">
              <a:lnSpc>
                <a:spcPct val="150000"/>
              </a:lnSpc>
              <a:spcBef>
                <a:spcPts val="0"/>
              </a:spcBef>
              <a:spcAft>
                <a:spcPts val="0"/>
              </a:spcAft>
            </a:pPr>
            <a:r>
              <a:rPr lang="zh-CN" altLang="en-US" sz="2800" b="1" dirty="0">
                <a:solidFill>
                  <a:srgbClr val="C00000"/>
                </a:solidFill>
                <a:latin typeface="+mj-ea"/>
                <a:ea typeface="+mj-ea"/>
              </a:rPr>
              <a:t>重大劳动安全事故罪</a:t>
            </a:r>
          </a:p>
        </p:txBody>
      </p:sp>
      <p:sp>
        <p:nvSpPr>
          <p:cNvPr id="14" name="矩形 13"/>
          <p:cNvSpPr/>
          <p:nvPr/>
        </p:nvSpPr>
        <p:spPr>
          <a:xfrm>
            <a:off x="6996555" y="1711918"/>
            <a:ext cx="4277334" cy="668003"/>
          </a:xfrm>
          <a:prstGeom prst="rect">
            <a:avLst/>
          </a:prstGeom>
        </p:spPr>
        <p:txBody>
          <a:bodyPr wrap="square">
            <a:spAutoFit/>
          </a:bodyPr>
          <a:lstStyle/>
          <a:p>
            <a:pPr defTabSz="457200" rtl="0" fontAlgn="auto">
              <a:lnSpc>
                <a:spcPct val="150000"/>
              </a:lnSpc>
              <a:spcBef>
                <a:spcPts val="0"/>
              </a:spcBef>
              <a:spcAft>
                <a:spcPts val="0"/>
              </a:spcAft>
            </a:pPr>
            <a:r>
              <a:rPr lang="zh-CN" altLang="en-US" sz="2800" b="1" dirty="0">
                <a:solidFill>
                  <a:srgbClr val="C00000"/>
                </a:solidFill>
                <a:latin typeface="+mj-ea"/>
                <a:ea typeface="+mj-ea"/>
              </a:rPr>
              <a:t>危险物品肇事罪</a:t>
            </a:r>
          </a:p>
        </p:txBody>
      </p:sp>
      <p:sp>
        <p:nvSpPr>
          <p:cNvPr id="15" name="矩形 14"/>
          <p:cNvSpPr/>
          <p:nvPr/>
        </p:nvSpPr>
        <p:spPr>
          <a:xfrm>
            <a:off x="7717316" y="2903617"/>
            <a:ext cx="4277334" cy="668003"/>
          </a:xfrm>
          <a:prstGeom prst="rect">
            <a:avLst/>
          </a:prstGeom>
        </p:spPr>
        <p:txBody>
          <a:bodyPr wrap="square">
            <a:spAutoFit/>
          </a:bodyPr>
          <a:lstStyle/>
          <a:p>
            <a:pPr defTabSz="457200" rtl="0" fontAlgn="auto">
              <a:lnSpc>
                <a:spcPct val="150000"/>
              </a:lnSpc>
              <a:spcBef>
                <a:spcPts val="0"/>
              </a:spcBef>
              <a:spcAft>
                <a:spcPts val="0"/>
              </a:spcAft>
            </a:pPr>
            <a:r>
              <a:rPr lang="zh-CN" altLang="en-US" sz="2800" b="1" dirty="0">
                <a:solidFill>
                  <a:srgbClr val="C00000"/>
                </a:solidFill>
                <a:latin typeface="+mj-ea"/>
                <a:ea typeface="+mj-ea"/>
              </a:rPr>
              <a:t>工程重大安全事故罪</a:t>
            </a:r>
          </a:p>
        </p:txBody>
      </p:sp>
      <p:sp>
        <p:nvSpPr>
          <p:cNvPr id="16" name="矩形 15"/>
          <p:cNvSpPr/>
          <p:nvPr/>
        </p:nvSpPr>
        <p:spPr>
          <a:xfrm>
            <a:off x="7363058" y="4314256"/>
            <a:ext cx="3928770" cy="668003"/>
          </a:xfrm>
          <a:prstGeom prst="rect">
            <a:avLst/>
          </a:prstGeom>
        </p:spPr>
        <p:txBody>
          <a:bodyPr wrap="square">
            <a:spAutoFit/>
          </a:bodyPr>
          <a:lstStyle/>
          <a:p>
            <a:pPr defTabSz="457200" rtl="0" fontAlgn="auto">
              <a:lnSpc>
                <a:spcPct val="150000"/>
              </a:lnSpc>
              <a:spcBef>
                <a:spcPts val="0"/>
              </a:spcBef>
              <a:spcAft>
                <a:spcPts val="0"/>
              </a:spcAft>
            </a:pPr>
            <a:r>
              <a:rPr lang="zh-CN" altLang="en-US" sz="2800" b="1" dirty="0">
                <a:solidFill>
                  <a:srgbClr val="C00000"/>
                </a:solidFill>
                <a:latin typeface="+mj-ea"/>
                <a:ea typeface="+mj-ea"/>
              </a:rPr>
              <a:t>消防责任事故罪</a:t>
            </a:r>
          </a:p>
        </p:txBody>
      </p:sp>
      <p:sp>
        <p:nvSpPr>
          <p:cNvPr id="17" name="矩形 16"/>
          <p:cNvSpPr/>
          <p:nvPr/>
        </p:nvSpPr>
        <p:spPr>
          <a:xfrm>
            <a:off x="2607622" y="5704850"/>
            <a:ext cx="6133675" cy="668003"/>
          </a:xfrm>
          <a:prstGeom prst="rect">
            <a:avLst/>
          </a:prstGeom>
        </p:spPr>
        <p:txBody>
          <a:bodyPr wrap="square">
            <a:spAutoFit/>
          </a:bodyPr>
          <a:lstStyle/>
          <a:p>
            <a:pPr algn="ctr" defTabSz="457200" rtl="0" fontAlgn="auto">
              <a:lnSpc>
                <a:spcPct val="150000"/>
              </a:lnSpc>
              <a:spcBef>
                <a:spcPts val="0"/>
              </a:spcBef>
              <a:spcAft>
                <a:spcPts val="0"/>
              </a:spcAft>
            </a:pPr>
            <a:r>
              <a:rPr lang="zh-CN" altLang="en-US" sz="2800" b="1" dirty="0">
                <a:solidFill>
                  <a:srgbClr val="C00000"/>
                </a:solidFill>
                <a:latin typeface="+mj-ea"/>
                <a:ea typeface="+mj-ea"/>
              </a:rPr>
              <a:t>不报、谎报安全事故罪</a:t>
            </a:r>
          </a:p>
        </p:txBody>
      </p:sp>
      <p:sp>
        <p:nvSpPr>
          <p:cNvPr id="18" name="椭圆 17"/>
          <p:cNvSpPr/>
          <p:nvPr/>
        </p:nvSpPr>
        <p:spPr>
          <a:xfrm>
            <a:off x="5422461" y="5223008"/>
            <a:ext cx="504000" cy="504000"/>
          </a:xfrm>
          <a:prstGeom prst="ellipse">
            <a:avLst/>
          </a:prstGeom>
          <a:solidFill>
            <a:srgbClr val="FFDE33"/>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mj-ea"/>
                <a:ea typeface="+mj-ea"/>
                <a:cs typeface="Arial" charset="0"/>
              </a:rPr>
              <a:t>7</a:t>
            </a:r>
            <a:endParaRPr kumimoji="0" lang="zh-CN" altLang="en-US" sz="2000" b="1" i="0" u="none" strike="noStrike" kern="0" cap="none" spc="0" normalizeH="0" baseline="0" noProof="0" dirty="0">
              <a:ln>
                <a:noFill/>
              </a:ln>
              <a:solidFill>
                <a:prstClr val="black"/>
              </a:solidFill>
              <a:effectLst/>
              <a:uLnTx/>
              <a:uFillTx/>
              <a:latin typeface="+mj-ea"/>
              <a:ea typeface="+mj-ea"/>
              <a:cs typeface="Arial" charset="0"/>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重大责任事故罪主体范围</a:t>
            </a:r>
          </a:p>
        </p:txBody>
      </p:sp>
      <p:grpSp>
        <p:nvGrpSpPr>
          <p:cNvPr id="3" name="组合 2"/>
          <p:cNvGrpSpPr/>
          <p:nvPr/>
        </p:nvGrpSpPr>
        <p:grpSpPr>
          <a:xfrm>
            <a:off x="482628" y="2053341"/>
            <a:ext cx="2979827" cy="720000"/>
            <a:chOff x="1411868" y="994727"/>
            <a:chExt cx="2979827" cy="720000"/>
          </a:xfrm>
        </p:grpSpPr>
        <p:sp>
          <p:nvSpPr>
            <p:cNvPr id="4" name="矩形 3"/>
            <p:cNvSpPr/>
            <p:nvPr/>
          </p:nvSpPr>
          <p:spPr>
            <a:xfrm>
              <a:off x="2356833" y="994727"/>
              <a:ext cx="2034862" cy="720000"/>
            </a:xfrm>
            <a:prstGeom prst="rect">
              <a:avLst/>
            </a:prstGeom>
            <a:solidFill>
              <a:srgbClr val="C0392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董事长</a:t>
              </a:r>
              <a:endParaRPr kumimoji="0" lang="en-US" altLang="zh-CN" sz="20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总经理</a:t>
              </a:r>
            </a:p>
          </p:txBody>
        </p:sp>
        <p:grpSp>
          <p:nvGrpSpPr>
            <p:cNvPr id="5" name="组合 4"/>
            <p:cNvGrpSpPr/>
            <p:nvPr/>
          </p:nvGrpSpPr>
          <p:grpSpPr>
            <a:xfrm>
              <a:off x="1411868" y="994727"/>
              <a:ext cx="648000" cy="720000"/>
              <a:chOff x="3138133" y="0"/>
              <a:chExt cx="503238" cy="534988"/>
            </a:xfrm>
          </p:grpSpPr>
          <p:sp>
            <p:nvSpPr>
              <p:cNvPr id="6" name="Oval 414"/>
              <p:cNvSpPr>
                <a:spLocks noChangeArrowheads="1"/>
              </p:cNvSpPr>
              <p:nvPr/>
            </p:nvSpPr>
            <p:spPr bwMode="auto">
              <a:xfrm>
                <a:off x="3282595" y="0"/>
                <a:ext cx="211138" cy="211138"/>
              </a:xfrm>
              <a:prstGeom prst="ellipse">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7" name="Rectangle 415"/>
              <p:cNvSpPr>
                <a:spLocks noChangeArrowheads="1"/>
              </p:cNvSpPr>
              <p:nvPr/>
            </p:nvSpPr>
            <p:spPr bwMode="auto">
              <a:xfrm>
                <a:off x="3365145" y="252413"/>
                <a:ext cx="46038" cy="23813"/>
              </a:xfrm>
              <a:prstGeom prst="rect">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8" name="Freeform 416"/>
              <p:cNvSpPr/>
              <p:nvPr/>
            </p:nvSpPr>
            <p:spPr bwMode="auto">
              <a:xfrm>
                <a:off x="3365145" y="287338"/>
                <a:ext cx="46038" cy="88900"/>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9" name="Freeform 417"/>
              <p:cNvSpPr>
                <a:spLocks noEditPoints="1"/>
              </p:cNvSpPr>
              <p:nvPr/>
            </p:nvSpPr>
            <p:spPr bwMode="auto">
              <a:xfrm>
                <a:off x="3138133" y="258763"/>
                <a:ext cx="503238" cy="276225"/>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0" name="组合 9"/>
          <p:cNvGrpSpPr/>
          <p:nvPr/>
        </p:nvGrpSpPr>
        <p:grpSpPr>
          <a:xfrm>
            <a:off x="482628" y="3130426"/>
            <a:ext cx="3000357" cy="720000"/>
            <a:chOff x="1391338" y="2224162"/>
            <a:chExt cx="3000357" cy="720000"/>
          </a:xfrm>
        </p:grpSpPr>
        <p:sp>
          <p:nvSpPr>
            <p:cNvPr id="11" name="矩形 10"/>
            <p:cNvSpPr/>
            <p:nvPr/>
          </p:nvSpPr>
          <p:spPr>
            <a:xfrm>
              <a:off x="2356833" y="2224162"/>
              <a:ext cx="2034862" cy="720000"/>
            </a:xfrm>
            <a:prstGeom prst="rect">
              <a:avLst/>
            </a:prstGeom>
            <a:solidFill>
              <a:srgbClr val="EA9C1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经理</a:t>
              </a:r>
            </a:p>
          </p:txBody>
        </p:sp>
        <p:grpSp>
          <p:nvGrpSpPr>
            <p:cNvPr id="12" name="组合 11"/>
            <p:cNvGrpSpPr/>
            <p:nvPr/>
          </p:nvGrpSpPr>
          <p:grpSpPr>
            <a:xfrm>
              <a:off x="1391338" y="2224162"/>
              <a:ext cx="648000" cy="720000"/>
              <a:chOff x="1276332" y="2338131"/>
              <a:chExt cx="760413" cy="812800"/>
            </a:xfrm>
            <a:solidFill>
              <a:srgbClr val="EA9C12"/>
            </a:solidFill>
          </p:grpSpPr>
          <p:sp>
            <p:nvSpPr>
              <p:cNvPr id="13" name="Oval 444"/>
              <p:cNvSpPr>
                <a:spLocks noChangeArrowheads="1"/>
              </p:cNvSpPr>
              <p:nvPr/>
            </p:nvSpPr>
            <p:spPr bwMode="auto">
              <a:xfrm>
                <a:off x="1496995" y="2338131"/>
                <a:ext cx="317500" cy="320675"/>
              </a:xfrm>
              <a:prstGeom prst="ellipse">
                <a:avLst/>
              </a:pr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4"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5" name="组合 14"/>
          <p:cNvGrpSpPr/>
          <p:nvPr/>
        </p:nvGrpSpPr>
        <p:grpSpPr>
          <a:xfrm>
            <a:off x="482628" y="4207511"/>
            <a:ext cx="3000357" cy="720000"/>
            <a:chOff x="1391338" y="3417538"/>
            <a:chExt cx="3000357" cy="720000"/>
          </a:xfrm>
        </p:grpSpPr>
        <p:sp>
          <p:nvSpPr>
            <p:cNvPr id="16" name="矩形 15"/>
            <p:cNvSpPr/>
            <p:nvPr/>
          </p:nvSpPr>
          <p:spPr>
            <a:xfrm>
              <a:off x="2356833" y="3417538"/>
              <a:ext cx="2034862" cy="720000"/>
            </a:xfrm>
            <a:prstGeom prst="rect">
              <a:avLst/>
            </a:prstGeom>
            <a:solidFill>
              <a:srgbClr val="2980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车间主任</a:t>
              </a:r>
              <a:endParaRPr kumimoji="0" lang="en-US" altLang="zh-CN" sz="20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班组长</a:t>
              </a:r>
            </a:p>
          </p:txBody>
        </p:sp>
        <p:grpSp>
          <p:nvGrpSpPr>
            <p:cNvPr id="17" name="组合 16"/>
            <p:cNvGrpSpPr/>
            <p:nvPr/>
          </p:nvGrpSpPr>
          <p:grpSpPr>
            <a:xfrm>
              <a:off x="1391338" y="3417538"/>
              <a:ext cx="648000" cy="720000"/>
              <a:chOff x="1276332" y="2338131"/>
              <a:chExt cx="760413" cy="812800"/>
            </a:xfrm>
          </p:grpSpPr>
          <p:sp>
            <p:nvSpPr>
              <p:cNvPr id="18" name="Oval 444"/>
              <p:cNvSpPr>
                <a:spLocks noChangeArrowheads="1"/>
              </p:cNvSpPr>
              <p:nvPr/>
            </p:nvSpPr>
            <p:spPr bwMode="auto">
              <a:xfrm>
                <a:off x="1496995" y="2338131"/>
                <a:ext cx="317500" cy="320675"/>
              </a:xfrm>
              <a:prstGeom prst="ellipse">
                <a:avLst/>
              </a:pr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9"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20" name="组合 19"/>
          <p:cNvGrpSpPr/>
          <p:nvPr/>
        </p:nvGrpSpPr>
        <p:grpSpPr>
          <a:xfrm>
            <a:off x="482628" y="5284596"/>
            <a:ext cx="3000357" cy="720000"/>
            <a:chOff x="1391338" y="4498729"/>
            <a:chExt cx="3000357" cy="720000"/>
          </a:xfrm>
        </p:grpSpPr>
        <p:sp>
          <p:nvSpPr>
            <p:cNvPr id="21" name="矩形 20"/>
            <p:cNvSpPr/>
            <p:nvPr/>
          </p:nvSpPr>
          <p:spPr>
            <a:xfrm>
              <a:off x="2356833" y="4498729"/>
              <a:ext cx="2034862" cy="720000"/>
            </a:xfrm>
            <a:prstGeom prst="rect">
              <a:avLst/>
            </a:prstGeom>
            <a:solidFill>
              <a:srgbClr val="16A08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员工</a:t>
              </a:r>
            </a:p>
          </p:txBody>
        </p:sp>
        <p:grpSp>
          <p:nvGrpSpPr>
            <p:cNvPr id="22" name="组合 21"/>
            <p:cNvGrpSpPr/>
            <p:nvPr/>
          </p:nvGrpSpPr>
          <p:grpSpPr>
            <a:xfrm>
              <a:off x="1391338" y="4498729"/>
              <a:ext cx="648000" cy="720000"/>
              <a:chOff x="1276332" y="2338131"/>
              <a:chExt cx="760413" cy="812800"/>
            </a:xfrm>
            <a:solidFill>
              <a:srgbClr val="16A085"/>
            </a:solidFill>
          </p:grpSpPr>
          <p:sp>
            <p:nvSpPr>
              <p:cNvPr id="23" name="Oval 444"/>
              <p:cNvSpPr>
                <a:spLocks noChangeArrowheads="1"/>
              </p:cNvSpPr>
              <p:nvPr/>
            </p:nvSpPr>
            <p:spPr bwMode="auto">
              <a:xfrm>
                <a:off x="1496995" y="2338131"/>
                <a:ext cx="317500" cy="320675"/>
              </a:xfrm>
              <a:prstGeom prst="ellipse">
                <a:avLst/>
              </a:pr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24"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0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sp>
        <p:nvSpPr>
          <p:cNvPr id="25" name="AutoShape 5"/>
          <p:cNvSpPr>
            <a:spLocks noChangeArrowheads="1"/>
          </p:cNvSpPr>
          <p:nvPr/>
        </p:nvSpPr>
        <p:spPr bwMode="auto">
          <a:xfrm>
            <a:off x="3989875" y="2294176"/>
            <a:ext cx="526959" cy="3518466"/>
          </a:xfrm>
          <a:prstGeom prst="notchedRightArrow">
            <a:avLst>
              <a:gd name="adj1" fmla="val 81435"/>
              <a:gd name="adj2" fmla="val 100000"/>
            </a:avLst>
          </a:prstGeom>
          <a:solidFill>
            <a:srgbClr val="262626"/>
          </a:solidFill>
          <a:ln w="6350">
            <a:noFill/>
            <a:miter lim="800000"/>
          </a:ln>
          <a:effectLst/>
        </p:spPr>
        <p:txBody>
          <a:bodyPr wrap="none" lIns="0" tIns="0" rIns="0" bIns="0" anchor="ctr"/>
          <a:lstStyle>
            <a:lvl1pPr>
              <a:defRPr sz="1300" b="1">
                <a:solidFill>
                  <a:srgbClr val="000000"/>
                </a:solidFill>
                <a:latin typeface="Arial" charset="0"/>
                <a:ea typeface="宋体" charset="-122"/>
              </a:defRPr>
            </a:lvl1pPr>
            <a:lvl2pPr marL="742950" indent="-285750">
              <a:defRPr sz="1300" b="1">
                <a:solidFill>
                  <a:srgbClr val="000000"/>
                </a:solidFill>
                <a:latin typeface="Arial" charset="0"/>
                <a:ea typeface="宋体" charset="-122"/>
              </a:defRPr>
            </a:lvl2pPr>
            <a:lvl3pPr marL="1143000" indent="-228600">
              <a:defRPr sz="1300" b="1">
                <a:solidFill>
                  <a:srgbClr val="000000"/>
                </a:solidFill>
                <a:latin typeface="Arial" charset="0"/>
                <a:ea typeface="宋体" charset="-122"/>
              </a:defRPr>
            </a:lvl3pPr>
            <a:lvl4pPr marL="1600200" indent="-228600">
              <a:defRPr sz="1300" b="1">
                <a:solidFill>
                  <a:srgbClr val="000000"/>
                </a:solidFill>
                <a:latin typeface="Arial" charset="0"/>
                <a:ea typeface="宋体" charset="-122"/>
              </a:defRPr>
            </a:lvl4pPr>
            <a:lvl5pPr marL="2057400" indent="-228600">
              <a:defRPr sz="1300" b="1">
                <a:solidFill>
                  <a:srgbClr val="000000"/>
                </a:solidFill>
                <a:latin typeface="Arial" charset="0"/>
                <a:ea typeface="宋体" charset="-122"/>
              </a:defRPr>
            </a:lvl5pPr>
            <a:lvl6pPr marL="2514600" indent="-228600" eaLnBrk="0" fontAlgn="base" hangingPunct="0">
              <a:spcBef>
                <a:spcPct val="0"/>
              </a:spcBef>
              <a:spcAft>
                <a:spcPct val="0"/>
              </a:spcAft>
              <a:defRPr sz="1300" b="1">
                <a:solidFill>
                  <a:srgbClr val="000000"/>
                </a:solidFill>
                <a:latin typeface="Arial" charset="0"/>
                <a:ea typeface="宋体" charset="-122"/>
              </a:defRPr>
            </a:lvl6pPr>
            <a:lvl7pPr marL="2971800" indent="-228600" eaLnBrk="0" fontAlgn="base" hangingPunct="0">
              <a:spcBef>
                <a:spcPct val="0"/>
              </a:spcBef>
              <a:spcAft>
                <a:spcPct val="0"/>
              </a:spcAft>
              <a:defRPr sz="1300" b="1">
                <a:solidFill>
                  <a:srgbClr val="000000"/>
                </a:solidFill>
                <a:latin typeface="Arial" charset="0"/>
                <a:ea typeface="宋体" charset="-122"/>
              </a:defRPr>
            </a:lvl7pPr>
            <a:lvl8pPr marL="3429000" indent="-228600" eaLnBrk="0" fontAlgn="base" hangingPunct="0">
              <a:spcBef>
                <a:spcPct val="0"/>
              </a:spcBef>
              <a:spcAft>
                <a:spcPct val="0"/>
              </a:spcAft>
              <a:defRPr sz="1300" b="1">
                <a:solidFill>
                  <a:srgbClr val="000000"/>
                </a:solidFill>
                <a:latin typeface="Arial" charset="0"/>
                <a:ea typeface="宋体" charset="-122"/>
              </a:defRPr>
            </a:lvl8pPr>
            <a:lvl9pPr marL="3886200" indent="-228600" eaLnBrk="0" fontAlgn="base" hangingPunct="0">
              <a:spcBef>
                <a:spcPct val="0"/>
              </a:spcBef>
              <a:spcAft>
                <a:spcPct val="0"/>
              </a:spcAft>
              <a:defRPr sz="1300" b="1">
                <a:solidFill>
                  <a:srgbClr val="000000"/>
                </a:solidFill>
                <a:latin typeface="Arial" charset="0"/>
                <a:ea typeface="宋体" charset="-122"/>
              </a:defRPr>
            </a:lvl9pPr>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26" name="矩形 25"/>
          <p:cNvSpPr/>
          <p:nvPr/>
        </p:nvSpPr>
        <p:spPr>
          <a:xfrm>
            <a:off x="4900921" y="1743297"/>
            <a:ext cx="5329110" cy="2376676"/>
          </a:xfrm>
          <a:prstGeom prst="rect">
            <a:avLst/>
          </a:prstGeom>
        </p:spPr>
        <p:txBody>
          <a:bodyPr wrap="square">
            <a:spAutoFit/>
          </a:bodyPr>
          <a:lstStyle/>
          <a:p>
            <a:pPr algn="ctr" rtl="0" fontAlgn="auto">
              <a:lnSpc>
                <a:spcPct val="200000"/>
              </a:lnSpc>
              <a:spcBef>
                <a:spcPts val="0"/>
              </a:spcBef>
              <a:spcAft>
                <a:spcPts val="0"/>
              </a:spcAft>
            </a:pPr>
            <a:r>
              <a:rPr lang="zh-CN" altLang="en-US" sz="4000" dirty="0">
                <a:solidFill>
                  <a:srgbClr val="262626"/>
                </a:solidFill>
                <a:latin typeface="方正大黑简体" pitchFamily="2" charset="-122"/>
                <a:ea typeface="方正大黑简体" pitchFamily="2" charset="-122"/>
              </a:rPr>
              <a:t>都有可能</a:t>
            </a:r>
            <a:endParaRPr lang="en-US" altLang="zh-CN" sz="4000" dirty="0">
              <a:solidFill>
                <a:srgbClr val="262626"/>
              </a:solidFill>
              <a:latin typeface="方正大黑简体" pitchFamily="2" charset="-122"/>
              <a:ea typeface="方正大黑简体" pitchFamily="2" charset="-122"/>
            </a:endParaRPr>
          </a:p>
          <a:p>
            <a:pPr algn="ctr" rtl="0" fontAlgn="auto">
              <a:lnSpc>
                <a:spcPct val="200000"/>
              </a:lnSpc>
              <a:spcBef>
                <a:spcPts val="0"/>
              </a:spcBef>
              <a:spcAft>
                <a:spcPts val="0"/>
              </a:spcAft>
            </a:pPr>
            <a:r>
              <a:rPr lang="zh-CN" altLang="en-US" sz="4000" dirty="0">
                <a:solidFill>
                  <a:srgbClr val="C0392B"/>
                </a:solidFill>
                <a:latin typeface="方正大黑简体" pitchFamily="2" charset="-122"/>
                <a:ea typeface="方正大黑简体" pitchFamily="2" charset="-122"/>
              </a:rPr>
              <a:t>犯重大责任事故罪</a:t>
            </a:r>
          </a:p>
        </p:txBody>
      </p:sp>
      <p:sp>
        <p:nvSpPr>
          <p:cNvPr id="27" name="矩形 26"/>
          <p:cNvSpPr/>
          <p:nvPr/>
        </p:nvSpPr>
        <p:spPr>
          <a:xfrm>
            <a:off x="5498243" y="4573070"/>
            <a:ext cx="4134465" cy="1314334"/>
          </a:xfrm>
          <a:prstGeom prst="rect">
            <a:avLst/>
          </a:prstGeom>
        </p:spPr>
        <p:txBody>
          <a:bodyPr wrap="none">
            <a:spAutoFit/>
          </a:bodyPr>
          <a:lstStyle/>
          <a:p>
            <a:pPr algn="ctr" rtl="0" fontAlgn="auto">
              <a:lnSpc>
                <a:spcPct val="150000"/>
              </a:lnSpc>
              <a:spcBef>
                <a:spcPts val="0"/>
              </a:spcBef>
              <a:spcAft>
                <a:spcPts val="0"/>
              </a:spcAft>
            </a:pPr>
            <a:r>
              <a:rPr lang="zh-CN" altLang="en-US" sz="2800" dirty="0">
                <a:solidFill>
                  <a:srgbClr val="000000"/>
                </a:solidFill>
                <a:latin typeface="方正大黑简体" pitchFamily="2" charset="-122"/>
                <a:ea typeface="方正大黑简体" pitchFamily="2" charset="-122"/>
              </a:rPr>
              <a:t>违章作业</a:t>
            </a:r>
            <a:endParaRPr lang="en-US" altLang="zh-CN" sz="2800" dirty="0">
              <a:solidFill>
                <a:srgbClr val="000000"/>
              </a:solidFill>
              <a:latin typeface="方正大黑简体" pitchFamily="2" charset="-122"/>
              <a:ea typeface="方正大黑简体" pitchFamily="2" charset="-122"/>
            </a:endParaRPr>
          </a:p>
          <a:p>
            <a:pPr algn="ctr" rtl="0" fontAlgn="auto">
              <a:lnSpc>
                <a:spcPct val="150000"/>
              </a:lnSpc>
              <a:spcBef>
                <a:spcPts val="0"/>
              </a:spcBef>
              <a:spcAft>
                <a:spcPts val="0"/>
              </a:spcAft>
            </a:pPr>
            <a:r>
              <a:rPr lang="zh-CN" altLang="en-US" sz="2800" dirty="0">
                <a:solidFill>
                  <a:srgbClr val="000000"/>
                </a:solidFill>
                <a:latin typeface="方正大黑简体" pitchFamily="2" charset="-122"/>
                <a:ea typeface="方正大黑简体" pitchFamily="2" charset="-122"/>
              </a:rPr>
              <a:t>多适用于主要是一线员工</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强令违章冒险作业罪主体范围</a:t>
            </a:r>
          </a:p>
        </p:txBody>
      </p:sp>
      <p:grpSp>
        <p:nvGrpSpPr>
          <p:cNvPr id="3" name="组合 2"/>
          <p:cNvGrpSpPr/>
          <p:nvPr/>
        </p:nvGrpSpPr>
        <p:grpSpPr>
          <a:xfrm>
            <a:off x="410620" y="2461263"/>
            <a:ext cx="2979827" cy="720000"/>
            <a:chOff x="1411868" y="994727"/>
            <a:chExt cx="2979827" cy="720000"/>
          </a:xfrm>
        </p:grpSpPr>
        <p:sp>
          <p:nvSpPr>
            <p:cNvPr id="4" name="矩形 3"/>
            <p:cNvSpPr/>
            <p:nvPr/>
          </p:nvSpPr>
          <p:spPr>
            <a:xfrm>
              <a:off x="2356833" y="994727"/>
              <a:ext cx="2034862" cy="720000"/>
            </a:xfrm>
            <a:prstGeom prst="rect">
              <a:avLst/>
            </a:prstGeom>
            <a:solidFill>
              <a:srgbClr val="C0392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董事长</a:t>
              </a:r>
              <a:endParaRPr kumimoji="0" lang="en-US" altLang="zh-CN"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总经理</a:t>
              </a:r>
            </a:p>
          </p:txBody>
        </p:sp>
        <p:grpSp>
          <p:nvGrpSpPr>
            <p:cNvPr id="5" name="组合 4"/>
            <p:cNvGrpSpPr/>
            <p:nvPr/>
          </p:nvGrpSpPr>
          <p:grpSpPr>
            <a:xfrm>
              <a:off x="1411868" y="994727"/>
              <a:ext cx="648000" cy="720000"/>
              <a:chOff x="3138133" y="0"/>
              <a:chExt cx="503238" cy="534988"/>
            </a:xfrm>
          </p:grpSpPr>
          <p:sp>
            <p:nvSpPr>
              <p:cNvPr id="6" name="Oval 414"/>
              <p:cNvSpPr>
                <a:spLocks noChangeArrowheads="1"/>
              </p:cNvSpPr>
              <p:nvPr/>
            </p:nvSpPr>
            <p:spPr bwMode="auto">
              <a:xfrm>
                <a:off x="3282595" y="0"/>
                <a:ext cx="211138" cy="211138"/>
              </a:xfrm>
              <a:prstGeom prst="ellipse">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7" name="Rectangle 415"/>
              <p:cNvSpPr>
                <a:spLocks noChangeArrowheads="1"/>
              </p:cNvSpPr>
              <p:nvPr/>
            </p:nvSpPr>
            <p:spPr bwMode="auto">
              <a:xfrm>
                <a:off x="3365145" y="252413"/>
                <a:ext cx="46038" cy="23813"/>
              </a:xfrm>
              <a:prstGeom prst="rect">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8" name="Freeform 416"/>
              <p:cNvSpPr/>
              <p:nvPr/>
            </p:nvSpPr>
            <p:spPr bwMode="auto">
              <a:xfrm>
                <a:off x="3365145" y="287338"/>
                <a:ext cx="46038" cy="88900"/>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9" name="Freeform 417"/>
              <p:cNvSpPr>
                <a:spLocks noEditPoints="1"/>
              </p:cNvSpPr>
              <p:nvPr/>
            </p:nvSpPr>
            <p:spPr bwMode="auto">
              <a:xfrm>
                <a:off x="3138133" y="258763"/>
                <a:ext cx="503238" cy="276225"/>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0" name="组合 9"/>
          <p:cNvGrpSpPr/>
          <p:nvPr/>
        </p:nvGrpSpPr>
        <p:grpSpPr>
          <a:xfrm>
            <a:off x="410620" y="3538348"/>
            <a:ext cx="3000357" cy="720000"/>
            <a:chOff x="1391338" y="2224162"/>
            <a:chExt cx="3000357" cy="720000"/>
          </a:xfrm>
        </p:grpSpPr>
        <p:sp>
          <p:nvSpPr>
            <p:cNvPr id="11" name="矩形 10"/>
            <p:cNvSpPr/>
            <p:nvPr/>
          </p:nvSpPr>
          <p:spPr>
            <a:xfrm>
              <a:off x="2356833" y="2224162"/>
              <a:ext cx="2034862" cy="720000"/>
            </a:xfrm>
            <a:prstGeom prst="rect">
              <a:avLst/>
            </a:prstGeom>
            <a:solidFill>
              <a:srgbClr val="EA9C1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经理</a:t>
              </a:r>
            </a:p>
          </p:txBody>
        </p:sp>
        <p:grpSp>
          <p:nvGrpSpPr>
            <p:cNvPr id="12" name="组合 11"/>
            <p:cNvGrpSpPr/>
            <p:nvPr/>
          </p:nvGrpSpPr>
          <p:grpSpPr>
            <a:xfrm>
              <a:off x="1391338" y="2224162"/>
              <a:ext cx="648000" cy="720000"/>
              <a:chOff x="1276332" y="2338131"/>
              <a:chExt cx="760413" cy="812800"/>
            </a:xfrm>
            <a:solidFill>
              <a:srgbClr val="EA9C12"/>
            </a:solidFill>
          </p:grpSpPr>
          <p:sp>
            <p:nvSpPr>
              <p:cNvPr id="13" name="Oval 444"/>
              <p:cNvSpPr>
                <a:spLocks noChangeArrowheads="1"/>
              </p:cNvSpPr>
              <p:nvPr/>
            </p:nvSpPr>
            <p:spPr bwMode="auto">
              <a:xfrm>
                <a:off x="1496995" y="2338131"/>
                <a:ext cx="317500" cy="320675"/>
              </a:xfrm>
              <a:prstGeom prst="ellipse">
                <a:avLst/>
              </a:pr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4"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5" name="组合 14"/>
          <p:cNvGrpSpPr/>
          <p:nvPr/>
        </p:nvGrpSpPr>
        <p:grpSpPr>
          <a:xfrm>
            <a:off x="410620" y="4615433"/>
            <a:ext cx="3000357" cy="720000"/>
            <a:chOff x="1391338" y="3417538"/>
            <a:chExt cx="3000357" cy="720000"/>
          </a:xfrm>
        </p:grpSpPr>
        <p:sp>
          <p:nvSpPr>
            <p:cNvPr id="16" name="矩形 15"/>
            <p:cNvSpPr/>
            <p:nvPr/>
          </p:nvSpPr>
          <p:spPr>
            <a:xfrm>
              <a:off x="2356833" y="3417538"/>
              <a:ext cx="2034862" cy="720000"/>
            </a:xfrm>
            <a:prstGeom prst="rect">
              <a:avLst/>
            </a:prstGeom>
            <a:solidFill>
              <a:srgbClr val="2980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车间主任</a:t>
              </a:r>
              <a:endParaRPr kumimoji="0" lang="en-US" altLang="zh-CN" sz="2400" b="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kern="0" spc="300" dirty="0">
                  <a:solidFill>
                    <a:srgbClr val="FFFFFF"/>
                  </a:solidFill>
                  <a:latin typeface="方正大黑简体" pitchFamily="2" charset="-122"/>
                  <a:ea typeface="方正大黑简体" pitchFamily="2" charset="-122"/>
                </a:rPr>
                <a:t>班组</a:t>
              </a:r>
              <a:r>
                <a:rPr kumimoji="0" lang="zh-CN" altLang="en-US" sz="2400" b="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长</a:t>
              </a:r>
            </a:p>
          </p:txBody>
        </p:sp>
        <p:grpSp>
          <p:nvGrpSpPr>
            <p:cNvPr id="17" name="组合 16"/>
            <p:cNvGrpSpPr/>
            <p:nvPr/>
          </p:nvGrpSpPr>
          <p:grpSpPr>
            <a:xfrm>
              <a:off x="1391338" y="3417538"/>
              <a:ext cx="648000" cy="720000"/>
              <a:chOff x="1276332" y="2338131"/>
              <a:chExt cx="760413" cy="812800"/>
            </a:xfrm>
          </p:grpSpPr>
          <p:sp>
            <p:nvSpPr>
              <p:cNvPr id="18" name="Oval 444"/>
              <p:cNvSpPr>
                <a:spLocks noChangeArrowheads="1"/>
              </p:cNvSpPr>
              <p:nvPr/>
            </p:nvSpPr>
            <p:spPr bwMode="auto">
              <a:xfrm>
                <a:off x="1496995" y="2338131"/>
                <a:ext cx="317500" cy="320675"/>
              </a:xfrm>
              <a:prstGeom prst="ellipse">
                <a:avLst/>
              </a:pr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9"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sp>
        <p:nvSpPr>
          <p:cNvPr id="20" name="AutoShape 5"/>
          <p:cNvSpPr>
            <a:spLocks noChangeArrowheads="1"/>
          </p:cNvSpPr>
          <p:nvPr/>
        </p:nvSpPr>
        <p:spPr bwMode="auto">
          <a:xfrm>
            <a:off x="3813064" y="2201554"/>
            <a:ext cx="526959" cy="3518466"/>
          </a:xfrm>
          <a:prstGeom prst="notchedRightArrow">
            <a:avLst>
              <a:gd name="adj1" fmla="val 81435"/>
              <a:gd name="adj2" fmla="val 100000"/>
            </a:avLst>
          </a:prstGeom>
          <a:solidFill>
            <a:srgbClr val="262626"/>
          </a:solidFill>
          <a:ln w="6350">
            <a:noFill/>
            <a:miter lim="800000"/>
          </a:ln>
          <a:effectLst/>
        </p:spPr>
        <p:txBody>
          <a:bodyPr wrap="none" lIns="0" tIns="0" rIns="0" bIns="0" anchor="ctr"/>
          <a:lstStyle>
            <a:lvl1pPr>
              <a:defRPr sz="1300" b="1">
                <a:solidFill>
                  <a:srgbClr val="000000"/>
                </a:solidFill>
                <a:latin typeface="Arial" charset="0"/>
                <a:ea typeface="宋体" charset="-122"/>
              </a:defRPr>
            </a:lvl1pPr>
            <a:lvl2pPr marL="742950" indent="-285750">
              <a:defRPr sz="1300" b="1">
                <a:solidFill>
                  <a:srgbClr val="000000"/>
                </a:solidFill>
                <a:latin typeface="Arial" charset="0"/>
                <a:ea typeface="宋体" charset="-122"/>
              </a:defRPr>
            </a:lvl2pPr>
            <a:lvl3pPr marL="1143000" indent="-228600">
              <a:defRPr sz="1300" b="1">
                <a:solidFill>
                  <a:srgbClr val="000000"/>
                </a:solidFill>
                <a:latin typeface="Arial" charset="0"/>
                <a:ea typeface="宋体" charset="-122"/>
              </a:defRPr>
            </a:lvl3pPr>
            <a:lvl4pPr marL="1600200" indent="-228600">
              <a:defRPr sz="1300" b="1">
                <a:solidFill>
                  <a:srgbClr val="000000"/>
                </a:solidFill>
                <a:latin typeface="Arial" charset="0"/>
                <a:ea typeface="宋体" charset="-122"/>
              </a:defRPr>
            </a:lvl4pPr>
            <a:lvl5pPr marL="2057400" indent="-228600">
              <a:defRPr sz="1300" b="1">
                <a:solidFill>
                  <a:srgbClr val="000000"/>
                </a:solidFill>
                <a:latin typeface="Arial" charset="0"/>
                <a:ea typeface="宋体" charset="-122"/>
              </a:defRPr>
            </a:lvl5pPr>
            <a:lvl6pPr marL="2514600" indent="-228600" eaLnBrk="0" fontAlgn="base" hangingPunct="0">
              <a:spcBef>
                <a:spcPct val="0"/>
              </a:spcBef>
              <a:spcAft>
                <a:spcPct val="0"/>
              </a:spcAft>
              <a:defRPr sz="1300" b="1">
                <a:solidFill>
                  <a:srgbClr val="000000"/>
                </a:solidFill>
                <a:latin typeface="Arial" charset="0"/>
                <a:ea typeface="宋体" charset="-122"/>
              </a:defRPr>
            </a:lvl6pPr>
            <a:lvl7pPr marL="2971800" indent="-228600" eaLnBrk="0" fontAlgn="base" hangingPunct="0">
              <a:spcBef>
                <a:spcPct val="0"/>
              </a:spcBef>
              <a:spcAft>
                <a:spcPct val="0"/>
              </a:spcAft>
              <a:defRPr sz="1300" b="1">
                <a:solidFill>
                  <a:srgbClr val="000000"/>
                </a:solidFill>
                <a:latin typeface="Arial" charset="0"/>
                <a:ea typeface="宋体" charset="-122"/>
              </a:defRPr>
            </a:lvl7pPr>
            <a:lvl8pPr marL="3429000" indent="-228600" eaLnBrk="0" fontAlgn="base" hangingPunct="0">
              <a:spcBef>
                <a:spcPct val="0"/>
              </a:spcBef>
              <a:spcAft>
                <a:spcPct val="0"/>
              </a:spcAft>
              <a:defRPr sz="1300" b="1">
                <a:solidFill>
                  <a:srgbClr val="000000"/>
                </a:solidFill>
                <a:latin typeface="Arial" charset="0"/>
                <a:ea typeface="宋体" charset="-122"/>
              </a:defRPr>
            </a:lvl8pPr>
            <a:lvl9pPr marL="3886200" indent="-228600" eaLnBrk="0" fontAlgn="base" hangingPunct="0">
              <a:spcBef>
                <a:spcPct val="0"/>
              </a:spcBef>
              <a:spcAft>
                <a:spcPct val="0"/>
              </a:spcAft>
              <a:defRPr sz="1300" b="1">
                <a:solidFill>
                  <a:srgbClr val="000000"/>
                </a:solidFill>
                <a:latin typeface="Arial" charset="0"/>
                <a:ea typeface="宋体" charset="-122"/>
              </a:defRPr>
            </a:lvl9pPr>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21" name="矩形 20"/>
          <p:cNvSpPr/>
          <p:nvPr/>
        </p:nvSpPr>
        <p:spPr>
          <a:xfrm>
            <a:off x="4511824" y="2542334"/>
            <a:ext cx="5329110" cy="2376676"/>
          </a:xfrm>
          <a:prstGeom prst="rect">
            <a:avLst/>
          </a:prstGeom>
        </p:spPr>
        <p:txBody>
          <a:bodyPr wrap="square">
            <a:spAutoFit/>
          </a:bodyPr>
          <a:lstStyle/>
          <a:p>
            <a:pPr algn="ctr" rtl="0" fontAlgn="auto">
              <a:lnSpc>
                <a:spcPct val="200000"/>
              </a:lnSpc>
              <a:spcBef>
                <a:spcPts val="0"/>
              </a:spcBef>
              <a:spcAft>
                <a:spcPts val="0"/>
              </a:spcAft>
            </a:pPr>
            <a:r>
              <a:rPr lang="zh-CN" altLang="en-US" sz="4000" dirty="0">
                <a:solidFill>
                  <a:srgbClr val="262626"/>
                </a:solidFill>
                <a:latin typeface="方正大黑简体" pitchFamily="2" charset="-122"/>
                <a:ea typeface="方正大黑简体" pitchFamily="2" charset="-122"/>
              </a:rPr>
              <a:t>都有可能</a:t>
            </a:r>
            <a:endParaRPr lang="en-US" altLang="zh-CN" sz="4000" dirty="0">
              <a:solidFill>
                <a:srgbClr val="262626"/>
              </a:solidFill>
              <a:latin typeface="方正大黑简体" pitchFamily="2" charset="-122"/>
              <a:ea typeface="方正大黑简体" pitchFamily="2" charset="-122"/>
            </a:endParaRPr>
          </a:p>
          <a:p>
            <a:pPr algn="ctr" rtl="0" fontAlgn="auto">
              <a:lnSpc>
                <a:spcPct val="200000"/>
              </a:lnSpc>
              <a:spcBef>
                <a:spcPts val="0"/>
              </a:spcBef>
              <a:spcAft>
                <a:spcPts val="0"/>
              </a:spcAft>
            </a:pPr>
            <a:r>
              <a:rPr lang="zh-CN" altLang="en-US" sz="4000" b="1" dirty="0">
                <a:solidFill>
                  <a:srgbClr val="C00000"/>
                </a:solidFill>
                <a:latin typeface="方正大黑简体" pitchFamily="2" charset="-122"/>
                <a:ea typeface="方正大黑简体" pitchFamily="2" charset="-122"/>
              </a:rPr>
              <a:t>犯强令违章冒险作业罪</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
          <p:cNvSpPr/>
          <p:nvPr/>
        </p:nvSpPr>
        <p:spPr bwMode="auto">
          <a:xfrm>
            <a:off x="1582904" y="1884087"/>
            <a:ext cx="1520530" cy="311615"/>
          </a:xfrm>
          <a:custGeom>
            <a:avLst/>
            <a:gdLst>
              <a:gd name="T0" fmla="*/ 0 w 5290"/>
              <a:gd name="T1" fmla="*/ 0 h 1083"/>
              <a:gd name="T2" fmla="*/ 3703 w 5290"/>
              <a:gd name="T3" fmla="*/ 0 h 1083"/>
              <a:gd name="T4" fmla="*/ 5290 w 5290"/>
              <a:gd name="T5" fmla="*/ 1083 h 1083"/>
              <a:gd name="T6" fmla="*/ 3774 w 5290"/>
              <a:gd name="T7" fmla="*/ 157 h 1083"/>
              <a:gd name="T8" fmla="*/ 0 w 5290"/>
              <a:gd name="T9" fmla="*/ 157 h 1083"/>
              <a:gd name="T10" fmla="*/ 0 w 5290"/>
              <a:gd name="T11" fmla="*/ 0 h 1083"/>
            </a:gdLst>
            <a:ahLst/>
            <a:cxnLst>
              <a:cxn ang="0">
                <a:pos x="T0" y="T1"/>
              </a:cxn>
              <a:cxn ang="0">
                <a:pos x="T2" y="T3"/>
              </a:cxn>
              <a:cxn ang="0">
                <a:pos x="T4" y="T5"/>
              </a:cxn>
              <a:cxn ang="0">
                <a:pos x="T6" y="T7"/>
              </a:cxn>
              <a:cxn ang="0">
                <a:pos x="T8" y="T9"/>
              </a:cxn>
              <a:cxn ang="0">
                <a:pos x="T10" y="T11"/>
              </a:cxn>
            </a:cxnLst>
            <a:rect l="0" t="0" r="r" b="b"/>
            <a:pathLst>
              <a:path w="5290" h="1083">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rgbClr val="BE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40" name="Freeform 6"/>
          <p:cNvSpPr/>
          <p:nvPr/>
        </p:nvSpPr>
        <p:spPr bwMode="auto">
          <a:xfrm>
            <a:off x="236151" y="4226828"/>
            <a:ext cx="2839573" cy="311615"/>
          </a:xfrm>
          <a:custGeom>
            <a:avLst/>
            <a:gdLst>
              <a:gd name="T0" fmla="*/ 9880 w 9880"/>
              <a:gd name="T1" fmla="*/ 1083 h 1083"/>
              <a:gd name="T2" fmla="*/ 1586 w 9880"/>
              <a:gd name="T3" fmla="*/ 1083 h 1083"/>
              <a:gd name="T4" fmla="*/ 0 w 9880"/>
              <a:gd name="T5" fmla="*/ 0 h 1083"/>
              <a:gd name="T6" fmla="*/ 1515 w 9880"/>
              <a:gd name="T7" fmla="*/ 926 h 1083"/>
              <a:gd name="T8" fmla="*/ 9880 w 9880"/>
              <a:gd name="T9" fmla="*/ 926 h 1083"/>
              <a:gd name="T10" fmla="*/ 9880 w 9880"/>
              <a:gd name="T11" fmla="*/ 1083 h 1083"/>
            </a:gdLst>
            <a:ahLst/>
            <a:cxnLst>
              <a:cxn ang="0">
                <a:pos x="T0" y="T1"/>
              </a:cxn>
              <a:cxn ang="0">
                <a:pos x="T2" y="T3"/>
              </a:cxn>
              <a:cxn ang="0">
                <a:pos x="T4" y="T5"/>
              </a:cxn>
              <a:cxn ang="0">
                <a:pos x="T6" y="T7"/>
              </a:cxn>
              <a:cxn ang="0">
                <a:pos x="T8" y="T9"/>
              </a:cxn>
              <a:cxn ang="0">
                <a:pos x="T10" y="T11"/>
              </a:cxn>
            </a:cxnLst>
            <a:rect l="0" t="0" r="r" b="b"/>
            <a:pathLst>
              <a:path w="9880" h="1083">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rgbClr val="BE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41" name="Oval 7"/>
          <p:cNvSpPr>
            <a:spLocks noChangeArrowheads="1"/>
          </p:cNvSpPr>
          <p:nvPr/>
        </p:nvSpPr>
        <p:spPr bwMode="auto">
          <a:xfrm>
            <a:off x="293718" y="1880332"/>
            <a:ext cx="1182634" cy="11826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black"/>
              </a:solidFill>
              <a:latin typeface="Calibri" pitchFamily="34" charset="0"/>
              <a:ea typeface="宋体" charset="-122"/>
            </a:endParaRPr>
          </a:p>
        </p:txBody>
      </p:sp>
      <p:cxnSp>
        <p:nvCxnSpPr>
          <p:cNvPr id="42" name="直接连接符 41"/>
          <p:cNvCxnSpPr/>
          <p:nvPr/>
        </p:nvCxnSpPr>
        <p:spPr>
          <a:xfrm>
            <a:off x="339724" y="3211265"/>
            <a:ext cx="2736000" cy="0"/>
          </a:xfrm>
          <a:prstGeom prst="line">
            <a:avLst/>
          </a:prstGeom>
          <a:noFill/>
          <a:ln w="12700" cap="flat" cmpd="sng" algn="ctr">
            <a:solidFill>
              <a:sysClr val="windowText" lastClr="000000"/>
            </a:solidFill>
            <a:prstDash val="solid"/>
            <a:miter lim="800000"/>
          </a:ln>
          <a:effectLst/>
        </p:spPr>
      </p:cxnSp>
      <p:sp>
        <p:nvSpPr>
          <p:cNvPr id="43" name="文本框 42"/>
          <p:cNvSpPr txBox="1"/>
          <p:nvPr/>
        </p:nvSpPr>
        <p:spPr>
          <a:xfrm>
            <a:off x="151390" y="3397325"/>
            <a:ext cx="3120857" cy="892552"/>
          </a:xfrm>
          <a:prstGeom prst="rect">
            <a:avLst/>
          </a:prstGeom>
          <a:noFill/>
          <a:effectLst/>
        </p:spPr>
        <p:txBody>
          <a:bodyPr wrap="square" rtlCol="0">
            <a:spAutoFit/>
          </a:bodyPr>
          <a:lstStyle>
            <a:defPPr>
              <a:defRPr lang="zh-CN"/>
            </a:defPPr>
            <a:lvl1pPr algn="ctr">
              <a:defRPr sz="2400">
                <a:solidFill>
                  <a:srgbClr val="C80000"/>
                </a:solidFill>
                <a:effectLst/>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200" b="1" i="0" u="none" strike="noStrike" kern="0" cap="none" spc="0" normalizeH="0" baseline="0" noProof="0" dirty="0">
                <a:ln>
                  <a:noFill/>
                </a:ln>
                <a:gradFill>
                  <a:gsLst>
                    <a:gs pos="60000">
                      <a:srgbClr val="D40000"/>
                    </a:gs>
                    <a:gs pos="0">
                      <a:srgbClr val="D40000"/>
                    </a:gs>
                    <a:gs pos="80000">
                      <a:srgbClr val="640000"/>
                    </a:gs>
                    <a:gs pos="100000">
                      <a:srgbClr val="640000"/>
                    </a:gs>
                  </a:gsLst>
                  <a:lin ang="5400000" scaled="0"/>
                </a:gradFill>
                <a:effectLst/>
                <a:uLnTx/>
                <a:uFillTx/>
                <a:latin typeface="微软雅黑" pitchFamily="34" charset="-122"/>
                <a:ea typeface="微软雅黑" pitchFamily="34" charset="-122"/>
              </a:rPr>
              <a:t>学习安全</a:t>
            </a:r>
          </a:p>
        </p:txBody>
      </p:sp>
      <p:sp>
        <p:nvSpPr>
          <p:cNvPr id="44" name="矩形 43"/>
          <p:cNvSpPr/>
          <p:nvPr/>
        </p:nvSpPr>
        <p:spPr>
          <a:xfrm>
            <a:off x="1511436" y="2096719"/>
            <a:ext cx="1668845" cy="954107"/>
          </a:xfrm>
          <a:prstGeom prst="rect">
            <a:avLst/>
          </a:prstGeom>
        </p:spPr>
        <p:txBody>
          <a:bodyPr wrap="square">
            <a:spAutoFit/>
          </a:bodyPr>
          <a:lstStyle/>
          <a:p>
            <a:pPr algn="ctr" eaLnBrk="1" fontAlgn="auto" hangingPunct="1">
              <a:spcBef>
                <a:spcPts val="0"/>
              </a:spcBef>
              <a:spcAft>
                <a:spcPts val="0"/>
              </a:spcAft>
            </a:pPr>
            <a:r>
              <a:rPr lang="zh-CN" altLang="en-US" sz="2800" b="1" dirty="0">
                <a:solidFill>
                  <a:srgbClr val="C00000"/>
                </a:solidFill>
                <a:latin typeface="微软雅黑" pitchFamily="34" charset="-122"/>
                <a:ea typeface="微软雅黑" pitchFamily="34" charset="-122"/>
              </a:rPr>
              <a:t>不忘初心</a:t>
            </a:r>
            <a:endParaRPr lang="en-US" altLang="zh-CN" sz="2800" b="1" dirty="0">
              <a:solidFill>
                <a:srgbClr val="C00000"/>
              </a:solidFill>
              <a:latin typeface="微软雅黑" pitchFamily="34" charset="-122"/>
              <a:ea typeface="微软雅黑" pitchFamily="34" charset="-122"/>
            </a:endParaRPr>
          </a:p>
          <a:p>
            <a:pPr algn="ctr" eaLnBrk="1" fontAlgn="auto" hangingPunct="1">
              <a:spcBef>
                <a:spcPts val="0"/>
              </a:spcBef>
              <a:spcAft>
                <a:spcPts val="0"/>
              </a:spcAft>
            </a:pPr>
            <a:r>
              <a:rPr lang="zh-CN" altLang="en-US" sz="2800" b="1" dirty="0">
                <a:solidFill>
                  <a:srgbClr val="C00000"/>
                </a:solidFill>
                <a:latin typeface="微软雅黑" pitchFamily="34" charset="-122"/>
                <a:ea typeface="微软雅黑" pitchFamily="34" charset="-122"/>
              </a:rPr>
              <a:t>牢记使命</a:t>
            </a:r>
          </a:p>
        </p:txBody>
      </p:sp>
      <p:sp>
        <p:nvSpPr>
          <p:cNvPr id="45" name="圆角矩形 13"/>
          <p:cNvSpPr/>
          <p:nvPr/>
        </p:nvSpPr>
        <p:spPr>
          <a:xfrm>
            <a:off x="3406616" y="1124743"/>
            <a:ext cx="900000" cy="900000"/>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1</a:t>
            </a:r>
            <a:endParaRPr kumimoji="0" lang="zh-CN" altLang="en-US"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6" name="圆角矩形 15"/>
          <p:cNvSpPr/>
          <p:nvPr/>
        </p:nvSpPr>
        <p:spPr>
          <a:xfrm>
            <a:off x="3406615" y="1124744"/>
            <a:ext cx="7202481" cy="900000"/>
          </a:xfrm>
          <a:prstGeom prst="roundRect">
            <a:avLst/>
          </a:prstGeom>
          <a:noFill/>
          <a:ln w="12700">
            <a:solidFill>
              <a:srgbClr val="BE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47" name="圆角矩形 20"/>
          <p:cNvSpPr/>
          <p:nvPr/>
        </p:nvSpPr>
        <p:spPr>
          <a:xfrm>
            <a:off x="3406616" y="2308018"/>
            <a:ext cx="900000" cy="900000"/>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2</a:t>
            </a:r>
            <a:endParaRPr kumimoji="0" lang="zh-CN" altLang="en-US"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48" name="圆角矩形 21"/>
          <p:cNvSpPr/>
          <p:nvPr/>
        </p:nvSpPr>
        <p:spPr>
          <a:xfrm>
            <a:off x="3406615" y="2308018"/>
            <a:ext cx="7202481" cy="892553"/>
          </a:xfrm>
          <a:prstGeom prst="roundRect">
            <a:avLst/>
          </a:prstGeom>
          <a:noFill/>
          <a:ln w="12700">
            <a:solidFill>
              <a:srgbClr val="BE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49" name="圆角矩形 23"/>
          <p:cNvSpPr/>
          <p:nvPr/>
        </p:nvSpPr>
        <p:spPr>
          <a:xfrm>
            <a:off x="3406616" y="3533419"/>
            <a:ext cx="900000" cy="900000"/>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3</a:t>
            </a:r>
            <a:endParaRPr kumimoji="0" lang="zh-CN" altLang="en-US"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50" name="圆角矩形 24"/>
          <p:cNvSpPr/>
          <p:nvPr/>
        </p:nvSpPr>
        <p:spPr>
          <a:xfrm>
            <a:off x="3406615" y="3533420"/>
            <a:ext cx="7202481" cy="892554"/>
          </a:xfrm>
          <a:prstGeom prst="roundRect">
            <a:avLst/>
          </a:prstGeom>
          <a:noFill/>
          <a:ln w="12700">
            <a:solidFill>
              <a:srgbClr val="BE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51" name="矩形 50"/>
          <p:cNvSpPr/>
          <p:nvPr/>
        </p:nvSpPr>
        <p:spPr>
          <a:xfrm>
            <a:off x="4328384" y="1360867"/>
            <a:ext cx="6705579" cy="523220"/>
          </a:xfrm>
          <a:prstGeom prst="rect">
            <a:avLst/>
          </a:prstGeom>
          <a:noFill/>
        </p:spPr>
        <p:txBody>
          <a:bodyPr wrap="square">
            <a:spAutoFit/>
          </a:bodyPr>
          <a:lstStyle/>
          <a:p>
            <a:pPr eaLnBrk="1" fontAlgn="auto" hangingPunct="1">
              <a:spcBef>
                <a:spcPts val="0"/>
              </a:spcBef>
              <a:spcAft>
                <a:spcPts val="0"/>
              </a:spcAft>
            </a:pPr>
            <a:r>
              <a:rPr lang="zh-CN" altLang="en-US" sz="2800" b="1" dirty="0">
                <a:solidFill>
                  <a:srgbClr val="C00000"/>
                </a:solidFill>
                <a:latin typeface="微软雅黑" pitchFamily="34" charset="-122"/>
                <a:ea typeface="微软雅黑" pitchFamily="34" charset="-122"/>
              </a:rPr>
              <a:t>不学习，就会导致“无知无畏”</a:t>
            </a:r>
            <a:endParaRPr lang="zh-CN" altLang="en-US" sz="2800" dirty="0">
              <a:solidFill>
                <a:prstClr val="black"/>
              </a:solidFill>
              <a:latin typeface="Calibri" pitchFamily="34" charset="0"/>
              <a:ea typeface="宋体" charset="-122"/>
            </a:endParaRPr>
          </a:p>
        </p:txBody>
      </p:sp>
      <p:sp>
        <p:nvSpPr>
          <p:cNvPr id="52" name="矩形 51"/>
          <p:cNvSpPr/>
          <p:nvPr/>
        </p:nvSpPr>
        <p:spPr>
          <a:xfrm>
            <a:off x="4328384" y="2492684"/>
            <a:ext cx="6705579" cy="523220"/>
          </a:xfrm>
          <a:prstGeom prst="rect">
            <a:avLst/>
          </a:prstGeom>
          <a:noFill/>
        </p:spPr>
        <p:txBody>
          <a:bodyPr wrap="square">
            <a:spAutoFit/>
          </a:bodyPr>
          <a:lstStyle/>
          <a:p>
            <a:pPr eaLnBrk="1" fontAlgn="auto" hangingPunct="1">
              <a:spcBef>
                <a:spcPts val="0"/>
              </a:spcBef>
              <a:spcAft>
                <a:spcPts val="0"/>
              </a:spcAft>
            </a:pPr>
            <a:r>
              <a:rPr lang="zh-CN" altLang="en-US" sz="2800" b="1" dirty="0">
                <a:solidFill>
                  <a:srgbClr val="C00000"/>
                </a:solidFill>
                <a:latin typeface="微软雅黑" pitchFamily="34" charset="-122"/>
                <a:ea typeface="微软雅黑" pitchFamily="34" charset="-122"/>
              </a:rPr>
              <a:t>不学习，就会导致错误决策</a:t>
            </a:r>
            <a:endParaRPr lang="zh-CN" altLang="en-US" sz="2800" dirty="0">
              <a:solidFill>
                <a:prstClr val="black"/>
              </a:solidFill>
              <a:latin typeface="Calibri" pitchFamily="34" charset="0"/>
              <a:ea typeface="宋体" charset="-122"/>
            </a:endParaRPr>
          </a:p>
        </p:txBody>
      </p:sp>
      <p:sp>
        <p:nvSpPr>
          <p:cNvPr id="53" name="矩形 52"/>
          <p:cNvSpPr/>
          <p:nvPr/>
        </p:nvSpPr>
        <p:spPr>
          <a:xfrm>
            <a:off x="4306616" y="3690540"/>
            <a:ext cx="6727347" cy="523220"/>
          </a:xfrm>
          <a:prstGeom prst="rect">
            <a:avLst/>
          </a:prstGeom>
          <a:noFill/>
        </p:spPr>
        <p:txBody>
          <a:bodyPr wrap="square">
            <a:spAutoFit/>
          </a:bodyPr>
          <a:lstStyle/>
          <a:p>
            <a:pPr eaLnBrk="1" fontAlgn="auto" hangingPunct="1">
              <a:spcBef>
                <a:spcPts val="0"/>
              </a:spcBef>
              <a:spcAft>
                <a:spcPts val="0"/>
              </a:spcAft>
            </a:pPr>
            <a:r>
              <a:rPr lang="zh-CN" altLang="en-US" sz="2800" b="1" dirty="0">
                <a:solidFill>
                  <a:srgbClr val="C00000"/>
                </a:solidFill>
                <a:latin typeface="微软雅黑" pitchFamily="34" charset="-122"/>
                <a:ea typeface="微软雅黑" pitchFamily="34" charset="-122"/>
              </a:rPr>
              <a:t>经常性错误决策，导致安全没有主动性</a:t>
            </a:r>
            <a:endParaRPr lang="zh-CN" altLang="en-US" sz="2800" dirty="0">
              <a:solidFill>
                <a:prstClr val="black"/>
              </a:solidFill>
              <a:latin typeface="Calibri" pitchFamily="34" charset="0"/>
              <a:ea typeface="宋体" charset="-122"/>
            </a:endParaRPr>
          </a:p>
        </p:txBody>
      </p:sp>
      <p:sp>
        <p:nvSpPr>
          <p:cNvPr id="54" name="圆角矩形 23"/>
          <p:cNvSpPr/>
          <p:nvPr/>
        </p:nvSpPr>
        <p:spPr>
          <a:xfrm>
            <a:off x="3428384" y="4763500"/>
            <a:ext cx="900000" cy="900000"/>
          </a:xfrm>
          <a:prstGeom prst="roundRect">
            <a:avLst/>
          </a:prstGeom>
          <a:solidFill>
            <a:srgbClr val="BE0000"/>
          </a:solidFill>
          <a:ln w="12700" cap="flat" cmpd="sng" algn="ctr">
            <a:noFill/>
            <a:prstDash val="solid"/>
            <a:miter lim="800000"/>
          </a:ln>
          <a:effectLst>
            <a:outerShdw blurRad="203200" dist="101600" dir="2700000" algn="tl"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4</a:t>
            </a:r>
            <a:endParaRPr kumimoji="0" lang="zh-CN" altLang="en-US" sz="4800" b="1"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55" name="圆角矩形 24"/>
          <p:cNvSpPr/>
          <p:nvPr/>
        </p:nvSpPr>
        <p:spPr>
          <a:xfrm>
            <a:off x="3428383" y="4763501"/>
            <a:ext cx="7180713" cy="892554"/>
          </a:xfrm>
          <a:prstGeom prst="roundRect">
            <a:avLst/>
          </a:prstGeom>
          <a:noFill/>
          <a:ln w="12700">
            <a:solidFill>
              <a:srgbClr val="BE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prstClr val="black"/>
              </a:solidFill>
              <a:effectLst/>
              <a:uLnTx/>
              <a:uFillTx/>
              <a:latin typeface="Calibri" pitchFamily="34" charset="0"/>
              <a:ea typeface="宋体" charset="-122"/>
            </a:endParaRPr>
          </a:p>
        </p:txBody>
      </p:sp>
      <p:sp>
        <p:nvSpPr>
          <p:cNvPr id="56" name="矩形 55"/>
          <p:cNvSpPr/>
          <p:nvPr/>
        </p:nvSpPr>
        <p:spPr>
          <a:xfrm>
            <a:off x="4328384" y="4920621"/>
            <a:ext cx="6727347" cy="523220"/>
          </a:xfrm>
          <a:prstGeom prst="rect">
            <a:avLst/>
          </a:prstGeom>
          <a:noFill/>
        </p:spPr>
        <p:txBody>
          <a:bodyPr wrap="square">
            <a:spAutoFit/>
          </a:bodyPr>
          <a:lstStyle/>
          <a:p>
            <a:pPr eaLnBrk="1" fontAlgn="auto" hangingPunct="1">
              <a:spcBef>
                <a:spcPts val="0"/>
              </a:spcBef>
              <a:spcAft>
                <a:spcPts val="0"/>
              </a:spcAft>
            </a:pPr>
            <a:r>
              <a:rPr lang="zh-CN" altLang="en-US" sz="2800" b="1" dirty="0">
                <a:solidFill>
                  <a:srgbClr val="C00000"/>
                </a:solidFill>
                <a:latin typeface="微软雅黑" pitchFamily="34" charset="-122"/>
                <a:ea typeface="微软雅黑" pitchFamily="34" charset="-122"/>
              </a:rPr>
              <a:t>靠自身事故教训改变自己是最愚蠢的</a:t>
            </a:r>
            <a:endParaRPr lang="zh-CN" altLang="en-US" sz="2800" dirty="0">
              <a:solidFill>
                <a:prstClr val="black"/>
              </a:solidFill>
              <a:latin typeface="Calibri" pitchFamily="34" charset="0"/>
              <a:ea typeface="宋体"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fltVal val="0"/>
                                          </p:val>
                                        </p:tav>
                                        <p:tav tm="100000">
                                          <p:val>
                                            <p:strVal val="#ppt_h"/>
                                          </p:val>
                                        </p:tav>
                                      </p:tavLst>
                                    </p:anim>
                                    <p:animEffect transition="in" filter="fade">
                                      <p:cBhvr>
                                        <p:cTn id="9" dur="250"/>
                                        <p:tgtEl>
                                          <p:spTgt spid="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250" fill="hold"/>
                                        <p:tgtEl>
                                          <p:spTgt spid="44"/>
                                        </p:tgtEl>
                                        <p:attrNameLst>
                                          <p:attrName>ppt_w</p:attrName>
                                        </p:attrNameLst>
                                      </p:cBhvr>
                                      <p:tavLst>
                                        <p:tav tm="0">
                                          <p:val>
                                            <p:fltVal val="0"/>
                                          </p:val>
                                        </p:tav>
                                        <p:tav tm="100000">
                                          <p:val>
                                            <p:strVal val="#ppt_w"/>
                                          </p:val>
                                        </p:tav>
                                      </p:tavLst>
                                    </p:anim>
                                    <p:anim calcmode="lin" valueType="num">
                                      <p:cBhvr>
                                        <p:cTn id="14" dur="250" fill="hold"/>
                                        <p:tgtEl>
                                          <p:spTgt spid="44"/>
                                        </p:tgtEl>
                                        <p:attrNameLst>
                                          <p:attrName>ppt_h</p:attrName>
                                        </p:attrNameLst>
                                      </p:cBhvr>
                                      <p:tavLst>
                                        <p:tav tm="0">
                                          <p:val>
                                            <p:fltVal val="0"/>
                                          </p:val>
                                        </p:tav>
                                        <p:tav tm="100000">
                                          <p:val>
                                            <p:strVal val="#ppt_h"/>
                                          </p:val>
                                        </p:tav>
                                      </p:tavLst>
                                    </p:anim>
                                    <p:animEffect transition="in" filter="fade">
                                      <p:cBhvr>
                                        <p:cTn id="15" dur="250"/>
                                        <p:tgtEl>
                                          <p:spTgt spid="4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250"/>
                                        <p:tgtEl>
                                          <p:spTgt spid="4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250" fill="hold"/>
                                        <p:tgtEl>
                                          <p:spTgt spid="43"/>
                                        </p:tgtEl>
                                        <p:attrNameLst>
                                          <p:attrName>ppt_w</p:attrName>
                                        </p:attrNameLst>
                                      </p:cBhvr>
                                      <p:tavLst>
                                        <p:tav tm="0">
                                          <p:val>
                                            <p:fltVal val="0"/>
                                          </p:val>
                                        </p:tav>
                                        <p:tav tm="100000">
                                          <p:val>
                                            <p:strVal val="#ppt_w"/>
                                          </p:val>
                                        </p:tav>
                                      </p:tavLst>
                                    </p:anim>
                                    <p:anim calcmode="lin" valueType="num">
                                      <p:cBhvr>
                                        <p:cTn id="24" dur="250" fill="hold"/>
                                        <p:tgtEl>
                                          <p:spTgt spid="43"/>
                                        </p:tgtEl>
                                        <p:attrNameLst>
                                          <p:attrName>ppt_h</p:attrName>
                                        </p:attrNameLst>
                                      </p:cBhvr>
                                      <p:tavLst>
                                        <p:tav tm="0">
                                          <p:val>
                                            <p:fltVal val="0"/>
                                          </p:val>
                                        </p:tav>
                                        <p:tav tm="100000">
                                          <p:val>
                                            <p:strVal val="#ppt_h"/>
                                          </p:val>
                                        </p:tav>
                                      </p:tavLst>
                                    </p:anim>
                                    <p:animEffect transition="in" filter="fade">
                                      <p:cBhvr>
                                        <p:cTn id="25" dur="250"/>
                                        <p:tgtEl>
                                          <p:spTgt spid="43"/>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right)">
                                      <p:cBhvr>
                                        <p:cTn id="29" dur="250"/>
                                        <p:tgtEl>
                                          <p:spTgt spid="4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250" fill="hold"/>
                                        <p:tgtEl>
                                          <p:spTgt spid="45"/>
                                        </p:tgtEl>
                                        <p:attrNameLst>
                                          <p:attrName>ppt_w</p:attrName>
                                        </p:attrNameLst>
                                      </p:cBhvr>
                                      <p:tavLst>
                                        <p:tav tm="0">
                                          <p:val>
                                            <p:fltVal val="0"/>
                                          </p:val>
                                        </p:tav>
                                        <p:tav tm="100000">
                                          <p:val>
                                            <p:strVal val="#ppt_w"/>
                                          </p:val>
                                        </p:tav>
                                      </p:tavLst>
                                    </p:anim>
                                    <p:anim calcmode="lin" valueType="num">
                                      <p:cBhvr>
                                        <p:cTn id="38" dur="250" fill="hold"/>
                                        <p:tgtEl>
                                          <p:spTgt spid="45"/>
                                        </p:tgtEl>
                                        <p:attrNameLst>
                                          <p:attrName>ppt_h</p:attrName>
                                        </p:attrNameLst>
                                      </p:cBhvr>
                                      <p:tavLst>
                                        <p:tav tm="0">
                                          <p:val>
                                            <p:fltVal val="0"/>
                                          </p:val>
                                        </p:tav>
                                        <p:tav tm="100000">
                                          <p:val>
                                            <p:strVal val="#ppt_h"/>
                                          </p:val>
                                        </p:tav>
                                      </p:tavLst>
                                    </p:anim>
                                    <p:animEffect transition="in" filter="fade">
                                      <p:cBhvr>
                                        <p:cTn id="39" dur="250"/>
                                        <p:tgtEl>
                                          <p:spTgt spid="45"/>
                                        </p:tgtEl>
                                      </p:cBhvr>
                                    </p:animEffect>
                                  </p:childTnLst>
                                </p:cTn>
                              </p:par>
                            </p:childTnLst>
                          </p:cTn>
                        </p:par>
                        <p:par>
                          <p:cTn id="40" fill="hold">
                            <p:stCondLst>
                              <p:cond delay="3500"/>
                            </p:stCondLst>
                            <p:childTnLst>
                              <p:par>
                                <p:cTn id="41" presetID="6" presetClass="emph" presetSubtype="0" decel="100000" fill="hold" grpId="1" nodeType="afterEffect">
                                  <p:stCondLst>
                                    <p:cond delay="0"/>
                                  </p:stCondLst>
                                  <p:childTnLst>
                                    <p:animScale>
                                      <p:cBhvr>
                                        <p:cTn id="42" dur="250" fill="hold"/>
                                        <p:tgtEl>
                                          <p:spTgt spid="45"/>
                                        </p:tgtEl>
                                      </p:cBhvr>
                                      <p:by x="120000" y="120000"/>
                                    </p:animScale>
                                  </p:childTnLst>
                                </p:cTn>
                              </p:par>
                            </p:childTnLst>
                          </p:cTn>
                        </p:par>
                        <p:par>
                          <p:cTn id="43" fill="hold">
                            <p:stCondLst>
                              <p:cond delay="4000"/>
                            </p:stCondLst>
                            <p:childTnLst>
                              <p:par>
                                <p:cTn id="44" presetID="6" presetClass="emph" presetSubtype="0" decel="100000" fill="hold" grpId="2" nodeType="afterEffect">
                                  <p:stCondLst>
                                    <p:cond delay="0"/>
                                  </p:stCondLst>
                                  <p:childTnLst>
                                    <p:animScale>
                                      <p:cBhvr>
                                        <p:cTn id="45" dur="250" fill="hold"/>
                                        <p:tgtEl>
                                          <p:spTgt spid="45"/>
                                        </p:tgtEl>
                                      </p:cBhvr>
                                      <p:by x="83000" y="83000"/>
                                    </p:animScale>
                                  </p:childTnLst>
                                </p:cTn>
                              </p:par>
                            </p:childTnLst>
                          </p:cTn>
                        </p:par>
                        <p:par>
                          <p:cTn id="46" fill="hold">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p:tgtEl>
                                          <p:spTgt spid="46"/>
                                        </p:tgtEl>
                                        <p:attrNameLst>
                                          <p:attrName>ppt_x</p:attrName>
                                        </p:attrNameLst>
                                      </p:cBhvr>
                                      <p:tavLst>
                                        <p:tav tm="0">
                                          <p:val>
                                            <p:strVal val="#ppt_x-#ppt_w*1.125000"/>
                                          </p:val>
                                        </p:tav>
                                        <p:tav tm="100000">
                                          <p:val>
                                            <p:strVal val="#ppt_x"/>
                                          </p:val>
                                        </p:tav>
                                      </p:tavLst>
                                    </p:anim>
                                    <p:animEffect transition="in" filter="wipe(right)">
                                      <p:cBhvr>
                                        <p:cTn id="50" dur="500"/>
                                        <p:tgtEl>
                                          <p:spTgt spid="46"/>
                                        </p:tgtEl>
                                      </p:cBhvr>
                                    </p:animEffect>
                                  </p:childTnLst>
                                </p:cTn>
                              </p:par>
                            </p:childTnLst>
                          </p:cTn>
                        </p:par>
                        <p:par>
                          <p:cTn id="51" fill="hold">
                            <p:stCondLst>
                              <p:cond delay="500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51"/>
                                        </p:tgtEl>
                                        <p:attrNameLst>
                                          <p:attrName>style.visibility</p:attrName>
                                        </p:attrNameLst>
                                      </p:cBhvr>
                                      <p:to>
                                        <p:strVal val="visible"/>
                                      </p:to>
                                    </p:set>
                                    <p:anim calcmode="lin" valueType="num">
                                      <p:cBhvr>
                                        <p:cTn id="54" dur="250" fill="hold"/>
                                        <p:tgtEl>
                                          <p:spTgt spid="51"/>
                                        </p:tgtEl>
                                        <p:attrNameLst>
                                          <p:attrName>ppt_w</p:attrName>
                                        </p:attrNameLst>
                                      </p:cBhvr>
                                      <p:tavLst>
                                        <p:tav tm="0">
                                          <p:val>
                                            <p:fltVal val="0"/>
                                          </p:val>
                                        </p:tav>
                                        <p:tav tm="100000">
                                          <p:val>
                                            <p:strVal val="#ppt_w"/>
                                          </p:val>
                                        </p:tav>
                                      </p:tavLst>
                                    </p:anim>
                                    <p:anim calcmode="lin" valueType="num">
                                      <p:cBhvr>
                                        <p:cTn id="55" dur="250" fill="hold"/>
                                        <p:tgtEl>
                                          <p:spTgt spid="51"/>
                                        </p:tgtEl>
                                        <p:attrNameLst>
                                          <p:attrName>ppt_h</p:attrName>
                                        </p:attrNameLst>
                                      </p:cBhvr>
                                      <p:tavLst>
                                        <p:tav tm="0">
                                          <p:val>
                                            <p:fltVal val="0"/>
                                          </p:val>
                                        </p:tav>
                                        <p:tav tm="100000">
                                          <p:val>
                                            <p:strVal val="#ppt_h"/>
                                          </p:val>
                                        </p:tav>
                                      </p:tavLst>
                                    </p:anim>
                                    <p:animEffect transition="in" filter="fade">
                                      <p:cBhvr>
                                        <p:cTn id="56" dur="25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3" grpId="0"/>
      <p:bldP spid="44" grpId="0"/>
      <p:bldP spid="45" grpId="0" animBg="1"/>
      <p:bldP spid="45" grpId="1" animBg="1"/>
      <p:bldP spid="45" grpId="2" animBg="1"/>
      <p:bldP spid="46" grpId="0" animBg="1"/>
      <p:bldP spid="47" grpId="0" animBg="1"/>
      <p:bldP spid="48" grpId="0" animBg="1"/>
      <p:bldP spid="49" grpId="0" animBg="1"/>
      <p:bldP spid="50" grpId="0" animBg="1"/>
      <p:bldP spid="51" grpId="0"/>
      <p:bldP spid="52" grpId="0"/>
      <p:bldP spid="53" grpId="0"/>
      <p:bldP spid="54" grpId="0" animBg="1"/>
      <p:bldP spid="55" grpId="0" animBg="1"/>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强令违章冒险作业罪主体范围</a:t>
            </a:r>
          </a:p>
        </p:txBody>
      </p:sp>
      <p:sp>
        <p:nvSpPr>
          <p:cNvPr id="3" name="矩形 2"/>
          <p:cNvSpPr/>
          <p:nvPr/>
        </p:nvSpPr>
        <p:spPr>
          <a:xfrm>
            <a:off x="263353" y="1700808"/>
            <a:ext cx="9721080" cy="3885166"/>
          </a:xfrm>
          <a:prstGeom prst="rect">
            <a:avLst/>
          </a:prstGeom>
        </p:spPr>
        <p:txBody>
          <a:bodyPr wrap="square">
            <a:spAutoFit/>
          </a:bodyPr>
          <a:lstStyle/>
          <a:p>
            <a:pPr indent="457200" algn="just" rtl="0" fontAlgn="auto">
              <a:lnSpc>
                <a:spcPct val="150000"/>
              </a:lnSpc>
              <a:spcBef>
                <a:spcPts val="600"/>
              </a:spcBef>
              <a:spcAft>
                <a:spcPts val="600"/>
              </a:spcAft>
            </a:pPr>
            <a:r>
              <a:rPr lang="zh-CN" altLang="en-US" sz="2000" b="1" dirty="0">
                <a:solidFill>
                  <a:srgbClr val="C00000"/>
                </a:solidFill>
                <a:latin typeface="微软雅黑" pitchFamily="34" charset="-122"/>
                <a:ea typeface="微软雅黑" pitchFamily="34" charset="-122"/>
                <a:cs typeface="+mn-cs"/>
              </a:rPr>
              <a:t>明知存在</a:t>
            </a:r>
            <a:r>
              <a:rPr lang="zh-CN" altLang="en-US" sz="2000" b="1" dirty="0">
                <a:solidFill>
                  <a:srgbClr val="C00000"/>
                </a:solidFill>
                <a:latin typeface="微软雅黑" pitchFamily="34" charset="-122"/>
                <a:ea typeface="微软雅黑" pitchFamily="34" charset="-122"/>
              </a:rPr>
              <a:t>事故隐患、继续作业存在危险</a:t>
            </a:r>
            <a:r>
              <a:rPr lang="zh-CN" altLang="en-US" sz="2000" b="1" dirty="0">
                <a:solidFill>
                  <a:srgbClr val="262626"/>
                </a:solidFill>
                <a:latin typeface="仿宋" pitchFamily="49" charset="-122"/>
                <a:ea typeface="仿宋" pitchFamily="49" charset="-122"/>
              </a:rPr>
              <a:t>，</a:t>
            </a:r>
            <a:r>
              <a:rPr lang="zh-CN" altLang="en-US" sz="2000" b="1" dirty="0">
                <a:latin typeface="仿宋" pitchFamily="49" charset="-122"/>
                <a:ea typeface="仿宋" pitchFamily="49" charset="-122"/>
              </a:rPr>
              <a:t>仍然违反有关安全管理的规定，实施下列行为之一的，应当认定为刑法第一百三十四条第二款规定的“强令他人违章冒险作业”：</a:t>
            </a:r>
          </a:p>
          <a:p>
            <a:pPr indent="457200" algn="just" rtl="0" fontAlgn="auto">
              <a:lnSpc>
                <a:spcPct val="150000"/>
              </a:lnSpc>
              <a:spcBef>
                <a:spcPts val="600"/>
              </a:spcBef>
              <a:spcAft>
                <a:spcPts val="600"/>
              </a:spcAft>
            </a:pPr>
            <a:r>
              <a:rPr lang="zh-CN" altLang="en-US" sz="2000" b="1" dirty="0">
                <a:solidFill>
                  <a:srgbClr val="C00000"/>
                </a:solidFill>
                <a:latin typeface="微软雅黑" pitchFamily="34" charset="-122"/>
                <a:ea typeface="微软雅黑" pitchFamily="34" charset="-122"/>
                <a:cs typeface="+mn-cs"/>
              </a:rPr>
              <a:t>（一）利用组织、指挥、管理职权，强制他人违章作业的；</a:t>
            </a:r>
          </a:p>
          <a:p>
            <a:pPr indent="457200" algn="just" rtl="0" fontAlgn="auto">
              <a:lnSpc>
                <a:spcPct val="150000"/>
              </a:lnSpc>
              <a:spcBef>
                <a:spcPts val="600"/>
              </a:spcBef>
              <a:spcAft>
                <a:spcPts val="600"/>
              </a:spcAft>
            </a:pPr>
            <a:r>
              <a:rPr lang="zh-CN" altLang="en-US" sz="2000" b="1" dirty="0">
                <a:solidFill>
                  <a:srgbClr val="C00000"/>
                </a:solidFill>
                <a:latin typeface="微软雅黑" pitchFamily="34" charset="-122"/>
                <a:ea typeface="微软雅黑" pitchFamily="34" charset="-122"/>
                <a:cs typeface="+mn-cs"/>
              </a:rPr>
              <a:t>（二）采取威逼、胁迫、恐吓等手段，强制他人违章作业的；</a:t>
            </a:r>
          </a:p>
          <a:p>
            <a:pPr indent="457200" algn="just" rtl="0" fontAlgn="auto">
              <a:lnSpc>
                <a:spcPct val="150000"/>
              </a:lnSpc>
              <a:spcBef>
                <a:spcPts val="600"/>
              </a:spcBef>
              <a:spcAft>
                <a:spcPts val="600"/>
              </a:spcAft>
            </a:pPr>
            <a:r>
              <a:rPr lang="zh-CN" altLang="en-US" sz="2000" b="1" dirty="0">
                <a:solidFill>
                  <a:srgbClr val="C00000"/>
                </a:solidFill>
                <a:latin typeface="微软雅黑" pitchFamily="34" charset="-122"/>
                <a:ea typeface="微软雅黑" pitchFamily="34" charset="-122"/>
                <a:cs typeface="+mn-cs"/>
              </a:rPr>
              <a:t>（三）故意掩盖事故隐患，组织他人违章作业的；</a:t>
            </a:r>
          </a:p>
          <a:p>
            <a:pPr indent="457200" algn="just" rtl="0" fontAlgn="auto">
              <a:lnSpc>
                <a:spcPct val="150000"/>
              </a:lnSpc>
              <a:spcBef>
                <a:spcPts val="600"/>
              </a:spcBef>
              <a:spcAft>
                <a:spcPts val="600"/>
              </a:spcAft>
            </a:pPr>
            <a:r>
              <a:rPr lang="zh-CN" altLang="en-US" sz="2000" b="1" dirty="0">
                <a:solidFill>
                  <a:srgbClr val="C00000"/>
                </a:solidFill>
                <a:latin typeface="微软雅黑" pitchFamily="34" charset="-122"/>
                <a:ea typeface="微软雅黑" pitchFamily="34" charset="-122"/>
                <a:cs typeface="+mn-cs"/>
              </a:rPr>
              <a:t>（四）其他强令他人违章作业的行为。</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重大劳动安全事故罪主体范围</a:t>
            </a:r>
          </a:p>
        </p:txBody>
      </p:sp>
      <p:grpSp>
        <p:nvGrpSpPr>
          <p:cNvPr id="3" name="组合 2"/>
          <p:cNvGrpSpPr/>
          <p:nvPr/>
        </p:nvGrpSpPr>
        <p:grpSpPr>
          <a:xfrm>
            <a:off x="410620" y="1833249"/>
            <a:ext cx="2979827" cy="720000"/>
            <a:chOff x="1411868" y="994727"/>
            <a:chExt cx="2979827" cy="720000"/>
          </a:xfrm>
        </p:grpSpPr>
        <p:sp>
          <p:nvSpPr>
            <p:cNvPr id="4" name="矩形 3"/>
            <p:cNvSpPr/>
            <p:nvPr/>
          </p:nvSpPr>
          <p:spPr>
            <a:xfrm>
              <a:off x="2356833" y="994727"/>
              <a:ext cx="2034862" cy="720000"/>
            </a:xfrm>
            <a:prstGeom prst="rect">
              <a:avLst/>
            </a:prstGeom>
            <a:solidFill>
              <a:srgbClr val="C0392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董事长</a:t>
              </a:r>
              <a:endParaRPr kumimoji="0" lang="en-US" altLang="zh-CN" sz="24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总经理</a:t>
              </a:r>
            </a:p>
          </p:txBody>
        </p:sp>
        <p:grpSp>
          <p:nvGrpSpPr>
            <p:cNvPr id="5" name="组合 4"/>
            <p:cNvGrpSpPr/>
            <p:nvPr/>
          </p:nvGrpSpPr>
          <p:grpSpPr>
            <a:xfrm>
              <a:off x="1411868" y="994727"/>
              <a:ext cx="648000" cy="720000"/>
              <a:chOff x="3138133" y="0"/>
              <a:chExt cx="503238" cy="534988"/>
            </a:xfrm>
          </p:grpSpPr>
          <p:sp>
            <p:nvSpPr>
              <p:cNvPr id="6" name="Oval 414"/>
              <p:cNvSpPr>
                <a:spLocks noChangeArrowheads="1"/>
              </p:cNvSpPr>
              <p:nvPr/>
            </p:nvSpPr>
            <p:spPr bwMode="auto">
              <a:xfrm>
                <a:off x="3282595" y="0"/>
                <a:ext cx="211138" cy="211138"/>
              </a:xfrm>
              <a:prstGeom prst="ellipse">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7" name="Rectangle 415"/>
              <p:cNvSpPr>
                <a:spLocks noChangeArrowheads="1"/>
              </p:cNvSpPr>
              <p:nvPr/>
            </p:nvSpPr>
            <p:spPr bwMode="auto">
              <a:xfrm>
                <a:off x="3365145" y="252413"/>
                <a:ext cx="46038" cy="23813"/>
              </a:xfrm>
              <a:prstGeom prst="rect">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8" name="Freeform 416"/>
              <p:cNvSpPr/>
              <p:nvPr/>
            </p:nvSpPr>
            <p:spPr bwMode="auto">
              <a:xfrm>
                <a:off x="3365145" y="287338"/>
                <a:ext cx="46038" cy="88900"/>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9" name="Freeform 417"/>
              <p:cNvSpPr>
                <a:spLocks noEditPoints="1"/>
              </p:cNvSpPr>
              <p:nvPr/>
            </p:nvSpPr>
            <p:spPr bwMode="auto">
              <a:xfrm>
                <a:off x="3138133" y="258763"/>
                <a:ext cx="503238" cy="276225"/>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0" name="组合 9"/>
          <p:cNvGrpSpPr/>
          <p:nvPr/>
        </p:nvGrpSpPr>
        <p:grpSpPr>
          <a:xfrm>
            <a:off x="410620" y="2910334"/>
            <a:ext cx="3000357" cy="720000"/>
            <a:chOff x="1391338" y="2224162"/>
            <a:chExt cx="3000357" cy="720000"/>
          </a:xfrm>
        </p:grpSpPr>
        <p:sp>
          <p:nvSpPr>
            <p:cNvPr id="11" name="矩形 10"/>
            <p:cNvSpPr/>
            <p:nvPr/>
          </p:nvSpPr>
          <p:spPr>
            <a:xfrm>
              <a:off x="2356833" y="2224162"/>
              <a:ext cx="2034862" cy="720000"/>
            </a:xfrm>
            <a:prstGeom prst="rect">
              <a:avLst/>
            </a:prstGeom>
            <a:solidFill>
              <a:srgbClr val="EA9C1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经理</a:t>
              </a:r>
            </a:p>
          </p:txBody>
        </p:sp>
        <p:grpSp>
          <p:nvGrpSpPr>
            <p:cNvPr id="12" name="组合 11"/>
            <p:cNvGrpSpPr/>
            <p:nvPr/>
          </p:nvGrpSpPr>
          <p:grpSpPr>
            <a:xfrm>
              <a:off x="1391338" y="2224162"/>
              <a:ext cx="648000" cy="720000"/>
              <a:chOff x="1276332" y="2338131"/>
              <a:chExt cx="760413" cy="812800"/>
            </a:xfrm>
            <a:solidFill>
              <a:srgbClr val="EA9C12"/>
            </a:solidFill>
          </p:grpSpPr>
          <p:sp>
            <p:nvSpPr>
              <p:cNvPr id="13" name="Oval 444"/>
              <p:cNvSpPr>
                <a:spLocks noChangeArrowheads="1"/>
              </p:cNvSpPr>
              <p:nvPr/>
            </p:nvSpPr>
            <p:spPr bwMode="auto">
              <a:xfrm>
                <a:off x="1496995" y="2338131"/>
                <a:ext cx="317500" cy="320675"/>
              </a:xfrm>
              <a:prstGeom prst="ellipse">
                <a:avLst/>
              </a:pr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4"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5" name="组合 14"/>
          <p:cNvGrpSpPr/>
          <p:nvPr/>
        </p:nvGrpSpPr>
        <p:grpSpPr>
          <a:xfrm>
            <a:off x="410620" y="3987419"/>
            <a:ext cx="3000357" cy="720000"/>
            <a:chOff x="1391338" y="3417538"/>
            <a:chExt cx="3000357" cy="720000"/>
          </a:xfrm>
        </p:grpSpPr>
        <p:sp>
          <p:nvSpPr>
            <p:cNvPr id="16" name="矩形 15"/>
            <p:cNvSpPr/>
            <p:nvPr/>
          </p:nvSpPr>
          <p:spPr>
            <a:xfrm>
              <a:off x="2356833" y="3417538"/>
              <a:ext cx="2034862" cy="720000"/>
            </a:xfrm>
            <a:prstGeom prst="rect">
              <a:avLst/>
            </a:prstGeom>
            <a:solidFill>
              <a:srgbClr val="2980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车间主任</a:t>
              </a:r>
              <a:endParaRPr kumimoji="0" lang="en-US" altLang="zh-CN" sz="24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班组长</a:t>
              </a:r>
            </a:p>
          </p:txBody>
        </p:sp>
        <p:grpSp>
          <p:nvGrpSpPr>
            <p:cNvPr id="17" name="组合 16"/>
            <p:cNvGrpSpPr/>
            <p:nvPr/>
          </p:nvGrpSpPr>
          <p:grpSpPr>
            <a:xfrm>
              <a:off x="1391338" y="3417538"/>
              <a:ext cx="648000" cy="720000"/>
              <a:chOff x="1276332" y="2338131"/>
              <a:chExt cx="760413" cy="812800"/>
            </a:xfrm>
          </p:grpSpPr>
          <p:sp>
            <p:nvSpPr>
              <p:cNvPr id="18" name="Oval 444"/>
              <p:cNvSpPr>
                <a:spLocks noChangeArrowheads="1"/>
              </p:cNvSpPr>
              <p:nvPr/>
            </p:nvSpPr>
            <p:spPr bwMode="auto">
              <a:xfrm>
                <a:off x="1496995" y="2338131"/>
                <a:ext cx="317500" cy="320675"/>
              </a:xfrm>
              <a:prstGeom prst="ellipse">
                <a:avLst/>
              </a:pr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9"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20" name="组合 19"/>
          <p:cNvGrpSpPr/>
          <p:nvPr/>
        </p:nvGrpSpPr>
        <p:grpSpPr>
          <a:xfrm>
            <a:off x="410620" y="5064504"/>
            <a:ext cx="3000357" cy="720000"/>
            <a:chOff x="1391338" y="4498729"/>
            <a:chExt cx="3000357" cy="720000"/>
          </a:xfrm>
        </p:grpSpPr>
        <p:sp>
          <p:nvSpPr>
            <p:cNvPr id="21" name="矩形 20"/>
            <p:cNvSpPr/>
            <p:nvPr/>
          </p:nvSpPr>
          <p:spPr>
            <a:xfrm>
              <a:off x="2356833" y="4498729"/>
              <a:ext cx="2034862" cy="720000"/>
            </a:xfrm>
            <a:prstGeom prst="rect">
              <a:avLst/>
            </a:prstGeom>
            <a:solidFill>
              <a:srgbClr val="16A08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0" cap="none" spc="300" normalizeH="0" baseline="0" noProof="0" dirty="0">
                  <a:ln>
                    <a:noFill/>
                  </a:ln>
                  <a:solidFill>
                    <a:srgbClr val="FFFFFF"/>
                  </a:solidFill>
                  <a:effectLst/>
                  <a:uLnTx/>
                  <a:uFillTx/>
                  <a:latin typeface="方正大黑简体" pitchFamily="2" charset="-122"/>
                  <a:ea typeface="方正大黑简体" pitchFamily="2" charset="-122"/>
                </a:rPr>
                <a:t>维护人员</a:t>
              </a:r>
            </a:p>
          </p:txBody>
        </p:sp>
        <p:grpSp>
          <p:nvGrpSpPr>
            <p:cNvPr id="22" name="组合 21"/>
            <p:cNvGrpSpPr/>
            <p:nvPr/>
          </p:nvGrpSpPr>
          <p:grpSpPr>
            <a:xfrm>
              <a:off x="1391338" y="4498729"/>
              <a:ext cx="648000" cy="720000"/>
              <a:chOff x="1276332" y="2338131"/>
              <a:chExt cx="760413" cy="812800"/>
            </a:xfrm>
            <a:solidFill>
              <a:srgbClr val="16A085"/>
            </a:solidFill>
          </p:grpSpPr>
          <p:sp>
            <p:nvSpPr>
              <p:cNvPr id="23" name="Oval 444"/>
              <p:cNvSpPr>
                <a:spLocks noChangeArrowheads="1"/>
              </p:cNvSpPr>
              <p:nvPr/>
            </p:nvSpPr>
            <p:spPr bwMode="auto">
              <a:xfrm>
                <a:off x="1496995" y="2338131"/>
                <a:ext cx="317500" cy="320675"/>
              </a:xfrm>
              <a:prstGeom prst="ellipse">
                <a:avLst/>
              </a:pr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24"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sp>
        <p:nvSpPr>
          <p:cNvPr id="25" name="AutoShape 5"/>
          <p:cNvSpPr>
            <a:spLocks noChangeArrowheads="1"/>
          </p:cNvSpPr>
          <p:nvPr/>
        </p:nvSpPr>
        <p:spPr bwMode="auto">
          <a:xfrm>
            <a:off x="3917867" y="2074084"/>
            <a:ext cx="526959" cy="3518466"/>
          </a:xfrm>
          <a:prstGeom prst="notchedRightArrow">
            <a:avLst>
              <a:gd name="adj1" fmla="val 81435"/>
              <a:gd name="adj2" fmla="val 100000"/>
            </a:avLst>
          </a:prstGeom>
          <a:solidFill>
            <a:srgbClr val="262626"/>
          </a:solidFill>
          <a:ln w="6350">
            <a:noFill/>
            <a:miter lim="800000"/>
          </a:ln>
          <a:effectLst/>
        </p:spPr>
        <p:txBody>
          <a:bodyPr wrap="none" lIns="0" tIns="0" rIns="0" bIns="0" anchor="ctr"/>
          <a:lstStyle>
            <a:lvl1pPr>
              <a:defRPr sz="1300" b="1">
                <a:solidFill>
                  <a:srgbClr val="000000"/>
                </a:solidFill>
                <a:latin typeface="Arial" charset="0"/>
                <a:ea typeface="宋体" charset="-122"/>
              </a:defRPr>
            </a:lvl1pPr>
            <a:lvl2pPr marL="742950" indent="-285750">
              <a:defRPr sz="1300" b="1">
                <a:solidFill>
                  <a:srgbClr val="000000"/>
                </a:solidFill>
                <a:latin typeface="Arial" charset="0"/>
                <a:ea typeface="宋体" charset="-122"/>
              </a:defRPr>
            </a:lvl2pPr>
            <a:lvl3pPr marL="1143000" indent="-228600">
              <a:defRPr sz="1300" b="1">
                <a:solidFill>
                  <a:srgbClr val="000000"/>
                </a:solidFill>
                <a:latin typeface="Arial" charset="0"/>
                <a:ea typeface="宋体" charset="-122"/>
              </a:defRPr>
            </a:lvl3pPr>
            <a:lvl4pPr marL="1600200" indent="-228600">
              <a:defRPr sz="1300" b="1">
                <a:solidFill>
                  <a:srgbClr val="000000"/>
                </a:solidFill>
                <a:latin typeface="Arial" charset="0"/>
                <a:ea typeface="宋体" charset="-122"/>
              </a:defRPr>
            </a:lvl4pPr>
            <a:lvl5pPr marL="2057400" indent="-228600">
              <a:defRPr sz="1300" b="1">
                <a:solidFill>
                  <a:srgbClr val="000000"/>
                </a:solidFill>
                <a:latin typeface="Arial" charset="0"/>
                <a:ea typeface="宋体" charset="-122"/>
              </a:defRPr>
            </a:lvl5pPr>
            <a:lvl6pPr marL="2514600" indent="-228600" eaLnBrk="0" fontAlgn="base" hangingPunct="0">
              <a:spcBef>
                <a:spcPct val="0"/>
              </a:spcBef>
              <a:spcAft>
                <a:spcPct val="0"/>
              </a:spcAft>
              <a:defRPr sz="1300" b="1">
                <a:solidFill>
                  <a:srgbClr val="000000"/>
                </a:solidFill>
                <a:latin typeface="Arial" charset="0"/>
                <a:ea typeface="宋体" charset="-122"/>
              </a:defRPr>
            </a:lvl6pPr>
            <a:lvl7pPr marL="2971800" indent="-228600" eaLnBrk="0" fontAlgn="base" hangingPunct="0">
              <a:spcBef>
                <a:spcPct val="0"/>
              </a:spcBef>
              <a:spcAft>
                <a:spcPct val="0"/>
              </a:spcAft>
              <a:defRPr sz="1300" b="1">
                <a:solidFill>
                  <a:srgbClr val="000000"/>
                </a:solidFill>
                <a:latin typeface="Arial" charset="0"/>
                <a:ea typeface="宋体" charset="-122"/>
              </a:defRPr>
            </a:lvl7pPr>
            <a:lvl8pPr marL="3429000" indent="-228600" eaLnBrk="0" fontAlgn="base" hangingPunct="0">
              <a:spcBef>
                <a:spcPct val="0"/>
              </a:spcBef>
              <a:spcAft>
                <a:spcPct val="0"/>
              </a:spcAft>
              <a:defRPr sz="1300" b="1">
                <a:solidFill>
                  <a:srgbClr val="000000"/>
                </a:solidFill>
                <a:latin typeface="Arial" charset="0"/>
                <a:ea typeface="宋体" charset="-122"/>
              </a:defRPr>
            </a:lvl8pPr>
            <a:lvl9pPr marL="3886200" indent="-228600" eaLnBrk="0" fontAlgn="base" hangingPunct="0">
              <a:spcBef>
                <a:spcPct val="0"/>
              </a:spcBef>
              <a:spcAft>
                <a:spcPct val="0"/>
              </a:spcAft>
              <a:defRPr sz="1300" b="1">
                <a:solidFill>
                  <a:srgbClr val="000000"/>
                </a:solidFill>
                <a:latin typeface="Arial" charset="0"/>
                <a:ea typeface="宋体" charset="-122"/>
              </a:defRPr>
            </a:lvl9pPr>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26" name="矩形 25"/>
          <p:cNvSpPr/>
          <p:nvPr/>
        </p:nvSpPr>
        <p:spPr>
          <a:xfrm>
            <a:off x="4828913" y="1658766"/>
            <a:ext cx="5329110" cy="2376676"/>
          </a:xfrm>
          <a:prstGeom prst="rect">
            <a:avLst/>
          </a:prstGeom>
        </p:spPr>
        <p:txBody>
          <a:bodyPr wrap="square">
            <a:spAutoFit/>
          </a:bodyPr>
          <a:lstStyle/>
          <a:p>
            <a:pPr algn="ctr" rtl="0" fontAlgn="auto">
              <a:lnSpc>
                <a:spcPct val="200000"/>
              </a:lnSpc>
              <a:spcBef>
                <a:spcPts val="0"/>
              </a:spcBef>
              <a:spcAft>
                <a:spcPts val="0"/>
              </a:spcAft>
            </a:pPr>
            <a:r>
              <a:rPr lang="zh-CN" altLang="en-US" sz="4000" dirty="0">
                <a:solidFill>
                  <a:srgbClr val="262626"/>
                </a:solidFill>
                <a:latin typeface="方正大黑简体" pitchFamily="2" charset="-122"/>
                <a:ea typeface="方正大黑简体" pitchFamily="2" charset="-122"/>
              </a:rPr>
              <a:t>都有可能</a:t>
            </a:r>
            <a:endParaRPr lang="en-US" altLang="zh-CN" sz="4000" dirty="0">
              <a:solidFill>
                <a:srgbClr val="262626"/>
              </a:solidFill>
              <a:latin typeface="方正大黑简体" pitchFamily="2" charset="-122"/>
              <a:ea typeface="方正大黑简体" pitchFamily="2" charset="-122"/>
            </a:endParaRPr>
          </a:p>
          <a:p>
            <a:pPr algn="ctr" rtl="0" fontAlgn="auto">
              <a:lnSpc>
                <a:spcPct val="200000"/>
              </a:lnSpc>
              <a:spcBef>
                <a:spcPts val="0"/>
              </a:spcBef>
              <a:spcAft>
                <a:spcPts val="0"/>
              </a:spcAft>
            </a:pPr>
            <a:r>
              <a:rPr lang="zh-CN" altLang="en-US" sz="4000" dirty="0">
                <a:solidFill>
                  <a:srgbClr val="C00000"/>
                </a:solidFill>
                <a:latin typeface="方正大黑简体" pitchFamily="2" charset="-122"/>
                <a:ea typeface="方正大黑简体" pitchFamily="2" charset="-122"/>
              </a:rPr>
              <a:t>犯重大劳动安全事故罪</a:t>
            </a:r>
          </a:p>
        </p:txBody>
      </p:sp>
      <p:sp>
        <p:nvSpPr>
          <p:cNvPr id="27" name="矩形 26"/>
          <p:cNvSpPr/>
          <p:nvPr/>
        </p:nvSpPr>
        <p:spPr>
          <a:xfrm>
            <a:off x="4564825" y="4158334"/>
            <a:ext cx="5593198" cy="1314334"/>
          </a:xfrm>
          <a:prstGeom prst="rect">
            <a:avLst/>
          </a:prstGeom>
        </p:spPr>
        <p:txBody>
          <a:bodyPr wrap="none">
            <a:spAutoFit/>
          </a:bodyPr>
          <a:lstStyle/>
          <a:p>
            <a:pPr algn="ctr">
              <a:lnSpc>
                <a:spcPct val="150000"/>
              </a:lnSpc>
            </a:pPr>
            <a:r>
              <a:rPr lang="zh-CN" altLang="en-US" sz="2800" dirty="0">
                <a:solidFill>
                  <a:srgbClr val="000000"/>
                </a:solidFill>
                <a:latin typeface="方正大黑简体" pitchFamily="2" charset="-122"/>
                <a:ea typeface="方正大黑简体" pitchFamily="2" charset="-122"/>
              </a:rPr>
              <a:t>没有履行行法定职责消除事故隐患</a:t>
            </a:r>
            <a:endParaRPr lang="en-US" altLang="zh-CN" sz="2800" dirty="0">
              <a:solidFill>
                <a:srgbClr val="000000"/>
              </a:solidFill>
              <a:latin typeface="方正大黑简体" pitchFamily="2" charset="-122"/>
              <a:ea typeface="方正大黑简体" pitchFamily="2" charset="-122"/>
            </a:endParaRPr>
          </a:p>
          <a:p>
            <a:pPr algn="ctr" rtl="0" fontAlgn="auto">
              <a:lnSpc>
                <a:spcPct val="150000"/>
              </a:lnSpc>
              <a:spcBef>
                <a:spcPts val="0"/>
              </a:spcBef>
              <a:spcAft>
                <a:spcPts val="0"/>
              </a:spcAft>
            </a:pPr>
            <a:r>
              <a:rPr lang="zh-CN" altLang="en-US" sz="2800" dirty="0">
                <a:solidFill>
                  <a:srgbClr val="000000"/>
                </a:solidFill>
                <a:latin typeface="方正大黑简体" pitchFamily="2" charset="-122"/>
                <a:ea typeface="方正大黑简体" pitchFamily="2" charset="-122"/>
              </a:rPr>
              <a:t>更多适用于安全管理等管理人员</a:t>
            </a:r>
          </a:p>
        </p:txBody>
      </p:sp>
      <p:sp>
        <p:nvSpPr>
          <p:cNvPr id="28" name="矩形 27"/>
          <p:cNvSpPr/>
          <p:nvPr/>
        </p:nvSpPr>
        <p:spPr>
          <a:xfrm>
            <a:off x="596638" y="6092887"/>
            <a:ext cx="6107813" cy="380169"/>
          </a:xfrm>
          <a:prstGeom prst="rect">
            <a:avLst/>
          </a:prstGeom>
        </p:spPr>
        <p:txBody>
          <a:bodyPr wrap="square">
            <a:spAutoFit/>
          </a:bodyPr>
          <a:lstStyle/>
          <a:p>
            <a:pPr rtl="0" fontAlgn="auto">
              <a:lnSpc>
                <a:spcPct val="150000"/>
              </a:lnSpc>
              <a:spcBef>
                <a:spcPts val="0"/>
              </a:spcBef>
              <a:spcAft>
                <a:spcPts val="0"/>
              </a:spcAft>
            </a:pPr>
            <a:r>
              <a:rPr lang="en-US" altLang="zh-CN" sz="1400" dirty="0">
                <a:solidFill>
                  <a:srgbClr val="262626"/>
                </a:solidFill>
                <a:latin typeface="方正大黑简体" pitchFamily="2" charset="-122"/>
                <a:ea typeface="方正大黑简体" pitchFamily="2" charset="-122"/>
              </a:rPr>
              <a:t>【</a:t>
            </a:r>
            <a:r>
              <a:rPr lang="zh-CN" altLang="en-US" sz="1400" dirty="0">
                <a:solidFill>
                  <a:srgbClr val="262626"/>
                </a:solidFill>
                <a:latin typeface="方正大黑简体" pitchFamily="2" charset="-122"/>
                <a:ea typeface="方正大黑简体" pitchFamily="2" charset="-122"/>
              </a:rPr>
              <a:t>重大劳动安全事故罪</a:t>
            </a:r>
            <a:r>
              <a:rPr lang="en-US" altLang="zh-CN" sz="1400" dirty="0">
                <a:solidFill>
                  <a:srgbClr val="262626"/>
                </a:solidFill>
                <a:latin typeface="方正大黑简体" pitchFamily="2" charset="-122"/>
                <a:ea typeface="方正大黑简体" pitchFamily="2" charset="-122"/>
              </a:rPr>
              <a:t>】</a:t>
            </a:r>
            <a:r>
              <a:rPr lang="zh-CN" altLang="en-US" sz="1400" dirty="0">
                <a:solidFill>
                  <a:srgbClr val="262626"/>
                </a:solidFill>
                <a:latin typeface="方正大黑简体" pitchFamily="2" charset="-122"/>
                <a:ea typeface="方正大黑简体" pitchFamily="2" charset="-122"/>
              </a:rPr>
              <a:t>安全生产设施或者安全生产条件不符合国家规定</a:t>
            </a: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不报、谎报安全事故罪</a:t>
            </a:r>
          </a:p>
        </p:txBody>
      </p:sp>
      <p:grpSp>
        <p:nvGrpSpPr>
          <p:cNvPr id="4" name="组合 3"/>
          <p:cNvGrpSpPr/>
          <p:nvPr/>
        </p:nvGrpSpPr>
        <p:grpSpPr>
          <a:xfrm>
            <a:off x="384110" y="2033445"/>
            <a:ext cx="2979827" cy="720000"/>
            <a:chOff x="1411868" y="994727"/>
            <a:chExt cx="2979827" cy="720000"/>
          </a:xfrm>
        </p:grpSpPr>
        <p:sp>
          <p:nvSpPr>
            <p:cNvPr id="5" name="矩形 4"/>
            <p:cNvSpPr/>
            <p:nvPr/>
          </p:nvSpPr>
          <p:spPr>
            <a:xfrm>
              <a:off x="2356833" y="994727"/>
              <a:ext cx="2034862" cy="720000"/>
            </a:xfrm>
            <a:prstGeom prst="rect">
              <a:avLst/>
            </a:prstGeom>
            <a:solidFill>
              <a:srgbClr val="C0392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董事长</a:t>
              </a:r>
              <a:endParaRPr kumimoji="0" lang="en-US" altLang="zh-CN"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总经理</a:t>
              </a:r>
            </a:p>
          </p:txBody>
        </p:sp>
        <p:grpSp>
          <p:nvGrpSpPr>
            <p:cNvPr id="6" name="组合 5"/>
            <p:cNvGrpSpPr/>
            <p:nvPr/>
          </p:nvGrpSpPr>
          <p:grpSpPr>
            <a:xfrm>
              <a:off x="1411868" y="994727"/>
              <a:ext cx="648000" cy="720000"/>
              <a:chOff x="3138133" y="0"/>
              <a:chExt cx="503238" cy="534988"/>
            </a:xfrm>
          </p:grpSpPr>
          <p:sp>
            <p:nvSpPr>
              <p:cNvPr id="7" name="Oval 414"/>
              <p:cNvSpPr>
                <a:spLocks noChangeArrowheads="1"/>
              </p:cNvSpPr>
              <p:nvPr/>
            </p:nvSpPr>
            <p:spPr bwMode="auto">
              <a:xfrm>
                <a:off x="3282595" y="0"/>
                <a:ext cx="211138" cy="211138"/>
              </a:xfrm>
              <a:prstGeom prst="ellipse">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8" name="Rectangle 415"/>
              <p:cNvSpPr>
                <a:spLocks noChangeArrowheads="1"/>
              </p:cNvSpPr>
              <p:nvPr/>
            </p:nvSpPr>
            <p:spPr bwMode="auto">
              <a:xfrm>
                <a:off x="3365145" y="252413"/>
                <a:ext cx="46038" cy="23813"/>
              </a:xfrm>
              <a:prstGeom prst="rect">
                <a:avLst/>
              </a:pr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9" name="Freeform 416"/>
              <p:cNvSpPr/>
              <p:nvPr/>
            </p:nvSpPr>
            <p:spPr bwMode="auto">
              <a:xfrm>
                <a:off x="3365145" y="287338"/>
                <a:ext cx="46038" cy="88900"/>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0" name="Freeform 417"/>
              <p:cNvSpPr>
                <a:spLocks noEditPoints="1"/>
              </p:cNvSpPr>
              <p:nvPr/>
            </p:nvSpPr>
            <p:spPr bwMode="auto">
              <a:xfrm>
                <a:off x="3138133" y="258763"/>
                <a:ext cx="503238" cy="276225"/>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1" name="组合 10"/>
          <p:cNvGrpSpPr/>
          <p:nvPr/>
        </p:nvGrpSpPr>
        <p:grpSpPr>
          <a:xfrm>
            <a:off x="384110" y="3183105"/>
            <a:ext cx="3000357" cy="720000"/>
            <a:chOff x="1391338" y="2224162"/>
            <a:chExt cx="3000357" cy="720000"/>
          </a:xfrm>
        </p:grpSpPr>
        <p:sp>
          <p:nvSpPr>
            <p:cNvPr id="12" name="矩形 11"/>
            <p:cNvSpPr/>
            <p:nvPr/>
          </p:nvSpPr>
          <p:spPr>
            <a:xfrm>
              <a:off x="2356833" y="2224162"/>
              <a:ext cx="2034862" cy="720000"/>
            </a:xfrm>
            <a:prstGeom prst="rect">
              <a:avLst/>
            </a:prstGeom>
            <a:solidFill>
              <a:srgbClr val="EA9C1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事故现场</a:t>
              </a:r>
              <a:endParaRPr kumimoji="0" lang="en-US" altLang="zh-CN"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的有关人员</a:t>
              </a:r>
            </a:p>
          </p:txBody>
        </p:sp>
        <p:grpSp>
          <p:nvGrpSpPr>
            <p:cNvPr id="13" name="组合 12"/>
            <p:cNvGrpSpPr/>
            <p:nvPr/>
          </p:nvGrpSpPr>
          <p:grpSpPr>
            <a:xfrm>
              <a:off x="1391338" y="2224162"/>
              <a:ext cx="648000" cy="720000"/>
              <a:chOff x="1276332" y="2338131"/>
              <a:chExt cx="760413" cy="812800"/>
            </a:xfrm>
            <a:solidFill>
              <a:srgbClr val="EA9C12"/>
            </a:solidFill>
          </p:grpSpPr>
          <p:sp>
            <p:nvSpPr>
              <p:cNvPr id="14" name="Oval 444"/>
              <p:cNvSpPr>
                <a:spLocks noChangeArrowheads="1"/>
              </p:cNvSpPr>
              <p:nvPr/>
            </p:nvSpPr>
            <p:spPr bwMode="auto">
              <a:xfrm>
                <a:off x="1496995" y="2338131"/>
                <a:ext cx="317500" cy="320675"/>
              </a:xfrm>
              <a:prstGeom prst="ellipse">
                <a:avLst/>
              </a:pr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15"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grpSp>
        <p:nvGrpSpPr>
          <p:cNvPr id="16" name="组合 15"/>
          <p:cNvGrpSpPr/>
          <p:nvPr/>
        </p:nvGrpSpPr>
        <p:grpSpPr>
          <a:xfrm>
            <a:off x="384110" y="4390816"/>
            <a:ext cx="3000357" cy="720000"/>
            <a:chOff x="1391338" y="3417538"/>
            <a:chExt cx="3000357" cy="720000"/>
          </a:xfrm>
        </p:grpSpPr>
        <p:sp>
          <p:nvSpPr>
            <p:cNvPr id="17" name="矩形 16"/>
            <p:cNvSpPr/>
            <p:nvPr/>
          </p:nvSpPr>
          <p:spPr>
            <a:xfrm>
              <a:off x="2356833" y="3417538"/>
              <a:ext cx="2034862" cy="720000"/>
            </a:xfrm>
            <a:prstGeom prst="rect">
              <a:avLst/>
            </a:prstGeom>
            <a:solidFill>
              <a:srgbClr val="2980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安全监督</a:t>
              </a:r>
              <a:endParaRPr kumimoji="0" lang="en-US" altLang="zh-CN"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方正大黑简体" pitchFamily="2" charset="-122"/>
                  <a:ea typeface="方正大黑简体" pitchFamily="2" charset="-122"/>
                </a:rPr>
                <a:t>管理人员</a:t>
              </a:r>
            </a:p>
          </p:txBody>
        </p:sp>
        <p:grpSp>
          <p:nvGrpSpPr>
            <p:cNvPr id="18" name="组合 17"/>
            <p:cNvGrpSpPr/>
            <p:nvPr/>
          </p:nvGrpSpPr>
          <p:grpSpPr>
            <a:xfrm>
              <a:off x="1391338" y="3417538"/>
              <a:ext cx="648000" cy="720000"/>
              <a:chOff x="1276332" y="2338131"/>
              <a:chExt cx="760413" cy="812800"/>
            </a:xfrm>
          </p:grpSpPr>
          <p:sp>
            <p:nvSpPr>
              <p:cNvPr id="19" name="Oval 444"/>
              <p:cNvSpPr>
                <a:spLocks noChangeArrowheads="1"/>
              </p:cNvSpPr>
              <p:nvPr/>
            </p:nvSpPr>
            <p:spPr bwMode="auto">
              <a:xfrm>
                <a:off x="1496995" y="2338131"/>
                <a:ext cx="317500" cy="320675"/>
              </a:xfrm>
              <a:prstGeom prst="ellipse">
                <a:avLst/>
              </a:pr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20"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vert="horz" wrap="square" lIns="91440" tIns="45720" rIns="91440" bIns="45720" numCol="1" anchor="t" anchorCtr="0" compatLnSpc="1"/>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grpSp>
      </p:grpSp>
      <p:sp>
        <p:nvSpPr>
          <p:cNvPr id="21" name="AutoShape 5"/>
          <p:cNvSpPr>
            <a:spLocks noChangeArrowheads="1"/>
          </p:cNvSpPr>
          <p:nvPr/>
        </p:nvSpPr>
        <p:spPr bwMode="auto">
          <a:xfrm>
            <a:off x="3891357" y="1773736"/>
            <a:ext cx="526959" cy="3518466"/>
          </a:xfrm>
          <a:prstGeom prst="notchedRightArrow">
            <a:avLst>
              <a:gd name="adj1" fmla="val 81435"/>
              <a:gd name="adj2" fmla="val 100000"/>
            </a:avLst>
          </a:prstGeom>
          <a:solidFill>
            <a:srgbClr val="262626"/>
          </a:solidFill>
          <a:ln w="6350">
            <a:noFill/>
            <a:miter lim="800000"/>
          </a:ln>
          <a:effectLst/>
        </p:spPr>
        <p:txBody>
          <a:bodyPr wrap="none" lIns="0" tIns="0" rIns="0" bIns="0" anchor="ctr"/>
          <a:lstStyle>
            <a:lvl1pPr>
              <a:defRPr sz="1300" b="1">
                <a:solidFill>
                  <a:srgbClr val="000000"/>
                </a:solidFill>
                <a:latin typeface="Arial" charset="0"/>
                <a:ea typeface="宋体" charset="-122"/>
              </a:defRPr>
            </a:lvl1pPr>
            <a:lvl2pPr marL="742950" indent="-285750">
              <a:defRPr sz="1300" b="1">
                <a:solidFill>
                  <a:srgbClr val="000000"/>
                </a:solidFill>
                <a:latin typeface="Arial" charset="0"/>
                <a:ea typeface="宋体" charset="-122"/>
              </a:defRPr>
            </a:lvl2pPr>
            <a:lvl3pPr marL="1143000" indent="-228600">
              <a:defRPr sz="1300" b="1">
                <a:solidFill>
                  <a:srgbClr val="000000"/>
                </a:solidFill>
                <a:latin typeface="Arial" charset="0"/>
                <a:ea typeface="宋体" charset="-122"/>
              </a:defRPr>
            </a:lvl3pPr>
            <a:lvl4pPr marL="1600200" indent="-228600">
              <a:defRPr sz="1300" b="1">
                <a:solidFill>
                  <a:srgbClr val="000000"/>
                </a:solidFill>
                <a:latin typeface="Arial" charset="0"/>
                <a:ea typeface="宋体" charset="-122"/>
              </a:defRPr>
            </a:lvl4pPr>
            <a:lvl5pPr marL="2057400" indent="-228600">
              <a:defRPr sz="1300" b="1">
                <a:solidFill>
                  <a:srgbClr val="000000"/>
                </a:solidFill>
                <a:latin typeface="Arial" charset="0"/>
                <a:ea typeface="宋体" charset="-122"/>
              </a:defRPr>
            </a:lvl5pPr>
            <a:lvl6pPr marL="2514600" indent="-228600" eaLnBrk="0" fontAlgn="base" hangingPunct="0">
              <a:spcBef>
                <a:spcPct val="0"/>
              </a:spcBef>
              <a:spcAft>
                <a:spcPct val="0"/>
              </a:spcAft>
              <a:defRPr sz="1300" b="1">
                <a:solidFill>
                  <a:srgbClr val="000000"/>
                </a:solidFill>
                <a:latin typeface="Arial" charset="0"/>
                <a:ea typeface="宋体" charset="-122"/>
              </a:defRPr>
            </a:lvl6pPr>
            <a:lvl7pPr marL="2971800" indent="-228600" eaLnBrk="0" fontAlgn="base" hangingPunct="0">
              <a:spcBef>
                <a:spcPct val="0"/>
              </a:spcBef>
              <a:spcAft>
                <a:spcPct val="0"/>
              </a:spcAft>
              <a:defRPr sz="1300" b="1">
                <a:solidFill>
                  <a:srgbClr val="000000"/>
                </a:solidFill>
                <a:latin typeface="Arial" charset="0"/>
                <a:ea typeface="宋体" charset="-122"/>
              </a:defRPr>
            </a:lvl7pPr>
            <a:lvl8pPr marL="3429000" indent="-228600" eaLnBrk="0" fontAlgn="base" hangingPunct="0">
              <a:spcBef>
                <a:spcPct val="0"/>
              </a:spcBef>
              <a:spcAft>
                <a:spcPct val="0"/>
              </a:spcAft>
              <a:defRPr sz="1300" b="1">
                <a:solidFill>
                  <a:srgbClr val="000000"/>
                </a:solidFill>
                <a:latin typeface="Arial" charset="0"/>
                <a:ea typeface="宋体" charset="-122"/>
              </a:defRPr>
            </a:lvl8pPr>
            <a:lvl9pPr marL="3886200" indent="-228600" eaLnBrk="0" fontAlgn="base" hangingPunct="0">
              <a:spcBef>
                <a:spcPct val="0"/>
              </a:spcBef>
              <a:spcAft>
                <a:spcPct val="0"/>
              </a:spcAft>
              <a:defRPr sz="1300" b="1">
                <a:solidFill>
                  <a:srgbClr val="000000"/>
                </a:solidFill>
                <a:latin typeface="Arial" charset="0"/>
                <a:ea typeface="宋体" charset="-122"/>
              </a:defRPr>
            </a:lvl9pPr>
          </a:lstStyle>
          <a:p>
            <a:pPr marL="0" marR="0" lvl="0" indent="0" defTabSz="914400" rtl="0" eaLnBrk="1" fontAlgn="auto" latinLnBrk="0" hangingPunct="1">
              <a:lnSpc>
                <a:spcPct val="100000"/>
              </a:lnSpc>
              <a:spcBef>
                <a:spcPts val="0"/>
              </a:spcBef>
              <a:spcAft>
                <a:spcPts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方正大黑简体" pitchFamily="2" charset="-122"/>
              <a:ea typeface="方正大黑简体" pitchFamily="2" charset="-122"/>
            </a:endParaRPr>
          </a:p>
        </p:txBody>
      </p:sp>
      <p:sp>
        <p:nvSpPr>
          <p:cNvPr id="22" name="矩形 21"/>
          <p:cNvSpPr/>
          <p:nvPr/>
        </p:nvSpPr>
        <p:spPr>
          <a:xfrm>
            <a:off x="4536241" y="1650221"/>
            <a:ext cx="5861433" cy="2376676"/>
          </a:xfrm>
          <a:prstGeom prst="rect">
            <a:avLst/>
          </a:prstGeom>
        </p:spPr>
        <p:txBody>
          <a:bodyPr wrap="square">
            <a:spAutoFit/>
          </a:bodyPr>
          <a:lstStyle/>
          <a:p>
            <a:pPr algn="ctr" rtl="0" fontAlgn="auto">
              <a:lnSpc>
                <a:spcPct val="200000"/>
              </a:lnSpc>
              <a:spcBef>
                <a:spcPts val="0"/>
              </a:spcBef>
              <a:spcAft>
                <a:spcPts val="0"/>
              </a:spcAft>
            </a:pPr>
            <a:r>
              <a:rPr lang="zh-CN" altLang="en-US" sz="4000" dirty="0">
                <a:solidFill>
                  <a:srgbClr val="262626"/>
                </a:solidFill>
                <a:latin typeface="方正大黑简体" pitchFamily="2" charset="-122"/>
                <a:ea typeface="方正大黑简体" pitchFamily="2" charset="-122"/>
              </a:rPr>
              <a:t>都有可能</a:t>
            </a:r>
            <a:endParaRPr lang="en-US" altLang="zh-CN" sz="4000" dirty="0">
              <a:solidFill>
                <a:srgbClr val="262626"/>
              </a:solidFill>
              <a:latin typeface="方正大黑简体" pitchFamily="2" charset="-122"/>
              <a:ea typeface="方正大黑简体" pitchFamily="2" charset="-122"/>
            </a:endParaRPr>
          </a:p>
          <a:p>
            <a:pPr algn="ctr" rtl="0" fontAlgn="auto">
              <a:lnSpc>
                <a:spcPct val="200000"/>
              </a:lnSpc>
              <a:spcBef>
                <a:spcPts val="0"/>
              </a:spcBef>
              <a:spcAft>
                <a:spcPts val="0"/>
              </a:spcAft>
            </a:pPr>
            <a:r>
              <a:rPr lang="zh-CN" altLang="en-US" sz="4000" b="1" dirty="0">
                <a:solidFill>
                  <a:srgbClr val="C00000"/>
                </a:solidFill>
                <a:latin typeface="方正大黑简体" pitchFamily="2" charset="-122"/>
                <a:ea typeface="方正大黑简体" pitchFamily="2" charset="-122"/>
              </a:rPr>
              <a:t>犯不报、谎报安全事故罪</a:t>
            </a:r>
          </a:p>
        </p:txBody>
      </p:sp>
      <p:sp>
        <p:nvSpPr>
          <p:cNvPr id="23" name="矩形 22"/>
          <p:cNvSpPr/>
          <p:nvPr/>
        </p:nvSpPr>
        <p:spPr>
          <a:xfrm>
            <a:off x="4683191" y="4109918"/>
            <a:ext cx="5593198" cy="1314334"/>
          </a:xfrm>
          <a:prstGeom prst="rect">
            <a:avLst/>
          </a:prstGeom>
        </p:spPr>
        <p:txBody>
          <a:bodyPr wrap="none">
            <a:spAutoFit/>
          </a:bodyPr>
          <a:lstStyle/>
          <a:p>
            <a:pPr algn="ctr">
              <a:lnSpc>
                <a:spcPct val="150000"/>
              </a:lnSpc>
            </a:pPr>
            <a:r>
              <a:rPr lang="zh-CN" altLang="en-US" sz="2800" b="1" dirty="0">
                <a:solidFill>
                  <a:srgbClr val="000000"/>
                </a:solidFill>
                <a:latin typeface="方正大黑简体" pitchFamily="2" charset="-122"/>
                <a:ea typeface="方正大黑简体" pitchFamily="2" charset="-122"/>
              </a:rPr>
              <a:t>没有履行行法定职责消除事故隐患</a:t>
            </a:r>
            <a:endParaRPr lang="en-US" altLang="zh-CN" sz="2800" b="1" dirty="0">
              <a:solidFill>
                <a:srgbClr val="000000"/>
              </a:solidFill>
              <a:latin typeface="方正大黑简体" pitchFamily="2" charset="-122"/>
              <a:ea typeface="方正大黑简体" pitchFamily="2" charset="-122"/>
            </a:endParaRPr>
          </a:p>
          <a:p>
            <a:pPr algn="ctr" rtl="0" fontAlgn="auto">
              <a:lnSpc>
                <a:spcPct val="150000"/>
              </a:lnSpc>
              <a:spcBef>
                <a:spcPts val="0"/>
              </a:spcBef>
              <a:spcAft>
                <a:spcPts val="0"/>
              </a:spcAft>
            </a:pPr>
            <a:r>
              <a:rPr lang="zh-CN" altLang="en-US" sz="2800" b="1" dirty="0">
                <a:solidFill>
                  <a:srgbClr val="000000"/>
                </a:solidFill>
                <a:latin typeface="方正大黑简体" pitchFamily="2" charset="-122"/>
                <a:ea typeface="方正大黑简体" pitchFamily="2" charset="-122"/>
              </a:rPr>
              <a:t>更多适用于安全管理等管理人员</a:t>
            </a:r>
          </a:p>
        </p:txBody>
      </p:sp>
      <p:sp>
        <p:nvSpPr>
          <p:cNvPr id="24" name="矩形 23"/>
          <p:cNvSpPr/>
          <p:nvPr/>
        </p:nvSpPr>
        <p:spPr>
          <a:xfrm>
            <a:off x="263352" y="5890336"/>
            <a:ext cx="8660095" cy="380169"/>
          </a:xfrm>
          <a:prstGeom prst="rect">
            <a:avLst/>
          </a:prstGeom>
        </p:spPr>
        <p:txBody>
          <a:bodyPr wrap="square">
            <a:spAutoFit/>
          </a:bodyPr>
          <a:lstStyle/>
          <a:p>
            <a:pPr rtl="0" fontAlgn="auto">
              <a:lnSpc>
                <a:spcPct val="150000"/>
              </a:lnSpc>
              <a:spcBef>
                <a:spcPts val="0"/>
              </a:spcBef>
              <a:spcAft>
                <a:spcPts val="0"/>
              </a:spcAft>
            </a:pPr>
            <a:r>
              <a:rPr lang="en-US" altLang="zh-CN" sz="1400" dirty="0">
                <a:solidFill>
                  <a:srgbClr val="262626"/>
                </a:solidFill>
                <a:latin typeface="方正大黑简体" pitchFamily="2" charset="-122"/>
                <a:ea typeface="方正大黑简体" pitchFamily="2" charset="-122"/>
              </a:rPr>
              <a:t>【</a:t>
            </a:r>
            <a:r>
              <a:rPr lang="zh-CN" altLang="en-US" sz="1400" dirty="0">
                <a:solidFill>
                  <a:srgbClr val="262626"/>
                </a:solidFill>
                <a:latin typeface="方正大黑简体" pitchFamily="2" charset="-122"/>
                <a:ea typeface="方正大黑简体" pitchFamily="2" charset="-122"/>
              </a:rPr>
              <a:t>不报、谎报安全事故罪</a:t>
            </a:r>
            <a:r>
              <a:rPr lang="en-US" altLang="zh-CN" sz="1400" dirty="0">
                <a:solidFill>
                  <a:srgbClr val="262626"/>
                </a:solidFill>
                <a:latin typeface="方正大黑简体" pitchFamily="2" charset="-122"/>
                <a:ea typeface="方正大黑简体" pitchFamily="2" charset="-122"/>
              </a:rPr>
              <a:t>】</a:t>
            </a:r>
            <a:r>
              <a:rPr lang="zh-CN" altLang="en-US" sz="1400" dirty="0">
                <a:solidFill>
                  <a:srgbClr val="262626"/>
                </a:solidFill>
                <a:latin typeface="方正大黑简体" pitchFamily="2" charset="-122"/>
                <a:ea typeface="方正大黑简体" pitchFamily="2" charset="-122"/>
              </a:rPr>
              <a:t>在安全事故发生后，负有报告职责的人员不报或者谎报事故情况，贻误事故抢救</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明确相关犯罪的定罪量刑标准</a:t>
            </a:r>
          </a:p>
        </p:txBody>
      </p:sp>
      <p:sp>
        <p:nvSpPr>
          <p:cNvPr id="5" name="矩形 4"/>
          <p:cNvSpPr/>
          <p:nvPr/>
        </p:nvSpPr>
        <p:spPr>
          <a:xfrm>
            <a:off x="695400" y="1785795"/>
            <a:ext cx="6450488" cy="2201628"/>
          </a:xfrm>
          <a:prstGeom prst="rect">
            <a:avLst/>
          </a:prstGeom>
        </p:spPr>
        <p:txBody>
          <a:bodyPr wrap="square">
            <a:spAutoFit/>
          </a:bodyPr>
          <a:lstStyle/>
          <a:p>
            <a:pPr marL="342900" indent="-342900" rtl="0" fontAlgn="auto">
              <a:lnSpc>
                <a:spcPct val="200000"/>
              </a:lnSpc>
              <a:spcBef>
                <a:spcPts val="0"/>
              </a:spcBef>
              <a:spcAft>
                <a:spcPts val="0"/>
              </a:spcAft>
              <a:buFont typeface="Arial" charset="0"/>
              <a:buChar char="•"/>
            </a:pPr>
            <a:r>
              <a:rPr lang="zh-CN" altLang="en-US" sz="2400" dirty="0">
                <a:solidFill>
                  <a:srgbClr val="262626"/>
                </a:solidFill>
                <a:latin typeface="方正大黑简体" pitchFamily="2" charset="-122"/>
                <a:ea typeface="方正大黑简体" pitchFamily="2" charset="-122"/>
              </a:rPr>
              <a:t>造成</a:t>
            </a:r>
            <a:r>
              <a:rPr lang="zh-CN" altLang="en-US" sz="2400" dirty="0">
                <a:solidFill>
                  <a:srgbClr val="C0392B"/>
                </a:solidFill>
                <a:latin typeface="方正大黑简体" pitchFamily="2" charset="-122"/>
                <a:ea typeface="方正大黑简体" pitchFamily="2" charset="-122"/>
              </a:rPr>
              <a:t>死亡一人以上</a:t>
            </a:r>
            <a:r>
              <a:rPr lang="zh-CN" altLang="en-US" sz="2400" dirty="0">
                <a:solidFill>
                  <a:srgbClr val="262626"/>
                </a:solidFill>
                <a:latin typeface="方正大黑简体" pitchFamily="2" charset="-122"/>
                <a:ea typeface="方正大黑简体" pitchFamily="2" charset="-122"/>
              </a:rPr>
              <a:t>，或者</a:t>
            </a:r>
            <a:r>
              <a:rPr lang="zh-CN" altLang="en-US" sz="2400" dirty="0">
                <a:solidFill>
                  <a:srgbClr val="C0392B"/>
                </a:solidFill>
                <a:latin typeface="方正大黑简体" pitchFamily="2" charset="-122"/>
                <a:ea typeface="方正大黑简体" pitchFamily="2" charset="-122"/>
              </a:rPr>
              <a:t>重伤三人以上</a:t>
            </a:r>
            <a:r>
              <a:rPr lang="zh-CN" altLang="en-US" sz="2400" dirty="0">
                <a:solidFill>
                  <a:srgbClr val="262626"/>
                </a:solidFill>
                <a:latin typeface="方正大黑简体" pitchFamily="2" charset="-122"/>
                <a:ea typeface="方正大黑简体" pitchFamily="2" charset="-122"/>
              </a:rPr>
              <a:t>的</a:t>
            </a:r>
          </a:p>
          <a:p>
            <a:pPr marL="342900" indent="-342900" rtl="0" fontAlgn="auto">
              <a:lnSpc>
                <a:spcPct val="200000"/>
              </a:lnSpc>
              <a:spcBef>
                <a:spcPts val="0"/>
              </a:spcBef>
              <a:spcAft>
                <a:spcPts val="0"/>
              </a:spcAft>
              <a:buFont typeface="Arial" charset="0"/>
              <a:buChar char="•"/>
            </a:pPr>
            <a:r>
              <a:rPr lang="zh-CN" altLang="en-US" sz="2400" dirty="0">
                <a:solidFill>
                  <a:srgbClr val="262626"/>
                </a:solidFill>
                <a:latin typeface="方正大黑简体" pitchFamily="2" charset="-122"/>
                <a:ea typeface="方正大黑简体" pitchFamily="2" charset="-122"/>
              </a:rPr>
              <a:t>造成直接经济损失</a:t>
            </a:r>
            <a:r>
              <a:rPr lang="zh-CN" altLang="en-US" sz="2400" dirty="0">
                <a:solidFill>
                  <a:srgbClr val="C0392B"/>
                </a:solidFill>
                <a:latin typeface="方正大黑简体" pitchFamily="2" charset="-122"/>
                <a:ea typeface="方正大黑简体" pitchFamily="2" charset="-122"/>
              </a:rPr>
              <a:t>一百万元</a:t>
            </a:r>
            <a:r>
              <a:rPr lang="zh-CN" altLang="en-US" sz="2400" dirty="0">
                <a:solidFill>
                  <a:srgbClr val="262626"/>
                </a:solidFill>
                <a:latin typeface="方正大黑简体" pitchFamily="2" charset="-122"/>
                <a:ea typeface="方正大黑简体" pitchFamily="2" charset="-122"/>
              </a:rPr>
              <a:t>以上的</a:t>
            </a:r>
          </a:p>
          <a:p>
            <a:pPr marL="342900" indent="-342900" rtl="0" fontAlgn="auto">
              <a:lnSpc>
                <a:spcPct val="200000"/>
              </a:lnSpc>
              <a:spcBef>
                <a:spcPts val="0"/>
              </a:spcBef>
              <a:spcAft>
                <a:spcPts val="0"/>
              </a:spcAft>
              <a:buFont typeface="Arial" charset="0"/>
              <a:buChar char="•"/>
            </a:pPr>
            <a:r>
              <a:rPr lang="zh-CN" altLang="en-US" sz="2400" dirty="0">
                <a:solidFill>
                  <a:srgbClr val="262626"/>
                </a:solidFill>
                <a:latin typeface="方正大黑简体" pitchFamily="2" charset="-122"/>
                <a:ea typeface="方正大黑简体" pitchFamily="2" charset="-122"/>
              </a:rPr>
              <a:t>其他造成严重后果或者重大安全事故的情形</a:t>
            </a:r>
            <a:endParaRPr lang="zh-CN" altLang="en-US" sz="2400" dirty="0">
              <a:solidFill>
                <a:srgbClr val="C54C40"/>
              </a:solidFill>
              <a:latin typeface="方正大黑简体" pitchFamily="2" charset="-122"/>
              <a:ea typeface="方正大黑简体" pitchFamily="2" charset="-122"/>
            </a:endParaRPr>
          </a:p>
        </p:txBody>
      </p:sp>
      <p:sp>
        <p:nvSpPr>
          <p:cNvPr id="6" name="矩形 5"/>
          <p:cNvSpPr/>
          <p:nvPr/>
        </p:nvSpPr>
        <p:spPr>
          <a:xfrm>
            <a:off x="552008" y="4173719"/>
            <a:ext cx="6450488" cy="584775"/>
          </a:xfrm>
          <a:prstGeom prst="rect">
            <a:avLst/>
          </a:prstGeom>
        </p:spPr>
        <p:txBody>
          <a:bodyPr wrap="square">
            <a:spAutoFit/>
          </a:bodyPr>
          <a:lstStyle/>
          <a:p>
            <a:pPr algn="ctr" rtl="0" fontAlgn="auto">
              <a:spcBef>
                <a:spcPts val="0"/>
              </a:spcBef>
              <a:spcAft>
                <a:spcPts val="0"/>
              </a:spcAft>
            </a:pPr>
            <a:r>
              <a:rPr lang="zh-CN" altLang="en-US" sz="3200" dirty="0">
                <a:solidFill>
                  <a:srgbClr val="C00000"/>
                </a:solidFill>
                <a:latin typeface="方正大黑简体" pitchFamily="2" charset="-122"/>
                <a:ea typeface="方正大黑简体" pitchFamily="2" charset="-122"/>
              </a:rPr>
              <a:t>三个标准中只要满足一个条件</a:t>
            </a:r>
          </a:p>
        </p:txBody>
      </p:sp>
      <p:sp>
        <p:nvSpPr>
          <p:cNvPr id="7" name="矩形 6"/>
          <p:cNvSpPr/>
          <p:nvPr/>
        </p:nvSpPr>
        <p:spPr>
          <a:xfrm>
            <a:off x="565390" y="1724841"/>
            <a:ext cx="6593368" cy="3239853"/>
          </a:xfrm>
          <a:prstGeom prst="rect">
            <a:avLst/>
          </a:prstGeom>
          <a:noFill/>
          <a:ln w="9525" cap="flat" cmpd="sng" algn="ctr">
            <a:solidFill>
              <a:srgbClr val="26262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FFFFF"/>
              </a:solidFill>
              <a:effectLst/>
              <a:uLnTx/>
              <a:uFillTx/>
              <a:latin typeface="Calibri" pitchFamily="34" charset="0"/>
              <a:ea typeface="微软雅黑" pitchFamily="34" charset="-122"/>
              <a:cs typeface="+mn-cs"/>
            </a:endParaRPr>
          </a:p>
        </p:txBody>
      </p:sp>
      <p:sp>
        <p:nvSpPr>
          <p:cNvPr id="8" name="矩形 7"/>
          <p:cNvSpPr/>
          <p:nvPr/>
        </p:nvSpPr>
        <p:spPr>
          <a:xfrm>
            <a:off x="1466842" y="5173599"/>
            <a:ext cx="2646879" cy="830997"/>
          </a:xfrm>
          <a:prstGeom prst="rect">
            <a:avLst/>
          </a:prstGeom>
          <a:solidFill>
            <a:srgbClr val="FFFFFF"/>
          </a:solidFill>
          <a:ln>
            <a:solidFill>
              <a:srgbClr val="000000">
                <a:lumMod val="65000"/>
                <a:lumOff val="35000"/>
              </a:srgbClr>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0" cap="none" spc="0" normalizeH="0" baseline="0" noProof="0" dirty="0">
                <a:ln>
                  <a:noFill/>
                </a:ln>
                <a:solidFill>
                  <a:srgbClr val="BF3420"/>
                </a:solidFill>
                <a:effectLst/>
                <a:uLnTx/>
                <a:uFillTx/>
                <a:latin typeface="微软雅黑" pitchFamily="34" charset="-122"/>
                <a:ea typeface="微软雅黑" pitchFamily="34" charset="-122"/>
                <a:cs typeface="+mn-cs"/>
              </a:rPr>
              <a:t>入罪门槛</a:t>
            </a:r>
            <a:endParaRPr kumimoji="0" lang="zh-CN" altLang="en-US" sz="4800" b="0" i="0" u="none" strike="noStrike" kern="0" cap="none" spc="0" normalizeH="0" baseline="0" noProof="0" dirty="0">
              <a:ln>
                <a:noFill/>
              </a:ln>
              <a:solidFill>
                <a:srgbClr val="000000"/>
              </a:solidFill>
              <a:effectLst/>
              <a:uLnTx/>
              <a:uFillTx/>
              <a:latin typeface="Calibri" pitchFamily="34" charset="0"/>
              <a:ea typeface="微软雅黑" pitchFamily="34" charset="-122"/>
              <a:cs typeface="+mn-cs"/>
            </a:endParaRP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江西丰城电厂“</a:t>
            </a:r>
            <a:r>
              <a:rPr lang="en-US" altLang="zh-CN" sz="2800" b="1" dirty="0">
                <a:solidFill>
                  <a:srgbClr val="C00000"/>
                </a:solidFill>
                <a:latin typeface="+mj-ea"/>
                <a:ea typeface="+mj-ea"/>
              </a:rPr>
              <a:t>11·24”</a:t>
            </a:r>
            <a:r>
              <a:rPr lang="zh-CN" altLang="en-US" sz="2800" b="1" dirty="0">
                <a:solidFill>
                  <a:srgbClr val="C00000"/>
                </a:solidFill>
                <a:latin typeface="+mj-ea"/>
                <a:ea typeface="+mj-ea"/>
              </a:rPr>
              <a:t>特别重大事故</a:t>
            </a:r>
          </a:p>
        </p:txBody>
      </p:sp>
      <p:graphicFrame>
        <p:nvGraphicFramePr>
          <p:cNvPr id="3" name="表格 2"/>
          <p:cNvGraphicFramePr>
            <a:graphicFrameLocks noGrp="1"/>
          </p:cNvGraphicFramePr>
          <p:nvPr/>
        </p:nvGraphicFramePr>
        <p:xfrm>
          <a:off x="407369" y="4707032"/>
          <a:ext cx="9433048" cy="1900096"/>
        </p:xfrm>
        <a:graphic>
          <a:graphicData uri="http://schemas.openxmlformats.org/drawingml/2006/table">
            <a:tbl>
              <a:tblPr firstRow="1" bandRow="1">
                <a:tableStyleId>{073A0DAA-6AF3-43AB-8588-CEC1D06C72B9}</a:tableStyleId>
              </a:tblPr>
              <a:tblGrid>
                <a:gridCol w="6530571">
                  <a:extLst>
                    <a:ext uri="{9D8B030D-6E8A-4147-A177-3AD203B41FA5}">
                      <a16:colId xmlns:a16="http://schemas.microsoft.com/office/drawing/2014/main" val="20000"/>
                    </a:ext>
                  </a:extLst>
                </a:gridCol>
                <a:gridCol w="2902477">
                  <a:extLst>
                    <a:ext uri="{9D8B030D-6E8A-4147-A177-3AD203B41FA5}">
                      <a16:colId xmlns:a16="http://schemas.microsoft.com/office/drawing/2014/main" val="20001"/>
                    </a:ext>
                  </a:extLst>
                </a:gridCol>
              </a:tblGrid>
              <a:tr h="475024">
                <a:tc>
                  <a:txBody>
                    <a:bodyPr/>
                    <a:lstStyle/>
                    <a:p>
                      <a:pPr algn="ctr"/>
                      <a:r>
                        <a:rPr lang="zh-CN" altLang="en-US" sz="2000" dirty="0">
                          <a:latin typeface="微软雅黑" pitchFamily="34" charset="-122"/>
                          <a:ea typeface="微软雅黑" pitchFamily="34" charset="-122"/>
                        </a:rPr>
                        <a:t>处理情况</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dirty="0">
                          <a:latin typeface="微软雅黑" pitchFamily="34" charset="-122"/>
                          <a:ea typeface="微软雅黑" pitchFamily="34" charset="-122"/>
                        </a:rPr>
                        <a:t>处理人数（人）</a:t>
                      </a:r>
                    </a:p>
                  </a:txBody>
                  <a:tcPr anchor="ctr"/>
                </a:tc>
                <a:extLst>
                  <a:ext uri="{0D108BD9-81ED-4DB2-BD59-A6C34878D82A}">
                    <a16:rowId xmlns:a16="http://schemas.microsoft.com/office/drawing/2014/main" val="10000"/>
                  </a:ext>
                </a:extLst>
              </a:tr>
              <a:tr h="475024">
                <a:tc>
                  <a:txBody>
                    <a:bodyPr/>
                    <a:lstStyle/>
                    <a:p>
                      <a:r>
                        <a:rPr lang="zh-CN" altLang="en-US" sz="2000" b="1" dirty="0">
                          <a:latin typeface="微软雅黑" pitchFamily="34" charset="-122"/>
                          <a:ea typeface="微软雅黑" pitchFamily="34" charset="-122"/>
                        </a:rPr>
                        <a:t>追究刑事责任</a:t>
                      </a:r>
                    </a:p>
                  </a:txBody>
                  <a:tcPr anchor="ctr"/>
                </a:tc>
                <a:tc>
                  <a:txBody>
                    <a:bodyPr/>
                    <a:lstStyle/>
                    <a:p>
                      <a:pPr algn="ctr"/>
                      <a:r>
                        <a:rPr lang="en-US" altLang="zh-CN" sz="2000" b="1" dirty="0">
                          <a:latin typeface="微软雅黑" pitchFamily="34" charset="-122"/>
                          <a:ea typeface="微软雅黑" pitchFamily="34" charset="-122"/>
                        </a:rPr>
                        <a:t>31</a:t>
                      </a:r>
                      <a:endParaRPr lang="zh-CN" altLang="en-US" sz="2000" b="1" dirty="0">
                        <a:latin typeface="微软雅黑" pitchFamily="34" charset="-122"/>
                        <a:ea typeface="微软雅黑" pitchFamily="34" charset="-122"/>
                      </a:endParaRPr>
                    </a:p>
                  </a:txBody>
                  <a:tcPr anchor="ctr"/>
                </a:tc>
                <a:extLst>
                  <a:ext uri="{0D108BD9-81ED-4DB2-BD59-A6C34878D82A}">
                    <a16:rowId xmlns:a16="http://schemas.microsoft.com/office/drawing/2014/main" val="10001"/>
                  </a:ext>
                </a:extLst>
              </a:tr>
              <a:tr h="475024">
                <a:tc>
                  <a:txBody>
                    <a:bodyPr/>
                    <a:lstStyle/>
                    <a:p>
                      <a:r>
                        <a:rPr lang="zh-CN" altLang="en-US" sz="2000" b="1" dirty="0">
                          <a:latin typeface="微软雅黑" pitchFamily="34" charset="-122"/>
                          <a:ea typeface="微软雅黑" pitchFamily="34" charset="-122"/>
                        </a:rPr>
                        <a:t>党纪政纪处罚、诫勉谈话、通报、批评教育</a:t>
                      </a:r>
                    </a:p>
                  </a:txBody>
                  <a:tcPr anchor="ctr"/>
                </a:tc>
                <a:tc>
                  <a:txBody>
                    <a:bodyPr/>
                    <a:lstStyle/>
                    <a:p>
                      <a:pPr algn="ctr"/>
                      <a:r>
                        <a:rPr lang="en-US" altLang="zh-CN" sz="2000" b="1" dirty="0">
                          <a:latin typeface="微软雅黑" pitchFamily="34" charset="-122"/>
                          <a:ea typeface="微软雅黑" pitchFamily="34" charset="-122"/>
                        </a:rPr>
                        <a:t>48</a:t>
                      </a:r>
                      <a:endParaRPr lang="zh-CN" altLang="en-US" sz="2000" b="1" dirty="0">
                        <a:latin typeface="微软雅黑" pitchFamily="34" charset="-122"/>
                        <a:ea typeface="微软雅黑" pitchFamily="34" charset="-122"/>
                      </a:endParaRPr>
                    </a:p>
                  </a:txBody>
                  <a:tcPr anchor="ctr"/>
                </a:tc>
                <a:extLst>
                  <a:ext uri="{0D108BD9-81ED-4DB2-BD59-A6C34878D82A}">
                    <a16:rowId xmlns:a16="http://schemas.microsoft.com/office/drawing/2014/main" val="10002"/>
                  </a:ext>
                </a:extLst>
              </a:tr>
              <a:tr h="475024">
                <a:tc>
                  <a:txBody>
                    <a:bodyPr/>
                    <a:lstStyle/>
                    <a:p>
                      <a:r>
                        <a:rPr lang="zh-CN" altLang="en-US" sz="2000" b="1" dirty="0">
                          <a:latin typeface="微软雅黑" pitchFamily="34" charset="-122"/>
                          <a:ea typeface="微软雅黑" pitchFamily="34" charset="-122"/>
                        </a:rPr>
                        <a:t>被纪检机关立案审查</a:t>
                      </a:r>
                    </a:p>
                  </a:txBody>
                  <a:tcPr anchor="ctr"/>
                </a:tc>
                <a:tc>
                  <a:txBody>
                    <a:bodyPr/>
                    <a:lstStyle/>
                    <a:p>
                      <a:pPr algn="ctr"/>
                      <a:r>
                        <a:rPr lang="en-US" altLang="zh-CN" sz="2000" b="1" dirty="0">
                          <a:latin typeface="微软雅黑" pitchFamily="34" charset="-122"/>
                          <a:ea typeface="微软雅黑" pitchFamily="34" charset="-122"/>
                        </a:rPr>
                        <a:t>1</a:t>
                      </a:r>
                      <a:endParaRPr lang="zh-CN" altLang="en-US" sz="2000" b="1" dirty="0">
                        <a:latin typeface="微软雅黑" pitchFamily="34" charset="-122"/>
                        <a:ea typeface="微软雅黑" pitchFamily="34" charset="-122"/>
                      </a:endParaRPr>
                    </a:p>
                  </a:txBody>
                  <a:tcPr anchor="ctr"/>
                </a:tc>
                <a:extLst>
                  <a:ext uri="{0D108BD9-81ED-4DB2-BD59-A6C34878D82A}">
                    <a16:rowId xmlns:a16="http://schemas.microsoft.com/office/drawing/2014/main" val="10003"/>
                  </a:ext>
                </a:extLst>
              </a:tr>
            </a:tbl>
          </a:graphicData>
        </a:graphic>
      </p:graphicFrame>
      <p:pic>
        <p:nvPicPr>
          <p:cNvPr id="2049" name="图片 2048"/>
          <p:cNvPicPr>
            <a:picLocks noChangeAspect="1"/>
          </p:cNvPicPr>
          <p:nvPr/>
        </p:nvPicPr>
        <p:blipFill>
          <a:blip r:embed="rId3"/>
          <a:stretch>
            <a:fillRect/>
          </a:stretch>
        </p:blipFill>
        <p:spPr>
          <a:xfrm>
            <a:off x="330200" y="1625600"/>
            <a:ext cx="9550400" cy="29464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江西丰城电厂“</a:t>
            </a:r>
            <a:r>
              <a:rPr lang="en-US" altLang="zh-CN" sz="2800" b="1" dirty="0">
                <a:solidFill>
                  <a:srgbClr val="C00000"/>
                </a:solidFill>
                <a:latin typeface="+mj-ea"/>
                <a:ea typeface="+mj-ea"/>
              </a:rPr>
              <a:t>11·24”</a:t>
            </a:r>
            <a:r>
              <a:rPr lang="zh-CN" altLang="en-US" sz="2800" b="1" dirty="0">
                <a:solidFill>
                  <a:srgbClr val="C00000"/>
                </a:solidFill>
                <a:latin typeface="+mj-ea"/>
                <a:ea typeface="+mj-ea"/>
              </a:rPr>
              <a:t>特别重大事故</a:t>
            </a:r>
          </a:p>
        </p:txBody>
      </p:sp>
      <p:pic>
        <p:nvPicPr>
          <p:cNvPr id="41" name="图片 40"/>
          <p:cNvPicPr>
            <a:picLocks noChangeAspect="1"/>
          </p:cNvPicPr>
          <p:nvPr/>
        </p:nvPicPr>
        <p:blipFill>
          <a:blip r:embed="rId3"/>
          <a:stretch>
            <a:fillRect/>
          </a:stretch>
        </p:blipFill>
        <p:spPr>
          <a:xfrm>
            <a:off x="407368" y="1844824"/>
            <a:ext cx="8725338" cy="4537367"/>
          </a:xfrm>
          <a:prstGeom prst="rect">
            <a:avLst/>
          </a:prstGeom>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主要负责人如何落实第一主体责任</a:t>
            </a:r>
          </a:p>
        </p:txBody>
      </p:sp>
      <p:sp>
        <p:nvSpPr>
          <p:cNvPr id="4" name="右箭头 6"/>
          <p:cNvSpPr/>
          <p:nvPr/>
        </p:nvSpPr>
        <p:spPr>
          <a:xfrm flipH="1">
            <a:off x="3550461" y="2030291"/>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1" fmla="*/ 0 w 2567248"/>
              <a:gd name="-2" fmla="*/ 0 h 2173723"/>
              <a:gd name="-3" fmla="*/ 1888289 w 2567248"/>
              <a:gd name="-4" fmla="*/ 1219200 h 2173723"/>
              <a:gd name="-5" fmla="*/ 1888289 w 2567248"/>
              <a:gd name="-6" fmla="*/ 901025 h 2173723"/>
              <a:gd name="-7" fmla="*/ 2567248 w 2567248"/>
              <a:gd name="-8" fmla="*/ 1537374 h 2173723"/>
              <a:gd name="-9" fmla="*/ 1888289 w 2567248"/>
              <a:gd name="-10" fmla="*/ 2173723 h 2173723"/>
              <a:gd name="-11" fmla="*/ 1888289 w 2567248"/>
              <a:gd name="-12" fmla="*/ 1855549 h 2173723"/>
              <a:gd name="-13" fmla="*/ 286327 w 2567248"/>
              <a:gd name="-14" fmla="*/ 1855549 h 2173723"/>
              <a:gd name="-15" fmla="*/ 0 w 2567248"/>
              <a:gd name="-16" fmla="*/ 0 h 2173723"/>
              <a:gd name="-17" fmla="*/ 9237 w 2576485"/>
              <a:gd name="-18" fmla="*/ 0 h 3425730"/>
              <a:gd name="-19" fmla="*/ 1897526 w 2576485"/>
              <a:gd name="-20" fmla="*/ 1219200 h 3425730"/>
              <a:gd name="-21" fmla="*/ 1897526 w 2576485"/>
              <a:gd name="-22" fmla="*/ 901025 h 3425730"/>
              <a:gd name="-23" fmla="*/ 2576485 w 2576485"/>
              <a:gd name="-24" fmla="*/ 1537374 h 3425730"/>
              <a:gd name="-25" fmla="*/ 1897526 w 2576485"/>
              <a:gd name="-26" fmla="*/ 2173723 h 3425730"/>
              <a:gd name="-27" fmla="*/ 1897526 w 2576485"/>
              <a:gd name="-28" fmla="*/ 1855549 h 3425730"/>
              <a:gd name="-29" fmla="*/ 0 w 2576485"/>
              <a:gd name="-30" fmla="*/ 3425730 h 3425730"/>
              <a:gd name="-31" fmla="*/ 9237 w 2576485"/>
              <a:gd name="-32" fmla="*/ 0 h 3425730"/>
              <a:gd name="-33" fmla="*/ 9237 w 2576485"/>
              <a:gd name="-34" fmla="*/ 0 h 3453439"/>
              <a:gd name="-35" fmla="*/ 1897526 w 2576485"/>
              <a:gd name="-36" fmla="*/ 1246909 h 3453439"/>
              <a:gd name="-37" fmla="*/ 1897526 w 2576485"/>
              <a:gd name="-38" fmla="*/ 928734 h 3453439"/>
              <a:gd name="-39" fmla="*/ 2576485 w 2576485"/>
              <a:gd name="-40" fmla="*/ 1565083 h 3453439"/>
              <a:gd name="-41" fmla="*/ 1897526 w 2576485"/>
              <a:gd name="-42" fmla="*/ 2201432 h 3453439"/>
              <a:gd name="-43" fmla="*/ 1897526 w 2576485"/>
              <a:gd name="-44" fmla="*/ 1883258 h 3453439"/>
              <a:gd name="-45" fmla="*/ 0 w 2576485"/>
              <a:gd name="-46" fmla="*/ 3453439 h 3453439"/>
              <a:gd name="-47" fmla="*/ 9237 w 2576485"/>
              <a:gd name="-48" fmla="*/ 0 h 3453439"/>
              <a:gd name="-49" fmla="*/ 9237 w 2576485"/>
              <a:gd name="-50" fmla="*/ 0 h 3453439"/>
              <a:gd name="-51" fmla="*/ 1897526 w 2576485"/>
              <a:gd name="-52" fmla="*/ 1246909 h 3453439"/>
              <a:gd name="-53" fmla="*/ 1897526 w 2576485"/>
              <a:gd name="-54" fmla="*/ 928734 h 3453439"/>
              <a:gd name="-55" fmla="*/ 2576485 w 2576485"/>
              <a:gd name="-56" fmla="*/ 1565083 h 3453439"/>
              <a:gd name="-57" fmla="*/ 1897526 w 2576485"/>
              <a:gd name="-58" fmla="*/ 2201432 h 3453439"/>
              <a:gd name="-59" fmla="*/ 1897526 w 2576485"/>
              <a:gd name="-60" fmla="*/ 1883258 h 3453439"/>
              <a:gd name="-61" fmla="*/ 0 w 2576485"/>
              <a:gd name="-62" fmla="*/ 3453439 h 3453439"/>
              <a:gd name="-63" fmla="*/ 9237 w 2576485"/>
              <a:gd name="-64" fmla="*/ 0 h 3453439"/>
              <a:gd name="-65" fmla="*/ 9237 w 2576485"/>
              <a:gd name="-66" fmla="*/ 0 h 3453439"/>
              <a:gd name="-67" fmla="*/ 1897526 w 2576485"/>
              <a:gd name="-68" fmla="*/ 1246909 h 3453439"/>
              <a:gd name="-69" fmla="*/ 1897526 w 2576485"/>
              <a:gd name="-70" fmla="*/ 928734 h 3453439"/>
              <a:gd name="-71" fmla="*/ 2576485 w 2576485"/>
              <a:gd name="-72" fmla="*/ 1565083 h 3453439"/>
              <a:gd name="-73" fmla="*/ 1897526 w 2576485"/>
              <a:gd name="-74" fmla="*/ 2201432 h 3453439"/>
              <a:gd name="-75" fmla="*/ 1897526 w 2576485"/>
              <a:gd name="-76" fmla="*/ 1883258 h 3453439"/>
              <a:gd name="-77" fmla="*/ 0 w 2576485"/>
              <a:gd name="-78" fmla="*/ 3453439 h 3453439"/>
              <a:gd name="-79" fmla="*/ 9237 w 2576485"/>
              <a:gd name="-80" fmla="*/ 0 h 3453439"/>
              <a:gd name="-81" fmla="*/ 9237 w 2576485"/>
              <a:gd name="-82" fmla="*/ 0 h 3453439"/>
              <a:gd name="-83" fmla="*/ 1897526 w 2576485"/>
              <a:gd name="-84" fmla="*/ 1246909 h 3453439"/>
              <a:gd name="-85" fmla="*/ 1897526 w 2576485"/>
              <a:gd name="-86" fmla="*/ 928734 h 3453439"/>
              <a:gd name="-87" fmla="*/ 2576485 w 2576485"/>
              <a:gd name="-88" fmla="*/ 1565083 h 3453439"/>
              <a:gd name="-89" fmla="*/ 1897526 w 2576485"/>
              <a:gd name="-90" fmla="*/ 2201432 h 3453439"/>
              <a:gd name="-91" fmla="*/ 1897526 w 2576485"/>
              <a:gd name="-92" fmla="*/ 1883258 h 3453439"/>
              <a:gd name="-93" fmla="*/ 0 w 2576485"/>
              <a:gd name="-94" fmla="*/ 3453439 h 3453439"/>
              <a:gd name="-95" fmla="*/ 9237 w 2576485"/>
              <a:gd name="-96" fmla="*/ 0 h 3453439"/>
              <a:gd name="-97" fmla="*/ 9237 w 2576485"/>
              <a:gd name="-98" fmla="*/ 0 h 3453439"/>
              <a:gd name="-99" fmla="*/ 1897526 w 2576485"/>
              <a:gd name="-100" fmla="*/ 1246909 h 3453439"/>
              <a:gd name="-101" fmla="*/ 1897526 w 2576485"/>
              <a:gd name="-102" fmla="*/ 928734 h 3453439"/>
              <a:gd name="-103" fmla="*/ 2576485 w 2576485"/>
              <a:gd name="-104" fmla="*/ 1565083 h 3453439"/>
              <a:gd name="-105" fmla="*/ 1897526 w 2576485"/>
              <a:gd name="-106" fmla="*/ 2201432 h 3453439"/>
              <a:gd name="-107" fmla="*/ 1897526 w 2576485"/>
              <a:gd name="-108" fmla="*/ 1883258 h 3453439"/>
              <a:gd name="-109" fmla="*/ 0 w 2576485"/>
              <a:gd name="-110" fmla="*/ 3453439 h 3453439"/>
              <a:gd name="-111" fmla="*/ 9237 w 2576485"/>
              <a:gd name="-112" fmla="*/ 0 h 3453439"/>
              <a:gd name="-113" fmla="*/ 9237 w 2576485"/>
              <a:gd name="-114" fmla="*/ 0 h 3453439"/>
              <a:gd name="-115" fmla="*/ 1897526 w 2576485"/>
              <a:gd name="-116" fmla="*/ 1246909 h 3453439"/>
              <a:gd name="-117" fmla="*/ 1897526 w 2576485"/>
              <a:gd name="-118" fmla="*/ 928734 h 3453439"/>
              <a:gd name="-119" fmla="*/ 2576485 w 2576485"/>
              <a:gd name="-120" fmla="*/ 1565083 h 3453439"/>
              <a:gd name="-121" fmla="*/ 1897526 w 2576485"/>
              <a:gd name="-122" fmla="*/ 2201432 h 3453439"/>
              <a:gd name="-123" fmla="*/ 1897526 w 2576485"/>
              <a:gd name="-124" fmla="*/ 1883258 h 3453439"/>
              <a:gd name="-125" fmla="*/ 0 w 2576485"/>
              <a:gd name="-126" fmla="*/ 3453439 h 3453439"/>
              <a:gd name="-127" fmla="*/ 9237 w 2576485"/>
              <a:gd name="-128" fmla="*/ 0 h 3453439"/>
              <a:gd name="-129" fmla="*/ 9237 w 2576485"/>
              <a:gd name="-130" fmla="*/ 0 h 3453439"/>
              <a:gd name="-131" fmla="*/ 1897526 w 2576485"/>
              <a:gd name="-132" fmla="*/ 1246909 h 3453439"/>
              <a:gd name="-133" fmla="*/ 1897526 w 2576485"/>
              <a:gd name="-134" fmla="*/ 928734 h 3453439"/>
              <a:gd name="-135" fmla="*/ 2576485 w 2576485"/>
              <a:gd name="-136" fmla="*/ 1565083 h 3453439"/>
              <a:gd name="-137" fmla="*/ 1897526 w 2576485"/>
              <a:gd name="-138" fmla="*/ 2201432 h 3453439"/>
              <a:gd name="-139" fmla="*/ 1897526 w 2576485"/>
              <a:gd name="-140" fmla="*/ 1883258 h 3453439"/>
              <a:gd name="-141" fmla="*/ 0 w 2576485"/>
              <a:gd name="-142" fmla="*/ 3453439 h 3453439"/>
              <a:gd name="-143" fmla="*/ 9237 w 2576485"/>
              <a:gd name="-144" fmla="*/ 0 h 3453439"/>
              <a:gd name="-145" fmla="*/ 9237 w 2576485"/>
              <a:gd name="-146" fmla="*/ 0 h 3453439"/>
              <a:gd name="-147" fmla="*/ 1897526 w 2576485"/>
              <a:gd name="-148" fmla="*/ 1246909 h 3453439"/>
              <a:gd name="-149" fmla="*/ 1897526 w 2576485"/>
              <a:gd name="-150" fmla="*/ 928734 h 3453439"/>
              <a:gd name="-151" fmla="*/ 2576485 w 2576485"/>
              <a:gd name="-152" fmla="*/ 1565083 h 3453439"/>
              <a:gd name="-153" fmla="*/ 1897526 w 2576485"/>
              <a:gd name="-154" fmla="*/ 2201432 h 3453439"/>
              <a:gd name="-155" fmla="*/ 1897526 w 2576485"/>
              <a:gd name="-156" fmla="*/ 1883258 h 3453439"/>
              <a:gd name="-157" fmla="*/ 0 w 2576485"/>
              <a:gd name="-158" fmla="*/ 3453439 h 3453439"/>
              <a:gd name="-159" fmla="*/ 9237 w 2576485"/>
              <a:gd name="-160" fmla="*/ 0 h 3453439"/>
            </a:gdLst>
            <a:ahLst/>
            <a:cxnLst>
              <a:cxn ang="0">
                <a:pos x="-145" y="-146"/>
              </a:cxn>
              <a:cxn ang="0">
                <a:pos x="-147" y="-148"/>
              </a:cxn>
              <a:cxn ang="0">
                <a:pos x="-149" y="-150"/>
              </a:cxn>
              <a:cxn ang="0">
                <a:pos x="-151" y="-152"/>
              </a:cxn>
              <a:cxn ang="0">
                <a:pos x="-153" y="-154"/>
              </a:cxn>
              <a:cxn ang="0">
                <a:pos x="-155" y="-156"/>
              </a:cxn>
              <a:cxn ang="0">
                <a:pos x="-157" y="-158"/>
              </a:cxn>
              <a:cxn ang="0">
                <a:pos x="-159" y="-160"/>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97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Line 10"/>
          <p:cNvSpPr>
            <a:spLocks noChangeShapeType="1"/>
          </p:cNvSpPr>
          <p:nvPr/>
        </p:nvSpPr>
        <p:spPr bwMode="auto">
          <a:xfrm>
            <a:off x="6655571" y="4110311"/>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6" name="Line 11"/>
          <p:cNvSpPr>
            <a:spLocks noChangeShapeType="1"/>
          </p:cNvSpPr>
          <p:nvPr/>
        </p:nvSpPr>
        <p:spPr bwMode="auto">
          <a:xfrm flipH="1">
            <a:off x="6241234" y="4369074"/>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7" name="Freeform 22"/>
          <p:cNvSpPr>
            <a:spLocks noChangeArrowheads="1"/>
          </p:cNvSpPr>
          <p:nvPr/>
        </p:nvSpPr>
        <p:spPr bwMode="auto">
          <a:xfrm>
            <a:off x="5852296" y="2383508"/>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8" name="Rectangle 23"/>
          <p:cNvSpPr>
            <a:spLocks noChangeArrowheads="1"/>
          </p:cNvSpPr>
          <p:nvPr/>
        </p:nvSpPr>
        <p:spPr bwMode="auto">
          <a:xfrm>
            <a:off x="5691959" y="1976711"/>
            <a:ext cx="3819525" cy="563563"/>
          </a:xfrm>
          <a:prstGeom prst="rect">
            <a:avLst/>
          </a:prstGeom>
          <a:solidFill>
            <a:schemeClr val="bg1"/>
          </a:solidFill>
          <a:ln w="22225">
            <a:solidFill>
              <a:srgbClr val="1D428B"/>
            </a:solidFill>
            <a:miter lim="800000"/>
          </a:ln>
        </p:spPr>
        <p:txBody>
          <a:bodyPr wrap="none" anchor="ctr"/>
          <a:lstStyle/>
          <a:p>
            <a:pPr algn="l"/>
            <a:endParaRPr lang="zh-CN" altLang="en-US" sz="2400" b="1" dirty="0">
              <a:latin typeface="黑体" pitchFamily="49" charset="-122"/>
              <a:ea typeface="黑体" pitchFamily="49" charset="-122"/>
            </a:endParaRPr>
          </a:p>
        </p:txBody>
      </p:sp>
      <p:sp>
        <p:nvSpPr>
          <p:cNvPr id="9" name="Freeform 25"/>
          <p:cNvSpPr>
            <a:spLocks noChangeArrowheads="1"/>
          </p:cNvSpPr>
          <p:nvPr/>
        </p:nvSpPr>
        <p:spPr bwMode="auto">
          <a:xfrm>
            <a:off x="5922940" y="3301877"/>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10" name="Rectangle 26"/>
          <p:cNvSpPr>
            <a:spLocks noChangeArrowheads="1"/>
          </p:cNvSpPr>
          <p:nvPr/>
        </p:nvSpPr>
        <p:spPr bwMode="auto">
          <a:xfrm>
            <a:off x="5691959" y="2916511"/>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itchFamily="49" charset="-122"/>
              <a:ea typeface="黑体" pitchFamily="49" charset="-122"/>
            </a:endParaRPr>
          </a:p>
        </p:txBody>
      </p:sp>
      <p:sp>
        <p:nvSpPr>
          <p:cNvPr id="11" name="Freeform 28"/>
          <p:cNvSpPr>
            <a:spLocks noChangeArrowheads="1"/>
          </p:cNvSpPr>
          <p:nvPr/>
        </p:nvSpPr>
        <p:spPr bwMode="auto">
          <a:xfrm>
            <a:off x="5850709" y="4257552"/>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12" name="Rectangle 29"/>
          <p:cNvSpPr>
            <a:spLocks noChangeArrowheads="1"/>
          </p:cNvSpPr>
          <p:nvPr/>
        </p:nvSpPr>
        <p:spPr bwMode="auto">
          <a:xfrm>
            <a:off x="5676084" y="3837261"/>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itchFamily="49" charset="-122"/>
              <a:ea typeface="黑体" pitchFamily="49" charset="-122"/>
            </a:endParaRPr>
          </a:p>
        </p:txBody>
      </p:sp>
      <p:sp>
        <p:nvSpPr>
          <p:cNvPr id="13" name="Rectangle 32"/>
          <p:cNvSpPr>
            <a:spLocks noChangeArrowheads="1"/>
          </p:cNvSpPr>
          <p:nvPr/>
        </p:nvSpPr>
        <p:spPr bwMode="auto">
          <a:xfrm>
            <a:off x="1199456" y="2060848"/>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itchFamily="2" charset="-122"/>
            </a:endParaRPr>
          </a:p>
        </p:txBody>
      </p:sp>
      <p:sp>
        <p:nvSpPr>
          <p:cNvPr id="14" name="Line 10"/>
          <p:cNvSpPr>
            <a:spLocks noChangeShapeType="1"/>
          </p:cNvSpPr>
          <p:nvPr/>
        </p:nvSpPr>
        <p:spPr bwMode="auto">
          <a:xfrm>
            <a:off x="6674621" y="4972324"/>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5" name="Line 11"/>
          <p:cNvSpPr>
            <a:spLocks noChangeShapeType="1"/>
          </p:cNvSpPr>
          <p:nvPr/>
        </p:nvSpPr>
        <p:spPr bwMode="auto">
          <a:xfrm flipH="1">
            <a:off x="6260284" y="5231086"/>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6" name="Freeform 28"/>
          <p:cNvSpPr>
            <a:spLocks noChangeArrowheads="1"/>
          </p:cNvSpPr>
          <p:nvPr/>
        </p:nvSpPr>
        <p:spPr bwMode="auto">
          <a:xfrm>
            <a:off x="5852296" y="5115199"/>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17" name="Rectangle 29"/>
          <p:cNvSpPr>
            <a:spLocks noChangeArrowheads="1"/>
          </p:cNvSpPr>
          <p:nvPr/>
        </p:nvSpPr>
        <p:spPr bwMode="auto">
          <a:xfrm>
            <a:off x="5695134" y="4699274"/>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itchFamily="49" charset="-122"/>
              <a:ea typeface="黑体" pitchFamily="49" charset="-122"/>
            </a:endParaRPr>
          </a:p>
        </p:txBody>
      </p:sp>
      <p:sp>
        <p:nvSpPr>
          <p:cNvPr id="18" name="矩形 17"/>
          <p:cNvSpPr/>
          <p:nvPr/>
        </p:nvSpPr>
        <p:spPr>
          <a:xfrm>
            <a:off x="6187643" y="2030291"/>
            <a:ext cx="2954655" cy="461665"/>
          </a:xfrm>
          <a:prstGeom prst="rect">
            <a:avLst/>
          </a:prstGeom>
        </p:spPr>
        <p:txBody>
          <a:bodyPr wrap="none">
            <a:spAutoFit/>
          </a:bodyPr>
          <a:lstStyle/>
          <a:p>
            <a:r>
              <a:rPr lang="zh-CN" altLang="en-US" sz="2400" b="1" dirty="0">
                <a:latin typeface="微软雅黑" pitchFamily="34" charset="-122"/>
                <a:ea typeface="微软雅黑" pitchFamily="34" charset="-122"/>
              </a:rPr>
              <a:t>责任是一种生活态度</a:t>
            </a:r>
          </a:p>
        </p:txBody>
      </p:sp>
      <p:sp>
        <p:nvSpPr>
          <p:cNvPr id="19" name="矩形 18"/>
          <p:cNvSpPr/>
          <p:nvPr/>
        </p:nvSpPr>
        <p:spPr>
          <a:xfrm>
            <a:off x="6227962" y="2978014"/>
            <a:ext cx="2954655" cy="461665"/>
          </a:xfrm>
          <a:prstGeom prst="rect">
            <a:avLst/>
          </a:prstGeom>
        </p:spPr>
        <p:txBody>
          <a:bodyPr wrap="none">
            <a:spAutoFit/>
          </a:bodyPr>
          <a:lstStyle/>
          <a:p>
            <a:r>
              <a:rPr lang="zh-CN" altLang="en-US" sz="2400" b="1" dirty="0">
                <a:latin typeface="微软雅黑" pitchFamily="34" charset="-122"/>
                <a:ea typeface="微软雅黑" pitchFamily="34" charset="-122"/>
              </a:rPr>
              <a:t>没有无法保证的安全</a:t>
            </a:r>
          </a:p>
        </p:txBody>
      </p:sp>
      <p:sp>
        <p:nvSpPr>
          <p:cNvPr id="20" name="矩形 19"/>
          <p:cNvSpPr/>
          <p:nvPr/>
        </p:nvSpPr>
        <p:spPr>
          <a:xfrm>
            <a:off x="6356202" y="3880126"/>
            <a:ext cx="2646878" cy="461665"/>
          </a:xfrm>
          <a:prstGeom prst="rect">
            <a:avLst/>
          </a:prstGeom>
        </p:spPr>
        <p:txBody>
          <a:bodyPr wrap="none">
            <a:spAutoFit/>
          </a:bodyPr>
          <a:lstStyle/>
          <a:p>
            <a:r>
              <a:rPr lang="zh-CN" altLang="en-US" sz="2400" b="1" dirty="0">
                <a:latin typeface="微软雅黑" pitchFamily="34" charset="-122"/>
                <a:ea typeface="微软雅黑" pitchFamily="34" charset="-122"/>
              </a:rPr>
              <a:t>标准是最低的要求</a:t>
            </a:r>
          </a:p>
        </p:txBody>
      </p:sp>
      <p:sp>
        <p:nvSpPr>
          <p:cNvPr id="21" name="矩形 20"/>
          <p:cNvSpPr/>
          <p:nvPr/>
        </p:nvSpPr>
        <p:spPr>
          <a:xfrm>
            <a:off x="6436187" y="4768092"/>
            <a:ext cx="2339102" cy="461665"/>
          </a:xfrm>
          <a:prstGeom prst="rect">
            <a:avLst/>
          </a:prstGeom>
        </p:spPr>
        <p:txBody>
          <a:bodyPr wrap="none">
            <a:spAutoFit/>
          </a:bodyPr>
          <a:lstStyle/>
          <a:p>
            <a:r>
              <a:rPr lang="zh-CN" altLang="en-US" sz="2400" b="1" dirty="0">
                <a:latin typeface="微软雅黑" pitchFamily="34" charset="-122"/>
                <a:ea typeface="微软雅黑" pitchFamily="34" charset="-122"/>
              </a:rPr>
              <a:t>安全责任无极限</a:t>
            </a:r>
          </a:p>
        </p:txBody>
      </p:sp>
      <p:sp>
        <p:nvSpPr>
          <p:cNvPr id="22" name="矩形 21"/>
          <p:cNvSpPr/>
          <p:nvPr/>
        </p:nvSpPr>
        <p:spPr>
          <a:xfrm>
            <a:off x="1157957" y="2601556"/>
            <a:ext cx="2273523" cy="2127570"/>
          </a:xfrm>
          <a:prstGeom prst="rect">
            <a:avLst/>
          </a:prstGeom>
        </p:spPr>
        <p:txBody>
          <a:bodyPr wrap="square">
            <a:spAutoFit/>
          </a:bodyPr>
          <a:lstStyle/>
          <a:p>
            <a:pPr marL="342900" indent="-342900" algn="ctr">
              <a:lnSpc>
                <a:spcPct val="150000"/>
              </a:lnSpc>
              <a:spcBef>
                <a:spcPct val="20000"/>
              </a:spcBef>
            </a:pPr>
            <a:r>
              <a:rPr lang="zh-CN" altLang="en-US" sz="2800" b="1" dirty="0">
                <a:solidFill>
                  <a:srgbClr val="FFFF00"/>
                </a:solidFill>
                <a:latin typeface="微软雅黑" pitchFamily="34" charset="-122"/>
                <a:ea typeface="微软雅黑" pitchFamily="34" charset="-122"/>
              </a:rPr>
              <a:t>让安全责任</a:t>
            </a:r>
            <a:endParaRPr lang="en-US" altLang="zh-CN" sz="2800" b="1" dirty="0">
              <a:solidFill>
                <a:srgbClr val="FFFF00"/>
              </a:solidFill>
              <a:latin typeface="微软雅黑" pitchFamily="34" charset="-122"/>
              <a:ea typeface="微软雅黑" pitchFamily="34" charset="-122"/>
            </a:endParaRPr>
          </a:p>
          <a:p>
            <a:pPr marL="342900" indent="-342900" algn="ctr">
              <a:lnSpc>
                <a:spcPct val="150000"/>
              </a:lnSpc>
              <a:spcBef>
                <a:spcPct val="20000"/>
              </a:spcBef>
            </a:pPr>
            <a:r>
              <a:rPr lang="zh-CN" altLang="en-US" sz="2800" b="1" dirty="0">
                <a:solidFill>
                  <a:srgbClr val="FFFF00"/>
                </a:solidFill>
                <a:latin typeface="微软雅黑" pitchFamily="34" charset="-122"/>
                <a:ea typeface="微软雅黑" pitchFamily="34" charset="-122"/>
              </a:rPr>
              <a:t>意识融入到</a:t>
            </a:r>
            <a:endParaRPr lang="en-US" altLang="zh-CN" sz="2800" b="1" dirty="0">
              <a:solidFill>
                <a:srgbClr val="FFFF00"/>
              </a:solidFill>
              <a:latin typeface="微软雅黑" pitchFamily="34" charset="-122"/>
              <a:ea typeface="微软雅黑" pitchFamily="34" charset="-122"/>
            </a:endParaRPr>
          </a:p>
          <a:p>
            <a:pPr marL="342900" indent="-342900" algn="ctr">
              <a:lnSpc>
                <a:spcPct val="150000"/>
              </a:lnSpc>
              <a:spcBef>
                <a:spcPct val="20000"/>
              </a:spcBef>
            </a:pPr>
            <a:r>
              <a:rPr lang="zh-CN" altLang="en-US" sz="2800" b="1" dirty="0">
                <a:solidFill>
                  <a:srgbClr val="FFFF00"/>
                </a:solidFill>
                <a:latin typeface="微软雅黑" pitchFamily="34" charset="-122"/>
                <a:ea typeface="微软雅黑" pitchFamily="34" charset="-122"/>
              </a:rPr>
              <a:t>你的血液</a:t>
            </a: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263352" y="796446"/>
            <a:ext cx="10945216" cy="523220"/>
          </a:xfrm>
          <a:prstGeom prst="rect">
            <a:avLst/>
          </a:prstGeom>
        </p:spPr>
        <p:txBody>
          <a:bodyPr wrap="square">
            <a:spAutoFit/>
          </a:bodyPr>
          <a:lstStyle/>
          <a:p>
            <a:r>
              <a:rPr lang="zh-CN" altLang="en-US" sz="2800" b="1" dirty="0">
                <a:solidFill>
                  <a:srgbClr val="C00000"/>
                </a:solidFill>
                <a:latin typeface="+mj-ea"/>
                <a:ea typeface="+mj-ea"/>
              </a:rPr>
              <a:t>主要负责人如何落实第一主体责任</a:t>
            </a:r>
          </a:p>
        </p:txBody>
      </p:sp>
      <p:sp>
        <p:nvSpPr>
          <p:cNvPr id="3" name="右箭头 6"/>
          <p:cNvSpPr/>
          <p:nvPr/>
        </p:nvSpPr>
        <p:spPr>
          <a:xfrm flipH="1">
            <a:off x="3291696" y="2121186"/>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1" fmla="*/ 0 w 2567248"/>
              <a:gd name="-2" fmla="*/ 0 h 2173723"/>
              <a:gd name="-3" fmla="*/ 1888289 w 2567248"/>
              <a:gd name="-4" fmla="*/ 1219200 h 2173723"/>
              <a:gd name="-5" fmla="*/ 1888289 w 2567248"/>
              <a:gd name="-6" fmla="*/ 901025 h 2173723"/>
              <a:gd name="-7" fmla="*/ 2567248 w 2567248"/>
              <a:gd name="-8" fmla="*/ 1537374 h 2173723"/>
              <a:gd name="-9" fmla="*/ 1888289 w 2567248"/>
              <a:gd name="-10" fmla="*/ 2173723 h 2173723"/>
              <a:gd name="-11" fmla="*/ 1888289 w 2567248"/>
              <a:gd name="-12" fmla="*/ 1855549 h 2173723"/>
              <a:gd name="-13" fmla="*/ 286327 w 2567248"/>
              <a:gd name="-14" fmla="*/ 1855549 h 2173723"/>
              <a:gd name="-15" fmla="*/ 0 w 2567248"/>
              <a:gd name="-16" fmla="*/ 0 h 2173723"/>
              <a:gd name="-17" fmla="*/ 9237 w 2576485"/>
              <a:gd name="-18" fmla="*/ 0 h 3425730"/>
              <a:gd name="-19" fmla="*/ 1897526 w 2576485"/>
              <a:gd name="-20" fmla="*/ 1219200 h 3425730"/>
              <a:gd name="-21" fmla="*/ 1897526 w 2576485"/>
              <a:gd name="-22" fmla="*/ 901025 h 3425730"/>
              <a:gd name="-23" fmla="*/ 2576485 w 2576485"/>
              <a:gd name="-24" fmla="*/ 1537374 h 3425730"/>
              <a:gd name="-25" fmla="*/ 1897526 w 2576485"/>
              <a:gd name="-26" fmla="*/ 2173723 h 3425730"/>
              <a:gd name="-27" fmla="*/ 1897526 w 2576485"/>
              <a:gd name="-28" fmla="*/ 1855549 h 3425730"/>
              <a:gd name="-29" fmla="*/ 0 w 2576485"/>
              <a:gd name="-30" fmla="*/ 3425730 h 3425730"/>
              <a:gd name="-31" fmla="*/ 9237 w 2576485"/>
              <a:gd name="-32" fmla="*/ 0 h 3425730"/>
              <a:gd name="-33" fmla="*/ 9237 w 2576485"/>
              <a:gd name="-34" fmla="*/ 0 h 3453439"/>
              <a:gd name="-35" fmla="*/ 1897526 w 2576485"/>
              <a:gd name="-36" fmla="*/ 1246909 h 3453439"/>
              <a:gd name="-37" fmla="*/ 1897526 w 2576485"/>
              <a:gd name="-38" fmla="*/ 928734 h 3453439"/>
              <a:gd name="-39" fmla="*/ 2576485 w 2576485"/>
              <a:gd name="-40" fmla="*/ 1565083 h 3453439"/>
              <a:gd name="-41" fmla="*/ 1897526 w 2576485"/>
              <a:gd name="-42" fmla="*/ 2201432 h 3453439"/>
              <a:gd name="-43" fmla="*/ 1897526 w 2576485"/>
              <a:gd name="-44" fmla="*/ 1883258 h 3453439"/>
              <a:gd name="-45" fmla="*/ 0 w 2576485"/>
              <a:gd name="-46" fmla="*/ 3453439 h 3453439"/>
              <a:gd name="-47" fmla="*/ 9237 w 2576485"/>
              <a:gd name="-48" fmla="*/ 0 h 3453439"/>
              <a:gd name="-49" fmla="*/ 9237 w 2576485"/>
              <a:gd name="-50" fmla="*/ 0 h 3453439"/>
              <a:gd name="-51" fmla="*/ 1897526 w 2576485"/>
              <a:gd name="-52" fmla="*/ 1246909 h 3453439"/>
              <a:gd name="-53" fmla="*/ 1897526 w 2576485"/>
              <a:gd name="-54" fmla="*/ 928734 h 3453439"/>
              <a:gd name="-55" fmla="*/ 2576485 w 2576485"/>
              <a:gd name="-56" fmla="*/ 1565083 h 3453439"/>
              <a:gd name="-57" fmla="*/ 1897526 w 2576485"/>
              <a:gd name="-58" fmla="*/ 2201432 h 3453439"/>
              <a:gd name="-59" fmla="*/ 1897526 w 2576485"/>
              <a:gd name="-60" fmla="*/ 1883258 h 3453439"/>
              <a:gd name="-61" fmla="*/ 0 w 2576485"/>
              <a:gd name="-62" fmla="*/ 3453439 h 3453439"/>
              <a:gd name="-63" fmla="*/ 9237 w 2576485"/>
              <a:gd name="-64" fmla="*/ 0 h 3453439"/>
              <a:gd name="-65" fmla="*/ 9237 w 2576485"/>
              <a:gd name="-66" fmla="*/ 0 h 3453439"/>
              <a:gd name="-67" fmla="*/ 1897526 w 2576485"/>
              <a:gd name="-68" fmla="*/ 1246909 h 3453439"/>
              <a:gd name="-69" fmla="*/ 1897526 w 2576485"/>
              <a:gd name="-70" fmla="*/ 928734 h 3453439"/>
              <a:gd name="-71" fmla="*/ 2576485 w 2576485"/>
              <a:gd name="-72" fmla="*/ 1565083 h 3453439"/>
              <a:gd name="-73" fmla="*/ 1897526 w 2576485"/>
              <a:gd name="-74" fmla="*/ 2201432 h 3453439"/>
              <a:gd name="-75" fmla="*/ 1897526 w 2576485"/>
              <a:gd name="-76" fmla="*/ 1883258 h 3453439"/>
              <a:gd name="-77" fmla="*/ 0 w 2576485"/>
              <a:gd name="-78" fmla="*/ 3453439 h 3453439"/>
              <a:gd name="-79" fmla="*/ 9237 w 2576485"/>
              <a:gd name="-80" fmla="*/ 0 h 3453439"/>
              <a:gd name="-81" fmla="*/ 9237 w 2576485"/>
              <a:gd name="-82" fmla="*/ 0 h 3453439"/>
              <a:gd name="-83" fmla="*/ 1897526 w 2576485"/>
              <a:gd name="-84" fmla="*/ 1246909 h 3453439"/>
              <a:gd name="-85" fmla="*/ 1897526 w 2576485"/>
              <a:gd name="-86" fmla="*/ 928734 h 3453439"/>
              <a:gd name="-87" fmla="*/ 2576485 w 2576485"/>
              <a:gd name="-88" fmla="*/ 1565083 h 3453439"/>
              <a:gd name="-89" fmla="*/ 1897526 w 2576485"/>
              <a:gd name="-90" fmla="*/ 2201432 h 3453439"/>
              <a:gd name="-91" fmla="*/ 1897526 w 2576485"/>
              <a:gd name="-92" fmla="*/ 1883258 h 3453439"/>
              <a:gd name="-93" fmla="*/ 0 w 2576485"/>
              <a:gd name="-94" fmla="*/ 3453439 h 3453439"/>
              <a:gd name="-95" fmla="*/ 9237 w 2576485"/>
              <a:gd name="-96" fmla="*/ 0 h 3453439"/>
              <a:gd name="-97" fmla="*/ 9237 w 2576485"/>
              <a:gd name="-98" fmla="*/ 0 h 3453439"/>
              <a:gd name="-99" fmla="*/ 1897526 w 2576485"/>
              <a:gd name="-100" fmla="*/ 1246909 h 3453439"/>
              <a:gd name="-101" fmla="*/ 1897526 w 2576485"/>
              <a:gd name="-102" fmla="*/ 928734 h 3453439"/>
              <a:gd name="-103" fmla="*/ 2576485 w 2576485"/>
              <a:gd name="-104" fmla="*/ 1565083 h 3453439"/>
              <a:gd name="-105" fmla="*/ 1897526 w 2576485"/>
              <a:gd name="-106" fmla="*/ 2201432 h 3453439"/>
              <a:gd name="-107" fmla="*/ 1897526 w 2576485"/>
              <a:gd name="-108" fmla="*/ 1883258 h 3453439"/>
              <a:gd name="-109" fmla="*/ 0 w 2576485"/>
              <a:gd name="-110" fmla="*/ 3453439 h 3453439"/>
              <a:gd name="-111" fmla="*/ 9237 w 2576485"/>
              <a:gd name="-112" fmla="*/ 0 h 3453439"/>
              <a:gd name="-113" fmla="*/ 9237 w 2576485"/>
              <a:gd name="-114" fmla="*/ 0 h 3453439"/>
              <a:gd name="-115" fmla="*/ 1897526 w 2576485"/>
              <a:gd name="-116" fmla="*/ 1246909 h 3453439"/>
              <a:gd name="-117" fmla="*/ 1897526 w 2576485"/>
              <a:gd name="-118" fmla="*/ 928734 h 3453439"/>
              <a:gd name="-119" fmla="*/ 2576485 w 2576485"/>
              <a:gd name="-120" fmla="*/ 1565083 h 3453439"/>
              <a:gd name="-121" fmla="*/ 1897526 w 2576485"/>
              <a:gd name="-122" fmla="*/ 2201432 h 3453439"/>
              <a:gd name="-123" fmla="*/ 1897526 w 2576485"/>
              <a:gd name="-124" fmla="*/ 1883258 h 3453439"/>
              <a:gd name="-125" fmla="*/ 0 w 2576485"/>
              <a:gd name="-126" fmla="*/ 3453439 h 3453439"/>
              <a:gd name="-127" fmla="*/ 9237 w 2576485"/>
              <a:gd name="-128" fmla="*/ 0 h 3453439"/>
              <a:gd name="-129" fmla="*/ 9237 w 2576485"/>
              <a:gd name="-130" fmla="*/ 0 h 3453439"/>
              <a:gd name="-131" fmla="*/ 1897526 w 2576485"/>
              <a:gd name="-132" fmla="*/ 1246909 h 3453439"/>
              <a:gd name="-133" fmla="*/ 1897526 w 2576485"/>
              <a:gd name="-134" fmla="*/ 928734 h 3453439"/>
              <a:gd name="-135" fmla="*/ 2576485 w 2576485"/>
              <a:gd name="-136" fmla="*/ 1565083 h 3453439"/>
              <a:gd name="-137" fmla="*/ 1897526 w 2576485"/>
              <a:gd name="-138" fmla="*/ 2201432 h 3453439"/>
              <a:gd name="-139" fmla="*/ 1897526 w 2576485"/>
              <a:gd name="-140" fmla="*/ 1883258 h 3453439"/>
              <a:gd name="-141" fmla="*/ 0 w 2576485"/>
              <a:gd name="-142" fmla="*/ 3453439 h 3453439"/>
              <a:gd name="-143" fmla="*/ 9237 w 2576485"/>
              <a:gd name="-144" fmla="*/ 0 h 3453439"/>
              <a:gd name="-145" fmla="*/ 9237 w 2576485"/>
              <a:gd name="-146" fmla="*/ 0 h 3453439"/>
              <a:gd name="-147" fmla="*/ 1897526 w 2576485"/>
              <a:gd name="-148" fmla="*/ 1246909 h 3453439"/>
              <a:gd name="-149" fmla="*/ 1897526 w 2576485"/>
              <a:gd name="-150" fmla="*/ 928734 h 3453439"/>
              <a:gd name="-151" fmla="*/ 2576485 w 2576485"/>
              <a:gd name="-152" fmla="*/ 1565083 h 3453439"/>
              <a:gd name="-153" fmla="*/ 1897526 w 2576485"/>
              <a:gd name="-154" fmla="*/ 2201432 h 3453439"/>
              <a:gd name="-155" fmla="*/ 1897526 w 2576485"/>
              <a:gd name="-156" fmla="*/ 1883258 h 3453439"/>
              <a:gd name="-157" fmla="*/ 0 w 2576485"/>
              <a:gd name="-158" fmla="*/ 3453439 h 3453439"/>
              <a:gd name="-159" fmla="*/ 9237 w 2576485"/>
              <a:gd name="-160" fmla="*/ 0 h 3453439"/>
            </a:gdLst>
            <a:ahLst/>
            <a:cxnLst>
              <a:cxn ang="0">
                <a:pos x="-145" y="-146"/>
              </a:cxn>
              <a:cxn ang="0">
                <a:pos x="-147" y="-148"/>
              </a:cxn>
              <a:cxn ang="0">
                <a:pos x="-149" y="-150"/>
              </a:cxn>
              <a:cxn ang="0">
                <a:pos x="-151" y="-152"/>
              </a:cxn>
              <a:cxn ang="0">
                <a:pos x="-153" y="-154"/>
              </a:cxn>
              <a:cxn ang="0">
                <a:pos x="-155" y="-156"/>
              </a:cxn>
              <a:cxn ang="0">
                <a:pos x="-157" y="-158"/>
              </a:cxn>
              <a:cxn ang="0">
                <a:pos x="-159" y="-160"/>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89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Line 10"/>
          <p:cNvSpPr>
            <a:spLocks noChangeShapeType="1"/>
          </p:cNvSpPr>
          <p:nvPr/>
        </p:nvSpPr>
        <p:spPr bwMode="auto">
          <a:xfrm>
            <a:off x="6396806" y="4201206"/>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5" name="Line 11"/>
          <p:cNvSpPr>
            <a:spLocks noChangeShapeType="1"/>
          </p:cNvSpPr>
          <p:nvPr/>
        </p:nvSpPr>
        <p:spPr bwMode="auto">
          <a:xfrm flipH="1">
            <a:off x="5982469" y="4459969"/>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6" name="Freeform 22"/>
          <p:cNvSpPr>
            <a:spLocks noChangeArrowheads="1"/>
          </p:cNvSpPr>
          <p:nvPr/>
        </p:nvSpPr>
        <p:spPr bwMode="auto">
          <a:xfrm>
            <a:off x="5593531" y="2474403"/>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7" name="Rectangle 23"/>
          <p:cNvSpPr>
            <a:spLocks noChangeArrowheads="1"/>
          </p:cNvSpPr>
          <p:nvPr/>
        </p:nvSpPr>
        <p:spPr bwMode="auto">
          <a:xfrm>
            <a:off x="5433194" y="2067606"/>
            <a:ext cx="3819525" cy="563563"/>
          </a:xfrm>
          <a:prstGeom prst="rect">
            <a:avLst/>
          </a:prstGeom>
          <a:solidFill>
            <a:schemeClr val="bg1"/>
          </a:solidFill>
          <a:ln w="22225">
            <a:solidFill>
              <a:srgbClr val="1D428B"/>
            </a:solidFill>
            <a:miter lim="800000"/>
          </a:ln>
        </p:spPr>
        <p:txBody>
          <a:bodyPr wrap="none" anchor="ctr"/>
          <a:lstStyle/>
          <a:p>
            <a:pPr algn="l"/>
            <a:r>
              <a:rPr lang="zh-CN" altLang="en-US" sz="2400" b="1">
                <a:latin typeface="黑体" pitchFamily="49" charset="-122"/>
                <a:ea typeface="黑体" pitchFamily="49" charset="-122"/>
              </a:rPr>
              <a:t>　</a:t>
            </a:r>
            <a:endParaRPr lang="zh-CN" altLang="en-US" sz="2400" b="1" dirty="0">
              <a:latin typeface="黑体" pitchFamily="49" charset="-122"/>
              <a:ea typeface="黑体" pitchFamily="49" charset="-122"/>
            </a:endParaRPr>
          </a:p>
        </p:txBody>
      </p:sp>
      <p:sp>
        <p:nvSpPr>
          <p:cNvPr id="8" name="Freeform 25"/>
          <p:cNvSpPr>
            <a:spLocks noChangeArrowheads="1"/>
          </p:cNvSpPr>
          <p:nvPr/>
        </p:nvSpPr>
        <p:spPr bwMode="auto">
          <a:xfrm>
            <a:off x="5664175" y="3392772"/>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9" name="Rectangle 26"/>
          <p:cNvSpPr>
            <a:spLocks noChangeArrowheads="1"/>
          </p:cNvSpPr>
          <p:nvPr/>
        </p:nvSpPr>
        <p:spPr bwMode="auto">
          <a:xfrm>
            <a:off x="5433194" y="3007406"/>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itchFamily="49" charset="-122"/>
              <a:ea typeface="黑体" pitchFamily="49" charset="-122"/>
            </a:endParaRPr>
          </a:p>
        </p:txBody>
      </p:sp>
      <p:sp>
        <p:nvSpPr>
          <p:cNvPr id="10" name="Freeform 28"/>
          <p:cNvSpPr>
            <a:spLocks noChangeArrowheads="1"/>
          </p:cNvSpPr>
          <p:nvPr/>
        </p:nvSpPr>
        <p:spPr bwMode="auto">
          <a:xfrm>
            <a:off x="5591944" y="4348447"/>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11" name="Rectangle 29"/>
          <p:cNvSpPr>
            <a:spLocks noChangeArrowheads="1"/>
          </p:cNvSpPr>
          <p:nvPr/>
        </p:nvSpPr>
        <p:spPr bwMode="auto">
          <a:xfrm>
            <a:off x="5417319" y="3928156"/>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itchFamily="49" charset="-122"/>
              <a:ea typeface="黑体" pitchFamily="49" charset="-122"/>
            </a:endParaRPr>
          </a:p>
        </p:txBody>
      </p:sp>
      <p:sp>
        <p:nvSpPr>
          <p:cNvPr id="12" name="Rectangle 32"/>
          <p:cNvSpPr>
            <a:spLocks noChangeArrowheads="1"/>
          </p:cNvSpPr>
          <p:nvPr/>
        </p:nvSpPr>
        <p:spPr bwMode="auto">
          <a:xfrm>
            <a:off x="940691" y="2151743"/>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itchFamily="2" charset="-122"/>
            </a:endParaRPr>
          </a:p>
        </p:txBody>
      </p:sp>
      <p:sp>
        <p:nvSpPr>
          <p:cNvPr id="13" name="Line 10"/>
          <p:cNvSpPr>
            <a:spLocks noChangeShapeType="1"/>
          </p:cNvSpPr>
          <p:nvPr/>
        </p:nvSpPr>
        <p:spPr bwMode="auto">
          <a:xfrm>
            <a:off x="6415856" y="5063219"/>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4" name="Line 11"/>
          <p:cNvSpPr>
            <a:spLocks noChangeShapeType="1"/>
          </p:cNvSpPr>
          <p:nvPr/>
        </p:nvSpPr>
        <p:spPr bwMode="auto">
          <a:xfrm flipH="1">
            <a:off x="6001519" y="5321981"/>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5" name="Freeform 28"/>
          <p:cNvSpPr>
            <a:spLocks noChangeArrowheads="1"/>
          </p:cNvSpPr>
          <p:nvPr/>
        </p:nvSpPr>
        <p:spPr bwMode="auto">
          <a:xfrm>
            <a:off x="5593531" y="5206094"/>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itchFamily="49" charset="-122"/>
            </a:endParaRPr>
          </a:p>
        </p:txBody>
      </p:sp>
      <p:sp>
        <p:nvSpPr>
          <p:cNvPr id="16" name="Rectangle 29"/>
          <p:cNvSpPr>
            <a:spLocks noChangeArrowheads="1"/>
          </p:cNvSpPr>
          <p:nvPr/>
        </p:nvSpPr>
        <p:spPr bwMode="auto">
          <a:xfrm>
            <a:off x="5436369" y="4790169"/>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itchFamily="49" charset="-122"/>
              <a:ea typeface="黑体" pitchFamily="49" charset="-122"/>
            </a:endParaRPr>
          </a:p>
        </p:txBody>
      </p:sp>
      <p:sp>
        <p:nvSpPr>
          <p:cNvPr id="17" name="矩形 16"/>
          <p:cNvSpPr/>
          <p:nvPr/>
        </p:nvSpPr>
        <p:spPr>
          <a:xfrm>
            <a:off x="5591944" y="2132856"/>
            <a:ext cx="3570208" cy="461665"/>
          </a:xfrm>
          <a:prstGeom prst="rect">
            <a:avLst/>
          </a:prstGeom>
        </p:spPr>
        <p:txBody>
          <a:bodyPr wrap="none">
            <a:spAutoFit/>
          </a:bodyPr>
          <a:lstStyle/>
          <a:p>
            <a:r>
              <a:rPr lang="zh-CN" altLang="en-US" sz="2400" b="1" dirty="0">
                <a:latin typeface="微软雅黑" pitchFamily="34" charset="-122"/>
                <a:ea typeface="微软雅黑" pitchFamily="34" charset="-122"/>
              </a:rPr>
              <a:t>安全是权力、义务、责任</a:t>
            </a:r>
          </a:p>
        </p:txBody>
      </p:sp>
      <p:sp>
        <p:nvSpPr>
          <p:cNvPr id="18" name="矩形 17"/>
          <p:cNvSpPr/>
          <p:nvPr/>
        </p:nvSpPr>
        <p:spPr>
          <a:xfrm>
            <a:off x="6053609" y="3093379"/>
            <a:ext cx="2646878" cy="461665"/>
          </a:xfrm>
          <a:prstGeom prst="rect">
            <a:avLst/>
          </a:prstGeom>
        </p:spPr>
        <p:txBody>
          <a:bodyPr wrap="none">
            <a:spAutoFit/>
          </a:bodyPr>
          <a:lstStyle/>
          <a:p>
            <a:r>
              <a:rPr lang="zh-CN" altLang="en-US" sz="2400" b="1" dirty="0">
                <a:latin typeface="微软雅黑" pitchFamily="34" charset="-122"/>
                <a:ea typeface="微软雅黑" pitchFamily="34" charset="-122"/>
              </a:rPr>
              <a:t>安全责任重于泰山</a:t>
            </a:r>
          </a:p>
        </p:txBody>
      </p:sp>
      <p:sp>
        <p:nvSpPr>
          <p:cNvPr id="19" name="矩形 18"/>
          <p:cNvSpPr/>
          <p:nvPr/>
        </p:nvSpPr>
        <p:spPr>
          <a:xfrm>
            <a:off x="5752058" y="3968390"/>
            <a:ext cx="3262432" cy="461665"/>
          </a:xfrm>
          <a:prstGeom prst="rect">
            <a:avLst/>
          </a:prstGeom>
        </p:spPr>
        <p:txBody>
          <a:bodyPr wrap="none">
            <a:spAutoFit/>
          </a:bodyPr>
          <a:lstStyle/>
          <a:p>
            <a:r>
              <a:rPr lang="zh-CN" altLang="en-US" sz="2400" b="1" dirty="0">
                <a:latin typeface="微软雅黑" pitchFamily="34" charset="-122"/>
                <a:ea typeface="微软雅黑" pitchFamily="34" charset="-122"/>
              </a:rPr>
              <a:t>推卸责任就是放弃安全</a:t>
            </a:r>
          </a:p>
        </p:txBody>
      </p:sp>
      <p:sp>
        <p:nvSpPr>
          <p:cNvPr id="20" name="矩形 19"/>
          <p:cNvSpPr/>
          <p:nvPr/>
        </p:nvSpPr>
        <p:spPr>
          <a:xfrm>
            <a:off x="5738201" y="4828269"/>
            <a:ext cx="3262432" cy="461665"/>
          </a:xfrm>
          <a:prstGeom prst="rect">
            <a:avLst/>
          </a:prstGeom>
        </p:spPr>
        <p:txBody>
          <a:bodyPr wrap="none">
            <a:spAutoFit/>
          </a:bodyPr>
          <a:lstStyle/>
          <a:p>
            <a:r>
              <a:rPr lang="zh-CN" altLang="en-US" sz="2400" b="1" dirty="0">
                <a:latin typeface="微软雅黑" pitchFamily="34" charset="-122"/>
                <a:ea typeface="微软雅黑" pitchFamily="34" charset="-122"/>
              </a:rPr>
              <a:t>用责任筑起安全的大堤</a:t>
            </a:r>
          </a:p>
        </p:txBody>
      </p:sp>
      <p:sp>
        <p:nvSpPr>
          <p:cNvPr id="21" name="矩形 20"/>
          <p:cNvSpPr/>
          <p:nvPr/>
        </p:nvSpPr>
        <p:spPr>
          <a:xfrm>
            <a:off x="1031767" y="2747453"/>
            <a:ext cx="2074192" cy="2127570"/>
          </a:xfrm>
          <a:prstGeom prst="rect">
            <a:avLst/>
          </a:prstGeom>
        </p:spPr>
        <p:txBody>
          <a:bodyPr wrap="square">
            <a:spAutoFit/>
          </a:bodyPr>
          <a:lstStyle/>
          <a:p>
            <a:pPr marL="342900" indent="-342900" algn="ctr">
              <a:lnSpc>
                <a:spcPct val="150000"/>
              </a:lnSpc>
              <a:spcBef>
                <a:spcPct val="20000"/>
              </a:spcBef>
            </a:pPr>
            <a:r>
              <a:rPr lang="zh-CN" altLang="en-US" sz="2800" b="1" dirty="0">
                <a:solidFill>
                  <a:srgbClr val="FFFF00"/>
                </a:solidFill>
                <a:latin typeface="微软雅黑" pitchFamily="34" charset="-122"/>
                <a:ea typeface="微软雅黑" pitchFamily="34" charset="-122"/>
              </a:rPr>
              <a:t>对安全负责</a:t>
            </a:r>
            <a:endParaRPr lang="en-US" altLang="zh-CN" sz="2800" b="1" dirty="0">
              <a:solidFill>
                <a:srgbClr val="FFFF00"/>
              </a:solidFill>
              <a:latin typeface="微软雅黑" pitchFamily="34" charset="-122"/>
              <a:ea typeface="微软雅黑" pitchFamily="34" charset="-122"/>
            </a:endParaRPr>
          </a:p>
          <a:p>
            <a:pPr marL="342900" indent="-342900" algn="ctr">
              <a:lnSpc>
                <a:spcPct val="150000"/>
              </a:lnSpc>
              <a:spcBef>
                <a:spcPct val="20000"/>
              </a:spcBef>
            </a:pPr>
            <a:r>
              <a:rPr lang="zh-CN" altLang="en-US" sz="2800" b="1" dirty="0">
                <a:solidFill>
                  <a:srgbClr val="FFFF00"/>
                </a:solidFill>
                <a:latin typeface="微软雅黑" pitchFamily="34" charset="-122"/>
                <a:ea typeface="微软雅黑" pitchFamily="34" charset="-122"/>
              </a:rPr>
              <a:t>就是对自己</a:t>
            </a:r>
            <a:endParaRPr lang="en-US" altLang="zh-CN" sz="2800" b="1" dirty="0">
              <a:solidFill>
                <a:srgbClr val="FFFF00"/>
              </a:solidFill>
              <a:latin typeface="微软雅黑" pitchFamily="34" charset="-122"/>
              <a:ea typeface="微软雅黑" pitchFamily="34" charset="-122"/>
            </a:endParaRPr>
          </a:p>
          <a:p>
            <a:pPr marL="342900" indent="-342900" algn="ctr">
              <a:lnSpc>
                <a:spcPct val="150000"/>
              </a:lnSpc>
              <a:spcBef>
                <a:spcPct val="20000"/>
              </a:spcBef>
            </a:pPr>
            <a:r>
              <a:rPr lang="zh-CN" altLang="en-US" sz="2800" b="1" dirty="0">
                <a:solidFill>
                  <a:srgbClr val="FFFF00"/>
                </a:solidFill>
                <a:latin typeface="微软雅黑" pitchFamily="34" charset="-122"/>
                <a:ea typeface="微软雅黑" pitchFamily="34" charset="-122"/>
              </a:rPr>
              <a:t>负责</a:t>
            </a: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2839927" y="2121783"/>
            <a:ext cx="6512146" cy="2614435"/>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360" y="1493966"/>
            <a:ext cx="11449272" cy="2230867"/>
          </a:xfrm>
          <a:prstGeom prst="rect">
            <a:avLst/>
          </a:prstGeom>
        </p:spPr>
        <p:txBody>
          <a:bodyPr wrap="square">
            <a:spAutoFit/>
          </a:bodyPr>
          <a:lstStyle/>
          <a:p>
            <a:pPr indent="457200" algn="just">
              <a:lnSpc>
                <a:spcPct val="180000"/>
              </a:lnSpc>
            </a:pPr>
            <a:r>
              <a:rPr lang="en-US" altLang="zh-CN" sz="2000" kern="100" dirty="0">
                <a:latin typeface="+mj-ea"/>
                <a:ea typeface="+mj-ea"/>
                <a:cs typeface="方正仿宋_GBK"/>
              </a:rPr>
              <a:t>2018</a:t>
            </a:r>
            <a:r>
              <a:rPr lang="zh-CN" altLang="en-US" sz="2000" kern="100" dirty="0">
                <a:latin typeface="+mj-ea"/>
                <a:ea typeface="+mj-ea"/>
                <a:cs typeface="方正仿宋_GBK"/>
              </a:rPr>
              <a:t>年</a:t>
            </a:r>
            <a:r>
              <a:rPr lang="en-US" altLang="zh-CN" sz="2000" kern="100" dirty="0">
                <a:latin typeface="+mj-ea"/>
                <a:ea typeface="+mj-ea"/>
                <a:cs typeface="方正仿宋_GBK"/>
              </a:rPr>
              <a:t>6</a:t>
            </a:r>
            <a:r>
              <a:rPr lang="zh-CN" altLang="en-US" sz="2000" kern="100" dirty="0">
                <a:latin typeface="+mj-ea"/>
                <a:ea typeface="+mj-ea"/>
                <a:cs typeface="方正仿宋_GBK"/>
              </a:rPr>
              <a:t>月</a:t>
            </a:r>
            <a:r>
              <a:rPr lang="en-US" altLang="zh-CN" sz="2000" kern="100" dirty="0">
                <a:latin typeface="+mj-ea"/>
                <a:ea typeface="+mj-ea"/>
                <a:cs typeface="方正仿宋_GBK"/>
              </a:rPr>
              <a:t>5</a:t>
            </a:r>
            <a:r>
              <a:rPr lang="zh-CN" altLang="en-US" sz="2000" kern="100" dirty="0">
                <a:latin typeface="+mj-ea"/>
                <a:ea typeface="+mj-ea"/>
                <a:cs typeface="方正仿宋_GBK"/>
              </a:rPr>
              <a:t>日</a:t>
            </a:r>
            <a:r>
              <a:rPr lang="en-US" altLang="zh-CN" sz="2000" kern="100" dirty="0">
                <a:latin typeface="+mj-ea"/>
                <a:ea typeface="+mj-ea"/>
                <a:cs typeface="方正仿宋_GBK"/>
              </a:rPr>
              <a:t>16</a:t>
            </a:r>
            <a:r>
              <a:rPr lang="zh-CN" altLang="en-US" sz="2000" kern="100" dirty="0">
                <a:latin typeface="+mj-ea"/>
                <a:ea typeface="+mj-ea"/>
                <a:cs typeface="方正仿宋_GBK"/>
              </a:rPr>
              <a:t>时</a:t>
            </a:r>
            <a:r>
              <a:rPr lang="en-US" altLang="zh-CN" sz="2000" kern="100" dirty="0">
                <a:latin typeface="+mj-ea"/>
                <a:ea typeface="+mj-ea"/>
                <a:cs typeface="方正仿宋_GBK"/>
              </a:rPr>
              <a:t>10</a:t>
            </a:r>
            <a:r>
              <a:rPr lang="zh-CN" altLang="en-US" sz="2000" kern="100" dirty="0">
                <a:latin typeface="+mj-ea"/>
                <a:ea typeface="+mj-ea"/>
                <a:cs typeface="方正仿宋_GBK"/>
              </a:rPr>
              <a:t>分，辽宁本溪南芬区思山岭村的华煤集团思山岭铁矿项目部措施井施工现场，炸药在井口发生爆炸，</a:t>
            </a:r>
            <a:r>
              <a:rPr lang="zh-CN" altLang="en-US" sz="2000" kern="100" dirty="0">
                <a:solidFill>
                  <a:srgbClr val="C00000"/>
                </a:solidFill>
                <a:latin typeface="+mj-ea"/>
                <a:ea typeface="+mj-ea"/>
                <a:cs typeface="方正仿宋_GBK"/>
              </a:rPr>
              <a:t>造成伤亡</a:t>
            </a:r>
            <a:r>
              <a:rPr lang="en-US" altLang="zh-CN" sz="2000" kern="100" dirty="0">
                <a:solidFill>
                  <a:srgbClr val="C00000"/>
                </a:solidFill>
                <a:latin typeface="+mj-ea"/>
                <a:ea typeface="+mj-ea"/>
                <a:cs typeface="方正仿宋_GBK"/>
              </a:rPr>
              <a:t>20</a:t>
            </a:r>
            <a:r>
              <a:rPr lang="zh-CN" altLang="en-US" sz="2000" kern="100" dirty="0">
                <a:solidFill>
                  <a:srgbClr val="C00000"/>
                </a:solidFill>
                <a:latin typeface="+mj-ea"/>
                <a:ea typeface="+mj-ea"/>
                <a:cs typeface="方正仿宋_GBK"/>
              </a:rPr>
              <a:t>人，其中死亡</a:t>
            </a:r>
            <a:r>
              <a:rPr lang="en-US" altLang="zh-CN" sz="2000" kern="100" dirty="0">
                <a:solidFill>
                  <a:srgbClr val="C00000"/>
                </a:solidFill>
                <a:latin typeface="+mj-ea"/>
                <a:ea typeface="+mj-ea"/>
                <a:cs typeface="方正仿宋_GBK"/>
              </a:rPr>
              <a:t>12</a:t>
            </a:r>
            <a:r>
              <a:rPr lang="zh-CN" altLang="en-US" sz="2000" kern="100" dirty="0">
                <a:solidFill>
                  <a:srgbClr val="C00000"/>
                </a:solidFill>
                <a:latin typeface="+mj-ea"/>
                <a:ea typeface="+mj-ea"/>
                <a:cs typeface="方正仿宋_GBK"/>
              </a:rPr>
              <a:t>人，受伤</a:t>
            </a:r>
            <a:r>
              <a:rPr lang="en-US" altLang="zh-CN" sz="2000" kern="100" dirty="0">
                <a:solidFill>
                  <a:srgbClr val="C00000"/>
                </a:solidFill>
                <a:latin typeface="+mj-ea"/>
                <a:ea typeface="+mj-ea"/>
                <a:cs typeface="方正仿宋_GBK"/>
              </a:rPr>
              <a:t>8</a:t>
            </a:r>
            <a:r>
              <a:rPr lang="zh-CN" altLang="en-US" sz="2000" kern="100" dirty="0">
                <a:solidFill>
                  <a:srgbClr val="C00000"/>
                </a:solidFill>
                <a:latin typeface="+mj-ea"/>
                <a:ea typeface="+mj-ea"/>
                <a:cs typeface="方正仿宋_GBK"/>
              </a:rPr>
              <a:t>人</a:t>
            </a:r>
            <a:r>
              <a:rPr lang="zh-CN" altLang="en-US" sz="2000" kern="100" dirty="0">
                <a:latin typeface="+mj-ea"/>
                <a:ea typeface="+mj-ea"/>
                <a:cs typeface="方正仿宋_GBK"/>
              </a:rPr>
              <a:t>。</a:t>
            </a:r>
            <a:endParaRPr lang="en-US" altLang="zh-CN" sz="2000" kern="100" dirty="0">
              <a:latin typeface="+mj-ea"/>
              <a:ea typeface="+mj-ea"/>
              <a:cs typeface="方正仿宋_GBK"/>
            </a:endParaRPr>
          </a:p>
          <a:p>
            <a:pPr indent="457200" algn="just">
              <a:lnSpc>
                <a:spcPct val="180000"/>
              </a:lnSpc>
            </a:pPr>
            <a:r>
              <a:rPr lang="zh-CN" altLang="en-US" sz="2000" kern="100" dirty="0">
                <a:latin typeface="+mj-ea"/>
                <a:ea typeface="+mj-ea"/>
                <a:cs typeface="方正仿宋_GBK"/>
              </a:rPr>
              <a:t>截至</a:t>
            </a:r>
            <a:r>
              <a:rPr lang="en-US" altLang="zh-CN" sz="2000" kern="100" dirty="0">
                <a:latin typeface="+mj-ea"/>
                <a:ea typeface="+mj-ea"/>
                <a:cs typeface="方正仿宋_GBK"/>
              </a:rPr>
              <a:t>6</a:t>
            </a:r>
            <a:r>
              <a:rPr lang="zh-CN" altLang="en-US" sz="2000" kern="100" dirty="0">
                <a:latin typeface="+mj-ea"/>
                <a:ea typeface="+mj-ea"/>
                <a:cs typeface="方正仿宋_GBK"/>
              </a:rPr>
              <a:t>日</a:t>
            </a:r>
            <a:r>
              <a:rPr lang="en-US" altLang="zh-CN" sz="2000" kern="100" dirty="0">
                <a:latin typeface="+mj-ea"/>
                <a:ea typeface="+mj-ea"/>
                <a:cs typeface="方正仿宋_GBK"/>
              </a:rPr>
              <a:t>8</a:t>
            </a:r>
            <a:r>
              <a:rPr lang="zh-CN" altLang="en-US" sz="2000" kern="100" dirty="0">
                <a:latin typeface="+mj-ea"/>
                <a:ea typeface="+mj-ea"/>
                <a:cs typeface="方正仿宋_GBK"/>
              </a:rPr>
              <a:t>时，华煤集团思山岭铁矿项目部措施井施工现场炸药爆炸事故取得重大进展，井下被困</a:t>
            </a:r>
            <a:r>
              <a:rPr lang="en-US" altLang="zh-CN" sz="2000" kern="100" dirty="0">
                <a:latin typeface="+mj-ea"/>
                <a:ea typeface="+mj-ea"/>
                <a:cs typeface="方正仿宋_GBK"/>
              </a:rPr>
              <a:t>23</a:t>
            </a:r>
            <a:r>
              <a:rPr lang="zh-CN" altLang="en-US" sz="2000" kern="100" dirty="0">
                <a:latin typeface="+mj-ea"/>
                <a:ea typeface="+mj-ea"/>
                <a:cs typeface="方正仿宋_GBK"/>
              </a:rPr>
              <a:t>人已成功升井，无人员受伤。其余</a:t>
            </a:r>
            <a:r>
              <a:rPr lang="zh-CN" altLang="en-US" sz="2000" kern="100" dirty="0">
                <a:solidFill>
                  <a:srgbClr val="C00000"/>
                </a:solidFill>
                <a:latin typeface="+mj-ea"/>
                <a:ea typeface="+mj-ea"/>
                <a:cs typeface="方正仿宋_GBK"/>
              </a:rPr>
              <a:t>失联</a:t>
            </a:r>
            <a:r>
              <a:rPr lang="en-US" altLang="zh-CN" sz="2000" kern="100" dirty="0">
                <a:solidFill>
                  <a:srgbClr val="C00000"/>
                </a:solidFill>
                <a:latin typeface="+mj-ea"/>
                <a:ea typeface="+mj-ea"/>
                <a:cs typeface="方正仿宋_GBK"/>
              </a:rPr>
              <a:t>2</a:t>
            </a:r>
            <a:r>
              <a:rPr lang="zh-CN" altLang="en-US" sz="2000" kern="100" dirty="0">
                <a:solidFill>
                  <a:srgbClr val="C00000"/>
                </a:solidFill>
                <a:latin typeface="+mj-ea"/>
                <a:ea typeface="+mj-ea"/>
                <a:cs typeface="方正仿宋_GBK"/>
              </a:rPr>
              <a:t>人</a:t>
            </a:r>
            <a:r>
              <a:rPr lang="zh-CN" altLang="en-US" sz="2000" kern="100" dirty="0">
                <a:latin typeface="+mj-ea"/>
                <a:ea typeface="+mj-ea"/>
                <a:cs typeface="方正仿宋_GBK"/>
              </a:rPr>
              <a:t>正在继续搜救中。</a:t>
            </a:r>
          </a:p>
        </p:txBody>
      </p:sp>
      <p:pic>
        <p:nvPicPr>
          <p:cNvPr id="3" name="图片 2"/>
          <p:cNvPicPr preferRelativeResize="0"/>
          <p:nvPr/>
        </p:nvPicPr>
        <p:blipFill>
          <a:blip r:embed="rId3">
            <a:extLst>
              <a:ext uri="{28A0092B-C50C-407E-A947-70E740481C1C}">
                <a14:useLocalDpi xmlns:a14="http://schemas.microsoft.com/office/drawing/2010/main" val="0"/>
              </a:ext>
            </a:extLst>
          </a:blip>
          <a:stretch>
            <a:fillRect/>
          </a:stretch>
        </p:blipFill>
        <p:spPr>
          <a:xfrm>
            <a:off x="5015880" y="3822741"/>
            <a:ext cx="3960000" cy="2700000"/>
          </a:xfrm>
          <a:prstGeom prst="rect">
            <a:avLst/>
          </a:prstGeom>
        </p:spPr>
      </p:pic>
      <p:pic>
        <p:nvPicPr>
          <p:cNvPr id="4" name="图片 3"/>
          <p:cNvPicPr preferRelativeResize="0"/>
          <p:nvPr/>
        </p:nvPicPr>
        <p:blipFill>
          <a:blip r:embed="rId4">
            <a:extLst>
              <a:ext uri="{28A0092B-C50C-407E-A947-70E740481C1C}">
                <a14:useLocalDpi xmlns:a14="http://schemas.microsoft.com/office/drawing/2010/main" val="0"/>
              </a:ext>
            </a:extLst>
          </a:blip>
          <a:stretch>
            <a:fillRect/>
          </a:stretch>
        </p:blipFill>
        <p:spPr>
          <a:xfrm>
            <a:off x="407368" y="3822741"/>
            <a:ext cx="3960000" cy="2700000"/>
          </a:xfrm>
          <a:prstGeom prst="rect">
            <a:avLst/>
          </a:prstGeom>
        </p:spPr>
      </p:pic>
      <p:sp>
        <p:nvSpPr>
          <p:cNvPr id="5" name="矩形 4"/>
          <p:cNvSpPr/>
          <p:nvPr/>
        </p:nvSpPr>
        <p:spPr>
          <a:xfrm>
            <a:off x="-1" y="1343132"/>
            <a:ext cx="7200000" cy="36000"/>
          </a:xfrm>
          <a:prstGeom prst="rect">
            <a:avLst/>
          </a:prstGeom>
          <a:solidFill>
            <a:srgbClr val="B61F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0000"/>
              </a:solidFill>
            </a:endParaRPr>
          </a:p>
        </p:txBody>
      </p:sp>
      <p:sp>
        <p:nvSpPr>
          <p:cNvPr id="6" name="矩形 5"/>
          <p:cNvSpPr/>
          <p:nvPr/>
        </p:nvSpPr>
        <p:spPr>
          <a:xfrm flipV="1">
            <a:off x="0" y="1428199"/>
            <a:ext cx="3600000" cy="36513"/>
          </a:xfrm>
          <a:prstGeom prst="rect">
            <a:avLst/>
          </a:prstGeom>
          <a:solidFill>
            <a:srgbClr val="B61F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0000"/>
              </a:solidFill>
            </a:endParaRPr>
          </a:p>
        </p:txBody>
      </p:sp>
      <p:sp>
        <p:nvSpPr>
          <p:cNvPr id="7" name="矩形 6"/>
          <p:cNvSpPr/>
          <p:nvPr/>
        </p:nvSpPr>
        <p:spPr>
          <a:xfrm>
            <a:off x="263352" y="796446"/>
            <a:ext cx="6216639" cy="523220"/>
          </a:xfrm>
          <a:prstGeom prst="rect">
            <a:avLst/>
          </a:prstGeom>
        </p:spPr>
        <p:txBody>
          <a:bodyPr wrap="square">
            <a:spAutoFit/>
          </a:bodyPr>
          <a:lstStyle/>
          <a:p>
            <a:r>
              <a:rPr lang="zh-CN" altLang="en-US" sz="2800" b="1" dirty="0">
                <a:solidFill>
                  <a:srgbClr val="C00000"/>
                </a:solidFill>
                <a:latin typeface="+mj-ea"/>
                <a:ea typeface="+mj-ea"/>
              </a:rPr>
              <a:t>辽宁本溪铁矿爆炸致</a:t>
            </a:r>
            <a:r>
              <a:rPr lang="en-US" altLang="zh-CN" sz="2800" b="1" dirty="0">
                <a:solidFill>
                  <a:srgbClr val="C00000"/>
                </a:solidFill>
                <a:latin typeface="+mj-ea"/>
                <a:ea typeface="+mj-ea"/>
              </a:rPr>
              <a:t>14</a:t>
            </a:r>
            <a:r>
              <a:rPr lang="zh-CN" altLang="en-US" sz="2800" b="1" dirty="0">
                <a:solidFill>
                  <a:srgbClr val="C00000"/>
                </a:solidFill>
                <a:latin typeface="+mj-ea"/>
                <a:ea typeface="+mj-ea"/>
              </a:rPr>
              <a:t>死亡（失踪）</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35760" y="1760165"/>
            <a:ext cx="7748513" cy="1884618"/>
          </a:xfrm>
          <a:prstGeom prst="rect">
            <a:avLst/>
          </a:prstGeom>
        </p:spPr>
        <p:txBody>
          <a:bodyPr wrap="square">
            <a:spAutoFit/>
          </a:bodyPr>
          <a:lstStyle/>
          <a:p>
            <a:pPr indent="457200" algn="just">
              <a:lnSpc>
                <a:spcPct val="150000"/>
              </a:lnSpc>
            </a:pPr>
            <a:r>
              <a:rPr lang="zh-CN" altLang="en-US" sz="2000" dirty="0">
                <a:latin typeface="+mj-ea"/>
                <a:ea typeface="+mj-ea"/>
              </a:rPr>
              <a:t>辽宁省省长唐一军和</a:t>
            </a:r>
            <a:r>
              <a:rPr lang="en-US" altLang="zh-CN" sz="2000" dirty="0">
                <a:latin typeface="+mj-ea"/>
                <a:ea typeface="+mj-ea"/>
              </a:rPr>
              <a:t>13</a:t>
            </a:r>
            <a:r>
              <a:rPr lang="zh-CN" altLang="en-US" sz="2000" dirty="0">
                <a:latin typeface="+mj-ea"/>
                <a:ea typeface="+mj-ea"/>
              </a:rPr>
              <a:t>位副省级领导，打破分工界线，分头带队分赴省内各地督查。</a:t>
            </a:r>
            <a:endParaRPr lang="en-US" altLang="zh-CN" sz="2000" dirty="0">
              <a:latin typeface="+mj-ea"/>
              <a:ea typeface="+mj-ea"/>
            </a:endParaRPr>
          </a:p>
          <a:p>
            <a:pPr indent="457200" algn="just">
              <a:lnSpc>
                <a:spcPct val="150000"/>
              </a:lnSpc>
            </a:pPr>
            <a:r>
              <a:rPr lang="zh-CN" altLang="en-US" sz="2000" dirty="0">
                <a:latin typeface="+mj-ea"/>
                <a:ea typeface="+mj-ea"/>
              </a:rPr>
              <a:t>带队的省领导队伍颇为壮观，包括</a:t>
            </a:r>
            <a:r>
              <a:rPr lang="en-US" altLang="zh-CN" sz="2000" kern="100" dirty="0">
                <a:solidFill>
                  <a:srgbClr val="C00000"/>
                </a:solidFill>
                <a:latin typeface="+mj-ea"/>
                <a:ea typeface="+mj-ea"/>
                <a:cs typeface="方正仿宋_GBK"/>
              </a:rPr>
              <a:t>1</a:t>
            </a:r>
            <a:r>
              <a:rPr lang="zh-CN" altLang="en-US" sz="2000" kern="100" dirty="0">
                <a:solidFill>
                  <a:srgbClr val="C00000"/>
                </a:solidFill>
                <a:latin typeface="+mj-ea"/>
                <a:ea typeface="+mj-ea"/>
                <a:cs typeface="方正仿宋_GBK"/>
              </a:rPr>
              <a:t>位省长、</a:t>
            </a:r>
            <a:r>
              <a:rPr lang="en-US" altLang="zh-CN" sz="2000" kern="100" dirty="0">
                <a:solidFill>
                  <a:srgbClr val="C00000"/>
                </a:solidFill>
                <a:latin typeface="+mj-ea"/>
                <a:ea typeface="+mj-ea"/>
                <a:cs typeface="方正仿宋_GBK"/>
              </a:rPr>
              <a:t>1</a:t>
            </a:r>
            <a:r>
              <a:rPr lang="zh-CN" altLang="en-US" sz="2000" kern="100" dirty="0">
                <a:solidFill>
                  <a:srgbClr val="C00000"/>
                </a:solidFill>
                <a:latin typeface="+mj-ea"/>
                <a:ea typeface="+mj-ea"/>
                <a:cs typeface="方正仿宋_GBK"/>
              </a:rPr>
              <a:t>位省委副书记、</a:t>
            </a:r>
            <a:r>
              <a:rPr lang="en-US" altLang="zh-CN" sz="2000" kern="100" dirty="0">
                <a:solidFill>
                  <a:srgbClr val="C00000"/>
                </a:solidFill>
                <a:latin typeface="+mj-ea"/>
                <a:ea typeface="+mj-ea"/>
                <a:cs typeface="方正仿宋_GBK"/>
              </a:rPr>
              <a:t>5</a:t>
            </a:r>
            <a:r>
              <a:rPr lang="zh-CN" altLang="en-US" sz="2000" kern="100" dirty="0">
                <a:solidFill>
                  <a:srgbClr val="C00000"/>
                </a:solidFill>
                <a:latin typeface="+mj-ea"/>
                <a:ea typeface="+mj-ea"/>
                <a:cs typeface="方正仿宋_GBK"/>
              </a:rPr>
              <a:t>位省委常委、</a:t>
            </a:r>
            <a:r>
              <a:rPr lang="en-US" altLang="zh-CN" sz="2000" kern="100" dirty="0">
                <a:solidFill>
                  <a:srgbClr val="C00000"/>
                </a:solidFill>
                <a:latin typeface="+mj-ea"/>
                <a:ea typeface="+mj-ea"/>
                <a:cs typeface="方正仿宋_GBK"/>
              </a:rPr>
              <a:t>1</a:t>
            </a:r>
            <a:r>
              <a:rPr lang="zh-CN" altLang="en-US" sz="2000" kern="100" dirty="0">
                <a:solidFill>
                  <a:srgbClr val="C00000"/>
                </a:solidFill>
                <a:latin typeface="+mj-ea"/>
                <a:ea typeface="+mj-ea"/>
                <a:cs typeface="方正仿宋_GBK"/>
              </a:rPr>
              <a:t>位省人大常委会副主任和</a:t>
            </a:r>
            <a:r>
              <a:rPr lang="en-US" altLang="zh-CN" sz="2000" kern="100" dirty="0">
                <a:solidFill>
                  <a:srgbClr val="C00000"/>
                </a:solidFill>
                <a:latin typeface="+mj-ea"/>
                <a:ea typeface="+mj-ea"/>
                <a:cs typeface="方正仿宋_GBK"/>
              </a:rPr>
              <a:t>6</a:t>
            </a:r>
            <a:r>
              <a:rPr lang="zh-CN" altLang="en-US" sz="2000" kern="100" dirty="0">
                <a:solidFill>
                  <a:srgbClr val="C00000"/>
                </a:solidFill>
                <a:latin typeface="+mj-ea"/>
                <a:ea typeface="+mj-ea"/>
                <a:cs typeface="方正仿宋_GBK"/>
              </a:rPr>
              <a:t>位副省长</a:t>
            </a:r>
            <a:r>
              <a:rPr lang="zh-CN" altLang="en-US" sz="2000" dirty="0">
                <a:latin typeface="+mj-ea"/>
                <a:ea typeface="+mj-ea"/>
              </a:rPr>
              <a:t>。</a:t>
            </a:r>
            <a:endParaRPr lang="zh-CN" altLang="en-US" sz="2800" dirty="0">
              <a:latin typeface="+mj-ea"/>
              <a:ea typeface="+mj-ea"/>
            </a:endParaRPr>
          </a:p>
        </p:txBody>
      </p:sp>
      <p:pic>
        <p:nvPicPr>
          <p:cNvPr id="5" name="图片 4"/>
          <p:cNvPicPr preferRelativeResize="0"/>
          <p:nvPr/>
        </p:nvPicPr>
        <p:blipFill>
          <a:blip r:embed="rId3">
            <a:extLst>
              <a:ext uri="{28A0092B-C50C-407E-A947-70E740481C1C}">
                <a14:useLocalDpi xmlns:a14="http://schemas.microsoft.com/office/drawing/2010/main" val="0"/>
              </a:ext>
            </a:extLst>
          </a:blip>
          <a:stretch>
            <a:fillRect/>
          </a:stretch>
        </p:blipFill>
        <p:spPr>
          <a:xfrm>
            <a:off x="507727" y="1760165"/>
            <a:ext cx="3140001" cy="1884618"/>
          </a:xfrm>
          <a:prstGeom prst="rect">
            <a:avLst/>
          </a:prstGeom>
        </p:spPr>
      </p:pic>
      <p:sp>
        <p:nvSpPr>
          <p:cNvPr id="6" name="矩形 5"/>
          <p:cNvSpPr/>
          <p:nvPr/>
        </p:nvSpPr>
        <p:spPr>
          <a:xfrm>
            <a:off x="263352" y="796446"/>
            <a:ext cx="5334827" cy="523220"/>
          </a:xfrm>
          <a:prstGeom prst="rect">
            <a:avLst/>
          </a:prstGeom>
        </p:spPr>
        <p:txBody>
          <a:bodyPr wrap="square">
            <a:spAutoFit/>
          </a:bodyPr>
          <a:lstStyle/>
          <a:p>
            <a:r>
              <a:rPr lang="zh-CN" altLang="en-US" sz="2800" b="1" dirty="0">
                <a:solidFill>
                  <a:srgbClr val="C00000"/>
                </a:solidFill>
                <a:latin typeface="+mj-ea"/>
                <a:ea typeface="+mj-ea"/>
              </a:rPr>
              <a:t>十四位省领导分路严厉下查</a:t>
            </a:r>
          </a:p>
        </p:txBody>
      </p:sp>
      <p:sp>
        <p:nvSpPr>
          <p:cNvPr id="7" name="矩形 6"/>
          <p:cNvSpPr/>
          <p:nvPr/>
        </p:nvSpPr>
        <p:spPr>
          <a:xfrm>
            <a:off x="507727" y="3753364"/>
            <a:ext cx="9620722" cy="1884618"/>
          </a:xfrm>
          <a:prstGeom prst="rect">
            <a:avLst/>
          </a:prstGeom>
        </p:spPr>
        <p:txBody>
          <a:bodyPr wrap="square">
            <a:spAutoFit/>
          </a:bodyPr>
          <a:lstStyle/>
          <a:p>
            <a:pPr indent="457200" algn="just">
              <a:lnSpc>
                <a:spcPct val="150000"/>
              </a:lnSpc>
            </a:pPr>
            <a:r>
              <a:rPr lang="zh-CN" altLang="en-US" sz="2000" dirty="0">
                <a:latin typeface="+mj-ea"/>
                <a:ea typeface="+mj-ea"/>
              </a:rPr>
              <a:t>十几位省领导在同一时间带队赴全省督查，显示辽宁省对本溪重大炸药爆炸事故的高度重视。近来国内安全生产形势相对平稳，</a:t>
            </a:r>
            <a:r>
              <a:rPr lang="zh-CN" altLang="en-US" sz="2000" kern="100" dirty="0">
                <a:solidFill>
                  <a:srgbClr val="C00000"/>
                </a:solidFill>
                <a:latin typeface="+mj-ea"/>
                <a:ea typeface="+mj-ea"/>
              </a:rPr>
              <a:t>本溪重大炸药爆炸事故若确定为安全生产责任事故，将依法启动严厉的追责程序。</a:t>
            </a:r>
            <a:r>
              <a:rPr lang="zh-CN" altLang="en-US" sz="2000" dirty="0">
                <a:latin typeface="+mj-ea"/>
                <a:ea typeface="+mj-ea"/>
              </a:rPr>
              <a:t>省领导带队督查，既是督促，又有追查安全隐患甚至责任的意味。</a:t>
            </a:r>
          </a:p>
        </p:txBody>
      </p:sp>
      <p:sp>
        <p:nvSpPr>
          <p:cNvPr id="8" name="矩形 7"/>
          <p:cNvSpPr/>
          <p:nvPr/>
        </p:nvSpPr>
        <p:spPr>
          <a:xfrm>
            <a:off x="-1" y="1343132"/>
            <a:ext cx="7200000" cy="36513"/>
          </a:xfrm>
          <a:prstGeom prst="rect">
            <a:avLst/>
          </a:prstGeom>
          <a:solidFill>
            <a:srgbClr val="B61F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0000"/>
              </a:solidFill>
            </a:endParaRPr>
          </a:p>
        </p:txBody>
      </p:sp>
      <p:sp>
        <p:nvSpPr>
          <p:cNvPr id="9" name="矩形 8"/>
          <p:cNvSpPr/>
          <p:nvPr/>
        </p:nvSpPr>
        <p:spPr>
          <a:xfrm flipV="1">
            <a:off x="0" y="1428199"/>
            <a:ext cx="3600000" cy="36513"/>
          </a:xfrm>
          <a:prstGeom prst="rect">
            <a:avLst/>
          </a:prstGeom>
          <a:solidFill>
            <a:srgbClr val="B61F22"/>
          </a:solidFill>
          <a:ln w="3175">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7726" y="1760165"/>
            <a:ext cx="9404698" cy="3577390"/>
          </a:xfrm>
          <a:prstGeom prst="rect">
            <a:avLst/>
          </a:prstGeom>
        </p:spPr>
        <p:txBody>
          <a:bodyPr wrap="square">
            <a:spAutoFit/>
          </a:bodyPr>
          <a:lstStyle/>
          <a:p>
            <a:pPr indent="457200" algn="just">
              <a:lnSpc>
                <a:spcPct val="150000"/>
              </a:lnSpc>
              <a:spcBef>
                <a:spcPts val="600"/>
              </a:spcBef>
              <a:spcAft>
                <a:spcPts val="600"/>
              </a:spcAft>
            </a:pPr>
            <a:r>
              <a:rPr lang="en-US" altLang="zh-CN" sz="2000" dirty="0">
                <a:latin typeface="+mj-ea"/>
                <a:ea typeface="+mj-ea"/>
              </a:rPr>
              <a:t>6</a:t>
            </a:r>
            <a:r>
              <a:rPr lang="zh-CN" altLang="en-US" sz="2000" dirty="0">
                <a:latin typeface="+mj-ea"/>
                <a:ea typeface="+mj-ea"/>
              </a:rPr>
              <a:t>月</a:t>
            </a:r>
            <a:r>
              <a:rPr lang="en-US" altLang="zh-CN" sz="2000" dirty="0">
                <a:latin typeface="+mj-ea"/>
                <a:ea typeface="+mj-ea"/>
              </a:rPr>
              <a:t>14</a:t>
            </a:r>
            <a:r>
              <a:rPr lang="zh-CN" altLang="en-US" sz="2000" dirty="0">
                <a:latin typeface="+mj-ea"/>
                <a:ea typeface="+mj-ea"/>
              </a:rPr>
              <a:t>日，根据</a:t>
            </a:r>
            <a:r>
              <a:rPr lang="en-US" altLang="zh-CN" sz="2000" dirty="0">
                <a:latin typeface="+mj-ea"/>
                <a:ea typeface="+mj-ea"/>
              </a:rPr>
              <a:t>《</a:t>
            </a:r>
            <a:r>
              <a:rPr lang="zh-CN" altLang="en-US" sz="2000" dirty="0">
                <a:latin typeface="+mj-ea"/>
                <a:ea typeface="+mj-ea"/>
              </a:rPr>
              <a:t>国务院安委会安全生产约谈实施办法（试行）</a:t>
            </a:r>
            <a:r>
              <a:rPr lang="en-US" altLang="zh-CN" sz="2000" dirty="0">
                <a:latin typeface="+mj-ea"/>
                <a:ea typeface="+mj-ea"/>
              </a:rPr>
              <a:t>》</a:t>
            </a:r>
            <a:r>
              <a:rPr lang="zh-CN" altLang="en-US" sz="2000" dirty="0">
                <a:latin typeface="+mj-ea"/>
                <a:ea typeface="+mj-ea"/>
              </a:rPr>
              <a:t>，国务院安委会办公室对</a:t>
            </a:r>
            <a:r>
              <a:rPr lang="zh-CN" altLang="en-US" sz="2000" kern="100" dirty="0">
                <a:solidFill>
                  <a:srgbClr val="C00000"/>
                </a:solidFill>
                <a:latin typeface="+mj-ea"/>
                <a:ea typeface="+mj-ea"/>
              </a:rPr>
              <a:t>辽宁省人民政府和本溪市人民政府进行安全生产约谈</a:t>
            </a:r>
            <a:r>
              <a:rPr lang="zh-CN" altLang="en-US" sz="2000" dirty="0">
                <a:latin typeface="+mj-ea"/>
                <a:ea typeface="+mj-ea"/>
              </a:rPr>
              <a:t>。</a:t>
            </a:r>
            <a:endParaRPr lang="en-US" altLang="zh-CN" sz="2000" dirty="0">
              <a:latin typeface="+mj-ea"/>
              <a:ea typeface="+mj-ea"/>
            </a:endParaRPr>
          </a:p>
          <a:p>
            <a:pPr indent="457200" algn="just">
              <a:lnSpc>
                <a:spcPct val="150000"/>
              </a:lnSpc>
              <a:spcBef>
                <a:spcPts val="600"/>
              </a:spcBef>
              <a:spcAft>
                <a:spcPts val="600"/>
              </a:spcAft>
            </a:pPr>
            <a:r>
              <a:rPr lang="zh-CN" altLang="en-US" sz="2000" dirty="0">
                <a:latin typeface="+mj-ea"/>
                <a:ea typeface="+mj-ea"/>
              </a:rPr>
              <a:t>今年以来，辽宁已经发生</a:t>
            </a:r>
            <a:r>
              <a:rPr lang="en-US" altLang="zh-CN" sz="2000" dirty="0">
                <a:latin typeface="+mj-ea"/>
                <a:ea typeface="+mj-ea"/>
              </a:rPr>
              <a:t>2</a:t>
            </a:r>
            <a:r>
              <a:rPr lang="zh-CN" altLang="en-US" sz="2000" dirty="0">
                <a:latin typeface="+mj-ea"/>
                <a:ea typeface="+mj-ea"/>
              </a:rPr>
              <a:t>起重大事故、死亡和失踪</a:t>
            </a:r>
            <a:r>
              <a:rPr lang="en-US" altLang="zh-CN" sz="2000" dirty="0">
                <a:latin typeface="+mj-ea"/>
                <a:ea typeface="+mj-ea"/>
              </a:rPr>
              <a:t>24</a:t>
            </a:r>
            <a:r>
              <a:rPr lang="zh-CN" altLang="en-US" sz="2000" dirty="0">
                <a:latin typeface="+mj-ea"/>
                <a:ea typeface="+mj-ea"/>
              </a:rPr>
              <a:t>人，起数和死亡人数占全国</a:t>
            </a:r>
            <a:r>
              <a:rPr lang="en-US" altLang="zh-CN" sz="2000" dirty="0">
                <a:latin typeface="+mj-ea"/>
                <a:ea typeface="+mj-ea"/>
              </a:rPr>
              <a:t>1/3</a:t>
            </a:r>
            <a:r>
              <a:rPr lang="zh-CN" altLang="en-US" sz="2000" dirty="0">
                <a:latin typeface="+mj-ea"/>
                <a:ea typeface="+mj-ea"/>
              </a:rPr>
              <a:t>，均排全国第一；发生较大事故</a:t>
            </a:r>
            <a:r>
              <a:rPr lang="en-US" altLang="zh-CN" sz="2000" dirty="0">
                <a:latin typeface="+mj-ea"/>
                <a:ea typeface="+mj-ea"/>
              </a:rPr>
              <a:t>11</a:t>
            </a:r>
            <a:r>
              <a:rPr lang="zh-CN" altLang="en-US" sz="2000" dirty="0">
                <a:latin typeface="+mj-ea"/>
                <a:ea typeface="+mj-ea"/>
              </a:rPr>
              <a:t>起、死亡</a:t>
            </a:r>
            <a:r>
              <a:rPr lang="en-US" altLang="zh-CN" sz="2000" dirty="0">
                <a:latin typeface="+mj-ea"/>
                <a:ea typeface="+mj-ea"/>
              </a:rPr>
              <a:t>50</a:t>
            </a:r>
            <a:r>
              <a:rPr lang="zh-CN" altLang="en-US" sz="2000" dirty="0">
                <a:latin typeface="+mj-ea"/>
                <a:ea typeface="+mj-ea"/>
              </a:rPr>
              <a:t>人，同比分别上升</a:t>
            </a:r>
            <a:r>
              <a:rPr lang="en-US" altLang="zh-CN" sz="2000" dirty="0">
                <a:latin typeface="+mj-ea"/>
                <a:ea typeface="+mj-ea"/>
              </a:rPr>
              <a:t>10%</a:t>
            </a:r>
            <a:r>
              <a:rPr lang="zh-CN" altLang="en-US" sz="2000" dirty="0">
                <a:latin typeface="+mj-ea"/>
                <a:ea typeface="+mj-ea"/>
              </a:rPr>
              <a:t>和</a:t>
            </a:r>
            <a:r>
              <a:rPr lang="en-US" altLang="zh-CN" sz="2000" dirty="0">
                <a:latin typeface="+mj-ea"/>
                <a:ea typeface="+mj-ea"/>
              </a:rPr>
              <a:t>42.9%</a:t>
            </a:r>
            <a:r>
              <a:rPr lang="zh-CN" altLang="en-US" sz="2000" dirty="0">
                <a:latin typeface="+mj-ea"/>
                <a:ea typeface="+mj-ea"/>
              </a:rPr>
              <a:t>。近</a:t>
            </a:r>
            <a:r>
              <a:rPr lang="en-US" altLang="zh-CN" sz="2000" dirty="0">
                <a:latin typeface="+mj-ea"/>
                <a:ea typeface="+mj-ea"/>
              </a:rPr>
              <a:t>5</a:t>
            </a:r>
            <a:r>
              <a:rPr lang="zh-CN" altLang="en-US" sz="2000" dirty="0">
                <a:latin typeface="+mj-ea"/>
                <a:ea typeface="+mj-ea"/>
              </a:rPr>
              <a:t>年来，辽宁每年</a:t>
            </a:r>
            <a:r>
              <a:rPr lang="en-US" altLang="zh-CN" sz="2000" dirty="0">
                <a:latin typeface="+mj-ea"/>
                <a:ea typeface="+mj-ea"/>
              </a:rPr>
              <a:t>1</a:t>
            </a:r>
            <a:r>
              <a:rPr lang="zh-CN" altLang="en-US" sz="2000" dirty="0">
                <a:latin typeface="+mj-ea"/>
                <a:ea typeface="+mj-ea"/>
              </a:rPr>
              <a:t>起煤矿或非煤矿山重大事故。</a:t>
            </a:r>
            <a:endParaRPr lang="en-US" altLang="zh-CN" sz="2000" dirty="0">
              <a:latin typeface="+mj-ea"/>
              <a:ea typeface="+mj-ea"/>
            </a:endParaRPr>
          </a:p>
          <a:p>
            <a:pPr indent="457200" algn="just">
              <a:lnSpc>
                <a:spcPct val="150000"/>
              </a:lnSpc>
              <a:spcBef>
                <a:spcPts val="600"/>
              </a:spcBef>
              <a:spcAft>
                <a:spcPts val="600"/>
              </a:spcAft>
            </a:pPr>
            <a:r>
              <a:rPr lang="zh-CN" altLang="en-US" sz="2000" dirty="0">
                <a:latin typeface="+mj-ea"/>
                <a:ea typeface="+mj-ea"/>
              </a:rPr>
              <a:t>这充分</a:t>
            </a:r>
            <a:r>
              <a:rPr lang="zh-CN" altLang="en-US" sz="2000" kern="100" dirty="0">
                <a:solidFill>
                  <a:srgbClr val="C00000"/>
                </a:solidFill>
                <a:latin typeface="+mj-ea"/>
                <a:ea typeface="+mj-ea"/>
              </a:rPr>
              <a:t>反映了辽宁省安全生产的严峻形势，充分反映了辽宁省及有关部门工作中还存在不扎实、不坚决、不到位等问题</a:t>
            </a:r>
            <a:r>
              <a:rPr lang="zh-CN" altLang="en-US" sz="2000" dirty="0">
                <a:latin typeface="+mj-ea"/>
                <a:ea typeface="+mj-ea"/>
              </a:rPr>
              <a:t>。</a:t>
            </a:r>
            <a:endParaRPr lang="zh-CN" altLang="en-US" sz="2800" dirty="0">
              <a:latin typeface="+mj-ea"/>
              <a:ea typeface="+mj-ea"/>
            </a:endParaRPr>
          </a:p>
        </p:txBody>
      </p:sp>
      <p:sp>
        <p:nvSpPr>
          <p:cNvPr id="3" name="矩形 2"/>
          <p:cNvSpPr/>
          <p:nvPr/>
        </p:nvSpPr>
        <p:spPr>
          <a:xfrm>
            <a:off x="263352" y="764704"/>
            <a:ext cx="9768407" cy="523220"/>
          </a:xfrm>
          <a:prstGeom prst="rect">
            <a:avLst/>
          </a:prstGeom>
        </p:spPr>
        <p:txBody>
          <a:bodyPr wrap="square">
            <a:spAutoFit/>
          </a:bodyPr>
          <a:lstStyle/>
          <a:p>
            <a:r>
              <a:rPr lang="zh-CN" altLang="en-US" sz="2800" b="1" dirty="0">
                <a:solidFill>
                  <a:srgbClr val="C00000"/>
                </a:solidFill>
                <a:latin typeface="+mj-ea"/>
                <a:ea typeface="+mj-ea"/>
              </a:rPr>
              <a:t>国务院安委办约谈辽宁省人民政府</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3352" y="796446"/>
            <a:ext cx="6696744" cy="523220"/>
          </a:xfrm>
          <a:prstGeom prst="rect">
            <a:avLst/>
          </a:prstGeom>
        </p:spPr>
        <p:txBody>
          <a:bodyPr wrap="square">
            <a:spAutoFit/>
          </a:bodyPr>
          <a:lstStyle/>
          <a:p>
            <a:r>
              <a:rPr lang="zh-CN" altLang="en-US" sz="2800" b="1" dirty="0">
                <a:solidFill>
                  <a:srgbClr val="C00000"/>
                </a:solidFill>
                <a:latin typeface="+mj-ea"/>
                <a:ea typeface="+mj-ea"/>
              </a:rPr>
              <a:t>沈阳市</a:t>
            </a:r>
            <a:r>
              <a:rPr lang="en-US" altLang="zh-CN" sz="2800" b="1" dirty="0">
                <a:solidFill>
                  <a:srgbClr val="C00000"/>
                </a:solidFill>
                <a:latin typeface="+mj-ea"/>
                <a:ea typeface="+mj-ea"/>
              </a:rPr>
              <a:t>2018</a:t>
            </a:r>
            <a:r>
              <a:rPr lang="zh-CN" altLang="en-US" sz="2800" b="1" dirty="0">
                <a:solidFill>
                  <a:srgbClr val="C00000"/>
                </a:solidFill>
                <a:latin typeface="+mj-ea"/>
                <a:ea typeface="+mj-ea"/>
              </a:rPr>
              <a:t>年上半年安全生产形势</a:t>
            </a:r>
          </a:p>
        </p:txBody>
      </p:sp>
      <p:sp>
        <p:nvSpPr>
          <p:cNvPr id="3" name="内容占位符 5"/>
          <p:cNvSpPr txBox="1"/>
          <p:nvPr/>
        </p:nvSpPr>
        <p:spPr>
          <a:xfrm>
            <a:off x="295364" y="1556792"/>
            <a:ext cx="9689068" cy="5040560"/>
          </a:xfrm>
          <a:prstGeom prst="rect">
            <a:avLst/>
          </a:prstGeom>
        </p:spPr>
        <p:txBody>
          <a:bodyPr>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algn="just">
              <a:lnSpc>
                <a:spcPct val="150000"/>
              </a:lnSpc>
              <a:spcBef>
                <a:spcPts val="600"/>
              </a:spcBef>
            </a:pPr>
            <a:r>
              <a:rPr lang="zh-CN" altLang="en-US" sz="2000" dirty="0">
                <a:latin typeface="+mj-ea"/>
                <a:ea typeface="+mj-ea"/>
              </a:rPr>
              <a:t>各类安全事故总起数为</a:t>
            </a:r>
            <a:r>
              <a:rPr lang="en-US" altLang="zh-CN" sz="2000" kern="100" dirty="0">
                <a:solidFill>
                  <a:srgbClr val="C00000"/>
                </a:solidFill>
                <a:latin typeface="+mj-ea"/>
                <a:ea typeface="+mj-ea"/>
                <a:cs typeface="方正仿宋_GBK"/>
              </a:rPr>
              <a:t>101</a:t>
            </a:r>
            <a:r>
              <a:rPr lang="zh-CN" altLang="en-US" sz="2000" kern="100" dirty="0">
                <a:solidFill>
                  <a:srgbClr val="C00000"/>
                </a:solidFill>
                <a:latin typeface="+mj-ea"/>
                <a:ea typeface="+mj-ea"/>
                <a:cs typeface="方正仿宋_GBK"/>
              </a:rPr>
              <a:t>起</a:t>
            </a:r>
            <a:r>
              <a:rPr lang="zh-CN" altLang="en-US" sz="2000" dirty="0">
                <a:latin typeface="+mj-ea"/>
                <a:ea typeface="+mj-ea"/>
              </a:rPr>
              <a:t>，同比下降</a:t>
            </a:r>
            <a:r>
              <a:rPr lang="en-US" altLang="zh-CN" sz="2000" dirty="0">
                <a:latin typeface="+mj-ea"/>
                <a:ea typeface="+mj-ea"/>
              </a:rPr>
              <a:t>54.9</a:t>
            </a:r>
            <a:r>
              <a:rPr lang="zh-CN" altLang="en-US" sz="2000" dirty="0">
                <a:latin typeface="+mj-ea"/>
                <a:ea typeface="+mj-ea"/>
              </a:rPr>
              <a:t>％。</a:t>
            </a:r>
          </a:p>
          <a:p>
            <a:pPr algn="just">
              <a:lnSpc>
                <a:spcPct val="150000"/>
              </a:lnSpc>
              <a:spcBef>
                <a:spcPts val="600"/>
              </a:spcBef>
            </a:pPr>
            <a:r>
              <a:rPr lang="zh-CN" altLang="en-US" sz="2000" dirty="0">
                <a:latin typeface="+mj-ea"/>
                <a:ea typeface="+mj-ea"/>
              </a:rPr>
              <a:t>各类安全事故死亡总人数为</a:t>
            </a:r>
            <a:r>
              <a:rPr lang="en-US" altLang="zh-CN" sz="2000" kern="100" dirty="0">
                <a:solidFill>
                  <a:srgbClr val="C00000"/>
                </a:solidFill>
                <a:latin typeface="+mj-ea"/>
                <a:ea typeface="+mj-ea"/>
                <a:cs typeface="方正仿宋_GBK"/>
              </a:rPr>
              <a:t>108</a:t>
            </a:r>
            <a:r>
              <a:rPr lang="zh-CN" altLang="en-US" sz="2000" kern="100" dirty="0">
                <a:solidFill>
                  <a:srgbClr val="C00000"/>
                </a:solidFill>
                <a:latin typeface="+mj-ea"/>
                <a:ea typeface="+mj-ea"/>
                <a:cs typeface="方正仿宋_GBK"/>
              </a:rPr>
              <a:t>人</a:t>
            </a:r>
            <a:r>
              <a:rPr lang="zh-CN" altLang="en-US" sz="2000" dirty="0">
                <a:latin typeface="+mj-ea"/>
                <a:ea typeface="+mj-ea"/>
              </a:rPr>
              <a:t>，同比下降</a:t>
            </a:r>
            <a:r>
              <a:rPr lang="en-US" altLang="zh-CN" sz="2000" dirty="0">
                <a:latin typeface="+mj-ea"/>
                <a:ea typeface="+mj-ea"/>
              </a:rPr>
              <a:t>26.5</a:t>
            </a:r>
            <a:r>
              <a:rPr lang="zh-CN" altLang="en-US" sz="2000" dirty="0">
                <a:latin typeface="+mj-ea"/>
                <a:ea typeface="+mj-ea"/>
              </a:rPr>
              <a:t>％。</a:t>
            </a:r>
          </a:p>
          <a:p>
            <a:pPr algn="just">
              <a:lnSpc>
                <a:spcPct val="150000"/>
              </a:lnSpc>
              <a:spcBef>
                <a:spcPts val="600"/>
              </a:spcBef>
            </a:pPr>
            <a:r>
              <a:rPr lang="zh-CN" altLang="en-US" sz="2000" dirty="0">
                <a:latin typeface="+mj-ea"/>
                <a:ea typeface="+mj-ea"/>
              </a:rPr>
              <a:t>非煤工矿商贸事故共发生</a:t>
            </a:r>
            <a:r>
              <a:rPr lang="en-US" altLang="zh-CN" sz="2000" dirty="0">
                <a:latin typeface="+mj-ea"/>
                <a:ea typeface="+mj-ea"/>
              </a:rPr>
              <a:t>9</a:t>
            </a:r>
            <a:r>
              <a:rPr lang="zh-CN" altLang="en-US" sz="2000" dirty="0">
                <a:latin typeface="+mj-ea"/>
                <a:ea typeface="+mj-ea"/>
              </a:rPr>
              <a:t>起、死亡</a:t>
            </a:r>
            <a:r>
              <a:rPr lang="en-US" altLang="zh-CN" sz="2000" dirty="0">
                <a:latin typeface="+mj-ea"/>
                <a:ea typeface="+mj-ea"/>
              </a:rPr>
              <a:t>11</a:t>
            </a:r>
            <a:r>
              <a:rPr lang="zh-CN" altLang="en-US" sz="2000" dirty="0">
                <a:latin typeface="+mj-ea"/>
                <a:ea typeface="+mj-ea"/>
              </a:rPr>
              <a:t>人，同比分别下降</a:t>
            </a:r>
            <a:r>
              <a:rPr lang="en-US" altLang="zh-CN" sz="2000" dirty="0">
                <a:latin typeface="+mj-ea"/>
                <a:ea typeface="+mj-ea"/>
              </a:rPr>
              <a:t>66.7%</a:t>
            </a:r>
            <a:r>
              <a:rPr lang="zh-CN" altLang="en-US" sz="2000" dirty="0">
                <a:latin typeface="+mj-ea"/>
                <a:ea typeface="+mj-ea"/>
              </a:rPr>
              <a:t>、</a:t>
            </a:r>
            <a:r>
              <a:rPr lang="en-US" altLang="zh-CN" sz="2000" dirty="0">
                <a:latin typeface="+mj-ea"/>
                <a:ea typeface="+mj-ea"/>
              </a:rPr>
              <a:t>57.7%</a:t>
            </a:r>
            <a:r>
              <a:rPr lang="zh-CN" altLang="en-US" sz="2000" dirty="0">
                <a:latin typeface="+mj-ea"/>
                <a:ea typeface="+mj-ea"/>
              </a:rPr>
              <a:t>。</a:t>
            </a:r>
          </a:p>
          <a:p>
            <a:pPr algn="just">
              <a:lnSpc>
                <a:spcPct val="150000"/>
              </a:lnSpc>
              <a:spcBef>
                <a:spcPts val="600"/>
              </a:spcBef>
            </a:pPr>
            <a:r>
              <a:rPr lang="zh-CN" altLang="en-US" sz="2000" dirty="0">
                <a:latin typeface="+mj-ea"/>
                <a:ea typeface="+mj-ea"/>
              </a:rPr>
              <a:t>道路运输事故共发生</a:t>
            </a:r>
            <a:r>
              <a:rPr lang="en-US" altLang="zh-CN" sz="2000" dirty="0">
                <a:latin typeface="+mj-ea"/>
                <a:ea typeface="+mj-ea"/>
              </a:rPr>
              <a:t>88</a:t>
            </a:r>
            <a:r>
              <a:rPr lang="zh-CN" altLang="en-US" sz="2000" dirty="0">
                <a:latin typeface="+mj-ea"/>
                <a:ea typeface="+mj-ea"/>
              </a:rPr>
              <a:t>起、死亡</a:t>
            </a:r>
            <a:r>
              <a:rPr lang="en-US" altLang="zh-CN" sz="2000" dirty="0">
                <a:latin typeface="+mj-ea"/>
                <a:ea typeface="+mj-ea"/>
              </a:rPr>
              <a:t>92</a:t>
            </a:r>
            <a:r>
              <a:rPr lang="zh-CN" altLang="en-US" sz="2000" dirty="0">
                <a:latin typeface="+mj-ea"/>
                <a:ea typeface="+mj-ea"/>
              </a:rPr>
              <a:t>人，同比分别下降</a:t>
            </a:r>
            <a:r>
              <a:rPr lang="en-US" altLang="zh-CN" sz="2000" dirty="0">
                <a:latin typeface="+mj-ea"/>
                <a:ea typeface="+mj-ea"/>
              </a:rPr>
              <a:t>54.9%</a:t>
            </a:r>
            <a:r>
              <a:rPr lang="zh-CN" altLang="en-US" sz="2000" dirty="0">
                <a:latin typeface="+mj-ea"/>
                <a:ea typeface="+mj-ea"/>
              </a:rPr>
              <a:t>、</a:t>
            </a:r>
            <a:r>
              <a:rPr lang="en-US" altLang="zh-CN" sz="2000" dirty="0">
                <a:latin typeface="+mj-ea"/>
                <a:ea typeface="+mj-ea"/>
              </a:rPr>
              <a:t>22.7%</a:t>
            </a:r>
            <a:r>
              <a:rPr lang="zh-CN" altLang="en-US" sz="2000" dirty="0">
                <a:latin typeface="+mj-ea"/>
                <a:ea typeface="+mj-ea"/>
              </a:rPr>
              <a:t>。</a:t>
            </a:r>
          </a:p>
          <a:p>
            <a:pPr algn="just">
              <a:lnSpc>
                <a:spcPct val="150000"/>
              </a:lnSpc>
              <a:spcBef>
                <a:spcPts val="600"/>
              </a:spcBef>
            </a:pPr>
            <a:r>
              <a:rPr lang="zh-CN" altLang="en-US" sz="2000" dirty="0">
                <a:latin typeface="+mj-ea"/>
                <a:ea typeface="+mj-ea"/>
              </a:rPr>
              <a:t>特种设备及其相关事故发生</a:t>
            </a:r>
            <a:r>
              <a:rPr lang="en-US" altLang="zh-CN" sz="2000" dirty="0">
                <a:latin typeface="+mj-ea"/>
                <a:ea typeface="+mj-ea"/>
              </a:rPr>
              <a:t>3</a:t>
            </a:r>
            <a:r>
              <a:rPr lang="zh-CN" altLang="en-US" sz="2000" dirty="0">
                <a:latin typeface="+mj-ea"/>
                <a:ea typeface="+mj-ea"/>
              </a:rPr>
              <a:t>起、死亡</a:t>
            </a:r>
            <a:r>
              <a:rPr lang="en-US" altLang="zh-CN" sz="2000" dirty="0">
                <a:latin typeface="+mj-ea"/>
                <a:ea typeface="+mj-ea"/>
              </a:rPr>
              <a:t>4</a:t>
            </a:r>
            <a:r>
              <a:rPr lang="zh-CN" altLang="en-US" sz="2000" dirty="0">
                <a:latin typeface="+mj-ea"/>
                <a:ea typeface="+mj-ea"/>
              </a:rPr>
              <a:t>人，同比分别上升</a:t>
            </a:r>
            <a:r>
              <a:rPr lang="en-US" altLang="zh-CN" sz="2000" dirty="0">
                <a:latin typeface="+mj-ea"/>
                <a:ea typeface="+mj-ea"/>
              </a:rPr>
              <a:t>50%</a:t>
            </a:r>
            <a:r>
              <a:rPr lang="zh-CN" altLang="en-US" sz="2000" dirty="0">
                <a:latin typeface="+mj-ea"/>
                <a:ea typeface="+mj-ea"/>
              </a:rPr>
              <a:t>、</a:t>
            </a:r>
            <a:r>
              <a:rPr lang="en-US" altLang="zh-CN" sz="2000" dirty="0">
                <a:latin typeface="+mj-ea"/>
                <a:ea typeface="+mj-ea"/>
              </a:rPr>
              <a:t>100%</a:t>
            </a:r>
            <a:r>
              <a:rPr lang="zh-CN" altLang="en-US" sz="2000" dirty="0">
                <a:latin typeface="+mj-ea"/>
                <a:ea typeface="+mj-ea"/>
              </a:rPr>
              <a:t>。</a:t>
            </a:r>
          </a:p>
          <a:p>
            <a:pPr algn="just">
              <a:lnSpc>
                <a:spcPct val="150000"/>
              </a:lnSpc>
              <a:spcBef>
                <a:spcPts val="600"/>
              </a:spcBef>
            </a:pPr>
            <a:r>
              <a:rPr lang="zh-CN" altLang="en-US" sz="2000" dirty="0">
                <a:latin typeface="+mj-ea"/>
                <a:ea typeface="+mj-ea"/>
              </a:rPr>
              <a:t>农业机械事故发生</a:t>
            </a:r>
            <a:r>
              <a:rPr lang="en-US" altLang="zh-CN" sz="2000" dirty="0">
                <a:latin typeface="+mj-ea"/>
                <a:ea typeface="+mj-ea"/>
              </a:rPr>
              <a:t>1</a:t>
            </a:r>
            <a:r>
              <a:rPr lang="zh-CN" altLang="en-US" sz="2000" dirty="0">
                <a:latin typeface="+mj-ea"/>
                <a:ea typeface="+mj-ea"/>
              </a:rPr>
              <a:t>起、死亡</a:t>
            </a:r>
            <a:r>
              <a:rPr lang="en-US" altLang="zh-CN" sz="2000" dirty="0">
                <a:latin typeface="+mj-ea"/>
                <a:ea typeface="+mj-ea"/>
              </a:rPr>
              <a:t>1</a:t>
            </a:r>
            <a:r>
              <a:rPr lang="zh-CN" altLang="en-US" sz="2000" dirty="0">
                <a:latin typeface="+mj-ea"/>
                <a:ea typeface="+mj-ea"/>
              </a:rPr>
              <a:t>人，去年同期未发生。</a:t>
            </a:r>
          </a:p>
          <a:p>
            <a:pPr algn="just">
              <a:lnSpc>
                <a:spcPct val="150000"/>
              </a:lnSpc>
              <a:spcBef>
                <a:spcPts val="600"/>
              </a:spcBef>
            </a:pPr>
            <a:r>
              <a:rPr lang="zh-CN" altLang="en-US" sz="2000" dirty="0">
                <a:latin typeface="+mj-ea"/>
                <a:ea typeface="+mj-ea"/>
              </a:rPr>
              <a:t>全市发生</a:t>
            </a:r>
            <a:r>
              <a:rPr lang="en-US" altLang="zh-CN" sz="2000" dirty="0">
                <a:latin typeface="+mj-ea"/>
                <a:ea typeface="+mj-ea"/>
              </a:rPr>
              <a:t>1</a:t>
            </a:r>
            <a:r>
              <a:rPr lang="zh-CN" altLang="en-US" sz="2000" dirty="0">
                <a:latin typeface="+mj-ea"/>
                <a:ea typeface="+mj-ea"/>
              </a:rPr>
              <a:t>起工矿商贸较大生产安全事故、死亡</a:t>
            </a:r>
            <a:r>
              <a:rPr lang="en-US" altLang="zh-CN" sz="2000" dirty="0">
                <a:latin typeface="+mj-ea"/>
                <a:ea typeface="+mj-ea"/>
              </a:rPr>
              <a:t>3</a:t>
            </a:r>
            <a:r>
              <a:rPr lang="zh-CN" altLang="en-US" sz="2000" dirty="0">
                <a:latin typeface="+mj-ea"/>
                <a:ea typeface="+mj-ea"/>
              </a:rPr>
              <a:t>人，较大事故起数与去年同期持平，未发生重特大事故。</a:t>
            </a:r>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LIDE.VECTOR" val="#190026;"/>
</p:tagLst>
</file>

<file path=ppt/tags/tag2.xml><?xml version="1.0" encoding="utf-8"?>
<p:tagLst xmlns:a="http://schemas.openxmlformats.org/drawingml/2006/main" xmlns:r="http://schemas.openxmlformats.org/officeDocument/2006/relationships" xmlns:p="http://schemas.openxmlformats.org/presentationml/2006/main">
  <p:tag name="ISLIDE.VECTOR" val="314d684c-dceb-4339-a2a1-7e531d0fce3f"/>
</p:tagLst>
</file>

<file path=ppt/theme/theme1.xml><?xml version="1.0" encoding="utf-8"?>
<a:theme xmlns:a="http://schemas.openxmlformats.org/drawingml/2006/main" name="[免费EHS资料咨询微信：ansyingsj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29000"/>
          </a:schemeClr>
        </a:solidFill>
        <a:ln w="3175">
          <a:noFill/>
        </a:ln>
      </a:spPr>
      <a:bodyPr rtlCol="0" anchor="ctr"/>
      <a:lstStyle>
        <a:defPPr algn="ctr">
          <a:defRPr dirty="0" smtClean="0"/>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rtlCol="0">
        <a:spAutoFit/>
      </a:bodyPr>
      <a:lstStyle>
        <a:defPPr>
          <a:defRPr dirty="0">
            <a:latin typeface="微软雅黑" pitchFamily="34" charset="-122"/>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4166</Words>
  <Application>Microsoft Office PowerPoint</Application>
  <PresentationFormat>宽屏</PresentationFormat>
  <Paragraphs>513</Paragraphs>
  <Slides>58</Slides>
  <Notes>57</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58</vt:i4>
      </vt:variant>
    </vt:vector>
  </HeadingPairs>
  <TitlesOfParts>
    <vt:vector size="68" baseType="lpstr">
      <vt:lpstr>方正大黑简体</vt:lpstr>
      <vt:lpstr>仿宋</vt:lpstr>
      <vt:lpstr>黑体</vt:lpstr>
      <vt:lpstr>微软雅黑</vt:lpstr>
      <vt:lpstr>Arial</vt:lpstr>
      <vt:lpstr>Arial Black</vt:lpstr>
      <vt:lpstr>Calibri</vt:lpstr>
      <vt:lpstr>Wingdings</vt:lpstr>
      <vt:lpstr>[免费EHS资料咨询微信：ansyingsj1]</vt:lpstr>
      <vt:lpstr>获取资料咨询微信：ansyingsj1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dc:creator>
  <cp:keywords>安应</cp:keywords>
  <dc:description>获取资料咨询微信：ansyingsj1</dc:description>
  <cp:lastModifiedBy>Administrator</cp:lastModifiedBy>
  <cp:revision>1</cp:revision>
  <dcterms:created xsi:type="dcterms:W3CDTF">1900-01-01T00:00:00Z</dcterms:created>
  <dcterms:modified xsi:type="dcterms:W3CDTF">2020-06-08T13:05:59Z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2052-10.10.0</vt:lpwstr>
  </property>
</Properties>
</file>