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2"/>
  </p:notesMasterIdLst>
  <p:sldIdLst>
    <p:sldId id="256" r:id="rId2"/>
    <p:sldId id="257" r:id="rId3"/>
    <p:sldId id="353" r:id="rId4"/>
    <p:sldId id="666" r:id="rId5"/>
    <p:sldId id="477" r:id="rId6"/>
    <p:sldId id="478" r:id="rId7"/>
    <p:sldId id="667" r:id="rId8"/>
    <p:sldId id="355" r:id="rId9"/>
    <p:sldId id="540" r:id="rId10"/>
    <p:sldId id="358" r:id="rId11"/>
    <p:sldId id="668" r:id="rId12"/>
    <p:sldId id="601" r:id="rId13"/>
    <p:sldId id="669" r:id="rId14"/>
    <p:sldId id="359" r:id="rId15"/>
    <p:sldId id="670" r:id="rId16"/>
    <p:sldId id="602" r:id="rId17"/>
    <p:sldId id="671" r:id="rId18"/>
    <p:sldId id="672" r:id="rId19"/>
    <p:sldId id="673" r:id="rId20"/>
    <p:sldId id="364" r:id="rId21"/>
    <p:sldId id="371" r:id="rId22"/>
    <p:sldId id="390" r:id="rId23"/>
    <p:sldId id="372" r:id="rId24"/>
    <p:sldId id="373" r:id="rId25"/>
    <p:sldId id="374" r:id="rId26"/>
    <p:sldId id="377" r:id="rId27"/>
    <p:sldId id="378" r:id="rId28"/>
    <p:sldId id="375" r:id="rId29"/>
    <p:sldId id="376" r:id="rId30"/>
    <p:sldId id="379" r:id="rId31"/>
    <p:sldId id="381" r:id="rId32"/>
    <p:sldId id="384" r:id="rId33"/>
    <p:sldId id="386" r:id="rId34"/>
    <p:sldId id="414" r:id="rId35"/>
    <p:sldId id="387" r:id="rId36"/>
    <p:sldId id="413" r:id="rId37"/>
    <p:sldId id="415" r:id="rId38"/>
    <p:sldId id="675" r:id="rId39"/>
    <p:sldId id="663" r:id="rId40"/>
    <p:sldId id="674" r:id="rId41"/>
    <p:sldId id="416" r:id="rId42"/>
    <p:sldId id="664" r:id="rId43"/>
    <p:sldId id="417" r:id="rId44"/>
    <p:sldId id="418" r:id="rId45"/>
    <p:sldId id="388" r:id="rId46"/>
    <p:sldId id="407" r:id="rId47"/>
    <p:sldId id="419" r:id="rId48"/>
    <p:sldId id="420" r:id="rId49"/>
    <p:sldId id="421" r:id="rId50"/>
    <p:sldId id="408" r:id="rId51"/>
    <p:sldId id="422" r:id="rId52"/>
    <p:sldId id="424" r:id="rId53"/>
    <p:sldId id="425" r:id="rId54"/>
    <p:sldId id="426" r:id="rId55"/>
    <p:sldId id="665" r:id="rId56"/>
    <p:sldId id="427" r:id="rId57"/>
    <p:sldId id="453" r:id="rId58"/>
    <p:sldId id="430" r:id="rId59"/>
    <p:sldId id="428" r:id="rId60"/>
    <p:sldId id="431" r:id="rId61"/>
    <p:sldId id="432" r:id="rId62"/>
    <p:sldId id="433" r:id="rId63"/>
    <p:sldId id="434" r:id="rId64"/>
    <p:sldId id="454" r:id="rId65"/>
    <p:sldId id="441" r:id="rId66"/>
    <p:sldId id="447" r:id="rId67"/>
    <p:sldId id="451" r:id="rId68"/>
    <p:sldId id="450" r:id="rId69"/>
    <p:sldId id="448" r:id="rId70"/>
    <p:sldId id="449" r:id="rId71"/>
    <p:sldId id="452" r:id="rId72"/>
    <p:sldId id="456" r:id="rId73"/>
    <p:sldId id="460" r:id="rId74"/>
    <p:sldId id="455" r:id="rId75"/>
    <p:sldId id="459" r:id="rId76"/>
    <p:sldId id="457" r:id="rId77"/>
    <p:sldId id="458" r:id="rId78"/>
    <p:sldId id="461" r:id="rId79"/>
    <p:sldId id="462" r:id="rId80"/>
    <p:sldId id="297" r:id="rId81"/>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FF"/>
    <a:srgbClr val="FFFF00"/>
    <a:srgbClr val="3333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深色样式 1 - 强调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1524" y="-114"/>
      </p:cViewPr>
      <p:guideLst>
        <p:guide orient="horz" pos="2211"/>
        <p:guide pos="288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2019/10/31</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pPr/>
              <a:t>78</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40677" y="579438"/>
            <a:ext cx="8856785" cy="336550"/>
          </a:xfrm>
        </p:spPr>
        <p:txBody>
          <a:bodyPr/>
          <a:lstStyle/>
          <a:p>
            <a:r>
              <a:rPr lang="zh-CN" altLang="en-US" smtClean="0"/>
              <a:t>单击此处编辑母版标题样式</a:t>
            </a:r>
            <a:endParaRPr lang="zh-CN" altLang="en-US"/>
          </a:p>
        </p:txBody>
      </p:sp>
      <p:sp>
        <p:nvSpPr>
          <p:cNvPr id="3" name="Rectangle 109"/>
          <p:cNvSpPr>
            <a:spLocks noGrp="1" noChangeArrowheads="1"/>
          </p:cNvSpPr>
          <p:nvPr>
            <p:ph type="sldNum" sz="quarter" idx="10"/>
          </p:nvPr>
        </p:nvSpPr>
        <p:spPr/>
        <p:txBody>
          <a:bodyPr/>
          <a:lstStyle>
            <a:lvl1pPr>
              <a:defRPr/>
            </a:lvl1pPr>
          </a:lstStyle>
          <a:p>
            <a:pPr>
              <a:defRPr/>
            </a:pPr>
            <a:fld id="{FDE7A4E6-18AF-43FE-9058-FAB0FB136DA7}" type="slidenum">
              <a:rPr lang="zh-CN" altLang="en-US"/>
              <a:pPr>
                <a:defRPr/>
              </a:pPr>
              <a:t>‹#›</a:t>
            </a:fld>
            <a:endParaRPr lang="en-US" sz="1800"/>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标题 95233"/>
          <p:cNvSpPr>
            <a:spLocks noGrp="1"/>
          </p:cNvSpPr>
          <p:nvPr>
            <p:ph type="title"/>
          </p:nvPr>
        </p:nvSpPr>
        <p:spPr>
          <a:xfrm>
            <a:off x="457200" y="274638"/>
            <a:ext cx="8229600" cy="1143000"/>
          </a:xfrm>
          <a:prstGeom prst="rect">
            <a:avLst/>
          </a:prstGeom>
          <a:noFill/>
          <a:ln w="9525">
            <a:noFill/>
          </a:ln>
        </p:spPr>
        <p:txBody>
          <a:bodyPr anchor="ctr"/>
          <a:lstStyle/>
          <a:p>
            <a:pPr lvl="0"/>
            <a:r>
              <a:rPr lang="zh-CN" altLang="en-US" dirty="0"/>
              <a:t>单击此处编辑母版标题样式</a:t>
            </a:r>
          </a:p>
        </p:txBody>
      </p:sp>
      <p:sp>
        <p:nvSpPr>
          <p:cNvPr id="95235" name="文本占位符 95234"/>
          <p:cNvSpPr>
            <a:spLocks noGrp="1"/>
          </p:cNvSpPr>
          <p:nvPr>
            <p:ph type="body" idx="1"/>
          </p:nvPr>
        </p:nvSpPr>
        <p:spPr>
          <a:xfrm>
            <a:off x="457200" y="1600200"/>
            <a:ext cx="8229600" cy="4525963"/>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5236" name="日期占位符 95235"/>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dirty="0">
              <a:latin typeface="Arial" panose="020B0604020202020204" pitchFamily="34" charset="0"/>
            </a:endParaRPr>
          </a:p>
        </p:txBody>
      </p:sp>
      <p:sp>
        <p:nvSpPr>
          <p:cNvPr id="95237" name="页脚占位符 95236"/>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dirty="0">
              <a:latin typeface="Arial" panose="020B0604020202020204" pitchFamily="34" charset="0"/>
            </a:endParaRPr>
          </a:p>
        </p:txBody>
      </p:sp>
      <p:sp>
        <p:nvSpPr>
          <p:cNvPr id="95238" name="灯片编号占位符 95237"/>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dirty="0">
                <a:latin typeface="Arial" panose="020B0604020202020204" pitchFamily="34" charset="0"/>
              </a:rPr>
              <a:pPr lvl="0"/>
              <a:t>‹#›</a:t>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7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050" name="标题 2049"/>
          <p:cNvSpPr>
            <a:spLocks noGrp="1"/>
          </p:cNvSpPr>
          <p:nvPr>
            <p:ph type="ctrTitle"/>
          </p:nvPr>
        </p:nvSpPr>
        <p:spPr>
          <a:xfrm>
            <a:off x="684213" y="1628775"/>
            <a:ext cx="7772400" cy="2190750"/>
          </a:xfrm>
          <a:gradFill>
            <a:gsLst>
              <a:gs pos="0">
                <a:srgbClr val="7B32B2"/>
              </a:gs>
              <a:gs pos="100000">
                <a:srgbClr val="401A5D"/>
              </a:gs>
            </a:gsLst>
            <a:lin ang="5400000" scaled="0"/>
          </a:gradFill>
          <a:ln w="38100">
            <a:solidFill>
              <a:srgbClr val="FF0000"/>
            </a:solidFill>
            <a:miter/>
          </a:ln>
        </p:spPr>
        <p:txBody>
          <a:bodyPr anchor="ctr"/>
          <a:lstStyle/>
          <a:p>
            <a:pPr defTabSz="914400">
              <a:lnSpc>
                <a:spcPct val="120000"/>
              </a:lnSpc>
              <a:buSzPct val="100000"/>
            </a:pPr>
            <a:r>
              <a:rPr lang="en-US" altLang="zh-CN" sz="4400" b="1" kern="1200" baseline="0" dirty="0">
                <a:latin typeface="Arial" panose="020B0604020202020204" pitchFamily="34" charset="0"/>
                <a:ea typeface="方正小标宋_GBK" panose="03000509000000000000" pitchFamily="65" charset="-122"/>
              </a:rPr>
              <a:t/>
            </a:r>
            <a:br>
              <a:rPr lang="en-US" altLang="zh-CN" sz="4400" b="1" kern="1200" baseline="0" dirty="0">
                <a:latin typeface="Arial" panose="020B0604020202020204" pitchFamily="34" charset="0"/>
                <a:ea typeface="方正小标宋_GBK" panose="03000509000000000000" pitchFamily="65" charset="-122"/>
              </a:rPr>
            </a:br>
            <a:r>
              <a:rPr lang="zh-CN" altLang="en-US" sz="4400" b="1" kern="1200" baseline="0" dirty="0">
                <a:solidFill>
                  <a:schemeClr val="bg1"/>
                </a:solidFill>
                <a:latin typeface="Arial" panose="020B0604020202020204" pitchFamily="34" charset="0"/>
                <a:ea typeface="方正小标宋_GBK" panose="03000509000000000000" pitchFamily="65" charset="-122"/>
              </a:rPr>
              <a:t>预案</a:t>
            </a:r>
            <a:r>
              <a:rPr lang="en-US" altLang="zh-CN" sz="4400" b="1" kern="1200" baseline="0" dirty="0">
                <a:solidFill>
                  <a:schemeClr val="bg1"/>
                </a:solidFill>
                <a:latin typeface="Arial" panose="020B0604020202020204" pitchFamily="34" charset="0"/>
                <a:ea typeface="方正小标宋_GBK" panose="03000509000000000000" pitchFamily="65" charset="-122"/>
              </a:rPr>
              <a:t>“</a:t>
            </a:r>
            <a:r>
              <a:rPr lang="zh-CN" altLang="en-US" sz="4400" b="1" kern="1200" baseline="0" dirty="0">
                <a:solidFill>
                  <a:schemeClr val="bg1"/>
                </a:solidFill>
                <a:latin typeface="Arial" panose="020B0604020202020204" pitchFamily="34" charset="0"/>
                <a:ea typeface="方正小标宋_GBK" panose="03000509000000000000" pitchFamily="65" charset="-122"/>
              </a:rPr>
              <a:t>三化一卡</a:t>
            </a:r>
            <a:r>
              <a:rPr lang="en-US" altLang="zh-CN" sz="4400" b="1" kern="1200" baseline="0" dirty="0">
                <a:solidFill>
                  <a:schemeClr val="bg1"/>
                </a:solidFill>
                <a:latin typeface="Arial" panose="020B0604020202020204" pitchFamily="34" charset="0"/>
                <a:ea typeface="方正小标宋_GBK" panose="03000509000000000000" pitchFamily="65" charset="-122"/>
              </a:rPr>
              <a:t>”</a:t>
            </a:r>
            <a:r>
              <a:rPr lang="zh-CN" altLang="en-US" sz="4400" b="1" kern="1200" baseline="0" dirty="0">
                <a:solidFill>
                  <a:schemeClr val="bg1"/>
                </a:solidFill>
                <a:latin typeface="Arial" panose="020B0604020202020204" pitchFamily="34" charset="0"/>
                <a:ea typeface="方正小标宋_GBK" panose="03000509000000000000" pitchFamily="65" charset="-122"/>
              </a:rPr>
              <a:t>优化</a:t>
            </a:r>
            <a:br>
              <a:rPr lang="zh-CN" altLang="en-US" sz="4400" b="1" kern="1200" baseline="0" dirty="0">
                <a:solidFill>
                  <a:schemeClr val="bg1"/>
                </a:solidFill>
                <a:latin typeface="Arial" panose="020B0604020202020204" pitchFamily="34" charset="0"/>
                <a:ea typeface="方正小标宋_GBK" panose="03000509000000000000" pitchFamily="65" charset="-122"/>
              </a:rPr>
            </a:br>
            <a:r>
              <a:rPr lang="zh-CN" altLang="en-US" sz="4400" b="1" kern="1200" baseline="0" dirty="0">
                <a:solidFill>
                  <a:schemeClr val="bg1"/>
                </a:solidFill>
                <a:latin typeface="Arial" panose="020B0604020202020204" pitchFamily="34" charset="0"/>
                <a:ea typeface="方正小标宋_GBK" panose="03000509000000000000" pitchFamily="65" charset="-122"/>
              </a:rPr>
              <a:t>指导思路与方法</a:t>
            </a:r>
            <a:br>
              <a:rPr lang="zh-CN" altLang="en-US" sz="4400" b="1" kern="1200" baseline="0" dirty="0">
                <a:solidFill>
                  <a:schemeClr val="bg1"/>
                </a:solidFill>
                <a:latin typeface="Arial" panose="020B0604020202020204" pitchFamily="34" charset="0"/>
                <a:ea typeface="方正小标宋_GBK" panose="03000509000000000000" pitchFamily="65" charset="-122"/>
              </a:rPr>
            </a:br>
            <a:endParaRPr lang="zh-CN" altLang="en-US" sz="4400" b="1" kern="1200" baseline="0" dirty="0">
              <a:solidFill>
                <a:schemeClr val="bg1"/>
              </a:solidFill>
              <a:latin typeface="Arial" panose="020B0604020202020204" pitchFamily="34" charset="0"/>
              <a:ea typeface="方正小标宋_GBK" panose="03000509000000000000" pitchFamily="65" charset="-122"/>
            </a:endParaRPr>
          </a:p>
        </p:txBody>
      </p:sp>
      <p:sp>
        <p:nvSpPr>
          <p:cNvPr id="2053" name="直接连接符 2052"/>
          <p:cNvSpPr/>
          <p:nvPr/>
        </p:nvSpPr>
        <p:spPr>
          <a:xfrm>
            <a:off x="0" y="620713"/>
            <a:ext cx="3995738" cy="0"/>
          </a:xfrm>
          <a:prstGeom prst="line">
            <a:avLst/>
          </a:prstGeom>
          <a:ln w="50800" cap="flat" cmpd="thinThick">
            <a:solidFill>
              <a:srgbClr val="0000FF"/>
            </a:solidFill>
            <a:prstDash val="solid"/>
            <a:headEnd type="none" w="med" len="med"/>
            <a:tailEnd type="none" w="med" len="med"/>
          </a:ln>
        </p:spPr>
      </p:sp>
    </p:spTree>
  </p:cSld>
  <p:clrMapOvr>
    <a:masterClrMapping/>
  </p:clrMapOvr>
  <p:transition>
    <p:comb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252730" y="1294130"/>
            <a:ext cx="8647430" cy="5306695"/>
          </a:xfrm>
        </p:spPr>
        <p:txBody>
          <a:bodyPr/>
          <a:lstStyle/>
          <a:p>
            <a:pPr marL="0" indent="0" fontAlgn="auto">
              <a:lnSpc>
                <a:spcPts val="3280"/>
              </a:lnSpc>
              <a:spcBef>
                <a:spcPts val="0"/>
              </a:spcBef>
              <a:buNone/>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二、下功夫让企业编好</a:t>
            </a:r>
            <a:r>
              <a:rPr lang="zh-CN" altLang="en-US" sz="2800" b="1" dirty="0" smtClean="0">
                <a:solidFill>
                  <a:srgbClr val="FF0000"/>
                </a:solidFill>
                <a:latin typeface="华文中宋" panose="02010600040101010101" charset="-122"/>
                <a:ea typeface="华文中宋" panose="02010600040101010101" charset="-122"/>
                <a:cs typeface="方正楷体_GBK" panose="03000509000000000000" pitchFamily="65" charset="-122"/>
                <a:sym typeface="+mn-ea"/>
              </a:rPr>
              <a:t>预案（</a:t>
            </a:r>
            <a:r>
              <a:rPr lang="en-US" altLang="zh-CN" sz="2800" b="1" dirty="0" smtClean="0">
                <a:solidFill>
                  <a:srgbClr val="FF0000"/>
                </a:solidFill>
                <a:latin typeface="华文中宋" panose="02010600040101010101" charset="-122"/>
                <a:ea typeface="华文中宋" panose="02010600040101010101" charset="-122"/>
                <a:cs typeface="方正楷体_GBK" panose="03000509000000000000" pitchFamily="65" charset="-122"/>
                <a:sym typeface="+mn-ea"/>
              </a:rPr>
              <a:t>5</a:t>
            </a:r>
            <a:r>
              <a:rPr lang="zh-CN" altLang="en-US" sz="2800" b="1" dirty="0" smtClean="0">
                <a:solidFill>
                  <a:srgbClr val="FF0000"/>
                </a:solidFill>
                <a:latin typeface="华文中宋" panose="02010600040101010101" charset="-122"/>
                <a:ea typeface="华文中宋" panose="02010600040101010101" charset="-122"/>
                <a:cs typeface="方正楷体_GBK" panose="03000509000000000000" pitchFamily="65" charset="-122"/>
                <a:sym typeface="+mn-ea"/>
              </a:rPr>
              <a:t>点）</a:t>
            </a: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endParaRPr>
          </a:p>
          <a:p>
            <a:pPr marL="0" indent="0" fontAlgn="auto">
              <a:lnSpc>
                <a:spcPts val="3280"/>
              </a:lnSpc>
              <a:spcBef>
                <a:spcPts val="0"/>
              </a:spcBef>
              <a:buNone/>
            </a:pP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marL="0" indent="0" fontAlgn="auto">
              <a:lnSpc>
                <a:spcPts val="5000"/>
              </a:lnSpc>
              <a:spcBef>
                <a:spcPts val="0"/>
              </a:spcBef>
              <a:buNone/>
            </a:pPr>
            <a:r>
              <a:rPr lang="en-US" altLang="zh-CN" sz="22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1. </a:t>
            </a:r>
            <a:r>
              <a:rPr lang="zh-CN" altLang="en-US"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规范预案编制过程：</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规范编制人员组成和编制程序。</a:t>
            </a:r>
            <a:endParaRPr lang="zh-CN" altLang="en-US" sz="2800" b="1" dirty="0">
              <a:latin typeface="方正仿宋_GBK" panose="03000509000000000000" charset="-122"/>
              <a:ea typeface="方正仿宋_GBK" panose="03000509000000000000" charset="-122"/>
              <a:cs typeface="方正仿宋_GBK" panose="03000509000000000000" charset="-122"/>
            </a:endParaRPr>
          </a:p>
          <a:p>
            <a:pPr marL="0" indent="0" fontAlgn="auto">
              <a:lnSpc>
                <a:spcPts val="5000"/>
              </a:lnSpc>
              <a:spcBef>
                <a:spcPts val="0"/>
              </a:spcBef>
              <a:buNone/>
            </a:pPr>
            <a:r>
              <a:rPr lang="en-US" altLang="zh-CN"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2. </a:t>
            </a:r>
            <a:r>
              <a:rPr lang="en-US" altLang="zh-CN" sz="2800" b="1" dirty="0" err="1">
                <a:solidFill>
                  <a:srgbClr val="0000FF"/>
                </a:solidFill>
                <a:latin typeface="方正仿宋_GBK" panose="03000509000000000000" charset="-122"/>
                <a:ea typeface="方正仿宋_GBK" panose="03000509000000000000" charset="-122"/>
                <a:cs typeface="方正仿宋_GBK" panose="03000509000000000000" charset="-122"/>
                <a:sym typeface="+mn-ea"/>
              </a:rPr>
              <a:t>强抓应急职责分工</a:t>
            </a:r>
            <a:r>
              <a:rPr lang="en-US" altLang="zh-CN"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要求企业领导要组织召开专题会议，研究讨论并形成会议纪要；</a:t>
            </a:r>
            <a:r>
              <a:rPr lang="zh-CN" altLang="en-US" sz="2800" b="1" dirty="0">
                <a:solidFill>
                  <a:srgbClr val="C00000"/>
                </a:solidFill>
                <a:latin typeface="方正仿宋_GBK" panose="03000509000000000000" charset="-122"/>
                <a:ea typeface="方正仿宋_GBK" panose="03000509000000000000" charset="-122"/>
                <a:cs typeface="方正仿宋_GBK" panose="03000509000000000000" charset="-122"/>
                <a:sym typeface="+mn-ea"/>
              </a:rPr>
              <a:t>平战结合</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，合理安排和定位各部门各岗位应急职能职责；</a:t>
            </a:r>
            <a:r>
              <a:rPr lang="zh-CN" altLang="en-US" sz="2800" b="1" dirty="0">
                <a:solidFill>
                  <a:srgbClr val="C00000"/>
                </a:solidFill>
                <a:latin typeface="方正仿宋_GBK" panose="03000509000000000000" charset="-122"/>
                <a:ea typeface="方正仿宋_GBK" panose="03000509000000000000" charset="-122"/>
                <a:cs typeface="方正仿宋_GBK" panose="03000509000000000000" charset="-122"/>
                <a:sym typeface="+mn-ea"/>
              </a:rPr>
              <a:t>划清职能职责边界，避免互相推诿</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情况；规范响应程序和级别，</a:t>
            </a:r>
            <a:r>
              <a:rPr lang="zh-CN" altLang="en-US" sz="2800" b="1" dirty="0">
                <a:solidFill>
                  <a:srgbClr val="C00000"/>
                </a:solidFill>
                <a:latin typeface="方正仿宋_GBK" panose="03000509000000000000" charset="-122"/>
                <a:ea typeface="方正仿宋_GBK" panose="03000509000000000000" charset="-122"/>
                <a:cs typeface="方正仿宋_GBK" panose="03000509000000000000" charset="-122"/>
                <a:sym typeface="+mn-ea"/>
              </a:rPr>
              <a:t>避免盲目施救和救援迟缓；</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按照分工强化</a:t>
            </a:r>
            <a:r>
              <a:rPr lang="zh-CN" altLang="en-US" sz="2800" b="1" dirty="0">
                <a:solidFill>
                  <a:srgbClr val="C00000"/>
                </a:solidFill>
                <a:latin typeface="方正仿宋_GBK" panose="03000509000000000000" charset="-122"/>
                <a:ea typeface="方正仿宋_GBK" panose="03000509000000000000" charset="-122"/>
                <a:cs typeface="方正仿宋_GBK" panose="03000509000000000000" charset="-122"/>
                <a:sym typeface="+mn-ea"/>
              </a:rPr>
              <a:t>训练，避免望而生畏</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a:t>
            </a:r>
            <a:endParaRPr lang="zh-CN" altLang="en-US" sz="28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252730" y="1294130"/>
            <a:ext cx="8647430" cy="5306695"/>
          </a:xfrm>
        </p:spPr>
        <p:txBody>
          <a:bodyPr/>
          <a:lstStyle/>
          <a:p>
            <a:pPr marL="0" indent="0" fontAlgn="auto">
              <a:lnSpc>
                <a:spcPts val="3280"/>
              </a:lnSpc>
              <a:spcBef>
                <a:spcPts val="0"/>
              </a:spcBef>
              <a:buNone/>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二、下功夫让企业编好预案</a:t>
            </a:r>
          </a:p>
          <a:p>
            <a:pPr marL="0" indent="0" fontAlgn="auto">
              <a:lnSpc>
                <a:spcPts val="5000"/>
              </a:lnSpc>
              <a:spcBef>
                <a:spcPts val="0"/>
              </a:spcBef>
              <a:buNone/>
            </a:pPr>
            <a:r>
              <a:rPr lang="en-US" altLang="zh-CN" sz="2800" b="1" dirty="0" smtClean="0">
                <a:solidFill>
                  <a:srgbClr val="0000FF"/>
                </a:solidFill>
                <a:latin typeface="方正仿宋_GBK" panose="03000509000000000000" charset="-122"/>
                <a:ea typeface="方正仿宋_GBK" panose="03000509000000000000" charset="-122"/>
                <a:cs typeface="方正仿宋_GBK" panose="03000509000000000000" charset="-122"/>
                <a:sym typeface="+mn-ea"/>
              </a:rPr>
              <a:t>3</a:t>
            </a:r>
            <a:r>
              <a:rPr lang="en-US" altLang="zh-CN"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 </a:t>
            </a:r>
            <a:r>
              <a:rPr lang="en-US" altLang="zh-CN" sz="2800" b="1" dirty="0" err="1">
                <a:solidFill>
                  <a:srgbClr val="0000FF"/>
                </a:solidFill>
                <a:latin typeface="方正仿宋_GBK" panose="03000509000000000000" charset="-122"/>
                <a:ea typeface="方正仿宋_GBK" panose="03000509000000000000" charset="-122"/>
                <a:cs typeface="方正仿宋_GBK" panose="03000509000000000000" charset="-122"/>
                <a:sym typeface="+mn-ea"/>
              </a:rPr>
              <a:t>强推情景构建工作</a:t>
            </a:r>
            <a:r>
              <a:rPr lang="en-US" altLang="zh-CN" sz="2800" b="1" dirty="0" smtClean="0">
                <a:solidFill>
                  <a:srgbClr val="0000FF"/>
                </a:solidFill>
                <a:latin typeface="方正仿宋_GBK" panose="03000509000000000000" charset="-122"/>
                <a:ea typeface="方正仿宋_GBK" panose="03000509000000000000" charset="-122"/>
                <a:cs typeface="方正仿宋_GBK" panose="03000509000000000000" charset="-122"/>
                <a:sym typeface="+mn-ea"/>
              </a:rPr>
              <a:t>：</a:t>
            </a:r>
          </a:p>
          <a:p>
            <a:pPr marL="0" indent="0" fontAlgn="auto">
              <a:lnSpc>
                <a:spcPts val="5000"/>
              </a:lnSpc>
              <a:spcBef>
                <a:spcPts val="0"/>
              </a:spcBef>
              <a:buNone/>
            </a:pPr>
            <a:r>
              <a:rPr lang="zh-CN" altLang="en-US" sz="2800" b="1" dirty="0" smtClean="0">
                <a:solidFill>
                  <a:srgbClr val="FF00FF"/>
                </a:solidFill>
                <a:latin typeface="方正仿宋_GBK" panose="03000509000000000000" charset="-122"/>
                <a:ea typeface="方正仿宋_GBK" panose="03000509000000000000" charset="-122"/>
                <a:cs typeface="方正仿宋_GBK" panose="03000509000000000000" charset="-122"/>
                <a:sym typeface="+mn-ea"/>
              </a:rPr>
              <a:t>设定情景，</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根据</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风险评估结果，拟定“任务清单”</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a:t>
            </a:r>
            <a:endParaRPr lang="en-US" altLang="zh-CN" sz="2800" b="1" dirty="0" smtClean="0">
              <a:latin typeface="方正仿宋_GBK" panose="03000509000000000000" charset="-122"/>
              <a:ea typeface="方正仿宋_GBK" panose="03000509000000000000" charset="-122"/>
              <a:cs typeface="方正仿宋_GBK" panose="03000509000000000000" charset="-122"/>
              <a:sym typeface="+mn-ea"/>
            </a:endParaRPr>
          </a:p>
          <a:p>
            <a:pPr marL="0" indent="0" fontAlgn="auto">
              <a:lnSpc>
                <a:spcPts val="5000"/>
              </a:lnSpc>
              <a:spcBef>
                <a:spcPts val="0"/>
              </a:spcBef>
              <a:buNone/>
            </a:pPr>
            <a:r>
              <a:rPr lang="zh-CN" altLang="en-US" sz="2800" b="1" dirty="0" smtClean="0">
                <a:solidFill>
                  <a:srgbClr val="FF00FF"/>
                </a:solidFill>
                <a:latin typeface="方正仿宋_GBK" panose="03000509000000000000" charset="-122"/>
                <a:ea typeface="方正仿宋_GBK" panose="03000509000000000000" charset="-122"/>
                <a:cs typeface="方正仿宋_GBK" panose="03000509000000000000" charset="-122"/>
                <a:sym typeface="+mn-ea"/>
              </a:rPr>
              <a:t>制定</a:t>
            </a:r>
            <a:r>
              <a:rPr lang="zh-CN" altLang="en-US" sz="2800" b="1" dirty="0">
                <a:solidFill>
                  <a:srgbClr val="FF00FF"/>
                </a:solidFill>
                <a:latin typeface="方正仿宋_GBK" panose="03000509000000000000" charset="-122"/>
                <a:ea typeface="方正仿宋_GBK" panose="03000509000000000000" charset="-122"/>
                <a:cs typeface="方正仿宋_GBK" panose="03000509000000000000" charset="-122"/>
                <a:sym typeface="+mn-ea"/>
              </a:rPr>
              <a:t>响应</a:t>
            </a:r>
            <a:r>
              <a:rPr lang="zh-CN" altLang="en-US" sz="2800" b="1" dirty="0" smtClean="0">
                <a:solidFill>
                  <a:srgbClr val="FF00FF"/>
                </a:solidFill>
                <a:latin typeface="方正仿宋_GBK" panose="03000509000000000000" charset="-122"/>
                <a:ea typeface="方正仿宋_GBK" panose="03000509000000000000" charset="-122"/>
                <a:cs typeface="方正仿宋_GBK" panose="03000509000000000000" charset="-122"/>
                <a:sym typeface="+mn-ea"/>
              </a:rPr>
              <a:t>策略，</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按照“清单”</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，明确防控重点，明确每一个岗位关键的处置措施和步骤，直接到人、到</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设备。</a:t>
            </a:r>
            <a:endParaRPr lang="en-US" altLang="zh-CN" sz="2800" b="1" dirty="0" smtClean="0">
              <a:latin typeface="方正仿宋_GBK" panose="03000509000000000000" charset="-122"/>
              <a:ea typeface="方正仿宋_GBK" panose="03000509000000000000" charset="-122"/>
              <a:cs typeface="方正仿宋_GBK" panose="03000509000000000000" charset="-122"/>
              <a:sym typeface="+mn-ea"/>
            </a:endParaRPr>
          </a:p>
          <a:p>
            <a:pPr marL="0" indent="0" fontAlgn="auto">
              <a:lnSpc>
                <a:spcPts val="5000"/>
              </a:lnSpc>
              <a:spcBef>
                <a:spcPts val="0"/>
              </a:spcBef>
              <a:buNone/>
            </a:pPr>
            <a:r>
              <a:rPr lang="zh-CN" altLang="en-US" sz="2800" b="1" dirty="0" smtClean="0">
                <a:solidFill>
                  <a:srgbClr val="FF00FF"/>
                </a:solidFill>
                <a:latin typeface="方正仿宋_GBK" panose="03000509000000000000" charset="-122"/>
                <a:ea typeface="方正仿宋_GBK" panose="03000509000000000000" charset="-122"/>
                <a:cs typeface="方正仿宋_GBK" panose="03000509000000000000" charset="-122"/>
                <a:sym typeface="+mn-ea"/>
              </a:rPr>
              <a:t>实施计划，</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要</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开展研讨与推演，制定实战型的演练科目并组织实施</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a:t>
            </a:r>
            <a:endParaRPr lang="en-US" altLang="zh-CN" sz="2800" b="1" dirty="0" smtClean="0">
              <a:latin typeface="方正仿宋_GBK" panose="03000509000000000000" charset="-122"/>
              <a:ea typeface="方正仿宋_GBK" panose="03000509000000000000" charset="-122"/>
              <a:cs typeface="方正仿宋_GBK" panose="03000509000000000000" charset="-122"/>
              <a:sym typeface="+mn-ea"/>
            </a:endParaRPr>
          </a:p>
          <a:p>
            <a:pPr marL="0" indent="0" fontAlgn="auto">
              <a:lnSpc>
                <a:spcPts val="5000"/>
              </a:lnSpc>
              <a:spcBef>
                <a:spcPts val="0"/>
              </a:spcBef>
              <a:buNone/>
            </a:pPr>
            <a:r>
              <a:rPr lang="zh-CN" altLang="en-US" sz="2800" b="1" dirty="0" smtClean="0">
                <a:solidFill>
                  <a:srgbClr val="FF00FF"/>
                </a:solidFill>
                <a:latin typeface="方正仿宋_GBK" panose="03000509000000000000" charset="-122"/>
                <a:ea typeface="方正仿宋_GBK" panose="03000509000000000000" charset="-122"/>
                <a:cs typeface="方正仿宋_GBK" panose="03000509000000000000" charset="-122"/>
                <a:sym typeface="+mn-ea"/>
              </a:rPr>
              <a:t>应急准备，</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据情景合理</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优先安排和</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部署配备应急资源。</a:t>
            </a:r>
            <a:endParaRPr lang="zh-CN" altLang="en-US" sz="2800" b="1" dirty="0">
              <a:latin typeface="方正仿宋_GBK" panose="03000509000000000000" charset="-122"/>
              <a:ea typeface="方正仿宋_GBK" panose="03000509000000000000" charset="-122"/>
              <a:cs typeface="方正仿宋_GBK" panose="03000509000000000000" charset="-122"/>
            </a:endParaRPr>
          </a:p>
          <a:p>
            <a:pPr marL="0" indent="0" fontAlgn="auto">
              <a:lnSpc>
                <a:spcPts val="2700"/>
              </a:lnSpc>
              <a:spcBef>
                <a:spcPts val="0"/>
              </a:spcBef>
              <a:buNone/>
            </a:pPr>
            <a:endParaRPr lang="zh-CN" altLang="en-US" sz="22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248285" y="1806575"/>
            <a:ext cx="8647430" cy="4328795"/>
          </a:xfrm>
        </p:spPr>
        <p:txBody>
          <a:bodyPr/>
          <a:lstStyle/>
          <a:p>
            <a:pPr marL="0" indent="0" fontAlgn="auto">
              <a:lnSpc>
                <a:spcPts val="3260"/>
              </a:lnSpc>
              <a:spcBef>
                <a:spcPts val="0"/>
              </a:spcBef>
              <a:buNone/>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二、下功夫让企业编好预案</a:t>
            </a: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marL="0" indent="0" fontAlgn="auto">
              <a:lnSpc>
                <a:spcPts val="5000"/>
              </a:lnSpc>
              <a:spcBef>
                <a:spcPts val="0"/>
              </a:spcBef>
              <a:buNone/>
            </a:pPr>
            <a:endParaRPr lang="en-US" altLang="zh-CN" sz="2800" b="1" dirty="0">
              <a:latin typeface="华文中宋" panose="02010600040101010101" charset="-122"/>
              <a:ea typeface="华文中宋" panose="02010600040101010101" charset="-122"/>
              <a:cs typeface="方正仿宋_GBK" panose="03000509000000000000" charset="-122"/>
              <a:sym typeface="+mn-ea"/>
            </a:endParaRPr>
          </a:p>
          <a:p>
            <a:pPr marL="0" indent="0" fontAlgn="auto">
              <a:lnSpc>
                <a:spcPts val="5000"/>
              </a:lnSpc>
              <a:spcBef>
                <a:spcPts val="0"/>
              </a:spcBef>
              <a:buNone/>
            </a:pPr>
            <a:r>
              <a:rPr lang="en-US" altLang="zh-CN"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4. </a:t>
            </a:r>
            <a:r>
              <a:rPr lang="zh-CN" altLang="en-US"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强化应急保障落地</a:t>
            </a:r>
            <a:r>
              <a:rPr lang="zh-CN" altLang="en-US" sz="2800" b="1" dirty="0" smtClean="0">
                <a:solidFill>
                  <a:srgbClr val="0000FF"/>
                </a:solidFill>
                <a:latin typeface="方正仿宋_GBK" panose="03000509000000000000" charset="-122"/>
                <a:ea typeface="方正仿宋_GBK" panose="03000509000000000000" charset="-122"/>
                <a:cs typeface="方正仿宋_GBK" panose="03000509000000000000" charset="-122"/>
                <a:sym typeface="+mn-ea"/>
              </a:rPr>
              <a:t>：</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一</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是出台企业应急保障基本装备配备标准并严格执行。二是明确应急管理经费提取标准</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，有的可与</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“三同时”和许可挂钩</a:t>
            </a:r>
            <a:r>
              <a:rPr lang="zh-CN" altLang="en-US" sz="2800" b="1" dirty="0" smtClean="0">
                <a:latin typeface="方正仿宋_GBK" panose="03000509000000000000" charset="-122"/>
                <a:ea typeface="方正仿宋_GBK" panose="03000509000000000000" charset="-122"/>
                <a:cs typeface="方正仿宋_GBK" panose="03000509000000000000" charset="-122"/>
                <a:sym typeface="+mn-ea"/>
              </a:rPr>
              <a:t>。三</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是严格执法，高限处罚</a:t>
            </a:r>
            <a:r>
              <a:rPr lang="zh-CN" altLang="en-US" sz="2400" b="1" dirty="0" smtClean="0">
                <a:latin typeface="方正仿宋_GBK" panose="03000509000000000000" charset="-122"/>
                <a:ea typeface="方正仿宋_GBK" panose="03000509000000000000" charset="-122"/>
                <a:cs typeface="方正仿宋_GBK" panose="03000509000000000000" charset="-122"/>
                <a:sym typeface="+mn-ea"/>
              </a:rPr>
              <a:t>。</a:t>
            </a:r>
            <a:endParaRPr lang="zh-CN" altLang="en-US" sz="2400" b="1" dirty="0">
              <a:latin typeface="方正仿宋_GBK" panose="03000509000000000000" charset="-122"/>
              <a:ea typeface="方正仿宋_GBK" panose="03000509000000000000" charset="-122"/>
              <a:cs typeface="方正仿宋_GBK" panose="03000509000000000000"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248285" y="1806575"/>
            <a:ext cx="8647430" cy="4328795"/>
          </a:xfrm>
        </p:spPr>
        <p:txBody>
          <a:bodyPr/>
          <a:lstStyle/>
          <a:p>
            <a:pPr marL="0" indent="0" fontAlgn="auto">
              <a:lnSpc>
                <a:spcPts val="3260"/>
              </a:lnSpc>
              <a:spcBef>
                <a:spcPts val="0"/>
              </a:spcBef>
              <a:buNone/>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二、下功夫让企业编好预案</a:t>
            </a: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marL="0" indent="0" fontAlgn="auto">
              <a:lnSpc>
                <a:spcPts val="5000"/>
              </a:lnSpc>
              <a:spcBef>
                <a:spcPts val="0"/>
              </a:spcBef>
              <a:buNone/>
            </a:pPr>
            <a:endParaRPr lang="en-US" altLang="zh-CN" sz="2800" b="1" dirty="0">
              <a:latin typeface="华文中宋" panose="02010600040101010101" charset="-122"/>
              <a:ea typeface="华文中宋" panose="02010600040101010101" charset="-122"/>
              <a:cs typeface="方正仿宋_GBK" panose="03000509000000000000" charset="-122"/>
              <a:sym typeface="+mn-ea"/>
            </a:endParaRPr>
          </a:p>
          <a:p>
            <a:pPr marL="0" indent="0" fontAlgn="auto">
              <a:lnSpc>
                <a:spcPts val="5000"/>
              </a:lnSpc>
              <a:spcBef>
                <a:spcPts val="0"/>
              </a:spcBef>
              <a:buNone/>
            </a:pPr>
            <a:r>
              <a:rPr lang="en-US" altLang="zh-CN" sz="2800" b="1" dirty="0" smtClean="0">
                <a:solidFill>
                  <a:srgbClr val="0000FF"/>
                </a:solidFill>
                <a:latin typeface="方正仿宋_GBK" panose="03000509000000000000" charset="-122"/>
                <a:ea typeface="方正仿宋_GBK" panose="03000509000000000000" charset="-122"/>
                <a:cs typeface="方正仿宋_GBK" panose="03000509000000000000" charset="-122"/>
                <a:sym typeface="+mn-ea"/>
              </a:rPr>
              <a:t>5</a:t>
            </a:r>
            <a:r>
              <a:rPr lang="en-US" altLang="zh-CN"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 </a:t>
            </a:r>
            <a:r>
              <a:rPr lang="en-US" altLang="zh-CN" sz="2800" b="1" dirty="0" err="1">
                <a:solidFill>
                  <a:srgbClr val="0000FF"/>
                </a:solidFill>
                <a:latin typeface="方正仿宋_GBK" panose="03000509000000000000" charset="-122"/>
                <a:ea typeface="方正仿宋_GBK" panose="03000509000000000000" charset="-122"/>
                <a:cs typeface="方正仿宋_GBK" panose="03000509000000000000" charset="-122"/>
                <a:sym typeface="+mn-ea"/>
              </a:rPr>
              <a:t>严把评审论证质量</a:t>
            </a:r>
            <a:r>
              <a:rPr lang="en-US" altLang="zh-CN" sz="2800" b="1" dirty="0">
                <a:solidFill>
                  <a:srgbClr val="0000FF"/>
                </a:solidFill>
                <a:latin typeface="方正仿宋_GBK" panose="03000509000000000000" charset="-122"/>
                <a:ea typeface="方正仿宋_GBK" panose="03000509000000000000" charset="-122"/>
                <a:cs typeface="方正仿宋_GBK" panose="03000509000000000000" charset="-122"/>
                <a:sym typeface="+mn-ea"/>
              </a:rPr>
              <a:t>：</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一是严把</a:t>
            </a:r>
            <a:r>
              <a:rPr lang="zh-CN" altLang="en-US" sz="2800" b="1" dirty="0">
                <a:solidFill>
                  <a:srgbClr val="C00000"/>
                </a:solidFill>
                <a:latin typeface="方正仿宋_GBK" panose="03000509000000000000" charset="-122"/>
                <a:ea typeface="方正仿宋_GBK" panose="03000509000000000000" charset="-122"/>
                <a:cs typeface="方正仿宋_GBK" panose="03000509000000000000" charset="-122"/>
                <a:sym typeface="+mn-ea"/>
              </a:rPr>
              <a:t>专家资质关口</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。二是严格</a:t>
            </a:r>
            <a:r>
              <a:rPr lang="zh-CN" altLang="en-US" sz="2800" b="1" dirty="0">
                <a:solidFill>
                  <a:srgbClr val="C00000"/>
                </a:solidFill>
                <a:latin typeface="方正仿宋_GBK" panose="03000509000000000000" charset="-122"/>
                <a:ea typeface="方正仿宋_GBK" panose="03000509000000000000" charset="-122"/>
                <a:cs typeface="方正仿宋_GBK" panose="03000509000000000000" charset="-122"/>
                <a:sym typeface="+mn-ea"/>
              </a:rPr>
              <a:t>考核专家评审</a:t>
            </a:r>
            <a:r>
              <a:rPr lang="zh-CN" altLang="en-US" sz="2800" b="1" dirty="0">
                <a:latin typeface="方正仿宋_GBK" panose="03000509000000000000" charset="-122"/>
                <a:ea typeface="方正仿宋_GBK" panose="03000509000000000000" charset="-122"/>
                <a:cs typeface="方正仿宋_GBK" panose="03000509000000000000" charset="-122"/>
                <a:sym typeface="+mn-ea"/>
              </a:rPr>
              <a:t>行为，实行淘汰机制。三是加强企业论证监督，把企业内部论证资料作为外部评审材料之一。四是建立通报制度，针对专家、企业预案工作行为全市通报，形成相互监督、相互制约态势。</a:t>
            </a:r>
            <a:endParaRPr lang="zh-CN" altLang="en-US" sz="28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471170" y="1311275"/>
            <a:ext cx="8201025" cy="5555367"/>
          </a:xfrm>
          <a:prstGeom prst="rect">
            <a:avLst/>
          </a:prstGeom>
          <a:noFill/>
        </p:spPr>
        <p:txBody>
          <a:bodyPr wrap="square" rtlCol="0">
            <a:spAutoFit/>
          </a:bodyPr>
          <a:lstStyle/>
          <a:p>
            <a:pPr indent="0" fontAlgn="auto">
              <a:lnSpc>
                <a:spcPts val="3260"/>
              </a:lnSpc>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三、出招数让企业用好预案</a:t>
            </a:r>
          </a:p>
          <a:p>
            <a:pPr indent="0" fontAlgn="auto">
              <a:lnSpc>
                <a:spcPts val="3260"/>
              </a:lnSpc>
            </a:pP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marL="457200" indent="-457200" fontAlgn="auto">
              <a:lnSpc>
                <a:spcPts val="4000"/>
              </a:lnSpc>
              <a:buAutoNum type="arabicPeriod"/>
            </a:pPr>
            <a:r>
              <a:rPr lang="zh-CN" altLang="en-US" sz="2800" b="1" dirty="0" smtClean="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调动</a:t>
            </a:r>
            <a:r>
              <a:rPr lang="zh-CN" altLang="en-US" sz="2800" b="1" dirty="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预案编制积极性：</a:t>
            </a:r>
            <a:r>
              <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rPr>
              <a:t>一是</a:t>
            </a:r>
            <a:r>
              <a:rPr lang="zh-CN" altLang="en-US" sz="2800" b="1" dirty="0" smtClean="0">
                <a:latin typeface="方正仿宋_GBK" panose="03000509000000000000" charset="-122"/>
                <a:ea typeface="方正仿宋_GBK" panose="03000509000000000000" charset="-122"/>
                <a:cs typeface="方正楷体_GBK" panose="03000509000000000000" pitchFamily="65" charset="-122"/>
                <a:sym typeface="+mn-ea"/>
              </a:rPr>
              <a:t>进一步厘清“三化”</a:t>
            </a:r>
            <a:r>
              <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rPr>
              <a:t>具体操作内容、方法和步骤，发予企业参考让其易懂易学。二是加强预案编制指导，制作统一指导课件，教会区县，深入企业。</a:t>
            </a:r>
            <a:r>
              <a:rPr lang="zh-CN" altLang="en-US" sz="2800" b="1" dirty="0">
                <a:solidFill>
                  <a:srgbClr val="FF0000"/>
                </a:solidFill>
                <a:latin typeface="方正仿宋_GBK" panose="03000509000000000000" charset="-122"/>
                <a:ea typeface="方正仿宋_GBK" panose="03000509000000000000" charset="-122"/>
                <a:cs typeface="方正楷体_GBK" panose="03000509000000000000" pitchFamily="65" charset="-122"/>
                <a:sym typeface="+mn-ea"/>
              </a:rPr>
              <a:t>三是按照志愿报名参与原则，建立辖区企业预案管理爱好者群（或班），不定期探讨研究相关课题。四是建立激励机制，推荐群员或班员作为预案培训教员，并推向全市</a:t>
            </a:r>
            <a:r>
              <a:rPr lang="zh-CN" altLang="en-US" sz="2800" b="1" dirty="0" smtClean="0">
                <a:solidFill>
                  <a:srgbClr val="FF0000"/>
                </a:solidFill>
                <a:latin typeface="方正仿宋_GBK" panose="03000509000000000000" charset="-122"/>
                <a:ea typeface="方正仿宋_GBK" panose="03000509000000000000" charset="-122"/>
                <a:cs typeface="方正楷体_GBK" panose="03000509000000000000" pitchFamily="65" charset="-122"/>
                <a:sym typeface="+mn-ea"/>
              </a:rPr>
              <a:t>。</a:t>
            </a:r>
            <a:endParaRPr lang="en-US" altLang="zh-CN" sz="2800" b="1" dirty="0" smtClean="0">
              <a:solidFill>
                <a:srgbClr val="FF0000"/>
              </a:solidFill>
              <a:latin typeface="方正仿宋_GBK" panose="03000509000000000000" charset="-122"/>
              <a:ea typeface="方正仿宋_GBK" panose="03000509000000000000" charset="-122"/>
              <a:cs typeface="方正楷体_GBK" panose="03000509000000000000" pitchFamily="65" charset="-122"/>
              <a:sym typeface="+mn-ea"/>
            </a:endParaRPr>
          </a:p>
          <a:p>
            <a:pPr marL="457200" indent="-457200" fontAlgn="auto">
              <a:lnSpc>
                <a:spcPts val="4000"/>
              </a:lnSpc>
              <a:buAutoNum type="arabicPeriod"/>
            </a:pPr>
            <a:r>
              <a:rPr lang="en-US" altLang="zh-CN" sz="2800" b="1" dirty="0" smtClean="0">
                <a:solidFill>
                  <a:srgbClr val="FF0000"/>
                </a:solidFill>
                <a:latin typeface="方正仿宋_GBK" panose="03000509000000000000" charset="-122"/>
                <a:ea typeface="方正仿宋_GBK" panose="03000509000000000000" charset="-122"/>
                <a:sym typeface="+mn-ea"/>
              </a:rPr>
              <a:t>…</a:t>
            </a:r>
            <a:endParaRPr lang="zh-CN" altLang="en-US" sz="28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471170" y="1311275"/>
            <a:ext cx="8201025" cy="5209118"/>
          </a:xfrm>
          <a:prstGeom prst="rect">
            <a:avLst/>
          </a:prstGeom>
          <a:noFill/>
        </p:spPr>
        <p:txBody>
          <a:bodyPr wrap="square" rtlCol="0">
            <a:spAutoFit/>
          </a:bodyPr>
          <a:lstStyle/>
          <a:p>
            <a:pPr indent="0" fontAlgn="auto">
              <a:lnSpc>
                <a:spcPts val="3260"/>
              </a:lnSpc>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三、出招数让企业用好预案</a:t>
            </a:r>
          </a:p>
          <a:p>
            <a:pPr indent="0" fontAlgn="auto">
              <a:lnSpc>
                <a:spcPts val="3260"/>
              </a:lnSpc>
            </a:pP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indent="0" fontAlgn="auto">
              <a:lnSpc>
                <a:spcPts val="5000"/>
              </a:lnSpc>
            </a:pPr>
            <a:r>
              <a:rPr lang="zh-CN" altLang="en-US" sz="2800" b="1" dirty="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1. </a:t>
            </a:r>
            <a:r>
              <a:rPr lang="en-US" altLang="zh-CN" sz="2800" b="1" dirty="0" smtClean="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a:t>
            </a:r>
            <a:endParaRPr lang="zh-CN" altLang="en-US" sz="2800" b="1" dirty="0">
              <a:solidFill>
                <a:srgbClr val="FF0000"/>
              </a:solidFill>
              <a:latin typeface="方正仿宋_GBK" panose="03000509000000000000" charset="-122"/>
              <a:ea typeface="方正仿宋_GBK" panose="03000509000000000000" charset="-122"/>
              <a:cs typeface="方正楷体_GBK" panose="03000509000000000000" pitchFamily="65" charset="-122"/>
              <a:sym typeface="+mn-ea"/>
            </a:endParaRPr>
          </a:p>
          <a:p>
            <a:pPr indent="0" fontAlgn="auto">
              <a:lnSpc>
                <a:spcPts val="5000"/>
              </a:lnSpc>
            </a:pPr>
            <a:r>
              <a:rPr lang="zh-CN" altLang="en-US" sz="2800" b="1" dirty="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2. 降低预案应用难度：</a:t>
            </a:r>
            <a:r>
              <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rPr>
              <a:t>一是优化处置卡“模板”，打造好</a:t>
            </a:r>
            <a:r>
              <a:rPr lang="zh-CN" altLang="en-US" sz="2800" b="1" dirty="0" smtClean="0">
                <a:latin typeface="方正仿宋_GBK" panose="03000509000000000000" charset="-122"/>
                <a:ea typeface="方正仿宋_GBK" panose="03000509000000000000" charset="-122"/>
                <a:cs typeface="方正楷体_GBK" panose="03000509000000000000" pitchFamily="65" charset="-122"/>
                <a:sym typeface="+mn-ea"/>
              </a:rPr>
              <a:t>“明信片”</a:t>
            </a:r>
            <a:r>
              <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rPr>
              <a:t>和“傻瓜相机”式的简版预案，变书为卡。二是大力提倡企业全员参与，变执行者为规则的制定者。三是建立优化完善机制，我的岗位我做主，让预案时时能够更新和处于“激活”状态。</a:t>
            </a:r>
            <a:endParaRPr lang="zh-CN" altLang="en-US" sz="2800" b="1" dirty="0">
              <a:solidFill>
                <a:schemeClr val="tx1"/>
              </a:solidFill>
              <a:latin typeface="方正仿宋_GBK" panose="03000509000000000000" charset="-122"/>
              <a:ea typeface="方正仿宋_GBK" panose="03000509000000000000" charset="-122"/>
              <a:cs typeface="方正楷体_GBK" panose="03000509000000000000" pitchFamily="65" charset="-122"/>
            </a:endParaRPr>
          </a:p>
          <a:p>
            <a:pPr indent="0" fontAlgn="auto">
              <a:lnSpc>
                <a:spcPts val="3260"/>
              </a:lnSpc>
            </a:pPr>
            <a:endParaRPr lang="zh-CN" altLang="en-US" sz="22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622935" y="1665605"/>
            <a:ext cx="7898130" cy="3503523"/>
          </a:xfrm>
          <a:prstGeom prst="rect">
            <a:avLst/>
          </a:prstGeom>
          <a:noFill/>
        </p:spPr>
        <p:txBody>
          <a:bodyPr wrap="square" rtlCol="0">
            <a:spAutoFit/>
          </a:bodyPr>
          <a:lstStyle/>
          <a:p>
            <a:pPr indent="0" fontAlgn="auto">
              <a:lnSpc>
                <a:spcPts val="3260"/>
              </a:lnSpc>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三、出绝招让企业用好预案</a:t>
            </a: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indent="0" fontAlgn="auto">
              <a:lnSpc>
                <a:spcPts val="3260"/>
              </a:lnSpc>
            </a:pPr>
            <a:endParaRPr lang="zh-CN" altLang="en-US" sz="1800" b="1" dirty="0">
              <a:latin typeface="华文中宋" panose="02010600040101010101" charset="-122"/>
              <a:ea typeface="华文中宋" panose="02010600040101010101" charset="-122"/>
              <a:cs typeface="方正楷体_GBK" panose="03000509000000000000" pitchFamily="65" charset="-122"/>
              <a:sym typeface="+mn-ea"/>
            </a:endParaRPr>
          </a:p>
          <a:p>
            <a:pPr fontAlgn="auto">
              <a:lnSpc>
                <a:spcPts val="5000"/>
              </a:lnSpc>
            </a:pPr>
            <a:r>
              <a:rPr lang="zh-CN" altLang="en-US" sz="2800" b="1" dirty="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3. 固化预案检验方法：</a:t>
            </a:r>
            <a:r>
              <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rPr>
              <a:t>一是积极倡导预案与培训、预案与演练“同看一本书，同唱一台戏”。二是相对固定部门与岗位职能职责。三是制定培训演练年度计划并实施</a:t>
            </a:r>
            <a:r>
              <a:rPr lang="zh-CN" altLang="en-US" sz="2800" b="1" dirty="0" smtClean="0">
                <a:latin typeface="方正仿宋_GBK" panose="03000509000000000000" charset="-122"/>
                <a:ea typeface="方正仿宋_GBK" panose="03000509000000000000" charset="-122"/>
                <a:cs typeface="方正楷体_GBK" panose="03000509000000000000" pitchFamily="65" charset="-122"/>
                <a:sym typeface="+mn-ea"/>
              </a:rPr>
              <a:t>。</a:t>
            </a:r>
            <a:endPar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622935" y="1665605"/>
            <a:ext cx="7898130" cy="4144724"/>
          </a:xfrm>
          <a:prstGeom prst="rect">
            <a:avLst/>
          </a:prstGeom>
          <a:noFill/>
        </p:spPr>
        <p:txBody>
          <a:bodyPr wrap="square" rtlCol="0">
            <a:spAutoFit/>
          </a:bodyPr>
          <a:lstStyle/>
          <a:p>
            <a:pPr indent="0" fontAlgn="auto">
              <a:lnSpc>
                <a:spcPts val="3260"/>
              </a:lnSpc>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三、出绝招让企业用好预案</a:t>
            </a:r>
            <a:endPar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endParaRPr>
          </a:p>
          <a:p>
            <a:pPr indent="0" fontAlgn="auto">
              <a:lnSpc>
                <a:spcPts val="3260"/>
              </a:lnSpc>
            </a:pPr>
            <a:endParaRPr lang="zh-CN" altLang="en-US" sz="1800" b="1" dirty="0">
              <a:latin typeface="华文中宋" panose="02010600040101010101" charset="-122"/>
              <a:ea typeface="华文中宋" panose="02010600040101010101" charset="-122"/>
              <a:cs typeface="方正楷体_GBK" panose="03000509000000000000" pitchFamily="65" charset="-122"/>
              <a:sym typeface="+mn-ea"/>
            </a:endParaRPr>
          </a:p>
          <a:p>
            <a:pPr fontAlgn="auto">
              <a:lnSpc>
                <a:spcPts val="5000"/>
              </a:lnSpc>
            </a:pPr>
            <a:r>
              <a:rPr lang="zh-CN" altLang="en-US" sz="2800" b="1" dirty="0" smtClean="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4</a:t>
            </a:r>
            <a:r>
              <a:rPr lang="zh-CN" altLang="en-US" sz="2800" b="1" dirty="0">
                <a:solidFill>
                  <a:srgbClr val="0000FF"/>
                </a:solidFill>
                <a:latin typeface="方正仿宋_GBK" panose="03000509000000000000" charset="-122"/>
                <a:ea typeface="方正仿宋_GBK" panose="03000509000000000000" charset="-122"/>
                <a:cs typeface="方正楷体_GBK" panose="03000509000000000000" pitchFamily="65" charset="-122"/>
                <a:sym typeface="+mn-ea"/>
              </a:rPr>
              <a:t>. 保证预案实施效果：</a:t>
            </a:r>
            <a:r>
              <a:rPr lang="zh-CN" altLang="en-US" sz="2800" b="1" dirty="0">
                <a:latin typeface="方正仿宋_GBK" panose="03000509000000000000" charset="-122"/>
                <a:ea typeface="方正仿宋_GBK" panose="03000509000000000000" charset="-122"/>
                <a:cs typeface="方正楷体_GBK" panose="03000509000000000000" pitchFamily="65" charset="-122"/>
                <a:sym typeface="+mn-ea"/>
              </a:rPr>
              <a:t>一是明确企业主要负责人为预案管理第一责任人并严格考核其履职情况。二是强化企业所有员工为岗位责任人，严格考核和奖惩。三是准备出台重庆市预案管理实施指南或办法，实现标准和规范化管理。</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2615799" y="251274"/>
            <a:ext cx="3474720" cy="70675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4000" b="1" spc="300" dirty="0" smtClean="0">
                <a:ln w="11430"/>
                <a:solidFill>
                  <a:srgbClr val="0000FF"/>
                </a:solidFill>
                <a:latin typeface="叶根友毛笔行书2.0版" panose="02010601030101010101" charset="-122"/>
                <a:ea typeface="叶根友毛笔行书2.0版" panose="02010601030101010101" charset="-122"/>
              </a:rPr>
              <a:t>预案优化思路</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 name="文本框 1"/>
          <p:cNvSpPr txBox="1"/>
          <p:nvPr/>
        </p:nvSpPr>
        <p:spPr>
          <a:xfrm>
            <a:off x="1311275" y="2001520"/>
            <a:ext cx="6520815" cy="3616375"/>
          </a:xfrm>
          <a:prstGeom prst="rect">
            <a:avLst/>
          </a:prstGeom>
          <a:noFill/>
        </p:spPr>
        <p:txBody>
          <a:bodyPr wrap="square" rtlCol="0">
            <a:spAutoFit/>
          </a:bodyPr>
          <a:lstStyle/>
          <a:p>
            <a:pPr>
              <a:lnSpc>
                <a:spcPts val="4060"/>
              </a:lnSpc>
            </a:pPr>
            <a:r>
              <a:rPr lang="zh-CN" altLang="en-US" sz="3200" b="1" dirty="0">
                <a:solidFill>
                  <a:srgbClr val="FF0000"/>
                </a:solidFill>
                <a:latin typeface="华文中宋" panose="02010600040101010101" charset="-122"/>
                <a:ea typeface="华文中宋" panose="02010600040101010101" charset="-122"/>
              </a:rPr>
              <a:t>两个方面</a:t>
            </a:r>
            <a:r>
              <a:rPr lang="zh-CN" altLang="en-US" sz="3200" b="1" dirty="0" smtClean="0">
                <a:solidFill>
                  <a:srgbClr val="FF0000"/>
                </a:solidFill>
                <a:latin typeface="华文中宋" panose="02010600040101010101" charset="-122"/>
                <a:ea typeface="华文中宋" panose="02010600040101010101" charset="-122"/>
              </a:rPr>
              <a:t>：</a:t>
            </a:r>
            <a:endParaRPr lang="en-US" altLang="zh-CN" sz="3200" b="1" dirty="0" smtClean="0">
              <a:solidFill>
                <a:srgbClr val="FF0000"/>
              </a:solidFill>
              <a:latin typeface="华文中宋" panose="02010600040101010101" charset="-122"/>
              <a:ea typeface="华文中宋" panose="02010600040101010101" charset="-122"/>
            </a:endParaRPr>
          </a:p>
          <a:p>
            <a:pPr>
              <a:lnSpc>
                <a:spcPts val="4060"/>
              </a:lnSpc>
            </a:pPr>
            <a:endParaRPr lang="zh-CN" altLang="en-US" sz="3200" b="1" i="1" dirty="0">
              <a:solidFill>
                <a:srgbClr val="FF0000"/>
              </a:solidFill>
              <a:latin typeface="华文中宋" panose="02010600040101010101" charset="-122"/>
              <a:ea typeface="华文中宋" panose="02010600040101010101" charset="-122"/>
            </a:endParaRPr>
          </a:p>
          <a:p>
            <a:pPr algn="ctr">
              <a:lnSpc>
                <a:spcPts val="4060"/>
              </a:lnSpc>
            </a:pPr>
            <a:r>
              <a:rPr lang="zh-CN" altLang="en-US" sz="3200" b="1" i="1" dirty="0">
                <a:solidFill>
                  <a:srgbClr val="0000FF"/>
                </a:solidFill>
                <a:latin typeface="方正仿宋_GBK" panose="03000509000000000000" charset="-122"/>
                <a:ea typeface="方正仿宋_GBK" panose="03000509000000000000" charset="-122"/>
              </a:rPr>
              <a:t>一是预案</a:t>
            </a:r>
            <a:r>
              <a:rPr lang="zh-CN" altLang="en-US" sz="3200" b="1" i="1" dirty="0">
                <a:solidFill>
                  <a:srgbClr val="C00000"/>
                </a:solidFill>
                <a:latin typeface="方正仿宋_GBK" panose="03000509000000000000" charset="-122"/>
                <a:ea typeface="方正仿宋_GBK" panose="03000509000000000000" charset="-122"/>
              </a:rPr>
              <a:t>体系</a:t>
            </a:r>
            <a:r>
              <a:rPr lang="zh-CN" altLang="en-US" sz="3200" b="1" i="1" dirty="0">
                <a:solidFill>
                  <a:srgbClr val="0000FF"/>
                </a:solidFill>
                <a:latin typeface="方正仿宋_GBK" panose="03000509000000000000" charset="-122"/>
                <a:ea typeface="方正仿宋_GBK" panose="03000509000000000000" charset="-122"/>
              </a:rPr>
              <a:t>的优化</a:t>
            </a:r>
            <a:r>
              <a:rPr lang="zh-CN" altLang="en-US" sz="3200" b="1" i="1" dirty="0" smtClean="0">
                <a:solidFill>
                  <a:srgbClr val="0000FF"/>
                </a:solidFill>
                <a:latin typeface="方正仿宋_GBK" panose="03000509000000000000" charset="-122"/>
                <a:ea typeface="方正仿宋_GBK" panose="03000509000000000000" charset="-122"/>
              </a:rPr>
              <a:t>；</a:t>
            </a:r>
            <a:endParaRPr lang="en-US" altLang="zh-CN" sz="3200" b="1" i="1" dirty="0" smtClean="0">
              <a:solidFill>
                <a:srgbClr val="0000FF"/>
              </a:solidFill>
              <a:latin typeface="方正仿宋_GBK" panose="03000509000000000000" charset="-122"/>
              <a:ea typeface="方正仿宋_GBK" panose="03000509000000000000" charset="-122"/>
            </a:endParaRPr>
          </a:p>
          <a:p>
            <a:pPr algn="ctr">
              <a:lnSpc>
                <a:spcPts val="4060"/>
              </a:lnSpc>
            </a:pPr>
            <a:endParaRPr lang="zh-CN" altLang="en-US" sz="3200" b="1" i="1" dirty="0">
              <a:solidFill>
                <a:srgbClr val="0000FF"/>
              </a:solidFill>
              <a:latin typeface="方正仿宋_GBK" panose="03000509000000000000" charset="-122"/>
              <a:ea typeface="方正仿宋_GBK" panose="03000509000000000000" charset="-122"/>
            </a:endParaRPr>
          </a:p>
          <a:p>
            <a:pPr algn="ctr">
              <a:lnSpc>
                <a:spcPts val="4060"/>
              </a:lnSpc>
            </a:pPr>
            <a:r>
              <a:rPr lang="zh-CN" altLang="en-US" sz="3200" b="1" i="1" dirty="0">
                <a:solidFill>
                  <a:srgbClr val="0000FF"/>
                </a:solidFill>
                <a:latin typeface="方正仿宋_GBK" panose="03000509000000000000" charset="-122"/>
                <a:ea typeface="方正仿宋_GBK" panose="03000509000000000000" charset="-122"/>
              </a:rPr>
              <a:t>二是预案</a:t>
            </a:r>
            <a:r>
              <a:rPr lang="zh-CN" altLang="en-US" sz="3200" b="1" i="1" dirty="0">
                <a:solidFill>
                  <a:srgbClr val="C00000"/>
                </a:solidFill>
                <a:latin typeface="方正仿宋_GBK" panose="03000509000000000000" charset="-122"/>
                <a:ea typeface="方正仿宋_GBK" panose="03000509000000000000" charset="-122"/>
              </a:rPr>
              <a:t>内容</a:t>
            </a:r>
            <a:r>
              <a:rPr lang="zh-CN" altLang="en-US" sz="3200" b="1" i="1" dirty="0">
                <a:solidFill>
                  <a:srgbClr val="0000FF"/>
                </a:solidFill>
                <a:latin typeface="方正仿宋_GBK" panose="03000509000000000000" charset="-122"/>
                <a:ea typeface="方正仿宋_GBK" panose="03000509000000000000" charset="-122"/>
              </a:rPr>
              <a:t>的优化</a:t>
            </a:r>
            <a:r>
              <a:rPr lang="zh-CN" altLang="en-US" sz="3200" b="1" dirty="0">
                <a:solidFill>
                  <a:srgbClr val="0000FF"/>
                </a:solidFill>
                <a:latin typeface="方正仿宋_GBK" panose="03000509000000000000" charset="-122"/>
                <a:ea typeface="方正仿宋_GBK" panose="03000509000000000000" charset="-122"/>
              </a:rPr>
              <a:t>。</a:t>
            </a:r>
          </a:p>
          <a:p>
            <a:pPr>
              <a:lnSpc>
                <a:spcPts val="4060"/>
              </a:lnSpc>
            </a:pPr>
            <a:endParaRPr lang="zh-CN" altLang="en-US" sz="2400" b="1" dirty="0">
              <a:solidFill>
                <a:srgbClr val="0000FF"/>
              </a:solidFill>
              <a:latin typeface="方正仿宋_GBK" panose="03000509000000000000" charset="-122"/>
              <a:ea typeface="方正仿宋_GBK" panose="03000509000000000000" charset="-122"/>
              <a:sym typeface="+mn-ea"/>
            </a:endParaRPr>
          </a:p>
          <a:p>
            <a:endParaRPr lang="zh-CN" altLang="en-US" sz="24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2615799" y="251274"/>
            <a:ext cx="3474720" cy="70675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4000" b="1" spc="300" dirty="0" smtClean="0">
                <a:ln w="11430"/>
                <a:solidFill>
                  <a:srgbClr val="0000FF"/>
                </a:solidFill>
                <a:latin typeface="叶根友毛笔行书2.0版" panose="02010601030101010101" charset="-122"/>
                <a:ea typeface="叶根友毛笔行书2.0版" panose="02010601030101010101" charset="-122"/>
              </a:rPr>
              <a:t>预案优化思路</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 name="文本框 1"/>
          <p:cNvSpPr txBox="1"/>
          <p:nvPr/>
        </p:nvSpPr>
        <p:spPr>
          <a:xfrm>
            <a:off x="1311275" y="2001520"/>
            <a:ext cx="6520815" cy="3352584"/>
          </a:xfrm>
          <a:prstGeom prst="rect">
            <a:avLst/>
          </a:prstGeom>
          <a:noFill/>
        </p:spPr>
        <p:txBody>
          <a:bodyPr wrap="square" rtlCol="0">
            <a:spAutoFit/>
          </a:bodyPr>
          <a:lstStyle/>
          <a:p>
            <a:pPr>
              <a:lnSpc>
                <a:spcPts val="4060"/>
              </a:lnSpc>
            </a:pPr>
            <a:endParaRPr lang="zh-CN" altLang="en-US" sz="2400" b="1" dirty="0">
              <a:solidFill>
                <a:srgbClr val="0000FF"/>
              </a:solidFill>
              <a:latin typeface="方正仿宋_GBK" panose="03000509000000000000" charset="-122"/>
              <a:ea typeface="方正仿宋_GBK" panose="03000509000000000000" charset="-122"/>
              <a:sym typeface="+mn-ea"/>
            </a:endParaRPr>
          </a:p>
          <a:p>
            <a:pPr>
              <a:lnSpc>
                <a:spcPts val="5500"/>
              </a:lnSpc>
            </a:pPr>
            <a:r>
              <a:rPr lang="en-US" altLang="zh-CN" sz="3200" b="1" dirty="0">
                <a:solidFill>
                  <a:srgbClr val="0000FF"/>
                </a:solidFill>
                <a:latin typeface="方正仿宋_GBK" panose="03000509000000000000" charset="-122"/>
                <a:ea typeface="方正仿宋_GBK" panose="03000509000000000000" charset="-122"/>
                <a:sym typeface="+mn-ea"/>
              </a:rPr>
              <a:t>1. </a:t>
            </a:r>
            <a:r>
              <a:rPr lang="zh-CN" altLang="en-US" sz="3200" b="1" dirty="0">
                <a:solidFill>
                  <a:srgbClr val="0000FF"/>
                </a:solidFill>
                <a:latin typeface="方正仿宋_GBK" panose="03000509000000000000" charset="-122"/>
                <a:ea typeface="方正仿宋_GBK" panose="03000509000000000000" charset="-122"/>
                <a:sym typeface="+mn-ea"/>
              </a:rPr>
              <a:t>预案体系的优化：</a:t>
            </a:r>
            <a:r>
              <a:rPr lang="zh-CN" altLang="en-US" sz="3200" b="1" dirty="0">
                <a:latin typeface="方正仿宋_GBK" panose="03000509000000000000" charset="-122"/>
                <a:ea typeface="方正仿宋_GBK" panose="03000509000000000000" charset="-122"/>
                <a:sym typeface="+mn-ea"/>
              </a:rPr>
              <a:t>理顺不同类型企业预案体系，避免所有企业预案体系千篇一律。</a:t>
            </a:r>
            <a:endParaRPr lang="zh-CN" altLang="en-US" sz="3200" b="1" dirty="0">
              <a:latin typeface="方正仿宋_GBK" panose="03000509000000000000" charset="-122"/>
              <a:ea typeface="方正仿宋_GBK" panose="03000509000000000000" charset="-122"/>
            </a:endParaRPr>
          </a:p>
          <a:p>
            <a:pPr>
              <a:lnSpc>
                <a:spcPts val="5500"/>
              </a:lnSpc>
            </a:pPr>
            <a:endParaRPr lang="zh-CN" altLang="en-US" sz="3200" b="1" dirty="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20481"/>
          <p:cNvSpPr>
            <a:spLocks noGrp="1"/>
          </p:cNvSpPr>
          <p:nvPr>
            <p:ph type="title"/>
          </p:nvPr>
        </p:nvSpPr>
        <p:spPr>
          <a:xfrm>
            <a:off x="468313" y="476250"/>
            <a:ext cx="8229600" cy="1143000"/>
          </a:xfrm>
        </p:spPr>
        <p:txBody>
          <a:bodyPr anchor="ctr"/>
          <a:lstStyle/>
          <a:p>
            <a:r>
              <a:rPr lang="zh-CN" altLang="en-US" b="1" dirty="0">
                <a:solidFill>
                  <a:srgbClr val="FF0000"/>
                </a:solidFill>
              </a:rPr>
              <a:t>目 录</a:t>
            </a:r>
          </a:p>
        </p:txBody>
      </p:sp>
      <p:sp>
        <p:nvSpPr>
          <p:cNvPr id="2" name="文本占位符 1"/>
          <p:cNvSpPr>
            <a:spLocks noGrp="1"/>
          </p:cNvSpPr>
          <p:nvPr>
            <p:ph type="body" idx="1"/>
          </p:nvPr>
        </p:nvSpPr>
        <p:spPr>
          <a:xfrm>
            <a:off x="2447925" y="2089785"/>
            <a:ext cx="4596765" cy="2917825"/>
          </a:xfrm>
        </p:spPr>
        <p:txBody>
          <a:bodyPr/>
          <a:lstStyle/>
          <a:p>
            <a:r>
              <a:rPr lang="zh-CN" sz="4800" b="1" dirty="0">
                <a:solidFill>
                  <a:srgbClr val="3333FF"/>
                </a:solidFill>
                <a:latin typeface="方正魏碑_GBK" panose="03000509000000000000" charset="-122"/>
                <a:ea typeface="方正魏碑_GBK" panose="03000509000000000000" charset="-122"/>
                <a:sym typeface="+mn-ea"/>
              </a:rPr>
              <a:t>预案优化原因</a:t>
            </a:r>
            <a:endParaRPr lang="zh-CN" sz="4800" b="1" dirty="0">
              <a:solidFill>
                <a:srgbClr val="3333FF"/>
              </a:solidFill>
              <a:latin typeface="方正魏碑_GBK" panose="03000509000000000000" charset="-122"/>
              <a:ea typeface="方正魏碑_GBK" panose="03000509000000000000" charset="-122"/>
            </a:endParaRPr>
          </a:p>
          <a:p>
            <a:r>
              <a:rPr lang="zh-CN" sz="4800" b="1" dirty="0">
                <a:solidFill>
                  <a:srgbClr val="3333FF"/>
                </a:solidFill>
                <a:latin typeface="方正魏碑_GBK" panose="03000509000000000000" charset="-122"/>
                <a:ea typeface="方正魏碑_GBK" panose="03000509000000000000" charset="-122"/>
                <a:sym typeface="+mn-ea"/>
              </a:rPr>
              <a:t>预案优化思路</a:t>
            </a:r>
            <a:endParaRPr lang="en-US" altLang="zh-CN" sz="4800" b="1" dirty="0">
              <a:solidFill>
                <a:srgbClr val="3333FF"/>
              </a:solidFill>
              <a:latin typeface="方正魏碑_GBK" panose="03000509000000000000" charset="-122"/>
              <a:ea typeface="方正魏碑_GBK" panose="03000509000000000000" charset="-122"/>
              <a:sym typeface="+mn-ea"/>
            </a:endParaRPr>
          </a:p>
          <a:p>
            <a:r>
              <a:rPr lang="zh-CN" sz="4800" b="1" dirty="0">
                <a:solidFill>
                  <a:srgbClr val="3333FF"/>
                </a:solidFill>
                <a:latin typeface="方正魏碑_GBK" panose="03000509000000000000" charset="-122"/>
                <a:ea typeface="方正魏碑_GBK" panose="03000509000000000000" charset="-122"/>
                <a:sym typeface="+mn-ea"/>
              </a:rPr>
              <a:t>预案优化方法</a:t>
            </a:r>
            <a:endParaRPr lang="zh-CN" altLang="en-US" sz="4800" dirty="0"/>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2615799" y="251274"/>
            <a:ext cx="3474720" cy="70675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4000" b="1" spc="300" dirty="0" smtClean="0">
                <a:ln w="11430"/>
                <a:solidFill>
                  <a:srgbClr val="0000FF"/>
                </a:solidFill>
                <a:latin typeface="叶根友毛笔行书2.0版" panose="02010601030101010101" charset="-122"/>
                <a:ea typeface="叶根友毛笔行书2.0版" panose="02010601030101010101" charset="-122"/>
              </a:rPr>
              <a:t>预案优化思路</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5603" name="内容占位符 2"/>
          <p:cNvSpPr>
            <a:spLocks noGrp="1"/>
          </p:cNvSpPr>
          <p:nvPr>
            <p:ph idx="1"/>
          </p:nvPr>
        </p:nvSpPr>
        <p:spPr>
          <a:xfrm>
            <a:off x="720725" y="2201545"/>
            <a:ext cx="7619365" cy="4410710"/>
          </a:xfrm>
        </p:spPr>
        <p:txBody>
          <a:bodyPr vert="horz" wrap="square" lIns="91440" tIns="45720" rIns="91440" bIns="45720" anchor="t"/>
          <a:lstStyle/>
          <a:p>
            <a:pPr marL="0" indent="0" algn="l" eaLnBrk="1" hangingPunct="1">
              <a:buNone/>
            </a:pPr>
            <a:r>
              <a:rPr lang="zh-CN" altLang="zh-CN" sz="2400" b="1" dirty="0">
                <a:solidFill>
                  <a:srgbClr val="0000FF"/>
                </a:solidFill>
                <a:latin typeface="方正仿宋_GBK" panose="03000509000000000000" charset="-122"/>
                <a:ea typeface="方正仿宋_GBK" panose="03000509000000000000" charset="-122"/>
                <a:sym typeface="+mn-ea"/>
              </a:rPr>
              <a:t>综合应急预案要求</a:t>
            </a:r>
          </a:p>
          <a:p>
            <a:pPr marL="0" indent="0" eaLnBrk="1" hangingPunct="1">
              <a:buNone/>
            </a:pPr>
            <a:r>
              <a:rPr lang="zh-CN" altLang="zh-CN" sz="2400" b="1" dirty="0">
                <a:latin typeface="方正仿宋_GBK" panose="03000509000000000000" charset="-122"/>
                <a:ea typeface="方正仿宋_GBK" panose="03000509000000000000" charset="-122"/>
                <a:sym typeface="+mn-ea"/>
              </a:rPr>
              <a:t>简明化</a:t>
            </a:r>
            <a:r>
              <a:rPr lang="zh-CN" altLang="en-US" sz="2400" b="1" dirty="0">
                <a:latin typeface="方正仿宋_GBK" panose="03000509000000000000" charset="-122"/>
                <a:ea typeface="方正仿宋_GBK" panose="03000509000000000000" charset="-122"/>
                <a:sym typeface="+mn-ea"/>
              </a:rPr>
              <a:t>：简单、明了、图表、流程……。</a:t>
            </a:r>
            <a:endParaRPr lang="en-US" altLang="zh-CN" sz="2400" b="1" dirty="0">
              <a:latin typeface="方正仿宋_GBK" panose="03000509000000000000" charset="-122"/>
              <a:ea typeface="方正仿宋_GBK" panose="03000509000000000000" charset="-122"/>
            </a:endParaRPr>
          </a:p>
          <a:p>
            <a:pPr marL="0" indent="0" algn="l" eaLnBrk="1" hangingPunct="1">
              <a:buNone/>
            </a:pPr>
            <a:r>
              <a:rPr lang="zh-CN" altLang="zh-CN" sz="2400" b="1" dirty="0">
                <a:latin typeface="方正仿宋_GBK" panose="03000509000000000000" charset="-122"/>
                <a:ea typeface="方正仿宋_GBK" panose="03000509000000000000" charset="-122"/>
              </a:rPr>
              <a:t>专业化</a:t>
            </a:r>
            <a:r>
              <a:rPr lang="zh-CN" altLang="en-US" sz="2400" b="1" dirty="0">
                <a:latin typeface="方正仿宋_GBK" panose="03000509000000000000" charset="-122"/>
                <a:ea typeface="方正仿宋_GBK" panose="03000509000000000000" charset="-122"/>
              </a:rPr>
              <a:t>：人员、资源、术语等专业……。</a:t>
            </a:r>
          </a:p>
          <a:p>
            <a:pPr marL="0" indent="0" eaLnBrk="1" hangingPunct="1">
              <a:buNone/>
            </a:pPr>
            <a:r>
              <a:rPr lang="zh-CN" altLang="zh-CN" sz="2400" b="1" dirty="0">
                <a:latin typeface="方正仿宋_GBK" panose="03000509000000000000" charset="-122"/>
                <a:ea typeface="方正仿宋_GBK" panose="03000509000000000000" charset="-122"/>
              </a:rPr>
              <a:t>实战化</a:t>
            </a:r>
            <a:r>
              <a:rPr lang="zh-CN" altLang="en-US" sz="2400" b="1" dirty="0">
                <a:latin typeface="方正仿宋_GBK" panose="03000509000000000000" charset="-122"/>
                <a:ea typeface="方正仿宋_GBK" panose="03000509000000000000" charset="-122"/>
              </a:rPr>
              <a:t>：</a:t>
            </a:r>
            <a:r>
              <a:rPr lang="zh-CN" altLang="en-US" sz="2400" b="1" dirty="0">
                <a:latin typeface="方正仿宋_GBK" panose="03000509000000000000" charset="-122"/>
                <a:ea typeface="方正仿宋_GBK" panose="03000509000000000000" charset="-122"/>
                <a:sym typeface="+mn-ea"/>
              </a:rPr>
              <a:t>管用、</a:t>
            </a:r>
            <a:r>
              <a:rPr lang="zh-CN" altLang="en-US" sz="2400" b="1" dirty="0">
                <a:latin typeface="方正仿宋_GBK" panose="03000509000000000000" charset="-122"/>
                <a:ea typeface="方正仿宋_GBK" panose="03000509000000000000" charset="-122"/>
              </a:rPr>
              <a:t>好用、针对性、操作性。</a:t>
            </a:r>
          </a:p>
          <a:p>
            <a:pPr marL="0" indent="0" eaLnBrk="1" hangingPunct="1">
              <a:buNone/>
            </a:pPr>
            <a:r>
              <a:rPr lang="zh-CN" altLang="en-US" sz="2400" b="1" dirty="0">
                <a:latin typeface="方正仿宋_GBK" panose="03000509000000000000" charset="-122"/>
                <a:ea typeface="方正仿宋_GBK" panose="03000509000000000000" charset="-122"/>
              </a:rPr>
              <a:t>卡：职能职责卡。</a:t>
            </a:r>
          </a:p>
          <a:p>
            <a:pPr marL="0" indent="0" algn="l" eaLnBrk="1" hangingPunct="1">
              <a:buNone/>
            </a:pPr>
            <a:r>
              <a:rPr lang="zh-CN" altLang="zh-CN" sz="2400" b="1" dirty="0">
                <a:solidFill>
                  <a:srgbClr val="0000FF"/>
                </a:solidFill>
                <a:latin typeface="方正仿宋_GBK" panose="03000509000000000000" charset="-122"/>
                <a:ea typeface="方正仿宋_GBK" panose="03000509000000000000" charset="-122"/>
              </a:rPr>
              <a:t>现场处置方案要求</a:t>
            </a:r>
          </a:p>
          <a:p>
            <a:pPr marL="0" indent="0" algn="l" eaLnBrk="1" hangingPunct="1">
              <a:buNone/>
            </a:pPr>
            <a:r>
              <a:rPr lang="zh-CN" altLang="zh-CN" sz="2400" b="1" dirty="0">
                <a:solidFill>
                  <a:schemeClr val="tx1"/>
                </a:solidFill>
                <a:latin typeface="方正仿宋_GBK" panose="03000509000000000000" charset="-122"/>
                <a:ea typeface="方正仿宋_GBK" panose="03000509000000000000" charset="-122"/>
              </a:rPr>
              <a:t>适用、管用、好用。</a:t>
            </a:r>
          </a:p>
          <a:p>
            <a:pPr marL="0" indent="0" algn="l" eaLnBrk="1" hangingPunct="1">
              <a:buNone/>
            </a:pPr>
            <a:r>
              <a:rPr lang="zh-CN" altLang="zh-CN" sz="2400" b="1" dirty="0">
                <a:latin typeface="方正仿宋_GBK" panose="03000509000000000000" charset="-122"/>
                <a:ea typeface="方正仿宋_GBK" panose="03000509000000000000" charset="-122"/>
              </a:rPr>
              <a:t>提炼形成现场处置卡（集体）和岗位处置卡（个人）。</a:t>
            </a:r>
            <a:endParaRPr lang="zh-CN" altLang="en-US" sz="2400" b="1" dirty="0">
              <a:latin typeface="方正仿宋_GBK" panose="03000509000000000000" charset="-122"/>
              <a:ea typeface="方正仿宋_GBK" panose="03000509000000000000" charset="-122"/>
            </a:endParaRPr>
          </a:p>
          <a:p>
            <a:pPr marL="0" indent="0" eaLnBrk="1" hangingPunct="1">
              <a:buNone/>
            </a:pPr>
            <a:r>
              <a:rPr lang="zh-CN" altLang="en-US" sz="2400" b="1" dirty="0">
                <a:solidFill>
                  <a:srgbClr val="0000FF"/>
                </a:solidFill>
                <a:latin typeface="方正仿宋_GBK" panose="03000509000000000000" charset="-122"/>
                <a:ea typeface="方正仿宋_GBK" panose="03000509000000000000" charset="-122"/>
              </a:rPr>
              <a:t>弱化专项应急预案</a:t>
            </a:r>
          </a:p>
          <a:p>
            <a:pPr marL="0" indent="0" eaLnBrk="1" hangingPunct="1">
              <a:buNone/>
            </a:pPr>
            <a:r>
              <a:rPr lang="zh-CN" altLang="en-US" sz="2400" b="1" dirty="0">
                <a:solidFill>
                  <a:schemeClr val="tx1"/>
                </a:solidFill>
                <a:latin typeface="方正仿宋_GBK" panose="03000509000000000000" charset="-122"/>
                <a:ea typeface="方正仿宋_GBK" panose="03000509000000000000" charset="-122"/>
              </a:rPr>
              <a:t>结合企业实际，考虑重大危险源或典型的事故类型。</a:t>
            </a:r>
          </a:p>
        </p:txBody>
      </p:sp>
      <p:sp>
        <p:nvSpPr>
          <p:cNvPr id="2" name="文本框 1"/>
          <p:cNvSpPr txBox="1"/>
          <p:nvPr/>
        </p:nvSpPr>
        <p:spPr>
          <a:xfrm>
            <a:off x="720725" y="1482090"/>
            <a:ext cx="7157085" cy="521970"/>
          </a:xfrm>
          <a:prstGeom prst="rect">
            <a:avLst/>
          </a:prstGeom>
          <a:noFill/>
        </p:spPr>
        <p:txBody>
          <a:bodyPr wrap="none" rtlCol="0" anchor="t">
            <a:spAutoFit/>
          </a:bodyPr>
          <a:lstStyle/>
          <a:p>
            <a:pPr algn="l"/>
            <a:r>
              <a:rPr lang="en-US" altLang="zh-CN" sz="2800" b="1">
                <a:solidFill>
                  <a:srgbClr val="0000FF"/>
                </a:solidFill>
                <a:latin typeface="华文中宋" panose="02010600040101010101" charset="-122"/>
                <a:ea typeface="华文中宋" panose="02010600040101010101" charset="-122"/>
                <a:sym typeface="+mn-ea"/>
              </a:rPr>
              <a:t>2. </a:t>
            </a:r>
            <a:r>
              <a:rPr lang="zh-CN" altLang="en-US" sz="2800" b="1">
                <a:solidFill>
                  <a:srgbClr val="0000FF"/>
                </a:solidFill>
                <a:latin typeface="华文中宋" panose="02010600040101010101" charset="-122"/>
                <a:ea typeface="华文中宋" panose="02010600040101010101" charset="-122"/>
                <a:sym typeface="+mn-ea"/>
              </a:rPr>
              <a:t>预案内容的优化：</a:t>
            </a:r>
            <a:r>
              <a:rPr lang="zh-CN" altLang="zh-CN" sz="2800" b="1" dirty="0">
                <a:solidFill>
                  <a:srgbClr val="FF0000"/>
                </a:solidFill>
                <a:latin typeface="华文中宋" panose="02010600040101010101" charset="-122"/>
                <a:ea typeface="华文中宋" panose="02010600040101010101" charset="-122"/>
                <a:sym typeface="+mn-ea"/>
              </a:rPr>
              <a:t>总体思路</a:t>
            </a:r>
            <a:r>
              <a:rPr lang="en-US" altLang="zh-CN" sz="2800" b="1" dirty="0">
                <a:latin typeface="华文中宋" panose="02010600040101010101" charset="-122"/>
                <a:ea typeface="华文中宋" panose="02010600040101010101" charset="-122"/>
                <a:sym typeface="+mn-ea"/>
              </a:rPr>
              <a:t>“</a:t>
            </a:r>
            <a:r>
              <a:rPr lang="zh-CN" altLang="en-US" sz="2800" b="1" dirty="0">
                <a:latin typeface="华文中宋" panose="02010600040101010101" charset="-122"/>
                <a:ea typeface="华文中宋" panose="02010600040101010101" charset="-122"/>
                <a:sym typeface="+mn-ea"/>
              </a:rPr>
              <a:t>三化一卡</a:t>
            </a:r>
            <a:r>
              <a:rPr lang="en-US" altLang="zh-CN" sz="2800" b="1" dirty="0">
                <a:latin typeface="华文中宋" panose="02010600040101010101" charset="-122"/>
                <a:ea typeface="华文中宋" panose="02010600040101010101" charset="-122"/>
                <a:sym typeface="+mn-ea"/>
              </a:rPr>
              <a:t>”</a:t>
            </a:r>
            <a:endParaRPr lang="en-US" altLang="zh-CN" sz="2800" b="1" dirty="0">
              <a:solidFill>
                <a:schemeClr val="tx1"/>
              </a:solidFill>
              <a:latin typeface="华文中宋" panose="02010600040101010101" charset="-122"/>
              <a:ea typeface="华文中宋" panose="02010600040101010101" charset="-122"/>
              <a:sym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aphicFrame>
        <p:nvGraphicFramePr>
          <p:cNvPr id="5" name="表格 4"/>
          <p:cNvGraphicFramePr/>
          <p:nvPr/>
        </p:nvGraphicFramePr>
        <p:xfrm>
          <a:off x="5680075" y="2205990"/>
          <a:ext cx="2592705" cy="1524000"/>
        </p:xfrm>
        <a:graphic>
          <a:graphicData uri="http://schemas.openxmlformats.org/drawingml/2006/table">
            <a:tbl>
              <a:tblPr firstRow="1" bandRow="1">
                <a:tableStyleId>{E929F9F4-4A8F-4326-A1B4-22849713DDAB}</a:tableStyleId>
              </a:tblPr>
              <a:tblGrid>
                <a:gridCol w="2592705"/>
              </a:tblGrid>
              <a:tr h="381000">
                <a:tc>
                  <a:txBody>
                    <a:bodyPr/>
                    <a:lstStyle/>
                    <a:p>
                      <a:pPr>
                        <a:buNone/>
                      </a:pPr>
                      <a:r>
                        <a:rPr lang="zh-CN" altLang="en-US" b="1">
                          <a:latin typeface="方正仿宋_GBK" panose="03000509000000000000" charset="-122"/>
                          <a:ea typeface="方正仿宋_GBK" panose="03000509000000000000" charset="-122"/>
                        </a:rPr>
                        <a:t>事故风险分析</a:t>
                      </a:r>
                    </a:p>
                  </a:txBody>
                  <a:tcPr/>
                </a:tc>
              </a:tr>
              <a:tr h="381000">
                <a:tc>
                  <a:txBody>
                    <a:bodyPr/>
                    <a:lstStyle/>
                    <a:p>
                      <a:pPr>
                        <a:buNone/>
                      </a:pPr>
                      <a:r>
                        <a:rPr lang="zh-CN" altLang="en-US" b="1">
                          <a:latin typeface="方正仿宋_GBK" panose="03000509000000000000" charset="-122"/>
                          <a:ea typeface="方正仿宋_GBK" panose="03000509000000000000" charset="-122"/>
                        </a:rPr>
                        <a:t>应急指挥机构及职责</a:t>
                      </a:r>
                    </a:p>
                  </a:txBody>
                  <a:tcPr/>
                </a:tc>
              </a:tr>
              <a:tr h="381000">
                <a:tc>
                  <a:txBody>
                    <a:bodyPr/>
                    <a:lstStyle/>
                    <a:p>
                      <a:pPr>
                        <a:buNone/>
                      </a:pPr>
                      <a:r>
                        <a:rPr lang="zh-CN" altLang="en-US" b="1">
                          <a:latin typeface="方正仿宋_GBK" panose="03000509000000000000" charset="-122"/>
                          <a:ea typeface="方正仿宋_GBK" panose="03000509000000000000" charset="-122"/>
                        </a:rPr>
                        <a:t>处置程序</a:t>
                      </a:r>
                    </a:p>
                  </a:txBody>
                  <a:tcPr/>
                </a:tc>
              </a:tr>
              <a:tr h="381000">
                <a:tc>
                  <a:txBody>
                    <a:bodyPr/>
                    <a:lstStyle/>
                    <a:p>
                      <a:pPr>
                        <a:buNone/>
                      </a:pPr>
                      <a:r>
                        <a:rPr lang="zh-CN" altLang="en-US" b="1">
                          <a:latin typeface="方正仿宋_GBK" panose="03000509000000000000" charset="-122"/>
                          <a:ea typeface="方正仿宋_GBK" panose="03000509000000000000" charset="-122"/>
                        </a:rPr>
                        <a:t>处置措施</a:t>
                      </a:r>
                    </a:p>
                  </a:txBody>
                  <a:tcPr/>
                </a:tc>
              </a:tr>
            </a:tbl>
          </a:graphicData>
        </a:graphic>
      </p:graphicFrame>
      <p:graphicFrame>
        <p:nvGraphicFramePr>
          <p:cNvPr id="6" name="表格 5"/>
          <p:cNvGraphicFramePr/>
          <p:nvPr/>
        </p:nvGraphicFramePr>
        <p:xfrm>
          <a:off x="5680075" y="4643120"/>
          <a:ext cx="2592705" cy="1524000"/>
        </p:xfrm>
        <a:graphic>
          <a:graphicData uri="http://schemas.openxmlformats.org/drawingml/2006/table">
            <a:tbl>
              <a:tblPr firstRow="1" bandRow="1">
                <a:tableStyleId>{37CE84F3-28C3-443E-9E96-99CF82512B78}</a:tableStyleId>
              </a:tblPr>
              <a:tblGrid>
                <a:gridCol w="2592705"/>
              </a:tblGrid>
              <a:tr h="381000">
                <a:tc>
                  <a:txBody>
                    <a:bodyPr/>
                    <a:lstStyle/>
                    <a:p>
                      <a:pPr>
                        <a:buNone/>
                      </a:pPr>
                      <a:r>
                        <a:rPr lang="zh-CN" altLang="en-US" b="1">
                          <a:latin typeface="方正仿宋_GBK" panose="03000509000000000000" charset="-122"/>
                          <a:ea typeface="方正仿宋_GBK" panose="03000509000000000000" charset="-122"/>
                        </a:rPr>
                        <a:t>事故风险分析</a:t>
                      </a:r>
                    </a:p>
                  </a:txBody>
                  <a:tcPr/>
                </a:tc>
              </a:tr>
              <a:tr h="381000">
                <a:tc>
                  <a:txBody>
                    <a:bodyPr/>
                    <a:lstStyle/>
                    <a:p>
                      <a:pPr>
                        <a:buNone/>
                      </a:pPr>
                      <a:r>
                        <a:rPr lang="zh-CN" altLang="en-US" b="1">
                          <a:latin typeface="方正仿宋_GBK" panose="03000509000000000000" charset="-122"/>
                          <a:ea typeface="方正仿宋_GBK" panose="03000509000000000000" charset="-122"/>
                        </a:rPr>
                        <a:t>应急工作职责</a:t>
                      </a:r>
                    </a:p>
                  </a:txBody>
                  <a:tcPr/>
                </a:tc>
              </a:tr>
              <a:tr h="381000">
                <a:tc>
                  <a:txBody>
                    <a:bodyPr/>
                    <a:lstStyle/>
                    <a:p>
                      <a:pPr>
                        <a:buNone/>
                      </a:pPr>
                      <a:r>
                        <a:rPr lang="zh-CN" altLang="en-US" b="1">
                          <a:latin typeface="方正仿宋_GBK" panose="03000509000000000000" charset="-122"/>
                          <a:ea typeface="方正仿宋_GBK" panose="03000509000000000000" charset="-122"/>
                        </a:rPr>
                        <a:t>应急处置</a:t>
                      </a:r>
                    </a:p>
                  </a:txBody>
                  <a:tcPr/>
                </a:tc>
              </a:tr>
              <a:tr h="381000">
                <a:tc>
                  <a:txBody>
                    <a:bodyPr/>
                    <a:lstStyle/>
                    <a:p>
                      <a:pPr>
                        <a:buNone/>
                      </a:pPr>
                      <a:r>
                        <a:rPr lang="zh-CN" altLang="en-US" b="1">
                          <a:latin typeface="方正仿宋_GBK" panose="03000509000000000000" charset="-122"/>
                          <a:ea typeface="方正仿宋_GBK" panose="03000509000000000000" charset="-122"/>
                        </a:rPr>
                        <a:t>注意事项</a:t>
                      </a:r>
                    </a:p>
                  </a:txBody>
                  <a:tcPr/>
                </a:tc>
              </a:tr>
            </a:tbl>
          </a:graphicData>
        </a:graphic>
      </p:graphicFrame>
      <p:sp>
        <p:nvSpPr>
          <p:cNvPr id="15" name="文本框 14"/>
          <p:cNvSpPr txBox="1"/>
          <p:nvPr/>
        </p:nvSpPr>
        <p:spPr>
          <a:xfrm>
            <a:off x="8890" y="2389505"/>
            <a:ext cx="897890" cy="3046095"/>
          </a:xfrm>
          <a:prstGeom prst="rect">
            <a:avLst/>
          </a:prstGeom>
          <a:noFill/>
        </p:spPr>
        <p:txBody>
          <a:bodyPr wrap="square" rtlCol="0">
            <a:spAutoFit/>
          </a:bodyPr>
          <a:lstStyle/>
          <a:p>
            <a:pPr algn="ctr"/>
            <a:r>
              <a:rPr lang="zh-CN" altLang="en-US" sz="2400" b="1">
                <a:solidFill>
                  <a:srgbClr val="0000FF"/>
                </a:solidFill>
              </a:rPr>
              <a:t>综</a:t>
            </a:r>
          </a:p>
          <a:p>
            <a:pPr algn="ctr"/>
            <a:r>
              <a:rPr lang="zh-CN" altLang="en-US" sz="2400" b="1">
                <a:solidFill>
                  <a:srgbClr val="0000FF"/>
                </a:solidFill>
              </a:rPr>
              <a:t>合</a:t>
            </a:r>
          </a:p>
          <a:p>
            <a:pPr algn="ctr"/>
            <a:r>
              <a:rPr lang="zh-CN" altLang="en-US" sz="2400" b="1">
                <a:solidFill>
                  <a:srgbClr val="0000FF"/>
                </a:solidFill>
              </a:rPr>
              <a:t>应</a:t>
            </a:r>
          </a:p>
          <a:p>
            <a:pPr algn="ctr"/>
            <a:r>
              <a:rPr lang="zh-CN" altLang="en-US" sz="2400" b="1">
                <a:solidFill>
                  <a:srgbClr val="0000FF"/>
                </a:solidFill>
              </a:rPr>
              <a:t>急</a:t>
            </a:r>
          </a:p>
          <a:p>
            <a:pPr algn="ctr"/>
            <a:r>
              <a:rPr lang="zh-CN" altLang="en-US" sz="2400" b="1">
                <a:solidFill>
                  <a:srgbClr val="0000FF"/>
                </a:solidFill>
              </a:rPr>
              <a:t>预</a:t>
            </a:r>
          </a:p>
          <a:p>
            <a:pPr algn="ctr"/>
            <a:r>
              <a:rPr lang="zh-CN" altLang="en-US" sz="2400" b="1">
                <a:solidFill>
                  <a:srgbClr val="0000FF"/>
                </a:solidFill>
              </a:rPr>
              <a:t>案</a:t>
            </a:r>
          </a:p>
          <a:p>
            <a:pPr algn="ctr"/>
            <a:r>
              <a:rPr lang="zh-CN" altLang="en-US" sz="2400" b="1">
                <a:solidFill>
                  <a:srgbClr val="0000FF"/>
                </a:solidFill>
              </a:rPr>
              <a:t>框</a:t>
            </a:r>
          </a:p>
          <a:p>
            <a:pPr algn="ctr"/>
            <a:r>
              <a:rPr lang="zh-CN" altLang="en-US" sz="2400" b="1">
                <a:solidFill>
                  <a:srgbClr val="0000FF"/>
                </a:solidFill>
              </a:rPr>
              <a:t>架</a:t>
            </a:r>
          </a:p>
        </p:txBody>
      </p:sp>
      <p:sp>
        <p:nvSpPr>
          <p:cNvPr id="16" name="文本框 15"/>
          <p:cNvSpPr txBox="1"/>
          <p:nvPr/>
        </p:nvSpPr>
        <p:spPr>
          <a:xfrm>
            <a:off x="5605780" y="1594485"/>
            <a:ext cx="2741930" cy="460375"/>
          </a:xfrm>
          <a:prstGeom prst="rect">
            <a:avLst/>
          </a:prstGeom>
          <a:noFill/>
        </p:spPr>
        <p:txBody>
          <a:bodyPr wrap="square" rtlCol="0">
            <a:spAutoFit/>
          </a:bodyPr>
          <a:lstStyle/>
          <a:p>
            <a:pPr algn="ctr"/>
            <a:r>
              <a:rPr lang="zh-CN" altLang="en-US" sz="2400" b="1">
                <a:solidFill>
                  <a:srgbClr val="0000FF"/>
                </a:solidFill>
              </a:rPr>
              <a:t>专项应急预案框架</a:t>
            </a:r>
          </a:p>
        </p:txBody>
      </p:sp>
      <p:sp>
        <p:nvSpPr>
          <p:cNvPr id="17" name="文本框 16"/>
          <p:cNvSpPr txBox="1"/>
          <p:nvPr/>
        </p:nvSpPr>
        <p:spPr>
          <a:xfrm>
            <a:off x="5605780" y="4015105"/>
            <a:ext cx="2741930" cy="460375"/>
          </a:xfrm>
          <a:prstGeom prst="rect">
            <a:avLst/>
          </a:prstGeom>
          <a:noFill/>
        </p:spPr>
        <p:txBody>
          <a:bodyPr wrap="square" rtlCol="0">
            <a:spAutoFit/>
          </a:bodyPr>
          <a:lstStyle/>
          <a:p>
            <a:pPr algn="ctr"/>
            <a:r>
              <a:rPr lang="zh-CN" altLang="en-US" sz="2400" b="1">
                <a:solidFill>
                  <a:srgbClr val="0000FF"/>
                </a:solidFill>
              </a:rPr>
              <a:t>现场处置方案框架</a:t>
            </a:r>
          </a:p>
        </p:txBody>
      </p:sp>
      <p:graphicFrame>
        <p:nvGraphicFramePr>
          <p:cNvPr id="4" name="表格 3"/>
          <p:cNvGraphicFramePr/>
          <p:nvPr/>
        </p:nvGraphicFramePr>
        <p:xfrm>
          <a:off x="906780" y="1513205"/>
          <a:ext cx="4215765" cy="4424680"/>
        </p:xfrm>
        <a:graphic>
          <a:graphicData uri="http://schemas.openxmlformats.org/drawingml/2006/table">
            <a:tbl>
              <a:tblPr firstRow="1" bandRow="1">
                <a:tableStyleId>{BC89EF96-8CEA-46FF-86C4-4CE0E7609802}</a:tableStyleId>
              </a:tblPr>
              <a:tblGrid>
                <a:gridCol w="1877695"/>
                <a:gridCol w="2338070"/>
              </a:tblGrid>
              <a:tr h="340360">
                <a:tc>
                  <a:txBody>
                    <a:bodyPr/>
                    <a:lstStyle/>
                    <a:p>
                      <a:pPr>
                        <a:buNone/>
                      </a:pPr>
                      <a:r>
                        <a:rPr lang="en-US" altLang="zh-CN" sz="1400" b="1">
                          <a:latin typeface="方正仿宋_GBK" panose="03000509000000000000" charset="-122"/>
                          <a:ea typeface="方正仿宋_GBK" panose="03000509000000000000" charset="-122"/>
                        </a:rPr>
                        <a:t>1</a:t>
                      </a:r>
                      <a:r>
                        <a:rPr lang="zh-CN" altLang="en-US" sz="1400" b="1">
                          <a:latin typeface="方正仿宋_GBK" panose="03000509000000000000" charset="-122"/>
                          <a:ea typeface="方正仿宋_GBK" panose="03000509000000000000" charset="-122"/>
                        </a:rPr>
                        <a:t>总则</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5.2</a:t>
                      </a:r>
                      <a:r>
                        <a:rPr lang="zh-CN" altLang="en-US" sz="1400" b="1">
                          <a:latin typeface="方正仿宋_GBK" panose="03000509000000000000" charset="-122"/>
                          <a:ea typeface="方正仿宋_GBK" panose="03000509000000000000" charset="-122"/>
                        </a:rPr>
                        <a:t>响应程序</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1.1</a:t>
                      </a:r>
                      <a:r>
                        <a:rPr lang="zh-CN" altLang="en-US" sz="1400" b="1">
                          <a:latin typeface="方正仿宋_GBK" panose="03000509000000000000" charset="-122"/>
                          <a:ea typeface="方正仿宋_GBK" panose="03000509000000000000" charset="-122"/>
                        </a:rPr>
                        <a:t>编制目的</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5.3</a:t>
                      </a:r>
                      <a:r>
                        <a:rPr lang="zh-CN" altLang="en-US" sz="1400" b="1">
                          <a:latin typeface="方正仿宋_GBK" panose="03000509000000000000" charset="-122"/>
                          <a:ea typeface="方正仿宋_GBK" panose="03000509000000000000" charset="-122"/>
                        </a:rPr>
                        <a:t>处置措施</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1.2</a:t>
                      </a:r>
                      <a:r>
                        <a:rPr lang="zh-CN" altLang="en-US" sz="1400" b="1">
                          <a:latin typeface="方正仿宋_GBK" panose="03000509000000000000" charset="-122"/>
                          <a:ea typeface="方正仿宋_GBK" panose="03000509000000000000" charset="-122"/>
                        </a:rPr>
                        <a:t>编制依据</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5.4</a:t>
                      </a:r>
                      <a:r>
                        <a:rPr lang="zh-CN" altLang="en-US" sz="1400" b="1">
                          <a:latin typeface="方正仿宋_GBK" panose="03000509000000000000" charset="-122"/>
                          <a:ea typeface="方正仿宋_GBK" panose="03000509000000000000" charset="-122"/>
                        </a:rPr>
                        <a:t>应急结束</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1.3</a:t>
                      </a:r>
                      <a:r>
                        <a:rPr lang="zh-CN" altLang="en-US" sz="1400" b="1">
                          <a:latin typeface="方正仿宋_GBK" panose="03000509000000000000" charset="-122"/>
                          <a:ea typeface="方正仿宋_GBK" panose="03000509000000000000" charset="-122"/>
                        </a:rPr>
                        <a:t>适用范围</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6</a:t>
                      </a:r>
                      <a:r>
                        <a:rPr lang="zh-CN" altLang="en-US" sz="1400" b="1">
                          <a:latin typeface="方正仿宋_GBK" panose="03000509000000000000" charset="-122"/>
                          <a:ea typeface="方正仿宋_GBK" panose="03000509000000000000" charset="-122"/>
                        </a:rPr>
                        <a:t>信息公开</a:t>
                      </a:r>
                    </a:p>
                  </a:txBody>
                  <a:tcPr marL="0" marR="0" marT="63500" marB="63500" anchor="ctr"/>
                </a:tc>
              </a:tr>
              <a:tr h="340360">
                <a:tc>
                  <a:txBody>
                    <a:bodyPr/>
                    <a:lstStyle/>
                    <a:p>
                      <a:pPr>
                        <a:buNone/>
                      </a:pPr>
                      <a:r>
                        <a:rPr lang="en-US" altLang="zh-CN" sz="1400" b="1">
                          <a:latin typeface="方正仿宋_GBK" panose="03000509000000000000" charset="-122"/>
                          <a:ea typeface="方正仿宋_GBK" panose="03000509000000000000" charset="-122"/>
                        </a:rPr>
                        <a:t>1.4</a:t>
                      </a:r>
                      <a:r>
                        <a:rPr lang="zh-CN" altLang="en-US" sz="1400" b="1">
                          <a:latin typeface="方正仿宋_GBK" panose="03000509000000000000" charset="-122"/>
                          <a:ea typeface="方正仿宋_GBK" panose="03000509000000000000" charset="-122"/>
                        </a:rPr>
                        <a:t>应急预案体系</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7</a:t>
                      </a:r>
                      <a:r>
                        <a:rPr lang="zh-CN" altLang="en-US" sz="1400" b="1">
                          <a:latin typeface="方正仿宋_GBK" panose="03000509000000000000" charset="-122"/>
                          <a:ea typeface="方正仿宋_GBK" panose="03000509000000000000" charset="-122"/>
                        </a:rPr>
                        <a:t>后期处置</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1.5</a:t>
                      </a:r>
                      <a:r>
                        <a:rPr lang="zh-CN" altLang="en-US" sz="1400" b="1">
                          <a:latin typeface="方正仿宋_GBK" panose="03000509000000000000" charset="-122"/>
                          <a:ea typeface="方正仿宋_GBK" panose="03000509000000000000" charset="-122"/>
                        </a:rPr>
                        <a:t>应急工作原则</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8</a:t>
                      </a:r>
                      <a:r>
                        <a:rPr lang="zh-CN" altLang="en-US" sz="1400" b="1">
                          <a:latin typeface="方正仿宋_GBK" panose="03000509000000000000" charset="-122"/>
                          <a:ea typeface="方正仿宋_GBK" panose="03000509000000000000" charset="-122"/>
                        </a:rPr>
                        <a:t>保障措施</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2</a:t>
                      </a:r>
                      <a:r>
                        <a:rPr lang="zh-CN" altLang="en-US" sz="1400" b="1">
                          <a:latin typeface="方正仿宋_GBK" panose="03000509000000000000" charset="-122"/>
                          <a:ea typeface="方正仿宋_GBK" panose="03000509000000000000" charset="-122"/>
                        </a:rPr>
                        <a:t>事故风险描述</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8.1</a:t>
                      </a:r>
                      <a:r>
                        <a:rPr lang="zh-CN" altLang="en-US" sz="1400" b="1">
                          <a:latin typeface="方正仿宋_GBK" panose="03000509000000000000" charset="-122"/>
                          <a:ea typeface="方正仿宋_GBK" panose="03000509000000000000" charset="-122"/>
                        </a:rPr>
                        <a:t>通信保障</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3</a:t>
                      </a:r>
                      <a:r>
                        <a:rPr lang="zh-CN" altLang="en-US" sz="1400" b="1">
                          <a:latin typeface="方正仿宋_GBK" panose="03000509000000000000" charset="-122"/>
                          <a:ea typeface="方正仿宋_GBK" panose="03000509000000000000" charset="-122"/>
                        </a:rPr>
                        <a:t>应急组织机构与职责</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8.2</a:t>
                      </a:r>
                      <a:r>
                        <a:rPr lang="zh-CN" altLang="en-US" sz="1400" b="1">
                          <a:latin typeface="方正仿宋_GBK" panose="03000509000000000000" charset="-122"/>
                          <a:ea typeface="方正仿宋_GBK" panose="03000509000000000000" charset="-122"/>
                        </a:rPr>
                        <a:t>资源保障</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4</a:t>
                      </a:r>
                      <a:r>
                        <a:rPr lang="zh-CN" altLang="en-US" sz="1400" b="1">
                          <a:latin typeface="方正仿宋_GBK" panose="03000509000000000000" charset="-122"/>
                          <a:ea typeface="方正仿宋_GBK" panose="03000509000000000000" charset="-122"/>
                        </a:rPr>
                        <a:t>预警与信息报告</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8.3</a:t>
                      </a:r>
                      <a:r>
                        <a:rPr lang="zh-CN" altLang="en-US" sz="1400" b="1">
                          <a:latin typeface="方正仿宋_GBK" panose="03000509000000000000" charset="-122"/>
                          <a:ea typeface="方正仿宋_GBK" panose="03000509000000000000" charset="-122"/>
                        </a:rPr>
                        <a:t>队伍保障</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4.1</a:t>
                      </a:r>
                      <a:r>
                        <a:rPr lang="zh-CN" altLang="en-US" sz="1400" b="1">
                          <a:latin typeface="方正仿宋_GBK" panose="03000509000000000000" charset="-122"/>
                          <a:ea typeface="方正仿宋_GBK" panose="03000509000000000000" charset="-122"/>
                        </a:rPr>
                        <a:t>预警</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8.4</a:t>
                      </a:r>
                      <a:r>
                        <a:rPr lang="zh-CN" altLang="en-US" sz="1400" b="1">
                          <a:latin typeface="方正仿宋_GBK" panose="03000509000000000000" charset="-122"/>
                          <a:ea typeface="方正仿宋_GBK" panose="03000509000000000000" charset="-122"/>
                        </a:rPr>
                        <a:t>经费及其他保障</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4.2</a:t>
                      </a:r>
                      <a:r>
                        <a:rPr lang="zh-CN" altLang="en-US" sz="1400" b="1">
                          <a:latin typeface="方正仿宋_GBK" panose="03000509000000000000" charset="-122"/>
                          <a:ea typeface="方正仿宋_GBK" panose="03000509000000000000" charset="-122"/>
                        </a:rPr>
                        <a:t>信息报告与处置</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9</a:t>
                      </a:r>
                      <a:r>
                        <a:rPr lang="zh-CN" altLang="en-US" sz="1400" b="1">
                          <a:latin typeface="方正仿宋_GBK" panose="03000509000000000000" charset="-122"/>
                          <a:ea typeface="方正仿宋_GBK" panose="03000509000000000000" charset="-122"/>
                        </a:rPr>
                        <a:t>应急预案管理</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5</a:t>
                      </a:r>
                      <a:r>
                        <a:rPr lang="zh-CN" altLang="en-US" sz="1400" b="1">
                          <a:latin typeface="方正仿宋_GBK" panose="03000509000000000000" charset="-122"/>
                          <a:ea typeface="方正仿宋_GBK" panose="03000509000000000000" charset="-122"/>
                        </a:rPr>
                        <a:t>应急响应</a:t>
                      </a:r>
                    </a:p>
                  </a:txBody>
                  <a:tcPr marL="0" marR="0" marT="63500" marB="63500" anchor="ctr"/>
                </a:tc>
                <a:tc>
                  <a:txBody>
                    <a:bodyPr/>
                    <a:lstStyle/>
                    <a:p>
                      <a:pPr>
                        <a:buNone/>
                      </a:pPr>
                      <a:r>
                        <a:rPr lang="en-US" altLang="zh-CN" sz="1400" b="1">
                          <a:latin typeface="方正仿宋_GBK" panose="03000509000000000000" charset="-122"/>
                          <a:ea typeface="方正仿宋_GBK" panose="03000509000000000000" charset="-122"/>
                        </a:rPr>
                        <a:t>10</a:t>
                      </a:r>
                      <a:r>
                        <a:rPr lang="zh-CN" altLang="en-US" sz="1400" b="1">
                          <a:latin typeface="方正仿宋_GBK" panose="03000509000000000000" charset="-122"/>
                          <a:ea typeface="方正仿宋_GBK" panose="03000509000000000000" charset="-122"/>
                        </a:rPr>
                        <a:t>附件</a:t>
                      </a:r>
                    </a:p>
                  </a:txBody>
                  <a:tcPr marL="0" marR="0" marT="63500" marB="63500" anchor="ctr"/>
                </a:tc>
              </a:tr>
              <a:tr h="283210">
                <a:tc>
                  <a:txBody>
                    <a:bodyPr/>
                    <a:lstStyle/>
                    <a:p>
                      <a:pPr>
                        <a:buNone/>
                      </a:pPr>
                      <a:r>
                        <a:rPr lang="en-US" altLang="zh-CN" sz="1400" b="1">
                          <a:latin typeface="方正仿宋_GBK" panose="03000509000000000000" charset="-122"/>
                          <a:ea typeface="方正仿宋_GBK" panose="03000509000000000000" charset="-122"/>
                        </a:rPr>
                        <a:t>5.1</a:t>
                      </a:r>
                      <a:r>
                        <a:rPr lang="zh-CN" altLang="en-US" sz="1400" b="1">
                          <a:latin typeface="方正仿宋_GBK" panose="03000509000000000000" charset="-122"/>
                          <a:ea typeface="方正仿宋_GBK" panose="03000509000000000000" charset="-122"/>
                        </a:rPr>
                        <a:t>响应分级</a:t>
                      </a:r>
                    </a:p>
                  </a:txBody>
                  <a:tcPr marL="0" marR="0" marT="63500" marB="63500" anchor="ctr"/>
                </a:tc>
                <a:tc>
                  <a:txBody>
                    <a:bodyPr/>
                    <a:lstStyle/>
                    <a:p>
                      <a:pPr>
                        <a:buNone/>
                      </a:pPr>
                      <a:endParaRPr lang="zh-CN" altLang="en-US" sz="1400" b="1">
                        <a:latin typeface="方正仿宋_GBK" panose="03000509000000000000" charset="-122"/>
                        <a:ea typeface="方正仿宋_GBK" panose="03000509000000000000" charset="-122"/>
                      </a:endParaRPr>
                    </a:p>
                  </a:txBody>
                  <a:tcPr marL="0" marR="0" marT="63500" marB="63500" anchor="ct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危化行业</a:t>
              </a:r>
            </a:p>
          </p:txBody>
        </p:sp>
      </p:grpSp>
      <p:sp>
        <p:nvSpPr>
          <p:cNvPr id="12" name="折角形 11"/>
          <p:cNvSpPr/>
          <p:nvPr/>
        </p:nvSpPr>
        <p:spPr>
          <a:xfrm>
            <a:off x="318770" y="1960880"/>
            <a:ext cx="8496935" cy="488505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r>
              <a:rPr lang="zh-CN" altLang="en-US" sz="2800" b="1">
                <a:latin typeface="等线" panose="02010600030101010101" charset="-122"/>
                <a:ea typeface="等线" panose="02010600030101010101" charset="-122"/>
              </a:rPr>
              <a:t>一、集团公司</a:t>
            </a: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400">
                <a:latin typeface="等线" panose="02010600030101010101" charset="-122"/>
                <a:ea typeface="等线" panose="02010600030101010101" charset="-122"/>
              </a:rPr>
              <a:t>1. 集团公司管理层：应编制《生产安全事故综合应急预案》；可编制相应的专项应急预案。</a:t>
            </a:r>
          </a:p>
          <a:p>
            <a:pPr indent="457200" algn="l">
              <a:lnSpc>
                <a:spcPts val="3580"/>
              </a:lnSpc>
            </a:pPr>
            <a:r>
              <a:rPr lang="zh-CN" altLang="en-US" sz="2400">
                <a:latin typeface="等线" panose="02010600030101010101" charset="-122"/>
                <a:ea typeface="等线" panose="02010600030101010101" charset="-122"/>
              </a:rPr>
              <a:t>2. 隶属企业应急预案应与集团公司预案相衔接，并按照集团公司应急预案规定编制相应应急预案。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危化行业</a:t>
              </a:r>
            </a:p>
          </p:txBody>
        </p:sp>
      </p:grpSp>
      <p:sp>
        <p:nvSpPr>
          <p:cNvPr id="12" name="折角形 11"/>
          <p:cNvSpPr/>
          <p:nvPr/>
        </p:nvSpPr>
        <p:spPr>
          <a:xfrm>
            <a:off x="318770" y="1960880"/>
            <a:ext cx="8496935" cy="448881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800" b="1">
                <a:latin typeface="等线" panose="02010600030101010101" charset="-122"/>
                <a:ea typeface="等线" panose="02010600030101010101" charset="-122"/>
              </a:rPr>
              <a:t>二、生产、储存企业</a:t>
            </a: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400">
                <a:latin typeface="等线" panose="02010600030101010101" charset="-122"/>
                <a:ea typeface="等线" panose="02010600030101010101" charset="-122"/>
              </a:rPr>
              <a:t>1. 应编制《生产安全事故综合应急预案》；</a:t>
            </a:r>
          </a:p>
          <a:p>
            <a:pPr indent="457200" algn="l">
              <a:lnSpc>
                <a:spcPts val="3580"/>
              </a:lnSpc>
            </a:pPr>
            <a:r>
              <a:rPr lang="zh-CN" altLang="en-US" sz="2400">
                <a:latin typeface="等线" panose="02010600030101010101" charset="-122"/>
                <a:ea typeface="等线" panose="02010600030101010101" charset="-122"/>
              </a:rPr>
              <a:t>2. 可编制相应的专项应急预案；</a:t>
            </a:r>
          </a:p>
          <a:p>
            <a:pPr indent="457200" algn="l">
              <a:lnSpc>
                <a:spcPts val="3580"/>
              </a:lnSpc>
            </a:pPr>
            <a:r>
              <a:rPr lang="zh-CN" altLang="en-US" sz="2400">
                <a:latin typeface="等线" panose="02010600030101010101" charset="-122"/>
                <a:ea typeface="等线" panose="02010600030101010101" charset="-122"/>
              </a:rPr>
              <a:t>3. 应编制关键岗位（包括危险性较大的场所、装置或者设施等）的现场处置方案。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危化行业</a:t>
              </a:r>
            </a:p>
          </p:txBody>
        </p:sp>
      </p:grpSp>
      <p:sp>
        <p:nvSpPr>
          <p:cNvPr id="12" name="折角形 11"/>
          <p:cNvSpPr/>
          <p:nvPr/>
        </p:nvSpPr>
        <p:spPr>
          <a:xfrm>
            <a:off x="328295" y="2021205"/>
            <a:ext cx="8496935" cy="481266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400" b="1">
                <a:latin typeface="等线" panose="02010600030101010101" charset="-122"/>
                <a:ea typeface="等线" panose="02010600030101010101" charset="-122"/>
              </a:rPr>
              <a:t>三、经营企业</a:t>
            </a:r>
          </a:p>
          <a:p>
            <a:pPr indent="457200" algn="l">
              <a:lnSpc>
                <a:spcPts val="3580"/>
              </a:lnSpc>
            </a:pPr>
            <a:endParaRPr lang="zh-CN" altLang="en-US" sz="2400" b="1">
              <a:latin typeface="等线" panose="02010600030101010101" charset="-122"/>
              <a:ea typeface="等线" panose="02010600030101010101" charset="-122"/>
            </a:endParaRPr>
          </a:p>
          <a:p>
            <a:pPr indent="457200" algn="l">
              <a:lnSpc>
                <a:spcPts val="3080"/>
              </a:lnSpc>
            </a:pPr>
            <a:r>
              <a:rPr lang="zh-CN" altLang="en-US" sz="2000" b="1">
                <a:solidFill>
                  <a:srgbClr val="0000FF"/>
                </a:solidFill>
                <a:latin typeface="等线" panose="02010600030101010101" charset="-122"/>
                <a:ea typeface="等线" panose="02010600030101010101" charset="-122"/>
              </a:rPr>
              <a:t>1. 加油站或风险较小的其他经营企业：</a:t>
            </a:r>
            <a:r>
              <a:rPr lang="zh-CN" altLang="en-US" sz="2000">
                <a:latin typeface="等线" panose="02010600030101010101" charset="-122"/>
                <a:ea typeface="等线" panose="02010600030101010101" charset="-122"/>
              </a:rPr>
              <a:t>编制《**单位生产安全事故应急预案》。其参考编制方法为：在《导则》现场处置方案框架基础上，前面增加企业基本概况，后面增加《导则》附件相关内容。</a:t>
            </a:r>
          </a:p>
          <a:p>
            <a:pPr indent="457200" algn="l">
              <a:lnSpc>
                <a:spcPts val="3080"/>
              </a:lnSpc>
            </a:pPr>
            <a:r>
              <a:rPr lang="zh-CN" altLang="en-US" sz="2000" b="1">
                <a:solidFill>
                  <a:srgbClr val="0000FF"/>
                </a:solidFill>
                <a:latin typeface="等线" panose="02010600030101010101" charset="-122"/>
                <a:ea typeface="等线" panose="02010600030101010101" charset="-122"/>
              </a:rPr>
              <a:t>2. 加油站外且风险较大的其他经营企业：</a:t>
            </a:r>
            <a:r>
              <a:rPr lang="zh-CN" altLang="en-US" sz="2000">
                <a:latin typeface="等线" panose="02010600030101010101" charset="-122"/>
                <a:ea typeface="等线" panose="02010600030101010101" charset="-122"/>
              </a:rPr>
              <a:t>应编制《生产安全事故综合应急预案》；可编制相应的专项应急预案；应编制关键岗位（包括危险性较大的场所、装置或者设施等）的现场处置方案。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非煤矿山行业</a:t>
              </a:r>
            </a:p>
          </p:txBody>
        </p:sp>
      </p:grpSp>
      <p:sp>
        <p:nvSpPr>
          <p:cNvPr id="12" name="折角形 11"/>
          <p:cNvSpPr/>
          <p:nvPr/>
        </p:nvSpPr>
        <p:spPr>
          <a:xfrm>
            <a:off x="318770" y="1960880"/>
            <a:ext cx="8496935" cy="448881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r>
              <a:rPr lang="zh-CN" altLang="en-US" sz="2800" b="1">
                <a:latin typeface="等线" panose="02010600030101010101" charset="-122"/>
                <a:ea typeface="等线" panose="02010600030101010101" charset="-122"/>
              </a:rPr>
              <a:t>一、石油、天然气（包括页岩气）企业</a:t>
            </a: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400">
                <a:latin typeface="等线" panose="02010600030101010101" charset="-122"/>
                <a:ea typeface="等线" panose="02010600030101010101" charset="-122"/>
              </a:rPr>
              <a:t>1. 集团公司管理层：应编制《生产安全事故综合应急预案》；可编制相应的专项应急预案。</a:t>
            </a:r>
          </a:p>
          <a:p>
            <a:pPr indent="457200" algn="l">
              <a:lnSpc>
                <a:spcPts val="3580"/>
              </a:lnSpc>
            </a:pPr>
            <a:r>
              <a:rPr lang="zh-CN" altLang="en-US" sz="2400">
                <a:latin typeface="等线" panose="02010600030101010101" charset="-122"/>
                <a:ea typeface="等线" panose="02010600030101010101" charset="-122"/>
              </a:rPr>
              <a:t>2. 隶属企业应急预案应与集团公司预案相衔接，并按照集团公司应急预案规定编制相应应急预案。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非煤矿山行业</a:t>
              </a:r>
            </a:p>
          </p:txBody>
        </p:sp>
      </p:grpSp>
      <p:sp>
        <p:nvSpPr>
          <p:cNvPr id="12" name="折角形 11"/>
          <p:cNvSpPr/>
          <p:nvPr/>
        </p:nvSpPr>
        <p:spPr>
          <a:xfrm>
            <a:off x="318135" y="1874520"/>
            <a:ext cx="8497570" cy="488505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800" b="1">
                <a:latin typeface="等线" panose="02010600030101010101" charset="-122"/>
                <a:ea typeface="等线" panose="02010600030101010101" charset="-122"/>
              </a:rPr>
              <a:t>一、石油、天然气（包括页岩气）企业</a:t>
            </a:r>
          </a:p>
          <a:p>
            <a:pPr indent="457200" algn="l">
              <a:lnSpc>
                <a:spcPts val="3580"/>
              </a:lnSpc>
            </a:pPr>
            <a:r>
              <a:rPr lang="zh-CN" altLang="en-US" sz="2000">
                <a:latin typeface="等线" panose="02010600030101010101" charset="-122"/>
                <a:ea typeface="等线" panose="02010600030101010101" charset="-122"/>
              </a:rPr>
              <a:t>3. 石油、天然气开采，管道输送企业，地质勘探和采掘施工企业（跨区域性项目）：应编制《生产安全事故综合应急预案》；可编制相应的专项应急预案；应编制关键岗位（包括危险性较大的场所、装置或者设施等）的现场处置方案。</a:t>
            </a:r>
          </a:p>
          <a:p>
            <a:pPr indent="457200" algn="l">
              <a:lnSpc>
                <a:spcPts val="3180"/>
              </a:lnSpc>
            </a:pPr>
            <a:r>
              <a:rPr lang="zh-CN" altLang="en-US" sz="2000">
                <a:latin typeface="等线" panose="02010600030101010101" charset="-122"/>
                <a:ea typeface="等线" panose="02010600030101010101" charset="-122"/>
              </a:rPr>
              <a:t>4. 石油、天然气开采，管道输送企业，地质勘探和采掘施工企业（区域性项目）：编制《**单位生产安全事故应急预案》。其参考编制方法为：在《导则》现场处置方案框架基础上，前面增加项目和实施项目对象的基本概况，后面增加《导则》附件相关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非煤矿山行业</a:t>
              </a:r>
            </a:p>
          </p:txBody>
        </p:sp>
      </p:grpSp>
      <p:sp>
        <p:nvSpPr>
          <p:cNvPr id="12" name="折角形 11"/>
          <p:cNvSpPr/>
          <p:nvPr/>
        </p:nvSpPr>
        <p:spPr>
          <a:xfrm>
            <a:off x="318770" y="1960880"/>
            <a:ext cx="8496935" cy="488505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800" b="1">
                <a:latin typeface="等线" panose="02010600030101010101" charset="-122"/>
                <a:ea typeface="等线" panose="02010600030101010101" charset="-122"/>
              </a:rPr>
              <a:t>二、金属与非金属企业</a:t>
            </a: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400">
                <a:latin typeface="等线" panose="02010600030101010101" charset="-122"/>
                <a:ea typeface="等线" panose="02010600030101010101" charset="-122"/>
              </a:rPr>
              <a:t>1. 大中型企业：应编制《生产安全事故综合应急预案》；针对关键岗位（包括危险性较大的场所、装置或者设施等），应编制相应的现场处置方案，或将现场处置方案并入综合应急预案。</a:t>
            </a:r>
          </a:p>
          <a:p>
            <a:pPr indent="457200" algn="l">
              <a:lnSpc>
                <a:spcPts val="3580"/>
              </a:lnSpc>
            </a:pPr>
            <a:r>
              <a:rPr lang="zh-CN" altLang="en-US" sz="2400">
                <a:latin typeface="等线" panose="02010600030101010101" charset="-122"/>
                <a:ea typeface="等线" panose="02010600030101010101" charset="-122"/>
              </a:rPr>
              <a:t>2. 小型企业：编制《**单位生产安全事故应急预案》。其参考编制方法为：在《导则》现场处置方案框架基础上，前面增加企业基本概况，后面增加《导则》附件相关内容。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烟花爆竹行业</a:t>
              </a:r>
            </a:p>
          </p:txBody>
        </p:sp>
      </p:grpSp>
      <p:sp>
        <p:nvSpPr>
          <p:cNvPr id="12" name="折角形 11"/>
          <p:cNvSpPr/>
          <p:nvPr/>
        </p:nvSpPr>
        <p:spPr>
          <a:xfrm>
            <a:off x="318770" y="1960880"/>
            <a:ext cx="8496935" cy="474408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r>
              <a:rPr lang="zh-CN" altLang="en-US" sz="2800" b="1">
                <a:latin typeface="等线" panose="02010600030101010101" charset="-122"/>
                <a:ea typeface="等线" panose="02010600030101010101" charset="-122"/>
              </a:rPr>
              <a:t>一、批发储存企业</a:t>
            </a:r>
          </a:p>
          <a:p>
            <a:pPr indent="457200" algn="l">
              <a:lnSpc>
                <a:spcPts val="3580"/>
              </a:lnSpc>
            </a:pPr>
            <a:r>
              <a:rPr lang="zh-CN" altLang="en-US" sz="2400">
                <a:latin typeface="等线" panose="02010600030101010101" charset="-122"/>
                <a:ea typeface="等线" panose="02010600030101010101" charset="-122"/>
              </a:rPr>
              <a:t>1. 应编制《生产安全事故综合应急预案》；</a:t>
            </a:r>
          </a:p>
          <a:p>
            <a:pPr indent="457200" algn="l">
              <a:lnSpc>
                <a:spcPts val="3580"/>
              </a:lnSpc>
            </a:pPr>
            <a:r>
              <a:rPr lang="zh-CN" altLang="en-US" sz="2400">
                <a:latin typeface="等线" panose="02010600030101010101" charset="-122"/>
                <a:ea typeface="等线" panose="02010600030101010101" charset="-122"/>
              </a:rPr>
              <a:t>2. 针对关键岗位，参照《导则》可编制相应的现场处置方案，或将现场处置方案并入综合应急预案。</a:t>
            </a:r>
          </a:p>
          <a:p>
            <a:pPr indent="457200" algn="l">
              <a:lnSpc>
                <a:spcPts val="3580"/>
              </a:lnSpc>
            </a:pPr>
            <a:r>
              <a:rPr lang="zh-CN" altLang="en-US" sz="2800" b="1">
                <a:latin typeface="等线" panose="02010600030101010101" charset="-122"/>
                <a:ea typeface="等线" panose="02010600030101010101" charset="-122"/>
              </a:rPr>
              <a:t>二、零售点（长期固定销售点）</a:t>
            </a:r>
          </a:p>
          <a:p>
            <a:pPr indent="457200" algn="l">
              <a:lnSpc>
                <a:spcPts val="3580"/>
              </a:lnSpc>
              <a:buNone/>
            </a:pPr>
            <a:r>
              <a:rPr lang="zh-CN" altLang="en-US" sz="2400">
                <a:latin typeface="等线" panose="02010600030101010101" charset="-122"/>
                <a:ea typeface="等线" panose="02010600030101010101" charset="-122"/>
              </a:rPr>
              <a:t>应编制《**单位生产安全事故应急预案》。其参考编制方法为：在《导则》现场处置方案框架基础上，前面增加零售点基本概况，后面增加《导则》附件相关内容。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金属冶炼行业</a:t>
              </a:r>
            </a:p>
          </p:txBody>
        </p:sp>
      </p:grpSp>
      <p:sp>
        <p:nvSpPr>
          <p:cNvPr id="12" name="折角形 11"/>
          <p:cNvSpPr/>
          <p:nvPr/>
        </p:nvSpPr>
        <p:spPr>
          <a:xfrm>
            <a:off x="318770" y="1960880"/>
            <a:ext cx="8496935" cy="448881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r>
              <a:rPr lang="zh-CN" altLang="en-US" sz="2400">
                <a:latin typeface="等线" panose="02010600030101010101" charset="-122"/>
                <a:ea typeface="等线" panose="02010600030101010101" charset="-122"/>
              </a:rPr>
              <a:t>1. 应编制《生产安全事故综合应急预案》。</a:t>
            </a:r>
          </a:p>
          <a:p>
            <a:pPr indent="457200" algn="l">
              <a:lnSpc>
                <a:spcPts val="3580"/>
              </a:lnSpc>
            </a:pPr>
            <a:r>
              <a:rPr lang="zh-CN" altLang="en-US" sz="2400">
                <a:latin typeface="等线" panose="02010600030101010101" charset="-122"/>
                <a:ea typeface="等线" panose="02010600030101010101" charset="-122"/>
              </a:rPr>
              <a:t>2. 可编制相应的专项应急预案。</a:t>
            </a:r>
          </a:p>
          <a:p>
            <a:pPr indent="457200" algn="l">
              <a:lnSpc>
                <a:spcPts val="3580"/>
              </a:lnSpc>
            </a:pPr>
            <a:r>
              <a:rPr lang="zh-CN" altLang="en-US" sz="2400">
                <a:latin typeface="等线" panose="02010600030101010101" charset="-122"/>
                <a:ea typeface="等线" panose="02010600030101010101" charset="-122"/>
              </a:rPr>
              <a:t>3. 编制关键岗位（包括危险性较大的场所、装置或者设施等）的现场处置方案</a:t>
            </a:r>
            <a:r>
              <a:rPr lang="zh-CN" altLang="en-US" sz="2400">
                <a:latin typeface="等线" panose="02010600030101010101" charset="-122"/>
                <a:ea typeface="等线" panose="02010600030101010101" charset="-122"/>
                <a:sym typeface="+mn-ea"/>
              </a:rPr>
              <a:t>或将现场处置方案并入综合应急预案</a:t>
            </a:r>
            <a:r>
              <a:rPr lang="zh-CN" altLang="en-US" sz="2400">
                <a:latin typeface="等线" panose="02010600030101010101" charset="-122"/>
                <a:ea typeface="等线" panose="02010600030101010101"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凸显问题</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1085215" y="1845310"/>
            <a:ext cx="6824345" cy="3745230"/>
          </a:xfrm>
        </p:spPr>
        <p:txBody>
          <a:bodyPr/>
          <a:lstStyle/>
          <a:p>
            <a:pPr marL="0" indent="0">
              <a:lnSpc>
                <a:spcPts val="3580"/>
              </a:lnSpc>
              <a:spcBef>
                <a:spcPts val="0"/>
              </a:spcBef>
              <a:buNone/>
            </a:pPr>
            <a:r>
              <a:rPr lang="zh-CN" altLang="en-US" b="1" i="1" u="sng" dirty="0" smtClean="0">
                <a:solidFill>
                  <a:srgbClr val="00B050"/>
                </a:solidFill>
                <a:latin typeface="华文中宋" panose="02010600040101010101" charset="-122"/>
                <a:ea typeface="华文中宋" panose="02010600040101010101" charset="-122"/>
              </a:rPr>
              <a:t>有起色</a:t>
            </a:r>
            <a:r>
              <a:rPr lang="zh-CN" altLang="en-US" b="1" dirty="0" smtClean="0">
                <a:solidFill>
                  <a:srgbClr val="00B050"/>
                </a:solidFill>
                <a:latin typeface="华文中宋" panose="02010600040101010101" charset="-122"/>
                <a:ea typeface="华文中宋" panose="02010600040101010101" charset="-122"/>
              </a:rPr>
              <a:t>：</a:t>
            </a:r>
            <a:endParaRPr lang="en-US" altLang="zh-CN" b="1" dirty="0" smtClean="0">
              <a:solidFill>
                <a:srgbClr val="00B050"/>
              </a:solidFill>
              <a:latin typeface="华文中宋" panose="02010600040101010101" charset="-122"/>
              <a:ea typeface="华文中宋" panose="02010600040101010101" charset="-122"/>
            </a:endParaRPr>
          </a:p>
          <a:p>
            <a:pPr marL="0" indent="0" algn="ctr">
              <a:lnSpc>
                <a:spcPts val="3580"/>
              </a:lnSpc>
              <a:spcBef>
                <a:spcPts val="0"/>
              </a:spcBef>
              <a:buNone/>
            </a:pPr>
            <a:endParaRPr lang="en-US" altLang="zh-CN" b="1" dirty="0" smtClean="0">
              <a:solidFill>
                <a:srgbClr val="00B050"/>
              </a:solidFill>
              <a:latin typeface="华文中宋" panose="02010600040101010101" charset="-122"/>
              <a:ea typeface="华文中宋" panose="02010600040101010101" charset="-122"/>
            </a:endParaRPr>
          </a:p>
          <a:p>
            <a:pPr marL="0" indent="0" algn="ctr">
              <a:lnSpc>
                <a:spcPts val="3580"/>
              </a:lnSpc>
              <a:spcBef>
                <a:spcPts val="0"/>
              </a:spcBef>
              <a:buNone/>
            </a:pPr>
            <a:r>
              <a:rPr lang="zh-CN" altLang="en-US" sz="2800" b="1" dirty="0" smtClean="0">
                <a:solidFill>
                  <a:srgbClr val="0000FF"/>
                </a:solidFill>
                <a:latin typeface="华文中宋" panose="02010600040101010101" charset="-122"/>
                <a:ea typeface="华文中宋" panose="02010600040101010101" charset="-122"/>
              </a:rPr>
              <a:t>下</a:t>
            </a:r>
            <a:r>
              <a:rPr lang="zh-CN" altLang="en-US" sz="2800" b="1" dirty="0">
                <a:solidFill>
                  <a:srgbClr val="0000FF"/>
                </a:solidFill>
                <a:latin typeface="华文中宋" panose="02010600040101010101" charset="-122"/>
                <a:ea typeface="华文中宋" panose="02010600040101010101" charset="-122"/>
              </a:rPr>
              <a:t>了很大功夫，想了很多</a:t>
            </a:r>
            <a:r>
              <a:rPr lang="zh-CN" altLang="en-US" sz="2800" b="1" dirty="0" smtClean="0">
                <a:solidFill>
                  <a:srgbClr val="0000FF"/>
                </a:solidFill>
                <a:latin typeface="华文中宋" panose="02010600040101010101" charset="-122"/>
                <a:ea typeface="华文中宋" panose="02010600040101010101" charset="-122"/>
              </a:rPr>
              <a:t>办法；</a:t>
            </a:r>
            <a:endParaRPr lang="en-US" altLang="zh-CN" sz="2800" b="1" dirty="0" smtClean="0">
              <a:solidFill>
                <a:srgbClr val="0000FF"/>
              </a:solidFill>
              <a:latin typeface="华文中宋" panose="02010600040101010101" charset="-122"/>
              <a:ea typeface="华文中宋" panose="02010600040101010101" charset="-122"/>
            </a:endParaRPr>
          </a:p>
          <a:p>
            <a:pPr marL="0" indent="0" algn="ctr">
              <a:lnSpc>
                <a:spcPts val="3580"/>
              </a:lnSpc>
              <a:spcBef>
                <a:spcPts val="0"/>
              </a:spcBef>
              <a:buNone/>
            </a:pPr>
            <a:endParaRPr lang="en-US" altLang="zh-CN" sz="2800" b="1" dirty="0" smtClean="0">
              <a:solidFill>
                <a:srgbClr val="0000FF"/>
              </a:solidFill>
              <a:latin typeface="华文中宋" panose="02010600040101010101" charset="-122"/>
              <a:ea typeface="华文中宋" panose="02010600040101010101" charset="-122"/>
            </a:endParaRPr>
          </a:p>
          <a:p>
            <a:pPr marL="0" indent="0" algn="ctr">
              <a:lnSpc>
                <a:spcPts val="3580"/>
              </a:lnSpc>
              <a:spcBef>
                <a:spcPts val="0"/>
              </a:spcBef>
              <a:buNone/>
            </a:pPr>
            <a:r>
              <a:rPr lang="zh-CN" altLang="en-US" sz="2800" b="1" dirty="0" smtClean="0">
                <a:solidFill>
                  <a:srgbClr val="0000FF"/>
                </a:solidFill>
                <a:latin typeface="华文中宋" panose="02010600040101010101" charset="-122"/>
                <a:ea typeface="华文中宋" panose="02010600040101010101" charset="-122"/>
              </a:rPr>
              <a:t>推进“三化一卡”</a:t>
            </a:r>
            <a:r>
              <a:rPr lang="zh-CN" altLang="en-US" sz="2800" b="1" dirty="0">
                <a:solidFill>
                  <a:srgbClr val="0000FF"/>
                </a:solidFill>
                <a:latin typeface="华文中宋" panose="02010600040101010101" charset="-122"/>
                <a:ea typeface="华文中宋" panose="02010600040101010101" charset="-122"/>
              </a:rPr>
              <a:t>预案</a:t>
            </a:r>
            <a:r>
              <a:rPr lang="zh-CN" altLang="en-US" sz="2800" b="1" dirty="0" smtClean="0">
                <a:solidFill>
                  <a:srgbClr val="0000FF"/>
                </a:solidFill>
                <a:latin typeface="华文中宋" panose="02010600040101010101" charset="-122"/>
                <a:ea typeface="华文中宋" panose="02010600040101010101" charset="-122"/>
              </a:rPr>
              <a:t>优化；</a:t>
            </a:r>
            <a:endParaRPr lang="en-US" altLang="zh-CN" sz="2800" b="1" dirty="0" smtClean="0">
              <a:solidFill>
                <a:srgbClr val="0000FF"/>
              </a:solidFill>
              <a:latin typeface="华文中宋" panose="02010600040101010101" charset="-122"/>
              <a:ea typeface="华文中宋" panose="02010600040101010101" charset="-122"/>
            </a:endParaRPr>
          </a:p>
          <a:p>
            <a:pPr marL="0" indent="0" algn="ctr">
              <a:lnSpc>
                <a:spcPts val="3580"/>
              </a:lnSpc>
              <a:spcBef>
                <a:spcPts val="0"/>
              </a:spcBef>
              <a:buNone/>
            </a:pPr>
            <a:endParaRPr lang="en-US" altLang="zh-CN" sz="2800" b="1" dirty="0" smtClean="0">
              <a:solidFill>
                <a:srgbClr val="0000FF"/>
              </a:solidFill>
              <a:latin typeface="华文中宋" panose="02010600040101010101" charset="-122"/>
              <a:ea typeface="华文中宋" panose="02010600040101010101" charset="-122"/>
            </a:endParaRPr>
          </a:p>
          <a:p>
            <a:pPr marL="0" indent="0" algn="ctr">
              <a:lnSpc>
                <a:spcPts val="3580"/>
              </a:lnSpc>
              <a:spcBef>
                <a:spcPts val="0"/>
              </a:spcBef>
              <a:buNone/>
            </a:pPr>
            <a:r>
              <a:rPr lang="zh-CN" altLang="en-US" sz="2800" b="1" dirty="0" smtClean="0">
                <a:solidFill>
                  <a:srgbClr val="0000FF"/>
                </a:solidFill>
                <a:latin typeface="华文中宋" panose="02010600040101010101" charset="-122"/>
                <a:ea typeface="华文中宋" panose="02010600040101010101" charset="-122"/>
              </a:rPr>
              <a:t>预案整体质量水平</a:t>
            </a:r>
            <a:r>
              <a:rPr lang="zh-CN" altLang="en-US" sz="2800" b="1" dirty="0">
                <a:solidFill>
                  <a:srgbClr val="0000FF"/>
                </a:solidFill>
                <a:latin typeface="华文中宋" panose="02010600040101010101" charset="-122"/>
                <a:ea typeface="华文中宋" panose="02010600040101010101" charset="-122"/>
              </a:rPr>
              <a:t>上了新台阶</a:t>
            </a:r>
            <a:r>
              <a:rPr lang="zh-CN" altLang="en-US" sz="2800" b="1" dirty="0" smtClean="0">
                <a:solidFill>
                  <a:srgbClr val="0000FF"/>
                </a:solidFill>
                <a:latin typeface="华文中宋" panose="02010600040101010101" charset="-122"/>
                <a:ea typeface="华文中宋" panose="02010600040101010101" charset="-122"/>
              </a:rPr>
              <a:t>。</a:t>
            </a:r>
            <a:endParaRPr lang="en-US" altLang="zh-CN" sz="2800" b="1" dirty="0" smtClean="0">
              <a:solidFill>
                <a:srgbClr val="0000FF"/>
              </a:solidFill>
              <a:latin typeface="华文中宋" panose="02010600040101010101" charset="-122"/>
              <a:ea typeface="华文中宋" panose="02010600040101010101" charset="-122"/>
            </a:endParaRPr>
          </a:p>
          <a:p>
            <a:pPr marL="0" indent="0">
              <a:lnSpc>
                <a:spcPts val="3580"/>
              </a:lnSpc>
              <a:spcBef>
                <a:spcPts val="0"/>
              </a:spcBef>
              <a:buNone/>
            </a:pPr>
            <a:endParaRPr lang="zh-CN" altLang="en-US" sz="2400" b="1" dirty="0">
              <a:latin typeface="等线" panose="02010600030101010101" charset="-122"/>
              <a:ea typeface="等线" panose="02010600030101010101"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213995" y="1156970"/>
            <a:ext cx="8799830" cy="864235"/>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118"/>
            </a:xfrm>
            <a:prstGeom prst="rect">
              <a:avLst/>
            </a:prstGeom>
            <a:noFill/>
          </p:spPr>
          <p:txBody>
            <a:bodyPr wrap="square" rtlCol="0">
              <a:spAutoFit/>
            </a:bodyPr>
            <a:lstStyle/>
            <a:p>
              <a:pPr algn="ctr"/>
              <a:r>
                <a:rPr lang="zh-CN" altLang="en-US" sz="3600" b="1" dirty="0" smtClean="0">
                  <a:solidFill>
                    <a:sysClr val="window" lastClr="FFFFFF"/>
                  </a:solidFill>
                </a:rPr>
                <a:t>工贸行业</a:t>
              </a:r>
            </a:p>
          </p:txBody>
        </p:sp>
      </p:grpSp>
      <p:sp>
        <p:nvSpPr>
          <p:cNvPr id="12" name="折角形 11"/>
          <p:cNvSpPr/>
          <p:nvPr/>
        </p:nvSpPr>
        <p:spPr>
          <a:xfrm>
            <a:off x="213995" y="1960880"/>
            <a:ext cx="8799195" cy="476821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400">
              <a:latin typeface="等线" panose="02010600030101010101" charset="-122"/>
              <a:ea typeface="等线" panose="02010600030101010101" charset="-122"/>
            </a:endParaRPr>
          </a:p>
          <a:p>
            <a:pPr indent="457200" algn="l">
              <a:lnSpc>
                <a:spcPts val="3580"/>
              </a:lnSpc>
            </a:pPr>
            <a:endParaRPr lang="zh-CN" altLang="en-US" sz="2400">
              <a:latin typeface="等线" panose="02010600030101010101" charset="-122"/>
              <a:ea typeface="等线" panose="02010600030101010101" charset="-122"/>
            </a:endParaRPr>
          </a:p>
          <a:p>
            <a:pPr indent="457200" algn="l">
              <a:lnSpc>
                <a:spcPts val="3580"/>
              </a:lnSpc>
            </a:pPr>
            <a:r>
              <a:rPr lang="zh-CN" altLang="en-US" sz="2400" b="1">
                <a:latin typeface="等线" panose="02010600030101010101" charset="-122"/>
                <a:ea typeface="等线" panose="02010600030101010101" charset="-122"/>
              </a:rPr>
              <a:t>一、规上企业</a:t>
            </a:r>
          </a:p>
          <a:p>
            <a:pPr indent="457200" algn="l">
              <a:lnSpc>
                <a:spcPts val="3580"/>
              </a:lnSpc>
            </a:pPr>
            <a:r>
              <a:rPr lang="zh-CN" altLang="en-US" sz="2400">
                <a:latin typeface="等线" panose="02010600030101010101" charset="-122"/>
                <a:ea typeface="等线" panose="02010600030101010101" charset="-122"/>
                <a:sym typeface="+mn-ea"/>
              </a:rPr>
              <a:t>1. 应编制《生产安全事故综合应急预案》。</a:t>
            </a:r>
            <a:endParaRPr lang="zh-CN" altLang="en-US" sz="2400">
              <a:latin typeface="等线" panose="02010600030101010101" charset="-122"/>
              <a:ea typeface="等线" panose="02010600030101010101" charset="-122"/>
            </a:endParaRPr>
          </a:p>
          <a:p>
            <a:pPr indent="457200" algn="l">
              <a:lnSpc>
                <a:spcPts val="3580"/>
              </a:lnSpc>
            </a:pPr>
            <a:r>
              <a:rPr lang="zh-CN" altLang="en-US" sz="2400">
                <a:latin typeface="等线" panose="02010600030101010101" charset="-122"/>
                <a:ea typeface="等线" panose="02010600030101010101" charset="-122"/>
                <a:sym typeface="+mn-ea"/>
              </a:rPr>
              <a:t>2. 可编制相应的专项应急预案。</a:t>
            </a:r>
            <a:endParaRPr lang="zh-CN" altLang="en-US" sz="2400">
              <a:latin typeface="等线" panose="02010600030101010101" charset="-122"/>
              <a:ea typeface="等线" panose="02010600030101010101" charset="-122"/>
            </a:endParaRPr>
          </a:p>
          <a:p>
            <a:pPr indent="457200" algn="l">
              <a:lnSpc>
                <a:spcPts val="3580"/>
              </a:lnSpc>
            </a:pPr>
            <a:r>
              <a:rPr lang="zh-CN" altLang="en-US" sz="2400">
                <a:latin typeface="等线" panose="02010600030101010101" charset="-122"/>
                <a:ea typeface="等线" panose="02010600030101010101" charset="-122"/>
                <a:sym typeface="+mn-ea"/>
              </a:rPr>
              <a:t>3. 编制关键岗位（包括危险性较大的场所、装置或者设施等）的现场处置方案或将现场处置方案并入综合应急预案。</a:t>
            </a:r>
            <a:endParaRPr lang="zh-CN" altLang="en-US" sz="2400">
              <a:latin typeface="等线" panose="02010600030101010101" charset="-122"/>
              <a:ea typeface="等线" panose="02010600030101010101" charset="-122"/>
            </a:endParaRPr>
          </a:p>
          <a:p>
            <a:pPr indent="457200" algn="l">
              <a:lnSpc>
                <a:spcPts val="3580"/>
              </a:lnSpc>
            </a:pPr>
            <a:r>
              <a:rPr lang="zh-CN" altLang="en-US" sz="2400" b="1">
                <a:latin typeface="等线" panose="02010600030101010101" charset="-122"/>
                <a:ea typeface="等线" panose="02010600030101010101" charset="-122"/>
              </a:rPr>
              <a:t>二、一般企业</a:t>
            </a:r>
          </a:p>
          <a:p>
            <a:pPr indent="457200" algn="l">
              <a:lnSpc>
                <a:spcPts val="3580"/>
              </a:lnSpc>
            </a:pPr>
            <a:r>
              <a:rPr lang="zh-CN" altLang="en-US" sz="2400">
                <a:latin typeface="等线" panose="02010600030101010101" charset="-122"/>
                <a:ea typeface="等线" panose="02010600030101010101" charset="-122"/>
              </a:rPr>
              <a:t>编制《**单位生产安全事故应急预案》。其参考编制方法为：在《导则》现场处置方案框架基础上，前面增加企业基本概况，后面增加《导则》附件相关内容。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1"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sym typeface="+mn-ea"/>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sym typeface="+mn-ea"/>
              </a:rPr>
              <a:t>预案体系</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grpSp>
        <p:nvGrpSpPr>
          <p:cNvPr id="3" name="组合 18"/>
          <p:cNvGrpSpPr/>
          <p:nvPr/>
        </p:nvGrpSpPr>
        <p:grpSpPr>
          <a:xfrm>
            <a:off x="319083" y="1157129"/>
            <a:ext cx="8496944" cy="864096"/>
            <a:chOff x="899592" y="1412776"/>
            <a:chExt cx="7128792" cy="992777"/>
          </a:xfrm>
        </p:grpSpPr>
        <p:sp>
          <p:nvSpPr>
            <p:cNvPr id="4" name="矩形 3"/>
            <p:cNvSpPr/>
            <p:nvPr/>
          </p:nvSpPr>
          <p:spPr>
            <a:xfrm>
              <a:off x="899592" y="1412776"/>
              <a:ext cx="7128792" cy="992777"/>
            </a:xfrm>
            <a:prstGeom prst="rect">
              <a:avLst/>
            </a:prstGeom>
            <a:gradFill flip="none" rotWithShape="1">
              <a:gsLst>
                <a:gs pos="0">
                  <a:srgbClr val="F3AA3F"/>
                </a:gs>
                <a:gs pos="100000">
                  <a:srgbClr val="B57F2E"/>
                </a:gs>
              </a:gsLst>
              <a:path path="circle">
                <a:fillToRect l="50000" t="50000" r="50000" b="50000"/>
              </a:path>
              <a:tileRect/>
            </a:gradFill>
            <a:ln w="25400" cap="flat" cmpd="sng" algn="ctr">
              <a:noFill/>
              <a:prstDash val="solid"/>
            </a:ln>
            <a:effectLst/>
          </p:spPr>
          <p:txBody>
            <a:bodyPr rtlCol="0" anchor="ctr"/>
            <a:lstStyle/>
            <a:p>
              <a:pPr marL="285750" indent="-285750">
                <a:buFont typeface="Wingdings" panose="05000000000000000000" pitchFamily="2" charset="2"/>
                <a:buChar char="n"/>
              </a:pPr>
              <a:endParaRPr lang="zh-CN" altLang="en-US" sz="1400" dirty="0">
                <a:solidFill>
                  <a:sysClr val="window" lastClr="FFFFFF"/>
                </a:solidFill>
              </a:endParaRPr>
            </a:p>
          </p:txBody>
        </p:sp>
        <p:sp>
          <p:nvSpPr>
            <p:cNvPr id="7" name="TextBox 8"/>
            <p:cNvSpPr txBox="1"/>
            <p:nvPr/>
          </p:nvSpPr>
          <p:spPr>
            <a:xfrm>
              <a:off x="1043608" y="1495507"/>
              <a:ext cx="6847392" cy="741237"/>
            </a:xfrm>
            <a:prstGeom prst="rect">
              <a:avLst/>
            </a:prstGeom>
            <a:noFill/>
          </p:spPr>
          <p:txBody>
            <a:bodyPr wrap="square" rtlCol="0">
              <a:spAutoFit/>
            </a:bodyPr>
            <a:lstStyle/>
            <a:p>
              <a:pPr algn="ctr"/>
              <a:r>
                <a:rPr lang="zh-CN" altLang="en-US" sz="3600" b="1" dirty="0" smtClean="0">
                  <a:solidFill>
                    <a:sysClr val="window" lastClr="FFFFFF"/>
                  </a:solidFill>
                </a:rPr>
                <a:t>其他行业</a:t>
              </a:r>
            </a:p>
          </p:txBody>
        </p:sp>
      </p:grpSp>
      <p:sp>
        <p:nvSpPr>
          <p:cNvPr id="12" name="折角形 11"/>
          <p:cNvSpPr/>
          <p:nvPr/>
        </p:nvSpPr>
        <p:spPr>
          <a:xfrm>
            <a:off x="327660" y="1960880"/>
            <a:ext cx="8496935" cy="4744085"/>
          </a:xfrm>
          <a:prstGeom prst="foldedCorner">
            <a:avLst/>
          </a:prstGeom>
          <a:gradFill flip="none" rotWithShape="1">
            <a:gsLst>
              <a:gs pos="0">
                <a:srgbClr val="D8BC9C">
                  <a:tint val="66000"/>
                  <a:satMod val="160000"/>
                </a:srgbClr>
              </a:gs>
              <a:gs pos="50000">
                <a:srgbClr val="D8BC9C">
                  <a:tint val="44500"/>
                  <a:satMod val="160000"/>
                </a:srgbClr>
              </a:gs>
              <a:gs pos="100000">
                <a:srgbClr val="D8BC9C">
                  <a:tint val="23500"/>
                  <a:satMod val="160000"/>
                </a:srgbClr>
              </a:gs>
            </a:gsLst>
            <a:lin ang="5400000" scaled="1"/>
            <a:tileRect/>
          </a:gradFill>
          <a:ln w="25400" cap="flat" cmpd="sng" algn="ctr">
            <a:noFill/>
            <a:prstDash val="solid"/>
          </a:ln>
          <a:effectLst/>
        </p:spPr>
        <p:txBody>
          <a:bodyPr rtlCol="0" anchor="ctr"/>
          <a:lstStyle/>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endParaRPr lang="zh-CN" altLang="en-US" sz="2800" b="1">
              <a:latin typeface="等线" panose="02010600030101010101" charset="-122"/>
              <a:ea typeface="等线" panose="02010600030101010101" charset="-122"/>
            </a:endParaRPr>
          </a:p>
          <a:p>
            <a:pPr indent="457200" algn="l">
              <a:lnSpc>
                <a:spcPts val="3580"/>
              </a:lnSpc>
            </a:pPr>
            <a:endParaRPr lang="zh-CN" altLang="en-US" sz="2800">
              <a:latin typeface="等线" panose="02010600030101010101" charset="-122"/>
              <a:ea typeface="等线" panose="02010600030101010101" charset="-122"/>
            </a:endParaRPr>
          </a:p>
        </p:txBody>
      </p:sp>
      <p:sp>
        <p:nvSpPr>
          <p:cNvPr id="2" name="文本框 1"/>
          <p:cNvSpPr txBox="1"/>
          <p:nvPr/>
        </p:nvSpPr>
        <p:spPr>
          <a:xfrm>
            <a:off x="1045210" y="2967990"/>
            <a:ext cx="7063105" cy="1188720"/>
          </a:xfrm>
          <a:prstGeom prst="rect">
            <a:avLst/>
          </a:prstGeom>
          <a:noFill/>
        </p:spPr>
        <p:txBody>
          <a:bodyPr wrap="square" rtlCol="0">
            <a:spAutoFit/>
          </a:bodyPr>
          <a:lstStyle/>
          <a:p>
            <a:pPr indent="457200" algn="l">
              <a:lnSpc>
                <a:spcPts val="4280"/>
              </a:lnSpc>
            </a:pPr>
            <a:r>
              <a:rPr lang="en-US" altLang="zh-CN" sz="2800">
                <a:latin typeface="等线" panose="02010600030101010101" charset="-122"/>
                <a:ea typeface="等线" panose="02010600030101010101" charset="-122"/>
                <a:sym typeface="+mn-ea"/>
              </a:rPr>
              <a:t>  </a:t>
            </a:r>
            <a:r>
              <a:rPr lang="zh-CN" altLang="en-US" sz="2800">
                <a:latin typeface="等线" panose="02010600030101010101" charset="-122"/>
                <a:ea typeface="等线" panose="02010600030101010101" charset="-122"/>
                <a:sym typeface="+mn-ea"/>
              </a:rPr>
              <a:t>按照国家相关法律法规、行业标准并结合企业实际情况编制相应应急预案。</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预案内容</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5798820" y="2670810"/>
            <a:ext cx="2704465" cy="1773555"/>
          </a:xfrm>
          <a:prstGeom prst="rect">
            <a:avLst/>
          </a:prstGeom>
          <a:noFill/>
        </p:spPr>
        <p:txBody>
          <a:bodyPr wrap="square" rtlCol="0">
            <a:spAutoFit/>
          </a:bodyPr>
          <a:lstStyle/>
          <a:p>
            <a:pPr>
              <a:lnSpc>
                <a:spcPts val="3280"/>
              </a:lnSpc>
            </a:pPr>
            <a:r>
              <a:rPr lang="en-US" altLang="zh-CN" sz="2400" b="1">
                <a:latin typeface="微软雅黑 Light" panose="020B0502040204020203" charset="-122"/>
                <a:ea typeface="微软雅黑 Light" panose="020B0502040204020203" charset="-122"/>
              </a:rPr>
              <a:t>   </a:t>
            </a:r>
            <a:r>
              <a:rPr lang="zh-CN" altLang="en-US" sz="2400" b="1">
                <a:latin typeface="微软雅黑 Light" panose="020B0502040204020203" charset="-122"/>
                <a:ea typeface="微软雅黑 Light" panose="020B0502040204020203" charset="-122"/>
              </a:rPr>
              <a:t>针对综合应急预案编制导则，我们究竟如何实现</a:t>
            </a:r>
            <a:r>
              <a:rPr lang="en-US" altLang="zh-CN" sz="2400" b="1">
                <a:latin typeface="微软雅黑 Light" panose="020B0502040204020203" charset="-122"/>
                <a:ea typeface="微软雅黑 Light" panose="020B0502040204020203" charset="-122"/>
              </a:rPr>
              <a:t>“</a:t>
            </a:r>
            <a:r>
              <a:rPr lang="zh-CN" altLang="en-US" sz="2400" b="1">
                <a:latin typeface="微软雅黑 Light" panose="020B0502040204020203" charset="-122"/>
                <a:ea typeface="微软雅黑 Light" panose="020B0502040204020203" charset="-122"/>
              </a:rPr>
              <a:t>三化</a:t>
            </a:r>
            <a:r>
              <a:rPr lang="en-US" altLang="zh-CN" sz="2400" b="1">
                <a:latin typeface="微软雅黑 Light" panose="020B0502040204020203" charset="-122"/>
                <a:ea typeface="微软雅黑 Light" panose="020B0502040204020203" charset="-122"/>
              </a:rPr>
              <a:t>”</a:t>
            </a:r>
            <a:r>
              <a:rPr lang="zh-CN" altLang="en-US" sz="2400" b="1">
                <a:latin typeface="微软雅黑 Light" panose="020B0502040204020203" charset="-122"/>
                <a:ea typeface="微软雅黑 Light" panose="020B0502040204020203" charset="-122"/>
              </a:rPr>
              <a:t>？     </a:t>
            </a:r>
            <a:endParaRPr lang="en-US" altLang="zh-CN" sz="2400">
              <a:latin typeface="微软雅黑 Light" panose="020B0502040204020203" charset="-122"/>
              <a:ea typeface="微软雅黑 Light" panose="020B0502040204020203" charset="-122"/>
            </a:endParaRPr>
          </a:p>
        </p:txBody>
      </p:sp>
      <p:graphicFrame>
        <p:nvGraphicFramePr>
          <p:cNvPr id="4" name="表格 3"/>
          <p:cNvGraphicFramePr/>
          <p:nvPr/>
        </p:nvGraphicFramePr>
        <p:xfrm>
          <a:off x="545465" y="1443355"/>
          <a:ext cx="5135880" cy="5217160"/>
        </p:xfrm>
        <a:graphic>
          <a:graphicData uri="http://schemas.openxmlformats.org/drawingml/2006/table">
            <a:tbl>
              <a:tblPr firstRow="1" bandRow="1">
                <a:tableStyleId>{BC89EF96-8CEA-46FF-86C4-4CE0E7609802}</a:tableStyleId>
              </a:tblPr>
              <a:tblGrid>
                <a:gridCol w="2287270"/>
                <a:gridCol w="2848610"/>
              </a:tblGrid>
              <a:tr h="378460">
                <a:tc>
                  <a:txBody>
                    <a:bodyPr/>
                    <a:lstStyle/>
                    <a:p>
                      <a:pPr>
                        <a:buNone/>
                      </a:pPr>
                      <a:r>
                        <a:rPr lang="en-US" altLang="zh-CN" sz="1800" b="1">
                          <a:latin typeface="方正仿宋_GBK" panose="03000509000000000000" charset="-122"/>
                          <a:ea typeface="方正仿宋_GBK" panose="03000509000000000000" charset="-122"/>
                        </a:rPr>
                        <a:t>1</a:t>
                      </a:r>
                      <a:r>
                        <a:rPr lang="zh-CN" altLang="en-US" sz="1800" b="1">
                          <a:latin typeface="方正仿宋_GBK" panose="03000509000000000000" charset="-122"/>
                          <a:ea typeface="方正仿宋_GBK" panose="03000509000000000000" charset="-122"/>
                        </a:rPr>
                        <a:t>总则</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5.2</a:t>
                      </a:r>
                      <a:r>
                        <a:rPr lang="zh-CN" altLang="en-US" sz="1800" b="1">
                          <a:latin typeface="方正仿宋_GBK" panose="03000509000000000000" charset="-122"/>
                          <a:ea typeface="方正仿宋_GBK" panose="03000509000000000000" charset="-122"/>
                        </a:rPr>
                        <a:t>响应程序</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1.1</a:t>
                      </a:r>
                      <a:r>
                        <a:rPr lang="zh-CN" altLang="en-US" sz="1800" b="1">
                          <a:latin typeface="方正仿宋_GBK" panose="03000509000000000000" charset="-122"/>
                          <a:ea typeface="方正仿宋_GBK" panose="03000509000000000000" charset="-122"/>
                        </a:rPr>
                        <a:t>编制目的</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5.3</a:t>
                      </a:r>
                      <a:r>
                        <a:rPr lang="zh-CN" altLang="en-US" sz="1800" b="1">
                          <a:latin typeface="方正仿宋_GBK" panose="03000509000000000000" charset="-122"/>
                          <a:ea typeface="方正仿宋_GBK" panose="03000509000000000000" charset="-122"/>
                        </a:rPr>
                        <a:t>处置措施</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1.2</a:t>
                      </a:r>
                      <a:r>
                        <a:rPr lang="zh-CN" altLang="en-US" sz="1800" b="1">
                          <a:latin typeface="方正仿宋_GBK" panose="03000509000000000000" charset="-122"/>
                          <a:ea typeface="方正仿宋_GBK" panose="03000509000000000000" charset="-122"/>
                        </a:rPr>
                        <a:t>编制依据</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5.4</a:t>
                      </a:r>
                      <a:r>
                        <a:rPr lang="zh-CN" altLang="en-US" sz="1800" b="1">
                          <a:latin typeface="方正仿宋_GBK" panose="03000509000000000000" charset="-122"/>
                          <a:ea typeface="方正仿宋_GBK" panose="03000509000000000000" charset="-122"/>
                        </a:rPr>
                        <a:t>应急结束</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1.3</a:t>
                      </a:r>
                      <a:r>
                        <a:rPr lang="zh-CN" altLang="en-US" sz="1800" b="1">
                          <a:latin typeface="方正仿宋_GBK" panose="03000509000000000000" charset="-122"/>
                          <a:ea typeface="方正仿宋_GBK" panose="03000509000000000000" charset="-122"/>
                        </a:rPr>
                        <a:t>适用范围</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6</a:t>
                      </a:r>
                      <a:r>
                        <a:rPr lang="zh-CN" altLang="en-US" sz="1800" b="1">
                          <a:latin typeface="方正仿宋_GBK" panose="03000509000000000000" charset="-122"/>
                          <a:ea typeface="方正仿宋_GBK" panose="03000509000000000000" charset="-122"/>
                        </a:rPr>
                        <a:t>信息公开</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1.4</a:t>
                      </a:r>
                      <a:r>
                        <a:rPr lang="zh-CN" altLang="en-US" sz="1800" b="1">
                          <a:latin typeface="方正仿宋_GBK" panose="03000509000000000000" charset="-122"/>
                          <a:ea typeface="方正仿宋_GBK" panose="03000509000000000000" charset="-122"/>
                        </a:rPr>
                        <a:t>应急预案体系</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7</a:t>
                      </a:r>
                      <a:r>
                        <a:rPr lang="zh-CN" altLang="en-US" sz="1800" b="1">
                          <a:latin typeface="方正仿宋_GBK" panose="03000509000000000000" charset="-122"/>
                          <a:ea typeface="方正仿宋_GBK" panose="03000509000000000000" charset="-122"/>
                        </a:rPr>
                        <a:t>后期处置</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1.5</a:t>
                      </a:r>
                      <a:r>
                        <a:rPr lang="zh-CN" altLang="en-US" sz="1800" b="1">
                          <a:latin typeface="方正仿宋_GBK" panose="03000509000000000000" charset="-122"/>
                          <a:ea typeface="方正仿宋_GBK" panose="03000509000000000000" charset="-122"/>
                        </a:rPr>
                        <a:t>应急工作原则</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8</a:t>
                      </a:r>
                      <a:r>
                        <a:rPr lang="zh-CN" altLang="en-US" sz="1800" b="1">
                          <a:latin typeface="方正仿宋_GBK" panose="03000509000000000000" charset="-122"/>
                          <a:ea typeface="方正仿宋_GBK" panose="03000509000000000000" charset="-122"/>
                        </a:rPr>
                        <a:t>保障措施</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2</a:t>
                      </a:r>
                      <a:r>
                        <a:rPr lang="zh-CN" altLang="en-US" sz="1800" b="1">
                          <a:latin typeface="方正仿宋_GBK" panose="03000509000000000000" charset="-122"/>
                          <a:ea typeface="方正仿宋_GBK" panose="03000509000000000000" charset="-122"/>
                        </a:rPr>
                        <a:t>事故风险描述</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8.1</a:t>
                      </a:r>
                      <a:r>
                        <a:rPr lang="zh-CN" altLang="en-US" sz="1800" b="1">
                          <a:latin typeface="方正仿宋_GBK" panose="03000509000000000000" charset="-122"/>
                          <a:ea typeface="方正仿宋_GBK" panose="03000509000000000000" charset="-122"/>
                        </a:rPr>
                        <a:t>通信保障</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3</a:t>
                      </a:r>
                      <a:r>
                        <a:rPr lang="zh-CN" altLang="en-US" sz="1800" b="1">
                          <a:latin typeface="方正仿宋_GBK" panose="03000509000000000000" charset="-122"/>
                          <a:ea typeface="方正仿宋_GBK" panose="03000509000000000000" charset="-122"/>
                        </a:rPr>
                        <a:t>应急组织机构与职责</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8.2</a:t>
                      </a:r>
                      <a:r>
                        <a:rPr lang="zh-CN" altLang="en-US" sz="1800" b="1">
                          <a:latin typeface="方正仿宋_GBK" panose="03000509000000000000" charset="-122"/>
                          <a:ea typeface="方正仿宋_GBK" panose="03000509000000000000" charset="-122"/>
                        </a:rPr>
                        <a:t>资源保障</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4</a:t>
                      </a:r>
                      <a:r>
                        <a:rPr lang="zh-CN" altLang="en-US" sz="1800" b="1">
                          <a:latin typeface="方正仿宋_GBK" panose="03000509000000000000" charset="-122"/>
                          <a:ea typeface="方正仿宋_GBK" panose="03000509000000000000" charset="-122"/>
                        </a:rPr>
                        <a:t>预警与信息报告</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8.3</a:t>
                      </a:r>
                      <a:r>
                        <a:rPr lang="zh-CN" altLang="en-US" sz="1800" b="1">
                          <a:latin typeface="方正仿宋_GBK" panose="03000509000000000000" charset="-122"/>
                          <a:ea typeface="方正仿宋_GBK" panose="03000509000000000000" charset="-122"/>
                        </a:rPr>
                        <a:t>队伍保障</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4.1</a:t>
                      </a:r>
                      <a:r>
                        <a:rPr lang="zh-CN" altLang="en-US" sz="1800" b="1">
                          <a:latin typeface="方正仿宋_GBK" panose="03000509000000000000" charset="-122"/>
                          <a:ea typeface="方正仿宋_GBK" panose="03000509000000000000" charset="-122"/>
                        </a:rPr>
                        <a:t>预警</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8.4</a:t>
                      </a:r>
                      <a:r>
                        <a:rPr lang="zh-CN" altLang="en-US" sz="1800" b="1">
                          <a:latin typeface="方正仿宋_GBK" panose="03000509000000000000" charset="-122"/>
                          <a:ea typeface="方正仿宋_GBK" panose="03000509000000000000" charset="-122"/>
                        </a:rPr>
                        <a:t>经费及其他保障</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4.2</a:t>
                      </a:r>
                      <a:r>
                        <a:rPr lang="zh-CN" altLang="en-US" sz="1800" b="1">
                          <a:latin typeface="方正仿宋_GBK" panose="03000509000000000000" charset="-122"/>
                          <a:ea typeface="方正仿宋_GBK" panose="03000509000000000000" charset="-122"/>
                        </a:rPr>
                        <a:t>信息报告与处置</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9</a:t>
                      </a:r>
                      <a:r>
                        <a:rPr lang="zh-CN" altLang="en-US" sz="1800" b="1">
                          <a:latin typeface="方正仿宋_GBK" panose="03000509000000000000" charset="-122"/>
                          <a:ea typeface="方正仿宋_GBK" panose="03000509000000000000" charset="-122"/>
                        </a:rPr>
                        <a:t>应急预案管理</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5</a:t>
                      </a:r>
                      <a:r>
                        <a:rPr lang="zh-CN" altLang="en-US" sz="1800" b="1">
                          <a:latin typeface="方正仿宋_GBK" panose="03000509000000000000" charset="-122"/>
                          <a:ea typeface="方正仿宋_GBK" panose="03000509000000000000" charset="-122"/>
                        </a:rPr>
                        <a:t>应急响应</a:t>
                      </a:r>
                    </a:p>
                  </a:txBody>
                  <a:tcPr marL="0" marR="0" marT="63500" marB="63500" anchor="ctr"/>
                </a:tc>
                <a:tc>
                  <a:txBody>
                    <a:bodyPr/>
                    <a:lstStyle/>
                    <a:p>
                      <a:pPr>
                        <a:buNone/>
                      </a:pPr>
                      <a:r>
                        <a:rPr lang="en-US" altLang="zh-CN" sz="1800" b="1">
                          <a:latin typeface="方正仿宋_GBK" panose="03000509000000000000" charset="-122"/>
                          <a:ea typeface="方正仿宋_GBK" panose="03000509000000000000" charset="-122"/>
                        </a:rPr>
                        <a:t>10</a:t>
                      </a:r>
                      <a:r>
                        <a:rPr lang="zh-CN" altLang="en-US" sz="1800" b="1">
                          <a:latin typeface="方正仿宋_GBK" panose="03000509000000000000" charset="-122"/>
                          <a:ea typeface="方正仿宋_GBK" panose="03000509000000000000" charset="-122"/>
                        </a:rPr>
                        <a:t>附件</a:t>
                      </a:r>
                    </a:p>
                  </a:txBody>
                  <a:tcPr marL="0" marR="0" marT="63500" marB="63500" anchor="ctr"/>
                </a:tc>
              </a:tr>
              <a:tr h="378460">
                <a:tc>
                  <a:txBody>
                    <a:bodyPr/>
                    <a:lstStyle/>
                    <a:p>
                      <a:pPr>
                        <a:buNone/>
                      </a:pPr>
                      <a:r>
                        <a:rPr lang="en-US" altLang="zh-CN" sz="1800" b="1">
                          <a:latin typeface="方正仿宋_GBK" panose="03000509000000000000" charset="-122"/>
                          <a:ea typeface="方正仿宋_GBK" panose="03000509000000000000" charset="-122"/>
                        </a:rPr>
                        <a:t>5.1</a:t>
                      </a:r>
                      <a:r>
                        <a:rPr lang="zh-CN" altLang="en-US" sz="1800" b="1">
                          <a:latin typeface="方正仿宋_GBK" panose="03000509000000000000" charset="-122"/>
                          <a:ea typeface="方正仿宋_GBK" panose="03000509000000000000" charset="-122"/>
                        </a:rPr>
                        <a:t>响应分级</a:t>
                      </a:r>
                    </a:p>
                  </a:txBody>
                  <a:tcPr marL="0" marR="0" marT="63500" marB="63500" anchor="ctr"/>
                </a:tc>
                <a:tc>
                  <a:txBody>
                    <a:bodyPr/>
                    <a:lstStyle/>
                    <a:p>
                      <a:pPr>
                        <a:buNone/>
                      </a:pPr>
                      <a:endParaRPr lang="zh-CN" altLang="en-US" sz="1800" b="1">
                        <a:latin typeface="方正仿宋_GBK" panose="03000509000000000000" charset="-122"/>
                        <a:ea typeface="方正仿宋_GBK" panose="03000509000000000000" charset="-122"/>
                      </a:endParaRPr>
                    </a:p>
                  </a:txBody>
                  <a:tcPr marL="0" marR="0" marT="63500" marB="63500" anchor="ct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预案内容</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 name="文本框 1"/>
          <p:cNvSpPr txBox="1"/>
          <p:nvPr/>
        </p:nvSpPr>
        <p:spPr>
          <a:xfrm>
            <a:off x="478790" y="2477135"/>
            <a:ext cx="8347710" cy="2846070"/>
          </a:xfrm>
          <a:prstGeom prst="rect">
            <a:avLst/>
          </a:prstGeom>
          <a:noFill/>
        </p:spPr>
        <p:txBody>
          <a:bodyPr wrap="square" rtlCol="0">
            <a:spAutoFit/>
          </a:bodyPr>
          <a:lstStyle/>
          <a:p>
            <a:pPr>
              <a:lnSpc>
                <a:spcPts val="3580"/>
              </a:lnSpc>
            </a:pPr>
            <a:r>
              <a:rPr lang="en-US" altLang="zh-CN" sz="2400">
                <a:solidFill>
                  <a:schemeClr val="tx1"/>
                </a:solidFill>
                <a:latin typeface="微软雅黑 Light" panose="020B0502040204020203" charset="-122"/>
                <a:ea typeface="微软雅黑 Light" panose="020B0502040204020203" charset="-122"/>
              </a:rPr>
              <a:t>1. </a:t>
            </a:r>
            <a:r>
              <a:rPr lang="zh-CN" altLang="en-US" sz="2400">
                <a:solidFill>
                  <a:schemeClr val="tx1"/>
                </a:solidFill>
                <a:latin typeface="微软雅黑 Light" panose="020B0502040204020203" charset="-122"/>
                <a:ea typeface="微软雅黑 Light" panose="020B0502040204020203" charset="-122"/>
              </a:rPr>
              <a:t>成立真实的预案编制小组（企业为主，指导为辅）。</a:t>
            </a:r>
          </a:p>
          <a:p>
            <a:pPr>
              <a:lnSpc>
                <a:spcPts val="3580"/>
              </a:lnSpc>
            </a:pPr>
            <a:r>
              <a:rPr lang="en-US" altLang="zh-CN" sz="2400">
                <a:solidFill>
                  <a:schemeClr val="tx1"/>
                </a:solidFill>
                <a:latin typeface="微软雅黑 Light" panose="020B0502040204020203" charset="-122"/>
                <a:ea typeface="微软雅黑 Light" panose="020B0502040204020203" charset="-122"/>
              </a:rPr>
              <a:t>2.</a:t>
            </a:r>
            <a:r>
              <a:rPr lang="zh-CN" altLang="en-US" sz="2400">
                <a:solidFill>
                  <a:schemeClr val="tx1"/>
                </a:solidFill>
                <a:latin typeface="微软雅黑 Light" panose="020B0502040204020203" charset="-122"/>
                <a:ea typeface="微软雅黑 Light" panose="020B0502040204020203" charset="-122"/>
              </a:rPr>
              <a:t>下功夫搞好风险评估（全员化、重点化、专业化）。</a:t>
            </a:r>
          </a:p>
          <a:p>
            <a:pPr>
              <a:lnSpc>
                <a:spcPts val="3580"/>
              </a:lnSpc>
            </a:pPr>
            <a:r>
              <a:rPr lang="en-US" altLang="zh-CN" sz="2400">
                <a:solidFill>
                  <a:schemeClr val="tx1"/>
                </a:solidFill>
                <a:latin typeface="微软雅黑 Light" panose="020B0502040204020203" charset="-122"/>
                <a:ea typeface="微软雅黑 Light" panose="020B0502040204020203" charset="-122"/>
              </a:rPr>
              <a:t>3. </a:t>
            </a:r>
            <a:r>
              <a:rPr lang="zh-CN" altLang="en-US" sz="2400">
                <a:solidFill>
                  <a:schemeClr val="tx1"/>
                </a:solidFill>
                <a:latin typeface="微软雅黑 Light" panose="020B0502040204020203" charset="-122"/>
                <a:ea typeface="微软雅黑 Light" panose="020B0502040204020203" charset="-122"/>
              </a:rPr>
              <a:t>实事求是做好应急能力评估（查现状、求导向、充能量）。</a:t>
            </a:r>
          </a:p>
          <a:p>
            <a:pPr>
              <a:lnSpc>
                <a:spcPts val="3580"/>
              </a:lnSpc>
            </a:pPr>
            <a:r>
              <a:rPr lang="en-US" altLang="zh-CN" sz="2400">
                <a:solidFill>
                  <a:schemeClr val="tx1"/>
                </a:solidFill>
                <a:latin typeface="微软雅黑 Light" panose="020B0502040204020203" charset="-122"/>
                <a:ea typeface="微软雅黑 Light" panose="020B0502040204020203" charset="-122"/>
              </a:rPr>
              <a:t>4. </a:t>
            </a:r>
            <a:r>
              <a:rPr lang="zh-CN" altLang="en-US" sz="2400">
                <a:solidFill>
                  <a:schemeClr val="tx1"/>
                </a:solidFill>
                <a:latin typeface="微软雅黑 Light" panose="020B0502040204020203" charset="-122"/>
                <a:ea typeface="微软雅黑 Light" panose="020B0502040204020203" charset="-122"/>
              </a:rPr>
              <a:t>熟悉相应的法律法规、规章和条例。</a:t>
            </a:r>
          </a:p>
          <a:p>
            <a:pPr>
              <a:lnSpc>
                <a:spcPts val="3580"/>
              </a:lnSpc>
            </a:pPr>
            <a:r>
              <a:rPr lang="en-US" altLang="zh-CN" sz="2400">
                <a:solidFill>
                  <a:schemeClr val="tx1"/>
                </a:solidFill>
                <a:latin typeface="微软雅黑 Light" panose="020B0502040204020203" charset="-122"/>
                <a:ea typeface="微软雅黑 Light" panose="020B0502040204020203" charset="-122"/>
              </a:rPr>
              <a:t>5. </a:t>
            </a:r>
            <a:r>
              <a:rPr lang="zh-CN" altLang="en-US" sz="2400">
                <a:solidFill>
                  <a:schemeClr val="tx1"/>
                </a:solidFill>
                <a:latin typeface="微软雅黑 Light" panose="020B0502040204020203" charset="-122"/>
                <a:ea typeface="微软雅黑 Light" panose="020B0502040204020203" charset="-122"/>
              </a:rPr>
              <a:t>结合企业实际情况确定部门和人员的应急职责定位。</a:t>
            </a:r>
          </a:p>
          <a:p>
            <a:pPr>
              <a:lnSpc>
                <a:spcPts val="3580"/>
              </a:lnSpc>
            </a:pPr>
            <a:r>
              <a:rPr lang="en-US" altLang="zh-CN" sz="2400">
                <a:solidFill>
                  <a:schemeClr val="tx1"/>
                </a:solidFill>
                <a:latin typeface="微软雅黑 Light" panose="020B0502040204020203" charset="-122"/>
                <a:ea typeface="微软雅黑 Light" panose="020B0502040204020203" charset="-122"/>
              </a:rPr>
              <a:t>6. </a:t>
            </a:r>
            <a:r>
              <a:rPr lang="zh-CN" altLang="en-US" sz="2400">
                <a:solidFill>
                  <a:schemeClr val="tx1"/>
                </a:solidFill>
                <a:latin typeface="微软雅黑 Light" panose="020B0502040204020203" charset="-122"/>
                <a:ea typeface="微软雅黑 Light" panose="020B0502040204020203" charset="-122"/>
              </a:rPr>
              <a:t>着手预案编制工作。</a:t>
            </a:r>
          </a:p>
        </p:txBody>
      </p:sp>
      <p:sp>
        <p:nvSpPr>
          <p:cNvPr id="3" name="文本框 2"/>
          <p:cNvSpPr txBox="1"/>
          <p:nvPr/>
        </p:nvSpPr>
        <p:spPr>
          <a:xfrm>
            <a:off x="2526030" y="1639570"/>
            <a:ext cx="3840480" cy="614045"/>
          </a:xfrm>
          <a:prstGeom prst="rect">
            <a:avLst/>
          </a:prstGeom>
          <a:noFill/>
        </p:spPr>
        <p:txBody>
          <a:bodyPr wrap="none" rtlCol="0">
            <a:spAutoFit/>
          </a:bodyPr>
          <a:lstStyle/>
          <a:p>
            <a:pPr algn="l">
              <a:lnSpc>
                <a:spcPts val="4080"/>
              </a:lnSpc>
            </a:pPr>
            <a:r>
              <a:rPr lang="zh-CN" altLang="en-US" sz="3600">
                <a:solidFill>
                  <a:srgbClr val="FF0000"/>
                </a:solidFill>
                <a:latin typeface="方正小标宋_GBK" panose="03000509000000000000" pitchFamily="65" charset="-122"/>
                <a:ea typeface="方正小标宋_GBK" panose="03000509000000000000" pitchFamily="65" charset="-122"/>
                <a:sym typeface="+mn-ea"/>
              </a:rPr>
              <a:t>预案编制基本步骤</a:t>
            </a:r>
            <a:endParaRPr lang="zh-CN" altLang="en-US" sz="3600">
              <a:solidFill>
                <a:srgbClr val="FF0000"/>
              </a:solidFill>
              <a:latin typeface="方正小标宋_GBK" panose="03000509000000000000" pitchFamily="65" charset="-122"/>
              <a:ea typeface="方正小标宋_GBK" panose="03000509000000000000" pitchFamily="65"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635000" y="1650365"/>
            <a:ext cx="7995285" cy="4236085"/>
          </a:xfrm>
          <a:prstGeom prst="rect">
            <a:avLst/>
          </a:prstGeom>
          <a:noFill/>
        </p:spPr>
        <p:txBody>
          <a:bodyPr wrap="square" rtlCol="0">
            <a:spAutoFit/>
          </a:bodyPr>
          <a:lstStyle/>
          <a:p>
            <a:pPr>
              <a:lnSpc>
                <a:spcPts val="3280"/>
              </a:lnSpc>
            </a:pPr>
            <a:r>
              <a:rPr lang="zh-CN" altLang="en-US" sz="2400" b="1">
                <a:solidFill>
                  <a:srgbClr val="0000FF"/>
                </a:solidFill>
                <a:latin typeface="微软雅黑 Light" panose="020B0502040204020203" charset="-122"/>
                <a:ea typeface="微软雅黑 Light" panose="020B0502040204020203" charset="-122"/>
              </a:rPr>
              <a:t>第一章 总则</a:t>
            </a:r>
          </a:p>
          <a:p>
            <a:pPr>
              <a:lnSpc>
                <a:spcPts val="3280"/>
              </a:lnSpc>
            </a:pPr>
            <a:endParaRPr lang="zh-CN" altLang="en-US" sz="2400" b="1">
              <a:solidFill>
                <a:srgbClr val="0000FF"/>
              </a:solidFill>
              <a:latin typeface="微软雅黑 Light" panose="020B0502040204020203" charset="-122"/>
              <a:ea typeface="微软雅黑 Light" panose="020B0502040204020203" charset="-122"/>
            </a:endParaRPr>
          </a:p>
          <a:p>
            <a:pPr>
              <a:lnSpc>
                <a:spcPts val="3680"/>
              </a:lnSpc>
            </a:pPr>
            <a:r>
              <a:rPr lang="en-US" altLang="zh-CN" sz="2400" b="1">
                <a:latin typeface="方正仿宋_GBK" panose="03000509000000000000" charset="-122"/>
                <a:ea typeface="方正仿宋_GBK" panose="03000509000000000000" charset="-122"/>
                <a:sym typeface="+mn-ea"/>
              </a:rPr>
              <a:t>1. </a:t>
            </a:r>
            <a:r>
              <a:rPr lang="en-US" altLang="zh-CN" sz="2400" b="1">
                <a:solidFill>
                  <a:srgbClr val="FF00FF"/>
                </a:solidFill>
                <a:latin typeface="方正仿宋_GBK" panose="03000509000000000000" charset="-122"/>
                <a:ea typeface="方正仿宋_GBK" panose="03000509000000000000" charset="-122"/>
                <a:sym typeface="+mn-ea"/>
              </a:rPr>
              <a:t>“</a:t>
            </a:r>
            <a:r>
              <a:rPr lang="zh-CN" altLang="en-US" sz="2400" b="1">
                <a:solidFill>
                  <a:srgbClr val="FF00FF"/>
                </a:solidFill>
                <a:latin typeface="方正仿宋_GBK" panose="03000509000000000000" charset="-122"/>
                <a:ea typeface="方正仿宋_GBK" panose="03000509000000000000" charset="-122"/>
              </a:rPr>
              <a:t>编制目的、应急工作原则</a:t>
            </a:r>
            <a:r>
              <a:rPr lang="en-US" altLang="zh-CN" sz="2400" b="1">
                <a:solidFill>
                  <a:srgbClr val="FF00FF"/>
                </a:solidFill>
                <a:latin typeface="方正仿宋_GBK" panose="03000509000000000000" charset="-122"/>
                <a:ea typeface="方正仿宋_GBK" panose="03000509000000000000" charset="-122"/>
              </a:rPr>
              <a:t>”</a:t>
            </a:r>
            <a:r>
              <a:rPr lang="zh-CN" altLang="en-US" sz="2400" b="1">
                <a:solidFill>
                  <a:schemeClr val="tx1"/>
                </a:solidFill>
                <a:latin typeface="方正仿宋_GBK" panose="03000509000000000000" charset="-122"/>
                <a:ea typeface="方正仿宋_GBK" panose="03000509000000000000" charset="-122"/>
              </a:rPr>
              <a:t>相同，可固定化，可省略。</a:t>
            </a:r>
          </a:p>
          <a:p>
            <a:pPr>
              <a:lnSpc>
                <a:spcPts val="3680"/>
              </a:lnSpc>
            </a:pPr>
            <a:r>
              <a:rPr lang="en-US" altLang="zh-CN" sz="2400" b="1">
                <a:latin typeface="方正仿宋_GBK" panose="03000509000000000000" charset="-122"/>
                <a:ea typeface="方正仿宋_GBK" panose="03000509000000000000" charset="-122"/>
                <a:sym typeface="+mn-ea"/>
              </a:rPr>
              <a:t>2. </a:t>
            </a:r>
            <a:r>
              <a:rPr lang="en-US" altLang="zh-CN" sz="2400" b="1">
                <a:solidFill>
                  <a:srgbClr val="FF00FF"/>
                </a:solidFill>
                <a:latin typeface="方正仿宋_GBK" panose="03000509000000000000" charset="-122"/>
                <a:ea typeface="方正仿宋_GBK" panose="03000509000000000000" charset="-122"/>
                <a:sym typeface="+mn-ea"/>
              </a:rPr>
              <a:t>“</a:t>
            </a:r>
            <a:r>
              <a:rPr lang="zh-CN" altLang="en-US" sz="2400" b="1">
                <a:solidFill>
                  <a:srgbClr val="FF00FF"/>
                </a:solidFill>
                <a:latin typeface="方正仿宋_GBK" panose="03000509000000000000" charset="-122"/>
                <a:ea typeface="方正仿宋_GBK" panose="03000509000000000000" charset="-122"/>
                <a:sym typeface="+mn-ea"/>
              </a:rPr>
              <a:t>编制依据</a:t>
            </a:r>
            <a:r>
              <a:rPr lang="en-US" altLang="zh-CN" sz="2400" b="1">
                <a:solidFill>
                  <a:srgbClr val="FF00FF"/>
                </a:solidFill>
                <a:latin typeface="方正仿宋_GBK" panose="03000509000000000000" charset="-122"/>
                <a:ea typeface="方正仿宋_GBK" panose="03000509000000000000" charset="-122"/>
                <a:sym typeface="+mn-ea"/>
              </a:rPr>
              <a:t>”</a:t>
            </a:r>
            <a:r>
              <a:rPr lang="zh-CN" altLang="en-US" sz="2400" b="1">
                <a:latin typeface="方正仿宋_GBK" panose="03000509000000000000" charset="-122"/>
                <a:ea typeface="方正仿宋_GBK" panose="03000509000000000000" charset="-122"/>
                <a:sym typeface="+mn-ea"/>
              </a:rPr>
              <a:t>大部分相同，列几个重要的，加上等法律法规即可。</a:t>
            </a:r>
          </a:p>
          <a:p>
            <a:pPr>
              <a:lnSpc>
                <a:spcPts val="3680"/>
              </a:lnSpc>
            </a:pPr>
            <a:r>
              <a:rPr lang="en-US" altLang="zh-CN" sz="2400" b="1">
                <a:solidFill>
                  <a:schemeClr val="tx1"/>
                </a:solidFill>
                <a:latin typeface="方正仿宋_GBK" panose="03000509000000000000" charset="-122"/>
                <a:ea typeface="方正仿宋_GBK" panose="03000509000000000000" charset="-122"/>
              </a:rPr>
              <a:t>3. </a:t>
            </a:r>
            <a:r>
              <a:rPr lang="en-US" altLang="zh-CN" sz="2400" b="1">
                <a:solidFill>
                  <a:srgbClr val="FF00FF"/>
                </a:solidFill>
                <a:latin typeface="方正仿宋_GBK" panose="03000509000000000000" charset="-122"/>
                <a:ea typeface="方正仿宋_GBK" panose="03000509000000000000" charset="-122"/>
              </a:rPr>
              <a:t>“</a:t>
            </a:r>
            <a:r>
              <a:rPr lang="zh-CN" altLang="en-US" sz="2400" b="1">
                <a:solidFill>
                  <a:srgbClr val="FF00FF"/>
                </a:solidFill>
                <a:latin typeface="方正仿宋_GBK" panose="03000509000000000000" charset="-122"/>
                <a:ea typeface="方正仿宋_GBK" panose="03000509000000000000" charset="-122"/>
              </a:rPr>
              <a:t>适用范围</a:t>
            </a:r>
            <a:r>
              <a:rPr lang="en-US" altLang="zh-CN" sz="2400" b="1">
                <a:solidFill>
                  <a:srgbClr val="FF00FF"/>
                </a:solidFill>
                <a:latin typeface="方正仿宋_GBK" panose="03000509000000000000" charset="-122"/>
                <a:ea typeface="方正仿宋_GBK" panose="03000509000000000000" charset="-122"/>
              </a:rPr>
              <a:t>”</a:t>
            </a:r>
            <a:r>
              <a:rPr lang="zh-CN" altLang="en-US" sz="2400" b="1">
                <a:solidFill>
                  <a:schemeClr val="tx1"/>
                </a:solidFill>
                <a:latin typeface="方正仿宋_GBK" panose="03000509000000000000" charset="-122"/>
                <a:ea typeface="方正仿宋_GBK" panose="03000509000000000000" charset="-122"/>
              </a:rPr>
              <a:t>结合企业实际简要描述即可，也套用。</a:t>
            </a:r>
          </a:p>
          <a:p>
            <a:pPr>
              <a:lnSpc>
                <a:spcPts val="3680"/>
              </a:lnSpc>
            </a:pPr>
            <a:r>
              <a:rPr lang="zh-CN" altLang="en-US" sz="2400" b="1">
                <a:solidFill>
                  <a:schemeClr val="tx1"/>
                </a:solidFill>
                <a:latin typeface="方正仿宋_GBK" panose="03000509000000000000" charset="-122"/>
                <a:ea typeface="方正仿宋_GBK" panose="03000509000000000000" charset="-122"/>
              </a:rPr>
              <a:t>       举例：</a:t>
            </a:r>
            <a:r>
              <a:rPr lang="zh-CN" altLang="en-US" sz="2400" b="1">
                <a:solidFill>
                  <a:srgbClr val="0000FF"/>
                </a:solidFill>
                <a:latin typeface="方正仿宋_GBK" panose="03000509000000000000" charset="-122"/>
                <a:ea typeface="方正仿宋_GBK" panose="03000509000000000000" charset="-122"/>
              </a:rPr>
              <a:t>适用于</a:t>
            </a:r>
            <a:r>
              <a:rPr lang="en-US" altLang="zh-CN" sz="2400" b="1">
                <a:solidFill>
                  <a:srgbClr val="0000FF"/>
                </a:solidFill>
                <a:latin typeface="方正仿宋_GBK" panose="03000509000000000000" charset="-122"/>
                <a:ea typeface="方正仿宋_GBK" panose="03000509000000000000" charset="-122"/>
              </a:rPr>
              <a:t>**</a:t>
            </a:r>
            <a:r>
              <a:rPr lang="zh-CN" altLang="en-US" sz="2400" b="1">
                <a:solidFill>
                  <a:srgbClr val="0000FF"/>
                </a:solidFill>
                <a:latin typeface="方正仿宋_GBK" panose="03000509000000000000" charset="-122"/>
                <a:ea typeface="方正仿宋_GBK" panose="03000509000000000000" charset="-122"/>
              </a:rPr>
              <a:t>公司区域内危险化学品生产、储存、使用等过程中发生泄漏、中毒、火灾、爆炸等事故的应急处置工作。</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31215" y="3696335"/>
            <a:ext cx="7453630" cy="2447925"/>
          </a:xfrm>
          <a:prstGeom prst="rect">
            <a:avLst/>
          </a:prstGeom>
          <a:solidFill>
            <a:schemeClr val="accent1"/>
          </a:solidFill>
          <a:ln w="19050">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831850" y="1407160"/>
            <a:ext cx="7454900" cy="1353185"/>
          </a:xfrm>
          <a:prstGeom prst="rect">
            <a:avLst/>
          </a:prstGeom>
          <a:noFill/>
        </p:spPr>
        <p:txBody>
          <a:bodyPr wrap="square" rtlCol="0">
            <a:spAutoFit/>
          </a:bodyPr>
          <a:lstStyle/>
          <a:p>
            <a:pPr>
              <a:lnSpc>
                <a:spcPts val="3280"/>
              </a:lnSpc>
            </a:pPr>
            <a:r>
              <a:rPr lang="en-US" altLang="zh-CN" sz="2400" b="1">
                <a:latin typeface="微软雅黑 Light" panose="020B0502040204020203" charset="-122"/>
                <a:ea typeface="微软雅黑 Light" panose="020B0502040204020203" charset="-122"/>
              </a:rPr>
              <a:t>      </a:t>
            </a:r>
            <a:r>
              <a:rPr lang="en-US" altLang="zh-CN" sz="2400" b="1">
                <a:latin typeface="方正仿宋_GBK" panose="03000509000000000000" charset="-122"/>
                <a:ea typeface="方正仿宋_GBK" panose="03000509000000000000" charset="-122"/>
              </a:rPr>
              <a:t> 4. </a:t>
            </a:r>
            <a:r>
              <a:rPr lang="zh-CN" altLang="en-US" sz="2400" b="1">
                <a:solidFill>
                  <a:srgbClr val="0000FF"/>
                </a:solidFill>
                <a:latin typeface="方正仿宋_GBK" panose="03000509000000000000" charset="-122"/>
                <a:ea typeface="方正仿宋_GBK" panose="03000509000000000000" charset="-122"/>
              </a:rPr>
              <a:t>预案体系</a:t>
            </a:r>
            <a:r>
              <a:rPr lang="zh-CN" altLang="en-US" sz="2400" b="1">
                <a:solidFill>
                  <a:srgbClr val="FF0000"/>
                </a:solidFill>
                <a:latin typeface="方正仿宋_GBK" panose="03000509000000000000" charset="-122"/>
                <a:ea typeface="方正仿宋_GBK" panose="03000509000000000000" charset="-122"/>
              </a:rPr>
              <a:t>框图化</a:t>
            </a:r>
            <a:r>
              <a:rPr lang="zh-CN" altLang="en-US" sz="2400" b="1">
                <a:latin typeface="方正仿宋_GBK" panose="03000509000000000000" charset="-122"/>
                <a:ea typeface="方正仿宋_GBK" panose="03000509000000000000" charset="-122"/>
              </a:rPr>
              <a:t>，重点体现企业内部的架构，又要表达清楚与外部的衔接。</a:t>
            </a:r>
          </a:p>
          <a:p>
            <a:pPr>
              <a:lnSpc>
                <a:spcPts val="3280"/>
              </a:lnSpc>
            </a:pPr>
            <a:r>
              <a:rPr lang="zh-CN" altLang="en-US" sz="2400" b="1">
                <a:latin typeface="方正仿宋_GBK" panose="03000509000000000000" charset="-122"/>
                <a:ea typeface="方正仿宋_GBK" panose="03000509000000000000" charset="-122"/>
              </a:rPr>
              <a:t>      </a:t>
            </a:r>
            <a:r>
              <a:rPr lang="zh-CN" altLang="en-US" sz="2400" b="1">
                <a:solidFill>
                  <a:srgbClr val="FF0000"/>
                </a:solidFill>
                <a:latin typeface="方正仿宋_GBK" panose="03000509000000000000" charset="-122"/>
                <a:ea typeface="方正仿宋_GBK" panose="03000509000000000000" charset="-122"/>
              </a:rPr>
              <a:t> 举例：</a:t>
            </a:r>
            <a:r>
              <a:rPr lang="en-US" altLang="zh-CN" sz="2400" b="1">
                <a:solidFill>
                  <a:srgbClr val="FF0000"/>
                </a:solidFill>
                <a:latin typeface="方正仿宋_GBK" panose="03000509000000000000" charset="-122"/>
                <a:ea typeface="方正仿宋_GBK" panose="03000509000000000000" charset="-122"/>
              </a:rPr>
              <a:t> </a:t>
            </a:r>
          </a:p>
        </p:txBody>
      </p:sp>
      <p:sp>
        <p:nvSpPr>
          <p:cNvPr id="100" name="文本框 99"/>
          <p:cNvSpPr txBox="1"/>
          <p:nvPr/>
        </p:nvSpPr>
        <p:spPr>
          <a:xfrm>
            <a:off x="5083810" y="2760345"/>
            <a:ext cx="320167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ts val="2400"/>
              </a:lnSpc>
            </a:pPr>
            <a:r>
              <a:rPr lang="zh-CN" altLang="en-US" sz="2000">
                <a:latin typeface="+mn-ea"/>
                <a:ea typeface="+mn-ea"/>
                <a:cs typeface="方正仿宋_GBK" panose="03000509000000000000" charset="-122"/>
              </a:rPr>
              <a:t>长寿区危险化学品</a:t>
            </a:r>
          </a:p>
          <a:p>
            <a:pPr algn="ctr">
              <a:lnSpc>
                <a:spcPts val="2400"/>
              </a:lnSpc>
            </a:pPr>
            <a:r>
              <a:rPr lang="zh-CN" altLang="en-US" sz="2000">
                <a:latin typeface="+mn-ea"/>
                <a:ea typeface="+mn-ea"/>
                <a:cs typeface="方正仿宋_GBK" panose="03000509000000000000" charset="-122"/>
              </a:rPr>
              <a:t>事故灾难专项应急预案 </a:t>
            </a:r>
            <a:endParaRPr lang="zh-CN" altLang="en-US" sz="2000">
              <a:latin typeface="+mn-ea"/>
              <a:ea typeface="+mn-ea"/>
            </a:endParaRPr>
          </a:p>
        </p:txBody>
      </p:sp>
      <p:sp>
        <p:nvSpPr>
          <p:cNvPr id="2" name="文本框 1"/>
          <p:cNvSpPr txBox="1"/>
          <p:nvPr/>
        </p:nvSpPr>
        <p:spPr>
          <a:xfrm>
            <a:off x="2520950" y="3831590"/>
            <a:ext cx="386207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ts val="2400"/>
              </a:lnSpc>
            </a:pPr>
            <a:r>
              <a:rPr lang="zh-CN" altLang="en-US" sz="2000">
                <a:latin typeface="+mn-ea"/>
                <a:ea typeface="+mn-ea"/>
                <a:cs typeface="华文中宋" panose="02010600040101010101" charset="-122"/>
              </a:rPr>
              <a:t>重庆市映天辉氯碱化工有限公司</a:t>
            </a:r>
            <a:r>
              <a:rPr lang="zh-CN" altLang="en-US" sz="2000">
                <a:latin typeface="+mn-ea"/>
                <a:ea typeface="+mn-ea"/>
                <a:cs typeface="微软雅黑" panose="020B0503020204020204" charset="-122"/>
              </a:rPr>
              <a:t> </a:t>
            </a:r>
            <a:endParaRPr lang="zh-CN" altLang="en-US" sz="2000">
              <a:latin typeface="+mn-ea"/>
              <a:ea typeface="+mn-ea"/>
              <a:cs typeface="华文中宋" panose="02010600040101010101" charset="-122"/>
            </a:endParaRPr>
          </a:p>
          <a:p>
            <a:r>
              <a:rPr lang="zh-CN" altLang="en-US" sz="2000">
                <a:latin typeface="+mn-ea"/>
                <a:ea typeface="+mn-ea"/>
                <a:cs typeface="华文中宋" panose="02010600040101010101" charset="-122"/>
              </a:rPr>
              <a:t>生产安全事故应急预案</a:t>
            </a:r>
            <a:endParaRPr lang="zh-CN" altLang="en-US" sz="2000">
              <a:latin typeface="+mn-ea"/>
              <a:ea typeface="+mn-ea"/>
            </a:endParaRPr>
          </a:p>
        </p:txBody>
      </p:sp>
      <p:sp>
        <p:nvSpPr>
          <p:cNvPr id="4" name="文本框 3"/>
          <p:cNvSpPr txBox="1"/>
          <p:nvPr/>
        </p:nvSpPr>
        <p:spPr>
          <a:xfrm>
            <a:off x="831850" y="2760345"/>
            <a:ext cx="3909695" cy="70675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ts val="2400"/>
              </a:lnSpc>
            </a:pPr>
            <a:r>
              <a:rPr lang="zh-CN" altLang="en-US" sz="1600">
                <a:latin typeface="方正仿宋_GBK" panose="03000509000000000000" charset="-122"/>
                <a:ea typeface="方正仿宋_GBK" panose="03000509000000000000" charset="-122"/>
                <a:cs typeface="方正仿宋_GBK" panose="03000509000000000000" charset="-122"/>
                <a:sym typeface="+mn-ea"/>
              </a:rPr>
              <a:t> </a:t>
            </a:r>
            <a:r>
              <a:rPr lang="zh-CN" altLang="en-US" sz="2000">
                <a:latin typeface="+mn-ea"/>
                <a:ea typeface="+mn-ea"/>
                <a:cs typeface="华文中宋" panose="02010600040101010101" charset="-122"/>
                <a:sym typeface="+mn-ea"/>
              </a:rPr>
              <a:t>长寿经济技术开发区危险化学品事故灾难专项应急预案</a:t>
            </a:r>
            <a:endParaRPr lang="zh-CN" altLang="en-US" sz="2000">
              <a:latin typeface="+mn-ea"/>
              <a:ea typeface="+mn-ea"/>
              <a:cs typeface="华文中宋" panose="02010600040101010101" charset="-122"/>
            </a:endParaRPr>
          </a:p>
        </p:txBody>
      </p:sp>
      <p:sp>
        <p:nvSpPr>
          <p:cNvPr id="5" name="文本框 4"/>
          <p:cNvSpPr txBox="1"/>
          <p:nvPr/>
        </p:nvSpPr>
        <p:spPr>
          <a:xfrm>
            <a:off x="1341120" y="5284470"/>
            <a:ext cx="2751455"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ts val="2400"/>
              </a:lnSpc>
            </a:pPr>
            <a:r>
              <a:rPr lang="zh-CN" altLang="en-US" sz="2000">
                <a:latin typeface="+mn-ea"/>
                <a:ea typeface="+mn-ea"/>
                <a:cs typeface="华文中宋" panose="02010600040101010101" charset="-122"/>
              </a:rPr>
              <a:t>氯碱车间生产安全事故</a:t>
            </a:r>
            <a:r>
              <a:rPr lang="zh-CN" altLang="en-US" sz="2000">
                <a:latin typeface="+mn-ea"/>
                <a:ea typeface="+mn-ea"/>
                <a:cs typeface="微软雅黑" panose="020B0503020204020204" charset="-122"/>
              </a:rPr>
              <a:t> </a:t>
            </a:r>
            <a:endParaRPr lang="zh-CN" altLang="en-US" sz="2000">
              <a:latin typeface="+mn-ea"/>
              <a:ea typeface="+mn-ea"/>
              <a:cs typeface="华文中宋" panose="02010600040101010101" charset="-122"/>
            </a:endParaRPr>
          </a:p>
          <a:p>
            <a:pPr algn="ctr">
              <a:lnSpc>
                <a:spcPts val="2400"/>
              </a:lnSpc>
            </a:pPr>
            <a:r>
              <a:rPr lang="zh-CN" altLang="en-US" sz="2000">
                <a:latin typeface="+mn-ea"/>
                <a:ea typeface="+mn-ea"/>
              </a:rPr>
              <a:t>现场处置方案</a:t>
            </a:r>
          </a:p>
        </p:txBody>
      </p:sp>
      <p:sp>
        <p:nvSpPr>
          <p:cNvPr id="6" name="文本框 5"/>
          <p:cNvSpPr txBox="1"/>
          <p:nvPr/>
        </p:nvSpPr>
        <p:spPr>
          <a:xfrm>
            <a:off x="4741545" y="5284470"/>
            <a:ext cx="2718435"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ts val="2400"/>
              </a:lnSpc>
            </a:pPr>
            <a:r>
              <a:rPr lang="en-US" altLang="zh-CN" sz="2000">
                <a:latin typeface="+mn-ea"/>
                <a:ea typeface="+mn-ea"/>
                <a:cs typeface="华文中宋" panose="02010600040101010101" charset="-122"/>
              </a:rPr>
              <a:t>TCE</a:t>
            </a:r>
            <a:r>
              <a:rPr lang="zh-CN" altLang="en-US" sz="2000">
                <a:latin typeface="+mn-ea"/>
                <a:ea typeface="+mn-ea"/>
                <a:cs typeface="华文中宋" panose="02010600040101010101" charset="-122"/>
              </a:rPr>
              <a:t>车间生产安全事故</a:t>
            </a:r>
            <a:r>
              <a:rPr lang="zh-CN" altLang="en-US" sz="2000">
                <a:latin typeface="+mn-ea"/>
                <a:ea typeface="+mn-ea"/>
                <a:cs typeface="微软雅黑" panose="020B0503020204020204" charset="-122"/>
              </a:rPr>
              <a:t> </a:t>
            </a:r>
            <a:endParaRPr lang="zh-CN" altLang="en-US" sz="2000">
              <a:latin typeface="+mn-ea"/>
              <a:ea typeface="+mn-ea"/>
              <a:cs typeface="华文中宋" panose="02010600040101010101" charset="-122"/>
            </a:endParaRPr>
          </a:p>
          <a:p>
            <a:pPr algn="ctr">
              <a:lnSpc>
                <a:spcPts val="2400"/>
              </a:lnSpc>
            </a:pPr>
            <a:r>
              <a:rPr lang="zh-CN" altLang="en-US" sz="2000">
                <a:latin typeface="+mn-ea"/>
                <a:ea typeface="+mn-ea"/>
              </a:rPr>
              <a:t>现场处置方案</a:t>
            </a:r>
          </a:p>
        </p:txBody>
      </p:sp>
      <p:cxnSp>
        <p:nvCxnSpPr>
          <p:cNvPr id="7" name="直接连接符 6"/>
          <p:cNvCxnSpPr/>
          <p:nvPr/>
        </p:nvCxnSpPr>
        <p:spPr>
          <a:xfrm flipV="1">
            <a:off x="3207385" y="4899025"/>
            <a:ext cx="2370455" cy="38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flipH="1">
            <a:off x="3201670" y="4902835"/>
            <a:ext cx="5715" cy="364490"/>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H="1">
            <a:off x="5572125" y="4902835"/>
            <a:ext cx="5715" cy="364490"/>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flipH="1">
            <a:off x="4266565" y="4538345"/>
            <a:ext cx="5715" cy="364490"/>
          </a:xfrm>
          <a:prstGeom prst="straightConnector1">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flipH="1">
            <a:off x="3637280" y="3467100"/>
            <a:ext cx="5715" cy="364490"/>
          </a:xfrm>
          <a:prstGeom prst="straightConnector1">
            <a:avLst/>
          </a:prstGeom>
          <a:ln w="127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flipH="1">
            <a:off x="5577840" y="3467100"/>
            <a:ext cx="5715" cy="364490"/>
          </a:xfrm>
          <a:prstGeom prst="straightConnector1">
            <a:avLst/>
          </a:prstGeom>
          <a:ln w="127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275590" y="1331595"/>
            <a:ext cx="8602345" cy="932180"/>
          </a:xfrm>
          <a:prstGeom prst="rect">
            <a:avLst/>
          </a:prstGeom>
          <a:noFill/>
        </p:spPr>
        <p:txBody>
          <a:bodyPr wrap="square" rtlCol="0">
            <a:spAutoFit/>
          </a:bodyPr>
          <a:lstStyle/>
          <a:p>
            <a:pPr>
              <a:lnSpc>
                <a:spcPts val="3280"/>
              </a:lnSpc>
            </a:pPr>
            <a:r>
              <a:rPr lang="en-US" altLang="zh-CN" sz="2400" b="1">
                <a:latin typeface="微软雅黑 Light" panose="020B0502040204020203" charset="-122"/>
                <a:ea typeface="微软雅黑 Light" panose="020B0502040204020203" charset="-122"/>
              </a:rPr>
              <a:t> </a:t>
            </a:r>
            <a:r>
              <a:rPr lang="zh-CN" altLang="en-US" sz="2400" b="1">
                <a:solidFill>
                  <a:srgbClr val="0000FF"/>
                </a:solidFill>
                <a:latin typeface="微软雅黑 Light" panose="020B0502040204020203" charset="-122"/>
                <a:ea typeface="微软雅黑 Light" panose="020B0502040204020203" charset="-122"/>
              </a:rPr>
              <a:t>第二章 事故风险描述</a:t>
            </a:r>
          </a:p>
          <a:p>
            <a:pPr>
              <a:lnSpc>
                <a:spcPts val="3280"/>
              </a:lnSpc>
            </a:pPr>
            <a:r>
              <a:rPr lang="zh-CN" altLang="en-US" sz="2400" b="1">
                <a:solidFill>
                  <a:srgbClr val="0000FF"/>
                </a:solidFill>
                <a:latin typeface="微软雅黑 Light" panose="020B0502040204020203" charset="-122"/>
                <a:ea typeface="微软雅黑 Light" panose="020B0502040204020203" charset="-122"/>
              </a:rPr>
              <a:t>            </a:t>
            </a:r>
            <a:r>
              <a:rPr lang="zh-CN" altLang="en-US" sz="2400" b="1">
                <a:solidFill>
                  <a:srgbClr val="FF00FF"/>
                </a:solidFill>
                <a:latin typeface="方正仿宋_GBK" panose="03000509000000000000" charset="-122"/>
                <a:ea typeface="方正仿宋_GBK" panose="03000509000000000000" charset="-122"/>
              </a:rPr>
              <a:t>预案里面只需要一个结果表格即可，通用如下：</a:t>
            </a:r>
          </a:p>
        </p:txBody>
      </p:sp>
      <p:graphicFrame>
        <p:nvGraphicFramePr>
          <p:cNvPr id="2" name="表格 -1"/>
          <p:cNvGraphicFramePr/>
          <p:nvPr/>
        </p:nvGraphicFramePr>
        <p:xfrm>
          <a:off x="166370" y="2496820"/>
          <a:ext cx="8811261" cy="3101340"/>
        </p:xfrm>
        <a:graphic>
          <a:graphicData uri="http://schemas.openxmlformats.org/drawingml/2006/table">
            <a:tbl>
              <a:tblPr firstRow="1" bandRow="1">
                <a:tableStyleId>{5940675A-B579-460E-94D1-54222C63F5DA}</a:tableStyleId>
              </a:tblPr>
              <a:tblGrid>
                <a:gridCol w="753745"/>
                <a:gridCol w="595630"/>
                <a:gridCol w="720725"/>
                <a:gridCol w="687070"/>
                <a:gridCol w="803275"/>
                <a:gridCol w="732790"/>
                <a:gridCol w="770255"/>
                <a:gridCol w="685800"/>
                <a:gridCol w="1106488"/>
                <a:gridCol w="1106488"/>
                <a:gridCol w="848995"/>
              </a:tblGrid>
              <a:tr h="293370">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风险区域</a:t>
                      </a: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风险点</a:t>
                      </a:r>
                    </a:p>
                  </a:txBody>
                  <a:tcPr marL="0" marR="0" marT="0" marB="0"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危险介质</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事故类型</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事故征兆</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风险值</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可能引发的次生衍生事故</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事故影响范围</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风险等级</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1084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事发</a:t>
                      </a:r>
                    </a:p>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可能性</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事发频率</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后果</a:t>
                      </a:r>
                    </a:p>
                    <a:p>
                      <a:pPr algn="ctr">
                        <a:buNone/>
                      </a:pPr>
                      <a:r>
                        <a:rPr lang="zh-CN" altLang="en-US" sz="1300" b="1">
                          <a:solidFill>
                            <a:srgbClr val="000000"/>
                          </a:solidFill>
                          <a:latin typeface="方正仿宋_GBK" panose="03000509000000000000" charset="-122"/>
                          <a:ea typeface="方正仿宋_GBK" panose="03000509000000000000" charset="-122"/>
                          <a:cs typeface="Calibri" panose="020F0502020204030204" charset="0"/>
                        </a:rPr>
                        <a:t>严重性</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v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298450">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7030">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7030">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7030">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8450">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8450">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r>
                        <a:rPr lang="en-US" altLang="zh-CN" sz="1200">
                          <a:latin typeface="Calibri" panose="020F0502020204030204" charset="0"/>
                          <a:cs typeface="Calibri" panose="020F0502020204030204" charset="0"/>
                        </a:rPr>
                        <a:t> </a:t>
                      </a: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buNone/>
                      </a:pPr>
                      <a:endParaRPr lang="zh-CN" altLang="en-US" sz="1200">
                        <a:latin typeface="Calibri" panose="020F0502020204030204" charset="0"/>
                        <a:ea typeface="Calibri" panose="020F0502020204030204" charset="0"/>
                        <a:cs typeface="Calibri" panose="020F0502020204030204" charset="0"/>
                      </a:endParaRPr>
                    </a:p>
                  </a:txBody>
                  <a:tcPr marL="0" marR="0" marT="63500" marB="6350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7" name="矩形 16"/>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372110" y="1430655"/>
            <a:ext cx="8399780" cy="932180"/>
          </a:xfrm>
          <a:prstGeom prst="rect">
            <a:avLst/>
          </a:prstGeom>
          <a:noFill/>
        </p:spPr>
        <p:txBody>
          <a:bodyPr wrap="square" rtlCol="0">
            <a:spAutoFit/>
          </a:bodyPr>
          <a:lstStyle/>
          <a:p>
            <a:pPr>
              <a:lnSpc>
                <a:spcPts val="3280"/>
              </a:lnSpc>
            </a:pPr>
            <a:r>
              <a:rPr lang="en-US" altLang="zh-CN" sz="2400" b="1">
                <a:solidFill>
                  <a:schemeClr val="tx1"/>
                </a:solidFill>
                <a:latin typeface="方正仿宋_GBK" panose="03000509000000000000" charset="-122"/>
                <a:ea typeface="方正仿宋_GBK" panose="03000509000000000000" charset="-122"/>
              </a:rPr>
              <a:t>        </a:t>
            </a:r>
            <a:r>
              <a:rPr lang="zh-CN" altLang="en-US" sz="2400" b="1">
                <a:solidFill>
                  <a:schemeClr val="tx1"/>
                </a:solidFill>
                <a:latin typeface="方正仿宋_GBK" panose="03000509000000000000" charset="-122"/>
                <a:ea typeface="方正仿宋_GBK" panose="03000509000000000000" charset="-122"/>
              </a:rPr>
              <a:t>不同的企业，风险评估结果肯定不一样，</a:t>
            </a:r>
            <a:r>
              <a:rPr lang="zh-CN" altLang="en-US" sz="2400" b="1">
                <a:solidFill>
                  <a:srgbClr val="FF0000"/>
                </a:solidFill>
                <a:latin typeface="方正仿宋_GBK" panose="03000509000000000000" charset="-122"/>
                <a:ea typeface="方正仿宋_GBK" panose="03000509000000000000" charset="-122"/>
              </a:rPr>
              <a:t>必须</a:t>
            </a:r>
            <a:r>
              <a:rPr lang="zh-CN" altLang="en-US" sz="2400" b="1">
                <a:solidFill>
                  <a:srgbClr val="FF0000"/>
                </a:solidFill>
                <a:latin typeface="方正仿宋_GBK" panose="03000509000000000000" charset="-122"/>
                <a:ea typeface="方正仿宋_GBK" panose="03000509000000000000" charset="-122"/>
                <a:sym typeface="+mn-ea"/>
              </a:rPr>
              <a:t>要花时间，下功夫</a:t>
            </a:r>
            <a:r>
              <a:rPr lang="zh-CN" altLang="en-US" sz="2400" b="1">
                <a:solidFill>
                  <a:srgbClr val="FF0000"/>
                </a:solidFill>
                <a:latin typeface="方正仿宋_GBK" panose="03000509000000000000" charset="-122"/>
                <a:ea typeface="方正仿宋_GBK" panose="03000509000000000000" charset="-122"/>
              </a:rPr>
              <a:t>搞清楚。</a:t>
            </a:r>
          </a:p>
        </p:txBody>
      </p:sp>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
        <p:nvSpPr>
          <p:cNvPr id="5" name="文本框 4"/>
          <p:cNvSpPr txBox="1"/>
          <p:nvPr/>
        </p:nvSpPr>
        <p:spPr>
          <a:xfrm>
            <a:off x="2832100" y="2502535"/>
            <a:ext cx="3042920" cy="521970"/>
          </a:xfrm>
          <a:prstGeom prst="rect">
            <a:avLst/>
          </a:prstGeom>
          <a:noFill/>
        </p:spPr>
        <p:txBody>
          <a:bodyPr wrap="none" rtlCol="0" anchor="t">
            <a:spAutoFit/>
            <a:scene3d>
              <a:camera prst="orthographicFront"/>
              <a:lightRig rig="threePt" dir="t"/>
            </a:scene3d>
          </a:bodyPr>
          <a:lstStyle/>
          <a:p>
            <a:r>
              <a:rPr lang="zh-CN" altLang="en-US" sz="2800" b="1">
                <a:solidFill>
                  <a:srgbClr val="0000FF"/>
                </a:solidFill>
                <a:effectLst>
                  <a:outerShdw blurRad="38100" dist="19050" dir="2700000" algn="tl" rotWithShape="0">
                    <a:schemeClr val="dk1">
                      <a:alpha val="40000"/>
                    </a:schemeClr>
                  </a:outerShdw>
                </a:effectLst>
                <a:latin typeface="方正仿宋_GBK" panose="03000509000000000000" charset="-122"/>
                <a:ea typeface="方正仿宋_GBK" panose="03000509000000000000" charset="-122"/>
                <a:sym typeface="+mn-ea"/>
              </a:rPr>
              <a:t>事故风险评估报告</a:t>
            </a:r>
          </a:p>
        </p:txBody>
      </p:sp>
      <p:sp>
        <p:nvSpPr>
          <p:cNvPr id="6" name="文本框 5"/>
          <p:cNvSpPr txBox="1"/>
          <p:nvPr/>
        </p:nvSpPr>
        <p:spPr>
          <a:xfrm>
            <a:off x="715010" y="3237230"/>
            <a:ext cx="7933055" cy="3251200"/>
          </a:xfrm>
          <a:prstGeom prst="rect">
            <a:avLst/>
          </a:prstGeom>
          <a:noFill/>
        </p:spPr>
        <p:txBody>
          <a:bodyPr wrap="square" rtlCol="0" anchor="t">
            <a:spAutoFit/>
          </a:bodyPr>
          <a:lstStyle/>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评估的主要依据；</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危险有害因素辨识、风险评估过程；</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危险源的基本情况、可能发生的事故类别；</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事故发生的可能性及危害程度，风险等级；</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个人风险和社会风险值；</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可能受事故影响的周边场所、人员情况；</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现有安全管理措施、安全技术、监控措施和事故应急措施；</a:t>
            </a:r>
            <a:endParaRPr lang="zh-CN" altLang="en-US" sz="2000" b="1" u="none">
              <a:latin typeface="方正仿宋_GBK" panose="03000509000000000000" charset="-122"/>
              <a:ea typeface="方正仿宋_GBK" panose="03000509000000000000" charset="-122"/>
              <a:cs typeface="宋体" panose="02010600030101010101" pitchFamily="2" charset="-122"/>
            </a:endParaRPr>
          </a:p>
          <a:p>
            <a:pPr indent="200025" algn="l">
              <a:lnSpc>
                <a:spcPts val="3080"/>
              </a:lnSpc>
            </a:pPr>
            <a:r>
              <a:rPr lang="en-US" altLang="zh-CN"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 </a:t>
            </a:r>
            <a:r>
              <a:rPr lang="zh-CN" altLang="en-US" sz="2000" b="1">
                <a:solidFill>
                  <a:srgbClr val="000000"/>
                </a:solidFill>
                <a:latin typeface="方正仿宋_GBK" panose="03000509000000000000" charset="-122"/>
                <a:ea typeface="方正仿宋_GBK" panose="03000509000000000000" charset="-122"/>
                <a:cs typeface="宋体" panose="02010600030101010101" pitchFamily="2" charset="-122"/>
                <a:sym typeface="+mn-ea"/>
              </a:rPr>
              <a:t>评估结论与建议。</a:t>
            </a:r>
            <a:endParaRPr lang="zh-CN" altLang="en-US" sz="2000">
              <a:latin typeface="方正仿宋_GBK" panose="03000509000000000000" charset="-122"/>
              <a:ea typeface="方正仿宋_GBK" panose="03000509000000000000"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a:spLocks noChangeArrowheads="1"/>
          </p:cNvSpPr>
          <p:nvPr/>
        </p:nvSpPr>
        <p:spPr bwMode="auto">
          <a:xfrm>
            <a:off x="1485900" y="0"/>
            <a:ext cx="7658100" cy="519113"/>
          </a:xfrm>
          <a:prstGeom prst="rect">
            <a:avLst/>
          </a:prstGeom>
          <a:noFill/>
          <a:ln w="9525">
            <a:noFill/>
            <a:miter lim="800000"/>
            <a:headEnd/>
            <a:tailEnd/>
          </a:ln>
        </p:spPr>
        <p:txBody>
          <a:bodyPr>
            <a:spAutoFit/>
          </a:bodyPr>
          <a:lstStyle/>
          <a:p>
            <a:r>
              <a:rPr lang="zh-CN" altLang="en-US" sz="2800" b="1">
                <a:solidFill>
                  <a:srgbClr val="111111"/>
                </a:solidFill>
                <a:latin typeface="宋体" charset="-122"/>
                <a:sym typeface="宋体" charset="-122"/>
              </a:rPr>
              <a:t>危险 ….. </a:t>
            </a:r>
            <a:endParaRPr lang="zh-CN" altLang="en-US"/>
          </a:p>
        </p:txBody>
      </p:sp>
      <p:pic>
        <p:nvPicPr>
          <p:cNvPr id="48131" name="Picture 3" descr="attachment_04"/>
          <p:cNvPicPr>
            <a:picLocks noChangeAspect="1" noChangeArrowheads="1"/>
          </p:cNvPicPr>
          <p:nvPr/>
        </p:nvPicPr>
        <p:blipFill>
          <a:blip r:embed="rId2" cstate="print"/>
          <a:srcRect/>
          <a:stretch>
            <a:fillRect/>
          </a:stretch>
        </p:blipFill>
        <p:spPr bwMode="auto">
          <a:xfrm>
            <a:off x="2066925" y="1255713"/>
            <a:ext cx="5041900" cy="3563937"/>
          </a:xfrm>
          <a:prstGeom prst="rect">
            <a:avLst/>
          </a:prstGeom>
          <a:noFill/>
          <a:ln w="9525">
            <a:noFill/>
            <a:miter lim="800000"/>
            <a:headEnd/>
            <a:tailEnd/>
          </a:ln>
        </p:spPr>
      </p:pic>
      <p:sp>
        <p:nvSpPr>
          <p:cNvPr id="13316" name="Rectangle 4"/>
          <p:cNvSpPr>
            <a:spLocks noChangeArrowheads="1"/>
          </p:cNvSpPr>
          <p:nvPr/>
        </p:nvSpPr>
        <p:spPr bwMode="auto">
          <a:xfrm>
            <a:off x="844550" y="606425"/>
            <a:ext cx="7416800" cy="457200"/>
          </a:xfrm>
          <a:prstGeom prst="rect">
            <a:avLst/>
          </a:prstGeom>
          <a:noFill/>
          <a:ln w="9525">
            <a:noFill/>
            <a:miter lim="800000"/>
            <a:headEnd/>
            <a:tailEnd/>
          </a:ln>
        </p:spPr>
        <p:txBody>
          <a:bodyPr>
            <a:spAutoFit/>
          </a:bodyPr>
          <a:lstStyle/>
          <a:p>
            <a:pPr marL="342900" indent="-342900" algn="just">
              <a:buClr>
                <a:srgbClr val="FF0000"/>
              </a:buClr>
              <a:buFont typeface="Wingdings" pitchFamily="2" charset="2"/>
              <a:buChar char="ý"/>
            </a:pPr>
            <a:r>
              <a:rPr lang="zh-CN" altLang="en-US" sz="2400">
                <a:solidFill>
                  <a:srgbClr val="4D4D4D"/>
                </a:solidFill>
                <a:latin typeface="Verdana" pitchFamily="34" charset="0"/>
                <a:sym typeface="Verdana" pitchFamily="34" charset="0"/>
              </a:rPr>
              <a:t>在试图识别所有危险时存在固有的困难</a:t>
            </a:r>
            <a:r>
              <a:rPr lang="en-US" altLang="zh-CN" sz="2400">
                <a:solidFill>
                  <a:srgbClr val="4D4D4D"/>
                </a:solidFill>
                <a:latin typeface="Verdana" pitchFamily="34" charset="0"/>
                <a:sym typeface="Verdana" pitchFamily="34" charset="0"/>
              </a:rPr>
              <a:t>!</a:t>
            </a:r>
            <a:endParaRPr lang="zh-CN" altLang="en-US"/>
          </a:p>
        </p:txBody>
      </p:sp>
      <p:sp>
        <p:nvSpPr>
          <p:cNvPr id="13317" name="Rectangle 5"/>
          <p:cNvSpPr>
            <a:spLocks noChangeArrowheads="1"/>
          </p:cNvSpPr>
          <p:nvPr/>
        </p:nvSpPr>
        <p:spPr bwMode="auto">
          <a:xfrm>
            <a:off x="844550" y="4933950"/>
            <a:ext cx="7416800" cy="457200"/>
          </a:xfrm>
          <a:prstGeom prst="rect">
            <a:avLst/>
          </a:prstGeom>
          <a:noFill/>
          <a:ln w="9525">
            <a:noFill/>
            <a:miter lim="800000"/>
            <a:headEnd/>
            <a:tailEnd/>
          </a:ln>
        </p:spPr>
        <p:txBody>
          <a:bodyPr>
            <a:spAutoFit/>
          </a:bodyPr>
          <a:lstStyle/>
          <a:p>
            <a:pPr marL="342900" indent="-342900" algn="just">
              <a:buClr>
                <a:srgbClr val="FF0000"/>
              </a:buClr>
              <a:buFont typeface="Wingdings" pitchFamily="2" charset="2"/>
              <a:buChar char="ý"/>
            </a:pPr>
            <a:r>
              <a:rPr lang="zh-CN" altLang="en-US" sz="2400" b="1">
                <a:solidFill>
                  <a:srgbClr val="4D4D4D"/>
                </a:solidFill>
                <a:latin typeface="宋体" charset="-122"/>
                <a:sym typeface="宋体" charset="-122"/>
              </a:rPr>
              <a:t>危险的特点就是 </a:t>
            </a:r>
            <a:r>
              <a:rPr lang="en-US" altLang="zh-CN" sz="2400" b="1">
                <a:solidFill>
                  <a:srgbClr val="4D4D4D"/>
                </a:solidFill>
                <a:latin typeface="宋体" charset="-122"/>
                <a:sym typeface="宋体" charset="-122"/>
              </a:rPr>
              <a:t>– </a:t>
            </a:r>
            <a:r>
              <a:rPr lang="zh-CN" altLang="en-US" sz="2400" b="1">
                <a:solidFill>
                  <a:srgbClr val="FF0000"/>
                </a:solidFill>
                <a:latin typeface="宋体" charset="-122"/>
                <a:sym typeface="宋体" charset="-122"/>
              </a:rPr>
              <a:t>潜藏的、隐性的</a:t>
            </a:r>
            <a:r>
              <a:rPr lang="en-US" altLang="zh-CN" sz="2400" b="1">
                <a:solidFill>
                  <a:srgbClr val="FF0000"/>
                </a:solidFill>
                <a:latin typeface="宋体" charset="-122"/>
                <a:sym typeface="宋体" charset="-122"/>
              </a:rPr>
              <a:t>!</a:t>
            </a:r>
            <a:endParaRPr lang="zh-CN" altLang="en-US"/>
          </a:p>
        </p:txBody>
      </p:sp>
      <p:sp>
        <p:nvSpPr>
          <p:cNvPr id="13318" name="Rectangle 6"/>
          <p:cNvSpPr>
            <a:spLocks noChangeArrowheads="1"/>
          </p:cNvSpPr>
          <p:nvPr/>
        </p:nvSpPr>
        <p:spPr bwMode="auto">
          <a:xfrm>
            <a:off x="839788" y="5595938"/>
            <a:ext cx="7416800" cy="396875"/>
          </a:xfrm>
          <a:prstGeom prst="rect">
            <a:avLst/>
          </a:prstGeom>
          <a:noFill/>
          <a:ln w="9525">
            <a:noFill/>
            <a:miter lim="800000"/>
            <a:headEnd/>
            <a:tailEnd/>
          </a:ln>
        </p:spPr>
        <p:txBody>
          <a:bodyPr>
            <a:spAutoFit/>
          </a:bodyPr>
          <a:lstStyle/>
          <a:p>
            <a:pPr marL="342900" indent="-342900" algn="just">
              <a:buClr>
                <a:srgbClr val="FF0000"/>
              </a:buClr>
              <a:buFont typeface="Wingdings" pitchFamily="2" charset="2"/>
              <a:buChar char="ý"/>
            </a:pPr>
            <a:r>
              <a:rPr lang="zh-CN" altLang="en-US" b="1">
                <a:solidFill>
                  <a:srgbClr val="4D4D4D"/>
                </a:solidFill>
                <a:latin typeface="宋体" charset="-122"/>
                <a:sym typeface="Arial Unicode MS" pitchFamily="34" charset="-122"/>
              </a:rPr>
              <a:t>人们试图预测未来 </a:t>
            </a:r>
            <a:r>
              <a:rPr lang="en-US" altLang="zh-CN" b="1">
                <a:solidFill>
                  <a:srgbClr val="4D4D4D"/>
                </a:solidFill>
                <a:latin typeface="宋体" charset="-122"/>
                <a:sym typeface="Arial Unicode MS" pitchFamily="34" charset="-122"/>
              </a:rPr>
              <a:t>– </a:t>
            </a:r>
            <a:r>
              <a:rPr lang="zh-CN" altLang="en-US" b="1">
                <a:solidFill>
                  <a:srgbClr val="4D4D4D"/>
                </a:solidFill>
                <a:latin typeface="宋体" charset="-122"/>
                <a:sym typeface="Arial Unicode MS" pitchFamily="34" charset="-122"/>
              </a:rPr>
              <a:t>风险管理的最好结果就是</a:t>
            </a:r>
            <a:r>
              <a:rPr lang="zh-CN" altLang="en-US" b="1" u="sng">
                <a:solidFill>
                  <a:srgbClr val="111111"/>
                </a:solidFill>
                <a:latin typeface="宋体" charset="-122"/>
                <a:sym typeface="Arial Unicode MS" pitchFamily="34" charset="-122"/>
              </a:rPr>
              <a:t>尽量接近</a:t>
            </a:r>
            <a:r>
              <a:rPr lang="zh-CN" altLang="en-US" b="1">
                <a:solidFill>
                  <a:srgbClr val="4D4D4D"/>
                </a:solidFill>
                <a:latin typeface="宋体" charset="-122"/>
                <a:sym typeface="Arial Unicode MS" pitchFamily="34" charset="-122"/>
              </a:rPr>
              <a:t>它！</a:t>
            </a:r>
            <a:endParaRPr lang="en-US" b="1">
              <a:solidFill>
                <a:srgbClr val="FF0000"/>
              </a:solidFill>
              <a:latin typeface="宋体" charset="-122"/>
              <a:sym typeface="Arial Unicode MS" pitchFamily="34" charset="-122"/>
            </a:endParaRPr>
          </a:p>
        </p:txBody>
      </p:sp>
      <p:sp>
        <p:nvSpPr>
          <p:cNvPr id="13319" name="Rectangle 7"/>
          <p:cNvSpPr>
            <a:spLocks noChangeArrowheads="1"/>
          </p:cNvSpPr>
          <p:nvPr/>
        </p:nvSpPr>
        <p:spPr bwMode="auto">
          <a:xfrm>
            <a:off x="1946275" y="4330700"/>
            <a:ext cx="5430838" cy="396875"/>
          </a:xfrm>
          <a:prstGeom prst="rect">
            <a:avLst/>
          </a:prstGeom>
          <a:solidFill>
            <a:schemeClr val="bg1"/>
          </a:solidFill>
          <a:ln w="9525">
            <a:noFill/>
            <a:miter lim="800000"/>
            <a:headEnd/>
            <a:tailEnd/>
          </a:ln>
        </p:spPr>
        <p:txBody>
          <a:bodyPr>
            <a:spAutoFit/>
          </a:bodyPr>
          <a:lstStyle/>
          <a:p>
            <a:pPr marL="190500" indent="-190500">
              <a:buClr>
                <a:srgbClr val="FF0000"/>
              </a:buClr>
              <a:buFont typeface="Wingdings" pitchFamily="2" charset="2"/>
              <a:buNone/>
            </a:pPr>
            <a:r>
              <a:rPr lang="zh-CN" altLang="en-US" b="1">
                <a:solidFill>
                  <a:srgbClr val="111111"/>
                </a:solidFill>
                <a:latin typeface="宋体" charset="-122"/>
                <a:sym typeface="宋体" charset="-122"/>
              </a:rPr>
              <a:t>大象有几条腿？</a:t>
            </a:r>
            <a:endParaRPr lang="en-US" b="1">
              <a:solidFill>
                <a:srgbClr val="111111"/>
              </a:solidFill>
              <a:latin typeface="宋体" charset="-122"/>
              <a:sym typeface="宋体" charset="-122"/>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p:cTn id="7" dur="500" fill="hold"/>
                                        <p:tgtEl>
                                          <p:spTgt spid="13316"/>
                                        </p:tgtEl>
                                        <p:attrNameLst>
                                          <p:attrName>ppt_x</p:attrName>
                                        </p:attrNameLst>
                                      </p:cBhvr>
                                      <p:tavLst>
                                        <p:tav tm="0">
                                          <p:val>
                                            <p:strVal val="0-#ppt_w/2"/>
                                          </p:val>
                                        </p:tav>
                                        <p:tav tm="100000">
                                          <p:val>
                                            <p:strVal val="#ppt_x"/>
                                          </p:val>
                                        </p:tav>
                                      </p:tavLst>
                                    </p:anim>
                                    <p:anim calcmode="lin" valueType="num">
                                      <p:cBhvr>
                                        <p:cTn id="8"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317"/>
                                        </p:tgtEl>
                                        <p:attrNameLst>
                                          <p:attrName>style.visibility</p:attrName>
                                        </p:attrNameLst>
                                      </p:cBhvr>
                                      <p:to>
                                        <p:strVal val="visible"/>
                                      </p:to>
                                    </p:set>
                                    <p:anim calcmode="lin" valueType="num">
                                      <p:cBhvr>
                                        <p:cTn id="13" dur="500" fill="hold"/>
                                        <p:tgtEl>
                                          <p:spTgt spid="13317"/>
                                        </p:tgtEl>
                                        <p:attrNameLst>
                                          <p:attrName>ppt_x</p:attrName>
                                        </p:attrNameLst>
                                      </p:cBhvr>
                                      <p:tavLst>
                                        <p:tav tm="0">
                                          <p:val>
                                            <p:strVal val="1+#ppt_w/2"/>
                                          </p:val>
                                        </p:tav>
                                        <p:tav tm="100000">
                                          <p:val>
                                            <p:strVal val="#ppt_x"/>
                                          </p:val>
                                        </p:tav>
                                      </p:tavLst>
                                    </p:anim>
                                    <p:anim calcmode="lin" valueType="num">
                                      <p:cBhvr>
                                        <p:cTn id="14" dur="500" fill="hold"/>
                                        <p:tgtEl>
                                          <p:spTgt spid="133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p:cTn id="19" dur="500" fill="hold"/>
                                        <p:tgtEl>
                                          <p:spTgt spid="13318"/>
                                        </p:tgtEl>
                                        <p:attrNameLst>
                                          <p:attrName>ppt_x</p:attrName>
                                        </p:attrNameLst>
                                      </p:cBhvr>
                                      <p:tavLst>
                                        <p:tav tm="0">
                                          <p:val>
                                            <p:strVal val="0-#ppt_w/2"/>
                                          </p:val>
                                        </p:tav>
                                        <p:tav tm="100000">
                                          <p:val>
                                            <p:strVal val="#ppt_x"/>
                                          </p:val>
                                        </p:tav>
                                      </p:tavLst>
                                    </p:anim>
                                    <p:anim calcmode="lin" valueType="num">
                                      <p:cBhvr>
                                        <p:cTn id="20"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319"/>
                                        </p:tgtEl>
                                        <p:attrNameLst>
                                          <p:attrName>style.visibility</p:attrName>
                                        </p:attrNameLst>
                                      </p:cBhvr>
                                      <p:to>
                                        <p:strVal val="visible"/>
                                      </p:to>
                                    </p:set>
                                    <p:anim calcmode="lin" valueType="num">
                                      <p:cBhvr>
                                        <p:cTn id="25" dur="500" fill="hold"/>
                                        <p:tgtEl>
                                          <p:spTgt spid="13319"/>
                                        </p:tgtEl>
                                        <p:attrNameLst>
                                          <p:attrName>ppt_x</p:attrName>
                                        </p:attrNameLst>
                                      </p:cBhvr>
                                      <p:tavLst>
                                        <p:tav tm="0">
                                          <p:val>
                                            <p:strVal val="0-#ppt_w/2"/>
                                          </p:val>
                                        </p:tav>
                                        <p:tav tm="100000">
                                          <p:val>
                                            <p:strVal val="#ppt_x"/>
                                          </p:val>
                                        </p:tav>
                                      </p:tavLst>
                                    </p:anim>
                                    <p:anim calcmode="lin" valueType="num">
                                      <p:cBhvr>
                                        <p:cTn id="26" dur="500" fill="hold"/>
                                        <p:tgtEl>
                                          <p:spTgt spid="133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ldLvl="0" autoUpdateAnimBg="0"/>
      <p:bldP spid="13317" grpId="0" bldLvl="0" autoUpdateAnimBg="0"/>
      <p:bldP spid="13318" grpId="0" bldLvl="0" autoUpdateAnimBg="0"/>
      <p:bldP spid="13319" grpId="0" bldLvl="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
        <p:nvSpPr>
          <p:cNvPr id="5" name="文本框 4"/>
          <p:cNvSpPr txBox="1"/>
          <p:nvPr/>
        </p:nvSpPr>
        <p:spPr>
          <a:xfrm>
            <a:off x="965835" y="1720215"/>
            <a:ext cx="7291705" cy="2014855"/>
          </a:xfrm>
          <a:prstGeom prst="rect">
            <a:avLst/>
          </a:prstGeom>
          <a:noFill/>
        </p:spPr>
        <p:txBody>
          <a:bodyPr wrap="square" rtlCol="0" anchor="t">
            <a:spAutoFit/>
          </a:bodyPr>
          <a:lstStyle/>
          <a:p>
            <a:pPr algn="l">
              <a:lnSpc>
                <a:spcPts val="3000"/>
              </a:lnSpc>
            </a:pPr>
            <a:r>
              <a:rPr lang="zh-CN" altLang="en-US" sz="2400" b="1" dirty="0" smtClean="0">
                <a:solidFill>
                  <a:srgbClr val="0000FF"/>
                </a:solidFill>
                <a:latin typeface="方正仿宋_GBK" panose="03000509000000000000" charset="-122"/>
                <a:ea typeface="方正仿宋_GBK" panose="03000509000000000000" charset="-122"/>
                <a:sym typeface="+mn-ea"/>
              </a:rPr>
              <a:t>危害因素辨识</a:t>
            </a:r>
          </a:p>
          <a:p>
            <a:pPr algn="l">
              <a:lnSpc>
                <a:spcPts val="3000"/>
              </a:lnSpc>
            </a:pPr>
            <a:r>
              <a:rPr lang="en-US" altLang="zh-CN" sz="2000" b="1" dirty="0" smtClean="0">
                <a:solidFill>
                  <a:schemeClr val="tx1"/>
                </a:solidFill>
                <a:latin typeface="方正仿宋_GBK" panose="03000509000000000000" charset="-122"/>
                <a:ea typeface="方正仿宋_GBK" panose="03000509000000000000" charset="-122"/>
                <a:sym typeface="+mn-ea"/>
              </a:rPr>
              <a:t>        1. </a:t>
            </a:r>
            <a:r>
              <a:rPr lang="zh-CN" altLang="en-US" sz="2000" b="1" dirty="0" smtClean="0">
                <a:solidFill>
                  <a:srgbClr val="FF0000"/>
                </a:solidFill>
                <a:latin typeface="方正仿宋_GBK" panose="03000509000000000000" charset="-122"/>
                <a:ea typeface="方正仿宋_GBK" panose="03000509000000000000" charset="-122"/>
                <a:sym typeface="+mn-ea"/>
              </a:rPr>
              <a:t>工作危害分析法（简称</a:t>
            </a:r>
            <a:r>
              <a:rPr lang="en-US" altLang="zh-CN" sz="2000" b="1" dirty="0" smtClean="0">
                <a:solidFill>
                  <a:srgbClr val="FF0000"/>
                </a:solidFill>
                <a:latin typeface="方正仿宋_GBK" panose="03000509000000000000" charset="-122"/>
                <a:ea typeface="方正仿宋_GBK" panose="03000509000000000000" charset="-122"/>
                <a:sym typeface="+mn-ea"/>
              </a:rPr>
              <a:t>JHA</a:t>
            </a:r>
            <a:r>
              <a:rPr lang="zh-CN" altLang="en-US" sz="2000" b="1" dirty="0" smtClean="0">
                <a:solidFill>
                  <a:srgbClr val="FF0000"/>
                </a:solidFill>
                <a:latin typeface="方正仿宋_GBK" panose="03000509000000000000" charset="-122"/>
                <a:ea typeface="方正仿宋_GBK" panose="03000509000000000000" charset="-122"/>
                <a:sym typeface="+mn-ea"/>
              </a:rPr>
              <a:t>）</a:t>
            </a:r>
            <a:r>
              <a:rPr lang="zh-CN" altLang="en-US" sz="2000" b="1" dirty="0" smtClean="0">
                <a:solidFill>
                  <a:schemeClr val="tx1"/>
                </a:solidFill>
                <a:latin typeface="方正仿宋_GBK" panose="03000509000000000000" charset="-122"/>
                <a:ea typeface="方正仿宋_GBK" panose="03000509000000000000" charset="-122"/>
                <a:sym typeface="+mn-ea"/>
              </a:rPr>
              <a:t>，主要用于对作业活动的危害因素进行辨识。</a:t>
            </a:r>
          </a:p>
          <a:p>
            <a:pPr algn="l">
              <a:lnSpc>
                <a:spcPts val="3000"/>
              </a:lnSpc>
            </a:pPr>
            <a:r>
              <a:rPr lang="en-US" altLang="zh-CN" sz="2000" b="1" dirty="0" smtClean="0">
                <a:solidFill>
                  <a:schemeClr val="tx1"/>
                </a:solidFill>
                <a:latin typeface="方正仿宋_GBK" panose="03000509000000000000" charset="-122"/>
                <a:ea typeface="方正仿宋_GBK" panose="03000509000000000000" charset="-122"/>
                <a:sym typeface="+mn-ea"/>
              </a:rPr>
              <a:t>        2. </a:t>
            </a:r>
            <a:r>
              <a:rPr lang="zh-CN" altLang="en-US" sz="2000" b="1" dirty="0" smtClean="0">
                <a:solidFill>
                  <a:srgbClr val="FF0000"/>
                </a:solidFill>
                <a:latin typeface="方正仿宋_GBK" panose="03000509000000000000" charset="-122"/>
                <a:ea typeface="方正仿宋_GBK" panose="03000509000000000000" charset="-122"/>
                <a:sym typeface="+mn-ea"/>
              </a:rPr>
              <a:t>安全检查表发法（简称</a:t>
            </a:r>
            <a:r>
              <a:rPr lang="en-US" altLang="zh-CN" sz="2000" b="1" dirty="0" smtClean="0">
                <a:solidFill>
                  <a:srgbClr val="FF0000"/>
                </a:solidFill>
                <a:latin typeface="方正仿宋_GBK" panose="03000509000000000000" charset="-122"/>
                <a:ea typeface="方正仿宋_GBK" panose="03000509000000000000" charset="-122"/>
                <a:sym typeface="+mn-ea"/>
              </a:rPr>
              <a:t>SCL</a:t>
            </a:r>
            <a:r>
              <a:rPr lang="zh-CN" altLang="en-US" sz="2000" b="1" dirty="0" smtClean="0">
                <a:solidFill>
                  <a:srgbClr val="FF0000"/>
                </a:solidFill>
                <a:latin typeface="方正仿宋_GBK" panose="03000509000000000000" charset="-122"/>
                <a:ea typeface="方正仿宋_GBK" panose="03000509000000000000" charset="-122"/>
                <a:sym typeface="+mn-ea"/>
              </a:rPr>
              <a:t>）</a:t>
            </a:r>
            <a:r>
              <a:rPr lang="zh-CN" altLang="en-US" sz="2000" b="1" dirty="0" smtClean="0">
                <a:solidFill>
                  <a:schemeClr val="tx1"/>
                </a:solidFill>
                <a:latin typeface="方正仿宋_GBK" panose="03000509000000000000" charset="-122"/>
                <a:ea typeface="方正仿宋_GBK" panose="03000509000000000000" charset="-122"/>
                <a:sym typeface="+mn-ea"/>
              </a:rPr>
              <a:t>，主要用于对静态设备设施的危害因素进行辨识。</a:t>
            </a:r>
          </a:p>
        </p:txBody>
      </p:sp>
      <p:sp>
        <p:nvSpPr>
          <p:cNvPr id="6" name="文本框 5"/>
          <p:cNvSpPr txBox="1"/>
          <p:nvPr/>
        </p:nvSpPr>
        <p:spPr>
          <a:xfrm>
            <a:off x="965835" y="3885565"/>
            <a:ext cx="7292340" cy="1245235"/>
          </a:xfrm>
          <a:prstGeom prst="rect">
            <a:avLst/>
          </a:prstGeom>
          <a:noFill/>
        </p:spPr>
        <p:txBody>
          <a:bodyPr wrap="square" rtlCol="0" anchor="t">
            <a:spAutoFit/>
          </a:bodyPr>
          <a:lstStyle/>
          <a:p>
            <a:pPr algn="l">
              <a:lnSpc>
                <a:spcPts val="3000"/>
              </a:lnSpc>
            </a:pPr>
            <a:r>
              <a:rPr lang="zh-CN" altLang="en-US" sz="2400" b="1" dirty="0" smtClean="0">
                <a:solidFill>
                  <a:srgbClr val="0000FF"/>
                </a:solidFill>
                <a:latin typeface="方正仿宋_GBK" panose="03000509000000000000" charset="-122"/>
                <a:ea typeface="方正仿宋_GBK" panose="03000509000000000000" charset="-122"/>
                <a:sym typeface="+mn-ea"/>
              </a:rPr>
              <a:t>风险分析</a:t>
            </a:r>
          </a:p>
          <a:p>
            <a:pPr algn="l">
              <a:lnSpc>
                <a:spcPts val="3000"/>
              </a:lnSpc>
            </a:pPr>
            <a:r>
              <a:rPr lang="zh-CN" altLang="en-US" sz="2000" b="1" dirty="0" smtClean="0">
                <a:solidFill>
                  <a:srgbClr val="FF0000"/>
                </a:solidFill>
                <a:latin typeface="方正仿宋_GBK" panose="03000509000000000000" charset="-122"/>
                <a:ea typeface="方正仿宋_GBK" panose="03000509000000000000" charset="-122"/>
              </a:rPr>
              <a:t>       1. 作业条件危险性分析法（简称LEC）</a:t>
            </a:r>
          </a:p>
          <a:p>
            <a:pPr algn="l">
              <a:lnSpc>
                <a:spcPts val="3000"/>
              </a:lnSpc>
            </a:pPr>
            <a:r>
              <a:rPr lang="zh-CN" altLang="en-US" sz="2000" b="1" dirty="0" smtClean="0">
                <a:solidFill>
                  <a:srgbClr val="FF0000"/>
                </a:solidFill>
                <a:latin typeface="方正仿宋_GBK" panose="03000509000000000000" charset="-122"/>
                <a:ea typeface="方正仿宋_GBK" panose="03000509000000000000" charset="-122"/>
              </a:rPr>
              <a:t>       2. 风险矩阵法（简称LS）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凸显问题</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1085215" y="1845310"/>
            <a:ext cx="6824345" cy="3745230"/>
          </a:xfrm>
        </p:spPr>
        <p:txBody>
          <a:bodyPr/>
          <a:lstStyle/>
          <a:p>
            <a:pPr marL="0" indent="0">
              <a:lnSpc>
                <a:spcPts val="3580"/>
              </a:lnSpc>
              <a:spcBef>
                <a:spcPts val="0"/>
              </a:spcBef>
              <a:buNone/>
            </a:pPr>
            <a:r>
              <a:rPr lang="zh-CN" altLang="en-US" b="1" i="1" u="sng" dirty="0" smtClean="0">
                <a:solidFill>
                  <a:srgbClr val="FF0000"/>
                </a:solidFill>
                <a:latin typeface="华文中宋" panose="02010600040101010101" charset="-122"/>
                <a:ea typeface="华文中宋" panose="02010600040101010101" charset="-122"/>
              </a:rPr>
              <a:t>但不够：</a:t>
            </a:r>
            <a:r>
              <a:rPr lang="zh-CN" altLang="en-US" sz="2800" b="1" dirty="0" smtClean="0">
                <a:solidFill>
                  <a:srgbClr val="0000FF"/>
                </a:solidFill>
                <a:latin typeface="华文中宋" panose="02010600040101010101" charset="-122"/>
                <a:ea typeface="华文中宋" panose="02010600040101010101" charset="-122"/>
              </a:rPr>
              <a:t>（管</a:t>
            </a:r>
            <a:r>
              <a:rPr lang="zh-CN" altLang="en-US" b="1" dirty="0" smtClean="0">
                <a:solidFill>
                  <a:srgbClr val="0000FF"/>
                </a:solidFill>
                <a:latin typeface="华文中宋" panose="02010600040101010101" charset="-122"/>
                <a:ea typeface="华文中宋" panose="02010600040101010101" charset="-122"/>
              </a:rPr>
              <a:t>理</a:t>
            </a:r>
            <a:r>
              <a:rPr lang="zh-CN" altLang="en-US" b="1" dirty="0">
                <a:solidFill>
                  <a:srgbClr val="0000FF"/>
                </a:solidFill>
                <a:latin typeface="华文中宋" panose="02010600040101010101" charset="-122"/>
                <a:ea typeface="华文中宋" panose="02010600040101010101" charset="-122"/>
              </a:rPr>
              <a:t>和应用</a:t>
            </a:r>
            <a:r>
              <a:rPr lang="zh-CN" altLang="en-US" b="1" dirty="0" smtClean="0">
                <a:solidFill>
                  <a:srgbClr val="0000FF"/>
                </a:solidFill>
                <a:latin typeface="华文中宋" panose="02010600040101010101" charset="-122"/>
                <a:ea typeface="华文中宋" panose="02010600040101010101" charset="-122"/>
              </a:rPr>
              <a:t>存在问题）</a:t>
            </a:r>
            <a:endParaRPr lang="en-US" altLang="zh-CN" b="1" dirty="0" smtClean="0">
              <a:solidFill>
                <a:srgbClr val="0000FF"/>
              </a:solidFill>
              <a:latin typeface="华文中宋" panose="02010600040101010101" charset="-122"/>
              <a:ea typeface="华文中宋" panose="02010600040101010101" charset="-122"/>
            </a:endParaRPr>
          </a:p>
          <a:p>
            <a:pPr marL="0" indent="0">
              <a:lnSpc>
                <a:spcPts val="3580"/>
              </a:lnSpc>
              <a:spcBef>
                <a:spcPts val="0"/>
              </a:spcBef>
              <a:buNone/>
            </a:pPr>
            <a:endParaRPr lang="en-US" altLang="zh-CN" b="1" dirty="0" smtClean="0">
              <a:latin typeface="华文中宋" panose="02010600040101010101" charset="-122"/>
              <a:ea typeface="华文中宋" panose="02010600040101010101" charset="-122"/>
            </a:endParaRPr>
          </a:p>
          <a:p>
            <a:pPr marL="0" indent="0" algn="r">
              <a:lnSpc>
                <a:spcPts val="3580"/>
              </a:lnSpc>
              <a:spcBef>
                <a:spcPts val="0"/>
              </a:spcBef>
              <a:buNone/>
            </a:pPr>
            <a:r>
              <a:rPr lang="zh-CN" altLang="en-US" sz="2800" b="1" dirty="0" smtClean="0">
                <a:solidFill>
                  <a:srgbClr val="C00000"/>
                </a:solidFill>
                <a:latin typeface="华文中宋" panose="02010600040101010101" charset="-122"/>
                <a:ea typeface="华文中宋" panose="02010600040101010101" charset="-122"/>
              </a:rPr>
              <a:t>“质量上不够</a:t>
            </a:r>
            <a:r>
              <a:rPr lang="zh-CN" altLang="en-US" sz="2800" b="1" dirty="0">
                <a:solidFill>
                  <a:srgbClr val="C00000"/>
                </a:solidFill>
                <a:latin typeface="华文中宋" panose="02010600040101010101" charset="-122"/>
                <a:ea typeface="华文中宋" panose="02010600040101010101" charset="-122"/>
              </a:rPr>
              <a:t>高，应用上还</a:t>
            </a:r>
            <a:r>
              <a:rPr lang="zh-CN" altLang="en-US" sz="2800" b="1" dirty="0" smtClean="0">
                <a:solidFill>
                  <a:srgbClr val="C00000"/>
                </a:solidFill>
                <a:latin typeface="华文中宋" panose="02010600040101010101" charset="-122"/>
                <a:ea typeface="华文中宋" panose="02010600040101010101" charset="-122"/>
              </a:rPr>
              <a:t>不够好”；</a:t>
            </a:r>
            <a:endParaRPr lang="en-US" altLang="zh-CN" sz="2800" b="1" dirty="0" smtClean="0">
              <a:solidFill>
                <a:srgbClr val="C00000"/>
              </a:solidFill>
              <a:latin typeface="华文中宋" panose="02010600040101010101" charset="-122"/>
              <a:ea typeface="华文中宋" panose="02010600040101010101" charset="-122"/>
            </a:endParaRPr>
          </a:p>
          <a:p>
            <a:pPr marL="0" indent="0" algn="r">
              <a:lnSpc>
                <a:spcPts val="3580"/>
              </a:lnSpc>
              <a:spcBef>
                <a:spcPts val="0"/>
              </a:spcBef>
              <a:buNone/>
            </a:pPr>
            <a:endParaRPr lang="en-US" altLang="zh-CN" sz="2800" b="1" dirty="0" smtClean="0">
              <a:solidFill>
                <a:srgbClr val="C00000"/>
              </a:solidFill>
              <a:latin typeface="华文中宋" panose="02010600040101010101" charset="-122"/>
              <a:ea typeface="华文中宋" panose="02010600040101010101" charset="-122"/>
            </a:endParaRPr>
          </a:p>
          <a:p>
            <a:pPr marL="0" indent="0" algn="r">
              <a:lnSpc>
                <a:spcPts val="3580"/>
              </a:lnSpc>
              <a:spcBef>
                <a:spcPts val="0"/>
              </a:spcBef>
              <a:buNone/>
            </a:pPr>
            <a:r>
              <a:rPr lang="zh-CN" altLang="en-US" sz="2800" b="1" dirty="0" smtClean="0">
                <a:solidFill>
                  <a:srgbClr val="C00000"/>
                </a:solidFill>
                <a:latin typeface="华文中宋" panose="02010600040101010101" charset="-122"/>
                <a:ea typeface="华文中宋" panose="02010600040101010101" charset="-122"/>
              </a:rPr>
              <a:t> “形式符合，多数沦为摆设</a:t>
            </a:r>
            <a:r>
              <a:rPr lang="zh-CN" altLang="en-US" sz="2800" b="1" dirty="0">
                <a:solidFill>
                  <a:srgbClr val="C00000"/>
                </a:solidFill>
                <a:latin typeface="华文中宋" panose="02010600040101010101" charset="-122"/>
                <a:ea typeface="华文中宋" panose="02010600040101010101" charset="-122"/>
              </a:rPr>
              <a:t>和花瓶</a:t>
            </a:r>
            <a:r>
              <a:rPr lang="zh-CN" altLang="en-US" sz="2800" b="1" dirty="0" smtClean="0">
                <a:solidFill>
                  <a:srgbClr val="C00000"/>
                </a:solidFill>
                <a:latin typeface="华文中宋" panose="02010600040101010101" charset="-122"/>
                <a:ea typeface="华文中宋" panose="02010600040101010101" charset="-122"/>
              </a:rPr>
              <a:t>”；</a:t>
            </a:r>
            <a:endParaRPr lang="en-US" altLang="zh-CN" sz="2800" b="1" dirty="0" smtClean="0">
              <a:solidFill>
                <a:srgbClr val="C00000"/>
              </a:solidFill>
              <a:latin typeface="华文中宋" panose="02010600040101010101" charset="-122"/>
              <a:ea typeface="华文中宋" panose="02010600040101010101" charset="-122"/>
            </a:endParaRPr>
          </a:p>
          <a:p>
            <a:pPr marL="0" indent="0" algn="r">
              <a:lnSpc>
                <a:spcPts val="3580"/>
              </a:lnSpc>
              <a:spcBef>
                <a:spcPts val="0"/>
              </a:spcBef>
              <a:buNone/>
            </a:pPr>
            <a:endParaRPr lang="en-US" altLang="zh-CN" sz="2800" b="1" dirty="0" smtClean="0">
              <a:solidFill>
                <a:srgbClr val="C00000"/>
              </a:solidFill>
              <a:latin typeface="华文中宋" panose="02010600040101010101" charset="-122"/>
              <a:ea typeface="华文中宋" panose="02010600040101010101" charset="-122"/>
            </a:endParaRPr>
          </a:p>
          <a:p>
            <a:pPr marL="0" indent="0" algn="r">
              <a:lnSpc>
                <a:spcPts val="3580"/>
              </a:lnSpc>
              <a:spcBef>
                <a:spcPts val="0"/>
              </a:spcBef>
              <a:buNone/>
            </a:pPr>
            <a:r>
              <a:rPr lang="zh-CN" altLang="en-US" sz="2800" b="1" dirty="0" smtClean="0">
                <a:solidFill>
                  <a:srgbClr val="C00000"/>
                </a:solidFill>
                <a:latin typeface="华文中宋" panose="02010600040101010101" charset="-122"/>
                <a:ea typeface="华文中宋" panose="02010600040101010101" charset="-122"/>
              </a:rPr>
              <a:t>“不能</a:t>
            </a:r>
            <a:r>
              <a:rPr lang="zh-CN" altLang="en-US" sz="2800" b="1" dirty="0">
                <a:solidFill>
                  <a:srgbClr val="C00000"/>
                </a:solidFill>
                <a:latin typeface="华文中宋" panose="02010600040101010101" charset="-122"/>
                <a:ea typeface="华文中宋" panose="02010600040101010101" charset="-122"/>
              </a:rPr>
              <a:t>充分发挥其应有的指导</a:t>
            </a:r>
            <a:r>
              <a:rPr lang="zh-CN" altLang="en-US" sz="2800" b="1" dirty="0" smtClean="0">
                <a:solidFill>
                  <a:srgbClr val="C00000"/>
                </a:solidFill>
                <a:latin typeface="华文中宋" panose="02010600040101010101" charset="-122"/>
                <a:ea typeface="华文中宋" panose="02010600040101010101" charset="-122"/>
              </a:rPr>
              <a:t>作用”</a:t>
            </a:r>
            <a:r>
              <a:rPr lang="zh-CN" altLang="en-US" sz="2400" b="1" dirty="0" smtClean="0">
                <a:solidFill>
                  <a:srgbClr val="C00000"/>
                </a:solidFill>
                <a:latin typeface="华文中宋" panose="02010600040101010101" charset="-122"/>
                <a:ea typeface="华文中宋" panose="02010600040101010101" charset="-122"/>
              </a:rPr>
              <a:t>。</a:t>
            </a:r>
            <a:endParaRPr lang="zh-CN" altLang="en-US" sz="2400" b="1" dirty="0">
              <a:solidFill>
                <a:srgbClr val="C00000"/>
              </a:solidFill>
              <a:latin typeface="华文中宋" panose="02010600040101010101" charset="-122"/>
              <a:ea typeface="华文中宋" panose="02010600040101010101" charset="-122"/>
            </a:endParaRPr>
          </a:p>
          <a:p>
            <a:pPr marL="0" indent="0">
              <a:lnSpc>
                <a:spcPts val="3580"/>
              </a:lnSpc>
              <a:spcBef>
                <a:spcPts val="0"/>
              </a:spcBef>
              <a:buNone/>
            </a:pPr>
            <a:endParaRPr lang="zh-CN" altLang="en-US" sz="2400" b="1" dirty="0">
              <a:latin typeface="等线" panose="02010600030101010101" charset="-122"/>
              <a:ea typeface="等线" panose="02010600030101010101"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3"/>
          <p:cNvSpPr>
            <a:spLocks noChangeArrowheads="1"/>
          </p:cNvSpPr>
          <p:nvPr/>
        </p:nvSpPr>
        <p:spPr bwMode="auto">
          <a:xfrm>
            <a:off x="1235075" y="706438"/>
            <a:ext cx="3095625" cy="1223962"/>
          </a:xfrm>
          <a:prstGeom prst="wedgeRectCallout">
            <a:avLst>
              <a:gd name="adj1" fmla="val 30306"/>
              <a:gd name="adj2" fmla="val 97079"/>
            </a:avLst>
          </a:prstGeom>
          <a:solidFill>
            <a:srgbClr val="FF0000"/>
          </a:solidFill>
          <a:ln w="38100">
            <a:solidFill>
              <a:schemeClr val="tx1"/>
            </a:solidFill>
            <a:miter lim="800000"/>
            <a:headEnd/>
            <a:tailEnd/>
          </a:ln>
        </p:spPr>
        <p:txBody>
          <a:bodyPr/>
          <a:lstStyle/>
          <a:p>
            <a:pPr>
              <a:spcBef>
                <a:spcPct val="50000"/>
              </a:spcBef>
            </a:pPr>
            <a:r>
              <a:rPr lang="zh-CN" altLang="en-US" sz="2400" b="1" u="sng">
                <a:solidFill>
                  <a:schemeClr val="bg1"/>
                </a:solidFill>
                <a:latin typeface="宋体" charset="-122"/>
                <a:sym typeface="Arial Unicode MS" pitchFamily="34" charset="-122"/>
              </a:rPr>
              <a:t>问和答 </a:t>
            </a:r>
            <a:r>
              <a:rPr lang="en-US" altLang="zh-CN" sz="2400" b="1" u="sng">
                <a:solidFill>
                  <a:schemeClr val="bg1"/>
                </a:solidFill>
                <a:latin typeface="宋体" charset="-122"/>
                <a:sym typeface="Arial Unicode MS" pitchFamily="34" charset="-122"/>
              </a:rPr>
              <a:t>:</a:t>
            </a:r>
            <a:r>
              <a:rPr lang="en-US" altLang="zh-CN" sz="2400" b="1">
                <a:solidFill>
                  <a:schemeClr val="bg1"/>
                </a:solidFill>
                <a:latin typeface="宋体" charset="-122"/>
                <a:sym typeface="Arial Unicode MS" pitchFamily="34" charset="-122"/>
              </a:rPr>
              <a:t> </a:t>
            </a:r>
            <a:r>
              <a:rPr lang="zh-CN" altLang="en-US" sz="2400" b="1">
                <a:solidFill>
                  <a:schemeClr val="bg1"/>
                </a:solidFill>
                <a:latin typeface="宋体" charset="-122"/>
                <a:sym typeface="Arial Unicode MS" pitchFamily="34" charset="-122"/>
              </a:rPr>
              <a:t/>
            </a:r>
            <a:br>
              <a:rPr lang="zh-CN" altLang="en-US" sz="2400" b="1">
                <a:solidFill>
                  <a:schemeClr val="bg1"/>
                </a:solidFill>
                <a:latin typeface="宋体" charset="-122"/>
                <a:sym typeface="Arial Unicode MS" pitchFamily="34" charset="-122"/>
              </a:rPr>
            </a:br>
            <a:r>
              <a:rPr lang="zh-CN" altLang="en-US" b="1">
                <a:solidFill>
                  <a:schemeClr val="bg1"/>
                </a:solidFill>
                <a:latin typeface="宋体" charset="-122"/>
                <a:sym typeface="Arial Unicode MS" pitchFamily="34" charset="-122"/>
              </a:rPr>
              <a:t>区域内或要进行的活动本身可能存在哪些危险？ </a:t>
            </a:r>
            <a:endParaRPr lang="zh-CN" altLang="en-US"/>
          </a:p>
        </p:txBody>
      </p:sp>
      <p:sp>
        <p:nvSpPr>
          <p:cNvPr id="46083" name="AutoShape 4"/>
          <p:cNvSpPr>
            <a:spLocks noChangeArrowheads="1"/>
          </p:cNvSpPr>
          <p:nvPr/>
        </p:nvSpPr>
        <p:spPr bwMode="auto">
          <a:xfrm>
            <a:off x="3641725" y="2565400"/>
            <a:ext cx="1676400" cy="301625"/>
          </a:xfrm>
          <a:prstGeom prst="flowChartProcess">
            <a:avLst/>
          </a:prstGeom>
          <a:solidFill>
            <a:srgbClr val="FF0000"/>
          </a:solidFill>
          <a:ln w="38100">
            <a:solidFill>
              <a:schemeClr val="tx1"/>
            </a:solidFill>
            <a:miter lim="800000"/>
            <a:headEnd/>
            <a:tailEnd/>
          </a:ln>
        </p:spPr>
        <p:txBody>
          <a:bodyPr wrap="none" anchor="ctr"/>
          <a:lstStyle/>
          <a:p>
            <a:pPr algn="ctr"/>
            <a:r>
              <a:rPr lang="zh-CN" altLang="en-US" b="1">
                <a:solidFill>
                  <a:schemeClr val="bg1"/>
                </a:solidFill>
                <a:latin typeface="宋体" charset="-122"/>
                <a:sym typeface="Arial Unicode MS" pitchFamily="34" charset="-122"/>
              </a:rPr>
              <a:t>识别</a:t>
            </a:r>
            <a:endParaRPr lang="zh-CN" altLang="en-US"/>
          </a:p>
        </p:txBody>
      </p:sp>
      <p:grpSp>
        <p:nvGrpSpPr>
          <p:cNvPr id="2" name="Group 6"/>
          <p:cNvGrpSpPr>
            <a:grpSpLocks/>
          </p:cNvGrpSpPr>
          <p:nvPr/>
        </p:nvGrpSpPr>
        <p:grpSpPr bwMode="auto">
          <a:xfrm>
            <a:off x="3343275" y="3943350"/>
            <a:ext cx="2289175" cy="898525"/>
            <a:chOff x="0" y="0"/>
            <a:chExt cx="1410" cy="544"/>
          </a:xfrm>
        </p:grpSpPr>
        <p:sp>
          <p:nvSpPr>
            <p:cNvPr id="46093" name="AutoShape 7"/>
            <p:cNvSpPr>
              <a:spLocks noChangeArrowheads="1"/>
            </p:cNvSpPr>
            <p:nvPr/>
          </p:nvSpPr>
          <p:spPr bwMode="auto">
            <a:xfrm>
              <a:off x="0" y="323"/>
              <a:ext cx="1410" cy="221"/>
            </a:xfrm>
            <a:prstGeom prst="flowChartProcess">
              <a:avLst/>
            </a:prstGeom>
            <a:solidFill>
              <a:srgbClr val="FFFF00"/>
            </a:solidFill>
            <a:ln w="38100">
              <a:solidFill>
                <a:schemeClr val="tx1"/>
              </a:solidFill>
              <a:miter lim="800000"/>
              <a:headEnd/>
              <a:tailEnd/>
            </a:ln>
          </p:spPr>
          <p:txBody>
            <a:bodyPr wrap="none" anchor="ctr"/>
            <a:lstStyle/>
            <a:p>
              <a:pPr algn="ctr"/>
              <a:r>
                <a:rPr lang="zh-CN" altLang="en-US" b="1">
                  <a:solidFill>
                    <a:srgbClr val="4D4D4D"/>
                  </a:solidFill>
                  <a:latin typeface="宋体" charset="-122"/>
                  <a:sym typeface="Arial Unicode MS" pitchFamily="34" charset="-122"/>
                </a:rPr>
                <a:t>评估</a:t>
              </a:r>
              <a:endParaRPr lang="zh-CN" altLang="en-US"/>
            </a:p>
          </p:txBody>
        </p:sp>
        <p:sp>
          <p:nvSpPr>
            <p:cNvPr id="46094" name="AutoShape 8"/>
            <p:cNvSpPr>
              <a:spLocks noChangeArrowheads="1"/>
            </p:cNvSpPr>
            <p:nvPr/>
          </p:nvSpPr>
          <p:spPr bwMode="auto">
            <a:xfrm>
              <a:off x="555" y="0"/>
              <a:ext cx="269" cy="272"/>
            </a:xfrm>
            <a:prstGeom prst="downArrow">
              <a:avLst>
                <a:gd name="adj1" fmla="val 50000"/>
                <a:gd name="adj2" fmla="val 25279"/>
              </a:avLst>
            </a:prstGeom>
            <a:solidFill>
              <a:srgbClr val="FFFF00"/>
            </a:solidFill>
            <a:ln w="38100">
              <a:solidFill>
                <a:schemeClr val="tx1"/>
              </a:solidFill>
              <a:miter lim="800000"/>
              <a:headEnd/>
              <a:tailEnd/>
            </a:ln>
          </p:spPr>
          <p:txBody>
            <a:bodyPr wrap="none" anchor="ctr"/>
            <a:lstStyle/>
            <a:p>
              <a:endParaRPr lang="zh-CN" altLang="zh-CN">
                <a:solidFill>
                  <a:srgbClr val="4D4D4D"/>
                </a:solidFill>
                <a:sym typeface="Arial" charset="0"/>
              </a:endParaRPr>
            </a:p>
          </p:txBody>
        </p:sp>
      </p:grpSp>
      <p:sp>
        <p:nvSpPr>
          <p:cNvPr id="46085" name="AutoShape 9"/>
          <p:cNvSpPr>
            <a:spLocks noChangeArrowheads="1"/>
          </p:cNvSpPr>
          <p:nvPr/>
        </p:nvSpPr>
        <p:spPr bwMode="auto">
          <a:xfrm>
            <a:off x="985838" y="2674938"/>
            <a:ext cx="1990725" cy="3622675"/>
          </a:xfrm>
          <a:prstGeom prst="wedgeRectCallout">
            <a:avLst>
              <a:gd name="adj1" fmla="val 68926"/>
              <a:gd name="adj2" fmla="val 963"/>
            </a:avLst>
          </a:prstGeom>
          <a:solidFill>
            <a:srgbClr val="FFFF00"/>
          </a:solidFill>
          <a:ln w="38100">
            <a:solidFill>
              <a:schemeClr val="tx1"/>
            </a:solidFill>
            <a:miter lim="800000"/>
            <a:headEnd/>
            <a:tailEnd/>
          </a:ln>
        </p:spPr>
        <p:txBody>
          <a:bodyPr/>
          <a:lstStyle/>
          <a:p>
            <a:pPr marL="266700" indent="-266700">
              <a:spcBef>
                <a:spcPct val="15000"/>
              </a:spcBef>
            </a:pPr>
            <a:r>
              <a:rPr lang="zh-CN" altLang="en-US" b="1" u="sng">
                <a:solidFill>
                  <a:srgbClr val="FF0000"/>
                </a:solidFill>
                <a:latin typeface="宋体" charset="-122"/>
                <a:sym typeface="宋体" charset="-122"/>
              </a:rPr>
              <a:t>问</a:t>
            </a:r>
            <a:r>
              <a:rPr lang="en-US" b="1" u="sng">
                <a:solidFill>
                  <a:srgbClr val="FF0000"/>
                </a:solidFill>
                <a:latin typeface="宋体" charset="-122"/>
                <a:sym typeface="宋体" charset="-122"/>
              </a:rPr>
              <a:t> </a:t>
            </a:r>
            <a:r>
              <a:rPr lang="en-US" altLang="zh-CN" b="1" u="sng">
                <a:solidFill>
                  <a:srgbClr val="FF0000"/>
                </a:solidFill>
                <a:latin typeface="宋体" charset="-122"/>
                <a:sym typeface="宋体" charset="-122"/>
              </a:rPr>
              <a:t>:</a:t>
            </a:r>
            <a:r>
              <a:rPr lang="en-US" altLang="zh-CN" b="1">
                <a:solidFill>
                  <a:srgbClr val="4D4D4D"/>
                </a:solidFill>
                <a:latin typeface="宋体" charset="-122"/>
                <a:sym typeface="宋体" charset="-122"/>
              </a:rPr>
              <a:t> </a:t>
            </a:r>
            <a:r>
              <a:rPr lang="zh-CN" altLang="en-US" b="1">
                <a:solidFill>
                  <a:srgbClr val="4D4D4D"/>
                </a:solidFill>
                <a:latin typeface="宋体" charset="-122"/>
                <a:sym typeface="宋体" charset="-122"/>
              </a:rPr>
              <a:t/>
            </a:r>
            <a:br>
              <a:rPr lang="zh-CN" altLang="en-US" b="1">
                <a:solidFill>
                  <a:srgbClr val="4D4D4D"/>
                </a:solidFill>
                <a:latin typeface="宋体" charset="-122"/>
                <a:sym typeface="宋体" charset="-122"/>
              </a:rPr>
            </a:br>
            <a:endParaRPr lang="en-US" altLang="zh-CN" b="1">
              <a:solidFill>
                <a:srgbClr val="4D4D4D"/>
              </a:solidFill>
              <a:latin typeface="宋体" charset="-122"/>
              <a:sym typeface="宋体" charset="-122"/>
            </a:endParaRPr>
          </a:p>
          <a:p>
            <a:pPr marL="266700" indent="-266700">
              <a:spcBef>
                <a:spcPct val="15000"/>
              </a:spcBef>
              <a:buFont typeface="Arial" charset="0"/>
              <a:buAutoNum type="arabicPeriod"/>
            </a:pPr>
            <a:r>
              <a:rPr lang="zh-CN" altLang="en-US" b="1">
                <a:solidFill>
                  <a:srgbClr val="4D4D4D"/>
                </a:solidFill>
                <a:latin typeface="宋体" charset="-122"/>
                <a:sym typeface="宋体" charset="-122"/>
              </a:rPr>
              <a:t>伤害发生的可能性有多大？后果有多严重？</a:t>
            </a:r>
            <a:endParaRPr lang="en-US" b="1">
              <a:solidFill>
                <a:srgbClr val="4D4D4D"/>
              </a:solidFill>
              <a:latin typeface="宋体" charset="-122"/>
              <a:sym typeface="宋体" charset="-122"/>
            </a:endParaRPr>
          </a:p>
          <a:p>
            <a:pPr marL="266700" indent="-266700">
              <a:spcBef>
                <a:spcPct val="15000"/>
              </a:spcBef>
              <a:buFont typeface="Arial" charset="0"/>
              <a:buAutoNum type="arabicPeriod"/>
            </a:pPr>
            <a:r>
              <a:rPr lang="zh-CN" altLang="en-US" b="1">
                <a:solidFill>
                  <a:srgbClr val="4D4D4D"/>
                </a:solidFill>
                <a:latin typeface="宋体" charset="-122"/>
                <a:sym typeface="宋体" charset="-122"/>
              </a:rPr>
              <a:t>可能会如何发生</a:t>
            </a:r>
            <a:r>
              <a:rPr lang="en-US" altLang="zh-CN" b="1">
                <a:solidFill>
                  <a:srgbClr val="4D4D4D"/>
                </a:solidFill>
                <a:latin typeface="宋体" charset="-122"/>
                <a:sym typeface="宋体" charset="-122"/>
              </a:rPr>
              <a:t>?</a:t>
            </a:r>
            <a:endParaRPr lang="zh-CN" altLang="en-US" b="1">
              <a:solidFill>
                <a:srgbClr val="4D4D4D"/>
              </a:solidFill>
              <a:latin typeface="宋体" charset="-122"/>
              <a:sym typeface="宋体" charset="-122"/>
            </a:endParaRPr>
          </a:p>
          <a:p>
            <a:pPr marL="266700" indent="-266700">
              <a:spcBef>
                <a:spcPct val="15000"/>
              </a:spcBef>
              <a:buFont typeface="Arial" charset="0"/>
              <a:buAutoNum type="arabicPeriod"/>
            </a:pPr>
            <a:r>
              <a:rPr lang="zh-CN" altLang="en-US" b="1">
                <a:solidFill>
                  <a:srgbClr val="4D4D4D"/>
                </a:solidFill>
                <a:latin typeface="宋体" charset="-122"/>
                <a:sym typeface="宋体" charset="-122"/>
              </a:rPr>
              <a:t>会死亡多少人</a:t>
            </a:r>
            <a:r>
              <a:rPr lang="en-US" altLang="zh-CN" b="1">
                <a:solidFill>
                  <a:srgbClr val="4D4D4D"/>
                </a:solidFill>
                <a:latin typeface="宋体" charset="-122"/>
                <a:sym typeface="宋体" charset="-122"/>
              </a:rPr>
              <a:t>?</a:t>
            </a:r>
            <a:endParaRPr lang="zh-CN" altLang="en-US" b="1">
              <a:solidFill>
                <a:srgbClr val="4D4D4D"/>
              </a:solidFill>
              <a:latin typeface="宋体" charset="-122"/>
              <a:sym typeface="宋体" charset="-122"/>
            </a:endParaRPr>
          </a:p>
          <a:p>
            <a:pPr marL="266700" indent="-266700">
              <a:spcBef>
                <a:spcPct val="15000"/>
              </a:spcBef>
              <a:buFont typeface="Arial" charset="0"/>
              <a:buAutoNum type="arabicPeriod"/>
            </a:pPr>
            <a:r>
              <a:rPr lang="zh-CN" altLang="en-US" b="1">
                <a:solidFill>
                  <a:srgbClr val="4D4D4D"/>
                </a:solidFill>
                <a:latin typeface="宋体" charset="-122"/>
                <a:sym typeface="宋体" charset="-122"/>
              </a:rPr>
              <a:t>什么问题更严重</a:t>
            </a:r>
            <a:r>
              <a:rPr lang="en-US" altLang="zh-CN" b="1">
                <a:solidFill>
                  <a:srgbClr val="4D4D4D"/>
                </a:solidFill>
                <a:latin typeface="宋体" charset="-122"/>
                <a:sym typeface="宋体" charset="-122"/>
              </a:rPr>
              <a:t>?</a:t>
            </a:r>
            <a:endParaRPr lang="zh-CN" altLang="en-US"/>
          </a:p>
        </p:txBody>
      </p:sp>
      <p:sp>
        <p:nvSpPr>
          <p:cNvPr id="46086" name="AutoShape 12"/>
          <p:cNvSpPr>
            <a:spLocks noChangeArrowheads="1"/>
          </p:cNvSpPr>
          <p:nvPr/>
        </p:nvSpPr>
        <p:spPr bwMode="auto">
          <a:xfrm>
            <a:off x="3625850" y="3436938"/>
            <a:ext cx="1676400" cy="457200"/>
          </a:xfrm>
          <a:prstGeom prst="flowChartProcess">
            <a:avLst/>
          </a:prstGeom>
          <a:solidFill>
            <a:srgbClr val="FF9900"/>
          </a:solidFill>
          <a:ln w="38100">
            <a:solidFill>
              <a:schemeClr val="tx1"/>
            </a:solidFill>
            <a:miter lim="800000"/>
            <a:headEnd/>
            <a:tailEnd/>
          </a:ln>
        </p:spPr>
        <p:txBody>
          <a:bodyPr wrap="none" anchor="ctr"/>
          <a:lstStyle/>
          <a:p>
            <a:pPr algn="ctr"/>
            <a:r>
              <a:rPr lang="zh-CN" altLang="en-US" b="1">
                <a:solidFill>
                  <a:srgbClr val="4D4D4D"/>
                </a:solidFill>
                <a:latin typeface="宋体" charset="-122"/>
                <a:sym typeface="Arial Unicode MS" pitchFamily="34" charset="-122"/>
              </a:rPr>
              <a:t>分析</a:t>
            </a:r>
            <a:endParaRPr lang="zh-CN" altLang="en-US"/>
          </a:p>
        </p:txBody>
      </p:sp>
      <p:sp>
        <p:nvSpPr>
          <p:cNvPr id="46087" name="AutoShape 13"/>
          <p:cNvSpPr>
            <a:spLocks noChangeArrowheads="1"/>
          </p:cNvSpPr>
          <p:nvPr/>
        </p:nvSpPr>
        <p:spPr bwMode="auto">
          <a:xfrm>
            <a:off x="4275138" y="2968625"/>
            <a:ext cx="427037" cy="431800"/>
          </a:xfrm>
          <a:prstGeom prst="downArrow">
            <a:avLst>
              <a:gd name="adj1" fmla="val 50000"/>
              <a:gd name="adj2" fmla="val 25049"/>
            </a:avLst>
          </a:prstGeom>
          <a:solidFill>
            <a:srgbClr val="FF00FF"/>
          </a:solidFill>
          <a:ln w="38100">
            <a:solidFill>
              <a:schemeClr val="tx1"/>
            </a:solidFill>
            <a:miter lim="800000"/>
            <a:headEnd/>
            <a:tailEnd/>
          </a:ln>
        </p:spPr>
        <p:txBody>
          <a:bodyPr wrap="none" anchor="ctr"/>
          <a:lstStyle/>
          <a:p>
            <a:endParaRPr lang="zh-CN" altLang="zh-CN">
              <a:solidFill>
                <a:srgbClr val="4D4D4D"/>
              </a:solidFill>
              <a:sym typeface="Arial" charset="0"/>
            </a:endParaRPr>
          </a:p>
        </p:txBody>
      </p:sp>
      <p:sp>
        <p:nvSpPr>
          <p:cNvPr id="46088" name="AutoShape 14"/>
          <p:cNvSpPr>
            <a:spLocks noChangeArrowheads="1"/>
          </p:cNvSpPr>
          <p:nvPr/>
        </p:nvSpPr>
        <p:spPr bwMode="auto">
          <a:xfrm>
            <a:off x="5683250" y="620713"/>
            <a:ext cx="2608263" cy="1008062"/>
          </a:xfrm>
          <a:prstGeom prst="wedgeRectCallout">
            <a:avLst>
              <a:gd name="adj1" fmla="val -63690"/>
              <a:gd name="adj2" fmla="val 239602"/>
            </a:avLst>
          </a:prstGeom>
          <a:solidFill>
            <a:srgbClr val="FF9900"/>
          </a:solidFill>
          <a:ln w="25400">
            <a:solidFill>
              <a:schemeClr val="tx1"/>
            </a:solidFill>
            <a:miter lim="800000"/>
            <a:headEnd/>
            <a:tailEnd/>
          </a:ln>
        </p:spPr>
        <p:txBody>
          <a:bodyPr lIns="54000" tIns="10800" rIns="54000" bIns="10800"/>
          <a:lstStyle/>
          <a:p>
            <a:r>
              <a:rPr lang="zh-CN" altLang="en-US" sz="2400" b="1" u="sng">
                <a:solidFill>
                  <a:schemeClr val="bg1"/>
                </a:solidFill>
                <a:latin typeface="宋体" charset="-122"/>
                <a:sym typeface="宋体" charset="-122"/>
              </a:rPr>
              <a:t>问和答 </a:t>
            </a:r>
            <a:r>
              <a:rPr lang="en-US" altLang="zh-CN" sz="2400" b="1" u="sng">
                <a:solidFill>
                  <a:schemeClr val="bg1"/>
                </a:solidFill>
                <a:latin typeface="宋体" charset="-122"/>
                <a:sym typeface="宋体" charset="-122"/>
              </a:rPr>
              <a:t>:</a:t>
            </a:r>
            <a:r>
              <a:rPr lang="en-US" altLang="zh-CN" sz="2400" b="1">
                <a:solidFill>
                  <a:schemeClr val="bg1"/>
                </a:solidFill>
                <a:latin typeface="宋体" charset="-122"/>
                <a:sym typeface="宋体" charset="-122"/>
              </a:rPr>
              <a:t> </a:t>
            </a:r>
            <a:r>
              <a:rPr lang="zh-CN" altLang="en-US" sz="2400" b="1">
                <a:solidFill>
                  <a:schemeClr val="bg1"/>
                </a:solidFill>
                <a:latin typeface="宋体" charset="-122"/>
                <a:sym typeface="宋体" charset="-122"/>
              </a:rPr>
              <a:t/>
            </a:r>
            <a:br>
              <a:rPr lang="zh-CN" altLang="en-US" sz="2400" b="1">
                <a:solidFill>
                  <a:schemeClr val="bg1"/>
                </a:solidFill>
                <a:latin typeface="宋体" charset="-122"/>
                <a:sym typeface="宋体" charset="-122"/>
              </a:rPr>
            </a:br>
            <a:r>
              <a:rPr lang="zh-CN" altLang="en-US" b="1">
                <a:solidFill>
                  <a:schemeClr val="bg1"/>
                </a:solidFill>
                <a:latin typeface="宋体" charset="-122"/>
                <a:sym typeface="宋体" charset="-122"/>
              </a:rPr>
              <a:t>这些危险会产生什么伤害后果</a:t>
            </a:r>
            <a:r>
              <a:rPr lang="en-US" altLang="zh-CN" b="1">
                <a:solidFill>
                  <a:schemeClr val="bg1"/>
                </a:solidFill>
                <a:latin typeface="宋体" charset="-122"/>
                <a:sym typeface="宋体" charset="-122"/>
              </a:rPr>
              <a:t>?</a:t>
            </a:r>
            <a:endParaRPr lang="zh-CN" altLang="en-US" b="1">
              <a:solidFill>
                <a:schemeClr val="bg1"/>
              </a:solidFill>
              <a:latin typeface="宋体" charset="-122"/>
              <a:sym typeface="宋体" charset="-122"/>
            </a:endParaRPr>
          </a:p>
        </p:txBody>
      </p:sp>
      <p:grpSp>
        <p:nvGrpSpPr>
          <p:cNvPr id="3" name="Group 15"/>
          <p:cNvGrpSpPr>
            <a:grpSpLocks/>
          </p:cNvGrpSpPr>
          <p:nvPr/>
        </p:nvGrpSpPr>
        <p:grpSpPr bwMode="auto">
          <a:xfrm>
            <a:off x="3143250" y="4924425"/>
            <a:ext cx="2346325" cy="1017588"/>
            <a:chOff x="-119" y="0"/>
            <a:chExt cx="1552" cy="554"/>
          </a:xfrm>
        </p:grpSpPr>
        <p:sp>
          <p:nvSpPr>
            <p:cNvPr id="46091" name="AutoShape 16"/>
            <p:cNvSpPr>
              <a:spLocks noChangeArrowheads="1"/>
            </p:cNvSpPr>
            <p:nvPr/>
          </p:nvSpPr>
          <p:spPr bwMode="auto">
            <a:xfrm>
              <a:off x="-119" y="314"/>
              <a:ext cx="1552" cy="240"/>
            </a:xfrm>
            <a:prstGeom prst="flowChartProcess">
              <a:avLst/>
            </a:prstGeom>
            <a:solidFill>
              <a:srgbClr val="00FF00"/>
            </a:solidFill>
            <a:ln w="38100">
              <a:solidFill>
                <a:schemeClr val="tx1"/>
              </a:solidFill>
              <a:miter lim="800000"/>
              <a:headEnd/>
              <a:tailEnd/>
            </a:ln>
          </p:spPr>
          <p:txBody>
            <a:bodyPr wrap="none" anchor="ctr"/>
            <a:lstStyle/>
            <a:p>
              <a:pPr algn="ctr"/>
              <a:r>
                <a:rPr lang="zh-CN" altLang="en-US"/>
                <a:t>控制</a:t>
              </a:r>
            </a:p>
          </p:txBody>
        </p:sp>
        <p:sp>
          <p:nvSpPr>
            <p:cNvPr id="46092" name="AutoShape 17"/>
            <p:cNvSpPr>
              <a:spLocks noChangeArrowheads="1"/>
            </p:cNvSpPr>
            <p:nvPr/>
          </p:nvSpPr>
          <p:spPr bwMode="auto">
            <a:xfrm>
              <a:off x="633" y="0"/>
              <a:ext cx="269" cy="272"/>
            </a:xfrm>
            <a:prstGeom prst="downArrow">
              <a:avLst>
                <a:gd name="adj1" fmla="val 50000"/>
                <a:gd name="adj2" fmla="val 25279"/>
              </a:avLst>
            </a:prstGeom>
            <a:solidFill>
              <a:srgbClr val="00FF00"/>
            </a:solidFill>
            <a:ln w="38100">
              <a:solidFill>
                <a:schemeClr val="tx1"/>
              </a:solidFill>
              <a:miter lim="800000"/>
              <a:headEnd/>
              <a:tailEnd/>
            </a:ln>
          </p:spPr>
          <p:txBody>
            <a:bodyPr wrap="none" anchor="ctr"/>
            <a:lstStyle/>
            <a:p>
              <a:endParaRPr lang="zh-CN" altLang="zh-CN">
                <a:solidFill>
                  <a:srgbClr val="4D4D4D"/>
                </a:solidFill>
                <a:sym typeface="Arial" charset="0"/>
              </a:endParaRPr>
            </a:p>
          </p:txBody>
        </p:sp>
      </p:grpSp>
      <p:sp>
        <p:nvSpPr>
          <p:cNvPr id="46090" name="AutoShape 18"/>
          <p:cNvSpPr>
            <a:spLocks noChangeArrowheads="1"/>
          </p:cNvSpPr>
          <p:nvPr/>
        </p:nvSpPr>
        <p:spPr bwMode="auto">
          <a:xfrm>
            <a:off x="6130925" y="2776538"/>
            <a:ext cx="2160588" cy="3636962"/>
          </a:xfrm>
          <a:prstGeom prst="wedgeRectCallout">
            <a:avLst>
              <a:gd name="adj1" fmla="val -71028"/>
              <a:gd name="adj2" fmla="val 28042"/>
            </a:avLst>
          </a:prstGeom>
          <a:solidFill>
            <a:srgbClr val="00FF00"/>
          </a:solidFill>
          <a:ln w="25400">
            <a:solidFill>
              <a:schemeClr val="tx1"/>
            </a:solidFill>
            <a:miter lim="800000"/>
            <a:headEnd/>
            <a:tailEnd/>
          </a:ln>
        </p:spPr>
        <p:txBody>
          <a:bodyPr/>
          <a:lstStyle/>
          <a:p>
            <a:pPr marL="457200" indent="-457200"/>
            <a:r>
              <a:rPr lang="zh-CN" altLang="en-US" b="1" u="sng">
                <a:solidFill>
                  <a:srgbClr val="4D4D4D"/>
                </a:solidFill>
                <a:latin typeface="Verdana" pitchFamily="34" charset="0"/>
                <a:sym typeface="Verdana" pitchFamily="34" charset="0"/>
              </a:rPr>
              <a:t>问：</a:t>
            </a:r>
          </a:p>
          <a:p>
            <a:pPr marL="457200" indent="-457200"/>
            <a:endParaRPr lang="zh-CN" altLang="en-US" b="1" u="sng">
              <a:solidFill>
                <a:srgbClr val="4D4D4D"/>
              </a:solidFill>
              <a:latin typeface="Verdana" pitchFamily="34" charset="0"/>
              <a:sym typeface="Verdana" pitchFamily="34" charset="0"/>
            </a:endParaRPr>
          </a:p>
          <a:p>
            <a:pPr marL="457200" indent="-457200">
              <a:buFont typeface="Arial" charset="0"/>
              <a:buAutoNum type="arabicPeriod"/>
            </a:pPr>
            <a:r>
              <a:rPr lang="zh-CN" altLang="en-US" b="1">
                <a:solidFill>
                  <a:srgbClr val="4D4D4D"/>
                </a:solidFill>
                <a:latin typeface="Verdana" pitchFamily="34" charset="0"/>
                <a:sym typeface="Verdana" pitchFamily="34" charset="0"/>
              </a:rPr>
              <a:t>需要什么控制措施</a:t>
            </a:r>
            <a:r>
              <a:rPr lang="en-US" altLang="zh-CN" b="1">
                <a:solidFill>
                  <a:srgbClr val="4D4D4D"/>
                </a:solidFill>
                <a:latin typeface="Verdana" pitchFamily="34" charset="0"/>
                <a:sym typeface="Verdana" pitchFamily="34" charset="0"/>
              </a:rPr>
              <a:t>?</a:t>
            </a:r>
          </a:p>
          <a:p>
            <a:pPr marL="457200" indent="-457200">
              <a:buFont typeface="Arial" charset="0"/>
              <a:buAutoNum type="arabicPeriod"/>
            </a:pPr>
            <a:r>
              <a:rPr lang="zh-CN" altLang="en-US" b="1">
                <a:solidFill>
                  <a:srgbClr val="4D4D4D"/>
                </a:solidFill>
                <a:latin typeface="Verdana" pitchFamily="34" charset="0"/>
                <a:sym typeface="Verdana" pitchFamily="34" charset="0"/>
              </a:rPr>
              <a:t>措施是否有效、充分</a:t>
            </a:r>
            <a:r>
              <a:rPr lang="en-US" altLang="zh-CN" b="1">
                <a:solidFill>
                  <a:srgbClr val="4D4D4D"/>
                </a:solidFill>
                <a:latin typeface="Verdana" pitchFamily="34" charset="0"/>
                <a:sym typeface="Verdana" pitchFamily="34" charset="0"/>
              </a:rPr>
              <a:t>?</a:t>
            </a:r>
            <a:endParaRPr lang="zh-CN" altLang="en-US" b="1">
              <a:solidFill>
                <a:srgbClr val="4D4D4D"/>
              </a:solidFill>
              <a:latin typeface="Verdana" pitchFamily="34" charset="0"/>
              <a:sym typeface="Verdana" pitchFamily="34" charset="0"/>
            </a:endParaRPr>
          </a:p>
          <a:p>
            <a:pPr marL="457200" indent="-457200">
              <a:buFont typeface="Arial" charset="0"/>
              <a:buAutoNum type="arabicPeriod"/>
            </a:pPr>
            <a:r>
              <a:rPr lang="zh-CN" altLang="en-US" b="1">
                <a:solidFill>
                  <a:srgbClr val="4D4D4D"/>
                </a:solidFill>
                <a:latin typeface="Verdana" pitchFamily="34" charset="0"/>
                <a:sym typeface="Verdana" pitchFamily="34" charset="0"/>
              </a:rPr>
              <a:t>如何确保措施有效</a:t>
            </a:r>
            <a:r>
              <a:rPr lang="en-US" altLang="zh-CN" b="1">
                <a:solidFill>
                  <a:srgbClr val="4D4D4D"/>
                </a:solidFill>
                <a:latin typeface="Verdana" pitchFamily="34" charset="0"/>
                <a:sym typeface="Verdana" pitchFamily="34" charset="0"/>
              </a:rPr>
              <a:t>?</a:t>
            </a:r>
            <a:endParaRPr lang="zh-CN" altLang="en-US" b="1">
              <a:solidFill>
                <a:srgbClr val="4D4D4D"/>
              </a:solidFill>
              <a:latin typeface="Verdana" pitchFamily="34" charset="0"/>
              <a:sym typeface="Verdana" pitchFamily="34" charset="0"/>
            </a:endParaRPr>
          </a:p>
          <a:p>
            <a:pPr marL="457200" indent="-457200">
              <a:buFont typeface="Arial" charset="0"/>
              <a:buAutoNum type="arabicPeriod"/>
            </a:pPr>
            <a:r>
              <a:rPr lang="zh-CN" altLang="en-US" b="1">
                <a:solidFill>
                  <a:srgbClr val="4D4D4D"/>
                </a:solidFill>
                <a:latin typeface="Verdana" pitchFamily="34" charset="0"/>
                <a:sym typeface="Verdana" pitchFamily="34" charset="0"/>
              </a:rPr>
              <a:t>沟通评估结果</a:t>
            </a:r>
            <a:endParaRPr lang="zh-CN" altLang="en-US"/>
          </a:p>
        </p:txBody>
      </p:sp>
    </p:spTree>
  </p:cSld>
  <p:clrMapOvr>
    <a:masterClrMapping/>
  </p:clrMapOvr>
  <p:transition spd="med">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5" name="矩形 4"/>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pic>
        <p:nvPicPr>
          <p:cNvPr id="7" name="图片 6" descr="无标题39"/>
          <p:cNvPicPr>
            <a:picLocks noChangeAspect="1"/>
          </p:cNvPicPr>
          <p:nvPr/>
        </p:nvPicPr>
        <p:blipFill>
          <a:blip r:embed="rId3" cstate="print"/>
          <a:stretch>
            <a:fillRect/>
          </a:stretch>
        </p:blipFill>
        <p:spPr>
          <a:xfrm>
            <a:off x="280035" y="1565910"/>
            <a:ext cx="8583295" cy="47726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subTnLst>
                                    <p:set>
                                      <p:cBhvr override="childStyle">
                                        <p:cTn dur="65" fill="hold" display="1"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4" name="内容占位符 7" descr="无标题40"/>
          <p:cNvPicPr>
            <a:picLocks noGrp="1" noChangeAspect="1"/>
          </p:cNvPicPr>
          <p:nvPr>
            <p:ph idx="1"/>
          </p:nvPr>
        </p:nvPicPr>
        <p:blipFill>
          <a:blip r:embed="rId3" cstate="print"/>
          <a:stretch>
            <a:fillRect/>
          </a:stretch>
        </p:blipFill>
        <p:spPr>
          <a:xfrm>
            <a:off x="241300" y="1553210"/>
            <a:ext cx="8661400" cy="4652010"/>
          </a:xfrm>
          <a:prstGeom prst="rect">
            <a:avLst/>
          </a:prstGeom>
          <a:noFill/>
          <a:ln>
            <a:noFill/>
          </a:ln>
        </p:spPr>
      </p:pic>
      <p:sp>
        <p:nvSpPr>
          <p:cNvPr id="5" name="矩形 4"/>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
        <p:nvSpPr>
          <p:cNvPr id="3" name="文本框 2"/>
          <p:cNvSpPr txBox="1"/>
          <p:nvPr/>
        </p:nvSpPr>
        <p:spPr>
          <a:xfrm>
            <a:off x="810895" y="1836420"/>
            <a:ext cx="7610475" cy="460375"/>
          </a:xfrm>
          <a:prstGeom prst="rect">
            <a:avLst/>
          </a:prstGeom>
          <a:solidFill>
            <a:prstClr val="black"/>
          </a:solidFill>
        </p:spPr>
        <p:txBody>
          <a:bodyPr wrap="square" rtlCol="0">
            <a:spAutoFit/>
          </a:bodyPr>
          <a:lstStyle/>
          <a:p>
            <a:pPr algn="ctr"/>
            <a:r>
              <a:rPr lang="zh-CN" altLang="en-US" sz="2400" b="1">
                <a:solidFill>
                  <a:schemeClr val="bg1"/>
                </a:solidFill>
                <a:latin typeface="方正仿宋_GBK" panose="03000509000000000000" charset="-122"/>
                <a:ea typeface="方正仿宋_GBK" panose="03000509000000000000" charset="-122"/>
              </a:rPr>
              <a:t>表</a:t>
            </a:r>
            <a:r>
              <a:rPr lang="en-US" altLang="zh-CN" sz="2400" b="1">
                <a:solidFill>
                  <a:schemeClr val="bg1"/>
                </a:solidFill>
                <a:latin typeface="方正仿宋_GBK" panose="03000509000000000000" charset="-122"/>
                <a:ea typeface="方正仿宋_GBK" panose="03000509000000000000" charset="-122"/>
              </a:rPr>
              <a:t>2  </a:t>
            </a:r>
            <a:r>
              <a:rPr lang="zh-CN" altLang="en-US" sz="2400" b="1">
                <a:solidFill>
                  <a:schemeClr val="bg1"/>
                </a:solidFill>
                <a:latin typeface="方正仿宋_GBK" panose="03000509000000000000" charset="-122"/>
                <a:ea typeface="方正仿宋_GBK" panose="03000509000000000000" charset="-122"/>
              </a:rPr>
              <a:t>人体暴露于危险环境的频繁程度（</a:t>
            </a:r>
            <a:r>
              <a:rPr lang="en-US" altLang="zh-CN" sz="2400" b="1">
                <a:solidFill>
                  <a:schemeClr val="bg1"/>
                </a:solidFill>
                <a:latin typeface="方正仿宋_GBK" panose="03000509000000000000" charset="-122"/>
                <a:ea typeface="方正仿宋_GBK" panose="03000509000000000000" charset="-122"/>
              </a:rPr>
              <a:t>E</a:t>
            </a:r>
            <a:r>
              <a:rPr lang="zh-CN" altLang="en-US" sz="2400" b="1">
                <a:solidFill>
                  <a:schemeClr val="bg1"/>
                </a:solidFill>
                <a:latin typeface="方正仿宋_GBK" panose="03000509000000000000" charset="-122"/>
                <a:ea typeface="方正仿宋_GBK" panose="03000509000000000000" charset="-122"/>
              </a:rPr>
              <a:t>）判断原则</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4" name="内容占位符 8" descr="无标题41"/>
          <p:cNvPicPr>
            <a:picLocks noGrp="1" noChangeAspect="1"/>
          </p:cNvPicPr>
          <p:nvPr>
            <p:ph idx="1"/>
          </p:nvPr>
        </p:nvPicPr>
        <p:blipFill>
          <a:blip r:embed="rId3" cstate="print"/>
          <a:stretch>
            <a:fillRect/>
          </a:stretch>
        </p:blipFill>
        <p:spPr>
          <a:xfrm>
            <a:off x="417830" y="1314450"/>
            <a:ext cx="8307705" cy="5310505"/>
          </a:xfrm>
          <a:prstGeom prst="rect">
            <a:avLst/>
          </a:prstGeom>
          <a:noFill/>
          <a:ln>
            <a:noFill/>
          </a:ln>
        </p:spPr>
      </p:pic>
      <p:sp>
        <p:nvSpPr>
          <p:cNvPr id="6" name="矩形 5"/>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set>
                                      <p:cBhvr override="childStyle">
                                        <p:cTn dur="65" fill="hold" display="1"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2" name="内容占位符 1" descr="无标题42"/>
          <p:cNvPicPr>
            <a:picLocks noGrp="1" noChangeAspect="1"/>
          </p:cNvPicPr>
          <p:nvPr>
            <p:ph idx="1"/>
          </p:nvPr>
        </p:nvPicPr>
        <p:blipFill>
          <a:blip r:embed="rId3" cstate="print"/>
          <a:stretch>
            <a:fillRect/>
          </a:stretch>
        </p:blipFill>
        <p:spPr>
          <a:xfrm>
            <a:off x="268605" y="1442720"/>
            <a:ext cx="8309610" cy="5089525"/>
          </a:xfrm>
          <a:prstGeom prst="rect">
            <a:avLst/>
          </a:prstGeom>
        </p:spPr>
      </p:pic>
      <p:sp>
        <p:nvSpPr>
          <p:cNvPr id="6" name="矩形 5"/>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 name="文本框 1"/>
          <p:cNvSpPr txBox="1"/>
          <p:nvPr/>
        </p:nvSpPr>
        <p:spPr>
          <a:xfrm>
            <a:off x="385445" y="1223010"/>
            <a:ext cx="8382635" cy="460375"/>
          </a:xfrm>
          <a:prstGeom prst="rect">
            <a:avLst/>
          </a:prstGeom>
          <a:noFill/>
        </p:spPr>
        <p:txBody>
          <a:bodyPr wrap="square" rtlCol="0">
            <a:spAutoFit/>
          </a:bodyPr>
          <a:lstStyle/>
          <a:p>
            <a:r>
              <a:rPr lang="zh-CN" altLang="en-US" sz="2400">
                <a:latin typeface="方正小标宋_GBK" panose="03000509000000000000" pitchFamily="65" charset="-122"/>
                <a:ea typeface="方正小标宋_GBK" panose="03000509000000000000" pitchFamily="65" charset="-122"/>
              </a:rPr>
              <a:t>第三章 应急组织机构与职责   </a:t>
            </a:r>
            <a:r>
              <a:rPr lang="zh-CN" altLang="en-US" sz="2000">
                <a:solidFill>
                  <a:srgbClr val="FF0000"/>
                </a:solidFill>
                <a:latin typeface="方正小标宋_GBK" panose="03000509000000000000" pitchFamily="65" charset="-122"/>
                <a:ea typeface="方正小标宋_GBK" panose="03000509000000000000" pitchFamily="65" charset="-122"/>
              </a:rPr>
              <a:t>（框图化，平战结合、形成机制）</a:t>
            </a:r>
          </a:p>
        </p:txBody>
      </p:sp>
      <p:pic>
        <p:nvPicPr>
          <p:cNvPr id="7" name="图片 6" descr="无标题"/>
          <p:cNvPicPr>
            <a:picLocks noChangeAspect="1"/>
          </p:cNvPicPr>
          <p:nvPr/>
        </p:nvPicPr>
        <p:blipFill>
          <a:blip r:embed="rId3" cstate="print"/>
          <a:stretch>
            <a:fillRect/>
          </a:stretch>
        </p:blipFill>
        <p:spPr>
          <a:xfrm>
            <a:off x="384810" y="1871980"/>
            <a:ext cx="8383270" cy="4821555"/>
          </a:xfrm>
          <a:prstGeom prst="rect">
            <a:avLst/>
          </a:prstGeom>
        </p:spPr>
      </p:pic>
      <p:sp>
        <p:nvSpPr>
          <p:cNvPr id="3" name="矩形 2"/>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315595" y="1223010"/>
            <a:ext cx="8602345" cy="5233670"/>
          </a:xfrm>
          <a:prstGeom prst="rect">
            <a:avLst/>
          </a:prstGeom>
          <a:noFill/>
        </p:spPr>
        <p:txBody>
          <a:bodyPr wrap="square" rtlCol="0">
            <a:spAutoFit/>
          </a:bodyPr>
          <a:lstStyle/>
          <a:p>
            <a:pPr>
              <a:lnSpc>
                <a:spcPts val="3280"/>
              </a:lnSpc>
            </a:pPr>
            <a:r>
              <a:rPr lang="zh-CN" altLang="en-US" sz="2400" b="1">
                <a:latin typeface="微软雅黑 Light" panose="020B0502040204020203" charset="-122"/>
                <a:ea typeface="微软雅黑 Light" panose="020B0502040204020203" charset="-122"/>
              </a:rPr>
              <a:t>第四章 </a:t>
            </a:r>
            <a:r>
              <a:rPr lang="zh-CN" sz="2400" b="1">
                <a:latin typeface="微软雅黑 Light" panose="020B0502040204020203" charset="-122"/>
                <a:ea typeface="微软雅黑 Light" panose="020B0502040204020203" charset="-122"/>
              </a:rPr>
              <a:t>预警及信息报告</a:t>
            </a:r>
          </a:p>
          <a:p>
            <a:pPr>
              <a:lnSpc>
                <a:spcPts val="3280"/>
              </a:lnSpc>
            </a:pPr>
            <a:r>
              <a:rPr lang="zh-CN" sz="2400">
                <a:latin typeface="微软雅黑 Light" panose="020B0502040204020203" charset="-122"/>
                <a:ea typeface="微软雅黑 Light" panose="020B0502040204020203" charset="-122"/>
              </a:rPr>
              <a:t>  </a:t>
            </a:r>
            <a:r>
              <a:rPr lang="zh-CN" sz="2000">
                <a:latin typeface="微软雅黑 Light" panose="020B0502040204020203" charset="-122"/>
                <a:ea typeface="微软雅黑 Light" panose="020B0502040204020203" charset="-122"/>
              </a:rPr>
              <a:t>    </a:t>
            </a:r>
            <a:r>
              <a:rPr lang="en-US" altLang="zh-CN" sz="2000">
                <a:latin typeface="微软雅黑 Light" panose="020B0502040204020203" charset="-122"/>
                <a:ea typeface="微软雅黑 Light" panose="020B0502040204020203" charset="-122"/>
              </a:rPr>
              <a:t>4.1</a:t>
            </a:r>
            <a:r>
              <a:rPr lang="zh-CN" altLang="en-US" sz="2000">
                <a:latin typeface="微软雅黑 Light" panose="020B0502040204020203" charset="-122"/>
                <a:ea typeface="微软雅黑 Light" panose="020B0502040204020203" charset="-122"/>
              </a:rPr>
              <a:t>预警</a:t>
            </a:r>
            <a:r>
              <a:rPr lang="zh-CN" altLang="en-US" sz="2000">
                <a:solidFill>
                  <a:srgbClr val="FF0000"/>
                </a:solidFill>
                <a:latin typeface="微软雅黑 Light" panose="020B0502040204020203" charset="-122"/>
                <a:ea typeface="微软雅黑 Light" panose="020B0502040204020203" charset="-122"/>
              </a:rPr>
              <a:t>（两种情况，一是有险情但还没发生事故，二是已发生事故）</a:t>
            </a:r>
          </a:p>
          <a:p>
            <a:pPr algn="l">
              <a:lnSpc>
                <a:spcPts val="2580"/>
              </a:lnSpc>
              <a:buNone/>
            </a:pPr>
            <a:r>
              <a:rPr lang="zh-CN" sz="1800">
                <a:latin typeface="微软雅黑 Light" panose="020B0502040204020203" charset="-122"/>
                <a:ea typeface="微软雅黑 Light" panose="020B0502040204020203" charset="-122"/>
              </a:rPr>
              <a:t>       鉴于预警条件、预警方式方法，从要求上讲都差不多</a:t>
            </a:r>
            <a:r>
              <a:rPr lang="zh-CN" sz="1800">
                <a:latin typeface="微软雅黑 Light" panose="020B0502040204020203" charset="-122"/>
                <a:ea typeface="微软雅黑 Light" panose="020B0502040204020203" charset="-122"/>
                <a:sym typeface="+mn-ea"/>
              </a:rPr>
              <a:t>，只是不同企业结合实际相应调整即可。均可参考如下：</a:t>
            </a:r>
          </a:p>
          <a:p>
            <a:pPr>
              <a:lnSpc>
                <a:spcPts val="2580"/>
              </a:lnSpc>
            </a:pPr>
            <a:r>
              <a:rPr lang="zh-CN" sz="1800" b="1">
                <a:solidFill>
                  <a:srgbClr val="0000FF"/>
                </a:solidFill>
                <a:latin typeface="微软雅黑 Light" panose="020B0502040204020203" charset="-122"/>
                <a:ea typeface="微软雅黑 Light" panose="020B0502040204020203" charset="-122"/>
                <a:sym typeface="+mn-ea"/>
              </a:rPr>
              <a:t>       </a:t>
            </a:r>
            <a:r>
              <a:rPr lang="en-US" altLang="zh-CN" sz="1800" b="1">
                <a:solidFill>
                  <a:srgbClr val="0000FF"/>
                </a:solidFill>
                <a:latin typeface="微软雅黑 Light" panose="020B0502040204020203" charset="-122"/>
                <a:ea typeface="微软雅黑 Light" panose="020B0502040204020203" charset="-122"/>
                <a:sym typeface="+mn-ea"/>
              </a:rPr>
              <a:t>4.1.1</a:t>
            </a:r>
            <a:r>
              <a:rPr lang="zh-CN" sz="1800" b="1">
                <a:solidFill>
                  <a:srgbClr val="0000FF"/>
                </a:solidFill>
                <a:latin typeface="微软雅黑 Light" panose="020B0502040204020203" charset="-122"/>
                <a:ea typeface="微软雅黑 Light" panose="020B0502040204020203" charset="-122"/>
                <a:sym typeface="+mn-ea"/>
              </a:rPr>
              <a:t>预警条件</a:t>
            </a:r>
          </a:p>
          <a:p>
            <a:pPr>
              <a:lnSpc>
                <a:spcPts val="2580"/>
              </a:lnSpc>
            </a:pPr>
            <a:r>
              <a:rPr lang="zh-CN" sz="1800">
                <a:latin typeface="微软雅黑 Light" panose="020B0502040204020203" charset="-122"/>
                <a:ea typeface="微软雅黑 Light" panose="020B0502040204020203" charset="-122"/>
                <a:sym typeface="+mn-ea"/>
              </a:rPr>
              <a:t>       当出现以下情形时，企业相应部门</a:t>
            </a:r>
            <a:r>
              <a:rPr lang="zh-CN" sz="1800">
                <a:solidFill>
                  <a:srgbClr val="FF0000"/>
                </a:solidFill>
                <a:latin typeface="微软雅黑 Light" panose="020B0502040204020203" charset="-122"/>
                <a:ea typeface="微软雅黑 Light" panose="020B0502040204020203" charset="-122"/>
                <a:sym typeface="+mn-ea"/>
              </a:rPr>
              <a:t>（要明确）</a:t>
            </a:r>
            <a:r>
              <a:rPr lang="zh-CN" sz="1800">
                <a:latin typeface="微软雅黑 Light" panose="020B0502040204020203" charset="-122"/>
                <a:ea typeface="微软雅黑 Light" panose="020B0502040204020203" charset="-122"/>
                <a:sym typeface="+mn-ea"/>
              </a:rPr>
              <a:t>结合实际情况及时发布相应级别</a:t>
            </a:r>
            <a:r>
              <a:rPr lang="zh-CN" sz="1800">
                <a:solidFill>
                  <a:srgbClr val="FF0000"/>
                </a:solidFill>
                <a:latin typeface="微软雅黑 Light" panose="020B0502040204020203" charset="-122"/>
                <a:ea typeface="微软雅黑 Light" panose="020B0502040204020203" charset="-122"/>
                <a:sym typeface="+mn-ea"/>
              </a:rPr>
              <a:t>（结合企业实际可以自行定义）</a:t>
            </a:r>
            <a:r>
              <a:rPr lang="zh-CN" sz="1800">
                <a:latin typeface="微软雅黑 Light" panose="020B0502040204020203" charset="-122"/>
                <a:ea typeface="微软雅黑 Light" panose="020B0502040204020203" charset="-122"/>
                <a:sym typeface="+mn-ea"/>
              </a:rPr>
              <a:t>的预警：</a:t>
            </a:r>
          </a:p>
          <a:p>
            <a:pPr>
              <a:lnSpc>
                <a:spcPts val="2580"/>
              </a:lnSpc>
            </a:pPr>
            <a:r>
              <a:rPr lang="zh-CN" sz="1800">
                <a:latin typeface="微软雅黑 Light" panose="020B0502040204020203" charset="-122"/>
                <a:ea typeface="微软雅黑 Light" panose="020B0502040204020203" charset="-122"/>
                <a:sym typeface="+mn-ea"/>
              </a:rPr>
              <a:t>     （1）收到当地政府或有关部门发布的预警信息；</a:t>
            </a:r>
          </a:p>
          <a:p>
            <a:pPr>
              <a:lnSpc>
                <a:spcPts val="2580"/>
              </a:lnSpc>
            </a:pPr>
            <a:r>
              <a:rPr lang="zh-CN" sz="1800">
                <a:latin typeface="微软雅黑 Light" panose="020B0502040204020203" charset="-122"/>
                <a:ea typeface="微软雅黑 Light" panose="020B0502040204020203" charset="-122"/>
                <a:sym typeface="+mn-ea"/>
              </a:rPr>
              <a:t>     （2）通过公司监测仪器监测的结果、报警设施发出的报警信号、数据分析的不正常状况，有导致事故发生征兆的；</a:t>
            </a:r>
          </a:p>
          <a:p>
            <a:pPr>
              <a:lnSpc>
                <a:spcPts val="2580"/>
              </a:lnSpc>
            </a:pPr>
            <a:r>
              <a:rPr lang="zh-CN" sz="1800">
                <a:latin typeface="微软雅黑 Light" panose="020B0502040204020203" charset="-122"/>
                <a:ea typeface="微软雅黑 Light" panose="020B0502040204020203" charset="-122"/>
                <a:sym typeface="+mn-ea"/>
              </a:rPr>
              <a:t>     （3）发现安全隐患并可能导致事故发生的；</a:t>
            </a:r>
          </a:p>
          <a:p>
            <a:pPr>
              <a:lnSpc>
                <a:spcPts val="2580"/>
              </a:lnSpc>
            </a:pPr>
            <a:r>
              <a:rPr lang="zh-CN" sz="1800">
                <a:latin typeface="微软雅黑 Light" panose="020B0502040204020203" charset="-122"/>
                <a:ea typeface="微软雅黑 Light" panose="020B0502040204020203" charset="-122"/>
                <a:sym typeface="+mn-ea"/>
              </a:rPr>
              <a:t>     （4）初期处置估计可控而没能控制事故发展态势的；</a:t>
            </a:r>
          </a:p>
          <a:p>
            <a:pPr>
              <a:lnSpc>
                <a:spcPts val="2580"/>
              </a:lnSpc>
            </a:pPr>
            <a:r>
              <a:rPr lang="zh-CN" sz="1800">
                <a:latin typeface="微软雅黑 Light" panose="020B0502040204020203" charset="-122"/>
                <a:ea typeface="微软雅黑 Light" panose="020B0502040204020203" charset="-122"/>
                <a:sym typeface="+mn-ea"/>
              </a:rPr>
              <a:t>     （5）其他可能严重影响公司生产安全紧急情况的。</a:t>
            </a:r>
          </a:p>
          <a:p>
            <a:pPr>
              <a:lnSpc>
                <a:spcPts val="2580"/>
              </a:lnSpc>
            </a:pPr>
            <a:r>
              <a:rPr lang="zh-CN" sz="1800" b="1">
                <a:solidFill>
                  <a:srgbClr val="0000FF"/>
                </a:solidFill>
                <a:latin typeface="微软雅黑 Light" panose="020B0502040204020203" charset="-122"/>
                <a:ea typeface="微软雅黑 Light" panose="020B0502040204020203" charset="-122"/>
                <a:sym typeface="+mn-ea"/>
              </a:rPr>
              <a:t>      </a:t>
            </a:r>
            <a:r>
              <a:rPr lang="en-US" altLang="zh-CN" sz="1800" b="1">
                <a:solidFill>
                  <a:srgbClr val="0000FF"/>
                </a:solidFill>
                <a:latin typeface="微软雅黑 Light" panose="020B0502040204020203" charset="-122"/>
                <a:ea typeface="微软雅黑 Light" panose="020B0502040204020203" charset="-122"/>
                <a:sym typeface="+mn-ea"/>
              </a:rPr>
              <a:t>4.1.2</a:t>
            </a:r>
            <a:r>
              <a:rPr lang="zh-CN" sz="1800" b="1">
                <a:solidFill>
                  <a:srgbClr val="0000FF"/>
                </a:solidFill>
                <a:latin typeface="微软雅黑 Light" panose="020B0502040204020203" charset="-122"/>
                <a:ea typeface="微软雅黑 Light" panose="020B0502040204020203" charset="-122"/>
                <a:sym typeface="+mn-ea"/>
              </a:rPr>
              <a:t>预警方式</a:t>
            </a:r>
            <a:r>
              <a:rPr lang="zh-CN" sz="1800">
                <a:latin typeface="微软雅黑 Light" panose="020B0502040204020203" charset="-122"/>
                <a:ea typeface="微软雅黑 Light" panose="020B0502040204020203" charset="-122"/>
                <a:sym typeface="+mn-ea"/>
              </a:rPr>
              <a:t>：通过电话、传真、短信、公告通知和警报（特殊情况下）等方式向公司各部门发布和传递预警信息。</a:t>
            </a:r>
          </a:p>
        </p:txBody>
      </p:sp>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315595" y="1223010"/>
            <a:ext cx="8602345" cy="3876675"/>
          </a:xfrm>
          <a:prstGeom prst="rect">
            <a:avLst/>
          </a:prstGeom>
          <a:noFill/>
        </p:spPr>
        <p:txBody>
          <a:bodyPr wrap="square" rtlCol="0">
            <a:spAutoFit/>
          </a:bodyPr>
          <a:lstStyle/>
          <a:p>
            <a:pPr>
              <a:lnSpc>
                <a:spcPts val="3280"/>
              </a:lnSpc>
            </a:pPr>
            <a:r>
              <a:rPr lang="zh-CN" altLang="en-US" sz="2400" b="1">
                <a:latin typeface="微软雅黑 Light" panose="020B0502040204020203" charset="-122"/>
                <a:ea typeface="微软雅黑 Light" panose="020B0502040204020203" charset="-122"/>
              </a:rPr>
              <a:t>第四章 </a:t>
            </a:r>
            <a:r>
              <a:rPr lang="zh-CN" sz="2400" b="1">
                <a:latin typeface="微软雅黑 Light" panose="020B0502040204020203" charset="-122"/>
                <a:ea typeface="微软雅黑 Light" panose="020B0502040204020203" charset="-122"/>
              </a:rPr>
              <a:t>预警及信息报告</a:t>
            </a:r>
          </a:p>
          <a:p>
            <a:pPr>
              <a:lnSpc>
                <a:spcPts val="3280"/>
              </a:lnSpc>
            </a:pPr>
            <a:endParaRPr lang="zh-CN" sz="2400" b="1">
              <a:latin typeface="微软雅黑 Light" panose="020B0502040204020203" charset="-122"/>
              <a:ea typeface="微软雅黑 Light" panose="020B0502040204020203" charset="-122"/>
            </a:endParaRPr>
          </a:p>
          <a:p>
            <a:pPr>
              <a:lnSpc>
                <a:spcPts val="3280"/>
              </a:lnSpc>
            </a:pPr>
            <a:r>
              <a:rPr lang="zh-CN" sz="2400">
                <a:latin typeface="微软雅黑 Light" panose="020B0502040204020203" charset="-122"/>
                <a:ea typeface="微软雅黑 Light" panose="020B0502040204020203" charset="-122"/>
              </a:rPr>
              <a:t>   </a:t>
            </a:r>
            <a:r>
              <a:rPr lang="en-US" altLang="zh-CN" sz="2400">
                <a:solidFill>
                  <a:srgbClr val="0000FF"/>
                </a:solidFill>
                <a:latin typeface="微软雅黑 Light" panose="020B0502040204020203" charset="-122"/>
                <a:ea typeface="微软雅黑 Light" panose="020B0502040204020203" charset="-122"/>
              </a:rPr>
              <a:t>4.1.3</a:t>
            </a:r>
            <a:r>
              <a:rPr lang="zh-CN" sz="2400">
                <a:solidFill>
                  <a:srgbClr val="0000FF"/>
                </a:solidFill>
                <a:latin typeface="微软雅黑 Light" panose="020B0502040204020203" charset="-122"/>
                <a:ea typeface="微软雅黑 Light" panose="020B0502040204020203" charset="-122"/>
              </a:rPr>
              <a:t>预警行动</a:t>
            </a:r>
            <a:r>
              <a:rPr lang="zh-CN" sz="2400">
                <a:solidFill>
                  <a:srgbClr val="FF0000"/>
                </a:solidFill>
                <a:latin typeface="微软雅黑 Light" panose="020B0502040204020203" charset="-122"/>
                <a:ea typeface="微软雅黑 Light" panose="020B0502040204020203" charset="-122"/>
              </a:rPr>
              <a:t>（内容均可以套）</a:t>
            </a:r>
          </a:p>
          <a:p>
            <a:pPr>
              <a:lnSpc>
                <a:spcPts val="3280"/>
              </a:lnSpc>
            </a:pPr>
            <a:endParaRPr lang="zh-CN" sz="2400">
              <a:solidFill>
                <a:srgbClr val="FF0000"/>
              </a:solidFill>
              <a:latin typeface="微软雅黑 Light" panose="020B0502040204020203" charset="-122"/>
              <a:ea typeface="微软雅黑 Light" panose="020B0502040204020203" charset="-122"/>
            </a:endParaRPr>
          </a:p>
          <a:p>
            <a:pPr>
              <a:lnSpc>
                <a:spcPts val="3280"/>
              </a:lnSpc>
            </a:pPr>
            <a:r>
              <a:rPr lang="zh-CN" sz="2000">
                <a:latin typeface="微软雅黑 Light" panose="020B0502040204020203" charset="-122"/>
                <a:ea typeface="微软雅黑 Light" panose="020B0502040204020203" charset="-122"/>
              </a:rPr>
              <a:t>（1）公司各部门应根据预警信息，结合重点部位、关键装置进行预测分析，采取相应的应急预防性措施。</a:t>
            </a:r>
          </a:p>
          <a:p>
            <a:pPr>
              <a:lnSpc>
                <a:spcPts val="3280"/>
              </a:lnSpc>
            </a:pPr>
            <a:r>
              <a:rPr lang="zh-CN" sz="2000">
                <a:latin typeface="微软雅黑 Light" panose="020B0502040204020203" charset="-122"/>
                <a:ea typeface="微软雅黑 Light" panose="020B0502040204020203" charset="-122"/>
              </a:rPr>
              <a:t>（2）公司各部门结合自身应急职能职责分工，随时做好各种应急准备。</a:t>
            </a:r>
          </a:p>
          <a:p>
            <a:pPr>
              <a:lnSpc>
                <a:spcPts val="3280"/>
              </a:lnSpc>
            </a:pPr>
            <a:r>
              <a:rPr lang="zh-CN" sz="2000">
                <a:latin typeface="微软雅黑 Light" panose="020B0502040204020203" charset="-122"/>
                <a:ea typeface="微软雅黑 Light" panose="020B0502040204020203" charset="-122"/>
              </a:rPr>
              <a:t>（3）</a:t>
            </a:r>
            <a:r>
              <a:rPr lang="zh-CN" sz="2000">
                <a:solidFill>
                  <a:srgbClr val="FF0000"/>
                </a:solidFill>
                <a:latin typeface="微软雅黑 Light" panose="020B0502040204020203" charset="-122"/>
                <a:ea typeface="微软雅黑 Light" panose="020B0502040204020203" charset="-122"/>
              </a:rPr>
              <a:t>落实相关部门</a:t>
            </a:r>
            <a:r>
              <a:rPr lang="zh-CN" sz="2000">
                <a:latin typeface="微软雅黑 Light" panose="020B0502040204020203" charset="-122"/>
                <a:ea typeface="微软雅黑 Light" panose="020B0502040204020203" charset="-122"/>
              </a:rPr>
              <a:t>跟踪核实各部门预防性措施执行和应急准备情况（或是事态发展情况），并及时督导和报告，利于公司应急指挥部决策。</a:t>
            </a:r>
          </a:p>
        </p:txBody>
      </p:sp>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259080" y="1223010"/>
            <a:ext cx="8531860" cy="5302885"/>
          </a:xfrm>
          <a:prstGeom prst="rect">
            <a:avLst/>
          </a:prstGeom>
          <a:noFill/>
        </p:spPr>
        <p:txBody>
          <a:bodyPr wrap="square" rtlCol="0">
            <a:spAutoFit/>
          </a:bodyPr>
          <a:lstStyle/>
          <a:p>
            <a:pPr>
              <a:lnSpc>
                <a:spcPts val="3280"/>
              </a:lnSpc>
            </a:pPr>
            <a:r>
              <a:rPr lang="zh-CN" altLang="en-US" sz="2400" b="1">
                <a:latin typeface="微软雅黑 Light" panose="020B0502040204020203" charset="-122"/>
                <a:ea typeface="微软雅黑 Light" panose="020B0502040204020203" charset="-122"/>
              </a:rPr>
              <a:t>第四章 </a:t>
            </a:r>
            <a:r>
              <a:rPr lang="zh-CN" sz="2400" b="1">
                <a:latin typeface="微软雅黑 Light" panose="020B0502040204020203" charset="-122"/>
                <a:ea typeface="微软雅黑 Light" panose="020B0502040204020203" charset="-122"/>
              </a:rPr>
              <a:t>预警及信息报告</a:t>
            </a:r>
          </a:p>
          <a:p>
            <a:pPr>
              <a:lnSpc>
                <a:spcPts val="3280"/>
              </a:lnSpc>
            </a:pPr>
            <a:endParaRPr lang="zh-CN" sz="2400" b="1">
              <a:latin typeface="微软雅黑 Light" panose="020B0502040204020203" charset="-122"/>
              <a:ea typeface="微软雅黑 Light" panose="020B0502040204020203" charset="-122"/>
            </a:endParaRPr>
          </a:p>
          <a:p>
            <a:pPr>
              <a:lnSpc>
                <a:spcPts val="2980"/>
              </a:lnSpc>
            </a:pPr>
            <a:r>
              <a:rPr lang="zh-CN" sz="2400">
                <a:latin typeface="微软雅黑 Light" panose="020B0502040204020203" charset="-122"/>
                <a:ea typeface="微软雅黑 Light" panose="020B0502040204020203" charset="-122"/>
              </a:rPr>
              <a:t>    </a:t>
            </a:r>
            <a:r>
              <a:rPr lang="zh-CN" sz="2000">
                <a:latin typeface="方正仿宋_GBK" panose="03000509000000000000" charset="-122"/>
                <a:ea typeface="方正仿宋_GBK" panose="03000509000000000000" charset="-122"/>
              </a:rPr>
              <a:t> </a:t>
            </a:r>
            <a:r>
              <a:rPr lang="zh-CN" sz="2000" b="1">
                <a:solidFill>
                  <a:srgbClr val="0000FF"/>
                </a:solidFill>
                <a:latin typeface="方正仿宋_GBK" panose="03000509000000000000" charset="-122"/>
                <a:ea typeface="方正仿宋_GBK" panose="03000509000000000000" charset="-122"/>
              </a:rPr>
              <a:t>信息报告</a:t>
            </a:r>
            <a:r>
              <a:rPr lang="zh-CN" sz="2000" b="1">
                <a:solidFill>
                  <a:srgbClr val="FF0000"/>
                </a:solidFill>
                <a:latin typeface="方正仿宋_GBK" panose="03000509000000000000" charset="-122"/>
                <a:ea typeface="方正仿宋_GBK" panose="03000509000000000000" charset="-122"/>
              </a:rPr>
              <a:t>（主要针对事发后，明确企业</a:t>
            </a:r>
            <a:r>
              <a:rPr lang="zh-CN" sz="2000" b="1">
                <a:solidFill>
                  <a:srgbClr val="FF0000"/>
                </a:solidFill>
                <a:latin typeface="方正仿宋_GBK" panose="03000509000000000000" charset="-122"/>
                <a:ea typeface="方正仿宋_GBK" panose="03000509000000000000" charset="-122"/>
                <a:sym typeface="+mn-ea"/>
              </a:rPr>
              <a:t>信息掌握、研判及内外信息传递的方式方法、途径和有关规定</a:t>
            </a:r>
            <a:r>
              <a:rPr lang="zh-CN" sz="2000" b="1">
                <a:solidFill>
                  <a:srgbClr val="FF0000"/>
                </a:solidFill>
                <a:latin typeface="方正仿宋_GBK" panose="03000509000000000000" charset="-122"/>
                <a:ea typeface="方正仿宋_GBK" panose="03000509000000000000" charset="-122"/>
              </a:rPr>
              <a:t>）</a:t>
            </a:r>
          </a:p>
          <a:p>
            <a:pPr>
              <a:lnSpc>
                <a:spcPts val="2980"/>
              </a:lnSpc>
            </a:pPr>
            <a:r>
              <a:rPr lang="zh-CN" sz="1600">
                <a:solidFill>
                  <a:schemeClr val="tx1"/>
                </a:solidFill>
                <a:latin typeface="微软雅黑 Light" panose="020B0502040204020203" charset="-122"/>
                <a:ea typeface="微软雅黑 Light" panose="020B0502040204020203" charset="-122"/>
              </a:rPr>
              <a:t>   </a:t>
            </a:r>
            <a:r>
              <a:rPr lang="zh-CN" sz="2000" b="1">
                <a:solidFill>
                  <a:schemeClr val="tx1"/>
                </a:solidFill>
                <a:latin typeface="微软雅黑 Light" panose="020B0502040204020203" charset="-122"/>
                <a:ea typeface="微软雅黑 Light" panose="020B0502040204020203" charset="-122"/>
              </a:rPr>
              <a:t>   </a:t>
            </a:r>
          </a:p>
          <a:p>
            <a:pPr>
              <a:lnSpc>
                <a:spcPts val="2820"/>
              </a:lnSpc>
            </a:pPr>
            <a:r>
              <a:rPr lang="zh-CN" sz="2000" b="1">
                <a:solidFill>
                  <a:schemeClr val="tx1"/>
                </a:solidFill>
                <a:latin typeface="方正仿宋_GBK" panose="03000509000000000000" charset="-122"/>
                <a:ea typeface="方正仿宋_GBK" panose="03000509000000000000" charset="-122"/>
              </a:rPr>
              <a:t>4.2.1信息接收与通报</a:t>
            </a:r>
            <a:r>
              <a:rPr lang="zh-CN" sz="2000" b="1">
                <a:solidFill>
                  <a:srgbClr val="FF0000"/>
                </a:solidFill>
                <a:latin typeface="方正仿宋_GBK" panose="03000509000000000000" charset="-122"/>
                <a:ea typeface="方正仿宋_GBK" panose="03000509000000000000" charset="-122"/>
              </a:rPr>
              <a:t>（明确内部规定，简要描述清楚即可）</a:t>
            </a:r>
          </a:p>
          <a:p>
            <a:pPr>
              <a:lnSpc>
                <a:spcPts val="2820"/>
              </a:lnSpc>
            </a:pPr>
            <a:r>
              <a:rPr lang="zh-CN" sz="1600">
                <a:solidFill>
                  <a:schemeClr val="tx1"/>
                </a:solidFill>
                <a:latin typeface="微软雅黑 Light" panose="020B0502040204020203" charset="-122"/>
                <a:ea typeface="微软雅黑 Light" panose="020B0502040204020203" charset="-122"/>
              </a:rPr>
              <a:t>    </a:t>
            </a:r>
            <a:r>
              <a:rPr lang="zh-CN" sz="1800">
                <a:solidFill>
                  <a:schemeClr val="tx1"/>
                </a:solidFill>
                <a:latin typeface="微软雅黑 Light" panose="020B0502040204020203" charset="-122"/>
                <a:ea typeface="微软雅黑 Light" panose="020B0502040204020203" charset="-122"/>
              </a:rPr>
              <a:t> </a:t>
            </a:r>
            <a:r>
              <a:rPr lang="zh-CN" sz="2000">
                <a:solidFill>
                  <a:schemeClr val="tx1"/>
                </a:solidFill>
                <a:latin typeface="方正仿宋_GBK" panose="03000509000000000000" charset="-122"/>
                <a:ea typeface="方正仿宋_GBK" panose="03000509000000000000" charset="-122"/>
              </a:rPr>
              <a:t> </a:t>
            </a:r>
          </a:p>
          <a:p>
            <a:pPr>
              <a:lnSpc>
                <a:spcPts val="2820"/>
              </a:lnSpc>
            </a:pPr>
            <a:r>
              <a:rPr lang="zh-CN" sz="2000">
                <a:solidFill>
                  <a:schemeClr val="tx1"/>
                </a:solidFill>
                <a:latin typeface="方正仿宋_GBK" panose="03000509000000000000" charset="-122"/>
                <a:ea typeface="方正仿宋_GBK" panose="03000509000000000000" charset="-122"/>
              </a:rPr>
              <a:t>       </a:t>
            </a:r>
            <a:r>
              <a:rPr lang="zh-CN" sz="2000" b="1">
                <a:solidFill>
                  <a:srgbClr val="0000FF"/>
                </a:solidFill>
                <a:latin typeface="方正仿宋_GBK" panose="03000509000000000000" charset="-122"/>
                <a:ea typeface="方正仿宋_GBK" panose="03000509000000000000" charset="-122"/>
              </a:rPr>
              <a:t>举例：映天辉内容如此规定</a:t>
            </a:r>
          </a:p>
          <a:p>
            <a:pPr>
              <a:lnSpc>
                <a:spcPts val="2820"/>
              </a:lnSpc>
            </a:pPr>
            <a:r>
              <a:rPr lang="zh-CN" sz="2000">
                <a:solidFill>
                  <a:schemeClr val="tx1"/>
                </a:solidFill>
                <a:latin typeface="方正仿宋_GBK" panose="03000509000000000000" charset="-122"/>
                <a:ea typeface="方正仿宋_GBK" panose="03000509000000000000" charset="-122"/>
              </a:rPr>
              <a:t>    </a:t>
            </a:r>
            <a:r>
              <a:rPr lang="zh-CN" sz="2000" b="1">
                <a:solidFill>
                  <a:schemeClr val="tx1"/>
                </a:solidFill>
                <a:latin typeface="方正仿宋_GBK" panose="03000509000000000000" charset="-122"/>
                <a:ea typeface="方正仿宋_GBK" panose="03000509000000000000" charset="-122"/>
              </a:rPr>
              <a:t>  生产指挥中心设有24小时应急值守电话：023-40712683，一旦事故发生，现场负责人应立即将事故情况报告公司生产指挥中心，并在保证自身安全情况下按照现场处置方案组织现场人员开展先期处置。</a:t>
            </a:r>
          </a:p>
          <a:p>
            <a:pPr>
              <a:lnSpc>
                <a:spcPts val="2820"/>
              </a:lnSpc>
            </a:pPr>
            <a:r>
              <a:rPr lang="zh-CN" sz="2000" b="1">
                <a:solidFill>
                  <a:schemeClr val="tx1"/>
                </a:solidFill>
                <a:latin typeface="方正仿宋_GBK" panose="03000509000000000000" charset="-122"/>
                <a:ea typeface="方正仿宋_GBK" panose="03000509000000000000" charset="-122"/>
              </a:rPr>
              <a:t>      生产指挥中心接到事故报告后，根据侦检、研判结果，报告公司应急指挥部，并执行应急指挥部指令。</a:t>
            </a:r>
          </a:p>
          <a:p>
            <a:pPr>
              <a:lnSpc>
                <a:spcPts val="2580"/>
              </a:lnSpc>
            </a:pPr>
            <a:endParaRPr lang="zh-CN" sz="2000" b="1">
              <a:solidFill>
                <a:schemeClr val="tx1"/>
              </a:solidFill>
              <a:latin typeface="方正仿宋_GBK" panose="03000509000000000000" charset="-122"/>
              <a:ea typeface="方正仿宋_GBK" panose="03000509000000000000" charset="-122"/>
            </a:endParaRPr>
          </a:p>
        </p:txBody>
      </p:sp>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275590" y="1420495"/>
            <a:ext cx="8602345" cy="4994910"/>
          </a:xfrm>
          <a:prstGeom prst="rect">
            <a:avLst/>
          </a:prstGeom>
          <a:noFill/>
        </p:spPr>
        <p:txBody>
          <a:bodyPr wrap="square" rtlCol="0">
            <a:spAutoFit/>
          </a:bodyPr>
          <a:lstStyle/>
          <a:p>
            <a:pPr>
              <a:lnSpc>
                <a:spcPts val="3280"/>
              </a:lnSpc>
            </a:pPr>
            <a:r>
              <a:rPr lang="zh-CN" altLang="en-US" sz="2400" b="1">
                <a:latin typeface="微软雅黑 Light" panose="020B0502040204020203" charset="-122"/>
                <a:ea typeface="微软雅黑 Light" panose="020B0502040204020203" charset="-122"/>
              </a:rPr>
              <a:t>第四章 </a:t>
            </a:r>
            <a:r>
              <a:rPr lang="zh-CN" sz="2400" b="1">
                <a:latin typeface="微软雅黑 Light" panose="020B0502040204020203" charset="-122"/>
                <a:ea typeface="微软雅黑 Light" panose="020B0502040204020203" charset="-122"/>
              </a:rPr>
              <a:t>预警及信息报告</a:t>
            </a:r>
          </a:p>
          <a:p>
            <a:pPr>
              <a:lnSpc>
                <a:spcPts val="3280"/>
              </a:lnSpc>
            </a:pPr>
            <a:r>
              <a:rPr lang="zh-CN" sz="2000" b="1">
                <a:solidFill>
                  <a:schemeClr val="tx1"/>
                </a:solidFill>
                <a:latin typeface="微软雅黑 Light" panose="020B0502040204020203" charset="-122"/>
                <a:ea typeface="微软雅黑 Light" panose="020B0502040204020203" charset="-122"/>
              </a:rPr>
              <a:t> </a:t>
            </a:r>
            <a:r>
              <a:rPr lang="zh-CN" sz="2000" b="1">
                <a:latin typeface="方正仿宋_GBK" panose="03000509000000000000" charset="-122"/>
                <a:ea typeface="方正仿宋_GBK" panose="03000509000000000000" charset="-122"/>
              </a:rPr>
              <a:t>4.2.2信息上报和传递</a:t>
            </a:r>
            <a:r>
              <a:rPr lang="zh-CN" sz="2000" b="1">
                <a:solidFill>
                  <a:srgbClr val="FF0000"/>
                </a:solidFill>
                <a:latin typeface="方正仿宋_GBK" panose="03000509000000000000" charset="-122"/>
                <a:ea typeface="方正仿宋_GBK" panose="03000509000000000000" charset="-122"/>
              </a:rPr>
              <a:t>（与外部的衔接，严格按照要求来）</a:t>
            </a:r>
          </a:p>
          <a:p>
            <a:pPr>
              <a:lnSpc>
                <a:spcPts val="2880"/>
              </a:lnSpc>
            </a:pPr>
            <a:r>
              <a:rPr lang="zh-CN" sz="2000" b="1">
                <a:latin typeface="方正仿宋_GBK" panose="03000509000000000000" charset="-122"/>
                <a:ea typeface="方正仿宋_GBK" panose="03000509000000000000" charset="-122"/>
              </a:rPr>
              <a:t>       </a:t>
            </a:r>
          </a:p>
          <a:p>
            <a:pPr>
              <a:lnSpc>
                <a:spcPts val="2880"/>
              </a:lnSpc>
            </a:pPr>
            <a:r>
              <a:rPr lang="zh-CN" sz="2000" b="1">
                <a:latin typeface="方正仿宋_GBK" panose="03000509000000000000" charset="-122"/>
                <a:ea typeface="方正仿宋_GBK" panose="03000509000000000000" charset="-122"/>
              </a:rPr>
              <a:t>       </a:t>
            </a:r>
            <a:r>
              <a:rPr lang="zh-CN" sz="2000" b="1">
                <a:solidFill>
                  <a:srgbClr val="0000FF"/>
                </a:solidFill>
                <a:latin typeface="方正仿宋_GBK" panose="03000509000000000000" charset="-122"/>
                <a:ea typeface="方正仿宋_GBK" panose="03000509000000000000" charset="-122"/>
                <a:sym typeface="+mn-ea"/>
              </a:rPr>
              <a:t>举例：映天辉内容如此规定</a:t>
            </a:r>
            <a:endParaRPr lang="zh-CN" sz="2000" b="1">
              <a:solidFill>
                <a:srgbClr val="0000FF"/>
              </a:solidFill>
              <a:latin typeface="方正仿宋_GBK" panose="03000509000000000000" charset="-122"/>
              <a:ea typeface="方正仿宋_GBK" panose="03000509000000000000" charset="-122"/>
            </a:endParaRPr>
          </a:p>
          <a:p>
            <a:pPr>
              <a:lnSpc>
                <a:spcPts val="2880"/>
              </a:lnSpc>
            </a:pPr>
            <a:r>
              <a:rPr lang="zh-CN" sz="2000" b="1">
                <a:latin typeface="方正仿宋_GBK" panose="03000509000000000000" charset="-122"/>
                <a:ea typeface="方正仿宋_GBK" panose="03000509000000000000" charset="-122"/>
              </a:rPr>
              <a:t>       公司应急指挥部接到事故报告后，应立即启动相应应急预案或采取有效措施，组织开展救援工作。并根据事故发生的类型与级别1小时内向长寿区经济技术开发区安监局、经开区应急指挥中心电话报告</a:t>
            </a:r>
            <a:r>
              <a:rPr lang="zh-CN" sz="2000" b="1">
                <a:solidFill>
                  <a:srgbClr val="FF0000"/>
                </a:solidFill>
                <a:latin typeface="方正仿宋_GBK" panose="03000509000000000000" charset="-122"/>
                <a:ea typeface="方正仿宋_GBK" panose="03000509000000000000" charset="-122"/>
              </a:rPr>
              <a:t>（口头报告与书面报告要描述清楚）。</a:t>
            </a:r>
          </a:p>
          <a:p>
            <a:pPr>
              <a:lnSpc>
                <a:spcPts val="2880"/>
              </a:lnSpc>
            </a:pPr>
            <a:r>
              <a:rPr lang="zh-CN" sz="2000" b="1">
                <a:latin typeface="方正仿宋_GBK" panose="03000509000000000000" charset="-122"/>
                <a:ea typeface="方正仿宋_GBK" panose="03000509000000000000" charset="-122"/>
              </a:rPr>
              <a:t>       当事故可能危及周边相邻企业、单位或居民时，应采取有效方式快速告知。事故报告包括的内容：事故单位名称、事故类别；事故放生的时间、地点；事故发生的初步原因；事故简要经过；现场人员状况，人员伤亡、失踪及撤离情况；已经采取的措施；事故对周边自然环境影响；请求协调、支援的事项等。</a:t>
            </a:r>
          </a:p>
        </p:txBody>
      </p:sp>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凸显问题</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1341120" y="1659890"/>
            <a:ext cx="6461760" cy="4653280"/>
          </a:xfrm>
        </p:spPr>
        <p:txBody>
          <a:bodyPr/>
          <a:lstStyle/>
          <a:p>
            <a:pPr marL="0" indent="457200">
              <a:lnSpc>
                <a:spcPts val="3580"/>
              </a:lnSpc>
              <a:spcBef>
                <a:spcPts val="0"/>
              </a:spcBef>
            </a:pPr>
            <a:r>
              <a:rPr lang="zh-CN" altLang="en-US" sz="2800" b="1" dirty="0">
                <a:solidFill>
                  <a:srgbClr val="0000FF"/>
                </a:solidFill>
                <a:latin typeface="华文中宋" panose="02010600040101010101" charset="-122"/>
                <a:ea typeface="华文中宋" panose="02010600040101010101" charset="-122"/>
              </a:rPr>
              <a:t>质量上还不够高</a:t>
            </a:r>
            <a:r>
              <a:rPr lang="zh-CN" altLang="en-US" sz="2800" b="1" dirty="0" smtClean="0">
                <a:solidFill>
                  <a:srgbClr val="0000FF"/>
                </a:solidFill>
                <a:latin typeface="华文中宋" panose="02010600040101010101" charset="-122"/>
                <a:ea typeface="华文中宋" panose="02010600040101010101" charset="-122"/>
              </a:rPr>
              <a:t>，主要表现为：</a:t>
            </a:r>
            <a:endParaRPr lang="zh-CN" altLang="en-US" sz="2800" b="1" dirty="0">
              <a:solidFill>
                <a:srgbClr val="0000FF"/>
              </a:solidFill>
              <a:latin typeface="华文中宋" panose="02010600040101010101" charset="-122"/>
              <a:ea typeface="华文中宋" panose="02010600040101010101" charset="-122"/>
            </a:endParaRPr>
          </a:p>
          <a:p>
            <a:pPr marL="0" indent="457200" algn="ctr">
              <a:lnSpc>
                <a:spcPts val="3580"/>
              </a:lnSpc>
              <a:spcBef>
                <a:spcPts val="0"/>
              </a:spcBef>
            </a:pPr>
            <a:endParaRPr lang="en-US" altLang="zh-CN" sz="2800" b="1" dirty="0" smtClean="0">
              <a:solidFill>
                <a:srgbClr val="C00000"/>
              </a:solidFill>
              <a:latin typeface="方正仿宋_GBK" panose="03000509000000000000" charset="-122"/>
              <a:ea typeface="方正仿宋_GBK" panose="03000509000000000000" charset="-122"/>
            </a:endParaRPr>
          </a:p>
          <a:p>
            <a:pPr marL="0" indent="457200" algn="ctr">
              <a:lnSpc>
                <a:spcPts val="3580"/>
              </a:lnSpc>
              <a:spcBef>
                <a:spcPts val="0"/>
              </a:spcBef>
            </a:pPr>
            <a:r>
              <a:rPr lang="zh-CN" altLang="en-US" sz="2800" b="1" dirty="0" smtClean="0">
                <a:solidFill>
                  <a:srgbClr val="C00000"/>
                </a:solidFill>
                <a:latin typeface="方正仿宋_GBK" panose="03000509000000000000" charset="-122"/>
                <a:ea typeface="方正仿宋_GBK" panose="03000509000000000000" charset="-122"/>
              </a:rPr>
              <a:t>编制</a:t>
            </a:r>
            <a:r>
              <a:rPr lang="zh-CN" altLang="en-US" sz="2800" b="1" dirty="0">
                <a:solidFill>
                  <a:srgbClr val="C00000"/>
                </a:solidFill>
                <a:latin typeface="方正仿宋_GBK" panose="03000509000000000000" charset="-122"/>
                <a:ea typeface="方正仿宋_GBK" panose="03000509000000000000" charset="-122"/>
              </a:rPr>
              <a:t>人员不合理</a:t>
            </a:r>
            <a:r>
              <a:rPr lang="zh-CN" altLang="en-US" sz="2800" b="1" dirty="0" smtClean="0">
                <a:solidFill>
                  <a:srgbClr val="C00000"/>
                </a:solidFill>
                <a:latin typeface="方正仿宋_GBK" panose="03000509000000000000" charset="-122"/>
                <a:ea typeface="方正仿宋_GBK" panose="03000509000000000000" charset="-122"/>
              </a:rPr>
              <a:t>；职责</a:t>
            </a:r>
            <a:r>
              <a:rPr lang="zh-CN" altLang="en-US" sz="2800" b="1" dirty="0">
                <a:solidFill>
                  <a:srgbClr val="C00000"/>
                </a:solidFill>
                <a:latin typeface="方正仿宋_GBK" panose="03000509000000000000" charset="-122"/>
                <a:ea typeface="方正仿宋_GBK" panose="03000509000000000000" charset="-122"/>
              </a:rPr>
              <a:t>分工不研究</a:t>
            </a:r>
            <a:r>
              <a:rPr lang="zh-CN" altLang="en-US" sz="2800" b="1" dirty="0" smtClean="0">
                <a:solidFill>
                  <a:srgbClr val="C00000"/>
                </a:solidFill>
                <a:latin typeface="方正仿宋_GBK" panose="03000509000000000000" charset="-122"/>
                <a:ea typeface="方正仿宋_GBK" panose="03000509000000000000" charset="-122"/>
              </a:rPr>
              <a:t>；</a:t>
            </a:r>
            <a:endParaRPr lang="en-US" altLang="zh-CN" sz="2800" b="1" dirty="0" smtClean="0">
              <a:solidFill>
                <a:srgbClr val="C00000"/>
              </a:solidFill>
              <a:latin typeface="方正仿宋_GBK" panose="03000509000000000000" charset="-122"/>
              <a:ea typeface="方正仿宋_GBK" panose="03000509000000000000" charset="-122"/>
            </a:endParaRPr>
          </a:p>
          <a:p>
            <a:pPr marL="0" indent="457200" algn="ctr">
              <a:lnSpc>
                <a:spcPts val="3580"/>
              </a:lnSpc>
              <a:spcBef>
                <a:spcPts val="0"/>
              </a:spcBef>
            </a:pPr>
            <a:endParaRPr lang="zh-CN" altLang="en-US" sz="2800" b="1" dirty="0">
              <a:solidFill>
                <a:srgbClr val="FF00FF"/>
              </a:solidFill>
              <a:latin typeface="方正仿宋_GBK" panose="03000509000000000000" charset="-122"/>
              <a:ea typeface="方正仿宋_GBK" panose="03000509000000000000" charset="-122"/>
            </a:endParaRPr>
          </a:p>
          <a:p>
            <a:pPr marL="0" indent="457200" algn="ctr">
              <a:lnSpc>
                <a:spcPts val="3580"/>
              </a:lnSpc>
              <a:spcBef>
                <a:spcPts val="0"/>
              </a:spcBef>
            </a:pPr>
            <a:r>
              <a:rPr lang="zh-CN" altLang="en-US" sz="2800" b="1" dirty="0">
                <a:solidFill>
                  <a:srgbClr val="FF00FF"/>
                </a:solidFill>
                <a:latin typeface="方正仿宋_GBK" panose="03000509000000000000" charset="-122"/>
                <a:ea typeface="方正仿宋_GBK" panose="03000509000000000000" charset="-122"/>
              </a:rPr>
              <a:t>情景构建不开展</a:t>
            </a:r>
            <a:r>
              <a:rPr lang="zh-CN" altLang="en-US" sz="2800" b="1" dirty="0" smtClean="0">
                <a:solidFill>
                  <a:srgbClr val="FF00FF"/>
                </a:solidFill>
                <a:latin typeface="方正仿宋_GBK" panose="03000509000000000000" charset="-122"/>
                <a:ea typeface="方正仿宋_GBK" panose="03000509000000000000" charset="-122"/>
              </a:rPr>
              <a:t>；处置</a:t>
            </a:r>
            <a:r>
              <a:rPr lang="zh-CN" altLang="en-US" sz="2800" b="1" dirty="0">
                <a:solidFill>
                  <a:srgbClr val="FF00FF"/>
                </a:solidFill>
                <a:latin typeface="方正仿宋_GBK" panose="03000509000000000000" charset="-122"/>
                <a:ea typeface="方正仿宋_GBK" panose="03000509000000000000" charset="-122"/>
              </a:rPr>
              <a:t>措施不把关</a:t>
            </a:r>
            <a:r>
              <a:rPr lang="zh-CN" altLang="en-US" sz="2800" b="1" dirty="0" smtClean="0">
                <a:solidFill>
                  <a:srgbClr val="FF00FF"/>
                </a:solidFill>
                <a:latin typeface="方正仿宋_GBK" panose="03000509000000000000" charset="-122"/>
                <a:ea typeface="方正仿宋_GBK" panose="03000509000000000000" charset="-122"/>
              </a:rPr>
              <a:t>；</a:t>
            </a:r>
            <a:endParaRPr lang="en-US" altLang="zh-CN" sz="2800" b="1" dirty="0" smtClean="0">
              <a:solidFill>
                <a:srgbClr val="FF00FF"/>
              </a:solidFill>
              <a:latin typeface="方正仿宋_GBK" panose="03000509000000000000" charset="-122"/>
              <a:ea typeface="方正仿宋_GBK" panose="03000509000000000000" charset="-122"/>
            </a:endParaRPr>
          </a:p>
          <a:p>
            <a:pPr marL="0" indent="457200" algn="ctr">
              <a:lnSpc>
                <a:spcPts val="3580"/>
              </a:lnSpc>
              <a:spcBef>
                <a:spcPts val="0"/>
              </a:spcBef>
            </a:pPr>
            <a:endParaRPr lang="zh-CN" altLang="en-US" sz="2800" b="1" dirty="0">
              <a:solidFill>
                <a:srgbClr val="FF00FF"/>
              </a:solidFill>
              <a:latin typeface="方正仿宋_GBK" panose="03000509000000000000" charset="-122"/>
              <a:ea typeface="方正仿宋_GBK" panose="03000509000000000000" charset="-122"/>
            </a:endParaRPr>
          </a:p>
          <a:p>
            <a:pPr marL="0" indent="457200" algn="ctr">
              <a:lnSpc>
                <a:spcPts val="3580"/>
              </a:lnSpc>
              <a:spcBef>
                <a:spcPts val="0"/>
              </a:spcBef>
            </a:pPr>
            <a:r>
              <a:rPr lang="zh-CN" altLang="en-US" sz="2800" b="1" dirty="0">
                <a:solidFill>
                  <a:srgbClr val="C00000"/>
                </a:solidFill>
                <a:latin typeface="方正仿宋_GBK" panose="03000509000000000000" charset="-122"/>
                <a:ea typeface="方正仿宋_GBK" panose="03000509000000000000" charset="-122"/>
                <a:sym typeface="+mn-ea"/>
              </a:rPr>
              <a:t>应急保障不落实</a:t>
            </a:r>
            <a:r>
              <a:rPr lang="zh-CN" altLang="en-US" sz="2800" b="1" dirty="0" smtClean="0">
                <a:solidFill>
                  <a:srgbClr val="C00000"/>
                </a:solidFill>
                <a:latin typeface="方正仿宋_GBK" panose="03000509000000000000" charset="-122"/>
                <a:ea typeface="方正仿宋_GBK" panose="03000509000000000000" charset="-122"/>
                <a:sym typeface="+mn-ea"/>
              </a:rPr>
              <a:t>；</a:t>
            </a:r>
            <a:r>
              <a:rPr lang="zh-CN" altLang="en-US" sz="2800" b="1" dirty="0" smtClean="0">
                <a:solidFill>
                  <a:srgbClr val="C00000"/>
                </a:solidFill>
                <a:latin typeface="方正仿宋_GBK" panose="03000509000000000000" charset="-122"/>
                <a:ea typeface="方正仿宋_GBK" panose="03000509000000000000" charset="-122"/>
              </a:rPr>
              <a:t>培训</a:t>
            </a:r>
            <a:r>
              <a:rPr lang="zh-CN" altLang="en-US" sz="2800" b="1" dirty="0">
                <a:solidFill>
                  <a:srgbClr val="C00000"/>
                </a:solidFill>
                <a:latin typeface="方正仿宋_GBK" panose="03000509000000000000" charset="-122"/>
                <a:ea typeface="方正仿宋_GBK" panose="03000509000000000000" charset="-122"/>
              </a:rPr>
              <a:t>演练不结合</a:t>
            </a:r>
            <a:r>
              <a:rPr lang="zh-CN" altLang="en-US" sz="2800" b="1" dirty="0" smtClean="0">
                <a:solidFill>
                  <a:srgbClr val="C00000"/>
                </a:solidFill>
                <a:latin typeface="方正仿宋_GBK" panose="03000509000000000000" charset="-122"/>
                <a:ea typeface="方正仿宋_GBK" panose="03000509000000000000" charset="-122"/>
              </a:rPr>
              <a:t>；</a:t>
            </a:r>
            <a:endParaRPr lang="en-US" altLang="zh-CN" sz="2800" b="1" dirty="0" smtClean="0">
              <a:solidFill>
                <a:srgbClr val="C00000"/>
              </a:solidFill>
              <a:latin typeface="方正仿宋_GBK" panose="03000509000000000000" charset="-122"/>
              <a:ea typeface="方正仿宋_GBK" panose="03000509000000000000" charset="-122"/>
            </a:endParaRPr>
          </a:p>
          <a:p>
            <a:pPr marL="0" indent="457200" algn="ctr">
              <a:lnSpc>
                <a:spcPts val="3580"/>
              </a:lnSpc>
              <a:spcBef>
                <a:spcPts val="0"/>
              </a:spcBef>
            </a:pPr>
            <a:endParaRPr lang="zh-CN" altLang="en-US" sz="2800" b="1" dirty="0">
              <a:solidFill>
                <a:srgbClr val="FF00FF"/>
              </a:solidFill>
              <a:latin typeface="方正仿宋_GBK" panose="03000509000000000000" charset="-122"/>
              <a:ea typeface="方正仿宋_GBK" panose="03000509000000000000" charset="-122"/>
            </a:endParaRPr>
          </a:p>
          <a:p>
            <a:pPr marL="0" indent="457200" algn="ctr">
              <a:lnSpc>
                <a:spcPts val="3580"/>
              </a:lnSpc>
              <a:spcBef>
                <a:spcPts val="0"/>
              </a:spcBef>
            </a:pPr>
            <a:r>
              <a:rPr lang="zh-CN" altLang="en-US" sz="2800" b="1" dirty="0">
                <a:solidFill>
                  <a:srgbClr val="FF00FF"/>
                </a:solidFill>
                <a:latin typeface="方正仿宋_GBK" panose="03000509000000000000" charset="-122"/>
                <a:ea typeface="方正仿宋_GBK" panose="03000509000000000000" charset="-122"/>
              </a:rPr>
              <a:t>修订完善不及时</a:t>
            </a:r>
            <a:r>
              <a:rPr lang="zh-CN" altLang="en-US" sz="2800" b="1" dirty="0" smtClean="0">
                <a:solidFill>
                  <a:srgbClr val="FF00FF"/>
                </a:solidFill>
                <a:latin typeface="方正仿宋_GBK" panose="03000509000000000000" charset="-122"/>
                <a:ea typeface="方正仿宋_GBK" panose="03000509000000000000" charset="-122"/>
              </a:rPr>
              <a:t>；管理</a:t>
            </a:r>
            <a:r>
              <a:rPr lang="zh-CN" altLang="en-US" sz="2800" b="1" dirty="0">
                <a:solidFill>
                  <a:srgbClr val="FF00FF"/>
                </a:solidFill>
                <a:latin typeface="方正仿宋_GBK" panose="03000509000000000000" charset="-122"/>
                <a:ea typeface="方正仿宋_GBK" panose="03000509000000000000" charset="-122"/>
              </a:rPr>
              <a:t>要求不统一。</a:t>
            </a:r>
          </a:p>
          <a:p>
            <a:pPr marL="0" indent="457200">
              <a:lnSpc>
                <a:spcPts val="3080"/>
              </a:lnSpc>
              <a:spcBef>
                <a:spcPts val="0"/>
              </a:spcBef>
            </a:pPr>
            <a:endParaRPr lang="zh-CN" altLang="en-US" sz="2400" b="1" dirty="0">
              <a:solidFill>
                <a:srgbClr val="FF00FF"/>
              </a:solidFill>
              <a:latin typeface="方正仿宋_GBK" panose="03000509000000000000" charset="-122"/>
              <a:ea typeface="方正仿宋_GBK" panose="03000509000000000000" charset="-122"/>
            </a:endParaRPr>
          </a:p>
          <a:p>
            <a:pPr marL="0" indent="457200">
              <a:lnSpc>
                <a:spcPts val="3080"/>
              </a:lnSpc>
              <a:spcBef>
                <a:spcPts val="0"/>
              </a:spcBef>
            </a:pPr>
            <a:endParaRPr lang="zh-CN" altLang="en-US" sz="2400" b="1" dirty="0">
              <a:latin typeface="等线" panose="02010600030101010101" charset="-122"/>
              <a:ea typeface="等线" panose="02010600030101010101"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315595" y="1223010"/>
            <a:ext cx="8602345" cy="511810"/>
          </a:xfrm>
          <a:prstGeom prst="rect">
            <a:avLst/>
          </a:prstGeom>
          <a:noFill/>
        </p:spPr>
        <p:txBody>
          <a:bodyPr wrap="square" rtlCol="0">
            <a:spAutoFit/>
          </a:bodyPr>
          <a:lstStyle/>
          <a:p>
            <a:pPr>
              <a:lnSpc>
                <a:spcPts val="3280"/>
              </a:lnSpc>
            </a:pPr>
            <a:r>
              <a:rPr lang="zh-CN" altLang="en-US" sz="2400" b="1">
                <a:latin typeface="微软雅黑 Light" panose="020B0502040204020203" charset="-122"/>
                <a:ea typeface="微软雅黑 Light" panose="020B0502040204020203" charset="-122"/>
              </a:rPr>
              <a:t>第五章 应急响应</a:t>
            </a:r>
          </a:p>
        </p:txBody>
      </p:sp>
      <p:sp>
        <p:nvSpPr>
          <p:cNvPr id="100" name="文本框 99"/>
          <p:cNvSpPr txBox="1"/>
          <p:nvPr/>
        </p:nvSpPr>
        <p:spPr>
          <a:xfrm>
            <a:off x="412115" y="1814195"/>
            <a:ext cx="8409940" cy="4759325"/>
          </a:xfrm>
          <a:prstGeom prst="rect">
            <a:avLst/>
          </a:prstGeom>
          <a:noFill/>
          <a:ln w="9525">
            <a:noFill/>
          </a:ln>
        </p:spPr>
        <p:txBody>
          <a:bodyPr wrap="square">
            <a:spAutoFit/>
          </a:bodyPr>
          <a:lstStyle/>
          <a:p>
            <a:pPr>
              <a:lnSpc>
                <a:spcPts val="2800"/>
              </a:lnSpc>
            </a:pPr>
            <a:r>
              <a:rPr lang="en-US" altLang="zh-CN" sz="2000" b="1">
                <a:solidFill>
                  <a:srgbClr val="0000FF"/>
                </a:solidFill>
                <a:latin typeface="+mn-ea"/>
                <a:ea typeface="+mn-ea"/>
                <a:cs typeface="方正楷体_GBK" panose="03000509000000000000" pitchFamily="65" charset="-122"/>
              </a:rPr>
              <a:t>5.1</a:t>
            </a:r>
            <a:r>
              <a:rPr lang="zh-CN" altLang="en-US" sz="2000" b="1">
                <a:solidFill>
                  <a:srgbClr val="0000FF"/>
                </a:solidFill>
                <a:latin typeface="+mn-ea"/>
                <a:ea typeface="+mn-ea"/>
                <a:cs typeface="方正楷体_GBK" panose="03000509000000000000" pitchFamily="65" charset="-122"/>
              </a:rPr>
              <a:t>响应分级</a:t>
            </a:r>
            <a:r>
              <a:rPr lang="zh-CN" altLang="en-US" sz="2000" b="1">
                <a:solidFill>
                  <a:srgbClr val="FF0000"/>
                </a:solidFill>
                <a:latin typeface="+mn-ea"/>
                <a:ea typeface="+mn-ea"/>
                <a:cs typeface="方正楷体_GBK" panose="03000509000000000000" pitchFamily="65" charset="-122"/>
              </a:rPr>
              <a:t>（没有明显界限，把握如何分，考虑其合理性和科学性）</a:t>
            </a:r>
          </a:p>
          <a:p>
            <a:pPr>
              <a:lnSpc>
                <a:spcPts val="2800"/>
              </a:lnSpc>
            </a:pPr>
            <a:r>
              <a:rPr lang="zh-CN" altLang="en-US" sz="1800">
                <a:latin typeface="+mn-ea"/>
                <a:ea typeface="+mn-ea"/>
                <a:cs typeface="方正仿宋_GBK" panose="03000509000000000000" charset="-122"/>
              </a:rPr>
              <a:t>    </a:t>
            </a:r>
          </a:p>
          <a:p>
            <a:pPr>
              <a:lnSpc>
                <a:spcPts val="2800"/>
              </a:lnSpc>
            </a:pPr>
            <a:r>
              <a:rPr lang="zh-CN" altLang="en-US" sz="1800">
                <a:latin typeface="+mn-ea"/>
                <a:ea typeface="+mn-ea"/>
                <a:cs typeface="方正仿宋_GBK" panose="03000509000000000000" charset="-122"/>
              </a:rPr>
              <a:t>    </a:t>
            </a:r>
            <a:r>
              <a:rPr lang="zh-CN" altLang="en-US" sz="1800" b="1">
                <a:latin typeface="方正仿宋_GBK" panose="03000509000000000000" charset="-122"/>
                <a:ea typeface="方正仿宋_GBK" panose="03000509000000000000" charset="-122"/>
                <a:cs typeface="方正仿宋_GBK" panose="03000509000000000000" charset="-122"/>
              </a:rPr>
              <a:t>按照事故严重程度、影响范围和应急处置能力，我司应急响应分为</a:t>
            </a:r>
            <a:r>
              <a:rPr lang="en-US" altLang="zh-CN" sz="1800" b="1">
                <a:latin typeface="方正仿宋_GBK" panose="03000509000000000000" charset="-122"/>
                <a:ea typeface="方正仿宋_GBK" panose="03000509000000000000" charset="-122"/>
                <a:cs typeface="方正仿宋_GBK" panose="03000509000000000000" charset="-122"/>
              </a:rPr>
              <a:t>Ⅲ</a:t>
            </a:r>
            <a:r>
              <a:rPr lang="zh-CN" altLang="en-US" sz="1800" b="1">
                <a:latin typeface="方正仿宋_GBK" panose="03000509000000000000" charset="-122"/>
                <a:ea typeface="方正仿宋_GBK" panose="03000509000000000000" charset="-122"/>
                <a:cs typeface="方正仿宋_GBK" panose="03000509000000000000" charset="-122"/>
              </a:rPr>
              <a:t>级（车间级）、</a:t>
            </a:r>
            <a:r>
              <a:rPr lang="en-US" altLang="zh-CN" sz="1800" b="1">
                <a:latin typeface="方正仿宋_GBK" panose="03000509000000000000" charset="-122"/>
                <a:ea typeface="方正仿宋_GBK" panose="03000509000000000000" charset="-122"/>
                <a:cs typeface="方正仿宋_GBK" panose="03000509000000000000" charset="-122"/>
              </a:rPr>
              <a:t>Ⅱ</a:t>
            </a:r>
            <a:r>
              <a:rPr lang="zh-CN" altLang="en-US" sz="1800" b="1">
                <a:latin typeface="方正仿宋_GBK" panose="03000509000000000000" charset="-122"/>
                <a:ea typeface="方正仿宋_GBK" panose="03000509000000000000" charset="-122"/>
                <a:cs typeface="方正仿宋_GBK" panose="03000509000000000000" charset="-122"/>
              </a:rPr>
              <a:t>级（公司级）、</a:t>
            </a:r>
            <a:r>
              <a:rPr lang="en-US" altLang="zh-CN" sz="1800" b="1">
                <a:latin typeface="方正仿宋_GBK" panose="03000509000000000000" charset="-122"/>
                <a:ea typeface="方正仿宋_GBK" panose="03000509000000000000" charset="-122"/>
                <a:cs typeface="方正仿宋_GBK" panose="03000509000000000000" charset="-122"/>
              </a:rPr>
              <a:t>Ⅰ</a:t>
            </a:r>
            <a:r>
              <a:rPr lang="zh-CN" altLang="en-US" sz="1800" b="1">
                <a:latin typeface="方正仿宋_GBK" panose="03000509000000000000" charset="-122"/>
                <a:ea typeface="方正仿宋_GBK" panose="03000509000000000000" charset="-122"/>
                <a:cs typeface="方正仿宋_GBK" panose="03000509000000000000" charset="-122"/>
              </a:rPr>
              <a:t>级（社会级）三级应急响应。</a:t>
            </a:r>
          </a:p>
          <a:p>
            <a:pPr>
              <a:lnSpc>
                <a:spcPts val="2800"/>
              </a:lnSpc>
            </a:pPr>
            <a:r>
              <a:rPr lang="zh-CN" altLang="en-US" sz="1800" b="1">
                <a:latin typeface="方正仿宋_GBK" panose="03000509000000000000" charset="-122"/>
                <a:ea typeface="方正仿宋_GBK" panose="03000509000000000000" charset="-122"/>
                <a:cs typeface="方正仿宋_GBK" panose="03000509000000000000" charset="-122"/>
              </a:rPr>
              <a:t>        Ⅲ级（车间级）应急响应：指生产装置发生局部小的火情或危险化学品少量泄漏（如：氢气及乙炔放空管着火燃烧，各类危险化学品管道及法兰可控类泄漏等），其影响范围不超出本车间生产区域，车间及班组有能力控制事故的响应。</a:t>
            </a:r>
          </a:p>
          <a:p>
            <a:pPr>
              <a:lnSpc>
                <a:spcPts val="2800"/>
              </a:lnSpc>
            </a:pPr>
            <a:r>
              <a:rPr lang="zh-CN" altLang="en-US" sz="1800" b="1">
                <a:latin typeface="方正仿宋_GBK" panose="03000509000000000000" charset="-122"/>
                <a:ea typeface="方正仿宋_GBK" panose="03000509000000000000" charset="-122"/>
              </a:rPr>
              <a:t>        Ⅱ级（公司级）应急响应：指生产装置发生较大火情或危险化学品较大量泄漏（如：无爆炸风险的设备及贮槽着火燃烧；各类危险化学品可控类贮槽泄漏；现场发生局部爆炸事故等），其影响范围已超出本车间生产区域，需其它车间及职能部门协同控制和处理事故的响应。</a:t>
            </a:r>
          </a:p>
          <a:p>
            <a:pPr>
              <a:lnSpc>
                <a:spcPts val="2800"/>
              </a:lnSpc>
            </a:pPr>
            <a:r>
              <a:rPr lang="zh-CN" altLang="en-US" sz="1800" b="1">
                <a:latin typeface="方正仿宋_GBK" panose="03000509000000000000" charset="-122"/>
                <a:ea typeface="方正仿宋_GBK" panose="03000509000000000000" charset="-122"/>
              </a:rPr>
              <a:t>       Ⅰ级（社会级）应急响应：指生产装置发生火灾、爆炸、危险化学品大量泄漏，其影响范围超出公司界区，需要政府及社会协同处理、控制和救援事故的响应。</a:t>
            </a:r>
          </a:p>
        </p:txBody>
      </p:sp>
      <p:sp>
        <p:nvSpPr>
          <p:cNvPr id="2" name="矩形 1"/>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315595" y="1223010"/>
            <a:ext cx="8602345" cy="511810"/>
          </a:xfrm>
          <a:prstGeom prst="rect">
            <a:avLst/>
          </a:prstGeom>
          <a:noFill/>
        </p:spPr>
        <p:txBody>
          <a:bodyPr wrap="square" rtlCol="0">
            <a:spAutoFit/>
          </a:bodyPr>
          <a:lstStyle/>
          <a:p>
            <a:pPr>
              <a:lnSpc>
                <a:spcPts val="3280"/>
              </a:lnSpc>
            </a:pPr>
            <a:r>
              <a:rPr lang="en-US" altLang="zh-CN" sz="2400" b="1">
                <a:latin typeface="微软雅黑 Light" panose="020B0502040204020203" charset="-122"/>
                <a:ea typeface="微软雅黑 Light" panose="020B0502040204020203" charset="-122"/>
              </a:rPr>
              <a:t>    </a:t>
            </a:r>
            <a:r>
              <a:rPr lang="zh-CN" altLang="en-US" sz="2400" b="1">
                <a:latin typeface="微软雅黑 Light" panose="020B0502040204020203" charset="-122"/>
                <a:ea typeface="微软雅黑 Light" panose="020B0502040204020203" charset="-122"/>
              </a:rPr>
              <a:t>第五章 应急响应</a:t>
            </a:r>
          </a:p>
        </p:txBody>
      </p:sp>
      <p:sp>
        <p:nvSpPr>
          <p:cNvPr id="100" name="文本框 99"/>
          <p:cNvSpPr txBox="1"/>
          <p:nvPr/>
        </p:nvSpPr>
        <p:spPr>
          <a:xfrm>
            <a:off x="692150" y="1974850"/>
            <a:ext cx="2463165" cy="808990"/>
          </a:xfrm>
          <a:prstGeom prst="rect">
            <a:avLst/>
          </a:prstGeom>
          <a:noFill/>
          <a:ln w="9525">
            <a:noFill/>
          </a:ln>
        </p:spPr>
        <p:txBody>
          <a:bodyPr wrap="square">
            <a:spAutoFit/>
          </a:bodyPr>
          <a:lstStyle/>
          <a:p>
            <a:pPr algn="ctr">
              <a:lnSpc>
                <a:spcPts val="2800"/>
              </a:lnSpc>
            </a:pPr>
            <a:r>
              <a:rPr lang="en-US" altLang="zh-CN" sz="2000" b="1">
                <a:solidFill>
                  <a:srgbClr val="0000FF"/>
                </a:solidFill>
                <a:latin typeface="+mn-ea"/>
                <a:ea typeface="+mn-ea"/>
                <a:cs typeface="方正楷体_GBK" panose="03000509000000000000" pitchFamily="65" charset="-122"/>
              </a:rPr>
              <a:t>5.2</a:t>
            </a:r>
            <a:r>
              <a:rPr lang="zh-CN" altLang="en-US" sz="2000" b="1">
                <a:solidFill>
                  <a:srgbClr val="0000FF"/>
                </a:solidFill>
                <a:latin typeface="+mn-ea"/>
                <a:ea typeface="+mn-ea"/>
                <a:cs typeface="方正楷体_GBK" panose="03000509000000000000" pitchFamily="65" charset="-122"/>
              </a:rPr>
              <a:t>响应程序</a:t>
            </a:r>
          </a:p>
          <a:p>
            <a:pPr algn="ctr">
              <a:lnSpc>
                <a:spcPts val="2800"/>
              </a:lnSpc>
            </a:pPr>
            <a:r>
              <a:rPr lang="zh-CN" altLang="en-US" sz="2000" b="1">
                <a:solidFill>
                  <a:srgbClr val="FF0000"/>
                </a:solidFill>
                <a:latin typeface="+mn-ea"/>
                <a:ea typeface="+mn-ea"/>
                <a:cs typeface="方正楷体_GBK" panose="03000509000000000000" pitchFamily="65" charset="-122"/>
              </a:rPr>
              <a:t>（明确响应流程）</a:t>
            </a:r>
            <a:r>
              <a:rPr lang="zh-CN" altLang="en-US" sz="1800">
                <a:latin typeface="+mn-ea"/>
                <a:ea typeface="+mn-ea"/>
                <a:cs typeface="方正仿宋_GBK" panose="03000509000000000000" charset="-122"/>
              </a:rPr>
              <a:t>  </a:t>
            </a:r>
            <a:endParaRPr lang="zh-CN" altLang="en-US" sz="1800" b="1">
              <a:latin typeface="+mn-ea"/>
              <a:ea typeface="+mn-ea"/>
            </a:endParaRPr>
          </a:p>
        </p:txBody>
      </p:sp>
      <p:pic>
        <p:nvPicPr>
          <p:cNvPr id="4" name="图片 3" descr="无标题"/>
          <p:cNvPicPr>
            <a:picLocks noChangeAspect="1"/>
          </p:cNvPicPr>
          <p:nvPr/>
        </p:nvPicPr>
        <p:blipFill>
          <a:blip r:embed="rId3" cstate="print"/>
          <a:stretch>
            <a:fillRect/>
          </a:stretch>
        </p:blipFill>
        <p:spPr>
          <a:xfrm>
            <a:off x="3656330" y="1149985"/>
            <a:ext cx="5161915" cy="5631180"/>
          </a:xfrm>
          <a:prstGeom prst="rect">
            <a:avLst/>
          </a:prstGeom>
        </p:spPr>
      </p:pic>
      <p:sp>
        <p:nvSpPr>
          <p:cNvPr id="5" name="矩形 4"/>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315595" y="1223010"/>
            <a:ext cx="8602345" cy="511810"/>
          </a:xfrm>
          <a:prstGeom prst="rect">
            <a:avLst/>
          </a:prstGeom>
          <a:noFill/>
        </p:spPr>
        <p:txBody>
          <a:bodyPr wrap="square" rtlCol="0">
            <a:spAutoFit/>
          </a:bodyPr>
          <a:lstStyle/>
          <a:p>
            <a:pPr>
              <a:lnSpc>
                <a:spcPts val="3280"/>
              </a:lnSpc>
            </a:pPr>
            <a:r>
              <a:rPr lang="en-US" altLang="zh-CN" sz="2400" b="1">
                <a:latin typeface="微软雅黑 Light" panose="020B0502040204020203" charset="-122"/>
                <a:ea typeface="微软雅黑 Light" panose="020B0502040204020203" charset="-122"/>
              </a:rPr>
              <a:t>    </a:t>
            </a:r>
            <a:r>
              <a:rPr lang="zh-CN" altLang="en-US" sz="2400" b="1">
                <a:latin typeface="微软雅黑 Light" panose="020B0502040204020203" charset="-122"/>
                <a:ea typeface="微软雅黑 Light" panose="020B0502040204020203" charset="-122"/>
              </a:rPr>
              <a:t>第五章 应急响应</a:t>
            </a:r>
          </a:p>
        </p:txBody>
      </p:sp>
      <p:sp>
        <p:nvSpPr>
          <p:cNvPr id="100" name="文本框 99"/>
          <p:cNvSpPr txBox="1"/>
          <p:nvPr/>
        </p:nvSpPr>
        <p:spPr>
          <a:xfrm>
            <a:off x="982980" y="1974850"/>
            <a:ext cx="2463165" cy="2604770"/>
          </a:xfrm>
          <a:prstGeom prst="rect">
            <a:avLst/>
          </a:prstGeom>
          <a:noFill/>
          <a:ln w="9525">
            <a:noFill/>
          </a:ln>
        </p:spPr>
        <p:txBody>
          <a:bodyPr wrap="square">
            <a:spAutoFit/>
          </a:bodyPr>
          <a:lstStyle/>
          <a:p>
            <a:pPr>
              <a:lnSpc>
                <a:spcPts val="2800"/>
              </a:lnSpc>
            </a:pPr>
            <a:r>
              <a:rPr lang="en-US" altLang="zh-CN" sz="2000" b="1">
                <a:solidFill>
                  <a:srgbClr val="0000FF"/>
                </a:solidFill>
                <a:latin typeface="+mn-ea"/>
                <a:ea typeface="+mn-ea"/>
                <a:cs typeface="方正楷体_GBK" panose="03000509000000000000" pitchFamily="65" charset="-122"/>
              </a:rPr>
              <a:t>5.3 </a:t>
            </a:r>
            <a:r>
              <a:rPr lang="zh-CN" altLang="en-US" sz="2000" b="1">
                <a:solidFill>
                  <a:srgbClr val="0000FF"/>
                </a:solidFill>
                <a:latin typeface="+mn-ea"/>
                <a:ea typeface="+mn-ea"/>
                <a:cs typeface="方正楷体_GBK" panose="03000509000000000000" pitchFamily="65" charset="-122"/>
              </a:rPr>
              <a:t>处置措施</a:t>
            </a:r>
          </a:p>
          <a:p>
            <a:pPr>
              <a:lnSpc>
                <a:spcPts val="2800"/>
              </a:lnSpc>
            </a:pPr>
            <a:r>
              <a:rPr lang="zh-CN" altLang="en-US" sz="2000" b="1">
                <a:solidFill>
                  <a:srgbClr val="FF0000"/>
                </a:solidFill>
                <a:latin typeface="+mn-ea"/>
                <a:ea typeface="+mn-ea"/>
                <a:cs typeface="方正楷体_GBK" panose="03000509000000000000" pitchFamily="65" charset="-122"/>
              </a:rPr>
              <a:t>（针对可能发生的事故风险、事故危害程度和影响范围，制定相应的应急处置措施，明确处置原则和具体要求）</a:t>
            </a:r>
            <a:r>
              <a:rPr lang="zh-CN" altLang="en-US" sz="1800">
                <a:latin typeface="+mn-ea"/>
                <a:ea typeface="+mn-ea"/>
                <a:cs typeface="方正仿宋_GBK" panose="03000509000000000000" charset="-122"/>
              </a:rPr>
              <a:t>  </a:t>
            </a:r>
            <a:endParaRPr lang="zh-CN" altLang="en-US" sz="1800" b="1">
              <a:latin typeface="+mn-ea"/>
              <a:ea typeface="+mn-ea"/>
            </a:endParaRPr>
          </a:p>
        </p:txBody>
      </p:sp>
      <p:sp>
        <p:nvSpPr>
          <p:cNvPr id="2" name="文本框 1"/>
          <p:cNvSpPr txBox="1"/>
          <p:nvPr/>
        </p:nvSpPr>
        <p:spPr>
          <a:xfrm>
            <a:off x="3446145" y="1418590"/>
            <a:ext cx="5037455" cy="3161030"/>
          </a:xfrm>
          <a:prstGeom prst="rect">
            <a:avLst/>
          </a:prstGeom>
          <a:noFill/>
          <a:ln w="9525">
            <a:noFill/>
          </a:ln>
        </p:spPr>
        <p:txBody>
          <a:bodyPr wrap="square">
            <a:spAutoFit/>
          </a:bodyPr>
          <a:lstStyle/>
          <a:p>
            <a:pPr indent="406400">
              <a:lnSpc>
                <a:spcPts val="2660"/>
              </a:lnSpc>
            </a:pPr>
            <a:r>
              <a:rPr lang="zh-CN" altLang="en-US" sz="1800" b="1">
                <a:latin typeface="方正仿宋_GBK" panose="03000509000000000000" charset="-122"/>
                <a:ea typeface="方正仿宋_GBK" panose="03000509000000000000" charset="-122"/>
                <a:cs typeface="方正仿宋_GBK" panose="03000509000000000000" charset="-122"/>
              </a:rPr>
              <a:t>这一章节，不同企业有不同的写法。</a:t>
            </a:r>
          </a:p>
          <a:p>
            <a:pPr indent="406400">
              <a:lnSpc>
                <a:spcPts val="2660"/>
              </a:lnSpc>
            </a:pPr>
            <a:r>
              <a:rPr lang="zh-CN" altLang="en-US" sz="1800" b="1">
                <a:solidFill>
                  <a:srgbClr val="0000FF"/>
                </a:solidFill>
                <a:latin typeface="方正仿宋_GBK" panose="03000509000000000000" charset="-122"/>
                <a:ea typeface="方正仿宋_GBK" panose="03000509000000000000" charset="-122"/>
                <a:cs typeface="方正仿宋_GBK" panose="03000509000000000000" charset="-122"/>
              </a:rPr>
              <a:t>（</a:t>
            </a:r>
            <a:r>
              <a:rPr lang="en-US" altLang="zh-CN" sz="1800" b="1">
                <a:solidFill>
                  <a:srgbClr val="0000FF"/>
                </a:solidFill>
                <a:latin typeface="方正仿宋_GBK" panose="03000509000000000000" charset="-122"/>
                <a:ea typeface="方正仿宋_GBK" panose="03000509000000000000" charset="-122"/>
                <a:cs typeface="方正仿宋_GBK" panose="03000509000000000000" charset="-122"/>
              </a:rPr>
              <a:t>1</a:t>
            </a:r>
            <a:r>
              <a:rPr lang="zh-CN" altLang="en-US" sz="1800" b="1">
                <a:solidFill>
                  <a:srgbClr val="0000FF"/>
                </a:solidFill>
                <a:latin typeface="方正仿宋_GBK" panose="03000509000000000000" charset="-122"/>
                <a:ea typeface="方正仿宋_GBK" panose="03000509000000000000" charset="-122"/>
                <a:cs typeface="方正仿宋_GBK" panose="03000509000000000000" charset="-122"/>
              </a:rPr>
              <a:t>）若有综合和现场，在综合里面可这样处理：</a:t>
            </a:r>
          </a:p>
          <a:p>
            <a:pPr indent="406400">
              <a:lnSpc>
                <a:spcPts val="2660"/>
              </a:lnSpc>
            </a:pPr>
            <a:r>
              <a:rPr lang="zh-CN" altLang="en-US" sz="1800" b="1">
                <a:latin typeface="方正仿宋_GBK" panose="03000509000000000000" charset="-122"/>
                <a:ea typeface="方正仿宋_GBK" panose="03000509000000000000" charset="-122"/>
                <a:cs typeface="方正仿宋_GBK" panose="03000509000000000000" charset="-122"/>
              </a:rPr>
              <a:t>应急处置工作应坚持</a:t>
            </a:r>
            <a:r>
              <a:rPr lang="zh-CN" altLang="en-US" sz="1800" b="1">
                <a:solidFill>
                  <a:srgbClr val="FF0000"/>
                </a:solidFill>
                <a:latin typeface="方正仿宋_GBK" panose="03000509000000000000" charset="-122"/>
                <a:ea typeface="方正仿宋_GBK" panose="03000509000000000000" charset="-122"/>
                <a:cs typeface="方正仿宋_GBK" panose="03000509000000000000" charset="-122"/>
              </a:rPr>
              <a:t>“紧急救灾、妥善避难、安全撤离、救人优先”</a:t>
            </a:r>
            <a:r>
              <a:rPr lang="zh-CN" altLang="en-US" sz="1800" b="1">
                <a:latin typeface="方正仿宋_GBK" panose="03000509000000000000" charset="-122"/>
                <a:ea typeface="方正仿宋_GBK" panose="03000509000000000000" charset="-122"/>
                <a:cs typeface="方正仿宋_GBK" panose="03000509000000000000" charset="-122"/>
              </a:rPr>
              <a:t>的原则，根据不同的事故类型采取相应的处置措施（详见现场处置方案）。</a:t>
            </a:r>
          </a:p>
          <a:p>
            <a:pPr indent="406400">
              <a:lnSpc>
                <a:spcPts val="2660"/>
              </a:lnSpc>
            </a:pPr>
            <a:r>
              <a:rPr lang="zh-CN" altLang="en-US" sz="1800" b="1">
                <a:solidFill>
                  <a:srgbClr val="0000FF"/>
                </a:solidFill>
                <a:latin typeface="方正仿宋_GBK" panose="03000509000000000000" charset="-122"/>
                <a:ea typeface="方正仿宋_GBK" panose="03000509000000000000" charset="-122"/>
              </a:rPr>
              <a:t>（</a:t>
            </a:r>
            <a:r>
              <a:rPr lang="en-US" altLang="zh-CN" sz="1800" b="1">
                <a:solidFill>
                  <a:srgbClr val="0000FF"/>
                </a:solidFill>
                <a:latin typeface="方正仿宋_GBK" panose="03000509000000000000" charset="-122"/>
                <a:ea typeface="方正仿宋_GBK" panose="03000509000000000000" charset="-122"/>
              </a:rPr>
              <a:t>2</a:t>
            </a:r>
            <a:r>
              <a:rPr lang="zh-CN" altLang="en-US" sz="1800" b="1">
                <a:solidFill>
                  <a:srgbClr val="0000FF"/>
                </a:solidFill>
                <a:latin typeface="方正仿宋_GBK" panose="03000509000000000000" charset="-122"/>
                <a:ea typeface="方正仿宋_GBK" panose="03000509000000000000" charset="-122"/>
              </a:rPr>
              <a:t>）若只编制综合应急预案，处置措施准备融合在综合预案里面，具体的事故措施在这章节就要详细的写出来。</a:t>
            </a:r>
          </a:p>
        </p:txBody>
      </p:sp>
      <p:sp>
        <p:nvSpPr>
          <p:cNvPr id="5" name="文本框 4"/>
          <p:cNvSpPr txBox="1"/>
          <p:nvPr/>
        </p:nvSpPr>
        <p:spPr>
          <a:xfrm>
            <a:off x="982980" y="4709160"/>
            <a:ext cx="2463165" cy="1527175"/>
          </a:xfrm>
          <a:prstGeom prst="rect">
            <a:avLst/>
          </a:prstGeom>
          <a:noFill/>
          <a:ln w="9525">
            <a:noFill/>
          </a:ln>
        </p:spPr>
        <p:txBody>
          <a:bodyPr wrap="square">
            <a:spAutoFit/>
          </a:bodyPr>
          <a:lstStyle/>
          <a:p>
            <a:pPr>
              <a:lnSpc>
                <a:spcPts val="2800"/>
              </a:lnSpc>
            </a:pPr>
            <a:r>
              <a:rPr lang="en-US" altLang="zh-CN" sz="2000" b="1">
                <a:solidFill>
                  <a:srgbClr val="0000FF"/>
                </a:solidFill>
                <a:latin typeface="+mn-ea"/>
                <a:ea typeface="+mn-ea"/>
                <a:cs typeface="方正楷体_GBK" panose="03000509000000000000" pitchFamily="65" charset="-122"/>
              </a:rPr>
              <a:t>5.4 </a:t>
            </a:r>
            <a:r>
              <a:rPr lang="zh-CN" altLang="en-US" sz="2000" b="1">
                <a:solidFill>
                  <a:srgbClr val="0000FF"/>
                </a:solidFill>
                <a:latin typeface="+mn-ea"/>
                <a:ea typeface="+mn-ea"/>
                <a:cs typeface="方正楷体_GBK" panose="03000509000000000000" pitchFamily="65" charset="-122"/>
              </a:rPr>
              <a:t>应急结束</a:t>
            </a:r>
          </a:p>
          <a:p>
            <a:pPr>
              <a:lnSpc>
                <a:spcPts val="2800"/>
              </a:lnSpc>
            </a:pPr>
            <a:r>
              <a:rPr lang="zh-CN" altLang="en-US" sz="2000" b="1">
                <a:solidFill>
                  <a:srgbClr val="FF0000"/>
                </a:solidFill>
                <a:latin typeface="+mn-ea"/>
                <a:ea typeface="+mn-ea"/>
                <a:cs typeface="方正楷体_GBK" panose="03000509000000000000" pitchFamily="65" charset="-122"/>
              </a:rPr>
              <a:t>（明确现场应急响应结束的基本条件和要求。）</a:t>
            </a:r>
            <a:r>
              <a:rPr lang="zh-CN" altLang="en-US" sz="1800">
                <a:latin typeface="+mn-ea"/>
                <a:ea typeface="+mn-ea"/>
                <a:cs typeface="方正仿宋_GBK" panose="03000509000000000000" charset="-122"/>
              </a:rPr>
              <a:t>  </a:t>
            </a:r>
            <a:endParaRPr lang="zh-CN" altLang="en-US" sz="1800" b="1">
              <a:latin typeface="+mn-ea"/>
              <a:ea typeface="+mn-ea"/>
            </a:endParaRPr>
          </a:p>
        </p:txBody>
      </p:sp>
      <p:sp>
        <p:nvSpPr>
          <p:cNvPr id="6" name="文本框 5"/>
          <p:cNvSpPr txBox="1"/>
          <p:nvPr/>
        </p:nvSpPr>
        <p:spPr>
          <a:xfrm>
            <a:off x="3447415" y="5121910"/>
            <a:ext cx="4973955" cy="1114425"/>
          </a:xfrm>
          <a:prstGeom prst="rect">
            <a:avLst/>
          </a:prstGeom>
          <a:noFill/>
        </p:spPr>
        <p:txBody>
          <a:bodyPr wrap="square" rtlCol="0" anchor="t">
            <a:spAutoFit/>
          </a:bodyPr>
          <a:lstStyle/>
          <a:p>
            <a:pPr>
              <a:lnSpc>
                <a:spcPts val="2660"/>
              </a:lnSpc>
            </a:pPr>
            <a:r>
              <a:rPr lang="en-US" altLang="zh-CN"/>
              <a:t>    </a:t>
            </a:r>
            <a:r>
              <a:rPr lang="en-US" altLang="zh-CN">
                <a:latin typeface="方正仿宋_GBK" panose="03000509000000000000" charset="-122"/>
                <a:ea typeface="方正仿宋_GBK" panose="03000509000000000000" charset="-122"/>
              </a:rPr>
              <a:t>   </a:t>
            </a:r>
            <a:r>
              <a:rPr lang="zh-CN" altLang="en-US" b="1">
                <a:latin typeface="方正仿宋_GBK" panose="03000509000000000000" charset="-122"/>
                <a:ea typeface="方正仿宋_GBK" panose="03000509000000000000" charset="-122"/>
              </a:rPr>
              <a:t>当事故处置工作结束，次生衍生和事故危害被消除，经现场专家确认，由现场总指挥宣告应急响应工作结束。</a:t>
            </a:r>
          </a:p>
        </p:txBody>
      </p:sp>
      <p:sp>
        <p:nvSpPr>
          <p:cNvPr id="7" name="矩形 6"/>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文本框 2"/>
          <p:cNvSpPr txBox="1"/>
          <p:nvPr/>
        </p:nvSpPr>
        <p:spPr>
          <a:xfrm>
            <a:off x="111760" y="1223010"/>
            <a:ext cx="8919845" cy="2496820"/>
          </a:xfrm>
          <a:prstGeom prst="rect">
            <a:avLst/>
          </a:prstGeom>
          <a:noFill/>
        </p:spPr>
        <p:txBody>
          <a:bodyPr wrap="square" rtlCol="0">
            <a:spAutoFit/>
          </a:bodyPr>
          <a:lstStyle/>
          <a:p>
            <a:pPr>
              <a:lnSpc>
                <a:spcPts val="3280"/>
              </a:lnSpc>
            </a:pPr>
            <a:r>
              <a:rPr lang="zh-CN" altLang="en-US" sz="2400" b="1">
                <a:latin typeface="微软雅黑 Light" panose="020B0502040204020203" charset="-122"/>
                <a:ea typeface="微软雅黑 Light" panose="020B0502040204020203" charset="-122"/>
              </a:rPr>
              <a:t>第六章 信息公开</a:t>
            </a:r>
          </a:p>
          <a:p>
            <a:pPr>
              <a:lnSpc>
                <a:spcPts val="2580"/>
              </a:lnSpc>
            </a:pPr>
            <a:r>
              <a:rPr lang="zh-CN" altLang="en-US" sz="1800">
                <a:latin typeface="微软雅黑 Light" panose="020B0502040204020203" charset="-122"/>
                <a:ea typeface="微软雅黑 Light" panose="020B0502040204020203" charset="-122"/>
              </a:rPr>
              <a:t>   </a:t>
            </a:r>
          </a:p>
          <a:p>
            <a:pPr>
              <a:lnSpc>
                <a:spcPts val="2580"/>
              </a:lnSpc>
            </a:pPr>
            <a:r>
              <a:rPr lang="zh-CN" altLang="en-US" sz="1800">
                <a:latin typeface="微软雅黑 Light" panose="020B0502040204020203" charset="-122"/>
                <a:ea typeface="微软雅黑 Light" panose="020B0502040204020203" charset="-122"/>
              </a:rPr>
              <a:t>   </a:t>
            </a:r>
            <a:r>
              <a:rPr lang="zh-CN" altLang="en-US" sz="1800" b="1">
                <a:latin typeface="方正仿宋_GBK" panose="03000509000000000000" charset="-122"/>
                <a:ea typeface="方正仿宋_GBK" panose="03000509000000000000" charset="-122"/>
              </a:rPr>
              <a:t>  明确向有关新闻媒体、社会公众通报事故信息的部门、负责人和程序以及通报原则。</a:t>
            </a:r>
          </a:p>
          <a:p>
            <a:pPr>
              <a:lnSpc>
                <a:spcPts val="2580"/>
              </a:lnSpc>
            </a:pPr>
            <a:r>
              <a:rPr lang="zh-CN" altLang="en-US" sz="1800" b="1">
                <a:solidFill>
                  <a:srgbClr val="FF0000"/>
                </a:solidFill>
                <a:latin typeface="方正仿宋_GBK" panose="03000509000000000000" charset="-122"/>
                <a:ea typeface="方正仿宋_GBK" panose="03000509000000000000" charset="-122"/>
              </a:rPr>
              <a:t>     这一章节可以不写，非得要写，可借鉴如下内容：</a:t>
            </a:r>
          </a:p>
          <a:p>
            <a:pPr>
              <a:lnSpc>
                <a:spcPts val="2580"/>
              </a:lnSpc>
            </a:pPr>
            <a:r>
              <a:rPr lang="zh-CN" altLang="en-US" sz="1800" b="1">
                <a:latin typeface="方正仿宋_GBK" panose="03000509000000000000" charset="-122"/>
                <a:ea typeface="方正仿宋_GBK" panose="03000509000000000000" charset="-122"/>
              </a:rPr>
              <a:t>     </a:t>
            </a:r>
            <a:r>
              <a:rPr sz="1800" b="1">
                <a:latin typeface="方正仿宋_GBK" panose="03000509000000000000" charset="-122"/>
                <a:ea typeface="方正仿宋_GBK" panose="03000509000000000000" charset="-122"/>
              </a:rPr>
              <a:t>公司</a:t>
            </a:r>
            <a:r>
              <a:rPr lang="zh-CN" sz="1800" b="1">
                <a:latin typeface="方正仿宋_GBK" panose="03000509000000000000" charset="-122"/>
                <a:ea typeface="方正仿宋_GBK" panose="03000509000000000000" charset="-122"/>
              </a:rPr>
              <a:t>现场</a:t>
            </a:r>
            <a:r>
              <a:rPr sz="1800" b="1">
                <a:latin typeface="方正仿宋_GBK" panose="03000509000000000000" charset="-122"/>
                <a:ea typeface="方正仿宋_GBK" panose="03000509000000000000" charset="-122"/>
              </a:rPr>
              <a:t>应急指挥部指定专人</a:t>
            </a:r>
            <a:r>
              <a:rPr lang="zh-CN" sz="1800" b="1">
                <a:latin typeface="方正仿宋_GBK" panose="03000509000000000000" charset="-122"/>
                <a:ea typeface="方正仿宋_GBK" panose="03000509000000000000" charset="-122"/>
              </a:rPr>
              <a:t>负责事故和应急救援的信息发布工作，及时准确地向周边单位、新闻媒体通报事故信息，协助地方相关部门做好事故现场新闻发布，正确引导媒体和公众舆论。</a:t>
            </a:r>
            <a:endParaRPr lang="zh-CN" altLang="en-US" sz="1800" b="1">
              <a:latin typeface="方正仿宋_GBK" panose="03000509000000000000" charset="-122"/>
              <a:ea typeface="方正仿宋_GBK" panose="03000509000000000000" charset="-122"/>
            </a:endParaRPr>
          </a:p>
        </p:txBody>
      </p:sp>
      <p:sp>
        <p:nvSpPr>
          <p:cNvPr id="4" name="文本框 3"/>
          <p:cNvSpPr txBox="1"/>
          <p:nvPr/>
        </p:nvSpPr>
        <p:spPr>
          <a:xfrm>
            <a:off x="111760" y="3924300"/>
            <a:ext cx="2615565" cy="2173605"/>
          </a:xfrm>
          <a:prstGeom prst="rect">
            <a:avLst/>
          </a:prstGeom>
          <a:noFill/>
        </p:spPr>
        <p:txBody>
          <a:bodyPr wrap="square" rtlCol="0" anchor="t">
            <a:spAutoFit/>
          </a:bodyPr>
          <a:lstStyle/>
          <a:p>
            <a:pPr>
              <a:lnSpc>
                <a:spcPts val="3280"/>
              </a:lnSpc>
            </a:pPr>
            <a:r>
              <a:rPr lang="zh-CN" altLang="en-US" sz="2400" b="1">
                <a:latin typeface="微软雅黑 Light" panose="020B0502040204020203" charset="-122"/>
                <a:ea typeface="微软雅黑 Light" panose="020B0502040204020203" charset="-122"/>
              </a:rPr>
              <a:t>第七章 后期处置</a:t>
            </a:r>
          </a:p>
          <a:p>
            <a:endParaRPr lang="zh-CN" altLang="en-US" b="1">
              <a:solidFill>
                <a:srgbClr val="FF0000"/>
              </a:solidFill>
            </a:endParaRPr>
          </a:p>
          <a:p>
            <a:r>
              <a:rPr lang="zh-CN" altLang="en-US" b="1">
                <a:solidFill>
                  <a:srgbClr val="FF0000"/>
                </a:solidFill>
              </a:rPr>
              <a:t>（ 主要明确污染物处理、生产秩序恢复、医疗救治、人员安置、善后赔偿、应急救援评估等内容。）</a:t>
            </a:r>
          </a:p>
        </p:txBody>
      </p:sp>
      <p:sp>
        <p:nvSpPr>
          <p:cNvPr id="7" name="文本框 6"/>
          <p:cNvSpPr txBox="1"/>
          <p:nvPr/>
        </p:nvSpPr>
        <p:spPr>
          <a:xfrm>
            <a:off x="2727325" y="3719830"/>
            <a:ext cx="6242050" cy="2717800"/>
          </a:xfrm>
          <a:prstGeom prst="rect">
            <a:avLst/>
          </a:prstGeom>
          <a:noFill/>
          <a:ln w="9525">
            <a:noFill/>
          </a:ln>
        </p:spPr>
        <p:txBody>
          <a:bodyPr wrap="square">
            <a:spAutoFit/>
          </a:bodyPr>
          <a:lstStyle/>
          <a:p>
            <a:pPr indent="406400">
              <a:lnSpc>
                <a:spcPts val="2560"/>
              </a:lnSpc>
            </a:pPr>
            <a:r>
              <a:rPr lang="zh-CN" altLang="en-US" sz="1600" b="1">
                <a:solidFill>
                  <a:srgbClr val="0000FF"/>
                </a:solidFill>
                <a:latin typeface="方正仿宋_GBK" panose="03000509000000000000" charset="-122"/>
                <a:ea typeface="方正仿宋_GBK" panose="03000509000000000000" charset="-122"/>
                <a:cs typeface="方正仿宋_GBK" panose="03000509000000000000" charset="-122"/>
              </a:rPr>
              <a:t>应急响应结束后，由善后工作组进行后期处置：</a:t>
            </a:r>
          </a:p>
          <a:p>
            <a:pPr indent="406400">
              <a:lnSpc>
                <a:spcPts val="2560"/>
              </a:lnSpc>
            </a:pPr>
            <a:r>
              <a:rPr lang="zh-CN" altLang="en-US" sz="1600" b="1">
                <a:latin typeface="方正仿宋_GBK" panose="03000509000000000000" charset="-122"/>
                <a:ea typeface="方正仿宋_GBK" panose="03000509000000000000" charset="-122"/>
                <a:cs typeface="方正仿宋_GBK" panose="03000509000000000000" charset="-122"/>
              </a:rPr>
              <a:t>（</a:t>
            </a:r>
            <a:r>
              <a:rPr lang="en-US" altLang="zh-CN" sz="1600" b="1">
                <a:latin typeface="方正仿宋_GBK" panose="03000509000000000000" charset="-122"/>
                <a:ea typeface="方正仿宋_GBK" panose="03000509000000000000" charset="-122"/>
                <a:cs typeface="方正仿宋_GBK" panose="03000509000000000000" charset="-122"/>
              </a:rPr>
              <a:t>1</a:t>
            </a:r>
            <a:r>
              <a:rPr lang="zh-CN" altLang="en-US" sz="1600" b="1">
                <a:latin typeface="方正仿宋_GBK" panose="03000509000000000000" charset="-122"/>
                <a:ea typeface="方正仿宋_GBK" panose="03000509000000000000" charset="-122"/>
                <a:cs typeface="方正仿宋_GBK" panose="03000509000000000000" charset="-122"/>
              </a:rPr>
              <a:t>）事发单位负责清理事故现场，对事故救援产生多喝清理过程中产生的污染物分类存放到事发单位指定场所，危废按公司危废规定流程处理，其他废物达到国家标准后再排放。</a:t>
            </a:r>
          </a:p>
          <a:p>
            <a:pPr indent="406400">
              <a:lnSpc>
                <a:spcPts val="2560"/>
              </a:lnSpc>
            </a:pPr>
            <a:r>
              <a:rPr lang="zh-CN" altLang="en-US" sz="1600" b="1">
                <a:latin typeface="方正仿宋_GBK" panose="03000509000000000000" charset="-122"/>
                <a:ea typeface="方正仿宋_GBK" panose="03000509000000000000" charset="-122"/>
                <a:cs typeface="方正仿宋_GBK" panose="03000509000000000000" charset="-122"/>
              </a:rPr>
              <a:t>（</a:t>
            </a:r>
            <a:r>
              <a:rPr lang="en-US" altLang="zh-CN" sz="1600" b="1">
                <a:latin typeface="方正仿宋_GBK" panose="03000509000000000000" charset="-122"/>
                <a:ea typeface="方正仿宋_GBK" panose="03000509000000000000" charset="-122"/>
                <a:cs typeface="方正仿宋_GBK" panose="03000509000000000000" charset="-122"/>
              </a:rPr>
              <a:t>2</a:t>
            </a:r>
            <a:r>
              <a:rPr lang="zh-CN" altLang="en-US" sz="1600" b="1">
                <a:latin typeface="方正仿宋_GBK" panose="03000509000000000000" charset="-122"/>
                <a:ea typeface="方正仿宋_GBK" panose="03000509000000000000" charset="-122"/>
                <a:cs typeface="方正仿宋_GBK" panose="03000509000000000000" charset="-122"/>
              </a:rPr>
              <a:t>）统计消费的应急物资并及时进行补充。</a:t>
            </a:r>
          </a:p>
          <a:p>
            <a:pPr indent="406400">
              <a:lnSpc>
                <a:spcPts val="2560"/>
              </a:lnSpc>
            </a:pPr>
            <a:r>
              <a:rPr lang="zh-CN" altLang="en-US" sz="1600" b="1">
                <a:latin typeface="方正仿宋_GBK" panose="03000509000000000000" charset="-122"/>
                <a:ea typeface="方正仿宋_GBK" panose="03000509000000000000" charset="-122"/>
                <a:cs typeface="方正仿宋_GBK" panose="03000509000000000000" charset="-122"/>
              </a:rPr>
              <a:t>（</a:t>
            </a:r>
            <a:r>
              <a:rPr lang="en-US" altLang="zh-CN" sz="1600" b="1">
                <a:latin typeface="方正仿宋_GBK" panose="03000509000000000000" charset="-122"/>
                <a:ea typeface="方正仿宋_GBK" panose="03000509000000000000" charset="-122"/>
                <a:cs typeface="方正仿宋_GBK" panose="03000509000000000000" charset="-122"/>
              </a:rPr>
              <a:t>3</a:t>
            </a:r>
            <a:r>
              <a:rPr lang="zh-CN" altLang="en-US" sz="1600" b="1">
                <a:latin typeface="方正仿宋_GBK" panose="03000509000000000000" charset="-122"/>
                <a:ea typeface="方正仿宋_GBK" panose="03000509000000000000" charset="-122"/>
                <a:cs typeface="方正仿宋_GBK" panose="03000509000000000000" charset="-122"/>
              </a:rPr>
              <a:t>）对受影响的人员及家属进行合理安置，并做好善后理赔工作。</a:t>
            </a:r>
          </a:p>
          <a:p>
            <a:pPr indent="406400">
              <a:lnSpc>
                <a:spcPts val="2560"/>
              </a:lnSpc>
            </a:pPr>
            <a:r>
              <a:rPr lang="zh-CN" altLang="en-US" sz="1600" b="1">
                <a:latin typeface="方正仿宋_GBK" panose="03000509000000000000" charset="-122"/>
                <a:ea typeface="方正仿宋_GBK" panose="03000509000000000000" charset="-122"/>
                <a:cs typeface="方正仿宋_GBK" panose="03000509000000000000" charset="-122"/>
              </a:rPr>
              <a:t>（</a:t>
            </a:r>
            <a:r>
              <a:rPr lang="en-US" altLang="zh-CN" sz="1600" b="1">
                <a:latin typeface="方正仿宋_GBK" panose="03000509000000000000" charset="-122"/>
                <a:ea typeface="方正仿宋_GBK" panose="03000509000000000000" charset="-122"/>
                <a:cs typeface="方正仿宋_GBK" panose="03000509000000000000" charset="-122"/>
              </a:rPr>
              <a:t>4</a:t>
            </a:r>
            <a:r>
              <a:rPr lang="zh-CN" altLang="en-US" sz="1600" b="1">
                <a:latin typeface="方正仿宋_GBK" panose="03000509000000000000" charset="-122"/>
                <a:ea typeface="方正仿宋_GBK" panose="03000509000000000000" charset="-122"/>
                <a:cs typeface="方正仿宋_GBK" panose="03000509000000000000" charset="-122"/>
              </a:rPr>
              <a:t>）对事故应急救援工作进行总结，并形成文字材料。</a:t>
            </a:r>
            <a:endParaRPr lang="zh-CN" altLang="en-US" sz="1600" b="1">
              <a:latin typeface="方正仿宋_GBK" panose="03000509000000000000" charset="-122"/>
              <a:ea typeface="方正仿宋_GBK" panose="03000509000000000000" charset="-122"/>
            </a:endParaRPr>
          </a:p>
        </p:txBody>
      </p:sp>
      <p:sp>
        <p:nvSpPr>
          <p:cNvPr id="8" name="矩形 7"/>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100" name="文本框 99"/>
          <p:cNvSpPr txBox="1"/>
          <p:nvPr/>
        </p:nvSpPr>
        <p:spPr>
          <a:xfrm>
            <a:off x="855345" y="1590040"/>
            <a:ext cx="7654290" cy="3538220"/>
          </a:xfrm>
          <a:prstGeom prst="rect">
            <a:avLst/>
          </a:prstGeom>
          <a:noFill/>
          <a:ln w="9525">
            <a:noFill/>
          </a:ln>
        </p:spPr>
        <p:txBody>
          <a:bodyPr wrap="square">
            <a:spAutoFit/>
          </a:bodyPr>
          <a:lstStyle/>
          <a:p>
            <a:pPr>
              <a:lnSpc>
                <a:spcPts val="3360"/>
              </a:lnSpc>
            </a:pPr>
            <a:r>
              <a:rPr lang="zh-CN" altLang="en-US" sz="2800" b="1">
                <a:latin typeface="华文中宋" panose="02010600040101010101" charset="-122"/>
                <a:ea typeface="华文中宋" panose="02010600040101010101" charset="-122"/>
                <a:cs typeface="方正黑体_GBK" panose="03000509000000000000" pitchFamily="65" charset="-122"/>
              </a:rPr>
              <a:t>第八章 保障措施</a:t>
            </a:r>
            <a:endParaRPr lang="zh-CN" altLang="en-US" sz="2800" b="1">
              <a:latin typeface="华文中宋" panose="02010600040101010101" charset="-122"/>
              <a:ea typeface="华文中宋" panose="02010600040101010101" charset="-122"/>
              <a:cs typeface="方正仿宋_GBK" panose="03000509000000000000" charset="-122"/>
            </a:endParaRPr>
          </a:p>
          <a:p>
            <a:pPr>
              <a:lnSpc>
                <a:spcPts val="3360"/>
              </a:lnSpc>
            </a:pPr>
            <a:r>
              <a:rPr lang="zh-CN" altLang="en-US" sz="1800">
                <a:latin typeface="华文中宋" panose="02010600040101010101" charset="-122"/>
                <a:ea typeface="华文中宋" panose="02010600040101010101" charset="-122"/>
                <a:cs typeface="方正仿宋_GBK" panose="03000509000000000000" charset="-122"/>
              </a:rPr>
              <a:t>    </a:t>
            </a:r>
          </a:p>
          <a:p>
            <a:pPr>
              <a:lnSpc>
                <a:spcPts val="3360"/>
              </a:lnSpc>
            </a:pPr>
            <a:r>
              <a:rPr lang="zh-CN" altLang="en-US" sz="1800">
                <a:latin typeface="华文中宋" panose="02010600040101010101" charset="-122"/>
                <a:ea typeface="华文中宋" panose="02010600040101010101" charset="-122"/>
                <a:cs typeface="方正仿宋_GBK" panose="03000509000000000000" charset="-122"/>
              </a:rPr>
              <a:t>     </a:t>
            </a:r>
            <a:r>
              <a:rPr lang="zh-CN" altLang="en-US" sz="2400" b="1">
                <a:latin typeface="方正仿宋_GBK" panose="03000509000000000000" charset="-122"/>
                <a:ea typeface="方正仿宋_GBK" panose="03000509000000000000" charset="-122"/>
                <a:cs typeface="方正仿宋_GBK" panose="03000509000000000000" charset="-122"/>
              </a:rPr>
              <a:t>企业的通信与信息、应急队伍、物质装备、经费、后勤等保障工作按照法律法规要求和公司有关规定，由各部门按照职能分工组织落实，并听从公司应急指挥部的统一调配指令。</a:t>
            </a:r>
          </a:p>
          <a:p>
            <a:pPr>
              <a:lnSpc>
                <a:spcPts val="3360"/>
              </a:lnSpc>
            </a:pPr>
            <a:r>
              <a:rPr lang="zh-CN" altLang="en-US" sz="2400" b="1">
                <a:latin typeface="方正仿宋_GBK" panose="03000509000000000000" charset="-122"/>
                <a:ea typeface="方正仿宋_GBK" panose="03000509000000000000" charset="-122"/>
                <a:cs typeface="方正仿宋_GBK" panose="03000509000000000000" charset="-122"/>
              </a:rPr>
              <a:t>       </a:t>
            </a:r>
            <a:r>
              <a:rPr lang="zh-CN" altLang="en-US" sz="2400" b="1">
                <a:solidFill>
                  <a:srgbClr val="FF0000"/>
                </a:solidFill>
                <a:latin typeface="方正仿宋_GBK" panose="03000509000000000000" charset="-122"/>
                <a:ea typeface="方正仿宋_GBK" panose="03000509000000000000" charset="-122"/>
                <a:cs typeface="方正仿宋_GBK" panose="03000509000000000000" charset="-122"/>
              </a:rPr>
              <a:t>必须交待清楚企业现有的实际情况，并结合实际需要提出可行性的解决办法和要求。</a:t>
            </a:r>
          </a:p>
        </p:txBody>
      </p:sp>
      <p:sp>
        <p:nvSpPr>
          <p:cNvPr id="6" name="矩形 5"/>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100" name="文本框 99"/>
          <p:cNvSpPr txBox="1"/>
          <p:nvPr/>
        </p:nvSpPr>
        <p:spPr>
          <a:xfrm>
            <a:off x="196215" y="1735455"/>
            <a:ext cx="8557260" cy="3784600"/>
          </a:xfrm>
          <a:prstGeom prst="rect">
            <a:avLst/>
          </a:prstGeom>
          <a:noFill/>
          <a:ln w="9525">
            <a:noFill/>
          </a:ln>
        </p:spPr>
        <p:txBody>
          <a:bodyPr wrap="square">
            <a:spAutoFit/>
          </a:bodyPr>
          <a:lstStyle/>
          <a:p>
            <a:pPr>
              <a:lnSpc>
                <a:spcPts val="3200"/>
              </a:lnSpc>
            </a:pPr>
            <a:r>
              <a:rPr lang="zh-CN" altLang="en-US" sz="2800" b="1">
                <a:latin typeface="华文中宋" panose="02010600040101010101" charset="-122"/>
                <a:ea typeface="华文中宋" panose="02010600040101010101" charset="-122"/>
                <a:cs typeface="方正黑体_GBK" panose="03000509000000000000" pitchFamily="65" charset="-122"/>
              </a:rPr>
              <a:t>第九章 应急预案管理</a:t>
            </a:r>
          </a:p>
          <a:p>
            <a:pPr>
              <a:lnSpc>
                <a:spcPts val="3200"/>
              </a:lnSpc>
            </a:pPr>
            <a:endParaRPr lang="zh-CN" altLang="en-US" sz="2400" b="1">
              <a:latin typeface="方正仿宋_GBK" panose="03000509000000000000" charset="-122"/>
              <a:ea typeface="方正仿宋_GBK" panose="03000509000000000000" charset="-122"/>
              <a:cs typeface="方正黑体_GBK" panose="03000509000000000000" pitchFamily="65" charset="-122"/>
            </a:endParaRPr>
          </a:p>
          <a:p>
            <a:pPr>
              <a:lnSpc>
                <a:spcPts val="3200"/>
              </a:lnSpc>
            </a:pPr>
            <a:r>
              <a:rPr lang="zh-CN" altLang="en-US" sz="2400" b="1">
                <a:latin typeface="方正仿宋_GBK" panose="03000509000000000000" charset="-122"/>
                <a:ea typeface="方正仿宋_GBK" panose="03000509000000000000" charset="-122"/>
                <a:cs typeface="方正黑体_GBK" panose="03000509000000000000" pitchFamily="65" charset="-122"/>
              </a:rPr>
              <a:t>       应急预案培训和演练工作按国家法律法规、规章和条例相关规定执行；</a:t>
            </a:r>
          </a:p>
          <a:p>
            <a:pPr>
              <a:lnSpc>
                <a:spcPts val="3200"/>
              </a:lnSpc>
            </a:pPr>
            <a:r>
              <a:rPr lang="zh-CN" altLang="en-US" sz="2400" b="1">
                <a:latin typeface="方正仿宋_GBK" panose="03000509000000000000" charset="-122"/>
                <a:ea typeface="方正仿宋_GBK" panose="03000509000000000000" charset="-122"/>
                <a:cs typeface="方正黑体_GBK" panose="03000509000000000000" pitchFamily="65" charset="-122"/>
              </a:rPr>
              <a:t>       应急预案原则上每3年评估一次，具体按照国家安监总局</a:t>
            </a:r>
            <a:r>
              <a:rPr lang="en-US" altLang="zh-CN" sz="2400" b="1">
                <a:latin typeface="方正仿宋_GBK" panose="03000509000000000000" charset="-122"/>
                <a:ea typeface="方正仿宋_GBK" panose="03000509000000000000" charset="-122"/>
                <a:cs typeface="方正黑体_GBK" panose="03000509000000000000" pitchFamily="65" charset="-122"/>
              </a:rPr>
              <a:t>88</a:t>
            </a:r>
            <a:r>
              <a:rPr lang="zh-CN" altLang="en-US" sz="2400" b="1">
                <a:latin typeface="方正仿宋_GBK" panose="03000509000000000000" charset="-122"/>
                <a:ea typeface="方正仿宋_GBK" panose="03000509000000000000" charset="-122"/>
                <a:cs typeface="方正黑体_GBK" panose="03000509000000000000" pitchFamily="65" charset="-122"/>
              </a:rPr>
              <a:t>号令规定实施；</a:t>
            </a:r>
          </a:p>
          <a:p>
            <a:pPr>
              <a:lnSpc>
                <a:spcPts val="3200"/>
              </a:lnSpc>
            </a:pPr>
            <a:r>
              <a:rPr lang="zh-CN" altLang="en-US" sz="2400" b="1">
                <a:latin typeface="方正仿宋_GBK" panose="03000509000000000000" charset="-122"/>
                <a:ea typeface="方正仿宋_GBK" panose="03000509000000000000" charset="-122"/>
                <a:cs typeface="方正黑体_GBK" panose="03000509000000000000" pitchFamily="65" charset="-122"/>
              </a:rPr>
              <a:t>      本预案已报重庆市安监局备案，并报送长寿经开区安监局。</a:t>
            </a:r>
          </a:p>
          <a:p>
            <a:pPr>
              <a:lnSpc>
                <a:spcPts val="3200"/>
              </a:lnSpc>
            </a:pPr>
            <a:r>
              <a:rPr lang="zh-CN" altLang="en-US" sz="2400" b="1">
                <a:latin typeface="方正仿宋_GBK" panose="03000509000000000000" charset="-122"/>
                <a:ea typeface="方正仿宋_GBK" panose="03000509000000000000" charset="-122"/>
                <a:cs typeface="方正黑体_GBK" panose="03000509000000000000" pitchFamily="65" charset="-122"/>
              </a:rPr>
              <a:t>      本预案由公司应急管理办公室负责修订解释，自发布之日起开始实施。</a:t>
            </a:r>
          </a:p>
        </p:txBody>
      </p:sp>
      <p:sp>
        <p:nvSpPr>
          <p:cNvPr id="3" name="矩形 2"/>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2" name="文本框 1"/>
          <p:cNvSpPr txBox="1"/>
          <p:nvPr/>
        </p:nvSpPr>
        <p:spPr>
          <a:xfrm>
            <a:off x="453390" y="1223010"/>
            <a:ext cx="8246110" cy="5259070"/>
          </a:xfrm>
          <a:prstGeom prst="rect">
            <a:avLst/>
          </a:prstGeom>
          <a:noFill/>
          <a:ln w="9525">
            <a:noFill/>
          </a:ln>
        </p:spPr>
        <p:txBody>
          <a:bodyPr wrap="square">
            <a:spAutoFit/>
          </a:bodyPr>
          <a:lstStyle/>
          <a:p>
            <a:pPr algn="l">
              <a:lnSpc>
                <a:spcPts val="2860"/>
              </a:lnSpc>
              <a:buNone/>
            </a:pPr>
            <a:r>
              <a:rPr lang="zh-CN" altLang="en-US" sz="2400" b="1">
                <a:latin typeface="华文中宋" panose="02010600040101010101" charset="-122"/>
                <a:ea typeface="华文中宋" panose="02010600040101010101" charset="-122"/>
                <a:cs typeface="方正黑体_GBK" panose="03000509000000000000" pitchFamily="65" charset="-122"/>
              </a:rPr>
              <a:t>第十章 附件</a:t>
            </a:r>
          </a:p>
          <a:p>
            <a:pPr algn="l">
              <a:lnSpc>
                <a:spcPts val="2860"/>
              </a:lnSpc>
              <a:buNone/>
            </a:pPr>
            <a:endParaRPr lang="zh-CN" altLang="en-US" sz="2400" b="1">
              <a:latin typeface="华文中宋" panose="02010600040101010101" charset="-122"/>
              <a:ea typeface="华文中宋" panose="02010600040101010101" charset="-122"/>
              <a:cs typeface="方正黑体_GBK" panose="03000509000000000000" pitchFamily="65" charset="-122"/>
            </a:endParaRPr>
          </a:p>
          <a:p>
            <a:pPr algn="l">
              <a:lnSpc>
                <a:spcPts val="2660"/>
              </a:lnSpc>
              <a:buNone/>
            </a:pPr>
            <a:r>
              <a:rPr lang="en-US" altLang="zh-CN" sz="2000" b="1">
                <a:latin typeface="方正仿宋_GBK" panose="03000509000000000000" charset="-122"/>
                <a:ea typeface="方正仿宋_GBK" panose="03000509000000000000" charset="-122"/>
                <a:cs typeface="方正黑体_GBK" panose="03000509000000000000" pitchFamily="65" charset="-122"/>
              </a:rPr>
              <a:t>        1. </a:t>
            </a:r>
            <a:r>
              <a:rPr lang="zh-CN" altLang="en-US" sz="2000" b="1">
                <a:latin typeface="方正仿宋_GBK" panose="03000509000000000000" charset="-122"/>
                <a:ea typeface="方正仿宋_GBK" panose="03000509000000000000" charset="-122"/>
                <a:cs typeface="方正黑体_GBK" panose="03000509000000000000" pitchFamily="65" charset="-122"/>
              </a:rPr>
              <a:t>有关应急部门、机构或人员的联系方式</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2</a:t>
            </a:r>
            <a:r>
              <a:rPr lang="en-US" altLang="zh-CN" sz="2000" b="1">
                <a:latin typeface="方正仿宋_GBK" panose="03000509000000000000" charset="-122"/>
                <a:ea typeface="方正仿宋_GBK" panose="03000509000000000000" charset="-122"/>
                <a:cs typeface="方正黑体_GBK" panose="03000509000000000000" pitchFamily="65" charset="-122"/>
              </a:rPr>
              <a:t>. </a:t>
            </a:r>
            <a:r>
              <a:rPr lang="zh-CN" altLang="en-US" sz="2000" b="1">
                <a:latin typeface="方正仿宋_GBK" panose="03000509000000000000" charset="-122"/>
                <a:ea typeface="方正仿宋_GBK" panose="03000509000000000000" charset="-122"/>
                <a:cs typeface="方正黑体_GBK" panose="03000509000000000000" pitchFamily="65" charset="-122"/>
              </a:rPr>
              <a:t>应急物资装备的名录或清单</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列出应急预案涉及的主要物资和装备名称、型号、性能、数量、存放地点、运输和使用条件、管理责任人和联系电话等。</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a:t>
            </a:r>
            <a:r>
              <a:rPr lang="en-US" altLang="zh-CN" sz="2000" b="1">
                <a:latin typeface="方正仿宋_GBK" panose="03000509000000000000" charset="-122"/>
                <a:ea typeface="方正仿宋_GBK" panose="03000509000000000000" charset="-122"/>
                <a:cs typeface="方正黑体_GBK" panose="03000509000000000000" pitchFamily="65" charset="-122"/>
              </a:rPr>
              <a:t>3. </a:t>
            </a:r>
            <a:r>
              <a:rPr lang="zh-CN" altLang="en-US" sz="2000" b="1">
                <a:latin typeface="方正仿宋_GBK" panose="03000509000000000000" charset="-122"/>
                <a:ea typeface="方正仿宋_GBK" panose="03000509000000000000" charset="-122"/>
                <a:cs typeface="方正黑体_GBK" panose="03000509000000000000" pitchFamily="65" charset="-122"/>
              </a:rPr>
              <a:t>规范化格式文本</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应急信息接报、处理、上报等规范化格式文本。</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a:t>
            </a:r>
            <a:r>
              <a:rPr lang="en-US" altLang="zh-CN" sz="2000" b="1">
                <a:latin typeface="方正仿宋_GBK" panose="03000509000000000000" charset="-122"/>
                <a:ea typeface="方正仿宋_GBK" panose="03000509000000000000" charset="-122"/>
                <a:cs typeface="方正黑体_GBK" panose="03000509000000000000" pitchFamily="65" charset="-122"/>
              </a:rPr>
              <a:t>4. </a:t>
            </a:r>
            <a:r>
              <a:rPr lang="zh-CN" altLang="en-US" sz="2000" b="1">
                <a:latin typeface="方正仿宋_GBK" panose="03000509000000000000" charset="-122"/>
                <a:ea typeface="方正仿宋_GBK" panose="03000509000000000000" charset="-122"/>
                <a:cs typeface="方正黑体_GBK" panose="03000509000000000000" pitchFamily="65" charset="-122"/>
              </a:rPr>
              <a:t>关键的路线、标识和图纸</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主要包括：a） 警报系统分布及覆盖范围；b） 重要防护目标、危险源一览表、分布图；c） 应急指挥部位置及救援队伍行动路线；d） 疏散路线、警戒范围、重要地点等的标识；e） 相关平面布置图纸、救援力量的分布图纸等。</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a:t>
            </a:r>
            <a:r>
              <a:rPr lang="en-US" altLang="zh-CN" sz="2000" b="1">
                <a:latin typeface="方正仿宋_GBK" panose="03000509000000000000" charset="-122"/>
                <a:ea typeface="方正仿宋_GBK" panose="03000509000000000000" charset="-122"/>
                <a:cs typeface="方正黑体_GBK" panose="03000509000000000000" pitchFamily="65" charset="-122"/>
              </a:rPr>
              <a:t>5. </a:t>
            </a:r>
            <a:r>
              <a:rPr lang="zh-CN" altLang="en-US" sz="2000" b="1">
                <a:latin typeface="方正仿宋_GBK" panose="03000509000000000000" charset="-122"/>
                <a:ea typeface="方正仿宋_GBK" panose="03000509000000000000" charset="-122"/>
                <a:cs typeface="方正黑体_GBK" panose="03000509000000000000" pitchFamily="65" charset="-122"/>
              </a:rPr>
              <a:t>有关协议或备忘录</a:t>
            </a:r>
          </a:p>
          <a:p>
            <a:pPr algn="l">
              <a:lnSpc>
                <a:spcPts val="2660"/>
              </a:lnSpc>
              <a:buNone/>
            </a:pPr>
            <a:r>
              <a:rPr lang="zh-CN" altLang="en-US" sz="2000" b="1">
                <a:latin typeface="方正仿宋_GBK" panose="03000509000000000000" charset="-122"/>
                <a:ea typeface="方正仿宋_GBK" panose="03000509000000000000" charset="-122"/>
                <a:cs typeface="方正黑体_GBK" panose="03000509000000000000" pitchFamily="65" charset="-122"/>
              </a:rPr>
              <a:t>　　列出与相关应急救援部门签订的应急救援协议或备忘录。</a:t>
            </a:r>
          </a:p>
        </p:txBody>
      </p:sp>
      <p:sp>
        <p:nvSpPr>
          <p:cNvPr id="3" name="矩形 2"/>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综合应急预案</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矩形 2"/>
          <p:cNvSpPr/>
          <p:nvPr/>
        </p:nvSpPr>
        <p:spPr bwMode="auto">
          <a:xfrm>
            <a:off x="1340402" y="251274"/>
            <a:ext cx="60255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p>
        </p:txBody>
      </p:sp>
      <p:pic>
        <p:nvPicPr>
          <p:cNvPr id="5" name="图片 4" descr="无标题"/>
          <p:cNvPicPr>
            <a:picLocks noChangeAspect="1"/>
          </p:cNvPicPr>
          <p:nvPr/>
        </p:nvPicPr>
        <p:blipFill>
          <a:blip r:embed="rId3" cstate="print"/>
          <a:stretch>
            <a:fillRect/>
          </a:stretch>
        </p:blipFill>
        <p:spPr>
          <a:xfrm>
            <a:off x="273050" y="1388110"/>
            <a:ext cx="8552815" cy="5271135"/>
          </a:xfrm>
          <a:prstGeom prst="rect">
            <a:avLst/>
          </a:prstGeom>
          <a:ln w="12700">
            <a:solidFill>
              <a:schemeClr val="tx1"/>
            </a:solidFill>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7" name="图片 6" descr="无标题"/>
          <p:cNvPicPr>
            <a:picLocks noChangeAspect="1"/>
          </p:cNvPicPr>
          <p:nvPr/>
        </p:nvPicPr>
        <p:blipFill>
          <a:blip r:embed="rId3" cstate="print"/>
          <a:stretch>
            <a:fillRect/>
          </a:stretch>
        </p:blipFill>
        <p:spPr>
          <a:xfrm>
            <a:off x="273050" y="1223010"/>
            <a:ext cx="8472170" cy="5425440"/>
          </a:xfrm>
          <a:prstGeom prst="rect">
            <a:avLst/>
          </a:prstGeom>
          <a:ln w="12700">
            <a:solidFill>
              <a:schemeClr val="tx1"/>
            </a:solidFill>
          </a:ln>
        </p:spPr>
      </p:pic>
      <p:sp>
        <p:nvSpPr>
          <p:cNvPr id="8" name="矩形 7"/>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1</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6" name="图片 5" descr="无标题"/>
          <p:cNvPicPr>
            <a:picLocks noChangeAspect="1"/>
          </p:cNvPicPr>
          <p:nvPr/>
        </p:nvPicPr>
        <p:blipFill>
          <a:blip r:embed="rId3" cstate="print"/>
          <a:stretch>
            <a:fillRect/>
          </a:stretch>
        </p:blipFill>
        <p:spPr>
          <a:xfrm>
            <a:off x="207645" y="1296035"/>
            <a:ext cx="8737600" cy="5374005"/>
          </a:xfrm>
          <a:prstGeom prst="rect">
            <a:avLst/>
          </a:prstGeom>
          <a:ln w="12700">
            <a:solidFill>
              <a:schemeClr val="tx1"/>
            </a:solidFill>
          </a:ln>
        </p:spPr>
      </p:pic>
      <p:sp>
        <p:nvSpPr>
          <p:cNvPr id="7" name="矩形 6"/>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1</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凸显问题</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689610" y="1649730"/>
            <a:ext cx="7773670" cy="4606290"/>
          </a:xfrm>
        </p:spPr>
        <p:txBody>
          <a:bodyPr/>
          <a:lstStyle/>
          <a:p>
            <a:pPr marL="0" indent="457200">
              <a:lnSpc>
                <a:spcPts val="3580"/>
              </a:lnSpc>
              <a:spcBef>
                <a:spcPts val="0"/>
              </a:spcBef>
            </a:pPr>
            <a:r>
              <a:rPr lang="zh-CN" altLang="en-US" b="1" dirty="0">
                <a:solidFill>
                  <a:srgbClr val="0000FF"/>
                </a:solidFill>
                <a:latin typeface="华文中宋" panose="02010600040101010101" charset="-122"/>
                <a:ea typeface="华文中宋" panose="02010600040101010101" charset="-122"/>
              </a:rPr>
              <a:t>应用上还不够好</a:t>
            </a:r>
            <a:r>
              <a:rPr lang="zh-CN" altLang="en-US" b="1" dirty="0" smtClean="0">
                <a:solidFill>
                  <a:srgbClr val="0000FF"/>
                </a:solidFill>
                <a:latin typeface="华文中宋" panose="02010600040101010101" charset="-122"/>
                <a:ea typeface="华文中宋" panose="02010600040101010101" charset="-122"/>
              </a:rPr>
              <a:t>，表现</a:t>
            </a:r>
            <a:r>
              <a:rPr lang="zh-CN" altLang="en-US" b="1" dirty="0">
                <a:solidFill>
                  <a:srgbClr val="0000FF"/>
                </a:solidFill>
                <a:latin typeface="华文中宋" panose="02010600040101010101" charset="-122"/>
                <a:ea typeface="华文中宋" panose="02010600040101010101" charset="-122"/>
              </a:rPr>
              <a:t>在两</a:t>
            </a:r>
            <a:r>
              <a:rPr lang="zh-CN" altLang="en-US" b="1" dirty="0" smtClean="0">
                <a:solidFill>
                  <a:srgbClr val="0000FF"/>
                </a:solidFill>
                <a:latin typeface="华文中宋" panose="02010600040101010101" charset="-122"/>
                <a:ea typeface="华文中宋" panose="02010600040101010101" charset="-122"/>
              </a:rPr>
              <a:t>方面：</a:t>
            </a:r>
            <a:endParaRPr lang="zh-CN" altLang="en-US" b="1" dirty="0">
              <a:solidFill>
                <a:srgbClr val="0000FF"/>
              </a:solidFill>
              <a:latin typeface="华文中宋" panose="02010600040101010101" charset="-122"/>
              <a:ea typeface="华文中宋" panose="02010600040101010101" charset="-122"/>
            </a:endParaRPr>
          </a:p>
          <a:p>
            <a:pPr marL="0" indent="457200">
              <a:lnSpc>
                <a:spcPts val="3580"/>
              </a:lnSpc>
              <a:spcBef>
                <a:spcPts val="0"/>
              </a:spcBef>
            </a:pPr>
            <a:endParaRPr lang="zh-CN" altLang="en-US" sz="2400" b="1" dirty="0">
              <a:solidFill>
                <a:schemeClr val="tx1"/>
              </a:solidFill>
              <a:latin typeface="方正仿宋_GBK" panose="03000509000000000000" charset="-122"/>
              <a:ea typeface="方正仿宋_GBK" panose="03000509000000000000" charset="-122"/>
              <a:sym typeface="+mn-ea"/>
            </a:endParaRPr>
          </a:p>
          <a:p>
            <a:pPr marL="0" indent="457200">
              <a:lnSpc>
                <a:spcPts val="5200"/>
              </a:lnSpc>
              <a:spcBef>
                <a:spcPts val="0"/>
              </a:spcBef>
            </a:pPr>
            <a:r>
              <a:rPr lang="zh-CN" altLang="en-US" sz="2800" b="1" dirty="0">
                <a:solidFill>
                  <a:srgbClr val="0000FF"/>
                </a:solidFill>
                <a:latin typeface="方正仿宋_GBK" panose="03000509000000000000" charset="-122"/>
                <a:ea typeface="方正仿宋_GBK" panose="03000509000000000000" charset="-122"/>
                <a:sym typeface="+mn-ea"/>
              </a:rPr>
              <a:t>一是</a:t>
            </a:r>
            <a:r>
              <a:rPr lang="zh-CN" altLang="en-US" sz="2800" b="1" dirty="0">
                <a:solidFill>
                  <a:schemeClr val="tx1"/>
                </a:solidFill>
                <a:latin typeface="方正仿宋_GBK" panose="03000509000000000000" charset="-122"/>
                <a:ea typeface="方正仿宋_GBK" panose="03000509000000000000" charset="-122"/>
                <a:sym typeface="+mn-ea"/>
              </a:rPr>
              <a:t>预案应用方法上还没有完全找准</a:t>
            </a:r>
            <a:r>
              <a:rPr lang="zh-CN" altLang="en-US" sz="2800" b="1" dirty="0" smtClean="0">
                <a:solidFill>
                  <a:schemeClr val="tx1"/>
                </a:solidFill>
                <a:latin typeface="方正仿宋_GBK" panose="03000509000000000000" charset="-122"/>
                <a:ea typeface="方正仿宋_GBK" panose="03000509000000000000" charset="-122"/>
                <a:sym typeface="+mn-ea"/>
              </a:rPr>
              <a:t>。未重视强调</a:t>
            </a:r>
            <a:r>
              <a:rPr lang="zh-CN" altLang="en-US" sz="2800" b="1" dirty="0">
                <a:solidFill>
                  <a:srgbClr val="C00000"/>
                </a:solidFill>
                <a:latin typeface="方正仿宋_GBK" panose="03000509000000000000" charset="-122"/>
                <a:ea typeface="方正仿宋_GBK" panose="03000509000000000000" charset="-122"/>
                <a:sym typeface="+mn-ea"/>
              </a:rPr>
              <a:t>编后用、用后优</a:t>
            </a:r>
            <a:r>
              <a:rPr lang="zh-CN" altLang="en-US" sz="2800" b="1" dirty="0" smtClean="0">
                <a:solidFill>
                  <a:schemeClr val="tx1"/>
                </a:solidFill>
                <a:latin typeface="方正仿宋_GBK" panose="03000509000000000000" charset="-122"/>
                <a:ea typeface="方正仿宋_GBK" panose="03000509000000000000" charset="-122"/>
                <a:sym typeface="+mn-ea"/>
              </a:rPr>
              <a:t>，不能根据</a:t>
            </a:r>
            <a:r>
              <a:rPr lang="zh-CN" altLang="en-US" sz="2800" b="1" dirty="0">
                <a:solidFill>
                  <a:schemeClr val="tx1"/>
                </a:solidFill>
                <a:latin typeface="方正仿宋_GBK" panose="03000509000000000000" charset="-122"/>
                <a:ea typeface="方正仿宋_GBK" panose="03000509000000000000" charset="-122"/>
                <a:sym typeface="+mn-ea"/>
              </a:rPr>
              <a:t>不同层次</a:t>
            </a:r>
            <a:r>
              <a:rPr lang="zh-CN" altLang="en-US" sz="2800" b="1" dirty="0" smtClean="0">
                <a:solidFill>
                  <a:schemeClr val="tx1"/>
                </a:solidFill>
                <a:latin typeface="方正仿宋_GBK" panose="03000509000000000000" charset="-122"/>
                <a:ea typeface="方正仿宋_GBK" panose="03000509000000000000" charset="-122"/>
                <a:sym typeface="+mn-ea"/>
              </a:rPr>
              <a:t>的人员，编制简单</a:t>
            </a:r>
            <a:r>
              <a:rPr lang="zh-CN" altLang="en-US" sz="2800" b="1" dirty="0">
                <a:solidFill>
                  <a:schemeClr val="tx1"/>
                </a:solidFill>
                <a:latin typeface="方正仿宋_GBK" panose="03000509000000000000" charset="-122"/>
                <a:ea typeface="方正仿宋_GBK" panose="03000509000000000000" charset="-122"/>
                <a:sym typeface="+mn-ea"/>
              </a:rPr>
              <a:t>明了、一看就懂、一学就会</a:t>
            </a:r>
            <a:r>
              <a:rPr lang="zh-CN" altLang="en-US" sz="2800" b="1" dirty="0" smtClean="0">
                <a:solidFill>
                  <a:schemeClr val="tx1"/>
                </a:solidFill>
                <a:latin typeface="方正仿宋_GBK" panose="03000509000000000000" charset="-122"/>
                <a:ea typeface="方正仿宋_GBK" panose="03000509000000000000" charset="-122"/>
                <a:sym typeface="+mn-ea"/>
              </a:rPr>
              <a:t>的预案。</a:t>
            </a:r>
            <a:r>
              <a:rPr lang="en-US" altLang="zh-CN" sz="2800" b="1" dirty="0">
                <a:solidFill>
                  <a:schemeClr val="tx1"/>
                </a:solidFill>
                <a:latin typeface="方正仿宋_GBK" panose="03000509000000000000" charset="-122"/>
                <a:ea typeface="方正仿宋_GBK" panose="03000509000000000000" charset="-122"/>
                <a:sym typeface="+mn-ea"/>
              </a:rPr>
              <a:t>“</a:t>
            </a:r>
            <a:r>
              <a:rPr lang="zh-CN" altLang="en-US" sz="2800" b="1" dirty="0">
                <a:solidFill>
                  <a:schemeClr val="tx1"/>
                </a:solidFill>
                <a:latin typeface="方正仿宋_GBK" panose="03000509000000000000" charset="-122"/>
                <a:ea typeface="方正仿宋_GBK" panose="03000509000000000000" charset="-122"/>
                <a:sym typeface="+mn-ea"/>
              </a:rPr>
              <a:t>三化一卡</a:t>
            </a:r>
            <a:r>
              <a:rPr lang="en-US" altLang="zh-CN" sz="2800" b="1" dirty="0">
                <a:solidFill>
                  <a:schemeClr val="tx1"/>
                </a:solidFill>
                <a:latin typeface="方正仿宋_GBK" panose="03000509000000000000" charset="-122"/>
                <a:ea typeface="方正仿宋_GBK" panose="03000509000000000000" charset="-122"/>
                <a:sym typeface="+mn-ea"/>
              </a:rPr>
              <a:t>”</a:t>
            </a:r>
            <a:r>
              <a:rPr lang="zh-CN" altLang="en-US" sz="2800" b="1" dirty="0">
                <a:solidFill>
                  <a:schemeClr val="tx1"/>
                </a:solidFill>
                <a:latin typeface="方正仿宋_GBK" panose="03000509000000000000" charset="-122"/>
                <a:ea typeface="方正仿宋_GBK" panose="03000509000000000000" charset="-122"/>
                <a:sym typeface="+mn-ea"/>
              </a:rPr>
              <a:t>工作，全市部分区县有不同声音，</a:t>
            </a:r>
            <a:r>
              <a:rPr lang="zh-CN" altLang="en-US" sz="2800" b="1" dirty="0">
                <a:latin typeface="方正仿宋_GBK" panose="03000509000000000000" charset="-122"/>
                <a:ea typeface="方正仿宋_GBK" panose="03000509000000000000" charset="-122"/>
                <a:sym typeface="+mn-ea"/>
              </a:rPr>
              <a:t>思路不统一，认识不一致，导致行动不同步</a:t>
            </a:r>
            <a:r>
              <a:rPr lang="zh-CN" altLang="en-US" sz="2800" b="1" dirty="0" smtClean="0">
                <a:latin typeface="方正仿宋_GBK" panose="03000509000000000000" charset="-122"/>
                <a:ea typeface="方正仿宋_GBK" panose="03000509000000000000" charset="-122"/>
                <a:sym typeface="+mn-ea"/>
              </a:rPr>
              <a:t>。</a:t>
            </a:r>
            <a:endParaRPr lang="zh-CN" altLang="en-US" sz="2800" b="1" dirty="0">
              <a:solidFill>
                <a:schemeClr val="tx1"/>
              </a:solidFill>
              <a:latin typeface="方正仿宋_GBK" panose="03000509000000000000" charset="-122"/>
              <a:ea typeface="方正仿宋_GBK" panose="03000509000000000000" charset="-122"/>
              <a:sym typeface="+mn-ea"/>
            </a:endParaRPr>
          </a:p>
          <a:p>
            <a:pPr marL="0" indent="457200">
              <a:lnSpc>
                <a:spcPts val="3080"/>
              </a:lnSpc>
              <a:spcBef>
                <a:spcPts val="0"/>
              </a:spcBef>
            </a:pPr>
            <a:endParaRPr lang="zh-CN" altLang="en-US" sz="2400" b="1" dirty="0">
              <a:solidFill>
                <a:schemeClr val="tx1"/>
              </a:solidFill>
              <a:latin typeface="方正仿宋_GBK" panose="03000509000000000000" charset="-122"/>
              <a:ea typeface="方正仿宋_GBK" panose="03000509000000000000" charset="-122"/>
              <a:sym typeface="+mn-ea"/>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3" name="图片 2" descr="无标题"/>
          <p:cNvPicPr>
            <a:picLocks noChangeAspect="1"/>
          </p:cNvPicPr>
          <p:nvPr/>
        </p:nvPicPr>
        <p:blipFill>
          <a:blip r:embed="rId3" cstate="print"/>
          <a:stretch>
            <a:fillRect/>
          </a:stretch>
        </p:blipFill>
        <p:spPr>
          <a:xfrm>
            <a:off x="167005" y="1285875"/>
            <a:ext cx="8809990" cy="5440045"/>
          </a:xfrm>
          <a:prstGeom prst="rect">
            <a:avLst/>
          </a:prstGeom>
          <a:ln w="12700">
            <a:solidFill>
              <a:schemeClr val="tx1"/>
            </a:solidFill>
          </a:ln>
        </p:spPr>
      </p:pic>
      <p:sp>
        <p:nvSpPr>
          <p:cNvPr id="7" name="矩形 6"/>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1</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pic>
        <p:nvPicPr>
          <p:cNvPr id="2" name="图片 1" descr="无标题"/>
          <p:cNvPicPr>
            <a:picLocks noChangeAspect="1"/>
          </p:cNvPicPr>
          <p:nvPr/>
        </p:nvPicPr>
        <p:blipFill>
          <a:blip r:embed="rId3" cstate="print"/>
          <a:stretch>
            <a:fillRect/>
          </a:stretch>
        </p:blipFill>
        <p:spPr>
          <a:xfrm>
            <a:off x="152400" y="1278255"/>
            <a:ext cx="8848090" cy="5406390"/>
          </a:xfrm>
          <a:prstGeom prst="rect">
            <a:avLst/>
          </a:prstGeom>
        </p:spPr>
      </p:pic>
      <p:sp>
        <p:nvSpPr>
          <p:cNvPr id="4" name="矩形 3"/>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1</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2</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pic>
        <p:nvPicPr>
          <p:cNvPr id="5" name="图片 4" descr="无标题"/>
          <p:cNvPicPr>
            <a:picLocks noChangeAspect="1"/>
          </p:cNvPicPr>
          <p:nvPr/>
        </p:nvPicPr>
        <p:blipFill>
          <a:blip r:embed="rId3" cstate="print"/>
          <a:stretch>
            <a:fillRect/>
          </a:stretch>
        </p:blipFill>
        <p:spPr>
          <a:xfrm>
            <a:off x="977900" y="1223010"/>
            <a:ext cx="7028815" cy="527939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2</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sp>
        <p:nvSpPr>
          <p:cNvPr id="100" name="文本框 99"/>
          <p:cNvSpPr txBox="1"/>
          <p:nvPr/>
        </p:nvSpPr>
        <p:spPr>
          <a:xfrm>
            <a:off x="327025" y="1359853"/>
            <a:ext cx="5080000" cy="337185"/>
          </a:xfrm>
          <a:prstGeom prst="rect">
            <a:avLst/>
          </a:prstGeom>
          <a:noFill/>
          <a:ln w="9525">
            <a:noFill/>
          </a:ln>
        </p:spPr>
        <p:txBody>
          <a:bodyPr>
            <a:spAutoFit/>
          </a:bodyPr>
          <a:lstStyle/>
          <a:p>
            <a:r>
              <a:rPr lang="en-US" altLang="zh-CN" sz="1600" b="1">
                <a:latin typeface="方正楷体_GBK" panose="03000509000000000000" pitchFamily="65" charset="-122"/>
                <a:ea typeface="方正楷体_GBK" panose="03000509000000000000" pitchFamily="65" charset="-122"/>
                <a:cs typeface="方正楷体_GBK" panose="03000509000000000000" pitchFamily="65" charset="-122"/>
              </a:rPr>
              <a:t>3 </a:t>
            </a:r>
            <a:r>
              <a:rPr lang="zh-CN" altLang="en-US" sz="1600" b="1">
                <a:latin typeface="方正楷体_GBK" panose="03000509000000000000" pitchFamily="65" charset="-122"/>
                <a:ea typeface="方正楷体_GBK" panose="03000509000000000000" pitchFamily="65" charset="-122"/>
                <a:cs typeface="方正楷体_GBK" panose="03000509000000000000" pitchFamily="65" charset="-122"/>
              </a:rPr>
              <a:t>应急处置及注意事项</a:t>
            </a:r>
            <a:endParaRPr lang="zh-CN" altLang="en-US"/>
          </a:p>
        </p:txBody>
      </p:sp>
      <p:pic>
        <p:nvPicPr>
          <p:cNvPr id="3" name="图片 2" descr="无标题"/>
          <p:cNvPicPr>
            <a:picLocks noChangeAspect="1"/>
          </p:cNvPicPr>
          <p:nvPr/>
        </p:nvPicPr>
        <p:blipFill>
          <a:blip r:embed="rId3" cstate="print"/>
          <a:stretch>
            <a:fillRect/>
          </a:stretch>
        </p:blipFill>
        <p:spPr>
          <a:xfrm>
            <a:off x="532130" y="1830705"/>
            <a:ext cx="7967345" cy="4731385"/>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2</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pic>
        <p:nvPicPr>
          <p:cNvPr id="2" name="图片 1" descr="无标题"/>
          <p:cNvPicPr>
            <a:picLocks noChangeAspect="1"/>
          </p:cNvPicPr>
          <p:nvPr/>
        </p:nvPicPr>
        <p:blipFill>
          <a:blip r:embed="rId3" cstate="print"/>
          <a:stretch>
            <a:fillRect/>
          </a:stretch>
        </p:blipFill>
        <p:spPr>
          <a:xfrm>
            <a:off x="121920" y="1389380"/>
            <a:ext cx="8862060" cy="5029835"/>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838752" y="251274"/>
            <a:ext cx="702881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3600" b="1" spc="300" dirty="0" smtClean="0">
                <a:ln w="11430"/>
                <a:solidFill>
                  <a:srgbClr val="0000FF"/>
                </a:solidFill>
                <a:latin typeface="叶根友毛笔行书2.0版" panose="02010601030101010101" charset="-122"/>
                <a:ea typeface="叶根友毛笔行书2.0版" panose="02010601030101010101" charset="-122"/>
              </a:rPr>
              <a:t>—</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现场处置方案（</a:t>
            </a:r>
            <a:r>
              <a:rPr lang="en-US" altLang="zh-CN" sz="2800" spc="300" dirty="0" smtClean="0">
                <a:ln w="11430"/>
                <a:solidFill>
                  <a:schemeClr val="bg1"/>
                </a:solidFill>
                <a:latin typeface="叶根友毛笔行书2.0版" panose="02010601030101010101" charset="-122"/>
                <a:ea typeface="叶根友毛笔行书2.0版" panose="02010601030101010101" charset="-122"/>
              </a:rPr>
              <a:t>2</a:t>
            </a:r>
            <a:r>
              <a:rPr lang="zh-CN" altLang="en-US" sz="2800" spc="300" dirty="0" smtClean="0">
                <a:ln w="11430"/>
                <a:solidFill>
                  <a:schemeClr val="bg1"/>
                </a:solidFill>
                <a:latin typeface="叶根友毛笔行书2.0版" panose="02010601030101010101" charset="-122"/>
                <a:ea typeface="叶根友毛笔行书2.0版" panose="02010601030101010101" charset="-122"/>
              </a:rPr>
              <a:t>）</a:t>
            </a:r>
          </a:p>
        </p:txBody>
      </p:sp>
      <p:sp>
        <p:nvSpPr>
          <p:cNvPr id="6" name="文本框 5"/>
          <p:cNvSpPr txBox="1"/>
          <p:nvPr/>
        </p:nvSpPr>
        <p:spPr>
          <a:xfrm>
            <a:off x="461645" y="1451928"/>
            <a:ext cx="5080000" cy="337185"/>
          </a:xfrm>
          <a:prstGeom prst="rect">
            <a:avLst/>
          </a:prstGeom>
          <a:noFill/>
          <a:ln w="9525">
            <a:noFill/>
          </a:ln>
        </p:spPr>
        <p:txBody>
          <a:bodyPr>
            <a:spAutoFit/>
          </a:bodyPr>
          <a:lstStyle/>
          <a:p>
            <a:pPr indent="408305"/>
            <a:r>
              <a:rPr lang="en-US" altLang="zh-CN" sz="1600" b="1">
                <a:latin typeface="方正仿宋_GBK" panose="03000509000000000000" charset="-122"/>
                <a:ea typeface="方正仿宋_GBK" panose="03000509000000000000" charset="-122"/>
                <a:cs typeface="方正仿宋_GBK" panose="03000509000000000000" charset="-122"/>
              </a:rPr>
              <a:t>3.2</a:t>
            </a:r>
            <a:r>
              <a:rPr lang="zh-CN" altLang="en-US" sz="1600" b="1">
                <a:latin typeface="方正仿宋_GBK" panose="03000509000000000000" charset="-122"/>
                <a:ea typeface="方正仿宋_GBK" panose="03000509000000000000" charset="-122"/>
                <a:cs typeface="方正仿宋_GBK" panose="03000509000000000000" charset="-122"/>
              </a:rPr>
              <a:t>电解槽着火燃烧事故</a:t>
            </a:r>
            <a:endParaRPr lang="zh-CN" altLang="en-US"/>
          </a:p>
        </p:txBody>
      </p:sp>
      <p:graphicFrame>
        <p:nvGraphicFramePr>
          <p:cNvPr id="2" name="表格 -1"/>
          <p:cNvGraphicFramePr/>
          <p:nvPr/>
        </p:nvGraphicFramePr>
        <p:xfrm>
          <a:off x="461645" y="1970595"/>
          <a:ext cx="8229600" cy="4328177"/>
        </p:xfrm>
        <a:graphic>
          <a:graphicData uri="http://schemas.openxmlformats.org/drawingml/2006/table">
            <a:tbl>
              <a:tblPr firstRow="1" bandRow="1">
                <a:tableStyleId>{5940675A-B579-460E-94D1-54222C63F5DA}</a:tableStyleId>
              </a:tblPr>
              <a:tblGrid>
                <a:gridCol w="795655"/>
                <a:gridCol w="257810"/>
                <a:gridCol w="1580515"/>
                <a:gridCol w="1528445"/>
                <a:gridCol w="1251585"/>
                <a:gridCol w="1430020"/>
                <a:gridCol w="1385570"/>
              </a:tblGrid>
              <a:tr h="213360">
                <a:tc gridSpan="2">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事故工段</a:t>
                      </a:r>
                    </a:p>
                  </a:txBody>
                  <a:tcPr marL="0" marR="0" marT="0" marB="1"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电解</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事故工序</a:t>
                      </a: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None/>
                      </a:pP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精盐水电解</a:t>
                      </a:r>
                    </a:p>
                  </a:txBody>
                  <a:tcPr marL="0" marR="0" marT="0" marB="1" anchor="ctr">
                    <a:lnL w="9525"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事故类型</a:t>
                      </a:r>
                    </a:p>
                  </a:txBody>
                  <a:tcPr marL="0" marR="0" marT="0" marB="1"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燃烧事故</a:t>
                      </a:r>
                    </a:p>
                  </a:txBody>
                  <a:tcPr marL="0" marR="0" marT="0" marB="1" anchor="ctr">
                    <a:lnL w="63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2">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事故原因</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5">
                  <a:txBody>
                    <a:bodyPr/>
                    <a:lstStyle/>
                    <a:p>
                      <a:pPr>
                        <a:buNone/>
                      </a:pP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因电解槽腐蚀、离子膜或垫片损坏、电解工艺事故等造成氢气泄漏遇明火燃烧。</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28905">
                <a:tc gridSpan="2">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事故危害</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5">
                  <a:txBody>
                    <a:bodyPr/>
                    <a:lstStyle/>
                    <a:p>
                      <a:pPr>
                        <a:buNone/>
                      </a:pP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造成电解槽及电气仪表线路损坏，次生燃爆事故，次生氯气泄漏及中毒事故。</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28905">
                <a:tc gridSpan="2">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处置原则</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5">
                  <a:txBody>
                    <a:bodyPr/>
                    <a:lstStyle/>
                    <a:p>
                      <a:pPr>
                        <a:buNone/>
                      </a:pP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需尽快切断着火源扑灭明火，防止次生燃爆或者火灾事故。</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28905">
                <a:tc gridSpan="6">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处置措施及要求</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b="1">
                          <a:solidFill>
                            <a:srgbClr val="000000"/>
                          </a:solidFill>
                          <a:latin typeface="宋体" panose="02010600030101010101" pitchFamily="2" charset="-122"/>
                          <a:ea typeface="宋体" panose="02010600030101010101" pitchFamily="2" charset="-122"/>
                          <a:cs typeface="宋体" panose="02010600030101010101" pitchFamily="2" charset="-122"/>
                        </a:rPr>
                        <a:t>责任人</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1.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视电解槽着火燃烧程度，由氯碱车间负责按事故岗位</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事故班组</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氯碱车间（生产调度）</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分管领导的程序进行报告。</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当班班长</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2.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立即对着火电解槽做单回路紧急停车处理。主要工作包括断电、保持正常阴阳极循环、维持正常氯氢压差。</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电解</a:t>
                      </a:r>
                      <a:r>
                        <a:rPr lang="en-US" altLang="zh-CN" sz="1400">
                          <a:solidFill>
                            <a:srgbClr val="000000"/>
                          </a:solidFill>
                          <a:latin typeface="宋体" panose="02010600030101010101" pitchFamily="2" charset="-122"/>
                          <a:ea typeface="宋体" panose="02010600030101010101" pitchFamily="2" charset="-122"/>
                          <a:cs typeface="宋体" panose="02010600030101010101" pitchFamily="2" charset="-122"/>
                        </a:rPr>
                        <a:t>DCS</a:t>
                      </a: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操作工</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3.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及时对事故电解槽作隔离处理。主要工作包括关闭本槽入系统的氯氢阀门，做好本槽与系统氯氢总管的隔离。</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电解巡检操作工</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4.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对阴极侧作氮气置换处理。主要工作包括向阴极通入适量氮气。</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电解巡检操作工</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5.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对着火部位作灭火处理。若火能够扑灭，则对该回路作清洗置换后待修处理；若火不能扑灭，则对整个系统实施停车后再进行灭火。</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电解巡检操作工</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6.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对电解槽燃烧时渗漏的碱液引流至电解槽下方围堰收集入污水处理装置进行处理。</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algn="ctr">
                        <a:buNone/>
                      </a:pPr>
                      <a:r>
                        <a:rPr lang="zh-CN" altLang="en-US" sz="1400">
                          <a:solidFill>
                            <a:srgbClr val="000000"/>
                          </a:solidFill>
                          <a:latin typeface="宋体" panose="02010600030101010101" pitchFamily="2" charset="-122"/>
                          <a:ea typeface="宋体" panose="02010600030101010101" pitchFamily="2" charset="-122"/>
                          <a:cs typeface="宋体" panose="02010600030101010101" pitchFamily="2" charset="-122"/>
                        </a:rPr>
                        <a:t>电解巡检操作工</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8905">
                <a:tc gridSpan="7">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注意事项</a:t>
                      </a:r>
                    </a:p>
                  </a:txBody>
                  <a:tcPr marL="0" marR="0" marT="0" marB="1"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R w="190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28905">
                <a:tc gridSpan="7">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1.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无论什么原因的电解槽着火，均需立即对该事故电解槽作紧急停车处理。特别当班班长及操作人员需首先对事故电解槽作断电处理。</a:t>
                      </a:r>
                    </a:p>
                  </a:txBody>
                  <a:tcPr marL="0" marR="0" marT="0" marB="1"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28905">
                <a:tc gridSpan="7">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2.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电解槽泄漏液介质为浓度</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32%</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的烧碱，现场应急人员需注意防碱酌伤的相关个人防护。</a:t>
                      </a:r>
                    </a:p>
                  </a:txBody>
                  <a:tcPr marL="0" marR="0" marT="0" marB="1"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28905">
                <a:tc gridSpan="7">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3.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及时使用清水冲洗现场，防止地面泄漏的碱液次生安全事故。</a:t>
                      </a:r>
                    </a:p>
                  </a:txBody>
                  <a:tcPr marL="0" marR="0" marT="0" marB="1"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xBody>
                    <a:bodyPr/>
                    <a:lstStyle/>
                    <a:p>
                      <a:endParaRPr lang="zh-CN"/>
                    </a:p>
                  </a:txBody>
                  <a:tcPr>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28905">
                <a:tc gridSpan="7">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4. </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如果现场已有氯气泄漏，现场应急人员应该佩戴正压式空气呼吸器，同时应该加强电解槽厂房的通风换气处理。</a:t>
                      </a:r>
                    </a:p>
                  </a:txBody>
                  <a:tcPr marL="0" marR="0" marT="0" marB="1"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90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28905">
                <a:tc>
                  <a:txBody>
                    <a:bodyPr/>
                    <a:lstStyle/>
                    <a:p>
                      <a:pPr algn="ctr">
                        <a:buNone/>
                      </a:pPr>
                      <a:r>
                        <a:rPr lang="zh-CN" altLang="en-US" sz="1200" b="1">
                          <a:solidFill>
                            <a:srgbClr val="000000"/>
                          </a:solidFill>
                          <a:latin typeface="宋体" panose="02010600030101010101" pitchFamily="2" charset="-122"/>
                          <a:ea typeface="宋体" panose="02010600030101010101" pitchFamily="2" charset="-122"/>
                          <a:cs typeface="宋体" panose="02010600030101010101" pitchFamily="2" charset="-122"/>
                        </a:rPr>
                        <a:t>其它说明</a:t>
                      </a:r>
                    </a:p>
                  </a:txBody>
                  <a:tcPr marL="0" marR="0" marT="0" marB="1"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gridSpan="6">
                  <a:txBody>
                    <a:bodyPr/>
                    <a:lstStyle/>
                    <a:p>
                      <a:pPr>
                        <a:buNone/>
                      </a:pP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 1</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、与电解槽相连接的氢气管道及法兰着火燃烧事故参照此方案进行处置； </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2</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、技术咨询：鲜佰虎</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/13509469817</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；吴双根</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/15803033162</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；饶鑫</a:t>
                      </a:r>
                      <a:r>
                        <a:rPr lang="en-US" altLang="zh-CN" sz="1200">
                          <a:solidFill>
                            <a:srgbClr val="000000"/>
                          </a:solidFill>
                          <a:latin typeface="宋体" panose="02010600030101010101" pitchFamily="2" charset="-122"/>
                          <a:ea typeface="宋体" panose="02010600030101010101" pitchFamily="2" charset="-122"/>
                          <a:cs typeface="宋体" panose="02010600030101010101" pitchFamily="2" charset="-122"/>
                        </a:rPr>
                        <a:t>/18623096661</a:t>
                      </a:r>
                      <a:r>
                        <a:rPr lang="zh-CN" altLang="en-US" sz="1200">
                          <a:solidFill>
                            <a:srgbClr val="000000"/>
                          </a:solidFill>
                          <a:latin typeface="宋体" panose="02010600030101010101" pitchFamily="2" charset="-122"/>
                          <a:ea typeface="宋体" panose="02010600030101010101" pitchFamily="2" charset="-122"/>
                          <a:cs typeface="宋体" panose="02010600030101010101" pitchFamily="2" charset="-122"/>
                        </a:rPr>
                        <a:t>。</a:t>
                      </a:r>
                    </a:p>
                  </a:txBody>
                  <a:tcPr marL="0" marR="0" marT="0" marB="1" anchor="ctr">
                    <a:lnL w="12700"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tcPr>
                </a:tc>
                <a:tc hMerge="1">
                  <a:txBody>
                    <a:bodyPr/>
                    <a:lstStyle/>
                    <a:p>
                      <a:endParaRPr lang="zh-CN"/>
                    </a:p>
                  </a:txBody>
                  <a:tcPr>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1385487" y="251274"/>
            <a:ext cx="593534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处置卡的制作</a:t>
            </a:r>
          </a:p>
        </p:txBody>
      </p:sp>
      <p:sp>
        <p:nvSpPr>
          <p:cNvPr id="2" name="文本框 1"/>
          <p:cNvSpPr txBox="1"/>
          <p:nvPr/>
        </p:nvSpPr>
        <p:spPr>
          <a:xfrm>
            <a:off x="1951990" y="4839970"/>
            <a:ext cx="5249545" cy="1430020"/>
          </a:xfrm>
          <a:prstGeom prst="rect">
            <a:avLst/>
          </a:prstGeom>
          <a:noFill/>
        </p:spPr>
        <p:txBody>
          <a:bodyPr wrap="square" rtlCol="0">
            <a:spAutoFit/>
          </a:bodyPr>
          <a:lstStyle/>
          <a:p>
            <a:pPr algn="ctr">
              <a:lnSpc>
                <a:spcPts val="3480"/>
              </a:lnSpc>
            </a:pPr>
            <a:r>
              <a:rPr lang="zh-CN" altLang="en-US" sz="2400" b="1">
                <a:solidFill>
                  <a:srgbClr val="0000FF"/>
                </a:solidFill>
              </a:rPr>
              <a:t>通常分为：</a:t>
            </a:r>
          </a:p>
          <a:p>
            <a:pPr algn="ctr">
              <a:lnSpc>
                <a:spcPts val="3480"/>
              </a:lnSpc>
            </a:pPr>
            <a:r>
              <a:rPr lang="zh-CN" altLang="en-US" sz="2400" b="1"/>
              <a:t>功能组应急处置卡（应对大事）</a:t>
            </a:r>
          </a:p>
          <a:p>
            <a:pPr algn="ctr">
              <a:lnSpc>
                <a:spcPts val="3480"/>
              </a:lnSpc>
            </a:pPr>
            <a:r>
              <a:rPr lang="zh-CN" altLang="en-US" sz="2400" b="1"/>
              <a:t>重点岗位处置卡（应对小事）</a:t>
            </a:r>
          </a:p>
        </p:txBody>
      </p:sp>
      <p:sp>
        <p:nvSpPr>
          <p:cNvPr id="6" name="文本框 5"/>
          <p:cNvSpPr txBox="1"/>
          <p:nvPr/>
        </p:nvSpPr>
        <p:spPr>
          <a:xfrm>
            <a:off x="1946275" y="3374390"/>
            <a:ext cx="5250180" cy="1391285"/>
          </a:xfrm>
          <a:prstGeom prst="rect">
            <a:avLst/>
          </a:prstGeom>
          <a:noFill/>
        </p:spPr>
        <p:txBody>
          <a:bodyPr wrap="square" rtlCol="0" anchor="t">
            <a:spAutoFit/>
          </a:bodyPr>
          <a:lstStyle/>
          <a:p>
            <a:pPr>
              <a:lnSpc>
                <a:spcPts val="3380"/>
              </a:lnSpc>
              <a:buNone/>
            </a:pPr>
            <a:r>
              <a:rPr lang="zh-CN" altLang="zh-CN" sz="2400" kern="100" dirty="0" smtClean="0">
                <a:solidFill>
                  <a:srgbClr val="FF0000"/>
                </a:solidFill>
                <a:latin typeface="华文中宋" panose="02010600040101010101" charset="-122"/>
                <a:ea typeface="华文中宋" panose="02010600040101010101" charset="-122"/>
                <a:cs typeface="仿宋_GB2312"/>
                <a:sym typeface="+mn-ea"/>
              </a:rPr>
              <a:t>一卡在手，心中有数，提供行动指引；</a:t>
            </a:r>
            <a:endParaRPr lang="en-US" altLang="zh-CN" sz="2400" kern="100" dirty="0" smtClean="0">
              <a:solidFill>
                <a:srgbClr val="FF0000"/>
              </a:solidFill>
              <a:latin typeface="华文中宋" panose="02010600040101010101" charset="-122"/>
              <a:ea typeface="华文中宋" panose="02010600040101010101" charset="-122"/>
            </a:endParaRPr>
          </a:p>
          <a:p>
            <a:pPr algn="just">
              <a:lnSpc>
                <a:spcPts val="3380"/>
              </a:lnSpc>
              <a:spcAft>
                <a:spcPts val="0"/>
              </a:spcAft>
              <a:buNone/>
            </a:pPr>
            <a:r>
              <a:rPr lang="zh-CN" altLang="zh-CN" sz="2400" kern="100" dirty="0" smtClean="0">
                <a:solidFill>
                  <a:srgbClr val="FF0000"/>
                </a:solidFill>
                <a:latin typeface="华文中宋" panose="02010600040101010101" charset="-122"/>
                <a:ea typeface="华文中宋" panose="02010600040101010101" charset="-122"/>
                <a:cs typeface="仿宋_GB2312"/>
                <a:sym typeface="+mn-ea"/>
              </a:rPr>
              <a:t>紧急情况，措施明了，避免惊慌失措；</a:t>
            </a:r>
          </a:p>
          <a:p>
            <a:pPr algn="just">
              <a:lnSpc>
                <a:spcPts val="3380"/>
              </a:lnSpc>
              <a:spcAft>
                <a:spcPts val="0"/>
              </a:spcAft>
              <a:buNone/>
            </a:pPr>
            <a:r>
              <a:rPr lang="zh-CN" altLang="zh-CN" sz="2400" kern="100" dirty="0" smtClean="0">
                <a:solidFill>
                  <a:srgbClr val="FF0000"/>
                </a:solidFill>
                <a:latin typeface="华文中宋" panose="02010600040101010101" charset="-122"/>
                <a:ea typeface="华文中宋" panose="02010600040101010101" charset="-122"/>
                <a:cs typeface="仿宋_GB2312"/>
                <a:sym typeface="+mn-ea"/>
              </a:rPr>
              <a:t>应急联络，有序高效，从容应对事故。</a:t>
            </a:r>
            <a:endParaRPr lang="zh-CN" altLang="en-US" sz="2400">
              <a:latin typeface="华文中宋" panose="02010600040101010101" charset="-122"/>
              <a:ea typeface="华文中宋" panose="02010600040101010101" charset="-122"/>
            </a:endParaRPr>
          </a:p>
        </p:txBody>
      </p:sp>
      <p:sp>
        <p:nvSpPr>
          <p:cNvPr id="24" name="TextBox 23"/>
          <p:cNvSpPr txBox="1"/>
          <p:nvPr/>
        </p:nvSpPr>
        <p:spPr>
          <a:xfrm>
            <a:off x="323850" y="1371283"/>
            <a:ext cx="8495665"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ctr" anchorCtr="0" compatLnSpc="1">
            <a:spAutoFit/>
          </a:bodyPr>
          <a:lstStyle>
            <a:defPPr>
              <a:defRPr lang="zh-CN"/>
            </a:defPPr>
            <a:lvl1pPr>
              <a:defRPr sz="2800" b="1">
                <a:solidFill>
                  <a:schemeClr val="tx2"/>
                </a:solidFill>
                <a:latin typeface="+mn-ea"/>
                <a:ea typeface="+mn-ea"/>
              </a:defRPr>
            </a:lvl1pPr>
            <a:lvl2pPr>
              <a:defRPr sz="2400">
                <a:solidFill>
                  <a:schemeClr val="tx2"/>
                </a:solidFill>
                <a:ea typeface="微软雅黑" panose="020B0503020204020204" charset="-122"/>
              </a:defRPr>
            </a:lvl2pPr>
            <a:lvl3pPr>
              <a:defRPr sz="2400">
                <a:solidFill>
                  <a:schemeClr val="tx2"/>
                </a:solidFill>
                <a:ea typeface="微软雅黑" panose="020B0503020204020204" charset="-122"/>
              </a:defRPr>
            </a:lvl3pPr>
            <a:lvl4pPr>
              <a:defRPr sz="2400">
                <a:solidFill>
                  <a:schemeClr val="tx2"/>
                </a:solidFill>
                <a:ea typeface="微软雅黑" panose="020B0503020204020204" charset="-122"/>
              </a:defRPr>
            </a:lvl4pPr>
            <a:lvl5pPr>
              <a:defRPr sz="2400">
                <a:solidFill>
                  <a:schemeClr val="tx2"/>
                </a:solidFill>
                <a:ea typeface="微软雅黑" panose="020B0503020204020204" charset="-122"/>
              </a:defRPr>
            </a:lvl5pPr>
            <a:lvl6pPr marL="457200" fontAlgn="base">
              <a:spcBef>
                <a:spcPct val="0"/>
              </a:spcBef>
              <a:spcAft>
                <a:spcPct val="0"/>
              </a:spcAft>
              <a:defRPr sz="2400">
                <a:solidFill>
                  <a:schemeClr val="tx2"/>
                </a:solidFill>
                <a:ea typeface="微软雅黑" panose="020B0503020204020204" charset="-122"/>
              </a:defRPr>
            </a:lvl6pPr>
            <a:lvl7pPr marL="914400" fontAlgn="base">
              <a:spcBef>
                <a:spcPct val="0"/>
              </a:spcBef>
              <a:spcAft>
                <a:spcPct val="0"/>
              </a:spcAft>
              <a:defRPr sz="2400">
                <a:solidFill>
                  <a:schemeClr val="tx2"/>
                </a:solidFill>
                <a:ea typeface="微软雅黑" panose="020B0503020204020204" charset="-122"/>
              </a:defRPr>
            </a:lvl7pPr>
            <a:lvl8pPr marL="1371600" fontAlgn="base">
              <a:spcBef>
                <a:spcPct val="0"/>
              </a:spcBef>
              <a:spcAft>
                <a:spcPct val="0"/>
              </a:spcAft>
              <a:defRPr sz="2400">
                <a:solidFill>
                  <a:schemeClr val="tx2"/>
                </a:solidFill>
                <a:ea typeface="微软雅黑" panose="020B0503020204020204" charset="-122"/>
              </a:defRPr>
            </a:lvl8pPr>
            <a:lvl9pPr marL="1828800" fontAlgn="base">
              <a:spcBef>
                <a:spcPct val="0"/>
              </a:spcBef>
              <a:spcAft>
                <a:spcPct val="0"/>
              </a:spcAft>
              <a:defRPr sz="2400">
                <a:solidFill>
                  <a:schemeClr val="tx2"/>
                </a:solidFill>
                <a:ea typeface="微软雅黑" panose="020B0503020204020204" charset="-122"/>
              </a:defRPr>
            </a:lvl9pPr>
          </a:lstStyle>
          <a:p>
            <a:r>
              <a:rPr lang="en-US" altLang="zh-CN" dirty="0"/>
              <a:t> </a:t>
            </a:r>
            <a:r>
              <a:rPr lang="zh-CN" altLang="en-US" dirty="0">
                <a:solidFill>
                  <a:srgbClr val="FF0000"/>
                </a:solidFill>
              </a:rPr>
              <a:t>总体要求：</a:t>
            </a:r>
            <a:r>
              <a:rPr lang="zh-CN" altLang="en-US" sz="2400" dirty="0">
                <a:solidFill>
                  <a:srgbClr val="00B050"/>
                </a:solidFill>
              </a:rPr>
              <a:t>明确编制范围，找准编制应急处置卡的主线。</a:t>
            </a:r>
          </a:p>
          <a:p>
            <a:r>
              <a:rPr lang="zh-CN" altLang="en-US" sz="2000" dirty="0" smtClean="0">
                <a:solidFill>
                  <a:schemeClr val="tx1"/>
                </a:solidFill>
                <a:latin typeface="+mj-ea"/>
                <a:ea typeface="+mj-ea"/>
                <a:sym typeface="+mn-ea"/>
              </a:rPr>
              <a:t>  </a:t>
            </a:r>
          </a:p>
          <a:p>
            <a:pPr>
              <a:lnSpc>
                <a:spcPts val="2800"/>
              </a:lnSpc>
            </a:pPr>
            <a:r>
              <a:rPr lang="zh-CN" altLang="en-US" sz="2000" dirty="0" smtClean="0">
                <a:solidFill>
                  <a:schemeClr val="tx1"/>
                </a:solidFill>
                <a:latin typeface="+mj-ea"/>
                <a:ea typeface="+mj-ea"/>
                <a:sym typeface="+mn-ea"/>
              </a:rPr>
              <a:t>    按照不同岗位、不同人员分别编制各自的应急处置卡或职能职责卡，拒绝一卡多人多责，容易混淆，在紧急情况下，只需记住自己的应急处置工作，减少了在突发情况下的紧张和慌乱。</a:t>
            </a:r>
            <a:endParaRPr lang="zh-CN" altLang="en-US" sz="2000" b="1" dirty="0" smtClean="0">
              <a:solidFill>
                <a:schemeClr val="tx1"/>
              </a:solidFill>
              <a:latin typeface="+mj-ea"/>
              <a:ea typeface="+mj-ea"/>
              <a:sym typeface="+mn-ea"/>
            </a:endParaRPr>
          </a:p>
          <a:p>
            <a:endParaRPr lang="zh-CN" altLang="en-US" sz="2400" dirty="0">
              <a:solidFill>
                <a:srgbClr val="00B050"/>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396474" y="251274"/>
            <a:ext cx="7913370"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功能组应急处置卡的制作</a:t>
            </a:r>
          </a:p>
        </p:txBody>
      </p:sp>
      <p:sp>
        <p:nvSpPr>
          <p:cNvPr id="5" name="文本框 4"/>
          <p:cNvSpPr txBox="1"/>
          <p:nvPr/>
        </p:nvSpPr>
        <p:spPr>
          <a:xfrm>
            <a:off x="452755" y="1830705"/>
            <a:ext cx="8237855" cy="3197225"/>
          </a:xfrm>
          <a:prstGeom prst="rect">
            <a:avLst/>
          </a:prstGeom>
          <a:noFill/>
        </p:spPr>
        <p:txBody>
          <a:bodyPr wrap="square" rtlCol="0" anchor="t">
            <a:spAutoFit/>
          </a:bodyPr>
          <a:lstStyle/>
          <a:p>
            <a:pPr>
              <a:lnSpc>
                <a:spcPts val="3460"/>
              </a:lnSpc>
              <a:buNone/>
            </a:pPr>
            <a:r>
              <a:rPr lang="zh-CN" altLang="en-US" sz="2400" b="1" dirty="0" smtClean="0">
                <a:latin typeface="华文中宋" panose="02010600040101010101" charset="-122"/>
                <a:ea typeface="华文中宋" panose="02010600040101010101" charset="-122"/>
                <a:sym typeface="+mn-ea"/>
              </a:rPr>
              <a:t>根据</a:t>
            </a:r>
            <a:r>
              <a:rPr lang="zh-CN" altLang="en-US" sz="2400" b="1" dirty="0">
                <a:latin typeface="华文中宋" panose="02010600040101010101" charset="-122"/>
                <a:ea typeface="华文中宋" panose="02010600040101010101" charset="-122"/>
                <a:sym typeface="+mn-ea"/>
              </a:rPr>
              <a:t>职能</a:t>
            </a:r>
            <a:r>
              <a:rPr lang="zh-CN" altLang="en-US" sz="2400" b="1" dirty="0" smtClean="0">
                <a:latin typeface="华文中宋" panose="02010600040101010101" charset="-122"/>
                <a:ea typeface="华文中宋" panose="02010600040101010101" charset="-122"/>
                <a:sym typeface="+mn-ea"/>
              </a:rPr>
              <a:t>职责</a:t>
            </a:r>
            <a:r>
              <a:rPr lang="zh-CN" altLang="en-US" sz="2400" b="1" dirty="0">
                <a:latin typeface="华文中宋" panose="02010600040101010101" charset="-122"/>
                <a:ea typeface="华文中宋" panose="02010600040101010101" charset="-122"/>
                <a:sym typeface="+mn-ea"/>
              </a:rPr>
              <a:t>编制</a:t>
            </a:r>
            <a:r>
              <a:rPr lang="zh-CN" altLang="en-US" sz="2400" b="1" dirty="0">
                <a:solidFill>
                  <a:srgbClr val="FF0000"/>
                </a:solidFill>
                <a:latin typeface="华文中宋" panose="02010600040101010101" charset="-122"/>
                <a:ea typeface="华文中宋" panose="02010600040101010101" charset="-122"/>
                <a:sym typeface="+mn-ea"/>
              </a:rPr>
              <a:t>指挥部、应急救援小组</a:t>
            </a:r>
            <a:r>
              <a:rPr lang="zh-CN" altLang="en-US" sz="2400" b="1" dirty="0">
                <a:latin typeface="华文中宋" panose="02010600040101010101" charset="-122"/>
                <a:ea typeface="华文中宋" panose="02010600040101010101" charset="-122"/>
                <a:sym typeface="+mn-ea"/>
              </a:rPr>
              <a:t>职能职责卡</a:t>
            </a:r>
          </a:p>
          <a:p>
            <a:pPr>
              <a:lnSpc>
                <a:spcPts val="3460"/>
              </a:lnSpc>
              <a:buNone/>
            </a:pPr>
            <a:r>
              <a:rPr lang="zh-CN" altLang="en-US" sz="2400" dirty="0" smtClean="0">
                <a:solidFill>
                  <a:srgbClr val="FF0000"/>
                </a:solidFill>
                <a:latin typeface="华文中宋" panose="02010600040101010101" charset="-122"/>
                <a:ea typeface="华文中宋" panose="02010600040101010101" charset="-122"/>
                <a:sym typeface="+mn-ea"/>
              </a:rPr>
              <a:t>注意</a:t>
            </a:r>
            <a:r>
              <a:rPr lang="zh-CN" altLang="en-US" sz="2400" dirty="0">
                <a:solidFill>
                  <a:srgbClr val="FF0000"/>
                </a:solidFill>
                <a:latin typeface="华文中宋" panose="02010600040101010101" charset="-122"/>
                <a:ea typeface="华文中宋" panose="02010600040101010101" charset="-122"/>
                <a:sym typeface="+mn-ea"/>
              </a:rPr>
              <a:t>：</a:t>
            </a:r>
          </a:p>
          <a:p>
            <a:pPr>
              <a:lnSpc>
                <a:spcPts val="3460"/>
              </a:lnSpc>
              <a:buNone/>
            </a:pPr>
            <a:r>
              <a:rPr lang="zh-CN" altLang="en-US" sz="2000" dirty="0">
                <a:solidFill>
                  <a:schemeClr val="tx1"/>
                </a:solidFill>
                <a:latin typeface="华文中宋" panose="02010600040101010101" charset="-122"/>
                <a:ea typeface="华文中宋" panose="02010600040101010101" charset="-122"/>
                <a:sym typeface="+mn-ea"/>
              </a:rPr>
              <a:t>职责职能卡要一一对应</a:t>
            </a:r>
            <a:r>
              <a:rPr lang="zh-CN" altLang="en-US" sz="2000" b="1" dirty="0">
                <a:solidFill>
                  <a:schemeClr val="tx1"/>
                </a:solidFill>
                <a:latin typeface="华文中宋" panose="02010600040101010101" charset="-122"/>
                <a:ea typeface="华文中宋" panose="02010600040101010101" charset="-122"/>
                <a:sym typeface="+mn-ea"/>
              </a:rPr>
              <a:t>应急组织机构及职责。</a:t>
            </a:r>
          </a:p>
          <a:p>
            <a:pPr>
              <a:lnSpc>
                <a:spcPts val="3460"/>
              </a:lnSpc>
              <a:buNone/>
            </a:pPr>
            <a:r>
              <a:rPr lang="zh-CN" altLang="en-US" sz="2000" dirty="0">
                <a:solidFill>
                  <a:schemeClr val="tx1"/>
                </a:solidFill>
                <a:latin typeface="华文中宋" panose="02010600040101010101" charset="-122"/>
                <a:ea typeface="华文中宋" panose="02010600040101010101" charset="-122"/>
                <a:sym typeface="+mn-ea"/>
              </a:rPr>
              <a:t>指挥部成员人手一卡：</a:t>
            </a:r>
            <a:r>
              <a:rPr lang="zh-CN" altLang="en-US" sz="2000" dirty="0" smtClean="0">
                <a:solidFill>
                  <a:schemeClr val="tx1"/>
                </a:solidFill>
                <a:latin typeface="华文中宋" panose="02010600040101010101" charset="-122"/>
                <a:ea typeface="华文中宋" panose="02010600040101010101" charset="-122"/>
                <a:sym typeface="+mn-ea"/>
              </a:rPr>
              <a:t>指挥长、副指挥长、各成员职责。</a:t>
            </a:r>
          </a:p>
          <a:p>
            <a:pPr>
              <a:lnSpc>
                <a:spcPts val="3460"/>
              </a:lnSpc>
              <a:buNone/>
            </a:pPr>
            <a:r>
              <a:rPr lang="zh-CN" altLang="en-US" sz="2000" dirty="0" smtClean="0">
                <a:solidFill>
                  <a:schemeClr val="tx1"/>
                </a:solidFill>
                <a:latin typeface="华文中宋" panose="02010600040101010101" charset="-122"/>
                <a:ea typeface="华文中宋" panose="02010600040101010101" charset="-122"/>
                <a:sym typeface="+mn-ea"/>
              </a:rPr>
              <a:t>应急救援小组：组长</a:t>
            </a:r>
            <a:r>
              <a:rPr lang="zh-CN" altLang="en-US" sz="2000" dirty="0">
                <a:solidFill>
                  <a:schemeClr val="tx1"/>
                </a:solidFill>
                <a:latin typeface="华文中宋" panose="02010600040101010101" charset="-122"/>
                <a:ea typeface="华文中宋" panose="02010600040101010101" charset="-122"/>
                <a:sym typeface="+mn-ea"/>
              </a:rPr>
              <a:t>和副组长</a:t>
            </a:r>
            <a:r>
              <a:rPr lang="zh-CN" altLang="en-US" sz="2000" dirty="0" smtClean="0">
                <a:solidFill>
                  <a:schemeClr val="tx1"/>
                </a:solidFill>
                <a:latin typeface="华文中宋" panose="02010600040101010101" charset="-122"/>
                <a:ea typeface="华文中宋" panose="02010600040101010101" charset="-122"/>
                <a:sym typeface="+mn-ea"/>
              </a:rPr>
              <a:t>卡（各组职责、指挥部和队员联系电话）。</a:t>
            </a:r>
          </a:p>
          <a:p>
            <a:pPr>
              <a:lnSpc>
                <a:spcPts val="3460"/>
              </a:lnSpc>
              <a:buNone/>
            </a:pPr>
            <a:r>
              <a:rPr lang="en-US" altLang="zh-CN" sz="2400" b="1" dirty="0" smtClean="0">
                <a:solidFill>
                  <a:srgbClr val="FF0000"/>
                </a:solidFill>
                <a:latin typeface="华文中宋" panose="02010600040101010101" charset="-122"/>
                <a:ea typeface="华文中宋" panose="02010600040101010101" charset="-122"/>
                <a:sym typeface="+mn-ea"/>
              </a:rPr>
              <a:t>※</a:t>
            </a:r>
            <a:r>
              <a:rPr lang="zh-CN" altLang="en-US" sz="2400" b="1" dirty="0" smtClean="0">
                <a:solidFill>
                  <a:srgbClr val="FF0000"/>
                </a:solidFill>
                <a:latin typeface="华文中宋" panose="02010600040101010101" charset="-122"/>
                <a:ea typeface="华文中宋" panose="02010600040101010101" charset="-122"/>
                <a:sym typeface="+mn-ea"/>
              </a:rPr>
              <a:t>思路</a:t>
            </a:r>
            <a:r>
              <a:rPr lang="zh-CN" altLang="en-US" sz="2400" b="1" dirty="0">
                <a:solidFill>
                  <a:srgbClr val="FF0000"/>
                </a:solidFill>
                <a:latin typeface="华文中宋" panose="02010600040101010101" charset="-122"/>
                <a:ea typeface="华文中宋" panose="02010600040101010101" charset="-122"/>
                <a:sym typeface="+mn-ea"/>
              </a:rPr>
              <a:t>要清晰</a:t>
            </a:r>
            <a:r>
              <a:rPr lang="en-US" altLang="zh-CN" sz="2400" dirty="0">
                <a:solidFill>
                  <a:srgbClr val="00B0F0"/>
                </a:solidFill>
                <a:latin typeface="华文中宋" panose="02010600040101010101" charset="-122"/>
                <a:ea typeface="华文中宋" panose="02010600040101010101" charset="-122"/>
                <a:sym typeface="+mn-ea"/>
              </a:rPr>
              <a:t>---</a:t>
            </a:r>
            <a:r>
              <a:rPr lang="zh-CN" altLang="en-US" sz="2000" dirty="0">
                <a:solidFill>
                  <a:schemeClr val="tx1"/>
                </a:solidFill>
                <a:latin typeface="华文中宋" panose="02010600040101010101" charset="-122"/>
                <a:ea typeface="华文中宋" panose="02010600040101010101" charset="-122"/>
                <a:sym typeface="+mn-ea"/>
              </a:rPr>
              <a:t>保障组</a:t>
            </a:r>
            <a:r>
              <a:rPr lang="en-US" altLang="zh-CN" sz="2000" dirty="0">
                <a:solidFill>
                  <a:schemeClr val="tx1"/>
                </a:solidFill>
                <a:latin typeface="华文中宋" panose="02010600040101010101" charset="-122"/>
                <a:ea typeface="华文中宋" panose="02010600040101010101" charset="-122"/>
                <a:sym typeface="+mn-ea"/>
              </a:rPr>
              <a:t>/</a:t>
            </a:r>
            <a:r>
              <a:rPr lang="zh-CN" altLang="en-US" sz="2000" dirty="0">
                <a:solidFill>
                  <a:schemeClr val="tx1"/>
                </a:solidFill>
                <a:latin typeface="华文中宋" panose="02010600040101010101" charset="-122"/>
                <a:ea typeface="华文中宋" panose="02010600040101010101" charset="-122"/>
                <a:sym typeface="+mn-ea"/>
              </a:rPr>
              <a:t>应急物质必备；综合协调</a:t>
            </a:r>
            <a:r>
              <a:rPr lang="en-US" altLang="zh-CN" sz="2000" dirty="0">
                <a:solidFill>
                  <a:schemeClr val="tx1"/>
                </a:solidFill>
                <a:latin typeface="华文中宋" panose="02010600040101010101" charset="-122"/>
                <a:ea typeface="华文中宋" panose="02010600040101010101" charset="-122"/>
                <a:sym typeface="+mn-ea"/>
              </a:rPr>
              <a:t>/</a:t>
            </a:r>
            <a:r>
              <a:rPr lang="zh-CN" altLang="en-US" sz="2000" dirty="0">
                <a:solidFill>
                  <a:schemeClr val="tx1"/>
                </a:solidFill>
                <a:latin typeface="华文中宋" panose="02010600040101010101" charset="-122"/>
                <a:ea typeface="华文中宋" panose="02010600040101010101" charset="-122"/>
                <a:sym typeface="+mn-ea"/>
              </a:rPr>
              <a:t>对外联系方式等。</a:t>
            </a:r>
          </a:p>
          <a:p>
            <a:pPr>
              <a:lnSpc>
                <a:spcPts val="3460"/>
              </a:lnSpc>
              <a:buNone/>
            </a:pPr>
            <a:r>
              <a:rPr lang="zh-CN" altLang="en-US" sz="2000" dirty="0">
                <a:solidFill>
                  <a:schemeClr val="tx1"/>
                </a:solidFill>
                <a:latin typeface="华文中宋" panose="02010600040101010101" charset="-122"/>
                <a:ea typeface="华文中宋" panose="02010600040101010101" charset="-122"/>
                <a:sym typeface="+mn-ea"/>
              </a:rPr>
              <a:t>现场对讲机最适用：各组长人手一个。</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396474" y="251274"/>
            <a:ext cx="7913370"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功能组应急处置卡的制作</a:t>
            </a:r>
          </a:p>
        </p:txBody>
      </p:sp>
      <p:pic>
        <p:nvPicPr>
          <p:cNvPr id="3" name="Picture 1" descr="C:\Users\Administrator\AppData\Roaming\Tencent\Users\183011306\QQ\WinTemp\RichOle\P`QI8ZNCR]`TDEI)2PRWB4E.png"/>
          <p:cNvPicPr>
            <a:picLocks noGrp="1" noChangeAspect="1"/>
          </p:cNvPicPr>
          <p:nvPr>
            <p:ph idx="1"/>
          </p:nvPr>
        </p:nvPicPr>
        <p:blipFill>
          <a:blip r:embed="rId3" cstate="print"/>
          <a:srcRect/>
          <a:stretch>
            <a:fillRect/>
          </a:stretch>
        </p:blipFill>
        <p:spPr>
          <a:xfrm>
            <a:off x="981710" y="1691005"/>
            <a:ext cx="7180580" cy="4615180"/>
          </a:xfrm>
          <a:prstGeom prst="rect">
            <a:avLst/>
          </a:prstGeom>
          <a:noFill/>
          <a:ln w="9525">
            <a:noFill/>
            <a:miter/>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396474" y="251274"/>
            <a:ext cx="7913370"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功能组应急处置卡的制作</a:t>
            </a:r>
          </a:p>
        </p:txBody>
      </p:sp>
      <p:pic>
        <p:nvPicPr>
          <p:cNvPr id="5" name="Picture 3" descr="C:\Users\Administrator\AppData\Roaming\Tencent\Users\183011306\QQ\WinTemp\RichOle\BA@]1}((W6)WR~G@CH)CQ03.png"/>
          <p:cNvPicPr>
            <a:picLocks noChangeAspect="1"/>
          </p:cNvPicPr>
          <p:nvPr/>
        </p:nvPicPr>
        <p:blipFill>
          <a:blip r:embed="rId3" cstate="print"/>
          <a:srcRect/>
          <a:stretch>
            <a:fillRect/>
          </a:stretch>
        </p:blipFill>
        <p:spPr>
          <a:xfrm>
            <a:off x="708660" y="1369060"/>
            <a:ext cx="7736205" cy="5247005"/>
          </a:xfrm>
          <a:prstGeom prst="rect">
            <a:avLst/>
          </a:prstGeom>
          <a:noFill/>
          <a:ln w="9525">
            <a:noFill/>
            <a:miter/>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凸显问题</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内容占位符 3"/>
          <p:cNvSpPr>
            <a:spLocks noGrp="1"/>
          </p:cNvSpPr>
          <p:nvPr>
            <p:ph idx="1"/>
          </p:nvPr>
        </p:nvSpPr>
        <p:spPr>
          <a:xfrm>
            <a:off x="689610" y="1649730"/>
            <a:ext cx="7773670" cy="4606290"/>
          </a:xfrm>
        </p:spPr>
        <p:txBody>
          <a:bodyPr/>
          <a:lstStyle/>
          <a:p>
            <a:pPr marL="0" indent="457200">
              <a:lnSpc>
                <a:spcPts val="3580"/>
              </a:lnSpc>
              <a:spcBef>
                <a:spcPts val="0"/>
              </a:spcBef>
            </a:pPr>
            <a:r>
              <a:rPr lang="zh-CN" altLang="en-US" b="1" dirty="0">
                <a:solidFill>
                  <a:srgbClr val="0000FF"/>
                </a:solidFill>
                <a:latin typeface="华文中宋" panose="02010600040101010101" charset="-122"/>
                <a:ea typeface="华文中宋" panose="02010600040101010101" charset="-122"/>
              </a:rPr>
              <a:t>应用上还不够好</a:t>
            </a:r>
            <a:r>
              <a:rPr lang="zh-CN" altLang="en-US" b="1" dirty="0" smtClean="0">
                <a:solidFill>
                  <a:srgbClr val="0000FF"/>
                </a:solidFill>
                <a:latin typeface="华文中宋" panose="02010600040101010101" charset="-122"/>
                <a:ea typeface="华文中宋" panose="02010600040101010101" charset="-122"/>
              </a:rPr>
              <a:t>，</a:t>
            </a:r>
            <a:r>
              <a:rPr lang="zh-CN" altLang="en-US" b="1" dirty="0" smtClean="0">
                <a:solidFill>
                  <a:schemeClr val="tx1"/>
                </a:solidFill>
                <a:latin typeface="华文中宋" panose="02010600040101010101" charset="-122"/>
                <a:ea typeface="华文中宋" panose="02010600040101010101" charset="-122"/>
              </a:rPr>
              <a:t>表现</a:t>
            </a:r>
            <a:r>
              <a:rPr lang="zh-CN" altLang="en-US" b="1" dirty="0">
                <a:solidFill>
                  <a:schemeClr val="tx1"/>
                </a:solidFill>
                <a:latin typeface="华文中宋" panose="02010600040101010101" charset="-122"/>
                <a:ea typeface="华文中宋" panose="02010600040101010101" charset="-122"/>
              </a:rPr>
              <a:t>在两</a:t>
            </a:r>
            <a:r>
              <a:rPr lang="zh-CN" altLang="en-US" b="1" dirty="0" smtClean="0">
                <a:solidFill>
                  <a:schemeClr val="tx1"/>
                </a:solidFill>
                <a:latin typeface="华文中宋" panose="02010600040101010101" charset="-122"/>
                <a:ea typeface="华文中宋" panose="02010600040101010101" charset="-122"/>
              </a:rPr>
              <a:t>方面：</a:t>
            </a:r>
            <a:endParaRPr lang="zh-CN" altLang="en-US" b="1" dirty="0">
              <a:solidFill>
                <a:schemeClr val="tx1"/>
              </a:solidFill>
              <a:latin typeface="华文中宋" panose="02010600040101010101" charset="-122"/>
              <a:ea typeface="华文中宋" panose="02010600040101010101" charset="-122"/>
            </a:endParaRPr>
          </a:p>
          <a:p>
            <a:pPr marL="0" indent="457200">
              <a:lnSpc>
                <a:spcPts val="3580"/>
              </a:lnSpc>
              <a:spcBef>
                <a:spcPts val="0"/>
              </a:spcBef>
            </a:pPr>
            <a:endParaRPr lang="zh-CN" altLang="en-US" sz="2400" b="1" dirty="0">
              <a:solidFill>
                <a:schemeClr val="tx1"/>
              </a:solidFill>
              <a:latin typeface="方正仿宋_GBK" panose="03000509000000000000" charset="-122"/>
              <a:ea typeface="方正仿宋_GBK" panose="03000509000000000000" charset="-122"/>
              <a:sym typeface="+mn-ea"/>
            </a:endParaRPr>
          </a:p>
          <a:p>
            <a:pPr marL="0" indent="457200">
              <a:lnSpc>
                <a:spcPts val="5000"/>
              </a:lnSpc>
              <a:spcBef>
                <a:spcPts val="0"/>
              </a:spcBef>
            </a:pPr>
            <a:r>
              <a:rPr lang="en-US" altLang="zh-CN" sz="2800" b="1" dirty="0" smtClean="0">
                <a:solidFill>
                  <a:srgbClr val="0000FF"/>
                </a:solidFill>
                <a:latin typeface="方正仿宋_GBK" panose="03000509000000000000" charset="-122"/>
                <a:ea typeface="方正仿宋_GBK" panose="03000509000000000000" charset="-122"/>
                <a:sym typeface="+mn-ea"/>
              </a:rPr>
              <a:t>…</a:t>
            </a:r>
          </a:p>
          <a:p>
            <a:pPr marL="0" indent="457200">
              <a:lnSpc>
                <a:spcPts val="5000"/>
              </a:lnSpc>
              <a:spcBef>
                <a:spcPts val="0"/>
              </a:spcBef>
            </a:pPr>
            <a:r>
              <a:rPr lang="zh-CN" altLang="en-US" sz="2800" b="1" dirty="0" smtClean="0">
                <a:solidFill>
                  <a:srgbClr val="0000FF"/>
                </a:solidFill>
                <a:latin typeface="方正仿宋_GBK" panose="03000509000000000000" charset="-122"/>
                <a:ea typeface="方正仿宋_GBK" panose="03000509000000000000" charset="-122"/>
                <a:sym typeface="+mn-ea"/>
              </a:rPr>
              <a:t>二</a:t>
            </a:r>
            <a:r>
              <a:rPr lang="zh-CN" altLang="en-US" sz="2800" b="1" dirty="0">
                <a:solidFill>
                  <a:srgbClr val="0000FF"/>
                </a:solidFill>
                <a:latin typeface="方正仿宋_GBK" panose="03000509000000000000" charset="-122"/>
                <a:ea typeface="方正仿宋_GBK" panose="03000509000000000000" charset="-122"/>
                <a:sym typeface="+mn-ea"/>
              </a:rPr>
              <a:t>是</a:t>
            </a:r>
            <a:r>
              <a:rPr lang="zh-CN" altLang="en-US" sz="2800" b="1" dirty="0">
                <a:solidFill>
                  <a:srgbClr val="C00000"/>
                </a:solidFill>
                <a:latin typeface="方正仿宋_GBK" panose="03000509000000000000" charset="-122"/>
                <a:ea typeface="方正仿宋_GBK" panose="03000509000000000000" charset="-122"/>
                <a:sym typeface="+mn-ea"/>
              </a:rPr>
              <a:t>企业对预案的重视程度</a:t>
            </a:r>
            <a:r>
              <a:rPr lang="zh-CN" altLang="en-US" sz="2800" b="1" dirty="0" smtClean="0">
                <a:solidFill>
                  <a:srgbClr val="C00000"/>
                </a:solidFill>
                <a:latin typeface="方正仿宋_GBK" panose="03000509000000000000" charset="-122"/>
                <a:ea typeface="方正仿宋_GBK" panose="03000509000000000000" charset="-122"/>
                <a:sym typeface="+mn-ea"/>
              </a:rPr>
              <a:t>不够（主体责任！）</a:t>
            </a:r>
            <a:r>
              <a:rPr lang="zh-CN" altLang="en-US" sz="2800" b="1" dirty="0" smtClean="0">
                <a:solidFill>
                  <a:schemeClr val="tx1"/>
                </a:solidFill>
                <a:latin typeface="方正仿宋_GBK" panose="03000509000000000000" charset="-122"/>
                <a:ea typeface="方正仿宋_GBK" panose="03000509000000000000" charset="-122"/>
                <a:sym typeface="+mn-ea"/>
              </a:rPr>
              <a:t>，</a:t>
            </a:r>
            <a:r>
              <a:rPr lang="zh-CN" altLang="en-US" sz="2800" b="1" dirty="0">
                <a:solidFill>
                  <a:schemeClr val="tx1"/>
                </a:solidFill>
                <a:latin typeface="方正仿宋_GBK" panose="03000509000000000000" charset="-122"/>
                <a:ea typeface="方正仿宋_GBK" panose="03000509000000000000" charset="-122"/>
                <a:sym typeface="+mn-ea"/>
              </a:rPr>
              <a:t>对预案的重要作用体会还不完全到位，导致</a:t>
            </a:r>
            <a:r>
              <a:rPr lang="zh-CN" altLang="en-US" sz="2800" b="1" dirty="0">
                <a:solidFill>
                  <a:srgbClr val="C00000"/>
                </a:solidFill>
                <a:latin typeface="方正仿宋_GBK" panose="03000509000000000000" charset="-122"/>
                <a:ea typeface="方正仿宋_GBK" panose="03000509000000000000" charset="-122"/>
                <a:sym typeface="+mn-ea"/>
              </a:rPr>
              <a:t>认识上有分歧，行动上不主动。</a:t>
            </a:r>
          </a:p>
          <a:p>
            <a:pPr marL="0" indent="457200">
              <a:lnSpc>
                <a:spcPts val="3080"/>
              </a:lnSpc>
              <a:spcBef>
                <a:spcPts val="0"/>
              </a:spcBef>
            </a:pPr>
            <a:endParaRPr lang="zh-CN" altLang="en-US" sz="2400" b="1" dirty="0">
              <a:solidFill>
                <a:schemeClr val="tx1"/>
              </a:solidFill>
              <a:latin typeface="方正仿宋_GBK" panose="03000509000000000000" charset="-122"/>
              <a:ea typeface="方正仿宋_GBK" panose="03000509000000000000" charset="-122"/>
              <a:sym typeface="+mn-ea"/>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396474" y="251274"/>
            <a:ext cx="7913370"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功能组应急处置卡的制作</a:t>
            </a:r>
          </a:p>
        </p:txBody>
      </p:sp>
      <p:pic>
        <p:nvPicPr>
          <p:cNvPr id="3" name="Picture 3" descr="C:\Users\Administrator\AppData\Roaming\Tencent\Users\183011306\QQ\WinTemp\RichOle\{{1RC45@GT$ZAGGMYJ%$V1K.png"/>
          <p:cNvPicPr>
            <a:picLocks noChangeAspect="1"/>
          </p:cNvPicPr>
          <p:nvPr/>
        </p:nvPicPr>
        <p:blipFill>
          <a:blip r:embed="rId3" cstate="print"/>
          <a:srcRect/>
          <a:stretch>
            <a:fillRect/>
          </a:stretch>
        </p:blipFill>
        <p:spPr>
          <a:xfrm>
            <a:off x="4065270" y="1568450"/>
            <a:ext cx="4845685" cy="2820670"/>
          </a:xfrm>
          <a:prstGeom prst="rect">
            <a:avLst/>
          </a:prstGeom>
          <a:noFill/>
          <a:ln w="9525">
            <a:noFill/>
            <a:miter/>
          </a:ln>
        </p:spPr>
      </p:pic>
      <p:pic>
        <p:nvPicPr>
          <p:cNvPr id="6" name="Picture 4" descr="C:\Users\Administrator\AppData\Roaming\Tencent\Users\183011306\QQ\WinTemp\RichOle\9KE0E9OGA3VREB@`O`P4}GF.png"/>
          <p:cNvPicPr>
            <a:picLocks noChangeAspect="1"/>
          </p:cNvPicPr>
          <p:nvPr/>
        </p:nvPicPr>
        <p:blipFill>
          <a:blip r:embed="rId4" cstate="print"/>
          <a:srcRect/>
          <a:stretch>
            <a:fillRect/>
          </a:stretch>
        </p:blipFill>
        <p:spPr>
          <a:xfrm>
            <a:off x="522605" y="1568450"/>
            <a:ext cx="3454400" cy="2820670"/>
          </a:xfrm>
          <a:prstGeom prst="rect">
            <a:avLst/>
          </a:prstGeom>
          <a:noFill/>
          <a:ln w="9525">
            <a:noFill/>
            <a:miter/>
          </a:ln>
        </p:spPr>
      </p:pic>
      <p:sp>
        <p:nvSpPr>
          <p:cNvPr id="7" name="文本框 6"/>
          <p:cNvSpPr txBox="1"/>
          <p:nvPr/>
        </p:nvSpPr>
        <p:spPr>
          <a:xfrm>
            <a:off x="523240" y="4634865"/>
            <a:ext cx="8387715" cy="1630045"/>
          </a:xfrm>
          <a:prstGeom prst="rect">
            <a:avLst/>
          </a:prstGeom>
          <a:noFill/>
        </p:spPr>
        <p:txBody>
          <a:bodyPr wrap="square" rtlCol="0" anchor="t">
            <a:spAutoFit/>
          </a:bodyPr>
          <a:lstStyle/>
          <a:p>
            <a:pPr>
              <a:lnSpc>
                <a:spcPts val="3000"/>
              </a:lnSpc>
            </a:pPr>
            <a:r>
              <a:rPr lang="en-US" altLang="zh-CN" sz="2000" dirty="0" smtClean="0">
                <a:latin typeface="华文中宋" panose="02010600040101010101" charset="-122"/>
                <a:ea typeface="华文中宋" panose="02010600040101010101" charset="-122"/>
                <a:sym typeface="+mn-ea"/>
              </a:rPr>
              <a:t>      </a:t>
            </a:r>
            <a:r>
              <a:rPr lang="zh-CN" altLang="en-US" sz="2000" dirty="0" smtClean="0">
                <a:latin typeface="华文中宋" panose="02010600040101010101" charset="-122"/>
                <a:ea typeface="华文中宋" panose="02010600040101010101" charset="-122"/>
                <a:sym typeface="+mn-ea"/>
              </a:rPr>
              <a:t>关于救援物质和医疗救护等联系，需要研究各各应急救援小组之间是直接联系还是由指挥部统一指挥调度。</a:t>
            </a:r>
            <a:endParaRPr lang="en-US" altLang="zh-CN" sz="2000" dirty="0" smtClean="0">
              <a:latin typeface="华文中宋" panose="02010600040101010101" charset="-122"/>
              <a:ea typeface="华文中宋" panose="02010600040101010101" charset="-122"/>
            </a:endParaRPr>
          </a:p>
          <a:p>
            <a:pPr>
              <a:lnSpc>
                <a:spcPts val="3000"/>
              </a:lnSpc>
            </a:pPr>
            <a:r>
              <a:rPr lang="zh-CN" altLang="en-US" sz="2000" dirty="0" smtClean="0">
                <a:latin typeface="华文中宋" panose="02010600040101010101" charset="-122"/>
                <a:ea typeface="华文中宋" panose="02010600040101010101" charset="-122"/>
                <a:sym typeface="+mn-ea"/>
              </a:rPr>
              <a:t>      医疗救护组将受伤人员救出后，是直接运走还是指挥部安排医护人员到位运走？</a:t>
            </a:r>
            <a:r>
              <a:rPr lang="zh-CN" altLang="en-US" sz="2000" dirty="0" smtClean="0">
                <a:solidFill>
                  <a:srgbClr val="FF0000"/>
                </a:solidFill>
                <a:latin typeface="华文中宋" panose="02010600040101010101" charset="-122"/>
                <a:ea typeface="华文中宋" panose="02010600040101010101" charset="-122"/>
                <a:sym typeface="+mn-ea"/>
              </a:rPr>
              <a:t>（各企业要明确，才能体现好用适用和管用）</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sp>
        <p:nvSpPr>
          <p:cNvPr id="2" name="文本框 1"/>
          <p:cNvSpPr txBox="1"/>
          <p:nvPr/>
        </p:nvSpPr>
        <p:spPr>
          <a:xfrm>
            <a:off x="594360" y="1296670"/>
            <a:ext cx="8107045" cy="1168400"/>
          </a:xfrm>
          <a:prstGeom prst="rect">
            <a:avLst/>
          </a:prstGeom>
          <a:noFill/>
        </p:spPr>
        <p:txBody>
          <a:bodyPr wrap="square" rtlCol="0" anchor="t">
            <a:spAutoFit/>
          </a:bodyPr>
          <a:lstStyle/>
          <a:p>
            <a:pPr>
              <a:lnSpc>
                <a:spcPts val="2800"/>
              </a:lnSpc>
            </a:pPr>
            <a:r>
              <a:rPr lang="zh-CN" altLang="en-US" sz="2400" b="1" dirty="0" smtClean="0">
                <a:solidFill>
                  <a:srgbClr val="FF0000"/>
                </a:solidFill>
                <a:latin typeface="华文中宋" panose="02010600040101010101" charset="-122"/>
                <a:ea typeface="华文中宋" panose="02010600040101010101" charset="-122"/>
                <a:sym typeface="+mn-ea"/>
              </a:rPr>
              <a:t>重点岗位应急处置卡</a:t>
            </a:r>
            <a:r>
              <a:rPr lang="zh-CN" altLang="en-US" sz="2400" b="1" dirty="0" smtClean="0">
                <a:solidFill>
                  <a:srgbClr val="0000FF"/>
                </a:solidFill>
                <a:latin typeface="华文中宋" panose="02010600040101010101" charset="-122"/>
                <a:ea typeface="华文中宋" panose="02010600040101010101" charset="-122"/>
                <a:sym typeface="+mn-ea"/>
              </a:rPr>
              <a:t>（分现场处置卡和岗位员工卡）</a:t>
            </a:r>
          </a:p>
          <a:p>
            <a:pPr>
              <a:lnSpc>
                <a:spcPts val="2800"/>
              </a:lnSpc>
            </a:pPr>
            <a:r>
              <a:rPr lang="zh-CN" altLang="en-US" sz="2000" b="1" dirty="0" smtClean="0">
                <a:solidFill>
                  <a:srgbClr val="0000FF"/>
                </a:solidFill>
                <a:latin typeface="华文中宋" panose="02010600040101010101" charset="-122"/>
                <a:ea typeface="华文中宋" panose="02010600040101010101" charset="-122"/>
                <a:sym typeface="+mn-ea"/>
              </a:rPr>
              <a:t>    </a:t>
            </a:r>
            <a:r>
              <a:rPr lang="zh-CN" altLang="en-US" sz="2000" b="1" dirty="0" smtClean="0">
                <a:solidFill>
                  <a:schemeClr val="tx1"/>
                </a:solidFill>
                <a:latin typeface="华文中宋" panose="02010600040101010101" charset="-122"/>
                <a:ea typeface="华文中宋" panose="02010600040101010101" charset="-122"/>
                <a:sym typeface="+mn-ea"/>
              </a:rPr>
              <a:t>现场处置卡是根据现场处置方法提炼而来（涉及整个响应过程和多个人员，体现先后顺序和配合过程，</a:t>
            </a:r>
            <a:r>
              <a:rPr lang="zh-CN" altLang="en-US" sz="2000" b="1" dirty="0" smtClean="0">
                <a:solidFill>
                  <a:srgbClr val="0000FF"/>
                </a:solidFill>
                <a:latin typeface="华文中宋" panose="02010600040101010101" charset="-122"/>
                <a:ea typeface="华文中宋" panose="02010600040101010101" charset="-122"/>
                <a:sym typeface="+mn-ea"/>
              </a:rPr>
              <a:t>可以挂墙大家熟悉）。</a:t>
            </a:r>
            <a:r>
              <a:rPr lang="zh-CN" altLang="en-US" sz="2000" dirty="0" smtClean="0">
                <a:solidFill>
                  <a:srgbClr val="0070C0"/>
                </a:solidFill>
                <a:latin typeface="华文中宋" panose="02010600040101010101" charset="-122"/>
                <a:ea typeface="华文中宋" panose="02010600040101010101" charset="-122"/>
                <a:sym typeface="+mn-ea"/>
              </a:rPr>
              <a:t>    </a:t>
            </a:r>
            <a:endParaRPr lang="zh-CN" altLang="en-US" sz="2000">
              <a:latin typeface="华文中宋" panose="02010600040101010101" charset="-122"/>
              <a:ea typeface="华文中宋" panose="02010600040101010101" charset="-122"/>
            </a:endParaRPr>
          </a:p>
        </p:txBody>
      </p:sp>
      <p:pic>
        <p:nvPicPr>
          <p:cNvPr id="31761" name="Picture 15" descr="C:\Users\Administrator\AppData\Roaming\Tencent\Users\183011306\QQ\WinTemp\RichOle\HZ%]D$6P25C09{04A%J[KL3.png"/>
          <p:cNvPicPr>
            <a:picLocks noChangeAspect="1"/>
          </p:cNvPicPr>
          <p:nvPr/>
        </p:nvPicPr>
        <p:blipFill>
          <a:blip r:embed="rId3" cstate="print"/>
          <a:srcRect/>
          <a:stretch>
            <a:fillRect/>
          </a:stretch>
        </p:blipFill>
        <p:spPr>
          <a:xfrm>
            <a:off x="594360" y="2513330"/>
            <a:ext cx="4135120" cy="4164965"/>
          </a:xfrm>
          <a:prstGeom prst="rect">
            <a:avLst/>
          </a:prstGeom>
          <a:noFill/>
          <a:ln w="9525">
            <a:noFill/>
            <a:miter/>
          </a:ln>
        </p:spPr>
      </p:pic>
      <p:pic>
        <p:nvPicPr>
          <p:cNvPr id="31760" name="Picture 14" descr="C:\Users\Administrator\AppData\Roaming\Tencent\Users\183011306\QQ\WinTemp\RichOle\QM}`RZ)BI@V([XT2$6(JZ%U.png"/>
          <p:cNvPicPr>
            <a:picLocks noChangeAspect="1"/>
          </p:cNvPicPr>
          <p:nvPr/>
        </p:nvPicPr>
        <p:blipFill>
          <a:blip r:embed="rId4" cstate="print"/>
          <a:srcRect/>
          <a:stretch>
            <a:fillRect/>
          </a:stretch>
        </p:blipFill>
        <p:spPr>
          <a:xfrm>
            <a:off x="5939155" y="2941320"/>
            <a:ext cx="2762250" cy="3603625"/>
          </a:xfrm>
          <a:prstGeom prst="rect">
            <a:avLst/>
          </a:prstGeom>
          <a:noFill/>
          <a:ln w="9525">
            <a:noFill/>
            <a:miter/>
          </a:ln>
        </p:spPr>
      </p:pic>
      <p:sp>
        <p:nvSpPr>
          <p:cNvPr id="19" name="右箭头 18"/>
          <p:cNvSpPr/>
          <p:nvPr/>
        </p:nvSpPr>
        <p:spPr>
          <a:xfrm>
            <a:off x="4784090" y="4487545"/>
            <a:ext cx="1225550" cy="3575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sp>
        <p:nvSpPr>
          <p:cNvPr id="11" name="文本框 10"/>
          <p:cNvSpPr txBox="1"/>
          <p:nvPr/>
        </p:nvSpPr>
        <p:spPr>
          <a:xfrm>
            <a:off x="1821815" y="2162810"/>
            <a:ext cx="709295" cy="3107690"/>
          </a:xfrm>
          <a:prstGeom prst="rect">
            <a:avLst/>
          </a:prstGeom>
          <a:noFill/>
        </p:spPr>
        <p:txBody>
          <a:bodyPr wrap="square" rtlCol="0">
            <a:spAutoFit/>
          </a:bodyPr>
          <a:lstStyle/>
          <a:p>
            <a:r>
              <a:rPr lang="zh-CN" altLang="en-US" sz="2800" b="1">
                <a:solidFill>
                  <a:srgbClr val="FF0000"/>
                </a:solidFill>
                <a:latin typeface="方正小标宋_GBK" panose="03000509000000000000" pitchFamily="65" charset="-122"/>
                <a:ea typeface="方正小标宋_GBK" panose="03000509000000000000" pitchFamily="65" charset="-122"/>
              </a:rPr>
              <a:t>潼</a:t>
            </a:r>
          </a:p>
          <a:p>
            <a:r>
              <a:rPr lang="zh-CN" altLang="en-US" sz="2800" b="1">
                <a:solidFill>
                  <a:srgbClr val="FF0000"/>
                </a:solidFill>
                <a:latin typeface="方正小标宋_GBK" panose="03000509000000000000" pitchFamily="65" charset="-122"/>
                <a:ea typeface="方正小标宋_GBK" panose="03000509000000000000" pitchFamily="65" charset="-122"/>
              </a:rPr>
              <a:t>南</a:t>
            </a:r>
          </a:p>
          <a:p>
            <a:r>
              <a:rPr lang="zh-CN" altLang="en-US" sz="2800" b="1">
                <a:solidFill>
                  <a:srgbClr val="FF0000"/>
                </a:solidFill>
                <a:latin typeface="方正小标宋_GBK" panose="03000509000000000000" pitchFamily="65" charset="-122"/>
                <a:ea typeface="方正小标宋_GBK" panose="03000509000000000000" pitchFamily="65" charset="-122"/>
              </a:rPr>
              <a:t>现</a:t>
            </a:r>
          </a:p>
          <a:p>
            <a:r>
              <a:rPr lang="zh-CN" altLang="en-US" sz="2800" b="1">
                <a:solidFill>
                  <a:srgbClr val="FF0000"/>
                </a:solidFill>
                <a:latin typeface="方正小标宋_GBK" panose="03000509000000000000" pitchFamily="65" charset="-122"/>
                <a:ea typeface="方正小标宋_GBK" panose="03000509000000000000" pitchFamily="65" charset="-122"/>
              </a:rPr>
              <a:t>场</a:t>
            </a:r>
          </a:p>
          <a:p>
            <a:r>
              <a:rPr lang="zh-CN" altLang="en-US" sz="2800" b="1">
                <a:solidFill>
                  <a:srgbClr val="FF0000"/>
                </a:solidFill>
                <a:latin typeface="方正小标宋_GBK" panose="03000509000000000000" pitchFamily="65" charset="-122"/>
                <a:ea typeface="方正小标宋_GBK" panose="03000509000000000000" pitchFamily="65" charset="-122"/>
              </a:rPr>
              <a:t>会</a:t>
            </a:r>
          </a:p>
          <a:p>
            <a:r>
              <a:rPr lang="zh-CN" altLang="en-US" sz="2800" b="1">
                <a:solidFill>
                  <a:srgbClr val="FF0000"/>
                </a:solidFill>
                <a:latin typeface="方正小标宋_GBK" panose="03000509000000000000" pitchFamily="65" charset="-122"/>
                <a:ea typeface="方正小标宋_GBK" panose="03000509000000000000" pitchFamily="65" charset="-122"/>
              </a:rPr>
              <a:t>制</a:t>
            </a:r>
          </a:p>
          <a:p>
            <a:r>
              <a:rPr lang="zh-CN" altLang="en-US" sz="2800" b="1">
                <a:solidFill>
                  <a:srgbClr val="FF0000"/>
                </a:solidFill>
                <a:latin typeface="方正小标宋_GBK" panose="03000509000000000000" pitchFamily="65" charset="-122"/>
                <a:ea typeface="方正小标宋_GBK" panose="03000509000000000000" pitchFamily="65" charset="-122"/>
              </a:rPr>
              <a:t>作</a:t>
            </a:r>
          </a:p>
        </p:txBody>
      </p:sp>
      <p:pic>
        <p:nvPicPr>
          <p:cNvPr id="12" name="图片 11"/>
          <p:cNvPicPr>
            <a:picLocks noChangeAspect="1"/>
          </p:cNvPicPr>
          <p:nvPr/>
        </p:nvPicPr>
        <p:blipFill>
          <a:blip r:embed="rId3" cstate="print"/>
          <a:stretch>
            <a:fillRect/>
          </a:stretch>
        </p:blipFill>
        <p:spPr>
          <a:xfrm>
            <a:off x="3147060" y="1223010"/>
            <a:ext cx="4084955" cy="5447030"/>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sp>
        <p:nvSpPr>
          <p:cNvPr id="2" name="文本框 1"/>
          <p:cNvSpPr txBox="1"/>
          <p:nvPr/>
        </p:nvSpPr>
        <p:spPr>
          <a:xfrm>
            <a:off x="594360" y="1368425"/>
            <a:ext cx="8107045" cy="5015865"/>
          </a:xfrm>
          <a:prstGeom prst="rect">
            <a:avLst/>
          </a:prstGeom>
          <a:noFill/>
        </p:spPr>
        <p:txBody>
          <a:bodyPr wrap="square" rtlCol="0" anchor="t">
            <a:spAutoFit/>
          </a:bodyPr>
          <a:lstStyle/>
          <a:p>
            <a:pPr>
              <a:lnSpc>
                <a:spcPts val="3200"/>
              </a:lnSpc>
            </a:pPr>
            <a:r>
              <a:rPr lang="zh-CN" altLang="en-US" sz="2400" b="1" dirty="0" smtClean="0">
                <a:solidFill>
                  <a:srgbClr val="FF0000"/>
                </a:solidFill>
                <a:latin typeface="华文中宋" panose="02010600040101010101" charset="-122"/>
                <a:ea typeface="华文中宋" panose="02010600040101010101" charset="-122"/>
                <a:sym typeface="+mn-ea"/>
              </a:rPr>
              <a:t>重点岗位应急处置卡（员工卡）</a:t>
            </a:r>
          </a:p>
          <a:p>
            <a:pPr>
              <a:lnSpc>
                <a:spcPts val="3200"/>
              </a:lnSpc>
            </a:pPr>
            <a:endParaRPr lang="en-US" altLang="zh-CN" sz="2400" b="1" dirty="0" smtClean="0">
              <a:solidFill>
                <a:srgbClr val="FF0000"/>
              </a:solidFill>
              <a:latin typeface="华文中宋" panose="02010600040101010101" charset="-122"/>
              <a:ea typeface="华文中宋" panose="02010600040101010101" charset="-122"/>
            </a:endParaRPr>
          </a:p>
          <a:p>
            <a:pPr>
              <a:lnSpc>
                <a:spcPts val="3200"/>
              </a:lnSpc>
            </a:pPr>
            <a:r>
              <a:rPr lang="zh-CN" altLang="en-US" sz="2000" dirty="0" smtClean="0">
                <a:solidFill>
                  <a:srgbClr val="0070C0"/>
                </a:solidFill>
                <a:latin typeface="华文中宋" panose="02010600040101010101" charset="-122"/>
                <a:ea typeface="华文中宋" panose="02010600040101010101" charset="-122"/>
                <a:sym typeface="+mn-ea"/>
              </a:rPr>
              <a:t>    </a:t>
            </a:r>
            <a:r>
              <a:rPr lang="zh-CN" altLang="en-US" sz="2000" b="1" dirty="0" smtClean="0">
                <a:solidFill>
                  <a:srgbClr val="0070C0"/>
                </a:solidFill>
                <a:latin typeface="华文中宋" panose="02010600040101010101" charset="-122"/>
                <a:ea typeface="华文中宋" panose="02010600040101010101" charset="-122"/>
                <a:sym typeface="+mn-ea"/>
              </a:rPr>
              <a:t>比如：</a:t>
            </a:r>
            <a:r>
              <a:rPr lang="zh-CN" altLang="en-US" sz="2000" dirty="0" smtClean="0">
                <a:solidFill>
                  <a:srgbClr val="0070C0"/>
                </a:solidFill>
                <a:latin typeface="华文中宋" panose="02010600040101010101" charset="-122"/>
                <a:ea typeface="华文中宋" panose="02010600040101010101" charset="-122"/>
                <a:sym typeface="+mn-ea"/>
              </a:rPr>
              <a:t>生产装置班长卡、现场岗位人员卡</a:t>
            </a:r>
            <a:endParaRPr lang="en-US" altLang="zh-CN" sz="2000" dirty="0" smtClean="0">
              <a:solidFill>
                <a:srgbClr val="0070C0"/>
              </a:solidFill>
              <a:latin typeface="华文中宋" panose="02010600040101010101" charset="-122"/>
              <a:ea typeface="华文中宋" panose="02010600040101010101" charset="-122"/>
            </a:endParaRPr>
          </a:p>
          <a:p>
            <a:pPr>
              <a:lnSpc>
                <a:spcPts val="3200"/>
              </a:lnSpc>
            </a:pPr>
            <a:r>
              <a:rPr lang="en-US" altLang="zh-CN" sz="2000" dirty="0" smtClean="0">
                <a:solidFill>
                  <a:srgbClr val="0070C0"/>
                </a:solidFill>
                <a:latin typeface="华文中宋" panose="02010600040101010101" charset="-122"/>
                <a:ea typeface="华文中宋" panose="02010600040101010101" charset="-122"/>
                <a:sym typeface="+mn-ea"/>
              </a:rPr>
              <a:t>          </a:t>
            </a:r>
            <a:r>
              <a:rPr lang="zh-CN" altLang="en-US" sz="2000" dirty="0" smtClean="0">
                <a:solidFill>
                  <a:srgbClr val="0070C0"/>
                </a:solidFill>
                <a:latin typeface="华文中宋" panose="02010600040101010101" charset="-122"/>
                <a:ea typeface="华文中宋" panose="02010600040101010101" charset="-122"/>
                <a:sym typeface="+mn-ea"/>
              </a:rPr>
              <a:t>中控外操卡、内操卡</a:t>
            </a:r>
            <a:endParaRPr lang="en-US" altLang="zh-CN" sz="2000" dirty="0" smtClean="0">
              <a:solidFill>
                <a:srgbClr val="0070C0"/>
              </a:solidFill>
              <a:latin typeface="华文中宋" panose="02010600040101010101" charset="-122"/>
              <a:ea typeface="华文中宋" panose="02010600040101010101" charset="-122"/>
            </a:endParaRPr>
          </a:p>
          <a:p>
            <a:pPr>
              <a:lnSpc>
                <a:spcPts val="3200"/>
              </a:lnSpc>
            </a:pPr>
            <a:r>
              <a:rPr lang="en-US" altLang="zh-CN" sz="2000" dirty="0" smtClean="0">
                <a:solidFill>
                  <a:srgbClr val="0070C0"/>
                </a:solidFill>
                <a:latin typeface="华文中宋" panose="02010600040101010101" charset="-122"/>
                <a:ea typeface="华文中宋" panose="02010600040101010101" charset="-122"/>
                <a:sym typeface="+mn-ea"/>
              </a:rPr>
              <a:t>          </a:t>
            </a:r>
            <a:r>
              <a:rPr lang="zh-CN" altLang="en-US" sz="2000" dirty="0" smtClean="0">
                <a:solidFill>
                  <a:srgbClr val="0070C0"/>
                </a:solidFill>
                <a:latin typeface="华文中宋" panose="02010600040101010101" charset="-122"/>
                <a:ea typeface="华文中宋" panose="02010600040101010101" charset="-122"/>
                <a:sym typeface="+mn-ea"/>
              </a:rPr>
              <a:t>库管卡（库房、罐区）</a:t>
            </a:r>
            <a:endParaRPr lang="en-US" altLang="zh-CN" sz="2000" dirty="0" smtClean="0">
              <a:solidFill>
                <a:srgbClr val="0070C0"/>
              </a:solidFill>
              <a:latin typeface="华文中宋" panose="02010600040101010101" charset="-122"/>
              <a:ea typeface="华文中宋" panose="02010600040101010101" charset="-122"/>
            </a:endParaRPr>
          </a:p>
          <a:p>
            <a:pPr>
              <a:lnSpc>
                <a:spcPts val="3200"/>
              </a:lnSpc>
            </a:pPr>
            <a:r>
              <a:rPr lang="en-US" altLang="zh-CN" sz="2000" dirty="0" smtClean="0">
                <a:solidFill>
                  <a:srgbClr val="0070C0"/>
                </a:solidFill>
                <a:latin typeface="华文中宋" panose="02010600040101010101" charset="-122"/>
                <a:ea typeface="华文中宋" panose="02010600040101010101" charset="-122"/>
                <a:sym typeface="+mn-ea"/>
              </a:rPr>
              <a:t>          </a:t>
            </a:r>
            <a:r>
              <a:rPr lang="zh-CN" altLang="en-US" sz="2000" dirty="0" smtClean="0">
                <a:solidFill>
                  <a:srgbClr val="0070C0"/>
                </a:solidFill>
                <a:latin typeface="华文中宋" panose="02010600040101010101" charset="-122"/>
                <a:ea typeface="华文中宋" panose="02010600040101010101" charset="-122"/>
                <a:sym typeface="+mn-ea"/>
              </a:rPr>
              <a:t>公辅设施岗位（水、电、气、汽）</a:t>
            </a:r>
            <a:endParaRPr lang="en-US" altLang="zh-CN" sz="2000" dirty="0" smtClean="0">
              <a:solidFill>
                <a:srgbClr val="0070C0"/>
              </a:solidFill>
              <a:latin typeface="华文中宋" panose="02010600040101010101" charset="-122"/>
              <a:ea typeface="华文中宋" panose="02010600040101010101" charset="-122"/>
            </a:endParaRPr>
          </a:p>
          <a:p>
            <a:pPr>
              <a:lnSpc>
                <a:spcPts val="3200"/>
              </a:lnSpc>
            </a:pPr>
            <a:r>
              <a:rPr lang="zh-CN" altLang="en-US" sz="2000" dirty="0" smtClean="0">
                <a:latin typeface="华文中宋" panose="02010600040101010101" charset="-122"/>
                <a:ea typeface="华文中宋" panose="02010600040101010101" charset="-122"/>
                <a:sym typeface="+mn-ea"/>
              </a:rPr>
              <a:t>    针对本岗位可能发生的事故类型，构建事故情景，针对每种事故情景编制处置程序（措施）。</a:t>
            </a:r>
            <a:endParaRPr lang="en-US" altLang="zh-CN" sz="2000" dirty="0" smtClean="0">
              <a:latin typeface="华文中宋" panose="02010600040101010101" charset="-122"/>
              <a:ea typeface="华文中宋" panose="02010600040101010101" charset="-122"/>
            </a:endParaRPr>
          </a:p>
          <a:p>
            <a:pPr>
              <a:lnSpc>
                <a:spcPts val="3200"/>
              </a:lnSpc>
            </a:pPr>
            <a:r>
              <a:rPr lang="zh-CN" altLang="en-US" sz="2000" b="1" dirty="0" smtClean="0">
                <a:solidFill>
                  <a:srgbClr val="0070C0"/>
                </a:solidFill>
                <a:latin typeface="华文中宋" panose="02010600040101010101" charset="-122"/>
                <a:ea typeface="华文中宋" panose="02010600040101010101" charset="-122"/>
                <a:sym typeface="+mn-ea"/>
              </a:rPr>
              <a:t>    要求：</a:t>
            </a:r>
            <a:r>
              <a:rPr lang="zh-CN" altLang="en-US" sz="2000" dirty="0" smtClean="0">
                <a:latin typeface="华文中宋" panose="02010600040101010101" charset="-122"/>
                <a:ea typeface="华文中宋" panose="02010600040101010101" charset="-122"/>
                <a:sym typeface="+mn-ea"/>
              </a:rPr>
              <a:t>简单、快速处置少量泄漏、突发燃烧事件。首先通过工艺控制（关闭相关阀门、断电、停车等），再尽可能采取措施堵漏、灭火等措施。</a:t>
            </a:r>
            <a:endParaRPr lang="en-US" altLang="zh-CN" sz="2000" dirty="0" smtClean="0">
              <a:latin typeface="华文中宋" panose="02010600040101010101" charset="-122"/>
              <a:ea typeface="华文中宋" panose="02010600040101010101" charset="-122"/>
            </a:endParaRPr>
          </a:p>
          <a:p>
            <a:pPr>
              <a:lnSpc>
                <a:spcPts val="3200"/>
              </a:lnSpc>
            </a:pPr>
            <a:r>
              <a:rPr lang="zh-CN" altLang="en-US" sz="2000" dirty="0" smtClean="0">
                <a:latin typeface="华文中宋" panose="02010600040101010101" charset="-122"/>
                <a:ea typeface="华文中宋" panose="02010600040101010101" charset="-122"/>
                <a:sym typeface="+mn-ea"/>
              </a:rPr>
              <a:t>    大量泄漏、并引发火灾，迅速撤离并报告。</a:t>
            </a:r>
            <a:endParaRPr lang="zh-CN" altLang="en-US" sz="2000">
              <a:latin typeface="华文中宋" panose="02010600040101010101" charset="-122"/>
              <a:ea typeface="华文中宋" panose="02010600040101010101" charset="-122"/>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sp>
        <p:nvSpPr>
          <p:cNvPr id="3" name="内容占位符 2"/>
          <p:cNvSpPr>
            <a:spLocks noGrp="1"/>
          </p:cNvSpPr>
          <p:nvPr>
            <p:ph idx="1"/>
          </p:nvPr>
        </p:nvSpPr>
        <p:spPr>
          <a:xfrm>
            <a:off x="511810" y="1553210"/>
            <a:ext cx="8229600" cy="4525963"/>
          </a:xfrm>
        </p:spPr>
        <p:txBody>
          <a:bodyPr/>
          <a:lstStyle/>
          <a:p>
            <a:r>
              <a:rPr lang="zh-CN" altLang="en-US" b="1" dirty="0" smtClean="0">
                <a:solidFill>
                  <a:srgbClr val="FF0000"/>
                </a:solidFill>
              </a:rPr>
              <a:t>班长卡</a:t>
            </a:r>
          </a:p>
          <a:p>
            <a:endParaRPr lang="en-US" altLang="zh-CN" b="1" dirty="0" smtClean="0">
              <a:solidFill>
                <a:srgbClr val="FF0000"/>
              </a:solidFill>
            </a:endParaRPr>
          </a:p>
          <a:p>
            <a:r>
              <a:rPr lang="zh-CN" altLang="en-US" sz="2400" dirty="0" smtClean="0"/>
              <a:t>应急职责：岗位应急负责人，组织先期处置；</a:t>
            </a:r>
            <a:endParaRPr lang="en-US" altLang="zh-CN" sz="2400" dirty="0" smtClean="0"/>
          </a:p>
          <a:p>
            <a:r>
              <a:rPr lang="en-US" altLang="zh-CN" sz="2400" dirty="0" smtClean="0"/>
              <a:t>                  </a:t>
            </a:r>
            <a:r>
              <a:rPr lang="zh-CN" altLang="en-US" sz="2400" dirty="0" smtClean="0"/>
              <a:t>分配人员抢险、应急，具体视现场情况安排员               </a:t>
            </a:r>
            <a:endParaRPr lang="en-US" altLang="zh-CN" sz="2400" dirty="0" smtClean="0"/>
          </a:p>
          <a:p>
            <a:r>
              <a:rPr lang="en-US" altLang="zh-CN" sz="2400" dirty="0" smtClean="0"/>
              <a:t>                  </a:t>
            </a:r>
            <a:r>
              <a:rPr lang="zh-CN" altLang="en-US" sz="2400" dirty="0" smtClean="0"/>
              <a:t>工进行分工处置。</a:t>
            </a:r>
            <a:endParaRPr lang="en-US" altLang="zh-CN" sz="2400" dirty="0" smtClean="0"/>
          </a:p>
          <a:p>
            <a:r>
              <a:rPr lang="zh-CN" altLang="en-US" sz="2400" dirty="0" smtClean="0"/>
              <a:t>联系电话：车间主任（调度中心、安全部门），岗位员工 </a:t>
            </a:r>
            <a:endParaRPr lang="en-US" altLang="zh-CN" sz="2400" dirty="0" smtClean="0"/>
          </a:p>
          <a:p>
            <a:r>
              <a:rPr lang="en-US" altLang="zh-CN" sz="2400" dirty="0" smtClean="0"/>
              <a:t>                  </a:t>
            </a:r>
            <a:r>
              <a:rPr lang="zh-CN" altLang="en-US" sz="2400" dirty="0" smtClean="0"/>
              <a:t>和（</a:t>
            </a:r>
            <a:r>
              <a:rPr lang="en-US" altLang="zh-CN" sz="2400" dirty="0" smtClean="0"/>
              <a:t>119</a:t>
            </a:r>
            <a:r>
              <a:rPr lang="zh-CN" altLang="en-US" sz="2400" dirty="0" smtClean="0"/>
              <a:t>？</a:t>
            </a:r>
            <a:r>
              <a:rPr lang="en-US" altLang="zh-CN" sz="2400" dirty="0" smtClean="0"/>
              <a:t> 110</a:t>
            </a:r>
            <a:r>
              <a:rPr lang="zh-CN" altLang="en-US" sz="2400" dirty="0" smtClean="0"/>
              <a:t>？）</a:t>
            </a:r>
            <a:endParaRPr lang="zh-CN" altLang="en-US" sz="24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sp>
        <p:nvSpPr>
          <p:cNvPr id="5" name="内容占位符 4"/>
          <p:cNvSpPr>
            <a:spLocks noGrp="1"/>
          </p:cNvSpPr>
          <p:nvPr>
            <p:ph idx="1"/>
          </p:nvPr>
        </p:nvSpPr>
        <p:spPr/>
        <p:txBody>
          <a:bodyPr/>
          <a:lstStyle/>
          <a:p>
            <a:r>
              <a:rPr lang="zh-CN" altLang="en-US" b="1" dirty="0" smtClean="0">
                <a:solidFill>
                  <a:srgbClr val="FF0000"/>
                </a:solidFill>
              </a:rPr>
              <a:t>员工卡</a:t>
            </a:r>
          </a:p>
          <a:p>
            <a:endParaRPr lang="en-US" altLang="zh-CN" b="1" dirty="0" smtClean="0">
              <a:solidFill>
                <a:srgbClr val="FF0000"/>
              </a:solidFill>
            </a:endParaRPr>
          </a:p>
          <a:p>
            <a:r>
              <a:rPr lang="zh-CN" altLang="en-US" sz="2400" dirty="0" smtClean="0"/>
              <a:t>针对不同类型岗位的员工，分门别类编制。</a:t>
            </a:r>
          </a:p>
          <a:p>
            <a:r>
              <a:rPr lang="zh-CN" altLang="en-US" sz="2400" dirty="0" smtClean="0"/>
              <a:t>解决清楚怎么干的问题，即</a:t>
            </a:r>
            <a:r>
              <a:rPr lang="zh-CN" altLang="en-US" sz="2400" dirty="0" smtClean="0">
                <a:solidFill>
                  <a:srgbClr val="0000FF"/>
                </a:solidFill>
              </a:rPr>
              <a:t>岗位</a:t>
            </a:r>
            <a:r>
              <a:rPr lang="zh-CN" altLang="en-US" sz="2400" dirty="0" smtClean="0">
                <a:solidFill>
                  <a:srgbClr val="0000FF"/>
                </a:solidFill>
                <a:sym typeface="+mn-ea"/>
              </a:rPr>
              <a:t>处置措施。</a:t>
            </a:r>
          </a:p>
          <a:p>
            <a:r>
              <a:rPr lang="zh-CN" altLang="en-US" sz="2400" dirty="0" smtClean="0"/>
              <a:t>无法处置或处置无效，立即撤离并上报。</a:t>
            </a:r>
            <a:endParaRPr lang="en-US" altLang="zh-CN" sz="2400" dirty="0" smtClean="0"/>
          </a:p>
          <a:p>
            <a:r>
              <a:rPr lang="zh-CN" altLang="en-US" sz="2400" dirty="0" smtClean="0"/>
              <a:t>注意事项：</a:t>
            </a:r>
            <a:r>
              <a:rPr lang="en-US" altLang="zh-CN" sz="2400" dirty="0" smtClean="0"/>
              <a:t>...........</a:t>
            </a:r>
            <a:r>
              <a:rPr lang="zh-CN" altLang="en-US" sz="2400" dirty="0" smtClean="0"/>
              <a:t>。</a:t>
            </a:r>
          </a:p>
          <a:p>
            <a:r>
              <a:rPr lang="zh-CN" altLang="en-US" sz="2400" dirty="0" smtClean="0"/>
              <a:t>联系电话：班长、车间主任（调度、安全部门？）</a:t>
            </a:r>
            <a:endParaRPr lang="zh-CN" altLang="en-US" sz="24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pic>
        <p:nvPicPr>
          <p:cNvPr id="1026" name="Picture 2" descr="2497952091431402496359"/>
          <p:cNvPicPr>
            <a:picLocks noChangeAspect="1" noChangeArrowheads="1"/>
          </p:cNvPicPr>
          <p:nvPr/>
        </p:nvPicPr>
        <p:blipFill>
          <a:blip r:embed="rId3" cstate="print"/>
          <a:srcRect/>
          <a:stretch>
            <a:fillRect/>
          </a:stretch>
        </p:blipFill>
        <p:spPr bwMode="auto">
          <a:xfrm>
            <a:off x="1211580" y="1280160"/>
            <a:ext cx="6006465" cy="2731135"/>
          </a:xfrm>
          <a:prstGeom prst="rect">
            <a:avLst/>
          </a:prstGeom>
          <a:noFill/>
          <a:ln w="9525">
            <a:noFill/>
            <a:miter lim="800000"/>
            <a:headEnd/>
            <a:tailEnd/>
          </a:ln>
          <a:effectLst/>
        </p:spPr>
      </p:pic>
      <p:pic>
        <p:nvPicPr>
          <p:cNvPr id="1027" name="Picture 3" descr="675082221431402496375"/>
          <p:cNvPicPr>
            <a:picLocks noChangeAspect="1" noChangeArrowheads="1"/>
          </p:cNvPicPr>
          <p:nvPr/>
        </p:nvPicPr>
        <p:blipFill>
          <a:blip r:embed="rId4" cstate="print"/>
          <a:srcRect/>
          <a:stretch>
            <a:fillRect/>
          </a:stretch>
        </p:blipFill>
        <p:spPr bwMode="auto">
          <a:xfrm>
            <a:off x="960755" y="4068445"/>
            <a:ext cx="6508115" cy="25196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14CD68"/>
              </a:gs>
              <a:gs pos="100000">
                <a:srgbClr val="0B6E38"/>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4" name="矩形 3"/>
          <p:cNvSpPr/>
          <p:nvPr/>
        </p:nvSpPr>
        <p:spPr bwMode="auto">
          <a:xfrm>
            <a:off x="594276" y="251274"/>
            <a:ext cx="751776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rgbClr val="FF00FF"/>
                </a:solidFill>
                <a:latin typeface="叶根友毛笔行书2.0版" panose="02010601030101010101" charset="-122"/>
                <a:ea typeface="叶根友毛笔行书2.0版" panose="02010601030101010101" charset="-122"/>
              </a:rPr>
              <a:t>预案优化方法</a:t>
            </a:r>
            <a:r>
              <a:rPr lang="en-US" altLang="zh-CN" sz="28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chemeClr val="bg1"/>
                </a:solidFill>
                <a:latin typeface="叶根友毛笔行书2.0版" panose="02010601030101010101" charset="-122"/>
                <a:ea typeface="叶根友毛笔行书2.0版" panose="02010601030101010101" charset="-122"/>
              </a:rPr>
              <a:t>重点岗位处置卡的制作</a:t>
            </a:r>
          </a:p>
        </p:txBody>
      </p:sp>
      <p:pic>
        <p:nvPicPr>
          <p:cNvPr id="5" name="图片 4"/>
          <p:cNvPicPr>
            <a:picLocks noChangeAspect="1"/>
          </p:cNvPicPr>
          <p:nvPr/>
        </p:nvPicPr>
        <p:blipFill>
          <a:blip r:embed="rId3" cstate="print"/>
          <a:stretch>
            <a:fillRect/>
          </a:stretch>
        </p:blipFill>
        <p:spPr>
          <a:xfrm>
            <a:off x="464820" y="2491740"/>
            <a:ext cx="4095750" cy="3957320"/>
          </a:xfrm>
          <a:prstGeom prst="rect">
            <a:avLst/>
          </a:prstGeom>
        </p:spPr>
      </p:pic>
      <p:sp>
        <p:nvSpPr>
          <p:cNvPr id="6" name="文本框 5"/>
          <p:cNvSpPr txBox="1"/>
          <p:nvPr/>
        </p:nvSpPr>
        <p:spPr>
          <a:xfrm>
            <a:off x="248285" y="1746250"/>
            <a:ext cx="8646795" cy="368300"/>
          </a:xfrm>
          <a:prstGeom prst="rect">
            <a:avLst/>
          </a:prstGeom>
          <a:noFill/>
        </p:spPr>
        <p:txBody>
          <a:bodyPr wrap="square" rtlCol="0" anchor="t">
            <a:spAutoFit/>
          </a:bodyPr>
          <a:lstStyle/>
          <a:p>
            <a:pPr algn="ctr"/>
            <a:r>
              <a:rPr lang="zh-CN" altLang="en-US" b="1" dirty="0" smtClean="0">
                <a:solidFill>
                  <a:schemeClr val="tx1"/>
                </a:solidFill>
                <a:latin typeface="+mj-ea"/>
                <a:ea typeface="+mj-ea"/>
                <a:sym typeface="+mn-ea"/>
              </a:rPr>
              <a:t>按照巡检人员、主控人员、检修人员、调度人员、值班管理人员等岗位分别编制。</a:t>
            </a:r>
          </a:p>
        </p:txBody>
      </p:sp>
      <p:sp>
        <p:nvSpPr>
          <p:cNvPr id="11" name="文本框 10"/>
          <p:cNvSpPr txBox="1"/>
          <p:nvPr/>
        </p:nvSpPr>
        <p:spPr>
          <a:xfrm>
            <a:off x="3373755" y="1223010"/>
            <a:ext cx="2395220" cy="460375"/>
          </a:xfrm>
          <a:prstGeom prst="rect">
            <a:avLst/>
          </a:prstGeom>
          <a:noFill/>
        </p:spPr>
        <p:txBody>
          <a:bodyPr wrap="square" rtlCol="0">
            <a:spAutoFit/>
          </a:bodyPr>
          <a:lstStyle/>
          <a:p>
            <a:r>
              <a:rPr lang="zh-CN" altLang="en-US" sz="2400" b="1">
                <a:solidFill>
                  <a:srgbClr val="FF0000"/>
                </a:solidFill>
                <a:latin typeface="华文中宋" panose="02010600040101010101" charset="-122"/>
                <a:ea typeface="华文中宋" panose="02010600040101010101" charset="-122"/>
              </a:rPr>
              <a:t>潼南现场会制作</a:t>
            </a:r>
          </a:p>
        </p:txBody>
      </p:sp>
      <p:pic>
        <p:nvPicPr>
          <p:cNvPr id="7" name="图片 6"/>
          <p:cNvPicPr>
            <a:picLocks noChangeAspect="1"/>
          </p:cNvPicPr>
          <p:nvPr/>
        </p:nvPicPr>
        <p:blipFill>
          <a:blip r:embed="rId4" cstate="print"/>
          <a:stretch>
            <a:fillRect/>
          </a:stretch>
        </p:blipFill>
        <p:spPr>
          <a:xfrm>
            <a:off x="4805045" y="2452370"/>
            <a:ext cx="3823970" cy="3996690"/>
          </a:xfrm>
          <a:prstGeom prst="rect">
            <a:avLst/>
          </a:prstGeom>
          <a:ln w="12700" cmpd="sng">
            <a:solidFill>
              <a:schemeClr val="tx1"/>
            </a:solidFill>
            <a:prstDash val="soli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extBox 23"/>
          <p:cNvSpPr txBox="1"/>
          <p:nvPr/>
        </p:nvSpPr>
        <p:spPr>
          <a:xfrm>
            <a:off x="206375" y="379095"/>
            <a:ext cx="3053080" cy="7067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ctr" anchorCtr="0" compatLnSpc="1">
            <a:spAutoFit/>
          </a:bodyPr>
          <a:lstStyle>
            <a:defPPr>
              <a:defRPr lang="zh-CN"/>
            </a:defPPr>
            <a:lvl1pPr>
              <a:defRPr sz="2800" b="1">
                <a:solidFill>
                  <a:schemeClr val="tx2"/>
                </a:solidFill>
                <a:latin typeface="+mn-ea"/>
                <a:ea typeface="+mn-ea"/>
              </a:defRPr>
            </a:lvl1pPr>
            <a:lvl2pPr>
              <a:defRPr sz="2400">
                <a:solidFill>
                  <a:schemeClr val="tx2"/>
                </a:solidFill>
                <a:ea typeface="微软雅黑" panose="020B0503020204020204" charset="-122"/>
              </a:defRPr>
            </a:lvl2pPr>
            <a:lvl3pPr>
              <a:defRPr sz="2400">
                <a:solidFill>
                  <a:schemeClr val="tx2"/>
                </a:solidFill>
                <a:ea typeface="微软雅黑" panose="020B0503020204020204" charset="-122"/>
              </a:defRPr>
            </a:lvl3pPr>
            <a:lvl4pPr>
              <a:defRPr sz="2400">
                <a:solidFill>
                  <a:schemeClr val="tx2"/>
                </a:solidFill>
                <a:ea typeface="微软雅黑" panose="020B0503020204020204" charset="-122"/>
              </a:defRPr>
            </a:lvl4pPr>
            <a:lvl5pPr>
              <a:defRPr sz="2400">
                <a:solidFill>
                  <a:schemeClr val="tx2"/>
                </a:solidFill>
                <a:ea typeface="微软雅黑" panose="020B0503020204020204" charset="-122"/>
              </a:defRPr>
            </a:lvl5pPr>
            <a:lvl6pPr marL="457200" fontAlgn="base">
              <a:spcBef>
                <a:spcPct val="0"/>
              </a:spcBef>
              <a:spcAft>
                <a:spcPct val="0"/>
              </a:spcAft>
              <a:defRPr sz="2400">
                <a:solidFill>
                  <a:schemeClr val="tx2"/>
                </a:solidFill>
                <a:ea typeface="微软雅黑" panose="020B0503020204020204" charset="-122"/>
              </a:defRPr>
            </a:lvl6pPr>
            <a:lvl7pPr marL="914400" fontAlgn="base">
              <a:spcBef>
                <a:spcPct val="0"/>
              </a:spcBef>
              <a:spcAft>
                <a:spcPct val="0"/>
              </a:spcAft>
              <a:defRPr sz="2400">
                <a:solidFill>
                  <a:schemeClr val="tx2"/>
                </a:solidFill>
                <a:ea typeface="微软雅黑" panose="020B0503020204020204" charset="-122"/>
              </a:defRPr>
            </a:lvl7pPr>
            <a:lvl8pPr marL="1371600" fontAlgn="base">
              <a:spcBef>
                <a:spcPct val="0"/>
              </a:spcBef>
              <a:spcAft>
                <a:spcPct val="0"/>
              </a:spcAft>
              <a:defRPr sz="2400">
                <a:solidFill>
                  <a:schemeClr val="tx2"/>
                </a:solidFill>
                <a:ea typeface="微软雅黑" panose="020B0503020204020204" charset="-122"/>
              </a:defRPr>
            </a:lvl8pPr>
            <a:lvl9pPr marL="1828800" fontAlgn="base">
              <a:spcBef>
                <a:spcPct val="0"/>
              </a:spcBef>
              <a:spcAft>
                <a:spcPct val="0"/>
              </a:spcAft>
              <a:defRPr sz="2400">
                <a:solidFill>
                  <a:schemeClr val="tx2"/>
                </a:solidFill>
                <a:ea typeface="微软雅黑" panose="020B0503020204020204" charset="-122"/>
              </a:defRPr>
            </a:lvl9pPr>
          </a:lstStyle>
          <a:p>
            <a:r>
              <a:rPr lang="en-US" altLang="zh-CN" dirty="0"/>
              <a:t> </a:t>
            </a:r>
            <a:r>
              <a:rPr lang="zh-CN" altLang="en-US" sz="4000" dirty="0">
                <a:solidFill>
                  <a:srgbClr val="00B050"/>
                </a:solidFill>
              </a:rPr>
              <a:t>心得体会</a:t>
            </a:r>
          </a:p>
        </p:txBody>
      </p:sp>
      <p:sp>
        <p:nvSpPr>
          <p:cNvPr id="4" name="Freeform 5"/>
          <p:cNvSpPr/>
          <p:nvPr/>
        </p:nvSpPr>
        <p:spPr bwMode="auto">
          <a:xfrm>
            <a:off x="153670" y="3232785"/>
            <a:ext cx="1792605" cy="1433195"/>
          </a:xfrm>
          <a:custGeom>
            <a:avLst/>
            <a:gdLst>
              <a:gd name="T0" fmla="*/ 1408 w 2454"/>
              <a:gd name="T1" fmla="*/ 175 h 2140"/>
              <a:gd name="T2" fmla="*/ 1887 w 2454"/>
              <a:gd name="T3" fmla="*/ 1005 h 2140"/>
              <a:gd name="T4" fmla="*/ 2364 w 2454"/>
              <a:gd name="T5" fmla="*/ 1832 h 2140"/>
              <a:gd name="T6" fmla="*/ 2189 w 2454"/>
              <a:gd name="T7" fmla="*/ 2140 h 2140"/>
              <a:gd name="T8" fmla="*/ 1231 w 2454"/>
              <a:gd name="T9" fmla="*/ 2140 h 2140"/>
              <a:gd name="T10" fmla="*/ 276 w 2454"/>
              <a:gd name="T11" fmla="*/ 2140 h 2140"/>
              <a:gd name="T12" fmla="*/ 97 w 2454"/>
              <a:gd name="T13" fmla="*/ 1834 h 2140"/>
              <a:gd name="T14" fmla="*/ 575 w 2454"/>
              <a:gd name="T15" fmla="*/ 1005 h 2140"/>
              <a:gd name="T16" fmla="*/ 1053 w 2454"/>
              <a:gd name="T17" fmla="*/ 178 h 2140"/>
              <a:gd name="T18" fmla="*/ 1408 w 2454"/>
              <a:gd name="T19" fmla="*/ 175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4" h="2140">
                <a:moveTo>
                  <a:pt x="1408" y="175"/>
                </a:moveTo>
                <a:lnTo>
                  <a:pt x="1887" y="1005"/>
                </a:lnTo>
                <a:cubicBezTo>
                  <a:pt x="2046" y="1280"/>
                  <a:pt x="2205" y="1556"/>
                  <a:pt x="2364" y="1832"/>
                </a:cubicBezTo>
                <a:cubicBezTo>
                  <a:pt x="2454" y="2028"/>
                  <a:pt x="2396" y="2132"/>
                  <a:pt x="2189" y="2140"/>
                </a:cubicBezTo>
                <a:lnTo>
                  <a:pt x="1231" y="2140"/>
                </a:lnTo>
                <a:cubicBezTo>
                  <a:pt x="913" y="2140"/>
                  <a:pt x="594" y="2140"/>
                  <a:pt x="276" y="2140"/>
                </a:cubicBezTo>
                <a:cubicBezTo>
                  <a:pt x="61" y="2119"/>
                  <a:pt x="0" y="2018"/>
                  <a:pt x="97" y="1834"/>
                </a:cubicBezTo>
                <a:lnTo>
                  <a:pt x="575" y="1005"/>
                </a:lnTo>
                <a:cubicBezTo>
                  <a:pt x="734" y="729"/>
                  <a:pt x="894" y="453"/>
                  <a:pt x="1053" y="178"/>
                </a:cubicBezTo>
                <a:cubicBezTo>
                  <a:pt x="1178" y="2"/>
                  <a:pt x="1297" y="0"/>
                  <a:pt x="1408" y="175"/>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5" name="Freeform 6"/>
          <p:cNvSpPr/>
          <p:nvPr/>
        </p:nvSpPr>
        <p:spPr bwMode="auto">
          <a:xfrm>
            <a:off x="3205519" y="3232468"/>
            <a:ext cx="2076056" cy="1519238"/>
          </a:xfrm>
          <a:custGeom>
            <a:avLst/>
            <a:gdLst>
              <a:gd name="T0" fmla="*/ 1407 w 2453"/>
              <a:gd name="T1" fmla="*/ 175 h 2140"/>
              <a:gd name="T2" fmla="*/ 1886 w 2453"/>
              <a:gd name="T3" fmla="*/ 1005 h 2140"/>
              <a:gd name="T4" fmla="*/ 2364 w 2453"/>
              <a:gd name="T5" fmla="*/ 1832 h 2140"/>
              <a:gd name="T6" fmla="*/ 2188 w 2453"/>
              <a:gd name="T7" fmla="*/ 2140 h 2140"/>
              <a:gd name="T8" fmla="*/ 1231 w 2453"/>
              <a:gd name="T9" fmla="*/ 2140 h 2140"/>
              <a:gd name="T10" fmla="*/ 276 w 2453"/>
              <a:gd name="T11" fmla="*/ 2140 h 2140"/>
              <a:gd name="T12" fmla="*/ 96 w 2453"/>
              <a:gd name="T13" fmla="*/ 1834 h 2140"/>
              <a:gd name="T14" fmla="*/ 575 w 2453"/>
              <a:gd name="T15" fmla="*/ 1005 h 2140"/>
              <a:gd name="T16" fmla="*/ 1052 w 2453"/>
              <a:gd name="T17" fmla="*/ 178 h 2140"/>
              <a:gd name="T18" fmla="*/ 1407 w 2453"/>
              <a:gd name="T19" fmla="*/ 175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3" h="2140">
                <a:moveTo>
                  <a:pt x="1407" y="175"/>
                </a:moveTo>
                <a:lnTo>
                  <a:pt x="1886" y="1005"/>
                </a:lnTo>
                <a:cubicBezTo>
                  <a:pt x="2045" y="1280"/>
                  <a:pt x="2205" y="1556"/>
                  <a:pt x="2364" y="1832"/>
                </a:cubicBezTo>
                <a:cubicBezTo>
                  <a:pt x="2453" y="2028"/>
                  <a:pt x="2396" y="2132"/>
                  <a:pt x="2188" y="2140"/>
                </a:cubicBezTo>
                <a:lnTo>
                  <a:pt x="1231" y="2140"/>
                </a:lnTo>
                <a:cubicBezTo>
                  <a:pt x="912" y="2140"/>
                  <a:pt x="594" y="2140"/>
                  <a:pt x="276" y="2140"/>
                </a:cubicBezTo>
                <a:cubicBezTo>
                  <a:pt x="61" y="2119"/>
                  <a:pt x="0" y="2018"/>
                  <a:pt x="96" y="1834"/>
                </a:cubicBezTo>
                <a:lnTo>
                  <a:pt x="575" y="1005"/>
                </a:lnTo>
                <a:cubicBezTo>
                  <a:pt x="734" y="729"/>
                  <a:pt x="893" y="453"/>
                  <a:pt x="1052" y="178"/>
                </a:cubicBezTo>
                <a:cubicBezTo>
                  <a:pt x="1178" y="2"/>
                  <a:pt x="1296" y="0"/>
                  <a:pt x="1407" y="175"/>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7" name="Freeform 7"/>
          <p:cNvSpPr/>
          <p:nvPr/>
        </p:nvSpPr>
        <p:spPr bwMode="auto">
          <a:xfrm>
            <a:off x="6542444" y="3232468"/>
            <a:ext cx="2076056" cy="1519238"/>
          </a:xfrm>
          <a:custGeom>
            <a:avLst/>
            <a:gdLst>
              <a:gd name="T0" fmla="*/ 1408 w 2454"/>
              <a:gd name="T1" fmla="*/ 175 h 2140"/>
              <a:gd name="T2" fmla="*/ 1887 w 2454"/>
              <a:gd name="T3" fmla="*/ 1005 h 2140"/>
              <a:gd name="T4" fmla="*/ 2364 w 2454"/>
              <a:gd name="T5" fmla="*/ 1832 h 2140"/>
              <a:gd name="T6" fmla="*/ 2189 w 2454"/>
              <a:gd name="T7" fmla="*/ 2140 h 2140"/>
              <a:gd name="T8" fmla="*/ 1231 w 2454"/>
              <a:gd name="T9" fmla="*/ 2140 h 2140"/>
              <a:gd name="T10" fmla="*/ 276 w 2454"/>
              <a:gd name="T11" fmla="*/ 2140 h 2140"/>
              <a:gd name="T12" fmla="*/ 96 w 2454"/>
              <a:gd name="T13" fmla="*/ 1834 h 2140"/>
              <a:gd name="T14" fmla="*/ 575 w 2454"/>
              <a:gd name="T15" fmla="*/ 1005 h 2140"/>
              <a:gd name="T16" fmla="*/ 1053 w 2454"/>
              <a:gd name="T17" fmla="*/ 178 h 2140"/>
              <a:gd name="T18" fmla="*/ 1408 w 2454"/>
              <a:gd name="T19" fmla="*/ 175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4" h="2140">
                <a:moveTo>
                  <a:pt x="1408" y="175"/>
                </a:moveTo>
                <a:lnTo>
                  <a:pt x="1887" y="1005"/>
                </a:lnTo>
                <a:cubicBezTo>
                  <a:pt x="2046" y="1280"/>
                  <a:pt x="2205" y="1556"/>
                  <a:pt x="2364" y="1832"/>
                </a:cubicBezTo>
                <a:cubicBezTo>
                  <a:pt x="2454" y="2028"/>
                  <a:pt x="2396" y="2132"/>
                  <a:pt x="2189" y="2140"/>
                </a:cubicBezTo>
                <a:lnTo>
                  <a:pt x="1231" y="2140"/>
                </a:lnTo>
                <a:cubicBezTo>
                  <a:pt x="913" y="2140"/>
                  <a:pt x="594" y="2140"/>
                  <a:pt x="276" y="2140"/>
                </a:cubicBezTo>
                <a:cubicBezTo>
                  <a:pt x="61" y="2119"/>
                  <a:pt x="0" y="2018"/>
                  <a:pt x="96" y="1834"/>
                </a:cubicBezTo>
                <a:lnTo>
                  <a:pt x="575" y="1005"/>
                </a:lnTo>
                <a:cubicBezTo>
                  <a:pt x="734" y="729"/>
                  <a:pt x="894" y="453"/>
                  <a:pt x="1053" y="178"/>
                </a:cubicBezTo>
                <a:cubicBezTo>
                  <a:pt x="1178" y="2"/>
                  <a:pt x="1297" y="0"/>
                  <a:pt x="1408" y="175"/>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9" name="Freeform 8"/>
          <p:cNvSpPr/>
          <p:nvPr/>
        </p:nvSpPr>
        <p:spPr bwMode="auto">
          <a:xfrm>
            <a:off x="1536900" y="3175318"/>
            <a:ext cx="2077956" cy="1519238"/>
          </a:xfrm>
          <a:custGeom>
            <a:avLst/>
            <a:gdLst>
              <a:gd name="T0" fmla="*/ 1408 w 2454"/>
              <a:gd name="T1" fmla="*/ 1966 h 2141"/>
              <a:gd name="T2" fmla="*/ 1887 w 2454"/>
              <a:gd name="T3" fmla="*/ 1136 h 2141"/>
              <a:gd name="T4" fmla="*/ 2365 w 2454"/>
              <a:gd name="T5" fmla="*/ 309 h 2141"/>
              <a:gd name="T6" fmla="*/ 2189 w 2454"/>
              <a:gd name="T7" fmla="*/ 0 h 2141"/>
              <a:gd name="T8" fmla="*/ 1231 w 2454"/>
              <a:gd name="T9" fmla="*/ 0 h 2141"/>
              <a:gd name="T10" fmla="*/ 276 w 2454"/>
              <a:gd name="T11" fmla="*/ 0 h 2141"/>
              <a:gd name="T12" fmla="*/ 97 w 2454"/>
              <a:gd name="T13" fmla="*/ 307 h 2141"/>
              <a:gd name="T14" fmla="*/ 576 w 2454"/>
              <a:gd name="T15" fmla="*/ 1136 h 2141"/>
              <a:gd name="T16" fmla="*/ 1053 w 2454"/>
              <a:gd name="T17" fmla="*/ 1963 h 2141"/>
              <a:gd name="T18" fmla="*/ 1408 w 2454"/>
              <a:gd name="T19" fmla="*/ 1966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4" h="2141">
                <a:moveTo>
                  <a:pt x="1408" y="1966"/>
                </a:moveTo>
                <a:lnTo>
                  <a:pt x="1887" y="1136"/>
                </a:lnTo>
                <a:cubicBezTo>
                  <a:pt x="2046" y="861"/>
                  <a:pt x="2205" y="585"/>
                  <a:pt x="2365" y="309"/>
                </a:cubicBezTo>
                <a:cubicBezTo>
                  <a:pt x="2454" y="113"/>
                  <a:pt x="2396" y="9"/>
                  <a:pt x="2189" y="0"/>
                </a:cubicBezTo>
                <a:lnTo>
                  <a:pt x="1231" y="0"/>
                </a:lnTo>
                <a:cubicBezTo>
                  <a:pt x="913" y="0"/>
                  <a:pt x="595" y="0"/>
                  <a:pt x="276" y="0"/>
                </a:cubicBezTo>
                <a:cubicBezTo>
                  <a:pt x="61" y="21"/>
                  <a:pt x="0" y="123"/>
                  <a:pt x="97" y="307"/>
                </a:cubicBezTo>
                <a:lnTo>
                  <a:pt x="576" y="1136"/>
                </a:lnTo>
                <a:cubicBezTo>
                  <a:pt x="735" y="1412"/>
                  <a:pt x="894" y="1688"/>
                  <a:pt x="1053" y="1963"/>
                </a:cubicBezTo>
                <a:cubicBezTo>
                  <a:pt x="1179" y="2139"/>
                  <a:pt x="1297" y="2141"/>
                  <a:pt x="1408" y="1966"/>
                </a:cubicBezTo>
                <a:close/>
              </a:path>
            </a:pathLst>
          </a:custGeom>
          <a:solidFill>
            <a:schemeClr val="tx2"/>
          </a:solidFill>
          <a:ln>
            <a:noFill/>
          </a:ln>
        </p:spPr>
        <p:txBody>
          <a:bodyPr vert="horz" wrap="square" lIns="91440" tIns="45720" rIns="91440" bIns="45720" numCol="1" anchor="t" anchorCtr="0" compatLnSpc="1"/>
          <a:lstStyle/>
          <a:p>
            <a:endParaRPr lang="zh-CN" altLang="en-US"/>
          </a:p>
        </p:txBody>
      </p:sp>
      <p:sp>
        <p:nvSpPr>
          <p:cNvPr id="20" name="Freeform 9"/>
          <p:cNvSpPr/>
          <p:nvPr/>
        </p:nvSpPr>
        <p:spPr bwMode="auto">
          <a:xfrm>
            <a:off x="4873981" y="3175318"/>
            <a:ext cx="2076056" cy="1519238"/>
          </a:xfrm>
          <a:custGeom>
            <a:avLst/>
            <a:gdLst>
              <a:gd name="T0" fmla="*/ 1408 w 2453"/>
              <a:gd name="T1" fmla="*/ 1966 h 2141"/>
              <a:gd name="T2" fmla="*/ 1886 w 2453"/>
              <a:gd name="T3" fmla="*/ 1136 h 2141"/>
              <a:gd name="T4" fmla="*/ 2364 w 2453"/>
              <a:gd name="T5" fmla="*/ 309 h 2141"/>
              <a:gd name="T6" fmla="*/ 2188 w 2453"/>
              <a:gd name="T7" fmla="*/ 0 h 2141"/>
              <a:gd name="T8" fmla="*/ 1231 w 2453"/>
              <a:gd name="T9" fmla="*/ 0 h 2141"/>
              <a:gd name="T10" fmla="*/ 276 w 2453"/>
              <a:gd name="T11" fmla="*/ 0 h 2141"/>
              <a:gd name="T12" fmla="*/ 96 w 2453"/>
              <a:gd name="T13" fmla="*/ 307 h 2141"/>
              <a:gd name="T14" fmla="*/ 575 w 2453"/>
              <a:gd name="T15" fmla="*/ 1136 h 2141"/>
              <a:gd name="T16" fmla="*/ 1052 w 2453"/>
              <a:gd name="T17" fmla="*/ 1963 h 2141"/>
              <a:gd name="T18" fmla="*/ 1408 w 2453"/>
              <a:gd name="T19" fmla="*/ 1966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3" h="2141">
                <a:moveTo>
                  <a:pt x="1408" y="1966"/>
                </a:moveTo>
                <a:lnTo>
                  <a:pt x="1886" y="1136"/>
                </a:lnTo>
                <a:cubicBezTo>
                  <a:pt x="2046" y="861"/>
                  <a:pt x="2205" y="585"/>
                  <a:pt x="2364" y="309"/>
                </a:cubicBezTo>
                <a:cubicBezTo>
                  <a:pt x="2453" y="113"/>
                  <a:pt x="2396" y="9"/>
                  <a:pt x="2188" y="0"/>
                </a:cubicBezTo>
                <a:lnTo>
                  <a:pt x="1231" y="0"/>
                </a:lnTo>
                <a:cubicBezTo>
                  <a:pt x="912" y="0"/>
                  <a:pt x="594" y="0"/>
                  <a:pt x="276" y="0"/>
                </a:cubicBezTo>
                <a:cubicBezTo>
                  <a:pt x="61" y="21"/>
                  <a:pt x="0" y="123"/>
                  <a:pt x="96" y="307"/>
                </a:cubicBezTo>
                <a:lnTo>
                  <a:pt x="575" y="1136"/>
                </a:lnTo>
                <a:cubicBezTo>
                  <a:pt x="734" y="1412"/>
                  <a:pt x="893" y="1688"/>
                  <a:pt x="1052" y="1963"/>
                </a:cubicBezTo>
                <a:cubicBezTo>
                  <a:pt x="1178" y="2139"/>
                  <a:pt x="1297" y="2141"/>
                  <a:pt x="1408" y="1966"/>
                </a:cubicBezTo>
                <a:close/>
              </a:path>
            </a:pathLst>
          </a:custGeom>
          <a:solidFill>
            <a:schemeClr val="tx2"/>
          </a:solidFill>
          <a:ln>
            <a:noFill/>
          </a:ln>
        </p:spPr>
        <p:txBody>
          <a:bodyPr vert="horz" wrap="square" lIns="91440" tIns="45720" rIns="91440" bIns="45720" numCol="1" anchor="t" anchorCtr="0" compatLnSpc="1"/>
          <a:lstStyle/>
          <a:p>
            <a:endParaRPr lang="zh-CN" altLang="en-US"/>
          </a:p>
        </p:txBody>
      </p:sp>
      <p:sp>
        <p:nvSpPr>
          <p:cNvPr id="22" name="Freeform 10"/>
          <p:cNvSpPr/>
          <p:nvPr/>
        </p:nvSpPr>
        <p:spPr bwMode="auto">
          <a:xfrm>
            <a:off x="86995" y="1808480"/>
            <a:ext cx="765175" cy="1684655"/>
          </a:xfrm>
          <a:custGeom>
            <a:avLst/>
            <a:gdLst>
              <a:gd name="T0" fmla="*/ 1191 w 1191"/>
              <a:gd name="T1" fmla="*/ 2372 h 2372"/>
              <a:gd name="T2" fmla="*/ 0 w 1191"/>
              <a:gd name="T3" fmla="*/ 2372 h 2372"/>
              <a:gd name="T4" fmla="*/ 0 w 1191"/>
              <a:gd name="T5" fmla="*/ 0 h 2372"/>
            </a:gdLst>
            <a:ahLst/>
            <a:cxnLst>
              <a:cxn ang="0">
                <a:pos x="T0" y="T1"/>
              </a:cxn>
              <a:cxn ang="0">
                <a:pos x="T2" y="T3"/>
              </a:cxn>
              <a:cxn ang="0">
                <a:pos x="T4" y="T5"/>
              </a:cxn>
            </a:cxnLst>
            <a:rect l="0" t="0" r="r" b="b"/>
            <a:pathLst>
              <a:path w="1191" h="2372">
                <a:moveTo>
                  <a:pt x="1191" y="2372"/>
                </a:moveTo>
                <a:lnTo>
                  <a:pt x="0" y="2372"/>
                </a:lnTo>
                <a:lnTo>
                  <a:pt x="0" y="0"/>
                </a:lnTo>
              </a:path>
            </a:pathLst>
          </a:custGeom>
          <a:noFill/>
          <a:ln w="14288" cap="flat">
            <a:solidFill>
              <a:schemeClr val="bg2">
                <a:lumMod val="75000"/>
              </a:schemeClr>
            </a:solidFill>
            <a:prstDash val="dash"/>
            <a:miter lim="800000"/>
            <a:headEnd type="oval" w="med" len="med"/>
            <a:tailEnd type="oval" w="med" len="me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sp>
        <p:nvSpPr>
          <p:cNvPr id="23" name="Freeform 11"/>
          <p:cNvSpPr/>
          <p:nvPr/>
        </p:nvSpPr>
        <p:spPr bwMode="auto">
          <a:xfrm>
            <a:off x="3703003" y="1808480"/>
            <a:ext cx="493713" cy="1684338"/>
          </a:xfrm>
          <a:custGeom>
            <a:avLst/>
            <a:gdLst>
              <a:gd name="T0" fmla="*/ 697 w 697"/>
              <a:gd name="T1" fmla="*/ 2372 h 2372"/>
              <a:gd name="T2" fmla="*/ 0 w 697"/>
              <a:gd name="T3" fmla="*/ 2372 h 2372"/>
              <a:gd name="T4" fmla="*/ 0 w 697"/>
              <a:gd name="T5" fmla="*/ 0 h 2372"/>
            </a:gdLst>
            <a:ahLst/>
            <a:cxnLst>
              <a:cxn ang="0">
                <a:pos x="T0" y="T1"/>
              </a:cxn>
              <a:cxn ang="0">
                <a:pos x="T2" y="T3"/>
              </a:cxn>
              <a:cxn ang="0">
                <a:pos x="T4" y="T5"/>
              </a:cxn>
            </a:cxnLst>
            <a:rect l="0" t="0" r="r" b="b"/>
            <a:pathLst>
              <a:path w="697" h="2372">
                <a:moveTo>
                  <a:pt x="697" y="2372"/>
                </a:moveTo>
                <a:lnTo>
                  <a:pt x="0" y="2372"/>
                </a:lnTo>
                <a:lnTo>
                  <a:pt x="0" y="0"/>
                </a:lnTo>
              </a:path>
            </a:pathLst>
          </a:custGeom>
          <a:noFill/>
          <a:ln w="14288" cap="flat">
            <a:solidFill>
              <a:schemeClr val="bg2">
                <a:lumMod val="75000"/>
              </a:schemeClr>
            </a:solidFill>
            <a:prstDash val="dash"/>
            <a:miter lim="800000"/>
            <a:headEnd type="oval" w="med" len="med"/>
            <a:tailEnd type="oval" w="med" len="me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sp>
        <p:nvSpPr>
          <p:cNvPr id="25" name="Freeform 12"/>
          <p:cNvSpPr/>
          <p:nvPr/>
        </p:nvSpPr>
        <p:spPr bwMode="auto">
          <a:xfrm>
            <a:off x="7022465" y="1808480"/>
            <a:ext cx="523875" cy="1684338"/>
          </a:xfrm>
          <a:custGeom>
            <a:avLst/>
            <a:gdLst>
              <a:gd name="T0" fmla="*/ 741 w 741"/>
              <a:gd name="T1" fmla="*/ 2372 h 2372"/>
              <a:gd name="T2" fmla="*/ 0 w 741"/>
              <a:gd name="T3" fmla="*/ 2372 h 2372"/>
              <a:gd name="T4" fmla="*/ 0 w 741"/>
              <a:gd name="T5" fmla="*/ 0 h 2372"/>
            </a:gdLst>
            <a:ahLst/>
            <a:cxnLst>
              <a:cxn ang="0">
                <a:pos x="T0" y="T1"/>
              </a:cxn>
              <a:cxn ang="0">
                <a:pos x="T2" y="T3"/>
              </a:cxn>
              <a:cxn ang="0">
                <a:pos x="T4" y="T5"/>
              </a:cxn>
            </a:cxnLst>
            <a:rect l="0" t="0" r="r" b="b"/>
            <a:pathLst>
              <a:path w="741" h="2372">
                <a:moveTo>
                  <a:pt x="741" y="2372"/>
                </a:moveTo>
                <a:lnTo>
                  <a:pt x="0" y="2372"/>
                </a:lnTo>
                <a:lnTo>
                  <a:pt x="0" y="0"/>
                </a:lnTo>
              </a:path>
            </a:pathLst>
          </a:custGeom>
          <a:noFill/>
          <a:ln w="14288" cap="flat">
            <a:solidFill>
              <a:schemeClr val="bg2">
                <a:lumMod val="75000"/>
              </a:schemeClr>
            </a:solidFill>
            <a:prstDash val="dash"/>
            <a:miter lim="800000"/>
            <a:headEnd type="oval" w="med" len="med"/>
            <a:tailEnd type="oval" w="med" len="me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sp>
        <p:nvSpPr>
          <p:cNvPr id="26" name="Freeform 13"/>
          <p:cNvSpPr/>
          <p:nvPr/>
        </p:nvSpPr>
        <p:spPr bwMode="auto">
          <a:xfrm>
            <a:off x="1980565" y="4462780"/>
            <a:ext cx="600075" cy="1652588"/>
          </a:xfrm>
          <a:custGeom>
            <a:avLst/>
            <a:gdLst>
              <a:gd name="T0" fmla="*/ 847 w 847"/>
              <a:gd name="T1" fmla="*/ 0 h 2329"/>
              <a:gd name="T2" fmla="*/ 0 w 847"/>
              <a:gd name="T3" fmla="*/ 0 h 2329"/>
              <a:gd name="T4" fmla="*/ 0 w 847"/>
              <a:gd name="T5" fmla="*/ 2329 h 2329"/>
            </a:gdLst>
            <a:ahLst/>
            <a:cxnLst>
              <a:cxn ang="0">
                <a:pos x="T0" y="T1"/>
              </a:cxn>
              <a:cxn ang="0">
                <a:pos x="T2" y="T3"/>
              </a:cxn>
              <a:cxn ang="0">
                <a:pos x="T4" y="T5"/>
              </a:cxn>
            </a:cxnLst>
            <a:rect l="0" t="0" r="r" b="b"/>
            <a:pathLst>
              <a:path w="847" h="2329">
                <a:moveTo>
                  <a:pt x="847" y="0"/>
                </a:moveTo>
                <a:lnTo>
                  <a:pt x="0" y="0"/>
                </a:lnTo>
                <a:lnTo>
                  <a:pt x="0" y="2329"/>
                </a:lnTo>
              </a:path>
            </a:pathLst>
          </a:custGeom>
          <a:noFill/>
          <a:ln w="14288" cap="flat">
            <a:solidFill>
              <a:schemeClr val="bg2">
                <a:lumMod val="75000"/>
              </a:schemeClr>
            </a:solidFill>
            <a:prstDash val="dash"/>
            <a:miter lim="800000"/>
            <a:headEnd type="oval" w="med" len="med"/>
            <a:tailEnd type="oval" w="med" len="me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sp>
        <p:nvSpPr>
          <p:cNvPr id="27" name="Freeform 14"/>
          <p:cNvSpPr/>
          <p:nvPr/>
        </p:nvSpPr>
        <p:spPr bwMode="auto">
          <a:xfrm>
            <a:off x="5438140" y="4462780"/>
            <a:ext cx="455613" cy="1652588"/>
          </a:xfrm>
          <a:custGeom>
            <a:avLst/>
            <a:gdLst>
              <a:gd name="T0" fmla="*/ 644 w 644"/>
              <a:gd name="T1" fmla="*/ 0 h 2329"/>
              <a:gd name="T2" fmla="*/ 0 w 644"/>
              <a:gd name="T3" fmla="*/ 0 h 2329"/>
              <a:gd name="T4" fmla="*/ 0 w 644"/>
              <a:gd name="T5" fmla="*/ 2329 h 2329"/>
            </a:gdLst>
            <a:ahLst/>
            <a:cxnLst>
              <a:cxn ang="0">
                <a:pos x="T0" y="T1"/>
              </a:cxn>
              <a:cxn ang="0">
                <a:pos x="T2" y="T3"/>
              </a:cxn>
              <a:cxn ang="0">
                <a:pos x="T4" y="T5"/>
              </a:cxn>
            </a:cxnLst>
            <a:rect l="0" t="0" r="r" b="b"/>
            <a:pathLst>
              <a:path w="644" h="2329">
                <a:moveTo>
                  <a:pt x="644" y="0"/>
                </a:moveTo>
                <a:lnTo>
                  <a:pt x="0" y="0"/>
                </a:lnTo>
                <a:lnTo>
                  <a:pt x="0" y="2329"/>
                </a:lnTo>
              </a:path>
            </a:pathLst>
          </a:custGeom>
          <a:noFill/>
          <a:ln w="14288" cap="flat">
            <a:solidFill>
              <a:schemeClr val="bg2">
                <a:lumMod val="75000"/>
              </a:schemeClr>
            </a:solidFill>
            <a:prstDash val="dash"/>
            <a:miter lim="800000"/>
            <a:headEnd type="oval" w="med" len="med"/>
            <a:tailEnd type="oval" w="med" len="me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sp>
        <p:nvSpPr>
          <p:cNvPr id="32" name="矩形 31"/>
          <p:cNvSpPr/>
          <p:nvPr/>
        </p:nvSpPr>
        <p:spPr>
          <a:xfrm>
            <a:off x="165100" y="2049145"/>
            <a:ext cx="3016885" cy="829945"/>
          </a:xfrm>
          <a:prstGeom prst="rect">
            <a:avLst/>
          </a:prstGeom>
          <a:noFill/>
        </p:spPr>
        <p:txBody>
          <a:bodyPr wrap="square" rtlCol="0">
            <a:spAutoFit/>
          </a:bodyPr>
          <a:lstStyle/>
          <a:p>
            <a:pPr algn="just"/>
            <a:r>
              <a:rPr lang="zh-CN" sz="1600" dirty="0">
                <a:solidFill>
                  <a:schemeClr val="tx2"/>
                </a:solidFill>
                <a:latin typeface="+mj-ea"/>
                <a:ea typeface="+mj-ea"/>
              </a:rPr>
              <a:t>要不定期的进行召开讨论会、推进会，专业人员还要深入基层做好服务指导工作</a:t>
            </a:r>
          </a:p>
        </p:txBody>
      </p:sp>
      <p:sp>
        <p:nvSpPr>
          <p:cNvPr id="36" name="矩形 35"/>
          <p:cNvSpPr/>
          <p:nvPr/>
        </p:nvSpPr>
        <p:spPr>
          <a:xfrm>
            <a:off x="46679" y="1724868"/>
            <a:ext cx="868680" cy="368300"/>
          </a:xfrm>
          <a:prstGeom prst="rect">
            <a:avLst/>
          </a:prstGeom>
        </p:spPr>
        <p:txBody>
          <a:bodyPr wrap="none">
            <a:spAutoFit/>
          </a:bodyPr>
          <a:lstStyle/>
          <a:p>
            <a:r>
              <a:rPr lang="zh-CN" altLang="en-US" b="1" dirty="0">
                <a:latin typeface="+mj-ea"/>
                <a:ea typeface="+mj-ea"/>
              </a:rPr>
              <a:t>要重视</a:t>
            </a:r>
          </a:p>
        </p:txBody>
      </p:sp>
      <p:sp>
        <p:nvSpPr>
          <p:cNvPr id="41" name="文本框 40"/>
          <p:cNvSpPr txBox="1"/>
          <p:nvPr/>
        </p:nvSpPr>
        <p:spPr>
          <a:xfrm>
            <a:off x="549291" y="3816780"/>
            <a:ext cx="668773" cy="830997"/>
          </a:xfrm>
          <a:prstGeom prst="rect">
            <a:avLst/>
          </a:prstGeom>
          <a:noFill/>
        </p:spPr>
        <p:txBody>
          <a:bodyPr wrap="none" rtlCol="0">
            <a:spAutoFit/>
          </a:bodyPr>
          <a:lstStyle/>
          <a:p>
            <a:r>
              <a:rPr lang="en-US" altLang="zh-CN" sz="4800" dirty="0">
                <a:solidFill>
                  <a:schemeClr val="accent1"/>
                </a:solidFill>
                <a:latin typeface="Lifeline JL" panose="00000400000000000000" pitchFamily="2" charset="0"/>
              </a:rPr>
              <a:t>01</a:t>
            </a:r>
            <a:endParaRPr lang="zh-CN" altLang="en-US" sz="4800" dirty="0">
              <a:solidFill>
                <a:schemeClr val="accent1"/>
              </a:solidFill>
              <a:latin typeface="Lifeline JL" panose="00000400000000000000" pitchFamily="2" charset="0"/>
            </a:endParaRPr>
          </a:p>
        </p:txBody>
      </p:sp>
      <p:sp>
        <p:nvSpPr>
          <p:cNvPr id="42" name="文本框 41"/>
          <p:cNvSpPr txBox="1"/>
          <p:nvPr/>
        </p:nvSpPr>
        <p:spPr>
          <a:xfrm>
            <a:off x="2150874" y="3130744"/>
            <a:ext cx="859531" cy="830997"/>
          </a:xfrm>
          <a:prstGeom prst="rect">
            <a:avLst/>
          </a:prstGeom>
          <a:noFill/>
        </p:spPr>
        <p:txBody>
          <a:bodyPr wrap="none" rtlCol="0">
            <a:spAutoFit/>
          </a:bodyPr>
          <a:lstStyle/>
          <a:p>
            <a:r>
              <a:rPr lang="en-US" altLang="zh-CN" sz="4800" dirty="0">
                <a:solidFill>
                  <a:schemeClr val="accent1"/>
                </a:solidFill>
                <a:latin typeface="Lifeline JL" panose="00000400000000000000" pitchFamily="2" charset="0"/>
              </a:rPr>
              <a:t>02</a:t>
            </a:r>
            <a:endParaRPr lang="zh-CN" altLang="en-US" sz="4800" dirty="0">
              <a:solidFill>
                <a:schemeClr val="accent1"/>
              </a:solidFill>
              <a:latin typeface="Lifeline JL" panose="00000400000000000000" pitchFamily="2" charset="0"/>
            </a:endParaRPr>
          </a:p>
        </p:txBody>
      </p:sp>
      <p:sp>
        <p:nvSpPr>
          <p:cNvPr id="43" name="文本框 42"/>
          <p:cNvSpPr txBox="1"/>
          <p:nvPr/>
        </p:nvSpPr>
        <p:spPr>
          <a:xfrm>
            <a:off x="3818528" y="3816780"/>
            <a:ext cx="864339" cy="830997"/>
          </a:xfrm>
          <a:prstGeom prst="rect">
            <a:avLst/>
          </a:prstGeom>
          <a:noFill/>
        </p:spPr>
        <p:txBody>
          <a:bodyPr wrap="none" rtlCol="0">
            <a:spAutoFit/>
          </a:bodyPr>
          <a:lstStyle/>
          <a:p>
            <a:r>
              <a:rPr lang="en-US" altLang="zh-CN" sz="4800" dirty="0">
                <a:solidFill>
                  <a:schemeClr val="accent1"/>
                </a:solidFill>
                <a:latin typeface="Lifeline JL" panose="00000400000000000000" pitchFamily="2" charset="0"/>
              </a:rPr>
              <a:t>03</a:t>
            </a:r>
            <a:endParaRPr lang="zh-CN" altLang="en-US" sz="4800" dirty="0">
              <a:solidFill>
                <a:schemeClr val="accent1"/>
              </a:solidFill>
              <a:latin typeface="Lifeline JL" panose="00000400000000000000" pitchFamily="2" charset="0"/>
            </a:endParaRPr>
          </a:p>
        </p:txBody>
      </p:sp>
      <p:sp>
        <p:nvSpPr>
          <p:cNvPr id="44" name="文本框 43"/>
          <p:cNvSpPr txBox="1"/>
          <p:nvPr/>
        </p:nvSpPr>
        <p:spPr>
          <a:xfrm>
            <a:off x="5493287" y="3130744"/>
            <a:ext cx="873957" cy="830997"/>
          </a:xfrm>
          <a:prstGeom prst="rect">
            <a:avLst/>
          </a:prstGeom>
          <a:noFill/>
        </p:spPr>
        <p:txBody>
          <a:bodyPr wrap="none" rtlCol="0">
            <a:spAutoFit/>
          </a:bodyPr>
          <a:lstStyle/>
          <a:p>
            <a:r>
              <a:rPr lang="en-US" altLang="zh-CN" sz="4800" dirty="0">
                <a:solidFill>
                  <a:schemeClr val="accent1"/>
                </a:solidFill>
                <a:latin typeface="Lifeline JL" panose="00000400000000000000" pitchFamily="2" charset="0"/>
              </a:rPr>
              <a:t>04</a:t>
            </a:r>
            <a:endParaRPr lang="zh-CN" altLang="en-US" sz="4800" dirty="0">
              <a:solidFill>
                <a:schemeClr val="accent1"/>
              </a:solidFill>
              <a:latin typeface="Lifeline JL" panose="00000400000000000000" pitchFamily="2" charset="0"/>
            </a:endParaRPr>
          </a:p>
        </p:txBody>
      </p:sp>
      <p:sp>
        <p:nvSpPr>
          <p:cNvPr id="45" name="文本框 44"/>
          <p:cNvSpPr txBox="1"/>
          <p:nvPr/>
        </p:nvSpPr>
        <p:spPr>
          <a:xfrm>
            <a:off x="7197536" y="3816780"/>
            <a:ext cx="859531" cy="830997"/>
          </a:xfrm>
          <a:prstGeom prst="rect">
            <a:avLst/>
          </a:prstGeom>
          <a:noFill/>
        </p:spPr>
        <p:txBody>
          <a:bodyPr wrap="none" rtlCol="0">
            <a:spAutoFit/>
          </a:bodyPr>
          <a:lstStyle/>
          <a:p>
            <a:r>
              <a:rPr lang="en-US" altLang="zh-CN" sz="4800" dirty="0">
                <a:solidFill>
                  <a:schemeClr val="accent1"/>
                </a:solidFill>
                <a:latin typeface="Lifeline JL" panose="00000400000000000000" pitchFamily="2" charset="0"/>
              </a:rPr>
              <a:t>05</a:t>
            </a:r>
            <a:endParaRPr lang="zh-CN" altLang="en-US" sz="4800" dirty="0">
              <a:solidFill>
                <a:schemeClr val="accent1"/>
              </a:solidFill>
              <a:latin typeface="Lifeline JL" panose="00000400000000000000" pitchFamily="2" charset="0"/>
            </a:endParaRPr>
          </a:p>
        </p:txBody>
      </p:sp>
      <p:sp>
        <p:nvSpPr>
          <p:cNvPr id="46" name="矩形 45"/>
          <p:cNvSpPr/>
          <p:nvPr/>
        </p:nvSpPr>
        <p:spPr>
          <a:xfrm>
            <a:off x="2012232" y="5285325"/>
            <a:ext cx="3142498" cy="829945"/>
          </a:xfrm>
          <a:prstGeom prst="rect">
            <a:avLst/>
          </a:prstGeom>
          <a:noFill/>
        </p:spPr>
        <p:txBody>
          <a:bodyPr wrap="square" rtlCol="0">
            <a:spAutoFit/>
          </a:bodyPr>
          <a:lstStyle/>
          <a:p>
            <a:pPr algn="just"/>
            <a:r>
              <a:rPr altLang="zh-CN" sz="1600" dirty="0">
                <a:solidFill>
                  <a:schemeClr val="tx2"/>
                </a:solidFill>
                <a:latin typeface="+mj-ea"/>
                <a:ea typeface="+mj-ea"/>
                <a:sym typeface="+mn-ea"/>
              </a:rPr>
              <a:t>开展一些评比活动，对做的好的方面要进行表彰和奖励</a:t>
            </a:r>
            <a:endParaRPr altLang="zh-CN" sz="1600" dirty="0">
              <a:solidFill>
                <a:schemeClr val="tx2"/>
              </a:solidFill>
              <a:latin typeface="+mj-ea"/>
              <a:ea typeface="+mj-ea"/>
            </a:endParaRPr>
          </a:p>
          <a:p>
            <a:pPr algn="just"/>
            <a:endParaRPr lang="zh-CN" altLang="zh-CN" sz="1600" dirty="0">
              <a:solidFill>
                <a:schemeClr val="tx2"/>
              </a:solidFill>
              <a:latin typeface="+mj-ea"/>
              <a:ea typeface="+mj-ea"/>
            </a:endParaRPr>
          </a:p>
        </p:txBody>
      </p:sp>
      <p:sp>
        <p:nvSpPr>
          <p:cNvPr id="47" name="矩形 46"/>
          <p:cNvSpPr/>
          <p:nvPr/>
        </p:nvSpPr>
        <p:spPr>
          <a:xfrm>
            <a:off x="2019858" y="4961363"/>
            <a:ext cx="868680" cy="645160"/>
          </a:xfrm>
          <a:prstGeom prst="rect">
            <a:avLst/>
          </a:prstGeom>
        </p:spPr>
        <p:txBody>
          <a:bodyPr wrap="none">
            <a:spAutoFit/>
          </a:bodyPr>
          <a:lstStyle/>
          <a:p>
            <a:pPr algn="l"/>
            <a:r>
              <a:rPr lang="zh-CN" altLang="en-US" b="1" dirty="0">
                <a:latin typeface="+mj-ea"/>
                <a:ea typeface="+mj-ea"/>
                <a:sym typeface="+mn-ea"/>
              </a:rPr>
              <a:t>有激励</a:t>
            </a:r>
            <a:endParaRPr lang="zh-CN" altLang="en-US" b="1" dirty="0">
              <a:latin typeface="+mj-ea"/>
              <a:ea typeface="+mj-ea"/>
            </a:endParaRPr>
          </a:p>
          <a:p>
            <a:endParaRPr lang="zh-CN" altLang="en-US" b="1" dirty="0">
              <a:latin typeface="+mj-ea"/>
              <a:ea typeface="+mj-ea"/>
            </a:endParaRPr>
          </a:p>
        </p:txBody>
      </p:sp>
      <p:sp>
        <p:nvSpPr>
          <p:cNvPr id="48" name="矩形 47"/>
          <p:cNvSpPr/>
          <p:nvPr/>
        </p:nvSpPr>
        <p:spPr>
          <a:xfrm>
            <a:off x="3744779" y="2048830"/>
            <a:ext cx="3142498" cy="1076325"/>
          </a:xfrm>
          <a:prstGeom prst="rect">
            <a:avLst/>
          </a:prstGeom>
          <a:noFill/>
        </p:spPr>
        <p:txBody>
          <a:bodyPr wrap="square" rtlCol="0">
            <a:spAutoFit/>
          </a:bodyPr>
          <a:lstStyle/>
          <a:p>
            <a:pPr algn="just"/>
            <a:r>
              <a:rPr lang="zh-CN" altLang="zh-CN" sz="1600" dirty="0">
                <a:solidFill>
                  <a:schemeClr val="tx2"/>
                </a:solidFill>
                <a:latin typeface="+mj-ea"/>
                <a:ea typeface="+mj-ea"/>
                <a:sym typeface="+mn-ea"/>
              </a:rPr>
              <a:t>没有固定的模板，只有适合企业自身的模板，但是《导则》中规定关键因素不能少</a:t>
            </a:r>
            <a:endParaRPr lang="zh-CN" altLang="zh-CN" sz="1600" dirty="0">
              <a:solidFill>
                <a:schemeClr val="tx2"/>
              </a:solidFill>
              <a:latin typeface="+mj-ea"/>
              <a:ea typeface="+mj-ea"/>
            </a:endParaRPr>
          </a:p>
          <a:p>
            <a:pPr algn="just"/>
            <a:endParaRPr lang="zh-CN" altLang="zh-CN" sz="1600" dirty="0">
              <a:solidFill>
                <a:schemeClr val="tx2"/>
              </a:solidFill>
              <a:latin typeface="+mj-ea"/>
              <a:ea typeface="+mj-ea"/>
              <a:sym typeface="+mn-ea"/>
            </a:endParaRPr>
          </a:p>
        </p:txBody>
      </p:sp>
      <p:sp>
        <p:nvSpPr>
          <p:cNvPr id="49" name="矩形 48"/>
          <p:cNvSpPr/>
          <p:nvPr/>
        </p:nvSpPr>
        <p:spPr>
          <a:xfrm>
            <a:off x="5501390" y="5285325"/>
            <a:ext cx="3142498" cy="583565"/>
          </a:xfrm>
          <a:prstGeom prst="rect">
            <a:avLst/>
          </a:prstGeom>
          <a:noFill/>
        </p:spPr>
        <p:txBody>
          <a:bodyPr wrap="square" rtlCol="0">
            <a:spAutoFit/>
          </a:bodyPr>
          <a:lstStyle/>
          <a:p>
            <a:pPr algn="just"/>
            <a:r>
              <a:rPr lang="zh-CN" altLang="zh-CN" sz="1600" dirty="0">
                <a:solidFill>
                  <a:schemeClr val="tx2"/>
                </a:solidFill>
                <a:latin typeface="+mj-ea"/>
                <a:ea typeface="+mj-ea"/>
                <a:sym typeface="+mn-ea"/>
              </a:rPr>
              <a:t>不能纸上谈兵，还是要结合演练寻找灵感，不断完善</a:t>
            </a:r>
            <a:endParaRPr lang="en-US" altLang="zh-CN" sz="1600" dirty="0">
              <a:solidFill>
                <a:schemeClr val="tx2"/>
              </a:solidFill>
              <a:latin typeface="+mj-ea"/>
              <a:ea typeface="+mj-ea"/>
            </a:endParaRPr>
          </a:p>
        </p:txBody>
      </p:sp>
      <p:sp>
        <p:nvSpPr>
          <p:cNvPr id="50" name="矩形 49"/>
          <p:cNvSpPr/>
          <p:nvPr/>
        </p:nvSpPr>
        <p:spPr>
          <a:xfrm>
            <a:off x="5509016" y="4961363"/>
            <a:ext cx="868680" cy="368300"/>
          </a:xfrm>
          <a:prstGeom prst="rect">
            <a:avLst/>
          </a:prstGeom>
        </p:spPr>
        <p:txBody>
          <a:bodyPr wrap="none">
            <a:spAutoFit/>
          </a:bodyPr>
          <a:lstStyle/>
          <a:p>
            <a:pPr algn="l"/>
            <a:r>
              <a:rPr lang="zh-CN" altLang="en-US" b="1" dirty="0">
                <a:latin typeface="+mj-ea"/>
                <a:ea typeface="+mj-ea"/>
                <a:sym typeface="+mn-ea"/>
              </a:rPr>
              <a:t>严检验</a:t>
            </a:r>
            <a:endParaRPr lang="zh-CN" altLang="en-US" b="1" dirty="0">
              <a:latin typeface="+mj-ea"/>
              <a:ea typeface="+mj-ea"/>
            </a:endParaRPr>
          </a:p>
        </p:txBody>
      </p:sp>
      <p:sp>
        <p:nvSpPr>
          <p:cNvPr id="51" name="矩形 50"/>
          <p:cNvSpPr/>
          <p:nvPr/>
        </p:nvSpPr>
        <p:spPr>
          <a:xfrm>
            <a:off x="7145655" y="1989455"/>
            <a:ext cx="1859280" cy="1322070"/>
          </a:xfrm>
          <a:prstGeom prst="rect">
            <a:avLst/>
          </a:prstGeom>
          <a:noFill/>
        </p:spPr>
        <p:txBody>
          <a:bodyPr wrap="square" rtlCol="0">
            <a:spAutoFit/>
          </a:bodyPr>
          <a:lstStyle/>
          <a:p>
            <a:pPr algn="just"/>
            <a:r>
              <a:rPr lang="zh-CN" altLang="zh-CN" sz="1600" dirty="0">
                <a:solidFill>
                  <a:schemeClr val="tx2"/>
                </a:solidFill>
                <a:latin typeface="+mj-ea"/>
                <a:ea typeface="+mj-ea"/>
                <a:sym typeface="+mn-ea"/>
              </a:rPr>
              <a:t>要突破自我，敢于创新，只要是适合自己企业的还可以研究编制专项、综合应急卡</a:t>
            </a:r>
          </a:p>
        </p:txBody>
      </p:sp>
      <p:sp>
        <p:nvSpPr>
          <p:cNvPr id="52" name="矩形 51"/>
          <p:cNvSpPr/>
          <p:nvPr/>
        </p:nvSpPr>
        <p:spPr>
          <a:xfrm>
            <a:off x="7145510" y="1681053"/>
            <a:ext cx="868680" cy="645160"/>
          </a:xfrm>
          <a:prstGeom prst="rect">
            <a:avLst/>
          </a:prstGeom>
        </p:spPr>
        <p:txBody>
          <a:bodyPr wrap="none">
            <a:spAutoFit/>
          </a:bodyPr>
          <a:lstStyle/>
          <a:p>
            <a:pPr algn="l"/>
            <a:r>
              <a:rPr lang="zh-CN" altLang="en-US" b="1" dirty="0">
                <a:latin typeface="+mj-ea"/>
                <a:ea typeface="+mj-ea"/>
              </a:rPr>
              <a:t>求突破</a:t>
            </a:r>
          </a:p>
          <a:p>
            <a:endParaRPr lang="zh-CN" altLang="en-US" b="1" dirty="0">
              <a:latin typeface="+mj-ea"/>
              <a:ea typeface="+mj-ea"/>
            </a:endParaRPr>
          </a:p>
        </p:txBody>
      </p:sp>
      <p:sp>
        <p:nvSpPr>
          <p:cNvPr id="53" name="文本框 52"/>
          <p:cNvSpPr txBox="1"/>
          <p:nvPr/>
        </p:nvSpPr>
        <p:spPr>
          <a:xfrm>
            <a:off x="3888105" y="1680845"/>
            <a:ext cx="868680" cy="368300"/>
          </a:xfrm>
          <a:prstGeom prst="rect">
            <a:avLst/>
          </a:prstGeom>
          <a:noFill/>
        </p:spPr>
        <p:txBody>
          <a:bodyPr wrap="none" rtlCol="0" anchor="t">
            <a:spAutoFit/>
          </a:bodyPr>
          <a:lstStyle/>
          <a:p>
            <a:r>
              <a:rPr lang="zh-CN" altLang="en-US" b="1" dirty="0">
                <a:latin typeface="+mj-ea"/>
                <a:ea typeface="+mj-ea"/>
                <a:sym typeface="+mn-ea"/>
              </a:rPr>
              <a:t>定模板</a:t>
            </a:r>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50">
        <p:push dir="u"/>
      </p:transition>
    </mc:Choice>
    <mc:Fallback>
      <p:transition spd="med">
        <p:push dir="u"/>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687705" y="388620"/>
            <a:ext cx="1996440" cy="645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ctr" anchorCtr="0" compatLnSpc="1">
            <a:spAutoFit/>
          </a:bodyPr>
          <a:lstStyle>
            <a:defPPr>
              <a:defRPr lang="zh-CN"/>
            </a:defPPr>
            <a:lvl1pPr>
              <a:defRPr sz="2800" b="1">
                <a:solidFill>
                  <a:schemeClr val="tx2"/>
                </a:solidFill>
                <a:latin typeface="+mn-ea"/>
                <a:ea typeface="+mn-ea"/>
              </a:defRPr>
            </a:lvl1pPr>
            <a:lvl2pPr>
              <a:defRPr sz="2400">
                <a:solidFill>
                  <a:schemeClr val="tx2"/>
                </a:solidFill>
                <a:ea typeface="微软雅黑" panose="020B0503020204020204" charset="-122"/>
              </a:defRPr>
            </a:lvl2pPr>
            <a:lvl3pPr>
              <a:defRPr sz="2400">
                <a:solidFill>
                  <a:schemeClr val="tx2"/>
                </a:solidFill>
                <a:ea typeface="微软雅黑" panose="020B0503020204020204" charset="-122"/>
              </a:defRPr>
            </a:lvl3pPr>
            <a:lvl4pPr>
              <a:defRPr sz="2400">
                <a:solidFill>
                  <a:schemeClr val="tx2"/>
                </a:solidFill>
                <a:ea typeface="微软雅黑" panose="020B0503020204020204" charset="-122"/>
              </a:defRPr>
            </a:lvl4pPr>
            <a:lvl5pPr>
              <a:defRPr sz="2400">
                <a:solidFill>
                  <a:schemeClr val="tx2"/>
                </a:solidFill>
                <a:ea typeface="微软雅黑" panose="020B0503020204020204" charset="-122"/>
              </a:defRPr>
            </a:lvl5pPr>
            <a:lvl6pPr marL="457200" fontAlgn="base">
              <a:spcBef>
                <a:spcPct val="0"/>
              </a:spcBef>
              <a:spcAft>
                <a:spcPct val="0"/>
              </a:spcAft>
              <a:defRPr sz="2400">
                <a:solidFill>
                  <a:schemeClr val="tx2"/>
                </a:solidFill>
                <a:ea typeface="微软雅黑" panose="020B0503020204020204" charset="-122"/>
              </a:defRPr>
            </a:lvl6pPr>
            <a:lvl7pPr marL="914400" fontAlgn="base">
              <a:spcBef>
                <a:spcPct val="0"/>
              </a:spcBef>
              <a:spcAft>
                <a:spcPct val="0"/>
              </a:spcAft>
              <a:defRPr sz="2400">
                <a:solidFill>
                  <a:schemeClr val="tx2"/>
                </a:solidFill>
                <a:ea typeface="微软雅黑" panose="020B0503020204020204" charset="-122"/>
              </a:defRPr>
            </a:lvl7pPr>
            <a:lvl8pPr marL="1371600" fontAlgn="base">
              <a:spcBef>
                <a:spcPct val="0"/>
              </a:spcBef>
              <a:spcAft>
                <a:spcPct val="0"/>
              </a:spcAft>
              <a:defRPr sz="2400">
                <a:solidFill>
                  <a:schemeClr val="tx2"/>
                </a:solidFill>
                <a:ea typeface="微软雅黑" panose="020B0503020204020204" charset="-122"/>
              </a:defRPr>
            </a:lvl8pPr>
            <a:lvl9pPr marL="1828800" fontAlgn="base">
              <a:spcBef>
                <a:spcPct val="0"/>
              </a:spcBef>
              <a:spcAft>
                <a:spcPct val="0"/>
              </a:spcAft>
              <a:defRPr sz="2400">
                <a:solidFill>
                  <a:schemeClr val="tx2"/>
                </a:solidFill>
                <a:ea typeface="微软雅黑" panose="020B0503020204020204" charset="-122"/>
              </a:defRPr>
            </a:lvl9pPr>
          </a:lstStyle>
          <a:p>
            <a:r>
              <a:rPr lang="zh-CN" altLang="en-US" sz="3600" dirty="0"/>
              <a:t>结束语</a:t>
            </a:r>
          </a:p>
        </p:txBody>
      </p:sp>
      <p:sp>
        <p:nvSpPr>
          <p:cNvPr id="4" name="矩形 3"/>
          <p:cNvSpPr/>
          <p:nvPr/>
        </p:nvSpPr>
        <p:spPr>
          <a:xfrm>
            <a:off x="6523990" y="1220470"/>
            <a:ext cx="2475230" cy="4256405"/>
          </a:xfrm>
          <a:prstGeom prst="rect">
            <a:avLst/>
          </a:prstGeom>
          <a:noFill/>
          <a:ln w="12700">
            <a:solidFill>
              <a:srgbClr val="3333FF"/>
            </a:solidFill>
          </a:ln>
        </p:spPr>
        <p:txBody>
          <a:bodyPr wrap="square" rtlCol="0">
            <a:spAutoFit/>
          </a:bodyPr>
          <a:lstStyle/>
          <a:p>
            <a:pPr algn="just">
              <a:lnSpc>
                <a:spcPts val="2320"/>
              </a:lnSpc>
              <a:buFont typeface="Wingdings" panose="05000000000000000000" pitchFamily="2" charset="2"/>
            </a:pPr>
            <a:r>
              <a:rPr lang="en-US" altLang="zh-CN" sz="1600" dirty="0">
                <a:solidFill>
                  <a:schemeClr val="tx2"/>
                </a:solidFill>
                <a:latin typeface="华文中宋" panose="02010600040101010101" charset="-122"/>
                <a:ea typeface="华文中宋" panose="02010600040101010101" charset="-122"/>
              </a:rPr>
              <a:t>    </a:t>
            </a:r>
            <a:r>
              <a:rPr lang="zh-CN" altLang="zh-CN" sz="1600" b="1" dirty="0">
                <a:solidFill>
                  <a:schemeClr val="tx2"/>
                </a:solidFill>
                <a:latin typeface="华文中宋" panose="02010600040101010101" charset="-122"/>
                <a:ea typeface="华文中宋" panose="02010600040101010101" charset="-122"/>
              </a:rPr>
              <a:t>编制应急处置卡是一项系统的活动，每个企业可根据自己的实际情况，开展相应的风险辨识，修订现场应急处置方案，找到</a:t>
            </a:r>
            <a:r>
              <a:rPr lang="zh-CN" altLang="zh-CN" sz="1600" b="1" dirty="0">
                <a:solidFill>
                  <a:schemeClr val="tx2"/>
                </a:solidFill>
                <a:latin typeface="华文中宋" panose="02010600040101010101" charset="-122"/>
                <a:ea typeface="华文中宋" panose="02010600040101010101" charset="-122"/>
                <a:sym typeface="+mn-ea"/>
              </a:rPr>
              <a:t>适合</a:t>
            </a:r>
            <a:r>
              <a:rPr lang="zh-CN" altLang="zh-CN" sz="1600" b="1" dirty="0">
                <a:solidFill>
                  <a:schemeClr val="tx2"/>
                </a:solidFill>
                <a:latin typeface="华文中宋" panose="02010600040101010101" charset="-122"/>
                <a:ea typeface="华文中宋" panose="02010600040101010101" charset="-122"/>
              </a:rPr>
              <a:t>自己的编制方法。在编制中领导一定要重视编制工作，倡导全员参与、发挥员工的能动性和创造性，专业部门设定好框架，组织好培训，编制出的应急处置卡必须经过桌推实演、评审论断、不断修编等过程才可出炉。</a:t>
            </a:r>
          </a:p>
        </p:txBody>
      </p:sp>
      <p:sp>
        <p:nvSpPr>
          <p:cNvPr id="6" name="Freeform 5"/>
          <p:cNvSpPr>
            <a:spLocks noEditPoints="1"/>
          </p:cNvSpPr>
          <p:nvPr/>
        </p:nvSpPr>
        <p:spPr bwMode="auto">
          <a:xfrm>
            <a:off x="30944" y="1956913"/>
            <a:ext cx="3096602" cy="3080382"/>
          </a:xfrm>
          <a:custGeom>
            <a:avLst/>
            <a:gdLst>
              <a:gd name="T0" fmla="*/ 2474 w 4948"/>
              <a:gd name="T1" fmla="*/ 4348 h 4921"/>
              <a:gd name="T2" fmla="*/ 2474 w 4948"/>
              <a:gd name="T3" fmla="*/ 573 h 4921"/>
              <a:gd name="T4" fmla="*/ 2675 w 4948"/>
              <a:gd name="T5" fmla="*/ 0 h 4921"/>
              <a:gd name="T6" fmla="*/ 2178 w 4948"/>
              <a:gd name="T7" fmla="*/ 391 h 4921"/>
              <a:gd name="T8" fmla="*/ 1696 w 4948"/>
              <a:gd name="T9" fmla="*/ 116 h 4921"/>
              <a:gd name="T10" fmla="*/ 1393 w 4948"/>
              <a:gd name="T11" fmla="*/ 677 h 4921"/>
              <a:gd name="T12" fmla="*/ 867 w 4948"/>
              <a:gd name="T13" fmla="*/ 579 h 4921"/>
              <a:gd name="T14" fmla="*/ 801 w 4948"/>
              <a:gd name="T15" fmla="*/ 1218 h 4921"/>
              <a:gd name="T16" fmla="*/ 245 w 4948"/>
              <a:gd name="T17" fmla="*/ 1374 h 4921"/>
              <a:gd name="T18" fmla="*/ 444 w 4948"/>
              <a:gd name="T19" fmla="*/ 1988 h 4921"/>
              <a:gd name="T20" fmla="*/ 0 w 4948"/>
              <a:gd name="T21" fmla="*/ 2260 h 4921"/>
              <a:gd name="T22" fmla="*/ 412 w 4948"/>
              <a:gd name="T23" fmla="*/ 2760 h 4921"/>
              <a:gd name="T24" fmla="*/ 109 w 4948"/>
              <a:gd name="T25" fmla="*/ 3210 h 4921"/>
              <a:gd name="T26" fmla="*/ 678 w 4948"/>
              <a:gd name="T27" fmla="*/ 3517 h 4921"/>
              <a:gd name="T28" fmla="*/ 582 w 4948"/>
              <a:gd name="T29" fmla="*/ 4059 h 4921"/>
              <a:gd name="T30" fmla="*/ 1221 w 4948"/>
              <a:gd name="T31" fmla="*/ 4127 h 4921"/>
              <a:gd name="T32" fmla="*/ 1322 w 4948"/>
              <a:gd name="T33" fmla="*/ 4647 h 4921"/>
              <a:gd name="T34" fmla="*/ 1934 w 4948"/>
              <a:gd name="T35" fmla="*/ 4479 h 4921"/>
              <a:gd name="T36" fmla="*/ 2273 w 4948"/>
              <a:gd name="T37" fmla="*/ 4921 h 4921"/>
              <a:gd name="T38" fmla="*/ 2768 w 4948"/>
              <a:gd name="T39" fmla="*/ 4536 h 4921"/>
              <a:gd name="T40" fmla="*/ 3252 w 4948"/>
              <a:gd name="T41" fmla="*/ 4805 h 4921"/>
              <a:gd name="T42" fmla="*/ 3558 w 4948"/>
              <a:gd name="T43" fmla="*/ 4267 h 4921"/>
              <a:gd name="T44" fmla="*/ 4081 w 4948"/>
              <a:gd name="T45" fmla="*/ 4342 h 4921"/>
              <a:gd name="T46" fmla="*/ 4165 w 4948"/>
              <a:gd name="T47" fmla="*/ 3735 h 4921"/>
              <a:gd name="T48" fmla="*/ 4703 w 4948"/>
              <a:gd name="T49" fmla="*/ 3547 h 4921"/>
              <a:gd name="T50" fmla="*/ 4540 w 4948"/>
              <a:gd name="T51" fmla="*/ 2959 h 4921"/>
              <a:gd name="T52" fmla="*/ 4948 w 4948"/>
              <a:gd name="T53" fmla="*/ 2661 h 4921"/>
              <a:gd name="T54" fmla="*/ 4580 w 4948"/>
              <a:gd name="T55" fmla="*/ 2173 h 4921"/>
              <a:gd name="T56" fmla="*/ 4839 w 4948"/>
              <a:gd name="T57" fmla="*/ 1711 h 4921"/>
              <a:gd name="T58" fmla="*/ 4310 w 4948"/>
              <a:gd name="T59" fmla="*/ 1399 h 4921"/>
              <a:gd name="T60" fmla="*/ 4366 w 4948"/>
              <a:gd name="T61" fmla="*/ 862 h 4921"/>
              <a:gd name="T62" fmla="*/ 3752 w 4948"/>
              <a:gd name="T63" fmla="*/ 781 h 4921"/>
              <a:gd name="T64" fmla="*/ 3626 w 4948"/>
              <a:gd name="T65" fmla="*/ 274 h 4921"/>
              <a:gd name="T66" fmla="*/ 3022 w 4948"/>
              <a:gd name="T67" fmla="*/ 433 h 4921"/>
              <a:gd name="T68" fmla="*/ 2675 w 4948"/>
              <a:gd name="T69" fmla="*/ 0 h 4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8" h="4921">
                <a:moveTo>
                  <a:pt x="4362" y="2461"/>
                </a:moveTo>
                <a:cubicBezTo>
                  <a:pt x="4362" y="3503"/>
                  <a:pt x="3517" y="4348"/>
                  <a:pt x="2474" y="4348"/>
                </a:cubicBezTo>
                <a:cubicBezTo>
                  <a:pt x="1431" y="4348"/>
                  <a:pt x="586" y="3503"/>
                  <a:pt x="586" y="2461"/>
                </a:cubicBezTo>
                <a:cubicBezTo>
                  <a:pt x="586" y="1418"/>
                  <a:pt x="1431" y="573"/>
                  <a:pt x="2474" y="573"/>
                </a:cubicBezTo>
                <a:cubicBezTo>
                  <a:pt x="3517" y="573"/>
                  <a:pt x="4362" y="1418"/>
                  <a:pt x="4362" y="2461"/>
                </a:cubicBezTo>
                <a:close/>
                <a:moveTo>
                  <a:pt x="2675" y="0"/>
                </a:moveTo>
                <a:lnTo>
                  <a:pt x="2282" y="0"/>
                </a:lnTo>
                <a:lnTo>
                  <a:pt x="2178" y="391"/>
                </a:lnTo>
                <a:cubicBezTo>
                  <a:pt x="2097" y="403"/>
                  <a:pt x="2017" y="420"/>
                  <a:pt x="1939" y="441"/>
                </a:cubicBezTo>
                <a:lnTo>
                  <a:pt x="1696" y="116"/>
                </a:lnTo>
                <a:lnTo>
                  <a:pt x="1334" y="269"/>
                </a:lnTo>
                <a:lnTo>
                  <a:pt x="1393" y="677"/>
                </a:lnTo>
                <a:cubicBezTo>
                  <a:pt x="1334" y="713"/>
                  <a:pt x="1276" y="752"/>
                  <a:pt x="1221" y="794"/>
                </a:cubicBezTo>
                <a:lnTo>
                  <a:pt x="867" y="579"/>
                </a:lnTo>
                <a:lnTo>
                  <a:pt x="588" y="856"/>
                </a:lnTo>
                <a:lnTo>
                  <a:pt x="801" y="1218"/>
                </a:lnTo>
                <a:cubicBezTo>
                  <a:pt x="751" y="1286"/>
                  <a:pt x="704" y="1357"/>
                  <a:pt x="662" y="1431"/>
                </a:cubicBezTo>
                <a:lnTo>
                  <a:pt x="245" y="1374"/>
                </a:lnTo>
                <a:lnTo>
                  <a:pt x="101" y="1738"/>
                </a:lnTo>
                <a:lnTo>
                  <a:pt x="444" y="1988"/>
                </a:lnTo>
                <a:cubicBezTo>
                  <a:pt x="431" y="2045"/>
                  <a:pt x="420" y="2103"/>
                  <a:pt x="412" y="2161"/>
                </a:cubicBezTo>
                <a:lnTo>
                  <a:pt x="0" y="2260"/>
                </a:lnTo>
                <a:lnTo>
                  <a:pt x="0" y="2652"/>
                </a:lnTo>
                <a:lnTo>
                  <a:pt x="412" y="2760"/>
                </a:lnTo>
                <a:cubicBezTo>
                  <a:pt x="421" y="2829"/>
                  <a:pt x="435" y="2897"/>
                  <a:pt x="451" y="2963"/>
                </a:cubicBezTo>
                <a:lnTo>
                  <a:pt x="109" y="3210"/>
                </a:lnTo>
                <a:lnTo>
                  <a:pt x="259" y="3572"/>
                </a:lnTo>
                <a:lnTo>
                  <a:pt x="678" y="3517"/>
                </a:lnTo>
                <a:cubicBezTo>
                  <a:pt x="715" y="3581"/>
                  <a:pt x="756" y="3643"/>
                  <a:pt x="801" y="3703"/>
                </a:cubicBezTo>
                <a:lnTo>
                  <a:pt x="582" y="4059"/>
                </a:lnTo>
                <a:lnTo>
                  <a:pt x="861" y="4336"/>
                </a:lnTo>
                <a:lnTo>
                  <a:pt x="1221" y="4127"/>
                </a:lnTo>
                <a:cubicBezTo>
                  <a:pt x="1275" y="4168"/>
                  <a:pt x="1331" y="4206"/>
                  <a:pt x="1389" y="4242"/>
                </a:cubicBezTo>
                <a:lnTo>
                  <a:pt x="1322" y="4647"/>
                </a:lnTo>
                <a:lnTo>
                  <a:pt x="1684" y="4800"/>
                </a:lnTo>
                <a:lnTo>
                  <a:pt x="1934" y="4479"/>
                </a:lnTo>
                <a:cubicBezTo>
                  <a:pt x="2014" y="4500"/>
                  <a:pt x="2095" y="4518"/>
                  <a:pt x="2178" y="4531"/>
                </a:cubicBezTo>
                <a:lnTo>
                  <a:pt x="2273" y="4921"/>
                </a:lnTo>
                <a:lnTo>
                  <a:pt x="2667" y="4921"/>
                </a:lnTo>
                <a:lnTo>
                  <a:pt x="2768" y="4536"/>
                </a:lnTo>
                <a:cubicBezTo>
                  <a:pt x="2853" y="4525"/>
                  <a:pt x="2936" y="4510"/>
                  <a:pt x="3017" y="4489"/>
                </a:cubicBezTo>
                <a:lnTo>
                  <a:pt x="3252" y="4805"/>
                </a:lnTo>
                <a:lnTo>
                  <a:pt x="3614" y="4653"/>
                </a:lnTo>
                <a:lnTo>
                  <a:pt x="3558" y="4267"/>
                </a:lnTo>
                <a:cubicBezTo>
                  <a:pt x="3625" y="4229"/>
                  <a:pt x="3689" y="4187"/>
                  <a:pt x="3750" y="4141"/>
                </a:cubicBezTo>
                <a:lnTo>
                  <a:pt x="4081" y="4342"/>
                </a:lnTo>
                <a:lnTo>
                  <a:pt x="4360" y="4065"/>
                </a:lnTo>
                <a:lnTo>
                  <a:pt x="4165" y="3735"/>
                </a:lnTo>
                <a:cubicBezTo>
                  <a:pt x="4224" y="3659"/>
                  <a:pt x="4277" y="3579"/>
                  <a:pt x="4325" y="3495"/>
                </a:cubicBezTo>
                <a:lnTo>
                  <a:pt x="4703" y="3547"/>
                </a:lnTo>
                <a:lnTo>
                  <a:pt x="4847" y="3183"/>
                </a:lnTo>
                <a:lnTo>
                  <a:pt x="4540" y="2959"/>
                </a:lnTo>
                <a:cubicBezTo>
                  <a:pt x="4557" y="2891"/>
                  <a:pt x="4570" y="2821"/>
                  <a:pt x="4580" y="2749"/>
                </a:cubicBezTo>
                <a:lnTo>
                  <a:pt x="4948" y="2661"/>
                </a:lnTo>
                <a:lnTo>
                  <a:pt x="4948" y="2269"/>
                </a:lnTo>
                <a:lnTo>
                  <a:pt x="4580" y="2173"/>
                </a:lnTo>
                <a:cubicBezTo>
                  <a:pt x="4569" y="2091"/>
                  <a:pt x="4553" y="2011"/>
                  <a:pt x="4533" y="1932"/>
                </a:cubicBezTo>
                <a:lnTo>
                  <a:pt x="4839" y="1711"/>
                </a:lnTo>
                <a:lnTo>
                  <a:pt x="4690" y="1349"/>
                </a:lnTo>
                <a:lnTo>
                  <a:pt x="4310" y="1399"/>
                </a:lnTo>
                <a:cubicBezTo>
                  <a:pt x="4266" y="1326"/>
                  <a:pt x="4218" y="1255"/>
                  <a:pt x="4166" y="1188"/>
                </a:cubicBezTo>
                <a:lnTo>
                  <a:pt x="4366" y="862"/>
                </a:lnTo>
                <a:lnTo>
                  <a:pt x="4087" y="585"/>
                </a:lnTo>
                <a:lnTo>
                  <a:pt x="3752" y="781"/>
                </a:lnTo>
                <a:cubicBezTo>
                  <a:pt x="3691" y="736"/>
                  <a:pt x="3628" y="695"/>
                  <a:pt x="3563" y="656"/>
                </a:cubicBezTo>
                <a:lnTo>
                  <a:pt x="3626" y="274"/>
                </a:lnTo>
                <a:lnTo>
                  <a:pt x="3264" y="121"/>
                </a:lnTo>
                <a:lnTo>
                  <a:pt x="3022" y="433"/>
                </a:lnTo>
                <a:cubicBezTo>
                  <a:pt x="2939" y="412"/>
                  <a:pt x="2855" y="396"/>
                  <a:pt x="2769" y="385"/>
                </a:cubicBezTo>
                <a:lnTo>
                  <a:pt x="2675" y="0"/>
                </a:ln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7" name="Freeform 6"/>
          <p:cNvSpPr>
            <a:spLocks noEditPoints="1"/>
          </p:cNvSpPr>
          <p:nvPr/>
        </p:nvSpPr>
        <p:spPr bwMode="auto">
          <a:xfrm>
            <a:off x="3357046" y="1949542"/>
            <a:ext cx="3096602" cy="3095126"/>
          </a:xfrm>
          <a:custGeom>
            <a:avLst/>
            <a:gdLst>
              <a:gd name="T0" fmla="*/ 1417 w 4950"/>
              <a:gd name="T1" fmla="*/ 4048 h 4943"/>
              <a:gd name="T2" fmla="*/ 3532 w 4950"/>
              <a:gd name="T3" fmla="*/ 895 h 4943"/>
              <a:gd name="T4" fmla="*/ 4021 w 4950"/>
              <a:gd name="T5" fmla="*/ 530 h 4943"/>
              <a:gd name="T6" fmla="*/ 3388 w 4950"/>
              <a:gd name="T7" fmla="*/ 577 h 4943"/>
              <a:gd name="T8" fmla="*/ 3139 w 4950"/>
              <a:gd name="T9" fmla="*/ 78 h 4943"/>
              <a:gd name="T10" fmla="*/ 2571 w 4950"/>
              <a:gd name="T11" fmla="*/ 376 h 4943"/>
              <a:gd name="T12" fmla="*/ 2187 w 4950"/>
              <a:gd name="T13" fmla="*/ 0 h 4943"/>
              <a:gd name="T14" fmla="*/ 1774 w 4950"/>
              <a:gd name="T15" fmla="*/ 496 h 4943"/>
              <a:gd name="T16" fmla="*/ 1222 w 4950"/>
              <a:gd name="T17" fmla="*/ 315 h 4943"/>
              <a:gd name="T18" fmla="*/ 1045 w 4950"/>
              <a:gd name="T19" fmla="*/ 940 h 4943"/>
              <a:gd name="T20" fmla="*/ 521 w 4950"/>
              <a:gd name="T21" fmla="*/ 918 h 4943"/>
              <a:gd name="T22" fmla="*/ 585 w 4950"/>
              <a:gd name="T23" fmla="*/ 1566 h 4943"/>
              <a:gd name="T24" fmla="*/ 80 w 4950"/>
              <a:gd name="T25" fmla="*/ 1772 h 4943"/>
              <a:gd name="T26" fmla="*/ 383 w 4950"/>
              <a:gd name="T27" fmla="*/ 2347 h 4943"/>
              <a:gd name="T28" fmla="*/ 0 w 4950"/>
              <a:gd name="T29" fmla="*/ 2746 h 4943"/>
              <a:gd name="T30" fmla="*/ 494 w 4950"/>
              <a:gd name="T31" fmla="*/ 3161 h 4943"/>
              <a:gd name="T32" fmla="*/ 287 w 4950"/>
              <a:gd name="T33" fmla="*/ 3652 h 4943"/>
              <a:gd name="T34" fmla="*/ 893 w 4950"/>
              <a:gd name="T35" fmla="*/ 3854 h 4943"/>
              <a:gd name="T36" fmla="*/ 928 w 4950"/>
              <a:gd name="T37" fmla="*/ 4413 h 4943"/>
              <a:gd name="T38" fmla="*/ 1557 w 4950"/>
              <a:gd name="T39" fmla="*/ 4369 h 4943"/>
              <a:gd name="T40" fmla="*/ 1810 w 4950"/>
              <a:gd name="T41" fmla="*/ 4865 h 4943"/>
              <a:gd name="T42" fmla="*/ 2368 w 4950"/>
              <a:gd name="T43" fmla="*/ 4588 h 4943"/>
              <a:gd name="T44" fmla="*/ 2762 w 4950"/>
              <a:gd name="T45" fmla="*/ 4943 h 4943"/>
              <a:gd name="T46" fmla="*/ 3173 w 4950"/>
              <a:gd name="T47" fmla="*/ 4483 h 4943"/>
              <a:gd name="T48" fmla="*/ 3727 w 4950"/>
              <a:gd name="T49" fmla="*/ 4628 h 4943"/>
              <a:gd name="T50" fmla="*/ 3920 w 4950"/>
              <a:gd name="T51" fmla="*/ 4046 h 4943"/>
              <a:gd name="T52" fmla="*/ 4428 w 4950"/>
              <a:gd name="T53" fmla="*/ 4025 h 4943"/>
              <a:gd name="T54" fmla="*/ 4394 w 4950"/>
              <a:gd name="T55" fmla="*/ 3412 h 4943"/>
              <a:gd name="T56" fmla="*/ 4869 w 4950"/>
              <a:gd name="T57" fmla="*/ 3171 h 4943"/>
              <a:gd name="T58" fmla="*/ 4602 w 4950"/>
              <a:gd name="T59" fmla="*/ 2614 h 4943"/>
              <a:gd name="T60" fmla="*/ 4950 w 4950"/>
              <a:gd name="T61" fmla="*/ 2197 h 4943"/>
              <a:gd name="T62" fmla="*/ 4483 w 4950"/>
              <a:gd name="T63" fmla="*/ 1784 h 4943"/>
              <a:gd name="T64" fmla="*/ 4662 w 4950"/>
              <a:gd name="T65" fmla="*/ 1291 h 4943"/>
              <a:gd name="T66" fmla="*/ 4068 w 4950"/>
              <a:gd name="T67" fmla="*/ 1085 h 4943"/>
              <a:gd name="T68" fmla="*/ 4021 w 4950"/>
              <a:gd name="T69" fmla="*/ 530 h 4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50" h="4943">
                <a:moveTo>
                  <a:pt x="4051" y="3529"/>
                </a:moveTo>
                <a:cubicBezTo>
                  <a:pt x="3467" y="4400"/>
                  <a:pt x="2287" y="4632"/>
                  <a:pt x="1417" y="4048"/>
                </a:cubicBezTo>
                <a:cubicBezTo>
                  <a:pt x="546" y="3464"/>
                  <a:pt x="314" y="2284"/>
                  <a:pt x="898" y="1414"/>
                </a:cubicBezTo>
                <a:cubicBezTo>
                  <a:pt x="1482" y="543"/>
                  <a:pt x="2662" y="311"/>
                  <a:pt x="3532" y="895"/>
                </a:cubicBezTo>
                <a:cubicBezTo>
                  <a:pt x="4403" y="1479"/>
                  <a:pt x="4635" y="2659"/>
                  <a:pt x="4051" y="3529"/>
                </a:cubicBezTo>
                <a:close/>
                <a:moveTo>
                  <a:pt x="4021" y="530"/>
                </a:moveTo>
                <a:lnTo>
                  <a:pt x="3693" y="309"/>
                </a:lnTo>
                <a:lnTo>
                  <a:pt x="3388" y="577"/>
                </a:lnTo>
                <a:cubicBezTo>
                  <a:pt x="3313" y="542"/>
                  <a:pt x="3236" y="511"/>
                  <a:pt x="3159" y="486"/>
                </a:cubicBezTo>
                <a:lnTo>
                  <a:pt x="3139" y="78"/>
                </a:lnTo>
                <a:lnTo>
                  <a:pt x="2751" y="2"/>
                </a:lnTo>
                <a:lnTo>
                  <a:pt x="2571" y="376"/>
                </a:lnTo>
                <a:cubicBezTo>
                  <a:pt x="2502" y="373"/>
                  <a:pt x="2432" y="374"/>
                  <a:pt x="2362" y="378"/>
                </a:cubicBezTo>
                <a:lnTo>
                  <a:pt x="2187" y="0"/>
                </a:lnTo>
                <a:lnTo>
                  <a:pt x="1799" y="75"/>
                </a:lnTo>
                <a:lnTo>
                  <a:pt x="1774" y="496"/>
                </a:lnTo>
                <a:cubicBezTo>
                  <a:pt x="1694" y="525"/>
                  <a:pt x="1615" y="558"/>
                  <a:pt x="1539" y="597"/>
                </a:cubicBezTo>
                <a:lnTo>
                  <a:pt x="1222" y="315"/>
                </a:lnTo>
                <a:lnTo>
                  <a:pt x="898" y="539"/>
                </a:lnTo>
                <a:lnTo>
                  <a:pt x="1045" y="940"/>
                </a:lnTo>
                <a:cubicBezTo>
                  <a:pt x="1002" y="980"/>
                  <a:pt x="960" y="1022"/>
                  <a:pt x="920" y="1066"/>
                </a:cubicBezTo>
                <a:lnTo>
                  <a:pt x="521" y="918"/>
                </a:lnTo>
                <a:lnTo>
                  <a:pt x="302" y="1245"/>
                </a:lnTo>
                <a:lnTo>
                  <a:pt x="585" y="1566"/>
                </a:lnTo>
                <a:cubicBezTo>
                  <a:pt x="555" y="1629"/>
                  <a:pt x="528" y="1693"/>
                  <a:pt x="504" y="1758"/>
                </a:cubicBezTo>
                <a:lnTo>
                  <a:pt x="80" y="1772"/>
                </a:lnTo>
                <a:lnTo>
                  <a:pt x="2" y="2158"/>
                </a:lnTo>
                <a:lnTo>
                  <a:pt x="383" y="2347"/>
                </a:lnTo>
                <a:cubicBezTo>
                  <a:pt x="378" y="2422"/>
                  <a:pt x="378" y="2496"/>
                  <a:pt x="381" y="2571"/>
                </a:cubicBezTo>
                <a:lnTo>
                  <a:pt x="0" y="2746"/>
                </a:lnTo>
                <a:lnTo>
                  <a:pt x="77" y="3133"/>
                </a:lnTo>
                <a:lnTo>
                  <a:pt x="494" y="3161"/>
                </a:lnTo>
                <a:cubicBezTo>
                  <a:pt x="517" y="3225"/>
                  <a:pt x="542" y="3289"/>
                  <a:pt x="570" y="3351"/>
                </a:cubicBezTo>
                <a:lnTo>
                  <a:pt x="287" y="3652"/>
                </a:lnTo>
                <a:lnTo>
                  <a:pt x="504" y="3982"/>
                </a:lnTo>
                <a:lnTo>
                  <a:pt x="893" y="3854"/>
                </a:lnTo>
                <a:cubicBezTo>
                  <a:pt x="947" y="3917"/>
                  <a:pt x="1005" y="3977"/>
                  <a:pt x="1067" y="4034"/>
                </a:cubicBezTo>
                <a:lnTo>
                  <a:pt x="928" y="4413"/>
                </a:lnTo>
                <a:lnTo>
                  <a:pt x="1257" y="4634"/>
                </a:lnTo>
                <a:lnTo>
                  <a:pt x="1557" y="4369"/>
                </a:lnTo>
                <a:cubicBezTo>
                  <a:pt x="1634" y="4408"/>
                  <a:pt x="1712" y="4441"/>
                  <a:pt x="1791" y="4470"/>
                </a:cubicBezTo>
                <a:lnTo>
                  <a:pt x="1810" y="4865"/>
                </a:lnTo>
                <a:lnTo>
                  <a:pt x="2199" y="4941"/>
                </a:lnTo>
                <a:lnTo>
                  <a:pt x="2368" y="4588"/>
                </a:lnTo>
                <a:cubicBezTo>
                  <a:pt x="2445" y="4593"/>
                  <a:pt x="2522" y="4594"/>
                  <a:pt x="2599" y="4590"/>
                </a:cubicBezTo>
                <a:lnTo>
                  <a:pt x="2762" y="4943"/>
                </a:lnTo>
                <a:lnTo>
                  <a:pt x="3150" y="4868"/>
                </a:lnTo>
                <a:lnTo>
                  <a:pt x="3173" y="4483"/>
                </a:lnTo>
                <a:cubicBezTo>
                  <a:pt x="3264" y="4452"/>
                  <a:pt x="3354" y="4416"/>
                  <a:pt x="3440" y="4373"/>
                </a:cubicBezTo>
                <a:lnTo>
                  <a:pt x="3727" y="4628"/>
                </a:lnTo>
                <a:lnTo>
                  <a:pt x="4051" y="4404"/>
                </a:lnTo>
                <a:lnTo>
                  <a:pt x="3920" y="4046"/>
                </a:lnTo>
                <a:cubicBezTo>
                  <a:pt x="3973" y="3998"/>
                  <a:pt x="4023" y="3947"/>
                  <a:pt x="4071" y="3893"/>
                </a:cubicBezTo>
                <a:lnTo>
                  <a:pt x="4428" y="4025"/>
                </a:lnTo>
                <a:lnTo>
                  <a:pt x="4648" y="3698"/>
                </a:lnTo>
                <a:lnTo>
                  <a:pt x="4394" y="3412"/>
                </a:lnTo>
                <a:cubicBezTo>
                  <a:pt x="4431" y="3337"/>
                  <a:pt x="4463" y="3261"/>
                  <a:pt x="4489" y="3183"/>
                </a:cubicBezTo>
                <a:lnTo>
                  <a:pt x="4869" y="3171"/>
                </a:lnTo>
                <a:lnTo>
                  <a:pt x="4947" y="2785"/>
                </a:lnTo>
                <a:lnTo>
                  <a:pt x="4602" y="2614"/>
                </a:lnTo>
                <a:cubicBezTo>
                  <a:pt x="4607" y="2528"/>
                  <a:pt x="4606" y="2442"/>
                  <a:pt x="4601" y="2357"/>
                </a:cubicBezTo>
                <a:lnTo>
                  <a:pt x="4950" y="2197"/>
                </a:lnTo>
                <a:lnTo>
                  <a:pt x="4872" y="1810"/>
                </a:lnTo>
                <a:lnTo>
                  <a:pt x="4483" y="1784"/>
                </a:lnTo>
                <a:cubicBezTo>
                  <a:pt x="4457" y="1713"/>
                  <a:pt x="4427" y="1643"/>
                  <a:pt x="4395" y="1575"/>
                </a:cubicBezTo>
                <a:lnTo>
                  <a:pt x="4662" y="1291"/>
                </a:lnTo>
                <a:lnTo>
                  <a:pt x="4445" y="960"/>
                </a:lnTo>
                <a:lnTo>
                  <a:pt x="4068" y="1085"/>
                </a:lnTo>
                <a:cubicBezTo>
                  <a:pt x="4011" y="1022"/>
                  <a:pt x="3949" y="961"/>
                  <a:pt x="3884" y="904"/>
                </a:cubicBezTo>
                <a:lnTo>
                  <a:pt x="4021" y="530"/>
                </a:ln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8" name="Freeform 7"/>
          <p:cNvSpPr>
            <a:spLocks noEditPoints="1"/>
          </p:cNvSpPr>
          <p:nvPr/>
        </p:nvSpPr>
        <p:spPr bwMode="auto">
          <a:xfrm>
            <a:off x="2715895" y="1465840"/>
            <a:ext cx="1058863" cy="1058863"/>
          </a:xfrm>
          <a:custGeom>
            <a:avLst/>
            <a:gdLst>
              <a:gd name="T0" fmla="*/ 922 w 1572"/>
              <a:gd name="T1" fmla="*/ 186 h 1571"/>
              <a:gd name="T2" fmla="*/ 637 w 1572"/>
              <a:gd name="T3" fmla="*/ 1382 h 1571"/>
              <a:gd name="T4" fmla="*/ 541 w 1572"/>
              <a:gd name="T5" fmla="*/ 1535 h 1571"/>
              <a:gd name="T6" fmla="*/ 724 w 1572"/>
              <a:gd name="T7" fmla="*/ 1451 h 1571"/>
              <a:gd name="T8" fmla="*/ 852 w 1572"/>
              <a:gd name="T9" fmla="*/ 1571 h 1571"/>
              <a:gd name="T10" fmla="*/ 988 w 1572"/>
              <a:gd name="T11" fmla="*/ 1420 h 1571"/>
              <a:gd name="T12" fmla="*/ 1143 w 1572"/>
              <a:gd name="T13" fmla="*/ 1489 h 1571"/>
              <a:gd name="T14" fmla="*/ 1211 w 1572"/>
              <a:gd name="T15" fmla="*/ 1295 h 1571"/>
              <a:gd name="T16" fmla="*/ 1394 w 1572"/>
              <a:gd name="T17" fmla="*/ 1288 h 1571"/>
              <a:gd name="T18" fmla="*/ 1378 w 1572"/>
              <a:gd name="T19" fmla="*/ 1082 h 1571"/>
              <a:gd name="T20" fmla="*/ 1536 w 1572"/>
              <a:gd name="T21" fmla="*/ 1031 h 1571"/>
              <a:gd name="T22" fmla="*/ 1445 w 1572"/>
              <a:gd name="T23" fmla="*/ 845 h 1571"/>
              <a:gd name="T24" fmla="*/ 1572 w 1572"/>
              <a:gd name="T25" fmla="*/ 727 h 1571"/>
              <a:gd name="T26" fmla="*/ 1419 w 1572"/>
              <a:gd name="T27" fmla="*/ 590 h 1571"/>
              <a:gd name="T28" fmla="*/ 1489 w 1572"/>
              <a:gd name="T29" fmla="*/ 429 h 1571"/>
              <a:gd name="T30" fmla="*/ 1297 w 1572"/>
              <a:gd name="T31" fmla="*/ 361 h 1571"/>
              <a:gd name="T32" fmla="*/ 1304 w 1572"/>
              <a:gd name="T33" fmla="*/ 191 h 1571"/>
              <a:gd name="T34" fmla="*/ 1103 w 1572"/>
              <a:gd name="T35" fmla="*/ 199 h 1571"/>
              <a:gd name="T36" fmla="*/ 1031 w 1572"/>
              <a:gd name="T37" fmla="*/ 36 h 1571"/>
              <a:gd name="T38" fmla="*/ 849 w 1572"/>
              <a:gd name="T39" fmla="*/ 119 h 1571"/>
              <a:gd name="T40" fmla="*/ 720 w 1572"/>
              <a:gd name="T41" fmla="*/ 0 h 1571"/>
              <a:gd name="T42" fmla="*/ 585 w 1572"/>
              <a:gd name="T43" fmla="*/ 144 h 1571"/>
              <a:gd name="T44" fmla="*/ 429 w 1572"/>
              <a:gd name="T45" fmla="*/ 83 h 1571"/>
              <a:gd name="T46" fmla="*/ 358 w 1572"/>
              <a:gd name="T47" fmla="*/ 265 h 1571"/>
              <a:gd name="T48" fmla="*/ 178 w 1572"/>
              <a:gd name="T49" fmla="*/ 284 h 1571"/>
              <a:gd name="T50" fmla="*/ 185 w 1572"/>
              <a:gd name="T51" fmla="*/ 478 h 1571"/>
              <a:gd name="T52" fmla="*/ 37 w 1572"/>
              <a:gd name="T53" fmla="*/ 541 h 1571"/>
              <a:gd name="T54" fmla="*/ 114 w 1572"/>
              <a:gd name="T55" fmla="*/ 720 h 1571"/>
              <a:gd name="T56" fmla="*/ 0 w 1572"/>
              <a:gd name="T57" fmla="*/ 844 h 1571"/>
              <a:gd name="T58" fmla="*/ 140 w 1572"/>
              <a:gd name="T59" fmla="*/ 980 h 1571"/>
              <a:gd name="T60" fmla="*/ 83 w 1572"/>
              <a:gd name="T61" fmla="*/ 1143 h 1571"/>
              <a:gd name="T62" fmla="*/ 267 w 1572"/>
              <a:gd name="T63" fmla="*/ 1213 h 1571"/>
              <a:gd name="T64" fmla="*/ 268 w 1572"/>
              <a:gd name="T65" fmla="*/ 1380 h 1571"/>
              <a:gd name="T66" fmla="*/ 466 w 1572"/>
              <a:gd name="T67" fmla="*/ 1375 h 1571"/>
              <a:gd name="T68" fmla="*/ 541 w 1572"/>
              <a:gd name="T69" fmla="*/ 1535 h 1571"/>
              <a:gd name="T70" fmla="*/ 786 w 1572"/>
              <a:gd name="T71" fmla="*/ 952 h 1571"/>
              <a:gd name="T72" fmla="*/ 1215 w 1572"/>
              <a:gd name="T73" fmla="*/ 932 h 1571"/>
              <a:gd name="T74" fmla="*/ 768 w 1572"/>
              <a:gd name="T75" fmla="*/ 1296 h 1571"/>
              <a:gd name="T76" fmla="*/ 560 w 1572"/>
              <a:gd name="T77" fmla="*/ 1247 h 1571"/>
              <a:gd name="T78" fmla="*/ 339 w 1572"/>
              <a:gd name="T79" fmla="*/ 723 h 1571"/>
              <a:gd name="T80" fmla="*/ 698 w 1572"/>
              <a:gd name="T81" fmla="*/ 931 h 1571"/>
              <a:gd name="T82" fmla="*/ 560 w 1572"/>
              <a:gd name="T83" fmla="*/ 1247 h 1571"/>
              <a:gd name="T84" fmla="*/ 881 w 1572"/>
              <a:gd name="T85" fmla="*/ 808 h 1571"/>
              <a:gd name="T86" fmla="*/ 678 w 1572"/>
              <a:gd name="T87" fmla="*/ 760 h 1571"/>
              <a:gd name="T88" fmla="*/ 354 w 1572"/>
              <a:gd name="T89" fmla="*/ 633 h 1571"/>
              <a:gd name="T90" fmla="*/ 798 w 1572"/>
              <a:gd name="T91" fmla="*/ 272 h 1571"/>
              <a:gd name="T92" fmla="*/ 773 w 1572"/>
              <a:gd name="T93" fmla="*/ 616 h 1571"/>
              <a:gd name="T94" fmla="*/ 354 w 1572"/>
              <a:gd name="T95" fmla="*/ 633 h 1571"/>
              <a:gd name="T96" fmla="*/ 1292 w 1572"/>
              <a:gd name="T97" fmla="*/ 804 h 1571"/>
              <a:gd name="T98" fmla="*/ 947 w 1572"/>
              <a:gd name="T99" fmla="*/ 775 h 1571"/>
              <a:gd name="T100" fmla="*/ 929 w 1572"/>
              <a:gd name="T101" fmla="*/ 353 h 1571"/>
              <a:gd name="T102" fmla="*/ 1344 w 1572"/>
              <a:gd name="T103" fmla="*/ 919 h 1571"/>
              <a:gd name="T104" fmla="*/ 215 w 1572"/>
              <a:gd name="T105" fmla="*/ 649 h 1571"/>
              <a:gd name="T106" fmla="*/ 1344 w 1572"/>
              <a:gd name="T107" fmla="*/ 919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72" h="1571">
                <a:moveTo>
                  <a:pt x="181" y="641"/>
                </a:moveTo>
                <a:cubicBezTo>
                  <a:pt x="260" y="311"/>
                  <a:pt x="592" y="107"/>
                  <a:pt x="922" y="186"/>
                </a:cubicBezTo>
                <a:cubicBezTo>
                  <a:pt x="1253" y="265"/>
                  <a:pt x="1457" y="597"/>
                  <a:pt x="1378" y="927"/>
                </a:cubicBezTo>
                <a:cubicBezTo>
                  <a:pt x="1299" y="1257"/>
                  <a:pt x="967" y="1461"/>
                  <a:pt x="637" y="1382"/>
                </a:cubicBezTo>
                <a:cubicBezTo>
                  <a:pt x="306" y="1303"/>
                  <a:pt x="102" y="971"/>
                  <a:pt x="181" y="641"/>
                </a:cubicBezTo>
                <a:close/>
                <a:moveTo>
                  <a:pt x="541" y="1535"/>
                </a:moveTo>
                <a:lnTo>
                  <a:pt x="663" y="1564"/>
                </a:lnTo>
                <a:lnTo>
                  <a:pt x="724" y="1451"/>
                </a:lnTo>
                <a:cubicBezTo>
                  <a:pt x="750" y="1453"/>
                  <a:pt x="776" y="1453"/>
                  <a:pt x="802" y="1452"/>
                </a:cubicBezTo>
                <a:lnTo>
                  <a:pt x="852" y="1571"/>
                </a:lnTo>
                <a:lnTo>
                  <a:pt x="976" y="1551"/>
                </a:lnTo>
                <a:lnTo>
                  <a:pt x="988" y="1420"/>
                </a:lnTo>
                <a:cubicBezTo>
                  <a:pt x="1009" y="1413"/>
                  <a:pt x="1029" y="1405"/>
                  <a:pt x="1049" y="1396"/>
                </a:cubicBezTo>
                <a:lnTo>
                  <a:pt x="1143" y="1489"/>
                </a:lnTo>
                <a:lnTo>
                  <a:pt x="1249" y="1423"/>
                </a:lnTo>
                <a:lnTo>
                  <a:pt x="1211" y="1295"/>
                </a:lnTo>
                <a:cubicBezTo>
                  <a:pt x="1231" y="1278"/>
                  <a:pt x="1251" y="1259"/>
                  <a:pt x="1269" y="1239"/>
                </a:cubicBezTo>
                <a:lnTo>
                  <a:pt x="1394" y="1288"/>
                </a:lnTo>
                <a:lnTo>
                  <a:pt x="1465" y="1185"/>
                </a:lnTo>
                <a:lnTo>
                  <a:pt x="1378" y="1082"/>
                </a:lnTo>
                <a:cubicBezTo>
                  <a:pt x="1386" y="1066"/>
                  <a:pt x="1394" y="1048"/>
                  <a:pt x="1401" y="1031"/>
                </a:cubicBezTo>
                <a:lnTo>
                  <a:pt x="1536" y="1031"/>
                </a:lnTo>
                <a:lnTo>
                  <a:pt x="1565" y="909"/>
                </a:lnTo>
                <a:lnTo>
                  <a:pt x="1445" y="845"/>
                </a:lnTo>
                <a:cubicBezTo>
                  <a:pt x="1447" y="823"/>
                  <a:pt x="1448" y="801"/>
                  <a:pt x="1448" y="779"/>
                </a:cubicBezTo>
                <a:lnTo>
                  <a:pt x="1572" y="727"/>
                </a:lnTo>
                <a:lnTo>
                  <a:pt x="1553" y="604"/>
                </a:lnTo>
                <a:lnTo>
                  <a:pt x="1419" y="590"/>
                </a:lnTo>
                <a:cubicBezTo>
                  <a:pt x="1412" y="567"/>
                  <a:pt x="1405" y="545"/>
                  <a:pt x="1395" y="523"/>
                </a:cubicBezTo>
                <a:lnTo>
                  <a:pt x="1489" y="429"/>
                </a:lnTo>
                <a:lnTo>
                  <a:pt x="1424" y="322"/>
                </a:lnTo>
                <a:lnTo>
                  <a:pt x="1297" y="361"/>
                </a:lnTo>
                <a:cubicBezTo>
                  <a:pt x="1283" y="344"/>
                  <a:pt x="1269" y="328"/>
                  <a:pt x="1253" y="312"/>
                </a:cubicBezTo>
                <a:lnTo>
                  <a:pt x="1304" y="191"/>
                </a:lnTo>
                <a:lnTo>
                  <a:pt x="1204" y="117"/>
                </a:lnTo>
                <a:lnTo>
                  <a:pt x="1103" y="199"/>
                </a:lnTo>
                <a:cubicBezTo>
                  <a:pt x="1080" y="186"/>
                  <a:pt x="1056" y="174"/>
                  <a:pt x="1031" y="165"/>
                </a:cubicBezTo>
                <a:lnTo>
                  <a:pt x="1031" y="36"/>
                </a:lnTo>
                <a:lnTo>
                  <a:pt x="909" y="7"/>
                </a:lnTo>
                <a:lnTo>
                  <a:pt x="849" y="119"/>
                </a:lnTo>
                <a:cubicBezTo>
                  <a:pt x="822" y="116"/>
                  <a:pt x="795" y="115"/>
                  <a:pt x="769" y="115"/>
                </a:cubicBezTo>
                <a:lnTo>
                  <a:pt x="720" y="0"/>
                </a:lnTo>
                <a:lnTo>
                  <a:pt x="596" y="21"/>
                </a:lnTo>
                <a:lnTo>
                  <a:pt x="585" y="144"/>
                </a:lnTo>
                <a:cubicBezTo>
                  <a:pt x="562" y="152"/>
                  <a:pt x="539" y="160"/>
                  <a:pt x="516" y="169"/>
                </a:cubicBezTo>
                <a:lnTo>
                  <a:pt x="429" y="83"/>
                </a:lnTo>
                <a:lnTo>
                  <a:pt x="323" y="148"/>
                </a:lnTo>
                <a:lnTo>
                  <a:pt x="358" y="265"/>
                </a:lnTo>
                <a:cubicBezTo>
                  <a:pt x="334" y="284"/>
                  <a:pt x="312" y="305"/>
                  <a:pt x="291" y="328"/>
                </a:cubicBezTo>
                <a:lnTo>
                  <a:pt x="178" y="284"/>
                </a:lnTo>
                <a:lnTo>
                  <a:pt x="107" y="386"/>
                </a:lnTo>
                <a:lnTo>
                  <a:pt x="185" y="478"/>
                </a:lnTo>
                <a:cubicBezTo>
                  <a:pt x="175" y="498"/>
                  <a:pt x="165" y="519"/>
                  <a:pt x="157" y="540"/>
                </a:cubicBezTo>
                <a:lnTo>
                  <a:pt x="37" y="541"/>
                </a:lnTo>
                <a:lnTo>
                  <a:pt x="8" y="662"/>
                </a:lnTo>
                <a:lnTo>
                  <a:pt x="114" y="720"/>
                </a:lnTo>
                <a:cubicBezTo>
                  <a:pt x="111" y="746"/>
                  <a:pt x="110" y="772"/>
                  <a:pt x="111" y="798"/>
                </a:cubicBezTo>
                <a:lnTo>
                  <a:pt x="0" y="844"/>
                </a:lnTo>
                <a:lnTo>
                  <a:pt x="19" y="967"/>
                </a:lnTo>
                <a:lnTo>
                  <a:pt x="140" y="980"/>
                </a:lnTo>
                <a:cubicBezTo>
                  <a:pt x="148" y="1006"/>
                  <a:pt x="158" y="1031"/>
                  <a:pt x="169" y="1056"/>
                </a:cubicBezTo>
                <a:lnTo>
                  <a:pt x="83" y="1143"/>
                </a:lnTo>
                <a:lnTo>
                  <a:pt x="148" y="1249"/>
                </a:lnTo>
                <a:lnTo>
                  <a:pt x="267" y="1213"/>
                </a:lnTo>
                <a:cubicBezTo>
                  <a:pt x="282" y="1232"/>
                  <a:pt x="298" y="1249"/>
                  <a:pt x="316" y="1266"/>
                </a:cubicBezTo>
                <a:lnTo>
                  <a:pt x="268" y="1380"/>
                </a:lnTo>
                <a:lnTo>
                  <a:pt x="368" y="1454"/>
                </a:lnTo>
                <a:lnTo>
                  <a:pt x="466" y="1375"/>
                </a:lnTo>
                <a:cubicBezTo>
                  <a:pt x="490" y="1388"/>
                  <a:pt x="515" y="1399"/>
                  <a:pt x="541" y="1409"/>
                </a:cubicBezTo>
                <a:lnTo>
                  <a:pt x="541" y="1535"/>
                </a:lnTo>
                <a:close/>
                <a:moveTo>
                  <a:pt x="720" y="1228"/>
                </a:moveTo>
                <a:cubicBezTo>
                  <a:pt x="729" y="1190"/>
                  <a:pt x="786" y="952"/>
                  <a:pt x="786" y="952"/>
                </a:cubicBezTo>
                <a:cubicBezTo>
                  <a:pt x="845" y="950"/>
                  <a:pt x="899" y="916"/>
                  <a:pt x="927" y="863"/>
                </a:cubicBezTo>
                <a:cubicBezTo>
                  <a:pt x="927" y="863"/>
                  <a:pt x="1174" y="922"/>
                  <a:pt x="1215" y="932"/>
                </a:cubicBezTo>
                <a:cubicBezTo>
                  <a:pt x="1256" y="942"/>
                  <a:pt x="1258" y="966"/>
                  <a:pt x="1247" y="995"/>
                </a:cubicBezTo>
                <a:cubicBezTo>
                  <a:pt x="1162" y="1182"/>
                  <a:pt x="973" y="1301"/>
                  <a:pt x="768" y="1296"/>
                </a:cubicBezTo>
                <a:cubicBezTo>
                  <a:pt x="727" y="1296"/>
                  <a:pt x="711" y="1266"/>
                  <a:pt x="720" y="1228"/>
                </a:cubicBezTo>
                <a:close/>
                <a:moveTo>
                  <a:pt x="560" y="1247"/>
                </a:moveTo>
                <a:cubicBezTo>
                  <a:pt x="379" y="1162"/>
                  <a:pt x="265" y="978"/>
                  <a:pt x="267" y="779"/>
                </a:cubicBezTo>
                <a:cubicBezTo>
                  <a:pt x="267" y="734"/>
                  <a:pt x="295" y="712"/>
                  <a:pt x="339" y="723"/>
                </a:cubicBezTo>
                <a:cubicBezTo>
                  <a:pt x="382" y="733"/>
                  <a:pt x="612" y="788"/>
                  <a:pt x="612" y="788"/>
                </a:cubicBezTo>
                <a:cubicBezTo>
                  <a:pt x="613" y="847"/>
                  <a:pt x="646" y="902"/>
                  <a:pt x="698" y="931"/>
                </a:cubicBezTo>
                <a:cubicBezTo>
                  <a:pt x="698" y="931"/>
                  <a:pt x="650" y="1133"/>
                  <a:pt x="635" y="1196"/>
                </a:cubicBezTo>
                <a:cubicBezTo>
                  <a:pt x="620" y="1259"/>
                  <a:pt x="593" y="1259"/>
                  <a:pt x="560" y="1247"/>
                </a:cubicBezTo>
                <a:close/>
                <a:moveTo>
                  <a:pt x="804" y="682"/>
                </a:moveTo>
                <a:cubicBezTo>
                  <a:pt x="860" y="696"/>
                  <a:pt x="895" y="752"/>
                  <a:pt x="881" y="808"/>
                </a:cubicBezTo>
                <a:cubicBezTo>
                  <a:pt x="868" y="865"/>
                  <a:pt x="811" y="899"/>
                  <a:pt x="755" y="886"/>
                </a:cubicBezTo>
                <a:cubicBezTo>
                  <a:pt x="699" y="872"/>
                  <a:pt x="664" y="816"/>
                  <a:pt x="678" y="760"/>
                </a:cubicBezTo>
                <a:cubicBezTo>
                  <a:pt x="691" y="704"/>
                  <a:pt x="748" y="669"/>
                  <a:pt x="804" y="682"/>
                </a:cubicBezTo>
                <a:close/>
                <a:moveTo>
                  <a:pt x="354" y="633"/>
                </a:moveTo>
                <a:cubicBezTo>
                  <a:pt x="312" y="623"/>
                  <a:pt x="306" y="584"/>
                  <a:pt x="320" y="557"/>
                </a:cubicBezTo>
                <a:cubicBezTo>
                  <a:pt x="409" y="377"/>
                  <a:pt x="597" y="264"/>
                  <a:pt x="798" y="272"/>
                </a:cubicBezTo>
                <a:cubicBezTo>
                  <a:pt x="832" y="272"/>
                  <a:pt x="849" y="298"/>
                  <a:pt x="840" y="336"/>
                </a:cubicBezTo>
                <a:cubicBezTo>
                  <a:pt x="831" y="373"/>
                  <a:pt x="773" y="616"/>
                  <a:pt x="773" y="616"/>
                </a:cubicBezTo>
                <a:cubicBezTo>
                  <a:pt x="716" y="619"/>
                  <a:pt x="663" y="650"/>
                  <a:pt x="634" y="700"/>
                </a:cubicBezTo>
                <a:cubicBezTo>
                  <a:pt x="634" y="700"/>
                  <a:pt x="396" y="643"/>
                  <a:pt x="354" y="633"/>
                </a:cubicBezTo>
                <a:close/>
                <a:moveTo>
                  <a:pt x="1004" y="323"/>
                </a:moveTo>
                <a:cubicBezTo>
                  <a:pt x="1186" y="412"/>
                  <a:pt x="1300" y="601"/>
                  <a:pt x="1292" y="804"/>
                </a:cubicBezTo>
                <a:cubicBezTo>
                  <a:pt x="1289" y="830"/>
                  <a:pt x="1271" y="852"/>
                  <a:pt x="1236" y="844"/>
                </a:cubicBezTo>
                <a:cubicBezTo>
                  <a:pt x="1202" y="836"/>
                  <a:pt x="947" y="775"/>
                  <a:pt x="947" y="775"/>
                </a:cubicBezTo>
                <a:cubicBezTo>
                  <a:pt x="944" y="718"/>
                  <a:pt x="911" y="665"/>
                  <a:pt x="861" y="637"/>
                </a:cubicBezTo>
                <a:cubicBezTo>
                  <a:pt x="861" y="637"/>
                  <a:pt x="918" y="399"/>
                  <a:pt x="929" y="353"/>
                </a:cubicBezTo>
                <a:cubicBezTo>
                  <a:pt x="940" y="308"/>
                  <a:pt x="967" y="308"/>
                  <a:pt x="1004" y="323"/>
                </a:cubicBezTo>
                <a:close/>
                <a:moveTo>
                  <a:pt x="1344" y="919"/>
                </a:moveTo>
                <a:cubicBezTo>
                  <a:pt x="1419" y="607"/>
                  <a:pt x="1226" y="294"/>
                  <a:pt x="914" y="219"/>
                </a:cubicBezTo>
                <a:cubicBezTo>
                  <a:pt x="602" y="145"/>
                  <a:pt x="289" y="337"/>
                  <a:pt x="215" y="649"/>
                </a:cubicBezTo>
                <a:cubicBezTo>
                  <a:pt x="140" y="961"/>
                  <a:pt x="332" y="1274"/>
                  <a:pt x="645" y="1349"/>
                </a:cubicBezTo>
                <a:cubicBezTo>
                  <a:pt x="956" y="1424"/>
                  <a:pt x="1270" y="1231"/>
                  <a:pt x="1344" y="919"/>
                </a:cubicBezTo>
                <a:close/>
              </a:path>
            </a:pathLst>
          </a:custGeom>
          <a:solidFill>
            <a:schemeClr val="tx2"/>
          </a:solidFill>
          <a:ln>
            <a:noFill/>
          </a:ln>
        </p:spPr>
        <p:txBody>
          <a:bodyPr vert="horz" wrap="square" lIns="91440" tIns="45720" rIns="91440" bIns="45720" numCol="1" anchor="t" anchorCtr="0" compatLnSpc="1"/>
          <a:lstStyle/>
          <a:p>
            <a:endParaRPr lang="zh-CN" altLang="en-US"/>
          </a:p>
        </p:txBody>
      </p:sp>
      <p:sp>
        <p:nvSpPr>
          <p:cNvPr id="9" name="Freeform 8"/>
          <p:cNvSpPr>
            <a:spLocks noEditPoints="1"/>
          </p:cNvSpPr>
          <p:nvPr/>
        </p:nvSpPr>
        <p:spPr bwMode="auto">
          <a:xfrm>
            <a:off x="3883646" y="4922170"/>
            <a:ext cx="661988" cy="661988"/>
          </a:xfrm>
          <a:custGeom>
            <a:avLst/>
            <a:gdLst>
              <a:gd name="T0" fmla="*/ 577 w 983"/>
              <a:gd name="T1" fmla="*/ 116 h 982"/>
              <a:gd name="T2" fmla="*/ 398 w 983"/>
              <a:gd name="T3" fmla="*/ 864 h 982"/>
              <a:gd name="T4" fmla="*/ 338 w 983"/>
              <a:gd name="T5" fmla="*/ 959 h 982"/>
              <a:gd name="T6" fmla="*/ 453 w 983"/>
              <a:gd name="T7" fmla="*/ 907 h 982"/>
              <a:gd name="T8" fmla="*/ 533 w 983"/>
              <a:gd name="T9" fmla="*/ 982 h 982"/>
              <a:gd name="T10" fmla="*/ 618 w 983"/>
              <a:gd name="T11" fmla="*/ 887 h 982"/>
              <a:gd name="T12" fmla="*/ 715 w 983"/>
              <a:gd name="T13" fmla="*/ 930 h 982"/>
              <a:gd name="T14" fmla="*/ 757 w 983"/>
              <a:gd name="T15" fmla="*/ 809 h 982"/>
              <a:gd name="T16" fmla="*/ 871 w 983"/>
              <a:gd name="T17" fmla="*/ 805 h 982"/>
              <a:gd name="T18" fmla="*/ 862 w 983"/>
              <a:gd name="T19" fmla="*/ 676 h 982"/>
              <a:gd name="T20" fmla="*/ 960 w 983"/>
              <a:gd name="T21" fmla="*/ 644 h 982"/>
              <a:gd name="T22" fmla="*/ 904 w 983"/>
              <a:gd name="T23" fmla="*/ 528 h 982"/>
              <a:gd name="T24" fmla="*/ 983 w 983"/>
              <a:gd name="T25" fmla="*/ 454 h 982"/>
              <a:gd name="T26" fmla="*/ 887 w 983"/>
              <a:gd name="T27" fmla="*/ 369 h 982"/>
              <a:gd name="T28" fmla="*/ 931 w 983"/>
              <a:gd name="T29" fmla="*/ 268 h 982"/>
              <a:gd name="T30" fmla="*/ 811 w 983"/>
              <a:gd name="T31" fmla="*/ 225 h 982"/>
              <a:gd name="T32" fmla="*/ 815 w 983"/>
              <a:gd name="T33" fmla="*/ 119 h 982"/>
              <a:gd name="T34" fmla="*/ 689 w 983"/>
              <a:gd name="T35" fmla="*/ 124 h 982"/>
              <a:gd name="T36" fmla="*/ 644 w 983"/>
              <a:gd name="T37" fmla="*/ 22 h 982"/>
              <a:gd name="T38" fmla="*/ 531 w 983"/>
              <a:gd name="T39" fmla="*/ 74 h 982"/>
              <a:gd name="T40" fmla="*/ 450 w 983"/>
              <a:gd name="T41" fmla="*/ 0 h 982"/>
              <a:gd name="T42" fmla="*/ 366 w 983"/>
              <a:gd name="T43" fmla="*/ 90 h 982"/>
              <a:gd name="T44" fmla="*/ 268 w 983"/>
              <a:gd name="T45" fmla="*/ 51 h 982"/>
              <a:gd name="T46" fmla="*/ 224 w 983"/>
              <a:gd name="T47" fmla="*/ 165 h 982"/>
              <a:gd name="T48" fmla="*/ 111 w 983"/>
              <a:gd name="T49" fmla="*/ 177 h 982"/>
              <a:gd name="T50" fmla="*/ 116 w 983"/>
              <a:gd name="T51" fmla="*/ 299 h 982"/>
              <a:gd name="T52" fmla="*/ 23 w 983"/>
              <a:gd name="T53" fmla="*/ 338 h 982"/>
              <a:gd name="T54" fmla="*/ 71 w 983"/>
              <a:gd name="T55" fmla="*/ 450 h 982"/>
              <a:gd name="T56" fmla="*/ 0 w 983"/>
              <a:gd name="T57" fmla="*/ 527 h 982"/>
              <a:gd name="T58" fmla="*/ 88 w 983"/>
              <a:gd name="T59" fmla="*/ 612 h 982"/>
              <a:gd name="T60" fmla="*/ 52 w 983"/>
              <a:gd name="T61" fmla="*/ 714 h 982"/>
              <a:gd name="T62" fmla="*/ 167 w 983"/>
              <a:gd name="T63" fmla="*/ 758 h 982"/>
              <a:gd name="T64" fmla="*/ 168 w 983"/>
              <a:gd name="T65" fmla="*/ 862 h 982"/>
              <a:gd name="T66" fmla="*/ 292 w 983"/>
              <a:gd name="T67" fmla="*/ 859 h 982"/>
              <a:gd name="T68" fmla="*/ 338 w 983"/>
              <a:gd name="T69" fmla="*/ 959 h 982"/>
              <a:gd name="T70" fmla="*/ 491 w 983"/>
              <a:gd name="T71" fmla="*/ 595 h 982"/>
              <a:gd name="T72" fmla="*/ 759 w 983"/>
              <a:gd name="T73" fmla="*/ 582 h 982"/>
              <a:gd name="T74" fmla="*/ 480 w 983"/>
              <a:gd name="T75" fmla="*/ 810 h 982"/>
              <a:gd name="T76" fmla="*/ 350 w 983"/>
              <a:gd name="T77" fmla="*/ 779 h 982"/>
              <a:gd name="T78" fmla="*/ 212 w 983"/>
              <a:gd name="T79" fmla="*/ 451 h 982"/>
              <a:gd name="T80" fmla="*/ 436 w 983"/>
              <a:gd name="T81" fmla="*/ 582 h 982"/>
              <a:gd name="T82" fmla="*/ 350 w 983"/>
              <a:gd name="T83" fmla="*/ 779 h 982"/>
              <a:gd name="T84" fmla="*/ 551 w 983"/>
              <a:gd name="T85" fmla="*/ 505 h 982"/>
              <a:gd name="T86" fmla="*/ 424 w 983"/>
              <a:gd name="T87" fmla="*/ 475 h 982"/>
              <a:gd name="T88" fmla="*/ 222 w 983"/>
              <a:gd name="T89" fmla="*/ 396 h 982"/>
              <a:gd name="T90" fmla="*/ 499 w 983"/>
              <a:gd name="T91" fmla="*/ 170 h 982"/>
              <a:gd name="T92" fmla="*/ 483 w 983"/>
              <a:gd name="T93" fmla="*/ 385 h 982"/>
              <a:gd name="T94" fmla="*/ 222 w 983"/>
              <a:gd name="T95" fmla="*/ 396 h 982"/>
              <a:gd name="T96" fmla="*/ 808 w 983"/>
              <a:gd name="T97" fmla="*/ 503 h 982"/>
              <a:gd name="T98" fmla="*/ 592 w 983"/>
              <a:gd name="T99" fmla="*/ 484 h 982"/>
              <a:gd name="T100" fmla="*/ 581 w 983"/>
              <a:gd name="T101" fmla="*/ 221 h 982"/>
              <a:gd name="T102" fmla="*/ 841 w 983"/>
              <a:gd name="T103" fmla="*/ 574 h 982"/>
              <a:gd name="T104" fmla="*/ 134 w 983"/>
              <a:gd name="T105" fmla="*/ 406 h 982"/>
              <a:gd name="T106" fmla="*/ 841 w 983"/>
              <a:gd name="T107" fmla="*/ 574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3" h="982">
                <a:moveTo>
                  <a:pt x="113" y="401"/>
                </a:moveTo>
                <a:cubicBezTo>
                  <a:pt x="163" y="194"/>
                  <a:pt x="370" y="67"/>
                  <a:pt x="577" y="116"/>
                </a:cubicBezTo>
                <a:cubicBezTo>
                  <a:pt x="783" y="165"/>
                  <a:pt x="911" y="373"/>
                  <a:pt x="861" y="579"/>
                </a:cubicBezTo>
                <a:cubicBezTo>
                  <a:pt x="812" y="786"/>
                  <a:pt x="605" y="913"/>
                  <a:pt x="398" y="864"/>
                </a:cubicBezTo>
                <a:cubicBezTo>
                  <a:pt x="191" y="815"/>
                  <a:pt x="64" y="607"/>
                  <a:pt x="113" y="401"/>
                </a:cubicBezTo>
                <a:close/>
                <a:moveTo>
                  <a:pt x="338" y="959"/>
                </a:moveTo>
                <a:lnTo>
                  <a:pt x="414" y="978"/>
                </a:lnTo>
                <a:lnTo>
                  <a:pt x="453" y="907"/>
                </a:lnTo>
                <a:cubicBezTo>
                  <a:pt x="469" y="908"/>
                  <a:pt x="485" y="908"/>
                  <a:pt x="501" y="908"/>
                </a:cubicBezTo>
                <a:lnTo>
                  <a:pt x="533" y="982"/>
                </a:lnTo>
                <a:lnTo>
                  <a:pt x="610" y="969"/>
                </a:lnTo>
                <a:lnTo>
                  <a:pt x="618" y="887"/>
                </a:lnTo>
                <a:cubicBezTo>
                  <a:pt x="631" y="883"/>
                  <a:pt x="643" y="878"/>
                  <a:pt x="656" y="872"/>
                </a:cubicBezTo>
                <a:lnTo>
                  <a:pt x="715" y="930"/>
                </a:lnTo>
                <a:lnTo>
                  <a:pt x="781" y="890"/>
                </a:lnTo>
                <a:lnTo>
                  <a:pt x="757" y="809"/>
                </a:lnTo>
                <a:cubicBezTo>
                  <a:pt x="770" y="799"/>
                  <a:pt x="782" y="787"/>
                  <a:pt x="794" y="775"/>
                </a:cubicBezTo>
                <a:lnTo>
                  <a:pt x="871" y="805"/>
                </a:lnTo>
                <a:lnTo>
                  <a:pt x="916" y="741"/>
                </a:lnTo>
                <a:lnTo>
                  <a:pt x="862" y="676"/>
                </a:lnTo>
                <a:cubicBezTo>
                  <a:pt x="867" y="666"/>
                  <a:pt x="872" y="655"/>
                  <a:pt x="876" y="644"/>
                </a:cubicBezTo>
                <a:lnTo>
                  <a:pt x="960" y="644"/>
                </a:lnTo>
                <a:lnTo>
                  <a:pt x="978" y="568"/>
                </a:lnTo>
                <a:lnTo>
                  <a:pt x="904" y="528"/>
                </a:lnTo>
                <a:cubicBezTo>
                  <a:pt x="905" y="514"/>
                  <a:pt x="906" y="500"/>
                  <a:pt x="905" y="487"/>
                </a:cubicBezTo>
                <a:lnTo>
                  <a:pt x="983" y="454"/>
                </a:lnTo>
                <a:lnTo>
                  <a:pt x="971" y="377"/>
                </a:lnTo>
                <a:lnTo>
                  <a:pt x="887" y="369"/>
                </a:lnTo>
                <a:cubicBezTo>
                  <a:pt x="883" y="354"/>
                  <a:pt x="878" y="341"/>
                  <a:pt x="872" y="327"/>
                </a:cubicBezTo>
                <a:lnTo>
                  <a:pt x="931" y="268"/>
                </a:lnTo>
                <a:lnTo>
                  <a:pt x="890" y="201"/>
                </a:lnTo>
                <a:lnTo>
                  <a:pt x="811" y="225"/>
                </a:lnTo>
                <a:cubicBezTo>
                  <a:pt x="802" y="215"/>
                  <a:pt x="793" y="205"/>
                  <a:pt x="784" y="195"/>
                </a:cubicBezTo>
                <a:lnTo>
                  <a:pt x="815" y="119"/>
                </a:lnTo>
                <a:lnTo>
                  <a:pt x="753" y="73"/>
                </a:lnTo>
                <a:lnTo>
                  <a:pt x="689" y="124"/>
                </a:lnTo>
                <a:cubicBezTo>
                  <a:pt x="675" y="116"/>
                  <a:pt x="660" y="109"/>
                  <a:pt x="645" y="103"/>
                </a:cubicBezTo>
                <a:lnTo>
                  <a:pt x="644" y="22"/>
                </a:lnTo>
                <a:lnTo>
                  <a:pt x="568" y="4"/>
                </a:lnTo>
                <a:lnTo>
                  <a:pt x="531" y="74"/>
                </a:lnTo>
                <a:cubicBezTo>
                  <a:pt x="514" y="72"/>
                  <a:pt x="497" y="72"/>
                  <a:pt x="481" y="72"/>
                </a:cubicBezTo>
                <a:lnTo>
                  <a:pt x="450" y="0"/>
                </a:lnTo>
                <a:lnTo>
                  <a:pt x="373" y="13"/>
                </a:lnTo>
                <a:lnTo>
                  <a:pt x="366" y="90"/>
                </a:lnTo>
                <a:cubicBezTo>
                  <a:pt x="351" y="94"/>
                  <a:pt x="337" y="100"/>
                  <a:pt x="323" y="106"/>
                </a:cubicBezTo>
                <a:lnTo>
                  <a:pt x="268" y="51"/>
                </a:lnTo>
                <a:lnTo>
                  <a:pt x="202" y="92"/>
                </a:lnTo>
                <a:lnTo>
                  <a:pt x="224" y="165"/>
                </a:lnTo>
                <a:cubicBezTo>
                  <a:pt x="209" y="177"/>
                  <a:pt x="195" y="190"/>
                  <a:pt x="182" y="205"/>
                </a:cubicBezTo>
                <a:lnTo>
                  <a:pt x="111" y="177"/>
                </a:lnTo>
                <a:lnTo>
                  <a:pt x="67" y="241"/>
                </a:lnTo>
                <a:lnTo>
                  <a:pt x="116" y="299"/>
                </a:lnTo>
                <a:cubicBezTo>
                  <a:pt x="109" y="311"/>
                  <a:pt x="103" y="324"/>
                  <a:pt x="98" y="338"/>
                </a:cubicBezTo>
                <a:lnTo>
                  <a:pt x="23" y="338"/>
                </a:lnTo>
                <a:lnTo>
                  <a:pt x="5" y="414"/>
                </a:lnTo>
                <a:lnTo>
                  <a:pt x="71" y="450"/>
                </a:lnTo>
                <a:cubicBezTo>
                  <a:pt x="70" y="466"/>
                  <a:pt x="69" y="482"/>
                  <a:pt x="69" y="499"/>
                </a:cubicBezTo>
                <a:lnTo>
                  <a:pt x="0" y="527"/>
                </a:lnTo>
                <a:lnTo>
                  <a:pt x="12" y="605"/>
                </a:lnTo>
                <a:lnTo>
                  <a:pt x="88" y="612"/>
                </a:lnTo>
                <a:cubicBezTo>
                  <a:pt x="93" y="629"/>
                  <a:pt x="99" y="644"/>
                  <a:pt x="106" y="660"/>
                </a:cubicBezTo>
                <a:lnTo>
                  <a:pt x="52" y="714"/>
                </a:lnTo>
                <a:lnTo>
                  <a:pt x="93" y="781"/>
                </a:lnTo>
                <a:lnTo>
                  <a:pt x="167" y="758"/>
                </a:lnTo>
                <a:cubicBezTo>
                  <a:pt x="176" y="770"/>
                  <a:pt x="187" y="781"/>
                  <a:pt x="197" y="791"/>
                </a:cubicBezTo>
                <a:lnTo>
                  <a:pt x="168" y="862"/>
                </a:lnTo>
                <a:lnTo>
                  <a:pt x="230" y="909"/>
                </a:lnTo>
                <a:lnTo>
                  <a:pt x="292" y="859"/>
                </a:lnTo>
                <a:cubicBezTo>
                  <a:pt x="307" y="867"/>
                  <a:pt x="322" y="874"/>
                  <a:pt x="338" y="880"/>
                </a:cubicBezTo>
                <a:lnTo>
                  <a:pt x="338" y="959"/>
                </a:lnTo>
                <a:close/>
                <a:moveTo>
                  <a:pt x="450" y="768"/>
                </a:moveTo>
                <a:cubicBezTo>
                  <a:pt x="456" y="744"/>
                  <a:pt x="491" y="595"/>
                  <a:pt x="491" y="595"/>
                </a:cubicBezTo>
                <a:cubicBezTo>
                  <a:pt x="529" y="593"/>
                  <a:pt x="562" y="572"/>
                  <a:pt x="580" y="539"/>
                </a:cubicBezTo>
                <a:cubicBezTo>
                  <a:pt x="580" y="539"/>
                  <a:pt x="734" y="576"/>
                  <a:pt x="759" y="582"/>
                </a:cubicBezTo>
                <a:cubicBezTo>
                  <a:pt x="785" y="588"/>
                  <a:pt x="787" y="604"/>
                  <a:pt x="779" y="622"/>
                </a:cubicBezTo>
                <a:cubicBezTo>
                  <a:pt x="727" y="739"/>
                  <a:pt x="608" y="813"/>
                  <a:pt x="480" y="810"/>
                </a:cubicBezTo>
                <a:cubicBezTo>
                  <a:pt x="454" y="810"/>
                  <a:pt x="444" y="791"/>
                  <a:pt x="450" y="768"/>
                </a:cubicBezTo>
                <a:close/>
                <a:moveTo>
                  <a:pt x="350" y="779"/>
                </a:moveTo>
                <a:cubicBezTo>
                  <a:pt x="237" y="726"/>
                  <a:pt x="166" y="611"/>
                  <a:pt x="167" y="487"/>
                </a:cubicBezTo>
                <a:cubicBezTo>
                  <a:pt x="167" y="459"/>
                  <a:pt x="185" y="445"/>
                  <a:pt x="212" y="451"/>
                </a:cubicBezTo>
                <a:cubicBezTo>
                  <a:pt x="239" y="458"/>
                  <a:pt x="383" y="492"/>
                  <a:pt x="383" y="492"/>
                </a:cubicBezTo>
                <a:cubicBezTo>
                  <a:pt x="383" y="529"/>
                  <a:pt x="404" y="564"/>
                  <a:pt x="436" y="582"/>
                </a:cubicBezTo>
                <a:cubicBezTo>
                  <a:pt x="436" y="582"/>
                  <a:pt x="406" y="708"/>
                  <a:pt x="397" y="747"/>
                </a:cubicBezTo>
                <a:cubicBezTo>
                  <a:pt x="387" y="787"/>
                  <a:pt x="371" y="787"/>
                  <a:pt x="350" y="779"/>
                </a:cubicBezTo>
                <a:close/>
                <a:moveTo>
                  <a:pt x="503" y="426"/>
                </a:moveTo>
                <a:cubicBezTo>
                  <a:pt x="538" y="435"/>
                  <a:pt x="559" y="470"/>
                  <a:pt x="551" y="505"/>
                </a:cubicBezTo>
                <a:cubicBezTo>
                  <a:pt x="543" y="540"/>
                  <a:pt x="507" y="562"/>
                  <a:pt x="472" y="554"/>
                </a:cubicBezTo>
                <a:cubicBezTo>
                  <a:pt x="437" y="545"/>
                  <a:pt x="415" y="510"/>
                  <a:pt x="424" y="475"/>
                </a:cubicBezTo>
                <a:cubicBezTo>
                  <a:pt x="432" y="440"/>
                  <a:pt x="467" y="418"/>
                  <a:pt x="503" y="426"/>
                </a:cubicBezTo>
                <a:close/>
                <a:moveTo>
                  <a:pt x="222" y="396"/>
                </a:moveTo>
                <a:cubicBezTo>
                  <a:pt x="195" y="389"/>
                  <a:pt x="191" y="365"/>
                  <a:pt x="200" y="348"/>
                </a:cubicBezTo>
                <a:cubicBezTo>
                  <a:pt x="256" y="235"/>
                  <a:pt x="373" y="165"/>
                  <a:pt x="499" y="170"/>
                </a:cubicBezTo>
                <a:cubicBezTo>
                  <a:pt x="520" y="170"/>
                  <a:pt x="531" y="186"/>
                  <a:pt x="525" y="210"/>
                </a:cubicBezTo>
                <a:cubicBezTo>
                  <a:pt x="520" y="233"/>
                  <a:pt x="483" y="385"/>
                  <a:pt x="483" y="385"/>
                </a:cubicBezTo>
                <a:cubicBezTo>
                  <a:pt x="447" y="386"/>
                  <a:pt x="414" y="406"/>
                  <a:pt x="397" y="437"/>
                </a:cubicBezTo>
                <a:cubicBezTo>
                  <a:pt x="397" y="437"/>
                  <a:pt x="248" y="402"/>
                  <a:pt x="222" y="396"/>
                </a:cubicBezTo>
                <a:close/>
                <a:moveTo>
                  <a:pt x="628" y="202"/>
                </a:moveTo>
                <a:cubicBezTo>
                  <a:pt x="741" y="257"/>
                  <a:pt x="813" y="376"/>
                  <a:pt x="808" y="503"/>
                </a:cubicBezTo>
                <a:cubicBezTo>
                  <a:pt x="806" y="518"/>
                  <a:pt x="795" y="533"/>
                  <a:pt x="773" y="527"/>
                </a:cubicBezTo>
                <a:cubicBezTo>
                  <a:pt x="751" y="522"/>
                  <a:pt x="592" y="484"/>
                  <a:pt x="592" y="484"/>
                </a:cubicBezTo>
                <a:cubicBezTo>
                  <a:pt x="590" y="448"/>
                  <a:pt x="570" y="416"/>
                  <a:pt x="538" y="398"/>
                </a:cubicBezTo>
                <a:cubicBezTo>
                  <a:pt x="538" y="398"/>
                  <a:pt x="574" y="249"/>
                  <a:pt x="581" y="221"/>
                </a:cubicBezTo>
                <a:cubicBezTo>
                  <a:pt x="588" y="192"/>
                  <a:pt x="605" y="192"/>
                  <a:pt x="628" y="202"/>
                </a:cubicBezTo>
                <a:close/>
                <a:moveTo>
                  <a:pt x="841" y="574"/>
                </a:moveTo>
                <a:cubicBezTo>
                  <a:pt x="887" y="379"/>
                  <a:pt x="767" y="183"/>
                  <a:pt x="572" y="137"/>
                </a:cubicBezTo>
                <a:cubicBezTo>
                  <a:pt x="377" y="90"/>
                  <a:pt x="181" y="210"/>
                  <a:pt x="134" y="406"/>
                </a:cubicBezTo>
                <a:cubicBezTo>
                  <a:pt x="88" y="601"/>
                  <a:pt x="208" y="796"/>
                  <a:pt x="403" y="843"/>
                </a:cubicBezTo>
                <a:cubicBezTo>
                  <a:pt x="598" y="890"/>
                  <a:pt x="794" y="769"/>
                  <a:pt x="841" y="574"/>
                </a:cubicBezTo>
                <a:close/>
              </a:path>
            </a:pathLst>
          </a:custGeom>
          <a:solidFill>
            <a:schemeClr val="tx2"/>
          </a:solidFill>
          <a:ln>
            <a:noFill/>
          </a:ln>
        </p:spPr>
        <p:txBody>
          <a:bodyPr vert="horz" wrap="square" lIns="91440" tIns="45720" rIns="91440" bIns="45720" numCol="1" anchor="t" anchorCtr="0" compatLnSpc="1"/>
          <a:lstStyle/>
          <a:p>
            <a:endParaRPr lang="zh-CN" altLang="en-US"/>
          </a:p>
        </p:txBody>
      </p:sp>
      <p:sp>
        <p:nvSpPr>
          <p:cNvPr id="10" name="Freeform 9"/>
          <p:cNvSpPr>
            <a:spLocks noEditPoints="1"/>
          </p:cNvSpPr>
          <p:nvPr/>
        </p:nvSpPr>
        <p:spPr bwMode="auto">
          <a:xfrm>
            <a:off x="2039620" y="5059998"/>
            <a:ext cx="560388" cy="561975"/>
          </a:xfrm>
          <a:custGeom>
            <a:avLst/>
            <a:gdLst>
              <a:gd name="T0" fmla="*/ 419 w 832"/>
              <a:gd name="T1" fmla="*/ 497 h 832"/>
              <a:gd name="T2" fmla="*/ 419 w 832"/>
              <a:gd name="T3" fmla="*/ 335 h 832"/>
              <a:gd name="T4" fmla="*/ 450 w 832"/>
              <a:gd name="T5" fmla="*/ 0 h 832"/>
              <a:gd name="T6" fmla="*/ 366 w 832"/>
              <a:gd name="T7" fmla="*/ 66 h 832"/>
              <a:gd name="T8" fmla="*/ 285 w 832"/>
              <a:gd name="T9" fmla="*/ 20 h 832"/>
              <a:gd name="T10" fmla="*/ 234 w 832"/>
              <a:gd name="T11" fmla="*/ 114 h 832"/>
              <a:gd name="T12" fmla="*/ 146 w 832"/>
              <a:gd name="T13" fmla="*/ 98 h 832"/>
              <a:gd name="T14" fmla="*/ 135 w 832"/>
              <a:gd name="T15" fmla="*/ 206 h 832"/>
              <a:gd name="T16" fmla="*/ 41 w 832"/>
              <a:gd name="T17" fmla="*/ 232 h 832"/>
              <a:gd name="T18" fmla="*/ 75 w 832"/>
              <a:gd name="T19" fmla="*/ 336 h 832"/>
              <a:gd name="T20" fmla="*/ 0 w 832"/>
              <a:gd name="T21" fmla="*/ 382 h 832"/>
              <a:gd name="T22" fmla="*/ 69 w 832"/>
              <a:gd name="T23" fmla="*/ 466 h 832"/>
              <a:gd name="T24" fmla="*/ 18 w 832"/>
              <a:gd name="T25" fmla="*/ 543 h 832"/>
              <a:gd name="T26" fmla="*/ 114 w 832"/>
              <a:gd name="T27" fmla="*/ 594 h 832"/>
              <a:gd name="T28" fmla="*/ 98 w 832"/>
              <a:gd name="T29" fmla="*/ 686 h 832"/>
              <a:gd name="T30" fmla="*/ 205 w 832"/>
              <a:gd name="T31" fmla="*/ 697 h 832"/>
              <a:gd name="T32" fmla="*/ 222 w 832"/>
              <a:gd name="T33" fmla="*/ 785 h 832"/>
              <a:gd name="T34" fmla="*/ 325 w 832"/>
              <a:gd name="T35" fmla="*/ 757 h 832"/>
              <a:gd name="T36" fmla="*/ 382 w 832"/>
              <a:gd name="T37" fmla="*/ 832 h 832"/>
              <a:gd name="T38" fmla="*/ 465 w 832"/>
              <a:gd name="T39" fmla="*/ 767 h 832"/>
              <a:gd name="T40" fmla="*/ 547 w 832"/>
              <a:gd name="T41" fmla="*/ 812 h 832"/>
              <a:gd name="T42" fmla="*/ 598 w 832"/>
              <a:gd name="T43" fmla="*/ 721 h 832"/>
              <a:gd name="T44" fmla="*/ 686 w 832"/>
              <a:gd name="T45" fmla="*/ 734 h 832"/>
              <a:gd name="T46" fmla="*/ 700 w 832"/>
              <a:gd name="T47" fmla="*/ 631 h 832"/>
              <a:gd name="T48" fmla="*/ 790 w 832"/>
              <a:gd name="T49" fmla="*/ 600 h 832"/>
              <a:gd name="T50" fmla="*/ 763 w 832"/>
              <a:gd name="T51" fmla="*/ 500 h 832"/>
              <a:gd name="T52" fmla="*/ 832 w 832"/>
              <a:gd name="T53" fmla="*/ 450 h 832"/>
              <a:gd name="T54" fmla="*/ 770 w 832"/>
              <a:gd name="T55" fmla="*/ 367 h 832"/>
              <a:gd name="T56" fmla="*/ 813 w 832"/>
              <a:gd name="T57" fmla="*/ 289 h 832"/>
              <a:gd name="T58" fmla="*/ 724 w 832"/>
              <a:gd name="T59" fmla="*/ 237 h 832"/>
              <a:gd name="T60" fmla="*/ 734 w 832"/>
              <a:gd name="T61" fmla="*/ 146 h 832"/>
              <a:gd name="T62" fmla="*/ 630 w 832"/>
              <a:gd name="T63" fmla="*/ 132 h 832"/>
              <a:gd name="T64" fmla="*/ 609 w 832"/>
              <a:gd name="T65" fmla="*/ 46 h 832"/>
              <a:gd name="T66" fmla="*/ 508 w 832"/>
              <a:gd name="T67" fmla="*/ 73 h 832"/>
              <a:gd name="T68" fmla="*/ 450 w 832"/>
              <a:gd name="T69" fmla="*/ 0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2" h="832">
                <a:moveTo>
                  <a:pt x="501" y="416"/>
                </a:moveTo>
                <a:cubicBezTo>
                  <a:pt x="501" y="461"/>
                  <a:pt x="464" y="497"/>
                  <a:pt x="419" y="497"/>
                </a:cubicBezTo>
                <a:cubicBezTo>
                  <a:pt x="374" y="497"/>
                  <a:pt x="338" y="461"/>
                  <a:pt x="338" y="416"/>
                </a:cubicBezTo>
                <a:cubicBezTo>
                  <a:pt x="338" y="371"/>
                  <a:pt x="374" y="335"/>
                  <a:pt x="419" y="335"/>
                </a:cubicBezTo>
                <a:cubicBezTo>
                  <a:pt x="464" y="335"/>
                  <a:pt x="501" y="371"/>
                  <a:pt x="501" y="416"/>
                </a:cubicBezTo>
                <a:close/>
                <a:moveTo>
                  <a:pt x="450" y="0"/>
                </a:moveTo>
                <a:lnTo>
                  <a:pt x="383" y="0"/>
                </a:lnTo>
                <a:lnTo>
                  <a:pt x="366" y="66"/>
                </a:lnTo>
                <a:cubicBezTo>
                  <a:pt x="352" y="68"/>
                  <a:pt x="339" y="71"/>
                  <a:pt x="326" y="75"/>
                </a:cubicBezTo>
                <a:lnTo>
                  <a:pt x="285" y="20"/>
                </a:lnTo>
                <a:lnTo>
                  <a:pt x="224" y="46"/>
                </a:lnTo>
                <a:lnTo>
                  <a:pt x="234" y="114"/>
                </a:lnTo>
                <a:cubicBezTo>
                  <a:pt x="224" y="121"/>
                  <a:pt x="214" y="127"/>
                  <a:pt x="205" y="134"/>
                </a:cubicBezTo>
                <a:lnTo>
                  <a:pt x="146" y="98"/>
                </a:lnTo>
                <a:lnTo>
                  <a:pt x="99" y="145"/>
                </a:lnTo>
                <a:lnTo>
                  <a:pt x="135" y="206"/>
                </a:lnTo>
                <a:cubicBezTo>
                  <a:pt x="126" y="217"/>
                  <a:pt x="118" y="229"/>
                  <a:pt x="111" y="242"/>
                </a:cubicBezTo>
                <a:lnTo>
                  <a:pt x="41" y="232"/>
                </a:lnTo>
                <a:lnTo>
                  <a:pt x="17" y="294"/>
                </a:lnTo>
                <a:lnTo>
                  <a:pt x="75" y="336"/>
                </a:lnTo>
                <a:cubicBezTo>
                  <a:pt x="72" y="346"/>
                  <a:pt x="71" y="355"/>
                  <a:pt x="69" y="365"/>
                </a:cubicBezTo>
                <a:lnTo>
                  <a:pt x="0" y="382"/>
                </a:lnTo>
                <a:lnTo>
                  <a:pt x="0" y="448"/>
                </a:lnTo>
                <a:lnTo>
                  <a:pt x="69" y="466"/>
                </a:lnTo>
                <a:cubicBezTo>
                  <a:pt x="71" y="478"/>
                  <a:pt x="73" y="490"/>
                  <a:pt x="76" y="501"/>
                </a:cubicBezTo>
                <a:lnTo>
                  <a:pt x="18" y="543"/>
                </a:lnTo>
                <a:lnTo>
                  <a:pt x="43" y="604"/>
                </a:lnTo>
                <a:lnTo>
                  <a:pt x="114" y="594"/>
                </a:lnTo>
                <a:cubicBezTo>
                  <a:pt x="120" y="605"/>
                  <a:pt x="127" y="616"/>
                  <a:pt x="135" y="626"/>
                </a:cubicBezTo>
                <a:lnTo>
                  <a:pt x="98" y="686"/>
                </a:lnTo>
                <a:lnTo>
                  <a:pt x="145" y="733"/>
                </a:lnTo>
                <a:lnTo>
                  <a:pt x="205" y="697"/>
                </a:lnTo>
                <a:cubicBezTo>
                  <a:pt x="214" y="704"/>
                  <a:pt x="224" y="711"/>
                  <a:pt x="233" y="717"/>
                </a:cubicBezTo>
                <a:lnTo>
                  <a:pt x="222" y="785"/>
                </a:lnTo>
                <a:lnTo>
                  <a:pt x="283" y="811"/>
                </a:lnTo>
                <a:lnTo>
                  <a:pt x="325" y="757"/>
                </a:lnTo>
                <a:cubicBezTo>
                  <a:pt x="338" y="761"/>
                  <a:pt x="352" y="764"/>
                  <a:pt x="366" y="766"/>
                </a:cubicBezTo>
                <a:lnTo>
                  <a:pt x="382" y="832"/>
                </a:lnTo>
                <a:lnTo>
                  <a:pt x="448" y="832"/>
                </a:lnTo>
                <a:lnTo>
                  <a:pt x="465" y="767"/>
                </a:lnTo>
                <a:cubicBezTo>
                  <a:pt x="479" y="765"/>
                  <a:pt x="493" y="762"/>
                  <a:pt x="507" y="759"/>
                </a:cubicBezTo>
                <a:lnTo>
                  <a:pt x="547" y="812"/>
                </a:lnTo>
                <a:lnTo>
                  <a:pt x="607" y="786"/>
                </a:lnTo>
                <a:lnTo>
                  <a:pt x="598" y="721"/>
                </a:lnTo>
                <a:cubicBezTo>
                  <a:pt x="609" y="715"/>
                  <a:pt x="620" y="708"/>
                  <a:pt x="630" y="700"/>
                </a:cubicBezTo>
                <a:lnTo>
                  <a:pt x="686" y="734"/>
                </a:lnTo>
                <a:lnTo>
                  <a:pt x="733" y="687"/>
                </a:lnTo>
                <a:lnTo>
                  <a:pt x="700" y="631"/>
                </a:lnTo>
                <a:cubicBezTo>
                  <a:pt x="710" y="618"/>
                  <a:pt x="719" y="605"/>
                  <a:pt x="727" y="591"/>
                </a:cubicBezTo>
                <a:lnTo>
                  <a:pt x="790" y="600"/>
                </a:lnTo>
                <a:lnTo>
                  <a:pt x="815" y="538"/>
                </a:lnTo>
                <a:lnTo>
                  <a:pt x="763" y="500"/>
                </a:lnTo>
                <a:cubicBezTo>
                  <a:pt x="766" y="489"/>
                  <a:pt x="768" y="477"/>
                  <a:pt x="770" y="465"/>
                </a:cubicBezTo>
                <a:lnTo>
                  <a:pt x="832" y="450"/>
                </a:lnTo>
                <a:lnTo>
                  <a:pt x="832" y="384"/>
                </a:lnTo>
                <a:lnTo>
                  <a:pt x="770" y="367"/>
                </a:lnTo>
                <a:cubicBezTo>
                  <a:pt x="768" y="353"/>
                  <a:pt x="765" y="340"/>
                  <a:pt x="762" y="327"/>
                </a:cubicBezTo>
                <a:lnTo>
                  <a:pt x="813" y="289"/>
                </a:lnTo>
                <a:lnTo>
                  <a:pt x="788" y="228"/>
                </a:lnTo>
                <a:lnTo>
                  <a:pt x="724" y="237"/>
                </a:lnTo>
                <a:cubicBezTo>
                  <a:pt x="717" y="224"/>
                  <a:pt x="709" y="212"/>
                  <a:pt x="700" y="201"/>
                </a:cubicBezTo>
                <a:lnTo>
                  <a:pt x="734" y="146"/>
                </a:lnTo>
                <a:lnTo>
                  <a:pt x="687" y="99"/>
                </a:lnTo>
                <a:lnTo>
                  <a:pt x="630" y="132"/>
                </a:lnTo>
                <a:cubicBezTo>
                  <a:pt x="620" y="124"/>
                  <a:pt x="610" y="117"/>
                  <a:pt x="599" y="111"/>
                </a:cubicBezTo>
                <a:lnTo>
                  <a:pt x="609" y="46"/>
                </a:lnTo>
                <a:lnTo>
                  <a:pt x="549" y="21"/>
                </a:lnTo>
                <a:lnTo>
                  <a:pt x="508" y="73"/>
                </a:lnTo>
                <a:cubicBezTo>
                  <a:pt x="494" y="70"/>
                  <a:pt x="480" y="67"/>
                  <a:pt x="465" y="65"/>
                </a:cubicBezTo>
                <a:lnTo>
                  <a:pt x="450" y="0"/>
                </a:lnTo>
                <a:close/>
              </a:path>
            </a:pathLst>
          </a:custGeom>
          <a:solidFill>
            <a:schemeClr val="tx2"/>
          </a:solidFill>
          <a:ln>
            <a:noFill/>
          </a:ln>
        </p:spPr>
        <p:txBody>
          <a:bodyPr vert="horz" wrap="square" lIns="91440" tIns="45720" rIns="91440" bIns="45720" numCol="1" anchor="t" anchorCtr="0" compatLnSpc="1"/>
          <a:lstStyle/>
          <a:p>
            <a:endParaRPr lang="zh-CN" altLang="en-US"/>
          </a:p>
        </p:txBody>
      </p:sp>
      <p:sp>
        <p:nvSpPr>
          <p:cNvPr id="11" name="Freeform 10"/>
          <p:cNvSpPr>
            <a:spLocks noEditPoints="1"/>
          </p:cNvSpPr>
          <p:nvPr/>
        </p:nvSpPr>
        <p:spPr bwMode="auto">
          <a:xfrm>
            <a:off x="2600946" y="4402524"/>
            <a:ext cx="1282700" cy="1284288"/>
          </a:xfrm>
          <a:custGeom>
            <a:avLst/>
            <a:gdLst>
              <a:gd name="T0" fmla="*/ 586 w 1904"/>
              <a:gd name="T1" fmla="*/ 324 h 1906"/>
              <a:gd name="T2" fmla="*/ 1811 w 1904"/>
              <a:gd name="T3" fmla="*/ 543 h 1906"/>
              <a:gd name="T4" fmla="*/ 1521 w 1904"/>
              <a:gd name="T5" fmla="*/ 383 h 1906"/>
              <a:gd name="T6" fmla="*/ 1337 w 1904"/>
              <a:gd name="T7" fmla="*/ 247 h 1906"/>
              <a:gd name="T8" fmla="*/ 1121 w 1904"/>
              <a:gd name="T9" fmla="*/ 14 h 1906"/>
              <a:gd name="T10" fmla="*/ 882 w 1904"/>
              <a:gd name="T11" fmla="*/ 0 h 1906"/>
              <a:gd name="T12" fmla="*/ 652 w 1904"/>
              <a:gd name="T13" fmla="*/ 208 h 1906"/>
              <a:gd name="T14" fmla="*/ 453 w 1904"/>
              <a:gd name="T15" fmla="*/ 324 h 1906"/>
              <a:gd name="T16" fmla="*/ 152 w 1904"/>
              <a:gd name="T17" fmla="*/ 431 h 1906"/>
              <a:gd name="T18" fmla="*/ 53 w 1904"/>
              <a:gd name="T19" fmla="*/ 633 h 1906"/>
              <a:gd name="T20" fmla="*/ 148 w 1904"/>
              <a:gd name="T21" fmla="*/ 937 h 1906"/>
              <a:gd name="T22" fmla="*/ 175 w 1904"/>
              <a:gd name="T23" fmla="*/ 1165 h 1906"/>
              <a:gd name="T24" fmla="*/ 170 w 1904"/>
              <a:gd name="T25" fmla="*/ 1494 h 1906"/>
              <a:gd name="T26" fmla="*/ 322 w 1904"/>
              <a:gd name="T27" fmla="*/ 1667 h 1906"/>
              <a:gd name="T28" fmla="*/ 640 w 1904"/>
              <a:gd name="T29" fmla="*/ 1704 h 1906"/>
              <a:gd name="T30" fmla="*/ 856 w 1904"/>
              <a:gd name="T31" fmla="*/ 1764 h 1906"/>
              <a:gd name="T32" fmla="*/ 1172 w 1904"/>
              <a:gd name="T33" fmla="*/ 1884 h 1906"/>
              <a:gd name="T34" fmla="*/ 1366 w 1904"/>
              <a:gd name="T35" fmla="*/ 1816 h 1906"/>
              <a:gd name="T36" fmla="*/ 1528 w 1904"/>
              <a:gd name="T37" fmla="*/ 1536 h 1906"/>
              <a:gd name="T38" fmla="*/ 1662 w 1904"/>
              <a:gd name="T39" fmla="*/ 1359 h 1906"/>
              <a:gd name="T40" fmla="*/ 1890 w 1904"/>
              <a:gd name="T41" fmla="*/ 1127 h 1906"/>
              <a:gd name="T42" fmla="*/ 1904 w 1904"/>
              <a:gd name="T43" fmla="*/ 913 h 1906"/>
              <a:gd name="T44" fmla="*/ 1701 w 1904"/>
              <a:gd name="T45" fmla="*/ 649 h 1906"/>
              <a:gd name="T46" fmla="*/ 1295 w 1904"/>
              <a:gd name="T47" fmla="*/ 845 h 1906"/>
              <a:gd name="T48" fmla="*/ 1217 w 1904"/>
              <a:gd name="T49" fmla="*/ 646 h 1906"/>
              <a:gd name="T50" fmla="*/ 1416 w 1904"/>
              <a:gd name="T51" fmla="*/ 785 h 1906"/>
              <a:gd name="T52" fmla="*/ 1442 w 1904"/>
              <a:gd name="T53" fmla="*/ 1085 h 1906"/>
              <a:gd name="T54" fmla="*/ 1278 w 1904"/>
              <a:gd name="T55" fmla="*/ 1124 h 1906"/>
              <a:gd name="T56" fmla="*/ 1365 w 1904"/>
              <a:gd name="T57" fmla="*/ 928 h 1906"/>
              <a:gd name="T58" fmla="*/ 1203 w 1904"/>
              <a:gd name="T59" fmla="*/ 1383 h 1906"/>
              <a:gd name="T60" fmla="*/ 1060 w 1904"/>
              <a:gd name="T61" fmla="*/ 1296 h 1906"/>
              <a:gd name="T62" fmla="*/ 1259 w 1904"/>
              <a:gd name="T63" fmla="*/ 1218 h 1906"/>
              <a:gd name="T64" fmla="*/ 906 w 1904"/>
              <a:gd name="T65" fmla="*/ 1436 h 1906"/>
              <a:gd name="T66" fmla="*/ 715 w 1904"/>
              <a:gd name="T67" fmla="*/ 1286 h 1906"/>
              <a:gd name="T68" fmla="*/ 922 w 1904"/>
              <a:gd name="T69" fmla="*/ 1305 h 1906"/>
              <a:gd name="T70" fmla="*/ 522 w 1904"/>
              <a:gd name="T71" fmla="*/ 1204 h 1906"/>
              <a:gd name="T72" fmla="*/ 610 w 1904"/>
              <a:gd name="T73" fmla="*/ 1060 h 1906"/>
              <a:gd name="T74" fmla="*/ 687 w 1904"/>
              <a:gd name="T75" fmla="*/ 1260 h 1906"/>
              <a:gd name="T76" fmla="*/ 456 w 1904"/>
              <a:gd name="T77" fmla="*/ 825 h 1906"/>
              <a:gd name="T78" fmla="*/ 619 w 1904"/>
              <a:gd name="T79" fmla="*/ 786 h 1906"/>
              <a:gd name="T80" fmla="*/ 533 w 1904"/>
              <a:gd name="T81" fmla="*/ 982 h 1906"/>
              <a:gd name="T82" fmla="*/ 702 w 1904"/>
              <a:gd name="T83" fmla="*/ 522 h 1906"/>
              <a:gd name="T84" fmla="*/ 845 w 1904"/>
              <a:gd name="T85" fmla="*/ 610 h 1906"/>
              <a:gd name="T86" fmla="*/ 645 w 1904"/>
              <a:gd name="T87" fmla="*/ 688 h 1906"/>
              <a:gd name="T88" fmla="*/ 1094 w 1904"/>
              <a:gd name="T89" fmla="*/ 1195 h 1906"/>
              <a:gd name="T90" fmla="*/ 1190 w 1904"/>
              <a:gd name="T91" fmla="*/ 824 h 1906"/>
              <a:gd name="T92" fmla="*/ 1074 w 1904"/>
              <a:gd name="T93" fmla="*/ 461 h 1906"/>
              <a:gd name="T94" fmla="*/ 1113 w 1904"/>
              <a:gd name="T95" fmla="*/ 625 h 1906"/>
              <a:gd name="T96" fmla="*/ 917 w 1904"/>
              <a:gd name="T97" fmla="*/ 539 h 1906"/>
              <a:gd name="T98" fmla="*/ 1286 w 1904"/>
              <a:gd name="T99" fmla="*/ 1526 h 1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04" h="1906">
                <a:moveTo>
                  <a:pt x="1319" y="1582"/>
                </a:moveTo>
                <a:cubicBezTo>
                  <a:pt x="971" y="1784"/>
                  <a:pt x="526" y="1667"/>
                  <a:pt x="323" y="1319"/>
                </a:cubicBezTo>
                <a:cubicBezTo>
                  <a:pt x="121" y="972"/>
                  <a:pt x="239" y="526"/>
                  <a:pt x="586" y="324"/>
                </a:cubicBezTo>
                <a:cubicBezTo>
                  <a:pt x="934" y="122"/>
                  <a:pt x="1379" y="239"/>
                  <a:pt x="1581" y="587"/>
                </a:cubicBezTo>
                <a:cubicBezTo>
                  <a:pt x="1784" y="934"/>
                  <a:pt x="1666" y="1380"/>
                  <a:pt x="1319" y="1582"/>
                </a:cubicBezTo>
                <a:close/>
                <a:moveTo>
                  <a:pt x="1811" y="543"/>
                </a:moveTo>
                <a:lnTo>
                  <a:pt x="1735" y="412"/>
                </a:lnTo>
                <a:lnTo>
                  <a:pt x="1585" y="453"/>
                </a:lnTo>
                <a:cubicBezTo>
                  <a:pt x="1565" y="428"/>
                  <a:pt x="1544" y="405"/>
                  <a:pt x="1521" y="383"/>
                </a:cubicBezTo>
                <a:lnTo>
                  <a:pt x="1583" y="239"/>
                </a:lnTo>
                <a:lnTo>
                  <a:pt x="1461" y="148"/>
                </a:lnTo>
                <a:lnTo>
                  <a:pt x="1337" y="247"/>
                </a:lnTo>
                <a:cubicBezTo>
                  <a:pt x="1313" y="234"/>
                  <a:pt x="1289" y="223"/>
                  <a:pt x="1265" y="212"/>
                </a:cubicBezTo>
                <a:lnTo>
                  <a:pt x="1268" y="53"/>
                </a:lnTo>
                <a:lnTo>
                  <a:pt x="1121" y="14"/>
                </a:lnTo>
                <a:lnTo>
                  <a:pt x="1042" y="154"/>
                </a:lnTo>
                <a:cubicBezTo>
                  <a:pt x="1010" y="151"/>
                  <a:pt x="977" y="149"/>
                  <a:pt x="944" y="150"/>
                </a:cubicBezTo>
                <a:lnTo>
                  <a:pt x="882" y="0"/>
                </a:lnTo>
                <a:lnTo>
                  <a:pt x="733" y="22"/>
                </a:lnTo>
                <a:lnTo>
                  <a:pt x="716" y="185"/>
                </a:lnTo>
                <a:cubicBezTo>
                  <a:pt x="695" y="192"/>
                  <a:pt x="673" y="199"/>
                  <a:pt x="652" y="208"/>
                </a:cubicBezTo>
                <a:lnTo>
                  <a:pt x="539" y="90"/>
                </a:lnTo>
                <a:lnTo>
                  <a:pt x="409" y="166"/>
                </a:lnTo>
                <a:lnTo>
                  <a:pt x="453" y="324"/>
                </a:lnTo>
                <a:cubicBezTo>
                  <a:pt x="432" y="341"/>
                  <a:pt x="412" y="358"/>
                  <a:pt x="393" y="377"/>
                </a:cubicBezTo>
                <a:lnTo>
                  <a:pt x="244" y="310"/>
                </a:lnTo>
                <a:lnTo>
                  <a:pt x="152" y="431"/>
                </a:lnTo>
                <a:lnTo>
                  <a:pt x="252" y="559"/>
                </a:lnTo>
                <a:cubicBezTo>
                  <a:pt x="238" y="584"/>
                  <a:pt x="225" y="610"/>
                  <a:pt x="214" y="636"/>
                </a:cubicBezTo>
                <a:lnTo>
                  <a:pt x="53" y="633"/>
                </a:lnTo>
                <a:lnTo>
                  <a:pt x="15" y="779"/>
                </a:lnTo>
                <a:lnTo>
                  <a:pt x="154" y="859"/>
                </a:lnTo>
                <a:cubicBezTo>
                  <a:pt x="151" y="884"/>
                  <a:pt x="149" y="911"/>
                  <a:pt x="148" y="937"/>
                </a:cubicBezTo>
                <a:lnTo>
                  <a:pt x="0" y="993"/>
                </a:lnTo>
                <a:lnTo>
                  <a:pt x="20" y="1144"/>
                </a:lnTo>
                <a:lnTo>
                  <a:pt x="175" y="1165"/>
                </a:lnTo>
                <a:cubicBezTo>
                  <a:pt x="184" y="1195"/>
                  <a:pt x="193" y="1226"/>
                  <a:pt x="205" y="1256"/>
                </a:cubicBezTo>
                <a:lnTo>
                  <a:pt x="94" y="1363"/>
                </a:lnTo>
                <a:lnTo>
                  <a:pt x="170" y="1494"/>
                </a:lnTo>
                <a:lnTo>
                  <a:pt x="318" y="1454"/>
                </a:lnTo>
                <a:cubicBezTo>
                  <a:pt x="338" y="1480"/>
                  <a:pt x="359" y="1504"/>
                  <a:pt x="382" y="1527"/>
                </a:cubicBezTo>
                <a:lnTo>
                  <a:pt x="322" y="1667"/>
                </a:lnTo>
                <a:lnTo>
                  <a:pt x="443" y="1758"/>
                </a:lnTo>
                <a:lnTo>
                  <a:pt x="561" y="1665"/>
                </a:lnTo>
                <a:cubicBezTo>
                  <a:pt x="587" y="1679"/>
                  <a:pt x="613" y="1693"/>
                  <a:pt x="640" y="1704"/>
                </a:cubicBezTo>
                <a:lnTo>
                  <a:pt x="637" y="1853"/>
                </a:lnTo>
                <a:lnTo>
                  <a:pt x="784" y="1892"/>
                </a:lnTo>
                <a:lnTo>
                  <a:pt x="856" y="1764"/>
                </a:lnTo>
                <a:cubicBezTo>
                  <a:pt x="893" y="1768"/>
                  <a:pt x="930" y="1771"/>
                  <a:pt x="967" y="1770"/>
                </a:cubicBezTo>
                <a:lnTo>
                  <a:pt x="1023" y="1906"/>
                </a:lnTo>
                <a:lnTo>
                  <a:pt x="1172" y="1884"/>
                </a:lnTo>
                <a:lnTo>
                  <a:pt x="1187" y="1738"/>
                </a:lnTo>
                <a:cubicBezTo>
                  <a:pt x="1213" y="1730"/>
                  <a:pt x="1239" y="1721"/>
                  <a:pt x="1265" y="1711"/>
                </a:cubicBezTo>
                <a:lnTo>
                  <a:pt x="1366" y="1816"/>
                </a:lnTo>
                <a:lnTo>
                  <a:pt x="1496" y="1740"/>
                </a:lnTo>
                <a:lnTo>
                  <a:pt x="1457" y="1599"/>
                </a:lnTo>
                <a:cubicBezTo>
                  <a:pt x="1482" y="1579"/>
                  <a:pt x="1506" y="1558"/>
                  <a:pt x="1528" y="1536"/>
                </a:cubicBezTo>
                <a:lnTo>
                  <a:pt x="1661" y="1595"/>
                </a:lnTo>
                <a:lnTo>
                  <a:pt x="1753" y="1475"/>
                </a:lnTo>
                <a:lnTo>
                  <a:pt x="1662" y="1359"/>
                </a:lnTo>
                <a:cubicBezTo>
                  <a:pt x="1678" y="1330"/>
                  <a:pt x="1692" y="1300"/>
                  <a:pt x="1705" y="1270"/>
                </a:cubicBezTo>
                <a:lnTo>
                  <a:pt x="1852" y="1273"/>
                </a:lnTo>
                <a:lnTo>
                  <a:pt x="1890" y="1127"/>
                </a:lnTo>
                <a:lnTo>
                  <a:pt x="1760" y="1053"/>
                </a:lnTo>
                <a:cubicBezTo>
                  <a:pt x="1763" y="1024"/>
                  <a:pt x="1765" y="995"/>
                  <a:pt x="1765" y="966"/>
                </a:cubicBezTo>
                <a:lnTo>
                  <a:pt x="1904" y="913"/>
                </a:lnTo>
                <a:lnTo>
                  <a:pt x="1885" y="762"/>
                </a:lnTo>
                <a:lnTo>
                  <a:pt x="1734" y="742"/>
                </a:lnTo>
                <a:cubicBezTo>
                  <a:pt x="1725" y="710"/>
                  <a:pt x="1714" y="679"/>
                  <a:pt x="1701" y="649"/>
                </a:cubicBezTo>
                <a:lnTo>
                  <a:pt x="1811" y="543"/>
                </a:lnTo>
                <a:close/>
                <a:moveTo>
                  <a:pt x="1350" y="876"/>
                </a:moveTo>
                <a:cubicBezTo>
                  <a:pt x="1291" y="906"/>
                  <a:pt x="1295" y="845"/>
                  <a:pt x="1295" y="845"/>
                </a:cubicBezTo>
                <a:cubicBezTo>
                  <a:pt x="1295" y="845"/>
                  <a:pt x="1299" y="825"/>
                  <a:pt x="1269" y="775"/>
                </a:cubicBezTo>
                <a:cubicBezTo>
                  <a:pt x="1242" y="727"/>
                  <a:pt x="1217" y="715"/>
                  <a:pt x="1217" y="715"/>
                </a:cubicBezTo>
                <a:cubicBezTo>
                  <a:pt x="1217" y="715"/>
                  <a:pt x="1169" y="685"/>
                  <a:pt x="1217" y="646"/>
                </a:cubicBezTo>
                <a:cubicBezTo>
                  <a:pt x="1279" y="597"/>
                  <a:pt x="1321" y="634"/>
                  <a:pt x="1321" y="634"/>
                </a:cubicBezTo>
                <a:cubicBezTo>
                  <a:pt x="1321" y="634"/>
                  <a:pt x="1360" y="662"/>
                  <a:pt x="1383" y="702"/>
                </a:cubicBezTo>
                <a:cubicBezTo>
                  <a:pt x="1412" y="752"/>
                  <a:pt x="1416" y="785"/>
                  <a:pt x="1416" y="785"/>
                </a:cubicBezTo>
                <a:cubicBezTo>
                  <a:pt x="1416" y="785"/>
                  <a:pt x="1430" y="836"/>
                  <a:pt x="1350" y="876"/>
                </a:cubicBezTo>
                <a:close/>
                <a:moveTo>
                  <a:pt x="1446" y="993"/>
                </a:moveTo>
                <a:cubicBezTo>
                  <a:pt x="1446" y="993"/>
                  <a:pt x="1454" y="1040"/>
                  <a:pt x="1442" y="1085"/>
                </a:cubicBezTo>
                <a:cubicBezTo>
                  <a:pt x="1427" y="1141"/>
                  <a:pt x="1407" y="1167"/>
                  <a:pt x="1407" y="1167"/>
                </a:cubicBezTo>
                <a:cubicBezTo>
                  <a:pt x="1407" y="1167"/>
                  <a:pt x="1380" y="1213"/>
                  <a:pt x="1296" y="1184"/>
                </a:cubicBezTo>
                <a:cubicBezTo>
                  <a:pt x="1233" y="1164"/>
                  <a:pt x="1278" y="1124"/>
                  <a:pt x="1278" y="1124"/>
                </a:cubicBezTo>
                <a:cubicBezTo>
                  <a:pt x="1278" y="1124"/>
                  <a:pt x="1295" y="1112"/>
                  <a:pt x="1310" y="1056"/>
                </a:cubicBezTo>
                <a:cubicBezTo>
                  <a:pt x="1324" y="1002"/>
                  <a:pt x="1316" y="977"/>
                  <a:pt x="1316" y="977"/>
                </a:cubicBezTo>
                <a:cubicBezTo>
                  <a:pt x="1316" y="977"/>
                  <a:pt x="1303" y="921"/>
                  <a:pt x="1365" y="928"/>
                </a:cubicBezTo>
                <a:cubicBezTo>
                  <a:pt x="1443" y="937"/>
                  <a:pt x="1446" y="993"/>
                  <a:pt x="1446" y="993"/>
                </a:cubicBezTo>
                <a:close/>
                <a:moveTo>
                  <a:pt x="1272" y="1321"/>
                </a:moveTo>
                <a:cubicBezTo>
                  <a:pt x="1272" y="1321"/>
                  <a:pt x="1244" y="1360"/>
                  <a:pt x="1203" y="1383"/>
                </a:cubicBezTo>
                <a:cubicBezTo>
                  <a:pt x="1153" y="1413"/>
                  <a:pt x="1120" y="1417"/>
                  <a:pt x="1120" y="1417"/>
                </a:cubicBezTo>
                <a:cubicBezTo>
                  <a:pt x="1120" y="1417"/>
                  <a:pt x="1069" y="1430"/>
                  <a:pt x="1030" y="1350"/>
                </a:cubicBezTo>
                <a:cubicBezTo>
                  <a:pt x="999" y="1292"/>
                  <a:pt x="1060" y="1296"/>
                  <a:pt x="1060" y="1296"/>
                </a:cubicBezTo>
                <a:cubicBezTo>
                  <a:pt x="1060" y="1296"/>
                  <a:pt x="1080" y="1299"/>
                  <a:pt x="1130" y="1270"/>
                </a:cubicBezTo>
                <a:cubicBezTo>
                  <a:pt x="1179" y="1242"/>
                  <a:pt x="1190" y="1218"/>
                  <a:pt x="1190" y="1218"/>
                </a:cubicBezTo>
                <a:cubicBezTo>
                  <a:pt x="1190" y="1218"/>
                  <a:pt x="1221" y="1169"/>
                  <a:pt x="1259" y="1218"/>
                </a:cubicBezTo>
                <a:cubicBezTo>
                  <a:pt x="1309" y="1279"/>
                  <a:pt x="1272" y="1321"/>
                  <a:pt x="1272" y="1321"/>
                </a:cubicBezTo>
                <a:close/>
                <a:moveTo>
                  <a:pt x="971" y="1355"/>
                </a:moveTo>
                <a:cubicBezTo>
                  <a:pt x="962" y="1433"/>
                  <a:pt x="906" y="1436"/>
                  <a:pt x="906" y="1436"/>
                </a:cubicBezTo>
                <a:cubicBezTo>
                  <a:pt x="906" y="1436"/>
                  <a:pt x="859" y="1444"/>
                  <a:pt x="814" y="1432"/>
                </a:cubicBezTo>
                <a:cubicBezTo>
                  <a:pt x="758" y="1417"/>
                  <a:pt x="732" y="1397"/>
                  <a:pt x="732" y="1397"/>
                </a:cubicBezTo>
                <a:cubicBezTo>
                  <a:pt x="732" y="1397"/>
                  <a:pt x="686" y="1370"/>
                  <a:pt x="715" y="1286"/>
                </a:cubicBezTo>
                <a:cubicBezTo>
                  <a:pt x="735" y="1223"/>
                  <a:pt x="775" y="1268"/>
                  <a:pt x="775" y="1268"/>
                </a:cubicBezTo>
                <a:cubicBezTo>
                  <a:pt x="775" y="1268"/>
                  <a:pt x="787" y="1285"/>
                  <a:pt x="843" y="1300"/>
                </a:cubicBezTo>
                <a:cubicBezTo>
                  <a:pt x="897" y="1314"/>
                  <a:pt x="922" y="1305"/>
                  <a:pt x="922" y="1305"/>
                </a:cubicBezTo>
                <a:cubicBezTo>
                  <a:pt x="922" y="1305"/>
                  <a:pt x="978" y="1293"/>
                  <a:pt x="971" y="1355"/>
                </a:cubicBezTo>
                <a:close/>
                <a:moveTo>
                  <a:pt x="584" y="1272"/>
                </a:moveTo>
                <a:cubicBezTo>
                  <a:pt x="584" y="1272"/>
                  <a:pt x="545" y="1244"/>
                  <a:pt x="522" y="1204"/>
                </a:cubicBezTo>
                <a:cubicBezTo>
                  <a:pt x="493" y="1154"/>
                  <a:pt x="489" y="1121"/>
                  <a:pt x="489" y="1121"/>
                </a:cubicBezTo>
                <a:cubicBezTo>
                  <a:pt x="489" y="1121"/>
                  <a:pt x="475" y="1070"/>
                  <a:pt x="555" y="1030"/>
                </a:cubicBezTo>
                <a:cubicBezTo>
                  <a:pt x="614" y="1000"/>
                  <a:pt x="610" y="1060"/>
                  <a:pt x="610" y="1060"/>
                </a:cubicBezTo>
                <a:cubicBezTo>
                  <a:pt x="610" y="1060"/>
                  <a:pt x="606" y="1080"/>
                  <a:pt x="636" y="1131"/>
                </a:cubicBezTo>
                <a:cubicBezTo>
                  <a:pt x="663" y="1179"/>
                  <a:pt x="687" y="1191"/>
                  <a:pt x="687" y="1191"/>
                </a:cubicBezTo>
                <a:cubicBezTo>
                  <a:pt x="687" y="1191"/>
                  <a:pt x="736" y="1221"/>
                  <a:pt x="687" y="1260"/>
                </a:cubicBezTo>
                <a:cubicBezTo>
                  <a:pt x="626" y="1309"/>
                  <a:pt x="584" y="1272"/>
                  <a:pt x="584" y="1272"/>
                </a:cubicBezTo>
                <a:close/>
                <a:moveTo>
                  <a:pt x="451" y="917"/>
                </a:moveTo>
                <a:cubicBezTo>
                  <a:pt x="451" y="917"/>
                  <a:pt x="444" y="870"/>
                  <a:pt x="456" y="825"/>
                </a:cubicBezTo>
                <a:cubicBezTo>
                  <a:pt x="470" y="769"/>
                  <a:pt x="491" y="743"/>
                  <a:pt x="491" y="743"/>
                </a:cubicBezTo>
                <a:cubicBezTo>
                  <a:pt x="491" y="743"/>
                  <a:pt x="518" y="697"/>
                  <a:pt x="602" y="726"/>
                </a:cubicBezTo>
                <a:cubicBezTo>
                  <a:pt x="665" y="746"/>
                  <a:pt x="619" y="786"/>
                  <a:pt x="619" y="786"/>
                </a:cubicBezTo>
                <a:cubicBezTo>
                  <a:pt x="619" y="786"/>
                  <a:pt x="603" y="798"/>
                  <a:pt x="588" y="854"/>
                </a:cubicBezTo>
                <a:cubicBezTo>
                  <a:pt x="573" y="908"/>
                  <a:pt x="582" y="933"/>
                  <a:pt x="582" y="933"/>
                </a:cubicBezTo>
                <a:cubicBezTo>
                  <a:pt x="582" y="933"/>
                  <a:pt x="595" y="989"/>
                  <a:pt x="533" y="982"/>
                </a:cubicBezTo>
                <a:cubicBezTo>
                  <a:pt x="455" y="973"/>
                  <a:pt x="451" y="917"/>
                  <a:pt x="451" y="917"/>
                </a:cubicBezTo>
                <a:close/>
                <a:moveTo>
                  <a:pt x="633" y="585"/>
                </a:moveTo>
                <a:cubicBezTo>
                  <a:pt x="633" y="585"/>
                  <a:pt x="661" y="546"/>
                  <a:pt x="702" y="522"/>
                </a:cubicBezTo>
                <a:cubicBezTo>
                  <a:pt x="751" y="493"/>
                  <a:pt x="784" y="489"/>
                  <a:pt x="784" y="489"/>
                </a:cubicBezTo>
                <a:cubicBezTo>
                  <a:pt x="784" y="489"/>
                  <a:pt x="836" y="476"/>
                  <a:pt x="875" y="556"/>
                </a:cubicBezTo>
                <a:cubicBezTo>
                  <a:pt x="906" y="614"/>
                  <a:pt x="845" y="610"/>
                  <a:pt x="845" y="610"/>
                </a:cubicBezTo>
                <a:cubicBezTo>
                  <a:pt x="845" y="610"/>
                  <a:pt x="825" y="607"/>
                  <a:pt x="774" y="636"/>
                </a:cubicBezTo>
                <a:cubicBezTo>
                  <a:pt x="726" y="664"/>
                  <a:pt x="715" y="688"/>
                  <a:pt x="715" y="688"/>
                </a:cubicBezTo>
                <a:cubicBezTo>
                  <a:pt x="715" y="688"/>
                  <a:pt x="684" y="737"/>
                  <a:pt x="645" y="688"/>
                </a:cubicBezTo>
                <a:cubicBezTo>
                  <a:pt x="596" y="626"/>
                  <a:pt x="633" y="585"/>
                  <a:pt x="633" y="585"/>
                </a:cubicBezTo>
                <a:close/>
                <a:moveTo>
                  <a:pt x="1190" y="824"/>
                </a:moveTo>
                <a:cubicBezTo>
                  <a:pt x="1266" y="954"/>
                  <a:pt x="1223" y="1120"/>
                  <a:pt x="1094" y="1195"/>
                </a:cubicBezTo>
                <a:cubicBezTo>
                  <a:pt x="964" y="1271"/>
                  <a:pt x="798" y="1226"/>
                  <a:pt x="723" y="1096"/>
                </a:cubicBezTo>
                <a:cubicBezTo>
                  <a:pt x="647" y="966"/>
                  <a:pt x="690" y="800"/>
                  <a:pt x="820" y="725"/>
                </a:cubicBezTo>
                <a:cubicBezTo>
                  <a:pt x="949" y="649"/>
                  <a:pt x="1115" y="694"/>
                  <a:pt x="1190" y="824"/>
                </a:cubicBezTo>
                <a:close/>
                <a:moveTo>
                  <a:pt x="917" y="539"/>
                </a:moveTo>
                <a:cubicBezTo>
                  <a:pt x="926" y="460"/>
                  <a:pt x="982" y="457"/>
                  <a:pt x="982" y="457"/>
                </a:cubicBezTo>
                <a:cubicBezTo>
                  <a:pt x="982" y="457"/>
                  <a:pt x="1029" y="449"/>
                  <a:pt x="1074" y="461"/>
                </a:cubicBezTo>
                <a:cubicBezTo>
                  <a:pt x="1130" y="476"/>
                  <a:pt x="1156" y="497"/>
                  <a:pt x="1156" y="497"/>
                </a:cubicBezTo>
                <a:cubicBezTo>
                  <a:pt x="1156" y="497"/>
                  <a:pt x="1202" y="523"/>
                  <a:pt x="1173" y="608"/>
                </a:cubicBezTo>
                <a:cubicBezTo>
                  <a:pt x="1153" y="671"/>
                  <a:pt x="1113" y="625"/>
                  <a:pt x="1113" y="625"/>
                </a:cubicBezTo>
                <a:cubicBezTo>
                  <a:pt x="1113" y="625"/>
                  <a:pt x="1102" y="609"/>
                  <a:pt x="1045" y="593"/>
                </a:cubicBezTo>
                <a:cubicBezTo>
                  <a:pt x="991" y="579"/>
                  <a:pt x="966" y="588"/>
                  <a:pt x="966" y="588"/>
                </a:cubicBezTo>
                <a:cubicBezTo>
                  <a:pt x="966" y="588"/>
                  <a:pt x="910" y="601"/>
                  <a:pt x="917" y="539"/>
                </a:cubicBezTo>
                <a:close/>
                <a:moveTo>
                  <a:pt x="619" y="380"/>
                </a:moveTo>
                <a:cubicBezTo>
                  <a:pt x="303" y="564"/>
                  <a:pt x="196" y="970"/>
                  <a:pt x="380" y="1286"/>
                </a:cubicBezTo>
                <a:cubicBezTo>
                  <a:pt x="564" y="1603"/>
                  <a:pt x="970" y="1710"/>
                  <a:pt x="1286" y="1526"/>
                </a:cubicBezTo>
                <a:cubicBezTo>
                  <a:pt x="1602" y="1342"/>
                  <a:pt x="1709" y="936"/>
                  <a:pt x="1525" y="620"/>
                </a:cubicBezTo>
                <a:cubicBezTo>
                  <a:pt x="1341" y="303"/>
                  <a:pt x="935" y="196"/>
                  <a:pt x="619" y="380"/>
                </a:cubicBezTo>
                <a:close/>
              </a:path>
            </a:pathLst>
          </a:custGeom>
          <a:solidFill>
            <a:schemeClr val="tx2"/>
          </a:solidFill>
          <a:ln>
            <a:noFill/>
          </a:ln>
        </p:spPr>
        <p:txBody>
          <a:bodyPr vert="horz" wrap="square" lIns="91440" tIns="45720" rIns="91440" bIns="45720" numCol="1" anchor="t" anchorCtr="0" compatLnSpc="1"/>
          <a:lstStyle/>
          <a:p>
            <a:endParaRPr lang="zh-CN" altLang="en-US"/>
          </a:p>
        </p:txBody>
      </p:sp>
      <p:sp>
        <p:nvSpPr>
          <p:cNvPr id="17" name="矩形 16"/>
          <p:cNvSpPr/>
          <p:nvPr/>
        </p:nvSpPr>
        <p:spPr>
          <a:xfrm>
            <a:off x="687555" y="3369379"/>
            <a:ext cx="1706880" cy="706755"/>
          </a:xfrm>
          <a:prstGeom prst="rect">
            <a:avLst/>
          </a:prstGeom>
        </p:spPr>
        <p:txBody>
          <a:bodyPr wrap="none">
            <a:spAutoFit/>
          </a:bodyPr>
          <a:lstStyle/>
          <a:p>
            <a:r>
              <a:rPr lang="zh-CN" altLang="en-US" sz="4000" b="1" dirty="0">
                <a:latin typeface="+mj-ea"/>
                <a:ea typeface="+mj-ea"/>
              </a:rPr>
              <a:t>实用性</a:t>
            </a:r>
          </a:p>
        </p:txBody>
      </p:sp>
      <p:sp>
        <p:nvSpPr>
          <p:cNvPr id="22" name="矩形 21"/>
          <p:cNvSpPr/>
          <p:nvPr/>
        </p:nvSpPr>
        <p:spPr>
          <a:xfrm>
            <a:off x="3883890" y="3369379"/>
            <a:ext cx="2214880" cy="706755"/>
          </a:xfrm>
          <a:prstGeom prst="rect">
            <a:avLst/>
          </a:prstGeom>
        </p:spPr>
        <p:txBody>
          <a:bodyPr wrap="none">
            <a:spAutoFit/>
          </a:bodyPr>
          <a:lstStyle/>
          <a:p>
            <a:r>
              <a:rPr lang="zh-CN" altLang="en-US" sz="4000" b="1" dirty="0">
                <a:latin typeface="+mj-ea"/>
                <a:ea typeface="+mj-ea"/>
              </a:rPr>
              <a:t>全员参与</a:t>
            </a:r>
          </a:p>
        </p:txBody>
      </p:sp>
      <p:sp>
        <p:nvSpPr>
          <p:cNvPr id="21" name="Freeform 19"/>
          <p:cNvSpPr>
            <a:spLocks noEditPoints="1"/>
          </p:cNvSpPr>
          <p:nvPr/>
        </p:nvSpPr>
        <p:spPr bwMode="auto">
          <a:xfrm>
            <a:off x="4620934" y="2666117"/>
            <a:ext cx="795338" cy="650875"/>
          </a:xfrm>
          <a:custGeom>
            <a:avLst/>
            <a:gdLst>
              <a:gd name="T0" fmla="*/ 787 w 1020"/>
              <a:gd name="T1" fmla="*/ 779 h 812"/>
              <a:gd name="T2" fmla="*/ 0 w 1020"/>
              <a:gd name="T3" fmla="*/ 779 h 812"/>
              <a:gd name="T4" fmla="*/ 408 w 1020"/>
              <a:gd name="T5" fmla="*/ 300 h 812"/>
              <a:gd name="T6" fmla="*/ 394 w 1020"/>
              <a:gd name="T7" fmla="*/ 286 h 812"/>
              <a:gd name="T8" fmla="*/ 744 w 1020"/>
              <a:gd name="T9" fmla="*/ 335 h 812"/>
              <a:gd name="T10" fmla="*/ 44 w 1020"/>
              <a:gd name="T11" fmla="*/ 274 h 812"/>
              <a:gd name="T12" fmla="*/ 280 w 1020"/>
              <a:gd name="T13" fmla="*/ 588 h 812"/>
              <a:gd name="T14" fmla="*/ 134 w 1020"/>
              <a:gd name="T15" fmla="*/ 495 h 812"/>
              <a:gd name="T16" fmla="*/ 134 w 1020"/>
              <a:gd name="T17" fmla="*/ 527 h 812"/>
              <a:gd name="T18" fmla="*/ 427 w 1020"/>
              <a:gd name="T19" fmla="*/ 434 h 812"/>
              <a:gd name="T20" fmla="*/ 134 w 1020"/>
              <a:gd name="T21" fmla="*/ 434 h 812"/>
              <a:gd name="T22" fmla="*/ 427 w 1020"/>
              <a:gd name="T23" fmla="*/ 404 h 812"/>
              <a:gd name="T24" fmla="*/ 755 w 1020"/>
              <a:gd name="T25" fmla="*/ 340 h 812"/>
              <a:gd name="T26" fmla="*/ 755 w 1020"/>
              <a:gd name="T27" fmla="*/ 340 h 812"/>
              <a:gd name="T28" fmla="*/ 756 w 1020"/>
              <a:gd name="T29" fmla="*/ 51 h 812"/>
              <a:gd name="T30" fmla="*/ 463 w 1020"/>
              <a:gd name="T31" fmla="*/ 183 h 812"/>
              <a:gd name="T32" fmla="*/ 798 w 1020"/>
              <a:gd name="T33" fmla="*/ 202 h 812"/>
              <a:gd name="T34" fmla="*/ 511 w 1020"/>
              <a:gd name="T35" fmla="*/ 140 h 812"/>
              <a:gd name="T36" fmla="*/ 808 w 1020"/>
              <a:gd name="T37" fmla="*/ 353 h 812"/>
              <a:gd name="T38" fmla="*/ 924 w 1020"/>
              <a:gd name="T39" fmla="*/ 211 h 812"/>
              <a:gd name="T40" fmla="*/ 955 w 1020"/>
              <a:gd name="T41" fmla="*/ 244 h 812"/>
              <a:gd name="T42" fmla="*/ 938 w 1020"/>
              <a:gd name="T43" fmla="*/ 208 h 812"/>
              <a:gd name="T44" fmla="*/ 932 w 1020"/>
              <a:gd name="T45" fmla="*/ 397 h 812"/>
              <a:gd name="T46" fmla="*/ 930 w 1020"/>
              <a:gd name="T47" fmla="*/ 436 h 812"/>
              <a:gd name="T48" fmla="*/ 962 w 1020"/>
              <a:gd name="T49" fmla="*/ 436 h 812"/>
              <a:gd name="T50" fmla="*/ 960 w 1020"/>
              <a:gd name="T51" fmla="*/ 397 h 812"/>
              <a:gd name="T52" fmla="*/ 954 w 1020"/>
              <a:gd name="T53" fmla="*/ 313 h 812"/>
              <a:gd name="T54" fmla="*/ 470 w 1020"/>
              <a:gd name="T55" fmla="*/ 437 h 812"/>
              <a:gd name="T56" fmla="*/ 515 w 1020"/>
              <a:gd name="T57" fmla="*/ 611 h 812"/>
              <a:gd name="T58" fmla="*/ 532 w 1020"/>
              <a:gd name="T59" fmla="*/ 597 h 812"/>
              <a:gd name="T60" fmla="*/ 539 w 1020"/>
              <a:gd name="T61" fmla="*/ 575 h 812"/>
              <a:gd name="T62" fmla="*/ 560 w 1020"/>
              <a:gd name="T63" fmla="*/ 589 h 812"/>
              <a:gd name="T64" fmla="*/ 575 w 1020"/>
              <a:gd name="T65" fmla="*/ 622 h 812"/>
              <a:gd name="T66" fmla="*/ 594 w 1020"/>
              <a:gd name="T67" fmla="*/ 636 h 812"/>
              <a:gd name="T68" fmla="*/ 623 w 1020"/>
              <a:gd name="T69" fmla="*/ 632 h 812"/>
              <a:gd name="T70" fmla="*/ 618 w 1020"/>
              <a:gd name="T71" fmla="*/ 615 h 812"/>
              <a:gd name="T72" fmla="*/ 603 w 1020"/>
              <a:gd name="T73" fmla="*/ 582 h 812"/>
              <a:gd name="T74" fmla="*/ 582 w 1020"/>
              <a:gd name="T75" fmla="*/ 568 h 812"/>
              <a:gd name="T76" fmla="*/ 634 w 1020"/>
              <a:gd name="T77" fmla="*/ 540 h 812"/>
              <a:gd name="T78" fmla="*/ 613 w 1020"/>
              <a:gd name="T79" fmla="*/ 534 h 812"/>
              <a:gd name="T80" fmla="*/ 599 w 1020"/>
              <a:gd name="T81" fmla="*/ 516 h 812"/>
              <a:gd name="T82" fmla="*/ 577 w 1020"/>
              <a:gd name="T83" fmla="*/ 509 h 812"/>
              <a:gd name="T84" fmla="*/ 563 w 1020"/>
              <a:gd name="T85" fmla="*/ 491 h 812"/>
              <a:gd name="T86" fmla="*/ 541 w 1020"/>
              <a:gd name="T87" fmla="*/ 485 h 812"/>
              <a:gd name="T88" fmla="*/ 527 w 1020"/>
              <a:gd name="T89" fmla="*/ 467 h 812"/>
              <a:gd name="T90" fmla="*/ 505 w 1020"/>
              <a:gd name="T91" fmla="*/ 461 h 812"/>
              <a:gd name="T92" fmla="*/ 491 w 1020"/>
              <a:gd name="T93" fmla="*/ 443 h 812"/>
              <a:gd name="T94" fmla="*/ 95 w 1020"/>
              <a:gd name="T95" fmla="*/ 327 h 812"/>
              <a:gd name="T96" fmla="*/ 95 w 1020"/>
              <a:gd name="T97" fmla="*/ 68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20" h="812">
                <a:moveTo>
                  <a:pt x="0" y="751"/>
                </a:moveTo>
                <a:lnTo>
                  <a:pt x="787" y="751"/>
                </a:lnTo>
                <a:lnTo>
                  <a:pt x="787" y="779"/>
                </a:lnTo>
                <a:cubicBezTo>
                  <a:pt x="787" y="797"/>
                  <a:pt x="772" y="812"/>
                  <a:pt x="754" y="812"/>
                </a:cubicBezTo>
                <a:lnTo>
                  <a:pt x="33" y="812"/>
                </a:lnTo>
                <a:cubicBezTo>
                  <a:pt x="15" y="812"/>
                  <a:pt x="0" y="797"/>
                  <a:pt x="0" y="779"/>
                </a:cubicBezTo>
                <a:lnTo>
                  <a:pt x="0" y="751"/>
                </a:lnTo>
                <a:close/>
                <a:moveTo>
                  <a:pt x="394" y="286"/>
                </a:moveTo>
                <a:cubicBezTo>
                  <a:pt x="402" y="286"/>
                  <a:pt x="408" y="292"/>
                  <a:pt x="408" y="300"/>
                </a:cubicBezTo>
                <a:cubicBezTo>
                  <a:pt x="408" y="308"/>
                  <a:pt x="402" y="315"/>
                  <a:pt x="394" y="315"/>
                </a:cubicBezTo>
                <a:cubicBezTo>
                  <a:pt x="386" y="315"/>
                  <a:pt x="379" y="308"/>
                  <a:pt x="379" y="300"/>
                </a:cubicBezTo>
                <a:cubicBezTo>
                  <a:pt x="379" y="292"/>
                  <a:pt x="386" y="286"/>
                  <a:pt x="394" y="286"/>
                </a:cubicBezTo>
                <a:close/>
                <a:moveTo>
                  <a:pt x="44" y="274"/>
                </a:moveTo>
                <a:lnTo>
                  <a:pt x="485" y="274"/>
                </a:lnTo>
                <a:cubicBezTo>
                  <a:pt x="576" y="280"/>
                  <a:pt x="662" y="297"/>
                  <a:pt x="744" y="335"/>
                </a:cubicBezTo>
                <a:lnTo>
                  <a:pt x="744" y="733"/>
                </a:lnTo>
                <a:lnTo>
                  <a:pt x="44" y="733"/>
                </a:lnTo>
                <a:lnTo>
                  <a:pt x="44" y="274"/>
                </a:lnTo>
                <a:close/>
                <a:moveTo>
                  <a:pt x="134" y="557"/>
                </a:moveTo>
                <a:lnTo>
                  <a:pt x="280" y="557"/>
                </a:lnTo>
                <a:lnTo>
                  <a:pt x="280" y="588"/>
                </a:lnTo>
                <a:lnTo>
                  <a:pt x="134" y="588"/>
                </a:lnTo>
                <a:lnTo>
                  <a:pt x="134" y="557"/>
                </a:lnTo>
                <a:close/>
                <a:moveTo>
                  <a:pt x="134" y="495"/>
                </a:moveTo>
                <a:lnTo>
                  <a:pt x="427" y="495"/>
                </a:lnTo>
                <a:lnTo>
                  <a:pt x="427" y="527"/>
                </a:lnTo>
                <a:lnTo>
                  <a:pt x="134" y="527"/>
                </a:lnTo>
                <a:lnTo>
                  <a:pt x="134" y="495"/>
                </a:lnTo>
                <a:close/>
                <a:moveTo>
                  <a:pt x="134" y="434"/>
                </a:moveTo>
                <a:lnTo>
                  <a:pt x="427" y="434"/>
                </a:lnTo>
                <a:lnTo>
                  <a:pt x="427" y="465"/>
                </a:lnTo>
                <a:lnTo>
                  <a:pt x="134" y="465"/>
                </a:lnTo>
                <a:lnTo>
                  <a:pt x="134" y="434"/>
                </a:lnTo>
                <a:close/>
                <a:moveTo>
                  <a:pt x="134" y="373"/>
                </a:moveTo>
                <a:lnTo>
                  <a:pt x="427" y="373"/>
                </a:lnTo>
                <a:lnTo>
                  <a:pt x="427" y="404"/>
                </a:lnTo>
                <a:lnTo>
                  <a:pt x="134" y="404"/>
                </a:lnTo>
                <a:lnTo>
                  <a:pt x="134" y="373"/>
                </a:lnTo>
                <a:close/>
                <a:moveTo>
                  <a:pt x="755" y="340"/>
                </a:moveTo>
                <a:cubicBezTo>
                  <a:pt x="766" y="345"/>
                  <a:pt x="793" y="358"/>
                  <a:pt x="800" y="362"/>
                </a:cubicBezTo>
                <a:cubicBezTo>
                  <a:pt x="818" y="375"/>
                  <a:pt x="771" y="381"/>
                  <a:pt x="755" y="383"/>
                </a:cubicBezTo>
                <a:lnTo>
                  <a:pt x="755" y="340"/>
                </a:lnTo>
                <a:close/>
                <a:moveTo>
                  <a:pt x="924" y="211"/>
                </a:moveTo>
                <a:cubicBezTo>
                  <a:pt x="881" y="164"/>
                  <a:pt x="838" y="116"/>
                  <a:pt x="796" y="68"/>
                </a:cubicBezTo>
                <a:cubicBezTo>
                  <a:pt x="781" y="53"/>
                  <a:pt x="775" y="53"/>
                  <a:pt x="756" y="51"/>
                </a:cubicBezTo>
                <a:lnTo>
                  <a:pt x="311" y="2"/>
                </a:lnTo>
                <a:cubicBezTo>
                  <a:pt x="302" y="0"/>
                  <a:pt x="299" y="6"/>
                  <a:pt x="305" y="12"/>
                </a:cubicBezTo>
                <a:lnTo>
                  <a:pt x="463" y="183"/>
                </a:lnTo>
                <a:cubicBezTo>
                  <a:pt x="489" y="133"/>
                  <a:pt x="506" y="106"/>
                  <a:pt x="587" y="116"/>
                </a:cubicBezTo>
                <a:cubicBezTo>
                  <a:pt x="641" y="122"/>
                  <a:pt x="682" y="134"/>
                  <a:pt x="733" y="154"/>
                </a:cubicBezTo>
                <a:cubicBezTo>
                  <a:pt x="766" y="166"/>
                  <a:pt x="783" y="177"/>
                  <a:pt x="798" y="202"/>
                </a:cubicBezTo>
                <a:cubicBezTo>
                  <a:pt x="785" y="185"/>
                  <a:pt x="764" y="174"/>
                  <a:pt x="741" y="165"/>
                </a:cubicBezTo>
                <a:cubicBezTo>
                  <a:pt x="693" y="146"/>
                  <a:pt x="642" y="134"/>
                  <a:pt x="591" y="128"/>
                </a:cubicBezTo>
                <a:cubicBezTo>
                  <a:pt x="561" y="124"/>
                  <a:pt x="531" y="124"/>
                  <a:pt x="511" y="140"/>
                </a:cubicBezTo>
                <a:cubicBezTo>
                  <a:pt x="492" y="154"/>
                  <a:pt x="465" y="217"/>
                  <a:pt x="454" y="240"/>
                </a:cubicBezTo>
                <a:cubicBezTo>
                  <a:pt x="447" y="255"/>
                  <a:pt x="455" y="261"/>
                  <a:pt x="468" y="261"/>
                </a:cubicBezTo>
                <a:cubicBezTo>
                  <a:pt x="587" y="266"/>
                  <a:pt x="703" y="297"/>
                  <a:pt x="808" y="353"/>
                </a:cubicBezTo>
                <a:lnTo>
                  <a:pt x="810" y="292"/>
                </a:lnTo>
                <a:cubicBezTo>
                  <a:pt x="848" y="297"/>
                  <a:pt x="886" y="303"/>
                  <a:pt x="924" y="308"/>
                </a:cubicBezTo>
                <a:lnTo>
                  <a:pt x="924" y="211"/>
                </a:lnTo>
                <a:close/>
                <a:moveTo>
                  <a:pt x="1010" y="320"/>
                </a:moveTo>
                <a:cubicBezTo>
                  <a:pt x="1016" y="321"/>
                  <a:pt x="1020" y="314"/>
                  <a:pt x="1014" y="309"/>
                </a:cubicBezTo>
                <a:cubicBezTo>
                  <a:pt x="994" y="288"/>
                  <a:pt x="974" y="266"/>
                  <a:pt x="955" y="244"/>
                </a:cubicBezTo>
                <a:lnTo>
                  <a:pt x="955" y="216"/>
                </a:lnTo>
                <a:cubicBezTo>
                  <a:pt x="955" y="211"/>
                  <a:pt x="950" y="208"/>
                  <a:pt x="946" y="208"/>
                </a:cubicBezTo>
                <a:lnTo>
                  <a:pt x="938" y="208"/>
                </a:lnTo>
                <a:lnTo>
                  <a:pt x="937" y="379"/>
                </a:lnTo>
                <a:cubicBezTo>
                  <a:pt x="934" y="380"/>
                  <a:pt x="933" y="382"/>
                  <a:pt x="933" y="385"/>
                </a:cubicBezTo>
                <a:lnTo>
                  <a:pt x="932" y="397"/>
                </a:lnTo>
                <a:cubicBezTo>
                  <a:pt x="931" y="404"/>
                  <a:pt x="934" y="405"/>
                  <a:pt x="934" y="410"/>
                </a:cubicBezTo>
                <a:lnTo>
                  <a:pt x="933" y="424"/>
                </a:lnTo>
                <a:cubicBezTo>
                  <a:pt x="933" y="428"/>
                  <a:pt x="930" y="430"/>
                  <a:pt x="930" y="436"/>
                </a:cubicBezTo>
                <a:lnTo>
                  <a:pt x="918" y="537"/>
                </a:lnTo>
                <a:cubicBezTo>
                  <a:pt x="924" y="549"/>
                  <a:pt x="967" y="549"/>
                  <a:pt x="974" y="537"/>
                </a:cubicBezTo>
                <a:lnTo>
                  <a:pt x="962" y="436"/>
                </a:lnTo>
                <a:cubicBezTo>
                  <a:pt x="962" y="430"/>
                  <a:pt x="959" y="429"/>
                  <a:pt x="958" y="424"/>
                </a:cubicBezTo>
                <a:lnTo>
                  <a:pt x="958" y="410"/>
                </a:lnTo>
                <a:cubicBezTo>
                  <a:pt x="957" y="404"/>
                  <a:pt x="961" y="405"/>
                  <a:pt x="960" y="397"/>
                </a:cubicBezTo>
                <a:lnTo>
                  <a:pt x="960" y="385"/>
                </a:lnTo>
                <a:cubicBezTo>
                  <a:pt x="959" y="382"/>
                  <a:pt x="958" y="380"/>
                  <a:pt x="954" y="379"/>
                </a:cubicBezTo>
                <a:lnTo>
                  <a:pt x="954" y="313"/>
                </a:lnTo>
                <a:cubicBezTo>
                  <a:pt x="973" y="315"/>
                  <a:pt x="991" y="318"/>
                  <a:pt x="1010" y="320"/>
                </a:cubicBezTo>
                <a:close/>
                <a:moveTo>
                  <a:pt x="481" y="435"/>
                </a:moveTo>
                <a:lnTo>
                  <a:pt x="470" y="437"/>
                </a:lnTo>
                <a:lnTo>
                  <a:pt x="506" y="622"/>
                </a:lnTo>
                <a:lnTo>
                  <a:pt x="517" y="620"/>
                </a:lnTo>
                <a:lnTo>
                  <a:pt x="515" y="611"/>
                </a:lnTo>
                <a:lnTo>
                  <a:pt x="524" y="609"/>
                </a:lnTo>
                <a:lnTo>
                  <a:pt x="522" y="599"/>
                </a:lnTo>
                <a:lnTo>
                  <a:pt x="532" y="597"/>
                </a:lnTo>
                <a:lnTo>
                  <a:pt x="531" y="587"/>
                </a:lnTo>
                <a:lnTo>
                  <a:pt x="540" y="585"/>
                </a:lnTo>
                <a:lnTo>
                  <a:pt x="539" y="575"/>
                </a:lnTo>
                <a:lnTo>
                  <a:pt x="548" y="573"/>
                </a:lnTo>
                <a:lnTo>
                  <a:pt x="551" y="590"/>
                </a:lnTo>
                <a:lnTo>
                  <a:pt x="560" y="589"/>
                </a:lnTo>
                <a:lnTo>
                  <a:pt x="563" y="606"/>
                </a:lnTo>
                <a:lnTo>
                  <a:pt x="572" y="604"/>
                </a:lnTo>
                <a:lnTo>
                  <a:pt x="575" y="622"/>
                </a:lnTo>
                <a:lnTo>
                  <a:pt x="584" y="620"/>
                </a:lnTo>
                <a:lnTo>
                  <a:pt x="587" y="637"/>
                </a:lnTo>
                <a:lnTo>
                  <a:pt x="594" y="636"/>
                </a:lnTo>
                <a:lnTo>
                  <a:pt x="596" y="646"/>
                </a:lnTo>
                <a:lnTo>
                  <a:pt x="625" y="640"/>
                </a:lnTo>
                <a:lnTo>
                  <a:pt x="623" y="632"/>
                </a:lnTo>
                <a:lnTo>
                  <a:pt x="630" y="631"/>
                </a:lnTo>
                <a:lnTo>
                  <a:pt x="626" y="613"/>
                </a:lnTo>
                <a:lnTo>
                  <a:pt x="618" y="615"/>
                </a:lnTo>
                <a:lnTo>
                  <a:pt x="614" y="598"/>
                </a:lnTo>
                <a:lnTo>
                  <a:pt x="606" y="599"/>
                </a:lnTo>
                <a:lnTo>
                  <a:pt x="603" y="582"/>
                </a:lnTo>
                <a:lnTo>
                  <a:pt x="594" y="583"/>
                </a:lnTo>
                <a:lnTo>
                  <a:pt x="591" y="566"/>
                </a:lnTo>
                <a:lnTo>
                  <a:pt x="582" y="568"/>
                </a:lnTo>
                <a:lnTo>
                  <a:pt x="580" y="559"/>
                </a:lnTo>
                <a:lnTo>
                  <a:pt x="636" y="548"/>
                </a:lnTo>
                <a:lnTo>
                  <a:pt x="634" y="540"/>
                </a:lnTo>
                <a:lnTo>
                  <a:pt x="625" y="541"/>
                </a:lnTo>
                <a:lnTo>
                  <a:pt x="623" y="532"/>
                </a:lnTo>
                <a:lnTo>
                  <a:pt x="613" y="534"/>
                </a:lnTo>
                <a:lnTo>
                  <a:pt x="611" y="524"/>
                </a:lnTo>
                <a:lnTo>
                  <a:pt x="601" y="526"/>
                </a:lnTo>
                <a:lnTo>
                  <a:pt x="599" y="516"/>
                </a:lnTo>
                <a:lnTo>
                  <a:pt x="589" y="517"/>
                </a:lnTo>
                <a:lnTo>
                  <a:pt x="587" y="508"/>
                </a:lnTo>
                <a:lnTo>
                  <a:pt x="577" y="509"/>
                </a:lnTo>
                <a:lnTo>
                  <a:pt x="575" y="499"/>
                </a:lnTo>
                <a:lnTo>
                  <a:pt x="565" y="501"/>
                </a:lnTo>
                <a:lnTo>
                  <a:pt x="563" y="491"/>
                </a:lnTo>
                <a:lnTo>
                  <a:pt x="553" y="493"/>
                </a:lnTo>
                <a:lnTo>
                  <a:pt x="551" y="483"/>
                </a:lnTo>
                <a:lnTo>
                  <a:pt x="541" y="485"/>
                </a:lnTo>
                <a:lnTo>
                  <a:pt x="539" y="475"/>
                </a:lnTo>
                <a:lnTo>
                  <a:pt x="529" y="477"/>
                </a:lnTo>
                <a:lnTo>
                  <a:pt x="527" y="467"/>
                </a:lnTo>
                <a:lnTo>
                  <a:pt x="517" y="469"/>
                </a:lnTo>
                <a:lnTo>
                  <a:pt x="515" y="459"/>
                </a:lnTo>
                <a:lnTo>
                  <a:pt x="505" y="461"/>
                </a:lnTo>
                <a:lnTo>
                  <a:pt x="503" y="451"/>
                </a:lnTo>
                <a:lnTo>
                  <a:pt x="493" y="453"/>
                </a:lnTo>
                <a:lnTo>
                  <a:pt x="491" y="443"/>
                </a:lnTo>
                <a:lnTo>
                  <a:pt x="483" y="445"/>
                </a:lnTo>
                <a:lnTo>
                  <a:pt x="481" y="435"/>
                </a:lnTo>
                <a:close/>
                <a:moveTo>
                  <a:pt x="95" y="327"/>
                </a:moveTo>
                <a:lnTo>
                  <a:pt x="693" y="327"/>
                </a:lnTo>
                <a:lnTo>
                  <a:pt x="693" y="680"/>
                </a:lnTo>
                <a:lnTo>
                  <a:pt x="95" y="680"/>
                </a:lnTo>
                <a:lnTo>
                  <a:pt x="95" y="327"/>
                </a:ln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23" name="Freeform 20"/>
          <p:cNvSpPr/>
          <p:nvPr/>
        </p:nvSpPr>
        <p:spPr bwMode="auto">
          <a:xfrm>
            <a:off x="1154836" y="2661354"/>
            <a:ext cx="788988" cy="708025"/>
          </a:xfrm>
          <a:custGeom>
            <a:avLst/>
            <a:gdLst>
              <a:gd name="T0" fmla="*/ 48 w 1013"/>
              <a:gd name="T1" fmla="*/ 523 h 883"/>
              <a:gd name="T2" fmla="*/ 196 w 1013"/>
              <a:gd name="T3" fmla="*/ 523 h 883"/>
              <a:gd name="T4" fmla="*/ 196 w 1013"/>
              <a:gd name="T5" fmla="*/ 439 h 883"/>
              <a:gd name="T6" fmla="*/ 196 w 1013"/>
              <a:gd name="T7" fmla="*/ 423 h 883"/>
              <a:gd name="T8" fmla="*/ 502 w 1013"/>
              <a:gd name="T9" fmla="*/ 423 h 883"/>
              <a:gd name="T10" fmla="*/ 502 w 1013"/>
              <a:gd name="T11" fmla="*/ 366 h 883"/>
              <a:gd name="T12" fmla="*/ 360 w 1013"/>
              <a:gd name="T13" fmla="*/ 366 h 883"/>
              <a:gd name="T14" fmla="*/ 310 w 1013"/>
              <a:gd name="T15" fmla="*/ 322 h 883"/>
              <a:gd name="T16" fmla="*/ 310 w 1013"/>
              <a:gd name="T17" fmla="*/ 45 h 883"/>
              <a:gd name="T18" fmla="*/ 360 w 1013"/>
              <a:gd name="T19" fmla="*/ 0 h 883"/>
              <a:gd name="T20" fmla="*/ 667 w 1013"/>
              <a:gd name="T21" fmla="*/ 0 h 883"/>
              <a:gd name="T22" fmla="*/ 716 w 1013"/>
              <a:gd name="T23" fmla="*/ 45 h 883"/>
              <a:gd name="T24" fmla="*/ 716 w 1013"/>
              <a:gd name="T25" fmla="*/ 322 h 883"/>
              <a:gd name="T26" fmla="*/ 667 w 1013"/>
              <a:gd name="T27" fmla="*/ 366 h 883"/>
              <a:gd name="T28" fmla="*/ 524 w 1013"/>
              <a:gd name="T29" fmla="*/ 366 h 883"/>
              <a:gd name="T30" fmla="*/ 524 w 1013"/>
              <a:gd name="T31" fmla="*/ 423 h 883"/>
              <a:gd name="T32" fmla="*/ 828 w 1013"/>
              <a:gd name="T33" fmla="*/ 423 h 883"/>
              <a:gd name="T34" fmla="*/ 828 w 1013"/>
              <a:gd name="T35" fmla="*/ 439 h 883"/>
              <a:gd name="T36" fmla="*/ 828 w 1013"/>
              <a:gd name="T37" fmla="*/ 523 h 883"/>
              <a:gd name="T38" fmla="*/ 965 w 1013"/>
              <a:gd name="T39" fmla="*/ 523 h 883"/>
              <a:gd name="T40" fmla="*/ 1013 w 1013"/>
              <a:gd name="T41" fmla="*/ 567 h 883"/>
              <a:gd name="T42" fmla="*/ 1013 w 1013"/>
              <a:gd name="T43" fmla="*/ 839 h 883"/>
              <a:gd name="T44" fmla="*/ 965 w 1013"/>
              <a:gd name="T45" fmla="*/ 883 h 883"/>
              <a:gd name="T46" fmla="*/ 669 w 1013"/>
              <a:gd name="T47" fmla="*/ 883 h 883"/>
              <a:gd name="T48" fmla="*/ 621 w 1013"/>
              <a:gd name="T49" fmla="*/ 839 h 883"/>
              <a:gd name="T50" fmla="*/ 621 w 1013"/>
              <a:gd name="T51" fmla="*/ 567 h 883"/>
              <a:gd name="T52" fmla="*/ 669 w 1013"/>
              <a:gd name="T53" fmla="*/ 523 h 883"/>
              <a:gd name="T54" fmla="*/ 800 w 1013"/>
              <a:gd name="T55" fmla="*/ 523 h 883"/>
              <a:gd name="T56" fmla="*/ 800 w 1013"/>
              <a:gd name="T57" fmla="*/ 447 h 883"/>
              <a:gd name="T58" fmla="*/ 224 w 1013"/>
              <a:gd name="T59" fmla="*/ 447 h 883"/>
              <a:gd name="T60" fmla="*/ 224 w 1013"/>
              <a:gd name="T61" fmla="*/ 523 h 883"/>
              <a:gd name="T62" fmla="*/ 345 w 1013"/>
              <a:gd name="T63" fmla="*/ 523 h 883"/>
              <a:gd name="T64" fmla="*/ 393 w 1013"/>
              <a:gd name="T65" fmla="*/ 567 h 883"/>
              <a:gd name="T66" fmla="*/ 393 w 1013"/>
              <a:gd name="T67" fmla="*/ 839 h 883"/>
              <a:gd name="T68" fmla="*/ 345 w 1013"/>
              <a:gd name="T69" fmla="*/ 883 h 883"/>
              <a:gd name="T70" fmla="*/ 48 w 1013"/>
              <a:gd name="T71" fmla="*/ 883 h 883"/>
              <a:gd name="T72" fmla="*/ 0 w 1013"/>
              <a:gd name="T73" fmla="*/ 839 h 883"/>
              <a:gd name="T74" fmla="*/ 0 w 1013"/>
              <a:gd name="T75" fmla="*/ 567 h 883"/>
              <a:gd name="T76" fmla="*/ 48 w 1013"/>
              <a:gd name="T77" fmla="*/ 523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3" h="883">
                <a:moveTo>
                  <a:pt x="48" y="523"/>
                </a:moveTo>
                <a:lnTo>
                  <a:pt x="196" y="523"/>
                </a:lnTo>
                <a:lnTo>
                  <a:pt x="196" y="439"/>
                </a:lnTo>
                <a:lnTo>
                  <a:pt x="196" y="423"/>
                </a:lnTo>
                <a:lnTo>
                  <a:pt x="502" y="423"/>
                </a:lnTo>
                <a:lnTo>
                  <a:pt x="502" y="366"/>
                </a:lnTo>
                <a:lnTo>
                  <a:pt x="360" y="366"/>
                </a:lnTo>
                <a:cubicBezTo>
                  <a:pt x="333" y="366"/>
                  <a:pt x="310" y="346"/>
                  <a:pt x="310" y="322"/>
                </a:cubicBezTo>
                <a:lnTo>
                  <a:pt x="310" y="45"/>
                </a:lnTo>
                <a:cubicBezTo>
                  <a:pt x="310" y="20"/>
                  <a:pt x="333" y="0"/>
                  <a:pt x="360" y="0"/>
                </a:cubicBezTo>
                <a:lnTo>
                  <a:pt x="667" y="0"/>
                </a:lnTo>
                <a:cubicBezTo>
                  <a:pt x="694" y="0"/>
                  <a:pt x="716" y="20"/>
                  <a:pt x="716" y="45"/>
                </a:cubicBezTo>
                <a:lnTo>
                  <a:pt x="716" y="322"/>
                </a:lnTo>
                <a:cubicBezTo>
                  <a:pt x="716" y="346"/>
                  <a:pt x="694" y="366"/>
                  <a:pt x="667" y="366"/>
                </a:cubicBezTo>
                <a:lnTo>
                  <a:pt x="524" y="366"/>
                </a:lnTo>
                <a:lnTo>
                  <a:pt x="524" y="423"/>
                </a:lnTo>
                <a:lnTo>
                  <a:pt x="828" y="423"/>
                </a:lnTo>
                <a:lnTo>
                  <a:pt x="828" y="439"/>
                </a:lnTo>
                <a:lnTo>
                  <a:pt x="828" y="523"/>
                </a:lnTo>
                <a:lnTo>
                  <a:pt x="965" y="523"/>
                </a:lnTo>
                <a:cubicBezTo>
                  <a:pt x="992" y="523"/>
                  <a:pt x="1013" y="543"/>
                  <a:pt x="1013" y="567"/>
                </a:cubicBezTo>
                <a:lnTo>
                  <a:pt x="1013" y="839"/>
                </a:lnTo>
                <a:cubicBezTo>
                  <a:pt x="1013" y="863"/>
                  <a:pt x="992" y="883"/>
                  <a:pt x="965" y="883"/>
                </a:cubicBezTo>
                <a:lnTo>
                  <a:pt x="669" y="883"/>
                </a:lnTo>
                <a:cubicBezTo>
                  <a:pt x="642" y="883"/>
                  <a:pt x="621" y="863"/>
                  <a:pt x="621" y="839"/>
                </a:cubicBezTo>
                <a:lnTo>
                  <a:pt x="621" y="567"/>
                </a:lnTo>
                <a:cubicBezTo>
                  <a:pt x="621" y="543"/>
                  <a:pt x="642" y="523"/>
                  <a:pt x="669" y="523"/>
                </a:cubicBezTo>
                <a:lnTo>
                  <a:pt x="800" y="523"/>
                </a:lnTo>
                <a:lnTo>
                  <a:pt x="800" y="447"/>
                </a:lnTo>
                <a:lnTo>
                  <a:pt x="224" y="447"/>
                </a:lnTo>
                <a:lnTo>
                  <a:pt x="224" y="523"/>
                </a:lnTo>
                <a:lnTo>
                  <a:pt x="345" y="523"/>
                </a:lnTo>
                <a:cubicBezTo>
                  <a:pt x="371" y="523"/>
                  <a:pt x="393" y="543"/>
                  <a:pt x="393" y="567"/>
                </a:cubicBezTo>
                <a:lnTo>
                  <a:pt x="393" y="839"/>
                </a:lnTo>
                <a:cubicBezTo>
                  <a:pt x="393" y="863"/>
                  <a:pt x="371" y="883"/>
                  <a:pt x="345" y="883"/>
                </a:cubicBezTo>
                <a:lnTo>
                  <a:pt x="48" y="883"/>
                </a:lnTo>
                <a:cubicBezTo>
                  <a:pt x="22" y="883"/>
                  <a:pt x="0" y="863"/>
                  <a:pt x="0" y="839"/>
                </a:cubicBezTo>
                <a:lnTo>
                  <a:pt x="0" y="567"/>
                </a:lnTo>
                <a:cubicBezTo>
                  <a:pt x="0" y="543"/>
                  <a:pt x="22" y="523"/>
                  <a:pt x="48" y="523"/>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内容占位符 2"/>
          <p:cNvSpPr>
            <a:spLocks noGrp="1"/>
          </p:cNvSpPr>
          <p:nvPr>
            <p:ph idx="1"/>
          </p:nvPr>
        </p:nvSpPr>
        <p:spPr>
          <a:xfrm>
            <a:off x="489585" y="1398270"/>
            <a:ext cx="8173720" cy="5316220"/>
          </a:xfrm>
        </p:spPr>
        <p:txBody>
          <a:bodyPr/>
          <a:lstStyle/>
          <a:p>
            <a:pPr marL="0" indent="0" fontAlgn="auto">
              <a:lnSpc>
                <a:spcPts val="3580"/>
              </a:lnSpc>
              <a:spcBef>
                <a:spcPts val="0"/>
              </a:spcBef>
              <a:buNone/>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一、想办法让企业认知预案</a:t>
            </a:r>
          </a:p>
          <a:p>
            <a:pPr marL="0" indent="0" fontAlgn="auto">
              <a:lnSpc>
                <a:spcPts val="3080"/>
              </a:lnSpc>
              <a:buNone/>
            </a:pPr>
            <a:endParaRPr lang="zh-CN" altLang="en-US" sz="2400" b="1" dirty="0">
              <a:solidFill>
                <a:srgbClr val="0000FF"/>
              </a:solidFill>
              <a:latin typeface="华文中宋" panose="02010600040101010101" charset="-122"/>
              <a:ea typeface="华文中宋" panose="02010600040101010101" charset="-122"/>
              <a:cs typeface="方正仿宋_GBK" panose="03000509000000000000" charset="-122"/>
              <a:sym typeface="+mn-ea"/>
            </a:endParaRPr>
          </a:p>
          <a:p>
            <a:pPr marL="0" indent="0" algn="ctr" fontAlgn="auto">
              <a:lnSpc>
                <a:spcPts val="3280"/>
              </a:lnSpc>
              <a:spcBef>
                <a:spcPts val="0"/>
              </a:spcBef>
              <a:buNone/>
            </a:pPr>
            <a:r>
              <a:rPr lang="en-US" altLang="zh-CN" sz="2800" b="1" dirty="0" smtClean="0">
                <a:solidFill>
                  <a:srgbClr val="0000FF"/>
                </a:solidFill>
                <a:latin typeface="华文中宋" panose="02010600040101010101" charset="-122"/>
                <a:ea typeface="华文中宋" panose="02010600040101010101" charset="-122"/>
                <a:cs typeface="方正仿宋_GBK" panose="03000509000000000000" charset="-122"/>
                <a:sym typeface="+mn-ea"/>
              </a:rPr>
              <a:t>(</a:t>
            </a:r>
            <a:r>
              <a:rPr lang="zh-CN" altLang="en-US" sz="2800" b="1" dirty="0" smtClean="0">
                <a:solidFill>
                  <a:srgbClr val="0000FF"/>
                </a:solidFill>
                <a:latin typeface="华文中宋" panose="02010600040101010101" charset="-122"/>
                <a:ea typeface="华文中宋" panose="02010600040101010101" charset="-122"/>
                <a:cs typeface="方正仿宋_GBK" panose="03000509000000000000" charset="-122"/>
                <a:sym typeface="+mn-ea"/>
              </a:rPr>
              <a:t>一）强化</a:t>
            </a:r>
            <a:r>
              <a:rPr lang="zh-CN" altLang="en-US" sz="2800" b="1" dirty="0">
                <a:solidFill>
                  <a:srgbClr val="0000FF"/>
                </a:solidFill>
                <a:latin typeface="华文中宋" panose="02010600040101010101" charset="-122"/>
                <a:ea typeface="华文中宋" panose="02010600040101010101" charset="-122"/>
                <a:cs typeface="方正仿宋_GBK" panose="03000509000000000000" charset="-122"/>
                <a:sym typeface="+mn-ea"/>
              </a:rPr>
              <a:t>培训，提高认识</a:t>
            </a:r>
          </a:p>
          <a:p>
            <a:pPr marL="0" indent="0" algn="ctr" fontAlgn="auto">
              <a:lnSpc>
                <a:spcPts val="3280"/>
              </a:lnSpc>
              <a:spcBef>
                <a:spcPts val="0"/>
              </a:spcBef>
              <a:buNone/>
            </a:pPr>
            <a:endParaRPr lang="zh-CN" altLang="en-US" sz="2800" b="1" dirty="0">
              <a:solidFill>
                <a:srgbClr val="0000FF"/>
              </a:solidFill>
              <a:latin typeface="华文中宋" panose="02010600040101010101" charset="-122"/>
              <a:ea typeface="华文中宋" panose="02010600040101010101" charset="-122"/>
              <a:cs typeface="方正仿宋_GBK" panose="03000509000000000000" charset="-122"/>
              <a:sym typeface="+mn-ea"/>
            </a:endParaRPr>
          </a:p>
          <a:p>
            <a:pPr marL="0" indent="0" fontAlgn="auto">
              <a:lnSpc>
                <a:spcPts val="3280"/>
              </a:lnSpc>
              <a:spcBef>
                <a:spcPts val="0"/>
              </a:spcBef>
              <a:buNone/>
            </a:pPr>
            <a:r>
              <a:rPr lang="zh-CN" altLang="en-US" sz="2400" b="1" dirty="0">
                <a:solidFill>
                  <a:srgbClr val="FF0000"/>
                </a:solidFill>
                <a:latin typeface="仿宋" panose="02010609060101010101" charset="-122"/>
                <a:ea typeface="仿宋" panose="02010609060101010101" charset="-122"/>
                <a:cs typeface="方正仿宋_GBK" panose="03000509000000000000" charset="-122"/>
                <a:sym typeface="+mn-ea"/>
              </a:rPr>
              <a:t>    首先抓好</a:t>
            </a:r>
            <a:r>
              <a:rPr lang="zh-CN" altLang="en-US" sz="2400" b="1" dirty="0">
                <a:latin typeface="仿宋" panose="02010609060101010101" charset="-122"/>
                <a:ea typeface="仿宋" panose="02010609060101010101" charset="-122"/>
                <a:cs typeface="方正仿宋_GBK" panose="03000509000000000000" charset="-122"/>
                <a:sym typeface="+mn-ea"/>
              </a:rPr>
              <a:t>企业第一负责人或分管负责人理论上的培训，让企业领导们清楚预案的作用和重要性，从而重视和强调这项工作。</a:t>
            </a:r>
          </a:p>
          <a:p>
            <a:pPr marL="0" indent="0" fontAlgn="auto">
              <a:lnSpc>
                <a:spcPts val="3280"/>
              </a:lnSpc>
              <a:spcBef>
                <a:spcPts val="0"/>
              </a:spcBef>
              <a:buNone/>
            </a:pPr>
            <a:r>
              <a:rPr lang="zh-CN" altLang="en-US" sz="2400" b="1" dirty="0">
                <a:solidFill>
                  <a:srgbClr val="FF0000"/>
                </a:solidFill>
                <a:latin typeface="仿宋" panose="02010609060101010101" charset="-122"/>
                <a:ea typeface="仿宋" panose="02010609060101010101" charset="-122"/>
                <a:cs typeface="方正仿宋_GBK" panose="03000509000000000000" charset="-122"/>
                <a:sym typeface="+mn-ea"/>
              </a:rPr>
              <a:t>    重点抓好</a:t>
            </a:r>
            <a:r>
              <a:rPr lang="zh-CN" altLang="en-US" sz="2400" b="1" dirty="0">
                <a:latin typeface="仿宋" panose="02010609060101010101" charset="-122"/>
                <a:ea typeface="仿宋" panose="02010609060101010101" charset="-122"/>
                <a:cs typeface="方正仿宋_GBK" panose="03000509000000000000" charset="-122"/>
                <a:sym typeface="+mn-ea"/>
              </a:rPr>
              <a:t>企业安全职能部门工作人员业务上的培训，让管理者明白预案的内容和要求，从而督促和抓好这项工作。</a:t>
            </a:r>
          </a:p>
          <a:p>
            <a:pPr marL="0" indent="0" fontAlgn="auto">
              <a:lnSpc>
                <a:spcPts val="3280"/>
              </a:lnSpc>
              <a:spcBef>
                <a:spcPts val="0"/>
              </a:spcBef>
              <a:buNone/>
            </a:pPr>
            <a:r>
              <a:rPr lang="zh-CN" altLang="en-US" sz="2400" b="1" dirty="0">
                <a:solidFill>
                  <a:srgbClr val="FF0000"/>
                </a:solidFill>
                <a:latin typeface="仿宋" panose="02010609060101010101" charset="-122"/>
                <a:ea typeface="仿宋" panose="02010609060101010101" charset="-122"/>
                <a:cs typeface="方正仿宋_GBK" panose="03000509000000000000" charset="-122"/>
                <a:sym typeface="+mn-ea"/>
              </a:rPr>
              <a:t>    必须抓好</a:t>
            </a:r>
            <a:r>
              <a:rPr lang="zh-CN" altLang="en-US" sz="2400" b="1" dirty="0">
                <a:latin typeface="仿宋" panose="02010609060101010101" charset="-122"/>
                <a:ea typeface="仿宋" panose="02010609060101010101" charset="-122"/>
                <a:cs typeface="方正仿宋_GBK" panose="03000509000000000000" charset="-122"/>
                <a:sym typeface="+mn-ea"/>
              </a:rPr>
              <a:t>企业所有人员实操上的培训，让大家认可预案的作用和重要性，从而主动参与预案的编制与实施。</a:t>
            </a:r>
            <a:endParaRPr lang="zh-CN" altLang="en-US" sz="2400" b="1" dirty="0">
              <a:latin typeface="仿宋" panose="02010609060101010101" charset="-122"/>
              <a:ea typeface="仿宋" panose="02010609060101010101" charset="-122"/>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5" descr="7938z"/>
          <p:cNvPicPr>
            <a:picLocks noChangeAspect="1"/>
          </p:cNvPicPr>
          <p:nvPr/>
        </p:nvPicPr>
        <p:blipFill>
          <a:blip r:embed="rId2" cstate="print"/>
          <a:stretch>
            <a:fillRect/>
          </a:stretch>
        </p:blipFill>
        <p:spPr>
          <a:xfrm>
            <a:off x="1403350" y="549275"/>
            <a:ext cx="6553200" cy="3960813"/>
          </a:xfrm>
          <a:prstGeom prst="rect">
            <a:avLst/>
          </a:prstGeom>
          <a:noFill/>
          <a:ln w="9525">
            <a:noFill/>
          </a:ln>
        </p:spPr>
      </p:pic>
      <p:sp>
        <p:nvSpPr>
          <p:cNvPr id="153606" name="Rectangle 6"/>
          <p:cNvSpPr>
            <a:spLocks noChangeArrowheads="1"/>
          </p:cNvSpPr>
          <p:nvPr/>
        </p:nvSpPr>
        <p:spPr bwMode="auto">
          <a:xfrm>
            <a:off x="1403350" y="4724400"/>
            <a:ext cx="6840538" cy="631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715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tIns="0" bIns="82800">
            <a:spAutoFit/>
          </a:bodyPr>
          <a:lstStyle/>
          <a:p>
            <a:r>
              <a:rPr lang="zh-CN" altLang="en-US" sz="3600" b="1" dirty="0">
                <a:solidFill>
                  <a:srgbClr val="000000"/>
                </a:solidFill>
                <a:effectLst>
                  <a:outerShdw blurRad="38100" dist="38100" dir="2700000">
                    <a:srgbClr val="C0C0C0"/>
                  </a:outerShdw>
                </a:effectLst>
                <a:latin typeface="Arial" panose="020B0604020202020204" pitchFamily="34" charset="0"/>
                <a:ea typeface="方正黑体_GBK" panose="03000509000000000000" pitchFamily="65" charset="-122"/>
              </a:rPr>
              <a:t>欢迎大家提出宝贵的意见和建议</a:t>
            </a:r>
          </a:p>
        </p:txBody>
      </p:sp>
      <p:sp>
        <p:nvSpPr>
          <p:cNvPr id="62470" name="WordArt 7"/>
          <p:cNvSpPr>
            <a:spLocks noTextEdit="1"/>
          </p:cNvSpPr>
          <p:nvPr/>
        </p:nvSpPr>
        <p:spPr>
          <a:xfrm>
            <a:off x="3995738" y="5516563"/>
            <a:ext cx="1858962" cy="720725"/>
          </a:xfrm>
          <a:prstGeom prst="rect">
            <a:avLst/>
          </a:prstGeom>
        </p:spPr>
        <p:txBody>
          <a:bodyPr wrap="none" fromWordArt="1">
            <a:prstTxWarp prst="textPlain">
              <a:avLst>
                <a:gd name="adj" fmla="val 50000"/>
              </a:avLst>
            </a:prstTxWarp>
            <a:normAutofit lnSpcReduction="10000"/>
          </a:bodyPr>
          <a:lstStyle/>
          <a:p>
            <a:pPr algn="ctr"/>
            <a:r>
              <a:rPr lang="zh-CN" altLang="en-US" sz="4400" normalizeH="1">
                <a:ln w="19050" cap="flat" cmpd="sng">
                  <a:solidFill>
                    <a:srgbClr val="FF00FF"/>
                  </a:solidFill>
                  <a:prstDash val="solid"/>
                  <a:headEnd type="none" w="med" len="med"/>
                  <a:tailEnd type="none" w="med" len="med"/>
                </a:ln>
                <a:solidFill>
                  <a:srgbClr val="000000"/>
                </a:solidFill>
                <a:effectLst>
                  <a:outerShdw dist="35921" dir="2699999" algn="ctr" rotWithShape="0">
                    <a:srgbClr val="990000"/>
                  </a:outerShdw>
                </a:effectLst>
                <a:latin typeface="宋体" panose="02010600030101010101" pitchFamily="2" charset="-122"/>
                <a:ea typeface="宋体" panose="02010600030101010101" pitchFamily="2" charset="-122"/>
              </a:rPr>
              <a:t>谢谢！</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10"/>
          <p:cNvSpPr>
            <a:spLocks noChangeArrowheads="1"/>
          </p:cNvSpPr>
          <p:nvPr/>
        </p:nvSpPr>
        <p:spPr bwMode="auto">
          <a:xfrm>
            <a:off x="8255" y="74295"/>
            <a:ext cx="9135745" cy="917575"/>
          </a:xfrm>
          <a:prstGeom prst="roundRect">
            <a:avLst>
              <a:gd name="adj" fmla="val 16667"/>
            </a:avLst>
          </a:prstGeom>
          <a:gradFill rotWithShape="1">
            <a:gsLst>
              <a:gs pos="0">
                <a:srgbClr val="007BD3"/>
              </a:gs>
              <a:gs pos="100000">
                <a:srgbClr val="034373"/>
              </a:gs>
            </a:gsLst>
            <a:lin ang="0" scaled="0"/>
          </a:gradFill>
          <a:ln w="9525">
            <a:noFill/>
            <a:round/>
          </a:ln>
          <a:effectLst/>
        </p:spPr>
        <p:txBody>
          <a:bodyPr anchor="ctr"/>
          <a:lstStyle/>
          <a:p>
            <a:pPr marL="722630" fontAlgn="auto">
              <a:spcBef>
                <a:spcPts val="0"/>
              </a:spcBef>
              <a:spcAft>
                <a:spcPts val="0"/>
              </a:spcAft>
              <a:defRPr/>
            </a:pPr>
            <a:endParaRPr lang="zh-CN" altLang="zh-CN" sz="1200" kern="0">
              <a:solidFill>
                <a:srgbClr val="4D4D4D"/>
              </a:solidFill>
              <a:latin typeface="+mn-lt"/>
              <a:ea typeface="+mn-ea"/>
            </a:endParaRPr>
          </a:p>
        </p:txBody>
      </p:sp>
      <p:pic>
        <p:nvPicPr>
          <p:cNvPr id="10" name="Picture 112" descr="未标题-1"/>
          <p:cNvPicPr>
            <a:picLocks noChangeAspect="1" noChangeArrowheads="1"/>
          </p:cNvPicPr>
          <p:nvPr/>
        </p:nvPicPr>
        <p:blipFill>
          <a:blip r:embed="rId2" cstate="print"/>
          <a:srcRect/>
          <a:stretch>
            <a:fillRect/>
          </a:stretch>
        </p:blipFill>
        <p:spPr bwMode="auto">
          <a:xfrm rot="10800000">
            <a:off x="8255" y="-83836"/>
            <a:ext cx="8412846" cy="158939"/>
          </a:xfrm>
          <a:prstGeom prst="rect">
            <a:avLst/>
          </a:prstGeom>
          <a:noFill/>
          <a:ln w="9525">
            <a:noFill/>
            <a:miter lim="800000"/>
            <a:headEnd/>
            <a:tailEnd/>
          </a:ln>
        </p:spPr>
      </p:pic>
      <p:sp>
        <p:nvSpPr>
          <p:cNvPr id="11" name="矩形 10"/>
          <p:cNvSpPr/>
          <p:nvPr/>
        </p:nvSpPr>
        <p:spPr bwMode="auto">
          <a:xfrm>
            <a:off x="1730292" y="251274"/>
            <a:ext cx="5245735" cy="64516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600" b="1" spc="300" dirty="0" smtClean="0">
                <a:ln w="11430"/>
                <a:solidFill>
                  <a:schemeClr val="bg1"/>
                </a:solidFill>
                <a:latin typeface="叶根友毛笔行书2.0版" panose="02010601030101010101" charset="-122"/>
                <a:ea typeface="叶根友毛笔行书2.0版" panose="02010601030101010101" charset="-122"/>
              </a:rPr>
              <a:t>预案优化原因</a:t>
            </a:r>
            <a:r>
              <a:rPr lang="en-US" altLang="zh-CN" sz="3600" b="1" spc="300" dirty="0" smtClean="0">
                <a:ln w="11430"/>
                <a:solidFill>
                  <a:schemeClr val="bg1"/>
                </a:solidFill>
                <a:latin typeface="叶根友毛笔行书2.0版" panose="02010601030101010101" charset="-122"/>
                <a:ea typeface="叶根友毛笔行书2.0版" panose="02010601030101010101" charset="-122"/>
              </a:rPr>
              <a:t>—</a:t>
            </a:r>
            <a:r>
              <a:rPr lang="zh-CN" altLang="en-US" sz="2800" b="1" spc="300" dirty="0" smtClean="0">
                <a:ln w="11430"/>
                <a:solidFill>
                  <a:srgbClr val="FF0000"/>
                </a:solidFill>
                <a:latin typeface="叶根友毛笔行书2.0版" panose="02010601030101010101" charset="-122"/>
                <a:ea typeface="叶根友毛笔行书2.0版" panose="02010601030101010101" charset="-122"/>
              </a:rPr>
              <a:t>努力方向</a:t>
            </a:r>
          </a:p>
        </p:txBody>
      </p:sp>
      <p:pic>
        <p:nvPicPr>
          <p:cNvPr id="13" name="Picture 111" descr="未标题-1"/>
          <p:cNvPicPr>
            <a:picLocks noChangeAspect="1" noChangeArrowheads="1"/>
          </p:cNvPicPr>
          <p:nvPr/>
        </p:nvPicPr>
        <p:blipFill>
          <a:blip r:embed="rId2" cstate="print"/>
          <a:srcRect/>
          <a:stretch>
            <a:fillRect/>
          </a:stretch>
        </p:blipFill>
        <p:spPr bwMode="auto">
          <a:xfrm>
            <a:off x="8890" y="1091565"/>
            <a:ext cx="9135110" cy="131445"/>
          </a:xfrm>
          <a:prstGeom prst="rect">
            <a:avLst/>
          </a:prstGeom>
          <a:noFill/>
          <a:ln w="9525">
            <a:noFill/>
            <a:miter lim="800000"/>
            <a:headEnd/>
            <a:tailEnd/>
          </a:ln>
        </p:spPr>
      </p:pic>
      <p:sp>
        <p:nvSpPr>
          <p:cNvPr id="3" name="内容占位符 2"/>
          <p:cNvSpPr>
            <a:spLocks noGrp="1"/>
          </p:cNvSpPr>
          <p:nvPr>
            <p:ph idx="1"/>
          </p:nvPr>
        </p:nvSpPr>
        <p:spPr>
          <a:xfrm>
            <a:off x="375920" y="1304925"/>
            <a:ext cx="8554720" cy="5306060"/>
          </a:xfrm>
        </p:spPr>
        <p:txBody>
          <a:bodyPr/>
          <a:lstStyle/>
          <a:p>
            <a:pPr marL="0" indent="0" fontAlgn="auto">
              <a:lnSpc>
                <a:spcPts val="3580"/>
              </a:lnSpc>
              <a:spcBef>
                <a:spcPts val="0"/>
              </a:spcBef>
              <a:buNone/>
            </a:pPr>
            <a:r>
              <a:rPr lang="zh-CN" altLang="en-US" sz="2800" b="1" dirty="0">
                <a:solidFill>
                  <a:srgbClr val="FF0000"/>
                </a:solidFill>
                <a:latin typeface="华文中宋" panose="02010600040101010101" charset="-122"/>
                <a:ea typeface="华文中宋" panose="02010600040101010101" charset="-122"/>
                <a:cs typeface="方正楷体_GBK" panose="03000509000000000000" pitchFamily="65" charset="-122"/>
                <a:sym typeface="+mn-ea"/>
              </a:rPr>
              <a:t>一、想办法让企业认知预案</a:t>
            </a:r>
          </a:p>
          <a:p>
            <a:pPr marL="0" indent="0" algn="ctr" fontAlgn="auto">
              <a:lnSpc>
                <a:spcPts val="5000"/>
              </a:lnSpc>
              <a:buNone/>
            </a:pPr>
            <a:r>
              <a:rPr lang="zh-CN" altLang="en-US" sz="2800" b="1" dirty="0" smtClean="0">
                <a:solidFill>
                  <a:srgbClr val="0000FF"/>
                </a:solidFill>
                <a:latin typeface="华文中宋" panose="02010600040101010101" charset="-122"/>
                <a:ea typeface="华文中宋" panose="02010600040101010101" charset="-122"/>
                <a:sym typeface="+mn-ea"/>
              </a:rPr>
              <a:t>（二））加强</a:t>
            </a:r>
            <a:r>
              <a:rPr lang="zh-CN" altLang="en-US" sz="2800" b="1" dirty="0">
                <a:solidFill>
                  <a:srgbClr val="0000FF"/>
                </a:solidFill>
                <a:latin typeface="华文中宋" panose="02010600040101010101" charset="-122"/>
                <a:ea typeface="华文中宋" panose="02010600040101010101" charset="-122"/>
                <a:sym typeface="+mn-ea"/>
              </a:rPr>
              <a:t>指导，规范</a:t>
            </a:r>
            <a:r>
              <a:rPr lang="zh-CN" altLang="en-US" sz="2800" b="1" dirty="0" smtClean="0">
                <a:solidFill>
                  <a:srgbClr val="0000FF"/>
                </a:solidFill>
                <a:latin typeface="华文中宋" panose="02010600040101010101" charset="-122"/>
                <a:ea typeface="华文中宋" panose="02010600040101010101" charset="-122"/>
                <a:sym typeface="+mn-ea"/>
              </a:rPr>
              <a:t>管理</a:t>
            </a:r>
            <a:endParaRPr lang="en-US" altLang="zh-CN" sz="2800" b="1" dirty="0" smtClean="0">
              <a:solidFill>
                <a:srgbClr val="0000FF"/>
              </a:solidFill>
              <a:latin typeface="华文中宋" panose="02010600040101010101" charset="-122"/>
              <a:ea typeface="华文中宋" panose="02010600040101010101" charset="-122"/>
              <a:sym typeface="+mn-ea"/>
            </a:endParaRPr>
          </a:p>
          <a:p>
            <a:pPr marL="0" indent="0" fontAlgn="auto">
              <a:lnSpc>
                <a:spcPts val="5000"/>
              </a:lnSpc>
              <a:buNone/>
            </a:pPr>
            <a:r>
              <a:rPr lang="zh-CN" altLang="en-US" sz="2400" b="1" dirty="0" smtClean="0">
                <a:latin typeface="方正仿宋_GBK" panose="03000509000000000000" charset="-122"/>
                <a:ea typeface="方正仿宋_GBK" panose="03000509000000000000" charset="-122"/>
                <a:sym typeface="+mn-ea"/>
              </a:rPr>
              <a:t> </a:t>
            </a:r>
            <a:r>
              <a:rPr lang="zh-CN" altLang="en-US" sz="2800" b="1" dirty="0" smtClean="0">
                <a:solidFill>
                  <a:srgbClr val="FF0000"/>
                </a:solidFill>
                <a:latin typeface="方正仿宋_GBK" panose="03000509000000000000" charset="-122"/>
                <a:ea typeface="方正仿宋_GBK" panose="03000509000000000000" charset="-122"/>
                <a:sym typeface="+mn-ea"/>
              </a:rPr>
              <a:t>一</a:t>
            </a:r>
            <a:r>
              <a:rPr lang="zh-CN" altLang="en-US" sz="2800" b="1" dirty="0">
                <a:solidFill>
                  <a:srgbClr val="FF0000"/>
                </a:solidFill>
                <a:latin typeface="方正仿宋_GBK" panose="03000509000000000000" charset="-122"/>
                <a:ea typeface="方正仿宋_GBK" panose="03000509000000000000" charset="-122"/>
                <a:sym typeface="+mn-ea"/>
              </a:rPr>
              <a:t>是</a:t>
            </a:r>
            <a:r>
              <a:rPr lang="zh-CN" altLang="en-US" sz="2800" b="1" dirty="0">
                <a:latin typeface="方正仿宋_GBK" panose="03000509000000000000" charset="-122"/>
                <a:ea typeface="方正仿宋_GBK" panose="03000509000000000000" charset="-122"/>
                <a:sym typeface="+mn-ea"/>
              </a:rPr>
              <a:t>要提高政府部门预案管理工作人员的业务水平，使其有能力去指导</a:t>
            </a:r>
            <a:r>
              <a:rPr lang="zh-CN" altLang="en-US" sz="2800" b="1" dirty="0" smtClean="0">
                <a:latin typeface="方正仿宋_GBK" panose="03000509000000000000" charset="-122"/>
                <a:ea typeface="方正仿宋_GBK" panose="03000509000000000000" charset="-122"/>
                <a:sym typeface="+mn-ea"/>
              </a:rPr>
              <a:t>。</a:t>
            </a:r>
            <a:endParaRPr lang="en-US" altLang="zh-CN" sz="2800" b="1" dirty="0" smtClean="0">
              <a:latin typeface="方正仿宋_GBK" panose="03000509000000000000" charset="-122"/>
              <a:ea typeface="方正仿宋_GBK" panose="03000509000000000000" charset="-122"/>
              <a:sym typeface="+mn-ea"/>
            </a:endParaRPr>
          </a:p>
          <a:p>
            <a:pPr marL="0" indent="0" fontAlgn="auto">
              <a:lnSpc>
                <a:spcPts val="5000"/>
              </a:lnSpc>
              <a:spcBef>
                <a:spcPts val="0"/>
              </a:spcBef>
              <a:buNone/>
            </a:pPr>
            <a:r>
              <a:rPr lang="zh-CN" altLang="en-US" sz="2800" b="1" dirty="0" smtClean="0">
                <a:solidFill>
                  <a:srgbClr val="FF0000"/>
                </a:solidFill>
                <a:latin typeface="方正仿宋_GBK" panose="03000509000000000000" charset="-122"/>
                <a:ea typeface="方正仿宋_GBK" panose="03000509000000000000" charset="-122"/>
                <a:sym typeface="+mn-ea"/>
              </a:rPr>
              <a:t>二</a:t>
            </a:r>
            <a:r>
              <a:rPr lang="zh-CN" altLang="en-US" sz="2800" b="1" dirty="0">
                <a:solidFill>
                  <a:srgbClr val="FF0000"/>
                </a:solidFill>
                <a:latin typeface="方正仿宋_GBK" panose="03000509000000000000" charset="-122"/>
                <a:ea typeface="方正仿宋_GBK" panose="03000509000000000000" charset="-122"/>
                <a:sym typeface="+mn-ea"/>
              </a:rPr>
              <a:t>是</a:t>
            </a:r>
            <a:r>
              <a:rPr lang="zh-CN" altLang="en-US" sz="2800" b="1" dirty="0">
                <a:latin typeface="方正仿宋_GBK" panose="03000509000000000000" charset="-122"/>
                <a:ea typeface="方正仿宋_GBK" panose="03000509000000000000" charset="-122"/>
                <a:sym typeface="+mn-ea"/>
              </a:rPr>
              <a:t>要结合不同类型企业预案管理现状，我们要制定具体的指导措施，让企业</a:t>
            </a:r>
            <a:r>
              <a:rPr lang="zh-CN" altLang="en-US" sz="2800" b="1" dirty="0" smtClean="0">
                <a:latin typeface="方正仿宋_GBK" panose="03000509000000000000" charset="-122"/>
                <a:ea typeface="方正仿宋_GBK" panose="03000509000000000000" charset="-122"/>
                <a:sym typeface="+mn-ea"/>
              </a:rPr>
              <a:t>认同，指导</a:t>
            </a:r>
            <a:r>
              <a:rPr lang="zh-CN" altLang="en-US" sz="2800" b="1" dirty="0">
                <a:latin typeface="方正仿宋_GBK" panose="03000509000000000000" charset="-122"/>
                <a:ea typeface="方正仿宋_GBK" panose="03000509000000000000" charset="-122"/>
                <a:sym typeface="+mn-ea"/>
              </a:rPr>
              <a:t>有力</a:t>
            </a:r>
            <a:r>
              <a:rPr lang="zh-CN" altLang="en-US" sz="2800" b="1" dirty="0" smtClean="0">
                <a:latin typeface="方正仿宋_GBK" panose="03000509000000000000" charset="-122"/>
                <a:ea typeface="方正仿宋_GBK" panose="03000509000000000000" charset="-122"/>
                <a:sym typeface="+mn-ea"/>
              </a:rPr>
              <a:t>。</a:t>
            </a:r>
            <a:endParaRPr lang="en-US" altLang="zh-CN" sz="2800" b="1" dirty="0" smtClean="0">
              <a:latin typeface="方正仿宋_GBK" panose="03000509000000000000" charset="-122"/>
              <a:ea typeface="方正仿宋_GBK" panose="03000509000000000000" charset="-122"/>
              <a:sym typeface="+mn-ea"/>
            </a:endParaRPr>
          </a:p>
          <a:p>
            <a:pPr marL="0" indent="0" fontAlgn="auto">
              <a:lnSpc>
                <a:spcPts val="5000"/>
              </a:lnSpc>
              <a:spcBef>
                <a:spcPts val="0"/>
              </a:spcBef>
              <a:buNone/>
            </a:pPr>
            <a:r>
              <a:rPr lang="zh-CN" altLang="en-US" sz="2800" b="1" dirty="0" smtClean="0">
                <a:solidFill>
                  <a:srgbClr val="FF0000"/>
                </a:solidFill>
                <a:latin typeface="方正仿宋_GBK" panose="03000509000000000000" charset="-122"/>
                <a:ea typeface="方正仿宋_GBK" panose="03000509000000000000" charset="-122"/>
                <a:sym typeface="+mn-ea"/>
              </a:rPr>
              <a:t>三</a:t>
            </a:r>
            <a:r>
              <a:rPr lang="zh-CN" altLang="en-US" sz="2800" b="1" dirty="0">
                <a:solidFill>
                  <a:srgbClr val="FF0000"/>
                </a:solidFill>
                <a:latin typeface="方正仿宋_GBK" panose="03000509000000000000" charset="-122"/>
                <a:ea typeface="方正仿宋_GBK" panose="03000509000000000000" charset="-122"/>
                <a:sym typeface="+mn-ea"/>
              </a:rPr>
              <a:t>是</a:t>
            </a:r>
            <a:r>
              <a:rPr lang="zh-CN" altLang="en-US" sz="2800" b="1" dirty="0" smtClean="0">
                <a:latin typeface="方正仿宋_GBK" panose="03000509000000000000" charset="-122"/>
                <a:ea typeface="方正仿宋_GBK" panose="03000509000000000000" charset="-122"/>
                <a:sym typeface="+mn-ea"/>
              </a:rPr>
              <a:t>准备出台</a:t>
            </a:r>
            <a:r>
              <a:rPr lang="zh-CN" altLang="en-US" sz="2800" b="1" dirty="0">
                <a:latin typeface="方正仿宋_GBK" panose="03000509000000000000" charset="-122"/>
                <a:ea typeface="方正仿宋_GBK" panose="03000509000000000000" charset="-122"/>
                <a:sym typeface="+mn-ea"/>
              </a:rPr>
              <a:t>全市统一的预案管理工作指导指南，让大家指导有据。</a:t>
            </a:r>
            <a:endParaRPr lang="zh-CN" altLang="en-US" sz="2800" b="1" dirty="0">
              <a:latin typeface="方正仿宋_GBK" panose="03000509000000000000" charset="-122"/>
              <a:ea typeface="方正仿宋_GBK" panose="03000509000000000000" charset="-122"/>
            </a:endParaRPr>
          </a:p>
          <a:p>
            <a:pPr marL="0" indent="0" fontAlgn="auto">
              <a:lnSpc>
                <a:spcPts val="3080"/>
              </a:lnSpc>
              <a:spcBef>
                <a:spcPts val="0"/>
              </a:spcBef>
              <a:buNone/>
            </a:pPr>
            <a:endParaRPr lang="zh-CN" altLang="en-US" sz="2200" b="1" dirty="0">
              <a:latin typeface="华文中宋" panose="02010600040101010101" charset="-122"/>
              <a:ea typeface="华文中宋" panose="02010600040101010101" charset="-122"/>
              <a:sym typeface="+mn-e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zichuang">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zichuang</Template>
  <TotalTime>781</TotalTime>
  <Words>9975</Words>
  <Application>Microsoft Office PowerPoint</Application>
  <PresentationFormat>全屏显示(4:3)</PresentationFormat>
  <Paragraphs>642</Paragraphs>
  <Slides>80</Slides>
  <Notes>1</Notes>
  <HiddenSlides>0</HiddenSlides>
  <MMClips>0</MMClips>
  <ScaleCrop>false</ScaleCrop>
  <HeadingPairs>
    <vt:vector size="4" baseType="variant">
      <vt:variant>
        <vt:lpstr>主题</vt:lpstr>
      </vt:variant>
      <vt:variant>
        <vt:i4>1</vt:i4>
      </vt:variant>
      <vt:variant>
        <vt:lpstr>幻灯片标题</vt:lpstr>
      </vt:variant>
      <vt:variant>
        <vt:i4>80</vt:i4>
      </vt:variant>
    </vt:vector>
  </HeadingPairs>
  <TitlesOfParts>
    <vt:vector size="81" baseType="lpstr">
      <vt:lpstr>zichuang</vt:lpstr>
      <vt:lpstr> 预案“三化一卡”优化 指导思路与方法 </vt:lpstr>
      <vt:lpstr>目 录</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lpstr>幻灯片 64</vt:lpstr>
      <vt:lpstr>幻灯片 65</vt:lpstr>
      <vt:lpstr>幻灯片 66</vt:lpstr>
      <vt:lpstr>幻灯片 67</vt:lpstr>
      <vt:lpstr>幻灯片 68</vt:lpstr>
      <vt:lpstr>幻灯片 69</vt:lpstr>
      <vt:lpstr>幻灯片 70</vt:lpstr>
      <vt:lpstr>幻灯片 71</vt:lpstr>
      <vt:lpstr>幻灯片 72</vt:lpstr>
      <vt:lpstr>幻灯片 73</vt:lpstr>
      <vt:lpstr>幻灯片 74</vt:lpstr>
      <vt:lpstr>幻灯片 75</vt:lpstr>
      <vt:lpstr>幻灯片 76</vt:lpstr>
      <vt:lpstr>幻灯片 77</vt:lpstr>
      <vt:lpstr>幻灯片 78</vt:lpstr>
      <vt:lpstr>幻灯片 79</vt:lpstr>
      <vt:lpstr>幻灯片 80</vt:lpstr>
    </vt:vector>
  </TitlesOfParts>
  <Company>微软中国</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应急预案的管理与“三化”</dc:title>
  <dc:creator>微软用户</dc:creator>
  <cp:lastModifiedBy>Administrator</cp:lastModifiedBy>
  <cp:revision>88</cp:revision>
  <dcterms:created xsi:type="dcterms:W3CDTF">2012-10-22T06:22:00Z</dcterms:created>
  <dcterms:modified xsi:type="dcterms:W3CDTF">2019-10-31T12:33:58Z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2052-10.1.0.7245</vt:lpwstr>
  </property>
</Properties>
</file>