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76" r:id="rId4"/>
    <p:sldId id="377" r:id="rId6"/>
    <p:sldId id="386" r:id="rId7"/>
    <p:sldId id="392" r:id="rId8"/>
    <p:sldId id="394" r:id="rId9"/>
    <p:sldId id="395" r:id="rId10"/>
    <p:sldId id="396" r:id="rId11"/>
    <p:sldId id="411" r:id="rId12"/>
    <p:sldId id="501" r:id="rId13"/>
    <p:sldId id="502" r:id="rId14"/>
    <p:sldId id="428" r:id="rId15"/>
    <p:sldId id="410" r:id="rId16"/>
    <p:sldId id="500" r:id="rId17"/>
    <p:sldId id="381" r:id="rId18"/>
    <p:sldId id="384" r:id="rId19"/>
    <p:sldId id="398" r:id="rId20"/>
    <p:sldId id="385" r:id="rId21"/>
    <p:sldId id="412" r:id="rId22"/>
    <p:sldId id="414" r:id="rId23"/>
    <p:sldId id="415" r:id="rId24"/>
    <p:sldId id="429" r:id="rId25"/>
    <p:sldId id="430" r:id="rId26"/>
    <p:sldId id="432" r:id="rId27"/>
    <p:sldId id="434" r:id="rId28"/>
    <p:sldId id="433" r:id="rId29"/>
    <p:sldId id="435" r:id="rId30"/>
    <p:sldId id="431" r:id="rId31"/>
    <p:sldId id="437" r:id="rId32"/>
    <p:sldId id="436" r:id="rId33"/>
    <p:sldId id="413" r:id="rId34"/>
    <p:sldId id="447" r:id="rId35"/>
    <p:sldId id="471" r:id="rId36"/>
    <p:sldId id="472" r:id="rId37"/>
    <p:sldId id="473" r:id="rId38"/>
    <p:sldId id="474" r:id="rId39"/>
    <p:sldId id="475" r:id="rId40"/>
    <p:sldId id="476" r:id="rId41"/>
    <p:sldId id="446" r:id="rId42"/>
    <p:sldId id="477" r:id="rId43"/>
    <p:sldId id="383" r:id="rId44"/>
    <p:sldId id="417" r:id="rId45"/>
    <p:sldId id="479" r:id="rId46"/>
    <p:sldId id="480" r:id="rId47"/>
    <p:sldId id="481" r:id="rId48"/>
    <p:sldId id="478" r:id="rId49"/>
    <p:sldId id="418" r:id="rId50"/>
    <p:sldId id="444" r:id="rId51"/>
    <p:sldId id="445" r:id="rId52"/>
    <p:sldId id="490" r:id="rId53"/>
    <p:sldId id="491" r:id="rId54"/>
    <p:sldId id="492" r:id="rId55"/>
    <p:sldId id="494" r:id="rId56"/>
    <p:sldId id="495" r:id="rId57"/>
    <p:sldId id="496" r:id="rId58"/>
    <p:sldId id="497" r:id="rId59"/>
    <p:sldId id="498" r:id="rId60"/>
    <p:sldId id="270"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D5"/>
    <a:srgbClr val="0F208D"/>
    <a:srgbClr val="C51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70F710-22A0-4DED-B4DE-5740793DA37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矩形 12"/>
          <p:cNvSpPr/>
          <p:nvPr/>
        </p:nvSpPr>
        <p:spPr>
          <a:xfrm rot="10800000">
            <a:off x="-13827" y="0"/>
            <a:ext cx="10277970" cy="6862932"/>
          </a:xfrm>
          <a:custGeom>
            <a:avLst/>
            <a:gdLst>
              <a:gd name="connsiteX0" fmla="*/ 0 w 9690847"/>
              <a:gd name="connsiteY0" fmla="*/ 0 h 6858000"/>
              <a:gd name="connsiteX1" fmla="*/ 9690847 w 9690847"/>
              <a:gd name="connsiteY1" fmla="*/ 0 h 6858000"/>
              <a:gd name="connsiteX2" fmla="*/ 9690847 w 9690847"/>
              <a:gd name="connsiteY2" fmla="*/ 6858000 h 6858000"/>
              <a:gd name="connsiteX3" fmla="*/ 0 w 9690847"/>
              <a:gd name="connsiteY3" fmla="*/ 6858000 h 6858000"/>
              <a:gd name="connsiteX4" fmla="*/ 0 w 9690847"/>
              <a:gd name="connsiteY4" fmla="*/ 0 h 6858000"/>
              <a:gd name="connsiteX0-1" fmla="*/ 0 w 9690847"/>
              <a:gd name="connsiteY0-2" fmla="*/ 0 h 6858000"/>
              <a:gd name="connsiteX1-3" fmla="*/ 9690847 w 9690847"/>
              <a:gd name="connsiteY1-4" fmla="*/ 0 h 6858000"/>
              <a:gd name="connsiteX2-5" fmla="*/ 9690847 w 9690847"/>
              <a:gd name="connsiteY2-6" fmla="*/ 6858000 h 6858000"/>
              <a:gd name="connsiteX3-7" fmla="*/ 8162365 w 9690847"/>
              <a:gd name="connsiteY3-8" fmla="*/ 6844553 h 6858000"/>
              <a:gd name="connsiteX4-9" fmla="*/ 0 w 9690847"/>
              <a:gd name="connsiteY4-10" fmla="*/ 0 h 6858000"/>
              <a:gd name="connsiteX0-11" fmla="*/ 0 w 9690847"/>
              <a:gd name="connsiteY0-12" fmla="*/ 0 h 6862932"/>
              <a:gd name="connsiteX1-13" fmla="*/ 9690847 w 9690847"/>
              <a:gd name="connsiteY1-14" fmla="*/ 0 h 6862932"/>
              <a:gd name="connsiteX2-15" fmla="*/ 9690847 w 9690847"/>
              <a:gd name="connsiteY2-16" fmla="*/ 6858000 h 6862932"/>
              <a:gd name="connsiteX3-17" fmla="*/ 8162365 w 9690847"/>
              <a:gd name="connsiteY3-18" fmla="*/ 6862932 h 6862932"/>
              <a:gd name="connsiteX4-19" fmla="*/ 0 w 9690847"/>
              <a:gd name="connsiteY4-20" fmla="*/ 0 h 6862932"/>
              <a:gd name="connsiteX0-21" fmla="*/ 0 w 10548097"/>
              <a:gd name="connsiteY0-22" fmla="*/ 0 h 6874362"/>
              <a:gd name="connsiteX1-23" fmla="*/ 10548097 w 10548097"/>
              <a:gd name="connsiteY1-24" fmla="*/ 11430 h 6874362"/>
              <a:gd name="connsiteX2-25" fmla="*/ 10548097 w 10548097"/>
              <a:gd name="connsiteY2-26" fmla="*/ 6869430 h 6874362"/>
              <a:gd name="connsiteX3-27" fmla="*/ 9019615 w 10548097"/>
              <a:gd name="connsiteY3-28" fmla="*/ 6874362 h 6874362"/>
              <a:gd name="connsiteX4-29" fmla="*/ 0 w 10548097"/>
              <a:gd name="connsiteY4-30" fmla="*/ 0 h 6874362"/>
              <a:gd name="connsiteX0-31" fmla="*/ 0 w 8650717"/>
              <a:gd name="connsiteY0-32" fmla="*/ 0 h 6874362"/>
              <a:gd name="connsiteX1-33" fmla="*/ 8650717 w 8650717"/>
              <a:gd name="connsiteY1-34" fmla="*/ 11430 h 6874362"/>
              <a:gd name="connsiteX2-35" fmla="*/ 8650717 w 8650717"/>
              <a:gd name="connsiteY2-36" fmla="*/ 6869430 h 6874362"/>
              <a:gd name="connsiteX3-37" fmla="*/ 7122235 w 8650717"/>
              <a:gd name="connsiteY3-38" fmla="*/ 6874362 h 6874362"/>
              <a:gd name="connsiteX4-39" fmla="*/ 0 w 8650717"/>
              <a:gd name="connsiteY4-40" fmla="*/ 0 h 6874362"/>
              <a:gd name="connsiteX0-41" fmla="*/ 0 w 9313657"/>
              <a:gd name="connsiteY0-42" fmla="*/ 0 h 6862932"/>
              <a:gd name="connsiteX1-43" fmla="*/ 9313657 w 9313657"/>
              <a:gd name="connsiteY1-44" fmla="*/ 0 h 6862932"/>
              <a:gd name="connsiteX2-45" fmla="*/ 9313657 w 9313657"/>
              <a:gd name="connsiteY2-46" fmla="*/ 6858000 h 6862932"/>
              <a:gd name="connsiteX3-47" fmla="*/ 7785175 w 9313657"/>
              <a:gd name="connsiteY3-48" fmla="*/ 6862932 h 6862932"/>
              <a:gd name="connsiteX4-49" fmla="*/ 0 w 9313657"/>
              <a:gd name="connsiteY4-50" fmla="*/ 0 h 6862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13657" h="6862932">
                <a:moveTo>
                  <a:pt x="0" y="0"/>
                </a:moveTo>
                <a:lnTo>
                  <a:pt x="9313657" y="0"/>
                </a:lnTo>
                <a:lnTo>
                  <a:pt x="9313657" y="6858000"/>
                </a:lnTo>
                <a:lnTo>
                  <a:pt x="7785175" y="686293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794500" y="5669648"/>
            <a:ext cx="457200" cy="1188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51700" y="6134100"/>
            <a:ext cx="571500" cy="723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590692" y="3848714"/>
            <a:ext cx="5981296" cy="1134233"/>
          </a:xfrm>
        </p:spPr>
        <p:txBody>
          <a:bodyPr anchor="b">
            <a:normAutofit/>
          </a:bodyPr>
          <a:lstStyle>
            <a:lvl1pPr algn="l">
              <a:defRPr sz="5400" b="1">
                <a:solidFill>
                  <a:schemeClr val="tx2"/>
                </a:solidFill>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590693" y="5363283"/>
            <a:ext cx="7321407" cy="612731"/>
          </a:xfrm>
        </p:spPr>
        <p:txBody>
          <a:bodyPr anchor="t"/>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直角三角形 6"/>
          <p:cNvSpPr/>
          <p:nvPr/>
        </p:nvSpPr>
        <p:spPr>
          <a:xfrm rot="16200000">
            <a:off x="10255739" y="4923305"/>
            <a:ext cx="1945566" cy="192875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5400000">
            <a:off x="-21199" y="7371"/>
            <a:ext cx="1706384" cy="169164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679592" y="5180541"/>
            <a:ext cx="5149708"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11163300" y="5669648"/>
            <a:ext cx="457200" cy="1188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620500" y="6134100"/>
            <a:ext cx="571500" cy="723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4288743"/>
            <a:ext cx="10515600" cy="1298575"/>
          </a:xfrm>
        </p:spPr>
        <p:txBody>
          <a:bodyPr anchor="t"/>
          <a:lstStyle>
            <a:lvl1pPr algn="ctr">
              <a:defRPr sz="6000"/>
            </a:lvl1pPr>
          </a:lstStyle>
          <a:p>
            <a:r>
              <a:rPr lang="zh-CN" altLang="en-US" dirty="0"/>
              <a:t>单击此处编辑母版标题样式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文本占位符 2"/>
          <p:cNvSpPr>
            <a:spLocks noGrp="1"/>
          </p:cNvSpPr>
          <p:nvPr>
            <p:ph type="body" idx="1" hasCustomPrompt="1"/>
          </p:nvPr>
        </p:nvSpPr>
        <p:spPr>
          <a:xfrm>
            <a:off x="838200" y="321733"/>
            <a:ext cx="10515600" cy="3926981"/>
          </a:xfrm>
        </p:spPr>
        <p:txBody>
          <a:bodyPr anchor="ctr">
            <a:normAutofit/>
          </a:bodyPr>
          <a:lstStyle>
            <a:lvl1pPr marL="0" indent="0" algn="ctr">
              <a:buNone/>
              <a:defRPr sz="20000" b="1">
                <a:solidFill>
                  <a:schemeClr val="tx2"/>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矩形 12"/>
          <p:cNvSpPr/>
          <p:nvPr/>
        </p:nvSpPr>
        <p:spPr>
          <a:xfrm rot="10800000">
            <a:off x="-13827" y="0"/>
            <a:ext cx="10277970" cy="6862932"/>
          </a:xfrm>
          <a:custGeom>
            <a:avLst/>
            <a:gdLst>
              <a:gd name="connsiteX0" fmla="*/ 0 w 9690847"/>
              <a:gd name="connsiteY0" fmla="*/ 0 h 6858000"/>
              <a:gd name="connsiteX1" fmla="*/ 9690847 w 9690847"/>
              <a:gd name="connsiteY1" fmla="*/ 0 h 6858000"/>
              <a:gd name="connsiteX2" fmla="*/ 9690847 w 9690847"/>
              <a:gd name="connsiteY2" fmla="*/ 6858000 h 6858000"/>
              <a:gd name="connsiteX3" fmla="*/ 0 w 9690847"/>
              <a:gd name="connsiteY3" fmla="*/ 6858000 h 6858000"/>
              <a:gd name="connsiteX4" fmla="*/ 0 w 9690847"/>
              <a:gd name="connsiteY4" fmla="*/ 0 h 6858000"/>
              <a:gd name="connsiteX0-1" fmla="*/ 0 w 9690847"/>
              <a:gd name="connsiteY0-2" fmla="*/ 0 h 6858000"/>
              <a:gd name="connsiteX1-3" fmla="*/ 9690847 w 9690847"/>
              <a:gd name="connsiteY1-4" fmla="*/ 0 h 6858000"/>
              <a:gd name="connsiteX2-5" fmla="*/ 9690847 w 9690847"/>
              <a:gd name="connsiteY2-6" fmla="*/ 6858000 h 6858000"/>
              <a:gd name="connsiteX3-7" fmla="*/ 8162365 w 9690847"/>
              <a:gd name="connsiteY3-8" fmla="*/ 6844553 h 6858000"/>
              <a:gd name="connsiteX4-9" fmla="*/ 0 w 9690847"/>
              <a:gd name="connsiteY4-10" fmla="*/ 0 h 6858000"/>
              <a:gd name="connsiteX0-11" fmla="*/ 0 w 9690847"/>
              <a:gd name="connsiteY0-12" fmla="*/ 0 h 6862932"/>
              <a:gd name="connsiteX1-13" fmla="*/ 9690847 w 9690847"/>
              <a:gd name="connsiteY1-14" fmla="*/ 0 h 6862932"/>
              <a:gd name="connsiteX2-15" fmla="*/ 9690847 w 9690847"/>
              <a:gd name="connsiteY2-16" fmla="*/ 6858000 h 6862932"/>
              <a:gd name="connsiteX3-17" fmla="*/ 8162365 w 9690847"/>
              <a:gd name="connsiteY3-18" fmla="*/ 6862932 h 6862932"/>
              <a:gd name="connsiteX4-19" fmla="*/ 0 w 9690847"/>
              <a:gd name="connsiteY4-20" fmla="*/ 0 h 6862932"/>
              <a:gd name="connsiteX0-21" fmla="*/ 0 w 10548097"/>
              <a:gd name="connsiteY0-22" fmla="*/ 0 h 6874362"/>
              <a:gd name="connsiteX1-23" fmla="*/ 10548097 w 10548097"/>
              <a:gd name="connsiteY1-24" fmla="*/ 11430 h 6874362"/>
              <a:gd name="connsiteX2-25" fmla="*/ 10548097 w 10548097"/>
              <a:gd name="connsiteY2-26" fmla="*/ 6869430 h 6874362"/>
              <a:gd name="connsiteX3-27" fmla="*/ 9019615 w 10548097"/>
              <a:gd name="connsiteY3-28" fmla="*/ 6874362 h 6874362"/>
              <a:gd name="connsiteX4-29" fmla="*/ 0 w 10548097"/>
              <a:gd name="connsiteY4-30" fmla="*/ 0 h 6874362"/>
              <a:gd name="connsiteX0-31" fmla="*/ 0 w 8650717"/>
              <a:gd name="connsiteY0-32" fmla="*/ 0 h 6874362"/>
              <a:gd name="connsiteX1-33" fmla="*/ 8650717 w 8650717"/>
              <a:gd name="connsiteY1-34" fmla="*/ 11430 h 6874362"/>
              <a:gd name="connsiteX2-35" fmla="*/ 8650717 w 8650717"/>
              <a:gd name="connsiteY2-36" fmla="*/ 6869430 h 6874362"/>
              <a:gd name="connsiteX3-37" fmla="*/ 7122235 w 8650717"/>
              <a:gd name="connsiteY3-38" fmla="*/ 6874362 h 6874362"/>
              <a:gd name="connsiteX4-39" fmla="*/ 0 w 8650717"/>
              <a:gd name="connsiteY4-40" fmla="*/ 0 h 6874362"/>
              <a:gd name="connsiteX0-41" fmla="*/ 0 w 9313657"/>
              <a:gd name="connsiteY0-42" fmla="*/ 0 h 6862932"/>
              <a:gd name="connsiteX1-43" fmla="*/ 9313657 w 9313657"/>
              <a:gd name="connsiteY1-44" fmla="*/ 0 h 6862932"/>
              <a:gd name="connsiteX2-45" fmla="*/ 9313657 w 9313657"/>
              <a:gd name="connsiteY2-46" fmla="*/ 6858000 h 6862932"/>
              <a:gd name="connsiteX3-47" fmla="*/ 7785175 w 9313657"/>
              <a:gd name="connsiteY3-48" fmla="*/ 6862932 h 6862932"/>
              <a:gd name="connsiteX4-49" fmla="*/ 0 w 9313657"/>
              <a:gd name="connsiteY4-50" fmla="*/ 0 h 6862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13657" h="6862932">
                <a:moveTo>
                  <a:pt x="0" y="0"/>
                </a:moveTo>
                <a:lnTo>
                  <a:pt x="9313657" y="0"/>
                </a:lnTo>
                <a:lnTo>
                  <a:pt x="9313657" y="6858000"/>
                </a:lnTo>
                <a:lnTo>
                  <a:pt x="7785175" y="686293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794500" y="5669648"/>
            <a:ext cx="457200" cy="1188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51700" y="6134100"/>
            <a:ext cx="571500" cy="723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6200000">
            <a:off x="10255739" y="4923305"/>
            <a:ext cx="1945566" cy="192875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5400000">
            <a:off x="-21199" y="7371"/>
            <a:ext cx="1706384" cy="1691641"/>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1993" y="2393086"/>
            <a:ext cx="5632307" cy="3741014"/>
          </a:xfrm>
        </p:spPr>
        <p:txBody>
          <a:bodyPr>
            <a:normAutofit/>
          </a:bodyPr>
          <a:lstStyle>
            <a:lvl1pPr algn="l">
              <a:defRPr sz="6000" b="1">
                <a:solidFill>
                  <a:schemeClr val="tx2"/>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2"/>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2"/>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2"/>
                </a:solidFill>
              </a:defRPr>
            </a:lvl1pPr>
          </a:lstStyle>
          <a:p>
            <a:fld id="{49AE70B2-8BF9-45C0-BB95-33D1B9D3A854}" type="slidenum">
              <a:rPr lang="zh-CN" altLang="en-US" smtClean="0"/>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hemeOverride" Target="../theme/themeOverride1.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5.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xml"/><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1.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4.xml"/><Relationship Id="rId2" Type="http://schemas.openxmlformats.org/officeDocument/2006/relationships/image" Target="../media/image13.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7.xml"/><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8.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50.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5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2.xml"/><Relationship Id="rId2" Type="http://schemas.openxmlformats.org/officeDocument/2006/relationships/image" Target="../media/image30.png"/><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3.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4.xml"/><Relationship Id="rId2" Type="http://schemas.openxmlformats.org/officeDocument/2006/relationships/image" Target="../media/image32.png"/><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5.xml"/><Relationship Id="rId2" Type="http://schemas.openxmlformats.org/officeDocument/2006/relationships/image" Target="../media/image34.png"/><Relationship Id="rId1"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6.xml"/><Relationship Id="rId1" Type="http://schemas.openxmlformats.org/officeDocument/2006/relationships/image" Target="../media/image3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7.xml"/><Relationship Id="rId2" Type="http://schemas.openxmlformats.org/officeDocument/2006/relationships/image" Target="../media/image37.png"/><Relationship Id="rId1" Type="http://schemas.openxmlformats.org/officeDocument/2006/relationships/image" Target="../media/image36.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58.xml"/><Relationship Id="rId2" Type="http://schemas.openxmlformats.org/officeDocument/2006/relationships/image" Target="../media/image39.png"/><Relationship Id="rId1"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60.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1.xml"/><Relationship Id="rId2" Type="http://schemas.openxmlformats.org/officeDocument/2006/relationships/image" Target="../media/image44.png"/><Relationship Id="rId1"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8" Type="http://schemas.openxmlformats.org/officeDocument/2006/relationships/slideLayout" Target="../slideLayouts/slideLayout13.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3.xml"/><Relationship Id="rId2" Type="http://schemas.openxmlformats.org/officeDocument/2006/relationships/image" Target="../media/image46.png"/><Relationship Id="rId1"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5.xml"/><Relationship Id="rId2" Type="http://schemas.openxmlformats.org/officeDocument/2006/relationships/image" Target="../media/image48.png"/><Relationship Id="rId1" Type="http://schemas.openxmlformats.org/officeDocument/2006/relationships/image" Target="../media/image47.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6.xml"/><Relationship Id="rId2" Type="http://schemas.openxmlformats.org/officeDocument/2006/relationships/image" Target="../media/image50.png"/><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7.xml"/><Relationship Id="rId2" Type="http://schemas.openxmlformats.org/officeDocument/2006/relationships/image" Target="../media/image52.png"/><Relationship Id="rId1" Type="http://schemas.openxmlformats.org/officeDocument/2006/relationships/image" Target="../media/image51.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8.xml"/><Relationship Id="rId2" Type="http://schemas.openxmlformats.org/officeDocument/2006/relationships/image" Target="../media/image54.png"/><Relationship Id="rId1"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9.xml"/><Relationship Id="rId1" Type="http://schemas.openxmlformats.org/officeDocument/2006/relationships/image" Target="../media/image55.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70.xml"/><Relationship Id="rId2" Type="http://schemas.openxmlformats.org/officeDocument/2006/relationships/image" Target="../media/image57.png"/><Relationship Id="rId1" Type="http://schemas.openxmlformats.org/officeDocument/2006/relationships/image" Target="../media/image56.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71.xml"/><Relationship Id="rId2" Type="http://schemas.openxmlformats.org/officeDocument/2006/relationships/image" Target="../media/image59.png"/><Relationship Id="rId1" Type="http://schemas.openxmlformats.org/officeDocument/2006/relationships/image" Target="../media/image58.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tags" Target="../tags/tag72.xml"/><Relationship Id="rId1"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73.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77.xml"/><Relationship Id="rId1" Type="http://schemas.openxmlformats.org/officeDocument/2006/relationships/image" Target="../media/image64.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tags" Target="../tags/tag78.xml"/><Relationship Id="rId1"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7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81.xml"/><Relationship Id="rId1" Type="http://schemas.openxmlformats.org/officeDocument/2006/relationships/tags" Target="../tags/tag8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tags" Target="../tags/tag31.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1"/>
            </p:custDataLst>
          </p:nvPr>
        </p:nvSpPr>
        <p:spPr>
          <a:xfrm>
            <a:off x="223520" y="2459990"/>
            <a:ext cx="5558790" cy="2653030"/>
          </a:xfrm>
        </p:spPr>
        <p:txBody>
          <a:bodyPr>
            <a:noAutofit/>
          </a:bodyPr>
          <a:lstStyle/>
          <a:p>
            <a:pPr algn="ctr">
              <a:lnSpc>
                <a:spcPct val="120000"/>
              </a:lnSpc>
            </a:pPr>
            <a:r>
              <a:rPr lang="zh-CN" altLang="en-US"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安全生产管理</a:t>
            </a:r>
            <a:br>
              <a:rPr lang="zh-CN" altLang="en-US"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监理资料</a:t>
            </a:r>
            <a:endParaRPr lang="zh-CN" altLang="en-US" dirty="0">
              <a:solidFill>
                <a:schemeClr val="tx2">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04900" y="3038475"/>
            <a:ext cx="4923155" cy="2132330"/>
          </a:xfrm>
        </p:spPr>
        <p:txBody>
          <a:bodyPr>
            <a:normAutofit lnSpcReduction="10000"/>
          </a:bodyPr>
          <a:p>
            <a:pPr marL="0" indent="0">
              <a:lnSpc>
                <a:spcPct val="130000"/>
              </a:lnSpc>
              <a:buNone/>
            </a:pPr>
            <a:r>
              <a:rPr lang="zh-CN" altLang="en-US" sz="2800" b="1"/>
              <a:t>施工现场临时用房验收记录</a:t>
            </a:r>
            <a:endParaRPr lang="zh-CN" altLang="en-US" sz="2800" b="1"/>
          </a:p>
          <a:p>
            <a:pPr marL="0" indent="0">
              <a:lnSpc>
                <a:spcPct val="0"/>
              </a:lnSpc>
              <a:buNone/>
            </a:pPr>
            <a:r>
              <a:rPr lang="zh-CN" altLang="en-US" sz="2000" b="1">
                <a:latin typeface="仿宋" panose="02010609060101010101" charset="-122"/>
                <a:ea typeface="仿宋" panose="02010609060101010101" charset="-122"/>
                <a:cs typeface="仿宋" panose="02010609060101010101" charset="-122"/>
              </a:rPr>
              <a:t>  </a:t>
            </a:r>
            <a:r>
              <a:rPr lang="zh-CN" altLang="en-US" sz="800" b="1">
                <a:latin typeface="仿宋" panose="02010609060101010101" charset="-122"/>
                <a:ea typeface="仿宋" panose="02010609060101010101" charset="-122"/>
                <a:cs typeface="仿宋" panose="02010609060101010101" charset="-122"/>
              </a:rPr>
              <a:t>  </a:t>
            </a:r>
            <a:endParaRPr lang="zh-CN" altLang="en-US" sz="800" b="1">
              <a:latin typeface="仿宋" panose="02010609060101010101" charset="-122"/>
              <a:ea typeface="仿宋" panose="02010609060101010101" charset="-122"/>
              <a:cs typeface="仿宋" panose="02010609060101010101" charset="-122"/>
            </a:endParaRPr>
          </a:p>
          <a:p>
            <a:pPr marL="0" indent="0">
              <a:lnSpc>
                <a:spcPct val="150000"/>
              </a:lnSpc>
              <a:buNone/>
            </a:pPr>
            <a:r>
              <a:rPr lang="zh-CN" altLang="en-US" sz="2000" b="1">
                <a:latin typeface="仿宋" panose="02010609060101010101" charset="-122"/>
                <a:ea typeface="仿宋" panose="02010609060101010101" charset="-122"/>
                <a:cs typeface="仿宋" panose="02010609060101010101" charset="-122"/>
              </a:rPr>
              <a:t>    </a:t>
            </a:r>
            <a:endParaRPr lang="zh-CN" altLang="en-US" sz="2000" b="1">
              <a:latin typeface="仿宋" panose="02010609060101010101" charset="-122"/>
              <a:ea typeface="仿宋" panose="02010609060101010101" charset="-122"/>
              <a:cs typeface="仿宋" panose="02010609060101010101" charset="-122"/>
            </a:endParaRPr>
          </a:p>
        </p:txBody>
      </p:sp>
      <p:sp>
        <p:nvSpPr>
          <p:cNvPr id="4" name="标题 3"/>
          <p:cNvSpPr>
            <a:spLocks noGrp="1"/>
          </p:cNvSpPr>
          <p:nvPr>
            <p:ph type="title"/>
          </p:nvPr>
        </p:nvSpPr>
        <p:spPr>
          <a:xfrm>
            <a:off x="838200" y="327025"/>
            <a:ext cx="10515600" cy="1325563"/>
          </a:xfrm>
        </p:spPr>
        <p:txBody>
          <a:bodyPr/>
          <a:p>
            <a:r>
              <a:rPr lang="zh-CN" altLang="en-US" b="1">
                <a:solidFill>
                  <a:schemeClr val="tx2"/>
                </a:solidFill>
              </a:rPr>
              <a:t>（一）施工准备阶段</a:t>
            </a:r>
            <a:endParaRPr lang="zh-CN" altLang="en-US" b="1">
              <a:solidFill>
                <a:schemeClr val="tx2"/>
              </a:solidFill>
            </a:endParaRPr>
          </a:p>
        </p:txBody>
      </p:sp>
      <p:pic>
        <p:nvPicPr>
          <p:cNvPr id="2" name="图片 1"/>
          <p:cNvPicPr>
            <a:picLocks noChangeAspect="1"/>
          </p:cNvPicPr>
          <p:nvPr/>
        </p:nvPicPr>
        <p:blipFill>
          <a:blip r:embed="rId1"/>
          <a:stretch>
            <a:fillRect/>
          </a:stretch>
        </p:blipFill>
        <p:spPr>
          <a:xfrm>
            <a:off x="6153150" y="3175"/>
            <a:ext cx="5060950" cy="681926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80795" y="2010410"/>
            <a:ext cx="9770110" cy="4235450"/>
          </a:xfrm>
        </p:spPr>
        <p:txBody>
          <a:bodyPr/>
          <a:p>
            <a:pPr marL="0" indent="0">
              <a:buNone/>
            </a:pPr>
            <a:r>
              <a:rPr lang="zh-CN" altLang="en-US" sz="2900" b="1"/>
              <a:t>临时用电验收表</a:t>
            </a:r>
            <a:endParaRPr lang="zh-CN" altLang="en-US" sz="2800" b="1"/>
          </a:p>
          <a:p>
            <a:pPr marL="0" indent="0">
              <a:buNone/>
            </a:pPr>
            <a:endParaRPr lang="zh-CN" altLang="en-US" b="1">
              <a:latin typeface="仿宋" panose="02010609060101010101" charset="-122"/>
              <a:ea typeface="仿宋" panose="02010609060101010101" charset="-122"/>
              <a:cs typeface="仿宋" panose="02010609060101010101" charset="-122"/>
            </a:endParaRPr>
          </a:p>
          <a:p>
            <a:pPr marL="0" indent="0">
              <a:lnSpc>
                <a:spcPct val="140000"/>
              </a:lnSpc>
              <a:buNone/>
            </a:pPr>
            <a:r>
              <a:rPr lang="zh-CN" altLang="en-US" sz="2500" b="1">
                <a:latin typeface="仿宋" panose="02010609060101010101" charset="-122"/>
                <a:ea typeface="仿宋" panose="02010609060101010101" charset="-122"/>
                <a:cs typeface="仿宋" panose="02010609060101010101" charset="-122"/>
              </a:rPr>
              <a:t>    施工现场临时用电必须由施工总承包单位组织相关单位及相关人员验收，合格后方可使用，并填写表LJA-C9-2-1。监理工程师对验收资料及实物进行检查并签署意见。</a:t>
            </a:r>
            <a:endParaRPr lang="zh-CN" altLang="en-US" sz="2500" b="1">
              <a:latin typeface="仿宋" panose="02010609060101010101" charset="-122"/>
              <a:ea typeface="仿宋" panose="02010609060101010101" charset="-122"/>
              <a:cs typeface="仿宋" panose="02010609060101010101" charset="-122"/>
            </a:endParaRPr>
          </a:p>
        </p:txBody>
      </p:sp>
      <p:sp>
        <p:nvSpPr>
          <p:cNvPr id="4" name="标题 3"/>
          <p:cNvSpPr>
            <a:spLocks noGrp="1"/>
          </p:cNvSpPr>
          <p:nvPr>
            <p:ph type="title"/>
          </p:nvPr>
        </p:nvSpPr>
        <p:spPr>
          <a:xfrm>
            <a:off x="838200" y="327025"/>
            <a:ext cx="10515600" cy="1325563"/>
          </a:xfrm>
        </p:spPr>
        <p:txBody>
          <a:bodyPr/>
          <a:p>
            <a:r>
              <a:rPr lang="zh-CN" altLang="en-US" b="1">
                <a:solidFill>
                  <a:schemeClr val="tx2"/>
                </a:solidFill>
              </a:rPr>
              <a:t>（一）施工准备阶段</a:t>
            </a:r>
            <a:endParaRPr lang="zh-CN" altLang="en-US" b="1">
              <a:solidFill>
                <a:schemeClr val="tx2"/>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56210"/>
            <a:ext cx="10515600" cy="1288415"/>
          </a:xfrm>
        </p:spPr>
        <p:txBody>
          <a:bodyPr/>
          <a:p>
            <a:r>
              <a:rPr lang="zh-CN" altLang="en-US" b="1">
                <a:solidFill>
                  <a:schemeClr val="tx2"/>
                </a:solidFill>
              </a:rPr>
              <a:t>（一）施工准备阶段</a:t>
            </a:r>
            <a:endParaRPr lang="zh-CN" altLang="en-US" b="1">
              <a:solidFill>
                <a:schemeClr val="tx2"/>
              </a:solidFill>
            </a:endParaRPr>
          </a:p>
        </p:txBody>
      </p:sp>
      <p:pic>
        <p:nvPicPr>
          <p:cNvPr id="4" name="图片 3"/>
          <p:cNvPicPr>
            <a:picLocks noChangeAspect="1"/>
          </p:cNvPicPr>
          <p:nvPr/>
        </p:nvPicPr>
        <p:blipFill>
          <a:blip r:embed="rId1"/>
          <a:stretch>
            <a:fillRect/>
          </a:stretch>
        </p:blipFill>
        <p:spPr>
          <a:xfrm>
            <a:off x="758190" y="36830"/>
            <a:ext cx="5216525" cy="6779895"/>
          </a:xfrm>
          <a:prstGeom prst="rect">
            <a:avLst/>
          </a:prstGeom>
        </p:spPr>
      </p:pic>
      <p:pic>
        <p:nvPicPr>
          <p:cNvPr id="5" name="图片 4"/>
          <p:cNvPicPr>
            <a:picLocks noChangeAspect="1"/>
          </p:cNvPicPr>
          <p:nvPr/>
        </p:nvPicPr>
        <p:blipFill>
          <a:blip r:embed="rId2"/>
          <a:stretch>
            <a:fillRect/>
          </a:stretch>
        </p:blipFill>
        <p:spPr>
          <a:xfrm>
            <a:off x="6293485" y="99060"/>
            <a:ext cx="5143500" cy="6672580"/>
          </a:xfrm>
          <a:prstGeom prst="rect">
            <a:avLst/>
          </a:prstGeom>
        </p:spPr>
      </p:pic>
      <p:sp>
        <p:nvSpPr>
          <p:cNvPr id="3" name="文本框 2"/>
          <p:cNvSpPr txBox="1"/>
          <p:nvPr/>
        </p:nvSpPr>
        <p:spPr>
          <a:xfrm>
            <a:off x="2040890" y="-1270"/>
            <a:ext cx="2650490" cy="491490"/>
          </a:xfrm>
          <a:prstGeom prst="rect">
            <a:avLst/>
          </a:prstGeom>
          <a:solidFill>
            <a:schemeClr val="bg1"/>
          </a:solidFill>
        </p:spPr>
        <p:txBody>
          <a:bodyPr wrap="square" rtlCol="0">
            <a:spAutoFit/>
          </a:bodyPr>
          <a:p>
            <a:r>
              <a:rPr lang="zh-CN" altLang="en-US" sz="2600" b="1"/>
              <a:t>临时用电验收表</a:t>
            </a:r>
            <a:endParaRPr lang="zh-CN" altLang="en-US" sz="2600" b="1"/>
          </a:p>
        </p:txBody>
      </p:sp>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80440" y="1894205"/>
            <a:ext cx="4909820" cy="4351655"/>
          </a:xfrm>
        </p:spPr>
        <p:txBody>
          <a:bodyPr/>
          <a:p>
            <a:pPr marL="0" indent="0">
              <a:buNone/>
            </a:pPr>
            <a:r>
              <a:rPr lang="zh-CN" altLang="en-US" sz="2800" b="1"/>
              <a:t>施工现场消防安全验收记录</a:t>
            </a:r>
            <a:endParaRPr lang="zh-CN" altLang="en-US" sz="2800" b="1"/>
          </a:p>
          <a:p>
            <a:pPr marL="0" indent="0">
              <a:buNone/>
            </a:pPr>
            <a:endParaRPr lang="zh-CN" altLang="en-US" b="1">
              <a:latin typeface="仿宋" panose="02010609060101010101" charset="-122"/>
              <a:ea typeface="仿宋" panose="02010609060101010101" charset="-122"/>
              <a:cs typeface="仿宋" panose="02010609060101010101" charset="-122"/>
            </a:endParaRPr>
          </a:p>
          <a:p>
            <a:pPr marL="0" indent="0">
              <a:lnSpc>
                <a:spcPct val="140000"/>
              </a:lnSpc>
              <a:buNone/>
            </a:pPr>
            <a:r>
              <a:rPr lang="zh-CN" altLang="en-US" b="1">
                <a:latin typeface="仿宋" panose="02010609060101010101" charset="-122"/>
                <a:ea typeface="仿宋" panose="02010609060101010101" charset="-122"/>
                <a:cs typeface="仿宋" panose="02010609060101010101" charset="-122"/>
              </a:rPr>
              <a:t>    施工现场消防安全包括：管理制度、易燃物管理、防火器材配置、现场防火等。应按表LJA-C9-10-1进行验收。</a:t>
            </a:r>
            <a:endParaRPr lang="zh-CN" altLang="en-US" b="1">
              <a:latin typeface="仿宋" panose="02010609060101010101" charset="-122"/>
              <a:ea typeface="仿宋" panose="02010609060101010101" charset="-122"/>
              <a:cs typeface="仿宋" panose="02010609060101010101" charset="-122"/>
            </a:endParaRPr>
          </a:p>
        </p:txBody>
      </p:sp>
      <p:sp>
        <p:nvSpPr>
          <p:cNvPr id="4" name="标题 3"/>
          <p:cNvSpPr>
            <a:spLocks noGrp="1"/>
          </p:cNvSpPr>
          <p:nvPr>
            <p:ph type="title"/>
          </p:nvPr>
        </p:nvSpPr>
        <p:spPr>
          <a:xfrm>
            <a:off x="838200" y="327025"/>
            <a:ext cx="10515600" cy="1325563"/>
          </a:xfrm>
        </p:spPr>
        <p:txBody>
          <a:bodyPr/>
          <a:p>
            <a:r>
              <a:rPr lang="zh-CN" altLang="en-US" b="1">
                <a:solidFill>
                  <a:schemeClr val="tx2"/>
                </a:solidFill>
              </a:rPr>
              <a:t>（一）施工准备阶段</a:t>
            </a:r>
            <a:endParaRPr lang="zh-CN" altLang="en-US" b="1">
              <a:solidFill>
                <a:schemeClr val="tx2"/>
              </a:solidFill>
            </a:endParaRPr>
          </a:p>
        </p:txBody>
      </p:sp>
      <p:pic>
        <p:nvPicPr>
          <p:cNvPr id="2" name="图片 1"/>
          <p:cNvPicPr>
            <a:picLocks noChangeAspect="1"/>
          </p:cNvPicPr>
          <p:nvPr/>
        </p:nvPicPr>
        <p:blipFill>
          <a:blip r:embed="rId1"/>
          <a:stretch>
            <a:fillRect/>
          </a:stretch>
        </p:blipFill>
        <p:spPr>
          <a:xfrm>
            <a:off x="6259830" y="1905"/>
            <a:ext cx="5175885" cy="6835775"/>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chemeClr val="tx2"/>
                </a:solidFill>
              </a:rPr>
              <a:t>（一）施工准备阶段</a:t>
            </a:r>
            <a:endParaRPr lang="zh-CN" altLang="en-US" b="1">
              <a:solidFill>
                <a:schemeClr val="tx2"/>
              </a:solidFill>
            </a:endParaRPr>
          </a:p>
        </p:txBody>
      </p:sp>
      <p:sp>
        <p:nvSpPr>
          <p:cNvPr id="3" name="内容占位符 2"/>
          <p:cNvSpPr>
            <a:spLocks noGrp="1"/>
          </p:cNvSpPr>
          <p:nvPr>
            <p:ph idx="1"/>
          </p:nvPr>
        </p:nvSpPr>
        <p:spPr>
          <a:xfrm>
            <a:off x="1074420" y="1825625"/>
            <a:ext cx="10234930" cy="4351655"/>
          </a:xfrm>
        </p:spPr>
        <p:txBody>
          <a:bodyPr/>
          <a:p>
            <a:pPr marL="0" indent="0">
              <a:lnSpc>
                <a:spcPct val="140000"/>
              </a:lnSpc>
              <a:buNone/>
            </a:pPr>
            <a:r>
              <a:rPr lang="zh-CN" altLang="en-US" sz="2500" b="1">
                <a:latin typeface="仿宋" panose="02010609060101010101" charset="-122"/>
                <a:ea typeface="仿宋" panose="02010609060101010101" charset="-122"/>
                <a:cs typeface="仿宋" panose="02010609060101010101" charset="-122"/>
              </a:rPr>
              <a:t>项目监理部应建立安全生产管理监理工作体系，分工明确；制定项目安全生产管理监理检查制度。 </a:t>
            </a:r>
            <a:r>
              <a:rPr lang="en-US" altLang="zh-CN" sz="2500" b="1">
                <a:latin typeface="仿宋" panose="02010609060101010101" charset="-122"/>
                <a:ea typeface="仿宋" panose="02010609060101010101" charset="-122"/>
                <a:cs typeface="仿宋" panose="02010609060101010101" charset="-122"/>
              </a:rPr>
              <a:t>——</a:t>
            </a:r>
            <a:r>
              <a:rPr lang="zh-CN" altLang="en-US" sz="2500" b="1">
                <a:latin typeface="仿宋" panose="02010609060101010101" charset="-122"/>
                <a:ea typeface="仿宋" panose="02010609060101010101" charset="-122"/>
                <a:cs typeface="仿宋" panose="02010609060101010101" charset="-122"/>
              </a:rPr>
              <a:t>《安全生产管理监理工作制度》</a:t>
            </a:r>
            <a:r>
              <a:rPr lang="en-US" altLang="zh-CN" sz="2500" b="1">
                <a:latin typeface="仿宋" panose="02010609060101010101" charset="-122"/>
                <a:ea typeface="仿宋" panose="02010609060101010101" charset="-122"/>
                <a:cs typeface="仿宋" panose="02010609060101010101" charset="-122"/>
              </a:rPr>
              <a:t>5.1.1</a:t>
            </a:r>
            <a:endParaRPr lang="zh-CN" altLang="en-US" sz="2500" b="1">
              <a:latin typeface="仿宋" panose="02010609060101010101" charset="-122"/>
              <a:ea typeface="仿宋" panose="02010609060101010101" charset="-122"/>
              <a:cs typeface="仿宋" panose="02010609060101010101" charset="-122"/>
            </a:endParaRPr>
          </a:p>
        </p:txBody>
      </p:sp>
      <p:sp>
        <p:nvSpPr>
          <p:cNvPr id="4" name="下箭头 3"/>
          <p:cNvSpPr/>
          <p:nvPr/>
        </p:nvSpPr>
        <p:spPr>
          <a:xfrm>
            <a:off x="5821045" y="3187700"/>
            <a:ext cx="455295" cy="93408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p>
            <a:pPr algn="ctr"/>
            <a:endParaRPr lang="zh-CN" altLang="en-US"/>
          </a:p>
        </p:txBody>
      </p:sp>
      <p:sp>
        <p:nvSpPr>
          <p:cNvPr id="6" name="圆角矩形 5"/>
          <p:cNvSpPr/>
          <p:nvPr/>
        </p:nvSpPr>
        <p:spPr>
          <a:xfrm>
            <a:off x="3018155" y="4297680"/>
            <a:ext cx="6061075" cy="1251585"/>
          </a:xfrm>
          <a:prstGeom prst="roundRect">
            <a:avLst/>
          </a:prstGeom>
          <a:solidFill>
            <a:schemeClr val="tx2">
              <a:lumMod val="20000"/>
              <a:lumOff val="80000"/>
            </a:schemeClr>
          </a:solidFill>
          <a:ln>
            <a:solidFill>
              <a:schemeClr val="tx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p>
            <a:pPr algn="ctr" fontAlgn="auto">
              <a:lnSpc>
                <a:spcPct val="120000"/>
              </a:lnSpc>
            </a:pPr>
            <a:r>
              <a:rPr lang="zh-CN" altLang="en-US" sz="2400">
                <a:latin typeface="黑体" panose="02010609060101010101" charset="-122"/>
                <a:ea typeface="黑体" panose="02010609060101010101" charset="-122"/>
                <a:cs typeface="黑体" panose="02010609060101010101" charset="-122"/>
                <a:sym typeface="+mn-ea"/>
              </a:rPr>
              <a:t>安全生产管理监理组织机构  人员分工</a:t>
            </a:r>
            <a:endParaRPr lang="zh-CN" altLang="en-US" sz="2400">
              <a:latin typeface="黑体" panose="02010609060101010101" charset="-122"/>
              <a:ea typeface="黑体" panose="02010609060101010101" charset="-122"/>
              <a:cs typeface="黑体" panose="02010609060101010101" charset="-122"/>
              <a:sym typeface="+mn-ea"/>
            </a:endParaRPr>
          </a:p>
          <a:p>
            <a:pPr algn="ctr" fontAlgn="auto">
              <a:lnSpc>
                <a:spcPct val="150000"/>
              </a:lnSpc>
            </a:pPr>
            <a:r>
              <a:rPr lang="zh-CN" altLang="en-US" sz="2400">
                <a:latin typeface="黑体" panose="02010609060101010101" charset="-122"/>
                <a:ea typeface="黑体" panose="02010609060101010101" charset="-122"/>
                <a:cs typeface="黑体" panose="02010609060101010101" charset="-122"/>
                <a:sym typeface="+mn-ea"/>
              </a:rPr>
              <a:t>安全生产管理监理检查制度</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32" fill="hold" grpId="0" nodeType="withEffect">
                                  <p:stCondLst>
                                    <p:cond delay="0"/>
                                  </p:stCondLst>
                                  <p:childTnLst>
                                    <p:set>
                                      <p:cBhvr>
                                        <p:cTn id="9" dur="500"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bldLvl="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00025"/>
            <a:ext cx="10515600" cy="1287780"/>
          </a:xfrm>
        </p:spPr>
        <p:txBody>
          <a:bodyPr/>
          <a:p>
            <a:r>
              <a:rPr lang="zh-CN" altLang="en-US" b="1">
                <a:solidFill>
                  <a:schemeClr val="tx2"/>
                </a:solidFill>
              </a:rPr>
              <a:t>（一）施工准备阶段</a:t>
            </a:r>
            <a:endParaRPr lang="zh-CN" altLang="en-US" b="1">
              <a:solidFill>
                <a:schemeClr val="tx2"/>
              </a:solidFill>
            </a:endParaRPr>
          </a:p>
        </p:txBody>
      </p:sp>
      <p:sp>
        <p:nvSpPr>
          <p:cNvPr id="3" name="内容占位符 2"/>
          <p:cNvSpPr>
            <a:spLocks noGrp="1"/>
          </p:cNvSpPr>
          <p:nvPr>
            <p:ph idx="1"/>
          </p:nvPr>
        </p:nvSpPr>
        <p:spPr>
          <a:xfrm>
            <a:off x="1083310" y="1488440"/>
            <a:ext cx="9928860" cy="5122545"/>
          </a:xfrm>
        </p:spPr>
        <p:txBody>
          <a:bodyPr>
            <a:normAutofit/>
          </a:bodyPr>
          <a:p>
            <a:pPr marL="0" indent="0">
              <a:lnSpc>
                <a:spcPct val="110000"/>
              </a:lnSpc>
              <a:buNone/>
            </a:pPr>
            <a:r>
              <a:rPr lang="zh-CN" altLang="en-US" sz="2600" b="1">
                <a:latin typeface="黑体" panose="02010609060101010101" charset="-122"/>
                <a:ea typeface="黑体" panose="02010609060101010101" charset="-122"/>
                <a:cs typeface="仿宋" panose="02010609060101010101" charset="-122"/>
              </a:rPr>
              <a:t>项目监理规划</a:t>
            </a:r>
            <a:r>
              <a:rPr lang="zh-CN" altLang="en-US" sz="2300" b="1">
                <a:latin typeface="仿宋" panose="02010609060101010101" charset="-122"/>
                <a:ea typeface="仿宋" panose="02010609060101010101" charset="-122"/>
                <a:cs typeface="仿宋" panose="02010609060101010101" charset="-122"/>
              </a:rPr>
              <a:t>中的安全生产管理</a:t>
            </a:r>
            <a:r>
              <a:rPr lang="zh-CN" altLang="en-US" sz="2300" b="1">
                <a:latin typeface="仿宋" panose="02010609060101010101" charset="-122"/>
                <a:ea typeface="仿宋" panose="02010609060101010101" charset="-122"/>
                <a:cs typeface="仿宋" panose="02010609060101010101" charset="-122"/>
                <a:sym typeface="+mn-ea"/>
              </a:rPr>
              <a:t>应包括下列内容</a:t>
            </a:r>
            <a:r>
              <a:rPr lang="zh-CN" altLang="en-US" sz="2300" b="1">
                <a:latin typeface="仿宋" panose="02010609060101010101" charset="-122"/>
                <a:ea typeface="仿宋" panose="02010609060101010101" charset="-122"/>
                <a:cs typeface="仿宋" panose="02010609060101010101" charset="-122"/>
              </a:rPr>
              <a:t>：</a:t>
            </a:r>
            <a:endParaRPr lang="zh-CN" altLang="en-US"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① 本项目施工重大危险源辨识清单；</a:t>
            </a:r>
            <a:endParaRPr lang="en-US" altLang="zh-CN"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② 监理工程师应审查的分部分项工程安全管理方案；</a:t>
            </a:r>
            <a:endParaRPr lang="en-US" altLang="zh-CN"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③ 监理工程师应审查的安全专项施工方案；</a:t>
            </a:r>
            <a:endParaRPr lang="en-US" altLang="zh-CN"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④ 本项目涉及的特种作业清单；</a:t>
            </a:r>
            <a:endParaRPr lang="en-US" altLang="zh-CN"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⑤ 危险源的监测与控制；</a:t>
            </a:r>
            <a:endParaRPr lang="en-US" altLang="zh-CN"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⑥ </a:t>
            </a:r>
            <a:r>
              <a:rPr lang="zh-CN" altLang="en-US" sz="2300" b="1">
                <a:latin typeface="仿宋" panose="02010609060101010101" charset="-122"/>
                <a:ea typeface="仿宋" panose="02010609060101010101" charset="-122"/>
                <a:cs typeface="仿宋" panose="02010609060101010101" charset="-122"/>
              </a:rPr>
              <a:t>起重设备的安装拆卸监控；</a:t>
            </a:r>
            <a:endParaRPr lang="en-US" altLang="zh-CN"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⑦ </a:t>
            </a:r>
            <a:r>
              <a:rPr lang="en-US" altLang="zh-CN" sz="2300" b="1">
                <a:latin typeface="仿宋" panose="02010609060101010101" charset="-122"/>
                <a:ea typeface="仿宋" panose="02010609060101010101" charset="-122"/>
                <a:cs typeface="仿宋" panose="02010609060101010101" charset="-122"/>
                <a:sym typeface="+mn-ea"/>
              </a:rPr>
              <a:t>施工重大危险源防治管理措施；</a:t>
            </a:r>
            <a:endParaRPr lang="en-US" altLang="zh-CN" sz="2300" b="1">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300" b="1">
                <a:latin typeface="仿宋" panose="02010609060101010101" charset="-122"/>
                <a:ea typeface="仿宋" panose="02010609060101010101" charset="-122"/>
                <a:cs typeface="仿宋" panose="02010609060101010101" charset="-122"/>
              </a:rPr>
              <a:t>⑧ 环境、文明施工监控措施。</a:t>
            </a:r>
            <a:endParaRPr lang="zh-CN" altLang="en-US" sz="2300" b="1">
              <a:latin typeface="仿宋" panose="02010609060101010101" charset="-122"/>
              <a:ea typeface="仿宋" panose="02010609060101010101" charset="-122"/>
              <a:cs typeface="仿宋" panose="02010609060101010101" charset="-122"/>
            </a:endParaRPr>
          </a:p>
        </p:txBody>
      </p:sp>
      <p:sp>
        <p:nvSpPr>
          <p:cNvPr id="4" name="圆角矩形 3"/>
          <p:cNvSpPr/>
          <p:nvPr/>
        </p:nvSpPr>
        <p:spPr>
          <a:xfrm>
            <a:off x="7837170" y="1870710"/>
            <a:ext cx="3193415" cy="1927225"/>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10000"/>
              </a:lnSpc>
            </a:pPr>
            <a:r>
              <a:rPr lang="zh-CN" altLang="en-US" sz="2200" b="1">
                <a:solidFill>
                  <a:schemeClr val="tx1"/>
                </a:solidFill>
                <a:latin typeface="仿宋" panose="02010609060101010101" charset="-122"/>
                <a:ea typeface="仿宋" panose="02010609060101010101" charset="-122"/>
                <a:cs typeface="仿宋" panose="02010609060101010101" charset="-122"/>
                <a:sym typeface="+mn-ea"/>
              </a:rPr>
              <a:t>应根据工程实际，结合施工单位的重大危险源清单，依据山东省《建筑施工现场安全管理资料规程》进行辨识</a:t>
            </a:r>
            <a:endParaRPr lang="zh-CN" altLang="en-US" sz="2200" b="1">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1" name="右箭头 10"/>
          <p:cNvSpPr/>
          <p:nvPr/>
        </p:nvSpPr>
        <p:spPr>
          <a:xfrm>
            <a:off x="6159500" y="2185035"/>
            <a:ext cx="1542415" cy="26797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直角上箭头 11"/>
          <p:cNvSpPr/>
          <p:nvPr/>
        </p:nvSpPr>
        <p:spPr>
          <a:xfrm>
            <a:off x="5812155" y="3914775"/>
            <a:ext cx="3890645" cy="1565910"/>
          </a:xfrm>
          <a:prstGeom prst="bentUpArrow">
            <a:avLst>
              <a:gd name="adj1" fmla="val 9760"/>
              <a:gd name="adj2" fmla="val 11536"/>
              <a:gd name="adj3" fmla="val 19789"/>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up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703060" y="2386330"/>
            <a:ext cx="4497705" cy="1745615"/>
          </a:xfrm>
        </p:spPr>
        <p:txBody>
          <a:bodyPr>
            <a:normAutofit/>
          </a:bodyPr>
          <a:p>
            <a:pPr>
              <a:lnSpc>
                <a:spcPct val="110000"/>
              </a:lnSpc>
            </a:pPr>
            <a:r>
              <a:rPr lang="zh-CN" altLang="en-US" sz="2400" b="1">
                <a:latin typeface="仿宋" panose="02010609060101010101" charset="-122"/>
                <a:ea typeface="仿宋" panose="02010609060101010101" charset="-122"/>
                <a:cs typeface="仿宋" panose="02010609060101010101" charset="-122"/>
                <a:sym typeface="+mn-ea"/>
              </a:rPr>
              <a:t>山东省《建筑施工现场安全管理资料规程》DB37/5063-2016 J13512-2016</a:t>
            </a:r>
            <a:endParaRPr lang="zh-CN" altLang="en-US" sz="2400"/>
          </a:p>
        </p:txBody>
      </p:sp>
      <p:pic>
        <p:nvPicPr>
          <p:cNvPr id="4" name="内容占位符 3"/>
          <p:cNvPicPr>
            <a:picLocks noChangeAspect="1"/>
          </p:cNvPicPr>
          <p:nvPr>
            <p:ph idx="1"/>
          </p:nvPr>
        </p:nvPicPr>
        <p:blipFill>
          <a:blip r:embed="rId1"/>
          <a:stretch>
            <a:fillRect/>
          </a:stretch>
        </p:blipFill>
        <p:spPr>
          <a:xfrm>
            <a:off x="808355" y="635"/>
            <a:ext cx="5111115" cy="3711575"/>
          </a:xfrm>
          <a:prstGeom prst="rect">
            <a:avLst/>
          </a:prstGeom>
        </p:spPr>
      </p:pic>
      <p:pic>
        <p:nvPicPr>
          <p:cNvPr id="5" name="图片 4"/>
          <p:cNvPicPr>
            <a:picLocks noChangeAspect="1"/>
          </p:cNvPicPr>
          <p:nvPr/>
        </p:nvPicPr>
        <p:blipFill>
          <a:blip r:embed="rId2"/>
          <a:stretch>
            <a:fillRect/>
          </a:stretch>
        </p:blipFill>
        <p:spPr>
          <a:xfrm>
            <a:off x="821055" y="3669030"/>
            <a:ext cx="5098415" cy="3187065"/>
          </a:xfrm>
          <a:prstGeom prst="rect">
            <a:avLst/>
          </a:prstGeom>
        </p:spPr>
      </p:pic>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5290"/>
            <a:ext cx="10515600" cy="1288415"/>
          </a:xfrm>
        </p:spPr>
        <p:txBody>
          <a:bodyPr/>
          <a:p>
            <a:r>
              <a:rPr lang="zh-CN" altLang="en-US" b="1">
                <a:solidFill>
                  <a:schemeClr val="tx2"/>
                </a:solidFill>
              </a:rPr>
              <a:t>（一）施工准备阶段</a:t>
            </a:r>
            <a:endParaRPr lang="zh-CN" altLang="en-US" b="1">
              <a:solidFill>
                <a:schemeClr val="tx2"/>
              </a:solidFill>
            </a:endParaRPr>
          </a:p>
        </p:txBody>
      </p:sp>
      <p:sp>
        <p:nvSpPr>
          <p:cNvPr id="3" name="内容占位符 2"/>
          <p:cNvSpPr>
            <a:spLocks noGrp="1"/>
          </p:cNvSpPr>
          <p:nvPr>
            <p:ph idx="1"/>
          </p:nvPr>
        </p:nvSpPr>
        <p:spPr>
          <a:xfrm>
            <a:off x="1264920" y="1703705"/>
            <a:ext cx="9582785" cy="5530850"/>
          </a:xfrm>
        </p:spPr>
        <p:txBody>
          <a:bodyPr>
            <a:normAutofit lnSpcReduction="10000"/>
          </a:bodyPr>
          <a:p>
            <a:pPr marL="0" indent="0">
              <a:lnSpc>
                <a:spcPct val="120000"/>
              </a:lnSpc>
            </a:pPr>
            <a:r>
              <a:rPr lang="en-US" altLang="zh-CN" sz="2600" b="1">
                <a:latin typeface="黑体" panose="02010609060101010101" charset="-122"/>
                <a:ea typeface="黑体" panose="02010609060101010101" charset="-122"/>
                <a:cs typeface="仿宋" panose="02010609060101010101" charset="-122"/>
              </a:rPr>
              <a:t> </a:t>
            </a:r>
            <a:r>
              <a:rPr lang="zh-CN" altLang="en-US" sz="2600" b="1">
                <a:latin typeface="黑体" panose="02010609060101010101" charset="-122"/>
                <a:ea typeface="黑体" panose="02010609060101010101" charset="-122"/>
                <a:cs typeface="仿宋" panose="02010609060101010101" charset="-122"/>
              </a:rPr>
              <a:t>安全生产管理监理实施细则</a:t>
            </a:r>
            <a:r>
              <a:rPr lang="zh-CN" altLang="en-US" sz="2300" b="1">
                <a:latin typeface="仿宋" panose="02010609060101010101" charset="-122"/>
                <a:ea typeface="仿宋" panose="02010609060101010101" charset="-122"/>
                <a:cs typeface="仿宋" panose="02010609060101010101" charset="-122"/>
              </a:rPr>
              <a:t>的主要内容：</a:t>
            </a:r>
            <a:endParaRPr lang="zh-CN" altLang="en-US" sz="2300" b="1">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300" b="1">
                <a:latin typeface="仿宋" panose="02010609060101010101" charset="-122"/>
                <a:ea typeface="仿宋" panose="02010609060101010101" charset="-122"/>
                <a:cs typeface="仿宋" panose="02010609060101010101" charset="-122"/>
              </a:rPr>
              <a:t>    ① 项目安全生产管理的专业特点；</a:t>
            </a:r>
            <a:endParaRPr lang="en-US" altLang="zh-CN" sz="2300" b="1">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300" b="1">
                <a:latin typeface="仿宋" panose="02010609060101010101" charset="-122"/>
                <a:ea typeface="仿宋" panose="02010609060101010101" charset="-122"/>
                <a:cs typeface="仿宋" panose="02010609060101010101" charset="-122"/>
              </a:rPr>
              <a:t>    ② 项目监理机构的安全管理体系、岗位职责；</a:t>
            </a:r>
            <a:endParaRPr lang="en-US" altLang="zh-CN" sz="2300" b="1">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300" b="1">
                <a:latin typeface="仿宋" panose="02010609060101010101" charset="-122"/>
                <a:ea typeface="仿宋" panose="02010609060101010101" charset="-122"/>
                <a:cs typeface="仿宋" panose="02010609060101010101" charset="-122"/>
              </a:rPr>
              <a:t>    ③ 施工各阶段安全生产管理的监理工作要点；</a:t>
            </a:r>
            <a:endParaRPr lang="en-US" altLang="zh-CN" sz="2300" b="1">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300" b="1">
                <a:latin typeface="仿宋" panose="02010609060101010101" charset="-122"/>
                <a:ea typeface="仿宋" panose="02010609060101010101" charset="-122"/>
                <a:cs typeface="仿宋" panose="02010609060101010101" charset="-122"/>
              </a:rPr>
              <a:t>    ④ 安全生产管理的监理工作程序、方法、措施；</a:t>
            </a:r>
            <a:endParaRPr lang="en-US" altLang="zh-CN" sz="2300" b="1">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300" b="1">
                <a:latin typeface="仿宋" panose="02010609060101010101" charset="-122"/>
                <a:ea typeface="仿宋" panose="02010609060101010101" charset="-122"/>
                <a:cs typeface="仿宋" panose="02010609060101010101" charset="-122"/>
              </a:rPr>
              <a:t>    ⑤ 重大危险源的安全巡视方案</a:t>
            </a:r>
            <a:r>
              <a:rPr lang="zh-CN" altLang="en-US" sz="2300" b="1">
                <a:latin typeface="仿宋" panose="02010609060101010101" charset="-122"/>
                <a:ea typeface="仿宋" panose="02010609060101010101" charset="-122"/>
                <a:cs typeface="仿宋" panose="02010609060101010101" charset="-122"/>
              </a:rPr>
              <a:t>；</a:t>
            </a:r>
            <a:endParaRPr lang="zh-CN" altLang="en-US" sz="2300" b="1">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300" b="1">
                <a:latin typeface="仿宋" panose="02010609060101010101" charset="-122"/>
                <a:ea typeface="仿宋" panose="02010609060101010101" charset="-122"/>
                <a:cs typeface="仿宋" panose="02010609060101010101" charset="-122"/>
                <a:sym typeface="+mn-ea"/>
              </a:rPr>
              <a:t>    ⑥ </a:t>
            </a:r>
            <a:r>
              <a:rPr lang="zh-CN" altLang="en-US" sz="2300" b="1">
                <a:latin typeface="仿宋" panose="02010609060101010101" charset="-122"/>
                <a:ea typeface="仿宋" panose="02010609060101010101" charset="-122"/>
                <a:cs typeface="仿宋" panose="02010609060101010101" charset="-122"/>
                <a:sym typeface="+mn-ea"/>
              </a:rPr>
              <a:t>其他有关内容。</a:t>
            </a:r>
            <a:endParaRPr lang="zh-CN" altLang="en-US" sz="2300" b="1">
              <a:latin typeface="仿宋" panose="02010609060101010101" charset="-122"/>
              <a:ea typeface="仿宋" panose="02010609060101010101" charset="-122"/>
              <a:cs typeface="仿宋" panose="02010609060101010101" charset="-122"/>
              <a:sym typeface="+mn-ea"/>
            </a:endParaRPr>
          </a:p>
          <a:p>
            <a:pPr marL="0" indent="0">
              <a:lnSpc>
                <a:spcPct val="110000"/>
              </a:lnSpc>
              <a:buNone/>
            </a:pPr>
            <a:endParaRPr lang="zh-CN" altLang="en-US" sz="1400" b="1">
              <a:latin typeface="仿宋" panose="02010609060101010101" charset="-122"/>
              <a:ea typeface="仿宋" panose="02010609060101010101" charset="-122"/>
              <a:cs typeface="仿宋" panose="02010609060101010101" charset="-122"/>
              <a:sym typeface="+mn-ea"/>
            </a:endParaRPr>
          </a:p>
          <a:p>
            <a:pPr marL="0" indent="0" fontAlgn="auto">
              <a:lnSpc>
                <a:spcPct val="110000"/>
              </a:lnSpc>
              <a:spcBef>
                <a:spcPts val="0"/>
              </a:spcBef>
            </a:pPr>
            <a:r>
              <a:rPr lang="en-US" altLang="zh-CN" sz="2300" b="1">
                <a:latin typeface="仿宋" panose="02010609060101010101" charset="-122"/>
                <a:ea typeface="仿宋" panose="02010609060101010101" charset="-122"/>
                <a:cs typeface="仿宋" panose="02010609060101010101" charset="-122"/>
              </a:rPr>
              <a:t> </a:t>
            </a:r>
            <a:r>
              <a:rPr lang="zh-CN" sz="2300" b="1">
                <a:latin typeface="仿宋" panose="02010609060101010101" charset="-122"/>
                <a:ea typeface="仿宋" panose="02010609060101010101" charset="-122"/>
                <a:cs typeface="仿宋" panose="02010609060101010101" charset="-122"/>
                <a:sym typeface="+mn-ea"/>
              </a:rPr>
              <a:t>危大工程施工前，</a:t>
            </a:r>
            <a:r>
              <a:rPr lang="en-US" altLang="zh-CN" sz="2300" b="1">
                <a:latin typeface="仿宋" panose="02010609060101010101" charset="-122"/>
                <a:ea typeface="仿宋" panose="02010609060101010101" charset="-122"/>
                <a:cs typeface="仿宋" panose="02010609060101010101" charset="-122"/>
              </a:rPr>
              <a:t>应结合专项施工方案编制</a:t>
            </a:r>
            <a:r>
              <a:rPr lang="zh-CN" altLang="en-US" sz="2600" b="1">
                <a:latin typeface="黑体" panose="02010609060101010101" charset="-122"/>
                <a:ea typeface="黑体" panose="02010609060101010101" charset="-122"/>
                <a:cs typeface="仿宋" panose="02010609060101010101" charset="-122"/>
              </a:rPr>
              <a:t>危大工程</a:t>
            </a:r>
            <a:r>
              <a:rPr lang="en-US" altLang="zh-CN" sz="2600" b="1">
                <a:latin typeface="黑体" panose="02010609060101010101" charset="-122"/>
                <a:ea typeface="黑体" panose="02010609060101010101" charset="-122"/>
                <a:cs typeface="仿宋" panose="02010609060101010101" charset="-122"/>
              </a:rPr>
              <a:t>监理实施细则</a:t>
            </a:r>
            <a:r>
              <a:rPr lang="zh-CN" altLang="en-US" sz="2600" b="1">
                <a:latin typeface="黑体" panose="02010609060101010101" charset="-122"/>
                <a:ea typeface="黑体" panose="02010609060101010101" charset="-122"/>
                <a:cs typeface="仿宋" panose="02010609060101010101" charset="-122"/>
              </a:rPr>
              <a:t>。</a:t>
            </a:r>
            <a:endParaRPr lang="en-US" altLang="zh-CN" sz="2300" b="1">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300" b="1">
                <a:latin typeface="仿宋" panose="02010609060101010101" charset="-122"/>
                <a:ea typeface="仿宋" panose="02010609060101010101" charset="-122"/>
                <a:cs typeface="仿宋" panose="02010609060101010101" charset="-122"/>
              </a:rPr>
              <a:t>                   </a:t>
            </a:r>
            <a:endParaRPr lang="en-US" sz="2300" b="1">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96850"/>
            <a:ext cx="10515600" cy="1288415"/>
          </a:xfrm>
        </p:spPr>
        <p:txBody>
          <a:bodyPr/>
          <a:p>
            <a:r>
              <a:rPr lang="zh-CN" altLang="en-US" b="1">
                <a:solidFill>
                  <a:schemeClr val="tx2"/>
                </a:solidFill>
              </a:rPr>
              <a:t>（二）施工阶段</a:t>
            </a:r>
            <a:endParaRPr lang="zh-CN" altLang="en-US" b="1">
              <a:solidFill>
                <a:schemeClr val="tx2"/>
              </a:solidFill>
            </a:endParaRPr>
          </a:p>
        </p:txBody>
      </p:sp>
      <p:pic>
        <p:nvPicPr>
          <p:cNvPr id="4" name="内容占位符 3"/>
          <p:cNvPicPr>
            <a:picLocks noChangeAspect="1"/>
          </p:cNvPicPr>
          <p:nvPr>
            <p:ph idx="1"/>
          </p:nvPr>
        </p:nvPicPr>
        <p:blipFill>
          <a:blip r:embed="rId1"/>
          <a:stretch>
            <a:fillRect/>
          </a:stretch>
        </p:blipFill>
        <p:spPr>
          <a:xfrm>
            <a:off x="5233670" y="32385"/>
            <a:ext cx="5929630" cy="6807200"/>
          </a:xfrm>
          <a:prstGeom prst="rect">
            <a:avLst/>
          </a:prstGeom>
        </p:spPr>
      </p:pic>
      <p:sp>
        <p:nvSpPr>
          <p:cNvPr id="5" name="文本框 4"/>
          <p:cNvSpPr txBox="1"/>
          <p:nvPr/>
        </p:nvSpPr>
        <p:spPr>
          <a:xfrm>
            <a:off x="1116330" y="1905635"/>
            <a:ext cx="3615055" cy="3830955"/>
          </a:xfrm>
          <a:prstGeom prst="rect">
            <a:avLst/>
          </a:prstGeom>
          <a:noFill/>
        </p:spPr>
        <p:txBody>
          <a:bodyPr wrap="square" rtlCol="0">
            <a:spAutoFit/>
          </a:bodyPr>
          <a:p>
            <a:pPr indent="0">
              <a:buFont typeface="Arial" panose="020B0604020202020204" pitchFamily="34" charset="0"/>
              <a:buNone/>
            </a:pPr>
            <a:r>
              <a:rPr lang="zh-CN" altLang="en-US" sz="2800" b="1"/>
              <a:t>基坑工程验收表</a:t>
            </a:r>
            <a:endParaRPr lang="zh-CN" altLang="en-US" sz="2800" b="1"/>
          </a:p>
          <a:p>
            <a:endParaRPr lang="zh-CN" altLang="en-US" sz="2800" b="1"/>
          </a:p>
          <a:p>
            <a:pPr>
              <a:lnSpc>
                <a:spcPct val="130000"/>
              </a:lnSpc>
            </a:pPr>
            <a:r>
              <a:rPr lang="zh-CN" altLang="en-US" sz="2400" b="1">
                <a:latin typeface="仿宋" panose="02010609060101010101" charset="-122"/>
                <a:ea typeface="仿宋" panose="02010609060101010101" charset="-122"/>
                <a:cs typeface="仿宋" panose="02010609060101010101" charset="-122"/>
              </a:rPr>
              <a:t>    基坑支护完成后施工单位应组织相关单位按照设计文件、施工组织设计、施工专项方案及相关规范进行验收，验收内容应按表LJA-C9-1-1进行。</a:t>
            </a:r>
            <a:endParaRPr lang="zh-CN" altLang="en-US" sz="2400" b="1">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7399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3" name="内容占位符 2"/>
          <p:cNvSpPr>
            <a:spLocks noGrp="1"/>
          </p:cNvSpPr>
          <p:nvPr>
            <p:ph idx="1"/>
          </p:nvPr>
        </p:nvSpPr>
        <p:spPr>
          <a:xfrm>
            <a:off x="1264920" y="1336675"/>
            <a:ext cx="9582785" cy="5657850"/>
          </a:xfrm>
        </p:spPr>
        <p:txBody>
          <a:bodyPr>
            <a:normAutofit lnSpcReduction="10000"/>
          </a:bodyPr>
          <a:p>
            <a:pPr marL="0" indent="0">
              <a:lnSpc>
                <a:spcPct val="120000"/>
              </a:lnSpc>
              <a:buNone/>
            </a:pPr>
            <a:r>
              <a:rPr lang="zh-CN" altLang="en-US" sz="2800" b="1" dirty="0" smtClean="0">
                <a:solidFill>
                  <a:schemeClr val="accent3">
                    <a:lumMod val="60000"/>
                    <a:lumOff val="40000"/>
                  </a:schemeClr>
                </a:solidFill>
                <a:latin typeface="黑体" panose="02010609060101010101" charset="-122"/>
                <a:ea typeface="黑体" panose="02010609060101010101" charset="-122"/>
                <a:sym typeface="+mn-ea"/>
              </a:rPr>
              <a:t>施工起重机械（塔式起重机、施工升降机、物料提升机）</a:t>
            </a:r>
            <a:r>
              <a:rPr lang="en-US" altLang="zh-CN" sz="2800" b="1">
                <a:solidFill>
                  <a:schemeClr val="accent3">
                    <a:lumMod val="60000"/>
                    <a:lumOff val="40000"/>
                  </a:schemeClr>
                </a:solidFill>
                <a:latin typeface="仿宋" panose="02010609060101010101" charset="-122"/>
                <a:ea typeface="仿宋" panose="02010609060101010101" charset="-122"/>
                <a:cs typeface="仿宋" panose="02010609060101010101" charset="-122"/>
              </a:rPr>
              <a:t> </a:t>
            </a:r>
            <a:endParaRPr lang="en-US" altLang="zh-CN" sz="2600" b="1">
              <a:solidFill>
                <a:schemeClr val="accent3">
                  <a:lumMod val="60000"/>
                  <a:lumOff val="40000"/>
                </a:schemeClr>
              </a:solidFill>
              <a:latin typeface="仿宋" panose="02010609060101010101" charset="-122"/>
              <a:ea typeface="仿宋" panose="02010609060101010101" charset="-122"/>
              <a:cs typeface="仿宋" panose="02010609060101010101" charset="-122"/>
            </a:endParaRPr>
          </a:p>
          <a:p>
            <a:pPr>
              <a:lnSpc>
                <a:spcPct val="170000"/>
              </a:lnSpc>
            </a:pPr>
            <a:r>
              <a:rPr lang="zh-CN" altLang="en-US" sz="2300" b="1" dirty="0">
                <a:solidFill>
                  <a:schemeClr val="tx1"/>
                </a:solidFill>
                <a:latin typeface="黑体" panose="02010609060101010101" charset="-122"/>
                <a:ea typeface="黑体" panose="02010609060101010101" charset="-122"/>
                <a:sym typeface="+mn-ea"/>
              </a:rPr>
              <a:t>设备进场报审：</a:t>
            </a:r>
            <a:endParaRPr lang="zh-CN" altLang="en-US" sz="2300" b="1" dirty="0">
              <a:solidFill>
                <a:schemeClr val="tx1"/>
              </a:solidFill>
              <a:latin typeface="黑体" panose="02010609060101010101" charset="-122"/>
              <a:ea typeface="黑体" panose="02010609060101010101" charset="-122"/>
            </a:endParaRPr>
          </a:p>
          <a:p>
            <a:pPr marL="0" indent="0">
              <a:lnSpc>
                <a:spcPct val="80000"/>
              </a:lnSpc>
              <a:buNone/>
            </a:pPr>
            <a:r>
              <a:rPr lang="en-US" altLang="zh-CN" sz="2300" dirty="0" smtClean="0">
                <a:latin typeface="楷体" panose="02010609060101010101" charset="-122"/>
                <a:ea typeface="楷体" panose="02010609060101010101" charset="-122"/>
                <a:sym typeface="+mn-ea"/>
              </a:rPr>
              <a:t>  </a:t>
            </a:r>
            <a:r>
              <a:rPr lang="en-US" altLang="zh-CN" sz="2300" dirty="0" smtClean="0">
                <a:latin typeface="仿宋" panose="02010609060101010101" charset="-122"/>
                <a:ea typeface="仿宋" panose="02010609060101010101" charset="-122"/>
                <a:cs typeface="仿宋" panose="02010609060101010101" charset="-122"/>
                <a:sym typeface="+mn-ea"/>
              </a:rPr>
              <a:t>a.</a:t>
            </a:r>
            <a:r>
              <a:rPr lang="zh-CN" altLang="en-US" sz="2300" b="1" dirty="0" smtClean="0">
                <a:latin typeface="仿宋" panose="02010609060101010101" charset="-122"/>
                <a:ea typeface="仿宋" panose="02010609060101010101" charset="-122"/>
                <a:cs typeface="仿宋" panose="02010609060101010101" charset="-122"/>
                <a:sym typeface="+mn-ea"/>
              </a:rPr>
              <a:t>特种设备制造许可证</a:t>
            </a:r>
            <a:endParaRPr lang="zh-CN" altLang="en-US" sz="2300" b="1" dirty="0" smtClean="0">
              <a:latin typeface="仿宋" panose="02010609060101010101" charset="-122"/>
              <a:ea typeface="仿宋" panose="02010609060101010101" charset="-122"/>
              <a:cs typeface="仿宋" panose="02010609060101010101" charset="-122"/>
              <a:sym typeface="+mn-ea"/>
            </a:endParaRPr>
          </a:p>
          <a:p>
            <a:pPr marL="0" indent="0">
              <a:lnSpc>
                <a:spcPct val="80000"/>
              </a:lnSpc>
              <a:buNone/>
            </a:pPr>
            <a:r>
              <a:rPr lang="en-US" altLang="zh-CN" sz="2300" b="1" dirty="0" smtClean="0">
                <a:latin typeface="仿宋" panose="02010609060101010101" charset="-122"/>
                <a:ea typeface="仿宋" panose="02010609060101010101" charset="-122"/>
                <a:cs typeface="仿宋" panose="02010609060101010101" charset="-122"/>
                <a:sym typeface="+mn-ea"/>
              </a:rPr>
              <a:t>  b.</a:t>
            </a:r>
            <a:r>
              <a:rPr lang="zh-CN" altLang="en-US" sz="2300" b="1" dirty="0" smtClean="0">
                <a:latin typeface="仿宋" panose="02010609060101010101" charset="-122"/>
                <a:ea typeface="仿宋" panose="02010609060101010101" charset="-122"/>
                <a:cs typeface="仿宋" panose="02010609060101010101" charset="-122"/>
                <a:sym typeface="+mn-ea"/>
              </a:rPr>
              <a:t>产品合格证</a:t>
            </a:r>
            <a:endParaRPr lang="zh-CN" altLang="en-US" sz="2300" b="1" dirty="0" smtClean="0">
              <a:latin typeface="仿宋" panose="02010609060101010101" charset="-122"/>
              <a:ea typeface="仿宋" panose="02010609060101010101" charset="-122"/>
              <a:cs typeface="仿宋" panose="02010609060101010101" charset="-122"/>
              <a:sym typeface="+mn-ea"/>
            </a:endParaRPr>
          </a:p>
          <a:p>
            <a:pPr marL="0" indent="0">
              <a:lnSpc>
                <a:spcPct val="80000"/>
              </a:lnSpc>
              <a:buNone/>
            </a:pPr>
            <a:r>
              <a:rPr lang="en-US" altLang="zh-CN" sz="2300" b="1" dirty="0" smtClean="0">
                <a:latin typeface="仿宋" panose="02010609060101010101" charset="-122"/>
                <a:ea typeface="仿宋" panose="02010609060101010101" charset="-122"/>
                <a:cs typeface="仿宋" panose="02010609060101010101" charset="-122"/>
                <a:sym typeface="+mn-ea"/>
              </a:rPr>
              <a:t>  c.</a:t>
            </a:r>
            <a:r>
              <a:rPr lang="zh-CN" altLang="en-US" sz="2300" b="1" dirty="0" smtClean="0">
                <a:latin typeface="仿宋" panose="02010609060101010101" charset="-122"/>
                <a:ea typeface="仿宋" panose="02010609060101010101" charset="-122"/>
                <a:cs typeface="仿宋" panose="02010609060101010101" charset="-122"/>
                <a:sym typeface="+mn-ea"/>
              </a:rPr>
              <a:t>备案证明</a:t>
            </a:r>
            <a:endParaRPr lang="zh-CN" altLang="en-US" sz="2300" b="1" dirty="0" smtClean="0">
              <a:latin typeface="仿宋" panose="02010609060101010101" charset="-122"/>
              <a:ea typeface="仿宋" panose="02010609060101010101" charset="-122"/>
              <a:cs typeface="仿宋" panose="02010609060101010101" charset="-122"/>
              <a:sym typeface="+mn-ea"/>
            </a:endParaRPr>
          </a:p>
          <a:p>
            <a:pPr>
              <a:lnSpc>
                <a:spcPct val="130000"/>
              </a:lnSpc>
            </a:pPr>
            <a:r>
              <a:rPr lang="zh-CN" altLang="en-US" sz="2300" b="1" dirty="0" smtClean="0">
                <a:solidFill>
                  <a:schemeClr val="tx1"/>
                </a:solidFill>
                <a:latin typeface="黑体" panose="02010609060101010101" charset="-122"/>
                <a:ea typeface="黑体" panose="02010609060101010101" charset="-122"/>
                <a:sym typeface="+mn-ea"/>
              </a:rPr>
              <a:t>安拆单位资质报审：</a:t>
            </a:r>
            <a:endParaRPr lang="zh-CN" altLang="en-US" sz="2300" b="1" dirty="0" smtClean="0">
              <a:solidFill>
                <a:schemeClr val="tx1"/>
              </a:solidFill>
              <a:latin typeface="黑体" panose="02010609060101010101" charset="-122"/>
              <a:ea typeface="黑体" panose="02010609060101010101" charset="-122"/>
              <a:sym typeface="+mn-ea"/>
            </a:endParaRPr>
          </a:p>
          <a:p>
            <a:pPr marL="0" indent="0">
              <a:lnSpc>
                <a:spcPct val="90000"/>
              </a:lnSpc>
              <a:buNone/>
            </a:pPr>
            <a:r>
              <a:rPr lang="en-US" altLang="zh-CN" sz="2300" dirty="0" smtClean="0">
                <a:latin typeface="楷体" panose="02010609060101010101" charset="-122"/>
                <a:ea typeface="楷体" panose="02010609060101010101" charset="-122"/>
                <a:sym typeface="+mn-ea"/>
              </a:rPr>
              <a:t>  </a:t>
            </a:r>
            <a:r>
              <a:rPr lang="en-US" altLang="zh-CN" sz="2300" b="1" dirty="0" smtClean="0">
                <a:latin typeface="仿宋" panose="02010609060101010101" charset="-122"/>
                <a:ea typeface="仿宋" panose="02010609060101010101" charset="-122"/>
                <a:cs typeface="仿宋" panose="02010609060101010101" charset="-122"/>
                <a:sym typeface="+mn-ea"/>
              </a:rPr>
              <a:t>a.</a:t>
            </a:r>
            <a:r>
              <a:rPr lang="zh-CN" altLang="en-US" sz="2300" b="1" dirty="0" smtClean="0">
                <a:latin typeface="仿宋" panose="02010609060101010101" charset="-122"/>
                <a:ea typeface="仿宋" panose="02010609060101010101" charset="-122"/>
                <a:cs typeface="仿宋" panose="02010609060101010101" charset="-122"/>
                <a:sym typeface="+mn-ea"/>
              </a:rPr>
              <a:t>营业执照、资质证书、安全生产许可证</a:t>
            </a:r>
            <a:endParaRPr lang="en-US" altLang="zh-CN" sz="2300" b="1" dirty="0" smtClean="0">
              <a:latin typeface="仿宋" panose="02010609060101010101" charset="-122"/>
              <a:ea typeface="仿宋" panose="02010609060101010101" charset="-122"/>
              <a:cs typeface="仿宋" panose="02010609060101010101" charset="-122"/>
            </a:endParaRPr>
          </a:p>
          <a:p>
            <a:pPr marL="0" indent="0">
              <a:lnSpc>
                <a:spcPct val="90000"/>
              </a:lnSpc>
              <a:buNone/>
            </a:pPr>
            <a:r>
              <a:rPr lang="en-US" altLang="zh-CN" sz="2300" b="1" dirty="0" smtClean="0">
                <a:latin typeface="仿宋" panose="02010609060101010101" charset="-122"/>
                <a:ea typeface="仿宋" panose="02010609060101010101" charset="-122"/>
                <a:cs typeface="仿宋" panose="02010609060101010101" charset="-122"/>
                <a:sym typeface="+mn-ea"/>
              </a:rPr>
              <a:t>  b.</a:t>
            </a:r>
            <a:r>
              <a:rPr lang="zh-CN" altLang="en-US" sz="2300" b="1" dirty="0" smtClean="0">
                <a:latin typeface="仿宋" panose="02010609060101010101" charset="-122"/>
                <a:ea typeface="仿宋" panose="02010609060101010101" charset="-122"/>
                <a:cs typeface="仿宋" panose="02010609060101010101" charset="-122"/>
                <a:sym typeface="+mn-ea"/>
              </a:rPr>
              <a:t>专职安全生产管理人员、专业技术人员</a:t>
            </a:r>
            <a:endParaRPr lang="zh-CN" altLang="en-US" sz="2300" b="1" dirty="0" smtClean="0">
              <a:latin typeface="仿宋" panose="02010609060101010101" charset="-122"/>
              <a:ea typeface="仿宋" panose="02010609060101010101" charset="-122"/>
              <a:cs typeface="仿宋" panose="02010609060101010101" charset="-122"/>
            </a:endParaRPr>
          </a:p>
          <a:p>
            <a:pPr marL="0" indent="0">
              <a:lnSpc>
                <a:spcPct val="90000"/>
              </a:lnSpc>
              <a:buNone/>
            </a:pPr>
            <a:r>
              <a:rPr lang="en-US" altLang="zh-CN" sz="2300" b="1" dirty="0" smtClean="0">
                <a:latin typeface="仿宋" panose="02010609060101010101" charset="-122"/>
                <a:ea typeface="仿宋" panose="02010609060101010101" charset="-122"/>
                <a:cs typeface="仿宋" panose="02010609060101010101" charset="-122"/>
                <a:sym typeface="+mn-ea"/>
              </a:rPr>
              <a:t>  c.</a:t>
            </a:r>
            <a:r>
              <a:rPr lang="zh-CN" altLang="en-US" sz="2300" b="1" dirty="0" smtClean="0">
                <a:latin typeface="仿宋" panose="02010609060101010101" charset="-122"/>
                <a:ea typeface="仿宋" panose="02010609060101010101" charset="-122"/>
                <a:cs typeface="仿宋" panose="02010609060101010101" charset="-122"/>
                <a:sym typeface="+mn-ea"/>
              </a:rPr>
              <a:t>特种作业人员（安装拆卸工、起重机械司机、司索信号工）</a:t>
            </a:r>
            <a:endParaRPr lang="zh-CN" altLang="en-US" sz="2300" b="1" dirty="0" smtClean="0">
              <a:latin typeface="仿宋" panose="02010609060101010101" charset="-122"/>
              <a:ea typeface="仿宋" panose="02010609060101010101" charset="-122"/>
              <a:cs typeface="仿宋" panose="02010609060101010101" charset="-122"/>
            </a:endParaRPr>
          </a:p>
          <a:p>
            <a:pPr marL="0" indent="0">
              <a:lnSpc>
                <a:spcPct val="90000"/>
              </a:lnSpc>
              <a:buNone/>
            </a:pPr>
            <a:r>
              <a:rPr lang="zh-CN" altLang="en-US" sz="2300" b="1" dirty="0" smtClean="0">
                <a:latin typeface="仿宋" panose="02010609060101010101" charset="-122"/>
                <a:ea typeface="仿宋" panose="02010609060101010101" charset="-122"/>
                <a:cs typeface="仿宋" panose="02010609060101010101" charset="-122"/>
                <a:sym typeface="+mn-ea"/>
              </a:rPr>
              <a:t>  d.与使用单位签订的安装（拆卸）合同及安全协议书</a:t>
            </a:r>
            <a:endParaRPr lang="zh-CN" altLang="en-US" sz="2300" b="1" dirty="0" smtClean="0">
              <a:latin typeface="仿宋" panose="02010609060101010101" charset="-122"/>
              <a:ea typeface="仿宋" panose="02010609060101010101" charset="-122"/>
              <a:cs typeface="仿宋" panose="02010609060101010101" charset="-122"/>
              <a:sym typeface="+mn-ea"/>
            </a:endParaRPr>
          </a:p>
          <a:p>
            <a:pPr marL="0" indent="0">
              <a:lnSpc>
                <a:spcPct val="140000"/>
              </a:lnSpc>
            </a:pPr>
            <a:r>
              <a:rPr lang="zh-CN" altLang="en-US" sz="2300" b="1" dirty="0" smtClean="0">
                <a:latin typeface="黑体" panose="02010609060101010101" charset="-122"/>
                <a:ea typeface="黑体" panose="02010609060101010101" charset="-122"/>
                <a:sym typeface="+mn-ea"/>
              </a:rPr>
              <a:t> 安装、拆卸工程专项施工方案、安全事故应急救援预案报审</a:t>
            </a:r>
            <a:endParaRPr lang="en-US" sz="2300" b="1">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30835"/>
            <a:ext cx="10515600" cy="1325563"/>
          </a:xfrm>
        </p:spPr>
        <p:txBody>
          <a:bodyPr/>
          <a:p>
            <a:r>
              <a:rPr lang="zh-CN" altLang="en-US" b="1">
                <a:solidFill>
                  <a:schemeClr val="tx2"/>
                </a:solidFill>
              </a:rPr>
              <a:t>依据的法规、文件</a:t>
            </a:r>
            <a:endParaRPr lang="zh-CN" altLang="en-US" b="1">
              <a:solidFill>
                <a:schemeClr val="tx2"/>
              </a:solidFill>
            </a:endParaRPr>
          </a:p>
        </p:txBody>
      </p:sp>
      <p:sp>
        <p:nvSpPr>
          <p:cNvPr id="3" name="内容占位符 2"/>
          <p:cNvSpPr>
            <a:spLocks noGrp="1"/>
          </p:cNvSpPr>
          <p:nvPr>
            <p:ph idx="1"/>
          </p:nvPr>
        </p:nvSpPr>
        <p:spPr>
          <a:xfrm>
            <a:off x="986790" y="2001520"/>
            <a:ext cx="10667365" cy="4575175"/>
          </a:xfrm>
        </p:spPr>
        <p:txBody>
          <a:bodyPr>
            <a:normAutofit lnSpcReduction="10000"/>
          </a:bodyPr>
          <a:p>
            <a:pPr>
              <a:lnSpc>
                <a:spcPct val="150000"/>
              </a:lnSpc>
            </a:pPr>
            <a:r>
              <a:rPr lang="zh-CN" altLang="en-US" sz="2300" b="1">
                <a:solidFill>
                  <a:schemeClr val="tx1"/>
                </a:solidFill>
                <a:latin typeface="仿宋" panose="02010609060101010101" charset="-122"/>
                <a:ea typeface="仿宋" panose="02010609060101010101" charset="-122"/>
                <a:cs typeface="仿宋" panose="02010609060101010101" charset="-122"/>
              </a:rPr>
              <a:t>《建设工程安全生产管理条例》（国务院</a:t>
            </a:r>
            <a:r>
              <a:rPr lang="en-US" altLang="zh-CN" sz="2300" b="1">
                <a:solidFill>
                  <a:schemeClr val="tx1"/>
                </a:solidFill>
                <a:latin typeface="仿宋" panose="02010609060101010101" charset="-122"/>
                <a:ea typeface="仿宋" panose="02010609060101010101" charset="-122"/>
                <a:cs typeface="仿宋" panose="02010609060101010101" charset="-122"/>
              </a:rPr>
              <a:t>393</a:t>
            </a:r>
            <a:r>
              <a:rPr lang="zh-CN" altLang="en-US" sz="2300" b="1">
                <a:solidFill>
                  <a:schemeClr val="tx1"/>
                </a:solidFill>
                <a:latin typeface="仿宋" panose="02010609060101010101" charset="-122"/>
                <a:ea typeface="仿宋" panose="02010609060101010101" charset="-122"/>
                <a:cs typeface="仿宋" panose="02010609060101010101" charset="-122"/>
              </a:rPr>
              <a:t>号令）</a:t>
            </a:r>
            <a:endParaRPr lang="zh-CN" altLang="en-US" sz="2300" b="1">
              <a:solidFill>
                <a:schemeClr val="tx1"/>
              </a:solidFill>
              <a:latin typeface="仿宋" panose="02010609060101010101" charset="-122"/>
              <a:ea typeface="仿宋" panose="02010609060101010101" charset="-122"/>
              <a:cs typeface="仿宋" panose="02010609060101010101" charset="-122"/>
            </a:endParaRPr>
          </a:p>
          <a:p>
            <a:pPr>
              <a:lnSpc>
                <a:spcPct val="150000"/>
              </a:lnSpc>
            </a:pPr>
            <a:r>
              <a:rPr lang="zh-CN" altLang="en-US" sz="2300" b="1">
                <a:solidFill>
                  <a:schemeClr val="tx1"/>
                </a:solidFill>
                <a:latin typeface="仿宋" panose="02010609060101010101" charset="-122"/>
                <a:ea typeface="仿宋" panose="02010609060101010101" charset="-122"/>
                <a:cs typeface="仿宋" panose="02010609060101010101" charset="-122"/>
              </a:rPr>
              <a:t>《危险性较大的分部分项工程安全管理规定》（住建部</a:t>
            </a:r>
            <a:r>
              <a:rPr lang="en-US" altLang="zh-CN" sz="2300" b="1">
                <a:solidFill>
                  <a:schemeClr val="tx1"/>
                </a:solidFill>
                <a:latin typeface="仿宋" panose="02010609060101010101" charset="-122"/>
                <a:ea typeface="仿宋" panose="02010609060101010101" charset="-122"/>
                <a:cs typeface="仿宋" panose="02010609060101010101" charset="-122"/>
              </a:rPr>
              <a:t>37</a:t>
            </a:r>
            <a:r>
              <a:rPr lang="zh-CN" altLang="en-US" sz="2300" b="1">
                <a:solidFill>
                  <a:schemeClr val="tx1"/>
                </a:solidFill>
                <a:latin typeface="仿宋" panose="02010609060101010101" charset="-122"/>
                <a:ea typeface="仿宋" panose="02010609060101010101" charset="-122"/>
                <a:cs typeface="仿宋" panose="02010609060101010101" charset="-122"/>
              </a:rPr>
              <a:t>号令）</a:t>
            </a:r>
            <a:endParaRPr lang="zh-CN" altLang="en-US" sz="2300" b="1">
              <a:solidFill>
                <a:schemeClr val="tx1"/>
              </a:solidFill>
              <a:latin typeface="仿宋" panose="02010609060101010101" charset="-122"/>
              <a:ea typeface="仿宋" panose="02010609060101010101" charset="-122"/>
              <a:cs typeface="仿宋" panose="02010609060101010101" charset="-122"/>
            </a:endParaRPr>
          </a:p>
          <a:p>
            <a:pPr>
              <a:lnSpc>
                <a:spcPct val="150000"/>
              </a:lnSpc>
            </a:pPr>
            <a:r>
              <a:rPr lang="zh-CN" altLang="en-US" sz="2300" b="1">
                <a:solidFill>
                  <a:schemeClr val="tx1"/>
                </a:solidFill>
                <a:latin typeface="仿宋" panose="02010609060101010101" charset="-122"/>
                <a:ea typeface="仿宋" panose="02010609060101010101" charset="-122"/>
                <a:cs typeface="仿宋" panose="02010609060101010101" charset="-122"/>
              </a:rPr>
              <a:t>《山东省房屋市政施工危险性较大分部分项工程安全管理实施细则》</a:t>
            </a:r>
            <a:endParaRPr lang="zh-CN" altLang="en-US" sz="2300" b="1">
              <a:solidFill>
                <a:schemeClr val="tx1"/>
              </a:solidFill>
              <a:latin typeface="仿宋" panose="02010609060101010101" charset="-122"/>
              <a:ea typeface="仿宋" panose="02010609060101010101" charset="-122"/>
              <a:cs typeface="仿宋" panose="02010609060101010101" charset="-122"/>
            </a:endParaRPr>
          </a:p>
          <a:p>
            <a:pPr>
              <a:lnSpc>
                <a:spcPct val="150000"/>
              </a:lnSpc>
            </a:pPr>
            <a:r>
              <a:rPr lang="zh-CN" altLang="en-US" sz="2300" b="1">
                <a:solidFill>
                  <a:schemeClr val="tx1"/>
                </a:solidFill>
                <a:latin typeface="仿宋" panose="02010609060101010101" charset="-122"/>
                <a:ea typeface="仿宋" panose="02010609060101010101" charset="-122"/>
                <a:cs typeface="仿宋" panose="02010609060101010101" charset="-122"/>
              </a:rPr>
              <a:t> 山东省《建设工程监理工作规程》</a:t>
            </a:r>
            <a:r>
              <a:rPr lang="zh-CN" altLang="en-US" sz="2300" b="1">
                <a:solidFill>
                  <a:schemeClr val="tx1"/>
                </a:solidFill>
                <a:latin typeface="仿宋" panose="02010609060101010101" charset="-122"/>
                <a:ea typeface="仿宋" panose="02010609060101010101" charset="-122"/>
                <a:cs typeface="仿宋" panose="02010609060101010101" charset="-122"/>
                <a:sym typeface="+mn-ea"/>
              </a:rPr>
              <a:t>DB37/</a:t>
            </a:r>
            <a:r>
              <a:rPr lang="en-US" altLang="zh-CN" sz="2300" b="1">
                <a:solidFill>
                  <a:schemeClr val="tx1"/>
                </a:solidFill>
                <a:latin typeface="仿宋" panose="02010609060101010101" charset="-122"/>
                <a:ea typeface="仿宋" panose="02010609060101010101" charset="-122"/>
                <a:cs typeface="仿宋" panose="02010609060101010101" charset="-122"/>
                <a:sym typeface="+mn-ea"/>
              </a:rPr>
              <a:t>T5028-2015 J12939-2015</a:t>
            </a:r>
            <a:endParaRPr lang="zh-CN" altLang="en-US" sz="2300" b="1">
              <a:solidFill>
                <a:schemeClr val="tx1"/>
              </a:solidFill>
              <a:latin typeface="仿宋" panose="02010609060101010101" charset="-122"/>
              <a:ea typeface="仿宋" panose="02010609060101010101" charset="-122"/>
              <a:cs typeface="仿宋" panose="02010609060101010101" charset="-122"/>
            </a:endParaRPr>
          </a:p>
          <a:p>
            <a:pPr>
              <a:lnSpc>
                <a:spcPct val="150000"/>
              </a:lnSpc>
            </a:pPr>
            <a:r>
              <a:rPr lang="zh-CN" altLang="en-US" sz="2300" b="1">
                <a:solidFill>
                  <a:schemeClr val="tx1"/>
                </a:solidFill>
                <a:latin typeface="仿宋" panose="02010609060101010101" charset="-122"/>
                <a:ea typeface="仿宋" panose="02010609060101010101" charset="-122"/>
                <a:cs typeface="仿宋" panose="02010609060101010101" charset="-122"/>
              </a:rPr>
              <a:t> 山东省《建筑施工现场安全管理资料规程》DB37/5063-2016 J13512-2016</a:t>
            </a:r>
            <a:endParaRPr lang="zh-CN" altLang="en-US" sz="2300" b="1">
              <a:solidFill>
                <a:schemeClr val="tx1"/>
              </a:solidFill>
              <a:latin typeface="仿宋" panose="02010609060101010101" charset="-122"/>
              <a:ea typeface="仿宋" panose="02010609060101010101" charset="-122"/>
              <a:cs typeface="仿宋" panose="02010609060101010101" charset="-122"/>
            </a:endParaRPr>
          </a:p>
          <a:p>
            <a:pPr>
              <a:lnSpc>
                <a:spcPct val="150000"/>
              </a:lnSpc>
            </a:pPr>
            <a:r>
              <a:rPr lang="zh-CN" altLang="en-US" sz="2300" b="1">
                <a:solidFill>
                  <a:schemeClr val="tx1"/>
                </a:solidFill>
                <a:latin typeface="仿宋" panose="02010609060101010101" charset="-122"/>
                <a:ea typeface="仿宋" panose="02010609060101010101" charset="-122"/>
                <a:cs typeface="仿宋" panose="02010609060101010101" charset="-122"/>
              </a:rPr>
              <a:t>  其他相关规范、标准</a:t>
            </a:r>
            <a:endParaRPr lang="zh-CN" altLang="en-US" sz="2300" b="1">
              <a:solidFill>
                <a:schemeClr val="tx1"/>
              </a:solidFill>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9685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3" name="内容占位符 2"/>
          <p:cNvSpPr>
            <a:spLocks noGrp="1"/>
          </p:cNvSpPr>
          <p:nvPr>
            <p:ph idx="1"/>
          </p:nvPr>
        </p:nvSpPr>
        <p:spPr>
          <a:xfrm>
            <a:off x="1264920" y="1391285"/>
            <a:ext cx="9582785" cy="5728970"/>
          </a:xfrm>
        </p:spPr>
        <p:txBody>
          <a:bodyPr>
            <a:normAutofit lnSpcReduction="10000"/>
          </a:bodyPr>
          <a:p>
            <a:pPr marL="0" indent="0">
              <a:lnSpc>
                <a:spcPct val="160000"/>
              </a:lnSpc>
              <a:buNone/>
            </a:pPr>
            <a:r>
              <a:rPr lang="zh-CN" altLang="en-US" sz="2500" b="1" dirty="0" smtClean="0">
                <a:solidFill>
                  <a:schemeClr val="tx1"/>
                </a:solidFill>
                <a:latin typeface="黑体" panose="02010609060101010101" charset="-122"/>
                <a:ea typeface="黑体" panose="02010609060101010101" charset="-122"/>
                <a:sym typeface="+mn-ea"/>
              </a:rPr>
              <a:t>施工起重机械基础验收表（塔式起重机、施工升降机）</a:t>
            </a:r>
            <a:r>
              <a:rPr lang="en-US" altLang="zh-CN" sz="2600" b="1">
                <a:solidFill>
                  <a:schemeClr val="accent3">
                    <a:lumMod val="60000"/>
                    <a:lumOff val="40000"/>
                  </a:schemeClr>
                </a:solidFill>
                <a:latin typeface="仿宋" panose="02010609060101010101" charset="-122"/>
                <a:ea typeface="仿宋" panose="02010609060101010101" charset="-122"/>
                <a:cs typeface="仿宋" panose="02010609060101010101" charset="-122"/>
              </a:rPr>
              <a:t> </a:t>
            </a:r>
            <a:endParaRPr lang="en-US" altLang="zh-CN" sz="2600" b="1">
              <a:solidFill>
                <a:schemeClr val="accent3">
                  <a:lumMod val="60000"/>
                  <a:lumOff val="40000"/>
                </a:schemeClr>
              </a:solidFill>
              <a:latin typeface="仿宋" panose="02010609060101010101" charset="-122"/>
              <a:ea typeface="仿宋" panose="02010609060101010101" charset="-122"/>
              <a:cs typeface="仿宋" panose="02010609060101010101" charset="-122"/>
            </a:endParaRPr>
          </a:p>
          <a:p>
            <a:pPr marL="0" indent="0">
              <a:lnSpc>
                <a:spcPct val="160000"/>
              </a:lnSpc>
              <a:buNone/>
            </a:pPr>
            <a:r>
              <a:rPr lang="en-US" altLang="zh-CN" sz="2200" b="1" dirty="0" smtClean="0">
                <a:solidFill>
                  <a:schemeClr val="tx1"/>
                </a:solidFill>
                <a:latin typeface="仿宋" panose="02010609060101010101" charset="-122"/>
                <a:ea typeface="仿宋" panose="02010609060101010101" charset="-122"/>
                <a:cs typeface="仿宋" panose="02010609060101010101" charset="-122"/>
                <a:sym typeface="+mn-ea"/>
              </a:rPr>
              <a:t>1</a:t>
            </a:r>
            <a:r>
              <a:rPr lang="zh-CN" altLang="en-US" sz="2200" b="1" dirty="0" smtClean="0">
                <a:solidFill>
                  <a:schemeClr val="tx1"/>
                </a:solidFill>
                <a:latin typeface="仿宋" panose="02010609060101010101" charset="-122"/>
                <a:ea typeface="仿宋" panose="02010609060101010101" charset="-122"/>
                <a:cs typeface="仿宋" panose="02010609060101010101" charset="-122"/>
                <a:sym typeface="+mn-ea"/>
              </a:rPr>
              <a:t>）塔式起重机基础完成后，项目技术负责人应组织有关人员，对基础进行验收，并填写表LJA-C9-6-1，后附</a:t>
            </a:r>
            <a:r>
              <a:rPr lang="zh-CN" altLang="en-US" sz="2200" b="1" u="sng" dirty="0" smtClean="0">
                <a:solidFill>
                  <a:schemeClr val="tx1"/>
                </a:solidFill>
                <a:latin typeface="仿宋" panose="02010609060101010101" charset="-122"/>
                <a:ea typeface="仿宋" panose="02010609060101010101" charset="-122"/>
                <a:cs typeface="仿宋" panose="02010609060101010101" charset="-122"/>
                <a:sym typeface="+mn-ea"/>
              </a:rPr>
              <a:t>基础与建筑物的平面图、地基隐蔽工程验收记录、钢筋隐蔽工程验收表、混凝土试验报告</a:t>
            </a:r>
            <a:r>
              <a:rPr lang="zh-CN" altLang="en-US" sz="2200" b="1" dirty="0" smtClean="0">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2200" b="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indent="0">
              <a:lnSpc>
                <a:spcPct val="50000"/>
              </a:lnSpc>
              <a:buNone/>
            </a:pPr>
            <a:endParaRPr lang="zh-CN" altLang="en-US" sz="800" b="1" dirty="0" smtClean="0">
              <a:solidFill>
                <a:schemeClr val="tx1"/>
              </a:solidFill>
              <a:latin typeface="仿宋" panose="02010609060101010101" charset="-122"/>
              <a:ea typeface="仿宋" panose="02010609060101010101" charset="-122"/>
              <a:cs typeface="仿宋" panose="02010609060101010101" charset="-122"/>
              <a:sym typeface="+mn-ea"/>
            </a:endParaRPr>
          </a:p>
          <a:p>
            <a:pPr marL="0" indent="0">
              <a:lnSpc>
                <a:spcPct val="150000"/>
              </a:lnSpc>
              <a:buNone/>
            </a:pPr>
            <a:r>
              <a:rPr lang="en-US" altLang="zh-CN" sz="2200" b="1" dirty="0" smtClean="0">
                <a:solidFill>
                  <a:schemeClr val="tx1"/>
                </a:solidFill>
                <a:latin typeface="仿宋" panose="02010609060101010101" charset="-122"/>
                <a:ea typeface="仿宋" panose="02010609060101010101" charset="-122"/>
                <a:cs typeface="仿宋" panose="02010609060101010101" charset="-122"/>
                <a:sym typeface="+mn-ea"/>
              </a:rPr>
              <a:t>2</a:t>
            </a:r>
            <a:r>
              <a:rPr lang="zh-CN" altLang="en-US" sz="2200" b="1" dirty="0" smtClean="0">
                <a:solidFill>
                  <a:schemeClr val="tx1"/>
                </a:solidFill>
                <a:latin typeface="仿宋" panose="02010609060101010101" charset="-122"/>
                <a:ea typeface="仿宋" panose="02010609060101010101" charset="-122"/>
                <a:cs typeface="仿宋" panose="02010609060101010101" charset="-122"/>
                <a:sym typeface="+mn-ea"/>
              </a:rPr>
              <a:t>）施工升降机基础验收应根据升降机安装技术要求的承载力、强度、基础尺寸、地脚螺栓规格数量等进行检查。基础强度需达到70%以上，升降机安装前由施工总承包单位组织使用单位、安装单位和监理单位进行全面验收，并填写</a:t>
            </a:r>
            <a:r>
              <a:rPr lang="zh-CN" altLang="en-US" sz="2200" b="1" dirty="0" smtClean="0">
                <a:latin typeface="仿宋" panose="02010609060101010101" charset="-122"/>
                <a:ea typeface="仿宋" panose="02010609060101010101" charset="-122"/>
                <a:cs typeface="仿宋" panose="02010609060101010101" charset="-122"/>
                <a:sym typeface="+mn-ea"/>
              </a:rPr>
              <a:t>LJA-C9-</a:t>
            </a:r>
            <a:r>
              <a:rPr lang="en-US" altLang="zh-CN" sz="2200" b="1" dirty="0" smtClean="0">
                <a:latin typeface="仿宋" panose="02010609060101010101" charset="-122"/>
                <a:ea typeface="仿宋" panose="02010609060101010101" charset="-122"/>
                <a:cs typeface="仿宋" panose="02010609060101010101" charset="-122"/>
                <a:sym typeface="+mn-ea"/>
              </a:rPr>
              <a:t>8</a:t>
            </a:r>
            <a:r>
              <a:rPr lang="zh-CN" altLang="en-US" sz="2200" b="1" dirty="0" smtClean="0">
                <a:latin typeface="仿宋" panose="02010609060101010101" charset="-122"/>
                <a:ea typeface="仿宋" panose="02010609060101010101" charset="-122"/>
                <a:cs typeface="仿宋" panose="02010609060101010101" charset="-122"/>
                <a:sym typeface="+mn-ea"/>
              </a:rPr>
              <a:t>-1</a:t>
            </a:r>
            <a:r>
              <a:rPr lang="zh-CN" altLang="en-US" sz="2200" b="1" dirty="0" smtClean="0">
                <a:solidFill>
                  <a:schemeClr val="tx1"/>
                </a:solidFill>
                <a:latin typeface="仿宋" panose="02010609060101010101" charset="-122"/>
                <a:ea typeface="仿宋" panose="02010609060101010101" charset="-122"/>
                <a:cs typeface="仿宋" panose="02010609060101010101" charset="-122"/>
                <a:sym typeface="+mn-ea"/>
              </a:rPr>
              <a:t>，由四方签字盖章，并各存一份。</a:t>
            </a:r>
            <a:endParaRPr lang="zh-CN" altLang="en-US" sz="2200" b="1" dirty="0" smtClean="0">
              <a:solidFill>
                <a:schemeClr val="tx1"/>
              </a:solidFill>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02005" y="75565"/>
            <a:ext cx="4854575" cy="6772275"/>
          </a:xfrm>
          <a:prstGeom prst="rect">
            <a:avLst/>
          </a:prstGeom>
        </p:spPr>
      </p:pic>
      <p:pic>
        <p:nvPicPr>
          <p:cNvPr id="5" name="图片 4"/>
          <p:cNvPicPr>
            <a:picLocks noChangeAspect="1"/>
          </p:cNvPicPr>
          <p:nvPr/>
        </p:nvPicPr>
        <p:blipFill>
          <a:blip r:embed="rId2"/>
          <a:stretch>
            <a:fillRect/>
          </a:stretch>
        </p:blipFill>
        <p:spPr>
          <a:xfrm>
            <a:off x="6188710" y="5080"/>
            <a:ext cx="5165725" cy="6842125"/>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5400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3" name="内容占位符 2"/>
          <p:cNvSpPr>
            <a:spLocks noGrp="1"/>
          </p:cNvSpPr>
          <p:nvPr>
            <p:ph idx="1"/>
          </p:nvPr>
        </p:nvSpPr>
        <p:spPr>
          <a:xfrm>
            <a:off x="1264920" y="1508760"/>
            <a:ext cx="9605645" cy="5611495"/>
          </a:xfrm>
        </p:spPr>
        <p:txBody>
          <a:bodyPr>
            <a:normAutofit lnSpcReduction="10000"/>
          </a:bodyPr>
          <a:p>
            <a:pPr marL="0" indent="0">
              <a:lnSpc>
                <a:spcPct val="180000"/>
              </a:lnSpc>
              <a:buNone/>
            </a:pPr>
            <a:r>
              <a:rPr lang="zh-CN" altLang="en-US" b="1" dirty="0" smtClean="0">
                <a:solidFill>
                  <a:schemeClr val="tx1"/>
                </a:solidFill>
                <a:latin typeface="黑体" panose="02010609060101010101" charset="-122"/>
                <a:ea typeface="黑体" panose="02010609060101010101" charset="-122"/>
                <a:sym typeface="+mn-ea"/>
              </a:rPr>
              <a:t>施工起重机械（塔式起重机、施工升降机、物料提升机）安</a:t>
            </a:r>
            <a:r>
              <a:rPr lang="zh-CN" altLang="en-US" b="1" dirty="0">
                <a:solidFill>
                  <a:schemeClr val="tx1"/>
                </a:solidFill>
                <a:latin typeface="黑体" panose="02010609060101010101" charset="-122"/>
                <a:ea typeface="黑体" panose="02010609060101010101" charset="-122"/>
                <a:sym typeface="+mn-ea"/>
              </a:rPr>
              <a:t>装后验收</a:t>
            </a:r>
            <a:endParaRPr lang="zh-CN" altLang="en-US" b="1" dirty="0">
              <a:solidFill>
                <a:schemeClr val="tx1"/>
              </a:solidFill>
              <a:latin typeface="黑体" panose="02010609060101010101" charset="-122"/>
              <a:ea typeface="黑体" panose="02010609060101010101" charset="-122"/>
            </a:endParaRPr>
          </a:p>
          <a:p>
            <a:pPr marL="0" indent="0">
              <a:lnSpc>
                <a:spcPct val="190000"/>
              </a:lnSpc>
              <a:buNone/>
            </a:pPr>
            <a:r>
              <a:rPr lang="zh-CN" altLang="en-US" sz="2300" b="1" dirty="0">
                <a:latin typeface="仿宋" panose="02010609060101010101" charset="-122"/>
                <a:ea typeface="仿宋" panose="02010609060101010101" charset="-122"/>
                <a:cs typeface="仿宋" panose="02010609060101010101" charset="-122"/>
                <a:sym typeface="+mn-ea"/>
              </a:rPr>
              <a:t>1）安装完成后，安装单位应先自行检查。检查合格后，应委托有相应资质的第三方单位进行检测。</a:t>
            </a:r>
            <a:endParaRPr lang="en-US" altLang="zh-CN" sz="2300" b="1" dirty="0">
              <a:latin typeface="仿宋" panose="02010609060101010101" charset="-122"/>
              <a:ea typeface="仿宋" panose="02010609060101010101" charset="-122"/>
              <a:cs typeface="仿宋" panose="02010609060101010101" charset="-122"/>
            </a:endParaRPr>
          </a:p>
          <a:p>
            <a:pPr marL="0" indent="0">
              <a:lnSpc>
                <a:spcPct val="170000"/>
              </a:lnSpc>
              <a:buNone/>
            </a:pPr>
            <a:r>
              <a:rPr lang="en-US" altLang="zh-CN" sz="2300" b="1" dirty="0">
                <a:latin typeface="仿宋" panose="02010609060101010101" charset="-122"/>
                <a:ea typeface="仿宋" panose="02010609060101010101" charset="-122"/>
                <a:cs typeface="仿宋" panose="02010609060101010101" charset="-122"/>
                <a:sym typeface="+mn-ea"/>
              </a:rPr>
              <a:t>2</a:t>
            </a:r>
            <a:r>
              <a:rPr lang="zh-CN" altLang="en-US" sz="2300" b="1" dirty="0">
                <a:latin typeface="仿宋" panose="02010609060101010101" charset="-122"/>
                <a:ea typeface="仿宋" panose="02010609060101010101" charset="-122"/>
                <a:cs typeface="仿宋" panose="02010609060101010101" charset="-122"/>
                <a:sym typeface="+mn-ea"/>
              </a:rPr>
              <a:t>）检测合格后，施工总承包</a:t>
            </a:r>
            <a:r>
              <a:rPr lang="en-US" altLang="zh-CN" sz="2300" b="1" dirty="0">
                <a:latin typeface="仿宋" panose="02010609060101010101" charset="-122"/>
                <a:ea typeface="仿宋" panose="02010609060101010101" charset="-122"/>
                <a:cs typeface="仿宋" panose="02010609060101010101" charset="-122"/>
                <a:sym typeface="+mn-ea"/>
              </a:rPr>
              <a:t>单位应当组织产权、安装、</a:t>
            </a:r>
            <a:r>
              <a:rPr lang="zh-CN" altLang="en-US" sz="2300" b="1" dirty="0">
                <a:latin typeface="仿宋" panose="02010609060101010101" charset="-122"/>
                <a:ea typeface="仿宋" panose="02010609060101010101" charset="-122"/>
                <a:cs typeface="仿宋" panose="02010609060101010101" charset="-122"/>
                <a:sym typeface="+mn-ea"/>
              </a:rPr>
              <a:t>使用、</a:t>
            </a:r>
            <a:r>
              <a:rPr lang="en-US" altLang="zh-CN" sz="2300" b="1" dirty="0">
                <a:latin typeface="仿宋" panose="02010609060101010101" charset="-122"/>
                <a:ea typeface="仿宋" panose="02010609060101010101" charset="-122"/>
                <a:cs typeface="仿宋" panose="02010609060101010101" charset="-122"/>
                <a:sym typeface="+mn-ea"/>
              </a:rPr>
              <a:t>监理等单位进行验收，各单位在安装验收记录表上签署意见后签字盖章，并各保存一份。</a:t>
            </a:r>
            <a:r>
              <a:rPr lang="en-US" altLang="zh-CN" sz="2300" b="1" dirty="0" smtClean="0">
                <a:latin typeface="仿宋" panose="02010609060101010101" charset="-122"/>
                <a:ea typeface="仿宋" panose="02010609060101010101" charset="-122"/>
                <a:cs typeface="仿宋" panose="02010609060101010101" charset="-122"/>
                <a:sym typeface="+mn-ea"/>
              </a:rPr>
              <a:t>经验收合格后方可投入使用</a:t>
            </a:r>
            <a:r>
              <a:rPr lang="en-US" altLang="zh-CN" sz="2300" b="1" dirty="0">
                <a:latin typeface="仿宋" panose="02010609060101010101" charset="-122"/>
                <a:ea typeface="仿宋" panose="02010609060101010101" charset="-122"/>
                <a:cs typeface="仿宋" panose="02010609060101010101" charset="-122"/>
                <a:sym typeface="+mn-ea"/>
              </a:rPr>
              <a:t>，未经验收或者验收不合格的不得使用</a:t>
            </a:r>
            <a:r>
              <a:rPr lang="en-US" altLang="zh-CN" sz="2300" b="1" dirty="0" smtClean="0">
                <a:latin typeface="仿宋" panose="02010609060101010101" charset="-122"/>
                <a:ea typeface="仿宋" panose="02010609060101010101" charset="-122"/>
                <a:cs typeface="仿宋" panose="02010609060101010101" charset="-122"/>
                <a:sym typeface="+mn-ea"/>
              </a:rPr>
              <a:t>。</a:t>
            </a:r>
            <a:endParaRPr lang="zh-CN" altLang="en-US" sz="2300" b="1" dirty="0" smtClean="0">
              <a:solidFill>
                <a:schemeClr val="tx1"/>
              </a:solidFill>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6035" y="53975"/>
            <a:ext cx="4213225" cy="6727190"/>
          </a:xfrm>
          <a:prstGeom prst="rect">
            <a:avLst/>
          </a:prstGeom>
        </p:spPr>
      </p:pic>
      <p:pic>
        <p:nvPicPr>
          <p:cNvPr id="5" name="图片 4"/>
          <p:cNvPicPr>
            <a:picLocks noChangeAspect="1"/>
          </p:cNvPicPr>
          <p:nvPr/>
        </p:nvPicPr>
        <p:blipFill>
          <a:blip r:embed="rId2"/>
          <a:stretch>
            <a:fillRect/>
          </a:stretch>
        </p:blipFill>
        <p:spPr>
          <a:xfrm>
            <a:off x="4221480" y="154940"/>
            <a:ext cx="4112260" cy="6696710"/>
          </a:xfrm>
          <a:prstGeom prst="rect">
            <a:avLst/>
          </a:prstGeom>
        </p:spPr>
      </p:pic>
      <p:pic>
        <p:nvPicPr>
          <p:cNvPr id="6" name="图片 5"/>
          <p:cNvPicPr>
            <a:picLocks noChangeAspect="1"/>
          </p:cNvPicPr>
          <p:nvPr/>
        </p:nvPicPr>
        <p:blipFill>
          <a:blip r:embed="rId3"/>
          <a:stretch>
            <a:fillRect/>
          </a:stretch>
        </p:blipFill>
        <p:spPr>
          <a:xfrm>
            <a:off x="8345170" y="53975"/>
            <a:ext cx="3764280" cy="6797675"/>
          </a:xfrm>
          <a:prstGeom prst="rect">
            <a:avLst/>
          </a:prstGeom>
        </p:spPr>
      </p:pic>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38200" y="14605"/>
            <a:ext cx="5077460" cy="6798310"/>
          </a:xfrm>
          <a:prstGeom prst="rect">
            <a:avLst/>
          </a:prstGeom>
        </p:spPr>
      </p:pic>
      <p:pic>
        <p:nvPicPr>
          <p:cNvPr id="5" name="图片 4"/>
          <p:cNvPicPr>
            <a:picLocks noChangeAspect="1"/>
          </p:cNvPicPr>
          <p:nvPr/>
        </p:nvPicPr>
        <p:blipFill>
          <a:blip r:embed="rId2"/>
          <a:stretch>
            <a:fillRect/>
          </a:stretch>
        </p:blipFill>
        <p:spPr>
          <a:xfrm>
            <a:off x="6250305" y="131445"/>
            <a:ext cx="5103495" cy="666305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79375" y="-76200"/>
            <a:ext cx="3900170" cy="6892290"/>
          </a:xfrm>
          <a:prstGeom prst="rect">
            <a:avLst/>
          </a:prstGeom>
        </p:spPr>
      </p:pic>
      <p:pic>
        <p:nvPicPr>
          <p:cNvPr id="5" name="图片 4"/>
          <p:cNvPicPr>
            <a:picLocks noChangeAspect="1"/>
          </p:cNvPicPr>
          <p:nvPr/>
        </p:nvPicPr>
        <p:blipFill>
          <a:blip r:embed="rId2"/>
          <a:stretch>
            <a:fillRect/>
          </a:stretch>
        </p:blipFill>
        <p:spPr>
          <a:xfrm>
            <a:off x="4067175" y="365125"/>
            <a:ext cx="3694430" cy="6451600"/>
          </a:xfrm>
          <a:prstGeom prst="rect">
            <a:avLst/>
          </a:prstGeom>
        </p:spPr>
      </p:pic>
      <p:pic>
        <p:nvPicPr>
          <p:cNvPr id="6" name="图片 5"/>
          <p:cNvPicPr>
            <a:picLocks noChangeAspect="1"/>
          </p:cNvPicPr>
          <p:nvPr/>
        </p:nvPicPr>
        <p:blipFill>
          <a:blip r:embed="rId3"/>
          <a:stretch>
            <a:fillRect/>
          </a:stretch>
        </p:blipFill>
        <p:spPr>
          <a:xfrm>
            <a:off x="7761605" y="6350"/>
            <a:ext cx="4394200" cy="6880225"/>
          </a:xfrm>
          <a:prstGeom prst="rect">
            <a:avLst/>
          </a:prstGeom>
        </p:spPr>
      </p:pic>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5400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3" name="内容占位符 2"/>
          <p:cNvSpPr>
            <a:spLocks noGrp="1"/>
          </p:cNvSpPr>
          <p:nvPr>
            <p:ph idx="1"/>
          </p:nvPr>
        </p:nvSpPr>
        <p:spPr>
          <a:xfrm>
            <a:off x="1264920" y="1508760"/>
            <a:ext cx="9605645" cy="5611495"/>
          </a:xfrm>
        </p:spPr>
        <p:txBody>
          <a:bodyPr>
            <a:normAutofit lnSpcReduction="10000"/>
          </a:bodyPr>
          <a:p>
            <a:pPr marL="0" indent="0">
              <a:lnSpc>
                <a:spcPct val="180000"/>
              </a:lnSpc>
              <a:buNone/>
            </a:pPr>
            <a:r>
              <a:rPr lang="zh-CN" altLang="en-US" b="1" dirty="0" smtClean="0">
                <a:solidFill>
                  <a:schemeClr val="tx1"/>
                </a:solidFill>
                <a:latin typeface="黑体" panose="02010609060101010101" charset="-122"/>
                <a:ea typeface="黑体" panose="02010609060101010101" charset="-122"/>
                <a:sym typeface="+mn-ea"/>
              </a:rPr>
              <a:t>施工起重机械（塔式起重机、施工升降机、物料提升机）每月检查表</a:t>
            </a:r>
            <a:endParaRPr lang="zh-CN" altLang="en-US" b="1" dirty="0">
              <a:solidFill>
                <a:schemeClr val="tx1"/>
              </a:solidFill>
              <a:latin typeface="黑体" panose="02010609060101010101" charset="-122"/>
              <a:ea typeface="黑体" panose="02010609060101010101" charset="-122"/>
            </a:endParaRPr>
          </a:p>
          <a:p>
            <a:pPr marL="0" indent="0">
              <a:lnSpc>
                <a:spcPct val="60000"/>
              </a:lnSpc>
              <a:buNone/>
            </a:pPr>
            <a:r>
              <a:rPr lang="zh-CN" altLang="en-US" sz="2200" b="1" dirty="0">
                <a:latin typeface="仿宋" panose="02010609060101010101" charset="-122"/>
                <a:ea typeface="仿宋" panose="02010609060101010101" charset="-122"/>
                <a:cs typeface="仿宋" panose="02010609060101010101" charset="-122"/>
                <a:sym typeface="+mn-ea"/>
              </a:rPr>
              <a:t>    </a:t>
            </a:r>
            <a:endParaRPr lang="zh-CN" altLang="en-US" sz="2200" b="1" dirty="0">
              <a:latin typeface="仿宋" panose="02010609060101010101" charset="-122"/>
              <a:ea typeface="仿宋" panose="02010609060101010101" charset="-122"/>
              <a:cs typeface="仿宋" panose="02010609060101010101" charset="-122"/>
              <a:sym typeface="+mn-ea"/>
            </a:endParaRPr>
          </a:p>
          <a:p>
            <a:pPr marL="0" indent="0">
              <a:lnSpc>
                <a:spcPct val="190000"/>
              </a:lnSpc>
              <a:buNone/>
            </a:pPr>
            <a:r>
              <a:rPr lang="zh-CN" altLang="en-US" sz="2200" b="1" dirty="0">
                <a:latin typeface="仿宋" panose="02010609060101010101" charset="-122"/>
                <a:ea typeface="仿宋" panose="02010609060101010101" charset="-122"/>
                <a:cs typeface="仿宋" panose="02010609060101010101" charset="-122"/>
                <a:sym typeface="+mn-ea"/>
              </a:rPr>
              <a:t>    使用单位应当对在用的施工起重机械（塔式起重机、施工升降机、物料提升机）进行经常性和定期的检查、维护和保养，并做好记录。租赁合同对检查、维护、保养另有约定的，从其约定。产权单位、使用单位、监理单位和施工总承包单位在其每月检查表上签字盖章，并各保存一份。</a:t>
            </a:r>
            <a:endParaRPr lang="zh-CN" altLang="en-US" sz="2200" b="1" dirty="0">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81610" y="129540"/>
            <a:ext cx="3973830" cy="6570345"/>
          </a:xfrm>
          <a:prstGeom prst="rect">
            <a:avLst/>
          </a:prstGeom>
        </p:spPr>
      </p:pic>
      <p:pic>
        <p:nvPicPr>
          <p:cNvPr id="5" name="图片 4"/>
          <p:cNvPicPr>
            <a:picLocks noChangeAspect="1"/>
          </p:cNvPicPr>
          <p:nvPr/>
        </p:nvPicPr>
        <p:blipFill>
          <a:blip r:embed="rId2"/>
          <a:stretch>
            <a:fillRect/>
          </a:stretch>
        </p:blipFill>
        <p:spPr>
          <a:xfrm>
            <a:off x="4156075" y="128905"/>
            <a:ext cx="3938905" cy="6570980"/>
          </a:xfrm>
          <a:prstGeom prst="rect">
            <a:avLst/>
          </a:prstGeom>
        </p:spPr>
      </p:pic>
      <p:pic>
        <p:nvPicPr>
          <p:cNvPr id="6" name="图片 5"/>
          <p:cNvPicPr>
            <a:picLocks noChangeAspect="1"/>
          </p:cNvPicPr>
          <p:nvPr/>
        </p:nvPicPr>
        <p:blipFill>
          <a:blip r:embed="rId3"/>
          <a:stretch>
            <a:fillRect/>
          </a:stretch>
        </p:blipFill>
        <p:spPr>
          <a:xfrm>
            <a:off x="8103235" y="201930"/>
            <a:ext cx="3937000" cy="6568440"/>
          </a:xfrm>
          <a:prstGeom prst="rect">
            <a:avLst/>
          </a:prstGeom>
        </p:spPr>
      </p:pic>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255" y="1029970"/>
            <a:ext cx="3032760" cy="5201920"/>
          </a:xfrm>
          <a:prstGeom prst="rect">
            <a:avLst/>
          </a:prstGeom>
        </p:spPr>
      </p:pic>
      <p:pic>
        <p:nvPicPr>
          <p:cNvPr id="5" name="图片 4"/>
          <p:cNvPicPr>
            <a:picLocks noChangeAspect="1"/>
          </p:cNvPicPr>
          <p:nvPr/>
        </p:nvPicPr>
        <p:blipFill>
          <a:blip r:embed="rId2"/>
          <a:stretch>
            <a:fillRect/>
          </a:stretch>
        </p:blipFill>
        <p:spPr>
          <a:xfrm>
            <a:off x="3048635" y="102870"/>
            <a:ext cx="3071495" cy="5342890"/>
          </a:xfrm>
          <a:prstGeom prst="rect">
            <a:avLst/>
          </a:prstGeom>
        </p:spPr>
      </p:pic>
      <p:pic>
        <p:nvPicPr>
          <p:cNvPr id="6" name="图片 5"/>
          <p:cNvPicPr>
            <a:picLocks noChangeAspect="1"/>
          </p:cNvPicPr>
          <p:nvPr/>
        </p:nvPicPr>
        <p:blipFill>
          <a:blip r:embed="rId3"/>
          <a:stretch>
            <a:fillRect/>
          </a:stretch>
        </p:blipFill>
        <p:spPr>
          <a:xfrm>
            <a:off x="6120130" y="1200150"/>
            <a:ext cx="3010535" cy="4861560"/>
          </a:xfrm>
          <a:prstGeom prst="rect">
            <a:avLst/>
          </a:prstGeom>
        </p:spPr>
      </p:pic>
      <p:pic>
        <p:nvPicPr>
          <p:cNvPr id="7" name="图片 6"/>
          <p:cNvPicPr>
            <a:picLocks noChangeAspect="1"/>
          </p:cNvPicPr>
          <p:nvPr/>
        </p:nvPicPr>
        <p:blipFill>
          <a:blip r:embed="rId4"/>
          <a:stretch>
            <a:fillRect/>
          </a:stretch>
        </p:blipFill>
        <p:spPr>
          <a:xfrm>
            <a:off x="9057640" y="337185"/>
            <a:ext cx="3095625" cy="5222875"/>
          </a:xfrm>
          <a:prstGeom prst="rect">
            <a:avLst/>
          </a:prstGeom>
        </p:spPr>
      </p:pic>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07085" y="3175"/>
            <a:ext cx="5208270" cy="6849745"/>
          </a:xfrm>
          <a:prstGeom prst="rect">
            <a:avLst/>
          </a:prstGeom>
        </p:spPr>
      </p:pic>
      <p:pic>
        <p:nvPicPr>
          <p:cNvPr id="5" name="图片 4"/>
          <p:cNvPicPr>
            <a:picLocks noChangeAspect="1"/>
          </p:cNvPicPr>
          <p:nvPr/>
        </p:nvPicPr>
        <p:blipFill>
          <a:blip r:embed="rId2"/>
          <a:stretch>
            <a:fillRect/>
          </a:stretch>
        </p:blipFill>
        <p:spPr>
          <a:xfrm>
            <a:off x="6303645" y="223520"/>
            <a:ext cx="5050155" cy="661479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chemeClr val="tx2"/>
                </a:solidFill>
              </a:rPr>
              <a:t>（一）施工准备阶段</a:t>
            </a:r>
            <a:endParaRPr lang="zh-CN" altLang="en-US" b="1">
              <a:solidFill>
                <a:schemeClr val="tx2"/>
              </a:solidFill>
            </a:endParaRPr>
          </a:p>
        </p:txBody>
      </p:sp>
      <p:sp>
        <p:nvSpPr>
          <p:cNvPr id="3" name="内容占位符 2"/>
          <p:cNvSpPr>
            <a:spLocks noGrp="1"/>
          </p:cNvSpPr>
          <p:nvPr>
            <p:ph idx="1"/>
          </p:nvPr>
        </p:nvSpPr>
        <p:spPr>
          <a:xfrm>
            <a:off x="707390" y="1825625"/>
            <a:ext cx="10234930" cy="4351655"/>
          </a:xfrm>
        </p:spPr>
        <p:txBody>
          <a:bodyPr/>
          <a:p>
            <a:pPr marL="0" indent="0">
              <a:lnSpc>
                <a:spcPct val="140000"/>
              </a:lnSpc>
            </a:pPr>
            <a:r>
              <a:rPr lang="en-US" altLang="zh-CN" sz="2500" b="1">
                <a:latin typeface="仿宋" panose="02010609060101010101" charset="-122"/>
                <a:ea typeface="仿宋" panose="02010609060101010101" charset="-122"/>
                <a:cs typeface="仿宋" panose="02010609060101010101" charset="-122"/>
              </a:rPr>
              <a:t> </a:t>
            </a:r>
            <a:r>
              <a:rPr lang="zh-CN" altLang="en-US" sz="2200" b="1">
                <a:latin typeface="仿宋" panose="02010609060101010101" charset="-122"/>
                <a:ea typeface="仿宋" panose="02010609060101010101" charset="-122"/>
                <a:cs typeface="仿宋" panose="02010609060101010101" charset="-122"/>
              </a:rPr>
              <a:t>审查施工单位</a:t>
            </a:r>
            <a:r>
              <a:rPr lang="zh-CN" altLang="en-US" b="1">
                <a:latin typeface="黑体" panose="02010609060101010101" charset="-122"/>
                <a:ea typeface="黑体" panose="02010609060101010101" charset="-122"/>
                <a:cs typeface="仿宋" panose="02010609060101010101" charset="-122"/>
              </a:rPr>
              <a:t>安全生产许可证</a:t>
            </a:r>
            <a:r>
              <a:rPr lang="zh-CN" altLang="en-US" sz="2200" b="1">
                <a:latin typeface="仿宋" panose="02010609060101010101" charset="-122"/>
                <a:ea typeface="仿宋" panose="02010609060101010101" charset="-122"/>
                <a:cs typeface="仿宋" panose="02010609060101010101" charset="-122"/>
              </a:rPr>
              <a:t>是否合法有效；</a:t>
            </a:r>
            <a:endParaRPr lang="zh-CN" altLang="en-US" sz="2500" b="1">
              <a:latin typeface="仿宋" panose="02010609060101010101" charset="-122"/>
              <a:ea typeface="仿宋" panose="02010609060101010101" charset="-122"/>
              <a:cs typeface="仿宋" panose="02010609060101010101" charset="-122"/>
            </a:endParaRPr>
          </a:p>
          <a:p>
            <a:pPr marL="0" indent="0">
              <a:lnSpc>
                <a:spcPct val="140000"/>
              </a:lnSpc>
            </a:pPr>
            <a:endParaRPr lang="zh-CN" altLang="en-US" sz="2500" b="1">
              <a:latin typeface="仿宋" panose="02010609060101010101" charset="-122"/>
              <a:ea typeface="仿宋" panose="02010609060101010101" charset="-122"/>
              <a:cs typeface="仿宋" panose="02010609060101010101" charset="-122"/>
            </a:endParaRPr>
          </a:p>
          <a:p>
            <a:pPr marL="0" indent="0">
              <a:lnSpc>
                <a:spcPct val="140000"/>
              </a:lnSpc>
            </a:pPr>
            <a:endParaRPr lang="zh-CN" altLang="en-US" sz="2500" b="1">
              <a:latin typeface="仿宋" panose="02010609060101010101" charset="-122"/>
              <a:ea typeface="仿宋" panose="02010609060101010101" charset="-122"/>
              <a:cs typeface="仿宋" panose="02010609060101010101" charset="-122"/>
            </a:endParaRPr>
          </a:p>
          <a:p>
            <a:pPr marL="0" indent="0" fontAlgn="auto">
              <a:lnSpc>
                <a:spcPct val="90000"/>
              </a:lnSpc>
              <a:spcBef>
                <a:spcPts val="0"/>
              </a:spcBef>
            </a:pPr>
            <a:r>
              <a:rPr lang="zh-CN" altLang="en-US" sz="2500" b="1">
                <a:latin typeface="仿宋" panose="02010609060101010101" charset="-122"/>
                <a:ea typeface="仿宋" panose="02010609060101010101" charset="-122"/>
                <a:cs typeface="仿宋" panose="02010609060101010101" charset="-122"/>
              </a:rPr>
              <a:t>   审</a:t>
            </a:r>
            <a:endParaRPr lang="zh-CN" altLang="en-US" sz="2500" b="1">
              <a:latin typeface="仿宋" panose="02010609060101010101" charset="-122"/>
              <a:ea typeface="仿宋" panose="02010609060101010101" charset="-122"/>
              <a:cs typeface="仿宋" panose="02010609060101010101" charset="-122"/>
            </a:endParaRPr>
          </a:p>
          <a:p>
            <a:pPr marL="0" indent="0">
              <a:lnSpc>
                <a:spcPct val="140000"/>
              </a:lnSpc>
            </a:pPr>
            <a:endParaRPr lang="zh-CN" altLang="en-US" sz="2500" b="1">
              <a:latin typeface="仿宋" panose="02010609060101010101" charset="-122"/>
              <a:ea typeface="仿宋" panose="02010609060101010101" charset="-122"/>
              <a:cs typeface="仿宋" panose="02010609060101010101" charset="-122"/>
            </a:endParaRPr>
          </a:p>
        </p:txBody>
      </p:sp>
      <p:sp>
        <p:nvSpPr>
          <p:cNvPr id="15" name="圆角矩形 14"/>
          <p:cNvSpPr/>
          <p:nvPr/>
        </p:nvSpPr>
        <p:spPr>
          <a:xfrm>
            <a:off x="8002270" y="1933575"/>
            <a:ext cx="3516630" cy="4607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b="1">
                <a:latin typeface="仿宋" panose="02010609060101010101" charset="-122"/>
                <a:ea typeface="仿宋" panose="02010609060101010101" charset="-122"/>
                <a:cs typeface="仿宋" panose="02010609060101010101" charset="-122"/>
              </a:rPr>
              <a:t>①安全生产责任制度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②安全生产许可制度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③安全技术措施计划管理制度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④安全施工技术交底制度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⑤安全生产检查制度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⑥特种作业人员持证上岗制度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⑦安全生产教育培训制度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⑧机械设备（包括租赁设备）管理制度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仿宋" panose="02010609060101010101" charset="-122"/>
                <a:ea typeface="仿宋" panose="02010609060101010101" charset="-122"/>
                <a:cs typeface="仿宋" panose="02010609060101010101" charset="-122"/>
              </a:rPr>
              <a:t>⑨专项施工方案专家论证制度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Calibri" panose="020F0502020204030204" charset="0"/>
                <a:ea typeface="仿宋" panose="02010609060101010101" charset="-122"/>
                <a:cs typeface="仿宋" panose="02010609060101010101" charset="-122"/>
              </a:rPr>
              <a:t>⑩</a:t>
            </a:r>
            <a:r>
              <a:rPr lang="zh-CN" altLang="en-US" b="1">
                <a:latin typeface="仿宋" panose="02010609060101010101" charset="-122"/>
                <a:ea typeface="仿宋" panose="02010609060101010101" charset="-122"/>
                <a:cs typeface="仿宋" panose="02010609060101010101" charset="-122"/>
              </a:rPr>
              <a:t>消防安全管理制度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Calibri" panose="020F0502020204030204" charset="0"/>
                <a:ea typeface="仿宋" panose="02010609060101010101" charset="-122"/>
                <a:cs typeface="仿宋" panose="02010609060101010101" charset="-122"/>
              </a:rPr>
              <a:t>⑪</a:t>
            </a:r>
            <a:r>
              <a:rPr lang="zh-CN" altLang="en-US" b="1">
                <a:latin typeface="仿宋" panose="02010609060101010101" charset="-122"/>
                <a:ea typeface="仿宋" panose="02010609060101010101" charset="-122"/>
                <a:cs typeface="仿宋" panose="02010609060101010101" charset="-122"/>
              </a:rPr>
              <a:t>应急救援预案管理制度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Calibri" panose="020F0502020204030204" charset="0"/>
                <a:ea typeface="仿宋" panose="02010609060101010101" charset="-122"/>
                <a:cs typeface="仿宋" panose="02010609060101010101" charset="-122"/>
              </a:rPr>
              <a:t>⑫</a:t>
            </a:r>
            <a:r>
              <a:rPr lang="zh-CN" altLang="en-US" b="1">
                <a:latin typeface="仿宋" panose="02010609060101010101" charset="-122"/>
                <a:ea typeface="仿宋" panose="02010609060101010101" charset="-122"/>
                <a:cs typeface="仿宋" panose="02010609060101010101" charset="-122"/>
              </a:rPr>
              <a:t>生产安全事故报告和调查处理制度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Calibri" panose="020F0502020204030204" charset="0"/>
                <a:ea typeface="仿宋" panose="02010609060101010101" charset="-122"/>
                <a:cs typeface="仿宋" panose="02010609060101010101" charset="-122"/>
              </a:rPr>
              <a:t>⑬</a:t>
            </a:r>
            <a:r>
              <a:rPr lang="zh-CN" altLang="en-US" b="1">
                <a:latin typeface="仿宋" panose="02010609060101010101" charset="-122"/>
                <a:ea typeface="仿宋" panose="02010609060101010101" charset="-122"/>
                <a:cs typeface="仿宋" panose="02010609060101010101" charset="-122"/>
              </a:rPr>
              <a:t>安全生产费用管理制度</a:t>
            </a:r>
            <a:endParaRPr lang="zh-CN" altLang="en-US" b="1">
              <a:latin typeface="仿宋" panose="02010609060101010101" charset="-122"/>
              <a:ea typeface="仿宋" panose="02010609060101010101" charset="-122"/>
              <a:cs typeface="仿宋" panose="02010609060101010101" charset="-122"/>
            </a:endParaRPr>
          </a:p>
          <a:p>
            <a:pPr algn="l"/>
            <a:r>
              <a:rPr lang="zh-CN" altLang="en-US" b="1">
                <a:latin typeface="Calibri" panose="020F0502020204030204" charset="0"/>
                <a:ea typeface="仿宋" panose="02010609060101010101" charset="-122"/>
                <a:cs typeface="仿宋" panose="02010609060101010101" charset="-122"/>
              </a:rPr>
              <a:t>⑭</a:t>
            </a:r>
            <a:r>
              <a:rPr lang="zh-CN" altLang="en-US" b="1">
                <a:latin typeface="仿宋" panose="02010609060101010101" charset="-122"/>
                <a:ea typeface="仿宋" panose="02010609060101010101" charset="-122"/>
                <a:cs typeface="仿宋" panose="02010609060101010101" charset="-122"/>
              </a:rPr>
              <a:t>工伤和意外伤害保险制度</a:t>
            </a:r>
            <a:endParaRPr lang="zh-CN" altLang="en-US" b="1">
              <a:latin typeface="仿宋" panose="02010609060101010101" charset="-122"/>
              <a:ea typeface="仿宋" panose="02010609060101010101" charset="-122"/>
              <a:cs typeface="仿宋" panose="02010609060101010101" charset="-122"/>
            </a:endParaRPr>
          </a:p>
        </p:txBody>
      </p:sp>
      <p:sp>
        <p:nvSpPr>
          <p:cNvPr id="16" name="矩形 15"/>
          <p:cNvSpPr/>
          <p:nvPr>
            <p:custDataLst>
              <p:tags r:id="rId1"/>
            </p:custDataLst>
          </p:nvPr>
        </p:nvSpPr>
        <p:spPr>
          <a:xfrm>
            <a:off x="1054100" y="3414395"/>
            <a:ext cx="2767965" cy="997585"/>
          </a:xfrm>
          <a:prstGeom prst="rect">
            <a:avLst/>
          </a:prstGeom>
          <a:solidFill>
            <a:schemeClr val="tx2">
              <a:lumMod val="20000"/>
              <a:lumOff val="80000"/>
            </a:schemeClr>
          </a:solidFill>
          <a:ln w="19050">
            <a:solidFill>
              <a:schemeClr val="tx2">
                <a:lumMod val="20000"/>
                <a:lumOff val="80000"/>
              </a:schemeClr>
            </a:solidFill>
          </a:ln>
        </p:spPr>
        <p:style>
          <a:lnRef idx="2">
            <a:sysClr val="window" lastClr="FFFFFF">
              <a:hueOff val="0"/>
              <a:satOff val="0"/>
              <a:lumOff val="0"/>
              <a:alphaOff val="0"/>
            </a:sysClr>
          </a:lnRef>
          <a:fillRef idx="1">
            <a:srgbClr val="94B6D2">
              <a:hueOff val="0"/>
              <a:satOff val="0"/>
              <a:lumOff val="0"/>
              <a:alphaOff val="0"/>
            </a:srgbClr>
          </a:fillRef>
          <a:effectRef idx="0">
            <a:srgbClr val="94B6D2">
              <a:hueOff val="0"/>
              <a:satOff val="0"/>
              <a:lumOff val="0"/>
              <a:alphaOff val="0"/>
            </a:srgbClr>
          </a:effectRef>
          <a:fontRef idx="minor">
            <a:sysClr val="window" lastClr="FFFFFF"/>
          </a:fontRef>
        </p:style>
        <p:txBody>
          <a:bodyPr spcFirstLastPara="0" vert="horz" wrap="square" lIns="68137" tIns="68137" rIns="68137" bIns="68137" numCol="1" spcCol="1270" anchor="ctr" anchorCtr="0">
            <a:noAutofit/>
          </a:bodyPr>
          <a:p>
            <a:pPr lvl="0" algn="ctr" defTabSz="2578100" fontAlgn="auto">
              <a:lnSpc>
                <a:spcPct val="100000"/>
              </a:lnSpc>
              <a:spcBef>
                <a:spcPct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sym typeface="+mn-ea"/>
              </a:rPr>
              <a:t>审查施工单位安全生产管理体系是否健全</a:t>
            </a:r>
            <a:endParaRPr lang="zh-CN" altLang="en-US" sz="2200" b="1">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7" name="右箭头 16"/>
          <p:cNvSpPr/>
          <p:nvPr/>
        </p:nvSpPr>
        <p:spPr>
          <a:xfrm>
            <a:off x="7529830" y="4304030"/>
            <a:ext cx="455295" cy="2311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23" name="矩形 22"/>
          <p:cNvSpPr/>
          <p:nvPr>
            <p:custDataLst>
              <p:tags r:id="rId2"/>
            </p:custDataLst>
          </p:nvPr>
        </p:nvSpPr>
        <p:spPr>
          <a:xfrm>
            <a:off x="4391025" y="3052445"/>
            <a:ext cx="3221990" cy="630555"/>
          </a:xfrm>
          <a:prstGeom prst="rect">
            <a:avLst/>
          </a:prstGeom>
          <a:solidFill>
            <a:schemeClr val="tx2">
              <a:lumMod val="20000"/>
              <a:lumOff val="80000"/>
            </a:schemeClr>
          </a:solidFill>
          <a:ln w="19050">
            <a:solidFill>
              <a:schemeClr val="tx2">
                <a:lumMod val="20000"/>
                <a:lumOff val="80000"/>
              </a:schemeClr>
            </a:solidFill>
          </a:ln>
        </p:spPr>
        <p:style>
          <a:lnRef idx="2">
            <a:sysClr val="window" lastClr="FFFFFF">
              <a:hueOff val="0"/>
              <a:satOff val="0"/>
              <a:lumOff val="0"/>
              <a:alphaOff val="0"/>
            </a:sysClr>
          </a:lnRef>
          <a:fillRef idx="1">
            <a:srgbClr val="94B6D2">
              <a:hueOff val="0"/>
              <a:satOff val="0"/>
              <a:lumOff val="0"/>
              <a:alphaOff val="0"/>
            </a:srgbClr>
          </a:fillRef>
          <a:effectRef idx="0">
            <a:srgbClr val="94B6D2">
              <a:hueOff val="0"/>
              <a:satOff val="0"/>
              <a:lumOff val="0"/>
              <a:alphaOff val="0"/>
            </a:srgbClr>
          </a:effectRef>
          <a:fontRef idx="minor">
            <a:sysClr val="window" lastClr="FFFFFF"/>
          </a:fontRef>
        </p:style>
        <p:txBody>
          <a:bodyPr spcFirstLastPara="0" vert="horz" wrap="square" lIns="68137" tIns="68137" rIns="68137" bIns="68137" numCol="1" spcCol="1270" anchor="ctr" anchorCtr="0">
            <a:noAutofit/>
          </a:bodyPr>
          <a:p>
            <a:pPr lvl="0" algn="ctr" defTabSz="2578100">
              <a:lnSpc>
                <a:spcPct val="90000"/>
              </a:lnSpc>
              <a:spcBef>
                <a:spcPct val="0"/>
              </a:spcBef>
              <a:spcAft>
                <a:spcPct val="35000"/>
              </a:spcAft>
            </a:pPr>
            <a:r>
              <a:rPr lang="zh-CN" altLang="en-US" sz="2400" b="1">
                <a:solidFill>
                  <a:schemeClr val="tx1"/>
                </a:solidFill>
              </a:rPr>
              <a:t>安全生产管理组织机构</a:t>
            </a:r>
            <a:endParaRPr lang="zh-CN" altLang="en-US" sz="2400" b="1">
              <a:solidFill>
                <a:schemeClr val="tx1"/>
              </a:solidFill>
            </a:endParaRPr>
          </a:p>
        </p:txBody>
      </p:sp>
      <p:sp>
        <p:nvSpPr>
          <p:cNvPr id="24" name="矩形 23"/>
          <p:cNvSpPr/>
          <p:nvPr>
            <p:custDataLst>
              <p:tags r:id="rId3"/>
            </p:custDataLst>
          </p:nvPr>
        </p:nvSpPr>
        <p:spPr>
          <a:xfrm>
            <a:off x="4379595" y="4134485"/>
            <a:ext cx="3221355" cy="573405"/>
          </a:xfrm>
          <a:prstGeom prst="rect">
            <a:avLst/>
          </a:prstGeom>
          <a:solidFill>
            <a:schemeClr val="tx2">
              <a:lumMod val="20000"/>
              <a:lumOff val="80000"/>
            </a:schemeClr>
          </a:solidFill>
          <a:ln w="19050">
            <a:solidFill>
              <a:schemeClr val="tx2">
                <a:lumMod val="20000"/>
                <a:lumOff val="80000"/>
              </a:schemeClr>
            </a:solidFill>
          </a:ln>
        </p:spPr>
        <p:style>
          <a:lnRef idx="2">
            <a:sysClr val="window" lastClr="FFFFFF">
              <a:hueOff val="0"/>
              <a:satOff val="0"/>
              <a:lumOff val="0"/>
              <a:alphaOff val="0"/>
            </a:sysClr>
          </a:lnRef>
          <a:fillRef idx="1">
            <a:srgbClr val="94B6D2">
              <a:hueOff val="0"/>
              <a:satOff val="0"/>
              <a:lumOff val="0"/>
              <a:alphaOff val="0"/>
            </a:srgbClr>
          </a:fillRef>
          <a:effectRef idx="0">
            <a:srgbClr val="94B6D2">
              <a:hueOff val="0"/>
              <a:satOff val="0"/>
              <a:lumOff val="0"/>
              <a:alphaOff val="0"/>
            </a:srgbClr>
          </a:effectRef>
          <a:fontRef idx="minor">
            <a:sysClr val="window" lastClr="FFFFFF"/>
          </a:fontRef>
        </p:style>
        <p:txBody>
          <a:bodyPr spcFirstLastPara="0" vert="horz" wrap="square" lIns="68137" tIns="68137" rIns="68137" bIns="68137" numCol="1" spcCol="1270" anchor="ctr" anchorCtr="0">
            <a:noAutofit/>
          </a:bodyPr>
          <a:p>
            <a:pPr lvl="0" algn="ctr" defTabSz="2578100">
              <a:lnSpc>
                <a:spcPct val="90000"/>
              </a:lnSpc>
              <a:spcBef>
                <a:spcPct val="0"/>
              </a:spcBef>
              <a:spcAft>
                <a:spcPct val="35000"/>
              </a:spcAft>
            </a:pPr>
            <a:r>
              <a:rPr lang="zh-CN" altLang="en-US" sz="2400" b="1">
                <a:solidFill>
                  <a:schemeClr val="tx1"/>
                </a:solidFill>
              </a:rPr>
              <a:t>安全生产管理制度</a:t>
            </a:r>
            <a:endParaRPr lang="zh-CN" altLang="en-US" sz="2400" b="1">
              <a:solidFill>
                <a:schemeClr val="tx1"/>
              </a:solidFill>
            </a:endParaRPr>
          </a:p>
        </p:txBody>
      </p:sp>
      <p:cxnSp>
        <p:nvCxnSpPr>
          <p:cNvPr id="26" name="直接连接符 25"/>
          <p:cNvCxnSpPr/>
          <p:nvPr/>
        </p:nvCxnSpPr>
        <p:spPr>
          <a:xfrm flipV="1">
            <a:off x="3830955" y="3332480"/>
            <a:ext cx="555625" cy="598805"/>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直接连接符 26"/>
          <p:cNvCxnSpPr>
            <a:endCxn id="24" idx="1"/>
          </p:cNvCxnSpPr>
          <p:nvPr/>
        </p:nvCxnSpPr>
        <p:spPr>
          <a:xfrm>
            <a:off x="3818890" y="3931285"/>
            <a:ext cx="560705" cy="490220"/>
          </a:xfrm>
          <a:prstGeom prst="line">
            <a:avLst/>
          </a:prstGeom>
        </p:spPr>
        <p:style>
          <a:lnRef idx="1">
            <a:schemeClr val="accent2"/>
          </a:lnRef>
          <a:fillRef idx="0">
            <a:schemeClr val="accent2"/>
          </a:fillRef>
          <a:effectRef idx="0">
            <a:schemeClr val="accent2"/>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500"/>
                                        <p:tgtEl>
                                          <p:spTgt spid="26"/>
                                        </p:tgtEl>
                                      </p:cBhvr>
                                    </p:animEffect>
                                  </p:childTnLst>
                                </p:cTn>
                              </p:par>
                              <p:par>
                                <p:cTn id="8" presetID="18" presetClass="entr" presetSubtype="3"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strips(upRight)">
                                      <p:cBhvr>
                                        <p:cTn id="10" dur="500"/>
                                        <p:tgtEl>
                                          <p:spTgt spid="27"/>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strips(upRight)">
                                      <p:cBhvr>
                                        <p:cTn id="14" dur="500"/>
                                        <p:tgtEl>
                                          <p:spTgt spid="23"/>
                                        </p:tgtEl>
                                      </p:cBhvr>
                                    </p:animEffect>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upRigh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5" grpId="0" bldLvl="0" animBg="1"/>
      <p:bldP spid="23" grpId="0" bldLvl="0" animBg="1"/>
      <p:bldP spid="2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9685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1203960" y="1485265"/>
            <a:ext cx="9577070" cy="4334510"/>
          </a:xfrm>
          <a:prstGeom prst="rect">
            <a:avLst/>
          </a:prstGeom>
          <a:noFill/>
        </p:spPr>
        <p:txBody>
          <a:bodyPr wrap="square" rtlCol="0">
            <a:spAutoFit/>
          </a:bodyPr>
          <a:p>
            <a:pPr indent="0">
              <a:lnSpc>
                <a:spcPct val="140000"/>
              </a:lnSpc>
              <a:buFont typeface="Arial" panose="020B0604020202020204" pitchFamily="34" charset="0"/>
              <a:buNone/>
            </a:pPr>
            <a:r>
              <a:rPr lang="en-US" altLang="zh-CN" sz="2800" b="1"/>
              <a:t>   </a:t>
            </a:r>
            <a:r>
              <a:rPr lang="zh-CN" altLang="en-US" sz="2800" b="1"/>
              <a:t>脚手架验收：</a:t>
            </a:r>
            <a:endParaRPr lang="zh-CN" altLang="en-US" sz="2800" b="1"/>
          </a:p>
          <a:p>
            <a:pPr marL="457200" indent="-457200">
              <a:lnSpc>
                <a:spcPct val="140000"/>
              </a:lnSpc>
              <a:buFont typeface="Arial" panose="020B0604020202020204" pitchFamily="34" charset="0"/>
              <a:buChar char="•"/>
            </a:pPr>
            <a:endParaRPr lang="zh-CN" altLang="en-US" sz="1600" b="1"/>
          </a:p>
          <a:p>
            <a:pPr marL="323215" indent="0" fontAlgn="auto">
              <a:lnSpc>
                <a:spcPct val="160000"/>
              </a:lnSpc>
              <a:buSzPct val="90000"/>
              <a:buFont typeface="Wingdings" panose="05000000000000000000" charset="0"/>
              <a:buNone/>
            </a:pPr>
            <a:r>
              <a:rPr lang="zh-CN" altLang="en-US" sz="2400" b="1">
                <a:latin typeface="仿宋" panose="02010609060101010101" charset="-122"/>
                <a:ea typeface="仿宋" panose="02010609060101010101" charset="-122"/>
              </a:rPr>
              <a:t>   </a:t>
            </a:r>
            <a:r>
              <a:rPr lang="zh-CN" altLang="en-US" sz="2200" b="1">
                <a:latin typeface="仿宋" panose="02010609060101010101" charset="-122"/>
                <a:ea typeface="仿宋" panose="02010609060101010101" charset="-122"/>
              </a:rPr>
              <a:t> 扣件式钢管落地脚手架、悬挑式钢管脚手架、满堂钢管脚手架、承插型盘扣式脚手架、扣件式满堂钢管脚手架搭设完毕投入使用前，应根据实际情况分段、分部位，由项目技术负责人组织相关单位及人员验收，检查验收内容应分别按照表LJA-C9-3-1、LJA-C9-3-2、LJA-C9-3-3、LJA-C9-3-4、LJA-C9-3-5进行。每次验收项目监理工程师应对验收资料及实物进行核查，并签署意见，合格后方可使用。</a:t>
            </a:r>
            <a:endParaRPr lang="zh-CN" altLang="en-US" sz="2200" b="1">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6720" y="19685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603885" y="1567180"/>
            <a:ext cx="4075430" cy="4746625"/>
          </a:xfrm>
          <a:prstGeom prst="rect">
            <a:avLst/>
          </a:prstGeom>
          <a:noFill/>
        </p:spPr>
        <p:txBody>
          <a:bodyPr wrap="square" rtlCol="0">
            <a:spAutoFit/>
          </a:bodyPr>
          <a:p>
            <a:pPr indent="0">
              <a:lnSpc>
                <a:spcPct val="110000"/>
              </a:lnSpc>
              <a:buFont typeface="Arial" panose="020B0604020202020204" pitchFamily="34" charset="0"/>
              <a:buNone/>
            </a:pPr>
            <a:r>
              <a:rPr lang="zh-CN" altLang="en-US" sz="2400" b="1"/>
              <a:t>扣件式钢管落地脚手架搭设验收表</a:t>
            </a:r>
            <a:endParaRPr lang="zh-CN" altLang="en-US" sz="2400" b="1"/>
          </a:p>
          <a:p>
            <a:pPr indent="0">
              <a:lnSpc>
                <a:spcPct val="140000"/>
              </a:lnSpc>
              <a:buFont typeface="Arial" panose="020B0604020202020204" pitchFamily="34" charset="0"/>
              <a:buNone/>
            </a:pPr>
            <a:r>
              <a:rPr lang="zh-CN" altLang="en-US" sz="1600" b="1"/>
              <a:t>          </a:t>
            </a:r>
            <a:endParaRPr lang="zh-CN" altLang="en-US" sz="1600" b="1"/>
          </a:p>
          <a:p>
            <a:pPr indent="0">
              <a:lnSpc>
                <a:spcPct val="150000"/>
              </a:lnSpc>
              <a:buFont typeface="Arial" panose="020B0604020202020204" pitchFamily="34" charset="0"/>
              <a:buNone/>
            </a:pPr>
            <a:r>
              <a:rPr lang="zh-CN" altLang="en-US" sz="1600" b="1"/>
              <a:t>          </a:t>
            </a:r>
            <a:r>
              <a:rPr lang="zh-CN" altLang="en-US" sz="2100" b="1">
                <a:latin typeface="仿宋" panose="02010609060101010101" charset="-122"/>
                <a:ea typeface="仿宋" panose="02010609060101010101" charset="-122"/>
                <a:cs typeface="仿宋" panose="02010609060101010101" charset="-122"/>
              </a:rPr>
              <a:t>应在下列阶段进行检查与验收：①基础完工后及脚手架搭设前；②作业层施加荷载前；③每搭设完6～8m高度后；④达到设计高度后；⑤遇有六级强风及以上风或大雨后；⑥停用超过一个月。</a:t>
            </a:r>
            <a:endParaRPr lang="zh-CN" altLang="en-US" sz="2200" b="1">
              <a:latin typeface="仿宋" panose="02010609060101010101" charset="-122"/>
              <a:ea typeface="仿宋" panose="02010609060101010101" charset="-122"/>
              <a:cs typeface="仿宋" panose="02010609060101010101" charset="-122"/>
            </a:endParaRPr>
          </a:p>
          <a:p>
            <a:pPr marL="323215" indent="0" fontAlgn="auto">
              <a:lnSpc>
                <a:spcPct val="160000"/>
              </a:lnSpc>
              <a:buSzPct val="90000"/>
              <a:buFont typeface="Wingdings" panose="05000000000000000000" charset="0"/>
              <a:buNone/>
            </a:pPr>
            <a:r>
              <a:rPr lang="zh-CN" altLang="en-US" sz="2400" b="1">
                <a:latin typeface="仿宋" panose="02010609060101010101" charset="-122"/>
                <a:ea typeface="仿宋" panose="02010609060101010101" charset="-122"/>
              </a:rPr>
              <a:t>   </a:t>
            </a:r>
            <a:r>
              <a:rPr lang="zh-CN" altLang="en-US" sz="2200" b="1">
                <a:latin typeface="仿宋" panose="02010609060101010101" charset="-122"/>
                <a:ea typeface="仿宋" panose="02010609060101010101" charset="-122"/>
              </a:rPr>
              <a:t> </a:t>
            </a:r>
            <a:endParaRPr lang="zh-CN" altLang="en-US" sz="2200" b="1">
              <a:latin typeface="仿宋" panose="02010609060101010101" charset="-122"/>
              <a:ea typeface="仿宋" panose="02010609060101010101" charset="-122"/>
            </a:endParaRPr>
          </a:p>
        </p:txBody>
      </p:sp>
      <p:pic>
        <p:nvPicPr>
          <p:cNvPr id="3" name="图片 2"/>
          <p:cNvPicPr>
            <a:picLocks noChangeAspect="1"/>
          </p:cNvPicPr>
          <p:nvPr/>
        </p:nvPicPr>
        <p:blipFill>
          <a:blip r:embed="rId1"/>
          <a:stretch>
            <a:fillRect/>
          </a:stretch>
        </p:blipFill>
        <p:spPr>
          <a:xfrm>
            <a:off x="4769485" y="111760"/>
            <a:ext cx="3636645" cy="5505450"/>
          </a:xfrm>
          <a:prstGeom prst="rect">
            <a:avLst/>
          </a:prstGeom>
        </p:spPr>
      </p:pic>
      <p:pic>
        <p:nvPicPr>
          <p:cNvPr id="4" name="图片 3"/>
          <p:cNvPicPr>
            <a:picLocks noChangeAspect="1"/>
          </p:cNvPicPr>
          <p:nvPr/>
        </p:nvPicPr>
        <p:blipFill>
          <a:blip r:embed="rId2"/>
          <a:stretch>
            <a:fillRect/>
          </a:stretch>
        </p:blipFill>
        <p:spPr>
          <a:xfrm>
            <a:off x="8417560" y="1292225"/>
            <a:ext cx="3727450" cy="5107305"/>
          </a:xfrm>
          <a:prstGeom prst="rect">
            <a:avLst/>
          </a:prstGeom>
        </p:spPr>
      </p:pic>
    </p:spTree>
    <p:custDataLst>
      <p:tags r:id="rId3"/>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6720" y="19685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570865" y="1624330"/>
            <a:ext cx="4201160" cy="4825365"/>
          </a:xfrm>
          <a:prstGeom prst="rect">
            <a:avLst/>
          </a:prstGeom>
          <a:noFill/>
        </p:spPr>
        <p:txBody>
          <a:bodyPr wrap="square" rtlCol="0">
            <a:spAutoFit/>
          </a:bodyPr>
          <a:p>
            <a:pPr indent="0">
              <a:lnSpc>
                <a:spcPct val="110000"/>
              </a:lnSpc>
              <a:buFont typeface="Arial" panose="020B0604020202020204" pitchFamily="34" charset="0"/>
              <a:buNone/>
            </a:pPr>
            <a:r>
              <a:rPr lang="zh-CN" altLang="en-US" sz="2400" b="1"/>
              <a:t>悬挑式钢管脚手架搭设验收表</a:t>
            </a:r>
            <a:endParaRPr lang="zh-CN" altLang="en-US" sz="2400" b="1"/>
          </a:p>
          <a:p>
            <a:pPr indent="0">
              <a:lnSpc>
                <a:spcPct val="140000"/>
              </a:lnSpc>
              <a:buFont typeface="Arial" panose="020B0604020202020204" pitchFamily="34" charset="0"/>
              <a:buNone/>
            </a:pPr>
            <a:r>
              <a:rPr lang="zh-CN" altLang="en-US" sz="1600" b="1"/>
              <a:t>          </a:t>
            </a:r>
            <a:endParaRPr lang="zh-CN" altLang="en-US" sz="1600" b="1"/>
          </a:p>
          <a:p>
            <a:pPr indent="0">
              <a:lnSpc>
                <a:spcPct val="150000"/>
              </a:lnSpc>
              <a:buFont typeface="Arial" panose="020B0604020202020204" pitchFamily="34" charset="0"/>
              <a:buNone/>
            </a:pPr>
            <a:r>
              <a:rPr lang="zh-CN" altLang="en-US" sz="1600" b="1"/>
              <a:t>          </a:t>
            </a:r>
            <a:r>
              <a:rPr lang="zh-CN" altLang="en-US" sz="2100" b="1">
                <a:latin typeface="仿宋" panose="02010609060101010101" charset="-122"/>
                <a:ea typeface="仿宋" panose="02010609060101010101" charset="-122"/>
                <a:cs typeface="仿宋" panose="02010609060101010101" charset="-122"/>
              </a:rPr>
              <a:t>应在下列阶段进行检查与验收：①悬挑钢梁完工后及脚手架搭设前；②作业层施加荷载前；③每搭设完6～8m高度后；④达到设计高度后；⑤遇有六级强风及以上风或大雨后；⑥停用超过一个月。</a:t>
            </a:r>
            <a:endParaRPr lang="zh-CN" altLang="en-US" sz="2100" b="1">
              <a:latin typeface="仿宋" panose="02010609060101010101" charset="-122"/>
              <a:ea typeface="仿宋" panose="02010609060101010101" charset="-122"/>
              <a:cs typeface="仿宋" panose="02010609060101010101" charset="-122"/>
            </a:endParaRPr>
          </a:p>
          <a:p>
            <a:pPr marL="323215" indent="0" fontAlgn="auto">
              <a:lnSpc>
                <a:spcPct val="160000"/>
              </a:lnSpc>
              <a:buSzPct val="90000"/>
              <a:buFont typeface="Wingdings" panose="05000000000000000000" charset="0"/>
              <a:buNone/>
            </a:pPr>
            <a:r>
              <a:rPr lang="zh-CN" altLang="en-US" sz="2400" b="1">
                <a:latin typeface="仿宋" panose="02010609060101010101" charset="-122"/>
                <a:ea typeface="仿宋" panose="02010609060101010101" charset="-122"/>
              </a:rPr>
              <a:t>   </a:t>
            </a:r>
            <a:r>
              <a:rPr lang="zh-CN" altLang="en-US" sz="2200" b="1">
                <a:latin typeface="仿宋" panose="02010609060101010101" charset="-122"/>
                <a:ea typeface="仿宋" panose="02010609060101010101" charset="-122"/>
              </a:rPr>
              <a:t> </a:t>
            </a:r>
            <a:endParaRPr lang="zh-CN" altLang="en-US" sz="2200" b="1">
              <a:latin typeface="仿宋" panose="02010609060101010101" charset="-122"/>
              <a:ea typeface="仿宋" panose="02010609060101010101" charset="-122"/>
            </a:endParaRPr>
          </a:p>
        </p:txBody>
      </p:sp>
      <p:pic>
        <p:nvPicPr>
          <p:cNvPr id="6" name="图片 5"/>
          <p:cNvPicPr>
            <a:picLocks noChangeAspect="1"/>
          </p:cNvPicPr>
          <p:nvPr/>
        </p:nvPicPr>
        <p:blipFill>
          <a:blip r:embed="rId1"/>
          <a:stretch>
            <a:fillRect/>
          </a:stretch>
        </p:blipFill>
        <p:spPr>
          <a:xfrm>
            <a:off x="4883150" y="44450"/>
            <a:ext cx="3674110" cy="5719445"/>
          </a:xfrm>
          <a:prstGeom prst="rect">
            <a:avLst/>
          </a:prstGeom>
        </p:spPr>
      </p:pic>
      <p:pic>
        <p:nvPicPr>
          <p:cNvPr id="7" name="图片 6"/>
          <p:cNvPicPr>
            <a:picLocks noChangeAspect="1"/>
          </p:cNvPicPr>
          <p:nvPr/>
        </p:nvPicPr>
        <p:blipFill>
          <a:blip r:embed="rId2"/>
          <a:stretch>
            <a:fillRect/>
          </a:stretch>
        </p:blipFill>
        <p:spPr>
          <a:xfrm>
            <a:off x="8581390" y="1863090"/>
            <a:ext cx="3538220" cy="4639310"/>
          </a:xfrm>
          <a:prstGeom prst="rect">
            <a:avLst/>
          </a:prstGeom>
        </p:spPr>
      </p:pic>
    </p:spTree>
    <p:custDataLst>
      <p:tags r:id="rId3"/>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21080" y="21971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1319530" y="1977390"/>
            <a:ext cx="4202430" cy="3438525"/>
          </a:xfrm>
          <a:prstGeom prst="rect">
            <a:avLst/>
          </a:prstGeom>
          <a:noFill/>
        </p:spPr>
        <p:txBody>
          <a:bodyPr wrap="square" rtlCol="0">
            <a:spAutoFit/>
          </a:bodyPr>
          <a:p>
            <a:pPr indent="0">
              <a:lnSpc>
                <a:spcPct val="110000"/>
              </a:lnSpc>
              <a:buFont typeface="Arial" panose="020B0604020202020204" pitchFamily="34" charset="0"/>
              <a:buNone/>
            </a:pPr>
            <a:r>
              <a:rPr lang="en-US" altLang="zh-CN" sz="2400" b="1"/>
              <a:t> </a:t>
            </a:r>
            <a:r>
              <a:rPr lang="zh-CN" altLang="en-US" sz="2400" b="1"/>
              <a:t>满堂钢管脚手架搭设验收表</a:t>
            </a:r>
            <a:endParaRPr lang="zh-CN" altLang="en-US" sz="2400" b="1"/>
          </a:p>
          <a:p>
            <a:pPr indent="0">
              <a:lnSpc>
                <a:spcPct val="140000"/>
              </a:lnSpc>
              <a:buFont typeface="Arial" panose="020B0604020202020204" pitchFamily="34" charset="0"/>
              <a:buNone/>
            </a:pPr>
            <a:r>
              <a:rPr lang="zh-CN" altLang="en-US" sz="1600" b="1"/>
              <a:t>          </a:t>
            </a:r>
            <a:endParaRPr lang="zh-CN" altLang="en-US" sz="1600" b="1"/>
          </a:p>
          <a:p>
            <a:pPr indent="0">
              <a:lnSpc>
                <a:spcPct val="140000"/>
              </a:lnSpc>
              <a:buFont typeface="Arial" panose="020B0604020202020204" pitchFamily="34" charset="0"/>
              <a:buNone/>
            </a:pPr>
            <a:endParaRPr lang="zh-CN" altLang="en-US" sz="1600" b="1"/>
          </a:p>
          <a:p>
            <a:pPr indent="0">
              <a:lnSpc>
                <a:spcPct val="150000"/>
              </a:lnSpc>
              <a:buFont typeface="Arial" panose="020B0604020202020204" pitchFamily="34" charset="0"/>
              <a:buNone/>
            </a:pPr>
            <a:r>
              <a:rPr lang="zh-CN" altLang="en-US" sz="1600" b="1"/>
              <a:t>         </a:t>
            </a:r>
            <a:r>
              <a:rPr lang="zh-CN" altLang="en-US" sz="2400" b="1">
                <a:latin typeface="仿宋" panose="02010609060101010101" charset="-122"/>
                <a:ea typeface="仿宋" panose="02010609060101010101" charset="-122"/>
              </a:rPr>
              <a:t>适用于门式、碗扣式、直插盘销式、承插盘扣式脚手架搭设验收。</a:t>
            </a:r>
            <a:endParaRPr lang="zh-CN" altLang="en-US" sz="2400" b="1">
              <a:latin typeface="仿宋" panose="02010609060101010101" charset="-122"/>
              <a:ea typeface="仿宋" panose="02010609060101010101" charset="-122"/>
            </a:endParaRPr>
          </a:p>
          <a:p>
            <a:pPr marL="323215" indent="0" fontAlgn="auto">
              <a:lnSpc>
                <a:spcPct val="160000"/>
              </a:lnSpc>
              <a:buSzPct val="90000"/>
              <a:buFont typeface="Wingdings" panose="05000000000000000000" charset="0"/>
              <a:buNone/>
            </a:pPr>
            <a:r>
              <a:rPr lang="zh-CN" altLang="en-US" sz="2400" b="1">
                <a:latin typeface="仿宋" panose="02010609060101010101" charset="-122"/>
                <a:ea typeface="仿宋" panose="02010609060101010101" charset="-122"/>
              </a:rPr>
              <a:t>    </a:t>
            </a:r>
            <a:endParaRPr lang="zh-CN" altLang="en-US" sz="2400" b="1">
              <a:latin typeface="仿宋" panose="02010609060101010101" charset="-122"/>
              <a:ea typeface="仿宋" panose="02010609060101010101" charset="-122"/>
            </a:endParaRPr>
          </a:p>
        </p:txBody>
      </p:sp>
      <p:pic>
        <p:nvPicPr>
          <p:cNvPr id="6" name="图片 5"/>
          <p:cNvPicPr>
            <a:picLocks noChangeAspect="1"/>
          </p:cNvPicPr>
          <p:nvPr/>
        </p:nvPicPr>
        <p:blipFill>
          <a:blip r:embed="rId1"/>
          <a:stretch>
            <a:fillRect/>
          </a:stretch>
        </p:blipFill>
        <p:spPr>
          <a:xfrm>
            <a:off x="6233795" y="635"/>
            <a:ext cx="4752975" cy="6787515"/>
          </a:xfrm>
          <a:prstGeom prst="rect">
            <a:avLst/>
          </a:prstGeom>
        </p:spPr>
      </p:pic>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6730" y="26543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672465" y="1692910"/>
            <a:ext cx="4026535" cy="4286885"/>
          </a:xfrm>
          <a:prstGeom prst="rect">
            <a:avLst/>
          </a:prstGeom>
          <a:noFill/>
        </p:spPr>
        <p:txBody>
          <a:bodyPr wrap="square" rtlCol="0">
            <a:spAutoFit/>
          </a:bodyPr>
          <a:p>
            <a:pPr indent="0">
              <a:lnSpc>
                <a:spcPct val="110000"/>
              </a:lnSpc>
              <a:buFont typeface="Arial" panose="020B0604020202020204" pitchFamily="34" charset="0"/>
              <a:buNone/>
            </a:pPr>
            <a:r>
              <a:rPr lang="zh-CN" altLang="en-US" sz="2400" b="1"/>
              <a:t>承插型盘扣式脚手架检查验收表</a:t>
            </a:r>
            <a:r>
              <a:rPr lang="zh-CN" altLang="en-US" sz="1600" b="1"/>
              <a:t>          </a:t>
            </a:r>
            <a:endParaRPr lang="zh-CN" altLang="en-US" sz="1600" b="1"/>
          </a:p>
          <a:p>
            <a:pPr indent="0">
              <a:lnSpc>
                <a:spcPct val="150000"/>
              </a:lnSpc>
              <a:buFont typeface="Arial" panose="020B0604020202020204" pitchFamily="34" charset="0"/>
              <a:buNone/>
            </a:pPr>
            <a:r>
              <a:rPr lang="zh-CN" altLang="en-US" sz="1600" b="1"/>
              <a:t>          </a:t>
            </a:r>
            <a:endParaRPr lang="zh-CN" altLang="en-US" sz="1600" b="1"/>
          </a:p>
          <a:p>
            <a:pPr indent="0">
              <a:lnSpc>
                <a:spcPct val="150000"/>
              </a:lnSpc>
              <a:buFont typeface="Arial" panose="020B0604020202020204" pitchFamily="34" charset="0"/>
              <a:buNone/>
            </a:pPr>
            <a:r>
              <a:rPr lang="zh-CN" altLang="en-US" sz="1600" b="1"/>
              <a:t>        </a:t>
            </a:r>
            <a:r>
              <a:rPr lang="zh-CN" altLang="en-US" sz="2100" b="1">
                <a:latin typeface="仿宋" panose="02010609060101010101" charset="-122"/>
                <a:ea typeface="仿宋" panose="02010609060101010101" charset="-122"/>
                <a:cs typeface="仿宋" panose="02010609060101010101" charset="-122"/>
              </a:rPr>
              <a:t>应在下列阶段进行检查与验收：①基础完工后及脚手架搭设前；②首段高度达到6m时；③架体随施工进度逐层升高时④搭设高度达到设计高度后。</a:t>
            </a:r>
            <a:endParaRPr lang="zh-CN" altLang="en-US" sz="2100" b="1">
              <a:latin typeface="仿宋" panose="02010609060101010101" charset="-122"/>
              <a:ea typeface="仿宋" panose="02010609060101010101" charset="-122"/>
              <a:cs typeface="仿宋" panose="02010609060101010101" charset="-122"/>
            </a:endParaRPr>
          </a:p>
          <a:p>
            <a:pPr marL="323215" indent="0" fontAlgn="auto">
              <a:lnSpc>
                <a:spcPct val="160000"/>
              </a:lnSpc>
              <a:buSzPct val="90000"/>
              <a:buFont typeface="Wingdings" panose="05000000000000000000" charset="0"/>
              <a:buNone/>
            </a:pPr>
            <a:r>
              <a:rPr lang="zh-CN" altLang="en-US" sz="2400" b="1">
                <a:latin typeface="仿宋" panose="02010609060101010101" charset="-122"/>
                <a:ea typeface="仿宋" panose="02010609060101010101" charset="-122"/>
              </a:rPr>
              <a:t>   </a:t>
            </a:r>
            <a:r>
              <a:rPr lang="zh-CN" altLang="en-US" sz="2200" b="1">
                <a:latin typeface="仿宋" panose="02010609060101010101" charset="-122"/>
                <a:ea typeface="仿宋" panose="02010609060101010101" charset="-122"/>
              </a:rPr>
              <a:t> </a:t>
            </a:r>
            <a:endParaRPr lang="zh-CN" altLang="en-US" sz="2200" b="1">
              <a:latin typeface="仿宋" panose="02010609060101010101" charset="-122"/>
              <a:ea typeface="仿宋" panose="02010609060101010101" charset="-122"/>
            </a:endParaRPr>
          </a:p>
        </p:txBody>
      </p:sp>
      <p:pic>
        <p:nvPicPr>
          <p:cNvPr id="6" name="图片 5"/>
          <p:cNvPicPr>
            <a:picLocks noChangeAspect="1"/>
          </p:cNvPicPr>
          <p:nvPr/>
        </p:nvPicPr>
        <p:blipFill>
          <a:blip r:embed="rId1"/>
          <a:stretch>
            <a:fillRect/>
          </a:stretch>
        </p:blipFill>
        <p:spPr>
          <a:xfrm>
            <a:off x="4770120" y="66675"/>
            <a:ext cx="3869690" cy="6078220"/>
          </a:xfrm>
          <a:prstGeom prst="rect">
            <a:avLst/>
          </a:prstGeom>
        </p:spPr>
      </p:pic>
      <p:pic>
        <p:nvPicPr>
          <p:cNvPr id="7" name="图片 6"/>
          <p:cNvPicPr>
            <a:picLocks noChangeAspect="1"/>
          </p:cNvPicPr>
          <p:nvPr/>
        </p:nvPicPr>
        <p:blipFill>
          <a:blip r:embed="rId2"/>
          <a:stretch>
            <a:fillRect/>
          </a:stretch>
        </p:blipFill>
        <p:spPr>
          <a:xfrm>
            <a:off x="8651240" y="1749425"/>
            <a:ext cx="3480435" cy="4961890"/>
          </a:xfrm>
          <a:prstGeom prst="rect">
            <a:avLst/>
          </a:prstGeom>
        </p:spPr>
      </p:pic>
    </p:spTree>
    <p:custDataLst>
      <p:tags r:id="rId3"/>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3075" y="337185"/>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639445" y="1765935"/>
            <a:ext cx="4075430" cy="4286885"/>
          </a:xfrm>
          <a:prstGeom prst="rect">
            <a:avLst/>
          </a:prstGeom>
          <a:noFill/>
        </p:spPr>
        <p:txBody>
          <a:bodyPr wrap="square" rtlCol="0">
            <a:spAutoFit/>
          </a:bodyPr>
          <a:p>
            <a:pPr indent="0">
              <a:lnSpc>
                <a:spcPct val="110000"/>
              </a:lnSpc>
              <a:buFont typeface="Arial" panose="020B0604020202020204" pitchFamily="34" charset="0"/>
              <a:buNone/>
            </a:pPr>
            <a:r>
              <a:rPr lang="zh-CN" altLang="en-US" sz="2400" b="1"/>
              <a:t>扣件式满堂钢管脚手架搭设验收表</a:t>
            </a:r>
            <a:r>
              <a:rPr lang="zh-CN" altLang="en-US" sz="1600" b="1"/>
              <a:t>          </a:t>
            </a:r>
            <a:endParaRPr lang="zh-CN" altLang="en-US" sz="1600" b="1"/>
          </a:p>
          <a:p>
            <a:pPr indent="0">
              <a:lnSpc>
                <a:spcPct val="150000"/>
              </a:lnSpc>
              <a:buFont typeface="Arial" panose="020B0604020202020204" pitchFamily="34" charset="0"/>
              <a:buNone/>
            </a:pPr>
            <a:r>
              <a:rPr lang="zh-CN" altLang="en-US" sz="1600" b="1"/>
              <a:t>          </a:t>
            </a:r>
            <a:endParaRPr lang="zh-CN" altLang="en-US" sz="1600" b="1"/>
          </a:p>
          <a:p>
            <a:pPr indent="0">
              <a:lnSpc>
                <a:spcPct val="150000"/>
              </a:lnSpc>
              <a:buFont typeface="Arial" panose="020B0604020202020204" pitchFamily="34" charset="0"/>
              <a:buNone/>
            </a:pPr>
            <a:r>
              <a:rPr lang="zh-CN" altLang="en-US" sz="1600" b="1"/>
              <a:t>        </a:t>
            </a:r>
            <a:r>
              <a:rPr lang="zh-CN" altLang="en-US" sz="2100" b="1">
                <a:latin typeface="仿宋" panose="02010609060101010101" charset="-122"/>
                <a:ea typeface="仿宋" panose="02010609060101010101" charset="-122"/>
                <a:cs typeface="仿宋" panose="02010609060101010101" charset="-122"/>
              </a:rPr>
              <a:t>①基础完工后及脚手架搭设前；②作业层施加荷载前；③每搭设完6～8m高度后；④达到设计高度后；⑤遇有六级强风及以上风或大雨后；⑥停用超过一个月。</a:t>
            </a:r>
            <a:endParaRPr lang="zh-CN" altLang="en-US" sz="2100" b="1">
              <a:latin typeface="仿宋" panose="02010609060101010101" charset="-122"/>
              <a:ea typeface="仿宋" panose="02010609060101010101" charset="-122"/>
              <a:cs typeface="仿宋" panose="02010609060101010101" charset="-122"/>
            </a:endParaRPr>
          </a:p>
          <a:p>
            <a:pPr marL="323215" indent="0" fontAlgn="auto">
              <a:lnSpc>
                <a:spcPct val="160000"/>
              </a:lnSpc>
              <a:buSzPct val="90000"/>
              <a:buFont typeface="Wingdings" panose="05000000000000000000" charset="0"/>
              <a:buNone/>
            </a:pPr>
            <a:r>
              <a:rPr lang="zh-CN" altLang="en-US" sz="2400" b="1">
                <a:latin typeface="仿宋" panose="02010609060101010101" charset="-122"/>
                <a:ea typeface="仿宋" panose="02010609060101010101" charset="-122"/>
              </a:rPr>
              <a:t>   </a:t>
            </a:r>
            <a:r>
              <a:rPr lang="zh-CN" altLang="en-US" sz="2200" b="1">
                <a:latin typeface="仿宋" panose="02010609060101010101" charset="-122"/>
                <a:ea typeface="仿宋" panose="02010609060101010101" charset="-122"/>
              </a:rPr>
              <a:t> </a:t>
            </a:r>
            <a:endParaRPr lang="zh-CN" altLang="en-US" sz="2200" b="1">
              <a:latin typeface="仿宋" panose="02010609060101010101" charset="-122"/>
              <a:ea typeface="仿宋" panose="02010609060101010101" charset="-122"/>
            </a:endParaRPr>
          </a:p>
        </p:txBody>
      </p:sp>
      <p:pic>
        <p:nvPicPr>
          <p:cNvPr id="3" name="图片 2"/>
          <p:cNvPicPr>
            <a:picLocks noChangeAspect="1"/>
          </p:cNvPicPr>
          <p:nvPr/>
        </p:nvPicPr>
        <p:blipFill>
          <a:blip r:embed="rId1"/>
          <a:stretch>
            <a:fillRect/>
          </a:stretch>
        </p:blipFill>
        <p:spPr>
          <a:xfrm>
            <a:off x="4832985" y="103505"/>
            <a:ext cx="3925570" cy="5832475"/>
          </a:xfrm>
          <a:prstGeom prst="rect">
            <a:avLst/>
          </a:prstGeom>
        </p:spPr>
      </p:pic>
      <p:pic>
        <p:nvPicPr>
          <p:cNvPr id="4" name="图片 3"/>
          <p:cNvPicPr>
            <a:picLocks noChangeAspect="1"/>
          </p:cNvPicPr>
          <p:nvPr/>
        </p:nvPicPr>
        <p:blipFill>
          <a:blip r:embed="rId2"/>
          <a:stretch>
            <a:fillRect/>
          </a:stretch>
        </p:blipFill>
        <p:spPr>
          <a:xfrm>
            <a:off x="8761095" y="3022600"/>
            <a:ext cx="3396615" cy="2427605"/>
          </a:xfrm>
          <a:prstGeom prst="rect">
            <a:avLst/>
          </a:prstGeom>
        </p:spPr>
      </p:pic>
    </p:spTree>
    <p:custDataLst>
      <p:tags r:id="rId3"/>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4544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1021080" y="1736725"/>
            <a:ext cx="9670415" cy="4041140"/>
          </a:xfrm>
          <a:prstGeom prst="rect">
            <a:avLst/>
          </a:prstGeom>
          <a:noFill/>
        </p:spPr>
        <p:txBody>
          <a:bodyPr wrap="square" rtlCol="0">
            <a:spAutoFit/>
          </a:bodyPr>
          <a:p>
            <a:pPr indent="0">
              <a:lnSpc>
                <a:spcPct val="140000"/>
              </a:lnSpc>
              <a:buFont typeface="Arial" panose="020B0604020202020204" pitchFamily="34" charset="0"/>
              <a:buNone/>
            </a:pPr>
            <a:r>
              <a:rPr lang="en-US" altLang="zh-CN" sz="2800" b="1">
                <a:latin typeface="黑体" panose="02010609060101010101" charset="-122"/>
                <a:ea typeface="黑体" panose="02010609060101010101" charset="-122"/>
                <a:sym typeface="+mn-ea"/>
              </a:rPr>
              <a:t>  </a:t>
            </a:r>
            <a:r>
              <a:rPr lang="zh-CN" altLang="en-US" sz="2800" b="1">
                <a:solidFill>
                  <a:schemeClr val="accent3">
                    <a:lumMod val="60000"/>
                    <a:lumOff val="40000"/>
                  </a:schemeClr>
                </a:solidFill>
                <a:latin typeface="黑体" panose="02010609060101010101" charset="-122"/>
                <a:ea typeface="黑体" panose="02010609060101010101" charset="-122"/>
                <a:sym typeface="+mn-ea"/>
              </a:rPr>
              <a:t>附着式升降脚手架</a:t>
            </a:r>
            <a:r>
              <a:rPr lang="zh-CN" altLang="en-US" sz="2800" b="1">
                <a:solidFill>
                  <a:schemeClr val="accent3">
                    <a:lumMod val="60000"/>
                    <a:lumOff val="40000"/>
                  </a:schemeClr>
                </a:solidFill>
              </a:rPr>
              <a:t>：</a:t>
            </a:r>
            <a:endParaRPr lang="zh-CN" altLang="en-US" sz="2800" b="1">
              <a:solidFill>
                <a:schemeClr val="accent3">
                  <a:lumMod val="60000"/>
                  <a:lumOff val="40000"/>
                </a:schemeClr>
              </a:solidFill>
            </a:endParaRPr>
          </a:p>
          <a:p>
            <a:pPr marL="457200" indent="-457200">
              <a:lnSpc>
                <a:spcPct val="140000"/>
              </a:lnSpc>
              <a:buFont typeface="Arial" panose="020B0604020202020204" pitchFamily="34" charset="0"/>
              <a:buChar char="•"/>
            </a:pPr>
            <a:endParaRPr lang="zh-CN" altLang="en-US" sz="1600" b="1"/>
          </a:p>
          <a:p>
            <a:pPr marL="666115" indent="-342900" fontAlgn="auto">
              <a:lnSpc>
                <a:spcPct val="160000"/>
              </a:lnSpc>
              <a:buSzPct val="90000"/>
              <a:buFont typeface="Arial" panose="020B0604020202020204" pitchFamily="34" charset="0"/>
              <a:buChar char="•"/>
            </a:pPr>
            <a:r>
              <a:rPr lang="zh-CN" altLang="en-US" sz="2200" b="1">
                <a:latin typeface="黑体" panose="02010609060101010101" charset="-122"/>
                <a:ea typeface="黑体" panose="02010609060101010101" charset="-122"/>
              </a:rPr>
              <a:t>安拆单位资质报审、专项施工方案报审</a:t>
            </a:r>
            <a:endParaRPr lang="zh-CN" altLang="en-US" sz="2200" b="1">
              <a:latin typeface="黑体" panose="02010609060101010101" charset="-122"/>
              <a:ea typeface="黑体" panose="02010609060101010101" charset="-122"/>
            </a:endParaRPr>
          </a:p>
          <a:p>
            <a:pPr marL="666115" indent="-342900" fontAlgn="auto">
              <a:lnSpc>
                <a:spcPct val="160000"/>
              </a:lnSpc>
              <a:buSzPct val="90000"/>
              <a:buFont typeface="Arial" panose="020B0604020202020204" pitchFamily="34" charset="0"/>
              <a:buChar char="•"/>
            </a:pPr>
            <a:endParaRPr lang="zh-CN" altLang="en-US" sz="800" b="1">
              <a:latin typeface="黑体" panose="02010609060101010101" charset="-122"/>
              <a:ea typeface="黑体" panose="02010609060101010101" charset="-122"/>
            </a:endParaRPr>
          </a:p>
          <a:p>
            <a:pPr marL="666115" indent="-342900" fontAlgn="auto">
              <a:lnSpc>
                <a:spcPct val="160000"/>
              </a:lnSpc>
              <a:buSzPct val="90000"/>
              <a:buFont typeface="Arial" panose="020B0604020202020204" pitchFamily="34" charset="0"/>
              <a:buChar char="•"/>
            </a:pPr>
            <a:r>
              <a:rPr lang="zh-CN" altLang="en-US" sz="2300" b="1">
                <a:latin typeface="仿宋" panose="02010609060101010101" charset="-122"/>
                <a:ea typeface="仿宋" panose="02010609060101010101" charset="-122"/>
              </a:rPr>
              <a:t>附着式升降脚手架安装使用前应由施工总承包单位、专业承包单位、租赁单位、安拆单位和监理单位共同按表LJA-C9-3-6-1进行验收；附着式升降脚手架提升、下降作业前应由以上单位共同按表LJA-C9-3-6-2进行验收。</a:t>
            </a:r>
            <a:endParaRPr lang="zh-CN" altLang="en-US" sz="2300" b="1">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91565" y="391160"/>
            <a:ext cx="9850755" cy="553720"/>
          </a:xfrm>
        </p:spPr>
        <p:txBody>
          <a:bodyPr/>
          <a:p>
            <a:pPr marL="0" indent="0">
              <a:buFont typeface="Arial" panose="020B0604020202020204" pitchFamily="34" charset="0"/>
            </a:pPr>
            <a:r>
              <a:rPr lang="zh-CN" altLang="en-US" sz="2600" b="1">
                <a:sym typeface="+mn-ea"/>
              </a:rPr>
              <a:t>附着式升降脚手架首次安装完毕及使用前验收表</a:t>
            </a:r>
            <a:endParaRPr lang="zh-CN" altLang="en-US" sz="2600" b="1">
              <a:solidFill>
                <a:schemeClr val="tx2"/>
              </a:solidFill>
            </a:endParaRPr>
          </a:p>
        </p:txBody>
      </p:sp>
      <p:pic>
        <p:nvPicPr>
          <p:cNvPr id="6" name="图片 5"/>
          <p:cNvPicPr>
            <a:picLocks noChangeAspect="1"/>
          </p:cNvPicPr>
          <p:nvPr/>
        </p:nvPicPr>
        <p:blipFill>
          <a:blip r:embed="rId1"/>
          <a:stretch>
            <a:fillRect/>
          </a:stretch>
        </p:blipFill>
        <p:spPr>
          <a:xfrm>
            <a:off x="98425" y="944880"/>
            <a:ext cx="4015740" cy="5845810"/>
          </a:xfrm>
          <a:prstGeom prst="rect">
            <a:avLst/>
          </a:prstGeom>
        </p:spPr>
      </p:pic>
      <p:pic>
        <p:nvPicPr>
          <p:cNvPr id="7" name="图片 6"/>
          <p:cNvPicPr>
            <a:picLocks noChangeAspect="1"/>
          </p:cNvPicPr>
          <p:nvPr/>
        </p:nvPicPr>
        <p:blipFill>
          <a:blip r:embed="rId2"/>
          <a:stretch>
            <a:fillRect/>
          </a:stretch>
        </p:blipFill>
        <p:spPr>
          <a:xfrm>
            <a:off x="4161790" y="1096010"/>
            <a:ext cx="4048760" cy="5514975"/>
          </a:xfrm>
          <a:prstGeom prst="rect">
            <a:avLst/>
          </a:prstGeom>
        </p:spPr>
      </p:pic>
      <p:pic>
        <p:nvPicPr>
          <p:cNvPr id="8" name="图片 7"/>
          <p:cNvPicPr>
            <a:picLocks noChangeAspect="1"/>
          </p:cNvPicPr>
          <p:nvPr/>
        </p:nvPicPr>
        <p:blipFill>
          <a:blip r:embed="rId3"/>
          <a:stretch>
            <a:fillRect/>
          </a:stretch>
        </p:blipFill>
        <p:spPr>
          <a:xfrm>
            <a:off x="8281670" y="1351280"/>
            <a:ext cx="3869690" cy="5386070"/>
          </a:xfrm>
          <a:prstGeom prst="rect">
            <a:avLst/>
          </a:prstGeom>
        </p:spPr>
      </p:pic>
    </p:spTree>
    <p:custDataLst>
      <p:tags r:id="rId4"/>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95680" y="411480"/>
            <a:ext cx="10200640" cy="613410"/>
          </a:xfrm>
        </p:spPr>
        <p:txBody>
          <a:bodyPr/>
          <a:p>
            <a:r>
              <a:rPr lang="zh-CN" altLang="en-US" sz="2600" b="1"/>
              <a:t>附着式升降脚手架提升、下降作业前检查验收表</a:t>
            </a:r>
            <a:endParaRPr lang="zh-CN" altLang="en-US" sz="2600" b="1"/>
          </a:p>
        </p:txBody>
      </p:sp>
      <p:sp>
        <p:nvSpPr>
          <p:cNvPr id="3" name="内容占位符 2"/>
          <p:cNvSpPr>
            <a:spLocks noGrp="1"/>
          </p:cNvSpPr>
          <p:nvPr>
            <p:ph idx="1"/>
          </p:nvPr>
        </p:nvSpPr>
        <p:spPr>
          <a:xfrm>
            <a:off x="666750" y="2257425"/>
            <a:ext cx="2724150" cy="3919855"/>
          </a:xfrm>
        </p:spPr>
        <p:txBody>
          <a:bodyPr/>
          <a:p>
            <a:pPr marL="0" indent="0">
              <a:lnSpc>
                <a:spcPct val="140000"/>
              </a:lnSpc>
              <a:buNone/>
            </a:pPr>
            <a:r>
              <a:rPr lang="zh-CN" altLang="en-US" sz="2300" b="1">
                <a:latin typeface="仿宋" panose="02010609060101010101" charset="-122"/>
                <a:ea typeface="仿宋" panose="02010609060101010101" charset="-122"/>
              </a:rPr>
              <a:t>①提升或下降前；②提升、下降到位，投入使用前。</a:t>
            </a:r>
            <a:endParaRPr lang="zh-CN" altLang="en-US" sz="2300" b="1">
              <a:latin typeface="仿宋" panose="02010609060101010101" charset="-122"/>
              <a:ea typeface="仿宋" panose="02010609060101010101" charset="-122"/>
            </a:endParaRPr>
          </a:p>
        </p:txBody>
      </p:sp>
      <p:pic>
        <p:nvPicPr>
          <p:cNvPr id="4" name="图片 3"/>
          <p:cNvPicPr>
            <a:picLocks noChangeAspect="1"/>
          </p:cNvPicPr>
          <p:nvPr/>
        </p:nvPicPr>
        <p:blipFill>
          <a:blip r:embed="rId1"/>
          <a:stretch>
            <a:fillRect/>
          </a:stretch>
        </p:blipFill>
        <p:spPr>
          <a:xfrm>
            <a:off x="3391535" y="895985"/>
            <a:ext cx="4295775" cy="5834380"/>
          </a:xfrm>
          <a:prstGeom prst="rect">
            <a:avLst/>
          </a:prstGeom>
        </p:spPr>
      </p:pic>
      <p:pic>
        <p:nvPicPr>
          <p:cNvPr id="5" name="图片 4"/>
          <p:cNvPicPr>
            <a:picLocks noChangeAspect="1"/>
          </p:cNvPicPr>
          <p:nvPr/>
        </p:nvPicPr>
        <p:blipFill>
          <a:blip r:embed="rId2"/>
          <a:stretch>
            <a:fillRect/>
          </a:stretch>
        </p:blipFill>
        <p:spPr>
          <a:xfrm>
            <a:off x="7752080" y="1052195"/>
            <a:ext cx="4143375" cy="5572125"/>
          </a:xfrm>
          <a:prstGeom prst="rect">
            <a:avLst/>
          </a:prstGeom>
        </p:spPr>
      </p:pic>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44270" y="1383030"/>
            <a:ext cx="10106660" cy="5480685"/>
          </a:xfrm>
        </p:spPr>
        <p:txBody>
          <a:bodyPr>
            <a:normAutofit fontScale="90000"/>
          </a:bodyPr>
          <a:p>
            <a:pPr marL="0" indent="0">
              <a:buNone/>
            </a:pPr>
            <a:r>
              <a:rPr lang="zh-CN" altLang="en-US" sz="2800" b="1">
                <a:solidFill>
                  <a:schemeClr val="accent3">
                    <a:lumMod val="60000"/>
                    <a:lumOff val="40000"/>
                  </a:schemeClr>
                </a:solidFill>
              </a:rPr>
              <a:t>高处作业吊篮</a:t>
            </a:r>
            <a:endParaRPr lang="zh-CN" altLang="en-US" sz="2800" b="1">
              <a:solidFill>
                <a:schemeClr val="accent3">
                  <a:lumMod val="60000"/>
                  <a:lumOff val="40000"/>
                </a:schemeClr>
              </a:solidFill>
            </a:endParaRPr>
          </a:p>
          <a:p>
            <a:pPr marL="0" indent="0">
              <a:buNone/>
            </a:pPr>
            <a:endParaRPr lang="zh-CN" altLang="en-US" sz="400" b="1"/>
          </a:p>
          <a:p>
            <a:pPr marL="0" indent="0"/>
            <a:r>
              <a:rPr lang="zh-CN" altLang="en-US" b="1"/>
              <a:t> </a:t>
            </a:r>
            <a:r>
              <a:rPr lang="zh-CN" altLang="en-US" sz="2200" b="1"/>
              <a:t>吊篮进场报审：</a:t>
            </a:r>
            <a:endParaRPr lang="zh-CN" altLang="en-US" sz="2200" b="1"/>
          </a:p>
          <a:p>
            <a:pPr marL="0" indent="0">
              <a:buNone/>
            </a:pPr>
            <a:r>
              <a:rPr lang="zh-CN" altLang="en-US" sz="2200" b="1">
                <a:latin typeface="仿宋" panose="02010609060101010101" charset="-122"/>
                <a:ea typeface="仿宋" panose="02010609060101010101" charset="-122"/>
              </a:rPr>
              <a:t> 生产资质证书、产品合格证、产品检测报告、安全锁和提升机合格证</a:t>
            </a:r>
            <a:endParaRPr lang="zh-CN" altLang="en-US" sz="2200" b="1">
              <a:latin typeface="仿宋" panose="02010609060101010101" charset="-122"/>
              <a:ea typeface="仿宋" panose="02010609060101010101" charset="-122"/>
            </a:endParaRPr>
          </a:p>
          <a:p>
            <a:pPr marL="0" indent="0">
              <a:buNone/>
            </a:pPr>
            <a:endParaRPr lang="zh-CN" altLang="en-US" sz="400" b="1">
              <a:latin typeface="仿宋" panose="02010609060101010101" charset="-122"/>
              <a:ea typeface="仿宋" panose="02010609060101010101" charset="-122"/>
            </a:endParaRPr>
          </a:p>
          <a:p>
            <a:pPr marL="0" indent="0"/>
            <a:r>
              <a:rPr lang="zh-CN" altLang="en-US" sz="2200" b="1"/>
              <a:t> 吊篮安装、拆卸单位资质报审：</a:t>
            </a:r>
            <a:endParaRPr lang="zh-CN" altLang="en-US" sz="2200" b="1"/>
          </a:p>
          <a:p>
            <a:pPr marL="0" indent="0">
              <a:buNone/>
            </a:pPr>
            <a:r>
              <a:rPr lang="zh-CN" altLang="en-US" sz="2200" b="1"/>
              <a:t>  </a:t>
            </a:r>
            <a:r>
              <a:rPr lang="zh-CN" altLang="en-US" sz="2200" b="1">
                <a:latin typeface="仿宋" panose="02010609060101010101" charset="-122"/>
                <a:ea typeface="仿宋" panose="02010609060101010101" charset="-122"/>
              </a:rPr>
              <a:t>资质证书、特种作业人员操作证（高处作业吊篮安装拆卸工）</a:t>
            </a:r>
            <a:endParaRPr lang="zh-CN" altLang="en-US" sz="2200" b="1">
              <a:latin typeface="仿宋" panose="02010609060101010101" charset="-122"/>
              <a:ea typeface="仿宋" panose="02010609060101010101" charset="-122"/>
            </a:endParaRPr>
          </a:p>
          <a:p>
            <a:pPr marL="0" indent="0">
              <a:buNone/>
            </a:pPr>
            <a:endParaRPr lang="zh-CN" altLang="en-US" sz="400" b="1">
              <a:latin typeface="仿宋" panose="02010609060101010101" charset="-122"/>
              <a:ea typeface="仿宋" panose="02010609060101010101" charset="-122"/>
            </a:endParaRPr>
          </a:p>
          <a:p>
            <a:pPr marL="0" indent="0"/>
            <a:r>
              <a:rPr lang="zh-CN" altLang="en-US" sz="2200" b="1">
                <a:latin typeface="黑体" panose="02010609060101010101" charset="-122"/>
                <a:ea typeface="黑体" panose="02010609060101010101" charset="-122"/>
              </a:rPr>
              <a:t> 吊篮安装拆卸工程专项施工方案</a:t>
            </a:r>
            <a:endParaRPr lang="zh-CN" altLang="en-US" sz="2200" b="1">
              <a:latin typeface="黑体" panose="02010609060101010101" charset="-122"/>
              <a:ea typeface="黑体" panose="02010609060101010101" charset="-122"/>
            </a:endParaRPr>
          </a:p>
          <a:p>
            <a:pPr marL="0" indent="0"/>
            <a:endParaRPr lang="zh-CN" altLang="en-US" sz="400" b="1">
              <a:latin typeface="黑体" panose="02010609060101010101" charset="-122"/>
              <a:ea typeface="黑体" panose="02010609060101010101" charset="-122"/>
            </a:endParaRPr>
          </a:p>
          <a:p>
            <a:pPr marL="0" indent="0">
              <a:lnSpc>
                <a:spcPct val="110000"/>
              </a:lnSpc>
            </a:pPr>
            <a:r>
              <a:rPr lang="zh-CN" altLang="en-US" sz="2200" b="1">
                <a:latin typeface="黑体" panose="02010609060101010101" charset="-122"/>
                <a:ea typeface="黑体" panose="02010609060101010101" charset="-122"/>
              </a:rPr>
              <a:t> </a:t>
            </a:r>
            <a:r>
              <a:rPr lang="zh-CN" altLang="en-US" sz="2200" b="1">
                <a:latin typeface="仿宋" panose="02010609060101010101" charset="-122"/>
                <a:ea typeface="仿宋" panose="02010609060101010101" charset="-122"/>
                <a:cs typeface="仿宋" panose="02010609060101010101" charset="-122"/>
              </a:rPr>
              <a:t>高处作业吊篮在施工现场</a:t>
            </a:r>
            <a:r>
              <a:rPr lang="zh-CN" altLang="en-US" sz="2200" b="1">
                <a:latin typeface="黑体" panose="02010609060101010101" charset="-122"/>
                <a:ea typeface="黑体" panose="02010609060101010101" charset="-122"/>
                <a:cs typeface="仿宋" panose="02010609060101010101" charset="-122"/>
              </a:rPr>
              <a:t>初次安装</a:t>
            </a:r>
            <a:r>
              <a:rPr lang="zh-CN" altLang="en-US" sz="2200" b="1">
                <a:latin typeface="仿宋" panose="02010609060101010101" charset="-122"/>
                <a:ea typeface="仿宋" panose="02010609060101010101" charset="-122"/>
                <a:cs typeface="仿宋" panose="02010609060101010101" charset="-122"/>
              </a:rPr>
              <a:t>或</a:t>
            </a:r>
            <a:r>
              <a:rPr lang="zh-CN" altLang="en-US" sz="2200" b="1">
                <a:latin typeface="黑体" panose="02010609060101010101" charset="-122"/>
                <a:ea typeface="黑体" panose="02010609060101010101" charset="-122"/>
                <a:cs typeface="仿宋" panose="02010609060101010101" charset="-122"/>
              </a:rPr>
              <a:t>安装位置变动</a:t>
            </a:r>
            <a:r>
              <a:rPr lang="zh-CN" altLang="en-US" sz="2200" b="1">
                <a:latin typeface="仿宋" panose="02010609060101010101" charset="-122"/>
                <a:ea typeface="仿宋" panose="02010609060101010101" charset="-122"/>
                <a:cs typeface="仿宋" panose="02010609060101010101" charset="-122"/>
              </a:rPr>
              <a:t>使用前，应由施工总承包单位、租赁</a:t>
            </a:r>
            <a:endParaRPr lang="zh-CN" altLang="en-US" sz="2200" b="1">
              <a:latin typeface="仿宋" panose="02010609060101010101" charset="-122"/>
              <a:ea typeface="仿宋" panose="02010609060101010101" charset="-122"/>
              <a:cs typeface="仿宋" panose="02010609060101010101" charset="-122"/>
            </a:endParaRPr>
          </a:p>
          <a:p>
            <a:pPr marL="0" indent="0">
              <a:lnSpc>
                <a:spcPct val="80000"/>
              </a:lnSpc>
              <a:buNone/>
            </a:pPr>
            <a:r>
              <a:rPr lang="zh-CN" altLang="en-US" sz="2200" b="1">
                <a:latin typeface="仿宋" panose="02010609060101010101" charset="-122"/>
                <a:ea typeface="仿宋" panose="02010609060101010101" charset="-122"/>
                <a:cs typeface="仿宋" panose="02010609060101010101" charset="-122"/>
              </a:rPr>
              <a:t>  单位、安拆单位、监理单位按表LJA-C9-3-7进行共同验收，合格后方可使用。</a:t>
            </a:r>
            <a:endParaRPr lang="zh-CN" altLang="en-US" sz="2200" b="1">
              <a:latin typeface="黑体" panose="02010609060101010101" charset="-122"/>
              <a:ea typeface="黑体" panose="02010609060101010101" charset="-122"/>
            </a:endParaRPr>
          </a:p>
          <a:p>
            <a:pPr marL="0" indent="0">
              <a:buNone/>
            </a:pPr>
            <a:endParaRPr lang="zh-CN" altLang="en-US" sz="400" b="1">
              <a:latin typeface="仿宋" panose="02010609060101010101" charset="-122"/>
              <a:ea typeface="仿宋" panose="02010609060101010101" charset="-122"/>
            </a:endParaRPr>
          </a:p>
          <a:p>
            <a:pPr marL="0" indent="0"/>
            <a:r>
              <a:rPr lang="zh-CN" altLang="en-US" sz="2200" b="1"/>
              <a:t>  吊篮使用单位资质报审：</a:t>
            </a:r>
            <a:endParaRPr lang="zh-CN" altLang="en-US" sz="2200" b="1"/>
          </a:p>
          <a:p>
            <a:pPr marL="0" indent="0">
              <a:buNone/>
            </a:pPr>
            <a:r>
              <a:rPr lang="zh-CN" altLang="en-US" sz="2200" b="1">
                <a:latin typeface="仿宋" panose="02010609060101010101" charset="-122"/>
                <a:ea typeface="仿宋" panose="02010609060101010101" charset="-122"/>
              </a:rPr>
              <a:t>  营业执照、资质证书、管理人员资格、特种作业人员操作证（高处作业人员）</a:t>
            </a:r>
            <a:endParaRPr lang="zh-CN" altLang="en-US" sz="2200" b="1">
              <a:latin typeface="仿宋" panose="02010609060101010101" charset="-122"/>
              <a:ea typeface="仿宋" panose="02010609060101010101" charset="-122"/>
            </a:endParaRPr>
          </a:p>
          <a:p>
            <a:pPr marL="0" indent="0">
              <a:buNone/>
            </a:pPr>
            <a:endParaRPr lang="zh-CN" altLang="en-US" sz="22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117475"/>
            <a:ext cx="10515600" cy="1288415"/>
          </a:xfrm>
        </p:spPr>
        <p:txBody>
          <a:bodyPr/>
          <a:p>
            <a:r>
              <a:rPr lang="zh-CN" altLang="en-US" b="1">
                <a:solidFill>
                  <a:schemeClr val="tx2"/>
                </a:solidFill>
              </a:rPr>
              <a:t>（二）施工阶段</a:t>
            </a:r>
            <a:endParaRPr lang="zh-CN" altLang="en-US" b="1">
              <a:solidFill>
                <a:schemeClr val="tx2"/>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chemeClr val="tx2"/>
                </a:solidFill>
              </a:rPr>
              <a:t>（一）施工准备阶段</a:t>
            </a:r>
            <a:endParaRPr lang="zh-CN" altLang="en-US" b="1">
              <a:solidFill>
                <a:schemeClr val="tx2"/>
              </a:solidFill>
            </a:endParaRPr>
          </a:p>
        </p:txBody>
      </p:sp>
      <p:cxnSp>
        <p:nvCxnSpPr>
          <p:cNvPr id="22" name="直接连接符 21"/>
          <p:cNvCxnSpPr/>
          <p:nvPr>
            <p:custDataLst>
              <p:tags r:id="rId1"/>
            </p:custDataLst>
          </p:nvPr>
        </p:nvCxnSpPr>
        <p:spPr>
          <a:xfrm flipV="1">
            <a:off x="3717421" y="2295608"/>
            <a:ext cx="0" cy="2183774"/>
          </a:xfrm>
          <a:prstGeom prst="line">
            <a:avLst/>
          </a:prstGeom>
          <a:noFill/>
          <a:ln w="19050" cap="flat" cmpd="sng" algn="ctr">
            <a:solidFill>
              <a:srgbClr val="D9D9D9"/>
            </a:solidFill>
            <a:prstDash val="solid"/>
            <a:miter lim="800000"/>
          </a:ln>
          <a:effectLst/>
        </p:spPr>
      </p:cxnSp>
      <p:cxnSp>
        <p:nvCxnSpPr>
          <p:cNvPr id="38" name="直接连接符 37"/>
          <p:cNvCxnSpPr/>
          <p:nvPr>
            <p:custDataLst>
              <p:tags r:id="rId2"/>
            </p:custDataLst>
          </p:nvPr>
        </p:nvCxnSpPr>
        <p:spPr>
          <a:xfrm>
            <a:off x="3717421" y="3392545"/>
            <a:ext cx="280846" cy="3018"/>
          </a:xfrm>
          <a:prstGeom prst="line">
            <a:avLst/>
          </a:prstGeom>
          <a:noFill/>
          <a:ln w="19050" cap="flat" cmpd="sng" algn="ctr">
            <a:solidFill>
              <a:srgbClr val="D9D9D9"/>
            </a:solidFill>
            <a:prstDash val="solid"/>
            <a:miter lim="800000"/>
          </a:ln>
          <a:effectLst/>
        </p:spPr>
      </p:cxnSp>
      <p:cxnSp>
        <p:nvCxnSpPr>
          <p:cNvPr id="19" name="直接连接符 18"/>
          <p:cNvCxnSpPr/>
          <p:nvPr>
            <p:custDataLst>
              <p:tags r:id="rId3"/>
            </p:custDataLst>
          </p:nvPr>
        </p:nvCxnSpPr>
        <p:spPr>
          <a:xfrm rot="16200000" flipV="1">
            <a:off x="3843750" y="4361976"/>
            <a:ext cx="0" cy="252659"/>
          </a:xfrm>
          <a:prstGeom prst="line">
            <a:avLst/>
          </a:prstGeom>
          <a:noFill/>
          <a:ln w="19050" cap="flat" cmpd="sng" algn="ctr">
            <a:solidFill>
              <a:srgbClr val="D9D9D9"/>
            </a:solidFill>
            <a:prstDash val="solid"/>
            <a:miter lim="800000"/>
          </a:ln>
          <a:effectLst/>
        </p:spPr>
      </p:cxnSp>
      <p:sp>
        <p:nvSpPr>
          <p:cNvPr id="31" name="圆角矩形 37"/>
          <p:cNvSpPr/>
          <p:nvPr>
            <p:custDataLst>
              <p:tags r:id="rId4"/>
            </p:custDataLst>
          </p:nvPr>
        </p:nvSpPr>
        <p:spPr>
          <a:xfrm>
            <a:off x="4074160" y="1891665"/>
            <a:ext cx="2842895" cy="766445"/>
          </a:xfrm>
          <a:prstGeom prst="roundRect">
            <a:avLst>
              <a:gd name="adj" fmla="val 3846"/>
            </a:avLst>
          </a:prstGeom>
          <a:solidFill>
            <a:schemeClr val="tx2">
              <a:lumMod val="20000"/>
              <a:lumOff val="80000"/>
            </a:schemeClr>
          </a:solidFill>
          <a:ln w="12700" cap="flat" cmpd="sng" algn="ctr">
            <a:solidFill>
              <a:schemeClr val="tx2">
                <a:lumMod val="20000"/>
                <a:lumOff val="80000"/>
              </a:schemeClr>
            </a:solidFill>
            <a:prstDash val="solid"/>
            <a:miter lim="800000"/>
          </a:ln>
          <a:effectLst/>
        </p:spPr>
        <p:txBody>
          <a:bodyPr lIns="0" tIns="0" rIns="0" bIns="0" rtlCol="0" anchor="ctr">
            <a:noAutofit/>
          </a:bodyPr>
          <a:p>
            <a:pPr algn="ctr" fontAlgn="auto">
              <a:lnSpc>
                <a:spcPct val="100000"/>
              </a:lnSpc>
              <a:spcAft>
                <a:spcPts val="0"/>
              </a:spcAft>
            </a:pPr>
            <a:r>
              <a:rPr lang="zh-CN" altLang="en-US" sz="2400" b="1" kern="1200">
                <a:solidFill>
                  <a:schemeClr val="tx1"/>
                </a:solidFill>
                <a:effectLst/>
              </a:rPr>
              <a:t>项目经理安全生产考核合格证书</a:t>
            </a:r>
            <a:r>
              <a:rPr lang="en-US" altLang="zh-CN" sz="2400" b="1" kern="1200">
                <a:solidFill>
                  <a:schemeClr val="tx1"/>
                </a:solidFill>
                <a:effectLst/>
              </a:rPr>
              <a:t>B</a:t>
            </a:r>
            <a:endParaRPr lang="en-US" altLang="zh-CN" sz="2400" b="1" kern="1200">
              <a:solidFill>
                <a:schemeClr val="tx1"/>
              </a:solidFill>
              <a:effectLst/>
            </a:endParaRPr>
          </a:p>
        </p:txBody>
      </p:sp>
      <p:sp>
        <p:nvSpPr>
          <p:cNvPr id="32" name="圆角矩形 36"/>
          <p:cNvSpPr/>
          <p:nvPr>
            <p:custDataLst>
              <p:tags r:id="rId5"/>
            </p:custDataLst>
          </p:nvPr>
        </p:nvSpPr>
        <p:spPr>
          <a:xfrm>
            <a:off x="3990975" y="1827530"/>
            <a:ext cx="3009265" cy="889000"/>
          </a:xfrm>
          <a:prstGeom prst="roundRect">
            <a:avLst>
              <a:gd name="adj" fmla="val 3846"/>
            </a:avLst>
          </a:prstGeom>
          <a:noFill/>
          <a:ln w="19050" cap="flat" cmpd="sng" algn="ctr">
            <a:solidFill>
              <a:srgbClr val="D9D9D9"/>
            </a:solidFill>
            <a:prstDash val="solid"/>
            <a:miter lim="800000"/>
          </a:ln>
          <a:effectLst/>
        </p:spPr>
        <p:txBody>
          <a:bodyPr rtlCol="0" anchor="ctr"/>
          <a:p>
            <a:endParaRPr lang="zh-CN" altLang="en-US" sz="2000"/>
          </a:p>
        </p:txBody>
      </p:sp>
      <p:cxnSp>
        <p:nvCxnSpPr>
          <p:cNvPr id="33" name="直接连接符 32"/>
          <p:cNvCxnSpPr/>
          <p:nvPr>
            <p:custDataLst>
              <p:tags r:id="rId6"/>
            </p:custDataLst>
          </p:nvPr>
        </p:nvCxnSpPr>
        <p:spPr>
          <a:xfrm rot="16200000" flipV="1">
            <a:off x="3843966" y="2179073"/>
            <a:ext cx="0" cy="253088"/>
          </a:xfrm>
          <a:prstGeom prst="line">
            <a:avLst/>
          </a:prstGeom>
          <a:noFill/>
          <a:ln w="19050" cap="flat" cmpd="sng" algn="ctr">
            <a:solidFill>
              <a:srgbClr val="D9D9D9"/>
            </a:solidFill>
            <a:prstDash val="solid"/>
            <a:miter lim="800000"/>
          </a:ln>
          <a:effectLst/>
        </p:spPr>
      </p:cxnSp>
      <p:sp>
        <p:nvSpPr>
          <p:cNvPr id="28" name="圆角矩形 4"/>
          <p:cNvSpPr/>
          <p:nvPr>
            <p:custDataLst>
              <p:tags r:id="rId7"/>
            </p:custDataLst>
          </p:nvPr>
        </p:nvSpPr>
        <p:spPr>
          <a:xfrm>
            <a:off x="1074420" y="2889885"/>
            <a:ext cx="2094865" cy="1036320"/>
          </a:xfrm>
          <a:prstGeom prst="roundRect">
            <a:avLst>
              <a:gd name="adj" fmla="val 3846"/>
            </a:avLst>
          </a:prstGeom>
          <a:solidFill>
            <a:schemeClr val="tx2">
              <a:lumMod val="20000"/>
              <a:lumOff val="80000"/>
            </a:schemeClr>
          </a:solidFill>
          <a:ln w="12700" cap="flat" cmpd="sng" algn="ctr">
            <a:solidFill>
              <a:schemeClr val="tx2">
                <a:lumMod val="20000"/>
                <a:lumOff val="80000"/>
              </a:schemeClr>
            </a:solidFill>
            <a:prstDash val="solid"/>
            <a:miter lim="800000"/>
          </a:ln>
          <a:effectLst/>
        </p:spPr>
        <p:txBody>
          <a:bodyPr lIns="0" tIns="0" rIns="0" bIns="0" rtlCol="0" anchor="ctr">
            <a:noAutofit/>
          </a:bodyPr>
          <a:p>
            <a:pPr algn="ctr" fontAlgn="auto">
              <a:lnSpc>
                <a:spcPct val="110000"/>
              </a:lnSpc>
              <a:spcAft>
                <a:spcPts val="0"/>
              </a:spcAft>
            </a:pPr>
            <a:r>
              <a:rPr lang="zh-CN" altLang="en-US" sz="2200" b="1" kern="1200">
                <a:solidFill>
                  <a:schemeClr val="tx1"/>
                </a:solidFill>
                <a:effectLst/>
                <a:latin typeface="仿宋" panose="02010609060101010101" charset="-122"/>
                <a:ea typeface="仿宋" panose="02010609060101010101" charset="-122"/>
              </a:rPr>
              <a:t>审查施工人员资格证书的有效性</a:t>
            </a:r>
            <a:endParaRPr lang="zh-CN" altLang="en-US" sz="2200" b="1" kern="1200">
              <a:solidFill>
                <a:schemeClr val="tx1"/>
              </a:solidFill>
              <a:effectLst/>
              <a:latin typeface="仿宋" panose="02010609060101010101" charset="-122"/>
              <a:ea typeface="仿宋" panose="02010609060101010101" charset="-122"/>
            </a:endParaRPr>
          </a:p>
        </p:txBody>
      </p:sp>
      <p:sp>
        <p:nvSpPr>
          <p:cNvPr id="29" name="圆角矩形 2"/>
          <p:cNvSpPr/>
          <p:nvPr>
            <p:custDataLst>
              <p:tags r:id="rId8"/>
            </p:custDataLst>
          </p:nvPr>
        </p:nvSpPr>
        <p:spPr>
          <a:xfrm>
            <a:off x="991235" y="2799080"/>
            <a:ext cx="2247900" cy="1209040"/>
          </a:xfrm>
          <a:prstGeom prst="roundRect">
            <a:avLst>
              <a:gd name="adj" fmla="val 3846"/>
            </a:avLst>
          </a:prstGeom>
          <a:noFill/>
          <a:ln w="19050" cap="flat" cmpd="sng" algn="ctr">
            <a:solidFill>
              <a:srgbClr val="D9D9D9"/>
            </a:solidFill>
            <a:prstDash val="solid"/>
            <a:miter lim="800000"/>
          </a:ln>
          <a:effectLst/>
        </p:spPr>
        <p:txBody>
          <a:bodyPr rtlCol="0" anchor="ctr"/>
          <a:p>
            <a:endParaRPr lang="zh-CN" altLang="en-US" sz="2000"/>
          </a:p>
        </p:txBody>
      </p:sp>
      <p:cxnSp>
        <p:nvCxnSpPr>
          <p:cNvPr id="30" name="直接连接符 29"/>
          <p:cNvCxnSpPr/>
          <p:nvPr>
            <p:custDataLst>
              <p:tags r:id="rId9"/>
            </p:custDataLst>
          </p:nvPr>
        </p:nvCxnSpPr>
        <p:spPr>
          <a:xfrm flipH="1" flipV="1">
            <a:off x="3213735" y="3388995"/>
            <a:ext cx="507365" cy="4445"/>
          </a:xfrm>
          <a:prstGeom prst="line">
            <a:avLst/>
          </a:prstGeom>
          <a:noFill/>
          <a:ln w="19050" cap="flat" cmpd="sng" algn="ctr">
            <a:solidFill>
              <a:srgbClr val="D9D9D9"/>
            </a:solidFill>
            <a:prstDash val="solid"/>
            <a:miter lim="800000"/>
          </a:ln>
          <a:effectLst/>
        </p:spPr>
      </p:cxnSp>
      <p:sp>
        <p:nvSpPr>
          <p:cNvPr id="20" name="圆角矩形 37"/>
          <p:cNvSpPr/>
          <p:nvPr>
            <p:custDataLst>
              <p:tags r:id="rId10"/>
            </p:custDataLst>
          </p:nvPr>
        </p:nvSpPr>
        <p:spPr>
          <a:xfrm>
            <a:off x="4061460" y="4133215"/>
            <a:ext cx="2868930" cy="714375"/>
          </a:xfrm>
          <a:prstGeom prst="roundRect">
            <a:avLst>
              <a:gd name="adj" fmla="val 3846"/>
            </a:avLst>
          </a:prstGeom>
          <a:solidFill>
            <a:schemeClr val="tx2">
              <a:lumMod val="20000"/>
              <a:lumOff val="80000"/>
            </a:schemeClr>
          </a:solidFill>
          <a:ln w="12700" cap="flat" cmpd="sng" algn="ctr">
            <a:solidFill>
              <a:schemeClr val="tx2">
                <a:lumMod val="20000"/>
                <a:lumOff val="80000"/>
              </a:schemeClr>
            </a:solidFill>
            <a:prstDash val="solid"/>
            <a:miter lim="800000"/>
          </a:ln>
          <a:effectLst/>
        </p:spPr>
        <p:txBody>
          <a:bodyPr lIns="0" tIns="0" rIns="0" bIns="0" rtlCol="0" anchor="ctr">
            <a:noAutofit/>
          </a:bodyPr>
          <a:p>
            <a:pPr algn="ctr" fontAlgn="auto">
              <a:lnSpc>
                <a:spcPct val="100000"/>
              </a:lnSpc>
              <a:spcAft>
                <a:spcPts val="0"/>
              </a:spcAft>
            </a:pPr>
            <a:r>
              <a:rPr lang="zh-CN" altLang="en-US" sz="2400" b="1" kern="1200">
                <a:solidFill>
                  <a:schemeClr val="tx1"/>
                </a:solidFill>
                <a:effectLst/>
              </a:rPr>
              <a:t>特种作业人员操作证</a:t>
            </a:r>
            <a:endParaRPr lang="zh-CN" altLang="en-US" sz="2400" b="1" kern="1200">
              <a:solidFill>
                <a:schemeClr val="tx1"/>
              </a:solidFill>
              <a:effectLst/>
            </a:endParaRPr>
          </a:p>
        </p:txBody>
      </p:sp>
      <p:sp>
        <p:nvSpPr>
          <p:cNvPr id="21" name="圆角矩形 36"/>
          <p:cNvSpPr/>
          <p:nvPr>
            <p:custDataLst>
              <p:tags r:id="rId11"/>
            </p:custDataLst>
          </p:nvPr>
        </p:nvSpPr>
        <p:spPr>
          <a:xfrm>
            <a:off x="3990975" y="4046220"/>
            <a:ext cx="3017520" cy="888365"/>
          </a:xfrm>
          <a:prstGeom prst="roundRect">
            <a:avLst>
              <a:gd name="adj" fmla="val 3846"/>
            </a:avLst>
          </a:prstGeom>
          <a:noFill/>
          <a:ln w="19050" cap="flat" cmpd="sng" algn="ctr">
            <a:solidFill>
              <a:srgbClr val="D9D9D9"/>
            </a:solidFill>
            <a:prstDash val="solid"/>
            <a:miter lim="800000"/>
          </a:ln>
          <a:effectLst/>
        </p:spPr>
        <p:txBody>
          <a:bodyPr rtlCol="0" anchor="ctr"/>
          <a:p>
            <a:endParaRPr lang="zh-CN" altLang="en-US" sz="2000"/>
          </a:p>
        </p:txBody>
      </p:sp>
      <p:sp>
        <p:nvSpPr>
          <p:cNvPr id="23" name="圆角矩形 37"/>
          <p:cNvSpPr/>
          <p:nvPr>
            <p:custDataLst>
              <p:tags r:id="rId12"/>
            </p:custDataLst>
          </p:nvPr>
        </p:nvSpPr>
        <p:spPr>
          <a:xfrm>
            <a:off x="4061460" y="2999740"/>
            <a:ext cx="2851785" cy="753745"/>
          </a:xfrm>
          <a:prstGeom prst="roundRect">
            <a:avLst>
              <a:gd name="adj" fmla="val 3846"/>
            </a:avLst>
          </a:prstGeom>
          <a:solidFill>
            <a:schemeClr val="tx2">
              <a:lumMod val="20000"/>
              <a:lumOff val="80000"/>
            </a:schemeClr>
          </a:solidFill>
          <a:ln w="12700" cap="flat" cmpd="sng" algn="ctr">
            <a:solidFill>
              <a:schemeClr val="tx2">
                <a:lumMod val="20000"/>
                <a:lumOff val="80000"/>
              </a:schemeClr>
            </a:solidFill>
            <a:prstDash val="solid"/>
            <a:miter lim="800000"/>
          </a:ln>
          <a:effectLst/>
        </p:spPr>
        <p:txBody>
          <a:bodyPr lIns="0" tIns="0" rIns="0" bIns="0" rtlCol="0" anchor="ctr">
            <a:noAutofit/>
          </a:bodyPr>
          <a:p>
            <a:pPr algn="ctr" fontAlgn="auto">
              <a:lnSpc>
                <a:spcPct val="100000"/>
              </a:lnSpc>
              <a:spcAft>
                <a:spcPts val="0"/>
              </a:spcAft>
            </a:pPr>
            <a:r>
              <a:rPr lang="zh-CN" altLang="en-US" sz="2400" b="1" kern="1200">
                <a:solidFill>
                  <a:schemeClr val="tx1"/>
                </a:solidFill>
                <a:effectLst/>
              </a:rPr>
              <a:t>专职安全员安全生产考核合格证书</a:t>
            </a:r>
            <a:r>
              <a:rPr lang="en-US" altLang="zh-CN" sz="2400" b="1" kern="1200">
                <a:solidFill>
                  <a:schemeClr val="tx1"/>
                </a:solidFill>
                <a:effectLst/>
              </a:rPr>
              <a:t>C</a:t>
            </a:r>
            <a:endParaRPr lang="en-US" altLang="zh-CN" sz="2400" b="1" kern="1200">
              <a:solidFill>
                <a:schemeClr val="tx1"/>
              </a:solidFill>
              <a:effectLst/>
            </a:endParaRPr>
          </a:p>
        </p:txBody>
      </p:sp>
      <p:sp>
        <p:nvSpPr>
          <p:cNvPr id="24" name="圆角矩形 36"/>
          <p:cNvSpPr/>
          <p:nvPr>
            <p:custDataLst>
              <p:tags r:id="rId13"/>
            </p:custDataLst>
          </p:nvPr>
        </p:nvSpPr>
        <p:spPr>
          <a:xfrm>
            <a:off x="3990975" y="2919095"/>
            <a:ext cx="3009900" cy="904875"/>
          </a:xfrm>
          <a:prstGeom prst="roundRect">
            <a:avLst>
              <a:gd name="adj" fmla="val 3846"/>
            </a:avLst>
          </a:prstGeom>
          <a:noFill/>
          <a:ln w="19050" cap="flat" cmpd="sng" algn="ctr">
            <a:solidFill>
              <a:srgbClr val="D9D9D9"/>
            </a:solidFill>
            <a:prstDash val="solid"/>
            <a:miter lim="800000"/>
          </a:ln>
          <a:effectLst/>
        </p:spPr>
        <p:txBody>
          <a:bodyPr rtlCol="0" anchor="ctr"/>
          <a:p>
            <a:endParaRPr lang="zh-CN" altLang="en-US" sz="2000"/>
          </a:p>
        </p:txBody>
      </p:sp>
      <p:cxnSp>
        <p:nvCxnSpPr>
          <p:cNvPr id="27" name="直接连接符 26"/>
          <p:cNvCxnSpPr/>
          <p:nvPr>
            <p:custDataLst>
              <p:tags r:id="rId14"/>
            </p:custDataLst>
          </p:nvPr>
        </p:nvCxnSpPr>
        <p:spPr>
          <a:xfrm flipH="1" flipV="1">
            <a:off x="7019290" y="4475480"/>
            <a:ext cx="481330" cy="1270"/>
          </a:xfrm>
          <a:prstGeom prst="line">
            <a:avLst/>
          </a:prstGeom>
          <a:noFill/>
          <a:ln w="19050" cap="flat" cmpd="sng" algn="ctr">
            <a:solidFill>
              <a:srgbClr val="D9D9D9"/>
            </a:solidFill>
            <a:prstDash val="solid"/>
            <a:miter lim="800000"/>
          </a:ln>
          <a:effectLst/>
        </p:spPr>
      </p:cxnSp>
      <p:sp>
        <p:nvSpPr>
          <p:cNvPr id="34" name="圆角矩形 37"/>
          <p:cNvSpPr/>
          <p:nvPr>
            <p:custDataLst>
              <p:tags r:id="rId15"/>
            </p:custDataLst>
          </p:nvPr>
        </p:nvSpPr>
        <p:spPr>
          <a:xfrm>
            <a:off x="7562850" y="2735580"/>
            <a:ext cx="3607435" cy="3473450"/>
          </a:xfrm>
          <a:prstGeom prst="roundRect">
            <a:avLst>
              <a:gd name="adj" fmla="val 3846"/>
            </a:avLst>
          </a:prstGeom>
          <a:solidFill>
            <a:schemeClr val="tx2">
              <a:lumMod val="20000"/>
              <a:lumOff val="80000"/>
            </a:schemeClr>
          </a:solidFill>
          <a:ln w="12700" cap="flat" cmpd="sng" algn="ctr">
            <a:solidFill>
              <a:schemeClr val="tx2">
                <a:lumMod val="20000"/>
                <a:lumOff val="80000"/>
              </a:schemeClr>
            </a:solidFill>
            <a:prstDash val="solid"/>
            <a:miter lim="800000"/>
          </a:ln>
          <a:effectLst/>
        </p:spPr>
        <p:txBody>
          <a:bodyPr lIns="0" tIns="0" rIns="0" bIns="0" rtlCol="0" anchor="ctr">
            <a:noAutofit/>
          </a:bodyPr>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电工</a:t>
            </a:r>
            <a:endParaRPr lang="zh-CN" altLang="en-US" sz="2200" b="1" kern="1200">
              <a:solidFill>
                <a:schemeClr val="tx1"/>
              </a:solidFill>
              <a:effectLst/>
              <a:latin typeface="仿宋" panose="02010609060101010101" charset="-122"/>
              <a:ea typeface="仿宋" panose="02010609060101010101" charset="-122"/>
            </a:endParaRPr>
          </a:p>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电气焊接（切割）工</a:t>
            </a:r>
            <a:endParaRPr lang="zh-CN" altLang="en-US" sz="2200" b="1" kern="1200">
              <a:solidFill>
                <a:schemeClr val="tx1"/>
              </a:solidFill>
              <a:effectLst/>
              <a:latin typeface="仿宋" panose="02010609060101010101" charset="-122"/>
              <a:ea typeface="仿宋" panose="02010609060101010101" charset="-122"/>
            </a:endParaRPr>
          </a:p>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架子工（普通脚手架、附着升降脚手架）</a:t>
            </a:r>
            <a:endParaRPr lang="zh-CN" altLang="en-US" sz="2200" b="1" kern="1200">
              <a:solidFill>
                <a:schemeClr val="tx1"/>
              </a:solidFill>
              <a:effectLst/>
              <a:latin typeface="仿宋" panose="02010609060101010101" charset="-122"/>
              <a:ea typeface="仿宋" panose="02010609060101010101" charset="-122"/>
            </a:endParaRPr>
          </a:p>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建筑起重司索信号工</a:t>
            </a:r>
            <a:endParaRPr lang="zh-CN" altLang="en-US" sz="2200" b="1" kern="1200">
              <a:solidFill>
                <a:schemeClr val="tx1"/>
              </a:solidFill>
              <a:effectLst/>
              <a:latin typeface="仿宋" panose="02010609060101010101" charset="-122"/>
              <a:ea typeface="仿宋" panose="02010609060101010101" charset="-122"/>
            </a:endParaRPr>
          </a:p>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起重机械司机（塔吊、施工升降机、物料提升机）</a:t>
            </a:r>
            <a:endParaRPr lang="zh-CN" altLang="en-US" sz="2200" b="1" kern="1200">
              <a:solidFill>
                <a:schemeClr val="tx1"/>
              </a:solidFill>
              <a:effectLst/>
              <a:latin typeface="仿宋" panose="02010609060101010101" charset="-122"/>
              <a:ea typeface="仿宋" panose="02010609060101010101" charset="-122"/>
            </a:endParaRPr>
          </a:p>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起重机械安装拆卸工（</a:t>
            </a:r>
            <a:r>
              <a:rPr lang="en-US" altLang="zh-CN" sz="2200" b="1" kern="1200">
                <a:solidFill>
                  <a:schemeClr val="tx1"/>
                </a:solidFill>
                <a:effectLst/>
                <a:latin typeface="仿宋" panose="02010609060101010101" charset="-122"/>
                <a:ea typeface="仿宋" panose="02010609060101010101" charset="-122"/>
              </a:rPr>
              <a:t>…</a:t>
            </a:r>
            <a:r>
              <a:rPr lang="zh-CN" altLang="en-US" sz="2200" b="1" kern="1200">
                <a:solidFill>
                  <a:schemeClr val="tx1"/>
                </a:solidFill>
                <a:effectLst/>
                <a:latin typeface="仿宋" panose="02010609060101010101" charset="-122"/>
                <a:ea typeface="仿宋" panose="02010609060101010101" charset="-122"/>
              </a:rPr>
              <a:t>）</a:t>
            </a:r>
            <a:endParaRPr lang="zh-CN" altLang="en-US" sz="2200" b="1" kern="1200">
              <a:solidFill>
                <a:schemeClr val="tx1"/>
              </a:solidFill>
              <a:effectLst/>
              <a:latin typeface="仿宋" panose="02010609060101010101" charset="-122"/>
              <a:ea typeface="仿宋" panose="02010609060101010101" charset="-122"/>
            </a:endParaRPr>
          </a:p>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高处作业吊篮安装拆卸工</a:t>
            </a:r>
            <a:endParaRPr lang="zh-CN" altLang="en-US" sz="2200" b="1" kern="1200">
              <a:solidFill>
                <a:schemeClr val="tx1"/>
              </a:solidFill>
              <a:effectLst/>
              <a:latin typeface="仿宋" panose="02010609060101010101" charset="-122"/>
              <a:ea typeface="仿宋" panose="02010609060101010101" charset="-122"/>
            </a:endParaRPr>
          </a:p>
          <a:p>
            <a:pPr marL="342900" indent="-342900" algn="l" fontAlgn="auto">
              <a:lnSpc>
                <a:spcPct val="100000"/>
              </a:lnSpc>
              <a:spcAft>
                <a:spcPts val="0"/>
              </a:spcAft>
              <a:buFont typeface="Arial" panose="020B0604020202020204" pitchFamily="34" charset="0"/>
              <a:buChar char="•"/>
            </a:pPr>
            <a:r>
              <a:rPr lang="zh-CN" altLang="en-US" sz="2200" b="1" kern="1200">
                <a:solidFill>
                  <a:schemeClr val="tx1"/>
                </a:solidFill>
                <a:effectLst/>
                <a:latin typeface="仿宋" panose="02010609060101010101" charset="-122"/>
                <a:ea typeface="仿宋" panose="02010609060101010101" charset="-122"/>
              </a:rPr>
              <a:t>高处作业人员</a:t>
            </a:r>
            <a:endParaRPr lang="zh-CN" altLang="en-US" sz="2200" b="1" kern="1200">
              <a:solidFill>
                <a:schemeClr val="tx1"/>
              </a:solidFill>
              <a:effectLst/>
              <a:latin typeface="仿宋" panose="02010609060101010101" charset="-122"/>
              <a:ea typeface="仿宋" panose="02010609060101010101" charset="-122"/>
            </a:endParaRPr>
          </a:p>
        </p:txBody>
      </p:sp>
      <p:sp>
        <p:nvSpPr>
          <p:cNvPr id="35" name="圆角矩形 36"/>
          <p:cNvSpPr/>
          <p:nvPr>
            <p:custDataLst>
              <p:tags r:id="rId16"/>
            </p:custDataLst>
          </p:nvPr>
        </p:nvSpPr>
        <p:spPr>
          <a:xfrm>
            <a:off x="7488555" y="2653030"/>
            <a:ext cx="3757930" cy="3640455"/>
          </a:xfrm>
          <a:prstGeom prst="roundRect">
            <a:avLst>
              <a:gd name="adj" fmla="val 3846"/>
            </a:avLst>
          </a:prstGeom>
          <a:noFill/>
          <a:ln w="19050" cap="flat" cmpd="sng" algn="ctr">
            <a:solidFill>
              <a:srgbClr val="D9D9D9"/>
            </a:solidFill>
            <a:prstDash val="solid"/>
            <a:miter lim="800000"/>
          </a:ln>
          <a:effectLst/>
        </p:spPr>
        <p:txBody>
          <a:bodyPr rtlCol="0" anchor="ctr"/>
          <a:p>
            <a:endParaRPr lang="zh-CN" altLang="en-US" sz="2000"/>
          </a:p>
        </p:txBody>
      </p:sp>
    </p:spTree>
    <p:custDataLst>
      <p:tags r:id="rId17"/>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723265" y="27940"/>
            <a:ext cx="5141595" cy="6807200"/>
          </a:xfrm>
          <a:prstGeom prst="rect">
            <a:avLst/>
          </a:prstGeom>
        </p:spPr>
      </p:pic>
      <p:pic>
        <p:nvPicPr>
          <p:cNvPr id="5" name="图片 4"/>
          <p:cNvPicPr>
            <a:picLocks noChangeAspect="1"/>
          </p:cNvPicPr>
          <p:nvPr/>
        </p:nvPicPr>
        <p:blipFill>
          <a:blip r:embed="rId2"/>
          <a:stretch>
            <a:fillRect/>
          </a:stretch>
        </p:blipFill>
        <p:spPr>
          <a:xfrm>
            <a:off x="6235700" y="26035"/>
            <a:ext cx="5351780" cy="6820535"/>
          </a:xfrm>
          <a:prstGeom prst="rect">
            <a:avLst/>
          </a:prstGeom>
        </p:spPr>
      </p:pic>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1240790" y="1586865"/>
            <a:ext cx="9726295" cy="4007485"/>
          </a:xfrm>
          <a:prstGeom prst="rect">
            <a:avLst/>
          </a:prstGeom>
          <a:noFill/>
        </p:spPr>
        <p:txBody>
          <a:bodyPr wrap="square" rtlCol="0">
            <a:spAutoFit/>
          </a:bodyPr>
          <a:p>
            <a:pPr>
              <a:lnSpc>
                <a:spcPct val="140000"/>
              </a:lnSpc>
            </a:pPr>
            <a:r>
              <a:rPr lang="zh-CN" altLang="en-US" sz="2800" b="1">
                <a:solidFill>
                  <a:schemeClr val="accent3">
                    <a:lumMod val="60000"/>
                    <a:lumOff val="40000"/>
                  </a:schemeClr>
                </a:solidFill>
              </a:rPr>
              <a:t>模板支撑工程验收</a:t>
            </a:r>
            <a:endParaRPr lang="zh-CN" altLang="en-US" sz="2800" b="1">
              <a:solidFill>
                <a:schemeClr val="accent3">
                  <a:lumMod val="60000"/>
                  <a:lumOff val="40000"/>
                </a:schemeClr>
              </a:solidFill>
            </a:endParaRPr>
          </a:p>
          <a:p>
            <a:pPr>
              <a:lnSpc>
                <a:spcPct val="140000"/>
              </a:lnSpc>
            </a:pPr>
            <a:endParaRPr lang="zh-CN" altLang="en-US" sz="800" b="1"/>
          </a:p>
          <a:p>
            <a:pPr marL="342900" indent="-342900">
              <a:lnSpc>
                <a:spcPct val="140000"/>
              </a:lnSpc>
              <a:buFont typeface="Arial" panose="020B0604020202020204" pitchFamily="34" charset="0"/>
              <a:buChar char="•"/>
            </a:pPr>
            <a:r>
              <a:rPr lang="zh-CN" altLang="en-US" sz="2300" b="1">
                <a:latin typeface="仿宋" panose="02010609060101010101" charset="-122"/>
                <a:ea typeface="仿宋" panose="02010609060101010101" charset="-122"/>
              </a:rPr>
              <a:t>模板支撑工程验收记录包括：混凝土模板支撑工程（扣件式钢管脚手架）验收记录；混凝土高大模板支撑工程（扣件式钢管脚手架）验收记录；碗扣式满堂支撑体系验收表；直插盘销式模板支架施工验收记录。</a:t>
            </a:r>
            <a:endParaRPr lang="zh-CN" altLang="en-US" sz="2300" b="1">
              <a:latin typeface="仿宋" panose="02010609060101010101" charset="-122"/>
              <a:ea typeface="仿宋" panose="02010609060101010101" charset="-122"/>
            </a:endParaRPr>
          </a:p>
          <a:p>
            <a:pPr marL="342900" indent="-342900">
              <a:lnSpc>
                <a:spcPct val="140000"/>
              </a:lnSpc>
              <a:buFont typeface="Arial" panose="020B0604020202020204" pitchFamily="34" charset="0"/>
              <a:buChar char="•"/>
            </a:pPr>
            <a:endParaRPr lang="zh-CN" altLang="en-US" sz="800" b="1">
              <a:latin typeface="仿宋" panose="02010609060101010101" charset="-122"/>
              <a:ea typeface="仿宋" panose="02010609060101010101" charset="-122"/>
            </a:endParaRPr>
          </a:p>
          <a:p>
            <a:pPr marL="342900" indent="-342900">
              <a:lnSpc>
                <a:spcPct val="140000"/>
              </a:lnSpc>
              <a:buFont typeface="Arial" panose="020B0604020202020204" pitchFamily="34" charset="0"/>
              <a:buChar char="•"/>
            </a:pPr>
            <a:r>
              <a:rPr lang="zh-CN" altLang="en-US" sz="2300" b="1">
                <a:latin typeface="仿宋" panose="02010609060101010101" charset="-122"/>
                <a:ea typeface="仿宋" panose="02010609060101010101" charset="-122"/>
              </a:rPr>
              <a:t>验收时，搭设负责人组织自检合格后，由项目技术负责人组织，项目安全负责人、项目负责人和总监理工程师共同验收合格后签字，存档保管。每层（段）模板支撑验收一次。</a:t>
            </a:r>
            <a:endParaRPr lang="zh-CN" altLang="en-US" sz="2300" b="1">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570865" y="-37465"/>
            <a:ext cx="5177155" cy="6866255"/>
          </a:xfrm>
          <a:prstGeom prst="rect">
            <a:avLst/>
          </a:prstGeom>
        </p:spPr>
      </p:pic>
      <p:pic>
        <p:nvPicPr>
          <p:cNvPr id="5" name="图片 4"/>
          <p:cNvPicPr>
            <a:picLocks noChangeAspect="1"/>
          </p:cNvPicPr>
          <p:nvPr/>
        </p:nvPicPr>
        <p:blipFill>
          <a:blip r:embed="rId2"/>
          <a:stretch>
            <a:fillRect/>
          </a:stretch>
        </p:blipFill>
        <p:spPr>
          <a:xfrm>
            <a:off x="5863590" y="714375"/>
            <a:ext cx="5744845" cy="5533390"/>
          </a:xfrm>
          <a:prstGeom prst="rect">
            <a:avLst/>
          </a:prstGeom>
        </p:spPr>
      </p:pic>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38200" y="8890"/>
            <a:ext cx="5070475" cy="6840220"/>
          </a:xfrm>
          <a:prstGeom prst="rect">
            <a:avLst/>
          </a:prstGeom>
        </p:spPr>
      </p:pic>
      <p:pic>
        <p:nvPicPr>
          <p:cNvPr id="5" name="图片 4"/>
          <p:cNvPicPr>
            <a:picLocks noChangeAspect="1"/>
          </p:cNvPicPr>
          <p:nvPr/>
        </p:nvPicPr>
        <p:blipFill>
          <a:blip r:embed="rId2"/>
          <a:stretch>
            <a:fillRect/>
          </a:stretch>
        </p:blipFill>
        <p:spPr>
          <a:xfrm>
            <a:off x="6051550" y="365760"/>
            <a:ext cx="5410835" cy="6292850"/>
          </a:xfrm>
          <a:prstGeom prst="rect">
            <a:avLst/>
          </a:prstGeom>
        </p:spPr>
      </p:pic>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89610" y="14605"/>
            <a:ext cx="5151755" cy="6828790"/>
          </a:xfrm>
          <a:prstGeom prst="rect">
            <a:avLst/>
          </a:prstGeom>
        </p:spPr>
      </p:pic>
      <p:pic>
        <p:nvPicPr>
          <p:cNvPr id="5" name="图片 4"/>
          <p:cNvPicPr>
            <a:picLocks noChangeAspect="1"/>
          </p:cNvPicPr>
          <p:nvPr/>
        </p:nvPicPr>
        <p:blipFill>
          <a:blip r:embed="rId2"/>
          <a:stretch>
            <a:fillRect/>
          </a:stretch>
        </p:blipFill>
        <p:spPr>
          <a:xfrm>
            <a:off x="5932805" y="1433195"/>
            <a:ext cx="5711190" cy="3761740"/>
          </a:xfrm>
          <a:prstGeom prst="rect">
            <a:avLst/>
          </a:prstGeom>
        </p:spPr>
      </p:pic>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767080" y="38100"/>
            <a:ext cx="5077460" cy="6804660"/>
          </a:xfrm>
          <a:prstGeom prst="rect">
            <a:avLst/>
          </a:prstGeom>
        </p:spPr>
      </p:pic>
      <p:pic>
        <p:nvPicPr>
          <p:cNvPr id="5" name="图片 4"/>
          <p:cNvPicPr>
            <a:picLocks noChangeAspect="1"/>
          </p:cNvPicPr>
          <p:nvPr/>
        </p:nvPicPr>
        <p:blipFill>
          <a:blip r:embed="rId2"/>
          <a:stretch>
            <a:fillRect/>
          </a:stretch>
        </p:blipFill>
        <p:spPr>
          <a:xfrm>
            <a:off x="6258560" y="111760"/>
            <a:ext cx="5187950" cy="6718935"/>
          </a:xfrm>
          <a:prstGeom prst="rect">
            <a:avLst/>
          </a:prstGeom>
        </p:spPr>
      </p:pic>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9685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1134110" y="2140585"/>
            <a:ext cx="4012565" cy="3364230"/>
          </a:xfrm>
          <a:prstGeom prst="rect">
            <a:avLst/>
          </a:prstGeom>
          <a:noFill/>
        </p:spPr>
        <p:txBody>
          <a:bodyPr wrap="square" rtlCol="0">
            <a:spAutoFit/>
          </a:bodyPr>
          <a:p>
            <a:r>
              <a:rPr lang="en-US" altLang="zh-CN" sz="2800" b="1"/>
              <a:t> </a:t>
            </a:r>
            <a:r>
              <a:rPr lang="zh-CN" altLang="en-US" sz="2800" b="1"/>
              <a:t>高处作业设施验收</a:t>
            </a:r>
            <a:endParaRPr lang="zh-CN" altLang="en-US" sz="2800" b="1"/>
          </a:p>
          <a:p>
            <a:endParaRPr lang="zh-CN" altLang="en-US" sz="2800" b="1"/>
          </a:p>
          <a:p>
            <a:endParaRPr lang="zh-CN" altLang="en-US" sz="2800" b="1"/>
          </a:p>
          <a:p>
            <a:pPr>
              <a:lnSpc>
                <a:spcPct val="140000"/>
              </a:lnSpc>
            </a:pPr>
            <a:r>
              <a:rPr lang="zh-CN" altLang="en-US" sz="2200" b="1">
                <a:latin typeface="仿宋" panose="02010609060101010101" charset="-122"/>
                <a:ea typeface="仿宋" panose="02010609060101010101" charset="-122"/>
              </a:rPr>
              <a:t>    </a:t>
            </a:r>
            <a:r>
              <a:rPr lang="zh-CN" altLang="en-US" sz="2300" b="1">
                <a:latin typeface="仿宋" panose="02010609060101010101" charset="-122"/>
                <a:ea typeface="仿宋" panose="02010609060101010101" charset="-122"/>
              </a:rPr>
              <a:t>施工单位每周应进行一次高处作业设施检查验收；悬挑式物料钢平台如有位置变动时，应重新进行验收。</a:t>
            </a:r>
            <a:endParaRPr lang="zh-CN" altLang="en-US" sz="2300" b="1">
              <a:latin typeface="仿宋" panose="02010609060101010101" charset="-122"/>
              <a:ea typeface="仿宋" panose="02010609060101010101" charset="-122"/>
            </a:endParaRPr>
          </a:p>
        </p:txBody>
      </p:sp>
      <p:pic>
        <p:nvPicPr>
          <p:cNvPr id="6" name="图片 5"/>
          <p:cNvPicPr>
            <a:picLocks noChangeAspect="1"/>
          </p:cNvPicPr>
          <p:nvPr/>
        </p:nvPicPr>
        <p:blipFill>
          <a:blip r:embed="rId1"/>
          <a:stretch>
            <a:fillRect/>
          </a:stretch>
        </p:blipFill>
        <p:spPr>
          <a:xfrm>
            <a:off x="5614670" y="635"/>
            <a:ext cx="5547995" cy="6832600"/>
          </a:xfrm>
          <a:prstGeom prst="rect">
            <a:avLst/>
          </a:prstGeom>
        </p:spPr>
      </p:pic>
    </p:spTree>
    <p:custDataLst>
      <p:tags r:id="rId2"/>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55370" y="19685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1477010" y="1691005"/>
            <a:ext cx="3719195" cy="5089525"/>
          </a:xfrm>
          <a:prstGeom prst="rect">
            <a:avLst/>
          </a:prstGeom>
          <a:noFill/>
        </p:spPr>
        <p:txBody>
          <a:bodyPr wrap="square" rtlCol="0">
            <a:spAutoFit/>
          </a:bodyPr>
          <a:p>
            <a:pPr indent="0">
              <a:lnSpc>
                <a:spcPct val="110000"/>
              </a:lnSpc>
              <a:buFont typeface="Arial" panose="020B0604020202020204" pitchFamily="34" charset="0"/>
              <a:buNone/>
            </a:pPr>
            <a:r>
              <a:rPr lang="zh-CN" altLang="en-US" sz="2800" b="1"/>
              <a:t>装配式混凝土结构</a:t>
            </a:r>
            <a:endParaRPr lang="zh-CN" altLang="en-US" sz="2800" b="1"/>
          </a:p>
          <a:p>
            <a:pPr indent="0">
              <a:lnSpc>
                <a:spcPct val="110000"/>
              </a:lnSpc>
              <a:buFont typeface="Arial" panose="020B0604020202020204" pitchFamily="34" charset="0"/>
              <a:buNone/>
            </a:pPr>
            <a:r>
              <a:rPr lang="zh-CN" altLang="en-US" sz="2800" b="1"/>
              <a:t>外挂式防护架验收表</a:t>
            </a:r>
            <a:endParaRPr lang="zh-CN" altLang="en-US" sz="2800" b="1"/>
          </a:p>
          <a:p>
            <a:pPr indent="0">
              <a:lnSpc>
                <a:spcPct val="110000"/>
              </a:lnSpc>
              <a:buFont typeface="Arial" panose="020B0604020202020204" pitchFamily="34" charset="0"/>
              <a:buNone/>
            </a:pPr>
            <a:endParaRPr lang="zh-CN" altLang="en-US" sz="2800" b="1"/>
          </a:p>
          <a:p>
            <a:pPr indent="0">
              <a:lnSpc>
                <a:spcPct val="130000"/>
              </a:lnSpc>
              <a:buFont typeface="Arial" panose="020B0604020202020204" pitchFamily="34" charset="0"/>
              <a:buNone/>
            </a:pPr>
            <a:r>
              <a:rPr lang="zh-CN" altLang="en-US" sz="2200" b="1">
                <a:latin typeface="仿宋" panose="02010609060101010101" charset="-122"/>
                <a:ea typeface="仿宋" panose="02010609060101010101" charset="-122"/>
                <a:cs typeface="仿宋" panose="02010609060101010101" charset="-122"/>
              </a:rPr>
              <a:t>    </a:t>
            </a:r>
            <a:r>
              <a:rPr lang="zh-CN" altLang="en-US" sz="2300" b="1">
                <a:latin typeface="仿宋" panose="02010609060101010101" charset="-122"/>
                <a:ea typeface="仿宋" panose="02010609060101010101" charset="-122"/>
                <a:cs typeface="仿宋" panose="02010609060101010101" charset="-122"/>
              </a:rPr>
              <a:t>外挂式防护架验收内容包括：方案、人员、架体材质、架体加工、架体防护、支架安装、架体提升、荷载。应按表LJA-C11-3-1进行验收。</a:t>
            </a:r>
            <a:endParaRPr lang="zh-CN" altLang="en-US" sz="2300" b="1">
              <a:latin typeface="仿宋" panose="02010609060101010101" charset="-122"/>
              <a:ea typeface="仿宋" panose="02010609060101010101" charset="-122"/>
              <a:cs typeface="仿宋" panose="02010609060101010101" charset="-122"/>
            </a:endParaRPr>
          </a:p>
          <a:p>
            <a:endParaRPr lang="zh-CN" altLang="en-US" sz="2200" b="1">
              <a:latin typeface="仿宋" panose="02010609060101010101" charset="-122"/>
              <a:ea typeface="仿宋" panose="02010609060101010101" charset="-122"/>
              <a:cs typeface="仿宋" panose="02010609060101010101" charset="-122"/>
            </a:endParaRPr>
          </a:p>
          <a:p>
            <a:pPr>
              <a:lnSpc>
                <a:spcPct val="130000"/>
              </a:lnSpc>
            </a:pPr>
            <a:r>
              <a:rPr lang="zh-CN" altLang="en-US" sz="2400" b="1">
                <a:latin typeface="仿宋" panose="02010609060101010101" charset="-122"/>
                <a:ea typeface="仿宋" panose="02010609060101010101" charset="-122"/>
                <a:cs typeface="仿宋" panose="02010609060101010101" charset="-122"/>
              </a:rPr>
              <a:t>    </a:t>
            </a:r>
            <a:endParaRPr lang="zh-CN" altLang="en-US" sz="2400" b="1">
              <a:latin typeface="仿宋" panose="02010609060101010101" charset="-122"/>
              <a:ea typeface="仿宋" panose="02010609060101010101" charset="-122"/>
              <a:cs typeface="仿宋" panose="02010609060101010101" charset="-122"/>
            </a:endParaRPr>
          </a:p>
        </p:txBody>
      </p:sp>
      <p:pic>
        <p:nvPicPr>
          <p:cNvPr id="7" name="图片 6"/>
          <p:cNvPicPr>
            <a:picLocks noChangeAspect="1"/>
          </p:cNvPicPr>
          <p:nvPr/>
        </p:nvPicPr>
        <p:blipFill>
          <a:blip r:embed="rId1"/>
          <a:stretch>
            <a:fillRect/>
          </a:stretch>
        </p:blipFill>
        <p:spPr>
          <a:xfrm>
            <a:off x="6107430" y="4915535"/>
            <a:ext cx="4447540" cy="1923415"/>
          </a:xfrm>
          <a:prstGeom prst="rect">
            <a:avLst/>
          </a:prstGeom>
        </p:spPr>
      </p:pic>
      <p:pic>
        <p:nvPicPr>
          <p:cNvPr id="6" name="图片 5"/>
          <p:cNvPicPr>
            <a:picLocks noChangeAspect="1"/>
          </p:cNvPicPr>
          <p:nvPr/>
        </p:nvPicPr>
        <p:blipFill>
          <a:blip r:embed="rId2"/>
          <a:stretch>
            <a:fillRect/>
          </a:stretch>
        </p:blipFill>
        <p:spPr>
          <a:xfrm>
            <a:off x="6107430" y="3810"/>
            <a:ext cx="4447540" cy="5005705"/>
          </a:xfrm>
          <a:prstGeom prst="rect">
            <a:avLst/>
          </a:prstGeom>
        </p:spPr>
      </p:pic>
    </p:spTree>
    <p:custDataLst>
      <p:tags r:id="rId3"/>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09550" y="242570"/>
            <a:ext cx="10515600" cy="1288415"/>
          </a:xfrm>
        </p:spPr>
        <p:txBody>
          <a:bodyPr/>
          <a:p>
            <a:r>
              <a:rPr lang="zh-CN" altLang="en-US" b="1">
                <a:solidFill>
                  <a:schemeClr val="tx2"/>
                </a:solidFill>
              </a:rPr>
              <a:t>（二）施工阶段</a:t>
            </a:r>
            <a:endParaRPr lang="zh-CN" altLang="en-US" b="1">
              <a:solidFill>
                <a:schemeClr val="tx2"/>
              </a:solidFill>
            </a:endParaRPr>
          </a:p>
        </p:txBody>
      </p:sp>
      <p:sp>
        <p:nvSpPr>
          <p:cNvPr id="5" name="文本框 4"/>
          <p:cNvSpPr txBox="1"/>
          <p:nvPr/>
        </p:nvSpPr>
        <p:spPr>
          <a:xfrm>
            <a:off x="581025" y="1720215"/>
            <a:ext cx="3357880" cy="4591685"/>
          </a:xfrm>
          <a:prstGeom prst="rect">
            <a:avLst/>
          </a:prstGeom>
          <a:noFill/>
        </p:spPr>
        <p:txBody>
          <a:bodyPr wrap="square" rtlCol="0">
            <a:spAutoFit/>
          </a:bodyPr>
          <a:p>
            <a:pPr indent="0">
              <a:lnSpc>
                <a:spcPct val="110000"/>
              </a:lnSpc>
              <a:buFont typeface="Arial" panose="020B0604020202020204" pitchFamily="34" charset="0"/>
            </a:pPr>
            <a:r>
              <a:rPr lang="en-US" altLang="zh-CN" sz="2800" b="1"/>
              <a:t> </a:t>
            </a:r>
            <a:r>
              <a:rPr lang="zh-CN" altLang="en-US" sz="2800" b="1"/>
              <a:t>装配式混凝土结构   </a:t>
            </a:r>
            <a:endParaRPr lang="zh-CN" altLang="en-US" sz="2800" b="1"/>
          </a:p>
          <a:p>
            <a:pPr indent="0">
              <a:lnSpc>
                <a:spcPct val="110000"/>
              </a:lnSpc>
              <a:buFont typeface="Arial" panose="020B0604020202020204" pitchFamily="34" charset="0"/>
              <a:buNone/>
            </a:pPr>
            <a:r>
              <a:rPr lang="zh-CN" altLang="en-US" sz="2800" b="1"/>
              <a:t> 起重吊装检查表</a:t>
            </a:r>
            <a:endParaRPr lang="zh-CN" altLang="en-US" sz="2800" b="1"/>
          </a:p>
          <a:p>
            <a:pPr indent="0">
              <a:lnSpc>
                <a:spcPct val="110000"/>
              </a:lnSpc>
              <a:buFont typeface="Arial" panose="020B0604020202020204" pitchFamily="34" charset="0"/>
              <a:buNone/>
            </a:pPr>
            <a:endParaRPr lang="zh-CN" altLang="en-US" sz="2800" b="1"/>
          </a:p>
          <a:p>
            <a:pPr indent="0">
              <a:lnSpc>
                <a:spcPct val="130000"/>
              </a:lnSpc>
              <a:buFont typeface="Arial" panose="020B0604020202020204" pitchFamily="34" charset="0"/>
              <a:buNone/>
            </a:pPr>
            <a:r>
              <a:rPr lang="zh-CN" altLang="en-US" sz="2200" b="1">
                <a:latin typeface="仿宋" panose="02010609060101010101" charset="-122"/>
                <a:ea typeface="仿宋" panose="02010609060101010101" charset="-122"/>
                <a:cs typeface="仿宋" panose="02010609060101010101" charset="-122"/>
              </a:rPr>
              <a:t>    检查内容包括：施工方案、起重机、钢丝绳与索具、作业环境、作业人员、起重吊装、高处作业、构件码放、警戒监护。应按表LJA-C11-4-1进行检查。</a:t>
            </a:r>
            <a:endParaRPr lang="zh-CN" altLang="en-US" sz="2200" b="1">
              <a:latin typeface="仿宋" panose="02010609060101010101" charset="-122"/>
              <a:ea typeface="仿宋" panose="02010609060101010101" charset="-122"/>
              <a:cs typeface="仿宋" panose="02010609060101010101" charset="-122"/>
            </a:endParaRPr>
          </a:p>
        </p:txBody>
      </p:sp>
      <p:pic>
        <p:nvPicPr>
          <p:cNvPr id="3" name="图片 2"/>
          <p:cNvPicPr>
            <a:picLocks noChangeAspect="1"/>
          </p:cNvPicPr>
          <p:nvPr/>
        </p:nvPicPr>
        <p:blipFill>
          <a:blip r:embed="rId1"/>
          <a:stretch>
            <a:fillRect/>
          </a:stretch>
        </p:blipFill>
        <p:spPr>
          <a:xfrm>
            <a:off x="3973195" y="45085"/>
            <a:ext cx="4112895" cy="6791325"/>
          </a:xfrm>
          <a:prstGeom prst="rect">
            <a:avLst/>
          </a:prstGeom>
        </p:spPr>
      </p:pic>
      <p:pic>
        <p:nvPicPr>
          <p:cNvPr id="4" name="图片 3"/>
          <p:cNvPicPr>
            <a:picLocks noChangeAspect="1"/>
          </p:cNvPicPr>
          <p:nvPr/>
        </p:nvPicPr>
        <p:blipFill>
          <a:blip r:embed="rId2"/>
          <a:stretch>
            <a:fillRect/>
          </a:stretch>
        </p:blipFill>
        <p:spPr>
          <a:xfrm>
            <a:off x="8096885" y="1485265"/>
            <a:ext cx="3991610" cy="4093210"/>
          </a:xfrm>
          <a:prstGeom prst="rect">
            <a:avLst/>
          </a:prstGeom>
        </p:spPr>
      </p:pic>
    </p:spTree>
    <p:custDataLst>
      <p:tags r:id="rId3"/>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26770" y="1608455"/>
            <a:ext cx="5876290" cy="5202555"/>
          </a:xfrm>
        </p:spPr>
        <p:txBody>
          <a:bodyPr>
            <a:normAutofit lnSpcReduction="10000"/>
          </a:bodyPr>
          <a:p>
            <a:pPr marL="0" indent="0">
              <a:buNone/>
            </a:pPr>
            <a:r>
              <a:rPr lang="zh-CN" altLang="en-US" sz="2500" b="1"/>
              <a:t>安全巡视记录</a:t>
            </a:r>
            <a:endParaRPr lang="zh-CN" altLang="en-US" sz="2500" b="1"/>
          </a:p>
          <a:p>
            <a:pPr marL="0" indent="0">
              <a:buNone/>
            </a:pPr>
            <a:endParaRPr lang="zh-CN" altLang="en-US" sz="300" b="1"/>
          </a:p>
          <a:p>
            <a:pPr>
              <a:lnSpc>
                <a:spcPct val="100000"/>
              </a:lnSpc>
            </a:pPr>
            <a:r>
              <a:rPr lang="zh-CN" altLang="en-US" sz="2000" b="1">
                <a:latin typeface="仿宋" panose="02010609060101010101" charset="-122"/>
                <a:ea typeface="仿宋" panose="02010609060101010101" charset="-122"/>
              </a:rPr>
              <a:t>项目监理人员根据职责分工负责施工现场的安全巡视工作，每天应不少于两次；对危大工程施工应实施专项安全巡视检查。</a:t>
            </a:r>
            <a:endParaRPr lang="zh-CN" altLang="en-US" sz="2000" b="1">
              <a:latin typeface="仿宋" panose="02010609060101010101" charset="-122"/>
              <a:ea typeface="仿宋" panose="02010609060101010101" charset="-122"/>
            </a:endParaRPr>
          </a:p>
          <a:p>
            <a:endParaRPr lang="zh-CN" altLang="en-US" sz="300" b="1">
              <a:latin typeface="仿宋" panose="02010609060101010101" charset="-122"/>
              <a:ea typeface="仿宋" panose="02010609060101010101" charset="-122"/>
            </a:endParaRPr>
          </a:p>
          <a:p>
            <a:r>
              <a:rPr lang="zh-CN" altLang="en-US" sz="2000" b="1">
                <a:latin typeface="仿宋" panose="02010609060101010101" charset="-122"/>
                <a:ea typeface="仿宋" panose="02010609060101010101" charset="-122"/>
              </a:rPr>
              <a:t>应重点巡视检查下列内容：</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①施工单位专职安全生产管理人员到岗情况和特种作业人员持证上岗情况；</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②施工单位是否按照批准的施工组织设计安全技术措施和专项施工方案施工；</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③施工现场各种安全标志、安全防护措施和安全生产管理制度落实情况；</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④施工现场存在的安全隐患及整改情况；</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⑤项目监理机构签发的监理通知单、工程暂停令执行情况等。</a:t>
            </a:r>
            <a:endParaRPr lang="zh-CN" altLang="en-US" sz="20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pic>
        <p:nvPicPr>
          <p:cNvPr id="6" name="图片 5"/>
          <p:cNvPicPr>
            <a:picLocks noChangeAspect="1"/>
          </p:cNvPicPr>
          <p:nvPr/>
        </p:nvPicPr>
        <p:blipFill>
          <a:blip r:embed="rId1"/>
          <a:stretch>
            <a:fillRect/>
          </a:stretch>
        </p:blipFill>
        <p:spPr>
          <a:xfrm>
            <a:off x="6945630" y="5080"/>
            <a:ext cx="4739640" cy="6852920"/>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chemeClr val="tx2"/>
                </a:solidFill>
              </a:rPr>
              <a:t>（一）施工准备阶段</a:t>
            </a:r>
            <a:endParaRPr lang="zh-CN" altLang="en-US" b="1">
              <a:solidFill>
                <a:schemeClr val="tx2"/>
              </a:solidFill>
            </a:endParaRPr>
          </a:p>
        </p:txBody>
      </p:sp>
      <p:sp>
        <p:nvSpPr>
          <p:cNvPr id="100" name="文本框 99"/>
          <p:cNvSpPr txBox="1"/>
          <p:nvPr/>
        </p:nvSpPr>
        <p:spPr>
          <a:xfrm>
            <a:off x="1209040" y="1691005"/>
            <a:ext cx="9583420" cy="4368165"/>
          </a:xfrm>
          <a:prstGeom prst="rect">
            <a:avLst/>
          </a:prstGeom>
          <a:noFill/>
          <a:ln w="9525">
            <a:noFill/>
          </a:ln>
        </p:spPr>
        <p:txBody>
          <a:bodyPr wrap="square">
            <a:spAutoFit/>
          </a:bodyPr>
          <a:p>
            <a:pPr marL="342900" indent="-342900" algn="just" fontAlgn="auto">
              <a:lnSpc>
                <a:spcPct val="130000"/>
              </a:lnSpc>
              <a:buFont typeface="Arial" panose="020B0604020202020204" pitchFamily="34" charset="0"/>
              <a:buChar char="•"/>
            </a:pPr>
            <a:r>
              <a:rPr lang="zh-CN" sz="2300" b="1">
                <a:latin typeface="仿宋" panose="02010609060101010101" charset="-122"/>
                <a:ea typeface="仿宋" panose="02010609060101010101" charset="-122"/>
                <a:cs typeface="仿宋" panose="02010609060101010101" charset="-122"/>
              </a:rPr>
              <a:t>审查</a:t>
            </a:r>
            <a:r>
              <a:rPr lang="zh-CN" sz="2400" b="1">
                <a:latin typeface="黑体" panose="02010609060101010101" charset="-122"/>
                <a:ea typeface="黑体" panose="02010609060101010101" charset="-122"/>
                <a:cs typeface="仿宋" panose="02010609060101010101" charset="-122"/>
              </a:rPr>
              <a:t>施工组织设计</a:t>
            </a:r>
            <a:r>
              <a:rPr lang="zh-CN" sz="2300" b="1">
                <a:latin typeface="仿宋" panose="02010609060101010101" charset="-122"/>
                <a:ea typeface="仿宋" panose="02010609060101010101" charset="-122"/>
                <a:cs typeface="仿宋" panose="02010609060101010101" charset="-122"/>
              </a:rPr>
              <a:t>中的下列主要内容： （1）安全技术措施是否符合工程建设强制性标准； （2）安全管理组织机构和资源配置； （3）安全生产管理制度和职工安全教育培训制度； （4）重大危险源清单； （5）季节性安全施工措施； （6）现场安全检查制度和安全事故处理规定。</a:t>
            </a:r>
            <a:endParaRPr lang="zh-CN" sz="2300" b="1">
              <a:latin typeface="仿宋" panose="02010609060101010101" charset="-122"/>
              <a:ea typeface="仿宋" panose="02010609060101010101" charset="-122"/>
              <a:cs typeface="仿宋" panose="02010609060101010101" charset="-122"/>
            </a:endParaRPr>
          </a:p>
          <a:p>
            <a:pPr marL="342900" indent="-342900" algn="just" fontAlgn="auto">
              <a:lnSpc>
                <a:spcPct val="110000"/>
              </a:lnSpc>
              <a:spcBef>
                <a:spcPts val="1900"/>
              </a:spcBef>
              <a:buFont typeface="Arial" panose="020B0604020202020204" pitchFamily="34" charset="0"/>
              <a:buChar char="•"/>
            </a:pPr>
            <a:r>
              <a:rPr lang="zh-CN" altLang="en-US" sz="2300" b="1">
                <a:solidFill>
                  <a:schemeClr val="tx1"/>
                </a:solidFill>
                <a:latin typeface="仿宋" panose="02010609060101010101" charset="-122"/>
                <a:ea typeface="仿宋" panose="02010609060101010101" charset="-122"/>
                <a:cs typeface="仿宋" panose="02010609060101010101" charset="-122"/>
                <a:sym typeface="+mn-ea"/>
              </a:rPr>
              <a:t>审核施工单位编制的</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施工现场生产安全事故应急救援预案</a:t>
            </a:r>
            <a:r>
              <a:rPr lang="zh-CN" sz="2300" b="1">
                <a:solidFill>
                  <a:schemeClr val="tx1"/>
                </a:solidFill>
                <a:latin typeface="仿宋" panose="02010609060101010101" charset="-122"/>
                <a:ea typeface="仿宋" panose="02010609060101010101" charset="-122"/>
                <a:cs typeface="仿宋" panose="02010609060101010101" charset="-122"/>
                <a:sym typeface="+mn-ea"/>
              </a:rPr>
              <a:t>的合理性和实用性。            </a:t>
            </a:r>
            <a:endParaRPr lang="zh-CN" sz="2300" b="1">
              <a:solidFill>
                <a:schemeClr val="tx1"/>
              </a:solidFill>
              <a:latin typeface="仿宋" panose="02010609060101010101" charset="-122"/>
              <a:ea typeface="仿宋" panose="02010609060101010101" charset="-122"/>
              <a:cs typeface="仿宋" panose="02010609060101010101" charset="-122"/>
              <a:sym typeface="+mn-ea"/>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26770" y="1620520"/>
            <a:ext cx="5876290" cy="5144770"/>
          </a:xfrm>
        </p:spPr>
        <p:txBody>
          <a:bodyPr>
            <a:normAutofit lnSpcReduction="10000"/>
          </a:bodyPr>
          <a:p>
            <a:pPr marL="0" indent="0">
              <a:buNone/>
            </a:pPr>
            <a:r>
              <a:rPr lang="zh-CN" altLang="en-US" sz="2500" b="1"/>
              <a:t>旁站记录</a:t>
            </a:r>
            <a:endParaRPr lang="zh-CN" altLang="en-US" sz="2500" b="1"/>
          </a:p>
          <a:p>
            <a:pPr marL="0" indent="0">
              <a:buNone/>
            </a:pPr>
            <a:endParaRPr lang="zh-CN" altLang="en-US" sz="300" b="1"/>
          </a:p>
          <a:p>
            <a:pPr>
              <a:lnSpc>
                <a:spcPct val="100000"/>
              </a:lnSpc>
            </a:pPr>
            <a:r>
              <a:rPr lang="zh-CN" altLang="en-US" sz="2000" b="1">
                <a:latin typeface="仿宋" panose="02010609060101010101" charset="-122"/>
                <a:ea typeface="仿宋" panose="02010609060101010101" charset="-122"/>
              </a:rPr>
              <a:t>项目监理部对超过一定规模的危大工程实行旁站监理。</a:t>
            </a:r>
            <a:endParaRPr lang="zh-CN" altLang="en-US" sz="2000" b="1">
              <a:latin typeface="仿宋" panose="02010609060101010101" charset="-122"/>
              <a:ea typeface="仿宋" panose="02010609060101010101" charset="-122"/>
            </a:endParaRPr>
          </a:p>
          <a:p>
            <a:endParaRPr lang="zh-CN" altLang="en-US" sz="300" b="1">
              <a:latin typeface="仿宋" panose="02010609060101010101" charset="-122"/>
              <a:ea typeface="仿宋" panose="02010609060101010101" charset="-122"/>
            </a:endParaRPr>
          </a:p>
          <a:p>
            <a:r>
              <a:rPr lang="zh-CN" altLang="en-US" sz="2000" b="1">
                <a:latin typeface="仿宋" panose="02010609060101010101" charset="-122"/>
                <a:ea typeface="仿宋" panose="02010609060101010101" charset="-122"/>
                <a:sym typeface="+mn-ea"/>
              </a:rPr>
              <a:t>旁站时</a:t>
            </a:r>
            <a:r>
              <a:rPr lang="zh-CN" altLang="en-US" sz="2000" b="1">
                <a:latin typeface="仿宋" panose="02010609060101010101" charset="-122"/>
                <a:ea typeface="仿宋" panose="02010609060101010101" charset="-122"/>
              </a:rPr>
              <a:t>应重点检查下列内容：</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①施工单位专职安全生产管理人员到岗情况和特种作业人员持证上岗情况；</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②施工单位是否按照批准的施工组织设计安全技术措施和专项施工方案施工；</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③施工现场各种安全标志、安全防护措施和安全生产管理制度落实情况；</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④施工现场存在的安全隐患及整改情况；</a:t>
            </a:r>
            <a:endParaRPr lang="zh-CN" altLang="en-US" sz="2000" b="1">
              <a:latin typeface="仿宋" panose="02010609060101010101" charset="-122"/>
              <a:ea typeface="仿宋" panose="02010609060101010101" charset="-122"/>
            </a:endParaRPr>
          </a:p>
          <a:p>
            <a:pPr marL="0" indent="0">
              <a:buNone/>
            </a:pPr>
            <a:r>
              <a:rPr lang="zh-CN" altLang="en-US" sz="2000" b="1">
                <a:latin typeface="仿宋" panose="02010609060101010101" charset="-122"/>
                <a:ea typeface="仿宋" panose="02010609060101010101" charset="-122"/>
              </a:rPr>
              <a:t>⑤项目监理机构签发的监理通知单、工程暂停令执行情况等。</a:t>
            </a:r>
            <a:endParaRPr lang="zh-CN" altLang="en-US" sz="20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pic>
        <p:nvPicPr>
          <p:cNvPr id="82948" name="Picture 2"/>
          <p:cNvPicPr>
            <a:picLocks noChangeAspect="1" noChangeArrowheads="1"/>
          </p:cNvPicPr>
          <p:nvPr/>
        </p:nvPicPr>
        <p:blipFill>
          <a:blip r:embed="rId1" cstate="print"/>
          <a:srcRect l="38432" t="16600" r="27525" b="4297"/>
          <a:stretch>
            <a:fillRect/>
          </a:stretch>
        </p:blipFill>
        <p:spPr bwMode="auto">
          <a:xfrm>
            <a:off x="6908165" y="57785"/>
            <a:ext cx="4899025" cy="6821805"/>
          </a:xfrm>
          <a:prstGeom prst="rect">
            <a:avLst/>
          </a:prstGeom>
          <a:noFill/>
          <a:ln w="9525">
            <a:noFill/>
            <a:miter lim="800000"/>
            <a:headEnd/>
            <a:tailEnd/>
          </a:ln>
        </p:spPr>
      </p:pic>
      <p:pic>
        <p:nvPicPr>
          <p:cNvPr id="2" name="图片 1"/>
          <p:cNvPicPr>
            <a:picLocks noChangeAspect="1"/>
          </p:cNvPicPr>
          <p:nvPr/>
        </p:nvPicPr>
        <p:blipFill>
          <a:blip r:embed="rId2"/>
          <a:stretch>
            <a:fillRect/>
          </a:stretch>
        </p:blipFill>
        <p:spPr>
          <a:xfrm>
            <a:off x="7265670" y="1370965"/>
            <a:ext cx="4324985" cy="1814195"/>
          </a:xfrm>
          <a:prstGeom prst="rect">
            <a:avLst/>
          </a:prstGeom>
        </p:spPr>
      </p:pic>
      <p:pic>
        <p:nvPicPr>
          <p:cNvPr id="5" name="图片 4"/>
          <p:cNvPicPr>
            <a:picLocks noChangeAspect="1"/>
          </p:cNvPicPr>
          <p:nvPr/>
        </p:nvPicPr>
        <p:blipFill>
          <a:blip r:embed="rId3"/>
          <a:stretch>
            <a:fillRect/>
          </a:stretch>
        </p:blipFill>
        <p:spPr>
          <a:xfrm>
            <a:off x="7194550" y="4038600"/>
            <a:ext cx="4398010" cy="855980"/>
          </a:xfrm>
          <a:prstGeom prst="rect">
            <a:avLst/>
          </a:prstGeom>
        </p:spPr>
      </p:pic>
    </p:spTree>
    <p:custDataLst>
      <p:tags r:id="rId4"/>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15390" y="1597025"/>
            <a:ext cx="9822815" cy="5213985"/>
          </a:xfrm>
        </p:spPr>
        <p:txBody>
          <a:bodyPr>
            <a:normAutofit lnSpcReduction="10000"/>
          </a:bodyPr>
          <a:p>
            <a:pPr marL="0" indent="0">
              <a:buNone/>
            </a:pPr>
            <a:r>
              <a:rPr lang="zh-CN" altLang="en-US" sz="2800" b="1"/>
              <a:t>安全检查记录</a:t>
            </a:r>
            <a:endParaRPr lang="zh-CN" altLang="en-US" sz="2800" b="1"/>
          </a:p>
          <a:p>
            <a:pPr marL="0" indent="0">
              <a:buNone/>
            </a:pPr>
            <a:endParaRPr lang="zh-CN" altLang="en-US" sz="800" b="1"/>
          </a:p>
          <a:p>
            <a:pPr>
              <a:lnSpc>
                <a:spcPct val="120000"/>
              </a:lnSpc>
            </a:pPr>
            <a:r>
              <a:rPr lang="zh-CN" altLang="en-US" sz="2300" b="1">
                <a:latin typeface="仿宋" panose="02010609060101010101" charset="-122"/>
                <a:ea typeface="仿宋" panose="02010609060101010101" charset="-122"/>
              </a:rPr>
              <a:t>项目监理部应督促施工单位进行安全自查工作，并对施工单位的自查情况进行抽查。</a:t>
            </a:r>
            <a:endParaRPr lang="zh-CN" altLang="en-US" sz="2300" b="1">
              <a:latin typeface="仿宋" panose="02010609060101010101" charset="-122"/>
              <a:ea typeface="仿宋" panose="02010609060101010101" charset="-122"/>
            </a:endParaRPr>
          </a:p>
          <a:p>
            <a:pPr>
              <a:lnSpc>
                <a:spcPct val="100000"/>
              </a:lnSpc>
            </a:pPr>
            <a:endParaRPr lang="zh-CN" altLang="en-US" sz="400" b="1">
              <a:latin typeface="仿宋" panose="02010609060101010101" charset="-122"/>
              <a:ea typeface="仿宋" panose="02010609060101010101" charset="-122"/>
            </a:endParaRPr>
          </a:p>
          <a:p>
            <a:pPr>
              <a:lnSpc>
                <a:spcPct val="100000"/>
              </a:lnSpc>
            </a:pPr>
            <a:r>
              <a:rPr lang="zh-CN" altLang="en-US" sz="2300" b="1">
                <a:latin typeface="仿宋" panose="02010609060101010101" charset="-122"/>
                <a:ea typeface="仿宋" panose="02010609060101010101" charset="-122"/>
              </a:rPr>
              <a:t>参加建设单位定期组织的安全生产例行检查。</a:t>
            </a:r>
            <a:endParaRPr lang="zh-CN" altLang="en-US" sz="2300" b="1">
              <a:latin typeface="仿宋" panose="02010609060101010101" charset="-122"/>
              <a:ea typeface="仿宋" panose="02010609060101010101" charset="-122"/>
            </a:endParaRPr>
          </a:p>
          <a:p>
            <a:endParaRPr lang="zh-CN" altLang="en-US" sz="400" b="1">
              <a:latin typeface="仿宋" panose="02010609060101010101" charset="-122"/>
              <a:ea typeface="仿宋" panose="02010609060101010101" charset="-122"/>
            </a:endParaRPr>
          </a:p>
          <a:p>
            <a:pPr>
              <a:lnSpc>
                <a:spcPct val="120000"/>
              </a:lnSpc>
            </a:pPr>
            <a:r>
              <a:rPr lang="zh-CN" altLang="en-US" sz="2300" b="1">
                <a:latin typeface="仿宋" panose="02010609060101010101" charset="-122"/>
                <a:ea typeface="仿宋" panose="02010609060101010101" charset="-122"/>
              </a:rPr>
              <a:t>项目监理部应依据项目安全生产管理监理检查制度，定期组织安全生产专项检查，并有详细的安全检查记录（包括发现不符合强制性标准和存在安全事故隐患的监理通知单及回复单、严重隐患的工程暂停令及复工报审、向主管部门的监理报告等）。</a:t>
            </a:r>
            <a:endParaRPr lang="zh-CN" altLang="en-US" sz="2300" b="1">
              <a:latin typeface="仿宋" panose="02010609060101010101" charset="-122"/>
              <a:ea typeface="仿宋" panose="02010609060101010101" charset="-122"/>
            </a:endParaRPr>
          </a:p>
          <a:p>
            <a:pPr>
              <a:lnSpc>
                <a:spcPct val="120000"/>
              </a:lnSpc>
            </a:pPr>
            <a:endParaRPr lang="zh-CN" altLang="en-US" sz="400" b="1">
              <a:latin typeface="仿宋" panose="02010609060101010101" charset="-122"/>
              <a:ea typeface="仿宋" panose="02010609060101010101" charset="-122"/>
            </a:endParaRPr>
          </a:p>
          <a:p>
            <a:pPr>
              <a:lnSpc>
                <a:spcPct val="120000"/>
              </a:lnSpc>
            </a:pPr>
            <a:r>
              <a:rPr lang="zh-CN" altLang="en-US" sz="2300" b="1">
                <a:latin typeface="仿宋" panose="02010609060101010101" charset="-122"/>
                <a:ea typeface="仿宋" panose="02010609060101010101" charset="-122"/>
                <a:sym typeface="+mn-ea"/>
              </a:rPr>
              <a:t>安全检查记录</a:t>
            </a:r>
            <a:r>
              <a:rPr lang="zh-CN" altLang="en-US" sz="2300" b="1">
                <a:latin typeface="仿宋" panose="02010609060101010101" charset="-122"/>
                <a:ea typeface="仿宋" panose="02010609060101010101" charset="-122"/>
              </a:rPr>
              <a:t>的格式和检查内容由项目监理部自行制定。</a:t>
            </a:r>
            <a:endParaRPr lang="zh-CN" altLang="en-US" sz="2300" b="1">
              <a:latin typeface="仿宋" panose="02010609060101010101" charset="-122"/>
              <a:ea typeface="仿宋" panose="02010609060101010101" charset="-122"/>
            </a:endParaRPr>
          </a:p>
          <a:p>
            <a:pPr>
              <a:lnSpc>
                <a:spcPct val="120000"/>
              </a:lnSpc>
            </a:pPr>
            <a:endParaRPr lang="zh-CN" altLang="en-US" sz="2300" b="1">
              <a:latin typeface="仿宋" panose="02010609060101010101" charset="-122"/>
              <a:ea typeface="仿宋" panose="02010609060101010101" charset="-122"/>
            </a:endParaRPr>
          </a:p>
          <a:p>
            <a:pPr>
              <a:lnSpc>
                <a:spcPct val="120000"/>
              </a:lnSpc>
            </a:pPr>
            <a:endParaRPr lang="zh-CN" altLang="en-US" sz="23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18260" y="1665605"/>
            <a:ext cx="9590405" cy="5145405"/>
          </a:xfrm>
        </p:spPr>
        <p:txBody>
          <a:bodyPr>
            <a:normAutofit lnSpcReduction="10000"/>
          </a:bodyPr>
          <a:p>
            <a:pPr marL="0" indent="0">
              <a:buNone/>
            </a:pPr>
            <a:r>
              <a:rPr lang="zh-CN" altLang="en-US" sz="2800" b="1"/>
              <a:t>监理例会、安全专题会议纪要</a:t>
            </a:r>
            <a:endParaRPr lang="zh-CN" altLang="en-US" sz="2800" b="1"/>
          </a:p>
          <a:p>
            <a:pPr marL="0" indent="0">
              <a:buNone/>
            </a:pPr>
            <a:endParaRPr lang="zh-CN" altLang="en-US" sz="800" b="1"/>
          </a:p>
          <a:p>
            <a:pPr>
              <a:lnSpc>
                <a:spcPct val="150000"/>
              </a:lnSpc>
            </a:pPr>
            <a:r>
              <a:rPr lang="zh-CN" altLang="en-US" sz="2300" b="1">
                <a:latin typeface="仿宋" panose="02010609060101010101" charset="-122"/>
                <a:ea typeface="仿宋" panose="02010609060101010101" charset="-122"/>
              </a:rPr>
              <a:t>项目监理部应定期组织召开工地监理例会，在例会上分析、通报安全生产管理情况，并做好监理例会纪要，经与会各方代表会签。</a:t>
            </a:r>
            <a:endParaRPr lang="zh-CN" altLang="en-US" sz="2300" b="1">
              <a:latin typeface="仿宋" panose="02010609060101010101" charset="-122"/>
              <a:ea typeface="仿宋" panose="02010609060101010101" charset="-122"/>
            </a:endParaRPr>
          </a:p>
          <a:p>
            <a:pPr>
              <a:lnSpc>
                <a:spcPct val="120000"/>
              </a:lnSpc>
            </a:pPr>
            <a:endParaRPr lang="zh-CN" altLang="en-US" sz="300" b="1">
              <a:latin typeface="仿宋" panose="02010609060101010101" charset="-122"/>
              <a:ea typeface="仿宋" panose="02010609060101010101" charset="-122"/>
            </a:endParaRPr>
          </a:p>
          <a:p>
            <a:pPr>
              <a:lnSpc>
                <a:spcPct val="150000"/>
              </a:lnSpc>
            </a:pPr>
            <a:r>
              <a:rPr lang="zh-CN" altLang="en-US" sz="2300" b="1">
                <a:latin typeface="仿宋" panose="02010609060101010101" charset="-122"/>
                <a:ea typeface="仿宋" panose="02010609060101010101" charset="-122"/>
              </a:rPr>
              <a:t>项目监理部应根据安全生产管理情况不定期组织安全生产管理的专题会议，通报近期安全生产管理情况，提出下一阶段工作要求和目标，并做好安全专题会议纪要，经与会各方代表会签。</a:t>
            </a:r>
            <a:endParaRPr lang="zh-CN" altLang="en-US" sz="23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18260" y="1596390"/>
            <a:ext cx="9590405" cy="5214620"/>
          </a:xfrm>
        </p:spPr>
        <p:txBody>
          <a:bodyPr>
            <a:normAutofit lnSpcReduction="10000"/>
          </a:bodyPr>
          <a:p>
            <a:pPr marL="0" indent="0">
              <a:buNone/>
            </a:pPr>
            <a:r>
              <a:rPr lang="zh-CN" altLang="en-US" sz="2800" b="1"/>
              <a:t>监理日志</a:t>
            </a:r>
            <a:endParaRPr lang="zh-CN" altLang="en-US" sz="2800" b="1"/>
          </a:p>
          <a:p>
            <a:pPr marL="0" indent="0">
              <a:buNone/>
            </a:pPr>
            <a:endParaRPr lang="zh-CN" altLang="en-US" sz="800" b="1"/>
          </a:p>
          <a:p>
            <a:pPr algn="l">
              <a:lnSpc>
                <a:spcPct val="140000"/>
              </a:lnSpc>
            </a:pPr>
            <a:r>
              <a:rPr lang="zh-CN" altLang="en-US" sz="2100" b="1">
                <a:latin typeface="仿宋" panose="02010609060101010101" charset="-122"/>
                <a:ea typeface="仿宋" panose="02010609060101010101" charset="-122"/>
              </a:rPr>
              <a:t>项目监理部人员应根据职责分工，每日对建设工程安全生产管理的监理工作进 行记录；项目总监/项目监理部负责人每天下班前，对各监理人员当天的监理日志予以检查，发现内容不全、不完整的，应督促补充完整。</a:t>
            </a:r>
            <a:endParaRPr lang="zh-CN" altLang="en-US" sz="2100" b="1">
              <a:latin typeface="仿宋" panose="02010609060101010101" charset="-122"/>
              <a:ea typeface="仿宋" panose="02010609060101010101" charset="-122"/>
            </a:endParaRPr>
          </a:p>
          <a:p>
            <a:pPr algn="l">
              <a:lnSpc>
                <a:spcPct val="150000"/>
              </a:lnSpc>
            </a:pPr>
            <a:endParaRPr lang="zh-CN" altLang="en-US" sz="400" b="1">
              <a:latin typeface="仿宋" panose="02010609060101010101" charset="-122"/>
              <a:ea typeface="仿宋" panose="02010609060101010101" charset="-122"/>
            </a:endParaRPr>
          </a:p>
          <a:p>
            <a:pPr algn="l">
              <a:lnSpc>
                <a:spcPct val="130000"/>
              </a:lnSpc>
            </a:pPr>
            <a:r>
              <a:rPr lang="zh-CN" altLang="en-US" sz="2100" b="1">
                <a:latin typeface="仿宋" panose="02010609060101010101" charset="-122"/>
                <a:ea typeface="仿宋" panose="02010609060101010101" charset="-122"/>
              </a:rPr>
              <a:t>监理日志应包括下列安全管理监理工作内容：</a:t>
            </a:r>
            <a:endParaRPr lang="zh-CN" altLang="en-US" sz="2100" b="1">
              <a:latin typeface="仿宋" panose="02010609060101010101" charset="-122"/>
              <a:ea typeface="仿宋" panose="02010609060101010101" charset="-122"/>
            </a:endParaRPr>
          </a:p>
          <a:p>
            <a:pPr marL="0" indent="0" algn="l">
              <a:lnSpc>
                <a:spcPct val="130000"/>
              </a:lnSpc>
              <a:buNone/>
            </a:pPr>
            <a:r>
              <a:rPr lang="zh-CN" altLang="en-US" sz="2100" b="1">
                <a:latin typeface="仿宋" panose="02010609060101010101" charset="-122"/>
                <a:ea typeface="仿宋" panose="02010609060101010101" charset="-122"/>
              </a:rPr>
              <a:t>  ①施工现场安全生产管理情况；</a:t>
            </a:r>
            <a:endParaRPr lang="zh-CN" altLang="en-US" sz="2100" b="1">
              <a:latin typeface="仿宋" panose="02010609060101010101" charset="-122"/>
              <a:ea typeface="仿宋" panose="02010609060101010101" charset="-122"/>
            </a:endParaRPr>
          </a:p>
          <a:p>
            <a:pPr marL="0" indent="0" algn="l">
              <a:lnSpc>
                <a:spcPct val="130000"/>
              </a:lnSpc>
              <a:buNone/>
            </a:pPr>
            <a:r>
              <a:rPr lang="zh-CN" altLang="en-US" sz="2100" b="1">
                <a:latin typeface="仿宋" panose="02010609060101010101" charset="-122"/>
                <a:ea typeface="仿宋" panose="02010609060101010101" charset="-122"/>
              </a:rPr>
              <a:t>  ②安全巡视情况及监理记录</a:t>
            </a:r>
            <a:r>
              <a:rPr lang="zh-CN" altLang="en-US" sz="2100" b="1">
                <a:latin typeface="仿宋" panose="02010609060101010101" charset="-122"/>
                <a:ea typeface="仿宋" panose="02010609060101010101" charset="-122"/>
                <a:sym typeface="+mn-ea"/>
              </a:rPr>
              <a:t>；</a:t>
            </a:r>
            <a:endParaRPr lang="zh-CN" altLang="en-US" sz="2100" b="1">
              <a:latin typeface="仿宋" panose="02010609060101010101" charset="-122"/>
              <a:ea typeface="仿宋" panose="02010609060101010101" charset="-122"/>
            </a:endParaRPr>
          </a:p>
          <a:p>
            <a:pPr marL="0" indent="0" algn="l">
              <a:lnSpc>
                <a:spcPct val="130000"/>
              </a:lnSpc>
              <a:buNone/>
            </a:pPr>
            <a:r>
              <a:rPr lang="zh-CN" altLang="en-US" sz="2100" b="1">
                <a:latin typeface="仿宋" panose="02010609060101010101" charset="-122"/>
                <a:ea typeface="仿宋" panose="02010609060101010101" charset="-122"/>
              </a:rPr>
              <a:t>  ③</a:t>
            </a:r>
            <a:r>
              <a:rPr lang="zh-CN" altLang="en-US" sz="2100" b="1">
                <a:latin typeface="仿宋" panose="02010609060101010101" charset="-122"/>
                <a:ea typeface="仿宋" panose="02010609060101010101" charset="-122"/>
                <a:sym typeface="+mn-ea"/>
              </a:rPr>
              <a:t>安全生产方面存在的问题、下发的指令单及整改复查情况</a:t>
            </a:r>
            <a:r>
              <a:rPr lang="zh-CN" altLang="en-US" sz="2100" b="1">
                <a:latin typeface="仿宋" panose="02010609060101010101" charset="-122"/>
                <a:ea typeface="仿宋" panose="02010609060101010101" charset="-122"/>
              </a:rPr>
              <a:t>。</a:t>
            </a:r>
            <a:endParaRPr lang="zh-CN" altLang="en-US" sz="21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78230" y="1853565"/>
            <a:ext cx="4777105" cy="4957445"/>
          </a:xfrm>
        </p:spPr>
        <p:txBody>
          <a:bodyPr>
            <a:normAutofit lnSpcReduction="10000"/>
          </a:bodyPr>
          <a:p>
            <a:pPr marL="0" indent="0">
              <a:buNone/>
            </a:pPr>
            <a:r>
              <a:rPr lang="zh-CN" altLang="en-US" sz="2800" b="1"/>
              <a:t>监理月报</a:t>
            </a:r>
            <a:endParaRPr lang="zh-CN" altLang="en-US" sz="2800" b="1"/>
          </a:p>
          <a:p>
            <a:pPr marL="0" indent="0">
              <a:buNone/>
            </a:pPr>
            <a:endParaRPr lang="zh-CN" altLang="en-US" sz="800" b="1"/>
          </a:p>
          <a:p>
            <a:pPr marL="0" indent="0" algn="l">
              <a:lnSpc>
                <a:spcPct val="140000"/>
              </a:lnSpc>
              <a:buNone/>
            </a:pPr>
            <a:endParaRPr lang="zh-CN" altLang="en-US" sz="2100" b="1">
              <a:latin typeface="仿宋" panose="02010609060101010101" charset="-122"/>
              <a:ea typeface="仿宋" panose="02010609060101010101" charset="-122"/>
            </a:endParaRPr>
          </a:p>
          <a:p>
            <a:pPr marL="0" indent="0" algn="l">
              <a:lnSpc>
                <a:spcPct val="140000"/>
              </a:lnSpc>
              <a:buNone/>
            </a:pPr>
            <a:r>
              <a:rPr lang="zh-CN" altLang="en-US" sz="2100" b="1">
                <a:latin typeface="仿宋" panose="02010609060101010101" charset="-122"/>
                <a:ea typeface="仿宋" panose="02010609060101010101" charset="-122"/>
              </a:rPr>
              <a:t>    监理月报应对当月的安全生产管理情况做出评析，内容包括施工单位安全生产管理状况、监理单位履行监理安全责任情况、下月安全生产管理情况展望和目标等。</a:t>
            </a:r>
            <a:endParaRPr lang="zh-CN" altLang="en-US" sz="21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pic>
        <p:nvPicPr>
          <p:cNvPr id="5" name="图片 4"/>
          <p:cNvPicPr>
            <a:picLocks noChangeAspect="1"/>
          </p:cNvPicPr>
          <p:nvPr/>
        </p:nvPicPr>
        <p:blipFill>
          <a:blip r:embed="rId1"/>
          <a:stretch>
            <a:fillRect/>
          </a:stretch>
        </p:blipFill>
        <p:spPr>
          <a:xfrm>
            <a:off x="6060440" y="54610"/>
            <a:ext cx="5454015" cy="6755765"/>
          </a:xfrm>
          <a:prstGeom prst="rect">
            <a:avLst/>
          </a:prstGeom>
        </p:spPr>
      </p:pic>
    </p:spTree>
    <p:custDataLst>
      <p:tags r:id="rId2"/>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61060" y="1596390"/>
            <a:ext cx="6635115" cy="5214620"/>
          </a:xfrm>
        </p:spPr>
        <p:txBody>
          <a:bodyPr>
            <a:normAutofit lnSpcReduction="10000"/>
          </a:bodyPr>
          <a:p>
            <a:pPr marL="0" indent="0">
              <a:buNone/>
            </a:pPr>
            <a:r>
              <a:rPr lang="zh-CN" altLang="en-US" sz="2500" b="1"/>
              <a:t>安全隐患监理通知单、工程暂停令、监理报告</a:t>
            </a:r>
            <a:endParaRPr lang="zh-CN" altLang="en-US" sz="2500" b="1"/>
          </a:p>
          <a:p>
            <a:pPr marL="0" indent="0">
              <a:buNone/>
            </a:pPr>
            <a:endParaRPr lang="zh-CN" altLang="en-US" sz="800" b="1"/>
          </a:p>
          <a:p>
            <a:pPr algn="l">
              <a:lnSpc>
                <a:spcPct val="140000"/>
              </a:lnSpc>
            </a:pPr>
            <a:r>
              <a:rPr lang="zh-CN" altLang="en-US" sz="2100" b="1">
                <a:latin typeface="仿宋" panose="02010609060101010101" charset="-122"/>
                <a:ea typeface="仿宋" panose="02010609060101010101" charset="-122"/>
              </a:rPr>
              <a:t>发现存在安全事故隐患或施工单位未按照专项施工方案实施时，应签发监理通知单要求施工单位立即整改。</a:t>
            </a:r>
            <a:endParaRPr lang="zh-CN" altLang="en-US" sz="2100" b="1">
              <a:latin typeface="仿宋" panose="02010609060101010101" charset="-122"/>
              <a:ea typeface="仿宋" panose="02010609060101010101" charset="-122"/>
            </a:endParaRPr>
          </a:p>
          <a:p>
            <a:pPr algn="l">
              <a:lnSpc>
                <a:spcPct val="140000"/>
              </a:lnSpc>
            </a:pPr>
            <a:endParaRPr lang="zh-CN" altLang="en-US" sz="200" b="1">
              <a:latin typeface="仿宋" panose="02010609060101010101" charset="-122"/>
              <a:ea typeface="仿宋" panose="02010609060101010101" charset="-122"/>
            </a:endParaRPr>
          </a:p>
          <a:p>
            <a:pPr algn="l">
              <a:lnSpc>
                <a:spcPct val="140000"/>
              </a:lnSpc>
            </a:pPr>
            <a:r>
              <a:rPr lang="zh-CN" altLang="en-US" sz="2100" b="1">
                <a:latin typeface="仿宋" panose="02010609060101010101" charset="-122"/>
                <a:ea typeface="仿宋" panose="02010609060101010101" charset="-122"/>
                <a:sym typeface="+mn-ea"/>
              </a:rPr>
              <a:t>情况严重时</a:t>
            </a:r>
            <a:r>
              <a:rPr lang="zh-CN" altLang="en-US" sz="2100" b="1">
                <a:latin typeface="仿宋" panose="02010609060101010101" charset="-122"/>
                <a:ea typeface="仿宋" panose="02010609060101010101" charset="-122"/>
              </a:rPr>
              <a:t>，应及时签发工程暂停令，要求施工单位停工整改，同时报告建设单位及公司项目运管部。</a:t>
            </a:r>
            <a:endParaRPr lang="zh-CN" altLang="en-US" sz="2100" b="1">
              <a:latin typeface="仿宋" panose="02010609060101010101" charset="-122"/>
              <a:ea typeface="仿宋" panose="02010609060101010101" charset="-122"/>
            </a:endParaRPr>
          </a:p>
          <a:p>
            <a:pPr algn="l">
              <a:lnSpc>
                <a:spcPct val="140000"/>
              </a:lnSpc>
            </a:pPr>
            <a:endParaRPr lang="zh-CN" altLang="en-US" sz="200" b="1">
              <a:latin typeface="仿宋" panose="02010609060101010101" charset="-122"/>
              <a:ea typeface="仿宋" panose="02010609060101010101" charset="-122"/>
            </a:endParaRPr>
          </a:p>
          <a:p>
            <a:pPr algn="l">
              <a:lnSpc>
                <a:spcPct val="140000"/>
              </a:lnSpc>
            </a:pPr>
            <a:r>
              <a:rPr lang="zh-CN" altLang="en-US" sz="2100" b="1">
                <a:latin typeface="仿宋" panose="02010609060101010101" charset="-122"/>
                <a:ea typeface="仿宋" panose="02010609060101010101" charset="-122"/>
                <a:sym typeface="+mn-ea"/>
              </a:rPr>
              <a:t>施工单位拒不整改或不停止施工时</a:t>
            </a:r>
            <a:r>
              <a:rPr lang="zh-CN" altLang="en-US" sz="2100" b="1">
                <a:latin typeface="仿宋" panose="02010609060101010101" charset="-122"/>
                <a:ea typeface="仿宋" panose="02010609060101010101" charset="-122"/>
              </a:rPr>
              <a:t>，应及时报告建设单位、公司项目运管部和工程所在地建设主管部门，保存电话通话记录和书面报告记录。</a:t>
            </a:r>
            <a:endParaRPr lang="zh-CN" altLang="en-US" sz="2100" b="1">
              <a:latin typeface="仿宋" panose="02010609060101010101" charset="-122"/>
              <a:ea typeface="仿宋" panose="02010609060101010101" charset="-122"/>
            </a:endParaRPr>
          </a:p>
        </p:txBody>
      </p:sp>
      <p:sp>
        <p:nvSpPr>
          <p:cNvPr id="4" name="标题 3"/>
          <p:cNvSpPr>
            <a:spLocks noGrp="1"/>
          </p:cNvSpPr>
          <p:nvPr>
            <p:ph type="title"/>
          </p:nvPr>
        </p:nvSpPr>
        <p:spPr>
          <a:xfrm>
            <a:off x="838200" y="219710"/>
            <a:ext cx="10515600" cy="1288415"/>
          </a:xfrm>
        </p:spPr>
        <p:txBody>
          <a:bodyPr/>
          <a:p>
            <a:r>
              <a:rPr lang="zh-CN" altLang="en-US" b="1">
                <a:solidFill>
                  <a:schemeClr val="tx2"/>
                </a:solidFill>
              </a:rPr>
              <a:t>（二）施工阶段</a:t>
            </a:r>
            <a:endParaRPr lang="zh-CN" altLang="en-US" b="1">
              <a:solidFill>
                <a:schemeClr val="tx2"/>
              </a:solidFill>
            </a:endParaRPr>
          </a:p>
        </p:txBody>
      </p:sp>
      <p:pic>
        <p:nvPicPr>
          <p:cNvPr id="5" name="内容占位符 4"/>
          <p:cNvPicPr>
            <a:picLocks noChangeAspect="1"/>
          </p:cNvPicPr>
          <p:nvPr/>
        </p:nvPicPr>
        <p:blipFill>
          <a:blip r:embed="rId1"/>
          <a:stretch>
            <a:fillRect/>
          </a:stretch>
        </p:blipFill>
        <p:spPr>
          <a:xfrm>
            <a:off x="7603490" y="49530"/>
            <a:ext cx="4575810" cy="676148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18260" y="1427480"/>
            <a:ext cx="9567545" cy="6167120"/>
          </a:xfrm>
        </p:spPr>
        <p:txBody>
          <a:bodyPr>
            <a:normAutofit/>
          </a:bodyPr>
          <a:p>
            <a:pPr marL="0" indent="0">
              <a:buNone/>
            </a:pPr>
            <a:r>
              <a:rPr lang="zh-CN" altLang="en-US" sz="2600" b="1"/>
              <a:t>安全事故应急响应</a:t>
            </a:r>
            <a:endParaRPr lang="zh-CN" altLang="en-US" sz="2600" b="1"/>
          </a:p>
          <a:p>
            <a:pPr marL="0" indent="0">
              <a:buNone/>
            </a:pPr>
            <a:endParaRPr lang="zh-CN" altLang="en-US" sz="100" b="1"/>
          </a:p>
          <a:p>
            <a:pPr algn="l">
              <a:lnSpc>
                <a:spcPct val="120000"/>
              </a:lnSpc>
            </a:pPr>
            <a:r>
              <a:rPr lang="zh-CN" altLang="en-US" sz="2100" b="1">
                <a:latin typeface="仿宋" panose="02010609060101010101" charset="-122"/>
                <a:ea typeface="仿宋" panose="02010609060101010101" charset="-122"/>
              </a:rPr>
              <a:t>安全</a:t>
            </a:r>
            <a:r>
              <a:rPr lang="zh-CN" altLang="en-US" sz="2100" b="1">
                <a:latin typeface="仿宋" panose="02010609060101010101" charset="-122"/>
                <a:ea typeface="仿宋" panose="02010609060101010101" charset="-122"/>
                <a:sym typeface="+mn-ea"/>
              </a:rPr>
              <a:t>生产</a:t>
            </a:r>
            <a:r>
              <a:rPr lang="zh-CN" altLang="en-US" sz="2100" b="1">
                <a:latin typeface="仿宋" panose="02010609060101010101" charset="-122"/>
                <a:ea typeface="仿宋" panose="02010609060101010101" charset="-122"/>
              </a:rPr>
              <a:t>事故发生后，项目总监/负责人应立即签发工程暂停令，责令现场停止施工，督促施工单位立即启动事故应急救援预案，采取有效措施组织抢救，防止事故扩大，减少人员伤亡和财产损失，并要求施工单位妥善保护事故现场及相关证据；同时，要切实与施工单位协调处理报警、报医等事宜，密切跟踪事故进展，特别是伤亡人员家属动态。</a:t>
            </a:r>
            <a:endParaRPr lang="zh-CN" altLang="en-US" sz="2100" b="1">
              <a:latin typeface="仿宋" panose="02010609060101010101" charset="-122"/>
              <a:ea typeface="仿宋" panose="02010609060101010101" charset="-122"/>
            </a:endParaRPr>
          </a:p>
          <a:p>
            <a:pPr algn="l">
              <a:lnSpc>
                <a:spcPct val="140000"/>
              </a:lnSpc>
            </a:pPr>
            <a:endParaRPr lang="zh-CN" altLang="en-US" sz="100" b="1">
              <a:latin typeface="仿宋" panose="02010609060101010101" charset="-122"/>
              <a:ea typeface="仿宋" panose="02010609060101010101" charset="-122"/>
            </a:endParaRPr>
          </a:p>
          <a:p>
            <a:pPr algn="l">
              <a:lnSpc>
                <a:spcPct val="120000"/>
              </a:lnSpc>
            </a:pPr>
            <a:r>
              <a:rPr lang="zh-CN" altLang="en-US" sz="2100" b="1">
                <a:latin typeface="仿宋" panose="02010609060101010101" charset="-122"/>
                <a:ea typeface="仿宋" panose="02010609060101010101" charset="-122"/>
              </a:rPr>
              <a:t>安全生产事故发生后，项目总监/负责人在10分钟内将安全事故情况报公司和建设单位，并在24小时内向公司提出书面报告。</a:t>
            </a:r>
            <a:endParaRPr lang="zh-CN" altLang="en-US" sz="2100" b="1">
              <a:latin typeface="仿宋" panose="02010609060101010101" charset="-122"/>
              <a:ea typeface="仿宋" panose="02010609060101010101" charset="-122"/>
            </a:endParaRPr>
          </a:p>
          <a:p>
            <a:pPr algn="l">
              <a:lnSpc>
                <a:spcPct val="140000"/>
              </a:lnSpc>
            </a:pPr>
            <a:endParaRPr lang="zh-CN" altLang="en-US" sz="100" b="1">
              <a:latin typeface="仿宋" panose="02010609060101010101" charset="-122"/>
              <a:ea typeface="仿宋" panose="02010609060101010101" charset="-122"/>
            </a:endParaRPr>
          </a:p>
          <a:p>
            <a:pPr algn="l">
              <a:lnSpc>
                <a:spcPct val="120000"/>
              </a:lnSpc>
            </a:pPr>
            <a:r>
              <a:rPr lang="zh-CN" altLang="en-US" sz="2100" b="1">
                <a:latin typeface="仿宋" panose="02010609060101010101" charset="-122"/>
                <a:ea typeface="仿宋" panose="02010609060101010101" charset="-122"/>
              </a:rPr>
              <a:t>公司应急处置领导小组接到安全生产事故报告后，应在1小时内到达现场进行应急处置工作。</a:t>
            </a:r>
            <a:endParaRPr lang="zh-CN" altLang="en-US" sz="2100" b="1">
              <a:latin typeface="仿宋" panose="02010609060101010101" charset="-122"/>
              <a:ea typeface="仿宋" panose="02010609060101010101" charset="-122"/>
            </a:endParaRPr>
          </a:p>
          <a:p>
            <a:pPr marL="0" indent="0" algn="l">
              <a:lnSpc>
                <a:spcPct val="90000"/>
              </a:lnSpc>
              <a:buNone/>
            </a:pPr>
            <a:r>
              <a:rPr lang="zh-CN" sz="2100" b="1">
                <a:latin typeface="仿宋" panose="02010609060101010101" charset="-122"/>
                <a:ea typeface="仿宋" panose="02010609060101010101" charset="-122"/>
                <a:cs typeface="仿宋" panose="02010609060101010101" charset="-122"/>
                <a:sym typeface="+mn-ea"/>
              </a:rPr>
              <a:t>                   </a:t>
            </a:r>
            <a:endParaRPr lang="en-US" altLang="zh-CN" sz="2100" b="1">
              <a:latin typeface="仿宋" panose="02010609060101010101" charset="-122"/>
              <a:ea typeface="仿宋" panose="02010609060101010101" charset="-122"/>
              <a:cs typeface="仿宋" panose="02010609060101010101" charset="-122"/>
              <a:sym typeface="+mn-ea"/>
            </a:endParaRPr>
          </a:p>
        </p:txBody>
      </p:sp>
      <p:sp>
        <p:nvSpPr>
          <p:cNvPr id="4" name="标题 3"/>
          <p:cNvSpPr>
            <a:spLocks noGrp="1"/>
          </p:cNvSpPr>
          <p:nvPr>
            <p:ph type="title"/>
          </p:nvPr>
        </p:nvSpPr>
        <p:spPr>
          <a:xfrm>
            <a:off x="838200" y="151130"/>
            <a:ext cx="10515600" cy="1288415"/>
          </a:xfrm>
        </p:spPr>
        <p:txBody>
          <a:bodyPr/>
          <a:p>
            <a:r>
              <a:rPr lang="zh-CN" altLang="en-US" b="1">
                <a:solidFill>
                  <a:schemeClr val="tx2"/>
                </a:solidFill>
              </a:rPr>
              <a:t>（二）施工阶段</a:t>
            </a:r>
            <a:endParaRPr lang="zh-CN" altLang="en-US" b="1">
              <a:solidFill>
                <a:schemeClr val="tx2"/>
              </a:solidFill>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82513" y="2031136"/>
            <a:ext cx="5632307" cy="3741014"/>
          </a:xfrm>
        </p:spPr>
        <p:txBody>
          <a:bodyPr>
            <a:normAutofit/>
          </a:bodyPr>
          <a:p>
            <a:pPr>
              <a:lnSpc>
                <a:spcPct val="120000"/>
              </a:lnSpc>
            </a:pPr>
            <a:r>
              <a:rPr lang="zh-CN" altLang="en-US">
                <a:sym typeface="+mn-lt"/>
              </a:rPr>
              <a:t>感 谢 聆 听</a:t>
            </a:r>
            <a:endParaRPr lang="zh-CN" altLang="en-US">
              <a:sym typeface="+mn-lt"/>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25425"/>
            <a:ext cx="10515600" cy="1325563"/>
          </a:xfrm>
        </p:spPr>
        <p:txBody>
          <a:bodyPr/>
          <a:p>
            <a:r>
              <a:rPr lang="zh-CN" altLang="en-US" b="1">
                <a:solidFill>
                  <a:schemeClr val="tx2"/>
                </a:solidFill>
              </a:rPr>
              <a:t>（一）施工准备阶段</a:t>
            </a:r>
            <a:endParaRPr lang="zh-CN" altLang="en-US" b="1">
              <a:solidFill>
                <a:schemeClr val="tx2"/>
              </a:solidFill>
            </a:endParaRPr>
          </a:p>
        </p:txBody>
      </p:sp>
      <p:sp>
        <p:nvSpPr>
          <p:cNvPr id="100" name="文本框 99"/>
          <p:cNvSpPr txBox="1"/>
          <p:nvPr/>
        </p:nvSpPr>
        <p:spPr>
          <a:xfrm>
            <a:off x="1056005" y="1411605"/>
            <a:ext cx="10069195" cy="4950460"/>
          </a:xfrm>
          <a:prstGeom prst="rect">
            <a:avLst/>
          </a:prstGeom>
          <a:noFill/>
          <a:ln w="9525">
            <a:noFill/>
          </a:ln>
        </p:spPr>
        <p:txBody>
          <a:bodyPr wrap="square">
            <a:spAutoFit/>
          </a:bodyPr>
          <a:p>
            <a:pPr indent="0" algn="just" fontAlgn="auto">
              <a:lnSpc>
                <a:spcPct val="124000"/>
              </a:lnSpc>
              <a:buFont typeface="Arial" panose="020B0604020202020204" pitchFamily="34" charset="0"/>
              <a:buNone/>
            </a:pPr>
            <a:r>
              <a:rPr lang="zh-CN" sz="2100" b="1">
                <a:latin typeface="仿宋" panose="02010609060101010101" charset="-122"/>
                <a:ea typeface="仿宋" panose="02010609060101010101" charset="-122"/>
                <a:cs typeface="仿宋" panose="02010609060101010101" charset="-122"/>
              </a:rPr>
              <a:t>危大工程施工前，审查</a:t>
            </a:r>
            <a:r>
              <a:rPr lang="zh-CN" sz="2400" b="1">
                <a:latin typeface="黑体" panose="02010609060101010101" charset="-122"/>
                <a:ea typeface="黑体" panose="02010609060101010101" charset="-122"/>
                <a:cs typeface="仿宋" panose="02010609060101010101" charset="-122"/>
              </a:rPr>
              <a:t>危大工程专项施工方案</a:t>
            </a:r>
            <a:r>
              <a:rPr lang="zh-CN" sz="2100" b="1">
                <a:latin typeface="黑体" panose="02010609060101010101" charset="-122"/>
                <a:ea typeface="黑体" panose="02010609060101010101" charset="-122"/>
                <a:cs typeface="仿宋" panose="02010609060101010101" charset="-122"/>
              </a:rPr>
              <a:t>；</a:t>
            </a:r>
            <a:r>
              <a:rPr lang="zh-CN" sz="2100" b="1">
                <a:latin typeface="仿宋" panose="02010609060101010101" charset="-122"/>
                <a:ea typeface="仿宋" panose="02010609060101010101" charset="-122"/>
                <a:cs typeface="仿宋" panose="02010609060101010101" charset="-122"/>
              </a:rPr>
              <a:t>应包括下列主要内容：</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（1）工程概况：危大工程概况和特点、施工平面布置、施工要求和技术保证条件；</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（2）编制依据：相关法律、法规、规范性文件、标准、规范及施工图设计文件、施工组织设计等；</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（3）施工计划：施工进度计划、材料与设备计划；</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（4）施工工艺技术：技术参数、工艺流程、施工方法、操作要求、检查要求等；</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（5）施工安全保证措施：组织保障措施、技术措施、监测监控措施等；</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（6）施工管理及作业人员配备和分工：施工管理人员、专职安全生产管理人员、特种作业人员、其他作业人员等；</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（7）验收要求：验收标准、验收程序、验收内容、验收人员等；</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（8）应急处置措施；</a:t>
            </a:r>
            <a:endParaRPr lang="zh-CN" sz="2100" b="1">
              <a:latin typeface="仿宋" panose="02010609060101010101" charset="-122"/>
              <a:ea typeface="仿宋" panose="02010609060101010101" charset="-122"/>
              <a:cs typeface="仿宋" panose="02010609060101010101" charset="-122"/>
            </a:endParaRPr>
          </a:p>
          <a:p>
            <a:pPr indent="0" algn="just" fontAlgn="auto">
              <a:lnSpc>
                <a:spcPct val="124000"/>
              </a:lnSpc>
            </a:pPr>
            <a:r>
              <a:rPr lang="zh-CN" sz="2100" b="1">
                <a:latin typeface="仿宋" panose="02010609060101010101" charset="-122"/>
                <a:ea typeface="仿宋" panose="02010609060101010101" charset="-122"/>
                <a:cs typeface="仿宋" panose="02010609060101010101" charset="-122"/>
              </a:rPr>
              <a:t>（9）计算书及相关施工图纸。</a:t>
            </a:r>
            <a:endParaRPr lang="zh-CN" sz="2100" b="1">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12725"/>
            <a:ext cx="10515600" cy="1325563"/>
          </a:xfrm>
        </p:spPr>
        <p:txBody>
          <a:bodyPr/>
          <a:p>
            <a:r>
              <a:rPr lang="zh-CN" altLang="en-US" b="1">
                <a:solidFill>
                  <a:schemeClr val="tx2"/>
                </a:solidFill>
              </a:rPr>
              <a:t>（一）施工准备阶段</a:t>
            </a:r>
            <a:endParaRPr lang="zh-CN" altLang="en-US" b="1">
              <a:solidFill>
                <a:schemeClr val="tx2"/>
              </a:solidFill>
            </a:endParaRPr>
          </a:p>
        </p:txBody>
      </p:sp>
      <p:sp>
        <p:nvSpPr>
          <p:cNvPr id="100" name="文本框 99"/>
          <p:cNvSpPr txBox="1"/>
          <p:nvPr/>
        </p:nvSpPr>
        <p:spPr>
          <a:xfrm>
            <a:off x="965835" y="1487170"/>
            <a:ext cx="10082530" cy="4765675"/>
          </a:xfrm>
          <a:prstGeom prst="rect">
            <a:avLst/>
          </a:prstGeom>
          <a:noFill/>
          <a:ln w="9525">
            <a:noFill/>
          </a:ln>
        </p:spPr>
        <p:txBody>
          <a:bodyPr wrap="square">
            <a:spAutoFit/>
          </a:bodyPr>
          <a:p>
            <a:pPr marL="285750" indent="-285750" algn="just" fontAlgn="auto">
              <a:lnSpc>
                <a:spcPct val="120000"/>
              </a:lnSpc>
              <a:buFont typeface="Arial" panose="020B0604020202020204" pitchFamily="34" charset="0"/>
              <a:buChar char="•"/>
            </a:pPr>
            <a:r>
              <a:rPr lang="zh-CN" sz="2200" b="1">
                <a:latin typeface="仿宋" panose="02010609060101010101" charset="-122"/>
                <a:ea typeface="仿宋" panose="02010609060101010101" charset="-122"/>
                <a:cs typeface="仿宋" panose="02010609060101010101" charset="-122"/>
              </a:rPr>
              <a:t>专项方案应当由施工单位技术负责人审核签字、加盖单位公章，并由总监理工程师审查签字、加盖执业印章后方可实施。</a:t>
            </a:r>
            <a:endParaRPr lang="zh-CN" sz="2200" b="1">
              <a:latin typeface="仿宋" panose="02010609060101010101" charset="-122"/>
              <a:ea typeface="仿宋" panose="02010609060101010101" charset="-122"/>
              <a:cs typeface="仿宋" panose="02010609060101010101" charset="-122"/>
            </a:endParaRPr>
          </a:p>
          <a:p>
            <a:pPr marL="285750" indent="-285750" algn="just" fontAlgn="auto">
              <a:lnSpc>
                <a:spcPct val="120000"/>
              </a:lnSpc>
              <a:spcBef>
                <a:spcPts val="1200"/>
              </a:spcBef>
              <a:buFont typeface="Arial" panose="020B0604020202020204" pitchFamily="34" charset="0"/>
              <a:buChar char="•"/>
            </a:pPr>
            <a:r>
              <a:rPr lang="zh-CN" sz="2200" b="1">
                <a:latin typeface="仿宋" panose="02010609060101010101" charset="-122"/>
                <a:ea typeface="仿宋" panose="02010609060101010101" charset="-122"/>
                <a:cs typeface="仿宋" panose="02010609060101010101" charset="-122"/>
              </a:rPr>
              <a:t>分包单位编制的专项方案应当由总承包单位技术负责人及分包单位技术负责人共同审核签字并加盖单位公章。</a:t>
            </a:r>
            <a:endParaRPr lang="zh-CN" sz="2200" b="1">
              <a:latin typeface="仿宋" panose="02010609060101010101" charset="-122"/>
              <a:ea typeface="仿宋" panose="02010609060101010101" charset="-122"/>
              <a:cs typeface="仿宋" panose="02010609060101010101" charset="-122"/>
            </a:endParaRPr>
          </a:p>
          <a:p>
            <a:pPr marL="285750" indent="-285750" algn="just" fontAlgn="auto">
              <a:lnSpc>
                <a:spcPct val="120000"/>
              </a:lnSpc>
              <a:spcBef>
                <a:spcPts val="1200"/>
              </a:spcBef>
              <a:buFont typeface="Arial" panose="020B0604020202020204" pitchFamily="34" charset="0"/>
              <a:buChar char="•"/>
            </a:pPr>
            <a:r>
              <a:rPr lang="zh-CN" sz="2200" b="1">
                <a:latin typeface="仿宋" panose="02010609060101010101" charset="-122"/>
                <a:ea typeface="仿宋" panose="02010609060101010101" charset="-122"/>
                <a:cs typeface="仿宋" panose="02010609060101010101" charset="-122"/>
              </a:rPr>
              <a:t>对于超过一定规模的危大工程，施工单位应当组织召开专家论证会对专项方案进行论证。专家论证前专项方案应当通过施工单位审核和总监理工程师审查。</a:t>
            </a:r>
            <a:endParaRPr lang="zh-CN" sz="2200" b="1">
              <a:latin typeface="仿宋" panose="02010609060101010101" charset="-122"/>
              <a:ea typeface="仿宋" panose="02010609060101010101" charset="-122"/>
              <a:cs typeface="仿宋" panose="02010609060101010101" charset="-122"/>
            </a:endParaRPr>
          </a:p>
          <a:p>
            <a:pPr marL="285750" indent="-285750" algn="just" fontAlgn="auto">
              <a:lnSpc>
                <a:spcPct val="120000"/>
              </a:lnSpc>
              <a:spcBef>
                <a:spcPts val="1200"/>
              </a:spcBef>
              <a:buFont typeface="Arial" panose="020B0604020202020204" pitchFamily="34" charset="0"/>
              <a:buChar char="•"/>
            </a:pPr>
            <a:r>
              <a:rPr lang="zh-CN" sz="2200" b="1">
                <a:latin typeface="仿宋" panose="02010609060101010101" charset="-122"/>
                <a:ea typeface="仿宋" panose="02010609060101010101" charset="-122"/>
                <a:cs typeface="仿宋" panose="02010609060101010101" charset="-122"/>
              </a:rPr>
              <a:t>专项方案经论证需修改后通过的，施工单位应当根据论证报告修改完善后，重新履行原审查程序并将修改内容告知论证专家。</a:t>
            </a:r>
            <a:endParaRPr lang="zh-CN" sz="2200" b="1">
              <a:latin typeface="仿宋" panose="02010609060101010101" charset="-122"/>
              <a:ea typeface="仿宋" panose="02010609060101010101" charset="-122"/>
              <a:cs typeface="仿宋" panose="02010609060101010101" charset="-122"/>
            </a:endParaRPr>
          </a:p>
          <a:p>
            <a:pPr marL="285750" indent="-285750" algn="just" fontAlgn="auto">
              <a:lnSpc>
                <a:spcPct val="120000"/>
              </a:lnSpc>
              <a:spcBef>
                <a:spcPts val="1200"/>
              </a:spcBef>
              <a:buFont typeface="Arial" panose="020B0604020202020204" pitchFamily="34" charset="0"/>
              <a:buChar char="•"/>
            </a:pPr>
            <a:r>
              <a:rPr lang="zh-CN" sz="2200" b="1">
                <a:latin typeface="仿宋" panose="02010609060101010101" charset="-122"/>
                <a:ea typeface="仿宋" panose="02010609060101010101" charset="-122"/>
                <a:cs typeface="仿宋" panose="02010609060101010101" charset="-122"/>
              </a:rPr>
              <a:t>专项方案经论证不通过的，施工单位修改后应重新履行原审查程序，并重新组织专家论证。</a:t>
            </a:r>
            <a:endParaRPr lang="zh-CN" sz="2200" b="1">
              <a:latin typeface="仿宋" panose="02010609060101010101" charset="-122"/>
              <a:ea typeface="仿宋" panose="02010609060101010101" charset="-122"/>
              <a:cs typeface="仿宋" panose="02010609060101010101" charset="-122"/>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773430" y="29845"/>
            <a:ext cx="5233670" cy="6820535"/>
          </a:xfrm>
          <a:prstGeom prst="rect">
            <a:avLst/>
          </a:prstGeom>
        </p:spPr>
      </p:pic>
      <p:pic>
        <p:nvPicPr>
          <p:cNvPr id="5" name="图片 4"/>
          <p:cNvPicPr>
            <a:picLocks noChangeAspect="1"/>
          </p:cNvPicPr>
          <p:nvPr/>
        </p:nvPicPr>
        <p:blipFill>
          <a:blip r:embed="rId2"/>
          <a:stretch>
            <a:fillRect/>
          </a:stretch>
        </p:blipFill>
        <p:spPr>
          <a:xfrm>
            <a:off x="6358890" y="61595"/>
            <a:ext cx="5013325" cy="675386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09320" y="1823720"/>
            <a:ext cx="5178425" cy="4795520"/>
          </a:xfrm>
        </p:spPr>
        <p:txBody>
          <a:bodyPr>
            <a:normAutofit lnSpcReduction="10000"/>
          </a:bodyPr>
          <a:p>
            <a:pPr marL="0" indent="0">
              <a:lnSpc>
                <a:spcPct val="130000"/>
              </a:lnSpc>
              <a:buNone/>
            </a:pPr>
            <a:r>
              <a:rPr lang="zh-CN" altLang="en-US" sz="2800" b="1"/>
              <a:t>施工现场总平面图审核表</a:t>
            </a:r>
            <a:endParaRPr lang="zh-CN" altLang="en-US" sz="2800" b="1"/>
          </a:p>
          <a:p>
            <a:pPr marL="0" indent="0">
              <a:lnSpc>
                <a:spcPct val="0"/>
              </a:lnSpc>
              <a:buNone/>
            </a:pPr>
            <a:r>
              <a:rPr lang="zh-CN" altLang="en-US" sz="2000" b="1">
                <a:latin typeface="仿宋" panose="02010609060101010101" charset="-122"/>
                <a:ea typeface="仿宋" panose="02010609060101010101" charset="-122"/>
                <a:cs typeface="仿宋" panose="02010609060101010101" charset="-122"/>
              </a:rPr>
              <a:t>  </a:t>
            </a:r>
            <a:r>
              <a:rPr lang="zh-CN" altLang="en-US" sz="800" b="1">
                <a:latin typeface="仿宋" panose="02010609060101010101" charset="-122"/>
                <a:ea typeface="仿宋" panose="02010609060101010101" charset="-122"/>
                <a:cs typeface="仿宋" panose="02010609060101010101" charset="-122"/>
              </a:rPr>
              <a:t>  </a:t>
            </a:r>
            <a:endParaRPr lang="zh-CN" altLang="en-US" sz="800" b="1">
              <a:latin typeface="仿宋" panose="02010609060101010101" charset="-122"/>
              <a:ea typeface="仿宋" panose="02010609060101010101" charset="-122"/>
              <a:cs typeface="仿宋" panose="02010609060101010101" charset="-122"/>
            </a:endParaRPr>
          </a:p>
          <a:p>
            <a:pPr marL="0" indent="0">
              <a:lnSpc>
                <a:spcPct val="150000"/>
              </a:lnSpc>
              <a:buNone/>
            </a:pPr>
            <a:r>
              <a:rPr lang="zh-CN" altLang="en-US" sz="2000" b="1">
                <a:latin typeface="仿宋" panose="02010609060101010101" charset="-122"/>
                <a:ea typeface="仿宋" panose="02010609060101010101" charset="-122"/>
                <a:cs typeface="仿宋" panose="02010609060101010101" charset="-122"/>
              </a:rPr>
              <a:t>    施工项目部在开工前绘制施工现场总平面图，应将施工区、办公区和生活区明显划分，确定施工现场材料堆放区、钢筋加工区、木工加工区、总配电箱、分配电箱、大型机械设备以及消防设施的具体位置。由项目技术负责人编制（表LJA-C10-1-1），报施工单位、监理单位、建设单位审核，审核合格后，项目部要严格按照平面图进行现场布置。</a:t>
            </a:r>
            <a:endParaRPr lang="zh-CN" altLang="en-US" sz="2000" b="1">
              <a:latin typeface="仿宋" panose="02010609060101010101" charset="-122"/>
              <a:ea typeface="仿宋" panose="02010609060101010101" charset="-122"/>
              <a:cs typeface="仿宋" panose="02010609060101010101" charset="-122"/>
            </a:endParaRPr>
          </a:p>
        </p:txBody>
      </p:sp>
      <p:sp>
        <p:nvSpPr>
          <p:cNvPr id="4" name="标题 3"/>
          <p:cNvSpPr>
            <a:spLocks noGrp="1"/>
          </p:cNvSpPr>
          <p:nvPr>
            <p:ph type="title"/>
          </p:nvPr>
        </p:nvSpPr>
        <p:spPr>
          <a:xfrm>
            <a:off x="838200" y="327025"/>
            <a:ext cx="10515600" cy="1325563"/>
          </a:xfrm>
        </p:spPr>
        <p:txBody>
          <a:bodyPr/>
          <a:p>
            <a:r>
              <a:rPr lang="zh-CN" altLang="en-US" b="1">
                <a:solidFill>
                  <a:schemeClr val="tx2"/>
                </a:solidFill>
              </a:rPr>
              <a:t>（一）施工准备阶段</a:t>
            </a:r>
            <a:endParaRPr lang="zh-CN" altLang="en-US" b="1">
              <a:solidFill>
                <a:schemeClr val="tx2"/>
              </a:solidFill>
            </a:endParaRPr>
          </a:p>
        </p:txBody>
      </p:sp>
      <p:pic>
        <p:nvPicPr>
          <p:cNvPr id="5" name="图片 4"/>
          <p:cNvPicPr>
            <a:picLocks noChangeAspect="1"/>
          </p:cNvPicPr>
          <p:nvPr/>
        </p:nvPicPr>
        <p:blipFill>
          <a:blip r:embed="rId1"/>
          <a:stretch>
            <a:fillRect/>
          </a:stretch>
        </p:blipFill>
        <p:spPr>
          <a:xfrm>
            <a:off x="6504940" y="8890"/>
            <a:ext cx="4849495" cy="681863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5036"/>
</p:tagLst>
</file>

<file path=ppt/tags/tag10.xml><?xml version="1.0" encoding="utf-8"?>
<p:tagLst xmlns:p="http://schemas.openxmlformats.org/presentationml/2006/main">
  <p:tag name="KSO_WM_BEAUTIFY_FLAG" val="#wm#"/>
  <p:tag name="KSO_WM_TEMPLATE_CATEGORY" val="custom"/>
  <p:tag name="KSO_WM_TEMPLATE_INDEX" val="20185036"/>
</p:tagLst>
</file>

<file path=ppt/tags/tag11.xml><?xml version="1.0" encoding="utf-8"?>
<p:tagLst xmlns:p="http://schemas.openxmlformats.org/presentationml/2006/main">
  <p:tag name="KSO_WM_TEMPLATE_CATEGORY" val="diagram"/>
  <p:tag name="KSO_WM_TEMPLATE_INDEX" val="20165055"/>
  <p:tag name="KSO_WM_TAG_VERSION" val="1.0"/>
  <p:tag name="KSO_WM_UNIT_TYPE" val="p_h_i"/>
  <p:tag name="KSO_WM_UNIT_INDEX" val="1_1_1"/>
  <p:tag name="KSO_WM_UNIT_ID" val="diagram20165055_1*p_h_i*1_1_1"/>
  <p:tag name="KSO_WM_UNIT_LAYERLEVEL" val="1_1_1"/>
  <p:tag name="KSO_WM_BEAUTIFY_FLAG" val="#wm#"/>
  <p:tag name="KSO_WM_DIAGRAM_GROUP_CODE" val="p1-1"/>
  <p:tag name="KSO_WM_UNIT_LINE_FORE_SCHEMECOLOR_INDEX" val="6"/>
  <p:tag name="KSO_WM_UNIT_LINE_FILL_TYPE" val="2"/>
</p:tagLst>
</file>

<file path=ppt/tags/tag12.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2_1"/>
  <p:tag name="KSO_WM_UNIT_ID" val="diagram20165055_1*p_h_h_i*1_1_2_1"/>
  <p:tag name="KSO_WM_UNIT_LAYERLEVEL" val="1_1_1_1"/>
  <p:tag name="KSO_WM_BEAUTIFY_FLAG" val="#wm#"/>
  <p:tag name="KSO_WM_DIAGRAM_GROUP_CODE" val="p1-1"/>
  <p:tag name="KSO_WM_UNIT_LINE_FORE_SCHEMECOLOR_INDEX" val="6"/>
  <p:tag name="KSO_WM_UNIT_LINE_FILL_TYPE" val="2"/>
</p:tagLst>
</file>

<file path=ppt/tags/tag13.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3_2"/>
  <p:tag name="KSO_WM_UNIT_ID" val="diagram20165055_1*p_h_h_i*1_1_3_2"/>
  <p:tag name="KSO_WM_UNIT_LAYERLEVEL" val="1_1_1_1"/>
  <p:tag name="KSO_WM_BEAUTIFY_FLAG" val="#wm#"/>
  <p:tag name="KSO_WM_DIAGRAM_GROUP_CODE" val="p1-1"/>
  <p:tag name="KSO_WM_UNIT_LINE_FORE_SCHEMECOLOR_INDEX" val="6"/>
  <p:tag name="KSO_WM_UNIT_LINE_FILL_TYPE" val="2"/>
</p:tagLst>
</file>

<file path=ppt/tags/tag14.xml><?xml version="1.0" encoding="utf-8"?>
<p:tagLst xmlns:p="http://schemas.openxmlformats.org/presentationml/2006/main">
  <p:tag name="KSO_WM_TEMPLATE_CATEGORY" val="diagram"/>
  <p:tag name="KSO_WM_TEMPLATE_INDEX" val="20165055"/>
  <p:tag name="KSO_WM_TAG_VERSION" val="1.0"/>
  <p:tag name="KSO_WM_UNIT_TYPE" val="p_h_h_f"/>
  <p:tag name="KSO_WM_UNIT_INDEX" val="1_1_1_1"/>
  <p:tag name="KSO_WM_UNIT_ID" val="diagram20165055_1*p_h_h_f*1_1_1_1"/>
  <p:tag name="KSO_WM_UNIT_LAYERLEVEL" val="1_1_1_1"/>
  <p:tag name="KSO_WM_UNIT_VALUE" val="12"/>
  <p:tag name="KSO_WM_UNIT_HIGHLIGHT" val="0"/>
  <p:tag name="KSO_WM_UNIT_COMPATIBLE" val="0"/>
  <p:tag name="KSO_WM_UNIT_CLEAR" val="0"/>
  <p:tag name="KSO_WM_BEAUTIFY_FLAG" val="#wm#"/>
  <p:tag name="KSO_WM_DIAGRAM_GROUP_CODE" val="p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5.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1_1"/>
  <p:tag name="KSO_WM_UNIT_ID" val="diagram20165055_1*p_h_h_i*1_1_1_1"/>
  <p:tag name="KSO_WM_UNIT_LAYERLEVEL" val="1_1_1_1"/>
  <p:tag name="KSO_WM_BEAUTIFY_FLAG" val="#wm#"/>
  <p:tag name="KSO_WM_DIAGRAM_GROUP_CODE" val="p1-1"/>
  <p:tag name="KSO_WM_UNIT_LINE_FORE_SCHEMECOLOR_INDEX" val="6"/>
  <p:tag name="KSO_WM_UNIT_LINE_FILL_TYPE" val="2"/>
  <p:tag name="KSO_WM_UNIT_TEXT_FILL_FORE_SCHEMECOLOR_INDEX" val="13"/>
  <p:tag name="KSO_WM_UNIT_TEXT_FILL_TYPE" val="1"/>
</p:tagLst>
</file>

<file path=ppt/tags/tag16.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1_2"/>
  <p:tag name="KSO_WM_UNIT_ID" val="diagram20165055_1*p_h_h_i*1_1_1_2"/>
  <p:tag name="KSO_WM_UNIT_LAYERLEVEL" val="1_1_1_1"/>
  <p:tag name="KSO_WM_BEAUTIFY_FLAG" val="#wm#"/>
  <p:tag name="KSO_WM_DIAGRAM_GROUP_CODE" val="p1-1"/>
  <p:tag name="KSO_WM_UNIT_LINE_FORE_SCHEMECOLOR_INDEX" val="6"/>
  <p:tag name="KSO_WM_UNIT_LINE_FILL_TYPE" val="2"/>
</p:tagLst>
</file>

<file path=ppt/tags/tag17.xml><?xml version="1.0" encoding="utf-8"?>
<p:tagLst xmlns:p="http://schemas.openxmlformats.org/presentationml/2006/main">
  <p:tag name="KSO_WM_TEMPLATE_CATEGORY" val="diagram"/>
  <p:tag name="KSO_WM_TEMPLATE_INDEX" val="20165055"/>
  <p:tag name="KSO_WM_TAG_VERSION" val="1.0"/>
  <p:tag name="KSO_WM_UNIT_TYPE" val="p_h_f"/>
  <p:tag name="KSO_WM_UNIT_INDEX" val="1_1_1"/>
  <p:tag name="KSO_WM_UNIT_ID" val="diagram20165055_1*p_h_f*1_1_1"/>
  <p:tag name="KSO_WM_UNIT_LAYERLEVEL" val="1_1_1"/>
  <p:tag name="KSO_WM_UNIT_VALUE" val="14"/>
  <p:tag name="KSO_WM_UNIT_HIGHLIGHT" val="0"/>
  <p:tag name="KSO_WM_UNIT_COMPATIBLE" val="0"/>
  <p:tag name="KSO_WM_UNIT_CLEAR" val="0"/>
  <p:tag name="KSO_WM_BEAUTIFY_FLAG" val="#wm#"/>
  <p:tag name="KSO_WM_DIAGRAM_GROUP_CODE" val="p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8.xml><?xml version="1.0" encoding="utf-8"?>
<p:tagLst xmlns:p="http://schemas.openxmlformats.org/presentationml/2006/main">
  <p:tag name="KSO_WM_TEMPLATE_CATEGORY" val="diagram"/>
  <p:tag name="KSO_WM_TEMPLATE_INDEX" val="20165055"/>
  <p:tag name="KSO_WM_TAG_VERSION" val="1.0"/>
  <p:tag name="KSO_WM_UNIT_TYPE" val="p_h_i"/>
  <p:tag name="KSO_WM_UNIT_INDEX" val="1_1_3"/>
  <p:tag name="KSO_WM_UNIT_ID" val="diagram20165055_1*p_h_i*1_1_3"/>
  <p:tag name="KSO_WM_UNIT_LAYERLEVEL" val="1_1_1"/>
  <p:tag name="KSO_WM_BEAUTIFY_FLAG" val="#wm#"/>
  <p:tag name="KSO_WM_DIAGRAM_GROUP_CODE" val="p1-1"/>
  <p:tag name="KSO_WM_UNIT_LINE_FORE_SCHEMECOLOR_INDEX" val="6"/>
  <p:tag name="KSO_WM_UNIT_LINE_FILL_TYPE" val="2"/>
  <p:tag name="KSO_WM_UNIT_TEXT_FILL_FORE_SCHEMECOLOR_INDEX" val="13"/>
  <p:tag name="KSO_WM_UNIT_TEXT_FILL_TYPE" val="1"/>
</p:tagLst>
</file>

<file path=ppt/tags/tag19.xml><?xml version="1.0" encoding="utf-8"?>
<p:tagLst xmlns:p="http://schemas.openxmlformats.org/presentationml/2006/main">
  <p:tag name="KSO_WM_TEMPLATE_CATEGORY" val="diagram"/>
  <p:tag name="KSO_WM_TEMPLATE_INDEX" val="20165055"/>
  <p:tag name="KSO_WM_TAG_VERSION" val="1.0"/>
  <p:tag name="KSO_WM_UNIT_TYPE" val="p_h_i"/>
  <p:tag name="KSO_WM_UNIT_INDEX" val="1_1_2"/>
  <p:tag name="KSO_WM_UNIT_ID" val="diagram20165055_1*p_h_i*1_1_2"/>
  <p:tag name="KSO_WM_UNIT_LAYERLEVEL" val="1_1_1"/>
  <p:tag name="KSO_WM_BEAUTIFY_FLAG" val="#wm#"/>
  <p:tag name="KSO_WM_DIAGRAM_GROUP_CODE" val="p1-1"/>
  <p:tag name="KSO_WM_UNIT_LINE_FORE_SCHEMECOLOR_INDEX" val="6"/>
  <p:tag name="KSO_WM_UNIT_LINE_FILL_TYPE" val="2"/>
</p:tagLst>
</file>

<file path=ppt/tags/tag2.xml><?xml version="1.0" encoding="utf-8"?>
<p:tagLst xmlns:p="http://schemas.openxmlformats.org/presentationml/2006/main">
  <p:tag name="KSO_WM_TAG_VERSION" val="1.0"/>
  <p:tag name="KSO_WM_TEMPLATE_CATEGORY" val="custom"/>
  <p:tag name="KSO_WM_TEMPLATE_INDEX" val="20185036"/>
</p:tagLst>
</file>

<file path=ppt/tags/tag20.xml><?xml version="1.0" encoding="utf-8"?>
<p:tagLst xmlns:p="http://schemas.openxmlformats.org/presentationml/2006/main">
  <p:tag name="KSO_WM_TEMPLATE_CATEGORY" val="diagram"/>
  <p:tag name="KSO_WM_TEMPLATE_INDEX" val="20165055"/>
  <p:tag name="KSO_WM_TAG_VERSION" val="1.0"/>
  <p:tag name="KSO_WM_UNIT_TYPE" val="p_h_h_f"/>
  <p:tag name="KSO_WM_UNIT_INDEX" val="1_1_1_1"/>
  <p:tag name="KSO_WM_UNIT_ID" val="diagram20165055_1*p_h_h_f*1_1_1_1"/>
  <p:tag name="KSO_WM_UNIT_LAYERLEVEL" val="1_1_1_1"/>
  <p:tag name="KSO_WM_UNIT_VALUE" val="12"/>
  <p:tag name="KSO_WM_UNIT_HIGHLIGHT" val="0"/>
  <p:tag name="KSO_WM_UNIT_COMPATIBLE" val="0"/>
  <p:tag name="KSO_WM_UNIT_CLEAR" val="0"/>
  <p:tag name="KSO_WM_BEAUTIFY_FLAG" val="#wm#"/>
  <p:tag name="KSO_WM_DIAGRAM_GROUP_CODE" val="p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1.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1_1"/>
  <p:tag name="KSO_WM_UNIT_ID" val="diagram20165055_1*p_h_h_i*1_1_1_1"/>
  <p:tag name="KSO_WM_UNIT_LAYERLEVEL" val="1_1_1_1"/>
  <p:tag name="KSO_WM_BEAUTIFY_FLAG" val="#wm#"/>
  <p:tag name="KSO_WM_DIAGRAM_GROUP_CODE" val="p1-1"/>
  <p:tag name="KSO_WM_UNIT_LINE_FORE_SCHEMECOLOR_INDEX" val="6"/>
  <p:tag name="KSO_WM_UNIT_LINE_FILL_TYPE" val="2"/>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20165055"/>
  <p:tag name="KSO_WM_TAG_VERSION" val="1.0"/>
  <p:tag name="KSO_WM_UNIT_TYPE" val="p_h_h_f"/>
  <p:tag name="KSO_WM_UNIT_INDEX" val="1_1_1_1"/>
  <p:tag name="KSO_WM_UNIT_ID" val="diagram20165055_1*p_h_h_f*1_1_1_1"/>
  <p:tag name="KSO_WM_UNIT_LAYERLEVEL" val="1_1_1_1"/>
  <p:tag name="KSO_WM_UNIT_VALUE" val="12"/>
  <p:tag name="KSO_WM_UNIT_HIGHLIGHT" val="0"/>
  <p:tag name="KSO_WM_UNIT_COMPATIBLE" val="0"/>
  <p:tag name="KSO_WM_UNIT_CLEAR" val="0"/>
  <p:tag name="KSO_WM_BEAUTIFY_FLAG" val="#wm#"/>
  <p:tag name="KSO_WM_DIAGRAM_GROUP_CODE" val="p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3.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1_1"/>
  <p:tag name="KSO_WM_UNIT_ID" val="diagram20165055_1*p_h_h_i*1_1_1_1"/>
  <p:tag name="KSO_WM_UNIT_LAYERLEVEL" val="1_1_1_1"/>
  <p:tag name="KSO_WM_BEAUTIFY_FLAG" val="#wm#"/>
  <p:tag name="KSO_WM_DIAGRAM_GROUP_CODE" val="p1-1"/>
  <p:tag name="KSO_WM_UNIT_LINE_FORE_SCHEMECOLOR_INDEX" val="6"/>
  <p:tag name="KSO_WM_UNIT_LINE_FILL_TYPE" val="2"/>
  <p:tag name="KSO_WM_UNIT_TEXT_FILL_FORE_SCHEMECOLOR_INDEX" val="13"/>
  <p:tag name="KSO_WM_UNIT_TEXT_FILL_TYPE" val="1"/>
</p:tagLst>
</file>

<file path=ppt/tags/tag24.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3_2"/>
  <p:tag name="KSO_WM_UNIT_ID" val="diagram20165055_1*p_h_h_i*1_1_3_2"/>
  <p:tag name="KSO_WM_UNIT_LAYERLEVEL" val="1_1_1_1"/>
  <p:tag name="KSO_WM_BEAUTIFY_FLAG" val="#wm#"/>
  <p:tag name="KSO_WM_DIAGRAM_GROUP_CODE" val="p1-1"/>
  <p:tag name="KSO_WM_UNIT_LINE_FORE_SCHEMECOLOR_INDEX" val="6"/>
  <p:tag name="KSO_WM_UNIT_LINE_FILL_TYPE" val="2"/>
</p:tagLst>
</file>

<file path=ppt/tags/tag25.xml><?xml version="1.0" encoding="utf-8"?>
<p:tagLst xmlns:p="http://schemas.openxmlformats.org/presentationml/2006/main">
  <p:tag name="KSO_WM_TEMPLATE_CATEGORY" val="diagram"/>
  <p:tag name="KSO_WM_TEMPLATE_INDEX" val="20165055"/>
  <p:tag name="KSO_WM_TAG_VERSION" val="1.0"/>
  <p:tag name="KSO_WM_UNIT_TYPE" val="p_h_h_f"/>
  <p:tag name="KSO_WM_UNIT_INDEX" val="1_1_1_1"/>
  <p:tag name="KSO_WM_UNIT_ID" val="diagram20165055_1*p_h_h_f*1_1_1_1"/>
  <p:tag name="KSO_WM_UNIT_LAYERLEVEL" val="1_1_1_1"/>
  <p:tag name="KSO_WM_UNIT_VALUE" val="12"/>
  <p:tag name="KSO_WM_UNIT_HIGHLIGHT" val="0"/>
  <p:tag name="KSO_WM_UNIT_COMPATIBLE" val="0"/>
  <p:tag name="KSO_WM_UNIT_CLEAR" val="0"/>
  <p:tag name="KSO_WM_BEAUTIFY_FLAG" val="#wm#"/>
  <p:tag name="KSO_WM_DIAGRAM_GROUP_CODE" val="p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6.xml><?xml version="1.0" encoding="utf-8"?>
<p:tagLst xmlns:p="http://schemas.openxmlformats.org/presentationml/2006/main">
  <p:tag name="KSO_WM_TEMPLATE_CATEGORY" val="diagram"/>
  <p:tag name="KSO_WM_TEMPLATE_INDEX" val="20165055"/>
  <p:tag name="KSO_WM_TAG_VERSION" val="1.0"/>
  <p:tag name="KSO_WM_UNIT_TYPE" val="p_h_h_i"/>
  <p:tag name="KSO_WM_UNIT_INDEX" val="1_1_1_1"/>
  <p:tag name="KSO_WM_UNIT_ID" val="diagram20165055_1*p_h_h_i*1_1_1_1"/>
  <p:tag name="KSO_WM_UNIT_LAYERLEVEL" val="1_1_1_1"/>
  <p:tag name="KSO_WM_BEAUTIFY_FLAG" val="#wm#"/>
  <p:tag name="KSO_WM_DIAGRAM_GROUP_CODE" val="p1-1"/>
  <p:tag name="KSO_WM_UNIT_LINE_FORE_SCHEMECOLOR_INDEX" val="6"/>
  <p:tag name="KSO_WM_UNIT_LINE_FILL_TYPE" val="2"/>
  <p:tag name="KSO_WM_UNIT_TEXT_FILL_FORE_SCHEMECOLOR_INDEX" val="13"/>
  <p:tag name="KSO_WM_UNIT_TEXT_FILL_TYPE" val="1"/>
</p:tagLst>
</file>

<file path=ppt/tags/tag27.xml><?xml version="1.0" encoding="utf-8"?>
<p:tagLst xmlns:p="http://schemas.openxmlformats.org/presentationml/2006/main">
  <p:tag name="KSO_WM_BEAUTIFY_FLAG" val="#wm#"/>
  <p:tag name="KSO_WM_TEMPLATE_CATEGORY" val="custom"/>
  <p:tag name="KSO_WM_TEMPLATE_INDEX" val="20185036"/>
</p:tagLst>
</file>

<file path=ppt/tags/tag28.xml><?xml version="1.0" encoding="utf-8"?>
<p:tagLst xmlns:p="http://schemas.openxmlformats.org/presentationml/2006/main">
  <p:tag name="KSO_WM_BEAUTIFY_FLAG" val="#wm#"/>
  <p:tag name="KSO_WM_TEMPLATE_CATEGORY" val="custom"/>
  <p:tag name="KSO_WM_TEMPLATE_INDEX" val="20185036"/>
</p:tagLst>
</file>

<file path=ppt/tags/tag29.xml><?xml version="1.0" encoding="utf-8"?>
<p:tagLst xmlns:p="http://schemas.openxmlformats.org/presentationml/2006/main">
  <p:tag name="KSO_WM_BEAUTIFY_FLAG" val="#wm#"/>
  <p:tag name="KSO_WM_TEMPLATE_CATEGORY" val="custom"/>
  <p:tag name="KSO_WM_TEMPLATE_INDEX" val="20185036"/>
</p:tagLst>
</file>

<file path=ppt/tags/tag3.xml><?xml version="1.0" encoding="utf-8"?>
<p:tagLst xmlns:p="http://schemas.openxmlformats.org/presentationml/2006/main">
  <p:tag name="KSO_WM_TEMPLATE_CATEGORY" val="custom"/>
  <p:tag name="KSO_WM_TEMPLATE_INDEX" val="20185036"/>
  <p:tag name="KSO_WM_TAG_VERSION" val="1.0"/>
  <p:tag name="KSO_WM_BEAUTIFY_FLAG" val="#wm#"/>
  <p:tag name="KSO_WM_TEMPLATE_THUMBS_INDEX" val="1、6、12、14、4、5、13、20"/>
</p:tagLst>
</file>

<file path=ppt/tags/tag30.xml><?xml version="1.0" encoding="utf-8"?>
<p:tagLst xmlns:p="http://schemas.openxmlformats.org/presentationml/2006/main">
  <p:tag name="KSO_WM_BEAUTIFY_FLAG" val="#wm#"/>
  <p:tag name="KSO_WM_TEMPLATE_CATEGORY" val="custom"/>
  <p:tag name="KSO_WM_TEMPLATE_INDEX" val="20185036"/>
</p:tagLst>
</file>

<file path=ppt/tags/tag31.xml><?xml version="1.0" encoding="utf-8"?>
<p:tagLst xmlns:p="http://schemas.openxmlformats.org/presentationml/2006/main">
  <p:tag name="KSO_WM_BEAUTIFY_FLAG" val="#wm#"/>
  <p:tag name="KSO_WM_TEMPLATE_CATEGORY" val="custom"/>
  <p:tag name="KSO_WM_TEMPLATE_INDEX" val="20185036"/>
</p:tagLst>
</file>

<file path=ppt/tags/tag32.xml><?xml version="1.0" encoding="utf-8"?>
<p:tagLst xmlns:p="http://schemas.openxmlformats.org/presentationml/2006/main">
  <p:tag name="KSO_WM_BEAUTIFY_FLAG" val="#wm#"/>
  <p:tag name="KSO_WM_TEMPLATE_CATEGORY" val="custom"/>
  <p:tag name="KSO_WM_TEMPLATE_INDEX" val="20185036"/>
</p:tagLst>
</file>

<file path=ppt/tags/tag33.xml><?xml version="1.0" encoding="utf-8"?>
<p:tagLst xmlns:p="http://schemas.openxmlformats.org/presentationml/2006/main">
  <p:tag name="KSO_WM_BEAUTIFY_FLAG" val="#wm#"/>
  <p:tag name="KSO_WM_TEMPLATE_CATEGORY" val="custom"/>
  <p:tag name="KSO_WM_TEMPLATE_INDEX" val="20185036"/>
</p:tagLst>
</file>

<file path=ppt/tags/tag34.xml><?xml version="1.0" encoding="utf-8"?>
<p:tagLst xmlns:p="http://schemas.openxmlformats.org/presentationml/2006/main">
  <p:tag name="KSO_WM_BEAUTIFY_FLAG" val="#wm#"/>
  <p:tag name="KSO_WM_TEMPLATE_CATEGORY" val="custom"/>
  <p:tag name="KSO_WM_TEMPLATE_INDEX" val="20185036"/>
</p:tagLst>
</file>

<file path=ppt/tags/tag35.xml><?xml version="1.0" encoding="utf-8"?>
<p:tagLst xmlns:p="http://schemas.openxmlformats.org/presentationml/2006/main">
  <p:tag name="KSO_WM_BEAUTIFY_FLAG" val="#wm#"/>
  <p:tag name="KSO_WM_TEMPLATE_CATEGORY" val="custom"/>
  <p:tag name="KSO_WM_TEMPLATE_INDEX" val="20185036"/>
</p:tagLst>
</file>

<file path=ppt/tags/tag36.xml><?xml version="1.0" encoding="utf-8"?>
<p:tagLst xmlns:p="http://schemas.openxmlformats.org/presentationml/2006/main">
  <p:tag name="KSO_WM_BEAUTIFY_FLAG" val="#wm#"/>
  <p:tag name="KSO_WM_TEMPLATE_CATEGORY" val="custom"/>
  <p:tag name="KSO_WM_TEMPLATE_INDEX" val="20185036"/>
</p:tagLst>
</file>

<file path=ppt/tags/tag37.xml><?xml version="1.0" encoding="utf-8"?>
<p:tagLst xmlns:p="http://schemas.openxmlformats.org/presentationml/2006/main">
  <p:tag name="KSO_WM_BEAUTIFY_FLAG" val="#wm#"/>
  <p:tag name="KSO_WM_TEMPLATE_CATEGORY" val="custom"/>
  <p:tag name="KSO_WM_TEMPLATE_INDEX" val="20185036"/>
</p:tagLst>
</file>

<file path=ppt/tags/tag38.xml><?xml version="1.0" encoding="utf-8"?>
<p:tagLst xmlns:p="http://schemas.openxmlformats.org/presentationml/2006/main">
  <p:tag name="KSO_WM_BEAUTIFY_FLAG" val="#wm#"/>
  <p:tag name="KSO_WM_TEMPLATE_CATEGORY" val="custom"/>
  <p:tag name="KSO_WM_TEMPLATE_INDEX" val="20185036"/>
</p:tagLst>
</file>

<file path=ppt/tags/tag39.xml><?xml version="1.0" encoding="utf-8"?>
<p:tagLst xmlns:p="http://schemas.openxmlformats.org/presentationml/2006/main">
  <p:tag name="KSO_WM_BEAUTIFY_FLAG" val="#wm#"/>
  <p:tag name="KSO_WM_TEMPLATE_CATEGORY" val="custom"/>
  <p:tag name="KSO_WM_TEMPLATE_INDEX" val="20185036"/>
</p:tagLst>
</file>

<file path=ppt/tags/tag4.xml><?xml version="1.0" encoding="utf-8"?>
<p:tagLst xmlns:p="http://schemas.openxmlformats.org/presentationml/2006/main">
  <p:tag name="KSO_WM_TEMPLATE_CATEGORY" val="custom"/>
  <p:tag name="KSO_WM_TEMPLATE_INDEX" val="20185036"/>
  <p:tag name="KSO_WM_UNIT_TYPE" val="a"/>
  <p:tag name="KSO_WM_UNIT_INDEX" val="1"/>
  <p:tag name="KSO_WM_UNIT_ID" val="custom20185036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建筑工作汇报"/>
</p:tagLst>
</file>

<file path=ppt/tags/tag40.xml><?xml version="1.0" encoding="utf-8"?>
<p:tagLst xmlns:p="http://schemas.openxmlformats.org/presentationml/2006/main">
  <p:tag name="KSO_WM_BEAUTIFY_FLAG" val="#wm#"/>
  <p:tag name="KSO_WM_TEMPLATE_CATEGORY" val="custom"/>
  <p:tag name="KSO_WM_TEMPLATE_INDEX" val="20185036"/>
</p:tagLst>
</file>

<file path=ppt/tags/tag41.xml><?xml version="1.0" encoding="utf-8"?>
<p:tagLst xmlns:p="http://schemas.openxmlformats.org/presentationml/2006/main">
  <p:tag name="KSO_WM_BEAUTIFY_FLAG" val="#wm#"/>
  <p:tag name="KSO_WM_TEMPLATE_CATEGORY" val="custom"/>
  <p:tag name="KSO_WM_TEMPLATE_INDEX" val="20185036"/>
</p:tagLst>
</file>

<file path=ppt/tags/tag42.xml><?xml version="1.0" encoding="utf-8"?>
<p:tagLst xmlns:p="http://schemas.openxmlformats.org/presentationml/2006/main">
  <p:tag name="KSO_WM_BEAUTIFY_FLAG" val="#wm#"/>
  <p:tag name="KSO_WM_TEMPLATE_CATEGORY" val="custom"/>
  <p:tag name="KSO_WM_TEMPLATE_INDEX" val="20185036"/>
</p:tagLst>
</file>

<file path=ppt/tags/tag43.xml><?xml version="1.0" encoding="utf-8"?>
<p:tagLst xmlns:p="http://schemas.openxmlformats.org/presentationml/2006/main">
  <p:tag name="KSO_WM_BEAUTIFY_FLAG" val="#wm#"/>
  <p:tag name="KSO_WM_TEMPLATE_CATEGORY" val="custom"/>
  <p:tag name="KSO_WM_TEMPLATE_INDEX" val="20185036"/>
</p:tagLst>
</file>

<file path=ppt/tags/tag44.xml><?xml version="1.0" encoding="utf-8"?>
<p:tagLst xmlns:p="http://schemas.openxmlformats.org/presentationml/2006/main">
  <p:tag name="KSO_WM_BEAUTIFY_FLAG" val="#wm#"/>
  <p:tag name="KSO_WM_TEMPLATE_CATEGORY" val="custom"/>
  <p:tag name="KSO_WM_TEMPLATE_INDEX" val="20185036"/>
</p:tagLst>
</file>

<file path=ppt/tags/tag45.xml><?xml version="1.0" encoding="utf-8"?>
<p:tagLst xmlns:p="http://schemas.openxmlformats.org/presentationml/2006/main">
  <p:tag name="KSO_WM_BEAUTIFY_FLAG" val="#wm#"/>
  <p:tag name="KSO_WM_TEMPLATE_CATEGORY" val="custom"/>
  <p:tag name="KSO_WM_TEMPLATE_INDEX" val="20185036"/>
</p:tagLst>
</file>

<file path=ppt/tags/tag46.xml><?xml version="1.0" encoding="utf-8"?>
<p:tagLst xmlns:p="http://schemas.openxmlformats.org/presentationml/2006/main">
  <p:tag name="KSO_WM_BEAUTIFY_FLAG" val="#wm#"/>
  <p:tag name="KSO_WM_TEMPLATE_CATEGORY" val="custom"/>
  <p:tag name="KSO_WM_TEMPLATE_INDEX" val="20185036"/>
</p:tagLst>
</file>

<file path=ppt/tags/tag47.xml><?xml version="1.0" encoding="utf-8"?>
<p:tagLst xmlns:p="http://schemas.openxmlformats.org/presentationml/2006/main">
  <p:tag name="KSO_WM_BEAUTIFY_FLAG" val="#wm#"/>
  <p:tag name="KSO_WM_TEMPLATE_CATEGORY" val="custom"/>
  <p:tag name="KSO_WM_TEMPLATE_INDEX" val="20185036"/>
</p:tagLst>
</file>

<file path=ppt/tags/tag48.xml><?xml version="1.0" encoding="utf-8"?>
<p:tagLst xmlns:p="http://schemas.openxmlformats.org/presentationml/2006/main">
  <p:tag name="KSO_WM_BEAUTIFY_FLAG" val="#wm#"/>
  <p:tag name="KSO_WM_TEMPLATE_CATEGORY" val="custom"/>
  <p:tag name="KSO_WM_TEMPLATE_INDEX" val="20185036"/>
</p:tagLst>
</file>

<file path=ppt/tags/tag49.xml><?xml version="1.0" encoding="utf-8"?>
<p:tagLst xmlns:p="http://schemas.openxmlformats.org/presentationml/2006/main">
  <p:tag name="KSO_WM_BEAUTIFY_FLAG" val="#wm#"/>
  <p:tag name="KSO_WM_TEMPLATE_CATEGORY" val="custom"/>
  <p:tag name="KSO_WM_TEMPLATE_INDEX" val="20185036"/>
</p:tagLst>
</file>

<file path=ppt/tags/tag5.xml><?xml version="1.0" encoding="utf-8"?>
<p:tagLst xmlns:p="http://schemas.openxmlformats.org/presentationml/2006/main">
  <p:tag name="KSO_WM_TEMPLATE_CATEGORY" val="custom"/>
  <p:tag name="KSO_WM_TEMPLATE_INDEX" val="20185036"/>
  <p:tag name="KSO_WM_TAG_VERSION" val="1.0"/>
  <p:tag name="KSO_WM_SLIDE_ID" val="custom20185036_1"/>
  <p:tag name="KSO_WM_SLIDE_INDEX" val="1"/>
  <p:tag name="KSO_WM_SLIDE_ITEM_CNT" val="2"/>
  <p:tag name="KSO_WM_SLIDE_LAYOUT" val="a_b"/>
  <p:tag name="KSO_WM_SLIDE_LAYOUT_CNT" val="1_1"/>
  <p:tag name="KSO_WM_SLIDE_TYPE" val="title"/>
  <p:tag name="KSO_WM_BEAUTIFY_FLAG" val="#wm#"/>
  <p:tag name="KSO_WM_TEMPLATE_THUMBS_INDEX" val="1、6、12、14、4、5、13、20、"/>
  <p:tag name="KSO_WM_SLIDE_MODEL_TYPE" val="cover"/>
</p:tagLst>
</file>

<file path=ppt/tags/tag50.xml><?xml version="1.0" encoding="utf-8"?>
<p:tagLst xmlns:p="http://schemas.openxmlformats.org/presentationml/2006/main">
  <p:tag name="KSO_WM_BEAUTIFY_FLAG" val="#wm#"/>
  <p:tag name="KSO_WM_TEMPLATE_CATEGORY" val="custom"/>
  <p:tag name="KSO_WM_TEMPLATE_INDEX" val="20185036"/>
</p:tagLst>
</file>

<file path=ppt/tags/tag51.xml><?xml version="1.0" encoding="utf-8"?>
<p:tagLst xmlns:p="http://schemas.openxmlformats.org/presentationml/2006/main">
  <p:tag name="KSO_WM_BEAUTIFY_FLAG" val="#wm#"/>
  <p:tag name="KSO_WM_TEMPLATE_CATEGORY" val="custom"/>
  <p:tag name="KSO_WM_TEMPLATE_INDEX" val="20185036"/>
</p:tagLst>
</file>

<file path=ppt/tags/tag52.xml><?xml version="1.0" encoding="utf-8"?>
<p:tagLst xmlns:p="http://schemas.openxmlformats.org/presentationml/2006/main">
  <p:tag name="KSO_WM_BEAUTIFY_FLAG" val="#wm#"/>
  <p:tag name="KSO_WM_TEMPLATE_CATEGORY" val="custom"/>
  <p:tag name="KSO_WM_TEMPLATE_INDEX" val="20185036"/>
</p:tagLst>
</file>

<file path=ppt/tags/tag53.xml><?xml version="1.0" encoding="utf-8"?>
<p:tagLst xmlns:p="http://schemas.openxmlformats.org/presentationml/2006/main">
  <p:tag name="KSO_WM_BEAUTIFY_FLAG" val="#wm#"/>
  <p:tag name="KSO_WM_TEMPLATE_CATEGORY" val="custom"/>
  <p:tag name="KSO_WM_TEMPLATE_INDEX" val="20185036"/>
</p:tagLst>
</file>

<file path=ppt/tags/tag54.xml><?xml version="1.0" encoding="utf-8"?>
<p:tagLst xmlns:p="http://schemas.openxmlformats.org/presentationml/2006/main">
  <p:tag name="KSO_WM_BEAUTIFY_FLAG" val="#wm#"/>
  <p:tag name="KSO_WM_TEMPLATE_CATEGORY" val="custom"/>
  <p:tag name="KSO_WM_TEMPLATE_INDEX" val="20185036"/>
</p:tagLst>
</file>

<file path=ppt/tags/tag55.xml><?xml version="1.0" encoding="utf-8"?>
<p:tagLst xmlns:p="http://schemas.openxmlformats.org/presentationml/2006/main">
  <p:tag name="KSO_WM_BEAUTIFY_FLAG" val="#wm#"/>
  <p:tag name="KSO_WM_TEMPLATE_CATEGORY" val="custom"/>
  <p:tag name="KSO_WM_TEMPLATE_INDEX" val="20185036"/>
</p:tagLst>
</file>

<file path=ppt/tags/tag56.xml><?xml version="1.0" encoding="utf-8"?>
<p:tagLst xmlns:p="http://schemas.openxmlformats.org/presentationml/2006/main">
  <p:tag name="KSO_WM_BEAUTIFY_FLAG" val="#wm#"/>
  <p:tag name="KSO_WM_TEMPLATE_CATEGORY" val="custom"/>
  <p:tag name="KSO_WM_TEMPLATE_INDEX" val="20185036"/>
</p:tagLst>
</file>

<file path=ppt/tags/tag57.xml><?xml version="1.0" encoding="utf-8"?>
<p:tagLst xmlns:p="http://schemas.openxmlformats.org/presentationml/2006/main">
  <p:tag name="KSO_WM_BEAUTIFY_FLAG" val="#wm#"/>
  <p:tag name="KSO_WM_TEMPLATE_CATEGORY" val="custom"/>
  <p:tag name="KSO_WM_TEMPLATE_INDEX" val="20185036"/>
</p:tagLst>
</file>

<file path=ppt/tags/tag58.xml><?xml version="1.0" encoding="utf-8"?>
<p:tagLst xmlns:p="http://schemas.openxmlformats.org/presentationml/2006/main">
  <p:tag name="KSO_WM_BEAUTIFY_FLAG" val="#wm#"/>
  <p:tag name="KSO_WM_TEMPLATE_CATEGORY" val="custom"/>
  <p:tag name="KSO_WM_TEMPLATE_INDEX" val="20185036"/>
</p:tagLst>
</file>

<file path=ppt/tags/tag59.xml><?xml version="1.0" encoding="utf-8"?>
<p:tagLst xmlns:p="http://schemas.openxmlformats.org/presentationml/2006/main">
  <p:tag name="KSO_WM_BEAUTIFY_FLAG" val="#wm#"/>
  <p:tag name="KSO_WM_TEMPLATE_CATEGORY" val="custom"/>
  <p:tag name="KSO_WM_TEMPLATE_INDEX" val="20185036"/>
</p:tagLst>
</file>

<file path=ppt/tags/tag6.xml><?xml version="1.0" encoding="utf-8"?>
<p:tagLst xmlns:p="http://schemas.openxmlformats.org/presentationml/2006/main">
  <p:tag name="KSO_WM_BEAUTIFY_FLAG" val="#wm#"/>
  <p:tag name="KSO_WM_TEMPLATE_CATEGORY" val="custom"/>
  <p:tag name="KSO_WM_TEMPLATE_INDEX" val="20185036"/>
</p:tagLst>
</file>

<file path=ppt/tags/tag60.xml><?xml version="1.0" encoding="utf-8"?>
<p:tagLst xmlns:p="http://schemas.openxmlformats.org/presentationml/2006/main">
  <p:tag name="KSO_WM_BEAUTIFY_FLAG" val="#wm#"/>
  <p:tag name="KSO_WM_TEMPLATE_CATEGORY" val="custom"/>
  <p:tag name="KSO_WM_TEMPLATE_INDEX" val="20185036"/>
</p:tagLst>
</file>

<file path=ppt/tags/tag61.xml><?xml version="1.0" encoding="utf-8"?>
<p:tagLst xmlns:p="http://schemas.openxmlformats.org/presentationml/2006/main">
  <p:tag name="KSO_WM_BEAUTIFY_FLAG" val="#wm#"/>
  <p:tag name="KSO_WM_TEMPLATE_CATEGORY" val="custom"/>
  <p:tag name="KSO_WM_TEMPLATE_INDEX" val="20185036"/>
</p:tagLst>
</file>

<file path=ppt/tags/tag62.xml><?xml version="1.0" encoding="utf-8"?>
<p:tagLst xmlns:p="http://schemas.openxmlformats.org/presentationml/2006/main">
  <p:tag name="KSO_WM_BEAUTIFY_FLAG" val="#wm#"/>
  <p:tag name="KSO_WM_TEMPLATE_CATEGORY" val="custom"/>
  <p:tag name="KSO_WM_TEMPLATE_INDEX" val="20185036"/>
</p:tagLst>
</file>

<file path=ppt/tags/tag63.xml><?xml version="1.0" encoding="utf-8"?>
<p:tagLst xmlns:p="http://schemas.openxmlformats.org/presentationml/2006/main">
  <p:tag name="KSO_WM_BEAUTIFY_FLAG" val="#wm#"/>
  <p:tag name="KSO_WM_TEMPLATE_CATEGORY" val="custom"/>
  <p:tag name="KSO_WM_TEMPLATE_INDEX" val="20185036"/>
</p:tagLst>
</file>

<file path=ppt/tags/tag64.xml><?xml version="1.0" encoding="utf-8"?>
<p:tagLst xmlns:p="http://schemas.openxmlformats.org/presentationml/2006/main">
  <p:tag name="KSO_WM_BEAUTIFY_FLAG" val="#wm#"/>
  <p:tag name="KSO_WM_TEMPLATE_CATEGORY" val="custom"/>
  <p:tag name="KSO_WM_TEMPLATE_INDEX" val="20185036"/>
</p:tagLst>
</file>

<file path=ppt/tags/tag65.xml><?xml version="1.0" encoding="utf-8"?>
<p:tagLst xmlns:p="http://schemas.openxmlformats.org/presentationml/2006/main">
  <p:tag name="KSO_WM_BEAUTIFY_FLAG" val="#wm#"/>
  <p:tag name="KSO_WM_TEMPLATE_CATEGORY" val="custom"/>
  <p:tag name="KSO_WM_TEMPLATE_INDEX" val="20185036"/>
</p:tagLst>
</file>

<file path=ppt/tags/tag66.xml><?xml version="1.0" encoding="utf-8"?>
<p:tagLst xmlns:p="http://schemas.openxmlformats.org/presentationml/2006/main">
  <p:tag name="KSO_WM_BEAUTIFY_FLAG" val="#wm#"/>
  <p:tag name="KSO_WM_TEMPLATE_CATEGORY" val="custom"/>
  <p:tag name="KSO_WM_TEMPLATE_INDEX" val="20185036"/>
</p:tagLst>
</file>

<file path=ppt/tags/tag67.xml><?xml version="1.0" encoding="utf-8"?>
<p:tagLst xmlns:p="http://schemas.openxmlformats.org/presentationml/2006/main">
  <p:tag name="KSO_WM_BEAUTIFY_FLAG" val="#wm#"/>
  <p:tag name="KSO_WM_TEMPLATE_CATEGORY" val="custom"/>
  <p:tag name="KSO_WM_TEMPLATE_INDEX" val="20185036"/>
</p:tagLst>
</file>

<file path=ppt/tags/tag68.xml><?xml version="1.0" encoding="utf-8"?>
<p:tagLst xmlns:p="http://schemas.openxmlformats.org/presentationml/2006/main">
  <p:tag name="KSO_WM_BEAUTIFY_FLAG" val="#wm#"/>
  <p:tag name="KSO_WM_TEMPLATE_CATEGORY" val="custom"/>
  <p:tag name="KSO_WM_TEMPLATE_INDEX" val="20185036"/>
</p:tagLst>
</file>

<file path=ppt/tags/tag69.xml><?xml version="1.0" encoding="utf-8"?>
<p:tagLst xmlns:p="http://schemas.openxmlformats.org/presentationml/2006/main">
  <p:tag name="KSO_WM_BEAUTIFY_FLAG" val="#wm#"/>
  <p:tag name="KSO_WM_TEMPLATE_CATEGORY" val="custom"/>
  <p:tag name="KSO_WM_TEMPLATE_INDEX" val="20185036"/>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64522"/>
  <p:tag name="KSO_WM_UNIT_TYPE" val="p_h_f"/>
  <p:tag name="KSO_WM_UNIT_INDEX" val="1_2_1"/>
  <p:tag name="KSO_WM_UNIT_ID" val="diagram20164522_1*p_h_f*1_2_1"/>
  <p:tag name="KSO_WM_UNIT_LAYERLEVEL" val="1_1_1"/>
  <p:tag name="KSO_WM_UNIT_VALUE" val="10"/>
  <p:tag name="KSO_WM_UNIT_HIGHLIGHT" val="0"/>
  <p:tag name="KSO_WM_UNIT_COMPATIBLE" val="0"/>
  <p:tag name="KSO_WM_UNIT_CLEAR" val="0"/>
  <p:tag name="KSO_WM_DIAGRAM_GROUP_CODE" val="p1-1"/>
  <p:tag name="KSO_WM_UNIT_PRESET_TEXT" val="LOREM IPSUM"/>
  <p:tag name="KSO_WM_UNIT_LINE_FORE_SCHEMECOLOR_INDEX" val="14"/>
  <p:tag name="KSO_WM_UNIT_LINE_FILL_TYPE" val="2"/>
  <p:tag name="KSO_WM_UNIT_TEXT_FILL_FORE_SCHEMECOLOR_INDEX" val="14"/>
  <p:tag name="KSO_WM_UNIT_TEXT_FILL_TYPE" val="1"/>
</p:tagLst>
</file>

<file path=ppt/tags/tag70.xml><?xml version="1.0" encoding="utf-8"?>
<p:tagLst xmlns:p="http://schemas.openxmlformats.org/presentationml/2006/main">
  <p:tag name="KSO_WM_BEAUTIFY_FLAG" val="#wm#"/>
  <p:tag name="KSO_WM_TEMPLATE_CATEGORY" val="custom"/>
  <p:tag name="KSO_WM_TEMPLATE_INDEX" val="20185036"/>
</p:tagLst>
</file>

<file path=ppt/tags/tag71.xml><?xml version="1.0" encoding="utf-8"?>
<p:tagLst xmlns:p="http://schemas.openxmlformats.org/presentationml/2006/main">
  <p:tag name="KSO_WM_BEAUTIFY_FLAG" val="#wm#"/>
  <p:tag name="KSO_WM_TEMPLATE_CATEGORY" val="custom"/>
  <p:tag name="KSO_WM_TEMPLATE_INDEX" val="20185036"/>
</p:tagLst>
</file>

<file path=ppt/tags/tag72.xml><?xml version="1.0" encoding="utf-8"?>
<p:tagLst xmlns:p="http://schemas.openxmlformats.org/presentationml/2006/main">
  <p:tag name="KSO_WM_BEAUTIFY_FLAG" val="#wm#"/>
  <p:tag name="KSO_WM_TEMPLATE_CATEGORY" val="custom"/>
  <p:tag name="KSO_WM_TEMPLATE_INDEX" val="20185036"/>
</p:tagLst>
</file>

<file path=ppt/tags/tag73.xml><?xml version="1.0" encoding="utf-8"?>
<p:tagLst xmlns:p="http://schemas.openxmlformats.org/presentationml/2006/main">
  <p:tag name="KSO_WM_BEAUTIFY_FLAG" val="#wm#"/>
  <p:tag name="KSO_WM_TEMPLATE_CATEGORY" val="custom"/>
  <p:tag name="KSO_WM_TEMPLATE_INDEX" val="20185036"/>
</p:tagLst>
</file>

<file path=ppt/tags/tag74.xml><?xml version="1.0" encoding="utf-8"?>
<p:tagLst xmlns:p="http://schemas.openxmlformats.org/presentationml/2006/main">
  <p:tag name="KSO_WM_BEAUTIFY_FLAG" val="#wm#"/>
  <p:tag name="KSO_WM_TEMPLATE_CATEGORY" val="custom"/>
  <p:tag name="KSO_WM_TEMPLATE_INDEX" val="20185036"/>
</p:tagLst>
</file>

<file path=ppt/tags/tag75.xml><?xml version="1.0" encoding="utf-8"?>
<p:tagLst xmlns:p="http://schemas.openxmlformats.org/presentationml/2006/main">
  <p:tag name="KSO_WM_BEAUTIFY_FLAG" val="#wm#"/>
  <p:tag name="KSO_WM_TEMPLATE_CATEGORY" val="custom"/>
  <p:tag name="KSO_WM_TEMPLATE_INDEX" val="20185036"/>
</p:tagLst>
</file>

<file path=ppt/tags/tag76.xml><?xml version="1.0" encoding="utf-8"?>
<p:tagLst xmlns:p="http://schemas.openxmlformats.org/presentationml/2006/main">
  <p:tag name="KSO_WM_BEAUTIFY_FLAG" val="#wm#"/>
  <p:tag name="KSO_WM_TEMPLATE_CATEGORY" val="custom"/>
  <p:tag name="KSO_WM_TEMPLATE_INDEX" val="20185036"/>
</p:tagLst>
</file>

<file path=ppt/tags/tag77.xml><?xml version="1.0" encoding="utf-8"?>
<p:tagLst xmlns:p="http://schemas.openxmlformats.org/presentationml/2006/main">
  <p:tag name="KSO_WM_BEAUTIFY_FLAG" val="#wm#"/>
  <p:tag name="KSO_WM_TEMPLATE_CATEGORY" val="custom"/>
  <p:tag name="KSO_WM_TEMPLATE_INDEX" val="20185036"/>
</p:tagLst>
</file>

<file path=ppt/tags/tag78.xml><?xml version="1.0" encoding="utf-8"?>
<p:tagLst xmlns:p="http://schemas.openxmlformats.org/presentationml/2006/main">
  <p:tag name="KSO_WM_BEAUTIFY_FLAG" val="#wm#"/>
  <p:tag name="KSO_WM_TEMPLATE_CATEGORY" val="custom"/>
  <p:tag name="KSO_WM_TEMPLATE_INDEX" val="20185036"/>
</p:tagLst>
</file>

<file path=ppt/tags/tag79.xml><?xml version="1.0" encoding="utf-8"?>
<p:tagLst xmlns:p="http://schemas.openxmlformats.org/presentationml/2006/main">
  <p:tag name="KSO_WM_BEAUTIFY_FLAG" val="#wm#"/>
  <p:tag name="KSO_WM_TEMPLATE_CATEGORY" val="custom"/>
  <p:tag name="KSO_WM_TEMPLATE_INDEX" val="20185036"/>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64522"/>
  <p:tag name="KSO_WM_UNIT_TYPE" val="p_h_f"/>
  <p:tag name="KSO_WM_UNIT_INDEX" val="1_2_1"/>
  <p:tag name="KSO_WM_UNIT_ID" val="diagram20164522_1*p_h_f*1_2_1"/>
  <p:tag name="KSO_WM_UNIT_LAYERLEVEL" val="1_1_1"/>
  <p:tag name="KSO_WM_UNIT_VALUE" val="10"/>
  <p:tag name="KSO_WM_UNIT_HIGHLIGHT" val="0"/>
  <p:tag name="KSO_WM_UNIT_COMPATIBLE" val="0"/>
  <p:tag name="KSO_WM_UNIT_CLEAR" val="0"/>
  <p:tag name="KSO_WM_DIAGRAM_GROUP_CODE" val="p1-1"/>
  <p:tag name="KSO_WM_UNIT_PRESET_TEXT" val="LOREM IPSUM"/>
  <p:tag name="KSO_WM_UNIT_LINE_FORE_SCHEMECOLOR_INDEX" val="14"/>
  <p:tag name="KSO_WM_UNIT_LINE_FILL_TYPE" val="2"/>
  <p:tag name="KSO_WM_UNIT_TEXT_FILL_FORE_SCHEMECOLOR_INDEX" val="14"/>
  <p:tag name="KSO_WM_UNIT_TEXT_FILL_TYPE" val="1"/>
</p:tagLst>
</file>

<file path=ppt/tags/tag80.xml><?xml version="1.0" encoding="utf-8"?>
<p:tagLst xmlns:p="http://schemas.openxmlformats.org/presentationml/2006/main">
  <p:tag name="KSO_WM_TEMPLATE_CATEGORY" val="custom"/>
  <p:tag name="KSO_WM_TEMPLATE_INDEX" val="20185036"/>
  <p:tag name="KSO_WM_UNIT_TYPE" val="a"/>
  <p:tag name="KSO_WM_UNIT_INDEX" val="1"/>
  <p:tag name="KSO_WM_UNIT_ID" val="custom20185036_20*a*1"/>
  <p:tag name="KSO_WM_UNIT_LAYERLEVEL" val="1"/>
  <p:tag name="KSO_WM_UNIT_VALUE" val="21"/>
  <p:tag name="KSO_WM_UNIT_ISCONTENTSTITLE" val="0"/>
  <p:tag name="KSO_WM_UNIT_HIGHLIGHT" val="0"/>
  <p:tag name="KSO_WM_UNIT_COMPATIBLE" val="0"/>
  <p:tag name="KSO_WM_UNIT_CLEAR" val="0"/>
  <p:tag name="KSO_WM_BEAUTIFY_FLAG" val="#wm#"/>
  <p:tag name="KSO_WM_TAG_VERSION" val="1.0"/>
  <p:tag name="KSO_WM_UNIT_PRESET_TEXT" val="THANKS_x000B_FOR_x000B_WATCHING"/>
</p:tagLst>
</file>

<file path=ppt/tags/tag81.xml><?xml version="1.0" encoding="utf-8"?>
<p:tagLst xmlns:p="http://schemas.openxmlformats.org/presentationml/2006/main">
  <p:tag name="KSO_WM_SLIDE_ID" val="custom20185036_20"/>
  <p:tag name="KSO_WM_SLIDE_ITEM_CNT" val="1"/>
  <p:tag name="KSO_WM_SLIDE_INDEX" val="20"/>
  <p:tag name="KSO_WM_TAG_VERSION" val="1.0"/>
  <p:tag name="KSO_WM_BEAUTIFY_FLAG" val="#wm#"/>
  <p:tag name="KSO_WM_TEMPLATE_CATEGORY" val="custom"/>
  <p:tag name="KSO_WM_TEMPLATE_INDEX" val="20185036"/>
  <p:tag name="KSO_WM_SLIDE_TYPE" val="endPage"/>
  <p:tag name="KSO_WM_SLIDE_SUBTYPE" val="pureTxt"/>
  <p:tag name="KSO_WM_SLIDE_LAYOUT" val="a"/>
  <p:tag name="KSO_WM_SLIDE_LAYOUT_CNT"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64522"/>
  <p:tag name="KSO_WM_UNIT_TYPE" val="p_h_f"/>
  <p:tag name="KSO_WM_UNIT_INDEX" val="1_3_1"/>
  <p:tag name="KSO_WM_UNIT_ID" val="diagram20164522_1*p_h_f*1_3_1"/>
  <p:tag name="KSO_WM_UNIT_LAYERLEVEL" val="1_1_1"/>
  <p:tag name="KSO_WM_UNIT_VALUE" val="10"/>
  <p:tag name="KSO_WM_UNIT_HIGHLIGHT" val="0"/>
  <p:tag name="KSO_WM_UNIT_COMPATIBLE" val="0"/>
  <p:tag name="KSO_WM_UNIT_CLEAR" val="0"/>
  <p:tag name="KSO_WM_DIAGRAM_GROUP_CODE" val="p1-1"/>
  <p:tag name="KSO_WM_UNIT_PRESET_TEXT" val="LOREM IPSUM"/>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61">
      <a:dk1>
        <a:srgbClr val="000000"/>
      </a:dk1>
      <a:lt1>
        <a:srgbClr val="FFFFFF"/>
      </a:lt1>
      <a:dk2>
        <a:srgbClr val="768395"/>
      </a:dk2>
      <a:lt2>
        <a:srgbClr val="F0F0F0"/>
      </a:lt2>
      <a:accent1>
        <a:srgbClr val="FF0000"/>
      </a:accent1>
      <a:accent2>
        <a:srgbClr val="4B494F"/>
      </a:accent2>
      <a:accent3>
        <a:srgbClr val="2C2C57"/>
      </a:accent3>
      <a:accent4>
        <a:srgbClr val="FFA900"/>
      </a:accent4>
      <a:accent5>
        <a:srgbClr val="C61224"/>
      </a:accent5>
      <a:accent6>
        <a:srgbClr val="FF9600"/>
      </a:accent6>
      <a:hlink>
        <a:srgbClr val="FF0000"/>
      </a:hlink>
      <a:folHlink>
        <a:srgbClr val="BFBFBF"/>
      </a:folHlink>
    </a:clrScheme>
    <a:fontScheme name="g2iel24n">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61">
    <a:dk1>
      <a:srgbClr val="000000"/>
    </a:dk1>
    <a:lt1>
      <a:srgbClr val="FFFFFF"/>
    </a:lt1>
    <a:dk2>
      <a:srgbClr val="768395"/>
    </a:dk2>
    <a:lt2>
      <a:srgbClr val="F0F0F0"/>
    </a:lt2>
    <a:accent1>
      <a:srgbClr val="FF0000"/>
    </a:accent1>
    <a:accent2>
      <a:srgbClr val="4B494F"/>
    </a:accent2>
    <a:accent3>
      <a:srgbClr val="2C2C57"/>
    </a:accent3>
    <a:accent4>
      <a:srgbClr val="FFA900"/>
    </a:accent4>
    <a:accent5>
      <a:srgbClr val="C61224"/>
    </a:accent5>
    <a:accent6>
      <a:srgbClr val="FF9600"/>
    </a:accent6>
    <a:hlink>
      <a:srgbClr val="FF00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6447</Words>
  <Application>WPS 演示</Application>
  <PresentationFormat>宽屏</PresentationFormat>
  <Paragraphs>389</Paragraphs>
  <Slides>57</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57</vt:i4>
      </vt:variant>
    </vt:vector>
  </HeadingPairs>
  <TitlesOfParts>
    <vt:vector size="69" baseType="lpstr">
      <vt:lpstr>Arial</vt:lpstr>
      <vt:lpstr>宋体</vt:lpstr>
      <vt:lpstr>Wingdings</vt:lpstr>
      <vt:lpstr>微软雅黑</vt:lpstr>
      <vt:lpstr>仿宋</vt:lpstr>
      <vt:lpstr>黑体</vt:lpstr>
      <vt:lpstr>Calibri</vt:lpstr>
      <vt:lpstr>Arial Unicode MS</vt:lpstr>
      <vt:lpstr>楷体</vt:lpstr>
      <vt:lpstr>Wingdings</vt:lpstr>
      <vt:lpstr>Office 主题</vt:lpstr>
      <vt:lpstr>2_Office 主题​​</vt:lpstr>
      <vt:lpstr>安全生产管理 监理资料</vt:lpstr>
      <vt:lpstr>依据的法规、文件</vt:lpstr>
      <vt:lpstr>（一）施工准备阶段</vt:lpstr>
      <vt:lpstr>（一）施工准备阶段</vt:lpstr>
      <vt:lpstr>（一）施工准备阶段</vt:lpstr>
      <vt:lpstr>（一）施工准备阶段</vt:lpstr>
      <vt:lpstr>（一）施工准备阶段</vt:lpstr>
      <vt:lpstr>PowerPoint 演示文稿</vt:lpstr>
      <vt:lpstr>（一）施工准备阶段</vt:lpstr>
      <vt:lpstr>（一）施工准备阶段</vt:lpstr>
      <vt:lpstr>（一）施工准备阶段</vt:lpstr>
      <vt:lpstr>（一）施工准备阶段</vt:lpstr>
      <vt:lpstr>（一）施工准备阶段</vt:lpstr>
      <vt:lpstr>（一）施工准备阶段</vt:lpstr>
      <vt:lpstr>（一）施工准备阶段</vt:lpstr>
      <vt:lpstr>山东省《建筑施工现场安全管理资料规程》DB37/5063-2016 J13512-2016</vt:lpstr>
      <vt:lpstr>（一）施工准备阶段</vt:lpstr>
      <vt:lpstr>（二）施工阶段</vt:lpstr>
      <vt:lpstr>（二）施工阶段</vt:lpstr>
      <vt:lpstr>（二）施工阶段</vt:lpstr>
      <vt:lpstr>PowerPoint 演示文稿</vt:lpstr>
      <vt:lpstr>（二）施工阶段</vt:lpstr>
      <vt:lpstr>PowerPoint 演示文稿</vt:lpstr>
      <vt:lpstr>PowerPoint 演示文稿</vt:lpstr>
      <vt:lpstr>PowerPoint 演示文稿</vt:lpstr>
      <vt:lpstr>（二）施工阶段</vt:lpstr>
      <vt:lpstr>PowerPoint 演示文稿</vt:lpstr>
      <vt:lpstr>PowerPoint 演示文稿</vt:lpstr>
      <vt:lpstr>PowerPoint 演示文稿</vt:lpstr>
      <vt:lpstr>（二）施工阶段</vt:lpstr>
      <vt:lpstr>（二）施工阶段</vt:lpstr>
      <vt:lpstr>（二）施工阶段</vt:lpstr>
      <vt:lpstr>（二）施工阶段</vt:lpstr>
      <vt:lpstr>（二）施工阶段</vt:lpstr>
      <vt:lpstr>（二）施工阶段</vt:lpstr>
      <vt:lpstr>（二）施工阶段</vt:lpstr>
      <vt:lpstr>附着式升降脚手架首次安装完毕及使用前验收表</vt:lpstr>
      <vt:lpstr>附着式升降脚手架提升、下降作业前检查验收表</vt:lpstr>
      <vt:lpstr>（二）施工阶段</vt:lpstr>
      <vt:lpstr>PowerPoint 演示文稿</vt:lpstr>
      <vt:lpstr>（二）施工阶段</vt:lpstr>
      <vt:lpstr>PowerPoint 演示文稿</vt:lpstr>
      <vt:lpstr>PowerPoint 演示文稿</vt:lpstr>
      <vt:lpstr>PowerPoint 演示文稿</vt:lpstr>
      <vt:lpstr>PowerPoint 演示文稿</vt:lpstr>
      <vt:lpstr>（二）施工阶段</vt:lpstr>
      <vt:lpstr>（二）施工阶段</vt:lpstr>
      <vt:lpstr>（二）施工阶段</vt:lpstr>
      <vt:lpstr>（二）施工阶段</vt:lpstr>
      <vt:lpstr>（二）施工阶段</vt:lpstr>
      <vt:lpstr>（二）施工阶段</vt:lpstr>
      <vt:lpstr>（二）施工阶段</vt:lpstr>
      <vt:lpstr>（二）施工阶段</vt:lpstr>
      <vt:lpstr>（二）施工阶段</vt:lpstr>
      <vt:lpstr>（二）施工阶段</vt:lpstr>
      <vt:lpstr>（二）施工阶段</vt:lpstr>
      <vt:lpstr>感 谢 聆 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232</cp:revision>
  <dcterms:created xsi:type="dcterms:W3CDTF">2019-01-11T07:42:00Z</dcterms:created>
  <dcterms:modified xsi:type="dcterms:W3CDTF">2021-04-27T14:28:54Z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