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1.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2.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8.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9.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20.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2.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23.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4.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25.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6.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notesSlides/notesSlide27.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notesSlides/notesSlide28.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9.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30.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31.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32.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notesSlides/notesSlide33.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34.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35.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36.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37.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38.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39.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40.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41.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42.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notesSlides/notesSlide43.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notesSlides/notesSlide44.xml" ContentType="application/vnd.openxmlformats-officedocument.presentationml.notesSlide+xml"/>
  <Override PartName="/ppt/tags/tag423.xml" ContentType="application/vnd.openxmlformats-officedocument.presentationml.tags+xml"/>
  <Override PartName="/ppt/tags/tag424.xml" ContentType="application/vnd.openxmlformats-officedocument.presentationml.tags+xml"/>
  <Override PartName="/ppt/notesSlides/notesSlide45.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notesSlides/notesSlide46.xml" ContentType="application/vnd.openxmlformats-officedocument.presentationml.notesSlid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47.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48.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49.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50.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notesSlides/notesSlide51.xml" ContentType="application/vnd.openxmlformats-officedocument.presentationml.notesSlide+xml"/>
  <Override PartName="/ppt/tags/tag481.xml" ContentType="application/vnd.openxmlformats-officedocument.presentationml.tags+xml"/>
  <Override PartName="/ppt/tags/tag482.xml" ContentType="application/vnd.openxmlformats-officedocument.presentationml.tags+xml"/>
  <Override PartName="/ppt/notesSlides/notesSlide52.xml" ContentType="application/vnd.openxmlformats-officedocument.presentationml.notesSlide+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53.xml" ContentType="application/vnd.openxmlformats-officedocument.presentationml.notesSlid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notesSlides/notesSlide54.xml" ContentType="application/vnd.openxmlformats-officedocument.presentationml.notesSlide+xml"/>
  <Override PartName="/ppt/tags/tag531.xml" ContentType="application/vnd.openxmlformats-officedocument.presentationml.tags+xml"/>
  <Override PartName="/ppt/tags/tag532.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7"/>
  </p:notesMasterIdLst>
  <p:sldIdLst>
    <p:sldId id="256" r:id="rId2"/>
    <p:sldId id="686" r:id="rId3"/>
    <p:sldId id="301" r:id="rId4"/>
    <p:sldId id="303" r:id="rId5"/>
    <p:sldId id="257" r:id="rId6"/>
    <p:sldId id="305" r:id="rId7"/>
    <p:sldId id="398" r:id="rId8"/>
    <p:sldId id="351" r:id="rId9"/>
    <p:sldId id="455" r:id="rId10"/>
    <p:sldId id="456" r:id="rId11"/>
    <p:sldId id="457" r:id="rId12"/>
    <p:sldId id="458" r:id="rId13"/>
    <p:sldId id="459" r:id="rId14"/>
    <p:sldId id="460" r:id="rId15"/>
    <p:sldId id="461" r:id="rId16"/>
    <p:sldId id="462" r:id="rId17"/>
    <p:sldId id="464" r:id="rId18"/>
    <p:sldId id="510" r:id="rId19"/>
    <p:sldId id="511" r:id="rId20"/>
    <p:sldId id="519" r:id="rId21"/>
    <p:sldId id="512" r:id="rId22"/>
    <p:sldId id="521" r:id="rId23"/>
    <p:sldId id="574" r:id="rId24"/>
    <p:sldId id="575" r:id="rId25"/>
    <p:sldId id="576" r:id="rId26"/>
    <p:sldId id="579" r:id="rId27"/>
    <p:sldId id="577" r:id="rId28"/>
    <p:sldId id="578" r:id="rId29"/>
    <p:sldId id="581" r:id="rId30"/>
    <p:sldId id="582" r:id="rId31"/>
    <p:sldId id="583" r:id="rId32"/>
    <p:sldId id="584" r:id="rId33"/>
    <p:sldId id="258" r:id="rId34"/>
    <p:sldId id="586" r:id="rId35"/>
    <p:sldId id="587" r:id="rId36"/>
    <p:sldId id="588" r:id="rId37"/>
    <p:sldId id="259" r:id="rId38"/>
    <p:sldId id="630" r:id="rId39"/>
    <p:sldId id="631" r:id="rId40"/>
    <p:sldId id="632" r:id="rId41"/>
    <p:sldId id="633" r:id="rId42"/>
    <p:sldId id="635" r:id="rId43"/>
    <p:sldId id="636" r:id="rId44"/>
    <p:sldId id="637" r:id="rId45"/>
    <p:sldId id="638" r:id="rId46"/>
    <p:sldId id="678" r:id="rId47"/>
    <p:sldId id="679" r:id="rId48"/>
    <p:sldId id="680" r:id="rId49"/>
    <p:sldId id="401" r:id="rId50"/>
    <p:sldId id="681" r:id="rId51"/>
    <p:sldId id="682" r:id="rId52"/>
    <p:sldId id="683" r:id="rId53"/>
    <p:sldId id="684" r:id="rId54"/>
    <p:sldId id="685" r:id="rId55"/>
    <p:sldId id="302" r:id="rId5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858" y="-210"/>
      </p:cViewPr>
      <p:guideLst>
        <p:guide orient="horz" pos="2160"/>
        <p:guide pos="5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2019/12/19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137451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55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064B8C9-A378-4C64-B7A4-AF6AC2E53730}" type="datetimeFigureOut">
              <a:rPr lang="zh-CN" altLang="en-US" smtClean="0"/>
              <a:pPr/>
              <a:t>2019/12/19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D4C947-7C49-4D5F-B96C-B396F3737F2A}" type="slidenum">
              <a:rPr lang="zh-CN" altLang="en-US" smtClean="0"/>
              <a:pPr/>
              <a:t>‹#›</a:t>
            </a:fld>
            <a:endParaRPr lang="zh-CN" altLang="en-US"/>
          </a:p>
        </p:txBody>
      </p:sp>
      <p:cxnSp>
        <p:nvCxnSpPr>
          <p:cNvPr id="136" name="直接连接符 135"/>
          <p:cNvCxnSpPr/>
          <p:nvPr/>
        </p:nvCxnSpPr>
        <p:spPr>
          <a:xfrm>
            <a:off x="2231231" y="4287839"/>
            <a:ext cx="77295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Freeform 5"/>
          <p:cNvSpPr/>
          <p:nvPr/>
        </p:nvSpPr>
        <p:spPr bwMode="auto">
          <a:xfrm rot="11992">
            <a:off x="6611943" y="2075030"/>
            <a:ext cx="4070350" cy="1854200"/>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38" name="Freeform 6"/>
          <p:cNvSpPr/>
          <p:nvPr/>
        </p:nvSpPr>
        <p:spPr bwMode="auto">
          <a:xfrm rot="11992">
            <a:off x="5847529" y="3355878"/>
            <a:ext cx="762000" cy="2036763"/>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9" name="Freeform 7"/>
          <p:cNvSpPr/>
          <p:nvPr/>
        </p:nvSpPr>
        <p:spPr bwMode="auto">
          <a:xfrm rot="11992">
            <a:off x="5080096" y="4997601"/>
            <a:ext cx="1524000" cy="1866900"/>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40" name="Freeform 8"/>
          <p:cNvSpPr/>
          <p:nvPr/>
        </p:nvSpPr>
        <p:spPr bwMode="auto">
          <a:xfrm rot="11992">
            <a:off x="6607309" y="3929222"/>
            <a:ext cx="4070350" cy="803275"/>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1" name="Freeform 9"/>
          <p:cNvSpPr/>
          <p:nvPr/>
        </p:nvSpPr>
        <p:spPr bwMode="auto">
          <a:xfrm rot="11992">
            <a:off x="6608556" y="3913748"/>
            <a:ext cx="2346325" cy="1484313"/>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2" name="Freeform 10"/>
          <p:cNvSpPr/>
          <p:nvPr/>
        </p:nvSpPr>
        <p:spPr bwMode="auto">
          <a:xfrm rot="11992">
            <a:off x="5478555" y="5393623"/>
            <a:ext cx="2057400" cy="107950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3" name="Freeform 11"/>
          <p:cNvSpPr/>
          <p:nvPr/>
        </p:nvSpPr>
        <p:spPr bwMode="auto">
          <a:xfrm rot="11992">
            <a:off x="5077773" y="6468222"/>
            <a:ext cx="762000" cy="393700"/>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4" name="Freeform 12"/>
          <p:cNvSpPr/>
          <p:nvPr/>
        </p:nvSpPr>
        <p:spPr bwMode="auto">
          <a:xfrm rot="11992">
            <a:off x="5475985" y="6473117"/>
            <a:ext cx="2057400" cy="393700"/>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1"/>
          </a:solidFill>
          <a:ln>
            <a:solidFill>
              <a:srgbClr val="FCE646"/>
            </a:solidFill>
          </a:ln>
        </p:spPr>
        <p:txBody>
          <a:bodyPr vert="horz" wrap="square" lIns="91440" tIns="45720" rIns="91440" bIns="45720" numCol="1" anchor="t" anchorCtr="0" compatLnSpc="1"/>
          <a:lstStyle/>
          <a:p>
            <a:endParaRPr lang="zh-CN" altLang="en-US"/>
          </a:p>
        </p:txBody>
      </p:sp>
      <p:sp>
        <p:nvSpPr>
          <p:cNvPr id="145" name="Freeform 13"/>
          <p:cNvSpPr/>
          <p:nvPr/>
        </p:nvSpPr>
        <p:spPr bwMode="auto">
          <a:xfrm rot="11992">
            <a:off x="6593934" y="4690222"/>
            <a:ext cx="2421203" cy="1816722"/>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6" name="Freeform 14"/>
          <p:cNvSpPr/>
          <p:nvPr/>
        </p:nvSpPr>
        <p:spPr bwMode="auto">
          <a:xfrm rot="11992">
            <a:off x="7537130" y="4719573"/>
            <a:ext cx="1947863" cy="1760538"/>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47" name="Freeform 15"/>
          <p:cNvSpPr/>
          <p:nvPr/>
        </p:nvSpPr>
        <p:spPr bwMode="auto">
          <a:xfrm rot="11992">
            <a:off x="8945033" y="3917133"/>
            <a:ext cx="1724025" cy="2217738"/>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8" name="Freeform 16"/>
          <p:cNvSpPr/>
          <p:nvPr/>
        </p:nvSpPr>
        <p:spPr bwMode="auto">
          <a:xfrm rot="11992">
            <a:off x="7533976" y="6134029"/>
            <a:ext cx="1947863" cy="739775"/>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9" name="Freeform 17"/>
          <p:cNvSpPr/>
          <p:nvPr/>
        </p:nvSpPr>
        <p:spPr bwMode="auto">
          <a:xfrm rot="11992">
            <a:off x="7104733" y="6472699"/>
            <a:ext cx="962025" cy="393700"/>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36" name="组合 35"/>
          <p:cNvGrpSpPr/>
          <p:nvPr/>
        </p:nvGrpSpPr>
        <p:grpSpPr>
          <a:xfrm rot="701249">
            <a:off x="5529113" y="2205293"/>
            <a:ext cx="4958060" cy="4675979"/>
            <a:chOff x="4994643" y="1887503"/>
            <a:chExt cx="5682516" cy="4886712"/>
          </a:xfrm>
        </p:grpSpPr>
        <p:cxnSp>
          <p:nvCxnSpPr>
            <p:cNvPr id="38" name="直接连接符 37"/>
            <p:cNvCxnSpPr>
              <a:endCxn id="46" idx="1"/>
            </p:cNvCxnSpPr>
            <p:nvPr/>
          </p:nvCxnSpPr>
          <p:spPr>
            <a:xfrm>
              <a:off x="6424179" y="4069571"/>
              <a:ext cx="2531572" cy="260569"/>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7" name="Group 20"/>
            <p:cNvGrpSpPr>
              <a:grpSpLocks noChangeAspect="1"/>
            </p:cNvGrpSpPr>
            <p:nvPr/>
          </p:nvGrpSpPr>
          <p:grpSpPr bwMode="auto">
            <a:xfrm rot="20805083">
              <a:off x="4994643" y="1887503"/>
              <a:ext cx="5682516" cy="4886712"/>
              <a:chOff x="3373" y="208"/>
              <a:chExt cx="4063" cy="3494"/>
            </a:xfrm>
          </p:grpSpPr>
          <p:sp>
            <p:nvSpPr>
              <p:cNvPr id="39" name="Freeform 21"/>
              <p:cNvSpPr/>
              <p:nvPr/>
            </p:nvSpPr>
            <p:spPr bwMode="auto">
              <a:xfrm>
                <a:off x="4480" y="208"/>
                <a:ext cx="2956" cy="1346"/>
              </a:xfrm>
              <a:custGeom>
                <a:avLst/>
                <a:gdLst>
                  <a:gd name="T0" fmla="*/ 366 w 2956"/>
                  <a:gd name="T1" fmla="*/ 0 h 1346"/>
                  <a:gd name="T2" fmla="*/ 2956 w 2956"/>
                  <a:gd name="T3" fmla="*/ 1346 h 1346"/>
                  <a:gd name="T4" fmla="*/ 0 w 2956"/>
                  <a:gd name="T5" fmla="*/ 1346 h 1346"/>
                  <a:gd name="T6" fmla="*/ 0 w 2956"/>
                  <a:gd name="T7" fmla="*/ 946 h 1346"/>
                  <a:gd name="T8" fmla="*/ 366 w 2956"/>
                  <a:gd name="T9" fmla="*/ 0 h 1346"/>
                </a:gdLst>
                <a:ahLst/>
                <a:cxnLst>
                  <a:cxn ang="0">
                    <a:pos x="T0" y="T1"/>
                  </a:cxn>
                  <a:cxn ang="0">
                    <a:pos x="T2" y="T3"/>
                  </a:cxn>
                  <a:cxn ang="0">
                    <a:pos x="T4" y="T5"/>
                  </a:cxn>
                  <a:cxn ang="0">
                    <a:pos x="T6" y="T7"/>
                  </a:cxn>
                  <a:cxn ang="0">
                    <a:pos x="T8" y="T9"/>
                  </a:cxn>
                </a:cxnLst>
                <a:rect l="0" t="0" r="r" b="b"/>
                <a:pathLst>
                  <a:path w="2956" h="1346">
                    <a:moveTo>
                      <a:pt x="366" y="0"/>
                    </a:moveTo>
                    <a:lnTo>
                      <a:pt x="2956" y="1346"/>
                    </a:lnTo>
                    <a:lnTo>
                      <a:pt x="0" y="1346"/>
                    </a:lnTo>
                    <a:lnTo>
                      <a:pt x="0" y="946"/>
                    </a:lnTo>
                    <a:lnTo>
                      <a:pt x="366"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22"/>
              <p:cNvSpPr/>
              <p:nvPr/>
            </p:nvSpPr>
            <p:spPr bwMode="auto">
              <a:xfrm>
                <a:off x="3927" y="1154"/>
                <a:ext cx="553" cy="1478"/>
              </a:xfrm>
              <a:custGeom>
                <a:avLst/>
                <a:gdLst>
                  <a:gd name="T0" fmla="*/ 553 w 553"/>
                  <a:gd name="T1" fmla="*/ 0 h 1478"/>
                  <a:gd name="T2" fmla="*/ 553 w 553"/>
                  <a:gd name="T3" fmla="*/ 1478 h 1478"/>
                  <a:gd name="T4" fmla="*/ 0 w 553"/>
                  <a:gd name="T5" fmla="*/ 1193 h 1478"/>
                  <a:gd name="T6" fmla="*/ 553 w 553"/>
                  <a:gd name="T7" fmla="*/ 0 h 1478"/>
                </a:gdLst>
                <a:ahLst/>
                <a:cxnLst>
                  <a:cxn ang="0">
                    <a:pos x="T0" y="T1"/>
                  </a:cxn>
                  <a:cxn ang="0">
                    <a:pos x="T2" y="T3"/>
                  </a:cxn>
                  <a:cxn ang="0">
                    <a:pos x="T4" y="T5"/>
                  </a:cxn>
                  <a:cxn ang="0">
                    <a:pos x="T6" y="T7"/>
                  </a:cxn>
                </a:cxnLst>
                <a:rect l="0" t="0" r="r" b="b"/>
                <a:pathLst>
                  <a:path w="553" h="1478">
                    <a:moveTo>
                      <a:pt x="553" y="0"/>
                    </a:moveTo>
                    <a:lnTo>
                      <a:pt x="553" y="1478"/>
                    </a:lnTo>
                    <a:lnTo>
                      <a:pt x="0" y="1193"/>
                    </a:lnTo>
                    <a:lnTo>
                      <a:pt x="553"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23"/>
              <p:cNvSpPr/>
              <p:nvPr/>
            </p:nvSpPr>
            <p:spPr bwMode="auto">
              <a:xfrm>
                <a:off x="3373" y="2347"/>
                <a:ext cx="1107" cy="1355"/>
              </a:xfrm>
              <a:custGeom>
                <a:avLst/>
                <a:gdLst>
                  <a:gd name="T0" fmla="*/ 554 w 1107"/>
                  <a:gd name="T1" fmla="*/ 0 h 1355"/>
                  <a:gd name="T2" fmla="*/ 1107 w 1107"/>
                  <a:gd name="T3" fmla="*/ 285 h 1355"/>
                  <a:gd name="T4" fmla="*/ 0 w 1107"/>
                  <a:gd name="T5" fmla="*/ 1355 h 1355"/>
                  <a:gd name="T6" fmla="*/ 554 w 1107"/>
                  <a:gd name="T7" fmla="*/ 0 h 1355"/>
                </a:gdLst>
                <a:ahLst/>
                <a:cxnLst>
                  <a:cxn ang="0">
                    <a:pos x="T0" y="T1"/>
                  </a:cxn>
                  <a:cxn ang="0">
                    <a:pos x="T2" y="T3"/>
                  </a:cxn>
                  <a:cxn ang="0">
                    <a:pos x="T4" y="T5"/>
                  </a:cxn>
                  <a:cxn ang="0">
                    <a:pos x="T6" y="T7"/>
                  </a:cxn>
                </a:cxnLst>
                <a:rect l="0" t="0" r="r" b="b"/>
                <a:pathLst>
                  <a:path w="1107" h="1355">
                    <a:moveTo>
                      <a:pt x="554" y="0"/>
                    </a:moveTo>
                    <a:lnTo>
                      <a:pt x="1107" y="285"/>
                    </a:lnTo>
                    <a:lnTo>
                      <a:pt x="0" y="1355"/>
                    </a:lnTo>
                    <a:lnTo>
                      <a:pt x="55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27"/>
              <p:cNvSpPr/>
              <p:nvPr/>
            </p:nvSpPr>
            <p:spPr bwMode="auto">
              <a:xfrm>
                <a:off x="3373" y="3416"/>
                <a:ext cx="554" cy="286"/>
              </a:xfrm>
              <a:custGeom>
                <a:avLst/>
                <a:gdLst>
                  <a:gd name="T0" fmla="*/ 289 w 554"/>
                  <a:gd name="T1" fmla="*/ 0 h 286"/>
                  <a:gd name="T2" fmla="*/ 554 w 554"/>
                  <a:gd name="T3" fmla="*/ 286 h 286"/>
                  <a:gd name="T4" fmla="*/ 0 w 554"/>
                  <a:gd name="T5" fmla="*/ 286 h 286"/>
                  <a:gd name="T6" fmla="*/ 289 w 554"/>
                  <a:gd name="T7" fmla="*/ 0 h 286"/>
                </a:gdLst>
                <a:ahLst/>
                <a:cxnLst>
                  <a:cxn ang="0">
                    <a:pos x="T0" y="T1"/>
                  </a:cxn>
                  <a:cxn ang="0">
                    <a:pos x="T2" y="T3"/>
                  </a:cxn>
                  <a:cxn ang="0">
                    <a:pos x="T4" y="T5"/>
                  </a:cxn>
                  <a:cxn ang="0">
                    <a:pos x="T6" y="T7"/>
                  </a:cxn>
                </a:cxnLst>
                <a:rect l="0" t="0" r="r" b="b"/>
                <a:pathLst>
                  <a:path w="554" h="286">
                    <a:moveTo>
                      <a:pt x="289" y="0"/>
                    </a:moveTo>
                    <a:lnTo>
                      <a:pt x="554" y="286"/>
                    </a:lnTo>
                    <a:lnTo>
                      <a:pt x="0" y="286"/>
                    </a:lnTo>
                    <a:lnTo>
                      <a:pt x="289"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28"/>
              <p:cNvSpPr/>
              <p:nvPr/>
            </p:nvSpPr>
            <p:spPr bwMode="auto">
              <a:xfrm>
                <a:off x="3662" y="3416"/>
                <a:ext cx="1495" cy="286"/>
              </a:xfrm>
              <a:custGeom>
                <a:avLst/>
                <a:gdLst>
                  <a:gd name="T0" fmla="*/ 0 w 1495"/>
                  <a:gd name="T1" fmla="*/ 0 h 286"/>
                  <a:gd name="T2" fmla="*/ 1495 w 1495"/>
                  <a:gd name="T3" fmla="*/ 0 h 286"/>
                  <a:gd name="T4" fmla="*/ 1184 w 1495"/>
                  <a:gd name="T5" fmla="*/ 286 h 286"/>
                  <a:gd name="T6" fmla="*/ 265 w 1495"/>
                  <a:gd name="T7" fmla="*/ 286 h 286"/>
                  <a:gd name="T8" fmla="*/ 0 w 1495"/>
                  <a:gd name="T9" fmla="*/ 0 h 286"/>
                </a:gdLst>
                <a:ahLst/>
                <a:cxnLst>
                  <a:cxn ang="0">
                    <a:pos x="T0" y="T1"/>
                  </a:cxn>
                  <a:cxn ang="0">
                    <a:pos x="T2" y="T3"/>
                  </a:cxn>
                  <a:cxn ang="0">
                    <a:pos x="T4" y="T5"/>
                  </a:cxn>
                  <a:cxn ang="0">
                    <a:pos x="T6" y="T7"/>
                  </a:cxn>
                  <a:cxn ang="0">
                    <a:pos x="T8" y="T9"/>
                  </a:cxn>
                </a:cxnLst>
                <a:rect l="0" t="0" r="r" b="b"/>
                <a:pathLst>
                  <a:path w="1495" h="286">
                    <a:moveTo>
                      <a:pt x="0" y="0"/>
                    </a:moveTo>
                    <a:lnTo>
                      <a:pt x="1495" y="0"/>
                    </a:lnTo>
                    <a:lnTo>
                      <a:pt x="1184" y="286"/>
                    </a:lnTo>
                    <a:lnTo>
                      <a:pt x="265" y="286"/>
                    </a:lnTo>
                    <a:lnTo>
                      <a:pt x="0"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29"/>
              <p:cNvSpPr/>
              <p:nvPr/>
            </p:nvSpPr>
            <p:spPr bwMode="auto">
              <a:xfrm>
                <a:off x="4480" y="2138"/>
                <a:ext cx="1704" cy="1278"/>
              </a:xfrm>
              <a:custGeom>
                <a:avLst/>
                <a:gdLst>
                  <a:gd name="T0" fmla="*/ 1704 w 1704"/>
                  <a:gd name="T1" fmla="*/ 0 h 1278"/>
                  <a:gd name="T2" fmla="*/ 677 w 1704"/>
                  <a:gd name="T3" fmla="*/ 1278 h 1278"/>
                  <a:gd name="T4" fmla="*/ 0 w 1704"/>
                  <a:gd name="T5" fmla="*/ 494 h 1278"/>
                  <a:gd name="T6" fmla="*/ 1704 w 1704"/>
                  <a:gd name="T7" fmla="*/ 0 h 1278"/>
                </a:gdLst>
                <a:ahLst/>
                <a:cxnLst>
                  <a:cxn ang="0">
                    <a:pos x="T0" y="T1"/>
                  </a:cxn>
                  <a:cxn ang="0">
                    <a:pos x="T2" y="T3"/>
                  </a:cxn>
                  <a:cxn ang="0">
                    <a:pos x="T4" y="T5"/>
                  </a:cxn>
                  <a:cxn ang="0">
                    <a:pos x="T6" y="T7"/>
                  </a:cxn>
                </a:cxnLst>
                <a:rect l="0" t="0" r="r" b="b"/>
                <a:pathLst>
                  <a:path w="1704" h="1278">
                    <a:moveTo>
                      <a:pt x="1704" y="0"/>
                    </a:moveTo>
                    <a:lnTo>
                      <a:pt x="677" y="1278"/>
                    </a:lnTo>
                    <a:lnTo>
                      <a:pt x="0" y="494"/>
                    </a:lnTo>
                    <a:lnTo>
                      <a:pt x="170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30"/>
              <p:cNvSpPr/>
              <p:nvPr/>
            </p:nvSpPr>
            <p:spPr bwMode="auto">
              <a:xfrm>
                <a:off x="5157" y="2138"/>
                <a:ext cx="1414" cy="1278"/>
              </a:xfrm>
              <a:custGeom>
                <a:avLst/>
                <a:gdLst>
                  <a:gd name="T0" fmla="*/ 1027 w 1414"/>
                  <a:gd name="T1" fmla="*/ 0 h 1278"/>
                  <a:gd name="T2" fmla="*/ 1414 w 1414"/>
                  <a:gd name="T3" fmla="*/ 1027 h 1278"/>
                  <a:gd name="T4" fmla="*/ 0 w 1414"/>
                  <a:gd name="T5" fmla="*/ 1278 h 1278"/>
                  <a:gd name="T6" fmla="*/ 1027 w 1414"/>
                  <a:gd name="T7" fmla="*/ 0 h 1278"/>
                </a:gdLst>
                <a:ahLst/>
                <a:cxnLst>
                  <a:cxn ang="0">
                    <a:pos x="T0" y="T1"/>
                  </a:cxn>
                  <a:cxn ang="0">
                    <a:pos x="T2" y="T3"/>
                  </a:cxn>
                  <a:cxn ang="0">
                    <a:pos x="T4" y="T5"/>
                  </a:cxn>
                  <a:cxn ang="0">
                    <a:pos x="T6" y="T7"/>
                  </a:cxn>
                </a:cxnLst>
                <a:rect l="0" t="0" r="r" b="b"/>
                <a:pathLst>
                  <a:path w="1414" h="1278">
                    <a:moveTo>
                      <a:pt x="1027" y="0"/>
                    </a:moveTo>
                    <a:lnTo>
                      <a:pt x="1414" y="1027"/>
                    </a:lnTo>
                    <a:lnTo>
                      <a:pt x="0" y="1278"/>
                    </a:lnTo>
                    <a:lnTo>
                      <a:pt x="1027"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31"/>
              <p:cNvSpPr/>
              <p:nvPr/>
            </p:nvSpPr>
            <p:spPr bwMode="auto">
              <a:xfrm>
                <a:off x="6184" y="1554"/>
                <a:ext cx="1252" cy="1611"/>
              </a:xfrm>
              <a:custGeom>
                <a:avLst/>
                <a:gdLst>
                  <a:gd name="T0" fmla="*/ 1252 w 1252"/>
                  <a:gd name="T1" fmla="*/ 0 h 1611"/>
                  <a:gd name="T2" fmla="*/ 0 w 1252"/>
                  <a:gd name="T3" fmla="*/ 584 h 1611"/>
                  <a:gd name="T4" fmla="*/ 387 w 1252"/>
                  <a:gd name="T5" fmla="*/ 1611 h 1611"/>
                  <a:gd name="T6" fmla="*/ 1252 w 1252"/>
                  <a:gd name="T7" fmla="*/ 0 h 1611"/>
                </a:gdLst>
                <a:ahLst/>
                <a:cxnLst>
                  <a:cxn ang="0">
                    <a:pos x="T0" y="T1"/>
                  </a:cxn>
                  <a:cxn ang="0">
                    <a:pos x="T2" y="T3"/>
                  </a:cxn>
                  <a:cxn ang="0">
                    <a:pos x="T4" y="T5"/>
                  </a:cxn>
                  <a:cxn ang="0">
                    <a:pos x="T6" y="T7"/>
                  </a:cxn>
                </a:cxnLst>
                <a:rect l="0" t="0" r="r" b="b"/>
                <a:pathLst>
                  <a:path w="1252" h="1611">
                    <a:moveTo>
                      <a:pt x="1252" y="0"/>
                    </a:moveTo>
                    <a:lnTo>
                      <a:pt x="0" y="584"/>
                    </a:lnTo>
                    <a:lnTo>
                      <a:pt x="387" y="1611"/>
                    </a:lnTo>
                    <a:lnTo>
                      <a:pt x="1252"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32"/>
              <p:cNvSpPr/>
              <p:nvPr/>
            </p:nvSpPr>
            <p:spPr bwMode="auto">
              <a:xfrm>
                <a:off x="5157" y="3165"/>
                <a:ext cx="1414" cy="537"/>
              </a:xfrm>
              <a:custGeom>
                <a:avLst/>
                <a:gdLst>
                  <a:gd name="T0" fmla="*/ 1414 w 1414"/>
                  <a:gd name="T1" fmla="*/ 0 h 537"/>
                  <a:gd name="T2" fmla="*/ 1027 w 1414"/>
                  <a:gd name="T3" fmla="*/ 537 h 537"/>
                  <a:gd name="T4" fmla="*/ 388 w 1414"/>
                  <a:gd name="T5" fmla="*/ 537 h 537"/>
                  <a:gd name="T6" fmla="*/ 0 w 1414"/>
                  <a:gd name="T7" fmla="*/ 251 h 537"/>
                  <a:gd name="T8" fmla="*/ 1414 w 1414"/>
                  <a:gd name="T9" fmla="*/ 0 h 537"/>
                </a:gdLst>
                <a:ahLst/>
                <a:cxnLst>
                  <a:cxn ang="0">
                    <a:pos x="T0" y="T1"/>
                  </a:cxn>
                  <a:cxn ang="0">
                    <a:pos x="T2" y="T3"/>
                  </a:cxn>
                  <a:cxn ang="0">
                    <a:pos x="T4" y="T5"/>
                  </a:cxn>
                  <a:cxn ang="0">
                    <a:pos x="T6" y="T7"/>
                  </a:cxn>
                  <a:cxn ang="0">
                    <a:pos x="T8" y="T9"/>
                  </a:cxn>
                </a:cxnLst>
                <a:rect l="0" t="0" r="r" b="b"/>
                <a:pathLst>
                  <a:path w="1414" h="537">
                    <a:moveTo>
                      <a:pt x="1414" y="0"/>
                    </a:moveTo>
                    <a:lnTo>
                      <a:pt x="1027" y="537"/>
                    </a:lnTo>
                    <a:lnTo>
                      <a:pt x="388" y="537"/>
                    </a:lnTo>
                    <a:lnTo>
                      <a:pt x="0" y="251"/>
                    </a:lnTo>
                    <a:lnTo>
                      <a:pt x="141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33"/>
              <p:cNvSpPr/>
              <p:nvPr/>
            </p:nvSpPr>
            <p:spPr bwMode="auto">
              <a:xfrm>
                <a:off x="4846" y="3416"/>
                <a:ext cx="699" cy="286"/>
              </a:xfrm>
              <a:custGeom>
                <a:avLst/>
                <a:gdLst>
                  <a:gd name="T0" fmla="*/ 311 w 699"/>
                  <a:gd name="T1" fmla="*/ 0 h 286"/>
                  <a:gd name="T2" fmla="*/ 699 w 699"/>
                  <a:gd name="T3" fmla="*/ 286 h 286"/>
                  <a:gd name="T4" fmla="*/ 0 w 699"/>
                  <a:gd name="T5" fmla="*/ 286 h 286"/>
                  <a:gd name="T6" fmla="*/ 311 w 699"/>
                  <a:gd name="T7" fmla="*/ 0 h 286"/>
                </a:gdLst>
                <a:ahLst/>
                <a:cxnLst>
                  <a:cxn ang="0">
                    <a:pos x="T0" y="T1"/>
                  </a:cxn>
                  <a:cxn ang="0">
                    <a:pos x="T2" y="T3"/>
                  </a:cxn>
                  <a:cxn ang="0">
                    <a:pos x="T4" y="T5"/>
                  </a:cxn>
                  <a:cxn ang="0">
                    <a:pos x="T6" y="T7"/>
                  </a:cxn>
                </a:cxnLst>
                <a:rect l="0" t="0" r="r" b="b"/>
                <a:pathLst>
                  <a:path w="699" h="286">
                    <a:moveTo>
                      <a:pt x="311" y="0"/>
                    </a:moveTo>
                    <a:lnTo>
                      <a:pt x="699" y="286"/>
                    </a:lnTo>
                    <a:lnTo>
                      <a:pt x="0" y="286"/>
                    </a:lnTo>
                    <a:lnTo>
                      <a:pt x="311"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134" name="流程图: 手动输入 133"/>
          <p:cNvSpPr/>
          <p:nvPr/>
        </p:nvSpPr>
        <p:spPr>
          <a:xfrm rot="16200000" flipV="1">
            <a:off x="411951" y="-422782"/>
            <a:ext cx="6858000" cy="7703564"/>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2" name="标题 1"/>
          <p:cNvSpPr>
            <a:spLocks noGrp="1"/>
          </p:cNvSpPr>
          <p:nvPr>
            <p:ph type="ctrTitle" hasCustomPrompt="1"/>
          </p:nvPr>
        </p:nvSpPr>
        <p:spPr>
          <a:xfrm>
            <a:off x="838200" y="3059549"/>
            <a:ext cx="5895976" cy="1176717"/>
          </a:xfrm>
        </p:spPr>
        <p:txBody>
          <a:bodyPr anchor="b"/>
          <a:lstStyle>
            <a:lvl1pPr algn="l">
              <a:defRPr sz="6000">
                <a:solidFill>
                  <a:schemeClr val="bg1"/>
                </a:solidFill>
              </a:defRPr>
            </a:lvl1pPr>
          </a:lstStyle>
          <a:p>
            <a:r>
              <a:rPr lang="zh-CN" altLang="en-US" dirty="0" smtClean="0"/>
              <a:t>编辑标题</a:t>
            </a:r>
            <a:endParaRPr lang="zh-CN" altLang="en-US" dirty="0"/>
          </a:p>
        </p:txBody>
      </p:sp>
      <p:sp>
        <p:nvSpPr>
          <p:cNvPr id="3" name="副标题 2"/>
          <p:cNvSpPr>
            <a:spLocks noGrp="1"/>
          </p:cNvSpPr>
          <p:nvPr>
            <p:ph type="subTitle" idx="1" hasCustomPrompt="1"/>
          </p:nvPr>
        </p:nvSpPr>
        <p:spPr>
          <a:xfrm>
            <a:off x="838200" y="4328342"/>
            <a:ext cx="589597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35" name="圆角矩形 14"/>
          <p:cNvSpPr/>
          <p:nvPr/>
        </p:nvSpPr>
        <p:spPr>
          <a:xfrm>
            <a:off x="954088" y="2325686"/>
            <a:ext cx="2205860" cy="734219"/>
          </a:xfrm>
          <a:prstGeom prst="roundRect">
            <a:avLst>
              <a:gd name="adj" fmla="val 8051"/>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ctr">
            <a:normAutofit/>
          </a:bodyPr>
          <a:lstStyle/>
          <a:p>
            <a:pPr algn="ctr"/>
            <a:endParaRPr lang="zh-CN" altLang="en-US"/>
          </a:p>
        </p:txBody>
      </p:sp>
      <p:sp>
        <p:nvSpPr>
          <p:cNvPr id="49" name="矩形 48"/>
          <p:cNvSpPr/>
          <p:nvPr/>
        </p:nvSpPr>
        <p:spPr>
          <a:xfrm>
            <a:off x="954088" y="2328863"/>
            <a:ext cx="2205860" cy="731042"/>
          </a:xfrm>
          <a:prstGeom prst="rect">
            <a:avLst/>
          </a:prstGeom>
          <a:solidFill>
            <a:schemeClr val="accent1"/>
          </a:solidFill>
        </p:spPr>
        <p:txBody>
          <a:bodyPr wrap="square" lIns="90000" tIns="46800" rIns="90000" anchor="ctr" anchorCtr="0">
            <a:noAutofit/>
          </a:bodyPr>
          <a:lstStyle/>
          <a:p>
            <a:pPr algn="ctr"/>
            <a:r>
              <a:rPr lang="en-US" altLang="zh-CN" sz="2800" dirty="0">
                <a:solidFill>
                  <a:schemeClr val="accent4"/>
                </a:solidFill>
              </a:rPr>
              <a:t>BUSINESS</a:t>
            </a:r>
            <a:endParaRPr lang="zh-CN" altLang="en-US" sz="2800" dirty="0">
              <a:solidFill>
                <a:schemeClr val="accent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064B8C9-A378-4C64-B7A4-AF6AC2E53730}" type="datetimeFigureOut">
              <a:rPr lang="zh-CN" altLang="en-US" smtClean="0"/>
              <a:pPr/>
              <a:t>2019/12/19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D4C947-7C49-4D5F-B96C-B396F3737F2A}" type="slidenum">
              <a:rPr lang="zh-CN" altLang="en-US" smtClean="0"/>
              <a:pPr/>
              <a:t>‹#›</a:t>
            </a:fld>
            <a:endParaRPr lang="zh-CN" altLang="en-US"/>
          </a:p>
        </p:txBody>
      </p:sp>
      <p:sp>
        <p:nvSpPr>
          <p:cNvPr id="7" name="内容占位符 6"/>
          <p:cNvSpPr>
            <a:spLocks noGrp="1"/>
          </p:cNvSpPr>
          <p:nvPr>
            <p:ph sz="quarter" idx="13"/>
          </p:nvPr>
        </p:nvSpPr>
        <p:spPr>
          <a:xfrm>
            <a:off x="838200" y="406400"/>
            <a:ext cx="10515600" cy="58547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accent4"/>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32400"/>
          </a:xfrm>
        </p:spPr>
        <p:txBody>
          <a:bodyPr/>
          <a:lstStyle>
            <a:lvl1pPr>
              <a:defRPr>
                <a:solidFill>
                  <a:schemeClr val="bg1"/>
                </a:solidFill>
              </a:defRPr>
            </a:lvl1pPr>
          </a:lstStyle>
          <a:p>
            <a:r>
              <a:rPr lang="zh-CN" altLang="en-US"/>
              <a:t>单击此处编辑母版标题样式</a:t>
            </a:r>
          </a:p>
        </p:txBody>
      </p:sp>
      <p:sp>
        <p:nvSpPr>
          <p:cNvPr id="3" name="内容占位符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编辑文本</a:t>
            </a:r>
          </a:p>
          <a:p>
            <a:pPr lvl="1"/>
            <a:r>
              <a:rPr lang="zh-CN" altLang="en-US" dirty="0" smtClean="0"/>
              <a:t>第二级</a:t>
            </a:r>
          </a:p>
          <a:p>
            <a:pPr lvl="2"/>
            <a:r>
              <a:rPr lang="zh-CN" altLang="en-US" dirty="0" smtClean="0"/>
              <a:t>第三</a:t>
            </a:r>
            <a:r>
              <a:rPr lang="zh-CN" altLang="en-US" dirty="0"/>
              <a:t>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D79B3E1-521E-4C78-B507-DA663BC00210}" type="datetimeFigureOut">
              <a:rPr lang="zh-CN" altLang="en-US" smtClean="0"/>
              <a:pPr/>
              <a:t>2019/12/19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CA3FF-6E51-428B-A57D-246A52E2B12D}" type="slidenum">
              <a:rPr lang="zh-CN" altLang="en-US" smtClean="0"/>
              <a:pPr/>
              <a:t>‹#›</a:t>
            </a:fld>
            <a:endParaRPr lang="zh-CN" altLang="en-US"/>
          </a:p>
        </p:txBody>
      </p:sp>
      <p:sp>
        <p:nvSpPr>
          <p:cNvPr id="7" name="矩形 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064B8C9-A378-4C64-B7A4-AF6AC2E53730}" type="datetimeFigureOut">
              <a:rPr lang="zh-CN" altLang="en-US" smtClean="0"/>
              <a:pPr/>
              <a:t>2019/12/19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D4C947-7C49-4D5F-B96C-B396F3737F2A}" type="slidenum">
              <a:rPr lang="zh-CN" altLang="en-US" smtClean="0"/>
              <a:pPr/>
              <a:t>‹#›</a:t>
            </a:fld>
            <a:endParaRPr lang="zh-CN" altLang="en-US"/>
          </a:p>
        </p:txBody>
      </p:sp>
      <p:sp>
        <p:nvSpPr>
          <p:cNvPr id="8" name="矩形 7"/>
          <p:cNvSpPr/>
          <p:nvPr userDrawn="1"/>
        </p:nvSpPr>
        <p:spPr>
          <a:xfrm>
            <a:off x="3690902" y="0"/>
            <a:ext cx="4571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726337" y="0"/>
            <a:ext cx="846566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1" name="组合 10"/>
          <p:cNvGrpSpPr/>
          <p:nvPr userDrawn="1"/>
        </p:nvGrpSpPr>
        <p:grpSpPr>
          <a:xfrm>
            <a:off x="73355" y="1631148"/>
            <a:ext cx="3526971" cy="4273791"/>
            <a:chOff x="-32528" y="1335314"/>
            <a:chExt cx="3526971" cy="4273791"/>
          </a:xfrm>
        </p:grpSpPr>
        <p:cxnSp>
          <p:nvCxnSpPr>
            <p:cNvPr id="12" name="直接连接符 11"/>
            <p:cNvCxnSpPr>
              <a:stCxn id="21" idx="2"/>
            </p:cNvCxnSpPr>
            <p:nvPr/>
          </p:nvCxnSpPr>
          <p:spPr>
            <a:xfrm flipH="1" flipV="1">
              <a:off x="-6768" y="4345949"/>
              <a:ext cx="237207" cy="11873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2528" y="1335314"/>
              <a:ext cx="3526971" cy="4273791"/>
              <a:chOff x="-32528" y="1335314"/>
              <a:chExt cx="3526971" cy="4273791"/>
            </a:xfrm>
          </p:grpSpPr>
          <p:grpSp>
            <p:nvGrpSpPr>
              <p:cNvPr id="14" name="组合 13"/>
              <p:cNvGrpSpPr/>
              <p:nvPr/>
            </p:nvGrpSpPr>
            <p:grpSpPr>
              <a:xfrm rot="151746">
                <a:off x="-27754" y="1335314"/>
                <a:ext cx="3522197" cy="4066736"/>
                <a:chOff x="6424179" y="1710091"/>
                <a:chExt cx="4232377" cy="4886712"/>
              </a:xfrm>
            </p:grpSpPr>
            <p:grpSp>
              <p:nvGrpSpPr>
                <p:cNvPr id="18" name="Group 20"/>
                <p:cNvGrpSpPr>
                  <a:grpSpLocks noChangeAspect="1"/>
                </p:cNvGrpSpPr>
                <p:nvPr/>
              </p:nvGrpSpPr>
              <p:grpSpPr bwMode="auto">
                <a:xfrm rot="20805083">
                  <a:off x="6522291" y="1710091"/>
                  <a:ext cx="4134265" cy="4886712"/>
                  <a:chOff x="4480" y="208"/>
                  <a:chExt cx="2956" cy="3494"/>
                </a:xfrm>
              </p:grpSpPr>
              <p:sp>
                <p:nvSpPr>
                  <p:cNvPr id="20" name="Freeform 21"/>
                  <p:cNvSpPr/>
                  <p:nvPr/>
                </p:nvSpPr>
                <p:spPr bwMode="auto">
                  <a:xfrm>
                    <a:off x="4480" y="208"/>
                    <a:ext cx="2956" cy="1346"/>
                  </a:xfrm>
                  <a:custGeom>
                    <a:avLst/>
                    <a:gdLst>
                      <a:gd name="T0" fmla="*/ 366 w 2956"/>
                      <a:gd name="T1" fmla="*/ 0 h 1346"/>
                      <a:gd name="T2" fmla="*/ 2956 w 2956"/>
                      <a:gd name="T3" fmla="*/ 1346 h 1346"/>
                      <a:gd name="T4" fmla="*/ 0 w 2956"/>
                      <a:gd name="T5" fmla="*/ 1346 h 1346"/>
                      <a:gd name="T6" fmla="*/ 0 w 2956"/>
                      <a:gd name="T7" fmla="*/ 946 h 1346"/>
                      <a:gd name="T8" fmla="*/ 366 w 2956"/>
                      <a:gd name="T9" fmla="*/ 0 h 1346"/>
                    </a:gdLst>
                    <a:ahLst/>
                    <a:cxnLst>
                      <a:cxn ang="0">
                        <a:pos x="T0" y="T1"/>
                      </a:cxn>
                      <a:cxn ang="0">
                        <a:pos x="T2" y="T3"/>
                      </a:cxn>
                      <a:cxn ang="0">
                        <a:pos x="T4" y="T5"/>
                      </a:cxn>
                      <a:cxn ang="0">
                        <a:pos x="T6" y="T7"/>
                      </a:cxn>
                      <a:cxn ang="0">
                        <a:pos x="T8" y="T9"/>
                      </a:cxn>
                    </a:cxnLst>
                    <a:rect l="0" t="0" r="r" b="b"/>
                    <a:pathLst>
                      <a:path w="2956" h="1346">
                        <a:moveTo>
                          <a:pt x="366" y="0"/>
                        </a:moveTo>
                        <a:lnTo>
                          <a:pt x="2956" y="1346"/>
                        </a:lnTo>
                        <a:lnTo>
                          <a:pt x="0" y="1346"/>
                        </a:lnTo>
                        <a:lnTo>
                          <a:pt x="0" y="946"/>
                        </a:lnTo>
                        <a:lnTo>
                          <a:pt x="366"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29"/>
                  <p:cNvSpPr/>
                  <p:nvPr/>
                </p:nvSpPr>
                <p:spPr bwMode="auto">
                  <a:xfrm>
                    <a:off x="4480" y="2138"/>
                    <a:ext cx="1704" cy="1278"/>
                  </a:xfrm>
                  <a:custGeom>
                    <a:avLst/>
                    <a:gdLst>
                      <a:gd name="T0" fmla="*/ 1704 w 1704"/>
                      <a:gd name="T1" fmla="*/ 0 h 1278"/>
                      <a:gd name="T2" fmla="*/ 677 w 1704"/>
                      <a:gd name="T3" fmla="*/ 1278 h 1278"/>
                      <a:gd name="T4" fmla="*/ 0 w 1704"/>
                      <a:gd name="T5" fmla="*/ 494 h 1278"/>
                      <a:gd name="T6" fmla="*/ 1704 w 1704"/>
                      <a:gd name="T7" fmla="*/ 0 h 1278"/>
                    </a:gdLst>
                    <a:ahLst/>
                    <a:cxnLst>
                      <a:cxn ang="0">
                        <a:pos x="T0" y="T1"/>
                      </a:cxn>
                      <a:cxn ang="0">
                        <a:pos x="T2" y="T3"/>
                      </a:cxn>
                      <a:cxn ang="0">
                        <a:pos x="T4" y="T5"/>
                      </a:cxn>
                      <a:cxn ang="0">
                        <a:pos x="T6" y="T7"/>
                      </a:cxn>
                    </a:cxnLst>
                    <a:rect l="0" t="0" r="r" b="b"/>
                    <a:pathLst>
                      <a:path w="1704" h="1278">
                        <a:moveTo>
                          <a:pt x="1704" y="0"/>
                        </a:moveTo>
                        <a:lnTo>
                          <a:pt x="677" y="1278"/>
                        </a:lnTo>
                        <a:lnTo>
                          <a:pt x="0" y="494"/>
                        </a:lnTo>
                        <a:lnTo>
                          <a:pt x="1704"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30"/>
                  <p:cNvSpPr/>
                  <p:nvPr/>
                </p:nvSpPr>
                <p:spPr bwMode="auto">
                  <a:xfrm>
                    <a:off x="5157" y="2138"/>
                    <a:ext cx="1414" cy="1278"/>
                  </a:xfrm>
                  <a:custGeom>
                    <a:avLst/>
                    <a:gdLst>
                      <a:gd name="T0" fmla="*/ 1027 w 1414"/>
                      <a:gd name="T1" fmla="*/ 0 h 1278"/>
                      <a:gd name="T2" fmla="*/ 1414 w 1414"/>
                      <a:gd name="T3" fmla="*/ 1027 h 1278"/>
                      <a:gd name="T4" fmla="*/ 0 w 1414"/>
                      <a:gd name="T5" fmla="*/ 1278 h 1278"/>
                      <a:gd name="T6" fmla="*/ 1027 w 1414"/>
                      <a:gd name="T7" fmla="*/ 0 h 1278"/>
                    </a:gdLst>
                    <a:ahLst/>
                    <a:cxnLst>
                      <a:cxn ang="0">
                        <a:pos x="T0" y="T1"/>
                      </a:cxn>
                      <a:cxn ang="0">
                        <a:pos x="T2" y="T3"/>
                      </a:cxn>
                      <a:cxn ang="0">
                        <a:pos x="T4" y="T5"/>
                      </a:cxn>
                      <a:cxn ang="0">
                        <a:pos x="T6" y="T7"/>
                      </a:cxn>
                    </a:cxnLst>
                    <a:rect l="0" t="0" r="r" b="b"/>
                    <a:pathLst>
                      <a:path w="1414" h="1278">
                        <a:moveTo>
                          <a:pt x="1027" y="0"/>
                        </a:moveTo>
                        <a:lnTo>
                          <a:pt x="1414" y="1027"/>
                        </a:lnTo>
                        <a:lnTo>
                          <a:pt x="0" y="1278"/>
                        </a:lnTo>
                        <a:lnTo>
                          <a:pt x="1027"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31"/>
                  <p:cNvSpPr/>
                  <p:nvPr/>
                </p:nvSpPr>
                <p:spPr bwMode="auto">
                  <a:xfrm>
                    <a:off x="6184" y="1554"/>
                    <a:ext cx="1252" cy="1611"/>
                  </a:xfrm>
                  <a:custGeom>
                    <a:avLst/>
                    <a:gdLst>
                      <a:gd name="T0" fmla="*/ 1252 w 1252"/>
                      <a:gd name="T1" fmla="*/ 0 h 1611"/>
                      <a:gd name="T2" fmla="*/ 0 w 1252"/>
                      <a:gd name="T3" fmla="*/ 584 h 1611"/>
                      <a:gd name="T4" fmla="*/ 387 w 1252"/>
                      <a:gd name="T5" fmla="*/ 1611 h 1611"/>
                      <a:gd name="T6" fmla="*/ 1252 w 1252"/>
                      <a:gd name="T7" fmla="*/ 0 h 1611"/>
                    </a:gdLst>
                    <a:ahLst/>
                    <a:cxnLst>
                      <a:cxn ang="0">
                        <a:pos x="T0" y="T1"/>
                      </a:cxn>
                      <a:cxn ang="0">
                        <a:pos x="T2" y="T3"/>
                      </a:cxn>
                      <a:cxn ang="0">
                        <a:pos x="T4" y="T5"/>
                      </a:cxn>
                      <a:cxn ang="0">
                        <a:pos x="T6" y="T7"/>
                      </a:cxn>
                    </a:cxnLst>
                    <a:rect l="0" t="0" r="r" b="b"/>
                    <a:pathLst>
                      <a:path w="1252" h="1611">
                        <a:moveTo>
                          <a:pt x="1252" y="0"/>
                        </a:moveTo>
                        <a:lnTo>
                          <a:pt x="0" y="584"/>
                        </a:lnTo>
                        <a:lnTo>
                          <a:pt x="387" y="1611"/>
                        </a:lnTo>
                        <a:lnTo>
                          <a:pt x="1252"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32"/>
                  <p:cNvSpPr/>
                  <p:nvPr/>
                </p:nvSpPr>
                <p:spPr bwMode="auto">
                  <a:xfrm>
                    <a:off x="5157" y="3165"/>
                    <a:ext cx="1414" cy="537"/>
                  </a:xfrm>
                  <a:custGeom>
                    <a:avLst/>
                    <a:gdLst>
                      <a:gd name="T0" fmla="*/ 1414 w 1414"/>
                      <a:gd name="T1" fmla="*/ 0 h 537"/>
                      <a:gd name="T2" fmla="*/ 1027 w 1414"/>
                      <a:gd name="T3" fmla="*/ 537 h 537"/>
                      <a:gd name="T4" fmla="*/ 388 w 1414"/>
                      <a:gd name="T5" fmla="*/ 537 h 537"/>
                      <a:gd name="T6" fmla="*/ 0 w 1414"/>
                      <a:gd name="T7" fmla="*/ 251 h 537"/>
                      <a:gd name="T8" fmla="*/ 1414 w 1414"/>
                      <a:gd name="T9" fmla="*/ 0 h 537"/>
                    </a:gdLst>
                    <a:ahLst/>
                    <a:cxnLst>
                      <a:cxn ang="0">
                        <a:pos x="T0" y="T1"/>
                      </a:cxn>
                      <a:cxn ang="0">
                        <a:pos x="T2" y="T3"/>
                      </a:cxn>
                      <a:cxn ang="0">
                        <a:pos x="T4" y="T5"/>
                      </a:cxn>
                      <a:cxn ang="0">
                        <a:pos x="T6" y="T7"/>
                      </a:cxn>
                      <a:cxn ang="0">
                        <a:pos x="T8" y="T9"/>
                      </a:cxn>
                    </a:cxnLst>
                    <a:rect l="0" t="0" r="r" b="b"/>
                    <a:pathLst>
                      <a:path w="1414" h="537">
                        <a:moveTo>
                          <a:pt x="1414" y="0"/>
                        </a:moveTo>
                        <a:lnTo>
                          <a:pt x="1027" y="537"/>
                        </a:lnTo>
                        <a:lnTo>
                          <a:pt x="388" y="537"/>
                        </a:lnTo>
                        <a:lnTo>
                          <a:pt x="0" y="251"/>
                        </a:lnTo>
                        <a:lnTo>
                          <a:pt x="1414"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33"/>
                  <p:cNvSpPr/>
                  <p:nvPr/>
                </p:nvSpPr>
                <p:spPr bwMode="auto">
                  <a:xfrm>
                    <a:off x="4846" y="3416"/>
                    <a:ext cx="699" cy="286"/>
                  </a:xfrm>
                  <a:custGeom>
                    <a:avLst/>
                    <a:gdLst>
                      <a:gd name="T0" fmla="*/ 311 w 699"/>
                      <a:gd name="T1" fmla="*/ 0 h 286"/>
                      <a:gd name="T2" fmla="*/ 699 w 699"/>
                      <a:gd name="T3" fmla="*/ 286 h 286"/>
                      <a:gd name="T4" fmla="*/ 0 w 699"/>
                      <a:gd name="T5" fmla="*/ 286 h 286"/>
                      <a:gd name="T6" fmla="*/ 311 w 699"/>
                      <a:gd name="T7" fmla="*/ 0 h 286"/>
                    </a:gdLst>
                    <a:ahLst/>
                    <a:cxnLst>
                      <a:cxn ang="0">
                        <a:pos x="T0" y="T1"/>
                      </a:cxn>
                      <a:cxn ang="0">
                        <a:pos x="T2" y="T3"/>
                      </a:cxn>
                      <a:cxn ang="0">
                        <a:pos x="T4" y="T5"/>
                      </a:cxn>
                      <a:cxn ang="0">
                        <a:pos x="T6" y="T7"/>
                      </a:cxn>
                    </a:cxnLst>
                    <a:rect l="0" t="0" r="r" b="b"/>
                    <a:pathLst>
                      <a:path w="699" h="286">
                        <a:moveTo>
                          <a:pt x="311" y="0"/>
                        </a:moveTo>
                        <a:lnTo>
                          <a:pt x="699" y="286"/>
                        </a:lnTo>
                        <a:lnTo>
                          <a:pt x="0" y="286"/>
                        </a:lnTo>
                        <a:lnTo>
                          <a:pt x="311"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cxnSp>
              <p:nvCxnSpPr>
                <p:cNvPr id="19" name="直接连接符 18"/>
                <p:cNvCxnSpPr>
                  <a:endCxn id="23" idx="1"/>
                </p:cNvCxnSpPr>
                <p:nvPr/>
              </p:nvCxnSpPr>
              <p:spPr>
                <a:xfrm>
                  <a:off x="6424179" y="4069571"/>
                  <a:ext cx="2531572" cy="26056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a:stCxn id="25" idx="2"/>
                <a:endCxn id="21" idx="2"/>
              </p:cNvCxnSpPr>
              <p:nvPr/>
            </p:nvCxnSpPr>
            <p:spPr>
              <a:xfrm flipH="1" flipV="1">
                <a:off x="230439" y="4464680"/>
                <a:ext cx="650206" cy="11444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5" idx="2"/>
              </p:cNvCxnSpPr>
              <p:nvPr/>
            </p:nvCxnSpPr>
            <p:spPr>
              <a:xfrm flipH="1" flipV="1">
                <a:off x="-32528" y="5361270"/>
                <a:ext cx="913173" cy="24783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20" idx="0"/>
              </p:cNvCxnSpPr>
              <p:nvPr/>
            </p:nvCxnSpPr>
            <p:spPr>
              <a:xfrm flipH="1">
                <a:off x="-6770" y="1613336"/>
                <a:ext cx="130997" cy="8687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6" name="矩形 25"/>
          <p:cNvSpPr/>
          <p:nvPr userDrawn="1"/>
        </p:nvSpPr>
        <p:spPr>
          <a:xfrm>
            <a:off x="3720191" y="2803490"/>
            <a:ext cx="196098" cy="166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userDrawn="1"/>
        </p:nvSpPr>
        <p:spPr>
          <a:xfrm rot="5400000">
            <a:off x="-236551" y="1617079"/>
            <a:ext cx="3241040" cy="2781473"/>
          </a:xfrm>
          <a:prstGeom prst="triangl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userDrawn="1"/>
        </p:nvSpPr>
        <p:spPr>
          <a:xfrm rot="3592637">
            <a:off x="981303" y="2911697"/>
            <a:ext cx="1630358" cy="3212310"/>
          </a:xfrm>
          <a:prstGeom prst="triangle">
            <a:avLst>
              <a:gd name="adj" fmla="val 0"/>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userDrawn="1"/>
        </p:nvSpPr>
        <p:spPr>
          <a:xfrm>
            <a:off x="0" y="4618597"/>
            <a:ext cx="831850" cy="1410402"/>
          </a:xfrm>
          <a:prstGeom prst="rtTriangle">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userDrawn="1"/>
        </p:nvSpPr>
        <p:spPr>
          <a:xfrm>
            <a:off x="-6770" y="1360306"/>
            <a:ext cx="2781476" cy="1647510"/>
          </a:xfrm>
          <a:prstGeom prst="triangle">
            <a:avLst>
              <a:gd name="adj" fmla="val 0"/>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rot="5400000">
            <a:off x="-404134" y="2549061"/>
            <a:ext cx="1640119" cy="831849"/>
          </a:xfrm>
          <a:prstGeom prst="triangle">
            <a:avLst>
              <a:gd name="adj" fmla="val 52585"/>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p:cNvSpPr/>
          <p:nvPr userDrawn="1"/>
        </p:nvSpPr>
        <p:spPr>
          <a:xfrm rot="5400000">
            <a:off x="1230389" y="2594897"/>
            <a:ext cx="1140005" cy="1962165"/>
          </a:xfrm>
          <a:prstGeom prst="rtTriangl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4038600" y="156210"/>
            <a:ext cx="7202170" cy="862965"/>
          </a:xfrm>
        </p:spPr>
        <p:txBody>
          <a:bodyPr anchor="b">
            <a:noAutofit/>
          </a:bodyPr>
          <a:lstStyle>
            <a:lvl1pPr algn="l">
              <a:defRPr sz="4800">
                <a:solidFill>
                  <a:schemeClr val="bg1"/>
                </a:solidFill>
                <a:latin typeface="微软雅黑" panose="020B0503020204020204" charset="-122"/>
                <a:ea typeface="微软雅黑" panose="020B0503020204020204" charset="-122"/>
              </a:defRPr>
            </a:lvl1pPr>
          </a:lstStyle>
          <a:p>
            <a:r>
              <a:rPr lang="zh-CN" altLang="en-US" dirty="0" smtClean="0"/>
              <a:t>编辑标题</a:t>
            </a:r>
          </a:p>
        </p:txBody>
      </p:sp>
      <p:sp>
        <p:nvSpPr>
          <p:cNvPr id="3" name="文本占位符 2"/>
          <p:cNvSpPr>
            <a:spLocks noGrp="1"/>
          </p:cNvSpPr>
          <p:nvPr>
            <p:ph type="body" idx="1" hasCustomPrompt="1"/>
          </p:nvPr>
        </p:nvSpPr>
        <p:spPr>
          <a:xfrm>
            <a:off x="4038600" y="1019175"/>
            <a:ext cx="7202170" cy="653415"/>
          </a:xfrm>
        </p:spPr>
        <p:txBody>
          <a:bodyPr/>
          <a:lstStyle>
            <a:lvl1pPr marL="0" indent="0" algn="l">
              <a:buFont typeface="Wingdings" panose="05000000000000000000" charset="0"/>
              <a:buChar char=""/>
              <a:defRPr sz="2400">
                <a:solidFill>
                  <a:schemeClr val="bg1">
                    <a:lumMod val="75000"/>
                  </a:schemeClr>
                </a:solidFill>
                <a:latin typeface="微软雅黑" panose="020B0503020204020204" charset="-122"/>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9" name="内容占位符 8"/>
          <p:cNvSpPr>
            <a:spLocks noGrp="1"/>
          </p:cNvSpPr>
          <p:nvPr>
            <p:ph sz="half" idx="13" hasCustomPrompt="1"/>
          </p:nvPr>
        </p:nvSpPr>
        <p:spPr>
          <a:xfrm>
            <a:off x="4038600" y="1821180"/>
            <a:ext cx="2438400" cy="23780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编辑文本</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3" name="内容占位符 32"/>
          <p:cNvSpPr>
            <a:spLocks noGrp="1"/>
          </p:cNvSpPr>
          <p:nvPr>
            <p:ph sz="half" idx="14" hasCustomPrompt="1"/>
          </p:nvPr>
        </p:nvSpPr>
        <p:spPr>
          <a:xfrm>
            <a:off x="6477000" y="1816735"/>
            <a:ext cx="2535555" cy="23825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编辑文本</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4" name="内容占位符 33"/>
          <p:cNvSpPr>
            <a:spLocks noGrp="1"/>
          </p:cNvSpPr>
          <p:nvPr>
            <p:ph sz="half" idx="15" hasCustomPrompt="1"/>
          </p:nvPr>
        </p:nvSpPr>
        <p:spPr>
          <a:xfrm>
            <a:off x="5309870" y="4338955"/>
            <a:ext cx="2535555" cy="23825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编辑文本</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5" name="内容占位符 34"/>
          <p:cNvSpPr>
            <a:spLocks noGrp="1"/>
          </p:cNvSpPr>
          <p:nvPr>
            <p:ph sz="half" idx="16" hasCustomPrompt="1"/>
          </p:nvPr>
        </p:nvSpPr>
        <p:spPr>
          <a:xfrm>
            <a:off x="7845425" y="4338955"/>
            <a:ext cx="2535555" cy="23825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编辑文本</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accent4"/>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32400"/>
          </a:xfrm>
        </p:spPr>
        <p:txBody>
          <a:bodyPr/>
          <a:lstStyle>
            <a:lvl1pPr>
              <a:defRPr>
                <a:solidFill>
                  <a:schemeClr val="bg1"/>
                </a:solidFill>
              </a:defRPr>
            </a:lvl1p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编辑文本</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编辑文本</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8D79B3E1-521E-4C78-B507-DA663BC00210}" type="datetimeFigureOut">
              <a:rPr lang="zh-CN" altLang="en-US" smtClean="0"/>
              <a:pPr/>
              <a:t>2019/12/19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CA3FF-6E51-428B-A57D-246A52E2B12D}" type="slidenum">
              <a:rPr lang="zh-CN" altLang="en-US" smtClean="0"/>
              <a:pPr/>
              <a:t>‹#›</a:t>
            </a:fld>
            <a:endParaRPr lang="zh-CN" altLang="en-US"/>
          </a:p>
        </p:txBody>
      </p:sp>
      <p:sp>
        <p:nvSpPr>
          <p:cNvPr id="9" name="矩形 8"/>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solidFill>
                  <a:schemeClr val="accent4"/>
                </a:solidFill>
              </a:defRPr>
            </a:lvl1pPr>
          </a:lstStyle>
          <a:p>
            <a:r>
              <a:rPr lang="zh-CN" altLang="en-US"/>
              <a:t>单击此处编辑母版标题样式</a:t>
            </a:r>
          </a:p>
        </p:txBody>
      </p:sp>
      <p:sp>
        <p:nvSpPr>
          <p:cNvPr id="3" name="文本占位符 2"/>
          <p:cNvSpPr>
            <a:spLocks noGrp="1"/>
          </p:cNvSpPr>
          <p:nvPr>
            <p:ph type="body" idx="1" hasCustomPrompt="1"/>
          </p:nvPr>
        </p:nvSpPr>
        <p:spPr>
          <a:xfrm>
            <a:off x="839788" y="1781175"/>
            <a:ext cx="5157787" cy="647700"/>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编辑文本</a:t>
            </a:r>
            <a:endParaRPr lang="zh-CN" altLang="en-US" dirty="0"/>
          </a:p>
        </p:txBody>
      </p:sp>
      <p:sp>
        <p:nvSpPr>
          <p:cNvPr id="4" name="内容占位符 3"/>
          <p:cNvSpPr>
            <a:spLocks noGrp="1"/>
          </p:cNvSpPr>
          <p:nvPr>
            <p:ph sz="half" idx="2" hasCustomPrompt="1"/>
          </p:nvPr>
        </p:nvSpPr>
        <p:spPr>
          <a:xfrm>
            <a:off x="839788" y="2505075"/>
            <a:ext cx="5157787" cy="368458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zh-CN" altLang="en-US" dirty="0" smtClean="0"/>
              <a:t>编辑文本</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hasCustomPrompt="1"/>
          </p:nvPr>
        </p:nvSpPr>
        <p:spPr>
          <a:xfrm>
            <a:off x="6172200" y="1781175"/>
            <a:ext cx="5183188" cy="647700"/>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编辑文本</a:t>
            </a:r>
            <a:endParaRPr lang="zh-CN" altLang="en-US" dirty="0"/>
          </a:p>
        </p:txBody>
      </p:sp>
      <p:sp>
        <p:nvSpPr>
          <p:cNvPr id="6" name="内容占位符 5"/>
          <p:cNvSpPr>
            <a:spLocks noGrp="1"/>
          </p:cNvSpPr>
          <p:nvPr>
            <p:ph sz="quarter" idx="4" hasCustomPrompt="1"/>
          </p:nvPr>
        </p:nvSpPr>
        <p:spPr>
          <a:xfrm>
            <a:off x="6172200" y="2505075"/>
            <a:ext cx="5183188" cy="368458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zh-CN" altLang="en-US" dirty="0" smtClean="0"/>
              <a:t>编辑文本</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8D79B3E1-521E-4C78-B507-DA663BC00210}" type="datetimeFigureOut">
              <a:rPr lang="zh-CN" altLang="en-US" smtClean="0"/>
              <a:pPr/>
              <a:t>2019/12/19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8CA3FF-6E51-428B-A57D-246A52E2B12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064B8C9-A378-4C64-B7A4-AF6AC2E53730}" type="datetimeFigureOut">
              <a:rPr lang="zh-CN" altLang="en-US" smtClean="0"/>
              <a:pPr/>
              <a:t>2019/12/19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D4C947-7C49-4D5F-B96C-B396F3737F2A}" type="slidenum">
              <a:rPr lang="zh-CN" altLang="en-US" smtClean="0"/>
              <a:pPr/>
              <a:t>‹#›</a:t>
            </a:fld>
            <a:endParaRPr lang="zh-CN" altLang="en-US"/>
          </a:p>
        </p:txBody>
      </p:sp>
      <p:cxnSp>
        <p:nvCxnSpPr>
          <p:cNvPr id="136" name="直接连接符 135"/>
          <p:cNvCxnSpPr/>
          <p:nvPr/>
        </p:nvCxnSpPr>
        <p:spPr>
          <a:xfrm>
            <a:off x="2231231" y="4287839"/>
            <a:ext cx="77295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Freeform 5"/>
          <p:cNvSpPr/>
          <p:nvPr/>
        </p:nvSpPr>
        <p:spPr bwMode="auto">
          <a:xfrm rot="21588008" flipH="1">
            <a:off x="1209855" y="1007535"/>
            <a:ext cx="4070350" cy="1854200"/>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9" name="Freeform 6"/>
          <p:cNvSpPr/>
          <p:nvPr/>
        </p:nvSpPr>
        <p:spPr bwMode="auto">
          <a:xfrm rot="21588008" flipH="1">
            <a:off x="5282619" y="2288383"/>
            <a:ext cx="762000" cy="2036763"/>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0" name="Freeform 7"/>
          <p:cNvSpPr/>
          <p:nvPr/>
        </p:nvSpPr>
        <p:spPr bwMode="auto">
          <a:xfrm rot="21588008" flipH="1">
            <a:off x="5288052" y="3930106"/>
            <a:ext cx="1524000" cy="1866900"/>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1" name="Freeform 8"/>
          <p:cNvSpPr/>
          <p:nvPr/>
        </p:nvSpPr>
        <p:spPr bwMode="auto">
          <a:xfrm rot="21588008" flipH="1">
            <a:off x="1214489" y="2861727"/>
            <a:ext cx="4070350" cy="803275"/>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2" name="Freeform 9"/>
          <p:cNvSpPr/>
          <p:nvPr/>
        </p:nvSpPr>
        <p:spPr bwMode="auto">
          <a:xfrm rot="21588008" flipH="1">
            <a:off x="2937267" y="2846253"/>
            <a:ext cx="2346325" cy="1484313"/>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3" name="Freeform 10"/>
          <p:cNvSpPr/>
          <p:nvPr/>
        </p:nvSpPr>
        <p:spPr bwMode="auto">
          <a:xfrm rot="21588008" flipH="1">
            <a:off x="4356193" y="4326128"/>
            <a:ext cx="2057400" cy="107950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4" name="Freeform 11"/>
          <p:cNvSpPr/>
          <p:nvPr/>
        </p:nvSpPr>
        <p:spPr bwMode="auto">
          <a:xfrm rot="21588008" flipH="1">
            <a:off x="6052375" y="5400727"/>
            <a:ext cx="762000" cy="393700"/>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5" name="Freeform 12"/>
          <p:cNvSpPr/>
          <p:nvPr/>
        </p:nvSpPr>
        <p:spPr bwMode="auto">
          <a:xfrm rot="21588008" flipH="1">
            <a:off x="4358763" y="5405622"/>
            <a:ext cx="2057400" cy="393700"/>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solidFill>
              <a:srgbClr val="FCE646"/>
            </a:solidFill>
          </a:ln>
        </p:spPr>
        <p:txBody>
          <a:bodyPr vert="horz" wrap="square" lIns="91440" tIns="45720" rIns="91440" bIns="45720" numCol="1" anchor="t" anchorCtr="0" compatLnSpc="1"/>
          <a:lstStyle/>
          <a:p>
            <a:endParaRPr lang="zh-CN" altLang="en-US"/>
          </a:p>
        </p:txBody>
      </p:sp>
      <p:sp>
        <p:nvSpPr>
          <p:cNvPr id="46" name="Freeform 13"/>
          <p:cNvSpPr/>
          <p:nvPr/>
        </p:nvSpPr>
        <p:spPr bwMode="auto">
          <a:xfrm rot="21588008" flipH="1">
            <a:off x="2877011" y="3622727"/>
            <a:ext cx="2421203" cy="1816722"/>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7" name="Freeform 14"/>
          <p:cNvSpPr/>
          <p:nvPr/>
        </p:nvSpPr>
        <p:spPr bwMode="auto">
          <a:xfrm rot="21588008" flipH="1">
            <a:off x="2407155" y="3652078"/>
            <a:ext cx="1947863" cy="1760538"/>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8" name="Freeform 15"/>
          <p:cNvSpPr/>
          <p:nvPr/>
        </p:nvSpPr>
        <p:spPr bwMode="auto">
          <a:xfrm rot="21588008" flipH="1">
            <a:off x="1223090" y="2849638"/>
            <a:ext cx="1724025" cy="2217738"/>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9" name="Freeform 16"/>
          <p:cNvSpPr/>
          <p:nvPr/>
        </p:nvSpPr>
        <p:spPr bwMode="auto">
          <a:xfrm rot="21588008" flipH="1">
            <a:off x="2410309" y="5066534"/>
            <a:ext cx="1947863" cy="739775"/>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0" name="Freeform 17"/>
          <p:cNvSpPr/>
          <p:nvPr/>
        </p:nvSpPr>
        <p:spPr bwMode="auto">
          <a:xfrm rot="21588008" flipH="1">
            <a:off x="3825390" y="5405204"/>
            <a:ext cx="962025" cy="393700"/>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rot="458472" flipH="1">
            <a:off x="1410537" y="974743"/>
            <a:ext cx="5682516" cy="4886712"/>
            <a:chOff x="4994643" y="1887503"/>
            <a:chExt cx="5682516" cy="4886712"/>
          </a:xfrm>
        </p:grpSpPr>
        <p:grpSp>
          <p:nvGrpSpPr>
            <p:cNvPr id="26" name="Group 20"/>
            <p:cNvGrpSpPr>
              <a:grpSpLocks noChangeAspect="1"/>
            </p:cNvGrpSpPr>
            <p:nvPr/>
          </p:nvGrpSpPr>
          <p:grpSpPr bwMode="auto">
            <a:xfrm rot="20805083">
              <a:off x="4994643" y="1887503"/>
              <a:ext cx="5682516" cy="4886712"/>
              <a:chOff x="3373" y="208"/>
              <a:chExt cx="4063" cy="3494"/>
            </a:xfrm>
          </p:grpSpPr>
          <p:sp>
            <p:nvSpPr>
              <p:cNvPr id="28" name="Freeform 21"/>
              <p:cNvSpPr/>
              <p:nvPr/>
            </p:nvSpPr>
            <p:spPr bwMode="auto">
              <a:xfrm>
                <a:off x="4480" y="208"/>
                <a:ext cx="2956" cy="1346"/>
              </a:xfrm>
              <a:custGeom>
                <a:avLst/>
                <a:gdLst>
                  <a:gd name="T0" fmla="*/ 366 w 2956"/>
                  <a:gd name="T1" fmla="*/ 0 h 1346"/>
                  <a:gd name="T2" fmla="*/ 2956 w 2956"/>
                  <a:gd name="T3" fmla="*/ 1346 h 1346"/>
                  <a:gd name="T4" fmla="*/ 0 w 2956"/>
                  <a:gd name="T5" fmla="*/ 1346 h 1346"/>
                  <a:gd name="T6" fmla="*/ 0 w 2956"/>
                  <a:gd name="T7" fmla="*/ 946 h 1346"/>
                  <a:gd name="T8" fmla="*/ 366 w 2956"/>
                  <a:gd name="T9" fmla="*/ 0 h 1346"/>
                </a:gdLst>
                <a:ahLst/>
                <a:cxnLst>
                  <a:cxn ang="0">
                    <a:pos x="T0" y="T1"/>
                  </a:cxn>
                  <a:cxn ang="0">
                    <a:pos x="T2" y="T3"/>
                  </a:cxn>
                  <a:cxn ang="0">
                    <a:pos x="T4" y="T5"/>
                  </a:cxn>
                  <a:cxn ang="0">
                    <a:pos x="T6" y="T7"/>
                  </a:cxn>
                  <a:cxn ang="0">
                    <a:pos x="T8" y="T9"/>
                  </a:cxn>
                </a:cxnLst>
                <a:rect l="0" t="0" r="r" b="b"/>
                <a:pathLst>
                  <a:path w="2956" h="1346">
                    <a:moveTo>
                      <a:pt x="366" y="0"/>
                    </a:moveTo>
                    <a:lnTo>
                      <a:pt x="2956" y="1346"/>
                    </a:lnTo>
                    <a:lnTo>
                      <a:pt x="0" y="1346"/>
                    </a:lnTo>
                    <a:lnTo>
                      <a:pt x="0" y="946"/>
                    </a:lnTo>
                    <a:lnTo>
                      <a:pt x="366"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3927" y="1154"/>
                <a:ext cx="553" cy="1478"/>
              </a:xfrm>
              <a:custGeom>
                <a:avLst/>
                <a:gdLst>
                  <a:gd name="T0" fmla="*/ 553 w 553"/>
                  <a:gd name="T1" fmla="*/ 0 h 1478"/>
                  <a:gd name="T2" fmla="*/ 553 w 553"/>
                  <a:gd name="T3" fmla="*/ 1478 h 1478"/>
                  <a:gd name="T4" fmla="*/ 0 w 553"/>
                  <a:gd name="T5" fmla="*/ 1193 h 1478"/>
                  <a:gd name="T6" fmla="*/ 553 w 553"/>
                  <a:gd name="T7" fmla="*/ 0 h 1478"/>
                </a:gdLst>
                <a:ahLst/>
                <a:cxnLst>
                  <a:cxn ang="0">
                    <a:pos x="T0" y="T1"/>
                  </a:cxn>
                  <a:cxn ang="0">
                    <a:pos x="T2" y="T3"/>
                  </a:cxn>
                  <a:cxn ang="0">
                    <a:pos x="T4" y="T5"/>
                  </a:cxn>
                  <a:cxn ang="0">
                    <a:pos x="T6" y="T7"/>
                  </a:cxn>
                </a:cxnLst>
                <a:rect l="0" t="0" r="r" b="b"/>
                <a:pathLst>
                  <a:path w="553" h="1478">
                    <a:moveTo>
                      <a:pt x="553" y="0"/>
                    </a:moveTo>
                    <a:lnTo>
                      <a:pt x="553" y="1478"/>
                    </a:lnTo>
                    <a:lnTo>
                      <a:pt x="0" y="1193"/>
                    </a:lnTo>
                    <a:lnTo>
                      <a:pt x="553"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3373" y="2347"/>
                <a:ext cx="1107" cy="1355"/>
              </a:xfrm>
              <a:custGeom>
                <a:avLst/>
                <a:gdLst>
                  <a:gd name="T0" fmla="*/ 554 w 1107"/>
                  <a:gd name="T1" fmla="*/ 0 h 1355"/>
                  <a:gd name="T2" fmla="*/ 1107 w 1107"/>
                  <a:gd name="T3" fmla="*/ 285 h 1355"/>
                  <a:gd name="T4" fmla="*/ 0 w 1107"/>
                  <a:gd name="T5" fmla="*/ 1355 h 1355"/>
                  <a:gd name="T6" fmla="*/ 554 w 1107"/>
                  <a:gd name="T7" fmla="*/ 0 h 1355"/>
                </a:gdLst>
                <a:ahLst/>
                <a:cxnLst>
                  <a:cxn ang="0">
                    <a:pos x="T0" y="T1"/>
                  </a:cxn>
                  <a:cxn ang="0">
                    <a:pos x="T2" y="T3"/>
                  </a:cxn>
                  <a:cxn ang="0">
                    <a:pos x="T4" y="T5"/>
                  </a:cxn>
                  <a:cxn ang="0">
                    <a:pos x="T6" y="T7"/>
                  </a:cxn>
                </a:cxnLst>
                <a:rect l="0" t="0" r="r" b="b"/>
                <a:pathLst>
                  <a:path w="1107" h="1355">
                    <a:moveTo>
                      <a:pt x="554" y="0"/>
                    </a:moveTo>
                    <a:lnTo>
                      <a:pt x="1107" y="285"/>
                    </a:lnTo>
                    <a:lnTo>
                      <a:pt x="0" y="1355"/>
                    </a:lnTo>
                    <a:lnTo>
                      <a:pt x="55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27"/>
              <p:cNvSpPr/>
              <p:nvPr/>
            </p:nvSpPr>
            <p:spPr bwMode="auto">
              <a:xfrm>
                <a:off x="3373" y="3416"/>
                <a:ext cx="554" cy="286"/>
              </a:xfrm>
              <a:custGeom>
                <a:avLst/>
                <a:gdLst>
                  <a:gd name="T0" fmla="*/ 289 w 554"/>
                  <a:gd name="T1" fmla="*/ 0 h 286"/>
                  <a:gd name="T2" fmla="*/ 554 w 554"/>
                  <a:gd name="T3" fmla="*/ 286 h 286"/>
                  <a:gd name="T4" fmla="*/ 0 w 554"/>
                  <a:gd name="T5" fmla="*/ 286 h 286"/>
                  <a:gd name="T6" fmla="*/ 289 w 554"/>
                  <a:gd name="T7" fmla="*/ 0 h 286"/>
                </a:gdLst>
                <a:ahLst/>
                <a:cxnLst>
                  <a:cxn ang="0">
                    <a:pos x="T0" y="T1"/>
                  </a:cxn>
                  <a:cxn ang="0">
                    <a:pos x="T2" y="T3"/>
                  </a:cxn>
                  <a:cxn ang="0">
                    <a:pos x="T4" y="T5"/>
                  </a:cxn>
                  <a:cxn ang="0">
                    <a:pos x="T6" y="T7"/>
                  </a:cxn>
                </a:cxnLst>
                <a:rect l="0" t="0" r="r" b="b"/>
                <a:pathLst>
                  <a:path w="554" h="286">
                    <a:moveTo>
                      <a:pt x="289" y="0"/>
                    </a:moveTo>
                    <a:lnTo>
                      <a:pt x="554" y="286"/>
                    </a:lnTo>
                    <a:lnTo>
                      <a:pt x="0" y="286"/>
                    </a:lnTo>
                    <a:lnTo>
                      <a:pt x="289"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3662" y="3416"/>
                <a:ext cx="1495" cy="286"/>
              </a:xfrm>
              <a:custGeom>
                <a:avLst/>
                <a:gdLst>
                  <a:gd name="T0" fmla="*/ 0 w 1495"/>
                  <a:gd name="T1" fmla="*/ 0 h 286"/>
                  <a:gd name="T2" fmla="*/ 1495 w 1495"/>
                  <a:gd name="T3" fmla="*/ 0 h 286"/>
                  <a:gd name="T4" fmla="*/ 1184 w 1495"/>
                  <a:gd name="T5" fmla="*/ 286 h 286"/>
                  <a:gd name="T6" fmla="*/ 265 w 1495"/>
                  <a:gd name="T7" fmla="*/ 286 h 286"/>
                  <a:gd name="T8" fmla="*/ 0 w 1495"/>
                  <a:gd name="T9" fmla="*/ 0 h 286"/>
                </a:gdLst>
                <a:ahLst/>
                <a:cxnLst>
                  <a:cxn ang="0">
                    <a:pos x="T0" y="T1"/>
                  </a:cxn>
                  <a:cxn ang="0">
                    <a:pos x="T2" y="T3"/>
                  </a:cxn>
                  <a:cxn ang="0">
                    <a:pos x="T4" y="T5"/>
                  </a:cxn>
                  <a:cxn ang="0">
                    <a:pos x="T6" y="T7"/>
                  </a:cxn>
                  <a:cxn ang="0">
                    <a:pos x="T8" y="T9"/>
                  </a:cxn>
                </a:cxnLst>
                <a:rect l="0" t="0" r="r" b="b"/>
                <a:pathLst>
                  <a:path w="1495" h="286">
                    <a:moveTo>
                      <a:pt x="0" y="0"/>
                    </a:moveTo>
                    <a:lnTo>
                      <a:pt x="1495" y="0"/>
                    </a:lnTo>
                    <a:lnTo>
                      <a:pt x="1184" y="286"/>
                    </a:lnTo>
                    <a:lnTo>
                      <a:pt x="265" y="286"/>
                    </a:lnTo>
                    <a:lnTo>
                      <a:pt x="0"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29"/>
              <p:cNvSpPr/>
              <p:nvPr/>
            </p:nvSpPr>
            <p:spPr bwMode="auto">
              <a:xfrm>
                <a:off x="4480" y="2138"/>
                <a:ext cx="1704" cy="1278"/>
              </a:xfrm>
              <a:custGeom>
                <a:avLst/>
                <a:gdLst>
                  <a:gd name="T0" fmla="*/ 1704 w 1704"/>
                  <a:gd name="T1" fmla="*/ 0 h 1278"/>
                  <a:gd name="T2" fmla="*/ 677 w 1704"/>
                  <a:gd name="T3" fmla="*/ 1278 h 1278"/>
                  <a:gd name="T4" fmla="*/ 0 w 1704"/>
                  <a:gd name="T5" fmla="*/ 494 h 1278"/>
                  <a:gd name="T6" fmla="*/ 1704 w 1704"/>
                  <a:gd name="T7" fmla="*/ 0 h 1278"/>
                </a:gdLst>
                <a:ahLst/>
                <a:cxnLst>
                  <a:cxn ang="0">
                    <a:pos x="T0" y="T1"/>
                  </a:cxn>
                  <a:cxn ang="0">
                    <a:pos x="T2" y="T3"/>
                  </a:cxn>
                  <a:cxn ang="0">
                    <a:pos x="T4" y="T5"/>
                  </a:cxn>
                  <a:cxn ang="0">
                    <a:pos x="T6" y="T7"/>
                  </a:cxn>
                </a:cxnLst>
                <a:rect l="0" t="0" r="r" b="b"/>
                <a:pathLst>
                  <a:path w="1704" h="1278">
                    <a:moveTo>
                      <a:pt x="1704" y="0"/>
                    </a:moveTo>
                    <a:lnTo>
                      <a:pt x="677" y="1278"/>
                    </a:lnTo>
                    <a:lnTo>
                      <a:pt x="0" y="494"/>
                    </a:lnTo>
                    <a:lnTo>
                      <a:pt x="170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0"/>
              <p:cNvSpPr/>
              <p:nvPr/>
            </p:nvSpPr>
            <p:spPr bwMode="auto">
              <a:xfrm>
                <a:off x="5157" y="2138"/>
                <a:ext cx="1414" cy="1278"/>
              </a:xfrm>
              <a:custGeom>
                <a:avLst/>
                <a:gdLst>
                  <a:gd name="T0" fmla="*/ 1027 w 1414"/>
                  <a:gd name="T1" fmla="*/ 0 h 1278"/>
                  <a:gd name="T2" fmla="*/ 1414 w 1414"/>
                  <a:gd name="T3" fmla="*/ 1027 h 1278"/>
                  <a:gd name="T4" fmla="*/ 0 w 1414"/>
                  <a:gd name="T5" fmla="*/ 1278 h 1278"/>
                  <a:gd name="T6" fmla="*/ 1027 w 1414"/>
                  <a:gd name="T7" fmla="*/ 0 h 1278"/>
                </a:gdLst>
                <a:ahLst/>
                <a:cxnLst>
                  <a:cxn ang="0">
                    <a:pos x="T0" y="T1"/>
                  </a:cxn>
                  <a:cxn ang="0">
                    <a:pos x="T2" y="T3"/>
                  </a:cxn>
                  <a:cxn ang="0">
                    <a:pos x="T4" y="T5"/>
                  </a:cxn>
                  <a:cxn ang="0">
                    <a:pos x="T6" y="T7"/>
                  </a:cxn>
                </a:cxnLst>
                <a:rect l="0" t="0" r="r" b="b"/>
                <a:pathLst>
                  <a:path w="1414" h="1278">
                    <a:moveTo>
                      <a:pt x="1027" y="0"/>
                    </a:moveTo>
                    <a:lnTo>
                      <a:pt x="1414" y="1027"/>
                    </a:lnTo>
                    <a:lnTo>
                      <a:pt x="0" y="1278"/>
                    </a:lnTo>
                    <a:lnTo>
                      <a:pt x="1027"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1"/>
              <p:cNvSpPr/>
              <p:nvPr/>
            </p:nvSpPr>
            <p:spPr bwMode="auto">
              <a:xfrm>
                <a:off x="6184" y="1554"/>
                <a:ext cx="1252" cy="1611"/>
              </a:xfrm>
              <a:custGeom>
                <a:avLst/>
                <a:gdLst>
                  <a:gd name="T0" fmla="*/ 1252 w 1252"/>
                  <a:gd name="T1" fmla="*/ 0 h 1611"/>
                  <a:gd name="T2" fmla="*/ 0 w 1252"/>
                  <a:gd name="T3" fmla="*/ 584 h 1611"/>
                  <a:gd name="T4" fmla="*/ 387 w 1252"/>
                  <a:gd name="T5" fmla="*/ 1611 h 1611"/>
                  <a:gd name="T6" fmla="*/ 1252 w 1252"/>
                  <a:gd name="T7" fmla="*/ 0 h 1611"/>
                </a:gdLst>
                <a:ahLst/>
                <a:cxnLst>
                  <a:cxn ang="0">
                    <a:pos x="T0" y="T1"/>
                  </a:cxn>
                  <a:cxn ang="0">
                    <a:pos x="T2" y="T3"/>
                  </a:cxn>
                  <a:cxn ang="0">
                    <a:pos x="T4" y="T5"/>
                  </a:cxn>
                  <a:cxn ang="0">
                    <a:pos x="T6" y="T7"/>
                  </a:cxn>
                </a:cxnLst>
                <a:rect l="0" t="0" r="r" b="b"/>
                <a:pathLst>
                  <a:path w="1252" h="1611">
                    <a:moveTo>
                      <a:pt x="1252" y="0"/>
                    </a:moveTo>
                    <a:lnTo>
                      <a:pt x="0" y="584"/>
                    </a:lnTo>
                    <a:lnTo>
                      <a:pt x="387" y="1611"/>
                    </a:lnTo>
                    <a:lnTo>
                      <a:pt x="1252"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2"/>
              <p:cNvSpPr/>
              <p:nvPr/>
            </p:nvSpPr>
            <p:spPr bwMode="auto">
              <a:xfrm>
                <a:off x="5157" y="3165"/>
                <a:ext cx="1414" cy="537"/>
              </a:xfrm>
              <a:custGeom>
                <a:avLst/>
                <a:gdLst>
                  <a:gd name="T0" fmla="*/ 1414 w 1414"/>
                  <a:gd name="T1" fmla="*/ 0 h 537"/>
                  <a:gd name="T2" fmla="*/ 1027 w 1414"/>
                  <a:gd name="T3" fmla="*/ 537 h 537"/>
                  <a:gd name="T4" fmla="*/ 388 w 1414"/>
                  <a:gd name="T5" fmla="*/ 537 h 537"/>
                  <a:gd name="T6" fmla="*/ 0 w 1414"/>
                  <a:gd name="T7" fmla="*/ 251 h 537"/>
                  <a:gd name="T8" fmla="*/ 1414 w 1414"/>
                  <a:gd name="T9" fmla="*/ 0 h 537"/>
                </a:gdLst>
                <a:ahLst/>
                <a:cxnLst>
                  <a:cxn ang="0">
                    <a:pos x="T0" y="T1"/>
                  </a:cxn>
                  <a:cxn ang="0">
                    <a:pos x="T2" y="T3"/>
                  </a:cxn>
                  <a:cxn ang="0">
                    <a:pos x="T4" y="T5"/>
                  </a:cxn>
                  <a:cxn ang="0">
                    <a:pos x="T6" y="T7"/>
                  </a:cxn>
                  <a:cxn ang="0">
                    <a:pos x="T8" y="T9"/>
                  </a:cxn>
                </a:cxnLst>
                <a:rect l="0" t="0" r="r" b="b"/>
                <a:pathLst>
                  <a:path w="1414" h="537">
                    <a:moveTo>
                      <a:pt x="1414" y="0"/>
                    </a:moveTo>
                    <a:lnTo>
                      <a:pt x="1027" y="537"/>
                    </a:lnTo>
                    <a:lnTo>
                      <a:pt x="388" y="537"/>
                    </a:lnTo>
                    <a:lnTo>
                      <a:pt x="0" y="251"/>
                    </a:lnTo>
                    <a:lnTo>
                      <a:pt x="141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3"/>
              <p:cNvSpPr/>
              <p:nvPr/>
            </p:nvSpPr>
            <p:spPr bwMode="auto">
              <a:xfrm>
                <a:off x="4846" y="3416"/>
                <a:ext cx="699" cy="286"/>
              </a:xfrm>
              <a:custGeom>
                <a:avLst/>
                <a:gdLst>
                  <a:gd name="T0" fmla="*/ 311 w 699"/>
                  <a:gd name="T1" fmla="*/ 0 h 286"/>
                  <a:gd name="T2" fmla="*/ 699 w 699"/>
                  <a:gd name="T3" fmla="*/ 286 h 286"/>
                  <a:gd name="T4" fmla="*/ 0 w 699"/>
                  <a:gd name="T5" fmla="*/ 286 h 286"/>
                  <a:gd name="T6" fmla="*/ 311 w 699"/>
                  <a:gd name="T7" fmla="*/ 0 h 286"/>
                </a:gdLst>
                <a:ahLst/>
                <a:cxnLst>
                  <a:cxn ang="0">
                    <a:pos x="T0" y="T1"/>
                  </a:cxn>
                  <a:cxn ang="0">
                    <a:pos x="T2" y="T3"/>
                  </a:cxn>
                  <a:cxn ang="0">
                    <a:pos x="T4" y="T5"/>
                  </a:cxn>
                  <a:cxn ang="0">
                    <a:pos x="T6" y="T7"/>
                  </a:cxn>
                </a:cxnLst>
                <a:rect l="0" t="0" r="r" b="b"/>
                <a:pathLst>
                  <a:path w="699" h="286">
                    <a:moveTo>
                      <a:pt x="311" y="0"/>
                    </a:moveTo>
                    <a:lnTo>
                      <a:pt x="699" y="286"/>
                    </a:lnTo>
                    <a:lnTo>
                      <a:pt x="0" y="286"/>
                    </a:lnTo>
                    <a:lnTo>
                      <a:pt x="311"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cxnSp>
          <p:nvCxnSpPr>
            <p:cNvPr id="27" name="直接连接符 26"/>
            <p:cNvCxnSpPr>
              <a:endCxn id="35" idx="1"/>
            </p:cNvCxnSpPr>
            <p:nvPr/>
          </p:nvCxnSpPr>
          <p:spPr>
            <a:xfrm>
              <a:off x="6424179" y="4069571"/>
              <a:ext cx="2531572" cy="260569"/>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1" name="流程图: 手动输入 50"/>
          <p:cNvSpPr/>
          <p:nvPr/>
        </p:nvSpPr>
        <p:spPr>
          <a:xfrm rot="5400000" flipH="1" flipV="1">
            <a:off x="4900244" y="-452257"/>
            <a:ext cx="6911418" cy="7709096"/>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5467447" y="1355146"/>
            <a:ext cx="5884765" cy="2387600"/>
          </a:xfrm>
        </p:spPr>
        <p:txBody>
          <a:bodyPr anchor="b"/>
          <a:lstStyle>
            <a:lvl1pPr algn="r">
              <a:defRPr sz="6000">
                <a:solidFill>
                  <a:schemeClr val="bg1"/>
                </a:solidFill>
              </a:defRPr>
            </a:lvl1pPr>
          </a:lstStyle>
          <a:p>
            <a:r>
              <a:rPr lang="zh-CN" altLang="en-US" dirty="0"/>
              <a:t>单击此处编辑母版标题样式</a:t>
            </a:r>
          </a:p>
        </p:txBody>
      </p:sp>
      <p:sp>
        <p:nvSpPr>
          <p:cNvPr id="3" name="副标题 2"/>
          <p:cNvSpPr>
            <a:spLocks noGrp="1"/>
          </p:cNvSpPr>
          <p:nvPr>
            <p:ph type="subTitle" idx="1" hasCustomPrompt="1"/>
          </p:nvPr>
        </p:nvSpPr>
        <p:spPr>
          <a:xfrm>
            <a:off x="5467447" y="3834821"/>
            <a:ext cx="5884765"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64B8C9-A378-4C64-B7A4-AF6AC2E53730}" type="datetimeFigureOut">
              <a:rPr lang="zh-CN" altLang="en-US" smtClean="0"/>
              <a:pPr/>
              <a:t>2019/12/19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D4C947-7C49-4D5F-B96C-B396F3737F2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accent4"/>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nchorCtr="0"/>
          <a:lstStyle>
            <a:lvl1pPr>
              <a:defRPr sz="3200">
                <a:solidFill>
                  <a:schemeClr val="bg1"/>
                </a:solidFill>
              </a:defRPr>
            </a:lvl1pPr>
          </a:lstStyle>
          <a:p>
            <a:r>
              <a:rPr lang="zh-CN" altLang="en-US"/>
              <a:t>单击此处编辑母版标题样式</a:t>
            </a:r>
          </a:p>
        </p:txBody>
      </p:sp>
      <p:sp>
        <p:nvSpPr>
          <p:cNvPr id="3" name="图片占位符 2"/>
          <p:cNvSpPr>
            <a:spLocks noGrp="1"/>
          </p:cNvSpPr>
          <p:nvPr>
            <p:ph type="pic" idx="1"/>
          </p:nvPr>
        </p:nvSpPr>
        <p:spPr>
          <a:xfrm>
            <a:off x="4991100" y="457201"/>
            <a:ext cx="63642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编辑文本</a:t>
            </a:r>
            <a:endParaRPr lang="zh-CN" altLang="en-US" dirty="0"/>
          </a:p>
        </p:txBody>
      </p:sp>
      <p:sp>
        <p:nvSpPr>
          <p:cNvPr id="5" name="日期占位符 4"/>
          <p:cNvSpPr>
            <a:spLocks noGrp="1"/>
          </p:cNvSpPr>
          <p:nvPr>
            <p:ph type="dt" sz="half" idx="10"/>
          </p:nvPr>
        </p:nvSpPr>
        <p:spPr/>
        <p:txBody>
          <a:bodyPr/>
          <a:lstStyle/>
          <a:p>
            <a:fld id="{8D79B3E1-521E-4C78-B507-DA663BC00210}" type="datetimeFigureOut">
              <a:rPr lang="zh-CN" altLang="en-US" smtClean="0"/>
              <a:pPr/>
              <a:t>2019/12/19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CA3FF-6E51-428B-A57D-246A52E2B12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9855200" y="365125"/>
            <a:ext cx="1498600" cy="5811838"/>
          </a:xfrm>
        </p:spPr>
        <p:txBody>
          <a:bodyPr vert="eaVert"/>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838199" y="365125"/>
            <a:ext cx="8770257"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4EB9C60-01D2-4546-84FF-4030C624E44F}" type="datetimeFigureOut">
              <a:rPr lang="zh-CN" altLang="en-US" smtClean="0"/>
              <a:pPr/>
              <a:t>2019/12/19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A1BB5-A1D7-4E12-BCA6-2FCFCF65DB0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E064B8C9-A378-4C64-B7A4-AF6AC2E53730}" type="datetimeFigureOut">
              <a:rPr lang="zh-CN" altLang="en-US" smtClean="0"/>
              <a:pPr/>
              <a:t>2019/12/19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60D4C947-7C49-4D5F-B96C-B396F3737F2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3" Type="http://schemas.openxmlformats.org/officeDocument/2006/relationships/tags" Target="../tags/tag121.xml"/><Relationship Id="rId21" Type="http://schemas.openxmlformats.org/officeDocument/2006/relationships/slideLayout" Target="../slideLayouts/slideLayout7.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tags" Target="../tags/tag13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notesSlide" Target="../notesSlides/notesSlide12.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7.xml"/><Relationship Id="rId5" Type="http://schemas.openxmlformats.org/officeDocument/2006/relationships/tags" Target="../tags/tag143.xml"/><Relationship Id="rId4" Type="http://schemas.openxmlformats.org/officeDocument/2006/relationships/tags" Target="../tags/tag142.xml"/></Relationships>
</file>

<file path=ppt/slides/_rels/slide1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3.jpeg"/><Relationship Id="rId5" Type="http://schemas.openxmlformats.org/officeDocument/2006/relationships/notesSlide" Target="../notesSlides/notesSlide13.xml"/><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14.png"/><Relationship Id="rId5" Type="http://schemas.openxmlformats.org/officeDocument/2006/relationships/notesSlide" Target="../notesSlides/notesSlide14.xml"/><Relationship Id="rId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5.jpeg"/><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16.jpeg"/><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7.jpeg"/><Relationship Id="rId5" Type="http://schemas.openxmlformats.org/officeDocument/2006/relationships/notesSlide" Target="../notesSlides/notesSlide17.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19.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8.pn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tags" Target="../tags/tag43.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tags" Target="../tags/tag46.xml"/><Relationship Id="rId47" Type="http://schemas.openxmlformats.org/officeDocument/2006/relationships/tags" Target="../tags/tag51.xml"/><Relationship Id="rId50" Type="http://schemas.openxmlformats.org/officeDocument/2006/relationships/tags" Target="../tags/tag54.xml"/><Relationship Id="rId55" Type="http://schemas.openxmlformats.org/officeDocument/2006/relationships/tags" Target="../tags/tag59.xml"/><Relationship Id="rId63" Type="http://schemas.openxmlformats.org/officeDocument/2006/relationships/tags" Target="../tags/tag67.xml"/><Relationship Id="rId68" Type="http://schemas.openxmlformats.org/officeDocument/2006/relationships/slideLayout" Target="../slideLayouts/slideLayout7.xml"/><Relationship Id="rId7" Type="http://schemas.openxmlformats.org/officeDocument/2006/relationships/tags" Target="../tags/tag11.xml"/><Relationship Id="rId2" Type="http://schemas.openxmlformats.org/officeDocument/2006/relationships/tags" Target="../tags/tag6.xml"/><Relationship Id="rId16" Type="http://schemas.openxmlformats.org/officeDocument/2006/relationships/tags" Target="../tags/tag20.xml"/><Relationship Id="rId29" Type="http://schemas.openxmlformats.org/officeDocument/2006/relationships/tags" Target="../tags/tag3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45" Type="http://schemas.openxmlformats.org/officeDocument/2006/relationships/tags" Target="../tags/tag49.xml"/><Relationship Id="rId53" Type="http://schemas.openxmlformats.org/officeDocument/2006/relationships/tags" Target="../tags/tag57.xml"/><Relationship Id="rId58" Type="http://schemas.openxmlformats.org/officeDocument/2006/relationships/tags" Target="../tags/tag62.xml"/><Relationship Id="rId66" Type="http://schemas.openxmlformats.org/officeDocument/2006/relationships/tags" Target="../tags/tag70.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49" Type="http://schemas.openxmlformats.org/officeDocument/2006/relationships/tags" Target="../tags/tag53.xml"/><Relationship Id="rId57" Type="http://schemas.openxmlformats.org/officeDocument/2006/relationships/tags" Target="../tags/tag61.xml"/><Relationship Id="rId61" Type="http://schemas.openxmlformats.org/officeDocument/2006/relationships/tags" Target="../tags/tag65.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tags" Target="../tags/tag56.xml"/><Relationship Id="rId60" Type="http://schemas.openxmlformats.org/officeDocument/2006/relationships/tags" Target="../tags/tag64.xml"/><Relationship Id="rId65" Type="http://schemas.openxmlformats.org/officeDocument/2006/relationships/tags" Target="../tags/tag69.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tags" Target="../tags/tag47.xml"/><Relationship Id="rId48" Type="http://schemas.openxmlformats.org/officeDocument/2006/relationships/tags" Target="../tags/tag52.xml"/><Relationship Id="rId56" Type="http://schemas.openxmlformats.org/officeDocument/2006/relationships/tags" Target="../tags/tag60.xml"/><Relationship Id="rId64" Type="http://schemas.openxmlformats.org/officeDocument/2006/relationships/tags" Target="../tags/tag68.xml"/><Relationship Id="rId69" Type="http://schemas.openxmlformats.org/officeDocument/2006/relationships/notesSlide" Target="../notesSlides/notesSlide2.xml"/><Relationship Id="rId8" Type="http://schemas.openxmlformats.org/officeDocument/2006/relationships/tags" Target="../tags/tag12.xml"/><Relationship Id="rId51" Type="http://schemas.openxmlformats.org/officeDocument/2006/relationships/tags" Target="../tags/tag55.xml"/><Relationship Id="rId3" Type="http://schemas.openxmlformats.org/officeDocument/2006/relationships/tags" Target="../tags/tag7.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46" Type="http://schemas.openxmlformats.org/officeDocument/2006/relationships/tags" Target="../tags/tag50.xml"/><Relationship Id="rId59" Type="http://schemas.openxmlformats.org/officeDocument/2006/relationships/tags" Target="../tags/tag63.xml"/><Relationship Id="rId67" Type="http://schemas.openxmlformats.org/officeDocument/2006/relationships/tags" Target="../tags/tag71.xml"/><Relationship Id="rId20" Type="http://schemas.openxmlformats.org/officeDocument/2006/relationships/tags" Target="../tags/tag24.xml"/><Relationship Id="rId41" Type="http://schemas.openxmlformats.org/officeDocument/2006/relationships/tags" Target="../tags/tag45.xml"/><Relationship Id="rId54" Type="http://schemas.openxmlformats.org/officeDocument/2006/relationships/tags" Target="../tags/tag58.xml"/><Relationship Id="rId62" Type="http://schemas.openxmlformats.org/officeDocument/2006/relationships/tags" Target="../tags/tag6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notesSlide" Target="../notesSlides/notesSlide21.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slideLayout" Target="../slideLayouts/slideLayout7.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s>
</file>

<file path=ppt/slides/_rels/slide22.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tags" Target="../tags/tag189.xml"/><Relationship Id="rId2" Type="http://schemas.openxmlformats.org/officeDocument/2006/relationships/tags" Target="../tags/tag179.xml"/><Relationship Id="rId16" Type="http://schemas.openxmlformats.org/officeDocument/2006/relationships/notesSlide" Target="../notesSlides/notesSlide22.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5" Type="http://schemas.openxmlformats.org/officeDocument/2006/relationships/tags" Target="../tags/tag182.xml"/><Relationship Id="rId15" Type="http://schemas.openxmlformats.org/officeDocument/2006/relationships/slideLayout" Target="../slideLayouts/slideLayout7.xml"/><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s>
</file>

<file path=ppt/slides/_rels/slide23.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tags" Target="../tags/tag209.xml"/><Relationship Id="rId3" Type="http://schemas.openxmlformats.org/officeDocument/2006/relationships/tags" Target="../tags/tag194.xml"/><Relationship Id="rId21" Type="http://schemas.openxmlformats.org/officeDocument/2006/relationships/tags" Target="../tags/tag212.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tags" Target="../tags/tag211.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notesSlide" Target="../notesSlides/notesSlide23.xml"/><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slideLayout" Target="../slideLayouts/slideLayout7.xml"/><Relationship Id="rId10" Type="http://schemas.openxmlformats.org/officeDocument/2006/relationships/tags" Target="../tags/tag201.xml"/><Relationship Id="rId19" Type="http://schemas.openxmlformats.org/officeDocument/2006/relationships/tags" Target="../tags/tag210.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s>
</file>

<file path=ppt/slides/_rels/slide24.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tags" Target="../tags/tag225.xml"/><Relationship Id="rId2" Type="http://schemas.openxmlformats.org/officeDocument/2006/relationships/tags" Target="../tags/tag215.xml"/><Relationship Id="rId16" Type="http://schemas.openxmlformats.org/officeDocument/2006/relationships/notesSlide" Target="../notesSlides/notesSlide24.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5" Type="http://schemas.openxmlformats.org/officeDocument/2006/relationships/tags" Target="../tags/tag218.xml"/><Relationship Id="rId15" Type="http://schemas.openxmlformats.org/officeDocument/2006/relationships/slideLayout" Target="../slideLayouts/slideLayout7.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30.xml"/><Relationship Id="rId7" Type="http://schemas.openxmlformats.org/officeDocument/2006/relationships/image" Target="../media/image21.pn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20.pn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5.xml"/><Relationship Id="rId1" Type="http://schemas.openxmlformats.org/officeDocument/2006/relationships/tags" Target="../tags/tag234.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7.xml"/><Relationship Id="rId1" Type="http://schemas.openxmlformats.org/officeDocument/2006/relationships/tags" Target="../tags/tag236.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tags" Target="../tags/tag250.xml"/><Relationship Id="rId18" Type="http://schemas.openxmlformats.org/officeDocument/2006/relationships/slideLayout" Target="../slideLayouts/slideLayout7.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tags" Target="../tags/tag249.xml"/><Relationship Id="rId17" Type="http://schemas.openxmlformats.org/officeDocument/2006/relationships/tags" Target="../tags/tag254.xml"/><Relationship Id="rId2" Type="http://schemas.openxmlformats.org/officeDocument/2006/relationships/tags" Target="../tags/tag239.xml"/><Relationship Id="rId16" Type="http://schemas.openxmlformats.org/officeDocument/2006/relationships/tags" Target="../tags/tag253.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tags" Target="../tags/tag248.xml"/><Relationship Id="rId5" Type="http://schemas.openxmlformats.org/officeDocument/2006/relationships/tags" Target="../tags/tag242.xml"/><Relationship Id="rId15" Type="http://schemas.openxmlformats.org/officeDocument/2006/relationships/tags" Target="../tags/tag252.xml"/><Relationship Id="rId10" Type="http://schemas.openxmlformats.org/officeDocument/2006/relationships/tags" Target="../tags/tag247.xml"/><Relationship Id="rId19" Type="http://schemas.openxmlformats.org/officeDocument/2006/relationships/notesSlide" Target="../notesSlides/notesSlide29.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tags" Target="../tags/tag251.xml"/></Relationships>
</file>

<file path=ppt/slides/_rels/slide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3" Type="http://schemas.openxmlformats.org/officeDocument/2006/relationships/tags" Target="../tags/tag257.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notesSlide" Target="../notesSlides/notesSlide30.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5" Type="http://schemas.openxmlformats.org/officeDocument/2006/relationships/tags" Target="../tags/tag259.xml"/><Relationship Id="rId15" Type="http://schemas.openxmlformats.org/officeDocument/2006/relationships/tags" Target="../tags/tag269.xml"/><Relationship Id="rId10" Type="http://schemas.openxmlformats.org/officeDocument/2006/relationships/tags" Target="../tags/tag264.xml"/><Relationship Id="rId19" Type="http://schemas.openxmlformats.org/officeDocument/2006/relationships/slideLayout" Target="../slideLayouts/slideLayout7.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75.xml"/><Relationship Id="rId7" Type="http://schemas.openxmlformats.org/officeDocument/2006/relationships/image" Target="../media/image24.png"/><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image" Target="../media/image23.png"/><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tags" Target="../tags/tag292.xml"/><Relationship Id="rId2" Type="http://schemas.openxmlformats.org/officeDocument/2006/relationships/tags" Target="../tags/tag282.xml"/><Relationship Id="rId16" Type="http://schemas.openxmlformats.org/officeDocument/2006/relationships/notesSlide" Target="../notesSlides/notesSlide34.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slideLayout" Target="../slideLayouts/slideLayout7.xml"/><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s>
</file>

<file path=ppt/slides/_rels/slide35.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18" Type="http://schemas.openxmlformats.org/officeDocument/2006/relationships/tags" Target="../tags/tag312.xml"/><Relationship Id="rId3" Type="http://schemas.openxmlformats.org/officeDocument/2006/relationships/tags" Target="../tags/tag297.xml"/><Relationship Id="rId21" Type="http://schemas.openxmlformats.org/officeDocument/2006/relationships/tags" Target="../tags/tag315.xm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tags" Target="../tags/tag311.xml"/><Relationship Id="rId2" Type="http://schemas.openxmlformats.org/officeDocument/2006/relationships/tags" Target="../tags/tag296.xml"/><Relationship Id="rId16" Type="http://schemas.openxmlformats.org/officeDocument/2006/relationships/tags" Target="../tags/tag310.xml"/><Relationship Id="rId20" Type="http://schemas.openxmlformats.org/officeDocument/2006/relationships/tags" Target="../tags/tag314.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24" Type="http://schemas.openxmlformats.org/officeDocument/2006/relationships/notesSlide" Target="../notesSlides/notesSlide35.xml"/><Relationship Id="rId5" Type="http://schemas.openxmlformats.org/officeDocument/2006/relationships/tags" Target="../tags/tag299.xml"/><Relationship Id="rId15" Type="http://schemas.openxmlformats.org/officeDocument/2006/relationships/tags" Target="../tags/tag309.xml"/><Relationship Id="rId23" Type="http://schemas.openxmlformats.org/officeDocument/2006/relationships/slideLayout" Target="../slideLayouts/slideLayout7.xml"/><Relationship Id="rId10" Type="http://schemas.openxmlformats.org/officeDocument/2006/relationships/tags" Target="../tags/tag304.xml"/><Relationship Id="rId19" Type="http://schemas.openxmlformats.org/officeDocument/2006/relationships/tags" Target="../tags/tag313.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 Id="rId22" Type="http://schemas.openxmlformats.org/officeDocument/2006/relationships/tags" Target="../tags/tag316.xml"/></Relationships>
</file>

<file path=ppt/slides/_rels/slide36.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tags" Target="../tags/tag329.xml"/><Relationship Id="rId18" Type="http://schemas.openxmlformats.org/officeDocument/2006/relationships/tags" Target="../tags/tag334.xml"/><Relationship Id="rId26" Type="http://schemas.openxmlformats.org/officeDocument/2006/relationships/tags" Target="../tags/tag342.xml"/><Relationship Id="rId3" Type="http://schemas.openxmlformats.org/officeDocument/2006/relationships/tags" Target="../tags/tag319.xml"/><Relationship Id="rId21" Type="http://schemas.openxmlformats.org/officeDocument/2006/relationships/tags" Target="../tags/tag337.xml"/><Relationship Id="rId7" Type="http://schemas.openxmlformats.org/officeDocument/2006/relationships/tags" Target="../tags/tag323.xml"/><Relationship Id="rId12" Type="http://schemas.openxmlformats.org/officeDocument/2006/relationships/tags" Target="../tags/tag328.xml"/><Relationship Id="rId17" Type="http://schemas.openxmlformats.org/officeDocument/2006/relationships/tags" Target="../tags/tag333.xml"/><Relationship Id="rId25" Type="http://schemas.openxmlformats.org/officeDocument/2006/relationships/tags" Target="../tags/tag341.xml"/><Relationship Id="rId2" Type="http://schemas.openxmlformats.org/officeDocument/2006/relationships/tags" Target="../tags/tag318.xml"/><Relationship Id="rId16" Type="http://schemas.openxmlformats.org/officeDocument/2006/relationships/tags" Target="../tags/tag332.xml"/><Relationship Id="rId20" Type="http://schemas.openxmlformats.org/officeDocument/2006/relationships/tags" Target="../tags/tag336.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24" Type="http://schemas.openxmlformats.org/officeDocument/2006/relationships/tags" Target="../tags/tag340.xml"/><Relationship Id="rId5" Type="http://schemas.openxmlformats.org/officeDocument/2006/relationships/tags" Target="../tags/tag321.xml"/><Relationship Id="rId15" Type="http://schemas.openxmlformats.org/officeDocument/2006/relationships/tags" Target="../tags/tag331.xml"/><Relationship Id="rId23" Type="http://schemas.openxmlformats.org/officeDocument/2006/relationships/tags" Target="../tags/tag339.xml"/><Relationship Id="rId28" Type="http://schemas.openxmlformats.org/officeDocument/2006/relationships/notesSlide" Target="../notesSlides/notesSlide36.xml"/><Relationship Id="rId10" Type="http://schemas.openxmlformats.org/officeDocument/2006/relationships/tags" Target="../tags/tag326.xml"/><Relationship Id="rId19" Type="http://schemas.openxmlformats.org/officeDocument/2006/relationships/tags" Target="../tags/tag335.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tags" Target="../tags/tag338.xml"/><Relationship Id="rId27"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image" Target="../media/image28.png"/><Relationship Id="rId5" Type="http://schemas.openxmlformats.org/officeDocument/2006/relationships/notesSlide" Target="../notesSlides/notesSlide37.xml"/><Relationship Id="rId4"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tags" Target="../tags/tag348.xml"/><Relationship Id="rId7" Type="http://schemas.openxmlformats.org/officeDocument/2006/relationships/image" Target="../media/image30.png"/><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image" Target="../media/image29.png"/><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tags" Target="../tags/tag359.xml"/><Relationship Id="rId13" Type="http://schemas.openxmlformats.org/officeDocument/2006/relationships/tags" Target="../tags/tag364.xml"/><Relationship Id="rId18" Type="http://schemas.openxmlformats.org/officeDocument/2006/relationships/slideLayout" Target="../slideLayouts/slideLayout7.xml"/><Relationship Id="rId3" Type="http://schemas.openxmlformats.org/officeDocument/2006/relationships/tags" Target="../tags/tag354.xml"/><Relationship Id="rId7" Type="http://schemas.openxmlformats.org/officeDocument/2006/relationships/tags" Target="../tags/tag358.xml"/><Relationship Id="rId12" Type="http://schemas.openxmlformats.org/officeDocument/2006/relationships/tags" Target="../tags/tag363.xml"/><Relationship Id="rId17" Type="http://schemas.openxmlformats.org/officeDocument/2006/relationships/tags" Target="../tags/tag368.xml"/><Relationship Id="rId2" Type="http://schemas.openxmlformats.org/officeDocument/2006/relationships/tags" Target="../tags/tag353.xml"/><Relationship Id="rId16" Type="http://schemas.openxmlformats.org/officeDocument/2006/relationships/tags" Target="../tags/tag367.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5" Type="http://schemas.openxmlformats.org/officeDocument/2006/relationships/tags" Target="../tags/tag356.xml"/><Relationship Id="rId15" Type="http://schemas.openxmlformats.org/officeDocument/2006/relationships/tags" Target="../tags/tag366.xml"/><Relationship Id="rId10" Type="http://schemas.openxmlformats.org/officeDocument/2006/relationships/tags" Target="../tags/tag361.xml"/><Relationship Id="rId19" Type="http://schemas.openxmlformats.org/officeDocument/2006/relationships/notesSlide" Target="../notesSlides/notesSlide40.xml"/><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tags" Target="../tags/tag365.xml"/></Relationships>
</file>

<file path=ppt/slides/_rels/slide41.xml.rels><?xml version="1.0" encoding="UTF-8" standalone="yes"?>
<Relationships xmlns="http://schemas.openxmlformats.org/package/2006/relationships"><Relationship Id="rId8" Type="http://schemas.openxmlformats.org/officeDocument/2006/relationships/tags" Target="../tags/tag376.xml"/><Relationship Id="rId13" Type="http://schemas.openxmlformats.org/officeDocument/2006/relationships/tags" Target="../tags/tag381.xml"/><Relationship Id="rId18" Type="http://schemas.openxmlformats.org/officeDocument/2006/relationships/tags" Target="../tags/tag386.xml"/><Relationship Id="rId3" Type="http://schemas.openxmlformats.org/officeDocument/2006/relationships/tags" Target="../tags/tag371.xml"/><Relationship Id="rId21" Type="http://schemas.openxmlformats.org/officeDocument/2006/relationships/tags" Target="../tags/tag389.xml"/><Relationship Id="rId7" Type="http://schemas.openxmlformats.org/officeDocument/2006/relationships/tags" Target="../tags/tag375.xml"/><Relationship Id="rId12" Type="http://schemas.openxmlformats.org/officeDocument/2006/relationships/tags" Target="../tags/tag380.xml"/><Relationship Id="rId17" Type="http://schemas.openxmlformats.org/officeDocument/2006/relationships/tags" Target="../tags/tag385.xml"/><Relationship Id="rId2" Type="http://schemas.openxmlformats.org/officeDocument/2006/relationships/tags" Target="../tags/tag370.xml"/><Relationship Id="rId16" Type="http://schemas.openxmlformats.org/officeDocument/2006/relationships/tags" Target="../tags/tag384.xml"/><Relationship Id="rId20" Type="http://schemas.openxmlformats.org/officeDocument/2006/relationships/tags" Target="../tags/tag388.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tags" Target="../tags/tag379.xml"/><Relationship Id="rId24" Type="http://schemas.openxmlformats.org/officeDocument/2006/relationships/notesSlide" Target="../notesSlides/notesSlide41.xml"/><Relationship Id="rId5" Type="http://schemas.openxmlformats.org/officeDocument/2006/relationships/tags" Target="../tags/tag373.xml"/><Relationship Id="rId15" Type="http://schemas.openxmlformats.org/officeDocument/2006/relationships/tags" Target="../tags/tag383.xml"/><Relationship Id="rId23" Type="http://schemas.openxmlformats.org/officeDocument/2006/relationships/slideLayout" Target="../slideLayouts/slideLayout7.xml"/><Relationship Id="rId10" Type="http://schemas.openxmlformats.org/officeDocument/2006/relationships/tags" Target="../tags/tag378.xml"/><Relationship Id="rId19" Type="http://schemas.openxmlformats.org/officeDocument/2006/relationships/tags" Target="../tags/tag387.xml"/><Relationship Id="rId4" Type="http://schemas.openxmlformats.org/officeDocument/2006/relationships/tags" Target="../tags/tag372.xml"/><Relationship Id="rId9" Type="http://schemas.openxmlformats.org/officeDocument/2006/relationships/tags" Target="../tags/tag377.xml"/><Relationship Id="rId14" Type="http://schemas.openxmlformats.org/officeDocument/2006/relationships/tags" Target="../tags/tag382.xml"/><Relationship Id="rId22" Type="http://schemas.openxmlformats.org/officeDocument/2006/relationships/tags" Target="../tags/tag390.xml"/></Relationships>
</file>

<file path=ppt/slides/_rels/slide42.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tags" Target="../tags/tag403.xml"/><Relationship Id="rId18" Type="http://schemas.openxmlformats.org/officeDocument/2006/relationships/tags" Target="../tags/tag408.xml"/><Relationship Id="rId26" Type="http://schemas.openxmlformats.org/officeDocument/2006/relationships/tags" Target="../tags/tag416.xml"/><Relationship Id="rId3" Type="http://schemas.openxmlformats.org/officeDocument/2006/relationships/tags" Target="../tags/tag393.xml"/><Relationship Id="rId21" Type="http://schemas.openxmlformats.org/officeDocument/2006/relationships/tags" Target="../tags/tag411.xml"/><Relationship Id="rId7" Type="http://schemas.openxmlformats.org/officeDocument/2006/relationships/tags" Target="../tags/tag397.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tags" Target="../tags/tag415.xml"/><Relationship Id="rId2" Type="http://schemas.openxmlformats.org/officeDocument/2006/relationships/tags" Target="../tags/tag392.xml"/><Relationship Id="rId16" Type="http://schemas.openxmlformats.org/officeDocument/2006/relationships/tags" Target="../tags/tag406.xml"/><Relationship Id="rId20" Type="http://schemas.openxmlformats.org/officeDocument/2006/relationships/tags" Target="../tags/tag410.xm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24" Type="http://schemas.openxmlformats.org/officeDocument/2006/relationships/tags" Target="../tags/tag414.xml"/><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tags" Target="../tags/tag413.xml"/><Relationship Id="rId28" Type="http://schemas.openxmlformats.org/officeDocument/2006/relationships/notesSlide" Target="../notesSlides/notesSlide42.xml"/><Relationship Id="rId10" Type="http://schemas.openxmlformats.org/officeDocument/2006/relationships/tags" Target="../tags/tag400.xml"/><Relationship Id="rId19" Type="http://schemas.openxmlformats.org/officeDocument/2006/relationships/tags" Target="../tags/tag409.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tags" Target="../tags/tag412.xml"/><Relationship Id="rId27"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tags" Target="../tags/tag419.xml"/><Relationship Id="rId7" Type="http://schemas.openxmlformats.org/officeDocument/2006/relationships/image" Target="../media/image32.jpeg"/><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image" Target="../media/image31.png"/><Relationship Id="rId5" Type="http://schemas.openxmlformats.org/officeDocument/2006/relationships/notesSlide" Target="../notesSlides/notesSlide43.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4.xml"/><Relationship Id="rId1" Type="http://schemas.openxmlformats.org/officeDocument/2006/relationships/tags" Target="../tags/tag423.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8" Type="http://schemas.openxmlformats.org/officeDocument/2006/relationships/tags" Target="../tags/tag432.xml"/><Relationship Id="rId13" Type="http://schemas.openxmlformats.org/officeDocument/2006/relationships/tags" Target="../tags/tag437.xml"/><Relationship Id="rId18" Type="http://schemas.openxmlformats.org/officeDocument/2006/relationships/tags" Target="../tags/tag442.xml"/><Relationship Id="rId26" Type="http://schemas.openxmlformats.org/officeDocument/2006/relationships/tags" Target="../tags/tag450.xml"/><Relationship Id="rId3" Type="http://schemas.openxmlformats.org/officeDocument/2006/relationships/tags" Target="../tags/tag427.xml"/><Relationship Id="rId21" Type="http://schemas.openxmlformats.org/officeDocument/2006/relationships/tags" Target="../tags/tag445.xml"/><Relationship Id="rId7" Type="http://schemas.openxmlformats.org/officeDocument/2006/relationships/tags" Target="../tags/tag431.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tags" Target="../tags/tag449.xml"/><Relationship Id="rId2" Type="http://schemas.openxmlformats.org/officeDocument/2006/relationships/tags" Target="../tags/tag426.xml"/><Relationship Id="rId16" Type="http://schemas.openxmlformats.org/officeDocument/2006/relationships/tags" Target="../tags/tag440.xml"/><Relationship Id="rId20" Type="http://schemas.openxmlformats.org/officeDocument/2006/relationships/tags" Target="../tags/tag444.xml"/><Relationship Id="rId29" Type="http://schemas.openxmlformats.org/officeDocument/2006/relationships/tags" Target="../tags/tag453.xml"/><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tags" Target="../tags/tag435.xml"/><Relationship Id="rId24" Type="http://schemas.openxmlformats.org/officeDocument/2006/relationships/tags" Target="../tags/tag448.xml"/><Relationship Id="rId32" Type="http://schemas.openxmlformats.org/officeDocument/2006/relationships/notesSlide" Target="../notesSlides/notesSlide46.xml"/><Relationship Id="rId5" Type="http://schemas.openxmlformats.org/officeDocument/2006/relationships/tags" Target="../tags/tag429.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tags" Target="../tags/tag452.xml"/><Relationship Id="rId10" Type="http://schemas.openxmlformats.org/officeDocument/2006/relationships/tags" Target="../tags/tag434.xml"/><Relationship Id="rId19" Type="http://schemas.openxmlformats.org/officeDocument/2006/relationships/tags" Target="../tags/tag443.xml"/><Relationship Id="rId31" Type="http://schemas.openxmlformats.org/officeDocument/2006/relationships/slideLayout" Target="../slideLayouts/slideLayout7.xml"/><Relationship Id="rId4" Type="http://schemas.openxmlformats.org/officeDocument/2006/relationships/tags" Target="../tags/tag428.xml"/><Relationship Id="rId9" Type="http://schemas.openxmlformats.org/officeDocument/2006/relationships/tags" Target="../tags/tag433.xml"/><Relationship Id="rId14" Type="http://schemas.openxmlformats.org/officeDocument/2006/relationships/tags" Target="../tags/tag438.xml"/><Relationship Id="rId22" Type="http://schemas.openxmlformats.org/officeDocument/2006/relationships/tags" Target="../tags/tag446.xml"/><Relationship Id="rId27" Type="http://schemas.openxmlformats.org/officeDocument/2006/relationships/tags" Target="../tags/tag451.xml"/><Relationship Id="rId30" Type="http://schemas.openxmlformats.org/officeDocument/2006/relationships/tags" Target="../tags/tag454.xml"/></Relationships>
</file>

<file path=ppt/slides/_rels/slide47.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image" Target="../media/image33.png"/><Relationship Id="rId5" Type="http://schemas.openxmlformats.org/officeDocument/2006/relationships/notesSlide" Target="../notesSlides/notesSlide47.xml"/><Relationship Id="rId4"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3" Type="http://schemas.openxmlformats.org/officeDocument/2006/relationships/tags" Target="../tags/tag463.xml"/><Relationship Id="rId7" Type="http://schemas.openxmlformats.org/officeDocument/2006/relationships/tags" Target="../tags/tag467.xml"/><Relationship Id="rId12" Type="http://schemas.openxmlformats.org/officeDocument/2006/relationships/tags" Target="../tags/tag472.xml"/><Relationship Id="rId2" Type="http://schemas.openxmlformats.org/officeDocument/2006/relationships/tags" Target="../tags/tag462.xml"/><Relationship Id="rId16" Type="http://schemas.openxmlformats.org/officeDocument/2006/relationships/notesSlide" Target="../notesSlides/notesSlide49.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5" Type="http://schemas.openxmlformats.org/officeDocument/2006/relationships/tags" Target="../tags/tag465.xml"/><Relationship Id="rId15" Type="http://schemas.openxmlformats.org/officeDocument/2006/relationships/slideLayout" Target="../slideLayouts/slideLayout7.xml"/><Relationship Id="rId10" Type="http://schemas.openxmlformats.org/officeDocument/2006/relationships/tags" Target="../tags/tag470.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s>
</file>

<file path=ppt/slides/_rels/slide5.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8.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477.xml"/><Relationship Id="rId7" Type="http://schemas.openxmlformats.org/officeDocument/2006/relationships/image" Target="../media/image35.png"/><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image" Target="../media/image34.png"/><Relationship Id="rId5" Type="http://schemas.openxmlformats.org/officeDocument/2006/relationships/notesSlide" Target="../notesSlides/notesSlide50.xml"/><Relationship Id="rId4"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2.xml"/><Relationship Id="rId1" Type="http://schemas.openxmlformats.org/officeDocument/2006/relationships/tags" Target="../tags/tag481.xml"/><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8" Type="http://schemas.openxmlformats.org/officeDocument/2006/relationships/tags" Target="../tags/tag490.xml"/><Relationship Id="rId13" Type="http://schemas.openxmlformats.org/officeDocument/2006/relationships/tags" Target="../tags/tag495.xml"/><Relationship Id="rId18" Type="http://schemas.openxmlformats.org/officeDocument/2006/relationships/tags" Target="../tags/tag500.xml"/><Relationship Id="rId3" Type="http://schemas.openxmlformats.org/officeDocument/2006/relationships/tags" Target="../tags/tag485.xml"/><Relationship Id="rId21" Type="http://schemas.openxmlformats.org/officeDocument/2006/relationships/tags" Target="../tags/tag503.xml"/><Relationship Id="rId7" Type="http://schemas.openxmlformats.org/officeDocument/2006/relationships/tags" Target="../tags/tag489.xml"/><Relationship Id="rId12" Type="http://schemas.openxmlformats.org/officeDocument/2006/relationships/tags" Target="../tags/tag494.xml"/><Relationship Id="rId17" Type="http://schemas.openxmlformats.org/officeDocument/2006/relationships/tags" Target="../tags/tag499.xml"/><Relationship Id="rId2" Type="http://schemas.openxmlformats.org/officeDocument/2006/relationships/tags" Target="../tags/tag484.xml"/><Relationship Id="rId16" Type="http://schemas.openxmlformats.org/officeDocument/2006/relationships/tags" Target="../tags/tag498.xml"/><Relationship Id="rId20" Type="http://schemas.openxmlformats.org/officeDocument/2006/relationships/tags" Target="../tags/tag502.xml"/><Relationship Id="rId1" Type="http://schemas.openxmlformats.org/officeDocument/2006/relationships/tags" Target="../tags/tag483.xml"/><Relationship Id="rId6" Type="http://schemas.openxmlformats.org/officeDocument/2006/relationships/tags" Target="../tags/tag488.xml"/><Relationship Id="rId11" Type="http://schemas.openxmlformats.org/officeDocument/2006/relationships/tags" Target="../tags/tag493.xml"/><Relationship Id="rId24" Type="http://schemas.openxmlformats.org/officeDocument/2006/relationships/notesSlide" Target="../notesSlides/notesSlide53.xml"/><Relationship Id="rId5" Type="http://schemas.openxmlformats.org/officeDocument/2006/relationships/tags" Target="../tags/tag487.xml"/><Relationship Id="rId15" Type="http://schemas.openxmlformats.org/officeDocument/2006/relationships/tags" Target="../tags/tag497.xml"/><Relationship Id="rId23" Type="http://schemas.openxmlformats.org/officeDocument/2006/relationships/slideLayout" Target="../slideLayouts/slideLayout7.xml"/><Relationship Id="rId10" Type="http://schemas.openxmlformats.org/officeDocument/2006/relationships/tags" Target="../tags/tag492.xml"/><Relationship Id="rId19" Type="http://schemas.openxmlformats.org/officeDocument/2006/relationships/tags" Target="../tags/tag501.xml"/><Relationship Id="rId4" Type="http://schemas.openxmlformats.org/officeDocument/2006/relationships/tags" Target="../tags/tag486.xml"/><Relationship Id="rId9" Type="http://schemas.openxmlformats.org/officeDocument/2006/relationships/tags" Target="../tags/tag491.xml"/><Relationship Id="rId14" Type="http://schemas.openxmlformats.org/officeDocument/2006/relationships/tags" Target="../tags/tag496.xml"/><Relationship Id="rId22" Type="http://schemas.openxmlformats.org/officeDocument/2006/relationships/tags" Target="../tags/tag504.xml"/></Relationships>
</file>

<file path=ppt/slides/_rels/slide54.xml.rels><?xml version="1.0" encoding="UTF-8" standalone="yes"?>
<Relationships xmlns="http://schemas.openxmlformats.org/package/2006/relationships"><Relationship Id="rId8" Type="http://schemas.openxmlformats.org/officeDocument/2006/relationships/tags" Target="../tags/tag512.xml"/><Relationship Id="rId13" Type="http://schemas.openxmlformats.org/officeDocument/2006/relationships/tags" Target="../tags/tag517.xml"/><Relationship Id="rId18" Type="http://schemas.openxmlformats.org/officeDocument/2006/relationships/tags" Target="../tags/tag522.xml"/><Relationship Id="rId26" Type="http://schemas.openxmlformats.org/officeDocument/2006/relationships/tags" Target="../tags/tag530.xml"/><Relationship Id="rId3" Type="http://schemas.openxmlformats.org/officeDocument/2006/relationships/tags" Target="../tags/tag507.xml"/><Relationship Id="rId21" Type="http://schemas.openxmlformats.org/officeDocument/2006/relationships/tags" Target="../tags/tag525.xml"/><Relationship Id="rId7" Type="http://schemas.openxmlformats.org/officeDocument/2006/relationships/tags" Target="../tags/tag511.xml"/><Relationship Id="rId12" Type="http://schemas.openxmlformats.org/officeDocument/2006/relationships/tags" Target="../tags/tag516.xml"/><Relationship Id="rId17" Type="http://schemas.openxmlformats.org/officeDocument/2006/relationships/tags" Target="../tags/tag521.xml"/><Relationship Id="rId25" Type="http://schemas.openxmlformats.org/officeDocument/2006/relationships/tags" Target="../tags/tag529.xml"/><Relationship Id="rId2" Type="http://schemas.openxmlformats.org/officeDocument/2006/relationships/tags" Target="../tags/tag506.xml"/><Relationship Id="rId16" Type="http://schemas.openxmlformats.org/officeDocument/2006/relationships/tags" Target="../tags/tag520.xml"/><Relationship Id="rId20" Type="http://schemas.openxmlformats.org/officeDocument/2006/relationships/tags" Target="../tags/tag524.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tags" Target="../tags/tag515.xml"/><Relationship Id="rId24" Type="http://schemas.openxmlformats.org/officeDocument/2006/relationships/tags" Target="../tags/tag528.xml"/><Relationship Id="rId5" Type="http://schemas.openxmlformats.org/officeDocument/2006/relationships/tags" Target="../tags/tag509.xml"/><Relationship Id="rId15" Type="http://schemas.openxmlformats.org/officeDocument/2006/relationships/tags" Target="../tags/tag519.xml"/><Relationship Id="rId23" Type="http://schemas.openxmlformats.org/officeDocument/2006/relationships/tags" Target="../tags/tag527.xml"/><Relationship Id="rId28" Type="http://schemas.openxmlformats.org/officeDocument/2006/relationships/notesSlide" Target="../notesSlides/notesSlide54.xml"/><Relationship Id="rId10" Type="http://schemas.openxmlformats.org/officeDocument/2006/relationships/tags" Target="../tags/tag514.xml"/><Relationship Id="rId19" Type="http://schemas.openxmlformats.org/officeDocument/2006/relationships/tags" Target="../tags/tag523.xml"/><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tags" Target="../tags/tag518.xml"/><Relationship Id="rId22" Type="http://schemas.openxmlformats.org/officeDocument/2006/relationships/tags" Target="../tags/tag526.xml"/><Relationship Id="rId27"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32.xml"/><Relationship Id="rId1" Type="http://schemas.openxmlformats.org/officeDocument/2006/relationships/tags" Target="../tags/tag531.xml"/><Relationship Id="rId4"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slideLayout" Target="../slideLayouts/slideLayout7.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 Type="http://schemas.openxmlformats.org/officeDocument/2006/relationships/tags" Target="../tags/tag81.xml"/><Relationship Id="rId16" Type="http://schemas.openxmlformats.org/officeDocument/2006/relationships/tags" Target="../tags/tag95.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tags" Target="../tags/tag94.xml"/><Relationship Id="rId10" Type="http://schemas.openxmlformats.org/officeDocument/2006/relationships/tags" Target="../tags/tag89.xml"/><Relationship Id="rId19" Type="http://schemas.openxmlformats.org/officeDocument/2006/relationships/notesSlide" Target="../notesSlides/notesSlide6.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s>
</file>

<file path=ppt/slides/_rels/slide7.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2" Type="http://schemas.openxmlformats.org/officeDocument/2006/relationships/tags" Target="../tags/tag98.xml"/><Relationship Id="rId16" Type="http://schemas.openxmlformats.org/officeDocument/2006/relationships/notesSlide" Target="../notesSlides/notesSlide7.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slideLayout" Target="../slideLayouts/slideLayout7.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15.xml"/><Relationship Id="rId7" Type="http://schemas.openxmlformats.org/officeDocument/2006/relationships/image" Target="../media/image10.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9.png"/><Relationship Id="rId5" Type="http://schemas.openxmlformats.org/officeDocument/2006/relationships/notesSlide" Target="../notesSlides/notesSlide9.xml"/><Relationship Id="rId4" Type="http://schemas.openxmlformats.org/officeDocument/2006/relationships/slideLayout" Target="../slideLayouts/slideLayout3.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22325" y="2310717"/>
            <a:ext cx="5895976" cy="1079180"/>
          </a:xfrm>
          <a:solidFill>
            <a:schemeClr val="tx1"/>
          </a:solidFill>
        </p:spPr>
        <p:txBody>
          <a:bodyPr wrap="square" lIns="90000" tIns="46800" rIns="90000">
            <a:normAutofit fontScale="90000"/>
          </a:bodyPr>
          <a:lstStyle/>
          <a:p>
            <a:r>
              <a:rPr lang="zh-CN" altLang="en-US" b="1" dirty="0">
                <a:solidFill>
                  <a:schemeClr val="bg1"/>
                </a:solidFill>
                <a:latin typeface="方正清刻本悦宋简体" panose="02000000000000000000" pitchFamily="2" charset="-122"/>
                <a:ea typeface="方正清刻本悦宋简体" panose="02000000000000000000" pitchFamily="2" charset="-122"/>
                <a:sym typeface="+mn-ea"/>
              </a:rPr>
              <a:t>八大特殊作业培训</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8255" y="2761615"/>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indent="0" eaLnBrk="1" hangingPunct="1">
              <a:lnSpc>
                <a:spcPct val="130000"/>
              </a:lnSpc>
            </a:pPr>
            <a:r>
              <a:rPr lang="zh-CN" altLang="en-US" sz="2400" dirty="0">
                <a:latin typeface="微软雅黑" panose="020B0503020204020204" charset="-122"/>
                <a:ea typeface="微软雅黑" panose="020B0503020204020204" charset="-122"/>
                <a:sym typeface="+mn-ea"/>
              </a:rPr>
              <a:t>能直接或间接产生明火的工艺设置以外的</a:t>
            </a:r>
            <a:r>
              <a:rPr lang="zh-CN" altLang="en-US" sz="2400" dirty="0">
                <a:solidFill>
                  <a:srgbClr val="FF3300"/>
                </a:solidFill>
                <a:latin typeface="微软雅黑" panose="020B0503020204020204" charset="-122"/>
                <a:ea typeface="微软雅黑" panose="020B0503020204020204" charset="-122"/>
                <a:sym typeface="+mn-ea"/>
              </a:rPr>
              <a:t>非常规</a:t>
            </a:r>
            <a:r>
              <a:rPr lang="zh-CN" altLang="en-US" sz="2400" dirty="0">
                <a:latin typeface="微软雅黑" panose="020B0503020204020204" charset="-122"/>
                <a:ea typeface="微软雅黑" panose="020B0503020204020204" charset="-122"/>
                <a:sym typeface="+mn-ea"/>
              </a:rPr>
              <a:t>作业，如使用电焊、气焊（割）、喷灯、电钻、砂轮、切割等进行可能产生火焰、火花和炽热表面的</a:t>
            </a:r>
            <a:r>
              <a:rPr lang="zh-CN" altLang="en-US" sz="2400" dirty="0">
                <a:solidFill>
                  <a:srgbClr val="FF3300"/>
                </a:solidFill>
                <a:latin typeface="微软雅黑" panose="020B0503020204020204" charset="-122"/>
                <a:ea typeface="微软雅黑" panose="020B0503020204020204" charset="-122"/>
                <a:sym typeface="+mn-ea"/>
              </a:rPr>
              <a:t>非常规</a:t>
            </a:r>
            <a:r>
              <a:rPr lang="zh-CN" altLang="en-US" sz="2400" dirty="0">
                <a:latin typeface="微软雅黑" panose="020B0503020204020204" charset="-122"/>
                <a:ea typeface="微软雅黑" panose="020B0503020204020204" charset="-122"/>
                <a:sym typeface="+mn-ea"/>
              </a:rPr>
              <a:t>作业。</a:t>
            </a:r>
            <a:endParaRPr lang="zh-CN" altLang="en-US" sz="2400" dirty="0">
              <a:solidFill>
                <a:schemeClr val="tx1"/>
              </a:solidFill>
              <a:latin typeface="微软雅黑" panose="020B0503020204020204" charset="-122"/>
              <a:ea typeface="微软雅黑" panose="020B0503020204020204" charset="-122"/>
              <a:sym typeface="+mn-ea"/>
            </a:endParaRPr>
          </a:p>
        </p:txBody>
      </p:sp>
      <p:sp>
        <p:nvSpPr>
          <p:cNvPr id="9" name="文本框 8"/>
          <p:cNvSpPr txBox="1"/>
          <p:nvPr>
            <p:custDataLst>
              <p:tags r:id="rId3"/>
            </p:custDataLst>
          </p:nvPr>
        </p:nvSpPr>
        <p:spPr>
          <a:xfrm>
            <a:off x="665204" y="381601"/>
            <a:ext cx="8643551"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1</a:t>
            </a:r>
            <a:r>
              <a:rPr lang="zh-CN" altLang="en-US" dirty="0">
                <a:sym typeface="+mn-ea"/>
              </a:rPr>
              <a:t>）动火作业定义（禁火区的动火作业）</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custDataLst>
              <p:tags r:id="rId2"/>
            </p:custDataLst>
          </p:nvPr>
        </p:nvCxnSpPr>
        <p:spPr>
          <a:xfrm>
            <a:off x="252081" y="2575351"/>
            <a:ext cx="11397008"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3"/>
            </p:custDataLst>
          </p:nvPr>
        </p:nvSpPr>
        <p:spPr>
          <a:xfrm>
            <a:off x="1698442"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49" name="椭圆 48"/>
          <p:cNvSpPr>
            <a:spLocks noChangeAspect="1"/>
          </p:cNvSpPr>
          <p:nvPr>
            <p:custDataLst>
              <p:tags r:id="rId4"/>
            </p:custDataLst>
          </p:nvPr>
        </p:nvSpPr>
        <p:spPr>
          <a:xfrm>
            <a:off x="3852909" y="252008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50" name="椭圆 49"/>
          <p:cNvSpPr>
            <a:spLocks noChangeAspect="1"/>
          </p:cNvSpPr>
          <p:nvPr>
            <p:custDataLst>
              <p:tags r:id="rId5"/>
            </p:custDataLst>
          </p:nvPr>
        </p:nvSpPr>
        <p:spPr>
          <a:xfrm>
            <a:off x="6031506"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90" name="椭圆 89"/>
          <p:cNvSpPr/>
          <p:nvPr>
            <p:custDataLst>
              <p:tags r:id="rId6"/>
            </p:custDataLst>
          </p:nvPr>
        </p:nvSpPr>
        <p:spPr>
          <a:xfrm>
            <a:off x="6500134" y="1991801"/>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0000" lnSpcReduction="10000"/>
          </a:bodyPr>
          <a:lstStyle/>
          <a:p>
            <a:pPr algn="ctr"/>
            <a:r>
              <a:rPr lang="zh-CN" altLang="en-US">
                <a:solidFill>
                  <a:schemeClr val="bg1"/>
                </a:solidFill>
              </a:rPr>
              <a:t>动火部位负责人</a:t>
            </a:r>
          </a:p>
        </p:txBody>
      </p:sp>
      <p:sp>
        <p:nvSpPr>
          <p:cNvPr id="7" name="文本框 6"/>
          <p:cNvSpPr txBox="1"/>
          <p:nvPr>
            <p:custDataLst>
              <p:tags r:id="rId7"/>
            </p:custDataLst>
          </p:nvPr>
        </p:nvSpPr>
        <p:spPr>
          <a:xfrm>
            <a:off x="6167120" y="3418205"/>
            <a:ext cx="1830070" cy="2237740"/>
          </a:xfrm>
          <a:prstGeom prst="rect">
            <a:avLst/>
          </a:prstGeom>
        </p:spPr>
        <p:txBody>
          <a:bodyPr wrap="square" lIns="90000" tIns="46800" rIns="90000" bIns="46800" anchor="t" anchorCtr="0">
            <a:no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对所属生产系统在动火过程中的安全监管负责；参与制定、负责落实动火安全措施</a:t>
            </a:r>
          </a:p>
        </p:txBody>
      </p:sp>
      <p:sp>
        <p:nvSpPr>
          <p:cNvPr id="95" name="椭圆 94"/>
          <p:cNvSpPr/>
          <p:nvPr>
            <p:custDataLst>
              <p:tags r:id="rId8"/>
            </p:custDataLst>
          </p:nvPr>
        </p:nvSpPr>
        <p:spPr>
          <a:xfrm>
            <a:off x="4357370" y="199390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a:solidFill>
                  <a:schemeClr val="tx1"/>
                </a:solidFill>
              </a:rPr>
              <a:t>监护人</a:t>
            </a:r>
          </a:p>
        </p:txBody>
      </p:sp>
      <p:sp>
        <p:nvSpPr>
          <p:cNvPr id="9" name="文本框 8"/>
          <p:cNvSpPr txBox="1"/>
          <p:nvPr>
            <p:custDataLst>
              <p:tags r:id="rId9"/>
            </p:custDataLst>
          </p:nvPr>
        </p:nvSpPr>
        <p:spPr>
          <a:xfrm>
            <a:off x="3961130" y="3406140"/>
            <a:ext cx="1674495" cy="2237740"/>
          </a:xfrm>
          <a:prstGeom prst="rect">
            <a:avLst/>
          </a:prstGeom>
        </p:spPr>
        <p:txBody>
          <a:bodyPr wrap="square" lIns="90000" tIns="46800" rIns="90000" bIns="46800" anchor="t" anchorCtr="0">
            <a:norm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应坚守岗位，不准脱岗；在动火期间，不准兼做其它工作</a:t>
            </a:r>
          </a:p>
        </p:txBody>
      </p:sp>
      <p:sp>
        <p:nvSpPr>
          <p:cNvPr id="100" name="椭圆 99"/>
          <p:cNvSpPr/>
          <p:nvPr>
            <p:custDataLst>
              <p:tags r:id="rId10"/>
            </p:custDataLst>
          </p:nvPr>
        </p:nvSpPr>
        <p:spPr>
          <a:xfrm>
            <a:off x="2218055" y="1993900"/>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2500" lnSpcReduction="10000"/>
          </a:bodyPr>
          <a:lstStyle/>
          <a:p>
            <a:pPr algn="ctr"/>
            <a:r>
              <a:rPr lang="zh-CN" altLang="en-US">
                <a:solidFill>
                  <a:schemeClr val="bg1"/>
                </a:solidFill>
              </a:rPr>
              <a:t>动火作业人</a:t>
            </a:r>
          </a:p>
        </p:txBody>
      </p:sp>
      <p:sp>
        <p:nvSpPr>
          <p:cNvPr id="11" name="文本框 10"/>
          <p:cNvSpPr txBox="1"/>
          <p:nvPr>
            <p:custDataLst>
              <p:tags r:id="rId11"/>
            </p:custDataLst>
          </p:nvPr>
        </p:nvSpPr>
        <p:spPr>
          <a:xfrm>
            <a:off x="1952625" y="3406775"/>
            <a:ext cx="1694815" cy="2237105"/>
          </a:xfrm>
          <a:prstGeom prst="rect">
            <a:avLst/>
          </a:prstGeom>
        </p:spPr>
        <p:txBody>
          <a:bodyPr wrap="square" lIns="90000" tIns="46800" rIns="90000" bIns="46800" anchor="t" anchorCtr="0">
            <a:norm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应逐项确认相关安全措施的落实情况；随身携带《许可证》</a:t>
            </a:r>
          </a:p>
        </p:txBody>
      </p:sp>
      <p:sp>
        <p:nvSpPr>
          <p:cNvPr id="105" name="椭圆 104"/>
          <p:cNvSpPr/>
          <p:nvPr>
            <p:custDataLst>
              <p:tags r:id="rId12"/>
            </p:custDataLst>
          </p:nvPr>
        </p:nvSpPr>
        <p:spPr>
          <a:xfrm>
            <a:off x="229235" y="201041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0000" lnSpcReduction="10000"/>
          </a:bodyPr>
          <a:lstStyle/>
          <a:p>
            <a:pPr algn="ctr"/>
            <a:r>
              <a:rPr lang="zh-CN" altLang="en-US">
                <a:solidFill>
                  <a:schemeClr val="tx1"/>
                </a:solidFill>
              </a:rPr>
              <a:t>动火作业负责人</a:t>
            </a:r>
          </a:p>
        </p:txBody>
      </p:sp>
      <p:sp>
        <p:nvSpPr>
          <p:cNvPr id="13" name="文本框 12"/>
          <p:cNvSpPr txBox="1"/>
          <p:nvPr>
            <p:custDataLst>
              <p:tags r:id="rId13"/>
            </p:custDataLst>
          </p:nvPr>
        </p:nvSpPr>
        <p:spPr>
          <a:xfrm>
            <a:off x="122555" y="3406140"/>
            <a:ext cx="1684020" cy="2237740"/>
          </a:xfrm>
          <a:prstGeom prst="rect">
            <a:avLst/>
          </a:prstGeom>
        </p:spPr>
        <p:txBody>
          <a:bodyPr wrap="square" lIns="90000" tIns="46800" rIns="90000" bIns="46800" anchor="t" anchorCtr="0">
            <a:norm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负责办理《许可证》并对动火作业负全面责任</a:t>
            </a:r>
          </a:p>
        </p:txBody>
      </p:sp>
      <p:sp>
        <p:nvSpPr>
          <p:cNvPr id="40" name="文本框 39"/>
          <p:cNvSpPr txBox="1"/>
          <p:nvPr>
            <p:custDataLst>
              <p:tags r:id="rId14"/>
            </p:custDataLst>
          </p:nvPr>
        </p:nvSpPr>
        <p:spPr>
          <a:xfrm>
            <a:off x="714632"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2</a:t>
            </a:r>
            <a:r>
              <a:rPr lang="zh-CN" altLang="en-US" dirty="0">
                <a:solidFill>
                  <a:schemeClr val="tx1">
                    <a:lumMod val="75000"/>
                  </a:schemeClr>
                </a:solidFill>
                <a:sym typeface="+mn-ea"/>
              </a:rPr>
              <a:t>）动火作业安全职责</a:t>
            </a:r>
          </a:p>
        </p:txBody>
      </p:sp>
      <p:sp>
        <p:nvSpPr>
          <p:cNvPr id="51" name="椭圆 50"/>
          <p:cNvSpPr>
            <a:spLocks noChangeAspect="1"/>
          </p:cNvSpPr>
          <p:nvPr>
            <p:custDataLst>
              <p:tags r:id="rId15"/>
            </p:custDataLst>
          </p:nvPr>
        </p:nvSpPr>
        <p:spPr>
          <a:xfrm>
            <a:off x="8185339"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85" name="椭圆 84"/>
          <p:cNvSpPr/>
          <p:nvPr>
            <p:custDataLst>
              <p:tags r:id="rId16"/>
            </p:custDataLst>
          </p:nvPr>
        </p:nvSpPr>
        <p:spPr>
          <a:xfrm>
            <a:off x="8403896" y="201021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2500" lnSpcReduction="10000"/>
          </a:bodyPr>
          <a:lstStyle/>
          <a:p>
            <a:pPr algn="ctr"/>
            <a:r>
              <a:rPr lang="zh-CN" altLang="en-US">
                <a:solidFill>
                  <a:schemeClr val="tx1"/>
                </a:solidFill>
              </a:rPr>
              <a:t>动火分析人</a:t>
            </a:r>
          </a:p>
        </p:txBody>
      </p:sp>
      <p:sp>
        <p:nvSpPr>
          <p:cNvPr id="5" name="文本框 4"/>
          <p:cNvSpPr txBox="1"/>
          <p:nvPr>
            <p:custDataLst>
              <p:tags r:id="rId17"/>
            </p:custDataLst>
          </p:nvPr>
        </p:nvSpPr>
        <p:spPr>
          <a:xfrm>
            <a:off x="8083550" y="3406775"/>
            <a:ext cx="2002155" cy="2237105"/>
          </a:xfrm>
          <a:prstGeom prst="rect">
            <a:avLst/>
          </a:prstGeom>
        </p:spPr>
        <p:txBody>
          <a:bodyPr wrap="square" lIns="90000" tIns="46800" rIns="90000" bIns="46800" anchor="t" anchorCtr="0">
            <a:no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对动火分析方法和分析结果负责；到现场取样分析，《许可证》签字，不得用合格等字样代替分析数据</a:t>
            </a:r>
          </a:p>
        </p:txBody>
      </p:sp>
      <p:sp>
        <p:nvSpPr>
          <p:cNvPr id="16" name="椭圆 15"/>
          <p:cNvSpPr/>
          <p:nvPr>
            <p:custDataLst>
              <p:tags r:id="rId18"/>
            </p:custDataLst>
          </p:nvPr>
        </p:nvSpPr>
        <p:spPr>
          <a:xfrm>
            <a:off x="10485120" y="2010410"/>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2500" lnSpcReduction="10000"/>
          </a:bodyPr>
          <a:lstStyle/>
          <a:p>
            <a:pPr algn="ctr"/>
            <a:r>
              <a:rPr lang="zh-CN" altLang="en-US">
                <a:solidFill>
                  <a:schemeClr val="bg1"/>
                </a:solidFill>
              </a:rPr>
              <a:t>动火作业人</a:t>
            </a:r>
          </a:p>
        </p:txBody>
      </p:sp>
      <p:sp>
        <p:nvSpPr>
          <p:cNvPr id="17" name="文本框 16"/>
          <p:cNvSpPr txBox="1"/>
          <p:nvPr>
            <p:custDataLst>
              <p:tags r:id="rId19"/>
            </p:custDataLst>
          </p:nvPr>
        </p:nvSpPr>
        <p:spPr>
          <a:xfrm>
            <a:off x="10085070" y="3406140"/>
            <a:ext cx="1962785" cy="2237105"/>
          </a:xfrm>
          <a:prstGeom prst="rect">
            <a:avLst/>
          </a:prstGeom>
        </p:spPr>
        <p:txBody>
          <a:bodyPr wrap="square" lIns="90000" tIns="46800" rIns="90000" bIns="46800" anchor="t" anchorCtr="0">
            <a:no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对动火分析方法和分析结果负责；到现场取样分析，《许可证》签字，不得用合格等字样代替分析数据</a:t>
            </a:r>
          </a:p>
        </p:txBody>
      </p:sp>
      <p:sp>
        <p:nvSpPr>
          <p:cNvPr id="18" name="椭圆 17"/>
          <p:cNvSpPr>
            <a:spLocks noChangeAspect="1"/>
          </p:cNvSpPr>
          <p:nvPr>
            <p:custDataLst>
              <p:tags r:id="rId20"/>
            </p:custDataLst>
          </p:nvPr>
        </p:nvSpPr>
        <p:spPr>
          <a:xfrm>
            <a:off x="10085522" y="253786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23" name="矩形 22"/>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custDataLst>
              <p:tags r:id="rId2"/>
            </p:custDataLst>
          </p:nvPr>
        </p:nvSpPr>
        <p:spPr>
          <a:xfrm>
            <a:off x="731108" y="370237"/>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2</a:t>
            </a:r>
            <a:r>
              <a:rPr lang="zh-CN" altLang="en-US" dirty="0">
                <a:sym typeface="+mn-ea"/>
              </a:rPr>
              <a:t>）动火作业分级和注意事项</a:t>
            </a:r>
            <a:endParaRPr lang="en-US" altLang="zh-CN" dirty="0">
              <a:sym typeface="+mn-ea"/>
            </a:endParaRPr>
          </a:p>
        </p:txBody>
      </p:sp>
      <p:sp>
        <p:nvSpPr>
          <p:cNvPr id="8" name="文本框 7"/>
          <p:cNvSpPr txBox="1"/>
          <p:nvPr/>
        </p:nvSpPr>
        <p:spPr>
          <a:xfrm>
            <a:off x="2025650" y="1320165"/>
            <a:ext cx="2588895"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特殊动火作业</a:t>
            </a:r>
          </a:p>
        </p:txBody>
      </p:sp>
      <p:sp>
        <p:nvSpPr>
          <p:cNvPr id="10" name="文本框 9"/>
          <p:cNvSpPr txBox="1"/>
          <p:nvPr/>
        </p:nvSpPr>
        <p:spPr>
          <a:xfrm>
            <a:off x="4537710" y="2210435"/>
            <a:ext cx="2588895"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一级动火作业</a:t>
            </a:r>
          </a:p>
        </p:txBody>
      </p:sp>
      <p:sp>
        <p:nvSpPr>
          <p:cNvPr id="12" name="文本框 11"/>
          <p:cNvSpPr txBox="1"/>
          <p:nvPr/>
        </p:nvSpPr>
        <p:spPr>
          <a:xfrm>
            <a:off x="6894195" y="3051810"/>
            <a:ext cx="2588895" cy="368300"/>
          </a:xfrm>
          <a:prstGeom prst="rect">
            <a:avLst/>
          </a:prstGeom>
          <a:noFill/>
        </p:spPr>
        <p:txBody>
          <a:bodyPr wrap="square" rtlCol="0" anchor="ctr" anchorCtr="0">
            <a:spAutoFit/>
          </a:bodyPr>
          <a:lstStyle/>
          <a:p>
            <a:pPr marL="285750" indent="-285750">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二级动火作业</a:t>
            </a:r>
          </a:p>
        </p:txBody>
      </p:sp>
      <p:sp>
        <p:nvSpPr>
          <p:cNvPr id="5" name="矩形 4"/>
          <p:cNvSpPr/>
          <p:nvPr/>
        </p:nvSpPr>
        <p:spPr>
          <a:xfrm>
            <a:off x="1297940" y="4984115"/>
            <a:ext cx="9595485" cy="14154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lnSpc>
                <a:spcPct val="115000"/>
              </a:lnSpc>
            </a:pPr>
            <a:r>
              <a:rPr lang="zh-CN" altLang="en-US" sz="140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a:t>
            </a:r>
          </a:p>
          <a:p>
            <a:pPr marL="0" indent="0" eaLnBrk="1" hangingPunct="1">
              <a:lnSpc>
                <a:spcPct val="115000"/>
              </a:lnSpc>
            </a:pPr>
            <a:r>
              <a:rPr lang="en-US" altLang="zh-CN"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）带压不置换动火作业按</a:t>
            </a:r>
            <a:r>
              <a:rPr lang="zh-CN" altLang="en-US" sz="1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特殊动火作业</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管理。</a:t>
            </a:r>
          </a:p>
          <a:p>
            <a:pPr marL="0" indent="0" eaLnBrk="1" hangingPunct="1">
              <a:lnSpc>
                <a:spcPct val="115000"/>
              </a:lnSpc>
            </a:pPr>
            <a:r>
              <a:rPr lang="en-US" altLang="zh-CN"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）厂区管廊上的动火作业按</a:t>
            </a:r>
            <a:r>
              <a:rPr lang="zh-CN" altLang="en-US" sz="1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一级动火作业</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管理。</a:t>
            </a:r>
          </a:p>
          <a:p>
            <a:pPr marL="0" indent="0" eaLnBrk="1" hangingPunct="1">
              <a:lnSpc>
                <a:spcPct val="115000"/>
              </a:lnSpc>
            </a:pPr>
            <a:r>
              <a:rPr lang="en-US" altLang="zh-CN"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）凡生产装置或系统全部停车，装置经清洗、置换、取样分析合格并采取安全隔离措施后，可根据其火灾、爆炸危险性大小，经厂安全管理部门批准，动火作业可按</a:t>
            </a:r>
            <a:r>
              <a:rPr lang="zh-CN" altLang="en-US" sz="1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二级动火作业</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管理。</a:t>
            </a:r>
          </a:p>
          <a:p>
            <a:pPr marL="0" indent="0" eaLnBrk="1" hangingPunct="1">
              <a:lnSpc>
                <a:spcPct val="115000"/>
              </a:lnSpc>
            </a:pPr>
            <a:r>
              <a:rPr lang="en-US" altLang="zh-CN"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4</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）遇节日、假日或其它特殊情况时，动火作业应</a:t>
            </a:r>
            <a:r>
              <a:rPr lang="zh-CN" altLang="en-US" sz="1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升级</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管理</a:t>
            </a:r>
            <a:r>
              <a:rPr lang="zh-CN" altLang="en-US" sz="1400" i="1">
                <a:solidFill>
                  <a:schemeClr val="tx1"/>
                </a:solidFill>
                <a:latin typeface="微软雅黑" panose="020B0503020204020204" charset="-122"/>
                <a:ea typeface="微软雅黑" panose="020B0503020204020204" charset="-122"/>
                <a:sym typeface="+mn-ea"/>
              </a:rPr>
              <a:t>。</a:t>
            </a:r>
          </a:p>
        </p:txBody>
      </p:sp>
      <p:sp>
        <p:nvSpPr>
          <p:cNvPr id="58" name="六边形 57"/>
          <p:cNvSpPr/>
          <p:nvPr>
            <p:custDataLst>
              <p:tags r:id="rId3"/>
            </p:custDataLst>
          </p:nvPr>
        </p:nvSpPr>
        <p:spPr>
          <a:xfrm>
            <a:off x="2025865" y="1688392"/>
            <a:ext cx="2082781" cy="17955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lstStyle/>
          <a:p>
            <a:pPr algn="ctr"/>
            <a:r>
              <a:rPr lang="zh-CN" altLang="en-US" sz="1400" dirty="0">
                <a:solidFill>
                  <a:schemeClr val="bg1"/>
                </a:solidFill>
                <a:latin typeface="微软雅黑" panose="020B0503020204020204" charset="-122"/>
                <a:ea typeface="微软雅黑" panose="020B0503020204020204" charset="-122"/>
                <a:sym typeface="+mn-ea"/>
              </a:rPr>
              <a:t>在</a:t>
            </a:r>
            <a:r>
              <a:rPr lang="zh-CN" altLang="en-US" sz="14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生产运行状态下的易燃易爆</a:t>
            </a:r>
            <a:r>
              <a:rPr lang="zh-CN" altLang="en-US" sz="1400" dirty="0">
                <a:solidFill>
                  <a:schemeClr val="bg1"/>
                </a:solidFill>
                <a:latin typeface="微软雅黑" panose="020B0503020204020204" charset="-122"/>
                <a:ea typeface="微软雅黑" panose="020B0503020204020204" charset="-122"/>
                <a:sym typeface="+mn-ea"/>
              </a:rPr>
              <a:t>生产装置、输送管道、储罐、容器等部位上及其它特殊危险场所进行的动火作业</a:t>
            </a:r>
            <a:endParaRPr lang="zh-CN" altLang="en-US" sz="1400" dirty="0">
              <a:solidFill>
                <a:schemeClr val="bg1"/>
              </a:solidFill>
              <a:effectLst/>
              <a:latin typeface="微软雅黑" panose="020B0503020204020204" charset="-122"/>
              <a:ea typeface="微软雅黑" panose="020B0503020204020204" charset="-122"/>
              <a:sym typeface="+mn-ea"/>
            </a:endParaRPr>
          </a:p>
        </p:txBody>
      </p:sp>
      <p:sp>
        <p:nvSpPr>
          <p:cNvPr id="7" name="六边形 6"/>
          <p:cNvSpPr/>
          <p:nvPr>
            <p:custDataLst>
              <p:tags r:id="rId4"/>
            </p:custDataLst>
          </p:nvPr>
        </p:nvSpPr>
        <p:spPr>
          <a:xfrm>
            <a:off x="4537721" y="2531388"/>
            <a:ext cx="2082781" cy="17955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0000"/>
          </a:bodyPr>
          <a:lstStyle/>
          <a:p>
            <a:pPr algn="ctr"/>
            <a:r>
              <a:rPr lang="zh-CN" altLang="en-US"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在易燃易爆场所进行的除特殊动火作业以外的动火作业</a:t>
            </a:r>
            <a:endParaRPr lang="zh-CN" altLang="zh-CN">
              <a:latin typeface="微软雅黑" panose="020B0503020204020204" charset="-122"/>
              <a:ea typeface="微软雅黑" panose="020B0503020204020204" charset="-122"/>
            </a:endParaRPr>
          </a:p>
        </p:txBody>
      </p:sp>
      <p:sp>
        <p:nvSpPr>
          <p:cNvPr id="6" name="六边形 5"/>
          <p:cNvSpPr/>
          <p:nvPr>
            <p:custDataLst>
              <p:tags r:id="rId5"/>
            </p:custDataLst>
          </p:nvPr>
        </p:nvSpPr>
        <p:spPr>
          <a:xfrm>
            <a:off x="6980770" y="3393367"/>
            <a:ext cx="2082781" cy="17955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0000" lnSpcReduction="10000"/>
          </a:bodyPr>
          <a:lstStyle/>
          <a:p>
            <a:pPr algn="ctr"/>
            <a:r>
              <a:rPr lang="zh-CN" altLang="en-US" dirty="0">
                <a:solidFill>
                  <a:schemeClr val="bg2"/>
                </a:solidFill>
                <a:latin typeface="微软雅黑" panose="020B0503020204020204" charset="-122"/>
                <a:ea typeface="微软雅黑" panose="020B0503020204020204" charset="-122"/>
                <a:sym typeface="+mn-ea"/>
              </a:rPr>
              <a:t>除特殊动火作业和一级动火作业以外的禁火区的动火作业</a:t>
            </a:r>
            <a:endParaRPr lang="zh-CN" altLang="en-US" dirty="0">
              <a:solidFill>
                <a:schemeClr val="bg2"/>
              </a:solidFill>
              <a:effectLst/>
              <a:latin typeface="微软雅黑" panose="020B0503020204020204" charset="-122"/>
              <a:ea typeface="微软雅黑" panose="020B0503020204020204" charset="-122"/>
              <a:sym typeface="+mn-ea"/>
            </a:endParaRPr>
          </a:p>
        </p:txBody>
      </p:sp>
      <p:sp>
        <p:nvSpPr>
          <p:cNvPr id="14" name="矩形 13"/>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86985" y="463429"/>
            <a:ext cx="6834161"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3) </a:t>
            </a:r>
            <a:r>
              <a:rPr lang="zh-CN" altLang="en-US" sz="3600" b="1" dirty="0">
                <a:latin typeface="华文中宋" panose="02010600040101010101" pitchFamily="2" charset="-122"/>
                <a:ea typeface="华文中宋" panose="02010600040101010101" pitchFamily="2" charset="-122"/>
                <a:sym typeface="+mn-ea"/>
              </a:rPr>
              <a:t>动火作业主要安全要求</a:t>
            </a:r>
          </a:p>
        </p:txBody>
      </p:sp>
      <p:sp>
        <p:nvSpPr>
          <p:cNvPr id="4" name="文本占位符 3"/>
          <p:cNvSpPr>
            <a:spLocks noGrp="1"/>
          </p:cNvSpPr>
          <p:nvPr>
            <p:ph type="body" sz="half" idx="2"/>
            <p:custDataLst>
              <p:tags r:id="rId3"/>
            </p:custDataLst>
          </p:nvPr>
        </p:nvSpPr>
        <p:spPr>
          <a:xfrm>
            <a:off x="565785" y="1337945"/>
            <a:ext cx="5374640" cy="5217795"/>
          </a:xfrm>
        </p:spPr>
        <p:txBody>
          <a:bodyPr>
            <a:noAutofit/>
          </a:bodyPr>
          <a:lstStyle/>
          <a:p>
            <a:pPr marL="0" indent="0" eaLnBrk="1" hangingPunct="1">
              <a:lnSpc>
                <a:spcPct val="130000"/>
              </a:lnSpc>
            </a:pPr>
            <a:r>
              <a:rPr lang="en-US" altLang="zh-CN" sz="2000" dirty="0">
                <a:latin typeface="微软雅黑" panose="020B0503020204020204" charset="-122"/>
                <a:ea typeface="微软雅黑" panose="020B0503020204020204" charset="-122"/>
                <a:sym typeface="+mn-ea"/>
              </a:rPr>
              <a:t>-</a:t>
            </a:r>
            <a:r>
              <a:rPr lang="zh-CN" altLang="zh-CN" sz="2000" dirty="0">
                <a:latin typeface="微软雅黑" panose="020B0503020204020204" charset="-122"/>
                <a:ea typeface="微软雅黑" panose="020B0503020204020204" charset="-122"/>
                <a:sym typeface="+mn-ea"/>
              </a:rPr>
              <a:t>动火作业许可证要求</a:t>
            </a:r>
          </a:p>
          <a:p>
            <a:pPr marL="342900" indent="-342900" eaLnBrk="1" hangingPunct="1">
              <a:lnSpc>
                <a:spcPct val="13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动火作业应办理《动火作业安全许可证》（以下简称《许可证》）</a:t>
            </a:r>
            <a:r>
              <a:rPr lang="zh-CN" altLang="en-US" sz="2000" dirty="0">
                <a:solidFill>
                  <a:srgbClr val="FF3300"/>
                </a:solidFill>
                <a:latin typeface="微软雅黑" panose="020B0503020204020204" charset="-122"/>
                <a:ea typeface="微软雅黑" panose="020B0503020204020204" charset="-122"/>
                <a:sym typeface="+mn-ea"/>
              </a:rPr>
              <a:t>注意：</a:t>
            </a:r>
            <a:r>
              <a:rPr lang="zh-CN" altLang="en-US" sz="2000" dirty="0">
                <a:latin typeface="微软雅黑" panose="020B0503020204020204" charset="-122"/>
                <a:ea typeface="微软雅黑" panose="020B0503020204020204" charset="-122"/>
                <a:sym typeface="+mn-ea"/>
              </a:rPr>
              <a:t>在受限空间、高处等进行动火作业时，还须执行进入受限空间和高处作业的相关安全规定。</a:t>
            </a: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《许可证》应以</a:t>
            </a:r>
            <a:r>
              <a:rPr lang="zh-CN" altLang="en-US" sz="2000" dirty="0">
                <a:solidFill>
                  <a:srgbClr val="FF3300"/>
                </a:solidFill>
                <a:latin typeface="微软雅黑" panose="020B0503020204020204" charset="-122"/>
                <a:ea typeface="微软雅黑" panose="020B0503020204020204" charset="-122"/>
                <a:sym typeface="+mn-ea"/>
              </a:rPr>
              <a:t>明显标记</a:t>
            </a:r>
            <a:r>
              <a:rPr lang="zh-CN" altLang="en-US" sz="2000" dirty="0">
                <a:latin typeface="微软雅黑" panose="020B0503020204020204" charset="-122"/>
                <a:ea typeface="微软雅黑" panose="020B0503020204020204" charset="-122"/>
                <a:sym typeface="+mn-ea"/>
              </a:rPr>
              <a:t>加以区分三个级别。</a:t>
            </a: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《许可证》逐项填写，</a:t>
            </a:r>
            <a:r>
              <a:rPr lang="zh-CN" altLang="en-US" sz="2000" dirty="0">
                <a:solidFill>
                  <a:srgbClr val="FF3300"/>
                </a:solidFill>
                <a:latin typeface="微软雅黑" panose="020B0503020204020204" charset="-122"/>
                <a:ea typeface="微软雅黑" panose="020B0503020204020204" charset="-122"/>
                <a:sym typeface="+mn-ea"/>
              </a:rPr>
              <a:t>不得空项</a:t>
            </a:r>
            <a:r>
              <a:rPr lang="zh-CN" altLang="en-US" sz="2000" dirty="0">
                <a:latin typeface="微软雅黑" panose="020B0503020204020204" charset="-122"/>
                <a:ea typeface="微软雅黑" panose="020B0503020204020204" charset="-122"/>
                <a:sym typeface="+mn-ea"/>
              </a:rPr>
              <a:t>；</a:t>
            </a:r>
            <a:endParaRPr lang="zh-CN" altLang="en-US" sz="2000" dirty="0">
              <a:solidFill>
                <a:schemeClr val="bg1"/>
              </a:solidFill>
              <a:latin typeface="微软雅黑" panose="020B0503020204020204" charset="-122"/>
              <a:ea typeface="微软雅黑" panose="020B0503020204020204" charset="-122"/>
              <a:sym typeface="+mn-ea"/>
            </a:endParaRP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a:t>
            </a:r>
            <a:r>
              <a:rPr lang="zh-CN" altLang="en-US" sz="2000" dirty="0">
                <a:solidFill>
                  <a:srgbClr val="FF3300"/>
                </a:solidFill>
                <a:latin typeface="微软雅黑" panose="020B0503020204020204" charset="-122"/>
                <a:ea typeface="微软雅黑" panose="020B0503020204020204" charset="-122"/>
                <a:sym typeface="+mn-ea"/>
              </a:rPr>
              <a:t>实行一个动火点、一张动火证的动火作业管理，有效期一般不超过一个班次</a:t>
            </a:r>
            <a:r>
              <a:rPr lang="zh-CN" altLang="en-US" sz="2000" dirty="0">
                <a:latin typeface="微软雅黑" panose="020B0503020204020204" charset="-122"/>
                <a:ea typeface="微软雅黑" panose="020B0503020204020204" charset="-122"/>
                <a:sym typeface="+mn-ea"/>
              </a:rPr>
              <a:t>。</a:t>
            </a: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《许可证》一般为一式二联，</a:t>
            </a: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a:t>
            </a:r>
            <a:r>
              <a:rPr lang="zh-CN" altLang="en-US" sz="2000" dirty="0">
                <a:solidFill>
                  <a:srgbClr val="FF3300"/>
                </a:solidFill>
                <a:latin typeface="微软雅黑" panose="020B0503020204020204" charset="-122"/>
                <a:ea typeface="微软雅黑" panose="020B0503020204020204" charset="-122"/>
                <a:sym typeface="+mn-ea"/>
              </a:rPr>
              <a:t>保存期限至少为1年</a:t>
            </a:r>
            <a:r>
              <a:rPr lang="zh-CN" altLang="en-US" sz="2000" dirty="0">
                <a:latin typeface="微软雅黑" panose="020B0503020204020204" charset="-122"/>
                <a:ea typeface="微软雅黑" panose="020B0503020204020204" charset="-122"/>
                <a:sym typeface="+mn-ea"/>
              </a:rPr>
              <a:t>。</a:t>
            </a:r>
            <a:endParaRPr lang="zh-CN" altLang="en-US" sz="2000" dirty="0">
              <a:solidFill>
                <a:schemeClr val="bg1"/>
              </a:solidFill>
              <a:latin typeface="微软雅黑" panose="020B0503020204020204" charset="-122"/>
              <a:ea typeface="微软雅黑" panose="020B0503020204020204" charset="-122"/>
              <a:sym typeface="+mn-ea"/>
            </a:endParaRPr>
          </a:p>
          <a:p>
            <a:pPr marL="342900" indent="-342900" eaLnBrk="1" hangingPunct="1">
              <a:lnSpc>
                <a:spcPct val="130000"/>
              </a:lnSpc>
              <a:buFont typeface="Arial" panose="020B0604020202020204" pitchFamily="34" charset="0"/>
              <a:buChar char="•"/>
            </a:pPr>
            <a:endParaRPr lang="zh-CN" altLang="en-US" sz="2000" dirty="0">
              <a:latin typeface="微软雅黑" panose="020B0503020204020204" charset="-122"/>
              <a:ea typeface="微软雅黑" panose="020B0503020204020204" charset="-122"/>
              <a:sym typeface="+mn-ea"/>
            </a:endParaRPr>
          </a:p>
        </p:txBody>
      </p:sp>
      <p:pic>
        <p:nvPicPr>
          <p:cNvPr id="7" name="图片占位符 6" descr="01a89cca98d647ddaf62078f64ff6013_th"/>
          <p:cNvPicPr>
            <a:picLocks noGrp="1" noChangeAspect="1"/>
          </p:cNvPicPr>
          <p:nvPr>
            <p:ph type="pic" idx="1"/>
          </p:nvPr>
        </p:nvPicPr>
        <p:blipFill>
          <a:blip r:embed="rId6" cstate="print"/>
          <a:stretch>
            <a:fillRect/>
          </a:stretch>
        </p:blipFill>
        <p:spPr>
          <a:xfrm>
            <a:off x="6383655" y="1877695"/>
            <a:ext cx="4848225" cy="3533775"/>
          </a:xfrm>
          <a:prstGeom prst="rect">
            <a:avLst/>
          </a:prstGeom>
        </p:spPr>
      </p:pic>
      <p:sp>
        <p:nvSpPr>
          <p:cNvPr id="8" name="矩形 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custDataLst>
              <p:tags r:id="rId2"/>
            </p:custDataLst>
          </p:nvPr>
        </p:nvSpPr>
        <p:spPr>
          <a:xfrm>
            <a:off x="565785" y="1728470"/>
            <a:ext cx="4683125" cy="3811905"/>
          </a:xfrm>
        </p:spPr>
        <p:txBody>
          <a:bodyPr>
            <a:noAutofit/>
          </a:bodyPr>
          <a:lstStyle/>
          <a:p>
            <a:pPr marL="0" indent="0" eaLnBrk="1" hangingPunct="1">
              <a:lnSpc>
                <a:spcPct val="130000"/>
              </a:lnSpc>
            </a:pPr>
            <a:r>
              <a:rPr lang="en-US" altLang="zh-CN" sz="2000">
                <a:solidFill>
                  <a:srgbClr val="FF3300"/>
                </a:solidFill>
                <a:latin typeface="微软雅黑" panose="020B0503020204020204" charset="-122"/>
                <a:ea typeface="微软雅黑" panose="020B0503020204020204" charset="-122"/>
                <a:sym typeface="+mn-ea"/>
              </a:rPr>
              <a:t>-</a:t>
            </a:r>
            <a:r>
              <a:rPr lang="zh-CN" altLang="en-US" sz="2000">
                <a:solidFill>
                  <a:srgbClr val="FF3300"/>
                </a:solidFill>
                <a:latin typeface="微软雅黑" panose="020B0503020204020204" charset="-122"/>
                <a:ea typeface="微软雅黑" panose="020B0503020204020204" charset="-122"/>
                <a:sym typeface="+mn-ea"/>
              </a:rPr>
              <a:t>甲、乙类</a:t>
            </a:r>
            <a:r>
              <a:rPr lang="zh-CN" altLang="en-US" sz="2000">
                <a:latin typeface="微软雅黑" panose="020B0503020204020204" charset="-122"/>
                <a:ea typeface="微软雅黑" panose="020B0503020204020204" charset="-122"/>
                <a:sym typeface="+mn-ea"/>
              </a:rPr>
              <a:t>设备设施的动火作业要求</a:t>
            </a:r>
          </a:p>
          <a:p>
            <a:pPr marL="0" indent="0" eaLnBrk="1" hangingPunct="1">
              <a:lnSpc>
                <a:spcPct val="130000"/>
              </a:lnSpc>
            </a:pPr>
            <a:r>
              <a:rPr lang="zh-CN" altLang="en-US" sz="2000">
                <a:latin typeface="微软雅黑" panose="020B0503020204020204" charset="-122"/>
                <a:ea typeface="微软雅黑" panose="020B0503020204020204" charset="-122"/>
                <a:sym typeface="+mn-ea"/>
              </a:rPr>
              <a:t>应将</a:t>
            </a:r>
            <a:r>
              <a:rPr lang="zh-CN" altLang="en-US" sz="2000">
                <a:solidFill>
                  <a:srgbClr val="FF3300"/>
                </a:solidFill>
                <a:latin typeface="微软雅黑" panose="020B0503020204020204" charset="-122"/>
                <a:ea typeface="微软雅黑" panose="020B0503020204020204" charset="-122"/>
                <a:sym typeface="+mn-ea"/>
              </a:rPr>
              <a:t>甲、乙类</a:t>
            </a:r>
            <a:r>
              <a:rPr lang="zh-CN" altLang="en-US" sz="2000">
                <a:latin typeface="微软雅黑" panose="020B0503020204020204" charset="-122"/>
                <a:ea typeface="微软雅黑" panose="020B0503020204020204" charset="-122"/>
                <a:sym typeface="+mn-ea"/>
              </a:rPr>
              <a:t>设备设施与生产系统彻底隔离，并进行清洗、置换，取样分析合格后方可动火作业</a:t>
            </a:r>
            <a:r>
              <a:rPr lang="zh-CN" altLang="en-US" sz="2000" dirty="0">
                <a:latin typeface="微软雅黑" panose="020B0503020204020204" charset="-122"/>
                <a:ea typeface="微软雅黑" panose="020B0503020204020204" charset="-122"/>
                <a:sym typeface="+mn-ea"/>
              </a:rPr>
              <a:t>。</a:t>
            </a:r>
          </a:p>
        </p:txBody>
      </p:sp>
      <p:pic>
        <p:nvPicPr>
          <p:cNvPr id="5" name="图片占位符 4" descr="图片5"/>
          <p:cNvPicPr>
            <a:picLocks noGrp="1" noChangeAspect="1"/>
          </p:cNvPicPr>
          <p:nvPr>
            <p:ph type="pic" idx="1"/>
          </p:nvPr>
        </p:nvPicPr>
        <p:blipFill>
          <a:blip r:embed="rId6" cstate="print"/>
          <a:stretch>
            <a:fillRect/>
          </a:stretch>
        </p:blipFill>
        <p:spPr>
          <a:xfrm>
            <a:off x="5896610" y="1728470"/>
            <a:ext cx="4251325" cy="3296920"/>
          </a:xfrm>
          <a:prstGeom prst="rect">
            <a:avLst/>
          </a:prstGeom>
        </p:spPr>
      </p:pic>
      <p:sp>
        <p:nvSpPr>
          <p:cNvPr id="8" name="矩形 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a:spLocks noGrp="1"/>
          </p:cNvSpPr>
          <p:nvPr>
            <p:ph type="title"/>
            <p:custDataLst>
              <p:tags r:id="rId3"/>
            </p:custDataLst>
          </p:nvPr>
        </p:nvSpPr>
        <p:spPr>
          <a:xfrm>
            <a:off x="686985" y="463429"/>
            <a:ext cx="6834161"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3) </a:t>
            </a:r>
            <a:r>
              <a:rPr lang="zh-CN" altLang="en-US" sz="3600" b="1" dirty="0">
                <a:latin typeface="华文中宋" panose="02010600040101010101" pitchFamily="2" charset="-122"/>
                <a:ea typeface="华文中宋" panose="02010600040101010101" pitchFamily="2" charset="-122"/>
                <a:sym typeface="+mn-ea"/>
              </a:rPr>
              <a:t>动火作业主要安全要求</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custDataLst>
              <p:tags r:id="rId2"/>
            </p:custDataLst>
          </p:nvPr>
        </p:nvSpPr>
        <p:spPr>
          <a:xfrm>
            <a:off x="565785" y="1728470"/>
            <a:ext cx="4683125" cy="3811905"/>
          </a:xfrm>
        </p:spPr>
        <p:txBody>
          <a:bodyPr>
            <a:noAutofit/>
          </a:bodyPr>
          <a:lstStyle/>
          <a:p>
            <a:pPr marL="0" indent="0" eaLnBrk="1" hangingPunct="1">
              <a:lnSpc>
                <a:spcPct val="130000"/>
              </a:lnSpc>
            </a:pPr>
            <a:r>
              <a:rPr lang="en-US" altLang="zh-CN" sz="2000">
                <a:solidFill>
                  <a:srgbClr val="FF3300"/>
                </a:solidFill>
                <a:latin typeface="微软雅黑" panose="020B0503020204020204" charset="-122"/>
                <a:ea typeface="微软雅黑" panose="020B0503020204020204" charset="-122"/>
                <a:sym typeface="+mn-ea"/>
              </a:rPr>
              <a:t>-</a:t>
            </a:r>
            <a:r>
              <a:rPr lang="zh-CN" altLang="en-US" sz="2000">
                <a:latin typeface="微软雅黑" panose="020B0503020204020204" charset="-122"/>
                <a:ea typeface="微软雅黑" panose="020B0503020204020204" charset="-122"/>
                <a:sym typeface="+mn-ea"/>
              </a:rPr>
              <a:t>特殊动火作业要求</a:t>
            </a:r>
          </a:p>
          <a:p>
            <a:pPr marL="0" indent="0" eaLnBrk="1" hangingPunct="1">
              <a:lnSpc>
                <a:spcPct val="130000"/>
              </a:lnSpc>
            </a:pPr>
            <a:r>
              <a:rPr lang="zh-CN" altLang="en-US" sz="2000">
                <a:latin typeface="微软雅黑" panose="020B0503020204020204" charset="-122"/>
                <a:ea typeface="微软雅黑" panose="020B0503020204020204" charset="-122"/>
                <a:sym typeface="+mn-ea"/>
              </a:rPr>
              <a:t>在生产</a:t>
            </a:r>
            <a:r>
              <a:rPr lang="zh-CN" altLang="en-US" sz="2000">
                <a:solidFill>
                  <a:srgbClr val="FF3300"/>
                </a:solidFill>
                <a:latin typeface="微软雅黑" panose="020B0503020204020204" charset="-122"/>
                <a:ea typeface="微软雅黑" panose="020B0503020204020204" charset="-122"/>
                <a:sym typeface="+mn-ea"/>
              </a:rPr>
              <a:t>不稳定</a:t>
            </a:r>
            <a:r>
              <a:rPr lang="zh-CN" altLang="en-US" sz="2000">
                <a:latin typeface="微软雅黑" panose="020B0503020204020204" charset="-122"/>
                <a:ea typeface="微软雅黑" panose="020B0503020204020204" charset="-122"/>
                <a:sym typeface="+mn-ea"/>
              </a:rPr>
              <a:t>的情况下不得进行带压不置换动火作业；</a:t>
            </a:r>
          </a:p>
          <a:p>
            <a:pPr marL="0" indent="0" eaLnBrk="1" hangingPunct="1">
              <a:lnSpc>
                <a:spcPct val="130000"/>
              </a:lnSpc>
            </a:pPr>
            <a:r>
              <a:rPr lang="zh-CN" altLang="en-US" sz="2000">
                <a:latin typeface="微软雅黑" panose="020B0503020204020204" charset="-122"/>
                <a:ea typeface="微软雅黑" panose="020B0503020204020204" charset="-122"/>
                <a:sym typeface="+mn-ea"/>
              </a:rPr>
              <a:t>动火作业过程中，</a:t>
            </a:r>
            <a:r>
              <a:rPr lang="zh-CN" altLang="en-US" sz="2000">
                <a:solidFill>
                  <a:srgbClr val="FF3300"/>
                </a:solidFill>
                <a:latin typeface="微软雅黑" panose="020B0503020204020204" charset="-122"/>
                <a:ea typeface="微软雅黑" panose="020B0503020204020204" charset="-122"/>
                <a:sym typeface="+mn-ea"/>
              </a:rPr>
              <a:t>应使系统保持正压，严禁负压动火作业。</a:t>
            </a:r>
            <a:endParaRPr lang="zh-CN" altLang="en-US" sz="2000" dirty="0">
              <a:solidFill>
                <a:srgbClr val="FF3300"/>
              </a:solidFill>
              <a:latin typeface="微软雅黑" panose="020B0503020204020204" charset="-122"/>
              <a:ea typeface="微软雅黑" panose="020B0503020204020204" charset="-122"/>
              <a:sym typeface="+mn-ea"/>
            </a:endParaRPr>
          </a:p>
        </p:txBody>
      </p:sp>
      <p:pic>
        <p:nvPicPr>
          <p:cNvPr id="8" name="图片占位符 7" descr="pic2"/>
          <p:cNvPicPr>
            <a:picLocks noGrp="1" noChangeAspect="1"/>
          </p:cNvPicPr>
          <p:nvPr>
            <p:ph type="pic" idx="1"/>
          </p:nvPr>
        </p:nvPicPr>
        <p:blipFill>
          <a:blip r:embed="rId6" cstate="print"/>
          <a:stretch>
            <a:fillRect/>
          </a:stretch>
        </p:blipFill>
        <p:spPr>
          <a:xfrm>
            <a:off x="5633085" y="1844040"/>
            <a:ext cx="5080000" cy="3390900"/>
          </a:xfrm>
          <a:prstGeom prst="rect">
            <a:avLst/>
          </a:prstGeom>
        </p:spPr>
      </p:pic>
      <p:sp>
        <p:nvSpPr>
          <p:cNvPr id="9" name="矩形 8"/>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title"/>
            <p:custDataLst>
              <p:tags r:id="rId3"/>
            </p:custDataLst>
          </p:nvPr>
        </p:nvSpPr>
        <p:spPr>
          <a:xfrm>
            <a:off x="686985" y="463429"/>
            <a:ext cx="6834161"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3) </a:t>
            </a:r>
            <a:r>
              <a:rPr lang="zh-CN" altLang="en-US" sz="3600" b="1" dirty="0">
                <a:latin typeface="华文中宋" panose="02010600040101010101" pitchFamily="2" charset="-122"/>
                <a:ea typeface="华文中宋" panose="02010600040101010101" pitchFamily="2" charset="-122"/>
                <a:sym typeface="+mn-ea"/>
              </a:rPr>
              <a:t>动火作业主要安全要求</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custDataLst>
              <p:tags r:id="rId2"/>
            </p:custDataLst>
          </p:nvPr>
        </p:nvSpPr>
        <p:spPr>
          <a:xfrm>
            <a:off x="499110" y="1271270"/>
            <a:ext cx="5042535" cy="5499100"/>
          </a:xfrm>
        </p:spPr>
        <p:txBody>
          <a:bodyPr>
            <a:noAutofit/>
          </a:bodyPr>
          <a:lstStyle/>
          <a:p>
            <a:pPr marL="0" indent="0" eaLnBrk="1" hangingPunct="1">
              <a:lnSpc>
                <a:spcPct val="110000"/>
              </a:lnSpc>
            </a:pPr>
            <a:r>
              <a:rPr lang="en-US" altLang="zh-CN" sz="2000">
                <a:latin typeface="微软雅黑" panose="020B0503020204020204" charset="-122"/>
                <a:ea typeface="微软雅黑" panose="020B0503020204020204" charset="-122"/>
                <a:sym typeface="+mn-ea"/>
              </a:rPr>
              <a:t>- </a:t>
            </a:r>
            <a:r>
              <a:rPr lang="zh-CN" altLang="en-US" sz="2000">
                <a:latin typeface="微软雅黑" panose="020B0503020204020204" charset="-122"/>
                <a:ea typeface="微软雅黑" panose="020B0503020204020204" charset="-122"/>
                <a:sym typeface="+mn-ea"/>
              </a:rPr>
              <a:t>动火分析要求</a:t>
            </a:r>
          </a:p>
          <a:p>
            <a:pPr marL="342900" indent="-342900" eaLnBrk="1" hangingPunct="1">
              <a:lnSpc>
                <a:spcPct val="110000"/>
              </a:lnSpc>
              <a:buFont typeface="Arial" panose="020B0604020202020204" pitchFamily="34" charset="0"/>
              <a:buChar char="•"/>
            </a:pPr>
            <a:r>
              <a:rPr lang="zh-CN" altLang="en-US" sz="2000">
                <a:solidFill>
                  <a:schemeClr val="bg1"/>
                </a:solidFill>
                <a:latin typeface="微软雅黑" panose="020B0503020204020204" charset="-122"/>
                <a:ea typeface="微软雅黑" panose="020B0503020204020204" charset="-122"/>
                <a:sym typeface="+mn-ea"/>
              </a:rPr>
              <a:t>动火作业前应进行安全分析，</a:t>
            </a:r>
            <a:r>
              <a:rPr lang="en-US" altLang="zh-CN" sz="2000">
                <a:solidFill>
                  <a:schemeClr val="bg1"/>
                </a:solidFill>
                <a:latin typeface="微软雅黑" panose="020B0503020204020204" charset="-122"/>
                <a:ea typeface="微软雅黑" panose="020B0503020204020204" charset="-122"/>
                <a:sym typeface="+mn-ea"/>
              </a:rPr>
              <a:t> </a:t>
            </a:r>
            <a:r>
              <a:rPr lang="zh-CN" altLang="en-US" sz="2000">
                <a:solidFill>
                  <a:schemeClr val="bg1"/>
                </a:solidFill>
                <a:latin typeface="微软雅黑" panose="020B0503020204020204" charset="-122"/>
                <a:ea typeface="微软雅黑" panose="020B0503020204020204" charset="-122"/>
                <a:sym typeface="+mn-ea"/>
              </a:rPr>
              <a:t>动火分析的取样点要有代表性。</a:t>
            </a:r>
          </a:p>
          <a:p>
            <a:pPr marL="342900" indent="-342900" eaLnBrk="1" hangingPunct="1">
              <a:lnSpc>
                <a:spcPct val="11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mn-ea"/>
              </a:rPr>
              <a:t>取样与动火间隔不得超过</a:t>
            </a:r>
            <a:r>
              <a:rPr lang="en-US" altLang="zh-CN" sz="2000">
                <a:latin typeface="微软雅黑" panose="020B0503020204020204" charset="-122"/>
                <a:ea typeface="微软雅黑" panose="020B0503020204020204" charset="-122"/>
                <a:sym typeface="+mn-ea"/>
              </a:rPr>
              <a:t>30min</a:t>
            </a:r>
            <a:r>
              <a:rPr lang="zh-CN" altLang="en-US" sz="2000">
                <a:latin typeface="微软雅黑" panose="020B0503020204020204" charset="-122"/>
                <a:ea typeface="微软雅黑" panose="020B0503020204020204" charset="-122"/>
                <a:sym typeface="+mn-ea"/>
              </a:rPr>
              <a:t>；</a:t>
            </a:r>
          </a:p>
          <a:p>
            <a:pPr marL="342900" indent="-342900" eaLnBrk="1" hangingPunct="1">
              <a:lnSpc>
                <a:spcPct val="110000"/>
              </a:lnSpc>
              <a:buFont typeface="Arial" panose="020B0604020202020204" pitchFamily="34" charset="0"/>
              <a:buChar char="•"/>
            </a:pPr>
            <a:r>
              <a:rPr lang="zh-CN" altLang="en-US" sz="2000">
                <a:solidFill>
                  <a:srgbClr val="CC3300"/>
                </a:solidFill>
                <a:latin typeface="微软雅黑" panose="020B0503020204020204" charset="-122"/>
                <a:ea typeface="微软雅黑" panose="020B0503020204020204" charset="-122"/>
                <a:sym typeface="+mn-ea"/>
              </a:rPr>
              <a:t>使用便携式可燃气体检测仪或其它类似手段进行分析时，检测设备应经标准气体样品标定合格。</a:t>
            </a:r>
          </a:p>
          <a:p>
            <a:pPr marL="0" indent="0" algn="ctr" eaLnBrk="1" hangingPunct="1">
              <a:lnSpc>
                <a:spcPct val="110000"/>
              </a:lnSpc>
            </a:pPr>
            <a:r>
              <a:rPr lang="zh-CN" altLang="en-US" sz="2000">
                <a:solidFill>
                  <a:srgbClr val="CC3300"/>
                </a:solidFill>
                <a:latin typeface="微软雅黑" panose="020B0503020204020204" charset="-122"/>
                <a:ea typeface="微软雅黑" panose="020B0503020204020204" charset="-122"/>
                <a:sym typeface="+mn-ea"/>
              </a:rPr>
              <a:t>合格判定（最好是0）</a:t>
            </a:r>
          </a:p>
          <a:p>
            <a:pPr marL="0" indent="0" eaLnBrk="1" hangingPunct="1">
              <a:lnSpc>
                <a:spcPct val="110000"/>
              </a:lnSpc>
            </a:pPr>
            <a:r>
              <a:rPr lang="zh-CN" altLang="en-US" sz="2000">
                <a:solidFill>
                  <a:schemeClr val="bg1"/>
                </a:solidFill>
                <a:latin typeface="微软雅黑" panose="020B0503020204020204" charset="-122"/>
                <a:ea typeface="微软雅黑" panose="020B0503020204020204" charset="-122"/>
                <a:sym typeface="+mn-ea"/>
              </a:rPr>
              <a:t>当被测气体或蒸气的爆炸下限大于等于</a:t>
            </a:r>
            <a:r>
              <a:rPr lang="en-US" altLang="zh-CN" sz="2000">
                <a:solidFill>
                  <a:schemeClr val="bg1"/>
                </a:solidFill>
                <a:latin typeface="微软雅黑" panose="020B0503020204020204" charset="-122"/>
                <a:ea typeface="微软雅黑" panose="020B0503020204020204" charset="-122"/>
                <a:sym typeface="+mn-ea"/>
              </a:rPr>
              <a:t>4%</a:t>
            </a:r>
            <a:r>
              <a:rPr lang="zh-CN" altLang="en-US" sz="2000">
                <a:solidFill>
                  <a:schemeClr val="bg1"/>
                </a:solidFill>
                <a:latin typeface="微软雅黑" panose="020B0503020204020204" charset="-122"/>
                <a:ea typeface="微软雅黑" panose="020B0503020204020204" charset="-122"/>
                <a:sym typeface="+mn-ea"/>
              </a:rPr>
              <a:t>时，其  被测浓度应不大于</a:t>
            </a:r>
            <a:r>
              <a:rPr lang="zh-CN" altLang="en-US" sz="2000">
                <a:solidFill>
                  <a:srgbClr val="CC3300"/>
                </a:solidFill>
                <a:latin typeface="微软雅黑" panose="020B0503020204020204" charset="-122"/>
                <a:ea typeface="微软雅黑" panose="020B0503020204020204" charset="-122"/>
                <a:sym typeface="+mn-ea"/>
              </a:rPr>
              <a:t>0.5%</a:t>
            </a:r>
            <a:r>
              <a:rPr lang="zh-CN" altLang="en-US" sz="2000">
                <a:solidFill>
                  <a:schemeClr val="bg1"/>
                </a:solidFill>
                <a:latin typeface="微软雅黑" panose="020B0503020204020204" charset="-122"/>
                <a:ea typeface="微软雅黑" panose="020B0503020204020204" charset="-122"/>
                <a:sym typeface="+mn-ea"/>
              </a:rPr>
              <a:t>（体积百分数）；</a:t>
            </a:r>
          </a:p>
          <a:p>
            <a:pPr marL="0" indent="0" eaLnBrk="1" hangingPunct="1">
              <a:lnSpc>
                <a:spcPct val="110000"/>
              </a:lnSpc>
            </a:pPr>
            <a:r>
              <a:rPr lang="zh-CN" altLang="en-US" sz="2000">
                <a:solidFill>
                  <a:schemeClr val="bg1"/>
                </a:solidFill>
                <a:latin typeface="微软雅黑" panose="020B0503020204020204" charset="-122"/>
                <a:ea typeface="微软雅黑" panose="020B0503020204020204" charset="-122"/>
                <a:sym typeface="+mn-ea"/>
              </a:rPr>
              <a:t>当被测气体或蒸气的爆炸下限小于</a:t>
            </a:r>
            <a:r>
              <a:rPr lang="en-US" altLang="zh-CN" sz="2000">
                <a:solidFill>
                  <a:schemeClr val="bg1"/>
                </a:solidFill>
                <a:latin typeface="微软雅黑" panose="020B0503020204020204" charset="-122"/>
                <a:ea typeface="微软雅黑" panose="020B0503020204020204" charset="-122"/>
                <a:sym typeface="+mn-ea"/>
              </a:rPr>
              <a:t>4%</a:t>
            </a:r>
            <a:r>
              <a:rPr lang="zh-CN" altLang="en-US" sz="2000">
                <a:solidFill>
                  <a:schemeClr val="bg1"/>
                </a:solidFill>
                <a:latin typeface="微软雅黑" panose="020B0503020204020204" charset="-122"/>
                <a:ea typeface="微软雅黑" panose="020B0503020204020204" charset="-122"/>
                <a:sym typeface="+mn-ea"/>
              </a:rPr>
              <a:t>时，其被测浓度应不大于</a:t>
            </a:r>
            <a:r>
              <a:rPr lang="zh-CN" altLang="en-US" sz="2000">
                <a:solidFill>
                  <a:srgbClr val="CC3300"/>
                </a:solidFill>
                <a:latin typeface="微软雅黑" panose="020B0503020204020204" charset="-122"/>
                <a:ea typeface="微软雅黑" panose="020B0503020204020204" charset="-122"/>
                <a:sym typeface="+mn-ea"/>
              </a:rPr>
              <a:t>0.2%</a:t>
            </a:r>
            <a:r>
              <a:rPr lang="zh-CN" altLang="en-US" sz="2000">
                <a:solidFill>
                  <a:schemeClr val="bg1"/>
                </a:solidFill>
                <a:latin typeface="微软雅黑" panose="020B0503020204020204" charset="-122"/>
                <a:ea typeface="微软雅黑" panose="020B0503020204020204" charset="-122"/>
                <a:sym typeface="+mn-ea"/>
              </a:rPr>
              <a:t>（体积百分数）。</a:t>
            </a:r>
            <a:endParaRPr lang="zh-CN" altLang="en-US" sz="2000" dirty="0">
              <a:solidFill>
                <a:schemeClr val="bg1"/>
              </a:solidFill>
              <a:latin typeface="微软雅黑" panose="020B0503020204020204" charset="-122"/>
              <a:ea typeface="微软雅黑" panose="020B0503020204020204" charset="-122"/>
              <a:sym typeface="+mn-ea"/>
            </a:endParaRPr>
          </a:p>
        </p:txBody>
      </p:sp>
      <p:pic>
        <p:nvPicPr>
          <p:cNvPr id="5" name="图片占位符 4" descr="wKhQh1ULfT2EV_GYAAAAADxjjTQ173"/>
          <p:cNvPicPr>
            <a:picLocks noGrp="1" noChangeAspect="1"/>
          </p:cNvPicPr>
          <p:nvPr>
            <p:ph type="pic" idx="1"/>
          </p:nvPr>
        </p:nvPicPr>
        <p:blipFill>
          <a:blip r:embed="rId6" cstate="print">
            <a:clrChange>
              <a:clrFrom>
                <a:srgbClr val="FFFFFF">
                  <a:alpha val="100000"/>
                </a:srgbClr>
              </a:clrFrom>
              <a:clrTo>
                <a:srgbClr val="FFFFFF">
                  <a:alpha val="100000"/>
                  <a:alpha val="0"/>
                </a:srgbClr>
              </a:clrTo>
            </a:clrChange>
          </a:blip>
          <a:stretch>
            <a:fillRect/>
          </a:stretch>
        </p:blipFill>
        <p:spPr>
          <a:xfrm>
            <a:off x="6172835" y="1751330"/>
            <a:ext cx="4487545" cy="4128770"/>
          </a:xfrm>
          <a:prstGeom prst="rect">
            <a:avLst/>
          </a:prstGeom>
        </p:spPr>
      </p:pic>
      <p:sp>
        <p:nvSpPr>
          <p:cNvPr id="8" name="矩形 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a:spLocks noGrp="1"/>
          </p:cNvSpPr>
          <p:nvPr>
            <p:ph type="title"/>
            <p:custDataLst>
              <p:tags r:id="rId3"/>
            </p:custDataLst>
          </p:nvPr>
        </p:nvSpPr>
        <p:spPr>
          <a:xfrm>
            <a:off x="686985" y="463429"/>
            <a:ext cx="6834161"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3) </a:t>
            </a:r>
            <a:r>
              <a:rPr lang="zh-CN" altLang="en-US" sz="3600" b="1" dirty="0">
                <a:latin typeface="华文中宋" panose="02010600040101010101" pitchFamily="2" charset="-122"/>
                <a:ea typeface="华文中宋" panose="02010600040101010101" pitchFamily="2" charset="-122"/>
                <a:sym typeface="+mn-ea"/>
              </a:rPr>
              <a:t>动火作业主要安全要求</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28173" y="472440"/>
            <a:ext cx="8020050"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4) </a:t>
            </a:r>
            <a:r>
              <a:rPr lang="zh-CN" altLang="en-US" sz="3600" b="1" dirty="0">
                <a:latin typeface="华文中宋" panose="02010600040101010101" pitchFamily="2" charset="-122"/>
                <a:ea typeface="华文中宋" panose="02010600040101010101" pitchFamily="2" charset="-122"/>
                <a:sym typeface="+mn-ea"/>
              </a:rPr>
              <a:t>动火作业六大禁令</a:t>
            </a:r>
          </a:p>
        </p:txBody>
      </p:sp>
      <p:sp>
        <p:nvSpPr>
          <p:cNvPr id="4" name="文本占位符 3"/>
          <p:cNvSpPr>
            <a:spLocks noGrp="1"/>
          </p:cNvSpPr>
          <p:nvPr>
            <p:ph type="body" sz="half" idx="2"/>
            <p:custDataLst>
              <p:tags r:id="rId3"/>
            </p:custDataLst>
          </p:nvPr>
        </p:nvSpPr>
        <p:spPr>
          <a:xfrm>
            <a:off x="499110" y="1437640"/>
            <a:ext cx="5716270" cy="5332730"/>
          </a:xfrm>
        </p:spPr>
        <p:txBody>
          <a:bodyPr>
            <a:noAutofit/>
          </a:bodyPr>
          <a:lstStyle/>
          <a:p>
            <a:pPr eaLnBrk="1" hangingPunct="1">
              <a:lnSpc>
                <a:spcPct val="140000"/>
              </a:lnSpc>
            </a:pPr>
            <a:r>
              <a:rPr lang="zh-CN" altLang="en-US" sz="2400" dirty="0">
                <a:latin typeface="微软雅黑" panose="020B0503020204020204" charset="-122"/>
                <a:ea typeface="微软雅黑" panose="020B0503020204020204" charset="-122"/>
                <a:cs typeface="+mj-cs"/>
                <a:sym typeface="+mn-ea"/>
              </a:rPr>
              <a:t>一、动火许可证未经批准，禁止动火。</a:t>
            </a: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二、不与生产系统可靠隔绝，禁止动火。</a:t>
            </a: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三、不清洗，置换不合格，禁止动火。</a:t>
            </a: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四、不消除周围易燃物，禁止动火。</a:t>
            </a: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五、不按时作动火分析，禁止动火。</a:t>
            </a: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六、没有消防措施，禁止动火。</a:t>
            </a:r>
            <a:endParaRPr lang="zh-CN" altLang="en-US" sz="2400" dirty="0">
              <a:solidFill>
                <a:schemeClr val="bg1"/>
              </a:solidFill>
              <a:latin typeface="微软雅黑" panose="020B0503020204020204" charset="-122"/>
              <a:ea typeface="微软雅黑" panose="020B0503020204020204" charset="-122"/>
              <a:cs typeface="+mj-cs"/>
              <a:sym typeface="+mn-ea"/>
            </a:endParaRPr>
          </a:p>
        </p:txBody>
      </p:sp>
      <p:pic>
        <p:nvPicPr>
          <p:cNvPr id="8" name="图片占位符 7" descr="11128769_164234410141_2"/>
          <p:cNvPicPr>
            <a:picLocks noGrp="1" noChangeAspect="1"/>
          </p:cNvPicPr>
          <p:nvPr>
            <p:ph type="pic" idx="1"/>
          </p:nvPr>
        </p:nvPicPr>
        <p:blipFill>
          <a:blip r:embed="rId6" cstate="print"/>
          <a:srcRect b="3777"/>
          <a:stretch>
            <a:fillRect/>
          </a:stretch>
        </p:blipFill>
        <p:spPr>
          <a:xfrm>
            <a:off x="6617335" y="1214120"/>
            <a:ext cx="3716655" cy="4480560"/>
          </a:xfrm>
          <a:prstGeom prst="rect">
            <a:avLst/>
          </a:prstGeom>
        </p:spPr>
      </p:pic>
      <p:sp>
        <p:nvSpPr>
          <p:cNvPr id="7" name="矩形 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chor="ctr" anchorCtr="0"/>
          <a:lstStyle/>
          <a:p>
            <a:r>
              <a:rPr lang="en-US" altLang="zh-CN" sz="3600"/>
              <a:t>4. </a:t>
            </a:r>
            <a:r>
              <a:rPr lang="zh-CN" altLang="en-US" sz="3600"/>
              <a:t>八大特殊作业的安全基本要求</a:t>
            </a:r>
          </a:p>
        </p:txBody>
      </p:sp>
      <p:sp>
        <p:nvSpPr>
          <p:cNvPr id="5" name="副标题 4"/>
          <p:cNvSpPr>
            <a:spLocks noGrp="1"/>
          </p:cNvSpPr>
          <p:nvPr>
            <p:ph type="body" idx="1"/>
            <p:custDataLst>
              <p:tags r:id="rId3"/>
            </p:custDataLst>
          </p:nvPr>
        </p:nvSpPr>
        <p:spPr/>
        <p:txBody>
          <a:bodyPr/>
          <a:lstStyle/>
          <a:p>
            <a:r>
              <a:rPr lang="zh-CN" altLang="zh-CN"/>
              <a:t>受限空间作业安全</a:t>
            </a:r>
          </a:p>
        </p:txBody>
      </p:sp>
      <p:pic>
        <p:nvPicPr>
          <p:cNvPr id="10" name="内容占位符 9" descr="图片1"/>
          <p:cNvPicPr>
            <a:picLocks noGrp="1" noChangeAspect="1"/>
          </p:cNvPicPr>
          <p:nvPr>
            <p:ph sz="half" idx="13"/>
          </p:nvPr>
        </p:nvPicPr>
        <p:blipFill>
          <a:blip r:embed="rId6" cstate="print"/>
          <a:stretch>
            <a:fillRect/>
          </a:stretch>
        </p:blipFill>
        <p:spPr>
          <a:xfrm>
            <a:off x="4278630" y="1821180"/>
            <a:ext cx="2377440" cy="3173095"/>
          </a:xfrm>
          <a:prstGeom prst="rect">
            <a:avLst/>
          </a:prstGeom>
        </p:spPr>
      </p:pic>
      <p:pic>
        <p:nvPicPr>
          <p:cNvPr id="11" name="内容占位符 10" descr="图片2"/>
          <p:cNvPicPr>
            <a:picLocks noGrp="1" noChangeAspect="1"/>
          </p:cNvPicPr>
          <p:nvPr>
            <p:ph sz="half" idx="14"/>
          </p:nvPr>
        </p:nvPicPr>
        <p:blipFill>
          <a:blip r:embed="rId7" cstate="print"/>
          <a:stretch>
            <a:fillRect/>
          </a:stretch>
        </p:blipFill>
        <p:spPr>
          <a:xfrm>
            <a:off x="7345680" y="1821180"/>
            <a:ext cx="4340225" cy="3121025"/>
          </a:xfrm>
          <a:prstGeom prst="rect">
            <a:avLst/>
          </a:prstGeom>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indent="0" eaLnBrk="1" hangingPunct="1">
              <a:lnSpc>
                <a:spcPct val="130000"/>
              </a:lnSpc>
            </a:pPr>
            <a:r>
              <a:rPr lang="zh-CN" altLang="en-US" sz="2000" dirty="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受限空间</a:t>
            </a:r>
            <a:r>
              <a:rPr lang="zh-CN" altLang="en-US" sz="2000" dirty="0">
                <a:latin typeface="微软雅黑" panose="020B0503020204020204" charset="-122"/>
                <a:ea typeface="微软雅黑" panose="020B0503020204020204" charset="-122"/>
                <a:sym typeface="+mn-ea"/>
              </a:rPr>
              <a:t>是指封闭或者部分封闭，与外界相对隔离，出入口较为狭窄，作业人员不能长时间在内工作，</a:t>
            </a:r>
            <a:r>
              <a:rPr lang="zh-CN" altLang="en-US" sz="2000" dirty="0">
                <a:solidFill>
                  <a:schemeClr val="bg1"/>
                </a:solidFill>
                <a:effectLst/>
                <a:latin typeface="微软雅黑" panose="020B0503020204020204" charset="-122"/>
                <a:ea typeface="微软雅黑" panose="020B0503020204020204" charset="-122"/>
                <a:sym typeface="+mn-ea"/>
              </a:rPr>
              <a:t>自然通风不良，易造成有毒有害、易燃易爆物质积聚或者氧含量不足的空间。</a:t>
            </a:r>
          </a:p>
          <a:p>
            <a:pPr marL="0" indent="0" eaLnBrk="1" hangingPunct="1">
              <a:lnSpc>
                <a:spcPct val="130000"/>
              </a:lnSpc>
            </a:pPr>
            <a:r>
              <a:rPr lang="zh-CN" altLang="en-US" sz="2000" dirty="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受限空间作业</a:t>
            </a:r>
            <a:r>
              <a:rPr lang="zh-CN" altLang="en-US" sz="2000">
                <a:latin typeface="微软雅黑" panose="020B0503020204020204" charset="-122"/>
                <a:ea typeface="微软雅黑" panose="020B0503020204020204" charset="-122"/>
                <a:sym typeface="+mn-ea"/>
              </a:rPr>
              <a:t>指作业人员进入受限空间内进行施工、检修、保养、排障、清理等作业的活动。</a:t>
            </a:r>
            <a:endParaRPr lang="zh-CN" altLang="en-US" sz="2000" dirty="0">
              <a:solidFill>
                <a:schemeClr val="tx1"/>
              </a:solidFill>
              <a:latin typeface="微软雅黑" panose="020B0503020204020204" charset="-122"/>
              <a:ea typeface="微软雅黑" panose="020B0503020204020204" charset="-122"/>
              <a:sym typeface="+mn-ea"/>
            </a:endParaRPr>
          </a:p>
        </p:txBody>
      </p:sp>
      <p:sp>
        <p:nvSpPr>
          <p:cNvPr id="9" name="文本框 8"/>
          <p:cNvSpPr txBox="1"/>
          <p:nvPr>
            <p:custDataLst>
              <p:tags r:id="rId3"/>
            </p:custDataLst>
          </p:nvPr>
        </p:nvSpPr>
        <p:spPr>
          <a:xfrm>
            <a:off x="706395" y="410046"/>
            <a:ext cx="7997792"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1</a:t>
            </a:r>
            <a:r>
              <a:rPr lang="zh-CN" altLang="en-US" dirty="0">
                <a:sym typeface="+mn-ea"/>
              </a:rPr>
              <a:t>）受限空间和受限空间作业定义</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8204200" y="439327"/>
            <a:ext cx="3149600" cy="881473"/>
          </a:xfrm>
          <a:prstGeom prst="rect">
            <a:avLst/>
          </a:prstGeom>
          <a:noFill/>
        </p:spPr>
        <p:txBody>
          <a:bodyPr wrap="square" lIns="90000" tIns="46800" rIns="90000" bIns="46800" rtlCol="0" anchor="ctr" anchorCtr="0">
            <a:normAutofit/>
          </a:bodyPr>
          <a:lstStyle/>
          <a:p>
            <a:pPr algn="ctr"/>
            <a:r>
              <a:rPr lang="zh-CN" altLang="en-US" sz="4800" b="1" smtClean="0">
                <a:solidFill>
                  <a:schemeClr val="accent4"/>
                </a:solidFill>
                <a:latin typeface="+mj-lt"/>
                <a:ea typeface="+mj-ea"/>
                <a:cs typeface="+mj-cs"/>
              </a:rPr>
              <a:t>目录</a:t>
            </a:r>
          </a:p>
        </p:txBody>
      </p:sp>
      <p:sp>
        <p:nvSpPr>
          <p:cNvPr id="19" name="矩形 18"/>
          <p:cNvSpPr/>
          <p:nvPr>
            <p:custDataLst>
              <p:tags r:id="rId3"/>
            </p:custDataLst>
          </p:nvPr>
        </p:nvSpPr>
        <p:spPr>
          <a:xfrm>
            <a:off x="9119351" y="0"/>
            <a:ext cx="1319299"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60000" lnSpcReduction="20000"/>
          </a:bodyPr>
          <a:lstStyle/>
          <a:p>
            <a:pPr algn="ctr"/>
            <a:endParaRPr lang="zh-CN" altLang="en-US"/>
          </a:p>
        </p:txBody>
      </p:sp>
      <p:grpSp>
        <p:nvGrpSpPr>
          <p:cNvPr id="2" name="组合 105"/>
          <p:cNvGrpSpPr/>
          <p:nvPr>
            <p:custDataLst>
              <p:tags r:id="rId4"/>
            </p:custDataLst>
          </p:nvPr>
        </p:nvGrpSpPr>
        <p:grpSpPr>
          <a:xfrm>
            <a:off x="714780" y="395583"/>
            <a:ext cx="1277417" cy="1061068"/>
            <a:chOff x="693000" y="1847550"/>
            <a:chExt cx="984052" cy="817389"/>
          </a:xfrm>
        </p:grpSpPr>
        <p:sp>
          <p:nvSpPr>
            <p:cNvPr id="179" name="Freeform 5"/>
            <p:cNvSpPr/>
            <p:nvPr>
              <p:custDataLst>
                <p:tags r:id="rId55"/>
              </p:custDataLst>
            </p:nvPr>
          </p:nvSpPr>
          <p:spPr bwMode="auto">
            <a:xfrm rot="6976762" flipH="1">
              <a:off x="1176552" y="2164439"/>
              <a:ext cx="687718" cy="313282"/>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182" name="Freeform 6"/>
            <p:cNvSpPr/>
            <p:nvPr>
              <p:custDataLst>
                <p:tags r:id="rId56"/>
              </p:custDataLst>
            </p:nvPr>
          </p:nvSpPr>
          <p:spPr bwMode="auto">
            <a:xfrm rot="6976762" flipH="1">
              <a:off x="1066324" y="2411420"/>
              <a:ext cx="128746" cy="344128"/>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184" name="Freeform 7"/>
            <p:cNvSpPr/>
            <p:nvPr>
              <p:custDataLst>
                <p:tags r:id="rId57"/>
              </p:custDataLst>
            </p:nvPr>
          </p:nvSpPr>
          <p:spPr bwMode="auto">
            <a:xfrm rot="6976762" flipH="1">
              <a:off x="737400" y="2366932"/>
              <a:ext cx="257492" cy="315428"/>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185" name="Freeform 8"/>
            <p:cNvSpPr/>
            <p:nvPr>
              <p:custDataLst>
                <p:tags r:id="rId58"/>
              </p:custDataLst>
            </p:nvPr>
          </p:nvSpPr>
          <p:spPr bwMode="auto">
            <a:xfrm rot="6976762" flipH="1">
              <a:off x="975254" y="2153822"/>
              <a:ext cx="687718" cy="135720"/>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0000" tIns="46800" rIns="90000" bIns="46800" numCol="1" anchor="t" anchorCtr="0" compatLnSpc="1">
              <a:normAutofit fontScale="32500" lnSpcReduction="20000"/>
            </a:bodyPr>
            <a:lstStyle/>
            <a:p>
              <a:endParaRPr lang="zh-CN" altLang="en-US"/>
            </a:p>
          </p:txBody>
        </p:sp>
        <p:sp>
          <p:nvSpPr>
            <p:cNvPr id="186" name="Freeform 9"/>
            <p:cNvSpPr/>
            <p:nvPr>
              <p:custDataLst>
                <p:tags r:id="rId59"/>
              </p:custDataLst>
            </p:nvPr>
          </p:nvSpPr>
          <p:spPr bwMode="auto">
            <a:xfrm rot="6976762" flipH="1">
              <a:off x="1006895" y="2201979"/>
              <a:ext cx="396430" cy="250787"/>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0000" tIns="46800" rIns="90000" bIns="46800" numCol="1" anchor="t" anchorCtr="0" compatLnSpc="1">
              <a:normAutofit fontScale="87500" lnSpcReduction="10000"/>
            </a:bodyPr>
            <a:lstStyle/>
            <a:p>
              <a:endParaRPr lang="zh-CN" altLang="en-US"/>
            </a:p>
          </p:txBody>
        </p:sp>
        <p:sp>
          <p:nvSpPr>
            <p:cNvPr id="187" name="Freeform 10"/>
            <p:cNvSpPr/>
            <p:nvPr>
              <p:custDataLst>
                <p:tags r:id="rId60"/>
              </p:custDataLst>
            </p:nvPr>
          </p:nvSpPr>
          <p:spPr bwMode="auto">
            <a:xfrm rot="6976762" flipH="1">
              <a:off x="742097" y="2332682"/>
              <a:ext cx="347614" cy="18239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0000" tIns="46800" rIns="90000" bIns="46800" numCol="1" anchor="t" anchorCtr="0" compatLnSpc="1">
              <a:normAutofit fontScale="57500" lnSpcReduction="20000"/>
            </a:bodyPr>
            <a:lstStyle/>
            <a:p>
              <a:endParaRPr lang="zh-CN" altLang="en-US"/>
            </a:p>
          </p:txBody>
        </p:sp>
        <p:sp>
          <p:nvSpPr>
            <p:cNvPr id="188" name="Freeform 11"/>
            <p:cNvSpPr/>
            <p:nvPr>
              <p:custDataLst>
                <p:tags r:id="rId61"/>
              </p:custDataLst>
            </p:nvPr>
          </p:nvSpPr>
          <p:spPr bwMode="auto">
            <a:xfrm rot="6976762" flipH="1">
              <a:off x="661887" y="2494062"/>
              <a:ext cx="128746" cy="66519"/>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189" name="Freeform 12"/>
            <p:cNvSpPr/>
            <p:nvPr>
              <p:custDataLst>
                <p:tags r:id="rId62"/>
              </p:custDataLst>
            </p:nvPr>
          </p:nvSpPr>
          <p:spPr bwMode="auto">
            <a:xfrm rot="6976762" flipH="1">
              <a:off x="630505" y="2335516"/>
              <a:ext cx="347614" cy="66519"/>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190" name="Freeform 13"/>
            <p:cNvSpPr/>
            <p:nvPr>
              <p:custDataLst>
                <p:tags r:id="rId63"/>
              </p:custDataLst>
            </p:nvPr>
          </p:nvSpPr>
          <p:spPr bwMode="auto">
            <a:xfrm rot="6976762" flipH="1">
              <a:off x="859724" y="2099431"/>
              <a:ext cx="409081" cy="306950"/>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191" name="Freeform 14"/>
            <p:cNvSpPr/>
            <p:nvPr>
              <p:custDataLst>
                <p:tags r:id="rId64"/>
              </p:custDataLst>
            </p:nvPr>
          </p:nvSpPr>
          <p:spPr bwMode="auto">
            <a:xfrm rot="6976762" flipH="1">
              <a:off x="952746" y="1997232"/>
              <a:ext cx="329107" cy="297457"/>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192" name="Freeform 15"/>
            <p:cNvSpPr/>
            <p:nvPr>
              <p:custDataLst>
                <p:tags r:id="rId65"/>
              </p:custDataLst>
            </p:nvPr>
          </p:nvSpPr>
          <p:spPr bwMode="auto">
            <a:xfrm rot="6976762" flipH="1">
              <a:off x="1156071" y="1805841"/>
              <a:ext cx="291288" cy="374705"/>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193" name="Freeform 16"/>
            <p:cNvSpPr/>
            <p:nvPr>
              <p:custDataLst>
                <p:tags r:id="rId66"/>
              </p:custDataLst>
            </p:nvPr>
          </p:nvSpPr>
          <p:spPr bwMode="auto">
            <a:xfrm rot="6976762" flipH="1">
              <a:off x="815782" y="2015834"/>
              <a:ext cx="329107" cy="124991"/>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194" name="Freeform 17"/>
            <p:cNvSpPr/>
            <p:nvPr>
              <p:custDataLst>
                <p:tags r:id="rId67"/>
              </p:custDataLst>
            </p:nvPr>
          </p:nvSpPr>
          <p:spPr bwMode="auto">
            <a:xfrm rot="6976762" flipH="1">
              <a:off x="804545" y="2172055"/>
              <a:ext cx="162542" cy="66519"/>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grpSp>
      <p:sp>
        <p:nvSpPr>
          <p:cNvPr id="196" name="文本框 195"/>
          <p:cNvSpPr txBox="1"/>
          <p:nvPr>
            <p:custDataLst>
              <p:tags r:id="rId5"/>
            </p:custDataLst>
          </p:nvPr>
        </p:nvSpPr>
        <p:spPr>
          <a:xfrm>
            <a:off x="856587" y="495901"/>
            <a:ext cx="963913" cy="929701"/>
          </a:xfrm>
          <a:prstGeom prst="rect">
            <a:avLst/>
          </a:prstGeom>
          <a:noFill/>
        </p:spPr>
        <p:txBody>
          <a:bodyPr wrap="square" lIns="90000" tIns="46800" rIns="90000" bIns="46800" rtlCol="0">
            <a:normAutofit/>
          </a:bodyPr>
          <a:lstStyle/>
          <a:p>
            <a:pPr algn="ctr"/>
            <a:r>
              <a:rPr lang="en-US" altLang="zh-CN" sz="4400" b="1" dirty="0" smtClean="0">
                <a:solidFill>
                  <a:schemeClr val="bg1"/>
                </a:solidFill>
              </a:rPr>
              <a:t>1</a:t>
            </a:r>
            <a:endParaRPr lang="zh-CN" altLang="en-US" sz="4400" b="1" dirty="0">
              <a:solidFill>
                <a:schemeClr val="bg1"/>
              </a:solidFill>
            </a:endParaRPr>
          </a:p>
        </p:txBody>
      </p:sp>
      <p:grpSp>
        <p:nvGrpSpPr>
          <p:cNvPr id="3" name="组合 212"/>
          <p:cNvGrpSpPr/>
          <p:nvPr>
            <p:custDataLst>
              <p:tags r:id="rId6"/>
            </p:custDataLst>
          </p:nvPr>
        </p:nvGrpSpPr>
        <p:grpSpPr>
          <a:xfrm>
            <a:off x="714780" y="2132077"/>
            <a:ext cx="1277417" cy="1061068"/>
            <a:chOff x="693000" y="1847550"/>
            <a:chExt cx="984052" cy="817389"/>
          </a:xfrm>
        </p:grpSpPr>
        <p:sp>
          <p:nvSpPr>
            <p:cNvPr id="214" name="Freeform 5"/>
            <p:cNvSpPr/>
            <p:nvPr>
              <p:custDataLst>
                <p:tags r:id="rId42"/>
              </p:custDataLst>
            </p:nvPr>
          </p:nvSpPr>
          <p:spPr bwMode="auto">
            <a:xfrm rot="6976762" flipH="1">
              <a:off x="1176552" y="2164439"/>
              <a:ext cx="687718" cy="313282"/>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15" name="Freeform 6"/>
            <p:cNvSpPr/>
            <p:nvPr>
              <p:custDataLst>
                <p:tags r:id="rId43"/>
              </p:custDataLst>
            </p:nvPr>
          </p:nvSpPr>
          <p:spPr bwMode="auto">
            <a:xfrm rot="6976762" flipH="1">
              <a:off x="1066324" y="2411420"/>
              <a:ext cx="128746" cy="344128"/>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16" name="Freeform 7"/>
            <p:cNvSpPr/>
            <p:nvPr>
              <p:custDataLst>
                <p:tags r:id="rId44"/>
              </p:custDataLst>
            </p:nvPr>
          </p:nvSpPr>
          <p:spPr bwMode="auto">
            <a:xfrm rot="6976762" flipH="1">
              <a:off x="737400" y="2366932"/>
              <a:ext cx="257492" cy="315428"/>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17" name="Freeform 8"/>
            <p:cNvSpPr/>
            <p:nvPr>
              <p:custDataLst>
                <p:tags r:id="rId45"/>
              </p:custDataLst>
            </p:nvPr>
          </p:nvSpPr>
          <p:spPr bwMode="auto">
            <a:xfrm rot="6976762" flipH="1">
              <a:off x="975254" y="2153822"/>
              <a:ext cx="687718" cy="135720"/>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0000" tIns="46800" rIns="90000" bIns="46800" numCol="1" anchor="t" anchorCtr="0" compatLnSpc="1">
              <a:normAutofit fontScale="32500" lnSpcReduction="20000"/>
            </a:bodyPr>
            <a:lstStyle/>
            <a:p>
              <a:endParaRPr lang="zh-CN" altLang="en-US"/>
            </a:p>
          </p:txBody>
        </p:sp>
        <p:sp>
          <p:nvSpPr>
            <p:cNvPr id="218" name="Freeform 9"/>
            <p:cNvSpPr/>
            <p:nvPr>
              <p:custDataLst>
                <p:tags r:id="rId46"/>
              </p:custDataLst>
            </p:nvPr>
          </p:nvSpPr>
          <p:spPr bwMode="auto">
            <a:xfrm rot="6976762" flipH="1">
              <a:off x="1006895" y="2201979"/>
              <a:ext cx="396430" cy="250787"/>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0000" tIns="46800" rIns="90000" bIns="46800" numCol="1" anchor="t" anchorCtr="0" compatLnSpc="1">
              <a:normAutofit fontScale="87500" lnSpcReduction="10000"/>
            </a:bodyPr>
            <a:lstStyle/>
            <a:p>
              <a:endParaRPr lang="zh-CN" altLang="en-US"/>
            </a:p>
          </p:txBody>
        </p:sp>
        <p:sp>
          <p:nvSpPr>
            <p:cNvPr id="219" name="Freeform 10"/>
            <p:cNvSpPr/>
            <p:nvPr>
              <p:custDataLst>
                <p:tags r:id="rId47"/>
              </p:custDataLst>
            </p:nvPr>
          </p:nvSpPr>
          <p:spPr bwMode="auto">
            <a:xfrm rot="6976762" flipH="1">
              <a:off x="742097" y="2332682"/>
              <a:ext cx="347614" cy="18239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0000" tIns="46800" rIns="90000" bIns="46800" numCol="1" anchor="t" anchorCtr="0" compatLnSpc="1">
              <a:normAutofit fontScale="57500" lnSpcReduction="20000"/>
            </a:bodyPr>
            <a:lstStyle/>
            <a:p>
              <a:endParaRPr lang="zh-CN" altLang="en-US"/>
            </a:p>
          </p:txBody>
        </p:sp>
        <p:sp>
          <p:nvSpPr>
            <p:cNvPr id="220" name="Freeform 11"/>
            <p:cNvSpPr/>
            <p:nvPr>
              <p:custDataLst>
                <p:tags r:id="rId48"/>
              </p:custDataLst>
            </p:nvPr>
          </p:nvSpPr>
          <p:spPr bwMode="auto">
            <a:xfrm rot="6976762" flipH="1">
              <a:off x="661887" y="2494062"/>
              <a:ext cx="128746" cy="66519"/>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21" name="Freeform 12"/>
            <p:cNvSpPr/>
            <p:nvPr>
              <p:custDataLst>
                <p:tags r:id="rId49"/>
              </p:custDataLst>
            </p:nvPr>
          </p:nvSpPr>
          <p:spPr bwMode="auto">
            <a:xfrm rot="6976762" flipH="1">
              <a:off x="630505" y="2335516"/>
              <a:ext cx="347614" cy="66519"/>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22" name="Freeform 13"/>
            <p:cNvSpPr/>
            <p:nvPr>
              <p:custDataLst>
                <p:tags r:id="rId50"/>
              </p:custDataLst>
            </p:nvPr>
          </p:nvSpPr>
          <p:spPr bwMode="auto">
            <a:xfrm rot="6976762" flipH="1">
              <a:off x="859724" y="2099431"/>
              <a:ext cx="409081" cy="306950"/>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23" name="Freeform 14"/>
            <p:cNvSpPr/>
            <p:nvPr>
              <p:custDataLst>
                <p:tags r:id="rId51"/>
              </p:custDataLst>
            </p:nvPr>
          </p:nvSpPr>
          <p:spPr bwMode="auto">
            <a:xfrm rot="6976762" flipH="1">
              <a:off x="952746" y="1997232"/>
              <a:ext cx="329107" cy="297457"/>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24" name="Freeform 15"/>
            <p:cNvSpPr/>
            <p:nvPr>
              <p:custDataLst>
                <p:tags r:id="rId52"/>
              </p:custDataLst>
            </p:nvPr>
          </p:nvSpPr>
          <p:spPr bwMode="auto">
            <a:xfrm rot="6976762" flipH="1">
              <a:off x="1156071" y="1805841"/>
              <a:ext cx="291288" cy="374705"/>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25" name="Freeform 16"/>
            <p:cNvSpPr/>
            <p:nvPr>
              <p:custDataLst>
                <p:tags r:id="rId53"/>
              </p:custDataLst>
            </p:nvPr>
          </p:nvSpPr>
          <p:spPr bwMode="auto">
            <a:xfrm rot="6976762" flipH="1">
              <a:off x="815782" y="2015834"/>
              <a:ext cx="329107" cy="124991"/>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26" name="Freeform 17"/>
            <p:cNvSpPr/>
            <p:nvPr>
              <p:custDataLst>
                <p:tags r:id="rId54"/>
              </p:custDataLst>
            </p:nvPr>
          </p:nvSpPr>
          <p:spPr bwMode="auto">
            <a:xfrm rot="6976762" flipH="1">
              <a:off x="804545" y="2172055"/>
              <a:ext cx="162542" cy="66519"/>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grpSp>
      <p:sp>
        <p:nvSpPr>
          <p:cNvPr id="228" name="文本框 227"/>
          <p:cNvSpPr txBox="1"/>
          <p:nvPr>
            <p:custDataLst>
              <p:tags r:id="rId7"/>
            </p:custDataLst>
          </p:nvPr>
        </p:nvSpPr>
        <p:spPr>
          <a:xfrm>
            <a:off x="856587" y="2232322"/>
            <a:ext cx="963913" cy="929701"/>
          </a:xfrm>
          <a:prstGeom prst="rect">
            <a:avLst/>
          </a:prstGeom>
          <a:noFill/>
        </p:spPr>
        <p:txBody>
          <a:bodyPr wrap="square" lIns="90000" tIns="46800" rIns="90000" bIns="46800" rtlCol="0">
            <a:normAutofit/>
          </a:bodyPr>
          <a:lstStyle/>
          <a:p>
            <a:pPr algn="ctr"/>
            <a:r>
              <a:rPr lang="en-US" altLang="zh-CN" sz="4400" b="1" dirty="0">
                <a:solidFill>
                  <a:schemeClr val="bg1"/>
                </a:solidFill>
              </a:rPr>
              <a:t>2</a:t>
            </a:r>
            <a:endParaRPr lang="zh-CN" altLang="en-US" sz="4400" b="1" dirty="0">
              <a:solidFill>
                <a:schemeClr val="bg1"/>
              </a:solidFill>
            </a:endParaRPr>
          </a:p>
        </p:txBody>
      </p:sp>
      <p:grpSp>
        <p:nvGrpSpPr>
          <p:cNvPr id="4" name="组合 228"/>
          <p:cNvGrpSpPr/>
          <p:nvPr>
            <p:custDataLst>
              <p:tags r:id="rId8"/>
            </p:custDataLst>
          </p:nvPr>
        </p:nvGrpSpPr>
        <p:grpSpPr>
          <a:xfrm>
            <a:off x="674351" y="5393467"/>
            <a:ext cx="1277417" cy="1061068"/>
            <a:chOff x="693000" y="1847550"/>
            <a:chExt cx="984052" cy="817389"/>
          </a:xfrm>
        </p:grpSpPr>
        <p:sp>
          <p:nvSpPr>
            <p:cNvPr id="230" name="Freeform 5"/>
            <p:cNvSpPr/>
            <p:nvPr>
              <p:custDataLst>
                <p:tags r:id="rId29"/>
              </p:custDataLst>
            </p:nvPr>
          </p:nvSpPr>
          <p:spPr bwMode="auto">
            <a:xfrm rot="6976762" flipH="1">
              <a:off x="1176552" y="2164439"/>
              <a:ext cx="687718" cy="313282"/>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31" name="Freeform 6"/>
            <p:cNvSpPr/>
            <p:nvPr>
              <p:custDataLst>
                <p:tags r:id="rId30"/>
              </p:custDataLst>
            </p:nvPr>
          </p:nvSpPr>
          <p:spPr bwMode="auto">
            <a:xfrm rot="6976762" flipH="1">
              <a:off x="1066324" y="2411420"/>
              <a:ext cx="128746" cy="344128"/>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32" name="Freeform 7"/>
            <p:cNvSpPr/>
            <p:nvPr>
              <p:custDataLst>
                <p:tags r:id="rId31"/>
              </p:custDataLst>
            </p:nvPr>
          </p:nvSpPr>
          <p:spPr bwMode="auto">
            <a:xfrm rot="6976762" flipH="1">
              <a:off x="737400" y="2366932"/>
              <a:ext cx="257492" cy="315428"/>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33" name="Freeform 8"/>
            <p:cNvSpPr/>
            <p:nvPr>
              <p:custDataLst>
                <p:tags r:id="rId32"/>
              </p:custDataLst>
            </p:nvPr>
          </p:nvSpPr>
          <p:spPr bwMode="auto">
            <a:xfrm rot="6976762" flipH="1">
              <a:off x="975254" y="2153822"/>
              <a:ext cx="687718" cy="135720"/>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0000" tIns="46800" rIns="90000" bIns="46800" numCol="1" anchor="t" anchorCtr="0" compatLnSpc="1">
              <a:normAutofit fontScale="32500" lnSpcReduction="20000"/>
            </a:bodyPr>
            <a:lstStyle/>
            <a:p>
              <a:endParaRPr lang="zh-CN" altLang="en-US"/>
            </a:p>
          </p:txBody>
        </p:sp>
        <p:sp>
          <p:nvSpPr>
            <p:cNvPr id="234" name="Freeform 9"/>
            <p:cNvSpPr/>
            <p:nvPr>
              <p:custDataLst>
                <p:tags r:id="rId33"/>
              </p:custDataLst>
            </p:nvPr>
          </p:nvSpPr>
          <p:spPr bwMode="auto">
            <a:xfrm rot="6976762" flipH="1">
              <a:off x="1006895" y="2201979"/>
              <a:ext cx="396430" cy="250787"/>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0000" tIns="46800" rIns="90000" bIns="46800" numCol="1" anchor="t" anchorCtr="0" compatLnSpc="1">
              <a:normAutofit fontScale="87500" lnSpcReduction="10000"/>
            </a:bodyPr>
            <a:lstStyle/>
            <a:p>
              <a:endParaRPr lang="zh-CN" altLang="en-US"/>
            </a:p>
          </p:txBody>
        </p:sp>
        <p:sp>
          <p:nvSpPr>
            <p:cNvPr id="235" name="Freeform 10"/>
            <p:cNvSpPr/>
            <p:nvPr>
              <p:custDataLst>
                <p:tags r:id="rId34"/>
              </p:custDataLst>
            </p:nvPr>
          </p:nvSpPr>
          <p:spPr bwMode="auto">
            <a:xfrm rot="6976762" flipH="1">
              <a:off x="742097" y="2332682"/>
              <a:ext cx="347614" cy="18239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0000" tIns="46800" rIns="90000" bIns="46800" numCol="1" anchor="t" anchorCtr="0" compatLnSpc="1">
              <a:normAutofit fontScale="57500" lnSpcReduction="20000"/>
            </a:bodyPr>
            <a:lstStyle/>
            <a:p>
              <a:endParaRPr lang="zh-CN" altLang="en-US"/>
            </a:p>
          </p:txBody>
        </p:sp>
        <p:sp>
          <p:nvSpPr>
            <p:cNvPr id="236" name="Freeform 11"/>
            <p:cNvSpPr/>
            <p:nvPr>
              <p:custDataLst>
                <p:tags r:id="rId35"/>
              </p:custDataLst>
            </p:nvPr>
          </p:nvSpPr>
          <p:spPr bwMode="auto">
            <a:xfrm rot="6976762" flipH="1">
              <a:off x="661887" y="2494062"/>
              <a:ext cx="128746" cy="66519"/>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37" name="Freeform 12"/>
            <p:cNvSpPr/>
            <p:nvPr>
              <p:custDataLst>
                <p:tags r:id="rId36"/>
              </p:custDataLst>
            </p:nvPr>
          </p:nvSpPr>
          <p:spPr bwMode="auto">
            <a:xfrm rot="6976762" flipH="1">
              <a:off x="630505" y="2335516"/>
              <a:ext cx="347614" cy="66519"/>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38" name="Freeform 13"/>
            <p:cNvSpPr/>
            <p:nvPr>
              <p:custDataLst>
                <p:tags r:id="rId37"/>
              </p:custDataLst>
            </p:nvPr>
          </p:nvSpPr>
          <p:spPr bwMode="auto">
            <a:xfrm rot="6976762" flipH="1">
              <a:off x="859724" y="2099431"/>
              <a:ext cx="409081" cy="306950"/>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39" name="Freeform 14"/>
            <p:cNvSpPr/>
            <p:nvPr>
              <p:custDataLst>
                <p:tags r:id="rId38"/>
              </p:custDataLst>
            </p:nvPr>
          </p:nvSpPr>
          <p:spPr bwMode="auto">
            <a:xfrm rot="6976762" flipH="1">
              <a:off x="952746" y="1997232"/>
              <a:ext cx="329107" cy="297457"/>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40" name="Freeform 15"/>
            <p:cNvSpPr/>
            <p:nvPr>
              <p:custDataLst>
                <p:tags r:id="rId39"/>
              </p:custDataLst>
            </p:nvPr>
          </p:nvSpPr>
          <p:spPr bwMode="auto">
            <a:xfrm rot="6976762" flipH="1">
              <a:off x="1156071" y="1805841"/>
              <a:ext cx="291288" cy="374705"/>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41" name="Freeform 16"/>
            <p:cNvSpPr/>
            <p:nvPr>
              <p:custDataLst>
                <p:tags r:id="rId40"/>
              </p:custDataLst>
            </p:nvPr>
          </p:nvSpPr>
          <p:spPr bwMode="auto">
            <a:xfrm rot="6976762" flipH="1">
              <a:off x="815782" y="2015834"/>
              <a:ext cx="329107" cy="124991"/>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42" name="Freeform 17"/>
            <p:cNvSpPr/>
            <p:nvPr>
              <p:custDataLst>
                <p:tags r:id="rId41"/>
              </p:custDataLst>
            </p:nvPr>
          </p:nvSpPr>
          <p:spPr bwMode="auto">
            <a:xfrm rot="6976762" flipH="1">
              <a:off x="804545" y="2172055"/>
              <a:ext cx="162542" cy="66519"/>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grpSp>
      <p:sp>
        <p:nvSpPr>
          <p:cNvPr id="244" name="文本框 243"/>
          <p:cNvSpPr txBox="1"/>
          <p:nvPr>
            <p:custDataLst>
              <p:tags r:id="rId9"/>
            </p:custDataLst>
          </p:nvPr>
        </p:nvSpPr>
        <p:spPr>
          <a:xfrm>
            <a:off x="801013" y="5503557"/>
            <a:ext cx="963913" cy="929701"/>
          </a:xfrm>
          <a:prstGeom prst="rect">
            <a:avLst/>
          </a:prstGeom>
          <a:noFill/>
        </p:spPr>
        <p:txBody>
          <a:bodyPr wrap="square" lIns="90000" tIns="46800" rIns="90000" bIns="46800" rtlCol="0">
            <a:normAutofit/>
          </a:bodyPr>
          <a:lstStyle/>
          <a:p>
            <a:pPr algn="ctr"/>
            <a:r>
              <a:rPr lang="en-US" altLang="zh-CN" sz="4400" b="1" dirty="0">
                <a:solidFill>
                  <a:schemeClr val="bg1"/>
                </a:solidFill>
              </a:rPr>
              <a:t>4</a:t>
            </a:r>
            <a:endParaRPr lang="zh-CN" altLang="en-US" sz="4400" b="1" dirty="0">
              <a:solidFill>
                <a:schemeClr val="bg1"/>
              </a:solidFill>
            </a:endParaRPr>
          </a:p>
        </p:txBody>
      </p:sp>
      <p:grpSp>
        <p:nvGrpSpPr>
          <p:cNvPr id="5" name="组合 244"/>
          <p:cNvGrpSpPr/>
          <p:nvPr>
            <p:custDataLst>
              <p:tags r:id="rId10"/>
            </p:custDataLst>
          </p:nvPr>
        </p:nvGrpSpPr>
        <p:grpSpPr>
          <a:xfrm>
            <a:off x="714780" y="3875506"/>
            <a:ext cx="1277417" cy="1061068"/>
            <a:chOff x="693000" y="1847550"/>
            <a:chExt cx="984052" cy="817389"/>
          </a:xfrm>
        </p:grpSpPr>
        <p:sp>
          <p:nvSpPr>
            <p:cNvPr id="246" name="Freeform 5"/>
            <p:cNvSpPr/>
            <p:nvPr>
              <p:custDataLst>
                <p:tags r:id="rId16"/>
              </p:custDataLst>
            </p:nvPr>
          </p:nvSpPr>
          <p:spPr bwMode="auto">
            <a:xfrm rot="6976762" flipH="1">
              <a:off x="1176552" y="2164439"/>
              <a:ext cx="687718" cy="313282"/>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47" name="Freeform 6"/>
            <p:cNvSpPr/>
            <p:nvPr>
              <p:custDataLst>
                <p:tags r:id="rId17"/>
              </p:custDataLst>
            </p:nvPr>
          </p:nvSpPr>
          <p:spPr bwMode="auto">
            <a:xfrm rot="6976762" flipH="1">
              <a:off x="1066324" y="2411420"/>
              <a:ext cx="128746" cy="344128"/>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48" name="Freeform 7"/>
            <p:cNvSpPr/>
            <p:nvPr>
              <p:custDataLst>
                <p:tags r:id="rId18"/>
              </p:custDataLst>
            </p:nvPr>
          </p:nvSpPr>
          <p:spPr bwMode="auto">
            <a:xfrm rot="6976762" flipH="1">
              <a:off x="737400" y="2366932"/>
              <a:ext cx="257492" cy="315428"/>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49" name="Freeform 8"/>
            <p:cNvSpPr/>
            <p:nvPr>
              <p:custDataLst>
                <p:tags r:id="rId19"/>
              </p:custDataLst>
            </p:nvPr>
          </p:nvSpPr>
          <p:spPr bwMode="auto">
            <a:xfrm rot="6976762" flipH="1">
              <a:off x="975254" y="2153822"/>
              <a:ext cx="687718" cy="135720"/>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0000" tIns="46800" rIns="90000" bIns="46800" numCol="1" anchor="t" anchorCtr="0" compatLnSpc="1">
              <a:normAutofit fontScale="32500" lnSpcReduction="20000"/>
            </a:bodyPr>
            <a:lstStyle/>
            <a:p>
              <a:endParaRPr lang="zh-CN" altLang="en-US"/>
            </a:p>
          </p:txBody>
        </p:sp>
        <p:sp>
          <p:nvSpPr>
            <p:cNvPr id="250" name="Freeform 9"/>
            <p:cNvSpPr/>
            <p:nvPr>
              <p:custDataLst>
                <p:tags r:id="rId20"/>
              </p:custDataLst>
            </p:nvPr>
          </p:nvSpPr>
          <p:spPr bwMode="auto">
            <a:xfrm rot="6976762" flipH="1">
              <a:off x="1006895" y="2201979"/>
              <a:ext cx="396430" cy="250787"/>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0000" tIns="46800" rIns="90000" bIns="46800" numCol="1" anchor="t" anchorCtr="0" compatLnSpc="1">
              <a:normAutofit fontScale="87500" lnSpcReduction="10000"/>
            </a:bodyPr>
            <a:lstStyle/>
            <a:p>
              <a:endParaRPr lang="zh-CN" altLang="en-US"/>
            </a:p>
          </p:txBody>
        </p:sp>
        <p:sp>
          <p:nvSpPr>
            <p:cNvPr id="251" name="Freeform 10"/>
            <p:cNvSpPr/>
            <p:nvPr>
              <p:custDataLst>
                <p:tags r:id="rId21"/>
              </p:custDataLst>
            </p:nvPr>
          </p:nvSpPr>
          <p:spPr bwMode="auto">
            <a:xfrm rot="6976762" flipH="1">
              <a:off x="742097" y="2332682"/>
              <a:ext cx="347614" cy="18239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0000" tIns="46800" rIns="90000" bIns="46800" numCol="1" anchor="t" anchorCtr="0" compatLnSpc="1">
              <a:normAutofit fontScale="57500" lnSpcReduction="20000"/>
            </a:bodyPr>
            <a:lstStyle/>
            <a:p>
              <a:endParaRPr lang="zh-CN" altLang="en-US"/>
            </a:p>
          </p:txBody>
        </p:sp>
        <p:sp>
          <p:nvSpPr>
            <p:cNvPr id="252" name="Freeform 11"/>
            <p:cNvSpPr/>
            <p:nvPr>
              <p:custDataLst>
                <p:tags r:id="rId22"/>
              </p:custDataLst>
            </p:nvPr>
          </p:nvSpPr>
          <p:spPr bwMode="auto">
            <a:xfrm rot="6976762" flipH="1">
              <a:off x="661887" y="2494062"/>
              <a:ext cx="128746" cy="66519"/>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53" name="Freeform 12"/>
            <p:cNvSpPr/>
            <p:nvPr>
              <p:custDataLst>
                <p:tags r:id="rId23"/>
              </p:custDataLst>
            </p:nvPr>
          </p:nvSpPr>
          <p:spPr bwMode="auto">
            <a:xfrm rot="6976762" flipH="1">
              <a:off x="630505" y="2335516"/>
              <a:ext cx="347614" cy="66519"/>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54" name="Freeform 13"/>
            <p:cNvSpPr/>
            <p:nvPr>
              <p:custDataLst>
                <p:tags r:id="rId24"/>
              </p:custDataLst>
            </p:nvPr>
          </p:nvSpPr>
          <p:spPr bwMode="auto">
            <a:xfrm rot="6976762" flipH="1">
              <a:off x="859724" y="2099431"/>
              <a:ext cx="409081" cy="306950"/>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55" name="Freeform 14"/>
            <p:cNvSpPr/>
            <p:nvPr>
              <p:custDataLst>
                <p:tags r:id="rId25"/>
              </p:custDataLst>
            </p:nvPr>
          </p:nvSpPr>
          <p:spPr bwMode="auto">
            <a:xfrm rot="6976762" flipH="1">
              <a:off x="952746" y="1997232"/>
              <a:ext cx="329107" cy="297457"/>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56" name="Freeform 15"/>
            <p:cNvSpPr/>
            <p:nvPr>
              <p:custDataLst>
                <p:tags r:id="rId26"/>
              </p:custDataLst>
            </p:nvPr>
          </p:nvSpPr>
          <p:spPr bwMode="auto">
            <a:xfrm rot="6976762" flipH="1">
              <a:off x="1156071" y="1805841"/>
              <a:ext cx="291288" cy="374705"/>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57" name="Freeform 16"/>
            <p:cNvSpPr/>
            <p:nvPr>
              <p:custDataLst>
                <p:tags r:id="rId27"/>
              </p:custDataLst>
            </p:nvPr>
          </p:nvSpPr>
          <p:spPr bwMode="auto">
            <a:xfrm rot="6976762" flipH="1">
              <a:off x="815782" y="2015834"/>
              <a:ext cx="329107" cy="124991"/>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58" name="Freeform 17"/>
            <p:cNvSpPr/>
            <p:nvPr>
              <p:custDataLst>
                <p:tags r:id="rId28"/>
              </p:custDataLst>
            </p:nvPr>
          </p:nvSpPr>
          <p:spPr bwMode="auto">
            <a:xfrm rot="6976762" flipH="1">
              <a:off x="804545" y="2172055"/>
              <a:ext cx="162542" cy="66519"/>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grpSp>
      <p:sp>
        <p:nvSpPr>
          <p:cNvPr id="259" name="矩形 258"/>
          <p:cNvSpPr/>
          <p:nvPr>
            <p:custDataLst>
              <p:tags r:id="rId11"/>
            </p:custDataLst>
          </p:nvPr>
        </p:nvSpPr>
        <p:spPr>
          <a:xfrm>
            <a:off x="1812925" y="4044950"/>
            <a:ext cx="7094855" cy="76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zh-CN" altLang="en-US" sz="2400">
                <a:latin typeface="微软雅黑" panose="020B0503020204020204" charset="-122"/>
                <a:ea typeface="微软雅黑" panose="020B0503020204020204" charset="-122"/>
                <a:sym typeface="+mn-ea"/>
              </a:rPr>
              <a:t>特殊作业安全管理一般性要求及作业许可管理流程</a:t>
            </a:r>
          </a:p>
        </p:txBody>
      </p:sp>
      <p:sp>
        <p:nvSpPr>
          <p:cNvPr id="260" name="文本框 259"/>
          <p:cNvSpPr txBox="1"/>
          <p:nvPr>
            <p:custDataLst>
              <p:tags r:id="rId12"/>
            </p:custDataLst>
          </p:nvPr>
        </p:nvSpPr>
        <p:spPr>
          <a:xfrm>
            <a:off x="856587" y="3975751"/>
            <a:ext cx="963913" cy="929701"/>
          </a:xfrm>
          <a:prstGeom prst="rect">
            <a:avLst/>
          </a:prstGeom>
          <a:noFill/>
        </p:spPr>
        <p:txBody>
          <a:bodyPr wrap="square" lIns="90000" tIns="46800" rIns="90000" bIns="46800" rtlCol="0">
            <a:normAutofit/>
          </a:bodyPr>
          <a:lstStyle/>
          <a:p>
            <a:pPr algn="ctr"/>
            <a:r>
              <a:rPr lang="en-US" altLang="zh-CN" sz="4400" b="1" dirty="0" smtClean="0">
                <a:solidFill>
                  <a:schemeClr val="bg1"/>
                </a:solidFill>
              </a:rPr>
              <a:t>3</a:t>
            </a:r>
            <a:endParaRPr lang="zh-CN" altLang="en-US" sz="4400" b="1" dirty="0">
              <a:solidFill>
                <a:schemeClr val="bg1"/>
              </a:solidFill>
            </a:endParaRPr>
          </a:p>
        </p:txBody>
      </p:sp>
      <p:sp>
        <p:nvSpPr>
          <p:cNvPr id="277" name="文本框 276"/>
          <p:cNvSpPr txBox="1"/>
          <p:nvPr>
            <p:custDataLst>
              <p:tags r:id="rId13"/>
            </p:custDataLst>
          </p:nvPr>
        </p:nvSpPr>
        <p:spPr>
          <a:xfrm>
            <a:off x="1763395" y="5591810"/>
            <a:ext cx="7145020" cy="753110"/>
          </a:xfrm>
          <a:prstGeom prst="rect">
            <a:avLst/>
          </a:prstGeom>
          <a:solidFill>
            <a:schemeClr val="accent4"/>
          </a:solidFill>
          <a:ln>
            <a:noFill/>
          </a:ln>
        </p:spPr>
        <p:txBody>
          <a:bodyPr wrap="square" lIns="90000" tIns="46800" rIns="90000" bIns="46800" anchor="ctr" anchorCtr="0">
            <a:normAutofit/>
          </a:bodyPr>
          <a:lstStyle>
            <a:defPPr>
              <a:defRPr lang="zh-CN"/>
            </a:defPPr>
            <a:lvl1pPr>
              <a:defRPr sz="2800">
                <a:solidFill>
                  <a:schemeClr val="bg1"/>
                </a:solidFill>
              </a:defRPr>
            </a:lvl1pPr>
          </a:lstStyle>
          <a:p>
            <a:pPr eaLnBrk="1" hangingPunct="1">
              <a:spcAft>
                <a:spcPct val="50000"/>
              </a:spcAft>
              <a:buClr>
                <a:schemeClr val="accent2"/>
              </a:buClr>
              <a:buFont typeface="Wingdings" panose="05000000000000000000" pitchFamily="2" charset="2"/>
            </a:pPr>
            <a:r>
              <a:rPr lang="zh-CN" altLang="en-US">
                <a:latin typeface="微软雅黑" panose="020B0503020204020204" charset="-122"/>
                <a:ea typeface="微软雅黑" panose="020B0503020204020204" charset="-122"/>
              </a:rPr>
              <a:t>八大特殊作业的安全基本要求</a:t>
            </a:r>
          </a:p>
        </p:txBody>
      </p:sp>
      <p:sp>
        <p:nvSpPr>
          <p:cNvPr id="279" name="文本框 278"/>
          <p:cNvSpPr txBox="1"/>
          <p:nvPr>
            <p:custDataLst>
              <p:tags r:id="rId14"/>
            </p:custDataLst>
          </p:nvPr>
        </p:nvSpPr>
        <p:spPr>
          <a:xfrm>
            <a:off x="1804035" y="2303780"/>
            <a:ext cx="7103745" cy="753110"/>
          </a:xfrm>
          <a:prstGeom prst="rect">
            <a:avLst/>
          </a:prstGeom>
          <a:solidFill>
            <a:schemeClr val="accent4"/>
          </a:solidFill>
          <a:ln>
            <a:noFill/>
          </a:ln>
        </p:spPr>
        <p:txBody>
          <a:bodyPr wrap="square" lIns="90000" tIns="46800" rIns="90000" bIns="46800" anchor="ctr" anchorCtr="0">
            <a:normAutofit/>
          </a:bodyPr>
          <a:lstStyle>
            <a:defPPr>
              <a:defRPr lang="zh-CN"/>
            </a:defPPr>
            <a:lvl1pPr>
              <a:defRPr sz="2800">
                <a:solidFill>
                  <a:schemeClr val="bg1"/>
                </a:solidFill>
              </a:defRPr>
            </a:lvl1pPr>
          </a:lstStyle>
          <a:p>
            <a:r>
              <a:rPr lang="zh-CN" altLang="en-US">
                <a:latin typeface="微软雅黑" panose="020B0503020204020204" charset="-122"/>
                <a:ea typeface="微软雅黑" panose="020B0503020204020204" charset="-122"/>
              </a:rPr>
              <a:t>特殊作业案例及暴露出的问题</a:t>
            </a:r>
          </a:p>
        </p:txBody>
      </p:sp>
      <p:sp>
        <p:nvSpPr>
          <p:cNvPr id="280" name="文本框 279"/>
          <p:cNvSpPr txBox="1"/>
          <p:nvPr>
            <p:custDataLst>
              <p:tags r:id="rId15"/>
            </p:custDataLst>
          </p:nvPr>
        </p:nvSpPr>
        <p:spPr>
          <a:xfrm>
            <a:off x="1820545" y="595630"/>
            <a:ext cx="7087870" cy="753110"/>
          </a:xfrm>
          <a:prstGeom prst="rect">
            <a:avLst/>
          </a:prstGeom>
          <a:solidFill>
            <a:schemeClr val="accent4"/>
          </a:solidFill>
          <a:ln>
            <a:noFill/>
          </a:ln>
        </p:spPr>
        <p:txBody>
          <a:bodyPr wrap="square" lIns="90000" tIns="46800" rIns="90000" bIns="46800" anchor="ctr" anchorCtr="0"/>
          <a:lstStyle>
            <a:defPPr>
              <a:defRPr lang="zh-CN"/>
            </a:defPPr>
            <a:lvl1pPr>
              <a:defRPr sz="2800">
                <a:solidFill>
                  <a:schemeClr val="bg1"/>
                </a:solidFill>
              </a:defRPr>
            </a:lvl1pPr>
          </a:lstStyle>
          <a:p>
            <a:r>
              <a:rPr lang="zh-CN" altLang="en-US">
                <a:latin typeface="微软雅黑" panose="020B0503020204020204" charset="-122"/>
                <a:ea typeface="微软雅黑" panose="020B0503020204020204" charset="-122"/>
              </a:rPr>
              <a:t>特殊作业定义及与常规作业管理区别</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等腰三角形 55"/>
          <p:cNvSpPr/>
          <p:nvPr/>
        </p:nvSpPr>
        <p:spPr>
          <a:xfrm>
            <a:off x="1868170" y="2595880"/>
            <a:ext cx="3533140" cy="3054985"/>
          </a:xfrm>
          <a:prstGeom prst="triangl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2"/>
            </p:custDataLst>
          </p:nvPr>
        </p:nvSpPr>
        <p:spPr>
          <a:xfrm>
            <a:off x="735965" y="388110"/>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2</a:t>
            </a:r>
            <a:r>
              <a:rPr lang="zh-CN" altLang="en-US" dirty="0">
                <a:sym typeface="+mn-ea"/>
              </a:rPr>
              <a:t>）受限空间特点和主要事故类型</a:t>
            </a:r>
          </a:p>
        </p:txBody>
      </p:sp>
      <p:sp>
        <p:nvSpPr>
          <p:cNvPr id="52" name="矩形 51"/>
          <p:cNvSpPr/>
          <p:nvPr/>
        </p:nvSpPr>
        <p:spPr>
          <a:xfrm>
            <a:off x="2873375" y="3681095"/>
            <a:ext cx="1649730" cy="14154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charset="-122"/>
                <a:ea typeface="微软雅黑" panose="020B0503020204020204" charset="-122"/>
              </a:rPr>
              <a:t>受限空间</a:t>
            </a:r>
          </a:p>
          <a:p>
            <a:pPr algn="ctr"/>
            <a:r>
              <a:rPr lang="en-US" altLang="zh-CN" sz="2800">
                <a:solidFill>
                  <a:schemeClr val="bg1"/>
                </a:solidFill>
                <a:latin typeface="微软雅黑" panose="020B0503020204020204" charset="-122"/>
                <a:ea typeface="微软雅黑" panose="020B0503020204020204" charset="-122"/>
              </a:rPr>
              <a:t>3</a:t>
            </a:r>
            <a:r>
              <a:rPr lang="zh-CN" altLang="en-US" sz="2800">
                <a:solidFill>
                  <a:schemeClr val="bg1"/>
                </a:solidFill>
                <a:latin typeface="微软雅黑" panose="020B0503020204020204" charset="-122"/>
                <a:ea typeface="微软雅黑" panose="020B0503020204020204" charset="-122"/>
              </a:rPr>
              <a:t>大特点</a:t>
            </a:r>
          </a:p>
        </p:txBody>
      </p:sp>
      <p:sp>
        <p:nvSpPr>
          <p:cNvPr id="57" name="椭圆 56"/>
          <p:cNvSpPr/>
          <p:nvPr/>
        </p:nvSpPr>
        <p:spPr>
          <a:xfrm>
            <a:off x="2776855" y="1456055"/>
            <a:ext cx="1755775" cy="16986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latin typeface="微软雅黑" panose="020B0503020204020204" charset="-122"/>
                <a:ea typeface="微软雅黑" panose="020B0503020204020204" charset="-122"/>
                <a:sym typeface="+mn-ea"/>
              </a:rPr>
              <a:t>空间有限（但人可以进入作业）</a:t>
            </a:r>
          </a:p>
        </p:txBody>
      </p:sp>
      <p:sp>
        <p:nvSpPr>
          <p:cNvPr id="58" name="椭圆 57"/>
          <p:cNvSpPr/>
          <p:nvPr/>
        </p:nvSpPr>
        <p:spPr>
          <a:xfrm>
            <a:off x="735965" y="4733925"/>
            <a:ext cx="1668780" cy="1619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latin typeface="微软雅黑" panose="020B0503020204020204" charset="-122"/>
                <a:ea typeface="微软雅黑" panose="020B0503020204020204" charset="-122"/>
                <a:sym typeface="+mn-ea"/>
              </a:rPr>
              <a:t>进出口受限，不能自如进出</a:t>
            </a:r>
          </a:p>
        </p:txBody>
      </p:sp>
      <p:sp>
        <p:nvSpPr>
          <p:cNvPr id="59" name="椭圆 58"/>
          <p:cNvSpPr/>
          <p:nvPr/>
        </p:nvSpPr>
        <p:spPr>
          <a:xfrm>
            <a:off x="4925060" y="4813935"/>
            <a:ext cx="1647825"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微软雅黑" panose="020B0503020204020204" charset="-122"/>
                <a:ea typeface="微软雅黑" panose="020B0503020204020204" charset="-122"/>
                <a:sym typeface="+mn-ea"/>
              </a:rPr>
              <a:t>非设计用来给员工长时间在内工作的场所</a:t>
            </a:r>
          </a:p>
        </p:txBody>
      </p:sp>
      <p:sp>
        <p:nvSpPr>
          <p:cNvPr id="60" name="矩形 59"/>
          <p:cNvSpPr/>
          <p:nvPr/>
        </p:nvSpPr>
        <p:spPr>
          <a:xfrm>
            <a:off x="7007860" y="2518410"/>
            <a:ext cx="4119245" cy="196151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a:solidFill>
                  <a:schemeClr val="bg1"/>
                </a:solidFill>
                <a:latin typeface="微软雅黑" panose="020B0503020204020204" charset="-122"/>
                <a:ea typeface="微软雅黑" panose="020B0503020204020204" charset="-122"/>
              </a:rPr>
              <a:t>主要事故类型：</a:t>
            </a:r>
          </a:p>
          <a:p>
            <a:pPr algn="l"/>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中毒、窒息、火灾、爆炸、淹溺、吞没、机械伤害等</a:t>
            </a:r>
          </a:p>
          <a:p>
            <a:pPr algn="ct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endCxn id="95" idx="6"/>
          </p:cNvCxnSpPr>
          <p:nvPr>
            <p:custDataLst>
              <p:tags r:id="rId2"/>
            </p:custDataLst>
          </p:nvPr>
        </p:nvCxnSpPr>
        <p:spPr>
          <a:xfrm>
            <a:off x="2899190" y="2442853"/>
            <a:ext cx="6396779" cy="771"/>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3"/>
            </p:custDataLst>
          </p:nvPr>
        </p:nvSpPr>
        <p:spPr>
          <a:xfrm>
            <a:off x="4655037" y="2377044"/>
            <a:ext cx="131111" cy="1311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9" name="椭圆 48"/>
          <p:cNvSpPr>
            <a:spLocks noChangeAspect="1"/>
          </p:cNvSpPr>
          <p:nvPr>
            <p:custDataLst>
              <p:tags r:id="rId4"/>
            </p:custDataLst>
          </p:nvPr>
        </p:nvSpPr>
        <p:spPr>
          <a:xfrm>
            <a:off x="7270533" y="2375502"/>
            <a:ext cx="131111" cy="1311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95" name="椭圆 94"/>
          <p:cNvSpPr/>
          <p:nvPr>
            <p:custDataLst>
              <p:tags r:id="rId5"/>
            </p:custDataLst>
          </p:nvPr>
        </p:nvSpPr>
        <p:spPr>
          <a:xfrm>
            <a:off x="7882942" y="1736725"/>
            <a:ext cx="1413027" cy="14130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chemeClr val="tx1"/>
                </a:solidFill>
                <a:latin typeface="微软雅黑" panose="020B0503020204020204" charset="-122"/>
                <a:ea typeface="微软雅黑" panose="020B0503020204020204" charset="-122"/>
                <a:sym typeface="+mn-ea"/>
              </a:rPr>
              <a:t>地上建（构）筑物</a:t>
            </a:r>
          </a:p>
        </p:txBody>
      </p:sp>
      <p:sp>
        <p:nvSpPr>
          <p:cNvPr id="9" name="文本框 8"/>
          <p:cNvSpPr txBox="1"/>
          <p:nvPr>
            <p:custDataLst>
              <p:tags r:id="rId6"/>
            </p:custDataLst>
          </p:nvPr>
        </p:nvSpPr>
        <p:spPr>
          <a:xfrm>
            <a:off x="7401912" y="3451167"/>
            <a:ext cx="2032816" cy="2716588"/>
          </a:xfrm>
          <a:prstGeom prst="rect">
            <a:avLst/>
          </a:prstGeom>
        </p:spPr>
        <p:txBody>
          <a:bodyPr wrap="square" lIns="90000" tIns="46800" rIns="90000" bIns="46800" anchor="t" anchorCtr="0">
            <a:normAutofit/>
          </a:bodyPr>
          <a:lstStyle>
            <a:defPPr>
              <a:defRPr lang="zh-CN"/>
            </a:defPPr>
            <a:lvl1pPr algn="ctr"/>
          </a:lstStyle>
          <a:p>
            <a:pPr lvl="0" algn="l" eaLnBrk="1" hangingPunct="1">
              <a:buNone/>
            </a:pPr>
            <a:r>
              <a:rPr lang="zh-CN" altLang="en-US" dirty="0">
                <a:solidFill>
                  <a:schemeClr val="tx1"/>
                </a:solidFill>
                <a:latin typeface="微软雅黑" panose="020B0503020204020204" charset="-122"/>
                <a:ea typeface="微软雅黑" panose="020B0503020204020204" charset="-122"/>
                <a:sym typeface="+mn-ea"/>
              </a:rPr>
              <a:t>如储藏室、酒糟池、发酵池、垃圾站、温室、冷库、粮仓、料仓、试验场所、烟道等。</a:t>
            </a:r>
          </a:p>
        </p:txBody>
      </p:sp>
      <p:sp>
        <p:nvSpPr>
          <p:cNvPr id="100" name="椭圆 99"/>
          <p:cNvSpPr/>
          <p:nvPr>
            <p:custDataLst>
              <p:tags r:id="rId7"/>
            </p:custDataLst>
          </p:nvPr>
        </p:nvSpPr>
        <p:spPr>
          <a:xfrm>
            <a:off x="5285841" y="1736725"/>
            <a:ext cx="1413027" cy="1413027"/>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eaLnBrk="1" hangingPunct="1"/>
            <a:r>
              <a:rPr lang="zh-CN" altLang="en-US" dirty="0">
                <a:ln>
                  <a:noFill/>
                </a:ln>
                <a:solidFill>
                  <a:schemeClr val="bg1"/>
                </a:solidFill>
                <a:latin typeface="微软雅黑" panose="020B0503020204020204" charset="-122"/>
                <a:ea typeface="微软雅黑" panose="020B0503020204020204" charset="-122"/>
                <a:sym typeface="+mn-ea"/>
              </a:rPr>
              <a:t>地下建（构）筑物</a:t>
            </a:r>
          </a:p>
        </p:txBody>
      </p:sp>
      <p:sp>
        <p:nvSpPr>
          <p:cNvPr id="11" name="文本框 10"/>
          <p:cNvSpPr txBox="1"/>
          <p:nvPr>
            <p:custDataLst>
              <p:tags r:id="rId8"/>
            </p:custDataLst>
          </p:nvPr>
        </p:nvSpPr>
        <p:spPr>
          <a:xfrm>
            <a:off x="4963612" y="3451938"/>
            <a:ext cx="2057484" cy="2715817"/>
          </a:xfrm>
          <a:prstGeom prst="rect">
            <a:avLst/>
          </a:prstGeom>
        </p:spPr>
        <p:txBody>
          <a:bodyPr wrap="square" lIns="90000" tIns="46800" rIns="90000" bIns="46800" anchor="t" anchorCtr="0">
            <a:noAutofit/>
          </a:bodyPr>
          <a:lstStyle>
            <a:defPPr>
              <a:defRPr lang="zh-CN"/>
            </a:defPPr>
            <a:lvl1pPr algn="ctr"/>
          </a:lstStyle>
          <a:p>
            <a:pPr algn="l"/>
            <a:r>
              <a:rPr lang="zh-CN" altLang="en-US" dirty="0">
                <a:solidFill>
                  <a:schemeClr val="tx1"/>
                </a:solidFill>
                <a:latin typeface="微软雅黑" panose="020B0503020204020204" charset="-122"/>
                <a:ea typeface="微软雅黑" panose="020B0503020204020204" charset="-122"/>
                <a:sym typeface="+mn-ea"/>
              </a:rPr>
              <a:t>如地下管道、地下室、地下仓库、地下工程、暗沟、隧道、涵洞、地坑、废井、地窖、污水池（井）、沼气池、化粪池、下水道、沟、井、池、建筑孔桩、地下电缆沟等。</a:t>
            </a:r>
          </a:p>
        </p:txBody>
      </p:sp>
      <p:sp>
        <p:nvSpPr>
          <p:cNvPr id="105" name="椭圆 104"/>
          <p:cNvSpPr/>
          <p:nvPr>
            <p:custDataLst>
              <p:tags r:id="rId9"/>
            </p:custDataLst>
          </p:nvPr>
        </p:nvSpPr>
        <p:spPr>
          <a:xfrm>
            <a:off x="2871438" y="1756768"/>
            <a:ext cx="1413027" cy="14130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chemeClr val="tx1"/>
                </a:solidFill>
                <a:latin typeface="微软雅黑" panose="020B0503020204020204" charset="-122"/>
                <a:ea typeface="微软雅黑" panose="020B0503020204020204" charset="-122"/>
                <a:sym typeface="+mn-ea"/>
              </a:rPr>
              <a:t>封闭半封闭设备</a:t>
            </a:r>
          </a:p>
        </p:txBody>
      </p:sp>
      <p:sp>
        <p:nvSpPr>
          <p:cNvPr id="13" name="文本框 12"/>
          <p:cNvSpPr txBox="1"/>
          <p:nvPr>
            <p:custDataLst>
              <p:tags r:id="rId10"/>
            </p:custDataLst>
          </p:nvPr>
        </p:nvSpPr>
        <p:spPr>
          <a:xfrm>
            <a:off x="2741930" y="3451167"/>
            <a:ext cx="2044379" cy="2716588"/>
          </a:xfrm>
          <a:prstGeom prst="rect">
            <a:avLst/>
          </a:prstGeom>
        </p:spPr>
        <p:txBody>
          <a:bodyPr wrap="square" lIns="90000" tIns="46800" rIns="90000" bIns="46800" anchor="t" anchorCtr="0">
            <a:normAutofit/>
          </a:bodyPr>
          <a:lstStyle>
            <a:defPPr>
              <a:defRPr lang="zh-CN"/>
            </a:defPPr>
            <a:lvl1pPr algn="ctr"/>
          </a:lstStyle>
          <a:p>
            <a:pPr algn="l"/>
            <a:r>
              <a:rPr lang="zh-CN" altLang="en-US" dirty="0">
                <a:solidFill>
                  <a:schemeClr val="tx1"/>
                </a:solidFill>
                <a:latin typeface="微软雅黑" panose="020B0503020204020204" charset="-122"/>
                <a:ea typeface="微软雅黑" panose="020B0503020204020204" charset="-122"/>
                <a:sym typeface="+mn-ea"/>
              </a:rPr>
              <a:t>如船舱、贮罐、车载槽罐、反应塔（釜）、压力容器、冷藏箱、浮筒、管道、锅炉等。</a:t>
            </a:r>
          </a:p>
        </p:txBody>
      </p:sp>
      <p:sp>
        <p:nvSpPr>
          <p:cNvPr id="40" name="文本框 39"/>
          <p:cNvSpPr txBox="1"/>
          <p:nvPr>
            <p:custDataLst>
              <p:tags r:id="rId11"/>
            </p:custDataLst>
          </p:nvPr>
        </p:nvSpPr>
        <p:spPr>
          <a:xfrm>
            <a:off x="721696"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3</a:t>
            </a:r>
            <a:r>
              <a:rPr lang="zh-CN" altLang="en-US" dirty="0">
                <a:solidFill>
                  <a:schemeClr val="tx1">
                    <a:lumMod val="75000"/>
                  </a:schemeClr>
                </a:solidFill>
                <a:sym typeface="+mn-ea"/>
              </a:rPr>
              <a:t>）受限空间分类</a:t>
            </a:r>
          </a:p>
        </p:txBody>
      </p:sp>
      <p:sp>
        <p:nvSpPr>
          <p:cNvPr id="15" name="矩形 14"/>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endCxn id="90" idx="6"/>
          </p:cNvCxnSpPr>
          <p:nvPr>
            <p:custDataLst>
              <p:tags r:id="rId2"/>
            </p:custDataLst>
          </p:nvPr>
        </p:nvCxnSpPr>
        <p:spPr>
          <a:xfrm flipV="1">
            <a:off x="385879" y="2176773"/>
            <a:ext cx="10667823" cy="1828"/>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3"/>
            </p:custDataLst>
          </p:nvPr>
        </p:nvSpPr>
        <p:spPr>
          <a:xfrm>
            <a:off x="2467633" y="2100577"/>
            <a:ext cx="155446" cy="155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400">
              <a:solidFill>
                <a:schemeClr val="tx1"/>
              </a:solidFill>
              <a:latin typeface="微软雅黑" panose="020B0503020204020204" charset="-122"/>
              <a:ea typeface="微软雅黑" panose="020B0503020204020204" charset="-122"/>
            </a:endParaRPr>
          </a:p>
        </p:txBody>
      </p:sp>
      <p:sp>
        <p:nvSpPr>
          <p:cNvPr id="49" name="椭圆 48"/>
          <p:cNvSpPr>
            <a:spLocks noChangeAspect="1"/>
          </p:cNvSpPr>
          <p:nvPr>
            <p:custDataLst>
              <p:tags r:id="rId4"/>
            </p:custDataLst>
          </p:nvPr>
        </p:nvSpPr>
        <p:spPr>
          <a:xfrm>
            <a:off x="5568596" y="2098749"/>
            <a:ext cx="155446" cy="155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4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5"/>
            </p:custDataLst>
          </p:nvPr>
        </p:nvSpPr>
        <p:spPr>
          <a:xfrm>
            <a:off x="8704291" y="2100577"/>
            <a:ext cx="155446" cy="155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400">
              <a:solidFill>
                <a:schemeClr val="tx1"/>
              </a:solidFill>
              <a:latin typeface="微软雅黑" panose="020B0503020204020204" charset="-122"/>
              <a:ea typeface="微软雅黑" panose="020B0503020204020204" charset="-122"/>
            </a:endParaRPr>
          </a:p>
        </p:txBody>
      </p:sp>
      <p:sp>
        <p:nvSpPr>
          <p:cNvPr id="90" name="椭圆 89"/>
          <p:cNvSpPr/>
          <p:nvPr>
            <p:custDataLst>
              <p:tags r:id="rId6"/>
            </p:custDataLst>
          </p:nvPr>
        </p:nvSpPr>
        <p:spPr>
          <a:xfrm>
            <a:off x="9378795" y="1338386"/>
            <a:ext cx="1675608" cy="167560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400" dirty="0">
                <a:solidFill>
                  <a:srgbClr val="FF3300"/>
                </a:solidFill>
                <a:latin typeface="微软雅黑" panose="020B0503020204020204" charset="-122"/>
                <a:ea typeface="微软雅黑" panose="020B0503020204020204" charset="-122"/>
                <a:sym typeface="+mn-ea"/>
              </a:rPr>
              <a:t>作业负责人</a:t>
            </a:r>
          </a:p>
        </p:txBody>
      </p:sp>
      <p:sp>
        <p:nvSpPr>
          <p:cNvPr id="7" name="文本框 6"/>
          <p:cNvSpPr txBox="1"/>
          <p:nvPr>
            <p:custDataLst>
              <p:tags r:id="rId7"/>
            </p:custDataLst>
          </p:nvPr>
        </p:nvSpPr>
        <p:spPr>
          <a:xfrm>
            <a:off x="8899482" y="3067585"/>
            <a:ext cx="2634053" cy="3220820"/>
          </a:xfrm>
          <a:prstGeom prst="rect">
            <a:avLst/>
          </a:prstGeom>
        </p:spPr>
        <p:txBody>
          <a:bodyPr wrap="square" lIns="90000" tIns="46800" rIns="90000" bIns="46800" anchor="t" anchorCtr="0">
            <a:noAutofit/>
          </a:bodyPr>
          <a:lstStyle>
            <a:defPPr>
              <a:defRPr lang="zh-CN"/>
            </a:defPPr>
            <a:lvl1pPr algn="ctr"/>
          </a:lstStyle>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对受限空间作业安全负全面责任；</a:t>
            </a: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在受限空间作业环境、作业方案和防护设施及用品达到安全要求后，才可安排人员进入受限空间作业；</a:t>
            </a: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在受限空间及其附近发生异常情况时，应停止作业；</a:t>
            </a: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检查、确认应急准备情况，核实内外联络及呼叫方法；</a:t>
            </a: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对未经允许试图进入或已经进入受限空间者进行劝阻或责令退出。</a:t>
            </a:r>
          </a:p>
        </p:txBody>
      </p:sp>
      <p:sp>
        <p:nvSpPr>
          <p:cNvPr id="95" name="椭圆 94"/>
          <p:cNvSpPr/>
          <p:nvPr>
            <p:custDataLst>
              <p:tags r:id="rId8"/>
            </p:custDataLst>
          </p:nvPr>
        </p:nvSpPr>
        <p:spPr>
          <a:xfrm>
            <a:off x="6294676" y="1341407"/>
            <a:ext cx="1675302" cy="16753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400" dirty="0">
                <a:solidFill>
                  <a:srgbClr val="FF3300"/>
                </a:solidFill>
                <a:latin typeface="微软雅黑" panose="020B0503020204020204" charset="-122"/>
                <a:ea typeface="微软雅黑" panose="020B0503020204020204" charset="-122"/>
                <a:sym typeface="Arial" panose="020B0604020202020204" pitchFamily="34" charset="0"/>
              </a:rPr>
              <a:t>审批人员</a:t>
            </a:r>
          </a:p>
        </p:txBody>
      </p:sp>
      <p:sp>
        <p:nvSpPr>
          <p:cNvPr id="9" name="文本框 8"/>
          <p:cNvSpPr txBox="1"/>
          <p:nvPr>
            <p:custDataLst>
              <p:tags r:id="rId9"/>
            </p:custDataLst>
          </p:nvPr>
        </p:nvSpPr>
        <p:spPr>
          <a:xfrm>
            <a:off x="5990426" y="3040695"/>
            <a:ext cx="2410131" cy="3220820"/>
          </a:xfrm>
          <a:prstGeom prst="rect">
            <a:avLst/>
          </a:prstGeom>
        </p:spPr>
        <p:txBody>
          <a:bodyPr wrap="square" lIns="90000" tIns="46800" rIns="90000" bIns="46800" anchor="t" anchorCtr="0">
            <a:normAutofit/>
          </a:bodyPr>
          <a:lstStyle>
            <a:defPPr>
              <a:defRPr lang="zh-CN"/>
            </a:defPPr>
            <a:lvl1pPr algn="ctr"/>
          </a:lstStyle>
          <a:p>
            <a:pPr algn="l"/>
            <a:r>
              <a:rPr lang="en-US" altLang="zh-CN"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到现场了解受限空间内外情况，检查各项安全措施的落实情况。</a:t>
            </a:r>
          </a:p>
          <a:p>
            <a:pPr algn="l" eaLnBrk="1" hangingPunct="1"/>
            <a:endParaRPr lang="en-US" altLang="zh-CN" sz="1200" dirty="0">
              <a:latin typeface="微软雅黑" panose="020B0503020204020204" charset="-122"/>
              <a:ea typeface="微软雅黑" panose="020B0503020204020204" charset="-122"/>
              <a:sym typeface="Arial" panose="020B0604020202020204" pitchFamily="34" charset="0"/>
            </a:endParaRPr>
          </a:p>
          <a:p>
            <a:pPr algn="l" eaLnBrk="1" hangingPunct="1"/>
            <a:r>
              <a:rPr lang="en-US" altLang="zh-CN"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审查</a:t>
            </a:r>
            <a:r>
              <a:rPr lang="en-US" altLang="x-none"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许可证</a:t>
            </a:r>
            <a:r>
              <a:rPr lang="en-US" altLang="x-none"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的办理是否符合要求；</a:t>
            </a:r>
          </a:p>
          <a:p>
            <a:pPr algn="l" eaLnBrk="1" hangingPunct="1"/>
            <a:endParaRPr lang="en-US" altLang="zh-CN" sz="1200" dirty="0">
              <a:latin typeface="微软雅黑" panose="020B0503020204020204" charset="-122"/>
              <a:ea typeface="微软雅黑" panose="020B0503020204020204" charset="-122"/>
              <a:sym typeface="Arial" panose="020B0604020202020204" pitchFamily="34" charset="0"/>
            </a:endParaRPr>
          </a:p>
          <a:p>
            <a:pPr algn="l" eaLnBrk="1" hangingPunct="1"/>
            <a:r>
              <a:rPr lang="en-US" altLang="zh-CN"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督促检查各项安全措施的落实情况 。</a:t>
            </a:r>
          </a:p>
          <a:p>
            <a:pPr algn="l"/>
            <a:endParaRPr lang="zh-CN" altLang="en-US" sz="1400" dirty="0">
              <a:latin typeface="微软雅黑" panose="020B0503020204020204" charset="-122"/>
              <a:ea typeface="微软雅黑" panose="020B0503020204020204" charset="-122"/>
              <a:sym typeface="+mn-ea"/>
            </a:endParaRPr>
          </a:p>
        </p:txBody>
      </p:sp>
      <p:sp>
        <p:nvSpPr>
          <p:cNvPr id="100" name="椭圆 99"/>
          <p:cNvSpPr/>
          <p:nvPr>
            <p:custDataLst>
              <p:tags r:id="rId10"/>
            </p:custDataLst>
          </p:nvPr>
        </p:nvSpPr>
        <p:spPr>
          <a:xfrm>
            <a:off x="3215521" y="1341407"/>
            <a:ext cx="1675302" cy="1675302"/>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400" dirty="0">
                <a:solidFill>
                  <a:srgbClr val="FF3300"/>
                </a:solidFill>
                <a:latin typeface="微软雅黑" panose="020B0503020204020204" charset="-122"/>
                <a:ea typeface="微软雅黑" panose="020B0503020204020204" charset="-122"/>
                <a:sym typeface="+mn-ea"/>
              </a:rPr>
              <a:t>监护人员</a:t>
            </a:r>
          </a:p>
        </p:txBody>
      </p:sp>
      <p:sp>
        <p:nvSpPr>
          <p:cNvPr id="11" name="文本框 10"/>
          <p:cNvSpPr txBox="1"/>
          <p:nvPr>
            <p:custDataLst>
              <p:tags r:id="rId11"/>
            </p:custDataLst>
          </p:nvPr>
        </p:nvSpPr>
        <p:spPr>
          <a:xfrm>
            <a:off x="2833483" y="3050499"/>
            <a:ext cx="2439378" cy="3219906"/>
          </a:xfrm>
          <a:prstGeom prst="rect">
            <a:avLst/>
          </a:prstGeom>
        </p:spPr>
        <p:txBody>
          <a:bodyPr wrap="square" lIns="90000" tIns="46800" rIns="90000" bIns="46800" anchor="t" anchorCtr="0">
            <a:normAutofit/>
          </a:bodyPr>
          <a:lstStyle>
            <a:defPPr>
              <a:defRPr lang="zh-CN"/>
            </a:defPPr>
            <a:lvl1pPr algn="ctr"/>
          </a:lstStyle>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对受限空间作业人员的安全负有监督和保护的职责；</a:t>
            </a: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了解可能面临的危害，对作业人员出现的异常行为能够及时警觉并做出判断；</a:t>
            </a:r>
          </a:p>
          <a:p>
            <a:pPr algn="l" eaLnBrk="1" hangingPunct="1"/>
            <a:endParaRPr lang="zh-CN" altLang="en-US"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与作业人员保持联系和交流，观察作业人员的状况；</a:t>
            </a:r>
          </a:p>
          <a:p>
            <a:pPr algn="l" eaLnBrk="1" hangingPunct="1"/>
            <a:endParaRPr lang="zh-CN" altLang="en-US"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当发现异常时，立即向作业人员发出撤离警报，并帮助作业人员从受限空间逃生，同时立即呼叫紧急救援；</a:t>
            </a:r>
          </a:p>
          <a:p>
            <a:pPr algn="l" eaLnBrk="1" hangingPunct="1"/>
            <a:endParaRPr lang="zh-CN" altLang="en-US"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掌握应急救援的基本知识 。</a:t>
            </a:r>
          </a:p>
        </p:txBody>
      </p:sp>
      <p:sp>
        <p:nvSpPr>
          <p:cNvPr id="105" name="椭圆 104"/>
          <p:cNvSpPr/>
          <p:nvPr>
            <p:custDataLst>
              <p:tags r:id="rId12"/>
            </p:custDataLst>
          </p:nvPr>
        </p:nvSpPr>
        <p:spPr>
          <a:xfrm>
            <a:off x="352976" y="1365170"/>
            <a:ext cx="1675302" cy="16753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400" dirty="0">
                <a:solidFill>
                  <a:srgbClr val="FF3300"/>
                </a:solidFill>
                <a:latin typeface="微软雅黑" panose="020B0503020204020204" charset="-122"/>
                <a:ea typeface="微软雅黑" panose="020B0503020204020204" charset="-122"/>
                <a:sym typeface="+mn-ea"/>
              </a:rPr>
              <a:t>作业人员</a:t>
            </a:r>
          </a:p>
        </p:txBody>
      </p:sp>
      <p:sp>
        <p:nvSpPr>
          <p:cNvPr id="13" name="文本框 12"/>
          <p:cNvSpPr txBox="1"/>
          <p:nvPr>
            <p:custDataLst>
              <p:tags r:id="rId13"/>
            </p:custDataLst>
          </p:nvPr>
        </p:nvSpPr>
        <p:spPr>
          <a:xfrm>
            <a:off x="199430" y="3050220"/>
            <a:ext cx="2423841" cy="3220820"/>
          </a:xfrm>
          <a:prstGeom prst="rect">
            <a:avLst/>
          </a:prstGeom>
        </p:spPr>
        <p:txBody>
          <a:bodyPr wrap="square" lIns="90000" tIns="46800" rIns="90000" bIns="46800" anchor="t" anchorCtr="0">
            <a:noAutofit/>
          </a:bodyPr>
          <a:lstStyle>
            <a:defPPr>
              <a:defRPr lang="zh-CN"/>
            </a:defPPr>
            <a:lvl1pPr algn="ctr"/>
          </a:lstStyle>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在保障安全的前提下进入受限空间实施作业任务。作业前应了解作业的内容、地点、时间、要求，熟知作业中的危害因素和应采取的安全措施；</a:t>
            </a: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确认安全防护措施落实情况 ；</a:t>
            </a: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遵守受限空间作业安全操作规程，正确使用受限空间作业安全设施与个体防护用品；</a:t>
            </a: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应与监护人员进行必要的、有效的安全、报警、撤离等双向信息交流 ；</a:t>
            </a: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服从作业监护人的指挥，如发现作业监护人员不履行职责时，应停止作业并撤出受限空间；</a:t>
            </a: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在作业中如出现异常情况或感到不适或呼吸困难时，应立即向作业监护人发出信号，迅速撤离现场 </a:t>
            </a: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p:txBody>
      </p:sp>
      <p:sp>
        <p:nvSpPr>
          <p:cNvPr id="40" name="文本框 39"/>
          <p:cNvSpPr txBox="1"/>
          <p:nvPr>
            <p:custDataLst>
              <p:tags r:id="rId14"/>
            </p:custDataLst>
          </p:nvPr>
        </p:nvSpPr>
        <p:spPr>
          <a:xfrm>
            <a:off x="706499" y="34654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4</a:t>
            </a:r>
            <a:r>
              <a:rPr lang="zh-CN" altLang="en-US" dirty="0">
                <a:sym typeface="+mn-ea"/>
              </a:rPr>
              <a:t>）受限空间作业安全职责</a:t>
            </a:r>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2"/>
            </p:custDataLst>
          </p:nvPr>
        </p:nvSpPr>
        <p:spPr>
          <a:xfrm>
            <a:off x="4808673" y="458637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4</a:t>
            </a:r>
          </a:p>
        </p:txBody>
      </p:sp>
      <p:sp>
        <p:nvSpPr>
          <p:cNvPr id="32" name="椭圆 31"/>
          <p:cNvSpPr/>
          <p:nvPr>
            <p:custDataLst>
              <p:tags r:id="rId3"/>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4"/>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39" name="椭圆 38"/>
          <p:cNvSpPr/>
          <p:nvPr>
            <p:custDataLst>
              <p:tags r:id="rId5"/>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6"/>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2" name="椭圆 41"/>
          <p:cNvSpPr/>
          <p:nvPr>
            <p:custDataLst>
              <p:tags r:id="rId7"/>
            </p:custDataLst>
          </p:nvPr>
        </p:nvSpPr>
        <p:spPr>
          <a:xfrm rot="19800000">
            <a:off x="5534981" y="43672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8"/>
            </p:custDataLst>
          </p:nvPr>
        </p:nvSpPr>
        <p:spPr>
          <a:xfrm rot="19800000" flipV="1">
            <a:off x="6072833"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5" name="椭圆 44"/>
          <p:cNvSpPr/>
          <p:nvPr>
            <p:custDataLst>
              <p:tags r:id="rId9"/>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10"/>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54" name="椭圆 53"/>
          <p:cNvSpPr/>
          <p:nvPr>
            <p:custDataLst>
              <p:tags r:id="rId11"/>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2</a:t>
            </a:r>
          </a:p>
        </p:txBody>
      </p:sp>
      <p:sp>
        <p:nvSpPr>
          <p:cNvPr id="56" name="椭圆 55"/>
          <p:cNvSpPr/>
          <p:nvPr>
            <p:custDataLst>
              <p:tags r:id="rId12"/>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1</a:t>
            </a:r>
          </a:p>
        </p:txBody>
      </p:sp>
      <p:sp>
        <p:nvSpPr>
          <p:cNvPr id="58" name="椭圆 57"/>
          <p:cNvSpPr/>
          <p:nvPr>
            <p:custDataLst>
              <p:tags r:id="rId13"/>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3</a:t>
            </a:r>
          </a:p>
        </p:txBody>
      </p:sp>
      <p:sp>
        <p:nvSpPr>
          <p:cNvPr id="24" name="椭圆 23"/>
          <p:cNvSpPr/>
          <p:nvPr>
            <p:custDataLst>
              <p:tags r:id="rId14"/>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5"/>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27" name="椭圆 26"/>
          <p:cNvSpPr/>
          <p:nvPr>
            <p:custDataLst>
              <p:tags r:id="rId16"/>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5</a:t>
            </a:r>
          </a:p>
        </p:txBody>
      </p:sp>
      <p:sp>
        <p:nvSpPr>
          <p:cNvPr id="2" name="文本框 1"/>
          <p:cNvSpPr txBox="1"/>
          <p:nvPr>
            <p:custDataLst>
              <p:tags r:id="rId17"/>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办理《受限空间作业安全许可证》</a:t>
            </a:r>
          </a:p>
        </p:txBody>
      </p:sp>
      <p:sp>
        <p:nvSpPr>
          <p:cNvPr id="3" name="文本框 2"/>
          <p:cNvSpPr txBox="1"/>
          <p:nvPr>
            <p:custDataLst>
              <p:tags r:id="rId18"/>
            </p:custDataLst>
          </p:nvPr>
        </p:nvSpPr>
        <p:spPr>
          <a:xfrm>
            <a:off x="1028722" y="4374659"/>
            <a:ext cx="3523428" cy="1196374"/>
          </a:xfrm>
          <a:prstGeom prst="rect">
            <a:avLst/>
          </a:prstGeom>
        </p:spPr>
        <p:txBody>
          <a:bodyPr wrap="square" lIns="90000" tIns="46800" rIns="90000" bIns="46800">
            <a:noAutofit/>
          </a:bodyPr>
          <a:lstStyle>
            <a:defPPr>
              <a:defRPr lang="zh-CN"/>
            </a:defPPr>
            <a:lvl1pPr algn="r"/>
          </a:lstStyle>
          <a:p>
            <a:pPr algn="l"/>
            <a:r>
              <a:rPr lang="zh-CN" altLang="en-US" dirty="0">
                <a:solidFill>
                  <a:srgbClr val="FF0000"/>
                </a:solidFill>
                <a:latin typeface="微软雅黑" panose="020B0503020204020204" charset="-122"/>
                <a:ea typeface="微软雅黑" panose="020B0503020204020204" charset="-122"/>
                <a:sym typeface="+mn-ea"/>
              </a:rPr>
              <a:t>通风</a:t>
            </a: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自然通风、机械通风（防爆风机），禁止向受限空间充氧气或富氧空气</a:t>
            </a:r>
            <a:r>
              <a:rPr lang="zh-CN" altLang="en-US" dirty="0">
                <a:latin typeface="微软雅黑" panose="020B0503020204020204" charset="-122"/>
                <a:ea typeface="微软雅黑" panose="020B0503020204020204" charset="-122"/>
                <a:sym typeface="+mn-ea"/>
              </a:rPr>
              <a:t/>
            </a:r>
            <a:br>
              <a:rPr lang="zh-CN" altLang="en-US" dirty="0">
                <a:latin typeface="微软雅黑" panose="020B0503020204020204" charset="-122"/>
                <a:ea typeface="微软雅黑" panose="020B0503020204020204" charset="-122"/>
                <a:sym typeface="+mn-ea"/>
              </a:rPr>
            </a:br>
            <a:endParaRPr lang="zh-CN" altLang="en-US"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9"/>
            </p:custDataLst>
          </p:nvPr>
        </p:nvSpPr>
        <p:spPr>
          <a:xfrm>
            <a:off x="7896372" y="5204426"/>
            <a:ext cx="3568023" cy="1196374"/>
          </a:xfrm>
          <a:prstGeom prst="rect">
            <a:avLst/>
          </a:prstGeom>
        </p:spPr>
        <p:txBody>
          <a:bodyPr wrap="square" lIns="90000" tIns="46800" rIns="90000" bIns="46800">
            <a:no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监测分析</a:t>
            </a:r>
          </a:p>
          <a:p>
            <a:pPr marL="171450" indent="-171450">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作业前30 min内，应对受限空间进行气体采样分析，分析合格后方可进入；采样点应有代表性，容积较大的受限空间，应采取上、中、下各部位取样；作业中应定时监测，至少每2 h监测一次，作业中断超过30 min应重新监测分析。</a:t>
            </a:r>
            <a:endParaRPr lang="zh-CN" altLang="en-US" sz="8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20"/>
            </p:custDataLst>
          </p:nvPr>
        </p:nvSpPr>
        <p:spPr>
          <a:xfrm>
            <a:off x="860593" y="2514602"/>
            <a:ext cx="3523428" cy="1196374"/>
          </a:xfrm>
          <a:prstGeom prst="rect">
            <a:avLst/>
          </a:prstGeom>
        </p:spPr>
        <p:txBody>
          <a:bodyPr wrap="square" lIns="90000" tIns="46800" rIns="90000" bIns="46800">
            <a:normAutofit/>
          </a:bodyPr>
          <a:lstStyle>
            <a:defPPr>
              <a:defRPr lang="zh-CN"/>
            </a:defPPr>
            <a:lvl1pPr algn="r"/>
          </a:lstStyle>
          <a:p>
            <a:pPr algn="l"/>
            <a:r>
              <a:rPr lang="zh-CN" altLang="en-US" dirty="0">
                <a:solidFill>
                  <a:srgbClr val="FF0000"/>
                </a:solidFill>
                <a:latin typeface="微软雅黑" panose="020B0503020204020204" charset="-122"/>
                <a:ea typeface="微软雅黑" panose="020B0503020204020204" charset="-122"/>
                <a:sym typeface="+mn-ea"/>
              </a:rPr>
              <a:t>有效隔离受限空间与其他系统连通的可能危及安全作业的管道</a:t>
            </a:r>
          </a:p>
        </p:txBody>
      </p:sp>
      <p:sp>
        <p:nvSpPr>
          <p:cNvPr id="6" name="文本框 5"/>
          <p:cNvSpPr txBox="1"/>
          <p:nvPr>
            <p:custDataLst>
              <p:tags r:id="rId21"/>
            </p:custDataLst>
          </p:nvPr>
        </p:nvSpPr>
        <p:spPr>
          <a:xfrm>
            <a:off x="7799070" y="3608070"/>
            <a:ext cx="3768725" cy="943610"/>
          </a:xfrm>
          <a:prstGeom prst="rect">
            <a:avLst/>
          </a:prstGeom>
        </p:spPr>
        <p:txBody>
          <a:bodyPr wrap="square" lIns="90000" tIns="46800" rIns="90000" bIns="46800">
            <a:norm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清洗或置换</a:t>
            </a:r>
          </a:p>
        </p:txBody>
      </p:sp>
      <p:sp>
        <p:nvSpPr>
          <p:cNvPr id="29" name="文本框 28"/>
          <p:cNvSpPr txBox="1"/>
          <p:nvPr>
            <p:custDataLst>
              <p:tags r:id="rId22"/>
            </p:custDataLst>
          </p:nvPr>
        </p:nvSpPr>
        <p:spPr>
          <a:xfrm>
            <a:off x="714632" y="381137"/>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5</a:t>
            </a:r>
            <a:r>
              <a:rPr lang="zh-CN" altLang="en-US" dirty="0">
                <a:sym typeface="+mn-ea"/>
              </a:rPr>
              <a:t>）受限空间作业安全要求</a:t>
            </a:r>
          </a:p>
        </p:txBody>
      </p:sp>
      <p:sp>
        <p:nvSpPr>
          <p:cNvPr id="28" name="矩形 2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custDataLst>
              <p:tags r:id="rId2"/>
            </p:custDataLst>
          </p:nvPr>
        </p:nvSpPr>
        <p:spPr>
          <a:xfrm rot="1800000" flipH="1">
            <a:off x="5769168" y="2466382"/>
            <a:ext cx="1006805" cy="100680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3"/>
            </p:custDataLst>
          </p:nvPr>
        </p:nvSpPr>
        <p:spPr>
          <a:xfrm rot="1800000" flipH="1" flipV="1">
            <a:off x="5792061" y="3372718"/>
            <a:ext cx="331004" cy="28534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39" name="椭圆 38"/>
          <p:cNvSpPr/>
          <p:nvPr>
            <p:custDataLst>
              <p:tags r:id="rId4"/>
            </p:custDataLst>
          </p:nvPr>
        </p:nvSpPr>
        <p:spPr>
          <a:xfrm rot="19800000">
            <a:off x="5194550" y="3662288"/>
            <a:ext cx="1006805" cy="100680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5"/>
            </p:custDataLst>
          </p:nvPr>
        </p:nvSpPr>
        <p:spPr>
          <a:xfrm rot="19800000" flipV="1">
            <a:off x="5847458" y="4568625"/>
            <a:ext cx="331004" cy="2853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5" name="椭圆 44"/>
          <p:cNvSpPr/>
          <p:nvPr>
            <p:custDataLst>
              <p:tags r:id="rId6"/>
            </p:custDataLst>
          </p:nvPr>
        </p:nvSpPr>
        <p:spPr>
          <a:xfrm rot="1800000" flipH="1">
            <a:off x="6016853" y="4643060"/>
            <a:ext cx="1006805" cy="100680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7"/>
            </p:custDataLst>
          </p:nvPr>
        </p:nvSpPr>
        <p:spPr>
          <a:xfrm rot="1800000" flipH="1" flipV="1">
            <a:off x="6039746" y="5549396"/>
            <a:ext cx="331004" cy="28534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54" name="椭圆 53"/>
          <p:cNvSpPr/>
          <p:nvPr>
            <p:custDataLst>
              <p:tags r:id="rId8"/>
            </p:custDataLst>
          </p:nvPr>
        </p:nvSpPr>
        <p:spPr>
          <a:xfrm>
            <a:off x="4315922" y="3913819"/>
            <a:ext cx="606841" cy="6068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solidFill>
                  <a:schemeClr val="bg1"/>
                </a:solidFill>
                <a:latin typeface="微软雅黑" panose="020B0503020204020204" charset="-122"/>
                <a:ea typeface="微软雅黑" panose="020B0503020204020204" charset="-122"/>
              </a:rPr>
              <a:t>7</a:t>
            </a:r>
          </a:p>
        </p:txBody>
      </p:sp>
      <p:sp>
        <p:nvSpPr>
          <p:cNvPr id="56" name="椭圆 55"/>
          <p:cNvSpPr/>
          <p:nvPr>
            <p:custDataLst>
              <p:tags r:id="rId9"/>
            </p:custDataLst>
          </p:nvPr>
        </p:nvSpPr>
        <p:spPr>
          <a:xfrm>
            <a:off x="7045824" y="2638397"/>
            <a:ext cx="606841" cy="606841"/>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dirty="0">
                <a:solidFill>
                  <a:schemeClr val="bg1"/>
                </a:solidFill>
                <a:latin typeface="微软雅黑" panose="020B0503020204020204" charset="-122"/>
                <a:ea typeface="微软雅黑" panose="020B0503020204020204" charset="-122"/>
              </a:rPr>
              <a:t>6</a:t>
            </a:r>
          </a:p>
        </p:txBody>
      </p:sp>
      <p:sp>
        <p:nvSpPr>
          <p:cNvPr id="58" name="椭圆 57"/>
          <p:cNvSpPr/>
          <p:nvPr>
            <p:custDataLst>
              <p:tags r:id="rId10"/>
            </p:custDataLst>
          </p:nvPr>
        </p:nvSpPr>
        <p:spPr>
          <a:xfrm>
            <a:off x="7323029" y="4888880"/>
            <a:ext cx="606841" cy="6068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dirty="0">
                <a:solidFill>
                  <a:schemeClr val="bg1"/>
                </a:solidFill>
                <a:latin typeface="微软雅黑" panose="020B0503020204020204" charset="-122"/>
                <a:ea typeface="微软雅黑" panose="020B0503020204020204" charset="-122"/>
              </a:rPr>
              <a:t>8</a:t>
            </a:r>
          </a:p>
        </p:txBody>
      </p:sp>
      <p:sp>
        <p:nvSpPr>
          <p:cNvPr id="2" name="文本框 1"/>
          <p:cNvSpPr txBox="1"/>
          <p:nvPr>
            <p:custDataLst>
              <p:tags r:id="rId11"/>
            </p:custDataLst>
          </p:nvPr>
        </p:nvSpPr>
        <p:spPr>
          <a:xfrm>
            <a:off x="7652385" y="2097405"/>
            <a:ext cx="3883025" cy="2175510"/>
          </a:xfrm>
          <a:prstGeom prst="rect">
            <a:avLst/>
          </a:prstGeom>
        </p:spPr>
        <p:txBody>
          <a:bodyPr wrap="square" lIns="90000" tIns="46800" rIns="90000" bIns="46800">
            <a:normAutofit/>
          </a:bodyPr>
          <a:lstStyle>
            <a:defPPr>
              <a:defRPr lang="zh-CN"/>
            </a:defPPr>
          </a:lstStyle>
          <a:p>
            <a:r>
              <a:rPr lang="zh-CN" altLang="en-US" dirty="0">
                <a:solidFill>
                  <a:srgbClr val="FF3300"/>
                </a:solidFill>
                <a:latin typeface="微软雅黑" panose="020B0503020204020204" charset="-122"/>
                <a:ea typeface="微软雅黑" panose="020B0503020204020204" charset="-122"/>
                <a:sym typeface="+mn-ea"/>
              </a:rPr>
              <a:t>个体防护措施</a:t>
            </a:r>
          </a:p>
          <a:p>
            <a:pPr marL="171450" indent="-171450" eaLnBrk="1" hangingPunct="1">
              <a:lnSpc>
                <a:spcPct val="120000"/>
              </a:lnSpc>
              <a:buFont typeface="Arial" panose="020B0604020202020204" pitchFamily="34" charset="0"/>
              <a:buChar char="•"/>
            </a:pPr>
            <a:r>
              <a:rPr lang="zh-CN" altLang="en-US" sz="1200" dirty="0">
                <a:solidFill>
                  <a:schemeClr val="tx1"/>
                </a:solidFill>
                <a:latin typeface="微软雅黑" panose="020B0503020204020204" charset="-122"/>
                <a:ea typeface="微软雅黑" panose="020B0503020204020204" charset="-122"/>
                <a:sym typeface="+mn-ea"/>
              </a:rPr>
              <a:t>受限空间经清洗或置换不能达到要求时，应采取相应的防护措施方可作业。</a:t>
            </a:r>
          </a:p>
          <a:p>
            <a:pPr marL="171450" indent="-171450" eaLnBrk="1" hangingPunct="1">
              <a:lnSpc>
                <a:spcPct val="120000"/>
              </a:lnSpc>
              <a:buFont typeface="Arial" panose="020B0604020202020204" pitchFamily="34" charset="0"/>
              <a:buChar char="•"/>
            </a:pPr>
            <a:r>
              <a:rPr lang="zh-CN" altLang="en-US" sz="1200" dirty="0">
                <a:solidFill>
                  <a:schemeClr val="tx1"/>
                </a:solidFill>
                <a:latin typeface="微软雅黑" panose="020B0503020204020204" charset="-122"/>
                <a:ea typeface="微软雅黑" panose="020B0503020204020204" charset="-122"/>
                <a:sym typeface="+mn-ea"/>
              </a:rPr>
              <a:t>在缺氧或有毒的受限空间作业时，应佩戴隔离式防护面具（空呼器等），必要时作业人员应拴带救生绳。</a:t>
            </a:r>
          </a:p>
          <a:p>
            <a:pPr marL="171450" indent="-171450" eaLnBrk="1" hangingPunct="1">
              <a:lnSpc>
                <a:spcPct val="120000"/>
              </a:lnSpc>
              <a:buFont typeface="Arial" panose="020B0604020202020204" pitchFamily="34" charset="0"/>
              <a:buChar char="•"/>
            </a:pPr>
            <a:r>
              <a:rPr lang="zh-CN" altLang="en-US" sz="1200" dirty="0">
                <a:solidFill>
                  <a:schemeClr val="tx1"/>
                </a:solidFill>
                <a:latin typeface="微软雅黑" panose="020B0503020204020204" charset="-122"/>
                <a:ea typeface="微软雅黑" panose="020B0503020204020204" charset="-122"/>
                <a:sym typeface="+mn-ea"/>
              </a:rPr>
              <a:t>在易燃易爆的受限空间作业时，应穿防静电工作服、工作鞋，使用防爆型低压灯具及不发生火花的工具。</a:t>
            </a:r>
          </a:p>
          <a:p>
            <a:pPr marL="171450" indent="-171450" eaLnBrk="1" hangingPunct="1">
              <a:lnSpc>
                <a:spcPct val="120000"/>
              </a:lnSpc>
              <a:buFont typeface="Arial" panose="020B0604020202020204" pitchFamily="34" charset="0"/>
              <a:buChar char="•"/>
            </a:pPr>
            <a:r>
              <a:rPr lang="zh-CN" altLang="en-US" sz="1200" dirty="0">
                <a:solidFill>
                  <a:schemeClr val="tx1"/>
                </a:solidFill>
                <a:latin typeface="微软雅黑" panose="020B0503020204020204" charset="-122"/>
                <a:ea typeface="微软雅黑" panose="020B0503020204020204" charset="-122"/>
                <a:sym typeface="+mn-ea"/>
              </a:rPr>
              <a:t>在有酸碱等腐蚀性介质的受限空间作业时，应穿戴好防酸碱工作服、工作鞋、手套等护品。</a:t>
            </a:r>
          </a:p>
        </p:txBody>
      </p:sp>
      <p:sp>
        <p:nvSpPr>
          <p:cNvPr id="5" name="文本框 4"/>
          <p:cNvSpPr txBox="1"/>
          <p:nvPr>
            <p:custDataLst>
              <p:tags r:id="rId12"/>
            </p:custDataLst>
          </p:nvPr>
        </p:nvSpPr>
        <p:spPr>
          <a:xfrm>
            <a:off x="676726" y="3619052"/>
            <a:ext cx="3523428" cy="1429316"/>
          </a:xfrm>
          <a:prstGeom prst="rect">
            <a:avLst/>
          </a:prstGeom>
        </p:spPr>
        <p:txBody>
          <a:bodyPr wrap="square" lIns="90000" tIns="46800" rIns="90000" bIns="46800">
            <a:normAutofit/>
          </a:bodyPr>
          <a:lstStyle>
            <a:defPPr>
              <a:defRPr lang="zh-CN"/>
            </a:defPPr>
            <a:lvl1pPr algn="r"/>
          </a:lstStyle>
          <a:p>
            <a:pPr algn="l"/>
            <a:r>
              <a:rPr lang="zh-CN" altLang="en-US" dirty="0">
                <a:solidFill>
                  <a:srgbClr val="FF3300"/>
                </a:solidFill>
                <a:latin typeface="微软雅黑" panose="020B0503020204020204" charset="-122"/>
                <a:ea typeface="微软雅黑" panose="020B0503020204020204" charset="-122"/>
                <a:sym typeface="+mn-ea"/>
              </a:rPr>
              <a:t>照明要求</a:t>
            </a:r>
          </a:p>
          <a:p>
            <a:pPr marL="285750" indent="-2857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进入有限空间作业应有足够的照明，设备内照明电压应不大于</a:t>
            </a:r>
            <a:r>
              <a:rPr lang="en-US" altLang="x-none" sz="1200" dirty="0">
                <a:latin typeface="微软雅黑" panose="020B0503020204020204" charset="-122"/>
                <a:ea typeface="微软雅黑" panose="020B0503020204020204" charset="-122"/>
                <a:sym typeface="+mn-ea"/>
              </a:rPr>
              <a:t>36V</a:t>
            </a:r>
            <a:r>
              <a:rPr lang="zh-CN" altLang="en-US" sz="1200" dirty="0">
                <a:latin typeface="微软雅黑" panose="020B0503020204020204" charset="-122"/>
                <a:ea typeface="微软雅黑" panose="020B0503020204020204" charset="-122"/>
                <a:sym typeface="+mn-ea"/>
              </a:rPr>
              <a:t>。</a:t>
            </a:r>
          </a:p>
          <a:p>
            <a:pPr marL="285750" indent="-2857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在潮湿或狭小容器内作业应小于</a:t>
            </a:r>
            <a:r>
              <a:rPr lang="en-US" altLang="x-none" sz="1200" dirty="0">
                <a:latin typeface="微软雅黑" panose="020B0503020204020204" charset="-122"/>
                <a:ea typeface="微软雅黑" panose="020B0503020204020204" charset="-122"/>
                <a:sym typeface="+mn-ea"/>
              </a:rPr>
              <a:t>12V</a:t>
            </a:r>
            <a:r>
              <a:rPr lang="zh-CN" altLang="en-US" sz="1200" dirty="0">
                <a:latin typeface="微软雅黑" panose="020B0503020204020204" charset="-122"/>
                <a:ea typeface="微软雅黑" panose="020B0503020204020204" charset="-122"/>
                <a:sym typeface="+mn-ea"/>
              </a:rPr>
              <a:t>，所有灯具及电动工具必须符合防潮、防爆等安全要求；使用的电动工具必须装有漏电保护装置。</a:t>
            </a:r>
            <a:endParaRPr lang="zh-CN" altLang="en-US" sz="1200" dirty="0">
              <a:solidFill>
                <a:schemeClr val="accent4"/>
              </a:solidFill>
              <a:latin typeface="微软雅黑" panose="020B0503020204020204" charset="-122"/>
              <a:ea typeface="微软雅黑" panose="020B0503020204020204" charset="-122"/>
              <a:sym typeface="+mn-ea"/>
            </a:endParaRPr>
          </a:p>
        </p:txBody>
      </p:sp>
      <p:sp>
        <p:nvSpPr>
          <p:cNvPr id="6" name="文本框 5"/>
          <p:cNvSpPr txBox="1"/>
          <p:nvPr>
            <p:custDataLst>
              <p:tags r:id="rId13"/>
            </p:custDataLst>
          </p:nvPr>
        </p:nvSpPr>
        <p:spPr>
          <a:xfrm>
            <a:off x="8030210" y="4594225"/>
            <a:ext cx="3710305" cy="1304290"/>
          </a:xfrm>
          <a:prstGeom prst="rect">
            <a:avLst/>
          </a:prstGeom>
        </p:spPr>
        <p:txBody>
          <a:bodyPr wrap="square" lIns="90000" tIns="46800" rIns="90000" bIns="46800">
            <a:normAutofit/>
          </a:bodyPr>
          <a:lstStyle>
            <a:defPPr>
              <a:defRPr lang="zh-CN"/>
            </a:defPPr>
          </a:lstStyle>
          <a:p>
            <a:r>
              <a:rPr lang="zh-CN" altLang="en-US" dirty="0">
                <a:solidFill>
                  <a:srgbClr val="FF3300"/>
                </a:solidFill>
                <a:latin typeface="微软雅黑" panose="020B0503020204020204" charset="-122"/>
                <a:ea typeface="微软雅黑" panose="020B0503020204020204" charset="-122"/>
                <a:sym typeface="+mn-ea"/>
              </a:rPr>
              <a:t>作业结束要求</a:t>
            </a:r>
          </a:p>
          <a:p>
            <a:pPr marL="285750" indent="-285750">
              <a:lnSpc>
                <a:spcPct val="100000"/>
              </a:lnSpc>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作业完成后，现场负责人和作业人员、监护人员必须共同对受限空间内外进行检查，确认无问题，均在作业许可证上签字后，方可恢复有限空间正常状态。</a:t>
            </a:r>
            <a:r>
              <a:rPr lang="zh-CN" altLang="en-US" dirty="0">
                <a:latin typeface="微软雅黑" panose="020B0503020204020204" charset="-122"/>
                <a:ea typeface="微软雅黑" panose="020B0503020204020204" charset="-122"/>
                <a:sym typeface="+mn-ea"/>
              </a:rPr>
              <a:t> </a:t>
            </a:r>
            <a:endParaRPr lang="zh-CN" altLang="en-US" dirty="0">
              <a:solidFill>
                <a:schemeClr val="accent4"/>
              </a:solidFill>
              <a:latin typeface="微软雅黑" panose="020B0503020204020204" charset="-122"/>
              <a:ea typeface="微软雅黑" panose="020B0503020204020204" charset="-122"/>
            </a:endParaRPr>
          </a:p>
        </p:txBody>
      </p:sp>
      <p:sp>
        <p:nvSpPr>
          <p:cNvPr id="29" name="文本框 28"/>
          <p:cNvSpPr txBox="1"/>
          <p:nvPr>
            <p:custDataLst>
              <p:tags r:id="rId14"/>
            </p:custDataLst>
          </p:nvPr>
        </p:nvSpPr>
        <p:spPr>
          <a:xfrm>
            <a:off x="676726"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5</a:t>
            </a:r>
            <a:r>
              <a:rPr lang="zh-CN" altLang="en-US" dirty="0">
                <a:sym typeface="+mn-ea"/>
              </a:rPr>
              <a:t>）受限空间作业安全要求</a:t>
            </a:r>
            <a:endParaRPr lang="zh-CN" altLang="en-US" dirty="0"/>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chor="ctr" anchorCtr="0"/>
          <a:lstStyle/>
          <a:p>
            <a:r>
              <a:rPr lang="en-US" altLang="zh-CN" sz="3600"/>
              <a:t>4. </a:t>
            </a:r>
            <a:r>
              <a:rPr lang="zh-CN" altLang="en-US" sz="3600"/>
              <a:t>八大特殊作业的安全基本要求</a:t>
            </a:r>
          </a:p>
        </p:txBody>
      </p:sp>
      <p:sp>
        <p:nvSpPr>
          <p:cNvPr id="5" name="副标题 4"/>
          <p:cNvSpPr>
            <a:spLocks noGrp="1"/>
          </p:cNvSpPr>
          <p:nvPr>
            <p:ph type="body" idx="1"/>
            <p:custDataLst>
              <p:tags r:id="rId3"/>
            </p:custDataLst>
          </p:nvPr>
        </p:nvSpPr>
        <p:spPr/>
        <p:txBody>
          <a:bodyPr/>
          <a:lstStyle/>
          <a:p>
            <a:r>
              <a:rPr lang="zh-CN" altLang="en-US" dirty="0">
                <a:solidFill>
                  <a:schemeClr val="bg1"/>
                </a:solidFill>
                <a:sym typeface="+mn-ea"/>
              </a:rPr>
              <a:t>高处作业安全</a:t>
            </a:r>
          </a:p>
        </p:txBody>
      </p:sp>
      <p:pic>
        <p:nvPicPr>
          <p:cNvPr id="12" name="内容占位符 11" descr="图片3"/>
          <p:cNvPicPr>
            <a:picLocks noGrp="1" noChangeAspect="1"/>
          </p:cNvPicPr>
          <p:nvPr>
            <p:ph sz="half" idx="15"/>
          </p:nvPr>
        </p:nvPicPr>
        <p:blipFill>
          <a:blip r:embed="rId6" cstate="print"/>
          <a:stretch>
            <a:fillRect/>
          </a:stretch>
        </p:blipFill>
        <p:spPr>
          <a:xfrm>
            <a:off x="5182870" y="4547870"/>
            <a:ext cx="2535555" cy="2080260"/>
          </a:xfrm>
          <a:prstGeom prst="rect">
            <a:avLst/>
          </a:prstGeom>
        </p:spPr>
      </p:pic>
      <p:pic>
        <p:nvPicPr>
          <p:cNvPr id="8" name="内容占位符 7" descr="图片1"/>
          <p:cNvPicPr>
            <a:picLocks noGrp="1" noChangeAspect="1"/>
          </p:cNvPicPr>
          <p:nvPr>
            <p:ph sz="half" idx="13"/>
          </p:nvPr>
        </p:nvPicPr>
        <p:blipFill>
          <a:blip r:embed="rId7" cstate="print"/>
          <a:stretch>
            <a:fillRect/>
          </a:stretch>
        </p:blipFill>
        <p:spPr>
          <a:xfrm>
            <a:off x="4038600" y="2303780"/>
            <a:ext cx="2438400" cy="1412240"/>
          </a:xfrm>
          <a:prstGeom prst="rect">
            <a:avLst/>
          </a:prstGeom>
        </p:spPr>
      </p:pic>
      <p:pic>
        <p:nvPicPr>
          <p:cNvPr id="9" name="内容占位符 8" descr="图片2"/>
          <p:cNvPicPr>
            <a:picLocks noGrp="1" noChangeAspect="1"/>
          </p:cNvPicPr>
          <p:nvPr>
            <p:ph sz="half" idx="14"/>
          </p:nvPr>
        </p:nvPicPr>
        <p:blipFill>
          <a:blip r:embed="rId8" cstate="print"/>
          <a:stretch>
            <a:fillRect/>
          </a:stretch>
        </p:blipFill>
        <p:spPr>
          <a:xfrm>
            <a:off x="6877050" y="1816735"/>
            <a:ext cx="1734185" cy="2382520"/>
          </a:xfrm>
          <a:prstGeom prst="rect">
            <a:avLst/>
          </a:prstGeom>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342900" lvl="0" indent="-342900" eaLnBrk="1" hangingPunct="1">
              <a:lnSpc>
                <a:spcPct val="115000"/>
              </a:lnSpc>
              <a:buFont typeface="Arial" panose="020B0604020202020204" pitchFamily="34" charset="0"/>
              <a:buChar char="•"/>
            </a:pPr>
            <a:r>
              <a:rPr lang="zh-CN" altLang="en-US" sz="2000" dirty="0">
                <a:solidFill>
                  <a:schemeClr val="bg1"/>
                </a:solidFill>
                <a:latin typeface="微软雅黑" panose="020B0503020204020204" charset="-122"/>
                <a:ea typeface="微软雅黑" panose="020B0503020204020204" charset="-122"/>
                <a:sym typeface="+mn-ea"/>
              </a:rPr>
              <a:t>凡距坠落高度基准面</a:t>
            </a:r>
            <a:r>
              <a:rPr lang="zh-CN" altLang="en-US" sz="2000" dirty="0">
                <a:solidFill>
                  <a:srgbClr val="FF0000"/>
                </a:solidFill>
                <a:latin typeface="微软雅黑" panose="020B0503020204020204" charset="-122"/>
                <a:ea typeface="微软雅黑" panose="020B0503020204020204" charset="-122"/>
                <a:sym typeface="+mn-ea"/>
              </a:rPr>
              <a:t>2m及其以上</a:t>
            </a:r>
            <a:r>
              <a:rPr lang="zh-CN" altLang="en-US" sz="2000" dirty="0">
                <a:solidFill>
                  <a:schemeClr val="bg1"/>
                </a:solidFill>
                <a:latin typeface="微软雅黑" panose="020B0503020204020204" charset="-122"/>
                <a:ea typeface="微软雅黑" panose="020B0503020204020204" charset="-122"/>
                <a:sym typeface="+mn-ea"/>
              </a:rPr>
              <a:t>，有可能坠落的作业，称为</a:t>
            </a: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高处作业</a:t>
            </a:r>
            <a:r>
              <a:rPr lang="zh-CN" altLang="en-US" sz="2000" dirty="0">
                <a:solidFill>
                  <a:schemeClr val="bg1"/>
                </a:solidFill>
                <a:latin typeface="微软雅黑" panose="020B0503020204020204" charset="-122"/>
                <a:ea typeface="微软雅黑" panose="020B0503020204020204" charset="-122"/>
                <a:sym typeface="+mn-ea"/>
              </a:rPr>
              <a:t>。</a:t>
            </a:r>
          </a:p>
          <a:p>
            <a:pPr marL="342900" lvl="0" indent="-342900" eaLnBrk="1" hangingPunct="1">
              <a:lnSpc>
                <a:spcPct val="115000"/>
              </a:lnSpc>
              <a:buFont typeface="Arial" panose="020B0604020202020204" pitchFamily="34" charset="0"/>
              <a:buChar char="•"/>
            </a:pPr>
            <a:r>
              <a:rPr lang="zh-CN" altLang="en-US" sz="2000" dirty="0">
                <a:solidFill>
                  <a:schemeClr val="bg1"/>
                </a:solidFill>
                <a:latin typeface="微软雅黑" panose="020B0503020204020204" charset="-122"/>
                <a:ea typeface="微软雅黑" panose="020B0503020204020204" charset="-122"/>
                <a:sym typeface="+mn-ea"/>
              </a:rPr>
              <a:t>虽在</a:t>
            </a:r>
            <a:r>
              <a:rPr lang="en-US" altLang="x-none" sz="2000" dirty="0">
                <a:solidFill>
                  <a:srgbClr val="FF0000"/>
                </a:solidFill>
                <a:latin typeface="微软雅黑" panose="020B0503020204020204" charset="-122"/>
                <a:ea typeface="微软雅黑" panose="020B0503020204020204" charset="-122"/>
                <a:sym typeface="+mn-ea"/>
              </a:rPr>
              <a:t>2</a:t>
            </a:r>
            <a:r>
              <a:rPr lang="zh-CN" altLang="en-US" sz="2000" dirty="0">
                <a:solidFill>
                  <a:srgbClr val="FF0000"/>
                </a:solidFill>
                <a:latin typeface="微软雅黑" panose="020B0503020204020204" charset="-122"/>
                <a:ea typeface="微软雅黑" panose="020B0503020204020204" charset="-122"/>
                <a:sym typeface="+mn-ea"/>
              </a:rPr>
              <a:t>米以下</a:t>
            </a:r>
            <a:r>
              <a:rPr lang="zh-CN" altLang="en-US" sz="2000" dirty="0">
                <a:solidFill>
                  <a:schemeClr val="bg1"/>
                </a:solidFill>
                <a:latin typeface="微软雅黑" panose="020B0503020204020204" charset="-122"/>
                <a:ea typeface="微软雅黑" panose="020B0503020204020204" charset="-122"/>
                <a:sym typeface="+mn-ea"/>
              </a:rPr>
              <a:t>，但在作业地段坡度大于</a:t>
            </a:r>
            <a:r>
              <a:rPr lang="en-US" altLang="x-none" sz="2000" dirty="0">
                <a:solidFill>
                  <a:schemeClr val="bg1"/>
                </a:solidFill>
                <a:latin typeface="微软雅黑" panose="020B0503020204020204" charset="-122"/>
                <a:ea typeface="微软雅黑" panose="020B0503020204020204" charset="-122"/>
                <a:sym typeface="+mn-ea"/>
              </a:rPr>
              <a:t>45</a:t>
            </a:r>
            <a:r>
              <a:rPr lang="zh-CN" altLang="en-US" sz="2000" dirty="0">
                <a:solidFill>
                  <a:schemeClr val="bg1"/>
                </a:solidFill>
                <a:latin typeface="微软雅黑" panose="020B0503020204020204" charset="-122"/>
                <a:ea typeface="微软雅黑" panose="020B0503020204020204" charset="-122"/>
                <a:sym typeface="+mn-ea"/>
              </a:rPr>
              <a:t>度的斜坡或附近有洞、坑、井、沟等临边，或有风雪袭击、机械震动、设备和管道易泄漏，或有可能排放有害气体、液体、熔融物，或有转动机械及其他易伤人的物体等，应视为</a:t>
            </a: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高处作业。</a:t>
            </a:r>
          </a:p>
        </p:txBody>
      </p:sp>
      <p:sp>
        <p:nvSpPr>
          <p:cNvPr id="9" name="文本框 8"/>
          <p:cNvSpPr txBox="1"/>
          <p:nvPr>
            <p:custDataLst>
              <p:tags r:id="rId3"/>
            </p:custDataLst>
          </p:nvPr>
        </p:nvSpPr>
        <p:spPr>
          <a:xfrm>
            <a:off x="714632" y="4100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1</a:t>
            </a:r>
            <a:r>
              <a:rPr lang="zh-CN" altLang="en-US" dirty="0">
                <a:sym typeface="+mn-ea"/>
              </a:rPr>
              <a:t>）高处作业定义</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2"/>
            </p:custDataLst>
          </p:nvPr>
        </p:nvSpPr>
        <p:spPr>
          <a:xfrm>
            <a:off x="713345" y="36512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2</a:t>
            </a:r>
            <a:r>
              <a:rPr lang="zh-CN" altLang="en-US" dirty="0">
                <a:sym typeface="+mn-ea"/>
              </a:rPr>
              <a:t>）高处作业分级</a:t>
            </a:r>
          </a:p>
        </p:txBody>
      </p:sp>
      <p:graphicFrame>
        <p:nvGraphicFramePr>
          <p:cNvPr id="64515" name="内容占位符 64514"/>
          <p:cNvGraphicFramePr>
            <a:graphicFrameLocks noGrp="1"/>
          </p:cNvGraphicFramePr>
          <p:nvPr>
            <p:ph sz="half" idx="1"/>
          </p:nvPr>
        </p:nvGraphicFramePr>
        <p:xfrm>
          <a:off x="898525" y="1828165"/>
          <a:ext cx="9564370" cy="4378960"/>
        </p:xfrm>
        <a:graphic>
          <a:graphicData uri="http://schemas.openxmlformats.org/drawingml/2006/table">
            <a:tbl>
              <a:tblPr>
                <a:tableStyleId>{BC89EF96-8CEA-46FF-86C4-4CE0E7609802}</a:tableStyleId>
              </a:tblPr>
              <a:tblGrid>
                <a:gridCol w="4782185"/>
                <a:gridCol w="4782185"/>
              </a:tblGrid>
              <a:tr h="10947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en-US" altLang="zh-CN" sz="2400">
                          <a:solidFill>
                            <a:schemeClr val="bg1"/>
                          </a:solidFill>
                          <a:latin typeface="微软雅黑" panose="020B0503020204020204" charset="-122"/>
                          <a:ea typeface="微软雅黑" panose="020B0503020204020204" charset="-122"/>
                        </a:rPr>
                        <a:t>2m≤h</a:t>
                      </a:r>
                      <a:r>
                        <a:rPr lang="zh-CN" altLang="en-US" sz="2400">
                          <a:solidFill>
                            <a:schemeClr val="bg1"/>
                          </a:solidFill>
                          <a:latin typeface="微软雅黑" panose="020B0503020204020204" charset="-122"/>
                          <a:ea typeface="微软雅黑" panose="020B0503020204020204" charset="-122"/>
                        </a:rPr>
                        <a:t>＜</a:t>
                      </a:r>
                      <a:r>
                        <a:rPr lang="en-US" altLang="zh-CN" sz="2400">
                          <a:solidFill>
                            <a:schemeClr val="bg1"/>
                          </a:solidFill>
                          <a:latin typeface="微软雅黑" panose="020B0503020204020204" charset="-122"/>
                          <a:ea typeface="微软雅黑" panose="020B0503020204020204" charset="-122"/>
                        </a:rPr>
                        <a:t>5m</a:t>
                      </a:r>
                    </a:p>
                  </a:txBody>
                  <a:tcPr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zh-CN" altLang="en-US" sz="2400">
                          <a:solidFill>
                            <a:schemeClr val="bg1"/>
                          </a:solidFill>
                          <a:latin typeface="微软雅黑" panose="020B0503020204020204" charset="-122"/>
                          <a:ea typeface="微软雅黑" panose="020B0503020204020204" charset="-122"/>
                        </a:rPr>
                        <a:t>一级高处作业</a:t>
                      </a:r>
                    </a:p>
                  </a:txBody>
                  <a:tcPr anchor="ctr"/>
                </a:tc>
              </a:tr>
              <a:tr h="10947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en-US" altLang="zh-CN" sz="2400">
                          <a:solidFill>
                            <a:schemeClr val="bg1"/>
                          </a:solidFill>
                          <a:latin typeface="微软雅黑" panose="020B0503020204020204" charset="-122"/>
                          <a:ea typeface="微软雅黑" panose="020B0503020204020204" charset="-122"/>
                        </a:rPr>
                        <a:t>5m≤h</a:t>
                      </a:r>
                      <a:r>
                        <a:rPr lang="zh-CN" altLang="en-US" sz="2400">
                          <a:solidFill>
                            <a:schemeClr val="bg1"/>
                          </a:solidFill>
                          <a:latin typeface="微软雅黑" panose="020B0503020204020204" charset="-122"/>
                          <a:ea typeface="微软雅黑" panose="020B0503020204020204" charset="-122"/>
                        </a:rPr>
                        <a:t>＜</a:t>
                      </a:r>
                      <a:r>
                        <a:rPr lang="en-US" altLang="zh-CN" sz="2400">
                          <a:solidFill>
                            <a:schemeClr val="bg1"/>
                          </a:solidFill>
                          <a:latin typeface="微软雅黑" panose="020B0503020204020204" charset="-122"/>
                          <a:ea typeface="微软雅黑" panose="020B0503020204020204" charset="-122"/>
                        </a:rPr>
                        <a:t>15m</a:t>
                      </a:r>
                    </a:p>
                  </a:txBody>
                  <a:tcPr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zh-CN" altLang="en-US" sz="2400">
                          <a:solidFill>
                            <a:schemeClr val="bg1"/>
                          </a:solidFill>
                          <a:latin typeface="微软雅黑" panose="020B0503020204020204" charset="-122"/>
                          <a:ea typeface="微软雅黑" panose="020B0503020204020204" charset="-122"/>
                        </a:rPr>
                        <a:t>二级高处作业</a:t>
                      </a:r>
                    </a:p>
                  </a:txBody>
                  <a:tcPr anchor="ctr"/>
                </a:tc>
              </a:tr>
              <a:tr h="10947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en-US" altLang="zh-CN" sz="2400">
                          <a:solidFill>
                            <a:schemeClr val="bg1"/>
                          </a:solidFill>
                          <a:latin typeface="微软雅黑" panose="020B0503020204020204" charset="-122"/>
                          <a:ea typeface="微软雅黑" panose="020B0503020204020204" charset="-122"/>
                        </a:rPr>
                        <a:t>15m≤h</a:t>
                      </a:r>
                      <a:r>
                        <a:rPr lang="zh-CN" altLang="en-US" sz="2400">
                          <a:solidFill>
                            <a:schemeClr val="bg1"/>
                          </a:solidFill>
                          <a:latin typeface="微软雅黑" panose="020B0503020204020204" charset="-122"/>
                          <a:ea typeface="微软雅黑" panose="020B0503020204020204" charset="-122"/>
                        </a:rPr>
                        <a:t>＜</a:t>
                      </a:r>
                      <a:r>
                        <a:rPr lang="en-US" altLang="zh-CN" sz="2400">
                          <a:solidFill>
                            <a:schemeClr val="bg1"/>
                          </a:solidFill>
                          <a:latin typeface="微软雅黑" panose="020B0503020204020204" charset="-122"/>
                          <a:ea typeface="微软雅黑" panose="020B0503020204020204" charset="-122"/>
                        </a:rPr>
                        <a:t>30m</a:t>
                      </a:r>
                    </a:p>
                  </a:txBody>
                  <a:tcPr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zh-CN" altLang="en-US" sz="2400">
                          <a:solidFill>
                            <a:schemeClr val="bg1"/>
                          </a:solidFill>
                          <a:latin typeface="微软雅黑" panose="020B0503020204020204" charset="-122"/>
                          <a:ea typeface="微软雅黑" panose="020B0503020204020204" charset="-122"/>
                        </a:rPr>
                        <a:t>三级高处作业</a:t>
                      </a:r>
                    </a:p>
                  </a:txBody>
                  <a:tcPr anchor="ctr"/>
                </a:tc>
              </a:tr>
              <a:tr h="10947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en-US" altLang="zh-CN" sz="2400">
                          <a:solidFill>
                            <a:schemeClr val="bg1"/>
                          </a:solidFill>
                          <a:latin typeface="微软雅黑" panose="020B0503020204020204" charset="-122"/>
                          <a:ea typeface="微软雅黑" panose="020B0503020204020204" charset="-122"/>
                        </a:rPr>
                        <a:t>h≥30m</a:t>
                      </a:r>
                    </a:p>
                  </a:txBody>
                  <a:tcPr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zh-CN" altLang="en-US" sz="2400">
                          <a:solidFill>
                            <a:schemeClr val="bg1"/>
                          </a:solidFill>
                          <a:latin typeface="微软雅黑" panose="020B0503020204020204" charset="-122"/>
                          <a:ea typeface="微软雅黑" panose="020B0503020204020204" charset="-122"/>
                        </a:rPr>
                        <a:t>特级高处作业</a:t>
                      </a:r>
                    </a:p>
                  </a:txBody>
                  <a:tcPr anchor="ctr"/>
                </a:tc>
              </a:tr>
            </a:tbl>
          </a:graphicData>
        </a:graphic>
      </p:graphicFrame>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2"/>
            </p:custDataLst>
          </p:nvPr>
        </p:nvSpPr>
        <p:spPr>
          <a:xfrm>
            <a:off x="729821" y="381602"/>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）高处作业优先</a:t>
            </a:r>
            <a:r>
              <a:rPr lang="en-US" altLang="zh-CN" dirty="0">
                <a:sym typeface="+mn-ea"/>
              </a:rPr>
              <a:t>4</a:t>
            </a:r>
            <a:r>
              <a:rPr lang="zh-CN" altLang="en-US" dirty="0">
                <a:sym typeface="+mn-ea"/>
              </a:rPr>
              <a:t>原则</a:t>
            </a:r>
          </a:p>
        </p:txBody>
      </p:sp>
      <p:graphicFrame>
        <p:nvGraphicFramePr>
          <p:cNvPr id="65539" name="表格 65538"/>
          <p:cNvGraphicFramePr/>
          <p:nvPr/>
        </p:nvGraphicFramePr>
        <p:xfrm>
          <a:off x="1193800" y="1755140"/>
          <a:ext cx="9496425" cy="4373880"/>
        </p:xfrm>
        <a:graphic>
          <a:graphicData uri="http://schemas.openxmlformats.org/drawingml/2006/table">
            <a:tbl>
              <a:tblPr>
                <a:tableStyleId>{BC89EF96-8CEA-46FF-86C4-4CE0E7609802}</a:tableStyleId>
              </a:tblPr>
              <a:tblGrid>
                <a:gridCol w="1090295"/>
                <a:gridCol w="8406130"/>
              </a:tblGrid>
              <a:tr h="8534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lnSpc>
                          <a:spcPts val="2000"/>
                        </a:lnSpc>
                        <a:spcBef>
                          <a:spcPct val="0"/>
                        </a:spcBef>
                        <a:buNone/>
                      </a:pPr>
                      <a:r>
                        <a:rPr lang="en-US" altLang="x-none" sz="2400" dirty="0">
                          <a:solidFill>
                            <a:schemeClr val="bg1"/>
                          </a:solidFill>
                          <a:latin typeface="微软雅黑" panose="020B0503020204020204" charset="-122"/>
                          <a:ea typeface="微软雅黑" panose="020B0503020204020204" charset="-122"/>
                        </a:rPr>
                        <a:t>1</a:t>
                      </a:r>
                    </a:p>
                  </a:txBody>
                  <a:tcPr marL="68580" marR="68580" marT="0" marB="0"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eaLnBrk="1" hangingPunct="1">
                        <a:lnSpc>
                          <a:spcPts val="2000"/>
                        </a:lnSpc>
                        <a:spcBef>
                          <a:spcPct val="0"/>
                        </a:spcBef>
                        <a:buNone/>
                      </a:pPr>
                      <a:r>
                        <a:rPr lang="zh-CN" altLang="en-US" sz="2400">
                          <a:solidFill>
                            <a:schemeClr val="bg1"/>
                          </a:solidFill>
                          <a:latin typeface="微软雅黑" panose="020B0503020204020204" charset="-122"/>
                          <a:ea typeface="微软雅黑" panose="020B0503020204020204" charset="-122"/>
                        </a:rPr>
                        <a:t>避免高空作业：从地面直接接触设备。</a:t>
                      </a:r>
                    </a:p>
                  </a:txBody>
                  <a:tcPr marL="68580" marR="68580" marT="0" marB="0" anchor="ctr"/>
                </a:tc>
              </a:tr>
              <a:tr h="1713865">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lnSpc>
                          <a:spcPts val="2000"/>
                        </a:lnSpc>
                        <a:spcBef>
                          <a:spcPct val="0"/>
                        </a:spcBef>
                        <a:buNone/>
                      </a:pPr>
                      <a:r>
                        <a:rPr lang="en-US" altLang="x-none" sz="2400" dirty="0">
                          <a:solidFill>
                            <a:schemeClr val="bg1"/>
                          </a:solidFill>
                          <a:latin typeface="微软雅黑" panose="020B0503020204020204" charset="-122"/>
                          <a:ea typeface="微软雅黑" panose="020B0503020204020204" charset="-122"/>
                        </a:rPr>
                        <a:t>2</a:t>
                      </a:r>
                    </a:p>
                  </a:txBody>
                  <a:tcPr marL="68580" marR="68580" marT="0" marB="0"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eaLnBrk="1" hangingPunct="1">
                        <a:lnSpc>
                          <a:spcPts val="2900"/>
                        </a:lnSpc>
                        <a:spcBef>
                          <a:spcPct val="0"/>
                        </a:spcBef>
                        <a:buNone/>
                      </a:pPr>
                      <a:r>
                        <a:rPr lang="zh-CN" altLang="en-US" sz="2400">
                          <a:solidFill>
                            <a:schemeClr val="bg1"/>
                          </a:solidFill>
                          <a:latin typeface="微软雅黑" panose="020B0503020204020204" charset="-122"/>
                          <a:ea typeface="微软雅黑" panose="020B0503020204020204" charset="-122"/>
                        </a:rPr>
                        <a:t>避免高空作业：通过电梯或阶梯（如无阶梯，用梯子）到达固定的工作平台或者在工作区周边架设栏杆避免跌落。</a:t>
                      </a:r>
                    </a:p>
                  </a:txBody>
                  <a:tcPr marL="68580" marR="68580" marT="0" marB="0" anchor="ctr"/>
                </a:tc>
              </a:tr>
              <a:tr h="846455">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lnSpc>
                          <a:spcPts val="2000"/>
                        </a:lnSpc>
                        <a:spcBef>
                          <a:spcPct val="0"/>
                        </a:spcBef>
                        <a:buNone/>
                      </a:pPr>
                      <a:r>
                        <a:rPr lang="en-US" altLang="x-none" sz="2400" dirty="0">
                          <a:solidFill>
                            <a:schemeClr val="bg1"/>
                          </a:solidFill>
                          <a:latin typeface="微软雅黑" panose="020B0503020204020204" charset="-122"/>
                          <a:ea typeface="微软雅黑" panose="020B0503020204020204" charset="-122"/>
                        </a:rPr>
                        <a:t>3</a:t>
                      </a:r>
                    </a:p>
                  </a:txBody>
                  <a:tcPr marL="68580" marR="68580" marT="0" marB="0"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eaLnBrk="1" hangingPunct="1">
                        <a:lnSpc>
                          <a:spcPts val="2000"/>
                        </a:lnSpc>
                        <a:spcBef>
                          <a:spcPct val="0"/>
                        </a:spcBef>
                        <a:buNone/>
                      </a:pPr>
                      <a:r>
                        <a:rPr lang="zh-CN" altLang="en-US" sz="2400">
                          <a:solidFill>
                            <a:schemeClr val="bg1"/>
                          </a:solidFill>
                          <a:latin typeface="微软雅黑" panose="020B0503020204020204" charset="-122"/>
                          <a:ea typeface="微软雅黑" panose="020B0503020204020204" charset="-122"/>
                        </a:rPr>
                        <a:t>使用可移动的工作平台或脚手架。</a:t>
                      </a:r>
                    </a:p>
                  </a:txBody>
                  <a:tcPr marL="68580" marR="68580" marT="0" marB="0" anchor="ctr"/>
                </a:tc>
              </a:tr>
              <a:tr h="96012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lnSpc>
                          <a:spcPts val="2000"/>
                        </a:lnSpc>
                        <a:spcBef>
                          <a:spcPct val="0"/>
                        </a:spcBef>
                        <a:buNone/>
                      </a:pPr>
                      <a:r>
                        <a:rPr lang="en-US" altLang="x-none" sz="2400" dirty="0">
                          <a:solidFill>
                            <a:schemeClr val="bg1"/>
                          </a:solidFill>
                          <a:latin typeface="微软雅黑" panose="020B0503020204020204" charset="-122"/>
                          <a:ea typeface="微软雅黑" panose="020B0503020204020204" charset="-122"/>
                        </a:rPr>
                        <a:t>4</a:t>
                      </a:r>
                    </a:p>
                  </a:txBody>
                  <a:tcPr marL="68580" marR="68580" marT="0" marB="0"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eaLnBrk="1" hangingPunct="1">
                        <a:lnSpc>
                          <a:spcPts val="2000"/>
                        </a:lnSpc>
                        <a:spcBef>
                          <a:spcPct val="0"/>
                        </a:spcBef>
                        <a:buNone/>
                      </a:pPr>
                      <a:r>
                        <a:rPr lang="zh-CN" altLang="en-US" sz="2400">
                          <a:solidFill>
                            <a:schemeClr val="bg1"/>
                          </a:solidFill>
                          <a:latin typeface="微软雅黑" panose="020B0503020204020204" charset="-122"/>
                          <a:ea typeface="微软雅黑" panose="020B0503020204020204" charset="-122"/>
                        </a:rPr>
                        <a:t>使用梯子：如必要需配合防坠装置和安全网。</a:t>
                      </a:r>
                    </a:p>
                  </a:txBody>
                  <a:tcPr marL="68580" marR="68580" marT="0" marB="0" anchor="ctr"/>
                </a:tc>
              </a:tr>
            </a:tbl>
          </a:graphicData>
        </a:graphic>
      </p:graphicFrame>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endCxn id="85" idx="6"/>
          </p:cNvCxnSpPr>
          <p:nvPr>
            <p:custDataLst>
              <p:tags r:id="rId2"/>
            </p:custDataLst>
          </p:nvPr>
        </p:nvCxnSpPr>
        <p:spPr>
          <a:xfrm>
            <a:off x="918845" y="2575560"/>
            <a:ext cx="9315450" cy="17145"/>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3"/>
            </p:custDataLst>
          </p:nvPr>
        </p:nvSpPr>
        <p:spPr>
          <a:xfrm>
            <a:off x="2365192"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9" name="椭圆 48"/>
          <p:cNvSpPr>
            <a:spLocks noChangeAspect="1"/>
          </p:cNvSpPr>
          <p:nvPr>
            <p:custDataLst>
              <p:tags r:id="rId4"/>
            </p:custDataLst>
          </p:nvPr>
        </p:nvSpPr>
        <p:spPr>
          <a:xfrm>
            <a:off x="4519659" y="252008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5"/>
            </p:custDataLst>
          </p:nvPr>
        </p:nvSpPr>
        <p:spPr>
          <a:xfrm>
            <a:off x="6698256"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90" name="椭圆 89"/>
          <p:cNvSpPr/>
          <p:nvPr>
            <p:custDataLst>
              <p:tags r:id="rId6"/>
            </p:custDataLst>
          </p:nvPr>
        </p:nvSpPr>
        <p:spPr>
          <a:xfrm>
            <a:off x="7166884" y="1991801"/>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作业所在区域负责人</a:t>
            </a:r>
          </a:p>
        </p:txBody>
      </p:sp>
      <p:sp>
        <p:nvSpPr>
          <p:cNvPr id="7" name="文本框 6"/>
          <p:cNvSpPr txBox="1"/>
          <p:nvPr>
            <p:custDataLst>
              <p:tags r:id="rId7"/>
            </p:custDataLst>
          </p:nvPr>
        </p:nvSpPr>
        <p:spPr>
          <a:xfrm>
            <a:off x="6833870" y="3418205"/>
            <a:ext cx="183007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同作业负责人检查落实现场作业安全措施，确保作业场所符合高处作业安全规定。</a:t>
            </a:r>
          </a:p>
        </p:txBody>
      </p:sp>
      <p:sp>
        <p:nvSpPr>
          <p:cNvPr id="95" name="椭圆 94"/>
          <p:cNvSpPr/>
          <p:nvPr>
            <p:custDataLst>
              <p:tags r:id="rId8"/>
            </p:custDataLst>
          </p:nvPr>
        </p:nvSpPr>
        <p:spPr>
          <a:xfrm>
            <a:off x="5024120" y="199390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a:solidFill>
                  <a:schemeClr val="tx1"/>
                </a:solidFill>
                <a:latin typeface="微软雅黑" panose="020B0503020204020204" charset="-122"/>
                <a:ea typeface="微软雅黑" panose="020B0503020204020204" charset="-122"/>
              </a:rPr>
              <a:t>监护人</a:t>
            </a:r>
          </a:p>
        </p:txBody>
      </p:sp>
      <p:sp>
        <p:nvSpPr>
          <p:cNvPr id="9" name="文本框 8"/>
          <p:cNvSpPr txBox="1"/>
          <p:nvPr>
            <p:custDataLst>
              <p:tags r:id="rId9"/>
            </p:custDataLst>
          </p:nvPr>
        </p:nvSpPr>
        <p:spPr>
          <a:xfrm>
            <a:off x="4732655" y="3406140"/>
            <a:ext cx="1674495"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负责确认作业安全措施和启动应急处置方案，遇有危险情况时命令停止作业；高处作业过程中不得离开作业现场；监督作业人员按规定完成作业，及时纠正违章行为。</a:t>
            </a:r>
          </a:p>
        </p:txBody>
      </p:sp>
      <p:sp>
        <p:nvSpPr>
          <p:cNvPr id="100" name="椭圆 99"/>
          <p:cNvSpPr/>
          <p:nvPr>
            <p:custDataLst>
              <p:tags r:id="rId10"/>
            </p:custDataLst>
          </p:nvPr>
        </p:nvSpPr>
        <p:spPr>
          <a:xfrm>
            <a:off x="2884805" y="1993900"/>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作业人员</a:t>
            </a:r>
          </a:p>
        </p:txBody>
      </p:sp>
      <p:sp>
        <p:nvSpPr>
          <p:cNvPr id="11" name="文本框 10"/>
          <p:cNvSpPr txBox="1"/>
          <p:nvPr>
            <p:custDataLst>
              <p:tags r:id="rId11"/>
            </p:custDataLst>
          </p:nvPr>
        </p:nvSpPr>
        <p:spPr>
          <a:xfrm>
            <a:off x="2619375" y="3406775"/>
            <a:ext cx="169481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清楚作业的风险，按规定穿戴劳动防护用品和安全保护用具，认真执行安全措施，在安全措施不完善或没有办理有效许可证时应拒绝高处作业。</a:t>
            </a:r>
          </a:p>
        </p:txBody>
      </p:sp>
      <p:sp>
        <p:nvSpPr>
          <p:cNvPr id="105" name="椭圆 104"/>
          <p:cNvSpPr/>
          <p:nvPr>
            <p:custDataLst>
              <p:tags r:id="rId12"/>
            </p:custDataLst>
          </p:nvPr>
        </p:nvSpPr>
        <p:spPr>
          <a:xfrm>
            <a:off x="895985" y="201041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作业负责人</a:t>
            </a:r>
          </a:p>
        </p:txBody>
      </p:sp>
      <p:sp>
        <p:nvSpPr>
          <p:cNvPr id="13" name="文本框 12"/>
          <p:cNvSpPr txBox="1"/>
          <p:nvPr>
            <p:custDataLst>
              <p:tags r:id="rId13"/>
            </p:custDataLst>
          </p:nvPr>
        </p:nvSpPr>
        <p:spPr>
          <a:xfrm>
            <a:off x="789305" y="3406140"/>
            <a:ext cx="168402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负责按规定进行风险分析，办理</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高处作业安全许可证</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，制定安全措施并监督实施，组织安排作业人员，对作业人员进行安全教育，确保作业安全。</a:t>
            </a:r>
          </a:p>
        </p:txBody>
      </p:sp>
      <p:sp>
        <p:nvSpPr>
          <p:cNvPr id="40" name="文本框 39"/>
          <p:cNvSpPr txBox="1"/>
          <p:nvPr>
            <p:custDataLst>
              <p:tags r:id="rId14"/>
            </p:custDataLst>
          </p:nvPr>
        </p:nvSpPr>
        <p:spPr>
          <a:xfrm>
            <a:off x="690862"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4</a:t>
            </a:r>
            <a:r>
              <a:rPr lang="zh-CN" altLang="en-US" dirty="0">
                <a:solidFill>
                  <a:schemeClr val="tx1">
                    <a:lumMod val="75000"/>
                  </a:schemeClr>
                </a:solidFill>
                <a:sym typeface="+mn-ea"/>
              </a:rPr>
              <a:t>）高处作业安全职责</a:t>
            </a:r>
          </a:p>
        </p:txBody>
      </p:sp>
      <p:sp>
        <p:nvSpPr>
          <p:cNvPr id="51" name="椭圆 50"/>
          <p:cNvSpPr>
            <a:spLocks noChangeAspect="1"/>
          </p:cNvSpPr>
          <p:nvPr>
            <p:custDataLst>
              <p:tags r:id="rId15"/>
            </p:custDataLst>
          </p:nvPr>
        </p:nvSpPr>
        <p:spPr>
          <a:xfrm>
            <a:off x="8852089"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5" name="椭圆 84"/>
          <p:cNvSpPr/>
          <p:nvPr>
            <p:custDataLst>
              <p:tags r:id="rId16"/>
            </p:custDataLst>
          </p:nvPr>
        </p:nvSpPr>
        <p:spPr>
          <a:xfrm>
            <a:off x="9070646" y="201021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审批签字人</a:t>
            </a:r>
          </a:p>
        </p:txBody>
      </p:sp>
      <p:sp>
        <p:nvSpPr>
          <p:cNvPr id="5" name="文本框 4"/>
          <p:cNvSpPr txBox="1"/>
          <p:nvPr>
            <p:custDataLst>
              <p:tags r:id="rId17"/>
            </p:custDataLst>
          </p:nvPr>
        </p:nvSpPr>
        <p:spPr>
          <a:xfrm>
            <a:off x="8750300" y="3406775"/>
            <a:ext cx="200215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到现场对高处作业的组织、安全措施等的落实进行核实，对签字行为和后果负责。</a:t>
            </a:r>
          </a:p>
        </p:txBody>
      </p:sp>
      <p:sp>
        <p:nvSpPr>
          <p:cNvPr id="20" name="矩形 19"/>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8255" y="2761615"/>
            <a:ext cx="12185650" cy="1400175"/>
          </a:xfrm>
          <a:prstGeom prst="rect">
            <a:avLst/>
          </a:prstGeom>
          <a:solidFill>
            <a:schemeClr val="accent1"/>
          </a:solidFill>
        </p:spPr>
        <p:txBody>
          <a:bodyPr wrap="square" anchor="ctr" anchorCtr="0">
            <a:normAutofit/>
          </a:bodyPr>
          <a:lstStyle>
            <a:defPPr>
              <a:defRPr lang="zh-CN"/>
            </a:defPPr>
            <a:lvl1pPr>
              <a:defRPr>
                <a:solidFill>
                  <a:schemeClr val="bg1"/>
                </a:solidFill>
              </a:defRPr>
            </a:lvl1pPr>
          </a:lstStyle>
          <a:p>
            <a:pPr>
              <a:lnSpc>
                <a:spcPct val="115000"/>
              </a:lnSpc>
            </a:pPr>
            <a:r>
              <a:rPr lang="zh-CN" altLang="en-US" sz="2400" dirty="0">
                <a:solidFill>
                  <a:schemeClr val="tx1"/>
                </a:solidFill>
                <a:latin typeface="微软雅黑" panose="020B0503020204020204" charset="-122"/>
                <a:ea typeface="微软雅黑" panose="020B0503020204020204" charset="-122"/>
                <a:sym typeface="+mn-ea"/>
              </a:rPr>
              <a:t>这个词，出自</a:t>
            </a:r>
            <a:r>
              <a:rPr lang="en-US" altLang="x-none"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化学品生产单位特殊作业安全规范</a:t>
            </a:r>
            <a:r>
              <a:rPr lang="en-US" altLang="x-none"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，即：化学品生产单位设备检修过程中可能涉及的</a:t>
            </a:r>
            <a:r>
              <a:rPr lang="zh-CN" altLang="en-US" sz="2400" dirty="0">
                <a:solidFill>
                  <a:srgbClr val="FF0000"/>
                </a:solidFill>
                <a:latin typeface="微软雅黑" panose="020B0503020204020204" charset="-122"/>
                <a:ea typeface="微软雅黑" panose="020B0503020204020204" charset="-122"/>
                <a:sym typeface="+mn-ea"/>
              </a:rPr>
              <a:t>动火、进入受限空间、盲板抽堵、高处作业、吊装、临时用电、动土、断路</a:t>
            </a:r>
            <a:r>
              <a:rPr lang="zh-CN" altLang="en-US" sz="2400" dirty="0">
                <a:solidFill>
                  <a:schemeClr val="tx1"/>
                </a:solidFill>
                <a:latin typeface="微软雅黑" panose="020B0503020204020204" charset="-122"/>
                <a:ea typeface="微软雅黑" panose="020B0503020204020204" charset="-122"/>
                <a:sym typeface="+mn-ea"/>
              </a:rPr>
              <a:t>等，对操作者本人、他人及周围建</a:t>
            </a:r>
            <a:r>
              <a:rPr lang="en-US" altLang="x-none"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构</a:t>
            </a:r>
            <a:r>
              <a:rPr lang="en-US" altLang="x-none"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筑物、设备、设施的安全可能造成危害的作业。</a:t>
            </a:r>
          </a:p>
        </p:txBody>
      </p:sp>
      <p:sp>
        <p:nvSpPr>
          <p:cNvPr id="9" name="文本框 8"/>
          <p:cNvSpPr txBox="1"/>
          <p:nvPr>
            <p:custDataLst>
              <p:tags r:id="rId3"/>
            </p:custDataLst>
          </p:nvPr>
        </p:nvSpPr>
        <p:spPr>
          <a:xfrm>
            <a:off x="640492" y="579310"/>
            <a:ext cx="4335162" cy="549274"/>
          </a:xfrm>
          <a:prstGeom prst="rect">
            <a:avLst/>
          </a:prstGeom>
        </p:spPr>
        <p:txBody>
          <a:bodyPr wrap="square" lIns="90000" tIns="46800" rIns="90000" bIns="46800" anchor="ctr" anchorCtr="0">
            <a:noAutofit/>
          </a:bodyPr>
          <a:lstStyle>
            <a:defPPr>
              <a:defRPr lang="zh-CN"/>
            </a:defPPr>
            <a:lvl1pPr>
              <a:lnSpc>
                <a:spcPct val="90000"/>
              </a:lnSpc>
              <a:spcBef>
                <a:spcPct val="0"/>
              </a:spcBef>
              <a:buNone/>
              <a:defRPr sz="4400">
                <a:solidFill>
                  <a:schemeClr val="accent6"/>
                </a:solidFill>
                <a:latin typeface="+mj-lt"/>
                <a:ea typeface="+mj-ea"/>
                <a:cs typeface="+mj-cs"/>
              </a:defRPr>
            </a:lvl1pPr>
          </a:lstStyle>
          <a:p>
            <a:r>
              <a:rPr lang="en-US" altLang="zh-CN" sz="3600" b="1" dirty="0">
                <a:solidFill>
                  <a:schemeClr val="bg1"/>
                </a:solidFill>
                <a:latin typeface="华文中宋" panose="02010600040101010101" pitchFamily="2" charset="-122"/>
                <a:ea typeface="华文中宋" panose="02010600040101010101" pitchFamily="2" charset="-122"/>
                <a:sym typeface="+mn-ea"/>
              </a:rPr>
              <a:t>1. </a:t>
            </a:r>
            <a:r>
              <a:rPr lang="zh-CN" altLang="en-US" sz="3600" b="1" dirty="0">
                <a:solidFill>
                  <a:schemeClr val="bg1"/>
                </a:solidFill>
                <a:latin typeface="华文中宋" panose="02010600040101010101" pitchFamily="2" charset="-122"/>
                <a:ea typeface="华文中宋" panose="02010600040101010101" pitchFamily="2" charset="-122"/>
                <a:sym typeface="+mn-ea"/>
              </a:rPr>
              <a:t>什么是特殊作业？</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2"/>
            </p:custDataLst>
          </p:nvPr>
        </p:nvSpPr>
        <p:spPr>
          <a:xfrm>
            <a:off x="4808673" y="458637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600" dirty="0">
                <a:solidFill>
                  <a:schemeClr val="bg1"/>
                </a:solidFill>
                <a:latin typeface="微软雅黑" panose="020B0503020204020204" charset="-122"/>
                <a:ea typeface="微软雅黑" panose="020B0503020204020204" charset="-122"/>
              </a:rPr>
              <a:t>4</a:t>
            </a:r>
          </a:p>
        </p:txBody>
      </p:sp>
      <p:sp>
        <p:nvSpPr>
          <p:cNvPr id="32" name="椭圆 31"/>
          <p:cNvSpPr/>
          <p:nvPr>
            <p:custDataLst>
              <p:tags r:id="rId3"/>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4"/>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5"/>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6"/>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7"/>
            </p:custDataLst>
          </p:nvPr>
        </p:nvSpPr>
        <p:spPr>
          <a:xfrm rot="19800000">
            <a:off x="5534981" y="43672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8"/>
            </p:custDataLst>
          </p:nvPr>
        </p:nvSpPr>
        <p:spPr>
          <a:xfrm rot="19800000" flipV="1">
            <a:off x="6072833"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9"/>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10"/>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1"/>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600" dirty="0">
                <a:solidFill>
                  <a:schemeClr val="bg1"/>
                </a:solidFill>
                <a:latin typeface="微软雅黑" panose="020B0503020204020204" charset="-122"/>
                <a:ea typeface="微软雅黑" panose="020B0503020204020204" charset="-122"/>
              </a:rPr>
              <a:t>2</a:t>
            </a:r>
          </a:p>
        </p:txBody>
      </p:sp>
      <p:sp>
        <p:nvSpPr>
          <p:cNvPr id="56" name="椭圆 55"/>
          <p:cNvSpPr/>
          <p:nvPr>
            <p:custDataLst>
              <p:tags r:id="rId12"/>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600" dirty="0">
                <a:solidFill>
                  <a:schemeClr val="tx1"/>
                </a:solidFill>
                <a:latin typeface="微软雅黑" panose="020B0503020204020204" charset="-122"/>
                <a:ea typeface="微软雅黑" panose="020B0503020204020204" charset="-122"/>
              </a:rPr>
              <a:t>1</a:t>
            </a:r>
          </a:p>
        </p:txBody>
      </p:sp>
      <p:sp>
        <p:nvSpPr>
          <p:cNvPr id="58" name="椭圆 57"/>
          <p:cNvSpPr/>
          <p:nvPr>
            <p:custDataLst>
              <p:tags r:id="rId13"/>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600" dirty="0">
                <a:solidFill>
                  <a:schemeClr val="tx1"/>
                </a:solidFill>
                <a:latin typeface="微软雅黑" panose="020B0503020204020204" charset="-122"/>
                <a:ea typeface="微软雅黑" panose="020B0503020204020204" charset="-122"/>
              </a:rPr>
              <a:t>3</a:t>
            </a:r>
          </a:p>
        </p:txBody>
      </p:sp>
      <p:sp>
        <p:nvSpPr>
          <p:cNvPr id="2" name="文本框 1"/>
          <p:cNvSpPr txBox="1"/>
          <p:nvPr>
            <p:custDataLst>
              <p:tags r:id="rId14"/>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作业前要求：</a:t>
            </a:r>
          </a:p>
          <a:p>
            <a:r>
              <a:rPr lang="zh-CN" altLang="en-US" sz="1600" dirty="0">
                <a:solidFill>
                  <a:schemeClr val="tx1"/>
                </a:solidFill>
                <a:latin typeface="微软雅黑" panose="020B0503020204020204" charset="-122"/>
                <a:ea typeface="微软雅黑" panose="020B0503020204020204" charset="-122"/>
                <a:sym typeface="+mn-ea"/>
              </a:rPr>
              <a:t>进行风险险辨识，制定相应的作业程序及安全措施</a:t>
            </a:r>
          </a:p>
        </p:txBody>
      </p:sp>
      <p:sp>
        <p:nvSpPr>
          <p:cNvPr id="3" name="文本框 2"/>
          <p:cNvSpPr txBox="1"/>
          <p:nvPr>
            <p:custDataLst>
              <p:tags r:id="rId15"/>
            </p:custDataLst>
          </p:nvPr>
        </p:nvSpPr>
        <p:spPr>
          <a:xfrm>
            <a:off x="1028722" y="4374659"/>
            <a:ext cx="3523428" cy="1196374"/>
          </a:xfrm>
          <a:prstGeom prst="rect">
            <a:avLst/>
          </a:prstGeom>
        </p:spPr>
        <p:txBody>
          <a:bodyPr wrap="square" lIns="90000" tIns="46800" rIns="90000" bIns="46800">
            <a:noAutofit/>
          </a:bodyPr>
          <a:lstStyle>
            <a:defPPr>
              <a:defRPr lang="zh-CN"/>
            </a:defPPr>
            <a:lvl1pPr algn="r"/>
          </a:lstStyle>
          <a:p>
            <a:pPr algn="l"/>
            <a:r>
              <a:rPr lang="zh-CN" altLang="en-US" dirty="0">
                <a:solidFill>
                  <a:srgbClr val="FF0000"/>
                </a:solidFill>
                <a:latin typeface="微软雅黑" panose="020B0503020204020204" charset="-122"/>
                <a:ea typeface="微软雅黑" panose="020B0503020204020204" charset="-122"/>
                <a:sym typeface="+mn-ea"/>
              </a:rPr>
              <a:t>监护人要求：</a:t>
            </a:r>
          </a:p>
          <a:p>
            <a:pPr algn="l"/>
            <a:r>
              <a:rPr lang="zh-CN" altLang="en-US" sz="1600" dirty="0">
                <a:solidFill>
                  <a:schemeClr val="tx1"/>
                </a:solidFill>
                <a:latin typeface="微软雅黑" panose="020B0503020204020204" charset="-122"/>
                <a:ea typeface="微软雅黑" panose="020B0503020204020204" charset="-122"/>
                <a:sym typeface="+mn-ea"/>
              </a:rPr>
              <a:t>应坚守岗位</a:t>
            </a:r>
          </a:p>
        </p:txBody>
      </p:sp>
      <p:sp>
        <p:nvSpPr>
          <p:cNvPr id="5" name="文本框 4"/>
          <p:cNvSpPr txBox="1"/>
          <p:nvPr>
            <p:custDataLst>
              <p:tags r:id="rId16"/>
            </p:custDataLst>
          </p:nvPr>
        </p:nvSpPr>
        <p:spPr>
          <a:xfrm>
            <a:off x="860593" y="2514602"/>
            <a:ext cx="3523428" cy="1196374"/>
          </a:xfrm>
          <a:prstGeom prst="rect">
            <a:avLst/>
          </a:prstGeom>
        </p:spPr>
        <p:txBody>
          <a:bodyPr wrap="square" lIns="90000" tIns="46800" rIns="90000" bIns="46800">
            <a:noAutofit/>
          </a:bodyPr>
          <a:lstStyle>
            <a:defPPr>
              <a:defRPr lang="zh-CN"/>
            </a:defPPr>
            <a:lvl1pPr algn="r"/>
          </a:lstStyle>
          <a:p>
            <a:pPr algn="l"/>
            <a:r>
              <a:rPr lang="zh-CN" altLang="en-US" dirty="0">
                <a:solidFill>
                  <a:srgbClr val="FF0000"/>
                </a:solidFill>
                <a:latin typeface="微软雅黑" panose="020B0503020204020204" charset="-122"/>
                <a:ea typeface="微软雅黑" panose="020B0503020204020204" charset="-122"/>
                <a:sym typeface="+mn-ea"/>
              </a:rPr>
              <a:t>高处作业人员要求：</a:t>
            </a:r>
          </a:p>
          <a:p>
            <a:pPr algn="l"/>
            <a:r>
              <a:rPr lang="zh-CN" altLang="en-US" sz="1600" dirty="0">
                <a:solidFill>
                  <a:schemeClr val="tx1"/>
                </a:solidFill>
                <a:latin typeface="微软雅黑" panose="020B0503020204020204" charset="-122"/>
                <a:ea typeface="微软雅黑" panose="020B0503020204020204" charset="-122"/>
                <a:sym typeface="+mn-ea"/>
              </a:rPr>
              <a:t>持证上岗或授权上岗，对患有职业禁忌证（如高血压、心脏病、贫血病、癫痫病、精神疾病等）、年老体弱、疲劳过度、视力不佳及其他不适于高处作业的人员，不得进行高处作业</a:t>
            </a:r>
          </a:p>
        </p:txBody>
      </p:sp>
      <p:sp>
        <p:nvSpPr>
          <p:cNvPr id="6" name="文本框 5"/>
          <p:cNvSpPr txBox="1"/>
          <p:nvPr>
            <p:custDataLst>
              <p:tags r:id="rId17"/>
            </p:custDataLst>
          </p:nvPr>
        </p:nvSpPr>
        <p:spPr>
          <a:xfrm>
            <a:off x="7799070" y="3608070"/>
            <a:ext cx="3768725" cy="943610"/>
          </a:xfrm>
          <a:prstGeom prst="rect">
            <a:avLst/>
          </a:prstGeom>
        </p:spPr>
        <p:txBody>
          <a:bodyPr wrap="square" lIns="90000" tIns="46800" rIns="90000" bIns="46800">
            <a:norm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许可证要求</a:t>
            </a:r>
            <a:r>
              <a:rPr lang="zh-CN" altLang="en-US" sz="1600" dirty="0">
                <a:solidFill>
                  <a:srgbClr val="FF0000"/>
                </a:solidFill>
                <a:latin typeface="微软雅黑" panose="020B0503020204020204" charset="-122"/>
                <a:ea typeface="微软雅黑" panose="020B0503020204020204" charset="-122"/>
                <a:sym typeface="+mn-ea"/>
              </a:rPr>
              <a:t>：</a:t>
            </a:r>
          </a:p>
          <a:p>
            <a:r>
              <a:rPr lang="zh-CN" altLang="en-US" sz="1600" dirty="0">
                <a:solidFill>
                  <a:schemeClr val="tx1"/>
                </a:solidFill>
                <a:latin typeface="微软雅黑" panose="020B0503020204020204" charset="-122"/>
                <a:ea typeface="微软雅黑" panose="020B0503020204020204" charset="-122"/>
                <a:sym typeface="+mn-ea"/>
              </a:rPr>
              <a:t>必须办理《高处作业安全许可证》，落实安全防护措施后方可作业</a:t>
            </a:r>
          </a:p>
        </p:txBody>
      </p:sp>
      <p:sp>
        <p:nvSpPr>
          <p:cNvPr id="29" name="文本框 28"/>
          <p:cNvSpPr txBox="1"/>
          <p:nvPr>
            <p:custDataLst>
              <p:tags r:id="rId18"/>
            </p:custDataLst>
          </p:nvPr>
        </p:nvSpPr>
        <p:spPr>
          <a:xfrm>
            <a:off x="706395" y="36439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5</a:t>
            </a:r>
            <a:r>
              <a:rPr lang="zh-CN" altLang="en-US" dirty="0">
                <a:sym typeface="+mn-ea"/>
              </a:rPr>
              <a:t>）高空作业安全要求</a:t>
            </a:r>
          </a:p>
        </p:txBody>
      </p:sp>
      <p:sp>
        <p:nvSpPr>
          <p:cNvPr id="21" name="矩形 20"/>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chor="ctr" anchorCtr="0"/>
          <a:lstStyle/>
          <a:p>
            <a:r>
              <a:rPr lang="en-US" altLang="zh-CN" sz="3600"/>
              <a:t>4. </a:t>
            </a:r>
            <a:r>
              <a:rPr lang="zh-CN" altLang="en-US" sz="3600"/>
              <a:t>八大特殊作业的安全基本要求</a:t>
            </a:r>
          </a:p>
        </p:txBody>
      </p:sp>
      <p:sp>
        <p:nvSpPr>
          <p:cNvPr id="5" name="副标题 4"/>
          <p:cNvSpPr>
            <a:spLocks noGrp="1"/>
          </p:cNvSpPr>
          <p:nvPr>
            <p:ph type="body" idx="1"/>
            <p:custDataLst>
              <p:tags r:id="rId3"/>
            </p:custDataLst>
          </p:nvPr>
        </p:nvSpPr>
        <p:spPr/>
        <p:txBody>
          <a:bodyPr/>
          <a:lstStyle/>
          <a:p>
            <a:pPr lvl="0">
              <a:lnSpc>
                <a:spcPct val="115000"/>
              </a:lnSpc>
            </a:pPr>
            <a:r>
              <a:rPr lang="zh-CN" altLang="en-US" dirty="0">
                <a:solidFill>
                  <a:schemeClr val="bg1"/>
                </a:solidFill>
                <a:sym typeface="+mn-ea"/>
              </a:rPr>
              <a:t>临时用电作业安全</a:t>
            </a:r>
          </a:p>
        </p:txBody>
      </p:sp>
      <p:sp>
        <p:nvSpPr>
          <p:cNvPr id="7" name="内容占位符 6"/>
          <p:cNvSpPr>
            <a:spLocks noGrp="1"/>
          </p:cNvSpPr>
          <p:nvPr>
            <p:ph sz="half" idx="16"/>
          </p:nvPr>
        </p:nvSpPr>
        <p:spPr/>
        <p:txBody>
          <a:bodyPr/>
          <a:lstStyle/>
          <a:p>
            <a:endParaRPr lang="zh-CN" altLang="en-US"/>
          </a:p>
        </p:txBody>
      </p:sp>
      <p:pic>
        <p:nvPicPr>
          <p:cNvPr id="11" name="内容占位符 10" descr="图片5"/>
          <p:cNvPicPr>
            <a:picLocks noGrp="1" noChangeAspect="1"/>
          </p:cNvPicPr>
          <p:nvPr>
            <p:ph sz="half" idx="14"/>
          </p:nvPr>
        </p:nvPicPr>
        <p:blipFill>
          <a:blip r:embed="rId6" cstate="print"/>
          <a:stretch>
            <a:fillRect/>
          </a:stretch>
        </p:blipFill>
        <p:spPr>
          <a:xfrm>
            <a:off x="6477000" y="2099310"/>
            <a:ext cx="2535555" cy="1816735"/>
          </a:xfrm>
          <a:prstGeom prst="rect">
            <a:avLst/>
          </a:prstGeom>
        </p:spPr>
      </p:pic>
      <p:pic>
        <p:nvPicPr>
          <p:cNvPr id="10" name="内容占位符 9" descr="图片4"/>
          <p:cNvPicPr>
            <a:picLocks noGrp="1" noChangeAspect="1"/>
          </p:cNvPicPr>
          <p:nvPr>
            <p:ph sz="half" idx="13"/>
          </p:nvPr>
        </p:nvPicPr>
        <p:blipFill>
          <a:blip r:embed="rId7" cstate="print"/>
          <a:stretch>
            <a:fillRect/>
          </a:stretch>
        </p:blipFill>
        <p:spPr>
          <a:xfrm>
            <a:off x="4155440" y="1821180"/>
            <a:ext cx="2203450" cy="2378075"/>
          </a:xfrm>
          <a:prstGeom prst="rect">
            <a:avLst/>
          </a:prstGeom>
        </p:spPr>
      </p:pic>
      <p:pic>
        <p:nvPicPr>
          <p:cNvPr id="15" name="内容占位符 14" descr="图片7"/>
          <p:cNvPicPr>
            <a:picLocks noGrp="1" noChangeAspect="1"/>
          </p:cNvPicPr>
          <p:nvPr>
            <p:ph sz="half" idx="15"/>
          </p:nvPr>
        </p:nvPicPr>
        <p:blipFill>
          <a:blip r:embed="rId8" cstate="print"/>
          <a:stretch>
            <a:fillRect/>
          </a:stretch>
        </p:blipFill>
        <p:spPr>
          <a:xfrm>
            <a:off x="5309870" y="4812030"/>
            <a:ext cx="2535555" cy="1435100"/>
          </a:xfrm>
          <a:prstGeom prst="rect">
            <a:avLst/>
          </a:prstGeom>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algn="just" defTabSz="933450" eaLnBrk="1" hangingPunct="1">
              <a:lnSpc>
                <a:spcPct val="130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临时用电</a:t>
            </a:r>
            <a:r>
              <a:rPr lang="zh-CN" altLang="en-US" sz="2000" dirty="0">
                <a:solidFill>
                  <a:schemeClr val="bg1"/>
                </a:solidFill>
                <a:latin typeface="微软雅黑" panose="020B0503020204020204" charset="-122"/>
                <a:ea typeface="微软雅黑" panose="020B0503020204020204" charset="-122"/>
                <a:sym typeface="+mn-ea"/>
              </a:rPr>
              <a:t>是指</a:t>
            </a:r>
            <a:r>
              <a:rPr lang="zh-CN" altLang="en-US" sz="2000" dirty="0">
                <a:solidFill>
                  <a:srgbClr val="FF0000"/>
                </a:solidFill>
                <a:latin typeface="微软雅黑" panose="020B0503020204020204" charset="-122"/>
                <a:ea typeface="微软雅黑" panose="020B0503020204020204" charset="-122"/>
                <a:sym typeface="+mn-ea"/>
              </a:rPr>
              <a:t>非标准设计配置的，在正式运行的电源上所接的非永久性用电</a:t>
            </a:r>
            <a:r>
              <a:rPr lang="zh-CN" altLang="en-US" sz="2000" dirty="0">
                <a:solidFill>
                  <a:schemeClr val="bg1"/>
                </a:solidFill>
                <a:latin typeface="微软雅黑" panose="020B0503020204020204" charset="-122"/>
                <a:ea typeface="微软雅黑" panose="020B0503020204020204" charset="-122"/>
                <a:sym typeface="+mn-ea"/>
              </a:rPr>
              <a:t>，即除按标准成套配置的，有插头、连线、插座的专用接线排和接线盘以外的，所有其他用于临时性用电的电缆、电线、电气开关、设备等（以下简称临时用电线路）。 </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3"/>
            </p:custDataLst>
          </p:nvPr>
        </p:nvSpPr>
        <p:spPr>
          <a:xfrm>
            <a:off x="665205" y="348651"/>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olidFill>
                  <a:schemeClr val="bg1"/>
                </a:solidFill>
                <a:sym typeface="+mn-ea"/>
              </a:rPr>
              <a:t>1</a:t>
            </a:r>
            <a:r>
              <a:rPr lang="zh-CN" altLang="en-US" dirty="0">
                <a:solidFill>
                  <a:schemeClr val="bg1"/>
                </a:solidFill>
                <a:sym typeface="+mn-ea"/>
              </a:rPr>
              <a:t>）临时用电作业定义</a:t>
            </a:r>
          </a:p>
        </p:txBody>
      </p:sp>
      <p:sp>
        <p:nvSpPr>
          <p:cNvPr id="2" name="文本框 1"/>
          <p:cNvSpPr txBox="1"/>
          <p:nvPr/>
        </p:nvSpPr>
        <p:spPr>
          <a:xfrm>
            <a:off x="3508375" y="4677410"/>
            <a:ext cx="6454140" cy="810260"/>
          </a:xfrm>
          <a:prstGeom prst="rect">
            <a:avLst/>
          </a:prstGeom>
          <a:noFill/>
        </p:spPr>
        <p:txBody>
          <a:bodyPr wrap="square" rtlCol="0" anchor="t">
            <a:spAutoFit/>
          </a:bodyPr>
          <a:lstStyle/>
          <a:p>
            <a:pPr defTabSz="796925" eaLnBrk="1" hangingPunct="1">
              <a:lnSpc>
                <a:spcPct val="130000"/>
              </a:lnSpc>
            </a:pPr>
            <a:r>
              <a:rPr lang="zh-CN" altLang="en-US" dirty="0">
                <a:solidFill>
                  <a:srgbClr val="FF0000"/>
                </a:solidFill>
                <a:latin typeface="微软雅黑" panose="020B0503020204020204" charset="-122"/>
                <a:ea typeface="微软雅黑" panose="020B0503020204020204" charset="-122"/>
                <a:sym typeface="+mn-ea"/>
              </a:rPr>
              <a:t>          超过</a:t>
            </a:r>
            <a:r>
              <a:rPr lang="en-US" altLang="x-none" dirty="0">
                <a:solidFill>
                  <a:srgbClr val="FF0000"/>
                </a:solidFill>
                <a:latin typeface="微软雅黑" panose="020B0503020204020204" charset="-122"/>
                <a:ea typeface="微软雅黑" panose="020B0503020204020204" charset="-122"/>
                <a:sym typeface="+mn-ea"/>
              </a:rPr>
              <a:t>6</a:t>
            </a:r>
            <a:r>
              <a:rPr lang="zh-CN" altLang="en-US" dirty="0">
                <a:solidFill>
                  <a:srgbClr val="FF0000"/>
                </a:solidFill>
                <a:latin typeface="微软雅黑" panose="020B0503020204020204" charset="-122"/>
                <a:ea typeface="微软雅黑" panose="020B0503020204020204" charset="-122"/>
                <a:sym typeface="+mn-ea"/>
              </a:rPr>
              <a:t>个月的用电，不能视为临时用电，              </a:t>
            </a:r>
            <a:endParaRPr lang="zh-CN" altLang="en-US" dirty="0">
              <a:solidFill>
                <a:srgbClr val="FF0000"/>
              </a:solidFill>
              <a:latin typeface="微软雅黑" panose="020B0503020204020204" charset="-122"/>
              <a:ea typeface="微软雅黑" panose="020B0503020204020204" charset="-122"/>
            </a:endParaRPr>
          </a:p>
          <a:p>
            <a:pPr defTabSz="796925" eaLnBrk="1" hangingPunct="1">
              <a:lnSpc>
                <a:spcPct val="130000"/>
              </a:lnSpc>
            </a:pPr>
            <a:r>
              <a:rPr lang="zh-CN" altLang="en-US" dirty="0">
                <a:solidFill>
                  <a:srgbClr val="FF0000"/>
                </a:solidFill>
                <a:latin typeface="微软雅黑" panose="020B0503020204020204" charset="-122"/>
                <a:ea typeface="微软雅黑" panose="020B0503020204020204" charset="-122"/>
                <a:sym typeface="+mn-ea"/>
              </a:rPr>
              <a:t>           必须按照相关工程设计规范配置线路。 </a:t>
            </a:r>
            <a:endParaRPr lang="zh-CN" altLang="en-US">
              <a:latin typeface="微软雅黑" panose="020B0503020204020204" charset="-122"/>
              <a:ea typeface="微软雅黑" panose="020B0503020204020204" charset="-122"/>
            </a:endParaRPr>
          </a:p>
        </p:txBody>
      </p:sp>
      <p:sp>
        <p:nvSpPr>
          <p:cNvPr id="72708" name="AutoShape 10"/>
          <p:cNvSpPr/>
          <p:nvPr/>
        </p:nvSpPr>
        <p:spPr>
          <a:xfrm>
            <a:off x="2496185" y="4695833"/>
            <a:ext cx="1675130" cy="791830"/>
          </a:xfrm>
          <a:prstGeom prst="irregularSeal2">
            <a:avLst/>
          </a:prstGeom>
          <a:solidFill>
            <a:schemeClr val="accent2"/>
          </a:solidFill>
          <a:ln w="28575" cap="flat" cmpd="sng">
            <a:solidFill>
              <a:srgbClr val="FFCC00"/>
            </a:solidFill>
            <a:prstDash val="solid"/>
            <a:miter/>
            <a:headEnd type="none" w="med" len="med"/>
            <a:tailEnd type="none" w="med" len="med"/>
          </a:ln>
        </p:spPr>
        <p:txBody>
          <a:bodyPr wrap="square" lIns="0" tIns="0" rIns="0" bIns="0" anchor="ctr">
            <a:spAutoFit/>
          </a:bodyPr>
          <a:lstStyle/>
          <a:p>
            <a:pPr algn="ctr" defTabSz="796925" eaLnBrk="1" fontAlgn="ctr" hangingPunct="1"/>
            <a:r>
              <a:rPr lang="zh-CN" altLang="en-US" sz="2000" dirty="0">
                <a:solidFill>
                  <a:srgbClr val="FF0000"/>
                </a:solidFill>
                <a:effectLst/>
                <a:latin typeface="微软雅黑" panose="020B0503020204020204" charset="-122"/>
                <a:ea typeface="微软雅黑" panose="020B0503020204020204" charset="-122"/>
              </a:rPr>
              <a:t>注意</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22637" y="366879"/>
            <a:ext cx="10515600" cy="932400"/>
          </a:xfrm>
        </p:spPr>
        <p:txBody>
          <a:bodyPr vert="horz" wrap="square" lIns="90000" tIns="46800" rIns="90000" bIns="46800" rtlCol="0" anchor="ctr" anchorCtr="0">
            <a:noAutofit/>
          </a:bodyPr>
          <a:lstStyle/>
          <a:p>
            <a:r>
              <a:rPr lang="en-US" altLang="zh-CN" sz="3600" b="1" dirty="0">
                <a:latin typeface="华文中宋" panose="02010600040101010101" pitchFamily="2" charset="-122"/>
                <a:ea typeface="华文中宋" panose="02010600040101010101" pitchFamily="2" charset="-122"/>
                <a:sym typeface="+mn-ea"/>
              </a:rPr>
              <a:t>2</a:t>
            </a:r>
            <a:r>
              <a:rPr lang="zh-CN" altLang="en-US" sz="3600" b="1" dirty="0">
                <a:latin typeface="华文中宋" panose="02010600040101010101" pitchFamily="2" charset="-122"/>
                <a:ea typeface="华文中宋" panose="02010600040101010101" pitchFamily="2" charset="-122"/>
                <a:sym typeface="+mn-ea"/>
              </a:rPr>
              <a:t>）临时用电作业危险</a:t>
            </a:r>
            <a:endParaRPr lang="zh-CN" altLang="en-US" sz="3600" b="1" dirty="0">
              <a:latin typeface="华文中宋" panose="02010600040101010101" pitchFamily="2" charset="-122"/>
              <a:ea typeface="华文中宋" panose="02010600040101010101" pitchFamily="2" charset="-122"/>
            </a:endParaRPr>
          </a:p>
        </p:txBody>
      </p:sp>
      <p:pic>
        <p:nvPicPr>
          <p:cNvPr id="6" name="内容占位符 5" descr="图片8"/>
          <p:cNvPicPr>
            <a:picLocks noGrp="1" noChangeAspect="1"/>
          </p:cNvPicPr>
          <p:nvPr>
            <p:ph sz="half" idx="1"/>
          </p:nvPr>
        </p:nvPicPr>
        <p:blipFill>
          <a:blip r:embed="rId5" cstate="print"/>
          <a:stretch>
            <a:fillRect/>
          </a:stretch>
        </p:blipFill>
        <p:spPr>
          <a:xfrm>
            <a:off x="1557020" y="3315335"/>
            <a:ext cx="3743325" cy="2581275"/>
          </a:xfrm>
          <a:prstGeom prst="rect">
            <a:avLst/>
          </a:prstGeom>
        </p:spPr>
      </p:pic>
      <p:pic>
        <p:nvPicPr>
          <p:cNvPr id="7" name="内容占位符 6" descr="图片9"/>
          <p:cNvPicPr>
            <a:picLocks noGrp="1" noChangeAspect="1"/>
          </p:cNvPicPr>
          <p:nvPr>
            <p:ph sz="half" idx="2"/>
          </p:nvPr>
        </p:nvPicPr>
        <p:blipFill>
          <a:blip r:embed="rId6" cstate="print"/>
          <a:stretch>
            <a:fillRect/>
          </a:stretch>
        </p:blipFill>
        <p:spPr>
          <a:xfrm>
            <a:off x="7251065" y="3315335"/>
            <a:ext cx="3791585" cy="2581275"/>
          </a:xfrm>
          <a:prstGeom prst="rect">
            <a:avLst/>
          </a:prstGeom>
        </p:spPr>
      </p:pic>
      <p:sp>
        <p:nvSpPr>
          <p:cNvPr id="3" name="矩形 2"/>
          <p:cNvSpPr/>
          <p:nvPr/>
        </p:nvSpPr>
        <p:spPr>
          <a:xfrm>
            <a:off x="838200" y="1471930"/>
            <a:ext cx="10561955" cy="6731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lnSpc>
                <a:spcPct val="105000"/>
              </a:lnSpc>
            </a:pPr>
            <a:r>
              <a:rPr lang="zh-CN" altLang="en-US" dirty="0">
                <a:effectLst/>
                <a:latin typeface="微软雅黑" panose="020B0503020204020204" charset="-122"/>
                <a:ea typeface="微软雅黑" panose="020B0503020204020204" charset="-122"/>
                <a:sym typeface="+mn-ea"/>
              </a:rPr>
              <a:t>临时用电作业时，如果没有有效的个人防护装备和防护措施、设备，容易发生触电、电弧烧伤等，造成</a:t>
            </a:r>
            <a:r>
              <a:rPr lang="zh-CN" altLang="en-US" dirty="0">
                <a:solidFill>
                  <a:srgbClr val="FF0000"/>
                </a:solidFill>
                <a:effectLst/>
                <a:latin typeface="微软雅黑" panose="020B0503020204020204" charset="-122"/>
                <a:ea typeface="微软雅黑" panose="020B0503020204020204" charset="-122"/>
                <a:sym typeface="+mn-ea"/>
              </a:rPr>
              <a:t>人员伤亡</a:t>
            </a:r>
            <a:r>
              <a:rPr lang="zh-CN" altLang="en-US" dirty="0">
                <a:effectLst/>
                <a:latin typeface="微软雅黑" panose="020B0503020204020204" charset="-122"/>
                <a:ea typeface="微软雅黑" panose="020B0503020204020204" charset="-122"/>
                <a:sym typeface="+mn-ea"/>
              </a:rPr>
              <a:t>，同时还有可能造成</a:t>
            </a:r>
            <a:r>
              <a:rPr lang="zh-CN" altLang="en-US" dirty="0">
                <a:solidFill>
                  <a:srgbClr val="FF0000"/>
                </a:solidFill>
                <a:effectLst/>
                <a:latin typeface="微软雅黑" panose="020B0503020204020204" charset="-122"/>
                <a:ea typeface="微软雅黑" panose="020B0503020204020204" charset="-122"/>
                <a:sym typeface="+mn-ea"/>
              </a:rPr>
              <a:t>火灾、爆炸。</a:t>
            </a:r>
            <a:endParaRPr lang="zh-CN" altLang="en-US">
              <a:effectLst/>
              <a:latin typeface="微软雅黑" panose="020B0503020204020204" charset="-122"/>
              <a:ea typeface="微软雅黑" panose="020B0503020204020204" charset="-122"/>
            </a:endParaRPr>
          </a:p>
        </p:txBody>
      </p:sp>
      <p:sp>
        <p:nvSpPr>
          <p:cNvPr id="8" name="矩形 7"/>
          <p:cNvSpPr/>
          <p:nvPr/>
        </p:nvSpPr>
        <p:spPr>
          <a:xfrm>
            <a:off x="2185035" y="2613025"/>
            <a:ext cx="2196465" cy="56578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烧焦的手套</a:t>
            </a:r>
          </a:p>
        </p:txBody>
      </p:sp>
      <p:sp>
        <p:nvSpPr>
          <p:cNvPr id="9" name="矩形 8"/>
          <p:cNvSpPr/>
          <p:nvPr/>
        </p:nvSpPr>
        <p:spPr>
          <a:xfrm>
            <a:off x="7983220" y="2654300"/>
            <a:ext cx="2196465" cy="56578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烧焦的配电盘</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stCxn id="105" idx="2"/>
          </p:cNvCxnSpPr>
          <p:nvPr>
            <p:custDataLst>
              <p:tags r:id="rId2"/>
            </p:custDataLst>
          </p:nvPr>
        </p:nvCxnSpPr>
        <p:spPr>
          <a:xfrm flipV="1">
            <a:off x="2071370" y="2582545"/>
            <a:ext cx="7249795" cy="1905"/>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3"/>
            </p:custDataLst>
          </p:nvPr>
        </p:nvSpPr>
        <p:spPr>
          <a:xfrm>
            <a:off x="3609157" y="25289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4"/>
            </p:custDataLst>
          </p:nvPr>
        </p:nvSpPr>
        <p:spPr>
          <a:xfrm>
            <a:off x="5642886" y="25302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90" name="椭圆 89"/>
          <p:cNvSpPr/>
          <p:nvPr>
            <p:custDataLst>
              <p:tags r:id="rId5"/>
            </p:custDataLst>
          </p:nvPr>
        </p:nvSpPr>
        <p:spPr>
          <a:xfrm>
            <a:off x="6253119" y="1991801"/>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作业所在区域负责人</a:t>
            </a:r>
          </a:p>
        </p:txBody>
      </p:sp>
      <p:sp>
        <p:nvSpPr>
          <p:cNvPr id="7" name="文本框 6"/>
          <p:cNvSpPr txBox="1"/>
          <p:nvPr>
            <p:custDataLst>
              <p:tags r:id="rId6"/>
            </p:custDataLst>
          </p:nvPr>
        </p:nvSpPr>
        <p:spPr>
          <a:xfrm>
            <a:off x="5920105" y="3418205"/>
            <a:ext cx="183007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同作业负责人检查落实现场作业安全措施，确保作业场所符合临时用电作业安全规定 。</a:t>
            </a:r>
          </a:p>
          <a:p>
            <a:pPr algn="l"/>
            <a:endParaRPr lang="zh-CN" altLang="en-US" sz="1400" dirty="0">
              <a:latin typeface="微软雅黑" panose="020B0503020204020204" charset="-122"/>
              <a:ea typeface="微软雅黑" panose="020B0503020204020204" charset="-122"/>
              <a:sym typeface="+mn-ea"/>
            </a:endParaRPr>
          </a:p>
        </p:txBody>
      </p:sp>
      <p:sp>
        <p:nvSpPr>
          <p:cNvPr id="100" name="椭圆 99"/>
          <p:cNvSpPr/>
          <p:nvPr>
            <p:custDataLst>
              <p:tags r:id="rId7"/>
            </p:custDataLst>
          </p:nvPr>
        </p:nvSpPr>
        <p:spPr>
          <a:xfrm>
            <a:off x="4081145" y="1991995"/>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作业人员</a:t>
            </a:r>
          </a:p>
        </p:txBody>
      </p:sp>
      <p:sp>
        <p:nvSpPr>
          <p:cNvPr id="11" name="文本框 10"/>
          <p:cNvSpPr txBox="1"/>
          <p:nvPr>
            <p:custDataLst>
              <p:tags r:id="rId8"/>
            </p:custDataLst>
          </p:nvPr>
        </p:nvSpPr>
        <p:spPr>
          <a:xfrm>
            <a:off x="3815715" y="3406140"/>
            <a:ext cx="169481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应遵守用电和临时用电作业安全管理规定，按规定穿戴劳动防护用品和安全保护用具，认真执行安全措施，在安全措施不完善或没有办理有效许可证时应拒绝临时用电作业 。</a:t>
            </a:r>
          </a:p>
          <a:p>
            <a:pPr algn="l"/>
            <a:endParaRPr lang="zh-CN" altLang="en-US" sz="1400" dirty="0">
              <a:latin typeface="微软雅黑" panose="020B0503020204020204" charset="-122"/>
              <a:ea typeface="微软雅黑" panose="020B0503020204020204" charset="-122"/>
              <a:sym typeface="+mn-ea"/>
            </a:endParaRPr>
          </a:p>
        </p:txBody>
      </p:sp>
      <p:sp>
        <p:nvSpPr>
          <p:cNvPr id="105" name="椭圆 104"/>
          <p:cNvSpPr/>
          <p:nvPr>
            <p:custDataLst>
              <p:tags r:id="rId9"/>
            </p:custDataLst>
          </p:nvPr>
        </p:nvSpPr>
        <p:spPr>
          <a:xfrm>
            <a:off x="2071370" y="2002155"/>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作业负责人</a:t>
            </a:r>
          </a:p>
        </p:txBody>
      </p:sp>
      <p:sp>
        <p:nvSpPr>
          <p:cNvPr id="13" name="文本框 12"/>
          <p:cNvSpPr txBox="1"/>
          <p:nvPr>
            <p:custDataLst>
              <p:tags r:id="rId10"/>
            </p:custDataLst>
          </p:nvPr>
        </p:nvSpPr>
        <p:spPr>
          <a:xfrm>
            <a:off x="1925320" y="3418205"/>
            <a:ext cx="168402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负责按规定办理</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临时用电作业安全许可证</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，制定安全措施并监督实施，组织安排作业人员，对作业人员进行安全教育，确保作业安全。</a:t>
            </a:r>
          </a:p>
        </p:txBody>
      </p:sp>
      <p:sp>
        <p:nvSpPr>
          <p:cNvPr id="40" name="文本框 39"/>
          <p:cNvSpPr txBox="1"/>
          <p:nvPr>
            <p:custDataLst>
              <p:tags r:id="rId11"/>
            </p:custDataLst>
          </p:nvPr>
        </p:nvSpPr>
        <p:spPr>
          <a:xfrm>
            <a:off x="741173" y="373043"/>
            <a:ext cx="7997792"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3</a:t>
            </a:r>
            <a:r>
              <a:rPr lang="zh-CN" altLang="en-US" dirty="0">
                <a:solidFill>
                  <a:schemeClr val="tx1">
                    <a:lumMod val="75000"/>
                  </a:schemeClr>
                </a:solidFill>
                <a:sym typeface="+mn-ea"/>
              </a:rPr>
              <a:t>）临时作业安全职责</a:t>
            </a:r>
          </a:p>
        </p:txBody>
      </p:sp>
      <p:sp>
        <p:nvSpPr>
          <p:cNvPr id="51" name="椭圆 50"/>
          <p:cNvSpPr>
            <a:spLocks noChangeAspect="1"/>
          </p:cNvSpPr>
          <p:nvPr>
            <p:custDataLst>
              <p:tags r:id="rId12"/>
            </p:custDataLst>
          </p:nvPr>
        </p:nvSpPr>
        <p:spPr>
          <a:xfrm>
            <a:off x="7728774" y="251944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5" name="椭圆 84"/>
          <p:cNvSpPr/>
          <p:nvPr>
            <p:custDataLst>
              <p:tags r:id="rId13"/>
            </p:custDataLst>
          </p:nvPr>
        </p:nvSpPr>
        <p:spPr>
          <a:xfrm>
            <a:off x="8156881" y="201021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审批签字人</a:t>
            </a:r>
          </a:p>
        </p:txBody>
      </p:sp>
      <p:sp>
        <p:nvSpPr>
          <p:cNvPr id="5" name="文本框 4"/>
          <p:cNvSpPr txBox="1"/>
          <p:nvPr>
            <p:custDataLst>
              <p:tags r:id="rId14"/>
            </p:custDataLst>
          </p:nvPr>
        </p:nvSpPr>
        <p:spPr>
          <a:xfrm>
            <a:off x="7836535" y="3406775"/>
            <a:ext cx="200215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到现场对临时用电作业的组织、安全措施等的落实进行核实，对签字行为和后果负责。</a:t>
            </a:r>
            <a:r>
              <a:rPr lang="zh-CN" altLang="en-US" sz="1400" dirty="0">
                <a:solidFill>
                  <a:srgbClr val="0000FF"/>
                </a:solidFill>
                <a:latin typeface="微软雅黑" panose="020B0503020204020204" charset="-122"/>
                <a:ea typeface="微软雅黑" panose="020B0503020204020204" charset="-122"/>
                <a:sym typeface="+mn-ea"/>
              </a:rPr>
              <a:t> </a:t>
            </a:r>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2"/>
            </p:custDataLst>
          </p:nvPr>
        </p:nvSpPr>
        <p:spPr>
          <a:xfrm>
            <a:off x="4808673" y="458637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4</a:t>
            </a:r>
          </a:p>
        </p:txBody>
      </p:sp>
      <p:sp>
        <p:nvSpPr>
          <p:cNvPr id="32" name="椭圆 31"/>
          <p:cNvSpPr/>
          <p:nvPr>
            <p:custDataLst>
              <p:tags r:id="rId3"/>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4"/>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5"/>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6"/>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7"/>
            </p:custDataLst>
          </p:nvPr>
        </p:nvSpPr>
        <p:spPr>
          <a:xfrm rot="19800000">
            <a:off x="5534981" y="43672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8"/>
            </p:custDataLst>
          </p:nvPr>
        </p:nvSpPr>
        <p:spPr>
          <a:xfrm rot="19800000" flipV="1">
            <a:off x="6072833"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9"/>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10"/>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1"/>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2</a:t>
            </a:r>
          </a:p>
        </p:txBody>
      </p:sp>
      <p:sp>
        <p:nvSpPr>
          <p:cNvPr id="56" name="椭圆 55"/>
          <p:cNvSpPr/>
          <p:nvPr>
            <p:custDataLst>
              <p:tags r:id="rId12"/>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1</a:t>
            </a:r>
          </a:p>
        </p:txBody>
      </p:sp>
      <p:sp>
        <p:nvSpPr>
          <p:cNvPr id="58" name="椭圆 57"/>
          <p:cNvSpPr/>
          <p:nvPr>
            <p:custDataLst>
              <p:tags r:id="rId13"/>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3</a:t>
            </a:r>
          </a:p>
        </p:txBody>
      </p:sp>
      <p:sp>
        <p:nvSpPr>
          <p:cNvPr id="24" name="椭圆 23"/>
          <p:cNvSpPr/>
          <p:nvPr>
            <p:custDataLst>
              <p:tags r:id="rId14"/>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5"/>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7" name="椭圆 26"/>
          <p:cNvSpPr/>
          <p:nvPr>
            <p:custDataLst>
              <p:tags r:id="rId16"/>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5</a:t>
            </a:r>
          </a:p>
        </p:txBody>
      </p:sp>
      <p:sp>
        <p:nvSpPr>
          <p:cNvPr id="2" name="文本框 1"/>
          <p:cNvSpPr txBox="1"/>
          <p:nvPr>
            <p:custDataLst>
              <p:tags r:id="rId17"/>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pPr algn="l"/>
            <a:r>
              <a:rPr lang="zh-CN" altLang="en-US" sz="1600" dirty="0">
                <a:latin typeface="微软雅黑" panose="020B0503020204020204" charset="-122"/>
                <a:ea typeface="微软雅黑" panose="020B0503020204020204" charset="-122"/>
                <a:sym typeface="+mn-ea"/>
              </a:rPr>
              <a:t>安装、拆除或维修临时用电线路应由</a:t>
            </a:r>
            <a:r>
              <a:rPr lang="zh-CN" altLang="en-US" sz="1600" dirty="0">
                <a:solidFill>
                  <a:srgbClr val="FF3300"/>
                </a:solidFill>
                <a:latin typeface="微软雅黑" panose="020B0503020204020204" charset="-122"/>
                <a:ea typeface="微软雅黑" panose="020B0503020204020204" charset="-122"/>
                <a:sym typeface="+mn-ea"/>
              </a:rPr>
              <a:t>电气专业人员</a:t>
            </a:r>
            <a:r>
              <a:rPr lang="zh-CN" altLang="en-US" sz="1600" dirty="0">
                <a:latin typeface="微软雅黑" panose="020B0503020204020204" charset="-122"/>
                <a:ea typeface="微软雅黑" panose="020B0503020204020204" charset="-122"/>
                <a:sym typeface="+mn-ea"/>
              </a:rPr>
              <a:t>进行</a:t>
            </a:r>
            <a:endParaRPr lang="zh-CN" altLang="en-US" sz="1600"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custDataLst>
              <p:tags r:id="rId18"/>
            </p:custDataLst>
          </p:nvPr>
        </p:nvSpPr>
        <p:spPr>
          <a:xfrm>
            <a:off x="1028722" y="4374659"/>
            <a:ext cx="3523428" cy="1196374"/>
          </a:xfrm>
          <a:prstGeom prst="rect">
            <a:avLst/>
          </a:prstGeom>
        </p:spPr>
        <p:txBody>
          <a:bodyPr wrap="square" lIns="90000" tIns="46800" rIns="90000" bIns="46800">
            <a:noAutofit/>
          </a:bodyPr>
          <a:lstStyle>
            <a:defPPr>
              <a:defRPr lang="zh-CN"/>
            </a:defPPr>
            <a:lvl1pPr algn="r"/>
          </a:lstStyle>
          <a:p>
            <a:pPr algn="l"/>
            <a:r>
              <a:rPr lang="zh-CN" altLang="en-US" sz="1600" dirty="0">
                <a:latin typeface="微软雅黑" panose="020B0503020204020204" charset="-122"/>
                <a:ea typeface="微软雅黑" panose="020B0503020204020204" charset="-122"/>
                <a:sym typeface="+mn-ea"/>
              </a:rPr>
              <a:t>临时用电线路应有防雨、防潮、接地、漏电保护</a:t>
            </a:r>
            <a:endParaRPr lang="zh-CN" altLang="en-US" sz="1600"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9"/>
            </p:custDataLst>
          </p:nvPr>
        </p:nvSpPr>
        <p:spPr>
          <a:xfrm>
            <a:off x="7896372" y="520442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latin typeface="微软雅黑" panose="020B0503020204020204" charset="-122"/>
                <a:ea typeface="微软雅黑" panose="020B0503020204020204" charset="-122"/>
                <a:sym typeface="+mn-ea"/>
              </a:rPr>
              <a:t>经</a:t>
            </a:r>
            <a:r>
              <a:rPr lang="zh-CN" altLang="en-US" sz="1600" dirty="0">
                <a:solidFill>
                  <a:srgbClr val="000000"/>
                </a:solidFill>
                <a:latin typeface="微软雅黑" panose="020B0503020204020204" charset="-122"/>
                <a:ea typeface="微软雅黑" panose="020B0503020204020204" charset="-122"/>
                <a:sym typeface="+mn-ea"/>
              </a:rPr>
              <a:t>过</a:t>
            </a:r>
            <a:r>
              <a:rPr lang="zh-CN" altLang="en-US" sz="1600" dirty="0">
                <a:solidFill>
                  <a:srgbClr val="FF3300"/>
                </a:solidFill>
                <a:latin typeface="微软雅黑" panose="020B0503020204020204" charset="-122"/>
                <a:ea typeface="微软雅黑" panose="020B0503020204020204" charset="-122"/>
                <a:sym typeface="+mn-ea"/>
              </a:rPr>
              <a:t>有高温、振动、腐蚀、积水及机械损伤</a:t>
            </a:r>
            <a:r>
              <a:rPr lang="zh-CN" altLang="en-US" sz="1600" dirty="0">
                <a:solidFill>
                  <a:srgbClr val="000000"/>
                </a:solidFill>
                <a:latin typeface="微软雅黑" panose="020B0503020204020204" charset="-122"/>
                <a:ea typeface="微软雅黑" panose="020B0503020204020204" charset="-122"/>
                <a:sym typeface="+mn-ea"/>
              </a:rPr>
              <a:t>等危害的部位，</a:t>
            </a:r>
            <a:r>
              <a:rPr lang="zh-CN" altLang="en-US" sz="1600" dirty="0">
                <a:solidFill>
                  <a:srgbClr val="FF3300"/>
                </a:solidFill>
                <a:latin typeface="微软雅黑" panose="020B0503020204020204" charset="-122"/>
                <a:ea typeface="微软雅黑" panose="020B0503020204020204" charset="-122"/>
                <a:sym typeface="+mn-ea"/>
              </a:rPr>
              <a:t>不得有接头，并应采取相应的保护措施</a:t>
            </a:r>
            <a:r>
              <a:rPr lang="zh-CN" altLang="en-US" sz="1600" dirty="0">
                <a:latin typeface="微软雅黑" panose="020B0503020204020204" charset="-122"/>
                <a:ea typeface="微软雅黑" panose="020B0503020204020204" charset="-122"/>
                <a:sym typeface="+mn-ea"/>
              </a:rPr>
              <a:t> </a:t>
            </a:r>
            <a:endParaRPr lang="zh-CN" altLang="en-US" sz="16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20"/>
            </p:custDataLst>
          </p:nvPr>
        </p:nvSpPr>
        <p:spPr>
          <a:xfrm>
            <a:off x="860593" y="2514602"/>
            <a:ext cx="3523428" cy="1196374"/>
          </a:xfrm>
          <a:prstGeom prst="rect">
            <a:avLst/>
          </a:prstGeom>
        </p:spPr>
        <p:txBody>
          <a:bodyPr wrap="square" lIns="90000" tIns="46800" rIns="90000" bIns="46800">
            <a:normAutofit/>
          </a:bodyPr>
          <a:lstStyle>
            <a:defPPr>
              <a:defRPr lang="zh-CN"/>
            </a:defPPr>
            <a:lvl1pPr algn="r"/>
          </a:lstStyle>
          <a:p>
            <a:pPr marL="0" indent="0" algn="l"/>
            <a:r>
              <a:rPr lang="zh-CN" altLang="en-US" sz="1600" dirty="0">
                <a:latin typeface="微软雅黑" panose="020B0503020204020204" charset="-122"/>
                <a:ea typeface="微软雅黑" panose="020B0503020204020204" charset="-122"/>
                <a:sym typeface="+mn-ea"/>
              </a:rPr>
              <a:t>在开关上安装、拆除临时用电线路时， 其</a:t>
            </a:r>
            <a:r>
              <a:rPr lang="zh-CN" altLang="en-US" sz="1600" dirty="0">
                <a:solidFill>
                  <a:srgbClr val="FF3300"/>
                </a:solidFill>
                <a:latin typeface="微软雅黑" panose="020B0503020204020204" charset="-122"/>
                <a:ea typeface="微软雅黑" panose="020B0503020204020204" charset="-122"/>
                <a:sym typeface="+mn-ea"/>
              </a:rPr>
              <a:t>上一级</a:t>
            </a:r>
            <a:r>
              <a:rPr lang="zh-CN" altLang="en-US" sz="1600" dirty="0">
                <a:latin typeface="微软雅黑" panose="020B0503020204020204" charset="-122"/>
                <a:ea typeface="微软雅黑" panose="020B0503020204020204" charset="-122"/>
                <a:sym typeface="+mn-ea"/>
              </a:rPr>
              <a:t>开关应断电</a:t>
            </a:r>
            <a:r>
              <a:rPr lang="zh-CN" altLang="en-US" sz="1600" dirty="0">
                <a:solidFill>
                  <a:srgbClr val="FF0000"/>
                </a:solidFill>
                <a:latin typeface="微软雅黑" panose="020B0503020204020204" charset="-122"/>
                <a:ea typeface="微软雅黑" panose="020B0503020204020204" charset="-122"/>
                <a:sym typeface="+mn-ea"/>
              </a:rPr>
              <a:t>上锁</a:t>
            </a:r>
            <a:r>
              <a:rPr lang="zh-CN" altLang="en-US" sz="1600" dirty="0">
                <a:latin typeface="微软雅黑" panose="020B0503020204020204" charset="-122"/>
                <a:ea typeface="微软雅黑" panose="020B0503020204020204" charset="-122"/>
                <a:sym typeface="+mn-ea"/>
              </a:rPr>
              <a:t>，并加</a:t>
            </a:r>
            <a:r>
              <a:rPr lang="zh-CN" altLang="en-US" sz="1600" dirty="0">
                <a:solidFill>
                  <a:srgbClr val="FF3300"/>
                </a:solidFill>
                <a:latin typeface="微软雅黑" panose="020B0503020204020204" charset="-122"/>
                <a:ea typeface="微软雅黑" panose="020B0503020204020204" charset="-122"/>
                <a:sym typeface="+mn-ea"/>
              </a:rPr>
              <a:t>挂安全警示标牌</a:t>
            </a:r>
          </a:p>
        </p:txBody>
      </p:sp>
      <p:sp>
        <p:nvSpPr>
          <p:cNvPr id="6" name="文本框 5"/>
          <p:cNvSpPr txBox="1"/>
          <p:nvPr>
            <p:custDataLst>
              <p:tags r:id="rId21"/>
            </p:custDataLst>
          </p:nvPr>
        </p:nvSpPr>
        <p:spPr>
          <a:xfrm>
            <a:off x="7795895" y="3324860"/>
            <a:ext cx="3768725" cy="943610"/>
          </a:xfrm>
          <a:prstGeom prst="rect">
            <a:avLst/>
          </a:prstGeom>
        </p:spPr>
        <p:txBody>
          <a:bodyPr wrap="square" lIns="90000" tIns="46800" rIns="90000" bIns="46800">
            <a:noAutofit/>
          </a:bodyPr>
          <a:lstStyle>
            <a:defPPr>
              <a:defRPr lang="zh-CN"/>
            </a:defPPr>
          </a:lstStyle>
          <a:p>
            <a:pPr algn="l"/>
            <a:r>
              <a:rPr lang="zh-CN" altLang="en-US" sz="1600" dirty="0">
                <a:latin typeface="微软雅黑" panose="020B0503020204020204" charset="-122"/>
                <a:ea typeface="微软雅黑" panose="020B0503020204020204" charset="-122"/>
                <a:sym typeface="+mn-ea"/>
              </a:rPr>
              <a:t>在运行的生产装置、罐区和</a:t>
            </a:r>
            <a:r>
              <a:rPr lang="zh-CN" altLang="en-US" sz="1600" dirty="0">
                <a:solidFill>
                  <a:srgbClr val="FF3300"/>
                </a:solidFill>
                <a:latin typeface="微软雅黑" panose="020B0503020204020204" charset="-122"/>
                <a:ea typeface="微软雅黑" panose="020B0503020204020204" charset="-122"/>
                <a:sym typeface="+mn-ea"/>
              </a:rPr>
              <a:t>具有火灾爆炸危险场所内不应接临时电源</a:t>
            </a:r>
            <a:r>
              <a:rPr lang="zh-CN" altLang="en-US" sz="1600" dirty="0">
                <a:latin typeface="微软雅黑" panose="020B0503020204020204" charset="-122"/>
                <a:ea typeface="微软雅黑" panose="020B0503020204020204" charset="-122"/>
                <a:sym typeface="+mn-ea"/>
              </a:rPr>
              <a:t>，确需时应对周围环境进行可燃气体检测分析并符合规范要求</a:t>
            </a:r>
            <a:endParaRPr lang="zh-CN" altLang="en-US" sz="1600" dirty="0">
              <a:solidFill>
                <a:srgbClr val="FF0000"/>
              </a:solidFill>
              <a:latin typeface="微软雅黑" panose="020B0503020204020204" charset="-122"/>
              <a:ea typeface="微软雅黑" panose="020B0503020204020204" charset="-122"/>
              <a:sym typeface="+mn-ea"/>
            </a:endParaRPr>
          </a:p>
        </p:txBody>
      </p:sp>
      <p:sp>
        <p:nvSpPr>
          <p:cNvPr id="29" name="文本框 28"/>
          <p:cNvSpPr txBox="1"/>
          <p:nvPr>
            <p:custDataLst>
              <p:tags r:id="rId22"/>
            </p:custDataLst>
          </p:nvPr>
        </p:nvSpPr>
        <p:spPr>
          <a:xfrm>
            <a:off x="722870" y="34794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4</a:t>
            </a:r>
            <a:r>
              <a:rPr lang="zh-CN" altLang="en-US" dirty="0">
                <a:sym typeface="+mn-ea"/>
              </a:rPr>
              <a:t>）临时用电作业安全要求</a:t>
            </a:r>
          </a:p>
        </p:txBody>
      </p:sp>
      <p:sp>
        <p:nvSpPr>
          <p:cNvPr id="28" name="矩形 2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2"/>
            </p:custDataLst>
          </p:nvPr>
        </p:nvSpPr>
        <p:spPr>
          <a:xfrm>
            <a:off x="4798513" y="456160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9</a:t>
            </a:r>
          </a:p>
        </p:txBody>
      </p:sp>
      <p:sp>
        <p:nvSpPr>
          <p:cNvPr id="32" name="椭圆 31"/>
          <p:cNvSpPr/>
          <p:nvPr>
            <p:custDataLst>
              <p:tags r:id="rId3"/>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4"/>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5"/>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6"/>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7"/>
            </p:custDataLst>
          </p:nvPr>
        </p:nvSpPr>
        <p:spPr>
          <a:xfrm rot="19800000">
            <a:off x="5534981" y="439705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8"/>
            </p:custDataLst>
          </p:nvPr>
        </p:nvSpPr>
        <p:spPr>
          <a:xfrm rot="19800000" flipV="1">
            <a:off x="6109028"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9"/>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10"/>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1"/>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7</a:t>
            </a:r>
          </a:p>
        </p:txBody>
      </p:sp>
      <p:sp>
        <p:nvSpPr>
          <p:cNvPr id="56" name="椭圆 55"/>
          <p:cNvSpPr/>
          <p:nvPr>
            <p:custDataLst>
              <p:tags r:id="rId12"/>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6</a:t>
            </a:r>
          </a:p>
        </p:txBody>
      </p:sp>
      <p:sp>
        <p:nvSpPr>
          <p:cNvPr id="58" name="椭圆 57"/>
          <p:cNvSpPr/>
          <p:nvPr>
            <p:custDataLst>
              <p:tags r:id="rId13"/>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8</a:t>
            </a:r>
          </a:p>
        </p:txBody>
      </p:sp>
      <p:sp>
        <p:nvSpPr>
          <p:cNvPr id="24" name="椭圆 23"/>
          <p:cNvSpPr/>
          <p:nvPr>
            <p:custDataLst>
              <p:tags r:id="rId14"/>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5"/>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7" name="椭圆 26"/>
          <p:cNvSpPr/>
          <p:nvPr>
            <p:custDataLst>
              <p:tags r:id="rId16"/>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bg1"/>
                </a:solidFill>
                <a:latin typeface="微软雅黑" panose="020B0503020204020204" charset="-122"/>
                <a:ea typeface="微软雅黑" panose="020B0503020204020204" charset="-122"/>
              </a:rPr>
              <a:t>10</a:t>
            </a:r>
          </a:p>
        </p:txBody>
      </p:sp>
      <p:sp>
        <p:nvSpPr>
          <p:cNvPr id="2" name="文本框 1"/>
          <p:cNvSpPr txBox="1"/>
          <p:nvPr>
            <p:custDataLst>
              <p:tags r:id="rId17"/>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pPr algn="l"/>
            <a:r>
              <a:rPr lang="zh-CN" altLang="en-US" sz="1600" dirty="0">
                <a:latin typeface="微软雅黑" panose="020B0503020204020204" charset="-122"/>
                <a:ea typeface="微软雅黑" panose="020B0503020204020204" charset="-122"/>
                <a:sym typeface="+mn-ea"/>
              </a:rPr>
              <a:t>动力和照明线路应分路设置</a:t>
            </a:r>
            <a:endParaRPr lang="zh-CN" altLang="en-US" sz="1600"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custDataLst>
              <p:tags r:id="rId18"/>
            </p:custDataLst>
          </p:nvPr>
        </p:nvSpPr>
        <p:spPr>
          <a:xfrm>
            <a:off x="1006497" y="3865389"/>
            <a:ext cx="3523428" cy="1196374"/>
          </a:xfrm>
          <a:prstGeom prst="rect">
            <a:avLst/>
          </a:prstGeom>
        </p:spPr>
        <p:txBody>
          <a:bodyPr wrap="square" lIns="90000" tIns="46800" rIns="90000" bIns="46800">
            <a:noAutofit/>
          </a:bodyPr>
          <a:lstStyle>
            <a:defPPr>
              <a:defRPr lang="zh-CN"/>
            </a:defPPr>
            <a:lvl1pPr algn="r"/>
          </a:lstStyle>
          <a:p>
            <a:pPr algn="l"/>
            <a:r>
              <a:rPr lang="zh-CN" altLang="en-US" sz="1600" dirty="0">
                <a:latin typeface="微软雅黑" panose="020B0503020204020204" charset="-122"/>
                <a:ea typeface="微软雅黑" panose="020B0503020204020204" charset="-122"/>
                <a:sym typeface="+mn-ea"/>
              </a:rPr>
              <a:t>行灯电压不应超过</a:t>
            </a:r>
            <a:r>
              <a:rPr lang="en-US" altLang="x-none" sz="1600" dirty="0">
                <a:latin typeface="微软雅黑" panose="020B0503020204020204" charset="-122"/>
                <a:ea typeface="微软雅黑" panose="020B0503020204020204" charset="-122"/>
                <a:sym typeface="+mn-ea"/>
              </a:rPr>
              <a:t>36 V</a:t>
            </a:r>
            <a:r>
              <a:rPr lang="zh-CN" altLang="en-US" sz="1600" dirty="0">
                <a:latin typeface="微软雅黑" panose="020B0503020204020204" charset="-122"/>
                <a:ea typeface="微软雅黑" panose="020B0503020204020204" charset="-122"/>
                <a:sym typeface="+mn-ea"/>
              </a:rPr>
              <a:t>；在特别潮湿的场所或塔、釜、槽、罐等金属设备内作业，临时照明行灯电压不应超过</a:t>
            </a:r>
            <a:r>
              <a:rPr lang="en-US" altLang="x-none" sz="1600" dirty="0">
                <a:latin typeface="微软雅黑" panose="020B0503020204020204" charset="-122"/>
                <a:ea typeface="微软雅黑" panose="020B0503020204020204" charset="-122"/>
                <a:sym typeface="+mn-ea"/>
              </a:rPr>
              <a:t>12V</a:t>
            </a:r>
            <a:endParaRPr lang="en-US" altLang="x-none" sz="1600"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9"/>
            </p:custDataLst>
          </p:nvPr>
        </p:nvSpPr>
        <p:spPr>
          <a:xfrm>
            <a:off x="7896372" y="520442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latin typeface="微软雅黑" panose="020B0503020204020204" charset="-122"/>
                <a:ea typeface="微软雅黑" panose="020B0503020204020204" charset="-122"/>
                <a:sym typeface="+mn-ea"/>
              </a:rPr>
              <a:t>火灾爆炸危险场所应使用相应防爆等级的电源及电气元件，并采取相应的防爆安全措施</a:t>
            </a:r>
            <a:endParaRPr lang="zh-CN" altLang="en-US" sz="16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20"/>
            </p:custDataLst>
          </p:nvPr>
        </p:nvSpPr>
        <p:spPr>
          <a:xfrm>
            <a:off x="838368" y="2230122"/>
            <a:ext cx="3523428" cy="1196374"/>
          </a:xfrm>
          <a:prstGeom prst="rect">
            <a:avLst/>
          </a:prstGeom>
        </p:spPr>
        <p:txBody>
          <a:bodyPr wrap="square" lIns="90000" tIns="46800" rIns="90000" bIns="46800">
            <a:normAutofit/>
          </a:bodyPr>
          <a:lstStyle>
            <a:defPPr>
              <a:defRPr lang="zh-CN"/>
            </a:defPPr>
            <a:lvl1pPr algn="r"/>
          </a:lstStyle>
          <a:p>
            <a:pPr marL="0" indent="0" algn="l"/>
            <a:r>
              <a:rPr lang="zh-CN" altLang="en-US" sz="1600" dirty="0">
                <a:latin typeface="微软雅黑" panose="020B0503020204020204" charset="-122"/>
                <a:ea typeface="微软雅黑" panose="020B0503020204020204" charset="-122"/>
                <a:sym typeface="+mn-ea"/>
              </a:rPr>
              <a:t>临时用电的配电盘/箱应有安全警示标识，盘、箱、门应能</a:t>
            </a:r>
            <a:r>
              <a:rPr lang="zh-CN" altLang="en-US" sz="1600" dirty="0">
                <a:solidFill>
                  <a:srgbClr val="FF3300"/>
                </a:solidFill>
                <a:latin typeface="微软雅黑" panose="020B0503020204020204" charset="-122"/>
                <a:ea typeface="微软雅黑" panose="020B0503020204020204" charset="-122"/>
                <a:sym typeface="+mn-ea"/>
              </a:rPr>
              <a:t>牢靠关闭并能上锁</a:t>
            </a:r>
          </a:p>
        </p:txBody>
      </p:sp>
      <p:sp>
        <p:nvSpPr>
          <p:cNvPr id="6" name="文本框 5"/>
          <p:cNvSpPr txBox="1"/>
          <p:nvPr>
            <p:custDataLst>
              <p:tags r:id="rId21"/>
            </p:custDataLst>
          </p:nvPr>
        </p:nvSpPr>
        <p:spPr>
          <a:xfrm>
            <a:off x="7799070" y="3608070"/>
            <a:ext cx="3768725" cy="943610"/>
          </a:xfrm>
          <a:prstGeom prst="rect">
            <a:avLst/>
          </a:prstGeom>
        </p:spPr>
        <p:txBody>
          <a:bodyPr wrap="square" lIns="90000" tIns="46800" rIns="90000" bIns="46800">
            <a:normAutofit/>
          </a:bodyPr>
          <a:lstStyle>
            <a:defPPr>
              <a:defRPr lang="zh-CN"/>
            </a:defPPr>
          </a:lstStyle>
          <a:p>
            <a:pPr algn="l"/>
            <a:r>
              <a:rPr lang="zh-CN" altLang="en-US" sz="1600" dirty="0">
                <a:latin typeface="微软雅黑" panose="020B0503020204020204" charset="-122"/>
                <a:ea typeface="微软雅黑" panose="020B0503020204020204" charset="-122"/>
                <a:sym typeface="+mn-ea"/>
              </a:rPr>
              <a:t>移动设备、手持式电动工具应</a:t>
            </a:r>
            <a:r>
              <a:rPr lang="zh-CN" altLang="en-US" sz="1600" dirty="0">
                <a:solidFill>
                  <a:srgbClr val="FF3300"/>
                </a:solidFill>
                <a:latin typeface="微软雅黑" panose="020B0503020204020204" charset="-122"/>
                <a:ea typeface="微软雅黑" panose="020B0503020204020204" charset="-122"/>
                <a:sym typeface="+mn-ea"/>
              </a:rPr>
              <a:t>逐个配置漏电保护器和电源开关。</a:t>
            </a:r>
          </a:p>
        </p:txBody>
      </p:sp>
      <p:sp>
        <p:nvSpPr>
          <p:cNvPr id="29" name="文本框 28"/>
          <p:cNvSpPr txBox="1"/>
          <p:nvPr>
            <p:custDataLst>
              <p:tags r:id="rId22"/>
            </p:custDataLst>
          </p:nvPr>
        </p:nvSpPr>
        <p:spPr>
          <a:xfrm>
            <a:off x="722871" y="367219"/>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4</a:t>
            </a:r>
            <a:r>
              <a:rPr lang="zh-CN" altLang="en-US" dirty="0">
                <a:sym typeface="+mn-ea"/>
              </a:rPr>
              <a:t>）临时用电作业安全要求</a:t>
            </a:r>
          </a:p>
        </p:txBody>
      </p:sp>
      <p:sp>
        <p:nvSpPr>
          <p:cNvPr id="7" name="椭圆 6"/>
          <p:cNvSpPr/>
          <p:nvPr>
            <p:custDataLst>
              <p:tags r:id="rId23"/>
            </p:custDataLst>
          </p:nvPr>
        </p:nvSpPr>
        <p:spPr>
          <a:xfrm>
            <a:off x="4882968" y="598654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bg1"/>
                </a:solidFill>
                <a:latin typeface="微软雅黑" panose="020B0503020204020204" charset="-122"/>
                <a:ea typeface="微软雅黑" panose="020B0503020204020204" charset="-122"/>
              </a:rPr>
              <a:t>11</a:t>
            </a:r>
          </a:p>
        </p:txBody>
      </p:sp>
      <p:sp>
        <p:nvSpPr>
          <p:cNvPr id="9" name="等腰三角形 8"/>
          <p:cNvSpPr/>
          <p:nvPr>
            <p:custDataLst>
              <p:tags r:id="rId24"/>
            </p:custDataLst>
          </p:nvPr>
        </p:nvSpPr>
        <p:spPr>
          <a:xfrm rot="19800000" flipV="1">
            <a:off x="6154113" y="6621960"/>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8" name="椭圆 7"/>
          <p:cNvSpPr/>
          <p:nvPr>
            <p:custDataLst>
              <p:tags r:id="rId25"/>
            </p:custDataLst>
          </p:nvPr>
        </p:nvSpPr>
        <p:spPr>
          <a:xfrm rot="19800000">
            <a:off x="5571811" y="592867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10" name="文本框 9"/>
          <p:cNvSpPr txBox="1"/>
          <p:nvPr>
            <p:custDataLst>
              <p:tags r:id="rId26"/>
            </p:custDataLst>
          </p:nvPr>
        </p:nvSpPr>
        <p:spPr>
          <a:xfrm>
            <a:off x="1006622" y="563876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latin typeface="微软雅黑" panose="020B0503020204020204" charset="-122"/>
                <a:ea typeface="微软雅黑" panose="020B0503020204020204" charset="-122"/>
                <a:sym typeface="+mn-ea"/>
              </a:rPr>
              <a:t>临时用电线路</a:t>
            </a:r>
            <a:r>
              <a:rPr lang="zh-CN" altLang="en-US" sz="1600" dirty="0">
                <a:solidFill>
                  <a:srgbClr val="FF3300"/>
                </a:solidFill>
                <a:latin typeface="微软雅黑" panose="020B0503020204020204" charset="-122"/>
                <a:ea typeface="微软雅黑" panose="020B0503020204020204" charset="-122"/>
                <a:sym typeface="+mn-ea"/>
              </a:rPr>
              <a:t>应由电气专业人员检查合格后方可使用，搬迁或移动后的应再次检查确认</a:t>
            </a:r>
          </a:p>
        </p:txBody>
      </p:sp>
      <p:sp>
        <p:nvSpPr>
          <p:cNvPr id="34" name="矩形 33"/>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83586" y="481046"/>
            <a:ext cx="9749790" cy="706446"/>
          </a:xfrm>
        </p:spPr>
        <p:txBody>
          <a:bodyPr vert="horz" wrap="square" lIns="90000" tIns="46800" rIns="90000" bIns="46800" rtlCol="0" anchor="ctr" anchorCtr="0">
            <a:noAutofit/>
          </a:bodyPr>
          <a:lstStyle/>
          <a:p>
            <a:r>
              <a:rPr lang="en-US" altLang="zh-CN" sz="3600" b="1" dirty="0">
                <a:latin typeface="华文中宋" panose="02010600040101010101" pitchFamily="2" charset="-122"/>
                <a:ea typeface="华文中宋" panose="02010600040101010101" pitchFamily="2" charset="-122"/>
                <a:sym typeface="+mn-ea"/>
              </a:rPr>
              <a:t>5</a:t>
            </a:r>
            <a:r>
              <a:rPr lang="zh-CN" altLang="en-US" sz="3600" b="1" dirty="0">
                <a:latin typeface="华文中宋" panose="02010600040101010101" pitchFamily="2" charset="-122"/>
                <a:ea typeface="华文中宋" panose="02010600040101010101" pitchFamily="2" charset="-122"/>
                <a:sym typeface="+mn-ea"/>
              </a:rPr>
              <a:t>）临时用电作业许可证</a:t>
            </a:r>
          </a:p>
        </p:txBody>
      </p:sp>
      <p:sp>
        <p:nvSpPr>
          <p:cNvPr id="4" name="文本占位符 3"/>
          <p:cNvSpPr>
            <a:spLocks noGrp="1"/>
          </p:cNvSpPr>
          <p:nvPr>
            <p:ph type="body" sz="half" idx="2"/>
            <p:custDataLst>
              <p:tags r:id="rId3"/>
            </p:custDataLst>
          </p:nvPr>
        </p:nvSpPr>
        <p:spPr>
          <a:xfrm>
            <a:off x="762000" y="2135505"/>
            <a:ext cx="11271250" cy="3811905"/>
          </a:xfrm>
        </p:spPr>
        <p:txBody>
          <a:bodyPr/>
          <a:lstStyle/>
          <a:p>
            <a:pPr marL="962025" lvl="1" indent="-512445" defTabSz="911225">
              <a:lnSpc>
                <a:spcPct val="120000"/>
              </a:lnSpc>
              <a:spcBef>
                <a:spcPct val="0"/>
              </a:spcBef>
              <a:buFont typeface="Arial" panose="020B0604020202020204" pitchFamily="34" charset="0"/>
              <a:buChar char="•"/>
            </a:pPr>
            <a:r>
              <a:rPr lang="en-US" altLang="x-none" sz="1800" dirty="0">
                <a:solidFill>
                  <a:schemeClr val="bg1"/>
                </a:solidFill>
                <a:latin typeface="微软雅黑" panose="020B0503020204020204" charset="-122"/>
                <a:ea typeface="微软雅黑" panose="020B0503020204020204" charset="-122"/>
                <a:sym typeface="+mn-ea"/>
              </a:rPr>
              <a:t>《</a:t>
            </a:r>
            <a:r>
              <a:rPr lang="zh-CN" altLang="en-US" sz="1800" dirty="0">
                <a:solidFill>
                  <a:schemeClr val="bg1"/>
                </a:solidFill>
                <a:latin typeface="微软雅黑" panose="020B0503020204020204" charset="-122"/>
                <a:ea typeface="微软雅黑" panose="020B0503020204020204" charset="-122"/>
                <a:sym typeface="+mn-ea"/>
              </a:rPr>
              <a:t>临时用电作业安全许可证</a:t>
            </a:r>
            <a:r>
              <a:rPr lang="en-US" altLang="x-none" sz="1800" dirty="0">
                <a:solidFill>
                  <a:schemeClr val="bg1"/>
                </a:solidFill>
                <a:latin typeface="微软雅黑" panose="020B0503020204020204" charset="-122"/>
                <a:ea typeface="微软雅黑" panose="020B0503020204020204" charset="-122"/>
                <a:sym typeface="+mn-ea"/>
              </a:rPr>
              <a:t>》</a:t>
            </a:r>
            <a:r>
              <a:rPr lang="zh-CN" altLang="en-US" sz="1800" dirty="0">
                <a:solidFill>
                  <a:schemeClr val="bg1"/>
                </a:solidFill>
                <a:latin typeface="微软雅黑" panose="020B0503020204020204" charset="-122"/>
                <a:ea typeface="微软雅黑" panose="020B0503020204020204" charset="-122"/>
                <a:sym typeface="+mn-ea"/>
              </a:rPr>
              <a:t>的办理应执行作业许可的相关管理规定；</a:t>
            </a:r>
          </a:p>
          <a:p>
            <a:pPr marL="962025" lvl="1" indent="-512445" defTabSz="911225">
              <a:lnSpc>
                <a:spcPct val="120000"/>
              </a:lnSpc>
              <a:spcBef>
                <a:spcPct val="0"/>
              </a:spcBef>
              <a:buFont typeface="Arial" panose="020B0604020202020204" pitchFamily="34" charset="0"/>
              <a:buChar char="•"/>
            </a:pPr>
            <a:r>
              <a:rPr lang="zh-CN" altLang="en-US" sz="1800" dirty="0">
                <a:solidFill>
                  <a:schemeClr val="bg1"/>
                </a:solidFill>
                <a:latin typeface="微软雅黑" panose="020B0503020204020204" charset="-122"/>
                <a:ea typeface="微软雅黑" panose="020B0503020204020204" charset="-122"/>
                <a:sym typeface="+mn-ea"/>
              </a:rPr>
              <a:t>临时用电许可证的有效期一般五天，最长为一周；有效期内应每天进行用电线路安全确认并签字；</a:t>
            </a:r>
          </a:p>
          <a:p>
            <a:pPr marL="962025" lvl="1" indent="-512445" defTabSz="911225">
              <a:lnSpc>
                <a:spcPct val="120000"/>
              </a:lnSpc>
              <a:spcBef>
                <a:spcPct val="0"/>
              </a:spcBef>
              <a:buFont typeface="Arial" panose="020B0604020202020204" pitchFamily="34" charset="0"/>
              <a:buChar char="•"/>
            </a:pPr>
            <a:r>
              <a:rPr lang="zh-CN" altLang="en-US" sz="1800" dirty="0">
                <a:solidFill>
                  <a:schemeClr val="bg1"/>
                </a:solidFill>
                <a:latin typeface="微软雅黑" panose="020B0503020204020204" charset="-122"/>
                <a:ea typeface="微软雅黑" panose="020B0503020204020204" charset="-122"/>
                <a:sym typeface="+mn-ea"/>
              </a:rPr>
              <a:t>临时用电作业涉及动火、高处、进入受限空间等作业时，应同时办理相关许可证。</a:t>
            </a:r>
          </a:p>
        </p:txBody>
      </p:sp>
      <p:pic>
        <p:nvPicPr>
          <p:cNvPr id="5" name="图片占位符 4" descr="图片10"/>
          <p:cNvPicPr>
            <a:picLocks noGrp="1" noChangeAspect="1"/>
          </p:cNvPicPr>
          <p:nvPr>
            <p:ph type="pic" idx="1"/>
          </p:nvPr>
        </p:nvPicPr>
        <p:blipFill>
          <a:blip r:embed="rId6" cstate="print"/>
          <a:stretch>
            <a:fillRect/>
          </a:stretch>
        </p:blipFill>
        <p:spPr>
          <a:xfrm>
            <a:off x="7778750" y="3423920"/>
            <a:ext cx="2125345" cy="2267585"/>
          </a:xfrm>
          <a:prstGeom prst="rect">
            <a:avLst/>
          </a:prstGeom>
        </p:spPr>
      </p:pic>
      <p:sp>
        <p:nvSpPr>
          <p:cNvPr id="8" name="矩形 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chor="ctr" anchorCtr="0"/>
          <a:lstStyle/>
          <a:p>
            <a:r>
              <a:rPr lang="en-US" altLang="zh-CN" sz="3600"/>
              <a:t>4. </a:t>
            </a:r>
            <a:r>
              <a:rPr lang="zh-CN" altLang="en-US" sz="3600"/>
              <a:t>八大特殊作业的安全基本要求</a:t>
            </a:r>
          </a:p>
        </p:txBody>
      </p:sp>
      <p:sp>
        <p:nvSpPr>
          <p:cNvPr id="5" name="副标题 4"/>
          <p:cNvSpPr>
            <a:spLocks noGrp="1"/>
          </p:cNvSpPr>
          <p:nvPr>
            <p:ph type="body" idx="1"/>
            <p:custDataLst>
              <p:tags r:id="rId3"/>
            </p:custDataLst>
          </p:nvPr>
        </p:nvSpPr>
        <p:spPr/>
        <p:txBody>
          <a:bodyPr/>
          <a:lstStyle/>
          <a:p>
            <a:pPr lvl="0">
              <a:lnSpc>
                <a:spcPct val="115000"/>
              </a:lnSpc>
            </a:pPr>
            <a:r>
              <a:rPr lang="zh-CN" altLang="en-US" dirty="0">
                <a:solidFill>
                  <a:schemeClr val="bg1"/>
                </a:solidFill>
                <a:sym typeface="+mn-ea"/>
              </a:rPr>
              <a:t>盲板抽堵作业安全</a:t>
            </a:r>
          </a:p>
        </p:txBody>
      </p:sp>
      <p:pic>
        <p:nvPicPr>
          <p:cNvPr id="8" name="内容占位符 7" descr="图片1"/>
          <p:cNvPicPr>
            <a:picLocks noGrp="1" noChangeAspect="1"/>
          </p:cNvPicPr>
          <p:nvPr>
            <p:ph sz="half" idx="13"/>
          </p:nvPr>
        </p:nvPicPr>
        <p:blipFill>
          <a:blip r:embed="rId6" cstate="print"/>
          <a:stretch>
            <a:fillRect/>
          </a:stretch>
        </p:blipFill>
        <p:spPr>
          <a:xfrm>
            <a:off x="4038600" y="2164715"/>
            <a:ext cx="2438400" cy="1689735"/>
          </a:xfrm>
          <a:prstGeom prst="rect">
            <a:avLst/>
          </a:prstGeom>
        </p:spPr>
      </p:pic>
      <p:pic>
        <p:nvPicPr>
          <p:cNvPr id="18" name="内容占位符 17" descr="图片2"/>
          <p:cNvPicPr>
            <a:picLocks noGrp="1" noChangeAspect="1"/>
          </p:cNvPicPr>
          <p:nvPr>
            <p:ph sz="half" idx="14"/>
          </p:nvPr>
        </p:nvPicPr>
        <p:blipFill>
          <a:blip r:embed="rId7" cstate="print"/>
          <a:stretch>
            <a:fillRect/>
          </a:stretch>
        </p:blipFill>
        <p:spPr>
          <a:xfrm>
            <a:off x="6877050" y="2368550"/>
            <a:ext cx="2535555" cy="1485900"/>
          </a:xfrm>
          <a:prstGeom prst="rect">
            <a:avLst/>
          </a:prstGeom>
        </p:spPr>
      </p:pic>
      <p:sp>
        <p:nvSpPr>
          <p:cNvPr id="80901" name="矩形 80900"/>
          <p:cNvSpPr/>
          <p:nvPr/>
        </p:nvSpPr>
        <p:spPr>
          <a:xfrm>
            <a:off x="4078605" y="4627880"/>
            <a:ext cx="5334000" cy="829945"/>
          </a:xfrm>
          <a:prstGeom prst="rect">
            <a:avLst/>
          </a:prstGeom>
          <a:noFill/>
          <a:ln w="9525">
            <a:noFill/>
          </a:ln>
        </p:spPr>
        <p:txBody>
          <a:bodyPr>
            <a:spAutoFit/>
          </a:bodyPr>
          <a:lstStyle/>
          <a:p>
            <a:r>
              <a:rPr lang="zh-CN" altLang="en-US" sz="2400" b="1" dirty="0">
                <a:solidFill>
                  <a:srgbClr val="FF0000"/>
                </a:solidFill>
                <a:latin typeface="微软雅黑" panose="020B0503020204020204" charset="-122"/>
                <a:ea typeface="微软雅黑" panose="020B0503020204020204" charset="-122"/>
              </a:rPr>
              <a:t>切断管理，不相信“阀门”</a:t>
            </a:r>
          </a:p>
          <a:p>
            <a:r>
              <a:rPr lang="en-US" altLang="x-none" sz="24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要断开</a:t>
            </a:r>
            <a:r>
              <a:rPr lang="en-US" altLang="x-none" sz="2400" b="1" dirty="0">
                <a:solidFill>
                  <a:srgbClr val="FF0000"/>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盲板</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盲板抽堵作业</a:t>
            </a:r>
            <a:r>
              <a:rPr lang="zh-CN" altLang="en-US" sz="2000" dirty="0">
                <a:solidFill>
                  <a:schemeClr val="bg1"/>
                </a:solidFill>
                <a:latin typeface="微软雅黑" panose="020B0503020204020204" charset="-122"/>
                <a:ea typeface="微软雅黑" panose="020B0503020204020204" charset="-122"/>
                <a:sym typeface="+mn-ea"/>
              </a:rPr>
              <a:t>是指设备抢修或检修过程中，设备、管道内存有物料</a:t>
            </a:r>
            <a:r>
              <a:rPr lang="en-US" altLang="x-none" sz="2000" dirty="0">
                <a:solidFill>
                  <a:schemeClr val="bg1"/>
                </a:solidFill>
                <a:latin typeface="微软雅黑" panose="020B0503020204020204" charset="-122"/>
                <a:ea typeface="微软雅黑" panose="020B0503020204020204" charset="-122"/>
                <a:sym typeface="+mn-ea"/>
              </a:rPr>
              <a:t>(</a:t>
            </a:r>
            <a:r>
              <a:rPr lang="zh-CN" altLang="en-US" sz="2000" dirty="0">
                <a:solidFill>
                  <a:schemeClr val="bg1"/>
                </a:solidFill>
                <a:latin typeface="微软雅黑" panose="020B0503020204020204" charset="-122"/>
                <a:ea typeface="微软雅黑" panose="020B0503020204020204" charset="-122"/>
                <a:sym typeface="+mn-ea"/>
              </a:rPr>
              <a:t>气、液、固态</a:t>
            </a:r>
            <a:r>
              <a:rPr lang="en-US" altLang="x-none" sz="2000" dirty="0">
                <a:solidFill>
                  <a:schemeClr val="bg1"/>
                </a:solidFill>
                <a:latin typeface="微软雅黑" panose="020B0503020204020204" charset="-122"/>
                <a:ea typeface="微软雅黑" panose="020B0503020204020204" charset="-122"/>
                <a:sym typeface="+mn-ea"/>
              </a:rPr>
              <a:t>)</a:t>
            </a:r>
            <a:r>
              <a:rPr lang="zh-CN" altLang="en-US" sz="2000" dirty="0">
                <a:solidFill>
                  <a:schemeClr val="bg1"/>
                </a:solidFill>
                <a:latin typeface="微软雅黑" panose="020B0503020204020204" charset="-122"/>
                <a:ea typeface="微软雅黑" panose="020B0503020204020204" charset="-122"/>
                <a:sym typeface="+mn-ea"/>
              </a:rPr>
              <a:t>及一定温度、压力情况时的盲板抽堵，或设备、管道内物料经吹扫、置换、清洗后的盲板抽堵。</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3"/>
            </p:custDataLst>
          </p:nvPr>
        </p:nvSpPr>
        <p:spPr>
          <a:xfrm>
            <a:off x="673443" y="410046"/>
            <a:ext cx="7997792"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1</a:t>
            </a:r>
            <a:r>
              <a:rPr lang="zh-CN" altLang="en-US" dirty="0">
                <a:sym typeface="+mn-ea"/>
              </a:rPr>
              <a:t>）盲板抽堵作业定义</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A04"/>
          <p:cNvPicPr>
            <a:picLocks noChangeAspect="1"/>
          </p:cNvPicPr>
          <p:nvPr/>
        </p:nvPicPr>
        <p:blipFill>
          <a:blip r:embed="rId5" cstate="print"/>
          <a:stretch>
            <a:fillRect/>
          </a:stretch>
        </p:blipFill>
        <p:spPr>
          <a:xfrm>
            <a:off x="5260658" y="1963738"/>
            <a:ext cx="1365250" cy="517525"/>
          </a:xfrm>
          <a:prstGeom prst="rect">
            <a:avLst/>
          </a:prstGeom>
          <a:noFill/>
          <a:ln w="9525">
            <a:noFill/>
          </a:ln>
        </p:spPr>
      </p:pic>
      <p:sp>
        <p:nvSpPr>
          <p:cNvPr id="9" name="文本框 8"/>
          <p:cNvSpPr txBox="1"/>
          <p:nvPr>
            <p:custDataLst>
              <p:tags r:id="rId2"/>
            </p:custDataLst>
          </p:nvPr>
        </p:nvSpPr>
        <p:spPr>
          <a:xfrm>
            <a:off x="724710" y="387141"/>
            <a:ext cx="7997792" cy="933590"/>
          </a:xfrm>
          <a:prstGeom prst="rect">
            <a:avLst/>
          </a:prstGeom>
        </p:spPr>
        <p:txBody>
          <a:bodyPr wrap="square" lIns="90000" tIns="46800" rIns="90000" bIns="4680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zh-CN" altLang="en-US" dirty="0">
                <a:sym typeface="+mn-ea"/>
              </a:rPr>
              <a:t>特殊作业与常规作业管理区别</a:t>
            </a:r>
          </a:p>
        </p:txBody>
      </p:sp>
      <p:pic>
        <p:nvPicPr>
          <p:cNvPr id="7171" name="Picture 9" descr="A04"/>
          <p:cNvPicPr>
            <a:picLocks noChangeAspect="1"/>
          </p:cNvPicPr>
          <p:nvPr/>
        </p:nvPicPr>
        <p:blipFill>
          <a:blip r:embed="rId6" cstate="print"/>
          <a:stretch>
            <a:fillRect/>
          </a:stretch>
        </p:blipFill>
        <p:spPr>
          <a:xfrm>
            <a:off x="2438400" y="3981450"/>
            <a:ext cx="1830388" cy="515938"/>
          </a:xfrm>
          <a:prstGeom prst="rect">
            <a:avLst/>
          </a:prstGeom>
          <a:noFill/>
          <a:ln w="9525">
            <a:noFill/>
          </a:ln>
        </p:spPr>
      </p:pic>
      <p:sp>
        <p:nvSpPr>
          <p:cNvPr id="7173" name="TextBox 26"/>
          <p:cNvSpPr txBox="1"/>
          <p:nvPr/>
        </p:nvSpPr>
        <p:spPr>
          <a:xfrm>
            <a:off x="4953000" y="2041525"/>
            <a:ext cx="1981200" cy="368300"/>
          </a:xfrm>
          <a:prstGeom prst="rect">
            <a:avLst/>
          </a:prstGeom>
          <a:noFill/>
          <a:ln w="9525">
            <a:noFill/>
          </a:ln>
        </p:spPr>
        <p:txBody>
          <a:bodyPr>
            <a:spAutoFit/>
          </a:bodyPr>
          <a:lstStyle/>
          <a:p>
            <a:pPr algn="ctr" eaLnBrk="1" hangingPunct="1"/>
            <a:r>
              <a:rPr lang="zh-CN" altLang="en-US" b="1" dirty="0">
                <a:solidFill>
                  <a:srgbClr val="009900"/>
                </a:solidFill>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现场作业</a:t>
            </a:r>
          </a:p>
        </p:txBody>
      </p:sp>
      <p:pic>
        <p:nvPicPr>
          <p:cNvPr id="7174" name="Picture 9" descr="A04"/>
          <p:cNvPicPr>
            <a:picLocks noChangeAspect="1"/>
          </p:cNvPicPr>
          <p:nvPr/>
        </p:nvPicPr>
        <p:blipFill>
          <a:blip r:embed="rId5" cstate="print"/>
          <a:stretch>
            <a:fillRect/>
          </a:stretch>
        </p:blipFill>
        <p:spPr>
          <a:xfrm>
            <a:off x="4079558" y="2958148"/>
            <a:ext cx="1365250" cy="517525"/>
          </a:xfrm>
          <a:prstGeom prst="rect">
            <a:avLst/>
          </a:prstGeom>
          <a:noFill/>
          <a:ln w="9525">
            <a:noFill/>
          </a:ln>
        </p:spPr>
      </p:pic>
      <p:sp>
        <p:nvSpPr>
          <p:cNvPr id="7175" name="TextBox 28"/>
          <p:cNvSpPr txBox="1"/>
          <p:nvPr/>
        </p:nvSpPr>
        <p:spPr>
          <a:xfrm>
            <a:off x="4087813" y="3055620"/>
            <a:ext cx="1357312" cy="36830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特殊作业</a:t>
            </a:r>
          </a:p>
        </p:txBody>
      </p:sp>
      <p:pic>
        <p:nvPicPr>
          <p:cNvPr id="7176" name="Picture 9" descr="A04"/>
          <p:cNvPicPr>
            <a:picLocks noChangeAspect="1"/>
          </p:cNvPicPr>
          <p:nvPr/>
        </p:nvPicPr>
        <p:blipFill>
          <a:blip r:embed="rId7" cstate="print"/>
          <a:stretch>
            <a:fillRect/>
          </a:stretch>
        </p:blipFill>
        <p:spPr>
          <a:xfrm>
            <a:off x="6153150" y="2970213"/>
            <a:ext cx="1298575" cy="517525"/>
          </a:xfrm>
          <a:prstGeom prst="rect">
            <a:avLst/>
          </a:prstGeom>
          <a:noFill/>
          <a:ln w="9525">
            <a:noFill/>
          </a:ln>
        </p:spPr>
      </p:pic>
      <p:pic>
        <p:nvPicPr>
          <p:cNvPr id="7178" name="Picture 9" descr="A04"/>
          <p:cNvPicPr>
            <a:picLocks noChangeAspect="1"/>
          </p:cNvPicPr>
          <p:nvPr/>
        </p:nvPicPr>
        <p:blipFill>
          <a:blip r:embed="rId8" cstate="print"/>
          <a:stretch>
            <a:fillRect/>
          </a:stretch>
        </p:blipFill>
        <p:spPr>
          <a:xfrm>
            <a:off x="2133600" y="4895850"/>
            <a:ext cx="873125" cy="685800"/>
          </a:xfrm>
          <a:prstGeom prst="rect">
            <a:avLst/>
          </a:prstGeom>
          <a:noFill/>
          <a:ln w="9525">
            <a:noFill/>
          </a:ln>
        </p:spPr>
      </p:pic>
      <p:sp>
        <p:nvSpPr>
          <p:cNvPr id="7179" name="TextBox 34"/>
          <p:cNvSpPr txBox="1"/>
          <p:nvPr/>
        </p:nvSpPr>
        <p:spPr>
          <a:xfrm>
            <a:off x="21336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动火作业</a:t>
            </a:r>
          </a:p>
        </p:txBody>
      </p:sp>
      <p:pic>
        <p:nvPicPr>
          <p:cNvPr id="7180" name="Picture 9" descr="A04"/>
          <p:cNvPicPr>
            <a:picLocks noChangeAspect="1"/>
          </p:cNvPicPr>
          <p:nvPr/>
        </p:nvPicPr>
        <p:blipFill>
          <a:blip r:embed="rId9" cstate="print"/>
          <a:stretch>
            <a:fillRect/>
          </a:stretch>
        </p:blipFill>
        <p:spPr>
          <a:xfrm>
            <a:off x="5257800" y="3981450"/>
            <a:ext cx="1798638" cy="517525"/>
          </a:xfrm>
          <a:prstGeom prst="rect">
            <a:avLst/>
          </a:prstGeom>
          <a:noFill/>
          <a:ln w="9525">
            <a:noFill/>
          </a:ln>
        </p:spPr>
      </p:pic>
      <p:pic>
        <p:nvPicPr>
          <p:cNvPr id="7181" name="Picture 9" descr="A04"/>
          <p:cNvPicPr>
            <a:picLocks noChangeAspect="1"/>
          </p:cNvPicPr>
          <p:nvPr/>
        </p:nvPicPr>
        <p:blipFill>
          <a:blip r:embed="rId10" cstate="print"/>
          <a:stretch>
            <a:fillRect/>
          </a:stretch>
        </p:blipFill>
        <p:spPr>
          <a:xfrm>
            <a:off x="3124200" y="4895850"/>
            <a:ext cx="865188" cy="652463"/>
          </a:xfrm>
          <a:prstGeom prst="rect">
            <a:avLst/>
          </a:prstGeom>
          <a:noFill/>
          <a:ln w="9525">
            <a:noFill/>
          </a:ln>
        </p:spPr>
      </p:pic>
      <p:sp>
        <p:nvSpPr>
          <p:cNvPr id="7182" name="TextBox 52"/>
          <p:cNvSpPr txBox="1"/>
          <p:nvPr/>
        </p:nvSpPr>
        <p:spPr>
          <a:xfrm>
            <a:off x="31242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吊装作业</a:t>
            </a:r>
          </a:p>
        </p:txBody>
      </p:sp>
      <p:pic>
        <p:nvPicPr>
          <p:cNvPr id="7183" name="Picture 9" descr="A04"/>
          <p:cNvPicPr>
            <a:picLocks noChangeAspect="1"/>
          </p:cNvPicPr>
          <p:nvPr/>
        </p:nvPicPr>
        <p:blipFill>
          <a:blip r:embed="rId10" cstate="print"/>
          <a:stretch>
            <a:fillRect/>
          </a:stretch>
        </p:blipFill>
        <p:spPr>
          <a:xfrm>
            <a:off x="4038600" y="4895850"/>
            <a:ext cx="865188" cy="652463"/>
          </a:xfrm>
          <a:prstGeom prst="rect">
            <a:avLst/>
          </a:prstGeom>
          <a:noFill/>
          <a:ln w="9525">
            <a:noFill/>
          </a:ln>
        </p:spPr>
      </p:pic>
      <p:sp>
        <p:nvSpPr>
          <p:cNvPr id="7184" name="TextBox 54"/>
          <p:cNvSpPr txBox="1"/>
          <p:nvPr/>
        </p:nvSpPr>
        <p:spPr>
          <a:xfrm>
            <a:off x="40386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高处作业</a:t>
            </a:r>
          </a:p>
        </p:txBody>
      </p:sp>
      <p:pic>
        <p:nvPicPr>
          <p:cNvPr id="7185" name="Picture 9" descr="A04"/>
          <p:cNvPicPr>
            <a:picLocks noChangeAspect="1"/>
          </p:cNvPicPr>
          <p:nvPr/>
        </p:nvPicPr>
        <p:blipFill>
          <a:blip r:embed="rId8" cstate="print"/>
          <a:stretch>
            <a:fillRect/>
          </a:stretch>
        </p:blipFill>
        <p:spPr>
          <a:xfrm>
            <a:off x="4953000" y="4895850"/>
            <a:ext cx="871538" cy="652463"/>
          </a:xfrm>
          <a:prstGeom prst="rect">
            <a:avLst/>
          </a:prstGeom>
          <a:noFill/>
          <a:ln w="9525">
            <a:noFill/>
          </a:ln>
        </p:spPr>
      </p:pic>
      <p:sp>
        <p:nvSpPr>
          <p:cNvPr id="7186" name="TextBox 56"/>
          <p:cNvSpPr txBox="1"/>
          <p:nvPr/>
        </p:nvSpPr>
        <p:spPr>
          <a:xfrm>
            <a:off x="49530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动土作业</a:t>
            </a:r>
          </a:p>
        </p:txBody>
      </p:sp>
      <p:pic>
        <p:nvPicPr>
          <p:cNvPr id="7187" name="Picture 9" descr="A04"/>
          <p:cNvPicPr>
            <a:picLocks noChangeAspect="1"/>
          </p:cNvPicPr>
          <p:nvPr/>
        </p:nvPicPr>
        <p:blipFill>
          <a:blip r:embed="rId10" cstate="print"/>
          <a:stretch>
            <a:fillRect/>
          </a:stretch>
        </p:blipFill>
        <p:spPr>
          <a:xfrm>
            <a:off x="5867400" y="4895850"/>
            <a:ext cx="865188" cy="652463"/>
          </a:xfrm>
          <a:prstGeom prst="rect">
            <a:avLst/>
          </a:prstGeom>
          <a:noFill/>
          <a:ln w="9525">
            <a:noFill/>
          </a:ln>
        </p:spPr>
      </p:pic>
      <p:sp>
        <p:nvSpPr>
          <p:cNvPr id="7188" name="TextBox 58"/>
          <p:cNvSpPr txBox="1"/>
          <p:nvPr/>
        </p:nvSpPr>
        <p:spPr>
          <a:xfrm>
            <a:off x="58674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临时用电</a:t>
            </a:r>
          </a:p>
        </p:txBody>
      </p:sp>
      <p:pic>
        <p:nvPicPr>
          <p:cNvPr id="7189" name="Picture 9" descr="A04"/>
          <p:cNvPicPr>
            <a:picLocks noChangeAspect="1"/>
          </p:cNvPicPr>
          <p:nvPr/>
        </p:nvPicPr>
        <p:blipFill>
          <a:blip r:embed="rId8" cstate="print"/>
          <a:stretch>
            <a:fillRect/>
          </a:stretch>
        </p:blipFill>
        <p:spPr>
          <a:xfrm>
            <a:off x="6781800" y="4895850"/>
            <a:ext cx="871538" cy="652463"/>
          </a:xfrm>
          <a:prstGeom prst="rect">
            <a:avLst/>
          </a:prstGeom>
          <a:noFill/>
          <a:ln w="9525">
            <a:noFill/>
          </a:ln>
        </p:spPr>
      </p:pic>
      <p:sp>
        <p:nvSpPr>
          <p:cNvPr id="7190" name="TextBox 60"/>
          <p:cNvSpPr txBox="1"/>
          <p:nvPr/>
        </p:nvSpPr>
        <p:spPr>
          <a:xfrm>
            <a:off x="67818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断路作业</a:t>
            </a:r>
          </a:p>
        </p:txBody>
      </p:sp>
      <p:pic>
        <p:nvPicPr>
          <p:cNvPr id="7191" name="Picture 9" descr="A04"/>
          <p:cNvPicPr>
            <a:picLocks noChangeAspect="1"/>
          </p:cNvPicPr>
          <p:nvPr/>
        </p:nvPicPr>
        <p:blipFill>
          <a:blip r:embed="rId8" cstate="print"/>
          <a:stretch>
            <a:fillRect/>
          </a:stretch>
        </p:blipFill>
        <p:spPr>
          <a:xfrm>
            <a:off x="7696200" y="4895850"/>
            <a:ext cx="871538" cy="652463"/>
          </a:xfrm>
          <a:prstGeom prst="rect">
            <a:avLst/>
          </a:prstGeom>
          <a:noFill/>
          <a:ln w="9525">
            <a:noFill/>
          </a:ln>
        </p:spPr>
      </p:pic>
      <p:sp>
        <p:nvSpPr>
          <p:cNvPr id="7192" name="TextBox 62"/>
          <p:cNvSpPr txBox="1"/>
          <p:nvPr/>
        </p:nvSpPr>
        <p:spPr>
          <a:xfrm>
            <a:off x="76962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盲板抽堵</a:t>
            </a:r>
          </a:p>
        </p:txBody>
      </p:sp>
      <p:pic>
        <p:nvPicPr>
          <p:cNvPr id="7193" name="Picture 9" descr="A04"/>
          <p:cNvPicPr>
            <a:picLocks noChangeAspect="1"/>
          </p:cNvPicPr>
          <p:nvPr/>
        </p:nvPicPr>
        <p:blipFill>
          <a:blip r:embed="rId10" cstate="print"/>
          <a:stretch>
            <a:fillRect/>
          </a:stretch>
        </p:blipFill>
        <p:spPr>
          <a:xfrm>
            <a:off x="8686800" y="4895850"/>
            <a:ext cx="865188" cy="652463"/>
          </a:xfrm>
          <a:prstGeom prst="rect">
            <a:avLst/>
          </a:prstGeom>
          <a:noFill/>
          <a:ln w="9525">
            <a:noFill/>
          </a:ln>
        </p:spPr>
      </p:pic>
      <p:sp>
        <p:nvSpPr>
          <p:cNvPr id="7194" name="TextBox 64"/>
          <p:cNvSpPr txBox="1"/>
          <p:nvPr/>
        </p:nvSpPr>
        <p:spPr>
          <a:xfrm>
            <a:off x="86868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受限空间</a:t>
            </a:r>
          </a:p>
        </p:txBody>
      </p:sp>
      <p:sp>
        <p:nvSpPr>
          <p:cNvPr id="7195" name="TextBox 65"/>
          <p:cNvSpPr txBox="1"/>
          <p:nvPr/>
        </p:nvSpPr>
        <p:spPr>
          <a:xfrm>
            <a:off x="6091238" y="3048000"/>
            <a:ext cx="1357312" cy="368300"/>
          </a:xfrm>
          <a:prstGeom prst="rect">
            <a:avLst/>
          </a:prstGeom>
          <a:noFill/>
          <a:ln w="9525">
            <a:noFill/>
          </a:ln>
        </p:spPr>
        <p:txBody>
          <a:bodyPr>
            <a:spAutoFit/>
          </a:bodyPr>
          <a:lstStyle/>
          <a:p>
            <a:pPr algn="ctr" eaLnBrk="1" hangingPunct="1"/>
            <a:r>
              <a:rPr lang="zh-CN" altLang="en-US" b="1" dirty="0">
                <a:solidFill>
                  <a:schemeClr val="tx1"/>
                </a:solidFill>
                <a:latin typeface="微软雅黑" panose="020B0503020204020204" charset="-122"/>
                <a:ea typeface="微软雅黑" panose="020B0503020204020204" charset="-122"/>
              </a:rPr>
              <a:t>常规作业</a:t>
            </a:r>
          </a:p>
        </p:txBody>
      </p:sp>
      <p:sp>
        <p:nvSpPr>
          <p:cNvPr id="7196" name="TextBox 66"/>
          <p:cNvSpPr txBox="1"/>
          <p:nvPr/>
        </p:nvSpPr>
        <p:spPr>
          <a:xfrm>
            <a:off x="2514600" y="4057650"/>
            <a:ext cx="1752600" cy="368300"/>
          </a:xfrm>
          <a:prstGeom prst="rect">
            <a:avLst/>
          </a:prstGeom>
          <a:noFill/>
          <a:ln w="9525">
            <a:noFill/>
          </a:ln>
        </p:spPr>
        <p:txBody>
          <a:bodyPr lIns="0" rIns="0">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作业安全票证</a:t>
            </a:r>
          </a:p>
        </p:txBody>
      </p:sp>
      <p:sp>
        <p:nvSpPr>
          <p:cNvPr id="7198" name="TextBox 68"/>
          <p:cNvSpPr txBox="1"/>
          <p:nvPr/>
        </p:nvSpPr>
        <p:spPr>
          <a:xfrm>
            <a:off x="5181600" y="4057650"/>
            <a:ext cx="1857375" cy="36830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工作前风险分析</a:t>
            </a:r>
          </a:p>
        </p:txBody>
      </p:sp>
      <p:cxnSp>
        <p:nvCxnSpPr>
          <p:cNvPr id="7201" name="形状 115"/>
          <p:cNvCxnSpPr/>
          <p:nvPr/>
        </p:nvCxnSpPr>
        <p:spPr>
          <a:xfrm rot="5400000" flipH="1" flipV="1">
            <a:off x="5465763" y="2136775"/>
            <a:ext cx="142875" cy="1536700"/>
          </a:xfrm>
          <a:prstGeom prst="bentConnector2">
            <a:avLst/>
          </a:prstGeom>
          <a:ln w="31750" cap="flat" cmpd="sng">
            <a:solidFill>
              <a:schemeClr val="bg1"/>
            </a:solidFill>
            <a:prstDash val="solid"/>
            <a:miter/>
            <a:headEnd type="none" w="med" len="med"/>
            <a:tailEnd type="none" w="med" len="med"/>
          </a:ln>
        </p:spPr>
      </p:cxnSp>
      <p:cxnSp>
        <p:nvCxnSpPr>
          <p:cNvPr id="7202" name="形状 117"/>
          <p:cNvCxnSpPr/>
          <p:nvPr/>
        </p:nvCxnSpPr>
        <p:spPr>
          <a:xfrm rot="-5400000" flipV="1">
            <a:off x="6483350" y="2654300"/>
            <a:ext cx="142875" cy="500063"/>
          </a:xfrm>
          <a:prstGeom prst="bentConnector2">
            <a:avLst/>
          </a:prstGeom>
          <a:ln w="31750" cap="flat" cmpd="sng">
            <a:solidFill>
              <a:schemeClr val="bg1"/>
            </a:solidFill>
            <a:prstDash val="solid"/>
            <a:miter/>
            <a:headEnd type="none" w="med" len="med"/>
            <a:tailEnd type="none" w="med" len="med"/>
          </a:ln>
        </p:spPr>
      </p:cxnSp>
      <p:cxnSp>
        <p:nvCxnSpPr>
          <p:cNvPr id="7204" name="直接连接符 171"/>
          <p:cNvCxnSpPr/>
          <p:nvPr/>
        </p:nvCxnSpPr>
        <p:spPr>
          <a:xfrm rot="5400000">
            <a:off x="4133850" y="4065588"/>
            <a:ext cx="1190625" cy="11112"/>
          </a:xfrm>
          <a:prstGeom prst="line">
            <a:avLst/>
          </a:prstGeom>
          <a:ln w="31750" cap="flat" cmpd="sng">
            <a:solidFill>
              <a:schemeClr val="bg1"/>
            </a:solidFill>
            <a:prstDash val="solid"/>
            <a:headEnd type="none" w="med" len="med"/>
            <a:tailEnd type="none" w="med" len="med"/>
          </a:ln>
        </p:spPr>
      </p:cxnSp>
      <p:cxnSp>
        <p:nvCxnSpPr>
          <p:cNvPr id="7205" name="直接连接符 184"/>
          <p:cNvCxnSpPr/>
          <p:nvPr/>
        </p:nvCxnSpPr>
        <p:spPr>
          <a:xfrm rot="5400000" flipH="1" flipV="1">
            <a:off x="514350" y="4229100"/>
            <a:ext cx="2971800" cy="38100"/>
          </a:xfrm>
          <a:prstGeom prst="line">
            <a:avLst/>
          </a:prstGeom>
          <a:ln w="31750" cap="flat" cmpd="sng">
            <a:solidFill>
              <a:srgbClr val="949494"/>
            </a:solidFill>
            <a:prstDash val="sysDash"/>
            <a:headEnd type="none" w="med" len="med"/>
            <a:tailEnd type="none" w="med" len="med"/>
          </a:ln>
        </p:spPr>
      </p:cxnSp>
      <p:cxnSp>
        <p:nvCxnSpPr>
          <p:cNvPr id="7206" name="直接连接符 186"/>
          <p:cNvCxnSpPr/>
          <p:nvPr/>
        </p:nvCxnSpPr>
        <p:spPr>
          <a:xfrm>
            <a:off x="2019618" y="2762250"/>
            <a:ext cx="4000500" cy="1588"/>
          </a:xfrm>
          <a:prstGeom prst="line">
            <a:avLst/>
          </a:prstGeom>
          <a:ln w="31750" cap="flat" cmpd="sng">
            <a:solidFill>
              <a:srgbClr val="949494"/>
            </a:solidFill>
            <a:prstDash val="sysDash"/>
            <a:headEnd type="none" w="med" len="med"/>
            <a:tailEnd type="none" w="med" len="med"/>
          </a:ln>
        </p:spPr>
      </p:cxnSp>
      <p:cxnSp>
        <p:nvCxnSpPr>
          <p:cNvPr id="7207" name="直接连接符 189"/>
          <p:cNvCxnSpPr/>
          <p:nvPr/>
        </p:nvCxnSpPr>
        <p:spPr>
          <a:xfrm rot="5400000">
            <a:off x="5524500" y="3255963"/>
            <a:ext cx="990600" cy="1587"/>
          </a:xfrm>
          <a:prstGeom prst="line">
            <a:avLst/>
          </a:prstGeom>
          <a:ln w="31750" cap="flat" cmpd="sng">
            <a:solidFill>
              <a:srgbClr val="949494"/>
            </a:solidFill>
            <a:prstDash val="sysDash"/>
            <a:headEnd type="none" w="med" len="med"/>
            <a:tailEnd type="none" w="med" len="med"/>
          </a:ln>
        </p:spPr>
      </p:cxnSp>
      <p:cxnSp>
        <p:nvCxnSpPr>
          <p:cNvPr id="7208" name="直接连接符 191"/>
          <p:cNvCxnSpPr/>
          <p:nvPr/>
        </p:nvCxnSpPr>
        <p:spPr>
          <a:xfrm>
            <a:off x="6067425" y="3752850"/>
            <a:ext cx="3714750" cy="1588"/>
          </a:xfrm>
          <a:prstGeom prst="line">
            <a:avLst/>
          </a:prstGeom>
          <a:ln w="31750" cap="flat" cmpd="sng">
            <a:solidFill>
              <a:srgbClr val="949494"/>
            </a:solidFill>
            <a:prstDash val="sysDash"/>
            <a:headEnd type="none" w="med" len="med"/>
            <a:tailEnd type="none" w="med" len="med"/>
          </a:ln>
        </p:spPr>
      </p:cxnSp>
      <p:cxnSp>
        <p:nvCxnSpPr>
          <p:cNvPr id="7209" name="直接连接符 193"/>
          <p:cNvCxnSpPr/>
          <p:nvPr/>
        </p:nvCxnSpPr>
        <p:spPr>
          <a:xfrm rot="5400000">
            <a:off x="8753475" y="4762500"/>
            <a:ext cx="2057400" cy="0"/>
          </a:xfrm>
          <a:prstGeom prst="line">
            <a:avLst/>
          </a:prstGeom>
          <a:ln w="31750" cap="flat" cmpd="sng">
            <a:solidFill>
              <a:srgbClr val="949494"/>
            </a:solidFill>
            <a:prstDash val="sysDash"/>
            <a:headEnd type="none" w="med" len="med"/>
            <a:tailEnd type="none" w="med" len="med"/>
          </a:ln>
        </p:spPr>
      </p:cxnSp>
      <p:sp>
        <p:nvSpPr>
          <p:cNvPr id="7210" name="直接连接符 7209"/>
          <p:cNvSpPr/>
          <p:nvPr/>
        </p:nvSpPr>
        <p:spPr>
          <a:xfrm>
            <a:off x="1981200" y="5791200"/>
            <a:ext cx="7772400" cy="0"/>
          </a:xfrm>
          <a:prstGeom prst="line">
            <a:avLst/>
          </a:prstGeom>
          <a:ln w="31750" cap="flat" cmpd="sng">
            <a:solidFill>
              <a:srgbClr val="949494"/>
            </a:solidFill>
            <a:prstDash val="sysDash"/>
            <a:headEnd type="none" w="med" len="med"/>
            <a:tailEnd type="none" w="med" len="med"/>
          </a:ln>
        </p:spPr>
      </p:sp>
      <p:sp>
        <p:nvSpPr>
          <p:cNvPr id="7211" name="直接连接符 7210"/>
          <p:cNvSpPr/>
          <p:nvPr/>
        </p:nvSpPr>
        <p:spPr>
          <a:xfrm>
            <a:off x="2590800" y="4667250"/>
            <a:ext cx="6477000" cy="0"/>
          </a:xfrm>
          <a:prstGeom prst="line">
            <a:avLst/>
          </a:prstGeom>
          <a:ln w="25400" cap="flat" cmpd="sng">
            <a:solidFill>
              <a:schemeClr val="bg1"/>
            </a:solidFill>
            <a:prstDash val="solid"/>
            <a:headEnd type="none" w="med" len="med"/>
            <a:tailEnd type="none" w="med" len="med"/>
          </a:ln>
        </p:spPr>
      </p:sp>
      <p:sp>
        <p:nvSpPr>
          <p:cNvPr id="7212" name="直接连接符 7211"/>
          <p:cNvSpPr/>
          <p:nvPr/>
        </p:nvSpPr>
        <p:spPr>
          <a:xfrm>
            <a:off x="2590800" y="4667250"/>
            <a:ext cx="0" cy="228600"/>
          </a:xfrm>
          <a:prstGeom prst="line">
            <a:avLst/>
          </a:prstGeom>
          <a:ln w="9525" cap="flat" cmpd="sng">
            <a:solidFill>
              <a:schemeClr val="bg1"/>
            </a:solidFill>
            <a:prstDash val="solid"/>
            <a:headEnd type="none" w="med" len="med"/>
            <a:tailEnd type="none" w="med" len="med"/>
          </a:ln>
        </p:spPr>
      </p:sp>
      <p:sp>
        <p:nvSpPr>
          <p:cNvPr id="7213" name="直接连接符 7212"/>
          <p:cNvSpPr/>
          <p:nvPr/>
        </p:nvSpPr>
        <p:spPr>
          <a:xfrm>
            <a:off x="3552825" y="4667250"/>
            <a:ext cx="0" cy="228600"/>
          </a:xfrm>
          <a:prstGeom prst="line">
            <a:avLst/>
          </a:prstGeom>
          <a:ln w="9525" cap="flat" cmpd="sng">
            <a:solidFill>
              <a:schemeClr val="bg1"/>
            </a:solidFill>
            <a:prstDash val="solid"/>
            <a:headEnd type="none" w="med" len="med"/>
            <a:tailEnd type="none" w="med" len="med"/>
          </a:ln>
        </p:spPr>
      </p:sp>
      <p:sp>
        <p:nvSpPr>
          <p:cNvPr id="7214" name="直接连接符 7213"/>
          <p:cNvSpPr/>
          <p:nvPr/>
        </p:nvSpPr>
        <p:spPr>
          <a:xfrm>
            <a:off x="4419600" y="4667250"/>
            <a:ext cx="0" cy="228600"/>
          </a:xfrm>
          <a:prstGeom prst="line">
            <a:avLst/>
          </a:prstGeom>
          <a:ln w="9525" cap="flat" cmpd="sng">
            <a:solidFill>
              <a:schemeClr val="bg1"/>
            </a:solidFill>
            <a:prstDash val="solid"/>
            <a:headEnd type="none" w="med" len="med"/>
            <a:tailEnd type="none" w="med" len="med"/>
          </a:ln>
        </p:spPr>
      </p:sp>
      <p:sp>
        <p:nvSpPr>
          <p:cNvPr id="7215" name="直接连接符 7214"/>
          <p:cNvSpPr/>
          <p:nvPr/>
        </p:nvSpPr>
        <p:spPr>
          <a:xfrm>
            <a:off x="5410200" y="4667250"/>
            <a:ext cx="0" cy="228600"/>
          </a:xfrm>
          <a:prstGeom prst="line">
            <a:avLst/>
          </a:prstGeom>
          <a:ln w="9525" cap="flat" cmpd="sng">
            <a:solidFill>
              <a:schemeClr val="bg1"/>
            </a:solidFill>
            <a:prstDash val="solid"/>
            <a:headEnd type="none" w="med" len="med"/>
            <a:tailEnd type="none" w="med" len="med"/>
          </a:ln>
        </p:spPr>
      </p:sp>
      <p:sp>
        <p:nvSpPr>
          <p:cNvPr id="7216" name="直接连接符 7215"/>
          <p:cNvSpPr/>
          <p:nvPr/>
        </p:nvSpPr>
        <p:spPr>
          <a:xfrm>
            <a:off x="6324600" y="4667250"/>
            <a:ext cx="0" cy="228600"/>
          </a:xfrm>
          <a:prstGeom prst="line">
            <a:avLst/>
          </a:prstGeom>
          <a:ln w="9525" cap="flat" cmpd="sng">
            <a:solidFill>
              <a:schemeClr val="bg1"/>
            </a:solidFill>
            <a:prstDash val="solid"/>
            <a:headEnd type="none" w="med" len="med"/>
            <a:tailEnd type="none" w="med" len="med"/>
          </a:ln>
        </p:spPr>
      </p:sp>
      <p:sp>
        <p:nvSpPr>
          <p:cNvPr id="7217" name="直接连接符 7216"/>
          <p:cNvSpPr/>
          <p:nvPr/>
        </p:nvSpPr>
        <p:spPr>
          <a:xfrm>
            <a:off x="7239000" y="4667250"/>
            <a:ext cx="0" cy="228600"/>
          </a:xfrm>
          <a:prstGeom prst="line">
            <a:avLst/>
          </a:prstGeom>
          <a:ln w="9525" cap="flat" cmpd="sng">
            <a:solidFill>
              <a:schemeClr val="bg1"/>
            </a:solidFill>
            <a:prstDash val="solid"/>
            <a:headEnd type="none" w="med" len="med"/>
            <a:tailEnd type="none" w="med" len="med"/>
          </a:ln>
        </p:spPr>
      </p:sp>
      <p:sp>
        <p:nvSpPr>
          <p:cNvPr id="7218" name="直接连接符 7217"/>
          <p:cNvSpPr/>
          <p:nvPr/>
        </p:nvSpPr>
        <p:spPr>
          <a:xfrm>
            <a:off x="8153400" y="4667250"/>
            <a:ext cx="0" cy="228600"/>
          </a:xfrm>
          <a:prstGeom prst="line">
            <a:avLst/>
          </a:prstGeom>
          <a:ln w="9525" cap="flat" cmpd="sng">
            <a:solidFill>
              <a:schemeClr val="bg1"/>
            </a:solidFill>
            <a:prstDash val="solid"/>
            <a:headEnd type="none" w="med" len="med"/>
            <a:tailEnd type="none" w="med" len="med"/>
          </a:ln>
        </p:spPr>
      </p:sp>
      <p:sp>
        <p:nvSpPr>
          <p:cNvPr id="7219" name="直接连接符 7218"/>
          <p:cNvSpPr/>
          <p:nvPr/>
        </p:nvSpPr>
        <p:spPr>
          <a:xfrm>
            <a:off x="9067800" y="4667250"/>
            <a:ext cx="0" cy="228600"/>
          </a:xfrm>
          <a:prstGeom prst="line">
            <a:avLst/>
          </a:prstGeom>
          <a:ln w="9525" cap="flat" cmpd="sng">
            <a:solidFill>
              <a:schemeClr val="bg1"/>
            </a:solidFill>
            <a:prstDash val="solid"/>
            <a:headEnd type="none" w="med" len="med"/>
            <a:tailEnd type="none" w="med" len="med"/>
          </a:ln>
        </p:spPr>
      </p:sp>
      <p:sp>
        <p:nvSpPr>
          <p:cNvPr id="7220" name="直接连接符 7219"/>
          <p:cNvSpPr/>
          <p:nvPr/>
        </p:nvSpPr>
        <p:spPr>
          <a:xfrm>
            <a:off x="5943600" y="2457450"/>
            <a:ext cx="0" cy="381000"/>
          </a:xfrm>
          <a:prstGeom prst="line">
            <a:avLst/>
          </a:prstGeom>
          <a:ln w="25400" cap="flat" cmpd="sng">
            <a:solidFill>
              <a:schemeClr val="bg1"/>
            </a:solidFill>
            <a:prstDash val="solid"/>
            <a:headEnd type="none" w="med" len="med"/>
            <a:tailEnd type="none" w="med" len="med"/>
          </a:ln>
        </p:spPr>
      </p:sp>
      <p:sp>
        <p:nvSpPr>
          <p:cNvPr id="7221" name="左右箭头 7220"/>
          <p:cNvSpPr/>
          <p:nvPr/>
        </p:nvSpPr>
        <p:spPr>
          <a:xfrm>
            <a:off x="4233545" y="4133850"/>
            <a:ext cx="990600" cy="228600"/>
          </a:xfrm>
          <a:prstGeom prst="leftRightArrow">
            <a:avLst>
              <a:gd name="adj1" fmla="val 50000"/>
              <a:gd name="adj2" fmla="val 86666"/>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latin typeface="微软雅黑" panose="020B0503020204020204" charset="-122"/>
              <a:ea typeface="微软雅黑" panose="020B0503020204020204" charset="-122"/>
            </a:endParaRPr>
          </a:p>
        </p:txBody>
      </p:sp>
      <p:sp>
        <p:nvSpPr>
          <p:cNvPr id="7222" name="右箭头 7221"/>
          <p:cNvSpPr/>
          <p:nvPr/>
        </p:nvSpPr>
        <p:spPr>
          <a:xfrm>
            <a:off x="7448550" y="3143250"/>
            <a:ext cx="533400" cy="228600"/>
          </a:xfrm>
          <a:prstGeom prst="rightArrow">
            <a:avLst>
              <a:gd name="adj1" fmla="val 50000"/>
              <a:gd name="adj2" fmla="val 58333"/>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pic>
        <p:nvPicPr>
          <p:cNvPr id="5" name="Picture 9" descr="A04"/>
          <p:cNvPicPr>
            <a:picLocks noChangeAspect="1"/>
          </p:cNvPicPr>
          <p:nvPr/>
        </p:nvPicPr>
        <p:blipFill>
          <a:blip r:embed="rId11" cstate="print"/>
          <a:stretch>
            <a:fillRect/>
          </a:stretch>
        </p:blipFill>
        <p:spPr>
          <a:xfrm>
            <a:off x="8001000" y="2981325"/>
            <a:ext cx="2438400" cy="517525"/>
          </a:xfrm>
          <a:prstGeom prst="rect">
            <a:avLst/>
          </a:prstGeom>
          <a:noFill/>
          <a:ln w="9525">
            <a:noFill/>
          </a:ln>
        </p:spPr>
      </p:pic>
      <p:sp>
        <p:nvSpPr>
          <p:cNvPr id="6" name="TextBox 67"/>
          <p:cNvSpPr txBox="1"/>
          <p:nvPr/>
        </p:nvSpPr>
        <p:spPr>
          <a:xfrm>
            <a:off x="8001000" y="3086100"/>
            <a:ext cx="2438400" cy="298450"/>
          </a:xfrm>
          <a:prstGeom prst="rect">
            <a:avLst/>
          </a:prstGeom>
          <a:noFill/>
          <a:ln w="9525">
            <a:noFill/>
          </a:ln>
        </p:spPr>
        <p:txBody>
          <a:bodyPr lIns="0" tIns="10800" rIns="0" bIns="10800">
            <a:spAutoFit/>
          </a:bodyPr>
          <a:lstStyle/>
          <a:p>
            <a:pPr algn="ctr" eaLnBrk="1" hangingPunct="1"/>
            <a:r>
              <a:rPr lang="zh-CN" altLang="en-US" b="1" dirty="0">
                <a:solidFill>
                  <a:schemeClr val="tx1"/>
                </a:solidFill>
                <a:latin typeface="微软雅黑" panose="020B0503020204020204" charset="-122"/>
                <a:ea typeface="微软雅黑" panose="020B0503020204020204" charset="-122"/>
              </a:rPr>
              <a:t>操作规程、日常管理等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80">
                                          <p:stCondLst>
                                            <p:cond delay="0"/>
                                          </p:stCondLst>
                                        </p:cTn>
                                        <p:tgtEl>
                                          <p:spTgt spid="7171"/>
                                        </p:tgtEl>
                                      </p:cBhvr>
                                    </p:animEffect>
                                    <p:anim calcmode="lin" valueType="num">
                                      <p:cBhvr>
                                        <p:cTn id="8"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gtEl>
                                      </p:cBhvr>
                                      <p:to x="100000" y="60000"/>
                                    </p:animScale>
                                    <p:animScale>
                                      <p:cBhvr>
                                        <p:cTn id="14" dur="166" decel="50000">
                                          <p:stCondLst>
                                            <p:cond delay="676"/>
                                          </p:stCondLst>
                                        </p:cTn>
                                        <p:tgtEl>
                                          <p:spTgt spid="7171"/>
                                        </p:tgtEl>
                                      </p:cBhvr>
                                      <p:to x="100000" y="100000"/>
                                    </p:animScale>
                                    <p:animScale>
                                      <p:cBhvr>
                                        <p:cTn id="15" dur="26">
                                          <p:stCondLst>
                                            <p:cond delay="1312"/>
                                          </p:stCondLst>
                                        </p:cTn>
                                        <p:tgtEl>
                                          <p:spTgt spid="7171"/>
                                        </p:tgtEl>
                                      </p:cBhvr>
                                      <p:to x="100000" y="80000"/>
                                    </p:animScale>
                                    <p:animScale>
                                      <p:cBhvr>
                                        <p:cTn id="16" dur="166" decel="50000">
                                          <p:stCondLst>
                                            <p:cond delay="1338"/>
                                          </p:stCondLst>
                                        </p:cTn>
                                        <p:tgtEl>
                                          <p:spTgt spid="7171"/>
                                        </p:tgtEl>
                                      </p:cBhvr>
                                      <p:to x="100000" y="100000"/>
                                    </p:animScale>
                                    <p:animScale>
                                      <p:cBhvr>
                                        <p:cTn id="17" dur="26">
                                          <p:stCondLst>
                                            <p:cond delay="1642"/>
                                          </p:stCondLst>
                                        </p:cTn>
                                        <p:tgtEl>
                                          <p:spTgt spid="7171"/>
                                        </p:tgtEl>
                                      </p:cBhvr>
                                      <p:to x="100000" y="90000"/>
                                    </p:animScale>
                                    <p:animScale>
                                      <p:cBhvr>
                                        <p:cTn id="18" dur="166" decel="50000">
                                          <p:stCondLst>
                                            <p:cond delay="1668"/>
                                          </p:stCondLst>
                                        </p:cTn>
                                        <p:tgtEl>
                                          <p:spTgt spid="7171"/>
                                        </p:tgtEl>
                                      </p:cBhvr>
                                      <p:to x="100000" y="100000"/>
                                    </p:animScale>
                                    <p:animScale>
                                      <p:cBhvr>
                                        <p:cTn id="19" dur="26">
                                          <p:stCondLst>
                                            <p:cond delay="1808"/>
                                          </p:stCondLst>
                                        </p:cTn>
                                        <p:tgtEl>
                                          <p:spTgt spid="7171"/>
                                        </p:tgtEl>
                                      </p:cBhvr>
                                      <p:to x="100000" y="95000"/>
                                    </p:animScale>
                                    <p:animScale>
                                      <p:cBhvr>
                                        <p:cTn id="20" dur="166" decel="50000">
                                          <p:stCondLst>
                                            <p:cond delay="1834"/>
                                          </p:stCondLst>
                                        </p:cTn>
                                        <p:tgtEl>
                                          <p:spTgt spid="717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wipe(down)">
                                      <p:cBhvr>
                                        <p:cTn id="23" dur="580">
                                          <p:stCondLst>
                                            <p:cond delay="0"/>
                                          </p:stCondLst>
                                        </p:cTn>
                                        <p:tgtEl>
                                          <p:spTgt spid="7174"/>
                                        </p:tgtEl>
                                      </p:cBhvr>
                                    </p:animEffect>
                                    <p:anim calcmode="lin" valueType="num">
                                      <p:cBhvr>
                                        <p:cTn id="24"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4"/>
                                        </p:tgtEl>
                                      </p:cBhvr>
                                      <p:to x="100000" y="60000"/>
                                    </p:animScale>
                                    <p:animScale>
                                      <p:cBhvr>
                                        <p:cTn id="30" dur="166" decel="50000">
                                          <p:stCondLst>
                                            <p:cond delay="676"/>
                                          </p:stCondLst>
                                        </p:cTn>
                                        <p:tgtEl>
                                          <p:spTgt spid="7174"/>
                                        </p:tgtEl>
                                      </p:cBhvr>
                                      <p:to x="100000" y="100000"/>
                                    </p:animScale>
                                    <p:animScale>
                                      <p:cBhvr>
                                        <p:cTn id="31" dur="26">
                                          <p:stCondLst>
                                            <p:cond delay="1312"/>
                                          </p:stCondLst>
                                        </p:cTn>
                                        <p:tgtEl>
                                          <p:spTgt spid="7174"/>
                                        </p:tgtEl>
                                      </p:cBhvr>
                                      <p:to x="100000" y="80000"/>
                                    </p:animScale>
                                    <p:animScale>
                                      <p:cBhvr>
                                        <p:cTn id="32" dur="166" decel="50000">
                                          <p:stCondLst>
                                            <p:cond delay="1338"/>
                                          </p:stCondLst>
                                        </p:cTn>
                                        <p:tgtEl>
                                          <p:spTgt spid="7174"/>
                                        </p:tgtEl>
                                      </p:cBhvr>
                                      <p:to x="100000" y="100000"/>
                                    </p:animScale>
                                    <p:animScale>
                                      <p:cBhvr>
                                        <p:cTn id="33" dur="26">
                                          <p:stCondLst>
                                            <p:cond delay="1642"/>
                                          </p:stCondLst>
                                        </p:cTn>
                                        <p:tgtEl>
                                          <p:spTgt spid="7174"/>
                                        </p:tgtEl>
                                      </p:cBhvr>
                                      <p:to x="100000" y="90000"/>
                                    </p:animScale>
                                    <p:animScale>
                                      <p:cBhvr>
                                        <p:cTn id="34" dur="166" decel="50000">
                                          <p:stCondLst>
                                            <p:cond delay="1668"/>
                                          </p:stCondLst>
                                        </p:cTn>
                                        <p:tgtEl>
                                          <p:spTgt spid="7174"/>
                                        </p:tgtEl>
                                      </p:cBhvr>
                                      <p:to x="100000" y="100000"/>
                                    </p:animScale>
                                    <p:animScale>
                                      <p:cBhvr>
                                        <p:cTn id="35" dur="26">
                                          <p:stCondLst>
                                            <p:cond delay="1808"/>
                                          </p:stCondLst>
                                        </p:cTn>
                                        <p:tgtEl>
                                          <p:spTgt spid="7174"/>
                                        </p:tgtEl>
                                      </p:cBhvr>
                                      <p:to x="100000" y="95000"/>
                                    </p:animScale>
                                    <p:animScale>
                                      <p:cBhvr>
                                        <p:cTn id="36" dur="166" decel="50000">
                                          <p:stCondLst>
                                            <p:cond delay="1834"/>
                                          </p:stCondLst>
                                        </p:cTn>
                                        <p:tgtEl>
                                          <p:spTgt spid="717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176"/>
                                        </p:tgtEl>
                                        <p:attrNameLst>
                                          <p:attrName>style.visibility</p:attrName>
                                        </p:attrNameLst>
                                      </p:cBhvr>
                                      <p:to>
                                        <p:strVal val="visible"/>
                                      </p:to>
                                    </p:set>
                                    <p:animEffect transition="in" filter="wipe(down)">
                                      <p:cBhvr>
                                        <p:cTn id="39" dur="580">
                                          <p:stCondLst>
                                            <p:cond delay="0"/>
                                          </p:stCondLst>
                                        </p:cTn>
                                        <p:tgtEl>
                                          <p:spTgt spid="7176"/>
                                        </p:tgtEl>
                                      </p:cBhvr>
                                    </p:animEffect>
                                    <p:anim calcmode="lin" valueType="num">
                                      <p:cBhvr>
                                        <p:cTn id="40" dur="1822" tmFilter="0,0; 0.14,0.36; 0.43,0.73; 0.71,0.91; 1.0,1.0">
                                          <p:stCondLst>
                                            <p:cond delay="0"/>
                                          </p:stCondLst>
                                        </p:cTn>
                                        <p:tgtEl>
                                          <p:spTgt spid="717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17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17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17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176"/>
                                        </p:tgtEl>
                                        <p:attrNameLst>
                                          <p:attrName>ppt_y</p:attrName>
                                        </p:attrNameLst>
                                      </p:cBhvr>
                                      <p:tavLst>
                                        <p:tav tm="0" fmla="#ppt_y-sin(pi*$)/81">
                                          <p:val>
                                            <p:fltVal val="0"/>
                                          </p:val>
                                        </p:tav>
                                        <p:tav tm="100000">
                                          <p:val>
                                            <p:fltVal val="1"/>
                                          </p:val>
                                        </p:tav>
                                      </p:tavLst>
                                    </p:anim>
                                    <p:animScale>
                                      <p:cBhvr>
                                        <p:cTn id="45" dur="26">
                                          <p:stCondLst>
                                            <p:cond delay="650"/>
                                          </p:stCondLst>
                                        </p:cTn>
                                        <p:tgtEl>
                                          <p:spTgt spid="7176"/>
                                        </p:tgtEl>
                                      </p:cBhvr>
                                      <p:to x="100000" y="60000"/>
                                    </p:animScale>
                                    <p:animScale>
                                      <p:cBhvr>
                                        <p:cTn id="46" dur="166" decel="50000">
                                          <p:stCondLst>
                                            <p:cond delay="676"/>
                                          </p:stCondLst>
                                        </p:cTn>
                                        <p:tgtEl>
                                          <p:spTgt spid="7176"/>
                                        </p:tgtEl>
                                      </p:cBhvr>
                                      <p:to x="100000" y="100000"/>
                                    </p:animScale>
                                    <p:animScale>
                                      <p:cBhvr>
                                        <p:cTn id="47" dur="26">
                                          <p:stCondLst>
                                            <p:cond delay="1312"/>
                                          </p:stCondLst>
                                        </p:cTn>
                                        <p:tgtEl>
                                          <p:spTgt spid="7176"/>
                                        </p:tgtEl>
                                      </p:cBhvr>
                                      <p:to x="100000" y="80000"/>
                                    </p:animScale>
                                    <p:animScale>
                                      <p:cBhvr>
                                        <p:cTn id="48" dur="166" decel="50000">
                                          <p:stCondLst>
                                            <p:cond delay="1338"/>
                                          </p:stCondLst>
                                        </p:cTn>
                                        <p:tgtEl>
                                          <p:spTgt spid="7176"/>
                                        </p:tgtEl>
                                      </p:cBhvr>
                                      <p:to x="100000" y="100000"/>
                                    </p:animScale>
                                    <p:animScale>
                                      <p:cBhvr>
                                        <p:cTn id="49" dur="26">
                                          <p:stCondLst>
                                            <p:cond delay="1642"/>
                                          </p:stCondLst>
                                        </p:cTn>
                                        <p:tgtEl>
                                          <p:spTgt spid="7176"/>
                                        </p:tgtEl>
                                      </p:cBhvr>
                                      <p:to x="100000" y="90000"/>
                                    </p:animScale>
                                    <p:animScale>
                                      <p:cBhvr>
                                        <p:cTn id="50" dur="166" decel="50000">
                                          <p:stCondLst>
                                            <p:cond delay="1668"/>
                                          </p:stCondLst>
                                        </p:cTn>
                                        <p:tgtEl>
                                          <p:spTgt spid="7176"/>
                                        </p:tgtEl>
                                      </p:cBhvr>
                                      <p:to x="100000" y="100000"/>
                                    </p:animScale>
                                    <p:animScale>
                                      <p:cBhvr>
                                        <p:cTn id="51" dur="26">
                                          <p:stCondLst>
                                            <p:cond delay="1808"/>
                                          </p:stCondLst>
                                        </p:cTn>
                                        <p:tgtEl>
                                          <p:spTgt spid="7176"/>
                                        </p:tgtEl>
                                      </p:cBhvr>
                                      <p:to x="100000" y="95000"/>
                                    </p:animScale>
                                    <p:animScale>
                                      <p:cBhvr>
                                        <p:cTn id="52" dur="166" decel="50000">
                                          <p:stCondLst>
                                            <p:cond delay="1834"/>
                                          </p:stCondLst>
                                        </p:cTn>
                                        <p:tgtEl>
                                          <p:spTgt spid="717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178"/>
                                        </p:tgtEl>
                                        <p:attrNameLst>
                                          <p:attrName>style.visibility</p:attrName>
                                        </p:attrNameLst>
                                      </p:cBhvr>
                                      <p:to>
                                        <p:strVal val="visible"/>
                                      </p:to>
                                    </p:set>
                                    <p:animEffect transition="in" filter="wipe(down)">
                                      <p:cBhvr>
                                        <p:cTn id="55" dur="580">
                                          <p:stCondLst>
                                            <p:cond delay="0"/>
                                          </p:stCondLst>
                                        </p:cTn>
                                        <p:tgtEl>
                                          <p:spTgt spid="7178"/>
                                        </p:tgtEl>
                                      </p:cBhvr>
                                    </p:animEffect>
                                    <p:anim calcmode="lin" valueType="num">
                                      <p:cBhvr>
                                        <p:cTn id="56" dur="1822" tmFilter="0,0; 0.14,0.36; 0.43,0.73; 0.71,0.91; 1.0,1.0">
                                          <p:stCondLst>
                                            <p:cond delay="0"/>
                                          </p:stCondLst>
                                        </p:cTn>
                                        <p:tgtEl>
                                          <p:spTgt spid="717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8"/>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8"/>
                                        </p:tgtEl>
                                      </p:cBhvr>
                                      <p:to x="100000" y="60000"/>
                                    </p:animScale>
                                    <p:animScale>
                                      <p:cBhvr>
                                        <p:cTn id="62" dur="166" decel="50000">
                                          <p:stCondLst>
                                            <p:cond delay="676"/>
                                          </p:stCondLst>
                                        </p:cTn>
                                        <p:tgtEl>
                                          <p:spTgt spid="7178"/>
                                        </p:tgtEl>
                                      </p:cBhvr>
                                      <p:to x="100000" y="100000"/>
                                    </p:animScale>
                                    <p:animScale>
                                      <p:cBhvr>
                                        <p:cTn id="63" dur="26">
                                          <p:stCondLst>
                                            <p:cond delay="1312"/>
                                          </p:stCondLst>
                                        </p:cTn>
                                        <p:tgtEl>
                                          <p:spTgt spid="7178"/>
                                        </p:tgtEl>
                                      </p:cBhvr>
                                      <p:to x="100000" y="80000"/>
                                    </p:animScale>
                                    <p:animScale>
                                      <p:cBhvr>
                                        <p:cTn id="64" dur="166" decel="50000">
                                          <p:stCondLst>
                                            <p:cond delay="1338"/>
                                          </p:stCondLst>
                                        </p:cTn>
                                        <p:tgtEl>
                                          <p:spTgt spid="7178"/>
                                        </p:tgtEl>
                                      </p:cBhvr>
                                      <p:to x="100000" y="100000"/>
                                    </p:animScale>
                                    <p:animScale>
                                      <p:cBhvr>
                                        <p:cTn id="65" dur="26">
                                          <p:stCondLst>
                                            <p:cond delay="1642"/>
                                          </p:stCondLst>
                                        </p:cTn>
                                        <p:tgtEl>
                                          <p:spTgt spid="7178"/>
                                        </p:tgtEl>
                                      </p:cBhvr>
                                      <p:to x="100000" y="90000"/>
                                    </p:animScale>
                                    <p:animScale>
                                      <p:cBhvr>
                                        <p:cTn id="66" dur="166" decel="50000">
                                          <p:stCondLst>
                                            <p:cond delay="1668"/>
                                          </p:stCondLst>
                                        </p:cTn>
                                        <p:tgtEl>
                                          <p:spTgt spid="7178"/>
                                        </p:tgtEl>
                                      </p:cBhvr>
                                      <p:to x="100000" y="100000"/>
                                    </p:animScale>
                                    <p:animScale>
                                      <p:cBhvr>
                                        <p:cTn id="67" dur="26">
                                          <p:stCondLst>
                                            <p:cond delay="1808"/>
                                          </p:stCondLst>
                                        </p:cTn>
                                        <p:tgtEl>
                                          <p:spTgt spid="7178"/>
                                        </p:tgtEl>
                                      </p:cBhvr>
                                      <p:to x="100000" y="95000"/>
                                    </p:animScale>
                                    <p:animScale>
                                      <p:cBhvr>
                                        <p:cTn id="68" dur="166" decel="50000">
                                          <p:stCondLst>
                                            <p:cond delay="1834"/>
                                          </p:stCondLst>
                                        </p:cTn>
                                        <p:tgtEl>
                                          <p:spTgt spid="7178"/>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180"/>
                                        </p:tgtEl>
                                        <p:attrNameLst>
                                          <p:attrName>style.visibility</p:attrName>
                                        </p:attrNameLst>
                                      </p:cBhvr>
                                      <p:to>
                                        <p:strVal val="visible"/>
                                      </p:to>
                                    </p:set>
                                    <p:animEffect transition="in" filter="wipe(down)">
                                      <p:cBhvr>
                                        <p:cTn id="71" dur="580">
                                          <p:stCondLst>
                                            <p:cond delay="0"/>
                                          </p:stCondLst>
                                        </p:cTn>
                                        <p:tgtEl>
                                          <p:spTgt spid="7180"/>
                                        </p:tgtEl>
                                      </p:cBhvr>
                                    </p:animEffect>
                                    <p:anim calcmode="lin" valueType="num">
                                      <p:cBhvr>
                                        <p:cTn id="72"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77" dur="26">
                                          <p:stCondLst>
                                            <p:cond delay="650"/>
                                          </p:stCondLst>
                                        </p:cTn>
                                        <p:tgtEl>
                                          <p:spTgt spid="7180"/>
                                        </p:tgtEl>
                                      </p:cBhvr>
                                      <p:to x="100000" y="60000"/>
                                    </p:animScale>
                                    <p:animScale>
                                      <p:cBhvr>
                                        <p:cTn id="78" dur="166" decel="50000">
                                          <p:stCondLst>
                                            <p:cond delay="676"/>
                                          </p:stCondLst>
                                        </p:cTn>
                                        <p:tgtEl>
                                          <p:spTgt spid="7180"/>
                                        </p:tgtEl>
                                      </p:cBhvr>
                                      <p:to x="100000" y="100000"/>
                                    </p:animScale>
                                    <p:animScale>
                                      <p:cBhvr>
                                        <p:cTn id="79" dur="26">
                                          <p:stCondLst>
                                            <p:cond delay="1312"/>
                                          </p:stCondLst>
                                        </p:cTn>
                                        <p:tgtEl>
                                          <p:spTgt spid="7180"/>
                                        </p:tgtEl>
                                      </p:cBhvr>
                                      <p:to x="100000" y="80000"/>
                                    </p:animScale>
                                    <p:animScale>
                                      <p:cBhvr>
                                        <p:cTn id="80" dur="166" decel="50000">
                                          <p:stCondLst>
                                            <p:cond delay="1338"/>
                                          </p:stCondLst>
                                        </p:cTn>
                                        <p:tgtEl>
                                          <p:spTgt spid="7180"/>
                                        </p:tgtEl>
                                      </p:cBhvr>
                                      <p:to x="100000" y="100000"/>
                                    </p:animScale>
                                    <p:animScale>
                                      <p:cBhvr>
                                        <p:cTn id="81" dur="26">
                                          <p:stCondLst>
                                            <p:cond delay="1642"/>
                                          </p:stCondLst>
                                        </p:cTn>
                                        <p:tgtEl>
                                          <p:spTgt spid="7180"/>
                                        </p:tgtEl>
                                      </p:cBhvr>
                                      <p:to x="100000" y="90000"/>
                                    </p:animScale>
                                    <p:animScale>
                                      <p:cBhvr>
                                        <p:cTn id="82" dur="166" decel="50000">
                                          <p:stCondLst>
                                            <p:cond delay="1668"/>
                                          </p:stCondLst>
                                        </p:cTn>
                                        <p:tgtEl>
                                          <p:spTgt spid="7180"/>
                                        </p:tgtEl>
                                      </p:cBhvr>
                                      <p:to x="100000" y="100000"/>
                                    </p:animScale>
                                    <p:animScale>
                                      <p:cBhvr>
                                        <p:cTn id="83" dur="26">
                                          <p:stCondLst>
                                            <p:cond delay="1808"/>
                                          </p:stCondLst>
                                        </p:cTn>
                                        <p:tgtEl>
                                          <p:spTgt spid="7180"/>
                                        </p:tgtEl>
                                      </p:cBhvr>
                                      <p:to x="100000" y="95000"/>
                                    </p:animScale>
                                    <p:animScale>
                                      <p:cBhvr>
                                        <p:cTn id="84" dur="166" decel="50000">
                                          <p:stCondLst>
                                            <p:cond delay="1834"/>
                                          </p:stCondLst>
                                        </p:cTn>
                                        <p:tgtEl>
                                          <p:spTgt spid="7180"/>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7181"/>
                                        </p:tgtEl>
                                        <p:attrNameLst>
                                          <p:attrName>style.visibility</p:attrName>
                                        </p:attrNameLst>
                                      </p:cBhvr>
                                      <p:to>
                                        <p:strVal val="visible"/>
                                      </p:to>
                                    </p:set>
                                    <p:animEffect transition="in" filter="wipe(down)">
                                      <p:cBhvr>
                                        <p:cTn id="87" dur="580">
                                          <p:stCondLst>
                                            <p:cond delay="0"/>
                                          </p:stCondLst>
                                        </p:cTn>
                                        <p:tgtEl>
                                          <p:spTgt spid="7181"/>
                                        </p:tgtEl>
                                      </p:cBhvr>
                                    </p:animEffect>
                                    <p:anim calcmode="lin" valueType="num">
                                      <p:cBhvr>
                                        <p:cTn id="88"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93" dur="26">
                                          <p:stCondLst>
                                            <p:cond delay="650"/>
                                          </p:stCondLst>
                                        </p:cTn>
                                        <p:tgtEl>
                                          <p:spTgt spid="7181"/>
                                        </p:tgtEl>
                                      </p:cBhvr>
                                      <p:to x="100000" y="60000"/>
                                    </p:animScale>
                                    <p:animScale>
                                      <p:cBhvr>
                                        <p:cTn id="94" dur="166" decel="50000">
                                          <p:stCondLst>
                                            <p:cond delay="676"/>
                                          </p:stCondLst>
                                        </p:cTn>
                                        <p:tgtEl>
                                          <p:spTgt spid="7181"/>
                                        </p:tgtEl>
                                      </p:cBhvr>
                                      <p:to x="100000" y="100000"/>
                                    </p:animScale>
                                    <p:animScale>
                                      <p:cBhvr>
                                        <p:cTn id="95" dur="26">
                                          <p:stCondLst>
                                            <p:cond delay="1312"/>
                                          </p:stCondLst>
                                        </p:cTn>
                                        <p:tgtEl>
                                          <p:spTgt spid="7181"/>
                                        </p:tgtEl>
                                      </p:cBhvr>
                                      <p:to x="100000" y="80000"/>
                                    </p:animScale>
                                    <p:animScale>
                                      <p:cBhvr>
                                        <p:cTn id="96" dur="166" decel="50000">
                                          <p:stCondLst>
                                            <p:cond delay="1338"/>
                                          </p:stCondLst>
                                        </p:cTn>
                                        <p:tgtEl>
                                          <p:spTgt spid="7181"/>
                                        </p:tgtEl>
                                      </p:cBhvr>
                                      <p:to x="100000" y="100000"/>
                                    </p:animScale>
                                    <p:animScale>
                                      <p:cBhvr>
                                        <p:cTn id="97" dur="26">
                                          <p:stCondLst>
                                            <p:cond delay="1642"/>
                                          </p:stCondLst>
                                        </p:cTn>
                                        <p:tgtEl>
                                          <p:spTgt spid="7181"/>
                                        </p:tgtEl>
                                      </p:cBhvr>
                                      <p:to x="100000" y="90000"/>
                                    </p:animScale>
                                    <p:animScale>
                                      <p:cBhvr>
                                        <p:cTn id="98" dur="166" decel="50000">
                                          <p:stCondLst>
                                            <p:cond delay="1668"/>
                                          </p:stCondLst>
                                        </p:cTn>
                                        <p:tgtEl>
                                          <p:spTgt spid="7181"/>
                                        </p:tgtEl>
                                      </p:cBhvr>
                                      <p:to x="100000" y="100000"/>
                                    </p:animScale>
                                    <p:animScale>
                                      <p:cBhvr>
                                        <p:cTn id="99" dur="26">
                                          <p:stCondLst>
                                            <p:cond delay="1808"/>
                                          </p:stCondLst>
                                        </p:cTn>
                                        <p:tgtEl>
                                          <p:spTgt spid="7181"/>
                                        </p:tgtEl>
                                      </p:cBhvr>
                                      <p:to x="100000" y="95000"/>
                                    </p:animScale>
                                    <p:animScale>
                                      <p:cBhvr>
                                        <p:cTn id="100" dur="166" decel="50000">
                                          <p:stCondLst>
                                            <p:cond delay="1834"/>
                                          </p:stCondLst>
                                        </p:cTn>
                                        <p:tgtEl>
                                          <p:spTgt spid="718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7183"/>
                                        </p:tgtEl>
                                        <p:attrNameLst>
                                          <p:attrName>style.visibility</p:attrName>
                                        </p:attrNameLst>
                                      </p:cBhvr>
                                      <p:to>
                                        <p:strVal val="visible"/>
                                      </p:to>
                                    </p:set>
                                    <p:animEffect transition="in" filter="wipe(down)">
                                      <p:cBhvr>
                                        <p:cTn id="103" dur="580">
                                          <p:stCondLst>
                                            <p:cond delay="0"/>
                                          </p:stCondLst>
                                        </p:cTn>
                                        <p:tgtEl>
                                          <p:spTgt spid="7183"/>
                                        </p:tgtEl>
                                      </p:cBhvr>
                                    </p:animEffect>
                                    <p:anim calcmode="lin" valueType="num">
                                      <p:cBhvr>
                                        <p:cTn id="104" dur="1822" tmFilter="0,0; 0.14,0.36; 0.43,0.73; 0.71,0.91; 1.0,1.0">
                                          <p:stCondLst>
                                            <p:cond delay="0"/>
                                          </p:stCondLst>
                                        </p:cTn>
                                        <p:tgtEl>
                                          <p:spTgt spid="718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18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18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18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183"/>
                                        </p:tgtEl>
                                        <p:attrNameLst>
                                          <p:attrName>ppt_y</p:attrName>
                                        </p:attrNameLst>
                                      </p:cBhvr>
                                      <p:tavLst>
                                        <p:tav tm="0" fmla="#ppt_y-sin(pi*$)/81">
                                          <p:val>
                                            <p:fltVal val="0"/>
                                          </p:val>
                                        </p:tav>
                                        <p:tav tm="100000">
                                          <p:val>
                                            <p:fltVal val="1"/>
                                          </p:val>
                                        </p:tav>
                                      </p:tavLst>
                                    </p:anim>
                                    <p:animScale>
                                      <p:cBhvr>
                                        <p:cTn id="109" dur="26">
                                          <p:stCondLst>
                                            <p:cond delay="650"/>
                                          </p:stCondLst>
                                        </p:cTn>
                                        <p:tgtEl>
                                          <p:spTgt spid="7183"/>
                                        </p:tgtEl>
                                      </p:cBhvr>
                                      <p:to x="100000" y="60000"/>
                                    </p:animScale>
                                    <p:animScale>
                                      <p:cBhvr>
                                        <p:cTn id="110" dur="166" decel="50000">
                                          <p:stCondLst>
                                            <p:cond delay="676"/>
                                          </p:stCondLst>
                                        </p:cTn>
                                        <p:tgtEl>
                                          <p:spTgt spid="7183"/>
                                        </p:tgtEl>
                                      </p:cBhvr>
                                      <p:to x="100000" y="100000"/>
                                    </p:animScale>
                                    <p:animScale>
                                      <p:cBhvr>
                                        <p:cTn id="111" dur="26">
                                          <p:stCondLst>
                                            <p:cond delay="1312"/>
                                          </p:stCondLst>
                                        </p:cTn>
                                        <p:tgtEl>
                                          <p:spTgt spid="7183"/>
                                        </p:tgtEl>
                                      </p:cBhvr>
                                      <p:to x="100000" y="80000"/>
                                    </p:animScale>
                                    <p:animScale>
                                      <p:cBhvr>
                                        <p:cTn id="112" dur="166" decel="50000">
                                          <p:stCondLst>
                                            <p:cond delay="1338"/>
                                          </p:stCondLst>
                                        </p:cTn>
                                        <p:tgtEl>
                                          <p:spTgt spid="7183"/>
                                        </p:tgtEl>
                                      </p:cBhvr>
                                      <p:to x="100000" y="100000"/>
                                    </p:animScale>
                                    <p:animScale>
                                      <p:cBhvr>
                                        <p:cTn id="113" dur="26">
                                          <p:stCondLst>
                                            <p:cond delay="1642"/>
                                          </p:stCondLst>
                                        </p:cTn>
                                        <p:tgtEl>
                                          <p:spTgt spid="7183"/>
                                        </p:tgtEl>
                                      </p:cBhvr>
                                      <p:to x="100000" y="90000"/>
                                    </p:animScale>
                                    <p:animScale>
                                      <p:cBhvr>
                                        <p:cTn id="114" dur="166" decel="50000">
                                          <p:stCondLst>
                                            <p:cond delay="1668"/>
                                          </p:stCondLst>
                                        </p:cTn>
                                        <p:tgtEl>
                                          <p:spTgt spid="7183"/>
                                        </p:tgtEl>
                                      </p:cBhvr>
                                      <p:to x="100000" y="100000"/>
                                    </p:animScale>
                                    <p:animScale>
                                      <p:cBhvr>
                                        <p:cTn id="115" dur="26">
                                          <p:stCondLst>
                                            <p:cond delay="1808"/>
                                          </p:stCondLst>
                                        </p:cTn>
                                        <p:tgtEl>
                                          <p:spTgt spid="7183"/>
                                        </p:tgtEl>
                                      </p:cBhvr>
                                      <p:to x="100000" y="95000"/>
                                    </p:animScale>
                                    <p:animScale>
                                      <p:cBhvr>
                                        <p:cTn id="116" dur="166" decel="50000">
                                          <p:stCondLst>
                                            <p:cond delay="1834"/>
                                          </p:stCondLst>
                                        </p:cTn>
                                        <p:tgtEl>
                                          <p:spTgt spid="7183"/>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7185"/>
                                        </p:tgtEl>
                                        <p:attrNameLst>
                                          <p:attrName>style.visibility</p:attrName>
                                        </p:attrNameLst>
                                      </p:cBhvr>
                                      <p:to>
                                        <p:strVal val="visible"/>
                                      </p:to>
                                    </p:set>
                                    <p:animEffect transition="in" filter="wipe(down)">
                                      <p:cBhvr>
                                        <p:cTn id="119" dur="580">
                                          <p:stCondLst>
                                            <p:cond delay="0"/>
                                          </p:stCondLst>
                                        </p:cTn>
                                        <p:tgtEl>
                                          <p:spTgt spid="7185"/>
                                        </p:tgtEl>
                                      </p:cBhvr>
                                    </p:animEffect>
                                    <p:anim calcmode="lin" valueType="num">
                                      <p:cBhvr>
                                        <p:cTn id="120" dur="1822" tmFilter="0,0; 0.14,0.36; 0.43,0.73; 0.71,0.91; 1.0,1.0">
                                          <p:stCondLst>
                                            <p:cond delay="0"/>
                                          </p:stCondLst>
                                        </p:cTn>
                                        <p:tgtEl>
                                          <p:spTgt spid="718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718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718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718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7185"/>
                                        </p:tgtEl>
                                        <p:attrNameLst>
                                          <p:attrName>ppt_y</p:attrName>
                                        </p:attrNameLst>
                                      </p:cBhvr>
                                      <p:tavLst>
                                        <p:tav tm="0" fmla="#ppt_y-sin(pi*$)/81">
                                          <p:val>
                                            <p:fltVal val="0"/>
                                          </p:val>
                                        </p:tav>
                                        <p:tav tm="100000">
                                          <p:val>
                                            <p:fltVal val="1"/>
                                          </p:val>
                                        </p:tav>
                                      </p:tavLst>
                                    </p:anim>
                                    <p:animScale>
                                      <p:cBhvr>
                                        <p:cTn id="125" dur="26">
                                          <p:stCondLst>
                                            <p:cond delay="650"/>
                                          </p:stCondLst>
                                        </p:cTn>
                                        <p:tgtEl>
                                          <p:spTgt spid="7185"/>
                                        </p:tgtEl>
                                      </p:cBhvr>
                                      <p:to x="100000" y="60000"/>
                                    </p:animScale>
                                    <p:animScale>
                                      <p:cBhvr>
                                        <p:cTn id="126" dur="166" decel="50000">
                                          <p:stCondLst>
                                            <p:cond delay="676"/>
                                          </p:stCondLst>
                                        </p:cTn>
                                        <p:tgtEl>
                                          <p:spTgt spid="7185"/>
                                        </p:tgtEl>
                                      </p:cBhvr>
                                      <p:to x="100000" y="100000"/>
                                    </p:animScale>
                                    <p:animScale>
                                      <p:cBhvr>
                                        <p:cTn id="127" dur="26">
                                          <p:stCondLst>
                                            <p:cond delay="1312"/>
                                          </p:stCondLst>
                                        </p:cTn>
                                        <p:tgtEl>
                                          <p:spTgt spid="7185"/>
                                        </p:tgtEl>
                                      </p:cBhvr>
                                      <p:to x="100000" y="80000"/>
                                    </p:animScale>
                                    <p:animScale>
                                      <p:cBhvr>
                                        <p:cTn id="128" dur="166" decel="50000">
                                          <p:stCondLst>
                                            <p:cond delay="1338"/>
                                          </p:stCondLst>
                                        </p:cTn>
                                        <p:tgtEl>
                                          <p:spTgt spid="7185"/>
                                        </p:tgtEl>
                                      </p:cBhvr>
                                      <p:to x="100000" y="100000"/>
                                    </p:animScale>
                                    <p:animScale>
                                      <p:cBhvr>
                                        <p:cTn id="129" dur="26">
                                          <p:stCondLst>
                                            <p:cond delay="1642"/>
                                          </p:stCondLst>
                                        </p:cTn>
                                        <p:tgtEl>
                                          <p:spTgt spid="7185"/>
                                        </p:tgtEl>
                                      </p:cBhvr>
                                      <p:to x="100000" y="90000"/>
                                    </p:animScale>
                                    <p:animScale>
                                      <p:cBhvr>
                                        <p:cTn id="130" dur="166" decel="50000">
                                          <p:stCondLst>
                                            <p:cond delay="1668"/>
                                          </p:stCondLst>
                                        </p:cTn>
                                        <p:tgtEl>
                                          <p:spTgt spid="7185"/>
                                        </p:tgtEl>
                                      </p:cBhvr>
                                      <p:to x="100000" y="100000"/>
                                    </p:animScale>
                                    <p:animScale>
                                      <p:cBhvr>
                                        <p:cTn id="131" dur="26">
                                          <p:stCondLst>
                                            <p:cond delay="1808"/>
                                          </p:stCondLst>
                                        </p:cTn>
                                        <p:tgtEl>
                                          <p:spTgt spid="7185"/>
                                        </p:tgtEl>
                                      </p:cBhvr>
                                      <p:to x="100000" y="95000"/>
                                    </p:animScale>
                                    <p:animScale>
                                      <p:cBhvr>
                                        <p:cTn id="132" dur="166" decel="50000">
                                          <p:stCondLst>
                                            <p:cond delay="1834"/>
                                          </p:stCondLst>
                                        </p:cTn>
                                        <p:tgtEl>
                                          <p:spTgt spid="7185"/>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7187"/>
                                        </p:tgtEl>
                                        <p:attrNameLst>
                                          <p:attrName>style.visibility</p:attrName>
                                        </p:attrNameLst>
                                      </p:cBhvr>
                                      <p:to>
                                        <p:strVal val="visible"/>
                                      </p:to>
                                    </p:set>
                                    <p:animEffect transition="in" filter="wipe(down)">
                                      <p:cBhvr>
                                        <p:cTn id="135" dur="580">
                                          <p:stCondLst>
                                            <p:cond delay="0"/>
                                          </p:stCondLst>
                                        </p:cTn>
                                        <p:tgtEl>
                                          <p:spTgt spid="7187"/>
                                        </p:tgtEl>
                                      </p:cBhvr>
                                    </p:animEffect>
                                    <p:anim calcmode="lin" valueType="num">
                                      <p:cBhvr>
                                        <p:cTn id="136" dur="1822" tmFilter="0,0; 0.14,0.36; 0.43,0.73; 0.71,0.91; 1.0,1.0">
                                          <p:stCondLst>
                                            <p:cond delay="0"/>
                                          </p:stCondLst>
                                        </p:cTn>
                                        <p:tgtEl>
                                          <p:spTgt spid="7187"/>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7187"/>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7187"/>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7187"/>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7187"/>
                                        </p:tgtEl>
                                        <p:attrNameLst>
                                          <p:attrName>ppt_y</p:attrName>
                                        </p:attrNameLst>
                                      </p:cBhvr>
                                      <p:tavLst>
                                        <p:tav tm="0" fmla="#ppt_y-sin(pi*$)/81">
                                          <p:val>
                                            <p:fltVal val="0"/>
                                          </p:val>
                                        </p:tav>
                                        <p:tav tm="100000">
                                          <p:val>
                                            <p:fltVal val="1"/>
                                          </p:val>
                                        </p:tav>
                                      </p:tavLst>
                                    </p:anim>
                                    <p:animScale>
                                      <p:cBhvr>
                                        <p:cTn id="141" dur="26">
                                          <p:stCondLst>
                                            <p:cond delay="650"/>
                                          </p:stCondLst>
                                        </p:cTn>
                                        <p:tgtEl>
                                          <p:spTgt spid="7187"/>
                                        </p:tgtEl>
                                      </p:cBhvr>
                                      <p:to x="100000" y="60000"/>
                                    </p:animScale>
                                    <p:animScale>
                                      <p:cBhvr>
                                        <p:cTn id="142" dur="166" decel="50000">
                                          <p:stCondLst>
                                            <p:cond delay="676"/>
                                          </p:stCondLst>
                                        </p:cTn>
                                        <p:tgtEl>
                                          <p:spTgt spid="7187"/>
                                        </p:tgtEl>
                                      </p:cBhvr>
                                      <p:to x="100000" y="100000"/>
                                    </p:animScale>
                                    <p:animScale>
                                      <p:cBhvr>
                                        <p:cTn id="143" dur="26">
                                          <p:stCondLst>
                                            <p:cond delay="1312"/>
                                          </p:stCondLst>
                                        </p:cTn>
                                        <p:tgtEl>
                                          <p:spTgt spid="7187"/>
                                        </p:tgtEl>
                                      </p:cBhvr>
                                      <p:to x="100000" y="80000"/>
                                    </p:animScale>
                                    <p:animScale>
                                      <p:cBhvr>
                                        <p:cTn id="144" dur="166" decel="50000">
                                          <p:stCondLst>
                                            <p:cond delay="1338"/>
                                          </p:stCondLst>
                                        </p:cTn>
                                        <p:tgtEl>
                                          <p:spTgt spid="7187"/>
                                        </p:tgtEl>
                                      </p:cBhvr>
                                      <p:to x="100000" y="100000"/>
                                    </p:animScale>
                                    <p:animScale>
                                      <p:cBhvr>
                                        <p:cTn id="145" dur="26">
                                          <p:stCondLst>
                                            <p:cond delay="1642"/>
                                          </p:stCondLst>
                                        </p:cTn>
                                        <p:tgtEl>
                                          <p:spTgt spid="7187"/>
                                        </p:tgtEl>
                                      </p:cBhvr>
                                      <p:to x="100000" y="90000"/>
                                    </p:animScale>
                                    <p:animScale>
                                      <p:cBhvr>
                                        <p:cTn id="146" dur="166" decel="50000">
                                          <p:stCondLst>
                                            <p:cond delay="1668"/>
                                          </p:stCondLst>
                                        </p:cTn>
                                        <p:tgtEl>
                                          <p:spTgt spid="7187"/>
                                        </p:tgtEl>
                                      </p:cBhvr>
                                      <p:to x="100000" y="100000"/>
                                    </p:animScale>
                                    <p:animScale>
                                      <p:cBhvr>
                                        <p:cTn id="147" dur="26">
                                          <p:stCondLst>
                                            <p:cond delay="1808"/>
                                          </p:stCondLst>
                                        </p:cTn>
                                        <p:tgtEl>
                                          <p:spTgt spid="7187"/>
                                        </p:tgtEl>
                                      </p:cBhvr>
                                      <p:to x="100000" y="95000"/>
                                    </p:animScale>
                                    <p:animScale>
                                      <p:cBhvr>
                                        <p:cTn id="148" dur="166" decel="50000">
                                          <p:stCondLst>
                                            <p:cond delay="1834"/>
                                          </p:stCondLst>
                                        </p:cTn>
                                        <p:tgtEl>
                                          <p:spTgt spid="7187"/>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7189"/>
                                        </p:tgtEl>
                                        <p:attrNameLst>
                                          <p:attrName>style.visibility</p:attrName>
                                        </p:attrNameLst>
                                      </p:cBhvr>
                                      <p:to>
                                        <p:strVal val="visible"/>
                                      </p:to>
                                    </p:set>
                                    <p:animEffect transition="in" filter="wipe(down)">
                                      <p:cBhvr>
                                        <p:cTn id="151" dur="580">
                                          <p:stCondLst>
                                            <p:cond delay="0"/>
                                          </p:stCondLst>
                                        </p:cTn>
                                        <p:tgtEl>
                                          <p:spTgt spid="7189"/>
                                        </p:tgtEl>
                                      </p:cBhvr>
                                    </p:animEffect>
                                    <p:anim calcmode="lin" valueType="num">
                                      <p:cBhvr>
                                        <p:cTn id="152" dur="1822" tmFilter="0,0; 0.14,0.36; 0.43,0.73; 0.71,0.91; 1.0,1.0">
                                          <p:stCondLst>
                                            <p:cond delay="0"/>
                                          </p:stCondLst>
                                        </p:cTn>
                                        <p:tgtEl>
                                          <p:spTgt spid="718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718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718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718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7189"/>
                                        </p:tgtEl>
                                        <p:attrNameLst>
                                          <p:attrName>ppt_y</p:attrName>
                                        </p:attrNameLst>
                                      </p:cBhvr>
                                      <p:tavLst>
                                        <p:tav tm="0" fmla="#ppt_y-sin(pi*$)/81">
                                          <p:val>
                                            <p:fltVal val="0"/>
                                          </p:val>
                                        </p:tav>
                                        <p:tav tm="100000">
                                          <p:val>
                                            <p:fltVal val="1"/>
                                          </p:val>
                                        </p:tav>
                                      </p:tavLst>
                                    </p:anim>
                                    <p:animScale>
                                      <p:cBhvr>
                                        <p:cTn id="157" dur="26">
                                          <p:stCondLst>
                                            <p:cond delay="650"/>
                                          </p:stCondLst>
                                        </p:cTn>
                                        <p:tgtEl>
                                          <p:spTgt spid="7189"/>
                                        </p:tgtEl>
                                      </p:cBhvr>
                                      <p:to x="100000" y="60000"/>
                                    </p:animScale>
                                    <p:animScale>
                                      <p:cBhvr>
                                        <p:cTn id="158" dur="166" decel="50000">
                                          <p:stCondLst>
                                            <p:cond delay="676"/>
                                          </p:stCondLst>
                                        </p:cTn>
                                        <p:tgtEl>
                                          <p:spTgt spid="7189"/>
                                        </p:tgtEl>
                                      </p:cBhvr>
                                      <p:to x="100000" y="100000"/>
                                    </p:animScale>
                                    <p:animScale>
                                      <p:cBhvr>
                                        <p:cTn id="159" dur="26">
                                          <p:stCondLst>
                                            <p:cond delay="1312"/>
                                          </p:stCondLst>
                                        </p:cTn>
                                        <p:tgtEl>
                                          <p:spTgt spid="7189"/>
                                        </p:tgtEl>
                                      </p:cBhvr>
                                      <p:to x="100000" y="80000"/>
                                    </p:animScale>
                                    <p:animScale>
                                      <p:cBhvr>
                                        <p:cTn id="160" dur="166" decel="50000">
                                          <p:stCondLst>
                                            <p:cond delay="1338"/>
                                          </p:stCondLst>
                                        </p:cTn>
                                        <p:tgtEl>
                                          <p:spTgt spid="7189"/>
                                        </p:tgtEl>
                                      </p:cBhvr>
                                      <p:to x="100000" y="100000"/>
                                    </p:animScale>
                                    <p:animScale>
                                      <p:cBhvr>
                                        <p:cTn id="161" dur="26">
                                          <p:stCondLst>
                                            <p:cond delay="1642"/>
                                          </p:stCondLst>
                                        </p:cTn>
                                        <p:tgtEl>
                                          <p:spTgt spid="7189"/>
                                        </p:tgtEl>
                                      </p:cBhvr>
                                      <p:to x="100000" y="90000"/>
                                    </p:animScale>
                                    <p:animScale>
                                      <p:cBhvr>
                                        <p:cTn id="162" dur="166" decel="50000">
                                          <p:stCondLst>
                                            <p:cond delay="1668"/>
                                          </p:stCondLst>
                                        </p:cTn>
                                        <p:tgtEl>
                                          <p:spTgt spid="7189"/>
                                        </p:tgtEl>
                                      </p:cBhvr>
                                      <p:to x="100000" y="100000"/>
                                    </p:animScale>
                                    <p:animScale>
                                      <p:cBhvr>
                                        <p:cTn id="163" dur="26">
                                          <p:stCondLst>
                                            <p:cond delay="1808"/>
                                          </p:stCondLst>
                                        </p:cTn>
                                        <p:tgtEl>
                                          <p:spTgt spid="7189"/>
                                        </p:tgtEl>
                                      </p:cBhvr>
                                      <p:to x="100000" y="95000"/>
                                    </p:animScale>
                                    <p:animScale>
                                      <p:cBhvr>
                                        <p:cTn id="164" dur="166" decel="50000">
                                          <p:stCondLst>
                                            <p:cond delay="1834"/>
                                          </p:stCondLst>
                                        </p:cTn>
                                        <p:tgtEl>
                                          <p:spTgt spid="7189"/>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7191"/>
                                        </p:tgtEl>
                                        <p:attrNameLst>
                                          <p:attrName>style.visibility</p:attrName>
                                        </p:attrNameLst>
                                      </p:cBhvr>
                                      <p:to>
                                        <p:strVal val="visible"/>
                                      </p:to>
                                    </p:set>
                                    <p:animEffect transition="in" filter="wipe(down)">
                                      <p:cBhvr>
                                        <p:cTn id="167" dur="580">
                                          <p:stCondLst>
                                            <p:cond delay="0"/>
                                          </p:stCondLst>
                                        </p:cTn>
                                        <p:tgtEl>
                                          <p:spTgt spid="7191"/>
                                        </p:tgtEl>
                                      </p:cBhvr>
                                    </p:animEffect>
                                    <p:anim calcmode="lin" valueType="num">
                                      <p:cBhvr>
                                        <p:cTn id="168" dur="1822" tmFilter="0,0; 0.14,0.36; 0.43,0.73; 0.71,0.91; 1.0,1.0">
                                          <p:stCondLst>
                                            <p:cond delay="0"/>
                                          </p:stCondLst>
                                        </p:cTn>
                                        <p:tgtEl>
                                          <p:spTgt spid="7191"/>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7191"/>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7191"/>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7191"/>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7191"/>
                                        </p:tgtEl>
                                        <p:attrNameLst>
                                          <p:attrName>ppt_y</p:attrName>
                                        </p:attrNameLst>
                                      </p:cBhvr>
                                      <p:tavLst>
                                        <p:tav tm="0" fmla="#ppt_y-sin(pi*$)/81">
                                          <p:val>
                                            <p:fltVal val="0"/>
                                          </p:val>
                                        </p:tav>
                                        <p:tav tm="100000">
                                          <p:val>
                                            <p:fltVal val="1"/>
                                          </p:val>
                                        </p:tav>
                                      </p:tavLst>
                                    </p:anim>
                                    <p:animScale>
                                      <p:cBhvr>
                                        <p:cTn id="173" dur="26">
                                          <p:stCondLst>
                                            <p:cond delay="650"/>
                                          </p:stCondLst>
                                        </p:cTn>
                                        <p:tgtEl>
                                          <p:spTgt spid="7191"/>
                                        </p:tgtEl>
                                      </p:cBhvr>
                                      <p:to x="100000" y="60000"/>
                                    </p:animScale>
                                    <p:animScale>
                                      <p:cBhvr>
                                        <p:cTn id="174" dur="166" decel="50000">
                                          <p:stCondLst>
                                            <p:cond delay="676"/>
                                          </p:stCondLst>
                                        </p:cTn>
                                        <p:tgtEl>
                                          <p:spTgt spid="7191"/>
                                        </p:tgtEl>
                                      </p:cBhvr>
                                      <p:to x="100000" y="100000"/>
                                    </p:animScale>
                                    <p:animScale>
                                      <p:cBhvr>
                                        <p:cTn id="175" dur="26">
                                          <p:stCondLst>
                                            <p:cond delay="1312"/>
                                          </p:stCondLst>
                                        </p:cTn>
                                        <p:tgtEl>
                                          <p:spTgt spid="7191"/>
                                        </p:tgtEl>
                                      </p:cBhvr>
                                      <p:to x="100000" y="80000"/>
                                    </p:animScale>
                                    <p:animScale>
                                      <p:cBhvr>
                                        <p:cTn id="176" dur="166" decel="50000">
                                          <p:stCondLst>
                                            <p:cond delay="1338"/>
                                          </p:stCondLst>
                                        </p:cTn>
                                        <p:tgtEl>
                                          <p:spTgt spid="7191"/>
                                        </p:tgtEl>
                                      </p:cBhvr>
                                      <p:to x="100000" y="100000"/>
                                    </p:animScale>
                                    <p:animScale>
                                      <p:cBhvr>
                                        <p:cTn id="177" dur="26">
                                          <p:stCondLst>
                                            <p:cond delay="1642"/>
                                          </p:stCondLst>
                                        </p:cTn>
                                        <p:tgtEl>
                                          <p:spTgt spid="7191"/>
                                        </p:tgtEl>
                                      </p:cBhvr>
                                      <p:to x="100000" y="90000"/>
                                    </p:animScale>
                                    <p:animScale>
                                      <p:cBhvr>
                                        <p:cTn id="178" dur="166" decel="50000">
                                          <p:stCondLst>
                                            <p:cond delay="1668"/>
                                          </p:stCondLst>
                                        </p:cTn>
                                        <p:tgtEl>
                                          <p:spTgt spid="7191"/>
                                        </p:tgtEl>
                                      </p:cBhvr>
                                      <p:to x="100000" y="100000"/>
                                    </p:animScale>
                                    <p:animScale>
                                      <p:cBhvr>
                                        <p:cTn id="179" dur="26">
                                          <p:stCondLst>
                                            <p:cond delay="1808"/>
                                          </p:stCondLst>
                                        </p:cTn>
                                        <p:tgtEl>
                                          <p:spTgt spid="7191"/>
                                        </p:tgtEl>
                                      </p:cBhvr>
                                      <p:to x="100000" y="95000"/>
                                    </p:animScale>
                                    <p:animScale>
                                      <p:cBhvr>
                                        <p:cTn id="180" dur="166" decel="50000">
                                          <p:stCondLst>
                                            <p:cond delay="1834"/>
                                          </p:stCondLst>
                                        </p:cTn>
                                        <p:tgtEl>
                                          <p:spTgt spid="7191"/>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7193"/>
                                        </p:tgtEl>
                                        <p:attrNameLst>
                                          <p:attrName>style.visibility</p:attrName>
                                        </p:attrNameLst>
                                      </p:cBhvr>
                                      <p:to>
                                        <p:strVal val="visible"/>
                                      </p:to>
                                    </p:set>
                                    <p:animEffect transition="in" filter="wipe(down)">
                                      <p:cBhvr>
                                        <p:cTn id="183" dur="580">
                                          <p:stCondLst>
                                            <p:cond delay="0"/>
                                          </p:stCondLst>
                                        </p:cTn>
                                        <p:tgtEl>
                                          <p:spTgt spid="7193"/>
                                        </p:tgtEl>
                                      </p:cBhvr>
                                    </p:animEffect>
                                    <p:anim calcmode="lin" valueType="num">
                                      <p:cBhvr>
                                        <p:cTn id="184" dur="1822" tmFilter="0,0; 0.14,0.36; 0.43,0.73; 0.71,0.91; 1.0,1.0">
                                          <p:stCondLst>
                                            <p:cond delay="0"/>
                                          </p:stCondLst>
                                        </p:cTn>
                                        <p:tgtEl>
                                          <p:spTgt spid="7193"/>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7193"/>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7193"/>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7193"/>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7193"/>
                                        </p:tgtEl>
                                        <p:attrNameLst>
                                          <p:attrName>ppt_y</p:attrName>
                                        </p:attrNameLst>
                                      </p:cBhvr>
                                      <p:tavLst>
                                        <p:tav tm="0" fmla="#ppt_y-sin(pi*$)/81">
                                          <p:val>
                                            <p:fltVal val="0"/>
                                          </p:val>
                                        </p:tav>
                                        <p:tav tm="100000">
                                          <p:val>
                                            <p:fltVal val="1"/>
                                          </p:val>
                                        </p:tav>
                                      </p:tavLst>
                                    </p:anim>
                                    <p:animScale>
                                      <p:cBhvr>
                                        <p:cTn id="189" dur="26">
                                          <p:stCondLst>
                                            <p:cond delay="650"/>
                                          </p:stCondLst>
                                        </p:cTn>
                                        <p:tgtEl>
                                          <p:spTgt spid="7193"/>
                                        </p:tgtEl>
                                      </p:cBhvr>
                                      <p:to x="100000" y="60000"/>
                                    </p:animScale>
                                    <p:animScale>
                                      <p:cBhvr>
                                        <p:cTn id="190" dur="166" decel="50000">
                                          <p:stCondLst>
                                            <p:cond delay="676"/>
                                          </p:stCondLst>
                                        </p:cTn>
                                        <p:tgtEl>
                                          <p:spTgt spid="7193"/>
                                        </p:tgtEl>
                                      </p:cBhvr>
                                      <p:to x="100000" y="100000"/>
                                    </p:animScale>
                                    <p:animScale>
                                      <p:cBhvr>
                                        <p:cTn id="191" dur="26">
                                          <p:stCondLst>
                                            <p:cond delay="1312"/>
                                          </p:stCondLst>
                                        </p:cTn>
                                        <p:tgtEl>
                                          <p:spTgt spid="7193"/>
                                        </p:tgtEl>
                                      </p:cBhvr>
                                      <p:to x="100000" y="80000"/>
                                    </p:animScale>
                                    <p:animScale>
                                      <p:cBhvr>
                                        <p:cTn id="192" dur="166" decel="50000">
                                          <p:stCondLst>
                                            <p:cond delay="1338"/>
                                          </p:stCondLst>
                                        </p:cTn>
                                        <p:tgtEl>
                                          <p:spTgt spid="7193"/>
                                        </p:tgtEl>
                                      </p:cBhvr>
                                      <p:to x="100000" y="100000"/>
                                    </p:animScale>
                                    <p:animScale>
                                      <p:cBhvr>
                                        <p:cTn id="193" dur="26">
                                          <p:stCondLst>
                                            <p:cond delay="1642"/>
                                          </p:stCondLst>
                                        </p:cTn>
                                        <p:tgtEl>
                                          <p:spTgt spid="7193"/>
                                        </p:tgtEl>
                                      </p:cBhvr>
                                      <p:to x="100000" y="90000"/>
                                    </p:animScale>
                                    <p:animScale>
                                      <p:cBhvr>
                                        <p:cTn id="194" dur="166" decel="50000">
                                          <p:stCondLst>
                                            <p:cond delay="1668"/>
                                          </p:stCondLst>
                                        </p:cTn>
                                        <p:tgtEl>
                                          <p:spTgt spid="7193"/>
                                        </p:tgtEl>
                                      </p:cBhvr>
                                      <p:to x="100000" y="100000"/>
                                    </p:animScale>
                                    <p:animScale>
                                      <p:cBhvr>
                                        <p:cTn id="195" dur="26">
                                          <p:stCondLst>
                                            <p:cond delay="1808"/>
                                          </p:stCondLst>
                                        </p:cTn>
                                        <p:tgtEl>
                                          <p:spTgt spid="7193"/>
                                        </p:tgtEl>
                                      </p:cBhvr>
                                      <p:to x="100000" y="95000"/>
                                    </p:animScale>
                                    <p:animScale>
                                      <p:cBhvr>
                                        <p:cTn id="196" dur="166" decel="50000">
                                          <p:stCondLst>
                                            <p:cond delay="1834"/>
                                          </p:stCondLst>
                                        </p:cTn>
                                        <p:tgtEl>
                                          <p:spTgt spid="7193"/>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wipe(down)">
                                      <p:cBhvr>
                                        <p:cTn id="199" dur="580">
                                          <p:stCondLst>
                                            <p:cond delay="0"/>
                                          </p:stCondLst>
                                        </p:cTn>
                                        <p:tgtEl>
                                          <p:spTgt spid="5"/>
                                        </p:tgtEl>
                                      </p:cBhvr>
                                    </p:animEffect>
                                    <p:anim calcmode="lin" valueType="num">
                                      <p:cBhvr>
                                        <p:cTn id="20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5" dur="26">
                                          <p:stCondLst>
                                            <p:cond delay="650"/>
                                          </p:stCondLst>
                                        </p:cTn>
                                        <p:tgtEl>
                                          <p:spTgt spid="5"/>
                                        </p:tgtEl>
                                      </p:cBhvr>
                                      <p:to x="100000" y="60000"/>
                                    </p:animScale>
                                    <p:animScale>
                                      <p:cBhvr>
                                        <p:cTn id="206" dur="166" decel="50000">
                                          <p:stCondLst>
                                            <p:cond delay="676"/>
                                          </p:stCondLst>
                                        </p:cTn>
                                        <p:tgtEl>
                                          <p:spTgt spid="5"/>
                                        </p:tgtEl>
                                      </p:cBhvr>
                                      <p:to x="100000" y="100000"/>
                                    </p:animScale>
                                    <p:animScale>
                                      <p:cBhvr>
                                        <p:cTn id="207" dur="26">
                                          <p:stCondLst>
                                            <p:cond delay="1312"/>
                                          </p:stCondLst>
                                        </p:cTn>
                                        <p:tgtEl>
                                          <p:spTgt spid="5"/>
                                        </p:tgtEl>
                                      </p:cBhvr>
                                      <p:to x="100000" y="80000"/>
                                    </p:animScale>
                                    <p:animScale>
                                      <p:cBhvr>
                                        <p:cTn id="208" dur="166" decel="50000">
                                          <p:stCondLst>
                                            <p:cond delay="1338"/>
                                          </p:stCondLst>
                                        </p:cTn>
                                        <p:tgtEl>
                                          <p:spTgt spid="5"/>
                                        </p:tgtEl>
                                      </p:cBhvr>
                                      <p:to x="100000" y="100000"/>
                                    </p:animScale>
                                    <p:animScale>
                                      <p:cBhvr>
                                        <p:cTn id="209" dur="26">
                                          <p:stCondLst>
                                            <p:cond delay="1642"/>
                                          </p:stCondLst>
                                        </p:cTn>
                                        <p:tgtEl>
                                          <p:spTgt spid="5"/>
                                        </p:tgtEl>
                                      </p:cBhvr>
                                      <p:to x="100000" y="90000"/>
                                    </p:animScale>
                                    <p:animScale>
                                      <p:cBhvr>
                                        <p:cTn id="210" dur="166" decel="50000">
                                          <p:stCondLst>
                                            <p:cond delay="1668"/>
                                          </p:stCondLst>
                                        </p:cTn>
                                        <p:tgtEl>
                                          <p:spTgt spid="5"/>
                                        </p:tgtEl>
                                      </p:cBhvr>
                                      <p:to x="100000" y="100000"/>
                                    </p:animScale>
                                    <p:animScale>
                                      <p:cBhvr>
                                        <p:cTn id="211" dur="26">
                                          <p:stCondLst>
                                            <p:cond delay="1808"/>
                                          </p:stCondLst>
                                        </p:cTn>
                                        <p:tgtEl>
                                          <p:spTgt spid="5"/>
                                        </p:tgtEl>
                                      </p:cBhvr>
                                      <p:to x="100000" y="95000"/>
                                    </p:animScale>
                                    <p:animScale>
                                      <p:cBhvr>
                                        <p:cTn id="212" dur="166" decel="50000">
                                          <p:stCondLst>
                                            <p:cond delay="1834"/>
                                          </p:stCondLst>
                                        </p:cTn>
                                        <p:tgtEl>
                                          <p:spTgt spid="5"/>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12"/>
                                        </p:tgtEl>
                                        <p:attrNameLst>
                                          <p:attrName>style.visibility</p:attrName>
                                        </p:attrNameLst>
                                      </p:cBhvr>
                                      <p:to>
                                        <p:strVal val="visible"/>
                                      </p:to>
                                    </p:set>
                                    <p:animEffect transition="in" filter="wipe(down)">
                                      <p:cBhvr>
                                        <p:cTn id="215" dur="580">
                                          <p:stCondLst>
                                            <p:cond delay="0"/>
                                          </p:stCondLst>
                                        </p:cTn>
                                        <p:tgtEl>
                                          <p:spTgt spid="12"/>
                                        </p:tgtEl>
                                      </p:cBhvr>
                                    </p:animEffect>
                                    <p:anim calcmode="lin" valueType="num">
                                      <p:cBhvr>
                                        <p:cTn id="2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21" dur="26">
                                          <p:stCondLst>
                                            <p:cond delay="650"/>
                                          </p:stCondLst>
                                        </p:cTn>
                                        <p:tgtEl>
                                          <p:spTgt spid="12"/>
                                        </p:tgtEl>
                                      </p:cBhvr>
                                      <p:to x="100000" y="60000"/>
                                    </p:animScale>
                                    <p:animScale>
                                      <p:cBhvr>
                                        <p:cTn id="222" dur="166" decel="50000">
                                          <p:stCondLst>
                                            <p:cond delay="676"/>
                                          </p:stCondLst>
                                        </p:cTn>
                                        <p:tgtEl>
                                          <p:spTgt spid="12"/>
                                        </p:tgtEl>
                                      </p:cBhvr>
                                      <p:to x="100000" y="100000"/>
                                    </p:animScale>
                                    <p:animScale>
                                      <p:cBhvr>
                                        <p:cTn id="223" dur="26">
                                          <p:stCondLst>
                                            <p:cond delay="1312"/>
                                          </p:stCondLst>
                                        </p:cTn>
                                        <p:tgtEl>
                                          <p:spTgt spid="12"/>
                                        </p:tgtEl>
                                      </p:cBhvr>
                                      <p:to x="100000" y="80000"/>
                                    </p:animScale>
                                    <p:animScale>
                                      <p:cBhvr>
                                        <p:cTn id="224" dur="166" decel="50000">
                                          <p:stCondLst>
                                            <p:cond delay="1338"/>
                                          </p:stCondLst>
                                        </p:cTn>
                                        <p:tgtEl>
                                          <p:spTgt spid="12"/>
                                        </p:tgtEl>
                                      </p:cBhvr>
                                      <p:to x="100000" y="100000"/>
                                    </p:animScale>
                                    <p:animScale>
                                      <p:cBhvr>
                                        <p:cTn id="225" dur="26">
                                          <p:stCondLst>
                                            <p:cond delay="1642"/>
                                          </p:stCondLst>
                                        </p:cTn>
                                        <p:tgtEl>
                                          <p:spTgt spid="12"/>
                                        </p:tgtEl>
                                      </p:cBhvr>
                                      <p:to x="100000" y="90000"/>
                                    </p:animScale>
                                    <p:animScale>
                                      <p:cBhvr>
                                        <p:cTn id="226" dur="166" decel="50000">
                                          <p:stCondLst>
                                            <p:cond delay="1668"/>
                                          </p:stCondLst>
                                        </p:cTn>
                                        <p:tgtEl>
                                          <p:spTgt spid="12"/>
                                        </p:tgtEl>
                                      </p:cBhvr>
                                      <p:to x="100000" y="100000"/>
                                    </p:animScale>
                                    <p:animScale>
                                      <p:cBhvr>
                                        <p:cTn id="227" dur="26">
                                          <p:stCondLst>
                                            <p:cond delay="1808"/>
                                          </p:stCondLst>
                                        </p:cTn>
                                        <p:tgtEl>
                                          <p:spTgt spid="12"/>
                                        </p:tgtEl>
                                      </p:cBhvr>
                                      <p:to x="100000" y="95000"/>
                                    </p:animScale>
                                    <p:animScale>
                                      <p:cBhvr>
                                        <p:cTn id="22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stCxn id="105" idx="2"/>
            <a:endCxn id="85" idx="6"/>
          </p:cNvCxnSpPr>
          <p:nvPr>
            <p:custDataLst>
              <p:tags r:id="rId2"/>
            </p:custDataLst>
          </p:nvPr>
        </p:nvCxnSpPr>
        <p:spPr>
          <a:xfrm flipV="1">
            <a:off x="1566545" y="2573655"/>
            <a:ext cx="9201785" cy="10795"/>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3"/>
            </p:custDataLst>
          </p:nvPr>
        </p:nvSpPr>
        <p:spPr>
          <a:xfrm>
            <a:off x="3104332" y="25289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4"/>
            </p:custDataLst>
          </p:nvPr>
        </p:nvSpPr>
        <p:spPr>
          <a:xfrm>
            <a:off x="5138061" y="25302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90" name="椭圆 89"/>
          <p:cNvSpPr/>
          <p:nvPr>
            <p:custDataLst>
              <p:tags r:id="rId5"/>
            </p:custDataLst>
          </p:nvPr>
        </p:nvSpPr>
        <p:spPr>
          <a:xfrm>
            <a:off x="5748294" y="1991801"/>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作业所在区域负责人</a:t>
            </a:r>
          </a:p>
        </p:txBody>
      </p:sp>
      <p:sp>
        <p:nvSpPr>
          <p:cNvPr id="7" name="文本框 6"/>
          <p:cNvSpPr txBox="1"/>
          <p:nvPr>
            <p:custDataLst>
              <p:tags r:id="rId6"/>
            </p:custDataLst>
          </p:nvPr>
        </p:nvSpPr>
        <p:spPr>
          <a:xfrm>
            <a:off x="5358130" y="3418205"/>
            <a:ext cx="183007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会同作业负责人检查落实现场作业安全措施，确保作业场所符合抽堵盲板作业作业安全规定。</a:t>
            </a:r>
          </a:p>
        </p:txBody>
      </p:sp>
      <p:sp>
        <p:nvSpPr>
          <p:cNvPr id="100" name="椭圆 99"/>
          <p:cNvSpPr/>
          <p:nvPr>
            <p:custDataLst>
              <p:tags r:id="rId7"/>
            </p:custDataLst>
          </p:nvPr>
        </p:nvSpPr>
        <p:spPr>
          <a:xfrm>
            <a:off x="3576320" y="1991995"/>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作业人员</a:t>
            </a:r>
          </a:p>
        </p:txBody>
      </p:sp>
      <p:sp>
        <p:nvSpPr>
          <p:cNvPr id="11" name="文本框 10"/>
          <p:cNvSpPr txBox="1"/>
          <p:nvPr>
            <p:custDataLst>
              <p:tags r:id="rId8"/>
            </p:custDataLst>
          </p:nvPr>
        </p:nvSpPr>
        <p:spPr>
          <a:xfrm>
            <a:off x="3240405" y="3406140"/>
            <a:ext cx="179387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应遵守盲板抽堵作业安全管理制度，按规定穿戴劳动防护用品和安全保护用具，认真执行安全措施，在安全措施不完善或没有办理有效许可证时应拒绝盲板抽堵作业。</a:t>
            </a:r>
          </a:p>
        </p:txBody>
      </p:sp>
      <p:sp>
        <p:nvSpPr>
          <p:cNvPr id="105" name="椭圆 104"/>
          <p:cNvSpPr/>
          <p:nvPr>
            <p:custDataLst>
              <p:tags r:id="rId9"/>
            </p:custDataLst>
          </p:nvPr>
        </p:nvSpPr>
        <p:spPr>
          <a:xfrm>
            <a:off x="1566545" y="2002155"/>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作业负责人</a:t>
            </a:r>
          </a:p>
        </p:txBody>
      </p:sp>
      <p:sp>
        <p:nvSpPr>
          <p:cNvPr id="13" name="文本框 12"/>
          <p:cNvSpPr txBox="1"/>
          <p:nvPr>
            <p:custDataLst>
              <p:tags r:id="rId10"/>
            </p:custDataLst>
          </p:nvPr>
        </p:nvSpPr>
        <p:spPr>
          <a:xfrm>
            <a:off x="1420495" y="3418205"/>
            <a:ext cx="168402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负责按规定办理</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盲板抽堵作业安全许可证</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，制定安全措施并监督实施，组织安排作业人员，对作业人员进行安全教育，确保作业安全。</a:t>
            </a:r>
          </a:p>
        </p:txBody>
      </p:sp>
      <p:sp>
        <p:nvSpPr>
          <p:cNvPr id="40" name="文本框 39"/>
          <p:cNvSpPr txBox="1"/>
          <p:nvPr>
            <p:custDataLst>
              <p:tags r:id="rId11"/>
            </p:custDataLst>
          </p:nvPr>
        </p:nvSpPr>
        <p:spPr>
          <a:xfrm>
            <a:off x="741379"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2</a:t>
            </a:r>
            <a:r>
              <a:rPr lang="zh-CN" altLang="en-US" dirty="0">
                <a:solidFill>
                  <a:schemeClr val="tx1">
                    <a:lumMod val="75000"/>
                  </a:schemeClr>
                </a:solidFill>
                <a:sym typeface="+mn-ea"/>
              </a:rPr>
              <a:t>）盲板抽堵作业安全职责</a:t>
            </a:r>
          </a:p>
        </p:txBody>
      </p:sp>
      <p:sp>
        <p:nvSpPr>
          <p:cNvPr id="51" name="椭圆 50"/>
          <p:cNvSpPr>
            <a:spLocks noChangeAspect="1"/>
          </p:cNvSpPr>
          <p:nvPr>
            <p:custDataLst>
              <p:tags r:id="rId12"/>
            </p:custDataLst>
          </p:nvPr>
        </p:nvSpPr>
        <p:spPr>
          <a:xfrm>
            <a:off x="7223949" y="251944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5" name="椭圆 84"/>
          <p:cNvSpPr/>
          <p:nvPr>
            <p:custDataLst>
              <p:tags r:id="rId13"/>
            </p:custDataLst>
          </p:nvPr>
        </p:nvSpPr>
        <p:spPr>
          <a:xfrm>
            <a:off x="9604681" y="199116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审批签字人</a:t>
            </a:r>
          </a:p>
        </p:txBody>
      </p:sp>
      <p:sp>
        <p:nvSpPr>
          <p:cNvPr id="5" name="文本框 4"/>
          <p:cNvSpPr txBox="1"/>
          <p:nvPr>
            <p:custDataLst>
              <p:tags r:id="rId14"/>
            </p:custDataLst>
          </p:nvPr>
        </p:nvSpPr>
        <p:spPr>
          <a:xfrm>
            <a:off x="9317355" y="3418840"/>
            <a:ext cx="1793240"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到现场对抽堵盲板作业的组织、安全措施等的落实进行核实，对签字行为和后果负责</a:t>
            </a:r>
            <a:r>
              <a:rPr lang="zh-CN" altLang="en-US" sz="1400" dirty="0">
                <a:solidFill>
                  <a:srgbClr val="0000FF"/>
                </a:solidFill>
                <a:latin typeface="微软雅黑" panose="020B0503020204020204" charset="-122"/>
                <a:ea typeface="微软雅黑" panose="020B0503020204020204" charset="-122"/>
                <a:sym typeface="+mn-ea"/>
              </a:rPr>
              <a:t> </a:t>
            </a:r>
          </a:p>
        </p:txBody>
      </p:sp>
      <p:sp>
        <p:nvSpPr>
          <p:cNvPr id="2" name="椭圆 1"/>
          <p:cNvSpPr/>
          <p:nvPr>
            <p:custDataLst>
              <p:tags r:id="rId15"/>
            </p:custDataLst>
          </p:nvPr>
        </p:nvSpPr>
        <p:spPr>
          <a:xfrm>
            <a:off x="7759371" y="200259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监护人职责</a:t>
            </a:r>
          </a:p>
        </p:txBody>
      </p:sp>
      <p:sp>
        <p:nvSpPr>
          <p:cNvPr id="3" name="椭圆 2"/>
          <p:cNvSpPr>
            <a:spLocks noChangeAspect="1"/>
          </p:cNvSpPr>
          <p:nvPr>
            <p:custDataLst>
              <p:tags r:id="rId16"/>
            </p:custDataLst>
          </p:nvPr>
        </p:nvSpPr>
        <p:spPr>
          <a:xfrm>
            <a:off x="9209594" y="25296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 name="文本框 3"/>
          <p:cNvSpPr txBox="1"/>
          <p:nvPr>
            <p:custDataLst>
              <p:tags r:id="rId17"/>
            </p:custDataLst>
          </p:nvPr>
        </p:nvSpPr>
        <p:spPr>
          <a:xfrm>
            <a:off x="7408545" y="3401695"/>
            <a:ext cx="1877060"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负责确认作业安全措施和执行应急预案，遇有危险情况时命令停止作业；抽堵盲板作业过程中不得离开作业现场；监督作业人员按规定完成作业，及时纠正违章行为。</a:t>
            </a:r>
            <a:r>
              <a:rPr lang="zh-CN" altLang="en-US" sz="1400" dirty="0">
                <a:solidFill>
                  <a:srgbClr val="0000FF"/>
                </a:solidFill>
                <a:latin typeface="微软雅黑" panose="020B0503020204020204" charset="-122"/>
                <a:ea typeface="微软雅黑" panose="020B0503020204020204" charset="-122"/>
                <a:sym typeface="+mn-ea"/>
              </a:rPr>
              <a:t> </a:t>
            </a:r>
          </a:p>
        </p:txBody>
      </p:sp>
      <p:sp>
        <p:nvSpPr>
          <p:cNvPr id="20" name="矩形 19"/>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2"/>
            </p:custDataLst>
          </p:nvPr>
        </p:nvSpPr>
        <p:spPr>
          <a:xfrm>
            <a:off x="4808673" y="458637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4</a:t>
            </a:r>
          </a:p>
        </p:txBody>
      </p:sp>
      <p:sp>
        <p:nvSpPr>
          <p:cNvPr id="32" name="椭圆 31"/>
          <p:cNvSpPr/>
          <p:nvPr>
            <p:custDataLst>
              <p:tags r:id="rId3"/>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4"/>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5"/>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6"/>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7"/>
            </p:custDataLst>
          </p:nvPr>
        </p:nvSpPr>
        <p:spPr>
          <a:xfrm rot="19800000">
            <a:off x="5534981" y="43672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8"/>
            </p:custDataLst>
          </p:nvPr>
        </p:nvSpPr>
        <p:spPr>
          <a:xfrm rot="19800000" flipV="1">
            <a:off x="6072833"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9"/>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10"/>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1"/>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2</a:t>
            </a:r>
          </a:p>
        </p:txBody>
      </p:sp>
      <p:sp>
        <p:nvSpPr>
          <p:cNvPr id="56" name="椭圆 55"/>
          <p:cNvSpPr/>
          <p:nvPr>
            <p:custDataLst>
              <p:tags r:id="rId12"/>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1</a:t>
            </a:r>
          </a:p>
        </p:txBody>
      </p:sp>
      <p:sp>
        <p:nvSpPr>
          <p:cNvPr id="58" name="椭圆 57"/>
          <p:cNvSpPr/>
          <p:nvPr>
            <p:custDataLst>
              <p:tags r:id="rId13"/>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3</a:t>
            </a:r>
          </a:p>
        </p:txBody>
      </p:sp>
      <p:sp>
        <p:nvSpPr>
          <p:cNvPr id="24" name="椭圆 23"/>
          <p:cNvSpPr/>
          <p:nvPr>
            <p:custDataLst>
              <p:tags r:id="rId14"/>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5"/>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7" name="椭圆 26"/>
          <p:cNvSpPr/>
          <p:nvPr>
            <p:custDataLst>
              <p:tags r:id="rId16"/>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5</a:t>
            </a:r>
          </a:p>
        </p:txBody>
      </p:sp>
      <p:sp>
        <p:nvSpPr>
          <p:cNvPr id="2" name="文本框 1"/>
          <p:cNvSpPr txBox="1"/>
          <p:nvPr>
            <p:custDataLst>
              <p:tags r:id="rId17"/>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pPr algn="l"/>
            <a:r>
              <a:rPr lang="zh-CN" altLang="en-US" sz="1600" dirty="0">
                <a:solidFill>
                  <a:srgbClr val="FF0000"/>
                </a:solidFill>
                <a:latin typeface="微软雅黑" panose="020B0503020204020204" charset="-122"/>
                <a:ea typeface="微软雅黑" panose="020B0503020204020204" charset="-122"/>
                <a:sym typeface="+mn-ea"/>
              </a:rPr>
              <a:t>许可证要求：</a:t>
            </a:r>
          </a:p>
          <a:p>
            <a:pPr algn="l"/>
            <a:r>
              <a:rPr lang="zh-CN" altLang="en-US" sz="1400" dirty="0">
                <a:solidFill>
                  <a:schemeClr val="tx1"/>
                </a:solidFill>
                <a:latin typeface="微软雅黑" panose="020B0503020204020204" charset="-122"/>
                <a:ea typeface="微软雅黑" panose="020B0503020204020204" charset="-122"/>
                <a:sym typeface="+mn-ea"/>
              </a:rPr>
              <a:t>作业前应办理</a:t>
            </a:r>
            <a:r>
              <a:rPr lang="en-US" altLang="x-none" sz="1400" dirty="0">
                <a:solidFill>
                  <a:schemeClr val="tx1"/>
                </a:solidFill>
                <a:latin typeface="微软雅黑" panose="020B0503020204020204" charset="-122"/>
                <a:ea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sym typeface="+mn-ea"/>
              </a:rPr>
              <a:t>盲板抽堵作业安全许可证</a:t>
            </a:r>
            <a:r>
              <a:rPr lang="en-US" altLang="x-none" sz="1400" dirty="0">
                <a:solidFill>
                  <a:schemeClr val="tx1"/>
                </a:solidFill>
                <a:latin typeface="微软雅黑" panose="020B0503020204020204" charset="-122"/>
                <a:ea typeface="微软雅黑" panose="020B0503020204020204" charset="-122"/>
                <a:sym typeface="+mn-ea"/>
              </a:rPr>
              <a:t>》</a:t>
            </a:r>
          </a:p>
        </p:txBody>
      </p:sp>
      <p:sp>
        <p:nvSpPr>
          <p:cNvPr id="3" name="文本框 2"/>
          <p:cNvSpPr txBox="1"/>
          <p:nvPr>
            <p:custDataLst>
              <p:tags r:id="rId18"/>
            </p:custDataLst>
          </p:nvPr>
        </p:nvSpPr>
        <p:spPr>
          <a:xfrm>
            <a:off x="1028700" y="4374515"/>
            <a:ext cx="3523615" cy="1742440"/>
          </a:xfrm>
          <a:prstGeom prst="rect">
            <a:avLst/>
          </a:prstGeom>
        </p:spPr>
        <p:txBody>
          <a:bodyPr wrap="square" lIns="90000" tIns="46800" rIns="90000" bIns="46800">
            <a:noAutofit/>
          </a:bodyPr>
          <a:lstStyle>
            <a:defPPr>
              <a:defRPr lang="zh-CN"/>
            </a:defPPr>
            <a:lvl1pPr algn="r"/>
          </a:lstStyle>
          <a:p>
            <a:pPr algn="l" defTabSz="933450">
              <a:lnSpc>
                <a:spcPct val="110000"/>
              </a:lnSpc>
            </a:pPr>
            <a:r>
              <a:rPr lang="zh-CN" altLang="en-US" sz="1600" dirty="0">
                <a:solidFill>
                  <a:srgbClr val="FF0000"/>
                </a:solidFill>
                <a:latin typeface="微软雅黑" panose="020B0503020204020204" charset="-122"/>
                <a:ea typeface="微软雅黑" panose="020B0503020204020204" charset="-122"/>
                <a:sym typeface="+mn-ea"/>
              </a:rPr>
              <a:t>盲板及垫片要求：</a:t>
            </a:r>
          </a:p>
          <a:p>
            <a:pPr algn="l" defTabSz="933450">
              <a:lnSpc>
                <a:spcPct val="110000"/>
              </a:lnSpc>
            </a:pPr>
            <a:r>
              <a:rPr lang="zh-CN" altLang="en-US" sz="1400" dirty="0">
                <a:solidFill>
                  <a:schemeClr val="tx1"/>
                </a:solidFill>
                <a:latin typeface="微软雅黑" panose="020B0503020204020204" charset="-122"/>
                <a:ea typeface="微软雅黑" panose="020B0503020204020204" charset="-122"/>
                <a:sym typeface="+mn-ea"/>
              </a:rPr>
              <a:t>根据管道内介质的性质、温度、压力和管道法兰密封面的口径等选择相应材料、强度、口径和符合设计、制造要求的盲板及垫片；高压盲板使用前应经超声波探伤</a:t>
            </a:r>
          </a:p>
        </p:txBody>
      </p:sp>
      <p:sp>
        <p:nvSpPr>
          <p:cNvPr id="4" name="文本框 3"/>
          <p:cNvSpPr txBox="1"/>
          <p:nvPr>
            <p:custDataLst>
              <p:tags r:id="rId19"/>
            </p:custDataLst>
          </p:nvPr>
        </p:nvSpPr>
        <p:spPr>
          <a:xfrm>
            <a:off x="7896372" y="520442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solidFill>
                  <a:srgbClr val="FF0000"/>
                </a:solidFill>
                <a:latin typeface="微软雅黑" panose="020B0503020204020204" charset="-122"/>
                <a:ea typeface="微软雅黑" panose="020B0503020204020204" charset="-122"/>
                <a:sym typeface="+mn-ea"/>
              </a:rPr>
              <a:t>危害部位要求：</a:t>
            </a:r>
          </a:p>
          <a:p>
            <a:pPr marL="0" indent="0" algn="l"/>
            <a:r>
              <a:rPr lang="zh-CN" altLang="en-US" sz="1400" dirty="0">
                <a:solidFill>
                  <a:schemeClr val="tx1"/>
                </a:solidFill>
                <a:latin typeface="微软雅黑" panose="020B0503020204020204" charset="-122"/>
                <a:ea typeface="微软雅黑" panose="020B0503020204020204" charset="-122"/>
                <a:sym typeface="+mn-ea"/>
              </a:rPr>
              <a:t>经过有高温、振动、腐蚀、积水及机械损伤等危害的部位，不得有接头，并应采取相应的保护措施 </a:t>
            </a:r>
          </a:p>
        </p:txBody>
      </p:sp>
      <p:sp>
        <p:nvSpPr>
          <p:cNvPr id="5" name="文本框 4"/>
          <p:cNvSpPr txBox="1"/>
          <p:nvPr>
            <p:custDataLst>
              <p:tags r:id="rId20"/>
            </p:custDataLst>
          </p:nvPr>
        </p:nvSpPr>
        <p:spPr>
          <a:xfrm>
            <a:off x="860593" y="2514602"/>
            <a:ext cx="3523428" cy="1196374"/>
          </a:xfrm>
          <a:prstGeom prst="rect">
            <a:avLst/>
          </a:prstGeom>
        </p:spPr>
        <p:txBody>
          <a:bodyPr wrap="square" lIns="90000" tIns="46800" rIns="90000" bIns="46800">
            <a:normAutofit/>
          </a:bodyPr>
          <a:lstStyle>
            <a:defPPr>
              <a:defRPr lang="zh-CN"/>
            </a:defPPr>
            <a:lvl1pPr algn="r"/>
          </a:lstStyle>
          <a:p>
            <a:pPr marL="0" indent="0" algn="l"/>
            <a:r>
              <a:rPr lang="zh-CN" altLang="en-US" sz="1600" dirty="0">
                <a:solidFill>
                  <a:srgbClr val="FF0000"/>
                </a:solidFill>
                <a:latin typeface="微软雅黑" panose="020B0503020204020204" charset="-122"/>
                <a:ea typeface="微软雅黑" panose="020B0503020204020204" charset="-122"/>
                <a:sym typeface="+mn-ea"/>
              </a:rPr>
              <a:t>监护人要求：</a:t>
            </a:r>
          </a:p>
          <a:p>
            <a:pPr marL="0" indent="0" algn="l"/>
            <a:r>
              <a:rPr lang="zh-CN" altLang="en-US" sz="1400" dirty="0">
                <a:solidFill>
                  <a:schemeClr val="tx1"/>
                </a:solidFill>
                <a:latin typeface="微软雅黑" panose="020B0503020204020204" charset="-122"/>
                <a:ea typeface="微软雅黑" panose="020B0503020204020204" charset="-122"/>
                <a:sym typeface="+mn-ea"/>
              </a:rPr>
              <a:t>盲板抽堵作业应设专人监护，监护人不得离开作业现场</a:t>
            </a:r>
          </a:p>
        </p:txBody>
      </p:sp>
      <p:sp>
        <p:nvSpPr>
          <p:cNvPr id="6" name="文本框 5"/>
          <p:cNvSpPr txBox="1"/>
          <p:nvPr>
            <p:custDataLst>
              <p:tags r:id="rId21"/>
            </p:custDataLst>
          </p:nvPr>
        </p:nvSpPr>
        <p:spPr>
          <a:xfrm>
            <a:off x="7795895" y="3324860"/>
            <a:ext cx="3768725" cy="943610"/>
          </a:xfrm>
          <a:prstGeom prst="rect">
            <a:avLst/>
          </a:prstGeom>
        </p:spPr>
        <p:txBody>
          <a:bodyPr wrap="square" lIns="90000" tIns="46800" rIns="90000" bIns="46800">
            <a:noAutofit/>
          </a:bodyPr>
          <a:lstStyle>
            <a:defPPr>
              <a:defRPr lang="zh-CN"/>
            </a:defPPr>
          </a:lstStyle>
          <a:p>
            <a:pPr algn="l"/>
            <a:r>
              <a:rPr lang="zh-CN" altLang="en-US" sz="1600" dirty="0">
                <a:solidFill>
                  <a:srgbClr val="FF0000"/>
                </a:solidFill>
                <a:latin typeface="微软雅黑" panose="020B0503020204020204" charset="-122"/>
                <a:ea typeface="微软雅黑" panose="020B0503020204020204" charset="-122"/>
                <a:sym typeface="+mn-ea"/>
              </a:rPr>
              <a:t>盲板位置图要求：</a:t>
            </a:r>
          </a:p>
          <a:p>
            <a:pPr algn="l"/>
            <a:r>
              <a:rPr lang="zh-CN" altLang="en-US" sz="1400" dirty="0">
                <a:solidFill>
                  <a:schemeClr val="tx1"/>
                </a:solidFill>
                <a:latin typeface="微软雅黑" panose="020B0503020204020204" charset="-122"/>
                <a:ea typeface="微软雅黑" panose="020B0503020204020204" charset="-122"/>
                <a:sym typeface="+mn-ea"/>
              </a:rPr>
              <a:t>生产工序应预先绘制盲板位置图，对盲板进行统一编号，并设专人统一指挥作业</a:t>
            </a:r>
          </a:p>
        </p:txBody>
      </p:sp>
      <p:sp>
        <p:nvSpPr>
          <p:cNvPr id="29" name="文本框 28"/>
          <p:cNvSpPr txBox="1"/>
          <p:nvPr>
            <p:custDataLst>
              <p:tags r:id="rId22"/>
            </p:custDataLst>
          </p:nvPr>
        </p:nvSpPr>
        <p:spPr>
          <a:xfrm>
            <a:off x="701355" y="374069"/>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）盲板抽堵作业安全要求</a:t>
            </a:r>
          </a:p>
        </p:txBody>
      </p:sp>
      <p:sp>
        <p:nvSpPr>
          <p:cNvPr id="28" name="矩形 2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2"/>
            </p:custDataLst>
          </p:nvPr>
        </p:nvSpPr>
        <p:spPr>
          <a:xfrm>
            <a:off x="4798513" y="456160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9</a:t>
            </a:r>
          </a:p>
        </p:txBody>
      </p:sp>
      <p:sp>
        <p:nvSpPr>
          <p:cNvPr id="32" name="椭圆 31"/>
          <p:cNvSpPr/>
          <p:nvPr>
            <p:custDataLst>
              <p:tags r:id="rId3"/>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4"/>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5"/>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6"/>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7"/>
            </p:custDataLst>
          </p:nvPr>
        </p:nvSpPr>
        <p:spPr>
          <a:xfrm rot="19800000">
            <a:off x="5534981" y="439705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8"/>
            </p:custDataLst>
          </p:nvPr>
        </p:nvSpPr>
        <p:spPr>
          <a:xfrm rot="19800000" flipV="1">
            <a:off x="6109028"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9"/>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10"/>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1"/>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7</a:t>
            </a:r>
          </a:p>
        </p:txBody>
      </p:sp>
      <p:sp>
        <p:nvSpPr>
          <p:cNvPr id="56" name="椭圆 55"/>
          <p:cNvSpPr/>
          <p:nvPr>
            <p:custDataLst>
              <p:tags r:id="rId12"/>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6</a:t>
            </a:r>
          </a:p>
        </p:txBody>
      </p:sp>
      <p:sp>
        <p:nvSpPr>
          <p:cNvPr id="58" name="椭圆 57"/>
          <p:cNvSpPr/>
          <p:nvPr>
            <p:custDataLst>
              <p:tags r:id="rId13"/>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8</a:t>
            </a:r>
          </a:p>
        </p:txBody>
      </p:sp>
      <p:sp>
        <p:nvSpPr>
          <p:cNvPr id="24" name="椭圆 23"/>
          <p:cNvSpPr/>
          <p:nvPr>
            <p:custDataLst>
              <p:tags r:id="rId14"/>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5"/>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7" name="椭圆 26"/>
          <p:cNvSpPr/>
          <p:nvPr>
            <p:custDataLst>
              <p:tags r:id="rId16"/>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bg1"/>
                </a:solidFill>
                <a:latin typeface="微软雅黑" panose="020B0503020204020204" charset="-122"/>
                <a:ea typeface="微软雅黑" panose="020B0503020204020204" charset="-122"/>
              </a:rPr>
              <a:t>10</a:t>
            </a:r>
          </a:p>
        </p:txBody>
      </p:sp>
      <p:sp>
        <p:nvSpPr>
          <p:cNvPr id="2" name="文本框 1"/>
          <p:cNvSpPr txBox="1"/>
          <p:nvPr>
            <p:custDataLst>
              <p:tags r:id="rId17"/>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pPr algn="l"/>
            <a:r>
              <a:rPr lang="zh-CN" altLang="en-US" sz="1600" dirty="0">
                <a:solidFill>
                  <a:srgbClr val="FF0000"/>
                </a:solidFill>
                <a:latin typeface="微软雅黑" panose="020B0503020204020204" charset="-122"/>
                <a:ea typeface="微软雅黑" panose="020B0503020204020204" charset="-122"/>
                <a:sym typeface="+mn-ea"/>
              </a:rPr>
              <a:t>压力要求：</a:t>
            </a:r>
          </a:p>
          <a:p>
            <a:pPr algn="l"/>
            <a:r>
              <a:rPr lang="zh-CN" altLang="en-US" sz="1400" dirty="0">
                <a:latin typeface="微软雅黑" panose="020B0503020204020204" charset="-122"/>
                <a:ea typeface="微软雅黑" panose="020B0503020204020204" charset="-122"/>
                <a:sym typeface="+mn-ea"/>
              </a:rPr>
              <a:t>作业时，作业点压力应降为常压</a:t>
            </a:r>
            <a:endParaRPr lang="zh-CN" altLang="en-US" sz="1400"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custDataLst>
              <p:tags r:id="rId18"/>
            </p:custDataLst>
          </p:nvPr>
        </p:nvSpPr>
        <p:spPr>
          <a:xfrm>
            <a:off x="1006497" y="3865389"/>
            <a:ext cx="3523428" cy="1196374"/>
          </a:xfrm>
          <a:prstGeom prst="rect">
            <a:avLst/>
          </a:prstGeom>
        </p:spPr>
        <p:txBody>
          <a:bodyPr wrap="square" lIns="90000" tIns="46800" rIns="90000" bIns="46800">
            <a:noAutofit/>
          </a:bodyPr>
          <a:lstStyle>
            <a:defPPr>
              <a:defRPr lang="zh-CN"/>
            </a:defPPr>
            <a:lvl1pPr algn="r"/>
          </a:lstStyle>
          <a:p>
            <a:pPr algn="l"/>
            <a:r>
              <a:rPr lang="zh-CN" altLang="en-US" sz="1600" dirty="0">
                <a:solidFill>
                  <a:srgbClr val="FF0000"/>
                </a:solidFill>
                <a:latin typeface="微软雅黑" panose="020B0503020204020204" charset="-122"/>
                <a:ea typeface="微软雅黑" panose="020B0503020204020204" charset="-122"/>
                <a:sym typeface="+mn-ea"/>
              </a:rPr>
              <a:t>温度较高介质要求：</a:t>
            </a:r>
          </a:p>
          <a:p>
            <a:pPr algn="l"/>
            <a:r>
              <a:rPr lang="zh-CN" altLang="en-US" sz="1400" dirty="0">
                <a:latin typeface="微软雅黑" panose="020B0503020204020204" charset="-122"/>
                <a:ea typeface="微软雅黑" panose="020B0503020204020204" charset="-122"/>
                <a:sym typeface="+mn-ea"/>
              </a:rPr>
              <a:t>介质温度较高、可能造成烫伤的情况下，作业人员应采取防烫措施</a:t>
            </a:r>
            <a:endParaRPr lang="zh-CN" altLang="en-US" sz="1400"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9"/>
            </p:custDataLst>
          </p:nvPr>
        </p:nvSpPr>
        <p:spPr>
          <a:xfrm>
            <a:off x="7896372" y="520442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solidFill>
                  <a:srgbClr val="FF0000"/>
                </a:solidFill>
                <a:latin typeface="微软雅黑" panose="020B0503020204020204" charset="-122"/>
                <a:ea typeface="微软雅黑" panose="020B0503020204020204" charset="-122"/>
                <a:sym typeface="+mn-ea"/>
              </a:rPr>
              <a:t>数量要求：</a:t>
            </a:r>
          </a:p>
          <a:p>
            <a:pPr marL="0" indent="0" algn="l"/>
            <a:r>
              <a:rPr lang="zh-CN" altLang="en-US" sz="1400" dirty="0">
                <a:latin typeface="微软雅黑" panose="020B0503020204020204" charset="-122"/>
                <a:ea typeface="微软雅黑" panose="020B0503020204020204" charset="-122"/>
                <a:sym typeface="+mn-ea"/>
              </a:rPr>
              <a:t>不应在同一管道上同时进行两处及两处以上的盲板抽堵作业</a:t>
            </a:r>
            <a:endParaRPr lang="zh-CN" altLang="en-US" sz="14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20"/>
            </p:custDataLst>
          </p:nvPr>
        </p:nvSpPr>
        <p:spPr>
          <a:xfrm>
            <a:off x="838368" y="2230122"/>
            <a:ext cx="3523428" cy="1196374"/>
          </a:xfrm>
          <a:prstGeom prst="rect">
            <a:avLst/>
          </a:prstGeom>
        </p:spPr>
        <p:txBody>
          <a:bodyPr wrap="square" lIns="90000" tIns="46800" rIns="90000" bIns="46800">
            <a:noAutofit/>
          </a:bodyPr>
          <a:lstStyle>
            <a:defPPr>
              <a:defRPr lang="zh-CN"/>
            </a:defPPr>
            <a:lvl1pPr algn="r"/>
          </a:lstStyle>
          <a:p>
            <a:pPr marL="0" indent="0" algn="l"/>
            <a:r>
              <a:rPr lang="zh-CN" altLang="en-US" sz="1600" dirty="0">
                <a:solidFill>
                  <a:srgbClr val="FF0000"/>
                </a:solidFill>
                <a:latin typeface="微软雅黑" panose="020B0503020204020204" charset="-122"/>
                <a:ea typeface="微软雅黑" panose="020B0503020204020204" charset="-122"/>
                <a:sym typeface="+mn-ea"/>
              </a:rPr>
              <a:t>有毒介质要求：</a:t>
            </a:r>
          </a:p>
          <a:p>
            <a:pPr marL="0" indent="0" algn="l"/>
            <a:r>
              <a:rPr lang="zh-CN" altLang="en-US" sz="1400" dirty="0">
                <a:latin typeface="微软雅黑" panose="020B0503020204020204" charset="-122"/>
                <a:ea typeface="微软雅黑" panose="020B0503020204020204" charset="-122"/>
                <a:sym typeface="+mn-ea"/>
              </a:rPr>
              <a:t>在有毒介质的管道、设备上进行盲板抽堵作业时，作业人员应选用适合的防护用具</a:t>
            </a:r>
            <a:endParaRPr lang="zh-CN" altLang="en-US" sz="1400" dirty="0">
              <a:solidFill>
                <a:srgbClr val="FF3300"/>
              </a:solidFill>
              <a:latin typeface="微软雅黑" panose="020B0503020204020204" charset="-122"/>
              <a:ea typeface="微软雅黑" panose="020B0503020204020204" charset="-122"/>
              <a:sym typeface="+mn-ea"/>
            </a:endParaRPr>
          </a:p>
        </p:txBody>
      </p:sp>
      <p:sp>
        <p:nvSpPr>
          <p:cNvPr id="6" name="文本框 5"/>
          <p:cNvSpPr txBox="1"/>
          <p:nvPr>
            <p:custDataLst>
              <p:tags r:id="rId21"/>
            </p:custDataLst>
          </p:nvPr>
        </p:nvSpPr>
        <p:spPr>
          <a:xfrm>
            <a:off x="7799070" y="3608070"/>
            <a:ext cx="3768725" cy="943610"/>
          </a:xfrm>
          <a:prstGeom prst="rect">
            <a:avLst/>
          </a:prstGeom>
        </p:spPr>
        <p:txBody>
          <a:bodyPr wrap="square" lIns="90000" tIns="46800" rIns="90000" bIns="46800">
            <a:noAutofit/>
          </a:bodyPr>
          <a:lstStyle>
            <a:defPPr>
              <a:defRPr lang="zh-CN"/>
            </a:defPPr>
          </a:lstStyle>
          <a:p>
            <a:pPr algn="l"/>
            <a:r>
              <a:rPr lang="zh-CN" altLang="en-US" sz="1600" dirty="0">
                <a:solidFill>
                  <a:srgbClr val="FF0000"/>
                </a:solidFill>
                <a:latin typeface="微软雅黑" panose="020B0503020204020204" charset="-122"/>
                <a:ea typeface="微软雅黑" panose="020B0503020204020204" charset="-122"/>
                <a:sym typeface="+mn-ea"/>
              </a:rPr>
              <a:t>易燃易爆场所要求：</a:t>
            </a:r>
          </a:p>
          <a:p>
            <a:pPr algn="l"/>
            <a:r>
              <a:rPr lang="zh-CN" altLang="en-US" sz="1400" dirty="0">
                <a:latin typeface="微软雅黑" panose="020B0503020204020204" charset="-122"/>
                <a:ea typeface="微软雅黑" panose="020B0503020204020204" charset="-122"/>
                <a:sym typeface="+mn-ea"/>
              </a:rPr>
              <a:t>在易燃易爆场所进行盲板抽堵作业时，作业人员应穿防静电工作服、工作鞋，并应使用防爆灯具和防爆工具；距盲板抽堵作业地点</a:t>
            </a:r>
            <a:r>
              <a:rPr lang="en-US" altLang="x-none" sz="1400" dirty="0">
                <a:latin typeface="微软雅黑" panose="020B0503020204020204" charset="-122"/>
                <a:ea typeface="微软雅黑" panose="020B0503020204020204" charset="-122"/>
                <a:sym typeface="+mn-ea"/>
              </a:rPr>
              <a:t>30m</a:t>
            </a:r>
            <a:r>
              <a:rPr lang="zh-CN" altLang="en-US" sz="1400" dirty="0">
                <a:latin typeface="微软雅黑" panose="020B0503020204020204" charset="-122"/>
                <a:ea typeface="微软雅黑" panose="020B0503020204020204" charset="-122"/>
                <a:sym typeface="+mn-ea"/>
              </a:rPr>
              <a:t>内不应有动火作业</a:t>
            </a:r>
            <a:endParaRPr lang="zh-CN" altLang="en-US" sz="1400" dirty="0">
              <a:solidFill>
                <a:srgbClr val="FF3300"/>
              </a:solidFill>
              <a:latin typeface="微软雅黑" panose="020B0503020204020204" charset="-122"/>
              <a:ea typeface="微软雅黑" panose="020B0503020204020204" charset="-122"/>
              <a:sym typeface="+mn-ea"/>
            </a:endParaRPr>
          </a:p>
        </p:txBody>
      </p:sp>
      <p:sp>
        <p:nvSpPr>
          <p:cNvPr id="29" name="文本框 28"/>
          <p:cNvSpPr txBox="1"/>
          <p:nvPr>
            <p:custDataLst>
              <p:tags r:id="rId22"/>
            </p:custDataLst>
          </p:nvPr>
        </p:nvSpPr>
        <p:spPr>
          <a:xfrm>
            <a:off x="739346" y="367219"/>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）盲板抽堵作业安全要求</a:t>
            </a:r>
          </a:p>
        </p:txBody>
      </p:sp>
      <p:sp>
        <p:nvSpPr>
          <p:cNvPr id="7" name="椭圆 6"/>
          <p:cNvSpPr/>
          <p:nvPr>
            <p:custDataLst>
              <p:tags r:id="rId23"/>
            </p:custDataLst>
          </p:nvPr>
        </p:nvSpPr>
        <p:spPr>
          <a:xfrm>
            <a:off x="4882968" y="598654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bg1"/>
                </a:solidFill>
                <a:latin typeface="微软雅黑" panose="020B0503020204020204" charset="-122"/>
                <a:ea typeface="微软雅黑" panose="020B0503020204020204" charset="-122"/>
              </a:rPr>
              <a:t>11</a:t>
            </a:r>
          </a:p>
        </p:txBody>
      </p:sp>
      <p:sp>
        <p:nvSpPr>
          <p:cNvPr id="9" name="等腰三角形 8"/>
          <p:cNvSpPr/>
          <p:nvPr>
            <p:custDataLst>
              <p:tags r:id="rId24"/>
            </p:custDataLst>
          </p:nvPr>
        </p:nvSpPr>
        <p:spPr>
          <a:xfrm rot="19800000" flipV="1">
            <a:off x="6154113" y="6621960"/>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 name="椭圆 7"/>
          <p:cNvSpPr/>
          <p:nvPr>
            <p:custDataLst>
              <p:tags r:id="rId25"/>
            </p:custDataLst>
          </p:nvPr>
        </p:nvSpPr>
        <p:spPr>
          <a:xfrm rot="19800000">
            <a:off x="5571811" y="592867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10" name="文本框 9"/>
          <p:cNvSpPr txBox="1"/>
          <p:nvPr>
            <p:custDataLst>
              <p:tags r:id="rId26"/>
            </p:custDataLst>
          </p:nvPr>
        </p:nvSpPr>
        <p:spPr>
          <a:xfrm>
            <a:off x="1006622" y="563876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solidFill>
                  <a:srgbClr val="FF0000"/>
                </a:solidFill>
                <a:latin typeface="微软雅黑" panose="020B0503020204020204" charset="-122"/>
                <a:ea typeface="微软雅黑" panose="020B0503020204020204" charset="-122"/>
                <a:sym typeface="+mn-ea"/>
              </a:rPr>
              <a:t>作业结束要求：</a:t>
            </a:r>
          </a:p>
          <a:p>
            <a:pPr marL="0" indent="0" algn="l"/>
            <a:r>
              <a:rPr lang="zh-CN" altLang="en-US" sz="1400" dirty="0">
                <a:latin typeface="微软雅黑" panose="020B0503020204020204" charset="-122"/>
                <a:ea typeface="微软雅黑" panose="020B0503020204020204" charset="-122"/>
                <a:sym typeface="+mn-ea"/>
              </a:rPr>
              <a:t>盲板抽堵作业结束，由作业单位和生产工序专人共同确认</a:t>
            </a:r>
            <a:endParaRPr lang="zh-CN" altLang="en-US" sz="1400" dirty="0">
              <a:solidFill>
                <a:srgbClr val="FF3300"/>
              </a:solidFill>
              <a:latin typeface="微软雅黑" panose="020B0503020204020204" charset="-122"/>
              <a:ea typeface="微软雅黑" panose="020B0503020204020204" charset="-122"/>
              <a:sym typeface="+mn-ea"/>
            </a:endParaRPr>
          </a:p>
        </p:txBody>
      </p:sp>
      <p:sp>
        <p:nvSpPr>
          <p:cNvPr id="34" name="矩形 33"/>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chor="ctr" anchorCtr="0"/>
          <a:lstStyle/>
          <a:p>
            <a:r>
              <a:rPr lang="en-US" altLang="zh-CN" sz="3600"/>
              <a:t>4. </a:t>
            </a:r>
            <a:r>
              <a:rPr lang="zh-CN" altLang="en-US" sz="3600"/>
              <a:t>八大特殊作业的安全基本要求</a:t>
            </a:r>
          </a:p>
        </p:txBody>
      </p:sp>
      <p:sp>
        <p:nvSpPr>
          <p:cNvPr id="5" name="副标题 4"/>
          <p:cNvSpPr>
            <a:spLocks noGrp="1"/>
          </p:cNvSpPr>
          <p:nvPr>
            <p:ph type="body" idx="1"/>
            <p:custDataLst>
              <p:tags r:id="rId3"/>
            </p:custDataLst>
          </p:nvPr>
        </p:nvSpPr>
        <p:spPr/>
        <p:txBody>
          <a:bodyPr/>
          <a:lstStyle/>
          <a:p>
            <a:pPr lvl="0">
              <a:lnSpc>
                <a:spcPct val="115000"/>
              </a:lnSpc>
            </a:pPr>
            <a:r>
              <a:rPr lang="zh-CN" altLang="en-US" dirty="0">
                <a:solidFill>
                  <a:schemeClr val="bg1"/>
                </a:solidFill>
                <a:sym typeface="+mn-ea"/>
              </a:rPr>
              <a:t>动土作业安全</a:t>
            </a:r>
          </a:p>
        </p:txBody>
      </p:sp>
      <p:pic>
        <p:nvPicPr>
          <p:cNvPr id="6" name="内容占位符 5" descr="图片3"/>
          <p:cNvPicPr>
            <a:picLocks noGrp="1" noChangeAspect="1"/>
          </p:cNvPicPr>
          <p:nvPr>
            <p:ph sz="half" idx="13"/>
          </p:nvPr>
        </p:nvPicPr>
        <p:blipFill>
          <a:blip r:embed="rId6" cstate="print"/>
          <a:stretch>
            <a:fillRect/>
          </a:stretch>
        </p:blipFill>
        <p:spPr>
          <a:xfrm>
            <a:off x="4068445" y="1821180"/>
            <a:ext cx="2378075" cy="2378075"/>
          </a:xfrm>
          <a:prstGeom prst="rect">
            <a:avLst/>
          </a:prstGeom>
        </p:spPr>
      </p:pic>
      <p:pic>
        <p:nvPicPr>
          <p:cNvPr id="7" name="内容占位符 6" descr="图片4"/>
          <p:cNvPicPr>
            <a:picLocks noGrp="1" noChangeAspect="1"/>
          </p:cNvPicPr>
          <p:nvPr>
            <p:ph sz="half" idx="14"/>
          </p:nvPr>
        </p:nvPicPr>
        <p:blipFill>
          <a:blip r:embed="rId7" cstate="print"/>
          <a:stretch>
            <a:fillRect/>
          </a:stretch>
        </p:blipFill>
        <p:spPr>
          <a:xfrm>
            <a:off x="6725285" y="1821180"/>
            <a:ext cx="3549015" cy="2378075"/>
          </a:xfrm>
          <a:prstGeom prst="rect">
            <a:avLst/>
          </a:prstGeom>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动土作业</a:t>
            </a:r>
            <a:r>
              <a:rPr lang="zh-CN" altLang="en-US" sz="2000" dirty="0">
                <a:solidFill>
                  <a:schemeClr val="bg1"/>
                </a:solidFill>
                <a:latin typeface="微软雅黑" panose="020B0503020204020204" charset="-122"/>
                <a:ea typeface="微软雅黑" panose="020B0503020204020204" charset="-122"/>
                <a:sym typeface="+mn-ea"/>
              </a:rPr>
              <a:t>是指在厂区、装置范围内进行挖土、打桩、钻探、坑探、地锚入土深度在</a:t>
            </a:r>
            <a:r>
              <a:rPr lang="en-US" altLang="x-none" sz="2000" dirty="0">
                <a:solidFill>
                  <a:schemeClr val="bg1"/>
                </a:solidFill>
                <a:latin typeface="微软雅黑" panose="020B0503020204020204" charset="-122"/>
                <a:ea typeface="微软雅黑" panose="020B0503020204020204" charset="-122"/>
                <a:sym typeface="+mn-ea"/>
              </a:rPr>
              <a:t>0.5 m</a:t>
            </a:r>
            <a:r>
              <a:rPr lang="zh-CN" altLang="en-US" sz="2000" dirty="0">
                <a:solidFill>
                  <a:schemeClr val="bg1"/>
                </a:solidFill>
                <a:latin typeface="微软雅黑" panose="020B0503020204020204" charset="-122"/>
                <a:ea typeface="微软雅黑" panose="020B0503020204020204" charset="-122"/>
                <a:sym typeface="+mn-ea"/>
              </a:rPr>
              <a:t>以上；使用推土机、压路机等施工机械进行填土或平整场地等可能对地下隐蔽设施产生影响的作业。</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3"/>
            </p:custDataLst>
          </p:nvPr>
        </p:nvSpPr>
        <p:spPr>
          <a:xfrm>
            <a:off x="689919" y="4100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olidFill>
                  <a:schemeClr val="bg1"/>
                </a:solidFill>
                <a:sym typeface="+mn-ea"/>
              </a:rPr>
              <a:t>1</a:t>
            </a:r>
            <a:r>
              <a:rPr lang="zh-CN" altLang="en-US" dirty="0">
                <a:solidFill>
                  <a:schemeClr val="bg1"/>
                </a:solidFill>
                <a:sym typeface="+mn-ea"/>
              </a:rPr>
              <a:t>）动土作业定义</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custDataLst>
              <p:tags r:id="rId2"/>
            </p:custDataLst>
          </p:nvPr>
        </p:nvSpPr>
        <p:spPr>
          <a:xfrm>
            <a:off x="722870" y="3642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2</a:t>
            </a:r>
            <a:r>
              <a:rPr lang="zh-CN" altLang="en-US" dirty="0">
                <a:solidFill>
                  <a:schemeClr val="tx1">
                    <a:lumMod val="75000"/>
                  </a:schemeClr>
                </a:solidFill>
                <a:sym typeface="+mn-ea"/>
              </a:rPr>
              <a:t>）动土方案应考虑的内容</a:t>
            </a:r>
          </a:p>
        </p:txBody>
      </p:sp>
      <p:graphicFrame>
        <p:nvGraphicFramePr>
          <p:cNvPr id="7" name="表格 6"/>
          <p:cNvGraphicFramePr/>
          <p:nvPr/>
        </p:nvGraphicFramePr>
        <p:xfrm>
          <a:off x="1536700" y="1298575"/>
          <a:ext cx="5908040" cy="5334000"/>
        </p:xfrm>
        <a:graphic>
          <a:graphicData uri="http://schemas.openxmlformats.org/drawingml/2006/table">
            <a:tbl>
              <a:tblPr firstRow="1" bandRow="1">
                <a:tableStyleId>{5C22544A-7EE6-4342-B048-85BDC9FD1C3A}</a:tableStyleId>
              </a:tblPr>
              <a:tblGrid>
                <a:gridCol w="447040"/>
                <a:gridCol w="5461000"/>
              </a:tblGrid>
              <a:tr h="381000">
                <a:tc>
                  <a:txBody>
                    <a:bodyPr/>
                    <a:lstStyle/>
                    <a:p>
                      <a:pPr algn="l">
                        <a:buNone/>
                      </a:pPr>
                      <a:endParaRPr lang="zh-CN" altLang="en-US" sz="1600">
                        <a:latin typeface="微软雅黑" panose="020B0503020204020204" charset="-122"/>
                        <a:ea typeface="微软雅黑" panose="020B0503020204020204" charset="-122"/>
                      </a:endParaRPr>
                    </a:p>
                  </a:txBody>
                  <a:tcPr/>
                </a:tc>
                <a:tc>
                  <a:txBody>
                    <a:bodyPr/>
                    <a:lstStyle/>
                    <a:p>
                      <a:pPr algn="l">
                        <a:buNone/>
                      </a:pPr>
                      <a:r>
                        <a:rPr lang="zh-CN" altLang="en-US" sz="1600">
                          <a:latin typeface="微软雅黑" panose="020B0503020204020204" charset="-122"/>
                          <a:ea typeface="微软雅黑" panose="020B0503020204020204" charset="-122"/>
                        </a:rPr>
                        <a:t>考虑内容</a:t>
                      </a: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1</a:t>
                      </a:r>
                    </a:p>
                  </a:txBody>
                  <a:tcPr/>
                </a:tc>
                <a:tc>
                  <a:txBody>
                    <a:bodyPr/>
                    <a:lstStyle/>
                    <a:p>
                      <a:pPr algn="l" eaLnBrk="1" hangingPunct="1"/>
                      <a:r>
                        <a:rPr lang="zh-CN" altLang="en-US" sz="1600" dirty="0">
                          <a:latin typeface="微软雅黑" panose="020B0503020204020204" charset="-122"/>
                          <a:ea typeface="微软雅黑" panose="020B0503020204020204" charset="-122"/>
                        </a:rPr>
                        <a:t>附近的振动源 </a:t>
                      </a: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2</a:t>
                      </a:r>
                    </a:p>
                  </a:txBody>
                  <a:tcPr/>
                </a:tc>
                <a:tc>
                  <a:txBody>
                    <a:bodyPr/>
                    <a:lstStyle/>
                    <a:p>
                      <a:pPr algn="l" eaLnBrk="1" hangingPunct="1"/>
                      <a:r>
                        <a:rPr lang="zh-CN" altLang="en-US" sz="1600" dirty="0">
                          <a:latin typeface="微软雅黑" panose="020B0503020204020204" charset="-122"/>
                          <a:ea typeface="微软雅黑" panose="020B0503020204020204" charset="-122"/>
                        </a:rPr>
                        <a:t>挖出物及施工材料的存放</a:t>
                      </a: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3</a:t>
                      </a:r>
                    </a:p>
                  </a:txBody>
                  <a:tcPr/>
                </a:tc>
                <a:tc>
                  <a:txBody>
                    <a:bodyPr/>
                    <a:lstStyle/>
                    <a:p>
                      <a:pPr algn="l" eaLnBrk="1" hangingPunct="1"/>
                      <a:r>
                        <a:rPr lang="zh-CN" altLang="en-US" sz="1600" dirty="0">
                          <a:latin typeface="微软雅黑" panose="020B0503020204020204" charset="-122"/>
                          <a:ea typeface="微软雅黑" panose="020B0503020204020204" charset="-122"/>
                        </a:rPr>
                        <a:t>地表水和地下水</a:t>
                      </a:r>
                    </a:p>
                  </a:txBody>
                  <a:tcPr/>
                </a:tc>
              </a:tr>
              <a:tr h="381000">
                <a:tc>
                  <a:txBody>
                    <a:bodyPr/>
                    <a:lstStyle/>
                    <a:p>
                      <a:pPr algn="l">
                        <a:buNone/>
                      </a:pPr>
                      <a:r>
                        <a:rPr lang="en-US" altLang="zh-CN" sz="1600">
                          <a:latin typeface="微软雅黑" panose="020B0503020204020204" charset="-122"/>
                          <a:ea typeface="微软雅黑" panose="020B0503020204020204" charset="-122"/>
                        </a:rPr>
                        <a:t>4</a:t>
                      </a:r>
                    </a:p>
                  </a:txBody>
                  <a:tcPr/>
                </a:tc>
                <a:tc>
                  <a:txBody>
                    <a:bodyPr/>
                    <a:lstStyle/>
                    <a:p>
                      <a:pPr algn="l">
                        <a:buNone/>
                      </a:pPr>
                      <a:r>
                        <a:rPr lang="zh-CN" altLang="en-US" sz="1600" dirty="0">
                          <a:latin typeface="微软雅黑" panose="020B0503020204020204" charset="-122"/>
                          <a:ea typeface="微软雅黑" panose="020B0503020204020204" charset="-122"/>
                        </a:rPr>
                        <a:t>对土壤和水的污柒</a:t>
                      </a:r>
                    </a:p>
                  </a:txBody>
                  <a:tcPr/>
                </a:tc>
              </a:tr>
              <a:tr h="381000">
                <a:tc>
                  <a:txBody>
                    <a:bodyPr/>
                    <a:lstStyle/>
                    <a:p>
                      <a:pPr algn="l">
                        <a:buNone/>
                      </a:pPr>
                      <a:r>
                        <a:rPr lang="en-US" altLang="zh-CN" sz="1600">
                          <a:latin typeface="微软雅黑" panose="020B0503020204020204" charset="-122"/>
                          <a:ea typeface="微软雅黑" panose="020B0503020204020204" charset="-122"/>
                        </a:rPr>
                        <a:t>5</a:t>
                      </a:r>
                    </a:p>
                  </a:txBody>
                  <a:tcPr/>
                </a:tc>
                <a:tc>
                  <a:txBody>
                    <a:bodyPr/>
                    <a:lstStyle/>
                    <a:p>
                      <a:pPr algn="l">
                        <a:buNone/>
                      </a:pPr>
                      <a:r>
                        <a:rPr lang="zh-CN" altLang="en-US" sz="1600" dirty="0">
                          <a:latin typeface="微软雅黑" panose="020B0503020204020204" charset="-122"/>
                          <a:ea typeface="微软雅黑" panose="020B0503020204020204" charset="-122"/>
                        </a:rPr>
                        <a:t>有毒有害气体、液体的排放（泄漏）</a:t>
                      </a: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6</a:t>
                      </a:r>
                    </a:p>
                  </a:txBody>
                  <a:tcPr/>
                </a:tc>
                <a:tc>
                  <a:txBody>
                    <a:bodyPr/>
                    <a:lstStyle/>
                    <a:p>
                      <a:pPr algn="l" eaLnBrk="1" hangingPunct="1"/>
                      <a:r>
                        <a:rPr lang="zh-CN" altLang="en-US" sz="1600" dirty="0">
                          <a:latin typeface="微软雅黑" panose="020B0503020204020204" charset="-122"/>
                          <a:ea typeface="微软雅黑" panose="020B0503020204020204" charset="-122"/>
                        </a:rPr>
                        <a:t>隐蔽电气、管网等设施的分布</a:t>
                      </a: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7</a:t>
                      </a:r>
                    </a:p>
                  </a:txBody>
                  <a:tcPr/>
                </a:tc>
                <a:tc>
                  <a:txBody>
                    <a:bodyPr/>
                    <a:lstStyle/>
                    <a:p>
                      <a:pPr algn="l" eaLnBrk="1" hangingPunct="1"/>
                      <a:r>
                        <a:rPr lang="zh-CN" altLang="en-US" sz="1600" dirty="0">
                          <a:latin typeface="微软雅黑" panose="020B0503020204020204" charset="-122"/>
                          <a:ea typeface="微软雅黑" panose="020B0503020204020204" charset="-122"/>
                        </a:rPr>
                        <a:t>邻近的建筑结构及其状况</a:t>
                      </a: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8</a:t>
                      </a:r>
                    </a:p>
                  </a:txBody>
                  <a:tcPr/>
                </a:tc>
                <a:tc>
                  <a:txBody>
                    <a:bodyPr/>
                    <a:lstStyle/>
                    <a:p>
                      <a:pPr algn="l" eaLnBrk="1" hangingPunct="1"/>
                      <a:r>
                        <a:rPr lang="zh-CN" altLang="en-US" sz="1600" dirty="0">
                          <a:latin typeface="微软雅黑" panose="020B0503020204020204" charset="-122"/>
                          <a:ea typeface="微软雅黑" panose="020B0503020204020204" charset="-122"/>
                        </a:rPr>
                        <a:t>架空的公用设施 </a:t>
                      </a:r>
                    </a:p>
                  </a:txBody>
                  <a:tcPr/>
                </a:tc>
              </a:tr>
              <a:tr h="381000">
                <a:tc>
                  <a:txBody>
                    <a:bodyPr/>
                    <a:lstStyle/>
                    <a:p>
                      <a:pPr algn="l">
                        <a:buNone/>
                      </a:pPr>
                      <a:r>
                        <a:rPr lang="en-US" altLang="zh-CN" sz="1600">
                          <a:latin typeface="微软雅黑" panose="020B0503020204020204" charset="-122"/>
                          <a:ea typeface="微软雅黑" panose="020B0503020204020204" charset="-122"/>
                        </a:rPr>
                        <a:t>9</a:t>
                      </a:r>
                    </a:p>
                  </a:txBody>
                  <a:tcPr/>
                </a:tc>
                <a:tc>
                  <a:txBody>
                    <a:bodyPr/>
                    <a:lstStyle/>
                    <a:p>
                      <a:pPr algn="l">
                        <a:buNone/>
                      </a:pPr>
                      <a:r>
                        <a:rPr lang="zh-CN" altLang="en-US" sz="1600" dirty="0">
                          <a:latin typeface="微软雅黑" panose="020B0503020204020204" charset="-122"/>
                          <a:ea typeface="微软雅黑" panose="020B0503020204020204" charset="-122"/>
                        </a:rPr>
                        <a:t>使用的工器具 </a:t>
                      </a: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10</a:t>
                      </a:r>
                    </a:p>
                  </a:txBody>
                  <a:tcPr/>
                </a:tc>
                <a:tc>
                  <a:txBody>
                    <a:bodyPr/>
                    <a:lstStyle/>
                    <a:p>
                      <a:pPr algn="l" eaLnBrk="1" hangingPunct="1"/>
                      <a:r>
                        <a:rPr lang="zh-CN" altLang="en-US" sz="1600" dirty="0">
                          <a:latin typeface="微软雅黑" panose="020B0503020204020204" charset="-122"/>
                          <a:ea typeface="微软雅黑" panose="020B0503020204020204" charset="-122"/>
                        </a:rPr>
                        <a:t>交通状况 </a:t>
                      </a:r>
                    </a:p>
                  </a:txBody>
                  <a:tcPr/>
                </a:tc>
              </a:tr>
              <a:tr h="381000">
                <a:tc>
                  <a:txBody>
                    <a:bodyPr/>
                    <a:lstStyle/>
                    <a:p>
                      <a:pPr algn="l">
                        <a:buNone/>
                      </a:pPr>
                      <a:r>
                        <a:rPr lang="en-US" altLang="zh-CN" sz="1600">
                          <a:latin typeface="微软雅黑" panose="020B0503020204020204" charset="-122"/>
                          <a:ea typeface="微软雅黑" panose="020B0503020204020204" charset="-122"/>
                        </a:rPr>
                        <a:t>11</a:t>
                      </a:r>
                    </a:p>
                  </a:txBody>
                  <a:tcPr/>
                </a:tc>
                <a:tc>
                  <a:txBody>
                    <a:bodyPr/>
                    <a:lstStyle/>
                    <a:p>
                      <a:pPr algn="l">
                        <a:buNone/>
                      </a:pPr>
                      <a:r>
                        <a:rPr lang="zh-CN" altLang="en-US" sz="1600" dirty="0">
                          <a:latin typeface="微软雅黑" panose="020B0503020204020204" charset="-122"/>
                          <a:ea typeface="微软雅黑" panose="020B0503020204020204" charset="-122"/>
                        </a:rPr>
                        <a:t>土质类型</a:t>
                      </a:r>
                    </a:p>
                  </a:txBody>
                  <a:tcPr/>
                </a:tc>
              </a:tr>
              <a:tr h="381000">
                <a:tc>
                  <a:txBody>
                    <a:bodyPr/>
                    <a:lstStyle/>
                    <a:p>
                      <a:pPr algn="l">
                        <a:buNone/>
                      </a:pPr>
                      <a:r>
                        <a:rPr lang="en-US" altLang="zh-CN" sz="1600">
                          <a:latin typeface="微软雅黑" panose="020B0503020204020204" charset="-122"/>
                          <a:ea typeface="微软雅黑" panose="020B0503020204020204" charset="-122"/>
                        </a:rPr>
                        <a:t>12</a:t>
                      </a:r>
                    </a:p>
                  </a:txBody>
                  <a:tcPr/>
                </a:tc>
                <a:tc>
                  <a:txBody>
                    <a:bodyPr/>
                    <a:lstStyle/>
                    <a:p>
                      <a:pPr algn="l">
                        <a:buNone/>
                      </a:pPr>
                      <a:r>
                        <a:rPr lang="zh-CN" altLang="en-US" sz="1600" dirty="0">
                          <a:latin typeface="微软雅黑" panose="020B0503020204020204" charset="-122"/>
                          <a:ea typeface="微软雅黑" panose="020B0503020204020204" charset="-122"/>
                        </a:rPr>
                        <a:t>气候 </a:t>
                      </a: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13</a:t>
                      </a:r>
                    </a:p>
                  </a:txBody>
                  <a:tcPr/>
                </a:tc>
                <a:tc>
                  <a:txBody>
                    <a:bodyPr/>
                    <a:lstStyle/>
                    <a:p>
                      <a:pPr algn="l" eaLnBrk="1" hangingPunct="1"/>
                      <a:r>
                        <a:rPr lang="zh-CN" altLang="en-US" sz="1600" dirty="0">
                          <a:latin typeface="微软雅黑" panose="020B0503020204020204" charset="-122"/>
                          <a:ea typeface="微软雅黑" panose="020B0503020204020204" charset="-122"/>
                        </a:rPr>
                        <a:t>其它 </a:t>
                      </a:r>
                    </a:p>
                  </a:txBody>
                  <a:tcPr/>
                </a:tc>
              </a:tr>
            </a:tbl>
          </a:graphicData>
        </a:graphic>
      </p:graphicFrame>
      <p:sp>
        <p:nvSpPr>
          <p:cNvPr id="6" name="矩形 5"/>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2"/>
            </p:custDataLst>
          </p:nvPr>
        </p:nvSpPr>
        <p:spPr>
          <a:xfrm>
            <a:off x="4634048" y="374626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4</a:t>
            </a:r>
          </a:p>
        </p:txBody>
      </p:sp>
      <p:sp>
        <p:nvSpPr>
          <p:cNvPr id="32" name="椭圆 31"/>
          <p:cNvSpPr/>
          <p:nvPr>
            <p:custDataLst>
              <p:tags r:id="rId3"/>
            </p:custDataLst>
          </p:nvPr>
        </p:nvSpPr>
        <p:spPr>
          <a:xfrm rot="1800000" flipH="1">
            <a:off x="6035972" y="921565"/>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4"/>
            </p:custDataLst>
          </p:nvPr>
        </p:nvSpPr>
        <p:spPr>
          <a:xfrm rot="1800000" flipH="1" flipV="1">
            <a:off x="6026256" y="1614846"/>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39" name="椭圆 38"/>
          <p:cNvSpPr/>
          <p:nvPr>
            <p:custDataLst>
              <p:tags r:id="rId5"/>
            </p:custDataLst>
          </p:nvPr>
        </p:nvSpPr>
        <p:spPr>
          <a:xfrm rot="19800000">
            <a:off x="5358144" y="1792428"/>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6"/>
            </p:custDataLst>
          </p:nvPr>
        </p:nvSpPr>
        <p:spPr>
          <a:xfrm rot="19800000" flipV="1">
            <a:off x="5895996" y="2539049"/>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2" name="椭圆 41"/>
          <p:cNvSpPr/>
          <p:nvPr>
            <p:custDataLst>
              <p:tags r:id="rId7"/>
            </p:custDataLst>
          </p:nvPr>
        </p:nvSpPr>
        <p:spPr>
          <a:xfrm rot="19800000">
            <a:off x="5534981" y="361537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8"/>
            </p:custDataLst>
          </p:nvPr>
        </p:nvSpPr>
        <p:spPr>
          <a:xfrm rot="19800000" flipV="1">
            <a:off x="6109028" y="4332150"/>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5" name="椭圆 44"/>
          <p:cNvSpPr/>
          <p:nvPr>
            <p:custDataLst>
              <p:tags r:id="rId9"/>
            </p:custDataLst>
          </p:nvPr>
        </p:nvSpPr>
        <p:spPr>
          <a:xfrm rot="1800000" flipH="1">
            <a:off x="6035540" y="2600367"/>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10"/>
            </p:custDataLst>
          </p:nvPr>
        </p:nvSpPr>
        <p:spPr>
          <a:xfrm rot="1800000" flipH="1" flipV="1">
            <a:off x="6054399" y="3346988"/>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54" name="椭圆 53"/>
          <p:cNvSpPr/>
          <p:nvPr>
            <p:custDataLst>
              <p:tags r:id="rId11"/>
            </p:custDataLst>
          </p:nvPr>
        </p:nvSpPr>
        <p:spPr>
          <a:xfrm>
            <a:off x="4634348" y="1999634"/>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2</a:t>
            </a:r>
          </a:p>
        </p:txBody>
      </p:sp>
      <p:sp>
        <p:nvSpPr>
          <p:cNvPr id="56" name="椭圆 55"/>
          <p:cNvSpPr/>
          <p:nvPr>
            <p:custDataLst>
              <p:tags r:id="rId12"/>
            </p:custDataLst>
          </p:nvPr>
        </p:nvSpPr>
        <p:spPr>
          <a:xfrm>
            <a:off x="7111150" y="971827"/>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1</a:t>
            </a:r>
          </a:p>
        </p:txBody>
      </p:sp>
      <p:sp>
        <p:nvSpPr>
          <p:cNvPr id="58" name="椭圆 57"/>
          <p:cNvSpPr/>
          <p:nvPr>
            <p:custDataLst>
              <p:tags r:id="rId13"/>
            </p:custDataLst>
          </p:nvPr>
        </p:nvSpPr>
        <p:spPr>
          <a:xfrm>
            <a:off x="7111541" y="2802869"/>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3</a:t>
            </a:r>
          </a:p>
        </p:txBody>
      </p:sp>
      <p:sp>
        <p:nvSpPr>
          <p:cNvPr id="24" name="椭圆 23"/>
          <p:cNvSpPr/>
          <p:nvPr>
            <p:custDataLst>
              <p:tags r:id="rId14"/>
            </p:custDataLst>
          </p:nvPr>
        </p:nvSpPr>
        <p:spPr>
          <a:xfrm rot="1800000" flipH="1">
            <a:off x="6265275" y="4300546"/>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5"/>
            </p:custDataLst>
          </p:nvPr>
        </p:nvSpPr>
        <p:spPr>
          <a:xfrm rot="1800000" flipH="1" flipV="1">
            <a:off x="6284134" y="5047167"/>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27" name="椭圆 26"/>
          <p:cNvSpPr/>
          <p:nvPr>
            <p:custDataLst>
              <p:tags r:id="rId16"/>
            </p:custDataLst>
          </p:nvPr>
        </p:nvSpPr>
        <p:spPr>
          <a:xfrm>
            <a:off x="7188277" y="4566138"/>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5</a:t>
            </a:r>
          </a:p>
        </p:txBody>
      </p:sp>
      <p:sp>
        <p:nvSpPr>
          <p:cNvPr id="2" name="文本框 1"/>
          <p:cNvSpPr txBox="1"/>
          <p:nvPr>
            <p:custDataLst>
              <p:tags r:id="rId17"/>
            </p:custDataLst>
          </p:nvPr>
        </p:nvSpPr>
        <p:spPr>
          <a:xfrm>
            <a:off x="7611110" y="971550"/>
            <a:ext cx="3883025" cy="1025525"/>
          </a:xfrm>
          <a:prstGeom prst="rect">
            <a:avLst/>
          </a:prstGeom>
        </p:spPr>
        <p:txBody>
          <a:bodyPr wrap="square" lIns="90000" tIns="46800" rIns="90000" bIns="46800" anchor="t" anchorCtr="0">
            <a:normAutofit/>
          </a:bodyPr>
          <a:lstStyle>
            <a:defPPr>
              <a:defRPr lang="zh-CN"/>
            </a:defPPr>
          </a:lstStyle>
          <a:p>
            <a:pPr algn="l"/>
            <a:r>
              <a:rPr lang="zh-CN" altLang="en-US" sz="2000" b="1" dirty="0">
                <a:solidFill>
                  <a:srgbClr val="000000"/>
                </a:solidFill>
                <a:latin typeface="微软雅黑" panose="020B0503020204020204" charset="-122"/>
                <a:ea typeface="微软雅黑" panose="020B0503020204020204" charset="-122"/>
                <a:sym typeface="+mn-ea"/>
              </a:rPr>
              <a:t>办理许可证</a:t>
            </a:r>
          </a:p>
        </p:txBody>
      </p:sp>
      <p:sp>
        <p:nvSpPr>
          <p:cNvPr id="3" name="文本框 2"/>
          <p:cNvSpPr txBox="1"/>
          <p:nvPr>
            <p:custDataLst>
              <p:tags r:id="rId18"/>
            </p:custDataLst>
          </p:nvPr>
        </p:nvSpPr>
        <p:spPr>
          <a:xfrm>
            <a:off x="1110637" y="3798714"/>
            <a:ext cx="3523428" cy="1196374"/>
          </a:xfrm>
          <a:prstGeom prst="rect">
            <a:avLst/>
          </a:prstGeom>
        </p:spPr>
        <p:txBody>
          <a:bodyPr wrap="square" lIns="90000" tIns="46800" rIns="90000" bIns="46800">
            <a:noAutofit/>
          </a:bodyPr>
          <a:lstStyle>
            <a:defPPr>
              <a:defRPr lang="zh-CN"/>
            </a:defPPr>
            <a:lvl1pPr algn="r"/>
          </a:lstStyle>
          <a:p>
            <a:pPr algn="r"/>
            <a:r>
              <a:rPr lang="zh-CN" altLang="en-US" sz="2000" b="1" dirty="0">
                <a:solidFill>
                  <a:srgbClr val="000000"/>
                </a:solidFill>
                <a:latin typeface="微软雅黑" panose="020B0503020204020204" charset="-122"/>
                <a:ea typeface="微软雅黑" panose="020B0503020204020204" charset="-122"/>
                <a:sym typeface="+mn-ea"/>
              </a:rPr>
              <a:t>检查工器具及现场环境</a:t>
            </a:r>
            <a:endParaRPr lang="zh-CN" altLang="en-US" sz="2000"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9"/>
            </p:custDataLst>
          </p:nvPr>
        </p:nvSpPr>
        <p:spPr>
          <a:xfrm>
            <a:off x="7611257" y="4566251"/>
            <a:ext cx="3568023" cy="1196374"/>
          </a:xfrm>
          <a:prstGeom prst="rect">
            <a:avLst/>
          </a:prstGeom>
        </p:spPr>
        <p:txBody>
          <a:bodyPr wrap="square" lIns="90000" tIns="46800" rIns="90000" bIns="46800">
            <a:noAutofit/>
          </a:bodyPr>
          <a:lstStyle>
            <a:defPPr>
              <a:defRPr lang="zh-CN"/>
            </a:defPPr>
          </a:lstStyle>
          <a:p>
            <a:pPr algn="ctr"/>
            <a:r>
              <a:rPr lang="zh-CN" altLang="en-US" sz="2000" b="1" dirty="0">
                <a:solidFill>
                  <a:srgbClr val="000000"/>
                </a:solidFill>
                <a:latin typeface="微软雅黑" panose="020B0503020204020204" charset="-122"/>
                <a:ea typeface="微软雅黑" panose="020B0503020204020204" charset="-122"/>
                <a:sym typeface="+mn-ea"/>
              </a:rPr>
              <a:t>挖掘坑、槽、井、沟等的规定</a:t>
            </a:r>
            <a:endParaRPr lang="zh-CN" altLang="en-US" sz="20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20"/>
            </p:custDataLst>
          </p:nvPr>
        </p:nvSpPr>
        <p:spPr>
          <a:xfrm>
            <a:off x="838368" y="1999617"/>
            <a:ext cx="3523428" cy="1196374"/>
          </a:xfrm>
          <a:prstGeom prst="rect">
            <a:avLst/>
          </a:prstGeom>
        </p:spPr>
        <p:txBody>
          <a:bodyPr wrap="square" lIns="90000" tIns="46800" rIns="90000" bIns="46800">
            <a:noAutofit/>
          </a:bodyPr>
          <a:lstStyle>
            <a:defPPr>
              <a:defRPr lang="zh-CN"/>
            </a:defPPr>
            <a:lvl1pPr algn="r"/>
          </a:lstStyle>
          <a:p>
            <a:pPr marL="0" indent="0" algn="r"/>
            <a:r>
              <a:rPr lang="zh-CN" altLang="en-US" sz="2000" b="1" dirty="0">
                <a:solidFill>
                  <a:srgbClr val="000000"/>
                </a:solidFill>
                <a:latin typeface="微软雅黑" panose="020B0503020204020204" charset="-122"/>
                <a:ea typeface="微软雅黑" panose="020B0503020204020204" charset="-122"/>
                <a:sym typeface="+mn-ea"/>
              </a:rPr>
              <a:t>安全教育</a:t>
            </a:r>
          </a:p>
        </p:txBody>
      </p:sp>
      <p:sp>
        <p:nvSpPr>
          <p:cNvPr id="6" name="文本框 5"/>
          <p:cNvSpPr txBox="1"/>
          <p:nvPr>
            <p:custDataLst>
              <p:tags r:id="rId21"/>
            </p:custDataLst>
          </p:nvPr>
        </p:nvSpPr>
        <p:spPr>
          <a:xfrm>
            <a:off x="7611110" y="2826385"/>
            <a:ext cx="3768725" cy="943610"/>
          </a:xfrm>
          <a:prstGeom prst="rect">
            <a:avLst/>
          </a:prstGeom>
        </p:spPr>
        <p:txBody>
          <a:bodyPr wrap="square" lIns="90000" tIns="46800" rIns="90000" bIns="46800">
            <a:noAutofit/>
          </a:bodyPr>
          <a:lstStyle>
            <a:defPPr>
              <a:defRPr lang="zh-CN"/>
            </a:defPPr>
          </a:lstStyle>
          <a:p>
            <a:pPr algn="l"/>
            <a:r>
              <a:rPr lang="zh-CN" altLang="en-US" sz="2000" b="1" dirty="0">
                <a:solidFill>
                  <a:srgbClr val="000000"/>
                </a:solidFill>
                <a:latin typeface="微软雅黑" panose="020B0503020204020204" charset="-122"/>
                <a:ea typeface="微软雅黑" panose="020B0503020204020204" charset="-122"/>
                <a:sym typeface="+mn-ea"/>
              </a:rPr>
              <a:t>设立警示标志</a:t>
            </a:r>
          </a:p>
        </p:txBody>
      </p:sp>
      <p:sp>
        <p:nvSpPr>
          <p:cNvPr id="29" name="文本框 28"/>
          <p:cNvSpPr txBox="1"/>
          <p:nvPr>
            <p:custDataLst>
              <p:tags r:id="rId22"/>
            </p:custDataLst>
          </p:nvPr>
        </p:nvSpPr>
        <p:spPr>
          <a:xfrm>
            <a:off x="714633" y="334501"/>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）动土作业安全要求</a:t>
            </a:r>
          </a:p>
        </p:txBody>
      </p:sp>
      <p:sp>
        <p:nvSpPr>
          <p:cNvPr id="7" name="椭圆 6"/>
          <p:cNvSpPr/>
          <p:nvPr>
            <p:custDataLst>
              <p:tags r:id="rId23"/>
            </p:custDataLst>
          </p:nvPr>
        </p:nvSpPr>
        <p:spPr>
          <a:xfrm>
            <a:off x="4634048" y="518073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6</a:t>
            </a:r>
          </a:p>
        </p:txBody>
      </p:sp>
      <p:sp>
        <p:nvSpPr>
          <p:cNvPr id="9" name="等腰三角形 8"/>
          <p:cNvSpPr/>
          <p:nvPr>
            <p:custDataLst>
              <p:tags r:id="rId24"/>
            </p:custDataLst>
          </p:nvPr>
        </p:nvSpPr>
        <p:spPr>
          <a:xfrm rot="19800000" flipV="1">
            <a:off x="6054418" y="5757090"/>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 name="椭圆 7"/>
          <p:cNvSpPr/>
          <p:nvPr>
            <p:custDataLst>
              <p:tags r:id="rId25"/>
            </p:custDataLst>
          </p:nvPr>
        </p:nvSpPr>
        <p:spPr>
          <a:xfrm rot="19800000">
            <a:off x="5534981" y="50403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10" name="文本框 9"/>
          <p:cNvSpPr txBox="1"/>
          <p:nvPr>
            <p:custDataLst>
              <p:tags r:id="rId26"/>
            </p:custDataLst>
          </p:nvPr>
        </p:nvSpPr>
        <p:spPr>
          <a:xfrm>
            <a:off x="1066312" y="5180931"/>
            <a:ext cx="3568023" cy="1196374"/>
          </a:xfrm>
          <a:prstGeom prst="rect">
            <a:avLst/>
          </a:prstGeom>
        </p:spPr>
        <p:txBody>
          <a:bodyPr wrap="square" lIns="90000" tIns="46800" rIns="90000" bIns="46800">
            <a:noAutofit/>
          </a:bodyPr>
          <a:lstStyle>
            <a:defPPr>
              <a:defRPr lang="zh-CN"/>
            </a:defPPr>
          </a:lstStyle>
          <a:p>
            <a:pPr algn="r"/>
            <a:r>
              <a:rPr lang="zh-CN" altLang="en-US" sz="2000" b="1" dirty="0">
                <a:solidFill>
                  <a:srgbClr val="000000"/>
                </a:solidFill>
                <a:latin typeface="微软雅黑" panose="020B0503020204020204" charset="-122"/>
                <a:ea typeface="微软雅黑" panose="020B0503020204020204" charset="-122"/>
                <a:sym typeface="+mn-ea"/>
              </a:rPr>
              <a:t>作业过程</a:t>
            </a:r>
          </a:p>
        </p:txBody>
      </p:sp>
      <p:sp>
        <p:nvSpPr>
          <p:cNvPr id="11" name="椭圆 10"/>
          <p:cNvSpPr/>
          <p:nvPr>
            <p:custDataLst>
              <p:tags r:id="rId27"/>
            </p:custDataLst>
          </p:nvPr>
        </p:nvSpPr>
        <p:spPr>
          <a:xfrm>
            <a:off x="7188277" y="587741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7</a:t>
            </a:r>
          </a:p>
        </p:txBody>
      </p:sp>
      <p:sp>
        <p:nvSpPr>
          <p:cNvPr id="12" name="椭圆 11"/>
          <p:cNvSpPr/>
          <p:nvPr>
            <p:custDataLst>
              <p:tags r:id="rId28"/>
            </p:custDataLst>
          </p:nvPr>
        </p:nvSpPr>
        <p:spPr>
          <a:xfrm rot="1800000" flipH="1">
            <a:off x="6265842" y="57037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13" name="等腰三角形 12"/>
          <p:cNvSpPr/>
          <p:nvPr>
            <p:custDataLst>
              <p:tags r:id="rId29"/>
            </p:custDataLst>
          </p:nvPr>
        </p:nvSpPr>
        <p:spPr>
          <a:xfrm rot="1800000" flipH="1" flipV="1">
            <a:off x="6249776" y="639703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14" name="文本框 13"/>
          <p:cNvSpPr txBox="1"/>
          <p:nvPr>
            <p:custDataLst>
              <p:tags r:id="rId30"/>
            </p:custDataLst>
          </p:nvPr>
        </p:nvSpPr>
        <p:spPr>
          <a:xfrm>
            <a:off x="7687945" y="5551805"/>
            <a:ext cx="3568065" cy="1132840"/>
          </a:xfrm>
          <a:prstGeom prst="rect">
            <a:avLst/>
          </a:prstGeom>
        </p:spPr>
        <p:txBody>
          <a:bodyPr wrap="square" lIns="90000" tIns="46800" rIns="90000" bIns="46800" anchor="ctr" anchorCtr="0">
            <a:noAutofit/>
          </a:bodyPr>
          <a:lstStyle>
            <a:defPPr>
              <a:defRPr lang="zh-CN"/>
            </a:defPPr>
          </a:lstStyle>
          <a:p>
            <a:pPr algn="l"/>
            <a:r>
              <a:rPr lang="zh-CN" altLang="en-US" sz="2000" b="1" dirty="0">
                <a:solidFill>
                  <a:srgbClr val="000000"/>
                </a:solidFill>
                <a:latin typeface="微软雅黑" panose="020B0503020204020204" charset="-122"/>
                <a:ea typeface="微软雅黑" panose="020B0503020204020204" charset="-122"/>
                <a:sym typeface="+mn-ea"/>
              </a:rPr>
              <a:t>完工验收</a:t>
            </a:r>
          </a:p>
        </p:txBody>
      </p:sp>
      <p:sp>
        <p:nvSpPr>
          <p:cNvPr id="35" name="矩形 34"/>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chor="ctr" anchorCtr="0"/>
          <a:lstStyle/>
          <a:p>
            <a:r>
              <a:rPr lang="en-US" altLang="zh-CN" sz="3600"/>
              <a:t>4. </a:t>
            </a:r>
            <a:r>
              <a:rPr lang="zh-CN" altLang="en-US" sz="3600"/>
              <a:t>八大特殊作业的安全基本要求</a:t>
            </a:r>
          </a:p>
        </p:txBody>
      </p:sp>
      <p:sp>
        <p:nvSpPr>
          <p:cNvPr id="5" name="副标题 4"/>
          <p:cNvSpPr>
            <a:spLocks noGrp="1"/>
          </p:cNvSpPr>
          <p:nvPr>
            <p:ph type="body" idx="1"/>
            <p:custDataLst>
              <p:tags r:id="rId3"/>
            </p:custDataLst>
          </p:nvPr>
        </p:nvSpPr>
        <p:spPr/>
        <p:txBody>
          <a:bodyPr/>
          <a:lstStyle/>
          <a:p>
            <a:pPr lvl="0">
              <a:lnSpc>
                <a:spcPct val="115000"/>
              </a:lnSpc>
            </a:pPr>
            <a:r>
              <a:rPr lang="zh-CN" altLang="en-US" dirty="0">
                <a:solidFill>
                  <a:schemeClr val="bg1"/>
                </a:solidFill>
                <a:sym typeface="+mn-ea"/>
              </a:rPr>
              <a:t>断路作业安全</a:t>
            </a:r>
          </a:p>
        </p:txBody>
      </p:sp>
      <p:pic>
        <p:nvPicPr>
          <p:cNvPr id="8" name="内容占位符 7" descr="图片1"/>
          <p:cNvPicPr>
            <a:picLocks noGrp="1" noChangeAspect="1"/>
          </p:cNvPicPr>
          <p:nvPr>
            <p:ph sz="half" idx="13"/>
          </p:nvPr>
        </p:nvPicPr>
        <p:blipFill>
          <a:blip r:embed="rId6" cstate="print"/>
          <a:stretch>
            <a:fillRect/>
          </a:stretch>
        </p:blipFill>
        <p:spPr>
          <a:xfrm>
            <a:off x="4155440" y="1816735"/>
            <a:ext cx="4010025" cy="2646045"/>
          </a:xfrm>
          <a:prstGeom prst="rect">
            <a:avLst/>
          </a:prstGeom>
        </p:spPr>
      </p:pic>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断路作业</a:t>
            </a:r>
            <a:r>
              <a:rPr lang="zh-CN" altLang="en-US" sz="2000" dirty="0">
                <a:solidFill>
                  <a:schemeClr val="bg1"/>
                </a:solidFill>
                <a:latin typeface="微软雅黑" panose="020B0503020204020204" charset="-122"/>
                <a:ea typeface="微软雅黑" panose="020B0503020204020204" charset="-122"/>
                <a:sym typeface="+mn-ea"/>
              </a:rPr>
              <a:t>是指在厂区范围内交通主干道、交通次干道、交通分支道与车间引道上进行工程施工、吊装、吊运等各种影响正常交通的作业。</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3"/>
            </p:custDataLst>
          </p:nvPr>
        </p:nvSpPr>
        <p:spPr>
          <a:xfrm>
            <a:off x="739346" y="4100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olidFill>
                  <a:schemeClr val="bg1"/>
                </a:solidFill>
                <a:sym typeface="+mn-ea"/>
              </a:rPr>
              <a:t>1</a:t>
            </a:r>
            <a:r>
              <a:rPr lang="zh-CN" altLang="en-US" dirty="0">
                <a:solidFill>
                  <a:schemeClr val="bg1"/>
                </a:solidFill>
                <a:sym typeface="+mn-ea"/>
              </a:rPr>
              <a:t>）断路作业定义</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stCxn id="48" idx="6"/>
          </p:cNvCxnSpPr>
          <p:nvPr>
            <p:custDataLst>
              <p:tags r:id="rId2"/>
            </p:custDataLst>
          </p:nvPr>
        </p:nvCxnSpPr>
        <p:spPr>
          <a:xfrm>
            <a:off x="957580" y="1998980"/>
            <a:ext cx="940816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椭圆 48"/>
          <p:cNvSpPr>
            <a:spLocks noChangeAspect="1"/>
          </p:cNvSpPr>
          <p:nvPr>
            <p:custDataLst>
              <p:tags r:id="rId3"/>
            </p:custDataLst>
          </p:nvPr>
        </p:nvSpPr>
        <p:spPr>
          <a:xfrm>
            <a:off x="3249024" y="19447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4"/>
            </p:custDataLst>
          </p:nvPr>
        </p:nvSpPr>
        <p:spPr>
          <a:xfrm>
            <a:off x="5648601" y="19447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90" name="椭圆 89"/>
          <p:cNvSpPr/>
          <p:nvPr>
            <p:custDataLst>
              <p:tags r:id="rId5"/>
            </p:custDataLst>
          </p:nvPr>
        </p:nvSpPr>
        <p:spPr>
          <a:xfrm>
            <a:off x="6191524" y="1433636"/>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a:solidFill>
                  <a:schemeClr val="bg1"/>
                </a:solidFill>
                <a:latin typeface="微软雅黑" panose="020B0503020204020204" charset="-122"/>
                <a:ea typeface="微软雅黑" panose="020B0503020204020204" charset="-122"/>
              </a:rPr>
              <a:t>作业交通警示</a:t>
            </a:r>
          </a:p>
        </p:txBody>
      </p:sp>
      <p:sp>
        <p:nvSpPr>
          <p:cNvPr id="7" name="文本框 6"/>
          <p:cNvSpPr txBox="1"/>
          <p:nvPr>
            <p:custDataLst>
              <p:tags r:id="rId6"/>
            </p:custDataLst>
          </p:nvPr>
        </p:nvSpPr>
        <p:spPr>
          <a:xfrm>
            <a:off x="5735320" y="2886710"/>
            <a:ext cx="2075815" cy="3411220"/>
          </a:xfrm>
          <a:prstGeom prst="rect">
            <a:avLst/>
          </a:prstGeom>
        </p:spPr>
        <p:txBody>
          <a:bodyPr wrap="square" lIns="90000" tIns="46800" rIns="90000" bIns="46800">
            <a:noAutofit/>
          </a:bodyPr>
          <a:lstStyle>
            <a:defPPr>
              <a:defRPr lang="zh-CN"/>
            </a:defPPr>
            <a:lvl1pPr algn="ctr"/>
          </a:lstStyle>
          <a:p>
            <a:pPr marL="171450" indent="-171450" algn="l">
              <a:lnSpc>
                <a:spcPct val="105000"/>
              </a:lnSpc>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作业单位应根据需要在断路的路口和相关道路上设置交通警示标志，在作业区附近设置路栏、道路作业警示灯、导向标等交通警示设施；</a:t>
            </a:r>
          </a:p>
          <a:p>
            <a:pPr marL="171450" indent="-171450" algn="l" eaLnBrk="1" hangingPunct="1">
              <a:lnSpc>
                <a:spcPct val="105000"/>
              </a:lnSpc>
              <a:spcBef>
                <a:spcPct val="0"/>
              </a:spcBef>
              <a:buClrTx/>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在夜间或雨、雪、雾天进行作业应设置道路作业警示灯；</a:t>
            </a:r>
          </a:p>
          <a:p>
            <a:pPr marL="171450" indent="-171450" algn="l">
              <a:lnSpc>
                <a:spcPct val="105000"/>
              </a:lnSpc>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在道路上进行定点作业，</a:t>
            </a:r>
            <a:r>
              <a:rPr lang="zh-CN" altLang="en-US" sz="1200" dirty="0">
                <a:solidFill>
                  <a:srgbClr val="FF3300"/>
                </a:solidFill>
                <a:latin typeface="微软雅黑" panose="020B0503020204020204" charset="-122"/>
                <a:ea typeface="微软雅黑" panose="020B0503020204020204" charset="-122"/>
                <a:sym typeface="+mn-ea"/>
              </a:rPr>
              <a:t>白天不超过</a:t>
            </a:r>
            <a:r>
              <a:rPr lang="en-US" altLang="x-none" sz="1200" dirty="0">
                <a:solidFill>
                  <a:srgbClr val="FF3300"/>
                </a:solidFill>
                <a:latin typeface="微软雅黑" panose="020B0503020204020204" charset="-122"/>
                <a:ea typeface="微软雅黑" panose="020B0503020204020204" charset="-122"/>
                <a:sym typeface="+mn-ea"/>
              </a:rPr>
              <a:t>2 h</a:t>
            </a:r>
            <a:r>
              <a:rPr lang="zh-CN" altLang="en-US" sz="1200" dirty="0">
                <a:solidFill>
                  <a:srgbClr val="FF3300"/>
                </a:solidFill>
                <a:latin typeface="微软雅黑" panose="020B0503020204020204" charset="-122"/>
                <a:ea typeface="微软雅黑" panose="020B0503020204020204" charset="-122"/>
                <a:sym typeface="+mn-ea"/>
              </a:rPr>
              <a:t>、夜间不超过</a:t>
            </a:r>
            <a:r>
              <a:rPr lang="en-US" altLang="x-none" sz="1200" dirty="0">
                <a:solidFill>
                  <a:srgbClr val="FF3300"/>
                </a:solidFill>
                <a:latin typeface="微软雅黑" panose="020B0503020204020204" charset="-122"/>
                <a:ea typeface="微软雅黑" panose="020B0503020204020204" charset="-122"/>
                <a:sym typeface="+mn-ea"/>
              </a:rPr>
              <a:t>1 h</a:t>
            </a:r>
            <a:r>
              <a:rPr lang="zh-CN" altLang="en-US" sz="1200" dirty="0">
                <a:solidFill>
                  <a:srgbClr val="FF3300"/>
                </a:solidFill>
                <a:latin typeface="微软雅黑" panose="020B0503020204020204" charset="-122"/>
                <a:ea typeface="微软雅黑" panose="020B0503020204020204" charset="-122"/>
                <a:sym typeface="+mn-ea"/>
              </a:rPr>
              <a:t>即可完工的</a:t>
            </a:r>
            <a:r>
              <a:rPr lang="zh-CN" altLang="en-US" sz="1200" dirty="0">
                <a:latin typeface="微软雅黑" panose="020B0503020204020204" charset="-122"/>
                <a:ea typeface="微软雅黑" panose="020B0503020204020204" charset="-122"/>
                <a:sym typeface="+mn-ea"/>
              </a:rPr>
              <a:t>，在有现场交通指挥人员指挥交通的情况下，只要作业区设置了相应的交通警示设施，可不设标志牌。</a:t>
            </a:r>
          </a:p>
        </p:txBody>
      </p:sp>
      <p:sp>
        <p:nvSpPr>
          <p:cNvPr id="95" name="椭圆 94"/>
          <p:cNvSpPr/>
          <p:nvPr>
            <p:custDataLst>
              <p:tags r:id="rId7"/>
            </p:custDataLst>
          </p:nvPr>
        </p:nvSpPr>
        <p:spPr>
          <a:xfrm>
            <a:off x="3920490" y="143383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a:solidFill>
                  <a:schemeClr val="tx1"/>
                </a:solidFill>
                <a:latin typeface="微软雅黑" panose="020B0503020204020204" charset="-122"/>
                <a:ea typeface="微软雅黑" panose="020B0503020204020204" charset="-122"/>
              </a:rPr>
              <a:t>作业组织</a:t>
            </a:r>
          </a:p>
        </p:txBody>
      </p:sp>
      <p:sp>
        <p:nvSpPr>
          <p:cNvPr id="9" name="文本框 8"/>
          <p:cNvSpPr txBox="1"/>
          <p:nvPr>
            <p:custDataLst>
              <p:tags r:id="rId8"/>
            </p:custDataLst>
          </p:nvPr>
        </p:nvSpPr>
        <p:spPr>
          <a:xfrm>
            <a:off x="3464560" y="2886710"/>
            <a:ext cx="2075815" cy="3411220"/>
          </a:xfrm>
          <a:prstGeom prst="rect">
            <a:avLst/>
          </a:prstGeom>
        </p:spPr>
        <p:txBody>
          <a:bodyPr wrap="square" lIns="90000" tIns="46800" rIns="90000" bIns="46800">
            <a:normAutofit/>
          </a:bodyPr>
          <a:lstStyle>
            <a:defPPr>
              <a:defRPr lang="zh-CN"/>
            </a:defPPr>
            <a:lvl1pPr algn="ctr"/>
          </a:lstStyle>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断路作业单位接到</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并向断路申请单位确认无误后，即可在规定的时间内，按</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作业证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的内容组织进行断路作业；</a:t>
            </a: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断路作业申请单位应制定交通组织方案，设置相应的标志与设施，以确保作业期间的交通安全；</a:t>
            </a: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变更作业内容，扩大作业范围，应重新办理</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a:t>
            </a:r>
          </a:p>
        </p:txBody>
      </p:sp>
      <p:sp>
        <p:nvSpPr>
          <p:cNvPr id="105" name="椭圆 104"/>
          <p:cNvSpPr/>
          <p:nvPr>
            <p:custDataLst>
              <p:tags r:id="rId9"/>
            </p:custDataLst>
          </p:nvPr>
        </p:nvSpPr>
        <p:spPr>
          <a:xfrm>
            <a:off x="1624965" y="143383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lnSpcReduction="10000"/>
          </a:bodyPr>
          <a:lstStyle/>
          <a:p>
            <a:pPr algn="ctr"/>
            <a:r>
              <a:rPr lang="zh-CN" altLang="en-US" sz="1600">
                <a:solidFill>
                  <a:schemeClr val="tx1"/>
                </a:solidFill>
                <a:latin typeface="微软雅黑" panose="020B0503020204020204" charset="-122"/>
                <a:ea typeface="微软雅黑" panose="020B0503020204020204" charset="-122"/>
              </a:rPr>
              <a:t>作业许可证办理</a:t>
            </a:r>
          </a:p>
        </p:txBody>
      </p:sp>
      <p:sp>
        <p:nvSpPr>
          <p:cNvPr id="13" name="文本框 12"/>
          <p:cNvSpPr txBox="1"/>
          <p:nvPr>
            <p:custDataLst>
              <p:tags r:id="rId10"/>
            </p:custDataLst>
          </p:nvPr>
        </p:nvSpPr>
        <p:spPr>
          <a:xfrm>
            <a:off x="1205230" y="2886710"/>
            <a:ext cx="2075815" cy="3537585"/>
          </a:xfrm>
          <a:prstGeom prst="rect">
            <a:avLst/>
          </a:prstGeom>
        </p:spPr>
        <p:txBody>
          <a:bodyPr wrap="square" lIns="90000" tIns="46800" rIns="90000" bIns="46800">
            <a:normAutofit lnSpcReduction="10000"/>
          </a:bodyPr>
          <a:lstStyle>
            <a:defPPr>
              <a:defRPr lang="zh-CN"/>
            </a:defPPr>
            <a:lvl1pPr algn="ctr"/>
          </a:lstStyle>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进行断路作业应制定周密的安全措施，并办理</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断路作业安全许可证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以下简称</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，方可作业；</a:t>
            </a:r>
          </a:p>
          <a:p>
            <a:pPr marL="171450" indent="-171450" algn="l">
              <a:buFont typeface="Arial" panose="020B0604020202020204" pitchFamily="34" charset="0"/>
              <a:buChar char="•"/>
            </a:pP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由断路申请单位负责办理，至少提前一天办理；</a:t>
            </a: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断路申请单位负责管理作业现场；</a:t>
            </a:r>
          </a:p>
          <a:p>
            <a:pPr marL="171450" indent="-171450" algn="l">
              <a:buFont typeface="Arial" panose="020B0604020202020204" pitchFamily="34" charset="0"/>
              <a:buChar char="•"/>
            </a:pP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申请单位应由相关部门会签。审批部门在审批</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后，应立即填写</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断路作业通知单</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书面通知相关部门；</a:t>
            </a: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在</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规定的时问内未完成断路作业时，由断路申请单位重新办理</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a:t>
            </a:r>
          </a:p>
        </p:txBody>
      </p:sp>
      <p:sp>
        <p:nvSpPr>
          <p:cNvPr id="40" name="文本框 39"/>
          <p:cNvSpPr txBox="1"/>
          <p:nvPr>
            <p:custDataLst>
              <p:tags r:id="rId11"/>
            </p:custDataLst>
          </p:nvPr>
        </p:nvSpPr>
        <p:spPr>
          <a:xfrm>
            <a:off x="722870" y="35558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rPr>
              <a:t>2</a:t>
            </a:r>
            <a:r>
              <a:rPr lang="zh-CN" altLang="en-US" dirty="0">
                <a:solidFill>
                  <a:schemeClr val="tx1">
                    <a:lumMod val="75000"/>
                  </a:schemeClr>
                </a:solidFill>
              </a:rPr>
              <a:t>）断路作业的主要安全要求</a:t>
            </a:r>
          </a:p>
        </p:txBody>
      </p:sp>
      <p:sp>
        <p:nvSpPr>
          <p:cNvPr id="51" name="椭圆 50"/>
          <p:cNvSpPr>
            <a:spLocks noChangeAspect="1"/>
          </p:cNvSpPr>
          <p:nvPr>
            <p:custDataLst>
              <p:tags r:id="rId12"/>
            </p:custDataLst>
          </p:nvPr>
        </p:nvSpPr>
        <p:spPr>
          <a:xfrm>
            <a:off x="8048179" y="19447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5" name="椭圆 84"/>
          <p:cNvSpPr/>
          <p:nvPr>
            <p:custDataLst>
              <p:tags r:id="rId13"/>
            </p:custDataLst>
          </p:nvPr>
        </p:nvSpPr>
        <p:spPr>
          <a:xfrm>
            <a:off x="8461046" y="143363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a:solidFill>
                  <a:schemeClr val="tx1"/>
                </a:solidFill>
                <a:latin typeface="微软雅黑" panose="020B0503020204020204" charset="-122"/>
                <a:ea typeface="微软雅黑" panose="020B0503020204020204" charset="-122"/>
              </a:rPr>
              <a:t>作业结束后</a:t>
            </a:r>
          </a:p>
        </p:txBody>
      </p:sp>
      <p:sp>
        <p:nvSpPr>
          <p:cNvPr id="5" name="文本框 4"/>
          <p:cNvSpPr txBox="1"/>
          <p:nvPr>
            <p:custDataLst>
              <p:tags r:id="rId14"/>
            </p:custDataLst>
          </p:nvPr>
        </p:nvSpPr>
        <p:spPr>
          <a:xfrm>
            <a:off x="8129270" y="2886710"/>
            <a:ext cx="2075815" cy="3411220"/>
          </a:xfrm>
          <a:prstGeom prst="rect">
            <a:avLst/>
          </a:prstGeom>
        </p:spPr>
        <p:txBody>
          <a:bodyPr wrap="square" lIns="90000" tIns="46800" rIns="90000" bIns="46800">
            <a:normAutofit/>
          </a:bodyPr>
          <a:lstStyle>
            <a:defPPr>
              <a:defRPr lang="zh-CN"/>
            </a:defPPr>
            <a:lvl1pPr algn="ctr"/>
          </a:lstStyle>
          <a:p>
            <a:pPr algn="l"/>
            <a:r>
              <a:rPr lang="zh-CN" altLang="en-US" sz="1200" dirty="0">
                <a:latin typeface="微软雅黑" panose="020B0503020204020204" charset="-122"/>
                <a:ea typeface="微软雅黑" panose="020B0503020204020204" charset="-122"/>
                <a:sym typeface="+mn-ea"/>
              </a:rPr>
              <a:t>应迅速清理现场，尽快恢复正常交通。</a:t>
            </a:r>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a:xfrm>
            <a:off x="714633" y="551934"/>
            <a:ext cx="2003853" cy="605547"/>
          </a:xfrm>
        </p:spPr>
        <p:txBody>
          <a:bodyPr wrap="square" lIns="90000" tIns="46800" rIns="90000" bIns="46800" anchor="ctr" anchorCtr="0">
            <a:noAutofit/>
          </a:bodyPr>
          <a:lstStyle/>
          <a:p>
            <a:r>
              <a:rPr lang="en-US" altLang="zh-CN" sz="3600" b="1" dirty="0">
                <a:latin typeface="华文中宋" panose="02010600040101010101" pitchFamily="2" charset="-122"/>
                <a:ea typeface="华文中宋" panose="02010600040101010101" pitchFamily="2" charset="-122"/>
                <a:sym typeface="+mn-ea"/>
              </a:rPr>
              <a:t>2. </a:t>
            </a:r>
            <a:r>
              <a:rPr lang="zh-CN" altLang="en-US" sz="3600" b="1" dirty="0">
                <a:latin typeface="华文中宋" panose="02010600040101010101" pitchFamily="2" charset="-122"/>
                <a:ea typeface="华文中宋" panose="02010600040101010101" pitchFamily="2" charset="-122"/>
                <a:sym typeface="+mn-ea"/>
              </a:rPr>
              <a:t>案例</a:t>
            </a:r>
            <a:endParaRPr lang="zh-CN" altLang="en-US" sz="3600" b="1" dirty="0">
              <a:latin typeface="华文中宋" panose="02010600040101010101" pitchFamily="2" charset="-122"/>
              <a:ea typeface="华文中宋" panose="02010600040101010101" pitchFamily="2" charset="-122"/>
            </a:endParaRPr>
          </a:p>
        </p:txBody>
      </p:sp>
      <p:sp>
        <p:nvSpPr>
          <p:cNvPr id="4" name="内容占位符 3"/>
          <p:cNvSpPr>
            <a:spLocks noGrp="1"/>
          </p:cNvSpPr>
          <p:nvPr>
            <p:ph idx="1"/>
            <p:custDataLst>
              <p:tags r:id="rId3"/>
            </p:custDataLst>
          </p:nvPr>
        </p:nvSpPr>
        <p:spPr>
          <a:xfrm>
            <a:off x="902970" y="1678305"/>
            <a:ext cx="10566400" cy="1666875"/>
          </a:xfrm>
        </p:spPr>
        <p:txBody>
          <a:bodyPr>
            <a:normAutofit/>
          </a:bodyPr>
          <a:lstStyle/>
          <a:p>
            <a:pPr marL="0" indent="0">
              <a:buNone/>
            </a:pPr>
            <a:r>
              <a:rPr lang="zh-CN" altLang="en-US" sz="2800" dirty="0">
                <a:solidFill>
                  <a:srgbClr val="FF3300"/>
                </a:solidFill>
                <a:latin typeface="微软雅黑" panose="020B0503020204020204" charset="-122"/>
                <a:ea typeface="微软雅黑" panose="020B0503020204020204" charset="-122"/>
                <a:sym typeface="+mn-ea"/>
              </a:rPr>
              <a:t>特殊作业环节</a:t>
            </a:r>
            <a:r>
              <a:rPr lang="zh-CN" altLang="en-US" sz="2800" dirty="0">
                <a:latin typeface="微软雅黑" panose="020B0503020204020204" charset="-122"/>
                <a:ea typeface="微软雅黑" panose="020B0503020204020204" charset="-122"/>
                <a:sym typeface="+mn-ea"/>
              </a:rPr>
              <a:t>是化工企业事故发生的</a:t>
            </a:r>
            <a:r>
              <a:rPr lang="zh-CN" altLang="en-US" sz="2800" dirty="0">
                <a:solidFill>
                  <a:srgbClr val="FF3300"/>
                </a:solidFill>
                <a:latin typeface="微软雅黑" panose="020B0503020204020204" charset="-122"/>
                <a:ea typeface="微软雅黑" panose="020B0503020204020204" charset="-122"/>
                <a:sym typeface="+mn-ea"/>
              </a:rPr>
              <a:t>“重灾区”。</a:t>
            </a:r>
          </a:p>
        </p:txBody>
      </p:sp>
      <p:pic>
        <p:nvPicPr>
          <p:cNvPr id="2" name="图片 1" descr="timg"/>
          <p:cNvPicPr>
            <a:picLocks noChangeAspect="1"/>
          </p:cNvPicPr>
          <p:nvPr/>
        </p:nvPicPr>
        <p:blipFill>
          <a:blip r:embed="rId6" cstate="print"/>
          <a:stretch>
            <a:fillRect/>
          </a:stretch>
        </p:blipFill>
        <p:spPr>
          <a:xfrm>
            <a:off x="2566670" y="2590800"/>
            <a:ext cx="5715635" cy="3782060"/>
          </a:xfrm>
          <a:prstGeom prst="round2DiagRect">
            <a:avLst/>
          </a:prstGeom>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chor="ctr" anchorCtr="0"/>
          <a:lstStyle/>
          <a:p>
            <a:r>
              <a:rPr lang="en-US" altLang="zh-CN" sz="3600"/>
              <a:t>4. </a:t>
            </a:r>
            <a:r>
              <a:rPr lang="zh-CN" altLang="en-US" sz="3600"/>
              <a:t>八大特殊作业的安全基本要求</a:t>
            </a:r>
          </a:p>
        </p:txBody>
      </p:sp>
      <p:sp>
        <p:nvSpPr>
          <p:cNvPr id="5" name="副标题 4"/>
          <p:cNvSpPr>
            <a:spLocks noGrp="1"/>
          </p:cNvSpPr>
          <p:nvPr>
            <p:ph type="body" idx="1"/>
            <p:custDataLst>
              <p:tags r:id="rId3"/>
            </p:custDataLst>
          </p:nvPr>
        </p:nvSpPr>
        <p:spPr/>
        <p:txBody>
          <a:bodyPr/>
          <a:lstStyle/>
          <a:p>
            <a:pPr lvl="0">
              <a:lnSpc>
                <a:spcPct val="115000"/>
              </a:lnSpc>
            </a:pPr>
            <a:r>
              <a:rPr lang="zh-CN" altLang="en-US" dirty="0">
                <a:solidFill>
                  <a:schemeClr val="bg1"/>
                </a:solidFill>
                <a:sym typeface="+mn-ea"/>
              </a:rPr>
              <a:t>吊装作业安全</a:t>
            </a:r>
          </a:p>
        </p:txBody>
      </p:sp>
      <p:pic>
        <p:nvPicPr>
          <p:cNvPr id="7" name="内容占位符 6" descr="图片3"/>
          <p:cNvPicPr>
            <a:picLocks noGrp="1" noChangeAspect="1"/>
          </p:cNvPicPr>
          <p:nvPr>
            <p:ph sz="half" idx="14"/>
          </p:nvPr>
        </p:nvPicPr>
        <p:blipFill>
          <a:blip r:embed="rId6" cstate="print"/>
          <a:stretch>
            <a:fillRect/>
          </a:stretch>
        </p:blipFill>
        <p:spPr>
          <a:xfrm>
            <a:off x="7715885" y="1672590"/>
            <a:ext cx="3101975" cy="2280920"/>
          </a:xfrm>
          <a:prstGeom prst="rect">
            <a:avLst/>
          </a:prstGeom>
        </p:spPr>
      </p:pic>
      <p:pic>
        <p:nvPicPr>
          <p:cNvPr id="6" name="内容占位符 5" descr="图片2"/>
          <p:cNvPicPr>
            <a:picLocks noGrp="1" noChangeAspect="1"/>
          </p:cNvPicPr>
          <p:nvPr>
            <p:ph sz="half" idx="13"/>
          </p:nvPr>
        </p:nvPicPr>
        <p:blipFill>
          <a:blip r:embed="rId7" cstate="print"/>
          <a:stretch>
            <a:fillRect/>
          </a:stretch>
        </p:blipFill>
        <p:spPr>
          <a:xfrm>
            <a:off x="4038600" y="1672590"/>
            <a:ext cx="3554730" cy="2280920"/>
          </a:xfrm>
          <a:prstGeom prst="rect">
            <a:avLst/>
          </a:prstGeom>
        </p:spPr>
      </p:pic>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吊装作业</a:t>
            </a:r>
            <a:r>
              <a:rPr lang="zh-CN" altLang="en-US" sz="2000" dirty="0">
                <a:latin typeface="微软雅黑" panose="020B0503020204020204" charset="-122"/>
                <a:ea typeface="微软雅黑" panose="020B0503020204020204" charset="-122"/>
                <a:sym typeface="+mn-ea"/>
              </a:rPr>
              <a:t>是指利用各种吊装机具将设备、工件、器具、材料等吊起，使其发生位置变化的作业过程</a:t>
            </a:r>
            <a:r>
              <a:rPr lang="zh-CN" altLang="en-US" sz="2000" dirty="0">
                <a:solidFill>
                  <a:schemeClr val="bg1"/>
                </a:solidFill>
                <a:latin typeface="微软雅黑" panose="020B0503020204020204" charset="-122"/>
                <a:ea typeface="微软雅黑" panose="020B0503020204020204" charset="-122"/>
                <a:sym typeface="+mn-ea"/>
              </a:rPr>
              <a:t>。</a:t>
            </a:r>
          </a:p>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吊装机具</a:t>
            </a:r>
            <a:r>
              <a:rPr lang="zh-CN" altLang="en-US" sz="2000" dirty="0">
                <a:latin typeface="微软雅黑" panose="020B0503020204020204" charset="-122"/>
                <a:ea typeface="微软雅黑" panose="020B0503020204020204" charset="-122"/>
                <a:sym typeface="+mn-ea"/>
              </a:rPr>
              <a:t>是指桥式起重机、门式起重机、装卸机、缆索起重机、汽车起重机、履带起重机、铁路起重机、塔式起重机、门座起重机、桅杆起重机、升降机、电葫芦及简易起重设备等和辅助用具。</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3"/>
            </p:custDataLst>
          </p:nvPr>
        </p:nvSpPr>
        <p:spPr>
          <a:xfrm>
            <a:off x="673443" y="4100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olidFill>
                  <a:schemeClr val="bg1"/>
                </a:solidFill>
                <a:sym typeface="+mn-ea"/>
              </a:rPr>
              <a:t>1</a:t>
            </a:r>
            <a:r>
              <a:rPr lang="zh-CN" altLang="en-US" dirty="0">
                <a:solidFill>
                  <a:schemeClr val="bg1"/>
                </a:solidFill>
                <a:sym typeface="+mn-ea"/>
              </a:rPr>
              <a:t>）吊装作业和吊装机具定义</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custDataLst>
              <p:tags r:id="rId2"/>
            </p:custDataLst>
          </p:nvPr>
        </p:nvSpPr>
        <p:spPr>
          <a:xfrm>
            <a:off x="739346"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2</a:t>
            </a:r>
            <a:r>
              <a:rPr lang="zh-CN" altLang="en-US" dirty="0">
                <a:solidFill>
                  <a:schemeClr val="tx1">
                    <a:lumMod val="75000"/>
                  </a:schemeClr>
                </a:solidFill>
                <a:sym typeface="+mn-ea"/>
              </a:rPr>
              <a:t>）吊装作业分级</a:t>
            </a:r>
          </a:p>
        </p:txBody>
      </p:sp>
      <p:graphicFrame>
        <p:nvGraphicFramePr>
          <p:cNvPr id="7" name="表格 6"/>
          <p:cNvGraphicFramePr/>
          <p:nvPr/>
        </p:nvGraphicFramePr>
        <p:xfrm>
          <a:off x="1536700" y="1298575"/>
          <a:ext cx="8171180" cy="4770755"/>
        </p:xfrm>
        <a:graphic>
          <a:graphicData uri="http://schemas.openxmlformats.org/drawingml/2006/table">
            <a:tbl>
              <a:tblPr firstRow="1" bandRow="1">
                <a:tableStyleId>{5C22544A-7EE6-4342-B048-85BDC9FD1C3A}</a:tableStyleId>
              </a:tblPr>
              <a:tblGrid>
                <a:gridCol w="4074160"/>
                <a:gridCol w="4097020"/>
              </a:tblGrid>
              <a:tr h="714375">
                <a:tc>
                  <a:txBody>
                    <a:bodyPr/>
                    <a:lstStyle/>
                    <a:p>
                      <a:pPr algn="ctr">
                        <a:buNone/>
                      </a:pPr>
                      <a:r>
                        <a:rPr lang="zh-CN" altLang="en-US">
                          <a:solidFill>
                            <a:schemeClr val="tx1"/>
                          </a:solidFill>
                          <a:latin typeface="微软雅黑" panose="020B0503020204020204" charset="-122"/>
                          <a:ea typeface="微软雅黑" panose="020B0503020204020204" charset="-122"/>
                        </a:rPr>
                        <a:t>吊物重量</a:t>
                      </a:r>
                    </a:p>
                  </a:txBody>
                  <a:tcPr anchor="ctr"/>
                </a:tc>
                <a:tc>
                  <a:txBody>
                    <a:bodyPr/>
                    <a:lstStyle/>
                    <a:p>
                      <a:pPr algn="ctr">
                        <a:buNone/>
                      </a:pPr>
                      <a:r>
                        <a:rPr lang="zh-CN" altLang="en-US">
                          <a:solidFill>
                            <a:schemeClr val="tx1"/>
                          </a:solidFill>
                          <a:latin typeface="微软雅黑" panose="020B0503020204020204" charset="-122"/>
                          <a:ea typeface="微软雅黑" panose="020B0503020204020204" charset="-122"/>
                        </a:rPr>
                        <a:t>吊装作业级别</a:t>
                      </a:r>
                    </a:p>
                  </a:txBody>
                  <a:tcPr anchor="ctr"/>
                </a:tc>
              </a:tr>
              <a:tr h="713740">
                <a:tc>
                  <a:txBody>
                    <a:bodyPr/>
                    <a:lstStyle/>
                    <a:p>
                      <a:pPr algn="ctr" eaLnBrk="1" hangingPunct="1">
                        <a:buNone/>
                      </a:pPr>
                      <a:r>
                        <a:rPr lang="en-US" altLang="zh-CN">
                          <a:solidFill>
                            <a:schemeClr val="tx1"/>
                          </a:solidFill>
                          <a:latin typeface="微软雅黑" panose="020B0503020204020204" charset="-122"/>
                          <a:ea typeface="微软雅黑" panose="020B0503020204020204" charset="-122"/>
                        </a:rPr>
                        <a:t>&gt;100</a:t>
                      </a:r>
                      <a:r>
                        <a:rPr lang="zh-CN" altLang="zh-CN">
                          <a:solidFill>
                            <a:schemeClr val="tx1"/>
                          </a:solidFill>
                          <a:latin typeface="微软雅黑" panose="020B0503020204020204" charset="-122"/>
                          <a:ea typeface="微软雅黑" panose="020B0503020204020204" charset="-122"/>
                        </a:rPr>
                        <a:t>吨</a:t>
                      </a:r>
                    </a:p>
                  </a:txBody>
                  <a:tcPr anchor="ctr"/>
                </a:tc>
                <a:tc>
                  <a:txBody>
                    <a:bodyPr/>
                    <a:lstStyle/>
                    <a:p>
                      <a:pPr algn="ctr" eaLnBrk="1" hangingPunct="1"/>
                      <a:r>
                        <a:rPr lang="zh-CN" altLang="en-US" sz="1800" dirty="0">
                          <a:solidFill>
                            <a:schemeClr val="tx1"/>
                          </a:solidFill>
                          <a:latin typeface="微软雅黑" panose="020B0503020204020204" charset="-122"/>
                          <a:ea typeface="微软雅黑" panose="020B0503020204020204" charset="-122"/>
                          <a:sym typeface="+mn-ea"/>
                        </a:rPr>
                        <a:t>一级吊装作业</a:t>
                      </a:r>
                    </a:p>
                  </a:txBody>
                  <a:tcPr anchor="ctr"/>
                </a:tc>
              </a:tr>
              <a:tr h="714375">
                <a:tc>
                  <a:txBody>
                    <a:bodyPr/>
                    <a:lstStyle/>
                    <a:p>
                      <a:pPr algn="ctr" eaLnBrk="1" hangingPunct="1">
                        <a:buNone/>
                      </a:pPr>
                      <a:r>
                        <a:rPr lang="en-US" altLang="zh-CN">
                          <a:solidFill>
                            <a:schemeClr val="tx1"/>
                          </a:solidFill>
                          <a:latin typeface="微软雅黑" panose="020B0503020204020204" charset="-122"/>
                          <a:ea typeface="微软雅黑" panose="020B0503020204020204" charset="-122"/>
                        </a:rPr>
                        <a:t>&gt;=40</a:t>
                      </a:r>
                      <a:r>
                        <a:rPr lang="zh-CN" altLang="zh-CN">
                          <a:solidFill>
                            <a:schemeClr val="tx1"/>
                          </a:solidFill>
                          <a:latin typeface="微软雅黑" panose="020B0503020204020204" charset="-122"/>
                          <a:ea typeface="微软雅黑" panose="020B0503020204020204" charset="-122"/>
                        </a:rPr>
                        <a:t>吨，</a:t>
                      </a:r>
                      <a:r>
                        <a:rPr lang="en-US" altLang="zh-CN">
                          <a:solidFill>
                            <a:schemeClr val="tx1"/>
                          </a:solidFill>
                          <a:latin typeface="微软雅黑" panose="020B0503020204020204" charset="-122"/>
                          <a:ea typeface="微软雅黑" panose="020B0503020204020204" charset="-122"/>
                        </a:rPr>
                        <a:t>&lt;100</a:t>
                      </a:r>
                      <a:r>
                        <a:rPr lang="zh-CN" altLang="zh-CN">
                          <a:solidFill>
                            <a:schemeClr val="tx1"/>
                          </a:solidFill>
                          <a:latin typeface="微软雅黑" panose="020B0503020204020204" charset="-122"/>
                          <a:ea typeface="微软雅黑" panose="020B0503020204020204" charset="-122"/>
                        </a:rPr>
                        <a:t>吨</a:t>
                      </a:r>
                    </a:p>
                  </a:txBody>
                  <a:tcPr anchor="ctr"/>
                </a:tc>
                <a:tc>
                  <a:txBody>
                    <a:bodyPr/>
                    <a:lstStyle/>
                    <a:p>
                      <a:pPr algn="ctr" eaLnBrk="1" hangingPunct="1"/>
                      <a:r>
                        <a:rPr lang="zh-CN" altLang="en-US" sz="1800" dirty="0">
                          <a:solidFill>
                            <a:schemeClr val="tx1"/>
                          </a:solidFill>
                          <a:latin typeface="微软雅黑" panose="020B0503020204020204" charset="-122"/>
                          <a:ea typeface="微软雅黑" panose="020B0503020204020204" charset="-122"/>
                          <a:sym typeface="+mn-ea"/>
                        </a:rPr>
                        <a:t>二级吊装作业</a:t>
                      </a:r>
                    </a:p>
                  </a:txBody>
                  <a:tcPr anchor="ctr"/>
                </a:tc>
              </a:tr>
              <a:tr h="714375">
                <a:tc>
                  <a:txBody>
                    <a:bodyPr/>
                    <a:lstStyle/>
                    <a:p>
                      <a:pPr algn="ctr" eaLnBrk="1" hangingPunct="1">
                        <a:buNone/>
                      </a:pPr>
                      <a:r>
                        <a:rPr lang="en-US" altLang="zh-CN">
                          <a:solidFill>
                            <a:schemeClr val="tx1"/>
                          </a:solidFill>
                          <a:latin typeface="微软雅黑" panose="020B0503020204020204" charset="-122"/>
                          <a:ea typeface="微软雅黑" panose="020B0503020204020204" charset="-122"/>
                        </a:rPr>
                        <a:t>&gt;=5</a:t>
                      </a:r>
                      <a:r>
                        <a:rPr lang="zh-CN" altLang="zh-CN">
                          <a:solidFill>
                            <a:schemeClr val="tx1"/>
                          </a:solidFill>
                          <a:latin typeface="微软雅黑" panose="020B0503020204020204" charset="-122"/>
                          <a:ea typeface="微软雅黑" panose="020B0503020204020204" charset="-122"/>
                        </a:rPr>
                        <a:t>吨，</a:t>
                      </a:r>
                      <a:r>
                        <a:rPr lang="en-US" altLang="zh-CN">
                          <a:solidFill>
                            <a:schemeClr val="tx1"/>
                          </a:solidFill>
                          <a:latin typeface="微软雅黑" panose="020B0503020204020204" charset="-122"/>
                          <a:ea typeface="微软雅黑" panose="020B0503020204020204" charset="-122"/>
                        </a:rPr>
                        <a:t>&lt;40</a:t>
                      </a:r>
                      <a:r>
                        <a:rPr lang="zh-CN" altLang="zh-CN">
                          <a:solidFill>
                            <a:schemeClr val="tx1"/>
                          </a:solidFill>
                          <a:latin typeface="微软雅黑" panose="020B0503020204020204" charset="-122"/>
                          <a:ea typeface="微软雅黑" panose="020B0503020204020204" charset="-122"/>
                        </a:rPr>
                        <a:t>吨</a:t>
                      </a:r>
                    </a:p>
                  </a:txBody>
                  <a:tcPr anchor="ctr"/>
                </a:tc>
                <a:tc>
                  <a:txBody>
                    <a:bodyPr/>
                    <a:lstStyle/>
                    <a:p>
                      <a:pPr algn="ctr" eaLnBrk="1" hangingPunct="1"/>
                      <a:r>
                        <a:rPr lang="zh-CN" altLang="en-US" sz="1800" dirty="0">
                          <a:solidFill>
                            <a:schemeClr val="tx1"/>
                          </a:solidFill>
                          <a:latin typeface="微软雅黑" panose="020B0503020204020204" charset="-122"/>
                          <a:ea typeface="微软雅黑" panose="020B0503020204020204" charset="-122"/>
                          <a:sym typeface="+mn-ea"/>
                        </a:rPr>
                        <a:t>三级吊装作业</a:t>
                      </a:r>
                    </a:p>
                  </a:txBody>
                  <a:tcPr anchor="ctr"/>
                </a:tc>
              </a:tr>
              <a:tr h="714375">
                <a:tc>
                  <a:txBody>
                    <a:bodyPr/>
                    <a:lstStyle/>
                    <a:p>
                      <a:pPr algn="ctr">
                        <a:buNone/>
                      </a:pPr>
                      <a:r>
                        <a:rPr lang="en-US" altLang="zh-CN">
                          <a:solidFill>
                            <a:schemeClr val="tx1"/>
                          </a:solidFill>
                          <a:latin typeface="微软雅黑" panose="020B0503020204020204" charset="-122"/>
                          <a:ea typeface="微软雅黑" panose="020B0503020204020204" charset="-122"/>
                        </a:rPr>
                        <a:t>&gt;=1</a:t>
                      </a:r>
                      <a:r>
                        <a:rPr lang="zh-CN" altLang="zh-CN">
                          <a:solidFill>
                            <a:schemeClr val="tx1"/>
                          </a:solidFill>
                          <a:latin typeface="微软雅黑" panose="020B0503020204020204" charset="-122"/>
                          <a:ea typeface="微软雅黑" panose="020B0503020204020204" charset="-122"/>
                        </a:rPr>
                        <a:t>吨，</a:t>
                      </a:r>
                      <a:r>
                        <a:rPr lang="en-US" altLang="zh-CN">
                          <a:solidFill>
                            <a:schemeClr val="tx1"/>
                          </a:solidFill>
                          <a:latin typeface="微软雅黑" panose="020B0503020204020204" charset="-122"/>
                          <a:ea typeface="微软雅黑" panose="020B0503020204020204" charset="-122"/>
                        </a:rPr>
                        <a:t>&lt;5</a:t>
                      </a:r>
                      <a:r>
                        <a:rPr lang="zh-CN" altLang="zh-CN">
                          <a:solidFill>
                            <a:schemeClr val="tx1"/>
                          </a:solidFill>
                          <a:latin typeface="微软雅黑" panose="020B0503020204020204" charset="-122"/>
                          <a:ea typeface="微软雅黑" panose="020B0503020204020204" charset="-122"/>
                        </a:rPr>
                        <a:t>吨</a:t>
                      </a:r>
                    </a:p>
                  </a:txBody>
                  <a:tcPr anchor="ctr"/>
                </a:tc>
                <a:tc>
                  <a:txBody>
                    <a:bodyPr/>
                    <a:lstStyle/>
                    <a:p>
                      <a:pPr algn="ctr">
                        <a:buNone/>
                      </a:pPr>
                      <a:r>
                        <a:rPr lang="zh-CN" altLang="en-US" sz="1800" dirty="0">
                          <a:solidFill>
                            <a:schemeClr val="tx1"/>
                          </a:solidFill>
                          <a:latin typeface="微软雅黑" panose="020B0503020204020204" charset="-122"/>
                          <a:ea typeface="微软雅黑" panose="020B0503020204020204" charset="-122"/>
                          <a:sym typeface="+mn-ea"/>
                        </a:rPr>
                        <a:t>四级吊装作业</a:t>
                      </a:r>
                    </a:p>
                  </a:txBody>
                  <a:tcPr anchor="ctr"/>
                </a:tc>
              </a:tr>
              <a:tr h="1199515">
                <a:tc gridSpan="2">
                  <a:txBody>
                    <a:bodyPr/>
                    <a:lstStyle/>
                    <a:p>
                      <a:pPr algn="ctr">
                        <a:buNone/>
                      </a:pPr>
                      <a:r>
                        <a:rPr lang="zh-CN" altLang="en-US" sz="1800" dirty="0">
                          <a:solidFill>
                            <a:schemeClr val="tx1"/>
                          </a:solidFill>
                          <a:latin typeface="微软雅黑" panose="020B0503020204020204" charset="-122"/>
                          <a:ea typeface="微软雅黑" panose="020B0503020204020204" charset="-122"/>
                          <a:sym typeface="+mn-ea"/>
                        </a:rPr>
                        <a:t>注：车间、港口等区域利用固定的起重设备进行的常规性吊装作业不在此管理范围，可参照规范执行，但无需办理许可证。</a:t>
                      </a:r>
                    </a:p>
                  </a:txBody>
                  <a:tcPr anchor="ctr"/>
                </a:tc>
                <a:tc hMerge="1">
                  <a:txBody>
                    <a:bodyPr/>
                    <a:lstStyle/>
                    <a:p>
                      <a:endParaRPr lang="zh-CN"/>
                    </a:p>
                  </a:txBody>
                  <a:tcPr/>
                </a:tc>
              </a:tr>
            </a:tbl>
          </a:graphicData>
        </a:graphic>
      </p:graphicFrame>
      <p:sp>
        <p:nvSpPr>
          <p:cNvPr id="6" name="矩形 5"/>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2"/>
            </p:custDataLst>
          </p:nvPr>
        </p:nvSpPr>
        <p:spPr>
          <a:xfrm>
            <a:off x="4332423" y="456160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000" dirty="0">
                <a:solidFill>
                  <a:schemeClr val="bg1"/>
                </a:solidFill>
                <a:latin typeface="微软雅黑" panose="020B0503020204020204" charset="-122"/>
                <a:ea typeface="微软雅黑" panose="020B0503020204020204" charset="-122"/>
              </a:rPr>
              <a:t>4</a:t>
            </a:r>
          </a:p>
        </p:txBody>
      </p:sp>
      <p:sp>
        <p:nvSpPr>
          <p:cNvPr id="32" name="椭圆 31"/>
          <p:cNvSpPr/>
          <p:nvPr>
            <p:custDataLst>
              <p:tags r:id="rId3"/>
            </p:custDataLst>
          </p:nvPr>
        </p:nvSpPr>
        <p:spPr>
          <a:xfrm rot="1800000" flipH="1">
            <a:off x="535525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4"/>
            </p:custDataLst>
          </p:nvPr>
        </p:nvSpPr>
        <p:spPr>
          <a:xfrm rot="1800000" flipH="1" flipV="1">
            <a:off x="537411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39" name="椭圆 38"/>
          <p:cNvSpPr/>
          <p:nvPr>
            <p:custDataLst>
              <p:tags r:id="rId5"/>
            </p:custDataLst>
          </p:nvPr>
        </p:nvSpPr>
        <p:spPr>
          <a:xfrm rot="19800000">
            <a:off x="488189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6"/>
            </p:custDataLst>
          </p:nvPr>
        </p:nvSpPr>
        <p:spPr>
          <a:xfrm rot="19800000" flipV="1">
            <a:off x="541974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42" name="椭圆 41"/>
          <p:cNvSpPr/>
          <p:nvPr>
            <p:custDataLst>
              <p:tags r:id="rId7"/>
            </p:custDataLst>
          </p:nvPr>
        </p:nvSpPr>
        <p:spPr>
          <a:xfrm rot="19800000">
            <a:off x="5058731" y="43672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8"/>
            </p:custDataLst>
          </p:nvPr>
        </p:nvSpPr>
        <p:spPr>
          <a:xfrm rot="19800000" flipV="1">
            <a:off x="5596583"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45" name="椭圆 44"/>
          <p:cNvSpPr/>
          <p:nvPr>
            <p:custDataLst>
              <p:tags r:id="rId9"/>
            </p:custDataLst>
          </p:nvPr>
        </p:nvSpPr>
        <p:spPr>
          <a:xfrm rot="1800000" flipH="1">
            <a:off x="555929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10"/>
            </p:custDataLst>
          </p:nvPr>
        </p:nvSpPr>
        <p:spPr>
          <a:xfrm rot="1800000" flipH="1" flipV="1">
            <a:off x="557814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54" name="椭圆 53"/>
          <p:cNvSpPr/>
          <p:nvPr>
            <p:custDataLst>
              <p:tags r:id="rId11"/>
            </p:custDataLst>
          </p:nvPr>
        </p:nvSpPr>
        <p:spPr>
          <a:xfrm>
            <a:off x="415809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000" dirty="0">
                <a:solidFill>
                  <a:schemeClr val="bg1"/>
                </a:solidFill>
                <a:latin typeface="微软雅黑" panose="020B0503020204020204" charset="-122"/>
                <a:ea typeface="微软雅黑" panose="020B0503020204020204" charset="-122"/>
              </a:rPr>
              <a:t>2</a:t>
            </a:r>
          </a:p>
        </p:txBody>
      </p:sp>
      <p:sp>
        <p:nvSpPr>
          <p:cNvPr id="56" name="椭圆 55"/>
          <p:cNvSpPr/>
          <p:nvPr>
            <p:custDataLst>
              <p:tags r:id="rId12"/>
            </p:custDataLst>
          </p:nvPr>
        </p:nvSpPr>
        <p:spPr>
          <a:xfrm>
            <a:off x="640693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tx1"/>
                </a:solidFill>
                <a:latin typeface="微软雅黑" panose="020B0503020204020204" charset="-122"/>
                <a:ea typeface="微软雅黑" panose="020B0503020204020204" charset="-122"/>
              </a:rPr>
              <a:t>1</a:t>
            </a:r>
          </a:p>
        </p:txBody>
      </p:sp>
      <p:sp>
        <p:nvSpPr>
          <p:cNvPr id="58" name="椭圆 57"/>
          <p:cNvSpPr/>
          <p:nvPr>
            <p:custDataLst>
              <p:tags r:id="rId13"/>
            </p:custDataLst>
          </p:nvPr>
        </p:nvSpPr>
        <p:spPr>
          <a:xfrm>
            <a:off x="663529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tx1"/>
                </a:solidFill>
                <a:latin typeface="微软雅黑" panose="020B0503020204020204" charset="-122"/>
                <a:ea typeface="微软雅黑" panose="020B0503020204020204" charset="-122"/>
              </a:rPr>
              <a:t>3</a:t>
            </a:r>
          </a:p>
        </p:txBody>
      </p:sp>
      <p:sp>
        <p:nvSpPr>
          <p:cNvPr id="24" name="椭圆 23"/>
          <p:cNvSpPr/>
          <p:nvPr>
            <p:custDataLst>
              <p:tags r:id="rId14"/>
            </p:custDataLst>
          </p:nvPr>
        </p:nvSpPr>
        <p:spPr>
          <a:xfrm rot="1800000" flipH="1">
            <a:off x="578902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5"/>
            </p:custDataLst>
          </p:nvPr>
        </p:nvSpPr>
        <p:spPr>
          <a:xfrm rot="1800000" flipH="1" flipV="1">
            <a:off x="580788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000">
              <a:solidFill>
                <a:schemeClr val="tx1"/>
              </a:solidFill>
              <a:latin typeface="微软雅黑" panose="020B0503020204020204" charset="-122"/>
              <a:ea typeface="微软雅黑" panose="020B0503020204020204" charset="-122"/>
            </a:endParaRPr>
          </a:p>
        </p:txBody>
      </p:sp>
      <p:sp>
        <p:nvSpPr>
          <p:cNvPr id="27" name="椭圆 26"/>
          <p:cNvSpPr/>
          <p:nvPr>
            <p:custDataLst>
              <p:tags r:id="rId16"/>
            </p:custDataLst>
          </p:nvPr>
        </p:nvSpPr>
        <p:spPr>
          <a:xfrm>
            <a:off x="672345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tx1"/>
                </a:solidFill>
                <a:latin typeface="微软雅黑" panose="020B0503020204020204" charset="-122"/>
                <a:ea typeface="微软雅黑" panose="020B0503020204020204" charset="-122"/>
              </a:rPr>
              <a:t>5</a:t>
            </a:r>
          </a:p>
        </p:txBody>
      </p:sp>
      <p:sp>
        <p:nvSpPr>
          <p:cNvPr id="2" name="文本框 1"/>
          <p:cNvSpPr txBox="1"/>
          <p:nvPr>
            <p:custDataLst>
              <p:tags r:id="rId17"/>
            </p:custDataLst>
          </p:nvPr>
        </p:nvSpPr>
        <p:spPr>
          <a:xfrm>
            <a:off x="7105015" y="1750695"/>
            <a:ext cx="5083175" cy="1269365"/>
          </a:xfrm>
          <a:prstGeom prst="rect">
            <a:avLst/>
          </a:prstGeom>
        </p:spPr>
        <p:txBody>
          <a:bodyPr wrap="square" lIns="90000" tIns="46800" rIns="90000" bIns="46800" anchor="t" anchorCtr="0">
            <a:normAutofit/>
          </a:bodyPr>
          <a:lstStyle>
            <a:defPPr>
              <a:defRPr lang="zh-CN"/>
            </a:defPPr>
          </a:lstStyle>
          <a:p>
            <a:pPr algn="l"/>
            <a:r>
              <a:rPr lang="zh-CN" altLang="en-US" sz="1200" dirty="0">
                <a:solidFill>
                  <a:srgbClr val="FF0000"/>
                </a:solidFill>
                <a:latin typeface="微软雅黑" panose="020B0503020204020204" charset="-122"/>
                <a:ea typeface="微软雅黑" panose="020B0503020204020204" charset="-122"/>
                <a:sym typeface="+mn-ea"/>
              </a:rPr>
              <a:t>许可证、吊装机具和标识要求：</a:t>
            </a:r>
          </a:p>
          <a:p>
            <a:pPr marL="171450" indent="-171450" algn="l">
              <a:lnSpc>
                <a:spcPct val="10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作业前，应办理</a:t>
            </a:r>
            <a:r>
              <a:rPr lang="en-US" altLang="x-none" sz="1000" dirty="0">
                <a:latin typeface="微软雅黑" panose="020B0503020204020204" charset="-122"/>
                <a:ea typeface="微软雅黑" panose="020B0503020204020204" charset="-122"/>
                <a:sym typeface="+mn-ea"/>
              </a:rPr>
              <a:t>《</a:t>
            </a:r>
            <a:r>
              <a:rPr lang="zh-CN" altLang="en-US" sz="1000" dirty="0">
                <a:latin typeface="微软雅黑" panose="020B0503020204020204" charset="-122"/>
                <a:ea typeface="微软雅黑" panose="020B0503020204020204" charset="-122"/>
                <a:sym typeface="+mn-ea"/>
              </a:rPr>
              <a:t>吊装作业许可证</a:t>
            </a:r>
            <a:r>
              <a:rPr lang="en-US" altLang="x-none" sz="1000" dirty="0">
                <a:latin typeface="微软雅黑" panose="020B0503020204020204" charset="-122"/>
                <a:ea typeface="微软雅黑" panose="020B0503020204020204" charset="-122"/>
                <a:sym typeface="+mn-ea"/>
              </a:rPr>
              <a:t>》</a:t>
            </a:r>
            <a:r>
              <a:rPr lang="zh-CN" altLang="en-US" sz="1000" dirty="0">
                <a:latin typeface="微软雅黑" panose="020B0503020204020204" charset="-122"/>
                <a:ea typeface="微软雅黑" panose="020B0503020204020204" charset="-122"/>
                <a:sym typeface="+mn-ea"/>
              </a:rPr>
              <a:t>；</a:t>
            </a:r>
          </a:p>
          <a:p>
            <a:pPr marL="171450" indent="-171450" algn="l">
              <a:lnSpc>
                <a:spcPct val="10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作业单位应对起重机械、吊具、索具、安全装置等进行检查，确保其处于完好状态；</a:t>
            </a:r>
          </a:p>
          <a:p>
            <a:pPr marL="171450" indent="-171450" algn="l">
              <a:lnSpc>
                <a:spcPct val="100000"/>
              </a:lnSpc>
              <a:buFont typeface="Arial" panose="020B0604020202020204" pitchFamily="34" charset="0"/>
              <a:buChar char="•"/>
            </a:pPr>
            <a:r>
              <a:rPr lang="zh-CN" altLang="en-US" sz="1000" dirty="0">
                <a:solidFill>
                  <a:srgbClr val="000000"/>
                </a:solidFill>
                <a:latin typeface="微软雅黑" panose="020B0503020204020204" charset="-122"/>
                <a:ea typeface="微软雅黑" panose="020B0503020204020204" charset="-122"/>
                <a:sym typeface="+mn-ea"/>
              </a:rPr>
              <a:t>划定吊装区域、设置标识和障碍，吊装区域及吊装现场应设置安全警戒标志。</a:t>
            </a:r>
          </a:p>
        </p:txBody>
      </p:sp>
      <p:sp>
        <p:nvSpPr>
          <p:cNvPr id="3" name="文本框 2"/>
          <p:cNvSpPr txBox="1"/>
          <p:nvPr>
            <p:custDataLst>
              <p:tags r:id="rId18"/>
            </p:custDataLst>
          </p:nvPr>
        </p:nvSpPr>
        <p:spPr>
          <a:xfrm>
            <a:off x="532765" y="4373880"/>
            <a:ext cx="3523615" cy="1742440"/>
          </a:xfrm>
          <a:prstGeom prst="rect">
            <a:avLst/>
          </a:prstGeom>
        </p:spPr>
        <p:txBody>
          <a:bodyPr wrap="square" lIns="90000" tIns="46800" rIns="90000" bIns="46800">
            <a:noAutofit/>
          </a:bodyPr>
          <a:lstStyle>
            <a:defPPr>
              <a:defRPr lang="zh-CN"/>
            </a:defPPr>
            <a:lvl1pPr algn="r"/>
          </a:lstStyle>
          <a:p>
            <a:pPr algn="l" defTabSz="933450">
              <a:lnSpc>
                <a:spcPct val="110000"/>
              </a:lnSpc>
            </a:pPr>
            <a:r>
              <a:rPr lang="zh-CN" altLang="en-US" sz="1200" dirty="0">
                <a:solidFill>
                  <a:srgbClr val="FF0000"/>
                </a:solidFill>
                <a:latin typeface="微软雅黑" panose="020B0503020204020204" charset="-122"/>
                <a:ea typeface="微软雅黑" panose="020B0503020204020204" charset="-122"/>
                <a:sym typeface="+mn-ea"/>
              </a:rPr>
              <a:t>吊装场所含危险物料的设备和管道要求：</a:t>
            </a:r>
          </a:p>
          <a:p>
            <a:pPr algn="l" defTabSz="933450">
              <a:lnSpc>
                <a:spcPct val="110000"/>
              </a:lnSpc>
            </a:pPr>
            <a:r>
              <a:rPr lang="zh-CN" altLang="en-US" sz="1000" dirty="0">
                <a:latin typeface="微软雅黑" panose="020B0503020204020204" charset="-122"/>
                <a:ea typeface="微软雅黑" panose="020B0503020204020204" charset="-122"/>
                <a:sym typeface="+mn-ea"/>
              </a:rPr>
              <a:t>应制定详细吊装方案，并对设备、管道采取有效防护措施，必要时停车，放空物料，置换后进行吊装作业。</a:t>
            </a:r>
            <a:endParaRPr lang="zh-CN" altLang="en-US" sz="1000"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custDataLst>
              <p:tags r:id="rId19"/>
            </p:custDataLst>
          </p:nvPr>
        </p:nvSpPr>
        <p:spPr>
          <a:xfrm>
            <a:off x="7223125" y="5348605"/>
            <a:ext cx="4759960" cy="1196340"/>
          </a:xfrm>
          <a:prstGeom prst="rect">
            <a:avLst/>
          </a:prstGeom>
        </p:spPr>
        <p:txBody>
          <a:bodyPr wrap="square" lIns="90000" tIns="46800" rIns="90000" bIns="46800">
            <a:noAutofit/>
          </a:bodyPr>
          <a:lstStyle>
            <a:defPPr>
              <a:defRPr lang="zh-CN"/>
            </a:defPPr>
          </a:lstStyle>
          <a:p>
            <a:pPr marL="0" indent="0">
              <a:lnSpc>
                <a:spcPct val="110000"/>
              </a:lnSpc>
              <a:buNone/>
            </a:pPr>
            <a:r>
              <a:rPr lang="zh-CN" altLang="en-US" sz="1200" dirty="0">
                <a:solidFill>
                  <a:srgbClr val="FF0000"/>
                </a:solidFill>
                <a:latin typeface="微软雅黑" panose="020B0503020204020204" charset="-122"/>
                <a:ea typeface="微软雅黑" panose="020B0503020204020204" charset="-122"/>
                <a:sym typeface="+mn-ea"/>
              </a:rPr>
              <a:t>现场指挥人员要求：</a:t>
            </a:r>
          </a:p>
          <a:p>
            <a:pPr marL="0" indent="0">
              <a:lnSpc>
                <a:spcPct val="110000"/>
              </a:lnSpc>
              <a:buNone/>
            </a:pPr>
            <a:r>
              <a:rPr lang="zh-CN" altLang="en-US" sz="1000" dirty="0">
                <a:latin typeface="微软雅黑" panose="020B0503020204020204" charset="-122"/>
                <a:ea typeface="微软雅黑" panose="020B0503020204020204" charset="-122"/>
                <a:sym typeface="+mn-ea"/>
              </a:rPr>
              <a:t>指挥人员应佩戴明显的标志，并按</a:t>
            </a:r>
            <a:r>
              <a:rPr lang="en-US" altLang="x-none" sz="1000" dirty="0">
                <a:latin typeface="微软雅黑" panose="020B0503020204020204" charset="-122"/>
                <a:ea typeface="微软雅黑" panose="020B0503020204020204" charset="-122"/>
                <a:sym typeface="+mn-ea"/>
              </a:rPr>
              <a:t>GB5082《</a:t>
            </a:r>
            <a:r>
              <a:rPr lang="zh-CN" altLang="en-US" sz="1000" dirty="0">
                <a:latin typeface="微软雅黑" panose="020B0503020204020204" charset="-122"/>
                <a:ea typeface="微软雅黑" panose="020B0503020204020204" charset="-122"/>
                <a:sym typeface="+mn-ea"/>
              </a:rPr>
              <a:t>起重吊运指挥信号</a:t>
            </a:r>
            <a:r>
              <a:rPr lang="en-US" altLang="x-none" sz="1000" dirty="0">
                <a:latin typeface="微软雅黑" panose="020B0503020204020204" charset="-122"/>
                <a:ea typeface="微软雅黑" panose="020B0503020204020204" charset="-122"/>
                <a:sym typeface="+mn-ea"/>
              </a:rPr>
              <a:t>》</a:t>
            </a:r>
            <a:r>
              <a:rPr lang="zh-CN" altLang="en-US" sz="1000" dirty="0">
                <a:latin typeface="微软雅黑" panose="020B0503020204020204" charset="-122"/>
                <a:ea typeface="微软雅黑" panose="020B0503020204020204" charset="-122"/>
                <a:sym typeface="+mn-ea"/>
              </a:rPr>
              <a:t>规定的联络信号进行指挥。</a:t>
            </a:r>
            <a:endParaRPr lang="zh-CN" altLang="en-US" sz="1000"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custDataLst>
              <p:tags r:id="rId20"/>
            </p:custDataLst>
          </p:nvPr>
        </p:nvSpPr>
        <p:spPr>
          <a:xfrm>
            <a:off x="634533" y="2830832"/>
            <a:ext cx="3523428" cy="1196374"/>
          </a:xfrm>
          <a:prstGeom prst="rect">
            <a:avLst/>
          </a:prstGeom>
        </p:spPr>
        <p:txBody>
          <a:bodyPr wrap="square" lIns="90000" tIns="46800" rIns="90000" bIns="46800">
            <a:normAutofit/>
          </a:bodyPr>
          <a:lstStyle>
            <a:defPPr>
              <a:defRPr lang="zh-CN"/>
            </a:defPPr>
            <a:lvl1pPr algn="r"/>
          </a:lstStyle>
          <a:p>
            <a:pPr marL="0" indent="0" algn="l"/>
            <a:r>
              <a:rPr lang="zh-CN" altLang="en-US" sz="1200" dirty="0">
                <a:solidFill>
                  <a:srgbClr val="FF0000"/>
                </a:solidFill>
                <a:latin typeface="微软雅黑" panose="020B0503020204020204" charset="-122"/>
                <a:ea typeface="微软雅黑" panose="020B0503020204020204" charset="-122"/>
                <a:sym typeface="+mn-ea"/>
              </a:rPr>
              <a:t>作业方案要求：</a:t>
            </a:r>
          </a:p>
          <a:p>
            <a:pPr indent="0" algn="l">
              <a:buFont typeface="Arial" panose="020B0604020202020204" pitchFamily="34" charset="0"/>
              <a:buNone/>
            </a:pPr>
            <a:r>
              <a:rPr lang="zh-CN" altLang="en-US" sz="1000" dirty="0">
                <a:latin typeface="微软雅黑" panose="020B0503020204020204" charset="-122"/>
                <a:ea typeface="微软雅黑" panose="020B0503020204020204" charset="-122"/>
                <a:sym typeface="+mn-ea"/>
              </a:rPr>
              <a:t>三级以上的吊装作业，应编制吊装作业方案。</a:t>
            </a:r>
            <a:endParaRPr lang="zh-CN" altLang="en-US" sz="1000" dirty="0">
              <a:solidFill>
                <a:schemeClr val="tx1"/>
              </a:solidFill>
              <a:latin typeface="微软雅黑" panose="020B0503020204020204" charset="-122"/>
              <a:ea typeface="微软雅黑" panose="020B0503020204020204" charset="-122"/>
              <a:sym typeface="+mn-ea"/>
            </a:endParaRPr>
          </a:p>
        </p:txBody>
      </p:sp>
      <p:sp>
        <p:nvSpPr>
          <p:cNvPr id="6" name="文本框 5"/>
          <p:cNvSpPr txBox="1"/>
          <p:nvPr>
            <p:custDataLst>
              <p:tags r:id="rId21"/>
            </p:custDataLst>
          </p:nvPr>
        </p:nvSpPr>
        <p:spPr>
          <a:xfrm>
            <a:off x="7212330" y="3324860"/>
            <a:ext cx="4868545" cy="943610"/>
          </a:xfrm>
          <a:prstGeom prst="rect">
            <a:avLst/>
          </a:prstGeom>
        </p:spPr>
        <p:txBody>
          <a:bodyPr wrap="square" lIns="90000" tIns="46800" rIns="90000" bIns="46800">
            <a:noAutofit/>
          </a:bodyPr>
          <a:lstStyle>
            <a:defPPr>
              <a:defRPr lang="zh-CN"/>
            </a:defPPr>
          </a:lstStyle>
          <a:p>
            <a:pPr marL="0" indent="0">
              <a:lnSpc>
                <a:spcPct val="115000"/>
              </a:lnSpc>
              <a:buNone/>
            </a:pPr>
            <a:r>
              <a:rPr lang="zh-CN" altLang="en-US" sz="1200" dirty="0">
                <a:solidFill>
                  <a:srgbClr val="FF0000"/>
                </a:solidFill>
                <a:latin typeface="微软雅黑" panose="020B0503020204020204" charset="-122"/>
                <a:ea typeface="微软雅黑" panose="020B0503020204020204" charset="-122"/>
                <a:sym typeface="+mn-ea"/>
              </a:rPr>
              <a:t>吊装场所含电线路要求：</a:t>
            </a:r>
          </a:p>
          <a:p>
            <a:pPr marL="171450" indent="-171450">
              <a:lnSpc>
                <a:spcPct val="115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不应靠近输电线路进行吊装作业；</a:t>
            </a:r>
          </a:p>
          <a:p>
            <a:pPr marL="171450" indent="-171450">
              <a:lnSpc>
                <a:spcPct val="115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确需在输电线路附近作业时，起重机械的安全距离应大于起重机械的倒塌半径并符合电力部门的要求；</a:t>
            </a:r>
          </a:p>
          <a:p>
            <a:pPr marL="171450" indent="-171450">
              <a:lnSpc>
                <a:spcPct val="115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不能满足时，应停电后再进行作业。</a:t>
            </a:r>
            <a:endParaRPr lang="zh-CN" altLang="en-US" sz="1000" dirty="0">
              <a:solidFill>
                <a:schemeClr val="tx1"/>
              </a:solidFill>
              <a:latin typeface="微软雅黑" panose="020B0503020204020204" charset="-122"/>
              <a:ea typeface="微软雅黑" panose="020B0503020204020204" charset="-122"/>
              <a:sym typeface="+mn-ea"/>
            </a:endParaRPr>
          </a:p>
        </p:txBody>
      </p:sp>
      <p:sp>
        <p:nvSpPr>
          <p:cNvPr id="29" name="文本框 28"/>
          <p:cNvSpPr txBox="1"/>
          <p:nvPr>
            <p:custDataLst>
              <p:tags r:id="rId22"/>
            </p:custDataLst>
          </p:nvPr>
        </p:nvSpPr>
        <p:spPr>
          <a:xfrm>
            <a:off x="731210" y="35702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）吊装作业安全要求</a:t>
            </a:r>
          </a:p>
        </p:txBody>
      </p:sp>
      <p:sp>
        <p:nvSpPr>
          <p:cNvPr id="28" name="矩形 2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2"/>
            </p:custDataLst>
          </p:nvPr>
        </p:nvSpPr>
        <p:spPr>
          <a:xfrm>
            <a:off x="4759778" y="440539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000" dirty="0">
                <a:solidFill>
                  <a:schemeClr val="bg1"/>
                </a:solidFill>
                <a:latin typeface="微软雅黑" panose="020B0503020204020204" charset="-122"/>
                <a:ea typeface="微软雅黑" panose="020B0503020204020204" charset="-122"/>
              </a:rPr>
              <a:t>9</a:t>
            </a:r>
          </a:p>
        </p:txBody>
      </p:sp>
      <p:sp>
        <p:nvSpPr>
          <p:cNvPr id="32" name="椭圆 31"/>
          <p:cNvSpPr/>
          <p:nvPr>
            <p:custDataLst>
              <p:tags r:id="rId3"/>
            </p:custDataLst>
          </p:nvPr>
        </p:nvSpPr>
        <p:spPr>
          <a:xfrm rot="1800000" flipH="1">
            <a:off x="5792767" y="143274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4"/>
            </p:custDataLst>
          </p:nvPr>
        </p:nvSpPr>
        <p:spPr>
          <a:xfrm rot="1800000" flipH="1" flipV="1">
            <a:off x="5811626" y="217936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39" name="椭圆 38"/>
          <p:cNvSpPr/>
          <p:nvPr>
            <p:custDataLst>
              <p:tags r:id="rId5"/>
            </p:custDataLst>
          </p:nvPr>
        </p:nvSpPr>
        <p:spPr>
          <a:xfrm rot="19800000">
            <a:off x="5319409" y="241790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6"/>
            </p:custDataLst>
          </p:nvPr>
        </p:nvSpPr>
        <p:spPr>
          <a:xfrm rot="19800000" flipV="1">
            <a:off x="5857261" y="316452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42" name="椭圆 41"/>
          <p:cNvSpPr/>
          <p:nvPr>
            <p:custDataLst>
              <p:tags r:id="rId7"/>
            </p:custDataLst>
          </p:nvPr>
        </p:nvSpPr>
        <p:spPr>
          <a:xfrm rot="19800000">
            <a:off x="5496246" y="424084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8"/>
            </p:custDataLst>
          </p:nvPr>
        </p:nvSpPr>
        <p:spPr>
          <a:xfrm rot="19800000" flipV="1">
            <a:off x="6070293" y="495762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45" name="椭圆 44"/>
          <p:cNvSpPr/>
          <p:nvPr>
            <p:custDataLst>
              <p:tags r:id="rId9"/>
            </p:custDataLst>
          </p:nvPr>
        </p:nvSpPr>
        <p:spPr>
          <a:xfrm rot="1800000" flipH="1">
            <a:off x="5996805" y="322584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10"/>
            </p:custDataLst>
          </p:nvPr>
        </p:nvSpPr>
        <p:spPr>
          <a:xfrm rot="1800000" flipH="1" flipV="1">
            <a:off x="6015664" y="397246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54" name="椭圆 53"/>
          <p:cNvSpPr/>
          <p:nvPr>
            <p:custDataLst>
              <p:tags r:id="rId11"/>
            </p:custDataLst>
          </p:nvPr>
        </p:nvSpPr>
        <p:spPr>
          <a:xfrm>
            <a:off x="4595613" y="262510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000" dirty="0">
                <a:solidFill>
                  <a:schemeClr val="bg1"/>
                </a:solidFill>
                <a:latin typeface="微软雅黑" panose="020B0503020204020204" charset="-122"/>
                <a:ea typeface="微软雅黑" panose="020B0503020204020204" charset="-122"/>
              </a:rPr>
              <a:t>7</a:t>
            </a:r>
          </a:p>
        </p:txBody>
      </p:sp>
      <p:sp>
        <p:nvSpPr>
          <p:cNvPr id="56" name="椭圆 55"/>
          <p:cNvSpPr/>
          <p:nvPr>
            <p:custDataLst>
              <p:tags r:id="rId12"/>
            </p:custDataLst>
          </p:nvPr>
        </p:nvSpPr>
        <p:spPr>
          <a:xfrm>
            <a:off x="6844450" y="157444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000" dirty="0">
                <a:solidFill>
                  <a:schemeClr val="bg1"/>
                </a:solidFill>
                <a:latin typeface="微软雅黑" panose="020B0503020204020204" charset="-122"/>
                <a:ea typeface="微软雅黑" panose="020B0503020204020204" charset="-122"/>
              </a:rPr>
              <a:t>6</a:t>
            </a:r>
          </a:p>
        </p:txBody>
      </p:sp>
      <p:sp>
        <p:nvSpPr>
          <p:cNvPr id="58" name="椭圆 57"/>
          <p:cNvSpPr/>
          <p:nvPr>
            <p:custDataLst>
              <p:tags r:id="rId13"/>
            </p:custDataLst>
          </p:nvPr>
        </p:nvSpPr>
        <p:spPr>
          <a:xfrm>
            <a:off x="7072806" y="342834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000" dirty="0">
                <a:solidFill>
                  <a:schemeClr val="bg1"/>
                </a:solidFill>
                <a:latin typeface="微软雅黑" panose="020B0503020204020204" charset="-122"/>
                <a:ea typeface="微软雅黑" panose="020B0503020204020204" charset="-122"/>
              </a:rPr>
              <a:t>8</a:t>
            </a:r>
          </a:p>
        </p:txBody>
      </p:sp>
      <p:sp>
        <p:nvSpPr>
          <p:cNvPr id="24" name="椭圆 23"/>
          <p:cNvSpPr/>
          <p:nvPr>
            <p:custDataLst>
              <p:tags r:id="rId14"/>
            </p:custDataLst>
          </p:nvPr>
        </p:nvSpPr>
        <p:spPr>
          <a:xfrm rot="1800000" flipH="1">
            <a:off x="6226540" y="492602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5"/>
            </p:custDataLst>
          </p:nvPr>
        </p:nvSpPr>
        <p:spPr>
          <a:xfrm rot="1800000" flipH="1" flipV="1">
            <a:off x="6245399" y="567264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27" name="椭圆 26"/>
          <p:cNvSpPr/>
          <p:nvPr>
            <p:custDataLst>
              <p:tags r:id="rId16"/>
            </p:custDataLst>
          </p:nvPr>
        </p:nvSpPr>
        <p:spPr>
          <a:xfrm>
            <a:off x="7160972" y="517764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000" dirty="0">
                <a:solidFill>
                  <a:schemeClr val="bg1"/>
                </a:solidFill>
                <a:latin typeface="微软雅黑" panose="020B0503020204020204" charset="-122"/>
                <a:ea typeface="微软雅黑" panose="020B0503020204020204" charset="-122"/>
              </a:rPr>
              <a:t>10</a:t>
            </a:r>
          </a:p>
        </p:txBody>
      </p:sp>
      <p:sp>
        <p:nvSpPr>
          <p:cNvPr id="2" name="文本框 1"/>
          <p:cNvSpPr txBox="1"/>
          <p:nvPr>
            <p:custDataLst>
              <p:tags r:id="rId17"/>
            </p:custDataLst>
          </p:nvPr>
        </p:nvSpPr>
        <p:spPr>
          <a:xfrm>
            <a:off x="7542530" y="1594485"/>
            <a:ext cx="3883025" cy="1025525"/>
          </a:xfrm>
          <a:prstGeom prst="rect">
            <a:avLst/>
          </a:prstGeom>
        </p:spPr>
        <p:txBody>
          <a:bodyPr wrap="square" lIns="90000" tIns="46800" rIns="90000" bIns="46800" anchor="t" anchorCtr="0">
            <a:normAutofit/>
          </a:bodyPr>
          <a:lstStyle>
            <a:defPPr>
              <a:defRPr lang="zh-CN"/>
            </a:defPPr>
          </a:lstStyle>
          <a:p>
            <a:pPr marL="0" indent="0" algn="l">
              <a:lnSpc>
                <a:spcPct val="110000"/>
              </a:lnSpc>
              <a:buNone/>
            </a:pPr>
            <a:r>
              <a:rPr lang="zh-CN" altLang="en-US" sz="1200" dirty="0">
                <a:solidFill>
                  <a:srgbClr val="FF0000"/>
                </a:solidFill>
                <a:latin typeface="微软雅黑" panose="020B0503020204020204" charset="-122"/>
                <a:ea typeface="微软雅黑" panose="020B0503020204020204" charset="-122"/>
                <a:sym typeface="+mn-ea"/>
              </a:rPr>
              <a:t>起重机械操作人员要求：</a:t>
            </a:r>
          </a:p>
          <a:p>
            <a:pPr marL="0" indent="0" algn="l">
              <a:lnSpc>
                <a:spcPct val="110000"/>
              </a:lnSpc>
              <a:buNone/>
            </a:pPr>
            <a:r>
              <a:rPr lang="zh-CN" altLang="en-US" sz="1000" dirty="0">
                <a:latin typeface="微软雅黑" panose="020B0503020204020204" charset="-122"/>
                <a:ea typeface="微软雅黑" panose="020B0503020204020204" charset="-122"/>
                <a:sym typeface="+mn-ea"/>
              </a:rPr>
              <a:t>应按指挥人员发出的约定的指挥信号进行操作；任何人发出的紧急停车信号均应立即执行。</a:t>
            </a:r>
            <a:endParaRPr lang="zh-CN" altLang="en-US" sz="1000"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custDataLst>
              <p:tags r:id="rId18"/>
            </p:custDataLst>
          </p:nvPr>
        </p:nvSpPr>
        <p:spPr>
          <a:xfrm>
            <a:off x="967762" y="4286394"/>
            <a:ext cx="3523428" cy="1196374"/>
          </a:xfrm>
          <a:prstGeom prst="rect">
            <a:avLst/>
          </a:prstGeom>
        </p:spPr>
        <p:txBody>
          <a:bodyPr wrap="square" lIns="90000" tIns="46800" rIns="90000" bIns="46800">
            <a:noAutofit/>
          </a:bodyPr>
          <a:lstStyle>
            <a:defPPr>
              <a:defRPr lang="zh-CN"/>
            </a:defPPr>
            <a:lvl1pPr algn="r"/>
          </a:lstStyle>
          <a:p>
            <a:pPr marL="0" indent="0" algn="l">
              <a:lnSpc>
                <a:spcPct val="110000"/>
              </a:lnSpc>
              <a:buNone/>
            </a:pPr>
            <a:r>
              <a:rPr lang="zh-CN" altLang="en-US" sz="1200" dirty="0">
                <a:solidFill>
                  <a:srgbClr val="FF0000"/>
                </a:solidFill>
                <a:latin typeface="微软雅黑" panose="020B0503020204020204" charset="-122"/>
                <a:ea typeface="微软雅黑" panose="020B0503020204020204" charset="-122"/>
                <a:sym typeface="+mn-ea"/>
              </a:rPr>
              <a:t>注意负荷：</a:t>
            </a:r>
          </a:p>
          <a:p>
            <a:pPr marL="0" indent="0" algn="l">
              <a:lnSpc>
                <a:spcPct val="110000"/>
              </a:lnSpc>
              <a:buNone/>
            </a:pPr>
            <a:r>
              <a:rPr lang="zh-CN" altLang="en-US" sz="1000" dirty="0">
                <a:latin typeface="微软雅黑" panose="020B0503020204020204" charset="-122"/>
                <a:ea typeface="微软雅黑" panose="020B0503020204020204" charset="-122"/>
                <a:sym typeface="+mn-ea"/>
              </a:rPr>
              <a:t>应按规定负荷进行吊装，吊具、索具应经计算选择使用，不应超负荷吊装。</a:t>
            </a:r>
            <a:endParaRPr lang="zh-CN" altLang="en-US" sz="1000"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9"/>
            </p:custDataLst>
          </p:nvPr>
        </p:nvSpPr>
        <p:spPr>
          <a:xfrm>
            <a:off x="7700157" y="5192361"/>
            <a:ext cx="3568023" cy="1196374"/>
          </a:xfrm>
          <a:prstGeom prst="rect">
            <a:avLst/>
          </a:prstGeom>
        </p:spPr>
        <p:txBody>
          <a:bodyPr wrap="square" lIns="90000" tIns="46800" rIns="90000" bIns="46800">
            <a:noAutofit/>
          </a:bodyPr>
          <a:lstStyle>
            <a:defPPr>
              <a:defRPr lang="zh-CN"/>
            </a:defPPr>
          </a:lstStyle>
          <a:p>
            <a:pPr marL="0" indent="0" algn="l">
              <a:lnSpc>
                <a:spcPct val="110000"/>
              </a:lnSpc>
              <a:buNone/>
            </a:pPr>
            <a:r>
              <a:rPr lang="zh-CN" altLang="en-US" sz="1200" dirty="0">
                <a:solidFill>
                  <a:srgbClr val="FF0000"/>
                </a:solidFill>
                <a:latin typeface="微软雅黑" panose="020B0503020204020204" charset="-122"/>
                <a:ea typeface="微软雅黑" panose="020B0503020204020204" charset="-122"/>
                <a:sym typeface="+mn-ea"/>
              </a:rPr>
              <a:t>锚点要求：</a:t>
            </a:r>
          </a:p>
          <a:p>
            <a:pPr marL="171450" indent="-171450" algn="l">
              <a:lnSpc>
                <a:spcPct val="11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不应利用管道、管架、电杆、机电设备等作吊装锚点；</a:t>
            </a:r>
          </a:p>
          <a:p>
            <a:pPr marL="171450" indent="-171450" algn="l">
              <a:lnSpc>
                <a:spcPct val="11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未经土建专业审查核算，不应将建筑物、构筑物作为锚点。</a:t>
            </a:r>
            <a:endParaRPr lang="zh-CN" altLang="en-US" sz="10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20"/>
            </p:custDataLst>
          </p:nvPr>
        </p:nvSpPr>
        <p:spPr>
          <a:xfrm>
            <a:off x="967740" y="1921510"/>
            <a:ext cx="3523615" cy="1341755"/>
          </a:xfrm>
          <a:prstGeom prst="rect">
            <a:avLst/>
          </a:prstGeom>
        </p:spPr>
        <p:txBody>
          <a:bodyPr wrap="square" lIns="90000" tIns="46800" rIns="90000" bIns="46800">
            <a:noAutofit/>
          </a:bodyPr>
          <a:lstStyle>
            <a:defPPr>
              <a:defRPr lang="zh-CN"/>
            </a:defPPr>
            <a:lvl1pPr algn="r"/>
          </a:lstStyle>
          <a:p>
            <a:pPr marL="0" indent="0" algn="l">
              <a:lnSpc>
                <a:spcPct val="110000"/>
              </a:lnSpc>
              <a:buNone/>
            </a:pPr>
            <a:r>
              <a:rPr lang="zh-CN" altLang="en-US" sz="1200" dirty="0">
                <a:solidFill>
                  <a:srgbClr val="FF0000"/>
                </a:solidFill>
                <a:latin typeface="微软雅黑" panose="020B0503020204020204" charset="-122"/>
                <a:ea typeface="微软雅黑" panose="020B0503020204020204" charset="-122"/>
                <a:sym typeface="+mn-ea"/>
              </a:rPr>
              <a:t>不应起吊的情况：</a:t>
            </a:r>
          </a:p>
          <a:p>
            <a:pPr marL="171450" indent="-171450" algn="l" eaLnBrk="1" hangingPunct="1">
              <a:spcBef>
                <a:spcPct val="0"/>
              </a:spcBef>
              <a:buClrTx/>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无法看清场地、吊物，指挥信号不明；</a:t>
            </a:r>
          </a:p>
          <a:p>
            <a:pPr marL="171450" indent="-171450" algn="l" eaLnBrk="1" hangingPunct="1">
              <a:spcBef>
                <a:spcPct val="0"/>
              </a:spcBef>
              <a:buClrTx/>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起重臂吊钩或吊物下面有人、吊物上有人或浮置物；</a:t>
            </a:r>
          </a:p>
          <a:p>
            <a:pPr marL="171450" indent="-171450" algn="l" eaLnBrk="1" hangingPunct="1">
              <a:spcBef>
                <a:spcPct val="0"/>
              </a:spcBef>
              <a:buClrTx/>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重物捆绑、紧固、吊挂不牢，吊挂不平衡，绳打结，绳不齐，斜拉重物，棱角吊物与钢丝绳之间没有衬垫；</a:t>
            </a:r>
          </a:p>
          <a:p>
            <a:pPr marL="171450" indent="-171450" algn="l" eaLnBrk="1" hangingPunct="1">
              <a:spcBef>
                <a:spcPct val="0"/>
              </a:spcBef>
              <a:buClrTx/>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重物质量不明、与其他重物相连、埋在地下、与其他物体冻结在一起。</a:t>
            </a:r>
            <a:endParaRPr lang="zh-CN" altLang="en-US" sz="1000" dirty="0">
              <a:solidFill>
                <a:srgbClr val="FF3300"/>
              </a:solidFill>
              <a:latin typeface="微软雅黑" panose="020B0503020204020204" charset="-122"/>
              <a:ea typeface="微软雅黑" panose="020B0503020204020204" charset="-122"/>
              <a:sym typeface="+mn-ea"/>
            </a:endParaRPr>
          </a:p>
        </p:txBody>
      </p:sp>
      <p:sp>
        <p:nvSpPr>
          <p:cNvPr id="6" name="文本框 5"/>
          <p:cNvSpPr txBox="1"/>
          <p:nvPr>
            <p:custDataLst>
              <p:tags r:id="rId21"/>
            </p:custDataLst>
          </p:nvPr>
        </p:nvSpPr>
        <p:spPr>
          <a:xfrm>
            <a:off x="7542530" y="3132455"/>
            <a:ext cx="3883025" cy="1641475"/>
          </a:xfrm>
          <a:prstGeom prst="rect">
            <a:avLst/>
          </a:prstGeom>
        </p:spPr>
        <p:txBody>
          <a:bodyPr wrap="square" lIns="90000" tIns="46800" rIns="90000" bIns="46800">
            <a:noAutofit/>
          </a:bodyPr>
          <a:lstStyle>
            <a:defPPr>
              <a:defRPr lang="zh-CN"/>
            </a:defPPr>
          </a:lstStyle>
          <a:p>
            <a:pPr marL="0" indent="0" algn="l">
              <a:lnSpc>
                <a:spcPct val="90000"/>
              </a:lnSpc>
              <a:buNone/>
            </a:pPr>
            <a:r>
              <a:rPr lang="zh-CN" altLang="en-US" sz="1200" dirty="0">
                <a:solidFill>
                  <a:srgbClr val="FF0000"/>
                </a:solidFill>
                <a:latin typeface="微软雅黑" panose="020B0503020204020204" charset="-122"/>
                <a:ea typeface="微软雅黑" panose="020B0503020204020204" charset="-122"/>
                <a:sym typeface="+mn-ea"/>
              </a:rPr>
              <a:t>司索人员要求：</a:t>
            </a:r>
          </a:p>
          <a:p>
            <a:pPr marL="171450" indent="-171450" algn="l">
              <a:lnSpc>
                <a:spcPct val="9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听从指挥人员的指挥，并及时报告险情；</a:t>
            </a:r>
          </a:p>
          <a:p>
            <a:pPr marL="171450" indent="-171450" algn="l">
              <a:lnSpc>
                <a:spcPct val="9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不应用吊钩直接缠绕重物及将不同种类或不同规格的索具混在一起使用；</a:t>
            </a:r>
          </a:p>
          <a:p>
            <a:pPr marL="171450" indent="-171450" algn="l">
              <a:lnSpc>
                <a:spcPct val="9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吊物捆绑应牢靠，吊点和吊物的重心应在同一垂直线上；</a:t>
            </a:r>
          </a:p>
          <a:p>
            <a:pPr marL="171450" indent="-171450" algn="l">
              <a:lnSpc>
                <a:spcPct val="9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起升吊物时应检查其连接点是否牢固、可靠；</a:t>
            </a:r>
          </a:p>
          <a:p>
            <a:pPr marL="171450" indent="-171450" algn="l">
              <a:lnSpc>
                <a:spcPct val="9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吊运零散件时，应使用专门的吊篮、吊斗等器具，吊篮、吊斗等不应装满；</a:t>
            </a:r>
          </a:p>
          <a:p>
            <a:pPr marL="171450" indent="-171450" algn="l">
              <a:lnSpc>
                <a:spcPct val="9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起吊重物就位时，应与吊物保持一定的安全距离，用拉伸或撑杆、钩子辅助其就位；</a:t>
            </a:r>
          </a:p>
          <a:p>
            <a:pPr marL="171450" indent="-171450" algn="l">
              <a:lnSpc>
                <a:spcPct val="9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起吊重物就位前，不应解开吊装索具。</a:t>
            </a:r>
            <a:endParaRPr lang="zh-CN" altLang="en-US" sz="1000" dirty="0">
              <a:solidFill>
                <a:srgbClr val="FF3300"/>
              </a:solidFill>
              <a:latin typeface="微软雅黑" panose="020B0503020204020204" charset="-122"/>
              <a:ea typeface="微软雅黑" panose="020B0503020204020204" charset="-122"/>
              <a:sym typeface="+mn-ea"/>
            </a:endParaRPr>
          </a:p>
        </p:txBody>
      </p:sp>
      <p:sp>
        <p:nvSpPr>
          <p:cNvPr id="29" name="文本框 28"/>
          <p:cNvSpPr txBox="1"/>
          <p:nvPr>
            <p:custDataLst>
              <p:tags r:id="rId22"/>
            </p:custDataLst>
          </p:nvPr>
        </p:nvSpPr>
        <p:spPr>
          <a:xfrm>
            <a:off x="760882" y="356737"/>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）吊装作业安全要求</a:t>
            </a:r>
          </a:p>
        </p:txBody>
      </p:sp>
      <p:sp>
        <p:nvSpPr>
          <p:cNvPr id="7" name="椭圆 6"/>
          <p:cNvSpPr/>
          <p:nvPr>
            <p:custDataLst>
              <p:tags r:id="rId23"/>
            </p:custDataLst>
          </p:nvPr>
        </p:nvSpPr>
        <p:spPr>
          <a:xfrm>
            <a:off x="4844233" y="583033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000" dirty="0">
                <a:solidFill>
                  <a:schemeClr val="bg1"/>
                </a:solidFill>
                <a:latin typeface="微软雅黑" panose="020B0503020204020204" charset="-122"/>
                <a:ea typeface="微软雅黑" panose="020B0503020204020204" charset="-122"/>
              </a:rPr>
              <a:t>11</a:t>
            </a:r>
          </a:p>
        </p:txBody>
      </p:sp>
      <p:sp>
        <p:nvSpPr>
          <p:cNvPr id="9" name="等腰三角形 8"/>
          <p:cNvSpPr/>
          <p:nvPr>
            <p:custDataLst>
              <p:tags r:id="rId24"/>
            </p:custDataLst>
          </p:nvPr>
        </p:nvSpPr>
        <p:spPr>
          <a:xfrm rot="19800000" flipV="1">
            <a:off x="6115378" y="6465750"/>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8" name="椭圆 7"/>
          <p:cNvSpPr/>
          <p:nvPr>
            <p:custDataLst>
              <p:tags r:id="rId25"/>
            </p:custDataLst>
          </p:nvPr>
        </p:nvSpPr>
        <p:spPr>
          <a:xfrm rot="19800000">
            <a:off x="5533076" y="577246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10" name="文本框 9"/>
          <p:cNvSpPr txBox="1"/>
          <p:nvPr>
            <p:custDataLst>
              <p:tags r:id="rId26"/>
            </p:custDataLst>
          </p:nvPr>
        </p:nvSpPr>
        <p:spPr>
          <a:xfrm>
            <a:off x="967887" y="5482556"/>
            <a:ext cx="3568023" cy="1196374"/>
          </a:xfrm>
          <a:prstGeom prst="rect">
            <a:avLst/>
          </a:prstGeom>
        </p:spPr>
        <p:txBody>
          <a:bodyPr wrap="square" lIns="90000" tIns="46800" rIns="90000" bIns="46800">
            <a:noAutofit/>
          </a:bodyPr>
          <a:lstStyle>
            <a:defPPr>
              <a:defRPr lang="zh-CN"/>
            </a:defPPr>
          </a:lstStyle>
          <a:p>
            <a:pPr marL="0" indent="0">
              <a:lnSpc>
                <a:spcPct val="110000"/>
              </a:lnSpc>
              <a:buNone/>
            </a:pPr>
            <a:r>
              <a:rPr lang="zh-CN" altLang="en-US" sz="1200" dirty="0">
                <a:solidFill>
                  <a:srgbClr val="FF0000"/>
                </a:solidFill>
                <a:latin typeface="微软雅黑" panose="020B0503020204020204" charset="-122"/>
                <a:ea typeface="微软雅黑" panose="020B0503020204020204" charset="-122"/>
                <a:sym typeface="+mn-ea"/>
              </a:rPr>
              <a:t>起吊前试吊要求：</a:t>
            </a:r>
          </a:p>
          <a:p>
            <a:pPr marL="0" indent="0">
              <a:lnSpc>
                <a:spcPct val="110000"/>
              </a:lnSpc>
              <a:buNone/>
            </a:pPr>
            <a:r>
              <a:rPr lang="zh-CN" altLang="en-US" sz="1000" dirty="0">
                <a:latin typeface="微软雅黑" panose="020B0503020204020204" charset="-122"/>
                <a:ea typeface="微软雅黑" panose="020B0503020204020204" charset="-122"/>
                <a:sym typeface="+mn-ea"/>
              </a:rPr>
              <a:t>起吊前应进行试吊，试吊中检查全部机具、地锚受力情况，发现问题应将吊物放回地面，排除故障后重新试吊，确认正常后方可正式吊装。</a:t>
            </a:r>
            <a:endParaRPr lang="zh-CN" altLang="en-US" sz="1000" dirty="0">
              <a:solidFill>
                <a:srgbClr val="FF3300"/>
              </a:solidFill>
              <a:latin typeface="微软雅黑" panose="020B0503020204020204" charset="-122"/>
              <a:ea typeface="微软雅黑" panose="020B0503020204020204" charset="-122"/>
              <a:sym typeface="+mn-ea"/>
            </a:endParaRPr>
          </a:p>
        </p:txBody>
      </p:sp>
      <p:sp>
        <p:nvSpPr>
          <p:cNvPr id="34" name="矩形 33"/>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5467447" y="2400300"/>
            <a:ext cx="5884765" cy="1342446"/>
          </a:xfrm>
        </p:spPr>
        <p:txBody>
          <a:bodyPr>
            <a:normAutofit/>
          </a:bodyPr>
          <a:lstStyle/>
          <a:p>
            <a:pPr algn="ctr"/>
            <a:r>
              <a:rPr lang="en-US" altLang="zh-CN" sz="7200" smtClean="0"/>
              <a:t>THANK YOU</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custDataLst>
              <p:tags r:id="rId2"/>
            </p:custDataLst>
          </p:nvPr>
        </p:nvCxnSpPr>
        <p:spPr>
          <a:xfrm>
            <a:off x="358761" y="2254041"/>
            <a:ext cx="11397008"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3"/>
            </p:custDataLst>
          </p:nvPr>
        </p:nvSpPr>
        <p:spPr>
          <a:xfrm>
            <a:off x="2239462" y="22000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49" name="椭圆 48"/>
          <p:cNvSpPr>
            <a:spLocks noChangeAspect="1"/>
          </p:cNvSpPr>
          <p:nvPr>
            <p:custDataLst>
              <p:tags r:id="rId4"/>
            </p:custDataLst>
          </p:nvPr>
        </p:nvSpPr>
        <p:spPr>
          <a:xfrm>
            <a:off x="4639039" y="22000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50" name="椭圆 49"/>
          <p:cNvSpPr>
            <a:spLocks noChangeAspect="1"/>
          </p:cNvSpPr>
          <p:nvPr>
            <p:custDataLst>
              <p:tags r:id="rId5"/>
            </p:custDataLst>
          </p:nvPr>
        </p:nvSpPr>
        <p:spPr>
          <a:xfrm>
            <a:off x="7038616" y="22000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90" name="椭圆 89"/>
          <p:cNvSpPr/>
          <p:nvPr>
            <p:custDataLst>
              <p:tags r:id="rId6"/>
            </p:custDataLst>
          </p:nvPr>
        </p:nvSpPr>
        <p:spPr>
          <a:xfrm>
            <a:off x="7580904" y="1688906"/>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7" name="文本框 6"/>
          <p:cNvSpPr txBox="1"/>
          <p:nvPr>
            <p:custDataLst>
              <p:tags r:id="rId7"/>
            </p:custDataLst>
          </p:nvPr>
        </p:nvSpPr>
        <p:spPr>
          <a:xfrm>
            <a:off x="7210766"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现场人员、监护人员重视不够，不能严格按规程办理；</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95" name="椭圆 94"/>
          <p:cNvSpPr/>
          <p:nvPr>
            <p:custDataLst>
              <p:tags r:id="rId8"/>
            </p:custDataLst>
          </p:nvPr>
        </p:nvSpPr>
        <p:spPr>
          <a:xfrm>
            <a:off x="5310505" y="168910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9" name="文本框 8"/>
          <p:cNvSpPr txBox="1"/>
          <p:nvPr>
            <p:custDataLst>
              <p:tags r:id="rId9"/>
            </p:custDataLst>
          </p:nvPr>
        </p:nvSpPr>
        <p:spPr>
          <a:xfrm>
            <a:off x="4940607"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特殊作业环节的人员缺乏基本安全意识和技能；</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100" name="椭圆 99"/>
          <p:cNvSpPr/>
          <p:nvPr>
            <p:custDataLst>
              <p:tags r:id="rId10"/>
            </p:custDataLst>
          </p:nvPr>
        </p:nvSpPr>
        <p:spPr>
          <a:xfrm>
            <a:off x="3037205" y="1696720"/>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11" name="文本框 10"/>
          <p:cNvSpPr txBox="1"/>
          <p:nvPr>
            <p:custDataLst>
              <p:tags r:id="rId11"/>
            </p:custDataLst>
          </p:nvPr>
        </p:nvSpPr>
        <p:spPr>
          <a:xfrm>
            <a:off x="2667273"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特殊作业的风险分析不足，防范措施缺少；</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105" name="椭圆 104"/>
          <p:cNvSpPr/>
          <p:nvPr>
            <p:custDataLst>
              <p:tags r:id="rId12"/>
            </p:custDataLst>
          </p:nvPr>
        </p:nvSpPr>
        <p:spPr>
          <a:xfrm>
            <a:off x="784860" y="169672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13" name="文本框 12"/>
          <p:cNvSpPr txBox="1"/>
          <p:nvPr>
            <p:custDataLst>
              <p:tags r:id="rId13"/>
            </p:custDataLst>
          </p:nvPr>
        </p:nvSpPr>
        <p:spPr>
          <a:xfrm>
            <a:off x="359014"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对涉及到的特殊作业认识不足；</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40" name="文本框 39"/>
          <p:cNvSpPr txBox="1"/>
          <p:nvPr>
            <p:custDataLst>
              <p:tags r:id="rId14"/>
            </p:custDataLst>
          </p:nvPr>
        </p:nvSpPr>
        <p:spPr>
          <a:xfrm>
            <a:off x="838200" y="365126"/>
            <a:ext cx="7997792" cy="933590"/>
          </a:xfrm>
          <a:prstGeom prst="rect">
            <a:avLst/>
          </a:prstGeom>
        </p:spPr>
        <p:txBody>
          <a:bodyPr wrap="square" lIns="90000" tIns="46800" rIns="90000" bIns="46800" anchor="ctr" anchorCtr="0">
            <a:normAutofit/>
          </a:bodyPr>
          <a:lstStyle>
            <a:defPPr>
              <a:defRPr lang="zh-CN"/>
            </a:defPPr>
            <a:lvl1pPr>
              <a:lnSpc>
                <a:spcPct val="90000"/>
              </a:lnSpc>
              <a:spcBef>
                <a:spcPct val="0"/>
              </a:spcBef>
              <a:buNone/>
              <a:defRPr sz="4400">
                <a:solidFill>
                  <a:schemeClr val="accent6"/>
                </a:solidFill>
                <a:latin typeface="+mj-lt"/>
                <a:ea typeface="+mj-ea"/>
                <a:cs typeface="+mj-cs"/>
              </a:defRPr>
            </a:lvl1pPr>
          </a:lstStyle>
          <a:p>
            <a:r>
              <a:rPr lang="zh-CN" altLang="en-US" dirty="0">
                <a:latin typeface="微软雅黑" panose="020B0503020204020204" charset="-122"/>
                <a:ea typeface="微软雅黑" panose="020B0503020204020204" charset="-122"/>
                <a:sym typeface="+mn-ea"/>
              </a:rPr>
              <a:t>案例暴露出的问题</a:t>
            </a:r>
          </a:p>
        </p:txBody>
      </p:sp>
      <p:sp>
        <p:nvSpPr>
          <p:cNvPr id="51" name="椭圆 50"/>
          <p:cNvSpPr>
            <a:spLocks noChangeAspect="1"/>
          </p:cNvSpPr>
          <p:nvPr>
            <p:custDataLst>
              <p:tags r:id="rId15"/>
            </p:custDataLst>
          </p:nvPr>
        </p:nvSpPr>
        <p:spPr>
          <a:xfrm>
            <a:off x="9438194" y="22000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85" name="椭圆 84"/>
          <p:cNvSpPr/>
          <p:nvPr>
            <p:custDataLst>
              <p:tags r:id="rId16"/>
            </p:custDataLst>
          </p:nvPr>
        </p:nvSpPr>
        <p:spPr>
          <a:xfrm>
            <a:off x="9851061" y="168890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5" name="文本框 4"/>
          <p:cNvSpPr txBox="1"/>
          <p:nvPr>
            <p:custDataLst>
              <p:tags r:id="rId17"/>
            </p:custDataLst>
          </p:nvPr>
        </p:nvSpPr>
        <p:spPr>
          <a:xfrm>
            <a:off x="9480923"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对外来施工队伍的安全监管不力（资质、教育、监管）。</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15" name="矩形 14"/>
          <p:cNvSpPr/>
          <p:nvPr/>
        </p:nvSpPr>
        <p:spPr>
          <a:xfrm>
            <a:off x="591185" y="1927225"/>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p>
        </p:txBody>
      </p:sp>
      <p:sp>
        <p:nvSpPr>
          <p:cNvPr id="16" name="矩形 15"/>
          <p:cNvSpPr/>
          <p:nvPr/>
        </p:nvSpPr>
        <p:spPr>
          <a:xfrm>
            <a:off x="2813685" y="1927225"/>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p>
        </p:txBody>
      </p:sp>
      <p:sp>
        <p:nvSpPr>
          <p:cNvPr id="17" name="矩形 16"/>
          <p:cNvSpPr/>
          <p:nvPr/>
        </p:nvSpPr>
        <p:spPr>
          <a:xfrm>
            <a:off x="5086985" y="1927225"/>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p>
        </p:txBody>
      </p:sp>
      <p:sp>
        <p:nvSpPr>
          <p:cNvPr id="18" name="矩形 17"/>
          <p:cNvSpPr/>
          <p:nvPr/>
        </p:nvSpPr>
        <p:spPr>
          <a:xfrm>
            <a:off x="7357110" y="1902460"/>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p>
        </p:txBody>
      </p:sp>
      <p:sp>
        <p:nvSpPr>
          <p:cNvPr id="19" name="矩形 18"/>
          <p:cNvSpPr/>
          <p:nvPr/>
        </p:nvSpPr>
        <p:spPr>
          <a:xfrm>
            <a:off x="9608820" y="1902460"/>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六边形 55"/>
          <p:cNvSpPr/>
          <p:nvPr>
            <p:custDataLst>
              <p:tags r:id="rId2"/>
            </p:custDataLst>
          </p:nvPr>
        </p:nvSpPr>
        <p:spPr>
          <a:xfrm>
            <a:off x="6472566" y="1914168"/>
            <a:ext cx="2082781" cy="17955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持证上岗、授权上岗</a:t>
            </a:r>
            <a:endParaRPr lang="zh-CN" altLang="en-US"/>
          </a:p>
        </p:txBody>
      </p:sp>
      <p:sp>
        <p:nvSpPr>
          <p:cNvPr id="57" name="六边形 56"/>
          <p:cNvSpPr/>
          <p:nvPr>
            <p:custDataLst>
              <p:tags r:id="rId3"/>
            </p:custDataLst>
          </p:nvPr>
        </p:nvSpPr>
        <p:spPr>
          <a:xfrm>
            <a:off x="2148851" y="1913652"/>
            <a:ext cx="2082781" cy="17955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制定管理制度</a:t>
            </a:r>
            <a:endParaRPr lang="zh-CN" altLang="en-US"/>
          </a:p>
        </p:txBody>
      </p:sp>
      <p:sp>
        <p:nvSpPr>
          <p:cNvPr id="58" name="六边形 57"/>
          <p:cNvSpPr/>
          <p:nvPr>
            <p:custDataLst>
              <p:tags r:id="rId4"/>
            </p:custDataLst>
          </p:nvPr>
        </p:nvSpPr>
        <p:spPr>
          <a:xfrm>
            <a:off x="2572600" y="3795322"/>
            <a:ext cx="2082781" cy="17955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0000"/>
                </a:solidFill>
                <a:effectLst/>
                <a:latin typeface="微软雅黑" panose="020B0503020204020204" charset="-122"/>
                <a:ea typeface="微软雅黑" panose="020B0503020204020204" charset="-122"/>
                <a:sym typeface="+mn-ea"/>
              </a:rPr>
              <a:t>现场落实特殊作业安全票证</a:t>
            </a:r>
            <a:endParaRPr lang="zh-CN" altLang="en-US">
              <a:effectLst/>
            </a:endParaRPr>
          </a:p>
        </p:txBody>
      </p:sp>
      <p:sp>
        <p:nvSpPr>
          <p:cNvPr id="59" name="六边形 58"/>
          <p:cNvSpPr/>
          <p:nvPr>
            <p:custDataLst>
              <p:tags r:id="rId5"/>
            </p:custDataLst>
          </p:nvPr>
        </p:nvSpPr>
        <p:spPr>
          <a:xfrm>
            <a:off x="4320120" y="1913936"/>
            <a:ext cx="2082781" cy="179550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进行作业前安全教育</a:t>
            </a:r>
            <a:endParaRPr lang="zh-CN" altLang="en-US"/>
          </a:p>
        </p:txBody>
      </p:sp>
      <p:sp>
        <p:nvSpPr>
          <p:cNvPr id="66" name="六边形 65"/>
          <p:cNvSpPr/>
          <p:nvPr>
            <p:custDataLst>
              <p:tags r:id="rId6"/>
            </p:custDataLst>
          </p:nvPr>
        </p:nvSpPr>
        <p:spPr>
          <a:xfrm>
            <a:off x="2071497" y="1738991"/>
            <a:ext cx="718673" cy="619547"/>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solidFill>
                  <a:schemeClr val="bg1"/>
                </a:solidFill>
              </a:rPr>
              <a:t>1</a:t>
            </a:r>
          </a:p>
        </p:txBody>
      </p:sp>
      <p:sp>
        <p:nvSpPr>
          <p:cNvPr id="67" name="六边形 66"/>
          <p:cNvSpPr/>
          <p:nvPr>
            <p:custDataLst>
              <p:tags r:id="rId7"/>
            </p:custDataLst>
          </p:nvPr>
        </p:nvSpPr>
        <p:spPr>
          <a:xfrm>
            <a:off x="2071456" y="3847634"/>
            <a:ext cx="718673" cy="619547"/>
          </a:xfrm>
          <a:prstGeom prst="hexago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t>4</a:t>
            </a:r>
            <a:endParaRPr lang="zh-CN" altLang="en-US" dirty="0"/>
          </a:p>
        </p:txBody>
      </p:sp>
      <p:sp>
        <p:nvSpPr>
          <p:cNvPr id="68" name="六边形 67"/>
          <p:cNvSpPr/>
          <p:nvPr>
            <p:custDataLst>
              <p:tags r:id="rId8"/>
            </p:custDataLst>
          </p:nvPr>
        </p:nvSpPr>
        <p:spPr>
          <a:xfrm>
            <a:off x="6599617" y="1739163"/>
            <a:ext cx="718673" cy="619547"/>
          </a:xfrm>
          <a:prstGeom prst="hexagon">
            <a:avLst/>
          </a:prstGeom>
          <a:solidFill>
            <a:srgbClr val="F3A6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t>3</a:t>
            </a:r>
            <a:endParaRPr lang="zh-CN" altLang="en-US" dirty="0"/>
          </a:p>
        </p:txBody>
      </p:sp>
      <p:sp>
        <p:nvSpPr>
          <p:cNvPr id="69" name="六边形 68"/>
          <p:cNvSpPr/>
          <p:nvPr>
            <p:custDataLst>
              <p:tags r:id="rId9"/>
            </p:custDataLst>
          </p:nvPr>
        </p:nvSpPr>
        <p:spPr>
          <a:xfrm>
            <a:off x="4231747" y="1739182"/>
            <a:ext cx="718673" cy="619547"/>
          </a:xfrm>
          <a:prstGeom prst="hexagon">
            <a:avLst/>
          </a:prstGeom>
          <a:solidFill>
            <a:srgbClr val="F3A6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t>2</a:t>
            </a:r>
            <a:endParaRPr lang="zh-CN" altLang="en-US" dirty="0"/>
          </a:p>
        </p:txBody>
      </p:sp>
      <p:sp>
        <p:nvSpPr>
          <p:cNvPr id="5" name="文本框 4"/>
          <p:cNvSpPr txBox="1"/>
          <p:nvPr>
            <p:custDataLst>
              <p:tags r:id="rId10"/>
            </p:custDataLst>
          </p:nvPr>
        </p:nvSpPr>
        <p:spPr>
          <a:xfrm>
            <a:off x="722870" y="380885"/>
            <a:ext cx="7997792"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3. </a:t>
            </a:r>
            <a:r>
              <a:rPr lang="zh-CN" altLang="en-US" dirty="0">
                <a:solidFill>
                  <a:schemeClr val="tx1">
                    <a:lumMod val="75000"/>
                  </a:schemeClr>
                </a:solidFill>
                <a:sym typeface="+mn-ea"/>
              </a:rPr>
              <a:t>特殊作业安全管理一般性要求</a:t>
            </a:r>
          </a:p>
        </p:txBody>
      </p:sp>
      <p:sp>
        <p:nvSpPr>
          <p:cNvPr id="7" name="六边形 6"/>
          <p:cNvSpPr/>
          <p:nvPr>
            <p:custDataLst>
              <p:tags r:id="rId11"/>
            </p:custDataLst>
          </p:nvPr>
        </p:nvSpPr>
        <p:spPr>
          <a:xfrm>
            <a:off x="5133986" y="3795673"/>
            <a:ext cx="2082781" cy="17955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zh-CN">
                <a:latin typeface="微软雅黑" panose="020B0503020204020204" charset="-122"/>
                <a:ea typeface="微软雅黑" panose="020B0503020204020204" charset="-122"/>
              </a:rPr>
              <a:t>现场确认安全措施现并签字</a:t>
            </a:r>
          </a:p>
        </p:txBody>
      </p:sp>
      <p:sp>
        <p:nvSpPr>
          <p:cNvPr id="8" name="六边形 7"/>
          <p:cNvSpPr/>
          <p:nvPr>
            <p:custDataLst>
              <p:tags r:id="rId12"/>
            </p:custDataLst>
          </p:nvPr>
        </p:nvSpPr>
        <p:spPr>
          <a:xfrm>
            <a:off x="7751660" y="3795322"/>
            <a:ext cx="2082781" cy="17955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3300"/>
                </a:solidFill>
                <a:effectLst/>
                <a:latin typeface="微软雅黑" panose="020B0503020204020204" charset="-122"/>
                <a:ea typeface="微软雅黑" panose="020B0503020204020204" charset="-122"/>
                <a:sym typeface="+mn-ea"/>
              </a:rPr>
              <a:t>监督作业过程</a:t>
            </a:r>
            <a:endParaRPr lang="zh-CN" altLang="en-US">
              <a:effectLst/>
            </a:endParaRPr>
          </a:p>
        </p:txBody>
      </p:sp>
      <p:sp>
        <p:nvSpPr>
          <p:cNvPr id="9" name="六边形 8"/>
          <p:cNvSpPr/>
          <p:nvPr>
            <p:custDataLst>
              <p:tags r:id="rId13"/>
            </p:custDataLst>
          </p:nvPr>
        </p:nvSpPr>
        <p:spPr>
          <a:xfrm>
            <a:off x="7154607" y="3847363"/>
            <a:ext cx="718673" cy="619547"/>
          </a:xfrm>
          <a:prstGeom prst="hexagon">
            <a:avLst/>
          </a:prstGeom>
          <a:solidFill>
            <a:srgbClr val="F3A6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dirty="0"/>
              <a:t>6</a:t>
            </a:r>
          </a:p>
        </p:txBody>
      </p:sp>
      <p:sp>
        <p:nvSpPr>
          <p:cNvPr id="10" name="六边形 9"/>
          <p:cNvSpPr/>
          <p:nvPr>
            <p:custDataLst>
              <p:tags r:id="rId14"/>
            </p:custDataLst>
          </p:nvPr>
        </p:nvSpPr>
        <p:spPr>
          <a:xfrm>
            <a:off x="4655247" y="3847363"/>
            <a:ext cx="718673" cy="619547"/>
          </a:xfrm>
          <a:prstGeom prst="hexagon">
            <a:avLst/>
          </a:prstGeom>
          <a:solidFill>
            <a:srgbClr val="F3A6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dirty="0"/>
              <a:t>5</a:t>
            </a:r>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515" y="382576"/>
            <a:ext cx="3990181" cy="932400"/>
          </a:xfrm>
        </p:spPr>
        <p:txBody>
          <a:bodyPr vert="horz" wrap="square" lIns="90000" tIns="46800" rIns="90000" bIns="46800" rtlCol="0" anchor="ctr" anchorCtr="0">
            <a:noAutofit/>
          </a:bodyPr>
          <a:lstStyle/>
          <a:p>
            <a:r>
              <a:rPr lang="zh-CN" altLang="en-US" sz="3600" b="1" dirty="0">
                <a:latin typeface="华文中宋" panose="02010600040101010101" pitchFamily="2" charset="-122"/>
                <a:ea typeface="华文中宋" panose="02010600040101010101" pitchFamily="2" charset="-122"/>
                <a:sym typeface="+mn-ea"/>
              </a:rPr>
              <a:t>作业许可管理流程</a:t>
            </a:r>
          </a:p>
        </p:txBody>
      </p:sp>
      <p:sp>
        <p:nvSpPr>
          <p:cNvPr id="24578" name="矩形 26"/>
          <p:cNvSpPr/>
          <p:nvPr/>
        </p:nvSpPr>
        <p:spPr>
          <a:xfrm>
            <a:off x="4829175" y="1281113"/>
            <a:ext cx="1428750" cy="214312"/>
          </a:xfrm>
          <a:prstGeom prst="rect">
            <a:avLst/>
          </a:prstGeom>
          <a:solidFill>
            <a:srgbClr val="E68842"/>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作业申请</a:t>
            </a:r>
          </a:p>
        </p:txBody>
      </p:sp>
      <p:sp>
        <p:nvSpPr>
          <p:cNvPr id="24579" name="矩形 32"/>
          <p:cNvSpPr/>
          <p:nvPr/>
        </p:nvSpPr>
        <p:spPr>
          <a:xfrm>
            <a:off x="4829175" y="1709738"/>
            <a:ext cx="1428750" cy="214312"/>
          </a:xfrm>
          <a:prstGeom prst="rect">
            <a:avLst/>
          </a:prstGeom>
          <a:solidFill>
            <a:srgbClr val="E68842"/>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风险评估</a:t>
            </a:r>
          </a:p>
        </p:txBody>
      </p:sp>
      <p:sp>
        <p:nvSpPr>
          <p:cNvPr id="24580" name="矩形 33"/>
          <p:cNvSpPr/>
          <p:nvPr/>
        </p:nvSpPr>
        <p:spPr>
          <a:xfrm>
            <a:off x="4829175" y="2138363"/>
            <a:ext cx="1428750" cy="214312"/>
          </a:xfrm>
          <a:prstGeom prst="rect">
            <a:avLst/>
          </a:prstGeom>
          <a:solidFill>
            <a:srgbClr val="E68842"/>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安全措施</a:t>
            </a:r>
          </a:p>
        </p:txBody>
      </p:sp>
      <p:sp>
        <p:nvSpPr>
          <p:cNvPr id="24581" name="流程图: 决策 34"/>
          <p:cNvSpPr/>
          <p:nvPr/>
        </p:nvSpPr>
        <p:spPr>
          <a:xfrm>
            <a:off x="4757738" y="3138488"/>
            <a:ext cx="1643062" cy="357187"/>
          </a:xfrm>
          <a:prstGeom prst="flowChartDecision">
            <a:avLst/>
          </a:prstGeom>
          <a:solidFill>
            <a:srgbClr val="00B05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sz="1200" dirty="0">
                <a:solidFill>
                  <a:srgbClr val="FFFFFF"/>
                </a:solidFill>
                <a:latin typeface="微软雅黑" panose="020B0503020204020204" charset="-122"/>
                <a:ea typeface="微软雅黑" panose="020B0503020204020204" charset="-122"/>
              </a:rPr>
              <a:t>现场核查</a:t>
            </a:r>
          </a:p>
        </p:txBody>
      </p:sp>
      <p:sp>
        <p:nvSpPr>
          <p:cNvPr id="24582" name="矩形 36"/>
          <p:cNvSpPr/>
          <p:nvPr/>
        </p:nvSpPr>
        <p:spPr>
          <a:xfrm>
            <a:off x="4829175" y="3709988"/>
            <a:ext cx="1428750" cy="214312"/>
          </a:xfrm>
          <a:prstGeom prst="rect">
            <a:avLst/>
          </a:prstGeom>
          <a:solidFill>
            <a:srgbClr val="00B05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批准作业</a:t>
            </a:r>
          </a:p>
        </p:txBody>
      </p:sp>
      <p:sp>
        <p:nvSpPr>
          <p:cNvPr id="24583" name="矩形 37"/>
          <p:cNvSpPr/>
          <p:nvPr/>
        </p:nvSpPr>
        <p:spPr>
          <a:xfrm>
            <a:off x="4829175" y="4138613"/>
            <a:ext cx="1428750" cy="214312"/>
          </a:xfrm>
          <a:prstGeom prst="rect">
            <a:avLst/>
          </a:prstGeom>
          <a:solidFill>
            <a:srgbClr val="7030A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安全交底</a:t>
            </a:r>
          </a:p>
        </p:txBody>
      </p:sp>
      <p:sp>
        <p:nvSpPr>
          <p:cNvPr id="24584" name="流程图: 决策 38"/>
          <p:cNvSpPr/>
          <p:nvPr/>
        </p:nvSpPr>
        <p:spPr>
          <a:xfrm>
            <a:off x="4757738" y="2566988"/>
            <a:ext cx="1643062" cy="357187"/>
          </a:xfrm>
          <a:prstGeom prst="flowChartDecision">
            <a:avLst/>
          </a:prstGeom>
          <a:solidFill>
            <a:srgbClr val="00B05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sz="1200" dirty="0">
                <a:solidFill>
                  <a:srgbClr val="FFFFFF"/>
                </a:solidFill>
                <a:latin typeface="微软雅黑" panose="020B0503020204020204" charset="-122"/>
                <a:ea typeface="微软雅黑" panose="020B0503020204020204" charset="-122"/>
              </a:rPr>
              <a:t>书面审查</a:t>
            </a:r>
          </a:p>
        </p:txBody>
      </p:sp>
      <p:sp>
        <p:nvSpPr>
          <p:cNvPr id="24585" name="矩形 39"/>
          <p:cNvSpPr/>
          <p:nvPr/>
        </p:nvSpPr>
        <p:spPr>
          <a:xfrm>
            <a:off x="4829175" y="5138738"/>
            <a:ext cx="1428750" cy="214312"/>
          </a:xfrm>
          <a:prstGeom prst="rect">
            <a:avLst/>
          </a:prstGeom>
          <a:solidFill>
            <a:srgbClr val="7030A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作业结束</a:t>
            </a:r>
          </a:p>
        </p:txBody>
      </p:sp>
      <p:sp>
        <p:nvSpPr>
          <p:cNvPr id="24586" name="矩形 40"/>
          <p:cNvSpPr/>
          <p:nvPr/>
        </p:nvSpPr>
        <p:spPr>
          <a:xfrm>
            <a:off x="4829175" y="5638800"/>
            <a:ext cx="1428750" cy="214313"/>
          </a:xfrm>
          <a:prstGeom prst="rect">
            <a:avLst/>
          </a:prstGeom>
          <a:solidFill>
            <a:srgbClr val="00A4DE"/>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作业核实</a:t>
            </a:r>
          </a:p>
        </p:txBody>
      </p:sp>
      <p:sp>
        <p:nvSpPr>
          <p:cNvPr id="24587" name="矩形 41"/>
          <p:cNvSpPr/>
          <p:nvPr/>
        </p:nvSpPr>
        <p:spPr>
          <a:xfrm>
            <a:off x="4829175" y="6067425"/>
            <a:ext cx="1428750" cy="214313"/>
          </a:xfrm>
          <a:prstGeom prst="rect">
            <a:avLst/>
          </a:prstGeom>
          <a:solidFill>
            <a:srgbClr val="00A4DE"/>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恢复现场</a:t>
            </a:r>
          </a:p>
        </p:txBody>
      </p:sp>
      <p:sp>
        <p:nvSpPr>
          <p:cNvPr id="24588" name="矩形 42"/>
          <p:cNvSpPr/>
          <p:nvPr/>
        </p:nvSpPr>
        <p:spPr>
          <a:xfrm>
            <a:off x="4829175" y="6496050"/>
            <a:ext cx="1428750" cy="214313"/>
          </a:xfrm>
          <a:prstGeom prst="rect">
            <a:avLst/>
          </a:prstGeom>
          <a:solidFill>
            <a:srgbClr val="00A4DE"/>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关闭作业</a:t>
            </a:r>
          </a:p>
        </p:txBody>
      </p:sp>
      <p:sp>
        <p:nvSpPr>
          <p:cNvPr id="24589" name="流程图: 决策 43"/>
          <p:cNvSpPr/>
          <p:nvPr/>
        </p:nvSpPr>
        <p:spPr>
          <a:xfrm>
            <a:off x="4400550" y="4567238"/>
            <a:ext cx="2143125" cy="357187"/>
          </a:xfrm>
          <a:prstGeom prst="flowChartDecision">
            <a:avLst/>
          </a:prstGeom>
          <a:solidFill>
            <a:srgbClr val="7030A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sz="1200" dirty="0">
                <a:solidFill>
                  <a:srgbClr val="FFFFFF"/>
                </a:solidFill>
                <a:latin typeface="微软雅黑" panose="020B0503020204020204" charset="-122"/>
                <a:ea typeface="微软雅黑" panose="020B0503020204020204" charset="-122"/>
              </a:rPr>
              <a:t>实施作业</a:t>
            </a:r>
          </a:p>
        </p:txBody>
      </p:sp>
      <p:cxnSp>
        <p:nvCxnSpPr>
          <p:cNvPr id="24590" name="直接箭头连接符 45"/>
          <p:cNvCxnSpPr>
            <a:stCxn id="24578" idx="2"/>
            <a:endCxn id="24579" idx="0"/>
          </p:cNvCxnSpPr>
          <p:nvPr/>
        </p:nvCxnSpPr>
        <p:spPr>
          <a:xfrm>
            <a:off x="5543550" y="1504950"/>
            <a:ext cx="0" cy="214630"/>
          </a:xfrm>
          <a:prstGeom prst="straightConnector1">
            <a:avLst/>
          </a:prstGeom>
          <a:ln w="25400" cap="flat" cmpd="sng">
            <a:solidFill>
              <a:schemeClr val="tx2"/>
            </a:solidFill>
            <a:prstDash val="solid"/>
            <a:headEnd type="none" w="med" len="med"/>
            <a:tailEnd type="arrow" w="med" len="med"/>
          </a:ln>
        </p:spPr>
      </p:cxnSp>
      <p:cxnSp>
        <p:nvCxnSpPr>
          <p:cNvPr id="24591" name="直接箭头连接符 46"/>
          <p:cNvCxnSpPr/>
          <p:nvPr/>
        </p:nvCxnSpPr>
        <p:spPr>
          <a:xfrm rot="5400000">
            <a:off x="5437188" y="2030413"/>
            <a:ext cx="214312" cy="1587"/>
          </a:xfrm>
          <a:prstGeom prst="straightConnector1">
            <a:avLst/>
          </a:prstGeom>
          <a:ln w="25400" cap="flat" cmpd="sng">
            <a:solidFill>
              <a:schemeClr val="tx2"/>
            </a:solidFill>
            <a:prstDash val="solid"/>
            <a:headEnd type="none" w="med" len="med"/>
            <a:tailEnd type="arrow" w="med" len="med"/>
          </a:ln>
        </p:spPr>
      </p:cxnSp>
      <p:cxnSp>
        <p:nvCxnSpPr>
          <p:cNvPr id="24592" name="直接箭头连接符 47"/>
          <p:cNvCxnSpPr/>
          <p:nvPr/>
        </p:nvCxnSpPr>
        <p:spPr>
          <a:xfrm rot="5400000">
            <a:off x="5437188" y="2459038"/>
            <a:ext cx="214312" cy="1587"/>
          </a:xfrm>
          <a:prstGeom prst="straightConnector1">
            <a:avLst/>
          </a:prstGeom>
          <a:ln w="25400" cap="flat" cmpd="sng">
            <a:solidFill>
              <a:schemeClr val="tx2"/>
            </a:solidFill>
            <a:prstDash val="solid"/>
            <a:headEnd type="none" w="med" len="med"/>
            <a:tailEnd type="arrow" w="med" len="med"/>
          </a:ln>
        </p:spPr>
      </p:cxnSp>
      <p:cxnSp>
        <p:nvCxnSpPr>
          <p:cNvPr id="24593" name="直接箭头连接符 48"/>
          <p:cNvCxnSpPr/>
          <p:nvPr/>
        </p:nvCxnSpPr>
        <p:spPr>
          <a:xfrm rot="5400000">
            <a:off x="5437188" y="3030538"/>
            <a:ext cx="214312" cy="1587"/>
          </a:xfrm>
          <a:prstGeom prst="straightConnector1">
            <a:avLst/>
          </a:prstGeom>
          <a:ln w="25400" cap="flat" cmpd="sng">
            <a:solidFill>
              <a:schemeClr val="tx2"/>
            </a:solidFill>
            <a:prstDash val="solid"/>
            <a:headEnd type="none" w="med" len="med"/>
            <a:tailEnd type="arrow" w="med" len="med"/>
          </a:ln>
        </p:spPr>
      </p:cxnSp>
      <p:cxnSp>
        <p:nvCxnSpPr>
          <p:cNvPr id="24594" name="直接箭头连接符 49"/>
          <p:cNvCxnSpPr/>
          <p:nvPr/>
        </p:nvCxnSpPr>
        <p:spPr>
          <a:xfrm rot="5400000">
            <a:off x="5437188" y="3602038"/>
            <a:ext cx="214312" cy="1587"/>
          </a:xfrm>
          <a:prstGeom prst="straightConnector1">
            <a:avLst/>
          </a:prstGeom>
          <a:ln w="25400" cap="flat" cmpd="sng">
            <a:solidFill>
              <a:schemeClr val="tx2"/>
            </a:solidFill>
            <a:prstDash val="solid"/>
            <a:headEnd type="none" w="med" len="med"/>
            <a:tailEnd type="arrow" w="med" len="med"/>
          </a:ln>
        </p:spPr>
      </p:cxnSp>
      <p:cxnSp>
        <p:nvCxnSpPr>
          <p:cNvPr id="24595" name="直接箭头连接符 50"/>
          <p:cNvCxnSpPr/>
          <p:nvPr/>
        </p:nvCxnSpPr>
        <p:spPr>
          <a:xfrm rot="5400000">
            <a:off x="5437188" y="4030663"/>
            <a:ext cx="214312" cy="1587"/>
          </a:xfrm>
          <a:prstGeom prst="straightConnector1">
            <a:avLst/>
          </a:prstGeom>
          <a:ln w="25400" cap="flat" cmpd="sng">
            <a:solidFill>
              <a:schemeClr val="tx2"/>
            </a:solidFill>
            <a:prstDash val="solid"/>
            <a:headEnd type="none" w="med" len="med"/>
            <a:tailEnd type="arrow" w="med" len="med"/>
          </a:ln>
        </p:spPr>
      </p:cxnSp>
      <p:cxnSp>
        <p:nvCxnSpPr>
          <p:cNvPr id="24596" name="直接箭头连接符 51"/>
          <p:cNvCxnSpPr/>
          <p:nvPr/>
        </p:nvCxnSpPr>
        <p:spPr>
          <a:xfrm rot="5400000">
            <a:off x="5437188" y="4459288"/>
            <a:ext cx="214312" cy="1587"/>
          </a:xfrm>
          <a:prstGeom prst="straightConnector1">
            <a:avLst/>
          </a:prstGeom>
          <a:ln w="25400" cap="flat" cmpd="sng">
            <a:solidFill>
              <a:schemeClr val="tx2"/>
            </a:solidFill>
            <a:prstDash val="solid"/>
            <a:headEnd type="none" w="med" len="med"/>
            <a:tailEnd type="arrow" w="med" len="med"/>
          </a:ln>
        </p:spPr>
      </p:cxnSp>
      <p:cxnSp>
        <p:nvCxnSpPr>
          <p:cNvPr id="24597" name="直接箭头连接符 52"/>
          <p:cNvCxnSpPr/>
          <p:nvPr/>
        </p:nvCxnSpPr>
        <p:spPr>
          <a:xfrm rot="5400000">
            <a:off x="5437188" y="5030788"/>
            <a:ext cx="214312" cy="1587"/>
          </a:xfrm>
          <a:prstGeom prst="straightConnector1">
            <a:avLst/>
          </a:prstGeom>
          <a:ln w="25400" cap="flat" cmpd="sng">
            <a:solidFill>
              <a:schemeClr val="tx2"/>
            </a:solidFill>
            <a:prstDash val="solid"/>
            <a:headEnd type="none" w="med" len="med"/>
            <a:tailEnd type="arrow" w="med" len="med"/>
          </a:ln>
        </p:spPr>
      </p:cxnSp>
      <p:cxnSp>
        <p:nvCxnSpPr>
          <p:cNvPr id="24598" name="直接箭头连接符 53"/>
          <p:cNvCxnSpPr>
            <a:endCxn id="24586" idx="0"/>
          </p:cNvCxnSpPr>
          <p:nvPr/>
        </p:nvCxnSpPr>
        <p:spPr>
          <a:xfrm rot="5400000">
            <a:off x="5401310" y="5504498"/>
            <a:ext cx="285750" cy="1587"/>
          </a:xfrm>
          <a:prstGeom prst="straightConnector1">
            <a:avLst/>
          </a:prstGeom>
          <a:ln w="25400" cap="flat" cmpd="sng">
            <a:solidFill>
              <a:schemeClr val="tx2"/>
            </a:solidFill>
            <a:prstDash val="solid"/>
            <a:headEnd type="none" w="med" len="med"/>
            <a:tailEnd type="arrow" w="med" len="med"/>
          </a:ln>
        </p:spPr>
      </p:cxnSp>
      <p:cxnSp>
        <p:nvCxnSpPr>
          <p:cNvPr id="24599" name="直接箭头连接符 54"/>
          <p:cNvCxnSpPr/>
          <p:nvPr/>
        </p:nvCxnSpPr>
        <p:spPr>
          <a:xfrm rot="5400000">
            <a:off x="5437188" y="5959475"/>
            <a:ext cx="214312" cy="1588"/>
          </a:xfrm>
          <a:prstGeom prst="straightConnector1">
            <a:avLst/>
          </a:prstGeom>
          <a:ln w="25400" cap="flat" cmpd="sng">
            <a:solidFill>
              <a:schemeClr val="tx2"/>
            </a:solidFill>
            <a:prstDash val="solid"/>
            <a:headEnd type="none" w="med" len="med"/>
            <a:tailEnd type="arrow" w="med" len="med"/>
          </a:ln>
        </p:spPr>
      </p:cxnSp>
      <p:cxnSp>
        <p:nvCxnSpPr>
          <p:cNvPr id="24600" name="直接箭头连接符 55"/>
          <p:cNvCxnSpPr/>
          <p:nvPr/>
        </p:nvCxnSpPr>
        <p:spPr>
          <a:xfrm rot="5400000">
            <a:off x="5437188" y="6388100"/>
            <a:ext cx="214312" cy="1588"/>
          </a:xfrm>
          <a:prstGeom prst="straightConnector1">
            <a:avLst/>
          </a:prstGeom>
          <a:ln w="25400" cap="flat" cmpd="sng">
            <a:solidFill>
              <a:schemeClr val="tx2"/>
            </a:solidFill>
            <a:prstDash val="solid"/>
            <a:headEnd type="none" w="med" len="med"/>
            <a:tailEnd type="arrow" w="med" len="med"/>
          </a:ln>
        </p:spPr>
      </p:cxnSp>
      <p:sp>
        <p:nvSpPr>
          <p:cNvPr id="24602" name="矩形 58"/>
          <p:cNvSpPr/>
          <p:nvPr/>
        </p:nvSpPr>
        <p:spPr>
          <a:xfrm>
            <a:off x="7829550" y="1281113"/>
            <a:ext cx="428625" cy="1071562"/>
          </a:xfrm>
          <a:prstGeom prst="rect">
            <a:avLst/>
          </a:prstGeom>
          <a:solidFill>
            <a:srgbClr val="E68842"/>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作业申请</a:t>
            </a:r>
          </a:p>
        </p:txBody>
      </p:sp>
      <p:sp>
        <p:nvSpPr>
          <p:cNvPr id="24603" name="矩形 59"/>
          <p:cNvSpPr/>
          <p:nvPr/>
        </p:nvSpPr>
        <p:spPr>
          <a:xfrm>
            <a:off x="7829550" y="2638425"/>
            <a:ext cx="428625" cy="1071563"/>
          </a:xfrm>
          <a:prstGeom prst="rect">
            <a:avLst/>
          </a:prstGeom>
          <a:solidFill>
            <a:srgbClr val="00B05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作业批准</a:t>
            </a:r>
          </a:p>
        </p:txBody>
      </p:sp>
      <p:sp>
        <p:nvSpPr>
          <p:cNvPr id="24604" name="矩形 60"/>
          <p:cNvSpPr/>
          <p:nvPr/>
        </p:nvSpPr>
        <p:spPr>
          <a:xfrm>
            <a:off x="7829550" y="4210050"/>
            <a:ext cx="428625" cy="1071563"/>
          </a:xfrm>
          <a:prstGeom prst="rect">
            <a:avLst/>
          </a:prstGeom>
          <a:solidFill>
            <a:srgbClr val="7030A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作业实施</a:t>
            </a:r>
          </a:p>
        </p:txBody>
      </p:sp>
      <p:sp>
        <p:nvSpPr>
          <p:cNvPr id="24605" name="矩形 61"/>
          <p:cNvSpPr/>
          <p:nvPr/>
        </p:nvSpPr>
        <p:spPr>
          <a:xfrm>
            <a:off x="7829550" y="5567363"/>
            <a:ext cx="428625" cy="1071562"/>
          </a:xfrm>
          <a:prstGeom prst="rect">
            <a:avLst/>
          </a:prstGeom>
          <a:solidFill>
            <a:srgbClr val="00A4DE"/>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作业关闭</a:t>
            </a:r>
          </a:p>
        </p:txBody>
      </p:sp>
      <p:cxnSp>
        <p:nvCxnSpPr>
          <p:cNvPr id="24606" name="直接箭头连接符 65"/>
          <p:cNvCxnSpPr/>
          <p:nvPr/>
        </p:nvCxnSpPr>
        <p:spPr>
          <a:xfrm>
            <a:off x="6329363" y="2747963"/>
            <a:ext cx="642937" cy="1587"/>
          </a:xfrm>
          <a:prstGeom prst="straightConnector1">
            <a:avLst/>
          </a:prstGeom>
          <a:ln w="25400" cap="flat" cmpd="sng">
            <a:solidFill>
              <a:schemeClr val="tx2"/>
            </a:solidFill>
            <a:prstDash val="solid"/>
            <a:headEnd type="none" w="med" len="med"/>
            <a:tailEnd type="arrow" w="med" len="med"/>
          </a:ln>
        </p:spPr>
      </p:cxnSp>
      <p:cxnSp>
        <p:nvCxnSpPr>
          <p:cNvPr id="24607" name="直接箭头连接符 67"/>
          <p:cNvCxnSpPr/>
          <p:nvPr/>
        </p:nvCxnSpPr>
        <p:spPr>
          <a:xfrm rot="10800000">
            <a:off x="6257925" y="1352550"/>
            <a:ext cx="714375" cy="1588"/>
          </a:xfrm>
          <a:prstGeom prst="straightConnector1">
            <a:avLst/>
          </a:prstGeom>
          <a:ln w="25400" cap="flat" cmpd="sng">
            <a:solidFill>
              <a:schemeClr val="tx2"/>
            </a:solidFill>
            <a:prstDash val="solid"/>
            <a:headEnd type="none" w="med" len="med"/>
            <a:tailEnd type="arrow" w="med" len="med"/>
          </a:ln>
        </p:spPr>
      </p:cxnSp>
      <p:cxnSp>
        <p:nvCxnSpPr>
          <p:cNvPr id="24608" name="直接连接符 69"/>
          <p:cNvCxnSpPr/>
          <p:nvPr/>
        </p:nvCxnSpPr>
        <p:spPr>
          <a:xfrm rot="5400000">
            <a:off x="5294313" y="3030538"/>
            <a:ext cx="3357562" cy="1587"/>
          </a:xfrm>
          <a:prstGeom prst="line">
            <a:avLst/>
          </a:prstGeom>
          <a:ln w="25400" cap="flat" cmpd="sng">
            <a:solidFill>
              <a:schemeClr val="tx2"/>
            </a:solidFill>
            <a:prstDash val="solid"/>
            <a:headEnd type="none" w="med" len="med"/>
            <a:tailEnd type="none" w="med" len="med"/>
          </a:ln>
        </p:spPr>
      </p:cxnSp>
      <p:cxnSp>
        <p:nvCxnSpPr>
          <p:cNvPr id="24609" name="直接箭头连接符 72"/>
          <p:cNvCxnSpPr/>
          <p:nvPr/>
        </p:nvCxnSpPr>
        <p:spPr>
          <a:xfrm>
            <a:off x="6329363" y="4710113"/>
            <a:ext cx="642937" cy="1587"/>
          </a:xfrm>
          <a:prstGeom prst="straightConnector1">
            <a:avLst/>
          </a:prstGeom>
          <a:ln w="25400" cap="flat" cmpd="sng">
            <a:solidFill>
              <a:schemeClr val="tx2"/>
            </a:solidFill>
            <a:prstDash val="solid"/>
            <a:headEnd type="none" w="med" len="med"/>
            <a:tailEnd type="arrow" w="med" len="med"/>
          </a:ln>
        </p:spPr>
      </p:cxnSp>
      <p:cxnSp>
        <p:nvCxnSpPr>
          <p:cNvPr id="24610" name="直接箭头连接符 73"/>
          <p:cNvCxnSpPr/>
          <p:nvPr/>
        </p:nvCxnSpPr>
        <p:spPr>
          <a:xfrm>
            <a:off x="6329363" y="3309938"/>
            <a:ext cx="642937" cy="1587"/>
          </a:xfrm>
          <a:prstGeom prst="straightConnector1">
            <a:avLst/>
          </a:prstGeom>
          <a:ln w="25400" cap="flat" cmpd="sng">
            <a:solidFill>
              <a:schemeClr val="tx2"/>
            </a:solidFill>
            <a:prstDash val="solid"/>
            <a:headEnd type="none" w="med" len="med"/>
            <a:tailEnd type="arrow" w="med" len="med"/>
          </a:ln>
        </p:spPr>
      </p:cxnSp>
      <p:cxnSp>
        <p:nvCxnSpPr>
          <p:cNvPr id="24611" name="直接箭头连接符 74"/>
          <p:cNvCxnSpPr/>
          <p:nvPr/>
        </p:nvCxnSpPr>
        <p:spPr>
          <a:xfrm>
            <a:off x="4114800" y="2709863"/>
            <a:ext cx="642938" cy="1587"/>
          </a:xfrm>
          <a:prstGeom prst="straightConnector1">
            <a:avLst/>
          </a:prstGeom>
          <a:ln w="25400" cap="flat" cmpd="sng">
            <a:solidFill>
              <a:schemeClr val="tx2"/>
            </a:solidFill>
            <a:prstDash val="solid"/>
            <a:headEnd type="none" w="med" len="med"/>
            <a:tailEnd type="arrow" w="med" len="med"/>
          </a:ln>
        </p:spPr>
      </p:cxnSp>
      <p:cxnSp>
        <p:nvCxnSpPr>
          <p:cNvPr id="24612" name="直接连接符 78"/>
          <p:cNvCxnSpPr/>
          <p:nvPr/>
        </p:nvCxnSpPr>
        <p:spPr>
          <a:xfrm rot="5400000">
            <a:off x="3113088" y="3709988"/>
            <a:ext cx="2001837" cy="1587"/>
          </a:xfrm>
          <a:prstGeom prst="line">
            <a:avLst/>
          </a:prstGeom>
          <a:ln w="25400" cap="flat" cmpd="sng">
            <a:solidFill>
              <a:schemeClr val="tx2"/>
            </a:solidFill>
            <a:prstDash val="solid"/>
            <a:headEnd type="none" w="med" len="med"/>
            <a:tailEnd type="none" w="med" len="med"/>
          </a:ln>
        </p:spPr>
      </p:cxnSp>
      <p:cxnSp>
        <p:nvCxnSpPr>
          <p:cNvPr id="24613" name="直接连接符 81"/>
          <p:cNvCxnSpPr/>
          <p:nvPr/>
        </p:nvCxnSpPr>
        <p:spPr>
          <a:xfrm>
            <a:off x="4114800" y="4710113"/>
            <a:ext cx="714375" cy="1587"/>
          </a:xfrm>
          <a:prstGeom prst="line">
            <a:avLst/>
          </a:prstGeom>
          <a:ln w="25400" cap="flat" cmpd="sng">
            <a:solidFill>
              <a:schemeClr val="tx2"/>
            </a:solidFill>
            <a:prstDash val="solid"/>
            <a:headEnd type="none" w="med" len="med"/>
            <a:tailEnd type="none" w="med" len="med"/>
          </a:ln>
        </p:spPr>
      </p:cxnSp>
      <p:sp>
        <p:nvSpPr>
          <p:cNvPr id="24614" name="TextBox 83"/>
          <p:cNvSpPr txBox="1"/>
          <p:nvPr/>
        </p:nvSpPr>
        <p:spPr>
          <a:xfrm>
            <a:off x="4186238" y="4424363"/>
            <a:ext cx="595312" cy="338137"/>
          </a:xfrm>
          <a:prstGeom prst="rect">
            <a:avLst/>
          </a:prstGeom>
          <a:noFill/>
          <a:ln w="9525">
            <a:noFill/>
          </a:ln>
        </p:spPr>
        <p:txBody>
          <a:bodyPr wrap="none">
            <a:spAutoFit/>
          </a:bodyPr>
          <a:lstStyle/>
          <a:p>
            <a:pPr eaLnBrk="1" hangingPunct="1"/>
            <a:r>
              <a:rPr lang="zh-CN" altLang="en-US" sz="1600" b="1" dirty="0">
                <a:solidFill>
                  <a:schemeClr val="tx2"/>
                </a:solidFill>
                <a:latin typeface="微软雅黑" panose="020B0503020204020204" charset="-122"/>
                <a:ea typeface="微软雅黑" panose="020B0503020204020204" charset="-122"/>
              </a:rPr>
              <a:t>延期</a:t>
            </a:r>
          </a:p>
        </p:txBody>
      </p:sp>
      <p:sp>
        <p:nvSpPr>
          <p:cNvPr id="24615" name="TextBox 84"/>
          <p:cNvSpPr txBox="1"/>
          <p:nvPr/>
        </p:nvSpPr>
        <p:spPr>
          <a:xfrm>
            <a:off x="6400800" y="4424363"/>
            <a:ext cx="598488" cy="830262"/>
          </a:xfrm>
          <a:prstGeom prst="rect">
            <a:avLst/>
          </a:prstGeom>
          <a:noFill/>
          <a:ln w="9525">
            <a:noFill/>
          </a:ln>
        </p:spPr>
        <p:txBody>
          <a:bodyPr wrap="none">
            <a:spAutoFit/>
          </a:bodyPr>
          <a:lstStyle/>
          <a:p>
            <a:pPr eaLnBrk="1" hangingPunct="1"/>
            <a:r>
              <a:rPr lang="zh-CN" altLang="en-US" sz="1600" b="1" dirty="0">
                <a:solidFill>
                  <a:schemeClr val="tx2"/>
                </a:solidFill>
                <a:latin typeface="微软雅黑" panose="020B0503020204020204" charset="-122"/>
                <a:ea typeface="微软雅黑" panose="020B0503020204020204" charset="-122"/>
              </a:rPr>
              <a:t>变化</a:t>
            </a:r>
            <a:endParaRPr lang="en-US" altLang="x-none" sz="1600" b="1" dirty="0">
              <a:solidFill>
                <a:schemeClr val="tx2"/>
              </a:solidFill>
              <a:latin typeface="微软雅黑" panose="020B0503020204020204" charset="-122"/>
              <a:ea typeface="微软雅黑" panose="020B0503020204020204" charset="-122"/>
            </a:endParaRPr>
          </a:p>
          <a:p>
            <a:pPr eaLnBrk="1" hangingPunct="1"/>
            <a:r>
              <a:rPr lang="zh-CN" altLang="en-US" sz="1600" b="1" dirty="0">
                <a:solidFill>
                  <a:schemeClr val="tx2"/>
                </a:solidFill>
                <a:latin typeface="微软雅黑" panose="020B0503020204020204" charset="-122"/>
                <a:ea typeface="微软雅黑" panose="020B0503020204020204" charset="-122"/>
              </a:rPr>
              <a:t>终止</a:t>
            </a:r>
            <a:endParaRPr lang="en-US" altLang="x-none" sz="1600" b="1" dirty="0">
              <a:solidFill>
                <a:schemeClr val="tx2"/>
              </a:solidFill>
              <a:latin typeface="微软雅黑" panose="020B0503020204020204" charset="-122"/>
              <a:ea typeface="微软雅黑" panose="020B0503020204020204" charset="-122"/>
            </a:endParaRPr>
          </a:p>
          <a:p>
            <a:pPr eaLnBrk="1" hangingPunct="1"/>
            <a:endParaRPr lang="zh-CN" altLang="en-US" sz="1600" b="1" dirty="0">
              <a:solidFill>
                <a:schemeClr val="tx2"/>
              </a:solidFill>
              <a:latin typeface="微软雅黑" panose="020B0503020204020204" charset="-122"/>
              <a:ea typeface="微软雅黑" panose="020B0503020204020204" charset="-122"/>
            </a:endParaRPr>
          </a:p>
        </p:txBody>
      </p:sp>
      <p:sp>
        <p:nvSpPr>
          <p:cNvPr id="24616" name="TextBox 85"/>
          <p:cNvSpPr txBox="1"/>
          <p:nvPr/>
        </p:nvSpPr>
        <p:spPr>
          <a:xfrm>
            <a:off x="6289040" y="3001963"/>
            <a:ext cx="723900" cy="307975"/>
          </a:xfrm>
          <a:prstGeom prst="rect">
            <a:avLst/>
          </a:prstGeom>
          <a:noFill/>
          <a:ln w="9525">
            <a:noFill/>
          </a:ln>
        </p:spPr>
        <p:txBody>
          <a:bodyPr wrap="none">
            <a:spAutoFit/>
          </a:bodyPr>
          <a:lstStyle/>
          <a:p>
            <a:pPr eaLnBrk="1" hangingPunct="1"/>
            <a:r>
              <a:rPr lang="zh-CN" altLang="en-US" sz="1400" b="1" dirty="0">
                <a:solidFill>
                  <a:schemeClr val="tx2"/>
                </a:solidFill>
                <a:latin typeface="微软雅黑" panose="020B0503020204020204" charset="-122"/>
                <a:ea typeface="微软雅黑" panose="020B0503020204020204" charset="-122"/>
              </a:rPr>
              <a:t>不合格</a:t>
            </a:r>
          </a:p>
        </p:txBody>
      </p:sp>
      <p:sp>
        <p:nvSpPr>
          <p:cNvPr id="24617" name="TextBox 86"/>
          <p:cNvSpPr txBox="1"/>
          <p:nvPr/>
        </p:nvSpPr>
        <p:spPr>
          <a:xfrm>
            <a:off x="6281420" y="2460625"/>
            <a:ext cx="723900" cy="307975"/>
          </a:xfrm>
          <a:prstGeom prst="rect">
            <a:avLst/>
          </a:prstGeom>
          <a:noFill/>
          <a:ln w="9525">
            <a:noFill/>
          </a:ln>
        </p:spPr>
        <p:txBody>
          <a:bodyPr wrap="none">
            <a:spAutoFit/>
          </a:bodyPr>
          <a:lstStyle/>
          <a:p>
            <a:pPr eaLnBrk="1" hangingPunct="1"/>
            <a:r>
              <a:rPr lang="zh-CN" altLang="en-US" sz="1400" b="1" dirty="0">
                <a:solidFill>
                  <a:schemeClr val="tx2"/>
                </a:solidFill>
                <a:latin typeface="微软雅黑" panose="020B0503020204020204" charset="-122"/>
                <a:ea typeface="微软雅黑" panose="020B0503020204020204" charset="-122"/>
              </a:rPr>
              <a:t>不合格</a:t>
            </a:r>
          </a:p>
        </p:txBody>
      </p:sp>
      <p:cxnSp>
        <p:nvCxnSpPr>
          <p:cNvPr id="24618" name="直接连接符 88"/>
          <p:cNvCxnSpPr/>
          <p:nvPr/>
        </p:nvCxnSpPr>
        <p:spPr>
          <a:xfrm rot="5400000" flipH="1" flipV="1">
            <a:off x="3255963" y="1779588"/>
            <a:ext cx="1285875" cy="1587"/>
          </a:xfrm>
          <a:prstGeom prst="line">
            <a:avLst/>
          </a:prstGeom>
          <a:ln w="25400" cap="flat" cmpd="sng">
            <a:solidFill>
              <a:srgbClr val="D26A1C"/>
            </a:solidFill>
            <a:prstDash val="sysDash"/>
            <a:headEnd type="none" w="med" len="med"/>
            <a:tailEnd type="none" w="med" len="med"/>
          </a:ln>
        </p:spPr>
      </p:cxnSp>
      <p:cxnSp>
        <p:nvCxnSpPr>
          <p:cNvPr id="24619" name="直接连接符 91"/>
          <p:cNvCxnSpPr/>
          <p:nvPr/>
        </p:nvCxnSpPr>
        <p:spPr>
          <a:xfrm>
            <a:off x="3900488" y="1138238"/>
            <a:ext cx="3357562" cy="1587"/>
          </a:xfrm>
          <a:prstGeom prst="line">
            <a:avLst/>
          </a:prstGeom>
          <a:ln w="25400" cap="flat" cmpd="sng">
            <a:solidFill>
              <a:srgbClr val="D26A1C"/>
            </a:solidFill>
            <a:prstDash val="sysDash"/>
            <a:headEnd type="none" w="med" len="med"/>
            <a:tailEnd type="none" w="med" len="med"/>
          </a:ln>
        </p:spPr>
      </p:cxnSp>
      <p:cxnSp>
        <p:nvCxnSpPr>
          <p:cNvPr id="24620" name="直接连接符 93"/>
          <p:cNvCxnSpPr/>
          <p:nvPr/>
        </p:nvCxnSpPr>
        <p:spPr>
          <a:xfrm rot="5400000">
            <a:off x="6615113" y="1779588"/>
            <a:ext cx="1285875" cy="1587"/>
          </a:xfrm>
          <a:prstGeom prst="line">
            <a:avLst/>
          </a:prstGeom>
          <a:ln w="25400" cap="flat" cmpd="sng">
            <a:solidFill>
              <a:srgbClr val="D26A1C"/>
            </a:solidFill>
            <a:prstDash val="sysDash"/>
            <a:headEnd type="none" w="med" len="med"/>
            <a:tailEnd type="none" w="med" len="med"/>
          </a:ln>
        </p:spPr>
      </p:cxnSp>
      <p:cxnSp>
        <p:nvCxnSpPr>
          <p:cNvPr id="24621" name="直接连接符 95"/>
          <p:cNvCxnSpPr/>
          <p:nvPr/>
        </p:nvCxnSpPr>
        <p:spPr>
          <a:xfrm>
            <a:off x="3900488" y="2424113"/>
            <a:ext cx="3357562" cy="1587"/>
          </a:xfrm>
          <a:prstGeom prst="line">
            <a:avLst/>
          </a:prstGeom>
          <a:ln w="25400" cap="flat" cmpd="sng">
            <a:solidFill>
              <a:srgbClr val="D26A1C"/>
            </a:solidFill>
            <a:prstDash val="sysDash"/>
            <a:headEnd type="none" w="med" len="med"/>
            <a:tailEnd type="none" w="med" len="med"/>
          </a:ln>
        </p:spPr>
      </p:cxnSp>
      <p:cxnSp>
        <p:nvCxnSpPr>
          <p:cNvPr id="24622" name="直接连接符 97"/>
          <p:cNvCxnSpPr/>
          <p:nvPr/>
        </p:nvCxnSpPr>
        <p:spPr>
          <a:xfrm rot="5400000" flipH="1" flipV="1">
            <a:off x="3149600" y="3244850"/>
            <a:ext cx="1500188" cy="0"/>
          </a:xfrm>
          <a:prstGeom prst="line">
            <a:avLst/>
          </a:prstGeom>
          <a:ln w="25400" cap="flat" cmpd="sng">
            <a:solidFill>
              <a:srgbClr val="00B050"/>
            </a:solidFill>
            <a:prstDash val="sysDash"/>
            <a:headEnd type="none" w="med" len="med"/>
            <a:tailEnd type="none" w="med" len="med"/>
          </a:ln>
        </p:spPr>
      </p:cxnSp>
      <p:cxnSp>
        <p:nvCxnSpPr>
          <p:cNvPr id="24623" name="直接连接符 98"/>
          <p:cNvCxnSpPr/>
          <p:nvPr/>
        </p:nvCxnSpPr>
        <p:spPr>
          <a:xfrm>
            <a:off x="3900488" y="2495550"/>
            <a:ext cx="3357562" cy="1588"/>
          </a:xfrm>
          <a:prstGeom prst="line">
            <a:avLst/>
          </a:prstGeom>
          <a:ln w="25400" cap="flat" cmpd="sng">
            <a:solidFill>
              <a:srgbClr val="00B050"/>
            </a:solidFill>
            <a:prstDash val="sysDash"/>
            <a:headEnd type="none" w="med" len="med"/>
            <a:tailEnd type="none" w="med" len="med"/>
          </a:ln>
        </p:spPr>
      </p:cxnSp>
      <p:cxnSp>
        <p:nvCxnSpPr>
          <p:cNvPr id="24624" name="直接连接符 99"/>
          <p:cNvCxnSpPr/>
          <p:nvPr/>
        </p:nvCxnSpPr>
        <p:spPr>
          <a:xfrm rot="5400000">
            <a:off x="6508750" y="3244850"/>
            <a:ext cx="1500188" cy="1588"/>
          </a:xfrm>
          <a:prstGeom prst="line">
            <a:avLst/>
          </a:prstGeom>
          <a:ln w="25400" cap="flat" cmpd="sng">
            <a:solidFill>
              <a:srgbClr val="00B050"/>
            </a:solidFill>
            <a:prstDash val="sysDash"/>
            <a:headEnd type="none" w="med" len="med"/>
            <a:tailEnd type="none" w="med" len="med"/>
          </a:ln>
        </p:spPr>
      </p:cxnSp>
      <p:cxnSp>
        <p:nvCxnSpPr>
          <p:cNvPr id="24625" name="直接连接符 100"/>
          <p:cNvCxnSpPr/>
          <p:nvPr/>
        </p:nvCxnSpPr>
        <p:spPr>
          <a:xfrm>
            <a:off x="3900488" y="3995738"/>
            <a:ext cx="3357562" cy="1587"/>
          </a:xfrm>
          <a:prstGeom prst="line">
            <a:avLst/>
          </a:prstGeom>
          <a:ln w="25400" cap="flat" cmpd="sng">
            <a:solidFill>
              <a:srgbClr val="00B050"/>
            </a:solidFill>
            <a:prstDash val="sysDash"/>
            <a:headEnd type="none" w="med" len="med"/>
            <a:tailEnd type="none" w="med" len="med"/>
          </a:ln>
        </p:spPr>
      </p:cxnSp>
      <p:cxnSp>
        <p:nvCxnSpPr>
          <p:cNvPr id="24626" name="直接连接符 103"/>
          <p:cNvCxnSpPr/>
          <p:nvPr/>
        </p:nvCxnSpPr>
        <p:spPr>
          <a:xfrm rot="5400000" flipH="1" flipV="1">
            <a:off x="3219450" y="4745038"/>
            <a:ext cx="1358900" cy="1587"/>
          </a:xfrm>
          <a:prstGeom prst="line">
            <a:avLst/>
          </a:prstGeom>
          <a:ln w="25400" cap="flat" cmpd="sng">
            <a:solidFill>
              <a:srgbClr val="8439BD"/>
            </a:solidFill>
            <a:prstDash val="sysDash"/>
            <a:headEnd type="none" w="med" len="med"/>
            <a:tailEnd type="none" w="med" len="med"/>
          </a:ln>
        </p:spPr>
      </p:cxnSp>
      <p:cxnSp>
        <p:nvCxnSpPr>
          <p:cNvPr id="24627" name="直接连接符 104"/>
          <p:cNvCxnSpPr/>
          <p:nvPr/>
        </p:nvCxnSpPr>
        <p:spPr>
          <a:xfrm>
            <a:off x="3900488" y="4067175"/>
            <a:ext cx="3357562" cy="1588"/>
          </a:xfrm>
          <a:prstGeom prst="line">
            <a:avLst/>
          </a:prstGeom>
          <a:ln w="25400" cap="flat" cmpd="sng">
            <a:solidFill>
              <a:srgbClr val="8439BD"/>
            </a:solidFill>
            <a:prstDash val="sysDash"/>
            <a:headEnd type="none" w="med" len="med"/>
            <a:tailEnd type="none" w="med" len="med"/>
          </a:ln>
        </p:spPr>
      </p:cxnSp>
      <p:cxnSp>
        <p:nvCxnSpPr>
          <p:cNvPr id="24628" name="直接连接符 105"/>
          <p:cNvCxnSpPr/>
          <p:nvPr/>
        </p:nvCxnSpPr>
        <p:spPr>
          <a:xfrm rot="5400000">
            <a:off x="6578600" y="4746625"/>
            <a:ext cx="1358900" cy="0"/>
          </a:xfrm>
          <a:prstGeom prst="line">
            <a:avLst/>
          </a:prstGeom>
          <a:ln w="25400" cap="flat" cmpd="sng">
            <a:solidFill>
              <a:srgbClr val="8439BD"/>
            </a:solidFill>
            <a:prstDash val="sysDash"/>
            <a:headEnd type="none" w="med" len="med"/>
            <a:tailEnd type="none" w="med" len="med"/>
          </a:ln>
        </p:spPr>
      </p:cxnSp>
      <p:cxnSp>
        <p:nvCxnSpPr>
          <p:cNvPr id="24629" name="直接连接符 106"/>
          <p:cNvCxnSpPr/>
          <p:nvPr/>
        </p:nvCxnSpPr>
        <p:spPr>
          <a:xfrm>
            <a:off x="3900488" y="5424488"/>
            <a:ext cx="3357562" cy="1587"/>
          </a:xfrm>
          <a:prstGeom prst="line">
            <a:avLst/>
          </a:prstGeom>
          <a:ln w="25400" cap="flat" cmpd="sng">
            <a:solidFill>
              <a:srgbClr val="8439BD"/>
            </a:solidFill>
            <a:prstDash val="sysDash"/>
            <a:headEnd type="none" w="med" len="med"/>
            <a:tailEnd type="none" w="med" len="med"/>
          </a:ln>
        </p:spPr>
      </p:cxnSp>
      <p:cxnSp>
        <p:nvCxnSpPr>
          <p:cNvPr id="24630" name="直接连接符 110"/>
          <p:cNvCxnSpPr/>
          <p:nvPr/>
        </p:nvCxnSpPr>
        <p:spPr>
          <a:xfrm rot="5400000" flipH="1" flipV="1">
            <a:off x="3292475" y="6173788"/>
            <a:ext cx="1216025" cy="0"/>
          </a:xfrm>
          <a:prstGeom prst="line">
            <a:avLst/>
          </a:prstGeom>
          <a:ln w="25400" cap="flat" cmpd="sng">
            <a:solidFill>
              <a:srgbClr val="00B0F0"/>
            </a:solidFill>
            <a:prstDash val="sysDash"/>
            <a:headEnd type="none" w="med" len="med"/>
            <a:tailEnd type="none" w="med" len="med"/>
          </a:ln>
        </p:spPr>
      </p:cxnSp>
      <p:cxnSp>
        <p:nvCxnSpPr>
          <p:cNvPr id="24631" name="直接连接符 111"/>
          <p:cNvCxnSpPr/>
          <p:nvPr/>
        </p:nvCxnSpPr>
        <p:spPr>
          <a:xfrm>
            <a:off x="3900488" y="5565775"/>
            <a:ext cx="3357562" cy="1588"/>
          </a:xfrm>
          <a:prstGeom prst="line">
            <a:avLst/>
          </a:prstGeom>
          <a:ln w="25400" cap="flat" cmpd="sng">
            <a:solidFill>
              <a:srgbClr val="00B0F0"/>
            </a:solidFill>
            <a:prstDash val="sysDash"/>
            <a:headEnd type="none" w="med" len="med"/>
            <a:tailEnd type="none" w="med" len="med"/>
          </a:ln>
        </p:spPr>
      </p:cxnSp>
      <p:cxnSp>
        <p:nvCxnSpPr>
          <p:cNvPr id="24632" name="直接连接符 112"/>
          <p:cNvCxnSpPr/>
          <p:nvPr/>
        </p:nvCxnSpPr>
        <p:spPr>
          <a:xfrm rot="5400000">
            <a:off x="6650038" y="6172200"/>
            <a:ext cx="1216025" cy="1588"/>
          </a:xfrm>
          <a:prstGeom prst="line">
            <a:avLst/>
          </a:prstGeom>
          <a:ln w="25400" cap="flat" cmpd="sng">
            <a:solidFill>
              <a:srgbClr val="00B0F0"/>
            </a:solidFill>
            <a:prstDash val="sysDash"/>
            <a:headEnd type="none" w="med" len="med"/>
            <a:tailEnd type="none" w="med" len="med"/>
          </a:ln>
        </p:spPr>
      </p:cxnSp>
      <p:cxnSp>
        <p:nvCxnSpPr>
          <p:cNvPr id="24633" name="直接连接符 113"/>
          <p:cNvCxnSpPr/>
          <p:nvPr/>
        </p:nvCxnSpPr>
        <p:spPr>
          <a:xfrm>
            <a:off x="3900488" y="6781800"/>
            <a:ext cx="3357562" cy="1588"/>
          </a:xfrm>
          <a:prstGeom prst="line">
            <a:avLst/>
          </a:prstGeom>
          <a:ln w="25400" cap="flat" cmpd="sng">
            <a:solidFill>
              <a:srgbClr val="00B0F0"/>
            </a:solidFill>
            <a:prstDash val="sysDash"/>
            <a:headEnd type="none" w="med" len="med"/>
            <a:tailEnd type="none" w="med" len="med"/>
          </a:ln>
        </p:spPr>
      </p:cxn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nchor="ctr" anchorCtr="0"/>
          <a:lstStyle/>
          <a:p>
            <a:r>
              <a:rPr lang="en-US" altLang="zh-CN" sz="3600"/>
              <a:t>4. </a:t>
            </a:r>
            <a:r>
              <a:rPr lang="zh-CN" altLang="en-US" sz="3600"/>
              <a:t>八大特殊作业的安全基本要求</a:t>
            </a:r>
          </a:p>
        </p:txBody>
      </p:sp>
      <p:sp>
        <p:nvSpPr>
          <p:cNvPr id="5" name="副标题 4"/>
          <p:cNvSpPr>
            <a:spLocks noGrp="1"/>
          </p:cNvSpPr>
          <p:nvPr>
            <p:ph type="body" idx="1"/>
            <p:custDataLst>
              <p:tags r:id="rId3"/>
            </p:custDataLst>
          </p:nvPr>
        </p:nvSpPr>
        <p:spPr/>
        <p:txBody>
          <a:bodyPr/>
          <a:lstStyle/>
          <a:p>
            <a:r>
              <a:rPr lang="zh-CN" altLang="en-US"/>
              <a:t>动火作业安全</a:t>
            </a:r>
          </a:p>
        </p:txBody>
      </p:sp>
      <p:pic>
        <p:nvPicPr>
          <p:cNvPr id="8" name="内容占位符 7" descr="图片1"/>
          <p:cNvPicPr>
            <a:picLocks noGrp="1" noChangeAspect="1"/>
          </p:cNvPicPr>
          <p:nvPr>
            <p:ph sz="half" idx="13"/>
          </p:nvPr>
        </p:nvPicPr>
        <p:blipFill>
          <a:blip r:embed="rId6" cstate="print"/>
          <a:stretch>
            <a:fillRect/>
          </a:stretch>
        </p:blipFill>
        <p:spPr>
          <a:xfrm>
            <a:off x="4038600" y="2021205"/>
            <a:ext cx="2438400" cy="1976755"/>
          </a:xfrm>
          <a:prstGeom prst="rect">
            <a:avLst/>
          </a:prstGeom>
        </p:spPr>
      </p:pic>
      <p:pic>
        <p:nvPicPr>
          <p:cNvPr id="9" name="内容占位符 8" descr="图片2"/>
          <p:cNvPicPr>
            <a:picLocks noGrp="1" noChangeAspect="1"/>
          </p:cNvPicPr>
          <p:nvPr>
            <p:ph sz="half" idx="14"/>
          </p:nvPr>
        </p:nvPicPr>
        <p:blipFill>
          <a:blip r:embed="rId7" cstate="print"/>
          <a:stretch>
            <a:fillRect/>
          </a:stretch>
        </p:blipFill>
        <p:spPr>
          <a:xfrm>
            <a:off x="6477000" y="2021205"/>
            <a:ext cx="2535555" cy="1976755"/>
          </a:xfrm>
          <a:prstGeom prst="rect">
            <a:avLst/>
          </a:prstGeom>
        </p:spPr>
      </p:pic>
      <p:pic>
        <p:nvPicPr>
          <p:cNvPr id="13" name="内容占位符 12" descr="图片4"/>
          <p:cNvPicPr>
            <a:picLocks noGrp="1" noChangeAspect="1"/>
          </p:cNvPicPr>
          <p:nvPr>
            <p:ph sz="half" idx="16"/>
          </p:nvPr>
        </p:nvPicPr>
        <p:blipFill>
          <a:blip r:embed="rId8" cstate="print"/>
          <a:stretch>
            <a:fillRect/>
          </a:stretch>
        </p:blipFill>
        <p:spPr>
          <a:xfrm>
            <a:off x="7845425" y="4599940"/>
            <a:ext cx="2535555" cy="1859915"/>
          </a:xfrm>
          <a:prstGeom prst="rect">
            <a:avLst/>
          </a:prstGeom>
        </p:spPr>
      </p:pic>
      <p:pic>
        <p:nvPicPr>
          <p:cNvPr id="12" name="内容占位符 11" descr="图片3"/>
          <p:cNvPicPr>
            <a:picLocks noGrp="1" noChangeAspect="1"/>
          </p:cNvPicPr>
          <p:nvPr>
            <p:ph sz="half" idx="15"/>
          </p:nvPr>
        </p:nvPicPr>
        <p:blipFill>
          <a:blip r:embed="rId9" cstate="print"/>
          <a:stretch>
            <a:fillRect/>
          </a:stretch>
        </p:blipFill>
        <p:spPr>
          <a:xfrm>
            <a:off x="5309870" y="4599940"/>
            <a:ext cx="2535555" cy="1859915"/>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60924"/>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60924_10*i*60"/>
  <p:tag name="KSO_WM_TEMPLATE_CATEGORY" val="custom"/>
  <p:tag name="KSO_WM_TEMPLATE_INDEX" val="20160924"/>
  <p:tag name="KSO_WM_UNIT_INDEX" val="60"/>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14*m_i*1_3"/>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14*m_i*1_4"/>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0"/>
  <p:tag name="KSO_WM_UNIT_ID" val="custom20160924_14*m_i*1_10"/>
  <p:tag name="KSO_WM_UNIT_LAYERLEVEL" val="1_1"/>
  <p:tag name="KSO_WM_DIAGRAM_GROUP_CODE" val="m1-1"/>
  <p:tag name="KSO_WM_UNIT_FILL_FORE_SCHEMECOLOR_INDEX" val="7"/>
  <p:tag name="KSO_WM_UNIT_FILL_TYPE" val="1"/>
  <p:tag name="KSO_WM_UNIT_LINE_FORE_SCHEMECOLOR_INDEX" val="14"/>
  <p:tag name="KSO_WM_UNIT_LINE_FILL_TYPE" val="2"/>
  <p:tag name="KSO_WM_UNIT_TEXT_FILL_FORE_SCHEMECOLOR_INDEX" val="8"/>
  <p:tag name="KSO_WM_UNIT_TEXT_FILL_TYPE" val="1"/>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1"/>
  <p:tag name="KSO_WM_UNIT_ID" val="custom20160924_14*m_i*1_11"/>
  <p:tag name="KSO_WM_UNIT_LAYERLEVEL" val="1_1"/>
  <p:tag name="KSO_WM_DIAGRAM_GROUP_CODE" val="m1-1"/>
  <p:tag name="KSO_WM_UNIT_FILL_FORE_SCHEMECOLOR_INDEX" val="13"/>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2"/>
  <p:tag name="KSO_WM_UNIT_ID" val="custom20160924_14*m_i*1_12"/>
  <p:tag name="KSO_WM_UNIT_LAYERLEVEL" val="1_1"/>
  <p:tag name="KSO_WM_DIAGRAM_GROUP_CODE" val="m1-1"/>
  <p:tag name="KSO_WM_UNIT_LINE_FORE_SCHEMECOLOR_INDEX" val="14"/>
  <p:tag name="KSO_WM_UNIT_LINE_FILL_TYPE" val="2"/>
  <p:tag name="KSO_WM_UNIT_TEXT_FILL_FORE_SCHEMECOLOR_INDEX" val="2"/>
  <p:tag name="KSO_WM_UNIT_TEXT_FILL_TYPE" val="1"/>
  <p:tag name="KSO_WM_UNIT_USESOURCEFORMAT_APPLY" val="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3"/>
  <p:tag name="KSO_WM_UNIT_ID" val="custom20160924_14*m_i*1_13"/>
  <p:tag name="KSO_WM_UNIT_LAYERLEVEL" val="1_1"/>
  <p:tag name="KSO_WM_DIAGRAM_GROUP_CODE" val="m1-1"/>
  <p:tag name="KSO_WM_UNIT_LINE_FORE_SCHEMECOLOR_INDEX" val="14"/>
  <p:tag name="KSO_WM_UNIT_LINE_FILL_TYPE" val="2"/>
  <p:tag name="KSO_WM_UNIT_TEXT_FILL_FORE_SCHEMECOLOR_INDEX" val="2"/>
  <p:tag name="KSO_WM_UNIT_TEXT_FILL_TYPE" val="1"/>
  <p:tag name="KSO_WM_UNIT_USESOURCEFORMAT_APPLY" val="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14*m_i*1_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14*m_i*1_3"/>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2"/>
  <p:tag name="KSO_WM_UNIT_ID" val="custom20160924_14*m_i*1_12"/>
  <p:tag name="KSO_WM_UNIT_LAYERLEVEL" val="1_1"/>
  <p:tag name="KSO_WM_DIAGRAM_GROUP_CODE" val="m1-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5"/>
  <p:tag name="KSO_WM_UNIT_ID" val="custom20160924_10*l_i*1_45"/>
  <p:tag name="KSO_WM_UNIT_LAYERLEVEL" val="1_1"/>
  <p:tag name="KSO_WM_DIAGRAM_GROUP_CODE" val="l1-1"/>
  <p:tag name="KSO_WM_UNIT_TEXT_FILL_FORE_SCHEMECOLOR_INDEX" val="14"/>
  <p:tag name="KSO_WM_UNIT_TEXT_FILL_TYPE" val="1"/>
  <p:tag name="KSO_WM_UNIT_USESOURCEFORMAT_APPLY" val="1"/>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2"/>
  <p:tag name="KSO_WM_UNIT_ID" val="custom20160924_14*m_i*1_12"/>
  <p:tag name="KSO_WM_UNIT_LAYERLEVEL" val="1_1"/>
  <p:tag name="KSO_WM_DIAGRAM_GROUP_CODE" val="m1-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3*a*1"/>
  <p:tag name="KSO_WM_UNIT_LAYERLEVEL" val="1"/>
  <p:tag name="KSO_WM_UNIT_VALUE" val="20"/>
  <p:tag name="KSO_WM_UNIT_ISCONTENTSTITLE" val="0"/>
  <p:tag name="KSO_WM_UNIT_HIGHLIGHT" val="0"/>
  <p:tag name="KSO_WM_UNIT_COMPATIBLE" val="0"/>
  <p:tag name="KSO_WM_UNIT_CLEAR" val="0"/>
  <p:tag name="KSO_WM_UNIT_PRESET_TEXT_INDEX" val="3"/>
  <p:tag name="KSO_WM_UNIT_PRESET_TEXT_LEN" val="17"/>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60924_10*i*89"/>
  <p:tag name="KSO_WM_TEMPLATE_CATEGORY" val="custom"/>
  <p:tag name="KSO_WM_TEMPLATE_INDEX" val="20160924"/>
  <p:tag name="KSO_WM_UNIT_INDEX" val="89"/>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0"/>
  <p:tag name="KSO_WM_UNIT_ID" val="custom20160924_10*l_i*1_60"/>
  <p:tag name="KSO_WM_UNIT_LAYERLEVEL" val="1_1"/>
  <p:tag name="KSO_WM_DIAGRAM_GROUP_CODE" val="l1-1"/>
  <p:tag name="KSO_WM_UNIT_TEXT_FILL_FORE_SCHEMECOLOR_INDEX" val="14"/>
  <p:tag name="KSO_WM_UNIT_TEXT_FILL_TYPE" val="1"/>
  <p:tag name="KSO_WM_UNIT_USESOURCEFORMAT_APPLY" val="1"/>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60924_10*i*118"/>
  <p:tag name="KSO_WM_TEMPLATE_CATEGORY" val="custom"/>
  <p:tag name="KSO_WM_TEMPLATE_INDEX" val="20160924"/>
  <p:tag name="KSO_WM_UNIT_INDEX" val="118"/>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14*m_i*1_3"/>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14*m_i*1_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14*m_i*1_3"/>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1"/>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4"/>
  <p:tag name="KSO_WM_UNIT_ID" val="custom20160924_10*l_i*1_74"/>
  <p:tag name="KSO_WM_UNIT_LAYERLEVEL" val="1_1"/>
  <p:tag name="KSO_WM_DIAGRAM_GROUP_CODE" val="l1-1"/>
  <p:tag name="KSO_WM_UNIT_FILL_FORE_SCHEMECOLOR_INDEX" val="8"/>
  <p:tag name="KSO_WM_UNIT_FILL_TYPE" val="1"/>
  <p:tag name="KSO_WM_UNIT_TEXT_FILL_FORE_SCHEMECOLOR_INDEX" val="2"/>
  <p:tag name="KSO_WM_UNIT_TEXT_FILL_TYPE" val="1"/>
  <p:tag name="KSO_WM_UNIT_USESOURCEFORMAT_APPLY" val="1"/>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5"/>
  <p:tag name="KSO_WM_UNIT_ID" val="custom20160924_10*l_i*1_75"/>
  <p:tag name="KSO_WM_UNIT_LAYERLEVEL" val="1_1"/>
  <p:tag name="KSO_WM_DIAGRAM_GROUP_CODE" val="l1-1"/>
  <p:tag name="KSO_WM_UNIT_TEXT_FILL_FORE_SCHEMECOLOR_INDEX" val="14"/>
  <p:tag name="KSO_WM_UNIT_TEXT_FILL_TYPE" val="1"/>
  <p:tag name="KSO_WM_UNIT_USESOURCEFORMAT_APPLY" val="1"/>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10*l_h_f*1_5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1"/>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10*l_h_f*1_2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1"/>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10*l_h_f*1_1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1"/>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60924"/>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1"/>
  <p:tag name="KSO_WM_UNIT_ID" val="custom20160924_10*l_i*1_6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2"/>
  <p:tag name="KSO_WM_UNIT_ID" val="custom20160924_10*l_i*1_6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5"/>
  <p:tag name="KSO_WM_SLIDE_INDEX" val="25"/>
  <p:tag name="KSO_WM_SLIDE_ITEM_CNT" val="3"/>
  <p:tag name="KSO_WM_SLIDE_LAYOUT" val="a_m"/>
  <p:tag name="KSO_WM_SLIDE_LAYOUT_CNT" val="1_1"/>
  <p:tag name="KSO_WM_SLIDE_TYPE" val="text"/>
  <p:tag name="KSO_WM_BEAUTIFY_FLAG" val="#wm#"/>
  <p:tag name="KSO_WM_SLIDE_POSITION" val="53*186"/>
  <p:tag name="KSO_WM_SLIDE_SIZE" val="876*289"/>
  <p:tag name="KSO_WM_DIAGRAM_GROUP_CODE" val="m1-2"/>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5*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5*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5*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5*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5*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3"/>
  <p:tag name="KSO_WM_UNIT_ID" val="custom20160924_10*l_i*1_63"/>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5*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5*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5*m_i*1_16"/>
  <p:tag name="KSO_WM_UNIT_LAYERLEVEL" val="1_1"/>
  <p:tag name="KSO_WM_DIAGRAM_GROUP_CODE" val="m1-2"/>
  <p:tag name="KSO_WM_UNIT_TEXT_FILL_FORE_SCHEMECOLOR_INDEX" val="14"/>
  <p:tag name="KSO_WM_UNIT_TEXT_FILL_TYPE" val="1"/>
  <p:tag name="KSO_WM_UNIT_USESOURCEFORMAT_APPLY" val="1"/>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5*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5*m_h_f*1_1_1"/>
  <p:tag name="KSO_WM_UNIT_LAYERLEVEL" val="1_1_1"/>
  <p:tag name="KSO_WM_UNIT_VALUE" val="8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5*m_h_f*1_2_1"/>
  <p:tag name="KSO_WM_UNIT_LAYERLEVEL" val="1_1_1"/>
  <p:tag name="KSO_WM_UNIT_VALUE" val="7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5*m_h_f*1_3_1"/>
  <p:tag name="KSO_WM_UNIT_LAYERLEVEL" val="1_1_1"/>
  <p:tag name="KSO_WM_UNIT_VALUE" val="75"/>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5*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4"/>
  <p:tag name="KSO_WM_UNIT_ID" val="custom20160924_10*l_i*1_64"/>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2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5"/>
  <p:tag name="KSO_WM_UNIT_ID" val="custom20160924_10*l_i*1_65"/>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6"/>
  <p:tag name="KSO_WM_UNIT_ID" val="custom20160924_10*l_i*1_66"/>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7"/>
  <p:tag name="KSO_WM_UNIT_ID" val="custom20160924_10*l_i*1_67"/>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8"/>
  <p:tag name="KSO_WM_UNIT_ID" val="custom20160924_10*l_i*1_68"/>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2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2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2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2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9"/>
  <p:tag name="KSO_WM_UNIT_ID" val="custom20160924_10*l_i*1_69"/>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2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3*a*1"/>
  <p:tag name="KSO_WM_UNIT_LAYERLEVEL" val="1"/>
  <p:tag name="KSO_WM_UNIT_VALUE" val="20"/>
  <p:tag name="KSO_WM_UNIT_ISCONTENTSTITLE" val="0"/>
  <p:tag name="KSO_WM_UNIT_HIGHLIGHT" val="0"/>
  <p:tag name="KSO_WM_UNIT_COMPATIBLE" val="0"/>
  <p:tag name="KSO_WM_UNIT_CLEAR" val="0"/>
  <p:tag name="KSO_WM_UNIT_PRESET_TEXT_INDEX" val="3"/>
  <p:tag name="KSO_WM_UNIT_PRESET_TEXT_LEN" val="17"/>
</p:tagLst>
</file>

<file path=ppt/tags/tag2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2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2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2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2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0"/>
  <p:tag name="KSO_WM_UNIT_ID" val="custom20160924_10*l_i*1_70"/>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2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2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
  <p:tag name="KSO_WM_SLIDE_INDEX" val="1"/>
  <p:tag name="KSO_WM_SLIDE_ITEM_CNT" val="2"/>
  <p:tag name="KSO_WM_SLIDE_LAYOUT" val="a_b"/>
  <p:tag name="KSO_WM_SLIDE_LAYOUT_CNT" val="1_1"/>
  <p:tag name="KSO_WM_SLIDE_TYPE" val="title"/>
  <p:tag name="KSO_WM_BEAUTIFY_FLAG" val="#wm#"/>
  <p:tag name="KSO_WM_TEMPLATE_THUMBS_INDEX" val="1、4、8、11、18、20、23、26、34、37、40、42、44、45、47"/>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1"/>
  <p:tag name="KSO_WM_UNIT_ID" val="custom20160924_10*l_i*1_7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3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3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2"/>
  <p:tag name="KSO_WM_UNIT_ID" val="custom20160924_10*l_i*1_7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3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3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3"/>
  <p:tag name="KSO_WM_UNIT_ID" val="custom20160924_10*l_i*1_7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3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6"/>
  <p:tag name="KSO_WM_UNIT_ID" val="custom20160924_10*l_i*1_46"/>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3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7"/>
  <p:tag name="KSO_WM_UNIT_ID" val="custom20160924_10*l_i*1_47"/>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3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3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3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3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3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3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8"/>
  <p:tag name="KSO_WM_UNIT_ID" val="custom20160924_10*l_i*1_48"/>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3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3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3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3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3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3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3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3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9"/>
  <p:tag name="KSO_WM_UNIT_ID" val="custom20160924_10*l_i*1_49"/>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3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3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3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3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3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3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0"/>
  <p:tag name="KSO_WM_UNIT_ID" val="custom20160924_10*l_i*1_50"/>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1"/>
  <p:tag name="KSO_WM_UNIT_ID" val="custom20160924_10*l_i*1_5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3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2"/>
  <p:tag name="KSO_WM_UNIT_ID" val="custom20160924_10*l_i*1_52"/>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3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3"/>
  <p:tag name="KSO_WM_UNIT_ID" val="custom20160924_10*l_i*1_53"/>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4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4"/>
  <p:tag name="KSO_WM_UNIT_ID" val="custom20160924_10*l_i*1_54"/>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4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4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5"/>
  <p:tag name="KSO_WM_UNIT_ID" val="custom20160924_10*l_i*1_55"/>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4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4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4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35"/>
  <p:tag name="KSO_WM_SLIDE_INDEX" val="35"/>
  <p:tag name="KSO_WM_SLIDE_ITEM_CNT" val="4"/>
  <p:tag name="KSO_WM_SLIDE_LAYOUT" val="a_l"/>
  <p:tag name="KSO_WM_SLIDE_LAYOUT_CNT" val="1_1"/>
  <p:tag name="KSO_WM_SLIDE_TYPE" val="text"/>
  <p:tag name="KSO_WM_BEAUTIFY_FLAG" val="#wm#"/>
  <p:tag name="KSO_WM_SLIDE_POSITION" val="617*124"/>
  <p:tag name="KSO_WM_SLIDE_SIZE" val="287*361"/>
  <p:tag name="KSO_WM_DIAGRAM_GROUP_CODE" val="l1-5"/>
</p:tagLst>
</file>

<file path=ppt/tags/tag4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35*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4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6"/>
  <p:tag name="KSO_WM_UNIT_ID" val="custom20160924_10*l_i*1_56"/>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4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7"/>
  <p:tag name="KSO_WM_UNIT_ID" val="custom20160924_10*l_i*1_57"/>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8"/>
  <p:tag name="KSO_WM_UNIT_ID" val="custom20160924_10*l_i*1_58"/>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4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4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4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4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1"/>
  <p:tag name="KSO_WM_UNIT_ID" val="custom20160924_10*l_i*1_3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4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4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4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4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4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4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4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4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4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2"/>
  <p:tag name="KSO_WM_UNIT_ID" val="custom20160924_10*l_i*1_3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4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4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4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4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4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4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4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4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3"/>
  <p:tag name="KSO_WM_UNIT_ID" val="custom20160924_10*l_i*1_33"/>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4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35"/>
  <p:tag name="KSO_WM_SLIDE_INDEX" val="35"/>
  <p:tag name="KSO_WM_SLIDE_ITEM_CNT" val="4"/>
  <p:tag name="KSO_WM_SLIDE_LAYOUT" val="a_l"/>
  <p:tag name="KSO_WM_SLIDE_LAYOUT_CNT" val="1_1"/>
  <p:tag name="KSO_WM_SLIDE_TYPE" val="text"/>
  <p:tag name="KSO_WM_BEAUTIFY_FLAG" val="#wm#"/>
  <p:tag name="KSO_WM_SLIDE_POSITION" val="617*124"/>
  <p:tag name="KSO_WM_SLIDE_SIZE" val="287*361"/>
  <p:tag name="KSO_WM_DIAGRAM_GROUP_CODE" val="l1-5"/>
</p:tagLst>
</file>

<file path=ppt/tags/tag4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35*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4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4"/>
  <p:tag name="KSO_WM_UNIT_ID" val="custom20160924_10*l_i*1_34"/>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4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0"/>
  <p:tag name="KSO_WM_SLIDE_INDEX" val="10"/>
  <p:tag name="KSO_WM_SLIDE_ITEM_CNT" val="6"/>
  <p:tag name="KSO_WM_SLIDE_LAYOUT" val="a_l"/>
  <p:tag name="KSO_WM_SLIDE_LAYOUT_CNT" val="1_1"/>
  <p:tag name="KSO_WM_SLIDE_TYPE" val="contents"/>
  <p:tag name="KSO_WM_BEAUTIFY_FLAG" val="#wm#"/>
  <p:tag name="KSO_WM_DIAGRAM_GROUP_CODE" val="l1-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5"/>
  <p:tag name="KSO_WM_UNIT_ID" val="custom20160924_10*l_i*1_35"/>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5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5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5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5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5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5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6"/>
  <p:tag name="KSO_WM_UNIT_ID" val="custom20160924_10*l_i*1_36"/>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5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5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5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5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5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5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5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5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5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7"/>
  <p:tag name="KSO_WM_UNIT_ID" val="custom20160924_10*l_i*1_37"/>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5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5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5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5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5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8"/>
  <p:tag name="KSO_WM_UNIT_ID" val="custom20160924_10*l_i*1_38"/>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5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5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7"/>
  <p:tag name="KSO_WM_SLIDE_INDEX" val="47"/>
  <p:tag name="KSO_WM_SLIDE_ITEM_CNT" val="0"/>
  <p:tag name="KSO_WM_SLIDE_LAYOUT" val="a_f"/>
  <p:tag name="KSO_WM_SLIDE_LAYOUT_CNT" val="1_1"/>
  <p:tag name="KSO_WM_SLIDE_TYPE" val="endPage"/>
  <p:tag name="KSO_WM_BEAUTIFY_FLAG" val="#wm#"/>
</p:tagLst>
</file>

<file path=ppt/tags/tag5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7*a*1"/>
  <p:tag name="KSO_WM_UNIT_LAYERLEVEL" val="1"/>
  <p:tag name="KSO_WM_UNIT_VALUE" val="6"/>
  <p:tag name="KSO_WM_UNIT_ISCONTENTSTITLE" val="0"/>
  <p:tag name="KSO_WM_UNIT_HIGHLIGHT" val="0"/>
  <p:tag name="KSO_WM_UNIT_COMPATIBLE" val="0"/>
  <p:tag name="KSO_WM_UNIT_CLEAR" val="0"/>
  <p:tag name="KSO_WM_UNIT_PRESET_TEXT" val="THANK YOU"/>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9"/>
  <p:tag name="KSO_WM_UNIT_ID" val="custom20160924_10*l_i*1_39"/>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0"/>
  <p:tag name="KSO_WM_UNIT_ID" val="custom20160924_10*l_i*1_40"/>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1"/>
  <p:tag name="KSO_WM_UNIT_ID" val="custom20160924_10*l_i*1_4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2"/>
  <p:tag name="KSO_WM_UNIT_ID" val="custom20160924_10*l_i*1_4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3"/>
  <p:tag name="KSO_WM_UNIT_ID" val="custom20160924_10*l_i*1_4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10*l_i*1_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0*a*1"/>
  <p:tag name="KSO_WM_UNIT_LAYERLEVEL" val="1"/>
  <p:tag name="KSO_WM_UNIT_ISCONTENTSTITLE" val="1"/>
  <p:tag name="KSO_WM_UNIT_VALUE" val="5"/>
  <p:tag name="KSO_WM_UNIT_HIGHLIGHT" val="0"/>
  <p:tag name="KSO_WM_UNIT_COMPATIBLE" val="0"/>
  <p:tag name="KSO_WM_UNIT_CLEAR" val="0"/>
  <p:tag name="KSO_WM_UNIT_PRESET_TEXT" val="目录"/>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10*l_i*1_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10*l_i*1_3"/>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10*l_i*1_4"/>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10*l_i*1_5"/>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
  <p:tag name="KSO_WM_UNIT_ID" val="custom20160924_10*l_i*1_6"/>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10*l_i*1_7"/>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8"/>
  <p:tag name="KSO_WM_UNIT_ID" val="custom20160924_10*l_i*1_8"/>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10*l_i*1_9"/>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0"/>
  <p:tag name="KSO_WM_UNIT_ID" val="custom20160924_10*l_i*1_10"/>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10*l_i*1_1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60924_10*i*1"/>
  <p:tag name="KSO_WM_TEMPLATE_CATEGORY" val="custom"/>
  <p:tag name="KSO_WM_TEMPLATE_INDEX" val="20160924"/>
  <p:tag name="KSO_WM_UNIT_INDEX"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2"/>
  <p:tag name="KSO_WM_UNIT_ID" val="custom20160924_10*l_i*1_1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10*l_i*1_1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a*1"/>
  <p:tag name="KSO_WM_UNIT_LAYERLEVEL" val="1"/>
  <p:tag name="KSO_WM_UNIT_VALUE" val="20"/>
  <p:tag name="KSO_WM_UNIT_ISCONTENTSTITLE" val="0"/>
  <p:tag name="KSO_WM_UNIT_HIGHLIGHT" val="0"/>
  <p:tag name="KSO_WM_UNIT_COMPATIBLE" val="0"/>
  <p:tag name="KSO_WM_UNIT_CLEAR" val="0"/>
  <p:tag name="KSO_WM_UNIT_PRESET_TEXT_INDEX" val="3"/>
  <p:tag name="KSO_WM_UNIT_PRESET_TEXT_LEN" val="17"/>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2*f*1"/>
  <p:tag name="KSO_WM_UNIT_LAYERLEVEL" val="1"/>
  <p:tag name="KSO_WM_UNIT_VALUE" val="429"/>
  <p:tag name="KSO_WM_UNIT_HIGHLIGHT" val="0"/>
  <p:tag name="KSO_WM_UNIT_COMPATIBLE" val="0"/>
  <p:tag name="KSO_WM_UNIT_CLEAR" val="0"/>
  <p:tag name="KSO_WM_UNIT_PRESET_TEXT_INDEX" val="5"/>
  <p:tag name="KSO_WM_UNIT_PRESET_TEXT_LEN" val="464"/>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60924_10*i*2"/>
  <p:tag name="KSO_WM_TEMPLATE_CATEGORY" val="custom"/>
  <p:tag name="KSO_WM_TEMPLATE_INDEX" val="20160924"/>
  <p:tag name="KSO_WM_UNIT_INDEX" val="2"/>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10*l_i*1_15"/>
  <p:tag name="KSO_WM_UNIT_LAYERLEVEL" val="1_1"/>
  <p:tag name="KSO_WM_DIAGRAM_GROUP_CODE" val="l1-1"/>
  <p:tag name="KSO_WM_UNIT_TEXT_FILL_FORE_SCHEMECOLOR_INDEX" val="14"/>
  <p:tag name="KSO_WM_UNIT_TEXT_FILL_TYPE" val="1"/>
  <p:tag name="KSO_WM_UNIT_USESOURCEFORMAT_APPLY" val="1"/>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60924"/>
  <p:tag name="KSO_WM_TAG_VERSION" val="1.0"/>
  <p:tag name="KSO_WM_SLIDE_ID" val="custom20160924_14"/>
  <p:tag name="KSO_WM_SLIDE_INDEX" val="14"/>
  <p:tag name="KSO_WM_SLIDE_ITEM_CNT" val="4"/>
  <p:tag name="KSO_WM_SLIDE_LAYOUT" val="a_m"/>
  <p:tag name="KSO_WM_SLIDE_LAYOUT_CNT" val="1_1"/>
  <p:tag name="KSO_WM_SLIDE_TYPE" val="text"/>
  <p:tag name="KSO_WM_BEAUTIFY_FLAG" val="#wm#"/>
  <p:tag name="KSO_WM_SLIDE_POSITION" val="49*128"/>
  <p:tag name="KSO_WM_SLIDE_SIZE" val="864*375"/>
  <p:tag name="KSO_WM_DIAGRAM_GROUP_CODE" val="m1-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14*m_i*1_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14*m_i*1_2"/>
  <p:tag name="KSO_WM_UNIT_LAYERLEVEL" val="1_1"/>
  <p:tag name="KSO_WM_DIAGRAM_GROUP_CODE" val="m1-1"/>
  <p:tag name="KSO_WM_UNIT_FILL_FORE_SCHEMECOLOR_INDEX" val="7"/>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小清新">
      <a:dk1>
        <a:srgbClr val="3B3838"/>
      </a:dk1>
      <a:lt1>
        <a:srgbClr val="FFFFFF"/>
      </a:lt1>
      <a:dk2>
        <a:srgbClr val="FFFFFF"/>
      </a:dk2>
      <a:lt2>
        <a:srgbClr val="FFFFFF"/>
      </a:lt2>
      <a:accent1>
        <a:srgbClr val="F3A60D"/>
      </a:accent1>
      <a:accent2>
        <a:srgbClr val="FCBC1C"/>
      </a:accent2>
      <a:accent3>
        <a:srgbClr val="FCE646"/>
      </a:accent3>
      <a:accent4>
        <a:srgbClr val="3B3838"/>
      </a:accent4>
      <a:accent5>
        <a:srgbClr val="3B3838"/>
      </a:accent5>
      <a:accent6>
        <a:srgbClr val="7F7F7F"/>
      </a:accent6>
      <a:hlink>
        <a:srgbClr val="7F7F7F"/>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5060</Words>
  <Application>Microsoft Office PowerPoint</Application>
  <PresentationFormat>自定义</PresentationFormat>
  <Paragraphs>557</Paragraphs>
  <Slides>55</Slides>
  <Notes>55</Notes>
  <HiddenSlides>0</HiddenSlides>
  <MMClips>0</MMClips>
  <ScaleCrop>false</ScaleCrop>
  <HeadingPairs>
    <vt:vector size="4" baseType="variant">
      <vt:variant>
        <vt:lpstr>主题</vt:lpstr>
      </vt:variant>
      <vt:variant>
        <vt:i4>1</vt:i4>
      </vt:variant>
      <vt:variant>
        <vt:lpstr>幻灯片标题</vt:lpstr>
      </vt:variant>
      <vt:variant>
        <vt:i4>55</vt:i4>
      </vt:variant>
    </vt:vector>
  </HeadingPairs>
  <TitlesOfParts>
    <vt:vector size="56" baseType="lpstr">
      <vt:lpstr>Office 主题​​</vt:lpstr>
      <vt:lpstr>八大特殊作业培训</vt:lpstr>
      <vt:lpstr>PowerPoint 演示文稿</vt:lpstr>
      <vt:lpstr>PowerPoint 演示文稿</vt:lpstr>
      <vt:lpstr>PowerPoint 演示文稿</vt:lpstr>
      <vt:lpstr>2. 案例</vt:lpstr>
      <vt:lpstr>PowerPoint 演示文稿</vt:lpstr>
      <vt:lpstr>PowerPoint 演示文稿</vt:lpstr>
      <vt:lpstr>作业许可管理流程</vt:lpstr>
      <vt:lpstr>4. 八大特殊作业的安全基本要求</vt:lpstr>
      <vt:lpstr>PowerPoint 演示文稿</vt:lpstr>
      <vt:lpstr>PowerPoint 演示文稿</vt:lpstr>
      <vt:lpstr>PowerPoint 演示文稿</vt:lpstr>
      <vt:lpstr>3) 动火作业主要安全要求</vt:lpstr>
      <vt:lpstr>3) 动火作业主要安全要求</vt:lpstr>
      <vt:lpstr>3) 动火作业主要安全要求</vt:lpstr>
      <vt:lpstr>3) 动火作业主要安全要求</vt:lpstr>
      <vt:lpstr>4) 动火作业六大禁令</vt:lpstr>
      <vt:lpstr>4. 八大特殊作业的安全基本要求</vt:lpstr>
      <vt:lpstr>PowerPoint 演示文稿</vt:lpstr>
      <vt:lpstr>PowerPoint 演示文稿</vt:lpstr>
      <vt:lpstr>PowerPoint 演示文稿</vt:lpstr>
      <vt:lpstr>PowerPoint 演示文稿</vt:lpstr>
      <vt:lpstr>PowerPoint 演示文稿</vt:lpstr>
      <vt:lpstr>PowerPoint 演示文稿</vt:lpstr>
      <vt:lpstr>4. 八大特殊作业的安全基本要求</vt:lpstr>
      <vt:lpstr>PowerPoint 演示文稿</vt:lpstr>
      <vt:lpstr>PowerPoint 演示文稿</vt:lpstr>
      <vt:lpstr>PowerPoint 演示文稿</vt:lpstr>
      <vt:lpstr>PowerPoint 演示文稿</vt:lpstr>
      <vt:lpstr>PowerPoint 演示文稿</vt:lpstr>
      <vt:lpstr>4. 八大特殊作业的安全基本要求</vt:lpstr>
      <vt:lpstr>PowerPoint 演示文稿</vt:lpstr>
      <vt:lpstr>2）临时用电作业危险</vt:lpstr>
      <vt:lpstr>PowerPoint 演示文稿</vt:lpstr>
      <vt:lpstr>PowerPoint 演示文稿</vt:lpstr>
      <vt:lpstr>PowerPoint 演示文稿</vt:lpstr>
      <vt:lpstr>5）临时用电作业许可证</vt:lpstr>
      <vt:lpstr>4. 八大特殊作业的安全基本要求</vt:lpstr>
      <vt:lpstr>PowerPoint 演示文稿</vt:lpstr>
      <vt:lpstr>PowerPoint 演示文稿</vt:lpstr>
      <vt:lpstr>PowerPoint 演示文稿</vt:lpstr>
      <vt:lpstr>PowerPoint 演示文稿</vt:lpstr>
      <vt:lpstr>4. 八大特殊作业的安全基本要求</vt:lpstr>
      <vt:lpstr>PowerPoint 演示文稿</vt:lpstr>
      <vt:lpstr>PowerPoint 演示文稿</vt:lpstr>
      <vt:lpstr>PowerPoint 演示文稿</vt:lpstr>
      <vt:lpstr>4. 八大特殊作业的安全基本要求</vt:lpstr>
      <vt:lpstr>PowerPoint 演示文稿</vt:lpstr>
      <vt:lpstr>PowerPoint 演示文稿</vt:lpstr>
      <vt:lpstr>4. 八大特殊作业的安全基本要求</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2019-12-05T09:26:37Z</dcterms:created>
  <dcterms:modified xsi:type="dcterms:W3CDTF">2019-12-19T09:25:48Z</dcterms:modified>
</cp:coreProperties>
</file>