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141" r:id="rId2"/>
    <p:sldId id="3149" r:id="rId3"/>
    <p:sldId id="3148" r:id="rId4"/>
    <p:sldId id="3142" r:id="rId5"/>
    <p:sldId id="3143" r:id="rId6"/>
    <p:sldId id="3150" r:id="rId7"/>
    <p:sldId id="3155" r:id="rId8"/>
    <p:sldId id="3151" r:id="rId9"/>
    <p:sldId id="3157" r:id="rId10"/>
    <p:sldId id="3156" r:id="rId11"/>
    <p:sldId id="3158" r:id="rId12"/>
    <p:sldId id="3190" r:id="rId13"/>
    <p:sldId id="3145" r:id="rId14"/>
    <p:sldId id="3152" r:id="rId15"/>
    <p:sldId id="3192" r:id="rId16"/>
    <p:sldId id="3191" r:id="rId17"/>
    <p:sldId id="3159" r:id="rId18"/>
    <p:sldId id="3193" r:id="rId19"/>
    <p:sldId id="3194" r:id="rId20"/>
    <p:sldId id="3195" r:id="rId21"/>
    <p:sldId id="3146" r:id="rId22"/>
    <p:sldId id="3160" r:id="rId23"/>
    <p:sldId id="3196" r:id="rId24"/>
    <p:sldId id="3161" r:id="rId25"/>
    <p:sldId id="3162" r:id="rId26"/>
    <p:sldId id="3163" r:id="rId27"/>
    <p:sldId id="3164" r:id="rId28"/>
    <p:sldId id="3165" r:id="rId29"/>
    <p:sldId id="3166" r:id="rId30"/>
    <p:sldId id="3167" r:id="rId31"/>
    <p:sldId id="3147" r:id="rId32"/>
    <p:sldId id="3153" r:id="rId33"/>
    <p:sldId id="3154" r:id="rId34"/>
    <p:sldId id="3176" r:id="rId35"/>
    <p:sldId id="3177" r:id="rId36"/>
    <p:sldId id="3178" r:id="rId37"/>
    <p:sldId id="3199" r:id="rId38"/>
    <p:sldId id="3197" r:id="rId39"/>
    <p:sldId id="3180" r:id="rId40"/>
    <p:sldId id="3181" r:id="rId41"/>
    <p:sldId id="3182" r:id="rId42"/>
    <p:sldId id="3183" r:id="rId43"/>
    <p:sldId id="3229" r:id="rId44"/>
    <p:sldId id="3184" r:id="rId45"/>
    <p:sldId id="3185" r:id="rId46"/>
    <p:sldId id="3186" r:id="rId47"/>
    <p:sldId id="3187" r:id="rId48"/>
    <p:sldId id="3188" r:id="rId49"/>
    <p:sldId id="3189" r:id="rId50"/>
    <p:sldId id="3230" r:id="rId51"/>
    <p:sldId id="3198" r:id="rId52"/>
    <p:sldId id="3144" r:id="rId5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">
          <p15:clr>
            <a:srgbClr val="A4A3A4"/>
          </p15:clr>
        </p15:guide>
        <p15:guide id="2" pos="4008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258">
          <p15:clr>
            <a:srgbClr val="A4A3A4"/>
          </p15:clr>
        </p15:guide>
        <p15:guide id="5" pos="7550">
          <p15:clr>
            <a:srgbClr val="A4A3A4"/>
          </p15:clr>
        </p15:guide>
        <p15:guide id="6" pos="376">
          <p15:clr>
            <a:srgbClr val="A4A3A4"/>
          </p15:clr>
        </p15:guide>
        <p15:guide id="7" pos="13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6"/>
    <a:srgbClr val="000000"/>
    <a:srgbClr val="1CB7F1"/>
    <a:srgbClr val="8ED7F1"/>
    <a:srgbClr val="D52C0A"/>
    <a:srgbClr val="535353"/>
    <a:srgbClr val="30B9C3"/>
    <a:srgbClr val="157DA8"/>
    <a:srgbClr val="8EC436"/>
    <a:srgbClr val="865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5" autoAdjust="0"/>
    <p:restoredTop sz="92986" autoAdjust="0"/>
  </p:normalViewPr>
  <p:slideViewPr>
    <p:cSldViewPr>
      <p:cViewPr varScale="1">
        <p:scale>
          <a:sx n="98" d="100"/>
          <a:sy n="98" d="100"/>
        </p:scale>
        <p:origin x="876" y="84"/>
      </p:cViewPr>
      <p:guideLst>
        <p:guide orient="horz" pos="301"/>
        <p:guide pos="4008"/>
        <p:guide pos="557"/>
        <p:guide orient="horz" pos="4258"/>
        <p:guide pos="7550"/>
        <p:guide pos="376"/>
        <p:guide pos="1343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2020/4/17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55</a:t>
            </a:r>
            <a:r>
              <a:rPr lang="zh-CN" altLang="en-US" dirty="0"/>
              <a:t>分、</a:t>
            </a:r>
            <a:r>
              <a:rPr lang="en-US" altLang="zh-CN" dirty="0"/>
              <a:t>58</a:t>
            </a:r>
            <a:r>
              <a:rPr lang="zh-CN" altLang="en-US" dirty="0"/>
              <a:t>分）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例子：开小吃部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例子：开小吃部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加事故树</a:t>
            </a:r>
            <a:endParaRPr lang="en-US" altLang="zh-CN" dirty="0"/>
          </a:p>
          <a:p>
            <a:r>
              <a:rPr lang="zh-CN" altLang="en-US" dirty="0"/>
              <a:t>安全是相对的，风险是绝对的？</a:t>
            </a:r>
            <a:endParaRPr lang="en-US" altLang="zh-CN" dirty="0"/>
          </a:p>
          <a:p>
            <a:r>
              <a:rPr lang="zh-CN" altLang="en-US" dirty="0"/>
              <a:t>控制风险的力度取决于这个风险发生的严重程度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加事故树</a:t>
            </a:r>
            <a:endParaRPr lang="en-US" altLang="zh-CN" dirty="0"/>
          </a:p>
          <a:p>
            <a:r>
              <a:rPr lang="zh-CN" altLang="en-US" dirty="0"/>
              <a:t>安全是相对的，风险是绝对的？</a:t>
            </a:r>
            <a:endParaRPr lang="en-US" altLang="zh-CN" dirty="0"/>
          </a:p>
          <a:p>
            <a:r>
              <a:rPr lang="zh-CN" altLang="en-US" dirty="0"/>
              <a:t>控制风险的力度取决于这个风险发生的严重程度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A.</a:t>
            </a:r>
            <a:r>
              <a:rPr lang="zh-CN" altLang="en-US" dirty="0"/>
              <a:t>事故是离散随机小概率事件，它有离散性、随机性，某种意义上说有偶然性的成分，我们可能做了几次违章都没有出事，但是风险确以隐患的形式存在，但多年来没有发生事故，我们能说其是安全的吗？</a:t>
            </a:r>
            <a:endParaRPr lang="en-US" altLang="zh-CN" dirty="0"/>
          </a:p>
          <a:p>
            <a:r>
              <a:rPr lang="en-US" altLang="zh-CN" dirty="0"/>
              <a:t>C.</a:t>
            </a:r>
            <a:r>
              <a:rPr lang="zh-CN" altLang="en-US" dirty="0"/>
              <a:t>要从两个方面来说</a:t>
            </a:r>
            <a:r>
              <a:rPr lang="en-US" altLang="zh-CN" dirty="0"/>
              <a:t>:1</a:t>
            </a:r>
            <a:r>
              <a:rPr lang="zh-CN" altLang="en-US" dirty="0"/>
              <a:t>、新生事物没有法律法规；</a:t>
            </a:r>
            <a:r>
              <a:rPr lang="en-US" altLang="zh-CN" dirty="0"/>
              <a:t>2</a:t>
            </a:r>
            <a:r>
              <a:rPr lang="zh-CN" altLang="en-US" dirty="0"/>
              <a:t>、执法主体不公平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国内外的区别，除中国之外的其他国家，不论发达国家还是二线国家，安全管理都是在劳动部下设定一个局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铸管厂的例子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中石油的例子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瑞士表的例子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汶川地震，九年后对。。。。。。人类存在一个缺陷，随着时间的推移，我们对风险的认知呈现衰减的状态，当这种状态出现了，我们做出违章和破坏制度事情的可能性就会变大，为了不让它放任自流，就需要对从事特殊行业或特殊工种的人定期行施加一个科学的、合理的强化和刺激（</a:t>
            </a:r>
            <a:r>
              <a:rPr lang="en-US" altLang="zh-CN" dirty="0"/>
              <a:t>11</a:t>
            </a:r>
            <a:r>
              <a:rPr lang="zh-CN" altLang="en-US" dirty="0"/>
              <a:t>分）。这根红线就需要我们天天讲、月月讲，我们不仅要讲还要注重效果，也就是需要我们具备一种说服别人的能力，如何说服呢？（补铁锅的故事）补锅的师傅都知道将事情搞大了去做？我们有什么理由说，我们的培训得不到别人的认可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安全：即可显现的</a:t>
            </a:r>
            <a:r>
              <a:rPr lang="en-US" altLang="zh-CN" dirty="0"/>
              <a:t>——</a:t>
            </a:r>
            <a:r>
              <a:rPr lang="zh-CN" altLang="en-US" dirty="0"/>
              <a:t>工伤 </a:t>
            </a:r>
            <a:endParaRPr lang="en-US" altLang="zh-CN" dirty="0"/>
          </a:p>
          <a:p>
            <a:r>
              <a:rPr lang="en-US" altLang="zh-CN" dirty="0"/>
              <a:t>          </a:t>
            </a:r>
            <a:r>
              <a:rPr lang="zh-CN" altLang="en-US" dirty="0"/>
              <a:t>延时显现的</a:t>
            </a:r>
            <a:r>
              <a:rPr lang="en-US" altLang="zh-CN" dirty="0"/>
              <a:t>——</a:t>
            </a:r>
            <a:r>
              <a:rPr lang="zh-CN" altLang="en-US" dirty="0"/>
              <a:t>职业病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1986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9</a:t>
            </a:r>
            <a:r>
              <a:rPr lang="zh-CN" altLang="en-US" dirty="0"/>
              <a:t>号，江泽民在上海主持工作时“防范胜于救灾”是我们安全生产的至高无上的不二法门，我们最不愿意看到的事情最好不让它发生，所以，安法修编就强调事先执法，我们曾经是如何做？我们想想我们的执法队，是不是都是事后执法？ </a:t>
            </a:r>
            <a:endParaRPr lang="en-US" altLang="zh-CN" dirty="0"/>
          </a:p>
          <a:p>
            <a:r>
              <a:rPr lang="zh-CN" altLang="en-US" dirty="0"/>
              <a:t>安全生产的监管执法，重点强化的不是政府执法而是雇主守法，因此在国务院下发的</a:t>
            </a:r>
            <a:r>
              <a:rPr lang="en-US" altLang="zh-CN" dirty="0"/>
              <a:t>《</a:t>
            </a:r>
            <a:r>
              <a:rPr lang="zh-CN" altLang="en-US" dirty="0"/>
              <a:t>关于推进安全生产领域改革发展的意见</a:t>
            </a:r>
            <a:r>
              <a:rPr lang="en-US" altLang="zh-CN" dirty="0"/>
              <a:t>》</a:t>
            </a:r>
            <a:r>
              <a:rPr lang="zh-CN" altLang="en-US" dirty="0"/>
              <a:t>中就明确规定：要建立企业生产经营全过程安全责任追溯制度。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只有雇主守法了，我们的安全工作才不会再是：安全工作明显好转，但形势依然严峻，一个总是解决不了的事情就要从生产关系中找原因，一个总也遏制不住的问题就要从机制体制建设中找原因，所以我们的核心不是监管执法而是雇主守法，那我们如何让雇主守法？我们还是从生产关系中找？ </a:t>
            </a:r>
            <a:endParaRPr lang="en-US" altLang="zh-CN" dirty="0"/>
          </a:p>
          <a:p>
            <a:r>
              <a:rPr lang="zh-CN" altLang="en-US" dirty="0"/>
              <a:t>问大家一个问题，企业的核心价值观是什么？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公交公司例外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销售上定价高行吗？产量大行吗？增加产量的方法：增加生产线和贴牌  ，那我们如何体现安全与利润的关系呢？</a:t>
            </a:r>
            <a:endParaRPr lang="en-US" altLang="zh-CN" dirty="0"/>
          </a:p>
          <a:p>
            <a:r>
              <a:rPr lang="zh-CN" altLang="en-US" dirty="0"/>
              <a:t>有效降低安全成本，增加规避风险的能力，使我们的利润达到合理的预期，这里一定是合理的预期而不是最大化，如果强调最大化，我们就又会在逐利的道路上舍本逐末了</a:t>
            </a:r>
            <a:endParaRPr lang="en-US" altLang="zh-CN" dirty="0"/>
          </a:p>
          <a:p>
            <a:r>
              <a:rPr lang="zh-CN" altLang="en-US" dirty="0"/>
              <a:t>那如何才能增加利润大？就要提高竞争力，（农贸市场买肉）（</a:t>
            </a:r>
            <a:r>
              <a:rPr lang="en-US" altLang="zh-CN" dirty="0"/>
              <a:t>45</a:t>
            </a:r>
            <a:r>
              <a:rPr lang="zh-CN" altLang="en-US" dirty="0"/>
              <a:t>分）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736005"/>
            <a:ext cx="5925319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同侧圆角矩形 2"/>
          <p:cNvSpPr/>
          <p:nvPr userDrawn="1"/>
        </p:nvSpPr>
        <p:spPr>
          <a:xfrm rot="10800000">
            <a:off x="884759" y="1"/>
            <a:ext cx="1296144" cy="102403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9597727" y="6928693"/>
            <a:ext cx="3254254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6"/>
          <p:cNvSpPr/>
          <p:nvPr userDrawn="1"/>
        </p:nvSpPr>
        <p:spPr>
          <a:xfrm>
            <a:off x="11901983" y="6640661"/>
            <a:ext cx="576064" cy="591989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84513" y="6744667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4113" y="0"/>
            <a:ext cx="12862508" cy="723265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9482082" y="6760542"/>
            <a:ext cx="2892425" cy="384175"/>
          </a:xfrm>
        </p:spPr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736005"/>
            <a:ext cx="5925319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同侧圆角矩形 8"/>
          <p:cNvSpPr/>
          <p:nvPr userDrawn="1"/>
        </p:nvSpPr>
        <p:spPr>
          <a:xfrm rot="10800000">
            <a:off x="884759" y="1"/>
            <a:ext cx="1296144" cy="102403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597727" y="6928693"/>
            <a:ext cx="3254254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同侧圆角矩形 10"/>
          <p:cNvSpPr/>
          <p:nvPr userDrawn="1"/>
        </p:nvSpPr>
        <p:spPr>
          <a:xfrm>
            <a:off x="11901983" y="6640661"/>
            <a:ext cx="576064" cy="591989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84513" y="6744667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31" y="4644178"/>
            <a:ext cx="7992888" cy="258847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684862" y="3385267"/>
            <a:ext cx="7362691" cy="0"/>
            <a:chOff x="2900983" y="3947177"/>
            <a:chExt cx="7363600" cy="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900983" y="3947177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896431" y="3947177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136203"/>
            <a:ext cx="609600" cy="609600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270913" y="1888133"/>
            <a:ext cx="83169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现代企业安全管理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1945194" y="2941776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企业职责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安全与利润的关系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2475" y="1735671"/>
            <a:ext cx="44644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向投资者提供回报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62475" y="2733891"/>
            <a:ext cx="44644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向社会提供就业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62475" y="3725126"/>
            <a:ext cx="44644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向劳动者提供报酬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62475" y="4822406"/>
            <a:ext cx="6128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向社会提供合格的产品和服务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3333115" y="2536190"/>
            <a:ext cx="698627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生产第一？     安全第一？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安全与生产的关系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1820863" y="1888133"/>
            <a:ext cx="10009112" cy="2752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安全与生产的关系是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从属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关系，安全不是与生产比而是与构成生产的各个独立要素相比。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安全与生产的关系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"/>
          <p:cNvSpPr/>
          <p:nvPr/>
        </p:nvSpPr>
        <p:spPr bwMode="auto">
          <a:xfrm>
            <a:off x="1359641" y="1943840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8"/>
          <p:cNvSpPr/>
          <p:nvPr/>
        </p:nvSpPr>
        <p:spPr bwMode="auto">
          <a:xfrm>
            <a:off x="2061009" y="1535608"/>
            <a:ext cx="3566859" cy="3563017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2" name="Freeform 9"/>
          <p:cNvSpPr/>
          <p:nvPr/>
        </p:nvSpPr>
        <p:spPr bwMode="auto">
          <a:xfrm>
            <a:off x="749129" y="3408353"/>
            <a:ext cx="2535408" cy="2535407"/>
          </a:xfrm>
          <a:custGeom>
            <a:avLst/>
            <a:gdLst>
              <a:gd name="T0" fmla="*/ 660 w 1320"/>
              <a:gd name="T1" fmla="*/ 0 h 1320"/>
              <a:gd name="T2" fmla="*/ 1320 w 1320"/>
              <a:gd name="T3" fmla="*/ 660 h 1320"/>
              <a:gd name="T4" fmla="*/ 1320 w 1320"/>
              <a:gd name="T5" fmla="*/ 660 h 1320"/>
              <a:gd name="T6" fmla="*/ 660 w 1320"/>
              <a:gd name="T7" fmla="*/ 1320 h 1320"/>
              <a:gd name="T8" fmla="*/ 0 w 1320"/>
              <a:gd name="T9" fmla="*/ 660 h 1320"/>
              <a:gd name="T10" fmla="*/ 660 w 1320"/>
              <a:gd name="T11" fmla="*/ 0 h 1320"/>
              <a:gd name="T12" fmla="*/ 660 w 1320"/>
              <a:gd name="T13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1320">
                <a:moveTo>
                  <a:pt x="660" y="0"/>
                </a:moveTo>
                <a:lnTo>
                  <a:pt x="1320" y="660"/>
                </a:lnTo>
                <a:lnTo>
                  <a:pt x="1320" y="660"/>
                </a:lnTo>
                <a:lnTo>
                  <a:pt x="660" y="1320"/>
                </a:lnTo>
                <a:lnTo>
                  <a:pt x="0" y="660"/>
                </a:lnTo>
                <a:lnTo>
                  <a:pt x="660" y="0"/>
                </a:lnTo>
                <a:lnTo>
                  <a:pt x="66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10"/>
          <p:cNvSpPr/>
          <p:nvPr/>
        </p:nvSpPr>
        <p:spPr bwMode="auto">
          <a:xfrm>
            <a:off x="2864857" y="4739442"/>
            <a:ext cx="954741" cy="954739"/>
          </a:xfrm>
          <a:custGeom>
            <a:avLst/>
            <a:gdLst>
              <a:gd name="T0" fmla="*/ 307 w 613"/>
              <a:gd name="T1" fmla="*/ 0 h 613"/>
              <a:gd name="T2" fmla="*/ 613 w 613"/>
              <a:gd name="T3" fmla="*/ 307 h 613"/>
              <a:gd name="T4" fmla="*/ 307 w 613"/>
              <a:gd name="T5" fmla="*/ 613 h 613"/>
              <a:gd name="T6" fmla="*/ 0 w 613"/>
              <a:gd name="T7" fmla="*/ 307 h 613"/>
              <a:gd name="T8" fmla="*/ 307 w 613"/>
              <a:gd name="T9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613">
                <a:moveTo>
                  <a:pt x="307" y="0"/>
                </a:moveTo>
                <a:lnTo>
                  <a:pt x="613" y="307"/>
                </a:lnTo>
                <a:lnTo>
                  <a:pt x="307" y="613"/>
                </a:lnTo>
                <a:lnTo>
                  <a:pt x="0" y="307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4" name="Freeform 12"/>
          <p:cNvSpPr/>
          <p:nvPr/>
        </p:nvSpPr>
        <p:spPr bwMode="auto">
          <a:xfrm>
            <a:off x="5135390" y="2116764"/>
            <a:ext cx="1141212" cy="1137973"/>
          </a:xfrm>
          <a:custGeom>
            <a:avLst/>
            <a:gdLst>
              <a:gd name="T0" fmla="*/ 528 w 1057"/>
              <a:gd name="T1" fmla="*/ 0 h 1054"/>
              <a:gd name="T2" fmla="*/ 1057 w 1057"/>
              <a:gd name="T3" fmla="*/ 527 h 1054"/>
              <a:gd name="T4" fmla="*/ 528 w 1057"/>
              <a:gd name="T5" fmla="*/ 1054 h 1054"/>
              <a:gd name="T6" fmla="*/ 510 w 1057"/>
              <a:gd name="T7" fmla="*/ 1037 h 1054"/>
              <a:gd name="T8" fmla="*/ 0 w 1057"/>
              <a:gd name="T9" fmla="*/ 527 h 1054"/>
              <a:gd name="T10" fmla="*/ 510 w 1057"/>
              <a:gd name="T11" fmla="*/ 17 h 1054"/>
              <a:gd name="T12" fmla="*/ 528 w 1057"/>
              <a:gd name="T13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7" h="1054">
                <a:moveTo>
                  <a:pt x="528" y="0"/>
                </a:moveTo>
                <a:lnTo>
                  <a:pt x="1057" y="527"/>
                </a:lnTo>
                <a:lnTo>
                  <a:pt x="528" y="1054"/>
                </a:lnTo>
                <a:lnTo>
                  <a:pt x="510" y="1037"/>
                </a:lnTo>
                <a:lnTo>
                  <a:pt x="0" y="527"/>
                </a:lnTo>
                <a:lnTo>
                  <a:pt x="510" y="17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5" name="Freeform 7"/>
          <p:cNvSpPr/>
          <p:nvPr/>
        </p:nvSpPr>
        <p:spPr bwMode="auto">
          <a:xfrm>
            <a:off x="3061796" y="5741774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6" name="Freeform 7"/>
          <p:cNvSpPr/>
          <p:nvPr/>
        </p:nvSpPr>
        <p:spPr bwMode="auto">
          <a:xfrm>
            <a:off x="3637268" y="853463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577414" y="3042291"/>
            <a:ext cx="4468623" cy="732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什么是安全？</a:t>
            </a:r>
          </a:p>
        </p:txBody>
      </p:sp>
      <p:sp>
        <p:nvSpPr>
          <p:cNvPr id="82" name="矩形 81"/>
          <p:cNvSpPr/>
          <p:nvPr/>
        </p:nvSpPr>
        <p:spPr>
          <a:xfrm>
            <a:off x="3020453" y="2621344"/>
            <a:ext cx="1535463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535" y="1456085"/>
            <a:ext cx="2808312" cy="462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879" y="1387562"/>
            <a:ext cx="3943350" cy="47625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959" y="1888133"/>
            <a:ext cx="7062525" cy="4176464"/>
          </a:xfrm>
          <a:prstGeom prst="rect">
            <a:avLst/>
          </a:prstGeom>
        </p:spPr>
      </p:pic>
      <p:sp>
        <p:nvSpPr>
          <p:cNvPr id="22" name="TextBox 4"/>
          <p:cNvSpPr txBox="1"/>
          <p:nvPr/>
        </p:nvSpPr>
        <p:spPr>
          <a:xfrm>
            <a:off x="1316807" y="1384077"/>
            <a:ext cx="5066203" cy="743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马斯洛需求理论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7941543" y="4624437"/>
            <a:ext cx="34563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517607" y="5776565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661623" y="4984478"/>
            <a:ext cx="2520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生存需求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2834621" y="3261117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20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、多年来一直没有发生事故 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latinLnBrk="0" hangingPunct="1">
              <a:lnSpc>
                <a:spcPct val="20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、不可接受风险得到有效控制 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latinLnBrk="0" hangingPunct="1">
              <a:lnSpc>
                <a:spcPct val="20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、满足法律法规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731462" y="1384077"/>
            <a:ext cx="5066203" cy="9015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什么是安全？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07005" y="5546725"/>
            <a:ext cx="7371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安全的核心目标是：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控制风险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1720008" y="1279049"/>
            <a:ext cx="6205509" cy="1547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减少风险与控制损失模型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33" y="2392189"/>
            <a:ext cx="6297510" cy="373185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985639" y="2114570"/>
            <a:ext cx="187220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每个人知道自己做什么</a:t>
            </a:r>
          </a:p>
        </p:txBody>
      </p:sp>
      <p:sp>
        <p:nvSpPr>
          <p:cNvPr id="13" name="箭头: 右 12"/>
          <p:cNvSpPr/>
          <p:nvPr/>
        </p:nvSpPr>
        <p:spPr>
          <a:xfrm>
            <a:off x="7899829" y="2471456"/>
            <a:ext cx="648072" cy="116751"/>
          </a:xfrm>
          <a:prstGeom prst="rightArrow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84615" y="2176145"/>
            <a:ext cx="3219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每个人的岗位工作内容做到足够详尽</a:t>
            </a:r>
          </a:p>
        </p:txBody>
      </p:sp>
      <p:sp>
        <p:nvSpPr>
          <p:cNvPr id="23" name="箭头: 右 22"/>
          <p:cNvSpPr/>
          <p:nvPr/>
        </p:nvSpPr>
        <p:spPr>
          <a:xfrm>
            <a:off x="7900102" y="3502123"/>
            <a:ext cx="648072" cy="116751"/>
          </a:xfrm>
          <a:prstGeom prst="rightArrow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984615" y="3141980"/>
            <a:ext cx="30822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后天的教育、培训具备岗位职业能力要求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97555" y="2795270"/>
            <a:ext cx="2486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做好自己的事</a:t>
            </a:r>
          </a:p>
        </p:txBody>
      </p:sp>
      <p:sp>
        <p:nvSpPr>
          <p:cNvPr id="26" name="左大括号 25"/>
          <p:cNvSpPr/>
          <p:nvPr/>
        </p:nvSpPr>
        <p:spPr>
          <a:xfrm>
            <a:off x="5501226" y="2637782"/>
            <a:ext cx="216024" cy="864096"/>
          </a:xfrm>
          <a:prstGeom prst="leftBrace">
            <a:avLst>
              <a:gd name="adj1" fmla="val 8333"/>
              <a:gd name="adj2" fmla="val 4559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5985245" y="3201910"/>
            <a:ext cx="187220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每个人有能力做好工作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56105" y="5128260"/>
            <a:ext cx="9756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安全管理不是高科技，而是做好人的生产关系的工作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33" y="1405658"/>
            <a:ext cx="2469021" cy="2994683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38274" y="2001540"/>
            <a:ext cx="74876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安全意识？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79409" y="4034324"/>
            <a:ext cx="45709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安全技能？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2105025" y="1713230"/>
            <a:ext cx="10166985" cy="21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生产安全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应急管理部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安监局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职业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卫生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安监局（事前执法）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卫生部（职业病诊断、诊疗）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人社部（劳动工时、最少工资、女工保护等）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我国的安全管理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11020" y="4272915"/>
            <a:ext cx="8382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新安法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企业落实自己事故预防责任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政府落实监察执法责任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76847" y="1980148"/>
            <a:ext cx="959912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安全意识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：是主观上不愿意受到伤害的理念、价值观</a:t>
            </a:r>
            <a:r>
              <a:rPr lang="zh-CN" altLang="en-US" sz="3200" dirty="0"/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04331" y="3468327"/>
            <a:ext cx="957163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安全技能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是基于后天的教育、培训，使我们具备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主动的趋利避祸的本能的条件反射能力。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   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"/>
          <p:cNvSpPr/>
          <p:nvPr/>
        </p:nvSpPr>
        <p:spPr bwMode="auto">
          <a:xfrm>
            <a:off x="1359641" y="1943840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8"/>
          <p:cNvSpPr/>
          <p:nvPr/>
        </p:nvSpPr>
        <p:spPr bwMode="auto">
          <a:xfrm>
            <a:off x="2061009" y="1535608"/>
            <a:ext cx="3566859" cy="3563017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2" name="Freeform 9"/>
          <p:cNvSpPr/>
          <p:nvPr/>
        </p:nvSpPr>
        <p:spPr bwMode="auto">
          <a:xfrm>
            <a:off x="749129" y="3408353"/>
            <a:ext cx="2535408" cy="2535407"/>
          </a:xfrm>
          <a:custGeom>
            <a:avLst/>
            <a:gdLst>
              <a:gd name="T0" fmla="*/ 660 w 1320"/>
              <a:gd name="T1" fmla="*/ 0 h 1320"/>
              <a:gd name="T2" fmla="*/ 1320 w 1320"/>
              <a:gd name="T3" fmla="*/ 660 h 1320"/>
              <a:gd name="T4" fmla="*/ 1320 w 1320"/>
              <a:gd name="T5" fmla="*/ 660 h 1320"/>
              <a:gd name="T6" fmla="*/ 660 w 1320"/>
              <a:gd name="T7" fmla="*/ 1320 h 1320"/>
              <a:gd name="T8" fmla="*/ 0 w 1320"/>
              <a:gd name="T9" fmla="*/ 660 h 1320"/>
              <a:gd name="T10" fmla="*/ 660 w 1320"/>
              <a:gd name="T11" fmla="*/ 0 h 1320"/>
              <a:gd name="T12" fmla="*/ 660 w 1320"/>
              <a:gd name="T13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1320">
                <a:moveTo>
                  <a:pt x="660" y="0"/>
                </a:moveTo>
                <a:lnTo>
                  <a:pt x="1320" y="660"/>
                </a:lnTo>
                <a:lnTo>
                  <a:pt x="1320" y="660"/>
                </a:lnTo>
                <a:lnTo>
                  <a:pt x="660" y="1320"/>
                </a:lnTo>
                <a:lnTo>
                  <a:pt x="0" y="660"/>
                </a:lnTo>
                <a:lnTo>
                  <a:pt x="660" y="0"/>
                </a:lnTo>
                <a:lnTo>
                  <a:pt x="66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10"/>
          <p:cNvSpPr/>
          <p:nvPr/>
        </p:nvSpPr>
        <p:spPr bwMode="auto">
          <a:xfrm>
            <a:off x="2864857" y="4739442"/>
            <a:ext cx="954741" cy="954739"/>
          </a:xfrm>
          <a:custGeom>
            <a:avLst/>
            <a:gdLst>
              <a:gd name="T0" fmla="*/ 307 w 613"/>
              <a:gd name="T1" fmla="*/ 0 h 613"/>
              <a:gd name="T2" fmla="*/ 613 w 613"/>
              <a:gd name="T3" fmla="*/ 307 h 613"/>
              <a:gd name="T4" fmla="*/ 307 w 613"/>
              <a:gd name="T5" fmla="*/ 613 h 613"/>
              <a:gd name="T6" fmla="*/ 0 w 613"/>
              <a:gd name="T7" fmla="*/ 307 h 613"/>
              <a:gd name="T8" fmla="*/ 307 w 613"/>
              <a:gd name="T9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613">
                <a:moveTo>
                  <a:pt x="307" y="0"/>
                </a:moveTo>
                <a:lnTo>
                  <a:pt x="613" y="307"/>
                </a:lnTo>
                <a:lnTo>
                  <a:pt x="307" y="613"/>
                </a:lnTo>
                <a:lnTo>
                  <a:pt x="0" y="307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4" name="Freeform 12"/>
          <p:cNvSpPr/>
          <p:nvPr/>
        </p:nvSpPr>
        <p:spPr bwMode="auto">
          <a:xfrm>
            <a:off x="5135390" y="2116764"/>
            <a:ext cx="1141212" cy="1137973"/>
          </a:xfrm>
          <a:custGeom>
            <a:avLst/>
            <a:gdLst>
              <a:gd name="T0" fmla="*/ 528 w 1057"/>
              <a:gd name="T1" fmla="*/ 0 h 1054"/>
              <a:gd name="T2" fmla="*/ 1057 w 1057"/>
              <a:gd name="T3" fmla="*/ 527 h 1054"/>
              <a:gd name="T4" fmla="*/ 528 w 1057"/>
              <a:gd name="T5" fmla="*/ 1054 h 1054"/>
              <a:gd name="T6" fmla="*/ 510 w 1057"/>
              <a:gd name="T7" fmla="*/ 1037 h 1054"/>
              <a:gd name="T8" fmla="*/ 0 w 1057"/>
              <a:gd name="T9" fmla="*/ 527 h 1054"/>
              <a:gd name="T10" fmla="*/ 510 w 1057"/>
              <a:gd name="T11" fmla="*/ 17 h 1054"/>
              <a:gd name="T12" fmla="*/ 528 w 1057"/>
              <a:gd name="T13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7" h="1054">
                <a:moveTo>
                  <a:pt x="528" y="0"/>
                </a:moveTo>
                <a:lnTo>
                  <a:pt x="1057" y="527"/>
                </a:lnTo>
                <a:lnTo>
                  <a:pt x="528" y="1054"/>
                </a:lnTo>
                <a:lnTo>
                  <a:pt x="510" y="1037"/>
                </a:lnTo>
                <a:lnTo>
                  <a:pt x="0" y="527"/>
                </a:lnTo>
                <a:lnTo>
                  <a:pt x="510" y="17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5" name="Freeform 7"/>
          <p:cNvSpPr/>
          <p:nvPr/>
        </p:nvSpPr>
        <p:spPr bwMode="auto">
          <a:xfrm>
            <a:off x="3061796" y="5741774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6" name="Freeform 7"/>
          <p:cNvSpPr/>
          <p:nvPr/>
        </p:nvSpPr>
        <p:spPr bwMode="auto">
          <a:xfrm>
            <a:off x="3637268" y="853463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066651" y="3070227"/>
            <a:ext cx="4468623" cy="732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82" name="矩形 81"/>
          <p:cNvSpPr/>
          <p:nvPr/>
        </p:nvSpPr>
        <p:spPr>
          <a:xfrm>
            <a:off x="3020453" y="2621344"/>
            <a:ext cx="1535463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 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2288595" y="3098751"/>
            <a:ext cx="8726259" cy="153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20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事故：是一种</a:t>
            </a:r>
            <a:r>
              <a:rPr lang="zh-CN" altLang="en-US" sz="4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可能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造成人员伤害和财</a:t>
            </a:r>
          </a:p>
          <a:p>
            <a:pPr eaLnBrk="1" latinLnBrk="0" hangingPunct="1">
              <a:lnSpc>
                <a:spcPct val="20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  产损失的</a:t>
            </a:r>
            <a:r>
              <a:rPr lang="zh-CN" altLang="en-US" sz="4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意外事件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316807" y="1265804"/>
            <a:ext cx="5066203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的概念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1676847" y="1384077"/>
            <a:ext cx="91450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甲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看见香蕉皮，保持正常的步伐小心跨过，未撞到其他行人。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乙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踩到香蕉皮上，滑了一下后，身体恢复了平衡，未碰人，  无损伤，继续前行。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丙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带着一瓶酒踩在香蕉皮上，滑了一下，打碎酒瓶后，身体 恢复平衡，无伤，继续前行。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丁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踩在香蕉皮上，滑倒，手被划破。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踩到香蕉皮上，跌撕手腕骨，撕破裤子。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1798320" y="3674745"/>
            <a:ext cx="8418830" cy="98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事故致因理论的三个发展阶段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早期事故致因理论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海因里希因果连续论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二次世界大战后的事故致因理论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能量意外释放论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现代系统安全理论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838792" y="1277397"/>
            <a:ext cx="5066203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事故是怎么发生的？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pic>
        <p:nvPicPr>
          <p:cNvPr id="5" name="图片 4" descr="14581713131059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740" y="930910"/>
            <a:ext cx="4269740" cy="32778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463756" y="2752229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4260" y="1383665"/>
            <a:ext cx="1091438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事故频发倾向论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事故频发倾向           事故遭遇倾向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事故频发倾向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Accident  Proneness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）是指个别人容易发生事故的、确定的、个人的内在倾向。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事故遭遇倾向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Accident  Liability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）是指某些人员在某些生产作业条件下容易发生事故的倾向。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463756" y="2752229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409065" y="1262380"/>
            <a:ext cx="10237470" cy="4707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事故频发倾向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1919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年英国的格林伍德（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M.  Greenwood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）和伍兹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H.H.Woods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）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对许多工厂事故发生次数资料按如下三步统计分布进行了统计检验：</a:t>
            </a: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泊松分布（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Poisson  Distribution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偏倚分布（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Bised  Distribution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非均等分布（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Disteibution of Unequal Liability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     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463756" y="2752229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270000" y="1174115"/>
            <a:ext cx="10488930" cy="479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泊松分布</a:t>
            </a:r>
          </a:p>
          <a:p>
            <a:pPr eaLnBrk="1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当人员发生事故的概率不存在个体差异是，即不存在事故频发倾向者时，一定时间内事故发生次数服从泊松分布，在这种情况下，事故的发生时由于工厂里的生产条件、机器设备方面的问题，以及一些其他偶然因素引起的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463756" y="2752229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566545" y="1277620"/>
            <a:ext cx="10086340" cy="467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偏倚分布</a:t>
            </a:r>
          </a:p>
          <a:p>
            <a:pPr eaLnBrk="1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些工人由于存在着精神或心理方面的毛病，如果在生产操作过程中发生过一次事故，则会造成胆怯或精神过敏，当再继续操作是，就有重复发生第二次，第三次事故的倾向，造成这种统计分布的是人员中存在少数有精神或心理缺陷的人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356441" y="2784614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723265" y="1197610"/>
            <a:ext cx="11570970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非均等分布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当工程中存在许多特别容易发生事故的人时，发生不同次数事故的人数服从非均等分布，即每个人发生事故概率不相同。在这种情况下，事故发生主要是由于人的因素起主要作用。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他们通过统计分析，结果发现，工厂中存在着事故频发倾向者。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1939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年，法默（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Farmer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）和查姆勃（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Chamber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）明确提出事故频发倾向的概念，认为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事故频发倾向者的存在是工厂事故发生的主要原因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现代企业安全管理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3189015" y="2248173"/>
            <a:ext cx="0" cy="3672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189997" y="5918333"/>
            <a:ext cx="6624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189015" y="4481219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301821" y="2572840"/>
            <a:ext cx="0" cy="2656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/>
          <p:cNvSpPr/>
          <p:nvPr/>
        </p:nvSpPr>
        <p:spPr>
          <a:xfrm>
            <a:off x="3194858" y="4485138"/>
            <a:ext cx="2115486" cy="741039"/>
          </a:xfrm>
          <a:custGeom>
            <a:avLst/>
            <a:gdLst>
              <a:gd name="connsiteX0" fmla="*/ 0 w 2091690"/>
              <a:gd name="connsiteY0" fmla="*/ 0 h 754380"/>
              <a:gd name="connsiteX1" fmla="*/ 891540 w 2091690"/>
              <a:gd name="connsiteY1" fmla="*/ 651510 h 754380"/>
              <a:gd name="connsiteX2" fmla="*/ 2091690 w 2091690"/>
              <a:gd name="connsiteY2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1690" h="754380">
                <a:moveTo>
                  <a:pt x="0" y="0"/>
                </a:moveTo>
                <a:cubicBezTo>
                  <a:pt x="271462" y="262890"/>
                  <a:pt x="542925" y="525780"/>
                  <a:pt x="891540" y="651510"/>
                </a:cubicBezTo>
                <a:cubicBezTo>
                  <a:pt x="1240155" y="777240"/>
                  <a:pt x="1830705" y="746760"/>
                  <a:pt x="2091690" y="7543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5307888" y="2897152"/>
            <a:ext cx="4069080" cy="2689635"/>
          </a:xfrm>
          <a:custGeom>
            <a:avLst/>
            <a:gdLst>
              <a:gd name="connsiteX0" fmla="*/ 0 w 4069080"/>
              <a:gd name="connsiteY0" fmla="*/ 0 h 2689635"/>
              <a:gd name="connsiteX1" fmla="*/ 365760 w 4069080"/>
              <a:gd name="connsiteY1" fmla="*/ 1325880 h 2689635"/>
              <a:gd name="connsiteX2" fmla="*/ 1508760 w 4069080"/>
              <a:gd name="connsiteY2" fmla="*/ 2343150 h 2689635"/>
              <a:gd name="connsiteX3" fmla="*/ 4069080 w 4069080"/>
              <a:gd name="connsiteY3" fmla="*/ 2686050 h 26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9080" h="2689635">
                <a:moveTo>
                  <a:pt x="0" y="0"/>
                </a:moveTo>
                <a:cubicBezTo>
                  <a:pt x="57150" y="467677"/>
                  <a:pt x="114300" y="935355"/>
                  <a:pt x="365760" y="1325880"/>
                </a:cubicBezTo>
                <a:cubicBezTo>
                  <a:pt x="617220" y="1716405"/>
                  <a:pt x="891540" y="2116455"/>
                  <a:pt x="1508760" y="2343150"/>
                </a:cubicBezTo>
                <a:cubicBezTo>
                  <a:pt x="2125980" y="2569845"/>
                  <a:pt x="3408045" y="2714625"/>
                  <a:pt x="4069080" y="26860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192879" y="2888081"/>
            <a:ext cx="33843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当风险认知度随着时间推移而降低时，会违反设定的规则和安全防护措施。</a:t>
            </a:r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5328783" y="3101637"/>
            <a:ext cx="864096" cy="254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8157567" y="3811411"/>
            <a:ext cx="216024" cy="173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005976" y="605530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时         间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10630" y="3001348"/>
            <a:ext cx="461665" cy="2325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风险认知度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09095" y="116805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AB6"/>
                </a:solidFill>
              </a:rPr>
              <a:t>意识随时间及事故严重程度变化规律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46248" y="21061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严重事故</a:t>
            </a:r>
            <a:r>
              <a:rPr lang="en-US" altLang="zh-CN" dirty="0"/>
              <a:t>/</a:t>
            </a:r>
            <a:r>
              <a:rPr lang="zh-CN" altLang="en-US" dirty="0"/>
              <a:t>事件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3463756" y="2752229"/>
            <a:ext cx="549872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358900" y="1299845"/>
            <a:ext cx="9881870" cy="476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事故遭遇倾向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许多研究结果表明，事故的发生不仅与个人因素有关，而且与发生条件有关；与工人的年龄有关；与工人的工作经验、熟练程度有关。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明兹（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A.  mintz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）和布卢姆（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M.  L.  B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）建议事故发生遭遇倾向取代事故频发倾向的概念。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4" name="图片 107374286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 l="46565" t="50127" r="5400" b="13510"/>
          <a:stretch>
            <a:fillRect/>
          </a:stretch>
        </p:blipFill>
        <p:spPr>
          <a:xfrm>
            <a:off x="5587123" y="3584322"/>
            <a:ext cx="5953125" cy="3343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" name="矩形 81"/>
          <p:cNvSpPr/>
          <p:nvPr/>
        </p:nvSpPr>
        <p:spPr>
          <a:xfrm>
            <a:off x="3020453" y="2621344"/>
            <a:ext cx="1535463" cy="126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12861" y="1151414"/>
            <a:ext cx="8886825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海因里希事故因果连锁论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该理论认为：事故发生不是一个孤立的发生时间，尽管事故可能在某个一瞬间，却是一系列互为因果的原因事件相继发生的结果。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事故原因：直接原因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间接原因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基本原因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3" name="图片 1073742862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123154" y="1106057"/>
            <a:ext cx="10677212" cy="6038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95525" y="1712829"/>
            <a:ext cx="5768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/>
              <a:t>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海因里希事故因果连锁论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18822" y="3252301"/>
            <a:ext cx="45974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/>
              <a:t>遗</a:t>
            </a:r>
          </a:p>
          <a:p>
            <a:r>
              <a:rPr lang="zh-CN" altLang="en-US" sz="1400" dirty="0"/>
              <a:t>传</a:t>
            </a:r>
          </a:p>
          <a:p>
            <a:r>
              <a:rPr lang="zh-CN" altLang="en-US" sz="1400" dirty="0"/>
              <a:t>环境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31042" y="3205946"/>
            <a:ext cx="19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人的缺点</a:t>
            </a:r>
            <a:endParaRPr lang="en-US" altLang="zh-CN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6324917" y="3114040"/>
            <a:ext cx="36830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不安全行为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27252" y="2938806"/>
            <a:ext cx="15303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不安全状态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07208" y="3221335"/>
            <a:ext cx="321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事</a:t>
            </a:r>
          </a:p>
          <a:p>
            <a:endParaRPr lang="zh-CN" altLang="en-US" dirty="0"/>
          </a:p>
          <a:p>
            <a:r>
              <a:rPr lang="zh-CN" altLang="en-US" dirty="0"/>
              <a:t>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57918" y="3237230"/>
            <a:ext cx="3079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伤</a:t>
            </a:r>
          </a:p>
          <a:p>
            <a:endParaRPr lang="zh-CN" altLang="en-US" dirty="0"/>
          </a:p>
          <a:p>
            <a:r>
              <a:rPr lang="zh-CN" altLang="en-US" dirty="0"/>
              <a:t>亡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5" name="图片 1073742864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885670" y="1081007"/>
            <a:ext cx="10269881" cy="58224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994834" y="1815402"/>
            <a:ext cx="4368165" cy="5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博德事故因果连锁论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44792" y="3617595"/>
            <a:ext cx="4178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管理失误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13778" y="3603625"/>
            <a:ext cx="437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个人原因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96214" y="3391535"/>
            <a:ext cx="447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工作条件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26760" y="3659505"/>
            <a:ext cx="371475" cy="119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80000"/>
              </a:lnSpc>
            </a:pPr>
            <a:r>
              <a:rPr lang="zh-CN" altLang="en-US" dirty="0"/>
              <a:t>不安全行为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1592" y="3456982"/>
            <a:ext cx="291465" cy="119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80000"/>
              </a:lnSpc>
            </a:pPr>
            <a:r>
              <a:rPr lang="zh-CN" altLang="en-US" dirty="0"/>
              <a:t>不安全状态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74032" y="3603852"/>
            <a:ext cx="351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事</a:t>
            </a:r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50212" y="3617439"/>
            <a:ext cx="32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伤</a:t>
            </a:r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亡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2550" y="1301750"/>
            <a:ext cx="4666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能量意外释放论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2670" y="2007870"/>
            <a:ext cx="1077404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/>
              <a:t>     </a:t>
            </a:r>
            <a:r>
              <a:rPr lang="en-US" altLang="zh-CN" sz="2400"/>
              <a:t>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1961年吉布森（Gibson）、1966年哈登（Haddon）等人提出了解释事故发生物理本质的能量意外释放论。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从能量在系统中流动的角度，应该控制能量按照人们规定的 能量流通渠道流动。如果由于某种原因失去了对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能量的控制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，就会发生能量违背人的意愿的意外释放或逸出，使进行中的活动中 止而发生事故。如果事故时意外释放的能量作用于人体，并且能 量的作用超过人体的承受能力，则将造成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人员伤害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；如果意外释 放的能量作用于设备、建筑物、物体等，并且能量的作用超过它 们的抵抗能力，则将造成</a:t>
            </a:r>
            <a:r>
              <a:rPr lang="zh-CN" altLang="en-US" sz="2400" u="sng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设备、建筑物、物体的损坏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0185" t="37373" r="60255" b="9218"/>
          <a:stretch>
            <a:fillRect/>
          </a:stretch>
        </p:blipFill>
        <p:spPr>
          <a:xfrm>
            <a:off x="1744723" y="2457450"/>
            <a:ext cx="3103880" cy="4210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94385" y="1197610"/>
            <a:ext cx="5313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能量观点的事故因果连锁</a:t>
            </a:r>
          </a:p>
        </p:txBody>
      </p:sp>
      <p:sp>
        <p:nvSpPr>
          <p:cNvPr id="5" name="矩形 4"/>
          <p:cNvSpPr/>
          <p:nvPr/>
        </p:nvSpPr>
        <p:spPr>
          <a:xfrm>
            <a:off x="7701915" y="1277620"/>
            <a:ext cx="1800225" cy="5035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管理失误</a:t>
            </a:r>
          </a:p>
        </p:txBody>
      </p:sp>
      <p:sp>
        <p:nvSpPr>
          <p:cNvPr id="7" name="矩形 6"/>
          <p:cNvSpPr/>
          <p:nvPr/>
        </p:nvSpPr>
        <p:spPr>
          <a:xfrm>
            <a:off x="5847080" y="2256790"/>
            <a:ext cx="5509260" cy="432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个人原因、环境原因</a:t>
            </a:r>
          </a:p>
        </p:txBody>
      </p:sp>
      <p:sp>
        <p:nvSpPr>
          <p:cNvPr id="8" name="矩形 7"/>
          <p:cNvSpPr/>
          <p:nvPr/>
        </p:nvSpPr>
        <p:spPr>
          <a:xfrm>
            <a:off x="5798820" y="3203575"/>
            <a:ext cx="1854835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不完全行为</a:t>
            </a:r>
          </a:p>
        </p:txBody>
      </p:sp>
      <p:sp>
        <p:nvSpPr>
          <p:cNvPr id="9" name="矩形 8"/>
          <p:cNvSpPr/>
          <p:nvPr/>
        </p:nvSpPr>
        <p:spPr>
          <a:xfrm>
            <a:off x="9502140" y="3203575"/>
            <a:ext cx="1854200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不完全状态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413625" y="4301490"/>
            <a:ext cx="2376170" cy="7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能量或危险物质意外释放</a:t>
            </a:r>
          </a:p>
        </p:txBody>
      </p:sp>
      <p:sp>
        <p:nvSpPr>
          <p:cNvPr id="11" name="矩形 10"/>
          <p:cNvSpPr/>
          <p:nvPr/>
        </p:nvSpPr>
        <p:spPr>
          <a:xfrm>
            <a:off x="7698105" y="5931535"/>
            <a:ext cx="1728470" cy="432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   故</a:t>
            </a:r>
          </a:p>
        </p:txBody>
      </p:sp>
      <p:cxnSp>
        <p:nvCxnSpPr>
          <p:cNvPr id="14" name="直接箭头连接符 13"/>
          <p:cNvCxnSpPr>
            <a:stCxn id="5" idx="2"/>
            <a:endCxn id="7" idx="0"/>
          </p:cNvCxnSpPr>
          <p:nvPr/>
        </p:nvCxnSpPr>
        <p:spPr>
          <a:xfrm flipH="1">
            <a:off x="8601710" y="1781175"/>
            <a:ext cx="635" cy="475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8" idx="0"/>
          </p:cNvCxnSpPr>
          <p:nvPr/>
        </p:nvCxnSpPr>
        <p:spPr>
          <a:xfrm flipH="1">
            <a:off x="6726555" y="2680335"/>
            <a:ext cx="14605" cy="523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9" idx="0"/>
          </p:cNvCxnSpPr>
          <p:nvPr/>
        </p:nvCxnSpPr>
        <p:spPr>
          <a:xfrm flipH="1">
            <a:off x="10429240" y="2684145"/>
            <a:ext cx="15240" cy="519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698105" y="3256280"/>
            <a:ext cx="182753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7653655" y="3544570"/>
            <a:ext cx="1853565" cy="1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8" idx="2"/>
            <a:endCxn id="10" idx="0"/>
          </p:cNvCxnSpPr>
          <p:nvPr/>
        </p:nvCxnSpPr>
        <p:spPr>
          <a:xfrm>
            <a:off x="6726555" y="3635375"/>
            <a:ext cx="1875155" cy="666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9" idx="2"/>
            <a:endCxn id="10" idx="0"/>
          </p:cNvCxnSpPr>
          <p:nvPr/>
        </p:nvCxnSpPr>
        <p:spPr>
          <a:xfrm flipH="1">
            <a:off x="8601710" y="3635375"/>
            <a:ext cx="1827530" cy="666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0" idx="2"/>
            <a:endCxn id="11" idx="0"/>
          </p:cNvCxnSpPr>
          <p:nvPr/>
        </p:nvCxnSpPr>
        <p:spPr>
          <a:xfrm flipH="1">
            <a:off x="8562340" y="5093335"/>
            <a:ext cx="3937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6" name="矩形 5"/>
          <p:cNvSpPr/>
          <p:nvPr/>
        </p:nvSpPr>
        <p:spPr>
          <a:xfrm>
            <a:off x="7712075" y="1268730"/>
            <a:ext cx="1800225" cy="5035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管理失误</a:t>
            </a:r>
          </a:p>
        </p:txBody>
      </p:sp>
      <p:sp>
        <p:nvSpPr>
          <p:cNvPr id="12" name="矩形 11"/>
          <p:cNvSpPr/>
          <p:nvPr/>
        </p:nvSpPr>
        <p:spPr>
          <a:xfrm>
            <a:off x="5857240" y="2247900"/>
            <a:ext cx="5509260" cy="432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个人原因、环境原因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1230" y="1402715"/>
            <a:ext cx="10858500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系统安全观点的事故因果连锁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所谓</a:t>
            </a:r>
            <a:r>
              <a:rPr lang="zh-CN" altLang="en-US" sz="28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系统安全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，是在系统寿命期间内应用系统安全工程和管理方法，辨识系统中的危险源，并采取控制措施使其风险最小，从而使系统在规定的性能、时间、和成本范围内达到最佳安全程度。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系统安全认为：系统中存在的</a:t>
            </a:r>
            <a:r>
              <a:rPr lang="zh-CN" altLang="en-US" sz="28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是事故发生的根本原因，防止事故时消除、控制系统中的危险源。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1230" y="1402715"/>
            <a:ext cx="1023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两类危险源理论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87493" y="2323862"/>
            <a:ext cx="979308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  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第一类危险源：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系统中存在的，可能发生意外释放的能量（能源或能量载体）或危险物质。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97660" y="4091940"/>
            <a:ext cx="93510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第二类危险源：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导致能量或危险物质约束或限制措施破坏或失效的各种因素。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44999" y="1384077"/>
            <a:ext cx="10231120" cy="435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、有毒物质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、压力容器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、人员密集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、高速公路上浓雾茫茫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6" name="灯片编号占位符 5"/>
          <p:cNvSpPr>
            <a:spLocks noGrp="1"/>
          </p:cNvSpPr>
          <p:nvPr/>
        </p:nvSpPr>
        <p:spPr>
          <a:xfrm>
            <a:off x="9537853" y="6771337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4" name="图片 3" descr="600_cf29e253-77ec-4d48-93eb-0923e360567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15" y="491490"/>
            <a:ext cx="3504565" cy="34855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7450" y="1109980"/>
            <a:ext cx="6664325" cy="500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事故预防五原则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2" indent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可能预防的原则</a:t>
            </a:r>
          </a:p>
          <a:p>
            <a:pPr marL="914400" lvl="2" indent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偶然损失的原则</a:t>
            </a:r>
          </a:p>
          <a:p>
            <a:pPr marL="914400" lvl="2" indent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继发原因的原则</a:t>
            </a:r>
          </a:p>
          <a:p>
            <a:pPr marL="914400" lvl="2" indent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选择对策的原则</a:t>
            </a:r>
          </a:p>
          <a:p>
            <a:pPr marL="914400" lvl="2" indent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危险因素防护原则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5056505" y="3664585"/>
            <a:ext cx="1296670" cy="2636520"/>
          </a:xfrm>
          <a:prstGeom prst="leftBrace">
            <a:avLst/>
          </a:prstGeom>
          <a:ln>
            <a:solidFill>
              <a:srgbClr val="D52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94475" y="3644900"/>
            <a:ext cx="27425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</a:t>
            </a:r>
            <a:r>
              <a:rPr lang="en-US" altLang="zh-CN" sz="2800"/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技术的对策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ngineering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教育的对策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ducation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法制的对策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nforcement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342880" y="4721225"/>
            <a:ext cx="1886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对策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9484360" y="4977130"/>
            <a:ext cx="794385" cy="10795"/>
          </a:xfrm>
          <a:prstGeom prst="straightConnector1">
            <a:avLst/>
          </a:prstGeom>
          <a:ln>
            <a:solidFill>
              <a:srgbClr val="D52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"/>
          <p:cNvSpPr/>
          <p:nvPr/>
        </p:nvSpPr>
        <p:spPr bwMode="auto">
          <a:xfrm>
            <a:off x="4197127" y="2257118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Others_1"/>
          <p:cNvSpPr txBox="1"/>
          <p:nvPr>
            <p:custDataLst>
              <p:tags r:id="rId1"/>
            </p:custDataLst>
          </p:nvPr>
        </p:nvSpPr>
        <p:spPr>
          <a:xfrm>
            <a:off x="1388815" y="2867239"/>
            <a:ext cx="2873745" cy="10155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16" name="MH_Others_2"/>
          <p:cNvSpPr txBox="1"/>
          <p:nvPr>
            <p:custDataLst>
              <p:tags r:id="rId2"/>
            </p:custDataLst>
          </p:nvPr>
        </p:nvSpPr>
        <p:spPr>
          <a:xfrm>
            <a:off x="1403329" y="3882806"/>
            <a:ext cx="28447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SubTitle_1"/>
          <p:cNvSpPr txBox="1"/>
          <p:nvPr>
            <p:custDataLst>
              <p:tags r:id="rId3"/>
            </p:custDataLst>
          </p:nvPr>
        </p:nvSpPr>
        <p:spPr>
          <a:xfrm>
            <a:off x="5859666" y="1401183"/>
            <a:ext cx="4026093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安全生产管理的内涵</a:t>
            </a:r>
          </a:p>
        </p:txBody>
      </p:sp>
      <p:sp>
        <p:nvSpPr>
          <p:cNvPr id="18" name="MH_SubTitle_2"/>
          <p:cNvSpPr txBox="1"/>
          <p:nvPr>
            <p:custDataLst>
              <p:tags r:id="rId4"/>
            </p:custDataLst>
          </p:nvPr>
        </p:nvSpPr>
        <p:spPr>
          <a:xfrm>
            <a:off x="5859667" y="2723683"/>
            <a:ext cx="3017980" cy="48551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什么是安全</a:t>
            </a:r>
          </a:p>
        </p:txBody>
      </p:sp>
      <p:sp>
        <p:nvSpPr>
          <p:cNvPr id="19" name="MH_SubTitle_3"/>
          <p:cNvSpPr txBox="1"/>
          <p:nvPr>
            <p:custDataLst>
              <p:tags r:id="rId5"/>
            </p:custDataLst>
          </p:nvPr>
        </p:nvSpPr>
        <p:spPr>
          <a:xfrm>
            <a:off x="5880048" y="4046183"/>
            <a:ext cx="2997599" cy="48551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20" name="MH_SubTitle_4"/>
          <p:cNvSpPr txBox="1"/>
          <p:nvPr>
            <p:custDataLst>
              <p:tags r:id="rId6"/>
            </p:custDataLst>
          </p:nvPr>
        </p:nvSpPr>
        <p:spPr>
          <a:xfrm>
            <a:off x="5771278" y="5368682"/>
            <a:ext cx="2890345" cy="48551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安全管理基本方法</a:t>
            </a:r>
          </a:p>
        </p:txBody>
      </p:sp>
      <p:sp>
        <p:nvSpPr>
          <p:cNvPr id="21" name="Freeform 6"/>
          <p:cNvSpPr/>
          <p:nvPr/>
        </p:nvSpPr>
        <p:spPr bwMode="auto">
          <a:xfrm>
            <a:off x="4197127" y="952029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4197127" y="3562207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4197127" y="4867296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4463161" y="1301835"/>
            <a:ext cx="773020" cy="6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4463161" y="2594898"/>
            <a:ext cx="773020" cy="5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4463161" y="3912013"/>
            <a:ext cx="773020" cy="5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4463161" y="5217102"/>
            <a:ext cx="773020" cy="5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r="65472"/>
          <a:stretch>
            <a:fillRect/>
          </a:stretch>
        </p:blipFill>
        <p:spPr>
          <a:xfrm>
            <a:off x="10533832" y="4638992"/>
            <a:ext cx="1368152" cy="258847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9" name="图片 1073742868"/>
          <p:cNvPicPr>
            <a:picLocks noChangeAspect="1"/>
          </p:cNvPicPr>
          <p:nvPr/>
        </p:nvPicPr>
        <p:blipFill>
          <a:blip r:embed="rId2">
            <a:biLevel thresh="50000"/>
          </a:blip>
          <a:srcRect l="56001" t="20802" r="1454" b="9123"/>
          <a:stretch>
            <a:fillRect/>
          </a:stretch>
        </p:blipFill>
        <p:spPr>
          <a:xfrm>
            <a:off x="699770" y="1598930"/>
            <a:ext cx="10345420" cy="5372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993005" y="3072130"/>
            <a:ext cx="835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政府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46245" y="4102100"/>
            <a:ext cx="681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00395" y="4101465"/>
            <a:ext cx="804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3315" y="1155065"/>
            <a:ext cx="729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政府、企业、员工在安全生产上的关系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16990" y="2113280"/>
            <a:ext cx="2668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政府对员工的健康、安全加以保护，接受员工的上访，负责调查。解决矛盾和问题。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27785" y="3717925"/>
            <a:ext cx="2581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员工要遵守政府的法律法规，执行政府的法令，在与企业发生矛盾和纠纷时，有权上访和投诉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38580" y="5311775"/>
            <a:ext cx="32188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员工在生产过程中，必须遵守相关规章制度，不得违犯操作规程和劳动纪律，接受安全培训，并且在生产中要有自我保护的安全意识和安全知识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84670" y="2091690"/>
            <a:ext cx="3073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政府要制定有关安全的法律、法规、条例，发出有关安全指令，对企业进行宏观控制和必要的监督检查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33260" y="3440430"/>
            <a:ext cx="29330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企业要想政府做出保证生产安全、不让生命财产受到损害的承诺，遵守政府法律法规的承诺，接受政府的监督经检查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73875" y="5311775"/>
            <a:ext cx="30841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企业要给职工提供必要的安全设施、劳动保护、安全的生产条件和环境，对员工进行安全培训，制定相关的安全规定和要求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9966325" y="6760845"/>
            <a:ext cx="2892425" cy="384175"/>
          </a:xfrm>
        </p:spPr>
        <p:txBody>
          <a:bodyPr/>
          <a:lstStyle/>
          <a:p>
            <a:fld id="{118D5ACA-62CA-46DB-AD6B-12EDD6D51A23}" type="slidenum">
              <a:rPr lang="zh-CN" altLang="en-US" smtClean="0"/>
              <a:t>41</a:t>
            </a:fld>
            <a:endParaRPr lang="zh-CN" altLang="en-US"/>
          </a:p>
        </p:txBody>
      </p:sp>
      <p:graphicFrame>
        <p:nvGraphicFramePr>
          <p:cNvPr id="3" name="表格 2"/>
          <p:cNvGraphicFramePr/>
          <p:nvPr/>
        </p:nvGraphicFramePr>
        <p:xfrm>
          <a:off x="1929130" y="2282825"/>
          <a:ext cx="899795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/>
          <p:nvPr/>
        </p:nvGraphicFramePr>
        <p:xfrm>
          <a:off x="1702435" y="1567180"/>
          <a:ext cx="922464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名称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承担主体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工作性质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任务或方法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法规依据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监察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Inspect</a:t>
                      </a:r>
                      <a:r>
                        <a:rPr lang="zh-CN" altLang="en-US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安监部门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强制性行政执法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审查批准、现场监察和行政处罚</a:t>
                      </a:r>
                      <a:endParaRPr lang="en-US" altLang="zh-CN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0" marT="0" marB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安全生产法等有关监察法规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监督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Supervision</a:t>
                      </a:r>
                      <a:r>
                        <a:rPr lang="zh-CN" altLang="en-US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社会、公众、工会组织等相关方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公众权利与义务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经常性的社会舆论媒体宣传、投诉、举报等</a:t>
                      </a:r>
                    </a:p>
                  </a:txBody>
                  <a:tcPr marL="12700" marR="0" marT="0" marB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国家相关法规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检查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(Survey)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各级政府、上级主管部门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发现隐患、督促改正和检查落实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团队、周期性、自上而下的巡视检查</a:t>
                      </a:r>
                    </a:p>
                  </a:txBody>
                  <a:tcPr marL="12700" marR="0" marT="0" marB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安全生产法等法规、地方、行业规定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评价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Riskassessment</a:t>
                      </a:r>
                      <a:r>
                        <a:rPr lang="zh-CN" altLang="en-US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有资质的评价组织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监察指导下的第三方中介技术服务（强制）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定量风险识别评价与控制（合同约定）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评价导则等相关法规标准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评估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investigate  and  evaluate</a:t>
                      </a:r>
                      <a:r>
                        <a:rPr lang="zh-CN" altLang="en-US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生产经营单位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有组织的企业自我管理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部门统一布置，企业定性自评和按要求上报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有关规定和文件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审核（认证）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Audit</a:t>
                      </a:r>
                      <a:r>
                        <a:rPr lang="zh-CN" altLang="en-US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认可的认证机构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第三方中介技术服务（自愿）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合同约定对法规和承诺的符合性审核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审核规范或标准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390140" y="810260"/>
            <a:ext cx="6760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安全生产管理几项主要工作内容简介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9966325" y="6760845"/>
            <a:ext cx="2892425" cy="384175"/>
          </a:xfrm>
        </p:spPr>
        <p:txBody>
          <a:bodyPr/>
          <a:lstStyle/>
          <a:p>
            <a:fld id="{118D5ACA-62CA-46DB-AD6B-12EDD6D51A23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1073742871" name="图片 1073742870"/>
          <p:cNvPicPr>
            <a:picLocks noChangeAspect="1"/>
          </p:cNvPicPr>
          <p:nvPr/>
        </p:nvPicPr>
        <p:blipFill>
          <a:blip r:embed="rId2">
            <a:biLevel thresh="50000"/>
          </a:blip>
          <a:srcRect l="45137" t="14769" r="3820" b="10042"/>
          <a:stretch>
            <a:fillRect/>
          </a:stretch>
        </p:blipFill>
        <p:spPr>
          <a:xfrm>
            <a:off x="7305040" y="502285"/>
            <a:ext cx="4480560" cy="6642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153525" y="2447290"/>
            <a:ext cx="588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r>
              <a:rPr lang="en-US" altLang="zh-CN" baseline="-250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57335" y="3943985"/>
            <a:ext cx="584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r>
              <a:rPr lang="en-US" altLang="zh-CN" baseline="-250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10360" y="1603375"/>
            <a:ext cx="2996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已上保险的花费，包括受伤、生病、损害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36358" y="2880241"/>
            <a:ext cx="32702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未上保险的花费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产品和材料损坏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工厂和建筑损坏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工具和设备损坏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诉讼费用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应急费用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清理现场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耽误的生产时间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加班工作和临时劳动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调查所有时间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罚款</a:t>
            </a: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专长和经验损失</a:t>
            </a:r>
          </a:p>
        </p:txBody>
      </p:sp>
      <p:sp>
        <p:nvSpPr>
          <p:cNvPr id="7" name="右箭头 6"/>
          <p:cNvSpPr/>
          <p:nvPr/>
        </p:nvSpPr>
        <p:spPr>
          <a:xfrm>
            <a:off x="5493385" y="1744345"/>
            <a:ext cx="1368425" cy="504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4773295" y="4120515"/>
            <a:ext cx="237617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事故致因理论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"/>
          <p:cNvSpPr/>
          <p:nvPr/>
        </p:nvSpPr>
        <p:spPr bwMode="auto">
          <a:xfrm>
            <a:off x="1359641" y="1943840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8"/>
          <p:cNvSpPr/>
          <p:nvPr/>
        </p:nvSpPr>
        <p:spPr bwMode="auto">
          <a:xfrm>
            <a:off x="2061009" y="1535608"/>
            <a:ext cx="3566859" cy="3563017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2" name="Freeform 9"/>
          <p:cNvSpPr/>
          <p:nvPr/>
        </p:nvSpPr>
        <p:spPr bwMode="auto">
          <a:xfrm>
            <a:off x="749129" y="3408353"/>
            <a:ext cx="2535408" cy="2535407"/>
          </a:xfrm>
          <a:custGeom>
            <a:avLst/>
            <a:gdLst>
              <a:gd name="T0" fmla="*/ 660 w 1320"/>
              <a:gd name="T1" fmla="*/ 0 h 1320"/>
              <a:gd name="T2" fmla="*/ 1320 w 1320"/>
              <a:gd name="T3" fmla="*/ 660 h 1320"/>
              <a:gd name="T4" fmla="*/ 1320 w 1320"/>
              <a:gd name="T5" fmla="*/ 660 h 1320"/>
              <a:gd name="T6" fmla="*/ 660 w 1320"/>
              <a:gd name="T7" fmla="*/ 1320 h 1320"/>
              <a:gd name="T8" fmla="*/ 0 w 1320"/>
              <a:gd name="T9" fmla="*/ 660 h 1320"/>
              <a:gd name="T10" fmla="*/ 660 w 1320"/>
              <a:gd name="T11" fmla="*/ 0 h 1320"/>
              <a:gd name="T12" fmla="*/ 660 w 1320"/>
              <a:gd name="T13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1320">
                <a:moveTo>
                  <a:pt x="660" y="0"/>
                </a:moveTo>
                <a:lnTo>
                  <a:pt x="1320" y="660"/>
                </a:lnTo>
                <a:lnTo>
                  <a:pt x="1320" y="660"/>
                </a:lnTo>
                <a:lnTo>
                  <a:pt x="660" y="1320"/>
                </a:lnTo>
                <a:lnTo>
                  <a:pt x="0" y="660"/>
                </a:lnTo>
                <a:lnTo>
                  <a:pt x="660" y="0"/>
                </a:lnTo>
                <a:lnTo>
                  <a:pt x="66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10"/>
          <p:cNvSpPr/>
          <p:nvPr/>
        </p:nvSpPr>
        <p:spPr bwMode="auto">
          <a:xfrm>
            <a:off x="2864857" y="4739442"/>
            <a:ext cx="954741" cy="954739"/>
          </a:xfrm>
          <a:custGeom>
            <a:avLst/>
            <a:gdLst>
              <a:gd name="T0" fmla="*/ 307 w 613"/>
              <a:gd name="T1" fmla="*/ 0 h 613"/>
              <a:gd name="T2" fmla="*/ 613 w 613"/>
              <a:gd name="T3" fmla="*/ 307 h 613"/>
              <a:gd name="T4" fmla="*/ 307 w 613"/>
              <a:gd name="T5" fmla="*/ 613 h 613"/>
              <a:gd name="T6" fmla="*/ 0 w 613"/>
              <a:gd name="T7" fmla="*/ 307 h 613"/>
              <a:gd name="T8" fmla="*/ 307 w 613"/>
              <a:gd name="T9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613">
                <a:moveTo>
                  <a:pt x="307" y="0"/>
                </a:moveTo>
                <a:lnTo>
                  <a:pt x="613" y="307"/>
                </a:lnTo>
                <a:lnTo>
                  <a:pt x="307" y="613"/>
                </a:lnTo>
                <a:lnTo>
                  <a:pt x="0" y="307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4" name="Freeform 12"/>
          <p:cNvSpPr/>
          <p:nvPr/>
        </p:nvSpPr>
        <p:spPr bwMode="auto">
          <a:xfrm>
            <a:off x="5135390" y="2116764"/>
            <a:ext cx="1141212" cy="1137973"/>
          </a:xfrm>
          <a:custGeom>
            <a:avLst/>
            <a:gdLst>
              <a:gd name="T0" fmla="*/ 528 w 1057"/>
              <a:gd name="T1" fmla="*/ 0 h 1054"/>
              <a:gd name="T2" fmla="*/ 1057 w 1057"/>
              <a:gd name="T3" fmla="*/ 527 h 1054"/>
              <a:gd name="T4" fmla="*/ 528 w 1057"/>
              <a:gd name="T5" fmla="*/ 1054 h 1054"/>
              <a:gd name="T6" fmla="*/ 510 w 1057"/>
              <a:gd name="T7" fmla="*/ 1037 h 1054"/>
              <a:gd name="T8" fmla="*/ 0 w 1057"/>
              <a:gd name="T9" fmla="*/ 527 h 1054"/>
              <a:gd name="T10" fmla="*/ 510 w 1057"/>
              <a:gd name="T11" fmla="*/ 17 h 1054"/>
              <a:gd name="T12" fmla="*/ 528 w 1057"/>
              <a:gd name="T13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7" h="1054">
                <a:moveTo>
                  <a:pt x="528" y="0"/>
                </a:moveTo>
                <a:lnTo>
                  <a:pt x="1057" y="527"/>
                </a:lnTo>
                <a:lnTo>
                  <a:pt x="528" y="1054"/>
                </a:lnTo>
                <a:lnTo>
                  <a:pt x="510" y="1037"/>
                </a:lnTo>
                <a:lnTo>
                  <a:pt x="0" y="527"/>
                </a:lnTo>
                <a:lnTo>
                  <a:pt x="510" y="17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5" name="Freeform 7"/>
          <p:cNvSpPr/>
          <p:nvPr/>
        </p:nvSpPr>
        <p:spPr bwMode="auto">
          <a:xfrm>
            <a:off x="3061796" y="5741774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6" name="Freeform 7"/>
          <p:cNvSpPr/>
          <p:nvPr/>
        </p:nvSpPr>
        <p:spPr bwMode="auto">
          <a:xfrm>
            <a:off x="3637268" y="853463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066651" y="3070227"/>
            <a:ext cx="4468623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  <p:sp>
        <p:nvSpPr>
          <p:cNvPr id="82" name="矩形 81"/>
          <p:cNvSpPr/>
          <p:nvPr/>
        </p:nvSpPr>
        <p:spPr>
          <a:xfrm>
            <a:off x="3020453" y="2621344"/>
            <a:ext cx="1535463" cy="126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 </a:t>
            </a:r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32865" y="1213485"/>
            <a:ext cx="4540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安全管理的基本方法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32990" y="2054860"/>
            <a:ext cx="702437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一、系统安全管理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二、安全检查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三、安全评价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四、重大危险源管理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五、职业健康安全管理体系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六、应急体系建立和应急预案</a:t>
            </a:r>
          </a:p>
          <a:p>
            <a:pPr marL="0" indent="0">
              <a:buFont typeface="+mj-ea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+mj-ea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52911" y="1384082"/>
            <a:ext cx="5606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系统安全管理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52980" y="2974975"/>
            <a:ext cx="849439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系统论（基础理论）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系统安全管理	  系统工程（可靠性分析）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风险工程（风险可接受水平认定）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4701183" y="3341369"/>
            <a:ext cx="504190" cy="15119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57167" y="1308100"/>
            <a:ext cx="3963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 全 检 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51890" y="2164715"/>
            <a:ext cx="104603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目标、内容、责任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---检查和监察制度是清除隐患、防止事故、 改善劳动条件的重要手段和内容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---发现生产过程中的危险因素，采取措施， 保证安全生产。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---内容主要是查思想、查管理、查隐患、查 整改和查事故处理。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57167" y="1096045"/>
            <a:ext cx="4067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 全 评 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7585" y="1931670"/>
            <a:ext cx="11186795" cy="455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---原则：科学、公正和合法的自主开展安全评价。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---目的：查找、分析和预测危险、有害因素；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提出合理可行的安全对策措施；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指导监控和事故预防，达到低事故、少损失和优效益。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---分类：预评价、验收评价、现状评价。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rot="10800000">
            <a:off x="4024367" y="1084980"/>
            <a:ext cx="7130415" cy="4175125"/>
          </a:xfrm>
          <a:prstGeom prst="rtTriangl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033232" y="1085769"/>
            <a:ext cx="7129780" cy="4818380"/>
            <a:chOff x="11808" y="2516"/>
            <a:chExt cx="7494" cy="5330"/>
          </a:xfrm>
        </p:grpSpPr>
        <p:sp>
          <p:nvSpPr>
            <p:cNvPr id="10" name="直角三角形 9"/>
            <p:cNvSpPr/>
            <p:nvPr/>
          </p:nvSpPr>
          <p:spPr>
            <a:xfrm>
              <a:off x="11808" y="2516"/>
              <a:ext cx="7485" cy="4536"/>
            </a:xfrm>
            <a:prstGeom prst="rt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817" y="7052"/>
              <a:ext cx="7485" cy="794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557167" y="4851048"/>
            <a:ext cx="2699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Imposed  supervision</a:t>
            </a:r>
          </a:p>
          <a:p>
            <a:r>
              <a:rPr lang="en-US" altLang="zh-CN" dirty="0"/>
              <a:t>      (</a:t>
            </a:r>
            <a:r>
              <a:rPr lang="zh-CN" altLang="en-US" dirty="0"/>
              <a:t>强制监督</a:t>
            </a:r>
            <a:r>
              <a:rPr lang="en-US" altLang="zh-CN" dirty="0"/>
              <a:t>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45599" y="1880988"/>
            <a:ext cx="2174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Self  supervision</a:t>
            </a:r>
          </a:p>
          <a:p>
            <a:r>
              <a:rPr lang="en-US" altLang="zh-CN" dirty="0"/>
              <a:t>(</a:t>
            </a:r>
            <a:r>
              <a:rPr lang="zh-CN" altLang="en-US" dirty="0"/>
              <a:t>自我监督</a:t>
            </a:r>
            <a:r>
              <a:rPr lang="en-US" altLang="zh-CN" dirty="0"/>
              <a:t>)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17420" y="250190"/>
            <a:ext cx="3429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国外安全管理方法简介</a:t>
            </a:r>
          </a:p>
        </p:txBody>
      </p:sp>
      <p:sp>
        <p:nvSpPr>
          <p:cNvPr id="20" name="矩形 19"/>
          <p:cNvSpPr/>
          <p:nvPr/>
        </p:nvSpPr>
        <p:spPr>
          <a:xfrm>
            <a:off x="1650444" y="5582285"/>
            <a:ext cx="1080135" cy="3600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Low  </a:t>
            </a:r>
            <a:r>
              <a:rPr lang="zh-CN" altLang="en-US" dirty="0"/>
              <a:t>低</a:t>
            </a:r>
          </a:p>
        </p:txBody>
      </p:sp>
      <p:sp>
        <p:nvSpPr>
          <p:cNvPr id="21" name="矩形 20"/>
          <p:cNvSpPr/>
          <p:nvPr/>
        </p:nvSpPr>
        <p:spPr>
          <a:xfrm>
            <a:off x="3174445" y="5596255"/>
            <a:ext cx="575945" cy="3600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0%</a:t>
            </a:r>
          </a:p>
        </p:txBody>
      </p:sp>
      <p:sp>
        <p:nvSpPr>
          <p:cNvPr id="22" name="流程图: 过程 21"/>
          <p:cNvSpPr/>
          <p:nvPr/>
        </p:nvSpPr>
        <p:spPr>
          <a:xfrm>
            <a:off x="4277414" y="6116166"/>
            <a:ext cx="1151890" cy="287655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Low  </a:t>
            </a:r>
            <a:r>
              <a:rPr lang="zh-CN" altLang="en-US"/>
              <a:t>低</a:t>
            </a:r>
          </a:p>
        </p:txBody>
      </p:sp>
      <p:sp>
        <p:nvSpPr>
          <p:cNvPr id="23" name="矩形 22"/>
          <p:cNvSpPr/>
          <p:nvPr/>
        </p:nvSpPr>
        <p:spPr>
          <a:xfrm>
            <a:off x="4277414" y="6523836"/>
            <a:ext cx="1152525" cy="3600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High  </a:t>
            </a:r>
            <a:r>
              <a:rPr lang="zh-CN" altLang="en-US"/>
              <a:t>高</a:t>
            </a:r>
          </a:p>
        </p:txBody>
      </p:sp>
      <p:sp>
        <p:nvSpPr>
          <p:cNvPr id="24" name="矩形 23"/>
          <p:cNvSpPr/>
          <p:nvPr/>
        </p:nvSpPr>
        <p:spPr>
          <a:xfrm>
            <a:off x="6149394" y="6116801"/>
            <a:ext cx="2880360" cy="2870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Competence</a:t>
            </a:r>
            <a:r>
              <a:rPr lang="zh-CN" altLang="en-US"/>
              <a:t>能力</a:t>
            </a:r>
          </a:p>
        </p:txBody>
      </p:sp>
      <p:sp>
        <p:nvSpPr>
          <p:cNvPr id="25" name="矩形 24"/>
          <p:cNvSpPr/>
          <p:nvPr/>
        </p:nvSpPr>
        <p:spPr>
          <a:xfrm>
            <a:off x="6797729" y="6547966"/>
            <a:ext cx="1656080" cy="2882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Risk   </a:t>
            </a:r>
            <a:r>
              <a:rPr lang="zh-CN" altLang="en-US"/>
              <a:t>危险</a:t>
            </a:r>
          </a:p>
        </p:txBody>
      </p:sp>
      <p:sp>
        <p:nvSpPr>
          <p:cNvPr id="26" name="矩形 25"/>
          <p:cNvSpPr/>
          <p:nvPr/>
        </p:nvSpPr>
        <p:spPr>
          <a:xfrm>
            <a:off x="9998129" y="6043776"/>
            <a:ext cx="1080135" cy="3600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High  </a:t>
            </a:r>
            <a:r>
              <a:rPr lang="zh-CN" altLang="en-US"/>
              <a:t>高</a:t>
            </a:r>
          </a:p>
        </p:txBody>
      </p:sp>
      <p:sp>
        <p:nvSpPr>
          <p:cNvPr id="27" name="矩形 26"/>
          <p:cNvSpPr/>
          <p:nvPr/>
        </p:nvSpPr>
        <p:spPr>
          <a:xfrm>
            <a:off x="9911769" y="6572096"/>
            <a:ext cx="1367790" cy="2882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Low   </a:t>
            </a:r>
            <a:r>
              <a:rPr lang="zh-CN" altLang="en-US"/>
              <a:t>低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2190512" y="4399438"/>
            <a:ext cx="16510" cy="1006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2" idx="3"/>
            <a:endCxn id="24" idx="1"/>
          </p:cNvCxnSpPr>
          <p:nvPr/>
        </p:nvCxnSpPr>
        <p:spPr>
          <a:xfrm>
            <a:off x="5429304" y="6260311"/>
            <a:ext cx="720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4" idx="3"/>
            <a:endCxn id="26" idx="1"/>
          </p:cNvCxnSpPr>
          <p:nvPr/>
        </p:nvCxnSpPr>
        <p:spPr>
          <a:xfrm flipV="1">
            <a:off x="9029754" y="6224116"/>
            <a:ext cx="968375" cy="36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3" idx="3"/>
            <a:endCxn id="25" idx="1"/>
          </p:cNvCxnSpPr>
          <p:nvPr/>
        </p:nvCxnSpPr>
        <p:spPr>
          <a:xfrm flipV="1">
            <a:off x="5429939" y="6692111"/>
            <a:ext cx="1367790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25" idx="3"/>
            <a:endCxn id="27" idx="1"/>
          </p:cNvCxnSpPr>
          <p:nvPr/>
        </p:nvCxnSpPr>
        <p:spPr>
          <a:xfrm>
            <a:off x="8453809" y="6692111"/>
            <a:ext cx="1457960" cy="2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428179" y="1303655"/>
            <a:ext cx="1656080" cy="504190"/>
          </a:xfrm>
          <a:prstGeom prst="rect">
            <a:avLst/>
          </a:prstGeom>
          <a:gradFill>
            <a:gsLst>
              <a:gs pos="97000">
                <a:srgbClr val="007BD3"/>
              </a:gs>
              <a:gs pos="100000">
                <a:srgbClr val="034373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High   </a:t>
            </a:r>
            <a:r>
              <a:rPr lang="zh-CN" altLang="en-US" dirty="0"/>
              <a:t>高</a:t>
            </a:r>
          </a:p>
        </p:txBody>
      </p:sp>
      <p:sp>
        <p:nvSpPr>
          <p:cNvPr id="29" name="矩形 28"/>
          <p:cNvSpPr/>
          <p:nvPr/>
        </p:nvSpPr>
        <p:spPr>
          <a:xfrm>
            <a:off x="3084592" y="1269048"/>
            <a:ext cx="935990" cy="575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100%</a:t>
            </a:r>
          </a:p>
        </p:txBody>
      </p:sp>
      <p:sp>
        <p:nvSpPr>
          <p:cNvPr id="32" name="矩形 31"/>
          <p:cNvSpPr/>
          <p:nvPr/>
        </p:nvSpPr>
        <p:spPr>
          <a:xfrm>
            <a:off x="1246902" y="3645218"/>
            <a:ext cx="2701925" cy="648335"/>
          </a:xfrm>
          <a:prstGeom prst="rect">
            <a:avLst/>
          </a:prstGeom>
          <a:solidFill>
            <a:srgbClr val="1CB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Degree  of  supervision </a:t>
            </a:r>
          </a:p>
          <a:p>
            <a:pPr algn="ctr"/>
            <a:r>
              <a:rPr lang="en-US" altLang="zh-CN"/>
              <a:t>(</a:t>
            </a:r>
            <a:r>
              <a:rPr lang="zh-CN" altLang="en-US"/>
              <a:t>监督水平</a:t>
            </a:r>
            <a:r>
              <a:rPr lang="en-US" altLang="zh-CN"/>
              <a:t>)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207022" y="2088198"/>
            <a:ext cx="13335" cy="134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33245" y="1158240"/>
            <a:ext cx="6005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杜邦的安全文化：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8225" y="1866900"/>
            <a:ext cx="11458575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一、杜邦的安全哲学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：</a:t>
            </a:r>
            <a:endParaRPr lang="zh-CN" altLang="en-US" sz="2800" b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最高管理层的安全承诺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：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致力于使工人在工作和非工作期间获得最大程度的安全与健康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；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致力于使客户安全地销售和使用我们的产品。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二、杜邦的安全信仰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：</a:t>
            </a:r>
          </a:p>
          <a:p>
            <a:pPr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所有的伤害和职业病都是可以预防的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；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任何人都有责任对自己和周围工友的安全负责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，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管理人员对其所辖机构的安全负责。</a:t>
            </a:r>
          </a:p>
          <a:p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                    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"/>
          <p:cNvSpPr/>
          <p:nvPr/>
        </p:nvSpPr>
        <p:spPr bwMode="auto">
          <a:xfrm>
            <a:off x="1359641" y="1943840"/>
            <a:ext cx="1305089" cy="1305089"/>
          </a:xfrm>
          <a:custGeom>
            <a:avLst/>
            <a:gdLst>
              <a:gd name="T0" fmla="*/ 510 w 1020"/>
              <a:gd name="T1" fmla="*/ 0 h 1020"/>
              <a:gd name="T2" fmla="*/ 1020 w 1020"/>
              <a:gd name="T3" fmla="*/ 510 h 1020"/>
              <a:gd name="T4" fmla="*/ 1020 w 1020"/>
              <a:gd name="T5" fmla="*/ 510 h 1020"/>
              <a:gd name="T6" fmla="*/ 510 w 1020"/>
              <a:gd name="T7" fmla="*/ 1020 h 1020"/>
              <a:gd name="T8" fmla="*/ 510 w 1020"/>
              <a:gd name="T9" fmla="*/ 1020 h 1020"/>
              <a:gd name="T10" fmla="*/ 0 w 1020"/>
              <a:gd name="T11" fmla="*/ 510 h 1020"/>
              <a:gd name="T12" fmla="*/ 510 w 1020"/>
              <a:gd name="T13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1020" y="510"/>
                </a:lnTo>
                <a:lnTo>
                  <a:pt x="1020" y="510"/>
                </a:lnTo>
                <a:lnTo>
                  <a:pt x="510" y="1020"/>
                </a:lnTo>
                <a:lnTo>
                  <a:pt x="510" y="1020"/>
                </a:lnTo>
                <a:lnTo>
                  <a:pt x="0" y="510"/>
                </a:lnTo>
                <a:lnTo>
                  <a:pt x="51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8"/>
          <p:cNvSpPr/>
          <p:nvPr/>
        </p:nvSpPr>
        <p:spPr bwMode="auto">
          <a:xfrm>
            <a:off x="2061009" y="1535608"/>
            <a:ext cx="3566859" cy="3563017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2" name="Freeform 9"/>
          <p:cNvSpPr/>
          <p:nvPr/>
        </p:nvSpPr>
        <p:spPr bwMode="auto">
          <a:xfrm>
            <a:off x="749129" y="3408353"/>
            <a:ext cx="2535408" cy="2535407"/>
          </a:xfrm>
          <a:custGeom>
            <a:avLst/>
            <a:gdLst>
              <a:gd name="T0" fmla="*/ 660 w 1320"/>
              <a:gd name="T1" fmla="*/ 0 h 1320"/>
              <a:gd name="T2" fmla="*/ 1320 w 1320"/>
              <a:gd name="T3" fmla="*/ 660 h 1320"/>
              <a:gd name="T4" fmla="*/ 1320 w 1320"/>
              <a:gd name="T5" fmla="*/ 660 h 1320"/>
              <a:gd name="T6" fmla="*/ 660 w 1320"/>
              <a:gd name="T7" fmla="*/ 1320 h 1320"/>
              <a:gd name="T8" fmla="*/ 0 w 1320"/>
              <a:gd name="T9" fmla="*/ 660 h 1320"/>
              <a:gd name="T10" fmla="*/ 660 w 1320"/>
              <a:gd name="T11" fmla="*/ 0 h 1320"/>
              <a:gd name="T12" fmla="*/ 660 w 1320"/>
              <a:gd name="T13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1320">
                <a:moveTo>
                  <a:pt x="660" y="0"/>
                </a:moveTo>
                <a:lnTo>
                  <a:pt x="1320" y="660"/>
                </a:lnTo>
                <a:lnTo>
                  <a:pt x="1320" y="660"/>
                </a:lnTo>
                <a:lnTo>
                  <a:pt x="660" y="1320"/>
                </a:lnTo>
                <a:lnTo>
                  <a:pt x="0" y="660"/>
                </a:lnTo>
                <a:lnTo>
                  <a:pt x="660" y="0"/>
                </a:lnTo>
                <a:lnTo>
                  <a:pt x="66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0" tIns="0" rIns="0" bIns="0" numCol="1" anchor="ctr" anchorCtr="1" compatLnSpc="1"/>
          <a:lstStyle/>
          <a:p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10"/>
          <p:cNvSpPr/>
          <p:nvPr/>
        </p:nvSpPr>
        <p:spPr bwMode="auto">
          <a:xfrm>
            <a:off x="2864857" y="4739442"/>
            <a:ext cx="954741" cy="954739"/>
          </a:xfrm>
          <a:custGeom>
            <a:avLst/>
            <a:gdLst>
              <a:gd name="T0" fmla="*/ 307 w 613"/>
              <a:gd name="T1" fmla="*/ 0 h 613"/>
              <a:gd name="T2" fmla="*/ 613 w 613"/>
              <a:gd name="T3" fmla="*/ 307 h 613"/>
              <a:gd name="T4" fmla="*/ 307 w 613"/>
              <a:gd name="T5" fmla="*/ 613 h 613"/>
              <a:gd name="T6" fmla="*/ 0 w 613"/>
              <a:gd name="T7" fmla="*/ 307 h 613"/>
              <a:gd name="T8" fmla="*/ 307 w 613"/>
              <a:gd name="T9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613">
                <a:moveTo>
                  <a:pt x="307" y="0"/>
                </a:moveTo>
                <a:lnTo>
                  <a:pt x="613" y="307"/>
                </a:lnTo>
                <a:lnTo>
                  <a:pt x="307" y="613"/>
                </a:lnTo>
                <a:lnTo>
                  <a:pt x="0" y="307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4" name="Freeform 12"/>
          <p:cNvSpPr/>
          <p:nvPr/>
        </p:nvSpPr>
        <p:spPr bwMode="auto">
          <a:xfrm>
            <a:off x="5135390" y="2116764"/>
            <a:ext cx="1141212" cy="1137973"/>
          </a:xfrm>
          <a:custGeom>
            <a:avLst/>
            <a:gdLst>
              <a:gd name="T0" fmla="*/ 528 w 1057"/>
              <a:gd name="T1" fmla="*/ 0 h 1054"/>
              <a:gd name="T2" fmla="*/ 1057 w 1057"/>
              <a:gd name="T3" fmla="*/ 527 h 1054"/>
              <a:gd name="T4" fmla="*/ 528 w 1057"/>
              <a:gd name="T5" fmla="*/ 1054 h 1054"/>
              <a:gd name="T6" fmla="*/ 510 w 1057"/>
              <a:gd name="T7" fmla="*/ 1037 h 1054"/>
              <a:gd name="T8" fmla="*/ 0 w 1057"/>
              <a:gd name="T9" fmla="*/ 527 h 1054"/>
              <a:gd name="T10" fmla="*/ 510 w 1057"/>
              <a:gd name="T11" fmla="*/ 17 h 1054"/>
              <a:gd name="T12" fmla="*/ 528 w 1057"/>
              <a:gd name="T13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7" h="1054">
                <a:moveTo>
                  <a:pt x="528" y="0"/>
                </a:moveTo>
                <a:lnTo>
                  <a:pt x="1057" y="527"/>
                </a:lnTo>
                <a:lnTo>
                  <a:pt x="528" y="1054"/>
                </a:lnTo>
                <a:lnTo>
                  <a:pt x="510" y="1037"/>
                </a:lnTo>
                <a:lnTo>
                  <a:pt x="0" y="527"/>
                </a:lnTo>
                <a:lnTo>
                  <a:pt x="510" y="17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5" name="Freeform 7"/>
          <p:cNvSpPr/>
          <p:nvPr/>
        </p:nvSpPr>
        <p:spPr bwMode="auto">
          <a:xfrm>
            <a:off x="3061796" y="5741774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6" name="Freeform 7"/>
          <p:cNvSpPr/>
          <p:nvPr/>
        </p:nvSpPr>
        <p:spPr bwMode="auto">
          <a:xfrm>
            <a:off x="3637268" y="853463"/>
            <a:ext cx="560862" cy="558942"/>
          </a:xfrm>
          <a:custGeom>
            <a:avLst/>
            <a:gdLst>
              <a:gd name="T0" fmla="*/ 145 w 292"/>
              <a:gd name="T1" fmla="*/ 0 h 291"/>
              <a:gd name="T2" fmla="*/ 292 w 292"/>
              <a:gd name="T3" fmla="*/ 146 h 291"/>
              <a:gd name="T4" fmla="*/ 145 w 292"/>
              <a:gd name="T5" fmla="*/ 291 h 291"/>
              <a:gd name="T6" fmla="*/ 0 w 292"/>
              <a:gd name="T7" fmla="*/ 146 h 291"/>
              <a:gd name="T8" fmla="*/ 145 w 292"/>
              <a:gd name="T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291">
                <a:moveTo>
                  <a:pt x="145" y="0"/>
                </a:moveTo>
                <a:lnTo>
                  <a:pt x="292" y="146"/>
                </a:lnTo>
                <a:lnTo>
                  <a:pt x="145" y="291"/>
                </a:lnTo>
                <a:lnTo>
                  <a:pt x="0" y="146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066651" y="3070227"/>
            <a:ext cx="633938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安全生产管理的内涵</a:t>
            </a:r>
          </a:p>
        </p:txBody>
      </p:sp>
      <p:sp>
        <p:nvSpPr>
          <p:cNvPr id="82" name="矩形 81"/>
          <p:cNvSpPr/>
          <p:nvPr/>
        </p:nvSpPr>
        <p:spPr>
          <a:xfrm>
            <a:off x="3020453" y="2621344"/>
            <a:ext cx="1535463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4550" y="1157605"/>
            <a:ext cx="6005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杜邦的安全文化：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8860" y="2173605"/>
            <a:ext cx="1145857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三、杜邦的安全目标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：</a:t>
            </a:r>
            <a:endParaRPr lang="zh-CN" altLang="en-US" sz="2800" b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1" latinLnBrk="0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零伤害和职业病、零环境损坏。</a:t>
            </a:r>
          </a:p>
          <a:p>
            <a:pPr eaLnBrk="1" latinLnBrk="0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四、安全压倒一切的安全优先理念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：</a:t>
            </a:r>
            <a:endParaRPr lang="zh-CN" altLang="en-US" sz="2800" b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 eaLnBrk="1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无论是生产还是效益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，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在任何情况下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pitchFamily="34" charset="-128"/>
                <a:sym typeface="+mn-ea"/>
              </a:rPr>
              <a:t>，</a:t>
            </a:r>
            <a:r>
              <a:rPr lang="zh-CN" altLang="en-US" sz="28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一个繁忙的日程决不能成为忽视安全的理由。                                   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33039" y="290622"/>
            <a:ext cx="223635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安全管理方法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84959" y="879578"/>
            <a:ext cx="6005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径  溪</a:t>
            </a:r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杜荀鹤（唐朝）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68935" y="2680221"/>
            <a:ext cx="7628890" cy="33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径溪石险人兢慎，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终岁不闻倾覆人。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却是平流无石处，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时时闻说有沉沦。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31" y="4644178"/>
            <a:ext cx="7992888" cy="258847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684862" y="3385267"/>
            <a:ext cx="7362691" cy="0"/>
            <a:chOff x="2900983" y="3947177"/>
            <a:chExt cx="7363600" cy="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900983" y="3947177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896431" y="3947177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136203"/>
            <a:ext cx="609600" cy="609600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108895" y="2148205"/>
            <a:ext cx="83169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谢谢聆听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3117007" y="2176165"/>
            <a:ext cx="5897857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隐患险于明火（认识论）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防范胜于救灾（方法论）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安全哲学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3981103" y="2464197"/>
            <a:ext cx="5066203" cy="11068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核心：雇主守法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/>
          <p:cNvSpPr txBox="1"/>
          <p:nvPr/>
        </p:nvSpPr>
        <p:spPr>
          <a:xfrm>
            <a:off x="1694875" y="2003827"/>
            <a:ext cx="9217024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企业是从事生产、流通、服务等经济活动，以生产或服务满足社会需要，实行自主经营、独立核算、依法设立的一种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盈利性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的经济组织。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企业的核心价值观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 txBox="1"/>
          <p:nvPr/>
        </p:nvSpPr>
        <p:spPr bwMode="auto">
          <a:xfrm>
            <a:off x="2106295" y="2915285"/>
            <a:ext cx="9184005" cy="237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eaLnBrk="1" latinLnBrk="0" hangingPunct="1"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例：铸造企业</a:t>
            </a:r>
          </a:p>
          <a:p>
            <a:pPr indent="457200" eaLnBrk="1" latinLnBrk="0" hangingPunct="1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企业规模都差不多，厂房、设备、原材料、工业路线、员工、员工素养等相当，假设我们企业的安全生产和职业卫生做的比他们都好，如何体现在利润上？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782296" y="1449830"/>
            <a:ext cx="5066203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安全与利润的关系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2326054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2466389" y="303957"/>
            <a:ext cx="2236359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安全与利润的关系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3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36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36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36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www.33ppt.com">
  <a:themeElements>
    <a:clrScheme name="自定义 1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A55F"/>
      </a:accent1>
      <a:accent2>
        <a:srgbClr val="5A5A5A"/>
      </a:accent2>
      <a:accent3>
        <a:srgbClr val="15A55F"/>
      </a:accent3>
      <a:accent4>
        <a:srgbClr val="5A5A5A"/>
      </a:accent4>
      <a:accent5>
        <a:srgbClr val="15A55F"/>
      </a:accent5>
      <a:accent6>
        <a:srgbClr val="5A5A5A"/>
      </a:accent6>
      <a:hlink>
        <a:srgbClr val="15A55F"/>
      </a:hlink>
      <a:folHlink>
        <a:srgbClr val="5A5A5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3270</Words>
  <Application>Microsoft Office PowerPoint</Application>
  <PresentationFormat>自定义</PresentationFormat>
  <Paragraphs>451</Paragraphs>
  <Slides>52</Slides>
  <Notes>36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9" baseType="lpstr">
      <vt:lpstr>MS PGothic</vt:lpstr>
      <vt:lpstr>宋体</vt:lpstr>
      <vt:lpstr>微软雅黑</vt:lpstr>
      <vt:lpstr>Arial</vt:lpstr>
      <vt:lpstr>Calibri</vt:lpstr>
      <vt:lpstr>Impact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/>
  <cp:lastModifiedBy/>
  <cp:revision>6</cp:revision>
  <dcterms:created xsi:type="dcterms:W3CDTF">2016-10-17T14:00:00Z</dcterms:created>
  <dcterms:modified xsi:type="dcterms:W3CDTF">2020-04-17T01:23:40Z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