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3141" r:id="rId2"/>
    <p:sldId id="3149" r:id="rId3"/>
    <p:sldId id="3148" r:id="rId4"/>
    <p:sldId id="3142" r:id="rId5"/>
    <p:sldId id="3143" r:id="rId6"/>
    <p:sldId id="3150" r:id="rId7"/>
    <p:sldId id="3155" r:id="rId8"/>
    <p:sldId id="3151" r:id="rId9"/>
    <p:sldId id="3157" r:id="rId10"/>
    <p:sldId id="3156" r:id="rId11"/>
    <p:sldId id="3158" r:id="rId12"/>
    <p:sldId id="3190" r:id="rId13"/>
    <p:sldId id="3145" r:id="rId14"/>
    <p:sldId id="3152" r:id="rId15"/>
    <p:sldId id="3192" r:id="rId16"/>
    <p:sldId id="3191" r:id="rId17"/>
    <p:sldId id="3159" r:id="rId18"/>
    <p:sldId id="3193" r:id="rId19"/>
    <p:sldId id="3194" r:id="rId20"/>
    <p:sldId id="3195" r:id="rId21"/>
    <p:sldId id="3146" r:id="rId22"/>
    <p:sldId id="3160" r:id="rId23"/>
    <p:sldId id="3196" r:id="rId24"/>
    <p:sldId id="3161" r:id="rId25"/>
    <p:sldId id="3162" r:id="rId26"/>
    <p:sldId id="3163" r:id="rId27"/>
    <p:sldId id="3164" r:id="rId28"/>
    <p:sldId id="3165" r:id="rId29"/>
    <p:sldId id="3166" r:id="rId30"/>
    <p:sldId id="3167" r:id="rId31"/>
    <p:sldId id="3147" r:id="rId32"/>
    <p:sldId id="3153" r:id="rId33"/>
    <p:sldId id="3154" r:id="rId34"/>
    <p:sldId id="3176" r:id="rId35"/>
    <p:sldId id="3177" r:id="rId36"/>
    <p:sldId id="3178" r:id="rId37"/>
    <p:sldId id="3199" r:id="rId38"/>
    <p:sldId id="3197" r:id="rId39"/>
    <p:sldId id="3180" r:id="rId40"/>
    <p:sldId id="3181" r:id="rId41"/>
    <p:sldId id="3182" r:id="rId42"/>
    <p:sldId id="3183" r:id="rId43"/>
    <p:sldId id="3229" r:id="rId44"/>
    <p:sldId id="3184" r:id="rId45"/>
    <p:sldId id="3185" r:id="rId46"/>
    <p:sldId id="3186" r:id="rId47"/>
    <p:sldId id="3187" r:id="rId48"/>
    <p:sldId id="3188" r:id="rId49"/>
    <p:sldId id="3189" r:id="rId50"/>
    <p:sldId id="3230" r:id="rId51"/>
    <p:sldId id="3198" r:id="rId52"/>
    <p:sldId id="3144" r:id="rId53"/>
  </p:sldIdLst>
  <p:sldSz cx="12858750" cy="723265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40080" indent="-1828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955" indent="-5543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">
          <p15:clr>
            <a:srgbClr val="A4A3A4"/>
          </p15:clr>
        </p15:guide>
        <p15:guide id="2" pos="4008">
          <p15:clr>
            <a:srgbClr val="A4A3A4"/>
          </p15:clr>
        </p15:guide>
        <p15:guide id="3" pos="557">
          <p15:clr>
            <a:srgbClr val="A4A3A4"/>
          </p15:clr>
        </p15:guide>
        <p15:guide id="4" orient="horz" pos="4258">
          <p15:clr>
            <a:srgbClr val="A4A3A4"/>
          </p15:clr>
        </p15:guide>
        <p15:guide id="5" pos="7550">
          <p15:clr>
            <a:srgbClr val="A4A3A4"/>
          </p15:clr>
        </p15:guide>
        <p15:guide id="6" pos="376">
          <p15:clr>
            <a:srgbClr val="A4A3A4"/>
          </p15:clr>
        </p15:guide>
        <p15:guide id="7" pos="13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B6"/>
    <a:srgbClr val="000000"/>
    <a:srgbClr val="1CB7F1"/>
    <a:srgbClr val="8ED7F1"/>
    <a:srgbClr val="D52C0A"/>
    <a:srgbClr val="535353"/>
    <a:srgbClr val="30B9C3"/>
    <a:srgbClr val="157DA8"/>
    <a:srgbClr val="8EC436"/>
    <a:srgbClr val="8655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65" autoAdjust="0"/>
    <p:restoredTop sz="92986" autoAdjust="0"/>
  </p:normalViewPr>
  <p:slideViewPr>
    <p:cSldViewPr>
      <p:cViewPr varScale="1">
        <p:scale>
          <a:sx n="98" d="100"/>
          <a:sy n="98" d="100"/>
        </p:scale>
        <p:origin x="876" y="84"/>
      </p:cViewPr>
      <p:guideLst>
        <p:guide orient="horz" pos="301"/>
        <p:guide pos="4008"/>
        <p:guide pos="557"/>
        <p:guide orient="horz" pos="4258"/>
        <p:guide pos="7550"/>
        <p:guide pos="376"/>
        <p:guide pos="1343"/>
      </p:guideLst>
    </p:cSldViewPr>
  </p:slideViewPr>
  <p:outlineViewPr>
    <p:cViewPr>
      <p:scale>
        <a:sx n="100" d="100"/>
        <a:sy n="100" d="100"/>
      </p:scale>
      <p:origin x="0" y="-144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742FC-62BB-4B81-9CA5-3B750A4B4580}" type="datetimeFigureOut">
              <a:rPr lang="zh-CN" altLang="en-US" smtClean="0"/>
              <a:t>2020/4/17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E82F1-5B17-4D95-A6D6-EB96F2D72B6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t>2020/4/17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9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1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3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5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37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（</a:t>
            </a:r>
            <a:r>
              <a:rPr lang="en-US" altLang="zh-CN" dirty="0"/>
              <a:t>55</a:t>
            </a:r>
            <a:r>
              <a:rPr lang="zh-CN" altLang="en-US" dirty="0"/>
              <a:t>分、</a:t>
            </a:r>
            <a:r>
              <a:rPr lang="en-US" altLang="zh-CN" dirty="0"/>
              <a:t>58</a:t>
            </a:r>
            <a:r>
              <a:rPr lang="zh-CN" altLang="en-US" dirty="0"/>
              <a:t>分）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例子：开小吃部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例子：开小吃部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加事故树</a:t>
            </a:r>
            <a:endParaRPr lang="en-US" altLang="zh-CN" dirty="0"/>
          </a:p>
          <a:p>
            <a:r>
              <a:rPr lang="zh-CN" altLang="en-US" dirty="0"/>
              <a:t>安全是相对的，风险是绝对的？</a:t>
            </a:r>
            <a:endParaRPr lang="en-US" altLang="zh-CN" dirty="0"/>
          </a:p>
          <a:p>
            <a:r>
              <a:rPr lang="zh-CN" altLang="en-US" dirty="0"/>
              <a:t>控制风险的力度取决于这个风险发生的严重程度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加事故树</a:t>
            </a:r>
            <a:endParaRPr lang="en-US" altLang="zh-CN" dirty="0"/>
          </a:p>
          <a:p>
            <a:r>
              <a:rPr lang="zh-CN" altLang="en-US" dirty="0"/>
              <a:t>安全是相对的，风险是绝对的？</a:t>
            </a:r>
            <a:endParaRPr lang="en-US" altLang="zh-CN" dirty="0"/>
          </a:p>
          <a:p>
            <a:r>
              <a:rPr lang="zh-CN" altLang="en-US" dirty="0"/>
              <a:t>控制风险的力度取决于这个风险发生的严重程度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A.</a:t>
            </a:r>
            <a:r>
              <a:rPr lang="zh-CN" altLang="en-US" dirty="0"/>
              <a:t>事故是离散随机小概率事件，它有离散性、随机性，某种意义上说有偶然性的成分，我们可能做了几次违章都没有出事，但是风险确以隐患的形式存在，但多年来没有发生事故，我们能说其是安全的吗？</a:t>
            </a:r>
            <a:endParaRPr lang="en-US" altLang="zh-CN" dirty="0"/>
          </a:p>
          <a:p>
            <a:r>
              <a:rPr lang="en-US" altLang="zh-CN" dirty="0"/>
              <a:t>C.</a:t>
            </a:r>
            <a:r>
              <a:rPr lang="zh-CN" altLang="en-US" dirty="0"/>
              <a:t>要从两个方面来说</a:t>
            </a:r>
            <a:r>
              <a:rPr lang="en-US" altLang="zh-CN" dirty="0"/>
              <a:t>:1</a:t>
            </a:r>
            <a:r>
              <a:rPr lang="zh-CN" altLang="en-US" dirty="0"/>
              <a:t>、新生事物没有法律法规；</a:t>
            </a:r>
            <a:r>
              <a:rPr lang="en-US" altLang="zh-CN" dirty="0"/>
              <a:t>2</a:t>
            </a:r>
            <a:r>
              <a:rPr lang="zh-CN" altLang="en-US" dirty="0"/>
              <a:t>、执法主体不公平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国内外的区别，除中国之外的其他国家，不论发达国家还是二线国家，安全管理都是在劳动部下设定一个局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铸管厂的例子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中石油的例子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瑞士表的例子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汶川地震，九年后对。。。。。。人类存在一个缺陷，随着时间的推移，我们对风险的认知呈现衰减的状态，当这种状态出现了，我们做出违章和破坏制度事情的可能性就会变大，为了不让它放任自流，就需要对从事特殊行业或特殊工种的人定期行施加一个科学的、合理的强化和刺激（</a:t>
            </a:r>
            <a:r>
              <a:rPr lang="en-US" altLang="zh-CN" dirty="0"/>
              <a:t>11</a:t>
            </a:r>
            <a:r>
              <a:rPr lang="zh-CN" altLang="en-US" dirty="0"/>
              <a:t>分）。这根红线就需要我们天天讲、月月讲，我们不仅要讲还要注重效果，也就是需要我们具备一种说服别人的能力，如何说服呢？（补铁锅的故事）补锅的师傅都知道将事情搞大了去做？我们有什么理由说，我们的培训得不到别人的认可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43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52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安全：即可显现的</a:t>
            </a:r>
            <a:r>
              <a:rPr lang="en-US" altLang="zh-CN" dirty="0"/>
              <a:t>——</a:t>
            </a:r>
            <a:r>
              <a:rPr lang="zh-CN" altLang="en-US" dirty="0"/>
              <a:t>工伤 </a:t>
            </a:r>
            <a:endParaRPr lang="en-US" altLang="zh-CN" dirty="0"/>
          </a:p>
          <a:p>
            <a:r>
              <a:rPr lang="en-US" altLang="zh-CN" dirty="0"/>
              <a:t>          </a:t>
            </a:r>
            <a:r>
              <a:rPr lang="zh-CN" altLang="en-US" dirty="0"/>
              <a:t>延时显现的</a:t>
            </a:r>
            <a:r>
              <a:rPr lang="en-US" altLang="zh-CN" dirty="0"/>
              <a:t>——</a:t>
            </a:r>
            <a:r>
              <a:rPr lang="zh-CN" altLang="en-US" dirty="0"/>
              <a:t>职业病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1986</a:t>
            </a:r>
            <a:r>
              <a:rPr lang="zh-CN" altLang="en-US" dirty="0"/>
              <a:t>年</a:t>
            </a:r>
            <a:r>
              <a:rPr lang="en-US" altLang="zh-CN" dirty="0"/>
              <a:t>10</a:t>
            </a:r>
            <a:r>
              <a:rPr lang="zh-CN" altLang="en-US" dirty="0"/>
              <a:t>月</a:t>
            </a:r>
            <a:r>
              <a:rPr lang="en-US" altLang="zh-CN" dirty="0"/>
              <a:t>9</a:t>
            </a:r>
            <a:r>
              <a:rPr lang="zh-CN" altLang="en-US" dirty="0"/>
              <a:t>号，江泽民在上海主持工作时“防范胜于救灾”是我们安全生产的至高无上的不二法门，我们最不愿意看到的事情最好不让它发生，所以，安法修编就强调事先执法，我们曾经是如何做？我们想想我们的执法队，是不是都是事后执法？ </a:t>
            </a:r>
            <a:endParaRPr lang="en-US" altLang="zh-CN" dirty="0"/>
          </a:p>
          <a:p>
            <a:r>
              <a:rPr lang="zh-CN" altLang="en-US" dirty="0"/>
              <a:t>安全生产的监管执法，重点强化的不是政府执法而是雇主守法，因此在国务院下发的</a:t>
            </a:r>
            <a:r>
              <a:rPr lang="en-US" altLang="zh-CN" dirty="0"/>
              <a:t>《</a:t>
            </a:r>
            <a:r>
              <a:rPr lang="zh-CN" altLang="en-US" dirty="0"/>
              <a:t>关于推进安全生产领域改革发展的意见</a:t>
            </a:r>
            <a:r>
              <a:rPr lang="en-US" altLang="zh-CN" dirty="0"/>
              <a:t>》</a:t>
            </a:r>
            <a:r>
              <a:rPr lang="zh-CN" altLang="en-US" dirty="0"/>
              <a:t>中就明确规定：要建立企业生产经营全过程安全责任追溯制度。 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只有雇主守法了，我们的安全工作才不会再是：安全工作明显好转，但形势依然严峻，一个总是解决不了的事情就要从生产关系中找原因，一个总也遏制不住的问题就要从机制体制建设中找原因，所以我们的核心不是监管执法而是雇主守法，那我们如何让雇主守法？我们还是从生产关系中找？ </a:t>
            </a:r>
            <a:endParaRPr lang="en-US" altLang="zh-CN" dirty="0"/>
          </a:p>
          <a:p>
            <a:r>
              <a:rPr lang="zh-CN" altLang="en-US" dirty="0"/>
              <a:t>问大家一个问题，企业的核心价值观是什么？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公交公司例外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销售上定价高行吗？产量大行吗？增加产量的方法：增加生产线和贴牌  ，那我们如何体现安全与利润的关系呢？</a:t>
            </a:r>
            <a:endParaRPr lang="en-US" altLang="zh-CN" dirty="0"/>
          </a:p>
          <a:p>
            <a:r>
              <a:rPr lang="zh-CN" altLang="en-US" dirty="0"/>
              <a:t>有效降低安全成本，增加规避风险的能力，使我们的利润达到合理的预期，这里一定是合理的预期而不是最大化，如果强调最大化，我们就又会在逐利的道路上舍本逐末了</a:t>
            </a:r>
            <a:endParaRPr lang="en-US" altLang="zh-CN" dirty="0"/>
          </a:p>
          <a:p>
            <a:r>
              <a:rPr lang="zh-CN" altLang="en-US" dirty="0"/>
              <a:t>那如何才能增加利润大？就要提高竞争力，（农贸市场买肉）（</a:t>
            </a:r>
            <a:r>
              <a:rPr lang="en-US" altLang="zh-CN" dirty="0"/>
              <a:t>45</a:t>
            </a:r>
            <a:r>
              <a:rPr lang="zh-CN" altLang="en-US" dirty="0"/>
              <a:t>分）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736005"/>
            <a:ext cx="5925319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同侧圆角矩形 2"/>
          <p:cNvSpPr/>
          <p:nvPr userDrawn="1"/>
        </p:nvSpPr>
        <p:spPr>
          <a:xfrm rot="10800000">
            <a:off x="884759" y="1"/>
            <a:ext cx="1296144" cy="1024036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9597727" y="6928693"/>
            <a:ext cx="3254254" cy="457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同侧圆角矩形 6"/>
          <p:cNvSpPr/>
          <p:nvPr userDrawn="1"/>
        </p:nvSpPr>
        <p:spPr>
          <a:xfrm>
            <a:off x="11901983" y="6640661"/>
            <a:ext cx="576064" cy="591989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484513" y="6744667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113" y="0"/>
            <a:ext cx="12862508" cy="7232650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>
          <a:xfrm>
            <a:off x="9482082" y="6760542"/>
            <a:ext cx="2892425" cy="384175"/>
          </a:xfrm>
        </p:spPr>
        <p:txBody>
          <a:bodyPr/>
          <a:lstStyle/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2020/4/17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736005"/>
            <a:ext cx="5925319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同侧圆角矩形 8"/>
          <p:cNvSpPr/>
          <p:nvPr userDrawn="1"/>
        </p:nvSpPr>
        <p:spPr>
          <a:xfrm rot="10800000">
            <a:off x="884759" y="1"/>
            <a:ext cx="1296144" cy="1024036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9597727" y="6928693"/>
            <a:ext cx="3254254" cy="457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同侧圆角矩形 10"/>
          <p:cNvSpPr/>
          <p:nvPr userDrawn="1"/>
        </p:nvSpPr>
        <p:spPr>
          <a:xfrm>
            <a:off x="11901983" y="6640661"/>
            <a:ext cx="576064" cy="591989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484513" y="6744667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931" y="4644178"/>
            <a:ext cx="7992888" cy="2588472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2684862" y="3385267"/>
            <a:ext cx="7362691" cy="0"/>
            <a:chOff x="2900983" y="3947177"/>
            <a:chExt cx="7363600" cy="0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2900983" y="3947177"/>
              <a:ext cx="13681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8896431" y="3947177"/>
              <a:ext cx="13681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奥特曼 - Remember (Original Mix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24575" y="-1136203"/>
            <a:ext cx="609600" cy="609600"/>
          </a:xfrm>
          <a:prstGeom prst="rect">
            <a:avLst/>
          </a:prstGeom>
        </p:spPr>
      </p:pic>
      <p:sp>
        <p:nvSpPr>
          <p:cNvPr id="14" name="矩形 259"/>
          <p:cNvSpPr>
            <a:spLocks noChangeArrowheads="1"/>
          </p:cNvSpPr>
          <p:nvPr/>
        </p:nvSpPr>
        <p:spPr bwMode="auto">
          <a:xfrm>
            <a:off x="2270913" y="1888133"/>
            <a:ext cx="831692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现代企业安全管理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3"/>
          <p:cNvSpPr txBox="1"/>
          <p:nvPr/>
        </p:nvSpPr>
        <p:spPr bwMode="auto">
          <a:xfrm>
            <a:off x="1945194" y="2941776"/>
            <a:ext cx="5498721" cy="98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企业职责</a:t>
            </a: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26054" y="303957"/>
            <a:ext cx="2236359" cy="37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安全与利润的关系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562475" y="1735671"/>
            <a:ext cx="446449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向投资者提供回报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562475" y="2733891"/>
            <a:ext cx="446449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向社会提供就业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562475" y="3725126"/>
            <a:ext cx="446449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向劳动者提供报酬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562475" y="4822406"/>
            <a:ext cx="61283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向社会提供合格的产品和服务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4"/>
          <p:cNvSpPr txBox="1"/>
          <p:nvPr/>
        </p:nvSpPr>
        <p:spPr>
          <a:xfrm>
            <a:off x="3333115" y="2536190"/>
            <a:ext cx="6986270" cy="1106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生产第一？     安全第一？</a:t>
            </a: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26054" y="303957"/>
            <a:ext cx="2236359" cy="37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安全与生产的关系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4"/>
          <p:cNvSpPr txBox="1"/>
          <p:nvPr/>
        </p:nvSpPr>
        <p:spPr>
          <a:xfrm>
            <a:off x="1820863" y="1888133"/>
            <a:ext cx="10009112" cy="2752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      安全与生产的关系是</a:t>
            </a:r>
            <a:r>
              <a:rPr lang="zh-CN" altLang="en-US" sz="4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从属</a:t>
            </a: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关系，安全不是与生产比而是与构成生产的各个独立要素相比。</a:t>
            </a: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26054" y="303957"/>
            <a:ext cx="2236359" cy="37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安全与生产的关系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6"/>
          <p:cNvSpPr/>
          <p:nvPr/>
        </p:nvSpPr>
        <p:spPr bwMode="auto">
          <a:xfrm>
            <a:off x="1359641" y="1943840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Freeform 8"/>
          <p:cNvSpPr/>
          <p:nvPr/>
        </p:nvSpPr>
        <p:spPr bwMode="auto">
          <a:xfrm>
            <a:off x="2061009" y="1535608"/>
            <a:ext cx="3566859" cy="3563017"/>
          </a:xfrm>
          <a:custGeom>
            <a:avLst/>
            <a:gdLst>
              <a:gd name="T0" fmla="*/ 929 w 1857"/>
              <a:gd name="T1" fmla="*/ 0 h 1855"/>
              <a:gd name="T2" fmla="*/ 1857 w 1857"/>
              <a:gd name="T3" fmla="*/ 928 h 1855"/>
              <a:gd name="T4" fmla="*/ 929 w 1857"/>
              <a:gd name="T5" fmla="*/ 1855 h 1855"/>
              <a:gd name="T6" fmla="*/ 0 w 1857"/>
              <a:gd name="T7" fmla="*/ 928 h 1855"/>
              <a:gd name="T8" fmla="*/ 929 w 1857"/>
              <a:gd name="T9" fmla="*/ 0 h 1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7" h="1855">
                <a:moveTo>
                  <a:pt x="929" y="0"/>
                </a:moveTo>
                <a:lnTo>
                  <a:pt x="1857" y="928"/>
                </a:lnTo>
                <a:lnTo>
                  <a:pt x="929" y="1855"/>
                </a:lnTo>
                <a:lnTo>
                  <a:pt x="0" y="928"/>
                </a:lnTo>
                <a:lnTo>
                  <a:pt x="929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2" name="Freeform 9"/>
          <p:cNvSpPr/>
          <p:nvPr/>
        </p:nvSpPr>
        <p:spPr bwMode="auto">
          <a:xfrm>
            <a:off x="749129" y="3408353"/>
            <a:ext cx="2535408" cy="2535407"/>
          </a:xfrm>
          <a:custGeom>
            <a:avLst/>
            <a:gdLst>
              <a:gd name="T0" fmla="*/ 660 w 1320"/>
              <a:gd name="T1" fmla="*/ 0 h 1320"/>
              <a:gd name="T2" fmla="*/ 1320 w 1320"/>
              <a:gd name="T3" fmla="*/ 660 h 1320"/>
              <a:gd name="T4" fmla="*/ 1320 w 1320"/>
              <a:gd name="T5" fmla="*/ 660 h 1320"/>
              <a:gd name="T6" fmla="*/ 660 w 1320"/>
              <a:gd name="T7" fmla="*/ 1320 h 1320"/>
              <a:gd name="T8" fmla="*/ 0 w 1320"/>
              <a:gd name="T9" fmla="*/ 660 h 1320"/>
              <a:gd name="T10" fmla="*/ 660 w 1320"/>
              <a:gd name="T11" fmla="*/ 0 h 1320"/>
              <a:gd name="T12" fmla="*/ 660 w 1320"/>
              <a:gd name="T13" fmla="*/ 0 h 1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20" h="1320">
                <a:moveTo>
                  <a:pt x="660" y="0"/>
                </a:moveTo>
                <a:lnTo>
                  <a:pt x="1320" y="660"/>
                </a:lnTo>
                <a:lnTo>
                  <a:pt x="1320" y="660"/>
                </a:lnTo>
                <a:lnTo>
                  <a:pt x="660" y="1320"/>
                </a:lnTo>
                <a:lnTo>
                  <a:pt x="0" y="660"/>
                </a:lnTo>
                <a:lnTo>
                  <a:pt x="660" y="0"/>
                </a:lnTo>
                <a:lnTo>
                  <a:pt x="660" y="0"/>
                </a:lnTo>
                <a:close/>
              </a:path>
            </a:pathLst>
          </a:custGeom>
          <a:solidFill>
            <a:schemeClr val="accent5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Freeform 10"/>
          <p:cNvSpPr/>
          <p:nvPr/>
        </p:nvSpPr>
        <p:spPr bwMode="auto">
          <a:xfrm>
            <a:off x="2864857" y="4739442"/>
            <a:ext cx="954741" cy="954739"/>
          </a:xfrm>
          <a:custGeom>
            <a:avLst/>
            <a:gdLst>
              <a:gd name="T0" fmla="*/ 307 w 613"/>
              <a:gd name="T1" fmla="*/ 0 h 613"/>
              <a:gd name="T2" fmla="*/ 613 w 613"/>
              <a:gd name="T3" fmla="*/ 307 h 613"/>
              <a:gd name="T4" fmla="*/ 307 w 613"/>
              <a:gd name="T5" fmla="*/ 613 h 613"/>
              <a:gd name="T6" fmla="*/ 0 w 613"/>
              <a:gd name="T7" fmla="*/ 307 h 613"/>
              <a:gd name="T8" fmla="*/ 307 w 613"/>
              <a:gd name="T9" fmla="*/ 0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3" h="613">
                <a:moveTo>
                  <a:pt x="307" y="0"/>
                </a:moveTo>
                <a:lnTo>
                  <a:pt x="613" y="307"/>
                </a:lnTo>
                <a:lnTo>
                  <a:pt x="307" y="613"/>
                </a:lnTo>
                <a:lnTo>
                  <a:pt x="0" y="307"/>
                </a:lnTo>
                <a:lnTo>
                  <a:pt x="307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4" name="Freeform 12"/>
          <p:cNvSpPr/>
          <p:nvPr/>
        </p:nvSpPr>
        <p:spPr bwMode="auto">
          <a:xfrm>
            <a:off x="5135390" y="2116764"/>
            <a:ext cx="1141212" cy="1137973"/>
          </a:xfrm>
          <a:custGeom>
            <a:avLst/>
            <a:gdLst>
              <a:gd name="T0" fmla="*/ 528 w 1057"/>
              <a:gd name="T1" fmla="*/ 0 h 1054"/>
              <a:gd name="T2" fmla="*/ 1057 w 1057"/>
              <a:gd name="T3" fmla="*/ 527 h 1054"/>
              <a:gd name="T4" fmla="*/ 528 w 1057"/>
              <a:gd name="T5" fmla="*/ 1054 h 1054"/>
              <a:gd name="T6" fmla="*/ 510 w 1057"/>
              <a:gd name="T7" fmla="*/ 1037 h 1054"/>
              <a:gd name="T8" fmla="*/ 0 w 1057"/>
              <a:gd name="T9" fmla="*/ 527 h 1054"/>
              <a:gd name="T10" fmla="*/ 510 w 1057"/>
              <a:gd name="T11" fmla="*/ 17 h 1054"/>
              <a:gd name="T12" fmla="*/ 528 w 1057"/>
              <a:gd name="T13" fmla="*/ 0 h 1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7" h="1054">
                <a:moveTo>
                  <a:pt x="528" y="0"/>
                </a:moveTo>
                <a:lnTo>
                  <a:pt x="1057" y="527"/>
                </a:lnTo>
                <a:lnTo>
                  <a:pt x="528" y="1054"/>
                </a:lnTo>
                <a:lnTo>
                  <a:pt x="510" y="1037"/>
                </a:lnTo>
                <a:lnTo>
                  <a:pt x="0" y="527"/>
                </a:lnTo>
                <a:lnTo>
                  <a:pt x="510" y="17"/>
                </a:lnTo>
                <a:lnTo>
                  <a:pt x="528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5" name="Freeform 7"/>
          <p:cNvSpPr/>
          <p:nvPr/>
        </p:nvSpPr>
        <p:spPr bwMode="auto">
          <a:xfrm>
            <a:off x="3061796" y="5741774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6" name="Freeform 7"/>
          <p:cNvSpPr/>
          <p:nvPr/>
        </p:nvSpPr>
        <p:spPr bwMode="auto">
          <a:xfrm>
            <a:off x="3637268" y="853463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21" name="矩形 20"/>
          <p:cNvSpPr/>
          <p:nvPr/>
        </p:nvSpPr>
        <p:spPr>
          <a:xfrm>
            <a:off x="6577414" y="3042291"/>
            <a:ext cx="4468623" cy="732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什么是安全？</a:t>
            </a:r>
          </a:p>
        </p:txBody>
      </p:sp>
      <p:sp>
        <p:nvSpPr>
          <p:cNvPr id="82" name="矩形 81"/>
          <p:cNvSpPr/>
          <p:nvPr/>
        </p:nvSpPr>
        <p:spPr>
          <a:xfrm>
            <a:off x="3020453" y="2621344"/>
            <a:ext cx="1535463" cy="1261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54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02</a:t>
            </a:r>
          </a:p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CHAPTER</a:t>
            </a:r>
            <a:endParaRPr lang="zh-CN" altLang="en-US" sz="28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9535" y="1456085"/>
            <a:ext cx="2808312" cy="46254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4879" y="1387562"/>
            <a:ext cx="3943350" cy="476250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26054" y="303957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   全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4959" y="1888133"/>
            <a:ext cx="7062525" cy="4176464"/>
          </a:xfrm>
          <a:prstGeom prst="rect">
            <a:avLst/>
          </a:prstGeom>
        </p:spPr>
      </p:pic>
      <p:sp>
        <p:nvSpPr>
          <p:cNvPr id="22" name="TextBox 4"/>
          <p:cNvSpPr txBox="1"/>
          <p:nvPr/>
        </p:nvSpPr>
        <p:spPr>
          <a:xfrm>
            <a:off x="1316807" y="1384077"/>
            <a:ext cx="5066203" cy="7431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马斯洛需求理论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7941543" y="4624437"/>
            <a:ext cx="345638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8517607" y="5776565"/>
            <a:ext cx="288032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8661623" y="4984478"/>
            <a:ext cx="2520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生存需求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26054" y="303957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   全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3"/>
          <p:cNvSpPr txBox="1"/>
          <p:nvPr/>
        </p:nvSpPr>
        <p:spPr bwMode="auto">
          <a:xfrm>
            <a:off x="2834621" y="3261117"/>
            <a:ext cx="5498721" cy="98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200000"/>
              </a:lnSpc>
            </a:pP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A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、多年来一直没有发生事故 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eaLnBrk="1" latinLnBrk="0" hangingPunct="1">
              <a:lnSpc>
                <a:spcPct val="200000"/>
              </a:lnSpc>
            </a:pP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B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、不可接受风险得到有效控制 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eaLnBrk="1" latinLnBrk="0" hangingPunct="1">
              <a:lnSpc>
                <a:spcPct val="200000"/>
              </a:lnSpc>
            </a:pP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C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、满足法律法规</a:t>
            </a:r>
          </a:p>
        </p:txBody>
      </p:sp>
      <p:sp>
        <p:nvSpPr>
          <p:cNvPr id="22" name="TextBox 4"/>
          <p:cNvSpPr txBox="1"/>
          <p:nvPr/>
        </p:nvSpPr>
        <p:spPr>
          <a:xfrm>
            <a:off x="1731462" y="1384077"/>
            <a:ext cx="5066203" cy="90159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什么是安全？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707005" y="5546725"/>
            <a:ext cx="73710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安全的核心目标是：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控制风险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26054" y="303957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   全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4"/>
          <p:cNvSpPr txBox="1"/>
          <p:nvPr/>
        </p:nvSpPr>
        <p:spPr>
          <a:xfrm>
            <a:off x="1720008" y="1279049"/>
            <a:ext cx="6205509" cy="1547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减少风险与控制损失模型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233" y="2392189"/>
            <a:ext cx="6297510" cy="3731857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26054" y="303957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   全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985639" y="2114570"/>
            <a:ext cx="1872208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每个人知道自己做什么</a:t>
            </a:r>
          </a:p>
        </p:txBody>
      </p:sp>
      <p:sp>
        <p:nvSpPr>
          <p:cNvPr id="13" name="箭头: 右 12"/>
          <p:cNvSpPr/>
          <p:nvPr/>
        </p:nvSpPr>
        <p:spPr>
          <a:xfrm>
            <a:off x="7899829" y="2471456"/>
            <a:ext cx="648072" cy="116751"/>
          </a:xfrm>
          <a:prstGeom prst="rightArrow">
            <a:avLst/>
          </a:prstGeom>
          <a:ln w="63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8984615" y="2176145"/>
            <a:ext cx="32194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每个人的岗位工作内容做到足够详尽</a:t>
            </a:r>
          </a:p>
        </p:txBody>
      </p:sp>
      <p:sp>
        <p:nvSpPr>
          <p:cNvPr id="23" name="箭头: 右 22"/>
          <p:cNvSpPr/>
          <p:nvPr/>
        </p:nvSpPr>
        <p:spPr>
          <a:xfrm>
            <a:off x="7900102" y="3502123"/>
            <a:ext cx="648072" cy="116751"/>
          </a:xfrm>
          <a:prstGeom prst="rightArrow">
            <a:avLst/>
          </a:prstGeom>
          <a:ln w="63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8984615" y="3141980"/>
            <a:ext cx="30822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后天的教育、培训具备岗位职业能力要求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3297555" y="2795270"/>
            <a:ext cx="24866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做好自己的事</a:t>
            </a:r>
          </a:p>
        </p:txBody>
      </p:sp>
      <p:sp>
        <p:nvSpPr>
          <p:cNvPr id="26" name="左大括号 25"/>
          <p:cNvSpPr/>
          <p:nvPr/>
        </p:nvSpPr>
        <p:spPr>
          <a:xfrm>
            <a:off x="5501226" y="2637782"/>
            <a:ext cx="216024" cy="864096"/>
          </a:xfrm>
          <a:prstGeom prst="leftBrace">
            <a:avLst>
              <a:gd name="adj1" fmla="val 8333"/>
              <a:gd name="adj2" fmla="val 4559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28" name="文本框 27"/>
          <p:cNvSpPr txBox="1"/>
          <p:nvPr/>
        </p:nvSpPr>
        <p:spPr>
          <a:xfrm>
            <a:off x="5985245" y="3201910"/>
            <a:ext cx="1872208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每个人有能力做好工作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856105" y="5128260"/>
            <a:ext cx="97567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安全管理不是高科技，而是做好人的生产关系的工作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33" y="1405658"/>
            <a:ext cx="2469021" cy="2994683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18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26054" y="303957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   全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538274" y="2001540"/>
            <a:ext cx="748769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安全意识？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979409" y="4034324"/>
            <a:ext cx="457092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安全技能？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19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   全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3"/>
          <p:cNvSpPr txBox="1"/>
          <p:nvPr/>
        </p:nvSpPr>
        <p:spPr bwMode="auto">
          <a:xfrm>
            <a:off x="2105025" y="1713230"/>
            <a:ext cx="10166985" cy="2160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生产安全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——</a:t>
            </a: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应急管理部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/</a:t>
            </a: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安监局</a:t>
            </a:r>
            <a:endParaRPr lang="en-US" altLang="zh-CN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职业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卫生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——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安监局（事前执法）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                    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卫生部（职业病诊断、诊疗）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                  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 人社部（劳动工时、最少工资、女工保护等）</a:t>
            </a: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26054" y="303957"/>
            <a:ext cx="2236359" cy="37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我国的安全管理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811020" y="4272915"/>
            <a:ext cx="83820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None/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新安法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——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企业落实自己事故预防责任</a:t>
            </a:r>
          </a:p>
          <a:p>
            <a:pPr algn="l">
              <a:lnSpc>
                <a:spcPct val="150000"/>
              </a:lnSpc>
              <a:buNone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                      政府落实监察执法责任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676847" y="1980148"/>
            <a:ext cx="959912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安全意识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：是主观上不愿意受到伤害的理念、价值观</a:t>
            </a:r>
            <a:r>
              <a:rPr lang="zh-CN" altLang="en-US" sz="3200" dirty="0"/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704331" y="3468327"/>
            <a:ext cx="9571637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安全技能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是基于后天的教育、培训，使我们具备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主动的趋利避祸的本能的条件反射能力。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20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   全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6"/>
          <p:cNvSpPr/>
          <p:nvPr/>
        </p:nvSpPr>
        <p:spPr bwMode="auto">
          <a:xfrm>
            <a:off x="1359641" y="1943840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Freeform 8"/>
          <p:cNvSpPr/>
          <p:nvPr/>
        </p:nvSpPr>
        <p:spPr bwMode="auto">
          <a:xfrm>
            <a:off x="2061009" y="1535608"/>
            <a:ext cx="3566859" cy="3563017"/>
          </a:xfrm>
          <a:custGeom>
            <a:avLst/>
            <a:gdLst>
              <a:gd name="T0" fmla="*/ 929 w 1857"/>
              <a:gd name="T1" fmla="*/ 0 h 1855"/>
              <a:gd name="T2" fmla="*/ 1857 w 1857"/>
              <a:gd name="T3" fmla="*/ 928 h 1855"/>
              <a:gd name="T4" fmla="*/ 929 w 1857"/>
              <a:gd name="T5" fmla="*/ 1855 h 1855"/>
              <a:gd name="T6" fmla="*/ 0 w 1857"/>
              <a:gd name="T7" fmla="*/ 928 h 1855"/>
              <a:gd name="T8" fmla="*/ 929 w 1857"/>
              <a:gd name="T9" fmla="*/ 0 h 1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7" h="1855">
                <a:moveTo>
                  <a:pt x="929" y="0"/>
                </a:moveTo>
                <a:lnTo>
                  <a:pt x="1857" y="928"/>
                </a:lnTo>
                <a:lnTo>
                  <a:pt x="929" y="1855"/>
                </a:lnTo>
                <a:lnTo>
                  <a:pt x="0" y="928"/>
                </a:lnTo>
                <a:lnTo>
                  <a:pt x="929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2" name="Freeform 9"/>
          <p:cNvSpPr/>
          <p:nvPr/>
        </p:nvSpPr>
        <p:spPr bwMode="auto">
          <a:xfrm>
            <a:off x="749129" y="3408353"/>
            <a:ext cx="2535408" cy="2535407"/>
          </a:xfrm>
          <a:custGeom>
            <a:avLst/>
            <a:gdLst>
              <a:gd name="T0" fmla="*/ 660 w 1320"/>
              <a:gd name="T1" fmla="*/ 0 h 1320"/>
              <a:gd name="T2" fmla="*/ 1320 w 1320"/>
              <a:gd name="T3" fmla="*/ 660 h 1320"/>
              <a:gd name="T4" fmla="*/ 1320 w 1320"/>
              <a:gd name="T5" fmla="*/ 660 h 1320"/>
              <a:gd name="T6" fmla="*/ 660 w 1320"/>
              <a:gd name="T7" fmla="*/ 1320 h 1320"/>
              <a:gd name="T8" fmla="*/ 0 w 1320"/>
              <a:gd name="T9" fmla="*/ 660 h 1320"/>
              <a:gd name="T10" fmla="*/ 660 w 1320"/>
              <a:gd name="T11" fmla="*/ 0 h 1320"/>
              <a:gd name="T12" fmla="*/ 660 w 1320"/>
              <a:gd name="T13" fmla="*/ 0 h 1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20" h="1320">
                <a:moveTo>
                  <a:pt x="660" y="0"/>
                </a:moveTo>
                <a:lnTo>
                  <a:pt x="1320" y="660"/>
                </a:lnTo>
                <a:lnTo>
                  <a:pt x="1320" y="660"/>
                </a:lnTo>
                <a:lnTo>
                  <a:pt x="660" y="1320"/>
                </a:lnTo>
                <a:lnTo>
                  <a:pt x="0" y="660"/>
                </a:lnTo>
                <a:lnTo>
                  <a:pt x="660" y="0"/>
                </a:lnTo>
                <a:lnTo>
                  <a:pt x="660" y="0"/>
                </a:lnTo>
                <a:close/>
              </a:path>
            </a:pathLst>
          </a:custGeom>
          <a:solidFill>
            <a:schemeClr val="accent5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Freeform 10"/>
          <p:cNvSpPr/>
          <p:nvPr/>
        </p:nvSpPr>
        <p:spPr bwMode="auto">
          <a:xfrm>
            <a:off x="2864857" y="4739442"/>
            <a:ext cx="954741" cy="954739"/>
          </a:xfrm>
          <a:custGeom>
            <a:avLst/>
            <a:gdLst>
              <a:gd name="T0" fmla="*/ 307 w 613"/>
              <a:gd name="T1" fmla="*/ 0 h 613"/>
              <a:gd name="T2" fmla="*/ 613 w 613"/>
              <a:gd name="T3" fmla="*/ 307 h 613"/>
              <a:gd name="T4" fmla="*/ 307 w 613"/>
              <a:gd name="T5" fmla="*/ 613 h 613"/>
              <a:gd name="T6" fmla="*/ 0 w 613"/>
              <a:gd name="T7" fmla="*/ 307 h 613"/>
              <a:gd name="T8" fmla="*/ 307 w 613"/>
              <a:gd name="T9" fmla="*/ 0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3" h="613">
                <a:moveTo>
                  <a:pt x="307" y="0"/>
                </a:moveTo>
                <a:lnTo>
                  <a:pt x="613" y="307"/>
                </a:lnTo>
                <a:lnTo>
                  <a:pt x="307" y="613"/>
                </a:lnTo>
                <a:lnTo>
                  <a:pt x="0" y="307"/>
                </a:lnTo>
                <a:lnTo>
                  <a:pt x="307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4" name="Freeform 12"/>
          <p:cNvSpPr/>
          <p:nvPr/>
        </p:nvSpPr>
        <p:spPr bwMode="auto">
          <a:xfrm>
            <a:off x="5135390" y="2116764"/>
            <a:ext cx="1141212" cy="1137973"/>
          </a:xfrm>
          <a:custGeom>
            <a:avLst/>
            <a:gdLst>
              <a:gd name="T0" fmla="*/ 528 w 1057"/>
              <a:gd name="T1" fmla="*/ 0 h 1054"/>
              <a:gd name="T2" fmla="*/ 1057 w 1057"/>
              <a:gd name="T3" fmla="*/ 527 h 1054"/>
              <a:gd name="T4" fmla="*/ 528 w 1057"/>
              <a:gd name="T5" fmla="*/ 1054 h 1054"/>
              <a:gd name="T6" fmla="*/ 510 w 1057"/>
              <a:gd name="T7" fmla="*/ 1037 h 1054"/>
              <a:gd name="T8" fmla="*/ 0 w 1057"/>
              <a:gd name="T9" fmla="*/ 527 h 1054"/>
              <a:gd name="T10" fmla="*/ 510 w 1057"/>
              <a:gd name="T11" fmla="*/ 17 h 1054"/>
              <a:gd name="T12" fmla="*/ 528 w 1057"/>
              <a:gd name="T13" fmla="*/ 0 h 1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7" h="1054">
                <a:moveTo>
                  <a:pt x="528" y="0"/>
                </a:moveTo>
                <a:lnTo>
                  <a:pt x="1057" y="527"/>
                </a:lnTo>
                <a:lnTo>
                  <a:pt x="528" y="1054"/>
                </a:lnTo>
                <a:lnTo>
                  <a:pt x="510" y="1037"/>
                </a:lnTo>
                <a:lnTo>
                  <a:pt x="0" y="527"/>
                </a:lnTo>
                <a:lnTo>
                  <a:pt x="510" y="17"/>
                </a:lnTo>
                <a:lnTo>
                  <a:pt x="528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5" name="Freeform 7"/>
          <p:cNvSpPr/>
          <p:nvPr/>
        </p:nvSpPr>
        <p:spPr bwMode="auto">
          <a:xfrm>
            <a:off x="3061796" y="5741774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6" name="Freeform 7"/>
          <p:cNvSpPr/>
          <p:nvPr/>
        </p:nvSpPr>
        <p:spPr bwMode="auto">
          <a:xfrm>
            <a:off x="3637268" y="853463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21" name="矩形 20"/>
          <p:cNvSpPr/>
          <p:nvPr/>
        </p:nvSpPr>
        <p:spPr>
          <a:xfrm>
            <a:off x="6066651" y="3070227"/>
            <a:ext cx="4468623" cy="732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  <p:sp>
        <p:nvSpPr>
          <p:cNvPr id="82" name="矩形 81"/>
          <p:cNvSpPr/>
          <p:nvPr/>
        </p:nvSpPr>
        <p:spPr>
          <a:xfrm>
            <a:off x="3020453" y="2621344"/>
            <a:ext cx="1535463" cy="1261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54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03 </a:t>
            </a:r>
            <a:r>
              <a:rPr lang="en-US" altLang="zh-CN" sz="28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CHAPTER</a:t>
            </a:r>
            <a:endParaRPr lang="zh-CN" altLang="en-US" sz="28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3"/>
          <p:cNvSpPr txBox="1"/>
          <p:nvPr/>
        </p:nvSpPr>
        <p:spPr bwMode="auto">
          <a:xfrm>
            <a:off x="2288595" y="3098751"/>
            <a:ext cx="8726259" cy="153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200000"/>
              </a:lnSpc>
            </a:pP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事故：是一种</a:t>
            </a:r>
            <a:r>
              <a:rPr lang="zh-CN" altLang="en-US" sz="4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可能</a:t>
            </a: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造成人员伤害和财</a:t>
            </a:r>
          </a:p>
          <a:p>
            <a:pPr eaLnBrk="1" latinLnBrk="0" hangingPunct="1">
              <a:lnSpc>
                <a:spcPct val="200000"/>
              </a:lnSpc>
            </a:pP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    产损失的</a:t>
            </a:r>
            <a:r>
              <a:rPr lang="zh-CN" altLang="en-US" sz="4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意外事件</a:t>
            </a: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</a:p>
        </p:txBody>
      </p:sp>
      <p:sp>
        <p:nvSpPr>
          <p:cNvPr id="22" name="TextBox 4"/>
          <p:cNvSpPr txBox="1"/>
          <p:nvPr/>
        </p:nvSpPr>
        <p:spPr>
          <a:xfrm>
            <a:off x="1316807" y="1265804"/>
            <a:ext cx="5066203" cy="10147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“</a:t>
            </a: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事故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”</a:t>
            </a: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的概念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22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3"/>
          <p:cNvSpPr txBox="1"/>
          <p:nvPr/>
        </p:nvSpPr>
        <p:spPr bwMode="auto">
          <a:xfrm>
            <a:off x="1676847" y="1384077"/>
            <a:ext cx="9145016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A.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行人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甲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看见香蕉皮，保持正常的步伐小心跨过，未撞到其他行人。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B.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行人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乙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踩到香蕉皮上，滑了一下后，身体恢复了平衡，未碰人，  无损伤，继续前行。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C.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行人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丙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带着一瓶酒踩在香蕉皮上，滑了一下，打碎酒瓶后，身体 恢复平衡，无伤，继续前行。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D.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行人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丁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踩在香蕉皮上，滑倒，手被划破。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E.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行人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戊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踩到香蕉皮上，跌撕手腕骨，撕破裤子。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23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3"/>
          <p:cNvSpPr txBox="1"/>
          <p:nvPr/>
        </p:nvSpPr>
        <p:spPr bwMode="auto">
          <a:xfrm>
            <a:off x="1798320" y="3674745"/>
            <a:ext cx="8418830" cy="98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3600"/>
              </a:spcBef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事故致因理论的三个发展阶段</a:t>
            </a:r>
          </a:p>
          <a:p>
            <a:pPr>
              <a:lnSpc>
                <a:spcPct val="150000"/>
              </a:lnSpc>
              <a:spcBef>
                <a:spcPts val="2400"/>
              </a:spcBef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早期事故致因理论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: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海因里希因果连续论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二次世界大战后的事故致因理论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: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能量意外释放论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现代系统安全理论</a:t>
            </a:r>
          </a:p>
        </p:txBody>
      </p:sp>
      <p:sp>
        <p:nvSpPr>
          <p:cNvPr id="22" name="TextBox 4"/>
          <p:cNvSpPr txBox="1"/>
          <p:nvPr/>
        </p:nvSpPr>
        <p:spPr>
          <a:xfrm>
            <a:off x="1838792" y="1277397"/>
            <a:ext cx="5066203" cy="9220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事故是怎么发生的？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24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  <p:pic>
        <p:nvPicPr>
          <p:cNvPr id="5" name="图片 4" descr="14581713131059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8740" y="930910"/>
            <a:ext cx="4269740" cy="327787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3"/>
          <p:cNvSpPr txBox="1"/>
          <p:nvPr/>
        </p:nvSpPr>
        <p:spPr bwMode="auto">
          <a:xfrm>
            <a:off x="3463756" y="2752229"/>
            <a:ext cx="5498721" cy="98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64260" y="1383665"/>
            <a:ext cx="10914380" cy="4584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spcBef>
                <a:spcPts val="1200"/>
              </a:spcBef>
              <a:spcAft>
                <a:spcPts val="1200"/>
              </a:spcAft>
            </a:pP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事故频发倾向论</a:t>
            </a:r>
            <a:endParaRPr lang="zh-CN" altLang="en-US" sz="4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latinLnBrk="0" hangingPunct="1"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事故频发倾向           事故遭遇倾向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事故频发倾向</a:t>
            </a:r>
            <a:r>
              <a:rPr lang="zh-CN" altLang="en-US" sz="2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Accident  Proneness</a:t>
            </a:r>
            <a:r>
              <a:rPr lang="zh-CN" altLang="en-US" sz="2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）是指个别人容易发生事故的、确定的、个人的内在倾向。</a:t>
            </a:r>
            <a:endParaRPr lang="zh-CN" altLang="en-US" sz="32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事故遭遇倾向</a:t>
            </a:r>
            <a:r>
              <a:rPr lang="zh-CN" altLang="en-US" sz="2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Accident  Liability</a:t>
            </a:r>
            <a:r>
              <a:rPr lang="zh-CN" altLang="en-US" sz="2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）是指某些人员在某些生产作业条件下容易发生事故的倾向。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25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3"/>
          <p:cNvSpPr txBox="1"/>
          <p:nvPr/>
        </p:nvSpPr>
        <p:spPr bwMode="auto">
          <a:xfrm>
            <a:off x="3463756" y="2752229"/>
            <a:ext cx="5498721" cy="98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TextBox 4"/>
          <p:cNvSpPr txBox="1"/>
          <p:nvPr/>
        </p:nvSpPr>
        <p:spPr>
          <a:xfrm>
            <a:off x="1409065" y="1262380"/>
            <a:ext cx="10237470" cy="4707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事故频发倾向</a:t>
            </a:r>
          </a:p>
          <a:p>
            <a:pPr>
              <a:lnSpc>
                <a:spcPct val="150000"/>
              </a:lnSpc>
            </a:pP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 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1919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年英国的格林伍德（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M.  Greenwood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）和伍兹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Arial" panose="020B0604020202020204" pitchFamily="34" charset="0"/>
              </a:rPr>
              <a:t>（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H.H.Woods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sym typeface="Arial" panose="020B0604020202020204" pitchFamily="34" charset="0"/>
              </a:rPr>
              <a:t>）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对许多工厂事故发生次数资料按如下三步统计分布进行了统计检验：</a:t>
            </a:r>
          </a:p>
          <a:p>
            <a:pPr marL="457200" lvl="1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泊松分布（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Poisson  Distribution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 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偏倚分布（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Bised  Distribution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非均等分布（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Disteibution of Unequal Liability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     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26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3"/>
          <p:cNvSpPr txBox="1"/>
          <p:nvPr/>
        </p:nvSpPr>
        <p:spPr bwMode="auto">
          <a:xfrm>
            <a:off x="3463756" y="2752229"/>
            <a:ext cx="5498721" cy="98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TextBox 4"/>
          <p:cNvSpPr txBox="1"/>
          <p:nvPr/>
        </p:nvSpPr>
        <p:spPr>
          <a:xfrm>
            <a:off x="1270000" y="1174115"/>
            <a:ext cx="10488930" cy="4799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泊松分布</a:t>
            </a:r>
          </a:p>
          <a:p>
            <a:pPr eaLnBrk="1" latinLnBrk="0" hangingPunct="1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      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当人员发生事故的概率不存在个体差异是，即不存在事故频发倾向者时，一定时间内事故发生次数服从泊松分布，在这种情况下，事故的发生时由于工厂里的生产条件、机器设备方面的问题，以及一些其他偶然因素引起的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27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3"/>
          <p:cNvSpPr txBox="1"/>
          <p:nvPr/>
        </p:nvSpPr>
        <p:spPr bwMode="auto">
          <a:xfrm>
            <a:off x="3463756" y="2752229"/>
            <a:ext cx="5498721" cy="98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TextBox 4"/>
          <p:cNvSpPr txBox="1"/>
          <p:nvPr/>
        </p:nvSpPr>
        <p:spPr>
          <a:xfrm>
            <a:off x="1566545" y="1277620"/>
            <a:ext cx="10086340" cy="4677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偏倚分布</a:t>
            </a:r>
          </a:p>
          <a:p>
            <a:pPr eaLnBrk="1" latinLnBrk="0" hangingPunct="1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       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一些工人由于存在着精神或心理方面的毛病，如果在生产操作过程中发生过一次事故，则会造成胆怯或精神过敏，当再继续操作是，就有重复发生第二次，第三次事故的倾向，造成这种统计分布的是人员中存在少数有精神或心理缺陷的人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28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3"/>
          <p:cNvSpPr txBox="1"/>
          <p:nvPr/>
        </p:nvSpPr>
        <p:spPr bwMode="auto">
          <a:xfrm>
            <a:off x="3356441" y="2784614"/>
            <a:ext cx="5498721" cy="98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TextBox 4"/>
          <p:cNvSpPr txBox="1"/>
          <p:nvPr/>
        </p:nvSpPr>
        <p:spPr>
          <a:xfrm>
            <a:off x="723265" y="1197610"/>
            <a:ext cx="11570970" cy="5169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非均等分布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 当工程中存在许多特别容易发生事故的人时，发生不同次数事故的人数服从非均等分布，即每个人发生事故概率不相同。在这种情况下，事故发生主要是由于人的因素起主要作用。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 他们通过统计分析，结果发现，工厂中存在着事故频发倾向者。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 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1939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年，法默（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Farmer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）和查姆勃（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Chamber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）明确提出事故频发倾向的概念，认为</a:t>
            </a:r>
            <a:r>
              <a:rPr lang="zh-CN" altLang="en-US" sz="2400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事故频发倾向者的存在是工厂事故发生的主要原因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29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26054" y="303957"/>
            <a:ext cx="2236359" cy="37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现代企业安全管理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 flipV="1">
            <a:off x="3189015" y="2248173"/>
            <a:ext cx="0" cy="36724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>
            <a:off x="3189997" y="5918333"/>
            <a:ext cx="66247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3189015" y="4481219"/>
            <a:ext cx="6480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5301821" y="2572840"/>
            <a:ext cx="0" cy="26564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任意多边形: 形状 15"/>
          <p:cNvSpPr/>
          <p:nvPr/>
        </p:nvSpPr>
        <p:spPr>
          <a:xfrm>
            <a:off x="3194858" y="4485138"/>
            <a:ext cx="2115486" cy="741039"/>
          </a:xfrm>
          <a:custGeom>
            <a:avLst/>
            <a:gdLst>
              <a:gd name="connsiteX0" fmla="*/ 0 w 2091690"/>
              <a:gd name="connsiteY0" fmla="*/ 0 h 754380"/>
              <a:gd name="connsiteX1" fmla="*/ 891540 w 2091690"/>
              <a:gd name="connsiteY1" fmla="*/ 651510 h 754380"/>
              <a:gd name="connsiteX2" fmla="*/ 2091690 w 2091690"/>
              <a:gd name="connsiteY2" fmla="*/ 754380 h 754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91690" h="754380">
                <a:moveTo>
                  <a:pt x="0" y="0"/>
                </a:moveTo>
                <a:cubicBezTo>
                  <a:pt x="271462" y="262890"/>
                  <a:pt x="542925" y="525780"/>
                  <a:pt x="891540" y="651510"/>
                </a:cubicBezTo>
                <a:cubicBezTo>
                  <a:pt x="1240155" y="777240"/>
                  <a:pt x="1830705" y="746760"/>
                  <a:pt x="2091690" y="75438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/>
          <p:cNvSpPr/>
          <p:nvPr/>
        </p:nvSpPr>
        <p:spPr>
          <a:xfrm>
            <a:off x="5307888" y="2897152"/>
            <a:ext cx="4069080" cy="2689635"/>
          </a:xfrm>
          <a:custGeom>
            <a:avLst/>
            <a:gdLst>
              <a:gd name="connsiteX0" fmla="*/ 0 w 4069080"/>
              <a:gd name="connsiteY0" fmla="*/ 0 h 2689635"/>
              <a:gd name="connsiteX1" fmla="*/ 365760 w 4069080"/>
              <a:gd name="connsiteY1" fmla="*/ 1325880 h 2689635"/>
              <a:gd name="connsiteX2" fmla="*/ 1508760 w 4069080"/>
              <a:gd name="connsiteY2" fmla="*/ 2343150 h 2689635"/>
              <a:gd name="connsiteX3" fmla="*/ 4069080 w 4069080"/>
              <a:gd name="connsiteY3" fmla="*/ 2686050 h 268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9080" h="2689635">
                <a:moveTo>
                  <a:pt x="0" y="0"/>
                </a:moveTo>
                <a:cubicBezTo>
                  <a:pt x="57150" y="467677"/>
                  <a:pt x="114300" y="935355"/>
                  <a:pt x="365760" y="1325880"/>
                </a:cubicBezTo>
                <a:cubicBezTo>
                  <a:pt x="617220" y="1716405"/>
                  <a:pt x="891540" y="2116455"/>
                  <a:pt x="1508760" y="2343150"/>
                </a:cubicBezTo>
                <a:cubicBezTo>
                  <a:pt x="2125980" y="2569845"/>
                  <a:pt x="3408045" y="2714625"/>
                  <a:pt x="4069080" y="26860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6192879" y="2888081"/>
            <a:ext cx="338437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当风险认知度随着时间推移而降低时，会违反设定的规则和安全防护措施。</a:t>
            </a:r>
          </a:p>
        </p:txBody>
      </p:sp>
      <p:cxnSp>
        <p:nvCxnSpPr>
          <p:cNvPr id="23" name="直接箭头连接符 22"/>
          <p:cNvCxnSpPr/>
          <p:nvPr/>
        </p:nvCxnSpPr>
        <p:spPr>
          <a:xfrm flipH="1" flipV="1">
            <a:off x="5328783" y="3101637"/>
            <a:ext cx="864096" cy="254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>
            <a:off x="8157567" y="3811411"/>
            <a:ext cx="216024" cy="1731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6005976" y="6055305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时         间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2610630" y="3001348"/>
            <a:ext cx="461665" cy="232581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dirty="0"/>
              <a:t>风险认知度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3909095" y="1168053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6AB6"/>
                </a:solidFill>
              </a:rPr>
              <a:t>意识随时间及事故严重程度变化规律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446248" y="2106121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严重事故</a:t>
            </a:r>
            <a:r>
              <a:rPr lang="en-US" altLang="zh-CN" dirty="0"/>
              <a:t>/</a:t>
            </a:r>
            <a:r>
              <a:rPr lang="zh-CN" altLang="en-US" dirty="0"/>
              <a:t>事件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3"/>
          <p:cNvSpPr txBox="1"/>
          <p:nvPr/>
        </p:nvSpPr>
        <p:spPr bwMode="auto">
          <a:xfrm>
            <a:off x="3463756" y="2752229"/>
            <a:ext cx="5498721" cy="98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TextBox 4"/>
          <p:cNvSpPr txBox="1"/>
          <p:nvPr/>
        </p:nvSpPr>
        <p:spPr>
          <a:xfrm>
            <a:off x="1358900" y="1299845"/>
            <a:ext cx="9881870" cy="4769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事故遭遇倾向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 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许多研究结果表明，事故的发生不仅与个人因素有关，而且与发生条件有关；与工人的年龄有关；与工人的工作经验、熟练程度有关。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 明兹（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A.  mintz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）和布卢姆（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M.  L.  B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）建议事故发生遭遇倾向取代事故频发倾向的概念。 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30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3742864" name="图片 1073742863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rcRect l="46565" t="50127" r="5400" b="13510"/>
          <a:stretch>
            <a:fillRect/>
          </a:stretch>
        </p:blipFill>
        <p:spPr>
          <a:xfrm>
            <a:off x="5587123" y="3584322"/>
            <a:ext cx="5953125" cy="33439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" name="矩形 81"/>
          <p:cNvSpPr/>
          <p:nvPr/>
        </p:nvSpPr>
        <p:spPr>
          <a:xfrm>
            <a:off x="3020453" y="2621344"/>
            <a:ext cx="1535463" cy="1261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54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01</a:t>
            </a:r>
          </a:p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CHAPTER</a:t>
            </a:r>
            <a:endParaRPr lang="zh-CN" altLang="en-US" sz="28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12861" y="1151414"/>
            <a:ext cx="8886825" cy="547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海因里希事故因果连锁论</a:t>
            </a:r>
          </a:p>
          <a:p>
            <a:pPr marL="0" indent="0"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该理论认为：事故发生不是一个孤立的发生时间，尽管事故可能在某个一瞬间，却是一系列互为因果的原因事件相继发生的结果。</a:t>
            </a:r>
          </a:p>
          <a:p>
            <a:pPr marL="0" indent="0"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事故原因：直接原因</a:t>
            </a:r>
          </a:p>
          <a:p>
            <a:pPr marL="0" indent="0"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间接原因</a:t>
            </a:r>
          </a:p>
          <a:p>
            <a:pPr marL="0" indent="0"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基本原因</a:t>
            </a: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3742863" name="图片 1073742862"/>
          <p:cNvPicPr>
            <a:picLocks noChangeAspect="1"/>
          </p:cNvPicPr>
          <p:nvPr/>
        </p:nvPicPr>
        <p:blipFill>
          <a:blip r:embed="rId3">
            <a:biLevel thresh="50000"/>
          </a:blip>
          <a:stretch>
            <a:fillRect/>
          </a:stretch>
        </p:blipFill>
        <p:spPr>
          <a:xfrm>
            <a:off x="1123154" y="1106057"/>
            <a:ext cx="10677212" cy="60386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2295525" y="1712829"/>
            <a:ext cx="57689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zh-CN" sz="3200" b="1" dirty="0"/>
              <a:t> 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海因里希事故因果连锁论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918822" y="3252301"/>
            <a:ext cx="459740" cy="95410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CN" altLang="en-US" sz="1400" dirty="0"/>
              <a:t>遗</a:t>
            </a:r>
          </a:p>
          <a:p>
            <a:r>
              <a:rPr lang="zh-CN" altLang="en-US" sz="1400" dirty="0"/>
              <a:t>传</a:t>
            </a:r>
          </a:p>
          <a:p>
            <a:r>
              <a:rPr lang="zh-CN" altLang="en-US" sz="1400" dirty="0"/>
              <a:t>环境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131042" y="3205946"/>
            <a:ext cx="1911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人的缺点</a:t>
            </a:r>
            <a:endParaRPr lang="en-US" altLang="zh-CN" sz="1400" dirty="0"/>
          </a:p>
        </p:txBody>
      </p:sp>
      <p:sp>
        <p:nvSpPr>
          <p:cNvPr id="6" name="文本框 5"/>
          <p:cNvSpPr txBox="1"/>
          <p:nvPr/>
        </p:nvSpPr>
        <p:spPr>
          <a:xfrm>
            <a:off x="6324917" y="3114040"/>
            <a:ext cx="368300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不安全行为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827252" y="2938806"/>
            <a:ext cx="15303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不安全状态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507208" y="3221335"/>
            <a:ext cx="3219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事</a:t>
            </a:r>
          </a:p>
          <a:p>
            <a:endParaRPr lang="zh-CN" altLang="en-US" dirty="0"/>
          </a:p>
          <a:p>
            <a:r>
              <a:rPr lang="zh-CN" altLang="en-US" dirty="0"/>
              <a:t>故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657918" y="3237230"/>
            <a:ext cx="30797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伤</a:t>
            </a:r>
          </a:p>
          <a:p>
            <a:endParaRPr lang="zh-CN" altLang="en-US" dirty="0"/>
          </a:p>
          <a:p>
            <a:r>
              <a:rPr lang="zh-CN" altLang="en-US" dirty="0"/>
              <a:t>亡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32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3742865" name="图片 1073742864"/>
          <p:cNvPicPr>
            <a:picLocks noChangeAspect="1"/>
          </p:cNvPicPr>
          <p:nvPr/>
        </p:nvPicPr>
        <p:blipFill>
          <a:blip r:embed="rId3">
            <a:biLevel thresh="50000"/>
          </a:blip>
          <a:stretch>
            <a:fillRect/>
          </a:stretch>
        </p:blipFill>
        <p:spPr>
          <a:xfrm>
            <a:off x="885670" y="1081007"/>
            <a:ext cx="10269881" cy="582247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1994834" y="1815402"/>
            <a:ext cx="4368165" cy="55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r>
              <a: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博德事故因果连锁论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044792" y="3617595"/>
            <a:ext cx="4178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管理失误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413778" y="3603625"/>
            <a:ext cx="4375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个人原因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996214" y="3391535"/>
            <a:ext cx="4470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工作条件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826760" y="3659505"/>
            <a:ext cx="371475" cy="1196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80000"/>
              </a:lnSpc>
            </a:pPr>
            <a:r>
              <a:rPr lang="zh-CN" altLang="en-US" dirty="0"/>
              <a:t>不安全行为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381592" y="3456982"/>
            <a:ext cx="291465" cy="1196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80000"/>
              </a:lnSpc>
            </a:pPr>
            <a:r>
              <a:rPr lang="zh-CN" altLang="en-US" dirty="0"/>
              <a:t>不安全状态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174032" y="3603852"/>
            <a:ext cx="351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事</a:t>
            </a:r>
          </a:p>
          <a:p>
            <a:endParaRPr lang="zh-CN" altLang="en-US" dirty="0"/>
          </a:p>
          <a:p>
            <a:endParaRPr lang="zh-CN" altLang="en-US" dirty="0"/>
          </a:p>
          <a:p>
            <a:r>
              <a:rPr lang="zh-CN" altLang="en-US" dirty="0"/>
              <a:t>故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550212" y="3617439"/>
            <a:ext cx="320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伤</a:t>
            </a:r>
          </a:p>
          <a:p>
            <a:endParaRPr lang="zh-CN" altLang="en-US" dirty="0"/>
          </a:p>
          <a:p>
            <a:endParaRPr lang="zh-CN" altLang="en-US" dirty="0"/>
          </a:p>
          <a:p>
            <a:r>
              <a:rPr lang="zh-CN" altLang="en-US" dirty="0"/>
              <a:t>亡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33</a:t>
            </a:fld>
            <a:endParaRPr lang="zh-CN" altLang="en-US"/>
          </a:p>
        </p:txBody>
      </p:sp>
      <p:sp>
        <p:nvSpPr>
          <p:cNvPr id="10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352550" y="1301750"/>
            <a:ext cx="46666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能量意外释放论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42670" y="2007870"/>
            <a:ext cx="10774045" cy="4831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zh-CN"/>
              <a:t>     </a:t>
            </a:r>
            <a:r>
              <a:rPr lang="en-US" altLang="zh-CN" sz="2400"/>
              <a:t> 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1961年吉布森（Gibson）、1966年哈登（Haddon）等人提出了解释事故发生物理本质的能量意外释放论。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       从能量在系统中流动的角度，应该控制能量按照人们规定的 能量流通渠道流动。如果由于某种原因失去了对</a:t>
            </a:r>
            <a:r>
              <a:rPr lang="zh-CN" altLang="en-US" sz="2400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能量的控制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，就会发生能量违背人的意愿的意外释放或逸出，使进行中的活动中 止而发生事故。如果事故时意外释放的能量作用于人体，并且能 量的作用超过人体的承受能力，则将造成</a:t>
            </a:r>
            <a:r>
              <a:rPr lang="zh-CN" altLang="en-US" sz="2400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人员伤害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；如果意外释 放的能量作用于设备、建筑物、物体等，并且能量的作用超过它 们的抵抗能力，则将造成</a:t>
            </a:r>
            <a:r>
              <a:rPr lang="zh-CN" altLang="en-US" sz="2400" u="sng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设备、建筑物、物体的损坏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rcRect l="10185" t="37373" r="60255" b="9218"/>
          <a:stretch>
            <a:fillRect/>
          </a:stretch>
        </p:blipFill>
        <p:spPr>
          <a:xfrm>
            <a:off x="1744723" y="2457450"/>
            <a:ext cx="3103880" cy="42106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794385" y="1197610"/>
            <a:ext cx="53130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能量观点的事故因果连锁</a:t>
            </a:r>
          </a:p>
        </p:txBody>
      </p:sp>
      <p:sp>
        <p:nvSpPr>
          <p:cNvPr id="5" name="矩形 4"/>
          <p:cNvSpPr/>
          <p:nvPr/>
        </p:nvSpPr>
        <p:spPr>
          <a:xfrm>
            <a:off x="7701915" y="1277620"/>
            <a:ext cx="1800225" cy="5035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/>
              <a:t>管理失误</a:t>
            </a:r>
          </a:p>
        </p:txBody>
      </p:sp>
      <p:sp>
        <p:nvSpPr>
          <p:cNvPr id="7" name="矩形 6"/>
          <p:cNvSpPr/>
          <p:nvPr/>
        </p:nvSpPr>
        <p:spPr>
          <a:xfrm>
            <a:off x="5847080" y="2256790"/>
            <a:ext cx="5509260" cy="4324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/>
              <a:t>个人原因、环境原因</a:t>
            </a:r>
          </a:p>
        </p:txBody>
      </p:sp>
      <p:sp>
        <p:nvSpPr>
          <p:cNvPr id="8" name="矩形 7"/>
          <p:cNvSpPr/>
          <p:nvPr/>
        </p:nvSpPr>
        <p:spPr>
          <a:xfrm>
            <a:off x="5798820" y="3203575"/>
            <a:ext cx="1854835" cy="431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不完全行为</a:t>
            </a:r>
          </a:p>
        </p:txBody>
      </p:sp>
      <p:sp>
        <p:nvSpPr>
          <p:cNvPr id="9" name="矩形 8"/>
          <p:cNvSpPr/>
          <p:nvPr/>
        </p:nvSpPr>
        <p:spPr>
          <a:xfrm>
            <a:off x="9502140" y="3203575"/>
            <a:ext cx="1854200" cy="431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不完全状态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413625" y="4301490"/>
            <a:ext cx="2376170" cy="7918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能量或危险物质意外释放</a:t>
            </a:r>
          </a:p>
        </p:txBody>
      </p:sp>
      <p:sp>
        <p:nvSpPr>
          <p:cNvPr id="11" name="矩形 10"/>
          <p:cNvSpPr/>
          <p:nvPr/>
        </p:nvSpPr>
        <p:spPr>
          <a:xfrm>
            <a:off x="7698105" y="5931535"/>
            <a:ext cx="1728470" cy="4324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事   故</a:t>
            </a:r>
          </a:p>
        </p:txBody>
      </p:sp>
      <p:cxnSp>
        <p:nvCxnSpPr>
          <p:cNvPr id="14" name="直接箭头连接符 13"/>
          <p:cNvCxnSpPr>
            <a:stCxn id="5" idx="2"/>
            <a:endCxn id="7" idx="0"/>
          </p:cNvCxnSpPr>
          <p:nvPr/>
        </p:nvCxnSpPr>
        <p:spPr>
          <a:xfrm flipH="1">
            <a:off x="8601710" y="1781175"/>
            <a:ext cx="635" cy="4756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>
            <a:endCxn id="8" idx="0"/>
          </p:cNvCxnSpPr>
          <p:nvPr/>
        </p:nvCxnSpPr>
        <p:spPr>
          <a:xfrm flipH="1">
            <a:off x="6726555" y="2680335"/>
            <a:ext cx="14605" cy="523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>
            <a:endCxn id="9" idx="0"/>
          </p:cNvCxnSpPr>
          <p:nvPr/>
        </p:nvCxnSpPr>
        <p:spPr>
          <a:xfrm flipH="1">
            <a:off x="10429240" y="2684145"/>
            <a:ext cx="15240" cy="5194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flipV="1">
            <a:off x="7698105" y="3256280"/>
            <a:ext cx="1827530" cy="9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H="1" flipV="1">
            <a:off x="7653655" y="3544570"/>
            <a:ext cx="1853565" cy="12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>
            <a:stCxn id="8" idx="2"/>
            <a:endCxn id="10" idx="0"/>
          </p:cNvCxnSpPr>
          <p:nvPr/>
        </p:nvCxnSpPr>
        <p:spPr>
          <a:xfrm>
            <a:off x="6726555" y="3635375"/>
            <a:ext cx="1875155" cy="6661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>
            <a:stCxn id="9" idx="2"/>
            <a:endCxn id="10" idx="0"/>
          </p:cNvCxnSpPr>
          <p:nvPr/>
        </p:nvCxnSpPr>
        <p:spPr>
          <a:xfrm flipH="1">
            <a:off x="8601710" y="3635375"/>
            <a:ext cx="1827530" cy="6661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>
            <a:stCxn id="10" idx="2"/>
            <a:endCxn id="11" idx="0"/>
          </p:cNvCxnSpPr>
          <p:nvPr/>
        </p:nvCxnSpPr>
        <p:spPr>
          <a:xfrm flipH="1">
            <a:off x="8562340" y="5093335"/>
            <a:ext cx="3937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  <p:sp>
        <p:nvSpPr>
          <p:cNvPr id="6" name="矩形 5"/>
          <p:cNvSpPr/>
          <p:nvPr/>
        </p:nvSpPr>
        <p:spPr>
          <a:xfrm>
            <a:off x="7712075" y="1268730"/>
            <a:ext cx="1800225" cy="5035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管理失误</a:t>
            </a:r>
          </a:p>
        </p:txBody>
      </p:sp>
      <p:sp>
        <p:nvSpPr>
          <p:cNvPr id="12" name="矩形 11"/>
          <p:cNvSpPr/>
          <p:nvPr/>
        </p:nvSpPr>
        <p:spPr>
          <a:xfrm>
            <a:off x="5857240" y="2247900"/>
            <a:ext cx="5509260" cy="4324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个人原因、环境原因</a:t>
            </a:r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1230" y="1402715"/>
            <a:ext cx="10858500" cy="476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系统安全观点的事故因果连锁</a:t>
            </a:r>
          </a:p>
          <a:p>
            <a:pPr marL="0" indent="0"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所谓</a:t>
            </a:r>
            <a:r>
              <a:rPr lang="zh-CN" altLang="en-US" sz="2800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系统安全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，是在系统寿命期间内应用系统安全工程和管理方法，辨识系统中的危险源，并采取控制措施使其风险最小，从而使系统在规定的性能、时间、和成本范围内达到最佳安全程度。</a:t>
            </a:r>
          </a:p>
          <a:p>
            <a:pPr marL="0" indent="0"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系统安全认为：系统中存在的</a:t>
            </a:r>
            <a:r>
              <a:rPr lang="zh-CN" altLang="en-US" sz="2800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危险源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是事故发生的根本原因，防止事故时消除、控制系统中的危险源。</a:t>
            </a: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1230" y="1402715"/>
            <a:ext cx="102311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两类危险源理论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487493" y="2323862"/>
            <a:ext cx="9793088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/>
              <a:t>            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第一类危险源：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系统中存在的，可能发生意外释放的能量（能源或能量载体）或危险物质。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597660" y="4091940"/>
            <a:ext cx="93510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/>
              <a:t>          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第二类危险源：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导致能量或危险物质约束或限制措施破坏或失效的各种因素。</a:t>
            </a: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044999" y="1384077"/>
            <a:ext cx="10231120" cy="4357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、有毒物质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、压力容器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、人员密集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、高速公路上浓雾茫茫</a:t>
            </a: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  <p:sp>
        <p:nvSpPr>
          <p:cNvPr id="6" name="灯片编号占位符 5"/>
          <p:cNvSpPr>
            <a:spLocks noGrp="1"/>
          </p:cNvSpPr>
          <p:nvPr/>
        </p:nvSpPr>
        <p:spPr>
          <a:xfrm>
            <a:off x="9537853" y="6771337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  <a:t>38</a:t>
            </a:fld>
            <a:endParaRPr lang="zh-CN" altLang="en-US"/>
          </a:p>
        </p:txBody>
      </p:sp>
      <p:pic>
        <p:nvPicPr>
          <p:cNvPr id="4" name="图片 3" descr="600_cf29e253-77ec-4d48-93eb-0923e360567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115" y="491490"/>
            <a:ext cx="3504565" cy="348551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87450" y="1109980"/>
            <a:ext cx="6664325" cy="5000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事故预防五原则</a:t>
            </a:r>
            <a:endParaRPr lang="zh-CN" altLang="en-US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lvl="2" indent="0" eaLnBrk="1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可能预防的原则</a:t>
            </a:r>
          </a:p>
          <a:p>
            <a:pPr marL="914400" lvl="2" indent="0" eaLnBrk="1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偶然损失的原则</a:t>
            </a:r>
          </a:p>
          <a:p>
            <a:pPr marL="914400" lvl="2" indent="0" eaLnBrk="1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继发原因的原则</a:t>
            </a:r>
          </a:p>
          <a:p>
            <a:pPr marL="914400" lvl="2" indent="0" eaLnBrk="1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选择对策的原则</a:t>
            </a:r>
          </a:p>
          <a:p>
            <a:pPr marL="914400" lvl="2" indent="0" eaLnBrk="1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危险因素防护原则</a:t>
            </a:r>
          </a:p>
        </p:txBody>
      </p:sp>
      <p:sp>
        <p:nvSpPr>
          <p:cNvPr id="5" name="左大括号 4"/>
          <p:cNvSpPr/>
          <p:nvPr/>
        </p:nvSpPr>
        <p:spPr>
          <a:xfrm>
            <a:off x="5056505" y="3664585"/>
            <a:ext cx="1296670" cy="2636520"/>
          </a:xfrm>
          <a:prstGeom prst="leftBrace">
            <a:avLst/>
          </a:prstGeom>
          <a:ln>
            <a:solidFill>
              <a:srgbClr val="D52C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594475" y="3644900"/>
            <a:ext cx="274256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/>
              <a:t>   </a:t>
            </a:r>
            <a:r>
              <a:rPr lang="en-US" altLang="zh-CN" sz="2800"/>
              <a:t>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技术的对策</a:t>
            </a:r>
          </a:p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ngineering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教育的对策</a:t>
            </a:r>
          </a:p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（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ducation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法制的对策</a:t>
            </a:r>
          </a:p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nforcement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342880" y="4721225"/>
            <a:ext cx="18865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对策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</a:p>
        </p:txBody>
      </p:sp>
      <p:cxnSp>
        <p:nvCxnSpPr>
          <p:cNvPr id="11" name="直接箭头连接符 10"/>
          <p:cNvCxnSpPr/>
          <p:nvPr/>
        </p:nvCxnSpPr>
        <p:spPr>
          <a:xfrm flipV="1">
            <a:off x="9484360" y="4977130"/>
            <a:ext cx="794385" cy="10795"/>
          </a:xfrm>
          <a:prstGeom prst="straightConnector1">
            <a:avLst/>
          </a:prstGeom>
          <a:ln>
            <a:solidFill>
              <a:srgbClr val="D52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39</a:t>
            </a:fld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6"/>
          <p:cNvSpPr/>
          <p:nvPr/>
        </p:nvSpPr>
        <p:spPr bwMode="auto">
          <a:xfrm>
            <a:off x="4197127" y="2257118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MH_Others_1"/>
          <p:cNvSpPr txBox="1"/>
          <p:nvPr>
            <p:custDataLst>
              <p:tags r:id="rId1"/>
            </p:custDataLst>
          </p:nvPr>
        </p:nvSpPr>
        <p:spPr>
          <a:xfrm>
            <a:off x="1388815" y="2867239"/>
            <a:ext cx="2873745" cy="101553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zh-CN" altLang="en-US" sz="6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目 录</a:t>
            </a:r>
          </a:p>
        </p:txBody>
      </p:sp>
      <p:sp>
        <p:nvSpPr>
          <p:cNvPr id="16" name="MH_Others_2"/>
          <p:cNvSpPr txBox="1"/>
          <p:nvPr>
            <p:custDataLst>
              <p:tags r:id="rId2"/>
            </p:custDataLst>
          </p:nvPr>
        </p:nvSpPr>
        <p:spPr>
          <a:xfrm>
            <a:off x="1403329" y="3882806"/>
            <a:ext cx="2844716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CONTENTS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MH_SubTitle_1"/>
          <p:cNvSpPr txBox="1"/>
          <p:nvPr>
            <p:custDataLst>
              <p:tags r:id="rId3"/>
            </p:custDataLst>
          </p:nvPr>
        </p:nvSpPr>
        <p:spPr>
          <a:xfrm>
            <a:off x="5859666" y="1401183"/>
            <a:ext cx="4026093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安全生产管理的内涵</a:t>
            </a:r>
          </a:p>
        </p:txBody>
      </p:sp>
      <p:sp>
        <p:nvSpPr>
          <p:cNvPr id="18" name="MH_SubTitle_2"/>
          <p:cNvSpPr txBox="1"/>
          <p:nvPr>
            <p:custDataLst>
              <p:tags r:id="rId4"/>
            </p:custDataLst>
          </p:nvPr>
        </p:nvSpPr>
        <p:spPr>
          <a:xfrm>
            <a:off x="5859667" y="2723683"/>
            <a:ext cx="3017980" cy="48551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什么是安全</a:t>
            </a:r>
          </a:p>
        </p:txBody>
      </p:sp>
      <p:sp>
        <p:nvSpPr>
          <p:cNvPr id="19" name="MH_SubTitle_3"/>
          <p:cNvSpPr txBox="1"/>
          <p:nvPr>
            <p:custDataLst>
              <p:tags r:id="rId5"/>
            </p:custDataLst>
          </p:nvPr>
        </p:nvSpPr>
        <p:spPr>
          <a:xfrm>
            <a:off x="5880048" y="4046183"/>
            <a:ext cx="2997599" cy="48551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  <p:sp>
        <p:nvSpPr>
          <p:cNvPr id="20" name="MH_SubTitle_4"/>
          <p:cNvSpPr txBox="1"/>
          <p:nvPr>
            <p:custDataLst>
              <p:tags r:id="rId6"/>
            </p:custDataLst>
          </p:nvPr>
        </p:nvSpPr>
        <p:spPr>
          <a:xfrm>
            <a:off x="5771278" y="5368682"/>
            <a:ext cx="2890345" cy="48551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安全管理基本方法</a:t>
            </a:r>
          </a:p>
        </p:txBody>
      </p:sp>
      <p:sp>
        <p:nvSpPr>
          <p:cNvPr id="21" name="Freeform 6"/>
          <p:cNvSpPr/>
          <p:nvPr/>
        </p:nvSpPr>
        <p:spPr bwMode="auto">
          <a:xfrm>
            <a:off x="4197127" y="952029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Freeform 6"/>
          <p:cNvSpPr/>
          <p:nvPr/>
        </p:nvSpPr>
        <p:spPr bwMode="auto">
          <a:xfrm>
            <a:off x="4197127" y="3562207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Freeform 6"/>
          <p:cNvSpPr/>
          <p:nvPr/>
        </p:nvSpPr>
        <p:spPr bwMode="auto">
          <a:xfrm>
            <a:off x="4197127" y="4867296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21"/>
          <p:cNvSpPr txBox="1">
            <a:spLocks noChangeArrowheads="1"/>
          </p:cNvSpPr>
          <p:nvPr/>
        </p:nvSpPr>
        <p:spPr bwMode="auto">
          <a:xfrm>
            <a:off x="4463161" y="1301835"/>
            <a:ext cx="773020" cy="6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nb-NO" altLang="id-ID" sz="278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01</a:t>
            </a:r>
          </a:p>
        </p:txBody>
      </p:sp>
      <p:sp>
        <p:nvSpPr>
          <p:cNvPr id="25" name="TextBox 21"/>
          <p:cNvSpPr txBox="1">
            <a:spLocks noChangeArrowheads="1"/>
          </p:cNvSpPr>
          <p:nvPr/>
        </p:nvSpPr>
        <p:spPr bwMode="auto">
          <a:xfrm>
            <a:off x="4463161" y="2594898"/>
            <a:ext cx="773020" cy="5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nb-NO" altLang="id-ID" sz="278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02</a:t>
            </a:r>
          </a:p>
        </p:txBody>
      </p:sp>
      <p:sp>
        <p:nvSpPr>
          <p:cNvPr id="26" name="TextBox 21"/>
          <p:cNvSpPr txBox="1">
            <a:spLocks noChangeArrowheads="1"/>
          </p:cNvSpPr>
          <p:nvPr/>
        </p:nvSpPr>
        <p:spPr bwMode="auto">
          <a:xfrm>
            <a:off x="4463161" y="3912013"/>
            <a:ext cx="773020" cy="5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nb-NO" altLang="id-ID" sz="278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03</a:t>
            </a:r>
          </a:p>
        </p:txBody>
      </p:sp>
      <p:sp>
        <p:nvSpPr>
          <p:cNvPr id="27" name="TextBox 21"/>
          <p:cNvSpPr txBox="1">
            <a:spLocks noChangeArrowheads="1"/>
          </p:cNvSpPr>
          <p:nvPr/>
        </p:nvSpPr>
        <p:spPr bwMode="auto">
          <a:xfrm>
            <a:off x="4463161" y="5217102"/>
            <a:ext cx="773020" cy="5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nb-NO" altLang="id-ID" sz="278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04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1" r="65472"/>
          <a:stretch>
            <a:fillRect/>
          </a:stretch>
        </p:blipFill>
        <p:spPr>
          <a:xfrm>
            <a:off x="10533832" y="4638992"/>
            <a:ext cx="1368152" cy="2588472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3742869" name="图片 1073742868"/>
          <p:cNvPicPr>
            <a:picLocks noChangeAspect="1"/>
          </p:cNvPicPr>
          <p:nvPr/>
        </p:nvPicPr>
        <p:blipFill>
          <a:blip r:embed="rId2">
            <a:biLevel thresh="50000"/>
          </a:blip>
          <a:srcRect l="56001" t="20802" r="1454" b="9123"/>
          <a:stretch>
            <a:fillRect/>
          </a:stretch>
        </p:blipFill>
        <p:spPr>
          <a:xfrm>
            <a:off x="699770" y="1598930"/>
            <a:ext cx="10345420" cy="53727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4993005" y="3072130"/>
            <a:ext cx="8350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政府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246245" y="4102100"/>
            <a:ext cx="6819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员工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700395" y="4101465"/>
            <a:ext cx="8045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企业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23315" y="1155065"/>
            <a:ext cx="72955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政府、企业、员工在安全生产上的关系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316990" y="2113280"/>
            <a:ext cx="266827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政府对员工的健康、安全加以保护，接受员工的上访，负责调查。解决矛盾和问题。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327785" y="3717925"/>
            <a:ext cx="258127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员工要遵守政府的法律法规，执行政府的法令，在与企业发生矛盾和纠纷时，有权上访和投诉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338580" y="5311775"/>
            <a:ext cx="321881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员工在生产过程中，必须遵守相关规章制度，不得违犯操作规程和劳动纪律，接受安全培训，并且在生产中要有自我保护的安全意识和安全知识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884670" y="2091690"/>
            <a:ext cx="30734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政府要制定有关安全的法律、法规、条例，发出有关安全指令，对企业进行宏观控制和必要的监督检查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033260" y="3440430"/>
            <a:ext cx="293306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企业要想政府做出保证生产安全、不让生命财产受到损害的承诺，遵守政府法律法规的承诺，接受政府的监督经检查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873875" y="5311775"/>
            <a:ext cx="308419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企业要给职工提供必要的安全设施、劳动保护、安全的生产条件和环境，对员工进行安全培训，制定相关的安全规定和要求</a:t>
            </a: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40</a:t>
            </a:fld>
            <a:endParaRPr lang="zh-CN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>
          <a:xfrm>
            <a:off x="9966325" y="6760845"/>
            <a:ext cx="2892425" cy="384175"/>
          </a:xfrm>
        </p:spPr>
        <p:txBody>
          <a:bodyPr/>
          <a:lstStyle/>
          <a:p>
            <a:fld id="{118D5ACA-62CA-46DB-AD6B-12EDD6D51A23}" type="slidenum">
              <a:rPr lang="zh-CN" altLang="en-US" smtClean="0"/>
              <a:t>41</a:t>
            </a:fld>
            <a:endParaRPr lang="zh-CN" altLang="en-US"/>
          </a:p>
        </p:txBody>
      </p:sp>
      <p:graphicFrame>
        <p:nvGraphicFramePr>
          <p:cNvPr id="3" name="表格 2"/>
          <p:cNvGraphicFramePr/>
          <p:nvPr/>
        </p:nvGraphicFramePr>
        <p:xfrm>
          <a:off x="1929130" y="2282825"/>
          <a:ext cx="8997950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9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9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9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95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表格 3"/>
          <p:cNvGraphicFramePr/>
          <p:nvPr/>
        </p:nvGraphicFramePr>
        <p:xfrm>
          <a:off x="1702435" y="1567180"/>
          <a:ext cx="9224645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5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4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4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名称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承担主体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工作性质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任务或方法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法规依据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监察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（</a:t>
                      </a:r>
                      <a:r>
                        <a:rPr lang="en-US" altLang="zh-CN"/>
                        <a:t>Inspect</a:t>
                      </a:r>
                      <a:r>
                        <a:rPr lang="zh-CN" altLang="en-US"/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安监部门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强制性行政执法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审查批准、现场监察和行政处罚</a:t>
                      </a:r>
                      <a:endParaRPr lang="en-US" altLang="zh-CN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2700" marR="0" marT="0" marB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安全生产法等有关监察法规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监督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（</a:t>
                      </a:r>
                      <a:r>
                        <a:rPr lang="en-US" altLang="zh-CN"/>
                        <a:t>Supervision</a:t>
                      </a:r>
                      <a:r>
                        <a:rPr lang="zh-CN" altLang="en-US"/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社会、公众、工会组织等相关方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公众权利与义务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经常性的社会舆论媒体宣传、投诉、举报等</a:t>
                      </a:r>
                    </a:p>
                  </a:txBody>
                  <a:tcPr marL="12700" marR="0" marT="0" marB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国家相关法规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检查</a:t>
                      </a:r>
                    </a:p>
                    <a:p>
                      <a:pPr algn="ctr">
                        <a:buNone/>
                      </a:pPr>
                      <a:r>
                        <a:rPr lang="en-US" altLang="zh-CN"/>
                        <a:t>(Survey)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各级政府、上级主管部门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发现隐患、督促改正和检查落实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团队、周期性、自上而下的巡视检查</a:t>
                      </a:r>
                    </a:p>
                  </a:txBody>
                  <a:tcPr marL="12700" marR="0" marT="0" marB="1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安全生产法等法规、地方、行业规定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评价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（</a:t>
                      </a:r>
                      <a:r>
                        <a:rPr lang="en-US" altLang="zh-CN"/>
                        <a:t>Riskassessment</a:t>
                      </a:r>
                      <a:r>
                        <a:rPr lang="zh-CN" altLang="en-US"/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有资质的评价组织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监察指导下的第三方中介技术服务（强制）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定量风险识别评价与控制（合同约定）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评价导则等相关法规标准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评估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（</a:t>
                      </a:r>
                      <a:r>
                        <a:rPr lang="en-US" altLang="zh-CN"/>
                        <a:t>investigate  and  evaluate</a:t>
                      </a:r>
                      <a:r>
                        <a:rPr lang="zh-CN" altLang="en-US"/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生产经营单位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有组织的企业自我管理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部门统一布置，企业定性自评和按要求上报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有关规定和文件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审核（认证）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（</a:t>
                      </a:r>
                      <a:r>
                        <a:rPr lang="en-US" altLang="zh-CN"/>
                        <a:t>Audit</a:t>
                      </a:r>
                      <a:r>
                        <a:rPr lang="zh-CN" altLang="en-US"/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认可的认证机构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第三方中介技术服务（自愿）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合同约定对法规和承诺的符合性审核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审核规范或标准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390140" y="810260"/>
            <a:ext cx="67602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安全生产管理几项主要工作内容简介</a:t>
            </a: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>
          <a:xfrm>
            <a:off x="9966325" y="6760845"/>
            <a:ext cx="2892425" cy="384175"/>
          </a:xfrm>
        </p:spPr>
        <p:txBody>
          <a:bodyPr/>
          <a:lstStyle/>
          <a:p>
            <a:fld id="{118D5ACA-62CA-46DB-AD6B-12EDD6D51A23}" type="slidenum">
              <a:rPr lang="zh-CN" altLang="en-US" smtClean="0"/>
              <a:t>42</a:t>
            </a:fld>
            <a:endParaRPr lang="zh-CN" altLang="en-US"/>
          </a:p>
        </p:txBody>
      </p:sp>
      <p:pic>
        <p:nvPicPr>
          <p:cNvPr id="1073742871" name="图片 1073742870"/>
          <p:cNvPicPr>
            <a:picLocks noChangeAspect="1"/>
          </p:cNvPicPr>
          <p:nvPr/>
        </p:nvPicPr>
        <p:blipFill>
          <a:blip r:embed="rId2">
            <a:biLevel thresh="50000"/>
          </a:blip>
          <a:srcRect l="45137" t="14769" r="3820" b="10042"/>
          <a:stretch>
            <a:fillRect/>
          </a:stretch>
        </p:blipFill>
        <p:spPr>
          <a:xfrm>
            <a:off x="7305040" y="502285"/>
            <a:ext cx="4480560" cy="66427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9153525" y="2447290"/>
            <a:ext cx="588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C</a:t>
            </a:r>
            <a:r>
              <a:rPr lang="en-US" altLang="zh-CN" baseline="-2500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157335" y="3943985"/>
            <a:ext cx="5848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C</a:t>
            </a:r>
            <a:r>
              <a:rPr lang="en-US" altLang="zh-CN" baseline="-2500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610360" y="1603375"/>
            <a:ext cx="29965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已上保险的花费，包括受伤、生病、损害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36358" y="2880241"/>
            <a:ext cx="327025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未上保险的花费</a:t>
            </a:r>
          </a:p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产品和材料损坏</a:t>
            </a:r>
          </a:p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工厂和建筑损坏</a:t>
            </a:r>
          </a:p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工具和设备损坏</a:t>
            </a:r>
          </a:p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诉讼费用</a:t>
            </a:r>
          </a:p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应急费用</a:t>
            </a:r>
          </a:p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清理现场</a:t>
            </a:r>
          </a:p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耽误的生产时间</a:t>
            </a:r>
          </a:p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加班工作和临时劳动</a:t>
            </a:r>
          </a:p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调查所有时间</a:t>
            </a:r>
          </a:p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罚款</a:t>
            </a:r>
          </a:p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专长和经验损失</a:t>
            </a:r>
          </a:p>
        </p:txBody>
      </p:sp>
      <p:sp>
        <p:nvSpPr>
          <p:cNvPr id="7" name="右箭头 6"/>
          <p:cNvSpPr/>
          <p:nvPr/>
        </p:nvSpPr>
        <p:spPr>
          <a:xfrm>
            <a:off x="5493385" y="1744345"/>
            <a:ext cx="1368425" cy="504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右箭头 7"/>
          <p:cNvSpPr/>
          <p:nvPr/>
        </p:nvSpPr>
        <p:spPr>
          <a:xfrm>
            <a:off x="4773295" y="4120515"/>
            <a:ext cx="2376170" cy="792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事故致因理论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6"/>
          <p:cNvSpPr/>
          <p:nvPr/>
        </p:nvSpPr>
        <p:spPr bwMode="auto">
          <a:xfrm>
            <a:off x="1359641" y="1943840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Freeform 8"/>
          <p:cNvSpPr/>
          <p:nvPr/>
        </p:nvSpPr>
        <p:spPr bwMode="auto">
          <a:xfrm>
            <a:off x="2061009" y="1535608"/>
            <a:ext cx="3566859" cy="3563017"/>
          </a:xfrm>
          <a:custGeom>
            <a:avLst/>
            <a:gdLst>
              <a:gd name="T0" fmla="*/ 929 w 1857"/>
              <a:gd name="T1" fmla="*/ 0 h 1855"/>
              <a:gd name="T2" fmla="*/ 1857 w 1857"/>
              <a:gd name="T3" fmla="*/ 928 h 1855"/>
              <a:gd name="T4" fmla="*/ 929 w 1857"/>
              <a:gd name="T5" fmla="*/ 1855 h 1855"/>
              <a:gd name="T6" fmla="*/ 0 w 1857"/>
              <a:gd name="T7" fmla="*/ 928 h 1855"/>
              <a:gd name="T8" fmla="*/ 929 w 1857"/>
              <a:gd name="T9" fmla="*/ 0 h 1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7" h="1855">
                <a:moveTo>
                  <a:pt x="929" y="0"/>
                </a:moveTo>
                <a:lnTo>
                  <a:pt x="1857" y="928"/>
                </a:lnTo>
                <a:lnTo>
                  <a:pt x="929" y="1855"/>
                </a:lnTo>
                <a:lnTo>
                  <a:pt x="0" y="928"/>
                </a:lnTo>
                <a:lnTo>
                  <a:pt x="929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2" name="Freeform 9"/>
          <p:cNvSpPr/>
          <p:nvPr/>
        </p:nvSpPr>
        <p:spPr bwMode="auto">
          <a:xfrm>
            <a:off x="749129" y="3408353"/>
            <a:ext cx="2535408" cy="2535407"/>
          </a:xfrm>
          <a:custGeom>
            <a:avLst/>
            <a:gdLst>
              <a:gd name="T0" fmla="*/ 660 w 1320"/>
              <a:gd name="T1" fmla="*/ 0 h 1320"/>
              <a:gd name="T2" fmla="*/ 1320 w 1320"/>
              <a:gd name="T3" fmla="*/ 660 h 1320"/>
              <a:gd name="T4" fmla="*/ 1320 w 1320"/>
              <a:gd name="T5" fmla="*/ 660 h 1320"/>
              <a:gd name="T6" fmla="*/ 660 w 1320"/>
              <a:gd name="T7" fmla="*/ 1320 h 1320"/>
              <a:gd name="T8" fmla="*/ 0 w 1320"/>
              <a:gd name="T9" fmla="*/ 660 h 1320"/>
              <a:gd name="T10" fmla="*/ 660 w 1320"/>
              <a:gd name="T11" fmla="*/ 0 h 1320"/>
              <a:gd name="T12" fmla="*/ 660 w 1320"/>
              <a:gd name="T13" fmla="*/ 0 h 1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20" h="1320">
                <a:moveTo>
                  <a:pt x="660" y="0"/>
                </a:moveTo>
                <a:lnTo>
                  <a:pt x="1320" y="660"/>
                </a:lnTo>
                <a:lnTo>
                  <a:pt x="1320" y="660"/>
                </a:lnTo>
                <a:lnTo>
                  <a:pt x="660" y="1320"/>
                </a:lnTo>
                <a:lnTo>
                  <a:pt x="0" y="660"/>
                </a:lnTo>
                <a:lnTo>
                  <a:pt x="660" y="0"/>
                </a:lnTo>
                <a:lnTo>
                  <a:pt x="660" y="0"/>
                </a:lnTo>
                <a:close/>
              </a:path>
            </a:pathLst>
          </a:custGeom>
          <a:solidFill>
            <a:schemeClr val="accent5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Freeform 10"/>
          <p:cNvSpPr/>
          <p:nvPr/>
        </p:nvSpPr>
        <p:spPr bwMode="auto">
          <a:xfrm>
            <a:off x="2864857" y="4739442"/>
            <a:ext cx="954741" cy="954739"/>
          </a:xfrm>
          <a:custGeom>
            <a:avLst/>
            <a:gdLst>
              <a:gd name="T0" fmla="*/ 307 w 613"/>
              <a:gd name="T1" fmla="*/ 0 h 613"/>
              <a:gd name="T2" fmla="*/ 613 w 613"/>
              <a:gd name="T3" fmla="*/ 307 h 613"/>
              <a:gd name="T4" fmla="*/ 307 w 613"/>
              <a:gd name="T5" fmla="*/ 613 h 613"/>
              <a:gd name="T6" fmla="*/ 0 w 613"/>
              <a:gd name="T7" fmla="*/ 307 h 613"/>
              <a:gd name="T8" fmla="*/ 307 w 613"/>
              <a:gd name="T9" fmla="*/ 0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3" h="613">
                <a:moveTo>
                  <a:pt x="307" y="0"/>
                </a:moveTo>
                <a:lnTo>
                  <a:pt x="613" y="307"/>
                </a:lnTo>
                <a:lnTo>
                  <a:pt x="307" y="613"/>
                </a:lnTo>
                <a:lnTo>
                  <a:pt x="0" y="307"/>
                </a:lnTo>
                <a:lnTo>
                  <a:pt x="307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4" name="Freeform 12"/>
          <p:cNvSpPr/>
          <p:nvPr/>
        </p:nvSpPr>
        <p:spPr bwMode="auto">
          <a:xfrm>
            <a:off x="5135390" y="2116764"/>
            <a:ext cx="1141212" cy="1137973"/>
          </a:xfrm>
          <a:custGeom>
            <a:avLst/>
            <a:gdLst>
              <a:gd name="T0" fmla="*/ 528 w 1057"/>
              <a:gd name="T1" fmla="*/ 0 h 1054"/>
              <a:gd name="T2" fmla="*/ 1057 w 1057"/>
              <a:gd name="T3" fmla="*/ 527 h 1054"/>
              <a:gd name="T4" fmla="*/ 528 w 1057"/>
              <a:gd name="T5" fmla="*/ 1054 h 1054"/>
              <a:gd name="T6" fmla="*/ 510 w 1057"/>
              <a:gd name="T7" fmla="*/ 1037 h 1054"/>
              <a:gd name="T8" fmla="*/ 0 w 1057"/>
              <a:gd name="T9" fmla="*/ 527 h 1054"/>
              <a:gd name="T10" fmla="*/ 510 w 1057"/>
              <a:gd name="T11" fmla="*/ 17 h 1054"/>
              <a:gd name="T12" fmla="*/ 528 w 1057"/>
              <a:gd name="T13" fmla="*/ 0 h 1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7" h="1054">
                <a:moveTo>
                  <a:pt x="528" y="0"/>
                </a:moveTo>
                <a:lnTo>
                  <a:pt x="1057" y="527"/>
                </a:lnTo>
                <a:lnTo>
                  <a:pt x="528" y="1054"/>
                </a:lnTo>
                <a:lnTo>
                  <a:pt x="510" y="1037"/>
                </a:lnTo>
                <a:lnTo>
                  <a:pt x="0" y="527"/>
                </a:lnTo>
                <a:lnTo>
                  <a:pt x="510" y="17"/>
                </a:lnTo>
                <a:lnTo>
                  <a:pt x="528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5" name="Freeform 7"/>
          <p:cNvSpPr/>
          <p:nvPr/>
        </p:nvSpPr>
        <p:spPr bwMode="auto">
          <a:xfrm>
            <a:off x="3061796" y="5741774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6" name="Freeform 7"/>
          <p:cNvSpPr/>
          <p:nvPr/>
        </p:nvSpPr>
        <p:spPr bwMode="auto">
          <a:xfrm>
            <a:off x="3637268" y="853463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21" name="矩形 20"/>
          <p:cNvSpPr/>
          <p:nvPr/>
        </p:nvSpPr>
        <p:spPr>
          <a:xfrm>
            <a:off x="6066651" y="3070227"/>
            <a:ext cx="4468623" cy="830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安全管理方法</a:t>
            </a:r>
          </a:p>
        </p:txBody>
      </p:sp>
      <p:sp>
        <p:nvSpPr>
          <p:cNvPr id="82" name="矩形 81"/>
          <p:cNvSpPr/>
          <p:nvPr/>
        </p:nvSpPr>
        <p:spPr>
          <a:xfrm>
            <a:off x="3020453" y="2621344"/>
            <a:ext cx="1535463" cy="1261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54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04 </a:t>
            </a:r>
            <a:r>
              <a:rPr lang="en-US" altLang="zh-CN" sz="28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CHAPTER</a:t>
            </a:r>
            <a:endParaRPr lang="zh-CN" altLang="en-US" sz="28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332865" y="1213485"/>
            <a:ext cx="45402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安全管理的基本方法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332990" y="2054860"/>
            <a:ext cx="7024370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+mj-ea"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一、系统安全管理</a:t>
            </a:r>
          </a:p>
          <a:p>
            <a:pPr marL="0" indent="0">
              <a:buFont typeface="+mj-ea"/>
              <a:buNone/>
            </a:pP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Font typeface="+mj-ea"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二、安全检查</a:t>
            </a:r>
          </a:p>
          <a:p>
            <a:pPr marL="0" indent="0">
              <a:buFont typeface="+mj-ea"/>
              <a:buNone/>
            </a:pP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Font typeface="+mj-ea"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三、安全评价</a:t>
            </a:r>
          </a:p>
          <a:p>
            <a:pPr marL="0" indent="0">
              <a:buFont typeface="+mj-ea"/>
              <a:buNone/>
            </a:pP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Font typeface="+mj-ea"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四、重大危险源管理</a:t>
            </a:r>
          </a:p>
          <a:p>
            <a:pPr marL="0" indent="0">
              <a:buFont typeface="+mj-ea"/>
              <a:buNone/>
            </a:pP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Font typeface="+mj-ea"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五、职业健康安全管理体系</a:t>
            </a:r>
          </a:p>
          <a:p>
            <a:pPr marL="0" indent="0">
              <a:buFont typeface="+mj-ea"/>
              <a:buNone/>
            </a:pP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Font typeface="+mj-ea"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六、应急体系建立和应急预案</a:t>
            </a:r>
          </a:p>
          <a:p>
            <a:pPr marL="0" indent="0">
              <a:buFont typeface="+mj-ea"/>
              <a:buNone/>
            </a:pP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Font typeface="+mj-ea"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44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安全管理方法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252911" y="1384082"/>
            <a:ext cx="56064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系统安全管理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252980" y="2974975"/>
            <a:ext cx="849439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 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系统论（基础理论）</a:t>
            </a:r>
          </a:p>
          <a:p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系统安全管理	  系统工程（可靠性分析）</a:t>
            </a:r>
          </a:p>
          <a:p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风险工程（风险可接受水平认定）</a:t>
            </a:r>
          </a:p>
        </p:txBody>
      </p:sp>
      <p:sp>
        <p:nvSpPr>
          <p:cNvPr id="5" name="左大括号 4"/>
          <p:cNvSpPr/>
          <p:nvPr/>
        </p:nvSpPr>
        <p:spPr>
          <a:xfrm>
            <a:off x="4701183" y="3341369"/>
            <a:ext cx="504190" cy="151193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45</a:t>
            </a:fld>
            <a:endParaRPr lang="zh-CN" altLang="en-US"/>
          </a:p>
        </p:txBody>
      </p:sp>
      <p:sp>
        <p:nvSpPr>
          <p:cNvPr id="6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安全管理方法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57167" y="1308100"/>
            <a:ext cx="39636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 全 检 查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51890" y="2164715"/>
            <a:ext cx="10460355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目标、内容、责任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---检查和监察制度是清除隐患、防止事故、 改善劳动条件的重要手段和内容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---发现生产过程中的危险因素，采取措施， 保证安全生产。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---内容主要是查思想、查管理、查隐患、查 整改和查事故处理。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46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安全管理方法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57167" y="1096045"/>
            <a:ext cx="40671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 全 评 价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97585" y="1931670"/>
            <a:ext cx="11186795" cy="4554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---原则：科学、公正和合法的自主开展安全评价。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---目的：查找、分析和预测危险、有害因素；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提出合理可行的安全对策措施；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指导监控和事故预防，达到低事故、少损失和优效益。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---分类：预评价、验收评价、现状评价。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47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安全管理方法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角三角形 4"/>
          <p:cNvSpPr/>
          <p:nvPr/>
        </p:nvSpPr>
        <p:spPr>
          <a:xfrm rot="10800000">
            <a:off x="4024367" y="1084980"/>
            <a:ext cx="7130415" cy="4175125"/>
          </a:xfrm>
          <a:prstGeom prst="rtTriangle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4033232" y="1085769"/>
            <a:ext cx="7129780" cy="4818380"/>
            <a:chOff x="11808" y="2516"/>
            <a:chExt cx="7494" cy="5330"/>
          </a:xfrm>
        </p:grpSpPr>
        <p:sp>
          <p:nvSpPr>
            <p:cNvPr id="10" name="直角三角形 9"/>
            <p:cNvSpPr/>
            <p:nvPr/>
          </p:nvSpPr>
          <p:spPr>
            <a:xfrm>
              <a:off x="11808" y="2516"/>
              <a:ext cx="7485" cy="4536"/>
            </a:xfrm>
            <a:prstGeom prst="rtTriangle">
              <a:avLst/>
            </a:prstGeom>
            <a:gradFill>
              <a:gsLst>
                <a:gs pos="0">
                  <a:srgbClr val="FE4444"/>
                </a:gs>
                <a:gs pos="100000">
                  <a:srgbClr val="832B2B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1817" y="7052"/>
              <a:ext cx="7485" cy="794"/>
            </a:xfrm>
            <a:prstGeom prst="rect">
              <a:avLst/>
            </a:prstGeom>
            <a:gradFill>
              <a:gsLst>
                <a:gs pos="0">
                  <a:srgbClr val="FE4444"/>
                </a:gs>
                <a:gs pos="100000">
                  <a:srgbClr val="832B2B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4557167" y="4851048"/>
            <a:ext cx="26993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Imposed  supervision</a:t>
            </a:r>
          </a:p>
          <a:p>
            <a:r>
              <a:rPr lang="en-US" altLang="zh-CN" dirty="0"/>
              <a:t>      (</a:t>
            </a:r>
            <a:r>
              <a:rPr lang="zh-CN" altLang="en-US" dirty="0"/>
              <a:t>强制监督</a:t>
            </a:r>
            <a:r>
              <a:rPr lang="en-US" altLang="zh-CN" dirty="0"/>
              <a:t>)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445599" y="1880988"/>
            <a:ext cx="21742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Self  supervision</a:t>
            </a:r>
          </a:p>
          <a:p>
            <a:r>
              <a:rPr lang="en-US" altLang="zh-CN" dirty="0"/>
              <a:t>(</a:t>
            </a:r>
            <a:r>
              <a:rPr lang="zh-CN" altLang="en-US" dirty="0"/>
              <a:t>自我监督</a:t>
            </a:r>
            <a:r>
              <a:rPr lang="en-US" altLang="zh-CN" dirty="0"/>
              <a:t>)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217420" y="250190"/>
            <a:ext cx="3429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国外安全管理方法简介</a:t>
            </a:r>
          </a:p>
        </p:txBody>
      </p:sp>
      <p:sp>
        <p:nvSpPr>
          <p:cNvPr id="20" name="矩形 19"/>
          <p:cNvSpPr/>
          <p:nvPr/>
        </p:nvSpPr>
        <p:spPr>
          <a:xfrm>
            <a:off x="1650444" y="5582285"/>
            <a:ext cx="1080135" cy="36004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Low  </a:t>
            </a:r>
            <a:r>
              <a:rPr lang="zh-CN" altLang="en-US" dirty="0"/>
              <a:t>低</a:t>
            </a:r>
          </a:p>
        </p:txBody>
      </p:sp>
      <p:sp>
        <p:nvSpPr>
          <p:cNvPr id="21" name="矩形 20"/>
          <p:cNvSpPr/>
          <p:nvPr/>
        </p:nvSpPr>
        <p:spPr>
          <a:xfrm>
            <a:off x="3174445" y="5596255"/>
            <a:ext cx="575945" cy="36004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0%</a:t>
            </a:r>
          </a:p>
        </p:txBody>
      </p:sp>
      <p:sp>
        <p:nvSpPr>
          <p:cNvPr id="22" name="流程图: 过程 21"/>
          <p:cNvSpPr/>
          <p:nvPr/>
        </p:nvSpPr>
        <p:spPr>
          <a:xfrm>
            <a:off x="4277414" y="6116166"/>
            <a:ext cx="1151890" cy="287655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Low  </a:t>
            </a:r>
            <a:r>
              <a:rPr lang="zh-CN" altLang="en-US"/>
              <a:t>低</a:t>
            </a:r>
          </a:p>
        </p:txBody>
      </p:sp>
      <p:sp>
        <p:nvSpPr>
          <p:cNvPr id="23" name="矩形 22"/>
          <p:cNvSpPr/>
          <p:nvPr/>
        </p:nvSpPr>
        <p:spPr>
          <a:xfrm>
            <a:off x="4277414" y="6523836"/>
            <a:ext cx="1152525" cy="36004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High  </a:t>
            </a:r>
            <a:r>
              <a:rPr lang="zh-CN" altLang="en-US"/>
              <a:t>高</a:t>
            </a:r>
          </a:p>
        </p:txBody>
      </p:sp>
      <p:sp>
        <p:nvSpPr>
          <p:cNvPr id="24" name="矩形 23"/>
          <p:cNvSpPr/>
          <p:nvPr/>
        </p:nvSpPr>
        <p:spPr>
          <a:xfrm>
            <a:off x="6149394" y="6116801"/>
            <a:ext cx="2880360" cy="2870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Competence</a:t>
            </a:r>
            <a:r>
              <a:rPr lang="zh-CN" altLang="en-US"/>
              <a:t>能力</a:t>
            </a:r>
          </a:p>
        </p:txBody>
      </p:sp>
      <p:sp>
        <p:nvSpPr>
          <p:cNvPr id="25" name="矩形 24"/>
          <p:cNvSpPr/>
          <p:nvPr/>
        </p:nvSpPr>
        <p:spPr>
          <a:xfrm>
            <a:off x="6797729" y="6547966"/>
            <a:ext cx="1656080" cy="2882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Risk   </a:t>
            </a:r>
            <a:r>
              <a:rPr lang="zh-CN" altLang="en-US"/>
              <a:t>危险</a:t>
            </a:r>
          </a:p>
        </p:txBody>
      </p:sp>
      <p:sp>
        <p:nvSpPr>
          <p:cNvPr id="26" name="矩形 25"/>
          <p:cNvSpPr/>
          <p:nvPr/>
        </p:nvSpPr>
        <p:spPr>
          <a:xfrm>
            <a:off x="9998129" y="6043776"/>
            <a:ext cx="1080135" cy="36004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High  </a:t>
            </a:r>
            <a:r>
              <a:rPr lang="zh-CN" altLang="en-US"/>
              <a:t>高</a:t>
            </a:r>
          </a:p>
        </p:txBody>
      </p:sp>
      <p:sp>
        <p:nvSpPr>
          <p:cNvPr id="27" name="矩形 26"/>
          <p:cNvSpPr/>
          <p:nvPr/>
        </p:nvSpPr>
        <p:spPr>
          <a:xfrm>
            <a:off x="9911769" y="6572096"/>
            <a:ext cx="1367790" cy="2882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Low   </a:t>
            </a:r>
            <a:r>
              <a:rPr lang="zh-CN" altLang="en-US"/>
              <a:t>低</a:t>
            </a:r>
          </a:p>
        </p:txBody>
      </p:sp>
      <p:cxnSp>
        <p:nvCxnSpPr>
          <p:cNvPr id="31" name="直接连接符 30"/>
          <p:cNvCxnSpPr/>
          <p:nvPr/>
        </p:nvCxnSpPr>
        <p:spPr>
          <a:xfrm>
            <a:off x="2190512" y="4399438"/>
            <a:ext cx="16510" cy="10064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>
            <a:stCxn id="22" idx="3"/>
            <a:endCxn id="24" idx="1"/>
          </p:cNvCxnSpPr>
          <p:nvPr/>
        </p:nvCxnSpPr>
        <p:spPr>
          <a:xfrm>
            <a:off x="5429304" y="6260311"/>
            <a:ext cx="7200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>
            <a:stCxn id="24" idx="3"/>
            <a:endCxn id="26" idx="1"/>
          </p:cNvCxnSpPr>
          <p:nvPr/>
        </p:nvCxnSpPr>
        <p:spPr>
          <a:xfrm flipV="1">
            <a:off x="9029754" y="6224116"/>
            <a:ext cx="968375" cy="361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>
            <a:stCxn id="23" idx="3"/>
            <a:endCxn id="25" idx="1"/>
          </p:cNvCxnSpPr>
          <p:nvPr/>
        </p:nvCxnSpPr>
        <p:spPr>
          <a:xfrm flipV="1">
            <a:off x="5429939" y="6692111"/>
            <a:ext cx="1367790" cy="12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>
            <a:stCxn id="25" idx="3"/>
            <a:endCxn id="27" idx="1"/>
          </p:cNvCxnSpPr>
          <p:nvPr/>
        </p:nvCxnSpPr>
        <p:spPr>
          <a:xfrm>
            <a:off x="8453809" y="6692111"/>
            <a:ext cx="1457960" cy="241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1428179" y="1303655"/>
            <a:ext cx="1656080" cy="504190"/>
          </a:xfrm>
          <a:prstGeom prst="rect">
            <a:avLst/>
          </a:prstGeom>
          <a:gradFill>
            <a:gsLst>
              <a:gs pos="97000">
                <a:srgbClr val="007BD3"/>
              </a:gs>
              <a:gs pos="100000">
                <a:srgbClr val="034373"/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High   </a:t>
            </a:r>
            <a:r>
              <a:rPr lang="zh-CN" altLang="en-US" dirty="0"/>
              <a:t>高</a:t>
            </a:r>
          </a:p>
        </p:txBody>
      </p:sp>
      <p:sp>
        <p:nvSpPr>
          <p:cNvPr id="29" name="矩形 28"/>
          <p:cNvSpPr/>
          <p:nvPr/>
        </p:nvSpPr>
        <p:spPr>
          <a:xfrm>
            <a:off x="3084592" y="1269048"/>
            <a:ext cx="935990" cy="57594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100%</a:t>
            </a:r>
          </a:p>
        </p:txBody>
      </p:sp>
      <p:sp>
        <p:nvSpPr>
          <p:cNvPr id="32" name="矩形 31"/>
          <p:cNvSpPr/>
          <p:nvPr/>
        </p:nvSpPr>
        <p:spPr>
          <a:xfrm>
            <a:off x="1246902" y="3645218"/>
            <a:ext cx="2701925" cy="648335"/>
          </a:xfrm>
          <a:prstGeom prst="rect">
            <a:avLst/>
          </a:prstGeom>
          <a:solidFill>
            <a:srgbClr val="1CB7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Degree  of  supervision </a:t>
            </a:r>
          </a:p>
          <a:p>
            <a:pPr algn="ctr"/>
            <a:r>
              <a:rPr lang="en-US" altLang="zh-CN"/>
              <a:t>(</a:t>
            </a:r>
            <a:r>
              <a:rPr lang="zh-CN" altLang="en-US"/>
              <a:t>监督水平</a:t>
            </a:r>
            <a:r>
              <a:rPr lang="en-US" altLang="zh-CN"/>
              <a:t>)</a:t>
            </a:r>
          </a:p>
        </p:txBody>
      </p:sp>
      <p:cxnSp>
        <p:nvCxnSpPr>
          <p:cNvPr id="33" name="直接连接符 32"/>
          <p:cNvCxnSpPr/>
          <p:nvPr/>
        </p:nvCxnSpPr>
        <p:spPr>
          <a:xfrm>
            <a:off x="2207022" y="2088198"/>
            <a:ext cx="13335" cy="1341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48</a:t>
            </a:fld>
            <a:endParaRPr lang="zh-CN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833245" y="1158240"/>
            <a:ext cx="60051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杜邦的安全文化：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38225" y="1866900"/>
            <a:ext cx="11458575" cy="547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一、杜邦的安全哲学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pitchFamily="34" charset="-128"/>
                <a:sym typeface="+mn-ea"/>
              </a:rPr>
              <a:t>：</a:t>
            </a:r>
            <a:endParaRPr lang="zh-CN" altLang="en-US" sz="2800" b="0">
              <a:solidFill>
                <a:srgbClr val="3333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       最高管理层的安全承诺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pitchFamily="34" charset="-128"/>
                <a:sym typeface="+mn-ea"/>
              </a:rPr>
              <a:t>：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致力于使工人在工作和非工作期间获得最大程度的安全与健康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pitchFamily="34" charset="-128"/>
                <a:sym typeface="+mn-ea"/>
              </a:rPr>
              <a:t>；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致力于使客户安全地销售和使用我们的产品。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二、杜邦的安全信仰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pitchFamily="34" charset="-128"/>
                <a:sym typeface="+mn-ea"/>
              </a:rPr>
              <a:t>：</a:t>
            </a:r>
          </a:p>
          <a:p>
            <a:pPr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       所有的伤害和职业病都是可以预防的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pitchFamily="34" charset="-128"/>
                <a:sym typeface="+mn-ea"/>
              </a:rPr>
              <a:t>；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任何人都有责任对自己和周围工友的安全负责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pitchFamily="34" charset="-128"/>
                <a:sym typeface="+mn-ea"/>
              </a:rPr>
              <a:t>，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管理人员对其所辖机构的安全负责。</a:t>
            </a:r>
          </a:p>
          <a:p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                              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49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安全管理方法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6"/>
          <p:cNvSpPr/>
          <p:nvPr/>
        </p:nvSpPr>
        <p:spPr bwMode="auto">
          <a:xfrm>
            <a:off x="1359641" y="1943840"/>
            <a:ext cx="1305089" cy="1305089"/>
          </a:xfrm>
          <a:custGeom>
            <a:avLst/>
            <a:gdLst>
              <a:gd name="T0" fmla="*/ 510 w 1020"/>
              <a:gd name="T1" fmla="*/ 0 h 1020"/>
              <a:gd name="T2" fmla="*/ 1020 w 1020"/>
              <a:gd name="T3" fmla="*/ 510 h 1020"/>
              <a:gd name="T4" fmla="*/ 1020 w 1020"/>
              <a:gd name="T5" fmla="*/ 510 h 1020"/>
              <a:gd name="T6" fmla="*/ 510 w 1020"/>
              <a:gd name="T7" fmla="*/ 1020 h 1020"/>
              <a:gd name="T8" fmla="*/ 510 w 1020"/>
              <a:gd name="T9" fmla="*/ 1020 h 1020"/>
              <a:gd name="T10" fmla="*/ 0 w 1020"/>
              <a:gd name="T11" fmla="*/ 510 h 1020"/>
              <a:gd name="T12" fmla="*/ 510 w 1020"/>
              <a:gd name="T13" fmla="*/ 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20" h="1020">
                <a:moveTo>
                  <a:pt x="510" y="0"/>
                </a:moveTo>
                <a:lnTo>
                  <a:pt x="1020" y="510"/>
                </a:lnTo>
                <a:lnTo>
                  <a:pt x="1020" y="510"/>
                </a:lnTo>
                <a:lnTo>
                  <a:pt x="510" y="1020"/>
                </a:lnTo>
                <a:lnTo>
                  <a:pt x="510" y="1020"/>
                </a:lnTo>
                <a:lnTo>
                  <a:pt x="0" y="510"/>
                </a:lnTo>
                <a:lnTo>
                  <a:pt x="51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Freeform 8"/>
          <p:cNvSpPr/>
          <p:nvPr/>
        </p:nvSpPr>
        <p:spPr bwMode="auto">
          <a:xfrm>
            <a:off x="2061009" y="1535608"/>
            <a:ext cx="3566859" cy="3563017"/>
          </a:xfrm>
          <a:custGeom>
            <a:avLst/>
            <a:gdLst>
              <a:gd name="T0" fmla="*/ 929 w 1857"/>
              <a:gd name="T1" fmla="*/ 0 h 1855"/>
              <a:gd name="T2" fmla="*/ 1857 w 1857"/>
              <a:gd name="T3" fmla="*/ 928 h 1855"/>
              <a:gd name="T4" fmla="*/ 929 w 1857"/>
              <a:gd name="T5" fmla="*/ 1855 h 1855"/>
              <a:gd name="T6" fmla="*/ 0 w 1857"/>
              <a:gd name="T7" fmla="*/ 928 h 1855"/>
              <a:gd name="T8" fmla="*/ 929 w 1857"/>
              <a:gd name="T9" fmla="*/ 0 h 1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7" h="1855">
                <a:moveTo>
                  <a:pt x="929" y="0"/>
                </a:moveTo>
                <a:lnTo>
                  <a:pt x="1857" y="928"/>
                </a:lnTo>
                <a:lnTo>
                  <a:pt x="929" y="1855"/>
                </a:lnTo>
                <a:lnTo>
                  <a:pt x="0" y="928"/>
                </a:lnTo>
                <a:lnTo>
                  <a:pt x="929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2" name="Freeform 9"/>
          <p:cNvSpPr/>
          <p:nvPr/>
        </p:nvSpPr>
        <p:spPr bwMode="auto">
          <a:xfrm>
            <a:off x="749129" y="3408353"/>
            <a:ext cx="2535408" cy="2535407"/>
          </a:xfrm>
          <a:custGeom>
            <a:avLst/>
            <a:gdLst>
              <a:gd name="T0" fmla="*/ 660 w 1320"/>
              <a:gd name="T1" fmla="*/ 0 h 1320"/>
              <a:gd name="T2" fmla="*/ 1320 w 1320"/>
              <a:gd name="T3" fmla="*/ 660 h 1320"/>
              <a:gd name="T4" fmla="*/ 1320 w 1320"/>
              <a:gd name="T5" fmla="*/ 660 h 1320"/>
              <a:gd name="T6" fmla="*/ 660 w 1320"/>
              <a:gd name="T7" fmla="*/ 1320 h 1320"/>
              <a:gd name="T8" fmla="*/ 0 w 1320"/>
              <a:gd name="T9" fmla="*/ 660 h 1320"/>
              <a:gd name="T10" fmla="*/ 660 w 1320"/>
              <a:gd name="T11" fmla="*/ 0 h 1320"/>
              <a:gd name="T12" fmla="*/ 660 w 1320"/>
              <a:gd name="T13" fmla="*/ 0 h 1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20" h="1320">
                <a:moveTo>
                  <a:pt x="660" y="0"/>
                </a:moveTo>
                <a:lnTo>
                  <a:pt x="1320" y="660"/>
                </a:lnTo>
                <a:lnTo>
                  <a:pt x="1320" y="660"/>
                </a:lnTo>
                <a:lnTo>
                  <a:pt x="660" y="1320"/>
                </a:lnTo>
                <a:lnTo>
                  <a:pt x="0" y="660"/>
                </a:lnTo>
                <a:lnTo>
                  <a:pt x="660" y="0"/>
                </a:lnTo>
                <a:lnTo>
                  <a:pt x="660" y="0"/>
                </a:lnTo>
                <a:close/>
              </a:path>
            </a:pathLst>
          </a:custGeom>
          <a:solidFill>
            <a:schemeClr val="accent5"/>
          </a:solidFill>
          <a:ln w="0">
            <a:noFill/>
            <a:prstDash val="solid"/>
            <a:round/>
          </a:ln>
        </p:spPr>
        <p:txBody>
          <a:bodyPr vert="horz" wrap="square" lIns="0" tIns="0" rIns="0" bIns="0" numCol="1" anchor="ctr" anchorCtr="1" compatLnSpc="1"/>
          <a:lstStyle/>
          <a:p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Freeform 10"/>
          <p:cNvSpPr/>
          <p:nvPr/>
        </p:nvSpPr>
        <p:spPr bwMode="auto">
          <a:xfrm>
            <a:off x="2864857" y="4739442"/>
            <a:ext cx="954741" cy="954739"/>
          </a:xfrm>
          <a:custGeom>
            <a:avLst/>
            <a:gdLst>
              <a:gd name="T0" fmla="*/ 307 w 613"/>
              <a:gd name="T1" fmla="*/ 0 h 613"/>
              <a:gd name="T2" fmla="*/ 613 w 613"/>
              <a:gd name="T3" fmla="*/ 307 h 613"/>
              <a:gd name="T4" fmla="*/ 307 w 613"/>
              <a:gd name="T5" fmla="*/ 613 h 613"/>
              <a:gd name="T6" fmla="*/ 0 w 613"/>
              <a:gd name="T7" fmla="*/ 307 h 613"/>
              <a:gd name="T8" fmla="*/ 307 w 613"/>
              <a:gd name="T9" fmla="*/ 0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3" h="613">
                <a:moveTo>
                  <a:pt x="307" y="0"/>
                </a:moveTo>
                <a:lnTo>
                  <a:pt x="613" y="307"/>
                </a:lnTo>
                <a:lnTo>
                  <a:pt x="307" y="613"/>
                </a:lnTo>
                <a:lnTo>
                  <a:pt x="0" y="307"/>
                </a:lnTo>
                <a:lnTo>
                  <a:pt x="307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4" name="Freeform 12"/>
          <p:cNvSpPr/>
          <p:nvPr/>
        </p:nvSpPr>
        <p:spPr bwMode="auto">
          <a:xfrm>
            <a:off x="5135390" y="2116764"/>
            <a:ext cx="1141212" cy="1137973"/>
          </a:xfrm>
          <a:custGeom>
            <a:avLst/>
            <a:gdLst>
              <a:gd name="T0" fmla="*/ 528 w 1057"/>
              <a:gd name="T1" fmla="*/ 0 h 1054"/>
              <a:gd name="T2" fmla="*/ 1057 w 1057"/>
              <a:gd name="T3" fmla="*/ 527 h 1054"/>
              <a:gd name="T4" fmla="*/ 528 w 1057"/>
              <a:gd name="T5" fmla="*/ 1054 h 1054"/>
              <a:gd name="T6" fmla="*/ 510 w 1057"/>
              <a:gd name="T7" fmla="*/ 1037 h 1054"/>
              <a:gd name="T8" fmla="*/ 0 w 1057"/>
              <a:gd name="T9" fmla="*/ 527 h 1054"/>
              <a:gd name="T10" fmla="*/ 510 w 1057"/>
              <a:gd name="T11" fmla="*/ 17 h 1054"/>
              <a:gd name="T12" fmla="*/ 528 w 1057"/>
              <a:gd name="T13" fmla="*/ 0 h 1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7" h="1054">
                <a:moveTo>
                  <a:pt x="528" y="0"/>
                </a:moveTo>
                <a:lnTo>
                  <a:pt x="1057" y="527"/>
                </a:lnTo>
                <a:lnTo>
                  <a:pt x="528" y="1054"/>
                </a:lnTo>
                <a:lnTo>
                  <a:pt x="510" y="1037"/>
                </a:lnTo>
                <a:lnTo>
                  <a:pt x="0" y="527"/>
                </a:lnTo>
                <a:lnTo>
                  <a:pt x="510" y="17"/>
                </a:lnTo>
                <a:lnTo>
                  <a:pt x="528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5" name="Freeform 7"/>
          <p:cNvSpPr/>
          <p:nvPr/>
        </p:nvSpPr>
        <p:spPr bwMode="auto">
          <a:xfrm>
            <a:off x="3061796" y="5741774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76" name="Freeform 7"/>
          <p:cNvSpPr/>
          <p:nvPr/>
        </p:nvSpPr>
        <p:spPr bwMode="auto">
          <a:xfrm>
            <a:off x="3637268" y="853463"/>
            <a:ext cx="560862" cy="558942"/>
          </a:xfrm>
          <a:custGeom>
            <a:avLst/>
            <a:gdLst>
              <a:gd name="T0" fmla="*/ 145 w 292"/>
              <a:gd name="T1" fmla="*/ 0 h 291"/>
              <a:gd name="T2" fmla="*/ 292 w 292"/>
              <a:gd name="T3" fmla="*/ 146 h 291"/>
              <a:gd name="T4" fmla="*/ 145 w 292"/>
              <a:gd name="T5" fmla="*/ 291 h 291"/>
              <a:gd name="T6" fmla="*/ 0 w 292"/>
              <a:gd name="T7" fmla="*/ 146 h 291"/>
              <a:gd name="T8" fmla="*/ 145 w 292"/>
              <a:gd name="T9" fmla="*/ 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1">
                <a:moveTo>
                  <a:pt x="145" y="0"/>
                </a:moveTo>
                <a:lnTo>
                  <a:pt x="292" y="146"/>
                </a:lnTo>
                <a:lnTo>
                  <a:pt x="145" y="291"/>
                </a:lnTo>
                <a:lnTo>
                  <a:pt x="0" y="146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128573" tIns="64286" rIns="128573" bIns="64286" numCol="1" anchor="t" anchorCtr="0" compatLnSpc="1"/>
          <a:lstStyle/>
          <a:p>
            <a:endParaRPr lang="zh-CN" altLang="en-US" sz="2000"/>
          </a:p>
        </p:txBody>
      </p:sp>
      <p:sp>
        <p:nvSpPr>
          <p:cNvPr id="21" name="矩形 20"/>
          <p:cNvSpPr/>
          <p:nvPr/>
        </p:nvSpPr>
        <p:spPr>
          <a:xfrm>
            <a:off x="6066651" y="3070227"/>
            <a:ext cx="633938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  安全生产管理的内涵</a:t>
            </a:r>
          </a:p>
        </p:txBody>
      </p:sp>
      <p:sp>
        <p:nvSpPr>
          <p:cNvPr id="82" name="矩形 81"/>
          <p:cNvSpPr/>
          <p:nvPr/>
        </p:nvSpPr>
        <p:spPr>
          <a:xfrm>
            <a:off x="3020453" y="2621344"/>
            <a:ext cx="1535463" cy="1261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54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01</a:t>
            </a:r>
          </a:p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CHAPTER</a:t>
            </a:r>
            <a:endParaRPr lang="zh-CN" altLang="en-US" sz="28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114550" y="1157605"/>
            <a:ext cx="60051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杜邦的安全文化：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38860" y="2173605"/>
            <a:ext cx="11458575" cy="3599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三、杜邦的安全目标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pitchFamily="34" charset="-128"/>
                <a:sym typeface="+mn-ea"/>
              </a:rPr>
              <a:t>：</a:t>
            </a:r>
            <a:endParaRPr lang="zh-CN" altLang="en-US" sz="2800" b="0">
              <a:solidFill>
                <a:srgbClr val="3333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eaLnBrk="1" latinLnBrk="0" hangingPunct="1"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      零伤害和职业病、零环境损坏。</a:t>
            </a:r>
          </a:p>
          <a:p>
            <a:pPr eaLnBrk="1" latinLnBrk="0" hangingPunct="1"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四、安全压倒一切的安全优先理念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pitchFamily="34" charset="-128"/>
                <a:sym typeface="+mn-ea"/>
              </a:rPr>
              <a:t>：</a:t>
            </a:r>
            <a:endParaRPr lang="zh-CN" altLang="en-US" sz="2800" b="0">
              <a:solidFill>
                <a:srgbClr val="3333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algn="l" eaLnBrk="1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       无论是生产还是效益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pitchFamily="34" charset="-128"/>
                <a:sym typeface="+mn-ea"/>
              </a:rPr>
              <a:t>，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在任何情况下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pitchFamily="34" charset="-128"/>
                <a:sym typeface="+mn-ea"/>
              </a:rPr>
              <a:t>，</a:t>
            </a:r>
            <a:r>
              <a:rPr lang="zh-CN" altLang="en-US" sz="28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一个繁忙的日程决不能成为忽视安全的理由。                                    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50</a:t>
            </a:fld>
            <a:endParaRPr lang="zh-CN" altLang="en-US"/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33039" y="290622"/>
            <a:ext cx="2236359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安全管理方法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684959" y="879578"/>
            <a:ext cx="60051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4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径  溪</a:t>
            </a:r>
            <a:r>
              <a:rPr lang="en-US" altLang="zh-CN" sz="4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</a:p>
          <a:p>
            <a:pPr algn="ctr"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——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杜荀鹤（唐朝）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468935" y="2680221"/>
            <a:ext cx="7628890" cy="3318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径溪石险人兢慎，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终岁不闻倾覆人。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却是平流无石处，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时时闻说有沉沦。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51</a:t>
            </a:fld>
            <a:endParaRPr lang="zh-CN" alt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931" y="4644178"/>
            <a:ext cx="7992888" cy="2588472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2684862" y="3385267"/>
            <a:ext cx="7362691" cy="0"/>
            <a:chOff x="2900983" y="3947177"/>
            <a:chExt cx="7363600" cy="0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2900983" y="3947177"/>
              <a:ext cx="13681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8896431" y="3947177"/>
              <a:ext cx="13681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奥特曼 - Remember (Original Mix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24575" y="-1136203"/>
            <a:ext cx="609600" cy="609600"/>
          </a:xfrm>
          <a:prstGeom prst="rect">
            <a:avLst/>
          </a:prstGeom>
        </p:spPr>
      </p:pic>
      <p:sp>
        <p:nvSpPr>
          <p:cNvPr id="14" name="矩形 259"/>
          <p:cNvSpPr>
            <a:spLocks noChangeArrowheads="1"/>
          </p:cNvSpPr>
          <p:nvPr/>
        </p:nvSpPr>
        <p:spPr bwMode="auto">
          <a:xfrm>
            <a:off x="2108895" y="2148205"/>
            <a:ext cx="831692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谢谢聆听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4"/>
          <p:cNvSpPr txBox="1"/>
          <p:nvPr/>
        </p:nvSpPr>
        <p:spPr>
          <a:xfrm>
            <a:off x="3117007" y="2176165"/>
            <a:ext cx="5897857" cy="2553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隐患险于明火（认识论）</a:t>
            </a:r>
            <a:endParaRPr lang="en-US" altLang="zh-CN" sz="4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防范胜于救灾（方法论）</a:t>
            </a: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26054" y="303957"/>
            <a:ext cx="2236359" cy="37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安全哲学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4"/>
          <p:cNvSpPr txBox="1"/>
          <p:nvPr/>
        </p:nvSpPr>
        <p:spPr>
          <a:xfrm>
            <a:off x="3981103" y="2464197"/>
            <a:ext cx="5066203" cy="11068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核心：雇主守法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4"/>
          <p:cNvSpPr txBox="1"/>
          <p:nvPr/>
        </p:nvSpPr>
        <p:spPr>
          <a:xfrm>
            <a:off x="1694875" y="2003827"/>
            <a:ext cx="9217024" cy="3046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      企业是从事生产、流通、服务等经济活动，以生产或服务满足社会需要，实行自主经营、独立核算、依法设立的一种</a:t>
            </a:r>
            <a:r>
              <a:rPr lang="zh-CN" altLang="en-US" sz="320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盈利性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的经济组织。</a:t>
            </a: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26054" y="303957"/>
            <a:ext cx="2236359" cy="37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企业的核心价值观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3"/>
          <p:cNvSpPr txBox="1"/>
          <p:nvPr/>
        </p:nvSpPr>
        <p:spPr bwMode="auto">
          <a:xfrm>
            <a:off x="2106295" y="2915285"/>
            <a:ext cx="9184005" cy="237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457200" eaLnBrk="1" latinLnBrk="0" hangingPunct="1">
              <a:lnSpc>
                <a:spcPct val="20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例：铸造企业</a:t>
            </a:r>
          </a:p>
          <a:p>
            <a:pPr indent="457200" eaLnBrk="1" latinLnBrk="0" hangingPunct="1">
              <a:lnSpc>
                <a:spcPct val="200000"/>
              </a:lnSpc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企业规模都差不多，厂房、设备、原材料、工业路线、员工、员工素养等相当，假设我们企业的安全生产和职业卫生做的比他们都好，如何体现在利润上？</a:t>
            </a:r>
          </a:p>
        </p:txBody>
      </p:sp>
      <p:sp>
        <p:nvSpPr>
          <p:cNvPr id="22" name="TextBox 4"/>
          <p:cNvSpPr txBox="1"/>
          <p:nvPr/>
        </p:nvSpPr>
        <p:spPr>
          <a:xfrm>
            <a:off x="1782296" y="1449830"/>
            <a:ext cx="5066203" cy="9220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安全与利润的关系</a:t>
            </a: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2326054" y="303957"/>
            <a:ext cx="2236359" cy="37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3" name="文本框 10"/>
          <p:cNvSpPr txBox="1">
            <a:spLocks noChangeArrowheads="1"/>
          </p:cNvSpPr>
          <p:nvPr/>
        </p:nvSpPr>
        <p:spPr bwMode="auto">
          <a:xfrm>
            <a:off x="2466389" y="303957"/>
            <a:ext cx="2236359" cy="37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1" tIns="34285" rIns="68571" bIns="3428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安全与利润的关系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036"/>
  <p:tag name="MH_LIBRARY" val="GRAPHIC"/>
  <p:tag name="MH_TYPE" val="Sub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036"/>
  <p:tag name="MH_LIBRARY" val="GRAPHIC"/>
  <p:tag name="MH_TYPE" val="SubTitle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036"/>
  <p:tag name="MH_LIBRARY" val="GRAPHIC"/>
  <p:tag name="MH_TYPE" val="SubTitle"/>
  <p:tag name="MH_ORDER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036"/>
  <p:tag name="MH_LIBRARY" val="GRAPHIC"/>
  <p:tag name="MH_TYPE" val="SubTitle"/>
  <p:tag name="MH_ORDER" val="4"/>
</p:tagLst>
</file>

<file path=ppt/theme/theme1.xml><?xml version="1.0" encoding="utf-8"?>
<a:theme xmlns:a="http://schemas.openxmlformats.org/drawingml/2006/main" name="www.33ppt.com">
  <a:themeElements>
    <a:clrScheme name="自定义 18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5A55F"/>
      </a:accent1>
      <a:accent2>
        <a:srgbClr val="5A5A5A"/>
      </a:accent2>
      <a:accent3>
        <a:srgbClr val="15A55F"/>
      </a:accent3>
      <a:accent4>
        <a:srgbClr val="5A5A5A"/>
      </a:accent4>
      <a:accent5>
        <a:srgbClr val="15A55F"/>
      </a:accent5>
      <a:accent6>
        <a:srgbClr val="5A5A5A"/>
      </a:accent6>
      <a:hlink>
        <a:srgbClr val="15A55F"/>
      </a:hlink>
      <a:folHlink>
        <a:srgbClr val="5A5A5A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3270</Words>
  <Application>Microsoft Office PowerPoint</Application>
  <PresentationFormat>自定义</PresentationFormat>
  <Paragraphs>451</Paragraphs>
  <Slides>52</Slides>
  <Notes>36</Notes>
  <HiddenSlides>0</HiddenSlides>
  <MMClips>2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52</vt:i4>
      </vt:variant>
    </vt:vector>
  </HeadingPairs>
  <TitlesOfParts>
    <vt:vector size="59" baseType="lpstr">
      <vt:lpstr>MS PGothic</vt:lpstr>
      <vt:lpstr>宋体</vt:lpstr>
      <vt:lpstr>微软雅黑</vt:lpstr>
      <vt:lpstr>Arial</vt:lpstr>
      <vt:lpstr>Calibri</vt:lpstr>
      <vt:lpstr>Impact</vt:lpstr>
      <vt:lpstr>www.33ppt.com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www.33ppt.com</dc:title>
  <dc:subject>www.33ppt.com</dc:subject>
  <dc:creator/>
  <cp:lastModifiedBy/>
  <cp:revision>6</cp:revision>
  <dcterms:created xsi:type="dcterms:W3CDTF">2016-10-17T14:00:00Z</dcterms:created>
  <dcterms:modified xsi:type="dcterms:W3CDTF">2020-04-17T01:23:40Z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