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6"/>
  </p:notesMasterIdLst>
  <p:handoutMasterIdLst>
    <p:handoutMasterId r:id="rId34"/>
  </p:handoutMasterIdLst>
  <p:sldIdLst>
    <p:sldId id="315" r:id="rId5"/>
    <p:sldId id="341" r:id="rId7"/>
    <p:sldId id="342" r:id="rId8"/>
    <p:sldId id="258" r:id="rId9"/>
    <p:sldId id="280" r:id="rId10"/>
    <p:sldId id="311" r:id="rId11"/>
    <p:sldId id="282" r:id="rId12"/>
    <p:sldId id="286" r:id="rId13"/>
    <p:sldId id="287" r:id="rId14"/>
    <p:sldId id="346" r:id="rId15"/>
    <p:sldId id="347" r:id="rId16"/>
    <p:sldId id="354" r:id="rId17"/>
    <p:sldId id="259" r:id="rId18"/>
    <p:sldId id="269" r:id="rId19"/>
    <p:sldId id="266" r:id="rId20"/>
    <p:sldId id="313" r:id="rId21"/>
    <p:sldId id="355" r:id="rId22"/>
    <p:sldId id="349" r:id="rId23"/>
    <p:sldId id="360" r:id="rId24"/>
    <p:sldId id="358" r:id="rId25"/>
    <p:sldId id="357" r:id="rId26"/>
    <p:sldId id="353" r:id="rId27"/>
    <p:sldId id="350" r:id="rId28"/>
    <p:sldId id="351" r:id="rId29"/>
    <p:sldId id="356" r:id="rId30"/>
    <p:sldId id="359" r:id="rId31"/>
    <p:sldId id="301" r:id="rId32"/>
    <p:sldId id="288" r:id="rId33"/>
  </p:sldIdLst>
  <p:sldSz cx="9144000" cy="6858000" type="screen4x3"/>
  <p:notesSz cx="7010400" cy="92964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9900"/>
    <a:srgbClr val="3399FF"/>
    <a:srgbClr val="0066FF"/>
    <a:srgbClr val="0000FF"/>
    <a:srgbClr val="CC0000"/>
    <a:srgbClr val="FF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7"/>
    <p:restoredTop sz="98886"/>
  </p:normalViewPr>
  <p:slideViewPr>
    <p:cSldViewPr showGuides="1">
      <p:cViewPr>
        <p:scale>
          <a:sx n="75" d="100"/>
          <a:sy n="75" d="100"/>
        </p:scale>
        <p:origin x="-1146" y="24"/>
      </p:cViewPr>
      <p:guideLst>
        <p:guide orient="horz" pos="209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t" anchorCtr="0" compatLnSpc="1"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177" tIns="46589" rIns="93177" bIns="46589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4578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3177" tIns="46589" rIns="93177" bIns="46589" anchor="t"/>
          <a:p>
            <a:pPr lvl="0"/>
            <a:endParaRPr lang="zh-CN" altLang="en-US" dirty="0"/>
          </a:p>
        </p:txBody>
      </p:sp>
      <p:sp>
        <p:nvSpPr>
          <p:cNvPr id="2457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wrap="square" lIns="93177" tIns="46589" rIns="93177" bIns="46589" anchor="b"/>
          <a:p>
            <a:pPr lvl="0" algn="r"/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Rectangle 2"/>
          <p:cNvSpPr>
            <a:spLocks noRo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0178" name="Rectangle 3"/>
          <p:cNvSpPr>
            <a:spLocks noGrp="1"/>
          </p:cNvSpPr>
          <p:nvPr>
            <p:ph type="body"/>
          </p:nvPr>
        </p:nvSpPr>
        <p:spPr>
          <a:xfrm>
            <a:off x="935038" y="4416425"/>
            <a:ext cx="5140325" cy="4183063"/>
          </a:xfrm>
        </p:spPr>
        <p:txBody>
          <a:bodyPr wrap="square" lIns="93177" tIns="46589" rIns="93177" bIns="46589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wrap="square" lIns="93177" tIns="46589" rIns="93177" bIns="46589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61442" name="Rectangle 2"/>
          <p:cNvSpPr>
            <a:spLocks noRo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43" name="Rectangle 3"/>
          <p:cNvSpPr>
            <a:spLocks noGrp="1"/>
          </p:cNvSpPr>
          <p:nvPr>
            <p:ph type="body"/>
          </p:nvPr>
        </p:nvSpPr>
        <p:spPr>
          <a:xfrm>
            <a:off x="935038" y="4416425"/>
            <a:ext cx="5140325" cy="4183063"/>
          </a:xfrm>
        </p:spPr>
        <p:txBody>
          <a:bodyPr wrap="square" lIns="93177" tIns="46589" rIns="93177" bIns="46589" anchor="t"/>
          <a:p>
            <a:pPr lvl="0" eaLnBrk="1" hangingPunct="1"/>
            <a:r>
              <a:rPr lang="en-US" altLang="zh-CN" dirty="0">
                <a:cs typeface="Times New Roman" panose="02020603050405020304" pitchFamily="18" charset="0"/>
              </a:rPr>
              <a:t>()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wrap="square" lIns="93177" tIns="46589" rIns="93177" bIns="46589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63490" name="Rectangle 2"/>
          <p:cNvSpPr>
            <a:spLocks noRo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3491" name="Rectangle 3"/>
          <p:cNvSpPr>
            <a:spLocks noGrp="1"/>
          </p:cNvSpPr>
          <p:nvPr>
            <p:ph type="body"/>
          </p:nvPr>
        </p:nvSpPr>
        <p:spPr>
          <a:xfrm>
            <a:off x="935038" y="4416425"/>
            <a:ext cx="5140325" cy="4183063"/>
          </a:xfrm>
        </p:spPr>
        <p:txBody>
          <a:bodyPr wrap="square" lIns="93177" tIns="46589" rIns="93177" bIns="46589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Ro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6626" name="Rectangle 3"/>
          <p:cNvSpPr>
            <a:spLocks noGrp="1"/>
          </p:cNvSpPr>
          <p:nvPr>
            <p:ph type="body"/>
          </p:nvPr>
        </p:nvSpPr>
        <p:spPr>
          <a:xfrm>
            <a:off x="935038" y="4416425"/>
            <a:ext cx="5140325" cy="4183063"/>
          </a:xfrm>
        </p:spPr>
        <p:txBody>
          <a:bodyPr wrap="square" lIns="93177" tIns="46589" rIns="93177" bIns="46589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>
            <a:spLocks noRo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8674" name="Rectangle 3"/>
          <p:cNvSpPr>
            <a:spLocks noGrp="1"/>
          </p:cNvSpPr>
          <p:nvPr>
            <p:ph type="body"/>
          </p:nvPr>
        </p:nvSpPr>
        <p:spPr>
          <a:xfrm>
            <a:off x="935038" y="4416425"/>
            <a:ext cx="5140325" cy="4183063"/>
          </a:xfrm>
        </p:spPr>
        <p:txBody>
          <a:bodyPr wrap="square" lIns="93177" tIns="46589" rIns="93177" bIns="46589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wrap="square" lIns="93177" tIns="46589" rIns="93177" bIns="46589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30722" name="Rectangle 2"/>
          <p:cNvSpPr>
            <a:spLocks noRo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23" name="Rectangle 3"/>
          <p:cNvSpPr>
            <a:spLocks noGrp="1"/>
          </p:cNvSpPr>
          <p:nvPr>
            <p:ph type="body"/>
          </p:nvPr>
        </p:nvSpPr>
        <p:spPr>
          <a:xfrm>
            <a:off x="935038" y="4416425"/>
            <a:ext cx="5140325" cy="4183063"/>
          </a:xfrm>
        </p:spPr>
        <p:txBody>
          <a:bodyPr wrap="square" lIns="93177" tIns="46589" rIns="93177" bIns="46589" anchor="t"/>
          <a:p>
            <a:pPr lvl="0" eaLnBrk="1" hangingPunct="1"/>
            <a:r>
              <a:rPr lang="en-US" altLang="zh-CN" dirty="0">
                <a:cs typeface="Times New Roman" panose="02020603050405020304" pitchFamily="18" charset="0"/>
              </a:rPr>
              <a:t>()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Rectangle 2"/>
          <p:cNvSpPr>
            <a:spLocks noRo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7890" name="Rectangle 3"/>
          <p:cNvSpPr>
            <a:spLocks noGrp="1"/>
          </p:cNvSpPr>
          <p:nvPr>
            <p:ph type="body"/>
          </p:nvPr>
        </p:nvSpPr>
        <p:spPr>
          <a:xfrm>
            <a:off x="935038" y="4416425"/>
            <a:ext cx="5140325" cy="4183063"/>
          </a:xfrm>
        </p:spPr>
        <p:txBody>
          <a:bodyPr wrap="square" lIns="93177" tIns="46589" rIns="93177" bIns="46589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Rectangle 2"/>
          <p:cNvSpPr>
            <a:spLocks noRo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9938" name="Rectangle 3"/>
          <p:cNvSpPr>
            <a:spLocks noGrp="1"/>
          </p:cNvSpPr>
          <p:nvPr>
            <p:ph type="body"/>
          </p:nvPr>
        </p:nvSpPr>
        <p:spPr>
          <a:xfrm>
            <a:off x="935038" y="4416425"/>
            <a:ext cx="5140325" cy="4183063"/>
          </a:xfrm>
        </p:spPr>
        <p:txBody>
          <a:bodyPr wrap="square" lIns="93177" tIns="46589" rIns="93177" bIns="46589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wrap="square" lIns="93177" tIns="46589" rIns="93177" bIns="46589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43010" name="Rectangle 2"/>
          <p:cNvSpPr>
            <a:spLocks noRo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3011" name="Rectangle 3"/>
          <p:cNvSpPr>
            <a:spLocks noGrp="1"/>
          </p:cNvSpPr>
          <p:nvPr>
            <p:ph type="body"/>
          </p:nvPr>
        </p:nvSpPr>
        <p:spPr>
          <a:xfrm>
            <a:off x="935038" y="4416425"/>
            <a:ext cx="5140325" cy="4183063"/>
          </a:xfrm>
        </p:spPr>
        <p:txBody>
          <a:bodyPr wrap="square" lIns="93177" tIns="46589" rIns="93177" bIns="46589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wrap="square" lIns="93177" tIns="46589" rIns="93177" bIns="46589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46082" name="Rectangle 2"/>
          <p:cNvSpPr>
            <a:spLocks noRo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6083" name="Rectangle 3"/>
          <p:cNvSpPr>
            <a:spLocks noGrp="1"/>
          </p:cNvSpPr>
          <p:nvPr>
            <p:ph type="body"/>
          </p:nvPr>
        </p:nvSpPr>
        <p:spPr>
          <a:xfrm>
            <a:off x="935038" y="4416425"/>
            <a:ext cx="5140325" cy="4183063"/>
          </a:xfrm>
        </p:spPr>
        <p:txBody>
          <a:bodyPr wrap="square" lIns="93177" tIns="46589" rIns="93177" bIns="46589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Rectangle 7"/>
          <p:cNvSpPr txBox="1">
            <a:spLocks noGrp="1"/>
          </p:cNvSpPr>
          <p:nvPr>
            <p:ph type="sldNum" sz="quarter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wrap="square" lIns="93177" tIns="46589" rIns="93177" bIns="46589" anchor="b"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48130" name="Rectangle 2"/>
          <p:cNvSpPr>
            <a:spLocks noRo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8131" name="Rectangle 3"/>
          <p:cNvSpPr>
            <a:spLocks noGrp="1"/>
          </p:cNvSpPr>
          <p:nvPr>
            <p:ph type="body"/>
          </p:nvPr>
        </p:nvSpPr>
        <p:spPr>
          <a:xfrm>
            <a:off x="935038" y="4416425"/>
            <a:ext cx="5140325" cy="4183063"/>
          </a:xfrm>
        </p:spPr>
        <p:txBody>
          <a:bodyPr wrap="square" lIns="93177" tIns="46589" rIns="93177" bIns="46589" anchor="t"/>
          <a:p>
            <a:pPr lvl="0" eaLnBrk="1" hangingPunct="1"/>
            <a:r>
              <a:rPr lang="en-US" altLang="zh-CN" dirty="0">
                <a:cs typeface="Times New Roman" panose="02020603050405020304" pitchFamily="18" charset="0"/>
              </a:rPr>
              <a:t>()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altLang="zh-CN" strike="noStrike" noProof="1" smtClean="0"/>
              <a:t>Click to edit Master title style</a:t>
            </a:r>
            <a:endParaRPr lang="zh-CN" alt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altLang="zh-CN" strike="noStrike" noProof="1" smtClean="0"/>
              <a:t>Click to edit Master subtitle style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zh-CN" strike="noStrike" noProof="1" smtClean="0"/>
              <a:t>Click to edit Master title style</a:t>
            </a:r>
            <a:endParaRPr lang="zh-CN" alt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 smtClean="0"/>
              <a:t>Click to edit Master text styles</a:t>
            </a:r>
            <a:endParaRPr lang="en-US" altLang="zh-CN" strike="noStrike" noProof="1" smtClean="0"/>
          </a:p>
          <a:p>
            <a:pPr lvl="1" fontAlgn="base"/>
            <a:r>
              <a:rPr lang="en-US" altLang="zh-CN" strike="noStrike" noProof="1" smtClean="0"/>
              <a:t>Second level</a:t>
            </a:r>
            <a:endParaRPr lang="en-US" altLang="zh-CN" strike="noStrike" noProof="1" smtClean="0"/>
          </a:p>
          <a:p>
            <a:pPr lvl="2" fontAlgn="base"/>
            <a:r>
              <a:rPr lang="en-US" altLang="zh-CN" strike="noStrike" noProof="1" smtClean="0"/>
              <a:t>Third level</a:t>
            </a:r>
            <a:endParaRPr lang="en-US" altLang="zh-CN" strike="noStrike" noProof="1" smtClean="0"/>
          </a:p>
          <a:p>
            <a:pPr lvl="3" fontAlgn="base"/>
            <a:r>
              <a:rPr lang="en-US" altLang="zh-CN" strike="noStrike" noProof="1" smtClean="0"/>
              <a:t>Fourth level</a:t>
            </a:r>
            <a:endParaRPr lang="en-US" altLang="zh-CN" strike="noStrike" noProof="1" smtClean="0"/>
          </a:p>
          <a:p>
            <a:pPr lvl="4" fontAlgn="base"/>
            <a:r>
              <a:rPr lang="en-US" altLang="zh-CN" strike="noStrike" noProof="1" smtClean="0"/>
              <a:t>Fifth level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altLang="zh-CN" strike="noStrike" noProof="1" smtClean="0"/>
              <a:t>Click to edit Master title style</a:t>
            </a:r>
            <a:endParaRPr lang="zh-CN" alt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altLang="zh-CN" strike="noStrike" noProof="1" smtClean="0"/>
              <a:t>Click to edit Master text styles</a:t>
            </a:r>
            <a:endParaRPr lang="en-US" altLang="zh-CN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zh-CN" strike="noStrike" noProof="1" smtClean="0"/>
              <a:t>Click to edit Master title style</a:t>
            </a:r>
            <a:endParaRPr lang="zh-CN" alt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altLang="zh-CN" strike="noStrike" noProof="1" smtClean="0"/>
              <a:t>Click to edit Master text styles</a:t>
            </a:r>
            <a:endParaRPr lang="en-US" altLang="zh-CN" strike="noStrike" noProof="1" smtClean="0"/>
          </a:p>
          <a:p>
            <a:pPr lvl="1" fontAlgn="base"/>
            <a:r>
              <a:rPr lang="en-US" altLang="zh-CN" strike="noStrike" noProof="1" smtClean="0"/>
              <a:t>Second level</a:t>
            </a:r>
            <a:endParaRPr lang="en-US" altLang="zh-CN" strike="noStrike" noProof="1" smtClean="0"/>
          </a:p>
          <a:p>
            <a:pPr lvl="2" fontAlgn="base"/>
            <a:r>
              <a:rPr lang="en-US" altLang="zh-CN" strike="noStrike" noProof="1" smtClean="0"/>
              <a:t>Third level</a:t>
            </a:r>
            <a:endParaRPr lang="en-US" altLang="zh-CN" strike="noStrike" noProof="1" smtClean="0"/>
          </a:p>
          <a:p>
            <a:pPr lvl="3" fontAlgn="base"/>
            <a:r>
              <a:rPr lang="en-US" altLang="zh-CN" strike="noStrike" noProof="1" smtClean="0"/>
              <a:t>Fourth level</a:t>
            </a:r>
            <a:endParaRPr lang="en-US" altLang="zh-CN" strike="noStrike" noProof="1" smtClean="0"/>
          </a:p>
          <a:p>
            <a:pPr lvl="4" fontAlgn="base"/>
            <a:r>
              <a:rPr lang="en-US" altLang="zh-CN" strike="noStrike" noProof="1" smtClean="0"/>
              <a:t>Fifth level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altLang="zh-CN" strike="noStrike" noProof="1" smtClean="0"/>
              <a:t>Click to edit Master text styles</a:t>
            </a:r>
            <a:endParaRPr lang="en-US" altLang="zh-CN" strike="noStrike" noProof="1" smtClean="0"/>
          </a:p>
          <a:p>
            <a:pPr lvl="1" fontAlgn="base"/>
            <a:r>
              <a:rPr lang="en-US" altLang="zh-CN" strike="noStrike" noProof="1" smtClean="0"/>
              <a:t>Second level</a:t>
            </a:r>
            <a:endParaRPr lang="en-US" altLang="zh-CN" strike="noStrike" noProof="1" smtClean="0"/>
          </a:p>
          <a:p>
            <a:pPr lvl="2" fontAlgn="base"/>
            <a:r>
              <a:rPr lang="en-US" altLang="zh-CN" strike="noStrike" noProof="1" smtClean="0"/>
              <a:t>Third level</a:t>
            </a:r>
            <a:endParaRPr lang="en-US" altLang="zh-CN" strike="noStrike" noProof="1" smtClean="0"/>
          </a:p>
          <a:p>
            <a:pPr lvl="3" fontAlgn="base"/>
            <a:r>
              <a:rPr lang="en-US" altLang="zh-CN" strike="noStrike" noProof="1" smtClean="0"/>
              <a:t>Fourth level</a:t>
            </a:r>
            <a:endParaRPr lang="en-US" altLang="zh-CN" strike="noStrike" noProof="1" smtClean="0"/>
          </a:p>
          <a:p>
            <a:pPr lvl="4" fontAlgn="base"/>
            <a:r>
              <a:rPr lang="en-US" altLang="zh-CN" strike="noStrike" noProof="1" smtClean="0"/>
              <a:t>Fifth level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altLang="zh-CN" strike="noStrike" noProof="1" smtClean="0"/>
              <a:t>Click to edit Master title style</a:t>
            </a:r>
            <a:endParaRPr lang="zh-CN" alt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altLang="zh-CN" strike="noStrike" noProof="1" smtClean="0"/>
              <a:t>Click to edit Master text styles</a:t>
            </a:r>
            <a:endParaRPr lang="en-US" altLang="zh-CN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altLang="zh-CN" strike="noStrike" noProof="1" smtClean="0"/>
              <a:t>Click to edit Master text styles</a:t>
            </a:r>
            <a:endParaRPr lang="en-US" altLang="zh-CN" strike="noStrike" noProof="1" smtClean="0"/>
          </a:p>
          <a:p>
            <a:pPr lvl="1" fontAlgn="base"/>
            <a:r>
              <a:rPr lang="en-US" altLang="zh-CN" strike="noStrike" noProof="1" smtClean="0"/>
              <a:t>Second level</a:t>
            </a:r>
            <a:endParaRPr lang="en-US" altLang="zh-CN" strike="noStrike" noProof="1" smtClean="0"/>
          </a:p>
          <a:p>
            <a:pPr lvl="2" fontAlgn="base"/>
            <a:r>
              <a:rPr lang="en-US" altLang="zh-CN" strike="noStrike" noProof="1" smtClean="0"/>
              <a:t>Third level</a:t>
            </a:r>
            <a:endParaRPr lang="en-US" altLang="zh-CN" strike="noStrike" noProof="1" smtClean="0"/>
          </a:p>
          <a:p>
            <a:pPr lvl="3" fontAlgn="base"/>
            <a:r>
              <a:rPr lang="en-US" altLang="zh-CN" strike="noStrike" noProof="1" smtClean="0"/>
              <a:t>Fourth level</a:t>
            </a:r>
            <a:endParaRPr lang="en-US" altLang="zh-CN" strike="noStrike" noProof="1" smtClean="0"/>
          </a:p>
          <a:p>
            <a:pPr lvl="4" fontAlgn="base"/>
            <a:r>
              <a:rPr lang="en-US" altLang="zh-CN" strike="noStrike" noProof="1" smtClean="0"/>
              <a:t>Fifth level</a:t>
            </a:r>
            <a:endParaRPr lang="zh-CN" alt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altLang="zh-CN" strike="noStrike" noProof="1" smtClean="0"/>
              <a:t>Click to edit Master text styles</a:t>
            </a:r>
            <a:endParaRPr lang="en-US" altLang="zh-CN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altLang="zh-CN" strike="noStrike" noProof="1" smtClean="0"/>
              <a:t>Click to edit Master text styles</a:t>
            </a:r>
            <a:endParaRPr lang="en-US" altLang="zh-CN" strike="noStrike" noProof="1" smtClean="0"/>
          </a:p>
          <a:p>
            <a:pPr lvl="1" fontAlgn="base"/>
            <a:r>
              <a:rPr lang="en-US" altLang="zh-CN" strike="noStrike" noProof="1" smtClean="0"/>
              <a:t>Second level</a:t>
            </a:r>
            <a:endParaRPr lang="en-US" altLang="zh-CN" strike="noStrike" noProof="1" smtClean="0"/>
          </a:p>
          <a:p>
            <a:pPr lvl="2" fontAlgn="base"/>
            <a:r>
              <a:rPr lang="en-US" altLang="zh-CN" strike="noStrike" noProof="1" smtClean="0"/>
              <a:t>Third level</a:t>
            </a:r>
            <a:endParaRPr lang="en-US" altLang="zh-CN" strike="noStrike" noProof="1" smtClean="0"/>
          </a:p>
          <a:p>
            <a:pPr lvl="3" fontAlgn="base"/>
            <a:r>
              <a:rPr lang="en-US" altLang="zh-CN" strike="noStrike" noProof="1" smtClean="0"/>
              <a:t>Fourth level</a:t>
            </a:r>
            <a:endParaRPr lang="en-US" altLang="zh-CN" strike="noStrike" noProof="1" smtClean="0"/>
          </a:p>
          <a:p>
            <a:pPr lvl="4" fontAlgn="base"/>
            <a:r>
              <a:rPr lang="en-US" altLang="zh-CN" strike="noStrike" noProof="1" smtClean="0"/>
              <a:t>Fifth level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zh-CN" strike="noStrike" noProof="1" smtClean="0"/>
              <a:t>Click to edit Master title style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14" descr="circleswirl(tint)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0000"/>
          <a:stretch>
            <a:fillRect/>
          </a:stretch>
        </p:blipFill>
        <p:spPr>
          <a:xfrm>
            <a:off x="0" y="1871663"/>
            <a:ext cx="4994275" cy="4986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altLang="zh-CN" strike="noStrike" noProof="1" smtClean="0"/>
              <a:t>Click to edit Master title style</a:t>
            </a:r>
            <a:endParaRPr lang="zh-CN" alt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altLang="zh-CN" strike="noStrike" noProof="1" smtClean="0"/>
              <a:t>Click to edit Master text styles</a:t>
            </a:r>
            <a:endParaRPr lang="en-US" altLang="zh-CN" strike="noStrike" noProof="1" smtClean="0"/>
          </a:p>
          <a:p>
            <a:pPr lvl="1" fontAlgn="base"/>
            <a:r>
              <a:rPr lang="en-US" altLang="zh-CN" strike="noStrike" noProof="1" smtClean="0"/>
              <a:t>Second level</a:t>
            </a:r>
            <a:endParaRPr lang="en-US" altLang="zh-CN" strike="noStrike" noProof="1" smtClean="0"/>
          </a:p>
          <a:p>
            <a:pPr lvl="2" fontAlgn="base"/>
            <a:r>
              <a:rPr lang="en-US" altLang="zh-CN" strike="noStrike" noProof="1" smtClean="0"/>
              <a:t>Third level</a:t>
            </a:r>
            <a:endParaRPr lang="en-US" altLang="zh-CN" strike="noStrike" noProof="1" smtClean="0"/>
          </a:p>
          <a:p>
            <a:pPr lvl="3" fontAlgn="base"/>
            <a:r>
              <a:rPr lang="en-US" altLang="zh-CN" strike="noStrike" noProof="1" smtClean="0"/>
              <a:t>Fourth level</a:t>
            </a:r>
            <a:endParaRPr lang="en-US" altLang="zh-CN" strike="noStrike" noProof="1" smtClean="0"/>
          </a:p>
          <a:p>
            <a:pPr lvl="4" fontAlgn="base"/>
            <a:r>
              <a:rPr lang="en-US" altLang="zh-CN" strike="noStrike" noProof="1" smtClean="0"/>
              <a:t>Fifth level</a:t>
            </a:r>
            <a:endParaRPr lang="zh-CN" alt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altLang="zh-CN" strike="noStrike" noProof="1" smtClean="0"/>
              <a:t>Click to edit Master text styles</a:t>
            </a:r>
            <a:endParaRPr lang="en-US" altLang="zh-CN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altLang="zh-CN" strike="noStrike" noProof="1" smtClean="0"/>
              <a:t>Click to edit Master title style</a:t>
            </a:r>
            <a:endParaRPr lang="zh-CN" alt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altLang="zh-CN" strike="noStrike" noProof="1" smtClean="0"/>
              <a:t>Click to edit Master text styles</a:t>
            </a:r>
            <a:endParaRPr lang="en-US" altLang="zh-CN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zh-CN" strike="noStrike" noProof="1" smtClean="0"/>
              <a:t>Click to edit Master title style</a:t>
            </a:r>
            <a:endParaRPr lang="zh-CN" alt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altLang="zh-CN" strike="noStrike" noProof="1" smtClean="0"/>
              <a:t>Click to edit Master text styles</a:t>
            </a:r>
            <a:endParaRPr lang="en-US" altLang="zh-CN" strike="noStrike" noProof="1" smtClean="0"/>
          </a:p>
          <a:p>
            <a:pPr lvl="1" fontAlgn="base"/>
            <a:r>
              <a:rPr lang="en-US" altLang="zh-CN" strike="noStrike" noProof="1" smtClean="0"/>
              <a:t>Second level</a:t>
            </a:r>
            <a:endParaRPr lang="en-US" altLang="zh-CN" strike="noStrike" noProof="1" smtClean="0"/>
          </a:p>
          <a:p>
            <a:pPr lvl="2" fontAlgn="base"/>
            <a:r>
              <a:rPr lang="en-US" altLang="zh-CN" strike="noStrike" noProof="1" smtClean="0"/>
              <a:t>Third level</a:t>
            </a:r>
            <a:endParaRPr lang="en-US" altLang="zh-CN" strike="noStrike" noProof="1" smtClean="0"/>
          </a:p>
          <a:p>
            <a:pPr lvl="3" fontAlgn="base"/>
            <a:r>
              <a:rPr lang="en-US" altLang="zh-CN" strike="noStrike" noProof="1" smtClean="0"/>
              <a:t>Fourth level</a:t>
            </a:r>
            <a:endParaRPr lang="en-US" altLang="zh-CN" strike="noStrike" noProof="1" smtClean="0"/>
          </a:p>
          <a:p>
            <a:pPr lvl="4" fontAlgn="base"/>
            <a:r>
              <a:rPr lang="en-US" altLang="zh-CN" strike="noStrike" noProof="1" smtClean="0"/>
              <a:t>Fifth level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altLang="zh-CN" strike="noStrike" noProof="1" smtClean="0"/>
              <a:t>Click to edit Master title style</a:t>
            </a:r>
            <a:endParaRPr lang="zh-CN" alt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altLang="zh-CN" strike="noStrike" noProof="1" smtClean="0"/>
              <a:t>Click to edit Master text styles</a:t>
            </a:r>
            <a:endParaRPr lang="en-US" altLang="zh-CN" strike="noStrike" noProof="1" smtClean="0"/>
          </a:p>
          <a:p>
            <a:pPr lvl="1" fontAlgn="base"/>
            <a:r>
              <a:rPr lang="en-US" altLang="zh-CN" strike="noStrike" noProof="1" smtClean="0"/>
              <a:t>Second level</a:t>
            </a:r>
            <a:endParaRPr lang="en-US" altLang="zh-CN" strike="noStrike" noProof="1" smtClean="0"/>
          </a:p>
          <a:p>
            <a:pPr lvl="2" fontAlgn="base"/>
            <a:r>
              <a:rPr lang="en-US" altLang="zh-CN" strike="noStrike" noProof="1" smtClean="0"/>
              <a:t>Third level</a:t>
            </a:r>
            <a:endParaRPr lang="en-US" altLang="zh-CN" strike="noStrike" noProof="1" smtClean="0"/>
          </a:p>
          <a:p>
            <a:pPr lvl="3" fontAlgn="base"/>
            <a:r>
              <a:rPr lang="en-US" altLang="zh-CN" strike="noStrike" noProof="1" smtClean="0"/>
              <a:t>Fourth level</a:t>
            </a:r>
            <a:endParaRPr lang="en-US" altLang="zh-CN" strike="noStrike" noProof="1" smtClean="0"/>
          </a:p>
          <a:p>
            <a:pPr lvl="4" fontAlgn="base"/>
            <a:r>
              <a:rPr lang="en-US" altLang="zh-CN" strike="noStrike" noProof="1" smtClean="0"/>
              <a:t>Fifth level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circleswirl(ALT)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 b="50000"/>
          <a:stretch>
            <a:fillRect/>
          </a:stretch>
        </p:blipFill>
        <p:spPr>
          <a:xfrm>
            <a:off x="4648200" y="2368550"/>
            <a:ext cx="4495800" cy="448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9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3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7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1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5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14" descr="circleswirl(tint)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0000"/>
          <a:stretch>
            <a:fillRect/>
          </a:stretch>
        </p:blipFill>
        <p:spPr>
          <a:xfrm>
            <a:off x="0" y="1871663"/>
            <a:ext cx="4994275" cy="4986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9" name="Picture 4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7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1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5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14" descr="circleswirl(tint).tif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0000"/>
          <a:stretch>
            <a:fillRect/>
          </a:stretch>
        </p:blipFill>
        <p:spPr>
          <a:xfrm>
            <a:off x="0" y="1871663"/>
            <a:ext cx="4994275" cy="4986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4" descr="circleswirl(tint).tif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0000"/>
          <a:stretch>
            <a:fillRect/>
          </a:stretch>
        </p:blipFill>
        <p:spPr>
          <a:xfrm>
            <a:off x="0" y="1871663"/>
            <a:ext cx="4994275" cy="4986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2" descr="C:\Users\mmetaxakis\AppData\Local\Microsoft\Windows\Temporary Internet Files\Content.Outlook\QVDA4D9W\FG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46038"/>
            <a:ext cx="1066800" cy="639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14" descr="circleswirl(tint).tif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0000"/>
          <a:stretch>
            <a:fillRect/>
          </a:stretch>
        </p:blipFill>
        <p:spPr>
          <a:xfrm>
            <a:off x="0" y="1871663"/>
            <a:ext cx="4994275" cy="4986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D9F00">
              <a:alpha val="65882"/>
            </a:srgbClr>
          </a:solidFill>
          <a:ln>
            <a:noFill/>
          </a:ln>
          <a:effectLst>
            <a:outerShdw blurRad="40000" dist="508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14" descr="circleswirl(tint)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0000"/>
          <a:stretch>
            <a:fillRect/>
          </a:stretch>
        </p:blipFill>
        <p:spPr>
          <a:xfrm>
            <a:off x="0" y="1871663"/>
            <a:ext cx="4994275" cy="4986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3" descr="橫-UP-M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2413" cy="14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5"/>
          <p:cNvSpPr/>
          <p:nvPr/>
        </p:nvSpPr>
        <p:spPr>
          <a:xfrm>
            <a:off x="8383588" y="6669088"/>
            <a:ext cx="762000" cy="211137"/>
          </a:xfrm>
          <a:prstGeom prst="rect">
            <a:avLst/>
          </a:prstGeom>
          <a:solidFill>
            <a:srgbClr val="000099"/>
          </a:solidFill>
          <a:ln w="9525">
            <a:noFill/>
          </a:ln>
        </p:spPr>
        <p:txBody>
          <a:bodyPr wrap="none" lIns="91432" tIns="45716" rIns="91432" bIns="45716" anchor="ctr"/>
          <a:p>
            <a:pPr lvl="0" algn="ctr"/>
            <a:fld id="{9A0DB2DC-4C9A-4742-B13C-FB6460FD3503}" type="slidenum">
              <a:rPr lang="zh-CN" altLang="en-US" sz="15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</a:fld>
            <a:r>
              <a:rPr lang="en-US" altLang="zh-CN" sz="15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/40</a:t>
            </a:r>
            <a:endParaRPr lang="en-US" altLang="zh-CN" sz="15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oleObject" Target="../embeddings/oleObject3.bin"/><Relationship Id="rId3" Type="http://schemas.openxmlformats.org/officeDocument/2006/relationships/image" Target="../media/image36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emf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emf"/><Relationship Id="rId1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1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e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52.emf"/><Relationship Id="rId1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950595" y="2438400"/>
            <a:ext cx="6887210" cy="176403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99CCFF"/>
            </a:outerShdw>
          </a:effectLst>
        </p:spPr>
        <p:txBody>
          <a:bodyPr wrap="none" lIns="91415" tIns="143961" rIns="91415" bIns="143961">
            <a:spAutoFit/>
          </a:bodyPr>
          <a:lstStyle/>
          <a:p>
            <a:pPr marR="0" algn="ctr" defTabSz="914400" rtl="0" latinLnBrk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6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工厂颜色标识管理</a:t>
            </a:r>
            <a:endParaRPr kumimoji="1" lang="en-US" altLang="zh-CN" sz="6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algn="ctr" defTabSz="914400" rtl="0" latinLnBrk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2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（可视化）</a:t>
            </a:r>
            <a:endParaRPr kumimoji="1" lang="zh-CN" altLang="en-US" sz="20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AutoShape 2"/>
          <p:cNvSpPr/>
          <p:nvPr/>
        </p:nvSpPr>
        <p:spPr>
          <a:xfrm>
            <a:off x="5410200" y="5029200"/>
            <a:ext cx="3048000" cy="457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21600" h="21600">
                <a:moveTo>
                  <a:pt x="0" y="0"/>
                </a:moveTo>
                <a:lnTo>
                  <a:pt x="4538" y="21600"/>
                </a:lnTo>
                <a:lnTo>
                  <a:pt x="1706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6866" name="Rectangle 3"/>
          <p:cNvSpPr/>
          <p:nvPr/>
        </p:nvSpPr>
        <p:spPr>
          <a:xfrm>
            <a:off x="4648200" y="914400"/>
            <a:ext cx="1828800" cy="25146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7" name="Rectangle 5"/>
          <p:cNvSpPr/>
          <p:nvPr/>
        </p:nvSpPr>
        <p:spPr>
          <a:xfrm>
            <a:off x="1187450" y="1557338"/>
            <a:ext cx="3097213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ctr"/>
          <a:p>
            <a:pPr algn="ctr"/>
            <a:endParaRPr lang="zh-CN" altLang="en-US" sz="1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868" name="Rectangle 7"/>
          <p:cNvSpPr/>
          <p:nvPr/>
        </p:nvSpPr>
        <p:spPr>
          <a:xfrm>
            <a:off x="1116013" y="1484313"/>
            <a:ext cx="3240087" cy="431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/>
          <a:p>
            <a:pPr algn="ctr"/>
            <a:endParaRPr lang="zh-CN" altLang="en-US" sz="1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6869" name="Text Box 8"/>
          <p:cNvSpPr txBox="1"/>
          <p:nvPr/>
        </p:nvSpPr>
        <p:spPr>
          <a:xfrm>
            <a:off x="2286000" y="152400"/>
            <a:ext cx="3838575" cy="420688"/>
          </a:xfrm>
          <a:prstGeom prst="rect">
            <a:avLst/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车间门口防撞柱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6870" name="Rectangle 12"/>
          <p:cNvSpPr/>
          <p:nvPr/>
        </p:nvSpPr>
        <p:spPr>
          <a:xfrm>
            <a:off x="4724400" y="4800600"/>
            <a:ext cx="838200" cy="381000"/>
          </a:xfrm>
          <a:prstGeom prst="rect">
            <a:avLst/>
          </a:prstGeom>
          <a:solidFill>
            <a:srgbClr val="808080">
              <a:alpha val="76077"/>
            </a:srgbClr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1" name="Rectangle 13"/>
          <p:cNvSpPr/>
          <p:nvPr/>
        </p:nvSpPr>
        <p:spPr>
          <a:xfrm rot="-5400000">
            <a:off x="5448300" y="1562100"/>
            <a:ext cx="457200" cy="5334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2" name="Line 14"/>
          <p:cNvSpPr/>
          <p:nvPr/>
        </p:nvSpPr>
        <p:spPr>
          <a:xfrm rot="5400000">
            <a:off x="5838825" y="5375275"/>
            <a:ext cx="1587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6873" name="Picture 15" descr="IMG_2824"/>
          <p:cNvPicPr>
            <a:picLocks noChangeAspect="1"/>
          </p:cNvPicPr>
          <p:nvPr/>
        </p:nvPicPr>
        <p:blipFill>
          <a:blip r:embed="rId1">
            <a:lum bright="17999" contrast="60000"/>
          </a:blip>
          <a:stretch>
            <a:fillRect/>
          </a:stretch>
        </p:blipFill>
        <p:spPr>
          <a:xfrm>
            <a:off x="1676400" y="3276600"/>
            <a:ext cx="1752600" cy="13763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6874" name="Rectangle 16"/>
          <p:cNvSpPr/>
          <p:nvPr/>
        </p:nvSpPr>
        <p:spPr>
          <a:xfrm>
            <a:off x="8305800" y="4800600"/>
            <a:ext cx="609600" cy="381000"/>
          </a:xfrm>
          <a:prstGeom prst="rect">
            <a:avLst/>
          </a:prstGeom>
          <a:solidFill>
            <a:srgbClr val="808080">
              <a:alpha val="76077"/>
            </a:srgbClr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5" name="Rectangle 17"/>
          <p:cNvSpPr/>
          <p:nvPr/>
        </p:nvSpPr>
        <p:spPr>
          <a:xfrm>
            <a:off x="6019800" y="5334000"/>
            <a:ext cx="1828800" cy="1371600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6" name="Rectangle 18"/>
          <p:cNvSpPr/>
          <p:nvPr/>
        </p:nvSpPr>
        <p:spPr>
          <a:xfrm rot="-5400000">
            <a:off x="5334000" y="5854700"/>
            <a:ext cx="1371600" cy="3048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7" name="Rectangle 19"/>
          <p:cNvSpPr/>
          <p:nvPr/>
        </p:nvSpPr>
        <p:spPr>
          <a:xfrm rot="-5400000">
            <a:off x="7162800" y="5854700"/>
            <a:ext cx="1371600" cy="3048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8" name="Text Box 20"/>
          <p:cNvSpPr txBox="1"/>
          <p:nvPr/>
        </p:nvSpPr>
        <p:spPr>
          <a:xfrm rot="10800000">
            <a:off x="6475413" y="5549900"/>
            <a:ext cx="687387" cy="1004888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道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9" name="Line 21"/>
          <p:cNvSpPr/>
          <p:nvPr/>
        </p:nvSpPr>
        <p:spPr>
          <a:xfrm>
            <a:off x="4648200" y="4267200"/>
            <a:ext cx="426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80" name="Oval 22"/>
          <p:cNvSpPr/>
          <p:nvPr/>
        </p:nvSpPr>
        <p:spPr>
          <a:xfrm>
            <a:off x="5638800" y="5334000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81" name="Line 23"/>
          <p:cNvSpPr/>
          <p:nvPr/>
        </p:nvSpPr>
        <p:spPr>
          <a:xfrm flipV="1">
            <a:off x="5753100" y="5422900"/>
            <a:ext cx="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82" name="Line 24"/>
          <p:cNvSpPr/>
          <p:nvPr/>
        </p:nvSpPr>
        <p:spPr>
          <a:xfrm flipV="1">
            <a:off x="5549900" y="5168900"/>
            <a:ext cx="0" cy="9271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83" name="Line 25"/>
          <p:cNvSpPr/>
          <p:nvPr/>
        </p:nvSpPr>
        <p:spPr>
          <a:xfrm>
            <a:off x="5537200" y="5943600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84" name="Text Box 26"/>
          <p:cNvSpPr txBox="1"/>
          <p:nvPr/>
        </p:nvSpPr>
        <p:spPr>
          <a:xfrm>
            <a:off x="4648200" y="6019800"/>
            <a:ext cx="7620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400" u="sng" dirty="0">
                <a:latin typeface="Arial" panose="020B0604020202020204" pitchFamily="34" charset="0"/>
                <a:ea typeface="宋体" panose="02010600030101010101" pitchFamily="2" charset="-122"/>
              </a:rPr>
              <a:t>10cm</a:t>
            </a:r>
            <a:endParaRPr lang="en-US" altLang="zh-CN" sz="1400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85" name="Line 27"/>
          <p:cNvSpPr/>
          <p:nvPr/>
        </p:nvSpPr>
        <p:spPr>
          <a:xfrm flipV="1">
            <a:off x="5118100" y="6032500"/>
            <a:ext cx="5334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86" name="Oval 28"/>
          <p:cNvSpPr/>
          <p:nvPr/>
        </p:nvSpPr>
        <p:spPr>
          <a:xfrm>
            <a:off x="8001000" y="5334000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87" name="Line 29"/>
          <p:cNvSpPr/>
          <p:nvPr/>
        </p:nvSpPr>
        <p:spPr>
          <a:xfrm>
            <a:off x="5219700" y="5435600"/>
            <a:ext cx="533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88" name="Line 30"/>
          <p:cNvSpPr/>
          <p:nvPr/>
        </p:nvSpPr>
        <p:spPr>
          <a:xfrm>
            <a:off x="5334000" y="51562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89" name="Text Box 31"/>
          <p:cNvSpPr txBox="1"/>
          <p:nvPr/>
        </p:nvSpPr>
        <p:spPr>
          <a:xfrm>
            <a:off x="4800600" y="51816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30cm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90" name="Oval 32"/>
          <p:cNvSpPr/>
          <p:nvPr/>
        </p:nvSpPr>
        <p:spPr>
          <a:xfrm>
            <a:off x="8001000" y="4419600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91" name="Oval 33"/>
          <p:cNvSpPr/>
          <p:nvPr/>
        </p:nvSpPr>
        <p:spPr>
          <a:xfrm>
            <a:off x="5638800" y="4419600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92" name="Text Box 34"/>
          <p:cNvSpPr txBox="1"/>
          <p:nvPr/>
        </p:nvSpPr>
        <p:spPr>
          <a:xfrm rot="-5400000">
            <a:off x="6842125" y="3106738"/>
            <a:ext cx="608013" cy="1552575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主  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干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道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93" name="Line 35"/>
          <p:cNvSpPr/>
          <p:nvPr/>
        </p:nvSpPr>
        <p:spPr>
          <a:xfrm>
            <a:off x="7848600" y="3962400"/>
            <a:ext cx="83820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94" name="Rectangle 36"/>
          <p:cNvSpPr/>
          <p:nvPr/>
        </p:nvSpPr>
        <p:spPr>
          <a:xfrm rot="-5400000">
            <a:off x="5448300" y="2019300"/>
            <a:ext cx="457200" cy="5334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95" name="Rectangle 37"/>
          <p:cNvSpPr/>
          <p:nvPr/>
        </p:nvSpPr>
        <p:spPr>
          <a:xfrm rot="-5400000">
            <a:off x="5448300" y="2476500"/>
            <a:ext cx="457200" cy="5334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96" name="Rectangle 38"/>
          <p:cNvSpPr/>
          <p:nvPr/>
        </p:nvSpPr>
        <p:spPr>
          <a:xfrm rot="-5400000">
            <a:off x="5448300" y="2933700"/>
            <a:ext cx="457200" cy="5334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97" name="Rectangle 39"/>
          <p:cNvSpPr/>
          <p:nvPr/>
        </p:nvSpPr>
        <p:spPr>
          <a:xfrm rot="-5400000">
            <a:off x="5448300" y="1104900"/>
            <a:ext cx="457200" cy="5334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68" name="Oval 40"/>
          <p:cNvSpPr>
            <a:spLocks noChangeArrowheads="1"/>
          </p:cNvSpPr>
          <p:nvPr/>
        </p:nvSpPr>
        <p:spPr bwMode="auto">
          <a:xfrm>
            <a:off x="5410200" y="1143000"/>
            <a:ext cx="5334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>
                <a:lumMod val="8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99" name="Line 41"/>
          <p:cNvSpPr/>
          <p:nvPr/>
        </p:nvSpPr>
        <p:spPr>
          <a:xfrm>
            <a:off x="4724400" y="1219200"/>
            <a:ext cx="838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00" name="Line 42"/>
          <p:cNvSpPr/>
          <p:nvPr/>
        </p:nvSpPr>
        <p:spPr>
          <a:xfrm>
            <a:off x="4724400" y="3429000"/>
            <a:ext cx="419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01" name="Line 43"/>
          <p:cNvSpPr/>
          <p:nvPr/>
        </p:nvSpPr>
        <p:spPr>
          <a:xfrm flipH="1">
            <a:off x="5029200" y="1219200"/>
            <a:ext cx="0" cy="2209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02" name="Text Box 44"/>
          <p:cNvSpPr txBox="1"/>
          <p:nvPr/>
        </p:nvSpPr>
        <p:spPr>
          <a:xfrm>
            <a:off x="4724400" y="19812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90cm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03" name="Line 45"/>
          <p:cNvSpPr/>
          <p:nvPr/>
        </p:nvSpPr>
        <p:spPr>
          <a:xfrm>
            <a:off x="5943600" y="1600200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04" name="Line 46"/>
          <p:cNvSpPr/>
          <p:nvPr/>
        </p:nvSpPr>
        <p:spPr>
          <a:xfrm>
            <a:off x="5943600" y="2044700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05" name="Line 47"/>
          <p:cNvSpPr/>
          <p:nvPr/>
        </p:nvSpPr>
        <p:spPr>
          <a:xfrm>
            <a:off x="6172200" y="1600200"/>
            <a:ext cx="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06" name="Text Box 48"/>
          <p:cNvSpPr txBox="1"/>
          <p:nvPr/>
        </p:nvSpPr>
        <p:spPr>
          <a:xfrm>
            <a:off x="5867400" y="16764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10cm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07" name="Text Box 49"/>
          <p:cNvSpPr txBox="1"/>
          <p:nvPr/>
        </p:nvSpPr>
        <p:spPr>
          <a:xfrm>
            <a:off x="6019800" y="31242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地面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08" name="Text Box 55"/>
          <p:cNvSpPr txBox="1"/>
          <p:nvPr/>
        </p:nvSpPr>
        <p:spPr>
          <a:xfrm>
            <a:off x="4876800" y="48133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墙体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09" name="Text Box 56"/>
          <p:cNvSpPr txBox="1"/>
          <p:nvPr/>
        </p:nvSpPr>
        <p:spPr>
          <a:xfrm>
            <a:off x="8318500" y="48260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墙体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10" name="Rectangle 57"/>
          <p:cNvSpPr/>
          <p:nvPr/>
        </p:nvSpPr>
        <p:spPr>
          <a:xfrm>
            <a:off x="5562600" y="4953000"/>
            <a:ext cx="1371600" cy="76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11" name="Rectangle 58"/>
          <p:cNvSpPr/>
          <p:nvPr/>
        </p:nvSpPr>
        <p:spPr>
          <a:xfrm>
            <a:off x="6934200" y="4953000"/>
            <a:ext cx="1371600" cy="76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12" name="Text Box 59"/>
          <p:cNvSpPr txBox="1"/>
          <p:nvPr/>
        </p:nvSpPr>
        <p:spPr>
          <a:xfrm>
            <a:off x="6629400" y="4648200"/>
            <a:ext cx="9906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双开门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913" name="AutoShape 60"/>
          <p:cNvSpPr/>
          <p:nvPr/>
        </p:nvSpPr>
        <p:spPr>
          <a:xfrm>
            <a:off x="5791200" y="5041900"/>
            <a:ext cx="2286000" cy="4572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pathLst>
              <a:path w="21600" h="21600">
                <a:moveTo>
                  <a:pt x="0" y="0"/>
                </a:moveTo>
                <a:lnTo>
                  <a:pt x="5832" y="21600"/>
                </a:lnTo>
                <a:lnTo>
                  <a:pt x="1576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52400" y="939800"/>
          <a:ext cx="4191000" cy="228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3449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防止车间门口墙壁被撞击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1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有车辆进出的车间门口</a:t>
                      </a:r>
                      <a:endParaRPr kumimoji="1" lang="zh-CN" altLang="en-US" sz="1100" dirty="0">
                        <a:latin typeface="宋体" panose="02010600030101010101" pitchFamily="2" charset="-122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436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100" dirty="0" smtClean="0"/>
                        <a:t>1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材料：立柱选用</a:t>
                      </a:r>
                      <a:r>
                        <a:rPr lang="zh-CN" altLang="en-US" sz="1100" dirty="0" smtClean="0">
                          <a:latin typeface="宋体" panose="02010600030101010101" pitchFamily="2" charset="-122"/>
                        </a:rPr>
                        <a:t>直径</a:t>
                      </a:r>
                      <a:r>
                        <a:rPr lang="en-US" altLang="zh-CN" sz="1100" dirty="0" smtClean="0"/>
                        <a:t>10cm</a:t>
                      </a:r>
                      <a:r>
                        <a:rPr lang="zh-CN" altLang="en-US" sz="1100" dirty="0" smtClean="0"/>
                        <a:t>的钢管</a:t>
                      </a:r>
                      <a:endParaRPr lang="zh-CN" altLang="en-US" sz="1100" dirty="0"/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366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100" dirty="0" smtClean="0"/>
                        <a:t>2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颜色：立柱为黄黑斑马线，间隔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10cm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985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间距：立柱与墙壁所在的水平面的垂距为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30cm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；与墙壁沿通道方向的水平面的垂距为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10cm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366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>
                          <a:latin typeface="+mj-lt"/>
                        </a:rPr>
                        <a:t>4</a:t>
                      </a:r>
                      <a:r>
                        <a:rPr lang="zh-CN" altLang="en-US" sz="1100" dirty="0" smtClean="0">
                          <a:latin typeface="宋体" panose="02010600030101010101" pitchFamily="2" charset="-122"/>
                        </a:rPr>
                        <a:t>、数量：</a:t>
                      </a:r>
                      <a:r>
                        <a:rPr lang="en-US" altLang="zh-CN" sz="1100" dirty="0" smtClean="0">
                          <a:latin typeface="宋体" panose="02010600030101010101" pitchFamily="2" charset="-122"/>
                        </a:rPr>
                        <a:t>4</a:t>
                      </a:r>
                      <a:r>
                        <a:rPr lang="zh-CN" altLang="en-US" sz="1100" dirty="0" smtClean="0">
                          <a:latin typeface="宋体" panose="02010600030101010101" pitchFamily="2" charset="-122"/>
                        </a:rPr>
                        <a:t>根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726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>
                          <a:latin typeface="+mn-lt"/>
                        </a:rPr>
                        <a:t>5</a:t>
                      </a:r>
                      <a:r>
                        <a:rPr lang="zh-CN" altLang="en-US" sz="1100" dirty="0" smtClean="0">
                          <a:latin typeface="宋体" panose="02010600030101010101" pitchFamily="2" charset="-122"/>
                        </a:rPr>
                        <a:t>、高度：地上部分</a:t>
                      </a:r>
                      <a:r>
                        <a:rPr lang="en-US" altLang="zh-CN" sz="1100" dirty="0" smtClean="0">
                          <a:latin typeface="宋体" panose="02010600030101010101" pitchFamily="2" charset="-122"/>
                        </a:rPr>
                        <a:t>90cm</a:t>
                      </a:r>
                      <a:r>
                        <a:rPr lang="zh-CN" altLang="en-US" sz="1100" dirty="0" smtClean="0">
                          <a:latin typeface="宋体" panose="02010600030101010101" pitchFamily="2" charset="-122"/>
                        </a:rPr>
                        <a:t>，用膨胀螺丝固定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6936" name="Picture 57" descr="DSC056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724400"/>
            <a:ext cx="2667000" cy="20002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9" name="Straight Arrow Connector 58"/>
          <p:cNvCxnSpPr/>
          <p:nvPr/>
        </p:nvCxnSpPr>
        <p:spPr>
          <a:xfrm rot="5400000">
            <a:off x="647700" y="5067300"/>
            <a:ext cx="2209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H="1">
            <a:off x="2247900" y="4762500"/>
            <a:ext cx="1447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 2"/>
          <p:cNvSpPr/>
          <p:nvPr/>
        </p:nvSpPr>
        <p:spPr>
          <a:xfrm>
            <a:off x="5105400" y="5638800"/>
            <a:ext cx="533400" cy="533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4" name="Line 3"/>
          <p:cNvSpPr/>
          <p:nvPr/>
        </p:nvSpPr>
        <p:spPr>
          <a:xfrm>
            <a:off x="4648200" y="3632200"/>
            <a:ext cx="37465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5" name="AutoShape 4"/>
          <p:cNvSpPr/>
          <p:nvPr/>
        </p:nvSpPr>
        <p:spPr>
          <a:xfrm>
            <a:off x="4800600" y="3429000"/>
            <a:ext cx="762000" cy="304800"/>
          </a:xfrm>
          <a:prstGeom prst="cube">
            <a:avLst>
              <a:gd name="adj" fmla="val 79167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6" name="Rectangle 5"/>
          <p:cNvSpPr/>
          <p:nvPr/>
        </p:nvSpPr>
        <p:spPr>
          <a:xfrm>
            <a:off x="1187450" y="1557338"/>
            <a:ext cx="3097213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ctr"/>
          <a:p>
            <a:pPr algn="ctr"/>
            <a:endParaRPr lang="zh-CN" altLang="en-US" sz="1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8917" name="Rectangle 7"/>
          <p:cNvSpPr/>
          <p:nvPr/>
        </p:nvSpPr>
        <p:spPr>
          <a:xfrm>
            <a:off x="1116013" y="1484313"/>
            <a:ext cx="3240087" cy="431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/>
          <a:p>
            <a:pPr algn="ctr"/>
            <a:endParaRPr lang="zh-CN" altLang="en-US" sz="1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8918" name="Text Box 8"/>
          <p:cNvSpPr txBox="1"/>
          <p:nvPr/>
        </p:nvSpPr>
        <p:spPr>
          <a:xfrm>
            <a:off x="2286000" y="228600"/>
            <a:ext cx="3838575" cy="422275"/>
          </a:xfrm>
          <a:prstGeom prst="rect">
            <a:avLst/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Arial" panose="020B0604020202020204" pitchFamily="34" charset="0"/>
                <a:ea typeface="楷体_GB2312" pitchFamily="49" charset="-122"/>
              </a:rPr>
              <a:t>车间建筑物护栏</a:t>
            </a:r>
            <a:endParaRPr lang="zh-CN" altLang="en-US" sz="22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8919" name="AutoShape 13"/>
          <p:cNvSpPr/>
          <p:nvPr/>
        </p:nvSpPr>
        <p:spPr>
          <a:xfrm>
            <a:off x="5029200" y="1752600"/>
            <a:ext cx="381000" cy="1828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8920" name="Group 14"/>
          <p:cNvGrpSpPr/>
          <p:nvPr/>
        </p:nvGrpSpPr>
        <p:grpSpPr>
          <a:xfrm>
            <a:off x="5321300" y="1981200"/>
            <a:ext cx="3048000" cy="238125"/>
            <a:chOff x="3208" y="1248"/>
            <a:chExt cx="1920" cy="150"/>
          </a:xfrm>
        </p:grpSpPr>
        <p:sp>
          <p:nvSpPr>
            <p:cNvPr id="38921" name="Rectangle 15"/>
            <p:cNvSpPr/>
            <p:nvPr/>
          </p:nvSpPr>
          <p:spPr>
            <a:xfrm>
              <a:off x="3208" y="1248"/>
              <a:ext cx="480" cy="15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22" name="Rectangle 16"/>
            <p:cNvSpPr/>
            <p:nvPr/>
          </p:nvSpPr>
          <p:spPr>
            <a:xfrm>
              <a:off x="3688" y="1248"/>
              <a:ext cx="480" cy="15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23" name="Rectangle 17"/>
            <p:cNvSpPr/>
            <p:nvPr/>
          </p:nvSpPr>
          <p:spPr>
            <a:xfrm>
              <a:off x="4168" y="1248"/>
              <a:ext cx="480" cy="15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24" name="Rectangle 18"/>
            <p:cNvSpPr/>
            <p:nvPr/>
          </p:nvSpPr>
          <p:spPr>
            <a:xfrm>
              <a:off x="4648" y="1248"/>
              <a:ext cx="480" cy="15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925" name="Group 19"/>
          <p:cNvGrpSpPr/>
          <p:nvPr/>
        </p:nvGrpSpPr>
        <p:grpSpPr>
          <a:xfrm>
            <a:off x="5321300" y="2505075"/>
            <a:ext cx="3048000" cy="238125"/>
            <a:chOff x="3208" y="1248"/>
            <a:chExt cx="1920" cy="150"/>
          </a:xfrm>
        </p:grpSpPr>
        <p:sp>
          <p:nvSpPr>
            <p:cNvPr id="38926" name="Rectangle 20"/>
            <p:cNvSpPr/>
            <p:nvPr/>
          </p:nvSpPr>
          <p:spPr>
            <a:xfrm>
              <a:off x="3208" y="1248"/>
              <a:ext cx="480" cy="15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27" name="Rectangle 21"/>
            <p:cNvSpPr/>
            <p:nvPr/>
          </p:nvSpPr>
          <p:spPr>
            <a:xfrm>
              <a:off x="3688" y="1248"/>
              <a:ext cx="480" cy="15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28" name="Rectangle 22"/>
            <p:cNvSpPr/>
            <p:nvPr/>
          </p:nvSpPr>
          <p:spPr>
            <a:xfrm>
              <a:off x="4168" y="1248"/>
              <a:ext cx="480" cy="15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29" name="Rectangle 23"/>
            <p:cNvSpPr/>
            <p:nvPr/>
          </p:nvSpPr>
          <p:spPr>
            <a:xfrm>
              <a:off x="4648" y="1248"/>
              <a:ext cx="480" cy="15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930" name="Group 24"/>
          <p:cNvGrpSpPr/>
          <p:nvPr/>
        </p:nvGrpSpPr>
        <p:grpSpPr>
          <a:xfrm>
            <a:off x="5321300" y="3038475"/>
            <a:ext cx="3048000" cy="238125"/>
            <a:chOff x="3208" y="1248"/>
            <a:chExt cx="1920" cy="150"/>
          </a:xfrm>
        </p:grpSpPr>
        <p:sp>
          <p:nvSpPr>
            <p:cNvPr id="38931" name="Rectangle 25"/>
            <p:cNvSpPr/>
            <p:nvPr/>
          </p:nvSpPr>
          <p:spPr>
            <a:xfrm>
              <a:off x="3208" y="1248"/>
              <a:ext cx="480" cy="15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32" name="Rectangle 26"/>
            <p:cNvSpPr/>
            <p:nvPr/>
          </p:nvSpPr>
          <p:spPr>
            <a:xfrm>
              <a:off x="3688" y="1248"/>
              <a:ext cx="480" cy="15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33" name="Rectangle 27"/>
            <p:cNvSpPr/>
            <p:nvPr/>
          </p:nvSpPr>
          <p:spPr>
            <a:xfrm>
              <a:off x="4168" y="1248"/>
              <a:ext cx="480" cy="15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34" name="Rectangle 28"/>
            <p:cNvSpPr/>
            <p:nvPr/>
          </p:nvSpPr>
          <p:spPr>
            <a:xfrm>
              <a:off x="4648" y="1248"/>
              <a:ext cx="480" cy="15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935" name="Line 29"/>
          <p:cNvSpPr/>
          <p:nvPr/>
        </p:nvSpPr>
        <p:spPr>
          <a:xfrm flipH="1">
            <a:off x="6096000" y="1752600"/>
            <a:ext cx="1524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36" name="Line 30"/>
          <p:cNvSpPr/>
          <p:nvPr/>
        </p:nvSpPr>
        <p:spPr>
          <a:xfrm flipH="1">
            <a:off x="6832600" y="1752600"/>
            <a:ext cx="1524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37" name="Line 31"/>
          <p:cNvSpPr/>
          <p:nvPr/>
        </p:nvSpPr>
        <p:spPr>
          <a:xfrm>
            <a:off x="6184900" y="1828800"/>
            <a:ext cx="7556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38" name="Text Box 32"/>
          <p:cNvSpPr txBox="1"/>
          <p:nvPr/>
        </p:nvSpPr>
        <p:spPr>
          <a:xfrm>
            <a:off x="6324600" y="1600200"/>
            <a:ext cx="609600" cy="274638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  <a:t>25 cm</a:t>
            </a:r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39" name="Line 33"/>
          <p:cNvSpPr/>
          <p:nvPr/>
        </p:nvSpPr>
        <p:spPr>
          <a:xfrm>
            <a:off x="8356600" y="1981200"/>
            <a:ext cx="161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40" name="Line 34"/>
          <p:cNvSpPr/>
          <p:nvPr/>
        </p:nvSpPr>
        <p:spPr>
          <a:xfrm>
            <a:off x="8347075" y="2197100"/>
            <a:ext cx="161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41" name="Line 35"/>
          <p:cNvSpPr/>
          <p:nvPr/>
        </p:nvSpPr>
        <p:spPr>
          <a:xfrm>
            <a:off x="8458200" y="1981200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42" name="Line 36"/>
          <p:cNvSpPr/>
          <p:nvPr/>
        </p:nvSpPr>
        <p:spPr>
          <a:xfrm flipH="1" flipV="1">
            <a:off x="8305800" y="1676400"/>
            <a:ext cx="1524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8943" name="Group 37"/>
          <p:cNvGrpSpPr/>
          <p:nvPr/>
        </p:nvGrpSpPr>
        <p:grpSpPr>
          <a:xfrm>
            <a:off x="7607300" y="1397000"/>
            <a:ext cx="850900" cy="279400"/>
            <a:chOff x="4792" y="880"/>
            <a:chExt cx="536" cy="176"/>
          </a:xfrm>
        </p:grpSpPr>
        <p:grpSp>
          <p:nvGrpSpPr>
            <p:cNvPr id="38944" name="Group 38"/>
            <p:cNvGrpSpPr/>
            <p:nvPr/>
          </p:nvGrpSpPr>
          <p:grpSpPr>
            <a:xfrm>
              <a:off x="4792" y="880"/>
              <a:ext cx="536" cy="173"/>
              <a:chOff x="4896" y="664"/>
              <a:chExt cx="536" cy="173"/>
            </a:xfrm>
          </p:grpSpPr>
          <p:sp>
            <p:nvSpPr>
              <p:cNvPr id="38945" name="Text Box 39"/>
              <p:cNvSpPr txBox="1"/>
              <p:nvPr/>
            </p:nvSpPr>
            <p:spPr>
              <a:xfrm>
                <a:off x="4952" y="664"/>
                <a:ext cx="480" cy="1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91432" tIns="45716" rIns="91432" bIns="45716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1200" dirty="0">
                    <a:latin typeface="Arial" panose="020B0604020202020204" pitchFamily="34" charset="0"/>
                    <a:ea typeface="宋体" panose="02010600030101010101" pitchFamily="2" charset="-122"/>
                  </a:rPr>
                  <a:t>=6 cm</a:t>
                </a:r>
                <a:endParaRPr lang="en-US" altLang="zh-CN" sz="1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8946" name="Group 40"/>
              <p:cNvGrpSpPr/>
              <p:nvPr/>
            </p:nvGrpSpPr>
            <p:grpSpPr>
              <a:xfrm>
                <a:off x="4896" y="672"/>
                <a:ext cx="96" cy="147"/>
                <a:chOff x="3792" y="488"/>
                <a:chExt cx="96" cy="147"/>
              </a:xfrm>
            </p:grpSpPr>
            <p:sp>
              <p:nvSpPr>
                <p:cNvPr id="38947" name="Oval 41"/>
                <p:cNvSpPr/>
                <p:nvPr/>
              </p:nvSpPr>
              <p:spPr>
                <a:xfrm>
                  <a:off x="3792" y="528"/>
                  <a:ext cx="96" cy="68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948" name="Line 42"/>
                <p:cNvSpPr/>
                <p:nvPr/>
              </p:nvSpPr>
              <p:spPr>
                <a:xfrm>
                  <a:off x="3840" y="488"/>
                  <a:ext cx="0" cy="14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38949" name="Line 43"/>
            <p:cNvSpPr/>
            <p:nvPr/>
          </p:nvSpPr>
          <p:spPr>
            <a:xfrm>
              <a:off x="4832" y="1056"/>
              <a:ext cx="3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950" name="Line 44"/>
          <p:cNvSpPr/>
          <p:nvPr/>
        </p:nvSpPr>
        <p:spPr>
          <a:xfrm>
            <a:off x="8372475" y="2743200"/>
            <a:ext cx="161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51" name="Line 45"/>
          <p:cNvSpPr/>
          <p:nvPr/>
        </p:nvSpPr>
        <p:spPr>
          <a:xfrm>
            <a:off x="8369300" y="3022600"/>
            <a:ext cx="161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52" name="Line 46"/>
          <p:cNvSpPr/>
          <p:nvPr/>
        </p:nvSpPr>
        <p:spPr>
          <a:xfrm>
            <a:off x="8458200" y="2743200"/>
            <a:ext cx="0" cy="3016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53" name="Text Box 47"/>
          <p:cNvSpPr txBox="1"/>
          <p:nvPr/>
        </p:nvSpPr>
        <p:spPr>
          <a:xfrm>
            <a:off x="8458200" y="2743200"/>
            <a:ext cx="5334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6cm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54" name="Line 48"/>
          <p:cNvSpPr/>
          <p:nvPr/>
        </p:nvSpPr>
        <p:spPr>
          <a:xfrm>
            <a:off x="8372475" y="3263900"/>
            <a:ext cx="161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55" name="Line 49"/>
          <p:cNvSpPr/>
          <p:nvPr/>
        </p:nvSpPr>
        <p:spPr>
          <a:xfrm>
            <a:off x="8372475" y="3632200"/>
            <a:ext cx="161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56" name="Line 50"/>
          <p:cNvSpPr/>
          <p:nvPr/>
        </p:nvSpPr>
        <p:spPr>
          <a:xfrm>
            <a:off x="8458200" y="3263900"/>
            <a:ext cx="0" cy="3746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57" name="Text Box 51"/>
          <p:cNvSpPr txBox="1"/>
          <p:nvPr/>
        </p:nvSpPr>
        <p:spPr>
          <a:xfrm>
            <a:off x="8407400" y="3302000"/>
            <a:ext cx="5334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8cm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58" name="Line 52"/>
          <p:cNvSpPr/>
          <p:nvPr/>
        </p:nvSpPr>
        <p:spPr>
          <a:xfrm>
            <a:off x="4648200" y="1790700"/>
            <a:ext cx="4191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59" name="Line 53"/>
          <p:cNvSpPr/>
          <p:nvPr/>
        </p:nvSpPr>
        <p:spPr>
          <a:xfrm>
            <a:off x="4749800" y="1790700"/>
            <a:ext cx="0" cy="1854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60" name="Text Box 54"/>
          <p:cNvSpPr txBox="1"/>
          <p:nvPr/>
        </p:nvSpPr>
        <p:spPr>
          <a:xfrm>
            <a:off x="4470400" y="2438400"/>
            <a:ext cx="8382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40cm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61" name="Text Box 55"/>
          <p:cNvSpPr txBox="1"/>
          <p:nvPr/>
        </p:nvSpPr>
        <p:spPr>
          <a:xfrm>
            <a:off x="6629400" y="3657600"/>
            <a:ext cx="7620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地面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62" name="Text Box 56"/>
          <p:cNvSpPr txBox="1"/>
          <p:nvPr/>
        </p:nvSpPr>
        <p:spPr>
          <a:xfrm>
            <a:off x="5245100" y="1168400"/>
            <a:ext cx="1536700" cy="274638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200" u="sng" dirty="0">
                <a:latin typeface="Arial" panose="020B0604020202020204" pitchFamily="34" charset="0"/>
                <a:ea typeface="宋体" panose="02010600030101010101" pitchFamily="2" charset="-122"/>
              </a:rPr>
              <a:t>边长</a:t>
            </a:r>
            <a:r>
              <a:rPr lang="en-US" altLang="zh-CN" sz="1200" u="sng" dirty="0">
                <a:latin typeface="Arial" panose="020B0604020202020204" pitchFamily="34" charset="0"/>
                <a:ea typeface="宋体" panose="02010600030101010101" pitchFamily="2" charset="-122"/>
              </a:rPr>
              <a:t>8×8cm</a:t>
            </a:r>
            <a:endParaRPr lang="en-US" altLang="zh-CN" sz="1200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63" name="Line 57"/>
          <p:cNvSpPr/>
          <p:nvPr/>
        </p:nvSpPr>
        <p:spPr>
          <a:xfrm flipV="1">
            <a:off x="5181600" y="1371600"/>
            <a:ext cx="1524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64" name="Rectangle 58"/>
          <p:cNvSpPr/>
          <p:nvPr/>
        </p:nvSpPr>
        <p:spPr>
          <a:xfrm>
            <a:off x="5727700" y="4406900"/>
            <a:ext cx="2667000" cy="1143000"/>
          </a:xfrm>
          <a:prstGeom prst="rect">
            <a:avLst/>
          </a:prstGeom>
          <a:solidFill>
            <a:srgbClr val="CCFFCC">
              <a:alpha val="76077"/>
            </a:srgbClr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8965" name="Group 59"/>
          <p:cNvGrpSpPr/>
          <p:nvPr/>
        </p:nvGrpSpPr>
        <p:grpSpPr>
          <a:xfrm>
            <a:off x="5562600" y="5791200"/>
            <a:ext cx="3048000" cy="238125"/>
            <a:chOff x="3208" y="1248"/>
            <a:chExt cx="1920" cy="150"/>
          </a:xfrm>
        </p:grpSpPr>
        <p:sp>
          <p:nvSpPr>
            <p:cNvPr id="38966" name="Rectangle 60"/>
            <p:cNvSpPr/>
            <p:nvPr/>
          </p:nvSpPr>
          <p:spPr>
            <a:xfrm>
              <a:off x="3208" y="1248"/>
              <a:ext cx="480" cy="15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67" name="Rectangle 61"/>
            <p:cNvSpPr/>
            <p:nvPr/>
          </p:nvSpPr>
          <p:spPr>
            <a:xfrm>
              <a:off x="3688" y="1248"/>
              <a:ext cx="480" cy="15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68" name="Rectangle 62"/>
            <p:cNvSpPr/>
            <p:nvPr/>
          </p:nvSpPr>
          <p:spPr>
            <a:xfrm>
              <a:off x="4168" y="1248"/>
              <a:ext cx="480" cy="15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69" name="Rectangle 63"/>
            <p:cNvSpPr/>
            <p:nvPr/>
          </p:nvSpPr>
          <p:spPr>
            <a:xfrm>
              <a:off x="4648" y="1248"/>
              <a:ext cx="480" cy="15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970" name="Rectangle 64"/>
          <p:cNvSpPr/>
          <p:nvPr/>
        </p:nvSpPr>
        <p:spPr>
          <a:xfrm rot="-5400000">
            <a:off x="4995863" y="5213350"/>
            <a:ext cx="762000" cy="238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71" name="Rectangle 65"/>
          <p:cNvSpPr/>
          <p:nvPr/>
        </p:nvSpPr>
        <p:spPr>
          <a:xfrm rot="-5400000">
            <a:off x="4995863" y="4451350"/>
            <a:ext cx="762000" cy="23812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72" name="Rectangle 66"/>
          <p:cNvSpPr/>
          <p:nvPr/>
        </p:nvSpPr>
        <p:spPr>
          <a:xfrm>
            <a:off x="5181600" y="5715000"/>
            <a:ext cx="381000" cy="381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73" name="Oval 67"/>
          <p:cNvSpPr/>
          <p:nvPr/>
        </p:nvSpPr>
        <p:spPr>
          <a:xfrm>
            <a:off x="48768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74" name="Oval 68"/>
          <p:cNvSpPr/>
          <p:nvPr/>
        </p:nvSpPr>
        <p:spPr>
          <a:xfrm>
            <a:off x="52705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75" name="Oval 69"/>
          <p:cNvSpPr/>
          <p:nvPr/>
        </p:nvSpPr>
        <p:spPr>
          <a:xfrm>
            <a:off x="54229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76" name="Oval 70"/>
          <p:cNvSpPr/>
          <p:nvPr/>
        </p:nvSpPr>
        <p:spPr>
          <a:xfrm>
            <a:off x="5562600" y="56515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77" name="Oval 71"/>
          <p:cNvSpPr/>
          <p:nvPr/>
        </p:nvSpPr>
        <p:spPr>
          <a:xfrm>
            <a:off x="55626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78" name="Oval 72"/>
          <p:cNvSpPr/>
          <p:nvPr/>
        </p:nvSpPr>
        <p:spPr>
          <a:xfrm>
            <a:off x="51054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79" name="Oval 73"/>
          <p:cNvSpPr/>
          <p:nvPr/>
        </p:nvSpPr>
        <p:spPr>
          <a:xfrm>
            <a:off x="5105400" y="56515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80" name="Text Box 74"/>
          <p:cNvSpPr txBox="1"/>
          <p:nvPr/>
        </p:nvSpPr>
        <p:spPr>
          <a:xfrm>
            <a:off x="6591300" y="4724400"/>
            <a:ext cx="7620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建筑物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81" name="Line 75"/>
          <p:cNvSpPr/>
          <p:nvPr/>
        </p:nvSpPr>
        <p:spPr>
          <a:xfrm>
            <a:off x="7610475" y="5549900"/>
            <a:ext cx="161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82" name="Line 76"/>
          <p:cNvSpPr/>
          <p:nvPr/>
        </p:nvSpPr>
        <p:spPr>
          <a:xfrm>
            <a:off x="7607300" y="5765800"/>
            <a:ext cx="161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83" name="Line 77"/>
          <p:cNvSpPr/>
          <p:nvPr/>
        </p:nvSpPr>
        <p:spPr>
          <a:xfrm>
            <a:off x="7696200" y="5549900"/>
            <a:ext cx="0" cy="2301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84" name="Text Box 78"/>
          <p:cNvSpPr txBox="1"/>
          <p:nvPr/>
        </p:nvSpPr>
        <p:spPr>
          <a:xfrm>
            <a:off x="7670800" y="5511800"/>
            <a:ext cx="5334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4cm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85" name="Line 79"/>
          <p:cNvSpPr/>
          <p:nvPr/>
        </p:nvSpPr>
        <p:spPr>
          <a:xfrm>
            <a:off x="5715000" y="5549900"/>
            <a:ext cx="2819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86" name="Line 80"/>
          <p:cNvSpPr/>
          <p:nvPr/>
        </p:nvSpPr>
        <p:spPr>
          <a:xfrm flipV="1">
            <a:off x="5715000" y="4178300"/>
            <a:ext cx="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87" name="Line 81"/>
          <p:cNvSpPr/>
          <p:nvPr/>
        </p:nvSpPr>
        <p:spPr>
          <a:xfrm>
            <a:off x="5486400" y="4229100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88" name="Text Box 82"/>
          <p:cNvSpPr txBox="1"/>
          <p:nvPr/>
        </p:nvSpPr>
        <p:spPr>
          <a:xfrm>
            <a:off x="5359400" y="3937000"/>
            <a:ext cx="5334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4cm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8989" name="Picture 83" descr="D:\layout\可视化：颜色管理\DSC0543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4625975"/>
            <a:ext cx="2209800" cy="20605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3" name="Table 102"/>
          <p:cNvGraphicFramePr>
            <a:graphicFrameLocks noGrp="1"/>
          </p:cNvGraphicFramePr>
          <p:nvPr/>
        </p:nvGraphicFramePr>
        <p:xfrm>
          <a:off x="228600" y="990600"/>
          <a:ext cx="4191000" cy="196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3809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防止建筑物被撞击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9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现场与通道相邻的建筑物</a:t>
                      </a:r>
                      <a:endParaRPr kumimoji="1" lang="zh-CN" altLang="en-US" sz="1100" dirty="0">
                        <a:latin typeface="宋体" panose="02010600030101010101" pitchFamily="2" charset="-122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955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/>
                        <a:t>1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材料：立柱选用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40</a:t>
                      </a:r>
                      <a:r>
                        <a:rPr lang="en-US" altLang="zh-CN" sz="1100" dirty="0" smtClean="0"/>
                        <a:t>×10 ×10cm</a:t>
                      </a:r>
                      <a:r>
                        <a:rPr lang="zh-CN" altLang="en-US" sz="1100" dirty="0" smtClean="0"/>
                        <a:t>的钢材；</a:t>
                      </a:r>
                      <a:endParaRPr lang="zh-CN" altLang="en-US" sz="1100" dirty="0" smtClean="0"/>
                    </a:p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100" dirty="0" smtClean="0"/>
                        <a:t>护栏选用直径为</a:t>
                      </a:r>
                      <a:r>
                        <a:rPr lang="en-US" altLang="zh-CN" sz="1100" dirty="0" smtClean="0"/>
                        <a:t>6cm</a:t>
                      </a:r>
                      <a:r>
                        <a:rPr lang="zh-CN" altLang="en-US" sz="1100" dirty="0" smtClean="0"/>
                        <a:t>的管材</a:t>
                      </a:r>
                      <a:endParaRPr lang="zh-CN" altLang="en-US" sz="1100" dirty="0"/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974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/>
                        <a:t>2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颜色：立柱为黄色；护栏为黄黑斑马线，间隔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25cm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570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间距：护栏与建筑物之间留有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4cm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空隙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9008" name="Picture 91" descr="DSC056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648200"/>
            <a:ext cx="1997075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09" name="Picture 12" descr="调整大小 IMG_0146"/>
          <p:cNvPicPr>
            <a:picLocks noChangeAspect="1"/>
          </p:cNvPicPr>
          <p:nvPr/>
        </p:nvPicPr>
        <p:blipFill>
          <a:blip r:embed="rId3">
            <a:lum bright="12000" contrast="29999"/>
          </a:blip>
          <a:stretch>
            <a:fillRect/>
          </a:stretch>
        </p:blipFill>
        <p:spPr>
          <a:xfrm>
            <a:off x="1676400" y="3048000"/>
            <a:ext cx="2057400" cy="14525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5" name="Straight Arrow Connector 94"/>
          <p:cNvCxnSpPr/>
          <p:nvPr/>
        </p:nvCxnSpPr>
        <p:spPr>
          <a:xfrm rot="5400000">
            <a:off x="609600" y="4495800"/>
            <a:ext cx="20574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6200000" flipH="1">
            <a:off x="2019300" y="4381500"/>
            <a:ext cx="19050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1" name="Group 3"/>
          <p:cNvGrpSpPr/>
          <p:nvPr/>
        </p:nvGrpSpPr>
        <p:grpSpPr>
          <a:xfrm>
            <a:off x="4953000" y="1219200"/>
            <a:ext cx="3200400" cy="5334000"/>
            <a:chOff x="3733800" y="990600"/>
            <a:chExt cx="5257800" cy="5334000"/>
          </a:xfrm>
        </p:grpSpPr>
        <p:sp>
          <p:nvSpPr>
            <p:cNvPr id="5" name="Rectangle 4"/>
            <p:cNvSpPr/>
            <p:nvPr/>
          </p:nvSpPr>
          <p:spPr>
            <a:xfrm>
              <a:off x="5676787" y="990600"/>
              <a:ext cx="1142320" cy="3124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5134" y="3886200"/>
              <a:ext cx="1828234" cy="22860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lowchart: Manual Operation 6"/>
            <p:cNvSpPr/>
            <p:nvPr/>
          </p:nvSpPr>
          <p:spPr>
            <a:xfrm flipV="1">
              <a:off x="5335134" y="3657600"/>
              <a:ext cx="1828234" cy="228600"/>
            </a:xfrm>
            <a:prstGeom prst="flowChartManualOperation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733800" y="6172200"/>
              <a:ext cx="5257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963307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226720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90130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756150" y="6172200"/>
              <a:ext cx="302532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019562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546386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282973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812405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868659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339229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605248" y="6172200"/>
              <a:ext cx="302532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132071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075816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924914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661502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395482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Manual Input 25"/>
            <p:cNvSpPr/>
            <p:nvPr/>
          </p:nvSpPr>
          <p:spPr>
            <a:xfrm>
              <a:off x="6933861" y="4419600"/>
              <a:ext cx="229507" cy="1752600"/>
            </a:xfrm>
            <a:prstGeom prst="flowChartManualInp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lowchart: Manual Input 26"/>
            <p:cNvSpPr/>
            <p:nvPr/>
          </p:nvSpPr>
          <p:spPr>
            <a:xfrm flipH="1">
              <a:off x="5335134" y="4419600"/>
              <a:ext cx="226900" cy="1752600"/>
            </a:xfrm>
            <a:prstGeom prst="flowChartManualInp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0984" name="Picture 2" descr="D:\layout\可视化：颜色管理\DSC0544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3124200"/>
            <a:ext cx="1828800" cy="337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5" name="Text Box 8"/>
          <p:cNvSpPr txBox="1"/>
          <p:nvPr/>
        </p:nvSpPr>
        <p:spPr>
          <a:xfrm>
            <a:off x="2286000" y="228600"/>
            <a:ext cx="3838575" cy="422275"/>
          </a:xfrm>
          <a:prstGeom prst="rect">
            <a:avLst/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Arial" panose="020B0604020202020204" pitchFamily="34" charset="0"/>
                <a:ea typeface="楷体_GB2312" pitchFamily="49" charset="-122"/>
              </a:rPr>
              <a:t>车间厂房立柱护角</a:t>
            </a:r>
            <a:endParaRPr lang="zh-CN" altLang="en-US" sz="22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04800" y="838200"/>
          <a:ext cx="4191000" cy="193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3810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防止</a:t>
                      </a:r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ea typeface="楷体_GB2312" pitchFamily="49" charset="-122"/>
                        </a:rPr>
                        <a:t>厂房立柱</a:t>
                      </a:r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被撞击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70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1100" b="0" dirty="0" smtClean="0">
                          <a:ea typeface="楷体_GB2312" pitchFamily="49" charset="-122"/>
                        </a:rPr>
                        <a:t>车间厂房立柱</a:t>
                      </a:r>
                      <a:endParaRPr kumimoji="1" lang="zh-CN" altLang="en-US" sz="1100" b="0" dirty="0">
                        <a:latin typeface="宋体" panose="02010600030101010101" pitchFamily="2" charset="-122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122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/>
                        <a:t>1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材料：护角建仪选用角钢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75*75*5</a:t>
                      </a:r>
                      <a:endParaRPr lang="zh-CN" altLang="en-US" sz="1100" dirty="0"/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07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/>
                        <a:t>2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颜色：黄色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696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、高度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：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800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1004" name="Group 44"/>
          <p:cNvGrpSpPr/>
          <p:nvPr/>
        </p:nvGrpSpPr>
        <p:grpSpPr>
          <a:xfrm rot="-5400000">
            <a:off x="7200900" y="2019300"/>
            <a:ext cx="1600200" cy="1676400"/>
            <a:chOff x="7315200" y="4114800"/>
            <a:chExt cx="1600200" cy="1447800"/>
          </a:xfrm>
        </p:grpSpPr>
        <p:grpSp>
          <p:nvGrpSpPr>
            <p:cNvPr id="41005" name="Group 39"/>
            <p:cNvGrpSpPr/>
            <p:nvPr/>
          </p:nvGrpSpPr>
          <p:grpSpPr>
            <a:xfrm>
              <a:off x="7315200" y="4114800"/>
              <a:ext cx="1600200" cy="1447800"/>
              <a:chOff x="7315200" y="4114800"/>
              <a:chExt cx="1600200" cy="14478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391400" y="4191577"/>
                <a:ext cx="1447800" cy="1294245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L-Shape 34"/>
              <p:cNvSpPr/>
              <p:nvPr/>
            </p:nvSpPr>
            <p:spPr>
              <a:xfrm>
                <a:off x="7315200" y="5258233"/>
                <a:ext cx="304800" cy="304367"/>
              </a:xfrm>
              <a:prstGeom prst="corner">
                <a:avLst>
                  <a:gd name="adj1" fmla="val 21875"/>
                  <a:gd name="adj2" fmla="val 25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L-Shape 35"/>
              <p:cNvSpPr/>
              <p:nvPr/>
            </p:nvSpPr>
            <p:spPr>
              <a:xfrm flipH="1">
                <a:off x="8610600" y="5258233"/>
                <a:ext cx="304800" cy="304367"/>
              </a:xfrm>
              <a:prstGeom prst="corner">
                <a:avLst>
                  <a:gd name="adj1" fmla="val 21875"/>
                  <a:gd name="adj2" fmla="val 25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L-Shape 36"/>
              <p:cNvSpPr/>
              <p:nvPr/>
            </p:nvSpPr>
            <p:spPr>
              <a:xfrm rot="16200000" flipH="1">
                <a:off x="8610816" y="4114583"/>
                <a:ext cx="304367" cy="304800"/>
              </a:xfrm>
              <a:prstGeom prst="corner">
                <a:avLst>
                  <a:gd name="adj1" fmla="val 21875"/>
                  <a:gd name="adj2" fmla="val 25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L-Shape 37"/>
              <p:cNvSpPr/>
              <p:nvPr/>
            </p:nvSpPr>
            <p:spPr>
              <a:xfrm rot="5400000">
                <a:off x="7315416" y="4114583"/>
                <a:ext cx="304367" cy="304800"/>
              </a:xfrm>
              <a:prstGeom prst="corner">
                <a:avLst>
                  <a:gd name="adj1" fmla="val 21875"/>
                  <a:gd name="adj2" fmla="val 2500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7772401" y="4495945"/>
              <a:ext cx="76200" cy="304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772401" y="4877089"/>
              <a:ext cx="76200" cy="304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72400" y="4800311"/>
              <a:ext cx="685800" cy="7677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82001" y="4495945"/>
              <a:ext cx="76200" cy="304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382001" y="4877089"/>
              <a:ext cx="76200" cy="304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7620000" y="4267200"/>
            <a:ext cx="914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护角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>
            <a:stCxn id="46" idx="0"/>
            <a:endCxn id="38" idx="1"/>
          </p:cNvCxnSpPr>
          <p:nvPr/>
        </p:nvCxnSpPr>
        <p:spPr>
          <a:xfrm rot="16200000" flipV="1">
            <a:off x="7403306" y="3593306"/>
            <a:ext cx="609600" cy="738188"/>
          </a:xfrm>
          <a:prstGeom prst="straightConnector1">
            <a:avLst/>
          </a:prstGeom>
          <a:ln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2"/>
          </p:cNvCxnSpPr>
          <p:nvPr/>
        </p:nvCxnSpPr>
        <p:spPr>
          <a:xfrm rot="5400000">
            <a:off x="7239000" y="4419600"/>
            <a:ext cx="609600" cy="1066800"/>
          </a:xfrm>
          <a:prstGeom prst="straightConnector1">
            <a:avLst/>
          </a:prstGeom>
          <a:ln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0"/>
            <a:endCxn id="35" idx="2"/>
          </p:cNvCxnSpPr>
          <p:nvPr/>
        </p:nvCxnSpPr>
        <p:spPr>
          <a:xfrm rot="5400000" flipH="1" flipV="1">
            <a:off x="8065294" y="3669506"/>
            <a:ext cx="609600" cy="585788"/>
          </a:xfrm>
          <a:prstGeom prst="straightConnector1">
            <a:avLst/>
          </a:prstGeom>
          <a:ln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752600" y="47244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1" name="Line 41"/>
          <p:cNvSpPr/>
          <p:nvPr/>
        </p:nvSpPr>
        <p:spPr>
          <a:xfrm>
            <a:off x="5105400" y="4648200"/>
            <a:ext cx="838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22" name="Line 43"/>
          <p:cNvSpPr/>
          <p:nvPr/>
        </p:nvSpPr>
        <p:spPr>
          <a:xfrm flipH="1">
            <a:off x="5486400" y="4648200"/>
            <a:ext cx="0" cy="1752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23" name="Line 53"/>
          <p:cNvSpPr/>
          <p:nvPr/>
        </p:nvSpPr>
        <p:spPr>
          <a:xfrm>
            <a:off x="5105400" y="6400800"/>
            <a:ext cx="838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24" name="Text Box 44"/>
          <p:cNvSpPr txBox="1"/>
          <p:nvPr/>
        </p:nvSpPr>
        <p:spPr>
          <a:xfrm>
            <a:off x="4876800" y="5410200"/>
            <a:ext cx="6858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80cm</a:t>
            </a:r>
            <a:endParaRPr lang="en-US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4787900" y="1268413"/>
            <a:ext cx="4148138" cy="48244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2" tIns="45716" rIns="91432" bIns="45716" anchor="ctr"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1986" name="AutoShape 6"/>
          <p:cNvCxnSpPr/>
          <p:nvPr/>
        </p:nvCxnSpPr>
        <p:spPr>
          <a:xfrm>
            <a:off x="6713538" y="5959475"/>
            <a:ext cx="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987" name="AutoShape 7"/>
          <p:cNvCxnSpPr/>
          <p:nvPr/>
        </p:nvCxnSpPr>
        <p:spPr>
          <a:xfrm>
            <a:off x="6713538" y="5959475"/>
            <a:ext cx="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1988" name="Text Box 12"/>
          <p:cNvSpPr txBox="1"/>
          <p:nvPr/>
        </p:nvSpPr>
        <p:spPr>
          <a:xfrm>
            <a:off x="5943600" y="2438400"/>
            <a:ext cx="1339850" cy="290513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t">
            <a:spAutoFit/>
          </a:bodyPr>
          <a:p>
            <a:pPr defTabSz="957580"/>
            <a:r>
              <a:rPr lang="zh-CN" altLang="en-US" sz="1300" dirty="0">
                <a:solidFill>
                  <a:srgbClr val="00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一般物品区域线</a:t>
            </a:r>
            <a:endParaRPr lang="zh-CN" altLang="en-US" sz="1300" dirty="0">
              <a:solidFill>
                <a:srgbClr val="00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9" name="AutoShape 28"/>
          <p:cNvSpPr/>
          <p:nvPr/>
        </p:nvSpPr>
        <p:spPr>
          <a:xfrm>
            <a:off x="1981200" y="152400"/>
            <a:ext cx="4152900" cy="46672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一般物品定位线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990" name="Rectangle 29"/>
          <p:cNvSpPr/>
          <p:nvPr/>
        </p:nvSpPr>
        <p:spPr>
          <a:xfrm>
            <a:off x="6019800" y="2209800"/>
            <a:ext cx="1223963" cy="720725"/>
          </a:xfrm>
          <a:prstGeom prst="rect">
            <a:avLst/>
          </a:prstGeom>
          <a:noFill/>
          <a:ln w="9525" cap="flat" cmpd="sng">
            <a:solidFill>
              <a:srgbClr val="003366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91" name="Picture 24" descr="D:\5S\DSC0287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4038600"/>
            <a:ext cx="3352800" cy="2514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04800" y="1143000"/>
          <a:ext cx="4191000" cy="230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4266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让所有人员熟悉物品摆放的区域线体颜色、规格，使现场物品类别清晰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一般物品的摆放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704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/>
                        <a:t>1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一般物品区域使用白色区域线，线宽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50mm</a:t>
                      </a:r>
                      <a:endParaRPr lang="zh-CN" altLang="en-US" sz="1100" dirty="0"/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151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100" dirty="0" smtClean="0"/>
                        <a:t>2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可移动物品采用方框定位，不可移动物品采用四角定位，如车床、工作台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94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、各区域线的大小以摆放物品大小而定，物品摆放与区域线距离为：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30mm≤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距离≤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50mm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94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、区域线四角可以为直角过渡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5334000" y="16002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1752600"/>
            <a:ext cx="3048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77200" y="1600200"/>
            <a:ext cx="2286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34290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62600" y="3810000"/>
            <a:ext cx="1752600" cy="14478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2017" name="Group 41"/>
          <p:cNvGrpSpPr/>
          <p:nvPr/>
        </p:nvGrpSpPr>
        <p:grpSpPr>
          <a:xfrm>
            <a:off x="6019800" y="4086225"/>
            <a:ext cx="2489200" cy="1966913"/>
            <a:chOff x="3200" y="816"/>
            <a:chExt cx="1176" cy="947"/>
          </a:xfrm>
        </p:grpSpPr>
        <p:sp>
          <p:nvSpPr>
            <p:cNvPr id="42018" name="Line 43"/>
            <p:cNvSpPr/>
            <p:nvPr/>
          </p:nvSpPr>
          <p:spPr>
            <a:xfrm>
              <a:off x="3800" y="816"/>
              <a:ext cx="52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19" name="Line 44"/>
            <p:cNvSpPr/>
            <p:nvPr/>
          </p:nvSpPr>
          <p:spPr>
            <a:xfrm>
              <a:off x="3608" y="1392"/>
              <a:ext cx="7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20" name="Line 45"/>
            <p:cNvSpPr/>
            <p:nvPr/>
          </p:nvSpPr>
          <p:spPr>
            <a:xfrm>
              <a:off x="4232" y="816"/>
              <a:ext cx="0" cy="5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21" name="Line 46"/>
            <p:cNvSpPr/>
            <p:nvPr/>
          </p:nvSpPr>
          <p:spPr>
            <a:xfrm>
              <a:off x="3200" y="1392"/>
              <a:ext cx="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22" name="Line 47"/>
            <p:cNvSpPr/>
            <p:nvPr/>
          </p:nvSpPr>
          <p:spPr>
            <a:xfrm>
              <a:off x="3608" y="1392"/>
              <a:ext cx="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23" name="Line 48"/>
            <p:cNvSpPr/>
            <p:nvPr/>
          </p:nvSpPr>
          <p:spPr>
            <a:xfrm>
              <a:off x="3216" y="1632"/>
              <a:ext cx="3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24" name="Text Box 49"/>
            <p:cNvSpPr txBox="1"/>
            <p:nvPr/>
          </p:nvSpPr>
          <p:spPr>
            <a:xfrm>
              <a:off x="3211" y="1616"/>
              <a:ext cx="366" cy="1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2" tIns="45716" rIns="91432" bIns="45716" anchor="t">
              <a:spAutoFit/>
            </a:bodyPr>
            <a:p>
              <a:pPr algn="ctr"/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100mm</a:t>
              </a:r>
              <a:endParaRPr lang="en-US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25" name="Text Box 50"/>
            <p:cNvSpPr txBox="1"/>
            <p:nvPr/>
          </p:nvSpPr>
          <p:spPr>
            <a:xfrm rot="-5400000">
              <a:off x="4116" y="1049"/>
              <a:ext cx="373" cy="1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2" tIns="45716" rIns="91432" bIns="45716" anchor="t">
              <a:spAutoFit/>
            </a:bodyPr>
            <a:p>
              <a:pPr algn="ctr"/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150mm</a:t>
              </a:r>
              <a:endParaRPr lang="en-US" altLang="zh-CN" sz="1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019800" y="48006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4038600"/>
            <a:ext cx="457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787900" y="1268413"/>
            <a:ext cx="4148138" cy="48244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2" tIns="45716" rIns="91432" bIns="45716" anchor="ctr"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4" name="AutoShape 6"/>
          <p:cNvSpPr/>
          <p:nvPr/>
        </p:nvSpPr>
        <p:spPr>
          <a:xfrm>
            <a:off x="2362200" y="152400"/>
            <a:ext cx="4152900" cy="46672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特殊物品定位线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44035" name="AutoShape 14"/>
          <p:cNvCxnSpPr/>
          <p:nvPr/>
        </p:nvCxnSpPr>
        <p:spPr>
          <a:xfrm>
            <a:off x="6713538" y="5959475"/>
            <a:ext cx="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4036" name="AutoShape 15"/>
          <p:cNvCxnSpPr/>
          <p:nvPr/>
        </p:nvCxnSpPr>
        <p:spPr>
          <a:xfrm>
            <a:off x="6713538" y="5959475"/>
            <a:ext cx="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28600" y="1066800"/>
          <a:ext cx="4191000" cy="282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42675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让所有人员熟悉物品摆放的区域线体颜色、规格，使现场物品类别清晰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废品、危险品；清洁用品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22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/>
                        <a:t>1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生产中的废品、化学品、危险品的摆放使用白色区域线，线宽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50mm</a:t>
                      </a:r>
                      <a:endParaRPr lang="zh-CN" altLang="en-US" sz="11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253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100" dirty="0" smtClean="0"/>
                        <a:t>2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卫生用品存放区域线使用白色线，线宽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50mm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968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、各区域线的大小以摆放物品大小而定，物品摆放与区域线距离为：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30mm≤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距离≤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50mm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968">
                <a:tc vMerge="1"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、区域线四角可以为直角过渡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9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注意</a:t>
                      </a:r>
                      <a:endParaRPr lang="zh-CN" altLang="en-US" sz="1400" b="1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画线框时，尽量与主通道线相互平行、垂直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Frame 20"/>
          <p:cNvSpPr/>
          <p:nvPr/>
        </p:nvSpPr>
        <p:spPr>
          <a:xfrm>
            <a:off x="5638800" y="4114800"/>
            <a:ext cx="2514600" cy="1676400"/>
          </a:xfrm>
          <a:prstGeom prst="frame">
            <a:avLst>
              <a:gd name="adj1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61" name="Picture 16" descr="D:\layout\可视化：颜色管理\DSC0566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4953000"/>
            <a:ext cx="2057400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62" name="Picture 21" descr="DSC056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02920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63" name="Text Box 22"/>
          <p:cNvSpPr txBox="1"/>
          <p:nvPr/>
        </p:nvSpPr>
        <p:spPr>
          <a:xfrm>
            <a:off x="6197600" y="4724400"/>
            <a:ext cx="1441450" cy="523875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t">
            <a:spAutoFit/>
          </a:bodyPr>
          <a:p>
            <a:pPr algn="ctr" defTabSz="957580"/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清洁用品、垃圾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57580"/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存放区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64" name="Rectangle 33"/>
          <p:cNvSpPr/>
          <p:nvPr/>
        </p:nvSpPr>
        <p:spPr>
          <a:xfrm>
            <a:off x="5832475" y="1868488"/>
            <a:ext cx="2139950" cy="158908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65" name="Rectangle 34"/>
          <p:cNvSpPr/>
          <p:nvPr/>
        </p:nvSpPr>
        <p:spPr>
          <a:xfrm rot="-2700000">
            <a:off x="5403850" y="1908175"/>
            <a:ext cx="1038225" cy="198438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66" name="Rectangle 35"/>
          <p:cNvSpPr/>
          <p:nvPr/>
        </p:nvSpPr>
        <p:spPr>
          <a:xfrm rot="-2700000">
            <a:off x="5349875" y="2257425"/>
            <a:ext cx="1663700" cy="198438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67" name="Rectangle 36"/>
          <p:cNvSpPr/>
          <p:nvPr/>
        </p:nvSpPr>
        <p:spPr>
          <a:xfrm rot="-2700000">
            <a:off x="5334000" y="2414588"/>
            <a:ext cx="2717800" cy="198437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68" name="Rectangle 37"/>
          <p:cNvSpPr/>
          <p:nvPr/>
        </p:nvSpPr>
        <p:spPr>
          <a:xfrm rot="-2700000">
            <a:off x="5800725" y="2611438"/>
            <a:ext cx="2581275" cy="20002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69" name="Rectangle 38"/>
          <p:cNvSpPr/>
          <p:nvPr/>
        </p:nvSpPr>
        <p:spPr>
          <a:xfrm rot="-2700000">
            <a:off x="6524625" y="2922588"/>
            <a:ext cx="1797050" cy="198437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70" name="Rectangle 39"/>
          <p:cNvSpPr/>
          <p:nvPr/>
        </p:nvSpPr>
        <p:spPr>
          <a:xfrm rot="-2700000">
            <a:off x="7197725" y="3176588"/>
            <a:ext cx="1174750" cy="198437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71" name="Rectangle 44"/>
          <p:cNvSpPr/>
          <p:nvPr/>
        </p:nvSpPr>
        <p:spPr>
          <a:xfrm>
            <a:off x="6096000" y="2144713"/>
            <a:ext cx="1601788" cy="10556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pPr algn="ctr" defTabSz="957580"/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高危化学品、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57580"/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其他危险品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Frame 45"/>
          <p:cNvSpPr/>
          <p:nvPr/>
        </p:nvSpPr>
        <p:spPr>
          <a:xfrm>
            <a:off x="5410200" y="1447800"/>
            <a:ext cx="2895600" cy="2362200"/>
          </a:xfrm>
          <a:prstGeom prst="frame">
            <a:avLst>
              <a:gd name="adj1" fmla="val 177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87900" y="1268413"/>
            <a:ext cx="4148138" cy="48244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2" tIns="45716" rIns="91432" bIns="45716" anchor="ctr"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5058" name="Picture 41"/>
          <p:cNvPicPr>
            <a:picLocks noChangeAspect="1"/>
          </p:cNvPicPr>
          <p:nvPr/>
        </p:nvPicPr>
        <p:blipFill>
          <a:blip r:embed="rId1"/>
          <a:srcRect t="27118"/>
          <a:stretch>
            <a:fillRect/>
          </a:stretch>
        </p:blipFill>
        <p:spPr>
          <a:xfrm>
            <a:off x="533400" y="4495800"/>
            <a:ext cx="3810000" cy="2214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AutoShape 44"/>
          <p:cNvSpPr/>
          <p:nvPr/>
        </p:nvSpPr>
        <p:spPr>
          <a:xfrm>
            <a:off x="2514600" y="152400"/>
            <a:ext cx="4152900" cy="46672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手推物流车定位线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990600"/>
          <a:ext cx="4343400" cy="246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48"/>
                <a:gridCol w="3642852"/>
              </a:tblGrid>
              <a:tr h="4981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让所有人员熟悉物品摆放的区域线体颜色、规格，使现场物品类别清晰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1100" dirty="0" smtClean="0"/>
                        <a:t>空置的部品台车、小叉车、工具车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1767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100" dirty="0" smtClean="0"/>
                        <a:t>1</a:t>
                      </a:r>
                      <a:r>
                        <a:rPr lang="zh-CN" altLang="en-US" sz="1100" dirty="0" smtClean="0"/>
                        <a:t>、四周边框按照一般区域线画制原则来画</a:t>
                      </a:r>
                      <a:endParaRPr lang="en-US" altLang="zh-CN" sz="1100" dirty="0" smtClean="0"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1767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、线条颜色为白，线宽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50mm   </a:t>
                      </a:r>
                      <a:endParaRPr lang="en-US" altLang="zh-CN" sz="1100" dirty="0" smtClean="0"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486400" y="1981200"/>
            <a:ext cx="2286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0" y="48006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1000" y="1981200"/>
            <a:ext cx="3048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48006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981200"/>
            <a:ext cx="2819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629400" y="4572000"/>
            <a:ext cx="457200" cy="6096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5" name="Picture 9" descr="D:\layout\可视化：颜色管理\DSC0567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581400"/>
            <a:ext cx="2209800" cy="16573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5370513" y="1268413"/>
          <a:ext cx="3559175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7486650" imgH="5086350" progId="AutoCAD.Drawing.16">
                  <p:embed/>
                </p:oleObj>
              </mc:Choice>
              <mc:Fallback>
                <p:oleObj name="" r:id="rId2" imgW="7486650" imgH="5086350" progId="AutoCAD.Drawing.1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rcRect l="36536" t="30431" r="23070" b="48346"/>
                      <a:stretch>
                        <a:fillRect/>
                      </a:stretch>
                    </p:blipFill>
                    <p:spPr>
                      <a:xfrm>
                        <a:off x="5370513" y="1268413"/>
                        <a:ext cx="3559175" cy="1398587"/>
                      </a:xfrm>
                      <a:prstGeom prst="rect">
                        <a:avLst/>
                      </a:prstGeom>
                      <a:solidFill>
                        <a:srgbClr val="0F8F3A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5410200" y="3068638"/>
          <a:ext cx="3508375" cy="191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4" imgW="7486650" imgH="5086350" progId="AutoCAD.Drawing.16">
                  <p:embed/>
                </p:oleObj>
              </mc:Choice>
              <mc:Fallback>
                <p:oleObj name="" r:id="rId4" imgW="7486650" imgH="5086350" progId="AutoCAD.Drawing.16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rcRect l="48918" t="30431" r="34792" b="50223"/>
                      <a:stretch>
                        <a:fillRect/>
                      </a:stretch>
                    </p:blipFill>
                    <p:spPr>
                      <a:xfrm>
                        <a:off x="5410200" y="3068638"/>
                        <a:ext cx="3508375" cy="1912937"/>
                      </a:xfrm>
                      <a:prstGeom prst="rect">
                        <a:avLst/>
                      </a:prstGeom>
                      <a:solidFill>
                        <a:srgbClr val="0F8F3A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8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906963"/>
            <a:ext cx="2549525" cy="1951037"/>
          </a:xfrm>
          <a:prstGeom prst="rect">
            <a:avLst/>
          </a:prstGeom>
          <a:noFill/>
          <a:ln w="28575"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143000" y="4724400"/>
            <a:ext cx="28956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0" name="AutoShape 44"/>
          <p:cNvSpPr/>
          <p:nvPr/>
        </p:nvSpPr>
        <p:spPr>
          <a:xfrm>
            <a:off x="2514600" y="152400"/>
            <a:ext cx="4152900" cy="46672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开门线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304800" y="990600"/>
          <a:ext cx="4343400" cy="246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48"/>
                <a:gridCol w="3642852"/>
              </a:tblGrid>
              <a:tr h="4981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警示路人开门的路径，避开或小心通过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4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1100" dirty="0" smtClean="0"/>
                        <a:t>所有朝向通道的弧形推拉式门</a:t>
                      </a:r>
                      <a:endParaRPr lang="zh-CN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1767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100" dirty="0" smtClean="0"/>
                        <a:t>1</a:t>
                      </a:r>
                      <a:r>
                        <a:rPr lang="zh-CN" altLang="en-US" sz="1100" dirty="0" smtClean="0"/>
                        <a:t>、沿着门开关的弧形路径画虚线</a:t>
                      </a:r>
                      <a:endParaRPr lang="en-US" altLang="zh-CN" sz="1100" dirty="0" smtClean="0"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1767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、线条颜色为黄色，线宽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50mm   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，每段长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100mm ,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间距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50mm </a:t>
                      </a:r>
                      <a:endParaRPr lang="en-US" altLang="zh-CN" sz="1100" dirty="0" smtClean="0"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838200"/>
            <a:ext cx="3668713" cy="29718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</p:pic>
      <p:sp>
        <p:nvSpPr>
          <p:cNvPr id="49154" name="Rectangle 2"/>
          <p:cNvSpPr/>
          <p:nvPr/>
        </p:nvSpPr>
        <p:spPr>
          <a:xfrm>
            <a:off x="509588" y="931863"/>
            <a:ext cx="3824287" cy="420687"/>
          </a:xfrm>
          <a:prstGeom prst="rect">
            <a:avLst/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车间主干道标识线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9155" name="Rectangle 8"/>
          <p:cNvSpPr/>
          <p:nvPr/>
        </p:nvSpPr>
        <p:spPr>
          <a:xfrm>
            <a:off x="639763" y="5083175"/>
            <a:ext cx="73025" cy="12319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6" name="Rectangle 9"/>
          <p:cNvSpPr/>
          <p:nvPr/>
        </p:nvSpPr>
        <p:spPr>
          <a:xfrm>
            <a:off x="982663" y="5070475"/>
            <a:ext cx="63500" cy="12319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7" name="Rectangle 11"/>
          <p:cNvSpPr/>
          <p:nvPr/>
        </p:nvSpPr>
        <p:spPr>
          <a:xfrm>
            <a:off x="2343150" y="5072063"/>
            <a:ext cx="73025" cy="12319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8" name="Rectangle 12"/>
          <p:cNvSpPr/>
          <p:nvPr/>
        </p:nvSpPr>
        <p:spPr>
          <a:xfrm>
            <a:off x="673100" y="5153025"/>
            <a:ext cx="304800" cy="1042988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/>
          <a:p>
            <a:pPr algn="ctr"/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人行通道</a:t>
            </a: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9" name="Rectangle 14"/>
          <p:cNvSpPr/>
          <p:nvPr/>
        </p:nvSpPr>
        <p:spPr>
          <a:xfrm>
            <a:off x="1541463" y="5121275"/>
            <a:ext cx="304800" cy="1042988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/>
          <a:p>
            <a:pPr algn="ctr"/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车辆通道</a:t>
            </a: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60" name="Rectangle 17"/>
          <p:cNvSpPr/>
          <p:nvPr/>
        </p:nvSpPr>
        <p:spPr>
          <a:xfrm>
            <a:off x="609600" y="4953000"/>
            <a:ext cx="1828800" cy="1403350"/>
          </a:xfrm>
          <a:prstGeom prst="rect">
            <a:avLst/>
          </a:prstGeom>
          <a:noFill/>
          <a:ln w="19050" cap="flat" cmpd="sng">
            <a:solidFill>
              <a:srgbClr val="00CCFF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61" name="Rectangle 19"/>
          <p:cNvSpPr/>
          <p:nvPr/>
        </p:nvSpPr>
        <p:spPr>
          <a:xfrm>
            <a:off x="1219200" y="6324600"/>
            <a:ext cx="939800" cy="225425"/>
          </a:xfrm>
          <a:prstGeom prst="rect">
            <a:avLst/>
          </a:prstGeom>
          <a:solidFill>
            <a:srgbClr val="FFFF99"/>
          </a:solidFill>
          <a:ln w="9525">
            <a:noFill/>
          </a:ln>
          <a:effectLst>
            <a:prstShdw prst="shdw17" dist="17961" dir="2699999">
              <a:srgbClr val="99995C"/>
            </a:prstShdw>
          </a:effectLst>
        </p:spPr>
        <p:txBody>
          <a:bodyPr wrap="none" lIns="91432" tIns="45716" rIns="91432" bIns="45716" anchor="ctr"/>
          <a:p>
            <a:pPr algn="ctr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主通道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62" name="Rectangle 39"/>
          <p:cNvSpPr/>
          <p:nvPr/>
        </p:nvSpPr>
        <p:spPr>
          <a:xfrm>
            <a:off x="533400" y="4879975"/>
            <a:ext cx="665163" cy="225425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ctr"/>
          <a:p>
            <a:pPr algn="ctr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0.7m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63" name="Line 40"/>
          <p:cNvSpPr/>
          <p:nvPr/>
        </p:nvSpPr>
        <p:spPr>
          <a:xfrm flipH="1">
            <a:off x="685800" y="5181600"/>
            <a:ext cx="304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457200" y="1600200"/>
          <a:ext cx="4191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5095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为了保护墙面与设备，区分人与车辆的通行，培养员工按道路通行的习惯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2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车间内部有车辆往来的通道</a:t>
                      </a:r>
                      <a:endParaRPr kumimoji="1" lang="zh-CN" altLang="en-US" sz="1100" dirty="0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08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100" dirty="0" smtClean="0">
                          <a:latin typeface="+mj-lt"/>
                        </a:rPr>
                        <a:t>1</a:t>
                      </a:r>
                      <a:r>
                        <a:rPr kumimoji="1" lang="zh-CN" altLang="en-US" sz="1100" dirty="0" smtClean="0">
                          <a:latin typeface="+mj-lt"/>
                        </a:rPr>
                        <a:t>、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适合于车间主通道，副通道</a:t>
                      </a:r>
                      <a:endParaRPr kumimoji="1" lang="en-US" altLang="zh-CN" sz="1100" dirty="0" smtClean="0">
                        <a:latin typeface="宋体" panose="02010600030101010101" pitchFamily="2" charset="-122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1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）线宽：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100mm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；材料：油漆；颜色：黄色；</a:t>
                      </a:r>
                      <a:endParaRPr kumimoji="1" lang="zh-CN" altLang="en-US" sz="1100" dirty="0" smtClean="0">
                        <a:latin typeface="宋体" panose="02010600030101010101" pitchFamily="2" charset="-122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2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）人行通道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700mm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（不包括通道线）</a:t>
                      </a:r>
                      <a:endParaRPr kumimoji="1" lang="zh-CN" altLang="en-US" sz="1100" dirty="0" smtClean="0">
                        <a:latin typeface="宋体" panose="02010600030101010101" pitchFamily="2" charset="-122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3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）通道分车辆通道人行通道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;</a:t>
                      </a:r>
                      <a:endParaRPr kumimoji="1" lang="en-US" altLang="zh-CN" sz="1100" dirty="0" smtClean="0">
                        <a:latin typeface="宋体" panose="02010600030101010101" pitchFamily="2" charset="-122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100" dirty="0" smtClean="0">
                          <a:latin typeface="+mn-lt"/>
                        </a:rPr>
                        <a:t>2</a:t>
                      </a:r>
                      <a:r>
                        <a:rPr kumimoji="1" lang="zh-CN" altLang="en-US" sz="1100" dirty="0" smtClean="0">
                          <a:latin typeface="+mn-lt"/>
                        </a:rPr>
                        <a:t>、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需横越时要有斑马线</a:t>
                      </a:r>
                      <a:endParaRPr kumimoji="1" lang="zh-CN" altLang="en-US" sz="1100" dirty="0" smtClean="0">
                        <a:latin typeface="宋体" panose="02010600030101010101" pitchFamily="2" charset="-122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1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）线宽：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100mm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，长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900mm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，油漆；白色</a:t>
                      </a:r>
                      <a:endParaRPr kumimoji="1" lang="zh-CN" altLang="en-US" sz="1100" dirty="0" smtClean="0">
                        <a:latin typeface="宋体" panose="02010600030101010101" pitchFamily="2" charset="-122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2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）两条斑马线内部间隔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200mm</a:t>
                      </a:r>
                      <a:endParaRPr kumimoji="1" lang="en-US" altLang="zh-CN" sz="1100" dirty="0" smtClean="0">
                        <a:latin typeface="宋体" panose="02010600030101010101" pitchFamily="2" charset="-122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3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）人行通道内部每隔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5m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画出一个小人或一对</a:t>
                      </a:r>
                      <a:endParaRPr kumimoji="1" lang="zh-CN" altLang="en-US" sz="1100" dirty="0" smtClean="0">
                        <a:latin typeface="宋体" panose="02010600030101010101" pitchFamily="2" charset="-122"/>
                      </a:endParaRPr>
                    </a:p>
                    <a:p>
                      <a:pPr>
                        <a:lnSpc>
                          <a:spcPct val="60000"/>
                        </a:lnSpc>
                        <a:spcBef>
                          <a:spcPct val="50000"/>
                        </a:spcBef>
                      </a:pP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脚印示意</a:t>
                      </a:r>
                      <a:endParaRPr kumimoji="1" lang="zh-CN" altLang="en-US" sz="1100" dirty="0" smtClean="0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Cross 33"/>
          <p:cNvSpPr/>
          <p:nvPr/>
        </p:nvSpPr>
        <p:spPr>
          <a:xfrm>
            <a:off x="5486400" y="3886200"/>
            <a:ext cx="2895600" cy="2667000"/>
          </a:xfrm>
          <a:prstGeom prst="plus">
            <a:avLst>
              <a:gd name="adj" fmla="val 39944"/>
            </a:avLst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39000" y="4572000"/>
            <a:ext cx="4603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10400" y="4572000"/>
            <a:ext cx="4603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86600" y="4572000"/>
            <a:ext cx="4603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62800" y="4572000"/>
            <a:ext cx="4603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34200" y="4572000"/>
            <a:ext cx="4603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05600" y="4572000"/>
            <a:ext cx="4603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81800" y="4572000"/>
            <a:ext cx="4603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8000" y="4572000"/>
            <a:ext cx="4603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29400" y="4572000"/>
            <a:ext cx="4603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9188" name="Group 61"/>
          <p:cNvGrpSpPr/>
          <p:nvPr/>
        </p:nvGrpSpPr>
        <p:grpSpPr>
          <a:xfrm>
            <a:off x="6629400" y="5562600"/>
            <a:ext cx="655638" cy="228600"/>
            <a:chOff x="6629400" y="5562600"/>
            <a:chExt cx="655319" cy="228600"/>
          </a:xfrm>
        </p:grpSpPr>
        <p:sp>
          <p:nvSpPr>
            <p:cNvPr id="53" name="Rectangle 52"/>
            <p:cNvSpPr/>
            <p:nvPr/>
          </p:nvSpPr>
          <p:spPr>
            <a:xfrm>
              <a:off x="7238703" y="5562600"/>
              <a:ext cx="460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010215" y="5562600"/>
              <a:ext cx="460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086378" y="5562600"/>
              <a:ext cx="460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62540" y="5562600"/>
              <a:ext cx="460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34052" y="5562600"/>
              <a:ext cx="460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705563" y="5562600"/>
              <a:ext cx="460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781726" y="5562600"/>
              <a:ext cx="460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857889" y="5562600"/>
              <a:ext cx="460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629400" y="5562600"/>
              <a:ext cx="460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9198" name="Group 62"/>
          <p:cNvGrpSpPr/>
          <p:nvPr/>
        </p:nvGrpSpPr>
        <p:grpSpPr>
          <a:xfrm rot="5400000">
            <a:off x="6049963" y="5135563"/>
            <a:ext cx="468312" cy="228600"/>
            <a:chOff x="6705600" y="5562600"/>
            <a:chExt cx="502919" cy="228600"/>
          </a:xfrm>
        </p:grpSpPr>
        <p:sp>
          <p:nvSpPr>
            <p:cNvPr id="65" name="Rectangle 64"/>
            <p:cNvSpPr/>
            <p:nvPr/>
          </p:nvSpPr>
          <p:spPr>
            <a:xfrm>
              <a:off x="7010761" y="5562601"/>
              <a:ext cx="4603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85773" y="5562601"/>
              <a:ext cx="4603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62490" y="5562600"/>
              <a:ext cx="4602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934045" y="5562600"/>
              <a:ext cx="4602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705600" y="5562600"/>
              <a:ext cx="4602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782317" y="5562601"/>
              <a:ext cx="4603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57328" y="5562601"/>
              <a:ext cx="4603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9206" name="Group 72"/>
          <p:cNvGrpSpPr/>
          <p:nvPr/>
        </p:nvGrpSpPr>
        <p:grpSpPr>
          <a:xfrm rot="5400000">
            <a:off x="7345363" y="5135563"/>
            <a:ext cx="468312" cy="228600"/>
            <a:chOff x="6705600" y="5562600"/>
            <a:chExt cx="502919" cy="228600"/>
          </a:xfrm>
        </p:grpSpPr>
        <p:sp>
          <p:nvSpPr>
            <p:cNvPr id="74" name="Rectangle 73"/>
            <p:cNvSpPr/>
            <p:nvPr/>
          </p:nvSpPr>
          <p:spPr>
            <a:xfrm>
              <a:off x="7010761" y="5562601"/>
              <a:ext cx="4603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85773" y="5562601"/>
              <a:ext cx="4603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162490" y="5562600"/>
              <a:ext cx="4602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934045" y="5562600"/>
              <a:ext cx="4602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705600" y="5562600"/>
              <a:ext cx="4602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782317" y="5562601"/>
              <a:ext cx="4603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857328" y="5562601"/>
              <a:ext cx="4603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9214" name="Rectangle 19"/>
          <p:cNvSpPr/>
          <p:nvPr/>
        </p:nvSpPr>
        <p:spPr>
          <a:xfrm>
            <a:off x="5334000" y="6172200"/>
            <a:ext cx="1092200" cy="304800"/>
          </a:xfrm>
          <a:prstGeom prst="rect">
            <a:avLst/>
          </a:prstGeom>
          <a:solidFill>
            <a:srgbClr val="FFFF99"/>
          </a:solidFill>
          <a:ln w="9525">
            <a:noFill/>
          </a:ln>
          <a:effectLst>
            <a:prstShdw prst="shdw17" dist="17961" dir="2699999">
              <a:srgbClr val="99995C"/>
            </a:prstShdw>
          </a:effectLst>
        </p:spPr>
        <p:txBody>
          <a:bodyPr wrap="none" lIns="91432" tIns="45716" rIns="91432" bIns="45716" anchor="ctr"/>
          <a:p>
            <a:pPr algn="ctr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十字路口通道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215" name="AutoShape 44"/>
          <p:cNvSpPr/>
          <p:nvPr/>
        </p:nvSpPr>
        <p:spPr>
          <a:xfrm>
            <a:off x="2514600" y="152400"/>
            <a:ext cx="4152900" cy="46672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手推物流车定位线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1" name="Picture 3" descr="D:\layout\可视化：颜色管理\DSC0568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733800"/>
            <a:ext cx="3733800" cy="280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2" name="AutoShape 8"/>
          <p:cNvSpPr/>
          <p:nvPr/>
        </p:nvSpPr>
        <p:spPr>
          <a:xfrm>
            <a:off x="2667000" y="304800"/>
            <a:ext cx="3671888" cy="433388"/>
          </a:xfrm>
          <a:prstGeom prst="bevel">
            <a:avLst>
              <a:gd name="adj" fmla="val 1870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车间地址标识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219200"/>
          <a:ext cx="4191000" cy="224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4190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通过标识牌，使区域规划目视化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宋体" panose="02010600030101010101" pitchFamily="2" charset="-122"/>
                        </a:rPr>
                        <a:t>加工区、生产线、区域管理</a:t>
                      </a:r>
                      <a:endParaRPr lang="zh-CN" altLang="en-US" sz="1100" dirty="0">
                        <a:latin typeface="宋体" panose="02010600030101010101" pitchFamily="2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45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 左上角为公司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LOGO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；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LOGO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右侧为公司或部门口号（可选）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、白底蓝边、字体：加粗黑体，文字居中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、地址牌规格 长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60cm×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高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50cm</a:t>
                      </a:r>
                      <a:endParaRPr lang="en-US" altLang="zh-CN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kumimoji="1" lang="en-US" altLang="zh-CN" sz="1100" dirty="0" smtClean="0">
                          <a:latin typeface="+mj-lt"/>
                        </a:rPr>
                        <a:t>5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、板材：亚克力</a:t>
                      </a:r>
                      <a:endParaRPr kumimoji="1" lang="en-US" altLang="zh-CN" sz="1100" dirty="0" smtClean="0">
                        <a:latin typeface="宋体" panose="02010600030101010101" pitchFamily="2" charset="-122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6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、统一所有部门的看板尺寸、字体、字体大小、颜色</a:t>
                      </a:r>
                      <a:endParaRPr lang="zh-CN" altLang="en-US" sz="1100" dirty="0">
                        <a:latin typeface="Times New Roman" panose="02020603050405020304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17" name="Picture 2" descr="D:\layout\可视化：颜色管理\DSC056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505200"/>
            <a:ext cx="2400300" cy="3200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18" name="Group 32"/>
          <p:cNvGrpSpPr/>
          <p:nvPr/>
        </p:nvGrpSpPr>
        <p:grpSpPr>
          <a:xfrm>
            <a:off x="5029200" y="914400"/>
            <a:ext cx="2971800" cy="2286000"/>
            <a:chOff x="2880" y="1056"/>
            <a:chExt cx="2784" cy="2208"/>
          </a:xfrm>
        </p:grpSpPr>
        <p:sp>
          <p:nvSpPr>
            <p:cNvPr id="51219" name="Rectangle 11"/>
            <p:cNvSpPr/>
            <p:nvPr/>
          </p:nvSpPr>
          <p:spPr>
            <a:xfrm>
              <a:off x="2880" y="1104"/>
              <a:ext cx="2448" cy="1824"/>
            </a:xfrm>
            <a:prstGeom prst="rect">
              <a:avLst/>
            </a:prstGeom>
            <a:solidFill>
              <a:srgbClr val="3399FF"/>
            </a:solidFill>
            <a:ln w="2540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880" y="1488"/>
              <a:ext cx="24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21" name="Line 18"/>
            <p:cNvSpPr/>
            <p:nvPr/>
          </p:nvSpPr>
          <p:spPr>
            <a:xfrm>
              <a:off x="2880" y="3168"/>
              <a:ext cx="24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2887" y="2928"/>
              <a:ext cx="0" cy="336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5328" y="2928"/>
              <a:ext cx="0" cy="336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3311" y="2928"/>
              <a:ext cx="1777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60 cm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 flipH="1">
              <a:off x="5328" y="2881"/>
              <a:ext cx="33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H="1">
              <a:off x="5280" y="1104"/>
              <a:ext cx="33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227" name="Line 24"/>
            <p:cNvSpPr/>
            <p:nvPr/>
          </p:nvSpPr>
          <p:spPr>
            <a:xfrm>
              <a:off x="5424" y="1104"/>
              <a:ext cx="0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 rot="16200000">
              <a:off x="4633" y="1801"/>
              <a:ext cx="1776" cy="28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50 cm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</p:grpSp>
      <p:pic>
        <p:nvPicPr>
          <p:cNvPr id="51229" name="Picture 40"/>
          <p:cNvPicPr>
            <a:picLocks noChangeAspect="1"/>
          </p:cNvPicPr>
          <p:nvPr/>
        </p:nvPicPr>
        <p:blipFill>
          <a:blip r:embed="rId3"/>
          <a:srcRect l="1109" t="2190" r="1118"/>
          <a:stretch>
            <a:fillRect/>
          </a:stretch>
        </p:blipFill>
        <p:spPr>
          <a:xfrm>
            <a:off x="5105400" y="1003300"/>
            <a:ext cx="533400" cy="32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0" name="TextBox 41"/>
          <p:cNvSpPr txBox="1"/>
          <p:nvPr/>
        </p:nvSpPr>
        <p:spPr>
          <a:xfrm>
            <a:off x="5029200" y="1665288"/>
            <a:ext cx="2590800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总装一线</a:t>
            </a:r>
            <a:endParaRPr lang="en-US" altLang="zh-CN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FLA1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31" name="TextBox 42"/>
          <p:cNvSpPr txBox="1"/>
          <p:nvPr/>
        </p:nvSpPr>
        <p:spPr>
          <a:xfrm>
            <a:off x="5181600" y="914400"/>
            <a:ext cx="25908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品质方针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32" name="TextBox 56"/>
          <p:cNvSpPr txBox="1"/>
          <p:nvPr/>
        </p:nvSpPr>
        <p:spPr>
          <a:xfrm>
            <a:off x="2209800" y="3352800"/>
            <a:ext cx="25908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口号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51233" name="Group 57"/>
          <p:cNvGrpSpPr/>
          <p:nvPr/>
        </p:nvGrpSpPr>
        <p:grpSpPr>
          <a:xfrm>
            <a:off x="6324600" y="4343400"/>
            <a:ext cx="481013" cy="376238"/>
            <a:chOff x="2057400" y="3402495"/>
            <a:chExt cx="2613134" cy="2039246"/>
          </a:xfrm>
        </p:grpSpPr>
        <p:grpSp>
          <p:nvGrpSpPr>
            <p:cNvPr id="51234" name="Group 32"/>
            <p:cNvGrpSpPr/>
            <p:nvPr/>
          </p:nvGrpSpPr>
          <p:grpSpPr>
            <a:xfrm>
              <a:off x="2057400" y="3402495"/>
              <a:ext cx="2613134" cy="1888434"/>
              <a:chOff x="2880" y="1104"/>
              <a:chExt cx="2448" cy="1824"/>
            </a:xfrm>
          </p:grpSpPr>
          <p:sp>
            <p:nvSpPr>
              <p:cNvPr id="51235" name="Rectangle 11"/>
              <p:cNvSpPr/>
              <p:nvPr/>
            </p:nvSpPr>
            <p:spPr>
              <a:xfrm>
                <a:off x="2880" y="1104"/>
                <a:ext cx="2448" cy="1824"/>
              </a:xfrm>
              <a:prstGeom prst="rect">
                <a:avLst/>
              </a:prstGeom>
              <a:solidFill>
                <a:srgbClr val="3399FF"/>
              </a:solidFill>
              <a:ln w="25400" cap="flat" cmpd="sng">
                <a:solidFill>
                  <a:srgbClr val="00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2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Line 12"/>
              <p:cNvSpPr>
                <a:spLocks noChangeShapeType="1"/>
              </p:cNvSpPr>
              <p:nvPr/>
            </p:nvSpPr>
            <p:spPr bwMode="auto">
              <a:xfrm>
                <a:off x="2880" y="1486"/>
                <a:ext cx="2448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" b="0" i="0" u="none" strike="noStrike" kern="1200" cap="none" spc="0" normalizeH="0" baseline="0" noProof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pic>
          <p:nvPicPr>
            <p:cNvPr id="51237" name="Picture 54"/>
            <p:cNvPicPr>
              <a:picLocks noChangeAspect="1"/>
            </p:cNvPicPr>
            <p:nvPr/>
          </p:nvPicPr>
          <p:blipFill>
            <a:blip r:embed="rId3"/>
            <a:srcRect l="1109" t="2190" r="1118"/>
            <a:stretch>
              <a:fillRect/>
            </a:stretch>
          </p:blipFill>
          <p:spPr>
            <a:xfrm>
              <a:off x="2133600" y="3442072"/>
              <a:ext cx="533400" cy="3219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38" name="TextBox 55"/>
            <p:cNvSpPr txBox="1"/>
            <p:nvPr/>
          </p:nvSpPr>
          <p:spPr>
            <a:xfrm>
              <a:off x="2057400" y="4104381"/>
              <a:ext cx="2590799" cy="13373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5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总装一线</a:t>
              </a:r>
              <a:endParaRPr lang="en-US" altLang="zh-CN" sz="5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r>
                <a:rPr lang="en-US" altLang="zh-CN" sz="5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 FLA1</a:t>
              </a:r>
              <a:endParaRPr lang="zh-CN" altLang="en-US" sz="5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" name="椭圆 59"/>
          <p:cNvSpPr/>
          <p:nvPr/>
        </p:nvSpPr>
        <p:spPr>
          <a:xfrm>
            <a:off x="381000" y="6172200"/>
            <a:ext cx="914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2226" name="Group 32"/>
          <p:cNvGrpSpPr/>
          <p:nvPr/>
        </p:nvGrpSpPr>
        <p:grpSpPr>
          <a:xfrm>
            <a:off x="5410200" y="1230313"/>
            <a:ext cx="2971800" cy="2286000"/>
            <a:chOff x="2880" y="1056"/>
            <a:chExt cx="2784" cy="2208"/>
          </a:xfrm>
        </p:grpSpPr>
        <p:sp>
          <p:nvSpPr>
            <p:cNvPr id="52227" name="Rectangle 11"/>
            <p:cNvSpPr/>
            <p:nvPr/>
          </p:nvSpPr>
          <p:spPr>
            <a:xfrm>
              <a:off x="2880" y="1104"/>
              <a:ext cx="2448" cy="1824"/>
            </a:xfrm>
            <a:prstGeom prst="rect">
              <a:avLst/>
            </a:prstGeom>
            <a:solidFill>
              <a:srgbClr val="3399FF"/>
            </a:solidFill>
            <a:ln w="2540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880" y="1488"/>
              <a:ext cx="24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29" name="Line 18"/>
            <p:cNvSpPr/>
            <p:nvPr/>
          </p:nvSpPr>
          <p:spPr>
            <a:xfrm>
              <a:off x="2880" y="3168"/>
              <a:ext cx="24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2887" y="2928"/>
              <a:ext cx="0" cy="336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5328" y="2928"/>
              <a:ext cx="0" cy="336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311" y="2928"/>
              <a:ext cx="1777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25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cm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H="1">
              <a:off x="5328" y="2881"/>
              <a:ext cx="33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>
              <a:off x="5280" y="1104"/>
              <a:ext cx="33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35" name="Line 24"/>
            <p:cNvSpPr/>
            <p:nvPr/>
          </p:nvSpPr>
          <p:spPr>
            <a:xfrm>
              <a:off x="5424" y="1104"/>
              <a:ext cx="0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 rot="16200000">
              <a:off x="4633" y="1801"/>
              <a:ext cx="1776" cy="28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20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cm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</p:grpSp>
      <p:pic>
        <p:nvPicPr>
          <p:cNvPr id="52237" name="Picture 40"/>
          <p:cNvPicPr>
            <a:picLocks noChangeAspect="1"/>
          </p:cNvPicPr>
          <p:nvPr/>
        </p:nvPicPr>
        <p:blipFill>
          <a:blip r:embed="rId1"/>
          <a:srcRect l="1109" t="2190" r="1118"/>
          <a:stretch>
            <a:fillRect/>
          </a:stretch>
        </p:blipFill>
        <p:spPr>
          <a:xfrm>
            <a:off x="5486400" y="1319213"/>
            <a:ext cx="533400" cy="322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8" name="TextBox 41"/>
          <p:cNvSpPr txBox="1"/>
          <p:nvPr/>
        </p:nvSpPr>
        <p:spPr>
          <a:xfrm>
            <a:off x="5410200" y="2082800"/>
            <a:ext cx="2590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原材料区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2239" name="TextBox 42"/>
          <p:cNvSpPr txBox="1"/>
          <p:nvPr/>
        </p:nvSpPr>
        <p:spPr>
          <a:xfrm>
            <a:off x="5562600" y="1230313"/>
            <a:ext cx="2590800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钣  金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2240" name="AutoShape 8"/>
          <p:cNvSpPr/>
          <p:nvPr/>
        </p:nvSpPr>
        <p:spPr>
          <a:xfrm>
            <a:off x="2667000" y="304800"/>
            <a:ext cx="3671888" cy="433388"/>
          </a:xfrm>
          <a:prstGeom prst="bevel">
            <a:avLst>
              <a:gd name="adj" fmla="val 1870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区域管理标识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8" name="Table 2"/>
          <p:cNvGraphicFramePr>
            <a:graphicFrameLocks noGrp="1"/>
          </p:cNvGraphicFramePr>
          <p:nvPr/>
        </p:nvGraphicFramePr>
        <p:xfrm>
          <a:off x="304800" y="990600"/>
          <a:ext cx="4191000" cy="2014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4190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通过标识牌，使区域规划目视化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宋体" panose="02010600030101010101" pitchFamily="2" charset="-122"/>
                        </a:rPr>
                        <a:t>区域管理：原材料区、成品区、返修品区、报废区</a:t>
                      </a:r>
                      <a:endParaRPr lang="zh-CN" altLang="en-US" sz="1100" dirty="0">
                        <a:latin typeface="宋体" panose="02010600030101010101" pitchFamily="2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45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 版式如下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、白底蓝边、字体：白色加粗黑体，文字居中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、地址牌规格 长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25cm×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高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20cm</a:t>
                      </a:r>
                      <a:endParaRPr lang="en-US" altLang="zh-CN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kumimoji="1" lang="en-US" altLang="zh-CN" sz="1100" dirty="0" smtClean="0">
                          <a:latin typeface="+mj-lt"/>
                        </a:rPr>
                        <a:t>5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、立式放置</a:t>
                      </a:r>
                      <a:endParaRPr kumimoji="1" lang="en-US" altLang="zh-CN" sz="1100" dirty="0" smtClean="0">
                        <a:latin typeface="宋体" panose="02010600030101010101" pitchFamily="2" charset="-122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6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、统一所有部门的看板尺寸、字体、字体大小、颜色</a:t>
                      </a:r>
                      <a:endParaRPr lang="zh-CN" altLang="en-US" sz="1100" dirty="0">
                        <a:latin typeface="Times New Roman" panose="02020603050405020304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2255" name="Group 32"/>
          <p:cNvGrpSpPr/>
          <p:nvPr/>
        </p:nvGrpSpPr>
        <p:grpSpPr>
          <a:xfrm>
            <a:off x="5486400" y="4267200"/>
            <a:ext cx="2971800" cy="2286000"/>
            <a:chOff x="2880" y="1056"/>
            <a:chExt cx="2784" cy="2208"/>
          </a:xfrm>
        </p:grpSpPr>
        <p:sp>
          <p:nvSpPr>
            <p:cNvPr id="52256" name="Rectangle 11"/>
            <p:cNvSpPr/>
            <p:nvPr/>
          </p:nvSpPr>
          <p:spPr>
            <a:xfrm>
              <a:off x="2880" y="1104"/>
              <a:ext cx="2448" cy="1824"/>
            </a:xfrm>
            <a:prstGeom prst="rect">
              <a:avLst/>
            </a:prstGeom>
            <a:solidFill>
              <a:srgbClr val="FF0000"/>
            </a:solidFill>
            <a:ln w="2540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2880" y="1488"/>
              <a:ext cx="24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58" name="Line 18"/>
            <p:cNvSpPr/>
            <p:nvPr/>
          </p:nvSpPr>
          <p:spPr>
            <a:xfrm>
              <a:off x="2880" y="3168"/>
              <a:ext cx="24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>
              <a:off x="2887" y="2928"/>
              <a:ext cx="0" cy="336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5328" y="2928"/>
              <a:ext cx="0" cy="336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311" y="2928"/>
              <a:ext cx="1777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25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cm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 flipH="1">
              <a:off x="5328" y="2881"/>
              <a:ext cx="33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 flipH="1">
              <a:off x="5280" y="1104"/>
              <a:ext cx="33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64" name="Line 24"/>
            <p:cNvSpPr/>
            <p:nvPr/>
          </p:nvSpPr>
          <p:spPr>
            <a:xfrm>
              <a:off x="5424" y="1104"/>
              <a:ext cx="0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 rot="16200000">
              <a:off x="4633" y="1801"/>
              <a:ext cx="1776" cy="28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20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cm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</p:grpSp>
      <p:pic>
        <p:nvPicPr>
          <p:cNvPr id="52266" name="Picture 40"/>
          <p:cNvPicPr>
            <a:picLocks noChangeAspect="1"/>
          </p:cNvPicPr>
          <p:nvPr/>
        </p:nvPicPr>
        <p:blipFill>
          <a:blip r:embed="rId1"/>
          <a:srcRect l="1109" t="2190" r="1118"/>
          <a:stretch>
            <a:fillRect/>
          </a:stretch>
        </p:blipFill>
        <p:spPr>
          <a:xfrm>
            <a:off x="5562600" y="4356100"/>
            <a:ext cx="533400" cy="32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67" name="TextBox 41"/>
          <p:cNvSpPr txBox="1"/>
          <p:nvPr/>
        </p:nvSpPr>
        <p:spPr>
          <a:xfrm>
            <a:off x="5486400" y="5119688"/>
            <a:ext cx="2590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报废品区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2268" name="TextBox 42"/>
          <p:cNvSpPr txBox="1"/>
          <p:nvPr/>
        </p:nvSpPr>
        <p:spPr>
          <a:xfrm>
            <a:off x="5638800" y="4267200"/>
            <a:ext cx="25908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钣  金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52269" name="Group 32"/>
          <p:cNvGrpSpPr/>
          <p:nvPr/>
        </p:nvGrpSpPr>
        <p:grpSpPr>
          <a:xfrm>
            <a:off x="2209800" y="4343400"/>
            <a:ext cx="2971800" cy="2286000"/>
            <a:chOff x="2880" y="1056"/>
            <a:chExt cx="2784" cy="2208"/>
          </a:xfrm>
        </p:grpSpPr>
        <p:sp>
          <p:nvSpPr>
            <p:cNvPr id="52270" name="Rectangle 11"/>
            <p:cNvSpPr/>
            <p:nvPr/>
          </p:nvSpPr>
          <p:spPr>
            <a:xfrm>
              <a:off x="2880" y="1104"/>
              <a:ext cx="2448" cy="1824"/>
            </a:xfrm>
            <a:prstGeom prst="rect">
              <a:avLst/>
            </a:prstGeom>
            <a:solidFill>
              <a:srgbClr val="FFFF00"/>
            </a:solidFill>
            <a:ln w="2540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2880" y="1488"/>
              <a:ext cx="244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72" name="Line 18"/>
            <p:cNvSpPr/>
            <p:nvPr/>
          </p:nvSpPr>
          <p:spPr>
            <a:xfrm>
              <a:off x="2880" y="3168"/>
              <a:ext cx="24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2887" y="2928"/>
              <a:ext cx="0" cy="336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Line 20"/>
            <p:cNvSpPr>
              <a:spLocks noChangeShapeType="1"/>
            </p:cNvSpPr>
            <p:nvPr/>
          </p:nvSpPr>
          <p:spPr bwMode="auto">
            <a:xfrm>
              <a:off x="5328" y="2928"/>
              <a:ext cx="0" cy="336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3311" y="2928"/>
              <a:ext cx="1777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25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cm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 flipH="1">
              <a:off x="5328" y="2881"/>
              <a:ext cx="33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 flipH="1">
              <a:off x="5280" y="1104"/>
              <a:ext cx="33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278" name="Line 24"/>
            <p:cNvSpPr/>
            <p:nvPr/>
          </p:nvSpPr>
          <p:spPr>
            <a:xfrm>
              <a:off x="5424" y="1104"/>
              <a:ext cx="0" cy="17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 rot="16200000">
              <a:off x="4633" y="1801"/>
              <a:ext cx="1776" cy="286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20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cm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</p:grpSp>
      <p:pic>
        <p:nvPicPr>
          <p:cNvPr id="52280" name="Picture 40"/>
          <p:cNvPicPr>
            <a:picLocks noChangeAspect="1"/>
          </p:cNvPicPr>
          <p:nvPr/>
        </p:nvPicPr>
        <p:blipFill>
          <a:blip r:embed="rId1"/>
          <a:srcRect l="1109" t="2190" r="1118"/>
          <a:stretch>
            <a:fillRect/>
          </a:stretch>
        </p:blipFill>
        <p:spPr>
          <a:xfrm>
            <a:off x="2286000" y="4432300"/>
            <a:ext cx="533400" cy="32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81" name="TextBox 41"/>
          <p:cNvSpPr txBox="1"/>
          <p:nvPr/>
        </p:nvSpPr>
        <p:spPr>
          <a:xfrm>
            <a:off x="2209800" y="5195888"/>
            <a:ext cx="2590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返修品区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2282" name="TextBox 42"/>
          <p:cNvSpPr txBox="1"/>
          <p:nvPr/>
        </p:nvSpPr>
        <p:spPr>
          <a:xfrm>
            <a:off x="2362200" y="4343400"/>
            <a:ext cx="25908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制  冷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62000" y="3962400"/>
            <a:ext cx="1524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2284" name="组合 84"/>
          <p:cNvGrpSpPr/>
          <p:nvPr/>
        </p:nvGrpSpPr>
        <p:grpSpPr>
          <a:xfrm rot="-393691">
            <a:off x="184150" y="3294063"/>
            <a:ext cx="1363663" cy="1003300"/>
            <a:chOff x="9143992" y="1771145"/>
            <a:chExt cx="2613142" cy="2071986"/>
          </a:xfrm>
        </p:grpSpPr>
        <p:sp>
          <p:nvSpPr>
            <p:cNvPr id="52285" name="Rectangle 11"/>
            <p:cNvSpPr/>
            <p:nvPr/>
          </p:nvSpPr>
          <p:spPr>
            <a:xfrm>
              <a:off x="9144000" y="1954696"/>
              <a:ext cx="2613134" cy="1888435"/>
            </a:xfrm>
            <a:prstGeom prst="rect">
              <a:avLst/>
            </a:prstGeom>
            <a:solidFill>
              <a:srgbClr val="3399FF"/>
            </a:solidFill>
            <a:ln w="2540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>
              <a:off x="9144000" y="2352261"/>
              <a:ext cx="261313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2287" name="Picture 40"/>
            <p:cNvPicPr>
              <a:picLocks noChangeAspect="1"/>
            </p:cNvPicPr>
            <p:nvPr/>
          </p:nvPicPr>
          <p:blipFill>
            <a:blip r:embed="rId1"/>
            <a:srcRect l="1109" t="2190" r="1118"/>
            <a:stretch>
              <a:fillRect/>
            </a:stretch>
          </p:blipFill>
          <p:spPr>
            <a:xfrm>
              <a:off x="9220200" y="1993900"/>
              <a:ext cx="533400" cy="3222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88" name="TextBox 41"/>
            <p:cNvSpPr txBox="1"/>
            <p:nvPr/>
          </p:nvSpPr>
          <p:spPr>
            <a:xfrm>
              <a:off x="9143992" y="2766996"/>
              <a:ext cx="2590797" cy="7626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原材料区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52289" name="TextBox 42"/>
            <p:cNvSpPr txBox="1"/>
            <p:nvPr/>
          </p:nvSpPr>
          <p:spPr>
            <a:xfrm>
              <a:off x="9296396" y="1771145"/>
              <a:ext cx="2438399" cy="6355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钣  金</a:t>
              </a:r>
              <a:endParaRPr lang="zh-CN" altLang="en-US" sz="1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86" name="矩形标注 85"/>
          <p:cNvSpPr/>
          <p:nvPr/>
        </p:nvSpPr>
        <p:spPr>
          <a:xfrm>
            <a:off x="2209800" y="3200400"/>
            <a:ext cx="1524000" cy="685800"/>
          </a:xfrm>
          <a:prstGeom prst="wedgeRectCallout">
            <a:avLst>
              <a:gd name="adj1" fmla="val -97292"/>
              <a:gd name="adj2" fmla="val 38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看板可更换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57200" y="914400"/>
          <a:ext cx="8305800" cy="406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5715000"/>
                <a:gridCol w="1295400"/>
              </a:tblGrid>
              <a:tr h="2742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管道内流体可视化，预知管道危险性</a:t>
                      </a:r>
                      <a:r>
                        <a:rPr kumimoji="1"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kumimoji="1" lang="zh-CN" alt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预防事故发生</a:t>
                      </a:r>
                      <a:r>
                        <a:rPr kumimoji="1"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kumimoji="1" lang="zh-CN" altLang="en-US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提高管道维护的效率</a:t>
                      </a:r>
                      <a:r>
                        <a:rPr kumimoji="1"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kumimoji="1" lang="en-US" altLang="zh-CN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2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1" dirty="0" smtClean="0"/>
                        <a:t>对象</a:t>
                      </a:r>
                      <a:endParaRPr lang="zh-CN" altLang="en-US" sz="1050" b="1" dirty="0"/>
                    </a:p>
                  </a:txBody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000" dirty="0" smtClean="0">
                          <a:latin typeface="Times New Roman" panose="02020603050405020304" pitchFamily="18" charset="0"/>
                        </a:rPr>
                        <a:t>公司所有管道</a:t>
                      </a:r>
                      <a:r>
                        <a:rPr kumimoji="1" lang="en-US" altLang="zh-CN" sz="1000" dirty="0" smtClean="0"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kumimoji="1" lang="zh-CN" altLang="en-US" sz="1000" dirty="0" smtClean="0">
                          <a:latin typeface="Times New Roman" panose="02020603050405020304" pitchFamily="18" charset="0"/>
                        </a:rPr>
                        <a:t>包括气体和液体管道</a:t>
                      </a:r>
                      <a:r>
                        <a:rPr kumimoji="1" lang="en-US" altLang="zh-CN" sz="1000" dirty="0" smtClean="0">
                          <a:latin typeface="Times New Roman" panose="02020603050405020304" pitchFamily="18" charset="0"/>
                        </a:rPr>
                        <a:t>.</a:t>
                      </a:r>
                      <a:endParaRPr kumimoji="1" lang="en-US" altLang="zh-CN" sz="100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273">
                <a:tc rowSpan="10">
                  <a:txBody>
                    <a:bodyPr/>
                    <a:lstStyle/>
                    <a:p>
                      <a:pPr algn="ctr"/>
                      <a:r>
                        <a:rPr lang="zh-CN" altLang="en-US" sz="1050" b="1" dirty="0" smtClean="0"/>
                        <a:t>标准</a:t>
                      </a:r>
                      <a:endParaRPr lang="zh-CN" altLang="en-US" sz="1050" b="1" dirty="0"/>
                    </a:p>
                  </a:txBody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b="0" dirty="0" smtClean="0"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1" lang="zh-CN" altLang="en-US" sz="1000" b="0" dirty="0" smtClean="0">
                          <a:latin typeface="Times New Roman" panose="02020603050405020304" pitchFamily="18" charset="0"/>
                        </a:rPr>
                        <a:t>、压缩空气管道涂刷成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淡灰色</a:t>
                      </a:r>
                      <a:endParaRPr kumimoji="1" lang="en-US" altLang="zh-CN" sz="10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淡灰色</a:t>
                      </a:r>
                      <a:endParaRPr kumimoji="1" lang="en-US" altLang="zh-CN" sz="12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273">
                <a:tc vMerge="1"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b="0" dirty="0" smtClean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1" lang="zh-CN" altLang="en-US" sz="1000" b="0" dirty="0" smtClean="0">
                          <a:latin typeface="Times New Roman" panose="02020603050405020304" pitchFamily="18" charset="0"/>
                        </a:rPr>
                        <a:t>、消防管道涂刷成红色</a:t>
                      </a:r>
                      <a:endParaRPr kumimoji="1" lang="zh-CN" altLang="en-US" sz="10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200" b="0" dirty="0" smtClean="0">
                          <a:latin typeface="Times New Roman" panose="02020603050405020304" pitchFamily="18" charset="0"/>
                        </a:rPr>
                        <a:t>鲜红</a:t>
                      </a:r>
                      <a:endParaRPr kumimoji="1" lang="zh-CN" altLang="en-US" sz="12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1417">
                <a:tc vMerge="1"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b="0" dirty="0" smtClean="0"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1" lang="zh-CN" altLang="en-US" sz="1000" b="0" dirty="0" smtClean="0">
                          <a:latin typeface="Times New Roman" panose="02020603050405020304" pitchFamily="18" charset="0"/>
                        </a:rPr>
                        <a:t>、低压氦气管道涂刷成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淡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黄色</a:t>
                      </a:r>
                      <a:endParaRPr kumimoji="1" lang="zh-CN" altLang="en-US" sz="10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淡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黄色</a:t>
                      </a:r>
                      <a:endParaRPr kumimoji="1" lang="zh-CN" altLang="en-US" sz="10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1417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b="0" dirty="0" smtClean="0"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kumimoji="1" lang="zh-CN" altLang="en-US" sz="1000" b="0" dirty="0" smtClean="0">
                          <a:latin typeface="Times New Roman" panose="02020603050405020304" pitchFamily="18" charset="0"/>
                        </a:rPr>
                        <a:t>、高压氦气管道涂刷成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淡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黄色</a:t>
                      </a:r>
                      <a:endParaRPr kumimoji="1" lang="zh-CN" altLang="en-US" sz="10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74273">
                <a:tc vMerge="1"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b="0" dirty="0" smtClean="0"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kumimoji="1" lang="zh-CN" altLang="en-US" sz="1000" b="0" dirty="0" smtClean="0">
                          <a:latin typeface="Times New Roman" panose="02020603050405020304" pitchFamily="18" charset="0"/>
                        </a:rPr>
                        <a:t>、低压氮气管道涂刷成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淡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黄色</a:t>
                      </a:r>
                      <a:endParaRPr kumimoji="1" lang="en-US" altLang="zh-CN" sz="10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27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b="0" dirty="0" smtClean="0"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kumimoji="1" lang="zh-CN" altLang="en-US" sz="1000" b="0" dirty="0" smtClean="0">
                          <a:latin typeface="Times New Roman" panose="02020603050405020304" pitchFamily="18" charset="0"/>
                        </a:rPr>
                        <a:t>、中、高压氮气管道涂刷成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淡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黄色</a:t>
                      </a:r>
                      <a:endParaRPr kumimoji="1" lang="en-US" altLang="zh-CN" sz="10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273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b="0" dirty="0" smtClean="0"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kumimoji="1" lang="zh-CN" altLang="en-US" sz="1000" b="0" dirty="0" smtClean="0">
                          <a:latin typeface="Times New Roman" panose="02020603050405020304" pitchFamily="18" charset="0"/>
                        </a:rPr>
                        <a:t>、乙炔管道涂刷成白色（乙炔软管为黑色）</a:t>
                      </a:r>
                      <a:endParaRPr kumimoji="1" lang="en-US" altLang="zh-CN" sz="10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12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127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000" b="0" dirty="0" smtClean="0"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kumimoji="1" lang="zh-CN" altLang="en-US" sz="1000" b="0" dirty="0" smtClean="0">
                          <a:latin typeface="Times New Roman" panose="02020603050405020304" pitchFamily="18" charset="0"/>
                        </a:rPr>
                        <a:t>、氧气管道涂刷成天蓝色（氧气软管为红色）</a:t>
                      </a:r>
                      <a:endParaRPr kumimoji="1" lang="zh-CN" altLang="en-US" sz="10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kumimoji="1" lang="zh-CN" altLang="en-US" sz="12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74273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b="0" dirty="0" smtClean="0">
                          <a:latin typeface="Times New Roman" panose="02020603050405020304" pitchFamily="18" charset="0"/>
                        </a:rPr>
                        <a:t>9</a:t>
                      </a:r>
                      <a:r>
                        <a:rPr kumimoji="1" lang="zh-CN" altLang="en-US" sz="1000" b="0" dirty="0" smtClean="0">
                          <a:latin typeface="Times New Roman" panose="02020603050405020304" pitchFamily="18" charset="0"/>
                        </a:rPr>
                        <a:t>、一般水管涂刷成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艳绿色</a:t>
                      </a:r>
                      <a:endParaRPr kumimoji="1" lang="zh-CN" altLang="en-US" sz="10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艳绿色</a:t>
                      </a:r>
                      <a:endParaRPr kumimoji="1" lang="zh-CN" altLang="en-US" sz="10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74273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000" b="0" dirty="0" smtClean="0"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kumimoji="1" lang="zh-CN" altLang="en-US" sz="1000" b="0" dirty="0" smtClean="0">
                          <a:latin typeface="Times New Roman" panose="02020603050405020304" pitchFamily="18" charset="0"/>
                        </a:rPr>
                        <a:t>、液化气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淡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黄色</a:t>
                      </a:r>
                      <a:endParaRPr kumimoji="1" lang="zh-CN" altLang="en-US" sz="8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淡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CN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黄色</a:t>
                      </a:r>
                      <a:endParaRPr kumimoji="1" lang="zh-CN" altLang="en-US" sz="10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685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b="1" dirty="0" smtClean="0"/>
                        <a:t>注意</a:t>
                      </a:r>
                      <a:endParaRPr lang="zh-CN" altLang="en-US" sz="1050" b="1" dirty="0"/>
                    </a:p>
                  </a:txBody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具体操作按国标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GB_7231-2003_</a:t>
                      </a: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工业管道的基本识别色、识别符号和安全标识（详见附件）</a:t>
                      </a:r>
                      <a:endParaRPr lang="en-US" altLang="zh-CN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T="45712" marB="4571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44" name="Rectangle 2"/>
          <p:cNvSpPr/>
          <p:nvPr/>
        </p:nvSpPr>
        <p:spPr>
          <a:xfrm>
            <a:off x="2362200" y="152400"/>
            <a:ext cx="3887788" cy="422275"/>
          </a:xfrm>
          <a:prstGeom prst="rect">
            <a:avLst/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管道颜色标识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5645" name="Picture 20" descr="DSC054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5562600"/>
            <a:ext cx="1600200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46" name="Picture 21" descr="DSC054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486400"/>
            <a:ext cx="1600200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47" name="Picture 23" descr="DSC054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48300"/>
            <a:ext cx="1600200" cy="12001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5648" name="Object 52"/>
          <p:cNvGraphicFramePr/>
          <p:nvPr/>
        </p:nvGraphicFramePr>
        <p:xfrm>
          <a:off x="6934200" y="4314825"/>
          <a:ext cx="1676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showAsIcon="1" r:id="rId4" imgW="914400" imgH="714375" progId="Acrobat.Document.DC">
                  <p:embed/>
                </p:oleObj>
              </mc:Choice>
              <mc:Fallback>
                <p:oleObj name="" showAsIcon="1" r:id="rId4" imgW="914400" imgH="714375" progId="Acrobat.Document.DC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4200" y="4314825"/>
                        <a:ext cx="1676400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AutoShape 8"/>
          <p:cNvSpPr/>
          <p:nvPr/>
        </p:nvSpPr>
        <p:spPr>
          <a:xfrm>
            <a:off x="2667000" y="304800"/>
            <a:ext cx="3671888" cy="433388"/>
          </a:xfrm>
          <a:prstGeom prst="bevel">
            <a:avLst>
              <a:gd name="adj" fmla="val 1870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模具架治具标识、定置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3250" name="Picture 2"/>
          <p:cNvPicPr>
            <a:picLocks noChangeAspect="1"/>
          </p:cNvPicPr>
          <p:nvPr/>
        </p:nvPicPr>
        <p:blipFill>
          <a:blip r:embed="rId1"/>
          <a:srcRect l="1875" t="3125" r="4375" b="7031"/>
          <a:stretch>
            <a:fillRect/>
          </a:stretch>
        </p:blipFill>
        <p:spPr>
          <a:xfrm>
            <a:off x="1981200" y="3200400"/>
            <a:ext cx="4343400" cy="33305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990600"/>
          <a:ext cx="4191000" cy="2014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4190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通过标识牌，加强模具的管理（防错、易寻找）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宋体" panose="02010600030101010101" pitchFamily="2" charset="-122"/>
                        </a:rPr>
                        <a:t>模具架</a:t>
                      </a:r>
                      <a:endParaRPr lang="zh-CN" altLang="en-US" sz="1100" dirty="0">
                        <a:latin typeface="宋体" panose="02010600030101010101" pitchFamily="2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45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、层架每层、每列编号标识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、看板上的标识信息要与模具上的信息一至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、白底、字体：加粗黑体，文字居中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、地址牌规格 长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60cm×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高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50cm</a:t>
                      </a:r>
                      <a:endParaRPr lang="en-US" altLang="zh-CN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kumimoji="1" lang="en-US" altLang="zh-CN" sz="1100" dirty="0" smtClean="0">
                          <a:latin typeface="+mj-lt"/>
                        </a:rPr>
                        <a:t>5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、板材：自制喷涂白板</a:t>
                      </a:r>
                      <a:endParaRPr lang="zh-CN" altLang="en-US" sz="1100" dirty="0">
                        <a:latin typeface="Times New Roman" panose="02020603050405020304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324600" y="1539875"/>
            <a:ext cx="26130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266" name="TextBox 41"/>
          <p:cNvSpPr txBox="1"/>
          <p:nvPr/>
        </p:nvSpPr>
        <p:spPr>
          <a:xfrm>
            <a:off x="6324600" y="1844675"/>
            <a:ext cx="2590800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总装一线</a:t>
            </a:r>
            <a:endParaRPr lang="en-US" altLang="zh-CN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FLA1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5029200"/>
            <a:ext cx="14478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>
            <a:off x="1524000" y="4191000"/>
            <a:ext cx="1828800" cy="990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9" name="TextBox 22"/>
          <p:cNvSpPr txBox="1"/>
          <p:nvPr/>
        </p:nvSpPr>
        <p:spPr>
          <a:xfrm>
            <a:off x="152400" y="3352800"/>
            <a:ext cx="1828800" cy="307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模具定置位标识看板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3270" name="Group 28"/>
          <p:cNvGrpSpPr/>
          <p:nvPr/>
        </p:nvGrpSpPr>
        <p:grpSpPr>
          <a:xfrm>
            <a:off x="457200" y="3733800"/>
            <a:ext cx="1219200" cy="533400"/>
            <a:chOff x="6096000" y="4724400"/>
            <a:chExt cx="1219200" cy="533400"/>
          </a:xfrm>
        </p:grpSpPr>
        <p:sp>
          <p:nvSpPr>
            <p:cNvPr id="24" name="Rectangle 23"/>
            <p:cNvSpPr/>
            <p:nvPr/>
          </p:nvSpPr>
          <p:spPr>
            <a:xfrm>
              <a:off x="6248400" y="4724400"/>
              <a:ext cx="914400" cy="5334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72200" y="4724400"/>
              <a:ext cx="1066800" cy="762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5981700" y="4838700"/>
              <a:ext cx="304800" cy="762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7124700" y="4838700"/>
              <a:ext cx="304800" cy="762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275" name="TextBox 27"/>
            <p:cNvSpPr txBox="1"/>
            <p:nvPr/>
          </p:nvSpPr>
          <p:spPr>
            <a:xfrm>
              <a:off x="6324600" y="4876800"/>
              <a:ext cx="762000" cy="26161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 algn="ctr"/>
              <a:r>
                <a:rPr lang="zh-CN" altLang="en-US" sz="1100" dirty="0">
                  <a:latin typeface="Arial" panose="020B0604020202020204" pitchFamily="34" charset="0"/>
                  <a:ea typeface="宋体" panose="02010600030101010101" pitchFamily="2" charset="-122"/>
                </a:rPr>
                <a:t>标识卡</a:t>
              </a:r>
              <a:endParaRPr lang="zh-CN" altLang="en-US" sz="1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800600" y="4495800"/>
            <a:ext cx="990600" cy="1143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495800" y="1219200"/>
          <a:ext cx="4495800" cy="1463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1295400"/>
                <a:gridCol w="1314450"/>
                <a:gridCol w="1123950"/>
              </a:tblGrid>
              <a:tr h="228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模具</a:t>
                      </a:r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模具</a:t>
                      </a:r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模具</a:t>
                      </a:r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模具</a:t>
                      </a:r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。。。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。。。</a:t>
                      </a:r>
                      <a:endParaRPr lang="zh-CN" altLang="en-US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。。。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76800" y="1185863"/>
            <a:ext cx="533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rtl="0"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层数</a:t>
            </a:r>
            <a:endParaRPr kumimoji="0" lang="zh-CN" altLang="en-US" sz="105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95800" y="1371600"/>
            <a:ext cx="685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rtl="0">
              <a:buClrTx/>
              <a:buSzTx/>
              <a:buFontTx/>
              <a:buNone/>
              <a:defRPr/>
            </a:pPr>
            <a:r>
              <a:rPr kumimoji="0" lang="zh-CN" altLang="en-US" sz="105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格数</a:t>
            </a:r>
            <a:endParaRPr kumimoji="0" lang="zh-CN" altLang="en-US" sz="105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495800" y="1219200"/>
            <a:ext cx="762000" cy="381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5029200" y="3124200"/>
            <a:ext cx="1752600" cy="990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ular Callout 45"/>
          <p:cNvSpPr/>
          <p:nvPr/>
        </p:nvSpPr>
        <p:spPr>
          <a:xfrm>
            <a:off x="152400" y="5029200"/>
            <a:ext cx="1219200" cy="381000"/>
          </a:xfrm>
          <a:prstGeom prst="wedgeRectCallout">
            <a:avLst>
              <a:gd name="adj1" fmla="val -21302"/>
              <a:gd name="adj2" fmla="val -31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插到圆筒里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3" name="Picture 3"/>
          <p:cNvPicPr>
            <a:picLocks noChangeAspect="1"/>
          </p:cNvPicPr>
          <p:nvPr/>
        </p:nvPicPr>
        <p:blipFill>
          <a:blip r:embed="rId1"/>
          <a:srcRect l="1785" t="4465" r="3571" b="8482"/>
          <a:stretch>
            <a:fillRect/>
          </a:stretch>
        </p:blipFill>
        <p:spPr>
          <a:xfrm>
            <a:off x="685800" y="4038600"/>
            <a:ext cx="3209925" cy="23622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</p:pic>
      <p:sp>
        <p:nvSpPr>
          <p:cNvPr id="54274" name="AutoShape 8"/>
          <p:cNvSpPr/>
          <p:nvPr/>
        </p:nvSpPr>
        <p:spPr>
          <a:xfrm>
            <a:off x="2667000" y="304800"/>
            <a:ext cx="3671888" cy="433388"/>
          </a:xfrm>
          <a:prstGeom prst="bevel">
            <a:avLst>
              <a:gd name="adj" fmla="val 1870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物料框标识与定置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990600"/>
          <a:ext cx="4495800" cy="243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129"/>
                <a:gridCol w="3770671"/>
              </a:tblGrid>
              <a:tr h="2643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通过标识牌，使区域规划目视化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3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宋体" panose="02010600030101010101" pitchFamily="2" charset="-122"/>
                        </a:rPr>
                        <a:t>物料筐（架子）（良品用白色牌，不良品、废品用红色牌）</a:t>
                      </a:r>
                      <a:endParaRPr lang="zh-CN" altLang="en-US" sz="1100" dirty="0">
                        <a:latin typeface="宋体" panose="02010600030101010101" pitchFamily="2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32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 左上角为公司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LOGO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；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LOGO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右侧为公司或部门口号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、白底、字体：加粗黑体，文字居中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、地址牌规格 长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60cm×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高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50cm</a:t>
                      </a:r>
                      <a:endParaRPr lang="en-US" altLang="zh-CN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kumimoji="1" lang="en-US" altLang="zh-CN" sz="1100" dirty="0" smtClean="0">
                          <a:latin typeface="+mj-lt"/>
                        </a:rPr>
                        <a:t>5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、板材：喷涂板材</a:t>
                      </a:r>
                      <a:endParaRPr lang="zh-CN" altLang="en-US" sz="1100" dirty="0">
                        <a:latin typeface="Times New Roman" panose="02020603050405020304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3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注意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、看板统一定置在</a:t>
                      </a:r>
                      <a:r>
                        <a:rPr lang="zh-CN" altLang="en-US" sz="1100" dirty="0" smtClean="0">
                          <a:latin typeface="宋体" panose="02010600030101010101" pitchFamily="2" charset="-122"/>
                        </a:rPr>
                        <a:t>物料筐（架子）的明显位置（如中间）</a:t>
                      </a:r>
                      <a:endParaRPr lang="en-US" altLang="zh-CN" sz="1100" dirty="0" smtClean="0">
                        <a:latin typeface="宋体" panose="02010600030101010101" pitchFamily="2" charset="-122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宋体" panose="02010600030101010101" pitchFamily="2" charset="-122"/>
                        </a:rPr>
                        <a:t>2</a:t>
                      </a:r>
                      <a:r>
                        <a:rPr lang="zh-CN" altLang="en-US" sz="1100" dirty="0" smtClean="0">
                          <a:latin typeface="宋体" panose="02010600030101010101" pitchFamily="2" charset="-122"/>
                        </a:rPr>
                        <a:t>、物料筐（架子）摆放时，装有看板的一侧朝向叉车放置</a:t>
                      </a:r>
                      <a:endParaRPr lang="en-US" altLang="zh-CN" sz="1100" dirty="0" smtClean="0">
                        <a:latin typeface="宋体" panose="02010600030101010101" pitchFamily="2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4292" name="组合 33"/>
          <p:cNvGrpSpPr/>
          <p:nvPr/>
        </p:nvGrpSpPr>
        <p:grpSpPr>
          <a:xfrm>
            <a:off x="5486400" y="914400"/>
            <a:ext cx="2971800" cy="2286000"/>
            <a:chOff x="5486400" y="914400"/>
            <a:chExt cx="2971800" cy="2286000"/>
          </a:xfrm>
        </p:grpSpPr>
        <p:sp>
          <p:nvSpPr>
            <p:cNvPr id="54293" name="Rectangle 11"/>
            <p:cNvSpPr/>
            <p:nvPr/>
          </p:nvSpPr>
          <p:spPr>
            <a:xfrm>
              <a:off x="5486400" y="964096"/>
              <a:ext cx="2613134" cy="1888435"/>
            </a:xfrm>
            <a:prstGeom prst="rect">
              <a:avLst/>
            </a:prstGeom>
            <a:solidFill>
              <a:srgbClr val="3399FF"/>
            </a:solidFill>
            <a:ln w="2540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5486400" y="1361661"/>
              <a:ext cx="261313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295" name="Line 18"/>
            <p:cNvSpPr/>
            <p:nvPr/>
          </p:nvSpPr>
          <p:spPr>
            <a:xfrm>
              <a:off x="5486400" y="3101009"/>
              <a:ext cx="261313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5493872" y="2852530"/>
              <a:ext cx="0" cy="34787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8099534" y="2852530"/>
              <a:ext cx="0" cy="34787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5946474" y="2852530"/>
              <a:ext cx="1896871" cy="24744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29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cm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H="1">
              <a:off x="8099534" y="2803870"/>
              <a:ext cx="35866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8048297" y="964096"/>
              <a:ext cx="35866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301" name="Line 24"/>
            <p:cNvSpPr/>
            <p:nvPr/>
          </p:nvSpPr>
          <p:spPr>
            <a:xfrm>
              <a:off x="8202010" y="964096"/>
              <a:ext cx="0" cy="183873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 rot="16200000">
              <a:off x="7386183" y="1681122"/>
              <a:ext cx="1838739" cy="30529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25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cm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</p:grpSp>
      <p:pic>
        <p:nvPicPr>
          <p:cNvPr id="54303" name="Picture 40"/>
          <p:cNvPicPr>
            <a:picLocks noChangeAspect="1"/>
          </p:cNvPicPr>
          <p:nvPr/>
        </p:nvPicPr>
        <p:blipFill>
          <a:blip r:embed="rId2"/>
          <a:srcRect l="1109" t="2190" r="1118"/>
          <a:stretch>
            <a:fillRect/>
          </a:stretch>
        </p:blipFill>
        <p:spPr>
          <a:xfrm>
            <a:off x="5562600" y="1003300"/>
            <a:ext cx="533400" cy="32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304" name="TextBox 42"/>
          <p:cNvSpPr txBox="1"/>
          <p:nvPr/>
        </p:nvSpPr>
        <p:spPr>
          <a:xfrm>
            <a:off x="5638800" y="914400"/>
            <a:ext cx="25908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钣  金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5562600" y="1463675"/>
          <a:ext cx="2438400" cy="1189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838200"/>
                <a:gridCol w="838200"/>
              </a:tblGrid>
              <a:tr h="173083">
                <a:tc gridSpan="3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/>
                        <a:t>机       型：</a:t>
                      </a:r>
                      <a:endParaRPr lang="zh-CN" altLang="en-US" sz="1200" dirty="0" smtClean="0"/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173083">
                <a:tc gridSpan="3">
                  <a:txBody>
                    <a:bodyPr/>
                    <a:lstStyle/>
                    <a:p>
                      <a:r>
                        <a:rPr lang="zh-CN" altLang="en-US" sz="1200" dirty="0" smtClean="0"/>
                        <a:t>名称</a:t>
                      </a:r>
                      <a:r>
                        <a:rPr lang="en-US" altLang="zh-CN" sz="1200" dirty="0" smtClean="0"/>
                        <a:t>/</a:t>
                      </a:r>
                      <a:r>
                        <a:rPr lang="zh-CN" altLang="en-US" sz="1200" dirty="0" smtClean="0"/>
                        <a:t>图号：</a:t>
                      </a:r>
                      <a:endParaRPr lang="zh-CN" altLang="en-US" sz="1200" dirty="0"/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数量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/>
                        <a:t>日期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班别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3077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4323" name="组合 60"/>
          <p:cNvGrpSpPr/>
          <p:nvPr/>
        </p:nvGrpSpPr>
        <p:grpSpPr>
          <a:xfrm>
            <a:off x="5562600" y="4114800"/>
            <a:ext cx="2971800" cy="2286000"/>
            <a:chOff x="5562600" y="4114800"/>
            <a:chExt cx="2971800" cy="2286000"/>
          </a:xfrm>
        </p:grpSpPr>
        <p:sp>
          <p:nvSpPr>
            <p:cNvPr id="54324" name="Rectangle 11"/>
            <p:cNvSpPr/>
            <p:nvPr/>
          </p:nvSpPr>
          <p:spPr>
            <a:xfrm>
              <a:off x="5562600" y="4164496"/>
              <a:ext cx="2613134" cy="1888435"/>
            </a:xfrm>
            <a:prstGeom prst="rect">
              <a:avLst/>
            </a:prstGeom>
            <a:solidFill>
              <a:srgbClr val="FF0000"/>
            </a:solidFill>
            <a:ln w="25400" cap="flat" cmpd="sng">
              <a:solidFill>
                <a:srgbClr val="00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>
              <a:off x="5562600" y="4562061"/>
              <a:ext cx="261313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326" name="Line 18"/>
            <p:cNvSpPr/>
            <p:nvPr/>
          </p:nvSpPr>
          <p:spPr>
            <a:xfrm>
              <a:off x="5562600" y="6301409"/>
              <a:ext cx="261313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>
              <a:off x="5570072" y="6052930"/>
              <a:ext cx="0" cy="34787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Line 20"/>
            <p:cNvSpPr>
              <a:spLocks noChangeShapeType="1"/>
            </p:cNvSpPr>
            <p:nvPr/>
          </p:nvSpPr>
          <p:spPr bwMode="auto">
            <a:xfrm>
              <a:off x="8175734" y="6052930"/>
              <a:ext cx="0" cy="34787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>
              <a:off x="6022674" y="6052930"/>
              <a:ext cx="1896871" cy="24744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29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cm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  <p:sp>
          <p:nvSpPr>
            <p:cNvPr id="54" name="Line 22"/>
            <p:cNvSpPr>
              <a:spLocks noChangeShapeType="1"/>
            </p:cNvSpPr>
            <p:nvPr/>
          </p:nvSpPr>
          <p:spPr bwMode="auto">
            <a:xfrm flipH="1">
              <a:off x="8175734" y="6004270"/>
              <a:ext cx="35866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Line 23"/>
            <p:cNvSpPr>
              <a:spLocks noChangeShapeType="1"/>
            </p:cNvSpPr>
            <p:nvPr/>
          </p:nvSpPr>
          <p:spPr bwMode="auto">
            <a:xfrm flipH="1">
              <a:off x="8124497" y="4164496"/>
              <a:ext cx="35866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332" name="Line 24"/>
            <p:cNvSpPr/>
            <p:nvPr/>
          </p:nvSpPr>
          <p:spPr>
            <a:xfrm>
              <a:off x="8278210" y="4164496"/>
              <a:ext cx="0" cy="1838739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 rot="16200000">
              <a:off x="7462383" y="4881522"/>
              <a:ext cx="1838739" cy="30529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32" tIns="45716" rIns="91432" bIns="45716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25 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rPr>
                <a:t>cm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endParaRPr>
            </a:p>
          </p:txBody>
        </p:sp>
      </p:grpSp>
      <p:pic>
        <p:nvPicPr>
          <p:cNvPr id="54334" name="Picture 40"/>
          <p:cNvPicPr>
            <a:picLocks noChangeAspect="1"/>
          </p:cNvPicPr>
          <p:nvPr/>
        </p:nvPicPr>
        <p:blipFill>
          <a:blip r:embed="rId2"/>
          <a:srcRect l="1109" t="2190" r="1118"/>
          <a:stretch>
            <a:fillRect/>
          </a:stretch>
        </p:blipFill>
        <p:spPr>
          <a:xfrm>
            <a:off x="5638800" y="4203700"/>
            <a:ext cx="533400" cy="32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335" name="TextBox 42"/>
          <p:cNvSpPr txBox="1"/>
          <p:nvPr/>
        </p:nvSpPr>
        <p:spPr>
          <a:xfrm>
            <a:off x="5715000" y="4114800"/>
            <a:ext cx="25908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钣  金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0" name="表格 59"/>
          <p:cNvGraphicFramePr>
            <a:graphicFrameLocks noGrp="1"/>
          </p:cNvGraphicFramePr>
          <p:nvPr/>
        </p:nvGraphicFramePr>
        <p:xfrm>
          <a:off x="5638800" y="4664075"/>
          <a:ext cx="2438400" cy="1189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838200"/>
                <a:gridCol w="838200"/>
              </a:tblGrid>
              <a:tr h="173083">
                <a:tc gridSpan="3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/>
                        <a:t>机       型：</a:t>
                      </a:r>
                      <a:endParaRPr lang="zh-CN" altLang="en-US" sz="1200" dirty="0" smtClean="0"/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173083">
                <a:tc gridSpan="3">
                  <a:txBody>
                    <a:bodyPr/>
                    <a:lstStyle/>
                    <a:p>
                      <a:r>
                        <a:rPr lang="zh-CN" altLang="en-US" sz="1200" dirty="0" smtClean="0"/>
                        <a:t>名称</a:t>
                      </a:r>
                      <a:r>
                        <a:rPr lang="en-US" altLang="zh-CN" sz="1200" dirty="0" smtClean="0"/>
                        <a:t>/</a:t>
                      </a:r>
                      <a:r>
                        <a:rPr lang="zh-CN" altLang="en-US" sz="1200" dirty="0" smtClean="0"/>
                        <a:t>图号：</a:t>
                      </a:r>
                      <a:endParaRPr lang="zh-CN" altLang="en-US" sz="1200" dirty="0"/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数量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/>
                        <a:t>日期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班别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3077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354" name="TextBox 61"/>
          <p:cNvSpPr txBox="1"/>
          <p:nvPr/>
        </p:nvSpPr>
        <p:spPr>
          <a:xfrm>
            <a:off x="5638800" y="3352800"/>
            <a:ext cx="2286000" cy="381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成品看板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355" name="TextBox 62"/>
          <p:cNvSpPr txBox="1"/>
          <p:nvPr/>
        </p:nvSpPr>
        <p:spPr>
          <a:xfrm>
            <a:off x="5715000" y="6477000"/>
            <a:ext cx="2286000" cy="381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不良品、废品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看板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AutoShape 8"/>
          <p:cNvSpPr/>
          <p:nvPr/>
        </p:nvSpPr>
        <p:spPr>
          <a:xfrm>
            <a:off x="2667000" y="304800"/>
            <a:ext cx="3671888" cy="433388"/>
          </a:xfrm>
          <a:prstGeom prst="bevel">
            <a:avLst>
              <a:gd name="adj" fmla="val 1870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厂房立柱标识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838200"/>
          <a:ext cx="6477000" cy="290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77"/>
                <a:gridCol w="5432323"/>
              </a:tblGrid>
              <a:tr h="3892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通过标识使现场管理更具体化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73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宋体" panose="02010600030101010101" pitchFamily="2" charset="-122"/>
                        </a:rPr>
                        <a:t>厂房所有立柱</a:t>
                      </a:r>
                      <a:endParaRPr lang="zh-CN" altLang="en-US" sz="1100" dirty="0"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37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、编号方法：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A-11</a:t>
                      </a:r>
                      <a:endParaRPr lang="en-US" altLang="zh-CN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原材料仓：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A</a:t>
                      </a:r>
                      <a:endParaRPr lang="en-US" altLang="zh-CN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钣金部门、门加工部门、预组装部、喷涂、丝印：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B</a:t>
                      </a:r>
                      <a:endParaRPr lang="en-US" altLang="zh-CN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发泡部、总装、制冷、电器、门组装：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C</a:t>
                      </a:r>
                      <a:endParaRPr lang="en-US" altLang="zh-CN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成部仓：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D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、标识方法：把标识牌统一定置在立柱平面（正反平面），每一立柱定置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块标识牌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、标识牌定置高度：距地面高度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3.5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米处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、标识牌颜色：</a:t>
                      </a:r>
                      <a:endParaRPr lang="en-US" altLang="zh-CN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、标识牌尺寸：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200*150</a:t>
                      </a:r>
                      <a:endParaRPr lang="zh-CN" altLang="en-US" sz="11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5312" name="Group 29"/>
          <p:cNvGrpSpPr/>
          <p:nvPr/>
        </p:nvGrpSpPr>
        <p:grpSpPr>
          <a:xfrm>
            <a:off x="5867400" y="990600"/>
            <a:ext cx="3200400" cy="5334000"/>
            <a:chOff x="3733800" y="990600"/>
            <a:chExt cx="5257800" cy="5334000"/>
          </a:xfrm>
        </p:grpSpPr>
        <p:sp>
          <p:nvSpPr>
            <p:cNvPr id="5" name="Rectangle 4"/>
            <p:cNvSpPr/>
            <p:nvPr/>
          </p:nvSpPr>
          <p:spPr>
            <a:xfrm>
              <a:off x="5676787" y="990600"/>
              <a:ext cx="1142320" cy="3124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5134" y="3886200"/>
              <a:ext cx="1828234" cy="22860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lowchart: Manual Operation 6"/>
            <p:cNvSpPr/>
            <p:nvPr/>
          </p:nvSpPr>
          <p:spPr>
            <a:xfrm flipV="1">
              <a:off x="5335134" y="3657600"/>
              <a:ext cx="1828234" cy="228600"/>
            </a:xfrm>
            <a:prstGeom prst="flowChartManualOperation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733800" y="6172200"/>
              <a:ext cx="5257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963307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226720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490130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756150" y="6172200"/>
              <a:ext cx="302532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019562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546386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282973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812405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868659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339229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605248" y="6172200"/>
              <a:ext cx="302532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132071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075816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924914" y="6172200"/>
              <a:ext cx="305139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661502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395482" y="6172200"/>
              <a:ext cx="305141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5752420" y="1143000"/>
              <a:ext cx="991054" cy="381000"/>
            </a:xfrm>
            <a:prstGeom prst="rect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A-10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lowchart: Manual Input 26"/>
            <p:cNvSpPr/>
            <p:nvPr/>
          </p:nvSpPr>
          <p:spPr>
            <a:xfrm>
              <a:off x="6933861" y="4419600"/>
              <a:ext cx="229507" cy="1752600"/>
            </a:xfrm>
            <a:prstGeom prst="flowChartManualInp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lowchart: Manual Input 27"/>
            <p:cNvSpPr/>
            <p:nvPr/>
          </p:nvSpPr>
          <p:spPr>
            <a:xfrm flipH="1">
              <a:off x="5335134" y="4419600"/>
              <a:ext cx="226900" cy="1752600"/>
            </a:xfrm>
            <a:prstGeom prst="flowChartManualInp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55336" name="Picture 2" descr="D:\layout\可视化：颜色管理\DSC0544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0" y="3886200"/>
            <a:ext cx="1181100" cy="2798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Line 22"/>
          <p:cNvSpPr>
            <a:spLocks noChangeShapeType="1"/>
          </p:cNvSpPr>
          <p:nvPr/>
        </p:nvSpPr>
        <p:spPr bwMode="auto">
          <a:xfrm flipH="1">
            <a:off x="7924800" y="6172200"/>
            <a:ext cx="358775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 flipH="1">
            <a:off x="7620000" y="1524000"/>
            <a:ext cx="609600" cy="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39" name="Line 24"/>
          <p:cNvSpPr/>
          <p:nvPr/>
        </p:nvSpPr>
        <p:spPr>
          <a:xfrm>
            <a:off x="8077200" y="1524000"/>
            <a:ext cx="0" cy="464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 rot="16200000">
            <a:off x="7386638" y="3586163"/>
            <a:ext cx="1838325" cy="3048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1432" tIns="45716" rIns="91432" bIns="45716"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350 cm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57800" y="4495800"/>
            <a:ext cx="603250" cy="381000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A-10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342" name="Line 24"/>
          <p:cNvSpPr/>
          <p:nvPr/>
        </p:nvSpPr>
        <p:spPr>
          <a:xfrm>
            <a:off x="5181600" y="44958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43" name="Line 24"/>
          <p:cNvSpPr/>
          <p:nvPr/>
        </p:nvSpPr>
        <p:spPr>
          <a:xfrm rot="-5400000">
            <a:off x="5562600" y="4038600"/>
            <a:ext cx="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44" name="TextBox 39"/>
          <p:cNvSpPr txBox="1"/>
          <p:nvPr/>
        </p:nvSpPr>
        <p:spPr>
          <a:xfrm>
            <a:off x="5257800" y="4114800"/>
            <a:ext cx="685800" cy="230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900" dirty="0">
                <a:latin typeface="Arial" panose="020B0604020202020204" pitchFamily="34" charset="0"/>
                <a:ea typeface="宋体" panose="02010600030101010101" pitchFamily="2" charset="-122"/>
              </a:rPr>
              <a:t>200mm</a:t>
            </a:r>
            <a:endParaRPr lang="zh-CN" altLang="en-US" sz="9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45" name="TextBox 40"/>
          <p:cNvSpPr txBox="1"/>
          <p:nvPr/>
        </p:nvSpPr>
        <p:spPr>
          <a:xfrm rot="5400000">
            <a:off x="4646613" y="4568825"/>
            <a:ext cx="685800" cy="230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900" dirty="0">
                <a:latin typeface="Arial" panose="020B0604020202020204" pitchFamily="34" charset="0"/>
                <a:ea typeface="宋体" panose="02010600030101010101" pitchFamily="2" charset="-122"/>
              </a:rPr>
              <a:t>150mm</a:t>
            </a:r>
            <a:endParaRPr lang="zh-CN" altLang="en-US" sz="9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304800" y="3657600"/>
            <a:ext cx="6705600" cy="297180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657600"/>
            <a:ext cx="6705600" cy="533400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323" name="AutoShape 8"/>
          <p:cNvSpPr/>
          <p:nvPr/>
        </p:nvSpPr>
        <p:spPr>
          <a:xfrm>
            <a:off x="2667000" y="304800"/>
            <a:ext cx="3671888" cy="433388"/>
          </a:xfrm>
          <a:prstGeom prst="bevel">
            <a:avLst>
              <a:gd name="adj" fmla="val 1870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车间区域布局图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990600"/>
          <a:ext cx="4191000" cy="243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247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56945"/>
                      <a:r>
                        <a:rPr lang="zh-CN" altLang="en-US" sz="11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通过平面布局图， 使车间区域布局目视化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宋体" panose="02010600030101010101" pitchFamily="2" charset="-122"/>
                        </a:rPr>
                        <a:t>车间所有部门</a:t>
                      </a:r>
                      <a:endParaRPr lang="zh-CN" altLang="en-US" sz="1100" dirty="0">
                        <a:latin typeface="宋体" panose="02010600030101010101" pitchFamily="2" charset="-122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55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1.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确定好车间部门平面布局；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2.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制作好看板，主看板参考尺寸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150*120cm</a:t>
                      </a:r>
                      <a:endParaRPr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参考规格：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190*113.5cm</a:t>
                      </a:r>
                      <a:endParaRPr lang="en-US" altLang="zh-CN" sz="1100" dirty="0" smtClean="0">
                        <a:latin typeface="Times New Roman" panose="02020603050405020304" pitchFamily="18" charset="0"/>
                      </a:endParaRPr>
                    </a:p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</a:rPr>
                        <a:t>3.</a:t>
                      </a: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将制作完毕的平面布局图看板放置于车间大门适当位置。（如下效果图） </a:t>
                      </a:r>
                      <a:endParaRPr lang="zh-CN" altLang="en-US" sz="1100" dirty="0">
                        <a:latin typeface="Times New Roman" panose="02020603050405020304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1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注意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56945">
                        <a:lnSpc>
                          <a:spcPct val="140000"/>
                        </a:lnSpc>
                      </a:pPr>
                      <a:r>
                        <a:rPr lang="zh-CN" altLang="en-US" sz="1100" dirty="0" smtClean="0">
                          <a:latin typeface="Times New Roman" panose="02020603050405020304" pitchFamily="18" charset="0"/>
                        </a:rPr>
                        <a:t>部门生产管理看板内容根据各自部门或公司的实际情况设定，或变更</a:t>
                      </a:r>
                      <a:endParaRPr lang="zh-CN" altLang="en-US" sz="1100" dirty="0">
                        <a:latin typeface="Times New Roman" panose="02020603050405020304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341" name="TextBox 4"/>
          <p:cNvSpPr txBox="1"/>
          <p:nvPr/>
        </p:nvSpPr>
        <p:spPr>
          <a:xfrm>
            <a:off x="2133600" y="3733800"/>
            <a:ext cx="3124200" cy="369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总装一线生产管理看板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6342" name="Picture 5"/>
          <p:cNvPicPr>
            <a:picLocks noChangeAspect="1"/>
          </p:cNvPicPr>
          <p:nvPr/>
        </p:nvPicPr>
        <p:blipFill>
          <a:blip r:embed="rId1"/>
          <a:srcRect l="1109" t="2190" r="1118"/>
          <a:stretch>
            <a:fillRect/>
          </a:stretch>
        </p:blipFill>
        <p:spPr>
          <a:xfrm>
            <a:off x="381000" y="3733800"/>
            <a:ext cx="631825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381000" y="4267200"/>
            <a:ext cx="3200400" cy="2286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634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029200"/>
            <a:ext cx="2819400" cy="10001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708688"/>
            </a:prstShdw>
          </a:effectLst>
        </p:spPr>
      </p:pic>
      <p:sp>
        <p:nvSpPr>
          <p:cNvPr id="14" name="Up Arrow 13"/>
          <p:cNvSpPr/>
          <p:nvPr/>
        </p:nvSpPr>
        <p:spPr>
          <a:xfrm>
            <a:off x="3124200" y="5334000"/>
            <a:ext cx="304800" cy="533400"/>
          </a:xfrm>
          <a:prstGeom prst="upArrow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箱体上线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2362200" y="5486400"/>
            <a:ext cx="304800" cy="533400"/>
          </a:xfrm>
          <a:prstGeom prst="upArrow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箱体倒置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Up Arrow 15"/>
          <p:cNvSpPr/>
          <p:nvPr/>
        </p:nvSpPr>
        <p:spPr>
          <a:xfrm rot="10800000" flipV="1">
            <a:off x="1676400" y="5486400"/>
            <a:ext cx="304800" cy="533400"/>
          </a:xfrm>
          <a:prstGeom prst="upArrow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返工线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905000" y="4724400"/>
            <a:ext cx="304800" cy="533400"/>
          </a:xfrm>
          <a:prstGeom prst="downArrow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676400" y="4724400"/>
            <a:ext cx="304800" cy="533400"/>
          </a:xfrm>
          <a:prstGeom prst="downArrow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CPT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914400" y="4724400"/>
            <a:ext cx="304800" cy="533400"/>
          </a:xfrm>
          <a:prstGeom prst="downArrow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包装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762000" y="5410200"/>
            <a:ext cx="685800" cy="304800"/>
          </a:xfrm>
          <a:prstGeom prst="leftArrow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打包装带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Up Arrow 23"/>
          <p:cNvSpPr/>
          <p:nvPr/>
        </p:nvSpPr>
        <p:spPr>
          <a:xfrm rot="10800000" flipV="1">
            <a:off x="533400" y="5943600"/>
            <a:ext cx="304800" cy="533400"/>
          </a:xfrm>
          <a:prstGeom prst="upArrow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成品下线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685800" y="5638800"/>
            <a:ext cx="685800" cy="304800"/>
          </a:xfrm>
          <a:prstGeom prst="leftArrow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缠薄膜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2743200" y="5410200"/>
            <a:ext cx="304800" cy="533400"/>
          </a:xfrm>
          <a:prstGeom prst="upArrow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配件组装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2133600" y="5410200"/>
            <a:ext cx="304800" cy="533400"/>
          </a:xfrm>
          <a:prstGeom prst="upArrow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配件组装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356" name="TextBox 7"/>
          <p:cNvSpPr txBox="1"/>
          <p:nvPr/>
        </p:nvSpPr>
        <p:spPr>
          <a:xfrm>
            <a:off x="1219200" y="4267200"/>
            <a:ext cx="1219200" cy="261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100" dirty="0">
                <a:latin typeface="Arial" panose="020B0604020202020204" pitchFamily="34" charset="0"/>
                <a:ea typeface="宋体" panose="02010600030101010101" pitchFamily="2" charset="-122"/>
              </a:rPr>
              <a:t>总装一线布局图</a:t>
            </a:r>
            <a:endParaRPr lang="zh-CN" altLang="en-US" sz="1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33800" y="4267200"/>
            <a:ext cx="3200400" cy="2286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358" name="TextBox 28"/>
          <p:cNvSpPr txBox="1"/>
          <p:nvPr/>
        </p:nvSpPr>
        <p:spPr>
          <a:xfrm>
            <a:off x="4572000" y="4267200"/>
            <a:ext cx="1828800" cy="261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100" dirty="0">
                <a:latin typeface="Arial" panose="020B0604020202020204" pitchFamily="34" charset="0"/>
                <a:ea typeface="宋体" panose="02010600030101010101" pitchFamily="2" charset="-122"/>
              </a:rPr>
              <a:t>总装一线生产情报数据</a:t>
            </a:r>
            <a:endParaRPr lang="zh-CN" altLang="en-US" sz="1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AutoShape 8"/>
          <p:cNvSpPr/>
          <p:nvPr/>
        </p:nvSpPr>
        <p:spPr>
          <a:xfrm>
            <a:off x="2667000" y="304800"/>
            <a:ext cx="3671888" cy="433388"/>
          </a:xfrm>
          <a:prstGeom prst="bevel">
            <a:avLst>
              <a:gd name="adj" fmla="val 1870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车间区域注意事项标识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219200"/>
          <a:ext cx="4191000" cy="176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419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提示访客进入车间应遵循的基本要求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0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车间、厂区、办公楼、危险区域等工作区域</a:t>
                      </a:r>
                      <a:endParaRPr kumimoji="1" lang="zh-CN" altLang="en-US" sz="1100" dirty="0">
                        <a:latin typeface="宋体" panose="02010600030101010101" pitchFamily="2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35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1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、针对相应区域定置必要的警示标识种类和数量</a:t>
                      </a:r>
                      <a:endParaRPr kumimoji="1" lang="zh-CN" altLang="en-US" sz="1100" dirty="0" smtClean="0">
                        <a:latin typeface="宋体" panose="02010600030101010101" pitchFamily="2" charset="-122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2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、尺寸：</a:t>
                      </a: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250*300</a:t>
                      </a:r>
                      <a:endParaRPr kumimoji="1" lang="en-US" altLang="zh-CN" sz="1100" dirty="0" smtClean="0">
                        <a:latin typeface="宋体" panose="02010600030101010101" pitchFamily="2" charset="-122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3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、板材：亚克力</a:t>
                      </a:r>
                      <a:endParaRPr kumimoji="1" lang="zh-CN" altLang="en-US" sz="1100" dirty="0" smtClean="0">
                        <a:latin typeface="宋体" panose="02010600030101010101" pitchFamily="2" charset="-122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kumimoji="1" lang="en-US" altLang="zh-CN" sz="1100" dirty="0" smtClean="0">
                          <a:latin typeface="宋体" panose="02010600030101010101" pitchFamily="2" charset="-122"/>
                        </a:rPr>
                        <a:t>4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</a:rPr>
                        <a:t>、悬挂位置：以人员观看视角为准，水平略上</a:t>
                      </a:r>
                      <a:endParaRPr kumimoji="1" lang="zh-CN" altLang="en-US" sz="1100" dirty="0">
                        <a:latin typeface="宋体" panose="02010600030101010101" pitchFamily="2" charset="-122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7360" name="Picture 2" descr="D:\layout\可视化：颜色管理\DSC0567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810000"/>
            <a:ext cx="3200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61" name="Picture 3" descr="D:\layout\可视化：颜色管理\DSC056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810000"/>
            <a:ext cx="3810000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Rectangle 27"/>
          <p:cNvSpPr/>
          <p:nvPr/>
        </p:nvSpPr>
        <p:spPr>
          <a:xfrm>
            <a:off x="4648200" y="2514600"/>
            <a:ext cx="2057400" cy="25908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81800" y="2514600"/>
            <a:ext cx="2057400" cy="25908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926263" y="2792413"/>
            <a:ext cx="142875" cy="171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926263" y="4503738"/>
            <a:ext cx="477838" cy="13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555038" y="2792413"/>
            <a:ext cx="142875" cy="185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70863" y="4503738"/>
            <a:ext cx="479425" cy="13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26263" y="2792413"/>
            <a:ext cx="1771650" cy="13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92663" y="2792413"/>
            <a:ext cx="142875" cy="171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92663" y="4503738"/>
            <a:ext cx="477838" cy="13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21438" y="2792413"/>
            <a:ext cx="142875" cy="185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37263" y="4503738"/>
            <a:ext cx="479425" cy="13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92663" y="2792413"/>
            <a:ext cx="1771650" cy="13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4648200" y="5181600"/>
            <a:ext cx="41910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82" name="AutoShape 18"/>
          <p:cNvSpPr/>
          <p:nvPr/>
        </p:nvSpPr>
        <p:spPr>
          <a:xfrm>
            <a:off x="2362200" y="152400"/>
            <a:ext cx="3905250" cy="465138"/>
          </a:xfrm>
          <a:prstGeom prst="bevel">
            <a:avLst>
              <a:gd name="adj" fmla="val 1870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物料进出方向标识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8383" name="Line 30"/>
          <p:cNvSpPr/>
          <p:nvPr/>
        </p:nvSpPr>
        <p:spPr>
          <a:xfrm>
            <a:off x="4648200" y="5156200"/>
            <a:ext cx="4191000" cy="0"/>
          </a:xfrm>
          <a:prstGeom prst="line">
            <a:avLst/>
          </a:prstGeom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84" name="Text Box 32"/>
          <p:cNvSpPr txBox="1"/>
          <p:nvPr/>
        </p:nvSpPr>
        <p:spPr>
          <a:xfrm>
            <a:off x="5943600" y="5362575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>
            <a:spAutoFit/>
          </a:bodyPr>
          <a:p>
            <a:pPr>
              <a:lnSpc>
                <a:spcPct val="140000"/>
              </a:lnSpc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        道</a:t>
            </a:r>
            <a:endParaRPr lang="zh-CN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5" name="Text Box 37"/>
          <p:cNvSpPr txBox="1"/>
          <p:nvPr/>
        </p:nvSpPr>
        <p:spPr>
          <a:xfrm>
            <a:off x="5410200" y="4767263"/>
            <a:ext cx="914400" cy="390525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>
            <a:spAutoFit/>
          </a:bodyPr>
          <a:p>
            <a:pPr>
              <a:lnSpc>
                <a:spcPct val="140000"/>
              </a:lnSpc>
            </a:pPr>
            <a:r>
              <a:rPr lang="zh-CN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  料</a:t>
            </a:r>
            <a:endParaRPr lang="zh-CN" altLang="en-US" sz="1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6" name="AutoShape 38"/>
          <p:cNvSpPr/>
          <p:nvPr/>
        </p:nvSpPr>
        <p:spPr>
          <a:xfrm>
            <a:off x="5410200" y="4267200"/>
            <a:ext cx="5334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bg1"/>
          </a:solidFill>
          <a:ln w="9525">
            <a:noFill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87" name="Text Box 43"/>
          <p:cNvSpPr txBox="1"/>
          <p:nvPr/>
        </p:nvSpPr>
        <p:spPr>
          <a:xfrm>
            <a:off x="7569200" y="4787900"/>
            <a:ext cx="914400" cy="390525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>
            <a:spAutoFit/>
          </a:bodyPr>
          <a:p>
            <a:pPr>
              <a:lnSpc>
                <a:spcPct val="140000"/>
              </a:lnSpc>
            </a:pPr>
            <a:r>
              <a:rPr lang="zh-CN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出  料</a:t>
            </a:r>
            <a:endParaRPr lang="zh-CN" altLang="en-US" sz="1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8" name="Text Box 55"/>
          <p:cNvSpPr txBox="1"/>
          <p:nvPr/>
        </p:nvSpPr>
        <p:spPr>
          <a:xfrm>
            <a:off x="5334000" y="3581400"/>
            <a:ext cx="685800" cy="274638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>
            <a:spAutoFit/>
          </a:bodyPr>
          <a:p>
            <a:r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待加工</a:t>
            </a:r>
            <a:endParaRPr lang="zh-CN" alt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9" name="Text Box 56"/>
          <p:cNvSpPr txBox="1"/>
          <p:nvPr/>
        </p:nvSpPr>
        <p:spPr>
          <a:xfrm>
            <a:off x="7531100" y="3619500"/>
            <a:ext cx="685800" cy="274638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>
            <a:spAutoFit/>
          </a:bodyPr>
          <a:p>
            <a:r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已加工</a:t>
            </a:r>
            <a:endParaRPr lang="zh-CN" alt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81000" y="1371600"/>
          <a:ext cx="4191000" cy="231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4191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标明物料加工状态及进出方向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0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所有放置托盘或成批物料的定位区</a:t>
                      </a:r>
                      <a:endParaRPr kumimoji="1"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161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zh-CN" sz="1100" dirty="0" smtClean="0"/>
                        <a:t>1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物料为未加工状态，画进料箭头，并标明“进料”</a:t>
                      </a:r>
                      <a:endParaRPr lang="zh-CN" altLang="en-US" sz="11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254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zh-CN" sz="1100" dirty="0" smtClean="0"/>
                        <a:t>2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物料为已加工状态，画出料箭头，并标明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出料</a:t>
                      </a:r>
                      <a:r>
                        <a:rPr kumimoji="1" lang="zh-CN" altLang="en-US" sz="1100" dirty="0" smtClean="0">
                          <a:latin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970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箭头长</a:t>
                      </a: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150mm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；宽</a:t>
                      </a: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100mm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；颜色：黄色</a:t>
                      </a:r>
                      <a:endParaRPr kumimoji="1" lang="en-US" altLang="zh-CN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970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</a:pPr>
                      <a:r>
                        <a:rPr lang="en-US" altLang="zh-CN" sz="110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“进料”、 “出料”字体高度为</a:t>
                      </a: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100mm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8410" name="AutoShape 38"/>
          <p:cNvSpPr/>
          <p:nvPr/>
        </p:nvSpPr>
        <p:spPr>
          <a:xfrm rot="10800000">
            <a:off x="7543800" y="4267200"/>
            <a:ext cx="5334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bg1"/>
          </a:solidFill>
          <a:ln w="9525">
            <a:noFill/>
          </a:ln>
        </p:spPr>
        <p:txBody>
          <a:bodyPr vert="eaVert"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AutoShape 18"/>
          <p:cNvSpPr/>
          <p:nvPr/>
        </p:nvSpPr>
        <p:spPr>
          <a:xfrm>
            <a:off x="2362200" y="152400"/>
            <a:ext cx="4800600" cy="465138"/>
          </a:xfrm>
          <a:prstGeom prst="bevel">
            <a:avLst>
              <a:gd name="adj" fmla="val 1870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设备（工装）维修中（异常）挂牌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59394" name="组合 36"/>
          <p:cNvGrpSpPr/>
          <p:nvPr/>
        </p:nvGrpSpPr>
        <p:grpSpPr>
          <a:xfrm>
            <a:off x="5715000" y="3124200"/>
            <a:ext cx="2971800" cy="3422650"/>
            <a:chOff x="3048000" y="1987050"/>
            <a:chExt cx="2971800" cy="3423150"/>
          </a:xfrm>
        </p:grpSpPr>
        <p:grpSp>
          <p:nvGrpSpPr>
            <p:cNvPr id="59395" name="Group 1"/>
            <p:cNvGrpSpPr/>
            <p:nvPr/>
          </p:nvGrpSpPr>
          <p:grpSpPr>
            <a:xfrm>
              <a:off x="3048000" y="3124200"/>
              <a:ext cx="2971800" cy="2286000"/>
              <a:chOff x="2880" y="1056"/>
              <a:chExt cx="2784" cy="2208"/>
            </a:xfrm>
          </p:grpSpPr>
          <p:sp>
            <p:nvSpPr>
              <p:cNvPr id="59396" name="Rectangle 5"/>
              <p:cNvSpPr/>
              <p:nvPr/>
            </p:nvSpPr>
            <p:spPr>
              <a:xfrm>
                <a:off x="2880" y="1104"/>
                <a:ext cx="2448" cy="1824"/>
              </a:xfrm>
              <a:prstGeom prst="rect">
                <a:avLst/>
              </a:prstGeom>
              <a:solidFill>
                <a:srgbClr val="FFFF00"/>
              </a:solidFill>
              <a:ln w="25400" cap="flat" cmpd="sng">
                <a:solidFill>
                  <a:srgbClr val="0099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2880" y="1645"/>
                <a:ext cx="244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398" name="Line 18"/>
              <p:cNvSpPr/>
              <p:nvPr/>
            </p:nvSpPr>
            <p:spPr>
              <a:xfrm>
                <a:off x="2880" y="3168"/>
                <a:ext cx="24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Line 19"/>
              <p:cNvSpPr>
                <a:spLocks noChangeShapeType="1"/>
              </p:cNvSpPr>
              <p:nvPr/>
            </p:nvSpPr>
            <p:spPr bwMode="auto">
              <a:xfrm>
                <a:off x="2887" y="2928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>
                <a:off x="5328" y="2928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311" y="2928"/>
                <a:ext cx="1777" cy="2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91432" tIns="45716" rIns="91432" bIns="45716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华文新魏" panose="02010800040101010101" pitchFamily="2" charset="-122"/>
                    <a:cs typeface="+mn-cs"/>
                  </a:rPr>
                  <a:t>60 cm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endParaRPr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flipH="1">
                <a:off x="5328" y="2881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 flipH="1">
                <a:off x="5280" y="1104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99FF"/>
                </a:solidFill>
                <a:round/>
              </a:ln>
              <a:effectLst>
                <a:prstShdw prst="shdw18" dist="17961" dir="135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404" name="Line 24"/>
              <p:cNvSpPr/>
              <p:nvPr/>
            </p:nvSpPr>
            <p:spPr>
              <a:xfrm>
                <a:off x="5424" y="1104"/>
                <a:ext cx="0" cy="177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 rot="16200000">
                <a:off x="4633" y="1801"/>
                <a:ext cx="1776" cy="2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8" dist="17961" dir="135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91432" tIns="45716" rIns="91432" bIns="45716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华文新魏" panose="02010800040101010101" pitchFamily="2" charset="-122"/>
                    <a:cs typeface="+mn-cs"/>
                  </a:rPr>
                  <a:t>50 cm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新魏" panose="02010800040101010101" pitchFamily="2" charset="-122"/>
                  <a:cs typeface="+mn-cs"/>
                </a:endParaRPr>
              </a:p>
            </p:txBody>
          </p:sp>
        </p:grpSp>
        <p:pic>
          <p:nvPicPr>
            <p:cNvPr id="59406" name="Picture 2"/>
            <p:cNvPicPr>
              <a:picLocks noChangeAspect="1"/>
            </p:cNvPicPr>
            <p:nvPr/>
          </p:nvPicPr>
          <p:blipFill>
            <a:blip r:embed="rId1"/>
            <a:srcRect l="1109" t="2190" r="1118"/>
            <a:stretch>
              <a:fillRect/>
            </a:stretch>
          </p:blipFill>
          <p:spPr>
            <a:xfrm>
              <a:off x="3124200" y="3265488"/>
              <a:ext cx="647700" cy="392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07" name="TextBox 41"/>
            <p:cNvSpPr txBox="1"/>
            <p:nvPr/>
          </p:nvSpPr>
          <p:spPr>
            <a:xfrm>
              <a:off x="3048000" y="4038600"/>
              <a:ext cx="2590800" cy="6461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设备（工装）维修中</a:t>
              </a:r>
              <a:endPara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请勿通电启动（操作）！</a:t>
              </a:r>
              <a:endPara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59408" name="TextBox 42"/>
            <p:cNvSpPr txBox="1"/>
            <p:nvPr/>
          </p:nvSpPr>
          <p:spPr>
            <a:xfrm>
              <a:off x="3619500" y="3276600"/>
              <a:ext cx="2057400" cy="4000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defTabSz="957580"/>
              <a:r>
                <a:rPr lang="zh-CN" altLang="en-US" sz="2000" b="1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警  示  牌</a:t>
              </a:r>
              <a:endPara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10000" y="3200400"/>
              <a:ext cx="76200" cy="76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5029200" y="3200400"/>
              <a:ext cx="76200" cy="762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825241" y="3048000"/>
              <a:ext cx="45719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200697">
              <a:off x="3810000" y="2895600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810000" y="2743200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rot="714888">
              <a:off x="3832777" y="2596204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rot="1494385">
              <a:off x="3868113" y="2439843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rot="2804218">
              <a:off x="3957447" y="2277780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044441" y="3048000"/>
              <a:ext cx="45719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20238580">
              <a:off x="4994142" y="2901451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20238580">
              <a:off x="4917942" y="2749050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rot="20238580">
              <a:off x="4841743" y="2596651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 rot="20238580">
              <a:off x="4765544" y="2444252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 rot="20238580">
              <a:off x="4689345" y="2291853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 rot="20238580">
              <a:off x="4613146" y="2139454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rot="2804218">
              <a:off x="4033647" y="2201581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2804218">
              <a:off x="4186046" y="2049181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 rot="20238580">
              <a:off x="4536943" y="1987050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 rot="16902169">
              <a:off x="4424952" y="1927392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4000596">
              <a:off x="4267340" y="1965703"/>
              <a:ext cx="76200" cy="228600"/>
            </a:xfrm>
            <a:prstGeom prst="ellipse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38" name="Table 24"/>
          <p:cNvGraphicFramePr>
            <a:graphicFrameLocks noGrp="1"/>
          </p:cNvGraphicFramePr>
          <p:nvPr/>
        </p:nvGraphicFramePr>
        <p:xfrm>
          <a:off x="381000" y="1371600"/>
          <a:ext cx="4191000" cy="206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4191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对异常设备（工装）警示，防止危险发生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0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所有正在进行维修或待修的</a:t>
                      </a:r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异常设备（工装）</a:t>
                      </a:r>
                      <a:endParaRPr kumimoji="1"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161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zh-CN" sz="1100" dirty="0" smtClean="0"/>
                        <a:t>1</a:t>
                      </a:r>
                      <a:r>
                        <a:rPr lang="zh-CN" altLang="en-US" sz="1100" dirty="0" smtClean="0"/>
                        <a:t>、警示看板底色为黄色，字体红色黑体</a:t>
                      </a:r>
                      <a:endParaRPr lang="zh-CN" altLang="en-US" sz="1100" dirty="0"/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254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en-US" altLang="zh-CN" sz="1100" dirty="0" smtClean="0"/>
                        <a:t>2</a:t>
                      </a:r>
                      <a:r>
                        <a:rPr lang="zh-CN" altLang="en-US" sz="1100" dirty="0" smtClean="0"/>
                        <a:t>、警示看板使用时应悬挂在显眼的位置，</a:t>
                      </a:r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设备（工装）操作面板、电柜等重要的关键部位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970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100" dirty="0" smtClean="0"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设备（工装）没恢复正常时不得取走警示看板</a:t>
                      </a:r>
                      <a:endParaRPr lang="zh-CN" altLang="en-US" sz="1100" dirty="0">
                        <a:latin typeface="+mn-ea"/>
                        <a:ea typeface="+mn-ea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AutoShape 2"/>
          <p:cNvSpPr/>
          <p:nvPr/>
        </p:nvSpPr>
        <p:spPr>
          <a:xfrm>
            <a:off x="5105400" y="838200"/>
            <a:ext cx="3200400" cy="2743200"/>
          </a:xfrm>
          <a:prstGeom prst="cube">
            <a:avLst>
              <a:gd name="adj" fmla="val 12500"/>
            </a:avLst>
          </a:pr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18" name="Text Box 4"/>
          <p:cNvSpPr txBox="1"/>
          <p:nvPr/>
        </p:nvSpPr>
        <p:spPr>
          <a:xfrm>
            <a:off x="1208088" y="2060575"/>
            <a:ext cx="3313112" cy="288925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ctr"/>
          <a:p>
            <a:pPr defTabSz="957580"/>
            <a:endParaRPr lang="zh-CN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19" name="Rectangle 6"/>
          <p:cNvSpPr/>
          <p:nvPr/>
        </p:nvSpPr>
        <p:spPr>
          <a:xfrm>
            <a:off x="2438400" y="152400"/>
            <a:ext cx="3886200" cy="422275"/>
          </a:xfrm>
          <a:prstGeom prst="rect">
            <a:avLst/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电器控制开关标识方法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0420" name="Rectangle 7"/>
          <p:cNvSpPr/>
          <p:nvPr/>
        </p:nvSpPr>
        <p:spPr>
          <a:xfrm>
            <a:off x="1143000" y="1447800"/>
            <a:ext cx="3200400" cy="533400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1" name="Rectangle 9"/>
          <p:cNvSpPr/>
          <p:nvPr/>
        </p:nvSpPr>
        <p:spPr>
          <a:xfrm>
            <a:off x="1066800" y="2362200"/>
            <a:ext cx="3352800" cy="2133600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2" name="Text Box 10"/>
          <p:cNvSpPr txBox="1"/>
          <p:nvPr/>
        </p:nvSpPr>
        <p:spPr>
          <a:xfrm>
            <a:off x="6019800" y="3048000"/>
            <a:ext cx="1066800" cy="304800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电器盒</a:t>
            </a: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23" name="Rectangle 11"/>
          <p:cNvSpPr/>
          <p:nvPr/>
        </p:nvSpPr>
        <p:spPr>
          <a:xfrm>
            <a:off x="6157913" y="2362200"/>
            <a:ext cx="762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4" name="Rectangle 12"/>
          <p:cNvSpPr/>
          <p:nvPr/>
        </p:nvSpPr>
        <p:spPr>
          <a:xfrm>
            <a:off x="6477000" y="2362200"/>
            <a:ext cx="762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5" name="AutoShape 13"/>
          <p:cNvSpPr/>
          <p:nvPr/>
        </p:nvSpPr>
        <p:spPr>
          <a:xfrm>
            <a:off x="6586538" y="2124075"/>
            <a:ext cx="336550" cy="80963"/>
          </a:xfrm>
          <a:prstGeom prst="flowChartTerminator">
            <a:avLst/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6" name="Rectangle 14"/>
          <p:cNvSpPr/>
          <p:nvPr/>
        </p:nvSpPr>
        <p:spPr>
          <a:xfrm>
            <a:off x="5595938" y="1219200"/>
            <a:ext cx="1931987" cy="9271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27" name="AutoShape 15"/>
          <p:cNvSpPr/>
          <p:nvPr/>
        </p:nvSpPr>
        <p:spPr>
          <a:xfrm>
            <a:off x="5848350" y="1973263"/>
            <a:ext cx="550863" cy="173037"/>
          </a:xfrm>
          <a:prstGeom prst="flowChartTerminator">
            <a:avLst/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8" name="Rectangle 16"/>
          <p:cNvSpPr/>
          <p:nvPr/>
        </p:nvSpPr>
        <p:spPr>
          <a:xfrm>
            <a:off x="5595938" y="2146300"/>
            <a:ext cx="1947862" cy="7493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9" name="Rectangle 17"/>
          <p:cNvSpPr/>
          <p:nvPr/>
        </p:nvSpPr>
        <p:spPr>
          <a:xfrm>
            <a:off x="5737225" y="2247900"/>
            <a:ext cx="130175" cy="1905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0430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3352800"/>
            <a:ext cx="4267200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31" name="AutoShape 19"/>
          <p:cNvSpPr/>
          <p:nvPr/>
        </p:nvSpPr>
        <p:spPr>
          <a:xfrm>
            <a:off x="6705600" y="1981200"/>
            <a:ext cx="550863" cy="173038"/>
          </a:xfrm>
          <a:prstGeom prst="flowChartTerminator">
            <a:avLst/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0432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514600"/>
            <a:ext cx="1828800" cy="27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33" name="Rectangle 21"/>
          <p:cNvSpPr/>
          <p:nvPr/>
        </p:nvSpPr>
        <p:spPr>
          <a:xfrm>
            <a:off x="6019800" y="2255838"/>
            <a:ext cx="130175" cy="1905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34" name="Rectangle 22"/>
          <p:cNvSpPr/>
          <p:nvPr/>
        </p:nvSpPr>
        <p:spPr>
          <a:xfrm>
            <a:off x="6316663" y="2247900"/>
            <a:ext cx="130175" cy="1905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35" name="Rectangle 23"/>
          <p:cNvSpPr/>
          <p:nvPr/>
        </p:nvSpPr>
        <p:spPr>
          <a:xfrm>
            <a:off x="6600825" y="2239963"/>
            <a:ext cx="130175" cy="1905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36" name="Rectangle 24"/>
          <p:cNvSpPr/>
          <p:nvPr/>
        </p:nvSpPr>
        <p:spPr>
          <a:xfrm>
            <a:off x="6940550" y="2232025"/>
            <a:ext cx="130175" cy="1905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37" name="Rectangle 25"/>
          <p:cNvSpPr/>
          <p:nvPr/>
        </p:nvSpPr>
        <p:spPr>
          <a:xfrm>
            <a:off x="7237413" y="2252663"/>
            <a:ext cx="130175" cy="1905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38" name="Line 26"/>
          <p:cNvSpPr/>
          <p:nvPr/>
        </p:nvSpPr>
        <p:spPr>
          <a:xfrm flipH="1">
            <a:off x="6019800" y="2743200"/>
            <a:ext cx="1588" cy="609600"/>
          </a:xfrm>
          <a:prstGeom prst="line">
            <a:avLst/>
          </a:prstGeom>
          <a:ln w="76200" cap="flat" cmpd="sng">
            <a:solidFill>
              <a:srgbClr val="00CC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48" name="Picture 27" descr="DSC059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105400"/>
            <a:ext cx="3295650" cy="1284288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49" name="Picture 30" descr="IMG_28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648200"/>
            <a:ext cx="1981200" cy="1066800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04800" y="1066800"/>
          <a:ext cx="4191000" cy="236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419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通过贴标识，确定开关控制什么物品（如电扇、灯等）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9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17" marB="4571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工作现场所有小电器开关盒</a:t>
                      </a:r>
                      <a:endParaRPr kumimoji="1"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68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17" marB="4571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电器盒内控制开关标识：</a:t>
                      </a:r>
                      <a:endParaRPr kumimoji="1"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、确定各标识控制什么</a:t>
                      </a:r>
                      <a:endParaRPr kumimoji="1"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、量好区域大小，根据区域确定标识大小，将标识塑封</a:t>
                      </a:r>
                      <a:endParaRPr kumimoji="1"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、将制作完毕的标识用双面胶或海绵胶附着在控制开关下方</a:t>
                      </a:r>
                      <a:endParaRPr kumimoji="1"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、必要时增加平面控制区域图</a:t>
                      </a:r>
                      <a:endParaRPr kumimoji="1" lang="zh-CN" altLang="en-US" sz="1100" dirty="0">
                        <a:latin typeface="Times New Roman" panose="02020603050405020304" pitchFamily="18" charset="0"/>
                      </a:endParaRPr>
                    </a:p>
                  </a:txBody>
                  <a:tcPr marT="45717" marB="4571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2465" name="Object 2"/>
          <p:cNvGraphicFramePr>
            <a:graphicFrameLocks noChangeAspect="1"/>
          </p:cNvGraphicFramePr>
          <p:nvPr/>
        </p:nvGraphicFramePr>
        <p:xfrm>
          <a:off x="5829300" y="1557338"/>
          <a:ext cx="2349500" cy="205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2201545" imgH="1862455" progId="Visio.Drawing.11">
                  <p:embed/>
                </p:oleObj>
              </mc:Choice>
              <mc:Fallback>
                <p:oleObj name="" r:id="rId1" imgW="2201545" imgH="1862455" progId="Visio.Drawing.11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29300" y="1557338"/>
                        <a:ext cx="2349500" cy="2055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6" name="Object 3"/>
          <p:cNvGraphicFramePr>
            <a:graphicFrameLocks noChangeAspect="1"/>
          </p:cNvGraphicFramePr>
          <p:nvPr/>
        </p:nvGraphicFramePr>
        <p:xfrm>
          <a:off x="5973763" y="4198938"/>
          <a:ext cx="2160587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2032000" imgH="1772285" progId="Visio.Drawing.11">
                  <p:embed/>
                </p:oleObj>
              </mc:Choice>
              <mc:Fallback>
                <p:oleObj name="" r:id="rId3" imgW="2032000" imgH="1772285" progId="Visio.Drawing.11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3763" y="4198938"/>
                        <a:ext cx="2160587" cy="1890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Text Box 4"/>
          <p:cNvSpPr txBox="1"/>
          <p:nvPr/>
        </p:nvSpPr>
        <p:spPr>
          <a:xfrm>
            <a:off x="5470525" y="1052513"/>
            <a:ext cx="1797050" cy="336550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t">
            <a:spAutoFit/>
          </a:bodyPr>
          <a:p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220V</a:t>
            </a:r>
            <a:r>
              <a:rPr lang="zh-CN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电压标识</a:t>
            </a:r>
            <a:endParaRPr lang="zh-CN" altLang="en-US" sz="16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468" name="Text Box 5"/>
          <p:cNvSpPr txBox="1"/>
          <p:nvPr/>
        </p:nvSpPr>
        <p:spPr>
          <a:xfrm>
            <a:off x="5470525" y="3810000"/>
            <a:ext cx="1785938" cy="336550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t">
            <a:spAutoFit/>
          </a:bodyPr>
          <a:p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380V</a:t>
            </a:r>
            <a:r>
              <a:rPr lang="zh-CN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电压标识</a:t>
            </a:r>
            <a:endParaRPr lang="zh-CN" altLang="en-US" sz="16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469" name="Rectangle 6"/>
          <p:cNvSpPr/>
          <p:nvPr/>
        </p:nvSpPr>
        <p:spPr>
          <a:xfrm>
            <a:off x="2362200" y="152400"/>
            <a:ext cx="3887788" cy="422275"/>
          </a:xfrm>
          <a:prstGeom prst="rect">
            <a:avLst/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额定电压标识方法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2470" name="Picture 11" descr="IMG_1786"/>
          <p:cNvPicPr>
            <a:picLocks noChangeAspect="1"/>
          </p:cNvPicPr>
          <p:nvPr/>
        </p:nvPicPr>
        <p:blipFill>
          <a:blip r:embed="rId5">
            <a:lum bright="12000"/>
          </a:blip>
          <a:stretch>
            <a:fillRect/>
          </a:stretch>
        </p:blipFill>
        <p:spPr>
          <a:xfrm>
            <a:off x="711200" y="4799013"/>
            <a:ext cx="3784600" cy="175418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62000" y="1371600"/>
          <a:ext cx="4191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67"/>
                <a:gridCol w="3515033"/>
              </a:tblGrid>
              <a:tr h="5717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为防止不同电源接错而造成设备的损坏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5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所有的电源插头、插座、电缆</a:t>
                      </a:r>
                      <a:endParaRPr kumimoji="1"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03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、制作不干胶电压标签，如图所示（常用为两种）</a:t>
                      </a:r>
                      <a:endParaRPr kumimoji="1"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、规格：长</a:t>
                      </a: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30mmX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宽</a:t>
                      </a: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20mm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。</a:t>
                      </a:r>
                      <a:endParaRPr kumimoji="1"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、材料：塑光纸，单面绿色、黑字</a:t>
                      </a: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红色、黄字</a:t>
                      </a:r>
                      <a:endParaRPr kumimoji="1" lang="zh-CN" altLang="en-US" sz="1100" dirty="0" smtClean="0">
                        <a:latin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、在各插座及插头上张贴</a:t>
                      </a:r>
                      <a:endParaRPr kumimoji="1" lang="zh-CN" altLang="en-US" sz="1100" dirty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28600" y="990600"/>
          <a:ext cx="47244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529"/>
                <a:gridCol w="4158871"/>
              </a:tblGrid>
              <a:tr h="57286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使排管的流向、方向、压力等可视化，提高管道维护的效率．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02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公司所有管道</a:t>
                      </a: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包括气体和液体管道</a:t>
                      </a: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.</a:t>
                      </a:r>
                      <a:endParaRPr kumimoji="1" lang="en-US" altLang="zh-CN" sz="1100" dirty="0" smtClean="0"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489"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100" b="0" dirty="0" smtClean="0"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1" lang="zh-CN" altLang="en-US" sz="1100" b="0" dirty="0" smtClean="0">
                          <a:latin typeface="Times New Roman" panose="02020603050405020304" pitchFamily="18" charset="0"/>
                        </a:rPr>
                        <a:t>、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制作防水不干胶标签，标签上箭头颜色为流体的标准色样。</a:t>
                      </a:r>
                      <a:r>
                        <a:rPr kumimoji="1" lang="zh-CN" altLang="en-US" sz="1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或者直接用油漆喷涂箭头。</a:t>
                      </a:r>
                      <a:endParaRPr kumimoji="1" lang="en-US" altLang="zh-CN" sz="11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25">
                <a:tc vMerge="1"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100" b="0" dirty="0" smtClean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1" lang="zh-CN" altLang="en-US" sz="1100" b="0" dirty="0" smtClean="0">
                          <a:latin typeface="Times New Roman" panose="02020603050405020304" pitchFamily="18" charset="0"/>
                        </a:rPr>
                        <a:t>、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箭头颜色分为黄色和红色，黄色张贴在消防管道上，红色张贴在其它管道上。</a:t>
                      </a:r>
                      <a:endParaRPr kumimoji="1" lang="zh-CN" altLang="en-US" sz="1100" b="0" dirty="0" smtClean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489">
                <a:tc vMerge="1"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100" b="0" dirty="0" smtClean="0"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1" lang="zh-CN" altLang="en-US" sz="1100" b="0" dirty="0" smtClean="0">
                          <a:latin typeface="Times New Roman" panose="02020603050405020304" pitchFamily="18" charset="0"/>
                        </a:rPr>
                        <a:t>、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规格：长</a:t>
                      </a: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150mmX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宽</a:t>
                      </a: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25mm.</a:t>
                      </a:r>
                      <a:endParaRPr kumimoji="1" lang="zh-CN" altLang="en-US" sz="1100" b="0" dirty="0" smtClean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489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100" b="0" dirty="0" smtClean="0"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kumimoji="1" lang="zh-CN" altLang="en-US" sz="1100" b="0" dirty="0" smtClean="0">
                          <a:latin typeface="Times New Roman" panose="02020603050405020304" pitchFamily="18" charset="0"/>
                        </a:rPr>
                        <a:t>、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依据管道大小来选择使用．</a:t>
                      </a:r>
                      <a:endParaRPr kumimoji="1" lang="zh-CN" altLang="en-US" sz="1100" b="0" dirty="0" smtClean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348">
                <a:tc vMerge="1"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100" b="0" dirty="0" smtClean="0"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kumimoji="1" lang="zh-CN" altLang="en-US" sz="1100" b="0" dirty="0" smtClean="0">
                          <a:latin typeface="Times New Roman" panose="02020603050405020304" pitchFamily="18" charset="0"/>
                        </a:rPr>
                        <a:t>、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</a:rPr>
                        <a:t>制作防水不干胶标识，宋体  </a:t>
                      </a:r>
                      <a:r>
                        <a:rPr kumimoji="1" lang="en-US" altLang="zh-CN" sz="1100" dirty="0" smtClean="0">
                          <a:latin typeface="Times New Roman" panose="02020603050405020304" pitchFamily="18" charset="0"/>
                        </a:rPr>
                        <a:t>80#</a:t>
                      </a:r>
                      <a:endParaRPr kumimoji="1" lang="en-US" altLang="zh-CN" sz="11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671" name="Rectangle 2"/>
          <p:cNvSpPr/>
          <p:nvPr/>
        </p:nvSpPr>
        <p:spPr>
          <a:xfrm>
            <a:off x="2286000" y="152400"/>
            <a:ext cx="3887788" cy="422275"/>
          </a:xfrm>
          <a:prstGeom prst="rect">
            <a:avLst/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管道流向标识方法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7672" name="Group 3"/>
          <p:cNvGrpSpPr/>
          <p:nvPr/>
        </p:nvGrpSpPr>
        <p:grpSpPr>
          <a:xfrm>
            <a:off x="5219700" y="1528763"/>
            <a:ext cx="3408363" cy="1511300"/>
            <a:chOff x="3183" y="754"/>
            <a:chExt cx="2147" cy="952"/>
          </a:xfrm>
        </p:grpSpPr>
        <p:sp>
          <p:nvSpPr>
            <p:cNvPr id="27673" name="AutoShape 4"/>
            <p:cNvSpPr/>
            <p:nvPr/>
          </p:nvSpPr>
          <p:spPr>
            <a:xfrm>
              <a:off x="3470" y="1026"/>
              <a:ext cx="1860" cy="680"/>
            </a:xfrm>
            <a:prstGeom prst="rightArrow">
              <a:avLst>
                <a:gd name="adj1" fmla="val 50000"/>
                <a:gd name="adj2" fmla="val 68369"/>
              </a:avLst>
            </a:prstGeom>
            <a:solidFill>
              <a:srgbClr val="FFFF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7674" name="Group 5"/>
            <p:cNvGrpSpPr/>
            <p:nvPr/>
          </p:nvGrpSpPr>
          <p:grpSpPr>
            <a:xfrm>
              <a:off x="3183" y="754"/>
              <a:ext cx="2146" cy="806"/>
              <a:chOff x="3183" y="754"/>
              <a:chExt cx="2146" cy="806"/>
            </a:xfrm>
          </p:grpSpPr>
          <p:sp>
            <p:nvSpPr>
              <p:cNvPr id="27675" name="Line 6"/>
              <p:cNvSpPr/>
              <p:nvPr/>
            </p:nvSpPr>
            <p:spPr>
              <a:xfrm>
                <a:off x="3379" y="1207"/>
                <a:ext cx="0" cy="31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7676" name="Group 7"/>
              <p:cNvGrpSpPr/>
              <p:nvPr/>
            </p:nvGrpSpPr>
            <p:grpSpPr>
              <a:xfrm>
                <a:off x="3183" y="754"/>
                <a:ext cx="2146" cy="806"/>
                <a:chOff x="3183" y="754"/>
                <a:chExt cx="2146" cy="806"/>
              </a:xfrm>
            </p:grpSpPr>
            <p:sp>
              <p:nvSpPr>
                <p:cNvPr id="27677" name="Line 8"/>
                <p:cNvSpPr/>
                <p:nvPr/>
              </p:nvSpPr>
              <p:spPr>
                <a:xfrm flipH="1">
                  <a:off x="3198" y="1201"/>
                  <a:ext cx="272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78" name="Line 9"/>
                <p:cNvSpPr/>
                <p:nvPr/>
              </p:nvSpPr>
              <p:spPr>
                <a:xfrm flipH="1">
                  <a:off x="3198" y="1525"/>
                  <a:ext cx="272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79" name="Text Box 10"/>
                <p:cNvSpPr txBox="1"/>
                <p:nvPr/>
              </p:nvSpPr>
              <p:spPr>
                <a:xfrm rot="-5400000">
                  <a:off x="3078" y="1263"/>
                  <a:ext cx="402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91432" tIns="45716" rIns="91432" bIns="45716" anchor="t">
                  <a:spAutoFit/>
                </a:bodyPr>
                <a:p>
                  <a:r>
                    <a:rPr lang="en-US" altLang="zh-CN" sz="1400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25mm</a:t>
                  </a:r>
                  <a:endParaRPr lang="en-US" altLang="zh-CN" sz="1400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80" name="Line 11"/>
                <p:cNvSpPr/>
                <p:nvPr/>
              </p:nvSpPr>
              <p:spPr>
                <a:xfrm flipV="1">
                  <a:off x="3470" y="890"/>
                  <a:ext cx="0" cy="31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81" name="Line 12"/>
                <p:cNvSpPr/>
                <p:nvPr/>
              </p:nvSpPr>
              <p:spPr>
                <a:xfrm flipV="1">
                  <a:off x="5329" y="890"/>
                  <a:ext cx="0" cy="45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82" name="Line 13"/>
                <p:cNvSpPr/>
                <p:nvPr/>
              </p:nvSpPr>
              <p:spPr>
                <a:xfrm>
                  <a:off x="3470" y="935"/>
                  <a:ext cx="1859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83" name="Text Box 14"/>
                <p:cNvSpPr txBox="1"/>
                <p:nvPr/>
              </p:nvSpPr>
              <p:spPr>
                <a:xfrm>
                  <a:off x="4066" y="754"/>
                  <a:ext cx="458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91432" tIns="45716" rIns="91432" bIns="45716" anchor="t">
                  <a:spAutoFit/>
                </a:bodyPr>
                <a:p>
                  <a:r>
                    <a:rPr lang="en-US" altLang="zh-CN" sz="1400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150mm</a:t>
                  </a:r>
                  <a:endParaRPr lang="en-US" altLang="zh-CN" sz="1400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27684" name="Group 15"/>
          <p:cNvGrpSpPr/>
          <p:nvPr/>
        </p:nvGrpSpPr>
        <p:grpSpPr>
          <a:xfrm>
            <a:off x="5173663" y="3213100"/>
            <a:ext cx="3406775" cy="1512888"/>
            <a:chOff x="3192" y="2205"/>
            <a:chExt cx="2146" cy="953"/>
          </a:xfrm>
        </p:grpSpPr>
        <p:sp>
          <p:nvSpPr>
            <p:cNvPr id="27685" name="AutoShape 16"/>
            <p:cNvSpPr/>
            <p:nvPr/>
          </p:nvSpPr>
          <p:spPr>
            <a:xfrm>
              <a:off x="3470" y="2478"/>
              <a:ext cx="1860" cy="680"/>
            </a:xfrm>
            <a:prstGeom prst="rightArrow">
              <a:avLst>
                <a:gd name="adj1" fmla="val 50000"/>
                <a:gd name="adj2" fmla="val 68369"/>
              </a:avLst>
            </a:prstGeom>
            <a:solidFill>
              <a:srgbClr val="EA00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7686" name="Group 17"/>
            <p:cNvGrpSpPr/>
            <p:nvPr/>
          </p:nvGrpSpPr>
          <p:grpSpPr>
            <a:xfrm>
              <a:off x="3192" y="2205"/>
              <a:ext cx="2146" cy="806"/>
              <a:chOff x="3183" y="754"/>
              <a:chExt cx="2146" cy="806"/>
            </a:xfrm>
          </p:grpSpPr>
          <p:sp>
            <p:nvSpPr>
              <p:cNvPr id="27687" name="Line 18"/>
              <p:cNvSpPr/>
              <p:nvPr/>
            </p:nvSpPr>
            <p:spPr>
              <a:xfrm>
                <a:off x="3379" y="1207"/>
                <a:ext cx="0" cy="31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txBody>
              <a:bodyPr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7688" name="Group 19"/>
              <p:cNvGrpSpPr/>
              <p:nvPr/>
            </p:nvGrpSpPr>
            <p:grpSpPr>
              <a:xfrm>
                <a:off x="3183" y="754"/>
                <a:ext cx="2146" cy="806"/>
                <a:chOff x="3183" y="754"/>
                <a:chExt cx="2146" cy="806"/>
              </a:xfrm>
            </p:grpSpPr>
            <p:sp>
              <p:nvSpPr>
                <p:cNvPr id="27689" name="Line 20"/>
                <p:cNvSpPr/>
                <p:nvPr/>
              </p:nvSpPr>
              <p:spPr>
                <a:xfrm flipH="1">
                  <a:off x="3198" y="1201"/>
                  <a:ext cx="272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90" name="Line 21"/>
                <p:cNvSpPr/>
                <p:nvPr/>
              </p:nvSpPr>
              <p:spPr>
                <a:xfrm flipH="1">
                  <a:off x="3198" y="1525"/>
                  <a:ext cx="272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91" name="Text Box 22"/>
                <p:cNvSpPr txBox="1"/>
                <p:nvPr/>
              </p:nvSpPr>
              <p:spPr>
                <a:xfrm rot="-5400000">
                  <a:off x="3078" y="1263"/>
                  <a:ext cx="402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91432" tIns="45716" rIns="91432" bIns="45716" anchor="t">
                  <a:spAutoFit/>
                </a:bodyPr>
                <a:p>
                  <a:r>
                    <a:rPr lang="en-US" altLang="zh-CN" sz="1400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25mm</a:t>
                  </a:r>
                  <a:endParaRPr lang="en-US" altLang="zh-CN" sz="1400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92" name="Line 23"/>
                <p:cNvSpPr/>
                <p:nvPr/>
              </p:nvSpPr>
              <p:spPr>
                <a:xfrm flipV="1">
                  <a:off x="3470" y="890"/>
                  <a:ext cx="0" cy="317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93" name="Line 24"/>
                <p:cNvSpPr/>
                <p:nvPr/>
              </p:nvSpPr>
              <p:spPr>
                <a:xfrm flipV="1">
                  <a:off x="5329" y="890"/>
                  <a:ext cx="0" cy="45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94" name="Line 25"/>
                <p:cNvSpPr/>
                <p:nvPr/>
              </p:nvSpPr>
              <p:spPr>
                <a:xfrm>
                  <a:off x="3470" y="935"/>
                  <a:ext cx="1859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  <p:txBody>
                <a:bodyPr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695" name="Text Box 26"/>
                <p:cNvSpPr txBox="1"/>
                <p:nvPr/>
              </p:nvSpPr>
              <p:spPr>
                <a:xfrm>
                  <a:off x="4066" y="754"/>
                  <a:ext cx="458" cy="1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91432" tIns="45716" rIns="91432" bIns="45716" anchor="t">
                  <a:spAutoFit/>
                </a:bodyPr>
                <a:p>
                  <a:r>
                    <a:rPr lang="en-US" altLang="zh-CN" sz="1400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150mm</a:t>
                  </a:r>
                  <a:endParaRPr lang="en-US" altLang="zh-CN" sz="1400" dirty="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27696" name="Text Box 27"/>
          <p:cNvSpPr txBox="1"/>
          <p:nvPr/>
        </p:nvSpPr>
        <p:spPr>
          <a:xfrm>
            <a:off x="5435600" y="1196975"/>
            <a:ext cx="2362200" cy="336550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t">
            <a:spAutoFit/>
          </a:bodyPr>
          <a:p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、红色消防管道上使用</a:t>
            </a:r>
            <a:endParaRPr lang="zh-CN" altLang="en-US" sz="16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97" name="Text Box 28"/>
          <p:cNvSpPr txBox="1"/>
          <p:nvPr/>
        </p:nvSpPr>
        <p:spPr>
          <a:xfrm>
            <a:off x="5461000" y="2970213"/>
            <a:ext cx="1944688" cy="336550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t">
            <a:spAutoFit/>
          </a:bodyPr>
          <a:p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、其它管道上使用</a:t>
            </a:r>
            <a:endParaRPr lang="zh-CN" altLang="en-US" sz="16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98" name="Text Box 32"/>
          <p:cNvSpPr txBox="1"/>
          <p:nvPr/>
        </p:nvSpPr>
        <p:spPr>
          <a:xfrm>
            <a:off x="5461000" y="4652963"/>
            <a:ext cx="1346200" cy="336550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t">
            <a:spAutoFit/>
          </a:bodyPr>
          <a:p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、管道标识</a:t>
            </a:r>
            <a:endParaRPr lang="zh-CN" altLang="en-US" sz="16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99" name="Text Box 33"/>
          <p:cNvSpPr txBox="1"/>
          <p:nvPr/>
        </p:nvSpPr>
        <p:spPr>
          <a:xfrm>
            <a:off x="5724525" y="4868863"/>
            <a:ext cx="2216150" cy="1311275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t">
            <a:spAutoFit/>
          </a:bodyPr>
          <a:p>
            <a:r>
              <a:rPr lang="zh-CN" altLang="en-US" sz="8000" dirty="0">
                <a:solidFill>
                  <a:srgbClr val="EA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氮气</a:t>
            </a:r>
            <a:endParaRPr lang="zh-CN" altLang="en-US" sz="8000" dirty="0">
              <a:solidFill>
                <a:srgbClr val="EA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700" name="Text Box 34"/>
          <p:cNvSpPr txBox="1"/>
          <p:nvPr/>
        </p:nvSpPr>
        <p:spPr>
          <a:xfrm>
            <a:off x="7966075" y="5260975"/>
            <a:ext cx="590550" cy="581025"/>
          </a:xfrm>
          <a:prstGeom prst="rect">
            <a:avLst/>
          </a:prstGeom>
          <a:solidFill>
            <a:srgbClr val="D1DCFF"/>
          </a:solidFill>
          <a:ln w="9525">
            <a:noFill/>
          </a:ln>
        </p:spPr>
        <p:txBody>
          <a:bodyPr wrap="none" lIns="91432" tIns="45716" rIns="91432" bIns="45716" anchor="t">
            <a:spAutoFit/>
          </a:bodyPr>
          <a:p>
            <a:pPr algn="ctr"/>
            <a:r>
              <a:rPr lang="zh-CN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宋体</a:t>
            </a:r>
            <a:endParaRPr lang="zh-CN" altLang="en-US" sz="16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80#</a:t>
            </a:r>
            <a:endParaRPr lang="en-US" altLang="zh-CN" sz="16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701" name="Line 35"/>
          <p:cNvSpPr/>
          <p:nvPr/>
        </p:nvSpPr>
        <p:spPr>
          <a:xfrm flipH="1">
            <a:off x="7669213" y="5516563"/>
            <a:ext cx="2873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302" name="Picture 3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71800" y="4495800"/>
            <a:ext cx="1938338" cy="2105025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303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724400"/>
            <a:ext cx="2438400" cy="1828800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990600" y="6553200"/>
            <a:ext cx="6824979" cy="396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由中国</a:t>
            </a:r>
            <a:r>
              <a:rPr lang="en-US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6S</a:t>
            </a: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咨询服务中心（</a:t>
            </a:r>
            <a:r>
              <a:rPr lang="en-US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www.cn6szx.com</a:t>
            </a: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）整理发布</a:t>
            </a:r>
            <a:endParaRPr lang="zh-CN" altLang="en-US" sz="20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7" name="Group 127"/>
          <p:cNvGrpSpPr/>
          <p:nvPr/>
        </p:nvGrpSpPr>
        <p:grpSpPr>
          <a:xfrm>
            <a:off x="7424738" y="4721225"/>
            <a:ext cx="1719262" cy="1450975"/>
            <a:chOff x="909" y="2304"/>
            <a:chExt cx="1827" cy="1392"/>
          </a:xfrm>
        </p:grpSpPr>
        <p:sp>
          <p:nvSpPr>
            <p:cNvPr id="29698" name="Rectangle 128"/>
            <p:cNvSpPr/>
            <p:nvPr/>
          </p:nvSpPr>
          <p:spPr>
            <a:xfrm>
              <a:off x="1208" y="2584"/>
              <a:ext cx="1282" cy="875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699" name="Rectangle 129"/>
            <p:cNvSpPr/>
            <p:nvPr/>
          </p:nvSpPr>
          <p:spPr>
            <a:xfrm rot="-2700000">
              <a:off x="951" y="2605"/>
              <a:ext cx="623" cy="11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0" name="Rectangle 130"/>
            <p:cNvSpPr/>
            <p:nvPr/>
          </p:nvSpPr>
          <p:spPr>
            <a:xfrm rot="-2700000">
              <a:off x="918" y="2798"/>
              <a:ext cx="998" cy="11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1" name="Rectangle 131"/>
            <p:cNvSpPr/>
            <p:nvPr/>
          </p:nvSpPr>
          <p:spPr>
            <a:xfrm rot="-2700000">
              <a:off x="909" y="2885"/>
              <a:ext cx="1629" cy="11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2" name="Rectangle 132"/>
            <p:cNvSpPr/>
            <p:nvPr/>
          </p:nvSpPr>
          <p:spPr>
            <a:xfrm rot="-2700000">
              <a:off x="1188" y="2994"/>
              <a:ext cx="1548" cy="109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3" name="Rectangle 133"/>
            <p:cNvSpPr/>
            <p:nvPr/>
          </p:nvSpPr>
          <p:spPr>
            <a:xfrm rot="-2700000">
              <a:off x="1623" y="3165"/>
              <a:ext cx="1076" cy="11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4" name="Rectangle 134"/>
            <p:cNvSpPr/>
            <p:nvPr/>
          </p:nvSpPr>
          <p:spPr>
            <a:xfrm rot="-2700000">
              <a:off x="2027" y="3304"/>
              <a:ext cx="703" cy="11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5" name="Rectangle 135"/>
            <p:cNvSpPr/>
            <p:nvPr/>
          </p:nvSpPr>
          <p:spPr>
            <a:xfrm>
              <a:off x="1008" y="3464"/>
              <a:ext cx="1584" cy="23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6" name="Rectangle 136"/>
            <p:cNvSpPr/>
            <p:nvPr/>
          </p:nvSpPr>
          <p:spPr>
            <a:xfrm>
              <a:off x="2484" y="2584"/>
              <a:ext cx="190" cy="88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7" name="Rectangle 137"/>
            <p:cNvSpPr/>
            <p:nvPr/>
          </p:nvSpPr>
          <p:spPr>
            <a:xfrm>
              <a:off x="963" y="2584"/>
              <a:ext cx="245" cy="101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8" name="Rectangle 138"/>
            <p:cNvSpPr/>
            <p:nvPr/>
          </p:nvSpPr>
          <p:spPr>
            <a:xfrm>
              <a:off x="1208" y="2304"/>
              <a:ext cx="1439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709" name="AutoShape 5"/>
          <p:cNvSpPr/>
          <p:nvPr/>
        </p:nvSpPr>
        <p:spPr>
          <a:xfrm>
            <a:off x="2362200" y="228600"/>
            <a:ext cx="3671888" cy="433388"/>
          </a:xfrm>
          <a:prstGeom prst="bevel">
            <a:avLst>
              <a:gd name="adj" fmla="val 1870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地面画线颜色与线宽标准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1340" name="Group 76"/>
          <p:cNvGraphicFramePr>
            <a:graphicFrameLocks noGrp="1"/>
          </p:cNvGraphicFramePr>
          <p:nvPr/>
        </p:nvGraphicFramePr>
        <p:xfrm>
          <a:off x="4800600" y="1219200"/>
          <a:ext cx="4191000" cy="514985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</a:tblGrid>
              <a:tr h="349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适用区域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画线宽 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(mm)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画线颜色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主通道线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黄色</a:t>
                      </a: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2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辅助通道线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40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开门线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69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部门外分隔线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1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清洁工具定置区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9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垃圾桶定置区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8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QA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检验区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8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部品待确认（返工）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78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成品区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白色</a:t>
                      </a: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部门内分隔线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一般区域（物流车置场）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0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废品区</a:t>
                      </a:r>
                      <a:r>
                        <a:rPr lang="zh-CN" altLang="zh-CN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分隔线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红色</a:t>
                      </a: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37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配电柜区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间隔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100/45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度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斑马纹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消防区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间隔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100/45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度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350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危险区域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间隔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100/45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度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459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化学品材料区域</a:t>
                      </a:r>
                      <a:r>
                        <a:rPr lang="zh-CN" altLang="zh-CN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分隔线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间隔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100/45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度</a:t>
                      </a:r>
                      <a:endParaRPr kumimoji="0" lang="zh-CN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9992" marR="89992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89992" marR="89992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04800" y="990600"/>
          <a:ext cx="3962400" cy="2271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200400"/>
              </a:tblGrid>
              <a:tr h="4222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对现场进行颜色管理，使现场规范化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1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生产车间所有工作场所</a:t>
                      </a:r>
                      <a:endParaRPr kumimoji="1"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31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en-US" altLang="zh-CN" sz="1100" b="0" dirty="0" smtClean="0"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1" lang="zh-CN" altLang="en-US" sz="1100" b="0" dirty="0" smtClean="0">
                          <a:latin typeface="Times New Roman" panose="02020603050405020304" pitchFamily="18" charset="0"/>
                        </a:rPr>
                        <a:t>、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按管理要求在相应的地方刷不同颜色的油漆；</a:t>
                      </a:r>
                      <a:endParaRPr kumimoji="1" lang="zh-CN" alt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074">
                <a:tc vMerge="1"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1100" b="0" dirty="0" smtClean="0"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1" lang="zh-CN" altLang="en-US" sz="1100" b="0" dirty="0" smtClean="0">
                          <a:latin typeface="Times New Roman" panose="02020603050405020304" pitchFamily="18" charset="0"/>
                        </a:rPr>
                        <a:t>、</a:t>
                      </a:r>
                      <a:r>
                        <a:rPr kumimoji="1" lang="zh-CN" alt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划线方法：</a:t>
                      </a:r>
                      <a:endParaRPr kumimoji="1" lang="en-US" altLang="zh-CN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先用墨斗安规定的线宽划出两条边沿线</a:t>
                      </a:r>
                      <a:endParaRPr kumimoji="1" lang="en-US" altLang="zh-CN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在两线条侧边沿用胶纸粘贴后刷相应的颜色</a:t>
                      </a:r>
                      <a:endParaRPr kumimoji="1" lang="zh-CN" altLang="en-US" sz="1100" b="0" dirty="0" smtClean="0">
                        <a:latin typeface="Times New Roman" panose="02020603050405020304" pitchFamily="18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07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 smtClean="0"/>
                        <a:t>注意</a:t>
                      </a:r>
                      <a:endParaRPr lang="zh-CN" altLang="en-US" sz="1400" b="1" dirty="0" smtClean="0"/>
                    </a:p>
                  </a:txBody>
                  <a:tcPr marT="45701" marB="4570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1" dirty="0" smtClean="0">
                          <a:solidFill>
                            <a:srgbClr val="FF0000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地面区域颜色块脱漆后不需再补漆了，现有的色块用线框替换</a:t>
                      </a:r>
                      <a:endParaRPr kumimoji="1" lang="zh-CN" altLang="en-US" sz="11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793" name="Picture 75" descr="D:\5S\DSC0287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499110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94" name="Picture 76" descr="D:\5S\DSC028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8140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AutoShape 6"/>
          <p:cNvSpPr/>
          <p:nvPr/>
        </p:nvSpPr>
        <p:spPr>
          <a:xfrm>
            <a:off x="2057400" y="76200"/>
            <a:ext cx="4152900" cy="46672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配电柜、消防设施警示线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1746" name="Picture 11" descr="DSC_00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025" y="3733800"/>
            <a:ext cx="3341688" cy="2819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47" name="Group 38"/>
          <p:cNvGrpSpPr/>
          <p:nvPr/>
        </p:nvGrpSpPr>
        <p:grpSpPr>
          <a:xfrm>
            <a:off x="4778375" y="3505200"/>
            <a:ext cx="4365625" cy="3733800"/>
            <a:chOff x="2832" y="1728"/>
            <a:chExt cx="2750" cy="2352"/>
          </a:xfrm>
        </p:grpSpPr>
        <p:sp>
          <p:nvSpPr>
            <p:cNvPr id="31748" name="Rectangle 33"/>
            <p:cNvSpPr/>
            <p:nvPr/>
          </p:nvSpPr>
          <p:spPr>
            <a:xfrm>
              <a:off x="3282" y="2134"/>
              <a:ext cx="1930" cy="153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49" name="Rectangle 34"/>
            <p:cNvSpPr/>
            <p:nvPr/>
          </p:nvSpPr>
          <p:spPr>
            <a:xfrm rot="-2700000">
              <a:off x="2895" y="2172"/>
              <a:ext cx="937" cy="191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0" name="Rectangle 35"/>
            <p:cNvSpPr/>
            <p:nvPr/>
          </p:nvSpPr>
          <p:spPr>
            <a:xfrm rot="-2700000">
              <a:off x="2846" y="2509"/>
              <a:ext cx="1501" cy="191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1" name="Rectangle 36"/>
            <p:cNvSpPr/>
            <p:nvPr/>
          </p:nvSpPr>
          <p:spPr>
            <a:xfrm rot="-2700000">
              <a:off x="2832" y="2661"/>
              <a:ext cx="2452" cy="191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2" name="Rectangle 37"/>
            <p:cNvSpPr/>
            <p:nvPr/>
          </p:nvSpPr>
          <p:spPr>
            <a:xfrm rot="-2700000">
              <a:off x="3253" y="2851"/>
              <a:ext cx="2329" cy="192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3" name="Rectangle 38"/>
            <p:cNvSpPr/>
            <p:nvPr/>
          </p:nvSpPr>
          <p:spPr>
            <a:xfrm rot="-2700000">
              <a:off x="3906" y="3151"/>
              <a:ext cx="1621" cy="191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4" name="Rectangle 39"/>
            <p:cNvSpPr/>
            <p:nvPr/>
          </p:nvSpPr>
          <p:spPr>
            <a:xfrm rot="-2700000">
              <a:off x="4514" y="3395"/>
              <a:ext cx="1059" cy="192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5" name="Rectangle 40"/>
            <p:cNvSpPr/>
            <p:nvPr/>
          </p:nvSpPr>
          <p:spPr>
            <a:xfrm>
              <a:off x="3200" y="3674"/>
              <a:ext cx="2166" cy="40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6" name="Rectangle 41"/>
            <p:cNvSpPr/>
            <p:nvPr/>
          </p:nvSpPr>
          <p:spPr>
            <a:xfrm>
              <a:off x="5202" y="2134"/>
              <a:ext cx="286" cy="154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7" name="Rectangle 42"/>
            <p:cNvSpPr/>
            <p:nvPr/>
          </p:nvSpPr>
          <p:spPr>
            <a:xfrm>
              <a:off x="2914" y="2134"/>
              <a:ext cx="368" cy="154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8" name="Rectangle 43"/>
            <p:cNvSpPr/>
            <p:nvPr/>
          </p:nvSpPr>
          <p:spPr>
            <a:xfrm>
              <a:off x="3282" y="1728"/>
              <a:ext cx="2165" cy="40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9" name="Rectangle 44"/>
            <p:cNvSpPr/>
            <p:nvPr/>
          </p:nvSpPr>
          <p:spPr>
            <a:xfrm>
              <a:off x="3649" y="2134"/>
              <a:ext cx="1158" cy="95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pPr algn="ctr"/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电柜、消防栓、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灭火器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60" name="Text Box 45"/>
            <p:cNvSpPr txBox="1"/>
            <p:nvPr/>
          </p:nvSpPr>
          <p:spPr>
            <a:xfrm>
              <a:off x="3693" y="3657"/>
              <a:ext cx="97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2" tIns="45716" rIns="91432" bIns="45716" anchor="t">
              <a:spAutoFit/>
            </a:bodyPr>
            <a:p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45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度角</a:t>
              </a:r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/10cm</a:t>
              </a:r>
              <a:endParaRPr lang="en-US" altLang="zh-CN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61" name="Line 46"/>
            <p:cNvSpPr/>
            <p:nvPr/>
          </p:nvSpPr>
          <p:spPr>
            <a:xfrm>
              <a:off x="5000" y="3674"/>
              <a:ext cx="0" cy="2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62" name="Line 47"/>
            <p:cNvSpPr/>
            <p:nvPr/>
          </p:nvSpPr>
          <p:spPr>
            <a:xfrm>
              <a:off x="4714" y="3674"/>
              <a:ext cx="0" cy="2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63" name="Line 48"/>
            <p:cNvSpPr/>
            <p:nvPr/>
          </p:nvSpPr>
          <p:spPr>
            <a:xfrm>
              <a:off x="4714" y="3875"/>
              <a:ext cx="28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64" name="Line 49"/>
            <p:cNvSpPr/>
            <p:nvPr/>
          </p:nvSpPr>
          <p:spPr>
            <a:xfrm>
              <a:off x="3693" y="3877"/>
              <a:ext cx="102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65" name="Line 50"/>
            <p:cNvSpPr/>
            <p:nvPr/>
          </p:nvSpPr>
          <p:spPr>
            <a:xfrm>
              <a:off x="4691" y="3099"/>
              <a:ext cx="838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66" name="Line 51"/>
            <p:cNvSpPr/>
            <p:nvPr/>
          </p:nvSpPr>
          <p:spPr>
            <a:xfrm>
              <a:off x="4691" y="3667"/>
              <a:ext cx="838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67" name="Line 52"/>
            <p:cNvSpPr/>
            <p:nvPr/>
          </p:nvSpPr>
          <p:spPr>
            <a:xfrm>
              <a:off x="5325" y="3107"/>
              <a:ext cx="0" cy="56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68" name="Text Box 53"/>
            <p:cNvSpPr txBox="1"/>
            <p:nvPr/>
          </p:nvSpPr>
          <p:spPr>
            <a:xfrm rot="-5400000">
              <a:off x="5242" y="3285"/>
              <a:ext cx="40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2" tIns="45716" rIns="91432" bIns="45716" anchor="t">
              <a:spAutoFit/>
            </a:bodyPr>
            <a:p>
              <a:r>
                <a:rPr lang="en-US" altLang="zh-CN" dirty="0">
                  <a:latin typeface="方正大黑简体" pitchFamily="1" charset="-122"/>
                  <a:ea typeface="方正大黑简体" pitchFamily="1" charset="-122"/>
                </a:rPr>
                <a:t>40cm</a:t>
              </a:r>
              <a:endParaRPr lang="en-US" altLang="zh-CN" dirty="0">
                <a:latin typeface="方正大黑简体" pitchFamily="1" charset="-122"/>
                <a:ea typeface="方正大黑简体" pitchFamily="1" charset="-122"/>
              </a:endParaRPr>
            </a:p>
          </p:txBody>
        </p:sp>
        <p:sp>
          <p:nvSpPr>
            <p:cNvPr id="31769" name="Line 54"/>
            <p:cNvSpPr/>
            <p:nvPr/>
          </p:nvSpPr>
          <p:spPr>
            <a:xfrm flipV="1">
              <a:off x="4809" y="1971"/>
              <a:ext cx="0" cy="1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70" name="Line 55"/>
            <p:cNvSpPr/>
            <p:nvPr/>
          </p:nvSpPr>
          <p:spPr>
            <a:xfrm flipV="1">
              <a:off x="5202" y="1971"/>
              <a:ext cx="0" cy="16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71" name="Line 56"/>
            <p:cNvSpPr/>
            <p:nvPr/>
          </p:nvSpPr>
          <p:spPr>
            <a:xfrm>
              <a:off x="4811" y="2052"/>
              <a:ext cx="40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72" name="Text Box 57"/>
            <p:cNvSpPr txBox="1"/>
            <p:nvPr/>
          </p:nvSpPr>
          <p:spPr>
            <a:xfrm>
              <a:off x="4811" y="1877"/>
              <a:ext cx="372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2" tIns="45716" rIns="91432" bIns="45716" anchor="t">
              <a:spAutoFit/>
            </a:bodyPr>
            <a:p>
              <a:r>
                <a:rPr lang="en-US" altLang="zh-CN" sz="1600" dirty="0">
                  <a:latin typeface="方正大黑简体" pitchFamily="1" charset="-122"/>
                  <a:ea typeface="方正大黑简体" pitchFamily="1" charset="-122"/>
                </a:rPr>
                <a:t>20cm</a:t>
              </a:r>
              <a:endParaRPr lang="en-US" altLang="zh-CN" sz="1600" dirty="0">
                <a:latin typeface="方正大黑简体" pitchFamily="1" charset="-122"/>
                <a:ea typeface="方正大黑简体" pitchFamily="1" charset="-122"/>
              </a:endParaRPr>
            </a:p>
          </p:txBody>
        </p:sp>
      </p:grpSp>
      <p:pic>
        <p:nvPicPr>
          <p:cNvPr id="31773" name="Picture 58" descr="DSC_0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838200"/>
            <a:ext cx="2590800" cy="24828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04800" y="1066800"/>
          <a:ext cx="5029200" cy="188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015"/>
                <a:gridCol w="4427185"/>
              </a:tblGrid>
              <a:tr h="53327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线区域内为重要安全设施，禁止堆放物品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9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配电柜、消防栓、灭火器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094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100" dirty="0" smtClean="0"/>
                        <a:t>1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电柜、消防栓等区域线使用斑马线绘制，线宽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100mm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；</a:t>
                      </a:r>
                      <a:endParaRPr lang="zh-CN" altLang="en-US" sz="1100" dirty="0"/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7846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100" dirty="0" smtClean="0"/>
                        <a:t>2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各区域线的大小以摆放物品大小而定，物品摆放与区域线距离为：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30mm≤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距离≤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50mm</a:t>
                      </a:r>
                      <a:endParaRPr lang="en-US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AutoShape 6"/>
          <p:cNvSpPr/>
          <p:nvPr/>
        </p:nvSpPr>
        <p:spPr>
          <a:xfrm>
            <a:off x="2514600" y="304800"/>
            <a:ext cx="4152900" cy="46672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凸起物警示线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2770" name="Picture 2" descr="E:\5S\照片\四期\新建文件夹\DSC_020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4495800"/>
            <a:ext cx="3048000" cy="202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3" descr="E:\5S\照片\四期\DSC_01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7800"/>
            <a:ext cx="3098800" cy="2057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1524000"/>
          <a:ext cx="5029200" cy="2005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015"/>
                <a:gridCol w="4427185"/>
              </a:tblGrid>
              <a:tr h="5332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对可能造成安全事故的凸起物，墙上配电盒进行警示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墙上配电盒、凸起物（消防器材除外）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897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100" dirty="0" smtClean="0"/>
                        <a:t>1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对于墙上固定的凸出配电盒，可在配电柜两端绘制或粘贴斑马线，线宽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100mm</a:t>
                      </a:r>
                      <a:endParaRPr lang="zh-CN" altLang="en-US" sz="11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715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 smtClean="0"/>
                        <a:t>2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对于车间内地面或墙上的凸起物可在周围绘制斑马线：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30mm≤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宽度≤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50mm</a:t>
                      </a:r>
                      <a:endParaRPr lang="zh-CN" altLang="en-US" sz="1100" dirty="0" smtClean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14400" y="6477000"/>
            <a:ext cx="6824979" cy="396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由中国</a:t>
            </a:r>
            <a:r>
              <a:rPr lang="en-US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6S</a:t>
            </a: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咨询服务中心（</a:t>
            </a:r>
            <a:r>
              <a:rPr lang="en-US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www.cn6szx.com</a:t>
            </a: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）整理发布</a:t>
            </a:r>
            <a:endParaRPr lang="zh-CN" altLang="en-US" sz="20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AutoShape 6"/>
          <p:cNvSpPr/>
          <p:nvPr/>
        </p:nvSpPr>
        <p:spPr>
          <a:xfrm>
            <a:off x="2133600" y="152400"/>
            <a:ext cx="4152900" cy="46672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护栏警示标识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3794" name="Text Box 18"/>
          <p:cNvSpPr txBox="1"/>
          <p:nvPr/>
        </p:nvSpPr>
        <p:spPr>
          <a:xfrm>
            <a:off x="533400" y="24384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28600" y="1066800"/>
          <a:ext cx="4343400" cy="103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429000"/>
              </a:tblGrid>
              <a:tr h="3873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保护和警示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危险部位（区域）护栏或护罩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5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护栏或护罩用黄色标明</a:t>
                      </a:r>
                      <a:endParaRPr lang="zh-CN" altLang="en-US" sz="1100" dirty="0"/>
                    </a:p>
                  </a:txBody>
                  <a:tcPr marT="45730" marB="4573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3809" name="Picture 25" descr="D:\layout\可视化：颜色管理\DSC0565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048000"/>
            <a:ext cx="40386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0" name="Picture 42" descr="D:\layout\可视化：颜色管理\DSC056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502920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1" name="Picture 43" descr="D:\layout\可视化：颜色管理\DSC056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028950"/>
            <a:ext cx="236220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2" name="Picture 44" descr="D:\layout\可视化：颜色管理\DSC056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914400"/>
            <a:ext cx="2438400" cy="18288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0" name="Straight Arrow Connector 29"/>
          <p:cNvCxnSpPr/>
          <p:nvPr/>
        </p:nvCxnSpPr>
        <p:spPr>
          <a:xfrm rot="10800000" flipV="1">
            <a:off x="2743200" y="32766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7162800" y="12192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7162800" y="34290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7239000" y="54102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5295900" y="2400300"/>
            <a:ext cx="609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04800" y="6400800"/>
            <a:ext cx="6824979" cy="396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由中国</a:t>
            </a:r>
            <a:r>
              <a:rPr lang="en-US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6S</a:t>
            </a: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咨询服务中心（</a:t>
            </a:r>
            <a:r>
              <a:rPr lang="en-US" altLang="zh-CN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www.cn6szx.com</a:t>
            </a:r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）整理发布</a:t>
            </a:r>
            <a:endParaRPr lang="zh-CN" altLang="en-US" sz="20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3"/>
          <p:cNvSpPr/>
          <p:nvPr/>
        </p:nvSpPr>
        <p:spPr>
          <a:xfrm>
            <a:off x="4800600" y="5867400"/>
            <a:ext cx="4343400" cy="4714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1432" tIns="45716" rIns="91432" bIns="45716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8" name="AutoShape 4"/>
          <p:cNvSpPr/>
          <p:nvPr/>
        </p:nvSpPr>
        <p:spPr>
          <a:xfrm>
            <a:off x="2133600" y="152400"/>
            <a:ext cx="4152900" cy="46672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柱子警示标识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19" name="Text Box 8"/>
          <p:cNvSpPr txBox="1"/>
          <p:nvPr/>
        </p:nvSpPr>
        <p:spPr>
          <a:xfrm>
            <a:off x="533400" y="24384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4820" name="组合 24"/>
          <p:cNvGrpSpPr/>
          <p:nvPr/>
        </p:nvGrpSpPr>
        <p:grpSpPr>
          <a:xfrm>
            <a:off x="4648200" y="1066800"/>
            <a:ext cx="3551238" cy="5105400"/>
            <a:chOff x="5181600" y="1066800"/>
            <a:chExt cx="3551238" cy="5105400"/>
          </a:xfrm>
        </p:grpSpPr>
        <p:sp>
          <p:nvSpPr>
            <p:cNvPr id="34821" name="Rectangle 10"/>
            <p:cNvSpPr/>
            <p:nvPr/>
          </p:nvSpPr>
          <p:spPr>
            <a:xfrm>
              <a:off x="5976938" y="1066800"/>
              <a:ext cx="742950" cy="4905375"/>
            </a:xfrm>
            <a:prstGeom prst="rect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2" name="Line 11"/>
            <p:cNvSpPr/>
            <p:nvPr/>
          </p:nvSpPr>
          <p:spPr>
            <a:xfrm>
              <a:off x="5181600" y="5972175"/>
              <a:ext cx="2782888" cy="0"/>
            </a:xfrm>
            <a:prstGeom prst="line">
              <a:avLst/>
            </a:prstGeom>
            <a:ln w="28575" cap="flat" cmpd="sng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3" name="Text Box 17"/>
            <p:cNvSpPr txBox="1"/>
            <p:nvPr/>
          </p:nvSpPr>
          <p:spPr>
            <a:xfrm>
              <a:off x="8091488" y="5805488"/>
              <a:ext cx="641350" cy="3667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2" tIns="45716" rIns="91432" bIns="45716" anchor="t">
              <a:spAutoFit/>
            </a:bodyPr>
            <a:p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地面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4" name="Line 18"/>
            <p:cNvSpPr/>
            <p:nvPr/>
          </p:nvSpPr>
          <p:spPr>
            <a:xfrm>
              <a:off x="6719888" y="2524125"/>
              <a:ext cx="741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5" name="Line 19"/>
            <p:cNvSpPr/>
            <p:nvPr/>
          </p:nvSpPr>
          <p:spPr>
            <a:xfrm>
              <a:off x="6997700" y="2527300"/>
              <a:ext cx="0" cy="344487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6" name="Text Box 20"/>
            <p:cNvSpPr txBox="1"/>
            <p:nvPr/>
          </p:nvSpPr>
          <p:spPr>
            <a:xfrm>
              <a:off x="7064375" y="4130675"/>
              <a:ext cx="731838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2" tIns="45716" rIns="91432" bIns="45716" anchor="t">
              <a:spAutoFit/>
            </a:bodyPr>
            <a:p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1.5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米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7" name="Line 21"/>
            <p:cNvSpPr/>
            <p:nvPr/>
          </p:nvSpPr>
          <p:spPr>
            <a:xfrm>
              <a:off x="5561013" y="2514600"/>
              <a:ext cx="41592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8" name="Line 22"/>
            <p:cNvSpPr/>
            <p:nvPr/>
          </p:nvSpPr>
          <p:spPr>
            <a:xfrm>
              <a:off x="5561013" y="3214688"/>
              <a:ext cx="41592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9" name="Line 23"/>
            <p:cNvSpPr/>
            <p:nvPr/>
          </p:nvSpPr>
          <p:spPr>
            <a:xfrm>
              <a:off x="5791200" y="2514600"/>
              <a:ext cx="1588" cy="712788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30" name="Text Box 24"/>
            <p:cNvSpPr txBox="1"/>
            <p:nvPr/>
          </p:nvSpPr>
          <p:spPr>
            <a:xfrm>
              <a:off x="5197475" y="2759075"/>
              <a:ext cx="638175" cy="304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2" tIns="45716" rIns="91432" bIns="45716" anchor="t">
              <a:spAutoFit/>
            </a:bodyPr>
            <a:p>
              <a:r>
                <a:rPr lang="en-US" altLang="zh-CN" sz="1400" b="1" dirty="0">
                  <a:latin typeface="Arial" panose="020B0604020202020204" pitchFamily="34" charset="0"/>
                  <a:ea typeface="宋体" panose="02010600030101010101" pitchFamily="2" charset="-122"/>
                </a:rPr>
                <a:t>10cm</a:t>
              </a:r>
              <a:endPara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31" name="Rectangle 27"/>
            <p:cNvSpPr/>
            <p:nvPr/>
          </p:nvSpPr>
          <p:spPr>
            <a:xfrm>
              <a:off x="5943600" y="2514600"/>
              <a:ext cx="762000" cy="706438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32" name="Rectangle 28"/>
            <p:cNvSpPr/>
            <p:nvPr/>
          </p:nvSpPr>
          <p:spPr>
            <a:xfrm>
              <a:off x="5943600" y="3221038"/>
              <a:ext cx="762000" cy="70485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33" name="Rectangle 29"/>
            <p:cNvSpPr/>
            <p:nvPr/>
          </p:nvSpPr>
          <p:spPr>
            <a:xfrm>
              <a:off x="5943600" y="3886200"/>
              <a:ext cx="762000" cy="70485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34" name="Rectangle 30"/>
            <p:cNvSpPr/>
            <p:nvPr/>
          </p:nvSpPr>
          <p:spPr>
            <a:xfrm>
              <a:off x="5943600" y="4572000"/>
              <a:ext cx="762000" cy="706438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35" name="Rectangle 31"/>
            <p:cNvSpPr/>
            <p:nvPr/>
          </p:nvSpPr>
          <p:spPr>
            <a:xfrm>
              <a:off x="5943600" y="5262563"/>
              <a:ext cx="762000" cy="706437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4836" name="Picture 11" descr="E:\5S\照片\DSC_000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0" y="1066800"/>
            <a:ext cx="1627188" cy="2286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09600" y="1066800"/>
          <a:ext cx="3657600" cy="168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743200"/>
              </a:tblGrid>
              <a:tr h="4974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对于不靠墙的柱子进行警示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2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危险部位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316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100" dirty="0" smtClean="0"/>
                        <a:t>1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危险部位、危险区域用斑马线来标明</a:t>
                      </a:r>
                      <a:endParaRPr lang="zh-CN" altLang="en-US" sz="1100" dirty="0"/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17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100" dirty="0" smtClean="0"/>
                        <a:t>2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工字柱上斑马线黄黑间隔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10cm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。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853" name="Picture 26" descr="DSC054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19400"/>
            <a:ext cx="1828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54" name="Picture 40" descr="D:\layout\可视化：颜色管理\DSC056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724400"/>
            <a:ext cx="2540000" cy="1905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5" name="Straight Arrow Connector 24"/>
          <p:cNvCxnSpPr/>
          <p:nvPr/>
        </p:nvCxnSpPr>
        <p:spPr>
          <a:xfrm rot="10800000" flipV="1">
            <a:off x="4419600" y="5257800"/>
            <a:ext cx="9906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AutoShape 4"/>
          <p:cNvSpPr/>
          <p:nvPr/>
        </p:nvSpPr>
        <p:spPr>
          <a:xfrm>
            <a:off x="2133600" y="152400"/>
            <a:ext cx="4152900" cy="46672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lIns="82542" tIns="41272" rIns="82542" bIns="41272" anchor="ctr">
            <a:spAutoFit/>
          </a:bodyPr>
          <a:p>
            <a:pPr algn="ctr" defTabSz="957580"/>
            <a:r>
              <a:rPr lang="zh-CN" altLang="en-US" sz="2200" b="1" dirty="0">
                <a:latin typeface="黑体" panose="02010609060101010101" pitchFamily="2" charset="-122"/>
                <a:ea typeface="黑体" panose="02010609060101010101" pitchFamily="2" charset="-122"/>
              </a:rPr>
              <a:t>爬梯警示线标识</a:t>
            </a:r>
            <a:endParaRPr lang="zh-CN" altLang="en-US" sz="2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5842" name="Text Box 8"/>
          <p:cNvSpPr txBox="1"/>
          <p:nvPr/>
        </p:nvSpPr>
        <p:spPr>
          <a:xfrm>
            <a:off x="533400" y="24384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 lIns="91432" tIns="45716" rIns="91432" bIns="45716" anchor="t"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3" name="Text Box 43"/>
          <p:cNvSpPr txBox="1"/>
          <p:nvPr/>
        </p:nvSpPr>
        <p:spPr>
          <a:xfrm>
            <a:off x="8001000" y="5562600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91432" tIns="45716" rIns="91432" bIns="45716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地面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844" name="组合 27"/>
          <p:cNvGrpSpPr/>
          <p:nvPr/>
        </p:nvGrpSpPr>
        <p:grpSpPr>
          <a:xfrm>
            <a:off x="5334000" y="1600200"/>
            <a:ext cx="3163888" cy="4359275"/>
            <a:chOff x="5334000" y="1600200"/>
            <a:chExt cx="3163888" cy="4359275"/>
          </a:xfrm>
        </p:grpSpPr>
        <p:sp>
          <p:nvSpPr>
            <p:cNvPr id="35845" name="Rectangle 25"/>
            <p:cNvSpPr/>
            <p:nvPr/>
          </p:nvSpPr>
          <p:spPr>
            <a:xfrm>
              <a:off x="5334000" y="1600200"/>
              <a:ext cx="228600" cy="43434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46" name="Rectangle 26"/>
            <p:cNvSpPr/>
            <p:nvPr/>
          </p:nvSpPr>
          <p:spPr>
            <a:xfrm>
              <a:off x="7010400" y="1600200"/>
              <a:ext cx="228600" cy="4343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47" name="Rectangle 27"/>
            <p:cNvSpPr/>
            <p:nvPr/>
          </p:nvSpPr>
          <p:spPr>
            <a:xfrm>
              <a:off x="5562600" y="2209800"/>
              <a:ext cx="1447800" cy="15240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48" name="Rectangle 28"/>
            <p:cNvSpPr/>
            <p:nvPr/>
          </p:nvSpPr>
          <p:spPr>
            <a:xfrm>
              <a:off x="5562600" y="3276600"/>
              <a:ext cx="1447800" cy="15240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49" name="Rectangle 29"/>
            <p:cNvSpPr/>
            <p:nvPr/>
          </p:nvSpPr>
          <p:spPr>
            <a:xfrm>
              <a:off x="5562600" y="4333875"/>
              <a:ext cx="1447800" cy="15240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0" name="Rectangle 30"/>
            <p:cNvSpPr/>
            <p:nvPr/>
          </p:nvSpPr>
          <p:spPr>
            <a:xfrm>
              <a:off x="5562600" y="5410200"/>
              <a:ext cx="1447800" cy="152400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1" name="Rectangle 31"/>
            <p:cNvSpPr/>
            <p:nvPr/>
          </p:nvSpPr>
          <p:spPr>
            <a:xfrm>
              <a:off x="5334000" y="22098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2" name="Rectangle 32"/>
            <p:cNvSpPr/>
            <p:nvPr/>
          </p:nvSpPr>
          <p:spPr>
            <a:xfrm>
              <a:off x="5334000" y="3276600"/>
              <a:ext cx="228600" cy="10668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3" name="Rectangle 33"/>
            <p:cNvSpPr/>
            <p:nvPr/>
          </p:nvSpPr>
          <p:spPr>
            <a:xfrm>
              <a:off x="5334000" y="43434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4" name="Rectangle 34"/>
            <p:cNvSpPr/>
            <p:nvPr/>
          </p:nvSpPr>
          <p:spPr>
            <a:xfrm>
              <a:off x="5334000" y="5410200"/>
              <a:ext cx="228600" cy="5334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5" name="Rectangle 35"/>
            <p:cNvSpPr/>
            <p:nvPr/>
          </p:nvSpPr>
          <p:spPr>
            <a:xfrm>
              <a:off x="7010400" y="1600200"/>
              <a:ext cx="228600" cy="43434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6" name="Rectangle 36"/>
            <p:cNvSpPr/>
            <p:nvPr/>
          </p:nvSpPr>
          <p:spPr>
            <a:xfrm>
              <a:off x="7010400" y="22098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7" name="Rectangle 37"/>
            <p:cNvSpPr/>
            <p:nvPr/>
          </p:nvSpPr>
          <p:spPr>
            <a:xfrm>
              <a:off x="7010400" y="3276600"/>
              <a:ext cx="228600" cy="10668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8" name="Rectangle 38"/>
            <p:cNvSpPr/>
            <p:nvPr/>
          </p:nvSpPr>
          <p:spPr>
            <a:xfrm>
              <a:off x="7010400" y="4343400"/>
              <a:ext cx="228600" cy="106680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59" name="Rectangle 39"/>
            <p:cNvSpPr/>
            <p:nvPr/>
          </p:nvSpPr>
          <p:spPr>
            <a:xfrm>
              <a:off x="7010400" y="5410200"/>
              <a:ext cx="228600" cy="53340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432" tIns="45716" rIns="91432" bIns="45716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60" name="Line 40"/>
            <p:cNvSpPr/>
            <p:nvPr/>
          </p:nvSpPr>
          <p:spPr>
            <a:xfrm>
              <a:off x="5715000" y="5959475"/>
              <a:ext cx="2782888" cy="0"/>
            </a:xfrm>
            <a:prstGeom prst="line">
              <a:avLst/>
            </a:prstGeom>
            <a:ln w="28575" cap="flat" cmpd="sng">
              <a:solidFill>
                <a:srgbClr val="1C1C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61" name="Line 41"/>
            <p:cNvSpPr/>
            <p:nvPr/>
          </p:nvSpPr>
          <p:spPr>
            <a:xfrm>
              <a:off x="7253288" y="2209800"/>
              <a:ext cx="74136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62" name="Line 42"/>
            <p:cNvSpPr/>
            <p:nvPr/>
          </p:nvSpPr>
          <p:spPr>
            <a:xfrm flipH="1">
              <a:off x="7531100" y="2209800"/>
              <a:ext cx="12700" cy="374967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63" name="Text Box 44"/>
            <p:cNvSpPr txBox="1"/>
            <p:nvPr/>
          </p:nvSpPr>
          <p:spPr>
            <a:xfrm>
              <a:off x="7620000" y="3581400"/>
              <a:ext cx="731838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2" tIns="45716" rIns="91432" bIns="45716" anchor="t">
              <a:spAutoFit/>
            </a:bodyPr>
            <a:p>
              <a:r>
                <a:rPr lang="en-US" altLang="zh-CN" b="1" dirty="0">
                  <a:latin typeface="Arial" panose="020B0604020202020204" pitchFamily="34" charset="0"/>
                  <a:ea typeface="宋体" panose="02010600030101010101" pitchFamily="2" charset="-122"/>
                </a:rPr>
                <a:t>1.5</a:t>
              </a:r>
              <a:r>
                <a: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rPr>
                <a:t>米</a:t>
              </a:r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5864" name="Picture 23" descr="E:\5S\照片\一期\IMG_35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4495800"/>
            <a:ext cx="1295400" cy="2133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28600" y="1676400"/>
          <a:ext cx="4724400" cy="2119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962400"/>
              </a:tblGrid>
              <a:tr h="5662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目的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爬梯处进行危险警示</a:t>
                      </a:r>
                      <a:endParaRPr kumimoji="1"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8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对象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危险部位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596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标准</a:t>
                      </a:r>
                      <a:endParaRPr lang="zh-CN" altLang="en-US" sz="1400" b="1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100" dirty="0" smtClean="0"/>
                        <a:t>1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危险部位、危险区域用斑马线来标明，至少标示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1.5m</a:t>
                      </a:r>
                      <a:endParaRPr lang="zh-CN" altLang="en-US" sz="11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904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100" dirty="0" smtClean="0"/>
                        <a:t>2</a:t>
                      </a:r>
                      <a:r>
                        <a:rPr lang="zh-CN" altLang="en-US" sz="1100" dirty="0" smtClean="0"/>
                        <a:t>、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工字柱上斑马线黄黑间隔通常为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30cm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。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44">
                <a:tc vMerge="1"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、扶梯上刷斑马线，使得斑马线在横向爬梯上交错，距离约</a:t>
                      </a:r>
                      <a:r>
                        <a:rPr lang="en-US" altLang="zh-CN" sz="1100" dirty="0" smtClean="0">
                          <a:cs typeface="Times New Roman" panose="02020603050405020304" pitchFamily="18" charset="0"/>
                        </a:rPr>
                        <a:t>30cm</a:t>
                      </a:r>
                      <a:r>
                        <a:rPr lang="zh-CN" altLang="en-US" sz="1100" dirty="0" smtClean="0">
                          <a:cs typeface="Times New Roman" panose="02020603050405020304" pitchFamily="18" charset="0"/>
                        </a:rPr>
                        <a:t>左右。</a:t>
                      </a:r>
                      <a:endParaRPr lang="zh-CN" altLang="en-US" sz="1100" dirty="0">
                        <a:cs typeface="Times New Roman" panose="02020603050405020304" pitchFamily="18" charset="0"/>
                      </a:endParaRPr>
                    </a:p>
                  </a:txBody>
                  <a:tcPr marT="45708" marB="45708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4906</Words>
  <Application>WPS 演示</Application>
  <PresentationFormat>全屏显示(4:3)</PresentationFormat>
  <Paragraphs>1046</Paragraphs>
  <Slides>28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黑体</vt:lpstr>
      <vt:lpstr>Times New Roman</vt:lpstr>
      <vt:lpstr>微软雅黑</vt:lpstr>
      <vt:lpstr>方正大黑简体</vt:lpstr>
      <vt:lpstr>楷体_GB2312</vt:lpstr>
      <vt:lpstr>Arial Unicode MS</vt:lpstr>
      <vt:lpstr>新宋体</vt:lpstr>
      <vt:lpstr>华文新魏</vt:lpstr>
      <vt:lpstr>默认设计模板</vt:lpstr>
      <vt:lpstr>Custom Design</vt:lpstr>
      <vt:lpstr>1_默认设计模板</vt:lpstr>
      <vt:lpstr>Acrobat.Document.DC</vt:lpstr>
      <vt:lpstr>AutoCAD.Drawing.16</vt:lpstr>
      <vt:lpstr>AutoCAD.Drawing.16</vt:lpstr>
      <vt:lpstr>Visio.Drawing.11</vt:lpstr>
      <vt:lpstr>Visio.Drawing.11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EHS</dc:subject>
  <cp:lastModifiedBy>A呀土豆baby</cp:lastModifiedBy>
  <cp:revision>355</cp:revision>
  <dcterms:created xsi:type="dcterms:W3CDTF">1900-01-01T00:00:00Z</dcterms:created>
  <dcterms:modified xsi:type="dcterms:W3CDTF">2021-09-16T13:52:01Z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2052-11.1.0.10938</vt:lpwstr>
  </property>
  <property fmtid="{D5CDD505-2E9C-101B-9397-08002B2CF9AE}" pid="4" name="ICV">
    <vt:lpwstr>F6DD1CBB660C42B691A568C8429B77D8</vt:lpwstr>
  </property>
</Properties>
</file>