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37"/>
  </p:notesMasterIdLst>
  <p:sldIdLst>
    <p:sldId id="256" r:id="rId4"/>
    <p:sldId id="257" r:id="rId5"/>
    <p:sldId id="360" r:id="rId6"/>
    <p:sldId id="258" r:id="rId7"/>
    <p:sldId id="260" r:id="rId8"/>
    <p:sldId id="352" r:id="rId9"/>
    <p:sldId id="353" r:id="rId10"/>
    <p:sldId id="354" r:id="rId11"/>
    <p:sldId id="355" r:id="rId12"/>
    <p:sldId id="358" r:id="rId13"/>
    <p:sldId id="359" r:id="rId14"/>
    <p:sldId id="356" r:id="rId15"/>
    <p:sldId id="261" r:id="rId16"/>
    <p:sldId id="266" r:id="rId17"/>
    <p:sldId id="409" r:id="rId18"/>
    <p:sldId id="411" r:id="rId19"/>
    <p:sldId id="410" r:id="rId20"/>
    <p:sldId id="406" r:id="rId21"/>
    <p:sldId id="351" r:id="rId22"/>
    <p:sldId id="267" r:id="rId23"/>
    <p:sldId id="268" r:id="rId24"/>
    <p:sldId id="270" r:id="rId25"/>
    <p:sldId id="271" r:id="rId26"/>
    <p:sldId id="272" r:id="rId27"/>
    <p:sldId id="273" r:id="rId28"/>
    <p:sldId id="274" r:id="rId29"/>
    <p:sldId id="275" r:id="rId30"/>
    <p:sldId id="276" r:id="rId31"/>
    <p:sldId id="277" r:id="rId32"/>
    <p:sldId id="278" r:id="rId33"/>
    <p:sldId id="279" r:id="rId34"/>
    <p:sldId id="281" r:id="rId35"/>
    <p:sldId id="282" r:id="rId36"/>
    <p:sldId id="412" r:id="rId37"/>
    <p:sldId id="283" r:id="rId38"/>
    <p:sldId id="280" r:id="rId39"/>
    <p:sldId id="287" r:id="rId40"/>
    <p:sldId id="288" r:id="rId41"/>
    <p:sldId id="370" r:id="rId42"/>
    <p:sldId id="362" r:id="rId43"/>
    <p:sldId id="364" r:id="rId44"/>
    <p:sldId id="365" r:id="rId45"/>
    <p:sldId id="366" r:id="rId46"/>
    <p:sldId id="367" r:id="rId47"/>
    <p:sldId id="368" r:id="rId48"/>
    <p:sldId id="391" r:id="rId49"/>
    <p:sldId id="392" r:id="rId50"/>
    <p:sldId id="393" r:id="rId51"/>
    <p:sldId id="394" r:id="rId52"/>
    <p:sldId id="395" r:id="rId53"/>
    <p:sldId id="396" r:id="rId54"/>
    <p:sldId id="397" r:id="rId55"/>
    <p:sldId id="398" r:id="rId56"/>
    <p:sldId id="399" r:id="rId57"/>
    <p:sldId id="400" r:id="rId58"/>
    <p:sldId id="401" r:id="rId59"/>
    <p:sldId id="402" r:id="rId60"/>
    <p:sldId id="403" r:id="rId61"/>
    <p:sldId id="405" r:id="rId62"/>
    <p:sldId id="286" r:id="rId63"/>
    <p:sldId id="290" r:id="rId64"/>
    <p:sldId id="291" r:id="rId65"/>
    <p:sldId id="292" r:id="rId66"/>
    <p:sldId id="294" r:id="rId67"/>
    <p:sldId id="295" r:id="rId68"/>
    <p:sldId id="296" r:id="rId69"/>
    <p:sldId id="297" r:id="rId70"/>
    <p:sldId id="298" r:id="rId71"/>
    <p:sldId id="299" r:id="rId72"/>
    <p:sldId id="300" r:id="rId73"/>
    <p:sldId id="301" r:id="rId74"/>
    <p:sldId id="302" r:id="rId75"/>
    <p:sldId id="303" r:id="rId76"/>
    <p:sldId id="304" r:id="rId77"/>
    <p:sldId id="305" r:id="rId78"/>
    <p:sldId id="306" r:id="rId79"/>
    <p:sldId id="307" r:id="rId80"/>
    <p:sldId id="308" r:id="rId81"/>
    <p:sldId id="309" r:id="rId82"/>
    <p:sldId id="310" r:id="rId83"/>
    <p:sldId id="311" r:id="rId84"/>
    <p:sldId id="312" r:id="rId85"/>
    <p:sldId id="313" r:id="rId86"/>
    <p:sldId id="314" r:id="rId87"/>
    <p:sldId id="315" r:id="rId88"/>
    <p:sldId id="316" r:id="rId89"/>
    <p:sldId id="317" r:id="rId90"/>
    <p:sldId id="318" r:id="rId91"/>
    <p:sldId id="319" r:id="rId92"/>
    <p:sldId id="320" r:id="rId93"/>
    <p:sldId id="321" r:id="rId94"/>
    <p:sldId id="322" r:id="rId95"/>
    <p:sldId id="323" r:id="rId96"/>
    <p:sldId id="324" r:id="rId97"/>
    <p:sldId id="325" r:id="rId98"/>
    <p:sldId id="326" r:id="rId99"/>
    <p:sldId id="327" r:id="rId100"/>
    <p:sldId id="328" r:id="rId101"/>
    <p:sldId id="329" r:id="rId102"/>
    <p:sldId id="413" r:id="rId103"/>
    <p:sldId id="330" r:id="rId104"/>
    <p:sldId id="331" r:id="rId105"/>
    <p:sldId id="338" r:id="rId106"/>
    <p:sldId id="339" r:id="rId107"/>
    <p:sldId id="340" r:id="rId108"/>
    <p:sldId id="341" r:id="rId109"/>
    <p:sldId id="342" r:id="rId110"/>
    <p:sldId id="343" r:id="rId111"/>
    <p:sldId id="344" r:id="rId112"/>
    <p:sldId id="345" r:id="rId113"/>
    <p:sldId id="346" r:id="rId114"/>
    <p:sldId id="347" r:id="rId115"/>
    <p:sldId id="369"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Lst>
  <p:sldSz cx="9144000" cy="6858000" type="screen4x3"/>
  <p:notesSz cx="6858000" cy="9144000"/>
  <p:defaultTextStyle>
    <a:defPPr>
      <a:defRPr lang="zh-CN"/>
    </a:defPPr>
    <a:lvl1pPr algn="l" rtl="0" fontAlgn="base">
      <a:spcBef>
        <a:spcPct val="0"/>
      </a:spcBef>
      <a:spcAft>
        <a:spcPct val="0"/>
      </a:spcAft>
      <a:defRPr sz="4400" kern="1200">
        <a:solidFill>
          <a:schemeClr val="tx2"/>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4400" kern="1200">
        <a:solidFill>
          <a:schemeClr val="tx2"/>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4400" kern="1200">
        <a:solidFill>
          <a:schemeClr val="tx2"/>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4400" kern="1200">
        <a:solidFill>
          <a:schemeClr val="tx2"/>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4400" kern="1200">
        <a:solidFill>
          <a:schemeClr val="tx2"/>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400" kern="1200">
        <a:solidFill>
          <a:schemeClr val="tx2"/>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400" kern="1200">
        <a:solidFill>
          <a:schemeClr val="tx2"/>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400" kern="1200">
        <a:solidFill>
          <a:schemeClr val="tx2"/>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400" kern="1200">
        <a:solidFill>
          <a:schemeClr val="tx2"/>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C6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10" d="100"/>
          <a:sy n="110" d="100"/>
        </p:scale>
        <p:origin x="164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0" Type="http://schemas.openxmlformats.org/officeDocument/2006/relationships/tableStyles" Target="tableStyles.xml"/><Relationship Id="rId14" Type="http://schemas.openxmlformats.org/officeDocument/2006/relationships/slide" Target="slides/slide11.xml"/><Relationship Id="rId139" Type="http://schemas.openxmlformats.org/officeDocument/2006/relationships/viewProps" Target="viewProps.xml"/><Relationship Id="rId138" Type="http://schemas.openxmlformats.org/officeDocument/2006/relationships/presProps" Target="presProps.xml"/><Relationship Id="rId137" Type="http://schemas.openxmlformats.org/officeDocument/2006/relationships/notesMaster" Target="notesMasters/notesMaster1.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defRPr sz="1200">
                <a:solidFill>
                  <a:schemeClr val="tx1"/>
                </a:solidFill>
              </a:defRPr>
            </a:lvl1pPr>
          </a:lstStyle>
          <a:p>
            <a:pPr>
              <a:defRPr/>
            </a:pPr>
            <a:endParaRPr lang="en-US" altLang="zh-CN"/>
          </a:p>
        </p:txBody>
      </p:sp>
      <p:sp>
        <p:nvSpPr>
          <p:cNvPr id="14950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solidFill>
                  <a:schemeClr val="tx1"/>
                </a:solidFill>
              </a:defRPr>
            </a:lvl1pPr>
          </a:lstStyle>
          <a:p>
            <a:pPr>
              <a:defRPr/>
            </a:pPr>
            <a:endParaRPr lang="en-US" altLang="zh-CN"/>
          </a:p>
        </p:txBody>
      </p:sp>
      <p:sp>
        <p:nvSpPr>
          <p:cNvPr id="139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950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14951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a:defRPr sz="1200">
                <a:solidFill>
                  <a:schemeClr val="tx1"/>
                </a:solidFill>
              </a:defRPr>
            </a:lvl1pPr>
          </a:lstStyle>
          <a:p>
            <a:pPr>
              <a:defRPr/>
            </a:pPr>
            <a:endParaRPr lang="en-US" altLang="zh-CN"/>
          </a:p>
        </p:txBody>
      </p:sp>
      <p:sp>
        <p:nvSpPr>
          <p:cNvPr id="14951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solidFill>
                  <a:schemeClr val="tx1"/>
                </a:solidFill>
              </a:defRPr>
            </a:lvl1pPr>
          </a:lstStyle>
          <a:p>
            <a:fld id="{78670C77-D4E5-418D-AF4A-A2635DB310F4}" type="slidenum">
              <a:rPr lang="en-US" altLang="zh-CN"/>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fld id="{E7C8BCF6-14AC-4F06-84EA-E4A2E1B13FDF}" type="slidenum">
              <a:rPr lang="en-US" altLang="zh-CN"/>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fld id="{489F4070-4678-4CD0-AA64-88A86433CF4D}" type="slidenum">
              <a:rPr lang="en-US" altLang="zh-CN"/>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fld id="{9720A911-E803-44FA-BE85-E53D94641CAA}" type="slidenum">
              <a:rPr lang="en-US" altLang="zh-CN"/>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fld id="{9040A4DD-B411-4EB2-A08C-D9B478982B2B}" type="slidenum">
              <a:rPr lang="en-US" altLang="zh-CN"/>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fld id="{A24B6C16-6356-4593-909D-C587B2FD0B9D}" type="slidenum">
              <a:rPr lang="en-US" altLang="zh-CN"/>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fld id="{37D96E42-E4B3-4F5F-93F3-DB41A5A65852}" type="slidenum">
              <a:rPr lang="en-US" altLang="zh-CN"/>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fld id="{605FF4C1-F650-455E-BA9A-37A85994FBC9}" type="slidenum">
              <a:rPr lang="en-US" altLang="zh-CN"/>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fld id="{C2494453-999C-43BD-9E6F-244691DE881C}" type="slidenum">
              <a:rPr lang="en-US" altLang="zh-CN"/>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fld id="{1209F4B1-D8C2-4C3B-B539-F21BB4C59D36}" type="slidenum">
              <a:rPr lang="en-US" altLang="zh-CN"/>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fld id="{941AD58D-D0C7-4D6E-AE52-85EF3C1C22A2}" type="slidenum">
              <a:rPr lang="en-US" altLang="zh-CN"/>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fld id="{EAE68E19-E36F-44F1-8379-3FE77A6BF8D1}" type="slidenum">
              <a:rPr lang="en-US" altLang="zh-CN"/>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defRPr sz="1400">
                <a:solidFill>
                  <a:schemeClr val="tx1"/>
                </a:solidFill>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solidFill>
                  <a:schemeClr val="tx1"/>
                </a:solidFill>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solidFill>
                  <a:schemeClr val="tx1"/>
                </a:solidFill>
              </a:defRPr>
            </a:lvl1pPr>
          </a:lstStyle>
          <a:p>
            <a:fld id="{2E886FAA-102D-4183-90BC-28C3C3AB6AFA}" type="slidenum">
              <a:rPr lang="en-US" altLang="zh-CN"/>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74638"/>
            <a:ext cx="82296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1" y="1600202"/>
            <a:ext cx="82296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530820CF-B880-4189-942D-D702A7CBA730}" type="datetimeFigureOut">
              <a:rPr lang="zh-CN" altLang="en-US" smtClean="0">
                <a:solidFill>
                  <a:prstClr val="black">
                    <a:tint val="75000"/>
                  </a:prstClr>
                </a:solidFill>
                <a:latin typeface="Calibri" panose="020F0502020204030204"/>
              </a:rPr>
            </a:fld>
            <a:endParaRPr lang="zh-CN" altLang="en-US">
              <a:solidFill>
                <a:prstClr val="black">
                  <a:tint val="75000"/>
                </a:prstClr>
              </a:solidFill>
              <a:latin typeface="Calibri" panose="020F0502020204030204"/>
            </a:endParaRPr>
          </a:p>
        </p:txBody>
      </p:sp>
      <p:sp>
        <p:nvSpPr>
          <p:cNvPr id="5" name="页脚占位符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zh-CN" altLang="en-US">
              <a:solidFill>
                <a:prstClr val="black">
                  <a:tint val="75000"/>
                </a:prstClr>
              </a:solidFill>
              <a:latin typeface="Calibri" panose="020F0502020204030204"/>
            </a:endParaRPr>
          </a:p>
        </p:txBody>
      </p:sp>
      <p:sp>
        <p:nvSpPr>
          <p:cNvPr id="6" name="灯片编号占位符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0C913308-F349-4B6D-A68A-DD1791B4A57B}" type="slidenum">
              <a:rPr lang="zh-CN" altLang="en-US" smtClean="0">
                <a:solidFill>
                  <a:prstClr val="black">
                    <a:tint val="75000"/>
                  </a:prstClr>
                </a:solidFill>
                <a:latin typeface="Calibri" panose="020F0502020204030204"/>
              </a:rPr>
            </a:fld>
            <a:endParaRPr lang="zh-CN" altLang="en-US">
              <a:solidFill>
                <a:prstClr val="black">
                  <a:tint val="75000"/>
                </a:prstClr>
              </a:solidFill>
              <a:latin typeface="Calibri" panose="020F0502020204030204"/>
            </a:endParaRPr>
          </a:p>
        </p:txBody>
      </p:sp>
    </p:spTree>
  </p:cSld>
  <p:clrMap bg1="lt1" tx1="dk1" bg2="lt2" tx2="dk2" accent1="accent1" accent2="accent2" accent3="accent3" accent4="accent4" accent5="accent5" accent6="accent6" hlink="hlink" folHlink="folHlink"/>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4.jpeg"/><Relationship Id="rId1" Type="http://schemas.openxmlformats.org/officeDocument/2006/relationships/tags" Target="../tags/tag7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tags" Target="../tags/tag10.xml"/><Relationship Id="rId4" Type="http://schemas.openxmlformats.org/officeDocument/2006/relationships/image" Target="../media/image9.jpeg"/><Relationship Id="rId3" Type="http://schemas.openxmlformats.org/officeDocument/2006/relationships/tags" Target="../tags/tag9.xml"/><Relationship Id="rId2" Type="http://schemas.openxmlformats.org/officeDocument/2006/relationships/image" Target="../media/image8.jpeg"/><Relationship Id="rId1" Type="http://schemas.openxmlformats.org/officeDocument/2006/relationships/tags" Target="../tags/tag8.xml"/></Relationships>
</file>

<file path=ppt/slides/_rels/slide1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5.jpeg"/><Relationship Id="rId1" Type="http://schemas.openxmlformats.org/officeDocument/2006/relationships/tags" Target="../tags/tag75.xml"/></Relationships>
</file>

<file path=ppt/slides/_rels/slide1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6.jpeg"/><Relationship Id="rId1" Type="http://schemas.openxmlformats.org/officeDocument/2006/relationships/tags" Target="../tags/tag7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7.jpeg"/><Relationship Id="rId1" Type="http://schemas.openxmlformats.org/officeDocument/2006/relationships/tags" Target="../tags/tag77.xml"/></Relationships>
</file>

<file path=ppt/slides/_rels/slide1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8.jpeg"/><Relationship Id="rId1" Type="http://schemas.openxmlformats.org/officeDocument/2006/relationships/tags" Target="../tags/tag78.xml"/></Relationships>
</file>

<file path=ppt/slides/_rels/slide1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9.jpeg"/><Relationship Id="rId1" Type="http://schemas.openxmlformats.org/officeDocument/2006/relationships/tags" Target="../tags/tag79.xml"/></Relationships>
</file>

<file path=ppt/slides/_rels/slide1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0.jpeg"/><Relationship Id="rId1" Type="http://schemas.openxmlformats.org/officeDocument/2006/relationships/tags" Target="../tags/tag8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1.jpeg"/><Relationship Id="rId1" Type="http://schemas.openxmlformats.org/officeDocument/2006/relationships/tags" Target="../tags/tag8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2.jpeg"/><Relationship Id="rId1" Type="http://schemas.openxmlformats.org/officeDocument/2006/relationships/tags" Target="../tags/tag82.xml"/></Relationships>
</file>

<file path=ppt/slides/_rels/slide1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3.jpeg"/><Relationship Id="rId1" Type="http://schemas.openxmlformats.org/officeDocument/2006/relationships/tags" Target="../tags/tag83.xml"/></Relationships>
</file>

<file path=ppt/slides/_rels/slide12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5.jpeg"/><Relationship Id="rId3" Type="http://schemas.openxmlformats.org/officeDocument/2006/relationships/tags" Target="../tags/tag85.xml"/><Relationship Id="rId2" Type="http://schemas.openxmlformats.org/officeDocument/2006/relationships/image" Target="../media/image84.jpeg"/><Relationship Id="rId1" Type="http://schemas.openxmlformats.org/officeDocument/2006/relationships/tags" Target="../tags/tag84.xml"/></Relationships>
</file>

<file path=ppt/slides/_rels/slide1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6.jpeg"/><Relationship Id="rId1" Type="http://schemas.openxmlformats.org/officeDocument/2006/relationships/tags" Target="../tags/tag86.xml"/></Relationships>
</file>

<file path=ppt/slides/_rels/slide12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jpeg"/><Relationship Id="rId3" Type="http://schemas.openxmlformats.org/officeDocument/2006/relationships/tags" Target="../tags/tag88.xml"/><Relationship Id="rId2" Type="http://schemas.openxmlformats.org/officeDocument/2006/relationships/image" Target="../media/image87.jpeg"/><Relationship Id="rId1" Type="http://schemas.openxmlformats.org/officeDocument/2006/relationships/tags" Target="../tags/tag8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8.jpeg"/><Relationship Id="rId1" Type="http://schemas.openxmlformats.org/officeDocument/2006/relationships/tags" Target="../tags/tag89.xml"/></Relationships>
</file>

<file path=ppt/slides/_rels/slide1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9.jpeg"/><Relationship Id="rId1" Type="http://schemas.openxmlformats.org/officeDocument/2006/relationships/tags" Target="../tags/tag90.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5.jpeg"/><Relationship Id="rId7" Type="http://schemas.openxmlformats.org/officeDocument/2006/relationships/tags" Target="../tags/tag15.xml"/><Relationship Id="rId6" Type="http://schemas.openxmlformats.org/officeDocument/2006/relationships/image" Target="../media/image14.jpeg"/><Relationship Id="rId5" Type="http://schemas.openxmlformats.org/officeDocument/2006/relationships/tags" Target="../tags/tag14.xml"/><Relationship Id="rId4" Type="http://schemas.openxmlformats.org/officeDocument/2006/relationships/image" Target="../media/image13.jpeg"/><Relationship Id="rId3" Type="http://schemas.openxmlformats.org/officeDocument/2006/relationships/tags" Target="../tags/tag13.xml"/><Relationship Id="rId2" Type="http://schemas.openxmlformats.org/officeDocument/2006/relationships/image" Target="../media/image12.jpeg"/><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tags" Target="../tags/tag17.xml"/><Relationship Id="rId4" Type="http://schemas.openxmlformats.org/officeDocument/2006/relationships/hyperlink" Target="http://zhidao.baidu.com/search?word=%E9%93%9C%E5%90%88%E9%87%91&amp;fr=qb_search_exp&amp;ie=utf8" TargetMode="External"/><Relationship Id="rId3" Type="http://schemas.openxmlformats.org/officeDocument/2006/relationships/hyperlink" Target="http://zhidao.baidu.com/search?word=%E6%94%BE%E7%83%AD%E7%B3%BB%E6%95%B0&amp;fr=qb_search_exp&amp;ie=utf8" TargetMode="External"/><Relationship Id="rId2" Type="http://schemas.openxmlformats.org/officeDocument/2006/relationships/hyperlink" Target="http://zhidao.baidu.com/search?word=%E5%88%B6%E5%86%B7%E9%87%8F&amp;fr=qb_search_exp&amp;ie=utf8" TargetMode="External"/><Relationship Id="rId1" Type="http://schemas.openxmlformats.org/officeDocument/2006/relationships/hyperlink" Target="http://zhidao.baidu.com/search?word=%E5%88%B6%E5%86%B7%E5%89%82&amp;fr=qb_search_exp&amp;ie=utf8"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9.jpeg"/><Relationship Id="rId3" Type="http://schemas.openxmlformats.org/officeDocument/2006/relationships/tags" Target="../tags/tag19.xml"/><Relationship Id="rId2" Type="http://schemas.openxmlformats.org/officeDocument/2006/relationships/image" Target="../media/image18.jpeg"/><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http://baike.baidu.com/view/98102.htm" TargetMode="External"/><Relationship Id="rId3" Type="http://schemas.openxmlformats.org/officeDocument/2006/relationships/hyperlink" Target="http://baike.baidu.com/view/17491.htm" TargetMode="External"/><Relationship Id="rId2" Type="http://schemas.openxmlformats.org/officeDocument/2006/relationships/hyperlink" Target="http://baike.baidu.com/view/204510.htm" TargetMode="External"/><Relationship Id="rId1" Type="http://schemas.openxmlformats.org/officeDocument/2006/relationships/hyperlink" Target="http://baike.baidu.com/view/10664201.ht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tags" Target="../tags/tag20.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2.jpeg"/><Relationship Id="rId3" Type="http://schemas.openxmlformats.org/officeDocument/2006/relationships/tags" Target="../tags/tag22.xml"/><Relationship Id="rId2" Type="http://schemas.openxmlformats.org/officeDocument/2006/relationships/image" Target="../media/image21.jpeg"/><Relationship Id="rId1" Type="http://schemas.openxmlformats.org/officeDocument/2006/relationships/tags" Target="../tags/tag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3.jpeg"/><Relationship Id="rId2" Type="http://schemas.openxmlformats.org/officeDocument/2006/relationships/tags" Target="../tags/tag23.xml"/><Relationship Id="rId1" Type="http://schemas.openxmlformats.org/officeDocument/2006/relationships/hyperlink" Target="http://news.163.com/photoview/00AN0001/35106.html" TargetMode="Externa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jpeg"/><Relationship Id="rId1" Type="http://schemas.openxmlformats.org/officeDocument/2006/relationships/tags" Target="../tags/tag24.xml"/></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6.jpeg"/><Relationship Id="rId3" Type="http://schemas.openxmlformats.org/officeDocument/2006/relationships/tags" Target="../tags/tag26.xml"/><Relationship Id="rId2" Type="http://schemas.openxmlformats.org/officeDocument/2006/relationships/image" Target="../media/image25.jpeg"/><Relationship Id="rId1" Type="http://schemas.openxmlformats.org/officeDocument/2006/relationships/tags" Target="../tags/tag25.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jpeg"/><Relationship Id="rId1" Type="http://schemas.openxmlformats.org/officeDocument/2006/relationships/tags" Target="../tags/tag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jpeg"/><Relationship Id="rId1" Type="http://schemas.openxmlformats.org/officeDocument/2006/relationships/tags" Target="../tags/tag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jpeg"/><Relationship Id="rId1" Type="http://schemas.openxmlformats.org/officeDocument/2006/relationships/tags" Target="../tags/tag29.xml"/></Relationships>
</file>

<file path=ppt/slides/_rels/slide4.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image" Target="../media/image4.jpeg"/><Relationship Id="rId7" Type="http://schemas.openxmlformats.org/officeDocument/2006/relationships/tags" Target="../tags/tag4.xml"/><Relationship Id="rId6" Type="http://schemas.openxmlformats.org/officeDocument/2006/relationships/image" Target="../media/image3.jpeg"/><Relationship Id="rId5" Type="http://schemas.openxmlformats.org/officeDocument/2006/relationships/tags" Target="../tags/tag3.xml"/><Relationship Id="rId4" Type="http://schemas.openxmlformats.org/officeDocument/2006/relationships/image" Target="../media/image2.jpeg"/><Relationship Id="rId3" Type="http://schemas.openxmlformats.org/officeDocument/2006/relationships/tags" Target="../tags/tag2.xml"/><Relationship Id="rId2" Type="http://schemas.openxmlformats.org/officeDocument/2006/relationships/image" Target="../media/image1.jpeg"/><Relationship Id="rId11" Type="http://schemas.openxmlformats.org/officeDocument/2006/relationships/slideLayout" Target="../slideLayouts/slideLayout2.xml"/><Relationship Id="rId10" Type="http://schemas.openxmlformats.org/officeDocument/2006/relationships/image" Target="../media/image5.png"/><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jpeg"/><Relationship Id="rId1" Type="http://schemas.openxmlformats.org/officeDocument/2006/relationships/tags" Target="../tags/tag30.xml"/></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2.jpeg"/><Relationship Id="rId3" Type="http://schemas.openxmlformats.org/officeDocument/2006/relationships/tags" Target="../tags/tag32.xml"/><Relationship Id="rId2" Type="http://schemas.openxmlformats.org/officeDocument/2006/relationships/image" Target="../media/image31.png"/><Relationship Id="rId1" Type="http://schemas.openxmlformats.org/officeDocument/2006/relationships/tags" Target="../tags/tag31.xml"/></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4.jpeg"/><Relationship Id="rId3" Type="http://schemas.openxmlformats.org/officeDocument/2006/relationships/tags" Target="../tags/tag34.xml"/><Relationship Id="rId2" Type="http://schemas.openxmlformats.org/officeDocument/2006/relationships/image" Target="../media/image33.jpeg"/><Relationship Id="rId1" Type="http://schemas.openxmlformats.org/officeDocument/2006/relationships/tags" Target="../tags/tag33.xml"/></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6.jpeg"/><Relationship Id="rId3" Type="http://schemas.openxmlformats.org/officeDocument/2006/relationships/tags" Target="../tags/tag36.xml"/><Relationship Id="rId2" Type="http://schemas.openxmlformats.org/officeDocument/2006/relationships/image" Target="../media/image35.jpeg"/><Relationship Id="rId1" Type="http://schemas.openxmlformats.org/officeDocument/2006/relationships/tags" Target="../tags/tag35.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7.jpeg"/><Relationship Id="rId1" Type="http://schemas.openxmlformats.org/officeDocument/2006/relationships/tags" Target="../tags/tag37.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8.jpeg"/><Relationship Id="rId1" Type="http://schemas.openxmlformats.org/officeDocument/2006/relationships/tags" Target="../tags/tag38.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9.jpeg"/><Relationship Id="rId1" Type="http://schemas.openxmlformats.org/officeDocument/2006/relationships/tags" Target="../tags/tag39.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0.jpeg"/><Relationship Id="rId1" Type="http://schemas.openxmlformats.org/officeDocument/2006/relationships/tags" Target="../tags/tag40.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1.jpeg"/><Relationship Id="rId1" Type="http://schemas.openxmlformats.org/officeDocument/2006/relationships/tags" Target="../tags/tag41.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2.jpeg"/><Relationship Id="rId1" Type="http://schemas.openxmlformats.org/officeDocument/2006/relationships/tags" Target="../tags/tag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3.jpeg"/><Relationship Id="rId1" Type="http://schemas.openxmlformats.org/officeDocument/2006/relationships/tags" Target="../tags/tag43.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4.jpeg"/><Relationship Id="rId1" Type="http://schemas.openxmlformats.org/officeDocument/2006/relationships/tags" Target="../tags/tag44.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5.jpeg"/><Relationship Id="rId1" Type="http://schemas.openxmlformats.org/officeDocument/2006/relationships/tags" Target="../tags/tag45.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6.jpeg"/><Relationship Id="rId1" Type="http://schemas.openxmlformats.org/officeDocument/2006/relationships/tags" Target="../tags/tag46.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7.jpeg"/><Relationship Id="rId1" Type="http://schemas.openxmlformats.org/officeDocument/2006/relationships/tags" Target="../tags/tag47.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8.jpeg"/><Relationship Id="rId1" Type="http://schemas.openxmlformats.org/officeDocument/2006/relationships/tags" Target="../tags/tag48.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9.jpeg"/><Relationship Id="rId1" Type="http://schemas.openxmlformats.org/officeDocument/2006/relationships/tags" Target="../tags/tag49.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0.jpeg"/><Relationship Id="rId1" Type="http://schemas.openxmlformats.org/officeDocument/2006/relationships/tags" Target="../tags/tag50.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1.jpeg"/><Relationship Id="rId1" Type="http://schemas.openxmlformats.org/officeDocument/2006/relationships/tags" Target="../tags/tag51.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2.jpeg"/><Relationship Id="rId1" Type="http://schemas.openxmlformats.org/officeDocument/2006/relationships/tags" Target="../tags/tag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3.jpeg"/><Relationship Id="rId1" Type="http://schemas.openxmlformats.org/officeDocument/2006/relationships/tags" Target="../tags/tag5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4.jpeg"/><Relationship Id="rId1" Type="http://schemas.openxmlformats.org/officeDocument/2006/relationships/tags" Target="../tags/tag54.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5.jpeg"/><Relationship Id="rId1" Type="http://schemas.openxmlformats.org/officeDocument/2006/relationships/tags" Target="../tags/tag5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6.jpeg"/><Relationship Id="rId1" Type="http://schemas.openxmlformats.org/officeDocument/2006/relationships/tags" Target="../tags/tag56.xml"/></Relationships>
</file>

<file path=ppt/slides/_rels/slide7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8.jpeg"/><Relationship Id="rId3" Type="http://schemas.openxmlformats.org/officeDocument/2006/relationships/tags" Target="../tags/tag58.xml"/><Relationship Id="rId2" Type="http://schemas.openxmlformats.org/officeDocument/2006/relationships/image" Target="../media/image57.jpeg"/><Relationship Id="rId1" Type="http://schemas.openxmlformats.org/officeDocument/2006/relationships/tags" Target="../tags/tag5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9.jpeg"/><Relationship Id="rId1" Type="http://schemas.openxmlformats.org/officeDocument/2006/relationships/tags" Target="../tags/tag5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jpeg"/><Relationship Id="rId3" Type="http://schemas.openxmlformats.org/officeDocument/2006/relationships/tags" Target="../tags/tag7.xml"/><Relationship Id="rId2" Type="http://schemas.openxmlformats.org/officeDocument/2006/relationships/image" Target="../media/image6.jpeg"/><Relationship Id="rId1" Type="http://schemas.openxmlformats.org/officeDocument/2006/relationships/tags" Target="../tags/tag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0.jpeg"/><Relationship Id="rId1" Type="http://schemas.openxmlformats.org/officeDocument/2006/relationships/tags" Target="../tags/tag60.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1.jpeg"/><Relationship Id="rId1" Type="http://schemas.openxmlformats.org/officeDocument/2006/relationships/tags" Target="../tags/tag6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2.jpeg"/><Relationship Id="rId1" Type="http://schemas.openxmlformats.org/officeDocument/2006/relationships/tags" Target="../tags/tag62.xml"/></Relationships>
</file>

<file path=ppt/slides/_rels/slide8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4.jpeg"/><Relationship Id="rId3" Type="http://schemas.openxmlformats.org/officeDocument/2006/relationships/tags" Target="../tags/tag64.xml"/><Relationship Id="rId2" Type="http://schemas.openxmlformats.org/officeDocument/2006/relationships/image" Target="../media/image63.jpeg"/><Relationship Id="rId1" Type="http://schemas.openxmlformats.org/officeDocument/2006/relationships/tags" Target="../tags/tag6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68.jpeg"/><Relationship Id="rId7" Type="http://schemas.openxmlformats.org/officeDocument/2006/relationships/tags" Target="../tags/tag68.xml"/><Relationship Id="rId6" Type="http://schemas.openxmlformats.org/officeDocument/2006/relationships/image" Target="../media/image67.jpeg"/><Relationship Id="rId5" Type="http://schemas.openxmlformats.org/officeDocument/2006/relationships/tags" Target="../tags/tag67.xml"/><Relationship Id="rId4" Type="http://schemas.openxmlformats.org/officeDocument/2006/relationships/image" Target="../media/image66.jpeg"/><Relationship Id="rId3" Type="http://schemas.openxmlformats.org/officeDocument/2006/relationships/tags" Target="../tags/tag66.xml"/><Relationship Id="rId2" Type="http://schemas.openxmlformats.org/officeDocument/2006/relationships/image" Target="../media/image65.jpeg"/><Relationship Id="rId1" Type="http://schemas.openxmlformats.org/officeDocument/2006/relationships/tags" Target="../tags/tag6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0.jpeg"/><Relationship Id="rId3" Type="http://schemas.openxmlformats.org/officeDocument/2006/relationships/tags" Target="../tags/tag70.xml"/><Relationship Id="rId2" Type="http://schemas.openxmlformats.org/officeDocument/2006/relationships/image" Target="../media/image69.jpeg"/><Relationship Id="rId1" Type="http://schemas.openxmlformats.org/officeDocument/2006/relationships/tags" Target="../tags/tag6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1.jpeg"/><Relationship Id="rId1" Type="http://schemas.openxmlformats.org/officeDocument/2006/relationships/tags" Target="../tags/tag7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2.jpeg"/><Relationship Id="rId1" Type="http://schemas.openxmlformats.org/officeDocument/2006/relationships/tags" Target="../tags/tag7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3.jpeg"/><Relationship Id="rId1" Type="http://schemas.openxmlformats.org/officeDocument/2006/relationships/tags" Target="../tags/tag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0C4F9513-3E11-4DD0-9049-29C02AD8DB75}" type="slidenum">
              <a:rPr lang="en-US" altLang="zh-CN" sz="1400"/>
            </a:fld>
            <a:endParaRPr lang="en-US" altLang="zh-CN" sz="1400"/>
          </a:p>
        </p:txBody>
      </p:sp>
      <p:sp>
        <p:nvSpPr>
          <p:cNvPr id="2" name="Rectangle 2"/>
          <p:cNvSpPr>
            <a:spLocks noGrp="1" noChangeArrowheads="1"/>
          </p:cNvSpPr>
          <p:nvPr>
            <p:ph type="ctrTitle"/>
          </p:nvPr>
        </p:nvSpPr>
        <p:spPr>
          <a:xfrm>
            <a:off x="0" y="2246313"/>
            <a:ext cx="9144000" cy="1470025"/>
          </a:xfrm>
          <a:solidFill>
            <a:srgbClr val="8AC6CD"/>
          </a:solidFill>
          <a:ln>
            <a:solidFill>
              <a:schemeClr val="accent5">
                <a:lumMod val="75000"/>
              </a:schemeClr>
            </a:solidFill>
          </a:ln>
        </p:spPr>
        <p:txBody>
          <a:bodyPr/>
          <a:lstStyle/>
          <a:p>
            <a:pPr eaLnBrk="1" hangingPunct="1">
              <a:defRPr/>
            </a:pPr>
            <a:r>
              <a:rPr lang="zh-CN" altLang="en-US" sz="5000" dirty="0">
                <a:solidFill>
                  <a:schemeClr val="bg1"/>
                </a:solidFill>
                <a:latin typeface="微软雅黑" panose="020B0503020204020204" pitchFamily="34" charset="-122"/>
                <a:ea typeface="微软雅黑" panose="020B0503020204020204" pitchFamily="34" charset="-122"/>
              </a:rPr>
              <a:t>涉氨制冷企业</a:t>
            </a:r>
            <a:r>
              <a:rPr lang="zh-CN" altLang="en-US" sz="5000" dirty="0" smtClean="0">
                <a:solidFill>
                  <a:schemeClr val="bg1"/>
                </a:solidFill>
                <a:latin typeface="微软雅黑" panose="020B0503020204020204" pitchFamily="34" charset="-122"/>
                <a:ea typeface="微软雅黑" panose="020B0503020204020204" pitchFamily="34" charset="-122"/>
              </a:rPr>
              <a:t>安全管理</a:t>
            </a:r>
            <a:endParaRPr lang="zh-CN" altLang="en-US" sz="5000" b="1"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3068EF9D-8A7E-4250-A399-D7B8F32F28FA}" type="slidenum">
              <a:rPr lang="en-US" altLang="zh-CN" sz="1400"/>
            </a:fld>
            <a:endParaRPr lang="en-US" altLang="zh-CN" sz="1400"/>
          </a:p>
        </p:txBody>
      </p:sp>
      <p:sp>
        <p:nvSpPr>
          <p:cNvPr id="112643" name="Rectangle 3"/>
          <p:cNvSpPr>
            <a:spLocks noGrp="1" noChangeArrowheads="1"/>
          </p:cNvSpPr>
          <p:nvPr>
            <p:ph type="body" idx="1"/>
          </p:nvPr>
        </p:nvSpPr>
        <p:spPr>
          <a:xfrm>
            <a:off x="590550" y="919163"/>
            <a:ext cx="8229600" cy="4525962"/>
          </a:xfrm>
        </p:spPr>
        <p:txBody>
          <a:bodyPr/>
          <a:lstStyle/>
          <a:p>
            <a:pPr marL="0" indent="0" eaLnBrk="1" hangingPunct="1">
              <a:lnSpc>
                <a:spcPct val="150000"/>
              </a:lnSpc>
              <a:buFontTx/>
              <a:buNone/>
              <a:defRPr/>
            </a:pPr>
            <a:r>
              <a:rPr lang="zh-CN" altLang="en-US" sz="2800" dirty="0">
                <a:ea typeface="黑体" panose="02010609060101010101" pitchFamily="49" charset="-122"/>
              </a:rPr>
              <a:t>工程控制</a:t>
            </a:r>
            <a:r>
              <a:rPr lang="zh-CN" altLang="en-US" dirty="0" smtClean="0"/>
              <a:t>：</a:t>
            </a:r>
            <a:endParaRPr lang="en-US" altLang="zh-CN" dirty="0" smtClean="0"/>
          </a:p>
          <a:p>
            <a:pPr marL="0" indent="0" eaLnBrk="1" hangingPunct="1">
              <a:lnSpc>
                <a:spcPct val="150000"/>
              </a:lnSpc>
              <a:buFontTx/>
              <a:buNone/>
              <a:defRPr/>
            </a:pPr>
            <a:r>
              <a:rPr lang="en-US" altLang="zh-CN" sz="2400" dirty="0">
                <a:latin typeface="楷体" panose="02010609060101010101" pitchFamily="49" charset="-122"/>
                <a:ea typeface="楷体" panose="02010609060101010101" pitchFamily="49" charset="-122"/>
              </a:rPr>
              <a:t> </a:t>
            </a:r>
            <a:r>
              <a:rPr lang="en-US" altLang="zh-CN" sz="2400" dirty="0" smtClean="0">
                <a:latin typeface="楷体" panose="02010609060101010101" pitchFamily="49" charset="-122"/>
                <a:ea typeface="楷体" panose="02010609060101010101" pitchFamily="49" charset="-122"/>
              </a:rPr>
              <a:t>   </a:t>
            </a:r>
            <a:r>
              <a:rPr lang="zh-CN" altLang="en-US" sz="2400" dirty="0" smtClean="0">
                <a:latin typeface="楷体" panose="02010609060101010101" pitchFamily="49" charset="-122"/>
                <a:ea typeface="楷体" panose="02010609060101010101" pitchFamily="49" charset="-122"/>
              </a:rPr>
              <a:t>严</a:t>
            </a:r>
            <a:r>
              <a:rPr lang="zh-CN" altLang="en-US" sz="2400" dirty="0">
                <a:latin typeface="楷体" panose="02010609060101010101" pitchFamily="49" charset="-122"/>
                <a:ea typeface="楷体" panose="02010609060101010101" pitchFamily="49" charset="-122"/>
              </a:rPr>
              <a:t>加密闭，提供充分的局部排风和全面通风，提供安全淋浴和洗眼设备。</a:t>
            </a:r>
            <a:endParaRPr lang="zh-CN" altLang="en-US" sz="2400" dirty="0">
              <a:latin typeface="楷体" panose="02010609060101010101" pitchFamily="49" charset="-122"/>
              <a:ea typeface="楷体" panose="02010609060101010101" pitchFamily="49" charset="-122"/>
            </a:endParaRPr>
          </a:p>
          <a:p>
            <a:pPr marL="0" indent="0" eaLnBrk="1" hangingPunct="1">
              <a:lnSpc>
                <a:spcPct val="150000"/>
              </a:lnSpc>
              <a:buFontTx/>
              <a:buNone/>
              <a:defRPr/>
            </a:pPr>
            <a:r>
              <a:rPr lang="zh-CN" altLang="en-US" sz="2400" dirty="0" smtClean="0">
                <a:latin typeface="楷体" panose="02010609060101010101" pitchFamily="49" charset="-122"/>
                <a:ea typeface="楷体" panose="02010609060101010101" pitchFamily="49" charset="-122"/>
              </a:rPr>
              <a:t>    呼吸系统</a:t>
            </a:r>
            <a:r>
              <a:rPr lang="zh-CN" altLang="en-US" sz="2400" dirty="0">
                <a:latin typeface="楷体" panose="02010609060101010101" pitchFamily="49" charset="-122"/>
                <a:ea typeface="楷体" panose="02010609060101010101" pitchFamily="49" charset="-122"/>
              </a:rPr>
              <a:t>防护  空气中浓度超标时</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建议佩戴过滤式防毒面具</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半面罩</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紧急事态抢救或撤离时</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应佩戴空手</a:t>
            </a:r>
            <a:r>
              <a:rPr lang="zh-CN" altLang="en-US" sz="2400" dirty="0" smtClean="0">
                <a:latin typeface="楷体" panose="02010609060101010101" pitchFamily="49" charset="-122"/>
                <a:ea typeface="楷体" panose="02010609060101010101" pitchFamily="49" charset="-122"/>
              </a:rPr>
              <a:t>呼吸器</a:t>
            </a:r>
            <a:r>
              <a:rPr lang="zh-CN" altLang="en-US" sz="2400" dirty="0">
                <a:latin typeface="楷体" panose="02010609060101010101" pitchFamily="49" charset="-122"/>
                <a:ea typeface="楷体" panose="02010609060101010101" pitchFamily="49" charset="-122"/>
              </a:rPr>
              <a:t>。</a:t>
            </a:r>
            <a:endParaRPr lang="en-US" altLang="zh-CN" sz="2400" dirty="0">
              <a:latin typeface="楷体" panose="02010609060101010101" pitchFamily="49" charset="-122"/>
              <a:ea typeface="楷体" panose="02010609060101010101" pitchFamily="49" charset="-122"/>
            </a:endParaRPr>
          </a:p>
          <a:p>
            <a:pPr marL="0" indent="0" eaLnBrk="1" hangingPunct="1">
              <a:lnSpc>
                <a:spcPct val="150000"/>
              </a:lnSpc>
              <a:buFontTx/>
              <a:buNone/>
              <a:defRPr/>
            </a:pPr>
            <a:r>
              <a:rPr lang="zh-CN" altLang="en-US" sz="2400" b="1" dirty="0">
                <a:latin typeface="楷体" panose="02010609060101010101" pitchFamily="49" charset="-122"/>
                <a:ea typeface="楷体" panose="02010609060101010101" pitchFamily="49" charset="-122"/>
              </a:rPr>
              <a:t>监测方法：纳氏试剂比色法呼吸系统</a:t>
            </a:r>
            <a:r>
              <a:rPr lang="zh-CN" altLang="en-US" sz="2400" b="1" dirty="0" smtClean="0">
                <a:latin typeface="楷体" panose="02010609060101010101" pitchFamily="49" charset="-122"/>
                <a:ea typeface="楷体" panose="02010609060101010101" pitchFamily="49" charset="-122"/>
              </a:rPr>
              <a:t>防护</a:t>
            </a:r>
            <a:endParaRPr lang="zh-CN" altLang="en-US" sz="2400" b="1" dirty="0">
              <a:latin typeface="楷体" panose="02010609060101010101" pitchFamily="49" charset="-122"/>
              <a:ea typeface="楷体" panose="02010609060101010101" pitchFamily="49" charset="-122"/>
            </a:endParaRPr>
          </a:p>
          <a:p>
            <a:pPr marL="0" indent="0" eaLnBrk="1" hangingPunct="1">
              <a:lnSpc>
                <a:spcPct val="150000"/>
              </a:lnSpc>
              <a:buFontTx/>
              <a:buNone/>
              <a:defRPr/>
            </a:pPr>
            <a:r>
              <a:rPr lang="zh-CN" altLang="en-US" sz="2400" dirty="0" smtClean="0">
                <a:latin typeface="楷体" panose="02010609060101010101" pitchFamily="49" charset="-122"/>
                <a:ea typeface="楷体" panose="02010609060101010101" pitchFamily="49" charset="-122"/>
              </a:rPr>
              <a:t>    空气</a:t>
            </a:r>
            <a:r>
              <a:rPr lang="zh-CN" altLang="en-US" sz="2400" dirty="0">
                <a:latin typeface="楷体" panose="02010609060101010101" pitchFamily="49" charset="-122"/>
                <a:ea typeface="楷体" panose="02010609060101010101" pitchFamily="49" charset="-122"/>
              </a:rPr>
              <a:t>中浓度超标时，建议佩戴过滤式防毒面具（半面罩）</a:t>
            </a:r>
            <a:r>
              <a:rPr lang="zh-CN" altLang="en-US" sz="2400" dirty="0" smtClean="0">
                <a:latin typeface="楷体" panose="02010609060101010101" pitchFamily="49" charset="-122"/>
                <a:ea typeface="楷体" panose="02010609060101010101" pitchFamily="49" charset="-122"/>
              </a:rPr>
              <a:t>。紧急</a:t>
            </a:r>
            <a:r>
              <a:rPr lang="zh-CN" altLang="en-US" sz="2400" dirty="0">
                <a:latin typeface="楷体" panose="02010609060101010101" pitchFamily="49" charset="-122"/>
                <a:ea typeface="楷体" panose="02010609060101010101" pitchFamily="49" charset="-122"/>
              </a:rPr>
              <a:t>事态抢救或撤离时，必须佩戴空气呼吸器。</a:t>
            </a:r>
            <a:endParaRPr lang="zh-CN" altLang="en-US" dirty="0">
              <a:latin typeface="楷体" panose="02010609060101010101" pitchFamily="49" charset="-122"/>
              <a:ea typeface="楷体" panose="02010609060101010101" pitchFamily="49" charset="-122"/>
            </a:endParaRPr>
          </a:p>
          <a:p>
            <a:pPr eaLnBrk="1" hangingPunct="1">
              <a:defRPr/>
            </a:pPr>
            <a:endParaRPr lang="zh-CN" altLang="en-US" dirty="0"/>
          </a:p>
          <a:p>
            <a:pPr eaLnBrk="1" hangingPunct="1">
              <a:defRPr/>
            </a:pPr>
            <a:endParaRPr lang="zh-CN" altLang="en-US" dirty="0"/>
          </a:p>
          <a:p>
            <a:pPr eaLnBrk="1" hangingPunct="1">
              <a:defRPr/>
            </a:pPr>
            <a:endParaRPr lang="zh-CN" altLang="en-US" sz="2400" dirty="0">
              <a:latin typeface="楷体" panose="02010609060101010101" pitchFamily="49" charset="-122"/>
              <a:ea typeface="楷体" panose="02010609060101010101" pitchFamily="49" charset="-122"/>
            </a:endParaRPr>
          </a:p>
          <a:p>
            <a:pPr eaLnBrk="1" hangingPunct="1">
              <a:defRPr/>
            </a:pPr>
            <a:endParaRPr lang="zh-CN" altLang="en-US" sz="2400" dirty="0"/>
          </a:p>
          <a:p>
            <a:pPr eaLnBrk="1" hangingPunct="1">
              <a:defRPr/>
            </a:pPr>
            <a:endParaRPr lang="en-US" altLang="zh-CN" sz="2400"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A51E45EF-8E5A-4D5D-ABB5-01BFEF17951A}" type="slidenum">
              <a:rPr lang="en-US" altLang="zh-CN" sz="1400"/>
            </a:fld>
            <a:endParaRPr lang="en-US" altLang="zh-CN" sz="1400"/>
          </a:p>
        </p:txBody>
      </p:sp>
      <p:sp>
        <p:nvSpPr>
          <p:cNvPr id="103427" name="Rectangle 3"/>
          <p:cNvSpPr>
            <a:spLocks noGrp="1" noChangeArrowheads="1"/>
          </p:cNvSpPr>
          <p:nvPr>
            <p:ph type="body" idx="1"/>
          </p:nvPr>
        </p:nvSpPr>
        <p:spPr>
          <a:xfrm>
            <a:off x="457200" y="919163"/>
            <a:ext cx="8229600" cy="4525962"/>
          </a:xfrm>
        </p:spPr>
        <p:txBody>
          <a:bodyPr/>
          <a:lstStyle/>
          <a:p>
            <a:pPr marL="0" lvl="3" indent="0" eaLnBrk="1" hangingPunct="1">
              <a:lnSpc>
                <a:spcPct val="150000"/>
              </a:lnSpc>
              <a:buFontTx/>
              <a:buNone/>
            </a:pPr>
            <a:r>
              <a:rPr lang="zh-CN" altLang="en-US" sz="2600" b="1" smtClean="0">
                <a:latin typeface="楷体" panose="02010609060101010101" pitchFamily="49" charset="-122"/>
                <a:ea typeface="楷体" panose="02010609060101010101" pitchFamily="49" charset="-122"/>
              </a:rPr>
              <a:t>二级负荷供电： </a:t>
            </a:r>
            <a:br>
              <a:rPr lang="zh-CN" altLang="en-US" sz="2400" smtClean="0">
                <a:latin typeface="楷体" panose="02010609060101010101" pitchFamily="49" charset="-122"/>
                <a:ea typeface="楷体" panose="02010609060101010101" pitchFamily="49" charset="-122"/>
              </a:rPr>
            </a:br>
            <a:r>
              <a:rPr lang="en-US" altLang="zh-CN" sz="2400" smtClean="0">
                <a:latin typeface="楷体" panose="02010609060101010101" pitchFamily="49" charset="-122"/>
                <a:ea typeface="楷体" panose="02010609060101010101" pitchFamily="49" charset="-122"/>
              </a:rPr>
              <a:t>1</a:t>
            </a:r>
            <a:r>
              <a:rPr lang="zh-CN" altLang="en-US" sz="2400" smtClean="0">
                <a:latin typeface="楷体" panose="02010609060101010101" pitchFamily="49" charset="-122"/>
                <a:ea typeface="楷体" panose="02010609060101010101" pitchFamily="49" charset="-122"/>
              </a:rPr>
              <a:t>．中断供电将在政治、经济上造成较大损失时。例如：主要设备损坏、大量产品报废、连续生产过程被打乱需较长时间才能恢复、重点企业大量减产等。 </a:t>
            </a:r>
            <a:br>
              <a:rPr lang="zh-CN" altLang="en-US" sz="2400" smtClean="0">
                <a:latin typeface="楷体" panose="02010609060101010101" pitchFamily="49" charset="-122"/>
                <a:ea typeface="楷体" panose="02010609060101010101" pitchFamily="49" charset="-122"/>
              </a:rPr>
            </a:br>
            <a:r>
              <a:rPr lang="en-US" altLang="zh-CN" sz="2400" smtClean="0">
                <a:latin typeface="楷体" panose="02010609060101010101" pitchFamily="49" charset="-122"/>
                <a:ea typeface="楷体" panose="02010609060101010101" pitchFamily="49" charset="-122"/>
              </a:rPr>
              <a:t>2</a:t>
            </a:r>
            <a:r>
              <a:rPr lang="zh-CN" altLang="en-US" sz="2400" smtClean="0">
                <a:latin typeface="楷体" panose="02010609060101010101" pitchFamily="49" charset="-122"/>
                <a:ea typeface="楷体" panose="02010609060101010101" pitchFamily="49" charset="-122"/>
              </a:rPr>
              <a:t>．中断供电将影响重要用电单位的正常工作。例如：交通枢纽、通信枢纽等用电单位中的重要电力负荷，以及中断供电将造成大型影剧院、大型商场等较多人员集中的重要的公共场所秩序混乱。 </a:t>
            </a:r>
            <a:endParaRPr lang="zh-CN" altLang="en-US" sz="2400" smtClean="0">
              <a:latin typeface="楷体" panose="02010609060101010101" pitchFamily="49" charset="-122"/>
              <a:ea typeface="楷体" panose="02010609060101010101" pitchFamily="49" charset="-122"/>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7B859919-D692-4940-AA25-BA5A405E2BD1}" type="slidenum">
              <a:rPr lang="en-US" altLang="zh-CN" sz="1400"/>
            </a:fld>
            <a:endParaRPr lang="en-US" altLang="zh-CN" sz="1400"/>
          </a:p>
        </p:txBody>
      </p:sp>
      <p:sp>
        <p:nvSpPr>
          <p:cNvPr id="104451" name="Rectangle 3"/>
          <p:cNvSpPr>
            <a:spLocks noGrp="1" noChangeArrowheads="1"/>
          </p:cNvSpPr>
          <p:nvPr>
            <p:ph type="body" idx="1"/>
          </p:nvPr>
        </p:nvSpPr>
        <p:spPr>
          <a:xfrm>
            <a:off x="457200" y="908050"/>
            <a:ext cx="7985125" cy="3960813"/>
          </a:xfrm>
        </p:spPr>
        <p:txBody>
          <a:bodyPr/>
          <a:lstStyle/>
          <a:p>
            <a:pPr eaLnBrk="1" hangingPunct="1">
              <a:lnSpc>
                <a:spcPct val="150000"/>
              </a:lnSpc>
              <a:buFontTx/>
              <a:buNone/>
            </a:pPr>
            <a:r>
              <a:rPr lang="zh-CN" altLang="en-US" sz="2200" b="1" smtClean="0">
                <a:sym typeface="宋体" panose="02010600030101010101" pitchFamily="2" charset="-122"/>
              </a:rPr>
              <a:t>重大危险源管理：</a:t>
            </a:r>
            <a:endParaRPr lang="en-US" altLang="zh-CN" sz="2200" b="1" smtClean="0">
              <a:sym typeface="宋体" panose="02010600030101010101" pitchFamily="2" charset="-122"/>
            </a:endParaRPr>
          </a:p>
          <a:p>
            <a:pPr eaLnBrk="1" hangingPunct="1">
              <a:lnSpc>
                <a:spcPct val="150000"/>
              </a:lnSpc>
              <a:buFontTx/>
              <a:buNone/>
            </a:pPr>
            <a:r>
              <a:rPr lang="zh-CN" altLang="en-US" sz="2200" smtClean="0">
                <a:solidFill>
                  <a:srgbClr val="000000"/>
                </a:solidFill>
                <a:latin typeface="楷体" panose="02010609060101010101" pitchFamily="49" charset="-122"/>
                <a:ea typeface="楷体" panose="02010609060101010101" pitchFamily="49" charset="-122"/>
                <a:cs typeface="仿宋_GB2312"/>
                <a:sym typeface="宋体" panose="02010600030101010101" pitchFamily="2" charset="-122"/>
              </a:rPr>
              <a:t>      液氨储量构成重大危险源的临界量是</a:t>
            </a:r>
            <a:r>
              <a:rPr lang="en-US" altLang="zh-CN" sz="2200" smtClean="0">
                <a:solidFill>
                  <a:srgbClr val="000000"/>
                </a:solidFill>
                <a:latin typeface="楷体" panose="02010609060101010101" pitchFamily="49" charset="-122"/>
                <a:ea typeface="楷体" panose="02010609060101010101" pitchFamily="49" charset="-122"/>
                <a:cs typeface="仿宋_GB2312"/>
                <a:sym typeface="宋体" panose="02010600030101010101" pitchFamily="2" charset="-122"/>
              </a:rPr>
              <a:t>10</a:t>
            </a:r>
            <a:r>
              <a:rPr lang="zh-CN" altLang="en-US" sz="2200" smtClean="0">
                <a:solidFill>
                  <a:srgbClr val="000000"/>
                </a:solidFill>
                <a:latin typeface="楷体" panose="02010609060101010101" pitchFamily="49" charset="-122"/>
                <a:ea typeface="楷体" panose="02010609060101010101" pitchFamily="49" charset="-122"/>
                <a:cs typeface="仿宋_GB2312"/>
                <a:sym typeface="宋体" panose="02010600030101010101" pitchFamily="2" charset="-122"/>
              </a:rPr>
              <a:t>吨。	</a:t>
            </a:r>
            <a:endParaRPr lang="en-US" altLang="zh-CN" sz="2200" smtClean="0">
              <a:solidFill>
                <a:srgbClr val="000000"/>
              </a:solidFill>
              <a:latin typeface="楷体" panose="02010609060101010101" pitchFamily="49" charset="-122"/>
              <a:ea typeface="楷体" panose="02010609060101010101" pitchFamily="49" charset="-122"/>
              <a:cs typeface="仿宋_GB2312"/>
              <a:sym typeface="宋体" panose="02010600030101010101" pitchFamily="2" charset="-122"/>
            </a:endParaRPr>
          </a:p>
          <a:p>
            <a:pPr algn="ctr" eaLnBrk="1" hangingPunct="1">
              <a:lnSpc>
                <a:spcPct val="150000"/>
              </a:lnSpc>
              <a:buFontTx/>
              <a:buNone/>
            </a:pPr>
            <a:r>
              <a:rPr lang="en-US" altLang="zh-CN" sz="2200" smtClean="0">
                <a:solidFill>
                  <a:srgbClr val="000000"/>
                </a:solidFill>
                <a:latin typeface="楷体" panose="02010609060101010101" pitchFamily="49" charset="-122"/>
                <a:ea typeface="楷体" panose="02010609060101010101" pitchFamily="49" charset="-122"/>
                <a:cs typeface="仿宋_GB2312"/>
                <a:sym typeface="宋体" panose="02010600030101010101" pitchFamily="2" charset="-122"/>
              </a:rPr>
              <a:t>《</a:t>
            </a:r>
            <a:r>
              <a:rPr lang="zh-CN" altLang="en-US" sz="2200" smtClean="0">
                <a:solidFill>
                  <a:srgbClr val="000000"/>
                </a:solidFill>
                <a:latin typeface="楷体" panose="02010609060101010101" pitchFamily="49" charset="-122"/>
                <a:ea typeface="楷体" panose="02010609060101010101" pitchFamily="49" charset="-122"/>
                <a:cs typeface="仿宋_GB2312"/>
                <a:sym typeface="宋体" panose="02010600030101010101" pitchFamily="2" charset="-122"/>
              </a:rPr>
              <a:t>危险化学品重大危险源辨识</a:t>
            </a:r>
            <a:r>
              <a:rPr lang="en-US" altLang="zh-CN" sz="2200" smtClean="0">
                <a:solidFill>
                  <a:srgbClr val="000000"/>
                </a:solidFill>
                <a:latin typeface="楷体" panose="02010609060101010101" pitchFamily="49" charset="-122"/>
                <a:ea typeface="楷体" panose="02010609060101010101" pitchFamily="49" charset="-122"/>
                <a:cs typeface="仿宋_GB2312"/>
                <a:sym typeface="宋体" panose="02010600030101010101" pitchFamily="2" charset="-122"/>
              </a:rPr>
              <a:t>》</a:t>
            </a:r>
            <a:endParaRPr lang="en-US" altLang="zh-CN" sz="2200" smtClean="0">
              <a:solidFill>
                <a:srgbClr val="000000"/>
              </a:solidFill>
              <a:latin typeface="楷体" panose="02010609060101010101" pitchFamily="49" charset="-122"/>
              <a:ea typeface="楷体" panose="02010609060101010101" pitchFamily="49" charset="-122"/>
              <a:cs typeface="仿宋_GB2312"/>
              <a:sym typeface="宋体" panose="02010600030101010101" pitchFamily="2" charset="-122"/>
            </a:endParaRPr>
          </a:p>
          <a:p>
            <a:pPr eaLnBrk="1" hangingPunct="1">
              <a:lnSpc>
                <a:spcPct val="150000"/>
              </a:lnSpc>
              <a:spcAft>
                <a:spcPts val="1200"/>
              </a:spcAft>
              <a:buFontTx/>
              <a:buNone/>
            </a:pPr>
            <a:r>
              <a:rPr lang="zh-CN" altLang="en-US" sz="2200" smtClean="0">
                <a:solidFill>
                  <a:srgbClr val="000000"/>
                </a:solidFill>
                <a:latin typeface="楷体" panose="02010609060101010101" pitchFamily="49" charset="-122"/>
                <a:ea typeface="楷体" panose="02010609060101010101" pitchFamily="49" charset="-122"/>
                <a:cs typeface="仿宋_GB2312"/>
                <a:sym typeface="宋体" panose="02010600030101010101" pitchFamily="2" charset="-122"/>
              </a:rPr>
              <a:t>      每</a:t>
            </a:r>
            <a:r>
              <a:rPr lang="en-US" altLang="zh-CN" sz="2200" smtClean="0">
                <a:solidFill>
                  <a:srgbClr val="000000"/>
                </a:solidFill>
                <a:latin typeface="楷体" panose="02010609060101010101" pitchFamily="49" charset="-122"/>
                <a:ea typeface="楷体" panose="02010609060101010101" pitchFamily="49" charset="-122"/>
                <a:cs typeface="仿宋_GB2312"/>
                <a:sym typeface="宋体" panose="02010600030101010101" pitchFamily="2" charset="-122"/>
              </a:rPr>
              <a:t>3</a:t>
            </a:r>
            <a:r>
              <a:rPr lang="zh-CN" altLang="en-US" sz="2200" smtClean="0">
                <a:solidFill>
                  <a:srgbClr val="000000"/>
                </a:solidFill>
                <a:latin typeface="楷体" panose="02010609060101010101" pitchFamily="49" charset="-122"/>
                <a:ea typeface="楷体" panose="02010609060101010101" pitchFamily="49" charset="-122"/>
                <a:cs typeface="仿宋_GB2312"/>
                <a:sym typeface="宋体" panose="02010600030101010101" pitchFamily="2" charset="-122"/>
              </a:rPr>
              <a:t>年进行一次安全评价，并备案</a:t>
            </a:r>
            <a:r>
              <a:rPr lang="en-US" altLang="zh-CN" sz="2200" smtClean="0">
                <a:solidFill>
                  <a:srgbClr val="000000"/>
                </a:solidFill>
                <a:latin typeface="楷体" panose="02010609060101010101" pitchFamily="49" charset="-122"/>
                <a:ea typeface="楷体" panose="02010609060101010101" pitchFamily="49" charset="-122"/>
                <a:cs typeface="仿宋_GB2312"/>
                <a:sym typeface="宋体" panose="02010600030101010101" pitchFamily="2" charset="-122"/>
              </a:rPr>
              <a:t>《</a:t>
            </a:r>
            <a:r>
              <a:rPr lang="zh-CN" altLang="en-US" sz="2200" smtClean="0">
                <a:latin typeface="楷体" panose="02010609060101010101" pitchFamily="49" charset="-122"/>
                <a:ea typeface="楷体" panose="02010609060101010101" pitchFamily="49" charset="-122"/>
                <a:cs typeface="楷体_GB2312"/>
                <a:sym typeface="宋体" panose="02010600030101010101" pitchFamily="2" charset="-122"/>
              </a:rPr>
              <a:t>危险化学品安全管理例</a:t>
            </a:r>
            <a:r>
              <a:rPr lang="en-US" altLang="zh-CN" sz="2200" smtClean="0">
                <a:latin typeface="楷体" panose="02010609060101010101" pitchFamily="49" charset="-122"/>
                <a:ea typeface="楷体" panose="02010609060101010101" pitchFamily="49" charset="-122"/>
                <a:cs typeface="楷体_GB2312"/>
                <a:sym typeface="宋体" panose="02010600030101010101" pitchFamily="2" charset="-122"/>
              </a:rPr>
              <a:t>》</a:t>
            </a:r>
            <a:r>
              <a:rPr lang="zh-CN" altLang="zh-CN" sz="2200" smtClean="0">
                <a:latin typeface="楷体" panose="02010609060101010101" pitchFamily="49" charset="-122"/>
                <a:ea typeface="楷体" panose="02010609060101010101" pitchFamily="49" charset="-122"/>
                <a:cs typeface="仿宋_GB2312"/>
                <a:sym typeface="宋体" panose="02010600030101010101" pitchFamily="2" charset="-122"/>
              </a:rPr>
              <a:t>应当根据实际情况，建立健全安全监测监控体系，完善控制措施</a:t>
            </a:r>
            <a:r>
              <a:rPr lang="zh-CN" altLang="en-US" sz="2200" smtClean="0">
                <a:latin typeface="楷体" panose="02010609060101010101" pitchFamily="49" charset="-122"/>
                <a:ea typeface="楷体" panose="02010609060101010101" pitchFamily="49" charset="-122"/>
                <a:cs typeface="仿宋_GB2312"/>
                <a:sym typeface="宋体" panose="02010600030101010101" pitchFamily="2" charset="-122"/>
              </a:rPr>
              <a:t>。	</a:t>
            </a:r>
            <a:endParaRPr lang="en-US" altLang="zh-CN" sz="2200" smtClean="0">
              <a:latin typeface="楷体" panose="02010609060101010101" pitchFamily="49" charset="-122"/>
              <a:ea typeface="楷体" panose="02010609060101010101" pitchFamily="49" charset="-122"/>
              <a:cs typeface="仿宋_GB2312"/>
              <a:sym typeface="宋体" panose="02010600030101010101" pitchFamily="2" charset="-122"/>
            </a:endParaRPr>
          </a:p>
          <a:p>
            <a:pPr algn="ctr" eaLnBrk="1" hangingPunct="1">
              <a:lnSpc>
                <a:spcPct val="150000"/>
              </a:lnSpc>
              <a:spcAft>
                <a:spcPts val="1200"/>
              </a:spcAft>
              <a:buFontTx/>
              <a:buNone/>
            </a:pPr>
            <a:r>
              <a:rPr lang="en-US" altLang="zh-CN" sz="2200" smtClean="0">
                <a:latin typeface="楷体" panose="02010609060101010101" pitchFamily="49" charset="-122"/>
                <a:ea typeface="楷体" panose="02010609060101010101" pitchFamily="49" charset="-122"/>
                <a:cs typeface="楷体_GB2312"/>
                <a:sym typeface="宋体" panose="02010600030101010101" pitchFamily="2" charset="-122"/>
              </a:rPr>
              <a:t>《</a:t>
            </a:r>
            <a:r>
              <a:rPr lang="zh-CN" altLang="en-US" sz="2200" smtClean="0">
                <a:latin typeface="楷体" panose="02010609060101010101" pitchFamily="49" charset="-122"/>
                <a:ea typeface="楷体" panose="02010609060101010101" pitchFamily="49" charset="-122"/>
                <a:cs typeface="楷体_GB2312"/>
                <a:sym typeface="宋体" panose="02010600030101010101" pitchFamily="2" charset="-122"/>
              </a:rPr>
              <a:t>危险化学品重大危险源监督管理暂行规定</a:t>
            </a:r>
            <a:r>
              <a:rPr lang="en-US" altLang="zh-CN" sz="2200" smtClean="0">
                <a:latin typeface="楷体" panose="02010609060101010101" pitchFamily="49" charset="-122"/>
                <a:ea typeface="楷体" panose="02010609060101010101" pitchFamily="49" charset="-122"/>
                <a:cs typeface="楷体_GB2312"/>
                <a:sym typeface="宋体" panose="02010600030101010101" pitchFamily="2" charset="-122"/>
              </a:rPr>
              <a:t>》</a:t>
            </a:r>
            <a:endParaRPr lang="en-US" altLang="zh-CN" sz="2200" b="1" smtClean="0">
              <a:latin typeface="楷体" panose="02010609060101010101" pitchFamily="49" charset="-122"/>
              <a:ea typeface="楷体" panose="02010609060101010101" pitchFamily="49" charset="-122"/>
            </a:endParaRPr>
          </a:p>
          <a:p>
            <a:pPr eaLnBrk="1" hangingPunct="1"/>
            <a:endParaRPr lang="en-US" altLang="zh-CN" sz="2000" smtClean="0">
              <a:latin typeface="楷体" panose="02010609060101010101" pitchFamily="49" charset="-122"/>
              <a:ea typeface="楷体" panose="02010609060101010101" pitchFamily="49" charset="-122"/>
            </a:endParaRPr>
          </a:p>
        </p:txBody>
      </p:sp>
      <p:pic>
        <p:nvPicPr>
          <p:cNvPr id="104452" name="Picture 5" descr="U_2310~1"/>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3203575" y="5013325"/>
            <a:ext cx="27908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C71749B5-903A-4985-8F10-61F2AB6A2C58}" type="slidenum">
              <a:rPr lang="en-US" altLang="zh-CN" sz="1400"/>
            </a:fld>
            <a:endParaRPr lang="en-US" altLang="zh-CN" sz="1400"/>
          </a:p>
        </p:txBody>
      </p:sp>
      <p:sp>
        <p:nvSpPr>
          <p:cNvPr id="84995" name="Rectangle 3"/>
          <p:cNvSpPr>
            <a:spLocks noGrp="1" noChangeArrowheads="1"/>
          </p:cNvSpPr>
          <p:nvPr>
            <p:ph type="body" idx="1"/>
          </p:nvPr>
        </p:nvSpPr>
        <p:spPr>
          <a:xfrm>
            <a:off x="446088" y="476250"/>
            <a:ext cx="8229600" cy="5689600"/>
          </a:xfrm>
        </p:spPr>
        <p:txBody>
          <a:bodyPr/>
          <a:lstStyle/>
          <a:p>
            <a:pPr marL="0" indent="0" eaLnBrk="1" hangingPunct="1">
              <a:lnSpc>
                <a:spcPct val="150000"/>
              </a:lnSpc>
              <a:buFontTx/>
              <a:buNone/>
              <a:defRPr/>
            </a:pPr>
            <a:r>
              <a:rPr lang="zh-CN" altLang="en-US" sz="2400" b="1" dirty="0" smtClean="0">
                <a:ea typeface="黑体" panose="02010609060101010101" pitchFamily="49" charset="-122"/>
              </a:rPr>
              <a:t>（六</a:t>
            </a:r>
            <a:r>
              <a:rPr lang="zh-CN" altLang="en-US" sz="2400" b="1" dirty="0">
                <a:ea typeface="黑体" panose="02010609060101010101" pitchFamily="49" charset="-122"/>
              </a:rPr>
              <a:t>）作业人员培训及</a:t>
            </a:r>
            <a:r>
              <a:rPr lang="zh-CN" altLang="en-US" sz="2400" b="1" dirty="0" smtClean="0">
                <a:ea typeface="黑体" panose="02010609060101010101" pitchFamily="49" charset="-122"/>
              </a:rPr>
              <a:t>资质</a:t>
            </a:r>
            <a:endParaRPr lang="zh-CN" altLang="en-US" sz="2400" b="1" dirty="0"/>
          </a:p>
          <a:p>
            <a:pPr eaLnBrk="1" hangingPunct="1">
              <a:lnSpc>
                <a:spcPct val="150000"/>
              </a:lnSpc>
              <a:buFontTx/>
              <a:buNone/>
              <a:defRPr/>
            </a:pPr>
            <a:r>
              <a:rPr lang="zh-CN" altLang="en-US" sz="2200" b="1" dirty="0"/>
              <a:t>制冷工持证</a:t>
            </a:r>
            <a:r>
              <a:rPr lang="zh-CN" altLang="en-US" sz="2200" b="1" dirty="0" smtClean="0"/>
              <a:t>上岗：</a:t>
            </a:r>
            <a:endParaRPr lang="en-US" altLang="zh-CN" sz="2200" b="1" dirty="0" smtClean="0"/>
          </a:p>
          <a:p>
            <a:pPr eaLnBrk="1" hangingPunct="1">
              <a:lnSpc>
                <a:spcPct val="150000"/>
              </a:lnSpc>
              <a:buFontTx/>
              <a:buNone/>
              <a:defRPr/>
            </a:pPr>
            <a:r>
              <a:rPr lang="zh-CN" altLang="en-US" sz="2200" dirty="0" smtClean="0">
                <a:latin typeface="楷体" panose="02010609060101010101" pitchFamily="49" charset="-122"/>
                <a:ea typeface="楷体" panose="02010609060101010101" pitchFamily="49" charset="-122"/>
                <a:cs typeface="仿宋_GB2312" pitchFamily="49" charset="-122"/>
              </a:rPr>
              <a:t>      制冷</a:t>
            </a:r>
            <a:r>
              <a:rPr lang="zh-CN" altLang="en-US" sz="2200" dirty="0">
                <a:latin typeface="楷体" panose="02010609060101010101" pitchFamily="49" charset="-122"/>
                <a:ea typeface="楷体" panose="02010609060101010101" pitchFamily="49" charset="-122"/>
                <a:cs typeface="仿宋_GB2312" pitchFamily="49" charset="-122"/>
              </a:rPr>
              <a:t>工等</a:t>
            </a:r>
            <a:r>
              <a:rPr lang="zh-CN" altLang="zh-CN" sz="2200" dirty="0">
                <a:latin typeface="楷体" panose="02010609060101010101" pitchFamily="49" charset="-122"/>
                <a:ea typeface="楷体" panose="02010609060101010101" pitchFamily="49" charset="-122"/>
                <a:cs typeface="仿宋_GB2312" pitchFamily="49" charset="-122"/>
              </a:rPr>
              <a:t>特种作业人员必须取得特种作业操作资格证书，方可上岗作业。	</a:t>
            </a:r>
            <a:endParaRPr lang="en-US" altLang="zh-CN" sz="2200" dirty="0" smtClean="0">
              <a:latin typeface="楷体" panose="02010609060101010101" pitchFamily="49" charset="-122"/>
              <a:ea typeface="楷体" panose="02010609060101010101" pitchFamily="49" charset="-122"/>
              <a:cs typeface="仿宋_GB2312" pitchFamily="49" charset="-122"/>
            </a:endParaRPr>
          </a:p>
          <a:p>
            <a:pPr algn="ctr" eaLnBrk="1" hangingPunct="1">
              <a:lnSpc>
                <a:spcPct val="150000"/>
              </a:lnSpc>
              <a:buFontTx/>
              <a:buNone/>
              <a:defRPr/>
            </a:pPr>
            <a:r>
              <a:rPr lang="zh-CN" altLang="zh-CN" sz="2200" dirty="0" smtClean="0">
                <a:latin typeface="楷体" panose="02010609060101010101" pitchFamily="49" charset="-122"/>
                <a:ea typeface="楷体" panose="02010609060101010101" pitchFamily="49" charset="-122"/>
                <a:cs typeface="楷体_GB2312" pitchFamily="49" charset="-122"/>
              </a:rPr>
              <a:t>《安全生产法》</a:t>
            </a:r>
            <a:endParaRPr lang="zh-CN" altLang="zh-CN" sz="2200" dirty="0">
              <a:latin typeface="楷体" panose="02010609060101010101" pitchFamily="49" charset="-122"/>
              <a:ea typeface="楷体" panose="02010609060101010101" pitchFamily="49" charset="-122"/>
              <a:cs typeface="楷体_GB2312" pitchFamily="49" charset="-122"/>
            </a:endParaRPr>
          </a:p>
          <a:p>
            <a:pPr eaLnBrk="1" hangingPunct="1">
              <a:lnSpc>
                <a:spcPct val="150000"/>
              </a:lnSpc>
              <a:buFontTx/>
              <a:buNone/>
              <a:defRPr/>
            </a:pPr>
            <a:r>
              <a:rPr lang="zh-CN" altLang="en-US" sz="2200" b="1" dirty="0"/>
              <a:t>应急演练</a:t>
            </a:r>
            <a:r>
              <a:rPr lang="zh-CN" altLang="en-US" sz="2200" b="1" dirty="0" smtClean="0"/>
              <a:t>培训：</a:t>
            </a:r>
            <a:endParaRPr lang="en-US" altLang="zh-CN" sz="2200" b="1" dirty="0" smtClean="0"/>
          </a:p>
          <a:p>
            <a:pPr eaLnBrk="1" hangingPunct="1">
              <a:lnSpc>
                <a:spcPct val="150000"/>
              </a:lnSpc>
              <a:buFontTx/>
              <a:buNone/>
              <a:defRPr/>
            </a:pPr>
            <a:r>
              <a:rPr lang="en-US" altLang="zh-CN" sz="2200" b="1" dirty="0">
                <a:ea typeface="楷体" panose="02010609060101010101" pitchFamily="49" charset="-122"/>
              </a:rPr>
              <a:t> </a:t>
            </a:r>
            <a:r>
              <a:rPr lang="en-US" altLang="zh-CN" sz="2200" b="1" dirty="0" smtClean="0">
                <a:ea typeface="楷体" panose="02010609060101010101" pitchFamily="49" charset="-122"/>
              </a:rPr>
              <a:t>     </a:t>
            </a:r>
            <a:r>
              <a:rPr lang="zh-CN" altLang="zh-CN" sz="2200" dirty="0" smtClean="0">
                <a:ea typeface="楷体" panose="02010609060101010101" pitchFamily="49" charset="-122"/>
              </a:rPr>
              <a:t>生产</a:t>
            </a:r>
            <a:r>
              <a:rPr lang="zh-CN" altLang="zh-CN" sz="2200" dirty="0">
                <a:ea typeface="楷体" panose="02010609060101010101" pitchFamily="49" charset="-122"/>
              </a:rPr>
              <a:t>经营单位应当组织开展本单位的应急预案培训活动，使有关人员了解应急预案内容，熟悉应急职责、应急程序和岗位应急处置方案。</a:t>
            </a:r>
            <a:endParaRPr lang="zh-CN" altLang="en-US" sz="2200" dirty="0">
              <a:ea typeface="楷体" panose="02010609060101010101" pitchFamily="49" charset="-122"/>
            </a:endParaRPr>
          </a:p>
          <a:p>
            <a:pPr algn="ctr" eaLnBrk="1" hangingPunct="1">
              <a:lnSpc>
                <a:spcPct val="150000"/>
              </a:lnSpc>
              <a:buFontTx/>
              <a:buNone/>
              <a:defRPr/>
            </a:pPr>
            <a:r>
              <a:rPr lang="en-US" altLang="zh-CN" sz="2200" dirty="0">
                <a:ea typeface="楷体" panose="02010609060101010101" pitchFamily="49" charset="-122"/>
              </a:rPr>
              <a:t>《</a:t>
            </a:r>
            <a:r>
              <a:rPr lang="zh-CN" altLang="zh-CN" sz="2200" dirty="0">
                <a:ea typeface="楷体" panose="02010609060101010101" pitchFamily="49" charset="-122"/>
              </a:rPr>
              <a:t>生产安全事故应急预案管理办法</a:t>
            </a:r>
            <a:r>
              <a:rPr lang="en-US" altLang="zh-CN" sz="2200" dirty="0">
                <a:ea typeface="楷体" panose="02010609060101010101" pitchFamily="49" charset="-122"/>
              </a:rPr>
              <a:t>》</a:t>
            </a:r>
            <a:endParaRPr lang="en-US" altLang="zh-CN" sz="2200" dirty="0">
              <a:ea typeface="楷体" panose="02010609060101010101" pitchFamily="49" charset="-122"/>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FCCD1237-8DEF-472C-8F86-3E22DF68EBE8}" type="slidenum">
              <a:rPr lang="en-US" altLang="zh-CN" sz="1400"/>
            </a:fld>
            <a:endParaRPr lang="en-US" altLang="zh-CN" sz="1400"/>
          </a:p>
        </p:txBody>
      </p:sp>
      <p:sp>
        <p:nvSpPr>
          <p:cNvPr id="92162" name="Rectangle 2"/>
          <p:cNvSpPr>
            <a:spLocks noGrp="1" noChangeArrowheads="1"/>
          </p:cNvSpPr>
          <p:nvPr>
            <p:ph type="title"/>
          </p:nvPr>
        </p:nvSpPr>
        <p:spPr>
          <a:solidFill>
            <a:schemeClr val="accent1">
              <a:lumMod val="75000"/>
            </a:schemeClr>
          </a:solidFill>
        </p:spPr>
        <p:txBody>
          <a:bodyPr/>
          <a:lstStyle/>
          <a:p>
            <a:pPr eaLnBrk="1" hangingPunct="1">
              <a:defRPr/>
            </a:pPr>
            <a:r>
              <a:rPr lang="zh-CN" altLang="en-US" sz="3200" b="1" dirty="0">
                <a:solidFill>
                  <a:schemeClr val="tx1"/>
                </a:solidFill>
                <a:ea typeface="黑体" panose="02010609060101010101" pitchFamily="49" charset="-122"/>
              </a:rPr>
              <a:t>十一、开展专项治理</a:t>
            </a:r>
            <a:endParaRPr lang="zh-CN" altLang="en-US" sz="3200" b="1" dirty="0">
              <a:solidFill>
                <a:schemeClr val="tx1"/>
              </a:solidFill>
              <a:ea typeface="黑体" panose="02010609060101010101" pitchFamily="49" charset="-122"/>
            </a:endParaRPr>
          </a:p>
        </p:txBody>
      </p:sp>
      <p:sp>
        <p:nvSpPr>
          <p:cNvPr id="106500" name="Rectangle 3"/>
          <p:cNvSpPr>
            <a:spLocks noGrp="1" noChangeArrowheads="1"/>
          </p:cNvSpPr>
          <p:nvPr>
            <p:ph type="body" idx="1"/>
          </p:nvPr>
        </p:nvSpPr>
        <p:spPr>
          <a:xfrm>
            <a:off x="457200" y="1557338"/>
            <a:ext cx="8229600" cy="4525962"/>
          </a:xfrm>
        </p:spPr>
        <p:txBody>
          <a:bodyPr/>
          <a:lstStyle/>
          <a:p>
            <a:pPr eaLnBrk="1" hangingPunct="1">
              <a:lnSpc>
                <a:spcPts val="3200"/>
              </a:lnSpc>
              <a:buFontTx/>
              <a:buNone/>
            </a:pPr>
            <a:r>
              <a:rPr lang="zh-CN" altLang="en-US" sz="2200" b="1" smtClean="0">
                <a:latin typeface="黑体" panose="02010609060101010101" pitchFamily="49" charset="-122"/>
                <a:ea typeface="黑体" panose="02010609060101010101" pitchFamily="49" charset="-122"/>
                <a:cs typeface="华文中宋" panose="02010600040101010101" pitchFamily="2" charset="-122"/>
                <a:sym typeface="Arial" panose="020B0604020202020204" pitchFamily="34" charset="0"/>
              </a:rPr>
              <a:t>（一）企业隐患排查治理</a:t>
            </a:r>
            <a:endParaRPr lang="zh-CN" altLang="en-US" sz="2200" b="1" smtClean="0">
              <a:latin typeface="黑体" panose="02010609060101010101" pitchFamily="49" charset="-122"/>
              <a:ea typeface="黑体" panose="02010609060101010101" pitchFamily="49" charset="-122"/>
              <a:cs typeface="华文中宋" panose="02010600040101010101" pitchFamily="2" charset="-122"/>
              <a:sym typeface="Arial" panose="020B0604020202020204" pitchFamily="34" charset="0"/>
            </a:endParaRPr>
          </a:p>
          <a:p>
            <a:pPr eaLnBrk="1" hangingPunct="1">
              <a:lnSpc>
                <a:spcPts val="3200"/>
              </a:lnSpc>
              <a:buFontTx/>
              <a:buNone/>
            </a:pPr>
            <a:r>
              <a:rPr lang="zh-CN" altLang="en-US" sz="2200" b="1" smtClean="0">
                <a:latin typeface="黑体" panose="02010609060101010101" pitchFamily="49" charset="-122"/>
                <a:ea typeface="黑体" panose="02010609060101010101" pitchFamily="49" charset="-122"/>
                <a:cs typeface="仿宋_GB2312"/>
                <a:sym typeface="Arial" panose="020B0604020202020204" pitchFamily="34" charset="0"/>
              </a:rPr>
              <a:t>  </a:t>
            </a:r>
            <a:r>
              <a:rPr lang="en-US" altLang="zh-CN" sz="2200" b="1" smtClean="0">
                <a:latin typeface="黑体" panose="02010609060101010101" pitchFamily="49" charset="-122"/>
                <a:ea typeface="黑体" panose="02010609060101010101" pitchFamily="49" charset="-122"/>
                <a:cs typeface="仿宋_GB2312"/>
                <a:sym typeface="Arial" panose="020B0604020202020204" pitchFamily="34" charset="0"/>
              </a:rPr>
              <a:t>1.</a:t>
            </a:r>
            <a:r>
              <a:rPr lang="zh-CN" altLang="en-US" sz="2200" b="1" smtClean="0">
                <a:latin typeface="黑体" panose="02010609060101010101" pitchFamily="49" charset="-122"/>
                <a:ea typeface="黑体" panose="02010609060101010101" pitchFamily="49" charset="-122"/>
                <a:cs typeface="仿宋_GB2312"/>
                <a:sym typeface="Arial" panose="020B0604020202020204" pitchFamily="34" charset="0"/>
              </a:rPr>
              <a:t>基础管理检查的重点</a:t>
            </a:r>
            <a:endParaRPr lang="zh-CN" altLang="en-US" sz="2200" b="1" smtClean="0">
              <a:latin typeface="黑体" panose="02010609060101010101" pitchFamily="49" charset="-122"/>
              <a:ea typeface="黑体" panose="02010609060101010101" pitchFamily="49" charset="-122"/>
              <a:cs typeface="仿宋_GB2312"/>
              <a:sym typeface="Arial" panose="020B0604020202020204" pitchFamily="34" charset="0"/>
            </a:endParaRPr>
          </a:p>
          <a:p>
            <a:pPr eaLnBrk="1" hangingPunct="1">
              <a:lnSpc>
                <a:spcPts val="3200"/>
              </a:lnSpc>
              <a:spcBef>
                <a:spcPct val="0"/>
              </a:spcBef>
              <a:buFontTx/>
              <a:buNone/>
            </a:pPr>
            <a:r>
              <a:rPr lang="zh-CN" altLang="zh-CN" sz="2200" b="1" smtClean="0">
                <a:latin typeface="黑体" panose="02010609060101010101" pitchFamily="49" charset="-122"/>
                <a:ea typeface="黑体" panose="02010609060101010101" pitchFamily="49" charset="-122"/>
              </a:rPr>
              <a:t>安全管理制度和操作规</a:t>
            </a:r>
            <a:r>
              <a:rPr lang="zh-CN" altLang="zh-CN" sz="2200" b="1" smtClean="0">
                <a:latin typeface="宋体" panose="02010600030101010101" pitchFamily="2" charset="-122"/>
              </a:rPr>
              <a:t>程</a:t>
            </a:r>
            <a:r>
              <a:rPr lang="zh-CN" altLang="en-US" sz="2200" b="1" smtClean="0">
                <a:latin typeface="宋体" panose="02010600030101010101" pitchFamily="2" charset="-122"/>
              </a:rPr>
              <a:t>：</a:t>
            </a:r>
            <a:endParaRPr lang="en-US" altLang="zh-CN" sz="2200" b="1" smtClean="0">
              <a:latin typeface="宋体" panose="02010600030101010101" pitchFamily="2" charset="-122"/>
            </a:endParaRPr>
          </a:p>
          <a:p>
            <a:pPr eaLnBrk="1" hangingPunct="1">
              <a:lnSpc>
                <a:spcPts val="3200"/>
              </a:lnSpc>
              <a:spcBef>
                <a:spcPct val="0"/>
              </a:spcBef>
              <a:buFontTx/>
              <a:buNone/>
            </a:pPr>
            <a:r>
              <a:rPr lang="en-US" altLang="zh-CN" sz="2200" smtClean="0">
                <a:latin typeface="楷体" panose="02010609060101010101" pitchFamily="49" charset="-122"/>
                <a:ea typeface="楷体" panose="02010609060101010101" pitchFamily="49" charset="-122"/>
              </a:rPr>
              <a:t>       </a:t>
            </a:r>
            <a:r>
              <a:rPr lang="zh-CN" altLang="zh-CN" sz="2200" smtClean="0">
                <a:latin typeface="楷体" panose="02010609060101010101" pitchFamily="49" charset="-122"/>
                <a:ea typeface="楷体" panose="02010609060101010101" pitchFamily="49" charset="-122"/>
              </a:rPr>
              <a:t>应建立安全生产责任制</a:t>
            </a:r>
            <a:r>
              <a:rPr lang="zh-CN" altLang="en-US" sz="2200" smtClean="0">
                <a:latin typeface="楷体" panose="02010609060101010101" pitchFamily="49" charset="-122"/>
                <a:ea typeface="楷体" panose="02010609060101010101" pitchFamily="49" charset="-122"/>
              </a:rPr>
              <a:t>，制订安全</a:t>
            </a:r>
            <a:r>
              <a:rPr lang="zh-CN" altLang="zh-CN" sz="2200" smtClean="0">
                <a:latin typeface="楷体" panose="02010609060101010101" pitchFamily="49" charset="-122"/>
                <a:ea typeface="楷体" panose="02010609060101010101" pitchFamily="49" charset="-122"/>
              </a:rPr>
              <a:t>教育培训、设备设施</a:t>
            </a:r>
            <a:r>
              <a:rPr lang="zh-CN" altLang="en-US" sz="2200" smtClean="0">
                <a:latin typeface="楷体" panose="02010609060101010101" pitchFamily="49" charset="-122"/>
                <a:ea typeface="楷体" panose="02010609060101010101" pitchFamily="49" charset="-122"/>
              </a:rPr>
              <a:t>管理</a:t>
            </a:r>
            <a:r>
              <a:rPr lang="zh-CN" altLang="zh-CN" sz="2200" smtClean="0">
                <a:latin typeface="楷体" panose="02010609060101010101" pitchFamily="49" charset="-122"/>
                <a:ea typeface="楷体" panose="02010609060101010101" pitchFamily="49" charset="-122"/>
              </a:rPr>
              <a:t>、重大危险源</a:t>
            </a:r>
            <a:r>
              <a:rPr lang="zh-CN" altLang="en-US" sz="2200" smtClean="0">
                <a:latin typeface="楷体" panose="02010609060101010101" pitchFamily="49" charset="-122"/>
                <a:ea typeface="楷体" panose="02010609060101010101" pitchFamily="49" charset="-122"/>
              </a:rPr>
              <a:t>管理、</a:t>
            </a:r>
            <a:r>
              <a:rPr lang="zh-CN" altLang="zh-CN" sz="2200" smtClean="0">
                <a:latin typeface="楷体" panose="02010609060101010101" pitchFamily="49" charset="-122"/>
                <a:ea typeface="楷体" panose="02010609060101010101" pitchFamily="49" charset="-122"/>
              </a:rPr>
              <a:t>隐患排查治理、应急管理等规章制度</a:t>
            </a:r>
            <a:r>
              <a:rPr lang="zh-CN" altLang="en-US" sz="2200" smtClean="0">
                <a:latin typeface="楷体" panose="02010609060101010101" pitchFamily="49" charset="-122"/>
                <a:ea typeface="楷体" panose="02010609060101010101" pitchFamily="49" charset="-122"/>
              </a:rPr>
              <a:t>，以及</a:t>
            </a:r>
            <a:r>
              <a:rPr lang="zh-CN" altLang="zh-CN" sz="2200" smtClean="0">
                <a:latin typeface="楷体" panose="02010609060101010101" pitchFamily="49" charset="-122"/>
                <a:ea typeface="楷体" panose="02010609060101010101" pitchFamily="49" charset="-122"/>
              </a:rPr>
              <a:t>制冷系统</a:t>
            </a:r>
            <a:r>
              <a:rPr lang="zh-CN" altLang="en-US" sz="2200" smtClean="0">
                <a:latin typeface="楷体" panose="02010609060101010101" pitchFamily="49" charset="-122"/>
                <a:ea typeface="楷体" panose="02010609060101010101" pitchFamily="49" charset="-122"/>
              </a:rPr>
              <a:t>、</a:t>
            </a:r>
            <a:r>
              <a:rPr lang="zh-CN" altLang="zh-CN" sz="2200" smtClean="0">
                <a:latin typeface="楷体" panose="02010609060101010101" pitchFamily="49" charset="-122"/>
                <a:ea typeface="楷体" panose="02010609060101010101" pitchFamily="49" charset="-122"/>
              </a:rPr>
              <a:t>压力容器</a:t>
            </a:r>
            <a:r>
              <a:rPr lang="zh-CN" altLang="en-US" sz="2200" smtClean="0">
                <a:latin typeface="楷体" panose="02010609060101010101" pitchFamily="49" charset="-122"/>
                <a:ea typeface="楷体" panose="02010609060101010101" pitchFamily="49" charset="-122"/>
              </a:rPr>
              <a:t>、压力管道、危险作业等重点设备和作业的</a:t>
            </a:r>
            <a:r>
              <a:rPr lang="zh-CN" altLang="zh-CN" sz="2200" smtClean="0">
                <a:latin typeface="楷体" panose="02010609060101010101" pitchFamily="49" charset="-122"/>
                <a:ea typeface="楷体" panose="02010609060101010101" pitchFamily="49" charset="-122"/>
              </a:rPr>
              <a:t>操作规程</a:t>
            </a:r>
            <a:r>
              <a:rPr lang="zh-CN" altLang="zh-CN" sz="2200" smtClean="0">
                <a:latin typeface="仿宋_GB2312"/>
                <a:ea typeface="仿宋_GB2312"/>
                <a:cs typeface="仿宋_GB2312"/>
              </a:rPr>
              <a:t>。</a:t>
            </a:r>
            <a:endParaRPr lang="zh-CN" altLang="zh-CN" sz="2200" smtClean="0">
              <a:latin typeface="仿宋_GB2312"/>
              <a:ea typeface="仿宋_GB2312"/>
              <a:cs typeface="仿宋_GB2312"/>
            </a:endParaRPr>
          </a:p>
          <a:p>
            <a:pPr eaLnBrk="1" hangingPunct="1">
              <a:lnSpc>
                <a:spcPts val="3200"/>
              </a:lnSpc>
              <a:spcBef>
                <a:spcPct val="0"/>
              </a:spcBef>
              <a:buFontTx/>
              <a:buNone/>
            </a:pPr>
            <a:r>
              <a:rPr lang="zh-CN" altLang="zh-CN" sz="2200" b="1" smtClean="0">
                <a:latin typeface="黑体" panose="02010609060101010101" pitchFamily="49" charset="-122"/>
                <a:ea typeface="黑体" panose="02010609060101010101" pitchFamily="49" charset="-122"/>
              </a:rPr>
              <a:t>安全生产投入</a:t>
            </a:r>
            <a:r>
              <a:rPr lang="zh-CN" altLang="en-US" sz="2200" b="1" smtClean="0">
                <a:latin typeface="黑体" panose="02010609060101010101" pitchFamily="49" charset="-122"/>
                <a:ea typeface="黑体" panose="02010609060101010101" pitchFamily="49" charset="-122"/>
              </a:rPr>
              <a:t>：</a:t>
            </a:r>
            <a:endParaRPr lang="en-US" altLang="zh-CN" sz="2200" b="1" smtClean="0">
              <a:latin typeface="黑体" panose="02010609060101010101" pitchFamily="49" charset="-122"/>
              <a:ea typeface="黑体" panose="02010609060101010101" pitchFamily="49" charset="-122"/>
            </a:endParaRPr>
          </a:p>
          <a:p>
            <a:pPr eaLnBrk="1" hangingPunct="1">
              <a:lnSpc>
                <a:spcPts val="3200"/>
              </a:lnSpc>
              <a:spcBef>
                <a:spcPct val="0"/>
              </a:spcBef>
              <a:buFontTx/>
              <a:buNone/>
            </a:pPr>
            <a:r>
              <a:rPr lang="en-US" altLang="zh-CN" sz="2200" b="1" smtClean="0">
                <a:latin typeface="黑体" panose="02010609060101010101" pitchFamily="49" charset="-122"/>
                <a:ea typeface="黑体" panose="02010609060101010101" pitchFamily="49" charset="-122"/>
              </a:rPr>
              <a:t>        </a:t>
            </a:r>
            <a:r>
              <a:rPr lang="zh-CN" altLang="zh-CN" sz="2200" smtClean="0">
                <a:latin typeface="楷体" panose="02010609060101010101" pitchFamily="49" charset="-122"/>
                <a:ea typeface="楷体" panose="02010609060101010101" pitchFamily="49" charset="-122"/>
              </a:rPr>
              <a:t>应具备安全生产条件所必需的资金投入，</a:t>
            </a:r>
            <a:r>
              <a:rPr lang="zh-CN" altLang="en-US" sz="2200" smtClean="0">
                <a:latin typeface="楷体" panose="02010609060101010101" pitchFamily="49" charset="-122"/>
                <a:ea typeface="楷体" panose="02010609060101010101" pitchFamily="49" charset="-122"/>
              </a:rPr>
              <a:t>保证</a:t>
            </a:r>
            <a:r>
              <a:rPr lang="zh-CN" altLang="zh-CN" sz="2200" smtClean="0">
                <a:latin typeface="楷体" panose="02010609060101010101" pitchFamily="49" charset="-122"/>
                <a:ea typeface="楷体" panose="02010609060101010101" pitchFamily="49" charset="-122"/>
              </a:rPr>
              <a:t>配备劳动防护用品</a:t>
            </a:r>
            <a:r>
              <a:rPr lang="zh-CN" altLang="en-US" sz="2200" smtClean="0">
                <a:latin typeface="楷体" panose="02010609060101010101" pitchFamily="49" charset="-122"/>
                <a:ea typeface="楷体" panose="02010609060101010101" pitchFamily="49" charset="-122"/>
              </a:rPr>
              <a:t>、开展</a:t>
            </a:r>
            <a:r>
              <a:rPr lang="zh-CN" altLang="zh-CN" sz="2200" smtClean="0">
                <a:latin typeface="楷体" panose="02010609060101010101" pitchFamily="49" charset="-122"/>
                <a:ea typeface="楷体" panose="02010609060101010101" pitchFamily="49" charset="-122"/>
              </a:rPr>
              <a:t>安全</a:t>
            </a:r>
            <a:r>
              <a:rPr lang="zh-CN" altLang="en-US" sz="2200" smtClean="0">
                <a:latin typeface="楷体" panose="02010609060101010101" pitchFamily="49" charset="-122"/>
                <a:ea typeface="楷体" panose="02010609060101010101" pitchFamily="49" charset="-122"/>
              </a:rPr>
              <a:t>教育</a:t>
            </a:r>
            <a:r>
              <a:rPr lang="zh-CN" altLang="zh-CN" sz="2200" smtClean="0">
                <a:latin typeface="楷体" panose="02010609060101010101" pitchFamily="49" charset="-122"/>
                <a:ea typeface="楷体" panose="02010609060101010101" pitchFamily="49" charset="-122"/>
              </a:rPr>
              <a:t>培训</a:t>
            </a:r>
            <a:r>
              <a:rPr lang="zh-CN" altLang="en-US" sz="2200" smtClean="0">
                <a:latin typeface="楷体" panose="02010609060101010101" pitchFamily="49" charset="-122"/>
                <a:ea typeface="楷体" panose="02010609060101010101" pitchFamily="49" charset="-122"/>
              </a:rPr>
              <a:t>等</a:t>
            </a:r>
            <a:r>
              <a:rPr lang="zh-CN" altLang="zh-CN" sz="2200" smtClean="0">
                <a:latin typeface="楷体" panose="02010609060101010101" pitchFamily="49" charset="-122"/>
                <a:ea typeface="楷体" panose="02010609060101010101" pitchFamily="49" charset="-122"/>
              </a:rPr>
              <a:t>经费</a:t>
            </a:r>
            <a:r>
              <a:rPr lang="zh-CN" altLang="en-US" sz="2200" smtClean="0">
                <a:latin typeface="楷体" panose="02010609060101010101" pitchFamily="49" charset="-122"/>
                <a:ea typeface="楷体" panose="02010609060101010101" pitchFamily="49" charset="-122"/>
              </a:rPr>
              <a:t>。</a:t>
            </a:r>
            <a:endParaRPr lang="zh-CN" altLang="en-US" sz="2200" smtClean="0">
              <a:latin typeface="楷体" panose="02010609060101010101" pitchFamily="49" charset="-122"/>
              <a:ea typeface="楷体" panose="02010609060101010101" pitchFamily="49" charset="-122"/>
            </a:endParaRPr>
          </a:p>
          <a:p>
            <a:pPr eaLnBrk="1" hangingPunct="1">
              <a:lnSpc>
                <a:spcPts val="3200"/>
              </a:lnSpc>
              <a:spcBef>
                <a:spcPct val="0"/>
              </a:spcBef>
              <a:buFontTx/>
              <a:buNone/>
            </a:pPr>
            <a:r>
              <a:rPr lang="zh-CN" altLang="zh-CN" sz="2200" b="1" smtClean="0">
                <a:latin typeface="黑体" panose="02010609060101010101" pitchFamily="49" charset="-122"/>
                <a:ea typeface="黑体" panose="02010609060101010101" pitchFamily="49" charset="-122"/>
              </a:rPr>
              <a:t>安全管理机构和人员</a:t>
            </a:r>
            <a:r>
              <a:rPr lang="zh-CN" altLang="zh-CN" sz="2200" b="1" smtClean="0">
                <a:latin typeface="宋体" panose="02010600030101010101" pitchFamily="2" charset="-122"/>
              </a:rPr>
              <a:t>	</a:t>
            </a:r>
            <a:endParaRPr lang="en-US" altLang="zh-CN" sz="2200" b="1" smtClean="0">
              <a:latin typeface="宋体" panose="02010600030101010101" pitchFamily="2" charset="-122"/>
            </a:endParaRPr>
          </a:p>
          <a:p>
            <a:pPr eaLnBrk="1" hangingPunct="1">
              <a:lnSpc>
                <a:spcPts val="3200"/>
              </a:lnSpc>
              <a:spcBef>
                <a:spcPct val="0"/>
              </a:spcBef>
              <a:buFontTx/>
              <a:buNone/>
            </a:pPr>
            <a:r>
              <a:rPr lang="en-US" altLang="zh-CN" sz="2200" b="1" smtClean="0">
                <a:latin typeface="宋体" panose="02010600030101010101" pitchFamily="2" charset="-122"/>
                <a:ea typeface="楷体" panose="02010609060101010101" pitchFamily="49" charset="-122"/>
              </a:rPr>
              <a:t>        </a:t>
            </a:r>
            <a:r>
              <a:rPr lang="zh-CN" altLang="en-US" sz="2200" smtClean="0">
                <a:latin typeface="楷体" panose="02010609060101010101" pitchFamily="49" charset="-122"/>
                <a:ea typeface="楷体" panose="02010609060101010101" pitchFamily="49" charset="-122"/>
              </a:rPr>
              <a:t>按规定</a:t>
            </a:r>
            <a:r>
              <a:rPr lang="zh-CN" altLang="zh-CN" sz="2200" smtClean="0">
                <a:latin typeface="楷体" panose="02010609060101010101" pitchFamily="49" charset="-122"/>
                <a:ea typeface="楷体" panose="02010609060101010101" pitchFamily="49" charset="-122"/>
              </a:rPr>
              <a:t>设置安全管理机构或配备安全管理人员。</a:t>
            </a:r>
            <a:endParaRPr lang="zh-CN" altLang="en-US" sz="2200" smtClean="0">
              <a:latin typeface="楷体" panose="02010609060101010101" pitchFamily="49" charset="-122"/>
              <a:ea typeface="楷体" panose="02010609060101010101" pitchFamily="49" charset="-122"/>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2C2652E3-7733-4D28-89A8-511179489719}" type="slidenum">
              <a:rPr lang="en-US" altLang="zh-CN" sz="1400"/>
            </a:fld>
            <a:endParaRPr lang="en-US" altLang="zh-CN" sz="1400"/>
          </a:p>
        </p:txBody>
      </p:sp>
      <p:sp>
        <p:nvSpPr>
          <p:cNvPr id="107523" name="Rectangle 3"/>
          <p:cNvSpPr>
            <a:spLocks noGrp="1" noChangeArrowheads="1"/>
          </p:cNvSpPr>
          <p:nvPr>
            <p:ph type="body" idx="1"/>
          </p:nvPr>
        </p:nvSpPr>
        <p:spPr>
          <a:xfrm>
            <a:off x="539750" y="692150"/>
            <a:ext cx="8075613" cy="4525963"/>
          </a:xfrm>
        </p:spPr>
        <p:txBody>
          <a:bodyPr/>
          <a:lstStyle/>
          <a:p>
            <a:pPr eaLnBrk="1" hangingPunct="1">
              <a:lnSpc>
                <a:spcPct val="150000"/>
              </a:lnSpc>
              <a:buFontTx/>
              <a:buNone/>
            </a:pPr>
            <a:r>
              <a:rPr lang="en-US" altLang="zh-CN" sz="2200" b="1" smtClean="0">
                <a:latin typeface="仿宋_GB2312"/>
                <a:ea typeface="仿宋_GB2312"/>
                <a:cs typeface="仿宋_GB2312"/>
                <a:sym typeface="Arial" panose="020B0604020202020204" pitchFamily="34" charset="0"/>
              </a:rPr>
              <a:t>1.</a:t>
            </a:r>
            <a:r>
              <a:rPr lang="zh-CN" altLang="en-US" sz="2200" b="1" smtClean="0">
                <a:latin typeface="仿宋_GB2312"/>
                <a:ea typeface="仿宋_GB2312"/>
                <a:cs typeface="仿宋_GB2312"/>
                <a:sym typeface="Arial" panose="020B0604020202020204" pitchFamily="34" charset="0"/>
              </a:rPr>
              <a:t>基础管理检查的重点</a:t>
            </a:r>
            <a:endParaRPr lang="zh-CN" altLang="en-US" sz="2200" b="1" smtClean="0">
              <a:latin typeface="仿宋_GB2312"/>
              <a:ea typeface="仿宋_GB2312"/>
              <a:cs typeface="仿宋_GB2312"/>
              <a:sym typeface="Arial" panose="020B0604020202020204" pitchFamily="34" charset="0"/>
            </a:endParaRPr>
          </a:p>
          <a:p>
            <a:pPr eaLnBrk="1" hangingPunct="1">
              <a:lnSpc>
                <a:spcPct val="150000"/>
              </a:lnSpc>
              <a:buFontTx/>
              <a:buNone/>
            </a:pPr>
            <a:r>
              <a:rPr lang="zh-CN" altLang="zh-CN" sz="2200" b="1"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安全教育培训</a:t>
            </a:r>
            <a:r>
              <a:rPr lang="zh-CN" altLang="en-US" sz="2200" b="1"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endParaRPr lang="en-US" altLang="zh-CN" sz="2200" b="1" smtClean="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a:p>
            <a:pPr eaLnBrk="1" hangingPunct="1">
              <a:lnSpc>
                <a:spcPct val="150000"/>
              </a:lnSpc>
              <a:buFontTx/>
              <a:buNone/>
            </a:pPr>
            <a:r>
              <a:rPr lang="en-US" altLang="zh-CN" sz="2200" b="1"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      </a:t>
            </a:r>
            <a:r>
              <a:rPr lang="zh-CN" altLang="en-US" sz="2200" smtClean="0">
                <a:solidFill>
                  <a:srgbClr val="000000"/>
                </a:solidFill>
                <a:latin typeface="楷体" panose="02010609060101010101" pitchFamily="49" charset="-122"/>
                <a:ea typeface="楷体" panose="02010609060101010101" pitchFamily="49" charset="-122"/>
              </a:rPr>
              <a:t>应</a:t>
            </a:r>
            <a:r>
              <a:rPr lang="zh-CN" altLang="zh-CN" sz="2200" smtClean="0">
                <a:solidFill>
                  <a:srgbClr val="000000"/>
                </a:solidFill>
                <a:latin typeface="楷体" panose="02010609060101010101" pitchFamily="49" charset="-122"/>
                <a:ea typeface="楷体" panose="02010609060101010101" pitchFamily="49" charset="-122"/>
              </a:rPr>
              <a:t>按</a:t>
            </a:r>
            <a:r>
              <a:rPr lang="zh-CN" altLang="en-US" sz="2200" smtClean="0">
                <a:solidFill>
                  <a:srgbClr val="000000"/>
                </a:solidFill>
                <a:latin typeface="楷体" panose="02010609060101010101" pitchFamily="49" charset="-122"/>
                <a:ea typeface="楷体" panose="02010609060101010101" pitchFamily="49" charset="-122"/>
              </a:rPr>
              <a:t>要求开展全员</a:t>
            </a:r>
            <a:r>
              <a:rPr lang="zh-CN" altLang="zh-CN" sz="2200" smtClean="0">
                <a:solidFill>
                  <a:srgbClr val="000000"/>
                </a:solidFill>
                <a:latin typeface="楷体" panose="02010609060101010101" pitchFamily="49" charset="-122"/>
                <a:ea typeface="楷体" panose="02010609060101010101" pitchFamily="49" charset="-122"/>
              </a:rPr>
              <a:t>安全教育培训，</a:t>
            </a:r>
            <a:r>
              <a:rPr lang="zh-CN" altLang="en-US" sz="2200" smtClean="0">
                <a:solidFill>
                  <a:srgbClr val="000000"/>
                </a:solidFill>
                <a:latin typeface="楷体" panose="02010609060101010101" pitchFamily="49" charset="-122"/>
                <a:ea typeface="楷体" panose="02010609060101010101" pitchFamily="49" charset="-122"/>
              </a:rPr>
              <a:t>并</a:t>
            </a:r>
            <a:r>
              <a:rPr lang="zh-CN" altLang="zh-CN" sz="2200" smtClean="0">
                <a:solidFill>
                  <a:srgbClr val="000000"/>
                </a:solidFill>
                <a:latin typeface="楷体" panose="02010609060101010101" pitchFamily="49" charset="-122"/>
                <a:ea typeface="楷体" panose="02010609060101010101" pitchFamily="49" charset="-122"/>
              </a:rPr>
              <a:t>建立培训档案。特种作业人员</a:t>
            </a:r>
            <a:r>
              <a:rPr lang="zh-CN" altLang="en-US" sz="2200" smtClean="0">
                <a:solidFill>
                  <a:srgbClr val="000000"/>
                </a:solidFill>
                <a:latin typeface="楷体" panose="02010609060101010101" pitchFamily="49" charset="-122"/>
                <a:ea typeface="楷体" panose="02010609060101010101" pitchFamily="49" charset="-122"/>
              </a:rPr>
              <a:t>必须</a:t>
            </a:r>
            <a:r>
              <a:rPr lang="zh-CN" altLang="zh-CN" sz="2200" smtClean="0">
                <a:solidFill>
                  <a:srgbClr val="000000"/>
                </a:solidFill>
                <a:latin typeface="楷体" panose="02010609060101010101" pitchFamily="49" charset="-122"/>
                <a:ea typeface="楷体" panose="02010609060101010101" pitchFamily="49" charset="-122"/>
              </a:rPr>
              <a:t>持证上岗</a:t>
            </a:r>
            <a:r>
              <a:rPr lang="zh-CN" altLang="en-US" sz="2200" smtClean="0">
                <a:solidFill>
                  <a:srgbClr val="000000"/>
                </a:solidFill>
                <a:latin typeface="楷体" panose="02010609060101010101" pitchFamily="49" charset="-122"/>
                <a:ea typeface="楷体" panose="02010609060101010101" pitchFamily="49" charset="-122"/>
              </a:rPr>
              <a:t>。</a:t>
            </a:r>
            <a:endParaRPr lang="zh-CN" altLang="en-US" sz="2200" smtClean="0">
              <a:solidFill>
                <a:srgbClr val="000000"/>
              </a:solidFill>
              <a:latin typeface="楷体" panose="02010609060101010101" pitchFamily="49" charset="-122"/>
              <a:ea typeface="楷体" panose="02010609060101010101" pitchFamily="49" charset="-122"/>
            </a:endParaRPr>
          </a:p>
          <a:p>
            <a:pPr eaLnBrk="1" hangingPunct="1">
              <a:lnSpc>
                <a:spcPct val="150000"/>
              </a:lnSpc>
              <a:spcBef>
                <a:spcPct val="0"/>
              </a:spcBef>
              <a:buFontTx/>
              <a:buNone/>
            </a:pPr>
            <a:r>
              <a:rPr lang="zh-CN" altLang="en-US" sz="2200" b="1" smtClean="0">
                <a:solidFill>
                  <a:srgbClr val="000000"/>
                </a:solidFill>
                <a:latin typeface="黑体" panose="02010609060101010101" pitchFamily="49" charset="-122"/>
                <a:ea typeface="黑体" panose="02010609060101010101" pitchFamily="49" charset="-122"/>
              </a:rPr>
              <a:t>隐患排查治理：</a:t>
            </a:r>
            <a:endParaRPr lang="en-US" altLang="zh-CN" sz="2200" b="1" smtClean="0">
              <a:solidFill>
                <a:srgbClr val="000000"/>
              </a:solidFill>
              <a:latin typeface="黑体" panose="02010609060101010101" pitchFamily="49" charset="-122"/>
              <a:ea typeface="黑体" panose="02010609060101010101" pitchFamily="49" charset="-122"/>
            </a:endParaRPr>
          </a:p>
          <a:p>
            <a:pPr eaLnBrk="1" hangingPunct="1">
              <a:lnSpc>
                <a:spcPct val="150000"/>
              </a:lnSpc>
              <a:spcBef>
                <a:spcPct val="0"/>
              </a:spcBef>
              <a:buFontTx/>
              <a:buNone/>
            </a:pPr>
            <a:r>
              <a:rPr lang="en-US" altLang="zh-CN" sz="2200" b="1" smtClean="0">
                <a:solidFill>
                  <a:srgbClr val="000000"/>
                </a:solidFill>
                <a:latin typeface="黑体" panose="02010609060101010101" pitchFamily="49" charset="-122"/>
                <a:ea typeface="黑体" panose="02010609060101010101" pitchFamily="49" charset="-122"/>
              </a:rPr>
              <a:t>      </a:t>
            </a:r>
            <a:r>
              <a:rPr lang="zh-CN" altLang="en-US" sz="2200" smtClean="0">
                <a:solidFill>
                  <a:srgbClr val="000000"/>
                </a:solidFill>
                <a:latin typeface="楷体" panose="02010609060101010101" pitchFamily="49" charset="-122"/>
                <a:ea typeface="楷体" panose="02010609060101010101" pitchFamily="49" charset="-122"/>
              </a:rPr>
              <a:t>应建立隐患排查治理制度，</a:t>
            </a:r>
            <a:r>
              <a:rPr lang="zh-CN" altLang="zh-CN" sz="2200" smtClean="0">
                <a:solidFill>
                  <a:srgbClr val="000000"/>
                </a:solidFill>
                <a:latin typeface="楷体" panose="02010609060101010101" pitchFamily="49" charset="-122"/>
                <a:ea typeface="楷体" panose="02010609060101010101" pitchFamily="49" charset="-122"/>
              </a:rPr>
              <a:t>开展隐患排查治理，做好记录</a:t>
            </a:r>
            <a:r>
              <a:rPr lang="zh-CN" altLang="en-US" sz="2200" smtClean="0">
                <a:solidFill>
                  <a:srgbClr val="000000"/>
                </a:solidFill>
                <a:latin typeface="楷体" panose="02010609060101010101" pitchFamily="49" charset="-122"/>
                <a:ea typeface="楷体" panose="02010609060101010101" pitchFamily="49" charset="-122"/>
              </a:rPr>
              <a:t>，并</a:t>
            </a:r>
            <a:r>
              <a:rPr lang="zh-CN" altLang="zh-CN" sz="2200" smtClean="0">
                <a:solidFill>
                  <a:srgbClr val="000000"/>
                </a:solidFill>
                <a:latin typeface="楷体" panose="02010609060101010101" pitchFamily="49" charset="-122"/>
                <a:ea typeface="楷体" panose="02010609060101010101" pitchFamily="49" charset="-122"/>
              </a:rPr>
              <a:t>按规定向有关部门上报隐患排查治理信息。</a:t>
            </a:r>
            <a:endParaRPr lang="zh-CN" altLang="zh-CN" sz="2200" smtClean="0">
              <a:solidFill>
                <a:srgbClr val="000000"/>
              </a:solidFill>
              <a:latin typeface="楷体" panose="02010609060101010101" pitchFamily="49" charset="-122"/>
              <a:ea typeface="楷体" panose="02010609060101010101" pitchFamily="49" charset="-122"/>
            </a:endParaRPr>
          </a:p>
          <a:p>
            <a:pPr eaLnBrk="1" hangingPunct="1">
              <a:lnSpc>
                <a:spcPct val="150000"/>
              </a:lnSpc>
              <a:spcBef>
                <a:spcPct val="0"/>
              </a:spcBef>
              <a:buFontTx/>
              <a:buNone/>
            </a:pPr>
            <a:r>
              <a:rPr lang="zh-CN" altLang="en-US" sz="2200" b="1" smtClean="0">
                <a:solidFill>
                  <a:srgbClr val="000000"/>
                </a:solidFill>
                <a:latin typeface="黑体" panose="02010609060101010101" pitchFamily="49" charset="-122"/>
                <a:ea typeface="黑体" panose="02010609060101010101" pitchFamily="49" charset="-122"/>
              </a:rPr>
              <a:t>职业健康：</a:t>
            </a:r>
            <a:endParaRPr lang="en-US" altLang="zh-CN" sz="2200" b="1" smtClean="0">
              <a:solidFill>
                <a:srgbClr val="000000"/>
              </a:solidFill>
              <a:latin typeface="黑体" panose="02010609060101010101" pitchFamily="49" charset="-122"/>
              <a:ea typeface="黑体" panose="02010609060101010101" pitchFamily="49" charset="-122"/>
            </a:endParaRPr>
          </a:p>
          <a:p>
            <a:pPr eaLnBrk="1" hangingPunct="1">
              <a:lnSpc>
                <a:spcPct val="150000"/>
              </a:lnSpc>
              <a:spcBef>
                <a:spcPct val="0"/>
              </a:spcBef>
              <a:buFontTx/>
              <a:buNone/>
            </a:pPr>
            <a:r>
              <a:rPr lang="en-US" altLang="zh-CN" sz="2200" b="1" smtClean="0">
                <a:solidFill>
                  <a:srgbClr val="000000"/>
                </a:solidFill>
                <a:latin typeface="黑体" panose="02010609060101010101" pitchFamily="49" charset="-122"/>
                <a:ea typeface="黑体" panose="02010609060101010101" pitchFamily="49" charset="-122"/>
              </a:rPr>
              <a:t>      </a:t>
            </a:r>
            <a:r>
              <a:rPr lang="zh-CN" altLang="zh-CN" sz="2200" smtClean="0">
                <a:solidFill>
                  <a:srgbClr val="000000"/>
                </a:solidFill>
                <a:latin typeface="楷体" panose="02010609060101010101" pitchFamily="49" charset="-122"/>
                <a:ea typeface="楷体" panose="02010609060101010101" pitchFamily="49" charset="-122"/>
              </a:rPr>
              <a:t>建立健全职业健康档案</a:t>
            </a:r>
            <a:r>
              <a:rPr lang="zh-CN" altLang="en-US" sz="2200" smtClean="0">
                <a:solidFill>
                  <a:srgbClr val="000000"/>
                </a:solidFill>
                <a:latin typeface="楷体" panose="02010609060101010101" pitchFamily="49" charset="-122"/>
                <a:ea typeface="楷体" panose="02010609060101010101" pitchFamily="49" charset="-122"/>
              </a:rPr>
              <a:t>，进行职业病危害因素申报，</a:t>
            </a:r>
            <a:r>
              <a:rPr lang="zh-CN" altLang="zh-CN" sz="2200" smtClean="0">
                <a:solidFill>
                  <a:srgbClr val="000000"/>
                </a:solidFill>
                <a:latin typeface="楷体" panose="02010609060101010101" pitchFamily="49" charset="-122"/>
                <a:ea typeface="楷体" panose="02010609060101010101" pitchFamily="49" charset="-122"/>
              </a:rPr>
              <a:t>定期对职业危害场所进行检测</a:t>
            </a:r>
            <a:r>
              <a:rPr lang="zh-CN" altLang="en-US" sz="2200" smtClean="0">
                <a:solidFill>
                  <a:srgbClr val="000000"/>
                </a:solidFill>
                <a:latin typeface="楷体" panose="02010609060101010101" pitchFamily="49" charset="-122"/>
                <a:ea typeface="楷体" panose="02010609060101010101" pitchFamily="49" charset="-122"/>
              </a:rPr>
              <a:t>，</a:t>
            </a:r>
            <a:r>
              <a:rPr lang="zh-CN" altLang="zh-CN" sz="2200" smtClean="0">
                <a:solidFill>
                  <a:srgbClr val="000000"/>
                </a:solidFill>
                <a:latin typeface="楷体" panose="02010609060101010101" pitchFamily="49" charset="-122"/>
                <a:ea typeface="楷体" panose="02010609060101010101" pitchFamily="49" charset="-122"/>
              </a:rPr>
              <a:t>向员工告知职业危害</a:t>
            </a:r>
            <a:r>
              <a:rPr lang="zh-CN" altLang="en-US" sz="2200" smtClean="0">
                <a:solidFill>
                  <a:srgbClr val="000000"/>
                </a:solidFill>
                <a:latin typeface="楷体" panose="02010609060101010101" pitchFamily="49" charset="-122"/>
                <a:ea typeface="楷体" panose="02010609060101010101" pitchFamily="49" charset="-122"/>
              </a:rPr>
              <a:t>。</a:t>
            </a:r>
            <a:endParaRPr lang="zh-CN" altLang="en-US" sz="2200" smtClean="0">
              <a:solidFill>
                <a:srgbClr val="000000"/>
              </a:solidFill>
              <a:latin typeface="楷体" panose="02010609060101010101" pitchFamily="49" charset="-122"/>
              <a:ea typeface="楷体" panose="02010609060101010101" pitchFamily="49" charset="-122"/>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8907DBDC-9DFD-4D2E-8DDA-D95A48180BF9}" type="slidenum">
              <a:rPr lang="en-US" altLang="zh-CN" sz="1400"/>
            </a:fld>
            <a:endParaRPr lang="en-US" altLang="zh-CN" sz="1400"/>
          </a:p>
        </p:txBody>
      </p:sp>
      <p:sp>
        <p:nvSpPr>
          <p:cNvPr id="108547" name="Rectangle 3"/>
          <p:cNvSpPr>
            <a:spLocks noGrp="1" noChangeArrowheads="1"/>
          </p:cNvSpPr>
          <p:nvPr>
            <p:ph type="body" idx="1"/>
          </p:nvPr>
        </p:nvSpPr>
        <p:spPr>
          <a:xfrm>
            <a:off x="395288" y="415925"/>
            <a:ext cx="8362950" cy="4525963"/>
          </a:xfrm>
        </p:spPr>
        <p:txBody>
          <a:bodyPr/>
          <a:lstStyle/>
          <a:p>
            <a:pPr eaLnBrk="1" hangingPunct="1">
              <a:lnSpc>
                <a:spcPct val="150000"/>
              </a:lnSpc>
              <a:spcBef>
                <a:spcPct val="0"/>
              </a:spcBef>
              <a:buFontTx/>
              <a:buNone/>
            </a:pPr>
            <a:r>
              <a:rPr lang="zh-CN" altLang="en-US" sz="2200" b="1"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重大危险源管理：</a:t>
            </a:r>
            <a:endParaRPr lang="en-US" altLang="zh-CN" sz="2200" b="1" smtClean="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a:p>
            <a:pPr eaLnBrk="1" hangingPunct="1">
              <a:lnSpc>
                <a:spcPct val="150000"/>
              </a:lnSpc>
              <a:spcBef>
                <a:spcPct val="0"/>
              </a:spcBef>
              <a:buFontTx/>
              <a:buNone/>
            </a:pPr>
            <a:r>
              <a:rPr lang="zh-CN" altLang="en-US" sz="22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      应进行重大危险源辨识、评估、</a:t>
            </a:r>
            <a:r>
              <a:rPr lang="zh-CN" altLang="zh-CN" sz="22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登记建档</a:t>
            </a:r>
            <a:r>
              <a:rPr lang="zh-CN" altLang="en-US" sz="22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a:t>
            </a:r>
            <a:r>
              <a:rPr lang="zh-CN" altLang="zh-CN" sz="22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采取措施进行监控</a:t>
            </a:r>
            <a:r>
              <a:rPr lang="zh-CN" altLang="en-US" sz="22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，并</a:t>
            </a:r>
            <a:r>
              <a:rPr lang="zh-CN" altLang="zh-CN" sz="22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报有关部门备案</a:t>
            </a:r>
            <a:r>
              <a:rPr lang="zh-CN" altLang="en-US" sz="22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a:t>
            </a:r>
            <a:endParaRPr lang="zh-CN" altLang="en-US" sz="2200" smtClean="0">
              <a:solidFill>
                <a:srgbClr val="000000"/>
              </a:solidFill>
              <a:latin typeface="楷体" panose="02010609060101010101" pitchFamily="49" charset="-122"/>
              <a:ea typeface="楷体" panose="02010609060101010101" pitchFamily="49" charset="-122"/>
              <a:cs typeface="Times New Roman" panose="02020603050405020304" pitchFamily="18" charset="0"/>
            </a:endParaRPr>
          </a:p>
          <a:p>
            <a:pPr eaLnBrk="1" hangingPunct="1">
              <a:lnSpc>
                <a:spcPct val="150000"/>
              </a:lnSpc>
              <a:spcBef>
                <a:spcPct val="0"/>
              </a:spcBef>
              <a:buFontTx/>
              <a:buNone/>
            </a:pPr>
            <a:r>
              <a:rPr lang="zh-CN" altLang="en-US" sz="2200" b="1"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事故与应急管理：</a:t>
            </a:r>
            <a:endParaRPr lang="en-US" altLang="zh-CN" sz="2200" b="1" smtClean="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a:p>
            <a:pPr eaLnBrk="1" hangingPunct="1">
              <a:lnSpc>
                <a:spcPct val="150000"/>
              </a:lnSpc>
              <a:spcBef>
                <a:spcPct val="0"/>
              </a:spcBef>
              <a:buFontTx/>
              <a:buNone/>
            </a:pPr>
            <a:r>
              <a:rPr lang="en-US" altLang="zh-CN" sz="2200" b="1"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      </a:t>
            </a:r>
            <a:r>
              <a:rPr lang="zh-CN" altLang="en-US" sz="2200" smtClean="0">
                <a:solidFill>
                  <a:srgbClr val="000000"/>
                </a:solidFill>
                <a:latin typeface="楷体" panose="02010609060101010101" pitchFamily="49" charset="-122"/>
                <a:ea typeface="楷体" panose="02010609060101010101" pitchFamily="49" charset="-122"/>
              </a:rPr>
              <a:t>应制定液氨泄漏等事故应急预案，</a:t>
            </a:r>
            <a:r>
              <a:rPr lang="zh-CN" altLang="zh-CN" sz="2200" smtClean="0">
                <a:solidFill>
                  <a:srgbClr val="000000"/>
                </a:solidFill>
                <a:latin typeface="楷体" panose="02010609060101010101" pitchFamily="49" charset="-122"/>
                <a:ea typeface="楷体" panose="02010609060101010101" pitchFamily="49" charset="-122"/>
              </a:rPr>
              <a:t>建立专兼职应急救援队伍</a:t>
            </a:r>
            <a:r>
              <a:rPr lang="zh-CN" altLang="en-US" sz="2200" smtClean="0">
                <a:solidFill>
                  <a:srgbClr val="000000"/>
                </a:solidFill>
                <a:latin typeface="楷体" panose="02010609060101010101" pitchFamily="49" charset="-122"/>
                <a:ea typeface="楷体" panose="02010609060101010101" pitchFamily="49" charset="-122"/>
              </a:rPr>
              <a:t>，</a:t>
            </a:r>
            <a:r>
              <a:rPr lang="zh-CN" altLang="zh-CN" sz="2200" smtClean="0">
                <a:solidFill>
                  <a:srgbClr val="000000"/>
                </a:solidFill>
                <a:latin typeface="楷体" panose="02010609060101010101" pitchFamily="49" charset="-122"/>
                <a:ea typeface="楷体" panose="02010609060101010101" pitchFamily="49" charset="-122"/>
              </a:rPr>
              <a:t>定期组织应急演练</a:t>
            </a:r>
            <a:r>
              <a:rPr lang="zh-CN" altLang="en-US" sz="2200" smtClean="0">
                <a:solidFill>
                  <a:srgbClr val="000000"/>
                </a:solidFill>
                <a:latin typeface="楷体" panose="02010609060101010101" pitchFamily="49" charset="-122"/>
                <a:ea typeface="楷体" panose="02010609060101010101" pitchFamily="49" charset="-122"/>
              </a:rPr>
              <a:t>。</a:t>
            </a:r>
            <a:r>
              <a:rPr lang="zh-CN" altLang="zh-CN" sz="2200" smtClean="0">
                <a:solidFill>
                  <a:srgbClr val="000000"/>
                </a:solidFill>
                <a:latin typeface="楷体" panose="02010609060101010101" pitchFamily="49" charset="-122"/>
                <a:ea typeface="楷体" panose="02010609060101010101" pitchFamily="49" charset="-122"/>
              </a:rPr>
              <a:t>企业负责人接到事故信息报告后应当于</a:t>
            </a:r>
            <a:r>
              <a:rPr lang="en-US" altLang="zh-CN" sz="2200" smtClean="0">
                <a:solidFill>
                  <a:srgbClr val="000000"/>
                </a:solidFill>
                <a:latin typeface="楷体" panose="02010609060101010101" pitchFamily="49" charset="-122"/>
                <a:ea typeface="楷体" panose="02010609060101010101" pitchFamily="49" charset="-122"/>
              </a:rPr>
              <a:t>1</a:t>
            </a:r>
            <a:r>
              <a:rPr lang="zh-CN" altLang="zh-CN" sz="2200" smtClean="0">
                <a:solidFill>
                  <a:srgbClr val="000000"/>
                </a:solidFill>
                <a:latin typeface="楷体" panose="02010609060101010101" pitchFamily="49" charset="-122"/>
                <a:ea typeface="楷体" panose="02010609060101010101" pitchFamily="49" charset="-122"/>
              </a:rPr>
              <a:t>小时内上报地方安监部门</a:t>
            </a:r>
            <a:r>
              <a:rPr lang="zh-CN" altLang="en-US" sz="2200" smtClean="0">
                <a:solidFill>
                  <a:srgbClr val="000000"/>
                </a:solidFill>
                <a:latin typeface="楷体" panose="02010609060101010101" pitchFamily="49" charset="-122"/>
                <a:ea typeface="楷体" panose="02010609060101010101" pitchFamily="49" charset="-122"/>
              </a:rPr>
              <a:t>，并</a:t>
            </a:r>
            <a:r>
              <a:rPr lang="zh-CN" altLang="zh-CN" sz="2200" smtClean="0">
                <a:solidFill>
                  <a:srgbClr val="000000"/>
                </a:solidFill>
                <a:latin typeface="楷体" panose="02010609060101010101" pitchFamily="49" charset="-122"/>
                <a:ea typeface="楷体" panose="02010609060101010101" pitchFamily="49" charset="-122"/>
              </a:rPr>
              <a:t>立即启动应急预案，开展事故救援。</a:t>
            </a:r>
            <a:endParaRPr lang="zh-CN" altLang="zh-CN" sz="2200" smtClean="0">
              <a:solidFill>
                <a:srgbClr val="000000"/>
              </a:solidFill>
              <a:latin typeface="楷体" panose="02010609060101010101" pitchFamily="49" charset="-122"/>
              <a:ea typeface="楷体" panose="02010609060101010101" pitchFamily="49" charset="-122"/>
            </a:endParaRPr>
          </a:p>
          <a:p>
            <a:pPr eaLnBrk="1" hangingPunct="1">
              <a:lnSpc>
                <a:spcPct val="150000"/>
              </a:lnSpc>
              <a:spcBef>
                <a:spcPct val="0"/>
              </a:spcBef>
              <a:buFontTx/>
              <a:buNone/>
            </a:pPr>
            <a:r>
              <a:rPr lang="zh-CN" altLang="en-US" sz="2200" b="1" smtClean="0">
                <a:solidFill>
                  <a:srgbClr val="000000"/>
                </a:solidFill>
                <a:latin typeface="黑体" panose="02010609060101010101" pitchFamily="49" charset="-122"/>
                <a:ea typeface="黑体" panose="02010609060101010101" pitchFamily="49" charset="-122"/>
              </a:rPr>
              <a:t>相关方管理</a:t>
            </a:r>
            <a:r>
              <a:rPr lang="zh-CN" altLang="en-US" sz="2200" b="1" smtClean="0">
                <a:solidFill>
                  <a:srgbClr val="000000"/>
                </a:solidFill>
                <a:latin typeface="宋体" panose="02010600030101010101" pitchFamily="2" charset="-122"/>
                <a:cs typeface="Times New Roman" panose="02020603050405020304" pitchFamily="18" charset="0"/>
              </a:rPr>
              <a:t>：</a:t>
            </a:r>
            <a:endParaRPr lang="en-US" altLang="zh-CN" sz="2200" b="1" smtClean="0">
              <a:solidFill>
                <a:srgbClr val="000000"/>
              </a:solidFill>
              <a:latin typeface="宋体" panose="02010600030101010101" pitchFamily="2" charset="-122"/>
              <a:cs typeface="Times New Roman" panose="02020603050405020304" pitchFamily="18" charset="0"/>
            </a:endParaRPr>
          </a:p>
          <a:p>
            <a:pPr eaLnBrk="1" hangingPunct="1">
              <a:lnSpc>
                <a:spcPct val="150000"/>
              </a:lnSpc>
              <a:spcBef>
                <a:spcPct val="0"/>
              </a:spcBef>
              <a:buFontTx/>
              <a:buNone/>
            </a:pPr>
            <a:r>
              <a:rPr lang="en-US" altLang="zh-CN" sz="2200" b="1" smtClean="0">
                <a:solidFill>
                  <a:srgbClr val="000000"/>
                </a:solidFill>
                <a:latin typeface="宋体" panose="02010600030101010101" pitchFamily="2" charset="-122"/>
                <a:ea typeface="楷体" panose="02010609060101010101" pitchFamily="49" charset="-122"/>
              </a:rPr>
              <a:t>      </a:t>
            </a:r>
            <a:r>
              <a:rPr lang="zh-CN" altLang="en-US" sz="2200" smtClean="0">
                <a:solidFill>
                  <a:srgbClr val="000000"/>
                </a:solidFill>
                <a:latin typeface="楷体" panose="02010609060101010101" pitchFamily="49" charset="-122"/>
                <a:ea typeface="楷体" panose="02010609060101010101" pitchFamily="49" charset="-122"/>
              </a:rPr>
              <a:t>应对相关方资质进行审查，</a:t>
            </a:r>
            <a:r>
              <a:rPr lang="zh-CN" altLang="zh-CN" sz="2200" smtClean="0">
                <a:solidFill>
                  <a:srgbClr val="000000"/>
                </a:solidFill>
                <a:latin typeface="楷体" panose="02010609060101010101" pitchFamily="49" charset="-122"/>
                <a:ea typeface="楷体" panose="02010609060101010101" pitchFamily="49" charset="-122"/>
              </a:rPr>
              <a:t>签订安全生产管理协议</a:t>
            </a:r>
            <a:r>
              <a:rPr lang="zh-CN" altLang="en-US" sz="2200" smtClean="0">
                <a:solidFill>
                  <a:srgbClr val="000000"/>
                </a:solidFill>
                <a:latin typeface="楷体" panose="02010609060101010101" pitchFamily="49" charset="-122"/>
                <a:ea typeface="楷体" panose="02010609060101010101" pitchFamily="49" charset="-122"/>
              </a:rPr>
              <a:t>，统一</a:t>
            </a:r>
            <a:r>
              <a:rPr lang="zh-CN" altLang="zh-CN" sz="2200" smtClean="0">
                <a:solidFill>
                  <a:srgbClr val="000000"/>
                </a:solidFill>
                <a:latin typeface="楷体" panose="02010609060101010101" pitchFamily="49" charset="-122"/>
                <a:ea typeface="楷体" panose="02010609060101010101" pitchFamily="49" charset="-122"/>
              </a:rPr>
              <a:t>进行安全教育和监督管理</a:t>
            </a:r>
            <a:r>
              <a:rPr lang="zh-CN" altLang="en-US" sz="2200" smtClean="0">
                <a:solidFill>
                  <a:srgbClr val="000000"/>
                </a:solidFill>
                <a:latin typeface="楷体" panose="02010609060101010101" pitchFamily="49" charset="-122"/>
                <a:ea typeface="楷体" panose="02010609060101010101" pitchFamily="49" charset="-122"/>
              </a:rPr>
              <a:t>。</a:t>
            </a:r>
            <a:endParaRPr lang="zh-CN" altLang="en-US" sz="2200" smtClean="0">
              <a:solidFill>
                <a:srgbClr val="000000"/>
              </a:solidFill>
              <a:latin typeface="楷体" panose="02010609060101010101" pitchFamily="49" charset="-122"/>
              <a:ea typeface="楷体" panose="02010609060101010101" pitchFamily="49" charset="-122"/>
            </a:endParaRPr>
          </a:p>
          <a:p>
            <a:pPr eaLnBrk="1" hangingPunct="1">
              <a:lnSpc>
                <a:spcPct val="150000"/>
              </a:lnSpc>
              <a:spcBef>
                <a:spcPct val="0"/>
              </a:spcBef>
              <a:buFontTx/>
              <a:buNone/>
            </a:pPr>
            <a:r>
              <a:rPr lang="zh-CN" altLang="en-US" sz="2200" b="1" smtClean="0">
                <a:solidFill>
                  <a:srgbClr val="000000"/>
                </a:solidFill>
                <a:latin typeface="黑体" panose="02010609060101010101" pitchFamily="49" charset="-122"/>
                <a:ea typeface="黑体" panose="02010609060101010101" pitchFamily="49" charset="-122"/>
              </a:rPr>
              <a:t>建设项目“三同时</a:t>
            </a:r>
            <a:r>
              <a:rPr lang="zh-CN" altLang="en-US" sz="2200" b="1" smtClean="0">
                <a:solidFill>
                  <a:srgbClr val="000000"/>
                </a:solidFill>
                <a:latin typeface="宋体" panose="02010600030101010101" pitchFamily="2" charset="-122"/>
                <a:cs typeface="Times New Roman" panose="02020603050405020304" pitchFamily="18" charset="0"/>
              </a:rPr>
              <a:t>”：</a:t>
            </a:r>
            <a:endParaRPr lang="en-US" altLang="zh-CN" sz="2200" b="1" smtClean="0">
              <a:solidFill>
                <a:srgbClr val="000000"/>
              </a:solidFill>
              <a:latin typeface="宋体" panose="02010600030101010101" pitchFamily="2" charset="-122"/>
              <a:cs typeface="Times New Roman" panose="02020603050405020304" pitchFamily="18" charset="0"/>
            </a:endParaRPr>
          </a:p>
          <a:p>
            <a:pPr eaLnBrk="1" hangingPunct="1">
              <a:lnSpc>
                <a:spcPct val="150000"/>
              </a:lnSpc>
              <a:spcBef>
                <a:spcPct val="0"/>
              </a:spcBef>
              <a:buFontTx/>
              <a:buNone/>
            </a:pPr>
            <a:r>
              <a:rPr lang="en-US" altLang="zh-CN" sz="2200" b="1" smtClean="0">
                <a:solidFill>
                  <a:srgbClr val="000000"/>
                </a:solidFill>
                <a:latin typeface="宋体" panose="02010600030101010101" pitchFamily="2" charset="-122"/>
                <a:ea typeface="楷体" panose="02010609060101010101" pitchFamily="49" charset="-122"/>
              </a:rPr>
              <a:t>      </a:t>
            </a:r>
            <a:r>
              <a:rPr lang="zh-CN" altLang="en-US" sz="2200" smtClean="0">
                <a:latin typeface="楷体" panose="02010609060101010101" pitchFamily="49" charset="-122"/>
                <a:ea typeface="楷体" panose="02010609060101010101" pitchFamily="49" charset="-122"/>
              </a:rPr>
              <a:t>制冷站</a:t>
            </a:r>
            <a:r>
              <a:rPr lang="zh-CN" altLang="en-US" sz="2200" smtClean="0">
                <a:solidFill>
                  <a:srgbClr val="000000"/>
                </a:solidFill>
                <a:latin typeface="楷体" panose="02010609060101010101" pitchFamily="49" charset="-122"/>
                <a:ea typeface="楷体" panose="02010609060101010101" pitchFamily="49" charset="-122"/>
              </a:rPr>
              <a:t>应由具备资质的设计单位进行设计、施工。</a:t>
            </a:r>
            <a:endParaRPr lang="zh-CN" altLang="en-US" sz="2200" smtClean="0">
              <a:solidFill>
                <a:srgbClr val="000000"/>
              </a:solidFill>
              <a:latin typeface="楷体" panose="02010609060101010101" pitchFamily="49" charset="-122"/>
              <a:ea typeface="楷体" panose="02010609060101010101" pitchFamily="49" charset="-122"/>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C2ECB696-B8F4-4E14-8E5A-1A92EDEAA711}" type="slidenum">
              <a:rPr lang="en-US" altLang="zh-CN" sz="1400"/>
            </a:fld>
            <a:endParaRPr lang="en-US" altLang="zh-CN" sz="1400"/>
          </a:p>
        </p:txBody>
      </p:sp>
      <p:sp>
        <p:nvSpPr>
          <p:cNvPr id="109571" name="Rectangle 3"/>
          <p:cNvSpPr>
            <a:spLocks noGrp="1" noChangeArrowheads="1"/>
          </p:cNvSpPr>
          <p:nvPr>
            <p:ph type="body" idx="1"/>
          </p:nvPr>
        </p:nvSpPr>
        <p:spPr>
          <a:xfrm>
            <a:off x="457200" y="703263"/>
            <a:ext cx="8229600" cy="4525962"/>
          </a:xfrm>
        </p:spPr>
        <p:txBody>
          <a:bodyPr/>
          <a:lstStyle/>
          <a:p>
            <a:pPr eaLnBrk="1" hangingPunct="1">
              <a:lnSpc>
                <a:spcPct val="150000"/>
              </a:lnSpc>
              <a:spcBef>
                <a:spcPct val="0"/>
              </a:spcBef>
              <a:buFontTx/>
              <a:buNone/>
            </a:pPr>
            <a:r>
              <a:rPr lang="zh-CN" altLang="en-US" sz="2200" b="1"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制冷设备：</a:t>
            </a:r>
            <a:endParaRPr lang="en-US" altLang="zh-CN" sz="2200" b="1" smtClean="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a:p>
            <a:pPr eaLnBrk="1" hangingPunct="1">
              <a:lnSpc>
                <a:spcPct val="150000"/>
              </a:lnSpc>
              <a:spcBef>
                <a:spcPct val="0"/>
              </a:spcBef>
              <a:buFontTx/>
              <a:buNone/>
            </a:pPr>
            <a:r>
              <a:rPr lang="en-US" altLang="zh-CN" sz="2200" b="1"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      </a:t>
            </a:r>
            <a:r>
              <a:rPr lang="zh-CN" altLang="zh-CN" sz="2200" smtClean="0">
                <a:latin typeface="楷体" panose="02010609060101010101" pitchFamily="49" charset="-122"/>
                <a:ea typeface="楷体" panose="02010609060101010101" pitchFamily="49" charset="-122"/>
                <a:cs typeface="Times New Roman" panose="02020603050405020304" pitchFamily="18" charset="0"/>
              </a:rPr>
              <a:t>制冷设备</a:t>
            </a:r>
            <a:r>
              <a:rPr lang="zh-CN" altLang="en-US" sz="22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应建立设备管理运行档案，并按规定对</a:t>
            </a:r>
            <a:r>
              <a:rPr lang="zh-CN" altLang="zh-CN" sz="22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制冷压缩机</a:t>
            </a:r>
            <a:r>
              <a:rPr lang="zh-CN" altLang="en-US" sz="22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a:t>
            </a:r>
            <a:r>
              <a:rPr lang="zh-CN" altLang="zh-CN" sz="22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冷凝器</a:t>
            </a:r>
            <a:r>
              <a:rPr lang="zh-CN" altLang="en-US" sz="22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a:t>
            </a:r>
            <a:r>
              <a:rPr lang="zh-CN" altLang="zh-CN" sz="22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贮液器</a:t>
            </a:r>
            <a:r>
              <a:rPr lang="zh-CN" altLang="en-US" sz="22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a:t>
            </a:r>
            <a:r>
              <a:rPr lang="zh-CN" altLang="zh-CN" sz="22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蒸发器</a:t>
            </a:r>
            <a:r>
              <a:rPr lang="zh-CN" altLang="en-US" sz="22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等设备定期进行维护保养和检测。</a:t>
            </a:r>
            <a:endParaRPr lang="zh-CN" altLang="en-US" sz="2200" smtClean="0">
              <a:solidFill>
                <a:srgbClr val="000000"/>
              </a:solidFill>
              <a:latin typeface="楷体" panose="02010609060101010101" pitchFamily="49" charset="-122"/>
              <a:ea typeface="楷体" panose="02010609060101010101" pitchFamily="49" charset="-122"/>
              <a:cs typeface="Times New Roman" panose="02020603050405020304" pitchFamily="18" charset="0"/>
            </a:endParaRPr>
          </a:p>
          <a:p>
            <a:pPr eaLnBrk="1" hangingPunct="1">
              <a:lnSpc>
                <a:spcPct val="150000"/>
              </a:lnSpc>
              <a:spcBef>
                <a:spcPct val="0"/>
              </a:spcBef>
              <a:buFontTx/>
              <a:buNone/>
            </a:pPr>
            <a:r>
              <a:rPr lang="zh-CN" altLang="en-US" sz="2200" b="1"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安全设备设施：</a:t>
            </a:r>
            <a:endParaRPr lang="en-US" altLang="zh-CN" sz="2200" b="1" smtClean="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a:p>
            <a:pPr eaLnBrk="1" hangingPunct="1">
              <a:lnSpc>
                <a:spcPct val="150000"/>
              </a:lnSpc>
              <a:spcBef>
                <a:spcPct val="0"/>
              </a:spcBef>
              <a:buFontTx/>
              <a:buNone/>
            </a:pPr>
            <a:r>
              <a:rPr lang="en-US" altLang="zh-CN" sz="2200" b="1"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      </a:t>
            </a:r>
            <a:r>
              <a:rPr lang="zh-CN" altLang="en-US" sz="2200" smtClean="0">
                <a:solidFill>
                  <a:srgbClr val="000000"/>
                </a:solidFill>
                <a:latin typeface="仿宋_GB2312"/>
                <a:ea typeface="楷体" panose="02010609060101010101" pitchFamily="49" charset="-122"/>
                <a:cs typeface="Times New Roman" panose="02020603050405020304" pitchFamily="18" charset="0"/>
              </a:rPr>
              <a:t>制冷系统应按规定配置检测、安全保护、</a:t>
            </a:r>
            <a:r>
              <a:rPr lang="zh-CN" altLang="zh-CN" sz="2200" smtClean="0">
                <a:solidFill>
                  <a:srgbClr val="000000"/>
                </a:solidFill>
                <a:latin typeface="仿宋_GB2312"/>
                <a:ea typeface="楷体" panose="02010609060101010101" pitchFamily="49" charset="-122"/>
                <a:cs typeface="Times New Roman" panose="02020603050405020304" pitchFamily="18" charset="0"/>
              </a:rPr>
              <a:t>故障报警</a:t>
            </a:r>
            <a:r>
              <a:rPr lang="zh-CN" altLang="en-US" sz="2200" smtClean="0">
                <a:solidFill>
                  <a:srgbClr val="000000"/>
                </a:solidFill>
                <a:latin typeface="仿宋_GB2312"/>
                <a:ea typeface="楷体" panose="02010609060101010101" pitchFamily="49" charset="-122"/>
                <a:cs typeface="Times New Roman" panose="02020603050405020304" pitchFamily="18" charset="0"/>
              </a:rPr>
              <a:t>和紧急停机等装置</a:t>
            </a:r>
            <a:r>
              <a:rPr lang="zh-CN" altLang="en-US" sz="2200" smtClean="0">
                <a:latin typeface="仿宋_GB2312"/>
                <a:ea typeface="楷体" panose="02010609060101010101" pitchFamily="49" charset="-122"/>
                <a:cs typeface="Times New Roman" panose="02020603050405020304" pitchFamily="18" charset="0"/>
              </a:rPr>
              <a:t>，</a:t>
            </a:r>
            <a:r>
              <a:rPr lang="zh-CN" altLang="en-US" sz="2200" smtClean="0">
                <a:latin typeface="宋体" panose="02010600030101010101" pitchFamily="2" charset="-122"/>
                <a:ea typeface="楷体" panose="02010609060101010101" pitchFamily="49" charset="-122"/>
                <a:cs typeface="Times New Roman" panose="02020603050405020304" pitchFamily="18" charset="0"/>
              </a:rPr>
              <a:t>以及液位指示器和液位控制、报警装置。</a:t>
            </a:r>
            <a:endParaRPr lang="zh-CN" altLang="en-US" sz="2200" smtClean="0">
              <a:latin typeface="宋体" panose="02010600030101010101" pitchFamily="2" charset="-122"/>
              <a:ea typeface="楷体" panose="02010609060101010101" pitchFamily="49" charset="-122"/>
              <a:cs typeface="Times New Roman" panose="02020603050405020304" pitchFamily="18" charset="0"/>
            </a:endParaRPr>
          </a:p>
          <a:p>
            <a:pPr eaLnBrk="1" hangingPunct="1">
              <a:lnSpc>
                <a:spcPct val="150000"/>
              </a:lnSpc>
              <a:spcBef>
                <a:spcPct val="0"/>
              </a:spcBef>
              <a:buFontTx/>
              <a:buNone/>
            </a:pPr>
            <a:r>
              <a:rPr lang="zh-CN" altLang="en-US" sz="2200" b="1"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特种设备：</a:t>
            </a:r>
            <a:endParaRPr lang="en-US" altLang="zh-CN" sz="2200" b="1" smtClean="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a:p>
            <a:pPr eaLnBrk="1" hangingPunct="1">
              <a:lnSpc>
                <a:spcPct val="150000"/>
              </a:lnSpc>
              <a:spcBef>
                <a:spcPct val="0"/>
              </a:spcBef>
              <a:buFontTx/>
              <a:buNone/>
            </a:pPr>
            <a:r>
              <a:rPr lang="en-US" altLang="zh-CN" sz="2200" b="1"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      </a:t>
            </a:r>
            <a:r>
              <a:rPr lang="zh-CN" altLang="en-US" sz="22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压力容器、压力管道、起重机械等特种设备，应建立安全技术档案，并向有关部门登记，定期维护保养、检测检验。</a:t>
            </a:r>
            <a:endParaRPr lang="zh-CN" altLang="en-US" sz="2200" smtClean="0">
              <a:solidFill>
                <a:srgbClr val="000000"/>
              </a:solidFill>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67B47716-3D58-4440-90C3-2B70A8578BA8}" type="slidenum">
              <a:rPr lang="en-US" altLang="zh-CN" sz="1400"/>
            </a:fld>
            <a:endParaRPr lang="en-US" altLang="zh-CN" sz="1400"/>
          </a:p>
        </p:txBody>
      </p:sp>
      <p:sp>
        <p:nvSpPr>
          <p:cNvPr id="110595" name="Rectangle 3"/>
          <p:cNvSpPr>
            <a:spLocks noGrp="1" noChangeArrowheads="1"/>
          </p:cNvSpPr>
          <p:nvPr>
            <p:ph type="body" idx="1"/>
          </p:nvPr>
        </p:nvSpPr>
        <p:spPr>
          <a:xfrm>
            <a:off x="457200" y="620713"/>
            <a:ext cx="8229600" cy="4525962"/>
          </a:xfrm>
        </p:spPr>
        <p:txBody>
          <a:bodyPr/>
          <a:lstStyle/>
          <a:p>
            <a:pPr eaLnBrk="1" hangingPunct="1">
              <a:lnSpc>
                <a:spcPct val="150000"/>
              </a:lnSpc>
              <a:spcBef>
                <a:spcPct val="0"/>
              </a:spcBef>
              <a:buFontTx/>
              <a:buNone/>
            </a:pPr>
            <a:r>
              <a:rPr lang="zh-CN" altLang="en-US" sz="2200" b="1"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管道管线：</a:t>
            </a:r>
            <a:endParaRPr lang="en-US" altLang="zh-CN" sz="2200" b="1" smtClean="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a:p>
            <a:pPr eaLnBrk="1" hangingPunct="1">
              <a:lnSpc>
                <a:spcPct val="150000"/>
              </a:lnSpc>
              <a:spcBef>
                <a:spcPct val="0"/>
              </a:spcBef>
              <a:buFontTx/>
              <a:buNone/>
            </a:pPr>
            <a:r>
              <a:rPr lang="en-US" altLang="zh-CN" sz="22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      </a:t>
            </a:r>
            <a:r>
              <a:rPr lang="zh-CN" altLang="en-US" sz="22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管道、阀门等应密封良好，无跑、冒、滴、漏现象，外保温层无结霜现象，安全阀、流量表均应完好。液氨管线严禁通过有人员办公、休息和居住的建筑物。作业</a:t>
            </a:r>
            <a:r>
              <a:rPr lang="zh-CN" altLang="zh-CN" sz="22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人员较多</a:t>
            </a:r>
            <a:r>
              <a:rPr lang="zh-CN" altLang="en-US" sz="22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场所</a:t>
            </a:r>
            <a:r>
              <a:rPr lang="zh-CN" altLang="zh-CN" sz="22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的空调系统，严禁采用氨直接蒸发制冷系统</a:t>
            </a:r>
            <a:r>
              <a:rPr lang="zh-CN" altLang="en-US" sz="22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a:t>
            </a:r>
            <a:endParaRPr lang="zh-CN" altLang="en-US" sz="2200" smtClean="0">
              <a:solidFill>
                <a:srgbClr val="000000"/>
              </a:solidFill>
              <a:latin typeface="楷体" panose="02010609060101010101" pitchFamily="49" charset="-122"/>
              <a:ea typeface="楷体" panose="02010609060101010101" pitchFamily="49" charset="-122"/>
              <a:cs typeface="Times New Roman" panose="02020603050405020304" pitchFamily="18" charset="0"/>
            </a:endParaRPr>
          </a:p>
          <a:p>
            <a:pPr eaLnBrk="1" hangingPunct="1">
              <a:lnSpc>
                <a:spcPct val="150000"/>
              </a:lnSpc>
              <a:spcBef>
                <a:spcPct val="0"/>
              </a:spcBef>
              <a:buFontTx/>
              <a:buNone/>
            </a:pPr>
            <a:r>
              <a:rPr lang="zh-CN" altLang="en-US" sz="2200" b="1"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电气系统：</a:t>
            </a:r>
            <a:endParaRPr lang="en-US" altLang="zh-CN" sz="2200" b="1" smtClean="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a:p>
            <a:pPr eaLnBrk="1" hangingPunct="1">
              <a:lnSpc>
                <a:spcPct val="150000"/>
              </a:lnSpc>
              <a:spcBef>
                <a:spcPct val="0"/>
              </a:spcBef>
              <a:buFontTx/>
              <a:buNone/>
            </a:pPr>
            <a:r>
              <a:rPr lang="en-US" altLang="zh-CN" sz="22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      </a:t>
            </a:r>
            <a:r>
              <a:rPr lang="zh-CN" altLang="en-US" sz="22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变配电所、控制室等场所的防火墙、防火门及开向、线路的绝缘和防火措施、照明灯具的防火防爆特性应符合要求。</a:t>
            </a:r>
            <a:endParaRPr lang="zh-CN" altLang="en-US" sz="2200" smtClean="0">
              <a:solidFill>
                <a:srgbClr val="000000"/>
              </a:solidFill>
              <a:latin typeface="楷体" panose="02010609060101010101" pitchFamily="49" charset="-122"/>
              <a:ea typeface="楷体" panose="02010609060101010101" pitchFamily="49" charset="-122"/>
              <a:cs typeface="Times New Roman" panose="02020603050405020304" pitchFamily="18" charset="0"/>
            </a:endParaRPr>
          </a:p>
          <a:p>
            <a:pPr eaLnBrk="1" hangingPunct="1">
              <a:lnSpc>
                <a:spcPct val="150000"/>
              </a:lnSpc>
              <a:spcBef>
                <a:spcPct val="0"/>
              </a:spcBef>
              <a:buFontTx/>
              <a:buNone/>
            </a:pPr>
            <a:r>
              <a:rPr lang="zh-CN" altLang="en-US" sz="2200" b="1"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作业场所：</a:t>
            </a:r>
            <a:endParaRPr lang="en-US" altLang="zh-CN" sz="2200" b="1" smtClean="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a:p>
            <a:pPr eaLnBrk="1" hangingPunct="1">
              <a:lnSpc>
                <a:spcPct val="150000"/>
              </a:lnSpc>
              <a:spcBef>
                <a:spcPct val="0"/>
              </a:spcBef>
              <a:buFontTx/>
              <a:buNone/>
            </a:pPr>
            <a:r>
              <a:rPr lang="en-US" altLang="zh-CN" sz="22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      </a:t>
            </a:r>
            <a:r>
              <a:rPr lang="zh-CN" altLang="en-US" sz="22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机房内外应保持整齐、清洁、通道平坦、畅通，并设置</a:t>
            </a:r>
            <a:r>
              <a:rPr lang="zh-CN" altLang="zh-CN" sz="22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设备安全标志</a:t>
            </a:r>
            <a:r>
              <a:rPr lang="zh-CN" altLang="en-US" sz="22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a:t>
            </a:r>
            <a:r>
              <a:rPr lang="zh-CN" altLang="zh-CN" sz="22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氨警示标识</a:t>
            </a:r>
            <a:r>
              <a:rPr lang="zh-CN" altLang="en-US" sz="22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a:t>
            </a:r>
            <a:endParaRPr lang="zh-CN" altLang="en-US" sz="2200" smtClean="0">
              <a:solidFill>
                <a:srgbClr val="000000"/>
              </a:solidFill>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9938265C-842F-402D-BFEB-D64397D969DF}" type="slidenum">
              <a:rPr lang="en-US" altLang="zh-CN" sz="1400"/>
            </a:fld>
            <a:endParaRPr lang="en-US" altLang="zh-CN" sz="1400"/>
          </a:p>
        </p:txBody>
      </p:sp>
      <p:sp>
        <p:nvSpPr>
          <p:cNvPr id="111619" name="Rectangle 3"/>
          <p:cNvSpPr>
            <a:spLocks noGrp="1" noChangeArrowheads="1"/>
          </p:cNvSpPr>
          <p:nvPr>
            <p:ph type="body" idx="1"/>
          </p:nvPr>
        </p:nvSpPr>
        <p:spPr>
          <a:xfrm>
            <a:off x="457200" y="836613"/>
            <a:ext cx="8229600" cy="4525962"/>
          </a:xfrm>
        </p:spPr>
        <p:txBody>
          <a:bodyPr/>
          <a:lstStyle/>
          <a:p>
            <a:pPr eaLnBrk="1" hangingPunct="1">
              <a:lnSpc>
                <a:spcPct val="150000"/>
              </a:lnSpc>
              <a:spcBef>
                <a:spcPct val="0"/>
              </a:spcBef>
              <a:buFontTx/>
              <a:buNone/>
            </a:pPr>
            <a:r>
              <a:rPr lang="zh-CN" altLang="en-US" sz="2200" b="1"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消防设施与应急设施</a:t>
            </a:r>
            <a:r>
              <a:rPr lang="zh-CN" altLang="en-US" sz="2200" b="1"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	：</a:t>
            </a:r>
            <a:endParaRPr lang="en-US" altLang="zh-CN" sz="2200" b="1" smtClean="0">
              <a:solidFill>
                <a:srgbClr val="000000"/>
              </a:solidFill>
              <a:latin typeface="楷体" panose="02010609060101010101" pitchFamily="49" charset="-122"/>
              <a:ea typeface="楷体" panose="02010609060101010101" pitchFamily="49" charset="-122"/>
              <a:cs typeface="Times New Roman" panose="02020603050405020304" pitchFamily="18" charset="0"/>
            </a:endParaRPr>
          </a:p>
          <a:p>
            <a:pPr eaLnBrk="1" hangingPunct="1">
              <a:lnSpc>
                <a:spcPct val="150000"/>
              </a:lnSpc>
              <a:spcBef>
                <a:spcPct val="0"/>
              </a:spcBef>
              <a:buFontTx/>
              <a:buNone/>
            </a:pPr>
            <a:r>
              <a:rPr lang="en-US" altLang="zh-CN" sz="2200" b="1"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      </a:t>
            </a:r>
            <a:r>
              <a:rPr lang="zh-CN" altLang="en-US" sz="22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按规定设置氨气体浓度报警仪、消火栓、灭火器、防毒器具、喷雾水枪、应急照明等器具。</a:t>
            </a:r>
            <a:r>
              <a:rPr lang="zh-CN" altLang="zh-CN" sz="22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库区应设有消防安全疏散指示标识，保持疏散通道、安全出口畅通</a:t>
            </a:r>
            <a:r>
              <a:rPr lang="zh-CN" altLang="en-US" sz="22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a:t>
            </a:r>
            <a:endParaRPr lang="zh-CN" altLang="en-US" sz="2200" smtClean="0">
              <a:solidFill>
                <a:srgbClr val="000000"/>
              </a:solidFill>
              <a:latin typeface="楷体" panose="02010609060101010101" pitchFamily="49" charset="-122"/>
              <a:ea typeface="楷体" panose="02010609060101010101" pitchFamily="49" charset="-122"/>
              <a:cs typeface="Times New Roman" panose="02020603050405020304" pitchFamily="18" charset="0"/>
            </a:endParaRPr>
          </a:p>
          <a:p>
            <a:pPr eaLnBrk="1" hangingPunct="1">
              <a:lnSpc>
                <a:spcPct val="150000"/>
              </a:lnSpc>
              <a:spcBef>
                <a:spcPct val="0"/>
              </a:spcBef>
              <a:buFontTx/>
              <a:buNone/>
            </a:pPr>
            <a:r>
              <a:rPr lang="zh-CN" altLang="en-US" sz="2200" b="1"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污水处理：</a:t>
            </a:r>
            <a:r>
              <a:rPr lang="zh-CN" altLang="en-US" sz="2200" b="1"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	</a:t>
            </a:r>
            <a:endParaRPr lang="en-US" altLang="zh-CN" sz="2200" b="1" smtClean="0">
              <a:solidFill>
                <a:srgbClr val="000000"/>
              </a:solidFill>
              <a:latin typeface="楷体" panose="02010609060101010101" pitchFamily="49" charset="-122"/>
              <a:ea typeface="楷体" panose="02010609060101010101" pitchFamily="49" charset="-122"/>
              <a:cs typeface="Times New Roman" panose="02020603050405020304" pitchFamily="18" charset="0"/>
            </a:endParaRPr>
          </a:p>
          <a:p>
            <a:pPr eaLnBrk="1" hangingPunct="1">
              <a:lnSpc>
                <a:spcPct val="150000"/>
              </a:lnSpc>
              <a:spcBef>
                <a:spcPct val="0"/>
              </a:spcBef>
              <a:buFontTx/>
              <a:buNone/>
            </a:pPr>
            <a:r>
              <a:rPr lang="en-US" altLang="zh-CN" sz="2200" b="1"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      </a:t>
            </a:r>
            <a:r>
              <a:rPr lang="zh-CN" altLang="en-US" sz="2200" smtClean="0">
                <a:solidFill>
                  <a:srgbClr val="000000"/>
                </a:solidFill>
                <a:latin typeface="楷体" panose="02010609060101010101" pitchFamily="49" charset="-122"/>
                <a:ea typeface="楷体" panose="02010609060101010101" pitchFamily="49" charset="-122"/>
                <a:cs typeface="仿宋_GB2312"/>
              </a:rPr>
              <a:t>应设置污水收集池，</a:t>
            </a:r>
            <a:r>
              <a:rPr lang="zh-CN" altLang="zh-CN" sz="2200" smtClean="0">
                <a:solidFill>
                  <a:srgbClr val="000000"/>
                </a:solidFill>
                <a:latin typeface="楷体" panose="02010609060101010101" pitchFamily="49" charset="-122"/>
                <a:ea typeface="楷体" panose="02010609060101010101" pitchFamily="49" charset="-122"/>
                <a:cs typeface="仿宋_GB2312"/>
              </a:rPr>
              <a:t>制定</a:t>
            </a:r>
            <a:r>
              <a:rPr lang="zh-CN" altLang="en-US" sz="2200" smtClean="0">
                <a:solidFill>
                  <a:srgbClr val="000000"/>
                </a:solidFill>
                <a:latin typeface="楷体" panose="02010609060101010101" pitchFamily="49" charset="-122"/>
                <a:ea typeface="楷体" panose="02010609060101010101" pitchFamily="49" charset="-122"/>
                <a:cs typeface="仿宋_GB2312"/>
              </a:rPr>
              <a:t>并严格遵守</a:t>
            </a:r>
            <a:r>
              <a:rPr lang="zh-CN" altLang="zh-CN" sz="2200" smtClean="0">
                <a:solidFill>
                  <a:srgbClr val="000000"/>
                </a:solidFill>
                <a:latin typeface="楷体" panose="02010609060101010101" pitchFamily="49" charset="-122"/>
                <a:ea typeface="楷体" panose="02010609060101010101" pitchFamily="49" charset="-122"/>
                <a:cs typeface="仿宋_GB2312"/>
              </a:rPr>
              <a:t>污水清理作业规程</a:t>
            </a:r>
            <a:r>
              <a:rPr lang="zh-CN" altLang="en-US" sz="2200" smtClean="0">
                <a:solidFill>
                  <a:srgbClr val="000000"/>
                </a:solidFill>
                <a:latin typeface="楷体" panose="02010609060101010101" pitchFamily="49" charset="-122"/>
                <a:ea typeface="楷体" panose="02010609060101010101" pitchFamily="49" charset="-122"/>
                <a:cs typeface="仿宋_GB2312"/>
              </a:rPr>
              <a:t>。</a:t>
            </a:r>
            <a:endParaRPr lang="zh-CN" altLang="en-US" sz="2200" smtClean="0">
              <a:solidFill>
                <a:srgbClr val="000000"/>
              </a:solidFill>
              <a:latin typeface="楷体" panose="02010609060101010101" pitchFamily="49" charset="-122"/>
              <a:ea typeface="楷体" panose="02010609060101010101" pitchFamily="49" charset="-122"/>
              <a:cs typeface="仿宋_GB2312"/>
            </a:endParaRPr>
          </a:p>
          <a:p>
            <a:pPr eaLnBrk="1" hangingPunct="1">
              <a:lnSpc>
                <a:spcPct val="150000"/>
              </a:lnSpc>
              <a:spcBef>
                <a:spcPct val="0"/>
              </a:spcBef>
              <a:buFontTx/>
              <a:buNone/>
            </a:pPr>
            <a:r>
              <a:rPr lang="zh-CN" altLang="en-US" sz="2200" b="1"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作业安全：</a:t>
            </a:r>
            <a:r>
              <a:rPr lang="zh-CN" altLang="en-US" sz="2200" b="1"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	</a:t>
            </a:r>
            <a:endParaRPr lang="en-US" altLang="zh-CN" sz="2200" b="1" smtClean="0">
              <a:solidFill>
                <a:srgbClr val="000000"/>
              </a:solidFill>
              <a:latin typeface="楷体" panose="02010609060101010101" pitchFamily="49" charset="-122"/>
              <a:ea typeface="楷体" panose="02010609060101010101" pitchFamily="49" charset="-122"/>
              <a:cs typeface="Times New Roman" panose="02020603050405020304" pitchFamily="18" charset="0"/>
            </a:endParaRPr>
          </a:p>
          <a:p>
            <a:pPr eaLnBrk="1" hangingPunct="1">
              <a:lnSpc>
                <a:spcPct val="150000"/>
              </a:lnSpc>
              <a:spcBef>
                <a:spcPct val="0"/>
              </a:spcBef>
              <a:buFontTx/>
              <a:buNone/>
            </a:pPr>
            <a:r>
              <a:rPr lang="en-US" altLang="zh-CN" sz="2200" b="1"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      </a:t>
            </a:r>
            <a:r>
              <a:rPr lang="zh-CN" altLang="en-US" sz="2200" smtClean="0">
                <a:solidFill>
                  <a:srgbClr val="000000"/>
                </a:solidFill>
                <a:latin typeface="楷体" panose="02010609060101010101" pitchFamily="49" charset="-122"/>
                <a:ea typeface="楷体" panose="02010609060101010101" pitchFamily="49" charset="-122"/>
                <a:cs typeface="仿宋_GB2312"/>
              </a:rPr>
              <a:t>应建立检维修作业、动火作业、有限空间作业等危险</a:t>
            </a:r>
            <a:r>
              <a:rPr lang="zh-CN" altLang="en-US" sz="2200" smtClean="0">
                <a:latin typeface="楷体" panose="02010609060101010101" pitchFamily="49" charset="-122"/>
                <a:ea typeface="楷体" panose="02010609060101010101" pitchFamily="49" charset="-122"/>
                <a:cs typeface="仿宋_GB2312"/>
              </a:rPr>
              <a:t>作业</a:t>
            </a:r>
            <a:r>
              <a:rPr lang="zh-CN" altLang="en-US" sz="2200" smtClean="0">
                <a:solidFill>
                  <a:srgbClr val="000000"/>
                </a:solidFill>
                <a:latin typeface="楷体" panose="02010609060101010101" pitchFamily="49" charset="-122"/>
                <a:ea typeface="楷体" panose="02010609060101010101" pitchFamily="49" charset="-122"/>
                <a:cs typeface="仿宋_GB2312"/>
              </a:rPr>
              <a:t>安全管理制度。</a:t>
            </a:r>
            <a:r>
              <a:rPr lang="zh-CN" altLang="zh-CN" sz="2200" smtClean="0">
                <a:solidFill>
                  <a:srgbClr val="000000"/>
                </a:solidFill>
                <a:latin typeface="楷体" panose="02010609060101010101" pitchFamily="49" charset="-122"/>
                <a:ea typeface="楷体" panose="02010609060101010101" pitchFamily="49" charset="-122"/>
                <a:cs typeface="仿宋_GB2312"/>
              </a:rPr>
              <a:t>加氨</a:t>
            </a:r>
            <a:r>
              <a:rPr lang="zh-CN" altLang="en-US" sz="2200" smtClean="0">
                <a:solidFill>
                  <a:srgbClr val="000000"/>
                </a:solidFill>
                <a:latin typeface="楷体" panose="02010609060101010101" pitchFamily="49" charset="-122"/>
                <a:ea typeface="楷体" panose="02010609060101010101" pitchFamily="49" charset="-122"/>
                <a:cs typeface="仿宋_GB2312"/>
              </a:rPr>
              <a:t>、</a:t>
            </a:r>
            <a:r>
              <a:rPr lang="zh-CN" altLang="zh-CN" sz="2200" smtClean="0">
                <a:solidFill>
                  <a:srgbClr val="000000"/>
                </a:solidFill>
                <a:latin typeface="楷体" panose="02010609060101010101" pitchFamily="49" charset="-122"/>
                <a:ea typeface="楷体" panose="02010609060101010101" pitchFamily="49" charset="-122"/>
                <a:cs typeface="仿宋_GB2312"/>
              </a:rPr>
              <a:t>除霜</a:t>
            </a:r>
            <a:r>
              <a:rPr lang="zh-CN" altLang="en-US" sz="2200" smtClean="0">
                <a:solidFill>
                  <a:srgbClr val="000000"/>
                </a:solidFill>
                <a:latin typeface="楷体" panose="02010609060101010101" pitchFamily="49" charset="-122"/>
                <a:ea typeface="楷体" panose="02010609060101010101" pitchFamily="49" charset="-122"/>
                <a:cs typeface="仿宋_GB2312"/>
              </a:rPr>
              <a:t>等作业应严格遵守作业规程。</a:t>
            </a:r>
            <a:endParaRPr lang="zh-CN" altLang="en-US" sz="2200" smtClean="0">
              <a:solidFill>
                <a:srgbClr val="000000"/>
              </a:solidFill>
              <a:latin typeface="楷体" panose="02010609060101010101" pitchFamily="49" charset="-122"/>
              <a:ea typeface="楷体" panose="02010609060101010101" pitchFamily="49" charset="-122"/>
              <a:cs typeface="仿宋_GB2312"/>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5618021E-279B-475C-A1A1-37E3D95D5080}" type="slidenum">
              <a:rPr lang="en-US" altLang="zh-CN" sz="1400"/>
            </a:fld>
            <a:endParaRPr lang="en-US" altLang="zh-CN" sz="1400"/>
          </a:p>
        </p:txBody>
      </p:sp>
      <p:sp>
        <p:nvSpPr>
          <p:cNvPr id="112643" name="Rectangle 3"/>
          <p:cNvSpPr>
            <a:spLocks noGrp="1" noChangeArrowheads="1"/>
          </p:cNvSpPr>
          <p:nvPr>
            <p:ph type="body" idx="1"/>
          </p:nvPr>
        </p:nvSpPr>
        <p:spPr>
          <a:xfrm>
            <a:off x="457200" y="765175"/>
            <a:ext cx="8229600" cy="4525963"/>
          </a:xfrm>
        </p:spPr>
        <p:txBody>
          <a:bodyPr/>
          <a:lstStyle/>
          <a:p>
            <a:pPr eaLnBrk="1" hangingPunct="1">
              <a:lnSpc>
                <a:spcPct val="150000"/>
              </a:lnSpc>
              <a:buFontTx/>
              <a:buNone/>
            </a:pPr>
            <a:r>
              <a:rPr lang="en-US" altLang="zh-CN" sz="2600" b="1" smtClean="0">
                <a:latin typeface="楷体" panose="02010609060101010101" pitchFamily="49" charset="-122"/>
                <a:ea typeface="楷体" panose="02010609060101010101" pitchFamily="49" charset="-122"/>
                <a:cs typeface="仿宋_GB2312"/>
                <a:sym typeface="Arial" panose="020B0604020202020204" pitchFamily="34" charset="0"/>
              </a:rPr>
              <a:t>1.</a:t>
            </a:r>
            <a:r>
              <a:rPr lang="zh-CN" altLang="en-US" sz="2600" b="1" smtClean="0">
                <a:latin typeface="楷体" panose="02010609060101010101" pitchFamily="49" charset="-122"/>
                <a:ea typeface="楷体" panose="02010609060101010101" pitchFamily="49" charset="-122"/>
                <a:cs typeface="仿宋_GB2312"/>
                <a:sym typeface="Arial" panose="020B0604020202020204" pitchFamily="34" charset="0"/>
              </a:rPr>
              <a:t>基础管理检查的重点</a:t>
            </a:r>
            <a:endParaRPr lang="zh-CN" altLang="en-US" sz="2600" b="1" smtClean="0">
              <a:latin typeface="楷体" panose="02010609060101010101" pitchFamily="49" charset="-122"/>
              <a:ea typeface="楷体" panose="02010609060101010101" pitchFamily="49" charset="-122"/>
              <a:cs typeface="华文中宋" panose="02010600040101010101" pitchFamily="2" charset="-122"/>
              <a:sym typeface="Arial" panose="020B0604020202020204" pitchFamily="34" charset="0"/>
            </a:endParaRPr>
          </a:p>
          <a:p>
            <a:pPr eaLnBrk="1" hangingPunct="1">
              <a:lnSpc>
                <a:spcPct val="150000"/>
              </a:lnSpc>
              <a:spcBef>
                <a:spcPct val="0"/>
              </a:spcBef>
              <a:buFontTx/>
              <a:buNone/>
            </a:pPr>
            <a:r>
              <a:rPr lang="zh-CN" altLang="en-US" sz="2400" b="1"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安全生产责任制</a:t>
            </a:r>
            <a:r>
              <a:rPr lang="zh-CN" altLang="en-US" sz="24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是否建立安全生产责任制，明确规定主要负责人、管理人员、有关部门等的安全生产职责。</a:t>
            </a:r>
            <a:endParaRPr lang="zh-CN" altLang="en-US" sz="2400" smtClean="0">
              <a:solidFill>
                <a:srgbClr val="000000"/>
              </a:solidFill>
              <a:latin typeface="楷体" panose="02010609060101010101" pitchFamily="49" charset="-122"/>
              <a:ea typeface="楷体" panose="02010609060101010101" pitchFamily="49" charset="-122"/>
              <a:cs typeface="Times New Roman" panose="02020603050405020304" pitchFamily="18" charset="0"/>
            </a:endParaRPr>
          </a:p>
          <a:p>
            <a:pPr eaLnBrk="1" hangingPunct="1">
              <a:lnSpc>
                <a:spcPct val="150000"/>
              </a:lnSpc>
              <a:spcBef>
                <a:spcPct val="0"/>
              </a:spcBef>
              <a:buFontTx/>
              <a:buNone/>
            </a:pPr>
            <a:r>
              <a:rPr lang="zh-CN" altLang="zh-CN" sz="2400" b="1" smtClean="0">
                <a:latin typeface="楷体" panose="02010609060101010101" pitchFamily="49" charset="-122"/>
                <a:ea typeface="楷体" panose="02010609060101010101" pitchFamily="49" charset="-122"/>
              </a:rPr>
              <a:t>安全管理制度和操作规程	</a:t>
            </a:r>
            <a:r>
              <a:rPr lang="zh-CN" altLang="en-US" sz="2400" smtClean="0">
                <a:latin typeface="楷体" panose="02010609060101010101" pitchFamily="49" charset="-122"/>
                <a:ea typeface="楷体" panose="02010609060101010101" pitchFamily="49" charset="-122"/>
              </a:rPr>
              <a:t>是否</a:t>
            </a:r>
            <a:r>
              <a:rPr lang="zh-CN" altLang="zh-CN" sz="2400" smtClean="0">
                <a:latin typeface="楷体" panose="02010609060101010101" pitchFamily="49" charset="-122"/>
                <a:ea typeface="楷体" panose="02010609060101010101" pitchFamily="49" charset="-122"/>
              </a:rPr>
              <a:t>建立</a:t>
            </a:r>
            <a:r>
              <a:rPr lang="zh-CN" altLang="en-US" sz="2400" smtClean="0">
                <a:latin typeface="楷体" panose="02010609060101010101" pitchFamily="49" charset="-122"/>
                <a:ea typeface="楷体" panose="02010609060101010101" pitchFamily="49" charset="-122"/>
              </a:rPr>
              <a:t>安全</a:t>
            </a:r>
            <a:r>
              <a:rPr lang="zh-CN" altLang="zh-CN" sz="2400" smtClean="0">
                <a:latin typeface="楷体" panose="02010609060101010101" pitchFamily="49" charset="-122"/>
                <a:ea typeface="楷体" panose="02010609060101010101" pitchFamily="49" charset="-122"/>
              </a:rPr>
              <a:t>教育培训、设备设施</a:t>
            </a:r>
            <a:r>
              <a:rPr lang="zh-CN" altLang="en-US" sz="2400" smtClean="0">
                <a:latin typeface="楷体" panose="02010609060101010101" pitchFamily="49" charset="-122"/>
                <a:ea typeface="楷体" panose="02010609060101010101" pitchFamily="49" charset="-122"/>
              </a:rPr>
              <a:t>管理</a:t>
            </a:r>
            <a:r>
              <a:rPr lang="zh-CN" altLang="zh-CN" sz="2400" smtClean="0">
                <a:latin typeface="楷体" panose="02010609060101010101" pitchFamily="49" charset="-122"/>
                <a:ea typeface="楷体" panose="02010609060101010101" pitchFamily="49" charset="-122"/>
              </a:rPr>
              <a:t>、重大危险源</a:t>
            </a:r>
            <a:r>
              <a:rPr lang="zh-CN" altLang="en-US" sz="2400" smtClean="0">
                <a:latin typeface="楷体" panose="02010609060101010101" pitchFamily="49" charset="-122"/>
                <a:ea typeface="楷体" panose="02010609060101010101" pitchFamily="49" charset="-122"/>
              </a:rPr>
              <a:t>管理、</a:t>
            </a:r>
            <a:r>
              <a:rPr lang="zh-CN" altLang="zh-CN" sz="2400" smtClean="0">
                <a:latin typeface="楷体" panose="02010609060101010101" pitchFamily="49" charset="-122"/>
                <a:ea typeface="楷体" panose="02010609060101010101" pitchFamily="49" charset="-122"/>
              </a:rPr>
              <a:t>隐患排查治理、应急管理等规章制度。</a:t>
            </a:r>
            <a:r>
              <a:rPr lang="zh-CN" altLang="en-US" sz="2400" smtClean="0">
                <a:latin typeface="楷体" panose="02010609060101010101" pitchFamily="49" charset="-122"/>
                <a:ea typeface="楷体" panose="02010609060101010101" pitchFamily="49" charset="-122"/>
              </a:rPr>
              <a:t>是否建立</a:t>
            </a:r>
            <a:r>
              <a:rPr lang="zh-CN" altLang="zh-CN" sz="2400" smtClean="0">
                <a:latin typeface="楷体" panose="02010609060101010101" pitchFamily="49" charset="-122"/>
                <a:ea typeface="楷体" panose="02010609060101010101" pitchFamily="49" charset="-122"/>
              </a:rPr>
              <a:t>制冷系统</a:t>
            </a:r>
            <a:r>
              <a:rPr lang="zh-CN" altLang="en-US" sz="2400" smtClean="0">
                <a:latin typeface="楷体" panose="02010609060101010101" pitchFamily="49" charset="-122"/>
                <a:ea typeface="楷体" panose="02010609060101010101" pitchFamily="49" charset="-122"/>
              </a:rPr>
              <a:t>、</a:t>
            </a:r>
            <a:r>
              <a:rPr lang="zh-CN" altLang="zh-CN" sz="2400" smtClean="0">
                <a:latin typeface="楷体" panose="02010609060101010101" pitchFamily="49" charset="-122"/>
                <a:ea typeface="楷体" panose="02010609060101010101" pitchFamily="49" charset="-122"/>
              </a:rPr>
              <a:t>压力容器</a:t>
            </a:r>
            <a:r>
              <a:rPr lang="zh-CN" altLang="en-US" sz="2400" smtClean="0">
                <a:latin typeface="楷体" panose="02010609060101010101" pitchFamily="49" charset="-122"/>
                <a:ea typeface="楷体" panose="02010609060101010101" pitchFamily="49" charset="-122"/>
              </a:rPr>
              <a:t>、压力管道、危险作业等重点设备和作业的</a:t>
            </a:r>
            <a:r>
              <a:rPr lang="zh-CN" altLang="zh-CN" sz="2400" smtClean="0">
                <a:latin typeface="楷体" panose="02010609060101010101" pitchFamily="49" charset="-122"/>
                <a:ea typeface="楷体" panose="02010609060101010101" pitchFamily="49" charset="-122"/>
              </a:rPr>
              <a:t>操作规程。</a:t>
            </a:r>
            <a:endParaRPr lang="zh-CN" altLang="zh-CN" sz="2400" smtClean="0">
              <a:latin typeface="楷体" panose="02010609060101010101" pitchFamily="49" charset="-122"/>
              <a:ea typeface="楷体" panose="02010609060101010101" pitchFamily="49" charset="-122"/>
            </a:endParaRPr>
          </a:p>
          <a:p>
            <a:pPr eaLnBrk="1" hangingPunct="1">
              <a:lnSpc>
                <a:spcPct val="150000"/>
              </a:lnSpc>
              <a:spcBef>
                <a:spcPct val="0"/>
              </a:spcBef>
              <a:buFontTx/>
              <a:buNone/>
            </a:pPr>
            <a:r>
              <a:rPr lang="zh-CN" altLang="en-US" sz="2400" b="1" smtClean="0">
                <a:solidFill>
                  <a:srgbClr val="000000"/>
                </a:solidFill>
                <a:latin typeface="楷体" panose="02010609060101010101" pitchFamily="49" charset="-122"/>
                <a:ea typeface="楷体" panose="02010609060101010101" pitchFamily="49" charset="-122"/>
              </a:rPr>
              <a:t>安全生产投入</a:t>
            </a:r>
            <a:r>
              <a:rPr lang="zh-CN" altLang="en-US" sz="2400" smtClean="0">
                <a:solidFill>
                  <a:srgbClr val="000000"/>
                </a:solidFill>
                <a:latin typeface="楷体" panose="02010609060101010101" pitchFamily="49" charset="-122"/>
                <a:ea typeface="楷体" panose="02010609060101010101" pitchFamily="49" charset="-122"/>
              </a:rPr>
              <a:t>是否保证安全生产条件所必需的资金投入。</a:t>
            </a:r>
            <a:endParaRPr lang="zh-CN" altLang="en-US" sz="2400" b="1" smtClean="0">
              <a:latin typeface="楷体" panose="02010609060101010101" pitchFamily="49" charset="-122"/>
              <a:ea typeface="楷体" panose="02010609060101010101" pitchFamily="49" charset="-122"/>
              <a:sym typeface="Arial" panose="020B0604020202020204" pitchFamily="34" charset="0"/>
            </a:endParaRPr>
          </a:p>
          <a:p>
            <a:pPr eaLnBrk="1" hangingPunct="1"/>
            <a:endParaRPr lang="en-US" altLang="zh-CN" sz="2400" smtClean="0">
              <a:latin typeface="楷体" panose="02010609060101010101" pitchFamily="49" charset="-122"/>
              <a:ea typeface="楷体" panose="02010609060101010101" pitchFamily="49"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B5B75908-1AE0-41AB-B615-0386B5978EC3}" type="slidenum">
              <a:rPr lang="en-US" altLang="zh-CN" sz="1400"/>
            </a:fld>
            <a:endParaRPr lang="en-US" altLang="zh-CN" sz="1400"/>
          </a:p>
        </p:txBody>
      </p:sp>
      <p:sp>
        <p:nvSpPr>
          <p:cNvPr id="12291" name="Rectangle 3"/>
          <p:cNvSpPr>
            <a:spLocks noGrp="1" noChangeArrowheads="1"/>
          </p:cNvSpPr>
          <p:nvPr>
            <p:ph type="body" idx="1"/>
          </p:nvPr>
        </p:nvSpPr>
        <p:spPr>
          <a:xfrm>
            <a:off x="663575" y="558800"/>
            <a:ext cx="8229600" cy="3302000"/>
          </a:xfrm>
        </p:spPr>
        <p:txBody>
          <a:bodyPr/>
          <a:lstStyle/>
          <a:p>
            <a:pPr marL="0" indent="0" eaLnBrk="1" hangingPunct="1">
              <a:lnSpc>
                <a:spcPct val="150000"/>
              </a:lnSpc>
              <a:buFontTx/>
              <a:buNone/>
            </a:pPr>
            <a:r>
              <a:rPr lang="zh-CN" altLang="en-US" sz="2400" smtClean="0">
                <a:latin typeface="黑体" panose="02010609060101010101" pitchFamily="49" charset="-122"/>
                <a:ea typeface="黑体" panose="02010609060101010101" pitchFamily="49" charset="-122"/>
              </a:rPr>
              <a:t>眼睛防护</a:t>
            </a:r>
            <a:r>
              <a:rPr lang="zh-CN" altLang="en-US" sz="2400" smtClean="0">
                <a:latin typeface="楷体" panose="02010609060101010101" pitchFamily="49" charset="-122"/>
                <a:ea typeface="楷体" panose="02010609060101010101" pitchFamily="49" charset="-122"/>
              </a:rPr>
              <a:t>：戴化学安全防护眼镜           </a:t>
            </a:r>
            <a:endParaRPr lang="zh-CN" altLang="en-US" sz="2400"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zh-CN" altLang="en-US" sz="2400" smtClean="0">
                <a:latin typeface="黑体" panose="02010609060101010101" pitchFamily="49" charset="-122"/>
                <a:ea typeface="黑体" panose="02010609060101010101" pitchFamily="49" charset="-122"/>
              </a:rPr>
              <a:t>身体防护</a:t>
            </a:r>
            <a:r>
              <a:rPr lang="zh-CN" altLang="en-US" sz="2400" smtClean="0">
                <a:latin typeface="楷体" panose="02010609060101010101" pitchFamily="49" charset="-122"/>
                <a:ea typeface="楷体" panose="02010609060101010101" pitchFamily="49" charset="-122"/>
              </a:rPr>
              <a:t>：穿防静电工作服             </a:t>
            </a:r>
            <a:endParaRPr lang="zh-CN" altLang="en-US" sz="2400"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zh-CN" altLang="en-US" sz="2400" smtClean="0">
                <a:latin typeface="黑体" panose="02010609060101010101" pitchFamily="49" charset="-122"/>
                <a:ea typeface="黑体" panose="02010609060101010101" pitchFamily="49" charset="-122"/>
              </a:rPr>
              <a:t>手防护</a:t>
            </a:r>
            <a:r>
              <a:rPr lang="zh-CN" altLang="en-US" sz="2400" smtClean="0">
                <a:latin typeface="楷体" panose="02010609060101010101" pitchFamily="49" charset="-122"/>
                <a:ea typeface="楷体" panose="02010609060101010101" pitchFamily="49" charset="-122"/>
              </a:rPr>
              <a:t>：  戴橡胶手套</a:t>
            </a:r>
            <a:endParaRPr lang="zh-CN" altLang="en-US" sz="2400"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zh-CN" altLang="en-US" sz="2400" smtClean="0">
                <a:latin typeface="黑体" panose="02010609060101010101" pitchFamily="49" charset="-122"/>
                <a:ea typeface="黑体" panose="02010609060101010101" pitchFamily="49" charset="-122"/>
              </a:rPr>
              <a:t>其它防护</a:t>
            </a:r>
            <a:r>
              <a:rPr lang="zh-CN" altLang="en-US" sz="2400" smtClean="0">
                <a:latin typeface="楷体" panose="02010609060101010101" pitchFamily="49" charset="-122"/>
                <a:ea typeface="楷体" panose="02010609060101010101" pitchFamily="49" charset="-122"/>
              </a:rPr>
              <a:t>：工作现场禁止吸烟、进食和饮水。</a:t>
            </a:r>
            <a:endParaRPr lang="en-US" altLang="zh-CN" sz="2400"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zh-CN" altLang="en-US" sz="2400" smtClean="0">
                <a:latin typeface="楷体" panose="02010609060101010101" pitchFamily="49" charset="-122"/>
                <a:ea typeface="楷体" panose="02010609060101010101" pitchFamily="49" charset="-122"/>
              </a:rPr>
              <a:t>工作完毕，淋浴更衣。保持良好的卫生习惯。</a:t>
            </a:r>
            <a:endParaRPr lang="zh-CN" altLang="en-US" sz="2400" smtClean="0">
              <a:latin typeface="楷体" panose="02010609060101010101" pitchFamily="49" charset="-122"/>
              <a:ea typeface="楷体" panose="02010609060101010101" pitchFamily="49" charset="-122"/>
            </a:endParaRPr>
          </a:p>
        </p:txBody>
      </p:sp>
      <p:pic>
        <p:nvPicPr>
          <p:cNvPr id="12292" name="Picture 5" descr="U_5687~1"/>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6188075" y="4051300"/>
            <a:ext cx="14192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7" descr="U_1501~1"/>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bwMode="auto">
          <a:xfrm>
            <a:off x="971550" y="3789363"/>
            <a:ext cx="2087563"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9" descr="U_1023~2"/>
          <p:cNvPicPr>
            <a:picLocks noChangeAspect="1" noChangeArrowheads="1"/>
          </p:cNvPicPr>
          <p:nvPr>
            <p:custDataLst>
              <p:tags r:id="rId5"/>
            </p:custDataLst>
          </p:nvPr>
        </p:nvPicPr>
        <p:blipFill>
          <a:blip r:embed="rId6">
            <a:extLst>
              <a:ext uri="{28A0092B-C50C-407E-A947-70E740481C1C}">
                <a14:useLocalDpi xmlns:a14="http://schemas.microsoft.com/office/drawing/2010/main" val="0"/>
              </a:ext>
            </a:extLst>
          </a:blip>
          <a:srcRect/>
          <a:stretch>
            <a:fillRect/>
          </a:stretch>
        </p:blipFill>
        <p:spPr bwMode="auto">
          <a:xfrm>
            <a:off x="3563938" y="3984625"/>
            <a:ext cx="2016125"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62A4C885-2D02-464E-A937-44DE1D5B048A}" type="slidenum">
              <a:rPr lang="en-US" altLang="zh-CN" sz="1400"/>
            </a:fld>
            <a:endParaRPr lang="en-US" altLang="zh-CN" sz="1400"/>
          </a:p>
        </p:txBody>
      </p:sp>
      <p:sp>
        <p:nvSpPr>
          <p:cNvPr id="113667" name="Rectangle 3"/>
          <p:cNvSpPr>
            <a:spLocks noGrp="1" noChangeArrowheads="1"/>
          </p:cNvSpPr>
          <p:nvPr>
            <p:ph type="body" idx="1"/>
          </p:nvPr>
        </p:nvSpPr>
        <p:spPr>
          <a:xfrm>
            <a:off x="457200" y="981075"/>
            <a:ext cx="8362950" cy="4525963"/>
          </a:xfrm>
        </p:spPr>
        <p:txBody>
          <a:bodyPr/>
          <a:lstStyle/>
          <a:p>
            <a:pPr eaLnBrk="1" hangingPunct="1">
              <a:lnSpc>
                <a:spcPct val="150000"/>
              </a:lnSpc>
              <a:spcBef>
                <a:spcPct val="0"/>
              </a:spcBef>
              <a:buFontTx/>
              <a:buNone/>
            </a:pPr>
            <a:r>
              <a:rPr lang="zh-CN" altLang="en-US" sz="2400" b="1"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隐患排查治理</a:t>
            </a:r>
            <a:r>
              <a:rPr lang="zh-CN" altLang="en-US" sz="24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是否建立隐患排查治理制度，</a:t>
            </a:r>
            <a:r>
              <a:rPr lang="zh-CN" altLang="zh-CN" sz="24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事故隐患排查</a:t>
            </a:r>
            <a:r>
              <a:rPr lang="zh-CN" altLang="en-US" sz="2400" smtClean="0">
                <a:latin typeface="楷体" panose="02010609060101010101" pitchFamily="49" charset="-122"/>
                <a:ea typeface="楷体" panose="02010609060101010101" pitchFamily="49" charset="-122"/>
                <a:cs typeface="Times New Roman" panose="02020603050405020304" pitchFamily="18" charset="0"/>
              </a:rPr>
              <a:t>治理工作</a:t>
            </a:r>
            <a:r>
              <a:rPr lang="zh-CN" altLang="zh-CN" sz="24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是否闭合。</a:t>
            </a:r>
            <a:endParaRPr lang="zh-CN" altLang="zh-CN" sz="2400" smtClean="0">
              <a:solidFill>
                <a:srgbClr val="000000"/>
              </a:solidFill>
              <a:latin typeface="楷体" panose="02010609060101010101" pitchFamily="49" charset="-122"/>
              <a:ea typeface="楷体" panose="02010609060101010101" pitchFamily="49" charset="-122"/>
              <a:cs typeface="Times New Roman" panose="02020603050405020304" pitchFamily="18" charset="0"/>
            </a:endParaRPr>
          </a:p>
          <a:p>
            <a:pPr eaLnBrk="1" hangingPunct="1">
              <a:lnSpc>
                <a:spcPct val="150000"/>
              </a:lnSpc>
              <a:spcBef>
                <a:spcPct val="0"/>
              </a:spcBef>
              <a:buFontTx/>
              <a:buNone/>
            </a:pPr>
            <a:r>
              <a:rPr lang="zh-CN" altLang="en-US" sz="2400" b="1"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应急管理</a:t>
            </a:r>
            <a:r>
              <a:rPr lang="zh-CN" altLang="en-US" sz="2400" smtClean="0">
                <a:solidFill>
                  <a:srgbClr val="000000"/>
                </a:solidFill>
                <a:latin typeface="楷体" panose="02010609060101010101" pitchFamily="49" charset="-122"/>
                <a:ea typeface="楷体" panose="02010609060101010101" pitchFamily="49" charset="-122"/>
                <a:cs typeface="仿宋_GB2312"/>
              </a:rPr>
              <a:t>是否制定液氨泄漏等事故应急救援预案。</a:t>
            </a:r>
            <a:r>
              <a:rPr lang="zh-CN" altLang="zh-CN" sz="2400" smtClean="0">
                <a:solidFill>
                  <a:srgbClr val="000000"/>
                </a:solidFill>
                <a:latin typeface="楷体" panose="02010609060101010101" pitchFamily="49" charset="-122"/>
                <a:ea typeface="楷体" panose="02010609060101010101" pitchFamily="49" charset="-122"/>
                <a:cs typeface="仿宋_GB2312"/>
              </a:rPr>
              <a:t>是否组织应急演练。</a:t>
            </a:r>
            <a:endParaRPr lang="zh-CN" altLang="zh-CN" sz="2400" smtClean="0">
              <a:solidFill>
                <a:srgbClr val="000000"/>
              </a:solidFill>
              <a:latin typeface="楷体" panose="02010609060101010101" pitchFamily="49" charset="-122"/>
              <a:ea typeface="楷体" panose="02010609060101010101" pitchFamily="49" charset="-122"/>
              <a:cs typeface="仿宋_GB2312"/>
            </a:endParaRPr>
          </a:p>
          <a:p>
            <a:pPr eaLnBrk="1" hangingPunct="1">
              <a:lnSpc>
                <a:spcPct val="150000"/>
              </a:lnSpc>
              <a:spcBef>
                <a:spcPct val="0"/>
              </a:spcBef>
              <a:buFontTx/>
              <a:buNone/>
            </a:pPr>
            <a:r>
              <a:rPr lang="zh-CN" altLang="en-US" sz="2400" b="1"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检维修作业危险作业</a:t>
            </a:r>
            <a:r>
              <a:rPr lang="zh-CN" altLang="en-US" sz="2400" smtClean="0">
                <a:solidFill>
                  <a:srgbClr val="000000"/>
                </a:solidFill>
                <a:latin typeface="楷体" panose="02010609060101010101" pitchFamily="49" charset="-122"/>
                <a:ea typeface="楷体" panose="02010609060101010101" pitchFamily="49" charset="-122"/>
                <a:cs typeface="仿宋_GB2312"/>
              </a:rPr>
              <a:t>是否有检维修制度。</a:t>
            </a:r>
            <a:r>
              <a:rPr lang="zh-CN" altLang="zh-CN" sz="2400" smtClean="0">
                <a:solidFill>
                  <a:srgbClr val="000000"/>
                </a:solidFill>
                <a:latin typeface="楷体" panose="02010609060101010101" pitchFamily="49" charset="-122"/>
                <a:ea typeface="楷体" panose="02010609060101010101" pitchFamily="49" charset="-122"/>
                <a:cs typeface="仿宋_GB2312"/>
              </a:rPr>
              <a:t>是否有动火作业等危险作业管理制度</a:t>
            </a:r>
            <a:r>
              <a:rPr lang="zh-CN" altLang="zh-CN" sz="2400" smtClean="0">
                <a:latin typeface="楷体" panose="02010609060101010101" pitchFamily="49" charset="-122"/>
                <a:ea typeface="楷体" panose="02010609060101010101" pitchFamily="49" charset="-122"/>
                <a:cs typeface="仿宋_GB2312"/>
              </a:rPr>
              <a:t>，作业审批手续</a:t>
            </a:r>
            <a:r>
              <a:rPr lang="zh-CN" altLang="en-US" sz="2400" smtClean="0">
                <a:latin typeface="楷体" panose="02010609060101010101" pitchFamily="49" charset="-122"/>
                <a:ea typeface="楷体" panose="02010609060101010101" pitchFamily="49" charset="-122"/>
                <a:cs typeface="仿宋_GB2312"/>
              </a:rPr>
              <a:t>、</a:t>
            </a:r>
            <a:r>
              <a:rPr lang="zh-CN" altLang="zh-CN" sz="2400" smtClean="0">
                <a:latin typeface="楷体" panose="02010609060101010101" pitchFamily="49" charset="-122"/>
                <a:ea typeface="楷体" panose="02010609060101010101" pitchFamily="49" charset="-122"/>
                <a:cs typeface="仿宋_GB2312"/>
              </a:rPr>
              <a:t>记录</a:t>
            </a:r>
            <a:r>
              <a:rPr lang="zh-CN" altLang="en-US" sz="2400" smtClean="0">
                <a:latin typeface="楷体" panose="02010609060101010101" pitchFamily="49" charset="-122"/>
                <a:ea typeface="楷体" panose="02010609060101010101" pitchFamily="49" charset="-122"/>
                <a:cs typeface="仿宋_GB2312"/>
              </a:rPr>
              <a:t>、查验</a:t>
            </a:r>
            <a:r>
              <a:rPr lang="zh-CN" altLang="en-US" sz="2400" smtClean="0">
                <a:solidFill>
                  <a:srgbClr val="000000"/>
                </a:solidFill>
                <a:latin typeface="楷体" panose="02010609060101010101" pitchFamily="49" charset="-122"/>
                <a:ea typeface="楷体" panose="02010609060101010101" pitchFamily="49" charset="-122"/>
                <a:cs typeface="仿宋_GB2312"/>
              </a:rPr>
              <a:t>是否完备</a:t>
            </a:r>
            <a:r>
              <a:rPr lang="zh-CN" altLang="zh-CN" sz="2400" smtClean="0">
                <a:solidFill>
                  <a:srgbClr val="000000"/>
                </a:solidFill>
                <a:latin typeface="楷体" panose="02010609060101010101" pitchFamily="49" charset="-122"/>
                <a:ea typeface="楷体" panose="02010609060101010101" pitchFamily="49" charset="-122"/>
                <a:cs typeface="仿宋_GB2312"/>
              </a:rPr>
              <a:t>。</a:t>
            </a:r>
            <a:endParaRPr lang="zh-CN" altLang="en-US" sz="2400" smtClean="0">
              <a:solidFill>
                <a:srgbClr val="000000"/>
              </a:solidFill>
              <a:latin typeface="楷体" panose="02010609060101010101" pitchFamily="49" charset="-122"/>
              <a:ea typeface="楷体" panose="02010609060101010101" pitchFamily="49" charset="-122"/>
              <a:cs typeface="仿宋_GB2312"/>
            </a:endParaRPr>
          </a:p>
        </p:txBody>
      </p:sp>
      <p:pic>
        <p:nvPicPr>
          <p:cNvPr id="113668" name="Picture 5" descr="U_3825~1"/>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2916238" y="4437063"/>
            <a:ext cx="28765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F57215E9-F219-40C1-83B8-040DACAD28B0}" type="slidenum">
              <a:rPr lang="en-US" altLang="zh-CN" sz="1400"/>
            </a:fld>
            <a:endParaRPr lang="en-US" altLang="zh-CN" sz="1400"/>
          </a:p>
        </p:txBody>
      </p:sp>
      <p:sp>
        <p:nvSpPr>
          <p:cNvPr id="114691" name="Rectangle 3"/>
          <p:cNvSpPr>
            <a:spLocks noGrp="1" noChangeArrowheads="1"/>
          </p:cNvSpPr>
          <p:nvPr>
            <p:ph type="body" idx="1"/>
          </p:nvPr>
        </p:nvSpPr>
        <p:spPr>
          <a:xfrm>
            <a:off x="457200" y="631825"/>
            <a:ext cx="8229600" cy="4525963"/>
          </a:xfrm>
        </p:spPr>
        <p:txBody>
          <a:bodyPr/>
          <a:lstStyle/>
          <a:p>
            <a:pPr eaLnBrk="1" hangingPunct="1">
              <a:lnSpc>
                <a:spcPct val="150000"/>
              </a:lnSpc>
              <a:spcBef>
                <a:spcPct val="0"/>
              </a:spcBef>
              <a:buFontTx/>
              <a:buNone/>
            </a:pPr>
            <a:r>
              <a:rPr lang="zh-CN" altLang="en-US" sz="2200" b="1"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冷库建设：</a:t>
            </a:r>
            <a:r>
              <a:rPr lang="zh-CN" altLang="en-US" sz="22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冷库、特种设备的设计、施工单位是否有相应资质，竣工验收和投产运行相关手续是否齐备。</a:t>
            </a:r>
            <a:endParaRPr lang="zh-CN" altLang="en-US" sz="2200" smtClean="0">
              <a:solidFill>
                <a:srgbClr val="000000"/>
              </a:solidFill>
              <a:latin typeface="楷体" panose="02010609060101010101" pitchFamily="49" charset="-122"/>
              <a:ea typeface="楷体" panose="02010609060101010101" pitchFamily="49" charset="-122"/>
              <a:cs typeface="Times New Roman" panose="02020603050405020304" pitchFamily="18" charset="0"/>
            </a:endParaRPr>
          </a:p>
          <a:p>
            <a:pPr eaLnBrk="1" hangingPunct="1">
              <a:lnSpc>
                <a:spcPct val="150000"/>
              </a:lnSpc>
              <a:spcBef>
                <a:spcPct val="0"/>
              </a:spcBef>
              <a:buFontTx/>
              <a:buNone/>
            </a:pPr>
            <a:r>
              <a:rPr lang="zh-CN" altLang="en-US" sz="2200" b="1"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安全设施：</a:t>
            </a:r>
            <a:r>
              <a:rPr lang="zh-CN" altLang="en-US" sz="2200" smtClean="0">
                <a:solidFill>
                  <a:srgbClr val="000000"/>
                </a:solidFill>
                <a:latin typeface="楷体" panose="02010609060101010101" pitchFamily="49" charset="-122"/>
                <a:ea typeface="楷体" panose="02010609060101010101" pitchFamily="49" charset="-122"/>
                <a:cs typeface="仿宋_GB2312"/>
              </a:rPr>
              <a:t>氨气浓度检测报警仪器、水喷淋系统、</a:t>
            </a:r>
            <a:r>
              <a:rPr lang="zh-CN" altLang="zh-CN" sz="2200" smtClean="0">
                <a:solidFill>
                  <a:srgbClr val="000000"/>
                </a:solidFill>
                <a:latin typeface="楷体" panose="02010609060101010101" pitchFamily="49" charset="-122"/>
                <a:ea typeface="楷体" panose="02010609060101010101" pitchFamily="49" charset="-122"/>
                <a:cs typeface="仿宋_GB2312"/>
              </a:rPr>
              <a:t>视频监控报警系统</a:t>
            </a:r>
            <a:r>
              <a:rPr lang="zh-CN" altLang="en-US" sz="2200" smtClean="0">
                <a:solidFill>
                  <a:srgbClr val="000000"/>
                </a:solidFill>
                <a:latin typeface="楷体" panose="02010609060101010101" pitchFamily="49" charset="-122"/>
                <a:ea typeface="楷体" panose="02010609060101010101" pitchFamily="49" charset="-122"/>
                <a:cs typeface="仿宋_GB2312"/>
              </a:rPr>
              <a:t>、</a:t>
            </a:r>
            <a:r>
              <a:rPr lang="zh-CN" altLang="zh-CN" sz="2200" smtClean="0">
                <a:solidFill>
                  <a:srgbClr val="000000"/>
                </a:solidFill>
                <a:latin typeface="楷体" panose="02010609060101010101" pitchFamily="49" charset="-122"/>
                <a:ea typeface="楷体" panose="02010609060101010101" pitchFamily="49" charset="-122"/>
                <a:cs typeface="仿宋_GB2312"/>
              </a:rPr>
              <a:t>防毒面具、防爆型应急照明灯具</a:t>
            </a:r>
            <a:r>
              <a:rPr lang="zh-CN" altLang="en-US" sz="2200" smtClean="0">
                <a:solidFill>
                  <a:srgbClr val="000000"/>
                </a:solidFill>
                <a:latin typeface="楷体" panose="02010609060101010101" pitchFamily="49" charset="-122"/>
                <a:ea typeface="楷体" panose="02010609060101010101" pitchFamily="49" charset="-122"/>
                <a:cs typeface="仿宋_GB2312"/>
              </a:rPr>
              <a:t>、</a:t>
            </a:r>
            <a:r>
              <a:rPr lang="zh-CN" altLang="zh-CN" sz="2200" smtClean="0">
                <a:solidFill>
                  <a:srgbClr val="000000"/>
                </a:solidFill>
                <a:latin typeface="楷体" panose="02010609060101010101" pitchFamily="49" charset="-122"/>
                <a:ea typeface="楷体" panose="02010609060101010101" pitchFamily="49" charset="-122"/>
                <a:cs typeface="仿宋_GB2312"/>
              </a:rPr>
              <a:t>风向标</a:t>
            </a:r>
            <a:r>
              <a:rPr lang="zh-CN" altLang="en-US" sz="2200" smtClean="0">
                <a:solidFill>
                  <a:srgbClr val="000000"/>
                </a:solidFill>
                <a:latin typeface="楷体" panose="02010609060101010101" pitchFamily="49" charset="-122"/>
                <a:ea typeface="楷体" panose="02010609060101010101" pitchFamily="49" charset="-122"/>
                <a:cs typeface="仿宋_GB2312"/>
              </a:rPr>
              <a:t>、</a:t>
            </a:r>
            <a:r>
              <a:rPr lang="zh-CN" altLang="zh-CN" sz="2200" smtClean="0">
                <a:solidFill>
                  <a:srgbClr val="000000"/>
                </a:solidFill>
                <a:latin typeface="楷体" panose="02010609060101010101" pitchFamily="49" charset="-122"/>
                <a:ea typeface="楷体" panose="02010609060101010101" pitchFamily="49" charset="-122"/>
                <a:cs typeface="仿宋_GB2312"/>
              </a:rPr>
              <a:t>氨警示标识</a:t>
            </a:r>
            <a:r>
              <a:rPr lang="zh-CN" altLang="en-US" sz="2200" smtClean="0">
                <a:solidFill>
                  <a:srgbClr val="000000"/>
                </a:solidFill>
                <a:latin typeface="楷体" panose="02010609060101010101" pitchFamily="49" charset="-122"/>
                <a:ea typeface="楷体" panose="02010609060101010101" pitchFamily="49" charset="-122"/>
                <a:cs typeface="仿宋_GB2312"/>
              </a:rPr>
              <a:t>等安全防护设施是否按要求配置。</a:t>
            </a:r>
            <a:endParaRPr lang="zh-CN" altLang="en-US" sz="2200" smtClean="0">
              <a:solidFill>
                <a:srgbClr val="000000"/>
              </a:solidFill>
              <a:latin typeface="楷体" panose="02010609060101010101" pitchFamily="49" charset="-122"/>
              <a:ea typeface="楷体" panose="02010609060101010101" pitchFamily="49" charset="-122"/>
              <a:cs typeface="仿宋_GB2312"/>
            </a:endParaRPr>
          </a:p>
          <a:p>
            <a:pPr eaLnBrk="1" hangingPunct="1">
              <a:lnSpc>
                <a:spcPct val="150000"/>
              </a:lnSpc>
              <a:spcBef>
                <a:spcPct val="0"/>
              </a:spcBef>
              <a:buFontTx/>
              <a:buNone/>
            </a:pPr>
            <a:r>
              <a:rPr lang="zh-CN" altLang="en-US" sz="2200" b="1"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制冷系统及主要设备维护：</a:t>
            </a:r>
            <a:r>
              <a:rPr lang="zh-CN" altLang="en-US" sz="2200" smtClean="0">
                <a:solidFill>
                  <a:srgbClr val="000000"/>
                </a:solidFill>
                <a:latin typeface="楷体" panose="02010609060101010101" pitchFamily="49" charset="-122"/>
                <a:ea typeface="楷体" panose="02010609060101010101" pitchFamily="49" charset="-122"/>
                <a:cs typeface="仿宋_GB2312"/>
              </a:rPr>
              <a:t>制冷压缩机等</a:t>
            </a:r>
            <a:r>
              <a:rPr lang="zh-CN" altLang="zh-CN" sz="2200" smtClean="0">
                <a:solidFill>
                  <a:srgbClr val="000000"/>
                </a:solidFill>
                <a:latin typeface="楷体" panose="02010609060101010101" pitchFamily="49" charset="-122"/>
                <a:ea typeface="楷体" panose="02010609060101010101" pitchFamily="49" charset="-122"/>
                <a:cs typeface="仿宋_GB2312"/>
              </a:rPr>
              <a:t>设备是否定期维护保养。</a:t>
            </a:r>
            <a:endParaRPr lang="zh-CN" altLang="en-US" sz="2200" smtClean="0">
              <a:solidFill>
                <a:srgbClr val="000000"/>
              </a:solidFill>
              <a:latin typeface="楷体" panose="02010609060101010101" pitchFamily="49" charset="-122"/>
              <a:ea typeface="楷体" panose="02010609060101010101" pitchFamily="49" charset="-122"/>
              <a:cs typeface="仿宋_GB2312"/>
            </a:endParaRPr>
          </a:p>
        </p:txBody>
      </p:sp>
      <p:pic>
        <p:nvPicPr>
          <p:cNvPr id="114692" name="Picture 5" descr="U_3248~1"/>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1763713" y="3811588"/>
            <a:ext cx="57054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99CFB688-CE38-423D-964A-12D2787D7776}" type="slidenum">
              <a:rPr lang="en-US" altLang="zh-CN" sz="1400"/>
            </a:fld>
            <a:endParaRPr lang="en-US" altLang="zh-CN" sz="1400"/>
          </a:p>
        </p:txBody>
      </p:sp>
      <p:sp>
        <p:nvSpPr>
          <p:cNvPr id="115715" name="Rectangle 3"/>
          <p:cNvSpPr>
            <a:spLocks noGrp="1" noChangeArrowheads="1"/>
          </p:cNvSpPr>
          <p:nvPr>
            <p:ph type="body" idx="1"/>
          </p:nvPr>
        </p:nvSpPr>
        <p:spPr>
          <a:xfrm>
            <a:off x="457200" y="836613"/>
            <a:ext cx="8229600" cy="4525962"/>
          </a:xfrm>
        </p:spPr>
        <p:txBody>
          <a:bodyPr/>
          <a:lstStyle/>
          <a:p>
            <a:pPr eaLnBrk="1" hangingPunct="1">
              <a:lnSpc>
                <a:spcPct val="150000"/>
              </a:lnSpc>
              <a:spcBef>
                <a:spcPct val="0"/>
              </a:spcBef>
              <a:buFontTx/>
              <a:buNone/>
            </a:pPr>
            <a:r>
              <a:rPr lang="zh-CN" altLang="en-US" sz="2400" b="1"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特种设备备案登记与检验：</a:t>
            </a:r>
            <a:r>
              <a:rPr lang="zh-CN" altLang="en-US" sz="24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压力容器</a:t>
            </a:r>
            <a:r>
              <a:rPr lang="zh-CN" altLang="zh-CN" sz="24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等</a:t>
            </a:r>
            <a:r>
              <a:rPr lang="zh-CN" altLang="en-US" sz="24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特种设备是否按照有关规定进行登记，定期检验。</a:t>
            </a:r>
            <a:r>
              <a:rPr lang="zh-CN" altLang="zh-CN" sz="24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是否对构成重大危险源的</a:t>
            </a:r>
            <a:r>
              <a:rPr lang="zh-CN" altLang="en-US" sz="2400" smtClean="0">
                <a:latin typeface="楷体" panose="02010609060101010101" pitchFamily="49" charset="-122"/>
                <a:ea typeface="楷体" panose="02010609060101010101" pitchFamily="49" charset="-122"/>
                <a:cs typeface="Times New Roman" panose="02020603050405020304" pitchFamily="18" charset="0"/>
              </a:rPr>
              <a:t>氨储罐</a:t>
            </a:r>
            <a:r>
              <a:rPr lang="zh-CN" altLang="zh-CN" sz="240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登记建档、定期检测、评估、监控。</a:t>
            </a:r>
            <a:endParaRPr lang="zh-CN" altLang="zh-CN" sz="2400" smtClean="0">
              <a:solidFill>
                <a:srgbClr val="000000"/>
              </a:solidFill>
              <a:latin typeface="楷体" panose="02010609060101010101" pitchFamily="49" charset="-122"/>
              <a:ea typeface="楷体" panose="02010609060101010101" pitchFamily="49" charset="-122"/>
              <a:cs typeface="Times New Roman" panose="02020603050405020304" pitchFamily="18" charset="0"/>
            </a:endParaRPr>
          </a:p>
          <a:p>
            <a:pPr eaLnBrk="1" hangingPunct="1">
              <a:lnSpc>
                <a:spcPct val="150000"/>
              </a:lnSpc>
              <a:spcBef>
                <a:spcPct val="0"/>
              </a:spcBef>
              <a:buFontTx/>
              <a:buNone/>
            </a:pPr>
            <a:r>
              <a:rPr lang="zh-CN" altLang="en-US" sz="2400" b="1"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电气安全：</a:t>
            </a:r>
            <a:r>
              <a:rPr lang="zh-CN" altLang="en-US" sz="2400" smtClean="0">
                <a:solidFill>
                  <a:srgbClr val="000000"/>
                </a:solidFill>
                <a:latin typeface="楷体" panose="02010609060101010101" pitchFamily="49" charset="-122"/>
                <a:ea typeface="楷体" panose="02010609060101010101" pitchFamily="49" charset="-122"/>
                <a:cs typeface="仿宋_GB2312"/>
              </a:rPr>
              <a:t>变配电室门、窗、</a:t>
            </a:r>
            <a:r>
              <a:rPr lang="zh-CN" altLang="zh-CN" sz="2400" smtClean="0">
                <a:solidFill>
                  <a:srgbClr val="000000"/>
                </a:solidFill>
                <a:latin typeface="楷体" panose="02010609060101010101" pitchFamily="49" charset="-122"/>
                <a:ea typeface="楷体" panose="02010609060101010101" pitchFamily="49" charset="-122"/>
                <a:cs typeface="仿宋_GB2312"/>
              </a:rPr>
              <a:t>高压开关柜</a:t>
            </a:r>
            <a:r>
              <a:rPr lang="zh-CN" altLang="en-US" sz="2400" smtClean="0">
                <a:solidFill>
                  <a:srgbClr val="000000"/>
                </a:solidFill>
                <a:latin typeface="楷体" panose="02010609060101010101" pitchFamily="49" charset="-122"/>
                <a:ea typeface="楷体" panose="02010609060101010101" pitchFamily="49" charset="-122"/>
                <a:cs typeface="仿宋_GB2312"/>
              </a:rPr>
              <a:t>是否符合要求。</a:t>
            </a:r>
            <a:r>
              <a:rPr lang="zh-CN" altLang="zh-CN" sz="2400" smtClean="0">
                <a:solidFill>
                  <a:srgbClr val="000000"/>
                </a:solidFill>
                <a:latin typeface="楷体" panose="02010609060101010101" pitchFamily="49" charset="-122"/>
                <a:ea typeface="楷体" panose="02010609060101010101" pitchFamily="49" charset="-122"/>
                <a:cs typeface="仿宋_GB2312"/>
              </a:rPr>
              <a:t>动力及照明线路</a:t>
            </a:r>
            <a:r>
              <a:rPr lang="zh-CN" altLang="en-US" sz="2400" smtClean="0">
                <a:solidFill>
                  <a:srgbClr val="000000"/>
                </a:solidFill>
                <a:latin typeface="楷体" panose="02010609060101010101" pitchFamily="49" charset="-122"/>
                <a:ea typeface="楷体" panose="02010609060101010101" pitchFamily="49" charset="-122"/>
                <a:cs typeface="仿宋_GB2312"/>
              </a:rPr>
              <a:t>的低温绝缘、</a:t>
            </a:r>
            <a:r>
              <a:rPr lang="zh-CN" altLang="zh-CN" sz="2400" smtClean="0">
                <a:solidFill>
                  <a:srgbClr val="000000"/>
                </a:solidFill>
                <a:latin typeface="楷体" panose="02010609060101010101" pitchFamily="49" charset="-122"/>
                <a:ea typeface="楷体" panose="02010609060101010101" pitchFamily="49" charset="-122"/>
                <a:cs typeface="仿宋_GB2312"/>
              </a:rPr>
              <a:t>照明灯具和开关</a:t>
            </a:r>
            <a:r>
              <a:rPr lang="zh-CN" altLang="en-US" sz="2400" smtClean="0">
                <a:solidFill>
                  <a:srgbClr val="000000"/>
                </a:solidFill>
                <a:latin typeface="楷体" panose="02010609060101010101" pitchFamily="49" charset="-122"/>
                <a:ea typeface="楷体" panose="02010609060101010101" pitchFamily="49" charset="-122"/>
                <a:cs typeface="仿宋_GB2312"/>
              </a:rPr>
              <a:t>的防潮防爆、灯具安装高度等是否符合要求。防雷设施是否定期检验。</a:t>
            </a:r>
            <a:endParaRPr lang="zh-CN" altLang="en-US" sz="2400" smtClean="0">
              <a:solidFill>
                <a:srgbClr val="000000"/>
              </a:solidFill>
              <a:latin typeface="楷体" panose="02010609060101010101" pitchFamily="49" charset="-122"/>
              <a:ea typeface="楷体" panose="02010609060101010101" pitchFamily="49" charset="-122"/>
              <a:cs typeface="仿宋_GB2312"/>
            </a:endParaRPr>
          </a:p>
          <a:p>
            <a:pPr eaLnBrk="1" hangingPunct="1">
              <a:lnSpc>
                <a:spcPct val="150000"/>
              </a:lnSpc>
              <a:spcBef>
                <a:spcPct val="0"/>
              </a:spcBef>
              <a:buFontTx/>
              <a:buNone/>
            </a:pPr>
            <a:r>
              <a:rPr lang="zh-CN" altLang="en-US" sz="2400" b="1"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消防安全与应急救援：</a:t>
            </a:r>
            <a:r>
              <a:rPr lang="zh-CN" altLang="en-US" sz="2400" smtClean="0">
                <a:solidFill>
                  <a:srgbClr val="000000"/>
                </a:solidFill>
                <a:latin typeface="楷体" panose="02010609060101010101" pitchFamily="49" charset="-122"/>
                <a:ea typeface="楷体" panose="02010609060101010101" pitchFamily="49" charset="-122"/>
                <a:cs typeface="仿宋_GB2312"/>
              </a:rPr>
              <a:t>消火栓、</a:t>
            </a:r>
            <a:r>
              <a:rPr lang="zh-CN" altLang="zh-CN" sz="2400" smtClean="0">
                <a:solidFill>
                  <a:srgbClr val="000000"/>
                </a:solidFill>
                <a:latin typeface="楷体" panose="02010609060101010101" pitchFamily="49" charset="-122"/>
                <a:ea typeface="楷体" panose="02010609060101010101" pitchFamily="49" charset="-122"/>
                <a:cs typeface="仿宋_GB2312"/>
              </a:rPr>
              <a:t>移动式喷雾水枪</a:t>
            </a:r>
            <a:r>
              <a:rPr lang="zh-CN" altLang="en-US" sz="2400" smtClean="0">
                <a:solidFill>
                  <a:srgbClr val="000000"/>
                </a:solidFill>
                <a:latin typeface="楷体" panose="02010609060101010101" pitchFamily="49" charset="-122"/>
                <a:ea typeface="楷体" panose="02010609060101010101" pitchFamily="49" charset="-122"/>
                <a:cs typeface="仿宋_GB2312"/>
              </a:rPr>
              <a:t>是否按要求配备</a:t>
            </a:r>
            <a:r>
              <a:rPr lang="zh-CN" altLang="zh-CN" sz="2400" smtClean="0">
                <a:solidFill>
                  <a:srgbClr val="000000"/>
                </a:solidFill>
                <a:latin typeface="楷体" panose="02010609060101010101" pitchFamily="49" charset="-122"/>
                <a:ea typeface="楷体" panose="02010609060101010101" pitchFamily="49" charset="-122"/>
                <a:cs typeface="仿宋_GB2312"/>
              </a:rPr>
              <a:t>。库区内应急通道</a:t>
            </a:r>
            <a:r>
              <a:rPr lang="zh-CN" altLang="en-US" sz="2400" smtClean="0">
                <a:solidFill>
                  <a:srgbClr val="000000"/>
                </a:solidFill>
                <a:latin typeface="楷体" panose="02010609060101010101" pitchFamily="49" charset="-122"/>
                <a:ea typeface="楷体" panose="02010609060101010101" pitchFamily="49" charset="-122"/>
                <a:cs typeface="仿宋_GB2312"/>
              </a:rPr>
              <a:t>是否</a:t>
            </a:r>
            <a:r>
              <a:rPr lang="zh-CN" altLang="zh-CN" sz="2400" smtClean="0">
                <a:solidFill>
                  <a:srgbClr val="000000"/>
                </a:solidFill>
                <a:latin typeface="楷体" panose="02010609060101010101" pitchFamily="49" charset="-122"/>
                <a:ea typeface="楷体" panose="02010609060101010101" pitchFamily="49" charset="-122"/>
                <a:cs typeface="仿宋_GB2312"/>
              </a:rPr>
              <a:t>保持畅通。灭火器等消防器材是否有每月检查记录。</a:t>
            </a:r>
            <a:endParaRPr lang="zh-CN" altLang="en-US" sz="2400" smtClean="0">
              <a:solidFill>
                <a:srgbClr val="000000"/>
              </a:solidFill>
              <a:latin typeface="楷体" panose="02010609060101010101" pitchFamily="49" charset="-122"/>
              <a:ea typeface="楷体" panose="02010609060101010101" pitchFamily="49" charset="-122"/>
              <a:cs typeface="仿宋_GB2312"/>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B6AB687B-0169-4C94-9FAA-CB8AF7EADCA2}" type="slidenum">
              <a:rPr lang="en-US" altLang="zh-CN" sz="1400"/>
            </a:fld>
            <a:endParaRPr lang="en-US" altLang="zh-CN" sz="1400"/>
          </a:p>
        </p:txBody>
      </p:sp>
      <p:sp>
        <p:nvSpPr>
          <p:cNvPr id="125954" name="Rectangle 2"/>
          <p:cNvSpPr>
            <a:spLocks noGrp="1" noChangeArrowheads="1"/>
          </p:cNvSpPr>
          <p:nvPr>
            <p:ph type="title"/>
          </p:nvPr>
        </p:nvSpPr>
        <p:spPr>
          <a:solidFill>
            <a:schemeClr val="accent1">
              <a:lumMod val="75000"/>
            </a:schemeClr>
          </a:solidFill>
        </p:spPr>
        <p:txBody>
          <a:bodyPr/>
          <a:lstStyle/>
          <a:p>
            <a:pPr eaLnBrk="1" hangingPunct="1">
              <a:defRPr/>
            </a:pPr>
            <a:r>
              <a:rPr lang="zh-CN" altLang="en-US" sz="3200" dirty="0">
                <a:ea typeface="黑体" panose="02010609060101010101" pitchFamily="49" charset="-122"/>
              </a:rPr>
              <a:t>十二、漏氨处理</a:t>
            </a:r>
            <a:endParaRPr lang="zh-CN" altLang="en-US" sz="3200" dirty="0">
              <a:ea typeface="黑体" panose="02010609060101010101" pitchFamily="49" charset="-122"/>
            </a:endParaRPr>
          </a:p>
        </p:txBody>
      </p:sp>
      <p:sp>
        <p:nvSpPr>
          <p:cNvPr id="116740" name="Rectangle 3"/>
          <p:cNvSpPr>
            <a:spLocks noGrp="1" noChangeArrowheads="1"/>
          </p:cNvSpPr>
          <p:nvPr>
            <p:ph type="body" idx="1"/>
          </p:nvPr>
        </p:nvSpPr>
        <p:spPr/>
        <p:txBody>
          <a:bodyPr/>
          <a:lstStyle/>
          <a:p>
            <a:pPr marL="0" indent="0" eaLnBrk="1" hangingPunct="1">
              <a:lnSpc>
                <a:spcPct val="150000"/>
              </a:lnSpc>
              <a:buFontTx/>
              <a:buNone/>
            </a:pPr>
            <a:r>
              <a:rPr lang="en-US" altLang="zh-CN" sz="2400" b="1" smtClean="0">
                <a:ea typeface="黑体" panose="02010609060101010101" pitchFamily="49" charset="-122"/>
              </a:rPr>
              <a:t>1</a:t>
            </a:r>
            <a:r>
              <a:rPr lang="zh-CN" altLang="en-US" sz="2400" b="1" smtClean="0">
                <a:ea typeface="黑体" panose="02010609060101010101" pitchFamily="49" charset="-122"/>
              </a:rPr>
              <a:t>、氨压缩机发生漏氨事故</a:t>
            </a:r>
            <a:br>
              <a:rPr lang="zh-CN" altLang="en-US" sz="2400" smtClean="0">
                <a:ea typeface="黑体" panose="02010609060101010101" pitchFamily="49" charset="-122"/>
              </a:rPr>
            </a:br>
            <a:r>
              <a:rPr lang="zh-CN" altLang="en-US" sz="2400" smtClean="0">
                <a:ea typeface="黑体" panose="02010609060101010101" pitchFamily="49" charset="-122"/>
              </a:rPr>
              <a:t>（</a:t>
            </a:r>
            <a:r>
              <a:rPr lang="en-US" altLang="zh-CN" sz="2400" smtClean="0">
                <a:ea typeface="黑体" panose="02010609060101010101" pitchFamily="49" charset="-122"/>
              </a:rPr>
              <a:t>1</a:t>
            </a:r>
            <a:r>
              <a:rPr lang="zh-CN" altLang="en-US" sz="2400" smtClean="0">
                <a:ea typeface="黑体" panose="02010609060101010101" pitchFamily="49" charset="-122"/>
              </a:rPr>
              <a:t>）</a:t>
            </a:r>
            <a:r>
              <a:rPr lang="zh-CN" altLang="en-US" sz="2400" smtClean="0">
                <a:ea typeface="楷体" panose="02010609060101010101" pitchFamily="49" charset="-122"/>
              </a:rPr>
              <a:t>氨压缩机发生漏氨事故后，先切断压缩机电源，马上关闭排气阀，吸气阀（双级氨压缩机应同时关闭二级排气阀及二级吸气阀）如正在加油，应及时关闭加油阀。</a:t>
            </a:r>
            <a:endParaRPr lang="zh-CN" altLang="en-US" sz="2400" smtClean="0">
              <a:ea typeface="楷体" panose="02010609060101010101" pitchFamily="49" charset="-122"/>
            </a:endParaRPr>
          </a:p>
          <a:p>
            <a:pPr marL="0" indent="0" eaLnBrk="1" hangingPunct="1">
              <a:lnSpc>
                <a:spcPct val="150000"/>
              </a:lnSpc>
              <a:buFontTx/>
              <a:buNone/>
            </a:pPr>
            <a:r>
              <a:rPr lang="zh-CN" altLang="en-US" sz="2400" smtClean="0">
                <a:ea typeface="楷体" panose="02010609060101010101" pitchFamily="49" charset="-122"/>
              </a:rPr>
              <a:t>（</a:t>
            </a:r>
            <a:r>
              <a:rPr lang="en-US" altLang="zh-CN" sz="2400" smtClean="0">
                <a:ea typeface="楷体" panose="02010609060101010101" pitchFamily="49" charset="-122"/>
              </a:rPr>
              <a:t>2</a:t>
            </a:r>
            <a:r>
              <a:rPr lang="zh-CN" altLang="en-US" sz="2400" smtClean="0">
                <a:ea typeface="楷体" panose="02010609060101010101" pitchFamily="49" charset="-122"/>
              </a:rPr>
              <a:t>）应将机房运行的机器全部停止，操作人员发现压缩机漏氨时立即停机并根据自己所处位置，在关闭事故机时顺便将就近运行的机器断电。</a:t>
            </a:r>
            <a:endParaRPr lang="zh-CN" altLang="en-US" sz="2400" smtClean="0">
              <a:ea typeface="楷体" panose="02010609060101010101" pitchFamily="49" charset="-122"/>
            </a:endParaRPr>
          </a:p>
          <a:p>
            <a:pPr marL="0" indent="0" eaLnBrk="1" hangingPunct="1">
              <a:buFontTx/>
              <a:buNone/>
            </a:pPr>
            <a:r>
              <a:rPr lang="zh-CN" altLang="en-US" sz="2400" smtClean="0">
                <a:latin typeface="楷体" panose="02010609060101010101" pitchFamily="49" charset="-122"/>
                <a:ea typeface="楷体" panose="02010609060101010101" pitchFamily="49" charset="-122"/>
              </a:rPr>
              <a:t> </a:t>
            </a:r>
            <a:endParaRPr lang="zh-CN" altLang="en-US" sz="2400" smtClean="0">
              <a:ea typeface="楷体" panose="02010609060101010101" pitchFamily="49" charset="-122"/>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4E8CE7A0-47E7-449B-A5A7-A87868873A30}" type="slidenum">
              <a:rPr lang="en-US" altLang="zh-CN" sz="1400"/>
            </a:fld>
            <a:endParaRPr lang="en-US" altLang="zh-CN" sz="1400"/>
          </a:p>
        </p:txBody>
      </p:sp>
      <p:sp>
        <p:nvSpPr>
          <p:cNvPr id="117763" name="Rectangle 3"/>
          <p:cNvSpPr>
            <a:spLocks noGrp="1" noChangeArrowheads="1"/>
          </p:cNvSpPr>
          <p:nvPr>
            <p:ph type="body" idx="1"/>
          </p:nvPr>
        </p:nvSpPr>
        <p:spPr>
          <a:xfrm>
            <a:off x="457200" y="692150"/>
            <a:ext cx="8229600" cy="4525963"/>
          </a:xfrm>
        </p:spPr>
        <p:txBody>
          <a:bodyPr/>
          <a:lstStyle/>
          <a:p>
            <a:pPr marL="0" indent="0" eaLnBrk="1" hangingPunct="1">
              <a:lnSpc>
                <a:spcPct val="150000"/>
              </a:lnSpc>
              <a:buFontTx/>
              <a:buNone/>
            </a:pPr>
            <a:r>
              <a:rPr lang="zh-CN" altLang="en-US" sz="2400" smtClean="0">
                <a:ea typeface="楷体" panose="02010609060101010101" pitchFamily="49" charset="-122"/>
              </a:rPr>
              <a:t>（</a:t>
            </a:r>
            <a:r>
              <a:rPr lang="en-US" altLang="zh-CN" sz="2400" smtClean="0">
                <a:ea typeface="楷体" panose="02010609060101010101" pitchFamily="49" charset="-122"/>
              </a:rPr>
              <a:t>3</a:t>
            </a:r>
            <a:r>
              <a:rPr lang="zh-CN" altLang="en-US" sz="2400" smtClean="0">
                <a:ea typeface="楷体" panose="02010609060101010101" pitchFamily="49" charset="-122"/>
              </a:rPr>
              <a:t>）如漏氨事故较大，无法靠近事故机，应到室外停机，停机后立即关闭所有油氨分离器进气阀及与事故机吸气相连的低压桶出气阀。</a:t>
            </a:r>
            <a:endParaRPr lang="en-US" altLang="zh-CN" sz="2400" smtClean="0">
              <a:ea typeface="楷体" panose="02010609060101010101" pitchFamily="49" charset="-122"/>
            </a:endParaRPr>
          </a:p>
          <a:p>
            <a:pPr marL="0" indent="0" eaLnBrk="1" hangingPunct="1">
              <a:lnSpc>
                <a:spcPct val="150000"/>
              </a:lnSpc>
              <a:buFontTx/>
              <a:buNone/>
            </a:pPr>
            <a:r>
              <a:rPr lang="zh-CN" altLang="en-US" sz="2400" smtClean="0">
                <a:ea typeface="楷体" panose="02010609060101010101" pitchFamily="49" charset="-122"/>
              </a:rPr>
              <a:t>（</a:t>
            </a:r>
            <a:r>
              <a:rPr lang="en-US" altLang="zh-CN" sz="2400" smtClean="0">
                <a:ea typeface="楷体" panose="02010609060101010101" pitchFamily="49" charset="-122"/>
              </a:rPr>
              <a:t>4</a:t>
            </a:r>
            <a:r>
              <a:rPr lang="zh-CN" altLang="en-US" sz="2400" smtClean="0">
                <a:ea typeface="楷体" panose="02010609060101010101" pitchFamily="49" charset="-122"/>
              </a:rPr>
              <a:t>）迅速开启氨压缩机机房所有的事故排风扇。</a:t>
            </a:r>
            <a:endParaRPr lang="en-US" altLang="zh-CN" sz="2400" smtClean="0">
              <a:ea typeface="楷体" panose="02010609060101010101" pitchFamily="49" charset="-122"/>
            </a:endParaRPr>
          </a:p>
          <a:p>
            <a:pPr marL="0" indent="0" eaLnBrk="1" hangingPunct="1">
              <a:lnSpc>
                <a:spcPct val="150000"/>
              </a:lnSpc>
              <a:buFontTx/>
              <a:buNone/>
            </a:pPr>
            <a:r>
              <a:rPr lang="zh-CN" altLang="en-US" sz="2400" smtClean="0">
                <a:ea typeface="楷体" panose="02010609060101010101" pitchFamily="49" charset="-122"/>
              </a:rPr>
              <a:t>（</a:t>
            </a:r>
            <a:r>
              <a:rPr lang="en-US" altLang="zh-CN" sz="2400" smtClean="0">
                <a:ea typeface="楷体" panose="02010609060101010101" pitchFamily="49" charset="-122"/>
              </a:rPr>
              <a:t>5</a:t>
            </a:r>
            <a:r>
              <a:rPr lang="zh-CN" altLang="en-US" sz="2400" smtClean="0">
                <a:ea typeface="楷体" panose="02010609060101010101" pitchFamily="49" charset="-122"/>
              </a:rPr>
              <a:t>）在处理事故时，用水管喷浇漏氨部位，使氨与水溶解，注意压缩机电机的防水保护。 </a:t>
            </a:r>
            <a:br>
              <a:rPr lang="zh-CN" altLang="en-US" smtClean="0">
                <a:ea typeface="楷体" panose="02010609060101010101" pitchFamily="49" charset="-122"/>
              </a:rPr>
            </a:br>
            <a:endParaRPr lang="zh-CN" altLang="en-US" smtClean="0">
              <a:ea typeface="楷体" panose="02010609060101010101" pitchFamily="49" charset="-122"/>
            </a:endParaRPr>
          </a:p>
        </p:txBody>
      </p:sp>
      <p:pic>
        <p:nvPicPr>
          <p:cNvPr id="117764" name="Picture 6" descr="U_2077~1"/>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2057400" y="4149725"/>
            <a:ext cx="4602163" cy="24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B7D08BBA-C6B0-4E69-B975-C14F59CA3FA5}" type="slidenum">
              <a:rPr lang="en-US" altLang="zh-CN" sz="1400"/>
            </a:fld>
            <a:endParaRPr lang="en-US" altLang="zh-CN" sz="1400"/>
          </a:p>
        </p:txBody>
      </p:sp>
      <p:sp>
        <p:nvSpPr>
          <p:cNvPr id="118787" name="Rectangle 2"/>
          <p:cNvSpPr>
            <a:spLocks noGrp="1" noChangeArrowheads="1"/>
          </p:cNvSpPr>
          <p:nvPr>
            <p:ph type="title"/>
          </p:nvPr>
        </p:nvSpPr>
        <p:spPr>
          <a:xfrm>
            <a:off x="663575" y="274638"/>
            <a:ext cx="8229600" cy="1143000"/>
          </a:xfrm>
        </p:spPr>
        <p:txBody>
          <a:bodyPr/>
          <a:lstStyle/>
          <a:p>
            <a:pPr algn="l" eaLnBrk="1" hangingPunct="1"/>
            <a:r>
              <a:rPr lang="en-US" altLang="zh-CN" sz="2400" b="1" smtClean="0">
                <a:ea typeface="黑体" panose="02010609060101010101" pitchFamily="49" charset="-122"/>
              </a:rPr>
              <a:t>2</a:t>
            </a:r>
            <a:r>
              <a:rPr lang="zh-CN" altLang="en-US" sz="2400" b="1" smtClean="0">
                <a:ea typeface="黑体" panose="02010609060101010101" pitchFamily="49" charset="-122"/>
              </a:rPr>
              <a:t>、压力容器漏氨事故</a:t>
            </a:r>
            <a:endParaRPr lang="zh-CN" altLang="en-US" sz="2400" b="1" smtClean="0">
              <a:ea typeface="黑体" panose="02010609060101010101" pitchFamily="49" charset="-122"/>
            </a:endParaRPr>
          </a:p>
        </p:txBody>
      </p:sp>
      <p:sp>
        <p:nvSpPr>
          <p:cNvPr id="118788" name="Rectangle 3"/>
          <p:cNvSpPr>
            <a:spLocks noGrp="1" noChangeArrowheads="1"/>
          </p:cNvSpPr>
          <p:nvPr>
            <p:ph type="body" idx="1"/>
          </p:nvPr>
        </p:nvSpPr>
        <p:spPr>
          <a:xfrm>
            <a:off x="457200" y="1125538"/>
            <a:ext cx="8229600" cy="4525962"/>
          </a:xfrm>
        </p:spPr>
        <p:txBody>
          <a:bodyPr/>
          <a:lstStyle/>
          <a:p>
            <a:pPr marL="0" indent="0" eaLnBrk="1" hangingPunct="1">
              <a:lnSpc>
                <a:spcPct val="150000"/>
              </a:lnSpc>
              <a:buFontTx/>
              <a:buNone/>
            </a:pPr>
            <a:r>
              <a:rPr lang="zh-CN" altLang="en-US" sz="2200" smtClean="0">
                <a:latin typeface="楷体" panose="02010609060101010101" pitchFamily="49" charset="-122"/>
                <a:ea typeface="楷体" panose="02010609060101010101" pitchFamily="49" charset="-122"/>
              </a:rPr>
              <a:t>    处理此类事故，原则是首先采取控制，使事故不再扩大，然后采取措施将事故容器与系统断开，关闭设备所有阀门，漏氨严重不能贴近设备时要采取关闭与该设备相联接串通的其它设备阀门，用水淋浇漏氨部位，容器里氨液及时排空处理。</a:t>
            </a:r>
            <a:endParaRPr lang="zh-CN" altLang="en-US" sz="2200"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zh-CN" altLang="en-US" sz="2200" b="1" smtClean="0">
                <a:latin typeface="楷体" panose="02010609060101010101" pitchFamily="49" charset="-122"/>
                <a:ea typeface="楷体" panose="02010609060101010101" pitchFamily="49" charset="-122"/>
              </a:rPr>
              <a:t>    属于此类设备有：</a:t>
            </a:r>
            <a:r>
              <a:rPr lang="zh-CN" altLang="en-US" sz="2200" smtClean="0">
                <a:latin typeface="楷体" panose="02010609060101010101" pitchFamily="49" charset="-122"/>
                <a:ea typeface="楷体" panose="02010609060101010101" pitchFamily="49" charset="-122"/>
              </a:rPr>
              <a:t>油氨分离器、冷凝器、高压贮液桶中冷、排液桶、集油器、放空气器、低压贮液桶等。</a:t>
            </a:r>
            <a:endParaRPr lang="zh-CN" altLang="en-US" sz="2200" smtClean="0">
              <a:latin typeface="楷体" panose="02010609060101010101" pitchFamily="49" charset="-122"/>
              <a:ea typeface="楷体" panose="02010609060101010101" pitchFamily="49" charset="-122"/>
            </a:endParaRPr>
          </a:p>
        </p:txBody>
      </p:sp>
      <p:pic>
        <p:nvPicPr>
          <p:cNvPr id="118789" name="Picture 7" descr="U_6661~1"/>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3419475" y="4292600"/>
            <a:ext cx="1897063"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FD996196-1F75-4588-8B70-061969FA6AE0}" type="slidenum">
              <a:rPr lang="en-US" altLang="zh-CN" sz="1400"/>
            </a:fld>
            <a:endParaRPr lang="en-US" altLang="zh-CN" sz="1400"/>
          </a:p>
        </p:txBody>
      </p:sp>
      <p:sp>
        <p:nvSpPr>
          <p:cNvPr id="119811" name="Rectangle 3"/>
          <p:cNvSpPr>
            <a:spLocks noGrp="1" noChangeArrowheads="1"/>
          </p:cNvSpPr>
          <p:nvPr>
            <p:ph type="body" idx="1"/>
          </p:nvPr>
        </p:nvSpPr>
        <p:spPr>
          <a:xfrm>
            <a:off x="457200" y="692150"/>
            <a:ext cx="8229600" cy="4525963"/>
          </a:xfrm>
        </p:spPr>
        <p:txBody>
          <a:bodyPr/>
          <a:lstStyle/>
          <a:p>
            <a:pPr marL="0" indent="0" eaLnBrk="1" hangingPunct="1">
              <a:lnSpc>
                <a:spcPct val="150000"/>
              </a:lnSpc>
              <a:buFontTx/>
              <a:buNone/>
            </a:pPr>
            <a:r>
              <a:rPr lang="zh-CN" altLang="en-US" sz="2400" b="1" smtClean="0">
                <a:latin typeface="楷体" panose="02010609060101010101" pitchFamily="49" charset="-122"/>
                <a:ea typeface="楷体" panose="02010609060101010101" pitchFamily="49" charset="-122"/>
              </a:rPr>
              <a:t>（</a:t>
            </a:r>
            <a:r>
              <a:rPr lang="en-US" altLang="zh-CN" sz="2400" b="1" smtClean="0">
                <a:latin typeface="楷体" panose="02010609060101010101" pitchFamily="49" charset="-122"/>
                <a:ea typeface="楷体" panose="02010609060101010101" pitchFamily="49" charset="-122"/>
              </a:rPr>
              <a:t>1</a:t>
            </a:r>
            <a:r>
              <a:rPr lang="zh-CN" altLang="en-US" sz="2400" b="1" smtClean="0">
                <a:latin typeface="楷体" panose="02010609060101010101" pitchFamily="49" charset="-122"/>
                <a:ea typeface="楷体" panose="02010609060101010101" pitchFamily="49" charset="-122"/>
              </a:rPr>
              <a:t>）油氨分离器漏氨</a:t>
            </a:r>
            <a:endParaRPr lang="zh-CN" altLang="en-US" sz="2400" b="1"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zh-CN" altLang="en-US" sz="2400" smtClean="0">
                <a:latin typeface="楷体" panose="02010609060101010101" pitchFamily="49" charset="-122"/>
                <a:ea typeface="楷体" panose="02010609060101010101" pitchFamily="49" charset="-122"/>
              </a:rPr>
              <a:t>    油氨分离器漏氨后，如压缩机正在运行工作中，应立即切断压缩机电源，迅速关闭该油分离器的出气阀、进气阀、供液阀、放油阀及关闭冷凝器进气阀，压缩机至油氨分离器的排气阀。</a:t>
            </a:r>
            <a:endParaRPr lang="zh-CN" altLang="en-US" sz="2400"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zh-CN" altLang="en-US" sz="2400" smtClean="0">
                <a:latin typeface="楷体" panose="02010609060101010101" pitchFamily="49" charset="-122"/>
                <a:ea typeface="楷体" panose="02010609060101010101" pitchFamily="49" charset="-122"/>
              </a:rPr>
              <a:t> </a:t>
            </a:r>
            <a:endParaRPr lang="zh-CN" altLang="en-US" sz="2400" smtClean="0">
              <a:latin typeface="楷体" panose="02010609060101010101" pitchFamily="49" charset="-122"/>
              <a:ea typeface="楷体" panose="02010609060101010101" pitchFamily="49" charset="-122"/>
            </a:endParaRPr>
          </a:p>
        </p:txBody>
      </p:sp>
      <p:pic>
        <p:nvPicPr>
          <p:cNvPr id="119812" name="Picture 4" descr="U_1403~1"/>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2498725" y="3190875"/>
            <a:ext cx="3802063"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0172A65F-C201-40F6-B819-383244A524F1}" type="slidenum">
              <a:rPr lang="en-US" altLang="zh-CN" sz="1400"/>
            </a:fld>
            <a:endParaRPr lang="en-US" altLang="zh-CN" sz="1400"/>
          </a:p>
        </p:txBody>
      </p:sp>
      <p:sp>
        <p:nvSpPr>
          <p:cNvPr id="131075" name="Rectangle 3"/>
          <p:cNvSpPr>
            <a:spLocks noGrp="1" noChangeArrowheads="1"/>
          </p:cNvSpPr>
          <p:nvPr>
            <p:ph type="body" idx="1"/>
          </p:nvPr>
        </p:nvSpPr>
        <p:spPr>
          <a:xfrm>
            <a:off x="457200" y="692150"/>
            <a:ext cx="8229600" cy="3313113"/>
          </a:xfrm>
        </p:spPr>
        <p:txBody>
          <a:bodyPr/>
          <a:lstStyle/>
          <a:p>
            <a:pPr marL="0" indent="0" eaLnBrk="1" hangingPunct="1">
              <a:lnSpc>
                <a:spcPct val="150000"/>
              </a:lnSpc>
              <a:buFontTx/>
              <a:buNone/>
              <a:defRPr/>
            </a:pPr>
            <a:r>
              <a:rPr lang="zh-CN" altLang="en-US" sz="2400" b="1" dirty="0" smtClean="0">
                <a:latin typeface="楷体" panose="02010609060101010101" pitchFamily="49" charset="-122"/>
                <a:ea typeface="楷体" panose="02010609060101010101" pitchFamily="49" charset="-122"/>
              </a:rPr>
              <a:t>（</a:t>
            </a:r>
            <a:r>
              <a:rPr lang="en-US" altLang="zh-CN" sz="2400" b="1" dirty="0" smtClean="0">
                <a:latin typeface="楷体" panose="02010609060101010101" pitchFamily="49" charset="-122"/>
                <a:ea typeface="楷体" panose="02010609060101010101" pitchFamily="49" charset="-122"/>
              </a:rPr>
              <a:t>2</a:t>
            </a:r>
            <a:r>
              <a:rPr lang="zh-CN" altLang="en-US" sz="2400" b="1" dirty="0" smtClean="0">
                <a:latin typeface="楷体" panose="02010609060101010101" pitchFamily="49" charset="-122"/>
                <a:ea typeface="楷体" panose="02010609060101010101" pitchFamily="49" charset="-122"/>
              </a:rPr>
              <a:t>）冷凝器</a:t>
            </a:r>
            <a:r>
              <a:rPr lang="zh-CN" altLang="en-US" sz="2400" b="1" dirty="0">
                <a:latin typeface="楷体" panose="02010609060101010101" pitchFamily="49" charset="-122"/>
                <a:ea typeface="楷体" panose="02010609060101010101" pitchFamily="49" charset="-122"/>
              </a:rPr>
              <a:t>漏氨（立式、卧式、蒸发式冷凝器）</a:t>
            </a:r>
            <a:endParaRPr lang="zh-CN" altLang="en-US" sz="2400" b="1" dirty="0">
              <a:latin typeface="楷体" panose="02010609060101010101" pitchFamily="49" charset="-122"/>
              <a:ea typeface="楷体" panose="02010609060101010101" pitchFamily="49" charset="-122"/>
            </a:endParaRPr>
          </a:p>
          <a:p>
            <a:pPr marL="0" indent="0" eaLnBrk="1" hangingPunct="1">
              <a:lnSpc>
                <a:spcPct val="150000"/>
              </a:lnSpc>
              <a:buFontTx/>
              <a:buNone/>
              <a:defRPr/>
            </a:pPr>
            <a:r>
              <a:rPr lang="zh-CN" altLang="en-US" sz="2400" dirty="0">
                <a:latin typeface="楷体" panose="02010609060101010101" pitchFamily="49" charset="-122"/>
                <a:ea typeface="楷体" panose="02010609060101010101" pitchFamily="49" charset="-122"/>
              </a:rPr>
              <a:t>    </a:t>
            </a:r>
            <a:r>
              <a:rPr lang="zh-CN" altLang="en-US" sz="2400" dirty="0" smtClean="0">
                <a:latin typeface="楷体" panose="02010609060101010101" pitchFamily="49" charset="-122"/>
                <a:ea typeface="楷体" panose="02010609060101010101" pitchFamily="49" charset="-122"/>
              </a:rPr>
              <a:t>冷凝器</a:t>
            </a:r>
            <a:r>
              <a:rPr lang="zh-CN" altLang="en-US" sz="2400" dirty="0">
                <a:latin typeface="楷体" panose="02010609060101010101" pitchFamily="49" charset="-122"/>
                <a:ea typeface="楷体" panose="02010609060101010101" pitchFamily="49" charset="-122"/>
              </a:rPr>
              <a:t>漏氨后，如压缩机处于运行状态，应立即切断压缩机电源，迅速关闭所有高压桶阀门和其它所有冷凝器阀门、打开放空阀，然后关闭冷凝器的进气阀、出液阀。工艺允许时可以对事故冷凝器进行减压。</a:t>
            </a:r>
            <a:endParaRPr lang="zh-CN" altLang="en-US" sz="2400" dirty="0">
              <a:latin typeface="楷体" panose="02010609060101010101" pitchFamily="49" charset="-122"/>
              <a:ea typeface="楷体" panose="02010609060101010101" pitchFamily="49" charset="-122"/>
            </a:endParaRPr>
          </a:p>
          <a:p>
            <a:pPr eaLnBrk="1" hangingPunct="1">
              <a:defRPr/>
            </a:pPr>
            <a:endParaRPr lang="zh-CN" altLang="en-US" sz="2400" dirty="0">
              <a:latin typeface="楷体" panose="02010609060101010101" pitchFamily="49" charset="-122"/>
              <a:ea typeface="楷体" panose="02010609060101010101" pitchFamily="49" charset="-122"/>
            </a:endParaRPr>
          </a:p>
          <a:p>
            <a:pPr eaLnBrk="1" hangingPunct="1">
              <a:defRPr/>
            </a:pPr>
            <a:endParaRPr lang="en-US" altLang="zh-CN" sz="2400" dirty="0">
              <a:latin typeface="楷体" panose="02010609060101010101" pitchFamily="49" charset="-122"/>
              <a:ea typeface="楷体" panose="02010609060101010101" pitchFamily="49" charset="-122"/>
            </a:endParaRPr>
          </a:p>
        </p:txBody>
      </p:sp>
      <p:pic>
        <p:nvPicPr>
          <p:cNvPr id="120836" name="Picture 5" descr="U_2678~1"/>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3635375" y="3716338"/>
            <a:ext cx="21431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226778CA-7F83-49C9-BDF8-7117D59CDD38}" type="slidenum">
              <a:rPr lang="en-US" altLang="zh-CN" sz="1400"/>
            </a:fld>
            <a:endParaRPr lang="en-US" altLang="zh-CN" sz="1400"/>
          </a:p>
        </p:txBody>
      </p:sp>
      <p:sp>
        <p:nvSpPr>
          <p:cNvPr id="121859" name="Rectangle 3"/>
          <p:cNvSpPr>
            <a:spLocks noGrp="1" noChangeArrowheads="1"/>
          </p:cNvSpPr>
          <p:nvPr>
            <p:ph type="body" idx="1"/>
          </p:nvPr>
        </p:nvSpPr>
        <p:spPr>
          <a:xfrm>
            <a:off x="590550" y="1052513"/>
            <a:ext cx="8229600" cy="4525962"/>
          </a:xfrm>
        </p:spPr>
        <p:txBody>
          <a:bodyPr/>
          <a:lstStyle/>
          <a:p>
            <a:pPr marL="0" indent="0" eaLnBrk="1" hangingPunct="1">
              <a:lnSpc>
                <a:spcPct val="150000"/>
              </a:lnSpc>
              <a:buFontTx/>
              <a:buNone/>
            </a:pPr>
            <a:r>
              <a:rPr lang="zh-CN" altLang="en-US" sz="2400" b="1" smtClean="0">
                <a:latin typeface="楷体" panose="02010609060101010101" pitchFamily="49" charset="-122"/>
                <a:ea typeface="楷体" panose="02010609060101010101" pitchFamily="49" charset="-122"/>
              </a:rPr>
              <a:t>（</a:t>
            </a:r>
            <a:r>
              <a:rPr lang="en-US" altLang="zh-CN" sz="2400" b="1" smtClean="0">
                <a:latin typeface="楷体" panose="02010609060101010101" pitchFamily="49" charset="-122"/>
                <a:ea typeface="楷体" panose="02010609060101010101" pitchFamily="49" charset="-122"/>
              </a:rPr>
              <a:t>3</a:t>
            </a:r>
            <a:r>
              <a:rPr lang="zh-CN" altLang="en-US" sz="2400" b="1" smtClean="0">
                <a:latin typeface="楷体" panose="02010609060101010101" pitchFamily="49" charset="-122"/>
                <a:ea typeface="楷体" panose="02010609060101010101" pitchFamily="49" charset="-122"/>
              </a:rPr>
              <a:t>）高压桶漏氨</a:t>
            </a:r>
            <a:endParaRPr lang="zh-CN" altLang="en-US" sz="2400" b="1"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zh-CN" altLang="en-US" sz="2400" smtClean="0">
                <a:latin typeface="楷体" panose="02010609060101010101" pitchFamily="49" charset="-122"/>
                <a:ea typeface="楷体" panose="02010609060101010101" pitchFamily="49" charset="-122"/>
              </a:rPr>
              <a:t>    高压贮液桶漏氨后，立即关闭高压贮液桶的进液阀、均液阀、出液阀、放油阀及其它关联阀门。如氨压缩机处于运行状态，迅速切断压缩机电源，在条件及环境允许时，立即开启与低压容器相联的阀门进行减压、排液、尽量减少氨液外泄损失，当高压桶压力与低压压力一致时，应及时关闭减压排液阀门。</a:t>
            </a:r>
            <a:endParaRPr lang="en-US" altLang="zh-CN" sz="2400" smtClean="0">
              <a:latin typeface="楷体" panose="02010609060101010101" pitchFamily="49" charset="-122"/>
              <a:ea typeface="楷体" panose="02010609060101010101" pitchFamily="49" charset="-122"/>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B41132D5-A549-48EE-892D-7C09DAE2536B}" type="slidenum">
              <a:rPr lang="en-US" altLang="zh-CN" sz="1400"/>
            </a:fld>
            <a:endParaRPr lang="en-US" altLang="zh-CN" sz="1400"/>
          </a:p>
        </p:txBody>
      </p:sp>
      <p:sp>
        <p:nvSpPr>
          <p:cNvPr id="133123" name="Rectangle 3"/>
          <p:cNvSpPr>
            <a:spLocks noGrp="1" noChangeArrowheads="1"/>
          </p:cNvSpPr>
          <p:nvPr>
            <p:ph type="body" idx="1"/>
          </p:nvPr>
        </p:nvSpPr>
        <p:spPr>
          <a:xfrm>
            <a:off x="457200" y="908050"/>
            <a:ext cx="8229600" cy="2808288"/>
          </a:xfrm>
        </p:spPr>
        <p:txBody>
          <a:bodyPr/>
          <a:lstStyle/>
          <a:p>
            <a:pPr marL="0" indent="0" eaLnBrk="1" hangingPunct="1">
              <a:lnSpc>
                <a:spcPct val="150000"/>
              </a:lnSpc>
              <a:buFontTx/>
              <a:buNone/>
              <a:defRPr/>
            </a:pPr>
            <a:r>
              <a:rPr lang="zh-CN" altLang="en-US" sz="2400" b="1" dirty="0" smtClean="0">
                <a:latin typeface="楷体" panose="02010609060101010101" pitchFamily="49" charset="-122"/>
                <a:ea typeface="楷体" panose="02010609060101010101" pitchFamily="49" charset="-122"/>
              </a:rPr>
              <a:t>（</a:t>
            </a:r>
            <a:r>
              <a:rPr lang="en-US" altLang="zh-CN" sz="2400" b="1" dirty="0" smtClean="0">
                <a:latin typeface="楷体" panose="02010609060101010101" pitchFamily="49" charset="-122"/>
                <a:ea typeface="楷体" panose="02010609060101010101" pitchFamily="49" charset="-122"/>
              </a:rPr>
              <a:t>4</a:t>
            </a:r>
            <a:r>
              <a:rPr lang="zh-CN" altLang="en-US" sz="2400" b="1" dirty="0" smtClean="0">
                <a:latin typeface="楷体" panose="02010609060101010101" pitchFamily="49" charset="-122"/>
                <a:ea typeface="楷体" panose="02010609060101010101" pitchFamily="49" charset="-122"/>
              </a:rPr>
              <a:t>）中间冷却器</a:t>
            </a:r>
            <a:r>
              <a:rPr lang="zh-CN" altLang="en-US" sz="2400" b="1" dirty="0">
                <a:latin typeface="楷体" panose="02010609060101010101" pitchFamily="49" charset="-122"/>
                <a:ea typeface="楷体" panose="02010609060101010101" pitchFamily="49" charset="-122"/>
              </a:rPr>
              <a:t>漏氨</a:t>
            </a:r>
            <a:endParaRPr lang="zh-CN" altLang="en-US" sz="2400" b="1" dirty="0">
              <a:latin typeface="楷体" panose="02010609060101010101" pitchFamily="49" charset="-122"/>
              <a:ea typeface="楷体" panose="02010609060101010101" pitchFamily="49" charset="-122"/>
            </a:endParaRPr>
          </a:p>
          <a:p>
            <a:pPr marL="0" indent="0" eaLnBrk="1" hangingPunct="1">
              <a:lnSpc>
                <a:spcPct val="150000"/>
              </a:lnSpc>
              <a:buFontTx/>
              <a:buNone/>
              <a:defRPr/>
            </a:pPr>
            <a:r>
              <a:rPr lang="zh-CN" altLang="en-US" sz="2400" dirty="0" smtClean="0">
                <a:latin typeface="楷体" panose="02010609060101010101" pitchFamily="49" charset="-122"/>
                <a:ea typeface="楷体" panose="02010609060101010101" pitchFamily="49" charset="-122"/>
              </a:rPr>
              <a:t>    中间冷却器</a:t>
            </a:r>
            <a:r>
              <a:rPr lang="zh-CN" altLang="en-US" sz="2400" dirty="0">
                <a:latin typeface="楷体" panose="02010609060101010101" pitchFamily="49" charset="-122"/>
                <a:ea typeface="楷体" panose="02010609060101010101" pitchFamily="49" charset="-122"/>
              </a:rPr>
              <a:t>漏氨后，当压缩机处于运行状态，应立即切断该机电源，关闭压缩机的一级排气阀、二级吸气阀及与其它设备相通的阀门，同时开启放油阀进行排液放油减压。</a:t>
            </a:r>
            <a:endParaRPr lang="zh-CN" altLang="en-US" sz="2400" dirty="0">
              <a:latin typeface="楷体" panose="02010609060101010101" pitchFamily="49" charset="-122"/>
              <a:ea typeface="楷体" panose="02010609060101010101" pitchFamily="49" charset="-122"/>
            </a:endParaRPr>
          </a:p>
          <a:p>
            <a:pPr eaLnBrk="1" hangingPunct="1">
              <a:defRPr/>
            </a:pPr>
            <a:endParaRPr lang="en-US" altLang="zh-CN" sz="2400" dirty="0">
              <a:latin typeface="楷体" panose="02010609060101010101" pitchFamily="49" charset="-122"/>
              <a:ea typeface="楷体" panose="02010609060101010101" pitchFamily="49" charset="-122"/>
            </a:endParaRPr>
          </a:p>
        </p:txBody>
      </p:sp>
      <p:pic>
        <p:nvPicPr>
          <p:cNvPr id="122884" name="Picture 6" descr="U_2746~1"/>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2768600" y="3500438"/>
            <a:ext cx="38195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24FC9FDC-C5BF-424E-8228-5C5C3DE0A57C}" type="slidenum">
              <a:rPr lang="en-US" altLang="zh-CN" sz="1400"/>
            </a:fld>
            <a:endParaRPr lang="en-US" altLang="zh-CN" sz="1400"/>
          </a:p>
        </p:txBody>
      </p:sp>
      <p:sp>
        <p:nvSpPr>
          <p:cNvPr id="110594" name="Rectangle 2"/>
          <p:cNvSpPr>
            <a:spLocks noGrp="1" noChangeArrowheads="1"/>
          </p:cNvSpPr>
          <p:nvPr>
            <p:ph type="title"/>
          </p:nvPr>
        </p:nvSpPr>
        <p:spPr>
          <a:solidFill>
            <a:schemeClr val="accent5">
              <a:lumMod val="75000"/>
            </a:schemeClr>
          </a:solidFill>
        </p:spPr>
        <p:txBody>
          <a:bodyPr/>
          <a:lstStyle/>
          <a:p>
            <a:pPr eaLnBrk="1" hangingPunct="1">
              <a:defRPr/>
            </a:pPr>
            <a:r>
              <a:rPr lang="en-US" altLang="zh-CN" sz="3200" dirty="0">
                <a:ea typeface="黑体" panose="02010609060101010101" pitchFamily="49" charset="-122"/>
              </a:rPr>
              <a:t>(</a:t>
            </a:r>
            <a:r>
              <a:rPr lang="zh-CN" altLang="en-US" sz="3200" dirty="0">
                <a:ea typeface="黑体" panose="02010609060101010101" pitchFamily="49" charset="-122"/>
              </a:rPr>
              <a:t>四</a:t>
            </a:r>
            <a:r>
              <a:rPr lang="en-US" altLang="zh-CN" sz="3200" dirty="0">
                <a:ea typeface="黑体" panose="02010609060101010101" pitchFamily="49" charset="-122"/>
              </a:rPr>
              <a:t>)</a:t>
            </a:r>
            <a:r>
              <a:rPr lang="zh-CN" altLang="en-US" sz="3200" dirty="0">
                <a:ea typeface="黑体" panose="02010609060101010101" pitchFamily="49" charset="-122"/>
              </a:rPr>
              <a:t>毒理学</a:t>
            </a:r>
            <a:r>
              <a:rPr lang="zh-CN" altLang="en-US" sz="3200" dirty="0" smtClean="0">
                <a:ea typeface="黑体" panose="02010609060101010101" pitchFamily="49" charset="-122"/>
              </a:rPr>
              <a:t>资料</a:t>
            </a:r>
            <a:endParaRPr lang="zh-CN" altLang="en-US" sz="3200" dirty="0">
              <a:ea typeface="黑体" panose="02010609060101010101" pitchFamily="49" charset="-122"/>
            </a:endParaRPr>
          </a:p>
        </p:txBody>
      </p:sp>
      <p:sp>
        <p:nvSpPr>
          <p:cNvPr id="110595" name="Rectangle 3"/>
          <p:cNvSpPr>
            <a:spLocks noGrp="1" noChangeArrowheads="1"/>
          </p:cNvSpPr>
          <p:nvPr>
            <p:ph type="body" idx="1"/>
          </p:nvPr>
        </p:nvSpPr>
        <p:spPr>
          <a:xfrm>
            <a:off x="611188" y="1566863"/>
            <a:ext cx="8220075" cy="4525962"/>
          </a:xfrm>
        </p:spPr>
        <p:txBody>
          <a:bodyPr/>
          <a:lstStyle/>
          <a:p>
            <a:pPr marL="0" indent="0" eaLnBrk="1" hangingPunct="1">
              <a:lnSpc>
                <a:spcPts val="3500"/>
              </a:lnSpc>
              <a:buFontTx/>
              <a:buNone/>
              <a:defRPr/>
            </a:pPr>
            <a:r>
              <a:rPr lang="zh-CN" altLang="en-US" sz="2400" dirty="0">
                <a:ea typeface="黑体" panose="02010609060101010101" pitchFamily="49" charset="-122"/>
              </a:rPr>
              <a:t>急性毒性 </a:t>
            </a:r>
            <a:endParaRPr lang="zh-CN" altLang="en-US" sz="2400" dirty="0">
              <a:ea typeface="黑体" panose="02010609060101010101" pitchFamily="49" charset="-122"/>
            </a:endParaRPr>
          </a:p>
          <a:p>
            <a:pPr eaLnBrk="1" hangingPunct="1">
              <a:lnSpc>
                <a:spcPts val="3500"/>
              </a:lnSpc>
              <a:defRPr/>
            </a:pPr>
            <a:r>
              <a:rPr lang="zh-CN" altLang="en-US" sz="2400" dirty="0">
                <a:ea typeface="黑体" panose="02010609060101010101" pitchFamily="49" charset="-122"/>
              </a:rPr>
              <a:t>       </a:t>
            </a:r>
            <a:r>
              <a:rPr lang="en-US" altLang="zh-CN" sz="2400" dirty="0">
                <a:ea typeface="黑体" panose="02010609060101010101" pitchFamily="49" charset="-122"/>
              </a:rPr>
              <a:t>LD</a:t>
            </a:r>
            <a:r>
              <a:rPr lang="en-US" altLang="zh-CN" sz="1600" dirty="0">
                <a:ea typeface="黑体" panose="02010609060101010101" pitchFamily="49" charset="-122"/>
              </a:rPr>
              <a:t>50</a:t>
            </a:r>
            <a:r>
              <a:rPr lang="en-US" altLang="zh-CN" sz="2400" dirty="0">
                <a:ea typeface="黑体" panose="02010609060101010101" pitchFamily="49" charset="-122"/>
              </a:rPr>
              <a:t>:350Mg/Kg(</a:t>
            </a:r>
            <a:r>
              <a:rPr lang="zh-CN" altLang="en-US" sz="2400" dirty="0">
                <a:ea typeface="黑体" panose="02010609060101010101" pitchFamily="49" charset="-122"/>
              </a:rPr>
              <a:t>大鼠经口</a:t>
            </a:r>
            <a:r>
              <a:rPr lang="en-US" altLang="zh-CN" sz="2400" dirty="0">
                <a:ea typeface="黑体" panose="02010609060101010101" pitchFamily="49" charset="-122"/>
              </a:rPr>
              <a:t>)</a:t>
            </a:r>
            <a:endParaRPr lang="en-US" altLang="zh-CN" sz="2400" dirty="0">
              <a:ea typeface="黑体" panose="02010609060101010101" pitchFamily="49" charset="-122"/>
            </a:endParaRPr>
          </a:p>
          <a:p>
            <a:pPr eaLnBrk="1" hangingPunct="1">
              <a:lnSpc>
                <a:spcPts val="3500"/>
              </a:lnSpc>
              <a:defRPr/>
            </a:pPr>
            <a:r>
              <a:rPr lang="en-US" altLang="zh-CN" sz="2400" dirty="0">
                <a:ea typeface="黑体" panose="02010609060101010101" pitchFamily="49" charset="-122"/>
              </a:rPr>
              <a:t>       LC</a:t>
            </a:r>
            <a:r>
              <a:rPr lang="en-US" altLang="zh-CN" sz="1600" dirty="0">
                <a:ea typeface="黑体" panose="02010609060101010101" pitchFamily="49" charset="-122"/>
              </a:rPr>
              <a:t>50</a:t>
            </a:r>
            <a:r>
              <a:rPr lang="en-US" altLang="zh-CN" sz="2400" dirty="0">
                <a:ea typeface="黑体" panose="02010609060101010101" pitchFamily="49" charset="-122"/>
              </a:rPr>
              <a:t>:4230ppm(I</a:t>
            </a:r>
            <a:r>
              <a:rPr lang="zh-CN" altLang="en-US" sz="2400" dirty="0">
                <a:ea typeface="黑体" panose="02010609060101010101" pitchFamily="49" charset="-122"/>
              </a:rPr>
              <a:t>小鼠吸入</a:t>
            </a:r>
            <a:r>
              <a:rPr lang="en-US" altLang="zh-CN" sz="2400" dirty="0">
                <a:ea typeface="黑体" panose="02010609060101010101" pitchFamily="49" charset="-122"/>
              </a:rPr>
              <a:t>,1h)</a:t>
            </a:r>
            <a:endParaRPr lang="en-US" altLang="zh-CN" sz="2400" dirty="0">
              <a:ea typeface="黑体" panose="02010609060101010101" pitchFamily="49" charset="-122"/>
            </a:endParaRPr>
          </a:p>
          <a:p>
            <a:pPr eaLnBrk="1" hangingPunct="1">
              <a:lnSpc>
                <a:spcPts val="3500"/>
              </a:lnSpc>
              <a:defRPr/>
            </a:pPr>
            <a:r>
              <a:rPr lang="en-US" altLang="zh-CN" sz="2400" dirty="0">
                <a:ea typeface="黑体" panose="02010609060101010101" pitchFamily="49" charset="-122"/>
              </a:rPr>
              <a:t>       2000ppm(</a:t>
            </a:r>
            <a:r>
              <a:rPr lang="zh-CN" altLang="en-US" sz="2400" dirty="0">
                <a:ea typeface="黑体" panose="02010609060101010101" pitchFamily="49" charset="-122"/>
              </a:rPr>
              <a:t>大鼠吸入</a:t>
            </a:r>
            <a:r>
              <a:rPr lang="en-US" altLang="zh-CN" sz="2400" dirty="0">
                <a:ea typeface="黑体" panose="02010609060101010101" pitchFamily="49" charset="-122"/>
              </a:rPr>
              <a:t>,4h)</a:t>
            </a:r>
            <a:endParaRPr lang="en-US" altLang="zh-CN" sz="2400" dirty="0">
              <a:ea typeface="黑体" panose="02010609060101010101" pitchFamily="49" charset="-122"/>
            </a:endParaRPr>
          </a:p>
          <a:p>
            <a:pPr marL="0" indent="0" eaLnBrk="1" hangingPunct="1">
              <a:lnSpc>
                <a:spcPts val="3500"/>
              </a:lnSpc>
              <a:buFontTx/>
              <a:buNone/>
              <a:defRPr/>
            </a:pPr>
            <a:r>
              <a:rPr lang="zh-CN" altLang="en-US" sz="2400" dirty="0">
                <a:ea typeface="黑体" panose="02010609060101010101" pitchFamily="49" charset="-122"/>
              </a:rPr>
              <a:t>刺激性</a:t>
            </a:r>
            <a:r>
              <a:rPr lang="zh-CN" altLang="en-US" sz="2400" dirty="0"/>
              <a:t>      </a:t>
            </a:r>
            <a:r>
              <a:rPr lang="zh-CN" altLang="en-US" sz="2400" dirty="0">
                <a:latin typeface="楷体" panose="02010609060101010101" pitchFamily="49" charset="-122"/>
                <a:ea typeface="楷体" panose="02010609060101010101" pitchFamily="49" charset="-122"/>
              </a:rPr>
              <a:t>家兔经眼</a:t>
            </a:r>
            <a:r>
              <a:rPr lang="en-US" altLang="zh-CN" sz="2400" dirty="0">
                <a:latin typeface="楷体" panose="02010609060101010101" pitchFamily="49" charset="-122"/>
                <a:ea typeface="楷体" panose="02010609060101010101" pitchFamily="49" charset="-122"/>
              </a:rPr>
              <a:t>:100Mg,</a:t>
            </a:r>
            <a:r>
              <a:rPr lang="zh-CN" altLang="en-US" sz="2400" dirty="0">
                <a:latin typeface="楷体" panose="02010609060101010101" pitchFamily="49" charset="-122"/>
                <a:ea typeface="楷体" panose="02010609060101010101" pitchFamily="49" charset="-122"/>
              </a:rPr>
              <a:t>重度刺激</a:t>
            </a:r>
            <a:endParaRPr lang="zh-CN" altLang="en-US" sz="2400" dirty="0">
              <a:latin typeface="楷体" panose="02010609060101010101" pitchFamily="49" charset="-122"/>
              <a:ea typeface="楷体" panose="02010609060101010101" pitchFamily="49" charset="-122"/>
            </a:endParaRPr>
          </a:p>
          <a:p>
            <a:pPr marL="0" indent="0" eaLnBrk="1" hangingPunct="1">
              <a:lnSpc>
                <a:spcPts val="3500"/>
              </a:lnSpc>
              <a:buFontTx/>
              <a:buNone/>
              <a:defRPr/>
            </a:pPr>
            <a:r>
              <a:rPr lang="zh-CN" altLang="en-US" sz="2400" dirty="0">
                <a:ea typeface="黑体" panose="02010609060101010101" pitchFamily="49" charset="-122"/>
              </a:rPr>
              <a:t>亚急性与慢性毒性</a:t>
            </a:r>
            <a:r>
              <a:rPr lang="zh-CN" altLang="en-US" sz="2400" dirty="0"/>
              <a:t>   </a:t>
            </a:r>
            <a:r>
              <a:rPr lang="zh-CN" altLang="en-US" sz="2400" dirty="0">
                <a:latin typeface="楷体" panose="02010609060101010101" pitchFamily="49" charset="-122"/>
                <a:ea typeface="楷体" panose="02010609060101010101" pitchFamily="49" charset="-122"/>
              </a:rPr>
              <a:t>大鼠</a:t>
            </a:r>
            <a:r>
              <a:rPr lang="en-US" altLang="zh-CN" sz="2400" dirty="0">
                <a:latin typeface="楷体" panose="02010609060101010101" pitchFamily="49" charset="-122"/>
                <a:ea typeface="楷体" panose="02010609060101010101" pitchFamily="49" charset="-122"/>
              </a:rPr>
              <a:t>,20Mg/M3,</a:t>
            </a:r>
            <a:r>
              <a:rPr lang="zh-CN" altLang="en-US" sz="2400" dirty="0">
                <a:latin typeface="楷体" panose="02010609060101010101" pitchFamily="49" charset="-122"/>
                <a:ea typeface="楷体" panose="02010609060101010101" pitchFamily="49" charset="-122"/>
              </a:rPr>
              <a:t>每天</a:t>
            </a:r>
            <a:r>
              <a:rPr lang="en-US" altLang="zh-CN" sz="2400" dirty="0">
                <a:latin typeface="楷体" panose="02010609060101010101" pitchFamily="49" charset="-122"/>
                <a:ea typeface="楷体" panose="02010609060101010101" pitchFamily="49" charset="-122"/>
              </a:rPr>
              <a:t>4h,84d,</a:t>
            </a:r>
            <a:r>
              <a:rPr lang="zh-CN" altLang="en-US" sz="2400" dirty="0">
                <a:latin typeface="楷体" panose="02010609060101010101" pitchFamily="49" charset="-122"/>
                <a:ea typeface="楷体" panose="02010609060101010101" pitchFamily="49" charset="-122"/>
              </a:rPr>
              <a:t>或</a:t>
            </a:r>
            <a:r>
              <a:rPr lang="zh-CN" altLang="en-US" sz="2400" dirty="0" smtClean="0">
                <a:latin typeface="楷体" panose="02010609060101010101" pitchFamily="49" charset="-122"/>
                <a:ea typeface="楷体" panose="02010609060101010101" pitchFamily="49" charset="-122"/>
              </a:rPr>
              <a:t>每天</a:t>
            </a:r>
            <a:r>
              <a:rPr lang="en-US" altLang="zh-CN" sz="2400" dirty="0" smtClean="0">
                <a:latin typeface="楷体" panose="02010609060101010101" pitchFamily="49" charset="-122"/>
                <a:ea typeface="楷体" panose="02010609060101010101" pitchFamily="49" charset="-122"/>
              </a:rPr>
              <a:t>5-6h,7</a:t>
            </a:r>
            <a:r>
              <a:rPr lang="zh-CN" altLang="en-US" sz="2400" dirty="0">
                <a:latin typeface="楷体" panose="02010609060101010101" pitchFamily="49" charset="-122"/>
                <a:ea typeface="楷体" panose="02010609060101010101" pitchFamily="49" charset="-122"/>
              </a:rPr>
              <a:t>个月</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出现神经系统功能紊乱</a:t>
            </a:r>
            <a:endParaRPr lang="zh-CN" altLang="en-US" sz="2400" dirty="0">
              <a:latin typeface="楷体" panose="02010609060101010101" pitchFamily="49" charset="-122"/>
              <a:ea typeface="楷体" panose="02010609060101010101" pitchFamily="49" charset="-122"/>
            </a:endParaRPr>
          </a:p>
          <a:p>
            <a:pPr marL="0" indent="0" eaLnBrk="1" hangingPunct="1">
              <a:lnSpc>
                <a:spcPts val="3500"/>
              </a:lnSpc>
              <a:buFontTx/>
              <a:buNone/>
              <a:defRPr/>
            </a:pPr>
            <a:r>
              <a:rPr lang="zh-CN" altLang="en-US" sz="2400" dirty="0">
                <a:ea typeface="黑体" panose="02010609060101010101" pitchFamily="49" charset="-122"/>
              </a:rPr>
              <a:t>致突变性</a:t>
            </a:r>
            <a:r>
              <a:rPr lang="zh-CN" altLang="en-US" sz="2400" dirty="0"/>
              <a:t>    </a:t>
            </a:r>
            <a:r>
              <a:rPr lang="zh-CN" altLang="en-US" sz="2400" dirty="0">
                <a:latin typeface="楷体" panose="02010609060101010101" pitchFamily="49" charset="-122"/>
                <a:ea typeface="楷体" panose="02010609060101010101" pitchFamily="49" charset="-122"/>
              </a:rPr>
              <a:t>微生物致突变性</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大肠杆菌</a:t>
            </a:r>
            <a:r>
              <a:rPr lang="en-US" altLang="zh-CN" sz="2400" dirty="0">
                <a:latin typeface="楷体" panose="02010609060101010101" pitchFamily="49" charset="-122"/>
                <a:ea typeface="楷体" panose="02010609060101010101" pitchFamily="49" charset="-122"/>
              </a:rPr>
              <a:t>1500PPm(3h),</a:t>
            </a:r>
            <a:r>
              <a:rPr lang="zh-CN" altLang="en-US" sz="2400" dirty="0" smtClean="0">
                <a:latin typeface="楷体" panose="02010609060101010101" pitchFamily="49" charset="-122"/>
                <a:ea typeface="楷体" panose="02010609060101010101" pitchFamily="49" charset="-122"/>
              </a:rPr>
              <a:t>细胞遗传学</a:t>
            </a:r>
            <a:r>
              <a:rPr lang="zh-CN" altLang="en-US" sz="2400" dirty="0">
                <a:latin typeface="楷体" panose="02010609060101010101" pitchFamily="49" charset="-122"/>
                <a:ea typeface="楷体" panose="02010609060101010101" pitchFamily="49" charset="-122"/>
              </a:rPr>
              <a:t>分析”大鼠吸入</a:t>
            </a:r>
            <a:r>
              <a:rPr lang="en-US" altLang="zh-CN" sz="2400" dirty="0">
                <a:latin typeface="楷体" panose="02010609060101010101" pitchFamily="49" charset="-122"/>
                <a:ea typeface="楷体" panose="02010609060101010101" pitchFamily="49" charset="-122"/>
              </a:rPr>
              <a:t>9800</a:t>
            </a:r>
            <a:r>
              <a:rPr lang="zh-CN" altLang="en-US" sz="2400" dirty="0">
                <a:latin typeface="楷体" panose="02010609060101010101" pitchFamily="49" charset="-122"/>
                <a:ea typeface="楷体" panose="02010609060101010101" pitchFamily="49" charset="-122"/>
              </a:rPr>
              <a:t>微克</a:t>
            </a:r>
            <a:r>
              <a:rPr lang="en-US" altLang="zh-CN" sz="2400" dirty="0">
                <a:latin typeface="楷体" panose="02010609060101010101" pitchFamily="49" charset="-122"/>
                <a:ea typeface="楷体" panose="02010609060101010101" pitchFamily="49" charset="-122"/>
              </a:rPr>
              <a:t>/m3(16</a:t>
            </a:r>
            <a:r>
              <a:rPr lang="zh-CN" altLang="en-US" sz="2400" dirty="0">
                <a:latin typeface="楷体" panose="02010609060101010101" pitchFamily="49" charset="-122"/>
                <a:ea typeface="楷体" panose="02010609060101010101" pitchFamily="49" charset="-122"/>
              </a:rPr>
              <a:t>周</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a:t>
            </a:r>
            <a:endParaRPr lang="en-US" altLang="zh-CN" sz="2400" dirty="0">
              <a:latin typeface="楷体" panose="02010609060101010101" pitchFamily="49" charset="-122"/>
              <a:ea typeface="楷体" panose="02010609060101010101" pitchFamily="49" charset="-122"/>
            </a:endParaRPr>
          </a:p>
          <a:p>
            <a:pPr eaLnBrk="1" hangingPunct="1">
              <a:defRPr/>
            </a:pPr>
            <a:endParaRPr lang="en-US" altLang="zh-CN" sz="2400" dirty="0">
              <a:latin typeface="楷体" panose="02010609060101010101" pitchFamily="49" charset="-122"/>
              <a:ea typeface="楷体" panose="02010609060101010101" pitchFamily="49" charset="-122"/>
            </a:endParaRPr>
          </a:p>
          <a:p>
            <a:pPr eaLnBrk="1" hangingPunct="1">
              <a:defRPr/>
            </a:pPr>
            <a:endParaRPr lang="en-US" altLang="zh-CN" sz="2400" dirty="0">
              <a:latin typeface="楷体" panose="02010609060101010101" pitchFamily="49" charset="-122"/>
              <a:ea typeface="楷体" panose="02010609060101010101" pitchFamily="49" charset="-122"/>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32032907-FD84-4AC9-9F22-E56AD6821A36}" type="slidenum">
              <a:rPr lang="en-US" altLang="zh-CN" sz="1400"/>
            </a:fld>
            <a:endParaRPr lang="en-US" altLang="zh-CN" sz="1400"/>
          </a:p>
        </p:txBody>
      </p:sp>
      <p:sp>
        <p:nvSpPr>
          <p:cNvPr id="134147" name="Rectangle 3"/>
          <p:cNvSpPr>
            <a:spLocks noGrp="1" noChangeArrowheads="1"/>
          </p:cNvSpPr>
          <p:nvPr>
            <p:ph type="body" idx="1"/>
          </p:nvPr>
        </p:nvSpPr>
        <p:spPr>
          <a:xfrm>
            <a:off x="457200" y="765175"/>
            <a:ext cx="8229600" cy="4525963"/>
          </a:xfrm>
        </p:spPr>
        <p:txBody>
          <a:bodyPr/>
          <a:lstStyle/>
          <a:p>
            <a:pPr marL="0" indent="0" eaLnBrk="1" hangingPunct="1">
              <a:lnSpc>
                <a:spcPct val="150000"/>
              </a:lnSpc>
              <a:buFontTx/>
              <a:buNone/>
              <a:defRPr/>
            </a:pPr>
            <a:r>
              <a:rPr lang="zh-CN" altLang="en-US" sz="2400" b="1" dirty="0" smtClean="0">
                <a:latin typeface="楷体" panose="02010609060101010101" pitchFamily="49" charset="-122"/>
                <a:ea typeface="楷体" panose="02010609060101010101" pitchFamily="49" charset="-122"/>
              </a:rPr>
              <a:t>（</a:t>
            </a:r>
            <a:r>
              <a:rPr lang="en-US" altLang="zh-CN" sz="2400" b="1" dirty="0" smtClean="0">
                <a:latin typeface="楷体" panose="02010609060101010101" pitchFamily="49" charset="-122"/>
                <a:ea typeface="楷体" panose="02010609060101010101" pitchFamily="49" charset="-122"/>
              </a:rPr>
              <a:t>5</a:t>
            </a:r>
            <a:r>
              <a:rPr lang="zh-CN" altLang="en-US" sz="2400" b="1" dirty="0" smtClean="0">
                <a:latin typeface="楷体" panose="02010609060101010101" pitchFamily="49" charset="-122"/>
                <a:ea typeface="楷体" panose="02010609060101010101" pitchFamily="49" charset="-122"/>
              </a:rPr>
              <a:t>）低压</a:t>
            </a:r>
            <a:r>
              <a:rPr lang="zh-CN" altLang="en-US" sz="2400" b="1" dirty="0">
                <a:latin typeface="楷体" panose="02010609060101010101" pitchFamily="49" charset="-122"/>
                <a:ea typeface="楷体" panose="02010609060101010101" pitchFamily="49" charset="-122"/>
              </a:rPr>
              <a:t>贮液桶漏氨</a:t>
            </a:r>
            <a:endParaRPr lang="zh-CN" altLang="en-US" sz="2400" b="1" dirty="0">
              <a:latin typeface="楷体" panose="02010609060101010101" pitchFamily="49" charset="-122"/>
              <a:ea typeface="楷体" panose="02010609060101010101" pitchFamily="49" charset="-122"/>
            </a:endParaRPr>
          </a:p>
          <a:p>
            <a:pPr marL="0" indent="0" eaLnBrk="1" hangingPunct="1">
              <a:lnSpc>
                <a:spcPct val="150000"/>
              </a:lnSpc>
              <a:buFontTx/>
              <a:buNone/>
              <a:defRPr/>
            </a:pPr>
            <a:r>
              <a:rPr lang="zh-CN" altLang="en-US" sz="2200" dirty="0">
                <a:latin typeface="楷体" panose="02010609060101010101" pitchFamily="49" charset="-122"/>
                <a:ea typeface="楷体" panose="02010609060101010101" pitchFamily="49" charset="-122"/>
              </a:rPr>
              <a:t>       低压贮液桶漏氨后，该系统压缩机处于运行中，立即切断压缩机电源，关闭压缩机吸气阀，同时关闭低压桶的进气、出气、均液、放油及其它关联阀门，开启氨泵进液、出液阀及氨泵，将低压贮液桶内氨液送至库房蒸发器内，待低压贮液桶内无液后关闭氨泵进液阀。</a:t>
            </a:r>
            <a:br>
              <a:rPr lang="zh-CN" altLang="en-US" sz="2800" dirty="0">
                <a:latin typeface="楷体" panose="02010609060101010101" pitchFamily="49" charset="-122"/>
                <a:ea typeface="楷体" panose="02010609060101010101" pitchFamily="49" charset="-122"/>
              </a:rPr>
            </a:br>
            <a:endParaRPr lang="zh-CN" altLang="en-US" sz="2800" dirty="0">
              <a:latin typeface="楷体" panose="02010609060101010101" pitchFamily="49" charset="-122"/>
              <a:ea typeface="楷体" panose="02010609060101010101" pitchFamily="49" charset="-122"/>
            </a:endParaRPr>
          </a:p>
          <a:p>
            <a:pPr eaLnBrk="1" hangingPunct="1">
              <a:defRPr/>
            </a:pPr>
            <a:endParaRPr lang="en-US" altLang="zh-CN" sz="2800" dirty="0">
              <a:latin typeface="楷体" panose="02010609060101010101" pitchFamily="49" charset="-122"/>
              <a:ea typeface="楷体" panose="02010609060101010101" pitchFamily="49" charset="-122"/>
            </a:endParaRPr>
          </a:p>
        </p:txBody>
      </p:sp>
      <p:pic>
        <p:nvPicPr>
          <p:cNvPr id="123908" name="Picture 5" descr="U_5040~1"/>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2325688" y="4459288"/>
            <a:ext cx="4333875"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AC3DCD08-6BF3-45E6-8A67-77D4A45D291D}" type="slidenum">
              <a:rPr lang="en-US" altLang="zh-CN" sz="1400"/>
            </a:fld>
            <a:endParaRPr lang="en-US" altLang="zh-CN" sz="1400"/>
          </a:p>
        </p:txBody>
      </p:sp>
      <p:sp>
        <p:nvSpPr>
          <p:cNvPr id="135171" name="Rectangle 3"/>
          <p:cNvSpPr>
            <a:spLocks noGrp="1" noChangeArrowheads="1"/>
          </p:cNvSpPr>
          <p:nvPr>
            <p:ph type="body" idx="1"/>
          </p:nvPr>
        </p:nvSpPr>
        <p:spPr>
          <a:xfrm>
            <a:off x="457200" y="703263"/>
            <a:ext cx="8229600" cy="4525962"/>
          </a:xfrm>
        </p:spPr>
        <p:txBody>
          <a:bodyPr/>
          <a:lstStyle/>
          <a:p>
            <a:pPr marL="0" indent="0" eaLnBrk="1" hangingPunct="1">
              <a:lnSpc>
                <a:spcPct val="150000"/>
              </a:lnSpc>
              <a:buFontTx/>
              <a:buNone/>
              <a:defRPr/>
            </a:pPr>
            <a:r>
              <a:rPr lang="zh-CN" altLang="en-US" sz="2200" dirty="0">
                <a:latin typeface="楷体" panose="02010609060101010101" pitchFamily="49" charset="-122"/>
                <a:ea typeface="楷体" panose="02010609060101010101" pitchFamily="49" charset="-122"/>
              </a:rPr>
              <a:t>    （</a:t>
            </a:r>
            <a:r>
              <a:rPr lang="en-US" altLang="zh-CN" sz="2200" dirty="0">
                <a:latin typeface="楷体" panose="02010609060101010101" pitchFamily="49" charset="-122"/>
                <a:ea typeface="楷体" panose="02010609060101010101" pitchFamily="49" charset="-122"/>
              </a:rPr>
              <a:t>6</a:t>
            </a:r>
            <a:r>
              <a:rPr lang="zh-CN" altLang="en-US" sz="2200" dirty="0">
                <a:latin typeface="楷体" panose="02010609060101010101" pitchFamily="49" charset="-122"/>
                <a:ea typeface="楷体" panose="02010609060101010101" pitchFamily="49" charset="-122"/>
              </a:rPr>
              <a:t>）排液桶漏氨（在冲霜、加压、排液、放油工作中）应立即关闭排液桶的所有与其它设备相连阀门，根据排液桶的液位多少进行处理。如液量较少，开启减压阀进行减压，一般液量较多时，应尽快将桶内液体排空，减少氨的外泄量。</a:t>
            </a:r>
            <a:endParaRPr lang="zh-CN" altLang="en-US" sz="2200" dirty="0">
              <a:latin typeface="楷体" panose="02010609060101010101" pitchFamily="49" charset="-122"/>
              <a:ea typeface="楷体" panose="02010609060101010101" pitchFamily="49" charset="-122"/>
            </a:endParaRPr>
          </a:p>
          <a:p>
            <a:pPr marL="0" indent="0" eaLnBrk="1" hangingPunct="1">
              <a:lnSpc>
                <a:spcPct val="150000"/>
              </a:lnSpc>
              <a:buFontTx/>
              <a:buNone/>
              <a:defRPr/>
            </a:pPr>
            <a:r>
              <a:rPr lang="zh-CN" altLang="en-US" sz="2200" dirty="0">
                <a:latin typeface="楷体" panose="02010609060101010101" pitchFamily="49" charset="-122"/>
                <a:ea typeface="楷体" panose="02010609060101010101" pitchFamily="49" charset="-122"/>
              </a:rPr>
              <a:t>    （</a:t>
            </a:r>
            <a:r>
              <a:rPr lang="en-US" altLang="zh-CN" sz="2200" dirty="0">
                <a:latin typeface="楷体" panose="02010609060101010101" pitchFamily="49" charset="-122"/>
                <a:ea typeface="楷体" panose="02010609060101010101" pitchFamily="49" charset="-122"/>
              </a:rPr>
              <a:t>7</a:t>
            </a:r>
            <a:r>
              <a:rPr lang="zh-CN" altLang="en-US" sz="2200" dirty="0">
                <a:latin typeface="楷体" panose="02010609060101010101" pitchFamily="49" charset="-122"/>
                <a:ea typeface="楷体" panose="02010609060101010101" pitchFamily="49" charset="-122"/>
              </a:rPr>
              <a:t>）集油器漏氨集油器漏氨后，在放油过程中，都应立即关闭集油器的进油和减压阀。</a:t>
            </a:r>
            <a:r>
              <a:rPr lang="zh-CN" altLang="en-US" sz="2400" dirty="0">
                <a:latin typeface="黑体" panose="02010609060101010101" pitchFamily="49" charset="-122"/>
                <a:ea typeface="黑体" panose="02010609060101010101" pitchFamily="49" charset="-122"/>
              </a:rPr>
              <a:t> </a:t>
            </a:r>
            <a:endParaRPr lang="zh-CN" altLang="en-US" sz="2400" dirty="0">
              <a:latin typeface="楷体" panose="02010609060101010101" pitchFamily="49" charset="-122"/>
              <a:ea typeface="楷体" panose="02010609060101010101" pitchFamily="49" charset="-122"/>
            </a:endParaRPr>
          </a:p>
          <a:p>
            <a:pPr eaLnBrk="1" hangingPunct="1">
              <a:lnSpc>
                <a:spcPct val="80000"/>
              </a:lnSpc>
              <a:defRPr/>
            </a:pPr>
            <a:endParaRPr lang="en-US" altLang="zh-CN" sz="2400" dirty="0">
              <a:latin typeface="黑体" panose="02010609060101010101" pitchFamily="49" charset="-122"/>
              <a:ea typeface="黑体" panose="02010609060101010101" pitchFamily="49" charset="-122"/>
            </a:endParaRPr>
          </a:p>
        </p:txBody>
      </p:sp>
      <p:pic>
        <p:nvPicPr>
          <p:cNvPr id="124932" name="Picture 5" descr="U_1604~1"/>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4716463" y="3933825"/>
            <a:ext cx="2116137"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DB9985A7-F8D3-4FAF-BFC4-441DEE3B4A5F}" type="slidenum">
              <a:rPr lang="en-US" altLang="zh-CN" sz="1400"/>
            </a:fld>
            <a:endParaRPr lang="en-US" altLang="zh-CN" sz="1400"/>
          </a:p>
        </p:txBody>
      </p:sp>
      <p:sp>
        <p:nvSpPr>
          <p:cNvPr id="125955" name="Rectangle 3"/>
          <p:cNvSpPr>
            <a:spLocks noGrp="1" noChangeArrowheads="1"/>
          </p:cNvSpPr>
          <p:nvPr>
            <p:ph type="body" idx="1"/>
          </p:nvPr>
        </p:nvSpPr>
        <p:spPr>
          <a:xfrm>
            <a:off x="395288" y="703263"/>
            <a:ext cx="8229600" cy="3230562"/>
          </a:xfrm>
        </p:spPr>
        <p:txBody>
          <a:bodyPr/>
          <a:lstStyle/>
          <a:p>
            <a:pPr marL="0" indent="0" eaLnBrk="1" hangingPunct="1">
              <a:lnSpc>
                <a:spcPct val="150000"/>
              </a:lnSpc>
              <a:buFontTx/>
              <a:buNone/>
            </a:pPr>
            <a:r>
              <a:rPr lang="en-US" altLang="zh-CN" sz="2200" smtClean="0">
                <a:latin typeface="楷体" panose="02010609060101010101" pitchFamily="49" charset="-122"/>
                <a:ea typeface="楷体" panose="02010609060101010101" pitchFamily="49" charset="-122"/>
              </a:rPr>
              <a:t>   ⑻</a:t>
            </a:r>
            <a:r>
              <a:rPr lang="zh-CN" altLang="en-US" sz="2200" smtClean="0">
                <a:latin typeface="楷体" panose="02010609060101010101" pitchFamily="49" charset="-122"/>
                <a:ea typeface="楷体" panose="02010609060101010101" pitchFamily="49" charset="-122"/>
              </a:rPr>
              <a:t>放空气器漏氨放空气器漏氨，应立即关闭混合气体进气阀、供液阀、回流阀、蒸发回气阀。</a:t>
            </a:r>
            <a:endParaRPr lang="zh-CN" altLang="en-US" sz="2200"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zh-CN" altLang="en-US" sz="2200" smtClean="0">
                <a:latin typeface="楷体" panose="02010609060101010101" pitchFamily="49" charset="-122"/>
                <a:ea typeface="楷体" panose="02010609060101010101" pitchFamily="49" charset="-122"/>
              </a:rPr>
              <a:t>    ⑼设备玻璃管，油位指示器漏氨液油位指示器，玻璃管破裂漏氨，当上、下侧弹子失灵，应立即关闭批示器上、下侧的弹子角阀，尽早控制住氨液大量外泄。 </a:t>
            </a:r>
            <a:endParaRPr lang="zh-CN" altLang="en-US" sz="2200" smtClean="0">
              <a:latin typeface="楷体" panose="02010609060101010101" pitchFamily="49" charset="-122"/>
              <a:ea typeface="楷体" panose="02010609060101010101" pitchFamily="49" charset="-122"/>
            </a:endParaRPr>
          </a:p>
          <a:p>
            <a:pPr marL="0" indent="0" eaLnBrk="1" hangingPunct="1">
              <a:lnSpc>
                <a:spcPct val="150000"/>
              </a:lnSpc>
              <a:buFontTx/>
              <a:buNone/>
            </a:pPr>
            <a:br>
              <a:rPr lang="zh-CN" altLang="en-US" sz="2400" smtClean="0">
                <a:ea typeface="楷体" panose="02010609060101010101" pitchFamily="49" charset="-122"/>
              </a:rPr>
            </a:br>
            <a:endParaRPr lang="zh-CN" altLang="en-US" sz="2400" smtClean="0">
              <a:ea typeface="楷体" panose="02010609060101010101" pitchFamily="49" charset="-122"/>
            </a:endParaRPr>
          </a:p>
        </p:txBody>
      </p:sp>
      <p:pic>
        <p:nvPicPr>
          <p:cNvPr id="125956" name="Picture 5" descr="U_2379~1"/>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850900" y="3933825"/>
            <a:ext cx="3455988"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7" name="Picture 7" descr="U_1168~1"/>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bwMode="auto">
          <a:xfrm>
            <a:off x="4932363" y="3860800"/>
            <a:ext cx="28575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3E41E068-E088-4347-822D-004F92C15FF1}" type="slidenum">
              <a:rPr lang="en-US" altLang="zh-CN" sz="1400"/>
            </a:fld>
            <a:endParaRPr lang="en-US" altLang="zh-CN" sz="1400"/>
          </a:p>
        </p:txBody>
      </p:sp>
      <p:sp>
        <p:nvSpPr>
          <p:cNvPr id="126979" name="Rectangle 3"/>
          <p:cNvSpPr>
            <a:spLocks noGrp="1" noChangeArrowheads="1"/>
          </p:cNvSpPr>
          <p:nvPr>
            <p:ph type="body" idx="1"/>
          </p:nvPr>
        </p:nvSpPr>
        <p:spPr>
          <a:xfrm>
            <a:off x="457200" y="404813"/>
            <a:ext cx="8229600" cy="4525962"/>
          </a:xfrm>
        </p:spPr>
        <p:txBody>
          <a:bodyPr/>
          <a:lstStyle/>
          <a:p>
            <a:pPr marL="0" indent="0" eaLnBrk="1" hangingPunct="1">
              <a:lnSpc>
                <a:spcPct val="150000"/>
              </a:lnSpc>
              <a:buFontTx/>
              <a:buNone/>
            </a:pPr>
            <a:r>
              <a:rPr lang="en-US" altLang="zh-CN" sz="2200" smtClean="0">
                <a:latin typeface="楷体" panose="02010609060101010101" pitchFamily="49" charset="-122"/>
                <a:ea typeface="楷体" panose="02010609060101010101" pitchFamily="49" charset="-122"/>
              </a:rPr>
              <a:t>(10)</a:t>
            </a:r>
            <a:r>
              <a:rPr lang="zh-CN" altLang="en-US" sz="2200" smtClean="0">
                <a:latin typeface="楷体" panose="02010609060101010101" pitchFamily="49" charset="-122"/>
                <a:ea typeface="楷体" panose="02010609060101010101" pitchFamily="49" charset="-122"/>
              </a:rPr>
              <a:t>氨瓶漏氨</a:t>
            </a:r>
            <a:endParaRPr lang="zh-CN" altLang="en-US" sz="2200"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zh-CN" altLang="en-US" sz="2200" smtClean="0">
                <a:latin typeface="楷体" panose="02010609060101010101" pitchFamily="49" charset="-122"/>
                <a:ea typeface="楷体" panose="02010609060101010101" pitchFamily="49" charset="-122"/>
              </a:rPr>
              <a:t>    氨瓶的管理，氨瓶属于移动的高压设备，氨瓶必须每三年进行技术检查一次，如发现瓶壁有裂纹或局部腐蚀，其深度超过公称壁厚的</a:t>
            </a:r>
            <a:r>
              <a:rPr lang="en-US" altLang="zh-CN" sz="2200" smtClean="0">
                <a:latin typeface="楷体" panose="02010609060101010101" pitchFamily="49" charset="-122"/>
                <a:ea typeface="楷体" panose="02010609060101010101" pitchFamily="49" charset="-122"/>
              </a:rPr>
              <a:t>10%</a:t>
            </a:r>
            <a:endParaRPr lang="en-US" altLang="zh-CN" sz="2200"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zh-CN" altLang="en-US" sz="2200" smtClean="0">
                <a:latin typeface="楷体" panose="02010609060101010101" pitchFamily="49" charset="-122"/>
                <a:ea typeface="楷体" panose="02010609060101010101" pitchFamily="49" charset="-122"/>
              </a:rPr>
              <a:t>    以及发现有结疤、陷、鼓包、伤痕和重皮等缺陷时，应禁止使用。要严格执行氨瓶的使用、储存、运输、保管的操作规程和使用的注意事项。</a:t>
            </a:r>
            <a:endParaRPr lang="zh-CN" altLang="en-US" sz="2200"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zh-CN" altLang="en-US" sz="2200" smtClean="0">
                <a:latin typeface="楷体" panose="02010609060101010101" pitchFamily="49" charset="-122"/>
                <a:ea typeface="楷体" panose="02010609060101010101" pitchFamily="49" charset="-122"/>
              </a:rPr>
              <a:t>    在加氨的过程中漏氨，立即关闭氨瓶出液阀，加氨站的加氨阀，用水淋浇漏氨部位，迅速将氨瓶推离加氨现场。</a:t>
            </a:r>
            <a:r>
              <a:rPr lang="zh-CN" altLang="en-US" sz="2400" smtClean="0">
                <a:latin typeface="楷体" panose="02010609060101010101" pitchFamily="49" charset="-122"/>
                <a:ea typeface="楷体" panose="02010609060101010101" pitchFamily="49" charset="-122"/>
              </a:rPr>
              <a:t> </a:t>
            </a:r>
            <a:endParaRPr lang="zh-CN" altLang="en-US" sz="2400" smtClean="0">
              <a:latin typeface="楷体" panose="02010609060101010101" pitchFamily="49" charset="-122"/>
              <a:ea typeface="楷体" panose="02010609060101010101" pitchFamily="49" charset="-122"/>
            </a:endParaRPr>
          </a:p>
        </p:txBody>
      </p:sp>
      <p:pic>
        <p:nvPicPr>
          <p:cNvPr id="126980" name="Picture 5" descr="U_4226~1"/>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3563938" y="5276850"/>
            <a:ext cx="158432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8D277E14-CE43-439E-BF9F-EB50964219EE}" type="slidenum">
              <a:rPr lang="en-US" altLang="zh-CN" sz="1400"/>
            </a:fld>
            <a:endParaRPr lang="en-US" altLang="zh-CN" sz="1400"/>
          </a:p>
        </p:txBody>
      </p:sp>
      <p:sp>
        <p:nvSpPr>
          <p:cNvPr id="138243" name="Rectangle 3"/>
          <p:cNvSpPr>
            <a:spLocks noGrp="1" noChangeArrowheads="1"/>
          </p:cNvSpPr>
          <p:nvPr>
            <p:ph type="body" idx="1"/>
          </p:nvPr>
        </p:nvSpPr>
        <p:spPr>
          <a:xfrm>
            <a:off x="519113" y="836613"/>
            <a:ext cx="8229600" cy="2232025"/>
          </a:xfrm>
        </p:spPr>
        <p:txBody>
          <a:bodyPr/>
          <a:lstStyle/>
          <a:p>
            <a:pPr marL="0" indent="0" eaLnBrk="1" hangingPunct="1">
              <a:buFontTx/>
              <a:buNone/>
              <a:defRPr/>
            </a:pPr>
            <a:r>
              <a:rPr lang="en-US" altLang="zh-CN" sz="2400" b="1" dirty="0">
                <a:solidFill>
                  <a:schemeClr val="tx2"/>
                </a:solidFill>
                <a:latin typeface="+mj-lt"/>
                <a:ea typeface="黑体" panose="02010609060101010101" pitchFamily="49" charset="-122"/>
                <a:cs typeface="+mj-cs"/>
              </a:rPr>
              <a:t>3</a:t>
            </a:r>
            <a:r>
              <a:rPr lang="zh-CN" altLang="en-US" sz="2400" b="1" dirty="0">
                <a:solidFill>
                  <a:schemeClr val="tx2"/>
                </a:solidFill>
                <a:latin typeface="+mj-lt"/>
                <a:ea typeface="黑体" panose="02010609060101010101" pitchFamily="49" charset="-122"/>
                <a:cs typeface="+mj-cs"/>
              </a:rPr>
              <a:t>、蒸发器漏氨</a:t>
            </a:r>
            <a:endParaRPr lang="zh-CN" altLang="en-US" sz="2400" b="1" dirty="0">
              <a:solidFill>
                <a:schemeClr val="tx2"/>
              </a:solidFill>
              <a:latin typeface="+mj-lt"/>
              <a:ea typeface="黑体" panose="02010609060101010101" pitchFamily="49" charset="-122"/>
              <a:cs typeface="+mj-cs"/>
            </a:endParaRPr>
          </a:p>
          <a:p>
            <a:pPr marL="0" indent="0" eaLnBrk="1" hangingPunct="1">
              <a:lnSpc>
                <a:spcPct val="150000"/>
              </a:lnSpc>
              <a:buFontTx/>
              <a:buNone/>
              <a:defRPr/>
            </a:pPr>
            <a:r>
              <a:rPr lang="zh-CN" altLang="en-US" sz="2200" dirty="0">
                <a:latin typeface="楷体" panose="02010609060101010101" pitchFamily="49" charset="-122"/>
                <a:ea typeface="楷体" panose="02010609060101010101" pitchFamily="49" charset="-122"/>
              </a:rPr>
              <a:t> </a:t>
            </a:r>
            <a:r>
              <a:rPr lang="zh-CN" altLang="en-US" sz="2200" dirty="0" smtClean="0">
                <a:latin typeface="楷体" panose="02010609060101010101" pitchFamily="49" charset="-122"/>
                <a:ea typeface="楷体" panose="02010609060101010101" pitchFamily="49" charset="-122"/>
              </a:rPr>
              <a:t>   库</a:t>
            </a:r>
            <a:r>
              <a:rPr lang="zh-CN" altLang="en-US" sz="2200" dirty="0">
                <a:latin typeface="楷体" panose="02010609060101010101" pitchFamily="49" charset="-122"/>
                <a:ea typeface="楷体" panose="02010609060101010101" pitchFamily="49" charset="-122"/>
              </a:rPr>
              <a:t>内蒸发器漏氨包括：冷风机、墙排管、顶排管等，处理原则：应立即关闭蒸发器供液阀、回气阀、热氨阀、排液阀、并及时将蒸发器内氨液排空</a:t>
            </a:r>
            <a:r>
              <a:rPr lang="zh-CN" altLang="en-US" sz="2200" dirty="0" smtClean="0">
                <a:latin typeface="楷体" panose="02010609060101010101" pitchFamily="49" charset="-122"/>
                <a:ea typeface="楷体" panose="02010609060101010101" pitchFamily="49" charset="-122"/>
              </a:rPr>
              <a:t>。</a:t>
            </a:r>
            <a:br>
              <a:rPr lang="zh-CN" altLang="en-US" sz="2400" dirty="0">
                <a:ea typeface="楷体" panose="02010609060101010101" pitchFamily="49" charset="-122"/>
              </a:rPr>
            </a:br>
            <a:endParaRPr lang="zh-CN" altLang="en-US" sz="2400" dirty="0">
              <a:ea typeface="楷体" panose="02010609060101010101" pitchFamily="49" charset="-122"/>
            </a:endParaRPr>
          </a:p>
          <a:p>
            <a:pPr eaLnBrk="1" hangingPunct="1">
              <a:defRPr/>
            </a:pPr>
            <a:endParaRPr lang="en-US" altLang="zh-CN" sz="2400" dirty="0">
              <a:ea typeface="楷体" panose="02010609060101010101" pitchFamily="49" charset="-122"/>
            </a:endParaRPr>
          </a:p>
        </p:txBody>
      </p:sp>
      <p:pic>
        <p:nvPicPr>
          <p:cNvPr id="128004" name="Picture 5" descr="U_2484~1"/>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4932363" y="3284538"/>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5" name="Picture 7" descr="U_2645~1"/>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bwMode="auto">
          <a:xfrm>
            <a:off x="971550" y="3429000"/>
            <a:ext cx="3611563"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F7578F80-66F0-4E16-93C9-CB1BFD704732}" type="slidenum">
              <a:rPr lang="en-US" altLang="zh-CN" sz="1400"/>
            </a:fld>
            <a:endParaRPr lang="en-US" altLang="zh-CN" sz="1400"/>
          </a:p>
        </p:txBody>
      </p:sp>
      <p:sp>
        <p:nvSpPr>
          <p:cNvPr id="129027" name="Rectangle 3"/>
          <p:cNvSpPr>
            <a:spLocks noGrp="1" noChangeArrowheads="1"/>
          </p:cNvSpPr>
          <p:nvPr>
            <p:ph type="body" idx="1"/>
          </p:nvPr>
        </p:nvSpPr>
        <p:spPr>
          <a:xfrm>
            <a:off x="457200" y="774700"/>
            <a:ext cx="8229600" cy="4525963"/>
          </a:xfrm>
        </p:spPr>
        <p:txBody>
          <a:bodyPr/>
          <a:lstStyle/>
          <a:p>
            <a:pPr marL="0" indent="0" eaLnBrk="1" hangingPunct="1">
              <a:lnSpc>
                <a:spcPct val="150000"/>
              </a:lnSpc>
              <a:buFontTx/>
              <a:buNone/>
            </a:pPr>
            <a:r>
              <a:rPr lang="zh-CN" altLang="en-US" sz="2200" smtClean="0">
                <a:latin typeface="楷体" panose="02010609060101010101" pitchFamily="49" charset="-122"/>
                <a:ea typeface="楷体" panose="02010609060101010101" pitchFamily="49" charset="-122"/>
              </a:rPr>
              <a:t>（</a:t>
            </a:r>
            <a:r>
              <a:rPr lang="en-US" altLang="zh-CN" sz="2200" smtClean="0">
                <a:latin typeface="楷体" panose="02010609060101010101" pitchFamily="49" charset="-122"/>
                <a:ea typeface="楷体" panose="02010609060101010101" pitchFamily="49" charset="-122"/>
              </a:rPr>
              <a:t>1</a:t>
            </a:r>
            <a:r>
              <a:rPr lang="zh-CN" altLang="en-US" sz="2200" smtClean="0">
                <a:latin typeface="楷体" panose="02010609060101010101" pitchFamily="49" charset="-122"/>
                <a:ea typeface="楷体" panose="02010609060101010101" pitchFamily="49" charset="-122"/>
              </a:rPr>
              <a:t>）在冲霜过程中，应立即关闭冲霜热氨阀、关闭排液阀、开启回气阀进行减压。</a:t>
            </a:r>
            <a:endParaRPr lang="zh-CN" altLang="en-US" sz="2200"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zh-CN" altLang="en-US" sz="2200" smtClean="0">
                <a:latin typeface="楷体" panose="02010609060101010101" pitchFamily="49" charset="-122"/>
                <a:ea typeface="楷体" panose="02010609060101010101" pitchFamily="49" charset="-122"/>
              </a:rPr>
              <a:t>（</a:t>
            </a:r>
            <a:r>
              <a:rPr lang="en-US" altLang="zh-CN" sz="2200" smtClean="0">
                <a:latin typeface="楷体" panose="02010609060101010101" pitchFamily="49" charset="-122"/>
                <a:ea typeface="楷体" panose="02010609060101010101" pitchFamily="49" charset="-122"/>
              </a:rPr>
              <a:t>2</a:t>
            </a:r>
            <a:r>
              <a:rPr lang="zh-CN" altLang="en-US" sz="2200" smtClean="0">
                <a:latin typeface="楷体" panose="02010609060101010101" pitchFamily="49" charset="-122"/>
                <a:ea typeface="楷体" panose="02010609060101010101" pitchFamily="49" charset="-122"/>
              </a:rPr>
              <a:t>）在库房降温过程中，应立即关闭蒸发器供液阀、氨泵系统停止运行。</a:t>
            </a:r>
            <a:endParaRPr lang="zh-CN" altLang="en-US" sz="2200"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zh-CN" altLang="en-US" sz="2200" smtClean="0">
                <a:latin typeface="楷体" panose="02010609060101010101" pitchFamily="49" charset="-122"/>
                <a:ea typeface="楷体" panose="02010609060101010101" pitchFamily="49" charset="-122"/>
              </a:rPr>
              <a:t>（</a:t>
            </a:r>
            <a:r>
              <a:rPr lang="en-US" altLang="zh-CN" sz="2200" smtClean="0">
                <a:latin typeface="楷体" panose="02010609060101010101" pitchFamily="49" charset="-122"/>
                <a:ea typeface="楷体" panose="02010609060101010101" pitchFamily="49" charset="-122"/>
              </a:rPr>
              <a:t>3</a:t>
            </a:r>
            <a:r>
              <a:rPr lang="zh-CN" altLang="en-US" sz="2200" smtClean="0">
                <a:latin typeface="楷体" panose="02010609060101010101" pitchFamily="49" charset="-122"/>
                <a:ea typeface="楷体" panose="02010609060101010101" pitchFamily="49" charset="-122"/>
              </a:rPr>
              <a:t>）根据漏氨情况，在条件、环境允许情况下，可采取适当的压力，热氨冲霜的方法，将蒸发器内氨液排回排液桶，减少氨液损失和库房空气污染。</a:t>
            </a:r>
            <a:endParaRPr lang="en-US" altLang="zh-CN" sz="2200"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zh-CN" altLang="en-US" sz="2200" smtClean="0">
                <a:latin typeface="楷体" panose="02010609060101010101" pitchFamily="49" charset="-122"/>
                <a:ea typeface="楷体" panose="02010609060101010101" pitchFamily="49" charset="-122"/>
              </a:rPr>
              <a:t>（</a:t>
            </a:r>
            <a:r>
              <a:rPr lang="en-US" altLang="zh-CN" sz="2200" smtClean="0">
                <a:latin typeface="楷体" panose="02010609060101010101" pitchFamily="49" charset="-122"/>
                <a:ea typeface="楷体" panose="02010609060101010101" pitchFamily="49" charset="-122"/>
              </a:rPr>
              <a:t>4</a:t>
            </a:r>
            <a:r>
              <a:rPr lang="zh-CN" altLang="en-US" sz="2200" smtClean="0">
                <a:latin typeface="楷体" panose="02010609060101010101" pitchFamily="49" charset="-122"/>
                <a:ea typeface="楷体" panose="02010609060101010101" pitchFamily="49" charset="-122"/>
              </a:rPr>
              <a:t>）确定漏氨部位，可做临时性处理，能打管卡的采取管卡紧固，减少氨的外泄量。</a:t>
            </a:r>
            <a:endParaRPr lang="zh-CN" altLang="en-US" sz="2200"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zh-CN" altLang="en-US" sz="2200" smtClean="0">
                <a:latin typeface="楷体" panose="02010609060101010101" pitchFamily="49" charset="-122"/>
                <a:ea typeface="楷体" panose="02010609060101010101" pitchFamily="49" charset="-122"/>
              </a:rPr>
              <a:t> （</a:t>
            </a:r>
            <a:r>
              <a:rPr lang="en-US" altLang="zh-CN" sz="2200" smtClean="0">
                <a:latin typeface="楷体" panose="02010609060101010101" pitchFamily="49" charset="-122"/>
                <a:ea typeface="楷体" panose="02010609060101010101" pitchFamily="49" charset="-122"/>
              </a:rPr>
              <a:t>5</a:t>
            </a:r>
            <a:r>
              <a:rPr lang="zh-CN" altLang="en-US" sz="2200" smtClean="0">
                <a:latin typeface="楷体" panose="02010609060101010101" pitchFamily="49" charset="-122"/>
                <a:ea typeface="楷体" panose="02010609060101010101" pitchFamily="49" charset="-122"/>
              </a:rPr>
              <a:t>）开启移动的事故排风扇、尽量减少库房的氨味。</a:t>
            </a:r>
            <a:endParaRPr lang="zh-CN" altLang="en-US" sz="2200" smtClean="0">
              <a:latin typeface="楷体" panose="02010609060101010101" pitchFamily="49" charset="-122"/>
              <a:ea typeface="楷体" panose="02010609060101010101" pitchFamily="49" charset="-122"/>
            </a:endParaRPr>
          </a:p>
          <a:p>
            <a:pPr marL="0" indent="0" eaLnBrk="1" hangingPunct="1">
              <a:lnSpc>
                <a:spcPct val="150000"/>
              </a:lnSpc>
              <a:buFontTx/>
              <a:buNone/>
            </a:pPr>
            <a:endParaRPr lang="en-US" altLang="zh-CN" sz="2200" smtClean="0">
              <a:latin typeface="楷体" panose="02010609060101010101" pitchFamily="49" charset="-122"/>
              <a:ea typeface="楷体" panose="02010609060101010101" pitchFamily="49" charset="-122"/>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2EA81D86-1ED9-4CEB-90CB-F858643EE73C}" type="slidenum">
              <a:rPr lang="en-US" altLang="zh-CN" sz="1400"/>
            </a:fld>
            <a:endParaRPr lang="en-US" altLang="zh-CN" sz="1400"/>
          </a:p>
        </p:txBody>
      </p:sp>
      <p:sp>
        <p:nvSpPr>
          <p:cNvPr id="140291" name="Rectangle 3"/>
          <p:cNvSpPr>
            <a:spLocks noGrp="1" noChangeArrowheads="1"/>
          </p:cNvSpPr>
          <p:nvPr>
            <p:ph type="body" idx="1"/>
          </p:nvPr>
        </p:nvSpPr>
        <p:spPr>
          <a:xfrm>
            <a:off x="468313" y="620713"/>
            <a:ext cx="8229600" cy="4525962"/>
          </a:xfrm>
        </p:spPr>
        <p:txBody>
          <a:bodyPr/>
          <a:lstStyle/>
          <a:p>
            <a:pPr marL="0" indent="0" eaLnBrk="1" hangingPunct="1">
              <a:lnSpc>
                <a:spcPct val="80000"/>
              </a:lnSpc>
              <a:buFontTx/>
              <a:buNone/>
              <a:defRPr/>
            </a:pPr>
            <a:r>
              <a:rPr lang="en-US" altLang="zh-CN" sz="2400" b="1" dirty="0">
                <a:solidFill>
                  <a:schemeClr val="tx2"/>
                </a:solidFill>
                <a:latin typeface="+mj-lt"/>
                <a:ea typeface="黑体" panose="02010609060101010101" pitchFamily="49" charset="-122"/>
                <a:cs typeface="+mj-cs"/>
              </a:rPr>
              <a:t>4</a:t>
            </a:r>
            <a:r>
              <a:rPr lang="zh-CN" altLang="en-US" sz="2400" b="1" dirty="0">
                <a:solidFill>
                  <a:schemeClr val="tx2"/>
                </a:solidFill>
                <a:latin typeface="+mj-lt"/>
                <a:ea typeface="黑体" panose="02010609060101010101" pitchFamily="49" charset="-122"/>
                <a:cs typeface="+mj-cs"/>
              </a:rPr>
              <a:t>、阀门漏氨</a:t>
            </a:r>
            <a:endParaRPr lang="zh-CN" altLang="en-US" sz="2400" b="1" dirty="0">
              <a:solidFill>
                <a:schemeClr val="tx2"/>
              </a:solidFill>
              <a:latin typeface="+mj-lt"/>
              <a:ea typeface="黑体" panose="02010609060101010101" pitchFamily="49" charset="-122"/>
              <a:cs typeface="+mj-cs"/>
            </a:endParaRPr>
          </a:p>
          <a:p>
            <a:pPr marL="0" indent="0" eaLnBrk="1" hangingPunct="1">
              <a:lnSpc>
                <a:spcPct val="150000"/>
              </a:lnSpc>
              <a:buFontTx/>
              <a:buNone/>
              <a:defRPr/>
            </a:pPr>
            <a:r>
              <a:rPr lang="zh-CN" altLang="en-US" sz="2200" dirty="0" smtClean="0">
                <a:latin typeface="楷体" panose="02010609060101010101" pitchFamily="49" charset="-122"/>
                <a:ea typeface="楷体" panose="02010609060101010101" pitchFamily="49" charset="-122"/>
              </a:rPr>
              <a:t>（</a:t>
            </a:r>
            <a:r>
              <a:rPr lang="en-US" altLang="zh-CN" sz="2200" dirty="0" smtClean="0">
                <a:latin typeface="楷体" panose="02010609060101010101" pitchFamily="49" charset="-122"/>
                <a:ea typeface="楷体" panose="02010609060101010101" pitchFamily="49" charset="-122"/>
              </a:rPr>
              <a:t>1</a:t>
            </a:r>
            <a:r>
              <a:rPr lang="zh-CN" altLang="en-US" sz="2200" dirty="0" smtClean="0">
                <a:latin typeface="楷体" panose="02010609060101010101" pitchFamily="49" charset="-122"/>
                <a:ea typeface="楷体" panose="02010609060101010101" pitchFamily="49" charset="-122"/>
              </a:rPr>
              <a:t>）发现</a:t>
            </a:r>
            <a:r>
              <a:rPr lang="zh-CN" altLang="en-US" sz="2200" dirty="0">
                <a:latin typeface="楷体" panose="02010609060101010101" pitchFamily="49" charset="-122"/>
                <a:ea typeface="楷体" panose="02010609060101010101" pitchFamily="49" charset="-122"/>
              </a:rPr>
              <a:t>氨阀门漏氨后，迅速关闭事故阀门两边最近的控制阀。</a:t>
            </a:r>
            <a:endParaRPr lang="zh-CN" altLang="en-US" sz="2200" dirty="0">
              <a:latin typeface="楷体" panose="02010609060101010101" pitchFamily="49" charset="-122"/>
              <a:ea typeface="楷体" panose="02010609060101010101" pitchFamily="49" charset="-122"/>
            </a:endParaRPr>
          </a:p>
          <a:p>
            <a:pPr marL="0" indent="0" eaLnBrk="1" hangingPunct="1">
              <a:lnSpc>
                <a:spcPct val="150000"/>
              </a:lnSpc>
              <a:buFontTx/>
              <a:buNone/>
              <a:defRPr/>
            </a:pPr>
            <a:r>
              <a:rPr lang="zh-CN" altLang="en-US" sz="2200" dirty="0" smtClean="0">
                <a:latin typeface="楷体" panose="02010609060101010101" pitchFamily="49" charset="-122"/>
                <a:ea typeface="楷体" panose="02010609060101010101" pitchFamily="49" charset="-122"/>
              </a:rPr>
              <a:t>（</a:t>
            </a:r>
            <a:r>
              <a:rPr lang="en-US" altLang="zh-CN" sz="2200" dirty="0" smtClean="0">
                <a:latin typeface="楷体" panose="02010609060101010101" pitchFamily="49" charset="-122"/>
                <a:ea typeface="楷体" panose="02010609060101010101" pitchFamily="49" charset="-122"/>
              </a:rPr>
              <a:t>2</a:t>
            </a:r>
            <a:r>
              <a:rPr lang="zh-CN" altLang="en-US" sz="2200" dirty="0" smtClean="0">
                <a:latin typeface="楷体" panose="02010609060101010101" pitchFamily="49" charset="-122"/>
                <a:ea typeface="楷体" panose="02010609060101010101" pitchFamily="49" charset="-122"/>
              </a:rPr>
              <a:t>）容器</a:t>
            </a:r>
            <a:r>
              <a:rPr lang="zh-CN" altLang="en-US" sz="2200" dirty="0">
                <a:latin typeface="楷体" panose="02010609060101010101" pitchFamily="49" charset="-122"/>
                <a:ea typeface="楷体" panose="02010609060101010101" pitchFamily="49" charset="-122"/>
              </a:rPr>
              <a:t>上的控制阀门漏氨。</a:t>
            </a:r>
            <a:endParaRPr lang="zh-CN" altLang="en-US" sz="2200" dirty="0">
              <a:latin typeface="楷体" panose="02010609060101010101" pitchFamily="49" charset="-122"/>
              <a:ea typeface="楷体" panose="02010609060101010101" pitchFamily="49" charset="-122"/>
            </a:endParaRPr>
          </a:p>
          <a:p>
            <a:pPr marL="0" indent="0" eaLnBrk="1" hangingPunct="1">
              <a:lnSpc>
                <a:spcPct val="150000"/>
              </a:lnSpc>
              <a:buFontTx/>
              <a:buNone/>
              <a:defRPr/>
            </a:pPr>
            <a:r>
              <a:rPr lang="zh-CN" altLang="en-US" sz="2200" dirty="0">
                <a:latin typeface="楷体" panose="02010609060101010101" pitchFamily="49" charset="-122"/>
                <a:ea typeface="楷体" panose="02010609060101010101" pitchFamily="49" charset="-122"/>
              </a:rPr>
              <a:t> </a:t>
            </a:r>
            <a:r>
              <a:rPr lang="zh-CN" altLang="en-US" sz="2000" dirty="0" smtClean="0">
                <a:latin typeface="楷体" panose="02010609060101010101" pitchFamily="49" charset="-122"/>
                <a:ea typeface="楷体" panose="02010609060101010101" pitchFamily="49" charset="-122"/>
              </a:rPr>
              <a:t>①关闭</a:t>
            </a:r>
            <a:r>
              <a:rPr lang="zh-CN" altLang="en-US" sz="2000" dirty="0">
                <a:latin typeface="楷体" panose="02010609060101010101" pitchFamily="49" charset="-122"/>
                <a:ea typeface="楷体" panose="02010609060101010101" pitchFamily="49" charset="-122"/>
              </a:rPr>
              <a:t>事故控制阀前最近的阀门。</a:t>
            </a:r>
            <a:endParaRPr lang="zh-CN" altLang="en-US" sz="2000" dirty="0">
              <a:latin typeface="楷体" panose="02010609060101010101" pitchFamily="49" charset="-122"/>
              <a:ea typeface="楷体" panose="02010609060101010101" pitchFamily="49" charset="-122"/>
            </a:endParaRPr>
          </a:p>
          <a:p>
            <a:pPr marL="0" indent="0" eaLnBrk="1" hangingPunct="1">
              <a:lnSpc>
                <a:spcPct val="150000"/>
              </a:lnSpc>
              <a:buFontTx/>
              <a:buNone/>
              <a:defRPr/>
            </a:pPr>
            <a:r>
              <a:rPr lang="zh-CN" altLang="en-US" sz="2000" dirty="0">
                <a:latin typeface="楷体" panose="02010609060101010101" pitchFamily="49" charset="-122"/>
                <a:ea typeface="楷体" panose="02010609060101010101" pitchFamily="49" charset="-122"/>
              </a:rPr>
              <a:t> ②关闭容器的进、出液、进出气、均液、均压、放油、供液、减压等阀门。</a:t>
            </a:r>
            <a:endParaRPr lang="zh-CN" altLang="en-US" sz="2000" dirty="0">
              <a:latin typeface="楷体" panose="02010609060101010101" pitchFamily="49" charset="-122"/>
              <a:ea typeface="楷体" panose="02010609060101010101" pitchFamily="49" charset="-122"/>
            </a:endParaRPr>
          </a:p>
          <a:p>
            <a:pPr marL="0" indent="0" eaLnBrk="1" hangingPunct="1">
              <a:lnSpc>
                <a:spcPct val="150000"/>
              </a:lnSpc>
              <a:buFontTx/>
              <a:buNone/>
              <a:defRPr/>
            </a:pPr>
            <a:r>
              <a:rPr lang="zh-CN" altLang="en-US" sz="2000" dirty="0">
                <a:latin typeface="楷体" panose="02010609060101010101" pitchFamily="49" charset="-122"/>
                <a:ea typeface="楷体" panose="02010609060101010101" pitchFamily="49" charset="-122"/>
              </a:rPr>
              <a:t> </a:t>
            </a:r>
            <a:r>
              <a:rPr lang="zh-CN" altLang="en-US" sz="2000" dirty="0" smtClean="0">
                <a:latin typeface="楷体" panose="02010609060101010101" pitchFamily="49" charset="-122"/>
                <a:ea typeface="楷体" panose="02010609060101010101" pitchFamily="49" charset="-122"/>
              </a:rPr>
              <a:t>③如</a:t>
            </a:r>
            <a:r>
              <a:rPr lang="zh-CN" altLang="en-US" sz="2000" dirty="0">
                <a:latin typeface="楷体" panose="02010609060101010101" pitchFamily="49" charset="-122"/>
                <a:ea typeface="楷体" panose="02010609060101010101" pitchFamily="49" charset="-122"/>
              </a:rPr>
              <a:t>高压容器上的控制阀门事故，在条件、环境允许时，应迅速开启有关阀门，向低压系统进行减压排液，减少氨外泄量和损失。</a:t>
            </a:r>
            <a:endParaRPr lang="zh-CN" altLang="en-US" sz="2000" dirty="0">
              <a:latin typeface="楷体" panose="02010609060101010101" pitchFamily="49" charset="-122"/>
              <a:ea typeface="楷体" panose="02010609060101010101" pitchFamily="49" charset="-122"/>
            </a:endParaRPr>
          </a:p>
          <a:p>
            <a:pPr marL="0" indent="0" eaLnBrk="1" hangingPunct="1">
              <a:lnSpc>
                <a:spcPct val="150000"/>
              </a:lnSpc>
              <a:buFontTx/>
              <a:buNone/>
              <a:defRPr/>
            </a:pPr>
            <a:r>
              <a:rPr lang="zh-CN" altLang="en-US" sz="2000" dirty="0">
                <a:latin typeface="楷体" panose="02010609060101010101" pitchFamily="49" charset="-122"/>
                <a:ea typeface="楷体" panose="02010609060101010101" pitchFamily="49" charset="-122"/>
              </a:rPr>
              <a:t> ④开启事故排风进行通风换气</a:t>
            </a:r>
            <a:r>
              <a:rPr lang="zh-CN" altLang="en-US" sz="2000" dirty="0" smtClean="0">
                <a:latin typeface="楷体" panose="02010609060101010101" pitchFamily="49" charset="-122"/>
                <a:ea typeface="楷体" panose="02010609060101010101" pitchFamily="49" charset="-122"/>
              </a:rPr>
              <a:t>。</a:t>
            </a:r>
            <a:endParaRPr lang="zh-CN" altLang="en-US" sz="2000" dirty="0">
              <a:ea typeface="楷体" panose="02010609060101010101" pitchFamily="49" charset="-122"/>
            </a:endParaRPr>
          </a:p>
          <a:p>
            <a:pPr eaLnBrk="1" hangingPunct="1">
              <a:lnSpc>
                <a:spcPct val="80000"/>
              </a:lnSpc>
              <a:defRPr/>
            </a:pPr>
            <a:endParaRPr lang="en-US" altLang="zh-CN" sz="2000" dirty="0">
              <a:ea typeface="楷体" panose="02010609060101010101" pitchFamily="49" charset="-122"/>
            </a:endParaRPr>
          </a:p>
        </p:txBody>
      </p:sp>
      <p:pic>
        <p:nvPicPr>
          <p:cNvPr id="130052" name="Picture 5" descr="U_2483~1"/>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4572000" y="4797425"/>
            <a:ext cx="2303463"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5B006F76-4015-41C3-9B20-3B417EBA6931}" type="slidenum">
              <a:rPr lang="en-US" altLang="zh-CN" sz="1400"/>
            </a:fld>
            <a:endParaRPr lang="en-US" altLang="zh-CN" sz="1400"/>
          </a:p>
        </p:txBody>
      </p:sp>
      <p:sp>
        <p:nvSpPr>
          <p:cNvPr id="141315" name="Rectangle 3"/>
          <p:cNvSpPr>
            <a:spLocks noGrp="1" noChangeArrowheads="1"/>
          </p:cNvSpPr>
          <p:nvPr>
            <p:ph type="body" idx="1"/>
          </p:nvPr>
        </p:nvSpPr>
        <p:spPr>
          <a:xfrm>
            <a:off x="590550" y="703263"/>
            <a:ext cx="8229600" cy="4525962"/>
          </a:xfrm>
        </p:spPr>
        <p:txBody>
          <a:bodyPr/>
          <a:lstStyle/>
          <a:p>
            <a:pPr marL="0" indent="0" eaLnBrk="1" hangingPunct="1">
              <a:lnSpc>
                <a:spcPct val="80000"/>
              </a:lnSpc>
              <a:buFontTx/>
              <a:buNone/>
              <a:defRPr/>
            </a:pPr>
            <a:r>
              <a:rPr lang="en-US" altLang="zh-CN" sz="2400" b="1" dirty="0">
                <a:solidFill>
                  <a:schemeClr val="tx2"/>
                </a:solidFill>
                <a:latin typeface="+mj-lt"/>
                <a:ea typeface="黑体" panose="02010609060101010101" pitchFamily="49" charset="-122"/>
                <a:cs typeface="+mj-cs"/>
              </a:rPr>
              <a:t>5</a:t>
            </a:r>
            <a:r>
              <a:rPr lang="zh-CN" altLang="en-US" sz="2400" b="1" dirty="0">
                <a:solidFill>
                  <a:schemeClr val="tx2"/>
                </a:solidFill>
                <a:latin typeface="+mj-lt"/>
                <a:ea typeface="黑体" panose="02010609060101010101" pitchFamily="49" charset="-122"/>
                <a:cs typeface="+mj-cs"/>
              </a:rPr>
              <a:t>、管道漏氨</a:t>
            </a:r>
            <a:endParaRPr lang="zh-CN" altLang="en-US" sz="2400" b="1" dirty="0">
              <a:solidFill>
                <a:schemeClr val="tx2"/>
              </a:solidFill>
              <a:latin typeface="+mj-lt"/>
              <a:ea typeface="黑体" panose="02010609060101010101" pitchFamily="49" charset="-122"/>
              <a:cs typeface="+mj-cs"/>
            </a:endParaRPr>
          </a:p>
          <a:p>
            <a:pPr marL="0" indent="0" eaLnBrk="1" hangingPunct="1">
              <a:lnSpc>
                <a:spcPct val="150000"/>
              </a:lnSpc>
              <a:buFontTx/>
              <a:buNone/>
              <a:defRPr/>
            </a:pPr>
            <a:r>
              <a:rPr lang="zh-CN" altLang="en-US" sz="2200" dirty="0" smtClean="0">
                <a:latin typeface="楷体" panose="02010609060101010101" pitchFamily="49" charset="-122"/>
                <a:ea typeface="楷体" panose="02010609060101010101" pitchFamily="49" charset="-122"/>
              </a:rPr>
              <a:t>（</a:t>
            </a:r>
            <a:r>
              <a:rPr lang="en-US" altLang="zh-CN" sz="2200" dirty="0" smtClean="0">
                <a:latin typeface="楷体" panose="02010609060101010101" pitchFamily="49" charset="-122"/>
                <a:ea typeface="楷体" panose="02010609060101010101" pitchFamily="49" charset="-122"/>
              </a:rPr>
              <a:t>1</a:t>
            </a:r>
            <a:r>
              <a:rPr lang="zh-CN" altLang="en-US" sz="2200" dirty="0" smtClean="0">
                <a:latin typeface="楷体" panose="02010609060101010101" pitchFamily="49" charset="-122"/>
                <a:ea typeface="楷体" panose="02010609060101010101" pitchFamily="49" charset="-122"/>
              </a:rPr>
              <a:t>）如</a:t>
            </a:r>
            <a:r>
              <a:rPr lang="zh-CN" altLang="en-US" sz="2200" dirty="0">
                <a:latin typeface="楷体" panose="02010609060101010101" pitchFamily="49" charset="-122"/>
                <a:ea typeface="楷体" panose="02010609060101010101" pitchFamily="49" charset="-122"/>
              </a:rPr>
              <a:t>发现管道漏氨后，迅速关闭事故管道两边最近的控制阀门，切断氨液的来源。</a:t>
            </a:r>
            <a:endParaRPr lang="zh-CN" altLang="en-US" sz="2200" dirty="0">
              <a:latin typeface="楷体" panose="02010609060101010101" pitchFamily="49" charset="-122"/>
              <a:ea typeface="楷体" panose="02010609060101010101" pitchFamily="49" charset="-122"/>
            </a:endParaRPr>
          </a:p>
          <a:p>
            <a:pPr marL="0" indent="0" eaLnBrk="1" hangingPunct="1">
              <a:lnSpc>
                <a:spcPct val="150000"/>
              </a:lnSpc>
              <a:buFontTx/>
              <a:buNone/>
              <a:defRPr/>
            </a:pPr>
            <a:r>
              <a:rPr lang="zh-CN" altLang="en-US" sz="2200" dirty="0" smtClean="0">
                <a:latin typeface="楷体" panose="02010609060101010101" pitchFamily="49" charset="-122"/>
                <a:ea typeface="楷体" panose="02010609060101010101" pitchFamily="49" charset="-122"/>
              </a:rPr>
              <a:t>（</a:t>
            </a:r>
            <a:r>
              <a:rPr lang="en-US" altLang="zh-CN" sz="2200" dirty="0" smtClean="0">
                <a:latin typeface="楷体" panose="02010609060101010101" pitchFamily="49" charset="-122"/>
                <a:ea typeface="楷体" panose="02010609060101010101" pitchFamily="49" charset="-122"/>
              </a:rPr>
              <a:t>2</a:t>
            </a:r>
            <a:r>
              <a:rPr lang="zh-CN" altLang="en-US" sz="2200" dirty="0" smtClean="0">
                <a:latin typeface="楷体" panose="02010609060101010101" pitchFamily="49" charset="-122"/>
                <a:ea typeface="楷体" panose="02010609060101010101" pitchFamily="49" charset="-122"/>
              </a:rPr>
              <a:t>）根据</a:t>
            </a:r>
            <a:r>
              <a:rPr lang="zh-CN" altLang="en-US" sz="2200" dirty="0">
                <a:latin typeface="楷体" panose="02010609060101010101" pitchFamily="49" charset="-122"/>
                <a:ea typeface="楷体" panose="02010609060101010101" pitchFamily="49" charset="-122"/>
              </a:rPr>
              <a:t>漏氨情况，管子漏氨的大小，可采取临时打管卡的办法，封堵漏口和裂纹，然后进行事故</a:t>
            </a:r>
            <a:r>
              <a:rPr lang="zh-CN" altLang="en-US" sz="2200" dirty="0" smtClean="0">
                <a:latin typeface="楷体" panose="02010609060101010101" pitchFamily="49" charset="-122"/>
                <a:ea typeface="楷体" panose="02010609060101010101" pitchFamily="49" charset="-122"/>
              </a:rPr>
              <a:t>部位抽空。</a:t>
            </a:r>
            <a:endParaRPr lang="en-US" altLang="zh-CN" sz="2200" dirty="0" smtClean="0">
              <a:latin typeface="楷体" panose="02010609060101010101" pitchFamily="49" charset="-122"/>
              <a:ea typeface="楷体" panose="02010609060101010101" pitchFamily="49" charset="-122"/>
            </a:endParaRPr>
          </a:p>
          <a:p>
            <a:pPr marL="0" indent="0" eaLnBrk="1" hangingPunct="1">
              <a:lnSpc>
                <a:spcPct val="150000"/>
              </a:lnSpc>
              <a:buFontTx/>
              <a:buNone/>
              <a:defRPr/>
            </a:pPr>
            <a:r>
              <a:rPr lang="zh-CN" altLang="en-US" sz="2200" dirty="0" smtClean="0">
                <a:latin typeface="楷体" panose="02010609060101010101" pitchFamily="49" charset="-122"/>
                <a:ea typeface="楷体" panose="02010609060101010101" pitchFamily="49" charset="-122"/>
              </a:rPr>
              <a:t>（</a:t>
            </a:r>
            <a:r>
              <a:rPr lang="en-US" altLang="zh-CN" sz="2200" dirty="0" smtClean="0">
                <a:latin typeface="楷体" panose="02010609060101010101" pitchFamily="49" charset="-122"/>
                <a:ea typeface="楷体" panose="02010609060101010101" pitchFamily="49" charset="-122"/>
              </a:rPr>
              <a:t>3</a:t>
            </a:r>
            <a:r>
              <a:rPr lang="zh-CN" altLang="en-US" sz="2200" dirty="0" smtClean="0">
                <a:latin typeface="楷体" panose="02010609060101010101" pitchFamily="49" charset="-122"/>
                <a:ea typeface="楷体" panose="02010609060101010101" pitchFamily="49" charset="-122"/>
              </a:rPr>
              <a:t>）开启</a:t>
            </a:r>
            <a:r>
              <a:rPr lang="zh-CN" altLang="en-US" sz="2200" dirty="0">
                <a:latin typeface="楷体" panose="02010609060101010101" pitchFamily="49" charset="-122"/>
                <a:ea typeface="楷体" panose="02010609060101010101" pitchFamily="49" charset="-122"/>
              </a:rPr>
              <a:t>事故排风扇进行通风换气，并对事故部位抽空，更换新</a:t>
            </a:r>
            <a:r>
              <a:rPr lang="en-US" altLang="zh-CN" sz="2200" dirty="0" smtClean="0">
                <a:latin typeface="楷体" panose="02010609060101010101" pitchFamily="49" charset="-122"/>
                <a:ea typeface="楷体" panose="02010609060101010101" pitchFamily="49" charset="-122"/>
              </a:rPr>
              <a:t>0000</a:t>
            </a:r>
            <a:r>
              <a:rPr lang="zh-CN" altLang="en-US" sz="2200" dirty="0" smtClean="0">
                <a:latin typeface="楷体" panose="02010609060101010101" pitchFamily="49" charset="-122"/>
                <a:ea typeface="楷体" panose="02010609060101010101" pitchFamily="49" charset="-122"/>
              </a:rPr>
              <a:t>修理</a:t>
            </a:r>
            <a:r>
              <a:rPr lang="zh-CN" altLang="en-US" sz="2200" dirty="0">
                <a:latin typeface="楷体" panose="02010609060101010101" pitchFamily="49" charset="-122"/>
                <a:ea typeface="楷体" panose="02010609060101010101" pitchFamily="49" charset="-122"/>
              </a:rPr>
              <a:t>补焊</a:t>
            </a:r>
            <a:r>
              <a:rPr lang="zh-CN" altLang="en-US" sz="2200" dirty="0" smtClean="0">
                <a:latin typeface="楷体" panose="02010609060101010101" pitchFamily="49" charset="-122"/>
                <a:ea typeface="楷体" panose="02010609060101010101" pitchFamily="49" charset="-122"/>
              </a:rPr>
              <a:t>。加</a:t>
            </a:r>
            <a:r>
              <a:rPr lang="zh-CN" altLang="en-US" sz="2200" dirty="0">
                <a:latin typeface="楷体" panose="02010609060101010101" pitchFamily="49" charset="-122"/>
                <a:ea typeface="楷体" panose="02010609060101010101" pitchFamily="49" charset="-122"/>
              </a:rPr>
              <a:t>氨装置漏氨（加氨站</a:t>
            </a:r>
            <a:r>
              <a:rPr lang="zh-CN" altLang="en-US" sz="2200" dirty="0" smtClean="0">
                <a:latin typeface="楷体" panose="02010609060101010101" pitchFamily="49" charset="-122"/>
                <a:ea typeface="楷体" panose="02010609060101010101" pitchFamily="49" charset="-122"/>
              </a:rPr>
              <a:t>）在</a:t>
            </a:r>
            <a:r>
              <a:rPr lang="zh-CN" altLang="en-US" sz="2200" dirty="0">
                <a:latin typeface="楷体" panose="02010609060101010101" pitchFamily="49" charset="-122"/>
                <a:ea typeface="楷体" panose="02010609060101010101" pitchFamily="49" charset="-122"/>
              </a:rPr>
              <a:t>加氨过程中，加氨装置漏氨，应</a:t>
            </a:r>
            <a:r>
              <a:rPr lang="zh-CN" altLang="en-US" sz="2200" dirty="0" smtClean="0">
                <a:latin typeface="楷体" panose="02010609060101010101" pitchFamily="49" charset="-122"/>
                <a:ea typeface="楷体" panose="02010609060101010101" pitchFamily="49" charset="-122"/>
              </a:rPr>
              <a:t>迅速关闭加氨装置最近的阀门和氨瓶的出液阀。</a:t>
            </a:r>
            <a:endParaRPr lang="zh-CN" altLang="en-US" sz="2200" dirty="0" smtClean="0">
              <a:latin typeface="楷体" panose="02010609060101010101" pitchFamily="49" charset="-122"/>
              <a:ea typeface="楷体" panose="02010609060101010101" pitchFamily="49" charset="-122"/>
            </a:endParaRPr>
          </a:p>
          <a:p>
            <a:pPr marL="0" indent="0" eaLnBrk="1" hangingPunct="1">
              <a:lnSpc>
                <a:spcPct val="150000"/>
              </a:lnSpc>
              <a:buFontTx/>
              <a:buNone/>
              <a:defRPr/>
            </a:pPr>
            <a:br>
              <a:rPr lang="zh-CN" altLang="en-US" sz="2200" dirty="0">
                <a:latin typeface="楷体" panose="02010609060101010101" pitchFamily="49" charset="-122"/>
                <a:ea typeface="楷体" panose="02010609060101010101" pitchFamily="49" charset="-122"/>
              </a:rPr>
            </a:br>
            <a:endParaRPr lang="zh-CN" altLang="en-US" sz="2200" dirty="0">
              <a:latin typeface="楷体" panose="02010609060101010101" pitchFamily="49" charset="-122"/>
              <a:ea typeface="楷体" panose="02010609060101010101" pitchFamily="49" charset="-122"/>
            </a:endParaRPr>
          </a:p>
          <a:p>
            <a:pPr marL="0" indent="0" eaLnBrk="1" hangingPunct="1">
              <a:lnSpc>
                <a:spcPct val="150000"/>
              </a:lnSpc>
              <a:buFontTx/>
              <a:buNone/>
              <a:defRPr/>
            </a:pPr>
            <a:endParaRPr lang="en-US" altLang="zh-CN" sz="2200" dirty="0">
              <a:latin typeface="楷体" panose="02010609060101010101" pitchFamily="49" charset="-122"/>
              <a:ea typeface="楷体" panose="02010609060101010101" pitchFamily="49" charset="-122"/>
            </a:endParaRPr>
          </a:p>
        </p:txBody>
      </p:sp>
      <p:pic>
        <p:nvPicPr>
          <p:cNvPr id="131076" name="Picture 5" descr="U_1397~1"/>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3348038" y="4868863"/>
            <a:ext cx="2519362"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4CDB9C0A-5BEA-4FC4-A347-1B6A8AA7A116}" type="slidenum">
              <a:rPr lang="en-US" altLang="zh-CN" sz="1400"/>
            </a:fld>
            <a:endParaRPr lang="en-US" altLang="zh-CN" sz="1400"/>
          </a:p>
        </p:txBody>
      </p:sp>
      <p:sp>
        <p:nvSpPr>
          <p:cNvPr id="142339" name="Rectangle 3"/>
          <p:cNvSpPr>
            <a:spLocks noGrp="1" noChangeArrowheads="1"/>
          </p:cNvSpPr>
          <p:nvPr>
            <p:ph type="body" idx="1"/>
          </p:nvPr>
        </p:nvSpPr>
        <p:spPr>
          <a:xfrm>
            <a:off x="457200" y="836613"/>
            <a:ext cx="8229600" cy="4525962"/>
          </a:xfrm>
        </p:spPr>
        <p:txBody>
          <a:bodyPr/>
          <a:lstStyle/>
          <a:p>
            <a:pPr marL="0" indent="0" eaLnBrk="1" hangingPunct="1">
              <a:lnSpc>
                <a:spcPct val="80000"/>
              </a:lnSpc>
              <a:buFontTx/>
              <a:buNone/>
              <a:defRPr/>
            </a:pPr>
            <a:r>
              <a:rPr lang="en-US" altLang="zh-CN" sz="2400" b="1" dirty="0">
                <a:solidFill>
                  <a:schemeClr val="tx2"/>
                </a:solidFill>
                <a:latin typeface="+mj-lt"/>
                <a:ea typeface="黑体" panose="02010609060101010101" pitchFamily="49" charset="-122"/>
                <a:cs typeface="+mj-cs"/>
              </a:rPr>
              <a:t>6</a:t>
            </a:r>
            <a:r>
              <a:rPr lang="zh-CN" altLang="en-US" sz="2400" b="1" dirty="0">
                <a:solidFill>
                  <a:schemeClr val="tx2"/>
                </a:solidFill>
                <a:latin typeface="+mj-lt"/>
                <a:ea typeface="黑体" panose="02010609060101010101" pitchFamily="49" charset="-122"/>
                <a:cs typeface="+mj-cs"/>
              </a:rPr>
              <a:t>、加氨装置漏氨（加氨站）</a:t>
            </a:r>
            <a:endParaRPr lang="zh-CN" altLang="en-US" sz="2400" b="1" dirty="0">
              <a:solidFill>
                <a:schemeClr val="tx2"/>
              </a:solidFill>
              <a:latin typeface="+mj-lt"/>
              <a:ea typeface="黑体" panose="02010609060101010101" pitchFamily="49" charset="-122"/>
              <a:cs typeface="+mj-cs"/>
            </a:endParaRPr>
          </a:p>
          <a:p>
            <a:pPr marL="0" indent="0" eaLnBrk="1" hangingPunct="1">
              <a:lnSpc>
                <a:spcPct val="150000"/>
              </a:lnSpc>
              <a:buFontTx/>
              <a:buNone/>
              <a:defRPr/>
            </a:pPr>
            <a:r>
              <a:rPr lang="zh-CN" altLang="en-US" sz="2200" dirty="0">
                <a:latin typeface="楷体" panose="02010609060101010101" pitchFamily="49" charset="-122"/>
                <a:ea typeface="楷体" panose="02010609060101010101" pitchFamily="49" charset="-122"/>
              </a:rPr>
              <a:t> </a:t>
            </a:r>
            <a:r>
              <a:rPr lang="zh-CN" altLang="en-US" sz="2200" dirty="0" smtClean="0">
                <a:latin typeface="楷体" panose="02010609060101010101" pitchFamily="49" charset="-122"/>
                <a:ea typeface="楷体" panose="02010609060101010101" pitchFamily="49" charset="-122"/>
              </a:rPr>
              <a:t>    在</a:t>
            </a:r>
            <a:r>
              <a:rPr lang="zh-CN" altLang="en-US" sz="2200" dirty="0">
                <a:latin typeface="楷体" panose="02010609060101010101" pitchFamily="49" charset="-122"/>
                <a:ea typeface="楷体" panose="02010609060101010101" pitchFamily="49" charset="-122"/>
              </a:rPr>
              <a:t>加氨过程中，加氨装置漏氨，应迅速关闭加氨装置最近的阀门和氨瓶的出液阀。调节站漏</a:t>
            </a:r>
            <a:r>
              <a:rPr lang="zh-CN" altLang="en-US" sz="2200" dirty="0" smtClean="0">
                <a:latin typeface="楷体" panose="02010609060101010101" pitchFamily="49" charset="-122"/>
                <a:ea typeface="楷体" panose="02010609060101010101" pitchFamily="49" charset="-122"/>
              </a:rPr>
              <a:t>氨：</a:t>
            </a:r>
            <a:endParaRPr lang="zh-CN" altLang="en-US" sz="2200" dirty="0">
              <a:latin typeface="楷体" panose="02010609060101010101" pitchFamily="49" charset="-122"/>
              <a:ea typeface="楷体" panose="02010609060101010101" pitchFamily="49" charset="-122"/>
            </a:endParaRPr>
          </a:p>
          <a:p>
            <a:pPr marL="0" indent="0" eaLnBrk="1" hangingPunct="1">
              <a:lnSpc>
                <a:spcPct val="150000"/>
              </a:lnSpc>
              <a:buFontTx/>
              <a:buNone/>
              <a:defRPr/>
            </a:pPr>
            <a:r>
              <a:rPr lang="zh-CN" altLang="en-US" sz="2200" dirty="0" smtClean="0">
                <a:latin typeface="楷体" panose="02010609060101010101" pitchFamily="49" charset="-122"/>
                <a:ea typeface="楷体" panose="02010609060101010101" pitchFamily="49" charset="-122"/>
              </a:rPr>
              <a:t>（</a:t>
            </a:r>
            <a:r>
              <a:rPr lang="en-US" altLang="zh-CN" sz="2200" dirty="0" smtClean="0">
                <a:latin typeface="楷体" panose="02010609060101010101" pitchFamily="49" charset="-122"/>
                <a:ea typeface="楷体" panose="02010609060101010101" pitchFamily="49" charset="-122"/>
              </a:rPr>
              <a:t>1</a:t>
            </a:r>
            <a:r>
              <a:rPr lang="zh-CN" altLang="en-US" sz="2200" dirty="0" smtClean="0">
                <a:latin typeface="楷体" panose="02010609060101010101" pitchFamily="49" charset="-122"/>
                <a:ea typeface="楷体" panose="02010609060101010101" pitchFamily="49" charset="-122"/>
              </a:rPr>
              <a:t>）调节</a:t>
            </a:r>
            <a:r>
              <a:rPr lang="zh-CN" altLang="en-US" sz="2200" dirty="0">
                <a:latin typeface="楷体" panose="02010609060101010101" pitchFamily="49" charset="-122"/>
                <a:ea typeface="楷体" panose="02010609060101010101" pitchFamily="49" charset="-122"/>
              </a:rPr>
              <a:t>站的阀门及管路和压力表漏氨后，应迅速关闭漏氨事故处两侧最近的控制阀，切断氨的来源。</a:t>
            </a:r>
            <a:endParaRPr lang="zh-CN" altLang="en-US" sz="2200" dirty="0">
              <a:latin typeface="楷体" panose="02010609060101010101" pitchFamily="49" charset="-122"/>
              <a:ea typeface="楷体" panose="02010609060101010101" pitchFamily="49" charset="-122"/>
            </a:endParaRPr>
          </a:p>
          <a:p>
            <a:pPr marL="0" indent="0" eaLnBrk="1" hangingPunct="1">
              <a:lnSpc>
                <a:spcPct val="150000"/>
              </a:lnSpc>
              <a:buFontTx/>
              <a:buNone/>
              <a:defRPr/>
            </a:pPr>
            <a:r>
              <a:rPr lang="zh-CN" altLang="en-US" sz="2200" dirty="0">
                <a:latin typeface="楷体" panose="02010609060101010101" pitchFamily="49" charset="-122"/>
                <a:ea typeface="楷体" panose="02010609060101010101" pitchFamily="49" charset="-122"/>
              </a:rPr>
              <a:t> </a:t>
            </a:r>
            <a:r>
              <a:rPr lang="zh-CN" altLang="en-US" sz="2200" dirty="0" smtClean="0">
                <a:latin typeface="楷体" panose="02010609060101010101" pitchFamily="49" charset="-122"/>
                <a:ea typeface="楷体" panose="02010609060101010101" pitchFamily="49" charset="-122"/>
              </a:rPr>
              <a:t>（</a:t>
            </a:r>
            <a:r>
              <a:rPr lang="en-US" altLang="zh-CN" sz="2200" dirty="0" smtClean="0">
                <a:latin typeface="楷体" panose="02010609060101010101" pitchFamily="49" charset="-122"/>
                <a:ea typeface="楷体" panose="02010609060101010101" pitchFamily="49" charset="-122"/>
              </a:rPr>
              <a:t>2</a:t>
            </a:r>
            <a:r>
              <a:rPr lang="zh-CN" altLang="en-US" sz="2200" dirty="0" smtClean="0">
                <a:latin typeface="楷体" panose="02010609060101010101" pitchFamily="49" charset="-122"/>
                <a:ea typeface="楷体" panose="02010609060101010101" pitchFamily="49" charset="-122"/>
              </a:rPr>
              <a:t>）开启</a:t>
            </a:r>
            <a:r>
              <a:rPr lang="zh-CN" altLang="en-US" sz="2200" dirty="0">
                <a:latin typeface="楷体" panose="02010609060101010101" pitchFamily="49" charset="-122"/>
                <a:ea typeface="楷体" panose="02010609060101010101" pitchFamily="49" charset="-122"/>
              </a:rPr>
              <a:t>事故排风扇进行通风换气，待氨液处理完毕后进行系统抽空，更换阀门或进行补焊。</a:t>
            </a:r>
            <a:endParaRPr lang="zh-CN" altLang="en-US" sz="2200" dirty="0">
              <a:latin typeface="楷体" panose="02010609060101010101" pitchFamily="49" charset="-122"/>
              <a:ea typeface="楷体" panose="02010609060101010101" pitchFamily="49" charset="-122"/>
            </a:endParaRPr>
          </a:p>
          <a:p>
            <a:pPr marL="0" indent="0" eaLnBrk="1" hangingPunct="1">
              <a:lnSpc>
                <a:spcPct val="150000"/>
              </a:lnSpc>
              <a:buFontTx/>
              <a:buNone/>
              <a:defRPr/>
            </a:pPr>
            <a:endParaRPr lang="zh-CN" altLang="en-US" sz="2200" dirty="0">
              <a:latin typeface="楷体" panose="02010609060101010101" pitchFamily="49" charset="-122"/>
              <a:ea typeface="楷体" panose="02010609060101010101" pitchFamily="49" charset="-122"/>
            </a:endParaRPr>
          </a:p>
          <a:p>
            <a:pPr marL="0" indent="0" eaLnBrk="1" hangingPunct="1">
              <a:lnSpc>
                <a:spcPct val="150000"/>
              </a:lnSpc>
              <a:buFontTx/>
              <a:buNone/>
              <a:defRPr/>
            </a:pPr>
            <a:br>
              <a:rPr lang="zh-CN" altLang="en-US" sz="2200" dirty="0">
                <a:latin typeface="楷体" panose="02010609060101010101" pitchFamily="49" charset="-122"/>
                <a:ea typeface="楷体" panose="02010609060101010101" pitchFamily="49" charset="-122"/>
              </a:rPr>
            </a:br>
            <a:endParaRPr lang="zh-CN" altLang="en-US" sz="2200" dirty="0">
              <a:latin typeface="楷体" panose="02010609060101010101" pitchFamily="49" charset="-122"/>
              <a:ea typeface="楷体" panose="02010609060101010101" pitchFamily="49" charset="-122"/>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AD9AEF2D-F86E-48B8-AF7D-BEC2F0AF9D17}" type="slidenum">
              <a:rPr lang="en-US" altLang="zh-CN" sz="1400"/>
            </a:fld>
            <a:endParaRPr lang="en-US" altLang="zh-CN" sz="1400"/>
          </a:p>
        </p:txBody>
      </p:sp>
      <p:sp>
        <p:nvSpPr>
          <p:cNvPr id="143362" name="Rectangle 2"/>
          <p:cNvSpPr>
            <a:spLocks noGrp="1" noChangeArrowheads="1"/>
          </p:cNvSpPr>
          <p:nvPr>
            <p:ph type="title"/>
          </p:nvPr>
        </p:nvSpPr>
        <p:spPr>
          <a:solidFill>
            <a:schemeClr val="accent1">
              <a:lumMod val="75000"/>
            </a:schemeClr>
          </a:solidFill>
        </p:spPr>
        <p:txBody>
          <a:bodyPr/>
          <a:lstStyle/>
          <a:p>
            <a:pPr eaLnBrk="1" hangingPunct="1">
              <a:defRPr/>
            </a:pPr>
            <a:br>
              <a:rPr lang="en-US" altLang="zh-CN" sz="3200" b="1" dirty="0">
                <a:ea typeface="黑体" panose="02010609060101010101" pitchFamily="49" charset="-122"/>
              </a:rPr>
            </a:br>
            <a:r>
              <a:rPr lang="zh-CN" altLang="en-US" sz="3200" b="1" dirty="0">
                <a:ea typeface="黑体" panose="02010609060101010101" pitchFamily="49" charset="-122"/>
              </a:rPr>
              <a:t>处理漏氨事故时氨的排放</a:t>
            </a:r>
            <a:br>
              <a:rPr lang="zh-CN" altLang="en-US" sz="3200" b="1" dirty="0">
                <a:ea typeface="黑体" panose="02010609060101010101" pitchFamily="49" charset="-122"/>
              </a:rPr>
            </a:br>
            <a:endParaRPr lang="zh-CN" altLang="en-US" sz="3200" b="1" dirty="0">
              <a:ea typeface="黑体" panose="02010609060101010101" pitchFamily="49" charset="-122"/>
            </a:endParaRPr>
          </a:p>
        </p:txBody>
      </p:sp>
      <p:sp>
        <p:nvSpPr>
          <p:cNvPr id="133124" name="Rectangle 3"/>
          <p:cNvSpPr>
            <a:spLocks noGrp="1" noChangeArrowheads="1"/>
          </p:cNvSpPr>
          <p:nvPr>
            <p:ph type="body" idx="1"/>
          </p:nvPr>
        </p:nvSpPr>
        <p:spPr>
          <a:xfrm>
            <a:off x="457200" y="1484313"/>
            <a:ext cx="8229600" cy="4525962"/>
          </a:xfrm>
        </p:spPr>
        <p:txBody>
          <a:bodyPr/>
          <a:lstStyle/>
          <a:p>
            <a:pPr marL="0" indent="0" eaLnBrk="1" hangingPunct="1">
              <a:lnSpc>
                <a:spcPct val="150000"/>
              </a:lnSpc>
              <a:buFontTx/>
              <a:buNone/>
            </a:pPr>
            <a:r>
              <a:rPr lang="en-US" altLang="zh-CN" sz="2000" smtClean="0">
                <a:latin typeface="楷体" panose="02010609060101010101" pitchFamily="49" charset="-122"/>
                <a:ea typeface="楷体" panose="02010609060101010101" pitchFamily="49" charset="-122"/>
              </a:rPr>
              <a:t> </a:t>
            </a:r>
            <a:r>
              <a:rPr lang="en-US" altLang="zh-CN" sz="2000" smtClean="0">
                <a:ea typeface="楷体" panose="02010609060101010101" pitchFamily="49" charset="-122"/>
              </a:rPr>
              <a:t>     </a:t>
            </a:r>
            <a:r>
              <a:rPr lang="zh-CN" altLang="en-US" sz="2000" smtClean="0">
                <a:latin typeface="楷体" panose="02010609060101010101" pitchFamily="49" charset="-122"/>
                <a:ea typeface="楷体" panose="02010609060101010101" pitchFamily="49" charset="-122"/>
              </a:rPr>
              <a:t>容器设备漏氨，容器内氨液较多的情况下，必须做出将其设备内的氨液排放到其它容器内或排放掉的处理工作。免得造成更大的漏氨现象，减少伤亡及空气污染。氨液的排放分为系统内排放和向系统外排放。</a:t>
            </a:r>
            <a:endParaRPr lang="zh-CN" altLang="en-US" sz="2000"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zh-CN" altLang="en-US" sz="2000" smtClean="0">
                <a:latin typeface="楷体" panose="02010609060101010101" pitchFamily="49" charset="-122"/>
                <a:ea typeface="楷体" panose="02010609060101010101" pitchFamily="49" charset="-122"/>
              </a:rPr>
              <a:t> ⑴向系统内的排放：一般应采取设备的放油管及排液管排放，将漏氨容器的氨液排至其它压力较低的容器内。</a:t>
            </a:r>
            <a:endParaRPr lang="zh-CN" altLang="en-US" sz="2000"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zh-CN" altLang="en-US" sz="2000" smtClean="0">
                <a:latin typeface="楷体" panose="02010609060101010101" pitchFamily="49" charset="-122"/>
                <a:ea typeface="楷体" panose="02010609060101010101" pitchFamily="49" charset="-122"/>
              </a:rPr>
              <a:t> ⑵向系统外的排放，在特殊情况下，为了减少事故设备的氨液外泄，避免伤亡事故发生，将氨液通过串联设备放油管与耐压胶皮管放入水池中，以保证安全，在向外界排放氨液或氨气时，注意：阀门不要开的过大、过猛、防止胶管连接处脱落，造成意外事故发生。</a:t>
            </a:r>
            <a:endParaRPr lang="zh-CN" altLang="en-US" sz="2000" smtClean="0">
              <a:latin typeface="楷体" panose="02010609060101010101" pitchFamily="49" charset="-122"/>
              <a:ea typeface="楷体" panose="02010609060101010101" pitchFamily="49" charset="-122"/>
            </a:endParaRPr>
          </a:p>
          <a:p>
            <a:pPr marL="0" indent="0" eaLnBrk="1" hangingPunct="1">
              <a:lnSpc>
                <a:spcPct val="150000"/>
              </a:lnSpc>
              <a:buFontTx/>
              <a:buNone/>
            </a:pPr>
            <a:endParaRPr lang="en-US" altLang="zh-CN" sz="2000" smtClean="0">
              <a:latin typeface="楷体" panose="02010609060101010101" pitchFamily="49" charset="-122"/>
              <a:ea typeface="楷体" panose="02010609060101010101" pitchFamily="49"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133DE319-85FF-4F39-B3DC-C312B5296F2C}" type="slidenum">
              <a:rPr lang="en-US" altLang="zh-CN" sz="1400"/>
            </a:fld>
            <a:endParaRPr lang="en-US" altLang="zh-CN" sz="1400"/>
          </a:p>
        </p:txBody>
      </p:sp>
      <p:sp>
        <p:nvSpPr>
          <p:cNvPr id="7170" name="Rectangle 2"/>
          <p:cNvSpPr>
            <a:spLocks noGrp="1" noChangeArrowheads="1"/>
          </p:cNvSpPr>
          <p:nvPr>
            <p:ph type="title"/>
          </p:nvPr>
        </p:nvSpPr>
        <p:spPr>
          <a:solidFill>
            <a:schemeClr val="accent5">
              <a:lumMod val="75000"/>
            </a:schemeClr>
          </a:solidFill>
        </p:spPr>
        <p:txBody>
          <a:bodyPr/>
          <a:lstStyle/>
          <a:p>
            <a:pPr eaLnBrk="1" hangingPunct="1">
              <a:defRPr/>
            </a:pPr>
            <a:r>
              <a:rPr lang="en-US" altLang="zh-CN" sz="3200" dirty="0">
                <a:ea typeface="黑体" panose="02010609060101010101" pitchFamily="49" charset="-122"/>
              </a:rPr>
              <a:t>(</a:t>
            </a:r>
            <a:r>
              <a:rPr lang="zh-CN" altLang="en-US" sz="3200" dirty="0">
                <a:ea typeface="黑体" panose="02010609060101010101" pitchFamily="49" charset="-122"/>
              </a:rPr>
              <a:t>五</a:t>
            </a:r>
            <a:r>
              <a:rPr lang="en-US" altLang="zh-CN" sz="3200" dirty="0">
                <a:ea typeface="黑体" panose="02010609060101010101" pitchFamily="49" charset="-122"/>
              </a:rPr>
              <a:t>)</a:t>
            </a:r>
            <a:r>
              <a:rPr lang="zh-CN" altLang="en-US" sz="3200" dirty="0">
                <a:ea typeface="黑体" panose="02010609060101010101" pitchFamily="49" charset="-122"/>
              </a:rPr>
              <a:t>消防措施</a:t>
            </a:r>
            <a:endParaRPr lang="zh-CN" altLang="en-US" sz="3200" dirty="0">
              <a:ea typeface="黑体" panose="02010609060101010101" pitchFamily="49" charset="-122"/>
            </a:endParaRPr>
          </a:p>
        </p:txBody>
      </p:sp>
      <p:sp>
        <p:nvSpPr>
          <p:cNvPr id="7171" name="Rectangle 3"/>
          <p:cNvSpPr>
            <a:spLocks noGrp="1" noChangeArrowheads="1"/>
          </p:cNvSpPr>
          <p:nvPr>
            <p:ph type="body" idx="1"/>
          </p:nvPr>
        </p:nvSpPr>
        <p:spPr>
          <a:xfrm>
            <a:off x="519113" y="1639888"/>
            <a:ext cx="8229600" cy="4525962"/>
          </a:xfrm>
        </p:spPr>
        <p:txBody>
          <a:bodyPr/>
          <a:lstStyle/>
          <a:p>
            <a:pPr marL="0" indent="0" eaLnBrk="1" hangingPunct="1">
              <a:lnSpc>
                <a:spcPts val="3600"/>
              </a:lnSpc>
              <a:buFontTx/>
              <a:buNone/>
              <a:defRPr/>
            </a:pPr>
            <a:r>
              <a:rPr lang="zh-CN" altLang="en-US" sz="2400" dirty="0" smtClean="0">
                <a:ea typeface="黑体" panose="02010609060101010101" pitchFamily="49" charset="-122"/>
              </a:rPr>
              <a:t>危险</a:t>
            </a:r>
            <a:r>
              <a:rPr lang="zh-CN" altLang="en-US" sz="2400" dirty="0">
                <a:ea typeface="黑体" panose="02010609060101010101" pitchFamily="49" charset="-122"/>
              </a:rPr>
              <a:t>特性    </a:t>
            </a:r>
            <a:r>
              <a:rPr lang="zh-CN" altLang="en-US" sz="2000" dirty="0">
                <a:latin typeface="楷体" panose="02010609060101010101" pitchFamily="49" charset="-122"/>
                <a:ea typeface="楷体" panose="02010609060101010101" pitchFamily="49" charset="-122"/>
              </a:rPr>
              <a:t>与空气混合能形成爆炸性混合物（爆炸上下限</a:t>
            </a:r>
            <a:r>
              <a:rPr lang="en-US" altLang="zh-CN" sz="2000" dirty="0">
                <a:latin typeface="楷体" panose="02010609060101010101" pitchFamily="49" charset="-122"/>
                <a:ea typeface="楷体" panose="02010609060101010101" pitchFamily="49" charset="-122"/>
              </a:rPr>
              <a:t>15.7</a:t>
            </a:r>
            <a:r>
              <a:rPr lang="zh-CN" altLang="en-US" sz="2000" dirty="0">
                <a:latin typeface="楷体" panose="02010609060101010101" pitchFamily="49" charset="-122"/>
                <a:ea typeface="楷体" panose="02010609060101010101" pitchFamily="49" charset="-122"/>
              </a:rPr>
              <a:t>～</a:t>
            </a:r>
            <a:r>
              <a:rPr lang="en-US" altLang="zh-CN" sz="2000" dirty="0">
                <a:latin typeface="楷体" panose="02010609060101010101" pitchFamily="49" charset="-122"/>
                <a:ea typeface="楷体" panose="02010609060101010101" pitchFamily="49" charset="-122"/>
              </a:rPr>
              <a:t>27.4﹪</a:t>
            </a:r>
            <a:r>
              <a:rPr lang="zh-CN" altLang="en-US" sz="2000" dirty="0">
                <a:latin typeface="楷体" panose="02010609060101010101" pitchFamily="49" charset="-122"/>
                <a:ea typeface="楷体" panose="02010609060101010101" pitchFamily="49" charset="-122"/>
              </a:rPr>
              <a:t>）</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遇明火、高热 能引起燃烧爆炸</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与氟、氯等接触会发生剧烈的化学反应</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若遇高热</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容器内压增大</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有开裂和爆炸的危险</a:t>
            </a:r>
            <a:r>
              <a:rPr lang="en-US" altLang="zh-CN" sz="2000" dirty="0">
                <a:latin typeface="楷体" panose="02010609060101010101" pitchFamily="49" charset="-122"/>
                <a:ea typeface="楷体" panose="02010609060101010101" pitchFamily="49" charset="-122"/>
              </a:rPr>
              <a:t>.</a:t>
            </a:r>
            <a:endParaRPr lang="en-US" altLang="zh-CN" sz="2000" dirty="0">
              <a:latin typeface="楷体" panose="02010609060101010101" pitchFamily="49" charset="-122"/>
              <a:ea typeface="楷体" panose="02010609060101010101" pitchFamily="49" charset="-122"/>
            </a:endParaRPr>
          </a:p>
          <a:p>
            <a:pPr marL="0" indent="0" eaLnBrk="1" hangingPunct="1">
              <a:lnSpc>
                <a:spcPts val="3600"/>
              </a:lnSpc>
              <a:buFontTx/>
              <a:buNone/>
              <a:defRPr/>
            </a:pPr>
            <a:r>
              <a:rPr lang="zh-CN" altLang="en-US" sz="2400" dirty="0">
                <a:latin typeface="黑体" panose="02010609060101010101" pitchFamily="49" charset="-122"/>
                <a:ea typeface="黑体" panose="02010609060101010101" pitchFamily="49" charset="-122"/>
              </a:rPr>
              <a:t>有害燃烧产物</a:t>
            </a:r>
            <a:r>
              <a:rPr lang="zh-CN" altLang="en-US" sz="2000" dirty="0">
                <a:latin typeface="楷体" panose="02010609060101010101" pitchFamily="49" charset="-122"/>
                <a:ea typeface="楷体" panose="02010609060101010101" pitchFamily="49" charset="-122"/>
              </a:rPr>
              <a:t>  氮氧化物</a:t>
            </a:r>
            <a:endParaRPr lang="zh-CN" altLang="en-US" sz="2000" dirty="0">
              <a:latin typeface="楷体" panose="02010609060101010101" pitchFamily="49" charset="-122"/>
              <a:ea typeface="楷体" panose="02010609060101010101" pitchFamily="49" charset="-122"/>
            </a:endParaRPr>
          </a:p>
          <a:p>
            <a:pPr marL="0" indent="0" eaLnBrk="1" hangingPunct="1">
              <a:lnSpc>
                <a:spcPts val="3600"/>
              </a:lnSpc>
              <a:buFontTx/>
              <a:buNone/>
              <a:defRPr/>
            </a:pPr>
            <a:r>
              <a:rPr lang="zh-CN" altLang="en-US" sz="2400" dirty="0">
                <a:latin typeface="黑体" panose="02010609060101010101" pitchFamily="49" charset="-122"/>
                <a:ea typeface="黑体" panose="02010609060101010101" pitchFamily="49" charset="-122"/>
              </a:rPr>
              <a:t>灭火方式</a:t>
            </a:r>
            <a:r>
              <a:rPr lang="zh-CN" altLang="en-US" sz="2000" dirty="0">
                <a:latin typeface="楷体" panose="02010609060101010101" pitchFamily="49" charset="-122"/>
                <a:ea typeface="楷体" panose="02010609060101010101" pitchFamily="49" charset="-122"/>
              </a:rPr>
              <a:t>  用雾状水、抗溶性泡沫、二氧化碳、砂土灭火</a:t>
            </a:r>
            <a:r>
              <a:rPr lang="en-US" altLang="zh-CN" sz="2000" dirty="0">
                <a:latin typeface="楷体" panose="02010609060101010101" pitchFamily="49" charset="-122"/>
                <a:ea typeface="楷体" panose="02010609060101010101" pitchFamily="49" charset="-122"/>
              </a:rPr>
              <a:t>.</a:t>
            </a:r>
            <a:endParaRPr lang="en-US" altLang="zh-CN" sz="2000" dirty="0">
              <a:latin typeface="楷体" panose="02010609060101010101" pitchFamily="49" charset="-122"/>
              <a:ea typeface="楷体" panose="02010609060101010101" pitchFamily="49" charset="-122"/>
            </a:endParaRPr>
          </a:p>
          <a:p>
            <a:pPr marL="0" indent="0" eaLnBrk="1" hangingPunct="1">
              <a:lnSpc>
                <a:spcPts val="3600"/>
              </a:lnSpc>
              <a:buFontTx/>
              <a:buNone/>
              <a:defRPr/>
            </a:pPr>
            <a:r>
              <a:rPr lang="zh-CN" altLang="en-US" sz="2400" dirty="0">
                <a:latin typeface="黑体" panose="02010609060101010101" pitchFamily="49" charset="-122"/>
                <a:ea typeface="黑体" panose="02010609060101010101" pitchFamily="49" charset="-122"/>
              </a:rPr>
              <a:t>灭火注意事项</a:t>
            </a:r>
            <a:r>
              <a:rPr lang="zh-CN" altLang="en-US" sz="2000" dirty="0">
                <a:latin typeface="楷体" panose="02010609060101010101" pitchFamily="49" charset="-122"/>
                <a:ea typeface="楷体" panose="02010609060101010101" pitchFamily="49" charset="-122"/>
              </a:rPr>
              <a:t>  </a:t>
            </a:r>
            <a:r>
              <a:rPr lang="zh-CN" altLang="en-US" sz="2000" dirty="0">
                <a:ea typeface="楷体" panose="02010609060101010101" pitchFamily="49" charset="-122"/>
              </a:rPr>
              <a:t>切断气源</a:t>
            </a:r>
            <a:r>
              <a:rPr lang="en-US" altLang="zh-CN" sz="2000" dirty="0">
                <a:ea typeface="楷体" panose="02010609060101010101" pitchFamily="49" charset="-122"/>
              </a:rPr>
              <a:t>.</a:t>
            </a:r>
            <a:r>
              <a:rPr lang="zh-CN" altLang="en-US" sz="2000" dirty="0">
                <a:ea typeface="楷体" panose="02010609060101010101" pitchFamily="49" charset="-122"/>
              </a:rPr>
              <a:t>若不能切断气源</a:t>
            </a:r>
            <a:r>
              <a:rPr lang="en-US" altLang="zh-CN" sz="2000" dirty="0">
                <a:ea typeface="楷体" panose="02010609060101010101" pitchFamily="49" charset="-122"/>
              </a:rPr>
              <a:t>,</a:t>
            </a:r>
            <a:r>
              <a:rPr lang="zh-CN" altLang="en-US" sz="2000" dirty="0">
                <a:ea typeface="楷体" panose="02010609060101010101" pitchFamily="49" charset="-122"/>
              </a:rPr>
              <a:t>则不许熄灭泄漏处的</a:t>
            </a:r>
            <a:r>
              <a:rPr lang="zh-CN" altLang="en-US" sz="2000" dirty="0" smtClean="0">
                <a:ea typeface="楷体" panose="02010609060101010101" pitchFamily="49" charset="-122"/>
              </a:rPr>
              <a:t>火焰</a:t>
            </a:r>
            <a:r>
              <a:rPr lang="zh-CN" altLang="en-US" sz="2000" dirty="0">
                <a:ea typeface="楷体" panose="02010609060101010101" pitchFamily="49" charset="-122"/>
              </a:rPr>
              <a:t>，</a:t>
            </a:r>
            <a:r>
              <a:rPr lang="zh-CN" altLang="en-US" sz="2000" dirty="0" smtClean="0">
                <a:latin typeface="楷体" panose="02010609060101010101" pitchFamily="49" charset="-122"/>
                <a:ea typeface="楷体" panose="02010609060101010101" pitchFamily="49" charset="-122"/>
              </a:rPr>
              <a:t>消防</a:t>
            </a:r>
            <a:r>
              <a:rPr lang="zh-CN" altLang="en-US" sz="2000" dirty="0">
                <a:latin typeface="楷体" panose="02010609060101010101" pitchFamily="49" charset="-122"/>
                <a:ea typeface="楷体" panose="02010609060101010101" pitchFamily="49" charset="-122"/>
              </a:rPr>
              <a:t>人员</a:t>
            </a:r>
            <a:r>
              <a:rPr lang="zh-CN" altLang="en-US" sz="2000" dirty="0">
                <a:ea typeface="楷体" panose="02010609060101010101" pitchFamily="49" charset="-122"/>
              </a:rPr>
              <a:t>必须佩戴空气呼吸器、穿全身防火防毒服</a:t>
            </a:r>
            <a:r>
              <a:rPr lang="en-US" altLang="zh-CN" sz="2000" dirty="0">
                <a:ea typeface="楷体" panose="02010609060101010101" pitchFamily="49" charset="-122"/>
              </a:rPr>
              <a:t>,</a:t>
            </a:r>
            <a:r>
              <a:rPr lang="zh-CN" altLang="en-US" sz="2000" dirty="0">
                <a:ea typeface="楷体" panose="02010609060101010101" pitchFamily="49" charset="-122"/>
              </a:rPr>
              <a:t>在上风向灭火</a:t>
            </a:r>
            <a:r>
              <a:rPr lang="zh-CN" altLang="en-US" sz="2000" dirty="0" smtClean="0">
                <a:ea typeface="楷体" panose="02010609060101010101" pitchFamily="49" charset="-122"/>
              </a:rPr>
              <a:t>。尽可能</a:t>
            </a:r>
            <a:r>
              <a:rPr lang="zh-CN" altLang="en-US" sz="2000" dirty="0">
                <a:ea typeface="楷体" panose="02010609060101010101" pitchFamily="49" charset="-122"/>
              </a:rPr>
              <a:t>将容器从火场移至空旷处，喷水保持火场容器冷却 。</a:t>
            </a:r>
            <a:endParaRPr lang="zh-CN" altLang="en-US" sz="2000" dirty="0">
              <a:ea typeface="楷体" panose="02010609060101010101" pitchFamily="49" charset="-122"/>
            </a:endParaRPr>
          </a:p>
          <a:p>
            <a:pPr marL="0" indent="0" eaLnBrk="1" hangingPunct="1">
              <a:lnSpc>
                <a:spcPts val="3600"/>
              </a:lnSpc>
              <a:buFontTx/>
              <a:buNone/>
              <a:defRPr/>
            </a:pPr>
            <a:r>
              <a:rPr lang="zh-CN" altLang="en-US" sz="2400" dirty="0">
                <a:ea typeface="黑体" panose="02010609060101010101" pitchFamily="49" charset="-122"/>
              </a:rPr>
              <a:t>灭火剂</a:t>
            </a:r>
            <a:r>
              <a:rPr lang="zh-CN" altLang="en-US" sz="2000" dirty="0">
                <a:ea typeface="楷体" panose="02010609060101010101" pitchFamily="49" charset="-122"/>
              </a:rPr>
              <a:t>：雾状水、抗溶性泡沫、二氧化碳、砂土。</a:t>
            </a:r>
            <a:endParaRPr lang="zh-CN" altLang="en-US" sz="2000" dirty="0">
              <a:ea typeface="楷体" panose="02010609060101010101" pitchFamily="49" charset="-122"/>
            </a:endParaRPr>
          </a:p>
          <a:p>
            <a:pPr eaLnBrk="1" hangingPunct="1">
              <a:lnSpc>
                <a:spcPct val="90000"/>
              </a:lnSpc>
              <a:defRPr/>
            </a:pPr>
            <a:endParaRPr lang="en-US" altLang="zh-CN" sz="2000" dirty="0">
              <a:ea typeface="楷体" panose="02010609060101010101" pitchFamily="49" charset="-122"/>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D5F8B546-AD7B-46C3-8176-74798ADC35ED}" type="slidenum">
              <a:rPr lang="en-US" altLang="zh-CN" sz="1400"/>
            </a:fld>
            <a:endParaRPr lang="en-US" altLang="zh-CN" sz="1400"/>
          </a:p>
        </p:txBody>
      </p:sp>
      <p:sp>
        <p:nvSpPr>
          <p:cNvPr id="144386" name="Rectangle 2"/>
          <p:cNvSpPr>
            <a:spLocks noGrp="1" noChangeArrowheads="1"/>
          </p:cNvSpPr>
          <p:nvPr>
            <p:ph type="title"/>
          </p:nvPr>
        </p:nvSpPr>
        <p:spPr>
          <a:xfrm>
            <a:off x="468313" y="188913"/>
            <a:ext cx="8229600" cy="576262"/>
          </a:xfrm>
          <a:solidFill>
            <a:schemeClr val="accent1">
              <a:lumMod val="75000"/>
            </a:schemeClr>
          </a:solidFill>
        </p:spPr>
        <p:txBody>
          <a:bodyPr/>
          <a:lstStyle/>
          <a:p>
            <a:pPr eaLnBrk="1" hangingPunct="1">
              <a:defRPr/>
            </a:pPr>
            <a:r>
              <a:rPr lang="zh-CN" altLang="en-US" sz="3200" b="1" dirty="0">
                <a:ea typeface="黑体" panose="02010609060101010101" pitchFamily="49" charset="-122"/>
              </a:rPr>
              <a:t>中毒人员的</a:t>
            </a:r>
            <a:r>
              <a:rPr lang="zh-CN" altLang="en-US" sz="3200" b="1" dirty="0" smtClean="0">
                <a:ea typeface="黑体" panose="02010609060101010101" pitchFamily="49" charset="-122"/>
              </a:rPr>
              <a:t>急救</a:t>
            </a:r>
            <a:endParaRPr lang="zh-CN" altLang="en-US" sz="3200" b="1" dirty="0">
              <a:ea typeface="黑体" panose="02010609060101010101" pitchFamily="49" charset="-122"/>
            </a:endParaRPr>
          </a:p>
        </p:txBody>
      </p:sp>
      <p:sp>
        <p:nvSpPr>
          <p:cNvPr id="134148" name="Rectangle 3"/>
          <p:cNvSpPr>
            <a:spLocks noGrp="1" noChangeArrowheads="1"/>
          </p:cNvSpPr>
          <p:nvPr>
            <p:ph type="body" idx="1"/>
          </p:nvPr>
        </p:nvSpPr>
        <p:spPr>
          <a:xfrm>
            <a:off x="457200" y="836613"/>
            <a:ext cx="8229600" cy="4525962"/>
          </a:xfrm>
        </p:spPr>
        <p:txBody>
          <a:bodyPr/>
          <a:lstStyle/>
          <a:p>
            <a:pPr marL="0" indent="0" eaLnBrk="1" hangingPunct="1">
              <a:lnSpc>
                <a:spcPct val="150000"/>
              </a:lnSpc>
              <a:buFontTx/>
              <a:buNone/>
            </a:pPr>
            <a:r>
              <a:rPr lang="zh-CN" altLang="en-US" sz="2000" b="1" smtClean="0">
                <a:latin typeface="楷体" panose="02010609060101010101" pitchFamily="49" charset="-122"/>
                <a:ea typeface="楷体" panose="02010609060101010101" pitchFamily="49" charset="-122"/>
              </a:rPr>
              <a:t>严重中毒者要及时送往定点医院</a:t>
            </a:r>
            <a:endParaRPr lang="zh-CN" altLang="en-US" sz="2000" b="1"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zh-CN" altLang="en-US" sz="2000" smtClean="0">
                <a:latin typeface="楷体" panose="02010609060101010101" pitchFamily="49" charset="-122"/>
                <a:ea typeface="楷体" panose="02010609060101010101" pitchFamily="49" charset="-122"/>
              </a:rPr>
              <a:t>    氨制冷系统漏氨发生严重中毒时，必须及时送往定点医院进行抢救，在送往医院的过程要采取必要的救护措施，急救电话：</a:t>
            </a:r>
            <a:r>
              <a:rPr lang="en-US" altLang="zh-CN" sz="2000" smtClean="0">
                <a:latin typeface="楷体" panose="02010609060101010101" pitchFamily="49" charset="-122"/>
                <a:ea typeface="楷体" panose="02010609060101010101" pitchFamily="49" charset="-122"/>
              </a:rPr>
              <a:t>120</a:t>
            </a:r>
            <a:r>
              <a:rPr lang="zh-CN" altLang="en-US" sz="2000" smtClean="0">
                <a:latin typeface="楷体" panose="02010609060101010101" pitchFamily="49" charset="-122"/>
                <a:ea typeface="楷体" panose="02010609060101010101" pitchFamily="49" charset="-122"/>
              </a:rPr>
              <a:t>和</a:t>
            </a:r>
            <a:r>
              <a:rPr lang="en-US" altLang="zh-CN" sz="2000" smtClean="0">
                <a:latin typeface="楷体" panose="02010609060101010101" pitchFamily="49" charset="-122"/>
                <a:ea typeface="楷体" panose="02010609060101010101" pitchFamily="49" charset="-122"/>
              </a:rPr>
              <a:t>999</a:t>
            </a:r>
            <a:r>
              <a:rPr lang="zh-CN" altLang="en-US" sz="2000" smtClean="0">
                <a:latin typeface="楷体" panose="02010609060101010101" pitchFamily="49" charset="-122"/>
                <a:ea typeface="楷体" panose="02010609060101010101" pitchFamily="49" charset="-122"/>
              </a:rPr>
              <a:t>。</a:t>
            </a:r>
            <a:endParaRPr lang="zh-CN" altLang="en-US" sz="2000"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zh-CN" altLang="en-US" sz="2000" b="1" smtClean="0">
                <a:latin typeface="楷体" panose="02010609060101010101" pitchFamily="49" charset="-122"/>
                <a:ea typeface="楷体" panose="02010609060101010101" pitchFamily="49" charset="-122"/>
              </a:rPr>
              <a:t>氨侵入人身体的途径</a:t>
            </a:r>
            <a:endParaRPr lang="zh-CN" altLang="en-US" sz="2000" b="1"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zh-CN" altLang="en-US" sz="2000" smtClean="0">
                <a:latin typeface="楷体" panose="02010609060101010101" pitchFamily="49" charset="-122"/>
                <a:ea typeface="楷体" panose="02010609060101010101" pitchFamily="49" charset="-122"/>
              </a:rPr>
              <a:t>   氨的大量泄漏将对人的生命和国家财产造成危害，一般是通过人的皮肤和呼吸道侵入人体造成危害，氨可深入从鼻腔到肺泡的整个呼吸道，同时人们因鼻受不了刺激而用口呼吸，进入到胃里，引起恶心等到现象，氨很容易侵入粘膜部位，使人们出现刺激难忍等现象。</a:t>
            </a:r>
            <a:endParaRPr lang="zh-CN" altLang="en-US" sz="2000"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zh-CN" altLang="en-US" sz="2000" b="1" smtClean="0">
                <a:latin typeface="楷体" panose="02010609060101010101" pitchFamily="49" charset="-122"/>
                <a:ea typeface="楷体" panose="02010609060101010101" pitchFamily="49" charset="-122"/>
              </a:rPr>
              <a:t>氨中毒有急性中毒和慢性中毒</a:t>
            </a:r>
            <a:endParaRPr lang="zh-CN" altLang="en-US" sz="2000" b="1"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zh-CN" altLang="en-US" sz="2000" smtClean="0">
                <a:latin typeface="楷体" panose="02010609060101010101" pitchFamily="49" charset="-122"/>
                <a:ea typeface="楷体" panose="02010609060101010101" pitchFamily="49" charset="-122"/>
              </a:rPr>
              <a:t>    在发生事故大量泄漏时极会出现急性中毒，往往引起喉痉挛声门水肿，严重还会造成呼吸道机械性阻塞而窒息死亡，大量吸入氨气会引起中毒性肺水肿，呼吸道炎症、尿道炎症、眼部炎症等。</a:t>
            </a:r>
            <a:endParaRPr lang="zh-CN" altLang="en-US" sz="2000"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zh-CN" altLang="en-US" sz="2000" smtClean="0">
                <a:latin typeface="楷体" panose="02010609060101010101" pitchFamily="49" charset="-122"/>
                <a:ea typeface="楷体" panose="02010609060101010101" pitchFamily="49" charset="-122"/>
              </a:rPr>
              <a:t> </a:t>
            </a:r>
            <a:endParaRPr lang="zh-CN" altLang="en-US" sz="2000" smtClean="0">
              <a:latin typeface="楷体" panose="02010609060101010101" pitchFamily="49" charset="-122"/>
              <a:ea typeface="楷体" panose="02010609060101010101" pitchFamily="49" charset="-122"/>
            </a:endParaRPr>
          </a:p>
          <a:p>
            <a:pPr marL="0" indent="0" eaLnBrk="1" hangingPunct="1">
              <a:lnSpc>
                <a:spcPct val="150000"/>
              </a:lnSpc>
              <a:buFontTx/>
              <a:buNone/>
            </a:pPr>
            <a:endParaRPr lang="en-US" altLang="zh-CN" sz="2000" smtClean="0">
              <a:latin typeface="楷体" panose="02010609060101010101" pitchFamily="49" charset="-122"/>
              <a:ea typeface="楷体" panose="02010609060101010101" pitchFamily="49" charset="-122"/>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79346140-F53E-4B00-97B5-22D21978D25B}" type="slidenum">
              <a:rPr lang="en-US" altLang="zh-CN" sz="1400"/>
            </a:fld>
            <a:endParaRPr lang="en-US" altLang="zh-CN" sz="1400"/>
          </a:p>
        </p:txBody>
      </p:sp>
      <p:sp>
        <p:nvSpPr>
          <p:cNvPr id="145411" name="Rectangle 3"/>
          <p:cNvSpPr>
            <a:spLocks noGrp="1" noChangeArrowheads="1"/>
          </p:cNvSpPr>
          <p:nvPr>
            <p:ph type="body" idx="1"/>
          </p:nvPr>
        </p:nvSpPr>
        <p:spPr>
          <a:xfrm>
            <a:off x="457200" y="260350"/>
            <a:ext cx="8229600" cy="4525963"/>
          </a:xfrm>
        </p:spPr>
        <p:txBody>
          <a:bodyPr/>
          <a:lstStyle/>
          <a:p>
            <a:pPr marL="0" indent="0" eaLnBrk="1" hangingPunct="1">
              <a:lnSpc>
                <a:spcPct val="150000"/>
              </a:lnSpc>
              <a:buFontTx/>
              <a:buNone/>
              <a:defRPr/>
            </a:pPr>
            <a:r>
              <a:rPr lang="zh-CN" altLang="en-US" sz="2400" b="1" dirty="0">
                <a:ea typeface="黑体" panose="02010609060101010101" pitchFamily="49" charset="-122"/>
              </a:rPr>
              <a:t>现场抢救</a:t>
            </a:r>
            <a:endParaRPr lang="zh-CN" altLang="en-US" sz="2400" b="1" dirty="0">
              <a:ea typeface="黑体" panose="02010609060101010101" pitchFamily="49" charset="-122"/>
            </a:endParaRPr>
          </a:p>
          <a:p>
            <a:pPr marL="0" indent="0" eaLnBrk="1" hangingPunct="1">
              <a:lnSpc>
                <a:spcPct val="150000"/>
              </a:lnSpc>
              <a:buFontTx/>
              <a:buNone/>
              <a:defRPr/>
            </a:pPr>
            <a:r>
              <a:rPr lang="zh-CN" altLang="en-US" sz="2200" dirty="0" smtClean="0">
                <a:latin typeface="楷体" panose="02010609060101010101" pitchFamily="49" charset="-122"/>
                <a:ea typeface="楷体" panose="02010609060101010101" pitchFamily="49" charset="-122"/>
              </a:rPr>
              <a:t>（</a:t>
            </a:r>
            <a:r>
              <a:rPr lang="en-US" altLang="zh-CN" sz="2200" dirty="0" smtClean="0">
                <a:latin typeface="楷体" panose="02010609060101010101" pitchFamily="49" charset="-122"/>
                <a:ea typeface="楷体" panose="02010609060101010101" pitchFamily="49" charset="-122"/>
              </a:rPr>
              <a:t>1</a:t>
            </a:r>
            <a:r>
              <a:rPr lang="zh-CN" altLang="en-US" sz="2200" dirty="0" smtClean="0">
                <a:latin typeface="楷体" panose="02010609060101010101" pitchFamily="49" charset="-122"/>
                <a:ea typeface="楷体" panose="02010609060101010101" pitchFamily="49" charset="-122"/>
              </a:rPr>
              <a:t>）救护</a:t>
            </a:r>
            <a:r>
              <a:rPr lang="zh-CN" altLang="en-US" sz="2200" dirty="0">
                <a:latin typeface="楷体" panose="02010609060101010101" pitchFamily="49" charset="-122"/>
                <a:ea typeface="楷体" panose="02010609060101010101" pitchFamily="49" charset="-122"/>
              </a:rPr>
              <a:t>者应做好个人防护，进入事故区抢救人员时，首先要做好个人呼吸系统和皮肤的防护，佩戴好氧气呼吸器或防毒面具、防护衣、橡皮手套。</a:t>
            </a:r>
            <a:endParaRPr lang="zh-CN" altLang="en-US" sz="2200" dirty="0">
              <a:latin typeface="楷体" panose="02010609060101010101" pitchFamily="49" charset="-122"/>
              <a:ea typeface="楷体" panose="02010609060101010101" pitchFamily="49" charset="-122"/>
            </a:endParaRPr>
          </a:p>
          <a:p>
            <a:pPr marL="0" indent="0" eaLnBrk="1" hangingPunct="1">
              <a:lnSpc>
                <a:spcPct val="150000"/>
              </a:lnSpc>
              <a:buFontTx/>
              <a:buNone/>
              <a:defRPr/>
            </a:pPr>
            <a:r>
              <a:rPr lang="zh-CN" altLang="en-US" sz="2200" dirty="0" smtClean="0">
                <a:latin typeface="楷体" panose="02010609060101010101" pitchFamily="49" charset="-122"/>
                <a:ea typeface="楷体" panose="02010609060101010101" pitchFamily="49" charset="-122"/>
              </a:rPr>
              <a:t>（</a:t>
            </a:r>
            <a:r>
              <a:rPr lang="en-US" altLang="zh-CN" sz="2200" dirty="0" smtClean="0">
                <a:latin typeface="楷体" panose="02010609060101010101" pitchFamily="49" charset="-122"/>
                <a:ea typeface="楷体" panose="02010609060101010101" pitchFamily="49" charset="-122"/>
              </a:rPr>
              <a:t>2</a:t>
            </a:r>
            <a:r>
              <a:rPr lang="zh-CN" altLang="en-US" sz="2200" dirty="0" smtClean="0">
                <a:latin typeface="楷体" panose="02010609060101010101" pitchFamily="49" charset="-122"/>
                <a:ea typeface="楷体" panose="02010609060101010101" pitchFamily="49" charset="-122"/>
              </a:rPr>
              <a:t>）将</a:t>
            </a:r>
            <a:r>
              <a:rPr lang="zh-CN" altLang="en-US" sz="2200" dirty="0">
                <a:latin typeface="楷体" panose="02010609060101010101" pitchFamily="49" charset="-122"/>
                <a:ea typeface="楷体" panose="02010609060101010101" pitchFamily="49" charset="-122"/>
              </a:rPr>
              <a:t>被氨熏倒者迅速移至温暖通风外，注意伤员身体安全，不能强拖硬拉，防止给中毒人员造成外伤，</a:t>
            </a:r>
            <a:endParaRPr lang="zh-CN" altLang="en-US" sz="2200" dirty="0">
              <a:latin typeface="楷体" panose="02010609060101010101" pitchFamily="49" charset="-122"/>
              <a:ea typeface="楷体" panose="02010609060101010101" pitchFamily="49" charset="-122"/>
            </a:endParaRPr>
          </a:p>
          <a:p>
            <a:pPr marL="0" indent="0" eaLnBrk="1" hangingPunct="1">
              <a:lnSpc>
                <a:spcPct val="150000"/>
              </a:lnSpc>
              <a:buFontTx/>
              <a:buNone/>
              <a:defRPr/>
            </a:pPr>
            <a:r>
              <a:rPr lang="zh-CN" altLang="en-US" sz="2200" dirty="0" smtClean="0">
                <a:latin typeface="楷体" panose="02010609060101010101" pitchFamily="49" charset="-122"/>
                <a:ea typeface="楷体" panose="02010609060101010101" pitchFamily="49" charset="-122"/>
              </a:rPr>
              <a:t>    将</a:t>
            </a:r>
            <a:r>
              <a:rPr lang="zh-CN" altLang="en-US" sz="2200" dirty="0">
                <a:latin typeface="楷体" panose="02010609060101010101" pitchFamily="49" charset="-122"/>
                <a:ea typeface="楷体" panose="02010609060101010101" pitchFamily="49" charset="-122"/>
              </a:rPr>
              <a:t>中毒者颈、胸部钮扣和腰带松开，保持中毒者呼吸畅通，注意中毒者神态，呼吸状况，循环系统的功能及心跳变化，同时用</a:t>
            </a:r>
            <a:r>
              <a:rPr lang="en-US" altLang="zh-CN" sz="2200" dirty="0">
                <a:latin typeface="楷体" panose="02010609060101010101" pitchFamily="49" charset="-122"/>
                <a:ea typeface="楷体" panose="02010609060101010101" pitchFamily="49" charset="-122"/>
              </a:rPr>
              <a:t>2%</a:t>
            </a:r>
            <a:r>
              <a:rPr lang="zh-CN" altLang="en-US" sz="2200" dirty="0">
                <a:latin typeface="楷体" panose="02010609060101010101" pitchFamily="49" charset="-122"/>
                <a:ea typeface="楷体" panose="02010609060101010101" pitchFamily="49" charset="-122"/>
              </a:rPr>
              <a:t>硼酸水给中毒者漱口，少喝一些柠檬酸汁或</a:t>
            </a:r>
            <a:r>
              <a:rPr lang="en-US" altLang="zh-CN" sz="2200" dirty="0">
                <a:latin typeface="楷体" panose="02010609060101010101" pitchFamily="49" charset="-122"/>
                <a:ea typeface="楷体" panose="02010609060101010101" pitchFamily="49" charset="-122"/>
              </a:rPr>
              <a:t>3%</a:t>
            </a:r>
            <a:r>
              <a:rPr lang="zh-CN" altLang="en-US" sz="2200" dirty="0">
                <a:latin typeface="楷体" panose="02010609060101010101" pitchFamily="49" charset="-122"/>
                <a:ea typeface="楷体" panose="02010609060101010101" pitchFamily="49" charset="-122"/>
              </a:rPr>
              <a:t>的乳酸溶液，对中毒严重不能自理的伤员，应让其吸入</a:t>
            </a:r>
            <a:r>
              <a:rPr lang="en-US" altLang="zh-CN" sz="2200" dirty="0">
                <a:latin typeface="楷体" panose="02010609060101010101" pitchFamily="49" charset="-122"/>
                <a:ea typeface="楷体" panose="02010609060101010101" pitchFamily="49" charset="-122"/>
              </a:rPr>
              <a:t>1-2%</a:t>
            </a:r>
            <a:r>
              <a:rPr lang="zh-CN" altLang="en-US" sz="2200" dirty="0">
                <a:latin typeface="楷体" panose="02010609060101010101" pitchFamily="49" charset="-122"/>
                <a:ea typeface="楷体" panose="02010609060101010101" pitchFamily="49" charset="-122"/>
              </a:rPr>
              <a:t>柠檬酸溶液的蒸汽，对中毒休克者应迅速解开衣服进行人工呼吸，并给中毒者饮用较浓的食醋。</a:t>
            </a:r>
            <a:endParaRPr lang="zh-CN" altLang="en-US" sz="2200" dirty="0">
              <a:latin typeface="楷体" panose="02010609060101010101" pitchFamily="49" charset="-122"/>
              <a:ea typeface="楷体" panose="02010609060101010101" pitchFamily="49" charset="-122"/>
            </a:endParaRPr>
          </a:p>
          <a:p>
            <a:pPr eaLnBrk="1" hangingPunct="1">
              <a:lnSpc>
                <a:spcPct val="150000"/>
              </a:lnSpc>
              <a:defRPr/>
            </a:pPr>
            <a:r>
              <a:rPr lang="zh-CN" altLang="en-US" sz="2200" dirty="0">
                <a:latin typeface="楷体" panose="02010609060101010101" pitchFamily="49" charset="-122"/>
                <a:ea typeface="楷体" panose="02010609060101010101" pitchFamily="49" charset="-122"/>
              </a:rPr>
              <a:t> </a:t>
            </a:r>
            <a:endParaRPr lang="zh-CN" altLang="en-US" sz="2200" dirty="0">
              <a:latin typeface="楷体" panose="02010609060101010101" pitchFamily="49" charset="-122"/>
              <a:ea typeface="楷体" panose="02010609060101010101" pitchFamily="49" charset="-122"/>
            </a:endParaRPr>
          </a:p>
          <a:p>
            <a:pPr eaLnBrk="1" hangingPunct="1">
              <a:lnSpc>
                <a:spcPct val="80000"/>
              </a:lnSpc>
              <a:defRPr/>
            </a:pPr>
            <a:endParaRPr lang="en-US" altLang="zh-CN" sz="2400" dirty="0">
              <a:latin typeface="楷体" panose="02010609060101010101" pitchFamily="49" charset="-122"/>
              <a:ea typeface="楷体" panose="02010609060101010101" pitchFamily="49" charset="-122"/>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F2A9E89C-A7E4-4A18-B5A4-D0522FC7FA32}" type="slidenum">
              <a:rPr lang="en-US" altLang="zh-CN" sz="1400"/>
            </a:fld>
            <a:endParaRPr lang="en-US" altLang="zh-CN" sz="1400"/>
          </a:p>
        </p:txBody>
      </p:sp>
      <p:sp>
        <p:nvSpPr>
          <p:cNvPr id="136195" name="Rectangle 3"/>
          <p:cNvSpPr>
            <a:spLocks noGrp="1" noChangeArrowheads="1"/>
          </p:cNvSpPr>
          <p:nvPr>
            <p:ph type="body" idx="1"/>
          </p:nvPr>
        </p:nvSpPr>
        <p:spPr>
          <a:xfrm>
            <a:off x="457200" y="919163"/>
            <a:ext cx="8229600" cy="4525962"/>
          </a:xfrm>
        </p:spPr>
        <p:txBody>
          <a:bodyPr/>
          <a:lstStyle/>
          <a:p>
            <a:pPr marL="0" indent="0" eaLnBrk="1" hangingPunct="1">
              <a:lnSpc>
                <a:spcPct val="150000"/>
              </a:lnSpc>
              <a:buFontTx/>
              <a:buNone/>
            </a:pPr>
            <a:r>
              <a:rPr lang="zh-CN" altLang="en-US" sz="2200" smtClean="0">
                <a:latin typeface="楷体" panose="02010609060101010101" pitchFamily="49" charset="-122"/>
                <a:ea typeface="楷体" panose="02010609060101010101" pitchFamily="49" charset="-122"/>
              </a:rPr>
              <a:t>（</a:t>
            </a:r>
            <a:r>
              <a:rPr lang="en-US" altLang="zh-CN" sz="2200" smtClean="0">
                <a:latin typeface="楷体" panose="02010609060101010101" pitchFamily="49" charset="-122"/>
                <a:ea typeface="楷体" panose="02010609060101010101" pitchFamily="49" charset="-122"/>
              </a:rPr>
              <a:t>3</a:t>
            </a:r>
            <a:r>
              <a:rPr lang="zh-CN" altLang="en-US" sz="2200" smtClean="0">
                <a:latin typeface="楷体" panose="02010609060101010101" pitchFamily="49" charset="-122"/>
                <a:ea typeface="楷体" panose="02010609060101010101" pitchFamily="49" charset="-122"/>
              </a:rPr>
              <a:t>）中毒病人严禁饮水</a:t>
            </a:r>
            <a:endParaRPr lang="zh-CN" altLang="en-US" sz="2200"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zh-CN" altLang="en-US" sz="2200" smtClean="0">
                <a:latin typeface="楷体" panose="02010609060101010101" pitchFamily="49" charset="-122"/>
                <a:ea typeface="楷体" panose="02010609060101010101" pitchFamily="49" charset="-122"/>
              </a:rPr>
              <a:t> 经过以上处治的中毒人员应迅速送往医院诊治。</a:t>
            </a:r>
            <a:endParaRPr lang="zh-CN" altLang="en-US" sz="2200"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zh-CN" altLang="en-US" sz="2200" smtClean="0">
                <a:latin typeface="楷体" panose="02010609060101010101" pitchFamily="49" charset="-122"/>
                <a:ea typeface="楷体" panose="02010609060101010101" pitchFamily="49" charset="-122"/>
              </a:rPr>
              <a:t>（</a:t>
            </a:r>
            <a:r>
              <a:rPr lang="en-US" altLang="zh-CN" sz="2200" smtClean="0">
                <a:latin typeface="楷体" panose="02010609060101010101" pitchFamily="49" charset="-122"/>
                <a:ea typeface="楷体" panose="02010609060101010101" pitchFamily="49" charset="-122"/>
              </a:rPr>
              <a:t>4</a:t>
            </a:r>
            <a:r>
              <a:rPr lang="zh-CN" altLang="en-US" sz="2200" smtClean="0">
                <a:latin typeface="楷体" panose="02010609060101010101" pitchFamily="49" charset="-122"/>
                <a:ea typeface="楷体" panose="02010609060101010101" pitchFamily="49" charset="-122"/>
              </a:rPr>
              <a:t>）当眼、鼻、咽喉、皮肤等部位沾有氨液的处理。</a:t>
            </a:r>
            <a:endParaRPr lang="zh-CN" altLang="en-US" sz="2200"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zh-CN" altLang="en-US" sz="2200" smtClean="0">
                <a:latin typeface="楷体" panose="02010609060101010101" pitchFamily="49" charset="-122"/>
                <a:ea typeface="楷体" panose="02010609060101010101" pitchFamily="49" charset="-122"/>
              </a:rPr>
              <a:t> ①眼：切勿揉搓，可翻开眼皮用水或</a:t>
            </a:r>
            <a:r>
              <a:rPr lang="en-US" altLang="zh-CN" sz="2200" smtClean="0">
                <a:latin typeface="楷体" panose="02010609060101010101" pitchFamily="49" charset="-122"/>
                <a:ea typeface="楷体" panose="02010609060101010101" pitchFamily="49" charset="-122"/>
              </a:rPr>
              <a:t>2%</a:t>
            </a:r>
            <a:r>
              <a:rPr lang="zh-CN" altLang="en-US" sz="2200" smtClean="0">
                <a:latin typeface="楷体" panose="02010609060101010101" pitchFamily="49" charset="-122"/>
                <a:ea typeface="楷体" panose="02010609060101010101" pitchFamily="49" charset="-122"/>
              </a:rPr>
              <a:t>硼酸水洗眼并迅速开闭眼睛，使水充满全眼，洗后立即送医院治疗。</a:t>
            </a:r>
            <a:endParaRPr lang="zh-CN" altLang="en-US" sz="2200"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zh-CN" altLang="en-US" sz="2200" smtClean="0">
                <a:latin typeface="楷体" panose="02010609060101010101" pitchFamily="49" charset="-122"/>
                <a:ea typeface="楷体" panose="02010609060101010101" pitchFamily="49" charset="-122"/>
              </a:rPr>
              <a:t> ②对于鼻腔、咽喉部位，向鼻内滴入</a:t>
            </a:r>
            <a:r>
              <a:rPr lang="en-US" altLang="zh-CN" sz="2200" smtClean="0">
                <a:latin typeface="楷体" panose="02010609060101010101" pitchFamily="49" charset="-122"/>
                <a:ea typeface="楷体" panose="02010609060101010101" pitchFamily="49" charset="-122"/>
              </a:rPr>
              <a:t>2%</a:t>
            </a:r>
            <a:r>
              <a:rPr lang="zh-CN" altLang="en-US" sz="2200" smtClean="0">
                <a:latin typeface="楷体" panose="02010609060101010101" pitchFamily="49" charset="-122"/>
                <a:ea typeface="楷体" panose="02010609060101010101" pitchFamily="49" charset="-122"/>
              </a:rPr>
              <a:t>硼酸水，并用硼酸水漱口，可以喝大量的</a:t>
            </a:r>
            <a:r>
              <a:rPr lang="en-US" altLang="zh-CN" sz="2200" smtClean="0">
                <a:latin typeface="楷体" panose="02010609060101010101" pitchFamily="49" charset="-122"/>
                <a:ea typeface="楷体" panose="02010609060101010101" pitchFamily="49" charset="-122"/>
              </a:rPr>
              <a:t>0.5%</a:t>
            </a:r>
            <a:r>
              <a:rPr lang="zh-CN" altLang="en-US" sz="2200" smtClean="0">
                <a:latin typeface="楷体" panose="02010609060101010101" pitchFamily="49" charset="-122"/>
                <a:ea typeface="楷体" panose="02010609060101010101" pitchFamily="49" charset="-122"/>
              </a:rPr>
              <a:t>柠檬酸水或食醋</a:t>
            </a:r>
            <a:r>
              <a:rPr lang="en-US" altLang="zh-CN" sz="2200" smtClean="0">
                <a:latin typeface="楷体" panose="02010609060101010101" pitchFamily="49" charset="-122"/>
                <a:ea typeface="楷体" panose="02010609060101010101" pitchFamily="49" charset="-122"/>
              </a:rPr>
              <a:t>,</a:t>
            </a:r>
            <a:r>
              <a:rPr lang="zh-CN" altLang="en-US" sz="2200" smtClean="0">
                <a:latin typeface="楷体" panose="02010609060101010101" pitchFamily="49" charset="-122"/>
                <a:ea typeface="楷体" panose="02010609060101010101" pitchFamily="49" charset="-122"/>
              </a:rPr>
              <a:t>以免助长氨在体内扩散。</a:t>
            </a:r>
            <a:endParaRPr lang="zh-CN" altLang="en-US" sz="2200"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zh-CN" altLang="en-US" sz="2200" smtClean="0">
                <a:latin typeface="楷体" panose="02010609060101010101" pitchFamily="49" charset="-122"/>
                <a:ea typeface="楷体" panose="02010609060101010101" pitchFamily="49" charset="-122"/>
              </a:rPr>
              <a:t> ③对于皮肤，应脱掉沾有氨的衣、裤、用水和</a:t>
            </a:r>
            <a:r>
              <a:rPr lang="en-US" altLang="zh-CN" sz="2200" smtClean="0">
                <a:latin typeface="楷体" panose="02010609060101010101" pitchFamily="49" charset="-122"/>
                <a:ea typeface="楷体" panose="02010609060101010101" pitchFamily="49" charset="-122"/>
              </a:rPr>
              <a:t>2%</a:t>
            </a:r>
            <a:r>
              <a:rPr lang="zh-CN" altLang="en-US" sz="2200" smtClean="0">
                <a:latin typeface="楷体" panose="02010609060101010101" pitchFamily="49" charset="-122"/>
                <a:ea typeface="楷体" panose="02010609060101010101" pitchFamily="49" charset="-122"/>
              </a:rPr>
              <a:t>硼酸水冲洗受影响的部位，被烧伤的皮肤应暴露在空气中并涂上药物。</a:t>
            </a:r>
            <a:endParaRPr lang="zh-CN" altLang="en-US" sz="2200"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zh-CN" altLang="en-US" sz="2200" smtClean="0">
                <a:latin typeface="楷体" panose="02010609060101010101" pitchFamily="49" charset="-122"/>
                <a:ea typeface="楷体" panose="02010609060101010101" pitchFamily="49" charset="-122"/>
              </a:rPr>
              <a:t> </a:t>
            </a:r>
            <a:endParaRPr lang="zh-CN" altLang="en-US" sz="2200" smtClean="0">
              <a:latin typeface="楷体" panose="02010609060101010101" pitchFamily="49" charset="-122"/>
              <a:ea typeface="楷体" panose="02010609060101010101" pitchFamily="49" charset="-122"/>
            </a:endParaRPr>
          </a:p>
          <a:p>
            <a:pPr marL="0" indent="0" eaLnBrk="1" hangingPunct="1">
              <a:lnSpc>
                <a:spcPct val="150000"/>
              </a:lnSpc>
              <a:buFontTx/>
              <a:buNone/>
            </a:pPr>
            <a:endParaRPr lang="en-US" altLang="zh-CN" sz="2200" smtClean="0">
              <a:latin typeface="楷体" panose="02010609060101010101" pitchFamily="49" charset="-122"/>
              <a:ea typeface="楷体" panose="02010609060101010101" pitchFamily="49" charset="-122"/>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0507E345-92E0-488E-9FE6-8C87F9F20CF2}" type="slidenum">
              <a:rPr lang="en-US" altLang="zh-CN" sz="1400"/>
            </a:fld>
            <a:endParaRPr lang="en-US" altLang="zh-CN" sz="1400"/>
          </a:p>
        </p:txBody>
      </p:sp>
      <p:sp>
        <p:nvSpPr>
          <p:cNvPr id="147459" name="Rectangle 3"/>
          <p:cNvSpPr>
            <a:spLocks noGrp="1" noChangeArrowheads="1"/>
          </p:cNvSpPr>
          <p:nvPr>
            <p:ph type="body" idx="1"/>
          </p:nvPr>
        </p:nvSpPr>
        <p:spPr>
          <a:xfrm>
            <a:off x="457200" y="847725"/>
            <a:ext cx="8229600" cy="4525963"/>
          </a:xfrm>
        </p:spPr>
        <p:txBody>
          <a:bodyPr/>
          <a:lstStyle/>
          <a:p>
            <a:pPr marL="0" indent="0" eaLnBrk="1" hangingPunct="1">
              <a:lnSpc>
                <a:spcPct val="150000"/>
              </a:lnSpc>
              <a:buFontTx/>
              <a:buNone/>
              <a:defRPr/>
            </a:pPr>
            <a:r>
              <a:rPr lang="en-US" altLang="zh-CN" sz="2200" b="1" dirty="0">
                <a:latin typeface="楷体" panose="02010609060101010101" pitchFamily="49" charset="-122"/>
                <a:ea typeface="楷体" panose="02010609060101010101" pitchFamily="49" charset="-122"/>
              </a:rPr>
              <a:t>④</a:t>
            </a:r>
            <a:r>
              <a:rPr lang="zh-CN" altLang="en-US" sz="2200" b="1" dirty="0">
                <a:latin typeface="楷体" panose="02010609060101010101" pitchFamily="49" charset="-122"/>
                <a:ea typeface="楷体" panose="02010609060101010101" pitchFamily="49" charset="-122"/>
              </a:rPr>
              <a:t>人员呼吸三种方法：</a:t>
            </a:r>
            <a:r>
              <a:rPr lang="zh-CN" altLang="en-US" sz="2200" dirty="0">
                <a:latin typeface="楷体" panose="02010609060101010101" pitchFamily="49" charset="-122"/>
                <a:ea typeface="楷体" panose="02010609060101010101" pitchFamily="49" charset="-122"/>
              </a:rPr>
              <a:t>背压、振臂式和口对口呼吸式。</a:t>
            </a:r>
            <a:endParaRPr lang="zh-CN" altLang="en-US" sz="2200" dirty="0">
              <a:latin typeface="楷体" panose="02010609060101010101" pitchFamily="49" charset="-122"/>
              <a:ea typeface="楷体" panose="02010609060101010101" pitchFamily="49" charset="-122"/>
            </a:endParaRPr>
          </a:p>
          <a:p>
            <a:pPr marL="0" indent="0" eaLnBrk="1" hangingPunct="1">
              <a:lnSpc>
                <a:spcPct val="150000"/>
              </a:lnSpc>
              <a:buFontTx/>
              <a:buNone/>
              <a:defRPr/>
            </a:pPr>
            <a:r>
              <a:rPr lang="zh-CN" altLang="en-US" sz="2200" dirty="0">
                <a:latin typeface="楷体" panose="02010609060101010101" pitchFamily="49" charset="-122"/>
                <a:ea typeface="楷体" panose="02010609060101010101" pitchFamily="49" charset="-122"/>
              </a:rPr>
              <a:t> </a:t>
            </a:r>
            <a:r>
              <a:rPr lang="zh-CN" altLang="en-US" sz="2200" dirty="0" smtClean="0">
                <a:latin typeface="楷体" panose="02010609060101010101" pitchFamily="49" charset="-122"/>
                <a:ea typeface="楷体" panose="02010609060101010101" pitchFamily="49" charset="-122"/>
              </a:rPr>
              <a:t>   最好</a:t>
            </a:r>
            <a:r>
              <a:rPr lang="zh-CN" altLang="en-US" sz="2200" dirty="0">
                <a:latin typeface="楷体" panose="02010609060101010101" pitchFamily="49" charset="-122"/>
                <a:ea typeface="楷体" panose="02010609060101010101" pitchFamily="49" charset="-122"/>
              </a:rPr>
              <a:t>采用口对口呼吸式，其方法是抢救者用手捏住中毒者的鼻孔，以每分钟</a:t>
            </a:r>
            <a:r>
              <a:rPr lang="en-US" altLang="zh-CN" sz="2200" dirty="0">
                <a:latin typeface="楷体" panose="02010609060101010101" pitchFamily="49" charset="-122"/>
                <a:ea typeface="楷体" panose="02010609060101010101" pitchFamily="49" charset="-122"/>
              </a:rPr>
              <a:t>12-16</a:t>
            </a:r>
            <a:r>
              <a:rPr lang="zh-CN" altLang="en-US" sz="2200" dirty="0">
                <a:latin typeface="楷体" panose="02010609060101010101" pitchFamily="49" charset="-122"/>
                <a:ea typeface="楷体" panose="02010609060101010101" pitchFamily="49" charset="-122"/>
              </a:rPr>
              <a:t>次的速度向中毒者口中吹气，同时可以用针灸扎穴进行配合，其穴位有人中、涌泉、太冲。</a:t>
            </a:r>
            <a:endParaRPr lang="zh-CN" altLang="en-US" sz="2200" dirty="0">
              <a:latin typeface="楷体" panose="02010609060101010101" pitchFamily="49" charset="-122"/>
              <a:ea typeface="楷体" panose="02010609060101010101" pitchFamily="49" charset="-122"/>
            </a:endParaRPr>
          </a:p>
          <a:p>
            <a:pPr marL="0" indent="0" eaLnBrk="1" hangingPunct="1">
              <a:lnSpc>
                <a:spcPct val="150000"/>
              </a:lnSpc>
              <a:buFontTx/>
              <a:buNone/>
              <a:defRPr/>
            </a:pPr>
            <a:r>
              <a:rPr lang="zh-CN" altLang="en-US" sz="2200" b="1" dirty="0">
                <a:latin typeface="楷体" panose="02010609060101010101" pitchFamily="49" charset="-122"/>
                <a:ea typeface="楷体" panose="02010609060101010101" pitchFamily="49" charset="-122"/>
              </a:rPr>
              <a:t>人工复苏胸外挤压法：</a:t>
            </a:r>
            <a:endParaRPr lang="zh-CN" altLang="en-US" sz="2200" b="1" dirty="0">
              <a:latin typeface="楷体" panose="02010609060101010101" pitchFamily="49" charset="-122"/>
              <a:ea typeface="楷体" panose="02010609060101010101" pitchFamily="49" charset="-122"/>
            </a:endParaRPr>
          </a:p>
          <a:p>
            <a:pPr marL="0" indent="0" eaLnBrk="1" hangingPunct="1">
              <a:lnSpc>
                <a:spcPct val="150000"/>
              </a:lnSpc>
              <a:buFontTx/>
              <a:buNone/>
              <a:defRPr/>
            </a:pPr>
            <a:r>
              <a:rPr lang="zh-CN" altLang="en-US" sz="2200" dirty="0" smtClean="0">
                <a:latin typeface="楷体" panose="02010609060101010101" pitchFamily="49" charset="-122"/>
                <a:ea typeface="楷体" panose="02010609060101010101" pitchFamily="49" charset="-122"/>
              </a:rPr>
              <a:t>    将</a:t>
            </a:r>
            <a:r>
              <a:rPr lang="zh-CN" altLang="en-US" sz="2200" dirty="0">
                <a:latin typeface="楷体" panose="02010609060101010101" pitchFamily="49" charset="-122"/>
                <a:ea typeface="楷体" panose="02010609060101010101" pitchFamily="49" charset="-122"/>
              </a:rPr>
              <a:t>患者放平仰卧在硬地或木板上，抢救者在中毒者一侧或骑跨在中毒者身上，面向中毒者头部，</a:t>
            </a:r>
            <a:r>
              <a:rPr lang="zh-CN" altLang="en-US" sz="2200" dirty="0" smtClean="0">
                <a:latin typeface="楷体" panose="02010609060101010101" pitchFamily="49" charset="-122"/>
                <a:ea typeface="楷体" panose="02010609060101010101" pitchFamily="49" charset="-122"/>
              </a:rPr>
              <a:t>用双手</a:t>
            </a:r>
            <a:r>
              <a:rPr lang="zh-CN" altLang="en-US" sz="2200" dirty="0">
                <a:latin typeface="楷体" panose="02010609060101010101" pitchFamily="49" charset="-122"/>
                <a:ea typeface="楷体" panose="02010609060101010101" pitchFamily="49" charset="-122"/>
              </a:rPr>
              <a:t>的冲击式挤压中毒胸腔下部部位，</a:t>
            </a:r>
            <a:r>
              <a:rPr lang="zh-CN" altLang="en-US" sz="2200" dirty="0" smtClean="0">
                <a:latin typeface="楷体" panose="02010609060101010101" pitchFamily="49" charset="-122"/>
                <a:ea typeface="楷体" panose="02010609060101010101" pitchFamily="49" charset="-122"/>
              </a:rPr>
              <a:t>每分钟</a:t>
            </a:r>
            <a:r>
              <a:rPr lang="en-US" altLang="zh-CN" sz="2200" dirty="0" smtClean="0">
                <a:latin typeface="楷体" panose="02010609060101010101" pitchFamily="49" charset="-122"/>
                <a:ea typeface="楷体" panose="02010609060101010101" pitchFamily="49" charset="-122"/>
              </a:rPr>
              <a:t>60-70</a:t>
            </a:r>
            <a:r>
              <a:rPr lang="zh-CN" altLang="en-US" sz="2200" dirty="0" smtClean="0">
                <a:latin typeface="楷体" panose="02010609060101010101" pitchFamily="49" charset="-122"/>
                <a:ea typeface="楷体" panose="02010609060101010101" pitchFamily="49" charset="-122"/>
              </a:rPr>
              <a:t>次</a:t>
            </a:r>
            <a:r>
              <a:rPr lang="zh-CN" altLang="en-US" sz="2200" dirty="0">
                <a:latin typeface="楷体" panose="02010609060101010101" pitchFamily="49" charset="-122"/>
                <a:ea typeface="楷体" panose="02010609060101010101" pitchFamily="49" charset="-122"/>
              </a:rPr>
              <a:t>，挤压时应注意不可用力过大防止中毒者肋</a:t>
            </a:r>
            <a:endParaRPr lang="zh-CN" altLang="en-US" sz="2200" dirty="0">
              <a:latin typeface="楷体" panose="02010609060101010101" pitchFamily="49" charset="-122"/>
              <a:ea typeface="楷体" panose="02010609060101010101" pitchFamily="49" charset="-122"/>
            </a:endParaRPr>
          </a:p>
          <a:p>
            <a:pPr eaLnBrk="1" hangingPunct="1">
              <a:lnSpc>
                <a:spcPct val="90000"/>
              </a:lnSpc>
              <a:defRPr/>
            </a:pPr>
            <a:endParaRPr lang="en-US" altLang="zh-CN" sz="2400" dirty="0">
              <a:latin typeface="楷体" panose="02010609060101010101" pitchFamily="49" charset="-122"/>
              <a:ea typeface="楷体" panose="02010609060101010101" pitchFamily="49"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876F8FB5-61A3-4111-8E2A-C70F8E7D8A9E}" type="slidenum">
              <a:rPr lang="en-US" altLang="zh-CN" sz="1400"/>
            </a:fld>
            <a:endParaRPr lang="en-US" altLang="zh-CN" sz="1400"/>
          </a:p>
        </p:txBody>
      </p:sp>
      <p:sp>
        <p:nvSpPr>
          <p:cNvPr id="12290" name="Rectangle 2"/>
          <p:cNvSpPr>
            <a:spLocks noGrp="1" noChangeArrowheads="1"/>
          </p:cNvSpPr>
          <p:nvPr>
            <p:ph type="title"/>
          </p:nvPr>
        </p:nvSpPr>
        <p:spPr>
          <a:solidFill>
            <a:schemeClr val="accent5">
              <a:lumMod val="75000"/>
            </a:schemeClr>
          </a:solidFill>
        </p:spPr>
        <p:txBody>
          <a:bodyPr/>
          <a:lstStyle/>
          <a:p>
            <a:pPr eaLnBrk="1" hangingPunct="1">
              <a:defRPr/>
            </a:pPr>
            <a:br>
              <a:rPr lang="en-US" altLang="zh-CN" sz="3200" dirty="0">
                <a:latin typeface="黑体" panose="02010609060101010101" pitchFamily="49" charset="-122"/>
                <a:ea typeface="黑体" panose="02010609060101010101" pitchFamily="49" charset="-122"/>
              </a:rPr>
            </a:br>
            <a:r>
              <a:rPr lang="zh-CN" altLang="en-US" sz="3200" dirty="0">
                <a:latin typeface="黑体" panose="02010609060101010101" pitchFamily="49" charset="-122"/>
                <a:ea typeface="黑体" panose="02010609060101010101" pitchFamily="49" charset="-122"/>
              </a:rPr>
              <a:t>三、液氨制冷</a:t>
            </a:r>
            <a:br>
              <a:rPr lang="zh-CN" altLang="en-US" sz="3200" dirty="0">
                <a:latin typeface="黑体" panose="02010609060101010101" pitchFamily="49" charset="-122"/>
                <a:ea typeface="黑体" panose="02010609060101010101" pitchFamily="49" charset="-122"/>
              </a:rPr>
            </a:br>
            <a:endParaRPr lang="zh-CN" altLang="en-US" sz="3200" dirty="0">
              <a:latin typeface="黑体" panose="02010609060101010101" pitchFamily="49" charset="-122"/>
              <a:ea typeface="黑体" panose="02010609060101010101" pitchFamily="49" charset="-122"/>
            </a:endParaRPr>
          </a:p>
        </p:txBody>
      </p:sp>
      <p:sp>
        <p:nvSpPr>
          <p:cNvPr id="12291" name="Rectangle 3"/>
          <p:cNvSpPr>
            <a:spLocks noGrp="1" noChangeArrowheads="1"/>
          </p:cNvSpPr>
          <p:nvPr>
            <p:ph type="body" idx="1"/>
          </p:nvPr>
        </p:nvSpPr>
        <p:spPr>
          <a:xfrm>
            <a:off x="817563" y="1566863"/>
            <a:ext cx="5699125" cy="4525962"/>
          </a:xfrm>
        </p:spPr>
        <p:txBody>
          <a:bodyPr/>
          <a:lstStyle/>
          <a:p>
            <a:pPr marL="0" indent="0" eaLnBrk="1" hangingPunct="1">
              <a:lnSpc>
                <a:spcPct val="150000"/>
              </a:lnSpc>
              <a:buFontTx/>
              <a:buNone/>
              <a:defRPr/>
            </a:pPr>
            <a:r>
              <a:rPr lang="zh-CN" altLang="en-US" sz="2400" dirty="0">
                <a:latin typeface="黑体" panose="02010609060101010101" pitchFamily="49" charset="-122"/>
                <a:ea typeface="黑体" panose="02010609060101010101" pitchFamily="49" charset="-122"/>
              </a:rPr>
              <a:t>物理特性</a:t>
            </a:r>
            <a:endParaRPr lang="zh-CN" altLang="en-US" sz="2400" dirty="0">
              <a:latin typeface="黑体" panose="02010609060101010101" pitchFamily="49" charset="-122"/>
              <a:ea typeface="黑体" panose="02010609060101010101" pitchFamily="49" charset="-122"/>
            </a:endParaRPr>
          </a:p>
          <a:p>
            <a:pPr eaLnBrk="1" hangingPunct="1">
              <a:lnSpc>
                <a:spcPct val="150000"/>
              </a:lnSpc>
              <a:defRPr/>
            </a:pPr>
            <a:r>
              <a:rPr lang="zh-CN" altLang="en-US" sz="2000" dirty="0">
                <a:latin typeface="楷体" panose="02010609060101010101" pitchFamily="49" charset="-122"/>
                <a:ea typeface="楷体" panose="02010609060101010101" pitchFamily="49" charset="-122"/>
              </a:rPr>
              <a:t>沸点： </a:t>
            </a:r>
            <a:r>
              <a:rPr lang="en-US" altLang="zh-CN" sz="2000" dirty="0">
                <a:latin typeface="楷体" panose="02010609060101010101" pitchFamily="49" charset="-122"/>
                <a:ea typeface="楷体" panose="02010609060101010101" pitchFamily="49" charset="-122"/>
              </a:rPr>
              <a:t>-33.5℃(</a:t>
            </a:r>
            <a:r>
              <a:rPr lang="zh-CN" altLang="en-US" sz="1800" dirty="0"/>
              <a:t>物质由液态转变为气态的温度</a:t>
            </a:r>
            <a:r>
              <a:rPr lang="en-US" altLang="zh-CN" sz="1800" dirty="0"/>
              <a:t>)</a:t>
            </a:r>
            <a:r>
              <a:rPr lang="en-US" altLang="zh-CN" sz="2800" dirty="0"/>
              <a:t> </a:t>
            </a:r>
            <a:r>
              <a:rPr lang="en-US" altLang="zh-CN" sz="2000" dirty="0">
                <a:latin typeface="楷体" panose="02010609060101010101" pitchFamily="49" charset="-122"/>
                <a:ea typeface="楷体" panose="02010609060101010101" pitchFamily="49" charset="-122"/>
              </a:rPr>
              <a:t> </a:t>
            </a:r>
            <a:endParaRPr lang="en-US" altLang="zh-CN" sz="2000" dirty="0">
              <a:latin typeface="楷体" panose="02010609060101010101" pitchFamily="49" charset="-122"/>
              <a:ea typeface="楷体" panose="02010609060101010101" pitchFamily="49" charset="-122"/>
            </a:endParaRPr>
          </a:p>
          <a:p>
            <a:pPr eaLnBrk="1" hangingPunct="1">
              <a:lnSpc>
                <a:spcPct val="150000"/>
              </a:lnSpc>
              <a:defRPr/>
            </a:pPr>
            <a:r>
              <a:rPr lang="zh-CN" altLang="en-US" sz="2000" dirty="0">
                <a:latin typeface="楷体" panose="02010609060101010101" pitchFamily="49" charset="-122"/>
                <a:ea typeface="楷体" panose="02010609060101010101" pitchFamily="49" charset="-122"/>
              </a:rPr>
              <a:t>溶点</a:t>
            </a:r>
            <a:r>
              <a:rPr lang="en-US" altLang="zh-CN" sz="2000" dirty="0">
                <a:latin typeface="楷体" panose="02010609060101010101" pitchFamily="49" charset="-122"/>
                <a:ea typeface="楷体" panose="02010609060101010101" pitchFamily="49" charset="-122"/>
              </a:rPr>
              <a:t>:-77 ℃(</a:t>
            </a:r>
            <a:r>
              <a:rPr lang="zh-CN" altLang="en-US" sz="1800" dirty="0"/>
              <a:t>熔化时的温度，是由固体到液体</a:t>
            </a:r>
            <a:r>
              <a:rPr lang="en-US" altLang="zh-CN" sz="1800" dirty="0"/>
              <a:t>)</a:t>
            </a:r>
            <a:endParaRPr lang="en-US" altLang="zh-CN" sz="1800" dirty="0"/>
          </a:p>
          <a:p>
            <a:pPr eaLnBrk="1" hangingPunct="1">
              <a:lnSpc>
                <a:spcPct val="150000"/>
              </a:lnSpc>
              <a:defRPr/>
            </a:pPr>
            <a:r>
              <a:rPr lang="zh-CN" altLang="en-US" sz="2000" dirty="0">
                <a:latin typeface="楷体" panose="02010609060101010101" pitchFamily="49" charset="-122"/>
                <a:ea typeface="楷体" panose="02010609060101010101" pitchFamily="49" charset="-122"/>
              </a:rPr>
              <a:t>临界压力</a:t>
            </a:r>
            <a:r>
              <a:rPr lang="en-US" altLang="zh-CN" sz="2000" dirty="0">
                <a:latin typeface="楷体" panose="02010609060101010101" pitchFamily="49" charset="-122"/>
                <a:ea typeface="楷体" panose="02010609060101010101" pitchFamily="49" charset="-122"/>
              </a:rPr>
              <a:t>:11. 11.4Mpa</a:t>
            </a:r>
            <a:endParaRPr lang="en-US" altLang="zh-CN" sz="2000" dirty="0">
              <a:latin typeface="楷体" panose="02010609060101010101" pitchFamily="49" charset="-122"/>
              <a:ea typeface="楷体" panose="02010609060101010101" pitchFamily="49" charset="-122"/>
            </a:endParaRPr>
          </a:p>
          <a:p>
            <a:pPr eaLnBrk="1" hangingPunct="1">
              <a:lnSpc>
                <a:spcPct val="150000"/>
              </a:lnSpc>
              <a:defRPr/>
            </a:pPr>
            <a:r>
              <a:rPr lang="zh-CN" altLang="en-US" sz="2000" dirty="0">
                <a:latin typeface="楷体" panose="02010609060101010101" pitchFamily="49" charset="-122"/>
                <a:ea typeface="楷体" panose="02010609060101010101" pitchFamily="49" charset="-122"/>
              </a:rPr>
              <a:t>临界温度</a:t>
            </a:r>
            <a:r>
              <a:rPr lang="en-US" altLang="zh-CN" sz="2000" dirty="0">
                <a:latin typeface="楷体" panose="02010609060101010101" pitchFamily="49" charset="-122"/>
                <a:ea typeface="楷体" panose="02010609060101010101" pitchFamily="49" charset="-122"/>
              </a:rPr>
              <a:t>:   132.4</a:t>
            </a:r>
            <a:r>
              <a:rPr lang="en-US" altLang="zh-CN" sz="2000" dirty="0"/>
              <a:t>℃</a:t>
            </a:r>
            <a:endParaRPr lang="en-US" altLang="zh-CN" sz="2000" dirty="0">
              <a:latin typeface="楷体" panose="02010609060101010101" pitchFamily="49" charset="-122"/>
              <a:ea typeface="楷体" panose="02010609060101010101" pitchFamily="49" charset="-122"/>
            </a:endParaRPr>
          </a:p>
          <a:p>
            <a:pPr eaLnBrk="1" hangingPunct="1">
              <a:lnSpc>
                <a:spcPct val="150000"/>
              </a:lnSpc>
              <a:defRPr/>
            </a:pPr>
            <a:r>
              <a:rPr lang="zh-CN" altLang="en-US" sz="2000" dirty="0">
                <a:latin typeface="楷体" panose="02010609060101010101" pitchFamily="49" charset="-122"/>
                <a:ea typeface="楷体" panose="02010609060101010101" pitchFamily="49" charset="-122"/>
              </a:rPr>
              <a:t>稍微加压即变液体，气化时快速吸热制冷。</a:t>
            </a:r>
            <a:endParaRPr lang="zh-CN" altLang="en-US" sz="2000" dirty="0">
              <a:latin typeface="楷体" panose="02010609060101010101" pitchFamily="49" charset="-122"/>
              <a:ea typeface="楷体" panose="02010609060101010101" pitchFamily="49" charset="-122"/>
            </a:endParaRPr>
          </a:p>
          <a:p>
            <a:pPr eaLnBrk="1" hangingPunct="1">
              <a:lnSpc>
                <a:spcPct val="150000"/>
              </a:lnSpc>
              <a:defRPr/>
            </a:pPr>
            <a:r>
              <a:rPr lang="zh-CN" altLang="en-US" sz="2000" dirty="0">
                <a:latin typeface="楷体" panose="02010609060101010101" pitchFamily="49" charset="-122"/>
                <a:ea typeface="楷体" panose="02010609060101010101" pitchFamily="49" charset="-122"/>
              </a:rPr>
              <a:t>氨制冷已有近</a:t>
            </a:r>
            <a:r>
              <a:rPr lang="en-US" altLang="zh-CN" sz="2000" dirty="0">
                <a:latin typeface="楷体" panose="02010609060101010101" pitchFamily="49" charset="-122"/>
                <a:ea typeface="楷体" panose="02010609060101010101" pitchFamily="49" charset="-122"/>
              </a:rPr>
              <a:t>150</a:t>
            </a:r>
            <a:r>
              <a:rPr lang="zh-CN" altLang="en-US" sz="2000" dirty="0">
                <a:latin typeface="楷体" panose="02010609060101010101" pitchFamily="49" charset="-122"/>
                <a:ea typeface="楷体" panose="02010609060101010101" pitchFamily="49" charset="-122"/>
              </a:rPr>
              <a:t>年历史</a:t>
            </a:r>
            <a:r>
              <a:rPr lang="en-US" altLang="zh-CN" sz="2000" dirty="0">
                <a:latin typeface="楷体" panose="02010609060101010101" pitchFamily="49" charset="-122"/>
                <a:ea typeface="楷体" panose="02010609060101010101" pitchFamily="49" charset="-122"/>
              </a:rPr>
              <a:t>,</a:t>
            </a:r>
            <a:endParaRPr lang="en-US" altLang="zh-CN" sz="2000" dirty="0">
              <a:latin typeface="楷体" panose="02010609060101010101" pitchFamily="49" charset="-122"/>
              <a:ea typeface="楷体" panose="02010609060101010101" pitchFamily="49" charset="-122"/>
            </a:endParaRPr>
          </a:p>
          <a:p>
            <a:pPr eaLnBrk="1" hangingPunct="1">
              <a:lnSpc>
                <a:spcPct val="150000"/>
              </a:lnSpc>
              <a:defRPr/>
            </a:pPr>
            <a:r>
              <a:rPr lang="zh-CN" altLang="en-US" sz="2000" dirty="0">
                <a:latin typeface="楷体" panose="02010609060101010101" pitchFamily="49" charset="-122"/>
                <a:ea typeface="楷体" panose="02010609060101010101" pitchFamily="49" charset="-122"/>
              </a:rPr>
              <a:t>第一台制冷机是</a:t>
            </a:r>
            <a:r>
              <a:rPr lang="en-US" altLang="zh-CN" sz="2000" dirty="0">
                <a:latin typeface="楷体" panose="02010609060101010101" pitchFamily="49" charset="-122"/>
                <a:ea typeface="楷体" panose="02010609060101010101" pitchFamily="49" charset="-122"/>
              </a:rPr>
              <a:t>1876</a:t>
            </a:r>
            <a:r>
              <a:rPr lang="zh-CN" altLang="en-US" sz="2000" dirty="0">
                <a:latin typeface="楷体" panose="02010609060101010101" pitchFamily="49" charset="-122"/>
                <a:ea typeface="楷体" panose="02010609060101010101" pitchFamily="49" charset="-122"/>
              </a:rPr>
              <a:t>年</a:t>
            </a:r>
            <a:endParaRPr lang="zh-CN" altLang="en-US" sz="2000" dirty="0">
              <a:latin typeface="楷体" panose="02010609060101010101" pitchFamily="49" charset="-122"/>
              <a:ea typeface="楷体" panose="02010609060101010101" pitchFamily="49" charset="-122"/>
            </a:endParaRPr>
          </a:p>
          <a:p>
            <a:pPr eaLnBrk="1" hangingPunct="1">
              <a:lnSpc>
                <a:spcPct val="150000"/>
              </a:lnSpc>
              <a:defRPr/>
            </a:pPr>
            <a:r>
              <a:rPr lang="zh-CN" altLang="en-US" sz="2000" dirty="0">
                <a:latin typeface="楷体" panose="02010609060101010101" pitchFamily="49" charset="-122"/>
                <a:ea typeface="楷体" panose="02010609060101010101" pitchFamily="49" charset="-122"/>
              </a:rPr>
              <a:t>发明的</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美</a:t>
            </a:r>
            <a:r>
              <a:rPr lang="en-US" altLang="zh-CN" sz="2000" dirty="0" smtClean="0">
                <a:latin typeface="楷体" panose="02010609060101010101" pitchFamily="49" charset="-122"/>
                <a:ea typeface="楷体" panose="02010609060101010101" pitchFamily="49" charset="-122"/>
              </a:rPr>
              <a:t>)</a:t>
            </a:r>
            <a:endParaRPr lang="en-US" altLang="zh-CN" sz="2000" dirty="0">
              <a:latin typeface="楷体" panose="02010609060101010101" pitchFamily="49" charset="-122"/>
              <a:ea typeface="楷体" panose="02010609060101010101" pitchFamily="49" charset="-122"/>
            </a:endParaRPr>
          </a:p>
          <a:p>
            <a:pPr marL="0" indent="0" eaLnBrk="1" hangingPunct="1">
              <a:lnSpc>
                <a:spcPct val="80000"/>
              </a:lnSpc>
              <a:buFontTx/>
              <a:buNone/>
              <a:defRPr/>
            </a:pPr>
            <a:r>
              <a:rPr lang="en-US" altLang="zh-CN" sz="2800" dirty="0" smtClean="0">
                <a:ea typeface="楷体" panose="02010609060101010101" pitchFamily="49" charset="-122"/>
              </a:rPr>
              <a:t>      </a:t>
            </a:r>
            <a:endParaRPr lang="en-US" altLang="zh-CN" sz="2800" dirty="0">
              <a:ea typeface="楷体" panose="02010609060101010101" pitchFamily="49" charset="-122"/>
            </a:endParaRPr>
          </a:p>
        </p:txBody>
      </p:sp>
      <p:pic>
        <p:nvPicPr>
          <p:cNvPr id="15365" name="Picture 5" descr="U_1707~1"/>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5148263" y="4000500"/>
            <a:ext cx="28575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24E66EED-1AC8-4F52-9475-01EFA9A1026E}" type="slidenum">
              <a:rPr lang="en-US" altLang="zh-CN" sz="1400"/>
            </a:fld>
            <a:endParaRPr lang="en-US" altLang="zh-CN" sz="1400"/>
          </a:p>
        </p:txBody>
      </p:sp>
      <p:sp>
        <p:nvSpPr>
          <p:cNvPr id="168962" name="Rectangle 2"/>
          <p:cNvSpPr>
            <a:spLocks noGrp="1" noChangeArrowheads="1"/>
          </p:cNvSpPr>
          <p:nvPr>
            <p:ph type="title"/>
          </p:nvPr>
        </p:nvSpPr>
        <p:spPr>
          <a:solidFill>
            <a:schemeClr val="accent5">
              <a:lumMod val="75000"/>
            </a:schemeClr>
          </a:solidFill>
        </p:spPr>
        <p:txBody>
          <a:bodyPr/>
          <a:lstStyle/>
          <a:p>
            <a:pPr eaLnBrk="1" hangingPunct="1">
              <a:defRPr/>
            </a:pPr>
            <a:br>
              <a:rPr lang="en-US" altLang="zh-CN" sz="3200" b="1" dirty="0">
                <a:ea typeface="黑体" panose="02010609060101010101" pitchFamily="49" charset="-122"/>
              </a:rPr>
            </a:br>
            <a:r>
              <a:rPr lang="zh-CN" altLang="en-US" sz="3200" b="1" dirty="0">
                <a:ea typeface="黑体" panose="02010609060101010101" pitchFamily="49" charset="-122"/>
              </a:rPr>
              <a:t>氨如何制冷</a:t>
            </a:r>
            <a:br>
              <a:rPr lang="zh-CN" altLang="en-US" sz="3200" b="1" dirty="0">
                <a:ea typeface="黑体" panose="02010609060101010101" pitchFamily="49" charset="-122"/>
              </a:rPr>
            </a:br>
            <a:endParaRPr lang="zh-CN" altLang="en-US" sz="3200" b="1" dirty="0">
              <a:ea typeface="黑体" panose="02010609060101010101" pitchFamily="49" charset="-122"/>
            </a:endParaRPr>
          </a:p>
        </p:txBody>
      </p:sp>
      <p:sp>
        <p:nvSpPr>
          <p:cNvPr id="168963" name="Rectangle 3"/>
          <p:cNvSpPr>
            <a:spLocks noGrp="1" noChangeArrowheads="1"/>
          </p:cNvSpPr>
          <p:nvPr>
            <p:ph type="body" idx="1"/>
          </p:nvPr>
        </p:nvSpPr>
        <p:spPr>
          <a:xfrm>
            <a:off x="590550" y="1600200"/>
            <a:ext cx="8013700" cy="4525963"/>
          </a:xfrm>
        </p:spPr>
        <p:txBody>
          <a:bodyPr/>
          <a:lstStyle/>
          <a:p>
            <a:pPr marL="0" indent="0" eaLnBrk="1" hangingPunct="1">
              <a:lnSpc>
                <a:spcPct val="150000"/>
              </a:lnSpc>
              <a:buFontTx/>
              <a:buNone/>
              <a:defRPr/>
            </a:pPr>
            <a:r>
              <a:rPr lang="zh-CN" altLang="en-US" sz="2200" b="1" dirty="0">
                <a:ea typeface="楷体" panose="02010609060101010101" pitchFamily="49" charset="-122"/>
              </a:rPr>
              <a:t>制冷由四大要件组成：压缩机</a:t>
            </a:r>
            <a:r>
              <a:rPr lang="en-US" altLang="zh-CN" sz="2200" b="1" dirty="0">
                <a:ea typeface="楷体" panose="02010609060101010101" pitchFamily="49" charset="-122"/>
              </a:rPr>
              <a:t>;</a:t>
            </a:r>
            <a:r>
              <a:rPr lang="zh-CN" altLang="en-US" sz="2200" b="1" dirty="0">
                <a:ea typeface="楷体" panose="02010609060101010101" pitchFamily="49" charset="-122"/>
              </a:rPr>
              <a:t>冷凝器；节流阀；</a:t>
            </a:r>
            <a:r>
              <a:rPr lang="zh-CN" altLang="en-US" sz="2200" b="1" dirty="0" smtClean="0">
                <a:ea typeface="楷体" panose="02010609060101010101" pitchFamily="49" charset="-122"/>
              </a:rPr>
              <a:t>蒸发器</a:t>
            </a:r>
            <a:r>
              <a:rPr lang="zh-CN" altLang="en-US" sz="2200" b="1" dirty="0" smtClean="0"/>
              <a:t>。</a:t>
            </a:r>
            <a:r>
              <a:rPr lang="en-US" altLang="zh-CN" sz="2200" b="1" dirty="0" smtClean="0"/>
              <a:t>    </a:t>
            </a:r>
            <a:endParaRPr lang="en-US" altLang="zh-CN" sz="2200" b="1" dirty="0" smtClean="0"/>
          </a:p>
          <a:p>
            <a:pPr eaLnBrk="1" hangingPunct="1">
              <a:lnSpc>
                <a:spcPct val="150000"/>
              </a:lnSpc>
              <a:buFont typeface="Wingdings" panose="05000000000000000000" pitchFamily="2" charset="2"/>
              <a:buChar char="Ø"/>
              <a:defRPr/>
            </a:pPr>
            <a:r>
              <a:rPr lang="zh-CN" altLang="en-US" sz="2200" dirty="0" smtClean="0">
                <a:ea typeface="楷体" panose="02010609060101010101" pitchFamily="49" charset="-122"/>
              </a:rPr>
              <a:t>液态</a:t>
            </a:r>
            <a:r>
              <a:rPr lang="zh-CN" altLang="en-US" sz="2200" dirty="0">
                <a:ea typeface="楷体" panose="02010609060101010101" pitchFamily="49" charset="-122"/>
              </a:rPr>
              <a:t>氨在蒸发器中吸收了制冷对象的热量，蒸发成氨蒸汽；</a:t>
            </a:r>
            <a:endParaRPr lang="zh-CN" altLang="en-US" sz="2200" dirty="0">
              <a:ea typeface="楷体" panose="02010609060101010101" pitchFamily="49" charset="-122"/>
            </a:endParaRPr>
          </a:p>
          <a:p>
            <a:pPr eaLnBrk="1" hangingPunct="1">
              <a:lnSpc>
                <a:spcPct val="150000"/>
              </a:lnSpc>
              <a:buFont typeface="Wingdings" panose="05000000000000000000" pitchFamily="2" charset="2"/>
              <a:buChar char="Ø"/>
              <a:defRPr/>
            </a:pPr>
            <a:r>
              <a:rPr lang="zh-CN" altLang="en-US" sz="2200" dirty="0" smtClean="0">
                <a:ea typeface="楷体" panose="02010609060101010101" pitchFamily="49" charset="-122"/>
              </a:rPr>
              <a:t>氨</a:t>
            </a:r>
            <a:r>
              <a:rPr lang="zh-CN" altLang="en-US" sz="2200" dirty="0">
                <a:ea typeface="楷体" panose="02010609060101010101" pitchFamily="49" charset="-122"/>
              </a:rPr>
              <a:t>蒸汽包含着吸收来的热量被压缩机抽送到冷凝器，并压缩成高压、高温的氨蒸汽，这时候氨蒸汽中又加进了电动机的热功当量所附加的热量</a:t>
            </a:r>
            <a:r>
              <a:rPr lang="zh-CN" altLang="en-US" sz="2200" dirty="0" smtClean="0">
                <a:ea typeface="楷体" panose="02010609060101010101" pitchFamily="49" charset="-122"/>
              </a:rPr>
              <a:t>；冷凝器</a:t>
            </a:r>
            <a:r>
              <a:rPr lang="zh-CN" altLang="en-US" sz="2200" dirty="0">
                <a:ea typeface="楷体" panose="02010609060101010101" pitchFamily="49" charset="-122"/>
              </a:rPr>
              <a:t>中的氨蒸汽，将热量传送给温度较低的冷却水，失去热量的氨蒸汽被冷凝成为液态氨</a:t>
            </a:r>
            <a:r>
              <a:rPr lang="zh-CN" altLang="en-US" sz="2200" dirty="0" smtClean="0">
                <a:ea typeface="楷体" panose="02010609060101010101" pitchFamily="49" charset="-122"/>
              </a:rPr>
              <a:t>；</a:t>
            </a:r>
            <a:endParaRPr lang="en-US" altLang="zh-CN" sz="2200" dirty="0" smtClean="0">
              <a:ea typeface="楷体" panose="02010609060101010101" pitchFamily="49" charset="-122"/>
            </a:endParaRPr>
          </a:p>
          <a:p>
            <a:pPr eaLnBrk="1" hangingPunct="1">
              <a:lnSpc>
                <a:spcPct val="150000"/>
              </a:lnSpc>
              <a:buFont typeface="Wingdings" panose="05000000000000000000" pitchFamily="2" charset="2"/>
              <a:buChar char="Ø"/>
              <a:defRPr/>
            </a:pPr>
            <a:r>
              <a:rPr lang="zh-CN" altLang="en-US" sz="2200" dirty="0" smtClean="0">
                <a:ea typeface="楷体" panose="02010609060101010101" pitchFamily="49" charset="-122"/>
              </a:rPr>
              <a:t>节流阀</a:t>
            </a:r>
            <a:r>
              <a:rPr lang="zh-CN" altLang="en-US" sz="2200" dirty="0">
                <a:ea typeface="楷体" panose="02010609060101010101" pitchFamily="49" charset="-122"/>
              </a:rPr>
              <a:t>将冷凝下来的液氨再有节制的补充给蒸发器，使蒸发器能够连续地</a:t>
            </a:r>
            <a:r>
              <a:rPr lang="zh-CN" altLang="en-US" sz="2200" dirty="0" smtClean="0">
                <a:ea typeface="楷体" panose="02010609060101010101" pitchFamily="49" charset="-122"/>
              </a:rPr>
              <a:t>工作。</a:t>
            </a:r>
            <a:endParaRPr lang="zh-CN" altLang="en-US" sz="2200" dirty="0">
              <a:ea typeface="楷体" panose="02010609060101010101" pitchFamily="49"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3CB27614-6163-47C2-8300-B0450154D2B0}" type="slidenum">
              <a:rPr lang="en-US" altLang="zh-CN" sz="1400"/>
            </a:fld>
            <a:endParaRPr lang="en-US" altLang="zh-CN" sz="1400"/>
          </a:p>
        </p:txBody>
      </p:sp>
      <p:pic>
        <p:nvPicPr>
          <p:cNvPr id="17411" name="Picture 5" descr="U_2837~1"/>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395288" y="260350"/>
            <a:ext cx="38163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7" descr="U_1171~1"/>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bwMode="auto">
          <a:xfrm>
            <a:off x="4211638" y="260350"/>
            <a:ext cx="4464050"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9" descr="U_2937~1"/>
          <p:cNvPicPr>
            <a:picLocks noChangeAspect="1" noChangeArrowheads="1"/>
          </p:cNvPicPr>
          <p:nvPr>
            <p:custDataLst>
              <p:tags r:id="rId5"/>
            </p:custDataLst>
          </p:nvPr>
        </p:nvPicPr>
        <p:blipFill>
          <a:blip r:embed="rId6">
            <a:extLst>
              <a:ext uri="{28A0092B-C50C-407E-A947-70E740481C1C}">
                <a14:useLocalDpi xmlns:a14="http://schemas.microsoft.com/office/drawing/2010/main" val="0"/>
              </a:ext>
            </a:extLst>
          </a:blip>
          <a:srcRect/>
          <a:stretch>
            <a:fillRect/>
          </a:stretch>
        </p:blipFill>
        <p:spPr bwMode="auto">
          <a:xfrm>
            <a:off x="1042988" y="3141663"/>
            <a:ext cx="30861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1" descr="U_2645~1"/>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rcRect/>
          <a:stretch>
            <a:fillRect/>
          </a:stretch>
        </p:blipFill>
        <p:spPr bwMode="auto">
          <a:xfrm>
            <a:off x="4932363" y="3284538"/>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7D0C9385-CD58-4598-934A-C4380022FDD9}" type="slidenum">
              <a:rPr lang="en-US" altLang="zh-CN" sz="1400"/>
            </a:fld>
            <a:endParaRPr lang="en-US" altLang="zh-CN" sz="1400"/>
          </a:p>
        </p:txBody>
      </p:sp>
      <p:sp>
        <p:nvSpPr>
          <p:cNvPr id="169987" name="Rectangle 3"/>
          <p:cNvSpPr>
            <a:spLocks noGrp="1" noChangeArrowheads="1"/>
          </p:cNvSpPr>
          <p:nvPr>
            <p:ph type="body" idx="1"/>
          </p:nvPr>
        </p:nvSpPr>
        <p:spPr>
          <a:xfrm>
            <a:off x="755650" y="612775"/>
            <a:ext cx="5040313" cy="944563"/>
          </a:xfrm>
        </p:spPr>
        <p:txBody>
          <a:bodyPr/>
          <a:lstStyle/>
          <a:p>
            <a:pPr marL="0" indent="0" eaLnBrk="1" hangingPunct="1">
              <a:buFontTx/>
              <a:buNone/>
              <a:defRPr/>
            </a:pPr>
            <a:r>
              <a:rPr lang="zh-CN" altLang="en-US" b="1" dirty="0">
                <a:latin typeface="华文中宋" panose="02010600040101010101" pitchFamily="2" charset="-122"/>
                <a:ea typeface="华文中宋" panose="02010600040101010101" pitchFamily="2" charset="-122"/>
              </a:rPr>
              <a:t>氨制冷</a:t>
            </a:r>
            <a:r>
              <a:rPr lang="zh-CN" altLang="en-US" b="1" dirty="0" smtClean="0">
                <a:latin typeface="华文中宋" panose="02010600040101010101" pitchFamily="2" charset="-122"/>
                <a:ea typeface="华文中宋" panose="02010600040101010101" pitchFamily="2" charset="-122"/>
              </a:rPr>
              <a:t>原理</a:t>
            </a:r>
            <a:endParaRPr lang="zh-CN" altLang="en-US" b="1" dirty="0">
              <a:latin typeface="华文中宋" panose="02010600040101010101" pitchFamily="2" charset="-122"/>
              <a:ea typeface="华文中宋" panose="02010600040101010101" pitchFamily="2" charset="-122"/>
            </a:endParaRPr>
          </a:p>
          <a:p>
            <a:pPr eaLnBrk="1" hangingPunct="1">
              <a:defRPr/>
            </a:pPr>
            <a:endParaRPr lang="en-US" altLang="zh-CN" dirty="0"/>
          </a:p>
        </p:txBody>
      </p:sp>
      <p:grpSp>
        <p:nvGrpSpPr>
          <p:cNvPr id="18436" name="组合 16"/>
          <p:cNvGrpSpPr/>
          <p:nvPr/>
        </p:nvGrpSpPr>
        <p:grpSpPr bwMode="auto">
          <a:xfrm>
            <a:off x="1476375" y="1654175"/>
            <a:ext cx="7416800" cy="4195763"/>
            <a:chOff x="1331913" y="2662238"/>
            <a:chExt cx="7416552" cy="4195762"/>
          </a:xfrm>
        </p:grpSpPr>
        <p:grpSp>
          <p:nvGrpSpPr>
            <p:cNvPr id="18437" name="组合 15"/>
            <p:cNvGrpSpPr/>
            <p:nvPr/>
          </p:nvGrpSpPr>
          <p:grpSpPr bwMode="auto">
            <a:xfrm>
              <a:off x="1331913" y="2662238"/>
              <a:ext cx="6769100" cy="4195762"/>
              <a:chOff x="1403350" y="2276475"/>
              <a:chExt cx="6769100" cy="4195762"/>
            </a:xfrm>
          </p:grpSpPr>
          <p:pic>
            <p:nvPicPr>
              <p:cNvPr id="18442" name="Picture 4" descr="氨制冷原理图1"/>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1403350" y="2276475"/>
                <a:ext cx="676910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Text Box 51"/>
              <p:cNvSpPr txBox="1">
                <a:spLocks noChangeArrowheads="1"/>
              </p:cNvSpPr>
              <p:nvPr/>
            </p:nvSpPr>
            <p:spPr bwMode="auto">
              <a:xfrm>
                <a:off x="2916238" y="4221163"/>
                <a:ext cx="1117600"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b="1"/>
                  <a:t>膨胀阀</a:t>
                </a:r>
                <a:endParaRPr lang="zh-CN" altLang="en-US" sz="1800" b="1"/>
              </a:p>
              <a:p>
                <a:pPr algn="ctr" eaLnBrk="1" hangingPunct="1">
                  <a:spcBef>
                    <a:spcPct val="0"/>
                  </a:spcBef>
                  <a:buFontTx/>
                  <a:buNone/>
                </a:pPr>
                <a:endParaRPr lang="zh-CN" altLang="en-US" sz="1800"/>
              </a:p>
              <a:p>
                <a:pPr eaLnBrk="1" hangingPunct="1">
                  <a:spcBef>
                    <a:spcPct val="0"/>
                  </a:spcBef>
                  <a:buFontTx/>
                  <a:buNone/>
                </a:pPr>
                <a:endParaRPr lang="en-US" altLang="zh-CN" sz="1800"/>
              </a:p>
            </p:txBody>
          </p:sp>
          <p:sp>
            <p:nvSpPr>
              <p:cNvPr id="18444" name="Text Box 27"/>
              <p:cNvSpPr txBox="1">
                <a:spLocks noChangeArrowheads="1"/>
              </p:cNvSpPr>
              <p:nvPr/>
            </p:nvSpPr>
            <p:spPr bwMode="auto">
              <a:xfrm>
                <a:off x="3348038" y="4870450"/>
                <a:ext cx="1739900" cy="422275"/>
              </a:xfrm>
              <a:prstGeom prst="rect">
                <a:avLst/>
              </a:prstGeom>
              <a:solidFill>
                <a:srgbClr val="FFFFFF"/>
              </a:solidFill>
              <a:ln w="9525">
                <a:solidFill>
                  <a:srgbClr val="000000"/>
                </a:solidFill>
                <a:miter lim="800000"/>
              </a:ln>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000" b="1"/>
                  <a:t>   </a:t>
                </a:r>
                <a:r>
                  <a:rPr lang="zh-CN" altLang="en-US" sz="2000" b="1"/>
                  <a:t>蒸    发   器  </a:t>
                </a:r>
                <a:endParaRPr lang="zh-CN" altLang="en-US" sz="2000" b="1"/>
              </a:p>
              <a:p>
                <a:pPr eaLnBrk="1" hangingPunct="1">
                  <a:spcBef>
                    <a:spcPct val="0"/>
                  </a:spcBef>
                  <a:buFontTx/>
                  <a:buNone/>
                </a:pPr>
                <a:endParaRPr lang="en-US" altLang="zh-CN" sz="1800"/>
              </a:p>
            </p:txBody>
          </p:sp>
          <p:sp>
            <p:nvSpPr>
              <p:cNvPr id="18445" name="Text Box 4"/>
              <p:cNvSpPr txBox="1">
                <a:spLocks noChangeArrowheads="1"/>
              </p:cNvSpPr>
              <p:nvPr/>
            </p:nvSpPr>
            <p:spPr bwMode="auto">
              <a:xfrm>
                <a:off x="2843859" y="2925763"/>
                <a:ext cx="1801787" cy="405110"/>
              </a:xfrm>
              <a:prstGeom prst="rect">
                <a:avLst/>
              </a:prstGeom>
              <a:solidFill>
                <a:srgbClr val="FFFFFF"/>
              </a:solidFill>
              <a:ln w="9525">
                <a:solidFill>
                  <a:srgbClr val="000000"/>
                </a:solidFill>
                <a:miter lim="800000"/>
              </a:ln>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000" b="1"/>
                  <a:t>      </a:t>
                </a:r>
                <a:r>
                  <a:rPr lang="zh-CN" altLang="en-US" sz="2000" b="1"/>
                  <a:t>冷凝器</a:t>
                </a:r>
                <a:endParaRPr lang="zh-CN" altLang="en-US" sz="2000" b="1"/>
              </a:p>
              <a:p>
                <a:pPr eaLnBrk="1" hangingPunct="1">
                  <a:spcBef>
                    <a:spcPct val="0"/>
                  </a:spcBef>
                  <a:buFontTx/>
                  <a:buNone/>
                </a:pPr>
                <a:endParaRPr lang="en-US" altLang="zh-CN" sz="1800"/>
              </a:p>
            </p:txBody>
          </p:sp>
          <p:sp>
            <p:nvSpPr>
              <p:cNvPr id="18446" name="Text Box 29"/>
              <p:cNvSpPr txBox="1">
                <a:spLocks noChangeArrowheads="1"/>
              </p:cNvSpPr>
              <p:nvPr/>
            </p:nvSpPr>
            <p:spPr bwMode="auto">
              <a:xfrm>
                <a:off x="5508625" y="3789363"/>
                <a:ext cx="1862138" cy="846137"/>
              </a:xfrm>
              <a:prstGeom prst="rect">
                <a:avLst/>
              </a:prstGeom>
              <a:solidFill>
                <a:srgbClr val="FFFFFF"/>
              </a:solidFill>
              <a:ln w="9525">
                <a:solidFill>
                  <a:srgbClr val="000000"/>
                </a:solidFill>
                <a:miter lim="800000"/>
              </a:ln>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en-US" altLang="zh-CN" sz="1800"/>
              </a:p>
              <a:p>
                <a:pPr eaLnBrk="1" hangingPunct="1">
                  <a:spcBef>
                    <a:spcPct val="0"/>
                  </a:spcBef>
                  <a:buFontTx/>
                  <a:buNone/>
                </a:pPr>
                <a:r>
                  <a:rPr lang="en-US" altLang="zh-CN" sz="2000" b="1"/>
                  <a:t>   </a:t>
                </a:r>
                <a:r>
                  <a:rPr lang="zh-CN" altLang="en-US" sz="2000" b="1"/>
                  <a:t>氨 压 缩 机</a:t>
                </a:r>
                <a:endParaRPr lang="zh-CN" altLang="en-US" sz="2000" b="1"/>
              </a:p>
              <a:p>
                <a:pPr eaLnBrk="1" hangingPunct="1">
                  <a:spcBef>
                    <a:spcPct val="0"/>
                  </a:spcBef>
                  <a:buFontTx/>
                  <a:buNone/>
                </a:pPr>
                <a:endParaRPr lang="zh-CN" altLang="en-US" sz="1800"/>
              </a:p>
              <a:p>
                <a:pPr eaLnBrk="1" hangingPunct="1">
                  <a:spcBef>
                    <a:spcPct val="0"/>
                  </a:spcBef>
                  <a:buFontTx/>
                  <a:buNone/>
                </a:pPr>
                <a:endParaRPr lang="zh-CN" altLang="en-US" sz="1800"/>
              </a:p>
              <a:p>
                <a:pPr eaLnBrk="1" hangingPunct="1">
                  <a:spcBef>
                    <a:spcPct val="0"/>
                  </a:spcBef>
                  <a:buFontTx/>
                  <a:buNone/>
                </a:pPr>
                <a:endParaRPr lang="en-US" altLang="zh-CN" sz="1800"/>
              </a:p>
            </p:txBody>
          </p:sp>
        </p:grpSp>
        <p:sp>
          <p:nvSpPr>
            <p:cNvPr id="18438" name="TextBox 16"/>
            <p:cNvSpPr txBox="1">
              <a:spLocks noChangeArrowheads="1"/>
            </p:cNvSpPr>
            <p:nvPr/>
          </p:nvSpPr>
          <p:spPr bwMode="auto">
            <a:xfrm>
              <a:off x="2051050" y="3716338"/>
              <a:ext cx="936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latin typeface="宋体" panose="02010600030101010101" pitchFamily="2" charset="-122"/>
                </a:rPr>
                <a:t>贮氨器</a:t>
              </a:r>
              <a:endParaRPr lang="zh-CN" altLang="en-US" sz="1800" b="1">
                <a:latin typeface="宋体" panose="02010600030101010101" pitchFamily="2" charset="-122"/>
              </a:endParaRPr>
            </a:p>
          </p:txBody>
        </p:sp>
        <p:sp>
          <p:nvSpPr>
            <p:cNvPr id="18439" name="TextBox 11"/>
            <p:cNvSpPr txBox="1">
              <a:spLocks noChangeArrowheads="1"/>
            </p:cNvSpPr>
            <p:nvPr/>
          </p:nvSpPr>
          <p:spPr bwMode="auto">
            <a:xfrm>
              <a:off x="2987620" y="6165850"/>
              <a:ext cx="4105138"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latin typeface="宋体" panose="02010600030101010101" pitchFamily="2" charset="-122"/>
              </a:endParaRPr>
            </a:p>
            <a:p>
              <a:pPr eaLnBrk="1" hangingPunct="1">
                <a:spcBef>
                  <a:spcPct val="0"/>
                </a:spcBef>
                <a:buFontTx/>
                <a:buNone/>
              </a:pPr>
              <a:endParaRPr lang="en-US" altLang="zh-CN" sz="1800">
                <a:latin typeface="宋体" panose="02010600030101010101" pitchFamily="2" charset="-122"/>
              </a:endParaRPr>
            </a:p>
          </p:txBody>
        </p:sp>
        <p:sp>
          <p:nvSpPr>
            <p:cNvPr id="18440" name="TextBox 14"/>
            <p:cNvSpPr txBox="1">
              <a:spLocks noChangeArrowheads="1"/>
            </p:cNvSpPr>
            <p:nvPr/>
          </p:nvSpPr>
          <p:spPr bwMode="auto">
            <a:xfrm>
              <a:off x="6372056" y="5038725"/>
              <a:ext cx="2376409"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latin typeface="宋体" panose="02010600030101010101" pitchFamily="2" charset="-122"/>
              </a:endParaRPr>
            </a:p>
            <a:p>
              <a:pPr eaLnBrk="1" hangingPunct="1">
                <a:spcBef>
                  <a:spcPct val="0"/>
                </a:spcBef>
                <a:buFontTx/>
                <a:buNone/>
              </a:pPr>
              <a:endParaRPr lang="en-US" altLang="zh-CN" sz="1800">
                <a:latin typeface="宋体" panose="02010600030101010101" pitchFamily="2" charset="-122"/>
              </a:endParaRPr>
            </a:p>
          </p:txBody>
        </p:sp>
        <p:sp>
          <p:nvSpPr>
            <p:cNvPr id="18441" name="TextBox 15"/>
            <p:cNvSpPr txBox="1">
              <a:spLocks noChangeArrowheads="1"/>
            </p:cNvSpPr>
            <p:nvPr/>
          </p:nvSpPr>
          <p:spPr bwMode="auto">
            <a:xfrm>
              <a:off x="2484399" y="5445125"/>
              <a:ext cx="215893"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latin typeface="宋体" panose="02010600030101010101" pitchFamily="2" charset="-122"/>
              </a:endParaRPr>
            </a:p>
            <a:p>
              <a:pPr eaLnBrk="1" hangingPunct="1">
                <a:spcBef>
                  <a:spcPct val="0"/>
                </a:spcBef>
                <a:buFontTx/>
                <a:buNone/>
              </a:pPr>
              <a:endParaRPr lang="en-US" altLang="zh-CN" sz="1800">
                <a:latin typeface="宋体" panose="02010600030101010101" pitchFamily="2" charset="-122"/>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130DA724-A619-4163-85F2-BA7D0A7FE396}" type="slidenum">
              <a:rPr lang="en-US" altLang="zh-CN" sz="1400"/>
            </a:fld>
            <a:endParaRPr lang="en-US" altLang="zh-CN" sz="1400"/>
          </a:p>
        </p:txBody>
      </p:sp>
      <p:sp>
        <p:nvSpPr>
          <p:cNvPr id="165890" name="Rectangle 2"/>
          <p:cNvSpPr>
            <a:spLocks noGrp="1" noChangeArrowheads="1"/>
          </p:cNvSpPr>
          <p:nvPr>
            <p:ph type="title"/>
          </p:nvPr>
        </p:nvSpPr>
        <p:spPr>
          <a:solidFill>
            <a:schemeClr val="accent5">
              <a:lumMod val="75000"/>
            </a:schemeClr>
          </a:solidFill>
        </p:spPr>
        <p:txBody>
          <a:bodyPr/>
          <a:lstStyle/>
          <a:p>
            <a:pPr eaLnBrk="1" hangingPunct="1">
              <a:defRPr/>
            </a:pPr>
            <a:br>
              <a:rPr lang="en-US" altLang="zh-CN" sz="2800" dirty="0">
                <a:ea typeface="黑体" panose="02010609060101010101" pitchFamily="49" charset="-122"/>
              </a:rPr>
            </a:br>
            <a:r>
              <a:rPr lang="zh-CN" altLang="en-US" sz="2800" dirty="0">
                <a:ea typeface="黑体" panose="02010609060101010101" pitchFamily="49" charset="-122"/>
              </a:rPr>
              <a:t>氨作为</a:t>
            </a:r>
            <a:r>
              <a:rPr lang="zh-CN" altLang="en-US" sz="2800" u="sng" dirty="0">
                <a:ea typeface="黑体" panose="02010609060101010101" pitchFamily="49" charset="-122"/>
                <a:hlinkClick r:id="rId1"/>
              </a:rPr>
              <a:t>制冷剂</a:t>
            </a:r>
            <a:r>
              <a:rPr lang="zh-CN" altLang="en-US" sz="2800" dirty="0">
                <a:ea typeface="黑体" panose="02010609060101010101" pitchFamily="49" charset="-122"/>
              </a:rPr>
              <a:t>的优点</a:t>
            </a:r>
            <a:br>
              <a:rPr lang="zh-CN" altLang="en-US" sz="2800" dirty="0"/>
            </a:br>
            <a:endParaRPr lang="zh-CN" altLang="en-US" sz="2800" dirty="0"/>
          </a:p>
        </p:txBody>
      </p:sp>
      <p:sp>
        <p:nvSpPr>
          <p:cNvPr id="165891" name="Rectangle 3"/>
          <p:cNvSpPr>
            <a:spLocks noGrp="1" noChangeArrowheads="1"/>
          </p:cNvSpPr>
          <p:nvPr>
            <p:ph type="body" idx="1"/>
          </p:nvPr>
        </p:nvSpPr>
        <p:spPr>
          <a:xfrm>
            <a:off x="457200" y="1557338"/>
            <a:ext cx="8229600" cy="2735262"/>
          </a:xfrm>
        </p:spPr>
        <p:txBody>
          <a:bodyPr/>
          <a:lstStyle/>
          <a:p>
            <a:pPr marL="0" indent="0" eaLnBrk="1" hangingPunct="1">
              <a:lnSpc>
                <a:spcPct val="150000"/>
              </a:lnSpc>
              <a:buFontTx/>
              <a:buNone/>
              <a:defRPr/>
            </a:pPr>
            <a:r>
              <a:rPr lang="zh-CN" altLang="en-US" sz="2400" dirty="0" smtClean="0">
                <a:latin typeface="楷体" panose="02010609060101010101" pitchFamily="49" charset="-122"/>
                <a:ea typeface="楷体" panose="02010609060101010101" pitchFamily="49" charset="-122"/>
              </a:rPr>
              <a:t>    易于</a:t>
            </a:r>
            <a:r>
              <a:rPr lang="zh-CN" altLang="en-US" sz="2400" dirty="0">
                <a:latin typeface="楷体" panose="02010609060101010101" pitchFamily="49" charset="-122"/>
                <a:ea typeface="楷体" panose="02010609060101010101" pitchFamily="49" charset="-122"/>
              </a:rPr>
              <a:t>获得、价格低廉、压力适中、单位</a:t>
            </a:r>
            <a:r>
              <a:rPr lang="zh-CN" altLang="en-US" sz="2400" dirty="0">
                <a:latin typeface="楷体" panose="02010609060101010101" pitchFamily="49" charset="-122"/>
                <a:ea typeface="楷体" panose="02010609060101010101" pitchFamily="49" charset="-122"/>
                <a:hlinkClick r:id="rId2"/>
              </a:rPr>
              <a:t>制冷量</a:t>
            </a:r>
            <a:r>
              <a:rPr lang="zh-CN" altLang="en-US" sz="2400" dirty="0">
                <a:latin typeface="楷体" panose="02010609060101010101" pitchFamily="49" charset="-122"/>
                <a:ea typeface="楷体" panose="02010609060101010101" pitchFamily="49" charset="-122"/>
              </a:rPr>
              <a:t>大、</a:t>
            </a:r>
            <a:r>
              <a:rPr lang="zh-CN" altLang="en-US" sz="2400" dirty="0">
                <a:latin typeface="楷体" panose="02010609060101010101" pitchFamily="49" charset="-122"/>
                <a:ea typeface="楷体" panose="02010609060101010101" pitchFamily="49" charset="-122"/>
                <a:hlinkClick r:id="rId3"/>
              </a:rPr>
              <a:t>放热系数</a:t>
            </a:r>
            <a:r>
              <a:rPr lang="zh-CN" altLang="en-US" sz="2400" dirty="0">
                <a:latin typeface="楷体" panose="02010609060101010101" pitchFamily="49" charset="-122"/>
                <a:ea typeface="楷体" panose="02010609060101010101" pitchFamily="49" charset="-122"/>
              </a:rPr>
              <a:t>高、几乎不溶解于油、流动阻力小，泄漏时易发现。     </a:t>
            </a:r>
            <a:endParaRPr lang="zh-CN" altLang="en-US" sz="2400" dirty="0">
              <a:latin typeface="楷体" panose="02010609060101010101" pitchFamily="49" charset="-122"/>
              <a:ea typeface="楷体" panose="02010609060101010101" pitchFamily="49" charset="-122"/>
            </a:endParaRPr>
          </a:p>
          <a:p>
            <a:pPr marL="0" indent="0" eaLnBrk="1" hangingPunct="1">
              <a:lnSpc>
                <a:spcPct val="150000"/>
              </a:lnSpc>
              <a:buFontTx/>
              <a:buNone/>
              <a:defRPr/>
            </a:pPr>
            <a:r>
              <a:rPr lang="zh-CN" altLang="en-US" sz="2400" dirty="0" smtClean="0">
                <a:latin typeface="楷体" panose="02010609060101010101" pitchFamily="49" charset="-122"/>
                <a:ea typeface="楷体" panose="02010609060101010101" pitchFamily="49" charset="-122"/>
              </a:rPr>
              <a:t>    其</a:t>
            </a:r>
            <a:r>
              <a:rPr lang="zh-CN" altLang="en-US" sz="2400" dirty="0">
                <a:latin typeface="楷体" panose="02010609060101010101" pitchFamily="49" charset="-122"/>
                <a:ea typeface="楷体" panose="02010609060101010101" pitchFamily="49" charset="-122"/>
              </a:rPr>
              <a:t>缺点是：氨的绝热指数高、有刺激性臭味、有毒、易燃烧和爆炸，对铜及</a:t>
            </a:r>
            <a:r>
              <a:rPr lang="zh-CN" altLang="en-US" sz="2400" dirty="0">
                <a:latin typeface="楷体" panose="02010609060101010101" pitchFamily="49" charset="-122"/>
                <a:ea typeface="楷体" panose="02010609060101010101" pitchFamily="49" charset="-122"/>
                <a:hlinkClick r:id="rId4"/>
              </a:rPr>
              <a:t>铜合金</a:t>
            </a:r>
            <a:r>
              <a:rPr lang="zh-CN" altLang="en-US" sz="2400" dirty="0">
                <a:latin typeface="楷体" panose="02010609060101010101" pitchFamily="49" charset="-122"/>
                <a:ea typeface="楷体" panose="02010609060101010101" pitchFamily="49" charset="-122"/>
              </a:rPr>
              <a:t>、锌有腐蚀</a:t>
            </a:r>
            <a:r>
              <a:rPr lang="zh-CN" altLang="en-US" sz="2400" dirty="0" smtClean="0">
                <a:latin typeface="楷体" panose="02010609060101010101" pitchFamily="49" charset="-122"/>
                <a:ea typeface="楷体" panose="02010609060101010101" pitchFamily="49" charset="-122"/>
              </a:rPr>
              <a:t>作用</a:t>
            </a:r>
            <a:r>
              <a:rPr lang="zh-CN" altLang="en-US" sz="2400" dirty="0">
                <a:latin typeface="楷体" panose="02010609060101010101" pitchFamily="49" charset="-122"/>
                <a:ea typeface="楷体" panose="02010609060101010101" pitchFamily="49" charset="-122"/>
              </a:rPr>
              <a:t>。</a:t>
            </a:r>
            <a:r>
              <a:rPr lang="en-US" altLang="zh-CN" sz="2400" dirty="0" smtClean="0">
                <a:latin typeface="楷体" panose="02010609060101010101" pitchFamily="49" charset="-122"/>
                <a:ea typeface="楷体" panose="02010609060101010101" pitchFamily="49" charset="-122"/>
              </a:rPr>
              <a:t> </a:t>
            </a:r>
            <a:endParaRPr lang="en-US" altLang="zh-CN" sz="2400" dirty="0">
              <a:latin typeface="楷体" panose="02010609060101010101" pitchFamily="49" charset="-122"/>
              <a:ea typeface="楷体" panose="02010609060101010101" pitchFamily="49" charset="-122"/>
            </a:endParaRPr>
          </a:p>
          <a:p>
            <a:pPr eaLnBrk="1" hangingPunct="1">
              <a:defRPr/>
            </a:pPr>
            <a:endParaRPr lang="en-US" altLang="zh-CN" sz="2400" dirty="0"/>
          </a:p>
        </p:txBody>
      </p:sp>
      <p:pic>
        <p:nvPicPr>
          <p:cNvPr id="19461" name="Picture 4" descr="U_1426~1"/>
          <p:cNvPicPr>
            <a:picLocks noChangeAspect="1" noChangeArrowheads="1"/>
          </p:cNvPicPr>
          <p:nvPr>
            <p:custDataLst>
              <p:tags r:id="rId5"/>
            </p:custDataLst>
          </p:nvPr>
        </p:nvPicPr>
        <p:blipFill>
          <a:blip r:embed="rId6">
            <a:extLst>
              <a:ext uri="{28A0092B-C50C-407E-A947-70E740481C1C}">
                <a14:useLocalDpi xmlns:a14="http://schemas.microsoft.com/office/drawing/2010/main" val="0"/>
              </a:ext>
            </a:extLst>
          </a:blip>
          <a:srcRect/>
          <a:stretch>
            <a:fillRect/>
          </a:stretch>
        </p:blipFill>
        <p:spPr bwMode="auto">
          <a:xfrm>
            <a:off x="2700338" y="4076700"/>
            <a:ext cx="39370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3D42C087-129C-4F67-85DF-ABA34F99D7DE}" type="slidenum">
              <a:rPr lang="en-US" altLang="zh-CN" sz="1400"/>
            </a:fld>
            <a:endParaRPr lang="en-US" altLang="zh-CN" sz="1400"/>
          </a:p>
        </p:txBody>
      </p:sp>
      <p:sp>
        <p:nvSpPr>
          <p:cNvPr id="20483" name="Rectangle 3"/>
          <p:cNvSpPr>
            <a:spLocks noGrp="1" noChangeArrowheads="1"/>
          </p:cNvSpPr>
          <p:nvPr>
            <p:ph type="body" idx="1"/>
          </p:nvPr>
        </p:nvSpPr>
        <p:spPr>
          <a:xfrm>
            <a:off x="457200" y="908050"/>
            <a:ext cx="8229600" cy="936625"/>
          </a:xfrm>
        </p:spPr>
        <p:txBody>
          <a:bodyPr/>
          <a:lstStyle/>
          <a:p>
            <a:pPr eaLnBrk="1" hangingPunct="1">
              <a:buFontTx/>
              <a:buNone/>
            </a:pPr>
            <a:r>
              <a:rPr lang="en-US" altLang="zh-CN" sz="2800" b="1" smtClean="0">
                <a:latin typeface="华文中宋" panose="02010600040101010101" pitchFamily="2" charset="-122"/>
                <a:ea typeface="华文中宋" panose="02010600040101010101" pitchFamily="2" charset="-122"/>
              </a:rPr>
              <a:t>2.</a:t>
            </a:r>
            <a:r>
              <a:rPr lang="zh-CN" altLang="en-US" sz="2800" b="1" smtClean="0">
                <a:latin typeface="华文中宋" panose="02010600040101010101" pitchFamily="2" charset="-122"/>
                <a:ea typeface="华文中宋" panose="02010600040101010101" pitchFamily="2" charset="-122"/>
              </a:rPr>
              <a:t>不符合标准规范的氨蒸发直接制冷示意图</a:t>
            </a:r>
            <a:endParaRPr lang="zh-CN" altLang="en-US" sz="2800" b="1" smtClean="0">
              <a:latin typeface="华文中宋" panose="02010600040101010101" pitchFamily="2" charset="-122"/>
              <a:ea typeface="华文中宋" panose="02010600040101010101" pitchFamily="2" charset="-122"/>
            </a:endParaRPr>
          </a:p>
          <a:p>
            <a:pPr eaLnBrk="1" hangingPunct="1"/>
            <a:endParaRPr lang="en-US" altLang="zh-CN" sz="2800" smtClean="0"/>
          </a:p>
        </p:txBody>
      </p:sp>
      <p:sp>
        <p:nvSpPr>
          <p:cNvPr id="20484" name="矩形 15"/>
          <p:cNvSpPr>
            <a:spLocks noChangeArrowheads="1"/>
          </p:cNvSpPr>
          <p:nvPr/>
        </p:nvSpPr>
        <p:spPr bwMode="auto">
          <a:xfrm>
            <a:off x="1531938" y="2060575"/>
            <a:ext cx="2232025" cy="2879725"/>
          </a:xfrm>
          <a:prstGeom prst="rect">
            <a:avLst/>
          </a:prstGeom>
          <a:solidFill>
            <a:schemeClr val="bg1"/>
          </a:solidFill>
          <a:ln w="25400" algn="ctr">
            <a:solidFill>
              <a:schemeClr val="tx1"/>
            </a:solidFill>
            <a:prstDash val="dash"/>
            <a:round/>
          </a:ln>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b="1">
              <a:solidFill>
                <a:srgbClr val="FF0000"/>
              </a:solidFill>
            </a:endParaRPr>
          </a:p>
          <a:p>
            <a:pPr eaLnBrk="1" hangingPunct="1">
              <a:spcBef>
                <a:spcPct val="0"/>
              </a:spcBef>
              <a:buFontTx/>
              <a:buNone/>
            </a:pPr>
            <a:endParaRPr lang="en-US" altLang="zh-CN" sz="1800" b="1"/>
          </a:p>
        </p:txBody>
      </p:sp>
      <p:sp>
        <p:nvSpPr>
          <p:cNvPr id="20485" name="任意多边形 38"/>
          <p:cNvSpPr/>
          <p:nvPr/>
        </p:nvSpPr>
        <p:spPr bwMode="auto">
          <a:xfrm>
            <a:off x="2900363" y="2989263"/>
            <a:ext cx="317500" cy="1016000"/>
          </a:xfrm>
          <a:custGeom>
            <a:avLst/>
            <a:gdLst>
              <a:gd name="T0" fmla="*/ 82638 w 413207"/>
              <a:gd name="T1" fmla="*/ 12870 h 948441"/>
              <a:gd name="T2" fmla="*/ 60010 w 413207"/>
              <a:gd name="T3" fmla="*/ 27735 h 948441"/>
              <a:gd name="T4" fmla="*/ 51156 w 413207"/>
              <a:gd name="T5" fmla="*/ 35167 h 948441"/>
              <a:gd name="T6" fmla="*/ 43287 w 413207"/>
              <a:gd name="T7" fmla="*/ 42601 h 948441"/>
              <a:gd name="T8" fmla="*/ 21643 w 413207"/>
              <a:gd name="T9" fmla="*/ 72333 h 948441"/>
              <a:gd name="T10" fmla="*/ 14757 w 413207"/>
              <a:gd name="T11" fmla="*/ 94630 h 948441"/>
              <a:gd name="T12" fmla="*/ 10822 w 413207"/>
              <a:gd name="T13" fmla="*/ 135511 h 948441"/>
              <a:gd name="T14" fmla="*/ 9838 w 413207"/>
              <a:gd name="T15" fmla="*/ 187542 h 948441"/>
              <a:gd name="T16" fmla="*/ 15740 w 413207"/>
              <a:gd name="T17" fmla="*/ 220990 h 948441"/>
              <a:gd name="T18" fmla="*/ 27546 w 413207"/>
              <a:gd name="T19" fmla="*/ 239571 h 948441"/>
              <a:gd name="T20" fmla="*/ 51156 w 413207"/>
              <a:gd name="T21" fmla="*/ 254438 h 948441"/>
              <a:gd name="T22" fmla="*/ 111167 w 413207"/>
              <a:gd name="T23" fmla="*/ 261869 h 948441"/>
              <a:gd name="T24" fmla="*/ 125924 w 413207"/>
              <a:gd name="T25" fmla="*/ 276736 h 948441"/>
              <a:gd name="T26" fmla="*/ 130842 w 413207"/>
              <a:gd name="T27" fmla="*/ 287886 h 948441"/>
              <a:gd name="T28" fmla="*/ 130842 w 413207"/>
              <a:gd name="T29" fmla="*/ 365928 h 948441"/>
              <a:gd name="T30" fmla="*/ 123956 w 413207"/>
              <a:gd name="T31" fmla="*/ 391944 h 948441"/>
              <a:gd name="T32" fmla="*/ 113134 w 413207"/>
              <a:gd name="T33" fmla="*/ 399377 h 948441"/>
              <a:gd name="T34" fmla="*/ 11806 w 413207"/>
              <a:gd name="T35" fmla="*/ 406811 h 948441"/>
              <a:gd name="T36" fmla="*/ 5902 w 413207"/>
              <a:gd name="T37" fmla="*/ 429109 h 948441"/>
              <a:gd name="T38" fmla="*/ 1968 w 413207"/>
              <a:gd name="T39" fmla="*/ 529453 h 948441"/>
              <a:gd name="T40" fmla="*/ 6886 w 413207"/>
              <a:gd name="T41" fmla="*/ 548034 h 948441"/>
              <a:gd name="T42" fmla="*/ 13772 w 413207"/>
              <a:gd name="T43" fmla="*/ 559183 h 948441"/>
              <a:gd name="T44" fmla="*/ 59026 w 413207"/>
              <a:gd name="T45" fmla="*/ 566616 h 948441"/>
              <a:gd name="T46" fmla="*/ 66897 w 413207"/>
              <a:gd name="T47" fmla="*/ 559183 h 948441"/>
              <a:gd name="T48" fmla="*/ 77719 w 413207"/>
              <a:gd name="T49" fmla="*/ 551751 h 948441"/>
              <a:gd name="T50" fmla="*/ 98377 w 413207"/>
              <a:gd name="T51" fmla="*/ 540602 h 948441"/>
              <a:gd name="T52" fmla="*/ 130842 w 413207"/>
              <a:gd name="T53" fmla="*/ 559183 h 948441"/>
              <a:gd name="T54" fmla="*/ 134777 w 413207"/>
              <a:gd name="T55" fmla="*/ 581482 h 948441"/>
              <a:gd name="T56" fmla="*/ 132810 w 413207"/>
              <a:gd name="T57" fmla="*/ 707841 h 948441"/>
              <a:gd name="T58" fmla="*/ 128875 w 413207"/>
              <a:gd name="T59" fmla="*/ 737571 h 948441"/>
              <a:gd name="T60" fmla="*/ 118053 w 413207"/>
              <a:gd name="T61" fmla="*/ 759871 h 948441"/>
              <a:gd name="T62" fmla="*/ 4919 w 413207"/>
              <a:gd name="T63" fmla="*/ 771019 h 948441"/>
              <a:gd name="T64" fmla="*/ 0 w 413207"/>
              <a:gd name="T65" fmla="*/ 797035 h 948441"/>
              <a:gd name="T66" fmla="*/ 1968 w 413207"/>
              <a:gd name="T67" fmla="*/ 882513 h 948441"/>
              <a:gd name="T68" fmla="*/ 6886 w 413207"/>
              <a:gd name="T69" fmla="*/ 897377 h 948441"/>
              <a:gd name="T70" fmla="*/ 19675 w 413207"/>
              <a:gd name="T71" fmla="*/ 912244 h 948441"/>
              <a:gd name="T72" fmla="*/ 82638 w 413207"/>
              <a:gd name="T73" fmla="*/ 915960 h 948441"/>
              <a:gd name="T74" fmla="*/ 113134 w 413207"/>
              <a:gd name="T75" fmla="*/ 904810 h 948441"/>
              <a:gd name="T76" fmla="*/ 139696 w 413207"/>
              <a:gd name="T77" fmla="*/ 915960 h 948441"/>
              <a:gd name="T78" fmla="*/ 142647 w 413207"/>
              <a:gd name="T79" fmla="*/ 949407 h 948441"/>
              <a:gd name="T80" fmla="*/ 139696 w 413207"/>
              <a:gd name="T81" fmla="*/ 1057185 h 948441"/>
              <a:gd name="T82" fmla="*/ 122972 w 413207"/>
              <a:gd name="T83" fmla="*/ 1064616 h 948441"/>
              <a:gd name="T84" fmla="*/ 16724 w 413207"/>
              <a:gd name="T85" fmla="*/ 1072049 h 948441"/>
              <a:gd name="T86" fmla="*/ 7871 w 413207"/>
              <a:gd name="T87" fmla="*/ 1083198 h 948441"/>
              <a:gd name="T88" fmla="*/ 10822 w 413207"/>
              <a:gd name="T89" fmla="*/ 1153811 h 948441"/>
              <a:gd name="T90" fmla="*/ 19675 w 413207"/>
              <a:gd name="T91" fmla="*/ 1168676 h 948441"/>
              <a:gd name="T92" fmla="*/ 27546 w 413207"/>
              <a:gd name="T93" fmla="*/ 1183542 h 948441"/>
              <a:gd name="T94" fmla="*/ 44270 w 413207"/>
              <a:gd name="T95" fmla="*/ 1205839 h 948441"/>
              <a:gd name="T96" fmla="*/ 53123 w 413207"/>
              <a:gd name="T97" fmla="*/ 1216990 h 948441"/>
              <a:gd name="T98" fmla="*/ 111167 w 413207"/>
              <a:gd name="T99" fmla="*/ 1231855 h 948441"/>
              <a:gd name="T100" fmla="*/ 111167 w 413207"/>
              <a:gd name="T101" fmla="*/ 1246721 h 9484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3207"/>
              <a:gd name="T154" fmla="*/ 0 h 948441"/>
              <a:gd name="T155" fmla="*/ 413207 w 413207"/>
              <a:gd name="T156" fmla="*/ 948441 h 94844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3207" h="948441">
                <a:moveTo>
                  <a:pt x="313267" y="9773"/>
                </a:moveTo>
                <a:cubicBezTo>
                  <a:pt x="283944" y="0"/>
                  <a:pt x="303353" y="5354"/>
                  <a:pt x="237067" y="9773"/>
                </a:cubicBezTo>
                <a:cubicBezTo>
                  <a:pt x="222544" y="10741"/>
                  <a:pt x="221457" y="12895"/>
                  <a:pt x="208845" y="15418"/>
                </a:cubicBezTo>
                <a:cubicBezTo>
                  <a:pt x="181628" y="20862"/>
                  <a:pt x="201902" y="15654"/>
                  <a:pt x="172156" y="21062"/>
                </a:cubicBezTo>
                <a:cubicBezTo>
                  <a:pt x="168340" y="21756"/>
                  <a:pt x="164653" y="23043"/>
                  <a:pt x="160867" y="23884"/>
                </a:cubicBezTo>
                <a:cubicBezTo>
                  <a:pt x="156184" y="24924"/>
                  <a:pt x="151410" y="25543"/>
                  <a:pt x="146756" y="26706"/>
                </a:cubicBezTo>
                <a:cubicBezTo>
                  <a:pt x="143870" y="27428"/>
                  <a:pt x="141175" y="28807"/>
                  <a:pt x="138289" y="29529"/>
                </a:cubicBezTo>
                <a:cubicBezTo>
                  <a:pt x="133635" y="30692"/>
                  <a:pt x="128861" y="31311"/>
                  <a:pt x="124178" y="32351"/>
                </a:cubicBezTo>
                <a:cubicBezTo>
                  <a:pt x="98918" y="37964"/>
                  <a:pt x="129137" y="32465"/>
                  <a:pt x="95956" y="37995"/>
                </a:cubicBezTo>
                <a:cubicBezTo>
                  <a:pt x="72585" y="45786"/>
                  <a:pt x="83975" y="40339"/>
                  <a:pt x="62089" y="54929"/>
                </a:cubicBezTo>
                <a:cubicBezTo>
                  <a:pt x="59267" y="56810"/>
                  <a:pt x="56020" y="58175"/>
                  <a:pt x="53622" y="60573"/>
                </a:cubicBezTo>
                <a:lnTo>
                  <a:pt x="42333" y="71862"/>
                </a:lnTo>
                <a:cubicBezTo>
                  <a:pt x="40452" y="75625"/>
                  <a:pt x="38346" y="79284"/>
                  <a:pt x="36689" y="83151"/>
                </a:cubicBezTo>
                <a:cubicBezTo>
                  <a:pt x="33789" y="89918"/>
                  <a:pt x="33091" y="95745"/>
                  <a:pt x="31045" y="102906"/>
                </a:cubicBezTo>
                <a:cubicBezTo>
                  <a:pt x="22950" y="131236"/>
                  <a:pt x="34218" y="87387"/>
                  <a:pt x="25400" y="122662"/>
                </a:cubicBezTo>
                <a:cubicBezTo>
                  <a:pt x="26341" y="129247"/>
                  <a:pt x="25834" y="136209"/>
                  <a:pt x="28222" y="142418"/>
                </a:cubicBezTo>
                <a:cubicBezTo>
                  <a:pt x="30657" y="148750"/>
                  <a:pt x="35748" y="153707"/>
                  <a:pt x="39511" y="159351"/>
                </a:cubicBezTo>
                <a:cubicBezTo>
                  <a:pt x="41393" y="162173"/>
                  <a:pt x="42334" y="165936"/>
                  <a:pt x="45156" y="167818"/>
                </a:cubicBezTo>
                <a:cubicBezTo>
                  <a:pt x="51351" y="171948"/>
                  <a:pt x="57748" y="176718"/>
                  <a:pt x="64911" y="179106"/>
                </a:cubicBezTo>
                <a:cubicBezTo>
                  <a:pt x="69462" y="180623"/>
                  <a:pt x="74394" y="180667"/>
                  <a:pt x="79022" y="181929"/>
                </a:cubicBezTo>
                <a:cubicBezTo>
                  <a:pt x="84874" y="183525"/>
                  <a:pt x="99807" y="189568"/>
                  <a:pt x="107245" y="190395"/>
                </a:cubicBezTo>
                <a:cubicBezTo>
                  <a:pt x="120368" y="191853"/>
                  <a:pt x="133559" y="192799"/>
                  <a:pt x="146756" y="193218"/>
                </a:cubicBezTo>
                <a:cubicBezTo>
                  <a:pt x="192839" y="194681"/>
                  <a:pt x="238949" y="195099"/>
                  <a:pt x="285045" y="196040"/>
                </a:cubicBezTo>
                <a:cubicBezTo>
                  <a:pt x="296334" y="196981"/>
                  <a:pt x="307671" y="197457"/>
                  <a:pt x="318911" y="198862"/>
                </a:cubicBezTo>
                <a:cubicBezTo>
                  <a:pt x="330267" y="200281"/>
                  <a:pt x="352778" y="204506"/>
                  <a:pt x="352778" y="204506"/>
                </a:cubicBezTo>
                <a:cubicBezTo>
                  <a:pt x="355600" y="206388"/>
                  <a:pt x="358211" y="208634"/>
                  <a:pt x="361245" y="210151"/>
                </a:cubicBezTo>
                <a:cubicBezTo>
                  <a:pt x="363906" y="211481"/>
                  <a:pt x="367160" y="211443"/>
                  <a:pt x="369711" y="212973"/>
                </a:cubicBezTo>
                <a:cubicBezTo>
                  <a:pt x="371993" y="214342"/>
                  <a:pt x="373474" y="216736"/>
                  <a:pt x="375356" y="218618"/>
                </a:cubicBezTo>
                <a:cubicBezTo>
                  <a:pt x="376297" y="223322"/>
                  <a:pt x="378178" y="227932"/>
                  <a:pt x="378178" y="232729"/>
                </a:cubicBezTo>
                <a:cubicBezTo>
                  <a:pt x="378178" y="247810"/>
                  <a:pt x="377708" y="262988"/>
                  <a:pt x="375356" y="277884"/>
                </a:cubicBezTo>
                <a:cubicBezTo>
                  <a:pt x="374132" y="285637"/>
                  <a:pt x="366232" y="288005"/>
                  <a:pt x="361245" y="291995"/>
                </a:cubicBezTo>
                <a:cubicBezTo>
                  <a:pt x="359167" y="293657"/>
                  <a:pt x="358092" y="296706"/>
                  <a:pt x="355600" y="297640"/>
                </a:cubicBezTo>
                <a:cubicBezTo>
                  <a:pt x="350242" y="299649"/>
                  <a:pt x="344297" y="299438"/>
                  <a:pt x="338667" y="300462"/>
                </a:cubicBezTo>
                <a:cubicBezTo>
                  <a:pt x="333948" y="301320"/>
                  <a:pt x="329260" y="302343"/>
                  <a:pt x="324556" y="303284"/>
                </a:cubicBezTo>
                <a:cubicBezTo>
                  <a:pt x="253994" y="338568"/>
                  <a:pt x="323240" y="306106"/>
                  <a:pt x="115711" y="306106"/>
                </a:cubicBezTo>
                <a:cubicBezTo>
                  <a:pt x="88413" y="306106"/>
                  <a:pt x="61148" y="307988"/>
                  <a:pt x="33867" y="308929"/>
                </a:cubicBezTo>
                <a:lnTo>
                  <a:pt x="22578" y="320218"/>
                </a:lnTo>
                <a:cubicBezTo>
                  <a:pt x="20696" y="322099"/>
                  <a:pt x="18409" y="323648"/>
                  <a:pt x="16933" y="325862"/>
                </a:cubicBezTo>
                <a:cubicBezTo>
                  <a:pt x="8680" y="338243"/>
                  <a:pt x="13324" y="331616"/>
                  <a:pt x="2822" y="345618"/>
                </a:cubicBezTo>
                <a:cubicBezTo>
                  <a:pt x="3763" y="364433"/>
                  <a:pt x="2275" y="383528"/>
                  <a:pt x="5645" y="402062"/>
                </a:cubicBezTo>
                <a:cubicBezTo>
                  <a:pt x="6252" y="405399"/>
                  <a:pt x="11713" y="405308"/>
                  <a:pt x="14111" y="407706"/>
                </a:cubicBezTo>
                <a:cubicBezTo>
                  <a:pt x="16510" y="410105"/>
                  <a:pt x="17107" y="414054"/>
                  <a:pt x="19756" y="416173"/>
                </a:cubicBezTo>
                <a:cubicBezTo>
                  <a:pt x="22079" y="418031"/>
                  <a:pt x="25488" y="417823"/>
                  <a:pt x="28222" y="418995"/>
                </a:cubicBezTo>
                <a:cubicBezTo>
                  <a:pt x="32089" y="420652"/>
                  <a:pt x="35520" y="423310"/>
                  <a:pt x="39511" y="424640"/>
                </a:cubicBezTo>
                <a:cubicBezTo>
                  <a:pt x="55839" y="430083"/>
                  <a:pt x="65303" y="430743"/>
                  <a:pt x="81845" y="433106"/>
                </a:cubicBezTo>
                <a:cubicBezTo>
                  <a:pt x="111008" y="432165"/>
                  <a:pt x="140206" y="431997"/>
                  <a:pt x="169333" y="430284"/>
                </a:cubicBezTo>
                <a:cubicBezTo>
                  <a:pt x="172303" y="430109"/>
                  <a:pt x="174914" y="428183"/>
                  <a:pt x="177800" y="427462"/>
                </a:cubicBezTo>
                <a:cubicBezTo>
                  <a:pt x="182454" y="426299"/>
                  <a:pt x="187228" y="425680"/>
                  <a:pt x="191911" y="424640"/>
                </a:cubicBezTo>
                <a:cubicBezTo>
                  <a:pt x="195697" y="423799"/>
                  <a:pt x="199384" y="422512"/>
                  <a:pt x="203200" y="421818"/>
                </a:cubicBezTo>
                <a:cubicBezTo>
                  <a:pt x="209745" y="420628"/>
                  <a:pt x="216362" y="419874"/>
                  <a:pt x="222956" y="418995"/>
                </a:cubicBezTo>
                <a:cubicBezTo>
                  <a:pt x="242334" y="416411"/>
                  <a:pt x="251083" y="415556"/>
                  <a:pt x="270933" y="413351"/>
                </a:cubicBezTo>
                <a:cubicBezTo>
                  <a:pt x="274696" y="412410"/>
                  <a:pt x="278343" y="410529"/>
                  <a:pt x="282222" y="410529"/>
                </a:cubicBezTo>
                <a:cubicBezTo>
                  <a:pt x="355433" y="410529"/>
                  <a:pt x="337231" y="405346"/>
                  <a:pt x="369711" y="416173"/>
                </a:cubicBezTo>
                <a:cubicBezTo>
                  <a:pt x="371593" y="418995"/>
                  <a:pt x="372957" y="422241"/>
                  <a:pt x="375356" y="424640"/>
                </a:cubicBezTo>
                <a:cubicBezTo>
                  <a:pt x="377754" y="427038"/>
                  <a:pt x="381941" y="427462"/>
                  <a:pt x="383822" y="430284"/>
                </a:cubicBezTo>
                <a:cubicBezTo>
                  <a:pt x="385974" y="433511"/>
                  <a:pt x="385579" y="437843"/>
                  <a:pt x="386645" y="441573"/>
                </a:cubicBezTo>
                <a:cubicBezTo>
                  <a:pt x="387462" y="444433"/>
                  <a:pt x="388526" y="447218"/>
                  <a:pt x="389467" y="450040"/>
                </a:cubicBezTo>
                <a:cubicBezTo>
                  <a:pt x="386407" y="526544"/>
                  <a:pt x="394089" y="498265"/>
                  <a:pt x="381000" y="537529"/>
                </a:cubicBezTo>
                <a:cubicBezTo>
                  <a:pt x="377336" y="548520"/>
                  <a:pt x="380282" y="543891"/>
                  <a:pt x="372533" y="551640"/>
                </a:cubicBezTo>
                <a:cubicBezTo>
                  <a:pt x="371592" y="554462"/>
                  <a:pt x="371241" y="557555"/>
                  <a:pt x="369711" y="560106"/>
                </a:cubicBezTo>
                <a:cubicBezTo>
                  <a:pt x="368342" y="562388"/>
                  <a:pt x="366145" y="564089"/>
                  <a:pt x="364067" y="565751"/>
                </a:cubicBezTo>
                <a:cubicBezTo>
                  <a:pt x="354486" y="573416"/>
                  <a:pt x="352087" y="572566"/>
                  <a:pt x="338667" y="577040"/>
                </a:cubicBezTo>
                <a:cubicBezTo>
                  <a:pt x="334521" y="578422"/>
                  <a:pt x="322654" y="582617"/>
                  <a:pt x="318911" y="582684"/>
                </a:cubicBezTo>
                <a:lnTo>
                  <a:pt x="14111" y="585506"/>
                </a:lnTo>
                <a:cubicBezTo>
                  <a:pt x="11289" y="586447"/>
                  <a:pt x="7374" y="585908"/>
                  <a:pt x="5645" y="588329"/>
                </a:cubicBezTo>
                <a:cubicBezTo>
                  <a:pt x="2187" y="593171"/>
                  <a:pt x="0" y="605262"/>
                  <a:pt x="0" y="605262"/>
                </a:cubicBezTo>
                <a:cubicBezTo>
                  <a:pt x="941" y="623136"/>
                  <a:pt x="1271" y="641053"/>
                  <a:pt x="2822" y="658884"/>
                </a:cubicBezTo>
                <a:cubicBezTo>
                  <a:pt x="3158" y="662748"/>
                  <a:pt x="3910" y="666704"/>
                  <a:pt x="5645" y="670173"/>
                </a:cubicBezTo>
                <a:cubicBezTo>
                  <a:pt x="6835" y="672553"/>
                  <a:pt x="9211" y="674156"/>
                  <a:pt x="11289" y="675818"/>
                </a:cubicBezTo>
                <a:cubicBezTo>
                  <a:pt x="13938" y="677937"/>
                  <a:pt x="16722" y="679945"/>
                  <a:pt x="19756" y="681462"/>
                </a:cubicBezTo>
                <a:cubicBezTo>
                  <a:pt x="24500" y="683834"/>
                  <a:pt x="34988" y="685749"/>
                  <a:pt x="39511" y="687106"/>
                </a:cubicBezTo>
                <a:cubicBezTo>
                  <a:pt x="45210" y="688816"/>
                  <a:pt x="50555" y="691910"/>
                  <a:pt x="56445" y="692751"/>
                </a:cubicBezTo>
                <a:cubicBezTo>
                  <a:pt x="80040" y="696122"/>
                  <a:pt x="69747" y="693960"/>
                  <a:pt x="87489" y="698395"/>
                </a:cubicBezTo>
                <a:lnTo>
                  <a:pt x="237067" y="695573"/>
                </a:lnTo>
                <a:cubicBezTo>
                  <a:pt x="241861" y="695408"/>
                  <a:pt x="246423" y="693385"/>
                  <a:pt x="251178" y="692751"/>
                </a:cubicBezTo>
                <a:cubicBezTo>
                  <a:pt x="274058" y="689701"/>
                  <a:pt x="302425" y="688490"/>
                  <a:pt x="324556" y="687106"/>
                </a:cubicBezTo>
                <a:cubicBezTo>
                  <a:pt x="348074" y="688047"/>
                  <a:pt x="371718" y="687330"/>
                  <a:pt x="395111" y="689929"/>
                </a:cubicBezTo>
                <a:cubicBezTo>
                  <a:pt x="397756" y="690223"/>
                  <a:pt x="399566" y="693193"/>
                  <a:pt x="400756" y="695573"/>
                </a:cubicBezTo>
                <a:cubicBezTo>
                  <a:pt x="403417" y="700894"/>
                  <a:pt x="404519" y="706862"/>
                  <a:pt x="406400" y="712506"/>
                </a:cubicBezTo>
                <a:lnTo>
                  <a:pt x="409222" y="720973"/>
                </a:lnTo>
                <a:cubicBezTo>
                  <a:pt x="400870" y="888025"/>
                  <a:pt x="413207" y="742550"/>
                  <a:pt x="403578" y="785884"/>
                </a:cubicBezTo>
                <a:cubicBezTo>
                  <a:pt x="402337" y="791470"/>
                  <a:pt x="405063" y="799050"/>
                  <a:pt x="400756" y="802818"/>
                </a:cubicBezTo>
                <a:cubicBezTo>
                  <a:pt x="395750" y="807199"/>
                  <a:pt x="387607" y="804863"/>
                  <a:pt x="381000" y="805640"/>
                </a:cubicBezTo>
                <a:cubicBezTo>
                  <a:pt x="371610" y="806745"/>
                  <a:pt x="362231" y="808298"/>
                  <a:pt x="352778" y="808462"/>
                </a:cubicBezTo>
                <a:lnTo>
                  <a:pt x="56445" y="811284"/>
                </a:lnTo>
                <a:cubicBezTo>
                  <a:pt x="53623" y="812225"/>
                  <a:pt x="50864" y="813384"/>
                  <a:pt x="47978" y="814106"/>
                </a:cubicBezTo>
                <a:cubicBezTo>
                  <a:pt x="43324" y="815270"/>
                  <a:pt x="38418" y="815412"/>
                  <a:pt x="33867" y="816929"/>
                </a:cubicBezTo>
                <a:cubicBezTo>
                  <a:pt x="29876" y="818259"/>
                  <a:pt x="26341" y="820692"/>
                  <a:pt x="22578" y="822573"/>
                </a:cubicBezTo>
                <a:cubicBezTo>
                  <a:pt x="20696" y="824455"/>
                  <a:pt x="17110" y="825563"/>
                  <a:pt x="16933" y="828218"/>
                </a:cubicBezTo>
                <a:cubicBezTo>
                  <a:pt x="16495" y="834792"/>
                  <a:pt x="12675" y="871601"/>
                  <a:pt x="31045" y="876195"/>
                </a:cubicBezTo>
                <a:lnTo>
                  <a:pt x="42333" y="879018"/>
                </a:lnTo>
                <a:cubicBezTo>
                  <a:pt x="56641" y="893323"/>
                  <a:pt x="38120" y="876489"/>
                  <a:pt x="56445" y="887484"/>
                </a:cubicBezTo>
                <a:cubicBezTo>
                  <a:pt x="58727" y="888853"/>
                  <a:pt x="59709" y="891939"/>
                  <a:pt x="62089" y="893129"/>
                </a:cubicBezTo>
                <a:cubicBezTo>
                  <a:pt x="67410" y="895790"/>
                  <a:pt x="79022" y="898773"/>
                  <a:pt x="79022" y="898773"/>
                </a:cubicBezTo>
                <a:cubicBezTo>
                  <a:pt x="81844" y="900655"/>
                  <a:pt x="84389" y="903040"/>
                  <a:pt x="87489" y="904418"/>
                </a:cubicBezTo>
                <a:cubicBezTo>
                  <a:pt x="103800" y="911668"/>
                  <a:pt x="109056" y="909724"/>
                  <a:pt x="127000" y="915706"/>
                </a:cubicBezTo>
                <a:lnTo>
                  <a:pt x="143933" y="921351"/>
                </a:lnTo>
                <a:cubicBezTo>
                  <a:pt x="146755" y="922292"/>
                  <a:pt x="149437" y="923904"/>
                  <a:pt x="152400" y="924173"/>
                </a:cubicBezTo>
                <a:cubicBezTo>
                  <a:pt x="221868" y="930488"/>
                  <a:pt x="173057" y="926742"/>
                  <a:pt x="299156" y="929818"/>
                </a:cubicBezTo>
                <a:cubicBezTo>
                  <a:pt x="301265" y="930345"/>
                  <a:pt x="316018" y="933726"/>
                  <a:pt x="318911" y="935462"/>
                </a:cubicBezTo>
                <a:cubicBezTo>
                  <a:pt x="321193" y="936831"/>
                  <a:pt x="322674" y="939225"/>
                  <a:pt x="324556" y="941106"/>
                </a:cubicBezTo>
                <a:cubicBezTo>
                  <a:pt x="322674" y="942988"/>
                  <a:pt x="321552" y="946421"/>
                  <a:pt x="318911" y="946751"/>
                </a:cubicBezTo>
                <a:cubicBezTo>
                  <a:pt x="305395" y="948441"/>
                  <a:pt x="304924" y="946876"/>
                  <a:pt x="299156" y="941106"/>
                </a:cubicBezTo>
              </a:path>
            </a:pathLst>
          </a:custGeom>
          <a:solidFill>
            <a:schemeClr val="accent1"/>
          </a:solidFill>
          <a:ln w="25400" cap="flat" cmpd="sng" algn="ctr">
            <a:solidFill>
              <a:schemeClr val="tx1"/>
            </a:solidFill>
            <a:prstDash val="solid"/>
            <a:round/>
            <a:headEnd type="none" w="med" len="med"/>
            <a:tailEnd type="none" w="med" len="med"/>
          </a:ln>
        </p:spPr>
        <p:txBody>
          <a:bodyPr/>
          <a:lstStyle/>
          <a:p>
            <a:endParaRPr lang="zh-CN" altLang="en-US"/>
          </a:p>
        </p:txBody>
      </p:sp>
      <p:sp>
        <p:nvSpPr>
          <p:cNvPr id="20486" name="矩形 17"/>
          <p:cNvSpPr>
            <a:spLocks noChangeArrowheads="1"/>
          </p:cNvSpPr>
          <p:nvPr/>
        </p:nvSpPr>
        <p:spPr bwMode="auto">
          <a:xfrm>
            <a:off x="4340225" y="1989138"/>
            <a:ext cx="2879725" cy="2879725"/>
          </a:xfrm>
          <a:prstGeom prst="rect">
            <a:avLst/>
          </a:prstGeom>
          <a:solidFill>
            <a:schemeClr val="bg1"/>
          </a:solidFill>
          <a:ln w="25400" algn="ctr">
            <a:solidFill>
              <a:schemeClr val="tx1"/>
            </a:solidFill>
            <a:prstDash val="dash"/>
            <a:round/>
          </a:ln>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zh-CN" sz="1800">
              <a:latin typeface="宋体" panose="02010600030101010101" pitchFamily="2" charset="-122"/>
            </a:endParaRPr>
          </a:p>
        </p:txBody>
      </p:sp>
      <p:sp>
        <p:nvSpPr>
          <p:cNvPr id="20487" name="TextBox 38"/>
          <p:cNvSpPr txBox="1">
            <a:spLocks noChangeArrowheads="1"/>
          </p:cNvSpPr>
          <p:nvPr/>
        </p:nvSpPr>
        <p:spPr bwMode="auto">
          <a:xfrm>
            <a:off x="5419725" y="2781300"/>
            <a:ext cx="1223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latin typeface="宋体" panose="02010600030101010101" pitchFamily="2" charset="-122"/>
              </a:rPr>
              <a:t>压缩机</a:t>
            </a:r>
            <a:endParaRPr lang="zh-CN" altLang="en-US" sz="1800" b="1">
              <a:latin typeface="宋体" panose="02010600030101010101" pitchFamily="2" charset="-122"/>
            </a:endParaRPr>
          </a:p>
        </p:txBody>
      </p:sp>
      <p:sp>
        <p:nvSpPr>
          <p:cNvPr id="20488" name="TextBox 37"/>
          <p:cNvSpPr txBox="1">
            <a:spLocks noChangeArrowheads="1"/>
          </p:cNvSpPr>
          <p:nvPr/>
        </p:nvSpPr>
        <p:spPr bwMode="auto">
          <a:xfrm>
            <a:off x="5419725" y="3789363"/>
            <a:ext cx="10810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latin typeface="宋体" panose="02010600030101010101" pitchFamily="2" charset="-122"/>
              </a:rPr>
              <a:t>节流阀</a:t>
            </a:r>
            <a:endParaRPr lang="zh-CN" altLang="en-US" sz="1800" b="1">
              <a:latin typeface="宋体" panose="02010600030101010101" pitchFamily="2" charset="-122"/>
            </a:endParaRPr>
          </a:p>
        </p:txBody>
      </p:sp>
      <p:cxnSp>
        <p:nvCxnSpPr>
          <p:cNvPr id="20489" name="直接箭头连接符 60"/>
          <p:cNvCxnSpPr>
            <a:cxnSpLocks noChangeShapeType="1"/>
            <a:stCxn id="20485" idx="0"/>
            <a:endCxn id="20487" idx="1"/>
          </p:cNvCxnSpPr>
          <p:nvPr/>
        </p:nvCxnSpPr>
        <p:spPr bwMode="auto">
          <a:xfrm flipV="1">
            <a:off x="3021013" y="2965450"/>
            <a:ext cx="2398712" cy="36513"/>
          </a:xfrm>
          <a:prstGeom prst="straightConnector1">
            <a:avLst/>
          </a:prstGeom>
          <a:noFill/>
          <a:ln w="25400" algn="ctr">
            <a:solidFill>
              <a:schemeClr val="tx1"/>
            </a:solidFill>
            <a:round/>
            <a:tailEnd type="arrow" w="lg" len="lg"/>
          </a:ln>
          <a:extLst>
            <a:ext uri="{909E8E84-426E-40DD-AFC4-6F175D3DCCD1}">
              <a14:hiddenFill xmlns:a14="http://schemas.microsoft.com/office/drawing/2010/main">
                <a:noFill/>
              </a14:hiddenFill>
            </a:ext>
          </a:extLst>
        </p:spPr>
      </p:cxnSp>
      <p:cxnSp>
        <p:nvCxnSpPr>
          <p:cNvPr id="20490" name="直接连接符 22"/>
          <p:cNvCxnSpPr>
            <a:cxnSpLocks noChangeShapeType="1"/>
          </p:cNvCxnSpPr>
          <p:nvPr/>
        </p:nvCxnSpPr>
        <p:spPr bwMode="auto">
          <a:xfrm>
            <a:off x="3116263" y="3990975"/>
            <a:ext cx="3240087" cy="0"/>
          </a:xfrm>
          <a:prstGeom prst="line">
            <a:avLst/>
          </a:prstGeom>
          <a:noFill/>
          <a:ln w="25400" algn="ctr">
            <a:solidFill>
              <a:schemeClr val="tx1"/>
            </a:solidFill>
            <a:round/>
          </a:ln>
          <a:extLst>
            <a:ext uri="{909E8E84-426E-40DD-AFC4-6F175D3DCCD1}">
              <a14:hiddenFill xmlns:a14="http://schemas.microsoft.com/office/drawing/2010/main">
                <a:noFill/>
              </a14:hiddenFill>
            </a:ext>
          </a:extLst>
        </p:spPr>
      </p:cxnSp>
      <p:sp>
        <p:nvSpPr>
          <p:cNvPr id="20491" name="Rectangle 11"/>
          <p:cNvSpPr>
            <a:spLocks noChangeArrowheads="1"/>
          </p:cNvSpPr>
          <p:nvPr/>
        </p:nvSpPr>
        <p:spPr bwMode="auto">
          <a:xfrm>
            <a:off x="3332163" y="2852738"/>
            <a:ext cx="431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t>吸收热量</a:t>
            </a:r>
            <a:endParaRPr lang="zh-CN" altLang="en-US" sz="1800" b="1"/>
          </a:p>
        </p:txBody>
      </p:sp>
      <p:sp>
        <p:nvSpPr>
          <p:cNvPr id="20492" name="Rectangle 12"/>
          <p:cNvSpPr>
            <a:spLocks noChangeArrowheads="1"/>
          </p:cNvSpPr>
          <p:nvPr/>
        </p:nvSpPr>
        <p:spPr bwMode="auto">
          <a:xfrm>
            <a:off x="2540000" y="4422775"/>
            <a:ext cx="10080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solidFill>
                  <a:srgbClr val="FF0000"/>
                </a:solidFill>
              </a:rPr>
              <a:t>蒸发器</a:t>
            </a:r>
            <a:endParaRPr lang="zh-CN" altLang="en-US" sz="1800" b="1">
              <a:solidFill>
                <a:srgbClr val="FF0000"/>
              </a:solidFill>
            </a:endParaRPr>
          </a:p>
        </p:txBody>
      </p:sp>
      <p:sp>
        <p:nvSpPr>
          <p:cNvPr id="20493" name="Rectangle 13"/>
          <p:cNvSpPr>
            <a:spLocks noChangeArrowheads="1"/>
          </p:cNvSpPr>
          <p:nvPr/>
        </p:nvSpPr>
        <p:spPr bwMode="auto">
          <a:xfrm>
            <a:off x="4449763" y="2598738"/>
            <a:ext cx="644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t>气氨</a:t>
            </a:r>
            <a:endParaRPr lang="zh-CN" altLang="en-US" sz="1800" b="1"/>
          </a:p>
        </p:txBody>
      </p:sp>
      <p:sp>
        <p:nvSpPr>
          <p:cNvPr id="20494" name="Rectangle 14"/>
          <p:cNvSpPr>
            <a:spLocks noChangeArrowheads="1"/>
          </p:cNvSpPr>
          <p:nvPr/>
        </p:nvSpPr>
        <p:spPr bwMode="auto">
          <a:xfrm>
            <a:off x="4449763" y="3429000"/>
            <a:ext cx="644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t>液氨</a:t>
            </a:r>
            <a:endParaRPr lang="zh-CN" altLang="en-US" sz="1800" b="1"/>
          </a:p>
        </p:txBody>
      </p:sp>
      <p:cxnSp>
        <p:nvCxnSpPr>
          <p:cNvPr id="20495" name="直接连接符 52"/>
          <p:cNvCxnSpPr>
            <a:cxnSpLocks noChangeShapeType="1"/>
          </p:cNvCxnSpPr>
          <p:nvPr/>
        </p:nvCxnSpPr>
        <p:spPr bwMode="auto">
          <a:xfrm>
            <a:off x="6211888" y="2997200"/>
            <a:ext cx="1152525" cy="0"/>
          </a:xfrm>
          <a:prstGeom prst="line">
            <a:avLst/>
          </a:prstGeom>
          <a:noFill/>
          <a:ln w="25400" algn="ctr">
            <a:solidFill>
              <a:schemeClr val="tx1"/>
            </a:solidFill>
            <a:prstDash val="sysDash"/>
            <a:round/>
            <a:headEnd type="none" w="lg" len="lg"/>
            <a:tailEnd type="arrow" w="lg" len="lg"/>
          </a:ln>
          <a:extLst>
            <a:ext uri="{909E8E84-426E-40DD-AFC4-6F175D3DCCD1}">
              <a14:hiddenFill xmlns:a14="http://schemas.microsoft.com/office/drawing/2010/main">
                <a:noFill/>
              </a14:hiddenFill>
            </a:ext>
          </a:extLst>
        </p:spPr>
      </p:cxnSp>
      <p:cxnSp>
        <p:nvCxnSpPr>
          <p:cNvPr id="20496" name="直接箭头连接符 65"/>
          <p:cNvCxnSpPr>
            <a:cxnSpLocks noChangeShapeType="1"/>
          </p:cNvCxnSpPr>
          <p:nvPr/>
        </p:nvCxnSpPr>
        <p:spPr bwMode="auto">
          <a:xfrm>
            <a:off x="6284913" y="4005263"/>
            <a:ext cx="1166812" cy="3175"/>
          </a:xfrm>
          <a:prstGeom prst="straightConnector1">
            <a:avLst/>
          </a:prstGeom>
          <a:noFill/>
          <a:ln w="25400" algn="ctr">
            <a:solidFill>
              <a:schemeClr val="tx1"/>
            </a:solidFill>
            <a:prstDash val="sysDash"/>
            <a:round/>
            <a:headEnd type="arrow" w="lg" len="lg"/>
            <a:tailEnd type="none" w="lg" len="lg"/>
          </a:ln>
          <a:extLst>
            <a:ext uri="{909E8E84-426E-40DD-AFC4-6F175D3DCCD1}">
              <a14:hiddenFill xmlns:a14="http://schemas.microsoft.com/office/drawing/2010/main">
                <a:noFill/>
              </a14:hiddenFill>
            </a:ext>
          </a:extLst>
        </p:spPr>
      </p:cxnSp>
      <p:sp>
        <p:nvSpPr>
          <p:cNvPr id="20497" name="Rectangle 18"/>
          <p:cNvSpPr>
            <a:spLocks noChangeArrowheads="1"/>
          </p:cNvSpPr>
          <p:nvPr/>
        </p:nvSpPr>
        <p:spPr bwMode="auto">
          <a:xfrm>
            <a:off x="1603375" y="5086350"/>
            <a:ext cx="187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solidFill>
                  <a:srgbClr val="FF0000"/>
                </a:solidFill>
              </a:rPr>
              <a:t>人员密集场所</a:t>
            </a:r>
            <a:endParaRPr lang="zh-CN" altLang="en-US" sz="1800" b="1">
              <a:solidFill>
                <a:srgbClr val="FF0000"/>
              </a:solidFill>
            </a:endParaRPr>
          </a:p>
        </p:txBody>
      </p:sp>
      <p:sp>
        <p:nvSpPr>
          <p:cNvPr id="20498" name="Rectangle 19"/>
          <p:cNvSpPr>
            <a:spLocks noChangeArrowheads="1"/>
          </p:cNvSpPr>
          <p:nvPr/>
        </p:nvSpPr>
        <p:spPr bwMode="auto">
          <a:xfrm>
            <a:off x="5203825" y="5157788"/>
            <a:ext cx="187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solidFill>
                  <a:srgbClr val="FF0000"/>
                </a:solidFill>
              </a:rPr>
              <a:t>液氨制冷系统</a:t>
            </a:r>
            <a:endParaRPr lang="zh-CN" altLang="en-US" sz="1800" b="1">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5AC1A3AC-C9DE-44A9-BA9F-0F89BDE476D5}" type="slidenum">
              <a:rPr lang="en-US" altLang="zh-CN" sz="1400"/>
            </a:fld>
            <a:endParaRPr lang="en-US" altLang="zh-CN" sz="1400"/>
          </a:p>
        </p:txBody>
      </p:sp>
      <p:sp>
        <p:nvSpPr>
          <p:cNvPr id="2" name="Rectangle 2"/>
          <p:cNvSpPr>
            <a:spLocks noGrp="1" noChangeArrowheads="1"/>
          </p:cNvSpPr>
          <p:nvPr>
            <p:ph type="title"/>
          </p:nvPr>
        </p:nvSpPr>
        <p:spPr>
          <a:solidFill>
            <a:schemeClr val="accent5">
              <a:lumMod val="75000"/>
            </a:schemeClr>
          </a:solidFill>
          <a:ln>
            <a:solidFill>
              <a:schemeClr val="accent5">
                <a:lumMod val="75000"/>
              </a:schemeClr>
            </a:solidFill>
          </a:ln>
        </p:spPr>
        <p:txBody>
          <a:bodyPr/>
          <a:lstStyle/>
          <a:p>
            <a:pPr eaLnBrk="1" hangingPunct="1">
              <a:defRPr/>
            </a:pPr>
            <a:r>
              <a:rPr lang="zh-CN" altLang="en-US" sz="4500" dirty="0" smtClean="0">
                <a:latin typeface="汉仪菱心体简" panose="02010609000101010101" pitchFamily="49" charset="-122"/>
                <a:ea typeface="汉仪菱心体简" panose="02010609000101010101" pitchFamily="49" charset="-122"/>
              </a:rPr>
              <a:t>目 录</a:t>
            </a:r>
            <a:endParaRPr lang="zh-CN" altLang="en-US" sz="4500" dirty="0">
              <a:latin typeface="汉仪菱心体简" panose="02010609000101010101" pitchFamily="49" charset="-122"/>
              <a:ea typeface="汉仪菱心体简" panose="02010609000101010101" pitchFamily="49" charset="-122"/>
            </a:endParaRPr>
          </a:p>
        </p:txBody>
      </p:sp>
      <p:sp>
        <p:nvSpPr>
          <p:cNvPr id="3076" name="Rectangle 3"/>
          <p:cNvSpPr>
            <a:spLocks noGrp="1" noChangeArrowheads="1"/>
          </p:cNvSpPr>
          <p:nvPr>
            <p:ph type="body" idx="1"/>
          </p:nvPr>
        </p:nvSpPr>
        <p:spPr/>
        <p:txBody>
          <a:bodyPr/>
          <a:lstStyle/>
          <a:p>
            <a:pPr marL="0" indent="0" eaLnBrk="1" hangingPunct="1">
              <a:lnSpc>
                <a:spcPct val="90000"/>
              </a:lnSpc>
              <a:buFontTx/>
              <a:buNone/>
            </a:pPr>
            <a:r>
              <a:rPr lang="en-US" altLang="zh-CN" sz="2000" smtClean="0"/>
              <a:t>1</a:t>
            </a:r>
            <a:r>
              <a:rPr lang="zh-CN" altLang="en-US" sz="2000" smtClean="0"/>
              <a:t>、氨怎么来</a:t>
            </a:r>
            <a:r>
              <a:rPr lang="en-US" altLang="zh-CN" sz="2000" smtClean="0"/>
              <a:t>?                                                                                    4</a:t>
            </a:r>
            <a:endParaRPr lang="en-US" altLang="zh-CN" sz="2000" smtClean="0"/>
          </a:p>
          <a:p>
            <a:pPr marL="0" indent="0" eaLnBrk="1" hangingPunct="1">
              <a:lnSpc>
                <a:spcPct val="90000"/>
              </a:lnSpc>
              <a:buFontTx/>
              <a:buNone/>
            </a:pPr>
            <a:r>
              <a:rPr lang="en-US" altLang="zh-CN" sz="2000" smtClean="0"/>
              <a:t>2</a:t>
            </a:r>
            <a:r>
              <a:rPr lang="zh-CN" altLang="en-US" sz="2000" smtClean="0"/>
              <a:t>、氨的理化性质与危险特性                                                            </a:t>
            </a:r>
            <a:r>
              <a:rPr lang="en-US" altLang="zh-CN" sz="2000" smtClean="0"/>
              <a:t>5</a:t>
            </a:r>
            <a:endParaRPr lang="en-US" altLang="zh-CN" sz="2000" smtClean="0"/>
          </a:p>
          <a:p>
            <a:pPr marL="0" indent="0" eaLnBrk="1" hangingPunct="1">
              <a:lnSpc>
                <a:spcPct val="90000"/>
              </a:lnSpc>
              <a:buFontTx/>
              <a:buNone/>
            </a:pPr>
            <a:r>
              <a:rPr lang="en-US" altLang="zh-CN" sz="2000" smtClean="0"/>
              <a:t>3</a:t>
            </a:r>
            <a:r>
              <a:rPr lang="zh-CN" altLang="en-US" sz="2000" smtClean="0"/>
              <a:t>、液氨制冷                                                                                    </a:t>
            </a:r>
            <a:r>
              <a:rPr lang="en-US" altLang="zh-CN" sz="2000" smtClean="0"/>
              <a:t>14</a:t>
            </a:r>
            <a:endParaRPr lang="en-US" altLang="zh-CN" sz="2000" smtClean="0"/>
          </a:p>
          <a:p>
            <a:pPr marL="0" indent="0" eaLnBrk="1" hangingPunct="1">
              <a:lnSpc>
                <a:spcPct val="90000"/>
              </a:lnSpc>
              <a:buFontTx/>
              <a:buNone/>
            </a:pPr>
            <a:r>
              <a:rPr lang="en-US" altLang="zh-CN" sz="2000" smtClean="0"/>
              <a:t>4</a:t>
            </a:r>
            <a:r>
              <a:rPr lang="zh-CN" altLang="en-US" sz="2000" smtClean="0"/>
              <a:t>、案例                                                                                            </a:t>
            </a:r>
            <a:r>
              <a:rPr lang="en-US" altLang="zh-CN" sz="2000" smtClean="0"/>
              <a:t>20         </a:t>
            </a:r>
            <a:endParaRPr lang="en-US" altLang="zh-CN" sz="2000" smtClean="0"/>
          </a:p>
          <a:p>
            <a:pPr marL="0" indent="0" eaLnBrk="1" hangingPunct="1">
              <a:lnSpc>
                <a:spcPct val="90000"/>
              </a:lnSpc>
              <a:buFontTx/>
              <a:buNone/>
            </a:pPr>
            <a:r>
              <a:rPr lang="en-US" altLang="zh-CN" sz="2000" smtClean="0"/>
              <a:t>5</a:t>
            </a:r>
            <a:r>
              <a:rPr lang="zh-CN" altLang="en-US" sz="2000" smtClean="0"/>
              <a:t>、氨爆炸的原因分析                                                                      </a:t>
            </a:r>
            <a:r>
              <a:rPr lang="en-US" altLang="zh-CN" sz="2000" smtClean="0"/>
              <a:t>37</a:t>
            </a:r>
            <a:endParaRPr lang="en-US" altLang="zh-CN" sz="2000" smtClean="0"/>
          </a:p>
          <a:p>
            <a:pPr marL="0" indent="0" eaLnBrk="1" hangingPunct="1">
              <a:lnSpc>
                <a:spcPct val="90000"/>
              </a:lnSpc>
              <a:buFontTx/>
              <a:buNone/>
            </a:pPr>
            <a:r>
              <a:rPr lang="en-US" altLang="zh-CN" sz="2000" smtClean="0"/>
              <a:t>6</a:t>
            </a:r>
            <a:r>
              <a:rPr lang="zh-CN" altLang="en-US" sz="2000" smtClean="0"/>
              <a:t>、涉氨制冷企业存在的主要问题                                                    </a:t>
            </a:r>
            <a:r>
              <a:rPr lang="en-US" altLang="zh-CN" sz="2000" smtClean="0"/>
              <a:t>40</a:t>
            </a:r>
            <a:endParaRPr lang="en-US" altLang="zh-CN" sz="2000" smtClean="0"/>
          </a:p>
          <a:p>
            <a:pPr marL="0" indent="0" eaLnBrk="1" hangingPunct="1">
              <a:lnSpc>
                <a:spcPct val="90000"/>
              </a:lnSpc>
              <a:buFontTx/>
              <a:buNone/>
            </a:pPr>
            <a:r>
              <a:rPr lang="en-US" altLang="zh-CN" sz="2000" smtClean="0"/>
              <a:t>7</a:t>
            </a:r>
            <a:r>
              <a:rPr lang="zh-CN" altLang="en-US" sz="2000" smtClean="0"/>
              <a:t>、总局对涉氨制冷企业的整改要求                                                </a:t>
            </a:r>
            <a:r>
              <a:rPr lang="en-US" altLang="zh-CN" sz="2000" smtClean="0"/>
              <a:t>60</a:t>
            </a:r>
            <a:endParaRPr lang="en-US" altLang="zh-CN" sz="2000" smtClean="0"/>
          </a:p>
          <a:p>
            <a:pPr marL="0" indent="0" eaLnBrk="1" hangingPunct="1">
              <a:lnSpc>
                <a:spcPct val="90000"/>
              </a:lnSpc>
              <a:buFontTx/>
              <a:buNone/>
            </a:pPr>
            <a:r>
              <a:rPr lang="en-US" altLang="zh-CN" sz="2000" smtClean="0"/>
              <a:t>8</a:t>
            </a:r>
            <a:r>
              <a:rPr lang="zh-CN" altLang="en-US" sz="2000" smtClean="0"/>
              <a:t>、检测监控设备                                                                             </a:t>
            </a:r>
            <a:r>
              <a:rPr lang="en-US" altLang="zh-CN" sz="2000" smtClean="0"/>
              <a:t>63</a:t>
            </a:r>
            <a:endParaRPr lang="en-US" altLang="zh-CN" sz="2000" smtClean="0"/>
          </a:p>
          <a:p>
            <a:pPr marL="0" indent="0" eaLnBrk="1" hangingPunct="1">
              <a:lnSpc>
                <a:spcPct val="90000"/>
              </a:lnSpc>
              <a:buFontTx/>
              <a:buNone/>
            </a:pPr>
            <a:r>
              <a:rPr lang="en-US" altLang="zh-CN" sz="2000" smtClean="0"/>
              <a:t>9</a:t>
            </a:r>
            <a:r>
              <a:rPr lang="zh-CN" altLang="en-US" sz="2000" smtClean="0"/>
              <a:t>、防护与救援                                                                                 </a:t>
            </a:r>
            <a:r>
              <a:rPr lang="en-US" altLang="zh-CN" sz="2000" smtClean="0"/>
              <a:t>87</a:t>
            </a:r>
            <a:endParaRPr lang="en-US" altLang="zh-CN" sz="2000" smtClean="0"/>
          </a:p>
          <a:p>
            <a:pPr marL="0" indent="0" eaLnBrk="1" hangingPunct="1">
              <a:lnSpc>
                <a:spcPct val="90000"/>
              </a:lnSpc>
              <a:buFontTx/>
              <a:buNone/>
            </a:pPr>
            <a:r>
              <a:rPr lang="en-US" altLang="zh-CN" sz="2000" smtClean="0"/>
              <a:t>10</a:t>
            </a:r>
            <a:r>
              <a:rPr lang="zh-CN" altLang="en-US" sz="2000" smtClean="0"/>
              <a:t>、法规规章标准对涉氨制冷企业的规定                                       </a:t>
            </a:r>
            <a:r>
              <a:rPr lang="en-US" altLang="zh-CN" sz="2000" smtClean="0"/>
              <a:t>92</a:t>
            </a:r>
            <a:endParaRPr lang="en-US" altLang="zh-CN" sz="2000" smtClean="0"/>
          </a:p>
          <a:p>
            <a:pPr marL="0" indent="0" eaLnBrk="1" hangingPunct="1">
              <a:lnSpc>
                <a:spcPct val="90000"/>
              </a:lnSpc>
              <a:buFontTx/>
              <a:buNone/>
            </a:pPr>
            <a:r>
              <a:rPr lang="en-US" altLang="zh-CN" sz="2000" smtClean="0"/>
              <a:t>11</a:t>
            </a:r>
            <a:r>
              <a:rPr lang="zh-CN" altLang="en-US" sz="2000" smtClean="0"/>
              <a:t>、开展专项整治                                                                          </a:t>
            </a:r>
            <a:r>
              <a:rPr lang="en-US" altLang="zh-CN" sz="2000" smtClean="0"/>
              <a:t>104</a:t>
            </a:r>
            <a:endParaRPr lang="en-US" altLang="zh-CN" sz="2000" smtClean="0"/>
          </a:p>
          <a:p>
            <a:pPr marL="0" indent="0" eaLnBrk="1" hangingPunct="1">
              <a:lnSpc>
                <a:spcPct val="90000"/>
              </a:lnSpc>
              <a:buFontTx/>
              <a:buNone/>
            </a:pPr>
            <a:r>
              <a:rPr lang="en-US" altLang="zh-CN" sz="2000" smtClean="0"/>
              <a:t>12</a:t>
            </a:r>
            <a:r>
              <a:rPr lang="zh-CN" altLang="en-US" sz="2000" smtClean="0"/>
              <a:t>、漏氨处理                                                                                 </a:t>
            </a:r>
            <a:r>
              <a:rPr lang="en-US" altLang="zh-CN" sz="2000" smtClean="0"/>
              <a:t>114</a:t>
            </a:r>
            <a:endParaRPr lang="en-US" altLang="zh-CN" sz="2000" smtClean="0"/>
          </a:p>
          <a:p>
            <a:pPr marL="0" indent="0" eaLnBrk="1" hangingPunct="1">
              <a:lnSpc>
                <a:spcPct val="90000"/>
              </a:lnSpc>
              <a:buFontTx/>
              <a:buNone/>
            </a:pPr>
            <a:r>
              <a:rPr lang="en-US" altLang="zh-CN" sz="2000" smtClean="0"/>
              <a:t>13</a:t>
            </a:r>
            <a:r>
              <a:rPr lang="zh-CN" altLang="en-US" sz="2000" smtClean="0"/>
              <a:t>、中毒的急救                                                                              </a:t>
            </a:r>
            <a:r>
              <a:rPr lang="en-US" altLang="zh-CN" sz="2000" smtClean="0"/>
              <a:t>131</a:t>
            </a:r>
            <a:endParaRPr lang="en-US" altLang="zh-CN" sz="200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3F861BCE-0700-4DF4-AAED-CF9D5B619891}" type="slidenum">
              <a:rPr lang="en-US" altLang="zh-CN" sz="1400"/>
            </a:fld>
            <a:endParaRPr lang="en-US" altLang="zh-CN" sz="1400"/>
          </a:p>
        </p:txBody>
      </p:sp>
      <p:sp>
        <p:nvSpPr>
          <p:cNvPr id="13315" name="Rectangle 3"/>
          <p:cNvSpPr>
            <a:spLocks noGrp="1" noChangeArrowheads="1"/>
          </p:cNvSpPr>
          <p:nvPr>
            <p:ph type="body" idx="1"/>
          </p:nvPr>
        </p:nvSpPr>
        <p:spPr>
          <a:xfrm>
            <a:off x="457200" y="847725"/>
            <a:ext cx="8229600" cy="2581275"/>
          </a:xfrm>
        </p:spPr>
        <p:txBody>
          <a:bodyPr/>
          <a:lstStyle/>
          <a:p>
            <a:pPr marL="0" indent="0" eaLnBrk="1" hangingPunct="1">
              <a:lnSpc>
                <a:spcPct val="150000"/>
              </a:lnSpc>
              <a:buFontTx/>
              <a:buNone/>
              <a:defRPr/>
            </a:pPr>
            <a:r>
              <a:rPr lang="zh-CN" altLang="en-US" sz="2400" dirty="0" smtClean="0">
                <a:latin typeface="楷体" panose="02010609060101010101" pitchFamily="49" charset="-122"/>
                <a:ea typeface="楷体" panose="02010609060101010101" pitchFamily="49" charset="-122"/>
              </a:rPr>
              <a:t>    整个</a:t>
            </a:r>
            <a:r>
              <a:rPr lang="zh-CN" altLang="en-US" sz="2400" dirty="0">
                <a:latin typeface="楷体" panose="02010609060101010101" pitchFamily="49" charset="-122"/>
                <a:ea typeface="楷体" panose="02010609060101010101" pitchFamily="49" charset="-122"/>
              </a:rPr>
              <a:t>工作过程就是将低于－</a:t>
            </a:r>
            <a:r>
              <a:rPr lang="en-US" altLang="zh-CN" sz="2400" dirty="0">
                <a:latin typeface="楷体" panose="02010609060101010101" pitchFamily="49" charset="-122"/>
                <a:ea typeface="楷体" panose="02010609060101010101" pitchFamily="49" charset="-122"/>
              </a:rPr>
              <a:t>18℃</a:t>
            </a:r>
            <a:r>
              <a:rPr lang="zh-CN" altLang="en-US" sz="2400" dirty="0">
                <a:latin typeface="楷体" panose="02010609060101010101" pitchFamily="49" charset="-122"/>
                <a:ea typeface="楷体" panose="02010609060101010101" pitchFamily="49" charset="-122"/>
              </a:rPr>
              <a:t>的制冷对象中的热量，强制送到＋</a:t>
            </a:r>
            <a:r>
              <a:rPr lang="en-US" altLang="zh-CN" sz="2400" dirty="0">
                <a:latin typeface="楷体" panose="02010609060101010101" pitchFamily="49" charset="-122"/>
                <a:ea typeface="楷体" panose="02010609060101010101" pitchFamily="49" charset="-122"/>
              </a:rPr>
              <a:t>30</a:t>
            </a:r>
            <a:r>
              <a:rPr lang="zh-CN" altLang="en-US" sz="2400" dirty="0">
                <a:latin typeface="楷体" panose="02010609060101010101" pitchFamily="49" charset="-122"/>
                <a:ea typeface="楷体" panose="02010609060101010101" pitchFamily="49" charset="-122"/>
              </a:rPr>
              <a:t>多℃的冷却水中去，使制冷对象失去热量，温度降到我们所需要的－</a:t>
            </a:r>
            <a:r>
              <a:rPr lang="en-US" altLang="zh-CN" sz="2400" dirty="0">
                <a:latin typeface="楷体" panose="02010609060101010101" pitchFamily="49" charset="-122"/>
                <a:ea typeface="楷体" panose="02010609060101010101" pitchFamily="49" charset="-122"/>
              </a:rPr>
              <a:t>18℃</a:t>
            </a:r>
            <a:r>
              <a:rPr lang="zh-CN" altLang="en-US" sz="2400" dirty="0">
                <a:latin typeface="楷体" panose="02010609060101010101" pitchFamily="49" charset="-122"/>
                <a:ea typeface="楷体" panose="02010609060101010101" pitchFamily="49" charset="-122"/>
              </a:rPr>
              <a:t>；而冷却水吸收了热量后，又通过水蒸汽的蒸发，将热量传送给了</a:t>
            </a:r>
            <a:r>
              <a:rPr lang="zh-CN" altLang="en-US" sz="2400" dirty="0" smtClean="0">
                <a:latin typeface="楷体" panose="02010609060101010101" pitchFamily="49" charset="-122"/>
                <a:ea typeface="楷体" panose="02010609060101010101" pitchFamily="49" charset="-122"/>
              </a:rPr>
              <a:t>大气。</a:t>
            </a:r>
            <a:endParaRPr lang="en-US" altLang="zh-CN" sz="2400" dirty="0">
              <a:latin typeface="楷体" panose="02010609060101010101" pitchFamily="49" charset="-122"/>
              <a:ea typeface="楷体" panose="02010609060101010101" pitchFamily="49" charset="-122"/>
            </a:endParaRPr>
          </a:p>
          <a:p>
            <a:pPr eaLnBrk="1" hangingPunct="1">
              <a:defRPr/>
            </a:pPr>
            <a:endParaRPr lang="en-US" altLang="zh-CN" sz="2400" dirty="0">
              <a:latin typeface="楷体" panose="02010609060101010101" pitchFamily="49" charset="-122"/>
              <a:ea typeface="楷体" panose="02010609060101010101" pitchFamily="49" charset="-122"/>
            </a:endParaRPr>
          </a:p>
        </p:txBody>
      </p:sp>
      <p:pic>
        <p:nvPicPr>
          <p:cNvPr id="21508" name="Picture 5" descr="U_3279~1"/>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5076825" y="3340100"/>
            <a:ext cx="32099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7" descr="U_3742~1"/>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bwMode="auto">
          <a:xfrm>
            <a:off x="971550" y="33401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2E1F3A4D-3DDE-4EB8-9D23-699DADC2E299}" type="slidenum">
              <a:rPr lang="en-US" altLang="zh-CN" sz="1400"/>
            </a:fld>
            <a:endParaRPr lang="en-US" altLang="zh-CN" sz="1400"/>
          </a:p>
        </p:txBody>
      </p:sp>
      <p:sp>
        <p:nvSpPr>
          <p:cNvPr id="14338" name="Rectangle 2"/>
          <p:cNvSpPr>
            <a:spLocks noGrp="1" noChangeArrowheads="1"/>
          </p:cNvSpPr>
          <p:nvPr>
            <p:ph type="title"/>
          </p:nvPr>
        </p:nvSpPr>
        <p:spPr>
          <a:solidFill>
            <a:schemeClr val="accent5">
              <a:lumMod val="75000"/>
            </a:schemeClr>
          </a:solidFill>
        </p:spPr>
        <p:txBody>
          <a:bodyPr/>
          <a:lstStyle/>
          <a:p>
            <a:pPr eaLnBrk="1" hangingPunct="1">
              <a:defRPr/>
            </a:pPr>
            <a:r>
              <a:rPr lang="zh-CN" altLang="en-US" sz="3200" dirty="0">
                <a:ea typeface="黑体" panose="02010609060101010101" pitchFamily="49" charset="-122"/>
              </a:rPr>
              <a:t>四、事故</a:t>
            </a:r>
            <a:r>
              <a:rPr lang="zh-CN" altLang="en-US" sz="3200" dirty="0" smtClean="0">
                <a:ea typeface="黑体" panose="02010609060101010101" pitchFamily="49" charset="-122"/>
              </a:rPr>
              <a:t>案例</a:t>
            </a:r>
            <a:endParaRPr lang="zh-CN" altLang="en-US" sz="3200" dirty="0">
              <a:ea typeface="黑体" panose="02010609060101010101" pitchFamily="49" charset="-122"/>
            </a:endParaRPr>
          </a:p>
        </p:txBody>
      </p:sp>
      <p:sp>
        <p:nvSpPr>
          <p:cNvPr id="14339" name="Rectangle 3"/>
          <p:cNvSpPr>
            <a:spLocks noGrp="1" noChangeArrowheads="1"/>
          </p:cNvSpPr>
          <p:nvPr>
            <p:ph type="body" idx="1"/>
          </p:nvPr>
        </p:nvSpPr>
        <p:spPr/>
        <p:txBody>
          <a:bodyPr/>
          <a:lstStyle/>
          <a:p>
            <a:pPr marL="0" indent="0" eaLnBrk="1" hangingPunct="1">
              <a:buFontTx/>
              <a:buNone/>
              <a:defRPr/>
            </a:pPr>
            <a:r>
              <a:rPr lang="zh-CN" altLang="en-US" sz="3600" dirty="0">
                <a:latin typeface="黑体" panose="02010609060101010101" pitchFamily="49" charset="-122"/>
                <a:ea typeface="黑体" panose="02010609060101010101" pitchFamily="49" charset="-122"/>
              </a:rPr>
              <a:t>一、</a:t>
            </a:r>
            <a:r>
              <a:rPr lang="en-US" altLang="zh-CN" sz="2800" dirty="0">
                <a:latin typeface="黑体" panose="02010609060101010101" pitchFamily="49" charset="-122"/>
                <a:ea typeface="黑体" panose="02010609060101010101" pitchFamily="49" charset="-122"/>
              </a:rPr>
              <a:t>6</a:t>
            </a:r>
            <a:r>
              <a:rPr lang="zh-CN" altLang="en-US" sz="2800" dirty="0">
                <a:latin typeface="黑体" panose="02010609060101010101" pitchFamily="49" charset="-122"/>
                <a:ea typeface="黑体" panose="02010609060101010101" pitchFamily="49" charset="-122"/>
              </a:rPr>
              <a:t>月</a:t>
            </a:r>
            <a:r>
              <a:rPr lang="en-US" altLang="zh-CN" sz="2800" dirty="0">
                <a:latin typeface="黑体" panose="02010609060101010101" pitchFamily="49" charset="-122"/>
                <a:ea typeface="黑体" panose="02010609060101010101" pitchFamily="49" charset="-122"/>
              </a:rPr>
              <a:t>3</a:t>
            </a:r>
            <a:r>
              <a:rPr lang="zh-CN" altLang="en-US" sz="2800" dirty="0">
                <a:latin typeface="黑体" panose="02010609060101010101" pitchFamily="49" charset="-122"/>
                <a:ea typeface="黑体" panose="02010609060101010101" pitchFamily="49" charset="-122"/>
              </a:rPr>
              <a:t>日</a:t>
            </a:r>
            <a:r>
              <a:rPr lang="zh-CN" altLang="en-US" sz="2800" dirty="0">
                <a:latin typeface="黑体" panose="02010609060101010101" pitchFamily="49" charset="-122"/>
                <a:ea typeface="黑体" panose="02010609060101010101" pitchFamily="49" charset="-122"/>
                <a:hlinkClick r:id="rId1"/>
              </a:rPr>
              <a:t>吉林宝源丰禽业公司</a:t>
            </a:r>
            <a:r>
              <a:rPr lang="zh-CN" altLang="en-US" sz="2800" dirty="0">
                <a:latin typeface="黑体" panose="02010609060101010101" pitchFamily="49" charset="-122"/>
                <a:ea typeface="黑体" panose="02010609060101010101" pitchFamily="49" charset="-122"/>
              </a:rPr>
              <a:t>火灾事故</a:t>
            </a:r>
            <a:endParaRPr lang="zh-CN" altLang="en-US" sz="2800" dirty="0">
              <a:latin typeface="黑体" panose="02010609060101010101" pitchFamily="49" charset="-122"/>
              <a:ea typeface="黑体" panose="02010609060101010101" pitchFamily="49" charset="-122"/>
            </a:endParaRPr>
          </a:p>
          <a:p>
            <a:pPr marL="0" indent="0" eaLnBrk="1" hangingPunct="1">
              <a:lnSpc>
                <a:spcPts val="4000"/>
              </a:lnSpc>
              <a:buFontTx/>
              <a:buNone/>
              <a:defRPr/>
            </a:pPr>
            <a:r>
              <a:rPr lang="zh-CN" altLang="en-US" sz="3600" dirty="0" smtClean="0">
                <a:latin typeface="楷体" panose="02010609060101010101" pitchFamily="49" charset="-122"/>
                <a:ea typeface="楷体" panose="02010609060101010101" pitchFamily="49" charset="-122"/>
              </a:rPr>
              <a:t>    </a:t>
            </a:r>
            <a:r>
              <a:rPr lang="en-US" altLang="zh-CN" sz="2400" dirty="0" smtClean="0">
                <a:latin typeface="楷体" panose="02010609060101010101" pitchFamily="49" charset="-122"/>
                <a:ea typeface="楷体" panose="02010609060101010101" pitchFamily="49" charset="-122"/>
              </a:rPr>
              <a:t>2013</a:t>
            </a:r>
            <a:r>
              <a:rPr lang="zh-CN" altLang="en-US" sz="2400" dirty="0">
                <a:latin typeface="楷体" panose="02010609060101010101" pitchFamily="49" charset="-122"/>
                <a:ea typeface="楷体" panose="02010609060101010101" pitchFamily="49" charset="-122"/>
              </a:rPr>
              <a:t>年</a:t>
            </a:r>
            <a:r>
              <a:rPr lang="en-US" altLang="zh-CN" sz="2400" dirty="0">
                <a:latin typeface="楷体" panose="02010609060101010101" pitchFamily="49" charset="-122"/>
                <a:ea typeface="楷体" panose="02010609060101010101" pitchFamily="49" charset="-122"/>
              </a:rPr>
              <a:t>6</a:t>
            </a:r>
            <a:r>
              <a:rPr lang="zh-CN" altLang="en-US" sz="2400" dirty="0">
                <a:latin typeface="楷体" panose="02010609060101010101" pitchFamily="49" charset="-122"/>
                <a:ea typeface="楷体" panose="02010609060101010101" pitchFamily="49" charset="-122"/>
              </a:rPr>
              <a:t>月</a:t>
            </a:r>
            <a:r>
              <a:rPr lang="en-US" altLang="zh-CN" sz="2400" dirty="0">
                <a:latin typeface="楷体" panose="02010609060101010101" pitchFamily="49" charset="-122"/>
                <a:ea typeface="楷体" panose="02010609060101010101" pitchFamily="49" charset="-122"/>
              </a:rPr>
              <a:t>3</a:t>
            </a:r>
            <a:r>
              <a:rPr lang="zh-CN" altLang="en-US" sz="2400" dirty="0">
                <a:latin typeface="楷体" panose="02010609060101010101" pitchFamily="49" charset="-122"/>
                <a:ea typeface="楷体" panose="02010609060101010101" pitchFamily="49" charset="-122"/>
              </a:rPr>
              <a:t>日清晨，</a:t>
            </a:r>
            <a:r>
              <a:rPr lang="zh-CN" altLang="en-US" sz="2400" dirty="0">
                <a:latin typeface="楷体" panose="02010609060101010101" pitchFamily="49" charset="-122"/>
                <a:ea typeface="楷体" panose="02010609060101010101" pitchFamily="49" charset="-122"/>
                <a:hlinkClick r:id="rId1"/>
              </a:rPr>
              <a:t>吉林宝源丰禽业公司</a:t>
            </a:r>
            <a:r>
              <a:rPr lang="zh-CN" altLang="en-US" sz="2400" dirty="0">
                <a:latin typeface="楷体" panose="02010609060101010101" pitchFamily="49" charset="-122"/>
                <a:ea typeface="楷体" panose="02010609060101010101" pitchFamily="49" charset="-122"/>
              </a:rPr>
              <a:t>发生火灾，到上午</a:t>
            </a:r>
            <a:r>
              <a:rPr lang="en-US" altLang="zh-CN" sz="2400" dirty="0">
                <a:latin typeface="楷体" panose="02010609060101010101" pitchFamily="49" charset="-122"/>
                <a:ea typeface="楷体" panose="02010609060101010101" pitchFamily="49" charset="-122"/>
              </a:rPr>
              <a:t>10</a:t>
            </a:r>
            <a:r>
              <a:rPr lang="zh-CN" altLang="en-US" sz="2400" dirty="0">
                <a:latin typeface="楷体" panose="02010609060101010101" pitchFamily="49" charset="-122"/>
                <a:ea typeface="楷体" panose="02010609060101010101" pitchFamily="49" charset="-122"/>
              </a:rPr>
              <a:t>时火势基本被控制住，但现场仍有大量浓烟冒出。从德惠市米沙子镇宝源丰禽业有限公司火灾现场救援指挥部获悉，截至</a:t>
            </a:r>
            <a:r>
              <a:rPr lang="en-US" altLang="zh-CN" sz="2400" dirty="0">
                <a:latin typeface="楷体" panose="02010609060101010101" pitchFamily="49" charset="-122"/>
                <a:ea typeface="楷体" panose="02010609060101010101" pitchFamily="49" charset="-122"/>
              </a:rPr>
              <a:t>6</a:t>
            </a:r>
            <a:r>
              <a:rPr lang="zh-CN" altLang="en-US" sz="2400" dirty="0">
                <a:latin typeface="楷体" panose="02010609060101010101" pitchFamily="49" charset="-122"/>
                <a:ea typeface="楷体" panose="02010609060101010101" pitchFamily="49" charset="-122"/>
              </a:rPr>
              <a:t>月</a:t>
            </a:r>
            <a:r>
              <a:rPr lang="en-US" altLang="zh-CN" sz="2400" dirty="0">
                <a:latin typeface="楷体" panose="02010609060101010101" pitchFamily="49" charset="-122"/>
                <a:ea typeface="楷体" panose="02010609060101010101" pitchFamily="49" charset="-122"/>
              </a:rPr>
              <a:t>10</a:t>
            </a:r>
            <a:r>
              <a:rPr lang="zh-CN" altLang="en-US" sz="2400" dirty="0">
                <a:latin typeface="楷体" panose="02010609060101010101" pitchFamily="49" charset="-122"/>
                <a:ea typeface="楷体" panose="02010609060101010101" pitchFamily="49" charset="-122"/>
              </a:rPr>
              <a:t>日，共造成</a:t>
            </a:r>
            <a:r>
              <a:rPr lang="en-US" altLang="zh-CN" sz="2400" dirty="0">
                <a:latin typeface="楷体" panose="02010609060101010101" pitchFamily="49" charset="-122"/>
                <a:ea typeface="楷体" panose="02010609060101010101" pitchFamily="49" charset="-122"/>
              </a:rPr>
              <a:t>121</a:t>
            </a:r>
            <a:r>
              <a:rPr lang="zh-CN" altLang="en-US" sz="2400" dirty="0">
                <a:latin typeface="楷体" panose="02010609060101010101" pitchFamily="49" charset="-122"/>
                <a:ea typeface="楷体" panose="02010609060101010101" pitchFamily="49" charset="-122"/>
              </a:rPr>
              <a:t>人遇难，</a:t>
            </a:r>
            <a:r>
              <a:rPr lang="en-US" altLang="zh-CN" sz="2400" dirty="0">
                <a:latin typeface="楷体" panose="02010609060101010101" pitchFamily="49" charset="-122"/>
                <a:ea typeface="楷体" panose="02010609060101010101" pitchFamily="49" charset="-122"/>
              </a:rPr>
              <a:t>77</a:t>
            </a:r>
            <a:r>
              <a:rPr lang="zh-CN" altLang="en-US" sz="2400" dirty="0">
                <a:latin typeface="楷体" panose="02010609060101010101" pitchFamily="49" charset="-122"/>
                <a:ea typeface="楷体" panose="02010609060101010101" pitchFamily="49" charset="-122"/>
              </a:rPr>
              <a:t>人受伤。</a:t>
            </a:r>
            <a:endParaRPr lang="zh-CN" altLang="en-US" sz="2400" dirty="0">
              <a:latin typeface="楷体" panose="02010609060101010101" pitchFamily="49" charset="-122"/>
              <a:ea typeface="楷体" panose="02010609060101010101" pitchFamily="49" charset="-122"/>
            </a:endParaRPr>
          </a:p>
          <a:p>
            <a:pPr marL="0" indent="0" eaLnBrk="1" hangingPunct="1">
              <a:lnSpc>
                <a:spcPts val="4000"/>
              </a:lnSpc>
              <a:buFontTx/>
              <a:buNone/>
              <a:defRPr/>
            </a:pPr>
            <a:r>
              <a:rPr lang="zh-CN" altLang="en-US" sz="2400" dirty="0" smtClean="0">
                <a:latin typeface="楷体" panose="02010609060101010101" pitchFamily="49" charset="-122"/>
                <a:ea typeface="楷体" panose="02010609060101010101" pitchFamily="49" charset="-122"/>
              </a:rPr>
              <a:t>    事故</a:t>
            </a:r>
            <a:r>
              <a:rPr lang="zh-CN" altLang="en-US" sz="2400" dirty="0">
                <a:latin typeface="楷体" panose="02010609060101010101" pitchFamily="49" charset="-122"/>
                <a:ea typeface="楷体" panose="02010609060101010101" pitchFamily="49" charset="-122"/>
              </a:rPr>
              <a:t>发生后，企业</a:t>
            </a:r>
            <a:r>
              <a:rPr lang="zh-CN" altLang="en-US" sz="2400" dirty="0">
                <a:latin typeface="楷体" panose="02010609060101010101" pitchFamily="49" charset="-122"/>
                <a:ea typeface="楷体" panose="02010609060101010101" pitchFamily="49" charset="-122"/>
                <a:hlinkClick r:id="rId2"/>
              </a:rPr>
              <a:t>法人代表</a:t>
            </a:r>
            <a:r>
              <a:rPr lang="zh-CN" altLang="en-US" sz="2400" dirty="0">
                <a:latin typeface="楷体" panose="02010609060101010101" pitchFamily="49" charset="-122"/>
                <a:ea typeface="楷体" panose="02010609060101010101" pitchFamily="49" charset="-122"/>
              </a:rPr>
              <a:t>已被控制。</a:t>
            </a:r>
            <a:r>
              <a:rPr lang="zh-CN" altLang="en-US" sz="2400" dirty="0">
                <a:latin typeface="楷体" panose="02010609060101010101" pitchFamily="49" charset="-122"/>
                <a:ea typeface="楷体" panose="02010609060101010101" pitchFamily="49" charset="-122"/>
                <a:hlinkClick r:id="rId3"/>
              </a:rPr>
              <a:t>国务院</a:t>
            </a:r>
            <a:r>
              <a:rPr lang="zh-CN" altLang="en-US" sz="2400" dirty="0">
                <a:latin typeface="楷体" panose="02010609060101010101" pitchFamily="49" charset="-122"/>
                <a:ea typeface="楷体" panose="02010609060101010101" pitchFamily="49" charset="-122"/>
              </a:rPr>
              <a:t>已成立特别调查组。</a:t>
            </a:r>
            <a:endParaRPr lang="zh-CN" altLang="en-US" sz="2400" dirty="0">
              <a:latin typeface="楷体" panose="02010609060101010101" pitchFamily="49" charset="-122"/>
              <a:ea typeface="楷体" panose="02010609060101010101" pitchFamily="49" charset="-122"/>
            </a:endParaRPr>
          </a:p>
          <a:p>
            <a:pPr marL="0" indent="0" eaLnBrk="1" hangingPunct="1">
              <a:lnSpc>
                <a:spcPts val="4000"/>
              </a:lnSpc>
              <a:buFontTx/>
              <a:buNone/>
              <a:defRPr/>
            </a:pPr>
            <a:r>
              <a:rPr lang="zh-CN" altLang="en-US" sz="2400" dirty="0" smtClean="0">
                <a:latin typeface="楷体" panose="02010609060101010101" pitchFamily="49" charset="-122"/>
                <a:ea typeface="楷体" panose="02010609060101010101" pitchFamily="49" charset="-122"/>
              </a:rPr>
              <a:t>    据</a:t>
            </a:r>
            <a:r>
              <a:rPr lang="zh-CN" altLang="en-US" sz="2400" dirty="0">
                <a:latin typeface="楷体" panose="02010609060101010101" pitchFamily="49" charset="-122"/>
                <a:ea typeface="楷体" panose="02010609060101010101" pitchFamily="49" charset="-122"/>
              </a:rPr>
              <a:t>吉林省消防部门介绍，本次事故系</a:t>
            </a:r>
            <a:r>
              <a:rPr lang="zh-CN" altLang="en-US" sz="2400" dirty="0">
                <a:latin typeface="黑体" panose="02010609060101010101" pitchFamily="49" charset="-122"/>
                <a:ea typeface="黑体" panose="02010609060101010101" pitchFamily="49" charset="-122"/>
              </a:rPr>
              <a:t>厂房</a:t>
            </a:r>
            <a:r>
              <a:rPr lang="zh-CN" altLang="en-US" sz="2400" dirty="0">
                <a:latin typeface="黑体" panose="02010609060101010101" pitchFamily="49" charset="-122"/>
                <a:ea typeface="黑体" panose="02010609060101010101" pitchFamily="49" charset="-122"/>
                <a:hlinkClick r:id="rId4"/>
              </a:rPr>
              <a:t>氨气</a:t>
            </a:r>
            <a:r>
              <a:rPr lang="zh-CN" altLang="en-US" sz="2400" dirty="0">
                <a:latin typeface="黑体" panose="02010609060101010101" pitchFamily="49" charset="-122"/>
                <a:ea typeface="黑体" panose="02010609060101010101" pitchFamily="49" charset="-122"/>
              </a:rPr>
              <a:t>爆炸</a:t>
            </a:r>
            <a:r>
              <a:rPr lang="zh-CN" altLang="en-US" sz="2400" dirty="0">
                <a:latin typeface="楷体" panose="02010609060101010101" pitchFamily="49" charset="-122"/>
                <a:ea typeface="楷体" panose="02010609060101010101" pitchFamily="49" charset="-122"/>
              </a:rPr>
              <a:t>引发火灾。 </a:t>
            </a:r>
            <a:endParaRPr lang="zh-CN" altLang="en-US" sz="2400" dirty="0">
              <a:latin typeface="楷体" panose="02010609060101010101" pitchFamily="49" charset="-122"/>
              <a:ea typeface="楷体" panose="02010609060101010101" pitchFamily="49" charset="-122"/>
            </a:endParaRPr>
          </a:p>
          <a:p>
            <a:pPr eaLnBrk="1" hangingPunct="1">
              <a:defRPr/>
            </a:pPr>
            <a:endParaRPr lang="en-US" altLang="zh-CN"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80409D84-D58F-429F-A2FB-E0E8EDB92F9D}" type="slidenum">
              <a:rPr lang="en-US" altLang="zh-CN" sz="1400"/>
            </a:fld>
            <a:endParaRPr lang="en-US" altLang="zh-CN" sz="1400"/>
          </a:p>
        </p:txBody>
      </p:sp>
      <p:sp>
        <p:nvSpPr>
          <p:cNvPr id="16387" name="Rectangle 3"/>
          <p:cNvSpPr>
            <a:spLocks noGrp="1" noChangeArrowheads="1"/>
          </p:cNvSpPr>
          <p:nvPr>
            <p:ph type="body" idx="1"/>
          </p:nvPr>
        </p:nvSpPr>
        <p:spPr>
          <a:xfrm>
            <a:off x="457200" y="188913"/>
            <a:ext cx="8229600" cy="4525962"/>
          </a:xfrm>
        </p:spPr>
        <p:txBody>
          <a:bodyPr/>
          <a:lstStyle/>
          <a:p>
            <a:pPr marL="0" indent="0" eaLnBrk="1" hangingPunct="1">
              <a:lnSpc>
                <a:spcPct val="150000"/>
              </a:lnSpc>
              <a:buFontTx/>
              <a:buNone/>
              <a:defRPr/>
            </a:pPr>
            <a:r>
              <a:rPr lang="zh-CN" altLang="en-US" sz="2800" dirty="0">
                <a:ea typeface="黑体" panose="02010609060101010101" pitchFamily="49" charset="-122"/>
              </a:rPr>
              <a:t>事故发生经过</a:t>
            </a:r>
            <a:endParaRPr lang="zh-CN" altLang="en-US" sz="2800" dirty="0">
              <a:ea typeface="黑体" panose="02010609060101010101" pitchFamily="49" charset="-122"/>
            </a:endParaRPr>
          </a:p>
          <a:p>
            <a:pPr marL="0" indent="0" eaLnBrk="1" hangingPunct="1">
              <a:lnSpc>
                <a:spcPct val="150000"/>
              </a:lnSpc>
              <a:buFontTx/>
              <a:buNone/>
              <a:defRPr/>
            </a:pPr>
            <a:r>
              <a:rPr lang="en-US" altLang="zh-CN" sz="2000" dirty="0" smtClean="0">
                <a:latin typeface="楷体" panose="02010609060101010101" pitchFamily="49" charset="-122"/>
                <a:ea typeface="楷体" panose="02010609060101010101" pitchFamily="49" charset="-122"/>
              </a:rPr>
              <a:t>    6</a:t>
            </a:r>
            <a:r>
              <a:rPr lang="zh-CN" altLang="en-US" sz="2000" dirty="0">
                <a:latin typeface="楷体" panose="02010609060101010101" pitchFamily="49" charset="-122"/>
                <a:ea typeface="楷体" panose="02010609060101010101" pitchFamily="49" charset="-122"/>
              </a:rPr>
              <a:t>月</a:t>
            </a:r>
            <a:r>
              <a:rPr lang="en-US" altLang="zh-CN" sz="2000" dirty="0">
                <a:latin typeface="楷体" panose="02010609060101010101" pitchFamily="49" charset="-122"/>
                <a:ea typeface="楷体" panose="02010609060101010101" pitchFamily="49" charset="-122"/>
              </a:rPr>
              <a:t>3</a:t>
            </a:r>
            <a:r>
              <a:rPr lang="zh-CN" altLang="en-US" sz="2000" dirty="0">
                <a:latin typeface="楷体" panose="02010609060101010101" pitchFamily="49" charset="-122"/>
                <a:ea typeface="楷体" panose="02010609060101010101" pitchFamily="49" charset="-122"/>
              </a:rPr>
              <a:t>日</a:t>
            </a:r>
            <a:r>
              <a:rPr lang="en-US" altLang="zh-CN" sz="2000" dirty="0">
                <a:latin typeface="楷体" panose="02010609060101010101" pitchFamily="49" charset="-122"/>
                <a:ea typeface="楷体" panose="02010609060101010101" pitchFamily="49" charset="-122"/>
              </a:rPr>
              <a:t>5</a:t>
            </a:r>
            <a:r>
              <a:rPr lang="zh-CN" altLang="en-US" sz="2000" dirty="0">
                <a:latin typeface="楷体" panose="02010609060101010101" pitchFamily="49" charset="-122"/>
                <a:ea typeface="楷体" panose="02010609060101010101" pitchFamily="49" charset="-122"/>
              </a:rPr>
              <a:t>时</a:t>
            </a:r>
            <a:r>
              <a:rPr lang="en-US" altLang="zh-CN" sz="2000" dirty="0">
                <a:latin typeface="楷体" panose="02010609060101010101" pitchFamily="49" charset="-122"/>
                <a:ea typeface="楷体" panose="02010609060101010101" pitchFamily="49" charset="-122"/>
              </a:rPr>
              <a:t>20</a:t>
            </a:r>
            <a:r>
              <a:rPr lang="zh-CN" altLang="en-US" sz="2000" dirty="0">
                <a:latin typeface="楷体" panose="02010609060101010101" pitchFamily="49" charset="-122"/>
                <a:ea typeface="楷体" panose="02010609060101010101" pitchFamily="49" charset="-122"/>
              </a:rPr>
              <a:t>分至</a:t>
            </a:r>
            <a:r>
              <a:rPr lang="en-US" altLang="zh-CN" sz="2000" dirty="0">
                <a:latin typeface="楷体" panose="02010609060101010101" pitchFamily="49" charset="-122"/>
                <a:ea typeface="楷体" panose="02010609060101010101" pitchFamily="49" charset="-122"/>
              </a:rPr>
              <a:t>50</a:t>
            </a:r>
            <a:r>
              <a:rPr lang="zh-CN" altLang="en-US" sz="2000" dirty="0">
                <a:latin typeface="楷体" panose="02010609060101010101" pitchFamily="49" charset="-122"/>
                <a:ea typeface="楷体" panose="02010609060101010101" pitchFamily="49" charset="-122"/>
              </a:rPr>
              <a:t>分左右，宝源丰公司员工陆续进厂工作（受运输和天气温度的影响，该企业通常于早</a:t>
            </a:r>
            <a:r>
              <a:rPr lang="en-US" altLang="zh-CN" sz="2000" dirty="0">
                <a:latin typeface="楷体" panose="02010609060101010101" pitchFamily="49" charset="-122"/>
                <a:ea typeface="楷体" panose="02010609060101010101" pitchFamily="49" charset="-122"/>
              </a:rPr>
              <a:t>6</a:t>
            </a:r>
            <a:r>
              <a:rPr lang="zh-CN" altLang="en-US" sz="2000" dirty="0">
                <a:latin typeface="楷体" panose="02010609060101010101" pitchFamily="49" charset="-122"/>
                <a:ea typeface="楷体" panose="02010609060101010101" pitchFamily="49" charset="-122"/>
              </a:rPr>
              <a:t>时上班），当日计划屠宰加工肉鸡</a:t>
            </a:r>
            <a:r>
              <a:rPr lang="en-US" altLang="zh-CN" sz="2000" dirty="0">
                <a:latin typeface="楷体" panose="02010609060101010101" pitchFamily="49" charset="-122"/>
                <a:ea typeface="楷体" panose="02010609060101010101" pitchFamily="49" charset="-122"/>
              </a:rPr>
              <a:t>3.79</a:t>
            </a:r>
            <a:r>
              <a:rPr lang="zh-CN" altLang="en-US" sz="2000" dirty="0">
                <a:latin typeface="楷体" panose="02010609060101010101" pitchFamily="49" charset="-122"/>
                <a:ea typeface="楷体" panose="02010609060101010101" pitchFamily="49" charset="-122"/>
              </a:rPr>
              <a:t>万只，当日在车间现场人数</a:t>
            </a:r>
            <a:r>
              <a:rPr lang="en-US" altLang="zh-CN" sz="2000" dirty="0">
                <a:latin typeface="楷体" panose="02010609060101010101" pitchFamily="49" charset="-122"/>
                <a:ea typeface="楷体" panose="02010609060101010101" pitchFamily="49" charset="-122"/>
              </a:rPr>
              <a:t>395</a:t>
            </a:r>
            <a:r>
              <a:rPr lang="zh-CN" altLang="en-US" sz="2000" dirty="0">
                <a:latin typeface="楷体" panose="02010609060101010101" pitchFamily="49" charset="-122"/>
                <a:ea typeface="楷体" panose="02010609060101010101" pitchFamily="49" charset="-122"/>
              </a:rPr>
              <a:t>人（其中一车间</a:t>
            </a:r>
            <a:r>
              <a:rPr lang="en-US" altLang="zh-CN" sz="2000" dirty="0">
                <a:latin typeface="楷体" panose="02010609060101010101" pitchFamily="49" charset="-122"/>
                <a:ea typeface="楷体" panose="02010609060101010101" pitchFamily="49" charset="-122"/>
              </a:rPr>
              <a:t>113</a:t>
            </a:r>
            <a:r>
              <a:rPr lang="zh-CN" altLang="en-US" sz="2000" dirty="0">
                <a:latin typeface="楷体" panose="02010609060101010101" pitchFamily="49" charset="-122"/>
                <a:ea typeface="楷体" panose="02010609060101010101" pitchFamily="49" charset="-122"/>
              </a:rPr>
              <a:t>人，二车间</a:t>
            </a:r>
            <a:r>
              <a:rPr lang="en-US" altLang="zh-CN" sz="2000" dirty="0">
                <a:latin typeface="楷体" panose="02010609060101010101" pitchFamily="49" charset="-122"/>
                <a:ea typeface="楷体" panose="02010609060101010101" pitchFamily="49" charset="-122"/>
              </a:rPr>
              <a:t>192</a:t>
            </a:r>
            <a:r>
              <a:rPr lang="zh-CN" altLang="en-US" sz="2000" dirty="0">
                <a:latin typeface="楷体" panose="02010609060101010101" pitchFamily="49" charset="-122"/>
                <a:ea typeface="楷体" panose="02010609060101010101" pitchFamily="49" charset="-122"/>
              </a:rPr>
              <a:t>人，挂鸡台</a:t>
            </a:r>
            <a:r>
              <a:rPr lang="en-US" altLang="zh-CN" sz="2000" dirty="0">
                <a:latin typeface="楷体" panose="02010609060101010101" pitchFamily="49" charset="-122"/>
                <a:ea typeface="楷体" panose="02010609060101010101" pitchFamily="49" charset="-122"/>
              </a:rPr>
              <a:t>20</a:t>
            </a:r>
            <a:r>
              <a:rPr lang="zh-CN" altLang="en-US" sz="2000" dirty="0">
                <a:latin typeface="楷体" panose="02010609060101010101" pitchFamily="49" charset="-122"/>
                <a:ea typeface="楷体" panose="02010609060101010101" pitchFamily="49" charset="-122"/>
              </a:rPr>
              <a:t>人，冷库</a:t>
            </a:r>
            <a:r>
              <a:rPr lang="en-US" altLang="zh-CN" sz="2000" dirty="0">
                <a:latin typeface="楷体" panose="02010609060101010101" pitchFamily="49" charset="-122"/>
                <a:ea typeface="楷体" panose="02010609060101010101" pitchFamily="49" charset="-122"/>
              </a:rPr>
              <a:t>70</a:t>
            </a:r>
            <a:r>
              <a:rPr lang="zh-CN" altLang="en-US" sz="2000" dirty="0">
                <a:latin typeface="楷体" panose="02010609060101010101" pitchFamily="49" charset="-122"/>
                <a:ea typeface="楷体" panose="02010609060101010101" pitchFamily="49" charset="-122"/>
              </a:rPr>
              <a:t>人）。</a:t>
            </a:r>
            <a:endParaRPr lang="zh-CN" altLang="en-US" sz="2000" dirty="0">
              <a:latin typeface="楷体" panose="02010609060101010101" pitchFamily="49" charset="-122"/>
              <a:ea typeface="楷体" panose="02010609060101010101" pitchFamily="49" charset="-122"/>
            </a:endParaRPr>
          </a:p>
          <a:p>
            <a:pPr marL="0" indent="0" eaLnBrk="1" hangingPunct="1">
              <a:lnSpc>
                <a:spcPct val="150000"/>
              </a:lnSpc>
              <a:buFontTx/>
              <a:buNone/>
              <a:defRPr/>
            </a:pPr>
            <a:r>
              <a:rPr lang="zh-CN" altLang="en-US" sz="2000" dirty="0" smtClean="0">
                <a:latin typeface="楷体" panose="02010609060101010101" pitchFamily="49" charset="-122"/>
                <a:ea typeface="楷体" panose="02010609060101010101" pitchFamily="49" charset="-122"/>
              </a:rPr>
              <a:t>    </a:t>
            </a:r>
            <a:r>
              <a:rPr lang="en-US" altLang="zh-CN" sz="2000" dirty="0" smtClean="0">
                <a:latin typeface="楷体" panose="02010609060101010101" pitchFamily="49" charset="-122"/>
                <a:ea typeface="楷体" panose="02010609060101010101" pitchFamily="49" charset="-122"/>
              </a:rPr>
              <a:t>6</a:t>
            </a:r>
            <a:r>
              <a:rPr lang="zh-CN" altLang="en-US" sz="2000" dirty="0">
                <a:latin typeface="楷体" panose="02010609060101010101" pitchFamily="49" charset="-122"/>
                <a:ea typeface="楷体" panose="02010609060101010101" pitchFamily="49" charset="-122"/>
              </a:rPr>
              <a:t>时</a:t>
            </a:r>
            <a:r>
              <a:rPr lang="en-US" altLang="zh-CN" sz="2000" dirty="0">
                <a:latin typeface="楷体" panose="02010609060101010101" pitchFamily="49" charset="-122"/>
                <a:ea typeface="楷体" panose="02010609060101010101" pitchFamily="49" charset="-122"/>
              </a:rPr>
              <a:t>10</a:t>
            </a:r>
            <a:r>
              <a:rPr lang="zh-CN" altLang="en-US" sz="2000" dirty="0">
                <a:latin typeface="楷体" panose="02010609060101010101" pitchFamily="49" charset="-122"/>
                <a:ea typeface="楷体" panose="02010609060101010101" pitchFamily="49" charset="-122"/>
              </a:rPr>
              <a:t>分左右，部分员工发现一车间女更衣室及附近区域上部有烟、火，主厂房外面也有人发现主厂房南侧中间部位上层窗户最先冒出黑色浓烟。部分较早发现火情人员进行了初期扑救，但火势未得到有效控制。火势逐渐在吊顶内由南向北蔓延，同时向下蔓延到整个附属区，并由附属区向北面的主车间、速冻车间和冷库方向蔓延。燃烧产生的高温导致主厂房西北部的</a:t>
            </a:r>
            <a:r>
              <a:rPr lang="en-US" altLang="zh-CN" sz="2000" dirty="0">
                <a:latin typeface="楷体" panose="02010609060101010101" pitchFamily="49" charset="-122"/>
                <a:ea typeface="楷体" panose="02010609060101010101" pitchFamily="49" charset="-122"/>
              </a:rPr>
              <a:t>1</a:t>
            </a:r>
            <a:r>
              <a:rPr lang="zh-CN" altLang="en-US" sz="2000" dirty="0">
                <a:latin typeface="楷体" panose="02010609060101010101" pitchFamily="49" charset="-122"/>
                <a:ea typeface="楷体" panose="02010609060101010101" pitchFamily="49" charset="-122"/>
              </a:rPr>
              <a:t>号冷库和</a:t>
            </a:r>
            <a:r>
              <a:rPr lang="en-US" altLang="zh-CN" sz="2000" dirty="0">
                <a:latin typeface="楷体" panose="02010609060101010101" pitchFamily="49" charset="-122"/>
                <a:ea typeface="楷体" panose="02010609060101010101" pitchFamily="49" charset="-122"/>
              </a:rPr>
              <a:t>1</a:t>
            </a:r>
            <a:r>
              <a:rPr lang="zh-CN" altLang="en-US" sz="2000" dirty="0">
                <a:latin typeface="楷体" panose="02010609060101010101" pitchFamily="49" charset="-122"/>
                <a:ea typeface="楷体" panose="02010609060101010101" pitchFamily="49" charset="-122"/>
              </a:rPr>
              <a:t>号螺旋速冻机的液氨输送和氨气回收管线发生物理爆炸，致使该区域上方屋顶卷开，大量氨气泄漏，介入了燃烧，火势蔓延至主厂房的其余区域。</a:t>
            </a:r>
            <a:endParaRPr lang="zh-CN" altLang="en-US" sz="2000" dirty="0">
              <a:latin typeface="楷体" panose="02010609060101010101" pitchFamily="49" charset="-122"/>
              <a:ea typeface="楷体" panose="02010609060101010101" pitchFamily="49" charset="-122"/>
            </a:endParaRPr>
          </a:p>
          <a:p>
            <a:pPr eaLnBrk="1" hangingPunct="1">
              <a:lnSpc>
                <a:spcPct val="80000"/>
              </a:lnSpc>
              <a:defRPr/>
            </a:pPr>
            <a:endParaRPr lang="en-US" altLang="zh-CN" sz="2000" dirty="0">
              <a:latin typeface="楷体" panose="02010609060101010101" pitchFamily="49" charset="-122"/>
              <a:ea typeface="楷体" panose="02010609060101010101" pitchFamily="49"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7D629B8C-84C2-4302-A11C-BCAFA370D490}" type="slidenum">
              <a:rPr lang="en-US" altLang="zh-CN" sz="1400"/>
            </a:fld>
            <a:endParaRPr lang="en-US" altLang="zh-CN" sz="1400"/>
          </a:p>
        </p:txBody>
      </p:sp>
      <p:sp>
        <p:nvSpPr>
          <p:cNvPr id="17411" name="Rectangle 3"/>
          <p:cNvSpPr>
            <a:spLocks noGrp="1" noChangeArrowheads="1"/>
          </p:cNvSpPr>
          <p:nvPr>
            <p:ph type="body" idx="1"/>
          </p:nvPr>
        </p:nvSpPr>
        <p:spPr>
          <a:xfrm>
            <a:off x="457200" y="592138"/>
            <a:ext cx="8229600" cy="3268662"/>
          </a:xfrm>
        </p:spPr>
        <p:txBody>
          <a:bodyPr/>
          <a:lstStyle/>
          <a:p>
            <a:pPr marL="0" indent="0" eaLnBrk="1" hangingPunct="1">
              <a:lnSpc>
                <a:spcPct val="150000"/>
              </a:lnSpc>
              <a:buFontTx/>
              <a:buNone/>
              <a:defRPr/>
            </a:pPr>
            <a:r>
              <a:rPr lang="en-US" altLang="zh-CN" sz="2400" dirty="0" smtClean="0">
                <a:latin typeface="楷体" panose="02010609060101010101" pitchFamily="49" charset="-122"/>
                <a:ea typeface="楷体" panose="02010609060101010101" pitchFamily="49" charset="-122"/>
              </a:rPr>
              <a:t>    </a:t>
            </a:r>
            <a:r>
              <a:rPr lang="zh-CN" altLang="en-US" sz="2400" dirty="0" smtClean="0">
                <a:latin typeface="楷体" panose="02010609060101010101" pitchFamily="49" charset="-122"/>
                <a:ea typeface="楷体" panose="02010609060101010101" pitchFamily="49" charset="-122"/>
              </a:rPr>
              <a:t>事故</a:t>
            </a:r>
            <a:r>
              <a:rPr lang="zh-CN" altLang="en-US" sz="2400" dirty="0">
                <a:latin typeface="楷体" panose="02010609060101010101" pitchFamily="49" charset="-122"/>
                <a:ea typeface="楷体" panose="02010609060101010101" pitchFamily="49" charset="-122"/>
              </a:rPr>
              <a:t>中，制冷机房内的</a:t>
            </a:r>
            <a:r>
              <a:rPr lang="en-US" altLang="zh-CN" sz="2400" dirty="0">
                <a:latin typeface="楷体" panose="02010609060101010101" pitchFamily="49" charset="-122"/>
                <a:ea typeface="楷体" panose="02010609060101010101" pitchFamily="49" charset="-122"/>
              </a:rPr>
              <a:t>1</a:t>
            </a:r>
            <a:r>
              <a:rPr lang="zh-CN" altLang="en-US" sz="2400" dirty="0">
                <a:latin typeface="楷体" panose="02010609060101010101" pitchFamily="49" charset="-122"/>
                <a:ea typeface="楷体" panose="02010609060101010101" pitchFamily="49" charset="-122"/>
              </a:rPr>
              <a:t>号卧式低压循环桶内液氨泄漏，其余</a:t>
            </a:r>
            <a:r>
              <a:rPr lang="en-US" altLang="zh-CN" sz="2400" dirty="0">
                <a:latin typeface="楷体" panose="02010609060101010101" pitchFamily="49" charset="-122"/>
                <a:ea typeface="楷体" panose="02010609060101010101" pitchFamily="49" charset="-122"/>
              </a:rPr>
              <a:t>3</a:t>
            </a:r>
            <a:r>
              <a:rPr lang="zh-CN" altLang="en-US" sz="2400" dirty="0">
                <a:latin typeface="楷体" panose="02010609060101010101" pitchFamily="49" charset="-122"/>
                <a:ea typeface="楷体" panose="02010609060101010101" pitchFamily="49" charset="-122"/>
              </a:rPr>
              <a:t>台高压贮氨器、</a:t>
            </a:r>
            <a:r>
              <a:rPr lang="en-US" altLang="zh-CN" sz="2400" dirty="0">
                <a:latin typeface="楷体" panose="02010609060101010101" pitchFamily="49" charset="-122"/>
                <a:ea typeface="楷体" panose="02010609060101010101" pitchFamily="49" charset="-122"/>
              </a:rPr>
              <a:t>9</a:t>
            </a:r>
            <a:r>
              <a:rPr lang="zh-CN" altLang="en-US" sz="2400" dirty="0">
                <a:latin typeface="楷体" panose="02010609060101010101" pitchFamily="49" charset="-122"/>
                <a:ea typeface="楷体" panose="02010609060101010101" pitchFamily="49" charset="-122"/>
              </a:rPr>
              <a:t>台卧式低压循环桶及液氨输送和氨气回收管线内尚存储液氨</a:t>
            </a:r>
            <a:r>
              <a:rPr lang="en-US" altLang="zh-CN" sz="2400" dirty="0">
                <a:latin typeface="楷体" panose="02010609060101010101" pitchFamily="49" charset="-122"/>
                <a:ea typeface="楷体" panose="02010609060101010101" pitchFamily="49" charset="-122"/>
              </a:rPr>
              <a:t>30</a:t>
            </a:r>
            <a:r>
              <a:rPr lang="zh-CN" altLang="en-US" sz="2400" dirty="0">
                <a:latin typeface="楷体" panose="02010609060101010101" pitchFamily="49" charset="-122"/>
                <a:ea typeface="楷体" panose="02010609060101010101" pitchFamily="49" charset="-122"/>
              </a:rPr>
              <a:t>吨。在国家安全生产应急救援指挥中心有关负责同志及专家的指导下，历经</a:t>
            </a:r>
            <a:r>
              <a:rPr lang="en-US" altLang="zh-CN" sz="2400" dirty="0">
                <a:latin typeface="楷体" panose="02010609060101010101" pitchFamily="49" charset="-122"/>
                <a:ea typeface="楷体" panose="02010609060101010101" pitchFamily="49" charset="-122"/>
              </a:rPr>
              <a:t>8</a:t>
            </a:r>
            <a:r>
              <a:rPr lang="zh-CN" altLang="en-US" sz="2400" dirty="0">
                <a:latin typeface="楷体" panose="02010609060101010101" pitchFamily="49" charset="-122"/>
                <a:ea typeface="楷体" panose="02010609060101010101" pitchFamily="49" charset="-122"/>
              </a:rPr>
              <a:t>天昼夜处置，</a:t>
            </a:r>
            <a:r>
              <a:rPr lang="en-US" altLang="zh-CN" sz="2400" dirty="0">
                <a:latin typeface="楷体" panose="02010609060101010101" pitchFamily="49" charset="-122"/>
                <a:ea typeface="楷体" panose="02010609060101010101" pitchFamily="49" charset="-122"/>
              </a:rPr>
              <a:t>30</a:t>
            </a:r>
            <a:r>
              <a:rPr lang="zh-CN" altLang="en-US" sz="2400" dirty="0">
                <a:latin typeface="楷体" panose="02010609060101010101" pitchFamily="49" charset="-122"/>
                <a:ea typeface="楷体" panose="02010609060101010101" pitchFamily="49" charset="-122"/>
              </a:rPr>
              <a:t>吨液氨全部导出并运送至安全地点。</a:t>
            </a:r>
            <a:endParaRPr lang="zh-CN" altLang="en-US" sz="2400" dirty="0">
              <a:latin typeface="楷体" panose="02010609060101010101" pitchFamily="49" charset="-122"/>
              <a:ea typeface="楷体" panose="02010609060101010101" pitchFamily="49" charset="-122"/>
            </a:endParaRPr>
          </a:p>
          <a:p>
            <a:pPr eaLnBrk="1" hangingPunct="1">
              <a:defRPr/>
            </a:pPr>
            <a:endParaRPr lang="en-US" altLang="zh-CN" sz="2400" dirty="0"/>
          </a:p>
        </p:txBody>
      </p:sp>
      <p:pic>
        <p:nvPicPr>
          <p:cNvPr id="24580" name="Picture 5" descr="省长道歉市长检讨"/>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2339975" y="3644900"/>
            <a:ext cx="4365625"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C1A4F471-BFEE-437B-8217-9334CBAFA7C2}" type="slidenum">
              <a:rPr lang="en-US" altLang="zh-CN" sz="1400"/>
            </a:fld>
            <a:endParaRPr lang="en-US" altLang="zh-CN" sz="1400"/>
          </a:p>
        </p:txBody>
      </p:sp>
      <p:sp>
        <p:nvSpPr>
          <p:cNvPr id="18434" name="Rectangle 2"/>
          <p:cNvSpPr>
            <a:spLocks noGrp="1" noChangeArrowheads="1"/>
          </p:cNvSpPr>
          <p:nvPr>
            <p:ph type="title"/>
          </p:nvPr>
        </p:nvSpPr>
        <p:spPr>
          <a:xfrm>
            <a:off x="457200" y="269875"/>
            <a:ext cx="8229600" cy="1143000"/>
          </a:xfrm>
          <a:solidFill>
            <a:schemeClr val="accent5">
              <a:lumMod val="75000"/>
            </a:schemeClr>
          </a:solidFill>
        </p:spPr>
        <p:txBody>
          <a:bodyPr/>
          <a:lstStyle/>
          <a:p>
            <a:pPr eaLnBrk="1" hangingPunct="1">
              <a:defRPr/>
            </a:pPr>
            <a:r>
              <a:rPr lang="zh-CN" altLang="en-US" sz="3200" b="1" dirty="0">
                <a:ea typeface="黑体" panose="02010609060101010101" pitchFamily="49" charset="-122"/>
              </a:rPr>
              <a:t>事故原因和</a:t>
            </a:r>
            <a:r>
              <a:rPr lang="zh-CN" altLang="en-US" sz="3200" b="1" dirty="0" smtClean="0">
                <a:ea typeface="黑体" panose="02010609060101010101" pitchFamily="49" charset="-122"/>
              </a:rPr>
              <a:t>性质</a:t>
            </a:r>
            <a:endParaRPr lang="zh-CN" altLang="en-US" sz="3200" dirty="0">
              <a:ea typeface="黑体" panose="02010609060101010101" pitchFamily="49" charset="-122"/>
            </a:endParaRPr>
          </a:p>
        </p:txBody>
      </p:sp>
      <p:sp>
        <p:nvSpPr>
          <p:cNvPr id="18435" name="Rectangle 3"/>
          <p:cNvSpPr>
            <a:spLocks noGrp="1" noChangeArrowheads="1"/>
          </p:cNvSpPr>
          <p:nvPr>
            <p:ph type="body" idx="1"/>
          </p:nvPr>
        </p:nvSpPr>
        <p:spPr>
          <a:xfrm>
            <a:off x="519113" y="1350963"/>
            <a:ext cx="8229600" cy="4525962"/>
          </a:xfrm>
        </p:spPr>
        <p:txBody>
          <a:bodyPr/>
          <a:lstStyle/>
          <a:p>
            <a:pPr marL="0" indent="0" eaLnBrk="1" hangingPunct="1">
              <a:lnSpc>
                <a:spcPct val="150000"/>
              </a:lnSpc>
              <a:buFontTx/>
              <a:buNone/>
              <a:defRPr/>
            </a:pPr>
            <a:r>
              <a:rPr lang="zh-CN" altLang="en-US" sz="2800" dirty="0">
                <a:ea typeface="黑体" panose="02010609060101010101" pitchFamily="49" charset="-122"/>
              </a:rPr>
              <a:t>（</a:t>
            </a:r>
            <a:r>
              <a:rPr lang="zh-CN" altLang="en-US" sz="2400" dirty="0">
                <a:ea typeface="黑体" panose="02010609060101010101" pitchFamily="49" charset="-122"/>
              </a:rPr>
              <a:t>一）直接原因。</a:t>
            </a:r>
            <a:endParaRPr lang="zh-CN" altLang="en-US" sz="2400" dirty="0">
              <a:ea typeface="黑体" panose="02010609060101010101" pitchFamily="49" charset="-122"/>
            </a:endParaRPr>
          </a:p>
          <a:p>
            <a:pPr marL="0" indent="0" eaLnBrk="1" hangingPunct="1">
              <a:lnSpc>
                <a:spcPct val="150000"/>
              </a:lnSpc>
              <a:buFontTx/>
              <a:buNone/>
              <a:defRPr/>
            </a:pPr>
            <a:r>
              <a:rPr lang="zh-CN" altLang="en-US" sz="2200" dirty="0" smtClean="0">
                <a:ea typeface="楷体" panose="02010609060101010101" pitchFamily="49" charset="-122"/>
              </a:rPr>
              <a:t>      宝</a:t>
            </a:r>
            <a:r>
              <a:rPr lang="zh-CN" altLang="en-US" sz="2200" dirty="0">
                <a:ea typeface="楷体" panose="02010609060101010101" pitchFamily="49" charset="-122"/>
              </a:rPr>
              <a:t>源丰公司主厂房一车间女更衣室西面和毗连的二车间配电室的上部电气线路短路，引燃周围可燃物。当火势蔓延到氨设备和氨管道区域，燃烧产生的高温导致氨设备和氨管道发生物理爆炸，大量氨气泄漏，介入了燃烧。</a:t>
            </a:r>
            <a:endParaRPr lang="zh-CN" altLang="en-US" sz="2200" dirty="0">
              <a:ea typeface="楷体" panose="02010609060101010101" pitchFamily="49" charset="-122"/>
            </a:endParaRPr>
          </a:p>
          <a:p>
            <a:pPr eaLnBrk="1" hangingPunct="1">
              <a:defRPr/>
            </a:pPr>
            <a:endParaRPr lang="en-US" altLang="zh-CN" sz="2400" dirty="0"/>
          </a:p>
        </p:txBody>
      </p:sp>
      <p:pic>
        <p:nvPicPr>
          <p:cNvPr id="25605" name="Picture 5" descr="事故现场"/>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4356100" y="4217988"/>
            <a:ext cx="3813175"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5" descr="55e736d12f2eb938bf19114ed4628535e5dd6f11"/>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bwMode="auto">
          <a:xfrm>
            <a:off x="539750" y="4217988"/>
            <a:ext cx="3798888"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381181AE-DC8B-4E7D-A115-E069BAF53E0A}" type="slidenum">
              <a:rPr lang="en-US" altLang="zh-CN" sz="1400"/>
            </a:fld>
            <a:endParaRPr lang="en-US" altLang="zh-CN" sz="1400"/>
          </a:p>
        </p:txBody>
      </p:sp>
      <p:sp>
        <p:nvSpPr>
          <p:cNvPr id="19459" name="Rectangle 3"/>
          <p:cNvSpPr>
            <a:spLocks noGrp="1" noChangeArrowheads="1"/>
          </p:cNvSpPr>
          <p:nvPr>
            <p:ph type="body" idx="1"/>
          </p:nvPr>
        </p:nvSpPr>
        <p:spPr>
          <a:xfrm>
            <a:off x="601663" y="919163"/>
            <a:ext cx="8074025" cy="4525962"/>
          </a:xfrm>
        </p:spPr>
        <p:txBody>
          <a:bodyPr/>
          <a:lstStyle/>
          <a:p>
            <a:pPr marL="0" indent="0" eaLnBrk="1" hangingPunct="1">
              <a:lnSpc>
                <a:spcPct val="150000"/>
              </a:lnSpc>
              <a:buFontTx/>
              <a:buNone/>
              <a:defRPr/>
            </a:pPr>
            <a:r>
              <a:rPr lang="zh-CN" altLang="en-US" sz="2400" b="1" dirty="0">
                <a:ea typeface="楷体" panose="02010609060101010101" pitchFamily="49" charset="-122"/>
              </a:rPr>
              <a:t>造成火势迅速蔓延的主要原因：</a:t>
            </a:r>
            <a:endParaRPr lang="zh-CN" altLang="en-US" sz="2400" b="1" dirty="0">
              <a:ea typeface="楷体" panose="02010609060101010101" pitchFamily="49" charset="-122"/>
            </a:endParaRPr>
          </a:p>
          <a:p>
            <a:pPr marL="0" indent="0" eaLnBrk="1" hangingPunct="1">
              <a:lnSpc>
                <a:spcPct val="150000"/>
              </a:lnSpc>
              <a:buFontTx/>
              <a:buNone/>
              <a:defRPr/>
            </a:pPr>
            <a:r>
              <a:rPr lang="zh-CN" altLang="en-US" sz="2200" b="1" dirty="0" smtClean="0">
                <a:ea typeface="楷体" panose="02010609060101010101" pitchFamily="49" charset="-122"/>
              </a:rPr>
              <a:t>一</a:t>
            </a:r>
            <a:r>
              <a:rPr lang="zh-CN" altLang="en-US" sz="2200" b="1" dirty="0">
                <a:ea typeface="楷体" panose="02010609060101010101" pitchFamily="49" charset="-122"/>
              </a:rPr>
              <a:t>是</a:t>
            </a:r>
            <a:r>
              <a:rPr lang="zh-CN" altLang="en-US" sz="2200" dirty="0">
                <a:ea typeface="楷体" panose="02010609060101010101" pitchFamily="49" charset="-122"/>
              </a:rPr>
              <a:t>主厂房内大量使用聚氨酯泡沫保温材料和聚苯乙烯夹芯板（聚氨酯泡沫燃点低、燃烧速度极快，聚苯乙烯夹芯板燃烧的滴落物具有引燃性）。</a:t>
            </a:r>
            <a:endParaRPr lang="zh-CN" altLang="en-US" sz="2200" dirty="0">
              <a:ea typeface="楷体" panose="02010609060101010101" pitchFamily="49" charset="-122"/>
            </a:endParaRPr>
          </a:p>
          <a:p>
            <a:pPr marL="0" indent="0" eaLnBrk="1" hangingPunct="1">
              <a:lnSpc>
                <a:spcPct val="150000"/>
              </a:lnSpc>
              <a:buFontTx/>
              <a:buNone/>
              <a:defRPr/>
            </a:pPr>
            <a:r>
              <a:rPr lang="zh-CN" altLang="en-US" sz="2200" b="1" dirty="0" smtClean="0">
                <a:ea typeface="楷体" panose="02010609060101010101" pitchFamily="49" charset="-122"/>
              </a:rPr>
              <a:t>二</a:t>
            </a:r>
            <a:r>
              <a:rPr lang="zh-CN" altLang="en-US" sz="2200" b="1" dirty="0">
                <a:ea typeface="楷体" panose="02010609060101010101" pitchFamily="49" charset="-122"/>
              </a:rPr>
              <a:t>是</a:t>
            </a:r>
            <a:r>
              <a:rPr lang="zh-CN" altLang="en-US" sz="2200" dirty="0">
                <a:ea typeface="楷体" panose="02010609060101010101" pitchFamily="49" charset="-122"/>
              </a:rPr>
              <a:t>一车间女更衣室等附属区房间内的衣柜、衣物、办公用具等可燃物较多，且与人员密集的主车间用聚苯乙烯夹芯板分隔。 </a:t>
            </a:r>
            <a:endParaRPr lang="zh-CN" altLang="en-US" sz="2200" dirty="0">
              <a:ea typeface="楷体" panose="02010609060101010101" pitchFamily="49" charset="-122"/>
            </a:endParaRPr>
          </a:p>
          <a:p>
            <a:pPr marL="0" indent="0" eaLnBrk="1" hangingPunct="1">
              <a:lnSpc>
                <a:spcPct val="150000"/>
              </a:lnSpc>
              <a:buFontTx/>
              <a:buNone/>
              <a:defRPr/>
            </a:pPr>
            <a:r>
              <a:rPr lang="zh-CN" altLang="en-US" sz="2200" b="1" dirty="0" smtClean="0">
                <a:ea typeface="楷体" panose="02010609060101010101" pitchFamily="49" charset="-122"/>
              </a:rPr>
              <a:t>三是</a:t>
            </a:r>
            <a:r>
              <a:rPr lang="zh-CN" altLang="en-US" sz="2200" dirty="0" smtClean="0">
                <a:ea typeface="楷体" panose="02010609060101010101" pitchFamily="49" charset="-122"/>
              </a:rPr>
              <a:t>吊顶内的空间大部分连通，火灾发生后，火势蔓延。</a:t>
            </a:r>
            <a:endParaRPr lang="zh-CN" altLang="en-US" sz="2200" dirty="0" smtClean="0">
              <a:ea typeface="楷体" panose="02010609060101010101" pitchFamily="49" charset="-122"/>
            </a:endParaRPr>
          </a:p>
          <a:p>
            <a:pPr marL="0" indent="0" eaLnBrk="1" hangingPunct="1">
              <a:lnSpc>
                <a:spcPct val="150000"/>
              </a:lnSpc>
              <a:buFontTx/>
              <a:buNone/>
              <a:defRPr/>
            </a:pPr>
            <a:r>
              <a:rPr lang="zh-CN" altLang="en-US" sz="2200" b="1" dirty="0" smtClean="0">
                <a:ea typeface="楷体" panose="02010609060101010101" pitchFamily="49" charset="-122"/>
              </a:rPr>
              <a:t>四是</a:t>
            </a:r>
            <a:r>
              <a:rPr lang="zh-CN" altLang="en-US" sz="2200" dirty="0" smtClean="0">
                <a:ea typeface="楷体" panose="02010609060101010101" pitchFamily="49" charset="-122"/>
              </a:rPr>
              <a:t>当火势蔓延到氨设备和氨管道区域，燃烧产生的高温导致氨设备和氨管道发生物理爆炸，大量氨气泄漏，介入了燃烧。</a:t>
            </a:r>
            <a:endParaRPr lang="zh-CN" altLang="en-US" sz="2200" dirty="0" smtClean="0">
              <a:ea typeface="楷体" panose="02010609060101010101" pitchFamily="49" charset="-122"/>
            </a:endParaRPr>
          </a:p>
          <a:p>
            <a:pPr eaLnBrk="1" hangingPunct="1">
              <a:lnSpc>
                <a:spcPct val="90000"/>
              </a:lnSpc>
              <a:defRPr/>
            </a:pPr>
            <a:endParaRPr lang="zh-CN" altLang="en-US" sz="2400" dirty="0">
              <a:ea typeface="楷体" panose="02010609060101010101" pitchFamily="49" charset="-122"/>
            </a:endParaRPr>
          </a:p>
          <a:p>
            <a:pPr eaLnBrk="1" hangingPunct="1">
              <a:lnSpc>
                <a:spcPct val="90000"/>
              </a:lnSpc>
              <a:defRPr/>
            </a:pPr>
            <a:endParaRPr lang="en-US" altLang="zh-CN"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B2F2981B-C421-406E-8981-0B2E52989206}" type="slidenum">
              <a:rPr lang="en-US" altLang="zh-CN" sz="1400"/>
            </a:fld>
            <a:endParaRPr lang="en-US" altLang="zh-CN" sz="1400"/>
          </a:p>
        </p:txBody>
      </p:sp>
      <p:sp>
        <p:nvSpPr>
          <p:cNvPr id="20482" name="Rectangle 2"/>
          <p:cNvSpPr>
            <a:spLocks noGrp="1" noChangeArrowheads="1"/>
          </p:cNvSpPr>
          <p:nvPr>
            <p:ph type="title"/>
          </p:nvPr>
        </p:nvSpPr>
        <p:spPr>
          <a:xfrm>
            <a:off x="468313" y="188913"/>
            <a:ext cx="8229600" cy="863600"/>
          </a:xfrm>
          <a:solidFill>
            <a:schemeClr val="accent5">
              <a:lumMod val="75000"/>
            </a:schemeClr>
          </a:solidFill>
        </p:spPr>
        <p:txBody>
          <a:bodyPr/>
          <a:lstStyle/>
          <a:p>
            <a:pPr eaLnBrk="1" hangingPunct="1">
              <a:defRPr/>
            </a:pPr>
            <a:r>
              <a:rPr lang="zh-CN" altLang="en-US" sz="2800" dirty="0">
                <a:ea typeface="黑体" panose="02010609060101010101" pitchFamily="49" charset="-122"/>
              </a:rPr>
              <a:t>造成重大人员伤亡的主要原因</a:t>
            </a:r>
            <a:r>
              <a:rPr lang="zh-CN" altLang="en-US" sz="2800" dirty="0"/>
              <a:t>：</a:t>
            </a:r>
            <a:endParaRPr lang="zh-CN" altLang="en-US" sz="2800" dirty="0"/>
          </a:p>
        </p:txBody>
      </p:sp>
      <p:sp>
        <p:nvSpPr>
          <p:cNvPr id="20483" name="Rectangle 3"/>
          <p:cNvSpPr>
            <a:spLocks noGrp="1" noChangeArrowheads="1"/>
          </p:cNvSpPr>
          <p:nvPr>
            <p:ph type="body" idx="1"/>
          </p:nvPr>
        </p:nvSpPr>
        <p:spPr>
          <a:xfrm>
            <a:off x="457200" y="1135063"/>
            <a:ext cx="8362950" cy="4525962"/>
          </a:xfrm>
        </p:spPr>
        <p:txBody>
          <a:bodyPr/>
          <a:lstStyle/>
          <a:p>
            <a:pPr marL="0" indent="0" eaLnBrk="1" hangingPunct="1">
              <a:lnSpc>
                <a:spcPct val="150000"/>
              </a:lnSpc>
              <a:buFontTx/>
              <a:buNone/>
              <a:defRPr/>
            </a:pPr>
            <a:r>
              <a:rPr lang="zh-CN" altLang="en-US" sz="2200" dirty="0" smtClean="0">
                <a:latin typeface="楷体" panose="02010609060101010101" pitchFamily="49" charset="-122"/>
                <a:ea typeface="楷体" panose="02010609060101010101" pitchFamily="49" charset="-122"/>
              </a:rPr>
              <a:t>一</a:t>
            </a:r>
            <a:r>
              <a:rPr lang="zh-CN" altLang="en-US" sz="2200" dirty="0">
                <a:latin typeface="楷体" panose="02010609060101010101" pitchFamily="49" charset="-122"/>
                <a:ea typeface="楷体" panose="02010609060101010101" pitchFamily="49" charset="-122"/>
              </a:rPr>
              <a:t>是起火后，火势从起火部位迅速蔓延，聚氨酯泡沫塑料、聚苯乙烯泡沫塑料等材料大面积燃烧，产生高温有毒烟气，同时伴有泄漏的氨气等毒害物质。</a:t>
            </a:r>
            <a:endParaRPr lang="zh-CN" altLang="en-US" sz="2200" dirty="0">
              <a:latin typeface="楷体" panose="02010609060101010101" pitchFamily="49" charset="-122"/>
              <a:ea typeface="楷体" panose="02010609060101010101" pitchFamily="49" charset="-122"/>
            </a:endParaRPr>
          </a:p>
          <a:p>
            <a:pPr marL="0" indent="0" eaLnBrk="1" hangingPunct="1">
              <a:lnSpc>
                <a:spcPct val="150000"/>
              </a:lnSpc>
              <a:buFontTx/>
              <a:buNone/>
              <a:defRPr/>
            </a:pPr>
            <a:r>
              <a:rPr lang="zh-CN" altLang="en-US" sz="2200" dirty="0" smtClean="0">
                <a:latin typeface="楷体" panose="02010609060101010101" pitchFamily="49" charset="-122"/>
                <a:ea typeface="楷体" panose="02010609060101010101" pitchFamily="49" charset="-122"/>
              </a:rPr>
              <a:t>二</a:t>
            </a:r>
            <a:r>
              <a:rPr lang="zh-CN" altLang="en-US" sz="2200" dirty="0">
                <a:latin typeface="楷体" panose="02010609060101010101" pitchFamily="49" charset="-122"/>
                <a:ea typeface="楷体" panose="02010609060101010101" pitchFamily="49" charset="-122"/>
              </a:rPr>
              <a:t>是主厂房内逃生通道复杂，且南部主通道西侧安全出口和二车间西侧直通室外的安全出口被锁闭，火灾发生时人员无法及时逃生。</a:t>
            </a:r>
            <a:endParaRPr lang="zh-CN" altLang="en-US" sz="2200" dirty="0">
              <a:latin typeface="楷体" panose="02010609060101010101" pitchFamily="49" charset="-122"/>
              <a:ea typeface="楷体" panose="02010609060101010101" pitchFamily="49" charset="-122"/>
            </a:endParaRPr>
          </a:p>
          <a:p>
            <a:pPr marL="0" indent="0" eaLnBrk="1" hangingPunct="1">
              <a:lnSpc>
                <a:spcPct val="150000"/>
              </a:lnSpc>
              <a:buFontTx/>
              <a:buNone/>
              <a:defRPr/>
            </a:pPr>
            <a:r>
              <a:rPr lang="zh-CN" altLang="en-US" sz="2200" dirty="0" smtClean="0">
                <a:ea typeface="楷体" panose="02010609060101010101" pitchFamily="49" charset="-122"/>
              </a:rPr>
              <a:t>三</a:t>
            </a:r>
            <a:r>
              <a:rPr lang="zh-CN" altLang="en-US" sz="2200" dirty="0">
                <a:ea typeface="楷体" panose="02010609060101010101" pitchFamily="49" charset="-122"/>
              </a:rPr>
              <a:t>是主厂房内没有报警装置，部分人员对火灾知情晚，加之最先发现起火的人员没有来得及通知二车间等区域的人员疏散，使一些人丧失了最佳逃生时机。</a:t>
            </a:r>
            <a:endParaRPr lang="zh-CN" altLang="en-US" sz="2200" dirty="0">
              <a:ea typeface="楷体" panose="02010609060101010101" pitchFamily="49" charset="-122"/>
            </a:endParaRPr>
          </a:p>
          <a:p>
            <a:pPr marL="0" indent="0" eaLnBrk="1" hangingPunct="1">
              <a:lnSpc>
                <a:spcPct val="150000"/>
              </a:lnSpc>
              <a:buFontTx/>
              <a:buNone/>
              <a:defRPr/>
            </a:pPr>
            <a:r>
              <a:rPr lang="zh-CN" altLang="en-US" sz="2200" dirty="0" smtClean="0">
                <a:ea typeface="楷体" panose="02010609060101010101" pitchFamily="49" charset="-122"/>
              </a:rPr>
              <a:t>四</a:t>
            </a:r>
            <a:r>
              <a:rPr lang="zh-CN" altLang="en-US" sz="2200" dirty="0">
                <a:ea typeface="楷体" panose="02010609060101010101" pitchFamily="49" charset="-122"/>
              </a:rPr>
              <a:t>是宝源丰公司未对员工进行安全培训，未组织应急疏散演练，员工缺乏逃生自救互救知识和能力。</a:t>
            </a:r>
            <a:endParaRPr lang="zh-CN" altLang="en-US" sz="2200" dirty="0">
              <a:ea typeface="楷体" panose="02010609060101010101" pitchFamily="49" charset="-122"/>
            </a:endParaRPr>
          </a:p>
          <a:p>
            <a:pPr eaLnBrk="1" hangingPunct="1">
              <a:defRPr/>
            </a:pPr>
            <a:endParaRPr lang="zh-CN" altLang="en-US" sz="2400" dirty="0">
              <a:latin typeface="楷体" panose="02010609060101010101" pitchFamily="49" charset="-122"/>
              <a:ea typeface="楷体" panose="02010609060101010101" pitchFamily="49" charset="-122"/>
            </a:endParaRPr>
          </a:p>
          <a:p>
            <a:pPr eaLnBrk="1" hangingPunct="1">
              <a:defRPr/>
            </a:pPr>
            <a:endParaRPr lang="en-US" altLang="zh-CN" sz="2400" dirty="0">
              <a:latin typeface="楷体" panose="02010609060101010101" pitchFamily="49" charset="-122"/>
              <a:ea typeface="楷体" panose="02010609060101010101" pitchFamily="49"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68AED161-FF26-44FD-8612-4A08FED8D74F}" type="slidenum">
              <a:rPr lang="en-US" altLang="zh-CN" sz="1400"/>
            </a:fld>
            <a:endParaRPr lang="en-US" altLang="zh-CN" sz="1400"/>
          </a:p>
        </p:txBody>
      </p:sp>
      <p:sp>
        <p:nvSpPr>
          <p:cNvPr id="21506" name="Rectangle 2"/>
          <p:cNvSpPr>
            <a:spLocks noGrp="1" noChangeArrowheads="1"/>
          </p:cNvSpPr>
          <p:nvPr>
            <p:ph type="title"/>
          </p:nvPr>
        </p:nvSpPr>
        <p:spPr>
          <a:solidFill>
            <a:schemeClr val="accent5">
              <a:lumMod val="75000"/>
            </a:schemeClr>
          </a:solidFill>
        </p:spPr>
        <p:txBody>
          <a:bodyPr/>
          <a:lstStyle/>
          <a:p>
            <a:pPr eaLnBrk="1" hangingPunct="1">
              <a:defRPr/>
            </a:pPr>
            <a:r>
              <a:rPr lang="zh-CN" altLang="en-US" sz="3200" dirty="0">
                <a:ea typeface="黑体" panose="02010609060101010101" pitchFamily="49" charset="-122"/>
              </a:rPr>
              <a:t>间接原因</a:t>
            </a:r>
            <a:endParaRPr lang="zh-CN" altLang="en-US" sz="3200" dirty="0"/>
          </a:p>
        </p:txBody>
      </p:sp>
      <p:sp>
        <p:nvSpPr>
          <p:cNvPr id="21507" name="Rectangle 3"/>
          <p:cNvSpPr>
            <a:spLocks noGrp="1" noChangeArrowheads="1"/>
          </p:cNvSpPr>
          <p:nvPr>
            <p:ph type="body" idx="1"/>
          </p:nvPr>
        </p:nvSpPr>
        <p:spPr>
          <a:xfrm>
            <a:off x="457200" y="1566863"/>
            <a:ext cx="8229600" cy="4525962"/>
          </a:xfrm>
        </p:spPr>
        <p:txBody>
          <a:bodyPr/>
          <a:lstStyle/>
          <a:p>
            <a:pPr marL="0" indent="0" eaLnBrk="1" hangingPunct="1">
              <a:lnSpc>
                <a:spcPct val="150000"/>
              </a:lnSpc>
              <a:buFontTx/>
              <a:buNone/>
              <a:defRPr/>
            </a:pPr>
            <a:r>
              <a:rPr lang="en-US" altLang="zh-CN" sz="2400" b="1" dirty="0" smtClean="0">
                <a:latin typeface="楷体" panose="02010609060101010101" pitchFamily="49" charset="-122"/>
                <a:ea typeface="楷体" panose="02010609060101010101" pitchFamily="49" charset="-122"/>
              </a:rPr>
              <a:t>1</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宝源丰公司安全生产主体责任根本不落实。</a:t>
            </a:r>
            <a:endParaRPr lang="zh-CN" altLang="en-US" sz="2400" b="1" dirty="0">
              <a:latin typeface="楷体" panose="02010609060101010101" pitchFamily="49" charset="-122"/>
              <a:ea typeface="楷体" panose="02010609060101010101" pitchFamily="49" charset="-122"/>
            </a:endParaRPr>
          </a:p>
          <a:p>
            <a:pPr marL="0" indent="0" eaLnBrk="1" hangingPunct="1">
              <a:lnSpc>
                <a:spcPct val="150000"/>
              </a:lnSpc>
              <a:buFontTx/>
              <a:buNone/>
              <a:defRPr/>
            </a:pPr>
            <a:r>
              <a:rPr lang="zh-CN" altLang="en-US" sz="2200" dirty="0" smtClean="0">
                <a:latin typeface="楷体" panose="02010609060101010101" pitchFamily="49" charset="-122"/>
                <a:ea typeface="楷体" panose="02010609060101010101" pitchFamily="49" charset="-122"/>
              </a:rPr>
              <a:t>（</a:t>
            </a:r>
            <a:r>
              <a:rPr lang="en-US" altLang="zh-CN" sz="2200" dirty="0">
                <a:latin typeface="楷体" panose="02010609060101010101" pitchFamily="49" charset="-122"/>
                <a:ea typeface="楷体" panose="02010609060101010101" pitchFamily="49" charset="-122"/>
              </a:rPr>
              <a:t>1</a:t>
            </a:r>
            <a:r>
              <a:rPr lang="zh-CN" altLang="en-US" sz="2200" dirty="0">
                <a:latin typeface="楷体" panose="02010609060101010101" pitchFamily="49" charset="-122"/>
                <a:ea typeface="楷体" panose="02010609060101010101" pitchFamily="49" charset="-122"/>
              </a:rPr>
              <a:t>）企业出资人即法定代表人根本没有以人为本、安全第一的意识，严重违反党的安全生产方针和安全生产法律法规，重生产、重产值、重利益，要钱不要安全，为了企业和自己的利益而无视员工生命。</a:t>
            </a:r>
            <a:endParaRPr lang="zh-CN" altLang="en-US" sz="2200" dirty="0">
              <a:latin typeface="楷体" panose="02010609060101010101" pitchFamily="49" charset="-122"/>
              <a:ea typeface="楷体" panose="02010609060101010101" pitchFamily="49" charset="-122"/>
            </a:endParaRPr>
          </a:p>
          <a:p>
            <a:pPr marL="0" indent="0" eaLnBrk="1" hangingPunct="1">
              <a:lnSpc>
                <a:spcPct val="150000"/>
              </a:lnSpc>
              <a:buFontTx/>
              <a:buNone/>
              <a:defRPr/>
            </a:pPr>
            <a:r>
              <a:rPr lang="zh-CN" altLang="en-US" sz="2200" dirty="0" smtClean="0">
                <a:latin typeface="楷体" panose="02010609060101010101" pitchFamily="49" charset="-122"/>
                <a:ea typeface="楷体" panose="02010609060101010101" pitchFamily="49" charset="-122"/>
              </a:rPr>
              <a:t>（</a:t>
            </a:r>
            <a:r>
              <a:rPr lang="en-US" altLang="zh-CN" sz="2200" dirty="0">
                <a:latin typeface="楷体" panose="02010609060101010101" pitchFamily="49" charset="-122"/>
                <a:ea typeface="楷体" panose="02010609060101010101" pitchFamily="49" charset="-122"/>
              </a:rPr>
              <a:t>2</a:t>
            </a:r>
            <a:r>
              <a:rPr lang="zh-CN" altLang="en-US" sz="2200" dirty="0">
                <a:latin typeface="楷体" panose="02010609060101010101" pitchFamily="49" charset="-122"/>
                <a:ea typeface="楷体" panose="02010609060101010101" pitchFamily="49" charset="-122"/>
              </a:rPr>
              <a:t>）企业厂房建设过程中，为了达到少花钱的目的，未按照原设计施工，违规将保温材料由不燃的岩棉换成易燃的聚氨酯泡沫，导致起火后火势迅速蔓延，产生大量有毒气体，造成大量人员伤亡。</a:t>
            </a:r>
            <a:endParaRPr lang="zh-CN" altLang="en-US" sz="2200" dirty="0">
              <a:latin typeface="楷体" panose="02010609060101010101" pitchFamily="49" charset="-122"/>
              <a:ea typeface="楷体" panose="02010609060101010101" pitchFamily="49" charset="-122"/>
            </a:endParaRPr>
          </a:p>
          <a:p>
            <a:pPr eaLnBrk="1" hangingPunct="1">
              <a:defRPr/>
            </a:pPr>
            <a:endParaRPr lang="en-US" altLang="zh-CN"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061018CA-237F-451B-8FF1-F02B99EE426A}" type="slidenum">
              <a:rPr lang="en-US" altLang="zh-CN" sz="1400"/>
            </a:fld>
            <a:endParaRPr lang="en-US" altLang="zh-CN" sz="1400"/>
          </a:p>
        </p:txBody>
      </p:sp>
      <p:sp>
        <p:nvSpPr>
          <p:cNvPr id="29699" name="Rectangle 3"/>
          <p:cNvSpPr>
            <a:spLocks noGrp="1" noChangeArrowheads="1"/>
          </p:cNvSpPr>
          <p:nvPr>
            <p:ph type="body" idx="1"/>
          </p:nvPr>
        </p:nvSpPr>
        <p:spPr>
          <a:xfrm>
            <a:off x="457200" y="558800"/>
            <a:ext cx="8229600" cy="4525963"/>
          </a:xfrm>
        </p:spPr>
        <p:txBody>
          <a:bodyPr/>
          <a:lstStyle/>
          <a:p>
            <a:pPr marL="0" indent="0" eaLnBrk="1" hangingPunct="1">
              <a:lnSpc>
                <a:spcPct val="150000"/>
              </a:lnSpc>
              <a:buFontTx/>
              <a:buNone/>
            </a:pPr>
            <a:r>
              <a:rPr lang="zh-CN" altLang="en-US" sz="2200" smtClean="0">
                <a:latin typeface="楷体" panose="02010609060101010101" pitchFamily="49" charset="-122"/>
                <a:ea typeface="楷体" panose="02010609060101010101" pitchFamily="49" charset="-122"/>
              </a:rPr>
              <a:t>（</a:t>
            </a:r>
            <a:r>
              <a:rPr lang="en-US" altLang="zh-CN" sz="2200" smtClean="0">
                <a:latin typeface="楷体" panose="02010609060101010101" pitchFamily="49" charset="-122"/>
                <a:ea typeface="楷体" panose="02010609060101010101" pitchFamily="49" charset="-122"/>
              </a:rPr>
              <a:t>3</a:t>
            </a:r>
            <a:r>
              <a:rPr lang="zh-CN" altLang="en-US" sz="2200" smtClean="0">
                <a:latin typeface="楷体" panose="02010609060101010101" pitchFamily="49" charset="-122"/>
                <a:ea typeface="楷体" panose="02010609060101010101" pitchFamily="49" charset="-122"/>
              </a:rPr>
              <a:t>）企业从未组织开展过安全宣传教育，从未对员工进行安全知识培训，企业管理人员、从业人员缺乏消防安全常识和扑救初期火灾的能力；虽然制定了事故应急预案，但从未组织开展过应急演练；违规将南部主通道西侧的安全出口和二车间西侧外墙设置的直通室外的安全出口锁闭，使火灾发生后大量人员无法逃生。</a:t>
            </a:r>
            <a:endParaRPr lang="zh-CN" altLang="en-US" sz="2200"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zh-CN" altLang="en-US" sz="2200" smtClean="0">
                <a:latin typeface="楷体" panose="02010609060101010101" pitchFamily="49" charset="-122"/>
                <a:ea typeface="楷体" panose="02010609060101010101" pitchFamily="49" charset="-122"/>
              </a:rPr>
              <a:t>（</a:t>
            </a:r>
            <a:r>
              <a:rPr lang="en-US" altLang="zh-CN" sz="2200" smtClean="0">
                <a:latin typeface="楷体" panose="02010609060101010101" pitchFamily="49" charset="-122"/>
                <a:ea typeface="楷体" panose="02010609060101010101" pitchFamily="49" charset="-122"/>
              </a:rPr>
              <a:t>4</a:t>
            </a:r>
            <a:r>
              <a:rPr lang="zh-CN" altLang="en-US" sz="2200" smtClean="0">
                <a:latin typeface="楷体" panose="02010609060101010101" pitchFamily="49" charset="-122"/>
                <a:ea typeface="楷体" panose="02010609060101010101" pitchFamily="49" charset="-122"/>
              </a:rPr>
              <a:t>）企业没有建立健全、更没有落实安全生产责任制，虽然制定了一些内部管理制度、安全操作规程，主要是为了应付检查和档案建设需要，没有公布、执行和落实；总经理、厂长、车间班组长不知道有规章制度，更谈不上执行；管理人员招聘后仅在会议上宣布，没有文件任命，日常管理属于随机安排；投产以来没有组织开展过全厂性的安全检查。</a:t>
            </a:r>
            <a:endParaRPr lang="zh-CN" altLang="en-US" sz="2200" smtClean="0">
              <a:latin typeface="楷体" panose="02010609060101010101" pitchFamily="49" charset="-122"/>
              <a:ea typeface="楷体" panose="02010609060101010101" pitchFamily="49"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23904E00-2018-4213-8C55-357101648A49}" type="slidenum">
              <a:rPr lang="en-US" altLang="zh-CN" sz="1400"/>
            </a:fld>
            <a:endParaRPr lang="en-US" altLang="zh-CN" sz="1400"/>
          </a:p>
        </p:txBody>
      </p:sp>
      <p:sp>
        <p:nvSpPr>
          <p:cNvPr id="23555" name="Rectangle 3"/>
          <p:cNvSpPr>
            <a:spLocks noGrp="1" noChangeArrowheads="1"/>
          </p:cNvSpPr>
          <p:nvPr>
            <p:ph type="body" idx="1"/>
          </p:nvPr>
        </p:nvSpPr>
        <p:spPr>
          <a:xfrm>
            <a:off x="457200" y="836613"/>
            <a:ext cx="8229600" cy="4525962"/>
          </a:xfrm>
        </p:spPr>
        <p:txBody>
          <a:bodyPr/>
          <a:lstStyle/>
          <a:p>
            <a:pPr marL="0" indent="0" eaLnBrk="1" hangingPunct="1">
              <a:lnSpc>
                <a:spcPct val="150000"/>
              </a:lnSpc>
              <a:buFontTx/>
              <a:buNone/>
              <a:defRPr/>
            </a:pPr>
            <a:r>
              <a:rPr lang="zh-CN" altLang="en-US" sz="2200" dirty="0" smtClean="0">
                <a:latin typeface="楷体" panose="02010609060101010101" pitchFamily="49" charset="-122"/>
                <a:ea typeface="楷体" panose="02010609060101010101" pitchFamily="49" charset="-122"/>
              </a:rPr>
              <a:t>（</a:t>
            </a:r>
            <a:r>
              <a:rPr lang="en-US" altLang="zh-CN" sz="2200" dirty="0">
                <a:latin typeface="楷体" panose="02010609060101010101" pitchFamily="49" charset="-122"/>
                <a:ea typeface="楷体" panose="02010609060101010101" pitchFamily="49" charset="-122"/>
              </a:rPr>
              <a:t>5</a:t>
            </a:r>
            <a:r>
              <a:rPr lang="zh-CN" altLang="en-US" sz="2200" dirty="0">
                <a:latin typeface="楷体" panose="02010609060101010101" pitchFamily="49" charset="-122"/>
                <a:ea typeface="楷体" panose="02010609060101010101" pitchFamily="49" charset="-122"/>
              </a:rPr>
              <a:t>）未逐级明确安全管理责任，没有逐级签订包括消防在内的安全责任书，企业法定代表人、总经理、综合办公室主任及车间、班组负责人都不知道自己的安全职责和责任。</a:t>
            </a:r>
            <a:endParaRPr lang="zh-CN" altLang="en-US" sz="2200" dirty="0">
              <a:latin typeface="楷体" panose="02010609060101010101" pitchFamily="49" charset="-122"/>
              <a:ea typeface="楷体" panose="02010609060101010101" pitchFamily="49" charset="-122"/>
            </a:endParaRPr>
          </a:p>
          <a:p>
            <a:pPr marL="0" indent="0" eaLnBrk="1" hangingPunct="1">
              <a:lnSpc>
                <a:spcPct val="150000"/>
              </a:lnSpc>
              <a:buFontTx/>
              <a:buNone/>
              <a:defRPr/>
            </a:pPr>
            <a:r>
              <a:rPr lang="zh-CN" altLang="en-US" sz="2200" dirty="0" smtClean="0">
                <a:latin typeface="楷体" panose="02010609060101010101" pitchFamily="49" charset="-122"/>
                <a:ea typeface="楷体" panose="02010609060101010101" pitchFamily="49" charset="-122"/>
              </a:rPr>
              <a:t>（</a:t>
            </a:r>
            <a:r>
              <a:rPr lang="en-US" altLang="zh-CN" sz="2200" dirty="0">
                <a:latin typeface="楷体" panose="02010609060101010101" pitchFamily="49" charset="-122"/>
                <a:ea typeface="楷体" panose="02010609060101010101" pitchFamily="49" charset="-122"/>
              </a:rPr>
              <a:t>6</a:t>
            </a:r>
            <a:r>
              <a:rPr lang="zh-CN" altLang="en-US" sz="2200" dirty="0">
                <a:latin typeface="楷体" panose="02010609060101010101" pitchFamily="49" charset="-122"/>
                <a:ea typeface="楷体" panose="02010609060101010101" pitchFamily="49" charset="-122"/>
              </a:rPr>
              <a:t>）企业违规安装布设电气设备及线路，主厂房内电缆明敷，二车间的电线未使用桥架、槽盒，也未穿安全防护管，埋下重大事故隐患。</a:t>
            </a:r>
            <a:endParaRPr lang="zh-CN" altLang="en-US" sz="2200" dirty="0">
              <a:latin typeface="楷体" panose="02010609060101010101" pitchFamily="49" charset="-122"/>
              <a:ea typeface="楷体" panose="02010609060101010101" pitchFamily="49" charset="-122"/>
            </a:endParaRPr>
          </a:p>
          <a:p>
            <a:pPr marL="0" indent="0" eaLnBrk="1" hangingPunct="1">
              <a:lnSpc>
                <a:spcPct val="150000"/>
              </a:lnSpc>
              <a:buFontTx/>
              <a:buNone/>
              <a:defRPr/>
            </a:pPr>
            <a:r>
              <a:rPr lang="zh-CN" altLang="en-US" sz="2200" dirty="0" smtClean="0">
                <a:latin typeface="楷体" panose="02010609060101010101" pitchFamily="49" charset="-122"/>
                <a:ea typeface="楷体" panose="02010609060101010101" pitchFamily="49" charset="-122"/>
              </a:rPr>
              <a:t>（</a:t>
            </a:r>
            <a:r>
              <a:rPr lang="en-US" altLang="zh-CN" sz="2200" dirty="0">
                <a:latin typeface="楷体" panose="02010609060101010101" pitchFamily="49" charset="-122"/>
                <a:ea typeface="楷体" panose="02010609060101010101" pitchFamily="49" charset="-122"/>
              </a:rPr>
              <a:t>7</a:t>
            </a:r>
            <a:r>
              <a:rPr lang="zh-CN" altLang="en-US" sz="2200" dirty="0">
                <a:latin typeface="楷体" panose="02010609060101010101" pitchFamily="49" charset="-122"/>
                <a:ea typeface="楷体" panose="02010609060101010101" pitchFamily="49" charset="-122"/>
              </a:rPr>
              <a:t>）未按照有关规定对重大危险源进行监控，未对存在的重大隐患进行排查整改消除。尤其是</a:t>
            </a:r>
            <a:r>
              <a:rPr lang="en-US" altLang="zh-CN" sz="2200" dirty="0">
                <a:latin typeface="楷体" panose="02010609060101010101" pitchFamily="49" charset="-122"/>
                <a:ea typeface="楷体" panose="02010609060101010101" pitchFamily="49" charset="-122"/>
              </a:rPr>
              <a:t>2010</a:t>
            </a:r>
            <a:r>
              <a:rPr lang="zh-CN" altLang="en-US" sz="2200" dirty="0">
                <a:latin typeface="楷体" panose="02010609060101010101" pitchFamily="49" charset="-122"/>
                <a:ea typeface="楷体" panose="02010609060101010101" pitchFamily="49" charset="-122"/>
              </a:rPr>
              <a:t>年发生多起火灾事故后，没有认真吸取教训，加强消防安全工作和彻底整改存在的事故隐患。</a:t>
            </a:r>
            <a:endParaRPr lang="zh-CN" altLang="en-US" sz="2200" dirty="0">
              <a:latin typeface="楷体" panose="02010609060101010101" pitchFamily="49" charset="-122"/>
              <a:ea typeface="楷体" panose="02010609060101010101" pitchFamily="49" charset="-122"/>
            </a:endParaRPr>
          </a:p>
          <a:p>
            <a:pPr eaLnBrk="1" hangingPunct="1">
              <a:lnSpc>
                <a:spcPct val="80000"/>
              </a:lnSpc>
              <a:defRPr/>
            </a:pPr>
            <a:endParaRPr lang="en-US" altLang="zh-CN"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532FD8E4-6712-4A4C-8DDE-D6C428F90B62}" type="slidenum">
              <a:rPr lang="en-US" altLang="zh-CN" sz="1400"/>
            </a:fld>
            <a:endParaRPr lang="en-US" altLang="zh-CN" sz="1400"/>
          </a:p>
        </p:txBody>
      </p:sp>
      <p:sp>
        <p:nvSpPr>
          <p:cNvPr id="4099" name="Rectangle 3"/>
          <p:cNvSpPr>
            <a:spLocks noGrp="1" noChangeArrowheads="1"/>
          </p:cNvSpPr>
          <p:nvPr>
            <p:ph type="body" idx="1"/>
          </p:nvPr>
        </p:nvSpPr>
        <p:spPr/>
        <p:txBody>
          <a:bodyPr/>
          <a:lstStyle/>
          <a:p>
            <a:pPr marL="0" indent="0" eaLnBrk="1" hangingPunct="1">
              <a:lnSpc>
                <a:spcPct val="150000"/>
              </a:lnSpc>
              <a:buFontTx/>
              <a:buNone/>
              <a:defRPr/>
            </a:pPr>
            <a:r>
              <a:rPr lang="en-US" altLang="zh-CN" sz="2400" b="1" dirty="0">
                <a:latin typeface="楷体" panose="02010609060101010101" pitchFamily="49" charset="-122"/>
                <a:ea typeface="楷体" panose="02010609060101010101" pitchFamily="49" charset="-122"/>
              </a:rPr>
              <a:t> </a:t>
            </a:r>
            <a:r>
              <a:rPr lang="en-US" altLang="zh-CN" sz="2400" b="1" dirty="0" smtClean="0">
                <a:latin typeface="楷体" panose="02010609060101010101" pitchFamily="49" charset="-122"/>
                <a:ea typeface="楷体" panose="02010609060101010101" pitchFamily="49" charset="-122"/>
              </a:rPr>
              <a:t>   </a:t>
            </a:r>
            <a:r>
              <a:rPr lang="zh-CN" altLang="en-US" sz="2400" b="1" dirty="0" smtClean="0">
                <a:latin typeface="楷体" panose="02010609060101010101" pitchFamily="49" charset="-122"/>
                <a:ea typeface="楷体" panose="02010609060101010101" pitchFamily="49" charset="-122"/>
              </a:rPr>
              <a:t>本课件是根据原国家安监总局</a:t>
            </a:r>
            <a:r>
              <a:rPr lang="en-US" altLang="zh-CN" sz="2400" b="1" dirty="0" smtClean="0">
                <a:latin typeface="楷体" panose="02010609060101010101" pitchFamily="49" charset="-122"/>
                <a:ea typeface="楷体" panose="02010609060101010101" pitchFamily="49" charset="-122"/>
              </a:rPr>
              <a:t>《</a:t>
            </a:r>
            <a:r>
              <a:rPr lang="zh-CN" altLang="en-US" sz="2400" b="1" dirty="0" smtClean="0">
                <a:latin typeface="楷体" panose="02010609060101010101" pitchFamily="49" charset="-122"/>
                <a:ea typeface="楷体" panose="02010609060101010101" pitchFamily="49" charset="-122"/>
              </a:rPr>
              <a:t>关于印发涉氨制冷企业液氨使用专项治理</a:t>
            </a:r>
            <a:r>
              <a:rPr lang="en-US" altLang="zh-CN" sz="2400" b="1"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管四函</a:t>
            </a:r>
            <a:r>
              <a:rPr lang="en-US" altLang="zh-CN" sz="2400" dirty="0" smtClean="0">
                <a:latin typeface="楷体" panose="02010609060101010101" pitchFamily="49" charset="-122"/>
                <a:ea typeface="楷体" panose="02010609060101010101" pitchFamily="49" charset="-122"/>
              </a:rPr>
              <a:t>〔2013〕25</a:t>
            </a:r>
            <a:r>
              <a:rPr lang="zh-CN" altLang="en-US" sz="2400" dirty="0" smtClean="0">
                <a:latin typeface="楷体" panose="02010609060101010101" pitchFamily="49" charset="-122"/>
                <a:ea typeface="楷体" panose="02010609060101010101" pitchFamily="49" charset="-122"/>
              </a:rPr>
              <a:t>号</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文以及</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涉氨制冷企业液氨使用专项治理培训教材提纲</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和</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涉氨制冷企业执法检查表</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涉氨制冷企业自查自改表</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的有关内容并结合本人</a:t>
            </a:r>
            <a:r>
              <a:rPr lang="en-US" altLang="zh-CN" sz="2400" dirty="0" smtClean="0">
                <a:latin typeface="楷体" panose="02010609060101010101" pitchFamily="49" charset="-122"/>
                <a:ea typeface="楷体" panose="02010609060101010101" pitchFamily="49" charset="-122"/>
              </a:rPr>
              <a:t>30</a:t>
            </a:r>
            <a:r>
              <a:rPr lang="zh-CN" altLang="en-US" sz="2400" dirty="0" smtClean="0">
                <a:latin typeface="楷体" panose="02010609060101010101" pitchFamily="49" charset="-122"/>
                <a:ea typeface="楷体" panose="02010609060101010101" pitchFamily="49" charset="-122"/>
              </a:rPr>
              <a:t>多年合成氨生产体会编制。 </a:t>
            </a:r>
            <a:endParaRPr lang="zh-CN" altLang="en-US" sz="2400" dirty="0" smtClean="0">
              <a:latin typeface="楷体" panose="02010609060101010101" pitchFamily="49" charset="-122"/>
              <a:ea typeface="楷体" panose="02010609060101010101" pitchFamily="49" charset="-122"/>
            </a:endParaRPr>
          </a:p>
          <a:p>
            <a:pPr eaLnBrk="1" hangingPunct="1">
              <a:defRPr/>
            </a:pPr>
            <a:endParaRPr lang="zh-CN" altLang="en-US" sz="2400" dirty="0" smtClean="0"/>
          </a:p>
          <a:p>
            <a:pPr eaLnBrk="1" hangingPunct="1">
              <a:defRPr/>
            </a:pPr>
            <a:endParaRPr lang="en-US" altLang="zh-CN" sz="2400"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59141764-A746-4418-AB30-E9485F321A77}" type="slidenum">
              <a:rPr lang="en-US" altLang="zh-CN" sz="1400"/>
            </a:fld>
            <a:endParaRPr lang="en-US" altLang="zh-CN" sz="1400"/>
          </a:p>
        </p:txBody>
      </p:sp>
      <p:sp>
        <p:nvSpPr>
          <p:cNvPr id="24578" name="Rectangle 2"/>
          <p:cNvSpPr>
            <a:spLocks noGrp="1" noChangeArrowheads="1"/>
          </p:cNvSpPr>
          <p:nvPr>
            <p:ph type="title"/>
          </p:nvPr>
        </p:nvSpPr>
        <p:spPr>
          <a:solidFill>
            <a:schemeClr val="accent5">
              <a:lumMod val="75000"/>
            </a:schemeClr>
          </a:solidFill>
        </p:spPr>
        <p:txBody>
          <a:bodyPr/>
          <a:lstStyle/>
          <a:p>
            <a:pPr eaLnBrk="1" hangingPunct="1">
              <a:defRPr/>
            </a:pPr>
            <a:r>
              <a:rPr lang="zh-CN" altLang="en-US" sz="3200" b="1" dirty="0">
                <a:ea typeface="黑体" panose="02010609060101010101" pitchFamily="49" charset="-122"/>
              </a:rPr>
              <a:t>对事故有关责任人员及责任单位的处理</a:t>
            </a:r>
            <a:r>
              <a:rPr lang="zh-CN" altLang="en-US" sz="3200" b="1" dirty="0" smtClean="0">
                <a:ea typeface="黑体" panose="02010609060101010101" pitchFamily="49" charset="-122"/>
              </a:rPr>
              <a:t>建议</a:t>
            </a:r>
            <a:endParaRPr lang="zh-CN" altLang="en-US" sz="3200" dirty="0">
              <a:ea typeface="黑体" panose="02010609060101010101" pitchFamily="49" charset="-122"/>
            </a:endParaRPr>
          </a:p>
        </p:txBody>
      </p:sp>
      <p:sp>
        <p:nvSpPr>
          <p:cNvPr id="24579" name="Rectangle 3"/>
          <p:cNvSpPr>
            <a:spLocks noGrp="1" noChangeArrowheads="1"/>
          </p:cNvSpPr>
          <p:nvPr>
            <p:ph type="body" idx="1"/>
          </p:nvPr>
        </p:nvSpPr>
        <p:spPr>
          <a:xfrm>
            <a:off x="457200" y="1495425"/>
            <a:ext cx="8229600" cy="4525963"/>
          </a:xfrm>
        </p:spPr>
        <p:txBody>
          <a:bodyPr/>
          <a:lstStyle/>
          <a:p>
            <a:pPr marL="0" indent="0" eaLnBrk="1" hangingPunct="1">
              <a:lnSpc>
                <a:spcPts val="3200"/>
              </a:lnSpc>
              <a:buFontTx/>
              <a:buNone/>
              <a:defRPr/>
            </a:pPr>
            <a:r>
              <a:rPr lang="zh-CN" altLang="en-US" sz="2400" b="1" dirty="0">
                <a:latin typeface="楷体" panose="02010609060101010101" pitchFamily="49" charset="-122"/>
                <a:ea typeface="楷体" panose="02010609060101010101" pitchFamily="49" charset="-122"/>
              </a:rPr>
              <a:t>（一）因在事故中死亡、免予追究责任人员。</a:t>
            </a:r>
            <a:endParaRPr lang="zh-CN" altLang="en-US" sz="2400" b="1" dirty="0">
              <a:latin typeface="楷体" panose="02010609060101010101" pitchFamily="49" charset="-122"/>
              <a:ea typeface="楷体" panose="02010609060101010101" pitchFamily="49" charset="-122"/>
            </a:endParaRPr>
          </a:p>
          <a:p>
            <a:pPr marL="0" indent="0" eaLnBrk="1" hangingPunct="1">
              <a:lnSpc>
                <a:spcPts val="3200"/>
              </a:lnSpc>
              <a:buFontTx/>
              <a:buNone/>
              <a:defRPr/>
            </a:pPr>
            <a:r>
              <a:rPr lang="en-US" altLang="zh-CN" sz="2400" dirty="0" smtClean="0">
                <a:latin typeface="楷体" panose="02010609060101010101" pitchFamily="49" charset="-122"/>
                <a:ea typeface="楷体" panose="02010609060101010101" pitchFamily="49" charset="-122"/>
              </a:rPr>
              <a:t>  </a:t>
            </a:r>
            <a:r>
              <a:rPr lang="en-US" altLang="zh-CN" sz="2200" dirty="0" smtClean="0">
                <a:latin typeface="楷体" panose="02010609060101010101" pitchFamily="49" charset="-122"/>
                <a:ea typeface="楷体" panose="02010609060101010101" pitchFamily="49" charset="-122"/>
              </a:rPr>
              <a:t>1</a:t>
            </a:r>
            <a:r>
              <a:rPr lang="zh-CN" altLang="en-US" sz="2200" dirty="0" smtClean="0">
                <a:latin typeface="楷体" panose="02010609060101010101" pitchFamily="49" charset="-122"/>
                <a:ea typeface="楷体" panose="02010609060101010101" pitchFamily="49" charset="-122"/>
              </a:rPr>
              <a:t>、蒋铁铀</a:t>
            </a:r>
            <a:r>
              <a:rPr lang="zh-CN" altLang="en-US" sz="2200" dirty="0">
                <a:latin typeface="楷体" panose="02010609060101010101" pitchFamily="49" charset="-122"/>
                <a:ea typeface="楷体" panose="02010609060101010101" pitchFamily="49" charset="-122"/>
              </a:rPr>
              <a:t>，宝源丰公司工厂厂长，工厂生产管理负责人。</a:t>
            </a:r>
            <a:endParaRPr lang="zh-CN" altLang="en-US" sz="2200" dirty="0">
              <a:latin typeface="楷体" panose="02010609060101010101" pitchFamily="49" charset="-122"/>
              <a:ea typeface="楷体" panose="02010609060101010101" pitchFamily="49" charset="-122"/>
            </a:endParaRPr>
          </a:p>
          <a:p>
            <a:pPr marL="0" indent="0" eaLnBrk="1" hangingPunct="1">
              <a:lnSpc>
                <a:spcPts val="3200"/>
              </a:lnSpc>
              <a:buFontTx/>
              <a:buNone/>
              <a:defRPr/>
            </a:pPr>
            <a:r>
              <a:rPr lang="en-US" altLang="zh-CN" sz="2200" dirty="0" smtClean="0">
                <a:latin typeface="楷体" panose="02010609060101010101" pitchFamily="49" charset="-122"/>
                <a:ea typeface="楷体" panose="02010609060101010101" pitchFamily="49" charset="-122"/>
              </a:rPr>
              <a:t>  2</a:t>
            </a:r>
            <a:r>
              <a:rPr lang="zh-CN" altLang="en-US" sz="2200" dirty="0" smtClean="0">
                <a:latin typeface="楷体" panose="02010609060101010101" pitchFamily="49" charset="-122"/>
                <a:ea typeface="楷体" panose="02010609060101010101" pitchFamily="49" charset="-122"/>
              </a:rPr>
              <a:t>、周绍岩</a:t>
            </a:r>
            <a:r>
              <a:rPr lang="zh-CN" altLang="en-US" sz="2200" dirty="0">
                <a:latin typeface="楷体" panose="02010609060101010101" pitchFamily="49" charset="-122"/>
                <a:ea typeface="楷体" panose="02010609060101010101" pitchFamily="49" charset="-122"/>
              </a:rPr>
              <a:t>，宝源丰公司工厂动力部主任，工厂生产车间电气管理负责人。</a:t>
            </a:r>
            <a:endParaRPr lang="zh-CN" altLang="en-US" sz="2200" dirty="0">
              <a:latin typeface="楷体" panose="02010609060101010101" pitchFamily="49" charset="-122"/>
              <a:ea typeface="楷体" panose="02010609060101010101" pitchFamily="49" charset="-122"/>
            </a:endParaRPr>
          </a:p>
          <a:p>
            <a:pPr eaLnBrk="1" hangingPunct="1">
              <a:lnSpc>
                <a:spcPts val="3200"/>
              </a:lnSpc>
              <a:buFont typeface="Arial" panose="020B0604020202020204" pitchFamily="34" charset="0"/>
              <a:buChar char="•"/>
              <a:defRPr/>
            </a:pPr>
            <a:r>
              <a:rPr kumimoji="1" lang="zh-CN" altLang="en-US" sz="2200" b="1" dirty="0">
                <a:solidFill>
                  <a:srgbClr val="FF0000"/>
                </a:solidFill>
                <a:latin typeface="楷体" panose="02010609060101010101" pitchFamily="49" charset="-122"/>
                <a:ea typeface="楷体" panose="02010609060101010101" pitchFamily="49" charset="-122"/>
              </a:rPr>
              <a:t>根据调查事实和有关法律规章，</a:t>
            </a:r>
            <a:endParaRPr kumimoji="1" lang="zh-CN" altLang="en-US" sz="2200" b="1" dirty="0">
              <a:solidFill>
                <a:srgbClr val="FF0000"/>
              </a:solidFill>
              <a:latin typeface="楷体" panose="02010609060101010101" pitchFamily="49" charset="-122"/>
              <a:ea typeface="楷体" panose="02010609060101010101" pitchFamily="49" charset="-122"/>
            </a:endParaRPr>
          </a:p>
          <a:p>
            <a:pPr eaLnBrk="1" hangingPunct="1">
              <a:lnSpc>
                <a:spcPts val="3200"/>
              </a:lnSpc>
              <a:buFont typeface="Arial" panose="020B0604020202020204" pitchFamily="34" charset="0"/>
              <a:buChar char="•"/>
              <a:defRPr/>
            </a:pPr>
            <a:r>
              <a:rPr kumimoji="1" lang="zh-CN" altLang="en-US" sz="2200" b="1" dirty="0">
                <a:solidFill>
                  <a:srgbClr val="FF0000"/>
                </a:solidFill>
                <a:latin typeface="楷体" panose="02010609060101010101" pitchFamily="49" charset="-122"/>
                <a:ea typeface="楷体" panose="02010609060101010101" pitchFamily="49" charset="-122"/>
              </a:rPr>
              <a:t>对长春市公安消防支队净月</a:t>
            </a:r>
            <a:r>
              <a:rPr kumimoji="1" lang="zh-CN" altLang="en-US" sz="2200" b="1" dirty="0">
                <a:solidFill>
                  <a:srgbClr val="0000FF"/>
                </a:solidFill>
                <a:latin typeface="楷体" panose="02010609060101010101" pitchFamily="49" charset="-122"/>
                <a:ea typeface="楷体" panose="02010609060101010101" pitchFamily="49" charset="-122"/>
              </a:rPr>
              <a:t>消防大队长</a:t>
            </a:r>
            <a:r>
              <a:rPr kumimoji="1" lang="zh-CN" altLang="en-US" sz="2200" b="1" dirty="0">
                <a:solidFill>
                  <a:srgbClr val="FF0000"/>
                </a:solidFill>
                <a:latin typeface="楷体" panose="02010609060101010101" pitchFamily="49" charset="-122"/>
                <a:ea typeface="楷体" panose="02010609060101010101" pitchFamily="49" charset="-122"/>
              </a:rPr>
              <a:t>吕彦东，</a:t>
            </a:r>
            <a:endParaRPr kumimoji="1" lang="zh-CN" altLang="en-US" sz="2200" b="1" dirty="0">
              <a:solidFill>
                <a:srgbClr val="FF0000"/>
              </a:solidFill>
              <a:latin typeface="楷体" panose="02010609060101010101" pitchFamily="49" charset="-122"/>
              <a:ea typeface="楷体" panose="02010609060101010101" pitchFamily="49" charset="-122"/>
            </a:endParaRPr>
          </a:p>
          <a:p>
            <a:pPr eaLnBrk="1" hangingPunct="1">
              <a:lnSpc>
                <a:spcPts val="3200"/>
              </a:lnSpc>
              <a:buFont typeface="Arial" panose="020B0604020202020204" pitchFamily="34" charset="0"/>
              <a:buChar char="•"/>
              <a:defRPr/>
            </a:pPr>
            <a:r>
              <a:rPr kumimoji="1" lang="zh-CN" altLang="en-US" sz="2200" b="1" dirty="0">
                <a:solidFill>
                  <a:srgbClr val="FF0000"/>
                </a:solidFill>
                <a:latin typeface="楷体" panose="02010609060101010101" pitchFamily="49" charset="-122"/>
                <a:ea typeface="楷体" panose="02010609060101010101" pitchFamily="49" charset="-122"/>
              </a:rPr>
              <a:t>德惠市公安消防大队</a:t>
            </a:r>
            <a:r>
              <a:rPr kumimoji="1" lang="zh-CN" altLang="en-US" sz="2200" b="1" dirty="0">
                <a:solidFill>
                  <a:srgbClr val="0000FF"/>
                </a:solidFill>
                <a:latin typeface="楷体" panose="02010609060101010101" pitchFamily="49" charset="-122"/>
                <a:ea typeface="楷体" panose="02010609060101010101" pitchFamily="49" charset="-122"/>
              </a:rPr>
              <a:t>防火参谋</a:t>
            </a:r>
            <a:r>
              <a:rPr kumimoji="1" lang="zh-CN" altLang="en-US" sz="2200" b="1" dirty="0">
                <a:solidFill>
                  <a:srgbClr val="FF0000"/>
                </a:solidFill>
                <a:latin typeface="楷体" panose="02010609060101010101" pitchFamily="49" charset="-122"/>
                <a:ea typeface="楷体" panose="02010609060101010101" pitchFamily="49" charset="-122"/>
              </a:rPr>
              <a:t>高伟，</a:t>
            </a:r>
            <a:endParaRPr kumimoji="1" lang="zh-CN" altLang="en-US" sz="2200" b="1" dirty="0">
              <a:solidFill>
                <a:srgbClr val="FF0000"/>
              </a:solidFill>
              <a:latin typeface="楷体" panose="02010609060101010101" pitchFamily="49" charset="-122"/>
              <a:ea typeface="楷体" panose="02010609060101010101" pitchFamily="49" charset="-122"/>
            </a:endParaRPr>
          </a:p>
          <a:p>
            <a:pPr eaLnBrk="1" hangingPunct="1">
              <a:lnSpc>
                <a:spcPts val="3200"/>
              </a:lnSpc>
              <a:buFont typeface="Arial" panose="020B0604020202020204" pitchFamily="34" charset="0"/>
              <a:buChar char="•"/>
              <a:defRPr/>
            </a:pPr>
            <a:r>
              <a:rPr kumimoji="1" lang="zh-CN" altLang="en-US" sz="2200" b="1" dirty="0">
                <a:solidFill>
                  <a:srgbClr val="FF0000"/>
                </a:solidFill>
                <a:latin typeface="楷体" panose="02010609060101010101" pitchFamily="49" charset="-122"/>
                <a:ea typeface="楷体" panose="02010609060101010101" pitchFamily="49" charset="-122"/>
              </a:rPr>
              <a:t>德惠市米沙子镇党委副书记、</a:t>
            </a:r>
            <a:r>
              <a:rPr kumimoji="1" lang="zh-CN" altLang="en-US" sz="2200" b="1" dirty="0">
                <a:solidFill>
                  <a:srgbClr val="0000FF"/>
                </a:solidFill>
                <a:latin typeface="楷体" panose="02010609060101010101" pitchFamily="49" charset="-122"/>
                <a:ea typeface="楷体" panose="02010609060101010101" pitchFamily="49" charset="-122"/>
              </a:rPr>
              <a:t>镇长</a:t>
            </a:r>
            <a:r>
              <a:rPr kumimoji="1" lang="zh-CN" altLang="en-US" sz="2200" b="1" dirty="0">
                <a:solidFill>
                  <a:srgbClr val="FF0000"/>
                </a:solidFill>
                <a:latin typeface="楷体" panose="02010609060101010101" pitchFamily="49" charset="-122"/>
                <a:ea typeface="楷体" panose="02010609060101010101" pitchFamily="49" charset="-122"/>
              </a:rPr>
              <a:t>刘真祥，</a:t>
            </a:r>
            <a:endParaRPr kumimoji="1" lang="zh-CN" altLang="en-US" sz="2200" b="1" dirty="0">
              <a:solidFill>
                <a:srgbClr val="FF0000"/>
              </a:solidFill>
              <a:latin typeface="楷体" panose="02010609060101010101" pitchFamily="49" charset="-122"/>
              <a:ea typeface="楷体" panose="02010609060101010101" pitchFamily="49" charset="-122"/>
            </a:endParaRPr>
          </a:p>
          <a:p>
            <a:pPr eaLnBrk="1" hangingPunct="1">
              <a:lnSpc>
                <a:spcPts val="3200"/>
              </a:lnSpc>
              <a:buFont typeface="Arial" panose="020B0604020202020204" pitchFamily="34" charset="0"/>
              <a:buChar char="•"/>
              <a:defRPr/>
            </a:pPr>
            <a:r>
              <a:rPr kumimoji="1" lang="zh-CN" altLang="en-US" sz="2200" b="1" dirty="0">
                <a:solidFill>
                  <a:srgbClr val="FF0000"/>
                </a:solidFill>
                <a:latin typeface="楷体" panose="02010609060101010101" pitchFamily="49" charset="-122"/>
                <a:ea typeface="楷体" panose="02010609060101010101" pitchFamily="49" charset="-122"/>
              </a:rPr>
              <a:t>宝源丰</a:t>
            </a:r>
            <a:r>
              <a:rPr kumimoji="1" lang="zh-CN" altLang="en-US" sz="2200" b="1" dirty="0">
                <a:solidFill>
                  <a:srgbClr val="0000FF"/>
                </a:solidFill>
                <a:latin typeface="楷体" panose="02010609060101010101" pitchFamily="49" charset="-122"/>
                <a:ea typeface="楷体" panose="02010609060101010101" pitchFamily="49" charset="-122"/>
              </a:rPr>
              <a:t>公司董事长</a:t>
            </a:r>
            <a:r>
              <a:rPr kumimoji="1" lang="zh-CN" altLang="en-US" sz="2200" b="1" dirty="0">
                <a:solidFill>
                  <a:srgbClr val="FF0000"/>
                </a:solidFill>
                <a:latin typeface="楷体" panose="02010609060101010101" pitchFamily="49" charset="-122"/>
                <a:ea typeface="楷体" panose="02010609060101010101" pitchFamily="49" charset="-122"/>
              </a:rPr>
              <a:t>贾玉山，</a:t>
            </a:r>
            <a:endParaRPr kumimoji="1" lang="zh-CN" altLang="en-US" sz="2200" b="1" dirty="0">
              <a:solidFill>
                <a:srgbClr val="FF0000"/>
              </a:solidFill>
              <a:latin typeface="楷体" panose="02010609060101010101" pitchFamily="49" charset="-122"/>
              <a:ea typeface="楷体" panose="02010609060101010101" pitchFamily="49" charset="-122"/>
            </a:endParaRPr>
          </a:p>
          <a:p>
            <a:pPr eaLnBrk="1" hangingPunct="1">
              <a:lnSpc>
                <a:spcPts val="3200"/>
              </a:lnSpc>
              <a:buFont typeface="Arial" panose="020B0604020202020204" pitchFamily="34" charset="0"/>
              <a:buChar char="•"/>
              <a:defRPr/>
            </a:pPr>
            <a:r>
              <a:rPr kumimoji="1" lang="zh-CN" altLang="en-US" sz="2200" b="1" dirty="0">
                <a:solidFill>
                  <a:srgbClr val="FF0000"/>
                </a:solidFill>
                <a:latin typeface="楷体" panose="02010609060101010101" pitchFamily="49" charset="-122"/>
                <a:ea typeface="楷体" panose="02010609060101010101" pitchFamily="49" charset="-122"/>
              </a:rPr>
              <a:t>宝源丰</a:t>
            </a:r>
            <a:r>
              <a:rPr kumimoji="1" lang="zh-CN" altLang="en-US" sz="2200" b="1" dirty="0">
                <a:solidFill>
                  <a:srgbClr val="0000FF"/>
                </a:solidFill>
                <a:latin typeface="楷体" panose="02010609060101010101" pitchFamily="49" charset="-122"/>
                <a:ea typeface="楷体" panose="02010609060101010101" pitchFamily="49" charset="-122"/>
              </a:rPr>
              <a:t>公司总经理</a:t>
            </a:r>
            <a:r>
              <a:rPr kumimoji="1" lang="zh-CN" altLang="en-US" sz="2200" b="1" dirty="0">
                <a:solidFill>
                  <a:srgbClr val="FF0000"/>
                </a:solidFill>
                <a:latin typeface="楷体" panose="02010609060101010101" pitchFamily="49" charset="-122"/>
                <a:ea typeface="楷体" panose="02010609060101010101" pitchFamily="49" charset="-122"/>
              </a:rPr>
              <a:t>张玉申等</a:t>
            </a:r>
            <a:endParaRPr kumimoji="1" lang="zh-CN" altLang="en-US" sz="2200" b="1" dirty="0">
              <a:solidFill>
                <a:srgbClr val="FF0000"/>
              </a:solidFill>
              <a:latin typeface="楷体" panose="02010609060101010101" pitchFamily="49" charset="-122"/>
              <a:ea typeface="楷体" panose="02010609060101010101" pitchFamily="49" charset="-122"/>
            </a:endParaRPr>
          </a:p>
          <a:p>
            <a:pPr eaLnBrk="1" hangingPunct="1">
              <a:lnSpc>
                <a:spcPts val="3200"/>
              </a:lnSpc>
              <a:buFont typeface="Arial" panose="020B0604020202020204" pitchFamily="34" charset="0"/>
              <a:buChar char="•"/>
              <a:defRPr/>
            </a:pPr>
            <a:r>
              <a:rPr kumimoji="1" lang="zh-CN" altLang="en-US" sz="2200" b="1" dirty="0">
                <a:solidFill>
                  <a:srgbClr val="0000FF"/>
                </a:solidFill>
                <a:latin typeface="楷体" panose="02010609060101010101" pitchFamily="49" charset="-122"/>
                <a:ea typeface="楷体" panose="02010609060101010101" pitchFamily="49" charset="-122"/>
              </a:rPr>
              <a:t>１９人移送司法机关</a:t>
            </a:r>
            <a:r>
              <a:rPr kumimoji="1" lang="zh-CN" altLang="en-US" sz="2200" b="1" dirty="0">
                <a:solidFill>
                  <a:srgbClr val="FF0000"/>
                </a:solidFill>
                <a:latin typeface="楷体" panose="02010609060101010101" pitchFamily="49" charset="-122"/>
                <a:ea typeface="楷体" panose="02010609060101010101" pitchFamily="49" charset="-122"/>
              </a:rPr>
              <a:t>处理。 </a:t>
            </a:r>
            <a:endParaRPr kumimoji="1" lang="zh-CN" altLang="en-US" sz="2200" b="1" dirty="0">
              <a:solidFill>
                <a:srgbClr val="FF0000"/>
              </a:solidFill>
              <a:latin typeface="楷体" panose="02010609060101010101" pitchFamily="49" charset="-122"/>
              <a:ea typeface="楷体" panose="02010609060101010101" pitchFamily="49" charset="-122"/>
            </a:endParaRPr>
          </a:p>
          <a:p>
            <a:pPr eaLnBrk="1" hangingPunct="1">
              <a:lnSpc>
                <a:spcPct val="90000"/>
              </a:lnSpc>
              <a:defRPr/>
            </a:pPr>
            <a:endParaRPr lang="zh-CN" altLang="en-US" sz="2400" dirty="0">
              <a:latin typeface="楷体" panose="02010609060101010101" pitchFamily="49" charset="-122"/>
              <a:ea typeface="楷体" panose="02010609060101010101" pitchFamily="49" charset="-122"/>
            </a:endParaRPr>
          </a:p>
          <a:p>
            <a:pPr eaLnBrk="1" hangingPunct="1">
              <a:lnSpc>
                <a:spcPct val="90000"/>
              </a:lnSpc>
              <a:defRPr/>
            </a:pPr>
            <a:endParaRPr lang="en-US" altLang="zh-CN" sz="2400" dirty="0">
              <a:latin typeface="楷体" panose="02010609060101010101" pitchFamily="49" charset="-122"/>
              <a:ea typeface="楷体" panose="02010609060101010101" pitchFamily="49"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29EF422D-DE1F-47F2-800E-D8EF885BEF6E}" type="slidenum">
              <a:rPr lang="en-US" altLang="zh-CN" sz="1400"/>
            </a:fld>
            <a:endParaRPr lang="en-US" altLang="zh-CN" sz="1400"/>
          </a:p>
        </p:txBody>
      </p:sp>
      <p:sp>
        <p:nvSpPr>
          <p:cNvPr id="25603" name="Rectangle 3"/>
          <p:cNvSpPr>
            <a:spLocks noGrp="1" noChangeArrowheads="1"/>
          </p:cNvSpPr>
          <p:nvPr>
            <p:ph type="body" idx="1"/>
          </p:nvPr>
        </p:nvSpPr>
        <p:spPr>
          <a:xfrm>
            <a:off x="457200" y="558800"/>
            <a:ext cx="8229600" cy="4525963"/>
          </a:xfrm>
        </p:spPr>
        <p:txBody>
          <a:bodyPr/>
          <a:lstStyle/>
          <a:p>
            <a:pPr marL="0" indent="0" eaLnBrk="1" hangingPunct="1">
              <a:lnSpc>
                <a:spcPct val="150000"/>
              </a:lnSpc>
              <a:buFontTx/>
              <a:buNone/>
              <a:defRPr/>
            </a:pPr>
            <a:r>
              <a:rPr kumimoji="1" lang="en-US" altLang="zh-CN" sz="2400" b="1" dirty="0">
                <a:solidFill>
                  <a:srgbClr val="FF0000"/>
                </a:solidFill>
                <a:latin typeface="楷体" panose="02010609060101010101" pitchFamily="49" charset="-122"/>
                <a:ea typeface="楷体" panose="02010609060101010101" pitchFamily="49" charset="-122"/>
              </a:rPr>
              <a:t>(</a:t>
            </a:r>
            <a:r>
              <a:rPr kumimoji="1" lang="zh-CN" altLang="en-US" sz="2400" b="1" dirty="0">
                <a:solidFill>
                  <a:srgbClr val="FF0000"/>
                </a:solidFill>
                <a:latin typeface="楷体" panose="02010609060101010101" pitchFamily="49" charset="-122"/>
                <a:ea typeface="楷体" panose="02010609060101010101" pitchFamily="49" charset="-122"/>
              </a:rPr>
              <a:t>二</a:t>
            </a:r>
            <a:r>
              <a:rPr kumimoji="1" lang="en-US" altLang="zh-CN" sz="2400" b="1" dirty="0">
                <a:solidFill>
                  <a:srgbClr val="FF0000"/>
                </a:solidFill>
                <a:latin typeface="楷体" panose="02010609060101010101" pitchFamily="49" charset="-122"/>
                <a:ea typeface="楷体" panose="02010609060101010101" pitchFamily="49" charset="-122"/>
              </a:rPr>
              <a:t>)</a:t>
            </a:r>
            <a:r>
              <a:rPr kumimoji="1" lang="zh-CN" altLang="en-US" sz="2400" b="1" dirty="0">
                <a:solidFill>
                  <a:srgbClr val="FF0000"/>
                </a:solidFill>
                <a:latin typeface="楷体" panose="02010609060101010101" pitchFamily="49" charset="-122"/>
                <a:ea typeface="楷体" panose="02010609060101010101" pitchFamily="49" charset="-122"/>
              </a:rPr>
              <a:t>根据调查事实和有关法律规章，</a:t>
            </a:r>
            <a:endParaRPr kumimoji="1" lang="zh-CN" altLang="en-US" sz="2400" b="1" dirty="0">
              <a:solidFill>
                <a:srgbClr val="FF0000"/>
              </a:solidFill>
              <a:latin typeface="楷体" panose="02010609060101010101" pitchFamily="49" charset="-122"/>
              <a:ea typeface="楷体" panose="02010609060101010101" pitchFamily="49" charset="-122"/>
            </a:endParaRPr>
          </a:p>
          <a:p>
            <a:pPr eaLnBrk="1" hangingPunct="1">
              <a:lnSpc>
                <a:spcPct val="150000"/>
              </a:lnSpc>
              <a:defRPr/>
            </a:pPr>
            <a:r>
              <a:rPr kumimoji="1" lang="zh-CN" altLang="en-US" sz="2400" b="1" dirty="0">
                <a:solidFill>
                  <a:srgbClr val="FF0000"/>
                </a:solidFill>
                <a:latin typeface="楷体" panose="02010609060101010101" pitchFamily="49" charset="-122"/>
                <a:ea typeface="楷体" panose="02010609060101010101" pitchFamily="49" charset="-122"/>
              </a:rPr>
              <a:t>对长春市公安消防支队净月</a:t>
            </a:r>
            <a:r>
              <a:rPr kumimoji="1" lang="zh-CN" altLang="en-US" sz="2400" b="1" dirty="0">
                <a:solidFill>
                  <a:srgbClr val="0000FF"/>
                </a:solidFill>
                <a:latin typeface="楷体" panose="02010609060101010101" pitchFamily="49" charset="-122"/>
                <a:ea typeface="楷体" panose="02010609060101010101" pitchFamily="49" charset="-122"/>
              </a:rPr>
              <a:t>消防大队长</a:t>
            </a:r>
            <a:r>
              <a:rPr kumimoji="1" lang="zh-CN" altLang="en-US" sz="2400" b="1" dirty="0">
                <a:solidFill>
                  <a:srgbClr val="FF0000"/>
                </a:solidFill>
                <a:latin typeface="楷体" panose="02010609060101010101" pitchFamily="49" charset="-122"/>
                <a:ea typeface="楷体" panose="02010609060101010101" pitchFamily="49" charset="-122"/>
              </a:rPr>
              <a:t>吕彦东，</a:t>
            </a:r>
            <a:endParaRPr kumimoji="1" lang="zh-CN" altLang="en-US" sz="2400" b="1" dirty="0">
              <a:solidFill>
                <a:srgbClr val="FF0000"/>
              </a:solidFill>
              <a:latin typeface="楷体" panose="02010609060101010101" pitchFamily="49" charset="-122"/>
              <a:ea typeface="楷体" panose="02010609060101010101" pitchFamily="49" charset="-122"/>
            </a:endParaRPr>
          </a:p>
          <a:p>
            <a:pPr eaLnBrk="1" hangingPunct="1">
              <a:lnSpc>
                <a:spcPct val="150000"/>
              </a:lnSpc>
              <a:defRPr/>
            </a:pPr>
            <a:r>
              <a:rPr kumimoji="1" lang="zh-CN" altLang="en-US" sz="2400" b="1" dirty="0">
                <a:solidFill>
                  <a:srgbClr val="FF0000"/>
                </a:solidFill>
                <a:latin typeface="楷体" panose="02010609060101010101" pitchFamily="49" charset="-122"/>
                <a:ea typeface="楷体" panose="02010609060101010101" pitchFamily="49" charset="-122"/>
              </a:rPr>
              <a:t>德惠市公安消防大队</a:t>
            </a:r>
            <a:r>
              <a:rPr kumimoji="1" lang="zh-CN" altLang="en-US" sz="2400" b="1" dirty="0">
                <a:solidFill>
                  <a:srgbClr val="0000FF"/>
                </a:solidFill>
                <a:latin typeface="楷体" panose="02010609060101010101" pitchFamily="49" charset="-122"/>
                <a:ea typeface="楷体" panose="02010609060101010101" pitchFamily="49" charset="-122"/>
              </a:rPr>
              <a:t>防火参谋</a:t>
            </a:r>
            <a:r>
              <a:rPr kumimoji="1" lang="zh-CN" altLang="en-US" sz="2400" b="1" dirty="0">
                <a:solidFill>
                  <a:srgbClr val="FF0000"/>
                </a:solidFill>
                <a:latin typeface="楷体" panose="02010609060101010101" pitchFamily="49" charset="-122"/>
                <a:ea typeface="楷体" panose="02010609060101010101" pitchFamily="49" charset="-122"/>
              </a:rPr>
              <a:t>高伟，</a:t>
            </a:r>
            <a:endParaRPr kumimoji="1" lang="zh-CN" altLang="en-US" sz="2400" b="1" dirty="0">
              <a:solidFill>
                <a:srgbClr val="FF0000"/>
              </a:solidFill>
              <a:latin typeface="楷体" panose="02010609060101010101" pitchFamily="49" charset="-122"/>
              <a:ea typeface="楷体" panose="02010609060101010101" pitchFamily="49" charset="-122"/>
            </a:endParaRPr>
          </a:p>
          <a:p>
            <a:pPr eaLnBrk="1" hangingPunct="1">
              <a:lnSpc>
                <a:spcPct val="150000"/>
              </a:lnSpc>
              <a:defRPr/>
            </a:pPr>
            <a:r>
              <a:rPr kumimoji="1" lang="zh-CN" altLang="en-US" sz="2400" b="1" dirty="0">
                <a:solidFill>
                  <a:srgbClr val="FF0000"/>
                </a:solidFill>
                <a:latin typeface="楷体" panose="02010609060101010101" pitchFamily="49" charset="-122"/>
                <a:ea typeface="楷体" panose="02010609060101010101" pitchFamily="49" charset="-122"/>
              </a:rPr>
              <a:t>德惠市米沙子镇党委副书记、</a:t>
            </a:r>
            <a:r>
              <a:rPr kumimoji="1" lang="zh-CN" altLang="en-US" sz="2400" b="1" dirty="0">
                <a:solidFill>
                  <a:srgbClr val="0000FF"/>
                </a:solidFill>
                <a:latin typeface="楷体" panose="02010609060101010101" pitchFamily="49" charset="-122"/>
                <a:ea typeface="楷体" panose="02010609060101010101" pitchFamily="49" charset="-122"/>
              </a:rPr>
              <a:t>镇长</a:t>
            </a:r>
            <a:r>
              <a:rPr kumimoji="1" lang="zh-CN" altLang="en-US" sz="2400" b="1" dirty="0">
                <a:solidFill>
                  <a:srgbClr val="FF0000"/>
                </a:solidFill>
                <a:latin typeface="楷体" panose="02010609060101010101" pitchFamily="49" charset="-122"/>
                <a:ea typeface="楷体" panose="02010609060101010101" pitchFamily="49" charset="-122"/>
              </a:rPr>
              <a:t>刘真祥，</a:t>
            </a:r>
            <a:endParaRPr kumimoji="1" lang="zh-CN" altLang="en-US" sz="2400" b="1" dirty="0">
              <a:solidFill>
                <a:srgbClr val="FF0000"/>
              </a:solidFill>
              <a:latin typeface="楷体" panose="02010609060101010101" pitchFamily="49" charset="-122"/>
              <a:ea typeface="楷体" panose="02010609060101010101" pitchFamily="49" charset="-122"/>
            </a:endParaRPr>
          </a:p>
          <a:p>
            <a:pPr eaLnBrk="1" hangingPunct="1">
              <a:lnSpc>
                <a:spcPct val="150000"/>
              </a:lnSpc>
              <a:defRPr/>
            </a:pPr>
            <a:r>
              <a:rPr kumimoji="1" lang="zh-CN" altLang="en-US" sz="2400" b="1" dirty="0">
                <a:solidFill>
                  <a:srgbClr val="FF0000"/>
                </a:solidFill>
                <a:latin typeface="楷体" panose="02010609060101010101" pitchFamily="49" charset="-122"/>
                <a:ea typeface="楷体" panose="02010609060101010101" pitchFamily="49" charset="-122"/>
              </a:rPr>
              <a:t>宝源丰</a:t>
            </a:r>
            <a:r>
              <a:rPr kumimoji="1" lang="zh-CN" altLang="en-US" sz="2400" b="1" dirty="0">
                <a:solidFill>
                  <a:srgbClr val="0000FF"/>
                </a:solidFill>
                <a:latin typeface="楷体" panose="02010609060101010101" pitchFamily="49" charset="-122"/>
                <a:ea typeface="楷体" panose="02010609060101010101" pitchFamily="49" charset="-122"/>
              </a:rPr>
              <a:t>公司董事长</a:t>
            </a:r>
            <a:r>
              <a:rPr kumimoji="1" lang="zh-CN" altLang="en-US" sz="2400" b="1" dirty="0">
                <a:solidFill>
                  <a:srgbClr val="FF0000"/>
                </a:solidFill>
                <a:latin typeface="楷体" panose="02010609060101010101" pitchFamily="49" charset="-122"/>
                <a:ea typeface="楷体" panose="02010609060101010101" pitchFamily="49" charset="-122"/>
              </a:rPr>
              <a:t>贾玉山，</a:t>
            </a:r>
            <a:endParaRPr kumimoji="1" lang="zh-CN" altLang="en-US" sz="2400" b="1" dirty="0">
              <a:solidFill>
                <a:srgbClr val="FF0000"/>
              </a:solidFill>
              <a:latin typeface="楷体" panose="02010609060101010101" pitchFamily="49" charset="-122"/>
              <a:ea typeface="楷体" panose="02010609060101010101" pitchFamily="49" charset="-122"/>
            </a:endParaRPr>
          </a:p>
          <a:p>
            <a:pPr eaLnBrk="1" hangingPunct="1">
              <a:lnSpc>
                <a:spcPct val="150000"/>
              </a:lnSpc>
              <a:defRPr/>
            </a:pPr>
            <a:r>
              <a:rPr kumimoji="1" lang="zh-CN" altLang="en-US" sz="2400" b="1" dirty="0">
                <a:solidFill>
                  <a:srgbClr val="FF0000"/>
                </a:solidFill>
                <a:latin typeface="楷体" panose="02010609060101010101" pitchFamily="49" charset="-122"/>
                <a:ea typeface="楷体" panose="02010609060101010101" pitchFamily="49" charset="-122"/>
              </a:rPr>
              <a:t>宝源丰</a:t>
            </a:r>
            <a:r>
              <a:rPr kumimoji="1" lang="zh-CN" altLang="en-US" sz="2400" b="1" dirty="0">
                <a:solidFill>
                  <a:srgbClr val="0000FF"/>
                </a:solidFill>
                <a:latin typeface="楷体" panose="02010609060101010101" pitchFamily="49" charset="-122"/>
                <a:ea typeface="楷体" panose="02010609060101010101" pitchFamily="49" charset="-122"/>
              </a:rPr>
              <a:t>公司总经理</a:t>
            </a:r>
            <a:r>
              <a:rPr kumimoji="1" lang="zh-CN" altLang="en-US" sz="2400" b="1" dirty="0">
                <a:solidFill>
                  <a:srgbClr val="FF0000"/>
                </a:solidFill>
                <a:latin typeface="楷体" panose="02010609060101010101" pitchFamily="49" charset="-122"/>
                <a:ea typeface="楷体" panose="02010609060101010101" pitchFamily="49" charset="-122"/>
              </a:rPr>
              <a:t>张玉申等</a:t>
            </a:r>
            <a:endParaRPr kumimoji="1" lang="zh-CN" altLang="en-US" sz="2400" b="1" dirty="0">
              <a:solidFill>
                <a:srgbClr val="FF0000"/>
              </a:solidFill>
              <a:latin typeface="楷体" panose="02010609060101010101" pitchFamily="49" charset="-122"/>
              <a:ea typeface="楷体" panose="02010609060101010101" pitchFamily="49" charset="-122"/>
            </a:endParaRPr>
          </a:p>
          <a:p>
            <a:pPr eaLnBrk="1" hangingPunct="1">
              <a:lnSpc>
                <a:spcPct val="150000"/>
              </a:lnSpc>
              <a:defRPr/>
            </a:pPr>
            <a:r>
              <a:rPr kumimoji="1" lang="zh-CN" altLang="en-US" sz="2400" b="1" dirty="0">
                <a:solidFill>
                  <a:srgbClr val="0000FF"/>
                </a:solidFill>
                <a:latin typeface="楷体" panose="02010609060101010101" pitchFamily="49" charset="-122"/>
                <a:ea typeface="楷体" panose="02010609060101010101" pitchFamily="49" charset="-122"/>
              </a:rPr>
              <a:t>１９人移送司法机关</a:t>
            </a:r>
            <a:r>
              <a:rPr kumimoji="1" lang="zh-CN" altLang="en-US" sz="2400" b="1" dirty="0">
                <a:solidFill>
                  <a:srgbClr val="FF0000"/>
                </a:solidFill>
                <a:latin typeface="楷体" panose="02010609060101010101" pitchFamily="49" charset="-122"/>
                <a:ea typeface="楷体" panose="02010609060101010101" pitchFamily="49" charset="-122"/>
              </a:rPr>
              <a:t>处理。 </a:t>
            </a:r>
            <a:endParaRPr kumimoji="1" lang="zh-CN" altLang="en-US" sz="2400" b="1" dirty="0">
              <a:solidFill>
                <a:srgbClr val="FF0000"/>
              </a:solidFill>
              <a:latin typeface="楷体" panose="02010609060101010101" pitchFamily="49" charset="-122"/>
              <a:ea typeface="楷体" panose="02010609060101010101" pitchFamily="49" charset="-122"/>
            </a:endParaRPr>
          </a:p>
          <a:p>
            <a:pPr eaLnBrk="1" hangingPunct="1">
              <a:defRPr/>
            </a:pPr>
            <a:endParaRPr lang="zh-CN" altLang="en-US" sz="2400" dirty="0">
              <a:latin typeface="楷体" panose="02010609060101010101" pitchFamily="49" charset="-122"/>
              <a:ea typeface="楷体" panose="02010609060101010101" pitchFamily="49" charset="-122"/>
            </a:endParaRPr>
          </a:p>
          <a:p>
            <a:pPr eaLnBrk="1" hangingPunct="1">
              <a:defRPr/>
            </a:pPr>
            <a:endParaRPr lang="en-US" altLang="zh-CN" dirty="0"/>
          </a:p>
        </p:txBody>
      </p:sp>
      <p:pic>
        <p:nvPicPr>
          <p:cNvPr id="32772" name="Picture 5" descr="pic">
            <a:hlinkClick r:id="rId1"/>
          </p:cNvPr>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5219700" y="3644900"/>
            <a:ext cx="32956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7244884D-4CDD-49D3-97EE-BAF4E8D25D2E}" type="slidenum">
              <a:rPr lang="en-US" altLang="zh-CN" sz="1400"/>
            </a:fld>
            <a:endParaRPr lang="en-US" altLang="zh-CN" sz="1400"/>
          </a:p>
        </p:txBody>
      </p:sp>
      <p:sp>
        <p:nvSpPr>
          <p:cNvPr id="27650" name="Rectangle 2"/>
          <p:cNvSpPr>
            <a:spLocks noGrp="1" noChangeArrowheads="1"/>
          </p:cNvSpPr>
          <p:nvPr>
            <p:ph type="title"/>
          </p:nvPr>
        </p:nvSpPr>
        <p:spPr>
          <a:solidFill>
            <a:schemeClr val="accent5">
              <a:lumMod val="75000"/>
            </a:schemeClr>
          </a:solidFill>
        </p:spPr>
        <p:txBody>
          <a:bodyPr/>
          <a:lstStyle/>
          <a:p>
            <a:pPr eaLnBrk="1" hangingPunct="1">
              <a:defRPr/>
            </a:pPr>
            <a:r>
              <a:rPr lang="zh-CN" altLang="en-US" sz="2800" dirty="0">
                <a:latin typeface="黑体" panose="02010609060101010101" pitchFamily="49" charset="-122"/>
                <a:ea typeface="黑体" panose="02010609060101010101" pitchFamily="49" charset="-122"/>
              </a:rPr>
              <a:t>二、上海翁牌冷藏实业有限公司发生液氨泄漏事故</a:t>
            </a:r>
            <a:endParaRPr lang="zh-CN" altLang="en-US" sz="2800" dirty="0">
              <a:latin typeface="黑体" panose="02010609060101010101" pitchFamily="49" charset="-122"/>
              <a:ea typeface="黑体" panose="02010609060101010101" pitchFamily="49" charset="-122"/>
            </a:endParaRPr>
          </a:p>
        </p:txBody>
      </p:sp>
      <p:sp>
        <p:nvSpPr>
          <p:cNvPr id="27651" name="Rectangle 3"/>
          <p:cNvSpPr>
            <a:spLocks noGrp="1" noChangeArrowheads="1"/>
          </p:cNvSpPr>
          <p:nvPr>
            <p:ph type="body" idx="1"/>
          </p:nvPr>
        </p:nvSpPr>
        <p:spPr>
          <a:xfrm>
            <a:off x="395288" y="1412875"/>
            <a:ext cx="8353425" cy="4525963"/>
          </a:xfrm>
        </p:spPr>
        <p:txBody>
          <a:bodyPr/>
          <a:lstStyle/>
          <a:p>
            <a:pPr marL="0" indent="0" eaLnBrk="1" hangingPunct="1">
              <a:lnSpc>
                <a:spcPct val="150000"/>
              </a:lnSpc>
              <a:buFontTx/>
              <a:buNone/>
              <a:defRPr/>
            </a:pPr>
            <a:r>
              <a:rPr lang="en-US" altLang="zh-CN" sz="2400" dirty="0" smtClean="0">
                <a:latin typeface="楷体" panose="02010609060101010101" pitchFamily="49" charset="-122"/>
                <a:ea typeface="楷体" panose="02010609060101010101" pitchFamily="49" charset="-122"/>
              </a:rPr>
              <a:t>    8</a:t>
            </a:r>
            <a:r>
              <a:rPr lang="zh-CN" altLang="en-US" sz="2400" dirty="0">
                <a:latin typeface="楷体" panose="02010609060101010101" pitchFamily="49" charset="-122"/>
                <a:ea typeface="楷体" panose="02010609060101010101" pitchFamily="49" charset="-122"/>
              </a:rPr>
              <a:t>月</a:t>
            </a:r>
            <a:r>
              <a:rPr lang="en-US" altLang="zh-CN" sz="2400" dirty="0">
                <a:latin typeface="楷体" panose="02010609060101010101" pitchFamily="49" charset="-122"/>
                <a:ea typeface="楷体" panose="02010609060101010101" pitchFamily="49" charset="-122"/>
              </a:rPr>
              <a:t>31</a:t>
            </a:r>
            <a:r>
              <a:rPr lang="zh-CN" altLang="en-US" sz="2400" dirty="0">
                <a:latin typeface="楷体" panose="02010609060101010101" pitchFamily="49" charset="-122"/>
                <a:ea typeface="楷体" panose="02010609060101010101" pitchFamily="49" charset="-122"/>
              </a:rPr>
              <a:t>日</a:t>
            </a:r>
            <a:r>
              <a:rPr lang="en-US" altLang="zh-CN" sz="2400" dirty="0">
                <a:latin typeface="楷体" panose="02010609060101010101" pitchFamily="49" charset="-122"/>
                <a:ea typeface="楷体" panose="02010609060101010101" pitchFamily="49" charset="-122"/>
              </a:rPr>
              <a:t>10</a:t>
            </a:r>
            <a:r>
              <a:rPr lang="zh-CN" altLang="en-US" sz="2400" dirty="0">
                <a:latin typeface="楷体" panose="02010609060101010101" pitchFamily="49" charset="-122"/>
                <a:ea typeface="楷体" panose="02010609060101010101" pitchFamily="49" charset="-122"/>
              </a:rPr>
              <a:t>时</a:t>
            </a:r>
            <a:r>
              <a:rPr lang="en-US" altLang="zh-CN" sz="2400" dirty="0">
                <a:latin typeface="楷体" panose="02010609060101010101" pitchFamily="49" charset="-122"/>
                <a:ea typeface="楷体" panose="02010609060101010101" pitchFamily="49" charset="-122"/>
              </a:rPr>
              <a:t>50</a:t>
            </a:r>
            <a:r>
              <a:rPr lang="zh-CN" altLang="en-US" sz="2400" dirty="0">
                <a:latin typeface="楷体" panose="02010609060101010101" pitchFamily="49" charset="-122"/>
                <a:ea typeface="楷体" panose="02010609060101010101" pitchFamily="49" charset="-122"/>
              </a:rPr>
              <a:t>分左右，位于上海市宝山区丰翔路</a:t>
            </a:r>
            <a:r>
              <a:rPr lang="en-US" altLang="zh-CN" sz="2400" dirty="0">
                <a:latin typeface="楷体" panose="02010609060101010101" pitchFamily="49" charset="-122"/>
                <a:ea typeface="楷体" panose="02010609060101010101" pitchFamily="49" charset="-122"/>
              </a:rPr>
              <a:t>1258</a:t>
            </a:r>
            <a:r>
              <a:rPr lang="zh-CN" altLang="en-US" sz="2400" dirty="0">
                <a:latin typeface="楷体" panose="02010609060101010101" pitchFamily="49" charset="-122"/>
                <a:ea typeface="楷体" panose="02010609060101010101" pitchFamily="49" charset="-122"/>
              </a:rPr>
              <a:t>号的上海翁牌冷藏实业有限公司发生液氨泄漏事故。截至</a:t>
            </a:r>
            <a:r>
              <a:rPr lang="en-US" altLang="zh-CN" sz="2400" dirty="0">
                <a:latin typeface="楷体" panose="02010609060101010101" pitchFamily="49" charset="-122"/>
                <a:ea typeface="楷体" panose="02010609060101010101" pitchFamily="49" charset="-122"/>
              </a:rPr>
              <a:t>14</a:t>
            </a:r>
            <a:r>
              <a:rPr lang="zh-CN" altLang="en-US" sz="2400" dirty="0">
                <a:latin typeface="楷体" panose="02010609060101010101" pitchFamily="49" charset="-122"/>
                <a:ea typeface="楷体" panose="02010609060101010101" pitchFamily="49" charset="-122"/>
              </a:rPr>
              <a:t>时，事故已造成</a:t>
            </a:r>
            <a:r>
              <a:rPr lang="en-US" altLang="zh-CN" sz="2400" dirty="0">
                <a:latin typeface="楷体" panose="02010609060101010101" pitchFamily="49" charset="-122"/>
                <a:ea typeface="楷体" panose="02010609060101010101" pitchFamily="49" charset="-122"/>
              </a:rPr>
              <a:t>15</a:t>
            </a:r>
            <a:r>
              <a:rPr lang="zh-CN" altLang="en-US" sz="2400" dirty="0">
                <a:latin typeface="楷体" panose="02010609060101010101" pitchFamily="49" charset="-122"/>
                <a:ea typeface="楷体" panose="02010609060101010101" pitchFamily="49" charset="-122"/>
              </a:rPr>
              <a:t>人死亡，</a:t>
            </a:r>
            <a:r>
              <a:rPr lang="en-US" altLang="zh-CN" sz="2400" dirty="0">
                <a:latin typeface="楷体" panose="02010609060101010101" pitchFamily="49" charset="-122"/>
                <a:ea typeface="楷体" panose="02010609060101010101" pitchFamily="49" charset="-122"/>
              </a:rPr>
              <a:t>8</a:t>
            </a:r>
            <a:r>
              <a:rPr lang="zh-CN" altLang="en-US" sz="2400" dirty="0">
                <a:latin typeface="楷体" panose="02010609060101010101" pitchFamily="49" charset="-122"/>
                <a:ea typeface="楷体" panose="02010609060101010101" pitchFamily="49" charset="-122"/>
              </a:rPr>
              <a:t>人重伤，</a:t>
            </a:r>
            <a:r>
              <a:rPr lang="en-US" altLang="zh-CN" sz="2400" dirty="0">
                <a:latin typeface="楷体" panose="02010609060101010101" pitchFamily="49" charset="-122"/>
                <a:ea typeface="楷体" panose="02010609060101010101" pitchFamily="49" charset="-122"/>
              </a:rPr>
              <a:t>17</a:t>
            </a:r>
            <a:r>
              <a:rPr lang="zh-CN" altLang="en-US" sz="2400" dirty="0">
                <a:latin typeface="楷体" panose="02010609060101010101" pitchFamily="49" charset="-122"/>
                <a:ea typeface="楷体" panose="02010609060101010101" pitchFamily="49" charset="-122"/>
              </a:rPr>
              <a:t>人轻伤。</a:t>
            </a:r>
            <a:br>
              <a:rPr lang="zh-CN" altLang="en-US" sz="2400" dirty="0">
                <a:latin typeface="楷体" panose="02010609060101010101" pitchFamily="49" charset="-122"/>
                <a:ea typeface="楷体" panose="02010609060101010101" pitchFamily="49" charset="-122"/>
              </a:rPr>
            </a:br>
            <a:r>
              <a:rPr lang="zh-CN" altLang="en-US" sz="2400" dirty="0">
                <a:latin typeface="楷体" panose="02010609060101010101" pitchFamily="49" charset="-122"/>
                <a:ea typeface="楷体" panose="02010609060101010101" pitchFamily="49" charset="-122"/>
              </a:rPr>
              <a:t>   资料显示，坐落于上海西侧外环线附近一个工业园内的上海翁牌冷藏实业有限公司</a:t>
            </a:r>
            <a:r>
              <a:rPr lang="zh-CN" altLang="en-US" sz="2400" dirty="0" smtClean="0">
                <a:latin typeface="楷体" panose="02010609060101010101" pitchFamily="49" charset="-122"/>
                <a:ea typeface="楷体" panose="02010609060101010101" pitchFamily="49" charset="-122"/>
              </a:rPr>
              <a:t>，是</a:t>
            </a:r>
            <a:r>
              <a:rPr lang="zh-CN" altLang="en-US" sz="2400" dirty="0">
                <a:latin typeface="楷体" panose="02010609060101010101" pitchFamily="49" charset="-122"/>
                <a:ea typeface="楷体" panose="02010609060101010101" pitchFamily="49" charset="-122"/>
              </a:rPr>
              <a:t>集水产进出口贸易、物流、</a:t>
            </a:r>
            <a:endParaRPr lang="zh-CN" altLang="en-US" sz="2400" dirty="0">
              <a:latin typeface="楷体" panose="02010609060101010101" pitchFamily="49" charset="-122"/>
              <a:ea typeface="楷体" panose="02010609060101010101" pitchFamily="49" charset="-122"/>
            </a:endParaRPr>
          </a:p>
          <a:p>
            <a:pPr marL="0" indent="0" eaLnBrk="1" hangingPunct="1">
              <a:lnSpc>
                <a:spcPct val="150000"/>
              </a:lnSpc>
              <a:buFontTx/>
              <a:buNone/>
              <a:defRPr/>
            </a:pPr>
            <a:r>
              <a:rPr lang="zh-CN" altLang="en-US" sz="2400" dirty="0">
                <a:latin typeface="楷体" panose="02010609060101010101" pitchFamily="49" charset="-122"/>
                <a:ea typeface="楷体" panose="02010609060101010101" pitchFamily="49" charset="-122"/>
              </a:rPr>
              <a:t>收购、加工、冷藏、销售</a:t>
            </a:r>
            <a:r>
              <a:rPr lang="zh-CN" altLang="en-US" sz="2400" dirty="0" smtClean="0">
                <a:latin typeface="楷体" panose="02010609060101010101" pitchFamily="49" charset="-122"/>
                <a:ea typeface="楷体" panose="02010609060101010101" pitchFamily="49" charset="-122"/>
              </a:rPr>
              <a:t>为一体</a:t>
            </a:r>
            <a:r>
              <a:rPr lang="zh-CN" altLang="en-US" sz="2400" dirty="0">
                <a:latin typeface="楷体" panose="02010609060101010101" pitchFamily="49" charset="-122"/>
                <a:ea typeface="楷体" panose="02010609060101010101" pitchFamily="49" charset="-122"/>
              </a:rPr>
              <a:t>的综合性大型企业。</a:t>
            </a:r>
            <a:endParaRPr lang="zh-CN" altLang="en-US" sz="2400" dirty="0">
              <a:latin typeface="楷体" panose="02010609060101010101" pitchFamily="49" charset="-122"/>
              <a:ea typeface="楷体" panose="02010609060101010101" pitchFamily="49" charset="-122"/>
            </a:endParaRPr>
          </a:p>
          <a:p>
            <a:pPr eaLnBrk="1" hangingPunct="1">
              <a:defRPr/>
            </a:pPr>
            <a:endParaRPr lang="en-US" altLang="zh-CN" sz="2400" dirty="0"/>
          </a:p>
        </p:txBody>
      </p:sp>
      <p:pic>
        <p:nvPicPr>
          <p:cNvPr id="33797" name="Picture 4" descr="372AFA~1"/>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2987675" y="4797425"/>
            <a:ext cx="250348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7360D2B3-5F92-435B-8275-50E85B5B0232}" type="slidenum">
              <a:rPr lang="en-US" altLang="zh-CN" sz="1400"/>
            </a:fld>
            <a:endParaRPr lang="en-US" altLang="zh-CN" sz="1400"/>
          </a:p>
        </p:txBody>
      </p:sp>
      <p:sp>
        <p:nvSpPr>
          <p:cNvPr id="28674" name="Rectangle 2"/>
          <p:cNvSpPr>
            <a:spLocks noGrp="1" noChangeArrowheads="1"/>
          </p:cNvSpPr>
          <p:nvPr>
            <p:ph type="title"/>
          </p:nvPr>
        </p:nvSpPr>
        <p:spPr>
          <a:solidFill>
            <a:schemeClr val="accent5">
              <a:lumMod val="75000"/>
            </a:schemeClr>
          </a:solidFill>
        </p:spPr>
        <p:txBody>
          <a:bodyPr/>
          <a:lstStyle/>
          <a:p>
            <a:pPr eaLnBrk="1" hangingPunct="1">
              <a:defRPr/>
            </a:pPr>
            <a:r>
              <a:rPr lang="zh-CN" altLang="en-US" sz="3200" dirty="0">
                <a:ea typeface="黑体" panose="02010609060101010101" pitchFamily="49" charset="-122"/>
              </a:rPr>
              <a:t>事故发生的直接原因是</a:t>
            </a:r>
            <a:endParaRPr lang="zh-CN" altLang="en-US" sz="3200" dirty="0">
              <a:ea typeface="黑体" panose="02010609060101010101" pitchFamily="49" charset="-122"/>
            </a:endParaRPr>
          </a:p>
        </p:txBody>
      </p:sp>
      <p:sp>
        <p:nvSpPr>
          <p:cNvPr id="34820" name="Rectangle 3"/>
          <p:cNvSpPr>
            <a:spLocks noGrp="1" noChangeArrowheads="1"/>
          </p:cNvSpPr>
          <p:nvPr>
            <p:ph type="body" idx="1"/>
          </p:nvPr>
        </p:nvSpPr>
        <p:spPr>
          <a:xfrm>
            <a:off x="457200" y="1412875"/>
            <a:ext cx="8229600" cy="2640013"/>
          </a:xfrm>
        </p:spPr>
        <p:txBody>
          <a:bodyPr/>
          <a:lstStyle/>
          <a:p>
            <a:pPr marL="0" indent="0" eaLnBrk="1" hangingPunct="1">
              <a:lnSpc>
                <a:spcPct val="150000"/>
              </a:lnSpc>
              <a:buFontTx/>
              <a:buNone/>
            </a:pPr>
            <a:r>
              <a:rPr lang="zh-CN" altLang="en-US" sz="2200" smtClean="0">
                <a:latin typeface="楷体" panose="02010609060101010101" pitchFamily="49" charset="-122"/>
                <a:ea typeface="楷体" panose="02010609060101010101" pitchFamily="49" charset="-122"/>
              </a:rPr>
              <a:t>    作业人员采用热氨融霜方式，导致发生液锤现象，压力瞬间升高，致使存有严重焊接缺陷的单冻机回气集管管帽脱落，造成氨泄漏。</a:t>
            </a:r>
            <a:r>
              <a:rPr lang="en-US" altLang="zh-CN" sz="2200" smtClean="0">
                <a:latin typeface="楷体" panose="02010609060101010101" pitchFamily="49" charset="-122"/>
                <a:ea typeface="楷体" panose="02010609060101010101" pitchFamily="49" charset="-122"/>
              </a:rPr>
              <a:t>(</a:t>
            </a:r>
            <a:r>
              <a:rPr lang="zh-CN" altLang="en-US" sz="2200" smtClean="0">
                <a:latin typeface="楷体" panose="02010609060101010101" pitchFamily="49" charset="-122"/>
                <a:ea typeface="楷体" panose="02010609060101010101" pitchFamily="49" charset="-122"/>
              </a:rPr>
              <a:t>利用制冷系统的热氨气进行融霜，其热能分布均匀，融霜时间短，融霜更彻底，比其它融霜方式更节省能源；进入库内的热量少，利用系统废热没有其它附加能耗。</a:t>
            </a:r>
            <a:r>
              <a:rPr lang="en-US" altLang="zh-CN" sz="2200" smtClean="0">
                <a:latin typeface="楷体" panose="02010609060101010101" pitchFamily="49" charset="-122"/>
                <a:ea typeface="楷体" panose="02010609060101010101" pitchFamily="49" charset="-122"/>
              </a:rPr>
              <a:t>)</a:t>
            </a:r>
            <a:endParaRPr lang="en-US" altLang="zh-CN" sz="2200" smtClean="0">
              <a:latin typeface="楷体" panose="02010609060101010101" pitchFamily="49" charset="-122"/>
              <a:ea typeface="楷体" panose="02010609060101010101" pitchFamily="49" charset="-122"/>
            </a:endParaRPr>
          </a:p>
        </p:txBody>
      </p:sp>
      <p:pic>
        <p:nvPicPr>
          <p:cNvPr id="34821" name="Picture 5" descr="U_1782~1"/>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4572000" y="4076700"/>
            <a:ext cx="20161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7" descr="_%E5%8~1"/>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bwMode="auto">
          <a:xfrm>
            <a:off x="1719263" y="4076700"/>
            <a:ext cx="234791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矩形 1"/>
          <p:cNvSpPr>
            <a:spLocks noChangeArrowheads="1"/>
          </p:cNvSpPr>
          <p:nvPr/>
        </p:nvSpPr>
        <p:spPr bwMode="auto">
          <a:xfrm>
            <a:off x="2051050" y="5878513"/>
            <a:ext cx="51133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b="1">
                <a:solidFill>
                  <a:schemeClr val="tx2"/>
                </a:solidFill>
              </a:rPr>
              <a:t> </a:t>
            </a:r>
            <a:r>
              <a:rPr lang="zh-CN" altLang="en-US" sz="2200" b="1">
                <a:solidFill>
                  <a:schemeClr val="tx2"/>
                </a:solidFill>
              </a:rPr>
              <a:t>热融霜风机                    管帽</a:t>
            </a:r>
            <a:endParaRPr lang="zh-CN" altLang="en-US" sz="2200" b="1">
              <a:solidFill>
                <a:schemeClr val="tx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2CD4ADCE-930C-4234-B272-2E3F520671BC}" type="slidenum">
              <a:rPr lang="en-US" altLang="zh-CN" sz="1400"/>
            </a:fld>
            <a:endParaRPr lang="en-US" altLang="zh-CN" sz="1400"/>
          </a:p>
        </p:txBody>
      </p:sp>
      <p:sp>
        <p:nvSpPr>
          <p:cNvPr id="172035" name="Rectangle 3"/>
          <p:cNvSpPr>
            <a:spLocks noGrp="1" noChangeArrowheads="1"/>
          </p:cNvSpPr>
          <p:nvPr>
            <p:ph type="body" idx="1"/>
          </p:nvPr>
        </p:nvSpPr>
        <p:spPr>
          <a:xfrm>
            <a:off x="457200" y="188913"/>
            <a:ext cx="8229600" cy="4525962"/>
          </a:xfrm>
        </p:spPr>
        <p:txBody>
          <a:bodyPr/>
          <a:lstStyle/>
          <a:p>
            <a:pPr marL="0" indent="0" eaLnBrk="1" hangingPunct="1">
              <a:lnSpc>
                <a:spcPct val="150000"/>
              </a:lnSpc>
              <a:buFontTx/>
              <a:buNone/>
              <a:defRPr/>
            </a:pPr>
            <a:r>
              <a:rPr lang="zh-CN" altLang="en-US" sz="2800" dirty="0">
                <a:ea typeface="黑体" panose="02010609060101010101" pitchFamily="49" charset="-122"/>
              </a:rPr>
              <a:t>管理原因是</a:t>
            </a:r>
            <a:r>
              <a:rPr lang="zh-CN" altLang="en-US" sz="2800" dirty="0" smtClean="0">
                <a:ea typeface="楷体" panose="02010609060101010101" pitchFamily="49" charset="-122"/>
              </a:rPr>
              <a:t>：</a:t>
            </a:r>
            <a:endParaRPr lang="en-US" altLang="zh-CN" sz="2800" dirty="0" smtClean="0">
              <a:ea typeface="楷体" panose="02010609060101010101" pitchFamily="49" charset="-122"/>
            </a:endParaRPr>
          </a:p>
          <a:p>
            <a:pPr marL="0" indent="0" eaLnBrk="1" hangingPunct="1">
              <a:lnSpc>
                <a:spcPct val="150000"/>
              </a:lnSpc>
              <a:buFontTx/>
              <a:buNone/>
              <a:defRPr/>
            </a:pPr>
            <a:r>
              <a:rPr lang="en-US" altLang="zh-CN" sz="2800" dirty="0">
                <a:ea typeface="楷体" panose="02010609060101010101" pitchFamily="49" charset="-122"/>
              </a:rPr>
              <a:t> </a:t>
            </a:r>
            <a:r>
              <a:rPr lang="en-US" altLang="zh-CN" sz="2800" dirty="0" smtClean="0">
                <a:ea typeface="楷体" panose="02010609060101010101" pitchFamily="49" charset="-122"/>
              </a:rPr>
              <a:t>   </a:t>
            </a:r>
            <a:r>
              <a:rPr lang="zh-CN" altLang="en-US" sz="2400" dirty="0" smtClean="0">
                <a:ea typeface="楷体" panose="02010609060101010101" pitchFamily="49" charset="-122"/>
              </a:rPr>
              <a:t>上海翁牌冷藏实业有限公司</a:t>
            </a:r>
            <a:r>
              <a:rPr lang="zh-CN" altLang="en-US" sz="2400" dirty="0">
                <a:ea typeface="楷体" panose="02010609060101010101" pitchFamily="49" charset="-122"/>
              </a:rPr>
              <a:t>违规设计、施工和生产，主体建筑竣工验收后擅自改变功能布局，水融霜设备缺失，相关安全生产规章制度和操作规程不健全，岗位安全培训缺失、特种作业人员未取证上岗等。</a:t>
            </a:r>
            <a:endParaRPr lang="zh-CN" altLang="en-US" sz="2400" dirty="0">
              <a:ea typeface="楷体" panose="02010609060101010101" pitchFamily="49" charset="-122"/>
            </a:endParaRPr>
          </a:p>
          <a:p>
            <a:pPr marL="0" indent="0" eaLnBrk="1" hangingPunct="1">
              <a:lnSpc>
                <a:spcPct val="150000"/>
              </a:lnSpc>
              <a:buFontTx/>
              <a:buNone/>
              <a:defRPr/>
            </a:pPr>
            <a:r>
              <a:rPr lang="zh-CN" altLang="en-US" sz="2400" dirty="0" smtClean="0">
                <a:ea typeface="楷体" panose="02010609060101010101" pitchFamily="49" charset="-122"/>
              </a:rPr>
              <a:t>      宝山</a:t>
            </a:r>
            <a:r>
              <a:rPr lang="zh-CN" altLang="en-US" sz="2400" dirty="0">
                <a:ea typeface="楷体" panose="02010609060101010101" pitchFamily="49" charset="-122"/>
              </a:rPr>
              <a:t>区政府、宝山城市工业园区管委会、区质量技监局、区安全监管局、区规土局以及区公安消防支队履职不力。</a:t>
            </a:r>
            <a:endParaRPr lang="zh-CN" altLang="en-US" sz="2400" dirty="0">
              <a:ea typeface="楷体" panose="02010609060101010101" pitchFamily="49" charset="-122"/>
            </a:endParaRPr>
          </a:p>
          <a:p>
            <a:pPr eaLnBrk="1" hangingPunct="1">
              <a:defRPr/>
            </a:pPr>
            <a:endParaRPr lang="zh-CN" altLang="en-US" sz="2400" dirty="0"/>
          </a:p>
          <a:p>
            <a:pPr eaLnBrk="1" hangingPunct="1">
              <a:defRPr/>
            </a:pPr>
            <a:endParaRPr lang="en-US" altLang="zh-CN" sz="2400" dirty="0"/>
          </a:p>
        </p:txBody>
      </p:sp>
      <p:pic>
        <p:nvPicPr>
          <p:cNvPr id="35844" name="Picture 5" descr="U_5333~1"/>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2916238" y="4437063"/>
            <a:ext cx="36068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AB87FF63-8A6B-4743-B3E4-F97C2D97B343}" type="slidenum">
              <a:rPr lang="en-US" altLang="zh-CN" sz="1400"/>
            </a:fld>
            <a:endParaRPr lang="en-US" altLang="zh-CN" sz="1400"/>
          </a:p>
        </p:txBody>
      </p:sp>
      <p:sp>
        <p:nvSpPr>
          <p:cNvPr id="29698" name="Rectangle 2"/>
          <p:cNvSpPr>
            <a:spLocks noGrp="1" noChangeArrowheads="1"/>
          </p:cNvSpPr>
          <p:nvPr>
            <p:ph type="title"/>
          </p:nvPr>
        </p:nvSpPr>
        <p:spPr>
          <a:solidFill>
            <a:schemeClr val="accent5">
              <a:lumMod val="75000"/>
            </a:schemeClr>
          </a:solidFill>
        </p:spPr>
        <p:txBody>
          <a:bodyPr/>
          <a:lstStyle/>
          <a:p>
            <a:pPr eaLnBrk="1" hangingPunct="1">
              <a:defRPr/>
            </a:pPr>
            <a:r>
              <a:rPr lang="zh-CN" altLang="en-US" sz="3200" dirty="0">
                <a:ea typeface="黑体" panose="02010609060101010101" pitchFamily="49" charset="-122"/>
              </a:rPr>
              <a:t>事故处理</a:t>
            </a:r>
            <a:endParaRPr lang="zh-CN" altLang="en-US" sz="3200" dirty="0">
              <a:ea typeface="黑体" panose="02010609060101010101" pitchFamily="49" charset="-122"/>
            </a:endParaRPr>
          </a:p>
        </p:txBody>
      </p:sp>
      <p:sp>
        <p:nvSpPr>
          <p:cNvPr id="29699" name="Rectangle 3"/>
          <p:cNvSpPr>
            <a:spLocks noGrp="1" noChangeArrowheads="1"/>
          </p:cNvSpPr>
          <p:nvPr>
            <p:ph type="body" idx="1"/>
          </p:nvPr>
        </p:nvSpPr>
        <p:spPr/>
        <p:txBody>
          <a:bodyPr/>
          <a:lstStyle/>
          <a:p>
            <a:pPr marL="0" indent="0" eaLnBrk="1" hangingPunct="1">
              <a:lnSpc>
                <a:spcPct val="150000"/>
              </a:lnSpc>
              <a:buFontTx/>
              <a:buNone/>
              <a:defRPr/>
            </a:pPr>
            <a:r>
              <a:rPr lang="en-US" altLang="zh-CN" sz="2400" dirty="0" smtClean="0">
                <a:latin typeface="楷体" panose="02010609060101010101" pitchFamily="49" charset="-122"/>
                <a:ea typeface="楷体" panose="02010609060101010101" pitchFamily="49" charset="-122"/>
              </a:rPr>
              <a:t>1</a:t>
            </a:r>
            <a:r>
              <a:rPr lang="zh-CN" altLang="en-US" sz="2400" dirty="0">
                <a:latin typeface="楷体" panose="02010609060101010101" pitchFamily="49" charset="-122"/>
                <a:ea typeface="楷体" panose="02010609060101010101" pitchFamily="49" charset="-122"/>
              </a:rPr>
              <a:t>、对上海翁牌冷藏实业有限公司法定代表人翁文斌、安全经理缪柏强、技术工程师孙晋快等</a:t>
            </a:r>
            <a:r>
              <a:rPr lang="en-US" altLang="zh-CN" sz="2400" dirty="0">
                <a:latin typeface="楷体" panose="02010609060101010101" pitchFamily="49" charset="-122"/>
                <a:ea typeface="楷体" panose="02010609060101010101" pitchFamily="49" charset="-122"/>
              </a:rPr>
              <a:t>5</a:t>
            </a:r>
            <a:r>
              <a:rPr lang="zh-CN" altLang="en-US" sz="2400" dirty="0">
                <a:latin typeface="楷体" panose="02010609060101010101" pitchFamily="49" charset="-122"/>
                <a:ea typeface="楷体" panose="02010609060101010101" pitchFamily="49" charset="-122"/>
              </a:rPr>
              <a:t>人移送司法机关，依法追究刑事责任。</a:t>
            </a:r>
            <a:endParaRPr lang="zh-CN" altLang="en-US" sz="2400" dirty="0">
              <a:latin typeface="楷体" panose="02010609060101010101" pitchFamily="49" charset="-122"/>
              <a:ea typeface="楷体" panose="02010609060101010101" pitchFamily="49" charset="-122"/>
            </a:endParaRPr>
          </a:p>
          <a:p>
            <a:pPr marL="0" indent="0" eaLnBrk="1" hangingPunct="1">
              <a:lnSpc>
                <a:spcPct val="150000"/>
              </a:lnSpc>
              <a:buFontTx/>
              <a:buNone/>
              <a:defRPr/>
            </a:pPr>
            <a:r>
              <a:rPr lang="en-US" altLang="zh-CN" sz="2400" dirty="0" smtClean="0">
                <a:latin typeface="楷体" panose="02010609060101010101" pitchFamily="49" charset="-122"/>
                <a:ea typeface="楷体" panose="02010609060101010101" pitchFamily="49" charset="-122"/>
              </a:rPr>
              <a:t>2</a:t>
            </a:r>
            <a:r>
              <a:rPr lang="zh-CN" altLang="en-US" sz="2400" dirty="0">
                <a:latin typeface="楷体" panose="02010609060101010101" pitchFamily="49" charset="-122"/>
                <a:ea typeface="楷体" panose="02010609060101010101" pitchFamily="49" charset="-122"/>
              </a:rPr>
              <a:t>、宝山城市工业园区规土所所长助理袁兴虎降级处分，宝山区规土局副局长王忠民记过处分，宝山区质量技监局特种设备安全监察科科长段海东降级处分，宝山区质量技监局局长孙晓峰记过处分、副局长陈岸记大过处分，宝山区安全监管局局长周健德警告处分、副局长赵建华记过</a:t>
            </a:r>
            <a:r>
              <a:rPr lang="zh-CN" altLang="en-US" sz="2400" dirty="0" smtClean="0">
                <a:latin typeface="楷体" panose="02010609060101010101" pitchFamily="49" charset="-122"/>
                <a:ea typeface="楷体" panose="02010609060101010101" pitchFamily="49" charset="-122"/>
              </a:rPr>
              <a:t>处分</a:t>
            </a:r>
            <a:r>
              <a:rPr lang="zh-CN" altLang="en-US" sz="2400" dirty="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a:p>
            <a:pPr eaLnBrk="1" hangingPunct="1">
              <a:defRPr/>
            </a:pPr>
            <a:endParaRPr lang="en-US" altLang="zh-CN"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E4F03B58-CAE0-4830-AC2F-6496BA659CFA}" type="slidenum">
              <a:rPr lang="en-US" altLang="zh-CN" sz="1400"/>
            </a:fld>
            <a:endParaRPr lang="en-US" altLang="zh-CN" sz="1400"/>
          </a:p>
        </p:txBody>
      </p:sp>
      <p:sp>
        <p:nvSpPr>
          <p:cNvPr id="26627" name="Rectangle 3"/>
          <p:cNvSpPr>
            <a:spLocks noGrp="1" noChangeArrowheads="1"/>
          </p:cNvSpPr>
          <p:nvPr>
            <p:ph type="body" idx="1"/>
          </p:nvPr>
        </p:nvSpPr>
        <p:spPr>
          <a:xfrm>
            <a:off x="457200" y="592138"/>
            <a:ext cx="8229600" cy="2692400"/>
          </a:xfrm>
        </p:spPr>
        <p:txBody>
          <a:bodyPr/>
          <a:lstStyle/>
          <a:p>
            <a:pPr marL="0" indent="0" eaLnBrk="1" hangingPunct="1">
              <a:lnSpc>
                <a:spcPct val="150000"/>
              </a:lnSpc>
              <a:buFontTx/>
              <a:buNone/>
              <a:defRPr/>
            </a:pPr>
            <a:r>
              <a:rPr lang="zh-CN" altLang="en-US" sz="2400" dirty="0" smtClean="0">
                <a:latin typeface="楷体" panose="02010609060101010101" pitchFamily="49" charset="-122"/>
                <a:ea typeface="楷体" panose="02010609060101010101" pitchFamily="49" charset="-122"/>
              </a:rPr>
              <a:t>    宝山</a:t>
            </a:r>
            <a:r>
              <a:rPr lang="zh-CN" altLang="en-US" sz="2400" dirty="0">
                <a:latin typeface="楷体" panose="02010609060101010101" pitchFamily="49" charset="-122"/>
                <a:ea typeface="楷体" panose="02010609060101010101" pitchFamily="49" charset="-122"/>
              </a:rPr>
              <a:t>区公安消防支队副支队长叶永飞记大过处分，宝山城市工业园区党工委副书记徐正康党内严重警告处分，宝山城市工业园区党工委副书记、管委会主任徐林彬撤销党内职务、行政撤职处分，宝山城市工业园区党工委书记、管委会副主任顾英党内严重警告处分，宝山区副区长秦文波记大过处分。 </a:t>
            </a:r>
            <a:endParaRPr lang="zh-CN" altLang="en-US" sz="2400" dirty="0">
              <a:latin typeface="楷体" panose="02010609060101010101" pitchFamily="49" charset="-122"/>
              <a:ea typeface="楷体" panose="02010609060101010101" pitchFamily="49" charset="-122"/>
            </a:endParaRPr>
          </a:p>
          <a:p>
            <a:pPr eaLnBrk="1" hangingPunct="1">
              <a:defRPr/>
            </a:pPr>
            <a:endParaRPr lang="zh-CN" altLang="en-US" sz="2400" dirty="0">
              <a:latin typeface="楷体" panose="02010609060101010101" pitchFamily="49" charset="-122"/>
              <a:ea typeface="楷体" panose="02010609060101010101" pitchFamily="49" charset="-122"/>
            </a:endParaRPr>
          </a:p>
          <a:p>
            <a:pPr eaLnBrk="1" hangingPunct="1">
              <a:defRPr/>
            </a:pPr>
            <a:endParaRPr lang="en-US" altLang="zh-CN" sz="2400" dirty="0"/>
          </a:p>
        </p:txBody>
      </p:sp>
      <p:pic>
        <p:nvPicPr>
          <p:cNvPr id="37892" name="Picture 4" descr="8B020A~1"/>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1835150" y="3644900"/>
            <a:ext cx="5456238"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11961963-4368-4703-8DA9-A79708B4FD7A}" type="slidenum">
              <a:rPr lang="en-US" altLang="zh-CN" sz="1400"/>
            </a:fld>
            <a:endParaRPr lang="en-US" altLang="zh-CN" sz="1400"/>
          </a:p>
        </p:txBody>
      </p:sp>
      <p:sp>
        <p:nvSpPr>
          <p:cNvPr id="33794" name="Rectangle 2"/>
          <p:cNvSpPr>
            <a:spLocks noGrp="1" noChangeArrowheads="1"/>
          </p:cNvSpPr>
          <p:nvPr>
            <p:ph type="title"/>
          </p:nvPr>
        </p:nvSpPr>
        <p:spPr>
          <a:solidFill>
            <a:schemeClr val="accent5">
              <a:lumMod val="75000"/>
            </a:schemeClr>
          </a:solidFill>
        </p:spPr>
        <p:txBody>
          <a:bodyPr/>
          <a:lstStyle/>
          <a:p>
            <a:pPr eaLnBrk="1" hangingPunct="1">
              <a:defRPr/>
            </a:pPr>
            <a:r>
              <a:rPr lang="zh-CN" altLang="en-GB" sz="2800" b="1" dirty="0"/>
              <a:t>五</a:t>
            </a:r>
            <a:r>
              <a:rPr lang="zh-CN" altLang="en-GB" sz="3600" b="1" dirty="0"/>
              <a:t>、</a:t>
            </a:r>
            <a:r>
              <a:rPr lang="zh-CN" altLang="en-GB" sz="2800" b="1" dirty="0">
                <a:ea typeface="黑体" panose="02010609060101010101" pitchFamily="49" charset="-122"/>
              </a:rPr>
              <a:t>液氨爆炸事故的原因</a:t>
            </a:r>
            <a:r>
              <a:rPr lang="zh-CN" altLang="en-GB" sz="2800" b="1" dirty="0" smtClean="0">
                <a:ea typeface="黑体" panose="02010609060101010101" pitchFamily="49" charset="-122"/>
              </a:rPr>
              <a:t>分析</a:t>
            </a:r>
            <a:endParaRPr lang="zh-CN" altLang="en-US" sz="2800" b="1" dirty="0">
              <a:ea typeface="黑体" panose="02010609060101010101" pitchFamily="49" charset="-122"/>
            </a:endParaRPr>
          </a:p>
        </p:txBody>
      </p:sp>
      <p:sp>
        <p:nvSpPr>
          <p:cNvPr id="33795" name="Rectangle 3"/>
          <p:cNvSpPr>
            <a:spLocks noGrp="1" noChangeArrowheads="1"/>
          </p:cNvSpPr>
          <p:nvPr>
            <p:ph type="body" idx="1"/>
          </p:nvPr>
        </p:nvSpPr>
        <p:spPr/>
        <p:txBody>
          <a:bodyPr/>
          <a:lstStyle/>
          <a:p>
            <a:pPr marL="0" indent="0" eaLnBrk="1" hangingPunct="1">
              <a:lnSpc>
                <a:spcPct val="150000"/>
              </a:lnSpc>
              <a:buFontTx/>
              <a:buNone/>
              <a:defRPr/>
            </a:pPr>
            <a:r>
              <a:rPr lang="en-US" altLang="zh-CN" sz="2200" b="1" dirty="0" smtClean="0">
                <a:latin typeface="楷体" panose="02010609060101010101" pitchFamily="49" charset="-122"/>
                <a:ea typeface="楷体" panose="02010609060101010101" pitchFamily="49" charset="-122"/>
              </a:rPr>
              <a:t>1</a:t>
            </a:r>
            <a:r>
              <a:rPr lang="zh-CN" altLang="en-US" sz="2200" b="1" dirty="0">
                <a:latin typeface="楷体" panose="02010609060101010101" pitchFamily="49" charset="-122"/>
                <a:ea typeface="楷体" panose="02010609060101010101" pitchFamily="49" charset="-122"/>
              </a:rPr>
              <a:t>、液氨充装过量，遇到高温，引起液氨容器或管道爆炸。</a:t>
            </a:r>
            <a:r>
              <a:rPr lang="zh-CN" altLang="en-US" sz="2200" dirty="0">
                <a:latin typeface="楷体" panose="02010609060101010101" pitchFamily="49" charset="-122"/>
                <a:ea typeface="楷体" panose="02010609060101010101" pitchFamily="49" charset="-122"/>
              </a:rPr>
              <a:t>根据</a:t>
            </a:r>
            <a:r>
              <a:rPr lang="en-US" altLang="zh-CN" sz="2200" dirty="0">
                <a:latin typeface="楷体" panose="02010609060101010101" pitchFamily="49" charset="-122"/>
                <a:ea typeface="楷体" panose="02010609060101010101" pitchFamily="49" charset="-122"/>
              </a:rPr>
              <a:t>《</a:t>
            </a:r>
            <a:r>
              <a:rPr lang="zh-CN" altLang="en-US" sz="2200" dirty="0">
                <a:latin typeface="楷体" panose="02010609060101010101" pitchFamily="49" charset="-122"/>
                <a:ea typeface="楷体" panose="02010609060101010101" pitchFamily="49" charset="-122"/>
              </a:rPr>
              <a:t>气瓶安全监察规程</a:t>
            </a:r>
            <a:r>
              <a:rPr lang="en-US" altLang="zh-CN" sz="2200" dirty="0">
                <a:latin typeface="楷体" panose="02010609060101010101" pitchFamily="49" charset="-122"/>
                <a:ea typeface="楷体" panose="02010609060101010101" pitchFamily="49" charset="-122"/>
              </a:rPr>
              <a:t>》</a:t>
            </a:r>
            <a:r>
              <a:rPr lang="zh-CN" altLang="en-US" sz="2200" dirty="0">
                <a:latin typeface="楷体" panose="02010609060101010101" pitchFamily="49" charset="-122"/>
                <a:ea typeface="楷体" panose="02010609060101010101" pitchFamily="49" charset="-122"/>
              </a:rPr>
              <a:t>规定，氨充装数应不大于</a:t>
            </a:r>
            <a:r>
              <a:rPr lang="en-US" altLang="zh-CN" sz="2200" dirty="0">
                <a:latin typeface="楷体" panose="02010609060101010101" pitchFamily="49" charset="-122"/>
                <a:ea typeface="楷体" panose="02010609060101010101" pitchFamily="49" charset="-122"/>
              </a:rPr>
              <a:t>0.53㎏/L</a:t>
            </a:r>
            <a:r>
              <a:rPr lang="zh-CN" altLang="en-US" sz="2200" dirty="0">
                <a:latin typeface="楷体" panose="02010609060101010101" pitchFamily="49" charset="-122"/>
                <a:ea typeface="楷体" panose="02010609060101010101" pitchFamily="49" charset="-122"/>
              </a:rPr>
              <a:t>。如</a:t>
            </a:r>
            <a:r>
              <a:rPr lang="en-US" altLang="zh-CN" sz="2200" dirty="0">
                <a:latin typeface="楷体" panose="02010609060101010101" pitchFamily="49" charset="-122"/>
                <a:ea typeface="楷体" panose="02010609060101010101" pitchFamily="49" charset="-122"/>
              </a:rPr>
              <a:t>10L</a:t>
            </a:r>
            <a:r>
              <a:rPr lang="zh-CN" altLang="en-US" sz="2200" dirty="0">
                <a:latin typeface="楷体" panose="02010609060101010101" pitchFamily="49" charset="-122"/>
                <a:ea typeface="楷体" panose="02010609060101010101" pitchFamily="49" charset="-122"/>
              </a:rPr>
              <a:t>的罐体，充装量不得超过</a:t>
            </a:r>
            <a:r>
              <a:rPr lang="en-US" altLang="zh-CN" sz="2200" dirty="0">
                <a:latin typeface="楷体" panose="02010609060101010101" pitchFamily="49" charset="-122"/>
                <a:ea typeface="楷体" panose="02010609060101010101" pitchFamily="49" charset="-122"/>
              </a:rPr>
              <a:t>5.3㎏</a:t>
            </a:r>
            <a:r>
              <a:rPr lang="zh-CN" altLang="en-US" sz="2200" dirty="0">
                <a:latin typeface="楷体" panose="02010609060101010101" pitchFamily="49" charset="-122"/>
                <a:ea typeface="楷体" panose="02010609060101010101" pitchFamily="49" charset="-122"/>
              </a:rPr>
              <a:t>，若超过</a:t>
            </a:r>
            <a:r>
              <a:rPr lang="en-US" altLang="zh-CN" sz="2200" dirty="0">
                <a:latin typeface="楷体" panose="02010609060101010101" pitchFamily="49" charset="-122"/>
                <a:ea typeface="楷体" panose="02010609060101010101" pitchFamily="49" charset="-122"/>
              </a:rPr>
              <a:t>5.3kg</a:t>
            </a:r>
            <a:r>
              <a:rPr lang="zh-CN" altLang="en-US" sz="2200" dirty="0">
                <a:latin typeface="楷体" panose="02010609060101010101" pitchFamily="49" charset="-122"/>
                <a:ea typeface="楷体" panose="02010609060101010101" pitchFamily="49" charset="-122"/>
              </a:rPr>
              <a:t>，属超量充装。即使充装当时不是满量，也是过量，当温度升到</a:t>
            </a:r>
            <a:r>
              <a:rPr lang="en-US" altLang="zh-CN" sz="2200" dirty="0">
                <a:latin typeface="楷体" panose="02010609060101010101" pitchFamily="49" charset="-122"/>
                <a:ea typeface="楷体" panose="02010609060101010101" pitchFamily="49" charset="-122"/>
              </a:rPr>
              <a:t>19℃</a:t>
            </a:r>
            <a:r>
              <a:rPr lang="zh-CN" altLang="en-US" sz="2200" dirty="0">
                <a:latin typeface="楷体" panose="02010609060101010101" pitchFamily="49" charset="-122"/>
                <a:ea typeface="楷体" panose="02010609060101010101" pitchFamily="49" charset="-122"/>
              </a:rPr>
              <a:t>时，即从过量变为满量，继续升温到</a:t>
            </a:r>
            <a:r>
              <a:rPr lang="en-US" altLang="zh-CN" sz="2200" dirty="0">
                <a:latin typeface="楷体" panose="02010609060101010101" pitchFamily="49" charset="-122"/>
                <a:ea typeface="楷体" panose="02010609060101010101" pitchFamily="49" charset="-122"/>
              </a:rPr>
              <a:t>25℃</a:t>
            </a:r>
            <a:r>
              <a:rPr lang="zh-CN" altLang="en-US" sz="2200" dirty="0">
                <a:latin typeface="楷体" panose="02010609060101010101" pitchFamily="49" charset="-122"/>
                <a:ea typeface="楷体" panose="02010609060101010101" pitchFamily="49" charset="-122"/>
              </a:rPr>
              <a:t>时，瓶内</a:t>
            </a:r>
            <a:r>
              <a:rPr lang="zh-CN" altLang="en-US" sz="2200" dirty="0" smtClean="0">
                <a:latin typeface="楷体" panose="02010609060101010101" pitchFamily="49" charset="-122"/>
                <a:ea typeface="楷体" panose="02010609060101010101" pitchFamily="49" charset="-122"/>
              </a:rPr>
              <a:t>产生的压力超过了破坏应力而使瓶体爆炸。</a:t>
            </a:r>
            <a:endParaRPr lang="zh-CN" altLang="en-US" sz="2200" dirty="0" smtClean="0">
              <a:latin typeface="楷体" panose="02010609060101010101" pitchFamily="49" charset="-122"/>
              <a:ea typeface="楷体" panose="02010609060101010101" pitchFamily="49" charset="-122"/>
            </a:endParaRPr>
          </a:p>
          <a:p>
            <a:pPr marL="0" indent="0" eaLnBrk="1" hangingPunct="1">
              <a:lnSpc>
                <a:spcPct val="150000"/>
              </a:lnSpc>
              <a:buFontTx/>
              <a:buNone/>
              <a:defRPr/>
            </a:pPr>
            <a:r>
              <a:rPr lang="en-US" altLang="zh-CN" sz="2200" b="1" dirty="0" smtClean="0">
                <a:latin typeface="楷体" panose="02010609060101010101" pitchFamily="49" charset="-122"/>
                <a:ea typeface="楷体" panose="02010609060101010101" pitchFamily="49" charset="-122"/>
              </a:rPr>
              <a:t>2</a:t>
            </a:r>
            <a:r>
              <a:rPr lang="zh-CN" altLang="en-US" sz="2200" b="1" dirty="0" smtClean="0">
                <a:latin typeface="楷体" panose="02010609060101010101" pitchFamily="49" charset="-122"/>
                <a:ea typeface="楷体" panose="02010609060101010101" pitchFamily="49" charset="-122"/>
              </a:rPr>
              <a:t>、</a:t>
            </a:r>
            <a:r>
              <a:rPr lang="zh-CN" altLang="en-US" sz="2200" dirty="0" smtClean="0">
                <a:latin typeface="楷体" panose="02010609060101010101" pitchFamily="49" charset="-122"/>
                <a:ea typeface="楷体" panose="02010609060101010101" pitchFamily="49" charset="-122"/>
              </a:rPr>
              <a:t>液氨泄漏后与空气混合成为氨、空气的混合气体，此混合气体中的含氨量到爆炸上下限</a:t>
            </a:r>
            <a:r>
              <a:rPr lang="en-US" altLang="zh-CN" sz="2200" dirty="0" smtClean="0">
                <a:latin typeface="楷体" panose="02010609060101010101" pitchFamily="49" charset="-122"/>
                <a:ea typeface="楷体" panose="02010609060101010101" pitchFamily="49" charset="-122"/>
              </a:rPr>
              <a:t>15.7</a:t>
            </a:r>
            <a:r>
              <a:rPr lang="zh-CN" altLang="en-US" sz="2200" dirty="0" smtClean="0">
                <a:latin typeface="楷体" panose="02010609060101010101" pitchFamily="49" charset="-122"/>
                <a:ea typeface="楷体" panose="02010609060101010101" pitchFamily="49" charset="-122"/>
              </a:rPr>
              <a:t>～</a:t>
            </a:r>
            <a:r>
              <a:rPr lang="en-US" altLang="zh-CN" sz="2200" dirty="0" smtClean="0">
                <a:latin typeface="楷体" panose="02010609060101010101" pitchFamily="49" charset="-122"/>
                <a:ea typeface="楷体" panose="02010609060101010101" pitchFamily="49" charset="-122"/>
              </a:rPr>
              <a:t>27.4﹪</a:t>
            </a:r>
            <a:r>
              <a:rPr lang="zh-CN" altLang="en-US" sz="2200" dirty="0" smtClean="0">
                <a:latin typeface="楷体" panose="02010609060101010101" pitchFamily="49" charset="-122"/>
                <a:ea typeface="楷体" panose="02010609060101010101" pitchFamily="49" charset="-122"/>
              </a:rPr>
              <a:t>，遇到电焊、气割、气焊、电器线路短路等产生的明火、高热能，在密闭空间内引起爆炸。 </a:t>
            </a:r>
            <a:endParaRPr lang="zh-CN" altLang="en-US" sz="2200" dirty="0" smtClean="0">
              <a:latin typeface="楷体" panose="02010609060101010101" pitchFamily="49" charset="-122"/>
              <a:ea typeface="楷体" panose="02010609060101010101" pitchFamily="49" charset="-122"/>
            </a:endParaRPr>
          </a:p>
          <a:p>
            <a:pPr eaLnBrk="1" hangingPunct="1">
              <a:lnSpc>
                <a:spcPct val="80000"/>
              </a:lnSpc>
              <a:defRPr/>
            </a:pPr>
            <a:endParaRPr lang="en-US" altLang="zh-CN"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739F096E-9A99-440A-81F1-8E4CFD0F2DA9}" type="slidenum">
              <a:rPr lang="en-US" altLang="zh-CN" sz="1400"/>
            </a:fld>
            <a:endParaRPr lang="en-US" altLang="zh-CN" sz="1400"/>
          </a:p>
        </p:txBody>
      </p:sp>
      <p:sp>
        <p:nvSpPr>
          <p:cNvPr id="34819" name="Rectangle 3"/>
          <p:cNvSpPr>
            <a:spLocks noGrp="1" noChangeArrowheads="1"/>
          </p:cNvSpPr>
          <p:nvPr>
            <p:ph type="body" idx="1"/>
          </p:nvPr>
        </p:nvSpPr>
        <p:spPr>
          <a:xfrm>
            <a:off x="519113" y="765175"/>
            <a:ext cx="8229600" cy="4525963"/>
          </a:xfrm>
        </p:spPr>
        <p:txBody>
          <a:bodyPr/>
          <a:lstStyle/>
          <a:p>
            <a:pPr marL="0" indent="0" eaLnBrk="1" hangingPunct="1">
              <a:lnSpc>
                <a:spcPct val="150000"/>
              </a:lnSpc>
              <a:buFontTx/>
              <a:buNone/>
              <a:defRPr/>
            </a:pPr>
            <a:r>
              <a:rPr lang="en-US" altLang="zh-CN" sz="2200" b="1" dirty="0">
                <a:latin typeface="楷体" panose="02010609060101010101" pitchFamily="49" charset="-122"/>
                <a:ea typeface="楷体" panose="02010609060101010101" pitchFamily="49" charset="-122"/>
              </a:rPr>
              <a:t>3</a:t>
            </a:r>
            <a:r>
              <a:rPr lang="zh-CN" altLang="en-US" sz="2200" b="1" dirty="0">
                <a:latin typeface="楷体" panose="02010609060101010101" pitchFamily="49" charset="-122"/>
                <a:ea typeface="楷体" panose="02010609060101010101" pitchFamily="49" charset="-122"/>
              </a:rPr>
              <a:t>、因违章操作而可能造成的事故</a:t>
            </a:r>
            <a:endParaRPr lang="zh-CN" altLang="en-US" sz="2200" b="1" dirty="0">
              <a:latin typeface="楷体" panose="02010609060101010101" pitchFamily="49" charset="-122"/>
              <a:ea typeface="楷体" panose="02010609060101010101" pitchFamily="49" charset="-122"/>
            </a:endParaRPr>
          </a:p>
          <a:p>
            <a:pPr marL="0" indent="0" eaLnBrk="1" hangingPunct="1">
              <a:lnSpc>
                <a:spcPct val="150000"/>
              </a:lnSpc>
              <a:buFontTx/>
              <a:buNone/>
              <a:defRPr/>
            </a:pPr>
            <a:r>
              <a:rPr lang="zh-CN" altLang="en-US" sz="2200" dirty="0">
                <a:latin typeface="楷体" panose="02010609060101010101" pitchFamily="49" charset="-122"/>
                <a:ea typeface="楷体" panose="02010609060101010101" pitchFamily="49" charset="-122"/>
              </a:rPr>
              <a:t>（</a:t>
            </a:r>
            <a:r>
              <a:rPr lang="en-US" altLang="zh-CN" sz="2200" dirty="0">
                <a:latin typeface="楷体" panose="02010609060101010101" pitchFamily="49" charset="-122"/>
                <a:ea typeface="楷体" panose="02010609060101010101" pitchFamily="49" charset="-122"/>
              </a:rPr>
              <a:t>1</a:t>
            </a:r>
            <a:r>
              <a:rPr lang="zh-CN" altLang="en-US" sz="2200" dirty="0">
                <a:latin typeface="楷体" panose="02010609060101010101" pitchFamily="49" charset="-122"/>
                <a:ea typeface="楷体" panose="02010609060101010101" pitchFamily="49" charset="-122"/>
              </a:rPr>
              <a:t>）压力超高引起主机爆炸。如压缩机安全装置（安全阀、压力继电器、 假盖等）失灵，未启动冷凝水泵、风机或未开排气阀等违章操作，压缩机安全装置（安全阀、压力继电器等）失灵，超压引起爆炸。</a:t>
            </a:r>
            <a:endParaRPr lang="zh-CN" altLang="en-US" sz="2200" dirty="0">
              <a:latin typeface="楷体" panose="02010609060101010101" pitchFamily="49" charset="-122"/>
              <a:ea typeface="楷体" panose="02010609060101010101" pitchFamily="49" charset="-122"/>
            </a:endParaRPr>
          </a:p>
          <a:p>
            <a:pPr marL="0" indent="0" eaLnBrk="1" hangingPunct="1">
              <a:lnSpc>
                <a:spcPct val="150000"/>
              </a:lnSpc>
              <a:buFontTx/>
              <a:buNone/>
              <a:defRPr/>
            </a:pPr>
            <a:r>
              <a:rPr lang="zh-CN" altLang="en-US" sz="2200" dirty="0">
                <a:latin typeface="楷体" panose="02010609060101010101" pitchFamily="49" charset="-122"/>
                <a:ea typeface="楷体" panose="02010609060101010101" pitchFamily="49" charset="-122"/>
              </a:rPr>
              <a:t>（</a:t>
            </a:r>
            <a:r>
              <a:rPr lang="en-US" altLang="zh-CN" sz="2200" dirty="0">
                <a:latin typeface="楷体" panose="02010609060101010101" pitchFamily="49" charset="-122"/>
                <a:ea typeface="楷体" panose="02010609060101010101" pitchFamily="49" charset="-122"/>
              </a:rPr>
              <a:t>2</a:t>
            </a:r>
            <a:r>
              <a:rPr lang="zh-CN" altLang="en-US" sz="2200" dirty="0">
                <a:latin typeface="楷体" panose="02010609060101010101" pitchFamily="49" charset="-122"/>
                <a:ea typeface="楷体" panose="02010609060101010101" pitchFamily="49" charset="-122"/>
              </a:rPr>
              <a:t>）违章焊接压力容器或压力管道，焊接强度不够，不能承受应有的破坏应力，产生爆炸。如封头与桶体的焊接没有按技术规定，即没有采用开坡口焊，而是平焊，焊接强度不够，不能承受应有的破坏应力，成为首先产生爆炸的薄弱环节。</a:t>
            </a:r>
            <a:endParaRPr lang="zh-CN" altLang="en-US" sz="2200" dirty="0">
              <a:latin typeface="楷体" panose="02010609060101010101" pitchFamily="49" charset="-122"/>
              <a:ea typeface="楷体" panose="02010609060101010101" pitchFamily="49" charset="-122"/>
            </a:endParaRPr>
          </a:p>
          <a:p>
            <a:pPr eaLnBrk="1" hangingPunct="1">
              <a:lnSpc>
                <a:spcPct val="90000"/>
              </a:lnSpc>
              <a:defRPr/>
            </a:pPr>
            <a:endParaRPr lang="en-US" altLang="zh-CN"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AECEC7A1-15D9-4430-8469-876C5195CA3A}" type="slidenum">
              <a:rPr lang="en-US" altLang="zh-CN" sz="1400"/>
            </a:fld>
            <a:endParaRPr lang="en-US" altLang="zh-CN" sz="1400"/>
          </a:p>
        </p:txBody>
      </p:sp>
      <p:sp>
        <p:nvSpPr>
          <p:cNvPr id="126978" name="Rectangle 2"/>
          <p:cNvSpPr>
            <a:spLocks noGrp="1" noChangeArrowheads="1"/>
          </p:cNvSpPr>
          <p:nvPr>
            <p:ph type="title"/>
          </p:nvPr>
        </p:nvSpPr>
        <p:spPr>
          <a:solidFill>
            <a:schemeClr val="accent5">
              <a:lumMod val="75000"/>
            </a:schemeClr>
          </a:solidFill>
        </p:spPr>
        <p:txBody>
          <a:bodyPr/>
          <a:lstStyle/>
          <a:p>
            <a:pPr eaLnBrk="1" hangingPunct="1">
              <a:defRPr/>
            </a:pPr>
            <a:r>
              <a:rPr lang="zh-CN" altLang="en-US" sz="3200" dirty="0">
                <a:latin typeface="黑体" panose="02010609060101010101" pitchFamily="49" charset="-122"/>
                <a:ea typeface="黑体" panose="02010609060101010101" pitchFamily="49" charset="-122"/>
              </a:rPr>
              <a:t>六、涉氨企业存在的主要问题</a:t>
            </a:r>
            <a:endParaRPr lang="zh-CN" altLang="en-US" sz="3200" dirty="0">
              <a:latin typeface="黑体" panose="02010609060101010101" pitchFamily="49" charset="-122"/>
              <a:ea typeface="黑体" panose="02010609060101010101" pitchFamily="49" charset="-122"/>
            </a:endParaRPr>
          </a:p>
        </p:txBody>
      </p:sp>
      <p:sp>
        <p:nvSpPr>
          <p:cNvPr id="126979" name="Rectangle 3"/>
          <p:cNvSpPr>
            <a:spLocks noGrp="1" noChangeArrowheads="1"/>
          </p:cNvSpPr>
          <p:nvPr>
            <p:ph type="body" idx="1"/>
          </p:nvPr>
        </p:nvSpPr>
        <p:spPr>
          <a:xfrm>
            <a:off x="457200" y="1412875"/>
            <a:ext cx="8229600" cy="2981325"/>
          </a:xfrm>
        </p:spPr>
        <p:txBody>
          <a:bodyPr/>
          <a:lstStyle/>
          <a:p>
            <a:pPr marL="0" indent="0" eaLnBrk="1" hangingPunct="1">
              <a:lnSpc>
                <a:spcPct val="150000"/>
              </a:lnSpc>
              <a:buFontTx/>
              <a:buNone/>
              <a:defRPr/>
            </a:pPr>
            <a:r>
              <a:rPr lang="zh-CN" altLang="en-US" sz="2400" dirty="0" smtClean="0">
                <a:latin typeface="楷体" panose="02010609060101010101" pitchFamily="49" charset="-122"/>
                <a:ea typeface="楷体" panose="02010609060101010101" pitchFamily="49" charset="-122"/>
              </a:rPr>
              <a:t>    目前</a:t>
            </a:r>
            <a:r>
              <a:rPr lang="zh-CN" altLang="en-US" sz="2400" dirty="0">
                <a:latin typeface="楷体" panose="02010609060101010101" pitchFamily="49" charset="-122"/>
                <a:ea typeface="楷体" panose="02010609060101010101" pitchFamily="49" charset="-122"/>
              </a:rPr>
              <a:t>全国涉氨制冷企业有</a:t>
            </a:r>
            <a:r>
              <a:rPr lang="en-US" altLang="zh-CN" sz="2400" dirty="0">
                <a:latin typeface="楷体" panose="02010609060101010101" pitchFamily="49" charset="-122"/>
                <a:ea typeface="楷体" panose="02010609060101010101" pitchFamily="49" charset="-122"/>
              </a:rPr>
              <a:t>3</a:t>
            </a:r>
            <a:r>
              <a:rPr lang="zh-CN" altLang="en-US" sz="2400" dirty="0">
                <a:latin typeface="楷体" panose="02010609060101010101" pitchFamily="49" charset="-122"/>
                <a:ea typeface="楷体" panose="02010609060101010101" pitchFamily="49" charset="-122"/>
              </a:rPr>
              <a:t>万余家，近年来液氨泄漏事故多发，特别是上海翁牌冷藏实业公司发生的“</a:t>
            </a:r>
            <a:r>
              <a:rPr lang="en-US" altLang="zh-CN" sz="2400" dirty="0">
                <a:latin typeface="楷体" panose="02010609060101010101" pitchFamily="49" charset="-122"/>
                <a:ea typeface="楷体" panose="02010609060101010101" pitchFamily="49" charset="-122"/>
              </a:rPr>
              <a:t>8.31”</a:t>
            </a:r>
            <a:r>
              <a:rPr lang="zh-CN" altLang="en-US" sz="2400" dirty="0">
                <a:latin typeface="楷体" panose="02010609060101010101" pitchFamily="49" charset="-122"/>
                <a:ea typeface="楷体" panose="02010609060101010101" pitchFamily="49" charset="-122"/>
              </a:rPr>
              <a:t>重大氨泄漏事故，暴露出一些涉氨制冷企业安全生产主体责任不落实，安全基础薄弱</a:t>
            </a:r>
            <a:r>
              <a:rPr lang="zh-CN" altLang="en-US" sz="2400" dirty="0" smtClean="0">
                <a:latin typeface="楷体" panose="02010609060101010101" pitchFamily="49" charset="-122"/>
                <a:ea typeface="楷体" panose="02010609060101010101" pitchFamily="49" charset="-122"/>
              </a:rPr>
              <a:t>，规章制度</a:t>
            </a:r>
            <a:r>
              <a:rPr lang="zh-CN" altLang="en-US" sz="2400" dirty="0">
                <a:latin typeface="楷体" panose="02010609060101010101" pitchFamily="49" charset="-122"/>
                <a:ea typeface="楷体" panose="02010609060101010101" pitchFamily="49" charset="-122"/>
              </a:rPr>
              <a:t>不健全，液氨</a:t>
            </a:r>
            <a:r>
              <a:rPr lang="zh-CN" altLang="en-US" sz="2400" dirty="0" smtClean="0">
                <a:latin typeface="楷体" panose="02010609060101010101" pitchFamily="49" charset="-122"/>
                <a:ea typeface="楷体" panose="02010609060101010101" pitchFamily="49" charset="-122"/>
              </a:rPr>
              <a:t>使用管理</a:t>
            </a:r>
            <a:r>
              <a:rPr lang="zh-CN" altLang="en-US" sz="2400" dirty="0">
                <a:latin typeface="楷体" panose="02010609060101010101" pitchFamily="49" charset="-122"/>
                <a:ea typeface="楷体" panose="02010609060101010101" pitchFamily="49" charset="-122"/>
              </a:rPr>
              <a:t>不规范及监督</a:t>
            </a:r>
            <a:r>
              <a:rPr lang="zh-CN" altLang="en-US" sz="2400" dirty="0" smtClean="0">
                <a:latin typeface="楷体" panose="02010609060101010101" pitchFamily="49" charset="-122"/>
                <a:ea typeface="楷体" panose="02010609060101010101" pitchFamily="49" charset="-122"/>
              </a:rPr>
              <a:t>检查不</a:t>
            </a:r>
            <a:r>
              <a:rPr lang="zh-CN" altLang="en-US" sz="2400" dirty="0">
                <a:latin typeface="楷体" panose="02010609060101010101" pitchFamily="49" charset="-122"/>
                <a:ea typeface="楷体" panose="02010609060101010101" pitchFamily="49" charset="-122"/>
              </a:rPr>
              <a:t>到位等突出问题。</a:t>
            </a:r>
            <a:endParaRPr lang="zh-CN" altLang="en-US" sz="2400" dirty="0">
              <a:latin typeface="楷体" panose="02010609060101010101" pitchFamily="49" charset="-122"/>
              <a:ea typeface="楷体" panose="02010609060101010101" pitchFamily="49" charset="-122"/>
            </a:endParaRPr>
          </a:p>
          <a:p>
            <a:pPr eaLnBrk="1" hangingPunct="1">
              <a:defRPr/>
            </a:pPr>
            <a:endParaRPr lang="zh-CN" altLang="en-US" sz="2400" dirty="0">
              <a:latin typeface="楷体" panose="02010609060101010101" pitchFamily="49" charset="-122"/>
              <a:ea typeface="楷体" panose="02010609060101010101" pitchFamily="49" charset="-122"/>
            </a:endParaRPr>
          </a:p>
          <a:p>
            <a:pPr eaLnBrk="1" hangingPunct="1">
              <a:defRPr/>
            </a:pPr>
            <a:endParaRPr lang="en-US" altLang="zh-CN" sz="2400" dirty="0"/>
          </a:p>
        </p:txBody>
      </p:sp>
      <p:pic>
        <p:nvPicPr>
          <p:cNvPr id="40965" name="Picture 5" descr="4487FC~1"/>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2987675" y="4311650"/>
            <a:ext cx="338455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7C517998-1827-404D-BFA0-2BE98370BE70}" type="slidenum">
              <a:rPr lang="en-US" altLang="zh-CN" sz="1400"/>
            </a:fld>
            <a:endParaRPr lang="en-US" altLang="zh-CN" sz="1400"/>
          </a:p>
        </p:txBody>
      </p:sp>
      <p:sp>
        <p:nvSpPr>
          <p:cNvPr id="4098" name="Rectangle 2"/>
          <p:cNvSpPr>
            <a:spLocks noGrp="1" noChangeArrowheads="1"/>
          </p:cNvSpPr>
          <p:nvPr>
            <p:ph type="title"/>
          </p:nvPr>
        </p:nvSpPr>
        <p:spPr>
          <a:solidFill>
            <a:schemeClr val="accent5">
              <a:lumMod val="75000"/>
            </a:schemeClr>
          </a:solidFill>
        </p:spPr>
        <p:txBody>
          <a:bodyPr/>
          <a:lstStyle/>
          <a:p>
            <a:pPr eaLnBrk="1" hangingPunct="1">
              <a:defRPr/>
            </a:pPr>
            <a:r>
              <a:rPr lang="zh-CN" altLang="en-US" sz="3200" b="1" dirty="0">
                <a:latin typeface="黑体" panose="02010609060101010101" pitchFamily="49" charset="-122"/>
                <a:ea typeface="黑体" panose="02010609060101010101" pitchFamily="49" charset="-122"/>
              </a:rPr>
              <a:t>一、氨怎么来</a:t>
            </a:r>
            <a:r>
              <a:rPr lang="en-US" altLang="zh-CN" sz="3200" b="1" dirty="0">
                <a:latin typeface="黑体" panose="02010609060101010101" pitchFamily="49" charset="-122"/>
                <a:ea typeface="黑体" panose="02010609060101010101" pitchFamily="49" charset="-122"/>
              </a:rPr>
              <a:t>?</a:t>
            </a:r>
            <a:endParaRPr lang="en-US" altLang="zh-CN" sz="3200" b="1" dirty="0">
              <a:latin typeface="黑体" panose="02010609060101010101" pitchFamily="49" charset="-122"/>
              <a:ea typeface="黑体" panose="02010609060101010101" pitchFamily="49" charset="-122"/>
            </a:endParaRPr>
          </a:p>
        </p:txBody>
      </p:sp>
      <p:sp>
        <p:nvSpPr>
          <p:cNvPr id="4099" name="Rectangle 3"/>
          <p:cNvSpPr>
            <a:spLocks noGrp="1" noChangeArrowheads="1"/>
          </p:cNvSpPr>
          <p:nvPr>
            <p:ph type="body" idx="1"/>
          </p:nvPr>
        </p:nvSpPr>
        <p:spPr/>
        <p:txBody>
          <a:bodyPr/>
          <a:lstStyle/>
          <a:p>
            <a:pPr marL="0" indent="0" eaLnBrk="1" hangingPunct="1">
              <a:buFontTx/>
              <a:buNone/>
              <a:defRPr/>
            </a:pPr>
            <a:r>
              <a:rPr lang="en-US" altLang="zh-CN" sz="2500" b="1" dirty="0"/>
              <a:t>NH3</a:t>
            </a:r>
            <a:endParaRPr lang="en-US" altLang="zh-CN" sz="2500" b="1" dirty="0">
              <a:latin typeface="黑体" panose="02010609060101010101" pitchFamily="49" charset="-122"/>
              <a:ea typeface="黑体" panose="02010609060101010101" pitchFamily="49" charset="-122"/>
            </a:endParaRPr>
          </a:p>
          <a:p>
            <a:pPr eaLnBrk="1" hangingPunct="1">
              <a:lnSpc>
                <a:spcPts val="3200"/>
              </a:lnSpc>
              <a:buFontTx/>
              <a:buNone/>
              <a:defRPr/>
            </a:pPr>
            <a:r>
              <a:rPr lang="en-US" altLang="zh-CN" sz="2200" dirty="0" smtClean="0">
                <a:latin typeface="楷体" panose="02010609060101010101" pitchFamily="49" charset="-122"/>
                <a:ea typeface="楷体" panose="02010609060101010101" pitchFamily="49" charset="-122"/>
              </a:rPr>
              <a:t>     1774</a:t>
            </a:r>
            <a:r>
              <a:rPr lang="zh-CN" altLang="en-US" sz="2200" dirty="0">
                <a:latin typeface="楷体" panose="02010609060101010101" pitchFamily="49" charset="-122"/>
                <a:ea typeface="楷体" panose="02010609060101010101" pitchFamily="49" charset="-122"/>
              </a:rPr>
              <a:t>年普里斯特利</a:t>
            </a:r>
            <a:r>
              <a:rPr lang="en-US" altLang="zh-CN" sz="2200" dirty="0">
                <a:latin typeface="楷体" panose="02010609060101010101" pitchFamily="49" charset="-122"/>
                <a:ea typeface="楷体" panose="02010609060101010101" pitchFamily="49" charset="-122"/>
              </a:rPr>
              <a:t>(</a:t>
            </a:r>
            <a:r>
              <a:rPr lang="zh-CN" altLang="en-US" sz="2200" dirty="0">
                <a:latin typeface="楷体" panose="02010609060101010101" pitchFamily="49" charset="-122"/>
                <a:ea typeface="楷体" panose="02010609060101010101" pitchFamily="49" charset="-122"/>
              </a:rPr>
              <a:t>英</a:t>
            </a:r>
            <a:r>
              <a:rPr lang="en-US" altLang="zh-CN" sz="2200" dirty="0">
                <a:latin typeface="楷体" panose="02010609060101010101" pitchFamily="49" charset="-122"/>
                <a:ea typeface="楷体" panose="02010609060101010101" pitchFamily="49" charset="-122"/>
              </a:rPr>
              <a:t>1733—1804)</a:t>
            </a:r>
            <a:r>
              <a:rPr lang="zh-CN" altLang="en-US" sz="2200" dirty="0">
                <a:latin typeface="楷体" panose="02010609060101010101" pitchFamily="49" charset="-122"/>
                <a:ea typeface="楷体" panose="02010609060101010101" pitchFamily="49" charset="-122"/>
              </a:rPr>
              <a:t>加热氯化铵和氢氧化钠的混合物</a:t>
            </a:r>
            <a:r>
              <a:rPr lang="en-US" altLang="zh-CN" sz="2200" dirty="0">
                <a:latin typeface="楷体" panose="02010609060101010101" pitchFamily="49" charset="-122"/>
                <a:ea typeface="楷体" panose="02010609060101010101" pitchFamily="49" charset="-122"/>
              </a:rPr>
              <a:t>,</a:t>
            </a:r>
            <a:r>
              <a:rPr lang="zh-CN" altLang="en-US" sz="2200" dirty="0">
                <a:latin typeface="楷体" panose="02010609060101010101" pitchFamily="49" charset="-122"/>
                <a:ea typeface="楷体" panose="02010609060101010101" pitchFamily="49" charset="-122"/>
              </a:rPr>
              <a:t>利用排汞取气法</a:t>
            </a:r>
            <a:r>
              <a:rPr lang="en-US" altLang="zh-CN" sz="2200" dirty="0">
                <a:latin typeface="楷体" panose="02010609060101010101" pitchFamily="49" charset="-122"/>
                <a:ea typeface="楷体" panose="02010609060101010101" pitchFamily="49" charset="-122"/>
              </a:rPr>
              <a:t>,</a:t>
            </a:r>
            <a:r>
              <a:rPr lang="zh-CN" altLang="en-US" sz="2200" dirty="0">
                <a:latin typeface="楷体" panose="02010609060101010101" pitchFamily="49" charset="-122"/>
                <a:ea typeface="楷体" panose="02010609060101010101" pitchFamily="49" charset="-122"/>
              </a:rPr>
              <a:t>收集</a:t>
            </a:r>
            <a:r>
              <a:rPr lang="zh-CN" altLang="en-US" sz="2200" dirty="0" smtClean="0">
                <a:latin typeface="楷体" panose="02010609060101010101" pitchFamily="49" charset="-122"/>
                <a:ea typeface="楷体" panose="02010609060101010101" pitchFamily="49" charset="-122"/>
              </a:rPr>
              <a:t>氨。</a:t>
            </a:r>
            <a:endParaRPr lang="en-US" altLang="zh-CN" sz="2200" dirty="0">
              <a:latin typeface="楷体" panose="02010609060101010101" pitchFamily="49" charset="-122"/>
              <a:ea typeface="楷体" panose="02010609060101010101" pitchFamily="49" charset="-122"/>
            </a:endParaRPr>
          </a:p>
          <a:p>
            <a:pPr marL="0" indent="0" eaLnBrk="1" hangingPunct="1">
              <a:lnSpc>
                <a:spcPts val="3200"/>
              </a:lnSpc>
              <a:buFontTx/>
              <a:buNone/>
              <a:defRPr/>
            </a:pPr>
            <a:r>
              <a:rPr lang="en-US" altLang="zh-CN" sz="2200" dirty="0" smtClean="0">
                <a:latin typeface="楷体" panose="02010609060101010101" pitchFamily="49" charset="-122"/>
                <a:ea typeface="楷体" panose="02010609060101010101" pitchFamily="49" charset="-122"/>
              </a:rPr>
              <a:t>    1904—1911</a:t>
            </a:r>
            <a:r>
              <a:rPr lang="zh-CN" altLang="en-US" sz="2200" dirty="0">
                <a:latin typeface="楷体" panose="02010609060101010101" pitchFamily="49" charset="-122"/>
                <a:ea typeface="楷体" panose="02010609060101010101" pitchFamily="49" charset="-122"/>
              </a:rPr>
              <a:t>德国化学家哈伯先后进行</a:t>
            </a:r>
            <a:r>
              <a:rPr lang="en-US" altLang="zh-CN" sz="2200" dirty="0">
                <a:latin typeface="楷体" panose="02010609060101010101" pitchFamily="49" charset="-122"/>
                <a:ea typeface="楷体" panose="02010609060101010101" pitchFamily="49" charset="-122"/>
              </a:rPr>
              <a:t>2</a:t>
            </a:r>
            <a:r>
              <a:rPr lang="zh-CN" altLang="en-US" sz="2200" dirty="0">
                <a:latin typeface="楷体" panose="02010609060101010101" pitchFamily="49" charset="-122"/>
                <a:ea typeface="楷体" panose="02010609060101010101" pitchFamily="49" charset="-122"/>
              </a:rPr>
              <a:t>万多次试验</a:t>
            </a:r>
            <a:r>
              <a:rPr lang="en-US" altLang="zh-CN" sz="2200" dirty="0">
                <a:latin typeface="楷体" panose="02010609060101010101" pitchFamily="49" charset="-122"/>
                <a:ea typeface="楷体" panose="02010609060101010101" pitchFamily="49" charset="-122"/>
              </a:rPr>
              <a:t>,</a:t>
            </a:r>
            <a:r>
              <a:rPr lang="zh-CN" altLang="en-US" sz="2200" dirty="0">
                <a:latin typeface="楷体" panose="02010609060101010101" pitchFamily="49" charset="-122"/>
                <a:ea typeface="楷体" panose="02010609060101010101" pitchFamily="49" charset="-122"/>
              </a:rPr>
              <a:t>取得在高压下循环分离氨的工艺并成功的运用到工业生产</a:t>
            </a:r>
            <a:r>
              <a:rPr lang="zh-CN" altLang="en-US" sz="2200" dirty="0" smtClean="0">
                <a:latin typeface="楷体" panose="02010609060101010101" pitchFamily="49" charset="-122"/>
                <a:ea typeface="楷体" panose="02010609060101010101" pitchFamily="49" charset="-122"/>
              </a:rPr>
              <a:t>中。</a:t>
            </a:r>
            <a:endParaRPr lang="en-US" altLang="zh-CN" sz="2200" dirty="0" smtClean="0">
              <a:latin typeface="楷体" panose="02010609060101010101" pitchFamily="49" charset="-122"/>
              <a:ea typeface="楷体" panose="02010609060101010101" pitchFamily="49" charset="-122"/>
            </a:endParaRPr>
          </a:p>
          <a:p>
            <a:pPr marL="0" indent="0" eaLnBrk="1" hangingPunct="1">
              <a:lnSpc>
                <a:spcPts val="3200"/>
              </a:lnSpc>
              <a:buFontTx/>
              <a:buNone/>
              <a:defRPr/>
            </a:pPr>
            <a:r>
              <a:rPr lang="en-US" altLang="zh-CN" sz="2200" dirty="0" smtClean="0">
                <a:latin typeface="楷体" panose="02010609060101010101" pitchFamily="49" charset="-122"/>
                <a:ea typeface="楷体" panose="02010609060101010101" pitchFamily="49" charset="-122"/>
              </a:rPr>
              <a:t>    1911</a:t>
            </a:r>
            <a:r>
              <a:rPr lang="zh-CN" altLang="en-US" sz="2200" dirty="0">
                <a:latin typeface="楷体" panose="02010609060101010101" pitchFamily="49" charset="-122"/>
                <a:ea typeface="楷体" panose="02010609060101010101" pitchFamily="49" charset="-122"/>
              </a:rPr>
              <a:t>年哈伯与博施、位普、米塔赫等人的合作</a:t>
            </a:r>
            <a:r>
              <a:rPr lang="en-US" altLang="zh-CN" sz="2200" dirty="0">
                <a:latin typeface="楷体" panose="02010609060101010101" pitchFamily="49" charset="-122"/>
                <a:ea typeface="楷体" panose="02010609060101010101" pitchFamily="49" charset="-122"/>
              </a:rPr>
              <a:t>,</a:t>
            </a:r>
            <a:r>
              <a:rPr lang="zh-CN" altLang="en-US" sz="2200" dirty="0">
                <a:latin typeface="楷体" panose="02010609060101010101" pitchFamily="49" charset="-122"/>
                <a:ea typeface="楷体" panose="02010609060101010101" pitchFamily="49" charset="-122"/>
              </a:rPr>
              <a:t>在德国的奥堡始建于立起第一座合成氨的工业装置</a:t>
            </a:r>
            <a:r>
              <a:rPr lang="en-US" altLang="zh-CN" sz="2200" dirty="0">
                <a:latin typeface="楷体" panose="02010609060101010101" pitchFamily="49" charset="-122"/>
                <a:ea typeface="楷体" panose="02010609060101010101" pitchFamily="49" charset="-122"/>
              </a:rPr>
              <a:t>,</a:t>
            </a:r>
            <a:r>
              <a:rPr lang="zh-CN" altLang="en-US" sz="2200" dirty="0">
                <a:latin typeface="楷体" panose="02010609060101010101" pitchFamily="49" charset="-122"/>
                <a:ea typeface="楷体" panose="02010609060101010101" pitchFamily="49" charset="-122"/>
              </a:rPr>
              <a:t>年生产能力</a:t>
            </a:r>
            <a:r>
              <a:rPr lang="en-US" altLang="zh-CN" sz="2200" dirty="0" smtClean="0">
                <a:latin typeface="楷体" panose="02010609060101010101" pitchFamily="49" charset="-122"/>
                <a:ea typeface="楷体" panose="02010609060101010101" pitchFamily="49" charset="-122"/>
              </a:rPr>
              <a:t>9000t</a:t>
            </a:r>
            <a:r>
              <a:rPr lang="zh-CN" altLang="en-US" sz="2200" dirty="0" smtClean="0">
                <a:latin typeface="楷体" panose="02010609060101010101" pitchFamily="49" charset="-122"/>
                <a:ea typeface="楷体" panose="02010609060101010101" pitchFamily="49" charset="-122"/>
              </a:rPr>
              <a:t>。</a:t>
            </a:r>
            <a:endParaRPr lang="en-US" altLang="zh-CN" sz="2200" dirty="0">
              <a:latin typeface="楷体" panose="02010609060101010101" pitchFamily="49" charset="-122"/>
              <a:ea typeface="楷体" panose="02010609060101010101" pitchFamily="49" charset="-122"/>
            </a:endParaRPr>
          </a:p>
        </p:txBody>
      </p:sp>
      <p:pic>
        <p:nvPicPr>
          <p:cNvPr id="5125" name="Picture 5" descr="Priestley"/>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1116013" y="4868863"/>
            <a:ext cx="1376362"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descr="U_5949~1"/>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bwMode="auto">
          <a:xfrm>
            <a:off x="2916238" y="4868863"/>
            <a:ext cx="1333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9" descr="U_4231~1"/>
          <p:cNvPicPr>
            <a:picLocks noChangeAspect="1" noChangeArrowheads="1"/>
          </p:cNvPicPr>
          <p:nvPr>
            <p:custDataLst>
              <p:tags r:id="rId5"/>
            </p:custDataLst>
          </p:nvPr>
        </p:nvPicPr>
        <p:blipFill>
          <a:blip r:embed="rId6">
            <a:extLst>
              <a:ext uri="{28A0092B-C50C-407E-A947-70E740481C1C}">
                <a14:useLocalDpi xmlns:a14="http://schemas.microsoft.com/office/drawing/2010/main" val="0"/>
              </a:ext>
            </a:extLst>
          </a:blip>
          <a:srcRect/>
          <a:stretch>
            <a:fillRect/>
          </a:stretch>
        </p:blipFill>
        <p:spPr bwMode="auto">
          <a:xfrm>
            <a:off x="4716463" y="4868863"/>
            <a:ext cx="13335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1" descr="U_1653~1"/>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rcRect/>
          <a:stretch>
            <a:fillRect/>
          </a:stretch>
        </p:blipFill>
        <p:spPr bwMode="auto">
          <a:xfrm>
            <a:off x="6588125" y="4868863"/>
            <a:ext cx="1368425"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3" descr="U_2549~1"/>
          <p:cNvPicPr>
            <a:picLocks noChangeAspect="1" noChangeArrowheads="1"/>
          </p:cNvPicPr>
          <p:nvPr>
            <p:custDataLst>
              <p:tags r:id="rId9"/>
            </p:custDataLst>
          </p:nvPr>
        </p:nvPicPr>
        <p:blipFill>
          <a:blip r:embed="rId10">
            <a:extLst>
              <a:ext uri="{28A0092B-C50C-407E-A947-70E740481C1C}">
                <a14:useLocalDpi xmlns:a14="http://schemas.microsoft.com/office/drawing/2010/main" val="0"/>
              </a:ext>
            </a:extLst>
          </a:blip>
          <a:srcRect/>
          <a:stretch>
            <a:fillRect/>
          </a:stretch>
        </p:blipFill>
        <p:spPr bwMode="auto">
          <a:xfrm>
            <a:off x="1189038" y="620713"/>
            <a:ext cx="143986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32F46620-18F0-4E46-92E7-76941FF4BF55}" type="slidenum">
              <a:rPr lang="en-US" altLang="zh-CN" sz="1400"/>
            </a:fld>
            <a:endParaRPr lang="en-US" altLang="zh-CN" sz="1400"/>
          </a:p>
        </p:txBody>
      </p:sp>
      <p:sp>
        <p:nvSpPr>
          <p:cNvPr id="117762" name="Rectangle 2"/>
          <p:cNvSpPr>
            <a:spLocks noGrp="1" noChangeArrowheads="1"/>
          </p:cNvSpPr>
          <p:nvPr>
            <p:ph type="title"/>
          </p:nvPr>
        </p:nvSpPr>
        <p:spPr>
          <a:solidFill>
            <a:schemeClr val="accent5">
              <a:lumMod val="75000"/>
            </a:schemeClr>
          </a:solidFill>
        </p:spPr>
        <p:txBody>
          <a:bodyPr/>
          <a:lstStyle/>
          <a:p>
            <a:pPr eaLnBrk="1" hangingPunct="1">
              <a:defRPr/>
            </a:pPr>
            <a:r>
              <a:rPr lang="zh-CN" altLang="en-US" sz="3200" dirty="0">
                <a:latin typeface="黑体" panose="02010609060101010101" pitchFamily="49" charset="-122"/>
                <a:ea typeface="黑体" panose="02010609060101010101" pitchFamily="49" charset="-122"/>
              </a:rPr>
              <a:t>六、涉氨企业存在的</a:t>
            </a:r>
            <a:r>
              <a:rPr lang="zh-CN" altLang="en-US" sz="3200" dirty="0" smtClean="0">
                <a:latin typeface="黑体" panose="02010609060101010101" pitchFamily="49" charset="-122"/>
                <a:ea typeface="黑体" panose="02010609060101010101" pitchFamily="49" charset="-122"/>
              </a:rPr>
              <a:t>主要问题</a:t>
            </a:r>
            <a:endParaRPr lang="zh-CN" altLang="en-US" sz="3200" dirty="0">
              <a:latin typeface="黑体" panose="02010609060101010101" pitchFamily="49" charset="-122"/>
              <a:ea typeface="黑体" panose="02010609060101010101" pitchFamily="49" charset="-122"/>
            </a:endParaRPr>
          </a:p>
        </p:txBody>
      </p:sp>
      <p:sp>
        <p:nvSpPr>
          <p:cNvPr id="41988" name="Rectangle 3"/>
          <p:cNvSpPr>
            <a:spLocks noGrp="1" noChangeArrowheads="1"/>
          </p:cNvSpPr>
          <p:nvPr>
            <p:ph type="body" idx="1"/>
          </p:nvPr>
        </p:nvSpPr>
        <p:spPr/>
        <p:txBody>
          <a:bodyPr/>
          <a:lstStyle/>
          <a:p>
            <a:pPr eaLnBrk="1" hangingPunct="1">
              <a:lnSpc>
                <a:spcPct val="150000"/>
              </a:lnSpc>
              <a:spcAft>
                <a:spcPts val="1200"/>
              </a:spcAft>
              <a:buFontTx/>
              <a:buNone/>
            </a:pPr>
            <a:r>
              <a:rPr lang="zh-CN" altLang="en-US" sz="2400" b="1" smtClean="0">
                <a:latin typeface="黑体" panose="02010609060101010101" pitchFamily="49" charset="-122"/>
                <a:ea typeface="黑体" panose="02010609060101010101" pitchFamily="49" charset="-122"/>
                <a:cs typeface="华文中宋" panose="02010600040101010101" pitchFamily="2" charset="-122"/>
                <a:sym typeface="Arial" panose="020B0604020202020204" pitchFamily="34" charset="0"/>
              </a:rPr>
              <a:t>（</a:t>
            </a:r>
            <a:r>
              <a:rPr lang="en-US" altLang="zh-CN" sz="2400" b="1" smtClean="0">
                <a:latin typeface="黑体" panose="02010609060101010101" pitchFamily="49" charset="-122"/>
                <a:ea typeface="黑体" panose="02010609060101010101" pitchFamily="49" charset="-122"/>
                <a:cs typeface="华文中宋" panose="02010600040101010101" pitchFamily="2" charset="-122"/>
                <a:sym typeface="Arial" panose="020B0604020202020204" pitchFamily="34" charset="0"/>
              </a:rPr>
              <a:t>一</a:t>
            </a:r>
            <a:r>
              <a:rPr lang="zh-CN" altLang="en-US" sz="2400" b="1" smtClean="0">
                <a:latin typeface="黑体" panose="02010609060101010101" pitchFamily="49" charset="-122"/>
                <a:ea typeface="黑体" panose="02010609060101010101" pitchFamily="49" charset="-122"/>
                <a:cs typeface="华文中宋" panose="02010600040101010101" pitchFamily="2" charset="-122"/>
                <a:sym typeface="Arial" panose="020B0604020202020204" pitchFamily="34" charset="0"/>
              </a:rPr>
              <a:t>）设计施工不规范</a:t>
            </a:r>
            <a:endParaRPr lang="zh-CN" altLang="en-US" sz="2400" b="1" smtClean="0">
              <a:latin typeface="黑体" panose="02010609060101010101" pitchFamily="49" charset="-122"/>
              <a:ea typeface="黑体" panose="02010609060101010101" pitchFamily="49" charset="-122"/>
              <a:cs typeface="华文中宋" panose="02010600040101010101" pitchFamily="2" charset="-122"/>
            </a:endParaRPr>
          </a:p>
          <a:p>
            <a:pPr eaLnBrk="1" hangingPunct="1">
              <a:lnSpc>
                <a:spcPct val="150000"/>
              </a:lnSpc>
              <a:spcAft>
                <a:spcPts val="1200"/>
              </a:spcAft>
              <a:buFontTx/>
              <a:buNone/>
            </a:pPr>
            <a:r>
              <a:rPr lang="zh-CN" altLang="en-US" sz="2400" b="1" smtClean="0">
                <a:latin typeface="楷体" panose="02010609060101010101" pitchFamily="49" charset="-122"/>
                <a:ea typeface="楷体" panose="02010609060101010101" pitchFamily="49" charset="-122"/>
                <a:cs typeface="华文中宋" panose="02010600040101010101" pitchFamily="2" charset="-122"/>
              </a:rPr>
              <a:t>    </a:t>
            </a:r>
            <a:r>
              <a:rPr lang="en-US" altLang="zh-CN" sz="2400" b="1" smtClean="0">
                <a:latin typeface="楷体" panose="02010609060101010101" pitchFamily="49" charset="-122"/>
                <a:ea typeface="楷体" panose="02010609060101010101" pitchFamily="49" charset="-122"/>
                <a:cs typeface="仿宋_GB2312"/>
                <a:sym typeface="Arial" panose="020B0604020202020204" pitchFamily="34" charset="0"/>
              </a:rPr>
              <a:t>1.</a:t>
            </a:r>
            <a:r>
              <a:rPr lang="zh-CN" altLang="en-US" sz="2400" b="1" smtClean="0">
                <a:latin typeface="楷体" panose="02010609060101010101" pitchFamily="49" charset="-122"/>
                <a:ea typeface="楷体" panose="02010609060101010101" pitchFamily="49" charset="-122"/>
                <a:cs typeface="仿宋_GB2312"/>
                <a:sym typeface="Arial" panose="020B0604020202020204" pitchFamily="34" charset="0"/>
              </a:rPr>
              <a:t>未经正规设计；</a:t>
            </a:r>
            <a:endParaRPr lang="zh-CN" altLang="en-US" sz="2400" b="1" smtClean="0">
              <a:latin typeface="楷体" panose="02010609060101010101" pitchFamily="49" charset="-122"/>
              <a:ea typeface="楷体" panose="02010609060101010101" pitchFamily="49" charset="-122"/>
              <a:cs typeface="仿宋_GB2312"/>
              <a:sym typeface="Arial" panose="020B0604020202020204" pitchFamily="34" charset="0"/>
            </a:endParaRPr>
          </a:p>
          <a:p>
            <a:pPr eaLnBrk="1" hangingPunct="1">
              <a:lnSpc>
                <a:spcPct val="150000"/>
              </a:lnSpc>
              <a:buFontTx/>
              <a:buNone/>
            </a:pPr>
            <a:r>
              <a:rPr lang="zh-CN" altLang="en-US" sz="2400" b="1" smtClean="0">
                <a:latin typeface="楷体" panose="02010609060101010101" pitchFamily="49" charset="-122"/>
                <a:ea typeface="楷体" panose="02010609060101010101" pitchFamily="49" charset="-122"/>
                <a:cs typeface="仿宋_GB2312"/>
                <a:sym typeface="Arial" panose="020B0604020202020204" pitchFamily="34" charset="0"/>
              </a:rPr>
              <a:t>    </a:t>
            </a:r>
            <a:r>
              <a:rPr lang="en-US" altLang="zh-CN" sz="2400" b="1" smtClean="0">
                <a:latin typeface="楷体" panose="02010609060101010101" pitchFamily="49" charset="-122"/>
                <a:ea typeface="楷体" panose="02010609060101010101" pitchFamily="49" charset="-122"/>
                <a:cs typeface="仿宋_GB2312"/>
                <a:sym typeface="Arial" panose="020B0604020202020204" pitchFamily="34" charset="0"/>
              </a:rPr>
              <a:t>2.</a:t>
            </a:r>
            <a:r>
              <a:rPr lang="zh-CN" altLang="en-US" sz="2400" b="1" smtClean="0">
                <a:latin typeface="楷体" panose="02010609060101010101" pitchFamily="49" charset="-122"/>
                <a:ea typeface="楷体" panose="02010609060101010101" pitchFamily="49" charset="-122"/>
                <a:cs typeface="仿宋_GB2312"/>
                <a:sym typeface="Arial" panose="020B0604020202020204" pitchFamily="34" charset="0"/>
              </a:rPr>
              <a:t>设计、施工单位无资质；</a:t>
            </a:r>
            <a:endParaRPr lang="zh-CN" altLang="en-US" sz="2400" b="1" smtClean="0">
              <a:latin typeface="楷体" panose="02010609060101010101" pitchFamily="49" charset="-122"/>
              <a:ea typeface="楷体" panose="02010609060101010101" pitchFamily="49" charset="-122"/>
              <a:cs typeface="仿宋_GB2312"/>
              <a:sym typeface="Arial" panose="020B0604020202020204" pitchFamily="34" charset="0"/>
            </a:endParaRPr>
          </a:p>
          <a:p>
            <a:pPr eaLnBrk="1" hangingPunct="1">
              <a:lnSpc>
                <a:spcPct val="150000"/>
              </a:lnSpc>
              <a:buFontTx/>
              <a:buNone/>
            </a:pPr>
            <a:r>
              <a:rPr lang="zh-CN" altLang="en-US" sz="2400" b="1" smtClean="0">
                <a:latin typeface="楷体" panose="02010609060101010101" pitchFamily="49" charset="-122"/>
                <a:ea typeface="楷体" panose="02010609060101010101" pitchFamily="49" charset="-122"/>
                <a:cs typeface="仿宋_GB2312"/>
                <a:sym typeface="Arial" panose="020B0604020202020204" pitchFamily="34" charset="0"/>
              </a:rPr>
              <a:t>    </a:t>
            </a:r>
            <a:r>
              <a:rPr lang="en-US" altLang="zh-CN" sz="2400" b="1" smtClean="0">
                <a:latin typeface="楷体" panose="02010609060101010101" pitchFamily="49" charset="-122"/>
                <a:ea typeface="楷体" panose="02010609060101010101" pitchFamily="49" charset="-122"/>
                <a:cs typeface="仿宋_GB2312"/>
                <a:sym typeface="Arial" panose="020B0604020202020204" pitchFamily="34" charset="0"/>
              </a:rPr>
              <a:t>3.</a:t>
            </a:r>
            <a:r>
              <a:rPr lang="zh-CN" altLang="en-US" sz="2400" b="1" smtClean="0">
                <a:latin typeface="楷体" panose="02010609060101010101" pitchFamily="49" charset="-122"/>
                <a:ea typeface="楷体" panose="02010609060101010101" pitchFamily="49" charset="-122"/>
                <a:cs typeface="仿宋_GB2312"/>
                <a:sym typeface="Arial" panose="020B0604020202020204" pitchFamily="34" charset="0"/>
              </a:rPr>
              <a:t>安装施工不规范。</a:t>
            </a:r>
            <a:endParaRPr lang="zh-CN" altLang="en-US" sz="2400" b="1" smtClean="0">
              <a:latin typeface="楷体" panose="02010609060101010101" pitchFamily="49" charset="-122"/>
              <a:ea typeface="楷体" panose="02010609060101010101" pitchFamily="49" charset="-122"/>
              <a:cs typeface="仿宋_GB2312"/>
              <a:sym typeface="Arial" panose="020B0604020202020204" pitchFamily="34" charset="0"/>
            </a:endParaRPr>
          </a:p>
          <a:p>
            <a:pPr eaLnBrk="1" hangingPunct="1">
              <a:lnSpc>
                <a:spcPct val="150000"/>
              </a:lnSpc>
              <a:buFontTx/>
              <a:buNone/>
            </a:pPr>
            <a:endParaRPr lang="zh-CN" altLang="en-US" sz="2400" b="1" smtClean="0">
              <a:latin typeface="楷体" panose="02010609060101010101" pitchFamily="49" charset="-122"/>
              <a:ea typeface="楷体" panose="02010609060101010101" pitchFamily="49" charset="-122"/>
              <a:cs typeface="仿宋_GB2312"/>
              <a:sym typeface="Arial" panose="020B0604020202020204" pitchFamily="34" charset="0"/>
            </a:endParaRPr>
          </a:p>
          <a:p>
            <a:pPr eaLnBrk="1" hangingPunct="1">
              <a:buFontTx/>
              <a:buNone/>
            </a:pPr>
            <a:endParaRPr lang="zh-CN" altLang="en-US" sz="2400" smtClean="0">
              <a:latin typeface="楷体" panose="02010609060101010101" pitchFamily="49" charset="-122"/>
              <a:ea typeface="楷体" panose="02010609060101010101" pitchFamily="49" charset="-122"/>
              <a:cs typeface="仿宋_GB2312"/>
              <a:sym typeface="Arial" panose="020B0604020202020204" pitchFamily="34" charset="0"/>
            </a:endParaRPr>
          </a:p>
          <a:p>
            <a:pPr eaLnBrk="1" hangingPunct="1"/>
            <a:endParaRPr lang="en-US" altLang="zh-CN" sz="2400" smtClean="0">
              <a:latin typeface="楷体" panose="02010609060101010101" pitchFamily="49" charset="-122"/>
              <a:ea typeface="楷体" panose="02010609060101010101" pitchFamily="49" charset="-122"/>
            </a:endParaRPr>
          </a:p>
        </p:txBody>
      </p:sp>
      <p:pic>
        <p:nvPicPr>
          <p:cNvPr id="41989" name="Picture 5" descr="U_1303~1"/>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4859338" y="3068638"/>
            <a:ext cx="37719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9BC6D913-882A-41EE-9CB6-983BB33A676A}" type="slidenum">
              <a:rPr lang="en-US" altLang="zh-CN" sz="1400"/>
            </a:fld>
            <a:endParaRPr lang="en-US" altLang="zh-CN" sz="1400"/>
          </a:p>
        </p:txBody>
      </p:sp>
      <p:sp>
        <p:nvSpPr>
          <p:cNvPr id="119811" name="Rectangle 3"/>
          <p:cNvSpPr>
            <a:spLocks noGrp="1" noChangeArrowheads="1"/>
          </p:cNvSpPr>
          <p:nvPr>
            <p:ph type="body" idx="1"/>
          </p:nvPr>
        </p:nvSpPr>
        <p:spPr>
          <a:xfrm>
            <a:off x="457200" y="836613"/>
            <a:ext cx="8229600" cy="4525962"/>
          </a:xfrm>
        </p:spPr>
        <p:txBody>
          <a:bodyPr/>
          <a:lstStyle/>
          <a:p>
            <a:pPr marL="0" indent="0" eaLnBrk="1" hangingPunct="1">
              <a:lnSpc>
                <a:spcPct val="150000"/>
              </a:lnSpc>
              <a:buFontTx/>
              <a:buNone/>
              <a:defRPr/>
            </a:pPr>
            <a:r>
              <a:rPr lang="zh-CN" altLang="en-US" sz="2400" b="1" dirty="0">
                <a:sym typeface="Arial" panose="020B0604020202020204" pitchFamily="34" charset="0"/>
              </a:rPr>
              <a:t>（二）设备设施不完善</a:t>
            </a:r>
            <a:endParaRPr lang="zh-CN" altLang="en-US" sz="2400" b="1" dirty="0">
              <a:sym typeface="Arial" panose="020B0604020202020204" pitchFamily="34" charset="0"/>
            </a:endParaRPr>
          </a:p>
          <a:p>
            <a:pPr marL="0" indent="0" eaLnBrk="1" hangingPunct="1">
              <a:lnSpc>
                <a:spcPct val="150000"/>
              </a:lnSpc>
              <a:buFontTx/>
              <a:buNone/>
              <a:defRPr/>
            </a:pPr>
            <a:r>
              <a:rPr lang="zh-CN" altLang="en-US" sz="2400" b="1" dirty="0" smtClean="0"/>
              <a:t>   </a:t>
            </a:r>
            <a:r>
              <a:rPr lang="en-US" altLang="zh-CN" sz="2400" b="1" dirty="0" smtClean="0"/>
              <a:t>1</a:t>
            </a:r>
            <a:r>
              <a:rPr lang="zh-CN" altLang="en-US" sz="2400" b="1" dirty="0" smtClean="0"/>
              <a:t>、系统</a:t>
            </a:r>
            <a:r>
              <a:rPr lang="zh-CN" altLang="en-US" sz="2400" b="1" dirty="0"/>
              <a:t>布局不符合规定</a:t>
            </a:r>
            <a:endParaRPr lang="zh-CN" altLang="en-US" sz="2400" b="1" dirty="0"/>
          </a:p>
          <a:p>
            <a:pPr eaLnBrk="1" hangingPunct="1">
              <a:defRPr/>
            </a:pPr>
            <a:endParaRPr lang="en-US" altLang="zh-CN" sz="2400" b="1" dirty="0"/>
          </a:p>
        </p:txBody>
      </p:sp>
      <p:pic>
        <p:nvPicPr>
          <p:cNvPr id="43012" name="Picture 8" descr="E:\5.专项治理\涉氨专项治理\过程稿\QQ截图20130929102055.png"/>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1042988" y="3141663"/>
            <a:ext cx="3529012"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2" descr="J:\急需照片\mmexport1380362263628.jpg"/>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bwMode="auto">
          <a:xfrm>
            <a:off x="4932363" y="3141663"/>
            <a:ext cx="3240087"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Rectangle 6"/>
          <p:cNvSpPr>
            <a:spLocks noChangeArrowheads="1"/>
          </p:cNvSpPr>
          <p:nvPr/>
        </p:nvSpPr>
        <p:spPr bwMode="auto">
          <a:xfrm>
            <a:off x="1619250" y="2492375"/>
            <a:ext cx="655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t>安全间距不足                                            氨直接蒸发制冷</a:t>
            </a:r>
            <a:endParaRPr lang="zh-CN" altLang="en-US" sz="1800" b="1"/>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3DFFE744-3957-4523-A230-E308BEA70305}" type="slidenum">
              <a:rPr lang="en-US" altLang="zh-CN" sz="1400"/>
            </a:fld>
            <a:endParaRPr lang="en-US" altLang="zh-CN" sz="1400"/>
          </a:p>
        </p:txBody>
      </p:sp>
      <p:sp>
        <p:nvSpPr>
          <p:cNvPr id="120835" name="Rectangle 3"/>
          <p:cNvSpPr>
            <a:spLocks noGrp="1" noChangeArrowheads="1"/>
          </p:cNvSpPr>
          <p:nvPr>
            <p:ph type="body" idx="1"/>
          </p:nvPr>
        </p:nvSpPr>
        <p:spPr>
          <a:xfrm>
            <a:off x="457200" y="847725"/>
            <a:ext cx="8229600" cy="1501775"/>
          </a:xfrm>
        </p:spPr>
        <p:txBody>
          <a:bodyPr/>
          <a:lstStyle/>
          <a:p>
            <a:pPr marL="0" indent="0" eaLnBrk="1" hangingPunct="1">
              <a:lnSpc>
                <a:spcPct val="150000"/>
              </a:lnSpc>
              <a:buFontTx/>
              <a:buNone/>
              <a:defRPr/>
            </a:pPr>
            <a:r>
              <a:rPr lang="zh-CN" altLang="en-US" sz="2400" b="1" dirty="0">
                <a:sym typeface="Arial" panose="020B0604020202020204" pitchFamily="34" charset="0"/>
              </a:rPr>
              <a:t>（二）设备设施不完善</a:t>
            </a:r>
            <a:endParaRPr lang="zh-CN" altLang="en-US" sz="2400" b="1" dirty="0">
              <a:sym typeface="Arial" panose="020B0604020202020204" pitchFamily="34" charset="0"/>
            </a:endParaRPr>
          </a:p>
          <a:p>
            <a:pPr marL="0" indent="0" eaLnBrk="1" hangingPunct="1">
              <a:lnSpc>
                <a:spcPct val="150000"/>
              </a:lnSpc>
              <a:buFontTx/>
              <a:buNone/>
              <a:defRPr/>
            </a:pPr>
            <a:r>
              <a:rPr lang="zh-CN" altLang="en-US" sz="2400" b="1" dirty="0"/>
              <a:t> </a:t>
            </a:r>
            <a:r>
              <a:rPr lang="zh-CN" altLang="en-US" sz="2400" b="1" dirty="0" smtClean="0"/>
              <a:t>  </a:t>
            </a:r>
            <a:r>
              <a:rPr lang="en-US" altLang="zh-CN" sz="2400" b="1" dirty="0" smtClean="0"/>
              <a:t>2</a:t>
            </a:r>
            <a:r>
              <a:rPr lang="zh-CN" altLang="en-US" sz="2400" b="1" dirty="0" smtClean="0"/>
              <a:t>、安全</a:t>
            </a:r>
            <a:r>
              <a:rPr lang="zh-CN" altLang="en-US" sz="2400" b="1" dirty="0"/>
              <a:t>设备及附件缺失</a:t>
            </a:r>
            <a:endParaRPr lang="zh-CN" altLang="en-US" sz="2400" b="1" dirty="0"/>
          </a:p>
          <a:p>
            <a:pPr eaLnBrk="1" hangingPunct="1">
              <a:buFontTx/>
              <a:buNone/>
              <a:defRPr/>
            </a:pPr>
            <a:endParaRPr lang="zh-CN" altLang="en-US" sz="2400" b="1" dirty="0">
              <a:solidFill>
                <a:srgbClr val="CC0000"/>
              </a:solidFill>
              <a:latin typeface="仿宋_GB2312" pitchFamily="49" charset="-122"/>
              <a:ea typeface="仿宋_GB2312" pitchFamily="49" charset="-122"/>
            </a:endParaRPr>
          </a:p>
          <a:p>
            <a:pPr eaLnBrk="1" hangingPunct="1">
              <a:defRPr/>
            </a:pPr>
            <a:endParaRPr lang="en-US" altLang="zh-CN" sz="2400" dirty="0"/>
          </a:p>
        </p:txBody>
      </p:sp>
      <p:pic>
        <p:nvPicPr>
          <p:cNvPr id="44036" name="Picture 4" descr="储罐上方"/>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468313" y="2420938"/>
            <a:ext cx="40386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2" descr="IMG_1542"/>
          <p:cNvPicPr>
            <a:picLocks noChangeAspect="1" noChangeArrowheads="1"/>
          </p:cNvPicPr>
          <p:nvPr>
            <p:custDataLst>
              <p:tags r:id="rId3"/>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4643438" y="2420938"/>
            <a:ext cx="40386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6"/>
          <p:cNvSpPr>
            <a:spLocks noChangeArrowheads="1"/>
          </p:cNvSpPr>
          <p:nvPr/>
        </p:nvSpPr>
        <p:spPr bwMode="auto">
          <a:xfrm>
            <a:off x="971550" y="5300663"/>
            <a:ext cx="2736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t>无事故排风机及喷淋装置</a:t>
            </a:r>
            <a:endParaRPr lang="zh-CN" altLang="en-US" sz="1800" b="1"/>
          </a:p>
        </p:txBody>
      </p:sp>
      <p:sp>
        <p:nvSpPr>
          <p:cNvPr id="44039" name="Rectangle 7"/>
          <p:cNvSpPr>
            <a:spLocks noChangeArrowheads="1"/>
          </p:cNvSpPr>
          <p:nvPr/>
        </p:nvSpPr>
        <p:spPr bwMode="auto">
          <a:xfrm>
            <a:off x="5148263" y="5373688"/>
            <a:ext cx="36718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t>无风向标、避雷装置</a:t>
            </a:r>
            <a:endParaRPr lang="zh-CN" altLang="en-US" sz="1800" b="1"/>
          </a:p>
          <a:p>
            <a:pPr eaLnBrk="1" hangingPunct="1">
              <a:spcBef>
                <a:spcPct val="0"/>
              </a:spcBef>
              <a:buFontTx/>
              <a:buNone/>
            </a:pPr>
            <a:r>
              <a:rPr lang="zh-CN" altLang="en-US" sz="1800" b="1"/>
              <a:t>  泄压管高度不够</a:t>
            </a:r>
            <a:endParaRPr lang="zh-CN" altLang="en-US" sz="1800" b="1"/>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349CDF34-57BD-4F44-80BA-E59E72FBE105}" type="slidenum">
              <a:rPr lang="en-US" altLang="zh-CN" sz="1400"/>
            </a:fld>
            <a:endParaRPr lang="en-US" altLang="zh-CN" sz="1400"/>
          </a:p>
        </p:txBody>
      </p:sp>
      <p:sp>
        <p:nvSpPr>
          <p:cNvPr id="121859" name="Rectangle 3"/>
          <p:cNvSpPr>
            <a:spLocks noGrp="1" noChangeArrowheads="1"/>
          </p:cNvSpPr>
          <p:nvPr>
            <p:ph type="body" idx="1"/>
          </p:nvPr>
        </p:nvSpPr>
        <p:spPr>
          <a:xfrm>
            <a:off x="519113" y="620713"/>
            <a:ext cx="8229600" cy="1728787"/>
          </a:xfrm>
        </p:spPr>
        <p:txBody>
          <a:bodyPr/>
          <a:lstStyle/>
          <a:p>
            <a:pPr marL="0" indent="0" eaLnBrk="1" hangingPunct="1">
              <a:lnSpc>
                <a:spcPct val="150000"/>
              </a:lnSpc>
              <a:buFontTx/>
              <a:buNone/>
              <a:defRPr/>
            </a:pPr>
            <a:r>
              <a:rPr lang="zh-CN" altLang="en-US" sz="2400" b="1" dirty="0">
                <a:sym typeface="Arial" panose="020B0604020202020204" pitchFamily="34" charset="0"/>
              </a:rPr>
              <a:t>（二）设备设施不完善</a:t>
            </a:r>
            <a:endParaRPr lang="zh-CN" altLang="en-US" sz="2400" b="1" dirty="0">
              <a:sym typeface="Arial" panose="020B0604020202020204" pitchFamily="34" charset="0"/>
            </a:endParaRPr>
          </a:p>
          <a:p>
            <a:pPr marL="0" indent="0" eaLnBrk="1" hangingPunct="1">
              <a:lnSpc>
                <a:spcPct val="150000"/>
              </a:lnSpc>
              <a:buFontTx/>
              <a:buNone/>
              <a:defRPr/>
            </a:pPr>
            <a:r>
              <a:rPr lang="zh-CN" altLang="en-US" sz="2400" b="1" dirty="0"/>
              <a:t> </a:t>
            </a:r>
            <a:r>
              <a:rPr lang="zh-CN" altLang="en-US" sz="2400" b="1" dirty="0" smtClean="0"/>
              <a:t>  </a:t>
            </a:r>
            <a:r>
              <a:rPr lang="en-US" altLang="zh-CN" sz="2400" b="1" dirty="0" smtClean="0"/>
              <a:t>3</a:t>
            </a:r>
            <a:r>
              <a:rPr lang="zh-CN" altLang="en-US" sz="2400" b="1" dirty="0"/>
              <a:t>、 设备陈旧落后</a:t>
            </a:r>
            <a:endParaRPr lang="zh-CN" altLang="en-US" sz="2400" b="1" dirty="0"/>
          </a:p>
          <a:p>
            <a:pPr eaLnBrk="1" hangingPunct="1">
              <a:defRPr/>
            </a:pPr>
            <a:endParaRPr lang="zh-CN" altLang="en-US" sz="2400" b="1" dirty="0">
              <a:solidFill>
                <a:srgbClr val="CC0000"/>
              </a:solidFill>
            </a:endParaRPr>
          </a:p>
          <a:p>
            <a:pPr eaLnBrk="1" hangingPunct="1">
              <a:defRPr/>
            </a:pPr>
            <a:endParaRPr lang="en-US" altLang="zh-CN" sz="2400" dirty="0"/>
          </a:p>
        </p:txBody>
      </p:sp>
      <p:pic>
        <p:nvPicPr>
          <p:cNvPr id="45060" name="Picture 2" descr="E:\5.专项治理\涉氨专项治理\过程稿\设备陈旧 (3).jpg"/>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547688" y="2239963"/>
            <a:ext cx="395287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3" descr="E:\5.专项治理\涉氨专项治理\过程稿\设备陈旧4.jpg"/>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bwMode="auto">
          <a:xfrm>
            <a:off x="4787900" y="2205038"/>
            <a:ext cx="38893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Rectangle 6"/>
          <p:cNvSpPr>
            <a:spLocks noChangeArrowheads="1"/>
          </p:cNvSpPr>
          <p:nvPr/>
        </p:nvSpPr>
        <p:spPr bwMode="auto">
          <a:xfrm>
            <a:off x="1547813" y="5291138"/>
            <a:ext cx="216058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t>储罐腐蚀严重</a:t>
            </a:r>
            <a:endParaRPr lang="zh-CN" altLang="en-US" sz="1800" b="1"/>
          </a:p>
        </p:txBody>
      </p:sp>
      <p:sp>
        <p:nvSpPr>
          <p:cNvPr id="45063" name="Rectangle 7"/>
          <p:cNvSpPr>
            <a:spLocks noChangeArrowheads="1"/>
          </p:cNvSpPr>
          <p:nvPr/>
        </p:nvSpPr>
        <p:spPr bwMode="auto">
          <a:xfrm>
            <a:off x="5868988" y="5367338"/>
            <a:ext cx="20161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t>电机破损</a:t>
            </a:r>
            <a:endParaRPr lang="zh-CN" altLang="en-US" sz="1800" b="1"/>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9B00E771-DE9D-4931-8448-12749990607C}" type="slidenum">
              <a:rPr lang="en-US" altLang="zh-CN" sz="1400"/>
            </a:fld>
            <a:endParaRPr lang="en-US" altLang="zh-CN" sz="1400"/>
          </a:p>
        </p:txBody>
      </p:sp>
      <p:sp>
        <p:nvSpPr>
          <p:cNvPr id="46083" name="Rectangle 3"/>
          <p:cNvSpPr>
            <a:spLocks noGrp="1" noChangeArrowheads="1"/>
          </p:cNvSpPr>
          <p:nvPr>
            <p:ph type="body" idx="1"/>
          </p:nvPr>
        </p:nvSpPr>
        <p:spPr>
          <a:xfrm>
            <a:off x="457200" y="981075"/>
            <a:ext cx="8229600" cy="4525963"/>
          </a:xfrm>
        </p:spPr>
        <p:txBody>
          <a:bodyPr/>
          <a:lstStyle/>
          <a:p>
            <a:pPr eaLnBrk="1" hangingPunct="1">
              <a:spcAft>
                <a:spcPts val="1200"/>
              </a:spcAft>
              <a:buFontTx/>
              <a:buNone/>
            </a:pPr>
            <a:r>
              <a:rPr lang="zh-CN" altLang="en-US" sz="2400" b="1" smtClean="0">
                <a:latin typeface="黑体" panose="02010609060101010101" pitchFamily="49" charset="-122"/>
                <a:ea typeface="黑体" panose="02010609060101010101" pitchFamily="49" charset="-122"/>
                <a:cs typeface="华文中宋" panose="02010600040101010101" pitchFamily="2" charset="-122"/>
                <a:sym typeface="Arial" panose="020B0604020202020204" pitchFamily="34" charset="0"/>
              </a:rPr>
              <a:t>（三）</a:t>
            </a:r>
            <a:r>
              <a:rPr lang="zh-CN" altLang="en-US" sz="2400" b="1" smtClean="0">
                <a:latin typeface="黑体" panose="02010609060101010101" pitchFamily="49" charset="-122"/>
                <a:ea typeface="黑体" panose="02010609060101010101" pitchFamily="49" charset="-122"/>
                <a:cs typeface="华文中宋" panose="02010600040101010101" pitchFamily="2" charset="-122"/>
              </a:rPr>
              <a:t>基础管理不牢固</a:t>
            </a:r>
            <a:endParaRPr lang="zh-CN" altLang="en-US" sz="2400" b="1" smtClean="0">
              <a:latin typeface="黑体" panose="02010609060101010101" pitchFamily="49" charset="-122"/>
              <a:ea typeface="黑体" panose="02010609060101010101" pitchFamily="49" charset="-122"/>
              <a:cs typeface="华文中宋" panose="02010600040101010101" pitchFamily="2" charset="-122"/>
            </a:endParaRPr>
          </a:p>
          <a:p>
            <a:pPr eaLnBrk="1" hangingPunct="1">
              <a:lnSpc>
                <a:spcPct val="150000"/>
              </a:lnSpc>
              <a:buFontTx/>
              <a:buNone/>
            </a:pPr>
            <a:r>
              <a:rPr lang="zh-CN" altLang="en-US" sz="2200" b="1" smtClean="0">
                <a:latin typeface="楷体" panose="02010609060101010101" pitchFamily="49" charset="-122"/>
                <a:ea typeface="楷体" panose="02010609060101010101" pitchFamily="49" charset="-122"/>
                <a:cs typeface="仿宋_GB2312"/>
                <a:sym typeface="Arial" panose="020B0604020202020204" pitchFamily="34" charset="0"/>
              </a:rPr>
              <a:t>   </a:t>
            </a:r>
            <a:r>
              <a:rPr lang="en-US" altLang="zh-CN" sz="2200" b="1" smtClean="0">
                <a:latin typeface="楷体" panose="02010609060101010101" pitchFamily="49" charset="-122"/>
                <a:ea typeface="楷体" panose="02010609060101010101" pitchFamily="49" charset="-122"/>
                <a:cs typeface="仿宋_GB2312"/>
                <a:sym typeface="Arial" panose="020B0604020202020204" pitchFamily="34" charset="0"/>
              </a:rPr>
              <a:t>1.</a:t>
            </a:r>
            <a:r>
              <a:rPr lang="zh-CN" altLang="en-US" sz="2200" b="1" smtClean="0">
                <a:latin typeface="楷体" panose="02010609060101010101" pitchFamily="49" charset="-122"/>
                <a:ea typeface="楷体" panose="02010609060101010101" pitchFamily="49" charset="-122"/>
                <a:cs typeface="仿宋_GB2312"/>
                <a:sym typeface="Arial" panose="020B0604020202020204" pitchFamily="34" charset="0"/>
              </a:rPr>
              <a:t>安全管理制度和操作规程不健全；</a:t>
            </a:r>
            <a:endParaRPr lang="zh-CN" altLang="en-US" sz="2200" b="1" smtClean="0">
              <a:latin typeface="楷体" panose="02010609060101010101" pitchFamily="49" charset="-122"/>
              <a:ea typeface="楷体" panose="02010609060101010101" pitchFamily="49" charset="-122"/>
              <a:cs typeface="仿宋_GB2312"/>
              <a:sym typeface="Arial" panose="020B0604020202020204" pitchFamily="34" charset="0"/>
            </a:endParaRPr>
          </a:p>
          <a:p>
            <a:pPr eaLnBrk="1" hangingPunct="1">
              <a:lnSpc>
                <a:spcPct val="150000"/>
              </a:lnSpc>
              <a:buFontTx/>
              <a:buNone/>
            </a:pPr>
            <a:r>
              <a:rPr lang="zh-CN" altLang="en-US" sz="2200" b="1" smtClean="0">
                <a:latin typeface="楷体" panose="02010609060101010101" pitchFamily="49" charset="-122"/>
                <a:ea typeface="楷体" panose="02010609060101010101" pitchFamily="49" charset="-122"/>
                <a:cs typeface="仿宋_GB2312"/>
                <a:sym typeface="Arial" panose="020B0604020202020204" pitchFamily="34" charset="0"/>
              </a:rPr>
              <a:t>   </a:t>
            </a:r>
            <a:r>
              <a:rPr lang="en-US" altLang="zh-CN" sz="2200" b="1" smtClean="0">
                <a:latin typeface="楷体" panose="02010609060101010101" pitchFamily="49" charset="-122"/>
                <a:ea typeface="楷体" panose="02010609060101010101" pitchFamily="49" charset="-122"/>
                <a:cs typeface="仿宋_GB2312"/>
                <a:sym typeface="Arial" panose="020B0604020202020204" pitchFamily="34" charset="0"/>
              </a:rPr>
              <a:t>2.</a:t>
            </a:r>
            <a:r>
              <a:rPr lang="zh-CN" altLang="en-US" sz="2200" b="1" smtClean="0">
                <a:latin typeface="楷体" panose="02010609060101010101" pitchFamily="49" charset="-122"/>
                <a:ea typeface="楷体" panose="02010609060101010101" pitchFamily="49" charset="-122"/>
                <a:cs typeface="仿宋_GB2312"/>
                <a:sym typeface="Arial" panose="020B0604020202020204" pitchFamily="34" charset="0"/>
              </a:rPr>
              <a:t>现场安全管理混乱，存在“三违”现象；</a:t>
            </a:r>
            <a:endParaRPr lang="zh-CN" altLang="en-US" sz="2200" b="1" smtClean="0">
              <a:latin typeface="楷体" panose="02010609060101010101" pitchFamily="49" charset="-122"/>
              <a:ea typeface="楷体" panose="02010609060101010101" pitchFamily="49" charset="-122"/>
              <a:cs typeface="仿宋_GB2312"/>
              <a:sym typeface="Arial" panose="020B0604020202020204" pitchFamily="34" charset="0"/>
            </a:endParaRPr>
          </a:p>
          <a:p>
            <a:pPr eaLnBrk="1" hangingPunct="1">
              <a:lnSpc>
                <a:spcPct val="150000"/>
              </a:lnSpc>
              <a:buFontTx/>
              <a:buNone/>
            </a:pPr>
            <a:r>
              <a:rPr lang="zh-CN" altLang="en-US" sz="2200" b="1" smtClean="0">
                <a:latin typeface="楷体" panose="02010609060101010101" pitchFamily="49" charset="-122"/>
                <a:ea typeface="楷体" panose="02010609060101010101" pitchFamily="49" charset="-122"/>
                <a:cs typeface="仿宋_GB2312"/>
                <a:sym typeface="Arial" panose="020B0604020202020204" pitchFamily="34" charset="0"/>
              </a:rPr>
              <a:t>   </a:t>
            </a:r>
            <a:r>
              <a:rPr lang="en-US" altLang="zh-CN" sz="2200" b="1" smtClean="0">
                <a:latin typeface="楷体" panose="02010609060101010101" pitchFamily="49" charset="-122"/>
                <a:ea typeface="楷体" panose="02010609060101010101" pitchFamily="49" charset="-122"/>
                <a:cs typeface="仿宋_GB2312"/>
                <a:sym typeface="Arial" panose="020B0604020202020204" pitchFamily="34" charset="0"/>
              </a:rPr>
              <a:t>3.</a:t>
            </a:r>
            <a:r>
              <a:rPr lang="zh-CN" altLang="en-US" sz="2200" b="1" smtClean="0">
                <a:latin typeface="楷体" panose="02010609060101010101" pitchFamily="49" charset="-122"/>
                <a:ea typeface="楷体" panose="02010609060101010101" pitchFamily="49" charset="-122"/>
                <a:cs typeface="仿宋_GB2312"/>
                <a:sym typeface="Arial" panose="020B0604020202020204" pitchFamily="34" charset="0"/>
              </a:rPr>
              <a:t>作业人员无证上岗；</a:t>
            </a:r>
            <a:endParaRPr lang="zh-CN" altLang="en-US" sz="2200" b="1" smtClean="0">
              <a:latin typeface="楷体" panose="02010609060101010101" pitchFamily="49" charset="-122"/>
              <a:ea typeface="楷体" panose="02010609060101010101" pitchFamily="49" charset="-122"/>
              <a:cs typeface="仿宋_GB2312"/>
              <a:sym typeface="Arial" panose="020B0604020202020204" pitchFamily="34" charset="0"/>
            </a:endParaRPr>
          </a:p>
          <a:p>
            <a:pPr eaLnBrk="1" hangingPunct="1">
              <a:lnSpc>
                <a:spcPct val="150000"/>
              </a:lnSpc>
              <a:buFontTx/>
              <a:buNone/>
            </a:pPr>
            <a:r>
              <a:rPr lang="zh-CN" altLang="en-US" sz="2200" b="1" smtClean="0">
                <a:latin typeface="楷体" panose="02010609060101010101" pitchFamily="49" charset="-122"/>
                <a:ea typeface="楷体" panose="02010609060101010101" pitchFamily="49" charset="-122"/>
                <a:cs typeface="仿宋_GB2312"/>
                <a:sym typeface="Arial" panose="020B0604020202020204" pitchFamily="34" charset="0"/>
              </a:rPr>
              <a:t>   </a:t>
            </a:r>
            <a:r>
              <a:rPr lang="en-US" altLang="zh-CN" sz="2200" b="1" smtClean="0">
                <a:latin typeface="楷体" panose="02010609060101010101" pitchFamily="49" charset="-122"/>
                <a:ea typeface="楷体" panose="02010609060101010101" pitchFamily="49" charset="-122"/>
                <a:cs typeface="仿宋_GB2312"/>
                <a:sym typeface="Arial" panose="020B0604020202020204" pitchFamily="34" charset="0"/>
              </a:rPr>
              <a:t>4.</a:t>
            </a:r>
            <a:r>
              <a:rPr lang="zh-CN" altLang="en-US" sz="2200" b="1" smtClean="0">
                <a:latin typeface="楷体" panose="02010609060101010101" pitchFamily="49" charset="-122"/>
                <a:ea typeface="楷体" panose="02010609060101010101" pitchFamily="49" charset="-122"/>
                <a:cs typeface="仿宋_GB2312"/>
                <a:sym typeface="Arial" panose="020B0604020202020204" pitchFamily="34" charset="0"/>
              </a:rPr>
              <a:t>检维修作业制度不落实；</a:t>
            </a:r>
            <a:endParaRPr lang="zh-CN" altLang="en-US" sz="2200" b="1" smtClean="0">
              <a:latin typeface="楷体" panose="02010609060101010101" pitchFamily="49" charset="-122"/>
              <a:ea typeface="楷体" panose="02010609060101010101" pitchFamily="49" charset="-122"/>
              <a:cs typeface="仿宋_GB2312"/>
              <a:sym typeface="Arial" panose="020B0604020202020204" pitchFamily="34" charset="0"/>
            </a:endParaRPr>
          </a:p>
          <a:p>
            <a:pPr eaLnBrk="1" hangingPunct="1">
              <a:lnSpc>
                <a:spcPct val="150000"/>
              </a:lnSpc>
              <a:buFontTx/>
              <a:buNone/>
            </a:pPr>
            <a:r>
              <a:rPr lang="zh-CN" altLang="en-US" sz="2200" b="1" smtClean="0">
                <a:latin typeface="楷体" panose="02010609060101010101" pitchFamily="49" charset="-122"/>
                <a:ea typeface="楷体" panose="02010609060101010101" pitchFamily="49" charset="-122"/>
                <a:cs typeface="仿宋_GB2312"/>
                <a:sym typeface="Arial" panose="020B0604020202020204" pitchFamily="34" charset="0"/>
              </a:rPr>
              <a:t>   </a:t>
            </a:r>
            <a:r>
              <a:rPr lang="en-US" altLang="zh-CN" sz="2200" b="1" smtClean="0">
                <a:latin typeface="楷体" panose="02010609060101010101" pitchFamily="49" charset="-122"/>
                <a:ea typeface="楷体" panose="02010609060101010101" pitchFamily="49" charset="-122"/>
                <a:cs typeface="仿宋_GB2312"/>
                <a:sym typeface="Arial" panose="020B0604020202020204" pitchFamily="34" charset="0"/>
              </a:rPr>
              <a:t>5.</a:t>
            </a:r>
            <a:r>
              <a:rPr lang="zh-CN" altLang="en-US" sz="2200" b="1" smtClean="0">
                <a:latin typeface="楷体" panose="02010609060101010101" pitchFamily="49" charset="-122"/>
                <a:ea typeface="楷体" panose="02010609060101010101" pitchFamily="49" charset="-122"/>
                <a:cs typeface="仿宋_GB2312"/>
                <a:sym typeface="Arial" panose="020B0604020202020204" pitchFamily="34" charset="0"/>
              </a:rPr>
              <a:t>没有开展应急演练。</a:t>
            </a:r>
            <a:endParaRPr lang="zh-CN" altLang="en-US" sz="2200" b="1" smtClean="0">
              <a:latin typeface="楷体" panose="02010609060101010101" pitchFamily="49" charset="-122"/>
              <a:ea typeface="楷体" panose="02010609060101010101" pitchFamily="49" charset="-122"/>
              <a:cs typeface="仿宋_GB2312"/>
              <a:sym typeface="Arial" panose="020B0604020202020204" pitchFamily="34" charset="0"/>
            </a:endParaRPr>
          </a:p>
          <a:p>
            <a:pPr eaLnBrk="1" hangingPunct="1">
              <a:buFontTx/>
              <a:buNone/>
            </a:pPr>
            <a:endParaRPr lang="zh-CN" altLang="en-US" sz="2000" b="1" smtClean="0">
              <a:latin typeface="楷体" panose="02010609060101010101" pitchFamily="49" charset="-122"/>
              <a:ea typeface="楷体" panose="02010609060101010101" pitchFamily="49" charset="-122"/>
              <a:sym typeface="Arial" panose="020B0604020202020204" pitchFamily="34" charset="0"/>
            </a:endParaRPr>
          </a:p>
          <a:p>
            <a:pPr eaLnBrk="1" hangingPunct="1"/>
            <a:endParaRPr lang="en-US" altLang="zh-CN" sz="2000" smtClean="0">
              <a:latin typeface="楷体" panose="02010609060101010101" pitchFamily="49" charset="-122"/>
              <a:ea typeface="楷体" panose="02010609060101010101" pitchFamily="49" charset="-122"/>
            </a:endParaRPr>
          </a:p>
        </p:txBody>
      </p:sp>
      <p:pic>
        <p:nvPicPr>
          <p:cNvPr id="46084" name="Picture 3" descr="J:\急需照片\图片 102.jpg"/>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4643438" y="3357563"/>
            <a:ext cx="3636962"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296DF632-9FC9-448C-A420-16166CBF4FEB}" type="slidenum">
              <a:rPr lang="en-US" altLang="zh-CN" sz="1400"/>
            </a:fld>
            <a:endParaRPr lang="en-US" altLang="zh-CN" sz="1400"/>
          </a:p>
        </p:txBody>
      </p:sp>
      <p:sp>
        <p:nvSpPr>
          <p:cNvPr id="47107" name="Rectangle 3"/>
          <p:cNvSpPr>
            <a:spLocks noGrp="1" noChangeArrowheads="1"/>
          </p:cNvSpPr>
          <p:nvPr>
            <p:ph type="body" idx="1"/>
          </p:nvPr>
        </p:nvSpPr>
        <p:spPr>
          <a:xfrm>
            <a:off x="519113" y="774700"/>
            <a:ext cx="8229600" cy="4525963"/>
          </a:xfrm>
        </p:spPr>
        <p:txBody>
          <a:bodyPr/>
          <a:lstStyle/>
          <a:p>
            <a:pPr eaLnBrk="1" hangingPunct="1">
              <a:lnSpc>
                <a:spcPct val="80000"/>
              </a:lnSpc>
              <a:spcAft>
                <a:spcPts val="1200"/>
              </a:spcAft>
              <a:buFontTx/>
              <a:buNone/>
            </a:pPr>
            <a:r>
              <a:rPr lang="zh-CN" altLang="en-US" sz="2400" b="1" smtClean="0">
                <a:latin typeface="黑体" panose="02010609060101010101" pitchFamily="49" charset="-122"/>
                <a:ea typeface="黑体" panose="02010609060101010101" pitchFamily="49" charset="-122"/>
                <a:cs typeface="华文中宋" panose="02010600040101010101" pitchFamily="2" charset="-122"/>
                <a:sym typeface="Arial" panose="020B0604020202020204" pitchFamily="34" charset="0"/>
              </a:rPr>
              <a:t>（四）安全监管不到位</a:t>
            </a:r>
            <a:endParaRPr lang="zh-CN" altLang="en-US" sz="2400" b="1" smtClean="0">
              <a:latin typeface="黑体" panose="02010609060101010101" pitchFamily="49" charset="-122"/>
              <a:ea typeface="黑体" panose="02010609060101010101" pitchFamily="49" charset="-122"/>
              <a:cs typeface="华文中宋" panose="02010600040101010101" pitchFamily="2" charset="-122"/>
              <a:sym typeface="Arial" panose="020B0604020202020204" pitchFamily="34" charset="0"/>
            </a:endParaRPr>
          </a:p>
          <a:p>
            <a:pPr eaLnBrk="1" hangingPunct="1">
              <a:lnSpc>
                <a:spcPct val="150000"/>
              </a:lnSpc>
              <a:buFontTx/>
              <a:buNone/>
            </a:pPr>
            <a:r>
              <a:rPr lang="zh-CN" altLang="en-US" sz="2400" smtClean="0">
                <a:latin typeface="楷体" panose="02010609060101010101" pitchFamily="49" charset="-122"/>
                <a:ea typeface="楷体" panose="02010609060101010101" pitchFamily="49" charset="-122"/>
                <a:cs typeface="华文中宋" panose="02010600040101010101" pitchFamily="2" charset="-122"/>
              </a:rPr>
              <a:t>   </a:t>
            </a:r>
            <a:r>
              <a:rPr lang="en-US" altLang="zh-CN" sz="2400" b="1" smtClean="0">
                <a:latin typeface="楷体" panose="02010609060101010101" pitchFamily="49" charset="-122"/>
                <a:ea typeface="楷体" panose="02010609060101010101" pitchFamily="49" charset="-122"/>
                <a:cs typeface="仿宋_GB2312"/>
              </a:rPr>
              <a:t>1.</a:t>
            </a:r>
            <a:r>
              <a:rPr lang="zh-CN" altLang="en-US" sz="2400" b="1" smtClean="0">
                <a:latin typeface="楷体" panose="02010609060101010101" pitchFamily="49" charset="-122"/>
                <a:ea typeface="楷体" panose="02010609060101010101" pitchFamily="49" charset="-122"/>
                <a:cs typeface="仿宋_GB2312"/>
              </a:rPr>
              <a:t>监管职责不清、监管缺位；</a:t>
            </a:r>
            <a:endParaRPr lang="zh-CN" altLang="en-US" sz="2400" b="1" smtClean="0">
              <a:latin typeface="楷体" panose="02010609060101010101" pitchFamily="49" charset="-122"/>
              <a:ea typeface="楷体" panose="02010609060101010101" pitchFamily="49" charset="-122"/>
              <a:cs typeface="仿宋_GB2312"/>
            </a:endParaRPr>
          </a:p>
          <a:p>
            <a:pPr eaLnBrk="1" hangingPunct="1">
              <a:lnSpc>
                <a:spcPct val="150000"/>
              </a:lnSpc>
              <a:buFontTx/>
              <a:buNone/>
            </a:pPr>
            <a:r>
              <a:rPr lang="zh-CN" altLang="en-US" sz="2400" b="1" smtClean="0">
                <a:latin typeface="楷体" panose="02010609060101010101" pitchFamily="49" charset="-122"/>
                <a:ea typeface="楷体" panose="02010609060101010101" pitchFamily="49" charset="-122"/>
                <a:cs typeface="仿宋_GB2312"/>
              </a:rPr>
              <a:t>   </a:t>
            </a:r>
            <a:r>
              <a:rPr lang="en-US" altLang="zh-CN" sz="2400" b="1" smtClean="0">
                <a:latin typeface="楷体" panose="02010609060101010101" pitchFamily="49" charset="-122"/>
                <a:ea typeface="楷体" panose="02010609060101010101" pitchFamily="49" charset="-122"/>
                <a:cs typeface="仿宋_GB2312"/>
              </a:rPr>
              <a:t>2.</a:t>
            </a:r>
            <a:r>
              <a:rPr lang="zh-CN" altLang="en-US" sz="2400" b="1" smtClean="0">
                <a:latin typeface="楷体" panose="02010609060101010101" pitchFamily="49" charset="-122"/>
                <a:ea typeface="楷体" panose="02010609060101010101" pitchFamily="49" charset="-122"/>
                <a:cs typeface="仿宋_GB2312"/>
              </a:rPr>
              <a:t>监管力量薄弱、能力不足；</a:t>
            </a:r>
            <a:endParaRPr lang="zh-CN" altLang="en-US" sz="2400" b="1" smtClean="0">
              <a:latin typeface="楷体" panose="02010609060101010101" pitchFamily="49" charset="-122"/>
              <a:ea typeface="楷体" panose="02010609060101010101" pitchFamily="49" charset="-122"/>
              <a:cs typeface="仿宋_GB2312"/>
            </a:endParaRPr>
          </a:p>
          <a:p>
            <a:pPr eaLnBrk="1" hangingPunct="1">
              <a:lnSpc>
                <a:spcPct val="150000"/>
              </a:lnSpc>
              <a:buFontTx/>
              <a:buNone/>
            </a:pPr>
            <a:r>
              <a:rPr lang="zh-CN" altLang="en-US" sz="2400" b="1" smtClean="0">
                <a:latin typeface="楷体" panose="02010609060101010101" pitchFamily="49" charset="-122"/>
                <a:ea typeface="楷体" panose="02010609060101010101" pitchFamily="49" charset="-122"/>
                <a:cs typeface="仿宋_GB2312"/>
              </a:rPr>
              <a:t>   </a:t>
            </a:r>
            <a:r>
              <a:rPr lang="en-US" altLang="zh-CN" sz="2400" b="1" smtClean="0">
                <a:latin typeface="楷体" panose="02010609060101010101" pitchFamily="49" charset="-122"/>
                <a:ea typeface="楷体" panose="02010609060101010101" pitchFamily="49" charset="-122"/>
                <a:cs typeface="仿宋_GB2312"/>
              </a:rPr>
              <a:t>3.</a:t>
            </a:r>
            <a:r>
              <a:rPr lang="zh-CN" altLang="en-US" sz="2400" b="1" smtClean="0">
                <a:latin typeface="楷体" panose="02010609060101010101" pitchFamily="49" charset="-122"/>
                <a:ea typeface="楷体" panose="02010609060101010101" pitchFamily="49" charset="-122"/>
                <a:cs typeface="仿宋_GB2312"/>
              </a:rPr>
              <a:t>执法检查不严格；</a:t>
            </a:r>
            <a:endParaRPr lang="zh-CN" altLang="en-US" sz="2400" b="1" smtClean="0">
              <a:latin typeface="楷体" panose="02010609060101010101" pitchFamily="49" charset="-122"/>
              <a:ea typeface="楷体" panose="02010609060101010101" pitchFamily="49" charset="-122"/>
              <a:cs typeface="仿宋_GB2312"/>
            </a:endParaRPr>
          </a:p>
          <a:p>
            <a:pPr eaLnBrk="1" hangingPunct="1">
              <a:lnSpc>
                <a:spcPct val="150000"/>
              </a:lnSpc>
              <a:buFontTx/>
              <a:buNone/>
            </a:pPr>
            <a:r>
              <a:rPr lang="zh-CN" altLang="en-US" sz="2400" b="1" smtClean="0">
                <a:latin typeface="楷体" panose="02010609060101010101" pitchFamily="49" charset="-122"/>
                <a:ea typeface="楷体" panose="02010609060101010101" pitchFamily="49" charset="-122"/>
                <a:cs typeface="仿宋_GB2312"/>
              </a:rPr>
              <a:t>   </a:t>
            </a:r>
            <a:r>
              <a:rPr lang="en-US" altLang="zh-CN" sz="2400" b="1" smtClean="0">
                <a:latin typeface="楷体" panose="02010609060101010101" pitchFamily="49" charset="-122"/>
                <a:ea typeface="楷体" panose="02010609060101010101" pitchFamily="49" charset="-122"/>
                <a:cs typeface="仿宋_GB2312"/>
              </a:rPr>
              <a:t>4.</a:t>
            </a:r>
            <a:r>
              <a:rPr lang="zh-CN" altLang="en-US" sz="2400" b="1" smtClean="0">
                <a:latin typeface="楷体" panose="02010609060101010101" pitchFamily="49" charset="-122"/>
                <a:ea typeface="楷体" panose="02010609060101010101" pitchFamily="49" charset="-122"/>
                <a:cs typeface="仿宋_GB2312"/>
              </a:rPr>
              <a:t>法规标准不完善。</a:t>
            </a:r>
            <a:endParaRPr lang="zh-CN" altLang="en-US" sz="2400" b="1" smtClean="0">
              <a:latin typeface="楷体" panose="02010609060101010101" pitchFamily="49" charset="-122"/>
              <a:ea typeface="楷体" panose="02010609060101010101" pitchFamily="49" charset="-122"/>
              <a:cs typeface="仿宋_GB2312"/>
            </a:endParaRPr>
          </a:p>
          <a:p>
            <a:pPr eaLnBrk="1" hangingPunct="1">
              <a:lnSpc>
                <a:spcPct val="80000"/>
              </a:lnSpc>
              <a:buFontTx/>
              <a:buNone/>
            </a:pPr>
            <a:r>
              <a:rPr lang="zh-CN" altLang="en-US" sz="2400" smtClean="0">
                <a:latin typeface="楷体" panose="02010609060101010101" pitchFamily="49" charset="-122"/>
                <a:ea typeface="楷体" panose="02010609060101010101" pitchFamily="49" charset="-122"/>
              </a:rPr>
              <a:t> </a:t>
            </a:r>
            <a:endParaRPr lang="zh-CN" altLang="en-US" sz="2400" smtClean="0">
              <a:latin typeface="楷体" panose="02010609060101010101" pitchFamily="49" charset="-122"/>
              <a:ea typeface="楷体" panose="02010609060101010101" pitchFamily="49" charset="-122"/>
            </a:endParaRPr>
          </a:p>
          <a:p>
            <a:pPr eaLnBrk="1" hangingPunct="1">
              <a:lnSpc>
                <a:spcPct val="80000"/>
              </a:lnSpc>
            </a:pPr>
            <a:endParaRPr lang="en-US" altLang="zh-CN" sz="2400" smtClean="0">
              <a:latin typeface="楷体" panose="02010609060101010101" pitchFamily="49" charset="-122"/>
              <a:ea typeface="楷体" panose="02010609060101010101" pitchFamily="49" charset="-122"/>
            </a:endParaRPr>
          </a:p>
        </p:txBody>
      </p:sp>
      <p:pic>
        <p:nvPicPr>
          <p:cNvPr id="47108" name="Picture 5" descr="U_1404~1"/>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4284663" y="3141663"/>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76451044-6132-49DD-B1C7-8ED6B1CDCED1}" type="slidenum">
              <a:rPr lang="en-US" altLang="zh-CN" sz="1400"/>
            </a:fld>
            <a:endParaRPr lang="en-US" altLang="zh-CN" sz="1400"/>
          </a:p>
        </p:txBody>
      </p:sp>
      <p:sp>
        <p:nvSpPr>
          <p:cNvPr id="48131" name="Rectangle 2"/>
          <p:cNvSpPr>
            <a:spLocks noGrp="1" noChangeArrowheads="1"/>
          </p:cNvSpPr>
          <p:nvPr>
            <p:ph type="title"/>
          </p:nvPr>
        </p:nvSpPr>
        <p:spPr>
          <a:xfrm>
            <a:off x="457200" y="476250"/>
            <a:ext cx="8229600" cy="1143000"/>
          </a:xfrm>
        </p:spPr>
        <p:txBody>
          <a:bodyPr/>
          <a:lstStyle/>
          <a:p>
            <a:pPr algn="l" eaLnBrk="1" hangingPunct="1"/>
            <a:r>
              <a:rPr lang="zh-CN" altLang="en-US" sz="2400" smtClean="0">
                <a:ea typeface="黑体" panose="02010609060101010101" pitchFamily="49" charset="-122"/>
              </a:rPr>
              <a:t>（五）工程技术上存在的问题</a:t>
            </a:r>
            <a:endParaRPr lang="zh-CN" altLang="en-US" sz="2400" smtClean="0">
              <a:ea typeface="黑体" panose="02010609060101010101" pitchFamily="49" charset="-122"/>
            </a:endParaRPr>
          </a:p>
        </p:txBody>
      </p:sp>
      <p:pic>
        <p:nvPicPr>
          <p:cNvPr id="48132" name="Picture 4" descr="cff52c9fdd88d0d233d46a2c (2)"/>
          <p:cNvPicPr>
            <a:picLocks noGrp="1" noChangeAspect="1" noChangeArrowheads="1"/>
          </p:cNvPicPr>
          <p:nvPr>
            <p:ph type="body" idx="1"/>
            <p:custDataLst>
              <p:tags r:id="rId1"/>
            </p:custDataLst>
          </p:nvPr>
        </p:nvPicPr>
        <p:blipFill>
          <a:blip r:embed="rId2">
            <a:extLst>
              <a:ext uri="{28A0092B-C50C-407E-A947-70E740481C1C}">
                <a14:useLocalDpi xmlns:a14="http://schemas.microsoft.com/office/drawing/2010/main" val="0"/>
              </a:ext>
            </a:extLst>
          </a:blip>
          <a:srcRect/>
          <a:stretch>
            <a:fillRect/>
          </a:stretch>
        </p:blipFill>
        <p:spPr>
          <a:xfrm>
            <a:off x="1187450" y="1565275"/>
            <a:ext cx="6911975" cy="4887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AFCE5A78-4118-4D41-9DA2-B1AB6B546327}" type="slidenum">
              <a:rPr lang="en-US" altLang="zh-CN" sz="1400"/>
            </a:fld>
            <a:endParaRPr lang="en-US" altLang="zh-CN" sz="1400"/>
          </a:p>
        </p:txBody>
      </p:sp>
      <p:pic>
        <p:nvPicPr>
          <p:cNvPr id="49155" name="Picture 4" descr="cff52c9fdd88d0d233d46a2c (3)"/>
          <p:cNvPicPr>
            <a:picLocks noGrp="1" noChangeAspect="1" noChangeArrowheads="1"/>
          </p:cNvPicPr>
          <p:nvPr>
            <p:ph type="body" idx="1"/>
            <p:custDataLst>
              <p:tags r:id="rId1"/>
            </p:custDataLst>
          </p:nvPr>
        </p:nvPicPr>
        <p:blipFill>
          <a:blip r:embed="rId2">
            <a:extLst>
              <a:ext uri="{28A0092B-C50C-407E-A947-70E740481C1C}">
                <a14:useLocalDpi xmlns:a14="http://schemas.microsoft.com/office/drawing/2010/main" val="0"/>
              </a:ext>
            </a:extLst>
          </a:blip>
          <a:srcRect/>
          <a:stretch>
            <a:fillRect/>
          </a:stretch>
        </p:blipFill>
        <p:spPr>
          <a:xfrm>
            <a:off x="468313" y="630238"/>
            <a:ext cx="8280400" cy="5822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98411D0E-77A5-4666-A802-1F151CE098B5}" type="slidenum">
              <a:rPr lang="en-US" altLang="zh-CN" sz="1400"/>
            </a:fld>
            <a:endParaRPr lang="en-US" altLang="zh-CN" sz="1400"/>
          </a:p>
        </p:txBody>
      </p:sp>
      <p:pic>
        <p:nvPicPr>
          <p:cNvPr id="50179" name="Picture 4" descr="cff52c9fdd88d0d233d46a2c (6)"/>
          <p:cNvPicPr>
            <a:picLocks noGrp="1" noChangeAspect="1" noChangeArrowheads="1"/>
          </p:cNvPicPr>
          <p:nvPr>
            <p:ph type="body" idx="1"/>
            <p:custDataLst>
              <p:tags r:id="rId1"/>
            </p:custDataLst>
          </p:nvPr>
        </p:nvPicPr>
        <p:blipFill>
          <a:blip r:embed="rId2">
            <a:extLst>
              <a:ext uri="{28A0092B-C50C-407E-A947-70E740481C1C}">
                <a14:useLocalDpi xmlns:a14="http://schemas.microsoft.com/office/drawing/2010/main" val="0"/>
              </a:ext>
            </a:extLst>
          </a:blip>
          <a:srcRect/>
          <a:stretch>
            <a:fillRect/>
          </a:stretch>
        </p:blipFill>
        <p:spPr>
          <a:xfrm>
            <a:off x="179388" y="620713"/>
            <a:ext cx="8280400" cy="5822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4C8EDFF3-E4E6-4E0E-B4DD-E9CCC6F7DF84}" type="slidenum">
              <a:rPr lang="en-US" altLang="zh-CN" sz="1400"/>
            </a:fld>
            <a:endParaRPr lang="en-US" altLang="zh-CN" sz="1400"/>
          </a:p>
        </p:txBody>
      </p:sp>
      <p:pic>
        <p:nvPicPr>
          <p:cNvPr id="51203" name="Picture 4" descr="cff52c9fdd88d0d233d46a2c (12)"/>
          <p:cNvPicPr>
            <a:picLocks noGrp="1" noChangeAspect="1" noChangeArrowheads="1"/>
          </p:cNvPicPr>
          <p:nvPr>
            <p:ph type="body" idx="1"/>
            <p:custDataLst>
              <p:tags r:id="rId1"/>
            </p:custDataLst>
          </p:nvPr>
        </p:nvPicPr>
        <p:blipFill>
          <a:blip r:embed="rId2">
            <a:extLst>
              <a:ext uri="{28A0092B-C50C-407E-A947-70E740481C1C}">
                <a14:useLocalDpi xmlns:a14="http://schemas.microsoft.com/office/drawing/2010/main" val="0"/>
              </a:ext>
            </a:extLst>
          </a:blip>
          <a:srcRect/>
          <a:stretch>
            <a:fillRect/>
          </a:stretch>
        </p:blipFill>
        <p:spPr>
          <a:xfrm>
            <a:off x="539750" y="630238"/>
            <a:ext cx="8135938" cy="5894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0770F165-31E7-4297-9898-C701E85A2BD9}" type="slidenum">
              <a:rPr lang="en-US" altLang="zh-CN" sz="1400"/>
            </a:fld>
            <a:endParaRPr lang="en-US" altLang="zh-CN" sz="1400"/>
          </a:p>
        </p:txBody>
      </p:sp>
      <p:sp>
        <p:nvSpPr>
          <p:cNvPr id="2" name="Rectangle 2"/>
          <p:cNvSpPr>
            <a:spLocks noGrp="1" noChangeArrowheads="1"/>
          </p:cNvSpPr>
          <p:nvPr>
            <p:ph type="title"/>
          </p:nvPr>
        </p:nvSpPr>
        <p:spPr>
          <a:solidFill>
            <a:schemeClr val="accent5">
              <a:lumMod val="75000"/>
            </a:schemeClr>
          </a:solidFill>
        </p:spPr>
        <p:txBody>
          <a:bodyPr/>
          <a:lstStyle/>
          <a:p>
            <a:pPr eaLnBrk="1" hangingPunct="1">
              <a:defRPr/>
            </a:pPr>
            <a:r>
              <a:rPr lang="zh-CN" altLang="en-US" sz="3200" dirty="0">
                <a:latin typeface="黑体" panose="02010609060101010101" pitchFamily="49" charset="-122"/>
                <a:ea typeface="黑体" panose="02010609060101010101" pitchFamily="49" charset="-122"/>
              </a:rPr>
              <a:t>二、氨的理化特性与危险特性</a:t>
            </a:r>
            <a:endParaRPr lang="zh-CN" altLang="en-US" sz="3200" dirty="0">
              <a:latin typeface="黑体" panose="02010609060101010101" pitchFamily="49" charset="-122"/>
              <a:ea typeface="黑体" panose="02010609060101010101" pitchFamily="49" charset="-122"/>
            </a:endParaRPr>
          </a:p>
        </p:txBody>
      </p:sp>
      <p:sp>
        <p:nvSpPr>
          <p:cNvPr id="6147" name="Rectangle 3"/>
          <p:cNvSpPr>
            <a:spLocks noGrp="1" noChangeArrowheads="1"/>
          </p:cNvSpPr>
          <p:nvPr>
            <p:ph type="body" idx="1"/>
          </p:nvPr>
        </p:nvSpPr>
        <p:spPr>
          <a:xfrm>
            <a:off x="539750" y="1566863"/>
            <a:ext cx="7127875" cy="4525962"/>
          </a:xfrm>
        </p:spPr>
        <p:txBody>
          <a:bodyPr/>
          <a:lstStyle/>
          <a:p>
            <a:pPr marL="0" indent="0" eaLnBrk="1" hangingPunct="1">
              <a:lnSpc>
                <a:spcPct val="150000"/>
              </a:lnSpc>
              <a:buFontTx/>
              <a:buNone/>
              <a:defRPr/>
            </a:pPr>
            <a:r>
              <a:rPr lang="en-US" altLang="zh-CN" sz="2400" b="1" dirty="0" smtClean="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一</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理化特性</a:t>
            </a:r>
            <a:r>
              <a:rPr lang="zh-CN" altLang="en-US" sz="2400" dirty="0">
                <a:latin typeface="黑体" panose="02010609060101010101" pitchFamily="49" charset="-122"/>
                <a:ea typeface="黑体" panose="02010609060101010101" pitchFamily="49" charset="-122"/>
              </a:rPr>
              <a:t> </a:t>
            </a:r>
            <a:r>
              <a:rPr lang="en-US" altLang="zh-CN" sz="2400" dirty="0">
                <a:latin typeface="黑体" panose="02010609060101010101" pitchFamily="49" charset="-122"/>
                <a:ea typeface="黑体" panose="02010609060101010101" pitchFamily="49" charset="-122"/>
              </a:rPr>
              <a:t>:</a:t>
            </a:r>
            <a:endParaRPr lang="en-US" altLang="zh-CN" sz="2400" dirty="0">
              <a:latin typeface="黑体" panose="02010609060101010101" pitchFamily="49" charset="-122"/>
              <a:ea typeface="黑体" panose="02010609060101010101" pitchFamily="49" charset="-122"/>
            </a:endParaRPr>
          </a:p>
          <a:p>
            <a:pPr eaLnBrk="1" hangingPunct="1">
              <a:lnSpc>
                <a:spcPct val="150000"/>
              </a:lnSpc>
              <a:defRPr/>
            </a:pPr>
            <a:r>
              <a:rPr lang="zh-CN" altLang="en-US" sz="2400" dirty="0">
                <a:latin typeface="楷体" panose="02010609060101010101" pitchFamily="49" charset="-122"/>
                <a:ea typeface="楷体" panose="02010609060101010101" pitchFamily="49" charset="-122"/>
              </a:rPr>
              <a:t>无色有刺激性恶臭的气体</a:t>
            </a:r>
            <a:endParaRPr lang="zh-CN" altLang="en-US" sz="2400" dirty="0">
              <a:latin typeface="楷体" panose="02010609060101010101" pitchFamily="49" charset="-122"/>
              <a:ea typeface="楷体" panose="02010609060101010101" pitchFamily="49" charset="-122"/>
            </a:endParaRPr>
          </a:p>
          <a:p>
            <a:pPr eaLnBrk="1" hangingPunct="1">
              <a:lnSpc>
                <a:spcPct val="150000"/>
              </a:lnSpc>
              <a:defRPr/>
            </a:pPr>
            <a:r>
              <a:rPr lang="en-US" altLang="zh-CN" sz="2400" dirty="0">
                <a:latin typeface="楷体" panose="02010609060101010101" pitchFamily="49" charset="-122"/>
                <a:ea typeface="楷体" panose="02010609060101010101" pitchFamily="49" charset="-122"/>
              </a:rPr>
              <a:t>PH</a:t>
            </a:r>
            <a:r>
              <a:rPr lang="zh-CN" altLang="en-US" sz="2400" dirty="0">
                <a:latin typeface="楷体" panose="02010609060101010101" pitchFamily="49" charset="-122"/>
                <a:ea typeface="楷体" panose="02010609060101010101" pitchFamily="49" charset="-122"/>
              </a:rPr>
              <a:t>值</a:t>
            </a:r>
            <a:r>
              <a:rPr lang="en-US" altLang="zh-CN" sz="2400" dirty="0">
                <a:latin typeface="楷体" panose="02010609060101010101" pitchFamily="49" charset="-122"/>
                <a:ea typeface="楷体" panose="02010609060101010101" pitchFamily="49" charset="-122"/>
              </a:rPr>
              <a:t>:11.7(1%</a:t>
            </a:r>
            <a:r>
              <a:rPr lang="zh-CN" altLang="en-US" sz="2400" dirty="0">
                <a:latin typeface="楷体" panose="02010609060101010101" pitchFamily="49" charset="-122"/>
                <a:ea typeface="楷体" panose="02010609060101010101" pitchFamily="49" charset="-122"/>
              </a:rPr>
              <a:t>溶剂）  </a:t>
            </a:r>
            <a:endParaRPr lang="zh-CN" altLang="en-US" sz="2400" dirty="0">
              <a:latin typeface="楷体" panose="02010609060101010101" pitchFamily="49" charset="-122"/>
              <a:ea typeface="楷体" panose="02010609060101010101" pitchFamily="49" charset="-122"/>
            </a:endParaRPr>
          </a:p>
          <a:p>
            <a:pPr eaLnBrk="1" hangingPunct="1">
              <a:lnSpc>
                <a:spcPct val="150000"/>
              </a:lnSpc>
              <a:defRPr/>
            </a:pPr>
            <a:r>
              <a:rPr lang="zh-CN" altLang="en-US" sz="2400" dirty="0">
                <a:latin typeface="楷体" panose="02010609060101010101" pitchFamily="49" charset="-122"/>
                <a:ea typeface="楷体" panose="02010609060101010101" pitchFamily="49" charset="-122"/>
              </a:rPr>
              <a:t>闪点</a:t>
            </a:r>
            <a:r>
              <a:rPr lang="en-US" altLang="zh-CN" sz="2400" dirty="0">
                <a:latin typeface="楷体" panose="02010609060101010101" pitchFamily="49" charset="-122"/>
                <a:ea typeface="楷体" panose="02010609060101010101" pitchFamily="49" charset="-122"/>
              </a:rPr>
              <a:t>(℃)-54</a:t>
            </a:r>
            <a:endParaRPr lang="en-US" altLang="zh-CN" sz="2400" dirty="0">
              <a:latin typeface="楷体" panose="02010609060101010101" pitchFamily="49" charset="-122"/>
              <a:ea typeface="楷体" panose="02010609060101010101" pitchFamily="49" charset="-122"/>
            </a:endParaRPr>
          </a:p>
          <a:p>
            <a:pPr eaLnBrk="1" hangingPunct="1">
              <a:lnSpc>
                <a:spcPct val="150000"/>
              </a:lnSpc>
              <a:defRPr/>
            </a:pPr>
            <a:r>
              <a:rPr lang="zh-CN" altLang="en-US" sz="2400" dirty="0">
                <a:latin typeface="楷体" panose="02010609060101010101" pitchFamily="49" charset="-122"/>
                <a:ea typeface="楷体" panose="02010609060101010101" pitchFamily="49" charset="-122"/>
              </a:rPr>
              <a:t>沸点：</a:t>
            </a:r>
            <a:r>
              <a:rPr lang="en-US" altLang="zh-CN" sz="2400" dirty="0">
                <a:latin typeface="楷体" panose="02010609060101010101" pitchFamily="49" charset="-122"/>
                <a:ea typeface="楷体" panose="02010609060101010101" pitchFamily="49" charset="-122"/>
              </a:rPr>
              <a:t>-33.5℃      </a:t>
            </a:r>
            <a:r>
              <a:rPr lang="zh-CN" altLang="en-US" sz="2400" dirty="0">
                <a:latin typeface="楷体" panose="02010609060101010101" pitchFamily="49" charset="-122"/>
                <a:ea typeface="楷体" panose="02010609060101010101" pitchFamily="49" charset="-122"/>
              </a:rPr>
              <a:t>溶点</a:t>
            </a:r>
            <a:r>
              <a:rPr lang="en-US" altLang="zh-CN" sz="2400" dirty="0">
                <a:latin typeface="楷体" panose="02010609060101010101" pitchFamily="49" charset="-122"/>
                <a:ea typeface="楷体" panose="02010609060101010101" pitchFamily="49" charset="-122"/>
              </a:rPr>
              <a:t>:-77 ℃</a:t>
            </a:r>
            <a:endParaRPr lang="en-US" altLang="zh-CN" sz="2400" dirty="0">
              <a:latin typeface="楷体" panose="02010609060101010101" pitchFamily="49" charset="-122"/>
              <a:ea typeface="楷体" panose="02010609060101010101" pitchFamily="49" charset="-122"/>
            </a:endParaRPr>
          </a:p>
          <a:p>
            <a:pPr eaLnBrk="1" hangingPunct="1">
              <a:lnSpc>
                <a:spcPct val="150000"/>
              </a:lnSpc>
              <a:defRPr/>
            </a:pPr>
            <a:r>
              <a:rPr lang="zh-CN" altLang="en-US" sz="2400" dirty="0">
                <a:latin typeface="楷体" panose="02010609060101010101" pitchFamily="49" charset="-122"/>
                <a:ea typeface="楷体" panose="02010609060101010101" pitchFamily="49" charset="-122"/>
              </a:rPr>
              <a:t>饱和蒸汽压：</a:t>
            </a:r>
            <a:r>
              <a:rPr lang="en-US" altLang="zh-CN" sz="2400" dirty="0">
                <a:latin typeface="楷体" panose="02010609060101010101" pitchFamily="49" charset="-122"/>
                <a:ea typeface="楷体" panose="02010609060101010101" pitchFamily="49" charset="-122"/>
              </a:rPr>
              <a:t>506.62kPa </a:t>
            </a:r>
            <a:r>
              <a:rPr lang="zh-CN" altLang="en-US" sz="2400" dirty="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4.7℃</a:t>
            </a:r>
            <a:r>
              <a:rPr lang="zh-CN" altLang="en-US" sz="2400" dirty="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a:p>
            <a:pPr eaLnBrk="1" hangingPunct="1">
              <a:lnSpc>
                <a:spcPct val="150000"/>
              </a:lnSpc>
              <a:defRPr/>
            </a:pPr>
            <a:r>
              <a:rPr lang="zh-CN" altLang="en-US" sz="2400" dirty="0">
                <a:latin typeface="楷体" panose="02010609060101010101" pitchFamily="49" charset="-122"/>
                <a:ea typeface="楷体" panose="02010609060101010101" pitchFamily="49" charset="-122"/>
              </a:rPr>
              <a:t>燃烧热</a:t>
            </a:r>
            <a:r>
              <a:rPr lang="en-US" altLang="zh-CN" sz="2400" dirty="0">
                <a:latin typeface="楷体" panose="02010609060101010101" pitchFamily="49" charset="-122"/>
                <a:ea typeface="楷体" panose="02010609060101010101" pitchFamily="49" charset="-122"/>
              </a:rPr>
              <a:t>(KJ/</a:t>
            </a:r>
            <a:r>
              <a:rPr lang="en-US" altLang="zh-CN" sz="2400" dirty="0" err="1">
                <a:latin typeface="楷体" panose="02010609060101010101" pitchFamily="49" charset="-122"/>
                <a:ea typeface="楷体" panose="02010609060101010101" pitchFamily="49" charset="-122"/>
              </a:rPr>
              <a:t>moI</a:t>
            </a:r>
            <a:r>
              <a:rPr lang="en-US" altLang="zh-CN" sz="2400" dirty="0">
                <a:latin typeface="楷体" panose="02010609060101010101" pitchFamily="49" charset="-122"/>
                <a:ea typeface="楷体" panose="02010609060101010101" pitchFamily="49" charset="-122"/>
              </a:rPr>
              <a:t>)-</a:t>
            </a:r>
            <a:r>
              <a:rPr lang="en-US" altLang="zh-CN" sz="2400" dirty="0" smtClean="0">
                <a:latin typeface="楷体" panose="02010609060101010101" pitchFamily="49" charset="-122"/>
                <a:ea typeface="楷体" panose="02010609060101010101" pitchFamily="49" charset="-122"/>
              </a:rPr>
              <a:t>316.25</a:t>
            </a:r>
            <a:endParaRPr lang="en-US" altLang="zh-CN" sz="2400" dirty="0">
              <a:latin typeface="楷体" panose="02010609060101010101" pitchFamily="49" charset="-122"/>
              <a:ea typeface="楷体" panose="02010609060101010101" pitchFamily="49"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2AEA5EDC-1FBC-4D85-9A65-6581AA24DFC6}" type="slidenum">
              <a:rPr lang="en-US" altLang="zh-CN" sz="1400"/>
            </a:fld>
            <a:endParaRPr lang="en-US" altLang="zh-CN" sz="1400"/>
          </a:p>
        </p:txBody>
      </p:sp>
      <p:sp>
        <p:nvSpPr>
          <p:cNvPr id="52227" name="Rectangle 2"/>
          <p:cNvSpPr>
            <a:spLocks noGrp="1" noChangeArrowheads="1"/>
          </p:cNvSpPr>
          <p:nvPr>
            <p:ph type="title"/>
          </p:nvPr>
        </p:nvSpPr>
        <p:spPr/>
        <p:txBody>
          <a:bodyPr/>
          <a:lstStyle/>
          <a:p>
            <a:pPr eaLnBrk="1" hangingPunct="1"/>
            <a:endParaRPr lang="zh-CN" altLang="zh-CN" smtClean="0"/>
          </a:p>
        </p:txBody>
      </p:sp>
      <p:pic>
        <p:nvPicPr>
          <p:cNvPr id="52228" name="Picture 4" descr="cff52c9fdd88d0d233d46a2c (13)"/>
          <p:cNvPicPr>
            <a:picLocks noGrp="1" noChangeAspect="1" noChangeArrowheads="1"/>
          </p:cNvPicPr>
          <p:nvPr>
            <p:ph type="body" idx="1"/>
            <p:custDataLst>
              <p:tags r:id="rId1"/>
            </p:custDataLst>
          </p:nvPr>
        </p:nvPicPr>
        <p:blipFill>
          <a:blip r:embed="rId2">
            <a:extLst>
              <a:ext uri="{28A0092B-C50C-407E-A947-70E740481C1C}">
                <a14:useLocalDpi xmlns:a14="http://schemas.microsoft.com/office/drawing/2010/main" val="0"/>
              </a:ext>
            </a:extLst>
          </a:blip>
          <a:srcRect/>
          <a:stretch>
            <a:fillRect/>
          </a:stretch>
        </p:blipFill>
        <p:spPr>
          <a:xfrm>
            <a:off x="395288" y="260350"/>
            <a:ext cx="8353425" cy="574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F29853C8-D201-454D-B806-3BD7AF76538A}" type="slidenum">
              <a:rPr lang="en-US" altLang="zh-CN" sz="1400"/>
            </a:fld>
            <a:endParaRPr lang="en-US" altLang="zh-CN" sz="1400"/>
          </a:p>
        </p:txBody>
      </p:sp>
      <p:pic>
        <p:nvPicPr>
          <p:cNvPr id="53251" name="Picture 4" descr="cff52c9fdd88d0d233d46a2c (15)"/>
          <p:cNvPicPr>
            <a:picLocks noGrp="1" noChangeAspect="1" noChangeArrowheads="1"/>
          </p:cNvPicPr>
          <p:nvPr>
            <p:ph type="body" idx="1"/>
            <p:custDataLst>
              <p:tags r:id="rId1"/>
            </p:custDataLst>
          </p:nvPr>
        </p:nvPicPr>
        <p:blipFill>
          <a:blip r:embed="rId2">
            <a:extLst>
              <a:ext uri="{28A0092B-C50C-407E-A947-70E740481C1C}">
                <a14:useLocalDpi xmlns:a14="http://schemas.microsoft.com/office/drawing/2010/main" val="0"/>
              </a:ext>
            </a:extLst>
          </a:blip>
          <a:srcRect/>
          <a:stretch>
            <a:fillRect/>
          </a:stretch>
        </p:blipFill>
        <p:spPr>
          <a:xfrm>
            <a:off x="395288" y="487363"/>
            <a:ext cx="8424862" cy="5894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5AFDBB8A-C941-4417-BD8E-1E04DD09D780}" type="slidenum">
              <a:rPr lang="en-US" altLang="zh-CN" sz="1400"/>
            </a:fld>
            <a:endParaRPr lang="en-US" altLang="zh-CN" sz="1400"/>
          </a:p>
        </p:txBody>
      </p:sp>
      <p:sp>
        <p:nvSpPr>
          <p:cNvPr id="54275" name="Rectangle 2"/>
          <p:cNvSpPr>
            <a:spLocks noGrp="1" noChangeArrowheads="1"/>
          </p:cNvSpPr>
          <p:nvPr>
            <p:ph type="title"/>
          </p:nvPr>
        </p:nvSpPr>
        <p:spPr/>
        <p:txBody>
          <a:bodyPr/>
          <a:lstStyle/>
          <a:p>
            <a:pPr eaLnBrk="1" hangingPunct="1"/>
            <a:endParaRPr lang="zh-CN" altLang="zh-CN" smtClean="0"/>
          </a:p>
        </p:txBody>
      </p:sp>
      <p:pic>
        <p:nvPicPr>
          <p:cNvPr id="54276" name="Picture 4" descr="cff52c9fdd88d0d233d46a2c (16)"/>
          <p:cNvPicPr>
            <a:picLocks noGrp="1" noChangeAspect="1" noChangeArrowheads="1"/>
          </p:cNvPicPr>
          <p:nvPr>
            <p:ph type="body" idx="1"/>
            <p:custDataLst>
              <p:tags r:id="rId1"/>
            </p:custDataLst>
          </p:nvPr>
        </p:nvPicPr>
        <p:blipFill>
          <a:blip r:embed="rId2">
            <a:extLst>
              <a:ext uri="{28A0092B-C50C-407E-A947-70E740481C1C}">
                <a14:useLocalDpi xmlns:a14="http://schemas.microsoft.com/office/drawing/2010/main" val="0"/>
              </a:ext>
            </a:extLst>
          </a:blip>
          <a:srcRect/>
          <a:stretch>
            <a:fillRect/>
          </a:stretch>
        </p:blipFill>
        <p:spPr>
          <a:xfrm>
            <a:off x="395288" y="260350"/>
            <a:ext cx="8353425" cy="5894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9D832C79-9E91-4D89-8B61-1423CAFE3314}" type="slidenum">
              <a:rPr lang="en-US" altLang="zh-CN" sz="1400"/>
            </a:fld>
            <a:endParaRPr lang="en-US" altLang="zh-CN" sz="1400"/>
          </a:p>
        </p:txBody>
      </p:sp>
      <p:pic>
        <p:nvPicPr>
          <p:cNvPr id="55299" name="Picture 4" descr="cff52c9fdd88d0d233d46a2c (18)"/>
          <p:cNvPicPr>
            <a:picLocks noGrp="1" noChangeAspect="1" noChangeArrowheads="1"/>
          </p:cNvPicPr>
          <p:nvPr>
            <p:ph type="body" idx="1"/>
            <p:custDataLst>
              <p:tags r:id="rId1"/>
            </p:custDataLst>
          </p:nvPr>
        </p:nvPicPr>
        <p:blipFill>
          <a:blip r:embed="rId2">
            <a:extLst>
              <a:ext uri="{28A0092B-C50C-407E-A947-70E740481C1C}">
                <a14:useLocalDpi xmlns:a14="http://schemas.microsoft.com/office/drawing/2010/main" val="0"/>
              </a:ext>
            </a:extLst>
          </a:blip>
          <a:srcRect/>
          <a:stretch>
            <a:fillRect/>
          </a:stretch>
        </p:blipFill>
        <p:spPr>
          <a:xfrm>
            <a:off x="395288" y="260350"/>
            <a:ext cx="8280400" cy="5894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EE4EC67E-94FE-49DC-BB38-6B13AE0C9A75}" type="slidenum">
              <a:rPr lang="en-US" altLang="zh-CN" sz="1400"/>
            </a:fld>
            <a:endParaRPr lang="en-US" altLang="zh-CN" sz="1400"/>
          </a:p>
        </p:txBody>
      </p:sp>
      <p:pic>
        <p:nvPicPr>
          <p:cNvPr id="56323" name="Picture 4" descr="cff52c9fdd88d0d233d46a2c (50)"/>
          <p:cNvPicPr>
            <a:picLocks noGrp="1" noChangeAspect="1" noChangeArrowheads="1"/>
          </p:cNvPicPr>
          <p:nvPr>
            <p:ph type="body" idx="1"/>
            <p:custDataLst>
              <p:tags r:id="rId1"/>
            </p:custDataLst>
          </p:nvPr>
        </p:nvPicPr>
        <p:blipFill>
          <a:blip r:embed="rId2">
            <a:extLst>
              <a:ext uri="{28A0092B-C50C-407E-A947-70E740481C1C}">
                <a14:useLocalDpi xmlns:a14="http://schemas.microsoft.com/office/drawing/2010/main" val="0"/>
              </a:ext>
            </a:extLst>
          </a:blip>
          <a:srcRect/>
          <a:stretch>
            <a:fillRect/>
          </a:stretch>
        </p:blipFill>
        <p:spPr>
          <a:xfrm>
            <a:off x="468313" y="260350"/>
            <a:ext cx="8207375" cy="5905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325F2275-823F-41EB-9EE7-364B1A4FF03D}" type="slidenum">
              <a:rPr lang="en-US" altLang="zh-CN" sz="1400"/>
            </a:fld>
            <a:endParaRPr lang="en-US" altLang="zh-CN" sz="1400"/>
          </a:p>
        </p:txBody>
      </p:sp>
      <p:pic>
        <p:nvPicPr>
          <p:cNvPr id="57347" name="Picture 4" descr="cff52c9fdd88d0d233d46a2c (51)"/>
          <p:cNvPicPr>
            <a:picLocks noGrp="1" noChangeAspect="1" noChangeArrowheads="1"/>
          </p:cNvPicPr>
          <p:nvPr>
            <p:ph type="body" idx="1"/>
            <p:custDataLst>
              <p:tags r:id="rId1"/>
            </p:custDataLst>
          </p:nvPr>
        </p:nvPicPr>
        <p:blipFill>
          <a:blip r:embed="rId2">
            <a:extLst>
              <a:ext uri="{28A0092B-C50C-407E-A947-70E740481C1C}">
                <a14:useLocalDpi xmlns:a14="http://schemas.microsoft.com/office/drawing/2010/main" val="0"/>
              </a:ext>
            </a:extLst>
          </a:blip>
          <a:srcRect/>
          <a:stretch>
            <a:fillRect/>
          </a:stretch>
        </p:blipFill>
        <p:spPr>
          <a:xfrm>
            <a:off x="468313" y="260350"/>
            <a:ext cx="8207375" cy="5822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556F78D6-20FD-4E59-9C0D-B0CC65F099AF}" type="slidenum">
              <a:rPr lang="en-US" altLang="zh-CN" sz="1400"/>
            </a:fld>
            <a:endParaRPr lang="en-US" altLang="zh-CN" sz="1400"/>
          </a:p>
        </p:txBody>
      </p:sp>
      <p:sp>
        <p:nvSpPr>
          <p:cNvPr id="58371" name="Rectangle 2"/>
          <p:cNvSpPr>
            <a:spLocks noGrp="1" noChangeArrowheads="1"/>
          </p:cNvSpPr>
          <p:nvPr>
            <p:ph type="title"/>
          </p:nvPr>
        </p:nvSpPr>
        <p:spPr/>
        <p:txBody>
          <a:bodyPr/>
          <a:lstStyle/>
          <a:p>
            <a:pPr eaLnBrk="1" hangingPunct="1"/>
            <a:endParaRPr lang="zh-CN" altLang="zh-CN" smtClean="0"/>
          </a:p>
        </p:txBody>
      </p:sp>
      <p:pic>
        <p:nvPicPr>
          <p:cNvPr id="58372" name="Picture 4" descr="cff52c9fdd88d0d233d46a2c (55)"/>
          <p:cNvPicPr>
            <a:picLocks noGrp="1" noChangeAspect="1" noChangeArrowheads="1"/>
          </p:cNvPicPr>
          <p:nvPr>
            <p:ph type="body" idx="1"/>
            <p:custDataLst>
              <p:tags r:id="rId1"/>
            </p:custDataLst>
          </p:nvPr>
        </p:nvPicPr>
        <p:blipFill>
          <a:blip r:embed="rId2">
            <a:extLst>
              <a:ext uri="{28A0092B-C50C-407E-A947-70E740481C1C}">
                <a14:useLocalDpi xmlns:a14="http://schemas.microsoft.com/office/drawing/2010/main" val="0"/>
              </a:ext>
            </a:extLst>
          </a:blip>
          <a:srcRect/>
          <a:stretch>
            <a:fillRect/>
          </a:stretch>
        </p:blipFill>
        <p:spPr>
          <a:xfrm>
            <a:off x="395288" y="260350"/>
            <a:ext cx="8424862" cy="5894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B722CCBB-9A93-41EE-AE5D-61553A3EC629}" type="slidenum">
              <a:rPr lang="en-US" altLang="zh-CN" sz="1400"/>
            </a:fld>
            <a:endParaRPr lang="en-US" altLang="zh-CN" sz="1400"/>
          </a:p>
        </p:txBody>
      </p:sp>
      <p:pic>
        <p:nvPicPr>
          <p:cNvPr id="59395" name="Picture 4" descr="cff52c9fdd88d0d233d46a2c (58)"/>
          <p:cNvPicPr>
            <a:picLocks noGrp="1" noChangeAspect="1" noChangeArrowheads="1"/>
          </p:cNvPicPr>
          <p:nvPr>
            <p:ph type="body" idx="1"/>
            <p:custDataLst>
              <p:tags r:id="rId1"/>
            </p:custDataLst>
          </p:nvPr>
        </p:nvPicPr>
        <p:blipFill>
          <a:blip r:embed="rId2">
            <a:extLst>
              <a:ext uri="{28A0092B-C50C-407E-A947-70E740481C1C}">
                <a14:useLocalDpi xmlns:a14="http://schemas.microsoft.com/office/drawing/2010/main" val="0"/>
              </a:ext>
            </a:extLst>
          </a:blip>
          <a:srcRect/>
          <a:stretch>
            <a:fillRect/>
          </a:stretch>
        </p:blipFill>
        <p:spPr>
          <a:xfrm>
            <a:off x="395288" y="260350"/>
            <a:ext cx="8281987" cy="5894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BE2A1A75-A047-4331-BD27-C0F325AF32C0}" type="slidenum">
              <a:rPr lang="en-US" altLang="zh-CN" sz="1400"/>
            </a:fld>
            <a:endParaRPr lang="en-US" altLang="zh-CN" sz="1400"/>
          </a:p>
        </p:txBody>
      </p:sp>
      <p:pic>
        <p:nvPicPr>
          <p:cNvPr id="60419" name="Picture 4" descr="cff52c9fdd88d0d233d46a2c (62)"/>
          <p:cNvPicPr>
            <a:picLocks noGrp="1" noChangeAspect="1" noChangeArrowheads="1"/>
          </p:cNvPicPr>
          <p:nvPr>
            <p:ph type="body" idx="1"/>
            <p:custDataLst>
              <p:tags r:id="rId1"/>
            </p:custDataLst>
          </p:nvPr>
        </p:nvPicPr>
        <p:blipFill>
          <a:blip r:embed="rId2">
            <a:extLst>
              <a:ext uri="{28A0092B-C50C-407E-A947-70E740481C1C}">
                <a14:useLocalDpi xmlns:a14="http://schemas.microsoft.com/office/drawing/2010/main" val="0"/>
              </a:ext>
            </a:extLst>
          </a:blip>
          <a:srcRect/>
          <a:stretch>
            <a:fillRect/>
          </a:stretch>
        </p:blipFill>
        <p:spPr>
          <a:xfrm>
            <a:off x="395288" y="260350"/>
            <a:ext cx="8280400" cy="5894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BD905552-C59D-458D-8715-4A022268DA2E}" type="slidenum">
              <a:rPr lang="en-US" altLang="zh-CN" sz="1400"/>
            </a:fld>
            <a:endParaRPr lang="en-US" altLang="zh-CN" sz="1400"/>
          </a:p>
        </p:txBody>
      </p:sp>
      <p:sp>
        <p:nvSpPr>
          <p:cNvPr id="61443" name="Rectangle 2"/>
          <p:cNvSpPr>
            <a:spLocks noGrp="1" noChangeArrowheads="1"/>
          </p:cNvSpPr>
          <p:nvPr>
            <p:ph type="title"/>
          </p:nvPr>
        </p:nvSpPr>
        <p:spPr>
          <a:xfrm>
            <a:off x="250825" y="404813"/>
            <a:ext cx="8229600" cy="936625"/>
          </a:xfrm>
        </p:spPr>
        <p:txBody>
          <a:bodyPr/>
          <a:lstStyle/>
          <a:p>
            <a:pPr eaLnBrk="1" hangingPunct="1"/>
            <a:endParaRPr lang="zh-CN" altLang="zh-CN" smtClean="0"/>
          </a:p>
        </p:txBody>
      </p:sp>
      <p:pic>
        <p:nvPicPr>
          <p:cNvPr id="61444" name="Picture 4" descr="cff52c9fdd88d0d233d46a2c (65)"/>
          <p:cNvPicPr>
            <a:picLocks noGrp="1" noChangeAspect="1" noChangeArrowheads="1"/>
          </p:cNvPicPr>
          <p:nvPr>
            <p:ph type="body" idx="1"/>
            <p:custDataLst>
              <p:tags r:id="rId1"/>
            </p:custDataLst>
          </p:nvPr>
        </p:nvPicPr>
        <p:blipFill>
          <a:blip r:embed="rId2">
            <a:extLst>
              <a:ext uri="{28A0092B-C50C-407E-A947-70E740481C1C}">
                <a14:useLocalDpi xmlns:a14="http://schemas.microsoft.com/office/drawing/2010/main" val="0"/>
              </a:ext>
            </a:extLst>
          </a:blip>
          <a:srcRect/>
          <a:stretch>
            <a:fillRect/>
          </a:stretch>
        </p:blipFill>
        <p:spPr>
          <a:xfrm>
            <a:off x="250825" y="404813"/>
            <a:ext cx="8353425" cy="574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28FE4919-8137-482E-9D54-DB674C7D3C2E}" type="slidenum">
              <a:rPr lang="en-US" altLang="zh-CN" sz="1400"/>
            </a:fld>
            <a:endParaRPr lang="en-US" altLang="zh-CN" sz="1400"/>
          </a:p>
        </p:txBody>
      </p:sp>
      <p:sp>
        <p:nvSpPr>
          <p:cNvPr id="7171" name="Rectangle 3"/>
          <p:cNvSpPr>
            <a:spLocks noGrp="1" noChangeArrowheads="1"/>
          </p:cNvSpPr>
          <p:nvPr>
            <p:ph type="body" idx="1"/>
          </p:nvPr>
        </p:nvSpPr>
        <p:spPr>
          <a:xfrm>
            <a:off x="684213" y="-88900"/>
            <a:ext cx="6624637" cy="4525963"/>
          </a:xfrm>
        </p:spPr>
        <p:txBody>
          <a:bodyPr/>
          <a:lstStyle/>
          <a:p>
            <a:pPr eaLnBrk="1" hangingPunct="1">
              <a:lnSpc>
                <a:spcPct val="150000"/>
              </a:lnSpc>
            </a:pPr>
            <a:endParaRPr lang="en-US" altLang="zh-CN" sz="2400" smtClean="0">
              <a:latin typeface="楷体" panose="02010609060101010101" pitchFamily="49" charset="-122"/>
              <a:ea typeface="楷体" panose="02010609060101010101" pitchFamily="49" charset="-122"/>
            </a:endParaRPr>
          </a:p>
          <a:p>
            <a:pPr eaLnBrk="1" hangingPunct="1">
              <a:lnSpc>
                <a:spcPct val="150000"/>
              </a:lnSpc>
            </a:pPr>
            <a:r>
              <a:rPr lang="zh-CN" altLang="en-US" sz="2400" smtClean="0">
                <a:latin typeface="楷体" panose="02010609060101010101" pitchFamily="49" charset="-122"/>
                <a:ea typeface="楷体" panose="02010609060101010101" pitchFamily="49" charset="-122"/>
              </a:rPr>
              <a:t>爆炸下限</a:t>
            </a:r>
            <a:r>
              <a:rPr lang="en-US" altLang="zh-CN" sz="2400" smtClean="0">
                <a:latin typeface="楷体" panose="02010609060101010101" pitchFamily="49" charset="-122"/>
                <a:ea typeface="楷体" panose="02010609060101010101" pitchFamily="49" charset="-122"/>
              </a:rPr>
              <a:t>(%)15</a:t>
            </a:r>
            <a:endParaRPr lang="en-US" altLang="zh-CN" sz="2400" smtClean="0">
              <a:latin typeface="楷体" panose="02010609060101010101" pitchFamily="49" charset="-122"/>
              <a:ea typeface="楷体" panose="02010609060101010101" pitchFamily="49" charset="-122"/>
            </a:endParaRPr>
          </a:p>
          <a:p>
            <a:pPr eaLnBrk="1" hangingPunct="1">
              <a:lnSpc>
                <a:spcPct val="150000"/>
              </a:lnSpc>
            </a:pPr>
            <a:r>
              <a:rPr lang="zh-CN" altLang="en-US" sz="2400" smtClean="0">
                <a:latin typeface="楷体" panose="02010609060101010101" pitchFamily="49" charset="-122"/>
                <a:ea typeface="楷体" panose="02010609060101010101" pitchFamily="49" charset="-122"/>
              </a:rPr>
              <a:t>爆炸上限</a:t>
            </a:r>
            <a:r>
              <a:rPr lang="en-US" altLang="zh-CN" sz="2400" smtClean="0">
                <a:latin typeface="楷体" panose="02010609060101010101" pitchFamily="49" charset="-122"/>
                <a:ea typeface="楷体" panose="02010609060101010101" pitchFamily="49" charset="-122"/>
              </a:rPr>
              <a:t>(%)28</a:t>
            </a:r>
            <a:endParaRPr lang="en-US" altLang="zh-CN" sz="2400" smtClean="0">
              <a:latin typeface="楷体" panose="02010609060101010101" pitchFamily="49" charset="-122"/>
              <a:ea typeface="楷体" panose="02010609060101010101" pitchFamily="49" charset="-122"/>
            </a:endParaRPr>
          </a:p>
          <a:p>
            <a:pPr eaLnBrk="1" hangingPunct="1">
              <a:lnSpc>
                <a:spcPct val="150000"/>
              </a:lnSpc>
            </a:pPr>
            <a:r>
              <a:rPr lang="zh-CN" altLang="en-US" sz="2400" smtClean="0">
                <a:latin typeface="楷体" panose="02010609060101010101" pitchFamily="49" charset="-122"/>
                <a:ea typeface="楷体" panose="02010609060101010101" pitchFamily="49" charset="-122"/>
              </a:rPr>
              <a:t>引燃温度</a:t>
            </a:r>
            <a:r>
              <a:rPr lang="en-US" altLang="zh-CN" sz="2400" smtClean="0">
                <a:latin typeface="楷体" panose="02010609060101010101" pitchFamily="49" charset="-122"/>
                <a:ea typeface="楷体" panose="02010609060101010101" pitchFamily="49" charset="-122"/>
              </a:rPr>
              <a:t>(℃)651</a:t>
            </a:r>
            <a:endParaRPr lang="en-US" altLang="zh-CN" sz="2400" smtClean="0">
              <a:latin typeface="楷体" panose="02010609060101010101" pitchFamily="49" charset="-122"/>
              <a:ea typeface="楷体" panose="02010609060101010101" pitchFamily="49" charset="-122"/>
            </a:endParaRPr>
          </a:p>
          <a:p>
            <a:pPr eaLnBrk="1" hangingPunct="1">
              <a:lnSpc>
                <a:spcPct val="150000"/>
              </a:lnSpc>
            </a:pPr>
            <a:r>
              <a:rPr lang="zh-CN" altLang="en-US" sz="2400" smtClean="0">
                <a:latin typeface="楷体" panose="02010609060101010101" pitchFamily="49" charset="-122"/>
                <a:ea typeface="楷体" panose="02010609060101010101" pitchFamily="49" charset="-122"/>
              </a:rPr>
              <a:t>相对密度（水</a:t>
            </a:r>
            <a:r>
              <a:rPr lang="en-US" altLang="zh-CN" sz="2400" smtClean="0">
                <a:latin typeface="楷体" panose="02010609060101010101" pitchFamily="49" charset="-122"/>
                <a:ea typeface="楷体" panose="02010609060101010101" pitchFamily="49" charset="-122"/>
              </a:rPr>
              <a:t>=1</a:t>
            </a:r>
            <a:r>
              <a:rPr lang="zh-CN" altLang="en-US" sz="2400" smtClean="0">
                <a:latin typeface="楷体" panose="02010609060101010101" pitchFamily="49" charset="-122"/>
                <a:ea typeface="楷体" panose="02010609060101010101" pitchFamily="49" charset="-122"/>
              </a:rPr>
              <a:t>）</a:t>
            </a:r>
            <a:r>
              <a:rPr lang="en-US" altLang="zh-CN" sz="2400" smtClean="0">
                <a:latin typeface="楷体" panose="02010609060101010101" pitchFamily="49" charset="-122"/>
                <a:ea typeface="楷体" panose="02010609060101010101" pitchFamily="49" charset="-122"/>
              </a:rPr>
              <a:t>0.7</a:t>
            </a:r>
            <a:r>
              <a:rPr lang="zh-CN" altLang="en-US" sz="2400" smtClean="0">
                <a:latin typeface="楷体" panose="02010609060101010101" pitchFamily="49" charset="-122"/>
                <a:ea typeface="楷体" panose="02010609060101010101" pitchFamily="49" charset="-122"/>
              </a:rPr>
              <a:t>（</a:t>
            </a:r>
            <a:r>
              <a:rPr lang="en-US" altLang="zh-CN" sz="2400" smtClean="0">
                <a:latin typeface="楷体" panose="02010609060101010101" pitchFamily="49" charset="-122"/>
                <a:ea typeface="楷体" panose="02010609060101010101" pitchFamily="49" charset="-122"/>
              </a:rPr>
              <a:t>-33℃</a:t>
            </a:r>
            <a:r>
              <a:rPr lang="zh-CN" altLang="en-US" sz="2400" smtClean="0">
                <a:latin typeface="楷体" panose="02010609060101010101" pitchFamily="49" charset="-122"/>
                <a:ea typeface="楷体" panose="02010609060101010101" pitchFamily="49" charset="-122"/>
              </a:rPr>
              <a:t>）</a:t>
            </a:r>
            <a:endParaRPr lang="zh-CN" altLang="en-US" sz="2400" smtClean="0">
              <a:latin typeface="楷体" panose="02010609060101010101" pitchFamily="49" charset="-122"/>
              <a:ea typeface="楷体" panose="02010609060101010101" pitchFamily="49" charset="-122"/>
            </a:endParaRPr>
          </a:p>
          <a:p>
            <a:pPr eaLnBrk="1" hangingPunct="1">
              <a:lnSpc>
                <a:spcPct val="150000"/>
              </a:lnSpc>
            </a:pPr>
            <a:r>
              <a:rPr lang="zh-CN" altLang="en-US" sz="2400" smtClean="0">
                <a:latin typeface="楷体" panose="02010609060101010101" pitchFamily="49" charset="-122"/>
                <a:ea typeface="楷体" panose="02010609060101010101" pitchFamily="49" charset="-122"/>
              </a:rPr>
              <a:t>相对蒸气密度（空气</a:t>
            </a:r>
            <a:r>
              <a:rPr lang="en-US" altLang="zh-CN" sz="2400" smtClean="0">
                <a:latin typeface="楷体" panose="02010609060101010101" pitchFamily="49" charset="-122"/>
                <a:ea typeface="楷体" panose="02010609060101010101" pitchFamily="49" charset="-122"/>
              </a:rPr>
              <a:t>=1</a:t>
            </a:r>
            <a:r>
              <a:rPr lang="zh-CN" altLang="en-US" sz="2400" smtClean="0">
                <a:latin typeface="楷体" panose="02010609060101010101" pitchFamily="49" charset="-122"/>
                <a:ea typeface="楷体" panose="02010609060101010101" pitchFamily="49" charset="-122"/>
              </a:rPr>
              <a:t>） </a:t>
            </a:r>
            <a:r>
              <a:rPr lang="en-US" altLang="zh-CN" sz="2400" smtClean="0">
                <a:latin typeface="楷体" panose="02010609060101010101" pitchFamily="49" charset="-122"/>
                <a:ea typeface="楷体" panose="02010609060101010101" pitchFamily="49" charset="-122"/>
              </a:rPr>
              <a:t>0.59</a:t>
            </a:r>
            <a:endParaRPr lang="en-US" altLang="zh-CN" sz="2400" smtClean="0">
              <a:latin typeface="楷体" panose="02010609060101010101" pitchFamily="49" charset="-122"/>
              <a:ea typeface="楷体" panose="02010609060101010101" pitchFamily="49" charset="-122"/>
            </a:endParaRPr>
          </a:p>
          <a:p>
            <a:pPr eaLnBrk="1" hangingPunct="1">
              <a:lnSpc>
                <a:spcPct val="150000"/>
              </a:lnSpc>
            </a:pPr>
            <a:r>
              <a:rPr lang="zh-CN" altLang="en-US" sz="2400" smtClean="0">
                <a:latin typeface="楷体" panose="02010609060101010101" pitchFamily="49" charset="-122"/>
                <a:ea typeface="楷体" panose="02010609060101010101" pitchFamily="49" charset="-122"/>
              </a:rPr>
              <a:t>溶解性：易溶于水、乙醇、乙醚</a:t>
            </a:r>
            <a:endParaRPr lang="zh-CN" altLang="en-US" sz="2400" smtClean="0">
              <a:latin typeface="楷体" panose="02010609060101010101" pitchFamily="49" charset="-122"/>
              <a:ea typeface="楷体" panose="02010609060101010101" pitchFamily="49" charset="-122"/>
            </a:endParaRPr>
          </a:p>
          <a:p>
            <a:pPr eaLnBrk="1" hangingPunct="1">
              <a:lnSpc>
                <a:spcPct val="150000"/>
              </a:lnSpc>
            </a:pPr>
            <a:r>
              <a:rPr lang="zh-CN" altLang="en-US" sz="2400" smtClean="0">
                <a:latin typeface="楷体" panose="02010609060101010101" pitchFamily="49" charset="-122"/>
                <a:ea typeface="楷体" panose="02010609060101010101" pitchFamily="49" charset="-122"/>
              </a:rPr>
              <a:t>临界压力   </a:t>
            </a:r>
            <a:r>
              <a:rPr lang="en-US" altLang="zh-CN" sz="2400" smtClean="0">
                <a:latin typeface="楷体" panose="02010609060101010101" pitchFamily="49" charset="-122"/>
                <a:ea typeface="楷体" panose="02010609060101010101" pitchFamily="49" charset="-122"/>
              </a:rPr>
              <a:t>11.4Mpa</a:t>
            </a:r>
            <a:endParaRPr lang="en-US" altLang="zh-CN" sz="2400" smtClean="0">
              <a:latin typeface="楷体" panose="02010609060101010101" pitchFamily="49" charset="-122"/>
              <a:ea typeface="楷体" panose="02010609060101010101" pitchFamily="49" charset="-122"/>
            </a:endParaRPr>
          </a:p>
          <a:p>
            <a:pPr eaLnBrk="1" hangingPunct="1">
              <a:lnSpc>
                <a:spcPct val="150000"/>
              </a:lnSpc>
            </a:pPr>
            <a:r>
              <a:rPr lang="zh-CN" altLang="en-US" sz="2400" smtClean="0">
                <a:latin typeface="楷体" panose="02010609060101010101" pitchFamily="49" charset="-122"/>
                <a:ea typeface="楷体" panose="02010609060101010101" pitchFamily="49" charset="-122"/>
              </a:rPr>
              <a:t>临界温度   </a:t>
            </a:r>
            <a:r>
              <a:rPr lang="en-US" altLang="zh-CN" sz="2400" smtClean="0">
                <a:latin typeface="楷体" panose="02010609060101010101" pitchFamily="49" charset="-122"/>
                <a:ea typeface="楷体" panose="02010609060101010101" pitchFamily="49" charset="-122"/>
              </a:rPr>
              <a:t>132.4</a:t>
            </a:r>
            <a:r>
              <a:rPr lang="en-US" altLang="zh-CN" sz="2400" smtClean="0"/>
              <a:t>℃</a:t>
            </a:r>
            <a:endParaRPr lang="en-US" altLang="zh-CN" sz="2400" smtClean="0"/>
          </a:p>
          <a:p>
            <a:pPr eaLnBrk="1" hangingPunct="1">
              <a:lnSpc>
                <a:spcPct val="150000"/>
              </a:lnSpc>
            </a:pPr>
            <a:r>
              <a:rPr lang="zh-CN" altLang="en-US" sz="2400" smtClean="0">
                <a:latin typeface="楷体" panose="02010609060101010101" pitchFamily="49" charset="-122"/>
                <a:ea typeface="楷体" panose="02010609060101010101" pitchFamily="49" charset="-122"/>
              </a:rPr>
              <a:t>主要用途</a:t>
            </a: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用作制冷剂及制取铵盐和氮肥 </a:t>
            </a:r>
            <a:endParaRPr lang="zh-CN" altLang="en-US" sz="2400" smtClean="0">
              <a:latin typeface="楷体" panose="02010609060101010101" pitchFamily="49" charset="-122"/>
              <a:ea typeface="楷体" panose="02010609060101010101" pitchFamily="49" charset="-122"/>
            </a:endParaRPr>
          </a:p>
          <a:p>
            <a:pPr eaLnBrk="1" hangingPunct="1"/>
            <a:endParaRPr lang="zh-CN" altLang="en-US" sz="2400" smtClean="0">
              <a:latin typeface="楷体" panose="02010609060101010101" pitchFamily="49" charset="-122"/>
              <a:ea typeface="楷体" panose="02010609060101010101" pitchFamily="49" charset="-122"/>
            </a:endParaRPr>
          </a:p>
          <a:p>
            <a:pPr eaLnBrk="1" hangingPunct="1"/>
            <a:endParaRPr lang="zh-CN" altLang="en-US" sz="2400" smtClean="0">
              <a:latin typeface="楷体" panose="02010609060101010101" pitchFamily="49" charset="-122"/>
              <a:ea typeface="楷体" panose="02010609060101010101" pitchFamily="49" charset="-122"/>
            </a:endParaRPr>
          </a:p>
          <a:p>
            <a:pPr eaLnBrk="1" hangingPunct="1"/>
            <a:endParaRPr lang="en-US" altLang="zh-CN" sz="2400"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BF603CAC-934A-4B6F-9585-6B063C58D937}" type="slidenum">
              <a:rPr lang="en-US" altLang="zh-CN" sz="1400"/>
            </a:fld>
            <a:endParaRPr lang="en-US" altLang="zh-CN" sz="1400"/>
          </a:p>
        </p:txBody>
      </p:sp>
      <p:sp>
        <p:nvSpPr>
          <p:cNvPr id="32770" name="Rectangle 2"/>
          <p:cNvSpPr>
            <a:spLocks noGrp="1" noChangeArrowheads="1"/>
          </p:cNvSpPr>
          <p:nvPr>
            <p:ph type="title"/>
          </p:nvPr>
        </p:nvSpPr>
        <p:spPr>
          <a:solidFill>
            <a:schemeClr val="accent5">
              <a:lumMod val="75000"/>
            </a:schemeClr>
          </a:solidFill>
        </p:spPr>
        <p:txBody>
          <a:bodyPr/>
          <a:lstStyle/>
          <a:p>
            <a:pPr eaLnBrk="1" hangingPunct="1">
              <a:defRPr/>
            </a:pPr>
            <a:r>
              <a:rPr lang="zh-CN" altLang="en-US" sz="3100" dirty="0">
                <a:ea typeface="黑体" panose="02010609060101010101" pitchFamily="49" charset="-122"/>
              </a:rPr>
              <a:t>七、国家安监总局对涉氨制冷企业的</a:t>
            </a:r>
            <a:r>
              <a:rPr lang="zh-CN" altLang="en-US" sz="3100" dirty="0" smtClean="0">
                <a:ea typeface="黑体" panose="02010609060101010101" pitchFamily="49" charset="-122"/>
              </a:rPr>
              <a:t>整改要求</a:t>
            </a:r>
            <a:endParaRPr lang="zh-CN" altLang="en-US" sz="3100" dirty="0">
              <a:ea typeface="黑体" panose="02010609060101010101" pitchFamily="49" charset="-122"/>
            </a:endParaRPr>
          </a:p>
        </p:txBody>
      </p:sp>
      <p:sp>
        <p:nvSpPr>
          <p:cNvPr id="62468" name="Rectangle 3"/>
          <p:cNvSpPr>
            <a:spLocks noGrp="1" noChangeArrowheads="1"/>
          </p:cNvSpPr>
          <p:nvPr>
            <p:ph type="body" idx="1"/>
          </p:nvPr>
        </p:nvSpPr>
        <p:spPr/>
        <p:txBody>
          <a:bodyPr/>
          <a:lstStyle/>
          <a:p>
            <a:pPr marL="0" indent="0" eaLnBrk="1" hangingPunct="1">
              <a:lnSpc>
                <a:spcPts val="3200"/>
              </a:lnSpc>
              <a:buFontTx/>
              <a:buNone/>
            </a:pPr>
            <a:r>
              <a:rPr lang="en-US" altLang="zh-CN" sz="2400" smtClean="0">
                <a:ea typeface="黑体" panose="02010609060101010101" pitchFamily="49" charset="-122"/>
              </a:rPr>
              <a:t>(</a:t>
            </a:r>
            <a:r>
              <a:rPr lang="zh-CN" altLang="en-US" sz="2400" smtClean="0">
                <a:ea typeface="黑体" panose="02010609060101010101" pitchFamily="49" charset="-122"/>
              </a:rPr>
              <a:t>一</a:t>
            </a:r>
            <a:r>
              <a:rPr lang="en-US" altLang="zh-CN" sz="2400" smtClean="0">
                <a:ea typeface="黑体" panose="02010609060101010101" pitchFamily="49" charset="-122"/>
              </a:rPr>
              <a:t>)</a:t>
            </a:r>
            <a:r>
              <a:rPr lang="zh-CN" altLang="en-US" sz="2400" smtClean="0">
                <a:ea typeface="黑体" panose="02010609060101010101" pitchFamily="49" charset="-122"/>
              </a:rPr>
              <a:t>安全管理</a:t>
            </a:r>
            <a:endParaRPr lang="zh-CN" altLang="en-US" sz="2400" smtClean="0">
              <a:ea typeface="黑体" panose="02010609060101010101" pitchFamily="49" charset="-122"/>
            </a:endParaRPr>
          </a:p>
          <a:p>
            <a:pPr marL="0" indent="0" eaLnBrk="1" hangingPunct="1">
              <a:lnSpc>
                <a:spcPts val="3200"/>
              </a:lnSpc>
              <a:buFontTx/>
              <a:buNone/>
            </a:pPr>
            <a:r>
              <a:rPr lang="zh-CN" altLang="en-GB" sz="2400" b="1" smtClean="0">
                <a:ea typeface="楷体" panose="02010609060101010101" pitchFamily="49" charset="-122"/>
              </a:rPr>
              <a:t>    安全管理组织及安全责任制</a:t>
            </a:r>
            <a:endParaRPr lang="zh-CN" altLang="en-GB" sz="2400" b="1" smtClean="0">
              <a:ea typeface="楷体" panose="02010609060101010101" pitchFamily="49" charset="-122"/>
            </a:endParaRPr>
          </a:p>
          <a:p>
            <a:pPr marL="0" indent="0" eaLnBrk="1" hangingPunct="1">
              <a:lnSpc>
                <a:spcPts val="3200"/>
              </a:lnSpc>
              <a:buFontTx/>
              <a:buNone/>
            </a:pPr>
            <a:r>
              <a:rPr lang="zh-CN" altLang="en-GB" sz="2200" b="1" smtClean="0">
                <a:ea typeface="楷体" panose="02010609060101010101" pitchFamily="49" charset="-122"/>
              </a:rPr>
              <a:t>    安全管理组织及安全管理人员    </a:t>
            </a:r>
            <a:r>
              <a:rPr lang="zh-CN" altLang="en-GB" sz="2200" smtClean="0">
                <a:ea typeface="楷体" panose="02010609060101010101" pitchFamily="49" charset="-122"/>
              </a:rPr>
              <a:t>涉氨制冷企业，应根据生产规模，设置安全生产管理机构必须配备专职或兼职安全生产管理人员。应明确各级安全生产责任制。</a:t>
            </a:r>
            <a:endParaRPr lang="zh-CN" altLang="en-GB" sz="2200" smtClean="0">
              <a:ea typeface="楷体" panose="02010609060101010101" pitchFamily="49" charset="-122"/>
            </a:endParaRPr>
          </a:p>
          <a:p>
            <a:pPr lvl="1" eaLnBrk="1" hangingPunct="1">
              <a:lnSpc>
                <a:spcPts val="3200"/>
              </a:lnSpc>
            </a:pPr>
            <a:r>
              <a:rPr lang="zh-CN" altLang="en-GB" sz="2200" smtClean="0">
                <a:ea typeface="楷体" panose="02010609060101010101" pitchFamily="49" charset="-122"/>
              </a:rPr>
              <a:t>单位主要负责人必须保证本单位液</a:t>
            </a:r>
            <a:endParaRPr lang="zh-CN" altLang="en-GB" sz="2200" smtClean="0">
              <a:ea typeface="楷体" panose="02010609060101010101" pitchFamily="49" charset="-122"/>
            </a:endParaRPr>
          </a:p>
          <a:p>
            <a:pPr lvl="1" eaLnBrk="1" hangingPunct="1">
              <a:lnSpc>
                <a:spcPts val="3200"/>
              </a:lnSpc>
            </a:pPr>
            <a:r>
              <a:rPr lang="zh-CN" altLang="en-GB" sz="2200" smtClean="0">
                <a:ea typeface="楷体" panose="02010609060101010101" pitchFamily="49" charset="-122"/>
              </a:rPr>
              <a:t>氨的安全管理符合有关法律、法规、</a:t>
            </a:r>
            <a:endParaRPr lang="zh-CN" altLang="en-GB" sz="2200" smtClean="0">
              <a:ea typeface="楷体" panose="02010609060101010101" pitchFamily="49" charset="-122"/>
            </a:endParaRPr>
          </a:p>
          <a:p>
            <a:pPr lvl="1" eaLnBrk="1" hangingPunct="1">
              <a:lnSpc>
                <a:spcPts val="3200"/>
              </a:lnSpc>
            </a:pPr>
            <a:r>
              <a:rPr lang="zh-CN" altLang="en-GB" sz="2200" smtClean="0">
                <a:ea typeface="楷体" panose="02010609060101010101" pitchFamily="49" charset="-122"/>
              </a:rPr>
              <a:t>规章的规定和国家标准的要求，并</a:t>
            </a:r>
            <a:endParaRPr lang="zh-CN" altLang="en-GB" sz="2200" smtClean="0">
              <a:ea typeface="楷体" panose="02010609060101010101" pitchFamily="49" charset="-122"/>
            </a:endParaRPr>
          </a:p>
          <a:p>
            <a:pPr lvl="1" eaLnBrk="1" hangingPunct="1">
              <a:lnSpc>
                <a:spcPts val="3200"/>
              </a:lnSpc>
            </a:pPr>
            <a:r>
              <a:rPr lang="zh-CN" altLang="en-GB" sz="2200" smtClean="0">
                <a:ea typeface="楷体" panose="02010609060101010101" pitchFamily="49" charset="-122"/>
              </a:rPr>
              <a:t>对本单位液氨的安全负责</a:t>
            </a:r>
            <a:endParaRPr lang="en-US" altLang="zh-CN" sz="2200" smtClean="0">
              <a:ea typeface="楷体" panose="02010609060101010101" pitchFamily="49"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DD692FE6-51DC-4033-8A8F-F27CA78A0C6A}" type="slidenum">
              <a:rPr lang="en-US" altLang="zh-CN" sz="1400"/>
            </a:fld>
            <a:endParaRPr lang="en-US" altLang="zh-CN" sz="1400"/>
          </a:p>
        </p:txBody>
      </p:sp>
      <p:sp>
        <p:nvSpPr>
          <p:cNvPr id="36867" name="Rectangle 3"/>
          <p:cNvSpPr>
            <a:spLocks noGrp="1" noChangeArrowheads="1"/>
          </p:cNvSpPr>
          <p:nvPr>
            <p:ph type="body" idx="1"/>
          </p:nvPr>
        </p:nvSpPr>
        <p:spPr>
          <a:xfrm>
            <a:off x="590550" y="692150"/>
            <a:ext cx="8085138" cy="4525963"/>
          </a:xfrm>
        </p:spPr>
        <p:txBody>
          <a:bodyPr/>
          <a:lstStyle/>
          <a:p>
            <a:pPr marL="0" lvl="2" indent="0" eaLnBrk="1" hangingPunct="1">
              <a:lnSpc>
                <a:spcPct val="150000"/>
              </a:lnSpc>
              <a:buFontTx/>
              <a:buNone/>
              <a:defRPr/>
            </a:pPr>
            <a:r>
              <a:rPr lang="zh-CN" altLang="en-GB" sz="2800" b="1" dirty="0">
                <a:latin typeface="楷体" panose="02010609060101010101" pitchFamily="49" charset="-122"/>
                <a:ea typeface="楷体" panose="02010609060101010101" pitchFamily="49" charset="-122"/>
                <a:cs typeface="+mn-cs"/>
              </a:rPr>
              <a:t>安全生产责任制</a:t>
            </a:r>
            <a:endParaRPr lang="en-US" altLang="zh-CN" sz="2800" b="1" dirty="0">
              <a:latin typeface="楷体" panose="02010609060101010101" pitchFamily="49" charset="-122"/>
              <a:ea typeface="楷体" panose="02010609060101010101" pitchFamily="49" charset="-122"/>
              <a:cs typeface="+mn-cs"/>
            </a:endParaRPr>
          </a:p>
          <a:p>
            <a:pPr marL="0" lvl="2" indent="0" eaLnBrk="1" hangingPunct="1">
              <a:lnSpc>
                <a:spcPct val="150000"/>
              </a:lnSpc>
              <a:buFontTx/>
              <a:buNone/>
              <a:defRPr/>
            </a:pPr>
            <a:r>
              <a:rPr lang="zh-CN" altLang="en-GB" dirty="0" smtClean="0">
                <a:latin typeface="楷体" panose="02010609060101010101" pitchFamily="49" charset="-122"/>
                <a:ea typeface="楷体" panose="02010609060101010101" pitchFamily="49" charset="-122"/>
                <a:cs typeface="+mn-cs"/>
              </a:rPr>
              <a:t>    涉</a:t>
            </a:r>
            <a:r>
              <a:rPr lang="zh-CN" altLang="en-GB" dirty="0">
                <a:latin typeface="楷体" panose="02010609060101010101" pitchFamily="49" charset="-122"/>
                <a:ea typeface="楷体" panose="02010609060101010101" pitchFamily="49" charset="-122"/>
                <a:cs typeface="+mn-cs"/>
              </a:rPr>
              <a:t>氨制冷企业应制定安全生产责任管理规定，明确企业安全生产负责人、车间安全生产负责人及操作人员的各级安全责任。落实安全生产责任，确保安全生产。 </a:t>
            </a:r>
            <a:endParaRPr lang="zh-CN" altLang="en-GB" dirty="0">
              <a:latin typeface="楷体" panose="02010609060101010101" pitchFamily="49" charset="-122"/>
              <a:ea typeface="楷体" panose="02010609060101010101" pitchFamily="49" charset="-122"/>
              <a:cs typeface="+mn-cs"/>
            </a:endParaRPr>
          </a:p>
          <a:p>
            <a:pPr marL="0" indent="0" eaLnBrk="1" hangingPunct="1">
              <a:lnSpc>
                <a:spcPct val="150000"/>
              </a:lnSpc>
              <a:buFontTx/>
              <a:buNone/>
              <a:defRPr/>
            </a:pPr>
            <a:r>
              <a:rPr lang="zh-CN" altLang="en-GB" sz="2400" dirty="0">
                <a:latin typeface="楷体" panose="02010609060101010101" pitchFamily="49" charset="-122"/>
                <a:ea typeface="楷体" panose="02010609060101010101" pitchFamily="49" charset="-122"/>
              </a:rPr>
              <a:t>企业安全生产责任人负责建立安全生产责任管理规定。  </a:t>
            </a:r>
            <a:endParaRPr lang="zh-CN" altLang="en-GB" sz="2400" dirty="0">
              <a:latin typeface="楷体" panose="02010609060101010101" pitchFamily="49" charset="-122"/>
              <a:ea typeface="楷体" panose="02010609060101010101" pitchFamily="49" charset="-122"/>
            </a:endParaRPr>
          </a:p>
          <a:p>
            <a:pPr marL="0" indent="0" eaLnBrk="1" hangingPunct="1">
              <a:lnSpc>
                <a:spcPct val="150000"/>
              </a:lnSpc>
              <a:buFontTx/>
              <a:buNone/>
              <a:defRPr/>
            </a:pPr>
            <a:r>
              <a:rPr lang="zh-CN" altLang="en-US" sz="2400" dirty="0" smtClean="0">
                <a:latin typeface="楷体" panose="02010609060101010101" pitchFamily="49" charset="-122"/>
                <a:ea typeface="楷体" panose="02010609060101010101" pitchFamily="49" charset="-122"/>
              </a:rPr>
              <a:t>    </a:t>
            </a:r>
            <a:r>
              <a:rPr lang="zh-CN" altLang="en-GB" sz="2400" dirty="0" smtClean="0">
                <a:latin typeface="楷体" panose="02010609060101010101" pitchFamily="49" charset="-122"/>
                <a:ea typeface="楷体" panose="02010609060101010101" pitchFamily="49" charset="-122"/>
              </a:rPr>
              <a:t>建立</a:t>
            </a:r>
            <a:r>
              <a:rPr lang="zh-CN" altLang="en-GB" sz="2400" dirty="0">
                <a:latin typeface="楷体" panose="02010609060101010101" pitchFamily="49" charset="-122"/>
                <a:ea typeface="楷体" panose="02010609060101010101" pitchFamily="49" charset="-122"/>
              </a:rPr>
              <a:t>健全安全生产管理网络，负责根据法规要求、上级文件精神监督检查安全生产责任制的落实情况。组织制定氨泄漏应急方案并定期组织反事故演练。 </a:t>
            </a:r>
            <a:endParaRPr lang="zh-CN" altLang="en-GB" sz="2400" dirty="0">
              <a:latin typeface="楷体" panose="02010609060101010101" pitchFamily="49" charset="-122"/>
              <a:ea typeface="楷体" panose="02010609060101010101" pitchFamily="49" charset="-122"/>
            </a:endParaRPr>
          </a:p>
          <a:p>
            <a:pPr eaLnBrk="1" hangingPunct="1">
              <a:defRPr/>
            </a:pPr>
            <a:endParaRPr lang="en-US" altLang="zh-CN" sz="2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6769E797-EA10-416A-8280-46FEFE4BA9A3}" type="slidenum">
              <a:rPr lang="en-US" altLang="zh-CN" sz="1400"/>
            </a:fld>
            <a:endParaRPr lang="en-US" altLang="zh-CN" sz="1400"/>
          </a:p>
        </p:txBody>
      </p:sp>
      <p:sp>
        <p:nvSpPr>
          <p:cNvPr id="37890" name="Rectangle 2"/>
          <p:cNvSpPr>
            <a:spLocks noGrp="1" noChangeArrowheads="1"/>
          </p:cNvSpPr>
          <p:nvPr>
            <p:ph type="title"/>
          </p:nvPr>
        </p:nvSpPr>
        <p:spPr>
          <a:solidFill>
            <a:schemeClr val="accent5">
              <a:lumMod val="75000"/>
            </a:schemeClr>
          </a:solidFill>
        </p:spPr>
        <p:txBody>
          <a:bodyPr/>
          <a:lstStyle/>
          <a:p>
            <a:pPr eaLnBrk="1" hangingPunct="1">
              <a:defRPr/>
            </a:pPr>
            <a:r>
              <a:rPr lang="zh-CN" altLang="en-GB" sz="3200" dirty="0">
                <a:latin typeface="黑体" panose="02010609060101010101" pitchFamily="49" charset="-122"/>
                <a:ea typeface="黑体" panose="02010609060101010101" pitchFamily="49" charset="-122"/>
              </a:rPr>
              <a:t>车间安全负责人安全生产职责</a:t>
            </a:r>
            <a:r>
              <a:rPr lang="zh-CN" altLang="en-GB" sz="3200" dirty="0" smtClean="0">
                <a:latin typeface="楷体" panose="02010609060101010101" pitchFamily="49" charset="-122"/>
                <a:ea typeface="楷体" panose="02010609060101010101" pitchFamily="49" charset="-122"/>
              </a:rPr>
              <a:t>：</a:t>
            </a:r>
            <a:endParaRPr lang="zh-CN" altLang="en-US" sz="3200" dirty="0">
              <a:latin typeface="楷体" panose="02010609060101010101" pitchFamily="49" charset="-122"/>
              <a:ea typeface="楷体" panose="02010609060101010101" pitchFamily="49" charset="-122"/>
            </a:endParaRPr>
          </a:p>
        </p:txBody>
      </p:sp>
      <p:sp>
        <p:nvSpPr>
          <p:cNvPr id="37891" name="Rectangle 3"/>
          <p:cNvSpPr>
            <a:spLocks noGrp="1" noChangeArrowheads="1"/>
          </p:cNvSpPr>
          <p:nvPr>
            <p:ph type="body" idx="1"/>
          </p:nvPr>
        </p:nvSpPr>
        <p:spPr>
          <a:xfrm>
            <a:off x="457200" y="1484313"/>
            <a:ext cx="8229600" cy="4525962"/>
          </a:xfrm>
        </p:spPr>
        <p:txBody>
          <a:bodyPr/>
          <a:lstStyle/>
          <a:p>
            <a:pPr marL="0" indent="0" eaLnBrk="1" hangingPunct="1">
              <a:lnSpc>
                <a:spcPct val="150000"/>
              </a:lnSpc>
              <a:buFontTx/>
              <a:buNone/>
              <a:defRPr/>
            </a:pPr>
            <a:r>
              <a:rPr lang="zh-CN" altLang="en-GB" sz="2400" dirty="0" smtClean="0">
                <a:latin typeface="楷体" panose="02010609060101010101" pitchFamily="49" charset="-122"/>
                <a:ea typeface="楷体" panose="02010609060101010101" pitchFamily="49" charset="-122"/>
              </a:rPr>
              <a:t>    </a:t>
            </a:r>
            <a:r>
              <a:rPr lang="zh-CN" altLang="en-GB" sz="2400" dirty="0">
                <a:latin typeface="楷体" panose="02010609060101010101" pitchFamily="49" charset="-122"/>
                <a:ea typeface="楷体" panose="02010609060101010101" pitchFamily="49" charset="-122"/>
              </a:rPr>
              <a:t>负责落实安全情况和执行情况，进行安全知识和安全技术教育。进行部门安全检查，落实隐患整改。保证生产设备、安全设施、消防设施、防护器材和急救器材等处于完好，教育操作人员加强维护，正确使用。确保操作人员持证上岗</a:t>
            </a:r>
            <a:r>
              <a:rPr lang="en-GB" altLang="zh-CN" sz="2400" dirty="0">
                <a:latin typeface="楷体" panose="02010609060101010101" pitchFamily="49" charset="-122"/>
                <a:ea typeface="楷体" panose="02010609060101010101" pitchFamily="49" charset="-122"/>
              </a:rPr>
              <a:t>,</a:t>
            </a:r>
            <a:r>
              <a:rPr lang="zh-CN" altLang="en-GB" sz="2400" dirty="0">
                <a:latin typeface="楷体" panose="02010609060101010101" pitchFamily="49" charset="-122"/>
                <a:ea typeface="楷体" panose="02010609060101010101" pitchFamily="49" charset="-122"/>
              </a:rPr>
              <a:t>制定安全操作规程</a:t>
            </a:r>
            <a:r>
              <a:rPr lang="en-GB" altLang="zh-CN" sz="2400" dirty="0">
                <a:latin typeface="楷体" panose="02010609060101010101" pitchFamily="49" charset="-122"/>
                <a:ea typeface="楷体" panose="02010609060101010101" pitchFamily="49" charset="-122"/>
              </a:rPr>
              <a:t>,</a:t>
            </a:r>
            <a:r>
              <a:rPr lang="zh-CN" altLang="en-GB" sz="2400" dirty="0">
                <a:latin typeface="楷体" panose="02010609060101010101" pitchFamily="49" charset="-122"/>
                <a:ea typeface="楷体" panose="02010609060101010101" pitchFamily="49" charset="-122"/>
              </a:rPr>
              <a:t>定期对安全附件进行校验或更换。 </a:t>
            </a:r>
            <a:endParaRPr lang="zh-CN" altLang="en-US" sz="2400" dirty="0">
              <a:latin typeface="楷体" panose="02010609060101010101" pitchFamily="49" charset="-122"/>
              <a:ea typeface="楷体" panose="02010609060101010101" pitchFamily="49" charset="-122"/>
            </a:endParaRPr>
          </a:p>
          <a:p>
            <a:pPr eaLnBrk="1" hangingPunct="1">
              <a:defRPr/>
            </a:pPr>
            <a:endParaRPr lang="en-US" altLang="zh-CN" sz="2400" dirty="0"/>
          </a:p>
        </p:txBody>
      </p:sp>
      <p:pic>
        <p:nvPicPr>
          <p:cNvPr id="64517" name="Picture 6" descr="U_1207~2"/>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2339975" y="4365625"/>
            <a:ext cx="428625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628E93D4-0F0B-48C9-AB8E-17BF7C56A2BC}" type="slidenum">
              <a:rPr lang="en-US" altLang="zh-CN" sz="1400"/>
            </a:fld>
            <a:endParaRPr lang="en-US" altLang="zh-CN" sz="1400"/>
          </a:p>
        </p:txBody>
      </p:sp>
      <p:sp>
        <p:nvSpPr>
          <p:cNvPr id="38914" name="Rectangle 2"/>
          <p:cNvSpPr>
            <a:spLocks noGrp="1" noChangeArrowheads="1"/>
          </p:cNvSpPr>
          <p:nvPr>
            <p:ph type="title"/>
          </p:nvPr>
        </p:nvSpPr>
        <p:spPr>
          <a:solidFill>
            <a:schemeClr val="accent5">
              <a:lumMod val="75000"/>
            </a:schemeClr>
          </a:solidFill>
        </p:spPr>
        <p:txBody>
          <a:bodyPr/>
          <a:lstStyle/>
          <a:p>
            <a:pPr eaLnBrk="1" hangingPunct="1">
              <a:defRPr/>
            </a:pPr>
            <a:r>
              <a:rPr lang="zh-CN" altLang="en-GB" sz="3200" dirty="0">
                <a:ea typeface="黑体" panose="02010609060101010101" pitchFamily="49" charset="-122"/>
              </a:rPr>
              <a:t>操作人员的安全责任</a:t>
            </a:r>
            <a:r>
              <a:rPr lang="zh-CN" altLang="en-GB" sz="3200" dirty="0"/>
              <a:t>：</a:t>
            </a:r>
            <a:endParaRPr lang="zh-CN" altLang="en-US" sz="3200" dirty="0"/>
          </a:p>
        </p:txBody>
      </p:sp>
      <p:sp>
        <p:nvSpPr>
          <p:cNvPr id="38915" name="Rectangle 3"/>
          <p:cNvSpPr>
            <a:spLocks noGrp="1" noChangeArrowheads="1"/>
          </p:cNvSpPr>
          <p:nvPr>
            <p:ph type="body" idx="1"/>
          </p:nvPr>
        </p:nvSpPr>
        <p:spPr>
          <a:xfrm>
            <a:off x="519113" y="1600200"/>
            <a:ext cx="8229600" cy="4525963"/>
          </a:xfrm>
        </p:spPr>
        <p:txBody>
          <a:bodyPr/>
          <a:lstStyle/>
          <a:p>
            <a:pPr marL="0" indent="0" eaLnBrk="1" hangingPunct="1">
              <a:lnSpc>
                <a:spcPct val="150000"/>
              </a:lnSpc>
              <a:buFontTx/>
              <a:buNone/>
              <a:defRPr/>
            </a:pPr>
            <a:r>
              <a:rPr lang="zh-CN" altLang="en-GB" sz="2400" dirty="0" smtClean="0">
                <a:latin typeface="楷体" panose="02010609060101010101" pitchFamily="49" charset="-122"/>
                <a:ea typeface="楷体" panose="02010609060101010101" pitchFamily="49" charset="-122"/>
              </a:rPr>
              <a:t>    </a:t>
            </a:r>
            <a:r>
              <a:rPr lang="zh-CN" altLang="en-GB" sz="2200" dirty="0">
                <a:latin typeface="楷体" panose="02010609060101010101" pitchFamily="49" charset="-122"/>
                <a:ea typeface="楷体" panose="02010609060101010101" pitchFamily="49" charset="-122"/>
              </a:rPr>
              <a:t>上岗必须按规定着装，正确佩戴和使用劳动防护用品。精心操作，严格执行操作规程和工艺规程，做好各项记录，保持作业环境整洁，搞好安全文明生产。</a:t>
            </a:r>
            <a:endParaRPr lang="zh-CN" altLang="en-GB" sz="2200" dirty="0">
              <a:latin typeface="楷体" panose="02010609060101010101" pitchFamily="49" charset="-122"/>
              <a:ea typeface="楷体" panose="02010609060101010101" pitchFamily="49" charset="-122"/>
            </a:endParaRPr>
          </a:p>
          <a:p>
            <a:pPr marL="0" indent="0" eaLnBrk="1" hangingPunct="1">
              <a:lnSpc>
                <a:spcPct val="150000"/>
              </a:lnSpc>
              <a:buFontTx/>
              <a:buNone/>
              <a:defRPr/>
            </a:pPr>
            <a:r>
              <a:rPr lang="zh-CN" altLang="en-GB" sz="2200" dirty="0">
                <a:latin typeface="楷体" panose="02010609060101010101" pitchFamily="49" charset="-122"/>
                <a:ea typeface="楷体" panose="02010609060101010101" pitchFamily="49" charset="-122"/>
              </a:rPr>
              <a:t>    按时认真进行巡回检查，正确分析、判断和处理各种事故苗头，把事故消灭在萌芽状态。如发生事故，要果断正确处理，及时、如实地向上级报告，做好详细记录。</a:t>
            </a:r>
            <a:endParaRPr lang="zh-CN" altLang="en-GB" sz="2200" dirty="0">
              <a:latin typeface="楷体" panose="02010609060101010101" pitchFamily="49" charset="-122"/>
              <a:ea typeface="楷体" panose="02010609060101010101" pitchFamily="49" charset="-122"/>
            </a:endParaRPr>
          </a:p>
          <a:p>
            <a:pPr marL="0" indent="0" eaLnBrk="1" hangingPunct="1">
              <a:lnSpc>
                <a:spcPct val="150000"/>
              </a:lnSpc>
              <a:buFontTx/>
              <a:buNone/>
              <a:defRPr/>
            </a:pPr>
            <a:r>
              <a:rPr lang="zh-CN" altLang="en-GB" sz="2200" dirty="0">
                <a:latin typeface="楷体" panose="02010609060101010101" pitchFamily="49" charset="-122"/>
                <a:ea typeface="楷体" panose="02010609060101010101" pitchFamily="49" charset="-122"/>
              </a:rPr>
              <a:t>    有权拒绝违章作业的指令，对他人违章作业加以劝阻和制止。发生重大危险事故，险情特别严重，采取紧急防范措施，有权停止工作，并撤离现场。做到“四不伤害”。 </a:t>
            </a:r>
            <a:endParaRPr lang="zh-CN" altLang="en-US" sz="2200" dirty="0">
              <a:latin typeface="楷体" panose="02010609060101010101" pitchFamily="49" charset="-122"/>
              <a:ea typeface="楷体" panose="02010609060101010101" pitchFamily="49" charset="-122"/>
            </a:endParaRPr>
          </a:p>
          <a:p>
            <a:pPr eaLnBrk="1" hangingPunct="1">
              <a:defRPr/>
            </a:pPr>
            <a:endParaRPr lang="en-US" altLang="zh-CN" sz="2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FAFE35FB-C700-41C6-9529-5CAE507A2F0F}" type="slidenum">
              <a:rPr lang="en-US" altLang="zh-CN" sz="1400"/>
            </a:fld>
            <a:endParaRPr lang="en-US" altLang="zh-CN" sz="1400"/>
          </a:p>
        </p:txBody>
      </p:sp>
      <p:sp>
        <p:nvSpPr>
          <p:cNvPr id="40962" name="Rectangle 2"/>
          <p:cNvSpPr>
            <a:spLocks noGrp="1" noChangeArrowheads="1"/>
          </p:cNvSpPr>
          <p:nvPr>
            <p:ph type="title"/>
          </p:nvPr>
        </p:nvSpPr>
        <p:spPr>
          <a:solidFill>
            <a:schemeClr val="accent5">
              <a:lumMod val="75000"/>
            </a:schemeClr>
          </a:solidFill>
        </p:spPr>
        <p:txBody>
          <a:bodyPr/>
          <a:lstStyle/>
          <a:p>
            <a:pPr eaLnBrk="1" hangingPunct="1">
              <a:defRPr/>
            </a:pPr>
            <a:r>
              <a:rPr lang="zh-CN" altLang="en-GB" sz="2800" dirty="0">
                <a:ea typeface="黑体" panose="02010609060101010101" pitchFamily="49" charset="-122"/>
              </a:rPr>
              <a:t>（二）涉氨制冷企业公司基本安全管理制度（</a:t>
            </a:r>
            <a:r>
              <a:rPr lang="en-GB" altLang="zh-CN" sz="2800" dirty="0">
                <a:ea typeface="黑体" panose="02010609060101010101" pitchFamily="49" charset="-122"/>
              </a:rPr>
              <a:t>48</a:t>
            </a:r>
            <a:r>
              <a:rPr lang="zh-CN" altLang="en-GB" sz="2800" dirty="0">
                <a:ea typeface="黑体" panose="02010609060101010101" pitchFamily="49" charset="-122"/>
              </a:rPr>
              <a:t>）：</a:t>
            </a:r>
            <a:endParaRPr lang="zh-CN" altLang="en-US" sz="2800" dirty="0">
              <a:ea typeface="黑体" panose="02010609060101010101" pitchFamily="49" charset="-122"/>
            </a:endParaRPr>
          </a:p>
        </p:txBody>
      </p:sp>
      <p:sp>
        <p:nvSpPr>
          <p:cNvPr id="40963" name="Rectangle 3"/>
          <p:cNvSpPr>
            <a:spLocks noGrp="1" noChangeArrowheads="1"/>
          </p:cNvSpPr>
          <p:nvPr>
            <p:ph type="body" idx="1"/>
          </p:nvPr>
        </p:nvSpPr>
        <p:spPr>
          <a:xfrm>
            <a:off x="735013" y="1600200"/>
            <a:ext cx="6716712" cy="4525963"/>
          </a:xfrm>
        </p:spPr>
        <p:txBody>
          <a:bodyPr/>
          <a:lstStyle/>
          <a:p>
            <a:pPr marL="0" indent="0" eaLnBrk="1" hangingPunct="1">
              <a:lnSpc>
                <a:spcPct val="90000"/>
              </a:lnSpc>
              <a:buFontTx/>
              <a:buNone/>
              <a:defRPr/>
            </a:pPr>
            <a:r>
              <a:rPr lang="en-US" altLang="zh-CN" sz="2400" dirty="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安全生产</a:t>
            </a:r>
            <a:r>
              <a:rPr lang="zh-CN" altLang="en-US" sz="2400" dirty="0">
                <a:latin typeface="楷体" panose="02010609060101010101" pitchFamily="49" charset="-122"/>
                <a:ea typeface="楷体" panose="02010609060101010101" pitchFamily="49" charset="-122"/>
              </a:rPr>
              <a:t>责任制</a:t>
            </a:r>
            <a:endParaRPr lang="zh-CN" altLang="en-US" sz="2400" dirty="0">
              <a:latin typeface="楷体" panose="02010609060101010101" pitchFamily="49" charset="-122"/>
              <a:ea typeface="楷体" panose="02010609060101010101" pitchFamily="49" charset="-122"/>
            </a:endParaRPr>
          </a:p>
          <a:p>
            <a:pPr marL="0" indent="0" eaLnBrk="1" hangingPunct="1">
              <a:lnSpc>
                <a:spcPct val="90000"/>
              </a:lnSpc>
              <a:buFontTx/>
              <a:buNone/>
              <a:defRPr/>
            </a:pPr>
            <a:r>
              <a:rPr lang="en-US" altLang="zh-CN" sz="2400" dirty="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安全生产</a:t>
            </a:r>
            <a:r>
              <a:rPr lang="zh-CN" altLang="en-US" sz="2400" dirty="0">
                <a:latin typeface="楷体" panose="02010609060101010101" pitchFamily="49" charset="-122"/>
                <a:ea typeface="楷体" panose="02010609060101010101" pitchFamily="49" charset="-122"/>
              </a:rPr>
              <a:t>管理程序</a:t>
            </a:r>
            <a:endParaRPr lang="zh-CN" altLang="en-US" sz="2400" dirty="0">
              <a:latin typeface="楷体" panose="02010609060101010101" pitchFamily="49" charset="-122"/>
              <a:ea typeface="楷体" panose="02010609060101010101" pitchFamily="49" charset="-122"/>
            </a:endParaRPr>
          </a:p>
          <a:p>
            <a:pPr marL="0" indent="0" eaLnBrk="1" hangingPunct="1">
              <a:lnSpc>
                <a:spcPct val="90000"/>
              </a:lnSpc>
              <a:buFontTx/>
              <a:buNone/>
              <a:defRPr/>
            </a:pP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特种设备控制程序</a:t>
            </a:r>
            <a:endParaRPr lang="zh-CN" altLang="en-US" sz="2400" dirty="0" smtClean="0">
              <a:latin typeface="楷体" panose="02010609060101010101" pitchFamily="49" charset="-122"/>
              <a:ea typeface="楷体" panose="02010609060101010101" pitchFamily="49" charset="-122"/>
            </a:endParaRPr>
          </a:p>
          <a:p>
            <a:pPr marL="0" indent="0" eaLnBrk="1" hangingPunct="1">
              <a:lnSpc>
                <a:spcPct val="90000"/>
              </a:lnSpc>
              <a:buFontTx/>
              <a:buNone/>
              <a:defRPr/>
            </a:pP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危险</a:t>
            </a:r>
            <a:r>
              <a:rPr lang="zh-CN" altLang="en-US" sz="2400" dirty="0">
                <a:latin typeface="楷体" panose="02010609060101010101" pitchFamily="49" charset="-122"/>
                <a:ea typeface="楷体" panose="02010609060101010101" pitchFamily="49" charset="-122"/>
              </a:rPr>
              <a:t>化学品管理程序</a:t>
            </a:r>
            <a:endParaRPr lang="zh-CN" altLang="en-US" sz="2400" dirty="0">
              <a:latin typeface="楷体" panose="02010609060101010101" pitchFamily="49" charset="-122"/>
              <a:ea typeface="楷体" panose="02010609060101010101" pitchFamily="49" charset="-122"/>
            </a:endParaRPr>
          </a:p>
          <a:p>
            <a:pPr marL="0" indent="0" eaLnBrk="1" hangingPunct="1">
              <a:lnSpc>
                <a:spcPct val="90000"/>
              </a:lnSpc>
              <a:buFontTx/>
              <a:buNone/>
              <a:defRPr/>
            </a:pP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职业</a:t>
            </a:r>
            <a:r>
              <a:rPr lang="zh-CN" altLang="en-US" sz="2400" dirty="0">
                <a:latin typeface="楷体" panose="02010609060101010101" pitchFamily="49" charset="-122"/>
                <a:ea typeface="楷体" panose="02010609060101010101" pitchFamily="49" charset="-122"/>
              </a:rPr>
              <a:t>健康安全风险识别及</a:t>
            </a:r>
            <a:r>
              <a:rPr lang="zh-CN" altLang="en-US" sz="2400" dirty="0" smtClean="0">
                <a:latin typeface="楷体" panose="02010609060101010101" pitchFamily="49" charset="-122"/>
                <a:ea typeface="楷体" panose="02010609060101010101" pitchFamily="49" charset="-122"/>
              </a:rPr>
              <a:t>评价管理程序</a:t>
            </a:r>
            <a:endParaRPr lang="zh-CN" altLang="en-US" sz="2400" dirty="0">
              <a:latin typeface="楷体" panose="02010609060101010101" pitchFamily="49" charset="-122"/>
              <a:ea typeface="楷体" panose="02010609060101010101" pitchFamily="49" charset="-122"/>
            </a:endParaRPr>
          </a:p>
          <a:p>
            <a:pPr marL="0" indent="0" eaLnBrk="1" hangingPunct="1">
              <a:lnSpc>
                <a:spcPct val="90000"/>
              </a:lnSpc>
              <a:buFontTx/>
              <a:buNone/>
              <a:defRPr/>
            </a:pP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劳动保护</a:t>
            </a:r>
            <a:r>
              <a:rPr lang="zh-CN" altLang="en-US" sz="2400" dirty="0">
                <a:latin typeface="楷体" panose="02010609060101010101" pitchFamily="49" charset="-122"/>
                <a:ea typeface="楷体" panose="02010609060101010101" pitchFamily="49" charset="-122"/>
              </a:rPr>
              <a:t>管理程序</a:t>
            </a:r>
            <a:endParaRPr lang="zh-CN" altLang="en-US" sz="2400" dirty="0">
              <a:latin typeface="楷体" panose="02010609060101010101" pitchFamily="49" charset="-122"/>
              <a:ea typeface="楷体" panose="02010609060101010101" pitchFamily="49" charset="-122"/>
            </a:endParaRPr>
          </a:p>
          <a:p>
            <a:pPr marL="0" indent="0" eaLnBrk="1" hangingPunct="1">
              <a:lnSpc>
                <a:spcPct val="90000"/>
              </a:lnSpc>
              <a:buFontTx/>
              <a:buNone/>
              <a:defRPr/>
            </a:pP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安全</a:t>
            </a:r>
            <a:r>
              <a:rPr lang="zh-CN" altLang="en-US" sz="2400" dirty="0">
                <a:latin typeface="楷体" panose="02010609060101010101" pitchFamily="49" charset="-122"/>
                <a:ea typeface="楷体" panose="02010609060101010101" pitchFamily="49" charset="-122"/>
              </a:rPr>
              <a:t>会议管理</a:t>
            </a:r>
            <a:r>
              <a:rPr lang="zh-CN" altLang="en-US" sz="2400" dirty="0" smtClean="0">
                <a:latin typeface="楷体" panose="02010609060101010101" pitchFamily="49" charset="-122"/>
                <a:ea typeface="楷体" panose="02010609060101010101" pitchFamily="49" charset="-122"/>
              </a:rPr>
              <a:t>规定</a:t>
            </a:r>
            <a:endParaRPr lang="en-US" altLang="zh-CN" sz="2400" dirty="0" smtClean="0">
              <a:latin typeface="楷体" panose="02010609060101010101" pitchFamily="49" charset="-122"/>
              <a:ea typeface="楷体" panose="02010609060101010101" pitchFamily="49" charset="-122"/>
            </a:endParaRPr>
          </a:p>
          <a:p>
            <a:pPr marL="0" indent="0" eaLnBrk="1" hangingPunct="1">
              <a:lnSpc>
                <a:spcPct val="90000"/>
              </a:lnSpc>
              <a:buFontTx/>
              <a:buNone/>
              <a:defRPr/>
            </a:pP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安全检查</a:t>
            </a:r>
            <a:r>
              <a:rPr lang="zh-CN" altLang="en-US" sz="2400" dirty="0">
                <a:latin typeface="楷体" panose="02010609060101010101" pitchFamily="49" charset="-122"/>
                <a:ea typeface="楷体" panose="02010609060101010101" pitchFamily="49" charset="-122"/>
              </a:rPr>
              <a:t>管理规定</a:t>
            </a:r>
            <a:endParaRPr lang="zh-CN" altLang="en-US" sz="2400" dirty="0">
              <a:latin typeface="楷体" panose="02010609060101010101" pitchFamily="49" charset="-122"/>
              <a:ea typeface="楷体" panose="02010609060101010101" pitchFamily="49" charset="-122"/>
            </a:endParaRPr>
          </a:p>
          <a:p>
            <a:pPr marL="0" indent="0" eaLnBrk="1" hangingPunct="1">
              <a:lnSpc>
                <a:spcPct val="90000"/>
              </a:lnSpc>
              <a:buFontTx/>
              <a:buNone/>
              <a:defRPr/>
            </a:pP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安全</a:t>
            </a:r>
            <a:r>
              <a:rPr lang="zh-CN" altLang="en-US" sz="2400" dirty="0">
                <a:latin typeface="楷体" panose="02010609060101010101" pitchFamily="49" charset="-122"/>
                <a:ea typeface="楷体" panose="02010609060101010101" pitchFamily="49" charset="-122"/>
              </a:rPr>
              <a:t>台帐管理规定</a:t>
            </a:r>
            <a:endParaRPr lang="zh-CN" altLang="en-US" sz="2400" dirty="0">
              <a:latin typeface="楷体" panose="02010609060101010101" pitchFamily="49" charset="-122"/>
              <a:ea typeface="楷体" panose="02010609060101010101" pitchFamily="49" charset="-122"/>
            </a:endParaRPr>
          </a:p>
          <a:p>
            <a:pPr marL="0" indent="0" eaLnBrk="1" hangingPunct="1">
              <a:lnSpc>
                <a:spcPct val="90000"/>
              </a:lnSpc>
              <a:buFontTx/>
              <a:buNone/>
              <a:defRPr/>
            </a:pP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仓库</a:t>
            </a:r>
            <a:r>
              <a:rPr lang="zh-CN" altLang="en-US" sz="2400" dirty="0">
                <a:latin typeface="楷体" panose="02010609060101010101" pitchFamily="49" charset="-122"/>
                <a:ea typeface="楷体" panose="02010609060101010101" pitchFamily="49" charset="-122"/>
              </a:rPr>
              <a:t>防火管理规定</a:t>
            </a:r>
            <a:endParaRPr lang="zh-CN" altLang="en-US" sz="2400" dirty="0">
              <a:latin typeface="楷体" panose="02010609060101010101" pitchFamily="49" charset="-122"/>
              <a:ea typeface="楷体" panose="02010609060101010101" pitchFamily="49" charset="-122"/>
            </a:endParaRPr>
          </a:p>
          <a:p>
            <a:pPr eaLnBrk="1" hangingPunct="1">
              <a:lnSpc>
                <a:spcPct val="90000"/>
              </a:lnSpc>
              <a:defRPr/>
            </a:pPr>
            <a:endParaRPr lang="en-US" altLang="zh-CN" sz="2400" dirty="0">
              <a:latin typeface="楷体" panose="02010609060101010101" pitchFamily="49" charset="-122"/>
              <a:ea typeface="楷体" panose="02010609060101010101" pitchFamily="49"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CC46EED1-A634-42C7-83BC-B51563FC8FD8}" type="slidenum">
              <a:rPr lang="en-US" altLang="zh-CN" sz="1400"/>
            </a:fld>
            <a:endParaRPr lang="en-US" altLang="zh-CN" sz="1400"/>
          </a:p>
        </p:txBody>
      </p:sp>
      <p:sp>
        <p:nvSpPr>
          <p:cNvPr id="67587" name="Rectangle 3"/>
          <p:cNvSpPr>
            <a:spLocks noGrp="1" noChangeArrowheads="1"/>
          </p:cNvSpPr>
          <p:nvPr>
            <p:ph type="body" idx="1"/>
          </p:nvPr>
        </p:nvSpPr>
        <p:spPr>
          <a:xfrm>
            <a:off x="903288" y="981075"/>
            <a:ext cx="5540375" cy="4525963"/>
          </a:xfrm>
        </p:spPr>
        <p:txBody>
          <a:bodyPr/>
          <a:lstStyle/>
          <a:p>
            <a:pPr marL="0" indent="0" eaLnBrk="1" hangingPunct="1">
              <a:lnSpc>
                <a:spcPct val="90000"/>
              </a:lnSpc>
              <a:buFontTx/>
              <a:buNone/>
            </a:pP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封闭空间及高空作业管理规定</a:t>
            </a:r>
            <a:endParaRPr lang="zh-CN" altLang="en-US" sz="2400" smtClean="0">
              <a:latin typeface="楷体" panose="02010609060101010101" pitchFamily="49" charset="-122"/>
              <a:ea typeface="楷体" panose="02010609060101010101" pitchFamily="49" charset="-122"/>
            </a:endParaRPr>
          </a:p>
          <a:p>
            <a:pPr marL="0" indent="0" eaLnBrk="1" hangingPunct="1">
              <a:lnSpc>
                <a:spcPct val="90000"/>
              </a:lnSpc>
              <a:buFontTx/>
              <a:buNone/>
            </a:pP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工伤事故管理规定</a:t>
            </a:r>
            <a:endParaRPr lang="zh-CN" altLang="en-US" sz="2400" smtClean="0">
              <a:latin typeface="楷体" panose="02010609060101010101" pitchFamily="49" charset="-122"/>
              <a:ea typeface="楷体" panose="02010609060101010101" pitchFamily="49" charset="-122"/>
            </a:endParaRPr>
          </a:p>
          <a:p>
            <a:pPr marL="0" indent="0" eaLnBrk="1" hangingPunct="1">
              <a:lnSpc>
                <a:spcPct val="90000"/>
              </a:lnSpc>
              <a:buFontTx/>
              <a:buNone/>
            </a:pP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三级安全培训管理规定</a:t>
            </a:r>
            <a:endParaRPr lang="zh-CN" altLang="en-US" sz="2400" smtClean="0">
              <a:latin typeface="楷体" panose="02010609060101010101" pitchFamily="49" charset="-122"/>
              <a:ea typeface="楷体" panose="02010609060101010101" pitchFamily="49" charset="-122"/>
            </a:endParaRPr>
          </a:p>
          <a:p>
            <a:pPr marL="0" indent="0" eaLnBrk="1" hangingPunct="1">
              <a:lnSpc>
                <a:spcPct val="90000"/>
              </a:lnSpc>
              <a:buFontTx/>
              <a:buNone/>
            </a:pP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手持式电动工具安全管理规定</a:t>
            </a:r>
            <a:endParaRPr lang="zh-CN" altLang="en-US" sz="2400" smtClean="0">
              <a:latin typeface="楷体" panose="02010609060101010101" pitchFamily="49" charset="-122"/>
              <a:ea typeface="楷体" panose="02010609060101010101" pitchFamily="49" charset="-122"/>
            </a:endParaRPr>
          </a:p>
          <a:p>
            <a:pPr marL="0" indent="0" eaLnBrk="1" hangingPunct="1">
              <a:lnSpc>
                <a:spcPct val="90000"/>
              </a:lnSpc>
              <a:buFontTx/>
              <a:buNone/>
            </a:pP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特种作业管理规定</a:t>
            </a:r>
            <a:endParaRPr lang="zh-CN" altLang="en-US" sz="2400" smtClean="0">
              <a:latin typeface="楷体" panose="02010609060101010101" pitchFamily="49" charset="-122"/>
              <a:ea typeface="楷体" panose="02010609060101010101" pitchFamily="49" charset="-122"/>
            </a:endParaRPr>
          </a:p>
          <a:p>
            <a:pPr marL="0" indent="0" eaLnBrk="1" hangingPunct="1">
              <a:lnSpc>
                <a:spcPct val="90000"/>
              </a:lnSpc>
              <a:buFontTx/>
              <a:buNone/>
            </a:pP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危险品库安全管理规定</a:t>
            </a:r>
            <a:endParaRPr lang="zh-CN" altLang="en-US" sz="2400" smtClean="0">
              <a:latin typeface="楷体" panose="02010609060101010101" pitchFamily="49" charset="-122"/>
              <a:ea typeface="楷体" panose="02010609060101010101" pitchFamily="49" charset="-122"/>
            </a:endParaRPr>
          </a:p>
          <a:p>
            <a:pPr marL="0" indent="0" eaLnBrk="1" hangingPunct="1">
              <a:lnSpc>
                <a:spcPct val="90000"/>
              </a:lnSpc>
              <a:buFontTx/>
              <a:buNone/>
            </a:pP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挂牌上锁管理规定</a:t>
            </a:r>
            <a:endParaRPr lang="zh-CN" altLang="en-US" sz="2400" smtClean="0">
              <a:latin typeface="楷体" panose="02010609060101010101" pitchFamily="49" charset="-122"/>
              <a:ea typeface="楷体" panose="02010609060101010101" pitchFamily="49" charset="-122"/>
            </a:endParaRPr>
          </a:p>
          <a:p>
            <a:pPr marL="0" indent="0" eaLnBrk="1" hangingPunct="1">
              <a:lnSpc>
                <a:spcPct val="90000"/>
              </a:lnSpc>
              <a:buFontTx/>
              <a:buNone/>
            </a:pP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公司安全生产责任制</a:t>
            </a:r>
            <a:endParaRPr lang="zh-CN" altLang="en-US" sz="2400" smtClean="0">
              <a:latin typeface="楷体" panose="02010609060101010101" pitchFamily="49" charset="-122"/>
              <a:ea typeface="楷体" panose="02010609060101010101" pitchFamily="49" charset="-122"/>
            </a:endParaRPr>
          </a:p>
          <a:p>
            <a:pPr marL="0" indent="0" eaLnBrk="1" hangingPunct="1">
              <a:lnSpc>
                <a:spcPct val="90000"/>
              </a:lnSpc>
              <a:buFontTx/>
              <a:buNone/>
            </a:pP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防汛应急预案</a:t>
            </a:r>
            <a:endParaRPr lang="zh-CN" altLang="en-US" sz="2400" smtClean="0">
              <a:latin typeface="楷体" panose="02010609060101010101" pitchFamily="49" charset="-122"/>
              <a:ea typeface="楷体" panose="02010609060101010101" pitchFamily="49" charset="-122"/>
            </a:endParaRPr>
          </a:p>
          <a:p>
            <a:pPr marL="0" indent="0" eaLnBrk="1" hangingPunct="1">
              <a:lnSpc>
                <a:spcPct val="90000"/>
              </a:lnSpc>
              <a:buFontTx/>
              <a:buNone/>
            </a:pP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危险化学品泄露应急预案</a:t>
            </a:r>
            <a:endParaRPr lang="zh-CN" altLang="en-US" sz="2400" smtClean="0">
              <a:latin typeface="楷体" panose="02010609060101010101" pitchFamily="49" charset="-122"/>
              <a:ea typeface="楷体" panose="02010609060101010101" pitchFamily="49" charset="-122"/>
            </a:endParaRPr>
          </a:p>
          <a:p>
            <a:pPr marL="0" indent="0" eaLnBrk="1" hangingPunct="1">
              <a:lnSpc>
                <a:spcPct val="90000"/>
              </a:lnSpc>
              <a:buFontTx/>
              <a:buNone/>
            </a:pP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安全用电管理规定</a:t>
            </a:r>
            <a:endParaRPr lang="zh-CN" altLang="en-US" sz="2400" smtClean="0">
              <a:latin typeface="楷体" panose="02010609060101010101" pitchFamily="49" charset="-122"/>
              <a:ea typeface="楷体" panose="02010609060101010101" pitchFamily="49" charset="-122"/>
            </a:endParaRPr>
          </a:p>
          <a:p>
            <a:pPr marL="0" indent="0" eaLnBrk="1" hangingPunct="1">
              <a:lnSpc>
                <a:spcPct val="90000"/>
              </a:lnSpc>
              <a:buFontTx/>
              <a:buNone/>
            </a:pPr>
            <a:endParaRPr lang="en-US" altLang="zh-CN" sz="2400" smtClean="0">
              <a:latin typeface="楷体" panose="02010609060101010101" pitchFamily="49" charset="-122"/>
              <a:ea typeface="楷体" panose="02010609060101010101" pitchFamily="49"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7E0162D1-6A33-4E27-82F8-E8E274656731}" type="slidenum">
              <a:rPr lang="en-US" altLang="zh-CN" sz="1400"/>
            </a:fld>
            <a:endParaRPr lang="en-US" altLang="zh-CN" sz="1400"/>
          </a:p>
        </p:txBody>
      </p:sp>
      <p:sp>
        <p:nvSpPr>
          <p:cNvPr id="43011" name="Rectangle 3"/>
          <p:cNvSpPr>
            <a:spLocks noGrp="1" noChangeArrowheads="1"/>
          </p:cNvSpPr>
          <p:nvPr>
            <p:ph type="body" idx="1"/>
          </p:nvPr>
        </p:nvSpPr>
        <p:spPr>
          <a:xfrm>
            <a:off x="1101725" y="620713"/>
            <a:ext cx="4765675" cy="4525962"/>
          </a:xfrm>
        </p:spPr>
        <p:txBody>
          <a:bodyPr/>
          <a:lstStyle/>
          <a:p>
            <a:pPr marL="0" indent="0" eaLnBrk="1" hangingPunct="1">
              <a:lnSpc>
                <a:spcPct val="90000"/>
              </a:lnSpc>
              <a:buFontTx/>
              <a:buNone/>
              <a:defRPr/>
            </a:pP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承包商</a:t>
            </a:r>
            <a:r>
              <a:rPr lang="zh-CN" altLang="en-US" sz="2400" dirty="0">
                <a:latin typeface="楷体" panose="02010609060101010101" pitchFamily="49" charset="-122"/>
                <a:ea typeface="楷体" panose="02010609060101010101" pitchFamily="49" charset="-122"/>
              </a:rPr>
              <a:t>管理规定</a:t>
            </a:r>
            <a:endParaRPr lang="zh-CN" altLang="en-US" sz="2400" dirty="0">
              <a:latin typeface="楷体" panose="02010609060101010101" pitchFamily="49" charset="-122"/>
              <a:ea typeface="楷体" panose="02010609060101010101" pitchFamily="49" charset="-122"/>
            </a:endParaRPr>
          </a:p>
          <a:p>
            <a:pPr marL="0" indent="0" eaLnBrk="1" hangingPunct="1">
              <a:lnSpc>
                <a:spcPct val="90000"/>
              </a:lnSpc>
              <a:buFontTx/>
              <a:buNone/>
              <a:defRPr/>
            </a:pPr>
            <a:r>
              <a:rPr lang="en-US" altLang="zh-CN" sz="2400" dirty="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临时</a:t>
            </a:r>
            <a:r>
              <a:rPr lang="zh-CN" altLang="en-US" sz="2400" dirty="0">
                <a:latin typeface="楷体" panose="02010609060101010101" pitchFamily="49" charset="-122"/>
                <a:ea typeface="楷体" panose="02010609060101010101" pitchFamily="49" charset="-122"/>
              </a:rPr>
              <a:t>用电管理规定</a:t>
            </a:r>
            <a:endParaRPr lang="zh-CN" altLang="en-US" sz="2400" dirty="0">
              <a:latin typeface="楷体" panose="02010609060101010101" pitchFamily="49" charset="-122"/>
              <a:ea typeface="楷体" panose="02010609060101010101" pitchFamily="49" charset="-122"/>
            </a:endParaRPr>
          </a:p>
          <a:p>
            <a:pPr marL="0" indent="0" eaLnBrk="1" hangingPunct="1">
              <a:lnSpc>
                <a:spcPct val="90000"/>
              </a:lnSpc>
              <a:buFontTx/>
              <a:buNone/>
              <a:defRPr/>
            </a:pP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气</a:t>
            </a:r>
            <a:r>
              <a:rPr lang="zh-CN" altLang="en-US" sz="2400" dirty="0">
                <a:latin typeface="楷体" panose="02010609060101010101" pitchFamily="49" charset="-122"/>
                <a:ea typeface="楷体" panose="02010609060101010101" pitchFamily="49" charset="-122"/>
              </a:rPr>
              <a:t>瓶管理规定</a:t>
            </a:r>
            <a:endParaRPr lang="zh-CN" altLang="en-US" sz="2400" dirty="0">
              <a:latin typeface="楷体" panose="02010609060101010101" pitchFamily="49" charset="-122"/>
              <a:ea typeface="楷体" panose="02010609060101010101" pitchFamily="49" charset="-122"/>
            </a:endParaRPr>
          </a:p>
          <a:p>
            <a:pPr marL="0" indent="0" eaLnBrk="1" hangingPunct="1">
              <a:lnSpc>
                <a:spcPct val="90000"/>
              </a:lnSpc>
              <a:buFontTx/>
              <a:buNone/>
              <a:defRPr/>
            </a:pPr>
            <a:r>
              <a:rPr lang="en-US" altLang="zh-CN" sz="2400" dirty="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液氨</a:t>
            </a:r>
            <a:r>
              <a:rPr lang="zh-CN" altLang="en-US" sz="2400" dirty="0">
                <a:latin typeface="楷体" panose="02010609060101010101" pitchFamily="49" charset="-122"/>
                <a:ea typeface="楷体" panose="02010609060101010101" pitchFamily="49" charset="-122"/>
              </a:rPr>
              <a:t>管理规定</a:t>
            </a:r>
            <a:endParaRPr lang="zh-CN" altLang="en-US" sz="2400" dirty="0">
              <a:latin typeface="楷体" panose="02010609060101010101" pitchFamily="49" charset="-122"/>
              <a:ea typeface="楷体" panose="02010609060101010101" pitchFamily="49" charset="-122"/>
            </a:endParaRPr>
          </a:p>
          <a:p>
            <a:pPr marL="0" indent="0" eaLnBrk="1" hangingPunct="1">
              <a:lnSpc>
                <a:spcPct val="90000"/>
              </a:lnSpc>
              <a:buFontTx/>
              <a:buNone/>
              <a:defRPr/>
            </a:pPr>
            <a:r>
              <a:rPr lang="en-US" altLang="zh-CN" sz="2400" dirty="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停电</a:t>
            </a:r>
            <a:r>
              <a:rPr lang="zh-CN" altLang="en-US" sz="2400" dirty="0">
                <a:latin typeface="楷体" panose="02010609060101010101" pitchFamily="49" charset="-122"/>
                <a:ea typeface="楷体" panose="02010609060101010101" pitchFamily="49" charset="-122"/>
              </a:rPr>
              <a:t>应急预案</a:t>
            </a:r>
            <a:endParaRPr lang="zh-CN" altLang="en-US" sz="2400" dirty="0">
              <a:latin typeface="楷体" panose="02010609060101010101" pitchFamily="49" charset="-122"/>
              <a:ea typeface="楷体" panose="02010609060101010101" pitchFamily="49" charset="-122"/>
            </a:endParaRPr>
          </a:p>
          <a:p>
            <a:pPr marL="0" indent="0" eaLnBrk="1" hangingPunct="1">
              <a:lnSpc>
                <a:spcPct val="90000"/>
              </a:lnSpc>
              <a:buFontTx/>
              <a:buNone/>
              <a:defRPr/>
            </a:pPr>
            <a:r>
              <a:rPr lang="en-US" altLang="zh-CN" sz="2400" dirty="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消防</a:t>
            </a:r>
            <a:r>
              <a:rPr lang="zh-CN" altLang="en-US" sz="2400" dirty="0">
                <a:latin typeface="楷体" panose="02010609060101010101" pitchFamily="49" charset="-122"/>
                <a:ea typeface="楷体" panose="02010609060101010101" pitchFamily="49" charset="-122"/>
              </a:rPr>
              <a:t>管理规定</a:t>
            </a:r>
            <a:endParaRPr lang="zh-CN" altLang="en-US" sz="2400" dirty="0">
              <a:latin typeface="楷体" panose="02010609060101010101" pitchFamily="49" charset="-122"/>
              <a:ea typeface="楷体" panose="02010609060101010101" pitchFamily="49" charset="-122"/>
            </a:endParaRPr>
          </a:p>
          <a:p>
            <a:pPr marL="0" indent="0" eaLnBrk="1" hangingPunct="1">
              <a:lnSpc>
                <a:spcPct val="90000"/>
              </a:lnSpc>
              <a:buFontTx/>
              <a:buNone/>
              <a:defRPr/>
            </a:pPr>
            <a:r>
              <a:rPr lang="en-US" altLang="zh-CN" sz="2400" dirty="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动火</a:t>
            </a:r>
            <a:r>
              <a:rPr lang="zh-CN" altLang="en-US" sz="2400" dirty="0">
                <a:latin typeface="楷体" panose="02010609060101010101" pitchFamily="49" charset="-122"/>
                <a:ea typeface="楷体" panose="02010609060101010101" pitchFamily="49" charset="-122"/>
              </a:rPr>
              <a:t>作业管理规定</a:t>
            </a:r>
            <a:endParaRPr lang="zh-CN" altLang="en-US" sz="2400" dirty="0">
              <a:latin typeface="楷体" panose="02010609060101010101" pitchFamily="49" charset="-122"/>
              <a:ea typeface="楷体" panose="02010609060101010101" pitchFamily="49" charset="-122"/>
            </a:endParaRPr>
          </a:p>
          <a:p>
            <a:pPr marL="0" indent="0" eaLnBrk="1" hangingPunct="1">
              <a:lnSpc>
                <a:spcPct val="90000"/>
              </a:lnSpc>
              <a:buFontTx/>
              <a:buNone/>
              <a:defRPr/>
            </a:pPr>
            <a:r>
              <a:rPr lang="en-US" altLang="zh-CN" sz="2400" dirty="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安全</a:t>
            </a:r>
            <a:r>
              <a:rPr lang="zh-CN" altLang="en-US" sz="2400" dirty="0">
                <a:latin typeface="楷体" panose="02010609060101010101" pitchFamily="49" charset="-122"/>
                <a:ea typeface="楷体" panose="02010609060101010101" pitchFamily="49" charset="-122"/>
              </a:rPr>
              <a:t>通道管理规定</a:t>
            </a:r>
            <a:endParaRPr lang="zh-CN" altLang="en-US" sz="2400" dirty="0">
              <a:latin typeface="楷体" panose="02010609060101010101" pitchFamily="49" charset="-122"/>
              <a:ea typeface="楷体" panose="02010609060101010101" pitchFamily="49" charset="-122"/>
            </a:endParaRPr>
          </a:p>
          <a:p>
            <a:pPr marL="0" indent="0" eaLnBrk="1" hangingPunct="1">
              <a:lnSpc>
                <a:spcPct val="90000"/>
              </a:lnSpc>
              <a:buFontTx/>
              <a:buNone/>
              <a:defRPr/>
            </a:pPr>
            <a:r>
              <a:rPr lang="en-US" altLang="zh-CN" sz="2400" dirty="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消防</a:t>
            </a:r>
            <a:r>
              <a:rPr lang="zh-CN" altLang="en-US" sz="2400" dirty="0">
                <a:latin typeface="楷体" panose="02010609060101010101" pitchFamily="49" charset="-122"/>
                <a:ea typeface="楷体" panose="02010609060101010101" pitchFamily="49" charset="-122"/>
              </a:rPr>
              <a:t>火灾应急预案</a:t>
            </a:r>
            <a:endParaRPr lang="zh-CN" altLang="en-US" sz="2400" dirty="0">
              <a:latin typeface="楷体" panose="02010609060101010101" pitchFamily="49" charset="-122"/>
              <a:ea typeface="楷体" panose="02010609060101010101" pitchFamily="49" charset="-122"/>
            </a:endParaRPr>
          </a:p>
          <a:p>
            <a:pPr marL="0" indent="0" eaLnBrk="1" hangingPunct="1">
              <a:lnSpc>
                <a:spcPct val="90000"/>
              </a:lnSpc>
              <a:buFontTx/>
              <a:buNone/>
              <a:defRPr/>
            </a:pPr>
            <a:r>
              <a:rPr lang="en-US" altLang="zh-CN" sz="2400" dirty="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食物中毒</a:t>
            </a:r>
            <a:r>
              <a:rPr lang="zh-CN" altLang="en-US" sz="2400" dirty="0">
                <a:latin typeface="楷体" panose="02010609060101010101" pitchFamily="49" charset="-122"/>
                <a:ea typeface="楷体" panose="02010609060101010101" pitchFamily="49" charset="-122"/>
              </a:rPr>
              <a:t>应急预案</a:t>
            </a:r>
            <a:endParaRPr lang="zh-CN" altLang="en-US" sz="2400" dirty="0">
              <a:latin typeface="楷体" panose="02010609060101010101" pitchFamily="49" charset="-122"/>
              <a:ea typeface="楷体" panose="02010609060101010101" pitchFamily="49" charset="-122"/>
            </a:endParaRPr>
          </a:p>
          <a:p>
            <a:pPr marL="0" indent="0" eaLnBrk="1" hangingPunct="1">
              <a:lnSpc>
                <a:spcPct val="90000"/>
              </a:lnSpc>
              <a:buFontTx/>
              <a:buNone/>
              <a:defRPr/>
            </a:pPr>
            <a:r>
              <a:rPr lang="en-US" altLang="zh-CN" sz="2400" dirty="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保卫</a:t>
            </a:r>
            <a:r>
              <a:rPr lang="zh-CN" altLang="en-US" sz="2400" dirty="0">
                <a:latin typeface="楷体" panose="02010609060101010101" pitchFamily="49" charset="-122"/>
                <a:ea typeface="楷体" panose="02010609060101010101" pitchFamily="49" charset="-122"/>
              </a:rPr>
              <a:t>工作管理规定</a:t>
            </a:r>
            <a:endParaRPr lang="zh-CN" altLang="en-US" sz="2400" dirty="0">
              <a:latin typeface="楷体" panose="02010609060101010101" pitchFamily="49" charset="-122"/>
              <a:ea typeface="楷体" panose="02010609060101010101" pitchFamily="49" charset="-122"/>
            </a:endParaRPr>
          </a:p>
          <a:p>
            <a:pPr marL="0" indent="0" eaLnBrk="1" hangingPunct="1">
              <a:lnSpc>
                <a:spcPct val="90000"/>
              </a:lnSpc>
              <a:buFontTx/>
              <a:buNone/>
              <a:defRPr/>
            </a:pPr>
            <a:r>
              <a:rPr lang="en-US" altLang="zh-CN" sz="2400" dirty="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车辆</a:t>
            </a:r>
            <a:r>
              <a:rPr lang="zh-CN" altLang="en-US" sz="2400" dirty="0">
                <a:latin typeface="楷体" panose="02010609060101010101" pitchFamily="49" charset="-122"/>
                <a:ea typeface="楷体" panose="02010609060101010101" pitchFamily="49" charset="-122"/>
              </a:rPr>
              <a:t>管理规定</a:t>
            </a:r>
            <a:endParaRPr lang="zh-CN" altLang="en-US" sz="2400" dirty="0">
              <a:latin typeface="楷体" panose="02010609060101010101" pitchFamily="49" charset="-122"/>
              <a:ea typeface="楷体" panose="02010609060101010101" pitchFamily="49" charset="-122"/>
            </a:endParaRPr>
          </a:p>
          <a:p>
            <a:pPr marL="0" indent="0" eaLnBrk="1" hangingPunct="1">
              <a:lnSpc>
                <a:spcPct val="90000"/>
              </a:lnSpc>
              <a:buFontTx/>
              <a:buNone/>
              <a:defRPr/>
            </a:pPr>
            <a:r>
              <a:rPr lang="en-US" altLang="zh-CN" sz="2400" dirty="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职业</a:t>
            </a:r>
            <a:r>
              <a:rPr lang="zh-CN" altLang="en-US" sz="2400" dirty="0">
                <a:latin typeface="楷体" panose="02010609060101010101" pitchFamily="49" charset="-122"/>
                <a:ea typeface="楷体" panose="02010609060101010101" pitchFamily="49" charset="-122"/>
              </a:rPr>
              <a:t>卫生管理规定</a:t>
            </a:r>
            <a:endParaRPr lang="zh-CN" altLang="en-US" sz="2400" dirty="0">
              <a:latin typeface="楷体" panose="02010609060101010101" pitchFamily="49" charset="-122"/>
              <a:ea typeface="楷体" panose="02010609060101010101" pitchFamily="49" charset="-122"/>
            </a:endParaRPr>
          </a:p>
          <a:p>
            <a:pPr eaLnBrk="1" hangingPunct="1">
              <a:lnSpc>
                <a:spcPct val="80000"/>
              </a:lnSpc>
              <a:defRPr/>
            </a:pPr>
            <a:endParaRPr lang="en-US" altLang="zh-CN" sz="2000" dirty="0">
              <a:latin typeface="楷体" panose="02010609060101010101" pitchFamily="49" charset="-122"/>
              <a:ea typeface="楷体" panose="02010609060101010101" pitchFamily="49"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8A6B9080-DD10-4FED-B6CA-6AA196D3B990}" type="slidenum">
              <a:rPr lang="en-US" altLang="zh-CN" sz="1400"/>
            </a:fld>
            <a:endParaRPr lang="en-US" altLang="zh-CN" sz="1400"/>
          </a:p>
        </p:txBody>
      </p:sp>
      <p:sp>
        <p:nvSpPr>
          <p:cNvPr id="69635" name="Rectangle 3"/>
          <p:cNvSpPr>
            <a:spLocks noGrp="1" noChangeArrowheads="1"/>
          </p:cNvSpPr>
          <p:nvPr>
            <p:ph type="body" idx="1"/>
          </p:nvPr>
        </p:nvSpPr>
        <p:spPr>
          <a:xfrm>
            <a:off x="817563" y="1412875"/>
            <a:ext cx="6994525" cy="4525963"/>
          </a:xfrm>
        </p:spPr>
        <p:txBody>
          <a:bodyPr/>
          <a:lstStyle/>
          <a:p>
            <a:pPr marL="0" indent="0" eaLnBrk="1" hangingPunct="1">
              <a:lnSpc>
                <a:spcPct val="90000"/>
              </a:lnSpc>
              <a:buFontTx/>
              <a:buNone/>
            </a:pP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劳动防护用品管理规定</a:t>
            </a:r>
            <a:endParaRPr lang="zh-CN" altLang="en-US" sz="2400" smtClean="0">
              <a:latin typeface="楷体" panose="02010609060101010101" pitchFamily="49" charset="-122"/>
              <a:ea typeface="楷体" panose="02010609060101010101" pitchFamily="49" charset="-122"/>
            </a:endParaRPr>
          </a:p>
          <a:p>
            <a:pPr marL="0" indent="0" eaLnBrk="1" hangingPunct="1">
              <a:lnSpc>
                <a:spcPct val="90000"/>
              </a:lnSpc>
              <a:buFontTx/>
              <a:buNone/>
            </a:pP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劳动防护用品佩戴管理规定</a:t>
            </a:r>
            <a:endParaRPr lang="zh-CN" altLang="en-US" sz="2400" smtClean="0">
              <a:latin typeface="楷体" panose="02010609060101010101" pitchFamily="49" charset="-122"/>
              <a:ea typeface="楷体" panose="02010609060101010101" pitchFamily="49" charset="-122"/>
            </a:endParaRPr>
          </a:p>
          <a:p>
            <a:pPr marL="0" indent="0" eaLnBrk="1" hangingPunct="1">
              <a:lnSpc>
                <a:spcPct val="90000"/>
              </a:lnSpc>
              <a:buFontTx/>
              <a:buNone/>
            </a:pP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防毒面具及防化服使用管理规定</a:t>
            </a:r>
            <a:endParaRPr lang="zh-CN" altLang="en-US" sz="2400" smtClean="0">
              <a:latin typeface="楷体" panose="02010609060101010101" pitchFamily="49" charset="-122"/>
              <a:ea typeface="楷体" panose="02010609060101010101" pitchFamily="49" charset="-122"/>
            </a:endParaRPr>
          </a:p>
          <a:p>
            <a:pPr marL="0" indent="0" eaLnBrk="1" hangingPunct="1">
              <a:lnSpc>
                <a:spcPct val="90000"/>
              </a:lnSpc>
              <a:buFontTx/>
              <a:buNone/>
            </a:pP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食堂管理规定</a:t>
            </a:r>
            <a:endParaRPr lang="zh-CN" altLang="en-US" sz="2400" smtClean="0">
              <a:latin typeface="楷体" panose="02010609060101010101" pitchFamily="49" charset="-122"/>
              <a:ea typeface="楷体" panose="02010609060101010101" pitchFamily="49" charset="-122"/>
            </a:endParaRPr>
          </a:p>
          <a:p>
            <a:pPr marL="0" indent="0" eaLnBrk="1" hangingPunct="1">
              <a:lnSpc>
                <a:spcPct val="90000"/>
              </a:lnSpc>
              <a:buFontTx/>
              <a:buNone/>
            </a:pP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变电室安全运行管理制度</a:t>
            </a:r>
            <a:endParaRPr lang="zh-CN" altLang="en-US" sz="2400" smtClean="0">
              <a:latin typeface="楷体" panose="02010609060101010101" pitchFamily="49" charset="-122"/>
              <a:ea typeface="楷体" panose="02010609060101010101" pitchFamily="49" charset="-122"/>
            </a:endParaRPr>
          </a:p>
          <a:p>
            <a:pPr marL="0" indent="0" eaLnBrk="1" hangingPunct="1">
              <a:lnSpc>
                <a:spcPct val="90000"/>
              </a:lnSpc>
              <a:buFontTx/>
              <a:buNone/>
            </a:pP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劳动防护用品管理规定</a:t>
            </a:r>
            <a:endParaRPr lang="zh-CN" altLang="en-US" sz="2400" smtClean="0">
              <a:latin typeface="楷体" panose="02010609060101010101" pitchFamily="49" charset="-122"/>
              <a:ea typeface="楷体" panose="02010609060101010101" pitchFamily="49" charset="-122"/>
            </a:endParaRPr>
          </a:p>
          <a:p>
            <a:pPr marL="0" indent="0" eaLnBrk="1" hangingPunct="1">
              <a:lnSpc>
                <a:spcPct val="90000"/>
              </a:lnSpc>
              <a:buFontTx/>
              <a:buNone/>
            </a:pP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特种设备使用、维修管理规定</a:t>
            </a:r>
            <a:endParaRPr lang="zh-CN" altLang="en-US" sz="2400" smtClean="0">
              <a:latin typeface="楷体" panose="02010609060101010101" pitchFamily="49" charset="-122"/>
              <a:ea typeface="楷体" panose="02010609060101010101" pitchFamily="49" charset="-122"/>
            </a:endParaRPr>
          </a:p>
          <a:p>
            <a:pPr marL="0" indent="0" eaLnBrk="1" hangingPunct="1">
              <a:lnSpc>
                <a:spcPct val="90000"/>
              </a:lnSpc>
              <a:buFontTx/>
              <a:buNone/>
            </a:pP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机房操作规程</a:t>
            </a:r>
            <a:endParaRPr lang="zh-CN" altLang="en-US" sz="2400" smtClean="0">
              <a:latin typeface="楷体" panose="02010609060101010101" pitchFamily="49" charset="-122"/>
              <a:ea typeface="楷体" panose="02010609060101010101" pitchFamily="49" charset="-122"/>
            </a:endParaRPr>
          </a:p>
          <a:p>
            <a:pPr marL="0" indent="0" eaLnBrk="1" hangingPunct="1">
              <a:lnSpc>
                <a:spcPct val="90000"/>
              </a:lnSpc>
              <a:buFontTx/>
              <a:buNone/>
            </a:pPr>
            <a:endParaRPr lang="en-US" altLang="zh-CN" sz="2400" smtClean="0">
              <a:latin typeface="楷体" panose="02010609060101010101" pitchFamily="49" charset="-122"/>
              <a:ea typeface="楷体" panose="02010609060101010101" pitchFamily="49"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01028288-C7FF-42D7-BCE9-BFD82A2FF36C}" type="slidenum">
              <a:rPr lang="en-US" altLang="zh-CN" sz="1400"/>
            </a:fld>
            <a:endParaRPr lang="en-US" altLang="zh-CN" sz="1400"/>
          </a:p>
        </p:txBody>
      </p:sp>
      <p:sp>
        <p:nvSpPr>
          <p:cNvPr id="70659" name="Rectangle 3"/>
          <p:cNvSpPr>
            <a:spLocks noGrp="1" noChangeArrowheads="1"/>
          </p:cNvSpPr>
          <p:nvPr>
            <p:ph type="body" idx="1"/>
          </p:nvPr>
        </p:nvSpPr>
        <p:spPr>
          <a:xfrm>
            <a:off x="457200" y="774700"/>
            <a:ext cx="8229600" cy="4525963"/>
          </a:xfrm>
        </p:spPr>
        <p:txBody>
          <a:bodyPr/>
          <a:lstStyle/>
          <a:p>
            <a:pPr marL="0" indent="0" eaLnBrk="1" hangingPunct="1">
              <a:lnSpc>
                <a:spcPct val="150000"/>
              </a:lnSpc>
              <a:buFontTx/>
              <a:buNone/>
            </a:pP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机房操作规程</a:t>
            </a:r>
            <a:endParaRPr lang="zh-CN" altLang="en-US" sz="2400"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机房值班守则</a:t>
            </a:r>
            <a:endParaRPr lang="zh-CN" altLang="en-US" sz="2400"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机房设备巡检制度</a:t>
            </a:r>
            <a:endParaRPr lang="zh-CN" altLang="en-US" sz="2400"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氨泄漏应急预案</a:t>
            </a:r>
            <a:endParaRPr lang="zh-CN" altLang="en-US" sz="2400"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制冷设备充氨的安全操作管理规定</a:t>
            </a:r>
            <a:endParaRPr lang="zh-CN" altLang="en-US" sz="2400"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zh-CN" altLang="en-GB" sz="2400" b="1" smtClean="0">
                <a:latin typeface="楷体" panose="02010609060101010101" pitchFamily="49" charset="-122"/>
                <a:ea typeface="楷体" panose="02010609060101010101" pitchFamily="49" charset="-122"/>
              </a:rPr>
              <a:t>现场安全管理制度：</a:t>
            </a:r>
            <a:endParaRPr lang="zh-CN" altLang="en-GB" sz="2400" b="1"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zh-CN" altLang="en-GB" sz="2400" smtClean="0">
                <a:latin typeface="楷体" panose="02010609060101010101" pitchFamily="49" charset="-122"/>
                <a:ea typeface="楷体" panose="02010609060101010101" pitchFamily="49" charset="-122"/>
              </a:rPr>
              <a:t>    应包括每年检修时间、检修方案、检修负责人、设备、管道置换记录、动火制度、监管人员、参观学习人员的管理等。</a:t>
            </a:r>
            <a:endParaRPr lang="zh-CN" altLang="en-US" sz="2400" smtClean="0">
              <a:latin typeface="楷体" panose="02010609060101010101" pitchFamily="49" charset="-122"/>
              <a:ea typeface="楷体" panose="02010609060101010101" pitchFamily="49" charset="-122"/>
            </a:endParaRPr>
          </a:p>
        </p:txBody>
      </p:sp>
      <p:pic>
        <p:nvPicPr>
          <p:cNvPr id="70660" name="Picture 6" descr="U_3311~1"/>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5076825" y="1052513"/>
            <a:ext cx="2968625"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B6254419-AA86-4179-B346-3651740A4345}" type="slidenum">
              <a:rPr lang="en-US" altLang="zh-CN" sz="1400"/>
            </a:fld>
            <a:endParaRPr lang="en-US" altLang="zh-CN" sz="1400"/>
          </a:p>
        </p:txBody>
      </p:sp>
      <p:sp>
        <p:nvSpPr>
          <p:cNvPr id="46082" name="Rectangle 2"/>
          <p:cNvSpPr>
            <a:spLocks noGrp="1" noChangeArrowheads="1"/>
          </p:cNvSpPr>
          <p:nvPr>
            <p:ph type="title"/>
          </p:nvPr>
        </p:nvSpPr>
        <p:spPr>
          <a:solidFill>
            <a:schemeClr val="accent5">
              <a:lumMod val="75000"/>
            </a:schemeClr>
          </a:solidFill>
        </p:spPr>
        <p:txBody>
          <a:bodyPr/>
          <a:lstStyle/>
          <a:p>
            <a:pPr eaLnBrk="1" hangingPunct="1">
              <a:defRPr/>
            </a:pPr>
            <a:r>
              <a:rPr lang="zh-CN" altLang="en-GB" sz="3200" b="1" dirty="0">
                <a:ea typeface="黑体" panose="02010609060101010101" pitchFamily="49" charset="-122"/>
              </a:rPr>
              <a:t>（三）操作规程（</a:t>
            </a:r>
            <a:r>
              <a:rPr lang="en-GB" altLang="zh-CN" sz="3200" b="1" dirty="0">
                <a:ea typeface="黑体" panose="02010609060101010101" pitchFamily="49" charset="-122"/>
              </a:rPr>
              <a:t>8</a:t>
            </a:r>
            <a:r>
              <a:rPr lang="zh-CN" altLang="en-GB" sz="3200" b="1" dirty="0">
                <a:ea typeface="黑体" panose="02010609060101010101" pitchFamily="49" charset="-122"/>
              </a:rPr>
              <a:t>）</a:t>
            </a:r>
            <a:endParaRPr lang="zh-CN" altLang="en-US" sz="3200" b="1" dirty="0">
              <a:ea typeface="黑体" panose="02010609060101010101" pitchFamily="49" charset="-122"/>
            </a:endParaRPr>
          </a:p>
        </p:txBody>
      </p:sp>
      <p:sp>
        <p:nvSpPr>
          <p:cNvPr id="46083" name="Rectangle 3"/>
          <p:cNvSpPr>
            <a:spLocks noGrp="1" noChangeArrowheads="1"/>
          </p:cNvSpPr>
          <p:nvPr>
            <p:ph type="body" idx="1"/>
          </p:nvPr>
        </p:nvSpPr>
        <p:spPr/>
        <p:txBody>
          <a:bodyPr/>
          <a:lstStyle/>
          <a:p>
            <a:pPr marL="0" lvl="1" indent="0" eaLnBrk="1" hangingPunct="1">
              <a:lnSpc>
                <a:spcPct val="150000"/>
              </a:lnSpc>
              <a:buFontTx/>
              <a:buNone/>
              <a:defRPr/>
            </a:pPr>
            <a:r>
              <a:rPr lang="zh-CN" altLang="en-GB" sz="2400" dirty="0">
                <a:ea typeface="楷体" panose="02010609060101010101" pitchFamily="49" charset="-122"/>
              </a:rPr>
              <a:t>    </a:t>
            </a:r>
            <a:r>
              <a:rPr lang="zh-CN" altLang="en-GB" sz="2400" dirty="0" smtClean="0">
                <a:ea typeface="楷体" panose="02010609060101010101" pitchFamily="49" charset="-122"/>
              </a:rPr>
              <a:t>   </a:t>
            </a:r>
            <a:r>
              <a:rPr lang="zh-CN" altLang="en-GB" sz="2400" dirty="0" smtClean="0">
                <a:latin typeface="楷体" panose="02010609060101010101" pitchFamily="49" charset="-122"/>
                <a:ea typeface="楷体" panose="02010609060101010101" pitchFamily="49" charset="-122"/>
                <a:cs typeface="+mn-cs"/>
              </a:rPr>
              <a:t>编制</a:t>
            </a:r>
            <a:r>
              <a:rPr lang="zh-CN" altLang="en-GB" sz="2400" dirty="0">
                <a:latin typeface="楷体" panose="02010609060101010101" pitchFamily="49" charset="-122"/>
                <a:ea typeface="楷体" panose="02010609060101010101" pitchFamily="49" charset="-122"/>
                <a:cs typeface="+mn-cs"/>
              </a:rPr>
              <a:t>安全、可靠的操作规程。对职工进行业务培训、职业健康安全知识培训和安全教育，持证上岗。对一旦出现的事故危机情况，懂得如何处理，防止中毒和人身事故的发生。</a:t>
            </a:r>
            <a:endParaRPr lang="zh-CN" altLang="en-GB" sz="2400" dirty="0">
              <a:latin typeface="楷体" panose="02010609060101010101" pitchFamily="49" charset="-122"/>
              <a:ea typeface="楷体" panose="02010609060101010101" pitchFamily="49" charset="-122"/>
              <a:cs typeface="+mn-cs"/>
            </a:endParaRPr>
          </a:p>
          <a:p>
            <a:pPr marL="0" indent="0" eaLnBrk="1" hangingPunct="1">
              <a:lnSpc>
                <a:spcPct val="150000"/>
              </a:lnSpc>
              <a:buFontTx/>
              <a:buNone/>
              <a:defRPr/>
            </a:pPr>
            <a:r>
              <a:rPr lang="zh-CN" altLang="en-GB" sz="2400" dirty="0">
                <a:latin typeface="楷体" panose="02010609060101010101" pitchFamily="49" charset="-122"/>
                <a:ea typeface="楷体" panose="02010609060101010101" pitchFamily="49" charset="-122"/>
              </a:rPr>
              <a:t>与制冷站相关的安全生产技术规程：与制冷站相关的安全生产技术规程：</a:t>
            </a:r>
            <a:endParaRPr lang="zh-CN" altLang="en-US" sz="2400" dirty="0">
              <a:latin typeface="楷体" panose="02010609060101010101" pitchFamily="49" charset="-122"/>
              <a:ea typeface="楷体" panose="02010609060101010101" pitchFamily="49" charset="-122"/>
            </a:endParaRPr>
          </a:p>
          <a:p>
            <a:pPr eaLnBrk="1" hangingPunct="1">
              <a:defRPr/>
            </a:pPr>
            <a:endParaRPr lang="en-US" altLang="zh-CN" sz="2400" dirty="0">
              <a:ea typeface="楷体" panose="02010609060101010101" pitchFamily="49" charset="-122"/>
            </a:endParaRPr>
          </a:p>
        </p:txBody>
      </p:sp>
      <p:pic>
        <p:nvPicPr>
          <p:cNvPr id="71685" name="Picture 5" descr="U_1023~1"/>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2916238" y="4149725"/>
            <a:ext cx="3913187"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233C36E4-EDAB-4ABB-B3C9-3CDE29A057F8}" type="slidenum">
              <a:rPr lang="en-US" altLang="zh-CN" sz="1400"/>
            </a:fld>
            <a:endParaRPr lang="en-US" altLang="zh-CN" sz="1400"/>
          </a:p>
        </p:txBody>
      </p:sp>
      <p:sp>
        <p:nvSpPr>
          <p:cNvPr id="107523" name="Rectangle 3"/>
          <p:cNvSpPr>
            <a:spLocks noGrp="1" noChangeArrowheads="1"/>
          </p:cNvSpPr>
          <p:nvPr>
            <p:ph type="body" idx="1"/>
          </p:nvPr>
        </p:nvSpPr>
        <p:spPr>
          <a:xfrm>
            <a:off x="395288" y="44450"/>
            <a:ext cx="8229600" cy="4525963"/>
          </a:xfrm>
        </p:spPr>
        <p:txBody>
          <a:bodyPr/>
          <a:lstStyle/>
          <a:p>
            <a:pPr marL="0" indent="0" eaLnBrk="1" hangingPunct="1">
              <a:lnSpc>
                <a:spcPct val="150000"/>
              </a:lnSpc>
              <a:buFontTx/>
              <a:buNone/>
              <a:defRPr/>
            </a:pPr>
            <a:r>
              <a:rPr lang="en-US" altLang="zh-CN" sz="2400" dirty="0">
                <a:ea typeface="黑体" panose="02010609060101010101" pitchFamily="49" charset="-122"/>
              </a:rPr>
              <a:t>(</a:t>
            </a:r>
            <a:r>
              <a:rPr lang="zh-CN" altLang="en-US" sz="2400" dirty="0">
                <a:ea typeface="黑体" panose="02010609060101010101" pitchFamily="49" charset="-122"/>
              </a:rPr>
              <a:t>二</a:t>
            </a:r>
            <a:r>
              <a:rPr lang="en-US" altLang="zh-CN" sz="2400" dirty="0">
                <a:ea typeface="黑体" panose="02010609060101010101" pitchFamily="49" charset="-122"/>
              </a:rPr>
              <a:t>)</a:t>
            </a:r>
            <a:r>
              <a:rPr lang="zh-CN" altLang="en-US" sz="2400" dirty="0">
                <a:ea typeface="黑体" panose="02010609060101010101" pitchFamily="49" charset="-122"/>
              </a:rPr>
              <a:t>危险特性</a:t>
            </a:r>
            <a:endParaRPr lang="zh-CN" altLang="en-US" sz="2400" dirty="0">
              <a:ea typeface="黑体" panose="02010609060101010101" pitchFamily="49" charset="-122"/>
            </a:endParaRPr>
          </a:p>
          <a:p>
            <a:pPr marL="0" indent="0" eaLnBrk="1" hangingPunct="1">
              <a:lnSpc>
                <a:spcPct val="150000"/>
              </a:lnSpc>
              <a:buFontTx/>
              <a:buNone/>
              <a:defRPr/>
            </a:pPr>
            <a:r>
              <a:rPr lang="en-US" altLang="zh-CN" sz="2400" dirty="0" smtClean="0">
                <a:ea typeface="黑体" panose="02010609060101010101" pitchFamily="49" charset="-122"/>
              </a:rPr>
              <a:t>1</a:t>
            </a:r>
            <a:r>
              <a:rPr lang="zh-CN" altLang="en-US" sz="2400" dirty="0" smtClean="0">
                <a:ea typeface="黑体" panose="02010609060101010101" pitchFamily="49" charset="-122"/>
              </a:rPr>
              <a:t>、危险性</a:t>
            </a:r>
            <a:r>
              <a:rPr lang="zh-CN" altLang="en-US" sz="2400" dirty="0">
                <a:ea typeface="黑体" panose="02010609060101010101" pitchFamily="49" charset="-122"/>
              </a:rPr>
              <a:t>类别</a:t>
            </a:r>
            <a:r>
              <a:rPr lang="zh-CN" altLang="en-US" sz="2400" dirty="0"/>
              <a:t>   </a:t>
            </a:r>
            <a:r>
              <a:rPr lang="zh-CN" altLang="en-US" sz="2400" dirty="0">
                <a:latin typeface="楷体" panose="02010609060101010101" pitchFamily="49" charset="-122"/>
                <a:ea typeface="楷体" panose="02010609060101010101" pitchFamily="49" charset="-122"/>
              </a:rPr>
              <a:t>第</a:t>
            </a:r>
            <a:r>
              <a:rPr lang="en-US" altLang="zh-CN" sz="2400" dirty="0">
                <a:latin typeface="楷体" panose="02010609060101010101" pitchFamily="49" charset="-122"/>
                <a:ea typeface="楷体" panose="02010609060101010101" pitchFamily="49" charset="-122"/>
              </a:rPr>
              <a:t>2.3</a:t>
            </a:r>
            <a:r>
              <a:rPr lang="zh-CN" altLang="en-US" sz="2400" dirty="0">
                <a:latin typeface="楷体" panose="02010609060101010101" pitchFamily="49" charset="-122"/>
                <a:ea typeface="楷体" panose="02010609060101010101" pitchFamily="49" charset="-122"/>
              </a:rPr>
              <a:t>类    </a:t>
            </a:r>
            <a:r>
              <a:rPr lang="zh-CN" altLang="en-US" sz="2400" dirty="0" smtClean="0">
                <a:latin typeface="楷体" panose="02010609060101010101" pitchFamily="49" charset="-122"/>
                <a:ea typeface="楷体" panose="02010609060101010101" pitchFamily="49" charset="-122"/>
              </a:rPr>
              <a:t>有毒气体</a:t>
            </a:r>
            <a:endParaRPr lang="en-US" altLang="zh-CN" sz="2400" dirty="0">
              <a:latin typeface="楷体" panose="02010609060101010101" pitchFamily="49" charset="-122"/>
              <a:ea typeface="楷体" panose="02010609060101010101" pitchFamily="49" charset="-122"/>
            </a:endParaRPr>
          </a:p>
          <a:p>
            <a:pPr marL="0" indent="0" eaLnBrk="1" hangingPunct="1">
              <a:lnSpc>
                <a:spcPct val="150000"/>
              </a:lnSpc>
              <a:buFontTx/>
              <a:buNone/>
              <a:defRPr/>
            </a:pPr>
            <a:r>
              <a:rPr lang="en-US" altLang="zh-CN" sz="2400" dirty="0" smtClean="0">
                <a:latin typeface="楷体" panose="02010609060101010101" pitchFamily="49" charset="-122"/>
                <a:ea typeface="楷体" panose="02010609060101010101" pitchFamily="49" charset="-122"/>
              </a:rPr>
              <a:t>2</a:t>
            </a:r>
            <a:r>
              <a:rPr lang="zh-CN" altLang="en-US" sz="2400" dirty="0" smtClean="0">
                <a:latin typeface="楷体" panose="02010609060101010101" pitchFamily="49" charset="-122"/>
                <a:ea typeface="楷体" panose="02010609060101010101" pitchFamily="49" charset="-122"/>
              </a:rPr>
              <a:t>、</a:t>
            </a:r>
            <a:r>
              <a:rPr lang="zh-CN" altLang="en-US" sz="2400" dirty="0" smtClean="0">
                <a:ea typeface="黑体" panose="02010609060101010101" pitchFamily="49" charset="-122"/>
              </a:rPr>
              <a:t>侵入</a:t>
            </a:r>
            <a:r>
              <a:rPr lang="zh-CN" altLang="en-US" sz="2400" dirty="0">
                <a:ea typeface="黑体" panose="02010609060101010101" pitchFamily="49" charset="-122"/>
              </a:rPr>
              <a:t>途径</a:t>
            </a:r>
            <a:r>
              <a:rPr lang="zh-CN" altLang="en-US" sz="2400" dirty="0"/>
              <a:t>       </a:t>
            </a:r>
            <a:r>
              <a:rPr lang="zh-CN" altLang="en-US" sz="2400" dirty="0">
                <a:ea typeface="楷体" panose="02010609060101010101" pitchFamily="49" charset="-122"/>
              </a:rPr>
              <a:t>吸入</a:t>
            </a:r>
            <a:endParaRPr lang="zh-CN" altLang="en-US" sz="2400" dirty="0">
              <a:ea typeface="楷体" panose="02010609060101010101" pitchFamily="49" charset="-122"/>
            </a:endParaRPr>
          </a:p>
          <a:p>
            <a:pPr marL="0" indent="0" eaLnBrk="1" hangingPunct="1">
              <a:lnSpc>
                <a:spcPct val="150000"/>
              </a:lnSpc>
              <a:buFontTx/>
              <a:buNone/>
              <a:defRPr/>
            </a:pPr>
            <a:r>
              <a:rPr lang="en-US" altLang="zh-CN" sz="2400" dirty="0" smtClean="0">
                <a:ea typeface="黑体" panose="02010609060101010101" pitchFamily="49" charset="-122"/>
              </a:rPr>
              <a:t>3</a:t>
            </a:r>
            <a:r>
              <a:rPr lang="zh-CN" altLang="en-US" sz="2400" dirty="0" smtClean="0">
                <a:ea typeface="黑体" panose="02010609060101010101" pitchFamily="49" charset="-122"/>
              </a:rPr>
              <a:t>、健康</a:t>
            </a:r>
            <a:r>
              <a:rPr lang="zh-CN" altLang="en-US" sz="2400" dirty="0">
                <a:ea typeface="黑体" panose="02010609060101010101" pitchFamily="49" charset="-122"/>
              </a:rPr>
              <a:t>危害</a:t>
            </a:r>
            <a:r>
              <a:rPr lang="zh-CN" altLang="en-US" sz="2800" dirty="0"/>
              <a:t>       </a:t>
            </a:r>
            <a:endParaRPr lang="en-US" altLang="zh-CN" sz="2800" dirty="0" smtClean="0"/>
          </a:p>
          <a:p>
            <a:pPr eaLnBrk="1" hangingPunct="1">
              <a:lnSpc>
                <a:spcPct val="150000"/>
              </a:lnSpc>
              <a:buFont typeface="Arial" panose="020B0604020202020204" pitchFamily="34" charset="0"/>
              <a:buChar char="•"/>
              <a:defRPr/>
            </a:pPr>
            <a:r>
              <a:rPr lang="zh-CN" altLang="en-US" sz="2400" dirty="0" smtClean="0">
                <a:latin typeface="楷体" panose="02010609060101010101" pitchFamily="49" charset="-122"/>
                <a:ea typeface="楷体" panose="02010609060101010101" pitchFamily="49" charset="-122"/>
              </a:rPr>
              <a:t>低浓度</a:t>
            </a:r>
            <a:r>
              <a:rPr lang="zh-CN" altLang="en-US" sz="2400" dirty="0">
                <a:latin typeface="楷体" panose="02010609060101010101" pitchFamily="49" charset="-122"/>
                <a:ea typeface="楷体" panose="02010609060101010101" pitchFamily="49" charset="-122"/>
              </a:rPr>
              <a:t>氨对黏膜有刺激作用</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高浓度可造 </a:t>
            </a:r>
            <a:r>
              <a:rPr lang="zh-CN" altLang="en-US" sz="2400" dirty="0" smtClean="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a:p>
            <a:pPr eaLnBrk="1" hangingPunct="1">
              <a:lnSpc>
                <a:spcPct val="150000"/>
              </a:lnSpc>
              <a:buFont typeface="Arial" panose="020B0604020202020204" pitchFamily="34" charset="0"/>
              <a:buChar char="•"/>
              <a:defRPr/>
            </a:pPr>
            <a:r>
              <a:rPr lang="zh-CN" altLang="en-US" sz="2400" dirty="0" smtClean="0">
                <a:latin typeface="楷体" panose="02010609060101010101" pitchFamily="49" charset="-122"/>
                <a:ea typeface="楷体" panose="02010609060101010101" pitchFamily="49" charset="-122"/>
              </a:rPr>
              <a:t>成</a:t>
            </a:r>
            <a:r>
              <a:rPr lang="zh-CN" altLang="en-US" sz="2400" dirty="0">
                <a:latin typeface="楷体" panose="02010609060101010101" pitchFamily="49" charset="-122"/>
                <a:ea typeface="楷体" panose="02010609060101010101" pitchFamily="49" charset="-122"/>
              </a:rPr>
              <a:t>组织溶解</a:t>
            </a:r>
            <a:r>
              <a:rPr lang="zh-CN" altLang="en-US" sz="2400" dirty="0" smtClean="0">
                <a:latin typeface="楷体" panose="02010609060101010101" pitchFamily="49" charset="-122"/>
                <a:ea typeface="楷体" panose="02010609060101010101" pitchFamily="49" charset="-122"/>
              </a:rPr>
              <a:t>坏死；</a:t>
            </a:r>
            <a:endParaRPr lang="en-US" altLang="zh-CN" sz="2400" dirty="0" smtClean="0">
              <a:latin typeface="楷体" panose="02010609060101010101" pitchFamily="49" charset="-122"/>
              <a:ea typeface="楷体" panose="02010609060101010101" pitchFamily="49" charset="-122"/>
            </a:endParaRPr>
          </a:p>
          <a:p>
            <a:pPr eaLnBrk="1" hangingPunct="1">
              <a:lnSpc>
                <a:spcPct val="150000"/>
              </a:lnSpc>
              <a:buFont typeface="Arial" panose="020B0604020202020204" pitchFamily="34" charset="0"/>
              <a:buChar char="•"/>
              <a:defRPr/>
            </a:pPr>
            <a:r>
              <a:rPr lang="zh-CN" altLang="en-US" sz="2400" dirty="0" smtClean="0">
                <a:latin typeface="楷体" panose="02010609060101010101" pitchFamily="49" charset="-122"/>
                <a:ea typeface="楷体" panose="02010609060101010101" pitchFamily="49" charset="-122"/>
              </a:rPr>
              <a:t>轻度</a:t>
            </a:r>
            <a:r>
              <a:rPr lang="zh-CN" altLang="en-US" sz="2400" dirty="0">
                <a:latin typeface="楷体" panose="02010609060101010101" pitchFamily="49" charset="-122"/>
                <a:ea typeface="楷体" panose="02010609060101010101" pitchFamily="49" charset="-122"/>
              </a:rPr>
              <a:t>中毒出现流泪、咽痛、声音嘶哑、咳嗽、</a:t>
            </a:r>
            <a:r>
              <a:rPr lang="zh-CN" altLang="en-US" sz="2400" dirty="0" smtClean="0">
                <a:latin typeface="楷体" panose="02010609060101010101" pitchFamily="49" charset="-122"/>
                <a:ea typeface="楷体" panose="02010609060101010101" pitchFamily="49" charset="-122"/>
              </a:rPr>
              <a:t>咯痰；         眼</a:t>
            </a:r>
            <a:r>
              <a:rPr lang="zh-CN" altLang="en-US" sz="2400" dirty="0">
                <a:latin typeface="楷体" panose="02010609060101010101" pitchFamily="49" charset="-122"/>
                <a:ea typeface="楷体" panose="02010609060101010101" pitchFamily="49" charset="-122"/>
              </a:rPr>
              <a:t>结膜、鼻黏膜、咽部充血、水肿</a:t>
            </a:r>
            <a:r>
              <a:rPr lang="en-US" altLang="zh-CN" sz="2400" dirty="0" smtClean="0">
                <a:latin typeface="楷体" panose="02010609060101010101" pitchFamily="49" charset="-122"/>
                <a:ea typeface="楷体" panose="02010609060101010101" pitchFamily="49" charset="-122"/>
              </a:rPr>
              <a:t>;</a:t>
            </a:r>
            <a:endParaRPr lang="en-US" altLang="zh-CN" sz="2400" dirty="0" smtClean="0">
              <a:latin typeface="楷体" panose="02010609060101010101" pitchFamily="49" charset="-122"/>
              <a:ea typeface="楷体" panose="02010609060101010101" pitchFamily="49" charset="-122"/>
            </a:endParaRPr>
          </a:p>
          <a:p>
            <a:pPr eaLnBrk="1" hangingPunct="1">
              <a:lnSpc>
                <a:spcPct val="150000"/>
              </a:lnSpc>
              <a:buFont typeface="Arial" panose="020B0604020202020204" pitchFamily="34" charset="0"/>
              <a:buChar char="•"/>
              <a:defRPr/>
            </a:pPr>
            <a:r>
              <a:rPr lang="zh-CN" altLang="en-US" sz="2400" dirty="0" smtClean="0">
                <a:latin typeface="楷体" panose="02010609060101010101" pitchFamily="49" charset="-122"/>
                <a:ea typeface="楷体" panose="02010609060101010101" pitchFamily="49" charset="-122"/>
              </a:rPr>
              <a:t>胸部</a:t>
            </a:r>
            <a:r>
              <a:rPr lang="en-US" altLang="zh-CN" sz="2400" dirty="0">
                <a:latin typeface="楷体" panose="02010609060101010101" pitchFamily="49" charset="-122"/>
                <a:ea typeface="楷体" panose="02010609060101010101" pitchFamily="49" charset="-122"/>
              </a:rPr>
              <a:t>X</a:t>
            </a:r>
            <a:r>
              <a:rPr lang="zh-CN" altLang="en-US" sz="2400" dirty="0">
                <a:latin typeface="楷体" panose="02010609060101010101" pitchFamily="49" charset="-122"/>
                <a:ea typeface="楷体" panose="02010609060101010101" pitchFamily="49" charset="-122"/>
              </a:rPr>
              <a:t>线</a:t>
            </a:r>
            <a:r>
              <a:rPr lang="zh-CN" altLang="en-US" sz="2400" dirty="0" smtClean="0">
                <a:latin typeface="楷体" panose="02010609060101010101" pitchFamily="49" charset="-122"/>
                <a:ea typeface="楷体" panose="02010609060101010101" pitchFamily="49" charset="-122"/>
              </a:rPr>
              <a:t>征象符合</a:t>
            </a:r>
            <a:r>
              <a:rPr lang="zh-CN" altLang="en-US" sz="2400" dirty="0">
                <a:latin typeface="楷体" panose="02010609060101010101" pitchFamily="49" charset="-122"/>
                <a:ea typeface="楷体" panose="02010609060101010101" pitchFamily="49" charset="-122"/>
              </a:rPr>
              <a:t>支气管炎或支气管周围</a:t>
            </a:r>
            <a:r>
              <a:rPr lang="zh-CN" altLang="en-US" sz="2400" dirty="0" smtClean="0">
                <a:latin typeface="楷体" panose="02010609060101010101" pitchFamily="49" charset="-122"/>
                <a:ea typeface="楷体" panose="02010609060101010101" pitchFamily="49" charset="-122"/>
              </a:rPr>
              <a:t>炎。</a:t>
            </a:r>
            <a:endParaRPr lang="en-US" altLang="zh-CN" sz="2400" dirty="0">
              <a:latin typeface="楷体" panose="02010609060101010101" pitchFamily="49" charset="-122"/>
              <a:ea typeface="楷体" panose="02010609060101010101" pitchFamily="49" charset="-122"/>
            </a:endParaRPr>
          </a:p>
          <a:p>
            <a:pPr eaLnBrk="1" hangingPunct="1">
              <a:lnSpc>
                <a:spcPct val="150000"/>
              </a:lnSpc>
              <a:buFontTx/>
              <a:buNone/>
              <a:defRPr/>
            </a:pPr>
            <a:r>
              <a:rPr lang="zh-CN" altLang="en-US" sz="2400" dirty="0" smtClean="0">
                <a:latin typeface="楷体" panose="02010609060101010101" pitchFamily="49" charset="-122"/>
                <a:ea typeface="楷体" panose="02010609060101010101" pitchFamily="49" charset="-122"/>
              </a:rPr>
              <a:t>      中</a:t>
            </a:r>
            <a:r>
              <a:rPr lang="zh-CN" altLang="en-US" sz="2400" dirty="0">
                <a:latin typeface="楷体" panose="02010609060101010101" pitchFamily="49" charset="-122"/>
                <a:ea typeface="楷体" panose="02010609060101010101" pitchFamily="49" charset="-122"/>
              </a:rPr>
              <a:t>度中毒上述症状加剧</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出现呼吸困难、紫绀</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胸部</a:t>
            </a:r>
            <a:r>
              <a:rPr lang="en-US" altLang="zh-CN" sz="2400" dirty="0">
                <a:latin typeface="楷体" panose="02010609060101010101" pitchFamily="49" charset="-122"/>
                <a:ea typeface="楷体" panose="02010609060101010101" pitchFamily="49" charset="-122"/>
              </a:rPr>
              <a:t>X</a:t>
            </a:r>
            <a:r>
              <a:rPr lang="zh-CN" altLang="en-US" sz="2400" dirty="0">
                <a:latin typeface="楷体" panose="02010609060101010101" pitchFamily="49" charset="-122"/>
                <a:ea typeface="楷体" panose="02010609060101010101" pitchFamily="49" charset="-122"/>
              </a:rPr>
              <a:t>线征象符合肺炎或</a:t>
            </a:r>
            <a:r>
              <a:rPr lang="zh-CN" altLang="en-US" sz="2400" dirty="0" smtClean="0">
                <a:latin typeface="楷体" panose="02010609060101010101" pitchFamily="49" charset="-122"/>
                <a:ea typeface="楷体" panose="02010609060101010101" pitchFamily="49" charset="-122"/>
              </a:rPr>
              <a:t>间质性肺炎。</a:t>
            </a:r>
            <a:endParaRPr lang="en-US" altLang="zh-CN" sz="2400" dirty="0">
              <a:latin typeface="楷体" panose="02010609060101010101" pitchFamily="49" charset="-122"/>
              <a:ea typeface="楷体" panose="02010609060101010101" pitchFamily="49" charset="-122"/>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B11AC84D-6D7F-4036-BECD-44C7CE61F21C}" type="slidenum">
              <a:rPr lang="en-US" altLang="zh-CN" sz="1400"/>
            </a:fld>
            <a:endParaRPr lang="en-US" altLang="zh-CN" sz="1400"/>
          </a:p>
        </p:txBody>
      </p:sp>
      <p:sp>
        <p:nvSpPr>
          <p:cNvPr id="72707" name="Rectangle 3"/>
          <p:cNvSpPr>
            <a:spLocks noGrp="1" noChangeArrowheads="1"/>
          </p:cNvSpPr>
          <p:nvPr>
            <p:ph type="body" idx="1"/>
          </p:nvPr>
        </p:nvSpPr>
        <p:spPr>
          <a:xfrm>
            <a:off x="735013" y="703263"/>
            <a:ext cx="6789737" cy="4525962"/>
          </a:xfrm>
        </p:spPr>
        <p:txBody>
          <a:bodyPr/>
          <a:lstStyle/>
          <a:p>
            <a:pPr marL="0" indent="0" eaLnBrk="1" hangingPunct="1">
              <a:lnSpc>
                <a:spcPct val="150000"/>
              </a:lnSpc>
              <a:buFontTx/>
              <a:buNone/>
            </a:pP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氨压缩机操作</a:t>
            </a:r>
            <a:r>
              <a:rPr lang="en-US" altLang="zh-CN" sz="2400" smtClean="0">
                <a:latin typeface="楷体" panose="02010609060101010101" pitchFamily="49" charset="-122"/>
                <a:ea typeface="楷体" panose="02010609060101010101" pitchFamily="49" charset="-122"/>
              </a:rPr>
              <a:t>SOP</a:t>
            </a:r>
            <a:r>
              <a:rPr lang="zh-CN" altLang="en-GB" sz="2400" smtClean="0">
                <a:latin typeface="楷体" panose="02010609060101010101" pitchFamily="49" charset="-122"/>
                <a:ea typeface="楷体" panose="02010609060101010101" pitchFamily="49" charset="-122"/>
              </a:rPr>
              <a:t>（标准作业程序）</a:t>
            </a:r>
            <a:endParaRPr lang="zh-CN" altLang="en-US" sz="2400"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滤酒脱氧水操作</a:t>
            </a:r>
            <a:r>
              <a:rPr lang="en-US" altLang="zh-CN" sz="2400" smtClean="0">
                <a:latin typeface="楷体" panose="02010609060101010101" pitchFamily="49" charset="-122"/>
                <a:ea typeface="楷体" panose="02010609060101010101" pitchFamily="49" charset="-122"/>
              </a:rPr>
              <a:t>SOP</a:t>
            </a:r>
            <a:endParaRPr lang="en-US" altLang="zh-CN" sz="2400"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氨分板换操作</a:t>
            </a:r>
            <a:r>
              <a:rPr lang="en-US" altLang="zh-CN" sz="2400" smtClean="0">
                <a:latin typeface="楷体" panose="02010609060101010101" pitchFamily="49" charset="-122"/>
                <a:ea typeface="楷体" panose="02010609060101010101" pitchFamily="49" charset="-122"/>
              </a:rPr>
              <a:t>SOP</a:t>
            </a:r>
            <a:endParaRPr lang="en-US" altLang="zh-CN" sz="2400"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冰水机组操作</a:t>
            </a:r>
            <a:r>
              <a:rPr lang="en-US" altLang="zh-CN" sz="2400" smtClean="0">
                <a:latin typeface="楷体" panose="02010609060101010101" pitchFamily="49" charset="-122"/>
                <a:ea typeface="楷体" panose="02010609060101010101" pitchFamily="49" charset="-122"/>
              </a:rPr>
              <a:t>SOP</a:t>
            </a:r>
            <a:endParaRPr lang="en-US" altLang="zh-CN" sz="2400"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脱氧水系统刷洗</a:t>
            </a:r>
            <a:r>
              <a:rPr lang="en-US" altLang="zh-CN" sz="2400" smtClean="0">
                <a:latin typeface="楷体" panose="02010609060101010101" pitchFamily="49" charset="-122"/>
                <a:ea typeface="楷体" panose="02010609060101010101" pitchFamily="49" charset="-122"/>
              </a:rPr>
              <a:t>SOP</a:t>
            </a:r>
            <a:endParaRPr lang="en-US" altLang="zh-CN" sz="2400"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制冷加氨标准作业指导书</a:t>
            </a:r>
            <a:endParaRPr lang="zh-CN" altLang="en-US" sz="2400"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氨分板换冰水机组操作</a:t>
            </a:r>
            <a:r>
              <a:rPr lang="en-US" altLang="zh-CN" sz="2400" smtClean="0">
                <a:latin typeface="楷体" panose="02010609060101010101" pitchFamily="49" charset="-122"/>
                <a:ea typeface="楷体" panose="02010609060101010101" pitchFamily="49" charset="-122"/>
              </a:rPr>
              <a:t>SOP</a:t>
            </a:r>
            <a:endParaRPr lang="en-US" altLang="zh-CN" sz="2400"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制冷贮氨器巡检标准作业指导书</a:t>
            </a:r>
            <a:endParaRPr lang="zh-CN" altLang="en-US" sz="2400" smtClean="0">
              <a:latin typeface="楷体" panose="02010609060101010101" pitchFamily="49" charset="-122"/>
              <a:ea typeface="楷体" panose="02010609060101010101" pitchFamily="49" charset="-122"/>
            </a:endParaRPr>
          </a:p>
          <a:p>
            <a:pPr marL="0" indent="0" eaLnBrk="1" hangingPunct="1">
              <a:lnSpc>
                <a:spcPct val="150000"/>
              </a:lnSpc>
              <a:buFontTx/>
              <a:buNone/>
            </a:pPr>
            <a:endParaRPr lang="en-US" altLang="zh-CN" sz="2400" smtClean="0">
              <a:latin typeface="楷体" panose="02010609060101010101" pitchFamily="49" charset="-122"/>
              <a:ea typeface="楷体" panose="02010609060101010101" pitchFamily="49"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7E0B6185-3916-4BBA-97AC-3F6352CAC95C}" type="slidenum">
              <a:rPr lang="en-US" altLang="zh-CN" sz="1400"/>
            </a:fld>
            <a:endParaRPr lang="en-US" altLang="zh-CN" sz="1400"/>
          </a:p>
        </p:txBody>
      </p:sp>
      <p:sp>
        <p:nvSpPr>
          <p:cNvPr id="48130" name="Rectangle 2"/>
          <p:cNvSpPr>
            <a:spLocks noGrp="1" noChangeArrowheads="1"/>
          </p:cNvSpPr>
          <p:nvPr>
            <p:ph type="title"/>
          </p:nvPr>
        </p:nvSpPr>
        <p:spPr>
          <a:solidFill>
            <a:schemeClr val="accent5">
              <a:lumMod val="75000"/>
            </a:schemeClr>
          </a:solidFill>
        </p:spPr>
        <p:txBody>
          <a:bodyPr/>
          <a:lstStyle/>
          <a:p>
            <a:pPr eaLnBrk="1" hangingPunct="1">
              <a:defRPr/>
            </a:pPr>
            <a:r>
              <a:rPr lang="zh-CN" altLang="en-GB" sz="2800" b="1" dirty="0">
                <a:ea typeface="黑体" panose="02010609060101010101" pitchFamily="49" charset="-122"/>
              </a:rPr>
              <a:t>（四）安全管理档案和</a:t>
            </a:r>
            <a:r>
              <a:rPr lang="zh-CN" altLang="en-GB" sz="2800" b="1" dirty="0" smtClean="0">
                <a:ea typeface="黑体" panose="02010609060101010101" pitchFamily="49" charset="-122"/>
              </a:rPr>
              <a:t>记录</a:t>
            </a:r>
            <a:endParaRPr lang="zh-CN" altLang="en-US" sz="2800" b="1" dirty="0">
              <a:ea typeface="黑体" panose="02010609060101010101" pitchFamily="49" charset="-122"/>
            </a:endParaRPr>
          </a:p>
        </p:txBody>
      </p:sp>
      <p:sp>
        <p:nvSpPr>
          <p:cNvPr id="73732" name="Rectangle 3"/>
          <p:cNvSpPr>
            <a:spLocks noGrp="1" noChangeArrowheads="1"/>
          </p:cNvSpPr>
          <p:nvPr>
            <p:ph type="body" idx="1"/>
          </p:nvPr>
        </p:nvSpPr>
        <p:spPr>
          <a:xfrm>
            <a:off x="395288" y="1495425"/>
            <a:ext cx="8353425" cy="4525963"/>
          </a:xfrm>
        </p:spPr>
        <p:txBody>
          <a:bodyPr/>
          <a:lstStyle/>
          <a:p>
            <a:pPr marL="0" lvl="3" indent="0" eaLnBrk="1" hangingPunct="1">
              <a:lnSpc>
                <a:spcPct val="150000"/>
              </a:lnSpc>
              <a:buFontTx/>
              <a:buNone/>
            </a:pPr>
            <a:r>
              <a:rPr lang="zh-CN" altLang="en-GB" sz="2200" smtClean="0">
                <a:ea typeface="楷体" panose="02010609060101010101" pitchFamily="49" charset="-122"/>
              </a:rPr>
              <a:t>      </a:t>
            </a:r>
            <a:r>
              <a:rPr lang="zh-CN" altLang="en-GB" smtClean="0">
                <a:ea typeface="楷体" panose="02010609060101010101" pitchFamily="49" charset="-122"/>
              </a:rPr>
              <a:t>建立健全设备管理档案：应包括设备图纸、供应厂家（含资质）、合格证、压力容器检测、检验报告、安全附件检测、检验报告、维护、检修情况记录等。</a:t>
            </a:r>
            <a:endParaRPr lang="zh-CN" altLang="en-GB" smtClean="0">
              <a:ea typeface="楷体" panose="02010609060101010101" pitchFamily="49" charset="-122"/>
            </a:endParaRPr>
          </a:p>
          <a:p>
            <a:pPr marL="0" lvl="1" indent="0" eaLnBrk="1" hangingPunct="1">
              <a:lnSpc>
                <a:spcPct val="150000"/>
              </a:lnSpc>
              <a:buFontTx/>
              <a:buNone/>
            </a:pPr>
            <a:r>
              <a:rPr lang="zh-CN" altLang="en-GB" sz="2000" b="1" smtClean="0">
                <a:ea typeface="楷体" panose="02010609060101010101" pitchFamily="49" charset="-122"/>
              </a:rPr>
              <a:t>重大危险源管理</a:t>
            </a:r>
            <a:endParaRPr lang="zh-CN" altLang="en-GB" sz="2000" b="1" smtClean="0">
              <a:ea typeface="楷体" panose="02010609060101010101" pitchFamily="49" charset="-122"/>
            </a:endParaRPr>
          </a:p>
          <a:p>
            <a:pPr marL="0" lvl="3" indent="0" eaLnBrk="1" hangingPunct="1">
              <a:lnSpc>
                <a:spcPct val="150000"/>
              </a:lnSpc>
              <a:buFontTx/>
              <a:buNone/>
            </a:pPr>
            <a:r>
              <a:rPr lang="zh-CN" altLang="en-GB" smtClean="0">
                <a:ea typeface="楷体" panose="02010609060101010101" pitchFamily="49" charset="-122"/>
              </a:rPr>
              <a:t>       依据</a:t>
            </a:r>
            <a:r>
              <a:rPr lang="en-GB" altLang="zh-CN" smtClean="0">
                <a:ea typeface="楷体" panose="02010609060101010101" pitchFamily="49" charset="-122"/>
              </a:rPr>
              <a:t>《</a:t>
            </a:r>
            <a:r>
              <a:rPr lang="zh-CN" altLang="en-GB" smtClean="0">
                <a:ea typeface="楷体" panose="02010609060101010101" pitchFamily="49" charset="-122"/>
              </a:rPr>
              <a:t>危险化学品重大危险源辨识</a:t>
            </a:r>
            <a:r>
              <a:rPr lang="en-US" altLang="zh-CN" smtClean="0">
                <a:ea typeface="楷体" panose="02010609060101010101" pitchFamily="49" charset="-122"/>
              </a:rPr>
              <a:t>GB18218-2009》</a:t>
            </a:r>
            <a:r>
              <a:rPr lang="zh-CN" altLang="en-US" smtClean="0">
                <a:ea typeface="楷体" panose="02010609060101010101" pitchFamily="49" charset="-122"/>
              </a:rPr>
              <a:t>，若液氨储存量超过临界量</a:t>
            </a:r>
            <a:r>
              <a:rPr lang="en-US" altLang="zh-CN" smtClean="0">
                <a:ea typeface="楷体" panose="02010609060101010101" pitchFamily="49" charset="-122"/>
              </a:rPr>
              <a:t>10T</a:t>
            </a:r>
            <a:r>
              <a:rPr lang="zh-CN" altLang="en-US" smtClean="0">
                <a:ea typeface="楷体" panose="02010609060101010101" pitchFamily="49" charset="-122"/>
              </a:rPr>
              <a:t>为重大危险源。重大危险源须根据</a:t>
            </a:r>
            <a:r>
              <a:rPr lang="en-US" altLang="zh-CN" smtClean="0">
                <a:ea typeface="楷体" panose="02010609060101010101" pitchFamily="49" charset="-122"/>
              </a:rPr>
              <a:t>《</a:t>
            </a:r>
            <a:r>
              <a:rPr lang="zh-CN" altLang="en-US" smtClean="0">
                <a:ea typeface="楷体" panose="02010609060101010101" pitchFamily="49" charset="-122"/>
              </a:rPr>
              <a:t>危险化学品重大危险源监督管理暂行规定</a:t>
            </a:r>
            <a:r>
              <a:rPr lang="en-US" altLang="zh-CN" smtClean="0">
                <a:ea typeface="楷体" panose="02010609060101010101" pitchFamily="49" charset="-122"/>
              </a:rPr>
              <a:t>》</a:t>
            </a:r>
            <a:r>
              <a:rPr lang="zh-CN" altLang="en-US" smtClean="0">
                <a:ea typeface="楷体" panose="02010609060101010101" pitchFamily="49" charset="-122"/>
              </a:rPr>
              <a:t>对液氨储罐区进行重大危险源分级，根据</a:t>
            </a:r>
            <a:r>
              <a:rPr lang="en-US" altLang="zh-CN" smtClean="0">
                <a:ea typeface="楷体" panose="02010609060101010101" pitchFamily="49" charset="-122"/>
              </a:rPr>
              <a:t>《</a:t>
            </a:r>
            <a:r>
              <a:rPr lang="zh-CN" altLang="en-US" smtClean="0">
                <a:ea typeface="楷体" panose="02010609060101010101" pitchFamily="49" charset="-122"/>
              </a:rPr>
              <a:t>安全生产法</a:t>
            </a:r>
            <a:r>
              <a:rPr lang="en-US" altLang="zh-CN" smtClean="0">
                <a:ea typeface="楷体" panose="02010609060101010101" pitchFamily="49" charset="-122"/>
              </a:rPr>
              <a:t>》</a:t>
            </a:r>
            <a:r>
              <a:rPr lang="zh-CN" altLang="en-US" smtClean="0">
                <a:ea typeface="楷体" panose="02010609060101010101" pitchFamily="49" charset="-122"/>
              </a:rPr>
              <a:t>，</a:t>
            </a:r>
            <a:r>
              <a:rPr lang="en-US" altLang="zh-CN" smtClean="0">
                <a:ea typeface="楷体" panose="02010609060101010101" pitchFamily="49" charset="-122"/>
              </a:rPr>
              <a:t>《</a:t>
            </a:r>
            <a:r>
              <a:rPr lang="zh-CN" altLang="en-US" smtClean="0">
                <a:ea typeface="楷体" panose="02010609060101010101" pitchFamily="49" charset="-122"/>
              </a:rPr>
              <a:t>危险化学品安全管理条例</a:t>
            </a:r>
            <a:r>
              <a:rPr lang="en-US" altLang="zh-CN" smtClean="0">
                <a:ea typeface="楷体" panose="02010609060101010101" pitchFamily="49" charset="-122"/>
              </a:rPr>
              <a:t>》</a:t>
            </a:r>
            <a:r>
              <a:rPr lang="zh-CN" altLang="en-US" smtClean="0">
                <a:ea typeface="楷体" panose="02010609060101010101" pitchFamily="49" charset="-122"/>
              </a:rPr>
              <a:t>以及</a:t>
            </a:r>
            <a:r>
              <a:rPr lang="en-US" altLang="zh-CN" smtClean="0">
                <a:ea typeface="楷体" panose="02010609060101010101" pitchFamily="49" charset="-122"/>
              </a:rPr>
              <a:t>《</a:t>
            </a:r>
            <a:r>
              <a:rPr lang="zh-CN" altLang="en-US" smtClean="0">
                <a:ea typeface="楷体" panose="02010609060101010101" pitchFamily="49" charset="-122"/>
              </a:rPr>
              <a:t>关于认真做好重大危险源监督管理工作的通知</a:t>
            </a:r>
            <a:r>
              <a:rPr lang="en-US" altLang="zh-CN" smtClean="0">
                <a:ea typeface="楷体" panose="02010609060101010101" pitchFamily="49" charset="-122"/>
              </a:rPr>
              <a:t>》</a:t>
            </a:r>
            <a:r>
              <a:rPr lang="zh-CN" altLang="en-US" smtClean="0">
                <a:ea typeface="楷体" panose="02010609060101010101" pitchFamily="49" charset="-122"/>
              </a:rPr>
              <a:t>（安监总协调字</a:t>
            </a:r>
            <a:r>
              <a:rPr lang="en-US" altLang="zh-CN" smtClean="0">
                <a:ea typeface="楷体" panose="02010609060101010101" pitchFamily="49" charset="-122"/>
              </a:rPr>
              <a:t>[2005]62</a:t>
            </a:r>
            <a:r>
              <a:rPr lang="zh-CN" altLang="en-US" smtClean="0">
                <a:ea typeface="楷体" panose="02010609060101010101" pitchFamily="49" charset="-122"/>
              </a:rPr>
              <a:t>号）等相关规定加强对重大危险源的管理和监控，并重大危险源评估备案。</a:t>
            </a:r>
            <a:endParaRPr lang="zh-CN" altLang="en-US" smtClean="0">
              <a:ea typeface="楷体" panose="02010609060101010101" pitchFamily="49" charset="-122"/>
            </a:endParaRPr>
          </a:p>
          <a:p>
            <a:pPr marL="0" indent="0" eaLnBrk="1" hangingPunct="1">
              <a:lnSpc>
                <a:spcPct val="150000"/>
              </a:lnSpc>
              <a:buFontTx/>
              <a:buNone/>
            </a:pPr>
            <a:endParaRPr lang="en-US" altLang="zh-CN" sz="2000" smtClean="0">
              <a:ea typeface="楷体" panose="02010609060101010101" pitchFamily="49" charset="-122"/>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2C140A84-E1F9-462F-A4B2-F6863E560BB3}" type="slidenum">
              <a:rPr lang="en-US" altLang="zh-CN" sz="1400"/>
            </a:fld>
            <a:endParaRPr lang="en-US" altLang="zh-CN" sz="1400"/>
          </a:p>
        </p:txBody>
      </p:sp>
      <p:sp>
        <p:nvSpPr>
          <p:cNvPr id="49154" name="Rectangle 2"/>
          <p:cNvSpPr>
            <a:spLocks noGrp="1" noChangeArrowheads="1"/>
          </p:cNvSpPr>
          <p:nvPr>
            <p:ph type="title"/>
          </p:nvPr>
        </p:nvSpPr>
        <p:spPr>
          <a:solidFill>
            <a:schemeClr val="accent5">
              <a:lumMod val="75000"/>
            </a:schemeClr>
          </a:solidFill>
        </p:spPr>
        <p:txBody>
          <a:bodyPr/>
          <a:lstStyle/>
          <a:p>
            <a:pPr eaLnBrk="1" hangingPunct="1">
              <a:defRPr/>
            </a:pPr>
            <a:r>
              <a:rPr lang="zh-CN" altLang="en-GB" sz="3200" b="1" dirty="0">
                <a:ea typeface="黑体" panose="02010609060101010101" pitchFamily="49" charset="-122"/>
              </a:rPr>
              <a:t>（五）人员管理</a:t>
            </a:r>
            <a:endParaRPr lang="zh-CN" altLang="en-US" sz="3200" b="1" dirty="0">
              <a:ea typeface="黑体" panose="02010609060101010101" pitchFamily="49" charset="-122"/>
            </a:endParaRPr>
          </a:p>
        </p:txBody>
      </p:sp>
      <p:sp>
        <p:nvSpPr>
          <p:cNvPr id="74756" name="Rectangle 3"/>
          <p:cNvSpPr>
            <a:spLocks noGrp="1" noChangeArrowheads="1"/>
          </p:cNvSpPr>
          <p:nvPr>
            <p:ph type="body" idx="1"/>
          </p:nvPr>
        </p:nvSpPr>
        <p:spPr>
          <a:xfrm>
            <a:off x="457200" y="1639888"/>
            <a:ext cx="8229600" cy="4525962"/>
          </a:xfrm>
        </p:spPr>
        <p:txBody>
          <a:bodyPr/>
          <a:lstStyle/>
          <a:p>
            <a:pPr marL="0" lvl="3" indent="0" eaLnBrk="1" hangingPunct="1">
              <a:lnSpc>
                <a:spcPct val="150000"/>
              </a:lnSpc>
              <a:buFontTx/>
              <a:buNone/>
            </a:pPr>
            <a:r>
              <a:rPr lang="zh-CN" altLang="en-GB" sz="2400" smtClean="0">
                <a:ea typeface="楷体" panose="02010609060101010101" pitchFamily="49" charset="-122"/>
              </a:rPr>
              <a:t>       严禁安排无证人员操作制冷设备，杜绝违章指挥和违章操作现象。</a:t>
            </a:r>
            <a:endParaRPr lang="zh-CN" altLang="en-GB" sz="2400" smtClean="0">
              <a:ea typeface="楷体" panose="02010609060101010101" pitchFamily="49" charset="-122"/>
            </a:endParaRPr>
          </a:p>
          <a:p>
            <a:pPr marL="0" lvl="3" indent="0" eaLnBrk="1" hangingPunct="1">
              <a:lnSpc>
                <a:spcPct val="150000"/>
              </a:lnSpc>
              <a:buFontTx/>
              <a:buNone/>
            </a:pPr>
            <a:r>
              <a:rPr lang="zh-CN" altLang="en-GB" sz="2400" smtClean="0">
                <a:ea typeface="楷体" panose="02010609060101010101" pitchFamily="49" charset="-122"/>
              </a:rPr>
              <a:t>        制冷设备作业人员的资格证书到期前三个月，应提出复审申请，复审不合格人员不得继续从事特种设备的作业。</a:t>
            </a:r>
            <a:endParaRPr lang="zh-CN" altLang="en-GB" sz="2400" smtClean="0">
              <a:ea typeface="楷体" panose="02010609060101010101" pitchFamily="49" charset="-122"/>
            </a:endParaRPr>
          </a:p>
          <a:p>
            <a:pPr marL="0" lvl="3" indent="0" eaLnBrk="1" hangingPunct="1">
              <a:lnSpc>
                <a:spcPct val="150000"/>
              </a:lnSpc>
              <a:buFontTx/>
              <a:buNone/>
            </a:pPr>
            <a:r>
              <a:rPr lang="zh-CN" altLang="en-GB" sz="2400" smtClean="0">
                <a:ea typeface="楷体" panose="02010609060101010101" pitchFamily="49" charset="-122"/>
              </a:rPr>
              <a:t>       当设备发生紧急情况可能危及人身安全时，操作人员应在采取必要的控制措施后，立即撤离操作现场，防止发生人员伤亡。</a:t>
            </a:r>
            <a:br>
              <a:rPr lang="zh-CN" altLang="en-US" sz="2400" smtClean="0"/>
            </a:br>
            <a:endParaRPr lang="zh-CN" altLang="en-US" sz="2400" smtClean="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E2DC94FF-DF2F-4E8D-8228-EED2DD67C685}" type="slidenum">
              <a:rPr lang="en-US" altLang="zh-CN" sz="1400"/>
            </a:fld>
            <a:endParaRPr lang="en-US" altLang="zh-CN" sz="1400"/>
          </a:p>
        </p:txBody>
      </p:sp>
      <p:sp>
        <p:nvSpPr>
          <p:cNvPr id="75779" name="Rectangle 3"/>
          <p:cNvSpPr>
            <a:spLocks noGrp="1" noChangeArrowheads="1"/>
          </p:cNvSpPr>
          <p:nvPr>
            <p:ph type="body" idx="1"/>
          </p:nvPr>
        </p:nvSpPr>
        <p:spPr>
          <a:xfrm>
            <a:off x="528638" y="549275"/>
            <a:ext cx="8075612" cy="4525963"/>
          </a:xfrm>
        </p:spPr>
        <p:txBody>
          <a:bodyPr/>
          <a:lstStyle/>
          <a:p>
            <a:pPr marL="0" lvl="3" indent="0" eaLnBrk="1" hangingPunct="1">
              <a:lnSpc>
                <a:spcPct val="150000"/>
              </a:lnSpc>
              <a:buFontTx/>
              <a:buNone/>
            </a:pPr>
            <a:r>
              <a:rPr lang="zh-CN" altLang="en-GB" sz="2400" smtClean="0">
                <a:ea typeface="楷体" panose="02010609060101010101" pitchFamily="49" charset="-122"/>
              </a:rPr>
              <a:t>    操作人员要做到“四要”、“四勤”、“四及时”  </a:t>
            </a:r>
            <a:r>
              <a:rPr lang="zh-CN" altLang="en-US" sz="2400" smtClean="0">
                <a:ea typeface="楷体" panose="02010609060101010101" pitchFamily="49" charset="-122"/>
              </a:rPr>
              <a:t>。</a:t>
            </a:r>
            <a:r>
              <a:rPr lang="zh-CN" altLang="en-GB" sz="2400" smtClean="0">
                <a:ea typeface="楷体" panose="02010609060101010101" pitchFamily="49" charset="-122"/>
              </a:rPr>
              <a:t>    </a:t>
            </a:r>
            <a:endParaRPr lang="zh-CN" altLang="en-GB" sz="2400" smtClean="0">
              <a:ea typeface="楷体" panose="02010609060101010101" pitchFamily="49" charset="-122"/>
            </a:endParaRPr>
          </a:p>
          <a:p>
            <a:pPr marL="0" lvl="3" indent="0" eaLnBrk="1" hangingPunct="1">
              <a:lnSpc>
                <a:spcPct val="150000"/>
              </a:lnSpc>
              <a:buFontTx/>
              <a:buNone/>
            </a:pPr>
            <a:r>
              <a:rPr lang="zh-CN" altLang="en-GB" sz="2400" b="1" smtClean="0">
                <a:ea typeface="楷体" panose="02010609060101010101" pitchFamily="49" charset="-122"/>
              </a:rPr>
              <a:t>“四要”：</a:t>
            </a:r>
            <a:endParaRPr lang="zh-CN" altLang="en-GB" sz="2400" b="1" smtClean="0">
              <a:ea typeface="楷体" panose="02010609060101010101" pitchFamily="49" charset="-122"/>
            </a:endParaRPr>
          </a:p>
          <a:p>
            <a:pPr marL="0" lvl="3" indent="0" eaLnBrk="1" hangingPunct="1">
              <a:lnSpc>
                <a:spcPct val="150000"/>
              </a:lnSpc>
              <a:buFontTx/>
              <a:buNone/>
            </a:pPr>
            <a:r>
              <a:rPr lang="zh-CN" altLang="en-GB" sz="2400" smtClean="0">
                <a:ea typeface="楷体" panose="02010609060101010101" pitchFamily="49" charset="-122"/>
              </a:rPr>
              <a:t>      要确保安全运行；要保证库房温度；要尽量降低冷凝压力（表压力最高不超过</a:t>
            </a:r>
            <a:r>
              <a:rPr lang="en-US" altLang="zh-CN" sz="2400" smtClean="0">
                <a:ea typeface="楷体" panose="02010609060101010101" pitchFamily="49" charset="-122"/>
              </a:rPr>
              <a:t>1</a:t>
            </a:r>
            <a:r>
              <a:rPr lang="zh-CN" altLang="en-US" sz="2400" smtClean="0">
                <a:ea typeface="楷体" panose="02010609060101010101" pitchFamily="49" charset="-122"/>
              </a:rPr>
              <a:t>．</a:t>
            </a:r>
            <a:r>
              <a:rPr lang="en-US" altLang="zh-CN" sz="2400" smtClean="0">
                <a:ea typeface="楷体" panose="02010609060101010101" pitchFamily="49" charset="-122"/>
              </a:rPr>
              <a:t>5MPa</a:t>
            </a:r>
            <a:r>
              <a:rPr lang="zh-CN" altLang="en-US" sz="2400" smtClean="0">
                <a:ea typeface="楷体" panose="02010609060101010101" pitchFamily="49" charset="-122"/>
              </a:rPr>
              <a:t>）；要充分发挥制冷设备的制冷效率，努力降低水、电、油、制冷剂的消耗；     </a:t>
            </a:r>
            <a:r>
              <a:rPr lang="zh-CN" altLang="en-US" sz="2400" b="1" smtClean="0">
                <a:ea typeface="楷体" panose="02010609060101010101" pitchFamily="49" charset="-122"/>
              </a:rPr>
              <a:t>“四勤”： </a:t>
            </a:r>
            <a:endParaRPr lang="en-US" altLang="zh-CN" sz="2400" b="1" smtClean="0">
              <a:ea typeface="楷体" panose="02010609060101010101" pitchFamily="49" charset="-122"/>
            </a:endParaRPr>
          </a:p>
          <a:p>
            <a:pPr marL="0" lvl="3" indent="0" eaLnBrk="1" hangingPunct="1">
              <a:lnSpc>
                <a:spcPct val="150000"/>
              </a:lnSpc>
              <a:buFontTx/>
              <a:buNone/>
            </a:pPr>
            <a:r>
              <a:rPr lang="en-US" altLang="zh-CN" sz="2400" b="1" smtClean="0">
                <a:ea typeface="楷体" panose="02010609060101010101" pitchFamily="49" charset="-122"/>
              </a:rPr>
              <a:t>     </a:t>
            </a:r>
            <a:r>
              <a:rPr lang="zh-CN" altLang="en-US" sz="2400" smtClean="0">
                <a:ea typeface="楷体" panose="02010609060101010101" pitchFamily="49" charset="-122"/>
              </a:rPr>
              <a:t>勤看仪表；勤查设备的温度；勤听机器运转有无杂音。</a:t>
            </a:r>
            <a:endParaRPr lang="zh-CN" altLang="en-US" sz="2400" smtClean="0">
              <a:ea typeface="楷体" panose="02010609060101010101" pitchFamily="49" charset="-122"/>
            </a:endParaRPr>
          </a:p>
          <a:p>
            <a:pPr marL="0" lvl="3" indent="0" eaLnBrk="1" hangingPunct="1">
              <a:lnSpc>
                <a:spcPct val="150000"/>
              </a:lnSpc>
              <a:buFontTx/>
              <a:buNone/>
            </a:pPr>
            <a:r>
              <a:rPr lang="zh-CN" altLang="en-US" sz="2400" b="1" smtClean="0">
                <a:ea typeface="楷体" panose="02010609060101010101" pitchFamily="49" charset="-122"/>
              </a:rPr>
              <a:t> “四及时”：</a:t>
            </a:r>
            <a:endParaRPr lang="zh-CN" altLang="en-US" sz="2400" b="1" smtClean="0">
              <a:ea typeface="楷体" panose="02010609060101010101" pitchFamily="49" charset="-122"/>
            </a:endParaRPr>
          </a:p>
          <a:p>
            <a:pPr marL="0" lvl="3" indent="0" eaLnBrk="1" hangingPunct="1">
              <a:lnSpc>
                <a:spcPct val="150000"/>
              </a:lnSpc>
              <a:buFontTx/>
              <a:buNone/>
            </a:pPr>
            <a:r>
              <a:rPr lang="zh-CN" altLang="en-US" sz="2400" smtClean="0">
                <a:ea typeface="楷体" panose="02010609060101010101" pitchFamily="49" charset="-122"/>
              </a:rPr>
              <a:t>    及时放油；及时除霜；及时放空气；及时清除冷凝器水垢。</a:t>
            </a:r>
            <a:endParaRPr lang="zh-CN" altLang="en-US" sz="2400" smtClean="0">
              <a:ea typeface="楷体" panose="02010609060101010101" pitchFamily="49"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E4696344-837F-4BC8-A63C-4347F64029F2}" type="slidenum">
              <a:rPr lang="en-US" altLang="zh-CN" sz="1400"/>
            </a:fld>
            <a:endParaRPr lang="en-US" altLang="zh-CN" sz="1400"/>
          </a:p>
        </p:txBody>
      </p:sp>
      <p:sp>
        <p:nvSpPr>
          <p:cNvPr id="51202" name="Rectangle 2"/>
          <p:cNvSpPr>
            <a:spLocks noGrp="1" noChangeArrowheads="1"/>
          </p:cNvSpPr>
          <p:nvPr>
            <p:ph type="title"/>
          </p:nvPr>
        </p:nvSpPr>
        <p:spPr>
          <a:solidFill>
            <a:schemeClr val="accent5">
              <a:lumMod val="75000"/>
            </a:schemeClr>
          </a:solidFill>
        </p:spPr>
        <p:txBody>
          <a:bodyPr/>
          <a:lstStyle/>
          <a:p>
            <a:pPr eaLnBrk="1" hangingPunct="1">
              <a:defRPr/>
            </a:pPr>
            <a:r>
              <a:rPr lang="zh-CN" altLang="en-GB" sz="3200" b="1" dirty="0">
                <a:ea typeface="黑体" panose="02010609060101010101" pitchFamily="49" charset="-122"/>
              </a:rPr>
              <a:t>（六）特种设备管理及安全附件</a:t>
            </a:r>
            <a:r>
              <a:rPr lang="zh-CN" altLang="en-GB" sz="3200" b="1" dirty="0" smtClean="0">
                <a:ea typeface="黑体" panose="02010609060101010101" pitchFamily="49" charset="-122"/>
              </a:rPr>
              <a:t>管理</a:t>
            </a:r>
            <a:endParaRPr lang="zh-CN" altLang="en-US" sz="3200" b="1" dirty="0">
              <a:ea typeface="黑体" panose="02010609060101010101" pitchFamily="49" charset="-122"/>
            </a:endParaRPr>
          </a:p>
        </p:txBody>
      </p:sp>
      <p:sp>
        <p:nvSpPr>
          <p:cNvPr id="76804" name="Rectangle 3"/>
          <p:cNvSpPr>
            <a:spLocks noGrp="1" noChangeArrowheads="1"/>
          </p:cNvSpPr>
          <p:nvPr>
            <p:ph type="body" idx="1"/>
          </p:nvPr>
        </p:nvSpPr>
        <p:spPr/>
        <p:txBody>
          <a:bodyPr/>
          <a:lstStyle/>
          <a:p>
            <a:pPr marL="0" lvl="3" indent="0" eaLnBrk="1" hangingPunct="1">
              <a:lnSpc>
                <a:spcPct val="150000"/>
              </a:lnSpc>
              <a:buFontTx/>
              <a:buNone/>
            </a:pPr>
            <a:r>
              <a:rPr lang="zh-CN" altLang="en-GB" sz="2400" smtClean="0">
                <a:ea typeface="楷体" panose="02010609060101010101" pitchFamily="49" charset="-122"/>
              </a:rPr>
              <a:t>       加强特种设备及安全附件的定期检验，确保合格使用；同时做好日常维护和检查。 </a:t>
            </a:r>
            <a:endParaRPr lang="zh-CN" altLang="en-GB" sz="2400" smtClean="0">
              <a:ea typeface="楷体" panose="02010609060101010101" pitchFamily="49" charset="-122"/>
            </a:endParaRPr>
          </a:p>
          <a:p>
            <a:pPr marL="0" lvl="3" indent="0" eaLnBrk="1" hangingPunct="1">
              <a:lnSpc>
                <a:spcPct val="150000"/>
              </a:lnSpc>
              <a:buFontTx/>
              <a:buNone/>
            </a:pPr>
            <a:r>
              <a:rPr lang="zh-CN" altLang="en-GB" sz="2400" smtClean="0">
                <a:ea typeface="楷体" panose="02010609060101010101" pitchFamily="49" charset="-122"/>
              </a:rPr>
              <a:t>      对特种设备管理人员、操作人员进行安全技术培训，取得特种设备管理、操作的资格。健全特种设备的技术档案和管理、操作人员档案。</a:t>
            </a:r>
            <a:endParaRPr lang="zh-CN" altLang="en-US" sz="2400" smtClean="0">
              <a:ea typeface="楷体" panose="02010609060101010101" pitchFamily="49" charset="-122"/>
            </a:endParaRPr>
          </a:p>
          <a:p>
            <a:pPr eaLnBrk="1" hangingPunct="1"/>
            <a:endParaRPr lang="en-US" altLang="zh-CN" smtClean="0"/>
          </a:p>
        </p:txBody>
      </p:sp>
      <p:pic>
        <p:nvPicPr>
          <p:cNvPr id="76805" name="Picture 6" descr="U_2287~1"/>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3870325" y="4213225"/>
            <a:ext cx="31813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74E69687-079C-43C0-8B93-C0C7B94E240A}" type="slidenum">
              <a:rPr lang="en-US" altLang="zh-CN" sz="1400"/>
            </a:fld>
            <a:endParaRPr lang="en-US" altLang="zh-CN" sz="1400"/>
          </a:p>
        </p:txBody>
      </p:sp>
      <p:sp>
        <p:nvSpPr>
          <p:cNvPr id="52226" name="Rectangle 2"/>
          <p:cNvSpPr>
            <a:spLocks noGrp="1" noChangeArrowheads="1"/>
          </p:cNvSpPr>
          <p:nvPr>
            <p:ph type="title"/>
          </p:nvPr>
        </p:nvSpPr>
        <p:spPr>
          <a:solidFill>
            <a:schemeClr val="accent5">
              <a:lumMod val="75000"/>
            </a:schemeClr>
          </a:solidFill>
        </p:spPr>
        <p:txBody>
          <a:bodyPr/>
          <a:lstStyle/>
          <a:p>
            <a:pPr eaLnBrk="1" hangingPunct="1">
              <a:defRPr/>
            </a:pPr>
            <a:r>
              <a:rPr lang="zh-CN" altLang="en-GB" sz="3200" b="1" dirty="0">
                <a:latin typeface="黑体" panose="02010609060101010101" pitchFamily="49" charset="-122"/>
                <a:ea typeface="黑体" panose="02010609060101010101" pitchFamily="49" charset="-122"/>
              </a:rPr>
              <a:t>现场安全巡回检查制度</a:t>
            </a:r>
            <a:endParaRPr lang="zh-CN" altLang="en-US" sz="3200" b="1" dirty="0">
              <a:latin typeface="黑体" panose="02010609060101010101" pitchFamily="49" charset="-122"/>
              <a:ea typeface="黑体" panose="02010609060101010101" pitchFamily="49" charset="-122"/>
            </a:endParaRPr>
          </a:p>
        </p:txBody>
      </p:sp>
      <p:sp>
        <p:nvSpPr>
          <p:cNvPr id="77828" name="Rectangle 3"/>
          <p:cNvSpPr>
            <a:spLocks noGrp="1" noChangeArrowheads="1"/>
          </p:cNvSpPr>
          <p:nvPr>
            <p:ph type="body" idx="1"/>
          </p:nvPr>
        </p:nvSpPr>
        <p:spPr>
          <a:xfrm>
            <a:off x="395288" y="1423988"/>
            <a:ext cx="8229600" cy="3300412"/>
          </a:xfrm>
        </p:spPr>
        <p:txBody>
          <a:bodyPr/>
          <a:lstStyle/>
          <a:p>
            <a:pPr marL="0" lvl="3" indent="0" eaLnBrk="1" hangingPunct="1">
              <a:lnSpc>
                <a:spcPct val="150000"/>
              </a:lnSpc>
              <a:buFontTx/>
              <a:buNone/>
            </a:pPr>
            <a:r>
              <a:rPr lang="zh-CN" altLang="en-GB" sz="2200" smtClean="0">
                <a:ea typeface="楷体" panose="02010609060101010101" pitchFamily="49" charset="-122"/>
              </a:rPr>
              <a:t>      应包括现场巡回检查时间</a:t>
            </a:r>
            <a:r>
              <a:rPr lang="en-GB" altLang="zh-CN" sz="2200" smtClean="0">
                <a:ea typeface="楷体" panose="02010609060101010101" pitchFamily="49" charset="-122"/>
              </a:rPr>
              <a:t>(</a:t>
            </a:r>
            <a:r>
              <a:rPr lang="zh-CN" altLang="en-GB" sz="2200" smtClean="0">
                <a:ea typeface="楷体" panose="02010609060101010101" pitchFamily="49" charset="-122"/>
              </a:rPr>
              <a:t>至少每</a:t>
            </a:r>
            <a:r>
              <a:rPr lang="en-GB" altLang="zh-CN" sz="2200" smtClean="0">
                <a:ea typeface="楷体" panose="02010609060101010101" pitchFamily="49" charset="-122"/>
              </a:rPr>
              <a:t>1</a:t>
            </a:r>
            <a:r>
              <a:rPr lang="zh-CN" altLang="en-GB" sz="2200" smtClean="0">
                <a:ea typeface="楷体" panose="02010609060101010101" pitchFamily="49" charset="-122"/>
              </a:rPr>
              <a:t>小时检查</a:t>
            </a:r>
            <a:r>
              <a:rPr lang="en-GB" altLang="zh-CN" sz="2200" smtClean="0">
                <a:ea typeface="楷体" panose="02010609060101010101" pitchFamily="49" charset="-122"/>
              </a:rPr>
              <a:t>1</a:t>
            </a:r>
            <a:r>
              <a:rPr lang="zh-CN" altLang="en-GB" sz="2200" smtClean="0">
                <a:ea typeface="楷体" panose="02010609060101010101" pitchFamily="49" charset="-122"/>
              </a:rPr>
              <a:t>次</a:t>
            </a:r>
            <a:r>
              <a:rPr lang="en-GB" altLang="zh-CN" sz="2200" smtClean="0">
                <a:ea typeface="楷体" panose="02010609060101010101" pitchFamily="49" charset="-122"/>
              </a:rPr>
              <a:t>)</a:t>
            </a:r>
            <a:r>
              <a:rPr lang="zh-CN" altLang="en-GB" sz="2200" smtClean="0">
                <a:ea typeface="楷体" panose="02010609060101010101" pitchFamily="49" charset="-122"/>
              </a:rPr>
              <a:t>、路线、重点部位（液氨贮罐、氨压缩机等）、各级责任制等。发现大量泄漏，应消除周围的明火，疏散无关人员，用大量雾状水吸收氨，防止中毒和次生火灾。 </a:t>
            </a:r>
            <a:endParaRPr lang="zh-CN" altLang="en-GB" sz="2200" smtClean="0">
              <a:ea typeface="楷体" panose="02010609060101010101" pitchFamily="49" charset="-122"/>
            </a:endParaRPr>
          </a:p>
          <a:p>
            <a:pPr marL="0" lvl="3" indent="0" eaLnBrk="1" hangingPunct="1">
              <a:lnSpc>
                <a:spcPct val="150000"/>
              </a:lnSpc>
              <a:buFontTx/>
              <a:buNone/>
            </a:pPr>
            <a:r>
              <a:rPr lang="zh-CN" altLang="en-GB" sz="2200" smtClean="0">
                <a:ea typeface="楷体" panose="02010609060101010101" pitchFamily="49" charset="-122"/>
              </a:rPr>
              <a:t>      操作人员要定时巡查储槽液面、温度、压力变化情况以及有无泄漏现象，发现问题及时处理和上报。 </a:t>
            </a:r>
            <a:endParaRPr lang="zh-CN" altLang="en-US" sz="2200" smtClean="0">
              <a:ea typeface="楷体" panose="02010609060101010101" pitchFamily="49" charset="-122"/>
            </a:endParaRPr>
          </a:p>
          <a:p>
            <a:pPr marL="0" lvl="3" indent="0" eaLnBrk="1" hangingPunct="1">
              <a:lnSpc>
                <a:spcPct val="150000"/>
              </a:lnSpc>
              <a:buFontTx/>
              <a:buNone/>
            </a:pPr>
            <a:endParaRPr lang="en-US" altLang="zh-CN" sz="2200" smtClean="0">
              <a:ea typeface="楷体" panose="02010609060101010101" pitchFamily="49" charset="-122"/>
            </a:endParaRPr>
          </a:p>
        </p:txBody>
      </p:sp>
      <p:pic>
        <p:nvPicPr>
          <p:cNvPr id="77829" name="Picture 5" descr="U_9349~1"/>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1116013" y="4652963"/>
            <a:ext cx="2519362"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7" descr="U_2444~1"/>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bwMode="auto">
          <a:xfrm>
            <a:off x="4140200" y="4652963"/>
            <a:ext cx="340042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0DEF8629-B980-4311-8B68-85140B1A9A03}" type="slidenum">
              <a:rPr lang="en-US" altLang="zh-CN" sz="1400"/>
            </a:fld>
            <a:endParaRPr lang="en-US" altLang="zh-CN" sz="1400"/>
          </a:p>
        </p:txBody>
      </p:sp>
      <p:sp>
        <p:nvSpPr>
          <p:cNvPr id="53250" name="Rectangle 2"/>
          <p:cNvSpPr>
            <a:spLocks noGrp="1" noChangeArrowheads="1"/>
          </p:cNvSpPr>
          <p:nvPr>
            <p:ph type="title"/>
          </p:nvPr>
        </p:nvSpPr>
        <p:spPr>
          <a:solidFill>
            <a:schemeClr val="accent5">
              <a:lumMod val="75000"/>
            </a:schemeClr>
          </a:solidFill>
        </p:spPr>
        <p:txBody>
          <a:bodyPr/>
          <a:lstStyle/>
          <a:p>
            <a:pPr eaLnBrk="1" hangingPunct="1">
              <a:defRPr/>
            </a:pPr>
            <a:r>
              <a:rPr lang="zh-CN" altLang="en-US" sz="3200" b="1" dirty="0">
                <a:ea typeface="黑体" panose="02010609060101010101" pitchFamily="49" charset="-122"/>
              </a:rPr>
              <a:t>（七）压力容器的外部</a:t>
            </a:r>
            <a:r>
              <a:rPr lang="zh-CN" altLang="en-US" sz="3200" b="1" dirty="0" smtClean="0">
                <a:ea typeface="黑体" panose="02010609060101010101" pitchFamily="49" charset="-122"/>
              </a:rPr>
              <a:t>检验</a:t>
            </a:r>
            <a:endParaRPr lang="zh-CN" altLang="en-US" sz="3200" b="1" dirty="0">
              <a:ea typeface="黑体" panose="02010609060101010101" pitchFamily="49" charset="-122"/>
            </a:endParaRPr>
          </a:p>
        </p:txBody>
      </p:sp>
      <p:sp>
        <p:nvSpPr>
          <p:cNvPr id="78852" name="Rectangle 3"/>
          <p:cNvSpPr>
            <a:spLocks noGrp="1" noChangeArrowheads="1"/>
          </p:cNvSpPr>
          <p:nvPr>
            <p:ph type="body" idx="1"/>
          </p:nvPr>
        </p:nvSpPr>
        <p:spPr/>
        <p:txBody>
          <a:bodyPr/>
          <a:lstStyle/>
          <a:p>
            <a:pPr marL="0" lvl="3" indent="0" eaLnBrk="1" hangingPunct="1">
              <a:lnSpc>
                <a:spcPct val="150000"/>
              </a:lnSpc>
              <a:buFontTx/>
              <a:buNone/>
            </a:pPr>
            <a:r>
              <a:rPr lang="zh-CN" altLang="en-GB" sz="2400" smtClean="0">
                <a:ea typeface="楷体" panose="02010609060101010101" pitchFamily="49" charset="-122"/>
              </a:rPr>
              <a:t>       氨液对压力容器及管道内部的腐蚀性很小，可认为中短期基本无腐蚀，受腐蚀的主要是压力容器及管道的外表。</a:t>
            </a:r>
            <a:endParaRPr lang="zh-CN" altLang="en-GB" sz="2400" smtClean="0">
              <a:ea typeface="楷体" panose="02010609060101010101" pitchFamily="49" charset="-122"/>
            </a:endParaRPr>
          </a:p>
          <a:p>
            <a:pPr marL="0" lvl="3" indent="0" eaLnBrk="1" hangingPunct="1">
              <a:lnSpc>
                <a:spcPct val="150000"/>
              </a:lnSpc>
              <a:buFontTx/>
              <a:buNone/>
            </a:pPr>
            <a:r>
              <a:rPr lang="zh-CN" altLang="en-GB" sz="2400" smtClean="0">
                <a:ea typeface="楷体" panose="02010609060101010101" pitchFamily="49" charset="-122"/>
              </a:rPr>
              <a:t>        高压部分的压力容器，企业都应对其外部进行维护（如刷一层防锈油漆）。</a:t>
            </a:r>
            <a:endParaRPr lang="zh-CN" altLang="en-GB" sz="2400" smtClean="0">
              <a:ea typeface="楷体" panose="02010609060101010101" pitchFamily="49" charset="-122"/>
            </a:endParaRPr>
          </a:p>
          <a:p>
            <a:pPr marL="0" lvl="3" indent="0" eaLnBrk="1" hangingPunct="1">
              <a:lnSpc>
                <a:spcPct val="150000"/>
              </a:lnSpc>
              <a:buFontTx/>
              <a:buNone/>
            </a:pPr>
            <a:r>
              <a:rPr lang="zh-CN" altLang="en-GB" sz="2400" smtClean="0">
                <a:ea typeface="楷体" panose="02010609060101010101" pitchFamily="49" charset="-122"/>
              </a:rPr>
              <a:t>       中压、低压部分的压力容器应使其外表具备较好绝缘，并有绝缘层与空气隔绝，且表面腐蚀性也不应严重。</a:t>
            </a:r>
            <a:endParaRPr lang="zh-CN" altLang="en-GB" sz="2400" smtClean="0">
              <a:ea typeface="楷体" panose="02010609060101010101" pitchFamily="49" charset="-122"/>
            </a:endParaRPr>
          </a:p>
          <a:p>
            <a:pPr marL="0" lvl="3" indent="0" eaLnBrk="1" hangingPunct="1">
              <a:lnSpc>
                <a:spcPct val="150000"/>
              </a:lnSpc>
              <a:buFontTx/>
              <a:buNone/>
            </a:pPr>
            <a:endParaRPr lang="en-US" altLang="zh-CN" sz="2400" smtClean="0">
              <a:ea typeface="楷体" panose="02010609060101010101" pitchFamily="49" charset="-122"/>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8C9B8C41-6D10-4D49-9E1E-217ABE9093C4}" type="slidenum">
              <a:rPr lang="en-US" altLang="zh-CN" sz="1400"/>
            </a:fld>
            <a:endParaRPr lang="en-US" altLang="zh-CN" sz="1400"/>
          </a:p>
        </p:txBody>
      </p:sp>
      <p:sp>
        <p:nvSpPr>
          <p:cNvPr id="79875" name="Rectangle 3"/>
          <p:cNvSpPr>
            <a:spLocks noGrp="1" noChangeArrowheads="1"/>
          </p:cNvSpPr>
          <p:nvPr>
            <p:ph type="body" idx="1"/>
          </p:nvPr>
        </p:nvSpPr>
        <p:spPr>
          <a:xfrm>
            <a:off x="457200" y="765175"/>
            <a:ext cx="8229600" cy="4525963"/>
          </a:xfrm>
        </p:spPr>
        <p:txBody>
          <a:bodyPr/>
          <a:lstStyle/>
          <a:p>
            <a:pPr marL="0" lvl="3" indent="0" eaLnBrk="1" hangingPunct="1">
              <a:lnSpc>
                <a:spcPct val="150000"/>
              </a:lnSpc>
              <a:buFontTx/>
              <a:buNone/>
            </a:pPr>
            <a:r>
              <a:rPr lang="zh-CN" altLang="en-GB" sz="2400" smtClean="0">
                <a:ea typeface="楷体" panose="02010609060101010101" pitchFamily="49" charset="-122"/>
              </a:rPr>
              <a:t>       氨制冷系统泄漏的重点防范部位是回气管，对于使用年限较长的回气管道，随着绝缘层的老化或脱落，当外界空气不断渗入内部与钢材接触时，应关注其腐蚀性的严重程度而进行必要的更新。</a:t>
            </a:r>
            <a:endParaRPr lang="zh-CN" altLang="en-GB" sz="2400" smtClean="0">
              <a:ea typeface="楷体" panose="02010609060101010101" pitchFamily="49" charset="-122"/>
            </a:endParaRPr>
          </a:p>
          <a:p>
            <a:pPr marL="0" lvl="3" indent="0" eaLnBrk="1" hangingPunct="1">
              <a:lnSpc>
                <a:spcPct val="150000"/>
              </a:lnSpc>
              <a:buFontTx/>
              <a:buNone/>
            </a:pPr>
            <a:r>
              <a:rPr lang="zh-CN" altLang="en-GB" sz="2400" smtClean="0">
                <a:ea typeface="楷体" panose="02010609060101010101" pitchFamily="49" charset="-122"/>
              </a:rPr>
              <a:t>       冷凝器之前的排气管段，由于高温潮湿，容易腐蚀，也是需要重点防范部位。</a:t>
            </a:r>
            <a:endParaRPr lang="zh-CN" altLang="en-US" sz="2400" smtClean="0">
              <a:ea typeface="楷体" panose="02010609060101010101" pitchFamily="49" charset="-122"/>
            </a:endParaRPr>
          </a:p>
          <a:p>
            <a:pPr eaLnBrk="1" hangingPunct="1"/>
            <a:endParaRPr lang="zh-CN" altLang="en-US" sz="2400" smtClean="0">
              <a:ea typeface="楷体" panose="02010609060101010101" pitchFamily="49" charset="-122"/>
            </a:endParaRPr>
          </a:p>
          <a:p>
            <a:pPr eaLnBrk="1" hangingPunct="1"/>
            <a:endParaRPr lang="en-US" altLang="zh-CN" sz="2400" smtClean="0"/>
          </a:p>
        </p:txBody>
      </p:sp>
      <p:pic>
        <p:nvPicPr>
          <p:cNvPr id="79876" name="Picture 5" descr="U_1017~1"/>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3995738" y="4005263"/>
            <a:ext cx="28003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CADDBA50-A1E6-4AC0-BCDC-422AABED1991}" type="slidenum">
              <a:rPr lang="en-US" altLang="zh-CN" sz="1400"/>
            </a:fld>
            <a:endParaRPr lang="en-US" altLang="zh-CN" sz="1400"/>
          </a:p>
        </p:txBody>
      </p:sp>
      <p:sp>
        <p:nvSpPr>
          <p:cNvPr id="55298" name="Rectangle 2"/>
          <p:cNvSpPr>
            <a:spLocks noGrp="1" noChangeArrowheads="1"/>
          </p:cNvSpPr>
          <p:nvPr>
            <p:ph type="title"/>
          </p:nvPr>
        </p:nvSpPr>
        <p:spPr>
          <a:solidFill>
            <a:schemeClr val="accent5">
              <a:lumMod val="75000"/>
            </a:schemeClr>
          </a:solidFill>
        </p:spPr>
        <p:txBody>
          <a:bodyPr/>
          <a:lstStyle/>
          <a:p>
            <a:pPr eaLnBrk="1" hangingPunct="1">
              <a:defRPr/>
            </a:pPr>
            <a:r>
              <a:rPr lang="zh-CN" altLang="en-GB" sz="3200" b="1" dirty="0">
                <a:ea typeface="黑体" panose="02010609060101010101" pitchFamily="49" charset="-122"/>
              </a:rPr>
              <a:t>检查安全监察仪表</a:t>
            </a:r>
            <a:endParaRPr lang="zh-CN" altLang="en-US" sz="3200" b="1" dirty="0">
              <a:ea typeface="黑体" panose="02010609060101010101" pitchFamily="49" charset="-122"/>
            </a:endParaRPr>
          </a:p>
        </p:txBody>
      </p:sp>
      <p:sp>
        <p:nvSpPr>
          <p:cNvPr id="80900" name="Rectangle 3"/>
          <p:cNvSpPr>
            <a:spLocks noGrp="1" noChangeArrowheads="1"/>
          </p:cNvSpPr>
          <p:nvPr>
            <p:ph type="body" idx="1"/>
          </p:nvPr>
        </p:nvSpPr>
        <p:spPr/>
        <p:txBody>
          <a:bodyPr/>
          <a:lstStyle/>
          <a:p>
            <a:pPr marL="0" lvl="3" indent="0" eaLnBrk="1" hangingPunct="1">
              <a:lnSpc>
                <a:spcPct val="150000"/>
              </a:lnSpc>
              <a:buFontTx/>
              <a:buNone/>
            </a:pPr>
            <a:r>
              <a:rPr lang="zh-CN" altLang="en-GB" sz="2400" smtClean="0">
                <a:ea typeface="楷体" panose="02010609060101010101" pitchFamily="49" charset="-122"/>
              </a:rPr>
              <a:t>      对冷库制冷系统上在用的各类安全监察仪表进行校验和检查。如压力表、真空压力表、温度计、液位计、安全阀、压差控制器等，都应在相关专业技术人员的配合下，认真作好检验和维护工作。</a:t>
            </a:r>
            <a:endParaRPr lang="zh-CN" altLang="en-GB" sz="2400" smtClean="0">
              <a:ea typeface="楷体" panose="02010609060101010101" pitchFamily="49" charset="-122"/>
            </a:endParaRPr>
          </a:p>
          <a:p>
            <a:pPr marL="0" lvl="3" indent="0" eaLnBrk="1" hangingPunct="1">
              <a:lnSpc>
                <a:spcPct val="150000"/>
              </a:lnSpc>
              <a:buFontTx/>
              <a:buNone/>
            </a:pPr>
            <a:r>
              <a:rPr lang="zh-CN" altLang="en-GB" sz="2400" smtClean="0">
                <a:ea typeface="楷体" panose="02010609060101010101" pitchFamily="49" charset="-122"/>
              </a:rPr>
              <a:t>      压力表、真空压力表、温度计、安全阀都应每年送当地法定检验部门进行校验</a:t>
            </a:r>
            <a:r>
              <a:rPr lang="en-GB" altLang="zh-CN" sz="2400" smtClean="0">
                <a:ea typeface="楷体" panose="02010609060101010101" pitchFamily="49" charset="-122"/>
              </a:rPr>
              <a:t>1 </a:t>
            </a:r>
            <a:r>
              <a:rPr lang="zh-CN" altLang="en-GB" sz="2400" smtClean="0">
                <a:ea typeface="楷体" panose="02010609060101010101" pitchFamily="49" charset="-122"/>
              </a:rPr>
              <a:t>次，以确保此类安全监察仪表对制冷系统安全正常工作的监护作用。 </a:t>
            </a:r>
            <a:endParaRPr lang="zh-CN" altLang="en-US" sz="2400" smtClean="0">
              <a:ea typeface="楷体" panose="02010609060101010101" pitchFamily="49" charset="-122"/>
            </a:endParaRPr>
          </a:p>
          <a:p>
            <a:pPr eaLnBrk="1" hangingPunct="1"/>
            <a:endParaRPr lang="en-US" altLang="zh-CN" sz="2400" smtClean="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791D5B93-CF4C-426E-A1C4-E29B21C3359D}" type="slidenum">
              <a:rPr lang="en-US" altLang="zh-CN" sz="1400"/>
            </a:fld>
            <a:endParaRPr lang="en-US" altLang="zh-CN" sz="1400"/>
          </a:p>
        </p:txBody>
      </p:sp>
      <p:sp>
        <p:nvSpPr>
          <p:cNvPr id="56322" name="Rectangle 2"/>
          <p:cNvSpPr>
            <a:spLocks noGrp="1" noChangeArrowheads="1"/>
          </p:cNvSpPr>
          <p:nvPr>
            <p:ph type="title"/>
          </p:nvPr>
        </p:nvSpPr>
        <p:spPr>
          <a:solidFill>
            <a:schemeClr val="accent5">
              <a:lumMod val="75000"/>
            </a:schemeClr>
          </a:solidFill>
        </p:spPr>
        <p:txBody>
          <a:bodyPr/>
          <a:lstStyle/>
          <a:p>
            <a:pPr eaLnBrk="1" hangingPunct="1">
              <a:defRPr/>
            </a:pPr>
            <a:r>
              <a:rPr lang="zh-CN" altLang="en-GB" sz="3200" b="1" dirty="0">
                <a:ea typeface="黑体" panose="02010609060101010101" pitchFamily="49" charset="-122"/>
              </a:rPr>
              <a:t>检查冷库建筑物</a:t>
            </a:r>
            <a:endParaRPr lang="zh-CN" altLang="en-US" sz="3200" b="1" dirty="0">
              <a:ea typeface="黑体" panose="02010609060101010101" pitchFamily="49" charset="-122"/>
            </a:endParaRPr>
          </a:p>
        </p:txBody>
      </p:sp>
      <p:sp>
        <p:nvSpPr>
          <p:cNvPr id="81924" name="Rectangle 3"/>
          <p:cNvSpPr>
            <a:spLocks noGrp="1" noChangeArrowheads="1"/>
          </p:cNvSpPr>
          <p:nvPr>
            <p:ph type="body" idx="1"/>
          </p:nvPr>
        </p:nvSpPr>
        <p:spPr/>
        <p:txBody>
          <a:bodyPr/>
          <a:lstStyle/>
          <a:p>
            <a:pPr marL="0" lvl="3" indent="0" eaLnBrk="1" hangingPunct="1">
              <a:lnSpc>
                <a:spcPct val="150000"/>
              </a:lnSpc>
              <a:buFontTx/>
              <a:buNone/>
            </a:pPr>
            <a:r>
              <a:rPr lang="zh-CN" altLang="en-GB" sz="2400" smtClean="0">
                <a:ea typeface="楷体" panose="02010609060101010101" pitchFamily="49" charset="-122"/>
              </a:rPr>
              <a:t>      对冷库建筑物进行宏观检查。如冷库建筑物主体沉降的情况</a:t>
            </a:r>
            <a:r>
              <a:rPr lang="en-GB" altLang="zh-CN" sz="2400" smtClean="0">
                <a:ea typeface="楷体" panose="02010609060101010101" pitchFamily="49" charset="-122"/>
              </a:rPr>
              <a:t>;</a:t>
            </a:r>
            <a:r>
              <a:rPr lang="zh-CN" altLang="en-GB" sz="2400" smtClean="0">
                <a:ea typeface="楷体" panose="02010609060101010101" pitchFamily="49" charset="-122"/>
              </a:rPr>
              <a:t>冷库地坪防冻设施运转工作状况；冷库隔热层表面状况，有无开裂、沉降、是否有鼠洞、结霜、滴水跑冷现象；</a:t>
            </a:r>
            <a:endParaRPr lang="zh-CN" altLang="en-GB" sz="2400" smtClean="0">
              <a:ea typeface="楷体" panose="02010609060101010101" pitchFamily="49" charset="-122"/>
            </a:endParaRPr>
          </a:p>
          <a:p>
            <a:pPr marL="0" lvl="3" indent="0" eaLnBrk="1" hangingPunct="1">
              <a:lnSpc>
                <a:spcPct val="150000"/>
              </a:lnSpc>
              <a:buFontTx/>
              <a:buNone/>
            </a:pPr>
            <a:r>
              <a:rPr lang="zh-CN" altLang="en-GB" sz="2400" smtClean="0">
                <a:ea typeface="楷体" panose="02010609060101010101" pitchFamily="49" charset="-122"/>
              </a:rPr>
              <a:t>      冷库冻结间、快速预冷间结构主体的建筑材料冻融循环破损状况</a:t>
            </a:r>
            <a:r>
              <a:rPr lang="en-GB" altLang="zh-CN" sz="2400" smtClean="0">
                <a:ea typeface="楷体" panose="02010609060101010101" pitchFamily="49" charset="-122"/>
              </a:rPr>
              <a:t>;</a:t>
            </a:r>
            <a:r>
              <a:rPr lang="zh-CN" altLang="en-GB" sz="2400" smtClean="0">
                <a:ea typeface="楷体" panose="02010609060101010101" pitchFamily="49" charset="-122"/>
              </a:rPr>
              <a:t>冷间电线、电缆穿越冷库隔热层处有无异常状况；</a:t>
            </a:r>
            <a:endParaRPr lang="zh-CN" altLang="en-GB" sz="2400" smtClean="0">
              <a:ea typeface="楷体" panose="02010609060101010101" pitchFamily="49" charset="-122"/>
            </a:endParaRPr>
          </a:p>
          <a:p>
            <a:pPr marL="0" lvl="3" indent="0" eaLnBrk="1" hangingPunct="1">
              <a:lnSpc>
                <a:spcPct val="150000"/>
              </a:lnSpc>
              <a:buFontTx/>
              <a:buNone/>
            </a:pPr>
            <a:r>
              <a:rPr lang="zh-CN" altLang="en-GB" sz="2400" smtClean="0">
                <a:ea typeface="楷体" panose="02010609060101010101" pitchFamily="49" charset="-122"/>
              </a:rPr>
              <a:t>      冷库防雷接地设施的性能状况，都应逐一加以检查，并作好记录。发现不安全因素及时向企业法人报告。</a:t>
            </a:r>
            <a:endParaRPr lang="zh-CN" altLang="en-US" sz="2400" smtClean="0">
              <a:ea typeface="楷体" panose="02010609060101010101" pitchFamily="49" charset="-122"/>
            </a:endParaRPr>
          </a:p>
          <a:p>
            <a:pPr marL="0" lvl="3" indent="0" eaLnBrk="1" hangingPunct="1">
              <a:lnSpc>
                <a:spcPct val="150000"/>
              </a:lnSpc>
              <a:buFontTx/>
              <a:buNone/>
            </a:pPr>
            <a:endParaRPr lang="en-US" altLang="zh-CN" sz="2400" smtClean="0">
              <a:ea typeface="楷体" panose="02010609060101010101" pitchFamily="49"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3731C207-48D1-41BF-980C-01F098168DC1}" type="slidenum">
              <a:rPr lang="en-US" altLang="zh-CN" sz="1400"/>
            </a:fld>
            <a:endParaRPr lang="en-US" altLang="zh-CN" sz="1400"/>
          </a:p>
        </p:txBody>
      </p:sp>
      <p:sp>
        <p:nvSpPr>
          <p:cNvPr id="9219" name="Rectangle 3"/>
          <p:cNvSpPr>
            <a:spLocks noGrp="1" noChangeArrowheads="1"/>
          </p:cNvSpPr>
          <p:nvPr>
            <p:ph type="body" idx="1"/>
          </p:nvPr>
        </p:nvSpPr>
        <p:spPr>
          <a:xfrm>
            <a:off x="457200" y="549275"/>
            <a:ext cx="8229600" cy="3095625"/>
          </a:xfrm>
        </p:spPr>
        <p:txBody>
          <a:bodyPr/>
          <a:lstStyle/>
          <a:p>
            <a:pPr marL="0" indent="0" eaLnBrk="1" hangingPunct="1">
              <a:lnSpc>
                <a:spcPct val="150000"/>
              </a:lnSpc>
              <a:buFontTx/>
              <a:buNone/>
            </a:pPr>
            <a:r>
              <a:rPr lang="en-US" altLang="zh-CN" sz="2400" smtClean="0">
                <a:latin typeface="楷体" panose="02010609060101010101" pitchFamily="49" charset="-122"/>
                <a:ea typeface="楷体" panose="02010609060101010101" pitchFamily="49" charset="-122"/>
              </a:rPr>
              <a:t>    </a:t>
            </a:r>
            <a:r>
              <a:rPr lang="zh-CN" altLang="en-US" sz="2400" smtClean="0">
                <a:latin typeface="楷体" panose="02010609060101010101" pitchFamily="49" charset="-122"/>
                <a:ea typeface="楷体" panose="02010609060101010101" pitchFamily="49" charset="-122"/>
              </a:rPr>
              <a:t>重度中毒发生中毒性肺水肿</a:t>
            </a: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或呼吸窘迫综合症</a:t>
            </a: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患者剧烈咳嗽</a:t>
            </a: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咯大量粉红色泡沫痰</a:t>
            </a: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呼吸窘迫、谵妄、昏迷、休克等。可并发气胸或纵隔气肿</a:t>
            </a:r>
            <a:r>
              <a:rPr lang="en-US" altLang="zh-CN" sz="2400" smtClean="0">
                <a:latin typeface="楷体" panose="02010609060101010101" pitchFamily="49" charset="-122"/>
                <a:ea typeface="楷体" panose="02010609060101010101" pitchFamily="49" charset="-122"/>
              </a:rPr>
              <a:t>.</a:t>
            </a:r>
            <a:r>
              <a:rPr lang="zh-CN" altLang="en-US" sz="2400" smtClean="0">
                <a:latin typeface="楷体" panose="02010609060101010101" pitchFamily="49" charset="-122"/>
                <a:ea typeface="楷体" panose="02010609060101010101" pitchFamily="49" charset="-122"/>
              </a:rPr>
              <a:t>高浓度氨可引起反射性呼吸停止。</a:t>
            </a:r>
            <a:endParaRPr lang="en-US" altLang="zh-CN" sz="2400" smtClean="0">
              <a:latin typeface="楷体" panose="02010609060101010101" pitchFamily="49" charset="-122"/>
              <a:ea typeface="楷体" panose="02010609060101010101" pitchFamily="49" charset="-122"/>
            </a:endParaRPr>
          </a:p>
          <a:p>
            <a:pPr marL="0" indent="0" eaLnBrk="1" hangingPunct="1">
              <a:lnSpc>
                <a:spcPct val="150000"/>
              </a:lnSpc>
              <a:buFontTx/>
              <a:buNone/>
            </a:pPr>
            <a:r>
              <a:rPr lang="zh-CN" altLang="en-US" sz="2400" smtClean="0">
                <a:latin typeface="黑体" panose="02010609060101010101" pitchFamily="49" charset="-122"/>
                <a:ea typeface="黑体" panose="02010609060101010101" pitchFamily="49" charset="-122"/>
              </a:rPr>
              <a:t>燃爆危险</a:t>
            </a:r>
            <a:r>
              <a:rPr lang="zh-CN" altLang="en-US" sz="2400" smtClean="0">
                <a:latin typeface="楷体" panose="02010609060101010101" pitchFamily="49" charset="-122"/>
                <a:ea typeface="楷体" panose="02010609060101010101" pitchFamily="49" charset="-122"/>
              </a:rPr>
              <a:t>：易燃、与空气混合能形成爆炸性混合物。</a:t>
            </a:r>
            <a:endParaRPr lang="en-US" altLang="zh-CN" sz="2400" smtClean="0">
              <a:latin typeface="楷体" panose="02010609060101010101" pitchFamily="49" charset="-122"/>
              <a:ea typeface="楷体" panose="02010609060101010101" pitchFamily="49" charset="-122"/>
            </a:endParaRPr>
          </a:p>
        </p:txBody>
      </p:sp>
      <p:pic>
        <p:nvPicPr>
          <p:cNvPr id="9220" name="Picture 5" descr="U_2535~1"/>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5219700" y="3573463"/>
            <a:ext cx="28575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7" descr="U_4056~1"/>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bwMode="auto">
          <a:xfrm>
            <a:off x="1116013" y="3717925"/>
            <a:ext cx="357187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3625C941-AA15-47C3-AB62-CCFECC735FE3}" type="slidenum">
              <a:rPr lang="en-US" altLang="zh-CN" sz="1400"/>
            </a:fld>
            <a:endParaRPr lang="en-US" altLang="zh-CN" sz="1400"/>
          </a:p>
        </p:txBody>
      </p:sp>
      <p:sp>
        <p:nvSpPr>
          <p:cNvPr id="57346" name="Rectangle 2"/>
          <p:cNvSpPr>
            <a:spLocks noGrp="1" noChangeArrowheads="1"/>
          </p:cNvSpPr>
          <p:nvPr>
            <p:ph type="title"/>
          </p:nvPr>
        </p:nvSpPr>
        <p:spPr>
          <a:solidFill>
            <a:schemeClr val="accent5">
              <a:lumMod val="75000"/>
            </a:schemeClr>
          </a:solidFill>
        </p:spPr>
        <p:txBody>
          <a:bodyPr/>
          <a:lstStyle/>
          <a:p>
            <a:pPr eaLnBrk="1" hangingPunct="1">
              <a:defRPr/>
            </a:pPr>
            <a:r>
              <a:rPr lang="zh-CN" altLang="en-GB" sz="3200" b="1" dirty="0">
                <a:latin typeface="黑体" panose="02010609060101010101" pitchFamily="49" charset="-122"/>
                <a:ea typeface="黑体" panose="02010609060101010101" pitchFamily="49" charset="-122"/>
              </a:rPr>
              <a:t>检查各类消防器材、救护用品</a:t>
            </a:r>
            <a:endParaRPr lang="zh-CN" altLang="en-US" sz="3200" b="1" dirty="0">
              <a:latin typeface="黑体" panose="02010609060101010101" pitchFamily="49" charset="-122"/>
              <a:ea typeface="黑体" panose="02010609060101010101" pitchFamily="49" charset="-122"/>
            </a:endParaRPr>
          </a:p>
        </p:txBody>
      </p:sp>
      <p:sp>
        <p:nvSpPr>
          <p:cNvPr id="82948" name="Rectangle 3"/>
          <p:cNvSpPr>
            <a:spLocks noGrp="1" noChangeArrowheads="1"/>
          </p:cNvSpPr>
          <p:nvPr>
            <p:ph type="body" idx="1"/>
          </p:nvPr>
        </p:nvSpPr>
        <p:spPr>
          <a:xfrm>
            <a:off x="395288" y="1412875"/>
            <a:ext cx="8353425" cy="4525963"/>
          </a:xfrm>
        </p:spPr>
        <p:txBody>
          <a:bodyPr/>
          <a:lstStyle/>
          <a:p>
            <a:pPr marL="0" lvl="3" indent="0" eaLnBrk="1" hangingPunct="1">
              <a:lnSpc>
                <a:spcPct val="150000"/>
              </a:lnSpc>
              <a:buFontTx/>
              <a:buNone/>
            </a:pPr>
            <a:r>
              <a:rPr lang="zh-CN" altLang="en-GB" sz="2200" smtClean="0">
                <a:ea typeface="楷体" panose="02010609060101010101" pitchFamily="49" charset="-122"/>
              </a:rPr>
              <a:t>      各类消防器材、救护用品可用性，每年要进行一次全面检查，及时更新失效的消防器材及救护用器，以使这类用品随时都处于良好备用状态。</a:t>
            </a:r>
            <a:endParaRPr lang="zh-CN" altLang="en-GB" sz="2200" smtClean="0">
              <a:ea typeface="楷体" panose="02010609060101010101" pitchFamily="49" charset="-122"/>
            </a:endParaRPr>
          </a:p>
          <a:p>
            <a:pPr marL="0" lvl="3" indent="0" eaLnBrk="1" hangingPunct="1">
              <a:lnSpc>
                <a:spcPct val="150000"/>
              </a:lnSpc>
              <a:buFontTx/>
              <a:buNone/>
            </a:pPr>
            <a:r>
              <a:rPr lang="zh-CN" altLang="en-GB" sz="2200" smtClean="0">
                <a:ea typeface="楷体" panose="02010609060101010101" pitchFamily="49" charset="-122"/>
              </a:rPr>
              <a:t>        泄漏抢救时必须的人身防护用品。包括防毒面具、防护服（抗氨服）、氧气呼吸器、防护眼镜、防护手套等防护用品和抢救药品。</a:t>
            </a:r>
            <a:endParaRPr lang="zh-CN" altLang="en-GB" sz="2200" smtClean="0">
              <a:ea typeface="楷体" panose="02010609060101010101" pitchFamily="49" charset="-122"/>
            </a:endParaRPr>
          </a:p>
          <a:p>
            <a:pPr marL="0" lvl="3" indent="0" eaLnBrk="1" hangingPunct="1">
              <a:lnSpc>
                <a:spcPct val="150000"/>
              </a:lnSpc>
              <a:buFontTx/>
              <a:buNone/>
            </a:pPr>
            <a:r>
              <a:rPr lang="zh-CN" altLang="en-GB" sz="2200" smtClean="0">
                <a:ea typeface="楷体" panose="02010609060101010101" pitchFamily="49" charset="-122"/>
              </a:rPr>
              <a:t>       泄漏抢救时需要的工具和专门堵漏工具。尤其是要设置急救药箱。</a:t>
            </a:r>
            <a:endParaRPr lang="zh-CN" altLang="en-GB" sz="2200" smtClean="0">
              <a:ea typeface="楷体" panose="02010609060101010101" pitchFamily="49" charset="-122"/>
            </a:endParaRPr>
          </a:p>
          <a:p>
            <a:pPr marL="0" lvl="3" indent="0" eaLnBrk="1" hangingPunct="1">
              <a:lnSpc>
                <a:spcPct val="150000"/>
              </a:lnSpc>
              <a:buFontTx/>
              <a:buNone/>
            </a:pPr>
            <a:r>
              <a:rPr lang="zh-CN" altLang="en-GB" sz="2200" smtClean="0">
                <a:ea typeface="楷体" panose="02010609060101010101" pitchFamily="49" charset="-122"/>
              </a:rPr>
              <a:t>       安全抢救设备及防护用品必须放置在发生事故时容易取得的位置。应该设置有专门的橱柜存放。</a:t>
            </a:r>
            <a:endParaRPr lang="zh-CN" altLang="en-US" sz="2200" smtClean="0">
              <a:ea typeface="楷体" panose="02010609060101010101" pitchFamily="49" charset="-122"/>
            </a:endParaRPr>
          </a:p>
          <a:p>
            <a:pPr eaLnBrk="1" hangingPunct="1"/>
            <a:endParaRPr lang="en-US" altLang="zh-CN" sz="2200" smtClean="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B5AD29D0-669A-4F68-8298-54AB166EC99E}" type="slidenum">
              <a:rPr lang="en-US" altLang="zh-CN" sz="1400"/>
            </a:fld>
            <a:endParaRPr lang="en-US" altLang="zh-CN" sz="1400"/>
          </a:p>
        </p:txBody>
      </p:sp>
      <p:sp>
        <p:nvSpPr>
          <p:cNvPr id="58370" name="Rectangle 2"/>
          <p:cNvSpPr>
            <a:spLocks noGrp="1" noChangeArrowheads="1"/>
          </p:cNvSpPr>
          <p:nvPr>
            <p:ph type="title"/>
          </p:nvPr>
        </p:nvSpPr>
        <p:spPr>
          <a:solidFill>
            <a:schemeClr val="accent5">
              <a:lumMod val="75000"/>
            </a:schemeClr>
          </a:solidFill>
        </p:spPr>
        <p:txBody>
          <a:bodyPr/>
          <a:lstStyle/>
          <a:p>
            <a:pPr eaLnBrk="1" hangingPunct="1">
              <a:defRPr/>
            </a:pPr>
            <a:r>
              <a:rPr lang="zh-CN" altLang="en-GB" sz="3200" b="1" dirty="0">
                <a:latin typeface="黑体" panose="02010609060101010101" pitchFamily="49" charset="-122"/>
                <a:ea typeface="黑体" panose="02010609060101010101" pitchFamily="49" charset="-122"/>
              </a:rPr>
              <a:t>（八）维护和检修的安全</a:t>
            </a:r>
            <a:r>
              <a:rPr lang="zh-CN" altLang="en-GB" sz="3200" b="1" dirty="0" smtClean="0">
                <a:latin typeface="黑体" panose="02010609060101010101" pitchFamily="49" charset="-122"/>
                <a:ea typeface="黑体" panose="02010609060101010101" pitchFamily="49" charset="-122"/>
              </a:rPr>
              <a:t>操作</a:t>
            </a:r>
            <a:endParaRPr lang="zh-CN" altLang="en-US" sz="3200" b="1" dirty="0">
              <a:latin typeface="黑体" panose="02010609060101010101" pitchFamily="49" charset="-122"/>
              <a:ea typeface="黑体" panose="02010609060101010101" pitchFamily="49" charset="-122"/>
            </a:endParaRPr>
          </a:p>
        </p:txBody>
      </p:sp>
      <p:sp>
        <p:nvSpPr>
          <p:cNvPr id="83972" name="Rectangle 3"/>
          <p:cNvSpPr>
            <a:spLocks noGrp="1" noChangeArrowheads="1"/>
          </p:cNvSpPr>
          <p:nvPr>
            <p:ph type="body" idx="1"/>
          </p:nvPr>
        </p:nvSpPr>
        <p:spPr/>
        <p:txBody>
          <a:bodyPr/>
          <a:lstStyle/>
          <a:p>
            <a:pPr marL="0" lvl="3" indent="0" eaLnBrk="1" hangingPunct="1">
              <a:lnSpc>
                <a:spcPct val="150000"/>
              </a:lnSpc>
              <a:buFontTx/>
              <a:buNone/>
            </a:pPr>
            <a:r>
              <a:rPr lang="zh-CN" altLang="en-GB" sz="2200" smtClean="0">
                <a:ea typeface="楷体" panose="02010609060101010101" pitchFamily="49" charset="-122"/>
              </a:rPr>
              <a:t>      应认真落实设备管道检修的、充氨等安全操作规程。如：严禁在有氨、未抽空、未与大气接通的情况下焊接管道或设备、拆卸机器或设备的附件、阀门；</a:t>
            </a:r>
            <a:endParaRPr lang="zh-CN" altLang="en-GB" sz="2200" smtClean="0">
              <a:ea typeface="楷体" panose="02010609060101010101" pitchFamily="49" charset="-122"/>
            </a:endParaRPr>
          </a:p>
          <a:p>
            <a:pPr marL="0" lvl="3" indent="0" eaLnBrk="1" hangingPunct="1">
              <a:lnSpc>
                <a:spcPct val="150000"/>
              </a:lnSpc>
              <a:buFontTx/>
              <a:buNone/>
            </a:pPr>
            <a:r>
              <a:rPr lang="zh-CN" altLang="en-GB" sz="2200" smtClean="0">
                <a:ea typeface="楷体" panose="02010609060101010101" pitchFamily="49" charset="-122"/>
              </a:rPr>
              <a:t>      检修制冷设备时，须在其电源开关上挂上工作牌，检修完毕后，由检修人员亲自摘下并做好验收关工作。</a:t>
            </a:r>
            <a:endParaRPr lang="zh-CN" altLang="en-US" sz="2200" smtClean="0">
              <a:ea typeface="楷体" panose="02010609060101010101" pitchFamily="49" charset="-122"/>
            </a:endParaRPr>
          </a:p>
          <a:p>
            <a:pPr eaLnBrk="1" hangingPunct="1"/>
            <a:endParaRPr lang="en-US" altLang="zh-CN" sz="2400" smtClean="0"/>
          </a:p>
        </p:txBody>
      </p:sp>
      <p:pic>
        <p:nvPicPr>
          <p:cNvPr id="83973" name="Picture 8" descr="U_2967~1"/>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2268538" y="4357688"/>
            <a:ext cx="46101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DC3E1693-1E8E-48A0-8A6D-BCD600F771B8}" type="slidenum">
              <a:rPr lang="en-US" altLang="zh-CN" sz="1400"/>
            </a:fld>
            <a:endParaRPr lang="en-US" altLang="zh-CN" sz="1400"/>
          </a:p>
        </p:txBody>
      </p:sp>
      <p:sp>
        <p:nvSpPr>
          <p:cNvPr id="59394" name="Rectangle 2"/>
          <p:cNvSpPr>
            <a:spLocks noGrp="1" noChangeArrowheads="1"/>
          </p:cNvSpPr>
          <p:nvPr>
            <p:ph type="title"/>
          </p:nvPr>
        </p:nvSpPr>
        <p:spPr>
          <a:solidFill>
            <a:schemeClr val="accent5">
              <a:lumMod val="75000"/>
            </a:schemeClr>
          </a:solidFill>
        </p:spPr>
        <p:txBody>
          <a:bodyPr/>
          <a:lstStyle/>
          <a:p>
            <a:pPr eaLnBrk="1" hangingPunct="1">
              <a:defRPr/>
            </a:pPr>
            <a:r>
              <a:rPr lang="zh-CN" altLang="en-GB" sz="3200" b="1" dirty="0">
                <a:latin typeface="黑体" panose="02010609060101010101" pitchFamily="49" charset="-122"/>
                <a:ea typeface="黑体" panose="02010609060101010101" pitchFamily="49" charset="-122"/>
              </a:rPr>
              <a:t>（九）员工培训教育，尤其是特种作业</a:t>
            </a:r>
            <a:endParaRPr lang="zh-CN" altLang="en-US" sz="3200" b="1" dirty="0">
              <a:latin typeface="黑体" panose="02010609060101010101" pitchFamily="49" charset="-122"/>
              <a:ea typeface="黑体" panose="02010609060101010101" pitchFamily="49" charset="-122"/>
            </a:endParaRPr>
          </a:p>
        </p:txBody>
      </p:sp>
      <p:sp>
        <p:nvSpPr>
          <p:cNvPr id="84996" name="Rectangle 3"/>
          <p:cNvSpPr>
            <a:spLocks noGrp="1" noChangeArrowheads="1"/>
          </p:cNvSpPr>
          <p:nvPr>
            <p:ph type="body" idx="1"/>
          </p:nvPr>
        </p:nvSpPr>
        <p:spPr>
          <a:xfrm>
            <a:off x="374650" y="1423988"/>
            <a:ext cx="8374063" cy="4525962"/>
          </a:xfrm>
        </p:spPr>
        <p:txBody>
          <a:bodyPr/>
          <a:lstStyle/>
          <a:p>
            <a:pPr marL="0" lvl="3" indent="0" eaLnBrk="1" hangingPunct="1">
              <a:lnSpc>
                <a:spcPct val="150000"/>
              </a:lnSpc>
              <a:buFontTx/>
              <a:buNone/>
            </a:pPr>
            <a:r>
              <a:rPr lang="zh-CN" altLang="en-US" smtClean="0">
                <a:ea typeface="楷体" panose="02010609060101010101" pitchFamily="49" charset="-122"/>
              </a:rPr>
              <a:t>       </a:t>
            </a:r>
            <a:r>
              <a:rPr lang="zh-CN" altLang="en-GB" sz="2200" smtClean="0">
                <a:ea typeface="楷体" panose="02010609060101010101" pitchFamily="49" charset="-122"/>
              </a:rPr>
              <a:t>操作人员不仅需要掌握一般制冷系统的原理，还需要对实际操作的制冷系统进行技术培训，定期进行考核。</a:t>
            </a:r>
            <a:endParaRPr lang="zh-CN" altLang="en-GB" sz="2200" smtClean="0">
              <a:ea typeface="楷体" panose="02010609060101010101" pitchFamily="49" charset="-122"/>
            </a:endParaRPr>
          </a:p>
          <a:p>
            <a:pPr marL="0" lvl="3" indent="0" eaLnBrk="1" hangingPunct="1">
              <a:lnSpc>
                <a:spcPct val="150000"/>
              </a:lnSpc>
              <a:buFontTx/>
              <a:buNone/>
            </a:pPr>
            <a:r>
              <a:rPr lang="zh-CN" altLang="en-GB" sz="2200" smtClean="0">
                <a:ea typeface="楷体" panose="02010609060101010101" pitchFamily="49" charset="-122"/>
              </a:rPr>
              <a:t>       从事液氨使用岗位的新工人，除经过三级安全教育外，还必须经过岗位培训，学习岗位安全操作规程、生产原理、安全生产要点（包括熟悉预防事故和发生不正常情况时紧急处理的方法，以及发生事故的自身防护、抢救知识等），经有关部门考试合格后，持证上岗。</a:t>
            </a:r>
            <a:endParaRPr lang="zh-CN" altLang="en-US" sz="2200" smtClean="0">
              <a:ea typeface="楷体" panose="02010609060101010101" pitchFamily="49" charset="-122"/>
            </a:endParaRPr>
          </a:p>
          <a:p>
            <a:pPr eaLnBrk="1" hangingPunct="1"/>
            <a:endParaRPr lang="en-US" altLang="zh-CN" sz="2000" smtClean="0"/>
          </a:p>
        </p:txBody>
      </p:sp>
      <p:pic>
        <p:nvPicPr>
          <p:cNvPr id="84997" name="Picture 5" descr="U_2551~1"/>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1835150" y="4692650"/>
            <a:ext cx="56896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738E8A92-878D-4FEC-A844-FBEE7F8A7AC0}" type="slidenum">
              <a:rPr lang="en-US" altLang="zh-CN" sz="1400"/>
            </a:fld>
            <a:endParaRPr lang="en-US" altLang="zh-CN" sz="1400"/>
          </a:p>
        </p:txBody>
      </p:sp>
      <p:sp>
        <p:nvSpPr>
          <p:cNvPr id="60418" name="Rectangle 2"/>
          <p:cNvSpPr>
            <a:spLocks noGrp="1" noChangeArrowheads="1"/>
          </p:cNvSpPr>
          <p:nvPr>
            <p:ph type="title"/>
          </p:nvPr>
        </p:nvSpPr>
        <p:spPr>
          <a:solidFill>
            <a:schemeClr val="accent1">
              <a:lumMod val="75000"/>
            </a:schemeClr>
          </a:solidFill>
        </p:spPr>
        <p:txBody>
          <a:bodyPr/>
          <a:lstStyle/>
          <a:p>
            <a:pPr eaLnBrk="1" hangingPunct="1">
              <a:defRPr/>
            </a:pPr>
            <a:br>
              <a:rPr lang="en-US" altLang="zh-CN" sz="2800" b="1" dirty="0">
                <a:ea typeface="黑体" panose="02010609060101010101" pitchFamily="49" charset="-122"/>
              </a:rPr>
            </a:br>
            <a:r>
              <a:rPr lang="zh-CN" altLang="en-US" sz="3200" b="1" dirty="0">
                <a:latin typeface="黑体" panose="02010609060101010101" pitchFamily="49" charset="-122"/>
                <a:ea typeface="黑体" panose="02010609060101010101" pitchFamily="49" charset="-122"/>
              </a:rPr>
              <a:t>八、</a:t>
            </a:r>
            <a:r>
              <a:rPr lang="zh-CN" altLang="en-GB" sz="3200" b="1" dirty="0">
                <a:latin typeface="黑体" panose="02010609060101010101" pitchFamily="49" charset="-122"/>
                <a:ea typeface="黑体" panose="02010609060101010101" pitchFamily="49" charset="-122"/>
              </a:rPr>
              <a:t>检测监控系统</a:t>
            </a:r>
            <a:br>
              <a:rPr lang="zh-CN" altLang="en-US" sz="3200" b="1" dirty="0">
                <a:latin typeface="黑体" panose="02010609060101010101" pitchFamily="49" charset="-122"/>
                <a:ea typeface="黑体" panose="02010609060101010101" pitchFamily="49" charset="-122"/>
              </a:rPr>
            </a:br>
            <a:endParaRPr lang="zh-CN" altLang="en-US" sz="3200" b="1" dirty="0">
              <a:latin typeface="黑体" panose="02010609060101010101" pitchFamily="49" charset="-122"/>
              <a:ea typeface="黑体" panose="02010609060101010101" pitchFamily="49" charset="-122"/>
            </a:endParaRPr>
          </a:p>
        </p:txBody>
      </p:sp>
      <p:sp>
        <p:nvSpPr>
          <p:cNvPr id="60419" name="Rectangle 3"/>
          <p:cNvSpPr>
            <a:spLocks noGrp="1" noChangeArrowheads="1"/>
          </p:cNvSpPr>
          <p:nvPr>
            <p:ph type="body" idx="1"/>
          </p:nvPr>
        </p:nvSpPr>
        <p:spPr/>
        <p:txBody>
          <a:bodyPr/>
          <a:lstStyle/>
          <a:p>
            <a:pPr marL="0" indent="0" eaLnBrk="1" hangingPunct="1">
              <a:lnSpc>
                <a:spcPts val="3200"/>
              </a:lnSpc>
              <a:buFontTx/>
              <a:buNone/>
              <a:defRPr/>
            </a:pPr>
            <a:r>
              <a:rPr lang="en-GB" altLang="zh-CN" sz="2400" b="1" dirty="0">
                <a:ea typeface="黑体" panose="02010609060101010101" pitchFamily="49" charset="-122"/>
              </a:rPr>
              <a:t>1</a:t>
            </a:r>
            <a:r>
              <a:rPr lang="zh-CN" altLang="en-GB" sz="2400" b="1" dirty="0">
                <a:ea typeface="黑体" panose="02010609060101010101" pitchFamily="49" charset="-122"/>
              </a:rPr>
              <a:t>、检测监控系统</a:t>
            </a:r>
            <a:endParaRPr lang="zh-CN" altLang="en-GB" sz="2400" b="1" dirty="0">
              <a:ea typeface="黑体" panose="02010609060101010101" pitchFamily="49" charset="-122"/>
            </a:endParaRPr>
          </a:p>
          <a:p>
            <a:pPr lvl="1" eaLnBrk="1" hangingPunct="1">
              <a:lnSpc>
                <a:spcPts val="3200"/>
              </a:lnSpc>
              <a:defRPr/>
            </a:pPr>
            <a:r>
              <a:rPr lang="zh-CN" altLang="en-GB" sz="2000" dirty="0">
                <a:latin typeface="楷体" panose="02010609060101010101" pitchFamily="49" charset="-122"/>
                <a:ea typeface="楷体" panose="02010609060101010101" pitchFamily="49" charset="-122"/>
              </a:rPr>
              <a:t>    涉氨制冷企业构成重大危险源的应按</a:t>
            </a:r>
            <a:r>
              <a:rPr lang="en-GB" altLang="zh-CN" sz="2000" dirty="0">
                <a:latin typeface="楷体" panose="02010609060101010101" pitchFamily="49" charset="-122"/>
                <a:ea typeface="楷体" panose="02010609060101010101" pitchFamily="49" charset="-122"/>
              </a:rPr>
              <a:t>《</a:t>
            </a:r>
            <a:r>
              <a:rPr lang="zh-CN" altLang="en-GB" sz="2000" dirty="0">
                <a:latin typeface="楷体" panose="02010609060101010101" pitchFamily="49" charset="-122"/>
                <a:ea typeface="楷体" panose="02010609060101010101" pitchFamily="49" charset="-122"/>
              </a:rPr>
              <a:t>重大危险源的监控管理</a:t>
            </a:r>
            <a:r>
              <a:rPr lang="en-GB" altLang="zh-CN" sz="2000" dirty="0">
                <a:latin typeface="楷体" panose="02010609060101010101" pitchFamily="49" charset="-122"/>
                <a:ea typeface="楷体" panose="02010609060101010101" pitchFamily="49" charset="-122"/>
              </a:rPr>
              <a:t>》</a:t>
            </a:r>
            <a:r>
              <a:rPr lang="zh-CN" altLang="en-GB" sz="2000" dirty="0">
                <a:latin typeface="楷体" panose="02010609060101010101" pitchFamily="49" charset="-122"/>
                <a:ea typeface="楷体" panose="02010609060101010101" pitchFamily="49" charset="-122"/>
              </a:rPr>
              <a:t>的要求，建立在线安全监控和事故预警系统。</a:t>
            </a:r>
            <a:endParaRPr lang="zh-CN" altLang="en-GB" sz="2000" dirty="0">
              <a:latin typeface="楷体" panose="02010609060101010101" pitchFamily="49" charset="-122"/>
              <a:ea typeface="楷体" panose="02010609060101010101" pitchFamily="49" charset="-122"/>
            </a:endParaRPr>
          </a:p>
          <a:p>
            <a:pPr lvl="1" eaLnBrk="1" hangingPunct="1">
              <a:lnSpc>
                <a:spcPts val="3200"/>
              </a:lnSpc>
              <a:defRPr/>
            </a:pPr>
            <a:r>
              <a:rPr lang="zh-CN" altLang="en-GB" sz="2000" dirty="0">
                <a:latin typeface="楷体" panose="02010609060101010101" pitchFamily="49" charset="-122"/>
                <a:ea typeface="楷体" panose="02010609060101010101" pitchFamily="49" charset="-122"/>
              </a:rPr>
              <a:t>    系统包括以下内容：</a:t>
            </a:r>
            <a:endParaRPr lang="zh-CN" altLang="en-GB" sz="2000" dirty="0">
              <a:latin typeface="楷体" panose="02010609060101010101" pitchFamily="49" charset="-122"/>
              <a:ea typeface="楷体" panose="02010609060101010101" pitchFamily="49" charset="-122"/>
            </a:endParaRPr>
          </a:p>
          <a:p>
            <a:pPr lvl="1" eaLnBrk="1" hangingPunct="1">
              <a:lnSpc>
                <a:spcPts val="3200"/>
              </a:lnSpc>
              <a:defRPr/>
            </a:pPr>
            <a:r>
              <a:rPr lang="zh-CN" altLang="en-GB" sz="2000" dirty="0">
                <a:latin typeface="楷体" panose="02010609060101010101" pitchFamily="49" charset="-122"/>
                <a:ea typeface="楷体" panose="02010609060101010101" pitchFamily="49" charset="-122"/>
              </a:rPr>
              <a:t>    液氨使用场所关键操作参数安全监控； </a:t>
            </a:r>
            <a:endParaRPr lang="zh-CN" altLang="en-GB" sz="2000" dirty="0">
              <a:latin typeface="楷体" panose="02010609060101010101" pitchFamily="49" charset="-122"/>
              <a:ea typeface="楷体" panose="02010609060101010101" pitchFamily="49" charset="-122"/>
            </a:endParaRPr>
          </a:p>
          <a:p>
            <a:pPr lvl="1" eaLnBrk="1" hangingPunct="1">
              <a:lnSpc>
                <a:spcPts val="3200"/>
              </a:lnSpc>
              <a:defRPr/>
            </a:pPr>
            <a:r>
              <a:rPr lang="zh-CN" altLang="en-GB" sz="2000" dirty="0">
                <a:latin typeface="楷体" panose="02010609060101010101" pitchFamily="49" charset="-122"/>
                <a:ea typeface="楷体" panose="02010609060101010101" pitchFamily="49" charset="-122"/>
              </a:rPr>
              <a:t>    液氨使用场所周边环境浓度变化监控与事故预警；</a:t>
            </a:r>
            <a:endParaRPr lang="zh-CN" altLang="en-GB" sz="2000" dirty="0">
              <a:latin typeface="楷体" panose="02010609060101010101" pitchFamily="49" charset="-122"/>
              <a:ea typeface="楷体" panose="02010609060101010101" pitchFamily="49" charset="-122"/>
            </a:endParaRPr>
          </a:p>
          <a:p>
            <a:pPr lvl="1" eaLnBrk="1" hangingPunct="1">
              <a:lnSpc>
                <a:spcPts val="3200"/>
              </a:lnSpc>
              <a:defRPr/>
            </a:pPr>
            <a:r>
              <a:rPr lang="zh-CN" altLang="en-GB" sz="2000" dirty="0">
                <a:latin typeface="楷体" panose="02010609060101010101" pitchFamily="49" charset="-122"/>
                <a:ea typeface="楷体" panose="02010609060101010101" pitchFamily="49" charset="-122"/>
              </a:rPr>
              <a:t>    现场设施风险评价与管理平台；基于事故影响范围和级别科学估计的企业应急救援系统；</a:t>
            </a:r>
            <a:endParaRPr lang="zh-CN" altLang="en-GB" sz="2000" dirty="0">
              <a:latin typeface="楷体" panose="02010609060101010101" pitchFamily="49" charset="-122"/>
              <a:ea typeface="楷体" panose="02010609060101010101" pitchFamily="49" charset="-122"/>
            </a:endParaRPr>
          </a:p>
          <a:p>
            <a:pPr lvl="1" eaLnBrk="1" hangingPunct="1">
              <a:lnSpc>
                <a:spcPts val="3200"/>
              </a:lnSpc>
              <a:defRPr/>
            </a:pPr>
            <a:r>
              <a:rPr lang="zh-CN" altLang="en-GB" sz="2000" dirty="0">
                <a:latin typeface="楷体" panose="02010609060101010101" pitchFamily="49" charset="-122"/>
                <a:ea typeface="楷体" panose="02010609060101010101" pitchFamily="49" charset="-122"/>
              </a:rPr>
              <a:t>    检测监控系统；</a:t>
            </a:r>
            <a:endParaRPr lang="zh-CN" altLang="en-GB" sz="2000" dirty="0">
              <a:latin typeface="楷体" panose="02010609060101010101" pitchFamily="49" charset="-122"/>
              <a:ea typeface="楷体" panose="02010609060101010101" pitchFamily="49" charset="-122"/>
            </a:endParaRPr>
          </a:p>
          <a:p>
            <a:pPr lvl="1" eaLnBrk="1" hangingPunct="1">
              <a:lnSpc>
                <a:spcPts val="3200"/>
              </a:lnSpc>
              <a:defRPr/>
            </a:pPr>
            <a:r>
              <a:rPr lang="zh-CN" altLang="en-GB" sz="2000" dirty="0">
                <a:latin typeface="楷体" panose="02010609060101010101" pitchFamily="49" charset="-122"/>
                <a:ea typeface="楷体" panose="02010609060101010101" pitchFamily="49" charset="-122"/>
              </a:rPr>
              <a:t>    涉氨制冷企业应建立日常安全监控管理体系，以保证严格执行国家、行业有关标准、规范、法律、法规得到有效的执行。 </a:t>
            </a:r>
            <a:endParaRPr lang="zh-CN" altLang="en-US" sz="2000" dirty="0">
              <a:latin typeface="楷体" panose="02010609060101010101" pitchFamily="49" charset="-122"/>
              <a:ea typeface="楷体" panose="02010609060101010101" pitchFamily="49" charset="-122"/>
            </a:endParaRPr>
          </a:p>
          <a:p>
            <a:pPr eaLnBrk="1" hangingPunct="1">
              <a:defRPr/>
            </a:pPr>
            <a:endParaRPr lang="en-US" altLang="zh-CN" sz="20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4083A958-EA52-4240-BB81-9CA2F6CD9768}" type="slidenum">
              <a:rPr lang="en-US" altLang="zh-CN" sz="1400"/>
            </a:fld>
            <a:endParaRPr lang="en-US" altLang="zh-CN" sz="1400"/>
          </a:p>
        </p:txBody>
      </p:sp>
      <p:sp>
        <p:nvSpPr>
          <p:cNvPr id="87043" name="Rectangle 2"/>
          <p:cNvSpPr>
            <a:spLocks noGrp="1" noChangeArrowheads="1"/>
          </p:cNvSpPr>
          <p:nvPr>
            <p:ph type="title"/>
          </p:nvPr>
        </p:nvSpPr>
        <p:spPr/>
        <p:txBody>
          <a:bodyPr/>
          <a:lstStyle/>
          <a:p>
            <a:pPr algn="l" eaLnBrk="1" hangingPunct="1"/>
            <a:r>
              <a:rPr lang="en-GB" altLang="zh-CN" sz="2800" b="1" smtClean="0">
                <a:ea typeface="黑体" panose="02010609060101010101" pitchFamily="49" charset="-122"/>
              </a:rPr>
              <a:t>2</a:t>
            </a:r>
            <a:r>
              <a:rPr lang="zh-CN" altLang="en-GB" sz="2800" b="1" smtClean="0">
                <a:ea typeface="黑体" panose="02010609060101010101" pitchFamily="49" charset="-122"/>
              </a:rPr>
              <a:t>、日常监控</a:t>
            </a:r>
            <a:r>
              <a:rPr lang="zh-CN" altLang="en-GB" sz="2800" b="1" smtClean="0"/>
              <a:t> </a:t>
            </a:r>
            <a:endParaRPr lang="zh-CN" altLang="en-US" sz="2800" b="1" smtClean="0"/>
          </a:p>
        </p:txBody>
      </p:sp>
      <p:sp>
        <p:nvSpPr>
          <p:cNvPr id="87044" name="Rectangle 3"/>
          <p:cNvSpPr>
            <a:spLocks noGrp="1" noChangeArrowheads="1"/>
          </p:cNvSpPr>
          <p:nvPr>
            <p:ph type="body" idx="1"/>
          </p:nvPr>
        </p:nvSpPr>
        <p:spPr>
          <a:xfrm>
            <a:off x="457200" y="1135063"/>
            <a:ext cx="8229600" cy="4525962"/>
          </a:xfrm>
        </p:spPr>
        <p:txBody>
          <a:bodyPr/>
          <a:lstStyle/>
          <a:p>
            <a:pPr marL="0" lvl="3" indent="0" eaLnBrk="1" hangingPunct="1">
              <a:lnSpc>
                <a:spcPct val="150000"/>
              </a:lnSpc>
              <a:buFontTx/>
              <a:buNone/>
            </a:pPr>
            <a:r>
              <a:rPr lang="en-GB" altLang="zh-CN" sz="2200" smtClean="0">
                <a:ea typeface="楷体" panose="02010609060101010101" pitchFamily="49" charset="-122"/>
              </a:rPr>
              <a:t>      a)</a:t>
            </a:r>
            <a:r>
              <a:rPr lang="zh-CN" altLang="en-GB" sz="2200" smtClean="0">
                <a:ea typeface="楷体" panose="02010609060101010101" pitchFamily="49" charset="-122"/>
              </a:rPr>
              <a:t>必须保证氨压缩机房和液氨贮罐区等重要部位</a:t>
            </a:r>
            <a:r>
              <a:rPr lang="en-GB" altLang="zh-CN" sz="2200" smtClean="0">
                <a:ea typeface="楷体" panose="02010609060101010101" pitchFamily="49" charset="-122"/>
              </a:rPr>
              <a:t>24h</a:t>
            </a:r>
            <a:r>
              <a:rPr lang="zh-CN" altLang="en-GB" sz="2200" smtClean="0">
                <a:ea typeface="楷体" panose="02010609060101010101" pitchFamily="49" charset="-122"/>
              </a:rPr>
              <a:t>有人值守。应建立正规的氨压缩机及附属设备运行巡检记录。 </a:t>
            </a:r>
            <a:endParaRPr lang="zh-CN" altLang="en-GB" sz="2200" smtClean="0">
              <a:ea typeface="楷体" panose="02010609060101010101" pitchFamily="49" charset="-122"/>
            </a:endParaRPr>
          </a:p>
          <a:p>
            <a:pPr marL="0" lvl="3" indent="0" eaLnBrk="1" hangingPunct="1">
              <a:lnSpc>
                <a:spcPct val="150000"/>
              </a:lnSpc>
              <a:buFontTx/>
              <a:buNone/>
            </a:pPr>
            <a:r>
              <a:rPr lang="en-GB" altLang="zh-CN" sz="2200" smtClean="0">
                <a:ea typeface="楷体" panose="02010609060101010101" pitchFamily="49" charset="-122"/>
              </a:rPr>
              <a:t>      b)</a:t>
            </a:r>
            <a:r>
              <a:rPr lang="zh-CN" altLang="en-GB" sz="2200" smtClean="0">
                <a:ea typeface="楷体" panose="02010609060101010101" pitchFamily="49" charset="-122"/>
              </a:rPr>
              <a:t>岗位操作人员应认真、熟练、安全的按操作规程进行操作。注意各个参数的变化，发现问题及时正确处理。自己处理不了的应及时上报。 </a:t>
            </a:r>
            <a:endParaRPr lang="zh-CN" altLang="en-GB" sz="2200" smtClean="0">
              <a:ea typeface="楷体" panose="02010609060101010101" pitchFamily="49" charset="-122"/>
            </a:endParaRPr>
          </a:p>
          <a:p>
            <a:pPr marL="0" lvl="3" indent="0" eaLnBrk="1" hangingPunct="1">
              <a:lnSpc>
                <a:spcPct val="150000"/>
              </a:lnSpc>
              <a:buFontTx/>
              <a:buNone/>
            </a:pPr>
            <a:r>
              <a:rPr lang="en-GB" altLang="zh-CN" sz="2200" smtClean="0">
                <a:ea typeface="楷体" panose="02010609060101010101" pitchFamily="49" charset="-122"/>
              </a:rPr>
              <a:t>      c)</a:t>
            </a:r>
            <a:r>
              <a:rPr lang="zh-CN" altLang="en-GB" sz="2200" smtClean="0">
                <a:ea typeface="楷体" panose="02010609060101010101" pitchFamily="49" charset="-122"/>
              </a:rPr>
              <a:t>操作岗位设有可靠的通讯设施。便于及时与上级部门沟通情况。 </a:t>
            </a:r>
            <a:endParaRPr lang="zh-CN" altLang="en-US" sz="2200" smtClean="0">
              <a:ea typeface="楷体" panose="02010609060101010101" pitchFamily="49" charset="-122"/>
            </a:endParaRPr>
          </a:p>
          <a:p>
            <a:pPr lvl="1" eaLnBrk="1" hangingPunct="1">
              <a:lnSpc>
                <a:spcPts val="3200"/>
              </a:lnSpc>
            </a:pPr>
            <a:endParaRPr lang="en-US" altLang="zh-CN" sz="2000" smtClean="0">
              <a:latin typeface="楷体" panose="02010609060101010101" pitchFamily="49" charset="-122"/>
              <a:ea typeface="楷体" panose="02010609060101010101" pitchFamily="49" charset="-122"/>
            </a:endParaRPr>
          </a:p>
        </p:txBody>
      </p:sp>
      <p:pic>
        <p:nvPicPr>
          <p:cNvPr id="87045" name="Picture 5" descr="U_2950~1"/>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3276600" y="4437063"/>
            <a:ext cx="2808288"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9931B311-117C-4D26-A5BA-E0509493231E}" type="slidenum">
              <a:rPr lang="en-US" altLang="zh-CN" sz="1400"/>
            </a:fld>
            <a:endParaRPr lang="en-US" altLang="zh-CN" sz="1400"/>
          </a:p>
        </p:txBody>
      </p:sp>
      <p:sp>
        <p:nvSpPr>
          <p:cNvPr id="88067" name="Rectangle 2"/>
          <p:cNvSpPr>
            <a:spLocks noGrp="1" noChangeArrowheads="1"/>
          </p:cNvSpPr>
          <p:nvPr>
            <p:ph type="title"/>
          </p:nvPr>
        </p:nvSpPr>
        <p:spPr>
          <a:xfrm>
            <a:off x="663575" y="274638"/>
            <a:ext cx="8229600" cy="1143000"/>
          </a:xfrm>
        </p:spPr>
        <p:txBody>
          <a:bodyPr/>
          <a:lstStyle/>
          <a:p>
            <a:pPr algn="l" eaLnBrk="1" hangingPunct="1"/>
            <a:r>
              <a:rPr lang="en-GB" altLang="zh-CN" sz="2800" b="1" smtClean="0"/>
              <a:t>3</a:t>
            </a:r>
            <a:r>
              <a:rPr lang="zh-CN" altLang="en-GB" sz="2800" b="1" smtClean="0"/>
              <a:t>、环境浓度监测</a:t>
            </a:r>
            <a:endParaRPr lang="zh-CN" altLang="en-US" sz="2800" b="1" smtClean="0"/>
          </a:p>
        </p:txBody>
      </p:sp>
      <p:sp>
        <p:nvSpPr>
          <p:cNvPr id="88068" name="Rectangle 3"/>
          <p:cNvSpPr>
            <a:spLocks noGrp="1" noChangeArrowheads="1"/>
          </p:cNvSpPr>
          <p:nvPr>
            <p:ph type="body" idx="1"/>
          </p:nvPr>
        </p:nvSpPr>
        <p:spPr>
          <a:xfrm>
            <a:off x="457200" y="1268413"/>
            <a:ext cx="8229600" cy="1800225"/>
          </a:xfrm>
        </p:spPr>
        <p:txBody>
          <a:bodyPr/>
          <a:lstStyle/>
          <a:p>
            <a:pPr marL="0" lvl="3" indent="0" eaLnBrk="1" hangingPunct="1">
              <a:lnSpc>
                <a:spcPct val="150000"/>
              </a:lnSpc>
              <a:buFontTx/>
              <a:buNone/>
            </a:pPr>
            <a:r>
              <a:rPr lang="zh-CN" altLang="en-GB" sz="2400" smtClean="0">
                <a:latin typeface="楷体" panose="02010609060101010101" pitchFamily="49" charset="-122"/>
                <a:ea typeface="楷体" panose="02010609060101010101" pitchFamily="49" charset="-122"/>
              </a:rPr>
              <a:t>    </a:t>
            </a:r>
            <a:r>
              <a:rPr lang="zh-CN" altLang="en-GB" sz="2200" smtClean="0">
                <a:ea typeface="楷体" panose="02010609060101010101" pitchFamily="49" charset="-122"/>
              </a:rPr>
              <a:t>液氨贮罐间和氨压缩机房图片应定期检测氨气浓度，发现问题及时通知有关人员及时处理。以保证工作场所氨气浓度符合车间卫生标准的要求。并应建立检测记录。 </a:t>
            </a:r>
            <a:endParaRPr lang="zh-CN" altLang="en-US" sz="2200" smtClean="0">
              <a:ea typeface="楷体" panose="02010609060101010101" pitchFamily="49" charset="-122"/>
            </a:endParaRPr>
          </a:p>
          <a:p>
            <a:pPr eaLnBrk="1" hangingPunct="1"/>
            <a:endParaRPr lang="en-US" altLang="zh-CN" sz="2400" smtClean="0"/>
          </a:p>
        </p:txBody>
      </p:sp>
      <p:pic>
        <p:nvPicPr>
          <p:cNvPr id="88069" name="Picture 5" descr="PRODUC~1"/>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4341813" y="3284538"/>
            <a:ext cx="3614737"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Picture 6" descr="U_4539~1"/>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bwMode="auto">
          <a:xfrm>
            <a:off x="1042988" y="3284538"/>
            <a:ext cx="2951162"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E3B7E2F5-F090-4EA1-8B00-2B25EC6898BA}" type="slidenum">
              <a:rPr lang="en-US" altLang="zh-CN" sz="1400"/>
            </a:fld>
            <a:endParaRPr lang="en-US" altLang="zh-CN" sz="1400"/>
          </a:p>
        </p:txBody>
      </p:sp>
      <p:sp>
        <p:nvSpPr>
          <p:cNvPr id="63490" name="Rectangle 2"/>
          <p:cNvSpPr>
            <a:spLocks noGrp="1" noChangeArrowheads="1"/>
          </p:cNvSpPr>
          <p:nvPr>
            <p:ph type="title"/>
          </p:nvPr>
        </p:nvSpPr>
        <p:spPr>
          <a:solidFill>
            <a:schemeClr val="accent1">
              <a:lumMod val="75000"/>
            </a:schemeClr>
          </a:solidFill>
        </p:spPr>
        <p:txBody>
          <a:bodyPr/>
          <a:lstStyle/>
          <a:p>
            <a:pPr eaLnBrk="1" hangingPunct="1">
              <a:defRPr/>
            </a:pPr>
            <a:r>
              <a:rPr lang="zh-CN" altLang="en-US" sz="3200" b="1" dirty="0">
                <a:ea typeface="黑体" panose="02010609060101010101" pitchFamily="49" charset="-122"/>
              </a:rPr>
              <a:t>九、防护</a:t>
            </a:r>
            <a:r>
              <a:rPr lang="zh-CN" altLang="en-US" sz="3200" b="1" dirty="0" smtClean="0">
                <a:ea typeface="黑体" panose="02010609060101010101" pitchFamily="49" charset="-122"/>
              </a:rPr>
              <a:t>救援</a:t>
            </a:r>
            <a:endParaRPr lang="zh-CN" altLang="en-US" sz="3200" b="1" dirty="0">
              <a:ea typeface="黑体" panose="02010609060101010101" pitchFamily="49" charset="-122"/>
            </a:endParaRPr>
          </a:p>
        </p:txBody>
      </p:sp>
      <p:sp>
        <p:nvSpPr>
          <p:cNvPr id="89092" name="Rectangle 3"/>
          <p:cNvSpPr>
            <a:spLocks noGrp="1" noChangeArrowheads="1"/>
          </p:cNvSpPr>
          <p:nvPr>
            <p:ph type="body" idx="1"/>
          </p:nvPr>
        </p:nvSpPr>
        <p:spPr>
          <a:xfrm>
            <a:off x="457200" y="1566863"/>
            <a:ext cx="8229600" cy="4525962"/>
          </a:xfrm>
        </p:spPr>
        <p:txBody>
          <a:bodyPr/>
          <a:lstStyle/>
          <a:p>
            <a:pPr marL="914400" lvl="2" indent="0" eaLnBrk="1" hangingPunct="1">
              <a:lnSpc>
                <a:spcPct val="90000"/>
              </a:lnSpc>
              <a:buFontTx/>
              <a:buNone/>
            </a:pPr>
            <a:r>
              <a:rPr lang="zh-CN" altLang="en-GB" b="1" smtClean="0">
                <a:ea typeface="黑体" panose="02010609060101010101" pitchFamily="49" charset="-122"/>
              </a:rPr>
              <a:t>应急救援器材及劳动防护用品</a:t>
            </a:r>
            <a:endParaRPr lang="zh-CN" altLang="en-GB" b="1" smtClean="0">
              <a:ea typeface="黑体" panose="02010609060101010101" pitchFamily="49" charset="-122"/>
            </a:endParaRPr>
          </a:p>
          <a:p>
            <a:pPr marL="0" lvl="3" indent="0" eaLnBrk="1" hangingPunct="1">
              <a:lnSpc>
                <a:spcPct val="150000"/>
              </a:lnSpc>
              <a:buFontTx/>
              <a:buNone/>
            </a:pPr>
            <a:r>
              <a:rPr lang="zh-CN" altLang="en-GB" sz="2200" smtClean="0">
                <a:ea typeface="楷体" panose="02010609060101010101" pitchFamily="49" charset="-122"/>
              </a:rPr>
              <a:t>       室内应配备一定数量的灭火器，库区及氨压缩机房和设备间（靠近贮氨器处）门外应设室外消火栓。大型冷库的氨压缩机房对外进出口处应设置室内消火栓并配置开花水枪。所有应急设施应进行统一集中管理。有专人负责，要保证紧急状态下，能够完好使用。 </a:t>
            </a:r>
            <a:endParaRPr lang="zh-CN" altLang="en-GB" sz="2200" smtClean="0">
              <a:ea typeface="楷体" panose="02010609060101010101" pitchFamily="49" charset="-122"/>
            </a:endParaRPr>
          </a:p>
          <a:p>
            <a:pPr marL="0" lvl="3" indent="0" eaLnBrk="1" hangingPunct="1">
              <a:lnSpc>
                <a:spcPct val="150000"/>
              </a:lnSpc>
              <a:buFontTx/>
              <a:buNone/>
            </a:pPr>
            <a:r>
              <a:rPr lang="zh-CN" altLang="en-GB" sz="2200" smtClean="0">
                <a:ea typeface="楷体" panose="02010609060101010101" pitchFamily="49" charset="-122"/>
              </a:rPr>
              <a:t>       涉氨制冷企业，操作岗位必须配备足够数量的劳动防护用品，并定期检查、更换，以防失效，应规范安全防护用品管理。对国家明确规定更换日期的滤毒罐、防毒面具等防护用品，需在发放台帐中明确注明领用日期、生产日期及更换日期。</a:t>
            </a:r>
            <a:endParaRPr lang="zh-CN" altLang="en-US" sz="2200" smtClean="0">
              <a:ea typeface="楷体" panose="02010609060101010101" pitchFamily="49" charset="-122"/>
            </a:endParaRPr>
          </a:p>
          <a:p>
            <a:pPr eaLnBrk="1" hangingPunct="1">
              <a:lnSpc>
                <a:spcPct val="90000"/>
              </a:lnSpc>
            </a:pPr>
            <a:endParaRPr lang="en-US" altLang="zh-CN" smtClean="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EDF699F4-F0D6-4406-BEAC-AB426443794A}" type="slidenum">
              <a:rPr lang="en-US" altLang="zh-CN" sz="1400"/>
            </a:fld>
            <a:endParaRPr lang="en-US" altLang="zh-CN" sz="1400"/>
          </a:p>
        </p:txBody>
      </p:sp>
      <p:sp>
        <p:nvSpPr>
          <p:cNvPr id="90115" name="Rectangle 3"/>
          <p:cNvSpPr>
            <a:spLocks noGrp="1" noChangeArrowheads="1"/>
          </p:cNvSpPr>
          <p:nvPr>
            <p:ph type="body" idx="1"/>
          </p:nvPr>
        </p:nvSpPr>
        <p:spPr>
          <a:xfrm>
            <a:off x="590550" y="703263"/>
            <a:ext cx="8229600" cy="4525962"/>
          </a:xfrm>
        </p:spPr>
        <p:txBody>
          <a:bodyPr/>
          <a:lstStyle/>
          <a:p>
            <a:pPr marL="0" lvl="3" indent="0" eaLnBrk="1" hangingPunct="1">
              <a:lnSpc>
                <a:spcPct val="150000"/>
              </a:lnSpc>
              <a:buFontTx/>
              <a:buNone/>
            </a:pPr>
            <a:r>
              <a:rPr lang="en-US" altLang="zh-CN" sz="2200" smtClean="0">
                <a:ea typeface="楷体" panose="02010609060101010101" pitchFamily="49" charset="-122"/>
              </a:rPr>
              <a:t>1.</a:t>
            </a:r>
            <a:r>
              <a:rPr lang="zh-CN" altLang="en-US" sz="2200" smtClean="0">
                <a:ea typeface="楷体" panose="02010609060101010101" pitchFamily="49" charset="-122"/>
              </a:rPr>
              <a:t>一般劳动防护用品有：工作服、棉短大衣、工作帽、毛巾、口罩、手套、肥皂、防护鞋、雨衣、雨靴等。</a:t>
            </a:r>
            <a:endParaRPr lang="zh-CN" altLang="en-US" sz="2200" smtClean="0">
              <a:ea typeface="楷体" panose="02010609060101010101" pitchFamily="49" charset="-122"/>
            </a:endParaRPr>
          </a:p>
          <a:p>
            <a:pPr marL="0" lvl="3" indent="0" eaLnBrk="1" hangingPunct="1">
              <a:lnSpc>
                <a:spcPct val="150000"/>
              </a:lnSpc>
              <a:buFontTx/>
              <a:buNone/>
            </a:pPr>
            <a:r>
              <a:rPr lang="en-US" altLang="zh-CN" sz="2200" smtClean="0">
                <a:ea typeface="楷体" panose="02010609060101010101" pitchFamily="49" charset="-122"/>
              </a:rPr>
              <a:t>2.</a:t>
            </a:r>
            <a:r>
              <a:rPr lang="zh-CN" altLang="en-US" sz="2200" smtClean="0">
                <a:ea typeface="楷体" panose="02010609060101010101" pitchFamily="49" charset="-122"/>
              </a:rPr>
              <a:t>特种劳动防护用品有：防化服、空气呼吸器、防化靴；</a:t>
            </a:r>
            <a:r>
              <a:rPr lang="zh-CN" altLang="en-GB" sz="2200" smtClean="0">
                <a:ea typeface="楷体" panose="02010609060101010101" pitchFamily="49" charset="-122"/>
              </a:rPr>
              <a:t>防氨专用防毒面具、滤毒罐、耐酸碱手套、防护手套、防护耳罩、防噪音耳塞</a:t>
            </a:r>
            <a:endParaRPr lang="zh-CN" altLang="en-US" sz="2200" smtClean="0">
              <a:ea typeface="楷体" panose="02010609060101010101" pitchFamily="49" charset="-122"/>
            </a:endParaRPr>
          </a:p>
          <a:p>
            <a:pPr marL="0" lvl="3" indent="0" eaLnBrk="1" hangingPunct="1">
              <a:lnSpc>
                <a:spcPct val="150000"/>
              </a:lnSpc>
              <a:buFontTx/>
              <a:buNone/>
            </a:pPr>
            <a:r>
              <a:rPr lang="en-US" altLang="zh-CN" sz="2200" smtClean="0">
                <a:ea typeface="楷体" panose="02010609060101010101" pitchFamily="49" charset="-122"/>
              </a:rPr>
              <a:t>3.</a:t>
            </a:r>
            <a:r>
              <a:rPr lang="zh-CN" altLang="en-US" sz="2200" smtClean="0">
                <a:ea typeface="楷体" panose="02010609060101010101" pitchFamily="49" charset="-122"/>
              </a:rPr>
              <a:t>抢救药品：橡皮膏、绷带、柠檬酸水或硼酸水等。</a:t>
            </a:r>
            <a:endParaRPr lang="zh-CN" altLang="en-US" sz="2200" smtClean="0">
              <a:ea typeface="楷体" panose="02010609060101010101" pitchFamily="49" charset="-122"/>
            </a:endParaRPr>
          </a:p>
          <a:p>
            <a:pPr marL="0" lvl="3" indent="0" eaLnBrk="1" hangingPunct="1">
              <a:lnSpc>
                <a:spcPct val="150000"/>
              </a:lnSpc>
              <a:buFontTx/>
              <a:buNone/>
            </a:pPr>
            <a:endParaRPr lang="zh-CN" altLang="en-US" sz="2200" smtClean="0">
              <a:ea typeface="楷体" panose="02010609060101010101" pitchFamily="49" charset="-122"/>
            </a:endParaRPr>
          </a:p>
          <a:p>
            <a:pPr eaLnBrk="1" hangingPunct="1">
              <a:lnSpc>
                <a:spcPct val="90000"/>
              </a:lnSpc>
            </a:pPr>
            <a:endParaRPr lang="en-US" altLang="zh-CN" sz="2400" smtClean="0"/>
          </a:p>
        </p:txBody>
      </p:sp>
      <p:pic>
        <p:nvPicPr>
          <p:cNvPr id="90116" name="Picture 5" descr="U_2286~1"/>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6443663" y="4149725"/>
            <a:ext cx="20193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7" descr="U_4725~1"/>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bwMode="auto">
          <a:xfrm>
            <a:off x="4211638" y="4076700"/>
            <a:ext cx="21526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8" name="Picture 9" descr="U_1008~1"/>
          <p:cNvPicPr>
            <a:picLocks noChangeAspect="1" noChangeArrowheads="1"/>
          </p:cNvPicPr>
          <p:nvPr>
            <p:custDataLst>
              <p:tags r:id="rId5"/>
            </p:custDataLst>
          </p:nvPr>
        </p:nvPicPr>
        <p:blipFill>
          <a:blip r:embed="rId6">
            <a:extLst>
              <a:ext uri="{28A0092B-C50C-407E-A947-70E740481C1C}">
                <a14:useLocalDpi xmlns:a14="http://schemas.microsoft.com/office/drawing/2010/main" val="0"/>
              </a:ext>
            </a:extLst>
          </a:blip>
          <a:srcRect/>
          <a:stretch>
            <a:fillRect/>
          </a:stretch>
        </p:blipFill>
        <p:spPr bwMode="auto">
          <a:xfrm>
            <a:off x="2916238" y="4508500"/>
            <a:ext cx="17272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9" name="Picture 11" descr="U_4121~1"/>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rcRect/>
          <a:stretch>
            <a:fillRect/>
          </a:stretch>
        </p:blipFill>
        <p:spPr bwMode="auto">
          <a:xfrm>
            <a:off x="611188" y="4292600"/>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B62BB6BC-637D-45D7-B426-0B35F1B4E62F}" type="slidenum">
              <a:rPr lang="en-US" altLang="zh-CN" sz="1400"/>
            </a:fld>
            <a:endParaRPr lang="en-US" altLang="zh-CN" sz="1400"/>
          </a:p>
        </p:txBody>
      </p:sp>
      <p:sp>
        <p:nvSpPr>
          <p:cNvPr id="65538" name="Rectangle 2"/>
          <p:cNvSpPr>
            <a:spLocks noGrp="1" noChangeArrowheads="1"/>
          </p:cNvSpPr>
          <p:nvPr>
            <p:ph type="title"/>
          </p:nvPr>
        </p:nvSpPr>
        <p:spPr>
          <a:solidFill>
            <a:schemeClr val="accent1">
              <a:lumMod val="75000"/>
            </a:schemeClr>
          </a:solidFill>
        </p:spPr>
        <p:txBody>
          <a:bodyPr/>
          <a:lstStyle/>
          <a:p>
            <a:pPr eaLnBrk="1" hangingPunct="1">
              <a:defRPr/>
            </a:pPr>
            <a:r>
              <a:rPr lang="zh-CN" altLang="en-GB" sz="3200" b="1" dirty="0">
                <a:ea typeface="黑体" panose="02010609060101010101" pitchFamily="49" charset="-122"/>
              </a:rPr>
              <a:t>应急救援预案及</a:t>
            </a:r>
            <a:r>
              <a:rPr lang="zh-CN" altLang="en-GB" sz="3200" b="1" dirty="0" smtClean="0">
                <a:ea typeface="黑体" panose="02010609060101010101" pitchFamily="49" charset="-122"/>
              </a:rPr>
              <a:t>演练</a:t>
            </a:r>
            <a:endParaRPr lang="zh-CN" altLang="en-US" sz="3200" b="1" dirty="0">
              <a:ea typeface="黑体" panose="02010609060101010101" pitchFamily="49" charset="-122"/>
            </a:endParaRPr>
          </a:p>
        </p:txBody>
      </p:sp>
      <p:sp>
        <p:nvSpPr>
          <p:cNvPr id="91140" name="Rectangle 3"/>
          <p:cNvSpPr>
            <a:spLocks noGrp="1" noChangeArrowheads="1"/>
          </p:cNvSpPr>
          <p:nvPr>
            <p:ph type="body" idx="1"/>
          </p:nvPr>
        </p:nvSpPr>
        <p:spPr>
          <a:xfrm>
            <a:off x="446088" y="1484313"/>
            <a:ext cx="8302625" cy="4525962"/>
          </a:xfrm>
        </p:spPr>
        <p:txBody>
          <a:bodyPr/>
          <a:lstStyle/>
          <a:p>
            <a:pPr marL="0" lvl="3" indent="0" eaLnBrk="1" hangingPunct="1">
              <a:lnSpc>
                <a:spcPct val="150000"/>
              </a:lnSpc>
              <a:buFontTx/>
              <a:buNone/>
            </a:pPr>
            <a:r>
              <a:rPr lang="zh-CN" altLang="en-GB" sz="2400" smtClean="0">
                <a:latin typeface="楷体" panose="02010609060101010101" pitchFamily="49" charset="-122"/>
                <a:ea typeface="楷体" panose="02010609060101010101" pitchFamily="49" charset="-122"/>
              </a:rPr>
              <a:t>    </a:t>
            </a:r>
            <a:r>
              <a:rPr lang="zh-CN" altLang="en-GB" sz="2400" smtClean="0">
                <a:ea typeface="楷体" panose="02010609060101010101" pitchFamily="49" charset="-122"/>
              </a:rPr>
              <a:t>涉氨制冷企业应根据</a:t>
            </a:r>
            <a:r>
              <a:rPr lang="en-GB" altLang="zh-CN" sz="2400" smtClean="0">
                <a:ea typeface="楷体" panose="02010609060101010101" pitchFamily="49" charset="-122"/>
              </a:rPr>
              <a:t>《</a:t>
            </a:r>
            <a:r>
              <a:rPr lang="zh-CN" altLang="en-GB" sz="2400" smtClean="0">
                <a:ea typeface="楷体" panose="02010609060101010101" pitchFamily="49" charset="-122"/>
              </a:rPr>
              <a:t>危险化学品事故应急救援预案编制导则（单位版）</a:t>
            </a:r>
            <a:r>
              <a:rPr lang="en-GB" altLang="zh-CN" sz="2400" smtClean="0">
                <a:ea typeface="楷体" panose="02010609060101010101" pitchFamily="49" charset="-122"/>
              </a:rPr>
              <a:t>》</a:t>
            </a:r>
            <a:r>
              <a:rPr lang="zh-CN" altLang="en-GB" sz="2400" smtClean="0">
                <a:ea typeface="楷体" panose="02010609060101010101" pitchFamily="49" charset="-122"/>
              </a:rPr>
              <a:t>和</a:t>
            </a:r>
            <a:r>
              <a:rPr lang="en-GB" altLang="zh-CN" sz="2400" smtClean="0">
                <a:ea typeface="楷体" panose="02010609060101010101" pitchFamily="49" charset="-122"/>
              </a:rPr>
              <a:t>《</a:t>
            </a:r>
            <a:r>
              <a:rPr lang="zh-CN" altLang="en-GB" sz="2400" smtClean="0">
                <a:ea typeface="楷体" panose="02010609060101010101" pitchFamily="49" charset="-122"/>
              </a:rPr>
              <a:t>生产安全事故应急预案管理办法</a:t>
            </a:r>
            <a:r>
              <a:rPr lang="en-GB" altLang="zh-CN" sz="2400" smtClean="0">
                <a:ea typeface="楷体" panose="02010609060101010101" pitchFamily="49" charset="-122"/>
              </a:rPr>
              <a:t>》</a:t>
            </a:r>
            <a:r>
              <a:rPr lang="zh-CN" altLang="en-GB" sz="2400" smtClean="0">
                <a:ea typeface="楷体" panose="02010609060101010101" pitchFamily="49" charset="-122"/>
              </a:rPr>
              <a:t>（国家安监总局</a:t>
            </a:r>
            <a:r>
              <a:rPr lang="en-US" altLang="zh-CN" sz="2400" smtClean="0">
                <a:ea typeface="楷体" panose="02010609060101010101" pitchFamily="49" charset="-122"/>
              </a:rPr>
              <a:t>17</a:t>
            </a:r>
            <a:r>
              <a:rPr lang="zh-CN" altLang="en-US" sz="2400" smtClean="0">
                <a:ea typeface="楷体" panose="02010609060101010101" pitchFamily="49" charset="-122"/>
              </a:rPr>
              <a:t>号令）的要求，</a:t>
            </a:r>
            <a:r>
              <a:rPr lang="zh-CN" altLang="en-GB" sz="2400" smtClean="0">
                <a:ea typeface="楷体" panose="02010609060101010101" pitchFamily="49" charset="-122"/>
              </a:rPr>
              <a:t>编制切实可行的防止液氨泄漏、中毒、爆炸的专项预案和现场处置方案，配备应急救援人员和必要的应急救援器材、设备，安全预防措施和紧急救护方法等；</a:t>
            </a:r>
            <a:endParaRPr lang="zh-CN" altLang="en-GB" sz="2400" smtClean="0">
              <a:ea typeface="楷体" panose="02010609060101010101" pitchFamily="49" charset="-122"/>
            </a:endParaRPr>
          </a:p>
          <a:p>
            <a:pPr marL="0" lvl="3" indent="0" eaLnBrk="1" hangingPunct="1">
              <a:lnSpc>
                <a:spcPct val="150000"/>
              </a:lnSpc>
              <a:buFontTx/>
              <a:buNone/>
            </a:pPr>
            <a:r>
              <a:rPr lang="zh-CN" altLang="en-GB" sz="2400" smtClean="0">
                <a:ea typeface="楷体" panose="02010609060101010101" pitchFamily="49" charset="-122"/>
              </a:rPr>
              <a:t>       并定期组织演练，平日加强抢险人员对防护器材的使用训练，并保证防护抢险器材的日常维护保养。</a:t>
            </a:r>
            <a:endParaRPr lang="zh-CN" altLang="en-GB" sz="2400" smtClean="0">
              <a:ea typeface="楷体" panose="02010609060101010101" pitchFamily="49" charset="-122"/>
            </a:endParaRPr>
          </a:p>
          <a:p>
            <a:pPr marL="0" lvl="3" indent="0" eaLnBrk="1" hangingPunct="1">
              <a:lnSpc>
                <a:spcPct val="150000"/>
              </a:lnSpc>
              <a:buFontTx/>
              <a:buNone/>
            </a:pPr>
            <a:endParaRPr lang="en-US" altLang="zh-CN" sz="2400" smtClean="0">
              <a:ea typeface="楷体" panose="02010609060101010101" pitchFamily="49" charset="-122"/>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530577BD-86AD-483F-9730-1522E4FA0A02}" type="slidenum">
              <a:rPr lang="en-US" altLang="zh-CN" sz="1400"/>
            </a:fld>
            <a:endParaRPr lang="en-US" altLang="zh-CN" sz="1400"/>
          </a:p>
        </p:txBody>
      </p:sp>
      <p:sp>
        <p:nvSpPr>
          <p:cNvPr id="92163" name="Rectangle 3"/>
          <p:cNvSpPr>
            <a:spLocks noGrp="1" noChangeArrowheads="1"/>
          </p:cNvSpPr>
          <p:nvPr>
            <p:ph type="body" idx="1"/>
          </p:nvPr>
        </p:nvSpPr>
        <p:spPr>
          <a:xfrm>
            <a:off x="457200" y="836613"/>
            <a:ext cx="8229600" cy="2305050"/>
          </a:xfrm>
        </p:spPr>
        <p:txBody>
          <a:bodyPr/>
          <a:lstStyle/>
          <a:p>
            <a:pPr marL="0" lvl="3" indent="0" eaLnBrk="1" hangingPunct="1">
              <a:lnSpc>
                <a:spcPct val="150000"/>
              </a:lnSpc>
              <a:buFontTx/>
              <a:buNone/>
            </a:pPr>
            <a:r>
              <a:rPr lang="zh-CN" altLang="en-GB" sz="2400" smtClean="0">
                <a:ea typeface="楷体" panose="02010609060101010101" pitchFamily="49" charset="-122"/>
              </a:rPr>
              <a:t>        涉氨制冷企业应设置事故警报系统，一旦发生紧急情况，向周边</a:t>
            </a:r>
            <a:r>
              <a:rPr lang="en-GB" altLang="zh-CN" sz="2400" smtClean="0">
                <a:ea typeface="楷体" panose="02010609060101010101" pitchFamily="49" charset="-122"/>
              </a:rPr>
              <a:t>500</a:t>
            </a:r>
            <a:r>
              <a:rPr lang="zh-CN" altLang="en-GB" sz="2400" smtClean="0">
                <a:ea typeface="楷体" panose="02010609060101010101" pitchFamily="49" charset="-122"/>
              </a:rPr>
              <a:t>米内存在的居民发出报警，通过该系统能及时向企业内部和周边群众进行紧急疏散，避免大量人员伤亡。 </a:t>
            </a:r>
            <a:endParaRPr lang="zh-CN" altLang="en-US" sz="2400" smtClean="0">
              <a:ea typeface="楷体" panose="02010609060101010101" pitchFamily="49" charset="-122"/>
            </a:endParaRPr>
          </a:p>
          <a:p>
            <a:pPr eaLnBrk="1" hangingPunct="1"/>
            <a:endParaRPr lang="en-US" altLang="zh-CN" sz="2400" smtClean="0"/>
          </a:p>
        </p:txBody>
      </p:sp>
      <p:pic>
        <p:nvPicPr>
          <p:cNvPr id="92164" name="Picture 5" descr="U_4066~1"/>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4932363" y="3213100"/>
            <a:ext cx="296227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7" descr="U_3982~1"/>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bwMode="auto">
          <a:xfrm>
            <a:off x="904875" y="3213100"/>
            <a:ext cx="3671888"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8436A510-36A1-4FDF-BF78-22463A08EC63}" type="slidenum">
              <a:rPr lang="en-US" altLang="zh-CN" sz="1400"/>
            </a:fld>
            <a:endParaRPr lang="en-US" altLang="zh-CN" sz="1400"/>
          </a:p>
        </p:txBody>
      </p:sp>
      <p:sp>
        <p:nvSpPr>
          <p:cNvPr id="109570" name="Rectangle 2"/>
          <p:cNvSpPr>
            <a:spLocks noGrp="1" noChangeArrowheads="1"/>
          </p:cNvSpPr>
          <p:nvPr>
            <p:ph type="title"/>
          </p:nvPr>
        </p:nvSpPr>
        <p:spPr>
          <a:solidFill>
            <a:schemeClr val="accent5">
              <a:lumMod val="75000"/>
            </a:schemeClr>
          </a:solidFill>
        </p:spPr>
        <p:txBody>
          <a:bodyPr/>
          <a:lstStyle/>
          <a:p>
            <a:pPr eaLnBrk="1" hangingPunct="1">
              <a:defRPr/>
            </a:pPr>
            <a:r>
              <a:rPr lang="en-US" altLang="zh-CN" sz="3600" dirty="0">
                <a:ea typeface="黑体" panose="02010609060101010101" pitchFamily="49" charset="-122"/>
              </a:rPr>
              <a:t>(</a:t>
            </a:r>
            <a:r>
              <a:rPr lang="zh-CN" altLang="en-US" sz="3600" dirty="0">
                <a:ea typeface="黑体" panose="02010609060101010101" pitchFamily="49" charset="-122"/>
              </a:rPr>
              <a:t>三</a:t>
            </a:r>
            <a:r>
              <a:rPr lang="en-US" altLang="zh-CN" sz="3600" dirty="0">
                <a:ea typeface="黑体" panose="02010609060101010101" pitchFamily="49" charset="-122"/>
              </a:rPr>
              <a:t>)</a:t>
            </a:r>
            <a:r>
              <a:rPr lang="zh-CN" altLang="en-US" sz="3600" dirty="0">
                <a:ea typeface="黑体" panose="02010609060101010101" pitchFamily="49" charset="-122"/>
              </a:rPr>
              <a:t>接触控制</a:t>
            </a:r>
            <a:endParaRPr lang="zh-CN" altLang="en-US" sz="3600" dirty="0">
              <a:ea typeface="黑体" panose="02010609060101010101" pitchFamily="49" charset="-122"/>
            </a:endParaRPr>
          </a:p>
        </p:txBody>
      </p:sp>
      <p:sp>
        <p:nvSpPr>
          <p:cNvPr id="10244" name="Rectangle 3"/>
          <p:cNvSpPr>
            <a:spLocks noGrp="1" noChangeArrowheads="1"/>
          </p:cNvSpPr>
          <p:nvPr>
            <p:ph type="body" idx="1"/>
          </p:nvPr>
        </p:nvSpPr>
        <p:spPr>
          <a:xfrm>
            <a:off x="735013" y="1639888"/>
            <a:ext cx="8229600" cy="4525962"/>
          </a:xfrm>
        </p:spPr>
        <p:txBody>
          <a:bodyPr/>
          <a:lstStyle/>
          <a:p>
            <a:pPr marL="0" indent="0" eaLnBrk="1" hangingPunct="1">
              <a:lnSpc>
                <a:spcPts val="3200"/>
              </a:lnSpc>
              <a:buFontTx/>
              <a:buNone/>
            </a:pPr>
            <a:r>
              <a:rPr lang="zh-CN" altLang="en-US" sz="2400" smtClean="0">
                <a:ea typeface="黑体" panose="02010609060101010101" pitchFamily="49" charset="-122"/>
              </a:rPr>
              <a:t>职业接触限值</a:t>
            </a:r>
            <a:r>
              <a:rPr lang="zh-CN" altLang="en-US" sz="2400" smtClean="0"/>
              <a:t>     </a:t>
            </a:r>
            <a:endParaRPr lang="zh-CN" altLang="en-US" sz="2400" smtClean="0"/>
          </a:p>
          <a:p>
            <a:pPr marL="0" indent="0" eaLnBrk="1" hangingPunct="1">
              <a:lnSpc>
                <a:spcPts val="3200"/>
              </a:lnSpc>
              <a:buFontTx/>
              <a:buNone/>
            </a:pPr>
            <a:r>
              <a:rPr lang="zh-CN" altLang="en-US" sz="2400" smtClean="0"/>
              <a:t>中国   </a:t>
            </a:r>
            <a:r>
              <a:rPr lang="en-US" altLang="zh-CN" sz="2400" smtClean="0"/>
              <a:t>PC-TWA(mg/m</a:t>
            </a:r>
            <a:r>
              <a:rPr lang="en-US" altLang="zh-CN" sz="1600" smtClean="0"/>
              <a:t>3):</a:t>
            </a:r>
            <a:r>
              <a:rPr lang="en-US" altLang="zh-CN" sz="2400" smtClean="0"/>
              <a:t>20</a:t>
            </a:r>
            <a:endParaRPr lang="en-US" altLang="zh-CN" sz="2400" smtClean="0"/>
          </a:p>
          <a:p>
            <a:pPr marL="0" indent="0" eaLnBrk="1" hangingPunct="1">
              <a:lnSpc>
                <a:spcPts val="3200"/>
              </a:lnSpc>
              <a:buFontTx/>
              <a:buNone/>
            </a:pPr>
            <a:r>
              <a:rPr lang="en-US" altLang="zh-CN" sz="2400" smtClean="0"/>
              <a:t>          PC-STEL(mg/m</a:t>
            </a:r>
            <a:r>
              <a:rPr lang="en-US" altLang="zh-CN" sz="1600" smtClean="0"/>
              <a:t>3)”</a:t>
            </a:r>
            <a:r>
              <a:rPr lang="en-US" altLang="zh-CN" sz="2400" smtClean="0"/>
              <a:t>30</a:t>
            </a:r>
            <a:endParaRPr lang="en-US" altLang="zh-CN" sz="2400" smtClean="0"/>
          </a:p>
          <a:p>
            <a:pPr marL="0" indent="0" eaLnBrk="1" hangingPunct="1">
              <a:lnSpc>
                <a:spcPts val="3200"/>
              </a:lnSpc>
              <a:buFontTx/>
              <a:buNone/>
            </a:pPr>
            <a:r>
              <a:rPr lang="zh-CN" altLang="en-US" sz="2400" smtClean="0"/>
              <a:t>美国  </a:t>
            </a:r>
            <a:r>
              <a:rPr lang="en-US" altLang="zh-CN" sz="2400" smtClean="0"/>
              <a:t>(ACGIH)TLV-TWA;25Pmm</a:t>
            </a:r>
            <a:endParaRPr lang="en-US" altLang="zh-CN" sz="2400" smtClean="0"/>
          </a:p>
          <a:p>
            <a:pPr marL="0" indent="0" eaLnBrk="1" hangingPunct="1">
              <a:lnSpc>
                <a:spcPts val="3200"/>
              </a:lnSpc>
              <a:buFontTx/>
              <a:buNone/>
            </a:pPr>
            <a:r>
              <a:rPr lang="en-US" altLang="zh-CN" sz="2400" smtClean="0"/>
              <a:t>         TLV-STEL:35Pmm</a:t>
            </a:r>
            <a:endParaRPr lang="en-US" altLang="zh-CN" sz="2400" smtClean="0"/>
          </a:p>
          <a:p>
            <a:pPr marL="0" indent="0" eaLnBrk="1" hangingPunct="1">
              <a:lnSpc>
                <a:spcPts val="3200"/>
              </a:lnSpc>
              <a:buFontTx/>
              <a:buNone/>
            </a:pPr>
            <a:r>
              <a:rPr lang="zh-CN" altLang="en-US" sz="2400" smtClean="0">
                <a:ea typeface="黑体" panose="02010609060101010101" pitchFamily="49" charset="-122"/>
              </a:rPr>
              <a:t>毒理学资料</a:t>
            </a:r>
            <a:endParaRPr lang="zh-CN" altLang="en-US" sz="2400" smtClean="0">
              <a:ea typeface="黑体" panose="02010609060101010101" pitchFamily="49" charset="-122"/>
            </a:endParaRPr>
          </a:p>
          <a:p>
            <a:pPr marL="0" indent="0" eaLnBrk="1" hangingPunct="1">
              <a:lnSpc>
                <a:spcPts val="3200"/>
              </a:lnSpc>
              <a:buFontTx/>
              <a:buNone/>
            </a:pPr>
            <a:r>
              <a:rPr lang="zh-CN" altLang="en-US" sz="2400" smtClean="0">
                <a:ea typeface="黑体" panose="02010609060101010101" pitchFamily="49" charset="-122"/>
              </a:rPr>
              <a:t>急性毒性</a:t>
            </a:r>
            <a:endParaRPr lang="zh-CN" altLang="en-US" sz="2400" smtClean="0">
              <a:ea typeface="黑体" panose="02010609060101010101" pitchFamily="49" charset="-122"/>
            </a:endParaRPr>
          </a:p>
          <a:p>
            <a:pPr marL="0" indent="0" eaLnBrk="1" hangingPunct="1">
              <a:lnSpc>
                <a:spcPts val="3200"/>
              </a:lnSpc>
              <a:buFontTx/>
              <a:buNone/>
            </a:pPr>
            <a:r>
              <a:rPr lang="en-US" altLang="zh-CN" sz="2400" smtClean="0"/>
              <a:t>         LD50:350mg/kg(</a:t>
            </a:r>
            <a:r>
              <a:rPr lang="zh-CN" altLang="en-US" sz="2400" smtClean="0"/>
              <a:t>大鼠经口</a:t>
            </a:r>
            <a:r>
              <a:rPr lang="en-US" altLang="zh-CN" sz="2400" smtClean="0"/>
              <a:t>)</a:t>
            </a:r>
            <a:endParaRPr lang="en-US" altLang="zh-CN" sz="2400" smtClean="0"/>
          </a:p>
          <a:p>
            <a:pPr marL="0" indent="0" eaLnBrk="1" hangingPunct="1">
              <a:lnSpc>
                <a:spcPts val="3200"/>
              </a:lnSpc>
              <a:buFontTx/>
              <a:buNone/>
            </a:pPr>
            <a:r>
              <a:rPr lang="en-US" altLang="zh-CN" sz="2400" smtClean="0"/>
              <a:t>         LC50:4230ppm(</a:t>
            </a:r>
            <a:r>
              <a:rPr lang="zh-CN" altLang="en-US" sz="2400" smtClean="0"/>
              <a:t>小鼠吸入</a:t>
            </a:r>
            <a:r>
              <a:rPr lang="en-US" altLang="zh-CN" sz="2400" smtClean="0"/>
              <a:t>,1h)</a:t>
            </a:r>
            <a:endParaRPr lang="en-US" altLang="zh-CN" sz="2400" smtClean="0"/>
          </a:p>
          <a:p>
            <a:pPr marL="0" indent="0" eaLnBrk="1" hangingPunct="1">
              <a:lnSpc>
                <a:spcPts val="3200"/>
              </a:lnSpc>
              <a:buFontTx/>
              <a:buNone/>
            </a:pPr>
            <a:r>
              <a:rPr lang="en-US" altLang="zh-CN" sz="2400" smtClean="0"/>
              <a:t>         2000ppm(</a:t>
            </a:r>
            <a:r>
              <a:rPr lang="zh-CN" altLang="en-US" sz="2400" smtClean="0"/>
              <a:t>大鼠吸入</a:t>
            </a:r>
            <a:r>
              <a:rPr lang="en-US" altLang="zh-CN" sz="2400" smtClean="0"/>
              <a:t>,4H)</a:t>
            </a:r>
            <a:endParaRPr lang="en-US" altLang="zh-CN" sz="1600" smtClean="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E9124C93-C179-4276-83D3-5BF38CD78A86}" type="slidenum">
              <a:rPr lang="en-US" altLang="zh-CN" sz="1400"/>
            </a:fld>
            <a:endParaRPr lang="en-US" altLang="zh-CN" sz="1400"/>
          </a:p>
        </p:txBody>
      </p:sp>
      <p:sp>
        <p:nvSpPr>
          <p:cNvPr id="67586" name="Rectangle 2"/>
          <p:cNvSpPr>
            <a:spLocks noGrp="1" noChangeArrowheads="1"/>
          </p:cNvSpPr>
          <p:nvPr>
            <p:ph type="title"/>
          </p:nvPr>
        </p:nvSpPr>
        <p:spPr>
          <a:solidFill>
            <a:schemeClr val="accent1">
              <a:lumMod val="75000"/>
            </a:schemeClr>
          </a:solidFill>
        </p:spPr>
        <p:txBody>
          <a:bodyPr/>
          <a:lstStyle/>
          <a:p>
            <a:pPr eaLnBrk="1" hangingPunct="1">
              <a:defRPr/>
            </a:pPr>
            <a:r>
              <a:rPr lang="zh-CN" altLang="en-US" sz="3200" b="1" dirty="0">
                <a:ea typeface="黑体" panose="02010609060101010101" pitchFamily="49" charset="-122"/>
                <a:sym typeface="Arial" panose="020B0604020202020204" pitchFamily="34" charset="0"/>
              </a:rPr>
              <a:t>十、法规、规章、标准对制冷企业的规定</a:t>
            </a:r>
            <a:endParaRPr lang="zh-CN" altLang="en-US" sz="3200" b="1" dirty="0">
              <a:ea typeface="黑体" panose="02010609060101010101" pitchFamily="49" charset="-122"/>
              <a:sym typeface="Arial" panose="020B0604020202020204" pitchFamily="34" charset="0"/>
            </a:endParaRPr>
          </a:p>
        </p:txBody>
      </p:sp>
      <p:sp>
        <p:nvSpPr>
          <p:cNvPr id="93188" name="Rectangle 3"/>
          <p:cNvSpPr>
            <a:spLocks noGrp="1" noChangeArrowheads="1"/>
          </p:cNvSpPr>
          <p:nvPr>
            <p:ph type="body" idx="1"/>
          </p:nvPr>
        </p:nvSpPr>
        <p:spPr/>
        <p:txBody>
          <a:bodyPr/>
          <a:lstStyle/>
          <a:p>
            <a:pPr eaLnBrk="1" hangingPunct="1">
              <a:lnSpc>
                <a:spcPct val="150000"/>
              </a:lnSpc>
              <a:buFontTx/>
              <a:buNone/>
            </a:pPr>
            <a:r>
              <a:rPr lang="zh-CN" altLang="en-US" sz="2400" b="1" smtClean="0">
                <a:latin typeface="华文中宋" panose="02010600040101010101" pitchFamily="2" charset="-122"/>
                <a:ea typeface="楷体" panose="02010609060101010101" pitchFamily="49" charset="-122"/>
                <a:cs typeface="华文中宋" panose="02010600040101010101" pitchFamily="2" charset="-122"/>
              </a:rPr>
              <a:t>（一）冷库设计施工</a:t>
            </a:r>
            <a:endParaRPr lang="zh-CN" altLang="en-US" sz="2400" b="1" smtClean="0">
              <a:latin typeface="华文中宋" panose="02010600040101010101" pitchFamily="2" charset="-122"/>
              <a:ea typeface="楷体" panose="02010609060101010101" pitchFamily="49" charset="-122"/>
              <a:cs typeface="华文中宋" panose="02010600040101010101" pitchFamily="2" charset="-122"/>
            </a:endParaRPr>
          </a:p>
          <a:p>
            <a:pPr eaLnBrk="1" hangingPunct="1">
              <a:lnSpc>
                <a:spcPct val="150000"/>
              </a:lnSpc>
              <a:buFontTx/>
              <a:buNone/>
            </a:pPr>
            <a:r>
              <a:rPr lang="zh-CN" altLang="en-US" sz="2400" b="1" smtClean="0">
                <a:latin typeface="华文中宋" panose="02010600040101010101" pitchFamily="2" charset="-122"/>
                <a:ea typeface="楷体" panose="02010609060101010101" pitchFamily="49" charset="-122"/>
                <a:cs typeface="华文中宋" panose="02010600040101010101" pitchFamily="2" charset="-122"/>
              </a:rPr>
              <a:t>（二）消防安全管理</a:t>
            </a:r>
            <a:endParaRPr lang="zh-CN" altLang="en-US" sz="2400" b="1" smtClean="0">
              <a:latin typeface="华文中宋" panose="02010600040101010101" pitchFamily="2" charset="-122"/>
              <a:ea typeface="楷体" panose="02010609060101010101" pitchFamily="49" charset="-122"/>
              <a:cs typeface="华文中宋" panose="02010600040101010101" pitchFamily="2" charset="-122"/>
            </a:endParaRPr>
          </a:p>
          <a:p>
            <a:pPr eaLnBrk="1" hangingPunct="1">
              <a:lnSpc>
                <a:spcPct val="150000"/>
              </a:lnSpc>
              <a:buFontTx/>
              <a:buNone/>
            </a:pPr>
            <a:r>
              <a:rPr lang="zh-CN" altLang="en-US" sz="2400" b="1" smtClean="0">
                <a:latin typeface="华文中宋" panose="02010600040101010101" pitchFamily="2" charset="-122"/>
                <a:ea typeface="楷体" panose="02010609060101010101" pitchFamily="49" charset="-122"/>
                <a:cs typeface="华文中宋" panose="02010600040101010101" pitchFamily="2" charset="-122"/>
              </a:rPr>
              <a:t>（三）储罐及管道</a:t>
            </a:r>
            <a:endParaRPr lang="zh-CN" altLang="en-US" sz="2400" b="1" smtClean="0">
              <a:latin typeface="华文中宋" panose="02010600040101010101" pitchFamily="2" charset="-122"/>
              <a:ea typeface="楷体" panose="02010609060101010101" pitchFamily="49" charset="-122"/>
              <a:cs typeface="华文中宋" panose="02010600040101010101" pitchFamily="2" charset="-122"/>
            </a:endParaRPr>
          </a:p>
          <a:p>
            <a:pPr eaLnBrk="1" hangingPunct="1">
              <a:lnSpc>
                <a:spcPct val="150000"/>
              </a:lnSpc>
              <a:buFontTx/>
              <a:buNone/>
            </a:pPr>
            <a:r>
              <a:rPr lang="zh-CN" altLang="en-US" sz="2400" b="1" smtClean="0">
                <a:latin typeface="华文中宋" panose="02010600040101010101" pitchFamily="2" charset="-122"/>
                <a:ea typeface="楷体" panose="02010609060101010101" pitchFamily="49" charset="-122"/>
                <a:cs typeface="华文中宋" panose="02010600040101010101" pitchFamily="2" charset="-122"/>
              </a:rPr>
              <a:t>（四）安全设备及有关附件</a:t>
            </a:r>
            <a:endParaRPr lang="zh-CN" altLang="en-US" sz="2400" b="1" smtClean="0">
              <a:latin typeface="华文中宋" panose="02010600040101010101" pitchFamily="2" charset="-122"/>
              <a:ea typeface="楷体" panose="02010609060101010101" pitchFamily="49" charset="-122"/>
              <a:cs typeface="华文中宋" panose="02010600040101010101" pitchFamily="2" charset="-122"/>
            </a:endParaRPr>
          </a:p>
          <a:p>
            <a:pPr eaLnBrk="1" hangingPunct="1">
              <a:lnSpc>
                <a:spcPct val="150000"/>
              </a:lnSpc>
              <a:buFontTx/>
              <a:buNone/>
            </a:pPr>
            <a:r>
              <a:rPr lang="zh-CN" altLang="en-US" sz="2400" b="1" smtClean="0">
                <a:latin typeface="华文中宋" panose="02010600040101010101" pitchFamily="2" charset="-122"/>
                <a:ea typeface="楷体" panose="02010609060101010101" pitchFamily="49" charset="-122"/>
                <a:cs typeface="华文中宋" panose="02010600040101010101" pitchFamily="2" charset="-122"/>
              </a:rPr>
              <a:t>（五）现场安全管理</a:t>
            </a:r>
            <a:endParaRPr lang="zh-CN" altLang="en-US" sz="2400" b="1" smtClean="0">
              <a:latin typeface="华文中宋" panose="02010600040101010101" pitchFamily="2" charset="-122"/>
              <a:ea typeface="楷体" panose="02010609060101010101" pitchFamily="49" charset="-122"/>
              <a:cs typeface="华文中宋" panose="02010600040101010101" pitchFamily="2" charset="-122"/>
            </a:endParaRPr>
          </a:p>
          <a:p>
            <a:pPr eaLnBrk="1" hangingPunct="1">
              <a:lnSpc>
                <a:spcPct val="150000"/>
              </a:lnSpc>
              <a:buFontTx/>
              <a:buNone/>
            </a:pPr>
            <a:r>
              <a:rPr lang="zh-CN" altLang="en-US" sz="2400" b="1" smtClean="0">
                <a:latin typeface="华文中宋" panose="02010600040101010101" pitchFamily="2" charset="-122"/>
                <a:ea typeface="楷体" panose="02010609060101010101" pitchFamily="49" charset="-122"/>
                <a:cs typeface="华文中宋" panose="02010600040101010101" pitchFamily="2" charset="-122"/>
              </a:rPr>
              <a:t>（六）作业人员培训及资质</a:t>
            </a:r>
            <a:endParaRPr lang="zh-CN" altLang="en-US" sz="2400" b="1" smtClean="0">
              <a:latin typeface="华文中宋" panose="02010600040101010101" pitchFamily="2" charset="-122"/>
              <a:ea typeface="楷体" panose="02010609060101010101" pitchFamily="49" charset="-122"/>
              <a:cs typeface="华文中宋" panose="02010600040101010101" pitchFamily="2" charset="-122"/>
            </a:endParaRPr>
          </a:p>
          <a:p>
            <a:pPr eaLnBrk="1" hangingPunct="1">
              <a:buFontTx/>
              <a:buNone/>
            </a:pPr>
            <a:endParaRPr lang="zh-CN" altLang="en-US" sz="2400" b="1" smtClean="0">
              <a:ea typeface="楷体" panose="02010609060101010101" pitchFamily="49" charset="-122"/>
              <a:cs typeface="华文中宋" panose="02010600040101010101" pitchFamily="2" charset="-122"/>
            </a:endParaRPr>
          </a:p>
          <a:p>
            <a:pPr eaLnBrk="1" hangingPunct="1"/>
            <a:endParaRPr lang="en-US" altLang="zh-CN" sz="2400" smtClean="0">
              <a:ea typeface="楷体" panose="02010609060101010101" pitchFamily="49" charset="-122"/>
              <a:cs typeface="华文中宋" panose="02010600040101010101" pitchFamily="2" charset="-122"/>
            </a:endParaRPr>
          </a:p>
        </p:txBody>
      </p:sp>
      <p:pic>
        <p:nvPicPr>
          <p:cNvPr id="93189" name="Picture 5" descr="U_2092~1"/>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4716463" y="2349500"/>
            <a:ext cx="3313112"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7BA08238-F88E-45C1-8F6D-9EBFF103DA4F}" type="slidenum">
              <a:rPr lang="en-US" altLang="zh-CN" sz="1400"/>
            </a:fld>
            <a:endParaRPr lang="en-US" altLang="zh-CN" sz="1400"/>
          </a:p>
        </p:txBody>
      </p:sp>
      <p:sp>
        <p:nvSpPr>
          <p:cNvPr id="94211" name="Rectangle 3"/>
          <p:cNvSpPr>
            <a:spLocks noGrp="1" noChangeArrowheads="1"/>
          </p:cNvSpPr>
          <p:nvPr>
            <p:ph type="body" idx="1"/>
          </p:nvPr>
        </p:nvSpPr>
        <p:spPr>
          <a:xfrm>
            <a:off x="457200" y="1639888"/>
            <a:ext cx="8229600" cy="4525962"/>
          </a:xfrm>
        </p:spPr>
        <p:txBody>
          <a:bodyPr/>
          <a:lstStyle/>
          <a:p>
            <a:pPr eaLnBrk="1" hangingPunct="1">
              <a:lnSpc>
                <a:spcPts val="3200"/>
              </a:lnSpc>
              <a:spcBef>
                <a:spcPct val="0"/>
              </a:spcBef>
              <a:buFontTx/>
              <a:buNone/>
            </a:pPr>
            <a:r>
              <a:rPr lang="zh-CN" altLang="en-US" sz="2200" b="1" smtClean="0"/>
              <a:t>（一）冷库设计施工</a:t>
            </a:r>
            <a:endParaRPr lang="zh-CN" altLang="en-US" sz="2200" b="1" smtClean="0"/>
          </a:p>
          <a:p>
            <a:pPr algn="ctr" eaLnBrk="1" hangingPunct="1">
              <a:lnSpc>
                <a:spcPts val="3200"/>
              </a:lnSpc>
              <a:spcBef>
                <a:spcPct val="0"/>
              </a:spcBef>
              <a:buFontTx/>
              <a:buNone/>
            </a:pPr>
            <a:r>
              <a:rPr lang="zh-CN" altLang="en-US" sz="2200" b="1" smtClean="0">
                <a:latin typeface="宋体" panose="02010600030101010101" pitchFamily="2" charset="-122"/>
                <a:sym typeface="宋体" panose="02010600030101010101" pitchFamily="2" charset="-122"/>
              </a:rPr>
              <a:t>库址选择</a:t>
            </a:r>
            <a:r>
              <a:rPr lang="en-US" altLang="zh-CN" sz="2200" b="1" smtClean="0">
                <a:latin typeface="宋体" panose="02010600030101010101" pitchFamily="2" charset="-122"/>
                <a:sym typeface="宋体" panose="02010600030101010101" pitchFamily="2" charset="-122"/>
              </a:rPr>
              <a:t>;</a:t>
            </a:r>
            <a:r>
              <a:rPr lang="zh-CN" altLang="zh-CN" sz="2200" smtClean="0">
                <a:latin typeface="楷体" panose="02010609060101010101" pitchFamily="49" charset="-122"/>
                <a:ea typeface="楷体" panose="02010609060101010101" pitchFamily="49" charset="-122"/>
                <a:cs typeface="仿宋_GB2312"/>
                <a:sym typeface="宋体" panose="02010600030101010101" pitchFamily="2" charset="-122"/>
              </a:rPr>
              <a:t>库址应位于周围集中居住区夏季最大频率风向的下风侧</a:t>
            </a:r>
            <a:r>
              <a:rPr lang="zh-CN" altLang="en-US" sz="2200" smtClean="0">
                <a:latin typeface="楷体" panose="02010609060101010101" pitchFamily="49" charset="-122"/>
                <a:ea typeface="楷体" panose="02010609060101010101" pitchFamily="49" charset="-122"/>
                <a:cs typeface="仿宋_GB2312"/>
                <a:sym typeface="宋体" panose="02010600030101010101" pitchFamily="2" charset="-122"/>
              </a:rPr>
              <a:t>。依据</a:t>
            </a:r>
            <a:r>
              <a:rPr lang="en-US" altLang="zh-CN" sz="2200" smtClean="0">
                <a:latin typeface="楷体" panose="02010609060101010101" pitchFamily="49" charset="-122"/>
                <a:ea typeface="楷体" panose="02010609060101010101" pitchFamily="49" charset="-122"/>
                <a:cs typeface="楷体_GB2312"/>
                <a:sym typeface="宋体" panose="02010600030101010101" pitchFamily="2" charset="-122"/>
              </a:rPr>
              <a:t>《</a:t>
            </a:r>
            <a:r>
              <a:rPr lang="zh-CN" altLang="en-US" sz="2200" smtClean="0">
                <a:latin typeface="楷体" panose="02010609060101010101" pitchFamily="49" charset="-122"/>
                <a:ea typeface="楷体" panose="02010609060101010101" pitchFamily="49" charset="-122"/>
                <a:cs typeface="楷体_GB2312"/>
                <a:sym typeface="宋体" panose="02010600030101010101" pitchFamily="2" charset="-122"/>
              </a:rPr>
              <a:t>工业企业总平面设计规范</a:t>
            </a:r>
            <a:r>
              <a:rPr lang="en-US" altLang="zh-CN" sz="2200" smtClean="0">
                <a:latin typeface="楷体" panose="02010609060101010101" pitchFamily="49" charset="-122"/>
                <a:ea typeface="楷体" panose="02010609060101010101" pitchFamily="49" charset="-122"/>
                <a:cs typeface="楷体_GB2312"/>
                <a:sym typeface="宋体" panose="02010600030101010101" pitchFamily="2" charset="-122"/>
              </a:rPr>
              <a:t>》</a:t>
            </a:r>
            <a:endParaRPr lang="en-US" altLang="zh-CN" sz="2200" smtClean="0">
              <a:latin typeface="楷体" panose="02010609060101010101" pitchFamily="49" charset="-122"/>
              <a:ea typeface="楷体" panose="02010609060101010101" pitchFamily="49" charset="-122"/>
              <a:cs typeface="楷体_GB2312"/>
              <a:sym typeface="宋体" panose="02010600030101010101" pitchFamily="2" charset="-122"/>
            </a:endParaRPr>
          </a:p>
          <a:p>
            <a:pPr algn="ctr" eaLnBrk="1" hangingPunct="1">
              <a:lnSpc>
                <a:spcPts val="3200"/>
              </a:lnSpc>
              <a:spcBef>
                <a:spcPct val="0"/>
              </a:spcBef>
              <a:buFontTx/>
              <a:buNone/>
            </a:pPr>
            <a:r>
              <a:rPr lang="zh-CN" altLang="en-US" sz="2200" b="1" smtClean="0">
                <a:latin typeface="黑体" panose="02010609060101010101" pitchFamily="49" charset="-122"/>
                <a:ea typeface="黑体" panose="02010609060101010101" pitchFamily="49" charset="-122"/>
                <a:sym typeface="宋体" panose="02010600030101010101" pitchFamily="2" charset="-122"/>
              </a:rPr>
              <a:t>周边布局</a:t>
            </a:r>
            <a:r>
              <a:rPr lang="zh-CN" altLang="en-US" sz="2200" b="1" smtClean="0">
                <a:latin typeface="楷体" panose="02010609060101010101" pitchFamily="49" charset="-122"/>
                <a:ea typeface="楷体" panose="02010609060101010101" pitchFamily="49" charset="-122"/>
                <a:sym typeface="宋体" panose="02010600030101010101" pitchFamily="2" charset="-122"/>
              </a:rPr>
              <a:t>	</a:t>
            </a:r>
            <a:r>
              <a:rPr lang="zh-CN" altLang="en-US" sz="2200" smtClean="0">
                <a:latin typeface="楷体" panose="02010609060101010101" pitchFamily="49" charset="-122"/>
                <a:ea typeface="楷体" panose="02010609060101010101" pitchFamily="49" charset="-122"/>
                <a:sym typeface="宋体" panose="02010600030101010101" pitchFamily="2" charset="-122"/>
              </a:rPr>
              <a:t>冷库与其下风侧居住区的防护距离不宜小于</a:t>
            </a:r>
            <a:r>
              <a:rPr lang="en-US" altLang="zh-CN" sz="2200" smtClean="0">
                <a:latin typeface="楷体" panose="02010609060101010101" pitchFamily="49" charset="-122"/>
                <a:ea typeface="楷体" panose="02010609060101010101" pitchFamily="49" charset="-122"/>
                <a:sym typeface="宋体" panose="02010600030101010101" pitchFamily="2" charset="-122"/>
              </a:rPr>
              <a:t>300m</a:t>
            </a:r>
            <a:r>
              <a:rPr lang="zh-CN" altLang="en-US" sz="2200" smtClean="0">
                <a:latin typeface="楷体" panose="02010609060101010101" pitchFamily="49" charset="-122"/>
                <a:ea typeface="楷体" panose="02010609060101010101" pitchFamily="49" charset="-122"/>
                <a:sym typeface="宋体" panose="02010600030101010101" pitchFamily="2" charset="-122"/>
              </a:rPr>
              <a:t>，与其他方位居住区的卫生防护距离不宜小于</a:t>
            </a:r>
            <a:r>
              <a:rPr lang="en-US" altLang="zh-CN" sz="2200" smtClean="0">
                <a:latin typeface="楷体" panose="02010609060101010101" pitchFamily="49" charset="-122"/>
                <a:ea typeface="楷体" panose="02010609060101010101" pitchFamily="49" charset="-122"/>
                <a:sym typeface="宋体" panose="02010600030101010101" pitchFamily="2" charset="-122"/>
              </a:rPr>
              <a:t>150m</a:t>
            </a:r>
            <a:r>
              <a:rPr lang="zh-CN" altLang="en-US" sz="2200" smtClean="0">
                <a:latin typeface="楷体" panose="02010609060101010101" pitchFamily="49" charset="-122"/>
                <a:ea typeface="楷体" panose="02010609060101010101" pitchFamily="49" charset="-122"/>
                <a:sym typeface="宋体" panose="02010600030101010101" pitchFamily="2" charset="-122"/>
              </a:rPr>
              <a:t>。	</a:t>
            </a:r>
            <a:endParaRPr lang="en-US" altLang="zh-CN" sz="2200" smtClean="0">
              <a:latin typeface="楷体" panose="02010609060101010101" pitchFamily="49" charset="-122"/>
              <a:ea typeface="楷体" panose="02010609060101010101" pitchFamily="49" charset="-122"/>
              <a:sym typeface="宋体" panose="02010600030101010101" pitchFamily="2" charset="-122"/>
            </a:endParaRPr>
          </a:p>
          <a:p>
            <a:pPr algn="ctr" eaLnBrk="1" hangingPunct="1">
              <a:lnSpc>
                <a:spcPts val="3200"/>
              </a:lnSpc>
              <a:spcBef>
                <a:spcPct val="0"/>
              </a:spcBef>
              <a:buFontTx/>
              <a:buNone/>
            </a:pPr>
            <a:r>
              <a:rPr lang="zh-CN" altLang="en-US" sz="2200" smtClean="0">
                <a:latin typeface="楷体" panose="02010609060101010101" pitchFamily="49" charset="-122"/>
                <a:ea typeface="楷体" panose="02010609060101010101" pitchFamily="49" charset="-122"/>
                <a:sym typeface="宋体" panose="02010600030101010101" pitchFamily="2" charset="-122"/>
              </a:rPr>
              <a:t>依据</a:t>
            </a:r>
            <a:r>
              <a:rPr lang="en-US" altLang="zh-CN" sz="2200" smtClean="0">
                <a:latin typeface="楷体" panose="02010609060101010101" pitchFamily="49" charset="-122"/>
                <a:ea typeface="楷体" panose="02010609060101010101" pitchFamily="49" charset="-122"/>
                <a:sym typeface="宋体" panose="02010600030101010101" pitchFamily="2" charset="-122"/>
              </a:rPr>
              <a:t>《</a:t>
            </a:r>
            <a:r>
              <a:rPr lang="zh-CN" altLang="en-US" sz="2200" smtClean="0">
                <a:latin typeface="楷体" panose="02010609060101010101" pitchFamily="49" charset="-122"/>
                <a:ea typeface="楷体" panose="02010609060101010101" pitchFamily="49" charset="-122"/>
                <a:sym typeface="宋体" panose="02010600030101010101" pitchFamily="2" charset="-122"/>
              </a:rPr>
              <a:t>冷库设计规范</a:t>
            </a:r>
            <a:r>
              <a:rPr lang="en-US" altLang="zh-CN" sz="2200" smtClean="0">
                <a:latin typeface="楷体" panose="02010609060101010101" pitchFamily="49" charset="-122"/>
                <a:ea typeface="楷体" panose="02010609060101010101" pitchFamily="49" charset="-122"/>
                <a:sym typeface="宋体" panose="02010600030101010101" pitchFamily="2" charset="-122"/>
              </a:rPr>
              <a:t>》</a:t>
            </a:r>
            <a:endParaRPr lang="en-US" altLang="zh-CN" sz="2200" smtClean="0">
              <a:latin typeface="楷体" panose="02010609060101010101" pitchFamily="49" charset="-122"/>
              <a:ea typeface="楷体" panose="02010609060101010101" pitchFamily="49" charset="-122"/>
              <a:sym typeface="宋体" panose="02010600030101010101" pitchFamily="2" charset="-122"/>
            </a:endParaRPr>
          </a:p>
          <a:p>
            <a:pPr algn="ctr" eaLnBrk="1" hangingPunct="1">
              <a:lnSpc>
                <a:spcPts val="3200"/>
              </a:lnSpc>
              <a:spcBef>
                <a:spcPct val="0"/>
              </a:spcBef>
              <a:buFontTx/>
              <a:buNone/>
            </a:pPr>
            <a:r>
              <a:rPr lang="zh-CN" altLang="en-US" sz="2200" b="1" smtClean="0">
                <a:latin typeface="黑体" panose="02010609060101010101" pitchFamily="49" charset="-122"/>
                <a:ea typeface="黑体" panose="02010609060101010101" pitchFamily="49" charset="-122"/>
                <a:sym typeface="宋体" panose="02010600030101010101" pitchFamily="2" charset="-122"/>
              </a:rPr>
              <a:t>防火墙及穿墙封堵</a:t>
            </a:r>
            <a:r>
              <a:rPr lang="en-US" altLang="zh-CN" sz="2200" b="1" smtClean="0">
                <a:latin typeface="黑体" panose="02010609060101010101" pitchFamily="49" charset="-122"/>
                <a:ea typeface="黑体" panose="02010609060101010101" pitchFamily="49" charset="-122"/>
                <a:sym typeface="宋体" panose="02010600030101010101" pitchFamily="2" charset="-122"/>
              </a:rPr>
              <a:t>;</a:t>
            </a:r>
            <a:r>
              <a:rPr lang="en-US" altLang="zh-CN" sz="2200" b="1" smtClean="0">
                <a:latin typeface="楷体" panose="02010609060101010101" pitchFamily="49" charset="-122"/>
                <a:ea typeface="楷体" panose="02010609060101010101" pitchFamily="49" charset="-122"/>
                <a:sym typeface="宋体" panose="02010600030101010101" pitchFamily="2" charset="-122"/>
              </a:rPr>
              <a:t>	</a:t>
            </a:r>
            <a:r>
              <a:rPr lang="zh-CN" altLang="zh-CN" sz="2200" smtClean="0">
                <a:latin typeface="楷体" panose="02010609060101010101" pitchFamily="49" charset="-122"/>
                <a:ea typeface="楷体" panose="02010609060101010101" pitchFamily="49" charset="-122"/>
                <a:sym typeface="宋体" panose="02010600030101010101" pitchFamily="2" charset="-122"/>
              </a:rPr>
              <a:t>氨制冷机房、变配电所和控制室隔墙必须采用防火墙，墙上穿管</a:t>
            </a:r>
            <a:r>
              <a:rPr lang="zh-CN" altLang="en-US" sz="2200" smtClean="0">
                <a:latin typeface="楷体" panose="02010609060101010101" pitchFamily="49" charset="-122"/>
                <a:ea typeface="楷体" panose="02010609060101010101" pitchFamily="49" charset="-122"/>
                <a:sym typeface="宋体" panose="02010600030101010101" pitchFamily="2" charset="-122"/>
              </a:rPr>
              <a:t>须</a:t>
            </a:r>
            <a:r>
              <a:rPr lang="zh-CN" altLang="zh-CN" sz="2200" smtClean="0">
                <a:latin typeface="楷体" panose="02010609060101010101" pitchFamily="49" charset="-122"/>
                <a:ea typeface="楷体" panose="02010609060101010101" pitchFamily="49" charset="-122"/>
                <a:sym typeface="宋体" panose="02010600030101010101" pitchFamily="2" charset="-122"/>
              </a:rPr>
              <a:t>采用不燃材料严密封堵</a:t>
            </a:r>
            <a:r>
              <a:rPr lang="zh-CN" altLang="en-US" sz="2200" smtClean="0">
                <a:latin typeface="楷体" panose="02010609060101010101" pitchFamily="49" charset="-122"/>
                <a:ea typeface="楷体" panose="02010609060101010101" pitchFamily="49" charset="-122"/>
                <a:sym typeface="宋体" panose="02010600030101010101" pitchFamily="2" charset="-122"/>
              </a:rPr>
              <a:t>。	</a:t>
            </a:r>
            <a:endParaRPr lang="en-US" altLang="zh-CN" sz="2200" smtClean="0">
              <a:latin typeface="楷体" panose="02010609060101010101" pitchFamily="49" charset="-122"/>
              <a:ea typeface="楷体" panose="02010609060101010101" pitchFamily="49" charset="-122"/>
              <a:sym typeface="宋体" panose="02010600030101010101" pitchFamily="2" charset="-122"/>
            </a:endParaRPr>
          </a:p>
          <a:p>
            <a:pPr algn="ctr" eaLnBrk="1" hangingPunct="1">
              <a:lnSpc>
                <a:spcPts val="3200"/>
              </a:lnSpc>
              <a:spcBef>
                <a:spcPct val="0"/>
              </a:spcBef>
              <a:buFontTx/>
              <a:buNone/>
            </a:pPr>
            <a:r>
              <a:rPr lang="zh-CN" altLang="en-US" sz="2200" smtClean="0">
                <a:latin typeface="楷体" panose="02010609060101010101" pitchFamily="49" charset="-122"/>
                <a:ea typeface="楷体" panose="02010609060101010101" pitchFamily="49" charset="-122"/>
                <a:sym typeface="宋体" panose="02010600030101010101" pitchFamily="2" charset="-122"/>
              </a:rPr>
              <a:t>依据冷库设计规范</a:t>
            </a:r>
            <a:r>
              <a:rPr lang="en-US" altLang="zh-CN" sz="2200" smtClean="0">
                <a:latin typeface="楷体" panose="02010609060101010101" pitchFamily="49" charset="-122"/>
                <a:ea typeface="楷体" panose="02010609060101010101" pitchFamily="49" charset="-122"/>
                <a:sym typeface="宋体" panose="02010600030101010101" pitchFamily="2" charset="-122"/>
              </a:rPr>
              <a:t>》</a:t>
            </a:r>
            <a:endParaRPr lang="en-US" altLang="zh-CN" sz="2200" smtClean="0">
              <a:latin typeface="楷体" panose="02010609060101010101" pitchFamily="49" charset="-122"/>
              <a:ea typeface="楷体" panose="02010609060101010101" pitchFamily="49" charset="-122"/>
              <a:sym typeface="宋体" panose="02010600030101010101" pitchFamily="2" charset="-122"/>
            </a:endParaRPr>
          </a:p>
          <a:p>
            <a:pPr algn="ctr" eaLnBrk="1" hangingPunct="1">
              <a:lnSpc>
                <a:spcPts val="3200"/>
              </a:lnSpc>
              <a:spcBef>
                <a:spcPct val="0"/>
              </a:spcBef>
              <a:buFontTx/>
              <a:buNone/>
            </a:pPr>
            <a:r>
              <a:rPr lang="zh-CN" altLang="en-US" sz="2200" b="1" smtClean="0">
                <a:latin typeface="黑体" panose="02010609060101010101" pitchFamily="49" charset="-122"/>
                <a:ea typeface="黑体" panose="02010609060101010101" pitchFamily="49" charset="-122"/>
                <a:sym typeface="宋体" panose="02010600030101010101" pitchFamily="2" charset="-122"/>
              </a:rPr>
              <a:t>静电跨接</a:t>
            </a:r>
            <a:r>
              <a:rPr lang="en-US" altLang="zh-CN" sz="2200" b="1" smtClean="0">
                <a:latin typeface="楷体" panose="02010609060101010101" pitchFamily="49" charset="-122"/>
                <a:ea typeface="楷体" panose="02010609060101010101" pitchFamily="49" charset="-122"/>
                <a:sym typeface="宋体" panose="02010600030101010101" pitchFamily="2" charset="-122"/>
              </a:rPr>
              <a:t>;	</a:t>
            </a:r>
            <a:r>
              <a:rPr lang="zh-CN" altLang="en-US" sz="2200" smtClean="0">
                <a:latin typeface="楷体" panose="02010609060101010101" pitchFamily="49" charset="-122"/>
                <a:ea typeface="楷体" panose="02010609060101010101" pitchFamily="49" charset="-122"/>
              </a:rPr>
              <a:t>对有静电接地要求的管道，当每对法兰或螺纹接头间电阻值大于</a:t>
            </a:r>
            <a:r>
              <a:rPr lang="en-US" altLang="zh-CN" sz="2200" smtClean="0">
                <a:latin typeface="楷体" panose="02010609060101010101" pitchFamily="49" charset="-122"/>
                <a:ea typeface="楷体" panose="02010609060101010101" pitchFamily="49" charset="-122"/>
              </a:rPr>
              <a:t>0.03Ω</a:t>
            </a:r>
            <a:r>
              <a:rPr lang="zh-CN" altLang="en-US" sz="2200" smtClean="0">
                <a:latin typeface="楷体" panose="02010609060101010101" pitchFamily="49" charset="-122"/>
                <a:ea typeface="楷体" panose="02010609060101010101" pitchFamily="49" charset="-122"/>
              </a:rPr>
              <a:t>时应当设置跨接导线和接地引线。	</a:t>
            </a:r>
            <a:endParaRPr lang="en-US" altLang="zh-CN" sz="2200" smtClean="0">
              <a:latin typeface="楷体" panose="02010609060101010101" pitchFamily="49" charset="-122"/>
              <a:ea typeface="楷体" panose="02010609060101010101" pitchFamily="49" charset="-122"/>
            </a:endParaRPr>
          </a:p>
          <a:p>
            <a:pPr algn="ctr" eaLnBrk="1" hangingPunct="1">
              <a:lnSpc>
                <a:spcPts val="3200"/>
              </a:lnSpc>
              <a:spcBef>
                <a:spcPct val="0"/>
              </a:spcBef>
              <a:buFontTx/>
              <a:buNone/>
            </a:pPr>
            <a:r>
              <a:rPr lang="zh-CN" altLang="en-US" sz="2200" smtClean="0">
                <a:latin typeface="楷体" panose="02010609060101010101" pitchFamily="49" charset="-122"/>
                <a:ea typeface="楷体" panose="02010609060101010101" pitchFamily="49" charset="-122"/>
                <a:sym typeface="宋体" panose="02010600030101010101" pitchFamily="2" charset="-122"/>
              </a:rPr>
              <a:t>依据</a:t>
            </a:r>
            <a:r>
              <a:rPr lang="en-US" altLang="zh-CN" sz="2200" smtClean="0">
                <a:latin typeface="楷体" panose="02010609060101010101" pitchFamily="49" charset="-122"/>
                <a:ea typeface="楷体" panose="02010609060101010101" pitchFamily="49" charset="-122"/>
                <a:sym typeface="宋体" panose="02010600030101010101" pitchFamily="2" charset="-122"/>
              </a:rPr>
              <a:t>《</a:t>
            </a:r>
            <a:r>
              <a:rPr lang="zh-CN" altLang="en-US" sz="2200" smtClean="0">
                <a:latin typeface="楷体" panose="02010609060101010101" pitchFamily="49" charset="-122"/>
                <a:ea typeface="楷体" panose="02010609060101010101" pitchFamily="49" charset="-122"/>
                <a:sym typeface="宋体" panose="02010600030101010101" pitchFamily="2" charset="-122"/>
              </a:rPr>
              <a:t>建筑设计防火规范</a:t>
            </a:r>
            <a:r>
              <a:rPr lang="en-US" altLang="zh-CN" sz="2200" smtClean="0">
                <a:latin typeface="楷体" panose="02010609060101010101" pitchFamily="49" charset="-122"/>
                <a:ea typeface="楷体" panose="02010609060101010101" pitchFamily="49" charset="-122"/>
                <a:sym typeface="宋体" panose="02010600030101010101" pitchFamily="2" charset="-122"/>
              </a:rPr>
              <a:t>》</a:t>
            </a:r>
            <a:endParaRPr lang="en-US" altLang="zh-CN" sz="2200" smtClean="0">
              <a:latin typeface="楷体" panose="02010609060101010101" pitchFamily="49" charset="-122"/>
              <a:ea typeface="楷体" panose="02010609060101010101" pitchFamily="49" charset="-122"/>
              <a:sym typeface="宋体" panose="02010600030101010101" pitchFamily="2" charset="-122"/>
            </a:endParaRPr>
          </a:p>
        </p:txBody>
      </p:sp>
      <p:sp>
        <p:nvSpPr>
          <p:cNvPr id="7" name="Rectangle 2"/>
          <p:cNvSpPr>
            <a:spLocks noGrp="1" noChangeArrowheads="1"/>
          </p:cNvSpPr>
          <p:nvPr>
            <p:ph type="title"/>
          </p:nvPr>
        </p:nvSpPr>
        <p:spPr>
          <a:solidFill>
            <a:schemeClr val="accent1">
              <a:lumMod val="75000"/>
            </a:schemeClr>
          </a:solidFill>
        </p:spPr>
        <p:txBody>
          <a:bodyPr/>
          <a:lstStyle/>
          <a:p>
            <a:pPr eaLnBrk="1" hangingPunct="1">
              <a:defRPr/>
            </a:pPr>
            <a:r>
              <a:rPr lang="zh-CN" altLang="en-US" sz="3200" b="1" dirty="0">
                <a:ea typeface="黑体" panose="02010609060101010101" pitchFamily="49" charset="-122"/>
                <a:sym typeface="Arial" panose="020B0604020202020204" pitchFamily="34" charset="0"/>
              </a:rPr>
              <a:t>十、法规、规章、标准对制冷企业的规定</a:t>
            </a:r>
            <a:endParaRPr lang="zh-CN" altLang="en-US" sz="3200" b="1" dirty="0">
              <a:ea typeface="黑体" panose="02010609060101010101" pitchFamily="49" charset="-122"/>
              <a:sym typeface="Arial" panose="020B0604020202020204" pitchFamily="3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F7A2D94B-7AC1-49F1-AA47-20586043C037}" type="slidenum">
              <a:rPr lang="en-US" altLang="zh-CN" sz="1400"/>
            </a:fld>
            <a:endParaRPr lang="en-US" altLang="zh-CN" sz="1400"/>
          </a:p>
        </p:txBody>
      </p:sp>
      <p:sp>
        <p:nvSpPr>
          <p:cNvPr id="95235" name="Rectangle 3"/>
          <p:cNvSpPr>
            <a:spLocks noGrp="1" noChangeArrowheads="1"/>
          </p:cNvSpPr>
          <p:nvPr>
            <p:ph type="body" idx="1"/>
          </p:nvPr>
        </p:nvSpPr>
        <p:spPr>
          <a:xfrm>
            <a:off x="457200" y="990600"/>
            <a:ext cx="8229600" cy="4525963"/>
          </a:xfrm>
        </p:spPr>
        <p:txBody>
          <a:bodyPr/>
          <a:lstStyle/>
          <a:p>
            <a:pPr eaLnBrk="1" hangingPunct="1">
              <a:lnSpc>
                <a:spcPts val="3200"/>
              </a:lnSpc>
              <a:spcBef>
                <a:spcPct val="0"/>
              </a:spcBef>
              <a:buFontTx/>
              <a:buNone/>
            </a:pPr>
            <a:r>
              <a:rPr lang="zh-CN" altLang="en-US" sz="2200" b="1" smtClean="0">
                <a:ea typeface="黑体" panose="02010609060101010101" pitchFamily="49" charset="-122"/>
              </a:rPr>
              <a:t>（二）消防安全管理</a:t>
            </a:r>
            <a:endParaRPr lang="zh-CN" altLang="en-US" sz="2200" b="1" smtClean="0">
              <a:ea typeface="黑体" panose="02010609060101010101" pitchFamily="49" charset="-122"/>
            </a:endParaRPr>
          </a:p>
          <a:p>
            <a:pPr algn="ctr" eaLnBrk="1" hangingPunct="1">
              <a:lnSpc>
                <a:spcPts val="3200"/>
              </a:lnSpc>
              <a:spcBef>
                <a:spcPct val="0"/>
              </a:spcBef>
              <a:buFontTx/>
              <a:buNone/>
            </a:pPr>
            <a:r>
              <a:rPr lang="zh-CN" altLang="en-US" sz="2200" b="1" smtClean="0">
                <a:latin typeface="宋体" panose="02010600030101010101" pitchFamily="2" charset="-122"/>
                <a:sym typeface="宋体" panose="02010600030101010101" pitchFamily="2" charset="-122"/>
              </a:rPr>
              <a:t>消防通道</a:t>
            </a:r>
            <a:r>
              <a:rPr lang="en-US" altLang="zh-CN" sz="2200" b="1" smtClean="0">
                <a:latin typeface="宋体" panose="02010600030101010101" pitchFamily="2" charset="-122"/>
                <a:sym typeface="宋体" panose="02010600030101010101" pitchFamily="2" charset="-122"/>
              </a:rPr>
              <a:t>;</a:t>
            </a:r>
            <a:r>
              <a:rPr lang="zh-CN" altLang="zh-CN" sz="2200" smtClean="0">
                <a:latin typeface="楷体" panose="02010609060101010101" pitchFamily="49" charset="-122"/>
                <a:ea typeface="楷体" panose="02010609060101010101" pitchFamily="49" charset="-122"/>
                <a:cs typeface="仿宋_GB2312"/>
                <a:sym typeface="宋体" panose="02010600030101010101" pitchFamily="2" charset="-122"/>
              </a:rPr>
              <a:t>在穿过建筑物或进入建筑物内的消防车道两侧，不应设置影响消防车通道或人员安全疏散的设施</a:t>
            </a:r>
            <a:r>
              <a:rPr lang="zh-CN" altLang="en-US" sz="2200" smtClean="0">
                <a:latin typeface="楷体" panose="02010609060101010101" pitchFamily="49" charset="-122"/>
                <a:ea typeface="楷体" panose="02010609060101010101" pitchFamily="49" charset="-122"/>
                <a:cs typeface="仿宋_GB2312"/>
                <a:sym typeface="宋体" panose="02010600030101010101" pitchFamily="2" charset="-122"/>
              </a:rPr>
              <a:t>。	</a:t>
            </a:r>
            <a:endParaRPr lang="zh-CN" altLang="en-US" sz="2200" smtClean="0">
              <a:latin typeface="楷体" panose="02010609060101010101" pitchFamily="49" charset="-122"/>
              <a:ea typeface="楷体" panose="02010609060101010101" pitchFamily="49" charset="-122"/>
              <a:cs typeface="仿宋_GB2312"/>
              <a:sym typeface="宋体" panose="02010600030101010101" pitchFamily="2" charset="-122"/>
            </a:endParaRPr>
          </a:p>
          <a:p>
            <a:pPr algn="ctr" eaLnBrk="1" hangingPunct="1">
              <a:lnSpc>
                <a:spcPts val="3200"/>
              </a:lnSpc>
              <a:spcBef>
                <a:spcPct val="0"/>
              </a:spcBef>
              <a:buFontTx/>
              <a:buNone/>
            </a:pPr>
            <a:r>
              <a:rPr lang="en-US" altLang="zh-CN" sz="2200" smtClean="0">
                <a:latin typeface="楷体" panose="02010609060101010101" pitchFamily="49" charset="-122"/>
                <a:ea typeface="楷体" panose="02010609060101010101" pitchFamily="49" charset="-122"/>
                <a:cs typeface="楷体_GB2312"/>
                <a:sym typeface="宋体" panose="02010600030101010101" pitchFamily="2" charset="-122"/>
              </a:rPr>
              <a:t>《</a:t>
            </a:r>
            <a:r>
              <a:rPr lang="zh-CN" altLang="en-US" sz="2200" smtClean="0">
                <a:latin typeface="楷体" panose="02010609060101010101" pitchFamily="49" charset="-122"/>
                <a:ea typeface="楷体" panose="02010609060101010101" pitchFamily="49" charset="-122"/>
                <a:cs typeface="楷体_GB2312"/>
                <a:sym typeface="宋体" panose="02010600030101010101" pitchFamily="2" charset="-122"/>
              </a:rPr>
              <a:t>建筑设计防火规范</a:t>
            </a:r>
            <a:r>
              <a:rPr lang="en-US" altLang="zh-CN" sz="2200" smtClean="0">
                <a:latin typeface="楷体" panose="02010609060101010101" pitchFamily="49" charset="-122"/>
                <a:ea typeface="楷体" panose="02010609060101010101" pitchFamily="49" charset="-122"/>
                <a:cs typeface="楷体_GB2312"/>
                <a:sym typeface="宋体" panose="02010600030101010101" pitchFamily="2" charset="-122"/>
              </a:rPr>
              <a:t>》</a:t>
            </a:r>
            <a:endParaRPr lang="en-US" altLang="zh-CN" sz="2200" smtClean="0">
              <a:latin typeface="楷体" panose="02010609060101010101" pitchFamily="49" charset="-122"/>
              <a:ea typeface="楷体" panose="02010609060101010101" pitchFamily="49" charset="-122"/>
              <a:cs typeface="楷体_GB2312"/>
              <a:sym typeface="宋体" panose="02010600030101010101" pitchFamily="2" charset="-122"/>
            </a:endParaRPr>
          </a:p>
          <a:p>
            <a:pPr algn="ctr" eaLnBrk="1" hangingPunct="1">
              <a:lnSpc>
                <a:spcPts val="3200"/>
              </a:lnSpc>
              <a:spcBef>
                <a:spcPct val="0"/>
              </a:spcBef>
              <a:buFontTx/>
              <a:buNone/>
            </a:pPr>
            <a:r>
              <a:rPr lang="zh-CN" altLang="en-US" sz="2200" b="1" smtClean="0">
                <a:latin typeface="宋体" panose="02010600030101010101" pitchFamily="2" charset="-122"/>
                <a:sym typeface="宋体" panose="02010600030101010101" pitchFamily="2" charset="-122"/>
              </a:rPr>
              <a:t>安全出口</a:t>
            </a:r>
            <a:r>
              <a:rPr lang="en-US" altLang="zh-CN" sz="2200" b="1" smtClean="0">
                <a:latin typeface="宋体" panose="02010600030101010101" pitchFamily="2" charset="-122"/>
                <a:sym typeface="宋体" panose="02010600030101010101" pitchFamily="2" charset="-122"/>
              </a:rPr>
              <a:t>;</a:t>
            </a:r>
            <a:r>
              <a:rPr lang="zh-CN" altLang="en-US" sz="2200" smtClean="0">
                <a:latin typeface="楷体" panose="02010609060101010101" pitchFamily="49" charset="-122"/>
                <a:ea typeface="楷体" panose="02010609060101010101" pitchFamily="49" charset="-122"/>
                <a:sym typeface="宋体" panose="02010600030101010101" pitchFamily="2" charset="-122"/>
              </a:rPr>
              <a:t>安全出口应分散布置；相邻</a:t>
            </a:r>
            <a:r>
              <a:rPr lang="en-US" altLang="zh-CN" sz="2200" smtClean="0">
                <a:latin typeface="楷体" panose="02010609060101010101" pitchFamily="49" charset="-122"/>
                <a:ea typeface="楷体" panose="02010609060101010101" pitchFamily="49" charset="-122"/>
                <a:sym typeface="宋体" panose="02010600030101010101" pitchFamily="2" charset="-122"/>
              </a:rPr>
              <a:t>2</a:t>
            </a:r>
            <a:r>
              <a:rPr lang="zh-CN" altLang="en-US" sz="2200" smtClean="0">
                <a:latin typeface="楷体" panose="02010609060101010101" pitchFamily="49" charset="-122"/>
                <a:ea typeface="楷体" panose="02010609060101010101" pitchFamily="49" charset="-122"/>
                <a:sym typeface="宋体" panose="02010600030101010101" pitchFamily="2" charset="-122"/>
              </a:rPr>
              <a:t>个安全出口距离≧</a:t>
            </a:r>
            <a:r>
              <a:rPr lang="en-US" altLang="zh-CN" sz="2200" smtClean="0">
                <a:latin typeface="楷体" panose="02010609060101010101" pitchFamily="49" charset="-122"/>
                <a:ea typeface="楷体" panose="02010609060101010101" pitchFamily="49" charset="-122"/>
                <a:sym typeface="宋体" panose="02010600030101010101" pitchFamily="2" charset="-122"/>
              </a:rPr>
              <a:t>5.0m</a:t>
            </a:r>
            <a:r>
              <a:rPr lang="zh-CN" altLang="en-US" sz="2200" smtClean="0">
                <a:latin typeface="楷体" panose="02010609060101010101" pitchFamily="49" charset="-122"/>
                <a:ea typeface="楷体" panose="02010609060101010101" pitchFamily="49" charset="-122"/>
                <a:sym typeface="宋体" panose="02010600030101010101" pitchFamily="2" charset="-122"/>
              </a:rPr>
              <a:t>；安全出口的数量≧</a:t>
            </a:r>
            <a:r>
              <a:rPr lang="en-US" altLang="zh-CN" sz="2200" smtClean="0">
                <a:latin typeface="楷体" panose="02010609060101010101" pitchFamily="49" charset="-122"/>
                <a:ea typeface="楷体" panose="02010609060101010101" pitchFamily="49" charset="-122"/>
                <a:sym typeface="宋体" panose="02010600030101010101" pitchFamily="2" charset="-122"/>
              </a:rPr>
              <a:t>2</a:t>
            </a:r>
            <a:r>
              <a:rPr lang="zh-CN" altLang="en-US" sz="2200" smtClean="0">
                <a:latin typeface="楷体" panose="02010609060101010101" pitchFamily="49" charset="-122"/>
                <a:ea typeface="楷体" panose="02010609060101010101" pitchFamily="49" charset="-122"/>
                <a:sym typeface="宋体" panose="02010600030101010101" pitchFamily="2" charset="-122"/>
              </a:rPr>
              <a:t>个。	</a:t>
            </a:r>
            <a:endParaRPr lang="zh-CN" altLang="en-US" sz="2200" smtClean="0">
              <a:latin typeface="楷体" panose="02010609060101010101" pitchFamily="49" charset="-122"/>
              <a:ea typeface="楷体" panose="02010609060101010101" pitchFamily="49" charset="-122"/>
              <a:sym typeface="宋体" panose="02010600030101010101" pitchFamily="2" charset="-122"/>
            </a:endParaRPr>
          </a:p>
          <a:p>
            <a:pPr algn="ctr" eaLnBrk="1" hangingPunct="1">
              <a:lnSpc>
                <a:spcPts val="3200"/>
              </a:lnSpc>
              <a:spcBef>
                <a:spcPct val="0"/>
              </a:spcBef>
              <a:buFontTx/>
              <a:buNone/>
            </a:pPr>
            <a:r>
              <a:rPr lang="en-US" altLang="zh-CN" sz="2200" smtClean="0">
                <a:latin typeface="楷体" panose="02010609060101010101" pitchFamily="49" charset="-122"/>
                <a:ea typeface="楷体" panose="02010609060101010101" pitchFamily="49" charset="-122"/>
                <a:sym typeface="宋体" panose="02010600030101010101" pitchFamily="2" charset="-122"/>
              </a:rPr>
              <a:t>《</a:t>
            </a:r>
            <a:r>
              <a:rPr lang="zh-CN" altLang="en-US" sz="2200" smtClean="0">
                <a:latin typeface="楷体" panose="02010609060101010101" pitchFamily="49" charset="-122"/>
                <a:ea typeface="楷体" panose="02010609060101010101" pitchFamily="49" charset="-122"/>
                <a:sym typeface="宋体" panose="02010600030101010101" pitchFamily="2" charset="-122"/>
              </a:rPr>
              <a:t>建筑设计防火规范</a:t>
            </a:r>
            <a:r>
              <a:rPr lang="en-US" altLang="zh-CN" sz="2200" smtClean="0">
                <a:latin typeface="楷体" panose="02010609060101010101" pitchFamily="49" charset="-122"/>
                <a:ea typeface="楷体" panose="02010609060101010101" pitchFamily="49" charset="-122"/>
                <a:sym typeface="宋体" panose="02010600030101010101" pitchFamily="2" charset="-122"/>
              </a:rPr>
              <a:t>》</a:t>
            </a:r>
            <a:endParaRPr lang="en-US" altLang="zh-CN" sz="2200" smtClean="0">
              <a:latin typeface="楷体" panose="02010609060101010101" pitchFamily="49" charset="-122"/>
              <a:ea typeface="楷体" panose="02010609060101010101" pitchFamily="49" charset="-122"/>
              <a:sym typeface="宋体" panose="02010600030101010101" pitchFamily="2" charset="-122"/>
            </a:endParaRPr>
          </a:p>
          <a:p>
            <a:pPr algn="ctr" eaLnBrk="1" hangingPunct="1">
              <a:lnSpc>
                <a:spcPts val="3200"/>
              </a:lnSpc>
              <a:spcBef>
                <a:spcPct val="0"/>
              </a:spcBef>
              <a:buFontTx/>
              <a:buNone/>
            </a:pPr>
            <a:r>
              <a:rPr lang="zh-CN" altLang="en-US" sz="2200" b="1" smtClean="0">
                <a:solidFill>
                  <a:srgbClr val="000000"/>
                </a:solidFill>
                <a:latin typeface="宋体" panose="02010600030101010101" pitchFamily="2" charset="-122"/>
              </a:rPr>
              <a:t>门及门向</a:t>
            </a:r>
            <a:r>
              <a:rPr lang="en-US" altLang="zh-CN" sz="2200" b="1" smtClean="0">
                <a:solidFill>
                  <a:srgbClr val="000000"/>
                </a:solidFill>
                <a:latin typeface="宋体" panose="02010600030101010101" pitchFamily="2" charset="-122"/>
              </a:rPr>
              <a:t>;</a:t>
            </a:r>
            <a:r>
              <a:rPr lang="zh-CN" altLang="zh-CN" sz="2200" smtClean="0">
                <a:latin typeface="楷体" panose="02010609060101010101" pitchFamily="49" charset="-122"/>
                <a:ea typeface="楷体" panose="02010609060101010101" pitchFamily="49" charset="-122"/>
              </a:rPr>
              <a:t>均应为乙级防火门。应采用平开门并向外开启。</a:t>
            </a:r>
            <a:r>
              <a:rPr lang="zh-CN" altLang="zh-CN" sz="2200" smtClean="0">
                <a:solidFill>
                  <a:srgbClr val="000000"/>
                </a:solidFill>
                <a:latin typeface="楷体" panose="02010609060101010101" pitchFamily="49" charset="-122"/>
                <a:ea typeface="楷体" panose="02010609060101010101" pitchFamily="49" charset="-122"/>
                <a:sym typeface="宋体" panose="02010600030101010101" pitchFamily="2" charset="-122"/>
              </a:rPr>
              <a:t>冷藏门内侧应设有应急内开门锁装置</a:t>
            </a:r>
            <a:r>
              <a:rPr lang="zh-CN" altLang="en-US" sz="2200" smtClean="0">
                <a:solidFill>
                  <a:srgbClr val="000000"/>
                </a:solidFill>
                <a:latin typeface="楷体" panose="02010609060101010101" pitchFamily="49" charset="-122"/>
                <a:ea typeface="楷体" panose="02010609060101010101" pitchFamily="49" charset="-122"/>
                <a:sym typeface="宋体" panose="02010600030101010101" pitchFamily="2" charset="-122"/>
              </a:rPr>
              <a:t>。	</a:t>
            </a:r>
            <a:endParaRPr lang="zh-CN" altLang="en-US" sz="2200" smtClean="0">
              <a:solidFill>
                <a:srgbClr val="000000"/>
              </a:solidFill>
              <a:latin typeface="楷体" panose="02010609060101010101" pitchFamily="49" charset="-122"/>
              <a:ea typeface="楷体" panose="02010609060101010101" pitchFamily="49" charset="-122"/>
              <a:sym typeface="宋体" panose="02010600030101010101" pitchFamily="2" charset="-122"/>
            </a:endParaRPr>
          </a:p>
          <a:p>
            <a:pPr algn="ctr" eaLnBrk="1" hangingPunct="1">
              <a:lnSpc>
                <a:spcPts val="3200"/>
              </a:lnSpc>
              <a:spcBef>
                <a:spcPct val="0"/>
              </a:spcBef>
              <a:buFontTx/>
              <a:buNone/>
            </a:pPr>
            <a:r>
              <a:rPr lang="en-US" altLang="zh-CN" sz="2200" smtClean="0">
                <a:latin typeface="楷体" panose="02010609060101010101" pitchFamily="49" charset="-122"/>
                <a:ea typeface="楷体" panose="02010609060101010101" pitchFamily="49" charset="-122"/>
              </a:rPr>
              <a:t>《</a:t>
            </a:r>
            <a:r>
              <a:rPr lang="zh-CN" altLang="en-US" sz="2200" smtClean="0">
                <a:latin typeface="楷体" panose="02010609060101010101" pitchFamily="49" charset="-122"/>
                <a:ea typeface="楷体" panose="02010609060101010101" pitchFamily="49" charset="-122"/>
              </a:rPr>
              <a:t>冷库设计规范</a:t>
            </a:r>
            <a:r>
              <a:rPr lang="en-US" altLang="zh-CN" sz="2200" smtClean="0">
                <a:latin typeface="楷体" panose="02010609060101010101" pitchFamily="49" charset="-122"/>
                <a:ea typeface="楷体" panose="02010609060101010101" pitchFamily="49" charset="-122"/>
              </a:rPr>
              <a:t>》</a:t>
            </a:r>
            <a:endParaRPr lang="en-US" altLang="zh-CN" sz="2200" smtClean="0">
              <a:latin typeface="楷体" panose="02010609060101010101" pitchFamily="49" charset="-122"/>
              <a:ea typeface="楷体" panose="02010609060101010101" pitchFamily="49" charset="-122"/>
            </a:endParaRPr>
          </a:p>
          <a:p>
            <a:pPr algn="ctr" eaLnBrk="1" hangingPunct="1">
              <a:lnSpc>
                <a:spcPts val="3200"/>
              </a:lnSpc>
              <a:spcBef>
                <a:spcPct val="0"/>
              </a:spcBef>
              <a:buFontTx/>
              <a:buNone/>
            </a:pPr>
            <a:r>
              <a:rPr lang="zh-CN" altLang="en-US" sz="2200" b="1" smtClean="0">
                <a:latin typeface="宋体" panose="02010600030101010101" pitchFamily="2" charset="-122"/>
                <a:sym typeface="宋体" panose="02010600030101010101" pitchFamily="2" charset="-122"/>
              </a:rPr>
              <a:t>防火间距</a:t>
            </a:r>
            <a:r>
              <a:rPr lang="en-US" altLang="zh-CN" sz="2200" b="1" smtClean="0">
                <a:latin typeface="宋体" panose="02010600030101010101" pitchFamily="2" charset="-122"/>
                <a:sym typeface="宋体" panose="02010600030101010101" pitchFamily="2" charset="-122"/>
              </a:rPr>
              <a:t>;</a:t>
            </a:r>
            <a:r>
              <a:rPr lang="zh-CN" altLang="en-US" sz="2200" smtClean="0">
                <a:latin typeface="楷体" panose="02010609060101010101" pitchFamily="49" charset="-122"/>
                <a:ea typeface="楷体" panose="02010609060101010101" pitchFamily="49" charset="-122"/>
                <a:sym typeface="宋体" panose="02010600030101010101" pitchFamily="2" charset="-122"/>
              </a:rPr>
              <a:t>厂房与民用建筑的防火间距不应小于</a:t>
            </a:r>
            <a:r>
              <a:rPr lang="en-US" altLang="zh-CN" sz="2200" smtClean="0">
                <a:latin typeface="楷体" panose="02010609060101010101" pitchFamily="49" charset="-122"/>
                <a:ea typeface="楷体" panose="02010609060101010101" pitchFamily="49" charset="-122"/>
                <a:sym typeface="宋体" panose="02010600030101010101" pitchFamily="2" charset="-122"/>
              </a:rPr>
              <a:t>25m</a:t>
            </a:r>
            <a:r>
              <a:rPr lang="zh-CN" altLang="en-US" sz="2200" smtClean="0">
                <a:latin typeface="楷体" panose="02010609060101010101" pitchFamily="49" charset="-122"/>
                <a:ea typeface="楷体" panose="02010609060101010101" pitchFamily="49" charset="-122"/>
                <a:sym typeface="宋体" panose="02010600030101010101" pitchFamily="2" charset="-122"/>
              </a:rPr>
              <a:t>。	</a:t>
            </a:r>
            <a:endParaRPr lang="zh-CN" altLang="en-US" sz="2200" smtClean="0">
              <a:latin typeface="楷体" panose="02010609060101010101" pitchFamily="49" charset="-122"/>
              <a:ea typeface="楷体" panose="02010609060101010101" pitchFamily="49" charset="-122"/>
              <a:sym typeface="宋体" panose="02010600030101010101" pitchFamily="2" charset="-122"/>
            </a:endParaRPr>
          </a:p>
          <a:p>
            <a:pPr algn="ctr" eaLnBrk="1" hangingPunct="1">
              <a:lnSpc>
                <a:spcPts val="3200"/>
              </a:lnSpc>
              <a:spcBef>
                <a:spcPct val="0"/>
              </a:spcBef>
              <a:buFontTx/>
              <a:buNone/>
            </a:pPr>
            <a:r>
              <a:rPr lang="en-US" altLang="zh-CN" sz="2200" smtClean="0">
                <a:latin typeface="楷体" panose="02010609060101010101" pitchFamily="49" charset="-122"/>
                <a:ea typeface="楷体" panose="02010609060101010101" pitchFamily="49" charset="-122"/>
                <a:sym typeface="宋体" panose="02010600030101010101" pitchFamily="2" charset="-122"/>
              </a:rPr>
              <a:t>《</a:t>
            </a:r>
            <a:r>
              <a:rPr lang="zh-CN" altLang="en-US" sz="2200" smtClean="0">
                <a:latin typeface="楷体" panose="02010609060101010101" pitchFamily="49" charset="-122"/>
                <a:ea typeface="楷体" panose="02010609060101010101" pitchFamily="49" charset="-122"/>
                <a:sym typeface="宋体" panose="02010600030101010101" pitchFamily="2" charset="-122"/>
              </a:rPr>
              <a:t>建筑设计防火规范</a:t>
            </a:r>
            <a:r>
              <a:rPr lang="en-US" altLang="zh-CN" sz="2200" smtClean="0">
                <a:latin typeface="楷体" panose="02010609060101010101" pitchFamily="49" charset="-122"/>
                <a:ea typeface="楷体" panose="02010609060101010101" pitchFamily="49" charset="-122"/>
                <a:sym typeface="宋体" panose="02010600030101010101" pitchFamily="2" charset="-122"/>
              </a:rPr>
              <a:t>》</a:t>
            </a:r>
            <a:endParaRPr lang="en-US" altLang="zh-CN" sz="2200" b="1" smtClean="0">
              <a:latin typeface="楷体" panose="02010609060101010101" pitchFamily="49" charset="-122"/>
              <a:ea typeface="楷体" panose="02010609060101010101" pitchFamily="49" charset="-122"/>
            </a:endParaRPr>
          </a:p>
          <a:p>
            <a:pPr eaLnBrk="1" hangingPunct="1"/>
            <a:endParaRPr lang="en-US" altLang="zh-CN" sz="2200" smtClean="0">
              <a:latin typeface="楷体" panose="02010609060101010101" pitchFamily="49" charset="-122"/>
              <a:ea typeface="楷体" panose="02010609060101010101" pitchFamily="49" charset="-122"/>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DF0B447D-777E-43C7-B369-91B44805A60C}" type="slidenum">
              <a:rPr lang="en-US" altLang="zh-CN" sz="1400"/>
            </a:fld>
            <a:endParaRPr lang="en-US" altLang="zh-CN" sz="1400"/>
          </a:p>
        </p:txBody>
      </p:sp>
      <p:sp>
        <p:nvSpPr>
          <p:cNvPr id="96259" name="Rectangle 3"/>
          <p:cNvSpPr>
            <a:spLocks noGrp="1" noChangeArrowheads="1"/>
          </p:cNvSpPr>
          <p:nvPr>
            <p:ph type="body" idx="1"/>
          </p:nvPr>
        </p:nvSpPr>
        <p:spPr>
          <a:xfrm>
            <a:off x="457200" y="1412875"/>
            <a:ext cx="8229600" cy="4525963"/>
          </a:xfrm>
        </p:spPr>
        <p:txBody>
          <a:bodyPr/>
          <a:lstStyle/>
          <a:p>
            <a:pPr eaLnBrk="1" hangingPunct="1">
              <a:lnSpc>
                <a:spcPct val="150000"/>
              </a:lnSpc>
              <a:spcBef>
                <a:spcPct val="0"/>
              </a:spcBef>
              <a:buFontTx/>
              <a:buNone/>
            </a:pPr>
            <a:r>
              <a:rPr lang="zh-CN" altLang="en-US" sz="2200" b="1" smtClean="0">
                <a:ea typeface="黑体" panose="02010609060101010101" pitchFamily="49" charset="-122"/>
              </a:rPr>
              <a:t>（三）储罐及管道</a:t>
            </a:r>
            <a:endParaRPr lang="zh-CN" altLang="en-US" sz="2200" b="1" smtClean="0">
              <a:solidFill>
                <a:srgbClr val="000000"/>
              </a:solidFill>
              <a:latin typeface="宋体" panose="02010600030101010101" pitchFamily="2" charset="-122"/>
            </a:endParaRPr>
          </a:p>
          <a:p>
            <a:pPr algn="ctr" eaLnBrk="1" hangingPunct="1">
              <a:lnSpc>
                <a:spcPct val="150000"/>
              </a:lnSpc>
              <a:spcBef>
                <a:spcPct val="0"/>
              </a:spcBef>
              <a:buFontTx/>
              <a:buNone/>
            </a:pPr>
            <a:r>
              <a:rPr lang="zh-CN" altLang="en-US" sz="2200" b="1" smtClean="0">
                <a:solidFill>
                  <a:srgbClr val="000000"/>
                </a:solidFill>
                <a:latin typeface="宋体" panose="02010600030101010101" pitchFamily="2" charset="-122"/>
              </a:rPr>
              <a:t>储罐压力管道：</a:t>
            </a:r>
            <a:r>
              <a:rPr lang="zh-CN" altLang="en-US" sz="2200" smtClean="0">
                <a:latin typeface="楷体" panose="02010609060101010101" pitchFamily="49" charset="-122"/>
                <a:ea typeface="楷体" panose="02010609060101010101" pitchFamily="49" charset="-122"/>
                <a:cs typeface="仿宋_GB2312"/>
              </a:rPr>
              <a:t>必须由具备相应资质的单位进行设计、制造、安装、改造、维修，并按规定进行检验。	</a:t>
            </a:r>
            <a:endParaRPr lang="zh-CN" altLang="en-US" sz="2200" smtClean="0">
              <a:latin typeface="楷体" panose="02010609060101010101" pitchFamily="49" charset="-122"/>
              <a:ea typeface="楷体" panose="02010609060101010101" pitchFamily="49" charset="-122"/>
              <a:cs typeface="仿宋_GB2312"/>
            </a:endParaRPr>
          </a:p>
          <a:p>
            <a:pPr algn="ctr" eaLnBrk="1" hangingPunct="1">
              <a:lnSpc>
                <a:spcPct val="150000"/>
              </a:lnSpc>
              <a:spcBef>
                <a:spcPct val="0"/>
              </a:spcBef>
              <a:buFontTx/>
              <a:buNone/>
            </a:pPr>
            <a:r>
              <a:rPr lang="en-US" altLang="zh-CN" sz="2200" smtClean="0">
                <a:latin typeface="楷体" panose="02010609060101010101" pitchFamily="49" charset="-122"/>
                <a:ea typeface="楷体" panose="02010609060101010101" pitchFamily="49" charset="-122"/>
                <a:cs typeface="楷体_GB2312"/>
              </a:rPr>
              <a:t>《</a:t>
            </a:r>
            <a:r>
              <a:rPr lang="zh-CN" altLang="en-US" sz="2200" smtClean="0">
                <a:latin typeface="楷体" panose="02010609060101010101" pitchFamily="49" charset="-122"/>
                <a:ea typeface="楷体" panose="02010609060101010101" pitchFamily="49" charset="-122"/>
                <a:cs typeface="楷体_GB2312"/>
              </a:rPr>
              <a:t>特种设备安全监察条例</a:t>
            </a:r>
            <a:r>
              <a:rPr lang="en-US" altLang="zh-CN" sz="2200" smtClean="0">
                <a:latin typeface="楷体" panose="02010609060101010101" pitchFamily="49" charset="-122"/>
                <a:ea typeface="楷体" panose="02010609060101010101" pitchFamily="49" charset="-122"/>
                <a:cs typeface="楷体_GB2312"/>
              </a:rPr>
              <a:t>》</a:t>
            </a:r>
            <a:endParaRPr lang="en-US" altLang="zh-CN" sz="2200" smtClean="0">
              <a:latin typeface="楷体" panose="02010609060101010101" pitchFamily="49" charset="-122"/>
              <a:ea typeface="楷体" panose="02010609060101010101" pitchFamily="49" charset="-122"/>
              <a:cs typeface="楷体_GB2312"/>
            </a:endParaRPr>
          </a:p>
          <a:p>
            <a:pPr algn="ctr" eaLnBrk="1" hangingPunct="1">
              <a:lnSpc>
                <a:spcPct val="150000"/>
              </a:lnSpc>
              <a:spcBef>
                <a:spcPct val="0"/>
              </a:spcBef>
              <a:buFontTx/>
              <a:buNone/>
            </a:pPr>
            <a:r>
              <a:rPr lang="en-US" altLang="zh-CN" sz="2200" smtClean="0">
                <a:solidFill>
                  <a:srgbClr val="000000"/>
                </a:solidFill>
                <a:latin typeface="楷体" panose="02010609060101010101" pitchFamily="49" charset="-122"/>
                <a:ea typeface="楷体" panose="02010609060101010101" pitchFamily="49" charset="-122"/>
                <a:cs typeface="楷体_GB2312"/>
              </a:rPr>
              <a:t>	</a:t>
            </a:r>
            <a:r>
              <a:rPr lang="zh-CN" altLang="en-US" sz="2200" smtClean="0">
                <a:latin typeface="楷体" panose="02010609060101010101" pitchFamily="49" charset="-122"/>
                <a:ea typeface="楷体" panose="02010609060101010101" pitchFamily="49" charset="-122"/>
                <a:cs typeface="仿宋_GB2312"/>
              </a:rPr>
              <a:t>气液分离器、低压循环桶、低压贮液器、中间冷却器应设置液位指示器和液位控制、报警装置。	</a:t>
            </a:r>
            <a:endParaRPr lang="zh-CN" altLang="en-US" sz="2200" smtClean="0">
              <a:latin typeface="楷体" panose="02010609060101010101" pitchFamily="49" charset="-122"/>
              <a:ea typeface="楷体" panose="02010609060101010101" pitchFamily="49" charset="-122"/>
              <a:cs typeface="仿宋_GB2312"/>
            </a:endParaRPr>
          </a:p>
          <a:p>
            <a:pPr algn="ctr" eaLnBrk="1" hangingPunct="1">
              <a:lnSpc>
                <a:spcPct val="150000"/>
              </a:lnSpc>
              <a:spcBef>
                <a:spcPct val="0"/>
              </a:spcBef>
              <a:buFontTx/>
              <a:buNone/>
            </a:pPr>
            <a:r>
              <a:rPr lang="en-US" altLang="zh-CN" sz="2200" smtClean="0">
                <a:latin typeface="楷体" panose="02010609060101010101" pitchFamily="49" charset="-122"/>
                <a:ea typeface="楷体" panose="02010609060101010101" pitchFamily="49" charset="-122"/>
                <a:cs typeface="楷体_GB2312"/>
                <a:sym typeface="宋体" panose="02010600030101010101" pitchFamily="2" charset="-122"/>
              </a:rPr>
              <a:t>《</a:t>
            </a:r>
            <a:r>
              <a:rPr lang="zh-CN" altLang="en-US" sz="2200" smtClean="0">
                <a:latin typeface="楷体" panose="02010609060101010101" pitchFamily="49" charset="-122"/>
                <a:ea typeface="楷体" panose="02010609060101010101" pitchFamily="49" charset="-122"/>
                <a:cs typeface="楷体_GB2312"/>
                <a:sym typeface="宋体" panose="02010600030101010101" pitchFamily="2" charset="-122"/>
              </a:rPr>
              <a:t>冷库安全规程</a:t>
            </a:r>
            <a:r>
              <a:rPr lang="en-US" altLang="zh-CN" sz="2200" smtClean="0">
                <a:latin typeface="楷体" panose="02010609060101010101" pitchFamily="49" charset="-122"/>
                <a:ea typeface="楷体" panose="02010609060101010101" pitchFamily="49" charset="-122"/>
                <a:cs typeface="楷体_GB2312"/>
                <a:sym typeface="宋体" panose="02010600030101010101" pitchFamily="2" charset="-122"/>
              </a:rPr>
              <a:t>》</a:t>
            </a:r>
            <a:endParaRPr lang="en-US" altLang="zh-CN" sz="2200" b="1" smtClean="0">
              <a:latin typeface="楷体" panose="02010609060101010101" pitchFamily="49" charset="-122"/>
              <a:ea typeface="楷体" panose="02010609060101010101" pitchFamily="49" charset="-122"/>
            </a:endParaRPr>
          </a:p>
          <a:p>
            <a:pPr eaLnBrk="1" hangingPunct="1"/>
            <a:endParaRPr lang="en-US" altLang="zh-CN" sz="2200" smtClean="0">
              <a:latin typeface="楷体" panose="02010609060101010101" pitchFamily="49" charset="-122"/>
              <a:ea typeface="楷体" panose="02010609060101010101" pitchFamily="49" charset="-122"/>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008E0494-C89B-4B85-90F1-601E56AAAE3F}" type="slidenum">
              <a:rPr lang="en-US" altLang="zh-CN" sz="1400"/>
            </a:fld>
            <a:endParaRPr lang="en-US" altLang="zh-CN" sz="1400"/>
          </a:p>
        </p:txBody>
      </p:sp>
      <p:sp>
        <p:nvSpPr>
          <p:cNvPr id="97283" name="Rectangle 3"/>
          <p:cNvSpPr>
            <a:spLocks noGrp="1" noChangeArrowheads="1"/>
          </p:cNvSpPr>
          <p:nvPr>
            <p:ph type="body" idx="1"/>
          </p:nvPr>
        </p:nvSpPr>
        <p:spPr>
          <a:xfrm>
            <a:off x="457200" y="847725"/>
            <a:ext cx="8229600" cy="4525963"/>
          </a:xfrm>
        </p:spPr>
        <p:txBody>
          <a:bodyPr/>
          <a:lstStyle/>
          <a:p>
            <a:pPr algn="ctr" eaLnBrk="1" hangingPunct="1">
              <a:lnSpc>
                <a:spcPct val="150000"/>
              </a:lnSpc>
              <a:spcBef>
                <a:spcPct val="0"/>
              </a:spcBef>
              <a:buFontTx/>
              <a:buNone/>
            </a:pPr>
            <a:r>
              <a:rPr lang="zh-CN" altLang="en-US" sz="2200" b="1" smtClean="0">
                <a:latin typeface="宋体" panose="02010600030101010101" pitchFamily="2" charset="-122"/>
              </a:rPr>
              <a:t>制冷管道：</a:t>
            </a:r>
            <a:r>
              <a:rPr lang="zh-CN" altLang="zh-CN" sz="2200" smtClean="0">
                <a:ea typeface="仿宋_GB2312"/>
                <a:cs typeface="仿宋_GB2312"/>
              </a:rPr>
              <a:t>包装间、分割间、产品整理间等人员较多房间的空调系统，严禁采用氨直接蒸发制冷系统</a:t>
            </a:r>
            <a:r>
              <a:rPr lang="zh-CN" altLang="en-US" sz="2200" smtClean="0">
                <a:ea typeface="仿宋_GB2312"/>
                <a:cs typeface="仿宋_GB2312"/>
              </a:rPr>
              <a:t>。	</a:t>
            </a:r>
            <a:endParaRPr lang="zh-CN" altLang="en-US" sz="2200" smtClean="0">
              <a:ea typeface="楷体_GB2312"/>
              <a:cs typeface="楷体_GB2312"/>
            </a:endParaRPr>
          </a:p>
          <a:p>
            <a:pPr algn="ctr" eaLnBrk="1" hangingPunct="1">
              <a:lnSpc>
                <a:spcPct val="150000"/>
              </a:lnSpc>
              <a:spcBef>
                <a:spcPct val="0"/>
              </a:spcBef>
              <a:buFontTx/>
              <a:buNone/>
            </a:pPr>
            <a:r>
              <a:rPr lang="zh-CN" altLang="zh-CN" sz="2200" smtClean="0">
                <a:ea typeface="楷体_GB2312"/>
                <a:cs typeface="楷体_GB2312"/>
              </a:rPr>
              <a:t>《冷库设计规范》</a:t>
            </a:r>
            <a:endParaRPr lang="en-US" altLang="zh-CN" sz="2200" smtClean="0">
              <a:ea typeface="楷体_GB2312"/>
              <a:cs typeface="楷体_GB2312"/>
            </a:endParaRPr>
          </a:p>
          <a:p>
            <a:pPr eaLnBrk="1" hangingPunct="1">
              <a:lnSpc>
                <a:spcPct val="150000"/>
              </a:lnSpc>
              <a:buFontTx/>
              <a:buNone/>
            </a:pPr>
            <a:r>
              <a:rPr lang="zh-CN" altLang="en-US" sz="2200" smtClean="0">
                <a:ea typeface="仿宋_GB2312"/>
                <a:cs typeface="仿宋_GB2312"/>
              </a:rPr>
              <a:t>液氨管线严禁通过有人员办公、休息和居住的建筑物。 </a:t>
            </a:r>
            <a:endParaRPr lang="zh-CN" altLang="en-US" sz="2200" smtClean="0">
              <a:ea typeface="仿宋_GB2312"/>
              <a:cs typeface="仿宋_GB2312"/>
            </a:endParaRPr>
          </a:p>
          <a:p>
            <a:pPr eaLnBrk="1" hangingPunct="1">
              <a:lnSpc>
                <a:spcPct val="150000"/>
              </a:lnSpc>
              <a:buFontTx/>
              <a:buNone/>
            </a:pPr>
            <a:r>
              <a:rPr lang="zh-CN" altLang="en-US" sz="2200" smtClean="0">
                <a:ea typeface="仿宋_GB2312"/>
                <a:cs typeface="仿宋_GB2312"/>
              </a:rPr>
              <a:t>                                </a:t>
            </a:r>
            <a:r>
              <a:rPr lang="zh-CN" altLang="zh-CN" sz="2200" smtClean="0">
                <a:ea typeface="楷体_GB2312"/>
                <a:cs typeface="楷体_GB2312"/>
              </a:rPr>
              <a:t>《冷库设计规范》</a:t>
            </a:r>
            <a:r>
              <a:rPr lang="en-US" altLang="zh-CN" sz="2200" smtClean="0">
                <a:ea typeface="仿宋_GB2312"/>
                <a:cs typeface="仿宋_GB2312"/>
              </a:rPr>
              <a:t> 	</a:t>
            </a:r>
            <a:endParaRPr lang="en-US" altLang="zh-CN" sz="2200" smtClean="0">
              <a:ea typeface="仿宋_GB2312"/>
              <a:cs typeface="仿宋_GB2312"/>
            </a:endParaRPr>
          </a:p>
        </p:txBody>
      </p:sp>
      <p:pic>
        <p:nvPicPr>
          <p:cNvPr id="97284" name="Picture 5" descr="U_3875~1"/>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2484438" y="3787775"/>
            <a:ext cx="44481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D3D04EE9-C343-47D7-AF50-2FC2E905A614}" type="slidenum">
              <a:rPr lang="en-US" altLang="zh-CN" sz="1400"/>
            </a:fld>
            <a:endParaRPr lang="en-US" altLang="zh-CN" sz="1400"/>
          </a:p>
        </p:txBody>
      </p:sp>
      <p:sp>
        <p:nvSpPr>
          <p:cNvPr id="78851" name="Rectangle 3"/>
          <p:cNvSpPr>
            <a:spLocks noGrp="1" noChangeArrowheads="1"/>
          </p:cNvSpPr>
          <p:nvPr>
            <p:ph type="body" idx="1"/>
          </p:nvPr>
        </p:nvSpPr>
        <p:spPr>
          <a:xfrm>
            <a:off x="457200" y="1268413"/>
            <a:ext cx="8229600" cy="4525962"/>
          </a:xfrm>
        </p:spPr>
        <p:txBody>
          <a:bodyPr/>
          <a:lstStyle/>
          <a:p>
            <a:pPr marL="0" indent="0" eaLnBrk="1" hangingPunct="1">
              <a:lnSpc>
                <a:spcPct val="150000"/>
              </a:lnSpc>
              <a:buFontTx/>
              <a:buNone/>
              <a:defRPr/>
            </a:pPr>
            <a:r>
              <a:rPr lang="zh-CN" altLang="en-US" sz="2200" b="1" dirty="0">
                <a:ea typeface="黑体" panose="02010609060101010101" pitchFamily="49" charset="-122"/>
              </a:rPr>
              <a:t>（四）安全设备及有关</a:t>
            </a:r>
            <a:r>
              <a:rPr lang="zh-CN" altLang="en-US" sz="2200" b="1" dirty="0" smtClean="0">
                <a:ea typeface="黑体" panose="02010609060101010101" pitchFamily="49" charset="-122"/>
              </a:rPr>
              <a:t>附件</a:t>
            </a:r>
            <a:endParaRPr lang="zh-CN" altLang="en-US" sz="2200" b="1" dirty="0">
              <a:solidFill>
                <a:srgbClr val="000000"/>
              </a:solidFill>
              <a:latin typeface="宋体" panose="02010600030101010101" pitchFamily="2" charset="-122"/>
            </a:endParaRPr>
          </a:p>
          <a:p>
            <a:pPr eaLnBrk="1" hangingPunct="1">
              <a:lnSpc>
                <a:spcPct val="150000"/>
              </a:lnSpc>
              <a:spcBef>
                <a:spcPct val="0"/>
              </a:spcBef>
              <a:buFontTx/>
              <a:buNone/>
              <a:defRPr/>
            </a:pPr>
            <a:r>
              <a:rPr lang="zh-CN" altLang="en-US" sz="2200" b="1" dirty="0">
                <a:solidFill>
                  <a:srgbClr val="000000"/>
                </a:solidFill>
                <a:latin typeface="宋体" panose="02010600030101010101" pitchFamily="2" charset="-122"/>
              </a:rPr>
              <a:t>压力表、</a:t>
            </a:r>
            <a:r>
              <a:rPr lang="zh-CN" altLang="en-US" sz="2200" b="1" dirty="0" smtClean="0">
                <a:solidFill>
                  <a:srgbClr val="000000"/>
                </a:solidFill>
                <a:latin typeface="宋体" panose="02010600030101010101" pitchFamily="2" charset="-122"/>
              </a:rPr>
              <a:t>安全阀：</a:t>
            </a:r>
            <a:endParaRPr lang="en-US" altLang="zh-CN" sz="2200" b="1" dirty="0" smtClean="0">
              <a:solidFill>
                <a:srgbClr val="000000"/>
              </a:solidFill>
              <a:latin typeface="宋体" panose="02010600030101010101" pitchFamily="2" charset="-122"/>
            </a:endParaRPr>
          </a:p>
          <a:p>
            <a:pPr eaLnBrk="1" hangingPunct="1">
              <a:lnSpc>
                <a:spcPct val="150000"/>
              </a:lnSpc>
              <a:spcBef>
                <a:spcPct val="0"/>
              </a:spcBef>
              <a:buFontTx/>
              <a:buNone/>
              <a:defRPr/>
            </a:pPr>
            <a:r>
              <a:rPr lang="en-US" altLang="zh-CN" sz="2200" b="1" dirty="0">
                <a:solidFill>
                  <a:srgbClr val="000000"/>
                </a:solidFill>
                <a:latin typeface="宋体" panose="02010600030101010101" pitchFamily="2" charset="-122"/>
                <a:ea typeface="仿宋_GB2312" pitchFamily="49" charset="-122"/>
              </a:rPr>
              <a:t> </a:t>
            </a:r>
            <a:r>
              <a:rPr lang="en-US" altLang="zh-CN" sz="2200" b="1" dirty="0" smtClean="0">
                <a:solidFill>
                  <a:srgbClr val="000000"/>
                </a:solidFill>
                <a:latin typeface="宋体" panose="02010600030101010101" pitchFamily="2" charset="-122"/>
                <a:ea typeface="仿宋_GB2312" pitchFamily="49" charset="-122"/>
              </a:rPr>
              <a:t>      </a:t>
            </a:r>
            <a:r>
              <a:rPr lang="zh-CN" altLang="en-US" sz="2200" dirty="0" smtClean="0">
                <a:solidFill>
                  <a:srgbClr val="000000"/>
                </a:solidFill>
                <a:latin typeface="宋体" panose="02010600030101010101" pitchFamily="2" charset="-122"/>
                <a:ea typeface="仿宋_GB2312" pitchFamily="49" charset="-122"/>
              </a:rPr>
              <a:t>压力表</a:t>
            </a:r>
            <a:r>
              <a:rPr lang="zh-CN" altLang="en-US" sz="2200" dirty="0">
                <a:solidFill>
                  <a:srgbClr val="000000"/>
                </a:solidFill>
                <a:latin typeface="宋体" panose="02010600030101010101" pitchFamily="2" charset="-122"/>
                <a:ea typeface="仿宋_GB2312" pitchFamily="49" charset="-122"/>
              </a:rPr>
              <a:t>、安全阀、报警仪</a:t>
            </a:r>
            <a:r>
              <a:rPr lang="zh-CN" altLang="en-US" sz="2200" dirty="0">
                <a:latin typeface="宋体" panose="02010600030101010101" pitchFamily="2" charset="-122"/>
                <a:ea typeface="仿宋_GB2312" pitchFamily="49" charset="-122"/>
              </a:rPr>
              <a:t>检验周期</a:t>
            </a:r>
            <a:r>
              <a:rPr lang="zh-CN" altLang="zh-CN" sz="2200" dirty="0">
                <a:latin typeface="宋体" panose="02010600030101010101" pitchFamily="2" charset="-122"/>
                <a:ea typeface="仿宋_GB2312" pitchFamily="49" charset="-122"/>
              </a:rPr>
              <a:t>不超过半年</a:t>
            </a:r>
            <a:r>
              <a:rPr lang="zh-CN" altLang="en-US" sz="2200" dirty="0">
                <a:latin typeface="宋体" panose="02010600030101010101" pitchFamily="2" charset="-122"/>
                <a:ea typeface="仿宋_GB2312" pitchFamily="49" charset="-122"/>
              </a:rPr>
              <a:t>。</a:t>
            </a:r>
            <a:endParaRPr lang="zh-CN" altLang="en-US" sz="2200" dirty="0">
              <a:latin typeface="宋体" panose="02010600030101010101" pitchFamily="2" charset="-122"/>
              <a:ea typeface="仿宋_GB2312" pitchFamily="49" charset="-122"/>
            </a:endParaRPr>
          </a:p>
          <a:p>
            <a:pPr eaLnBrk="1" hangingPunct="1">
              <a:lnSpc>
                <a:spcPct val="150000"/>
              </a:lnSpc>
              <a:spcBef>
                <a:spcPct val="0"/>
              </a:spcBef>
              <a:buFontTx/>
              <a:buNone/>
              <a:defRPr/>
            </a:pPr>
            <a:r>
              <a:rPr lang="zh-CN" altLang="en-US" sz="2200" b="1" dirty="0" smtClean="0">
                <a:solidFill>
                  <a:srgbClr val="000000"/>
                </a:solidFill>
              </a:rPr>
              <a:t>急</a:t>
            </a:r>
            <a:r>
              <a:rPr lang="zh-CN" altLang="en-US" sz="2200" b="1" dirty="0">
                <a:solidFill>
                  <a:srgbClr val="000000"/>
                </a:solidFill>
              </a:rPr>
              <a:t>停</a:t>
            </a:r>
            <a:r>
              <a:rPr lang="zh-CN" altLang="en-US" sz="2200" b="1" dirty="0" smtClean="0">
                <a:solidFill>
                  <a:srgbClr val="000000"/>
                </a:solidFill>
              </a:rPr>
              <a:t>装置：</a:t>
            </a:r>
            <a:endParaRPr lang="en-US" altLang="zh-CN" sz="2200" b="1" dirty="0" smtClean="0">
              <a:solidFill>
                <a:srgbClr val="000000"/>
              </a:solidFill>
            </a:endParaRPr>
          </a:p>
          <a:p>
            <a:pPr eaLnBrk="1" hangingPunct="1">
              <a:lnSpc>
                <a:spcPct val="150000"/>
              </a:lnSpc>
              <a:spcBef>
                <a:spcPct val="0"/>
              </a:spcBef>
              <a:buFontTx/>
              <a:buNone/>
              <a:defRPr/>
            </a:pPr>
            <a:r>
              <a:rPr lang="en-US" altLang="zh-CN" sz="2200" dirty="0" smtClean="0">
                <a:ea typeface="仿宋_GB2312" pitchFamily="49" charset="-122"/>
              </a:rPr>
              <a:t>            </a:t>
            </a:r>
            <a:r>
              <a:rPr lang="zh-CN" altLang="zh-CN" sz="2200" dirty="0" smtClean="0">
                <a:ea typeface="仿宋_GB2312" pitchFamily="49" charset="-122"/>
              </a:rPr>
              <a:t>制冷压缩机</a:t>
            </a:r>
            <a:r>
              <a:rPr lang="zh-CN" altLang="zh-CN" sz="2200" dirty="0">
                <a:ea typeface="仿宋_GB2312" pitchFamily="49" charset="-122"/>
              </a:rPr>
              <a:t>上应设事故紧急停机按钮</a:t>
            </a:r>
            <a:r>
              <a:rPr lang="zh-CN" altLang="en-US" sz="2200" dirty="0">
                <a:ea typeface="仿宋_GB2312" pitchFamily="49" charset="-122"/>
              </a:rPr>
              <a:t>；</a:t>
            </a:r>
            <a:r>
              <a:rPr lang="zh-CN" altLang="zh-CN" sz="2200" dirty="0">
                <a:ea typeface="仿宋_GB2312" pitchFamily="49" charset="-122"/>
              </a:rPr>
              <a:t>氨制冷机房门口外侧，应设置切断制冷系统电源的紧急控制装置</a:t>
            </a:r>
            <a:r>
              <a:rPr lang="zh-CN" altLang="en-US" sz="2200" dirty="0">
                <a:ea typeface="仿宋_GB2312" pitchFamily="49" charset="-122"/>
              </a:rPr>
              <a:t>；</a:t>
            </a:r>
            <a:r>
              <a:rPr lang="zh-CN" altLang="zh-CN" sz="2200" dirty="0">
                <a:ea typeface="仿宋_GB2312" pitchFamily="49" charset="-122"/>
              </a:rPr>
              <a:t>在控制室排风机控制柜上和制冷机房门外墙上应安装人工启停控制按钮</a:t>
            </a:r>
            <a:r>
              <a:rPr lang="zh-CN" altLang="zh-CN" sz="2200" dirty="0" smtClean="0">
                <a:ea typeface="仿宋_GB2312" pitchFamily="49" charset="-122"/>
              </a:rPr>
              <a:t>。</a:t>
            </a:r>
            <a:endParaRPr lang="zh-CN" altLang="en-US" sz="2200" dirty="0">
              <a:ea typeface="仿宋_GB2312" pitchFamily="49" charset="-122"/>
            </a:endParaRPr>
          </a:p>
          <a:p>
            <a:pPr algn="ctr" eaLnBrk="1" hangingPunct="1">
              <a:lnSpc>
                <a:spcPct val="150000"/>
              </a:lnSpc>
              <a:spcBef>
                <a:spcPct val="0"/>
              </a:spcBef>
              <a:buFontTx/>
              <a:buNone/>
              <a:defRPr/>
            </a:pPr>
            <a:r>
              <a:rPr lang="en-US" altLang="zh-CN" sz="2200" dirty="0">
                <a:ea typeface="楷体_GB2312" pitchFamily="49" charset="-122"/>
              </a:rPr>
              <a:t>《</a:t>
            </a:r>
            <a:r>
              <a:rPr lang="zh-CN" altLang="en-US" sz="2200" dirty="0">
                <a:ea typeface="楷体_GB2312" pitchFamily="49" charset="-122"/>
              </a:rPr>
              <a:t>冷库安全规程</a:t>
            </a:r>
            <a:r>
              <a:rPr lang="en-US" altLang="zh-CN" sz="2200" dirty="0">
                <a:ea typeface="楷体_GB2312" pitchFamily="49" charset="-122"/>
              </a:rPr>
              <a:t>》 《</a:t>
            </a:r>
            <a:r>
              <a:rPr lang="zh-CN" altLang="en-US" sz="2200" dirty="0">
                <a:ea typeface="楷体_GB2312" pitchFamily="49" charset="-122"/>
              </a:rPr>
              <a:t>压力管道规范</a:t>
            </a:r>
            <a:r>
              <a:rPr lang="en-US" altLang="zh-CN" sz="2200" dirty="0">
                <a:ea typeface="楷体_GB2312" pitchFamily="49" charset="-122"/>
              </a:rPr>
              <a:t>》</a:t>
            </a:r>
            <a:endParaRPr lang="en-US" altLang="zh-CN" sz="2200" dirty="0">
              <a:ea typeface="楷体_GB2312" pitchFamily="49" charset="-122"/>
            </a:endParaRPr>
          </a:p>
          <a:p>
            <a:pPr eaLnBrk="1" hangingPunct="1">
              <a:lnSpc>
                <a:spcPct val="130000"/>
              </a:lnSpc>
              <a:buFontTx/>
              <a:buNone/>
              <a:defRPr/>
            </a:pPr>
            <a:endParaRPr lang="en-US" altLang="zh-CN" sz="2200" dirty="0">
              <a:ea typeface="楷体_GB2312" pitchFamily="49" charset="-122"/>
            </a:endParaRPr>
          </a:p>
          <a:p>
            <a:pPr eaLnBrk="1" hangingPunct="1">
              <a:defRPr/>
            </a:pPr>
            <a:endParaRPr lang="en-US" altLang="zh-CN" sz="2200" b="1" dirty="0">
              <a:ea typeface="黑体" panose="02010609060101010101" pitchFamily="49" charset="-122"/>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DFE8E205-37E3-4C08-896C-F7C23653CA63}" type="slidenum">
              <a:rPr lang="en-US" altLang="zh-CN" sz="1400"/>
            </a:fld>
            <a:endParaRPr lang="en-US" altLang="zh-CN" sz="1400"/>
          </a:p>
        </p:txBody>
      </p:sp>
      <p:sp>
        <p:nvSpPr>
          <p:cNvPr id="99331" name="Rectangle 3"/>
          <p:cNvSpPr>
            <a:spLocks noGrp="1" noChangeArrowheads="1"/>
          </p:cNvSpPr>
          <p:nvPr>
            <p:ph type="body" idx="1"/>
          </p:nvPr>
        </p:nvSpPr>
        <p:spPr>
          <a:xfrm>
            <a:off x="457200" y="260350"/>
            <a:ext cx="8229600" cy="4525963"/>
          </a:xfrm>
        </p:spPr>
        <p:txBody>
          <a:bodyPr/>
          <a:lstStyle/>
          <a:p>
            <a:pPr eaLnBrk="1" hangingPunct="1">
              <a:lnSpc>
                <a:spcPct val="150000"/>
              </a:lnSpc>
              <a:buFontTx/>
              <a:buNone/>
            </a:pPr>
            <a:r>
              <a:rPr lang="zh-CN" altLang="en-US" sz="2200" b="1" smtClean="0">
                <a:latin typeface="宋体" panose="02010600030101010101" pitchFamily="2" charset="-122"/>
                <a:sym typeface="宋体" panose="02010600030101010101" pitchFamily="2" charset="-122"/>
              </a:rPr>
              <a:t>淋洗器、洗眼器：</a:t>
            </a:r>
            <a:endParaRPr lang="en-US" altLang="zh-CN" sz="2200" b="1" smtClean="0">
              <a:latin typeface="宋体" panose="02010600030101010101" pitchFamily="2" charset="-122"/>
              <a:sym typeface="宋体" panose="02010600030101010101" pitchFamily="2" charset="-122"/>
            </a:endParaRPr>
          </a:p>
          <a:p>
            <a:pPr eaLnBrk="1" hangingPunct="1">
              <a:lnSpc>
                <a:spcPct val="150000"/>
              </a:lnSpc>
              <a:buFontTx/>
              <a:buNone/>
            </a:pPr>
            <a:r>
              <a:rPr lang="zh-CN" altLang="en-US" sz="2200" smtClean="0">
                <a:latin typeface="仿宋_GB2312"/>
                <a:ea typeface="仿宋_GB2312"/>
                <a:cs typeface="仿宋_GB2312"/>
                <a:sym typeface="宋体" panose="02010600030101010101" pitchFamily="2" charset="-122"/>
              </a:rPr>
              <a:t>       淋洗器、洗眼器等卫生防护设施，其服务半径小于</a:t>
            </a:r>
            <a:r>
              <a:rPr lang="en-US" altLang="zh-CN" sz="2200" smtClean="0">
                <a:latin typeface="仿宋_GB2312"/>
                <a:ea typeface="仿宋_GB2312"/>
                <a:cs typeface="仿宋_GB2312"/>
                <a:sym typeface="宋体" panose="02010600030101010101" pitchFamily="2" charset="-122"/>
              </a:rPr>
              <a:t>15m</a:t>
            </a:r>
            <a:r>
              <a:rPr lang="zh-CN" altLang="en-US" sz="2200" smtClean="0">
                <a:latin typeface="仿宋_GB2312"/>
                <a:ea typeface="仿宋_GB2312"/>
                <a:cs typeface="仿宋_GB2312"/>
                <a:sym typeface="宋体" panose="02010600030101010101" pitchFamily="2" charset="-122"/>
              </a:rPr>
              <a:t>。并配置事故柜、急救箱和个人防护用品。	</a:t>
            </a:r>
            <a:endParaRPr lang="en-US" altLang="zh-CN" sz="2200" smtClean="0">
              <a:latin typeface="仿宋_GB2312"/>
              <a:ea typeface="仿宋_GB2312"/>
              <a:cs typeface="仿宋_GB2312"/>
              <a:sym typeface="宋体" panose="02010600030101010101" pitchFamily="2" charset="-122"/>
            </a:endParaRPr>
          </a:p>
          <a:p>
            <a:pPr algn="ctr" eaLnBrk="1" hangingPunct="1">
              <a:lnSpc>
                <a:spcPct val="150000"/>
              </a:lnSpc>
              <a:buFontTx/>
              <a:buNone/>
            </a:pPr>
            <a:r>
              <a:rPr lang="en-US" altLang="zh-CN" sz="2200" smtClean="0">
                <a:latin typeface="楷体_GB2312"/>
                <a:ea typeface="楷体_GB2312"/>
                <a:cs typeface="楷体_GB2312"/>
                <a:sym typeface="宋体" panose="02010600030101010101" pitchFamily="2" charset="-122"/>
              </a:rPr>
              <a:t>《</a:t>
            </a:r>
            <a:r>
              <a:rPr lang="zh-CN" altLang="en-US" sz="2200" smtClean="0">
                <a:latin typeface="楷体_GB2312"/>
                <a:ea typeface="楷体_GB2312"/>
                <a:cs typeface="楷体_GB2312"/>
                <a:sym typeface="宋体" panose="02010600030101010101" pitchFamily="2" charset="-122"/>
              </a:rPr>
              <a:t>冷库安全规程</a:t>
            </a:r>
            <a:r>
              <a:rPr lang="en-US" altLang="zh-CN" sz="2200" smtClean="0">
                <a:latin typeface="楷体_GB2312"/>
                <a:ea typeface="楷体_GB2312"/>
                <a:cs typeface="楷体_GB2312"/>
                <a:sym typeface="宋体" panose="02010600030101010101" pitchFamily="2" charset="-122"/>
              </a:rPr>
              <a:t>》</a:t>
            </a:r>
            <a:endParaRPr lang="en-US" altLang="zh-CN" sz="2200" smtClean="0">
              <a:latin typeface="楷体_GB2312"/>
              <a:ea typeface="楷体_GB2312"/>
              <a:cs typeface="楷体_GB2312"/>
              <a:sym typeface="宋体" panose="02010600030101010101" pitchFamily="2" charset="-122"/>
            </a:endParaRPr>
          </a:p>
          <a:p>
            <a:pPr eaLnBrk="1" hangingPunct="1">
              <a:lnSpc>
                <a:spcPct val="150000"/>
              </a:lnSpc>
              <a:buFontTx/>
              <a:buNone/>
            </a:pPr>
            <a:r>
              <a:rPr lang="zh-CN" altLang="en-US" sz="2200" b="1" smtClean="0">
                <a:latin typeface="宋体" panose="02010600030101010101" pitchFamily="2" charset="-122"/>
                <a:sym typeface="宋体" panose="02010600030101010101" pitchFamily="2" charset="-122"/>
              </a:rPr>
              <a:t>防火堤、围堰：</a:t>
            </a:r>
            <a:endParaRPr lang="en-US" altLang="zh-CN" sz="2200" b="1" smtClean="0">
              <a:latin typeface="宋体" panose="02010600030101010101" pitchFamily="2" charset="-122"/>
              <a:sym typeface="宋体" panose="02010600030101010101" pitchFamily="2" charset="-122"/>
            </a:endParaRPr>
          </a:p>
          <a:p>
            <a:pPr eaLnBrk="1" hangingPunct="1">
              <a:lnSpc>
                <a:spcPct val="150000"/>
              </a:lnSpc>
              <a:buFontTx/>
              <a:buNone/>
            </a:pPr>
            <a:r>
              <a:rPr lang="zh-CN" altLang="en-US" sz="2200" smtClean="0">
                <a:latin typeface="仿宋_GB2312"/>
                <a:ea typeface="仿宋_GB2312"/>
                <a:cs typeface="仿宋_GB2312"/>
              </a:rPr>
              <a:t>        液氨储罐应设不燃烧体防护围堤或隔离设施、设备。</a:t>
            </a:r>
            <a:r>
              <a:rPr lang="zh-CN" altLang="zh-CN" sz="2200" smtClean="0">
                <a:latin typeface="仿宋_GB2312"/>
                <a:ea typeface="仿宋_GB2312"/>
                <a:cs typeface="仿宋_GB2312"/>
                <a:sym typeface="宋体" panose="02010600030101010101" pitchFamily="2" charset="-122"/>
              </a:rPr>
              <a:t>防火堤、防护墙采用不燃烧材料，且密实、闭合。	</a:t>
            </a:r>
            <a:endParaRPr lang="zh-CN" altLang="en-US" sz="2200" smtClean="0">
              <a:latin typeface="仿宋_GB2312"/>
              <a:ea typeface="仿宋_GB2312"/>
              <a:cs typeface="仿宋_GB2312"/>
              <a:sym typeface="宋体" panose="02010600030101010101" pitchFamily="2" charset="-122"/>
            </a:endParaRPr>
          </a:p>
          <a:p>
            <a:pPr eaLnBrk="1" hangingPunct="1">
              <a:lnSpc>
                <a:spcPct val="150000"/>
              </a:lnSpc>
              <a:buFontTx/>
              <a:buNone/>
            </a:pPr>
            <a:r>
              <a:rPr lang="en-US" altLang="zh-CN" sz="2200" smtClean="0">
                <a:latin typeface="楷体_GB2312"/>
                <a:ea typeface="楷体_GB2312"/>
                <a:cs typeface="楷体_GB2312"/>
              </a:rPr>
              <a:t>       《</a:t>
            </a:r>
            <a:r>
              <a:rPr lang="zh-CN" altLang="en-US" sz="2200" smtClean="0">
                <a:latin typeface="楷体_GB2312"/>
                <a:ea typeface="楷体_GB2312"/>
                <a:cs typeface="楷体_GB2312"/>
              </a:rPr>
              <a:t>危险化学品安全管理条例</a:t>
            </a:r>
            <a:r>
              <a:rPr lang="en-US" altLang="zh-CN" sz="2200" smtClean="0">
                <a:latin typeface="楷体_GB2312"/>
                <a:ea typeface="楷体_GB2312"/>
                <a:cs typeface="楷体_GB2312"/>
                <a:sym typeface="宋体" panose="02010600030101010101" pitchFamily="2" charset="-122"/>
              </a:rPr>
              <a:t>《</a:t>
            </a:r>
            <a:r>
              <a:rPr lang="zh-CN" altLang="en-US" sz="2200" smtClean="0">
                <a:latin typeface="楷体_GB2312"/>
                <a:ea typeface="楷体_GB2312"/>
                <a:cs typeface="楷体_GB2312"/>
                <a:sym typeface="宋体" panose="02010600030101010101" pitchFamily="2" charset="-122"/>
              </a:rPr>
              <a:t>储罐区防火堤设计规范</a:t>
            </a:r>
            <a:r>
              <a:rPr lang="en-US" altLang="zh-CN" sz="2200" smtClean="0">
                <a:latin typeface="楷体_GB2312"/>
                <a:ea typeface="楷体_GB2312"/>
                <a:cs typeface="楷体_GB2312"/>
                <a:sym typeface="宋体" panose="02010600030101010101" pitchFamily="2" charset="-122"/>
              </a:rPr>
              <a:t>》</a:t>
            </a:r>
            <a:endParaRPr lang="en-US" altLang="zh-CN" sz="2200" smtClean="0">
              <a:latin typeface="楷体_GB2312"/>
              <a:ea typeface="楷体_GB2312"/>
              <a:cs typeface="楷体_GB2312"/>
              <a:sym typeface="宋体" panose="02010600030101010101" pitchFamily="2" charset="-122"/>
            </a:endParaRPr>
          </a:p>
          <a:p>
            <a:pPr eaLnBrk="1" hangingPunct="1">
              <a:lnSpc>
                <a:spcPct val="150000"/>
              </a:lnSpc>
              <a:spcBef>
                <a:spcPct val="0"/>
              </a:spcBef>
              <a:buFontTx/>
              <a:buNone/>
            </a:pPr>
            <a:r>
              <a:rPr lang="zh-CN" altLang="en-US" sz="2200" b="1" smtClean="0">
                <a:latin typeface="宋体" panose="02010600030101010101" pitchFamily="2" charset="-122"/>
              </a:rPr>
              <a:t>遮阳设施：</a:t>
            </a:r>
            <a:endParaRPr lang="en-US" altLang="zh-CN" sz="2200" b="1" smtClean="0">
              <a:latin typeface="宋体" panose="02010600030101010101" pitchFamily="2" charset="-122"/>
            </a:endParaRPr>
          </a:p>
          <a:p>
            <a:pPr eaLnBrk="1" hangingPunct="1">
              <a:lnSpc>
                <a:spcPct val="150000"/>
              </a:lnSpc>
              <a:spcBef>
                <a:spcPct val="0"/>
              </a:spcBef>
              <a:buFontTx/>
              <a:buNone/>
            </a:pPr>
            <a:r>
              <a:rPr lang="en-US" altLang="zh-CN" sz="2200" b="1" smtClean="0">
                <a:latin typeface="宋体" panose="02010600030101010101" pitchFamily="2" charset="-122"/>
                <a:ea typeface="仿宋_GB2312"/>
                <a:cs typeface="仿宋_GB2312"/>
              </a:rPr>
              <a:t>      </a:t>
            </a:r>
            <a:r>
              <a:rPr lang="zh-CN" altLang="zh-CN" sz="2200" smtClean="0">
                <a:latin typeface="仿宋_GB2312"/>
                <a:ea typeface="仿宋_GB2312"/>
                <a:cs typeface="仿宋_GB2312"/>
              </a:rPr>
              <a:t>室外的制冷机组、贮液器，除应设围栏外，还应有通风良好的遮阳设施。	</a:t>
            </a:r>
            <a:endParaRPr lang="en-US" altLang="zh-CN" sz="2200" smtClean="0">
              <a:latin typeface="仿宋_GB2312"/>
              <a:ea typeface="仿宋_GB2312"/>
              <a:cs typeface="仿宋_GB2312"/>
            </a:endParaRPr>
          </a:p>
          <a:p>
            <a:pPr algn="ctr" eaLnBrk="1" hangingPunct="1">
              <a:lnSpc>
                <a:spcPct val="150000"/>
              </a:lnSpc>
              <a:spcBef>
                <a:spcPct val="0"/>
              </a:spcBef>
              <a:buFontTx/>
              <a:buNone/>
            </a:pPr>
            <a:r>
              <a:rPr lang="en-US" altLang="zh-CN" sz="2200" smtClean="0">
                <a:latin typeface="楷体_GB2312"/>
                <a:ea typeface="楷体_GB2312"/>
                <a:cs typeface="楷体_GB2312"/>
              </a:rPr>
              <a:t>《</a:t>
            </a:r>
            <a:r>
              <a:rPr lang="zh-CN" altLang="en-US" sz="2200" smtClean="0">
                <a:latin typeface="楷体_GB2312"/>
                <a:ea typeface="楷体_GB2312"/>
                <a:cs typeface="楷体_GB2312"/>
              </a:rPr>
              <a:t>冷库设计规范</a:t>
            </a:r>
            <a:r>
              <a:rPr lang="en-US" altLang="zh-CN" sz="2200" smtClean="0">
                <a:latin typeface="楷体_GB2312"/>
                <a:ea typeface="楷体_GB2312"/>
                <a:cs typeface="楷体_GB2312"/>
              </a:rPr>
              <a:t>》</a:t>
            </a:r>
            <a:endParaRPr lang="en-US" altLang="zh-CN" sz="2200" smtClean="0">
              <a:latin typeface="楷体_GB2312"/>
              <a:ea typeface="楷体_GB2312"/>
              <a:cs typeface="楷体_GB2312"/>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97DAF647-1A77-4313-AF26-87501942158D}" type="slidenum">
              <a:rPr lang="en-US" altLang="zh-CN" sz="1400"/>
            </a:fld>
            <a:endParaRPr lang="en-US" altLang="zh-CN" sz="1400"/>
          </a:p>
        </p:txBody>
      </p:sp>
      <p:sp>
        <p:nvSpPr>
          <p:cNvPr id="100355" name="Rectangle 3"/>
          <p:cNvSpPr>
            <a:spLocks noGrp="1" noChangeArrowheads="1"/>
          </p:cNvSpPr>
          <p:nvPr>
            <p:ph type="body" idx="1"/>
          </p:nvPr>
        </p:nvSpPr>
        <p:spPr>
          <a:xfrm>
            <a:off x="457200" y="549275"/>
            <a:ext cx="8229600" cy="5903913"/>
          </a:xfrm>
        </p:spPr>
        <p:txBody>
          <a:bodyPr/>
          <a:lstStyle/>
          <a:p>
            <a:pPr eaLnBrk="1" hangingPunct="1">
              <a:lnSpc>
                <a:spcPct val="150000"/>
              </a:lnSpc>
              <a:buFontTx/>
              <a:buNone/>
            </a:pPr>
            <a:r>
              <a:rPr lang="zh-CN" altLang="en-US" sz="2200" b="1" smtClean="0"/>
              <a:t>事故排风机：</a:t>
            </a:r>
            <a:endParaRPr lang="en-US" altLang="zh-CN" sz="2200" b="1" smtClean="0"/>
          </a:p>
          <a:p>
            <a:pPr eaLnBrk="1" hangingPunct="1">
              <a:lnSpc>
                <a:spcPct val="150000"/>
              </a:lnSpc>
              <a:buFontTx/>
              <a:buNone/>
            </a:pPr>
            <a:r>
              <a:rPr lang="en-US" altLang="zh-CN" sz="2200" b="1" smtClean="0">
                <a:latin typeface="楷体" panose="02010609060101010101" pitchFamily="49" charset="-122"/>
                <a:ea typeface="楷体" panose="02010609060101010101" pitchFamily="49" charset="-122"/>
                <a:cs typeface="仿宋_GB2312"/>
              </a:rPr>
              <a:t>      </a:t>
            </a:r>
            <a:r>
              <a:rPr lang="zh-CN" altLang="zh-CN" sz="2200" smtClean="0">
                <a:latin typeface="楷体" panose="02010609060101010101" pitchFamily="49" charset="-122"/>
                <a:ea typeface="楷体" panose="02010609060101010101" pitchFamily="49" charset="-122"/>
                <a:cs typeface="仿宋_GB2312"/>
              </a:rPr>
              <a:t>在控制室排风机控制柜上和制冷机房门外墙上应安装人工启停控制按钮</a:t>
            </a:r>
            <a:r>
              <a:rPr lang="zh-CN" altLang="en-US" sz="2200" smtClean="0">
                <a:latin typeface="楷体" panose="02010609060101010101" pitchFamily="49" charset="-122"/>
                <a:ea typeface="楷体" panose="02010609060101010101" pitchFamily="49" charset="-122"/>
                <a:cs typeface="仿宋_GB2312"/>
              </a:rPr>
              <a:t>；</a:t>
            </a:r>
            <a:r>
              <a:rPr lang="zh-CN" altLang="zh-CN" sz="2200" smtClean="0">
                <a:solidFill>
                  <a:srgbClr val="000000"/>
                </a:solidFill>
                <a:latin typeface="楷体" panose="02010609060101010101" pitchFamily="49" charset="-122"/>
                <a:ea typeface="楷体" panose="02010609060101010101" pitchFamily="49" charset="-122"/>
                <a:cs typeface="仿宋_GB2312"/>
                <a:sym typeface="宋体" panose="02010600030101010101" pitchFamily="2" charset="-122"/>
              </a:rPr>
              <a:t>防爆</a:t>
            </a:r>
            <a:r>
              <a:rPr lang="zh-CN" altLang="en-US" sz="2200" smtClean="0">
                <a:solidFill>
                  <a:srgbClr val="000000"/>
                </a:solidFill>
                <a:latin typeface="楷体" panose="02010609060101010101" pitchFamily="49" charset="-122"/>
                <a:ea typeface="楷体" panose="02010609060101010101" pitchFamily="49" charset="-122"/>
                <a:cs typeface="仿宋_GB2312"/>
                <a:sym typeface="宋体" panose="02010600030101010101" pitchFamily="2" charset="-122"/>
              </a:rPr>
              <a:t>；</a:t>
            </a:r>
            <a:r>
              <a:rPr lang="zh-CN" altLang="zh-CN" sz="2200" smtClean="0">
                <a:solidFill>
                  <a:srgbClr val="000000"/>
                </a:solidFill>
                <a:latin typeface="楷体" panose="02010609060101010101" pitchFamily="49" charset="-122"/>
                <a:ea typeface="楷体" panose="02010609060101010101" pitchFamily="49" charset="-122"/>
                <a:cs typeface="仿宋_GB2312"/>
                <a:sym typeface="宋体" panose="02010600030101010101" pitchFamily="2" charset="-122"/>
              </a:rPr>
              <a:t>排风口应位于侧墙高处或屋顶</a:t>
            </a:r>
            <a:r>
              <a:rPr lang="zh-CN" altLang="en-US" sz="2200" smtClean="0">
                <a:solidFill>
                  <a:srgbClr val="000000"/>
                </a:solidFill>
                <a:latin typeface="楷体" panose="02010609060101010101" pitchFamily="49" charset="-122"/>
                <a:ea typeface="楷体" panose="02010609060101010101" pitchFamily="49" charset="-122"/>
                <a:cs typeface="仿宋_GB2312"/>
                <a:sym typeface="宋体" panose="02010600030101010101" pitchFamily="2" charset="-122"/>
              </a:rPr>
              <a:t>。	</a:t>
            </a:r>
            <a:r>
              <a:rPr lang="en-US" altLang="zh-CN" sz="2200" smtClean="0">
                <a:latin typeface="楷体" panose="02010609060101010101" pitchFamily="49" charset="-122"/>
                <a:ea typeface="楷体" panose="02010609060101010101" pitchFamily="49" charset="-122"/>
                <a:cs typeface="楷体_GB2312"/>
              </a:rPr>
              <a:t>《</a:t>
            </a:r>
            <a:r>
              <a:rPr lang="zh-CN" altLang="en-US" sz="2200" smtClean="0">
                <a:latin typeface="楷体" panose="02010609060101010101" pitchFamily="49" charset="-122"/>
                <a:ea typeface="楷体" panose="02010609060101010101" pitchFamily="49" charset="-122"/>
                <a:cs typeface="楷体_GB2312"/>
              </a:rPr>
              <a:t>冷库设计规范</a:t>
            </a:r>
            <a:r>
              <a:rPr lang="en-US" altLang="zh-CN" sz="2200" smtClean="0">
                <a:latin typeface="楷体" panose="02010609060101010101" pitchFamily="49" charset="-122"/>
                <a:ea typeface="楷体" panose="02010609060101010101" pitchFamily="49" charset="-122"/>
                <a:cs typeface="楷体_GB2312"/>
              </a:rPr>
              <a:t>》</a:t>
            </a:r>
            <a:endParaRPr lang="en-US" altLang="zh-CN" sz="2200" smtClean="0">
              <a:latin typeface="楷体" panose="02010609060101010101" pitchFamily="49" charset="-122"/>
              <a:ea typeface="楷体" panose="02010609060101010101" pitchFamily="49" charset="-122"/>
              <a:cs typeface="楷体_GB2312"/>
            </a:endParaRPr>
          </a:p>
          <a:p>
            <a:pPr eaLnBrk="1" hangingPunct="1">
              <a:lnSpc>
                <a:spcPct val="150000"/>
              </a:lnSpc>
              <a:spcBef>
                <a:spcPct val="0"/>
              </a:spcBef>
              <a:buFontTx/>
              <a:buNone/>
            </a:pPr>
            <a:r>
              <a:rPr lang="zh-CN" altLang="en-US" sz="2200" b="1" smtClean="0"/>
              <a:t>氨气体浓度报警装置：</a:t>
            </a:r>
            <a:endParaRPr lang="en-US" altLang="zh-CN" sz="2200" b="1" smtClean="0"/>
          </a:p>
          <a:p>
            <a:pPr eaLnBrk="1" hangingPunct="1">
              <a:lnSpc>
                <a:spcPct val="150000"/>
              </a:lnSpc>
              <a:spcBef>
                <a:spcPct val="0"/>
              </a:spcBef>
              <a:buFontTx/>
              <a:buNone/>
            </a:pPr>
            <a:r>
              <a:rPr lang="en-US" altLang="zh-CN" sz="2200" b="1" smtClean="0">
                <a:latin typeface="楷体" panose="02010609060101010101" pitchFamily="49" charset="-122"/>
                <a:ea typeface="楷体" panose="02010609060101010101" pitchFamily="49" charset="-122"/>
              </a:rPr>
              <a:t>      </a:t>
            </a:r>
            <a:r>
              <a:rPr lang="zh-CN" altLang="en-US" sz="2200" smtClean="0">
                <a:latin typeface="楷体" panose="02010609060101010101" pitchFamily="49" charset="-122"/>
                <a:ea typeface="楷体" panose="02010609060101010101" pitchFamily="49" charset="-122"/>
              </a:rPr>
              <a:t>氨气浓度达到</a:t>
            </a:r>
            <a:r>
              <a:rPr lang="en-US" altLang="zh-CN" sz="2200" smtClean="0">
                <a:latin typeface="楷体" panose="02010609060101010101" pitchFamily="49" charset="-122"/>
                <a:ea typeface="楷体" panose="02010609060101010101" pitchFamily="49" charset="-122"/>
              </a:rPr>
              <a:t>100ppm</a:t>
            </a:r>
            <a:r>
              <a:rPr lang="zh-CN" altLang="en-US" sz="2200" smtClean="0">
                <a:latin typeface="楷体" panose="02010609060101010101" pitchFamily="49" charset="-122"/>
                <a:ea typeface="楷体" panose="02010609060101010101" pitchFamily="49" charset="-122"/>
              </a:rPr>
              <a:t>或</a:t>
            </a:r>
            <a:r>
              <a:rPr lang="en-US" altLang="zh-CN" sz="2200" smtClean="0">
                <a:latin typeface="楷体" panose="02010609060101010101" pitchFamily="49" charset="-122"/>
                <a:ea typeface="楷体" panose="02010609060101010101" pitchFamily="49" charset="-122"/>
              </a:rPr>
              <a:t>150ppm</a:t>
            </a:r>
            <a:r>
              <a:rPr lang="zh-CN" altLang="en-US" sz="2200" smtClean="0">
                <a:latin typeface="楷体" panose="02010609060101010101" pitchFamily="49" charset="-122"/>
                <a:ea typeface="楷体" panose="02010609060101010101" pitchFamily="49" charset="-122"/>
              </a:rPr>
              <a:t>时，自动发出报警信号，开启事故排风机。探头须安装在</a:t>
            </a:r>
            <a:r>
              <a:rPr lang="zh-CN" altLang="zh-CN" sz="2200" smtClean="0">
                <a:latin typeface="楷体" panose="02010609060101010101" pitchFamily="49" charset="-122"/>
                <a:ea typeface="楷体" panose="02010609060101010101" pitchFamily="49" charset="-122"/>
              </a:rPr>
              <a:t>氨制冷机组及贮氨容器上方的机房顶板上</a:t>
            </a:r>
            <a:r>
              <a:rPr lang="zh-CN" altLang="en-US" sz="2200" smtClean="0">
                <a:latin typeface="楷体" panose="02010609060101010101" pitchFamily="49" charset="-122"/>
                <a:ea typeface="楷体" panose="02010609060101010101" pitchFamily="49" charset="-122"/>
              </a:rPr>
              <a:t>。</a:t>
            </a:r>
            <a:r>
              <a:rPr lang="zh-CN" altLang="en-US" sz="2200" smtClean="0">
                <a:latin typeface="仿宋_GB2312"/>
                <a:ea typeface="仿宋_GB2312"/>
                <a:cs typeface="仿宋_GB2312"/>
              </a:rPr>
              <a:t>	</a:t>
            </a:r>
            <a:endParaRPr lang="zh-CN" altLang="en-US" sz="2200" smtClean="0">
              <a:latin typeface="仿宋_GB2312"/>
              <a:ea typeface="仿宋_GB2312"/>
              <a:cs typeface="仿宋_GB2312"/>
            </a:endParaRPr>
          </a:p>
          <a:p>
            <a:pPr eaLnBrk="1" hangingPunct="1">
              <a:lnSpc>
                <a:spcPct val="150000"/>
              </a:lnSpc>
              <a:spcBef>
                <a:spcPct val="0"/>
              </a:spcBef>
              <a:buFontTx/>
              <a:buNone/>
            </a:pPr>
            <a:r>
              <a:rPr lang="zh-CN" altLang="en-US" sz="2200" b="1" smtClean="0">
                <a:sym typeface="宋体" panose="02010600030101010101" pitchFamily="2" charset="-122"/>
              </a:rPr>
              <a:t>泄压管：</a:t>
            </a:r>
            <a:endParaRPr lang="en-US" altLang="zh-CN" sz="2200" b="1" smtClean="0">
              <a:sym typeface="宋体" panose="02010600030101010101" pitchFamily="2" charset="-122"/>
            </a:endParaRPr>
          </a:p>
          <a:p>
            <a:pPr eaLnBrk="1" hangingPunct="1">
              <a:lnSpc>
                <a:spcPct val="150000"/>
              </a:lnSpc>
              <a:spcBef>
                <a:spcPct val="0"/>
              </a:spcBef>
              <a:buFontTx/>
              <a:buNone/>
            </a:pPr>
            <a:r>
              <a:rPr lang="en-US" altLang="zh-CN" sz="2200" b="1" smtClean="0">
                <a:solidFill>
                  <a:srgbClr val="000000"/>
                </a:solidFill>
                <a:latin typeface="楷体" panose="02010609060101010101" pitchFamily="49" charset="-122"/>
                <a:ea typeface="楷体" panose="02010609060101010101" pitchFamily="49" charset="-122"/>
                <a:sym typeface="宋体" panose="02010600030101010101" pitchFamily="2" charset="-122"/>
              </a:rPr>
              <a:t>      </a:t>
            </a:r>
            <a:r>
              <a:rPr lang="zh-CN" altLang="en-US" sz="2200" smtClean="0">
                <a:solidFill>
                  <a:srgbClr val="000000"/>
                </a:solidFill>
                <a:latin typeface="楷体" panose="02010609060101010101" pitchFamily="49" charset="-122"/>
                <a:ea typeface="楷体" panose="02010609060101010101" pitchFamily="49" charset="-122"/>
                <a:sym typeface="宋体" panose="02010600030101010101" pitchFamily="2" charset="-122"/>
              </a:rPr>
              <a:t>安全阀应设置泄压管。总泄压管出口高度应高于周围</a:t>
            </a:r>
            <a:r>
              <a:rPr lang="en-US" altLang="zh-CN" sz="2200" smtClean="0">
                <a:solidFill>
                  <a:srgbClr val="000000"/>
                </a:solidFill>
                <a:latin typeface="楷体" panose="02010609060101010101" pitchFamily="49" charset="-122"/>
                <a:ea typeface="楷体" panose="02010609060101010101" pitchFamily="49" charset="-122"/>
                <a:sym typeface="宋体" panose="02010600030101010101" pitchFamily="2" charset="-122"/>
              </a:rPr>
              <a:t>50</a:t>
            </a:r>
            <a:r>
              <a:rPr lang="zh-CN" altLang="en-US" sz="2200" smtClean="0">
                <a:solidFill>
                  <a:srgbClr val="000000"/>
                </a:solidFill>
                <a:latin typeface="楷体" panose="02010609060101010101" pitchFamily="49" charset="-122"/>
                <a:ea typeface="楷体" panose="02010609060101010101" pitchFamily="49" charset="-122"/>
                <a:sym typeface="宋体" panose="02010600030101010101" pitchFamily="2" charset="-122"/>
              </a:rPr>
              <a:t>米建筑物屋脊</a:t>
            </a:r>
            <a:r>
              <a:rPr lang="en-US" altLang="zh-CN" sz="2200" smtClean="0">
                <a:solidFill>
                  <a:srgbClr val="000000"/>
                </a:solidFill>
                <a:latin typeface="楷体" panose="02010609060101010101" pitchFamily="49" charset="-122"/>
                <a:ea typeface="楷体" panose="02010609060101010101" pitchFamily="49" charset="-122"/>
                <a:sym typeface="宋体" panose="02010600030101010101" pitchFamily="2" charset="-122"/>
              </a:rPr>
              <a:t>5</a:t>
            </a:r>
            <a:r>
              <a:rPr lang="zh-CN" altLang="en-US" sz="2200" smtClean="0">
                <a:solidFill>
                  <a:srgbClr val="000000"/>
                </a:solidFill>
                <a:latin typeface="楷体" panose="02010609060101010101" pitchFamily="49" charset="-122"/>
                <a:ea typeface="楷体" panose="02010609060101010101" pitchFamily="49" charset="-122"/>
                <a:sym typeface="宋体" panose="02010600030101010101" pitchFamily="2" charset="-122"/>
              </a:rPr>
              <a:t>米。	</a:t>
            </a:r>
            <a:endParaRPr lang="zh-CN" altLang="en-US" sz="2200" smtClean="0">
              <a:solidFill>
                <a:srgbClr val="000000"/>
              </a:solidFill>
              <a:latin typeface="楷体" panose="02010609060101010101" pitchFamily="49" charset="-122"/>
              <a:ea typeface="楷体" panose="02010609060101010101" pitchFamily="49" charset="-122"/>
              <a:sym typeface="宋体" panose="02010600030101010101" pitchFamily="2" charset="-122"/>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30638502-D617-4F40-A9D0-84FD035EE6B6}" type="slidenum">
              <a:rPr lang="en-US" altLang="zh-CN" sz="1400"/>
            </a:fld>
            <a:endParaRPr lang="en-US" altLang="zh-CN" sz="1400"/>
          </a:p>
        </p:txBody>
      </p:sp>
      <p:sp>
        <p:nvSpPr>
          <p:cNvPr id="101379" name="Rectangle 3"/>
          <p:cNvSpPr>
            <a:spLocks noGrp="1" noChangeArrowheads="1"/>
          </p:cNvSpPr>
          <p:nvPr>
            <p:ph type="body" idx="1"/>
          </p:nvPr>
        </p:nvSpPr>
        <p:spPr>
          <a:xfrm>
            <a:off x="457200" y="765175"/>
            <a:ext cx="8229600" cy="4525963"/>
          </a:xfrm>
        </p:spPr>
        <p:txBody>
          <a:bodyPr/>
          <a:lstStyle/>
          <a:p>
            <a:pPr eaLnBrk="1" hangingPunct="1">
              <a:lnSpc>
                <a:spcPct val="150000"/>
              </a:lnSpc>
              <a:spcBef>
                <a:spcPct val="0"/>
              </a:spcBef>
              <a:buFontTx/>
              <a:buNone/>
            </a:pPr>
            <a:r>
              <a:rPr lang="zh-CN" altLang="en-US" sz="2200" b="1" smtClean="0">
                <a:ea typeface="黑体" panose="02010609060101010101" pitchFamily="49" charset="-122"/>
              </a:rPr>
              <a:t>（五）现场安全管理</a:t>
            </a:r>
            <a:endParaRPr lang="zh-CN" altLang="en-US" sz="2200" b="1" smtClean="0">
              <a:ea typeface="黑体" panose="02010609060101010101" pitchFamily="49" charset="-122"/>
            </a:endParaRPr>
          </a:p>
          <a:p>
            <a:pPr eaLnBrk="1" hangingPunct="1">
              <a:lnSpc>
                <a:spcPct val="150000"/>
              </a:lnSpc>
              <a:spcBef>
                <a:spcPct val="0"/>
              </a:spcBef>
              <a:buFontTx/>
              <a:buNone/>
            </a:pPr>
            <a:r>
              <a:rPr lang="zh-CN" altLang="en-US" sz="2200" b="1" smtClean="0">
                <a:solidFill>
                  <a:srgbClr val="000000"/>
                </a:solidFill>
              </a:rPr>
              <a:t>安全色：</a:t>
            </a:r>
            <a:endParaRPr lang="en-US" altLang="zh-CN" sz="2200" b="1" smtClean="0">
              <a:solidFill>
                <a:srgbClr val="000000"/>
              </a:solidFill>
            </a:endParaRPr>
          </a:p>
          <a:p>
            <a:pPr eaLnBrk="1" hangingPunct="1">
              <a:lnSpc>
                <a:spcPct val="150000"/>
              </a:lnSpc>
              <a:spcBef>
                <a:spcPct val="0"/>
              </a:spcBef>
              <a:buFontTx/>
              <a:buNone/>
            </a:pPr>
            <a:r>
              <a:rPr lang="en-US" altLang="zh-CN" sz="2200" b="1" smtClean="0">
                <a:solidFill>
                  <a:srgbClr val="000000"/>
                </a:solidFill>
                <a:latin typeface="楷体" panose="02010609060101010101" pitchFamily="49" charset="-122"/>
                <a:ea typeface="楷体" panose="02010609060101010101" pitchFamily="49" charset="-122"/>
                <a:cs typeface="仿宋_GB2312"/>
                <a:sym typeface="宋体" panose="02010600030101010101" pitchFamily="2" charset="-122"/>
              </a:rPr>
              <a:t>       </a:t>
            </a:r>
            <a:r>
              <a:rPr lang="zh-CN" altLang="zh-CN" sz="2200" smtClean="0">
                <a:latin typeface="楷体" panose="02010609060101010101" pitchFamily="49" charset="-122"/>
                <a:ea typeface="楷体" panose="02010609060101010101" pitchFamily="49" charset="-122"/>
                <a:cs typeface="仿宋_GB2312"/>
                <a:sym typeface="宋体" panose="02010600030101010101" pitchFamily="2" charset="-122"/>
              </a:rPr>
              <a:t>制冷系统管道和设备均应涂防锈底漆和色漆。</a:t>
            </a:r>
            <a:r>
              <a:rPr lang="zh-CN" altLang="zh-CN" sz="2200" smtClean="0">
                <a:solidFill>
                  <a:srgbClr val="000000"/>
                </a:solidFill>
                <a:latin typeface="楷体" panose="02010609060101010101" pitchFamily="49" charset="-122"/>
                <a:ea typeface="楷体" panose="02010609060101010101" pitchFamily="49" charset="-122"/>
                <a:cs typeface="仿宋_GB2312"/>
                <a:sym typeface="宋体" panose="02010600030101010101" pitchFamily="2" charset="-122"/>
              </a:rPr>
              <a:t>凡容易发生事故的地方，应设置安全标志，涂安全色。	</a:t>
            </a:r>
            <a:endParaRPr lang="en-US" altLang="zh-CN" sz="2200" smtClean="0">
              <a:solidFill>
                <a:srgbClr val="000000"/>
              </a:solidFill>
              <a:latin typeface="楷体" panose="02010609060101010101" pitchFamily="49" charset="-122"/>
              <a:ea typeface="楷体" panose="02010609060101010101" pitchFamily="49" charset="-122"/>
              <a:cs typeface="仿宋_GB2312"/>
              <a:sym typeface="宋体" panose="02010600030101010101" pitchFamily="2" charset="-122"/>
            </a:endParaRPr>
          </a:p>
          <a:p>
            <a:pPr algn="ctr" eaLnBrk="1" hangingPunct="1">
              <a:lnSpc>
                <a:spcPct val="150000"/>
              </a:lnSpc>
              <a:spcBef>
                <a:spcPct val="0"/>
              </a:spcBef>
              <a:buFontTx/>
              <a:buNone/>
            </a:pPr>
            <a:r>
              <a:rPr lang="en-US" altLang="zh-CN" sz="2200" smtClean="0">
                <a:latin typeface="楷体" panose="02010609060101010101" pitchFamily="49" charset="-122"/>
                <a:ea typeface="楷体" panose="02010609060101010101" pitchFamily="49" charset="-122"/>
              </a:rPr>
              <a:t>《</a:t>
            </a:r>
            <a:r>
              <a:rPr lang="zh-CN" altLang="en-US" sz="2200" smtClean="0">
                <a:latin typeface="楷体" panose="02010609060101010101" pitchFamily="49" charset="-122"/>
                <a:ea typeface="楷体" panose="02010609060101010101" pitchFamily="49" charset="-122"/>
                <a:sym typeface="宋体" panose="02010600030101010101" pitchFamily="2" charset="-122"/>
              </a:rPr>
              <a:t>冷库设计规范</a:t>
            </a:r>
            <a:r>
              <a:rPr lang="en-US" altLang="zh-CN" sz="2200" smtClean="0">
                <a:latin typeface="楷体" panose="02010609060101010101" pitchFamily="49" charset="-122"/>
                <a:ea typeface="楷体" panose="02010609060101010101" pitchFamily="49" charset="-122"/>
                <a:sym typeface="宋体" panose="02010600030101010101" pitchFamily="2" charset="-122"/>
              </a:rPr>
              <a:t>》《</a:t>
            </a:r>
            <a:r>
              <a:rPr lang="zh-CN" altLang="en-US" sz="2200" smtClean="0">
                <a:latin typeface="楷体" panose="02010609060101010101" pitchFamily="49" charset="-122"/>
                <a:ea typeface="楷体" panose="02010609060101010101" pitchFamily="49" charset="-122"/>
                <a:sym typeface="宋体" panose="02010600030101010101" pitchFamily="2" charset="-122"/>
              </a:rPr>
              <a:t>生产过程安全卫生要求总则</a:t>
            </a:r>
            <a:r>
              <a:rPr lang="en-US" altLang="zh-CN" sz="2200" smtClean="0">
                <a:latin typeface="楷体" panose="02010609060101010101" pitchFamily="49" charset="-122"/>
                <a:ea typeface="楷体" panose="02010609060101010101" pitchFamily="49" charset="-122"/>
                <a:sym typeface="宋体" panose="02010600030101010101" pitchFamily="2" charset="-122"/>
              </a:rPr>
              <a:t>》</a:t>
            </a:r>
            <a:endParaRPr lang="en-US" altLang="zh-CN" sz="2200" smtClean="0">
              <a:latin typeface="楷体" panose="02010609060101010101" pitchFamily="49" charset="-122"/>
              <a:ea typeface="楷体" panose="02010609060101010101" pitchFamily="49" charset="-122"/>
              <a:sym typeface="宋体" panose="02010600030101010101" pitchFamily="2" charset="-122"/>
            </a:endParaRPr>
          </a:p>
          <a:p>
            <a:pPr eaLnBrk="1" hangingPunct="1">
              <a:lnSpc>
                <a:spcPct val="150000"/>
              </a:lnSpc>
              <a:spcBef>
                <a:spcPct val="0"/>
              </a:spcBef>
              <a:buFontTx/>
              <a:buNone/>
            </a:pPr>
            <a:r>
              <a:rPr lang="zh-CN" altLang="en-US" sz="2200" b="1" smtClean="0">
                <a:solidFill>
                  <a:srgbClr val="000000"/>
                </a:solidFill>
              </a:rPr>
              <a:t>安全标志及告知：</a:t>
            </a:r>
            <a:r>
              <a:rPr lang="zh-CN" altLang="zh-CN" sz="2200" smtClean="0">
                <a:solidFill>
                  <a:srgbClr val="000000"/>
                </a:solidFill>
                <a:latin typeface="楷体" panose="02010609060101010101" pitchFamily="49" charset="-122"/>
                <a:ea typeface="楷体" panose="02010609060101010101" pitchFamily="49" charset="-122"/>
                <a:sym typeface="宋体" panose="02010600030101010101" pitchFamily="2" charset="-122"/>
              </a:rPr>
              <a:t>设置明显的安全警示标志</a:t>
            </a:r>
            <a:r>
              <a:rPr lang="zh-CN" altLang="en-US" sz="2200" smtClean="0">
                <a:solidFill>
                  <a:srgbClr val="000000"/>
                </a:solidFill>
                <a:latin typeface="仿宋_GB2312"/>
                <a:ea typeface="仿宋_GB2312"/>
                <a:cs typeface="仿宋_GB2312"/>
                <a:sym typeface="宋体" panose="02010600030101010101" pitchFamily="2" charset="-122"/>
              </a:rPr>
              <a:t>。</a:t>
            </a:r>
            <a:endParaRPr lang="zh-CN" altLang="en-US" sz="2200" b="1" smtClean="0">
              <a:solidFill>
                <a:srgbClr val="000000"/>
              </a:solidFill>
            </a:endParaRPr>
          </a:p>
          <a:p>
            <a:pPr eaLnBrk="1" hangingPunct="1">
              <a:lnSpc>
                <a:spcPct val="150000"/>
              </a:lnSpc>
              <a:spcBef>
                <a:spcPct val="0"/>
              </a:spcBef>
              <a:buFontTx/>
              <a:buNone/>
            </a:pPr>
            <a:r>
              <a:rPr lang="zh-CN" altLang="zh-CN" sz="2200" smtClean="0">
                <a:solidFill>
                  <a:srgbClr val="000000"/>
                </a:solidFill>
                <a:latin typeface="黑体" panose="02010609060101010101" pitchFamily="49" charset="-122"/>
                <a:ea typeface="黑体" panose="02010609060101010101" pitchFamily="49" charset="-122"/>
                <a:sym typeface="宋体" panose="02010600030101010101" pitchFamily="2" charset="-122"/>
              </a:rPr>
              <a:t>现场处置方案</a:t>
            </a:r>
            <a:r>
              <a:rPr lang="zh-CN" altLang="en-US" sz="2200" smtClean="0">
                <a:solidFill>
                  <a:srgbClr val="000000"/>
                </a:solidFill>
                <a:latin typeface="仿宋_GB2312"/>
                <a:ea typeface="仿宋_GB2312"/>
                <a:cs typeface="仿宋_GB2312"/>
                <a:sym typeface="宋体" panose="02010600030101010101" pitchFamily="2" charset="-122"/>
              </a:rPr>
              <a:t>。</a:t>
            </a:r>
            <a:endParaRPr lang="zh-CN" altLang="zh-CN" sz="2200" smtClean="0">
              <a:solidFill>
                <a:srgbClr val="000000"/>
              </a:solidFill>
              <a:latin typeface="仿宋_GB2312"/>
              <a:ea typeface="仿宋_GB2312"/>
              <a:cs typeface="仿宋_GB2312"/>
              <a:sym typeface="宋体" panose="02010600030101010101" pitchFamily="2" charset="-122"/>
            </a:endParaRPr>
          </a:p>
          <a:p>
            <a:pPr eaLnBrk="1" hangingPunct="1">
              <a:lnSpc>
                <a:spcPct val="150000"/>
              </a:lnSpc>
              <a:buFontTx/>
              <a:buNone/>
            </a:pPr>
            <a:r>
              <a:rPr lang="zh-CN" altLang="zh-CN" sz="2200" smtClean="0">
                <a:solidFill>
                  <a:srgbClr val="000000"/>
                </a:solidFill>
                <a:latin typeface="黑体" panose="02010609060101010101" pitchFamily="49" charset="-122"/>
                <a:ea typeface="黑体" panose="02010609060101010101" pitchFamily="49" charset="-122"/>
                <a:sym typeface="宋体" panose="02010600030101010101" pitchFamily="2" charset="-122"/>
              </a:rPr>
              <a:t>职业病危害警示标识及说明</a:t>
            </a:r>
            <a:r>
              <a:rPr lang="zh-CN" altLang="en-US" sz="2200" smtClean="0">
                <a:solidFill>
                  <a:srgbClr val="000000"/>
                </a:solidFill>
                <a:latin typeface="黑体" panose="02010609060101010101" pitchFamily="49" charset="-122"/>
                <a:ea typeface="黑体" panose="02010609060101010101" pitchFamily="49" charset="-122"/>
                <a:sym typeface="宋体" panose="02010600030101010101" pitchFamily="2" charset="-122"/>
              </a:rPr>
              <a:t>。</a:t>
            </a:r>
            <a:endParaRPr lang="zh-CN" altLang="zh-CN" sz="2200" smtClean="0">
              <a:solidFill>
                <a:srgbClr val="000000"/>
              </a:solidFill>
              <a:latin typeface="黑体" panose="02010609060101010101" pitchFamily="49" charset="-122"/>
              <a:ea typeface="黑体" panose="02010609060101010101" pitchFamily="49" charset="-122"/>
              <a:sym typeface="宋体" panose="02010600030101010101" pitchFamily="2" charset="-122"/>
            </a:endParaRPr>
          </a:p>
          <a:p>
            <a:pPr algn="ctr" eaLnBrk="1" hangingPunct="1">
              <a:lnSpc>
                <a:spcPct val="150000"/>
              </a:lnSpc>
              <a:buFontTx/>
              <a:buNone/>
            </a:pPr>
            <a:r>
              <a:rPr lang="zh-CN" altLang="en-US" sz="2200" smtClean="0">
                <a:latin typeface="仿宋_GB2312"/>
                <a:ea typeface="仿宋_GB2312"/>
                <a:cs typeface="仿宋_GB2312"/>
              </a:rPr>
              <a:t>	</a:t>
            </a:r>
            <a:r>
              <a:rPr lang="en-US" altLang="zh-CN" sz="2200" smtClean="0">
                <a:latin typeface="楷体_GB2312"/>
                <a:ea typeface="楷体_GB2312"/>
                <a:cs typeface="楷体_GB2312"/>
              </a:rPr>
              <a:t>《</a:t>
            </a:r>
            <a:r>
              <a:rPr lang="zh-CN" altLang="en-US" sz="2200" smtClean="0">
                <a:latin typeface="楷体_GB2312"/>
                <a:ea typeface="楷体_GB2312"/>
                <a:cs typeface="楷体_GB2312"/>
              </a:rPr>
              <a:t>安全生产法</a:t>
            </a:r>
            <a:r>
              <a:rPr lang="en-US" altLang="zh-CN" sz="2200" smtClean="0">
                <a:latin typeface="楷体_GB2312"/>
                <a:ea typeface="楷体_GB2312"/>
                <a:cs typeface="楷体_GB2312"/>
              </a:rPr>
              <a:t>》</a:t>
            </a:r>
            <a:r>
              <a:rPr lang="en-US" altLang="zh-CN" sz="2200" smtClean="0">
                <a:latin typeface="楷体_GB2312"/>
                <a:ea typeface="楷体_GB2312"/>
                <a:cs typeface="楷体_GB2312"/>
                <a:sym typeface="宋体" panose="02010600030101010101" pitchFamily="2" charset="-122"/>
              </a:rPr>
              <a:t>《</a:t>
            </a:r>
            <a:r>
              <a:rPr lang="zh-CN" altLang="en-US" sz="2200" smtClean="0">
                <a:latin typeface="楷体_GB2312"/>
                <a:ea typeface="楷体_GB2312"/>
                <a:cs typeface="楷体_GB2312"/>
                <a:sym typeface="宋体" panose="02010600030101010101" pitchFamily="2" charset="-122"/>
              </a:rPr>
              <a:t>危险化学品重大危险源监督管理暂行规定</a:t>
            </a:r>
            <a:r>
              <a:rPr lang="en-US" altLang="zh-CN" sz="2200" smtClean="0">
                <a:latin typeface="楷体_GB2312"/>
                <a:ea typeface="楷体_GB2312"/>
                <a:cs typeface="楷体_GB2312"/>
                <a:sym typeface="宋体" panose="02010600030101010101" pitchFamily="2" charset="-122"/>
              </a:rPr>
              <a:t>》</a:t>
            </a:r>
            <a:endParaRPr lang="en-US" altLang="zh-CN" sz="2200" smtClean="0">
              <a:latin typeface="楷体_GB2312"/>
              <a:ea typeface="楷体_GB2312"/>
              <a:cs typeface="楷体_GB2312"/>
              <a:sym typeface="宋体" panose="02010600030101010101" pitchFamily="2" charset="-122"/>
            </a:endParaRPr>
          </a:p>
          <a:p>
            <a:pPr algn="ctr" eaLnBrk="1" hangingPunct="1">
              <a:lnSpc>
                <a:spcPct val="150000"/>
              </a:lnSpc>
              <a:buFontTx/>
              <a:buNone/>
            </a:pPr>
            <a:r>
              <a:rPr lang="en-US" altLang="zh-CN" sz="2200" smtClean="0">
                <a:latin typeface="楷体_GB2312"/>
                <a:ea typeface="楷体_GB2312"/>
                <a:cs typeface="楷体_GB2312"/>
                <a:sym typeface="宋体" panose="02010600030101010101" pitchFamily="2" charset="-122"/>
              </a:rPr>
              <a:t>《</a:t>
            </a:r>
            <a:r>
              <a:rPr lang="zh-CN" altLang="en-US" sz="2200" smtClean="0">
                <a:latin typeface="楷体_GB2312"/>
                <a:ea typeface="楷体_GB2312"/>
                <a:cs typeface="楷体_GB2312"/>
                <a:sym typeface="宋体" panose="02010600030101010101" pitchFamily="2" charset="-122"/>
              </a:rPr>
              <a:t>工作场所职业病危害警示标识</a:t>
            </a:r>
            <a:r>
              <a:rPr lang="en-US" altLang="zh-CN" sz="2200" smtClean="0">
                <a:latin typeface="楷体_GB2312"/>
                <a:ea typeface="楷体_GB2312"/>
                <a:cs typeface="楷体_GB2312"/>
                <a:sym typeface="宋体" panose="02010600030101010101" pitchFamily="2" charset="-122"/>
              </a:rPr>
              <a:t>》 </a:t>
            </a:r>
            <a:endParaRPr lang="en-US" altLang="zh-CN" sz="2200" b="1" smtClean="0">
              <a:ea typeface="黑体" panose="02010609060101010101" pitchFamily="49" charset="-122"/>
            </a:endParaRPr>
          </a:p>
          <a:p>
            <a:pPr eaLnBrk="1" hangingPunct="1"/>
            <a:endParaRPr lang="en-US" altLang="zh-CN" sz="2200" smtClean="0">
              <a:ea typeface="黑体" panose="02010609060101010101" pitchFamily="49" charset="-122"/>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灯片编号占位符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65CECB18-C4D0-4045-8233-E5C1B8A8B04B}" type="slidenum">
              <a:rPr lang="en-US" altLang="zh-CN" sz="1400"/>
            </a:fld>
            <a:endParaRPr lang="en-US" altLang="zh-CN" sz="1400"/>
          </a:p>
        </p:txBody>
      </p:sp>
      <p:sp>
        <p:nvSpPr>
          <p:cNvPr id="102403" name="Rectangle 3"/>
          <p:cNvSpPr>
            <a:spLocks noGrp="1" noChangeArrowheads="1"/>
          </p:cNvSpPr>
          <p:nvPr>
            <p:ph type="body" idx="1"/>
          </p:nvPr>
        </p:nvSpPr>
        <p:spPr>
          <a:xfrm>
            <a:off x="590550" y="765175"/>
            <a:ext cx="8229600" cy="4525963"/>
          </a:xfrm>
        </p:spPr>
        <p:txBody>
          <a:bodyPr/>
          <a:lstStyle/>
          <a:p>
            <a:pPr eaLnBrk="1" hangingPunct="1">
              <a:lnSpc>
                <a:spcPct val="150000"/>
              </a:lnSpc>
              <a:buFontTx/>
              <a:buNone/>
            </a:pPr>
            <a:r>
              <a:rPr lang="zh-CN" altLang="en-US" sz="2200" b="1" smtClean="0">
                <a:solidFill>
                  <a:srgbClr val="000000"/>
                </a:solidFill>
              </a:rPr>
              <a:t>用电管理：</a:t>
            </a:r>
            <a:endParaRPr lang="en-US" altLang="zh-CN" sz="2200" b="1" smtClean="0">
              <a:solidFill>
                <a:srgbClr val="000000"/>
              </a:solidFill>
            </a:endParaRPr>
          </a:p>
          <a:p>
            <a:pPr eaLnBrk="1" hangingPunct="1">
              <a:lnSpc>
                <a:spcPct val="150000"/>
              </a:lnSpc>
              <a:buFontTx/>
              <a:buNone/>
            </a:pPr>
            <a:r>
              <a:rPr lang="en-US" altLang="zh-CN" sz="2200" smtClean="0">
                <a:latin typeface="楷体" panose="02010609060101010101" pitchFamily="49" charset="-122"/>
                <a:ea typeface="楷体" panose="02010609060101010101" pitchFamily="49" charset="-122"/>
                <a:cs typeface="仿宋_GB2312"/>
              </a:rPr>
              <a:t>      </a:t>
            </a:r>
            <a:r>
              <a:rPr lang="zh-CN" altLang="zh-CN" sz="2200" smtClean="0">
                <a:latin typeface="楷体" panose="02010609060101010101" pitchFamily="49" charset="-122"/>
                <a:ea typeface="楷体" panose="02010609060101010101" pitchFamily="49" charset="-122"/>
                <a:cs typeface="仿宋_GB2312"/>
              </a:rPr>
              <a:t>消防、喷淋等用电</a:t>
            </a:r>
            <a:r>
              <a:rPr lang="en-US" altLang="zh-CN" sz="2200" smtClean="0">
                <a:latin typeface="楷体" panose="02010609060101010101" pitchFamily="49" charset="-122"/>
                <a:ea typeface="楷体" panose="02010609060101010101" pitchFamily="49" charset="-122"/>
                <a:cs typeface="仿宋_GB2312"/>
              </a:rPr>
              <a:t>,</a:t>
            </a:r>
            <a:r>
              <a:rPr lang="zh-CN" altLang="zh-CN" sz="2200" smtClean="0">
                <a:latin typeface="楷体" panose="02010609060101010101" pitchFamily="49" charset="-122"/>
                <a:ea typeface="楷体" panose="02010609060101010101" pitchFamily="49" charset="-122"/>
                <a:cs typeface="仿宋_GB2312"/>
              </a:rPr>
              <a:t>应为双电源或双回路</a:t>
            </a:r>
            <a:r>
              <a:rPr lang="zh-CN" altLang="en-US" sz="2200" smtClean="0">
                <a:latin typeface="楷体" panose="02010609060101010101" pitchFamily="49" charset="-122"/>
                <a:ea typeface="楷体" panose="02010609060101010101" pitchFamily="49" charset="-122"/>
                <a:cs typeface="仿宋_GB2312"/>
              </a:rPr>
              <a:t>。	</a:t>
            </a:r>
            <a:endParaRPr lang="zh-CN" altLang="en-US" sz="2200" smtClean="0">
              <a:latin typeface="楷体" panose="02010609060101010101" pitchFamily="49" charset="-122"/>
              <a:ea typeface="楷体" panose="02010609060101010101" pitchFamily="49" charset="-122"/>
              <a:cs typeface="仿宋_GB2312"/>
            </a:endParaRPr>
          </a:p>
          <a:p>
            <a:pPr algn="ctr" eaLnBrk="1" hangingPunct="1">
              <a:lnSpc>
                <a:spcPct val="150000"/>
              </a:lnSpc>
              <a:buFontTx/>
              <a:buNone/>
            </a:pPr>
            <a:r>
              <a:rPr lang="en-US" altLang="zh-CN" sz="2200" smtClean="0">
                <a:latin typeface="楷体" panose="02010609060101010101" pitchFamily="49" charset="-122"/>
                <a:ea typeface="楷体" panose="02010609060101010101" pitchFamily="49" charset="-122"/>
                <a:cs typeface="楷体_GB2312"/>
                <a:sym typeface="宋体" panose="02010600030101010101" pitchFamily="2" charset="-122"/>
              </a:rPr>
              <a:t>《</a:t>
            </a:r>
            <a:r>
              <a:rPr lang="zh-CN" altLang="en-US" sz="2200" smtClean="0">
                <a:latin typeface="楷体" panose="02010609060101010101" pitchFamily="49" charset="-122"/>
                <a:ea typeface="楷体" panose="02010609060101010101" pitchFamily="49" charset="-122"/>
                <a:cs typeface="楷体_GB2312"/>
                <a:sym typeface="宋体" panose="02010600030101010101" pitchFamily="2" charset="-122"/>
              </a:rPr>
              <a:t>建筑设计防火规范</a:t>
            </a:r>
            <a:r>
              <a:rPr lang="en-US" altLang="zh-CN" sz="2200" smtClean="0">
                <a:latin typeface="楷体" panose="02010609060101010101" pitchFamily="49" charset="-122"/>
                <a:ea typeface="楷体" panose="02010609060101010101" pitchFamily="49" charset="-122"/>
                <a:cs typeface="楷体_GB2312"/>
                <a:sym typeface="宋体" panose="02010600030101010101" pitchFamily="2" charset="-122"/>
              </a:rPr>
              <a:t>》《</a:t>
            </a:r>
            <a:r>
              <a:rPr lang="zh-CN" altLang="en-US" sz="2200" smtClean="0">
                <a:latin typeface="楷体" panose="02010609060101010101" pitchFamily="49" charset="-122"/>
                <a:ea typeface="楷体" panose="02010609060101010101" pitchFamily="49" charset="-122"/>
                <a:cs typeface="楷体_GB2312"/>
                <a:sym typeface="宋体" panose="02010600030101010101" pitchFamily="2" charset="-122"/>
              </a:rPr>
              <a:t>冷库设计规范</a:t>
            </a:r>
            <a:r>
              <a:rPr lang="en-US" altLang="zh-CN" sz="2200" smtClean="0">
                <a:latin typeface="楷体" panose="02010609060101010101" pitchFamily="49" charset="-122"/>
                <a:ea typeface="楷体" panose="02010609060101010101" pitchFamily="49" charset="-122"/>
                <a:cs typeface="楷体_GB2312"/>
                <a:sym typeface="宋体" panose="02010600030101010101" pitchFamily="2" charset="-122"/>
              </a:rPr>
              <a:t>》</a:t>
            </a:r>
            <a:endParaRPr lang="en-US" altLang="zh-CN" sz="2200" smtClean="0">
              <a:latin typeface="楷体" panose="02010609060101010101" pitchFamily="49" charset="-122"/>
              <a:ea typeface="楷体" panose="02010609060101010101" pitchFamily="49" charset="-122"/>
              <a:cs typeface="楷体_GB2312"/>
              <a:sym typeface="宋体" panose="02010600030101010101" pitchFamily="2" charset="-122"/>
            </a:endParaRPr>
          </a:p>
          <a:p>
            <a:pPr eaLnBrk="1" hangingPunct="1">
              <a:lnSpc>
                <a:spcPct val="150000"/>
              </a:lnSpc>
              <a:buFontTx/>
              <a:buNone/>
            </a:pPr>
            <a:r>
              <a:rPr lang="en-US" altLang="zh-CN" sz="2200" smtClean="0">
                <a:latin typeface="楷体" panose="02010609060101010101" pitchFamily="49" charset="-122"/>
                <a:ea typeface="楷体" panose="02010609060101010101" pitchFamily="49" charset="-122"/>
                <a:cs typeface="楷体_GB2312"/>
                <a:sym typeface="宋体" panose="02010600030101010101" pitchFamily="2" charset="-122"/>
              </a:rPr>
              <a:t>	    </a:t>
            </a:r>
            <a:r>
              <a:rPr lang="zh-CN" altLang="zh-CN" sz="2200" smtClean="0">
                <a:latin typeface="楷体" panose="02010609060101010101" pitchFamily="49" charset="-122"/>
                <a:ea typeface="楷体" panose="02010609060101010101" pitchFamily="49" charset="-122"/>
                <a:cs typeface="仿宋_GB2312"/>
              </a:rPr>
              <a:t>氨制冷机房、</a:t>
            </a:r>
            <a:r>
              <a:rPr lang="zh-CN" altLang="en-US" sz="2200" smtClean="0">
                <a:latin typeface="楷体" panose="02010609060101010101" pitchFamily="49" charset="-122"/>
                <a:ea typeface="楷体" panose="02010609060101010101" pitchFamily="49" charset="-122"/>
                <a:cs typeface="仿宋_GB2312"/>
              </a:rPr>
              <a:t>配</a:t>
            </a:r>
            <a:r>
              <a:rPr lang="zh-CN" altLang="zh-CN" sz="2200" smtClean="0">
                <a:latin typeface="楷体" panose="02010609060101010101" pitchFamily="49" charset="-122"/>
                <a:ea typeface="楷体" panose="02010609060101010101" pitchFamily="49" charset="-122"/>
                <a:cs typeface="仿宋_GB2312"/>
              </a:rPr>
              <a:t>电室应设应急照明</a:t>
            </a:r>
            <a:r>
              <a:rPr lang="zh-CN" altLang="en-US" sz="2200" smtClean="0">
                <a:latin typeface="楷体" panose="02010609060101010101" pitchFamily="49" charset="-122"/>
                <a:ea typeface="楷体" panose="02010609060101010101" pitchFamily="49" charset="-122"/>
                <a:cs typeface="仿宋_GB2312"/>
              </a:rPr>
              <a:t>。	</a:t>
            </a:r>
            <a:endParaRPr lang="zh-CN" altLang="en-US" sz="2200" smtClean="0">
              <a:latin typeface="楷体" panose="02010609060101010101" pitchFamily="49" charset="-122"/>
              <a:ea typeface="楷体" panose="02010609060101010101" pitchFamily="49" charset="-122"/>
              <a:cs typeface="仿宋_GB2312"/>
            </a:endParaRPr>
          </a:p>
          <a:p>
            <a:pPr eaLnBrk="1" hangingPunct="1">
              <a:lnSpc>
                <a:spcPct val="150000"/>
              </a:lnSpc>
              <a:buFontTx/>
              <a:buNone/>
            </a:pPr>
            <a:r>
              <a:rPr lang="zh-CN" altLang="zh-CN" sz="2200" smtClean="0">
                <a:latin typeface="楷体" panose="02010609060101010101" pitchFamily="49" charset="-122"/>
                <a:ea typeface="楷体" panose="02010609060101010101" pitchFamily="49" charset="-122"/>
                <a:cs typeface="仿宋_GB2312"/>
              </a:rPr>
              <a:t>	</a:t>
            </a:r>
            <a:r>
              <a:rPr lang="en-US" altLang="zh-CN" sz="2200" smtClean="0">
                <a:latin typeface="楷体" panose="02010609060101010101" pitchFamily="49" charset="-122"/>
                <a:ea typeface="楷体" panose="02010609060101010101" pitchFamily="49" charset="-122"/>
                <a:cs typeface="仿宋_GB2312"/>
              </a:rPr>
              <a:t>    </a:t>
            </a:r>
            <a:r>
              <a:rPr lang="zh-CN" altLang="zh-CN" sz="2200" smtClean="0">
                <a:latin typeface="楷体" panose="02010609060101010101" pitchFamily="49" charset="-122"/>
                <a:ea typeface="楷体" panose="02010609060101010101" pitchFamily="49" charset="-122"/>
                <a:cs typeface="仿宋_GB2312"/>
              </a:rPr>
              <a:t>照明灯具应防爆型</a:t>
            </a:r>
            <a:r>
              <a:rPr lang="zh-CN" altLang="en-US" sz="2200" smtClean="0">
                <a:latin typeface="楷体" panose="02010609060101010101" pitchFamily="49" charset="-122"/>
                <a:ea typeface="楷体" panose="02010609060101010101" pitchFamily="49" charset="-122"/>
                <a:cs typeface="仿宋_GB2312"/>
              </a:rPr>
              <a:t>。	</a:t>
            </a:r>
            <a:endParaRPr lang="zh-CN" altLang="en-US" sz="2200" smtClean="0">
              <a:latin typeface="楷体" panose="02010609060101010101" pitchFamily="49" charset="-122"/>
              <a:ea typeface="楷体" panose="02010609060101010101" pitchFamily="49" charset="-122"/>
              <a:cs typeface="仿宋_GB2312"/>
            </a:endParaRPr>
          </a:p>
          <a:p>
            <a:pPr eaLnBrk="1" hangingPunct="1">
              <a:lnSpc>
                <a:spcPct val="150000"/>
              </a:lnSpc>
              <a:buFontTx/>
              <a:buNone/>
            </a:pPr>
            <a:r>
              <a:rPr lang="zh-CN" altLang="zh-CN" sz="2200" smtClean="0">
                <a:latin typeface="楷体" panose="02010609060101010101" pitchFamily="49" charset="-122"/>
                <a:ea typeface="楷体" panose="02010609060101010101" pitchFamily="49" charset="-122"/>
                <a:cs typeface="仿宋_GB2312"/>
              </a:rPr>
              <a:t>	</a:t>
            </a:r>
            <a:r>
              <a:rPr lang="en-US" altLang="zh-CN" sz="2200" smtClean="0">
                <a:latin typeface="楷体" panose="02010609060101010101" pitchFamily="49" charset="-122"/>
                <a:ea typeface="楷体" panose="02010609060101010101" pitchFamily="49" charset="-122"/>
                <a:cs typeface="仿宋_GB2312"/>
              </a:rPr>
              <a:t>    </a:t>
            </a:r>
            <a:r>
              <a:rPr lang="zh-CN" altLang="zh-CN" sz="2200" smtClean="0">
                <a:latin typeface="楷体" panose="02010609060101010101" pitchFamily="49" charset="-122"/>
                <a:ea typeface="楷体" panose="02010609060101010101" pitchFamily="49" charset="-122"/>
                <a:cs typeface="仿宋_GB2312"/>
              </a:rPr>
              <a:t>事故排风机</a:t>
            </a:r>
            <a:r>
              <a:rPr lang="zh-CN" altLang="en-US" sz="2200" smtClean="0">
                <a:latin typeface="楷体" panose="02010609060101010101" pitchFamily="49" charset="-122"/>
                <a:ea typeface="楷体" panose="02010609060101010101" pitchFamily="49" charset="-122"/>
                <a:cs typeface="仿宋_GB2312"/>
              </a:rPr>
              <a:t>、</a:t>
            </a:r>
            <a:r>
              <a:rPr lang="zh-CN" altLang="zh-CN" sz="2200" smtClean="0">
                <a:latin typeface="楷体" panose="02010609060101010101" pitchFamily="49" charset="-122"/>
                <a:ea typeface="楷体" panose="02010609060101010101" pitchFamily="49" charset="-122"/>
                <a:cs typeface="仿宋_GB2312"/>
              </a:rPr>
              <a:t>大型冷库、高层冷库应按二级负荷供电</a:t>
            </a:r>
            <a:r>
              <a:rPr lang="zh-CN" altLang="en-US" sz="2200" smtClean="0">
                <a:latin typeface="楷体" panose="02010609060101010101" pitchFamily="49" charset="-122"/>
                <a:ea typeface="楷体" panose="02010609060101010101" pitchFamily="49" charset="-122"/>
                <a:cs typeface="仿宋_GB2312"/>
              </a:rPr>
              <a:t>。</a:t>
            </a:r>
            <a:r>
              <a:rPr lang="zh-CN" altLang="en-US" sz="2000" smtClean="0">
                <a:latin typeface="楷体" panose="02010609060101010101" pitchFamily="49" charset="-122"/>
                <a:ea typeface="楷体" panose="02010609060101010101" pitchFamily="49" charset="-122"/>
                <a:cs typeface="仿宋_GB2312"/>
              </a:rPr>
              <a:t>	</a:t>
            </a:r>
            <a:endParaRPr lang="zh-CN" altLang="en-US" sz="2000" smtClean="0">
              <a:latin typeface="楷体" panose="02010609060101010101" pitchFamily="49" charset="-122"/>
              <a:ea typeface="楷体" panose="02010609060101010101" pitchFamily="49" charset="-122"/>
              <a:cs typeface="仿宋_GB2312"/>
            </a:endParaRPr>
          </a:p>
        </p:txBody>
      </p:sp>
      <p:pic>
        <p:nvPicPr>
          <p:cNvPr id="102404" name="Picture 5" descr="U_8840~1"/>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2916238" y="4387850"/>
            <a:ext cx="3533775"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p="http://schemas.openxmlformats.org/presentationml/2006/main">
  <p:tag name="KSO_WM_UNIT_PLACING_PICTURE_USER_VIEWPORT" val="{&quot;height&quot;:2912.499212598425,&quot;width&quot;:2167.499212598425}"/>
</p:tagLst>
</file>

<file path=ppt/tags/tag10.xml><?xml version="1.0" encoding="utf-8"?>
<p:tagLst xmlns:p="http://schemas.openxmlformats.org/presentationml/2006/main">
  <p:tag name="KSO_WM_UNIT_PLACING_PICTURE_USER_VIEWPORT" val="{&quot;height&quot;:2912.5007874015746,&quot;width&quot;:3175}"/>
</p:tagLst>
</file>

<file path=ppt/tags/tag11.xml><?xml version="1.0" encoding="utf-8"?>
<p:tagLst xmlns:p="http://schemas.openxmlformats.org/presentationml/2006/main">
  <p:tag name="KSO_WM_UNIT_PLACING_PICTURE_USER_VIEWPORT" val="{&quot;height&quot;:3410,&quot;width&quot;:4500}"/>
</p:tagLst>
</file>

<file path=ppt/tags/tag12.xml><?xml version="1.0" encoding="utf-8"?>
<p:tagLst xmlns:p="http://schemas.openxmlformats.org/presentationml/2006/main">
  <p:tag name="KSO_WM_UNIT_PLACING_PICTURE_USER_VIEWPORT" val="{&quot;height&quot;:4500,&quot;width&quot;:6010}"/>
</p:tagLst>
</file>

<file path=ppt/tags/tag13.xml><?xml version="1.0" encoding="utf-8"?>
<p:tagLst xmlns:p="http://schemas.openxmlformats.org/presentationml/2006/main">
  <p:tag name="KSO_WM_UNIT_PLACING_PICTURE_USER_VIEWPORT" val="{&quot;height&quot;:4615,&quot;width&quot;:7030}"/>
</p:tagLst>
</file>

<file path=ppt/tags/tag14.xml><?xml version="1.0" encoding="utf-8"?>
<p:tagLst xmlns:p="http://schemas.openxmlformats.org/presentationml/2006/main">
  <p:tag name="KSO_WM_UNIT_PLACING_PICTURE_USER_VIEWPORT" val="{&quot;height&quot;:4500,&quot;width&quot;:4860}"/>
</p:tagLst>
</file>

<file path=ppt/tags/tag15.xml><?xml version="1.0" encoding="utf-8"?>
<p:tagLst xmlns:p="http://schemas.openxmlformats.org/presentationml/2006/main">
  <p:tag name="KSO_WM_UNIT_PLACING_PICTURE_USER_VIEWPORT" val="{&quot;height&quot;:4500,&quot;width&quot;:6000}"/>
</p:tagLst>
</file>

<file path=ppt/tags/tag16.xml><?xml version="1.0" encoding="utf-8"?>
<p:tagLst xmlns:p="http://schemas.openxmlformats.org/presentationml/2006/main">
  <p:tag name="KSO_WM_UNIT_PLACING_PICTURE_USER_VIEWPORT" val="{&quot;height&quot;:6607.500787401575,&quot;width&quot;:10660.356456747017}"/>
</p:tagLst>
</file>

<file path=ppt/tags/tag17.xml><?xml version="1.0" encoding="utf-8"?>
<p:tagLst xmlns:p="http://schemas.openxmlformats.org/presentationml/2006/main">
  <p:tag name="KSO_WM_UNIT_PLACING_PICTURE_USER_VIEWPORT" val="{&quot;height&quot;:3970,&quot;width&quot;:6200}"/>
</p:tagLst>
</file>

<file path=ppt/tags/tag18.xml><?xml version="1.0" encoding="utf-8"?>
<p:tagLst xmlns:p="http://schemas.openxmlformats.org/presentationml/2006/main">
  <p:tag name="KSO_WM_UNIT_PLACING_PICTURE_USER_VIEWPORT" val="{&quot;height&quot;:4500,&quot;width&quot;:5055}"/>
</p:tagLst>
</file>

<file path=ppt/tags/tag19.xml><?xml version="1.0" encoding="utf-8"?>
<p:tagLst xmlns:p="http://schemas.openxmlformats.org/presentationml/2006/main">
  <p:tag name="KSO_WM_UNIT_PLACING_PICTURE_USER_VIEWPORT" val="{&quot;height&quot;:4500,&quot;width&quot;:6000}"/>
</p:tagLst>
</file>

<file path=ppt/tags/tag2.xml><?xml version="1.0" encoding="utf-8"?>
<p:tagLst xmlns:p="http://schemas.openxmlformats.org/presentationml/2006/main">
  <p:tag name="KSO_WM_UNIT_PLACING_PICTURE_USER_VIEWPORT" val="{&quot;height&quot;:2722.499212598425,&quot;width&quot;:2100}"/>
</p:tagLst>
</file>

<file path=ppt/tags/tag20.xml><?xml version="1.0" encoding="utf-8"?>
<p:tagLst xmlns:p="http://schemas.openxmlformats.org/presentationml/2006/main">
  <p:tag name="KSO_WM_UNIT_PLACING_PICTURE_USER_VIEWPORT" val="{&quot;height&quot;:4042.5007874015746,&quot;width&quot;:6875}"/>
</p:tagLst>
</file>

<file path=ppt/tags/tag21.xml><?xml version="1.0" encoding="utf-8"?>
<p:tagLst xmlns:p="http://schemas.openxmlformats.org/presentationml/2006/main">
  <p:tag name="KSO_WM_UNIT_PLACING_PICTURE_USER_VIEWPORT" val="{&quot;height&quot;:3747.499212598425,&quot;width&quot;:6005}"/>
</p:tagLst>
</file>

<file path=ppt/tags/tag22.xml><?xml version="1.0" encoding="utf-8"?>
<p:tagLst xmlns:p="http://schemas.openxmlformats.org/presentationml/2006/main">
  <p:tag name="KSO_WM_UNIT_PLACING_PICTURE_USER_VIEWPORT" val="{&quot;height&quot;:3742.499212598425,&quot;width&quot;:5982.500787401575}"/>
</p:tagLst>
</file>

<file path=ppt/tags/tag23.xml><?xml version="1.0" encoding="utf-8"?>
<p:tagLst xmlns:p="http://schemas.openxmlformats.org/presentationml/2006/main">
  <p:tag name="KSO_WM_UNIT_PLACING_PICTURE_USER_VIEWPORT" val="{&quot;height&quot;:4560,&quot;width&quot;:5190}"/>
</p:tagLst>
</file>

<file path=ppt/tags/tag24.xml><?xml version="1.0" encoding="utf-8"?>
<p:tagLst xmlns:p="http://schemas.openxmlformats.org/presentationml/2006/main">
  <p:tag name="KSO_WM_UNIT_PLACING_PICTURE_USER_VIEWPORT" val="{&quot;height&quot;:3175,&quot;width&quot;:3942.5007874015746}"/>
</p:tagLst>
</file>

<file path=ppt/tags/tag25.xml><?xml version="1.0" encoding="utf-8"?>
<p:tagLst xmlns:p="http://schemas.openxmlformats.org/presentationml/2006/main">
  <p:tag name="KSO_WM_UNIT_PLACING_PICTURE_USER_VIEWPORT" val="{&quot;height&quot;:2640,&quot;width&quot;:3175}"/>
</p:tagLst>
</file>

<file path=ppt/tags/tag26.xml><?xml version="1.0" encoding="utf-8"?>
<p:tagLst xmlns:p="http://schemas.openxmlformats.org/presentationml/2006/main">
  <p:tag name="KSO_WM_UNIT_PLACING_PICTURE_USER_VIEWPORT" val="{&quot;height&quot;:2640,&quot;width&quot;:3697.499212598425}"/>
</p:tagLst>
</file>

<file path=ppt/tags/tag27.xml><?xml version="1.0" encoding="utf-8"?>
<p:tagLst xmlns:p="http://schemas.openxmlformats.org/presentationml/2006/main">
  <p:tag name="KSO_WM_UNIT_PLACING_PICTURE_USER_VIEWPORT" val="{&quot;height&quot;:3400,&quot;width&quot;:5680}"/>
</p:tagLst>
</file>

<file path=ppt/tags/tag28.xml><?xml version="1.0" encoding="utf-8"?>
<p:tagLst xmlns:p="http://schemas.openxmlformats.org/presentationml/2006/main">
  <p:tag name="KSO_WM_UNIT_PLACING_PICTURE_USER_VIEWPORT" val="{&quot;height&quot;:4195,&quot;width&quot;:8592.500787401576}"/>
</p:tagLst>
</file>

<file path=ppt/tags/tag29.xml><?xml version="1.0" encoding="utf-8"?>
<p:tagLst xmlns:p="http://schemas.openxmlformats.org/presentationml/2006/main">
  <p:tag name="KSO_WM_UNIT_PLACING_PICTURE_USER_VIEWPORT" val="{&quot;height&quot;:3712.5007874015746,&quot;width&quot;:5330}"/>
</p:tagLst>
</file>

<file path=ppt/tags/tag3.xml><?xml version="1.0" encoding="utf-8"?>
<p:tagLst xmlns:p="http://schemas.openxmlformats.org/presentationml/2006/main">
  <p:tag name="KSO_WM_UNIT_PLACING_PICTURE_USER_VIEWPORT" val="{&quot;height&quot;:2835,&quot;width&quot;:2100}"/>
</p:tagLst>
</file>

<file path=ppt/tags/tag30.xml><?xml version="1.0" encoding="utf-8"?>
<p:tagLst xmlns:p="http://schemas.openxmlformats.org/presentationml/2006/main">
  <p:tag name="KSO_WM_UNIT_PLACING_PICTURE_USER_VIEWPORT" val="{&quot;height&quot;:4500,&quot;width&quot;:5940}"/>
</p:tagLst>
</file>

<file path=ppt/tags/tag31.xml><?xml version="1.0" encoding="utf-8"?>
<p:tagLst xmlns:p="http://schemas.openxmlformats.org/presentationml/2006/main">
  <p:tag name="KSO_WM_UNIT_PLACING_PICTURE_USER_VIEWPORT" val="{&quot;height&quot;:4105,&quot;width&quot;:5557.499212598425}"/>
</p:tagLst>
</file>

<file path=ppt/tags/tag32.xml><?xml version="1.0" encoding="utf-8"?>
<p:tagLst xmlns:p="http://schemas.openxmlformats.org/presentationml/2006/main">
  <p:tag name="KSO_WM_UNIT_PLACING_PICTURE_USER_VIEWPORT" val="{&quot;height&quot;:4105,&quot;width&quot;:5102.499212598425}"/>
</p:tagLst>
</file>

<file path=ppt/tags/tag33.xml><?xml version="1.0" encoding="utf-8"?>
<p:tagLst xmlns:p="http://schemas.openxmlformats.org/presentationml/2006/main">
  <p:tag name="KSO_WM_UNIT_PLACING_PICTURE_USER_VIEWPORT" val="{&quot;height&quot;:4240,&quot;width&quot;:6360}"/>
</p:tagLst>
</file>

<file path=ppt/tags/tag34.xml><?xml version="1.0" encoding="utf-8"?>
<p:tagLst xmlns:p="http://schemas.openxmlformats.org/presentationml/2006/main">
  <p:tag name="KSO_WM_UNIT_PLACING_PICTURE_USER_VIEWPORT" val="{&quot;height&quot;:4240,&quot;width&quot;:6360}"/>
</p:tagLst>
</file>

<file path=ppt/tags/tag35.xml><?xml version="1.0" encoding="utf-8"?>
<p:tagLst xmlns:p="http://schemas.openxmlformats.org/presentationml/2006/main">
  <p:tag name="KSO_WM_UNIT_PLACING_PICTURE_USER_VIEWPORT" val="{&quot;height&quot;:4480,&quot;width&quot;:6225}"/>
</p:tagLst>
</file>

<file path=ppt/tags/tag36.xml><?xml version="1.0" encoding="utf-8"?>
<p:tagLst xmlns:p="http://schemas.openxmlformats.org/presentationml/2006/main">
  <p:tag name="KSO_WM_UNIT_PLACING_PICTURE_USER_VIEWPORT" val="{&quot;height&quot;:4650,&quot;width&quot;:6125}"/>
</p:tagLst>
</file>

<file path=ppt/tags/tag37.xml><?xml version="1.0" encoding="utf-8"?>
<p:tagLst xmlns:p="http://schemas.openxmlformats.org/presentationml/2006/main">
  <p:tag name="KSO_WM_UNIT_PLACING_PICTURE_USER_VIEWPORT" val="{&quot;height&quot;:3857.499212598425,&quot;width&quot;:5727.499212598425}"/>
</p:tagLst>
</file>

<file path=ppt/tags/tag38.xml><?xml version="1.0" encoding="utf-8"?>
<p:tagLst xmlns:p="http://schemas.openxmlformats.org/presentationml/2006/main">
  <p:tag name="KSO_WM_UNIT_PLACING_PICTURE_USER_VIEWPORT" val="{&quot;height&quot;:4500,&quot;width&quot;:6000}"/>
</p:tagLst>
</file>

<file path=ppt/tags/tag39.xml><?xml version="1.0" encoding="utf-8"?>
<p:tagLst xmlns:p="http://schemas.openxmlformats.org/presentationml/2006/main">
  <p:tag name="KSO_WM_UNIT_PLACING_PICTURE_USER_VIEWPORT" val="{&quot;height&quot;:7697.500787401575,&quot;width&quot;:10885}"/>
</p:tagLst>
</file>

<file path=ppt/tags/tag4.xml><?xml version="1.0" encoding="utf-8"?>
<p:tagLst xmlns:p="http://schemas.openxmlformats.org/presentationml/2006/main">
  <p:tag name="KSO_WM_UNIT_PLACING_PICTURE_USER_VIEWPORT" val="{&quot;height&quot;:2800,&quot;width&quot;:2155}"/>
</p:tagLst>
</file>

<file path=ppt/tags/tag40.xml><?xml version="1.0" encoding="utf-8"?>
<p:tagLst xmlns:p="http://schemas.openxmlformats.org/presentationml/2006/main">
  <p:tag name="KSO_WM_UNIT_PLACING_PICTURE_USER_VIEWPORT" val="{&quot;height&quot;:9170,&quot;width&quot;:13040}"/>
</p:tagLst>
</file>

<file path=ppt/tags/tag41.xml><?xml version="1.0" encoding="utf-8"?>
<p:tagLst xmlns:p="http://schemas.openxmlformats.org/presentationml/2006/main">
  <p:tag name="KSO_WM_UNIT_PLACING_PICTURE_USER_VIEWPORT" val="{&quot;height&quot;:9170,&quot;width&quot;:13040}"/>
</p:tagLst>
</file>

<file path=ppt/tags/tag42.xml><?xml version="1.0" encoding="utf-8"?>
<p:tagLst xmlns:p="http://schemas.openxmlformats.org/presentationml/2006/main">
  <p:tag name="KSO_WM_UNIT_PLACING_PICTURE_USER_VIEWPORT" val="{&quot;height&quot;:9282.499212598424,&quot;width&quot;:12812.500787401576}"/>
</p:tagLst>
</file>

<file path=ppt/tags/tag43.xml><?xml version="1.0" encoding="utf-8"?>
<p:tagLst xmlns:p="http://schemas.openxmlformats.org/presentationml/2006/main">
  <p:tag name="KSO_WM_UNIT_PLACING_PICTURE_USER_VIEWPORT" val="{&quot;height&quot;:9055,&quot;width&quot;:13155}"/>
</p:tagLst>
</file>

<file path=ppt/tags/tag44.xml><?xml version="1.0" encoding="utf-8"?>
<p:tagLst xmlns:p="http://schemas.openxmlformats.org/presentationml/2006/main">
  <p:tag name="KSO_WM_UNIT_PLACING_PICTURE_USER_VIEWPORT" val="{&quot;height&quot;:9282.499212598424,&quot;width&quot;:13267.499212598424}"/>
</p:tagLst>
</file>

<file path=ppt/tags/tag45.xml><?xml version="1.0" encoding="utf-8"?>
<p:tagLst xmlns:p="http://schemas.openxmlformats.org/presentationml/2006/main">
  <p:tag name="KSO_WM_UNIT_PLACING_PICTURE_USER_VIEWPORT" val="{&quot;height&quot;:9282.500787401576,&quot;width&quot;:13155}"/>
</p:tagLst>
</file>

<file path=ppt/tags/tag46.xml><?xml version="1.0" encoding="utf-8"?>
<p:tagLst xmlns:p="http://schemas.openxmlformats.org/presentationml/2006/main">
  <p:tag name="KSO_WM_UNIT_PLACING_PICTURE_USER_VIEWPORT" val="{&quot;height&quot;:9282.500787401576,&quot;width&quot;:13040}"/>
</p:tagLst>
</file>

<file path=ppt/tags/tag47.xml><?xml version="1.0" encoding="utf-8"?>
<p:tagLst xmlns:p="http://schemas.openxmlformats.org/presentationml/2006/main">
  <p:tag name="KSO_WM_UNIT_PLACING_PICTURE_USER_VIEWPORT" val="{&quot;height&quot;:9300,&quot;width&quot;:12925}"/>
</p:tagLst>
</file>

<file path=ppt/tags/tag48.xml><?xml version="1.0" encoding="utf-8"?>
<p:tagLst xmlns:p="http://schemas.openxmlformats.org/presentationml/2006/main">
  <p:tag name="KSO_WM_UNIT_PLACING_PICTURE_USER_VIEWPORT" val="{&quot;height&quot;:9170,&quot;width&quot;:12925}"/>
</p:tagLst>
</file>

<file path=ppt/tags/tag49.xml><?xml version="1.0" encoding="utf-8"?>
<p:tagLst xmlns:p="http://schemas.openxmlformats.org/presentationml/2006/main">
  <p:tag name="KSO_WM_UNIT_PLACING_PICTURE_USER_VIEWPORT" val="{&quot;height&quot;:9282.500787401576,&quot;width&quot;:13267.499212598424}"/>
</p:tagLst>
</file>

<file path=ppt/tags/tag5.xml><?xml version="1.0" encoding="utf-8"?>
<p:tagLst xmlns:p="http://schemas.openxmlformats.org/presentationml/2006/main">
  <p:tag name="KSO_WM_UNIT_PLACING_PICTURE_USER_VIEWPORT" val="{&quot;height&quot;:1927.4992125984252,&quot;width&quot;:2267.499212598425}"/>
</p:tagLst>
</file>

<file path=ppt/tags/tag50.xml><?xml version="1.0" encoding="utf-8"?>
<p:tagLst xmlns:p="http://schemas.openxmlformats.org/presentationml/2006/main">
  <p:tag name="KSO_WM_UNIT_PLACING_PICTURE_USER_VIEWPORT" val="{&quot;height&quot;:9282.500787401576,&quot;width&quot;:13042.499212598424}"/>
</p:tagLst>
</file>

<file path=ppt/tags/tag51.xml><?xml version="1.0" encoding="utf-8"?>
<p:tagLst xmlns:p="http://schemas.openxmlformats.org/presentationml/2006/main">
  <p:tag name="KSO_WM_UNIT_PLACING_PICTURE_USER_VIEWPORT" val="{&quot;height&quot;:9282.500787401576,&quot;width&quot;:13040}"/>
</p:tagLst>
</file>

<file path=ppt/tags/tag52.xml><?xml version="1.0" encoding="utf-8"?>
<p:tagLst xmlns:p="http://schemas.openxmlformats.org/presentationml/2006/main">
  <p:tag name="KSO_WM_UNIT_PLACING_PICTURE_USER_VIEWPORT" val="{&quot;height&quot;:9055,&quot;width&quot;:13155}"/>
</p:tagLst>
</file>

<file path=ppt/tags/tag53.xml><?xml version="1.0" encoding="utf-8"?>
<p:tagLst xmlns:p="http://schemas.openxmlformats.org/presentationml/2006/main">
  <p:tag name="KSO_WM_UNIT_PLACING_PICTURE_USER_VIEWPORT" val="{&quot;height&quot;:3400,&quot;width&quot;:6750}"/>
</p:tagLst>
</file>

<file path=ppt/tags/tag54.xml><?xml version="1.0" encoding="utf-8"?>
<p:tagLst xmlns:p="http://schemas.openxmlformats.org/presentationml/2006/main">
  <p:tag name="KSO_WM_UNIT_PLACING_PICTURE_USER_VIEWPORT" val="{&quot;height&quot;:2947.499212598425,&quot;width&quot;:4675}"/>
</p:tagLst>
</file>

<file path=ppt/tags/tag55.xml><?xml version="1.0" encoding="utf-8"?>
<p:tagLst xmlns:p="http://schemas.openxmlformats.org/presentationml/2006/main">
  <p:tag name="KSO_WM_UNIT_PLACING_PICTURE_USER_VIEWPORT" val="{&quot;height&quot;:3967.5007874015746,&quot;width&quot;:6162.499212598425}"/>
</p:tagLst>
</file>

<file path=ppt/tags/tag56.xml><?xml version="1.0" encoding="utf-8"?>
<p:tagLst xmlns:p="http://schemas.openxmlformats.org/presentationml/2006/main">
  <p:tag name="KSO_WM_UNIT_PLACING_PICTURE_USER_VIEWPORT" val="{&quot;height&quot;:3300,&quot;width&quot;:5010}"/>
</p:tagLst>
</file>

<file path=ppt/tags/tag57.xml><?xml version="1.0" encoding="utf-8"?>
<p:tagLst xmlns:p="http://schemas.openxmlformats.org/presentationml/2006/main">
  <p:tag name="KSO_WM_UNIT_PLACING_PICTURE_USER_VIEWPORT" val="{&quot;height&quot;:2950,&quot;width&quot;:3967.499212598425}"/>
</p:tagLst>
</file>

<file path=ppt/tags/tag58.xml><?xml version="1.0" encoding="utf-8"?>
<p:tagLst xmlns:p="http://schemas.openxmlformats.org/presentationml/2006/main">
  <p:tag name="KSO_WM_UNIT_PLACING_PICTURE_USER_VIEWPORT" val="{&quot;height&quot;:2950,&quot;width&quot;:5355}"/>
</p:tagLst>
</file>

<file path=ppt/tags/tag59.xml><?xml version="1.0" encoding="utf-8"?>
<p:tagLst xmlns:p="http://schemas.openxmlformats.org/presentationml/2006/main">
  <p:tag name="KSO_WM_UNIT_PLACING_PICTURE_USER_VIEWPORT" val="{&quot;height&quot;:3300,&quot;width&quot;:4410}"/>
</p:tagLst>
</file>

<file path=ppt/tags/tag6.xml><?xml version="1.0" encoding="utf-8"?>
<p:tagLst xmlns:p="http://schemas.openxmlformats.org/presentationml/2006/main">
  <p:tag name="KSO_WM_UNIT_PLACING_PICTURE_USER_VIEWPORT" val="{&quot;height&quot;:3885,&quot;width&quot;:4500}"/>
</p:tagLst>
</file>

<file path=ppt/tags/tag60.xml><?xml version="1.0" encoding="utf-8"?>
<p:tagLst xmlns:p="http://schemas.openxmlformats.org/presentationml/2006/main">
  <p:tag name="KSO_WM_UNIT_PLACING_PICTURE_USER_VIEWPORT" val="{&quot;height&quot;:3300,&quot;width&quot;:7260}"/>
</p:tagLst>
</file>

<file path=ppt/tags/tag61.xml><?xml version="1.0" encoding="utf-8"?>
<p:tagLst xmlns:p="http://schemas.openxmlformats.org/presentationml/2006/main">
  <p:tag name="KSO_WM_UNIT_PLACING_PICTURE_USER_VIEWPORT" val="{&quot;height&quot;:2660,&quot;width&quot;:8960}"/>
</p:tagLst>
</file>

<file path=ppt/tags/tag62.xml><?xml version="1.0" encoding="utf-8"?>
<p:tagLst xmlns:p="http://schemas.openxmlformats.org/presentationml/2006/main">
  <p:tag name="KSO_WM_UNIT_PLACING_PICTURE_USER_VIEWPORT" val="{&quot;height&quot;:3270,&quot;width&quot;:4422.500787401575}"/>
</p:tagLst>
</file>

<file path=ppt/tags/tag63.xml><?xml version="1.0" encoding="utf-8"?>
<p:tagLst xmlns:p="http://schemas.openxmlformats.org/presentationml/2006/main">
  <p:tag name="KSO_WM_UNIT_PLACING_PICTURE_USER_VIEWPORT" val="{&quot;height&quot;:3797.499212598425,&quot;width&quot;:5692.499212598425}"/>
</p:tagLst>
</file>

<file path=ppt/tags/tag64.xml><?xml version="1.0" encoding="utf-8"?>
<p:tagLst xmlns:p="http://schemas.openxmlformats.org/presentationml/2006/main">
  <p:tag name="KSO_WM_UNIT_PLACING_PICTURE_USER_VIEWPORT" val="{&quot;height&quot;:3857.499212598425,&quot;width&quot;:4647.499212598425}"/>
</p:tagLst>
</file>

<file path=ppt/tags/tag65.xml><?xml version="1.0" encoding="utf-8"?>
<p:tagLst xmlns:p="http://schemas.openxmlformats.org/presentationml/2006/main">
  <p:tag name="KSO_WM_UNIT_PLACING_PICTURE_USER_VIEWPORT" val="{&quot;height&quot;:3515,&quot;width&quot;:3180}"/>
</p:tagLst>
</file>

<file path=ppt/tags/tag66.xml><?xml version="1.0" encoding="utf-8"?>
<p:tagLst xmlns:p="http://schemas.openxmlformats.org/presentationml/2006/main">
  <p:tag name="KSO_WM_UNIT_PLACING_PICTURE_USER_VIEWPORT" val="{&quot;height&quot;:3300,&quot;width&quot;:3390}"/>
</p:tagLst>
</file>

<file path=ppt/tags/tag67.xml><?xml version="1.0" encoding="utf-8"?>
<p:tagLst xmlns:p="http://schemas.openxmlformats.org/presentationml/2006/main">
  <p:tag name="KSO_WM_UNIT_PLACING_PICTURE_USER_VIEWPORT" val="{&quot;height&quot;:2270,&quot;width&quot;:2720}"/>
</p:tagLst>
</file>

<file path=ppt/tags/tag68.xml><?xml version="1.0" encoding="utf-8"?>
<p:tagLst xmlns:p="http://schemas.openxmlformats.org/presentationml/2006/main">
  <p:tag name="KSO_WM_UNIT_PLACING_PICTURE_USER_VIEWPORT" val="{&quot;height&quot;:2700,&quot;width&quot;:3600}"/>
</p:tagLst>
</file>

<file path=ppt/tags/tag69.xml><?xml version="1.0" encoding="utf-8"?>
<p:tagLst xmlns:p="http://schemas.openxmlformats.org/presentationml/2006/main">
  <p:tag name="KSO_WM_UNIT_PLACING_PICTURE_USER_VIEWPORT" val="{&quot;height&quot;:3300,&quot;width&quot;:4665}"/>
</p:tagLst>
</file>

<file path=ppt/tags/tag7.xml><?xml version="1.0" encoding="utf-8"?>
<p:tagLst xmlns:p="http://schemas.openxmlformats.org/presentationml/2006/main">
  <p:tag name="KSO_WM_UNIT_PLACING_PICTURE_USER_VIEWPORT" val="{&quot;height&quot;:3742.5007874015746,&quot;width&quot;:5625}"/>
</p:tagLst>
</file>

<file path=ppt/tags/tag70.xml><?xml version="1.0" encoding="utf-8"?>
<p:tagLst xmlns:p="http://schemas.openxmlformats.org/presentationml/2006/main">
  <p:tag name="KSO_WM_UNIT_PLACING_PICTURE_USER_VIEWPORT" val="{&quot;height&quot;:3287.5007874015746,&quot;width&quot;:5782.500787401575}"/>
</p:tagLst>
</file>

<file path=ppt/tags/tag71.xml><?xml version="1.0" encoding="utf-8"?>
<p:tagLst xmlns:p="http://schemas.openxmlformats.org/presentationml/2006/main">
  <p:tag name="KSO_WM_UNIT_PLACING_PICTURE_USER_VIEWPORT" val="{&quot;height&quot;:4470,&quot;width&quot;:5217.499212598425}"/>
</p:tagLst>
</file>

<file path=ppt/tags/tag72.xml><?xml version="1.0" encoding="utf-8"?>
<p:tagLst xmlns:p="http://schemas.openxmlformats.org/presentationml/2006/main">
  <p:tag name="KSO_WM_UNIT_PLACING_PICTURE_USER_VIEWPORT" val="{&quot;height&quot;:4500,&quot;width&quot;:7005}"/>
</p:tagLst>
</file>

<file path=ppt/tags/tag73.xml><?xml version="1.0" encoding="utf-8"?>
<p:tagLst xmlns:p="http://schemas.openxmlformats.org/presentationml/2006/main">
  <p:tag name="KSO_WM_UNIT_PLACING_PICTURE_USER_VIEWPORT" val="{&quot;height&quot;:3252.5007874015746,&quot;width&quot;:5565}"/>
</p:tagLst>
</file>

<file path=ppt/tags/tag74.xml><?xml version="1.0" encoding="utf-8"?>
<p:tagLst xmlns:p="http://schemas.openxmlformats.org/presentationml/2006/main">
  <p:tag name="KSO_WM_UNIT_PLACING_PICTURE_USER_VIEWPORT" val="{&quot;height&quot;:2610,&quot;width&quot;:4395}"/>
</p:tagLst>
</file>

<file path=ppt/tags/tag75.xml><?xml version="1.0" encoding="utf-8"?>
<p:tagLst xmlns:p="http://schemas.openxmlformats.org/presentationml/2006/main">
  <p:tag name="KSO_WM_UNIT_PLACING_PICTURE_USER_VIEWPORT" val="{&quot;height&quot;:3300,&quot;width&quot;:4530}"/>
</p:tagLst>
</file>

<file path=ppt/tags/tag76.xml><?xml version="1.0" encoding="utf-8"?>
<p:tagLst xmlns:p="http://schemas.openxmlformats.org/presentationml/2006/main">
  <p:tag name="KSO_WM_UNIT_PLACING_PICTURE_USER_VIEWPORT" val="{&quot;height&quot;:4500,&quot;width&quot;:8985}"/>
</p:tagLst>
</file>

<file path=ppt/tags/tag77.xml><?xml version="1.0" encoding="utf-8"?>
<p:tagLst xmlns:p="http://schemas.openxmlformats.org/presentationml/2006/main">
  <p:tag name="KSO_WM_UNIT_PLACING_PICTURE_USER_VIEWPORT" val="{&quot;height&quot;:3932.5007874015746,&quot;width&quot;:7247.500787401575}"/>
</p:tagLst>
</file>

<file path=ppt/tags/tag78.xml><?xml version="1.0" encoding="utf-8"?>
<p:tagLst xmlns:p="http://schemas.openxmlformats.org/presentationml/2006/main">
  <p:tag name="KSO_WM_UNIT_PLACING_PICTURE_USER_VIEWPORT" val="{&quot;height&quot;:3812.5007874015746,&quot;width&quot;:2987.5007874015746}"/>
</p:tagLst>
</file>

<file path=ppt/tags/tag79.xml><?xml version="1.0" encoding="utf-8"?>
<p:tagLst xmlns:p="http://schemas.openxmlformats.org/presentationml/2006/main">
  <p:tag name="KSO_WM_UNIT_PLACING_PICTURE_USER_VIEWPORT" val="{&quot;height&quot;:4990,&quot;width&quot;:5987.500787401575}"/>
</p:tagLst>
</file>

<file path=ppt/tags/tag8.xml><?xml version="1.0" encoding="utf-8"?>
<p:tagLst xmlns:p="http://schemas.openxmlformats.org/presentationml/2006/main">
  <p:tag name="KSO_WM_UNIT_PLACING_PICTURE_USER_VIEWPORT" val="{&quot;height&quot;:2700,&quot;width&quot;:2235}"/>
</p:tagLst>
</file>

<file path=ppt/tags/tag80.xml><?xml version="1.0" encoding="utf-8"?>
<p:tagLst xmlns:p="http://schemas.openxmlformats.org/presentationml/2006/main">
  <p:tag name="KSO_WM_UNIT_PLACING_PICTURE_USER_VIEWPORT" val="{&quot;height&quot;:4500,&quot;width&quot;:3375}"/>
</p:tagLst>
</file>

<file path=ppt/tags/tag81.xml><?xml version="1.0" encoding="utf-8"?>
<p:tagLst xmlns:p="http://schemas.openxmlformats.org/presentationml/2006/main">
  <p:tag name="KSO_WM_UNIT_PLACING_PICTURE_USER_VIEWPORT" val="{&quot;height&quot;:4500,&quot;width&quot;:6015}"/>
</p:tagLst>
</file>

<file path=ppt/tags/tag82.xml><?xml version="1.0" encoding="utf-8"?>
<p:tagLst xmlns:p="http://schemas.openxmlformats.org/presentationml/2006/main">
  <p:tag name="KSO_WM_UNIT_PLACING_PICTURE_USER_VIEWPORT" val="{&quot;height&quot;:3027.499212598425,&quot;width&quot;:6825}"/>
</p:tagLst>
</file>

<file path=ppt/tags/tag83.xml><?xml version="1.0" encoding="utf-8"?>
<p:tagLst xmlns:p="http://schemas.openxmlformats.org/presentationml/2006/main">
  <p:tag name="KSO_WM_UNIT_PLACING_PICTURE_USER_VIEWPORT" val="{&quot;height&quot;:4015,&quot;width&quot;:3332.499212598425}"/>
</p:tagLst>
</file>

<file path=ppt/tags/tag84.xml><?xml version="1.0" encoding="utf-8"?>
<p:tagLst xmlns:p="http://schemas.openxmlformats.org/presentationml/2006/main">
  <p:tag name="KSO_WM_UNIT_PLACING_PICTURE_USER_VIEWPORT" val="{&quot;height&quot;:3705,&quot;width&quot;:5442.500787401575}"/>
</p:tagLst>
</file>

<file path=ppt/tags/tag85.xml><?xml version="1.0" encoding="utf-8"?>
<p:tagLst xmlns:p="http://schemas.openxmlformats.org/presentationml/2006/main">
  <p:tag name="KSO_WM_UNIT_PLACING_PICTURE_USER_VIEWPORT" val="{&quot;height&quot;:3855,&quot;width&quot;:4500}"/>
</p:tagLst>
</file>

<file path=ppt/tags/tag86.xml><?xml version="1.0" encoding="utf-8"?>
<p:tagLst xmlns:p="http://schemas.openxmlformats.org/presentationml/2006/main">
  <p:tag name="KSO_WM_UNIT_PLACING_PICTURE_USER_VIEWPORT" val="{&quot;height&quot;:2307.5007874015746,&quot;width&quot;:2495}"/>
</p:tagLst>
</file>

<file path=ppt/tags/tag87.xml><?xml version="1.0" encoding="utf-8"?>
<p:tagLst xmlns:p="http://schemas.openxmlformats.org/presentationml/2006/main">
  <p:tag name="KSO_WM_UNIT_PLACING_PICTURE_USER_VIEWPORT" val="{&quot;height&quot;:4500,&quot;width&quot;:4500}"/>
</p:tagLst>
</file>

<file path=ppt/tags/tag88.xml><?xml version="1.0" encoding="utf-8"?>
<p:tagLst xmlns:p="http://schemas.openxmlformats.org/presentationml/2006/main">
  <p:tag name="KSO_WM_UNIT_PLACING_PICTURE_USER_VIEWPORT" val="{&quot;height&quot;:4157.500787401575,&quot;width&quot;:5687.500787401575}"/>
</p:tagLst>
</file>

<file path=ppt/tags/tag89.xml><?xml version="1.0" encoding="utf-8"?>
<p:tagLst xmlns:p="http://schemas.openxmlformats.org/presentationml/2006/main">
  <p:tag name="KSO_WM_UNIT_PLACING_PICTURE_USER_VIEWPORT" val="{&quot;height&quot;:2667.5007874015746,&quot;width&quot;:3627.5007874015746}"/>
</p:tagLst>
</file>

<file path=ppt/tags/tag9.xml><?xml version="1.0" encoding="utf-8"?>
<p:tagLst xmlns:p="http://schemas.openxmlformats.org/presentationml/2006/main">
  <p:tag name="KSO_WM_UNIT_PLACING_PICTURE_USER_VIEWPORT" val="{&quot;height&quot;:3252.499212598425,&quot;width&quot;:3287.5007874015746}"/>
</p:tagLst>
</file>

<file path=ppt/tags/tag90.xml><?xml version="1.0" encoding="utf-8"?>
<p:tagLst xmlns:p="http://schemas.openxmlformats.org/presentationml/2006/main">
  <p:tag name="KSO_WM_UNIT_PLACING_PICTURE_USER_VIEWPORT" val="{&quot;height&quot;:2790,&quot;width&quot;:3967.499212598425}"/>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4400" b="0" i="0" u="none" strike="noStrike" cap="none" normalizeH="0" baseline="0" smtClean="0">
            <a:ln>
              <a:noFill/>
            </a:ln>
            <a:solidFill>
              <a:schemeClr val="tx2"/>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4400" b="0" i="0" u="none" strike="noStrike" cap="none" normalizeH="0" baseline="0" smtClean="0">
            <a:ln>
              <a:noFill/>
            </a:ln>
            <a:solidFill>
              <a:schemeClr val="tx2"/>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20348</Words>
  <Application>WPS 演示</Application>
  <PresentationFormat>全屏显示(4:3)</PresentationFormat>
  <Paragraphs>1158</Paragraphs>
  <Slides>133</Slides>
  <Notes>0</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133</vt:i4>
      </vt:variant>
    </vt:vector>
  </HeadingPairs>
  <TitlesOfParts>
    <vt:vector size="152" baseType="lpstr">
      <vt:lpstr>Arial</vt:lpstr>
      <vt:lpstr>宋体</vt:lpstr>
      <vt:lpstr>Wingdings</vt:lpstr>
      <vt:lpstr>Calibri</vt:lpstr>
      <vt:lpstr>微软雅黑</vt:lpstr>
      <vt:lpstr>汉仪菱心体简</vt:lpstr>
      <vt:lpstr>楷体</vt:lpstr>
      <vt:lpstr>黑体</vt:lpstr>
      <vt:lpstr>Arial Unicode MS</vt:lpstr>
      <vt:lpstr>华文中宋</vt:lpstr>
      <vt:lpstr>仿宋_GB2312</vt:lpstr>
      <vt:lpstr>仿宋</vt:lpstr>
      <vt:lpstr>仿宋_GB2312</vt:lpstr>
      <vt:lpstr>楷体_GB2312</vt:lpstr>
      <vt:lpstr>楷体_GB2312</vt:lpstr>
      <vt:lpstr>Times New Roman</vt:lpstr>
      <vt:lpstr>新宋体</vt:lpstr>
      <vt:lpstr>默认设计模板</vt:lpstr>
      <vt:lpstr>2_Office 主题</vt:lpstr>
      <vt:lpstr>涉氨制冷企业安全管理</vt:lpstr>
      <vt:lpstr>目 录</vt:lpstr>
      <vt:lpstr>PowerPoint 演示文稿</vt:lpstr>
      <vt:lpstr>一、氨怎么来?</vt:lpstr>
      <vt:lpstr>二、氨的理化特性与危险特性</vt:lpstr>
      <vt:lpstr>PowerPoint 演示文稿</vt:lpstr>
      <vt:lpstr>PowerPoint 演示文稿</vt:lpstr>
      <vt:lpstr>PowerPoint 演示文稿</vt:lpstr>
      <vt:lpstr>(三)接触控制</vt:lpstr>
      <vt:lpstr>PowerPoint 演示文稿</vt:lpstr>
      <vt:lpstr>PowerPoint 演示文稿</vt:lpstr>
      <vt:lpstr>(四)毒理学资料</vt:lpstr>
      <vt:lpstr>(五)消防措施</vt:lpstr>
      <vt:lpstr> 三、液氨制冷 </vt:lpstr>
      <vt:lpstr> 氨如何制冷 </vt:lpstr>
      <vt:lpstr>PowerPoint 演示文稿</vt:lpstr>
      <vt:lpstr>PowerPoint 演示文稿</vt:lpstr>
      <vt:lpstr> 氨作为制冷剂的优点 </vt:lpstr>
      <vt:lpstr>PowerPoint 演示文稿</vt:lpstr>
      <vt:lpstr>PowerPoint 演示文稿</vt:lpstr>
      <vt:lpstr>四、事故案例</vt:lpstr>
      <vt:lpstr>PowerPoint 演示文稿</vt:lpstr>
      <vt:lpstr>PowerPoint 演示文稿</vt:lpstr>
      <vt:lpstr>事故原因和性质</vt:lpstr>
      <vt:lpstr>PowerPoint 演示文稿</vt:lpstr>
      <vt:lpstr>造成重大人员伤亡的主要原因：</vt:lpstr>
      <vt:lpstr>间接原因</vt:lpstr>
      <vt:lpstr>PowerPoint 演示文稿</vt:lpstr>
      <vt:lpstr>PowerPoint 演示文稿</vt:lpstr>
      <vt:lpstr>对事故有关责任人员及责任单位的处理建议</vt:lpstr>
      <vt:lpstr>PowerPoint 演示文稿</vt:lpstr>
      <vt:lpstr>二、上海翁牌冷藏实业有限公司发生液氨泄漏事故</vt:lpstr>
      <vt:lpstr>事故发生的直接原因是</vt:lpstr>
      <vt:lpstr>PowerPoint 演示文稿</vt:lpstr>
      <vt:lpstr>事故处理</vt:lpstr>
      <vt:lpstr>PowerPoint 演示文稿</vt:lpstr>
      <vt:lpstr>五、液氨爆炸事故的原因分析</vt:lpstr>
      <vt:lpstr>PowerPoint 演示文稿</vt:lpstr>
      <vt:lpstr>六、涉氨企业存在的主要问题</vt:lpstr>
      <vt:lpstr>六、涉氨企业存在的主要问题</vt:lpstr>
      <vt:lpstr>PowerPoint 演示文稿</vt:lpstr>
      <vt:lpstr>PowerPoint 演示文稿</vt:lpstr>
      <vt:lpstr>PowerPoint 演示文稿</vt:lpstr>
      <vt:lpstr>PowerPoint 演示文稿</vt:lpstr>
      <vt:lpstr>PowerPoint 演示文稿</vt:lpstr>
      <vt:lpstr>（五）工程技术上存在的问题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七、国家安监总局对涉氨制冷企业的整改要求</vt:lpstr>
      <vt:lpstr>PowerPoint 演示文稿</vt:lpstr>
      <vt:lpstr>车间安全负责人安全生产职责：</vt:lpstr>
      <vt:lpstr>操作人员的安全责任：</vt:lpstr>
      <vt:lpstr>（二）涉氨制冷企业公司基本安全管理制度（48）：</vt:lpstr>
      <vt:lpstr>PowerPoint 演示文稿</vt:lpstr>
      <vt:lpstr>PowerPoint 演示文稿</vt:lpstr>
      <vt:lpstr>PowerPoint 演示文稿</vt:lpstr>
      <vt:lpstr>PowerPoint 演示文稿</vt:lpstr>
      <vt:lpstr>（三）操作规程（8）</vt:lpstr>
      <vt:lpstr>PowerPoint 演示文稿</vt:lpstr>
      <vt:lpstr>（四）安全管理档案和记录</vt:lpstr>
      <vt:lpstr>（五）人员管理</vt:lpstr>
      <vt:lpstr>PowerPoint 演示文稿</vt:lpstr>
      <vt:lpstr>（六）特种设备管理及安全附件管理</vt:lpstr>
      <vt:lpstr>现场安全巡回检查制度</vt:lpstr>
      <vt:lpstr>（七）压力容器的外部检验</vt:lpstr>
      <vt:lpstr>PowerPoint 演示文稿</vt:lpstr>
      <vt:lpstr>检查安全监察仪表</vt:lpstr>
      <vt:lpstr>检查冷库建筑物</vt:lpstr>
      <vt:lpstr>检查各类消防器材、救护用品</vt:lpstr>
      <vt:lpstr>（八）维护和检修的安全操作</vt:lpstr>
      <vt:lpstr>（九）员工培训教育，尤其是特种作业</vt:lpstr>
      <vt:lpstr> 八、检测监控系统 </vt:lpstr>
      <vt:lpstr>2、日常监控 </vt:lpstr>
      <vt:lpstr>3、环境浓度监测</vt:lpstr>
      <vt:lpstr>九、防护救援</vt:lpstr>
      <vt:lpstr>PowerPoint 演示文稿</vt:lpstr>
      <vt:lpstr>应急救援预案及演练</vt:lpstr>
      <vt:lpstr>PowerPoint 演示文稿</vt:lpstr>
      <vt:lpstr>十、法规、规章、标准对制冷企业的规定</vt:lpstr>
      <vt:lpstr>十、法规、规章、标准对制冷企业的规定</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十一、开展专项治理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十二、漏氨处理</vt:lpstr>
      <vt:lpstr>PowerPoint 演示文稿</vt:lpstr>
      <vt:lpstr>2、压力容器漏氨事故</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处理漏氨事故时氨的排放 </vt:lpstr>
      <vt:lpstr>中毒人员的急救</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涉氨制冷企业安全管理</dc:title>
  <dc:creator/>
  <cp:lastModifiedBy>A呀土豆baby</cp:lastModifiedBy>
  <cp:revision>2</cp:revision>
  <dcterms:created xsi:type="dcterms:W3CDTF">2020-01-29T02:26:00Z</dcterms:created>
  <dcterms:modified xsi:type="dcterms:W3CDTF">2021-05-01T12:31:40Z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ED0FAAA68A3741F58770872E62D107BB</vt:lpwstr>
  </property>
</Properties>
</file>